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charts/chart4.xml" ContentType="application/vnd.openxmlformats-officedocument.drawingml.chart+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header1.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header2.xml" ContentType="application/vnd.openxmlformats-officedocument.wordprocessingml.header+xml"/>
  <Override PartName="/word/charts/chart5.xml" ContentType="application/vnd.openxmlformats-officedocument.drawingml.chart+xml"/>
  <Override PartName="/word/charts/chart6.xml" ContentType="application/vnd.openxmlformats-officedocument.drawingml.chart+xml"/>
  <Override PartName="/word/charts/chart7.xml" ContentType="application/vnd.openxmlformats-officedocument.drawingml.chart+xml"/>
  <Override PartName="/word/charts/chart8.xml" ContentType="application/vnd.openxmlformats-officedocument.drawingml.chart+xml"/>
  <Override PartName="/word/charts/chart9.xml" ContentType="application/vnd.openxmlformats-officedocument.drawingml.chart+xml"/>
  <Override PartName="/word/charts/chart10.xml" ContentType="application/vnd.openxmlformats-officedocument.drawingml.chart+xml"/>
  <Override PartName="/word/charts/chart11.xml" ContentType="application/vnd.openxmlformats-officedocument.drawingml.chart+xml"/>
  <Override PartName="/word/charts/chart12.xml" ContentType="application/vnd.openxmlformats-officedocument.drawingml.chart+xml"/>
  <Override PartName="/word/charts/chart13.xml" ContentType="application/vnd.openxmlformats-officedocument.drawingml.chart+xml"/>
  <Override PartName="/word/charts/chart14.xml" ContentType="application/vnd.openxmlformats-officedocument.drawingml.chart+xml"/>
  <Override PartName="/word/charts/chart15.xml" ContentType="application/vnd.openxmlformats-officedocument.drawingml.chart+xml"/>
  <Override PartName="/word/charts/chart16.xml" ContentType="application/vnd.openxmlformats-officedocument.drawingml.chart+xml"/>
  <Override PartName="/word/charts/chart17.xml" ContentType="application/vnd.openxmlformats-officedocument.drawingml.chart+xml"/>
  <Override PartName="/word/charts/chart18.xml" ContentType="application/vnd.openxmlformats-officedocument.drawingml.chart+xml"/>
  <Override PartName="/word/charts/chart19.xml" ContentType="application/vnd.openxmlformats-officedocument.drawingml.chart+xml"/>
  <Override PartName="/word/charts/chart20.xml" ContentType="application/vnd.openxmlformats-officedocument.drawingml.chart+xml"/>
  <Override PartName="/word/charts/chart21.xml" ContentType="application/vnd.openxmlformats-officedocument.drawingml.chart+xml"/>
  <Override PartName="/word/charts/chart22.xml" ContentType="application/vnd.openxmlformats-officedocument.drawingml.chart+xml"/>
  <Override PartName="/word/charts/chart23.xml" ContentType="application/vnd.openxmlformats-officedocument.drawingml.chart+xml"/>
  <Override PartName="/word/charts/chart24.xml" ContentType="application/vnd.openxmlformats-officedocument.drawingml.chart+xml"/>
  <Override PartName="/word/charts/chart25.xml" ContentType="application/vnd.openxmlformats-officedocument.drawingml.chart+xml"/>
  <Override PartName="/word/charts/chart26.xml" ContentType="application/vnd.openxmlformats-officedocument.drawingml.chart+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9B55FAE" w14:textId="7E24591E" w:rsidR="00AB4D9A" w:rsidRPr="00207730" w:rsidRDefault="00DE753F" w:rsidP="00742C3F">
      <w:pPr>
        <w:shd w:val="clear" w:color="auto" w:fill="FFFFFF"/>
        <w:spacing w:after="0" w:line="240" w:lineRule="auto"/>
        <w:jc w:val="center"/>
        <w:rPr>
          <w:rFonts w:cs="Times New Roman"/>
          <w:sz w:val="28"/>
          <w:szCs w:val="28"/>
          <w:lang w:val="ru-RU"/>
        </w:rPr>
      </w:pPr>
      <w:bookmarkStart w:id="0" w:name="_GoBack"/>
      <w:bookmarkEnd w:id="0"/>
      <w:r w:rsidRPr="00207730">
        <w:rPr>
          <w:rFonts w:cs="Times New Roman"/>
          <w:sz w:val="28"/>
          <w:szCs w:val="28"/>
          <w:lang w:val="ru-RU"/>
        </w:rPr>
        <w:t>Академия правоохранительных органов</w:t>
      </w:r>
    </w:p>
    <w:p w14:paraId="1D5F852D" w14:textId="1A8349DD" w:rsidR="00D50766" w:rsidRPr="00207730" w:rsidRDefault="00DE753F" w:rsidP="00742C3F">
      <w:pPr>
        <w:shd w:val="clear" w:color="auto" w:fill="FFFFFF"/>
        <w:spacing w:after="0" w:line="240" w:lineRule="auto"/>
        <w:jc w:val="center"/>
        <w:rPr>
          <w:rFonts w:cs="Times New Roman"/>
          <w:sz w:val="28"/>
          <w:szCs w:val="28"/>
          <w:lang w:val="ru-RU"/>
        </w:rPr>
      </w:pPr>
      <w:r w:rsidRPr="00207730">
        <w:rPr>
          <w:rFonts w:cs="Times New Roman"/>
          <w:sz w:val="28"/>
          <w:szCs w:val="28"/>
          <w:lang w:val="ru-RU"/>
        </w:rPr>
        <w:t>при Генеральной прокуратуре Республики Казахстан</w:t>
      </w:r>
    </w:p>
    <w:p w14:paraId="7484D135" w14:textId="77777777" w:rsidR="00D50766" w:rsidRPr="00207730" w:rsidRDefault="00D50766" w:rsidP="00742C3F">
      <w:pPr>
        <w:shd w:val="clear" w:color="auto" w:fill="FFFFFF"/>
        <w:tabs>
          <w:tab w:val="left" w:pos="3946"/>
        </w:tabs>
        <w:spacing w:after="0" w:line="240" w:lineRule="auto"/>
        <w:ind w:firstLine="709"/>
        <w:rPr>
          <w:rFonts w:cs="Times New Roman"/>
          <w:spacing w:val="-6"/>
          <w:sz w:val="28"/>
          <w:szCs w:val="28"/>
          <w:lang w:val="ru-RU"/>
        </w:rPr>
      </w:pPr>
    </w:p>
    <w:p w14:paraId="265AD17F" w14:textId="77777777" w:rsidR="00D50766" w:rsidRPr="00207730" w:rsidRDefault="00D50766" w:rsidP="00742C3F">
      <w:pPr>
        <w:shd w:val="clear" w:color="auto" w:fill="FFFFFF"/>
        <w:tabs>
          <w:tab w:val="left" w:pos="3946"/>
        </w:tabs>
        <w:spacing w:after="0" w:line="240" w:lineRule="auto"/>
        <w:ind w:firstLine="709"/>
        <w:rPr>
          <w:rFonts w:cs="Times New Roman"/>
          <w:spacing w:val="-6"/>
          <w:sz w:val="28"/>
          <w:szCs w:val="28"/>
          <w:lang w:val="ru-RU"/>
        </w:rPr>
      </w:pPr>
    </w:p>
    <w:p w14:paraId="0523B6B4" w14:textId="208F89CD" w:rsidR="00D50766" w:rsidRPr="00207730" w:rsidRDefault="00DE753F" w:rsidP="00742C3F">
      <w:pPr>
        <w:shd w:val="clear" w:color="auto" w:fill="FFFFFF"/>
        <w:tabs>
          <w:tab w:val="left" w:pos="3946"/>
        </w:tabs>
        <w:spacing w:after="0" w:line="240" w:lineRule="auto"/>
        <w:ind w:firstLine="709"/>
        <w:rPr>
          <w:rFonts w:cs="Times New Roman"/>
          <w:sz w:val="28"/>
          <w:szCs w:val="28"/>
          <w:lang w:val="ru-RU"/>
        </w:rPr>
      </w:pPr>
      <w:r w:rsidRPr="00207730">
        <w:rPr>
          <w:rFonts w:cs="Times New Roman"/>
          <w:sz w:val="28"/>
          <w:szCs w:val="28"/>
          <w:lang w:val="ru-RU"/>
        </w:rPr>
        <w:t xml:space="preserve">УДК </w:t>
      </w:r>
      <w:hyperlink r:id="rId8" w:history="1">
        <w:r w:rsidR="00A26C8B" w:rsidRPr="00207730">
          <w:rPr>
            <w:rFonts w:cs="Times New Roman"/>
            <w:sz w:val="28"/>
            <w:szCs w:val="28"/>
            <w:lang w:val="ru-RU"/>
          </w:rPr>
          <w:t>343.811</w:t>
        </w:r>
      </w:hyperlink>
      <w:r w:rsidR="0097356C" w:rsidRPr="00207730">
        <w:rPr>
          <w:rFonts w:cs="Times New Roman"/>
          <w:sz w:val="28"/>
          <w:szCs w:val="28"/>
          <w:lang w:val="ru-RU"/>
        </w:rPr>
        <w:t xml:space="preserve">                                                                    </w:t>
      </w:r>
      <w:r w:rsidRPr="00207730">
        <w:rPr>
          <w:rFonts w:cs="Times New Roman"/>
          <w:sz w:val="28"/>
          <w:szCs w:val="28"/>
          <w:lang w:val="ru-RU"/>
        </w:rPr>
        <w:t>На правах рукописи</w:t>
      </w:r>
    </w:p>
    <w:p w14:paraId="4624C865" w14:textId="77777777" w:rsidR="00D50766" w:rsidRPr="00207730" w:rsidRDefault="00D50766" w:rsidP="00742C3F">
      <w:pPr>
        <w:shd w:val="clear" w:color="auto" w:fill="FFFFFF"/>
        <w:spacing w:after="0" w:line="240" w:lineRule="auto"/>
        <w:ind w:right="182" w:firstLine="709"/>
        <w:jc w:val="center"/>
        <w:rPr>
          <w:rFonts w:cs="Times New Roman"/>
          <w:b/>
          <w:spacing w:val="7"/>
          <w:sz w:val="28"/>
          <w:szCs w:val="28"/>
          <w:lang w:val="ru-RU"/>
        </w:rPr>
      </w:pPr>
    </w:p>
    <w:p w14:paraId="0C289C97" w14:textId="77777777" w:rsidR="00D50766" w:rsidRPr="00207730" w:rsidRDefault="00D50766" w:rsidP="00742C3F">
      <w:pPr>
        <w:shd w:val="clear" w:color="auto" w:fill="FFFFFF"/>
        <w:spacing w:after="0" w:line="240" w:lineRule="auto"/>
        <w:ind w:right="182" w:firstLine="709"/>
        <w:jc w:val="center"/>
        <w:rPr>
          <w:rFonts w:cs="Times New Roman"/>
          <w:b/>
          <w:spacing w:val="7"/>
          <w:sz w:val="28"/>
          <w:szCs w:val="28"/>
          <w:lang w:val="ru-RU"/>
        </w:rPr>
      </w:pPr>
    </w:p>
    <w:p w14:paraId="0D0C14CA" w14:textId="77777777" w:rsidR="00D50766" w:rsidRPr="00207730" w:rsidRDefault="00D50766" w:rsidP="00742C3F">
      <w:pPr>
        <w:shd w:val="clear" w:color="auto" w:fill="FFFFFF"/>
        <w:spacing w:after="0" w:line="240" w:lineRule="auto"/>
        <w:ind w:right="182" w:firstLine="709"/>
        <w:jc w:val="center"/>
        <w:rPr>
          <w:rFonts w:eastAsia="Times New Roman" w:cs="Times New Roman"/>
          <w:sz w:val="28"/>
          <w:szCs w:val="28"/>
          <w:lang w:val="ru-RU" w:eastAsia="ru-RU"/>
        </w:rPr>
      </w:pPr>
    </w:p>
    <w:p w14:paraId="23864B3F" w14:textId="77777777" w:rsidR="00D50766" w:rsidRPr="00207730" w:rsidRDefault="00DE753F" w:rsidP="00742C3F">
      <w:pPr>
        <w:shd w:val="clear" w:color="auto" w:fill="FFFFFF"/>
        <w:spacing w:after="0" w:line="240" w:lineRule="auto"/>
        <w:ind w:right="182" w:firstLine="709"/>
        <w:jc w:val="center"/>
        <w:rPr>
          <w:rFonts w:cs="Times New Roman"/>
          <w:b/>
          <w:sz w:val="28"/>
          <w:szCs w:val="28"/>
          <w:lang w:val="ru-RU"/>
        </w:rPr>
      </w:pPr>
      <w:r w:rsidRPr="00207730">
        <w:rPr>
          <w:rFonts w:eastAsia="Times New Roman" w:cs="Times New Roman"/>
          <w:b/>
          <w:sz w:val="28"/>
          <w:szCs w:val="28"/>
          <w:lang w:val="ru-RU" w:eastAsia="ru-RU"/>
        </w:rPr>
        <w:t>УРАЗАЛИН БАУЫРЖАН ТУРЕХАНОВИЧ</w:t>
      </w:r>
    </w:p>
    <w:p w14:paraId="72017CC3" w14:textId="77777777" w:rsidR="00D50766" w:rsidRPr="00207730" w:rsidRDefault="00D50766" w:rsidP="00742C3F">
      <w:pPr>
        <w:shd w:val="clear" w:color="auto" w:fill="FFFFFF"/>
        <w:spacing w:after="0" w:line="240" w:lineRule="auto"/>
        <w:ind w:right="182" w:firstLine="709"/>
        <w:jc w:val="center"/>
        <w:rPr>
          <w:rFonts w:cs="Times New Roman"/>
          <w:b/>
          <w:spacing w:val="5"/>
          <w:sz w:val="28"/>
          <w:szCs w:val="28"/>
          <w:lang w:val="ru-RU"/>
        </w:rPr>
      </w:pPr>
    </w:p>
    <w:p w14:paraId="59E872E7" w14:textId="77777777" w:rsidR="00D50766" w:rsidRPr="00207730" w:rsidRDefault="00D50766" w:rsidP="00742C3F">
      <w:pPr>
        <w:shd w:val="clear" w:color="auto" w:fill="FFFFFF"/>
        <w:spacing w:after="0" w:line="240" w:lineRule="auto"/>
        <w:ind w:right="182" w:firstLine="709"/>
        <w:jc w:val="center"/>
        <w:rPr>
          <w:rFonts w:eastAsia="Calibri" w:cs="Times New Roman"/>
          <w:b/>
          <w:sz w:val="28"/>
          <w:szCs w:val="28"/>
          <w:lang w:val="ru-RU"/>
        </w:rPr>
      </w:pPr>
    </w:p>
    <w:p w14:paraId="458CE906" w14:textId="77777777" w:rsidR="00D50766" w:rsidRPr="00207730" w:rsidRDefault="00DE753F" w:rsidP="00742C3F">
      <w:pPr>
        <w:shd w:val="clear" w:color="auto" w:fill="FFFFFF"/>
        <w:spacing w:after="0" w:line="240" w:lineRule="auto"/>
        <w:ind w:right="182" w:firstLine="709"/>
        <w:jc w:val="center"/>
        <w:rPr>
          <w:rFonts w:cs="Times New Roman"/>
          <w:b/>
          <w:spacing w:val="5"/>
          <w:sz w:val="28"/>
          <w:szCs w:val="28"/>
          <w:lang w:val="ru-RU"/>
        </w:rPr>
      </w:pPr>
      <w:r w:rsidRPr="00207730">
        <w:rPr>
          <w:rFonts w:eastAsia="Calibri" w:cs="Times New Roman"/>
          <w:b/>
          <w:sz w:val="28"/>
          <w:szCs w:val="28"/>
          <w:lang w:val="ru-RU"/>
        </w:rPr>
        <w:t>Технико-криминалистическое обеспечение содержания осужденных в учреждениях минимальной безопасности</w:t>
      </w:r>
    </w:p>
    <w:p w14:paraId="49D4749B" w14:textId="45B0D66D" w:rsidR="00D50766" w:rsidRPr="00207730" w:rsidRDefault="00D50766" w:rsidP="00742C3F">
      <w:pPr>
        <w:shd w:val="clear" w:color="auto" w:fill="FFFFFF"/>
        <w:spacing w:after="0" w:line="240" w:lineRule="auto"/>
        <w:ind w:right="182" w:firstLine="709"/>
        <w:jc w:val="center"/>
        <w:rPr>
          <w:rFonts w:cs="Times New Roman"/>
          <w:sz w:val="28"/>
          <w:szCs w:val="28"/>
          <w:lang w:val="ru-RU"/>
        </w:rPr>
      </w:pPr>
    </w:p>
    <w:p w14:paraId="2C1EE50C" w14:textId="77777777" w:rsidR="00F71856" w:rsidRPr="00207730" w:rsidRDefault="00F71856" w:rsidP="00742C3F">
      <w:pPr>
        <w:shd w:val="clear" w:color="auto" w:fill="FFFFFF"/>
        <w:spacing w:after="0" w:line="240" w:lineRule="auto"/>
        <w:ind w:right="182" w:firstLine="709"/>
        <w:jc w:val="center"/>
        <w:rPr>
          <w:rFonts w:cs="Times New Roman"/>
          <w:sz w:val="28"/>
          <w:szCs w:val="28"/>
          <w:lang w:val="ru-RU"/>
        </w:rPr>
      </w:pPr>
    </w:p>
    <w:p w14:paraId="0E14AFBF" w14:textId="5EF5D234" w:rsidR="00E0361C" w:rsidRPr="00207730" w:rsidRDefault="00E0361C" w:rsidP="00742C3F">
      <w:pPr>
        <w:shd w:val="clear" w:color="auto" w:fill="FFFFFF"/>
        <w:spacing w:after="0" w:line="240" w:lineRule="auto"/>
        <w:ind w:firstLine="709"/>
        <w:jc w:val="center"/>
        <w:rPr>
          <w:rFonts w:cs="Times New Roman"/>
          <w:sz w:val="28"/>
          <w:szCs w:val="28"/>
          <w:lang w:val="ru-RU"/>
        </w:rPr>
      </w:pPr>
      <w:r w:rsidRPr="00207730">
        <w:rPr>
          <w:rFonts w:cs="Times New Roman"/>
          <w:sz w:val="28"/>
          <w:szCs w:val="28"/>
          <w:lang w:val="ru-RU"/>
        </w:rPr>
        <w:t xml:space="preserve">8D04201 – «Юриспруденция»  </w:t>
      </w:r>
    </w:p>
    <w:p w14:paraId="4AA6F572" w14:textId="77777777" w:rsidR="00E0361C" w:rsidRPr="00207730" w:rsidRDefault="00E0361C" w:rsidP="00742C3F">
      <w:pPr>
        <w:shd w:val="clear" w:color="auto" w:fill="FFFFFF"/>
        <w:spacing w:after="0" w:line="240" w:lineRule="auto"/>
        <w:ind w:firstLine="709"/>
        <w:jc w:val="center"/>
        <w:rPr>
          <w:rFonts w:cs="Times New Roman"/>
          <w:sz w:val="28"/>
          <w:szCs w:val="28"/>
          <w:lang w:val="ru-RU"/>
        </w:rPr>
      </w:pPr>
      <w:r w:rsidRPr="00207730">
        <w:rPr>
          <w:rFonts w:cs="Times New Roman"/>
          <w:sz w:val="28"/>
          <w:szCs w:val="28"/>
          <w:lang w:val="ru-RU"/>
        </w:rPr>
        <w:t>(код направления 8D042 – Право)</w:t>
      </w:r>
    </w:p>
    <w:p w14:paraId="02230610" w14:textId="77777777" w:rsidR="00E0361C" w:rsidRPr="00207730" w:rsidRDefault="00E0361C" w:rsidP="00742C3F">
      <w:pPr>
        <w:shd w:val="clear" w:color="auto" w:fill="FFFFFF"/>
        <w:spacing w:after="0" w:line="240" w:lineRule="auto"/>
        <w:ind w:firstLine="709"/>
        <w:jc w:val="center"/>
        <w:rPr>
          <w:rFonts w:cs="Times New Roman"/>
          <w:sz w:val="28"/>
          <w:szCs w:val="28"/>
          <w:lang w:val="ru-RU"/>
        </w:rPr>
      </w:pPr>
    </w:p>
    <w:p w14:paraId="60EFED10" w14:textId="77777777" w:rsidR="00EF07BE" w:rsidRPr="00207730" w:rsidRDefault="00EF07BE" w:rsidP="00742C3F">
      <w:pPr>
        <w:shd w:val="clear" w:color="auto" w:fill="FFFFFF"/>
        <w:spacing w:after="0" w:line="240" w:lineRule="auto"/>
        <w:ind w:firstLine="709"/>
        <w:jc w:val="center"/>
        <w:rPr>
          <w:rFonts w:cs="Times New Roman"/>
          <w:sz w:val="28"/>
          <w:szCs w:val="28"/>
          <w:lang w:val="ru-RU"/>
        </w:rPr>
      </w:pPr>
    </w:p>
    <w:p w14:paraId="6F666610" w14:textId="77777777" w:rsidR="00D50766" w:rsidRPr="00207730" w:rsidRDefault="00DE753F" w:rsidP="00742C3F">
      <w:pPr>
        <w:shd w:val="clear" w:color="auto" w:fill="FFFFFF"/>
        <w:spacing w:after="0" w:line="240" w:lineRule="auto"/>
        <w:ind w:firstLine="709"/>
        <w:jc w:val="center"/>
        <w:rPr>
          <w:rFonts w:cs="Times New Roman"/>
          <w:sz w:val="28"/>
          <w:szCs w:val="28"/>
          <w:lang w:val="ru-RU"/>
        </w:rPr>
      </w:pPr>
      <w:r w:rsidRPr="00207730">
        <w:rPr>
          <w:rFonts w:cs="Times New Roman"/>
          <w:spacing w:val="2"/>
          <w:sz w:val="28"/>
          <w:szCs w:val="28"/>
          <w:lang w:val="ru-RU"/>
        </w:rPr>
        <w:t>Диссертация на соискание степени</w:t>
      </w:r>
      <w:r w:rsidRPr="00207730">
        <w:rPr>
          <w:rFonts w:cs="Times New Roman"/>
          <w:spacing w:val="2"/>
          <w:sz w:val="28"/>
          <w:szCs w:val="28"/>
          <w:lang w:val="ru-RU"/>
        </w:rPr>
        <w:br/>
      </w:r>
      <w:r w:rsidRPr="00207730">
        <w:rPr>
          <w:rFonts w:cs="Times New Roman"/>
          <w:spacing w:val="4"/>
          <w:sz w:val="28"/>
          <w:szCs w:val="28"/>
          <w:lang w:val="ru-RU"/>
        </w:rPr>
        <w:t xml:space="preserve">доктора </w:t>
      </w:r>
      <w:r w:rsidRPr="00207730">
        <w:rPr>
          <w:rFonts w:cs="Times New Roman"/>
          <w:spacing w:val="-3"/>
          <w:sz w:val="28"/>
          <w:szCs w:val="28"/>
          <w:lang w:val="ru-RU"/>
        </w:rPr>
        <w:t>философии (</w:t>
      </w:r>
      <w:r w:rsidRPr="00207730">
        <w:rPr>
          <w:rFonts w:cs="Times New Roman"/>
          <w:spacing w:val="-3"/>
          <w:sz w:val="28"/>
          <w:szCs w:val="28"/>
        </w:rPr>
        <w:t>PhD</w:t>
      </w:r>
      <w:r w:rsidRPr="00207730">
        <w:rPr>
          <w:rFonts w:cs="Times New Roman"/>
          <w:spacing w:val="-3"/>
          <w:sz w:val="28"/>
          <w:szCs w:val="28"/>
          <w:lang w:val="ru-RU"/>
        </w:rPr>
        <w:t>)</w:t>
      </w:r>
    </w:p>
    <w:p w14:paraId="46665931" w14:textId="77777777" w:rsidR="00D50766" w:rsidRPr="00207730" w:rsidRDefault="00D50766" w:rsidP="00742C3F">
      <w:pPr>
        <w:shd w:val="clear" w:color="auto" w:fill="FFFFFF"/>
        <w:spacing w:after="0" w:line="240" w:lineRule="auto"/>
        <w:ind w:left="38" w:firstLine="709"/>
        <w:jc w:val="center"/>
        <w:rPr>
          <w:rFonts w:cs="Times New Roman"/>
          <w:sz w:val="28"/>
          <w:szCs w:val="28"/>
          <w:lang w:val="ru-RU"/>
        </w:rPr>
      </w:pPr>
    </w:p>
    <w:p w14:paraId="5F787D7F" w14:textId="77777777" w:rsidR="00D50766" w:rsidRPr="00207730" w:rsidRDefault="00D50766" w:rsidP="00742C3F">
      <w:pPr>
        <w:shd w:val="clear" w:color="auto" w:fill="FFFFFF"/>
        <w:tabs>
          <w:tab w:val="left" w:pos="7088"/>
        </w:tabs>
        <w:spacing w:after="0" w:line="240" w:lineRule="auto"/>
        <w:ind w:firstLine="709"/>
        <w:jc w:val="right"/>
        <w:rPr>
          <w:rFonts w:cs="Times New Roman"/>
          <w:sz w:val="28"/>
          <w:szCs w:val="28"/>
          <w:lang w:val="ru-RU"/>
        </w:rPr>
      </w:pPr>
    </w:p>
    <w:p w14:paraId="2C736307" w14:textId="5EA77698" w:rsidR="00D50766" w:rsidRPr="00207730" w:rsidRDefault="00DE753F" w:rsidP="00742C3F">
      <w:pPr>
        <w:shd w:val="clear" w:color="auto" w:fill="FFFFFF"/>
        <w:tabs>
          <w:tab w:val="left" w:pos="6237"/>
        </w:tabs>
        <w:spacing w:after="0" w:line="240" w:lineRule="auto"/>
        <w:ind w:firstLine="709"/>
        <w:jc w:val="both"/>
        <w:rPr>
          <w:rFonts w:cs="Times New Roman"/>
          <w:sz w:val="28"/>
          <w:szCs w:val="28"/>
          <w:lang w:val="ru-RU"/>
        </w:rPr>
      </w:pPr>
      <w:r w:rsidRPr="00207730">
        <w:rPr>
          <w:rFonts w:cs="Times New Roman"/>
          <w:sz w:val="28"/>
          <w:szCs w:val="28"/>
          <w:lang w:val="ru-RU"/>
        </w:rPr>
        <w:t xml:space="preserve">                                    </w:t>
      </w:r>
    </w:p>
    <w:p w14:paraId="597D966F" w14:textId="42010BC6" w:rsidR="00AB4D9A" w:rsidRPr="00207730" w:rsidRDefault="00AB4D9A" w:rsidP="00742C3F">
      <w:pPr>
        <w:shd w:val="clear" w:color="auto" w:fill="FFFFFF"/>
        <w:tabs>
          <w:tab w:val="left" w:pos="6237"/>
        </w:tabs>
        <w:spacing w:after="0" w:line="240" w:lineRule="auto"/>
        <w:ind w:firstLine="709"/>
        <w:jc w:val="both"/>
        <w:rPr>
          <w:rFonts w:cs="Times New Roman"/>
          <w:sz w:val="28"/>
          <w:szCs w:val="28"/>
          <w:lang w:val="ru-RU"/>
        </w:rPr>
      </w:pPr>
    </w:p>
    <w:p w14:paraId="3D2D708A" w14:textId="6F8EB7AA" w:rsidR="00AB4D9A" w:rsidRPr="00207730" w:rsidRDefault="00AB4D9A" w:rsidP="00742C3F">
      <w:pPr>
        <w:shd w:val="clear" w:color="auto" w:fill="FFFFFF"/>
        <w:tabs>
          <w:tab w:val="left" w:pos="6237"/>
        </w:tabs>
        <w:spacing w:after="0" w:line="240" w:lineRule="auto"/>
        <w:ind w:firstLine="709"/>
        <w:jc w:val="both"/>
        <w:rPr>
          <w:rFonts w:cs="Times New Roman"/>
          <w:sz w:val="28"/>
          <w:szCs w:val="28"/>
          <w:lang w:val="ru-RU"/>
        </w:rPr>
      </w:pPr>
    </w:p>
    <w:p w14:paraId="5128E034" w14:textId="282E1704" w:rsidR="00527072" w:rsidRPr="00207730" w:rsidRDefault="00527072" w:rsidP="00742C3F">
      <w:pPr>
        <w:shd w:val="clear" w:color="auto" w:fill="FFFFFF"/>
        <w:tabs>
          <w:tab w:val="left" w:pos="6237"/>
        </w:tabs>
        <w:spacing w:after="0" w:line="240" w:lineRule="auto"/>
        <w:ind w:firstLine="709"/>
        <w:jc w:val="both"/>
        <w:rPr>
          <w:rFonts w:cs="Times New Roman"/>
          <w:sz w:val="28"/>
          <w:szCs w:val="28"/>
          <w:lang w:val="ru-RU"/>
        </w:rPr>
      </w:pPr>
    </w:p>
    <w:p w14:paraId="0B35AC0E" w14:textId="25164006" w:rsidR="00527072" w:rsidRPr="00207730" w:rsidRDefault="00527072" w:rsidP="00742C3F">
      <w:pPr>
        <w:shd w:val="clear" w:color="auto" w:fill="FFFFFF"/>
        <w:tabs>
          <w:tab w:val="left" w:pos="6237"/>
        </w:tabs>
        <w:spacing w:after="0" w:line="240" w:lineRule="auto"/>
        <w:ind w:firstLine="709"/>
        <w:jc w:val="both"/>
        <w:rPr>
          <w:rFonts w:cs="Times New Roman"/>
          <w:sz w:val="28"/>
          <w:szCs w:val="28"/>
          <w:lang w:val="ru-RU"/>
        </w:rPr>
      </w:pPr>
    </w:p>
    <w:p w14:paraId="61A2DCBA" w14:textId="3FFAAE67" w:rsidR="00527072" w:rsidRPr="00207730" w:rsidRDefault="00527072" w:rsidP="00742C3F">
      <w:pPr>
        <w:shd w:val="clear" w:color="auto" w:fill="FFFFFF"/>
        <w:tabs>
          <w:tab w:val="left" w:pos="6237"/>
        </w:tabs>
        <w:spacing w:after="0" w:line="240" w:lineRule="auto"/>
        <w:ind w:firstLine="709"/>
        <w:jc w:val="both"/>
        <w:rPr>
          <w:rFonts w:cs="Times New Roman"/>
          <w:sz w:val="28"/>
          <w:szCs w:val="28"/>
          <w:lang w:val="ru-RU"/>
        </w:rPr>
      </w:pPr>
    </w:p>
    <w:p w14:paraId="0F016F4D" w14:textId="45179432" w:rsidR="00527072" w:rsidRPr="00207730" w:rsidRDefault="00527072" w:rsidP="00742C3F">
      <w:pPr>
        <w:shd w:val="clear" w:color="auto" w:fill="FFFFFF"/>
        <w:tabs>
          <w:tab w:val="left" w:pos="6237"/>
        </w:tabs>
        <w:spacing w:after="0" w:line="240" w:lineRule="auto"/>
        <w:ind w:firstLine="709"/>
        <w:jc w:val="both"/>
        <w:rPr>
          <w:rFonts w:cs="Times New Roman"/>
          <w:sz w:val="28"/>
          <w:szCs w:val="28"/>
          <w:lang w:val="ru-RU"/>
        </w:rPr>
      </w:pPr>
    </w:p>
    <w:p w14:paraId="349D16FC" w14:textId="09878CB4" w:rsidR="00527072" w:rsidRPr="00207730" w:rsidRDefault="00527072" w:rsidP="00742C3F">
      <w:pPr>
        <w:shd w:val="clear" w:color="auto" w:fill="FFFFFF"/>
        <w:tabs>
          <w:tab w:val="left" w:pos="6237"/>
        </w:tabs>
        <w:spacing w:after="0" w:line="240" w:lineRule="auto"/>
        <w:ind w:firstLine="709"/>
        <w:jc w:val="both"/>
        <w:rPr>
          <w:rFonts w:cs="Times New Roman"/>
          <w:sz w:val="28"/>
          <w:szCs w:val="28"/>
          <w:lang w:val="ru-RU"/>
        </w:rPr>
      </w:pPr>
    </w:p>
    <w:p w14:paraId="302D8FFC" w14:textId="77777777" w:rsidR="00527072" w:rsidRPr="00207730" w:rsidRDefault="00527072" w:rsidP="00742C3F">
      <w:pPr>
        <w:shd w:val="clear" w:color="auto" w:fill="FFFFFF"/>
        <w:tabs>
          <w:tab w:val="left" w:pos="6237"/>
        </w:tabs>
        <w:spacing w:after="0" w:line="240" w:lineRule="auto"/>
        <w:ind w:firstLine="709"/>
        <w:jc w:val="both"/>
        <w:rPr>
          <w:rFonts w:cs="Times New Roman"/>
          <w:sz w:val="28"/>
          <w:szCs w:val="28"/>
          <w:lang w:val="ru-RU"/>
        </w:rPr>
      </w:pPr>
    </w:p>
    <w:p w14:paraId="134E8E13" w14:textId="77777777" w:rsidR="00AB4D9A" w:rsidRPr="00207730" w:rsidRDefault="00AB4D9A" w:rsidP="00742C3F">
      <w:pPr>
        <w:shd w:val="clear" w:color="auto" w:fill="FFFFFF"/>
        <w:tabs>
          <w:tab w:val="left" w:pos="6237"/>
        </w:tabs>
        <w:spacing w:after="0" w:line="240" w:lineRule="auto"/>
        <w:ind w:firstLine="709"/>
        <w:jc w:val="both"/>
        <w:rPr>
          <w:rFonts w:cs="Times New Roman"/>
          <w:sz w:val="28"/>
          <w:szCs w:val="28"/>
          <w:lang w:val="ru-RU"/>
        </w:rPr>
      </w:pPr>
    </w:p>
    <w:p w14:paraId="672A560E" w14:textId="77777777" w:rsidR="00F71856" w:rsidRPr="00207730" w:rsidRDefault="00F71856" w:rsidP="00742C3F">
      <w:pPr>
        <w:shd w:val="clear" w:color="auto" w:fill="FFFFFF"/>
        <w:tabs>
          <w:tab w:val="left" w:pos="6237"/>
        </w:tabs>
        <w:spacing w:after="0" w:line="240" w:lineRule="auto"/>
        <w:ind w:firstLine="709"/>
        <w:jc w:val="both"/>
        <w:rPr>
          <w:rFonts w:cs="Times New Roman"/>
          <w:sz w:val="28"/>
          <w:szCs w:val="28"/>
          <w:lang w:val="ru-RU"/>
        </w:rPr>
      </w:pPr>
    </w:p>
    <w:p w14:paraId="61AAE0FA" w14:textId="77777777" w:rsidR="00D50766" w:rsidRPr="00207730" w:rsidRDefault="00DE753F" w:rsidP="00742C3F">
      <w:pPr>
        <w:shd w:val="clear" w:color="auto" w:fill="FFFFFF"/>
        <w:tabs>
          <w:tab w:val="left" w:pos="5812"/>
        </w:tabs>
        <w:spacing w:after="0" w:line="240" w:lineRule="auto"/>
        <w:ind w:firstLine="5812"/>
        <w:jc w:val="right"/>
        <w:rPr>
          <w:rFonts w:cs="Times New Roman"/>
          <w:sz w:val="28"/>
          <w:szCs w:val="28"/>
          <w:lang w:val="ru-RU"/>
        </w:rPr>
      </w:pPr>
      <w:r w:rsidRPr="00207730">
        <w:rPr>
          <w:rFonts w:cs="Times New Roman"/>
          <w:sz w:val="28"/>
          <w:szCs w:val="28"/>
          <w:lang w:val="ru-RU"/>
        </w:rPr>
        <w:t>Научные консультанты</w:t>
      </w:r>
    </w:p>
    <w:p w14:paraId="7385C410" w14:textId="3FB4D025" w:rsidR="00D50766" w:rsidRPr="00207730" w:rsidRDefault="00AB4D9A" w:rsidP="00742C3F">
      <w:pPr>
        <w:shd w:val="clear" w:color="auto" w:fill="FFFFFF"/>
        <w:tabs>
          <w:tab w:val="left" w:pos="5812"/>
        </w:tabs>
        <w:spacing w:after="0" w:line="240" w:lineRule="auto"/>
        <w:ind w:firstLine="5812"/>
        <w:jc w:val="right"/>
        <w:rPr>
          <w:rFonts w:cs="Times New Roman"/>
          <w:spacing w:val="-3"/>
          <w:sz w:val="28"/>
          <w:szCs w:val="28"/>
          <w:lang w:val="ru-RU"/>
        </w:rPr>
      </w:pPr>
      <w:r w:rsidRPr="00207730">
        <w:rPr>
          <w:rFonts w:cs="Times New Roman"/>
          <w:sz w:val="28"/>
          <w:szCs w:val="28"/>
          <w:lang w:val="ru-RU"/>
        </w:rPr>
        <w:t xml:space="preserve">Бегалиев Е.Н., </w:t>
      </w:r>
      <w:r w:rsidR="00DE753F" w:rsidRPr="00207730">
        <w:rPr>
          <w:rFonts w:cs="Times New Roman"/>
          <w:spacing w:val="-3"/>
          <w:sz w:val="28"/>
          <w:szCs w:val="28"/>
          <w:lang w:val="ru-RU"/>
        </w:rPr>
        <w:t xml:space="preserve">доктор юридических наук, профессор </w:t>
      </w:r>
    </w:p>
    <w:p w14:paraId="6DBF9392" w14:textId="77777777" w:rsidR="00D50766" w:rsidRPr="00207730" w:rsidRDefault="00D50766" w:rsidP="00742C3F">
      <w:pPr>
        <w:shd w:val="clear" w:color="auto" w:fill="FFFFFF"/>
        <w:tabs>
          <w:tab w:val="left" w:pos="5812"/>
        </w:tabs>
        <w:spacing w:after="0" w:line="240" w:lineRule="auto"/>
        <w:ind w:firstLine="5812"/>
        <w:jc w:val="right"/>
        <w:rPr>
          <w:rFonts w:cs="Times New Roman"/>
          <w:spacing w:val="-3"/>
          <w:sz w:val="28"/>
          <w:szCs w:val="28"/>
          <w:lang w:val="ru-RU"/>
        </w:rPr>
      </w:pPr>
    </w:p>
    <w:p w14:paraId="58E4DAB7" w14:textId="77777777" w:rsidR="00AB4D9A" w:rsidRPr="00207730" w:rsidRDefault="00AB4D9A" w:rsidP="00742C3F">
      <w:pPr>
        <w:shd w:val="clear" w:color="auto" w:fill="FFFFFF"/>
        <w:tabs>
          <w:tab w:val="left" w:pos="5812"/>
        </w:tabs>
        <w:spacing w:after="0" w:line="240" w:lineRule="auto"/>
        <w:ind w:left="38" w:firstLine="5812"/>
        <w:jc w:val="right"/>
        <w:rPr>
          <w:rFonts w:cs="Times New Roman"/>
          <w:sz w:val="28"/>
          <w:szCs w:val="28"/>
          <w:lang w:val="ru-RU"/>
        </w:rPr>
      </w:pPr>
      <w:r w:rsidRPr="00207730">
        <w:rPr>
          <w:rFonts w:cs="Times New Roman"/>
          <w:sz w:val="28"/>
          <w:szCs w:val="28"/>
          <w:lang w:val="ru-RU"/>
        </w:rPr>
        <w:t>Шелухин С.И.</w:t>
      </w:r>
    </w:p>
    <w:p w14:paraId="382BA5A9" w14:textId="5EF99208" w:rsidR="00281190" w:rsidRPr="00207730" w:rsidRDefault="00DE753F" w:rsidP="00742C3F">
      <w:pPr>
        <w:shd w:val="clear" w:color="auto" w:fill="FFFFFF"/>
        <w:tabs>
          <w:tab w:val="left" w:pos="5812"/>
        </w:tabs>
        <w:spacing w:after="0" w:line="240" w:lineRule="auto"/>
        <w:ind w:left="38" w:firstLine="5812"/>
        <w:jc w:val="right"/>
        <w:rPr>
          <w:rFonts w:cs="Times New Roman"/>
          <w:spacing w:val="4"/>
          <w:sz w:val="28"/>
          <w:szCs w:val="28"/>
          <w:lang w:val="ru-RU"/>
        </w:rPr>
      </w:pPr>
      <w:r w:rsidRPr="00207730">
        <w:rPr>
          <w:rFonts w:cs="Times New Roman"/>
          <w:spacing w:val="4"/>
          <w:sz w:val="28"/>
          <w:szCs w:val="28"/>
          <w:lang w:val="ru-RU"/>
        </w:rPr>
        <w:t xml:space="preserve">доктор </w:t>
      </w:r>
      <w:r w:rsidRPr="00207730">
        <w:rPr>
          <w:rFonts w:cs="Times New Roman"/>
          <w:spacing w:val="-3"/>
          <w:sz w:val="28"/>
          <w:szCs w:val="28"/>
          <w:lang w:val="ru-RU"/>
        </w:rPr>
        <w:t>философии (</w:t>
      </w:r>
      <w:r w:rsidRPr="00207730">
        <w:rPr>
          <w:rFonts w:cs="Times New Roman"/>
          <w:spacing w:val="-3"/>
          <w:sz w:val="28"/>
          <w:szCs w:val="28"/>
        </w:rPr>
        <w:t>PhD</w:t>
      </w:r>
      <w:r w:rsidRPr="00207730">
        <w:rPr>
          <w:rFonts w:cs="Times New Roman"/>
          <w:spacing w:val="-3"/>
          <w:sz w:val="28"/>
          <w:szCs w:val="28"/>
          <w:lang w:val="ru-RU"/>
        </w:rPr>
        <w:t>)</w:t>
      </w:r>
    </w:p>
    <w:p w14:paraId="3ACEDFA1" w14:textId="276434CB" w:rsidR="00D50766" w:rsidRPr="00207730" w:rsidRDefault="00DE753F" w:rsidP="00742C3F">
      <w:pPr>
        <w:shd w:val="clear" w:color="auto" w:fill="FFFFFF"/>
        <w:spacing w:after="0" w:line="240" w:lineRule="auto"/>
        <w:ind w:left="38" w:firstLine="709"/>
        <w:jc w:val="center"/>
        <w:rPr>
          <w:rFonts w:cs="Times New Roman"/>
          <w:sz w:val="28"/>
          <w:szCs w:val="28"/>
          <w:lang w:val="ru-RU"/>
        </w:rPr>
      </w:pPr>
      <w:r w:rsidRPr="00207730">
        <w:rPr>
          <w:rFonts w:cs="Times New Roman"/>
          <w:sz w:val="28"/>
          <w:szCs w:val="28"/>
          <w:lang w:val="ru-RU"/>
        </w:rPr>
        <w:t xml:space="preserve">      </w:t>
      </w:r>
    </w:p>
    <w:p w14:paraId="3BD13B68" w14:textId="47AD24B3" w:rsidR="00D50766" w:rsidRPr="00207730" w:rsidRDefault="00D50766" w:rsidP="00742C3F">
      <w:pPr>
        <w:shd w:val="clear" w:color="auto" w:fill="FFFFFF"/>
        <w:spacing w:after="0" w:line="240" w:lineRule="auto"/>
        <w:ind w:firstLine="709"/>
        <w:jc w:val="center"/>
        <w:rPr>
          <w:rFonts w:cs="Times New Roman"/>
          <w:sz w:val="28"/>
          <w:szCs w:val="28"/>
          <w:lang w:val="ru-RU"/>
        </w:rPr>
      </w:pPr>
    </w:p>
    <w:p w14:paraId="5865D0E6" w14:textId="77777777" w:rsidR="00AB4D9A" w:rsidRPr="00207730" w:rsidRDefault="00AB4D9A" w:rsidP="00742C3F">
      <w:pPr>
        <w:shd w:val="clear" w:color="auto" w:fill="FFFFFF"/>
        <w:spacing w:after="0" w:line="240" w:lineRule="auto"/>
        <w:ind w:firstLine="709"/>
        <w:jc w:val="center"/>
        <w:rPr>
          <w:rFonts w:cs="Times New Roman"/>
          <w:sz w:val="28"/>
          <w:szCs w:val="28"/>
          <w:lang w:val="ru-RU"/>
        </w:rPr>
      </w:pPr>
    </w:p>
    <w:p w14:paraId="64E0CA76" w14:textId="77777777" w:rsidR="00D50766" w:rsidRPr="00207730" w:rsidRDefault="00DE753F" w:rsidP="00742C3F">
      <w:pPr>
        <w:shd w:val="clear" w:color="auto" w:fill="FFFFFF"/>
        <w:spacing w:after="0" w:line="240" w:lineRule="auto"/>
        <w:ind w:firstLine="709"/>
        <w:jc w:val="center"/>
        <w:rPr>
          <w:rFonts w:cs="Times New Roman"/>
          <w:sz w:val="28"/>
          <w:szCs w:val="28"/>
          <w:lang w:val="ru-RU"/>
        </w:rPr>
      </w:pPr>
      <w:r w:rsidRPr="00207730">
        <w:rPr>
          <w:rFonts w:cs="Times New Roman"/>
          <w:sz w:val="28"/>
          <w:szCs w:val="28"/>
          <w:lang w:val="ru-RU"/>
        </w:rPr>
        <w:t>Республика Казахстан</w:t>
      </w:r>
    </w:p>
    <w:p w14:paraId="1EC40E39" w14:textId="390DF574" w:rsidR="00D50766" w:rsidRPr="00207730" w:rsidRDefault="00DE753F" w:rsidP="00742C3F">
      <w:pPr>
        <w:spacing w:after="0" w:line="240" w:lineRule="auto"/>
        <w:ind w:firstLine="709"/>
        <w:jc w:val="center"/>
        <w:rPr>
          <w:rFonts w:eastAsia="Calibri" w:cs="Times New Roman"/>
          <w:b/>
          <w:sz w:val="28"/>
          <w:szCs w:val="28"/>
          <w:lang w:val="ru-RU"/>
        </w:rPr>
      </w:pPr>
      <w:r w:rsidRPr="00207730">
        <w:rPr>
          <w:rFonts w:cs="Times New Roman"/>
          <w:sz w:val="28"/>
          <w:szCs w:val="28"/>
          <w:lang w:val="ru-RU"/>
        </w:rPr>
        <w:t>Косшы, 202</w:t>
      </w:r>
      <w:r w:rsidR="00055992">
        <w:rPr>
          <w:rFonts w:cs="Times New Roman"/>
          <w:sz w:val="28"/>
          <w:szCs w:val="28"/>
          <w:lang w:val="ru-RU"/>
        </w:rPr>
        <w:t>6</w:t>
      </w:r>
      <w:r w:rsidRPr="00207730">
        <w:rPr>
          <w:rFonts w:ascii="Times New Roman Полужирный" w:eastAsia="Calibri" w:hAnsi="Times New Roman Полужирный" w:cs="Times New Roman"/>
          <w:b/>
          <w:caps/>
          <w:sz w:val="28"/>
          <w:szCs w:val="28"/>
          <w:lang w:val="ru-RU"/>
        </w:rPr>
        <w:br w:type="page"/>
      </w:r>
    </w:p>
    <w:p w14:paraId="62627620" w14:textId="4ACC7D4E" w:rsidR="00D50766" w:rsidRPr="00207730" w:rsidRDefault="00DE753F" w:rsidP="00742C3F">
      <w:pPr>
        <w:tabs>
          <w:tab w:val="left" w:pos="9214"/>
          <w:tab w:val="left" w:pos="9356"/>
        </w:tabs>
        <w:spacing w:after="0" w:line="240" w:lineRule="auto"/>
        <w:ind w:firstLine="709"/>
        <w:jc w:val="center"/>
        <w:rPr>
          <w:rFonts w:eastAsia="Calibri" w:cs="Times New Roman"/>
          <w:b/>
          <w:caps/>
          <w:sz w:val="28"/>
          <w:szCs w:val="28"/>
          <w:lang w:val="ru-RU"/>
        </w:rPr>
      </w:pPr>
      <w:r w:rsidRPr="00207730">
        <w:rPr>
          <w:rFonts w:eastAsia="Calibri" w:cs="Times New Roman"/>
          <w:b/>
          <w:caps/>
          <w:sz w:val="28"/>
          <w:szCs w:val="28"/>
          <w:lang w:val="ru-RU"/>
        </w:rPr>
        <w:lastRenderedPageBreak/>
        <w:t>Содержание</w:t>
      </w:r>
    </w:p>
    <w:p w14:paraId="765A8629" w14:textId="77777777" w:rsidR="00D50766" w:rsidRPr="00207730" w:rsidRDefault="00D50766" w:rsidP="00742C3F">
      <w:pPr>
        <w:tabs>
          <w:tab w:val="left" w:pos="9214"/>
          <w:tab w:val="left" w:pos="9356"/>
        </w:tabs>
        <w:spacing w:after="0" w:line="240" w:lineRule="auto"/>
        <w:ind w:firstLine="709"/>
        <w:jc w:val="center"/>
        <w:rPr>
          <w:rFonts w:eastAsia="Calibri" w:cs="Times New Roman"/>
          <w:b/>
          <w:sz w:val="28"/>
          <w:szCs w:val="28"/>
          <w:lang w:val="ru-RU"/>
        </w:rPr>
      </w:pPr>
    </w:p>
    <w:p w14:paraId="09D9B940" w14:textId="5E93CA0E" w:rsidR="00D50766" w:rsidRPr="00207730" w:rsidRDefault="00DE753F" w:rsidP="00EA590E">
      <w:pPr>
        <w:pStyle w:val="11"/>
        <w:rPr>
          <w:rFonts w:eastAsiaTheme="minorEastAsia"/>
          <w:bCs/>
          <w:lang w:eastAsia="ru-RU"/>
        </w:rPr>
      </w:pPr>
      <w:r w:rsidRPr="00207730">
        <w:fldChar w:fldCharType="begin"/>
      </w:r>
      <w:r w:rsidRPr="00207730">
        <w:instrText xml:space="preserve"> TOC \o "1-3" \h \z \u </w:instrText>
      </w:r>
      <w:r w:rsidRPr="00207730">
        <w:fldChar w:fldCharType="separate"/>
      </w:r>
      <w:hyperlink w:anchor="_Toc198280879" w:history="1">
        <w:r w:rsidRPr="00207730">
          <w:rPr>
            <w:rStyle w:val="aa"/>
          </w:rPr>
          <w:t>НОРМАТИВНЫЕ</w:t>
        </w:r>
        <w:r w:rsidRPr="00207730">
          <w:rPr>
            <w:rStyle w:val="aa"/>
            <w:b w:val="0"/>
            <w:bCs/>
          </w:rPr>
          <w:t xml:space="preserve"> </w:t>
        </w:r>
        <w:r w:rsidRPr="00207730">
          <w:rPr>
            <w:rStyle w:val="aa"/>
          </w:rPr>
          <w:t>ССЫЛКИ</w:t>
        </w:r>
        <w:r w:rsidRPr="00EA590E">
          <w:rPr>
            <w:b w:val="0"/>
            <w:webHidden/>
          </w:rPr>
          <w:tab/>
        </w:r>
        <w:r w:rsidRPr="00EA590E">
          <w:rPr>
            <w:b w:val="0"/>
            <w:webHidden/>
          </w:rPr>
          <w:fldChar w:fldCharType="begin"/>
        </w:r>
        <w:r w:rsidRPr="00EA590E">
          <w:rPr>
            <w:b w:val="0"/>
            <w:webHidden/>
          </w:rPr>
          <w:instrText xml:space="preserve"> PAGEREF _Toc198280879 \h </w:instrText>
        </w:r>
        <w:r w:rsidRPr="00EA590E">
          <w:rPr>
            <w:b w:val="0"/>
            <w:webHidden/>
          </w:rPr>
        </w:r>
        <w:r w:rsidRPr="00EA590E">
          <w:rPr>
            <w:b w:val="0"/>
            <w:webHidden/>
          </w:rPr>
          <w:fldChar w:fldCharType="separate"/>
        </w:r>
        <w:r w:rsidR="00AC46D8">
          <w:rPr>
            <w:b w:val="0"/>
            <w:webHidden/>
          </w:rPr>
          <w:t>3</w:t>
        </w:r>
        <w:r w:rsidRPr="00EA590E">
          <w:rPr>
            <w:b w:val="0"/>
            <w:webHidden/>
          </w:rPr>
          <w:fldChar w:fldCharType="end"/>
        </w:r>
      </w:hyperlink>
    </w:p>
    <w:p w14:paraId="00A48486" w14:textId="11EE6B85" w:rsidR="00D50766" w:rsidRPr="00207730" w:rsidRDefault="007754BC" w:rsidP="00EA590E">
      <w:pPr>
        <w:pStyle w:val="11"/>
        <w:rPr>
          <w:rFonts w:eastAsiaTheme="minorEastAsia"/>
          <w:bCs/>
          <w:lang w:eastAsia="ru-RU"/>
        </w:rPr>
      </w:pPr>
      <w:hyperlink w:anchor="_Toc198280880" w:history="1">
        <w:r w:rsidR="00B15C7E" w:rsidRPr="00207730">
          <w:rPr>
            <w:rStyle w:val="aa"/>
            <w:rFonts w:eastAsia="Times New Roman"/>
            <w:caps/>
            <w:lang w:eastAsia="ru-RU"/>
          </w:rPr>
          <w:t>о</w:t>
        </w:r>
        <w:r w:rsidR="00DE753F" w:rsidRPr="00207730">
          <w:rPr>
            <w:rStyle w:val="aa"/>
            <w:rFonts w:eastAsia="Times New Roman"/>
            <w:caps/>
            <w:lang w:eastAsia="ru-RU"/>
          </w:rPr>
          <w:t>пределения</w:t>
        </w:r>
        <w:r w:rsidR="00DE753F" w:rsidRPr="00EA590E">
          <w:rPr>
            <w:b w:val="0"/>
            <w:webHidden/>
          </w:rPr>
          <w:tab/>
        </w:r>
        <w:r w:rsidR="00DE753F" w:rsidRPr="00EA590E">
          <w:rPr>
            <w:b w:val="0"/>
            <w:webHidden/>
          </w:rPr>
          <w:fldChar w:fldCharType="begin"/>
        </w:r>
        <w:r w:rsidR="00DE753F" w:rsidRPr="00EA590E">
          <w:rPr>
            <w:b w:val="0"/>
            <w:webHidden/>
          </w:rPr>
          <w:instrText xml:space="preserve"> PAGEREF _Toc198280880 \h </w:instrText>
        </w:r>
        <w:r w:rsidR="00DE753F" w:rsidRPr="00EA590E">
          <w:rPr>
            <w:b w:val="0"/>
            <w:webHidden/>
          </w:rPr>
        </w:r>
        <w:r w:rsidR="00DE753F" w:rsidRPr="00EA590E">
          <w:rPr>
            <w:b w:val="0"/>
            <w:webHidden/>
          </w:rPr>
          <w:fldChar w:fldCharType="separate"/>
        </w:r>
        <w:r w:rsidR="00AC46D8">
          <w:rPr>
            <w:b w:val="0"/>
            <w:webHidden/>
          </w:rPr>
          <w:t>4</w:t>
        </w:r>
        <w:r w:rsidR="00DE753F" w:rsidRPr="00EA590E">
          <w:rPr>
            <w:b w:val="0"/>
            <w:webHidden/>
          </w:rPr>
          <w:fldChar w:fldCharType="end"/>
        </w:r>
      </w:hyperlink>
    </w:p>
    <w:p w14:paraId="427CCBF7" w14:textId="16D1BF22" w:rsidR="00D50766" w:rsidRPr="00207730" w:rsidRDefault="007754BC" w:rsidP="00EA590E">
      <w:pPr>
        <w:pStyle w:val="11"/>
        <w:rPr>
          <w:bCs/>
        </w:rPr>
      </w:pPr>
      <w:hyperlink w:anchor="_Toc198280881" w:history="1">
        <w:r w:rsidR="00FD2F15" w:rsidRPr="00207730">
          <w:rPr>
            <w:rStyle w:val="aa"/>
            <w:rFonts w:eastAsia="Times New Roman"/>
            <w:lang w:eastAsia="ru-RU"/>
          </w:rPr>
          <w:t>О</w:t>
        </w:r>
        <w:r w:rsidR="00DE753F" w:rsidRPr="00207730">
          <w:rPr>
            <w:rStyle w:val="aa"/>
            <w:rFonts w:eastAsia="Times New Roman"/>
            <w:lang w:eastAsia="ru-RU"/>
          </w:rPr>
          <w:t>БОЗНАЧЕНИЯ</w:t>
        </w:r>
        <w:r w:rsidR="00DE753F" w:rsidRPr="00207730">
          <w:rPr>
            <w:rStyle w:val="aa"/>
            <w:rFonts w:eastAsia="Times New Roman"/>
            <w:b w:val="0"/>
            <w:bCs/>
            <w:lang w:eastAsia="ru-RU"/>
          </w:rPr>
          <w:t xml:space="preserve"> </w:t>
        </w:r>
        <w:r w:rsidR="00DE753F" w:rsidRPr="00207730">
          <w:rPr>
            <w:rStyle w:val="aa"/>
            <w:rFonts w:eastAsia="Times New Roman"/>
            <w:lang w:eastAsia="ru-RU"/>
          </w:rPr>
          <w:t>И</w:t>
        </w:r>
        <w:r w:rsidR="00DE753F" w:rsidRPr="00207730">
          <w:rPr>
            <w:rStyle w:val="aa"/>
            <w:rFonts w:eastAsia="Times New Roman"/>
            <w:b w:val="0"/>
            <w:bCs/>
            <w:lang w:eastAsia="ru-RU"/>
          </w:rPr>
          <w:t xml:space="preserve"> </w:t>
        </w:r>
        <w:r w:rsidR="00DE753F" w:rsidRPr="00207730">
          <w:rPr>
            <w:rStyle w:val="aa"/>
            <w:rFonts w:eastAsia="Times New Roman"/>
            <w:lang w:eastAsia="ru-RU"/>
          </w:rPr>
          <w:t>СОКРАЩЕНИЯ</w:t>
        </w:r>
        <w:r w:rsidR="00DE753F" w:rsidRPr="00EA590E">
          <w:rPr>
            <w:b w:val="0"/>
            <w:webHidden/>
          </w:rPr>
          <w:tab/>
        </w:r>
        <w:r w:rsidR="00EA590E" w:rsidRPr="00EA590E">
          <w:rPr>
            <w:b w:val="0"/>
            <w:webHidden/>
            <w:lang w:val="en-US"/>
          </w:rPr>
          <w:t>5</w:t>
        </w:r>
      </w:hyperlink>
    </w:p>
    <w:p w14:paraId="083A821E" w14:textId="77777777" w:rsidR="0031631D" w:rsidRPr="00207730" w:rsidRDefault="0031631D" w:rsidP="00742C3F">
      <w:pPr>
        <w:spacing w:after="0" w:line="240" w:lineRule="auto"/>
        <w:rPr>
          <w:noProof/>
        </w:rPr>
      </w:pPr>
    </w:p>
    <w:p w14:paraId="48A9A0EB" w14:textId="5919559B" w:rsidR="00D50766" w:rsidRPr="00207730" w:rsidRDefault="007754BC" w:rsidP="00EA590E">
      <w:pPr>
        <w:pStyle w:val="11"/>
        <w:rPr>
          <w:bCs/>
        </w:rPr>
      </w:pPr>
      <w:hyperlink w:anchor="_Toc198280882" w:history="1">
        <w:r w:rsidR="00D7049E" w:rsidRPr="00207730">
          <w:rPr>
            <w:rStyle w:val="aa"/>
            <w:caps/>
          </w:rPr>
          <w:t>в</w:t>
        </w:r>
        <w:r w:rsidR="00DE753F" w:rsidRPr="00207730">
          <w:rPr>
            <w:rStyle w:val="aa"/>
            <w:caps/>
          </w:rPr>
          <w:t>ведение</w:t>
        </w:r>
        <w:r w:rsidR="00DE753F" w:rsidRPr="00EA590E">
          <w:rPr>
            <w:b w:val="0"/>
            <w:webHidden/>
          </w:rPr>
          <w:tab/>
        </w:r>
        <w:r w:rsidR="00EA590E">
          <w:rPr>
            <w:b w:val="0"/>
            <w:webHidden/>
            <w:lang w:val="en-US"/>
          </w:rPr>
          <w:t>7</w:t>
        </w:r>
      </w:hyperlink>
    </w:p>
    <w:p w14:paraId="4246FE90" w14:textId="77777777" w:rsidR="004D7514" w:rsidRPr="00207730" w:rsidRDefault="004D7514" w:rsidP="00742C3F">
      <w:pPr>
        <w:spacing w:after="0" w:line="240" w:lineRule="auto"/>
        <w:rPr>
          <w:noProof/>
        </w:rPr>
      </w:pPr>
    </w:p>
    <w:p w14:paraId="2E8F22AD" w14:textId="0C54C29F" w:rsidR="00D50766" w:rsidRPr="00207730" w:rsidRDefault="007754BC" w:rsidP="00EA590E">
      <w:pPr>
        <w:pStyle w:val="11"/>
        <w:rPr>
          <w:rFonts w:eastAsiaTheme="minorEastAsia"/>
          <w:lang w:eastAsia="ru-RU"/>
        </w:rPr>
      </w:pPr>
      <w:hyperlink w:anchor="_Toc198280883" w:history="1">
        <w:r w:rsidR="00DE753F" w:rsidRPr="00207730">
          <w:rPr>
            <w:rStyle w:val="aa"/>
          </w:rPr>
          <w:t>1 Концептуальные основы технико-криминалистического обеспечения содержания осужденных в учреждениях минимальной     безопасности</w:t>
        </w:r>
      </w:hyperlink>
    </w:p>
    <w:p w14:paraId="44320F61" w14:textId="3C61BA51" w:rsidR="00D50766" w:rsidRPr="00207730" w:rsidRDefault="007754BC" w:rsidP="00EA590E">
      <w:pPr>
        <w:pStyle w:val="11"/>
        <w:rPr>
          <w:rFonts w:eastAsiaTheme="minorEastAsia"/>
          <w:lang w:eastAsia="ru-RU"/>
        </w:rPr>
      </w:pPr>
      <w:hyperlink w:anchor="_Toc198280884" w:history="1">
        <w:r w:rsidR="00DE753F" w:rsidRPr="00207730">
          <w:rPr>
            <w:rStyle w:val="aa"/>
            <w:b w:val="0"/>
            <w:bCs/>
          </w:rPr>
          <w:t>1.1 Современное состояние и перспективы развития технико-криминалистического обеспечения содержания осужденных в учреждениях минимальной безопасности</w:t>
        </w:r>
        <w:r w:rsidR="00DE753F" w:rsidRPr="00EA590E">
          <w:rPr>
            <w:b w:val="0"/>
            <w:bCs/>
            <w:webHidden/>
          </w:rPr>
          <w:tab/>
        </w:r>
        <w:r w:rsidR="00DE753F" w:rsidRPr="00EA590E">
          <w:rPr>
            <w:b w:val="0"/>
            <w:bCs/>
            <w:webHidden/>
          </w:rPr>
          <w:fldChar w:fldCharType="begin"/>
        </w:r>
        <w:r w:rsidR="00DE753F" w:rsidRPr="00EA590E">
          <w:rPr>
            <w:b w:val="0"/>
            <w:bCs/>
            <w:webHidden/>
          </w:rPr>
          <w:instrText xml:space="preserve"> PAGEREF _Toc198280884 \h </w:instrText>
        </w:r>
        <w:r w:rsidR="00DE753F" w:rsidRPr="00EA590E">
          <w:rPr>
            <w:b w:val="0"/>
            <w:bCs/>
            <w:webHidden/>
          </w:rPr>
        </w:r>
        <w:r w:rsidR="00DE753F" w:rsidRPr="00EA590E">
          <w:rPr>
            <w:b w:val="0"/>
            <w:bCs/>
            <w:webHidden/>
          </w:rPr>
          <w:fldChar w:fldCharType="separate"/>
        </w:r>
        <w:r w:rsidR="00AC46D8">
          <w:rPr>
            <w:b w:val="0"/>
            <w:bCs/>
            <w:webHidden/>
          </w:rPr>
          <w:t>14</w:t>
        </w:r>
        <w:r w:rsidR="00DE753F" w:rsidRPr="00EA590E">
          <w:rPr>
            <w:b w:val="0"/>
            <w:bCs/>
            <w:webHidden/>
          </w:rPr>
          <w:fldChar w:fldCharType="end"/>
        </w:r>
      </w:hyperlink>
    </w:p>
    <w:p w14:paraId="4F84CF7C" w14:textId="109A56AD" w:rsidR="00D50766" w:rsidRPr="00207730" w:rsidRDefault="007754BC" w:rsidP="00EA590E">
      <w:pPr>
        <w:pStyle w:val="11"/>
      </w:pPr>
      <w:hyperlink w:anchor="_Toc198280885" w:history="1">
        <w:r w:rsidR="00DE753F" w:rsidRPr="00207730">
          <w:rPr>
            <w:rStyle w:val="aa"/>
            <w:b w:val="0"/>
            <w:bCs/>
          </w:rPr>
          <w:t>1.2 Классификация технико-криминалистических методов и средств содержания осужденных в учреждениях минимальной безопасности</w:t>
        </w:r>
        <w:r w:rsidR="00DE753F" w:rsidRPr="00EA590E">
          <w:rPr>
            <w:b w:val="0"/>
            <w:bCs/>
            <w:webHidden/>
          </w:rPr>
          <w:tab/>
        </w:r>
        <w:r w:rsidR="00EA590E">
          <w:rPr>
            <w:b w:val="0"/>
            <w:bCs/>
            <w:webHidden/>
            <w:lang w:val="en-US"/>
          </w:rPr>
          <w:t>3</w:t>
        </w:r>
        <w:r w:rsidR="00A8644B">
          <w:rPr>
            <w:b w:val="0"/>
            <w:bCs/>
            <w:webHidden/>
            <w:lang w:val="en-US"/>
          </w:rPr>
          <w:t>8</w:t>
        </w:r>
      </w:hyperlink>
    </w:p>
    <w:p w14:paraId="096B1F7D" w14:textId="77777777" w:rsidR="004D7514" w:rsidRPr="00207730" w:rsidRDefault="004D7514" w:rsidP="00742C3F">
      <w:pPr>
        <w:spacing w:after="0" w:line="240" w:lineRule="auto"/>
        <w:rPr>
          <w:noProof/>
        </w:rPr>
      </w:pPr>
    </w:p>
    <w:p w14:paraId="35189A52" w14:textId="09E71B2B" w:rsidR="00D50766" w:rsidRPr="00207730" w:rsidRDefault="007754BC" w:rsidP="00EA590E">
      <w:pPr>
        <w:pStyle w:val="11"/>
        <w:rPr>
          <w:rFonts w:eastAsiaTheme="minorEastAsia"/>
          <w:bCs/>
          <w:lang w:eastAsia="ru-RU"/>
        </w:rPr>
      </w:pPr>
      <w:hyperlink w:anchor="_Toc198280886" w:history="1">
        <w:r w:rsidR="00DE753F" w:rsidRPr="00207730">
          <w:rPr>
            <w:rStyle w:val="aa"/>
            <w:rFonts w:ascii="Times New Roman Полужирный" w:hAnsi="Times New Roman Полужирный"/>
          </w:rPr>
          <w:t>2 Алгоритмы применения технико-криминалистического обеспечения содержания осужденных в учреждениях минимальной безопасности</w:t>
        </w:r>
      </w:hyperlink>
    </w:p>
    <w:p w14:paraId="0BE50034" w14:textId="13121F7D" w:rsidR="00D50766" w:rsidRPr="00207730" w:rsidRDefault="007754BC" w:rsidP="00EA590E">
      <w:pPr>
        <w:pStyle w:val="11"/>
        <w:rPr>
          <w:rFonts w:eastAsiaTheme="minorEastAsia"/>
          <w:lang w:eastAsia="ru-RU"/>
        </w:rPr>
      </w:pPr>
      <w:hyperlink w:anchor="_Toc198280887" w:history="1">
        <w:r w:rsidR="00DE753F" w:rsidRPr="00207730">
          <w:rPr>
            <w:rStyle w:val="aa"/>
            <w:b w:val="0"/>
            <w:bCs/>
          </w:rPr>
          <w:t>2.1 Разработка технико-криминалистических средств, обеспечивающих содержание осужденных в учреждениях минимальной безопасности</w:t>
        </w:r>
        <w:r w:rsidR="00DE753F" w:rsidRPr="00EA590E">
          <w:rPr>
            <w:b w:val="0"/>
            <w:bCs/>
            <w:webHidden/>
          </w:rPr>
          <w:tab/>
        </w:r>
        <w:r w:rsidR="00EA590E">
          <w:rPr>
            <w:b w:val="0"/>
            <w:bCs/>
            <w:webHidden/>
            <w:lang w:val="en-US"/>
          </w:rPr>
          <w:t>61</w:t>
        </w:r>
      </w:hyperlink>
    </w:p>
    <w:p w14:paraId="6B457825" w14:textId="7A61F36E" w:rsidR="00D50766" w:rsidRPr="00207730" w:rsidRDefault="007754BC" w:rsidP="00EA590E">
      <w:pPr>
        <w:pStyle w:val="11"/>
        <w:rPr>
          <w:rFonts w:eastAsiaTheme="minorEastAsia"/>
          <w:lang w:eastAsia="ru-RU"/>
        </w:rPr>
      </w:pPr>
      <w:hyperlink w:anchor="_Toc198280888" w:history="1">
        <w:r w:rsidR="00DE753F" w:rsidRPr="00207730">
          <w:rPr>
            <w:rStyle w:val="aa"/>
            <w:b w:val="0"/>
            <w:bCs/>
          </w:rPr>
          <w:t>2.2 Особенности применения систем биометрической идентификации осужденных в учреждениях минимальной безопасности</w:t>
        </w:r>
        <w:r w:rsidR="00DE753F" w:rsidRPr="00EA590E">
          <w:rPr>
            <w:b w:val="0"/>
            <w:bCs/>
            <w:webHidden/>
          </w:rPr>
          <w:tab/>
        </w:r>
        <w:r w:rsidR="00DE753F" w:rsidRPr="00EA590E">
          <w:rPr>
            <w:b w:val="0"/>
            <w:bCs/>
            <w:webHidden/>
          </w:rPr>
          <w:fldChar w:fldCharType="begin"/>
        </w:r>
        <w:r w:rsidR="00DE753F" w:rsidRPr="00EA590E">
          <w:rPr>
            <w:b w:val="0"/>
            <w:bCs/>
            <w:webHidden/>
          </w:rPr>
          <w:instrText xml:space="preserve"> PAGEREF _Toc198280888 \h </w:instrText>
        </w:r>
        <w:r w:rsidR="00DE753F" w:rsidRPr="00EA590E">
          <w:rPr>
            <w:b w:val="0"/>
            <w:bCs/>
            <w:webHidden/>
          </w:rPr>
        </w:r>
        <w:r w:rsidR="00DE753F" w:rsidRPr="00EA590E">
          <w:rPr>
            <w:b w:val="0"/>
            <w:bCs/>
            <w:webHidden/>
          </w:rPr>
          <w:fldChar w:fldCharType="separate"/>
        </w:r>
        <w:r w:rsidR="00AC46D8">
          <w:rPr>
            <w:b w:val="0"/>
            <w:bCs/>
            <w:webHidden/>
          </w:rPr>
          <w:t>72</w:t>
        </w:r>
        <w:r w:rsidR="00DE753F" w:rsidRPr="00EA590E">
          <w:rPr>
            <w:b w:val="0"/>
            <w:bCs/>
            <w:webHidden/>
          </w:rPr>
          <w:fldChar w:fldCharType="end"/>
        </w:r>
      </w:hyperlink>
    </w:p>
    <w:p w14:paraId="631F188D" w14:textId="592820D7" w:rsidR="00D50766" w:rsidRPr="00207730" w:rsidRDefault="007754BC" w:rsidP="00EA590E">
      <w:pPr>
        <w:pStyle w:val="11"/>
      </w:pPr>
      <w:hyperlink w:anchor="_Toc198280889" w:history="1">
        <w:r w:rsidR="00DE753F" w:rsidRPr="00207730">
          <w:rPr>
            <w:rStyle w:val="aa"/>
            <w:b w:val="0"/>
            <w:bCs/>
          </w:rPr>
          <w:t>2.3 Использование технико-криминалистических средств в противодействии совершению правонарушений в учреждениях минимальной безопасности</w:t>
        </w:r>
        <w:r w:rsidR="00DE753F" w:rsidRPr="00EA590E">
          <w:rPr>
            <w:b w:val="0"/>
            <w:bCs/>
            <w:webHidden/>
          </w:rPr>
          <w:tab/>
        </w:r>
        <w:r w:rsidR="00EA590E">
          <w:rPr>
            <w:b w:val="0"/>
            <w:bCs/>
            <w:webHidden/>
            <w:lang w:val="en-US"/>
          </w:rPr>
          <w:t>8</w:t>
        </w:r>
        <w:r w:rsidR="00A8644B">
          <w:rPr>
            <w:b w:val="0"/>
            <w:bCs/>
            <w:webHidden/>
            <w:lang w:val="en-US"/>
          </w:rPr>
          <w:t>2</w:t>
        </w:r>
      </w:hyperlink>
    </w:p>
    <w:p w14:paraId="3C4AFEDF" w14:textId="77777777" w:rsidR="004D7514" w:rsidRPr="00207730" w:rsidRDefault="004D7514" w:rsidP="00742C3F">
      <w:pPr>
        <w:spacing w:after="0" w:line="240" w:lineRule="auto"/>
        <w:rPr>
          <w:noProof/>
        </w:rPr>
      </w:pPr>
    </w:p>
    <w:p w14:paraId="3AFDD5D4" w14:textId="18566541" w:rsidR="00D50766" w:rsidRPr="00207730" w:rsidRDefault="007754BC" w:rsidP="00EA590E">
      <w:pPr>
        <w:pStyle w:val="11"/>
        <w:rPr>
          <w:rFonts w:eastAsiaTheme="minorEastAsia"/>
          <w:lang w:eastAsia="ru-RU"/>
        </w:rPr>
      </w:pPr>
      <w:hyperlink w:anchor="_Toc198280890" w:history="1">
        <w:r w:rsidR="00DE753F" w:rsidRPr="00207730">
          <w:rPr>
            <w:rStyle w:val="aa"/>
          </w:rPr>
          <w:t>3 Пути совершенствования технико-криминалистического обеспечени</w:t>
        </w:r>
        <w:r w:rsidR="008B7D17" w:rsidRPr="00207730">
          <w:rPr>
            <w:rStyle w:val="aa"/>
          </w:rPr>
          <w:t>я</w:t>
        </w:r>
        <w:r w:rsidR="00DE753F" w:rsidRPr="00207730">
          <w:rPr>
            <w:rStyle w:val="aa"/>
          </w:rPr>
          <w:t xml:space="preserve"> содержания в учреждениях минимальной безопасности</w:t>
        </w:r>
      </w:hyperlink>
    </w:p>
    <w:p w14:paraId="3701027A" w14:textId="1DE88842" w:rsidR="00D50766" w:rsidRPr="00207730" w:rsidRDefault="007754BC" w:rsidP="00EA590E">
      <w:pPr>
        <w:pStyle w:val="11"/>
        <w:rPr>
          <w:rFonts w:eastAsiaTheme="minorEastAsia"/>
          <w:lang w:eastAsia="ru-RU"/>
        </w:rPr>
      </w:pPr>
      <w:hyperlink w:anchor="_Toc198280891" w:history="1">
        <w:r w:rsidR="00DE753F" w:rsidRPr="00207730">
          <w:rPr>
            <w:rStyle w:val="aa"/>
            <w:b w:val="0"/>
            <w:bCs/>
          </w:rPr>
          <w:t xml:space="preserve">3.1 Совершенствование законодательства по технико-криминалистическому обеспечению содержания </w:t>
        </w:r>
        <w:r w:rsidR="0067050B" w:rsidRPr="00207730">
          <w:rPr>
            <w:rStyle w:val="aa"/>
            <w:b w:val="0"/>
            <w:bCs/>
          </w:rPr>
          <w:t xml:space="preserve">осужденных </w:t>
        </w:r>
        <w:r w:rsidR="00DE753F" w:rsidRPr="00207730">
          <w:rPr>
            <w:rStyle w:val="aa"/>
            <w:b w:val="0"/>
            <w:bCs/>
          </w:rPr>
          <w:t>в учреждениях минимальной безопасности</w:t>
        </w:r>
        <w:r w:rsidR="00DE753F" w:rsidRPr="00207730">
          <w:rPr>
            <w:webHidden/>
          </w:rPr>
          <w:tab/>
        </w:r>
        <w:r w:rsidR="00EA590E">
          <w:rPr>
            <w:b w:val="0"/>
            <w:bCs/>
            <w:webHidden/>
            <w:lang w:val="en-US"/>
          </w:rPr>
          <w:t>9</w:t>
        </w:r>
        <w:r w:rsidR="003461CE">
          <w:rPr>
            <w:b w:val="0"/>
            <w:bCs/>
            <w:webHidden/>
            <w:lang w:val="en-US"/>
          </w:rPr>
          <w:t>4</w:t>
        </w:r>
      </w:hyperlink>
    </w:p>
    <w:p w14:paraId="3CC8E1B4" w14:textId="2FBD286D" w:rsidR="00D50766" w:rsidRPr="00207730" w:rsidRDefault="007754BC" w:rsidP="00EA590E">
      <w:pPr>
        <w:pStyle w:val="11"/>
      </w:pPr>
      <w:hyperlink w:anchor="_Toc198280892" w:history="1">
        <w:r w:rsidR="00DE753F" w:rsidRPr="00207730">
          <w:rPr>
            <w:rStyle w:val="aa"/>
            <w:b w:val="0"/>
            <w:bCs/>
          </w:rPr>
          <w:t xml:space="preserve">3.2 Практические рекомендации, направленные на развитие технико-криминалистического обеспечения содержания </w:t>
        </w:r>
        <w:r w:rsidR="004A0D7E" w:rsidRPr="00207730">
          <w:rPr>
            <w:rStyle w:val="aa"/>
            <w:b w:val="0"/>
            <w:bCs/>
          </w:rPr>
          <w:t xml:space="preserve">осужденных </w:t>
        </w:r>
        <w:r w:rsidR="00DE753F" w:rsidRPr="00207730">
          <w:rPr>
            <w:rStyle w:val="aa"/>
            <w:b w:val="0"/>
            <w:bCs/>
          </w:rPr>
          <w:t>в учреждениях минимальной безопасности</w:t>
        </w:r>
        <w:r w:rsidR="00DE753F" w:rsidRPr="00EA590E">
          <w:rPr>
            <w:b w:val="0"/>
            <w:bCs/>
            <w:webHidden/>
          </w:rPr>
          <w:tab/>
        </w:r>
        <w:r w:rsidR="00EA590E">
          <w:rPr>
            <w:b w:val="0"/>
            <w:bCs/>
            <w:webHidden/>
            <w:lang w:val="en-US"/>
          </w:rPr>
          <w:t>103</w:t>
        </w:r>
      </w:hyperlink>
    </w:p>
    <w:p w14:paraId="0C4B4399" w14:textId="77777777" w:rsidR="004D7514" w:rsidRPr="00207730" w:rsidRDefault="004D7514" w:rsidP="00742C3F">
      <w:pPr>
        <w:spacing w:after="0" w:line="240" w:lineRule="auto"/>
        <w:rPr>
          <w:noProof/>
        </w:rPr>
      </w:pPr>
    </w:p>
    <w:p w14:paraId="01879900" w14:textId="50E0DCE6" w:rsidR="00D50766" w:rsidRPr="00207730" w:rsidRDefault="007754BC" w:rsidP="00EA590E">
      <w:pPr>
        <w:pStyle w:val="11"/>
      </w:pPr>
      <w:hyperlink w:anchor="_Toc198280893" w:history="1">
        <w:r w:rsidR="00DE753F" w:rsidRPr="00207730">
          <w:rPr>
            <w:rStyle w:val="aa"/>
            <w:caps/>
          </w:rPr>
          <w:t>Заключение</w:t>
        </w:r>
        <w:r w:rsidR="00DE753F" w:rsidRPr="00EA590E">
          <w:rPr>
            <w:b w:val="0"/>
            <w:webHidden/>
          </w:rPr>
          <w:tab/>
        </w:r>
        <w:r w:rsidR="00EA590E">
          <w:rPr>
            <w:b w:val="0"/>
            <w:webHidden/>
            <w:lang w:val="en-US"/>
          </w:rPr>
          <w:t>111</w:t>
        </w:r>
      </w:hyperlink>
    </w:p>
    <w:p w14:paraId="1925184E" w14:textId="77777777" w:rsidR="00471C03" w:rsidRPr="00207730" w:rsidRDefault="00471C03" w:rsidP="00742C3F">
      <w:pPr>
        <w:spacing w:after="0" w:line="240" w:lineRule="auto"/>
        <w:rPr>
          <w:noProof/>
        </w:rPr>
      </w:pPr>
    </w:p>
    <w:p w14:paraId="4A0549F9" w14:textId="63EE0637" w:rsidR="00D50766" w:rsidRPr="00207730" w:rsidRDefault="007754BC" w:rsidP="00EA590E">
      <w:pPr>
        <w:pStyle w:val="11"/>
        <w:rPr>
          <w:rFonts w:eastAsiaTheme="minorEastAsia"/>
          <w:lang w:eastAsia="ru-RU"/>
        </w:rPr>
      </w:pPr>
      <w:hyperlink w:anchor="_Toc198280894" w:history="1">
        <w:r w:rsidR="00DE753F" w:rsidRPr="00207730">
          <w:rPr>
            <w:rStyle w:val="aa"/>
            <w:caps/>
          </w:rPr>
          <w:t>Список</w:t>
        </w:r>
        <w:r w:rsidR="00DE753F" w:rsidRPr="00207730">
          <w:rPr>
            <w:rStyle w:val="aa"/>
            <w:b w:val="0"/>
            <w:bCs/>
            <w:caps/>
          </w:rPr>
          <w:t xml:space="preserve"> </w:t>
        </w:r>
        <w:r w:rsidR="00DE753F" w:rsidRPr="00207730">
          <w:rPr>
            <w:rStyle w:val="aa"/>
            <w:caps/>
          </w:rPr>
          <w:t>использованных</w:t>
        </w:r>
        <w:r w:rsidR="00DE753F" w:rsidRPr="00207730">
          <w:rPr>
            <w:rStyle w:val="aa"/>
            <w:b w:val="0"/>
            <w:bCs/>
            <w:caps/>
          </w:rPr>
          <w:t xml:space="preserve"> </w:t>
        </w:r>
        <w:r w:rsidR="00DE753F" w:rsidRPr="00207730">
          <w:rPr>
            <w:rStyle w:val="aa"/>
            <w:caps/>
          </w:rPr>
          <w:t>источников</w:t>
        </w:r>
        <w:r w:rsidR="00DE753F" w:rsidRPr="00EA590E">
          <w:rPr>
            <w:b w:val="0"/>
            <w:webHidden/>
          </w:rPr>
          <w:tab/>
        </w:r>
        <w:r w:rsidR="00EA590E" w:rsidRPr="00EA590E">
          <w:rPr>
            <w:b w:val="0"/>
            <w:webHidden/>
            <w:lang w:val="en-US"/>
          </w:rPr>
          <w:t>116</w:t>
        </w:r>
      </w:hyperlink>
    </w:p>
    <w:p w14:paraId="47F3BF68" w14:textId="0A9C8748" w:rsidR="00D50766" w:rsidRPr="00207730" w:rsidRDefault="007754BC" w:rsidP="00EA590E">
      <w:pPr>
        <w:pStyle w:val="11"/>
        <w:rPr>
          <w:rFonts w:eastAsiaTheme="minorEastAsia"/>
          <w:lang w:eastAsia="ru-RU"/>
        </w:rPr>
      </w:pPr>
      <w:hyperlink w:anchor="_Toc198280895" w:history="1">
        <w:r w:rsidR="00DE753F" w:rsidRPr="00207730">
          <w:rPr>
            <w:rStyle w:val="aa"/>
            <w:caps/>
          </w:rPr>
          <w:t>Приложени</w:t>
        </w:r>
        <w:r w:rsidR="0006376D" w:rsidRPr="00207730">
          <w:rPr>
            <w:rStyle w:val="aa"/>
            <w:caps/>
          </w:rPr>
          <w:t>Я</w:t>
        </w:r>
        <w:r w:rsidR="00DE753F" w:rsidRPr="00EA590E">
          <w:rPr>
            <w:b w:val="0"/>
            <w:webHidden/>
          </w:rPr>
          <w:tab/>
        </w:r>
        <w:r w:rsidR="00DE753F" w:rsidRPr="00207730">
          <w:rPr>
            <w:bCs/>
            <w:webHidden/>
          </w:rPr>
          <w:fldChar w:fldCharType="begin"/>
        </w:r>
        <w:r w:rsidR="00DE753F" w:rsidRPr="00207730">
          <w:rPr>
            <w:bCs/>
            <w:webHidden/>
          </w:rPr>
          <w:instrText xml:space="preserve"> PAGEREF _Toc198280895 \h </w:instrText>
        </w:r>
        <w:r w:rsidR="00DE753F" w:rsidRPr="00207730">
          <w:rPr>
            <w:bCs/>
            <w:webHidden/>
          </w:rPr>
        </w:r>
        <w:r w:rsidR="00DE753F" w:rsidRPr="00207730">
          <w:rPr>
            <w:bCs/>
            <w:webHidden/>
          </w:rPr>
          <w:fldChar w:fldCharType="separate"/>
        </w:r>
        <w:r w:rsidR="00AC46D8">
          <w:rPr>
            <w:bCs/>
            <w:webHidden/>
          </w:rPr>
          <w:t>133</w:t>
        </w:r>
        <w:r w:rsidR="00DE753F" w:rsidRPr="00207730">
          <w:rPr>
            <w:bCs/>
            <w:webHidden/>
          </w:rPr>
          <w:fldChar w:fldCharType="end"/>
        </w:r>
      </w:hyperlink>
      <w:r w:rsidR="007F388F" w:rsidRPr="00207730">
        <w:t xml:space="preserve"> </w:t>
      </w:r>
    </w:p>
    <w:p w14:paraId="2301AEFA" w14:textId="77777777" w:rsidR="00D50766" w:rsidRPr="00207730" w:rsidRDefault="00DE753F" w:rsidP="00742C3F">
      <w:pPr>
        <w:tabs>
          <w:tab w:val="left" w:pos="9214"/>
          <w:tab w:val="left" w:pos="9356"/>
        </w:tabs>
        <w:spacing w:after="0" w:line="240" w:lineRule="auto"/>
        <w:jc w:val="both"/>
        <w:rPr>
          <w:rFonts w:eastAsia="Calibri" w:cs="Times New Roman"/>
          <w:b/>
          <w:sz w:val="28"/>
          <w:szCs w:val="28"/>
          <w:lang w:val="ru-RU"/>
        </w:rPr>
      </w:pPr>
      <w:r w:rsidRPr="00207730">
        <w:rPr>
          <w:rFonts w:eastAsia="Calibri" w:cs="Times New Roman"/>
          <w:b/>
          <w:sz w:val="28"/>
          <w:szCs w:val="28"/>
          <w:lang w:val="ru-RU"/>
        </w:rPr>
        <w:fldChar w:fldCharType="end"/>
      </w:r>
    </w:p>
    <w:p w14:paraId="12A26099" w14:textId="53D2E635" w:rsidR="00D50766" w:rsidRPr="00207730" w:rsidRDefault="00DE753F" w:rsidP="00742C3F">
      <w:pPr>
        <w:spacing w:line="240" w:lineRule="auto"/>
        <w:rPr>
          <w:rFonts w:eastAsia="Calibri" w:cs="Times New Roman"/>
          <w:b/>
          <w:sz w:val="28"/>
          <w:szCs w:val="28"/>
          <w:lang w:val="ru-RU"/>
        </w:rPr>
      </w:pPr>
      <w:r w:rsidRPr="00207730">
        <w:rPr>
          <w:rFonts w:eastAsia="Calibri" w:cs="Times New Roman"/>
          <w:b/>
          <w:sz w:val="28"/>
          <w:szCs w:val="28"/>
          <w:lang w:val="ru-RU"/>
        </w:rPr>
        <w:br w:type="page"/>
      </w:r>
    </w:p>
    <w:p w14:paraId="7A6094C3" w14:textId="77777777" w:rsidR="00D50766" w:rsidRPr="00207730" w:rsidRDefault="00DE753F" w:rsidP="00742C3F">
      <w:pPr>
        <w:pStyle w:val="1"/>
        <w:spacing w:before="0" w:line="240" w:lineRule="auto"/>
        <w:ind w:firstLine="709"/>
        <w:jc w:val="center"/>
        <w:rPr>
          <w:b/>
          <w:bCs/>
          <w:color w:val="auto"/>
          <w:sz w:val="28"/>
          <w:szCs w:val="28"/>
          <w:lang w:val="ru-RU"/>
        </w:rPr>
      </w:pPr>
      <w:bookmarkStart w:id="1" w:name="_Toc198280879"/>
      <w:r w:rsidRPr="00207730">
        <w:rPr>
          <w:rStyle w:val="fontstyle01"/>
          <w:color w:val="auto"/>
          <w:lang w:val="ru-RU"/>
        </w:rPr>
        <w:lastRenderedPageBreak/>
        <w:t>НОРМАТИВНЫЕ ССЫЛКИ</w:t>
      </w:r>
      <w:bookmarkEnd w:id="1"/>
    </w:p>
    <w:p w14:paraId="6637EC1B" w14:textId="77777777" w:rsidR="00D50766" w:rsidRPr="00207730" w:rsidRDefault="00D50766" w:rsidP="00742C3F">
      <w:pPr>
        <w:tabs>
          <w:tab w:val="left" w:pos="9214"/>
          <w:tab w:val="left" w:pos="9356"/>
        </w:tabs>
        <w:spacing w:after="0" w:line="240" w:lineRule="auto"/>
        <w:ind w:firstLine="709"/>
        <w:jc w:val="both"/>
        <w:rPr>
          <w:b/>
          <w:bCs/>
          <w:sz w:val="28"/>
          <w:szCs w:val="28"/>
          <w:lang w:val="ru-RU"/>
        </w:rPr>
      </w:pPr>
    </w:p>
    <w:p w14:paraId="0A69BDF9" w14:textId="77777777" w:rsidR="00D50766" w:rsidRPr="00207730" w:rsidRDefault="00DE753F" w:rsidP="00742C3F">
      <w:pPr>
        <w:tabs>
          <w:tab w:val="left" w:pos="9214"/>
          <w:tab w:val="left" w:pos="9356"/>
        </w:tabs>
        <w:spacing w:after="0" w:line="240" w:lineRule="auto"/>
        <w:ind w:firstLine="709"/>
        <w:jc w:val="both"/>
        <w:rPr>
          <w:rStyle w:val="fontstyle21"/>
          <w:color w:val="auto"/>
          <w:lang w:val="ru-RU"/>
        </w:rPr>
      </w:pPr>
      <w:r w:rsidRPr="00207730">
        <w:rPr>
          <w:rStyle w:val="fontstyle21"/>
          <w:color w:val="auto"/>
          <w:lang w:val="ru-RU"/>
        </w:rPr>
        <w:t>В настоящей диссертации использованы ссылки на следующие</w:t>
      </w:r>
      <w:r w:rsidRPr="00207730">
        <w:rPr>
          <w:sz w:val="28"/>
          <w:szCs w:val="28"/>
          <w:lang w:val="ru-RU"/>
        </w:rPr>
        <w:br/>
      </w:r>
      <w:r w:rsidRPr="00207730">
        <w:rPr>
          <w:rStyle w:val="fontstyle21"/>
          <w:color w:val="auto"/>
          <w:lang w:val="ru-RU"/>
        </w:rPr>
        <w:t>стандарты:</w:t>
      </w:r>
    </w:p>
    <w:p w14:paraId="15A9BE18" w14:textId="77777777" w:rsidR="00D50766" w:rsidRPr="00207730" w:rsidRDefault="00D50766" w:rsidP="00742C3F">
      <w:pPr>
        <w:tabs>
          <w:tab w:val="left" w:pos="9214"/>
          <w:tab w:val="left" w:pos="9356"/>
        </w:tabs>
        <w:spacing w:after="0" w:line="240" w:lineRule="auto"/>
        <w:ind w:firstLine="709"/>
        <w:jc w:val="both"/>
        <w:rPr>
          <w:rStyle w:val="fontstyle21"/>
          <w:color w:val="auto"/>
          <w:lang w:val="ru-RU"/>
        </w:rPr>
      </w:pPr>
    </w:p>
    <w:p w14:paraId="2BEE60E2" w14:textId="77777777" w:rsidR="00D50766" w:rsidRPr="00207730" w:rsidRDefault="00DE753F" w:rsidP="00742C3F">
      <w:pPr>
        <w:pStyle w:val="Default"/>
        <w:tabs>
          <w:tab w:val="left" w:pos="1276"/>
        </w:tabs>
        <w:spacing w:after="36"/>
        <w:ind w:firstLine="709"/>
        <w:jc w:val="both"/>
        <w:rPr>
          <w:bCs/>
          <w:color w:val="auto"/>
          <w:sz w:val="28"/>
          <w:szCs w:val="28"/>
          <w:lang w:val="en-US"/>
        </w:rPr>
      </w:pPr>
      <w:r w:rsidRPr="00207730">
        <w:rPr>
          <w:color w:val="auto"/>
          <w:sz w:val="28"/>
          <w:szCs w:val="28"/>
          <w:lang w:val="en-US"/>
        </w:rPr>
        <w:t xml:space="preserve">1. </w:t>
      </w:r>
      <w:r w:rsidRPr="00207730">
        <w:rPr>
          <w:bCs/>
          <w:color w:val="auto"/>
          <w:sz w:val="28"/>
          <w:szCs w:val="28"/>
        </w:rPr>
        <w:t>Международный</w:t>
      </w:r>
      <w:r w:rsidRPr="00207730">
        <w:rPr>
          <w:bCs/>
          <w:color w:val="auto"/>
          <w:sz w:val="28"/>
          <w:szCs w:val="28"/>
          <w:lang w:val="en-US"/>
        </w:rPr>
        <w:t xml:space="preserve"> </w:t>
      </w:r>
      <w:r w:rsidRPr="00207730">
        <w:rPr>
          <w:bCs/>
          <w:color w:val="auto"/>
          <w:sz w:val="28"/>
          <w:szCs w:val="28"/>
        </w:rPr>
        <w:t>стандарт</w:t>
      </w:r>
      <w:r w:rsidRPr="00207730">
        <w:rPr>
          <w:bCs/>
          <w:color w:val="auto"/>
          <w:sz w:val="28"/>
          <w:szCs w:val="28"/>
          <w:lang w:val="en-US"/>
        </w:rPr>
        <w:t xml:space="preserve"> </w:t>
      </w:r>
      <w:r w:rsidRPr="00207730">
        <w:rPr>
          <w:color w:val="auto"/>
          <w:sz w:val="28"/>
          <w:szCs w:val="28"/>
          <w:lang w:val="en-US"/>
        </w:rPr>
        <w:t>ISO/IEC 2382-37:2022. Information technology – Vocabulary – Part 37: Biometrics</w:t>
      </w:r>
      <w:r w:rsidRPr="00207730">
        <w:rPr>
          <w:bCs/>
          <w:color w:val="auto"/>
          <w:sz w:val="28"/>
          <w:szCs w:val="28"/>
          <w:lang w:val="en-US"/>
        </w:rPr>
        <w:t xml:space="preserve">. </w:t>
      </w:r>
    </w:p>
    <w:p w14:paraId="7307807C" w14:textId="77777777" w:rsidR="00D50766" w:rsidRPr="00207730" w:rsidRDefault="00DE753F" w:rsidP="00742C3F">
      <w:pPr>
        <w:pStyle w:val="Default"/>
        <w:tabs>
          <w:tab w:val="left" w:pos="1276"/>
        </w:tabs>
        <w:spacing w:after="36"/>
        <w:ind w:firstLine="709"/>
        <w:jc w:val="both"/>
        <w:rPr>
          <w:bCs/>
          <w:color w:val="auto"/>
          <w:sz w:val="28"/>
          <w:szCs w:val="28"/>
          <w:lang w:val="en-US"/>
        </w:rPr>
      </w:pPr>
      <w:r w:rsidRPr="00207730">
        <w:rPr>
          <w:bCs/>
          <w:color w:val="auto"/>
          <w:sz w:val="28"/>
          <w:szCs w:val="28"/>
          <w:lang w:val="en-US"/>
        </w:rPr>
        <w:t xml:space="preserve">2. </w:t>
      </w:r>
      <w:r w:rsidRPr="00207730">
        <w:rPr>
          <w:bCs/>
          <w:color w:val="auto"/>
          <w:sz w:val="28"/>
          <w:szCs w:val="28"/>
        </w:rPr>
        <w:t>Международный</w:t>
      </w:r>
      <w:r w:rsidRPr="00207730">
        <w:rPr>
          <w:bCs/>
          <w:color w:val="auto"/>
          <w:sz w:val="28"/>
          <w:szCs w:val="28"/>
          <w:lang w:val="en-US"/>
        </w:rPr>
        <w:t xml:space="preserve"> </w:t>
      </w:r>
      <w:r w:rsidRPr="00207730">
        <w:rPr>
          <w:bCs/>
          <w:color w:val="auto"/>
          <w:sz w:val="28"/>
          <w:szCs w:val="28"/>
        </w:rPr>
        <w:t>стандарт</w:t>
      </w:r>
      <w:r w:rsidRPr="00207730">
        <w:rPr>
          <w:bCs/>
          <w:color w:val="auto"/>
          <w:sz w:val="28"/>
          <w:szCs w:val="28"/>
          <w:lang w:val="en-US"/>
        </w:rPr>
        <w:t xml:space="preserve"> ISO/IEC 30107-2:2017. Information technology -- Biometric presentation attack detection -- Part 2: Data formats.</w:t>
      </w:r>
    </w:p>
    <w:p w14:paraId="01D912B5" w14:textId="77777777" w:rsidR="00D50766" w:rsidRPr="00207730" w:rsidRDefault="00DE753F" w:rsidP="00742C3F">
      <w:pPr>
        <w:tabs>
          <w:tab w:val="left" w:pos="9214"/>
          <w:tab w:val="left" w:pos="9356"/>
        </w:tabs>
        <w:spacing w:after="0" w:line="240" w:lineRule="auto"/>
        <w:ind w:firstLine="709"/>
        <w:jc w:val="both"/>
        <w:rPr>
          <w:rStyle w:val="fontstyle21"/>
          <w:color w:val="auto"/>
          <w:lang w:val="ru-RU"/>
        </w:rPr>
      </w:pPr>
      <w:r w:rsidRPr="00207730">
        <w:rPr>
          <w:rFonts w:cs="Times New Roman"/>
          <w:sz w:val="28"/>
          <w:szCs w:val="28"/>
          <w:lang w:val="ru-RU"/>
        </w:rPr>
        <w:t>3. ГОСТ ISO/IEC 19794-1-2015 Информационные технологии (ИТ). Биометрия. Форматы обмена биометрическими данными. Часть 1. Структура.</w:t>
      </w:r>
    </w:p>
    <w:p w14:paraId="7FAF4E64" w14:textId="77777777" w:rsidR="00D50766" w:rsidRPr="00207730" w:rsidRDefault="00D50766" w:rsidP="00742C3F">
      <w:pPr>
        <w:tabs>
          <w:tab w:val="left" w:pos="9214"/>
          <w:tab w:val="left" w:pos="9356"/>
        </w:tabs>
        <w:spacing w:after="0" w:line="240" w:lineRule="auto"/>
        <w:ind w:firstLine="709"/>
        <w:jc w:val="both"/>
        <w:rPr>
          <w:rStyle w:val="fontstyle21"/>
          <w:color w:val="auto"/>
          <w:lang w:val="ru-RU"/>
        </w:rPr>
      </w:pPr>
    </w:p>
    <w:p w14:paraId="035F4BB8" w14:textId="77777777" w:rsidR="00D50766" w:rsidRPr="00207730" w:rsidRDefault="00DE753F" w:rsidP="00742C3F">
      <w:pPr>
        <w:spacing w:line="240" w:lineRule="auto"/>
        <w:rPr>
          <w:rFonts w:eastAsia="Times New Roman" w:cs="Times New Roman"/>
          <w:b/>
          <w:bCs/>
          <w:sz w:val="28"/>
          <w:szCs w:val="32"/>
          <w:lang w:val="ru-RU" w:eastAsia="ru-RU"/>
        </w:rPr>
      </w:pPr>
      <w:r w:rsidRPr="00207730">
        <w:rPr>
          <w:rFonts w:eastAsia="Times New Roman" w:cs="Times New Roman"/>
          <w:b/>
          <w:bCs/>
          <w:sz w:val="28"/>
          <w:lang w:val="ru-RU" w:eastAsia="ru-RU"/>
        </w:rPr>
        <w:br w:type="page"/>
      </w:r>
    </w:p>
    <w:p w14:paraId="1210F9FF" w14:textId="77777777" w:rsidR="00130CA4" w:rsidRPr="00207730" w:rsidRDefault="00130CA4" w:rsidP="00742C3F">
      <w:pPr>
        <w:pStyle w:val="1"/>
        <w:spacing w:before="0" w:line="240" w:lineRule="auto"/>
        <w:ind w:firstLine="713"/>
        <w:jc w:val="center"/>
        <w:rPr>
          <w:rFonts w:ascii="Times New Roman Полужирный" w:eastAsia="Times New Roman" w:hAnsi="Times New Roman Полужирный" w:cs="Times New Roman"/>
          <w:b/>
          <w:bCs/>
          <w:caps/>
          <w:color w:val="auto"/>
          <w:sz w:val="28"/>
          <w:lang w:val="ru-RU" w:eastAsia="ru-RU"/>
        </w:rPr>
      </w:pPr>
      <w:bookmarkStart w:id="2" w:name="_Toc198280880"/>
      <w:r w:rsidRPr="00207730">
        <w:rPr>
          <w:rFonts w:ascii="Times New Roman Полужирный" w:eastAsia="Times New Roman" w:hAnsi="Times New Roman Полужирный" w:cs="Times New Roman"/>
          <w:b/>
          <w:bCs/>
          <w:caps/>
          <w:color w:val="auto"/>
          <w:sz w:val="28"/>
          <w:lang w:val="ru-RU" w:eastAsia="ru-RU"/>
        </w:rPr>
        <w:lastRenderedPageBreak/>
        <w:t>Определения</w:t>
      </w:r>
      <w:bookmarkEnd w:id="2"/>
    </w:p>
    <w:p w14:paraId="3053590B" w14:textId="77777777" w:rsidR="00130CA4" w:rsidRPr="00207730" w:rsidRDefault="00130CA4" w:rsidP="00742C3F">
      <w:pPr>
        <w:spacing w:after="0" w:line="240" w:lineRule="auto"/>
        <w:ind w:firstLine="709"/>
        <w:rPr>
          <w:rFonts w:cs="Times New Roman"/>
          <w:sz w:val="28"/>
          <w:szCs w:val="28"/>
          <w:lang w:val="ru-RU"/>
        </w:rPr>
      </w:pPr>
    </w:p>
    <w:p w14:paraId="088BD7B0" w14:textId="1BA2C7D5" w:rsidR="00130CA4" w:rsidRPr="00207730" w:rsidRDefault="00130CA4" w:rsidP="00742C3F">
      <w:pPr>
        <w:spacing w:after="0" w:line="240" w:lineRule="auto"/>
        <w:ind w:firstLine="709"/>
        <w:jc w:val="both"/>
        <w:rPr>
          <w:rFonts w:eastAsia="Calibri" w:cs="Times New Roman"/>
          <w:b/>
          <w:caps/>
          <w:sz w:val="28"/>
          <w:szCs w:val="28"/>
          <w:lang w:val="ru-RU"/>
        </w:rPr>
      </w:pPr>
      <w:r w:rsidRPr="00207730">
        <w:rPr>
          <w:rFonts w:cs="Times New Roman"/>
          <w:sz w:val="28"/>
          <w:szCs w:val="28"/>
          <w:lang w:val="ru-RU"/>
        </w:rPr>
        <w:t xml:space="preserve">В настоящей диссертации </w:t>
      </w:r>
      <w:r w:rsidR="009E7CB6" w:rsidRPr="00207730">
        <w:rPr>
          <w:rFonts w:cs="Times New Roman"/>
          <w:sz w:val="28"/>
          <w:szCs w:val="28"/>
          <w:lang w:val="ru-RU"/>
        </w:rPr>
        <w:t>использованы</w:t>
      </w:r>
      <w:r w:rsidRPr="00207730">
        <w:rPr>
          <w:rFonts w:cs="Times New Roman"/>
          <w:sz w:val="28"/>
          <w:szCs w:val="28"/>
          <w:lang w:val="ru-RU"/>
        </w:rPr>
        <w:t xml:space="preserve"> следующие термины с соответствующими определениями:</w:t>
      </w:r>
    </w:p>
    <w:p w14:paraId="77DE227F" w14:textId="77777777" w:rsidR="00130CA4" w:rsidRPr="00207730" w:rsidRDefault="00130CA4" w:rsidP="00742C3F">
      <w:pPr>
        <w:tabs>
          <w:tab w:val="left" w:pos="9214"/>
          <w:tab w:val="left" w:pos="9356"/>
        </w:tabs>
        <w:spacing w:after="0" w:line="240" w:lineRule="auto"/>
        <w:ind w:firstLine="709"/>
        <w:jc w:val="both"/>
        <w:rPr>
          <w:rStyle w:val="fontstyle21"/>
          <w:color w:val="auto"/>
          <w:lang w:val="ru-RU"/>
        </w:rPr>
      </w:pPr>
    </w:p>
    <w:p w14:paraId="1FDE5EBF" w14:textId="77777777"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bCs/>
          <w:sz w:val="28"/>
          <w:szCs w:val="28"/>
          <w:lang w:val="ru-RU"/>
        </w:rPr>
        <w:t>Беспилотный</w:t>
      </w:r>
      <w:r w:rsidRPr="00207730">
        <w:rPr>
          <w:rFonts w:cs="Times New Roman"/>
          <w:b/>
          <w:sz w:val="28"/>
          <w:szCs w:val="28"/>
        </w:rPr>
        <w:t> </w:t>
      </w:r>
      <w:r w:rsidRPr="00207730">
        <w:rPr>
          <w:rFonts w:cs="Times New Roman"/>
          <w:b/>
          <w:bCs/>
          <w:sz w:val="28"/>
          <w:szCs w:val="28"/>
          <w:lang w:val="ru-RU"/>
        </w:rPr>
        <w:t>летательный</w:t>
      </w:r>
      <w:r w:rsidRPr="00207730">
        <w:rPr>
          <w:rFonts w:cs="Times New Roman"/>
          <w:b/>
          <w:sz w:val="28"/>
          <w:szCs w:val="28"/>
        </w:rPr>
        <w:t> </w:t>
      </w:r>
      <w:r w:rsidRPr="00207730">
        <w:rPr>
          <w:rFonts w:cs="Times New Roman"/>
          <w:b/>
          <w:bCs/>
          <w:sz w:val="28"/>
          <w:szCs w:val="28"/>
          <w:lang w:val="ru-RU"/>
        </w:rPr>
        <w:t>аппарат</w:t>
      </w:r>
      <w:r w:rsidRPr="00207730">
        <w:rPr>
          <w:rFonts w:cs="Times New Roman"/>
          <w:b/>
          <w:sz w:val="28"/>
          <w:szCs w:val="28"/>
        </w:rPr>
        <w:t> </w:t>
      </w:r>
      <w:r w:rsidRPr="00207730">
        <w:rPr>
          <w:rFonts w:cs="Times New Roman"/>
          <w:sz w:val="28"/>
          <w:szCs w:val="28"/>
          <w:lang w:val="ru-RU"/>
        </w:rPr>
        <w:t>– воздушное судно без экипажа на его борту.</w:t>
      </w:r>
    </w:p>
    <w:p w14:paraId="30E57B90" w14:textId="32A42AF0"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sz w:val="28"/>
          <w:szCs w:val="28"/>
          <w:lang w:val="ru-RU"/>
        </w:rPr>
        <w:t>Биометрическая идентификация</w:t>
      </w:r>
      <w:r w:rsidRPr="00207730">
        <w:rPr>
          <w:rFonts w:cs="Times New Roman"/>
          <w:sz w:val="28"/>
          <w:szCs w:val="28"/>
          <w:lang w:val="ru-RU"/>
        </w:rPr>
        <w:t xml:space="preserve"> – </w:t>
      </w:r>
      <w:r w:rsidRPr="00207730">
        <w:rPr>
          <w:rFonts w:cs="Times New Roman"/>
          <w:bCs/>
          <w:sz w:val="28"/>
          <w:szCs w:val="28"/>
          <w:lang w:val="ru-RU"/>
        </w:rPr>
        <w:t>идентификация человека на основе его уникальных биологических</w:t>
      </w:r>
      <w:r w:rsidR="009E7CB6" w:rsidRPr="00207730">
        <w:rPr>
          <w:rFonts w:cs="Times New Roman"/>
          <w:bCs/>
          <w:sz w:val="28"/>
          <w:szCs w:val="28"/>
          <w:lang w:val="ru-RU"/>
        </w:rPr>
        <w:t xml:space="preserve"> и </w:t>
      </w:r>
      <w:r w:rsidR="00695314" w:rsidRPr="00207730">
        <w:rPr>
          <w:rFonts w:cs="Times New Roman"/>
          <w:bCs/>
          <w:sz w:val="28"/>
          <w:szCs w:val="28"/>
          <w:lang w:val="ru-RU"/>
        </w:rPr>
        <w:t>физиологических характеристик</w:t>
      </w:r>
      <w:r w:rsidRPr="00207730">
        <w:rPr>
          <w:rFonts w:cs="Times New Roman"/>
          <w:sz w:val="28"/>
          <w:szCs w:val="28"/>
          <w:lang w:val="ru-RU"/>
        </w:rPr>
        <w:t>: отпечатков пальцев, радуж</w:t>
      </w:r>
      <w:r w:rsidR="009E7CB6" w:rsidRPr="00207730">
        <w:rPr>
          <w:rFonts w:cs="Times New Roman"/>
          <w:sz w:val="28"/>
          <w:szCs w:val="28"/>
          <w:lang w:val="ru-RU"/>
        </w:rPr>
        <w:t>ных оболочек</w:t>
      </w:r>
      <w:r w:rsidRPr="00207730">
        <w:rPr>
          <w:rFonts w:cs="Times New Roman"/>
          <w:sz w:val="28"/>
          <w:szCs w:val="28"/>
          <w:lang w:val="ru-RU"/>
        </w:rPr>
        <w:t xml:space="preserve"> глаза, геометрии лица и характеристик голоса.</w:t>
      </w:r>
      <w:r w:rsidRPr="00207730">
        <w:rPr>
          <w:rFonts w:cs="Times New Roman"/>
          <w:sz w:val="28"/>
          <w:szCs w:val="28"/>
        </w:rPr>
        <w:t> </w:t>
      </w:r>
    </w:p>
    <w:p w14:paraId="6EC2034C" w14:textId="02F7A4EA"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sz w:val="28"/>
          <w:szCs w:val="28"/>
          <w:lang w:val="ru-RU"/>
        </w:rPr>
        <w:t>Биометрические данные</w:t>
      </w:r>
      <w:r w:rsidRPr="00207730">
        <w:rPr>
          <w:rFonts w:cs="Times New Roman"/>
          <w:sz w:val="28"/>
          <w:szCs w:val="28"/>
          <w:lang w:val="ru-RU"/>
        </w:rPr>
        <w:t xml:space="preserve"> – персональные данные, которые характеризуют физиологические и биологические особенности субъекта</w:t>
      </w:r>
      <w:r w:rsidR="00DC76C3" w:rsidRPr="00207730">
        <w:rPr>
          <w:rFonts w:cs="Times New Roman"/>
          <w:sz w:val="28"/>
          <w:szCs w:val="28"/>
          <w:lang w:val="ru-RU"/>
        </w:rPr>
        <w:t>, его</w:t>
      </w:r>
      <w:r w:rsidRPr="00207730">
        <w:rPr>
          <w:rFonts w:cs="Times New Roman"/>
          <w:sz w:val="28"/>
          <w:szCs w:val="28"/>
          <w:lang w:val="ru-RU"/>
        </w:rPr>
        <w:t xml:space="preserve"> персональных данных, на основе которых можно установить его личность.</w:t>
      </w:r>
    </w:p>
    <w:p w14:paraId="24057F76" w14:textId="77777777"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sz w:val="28"/>
          <w:szCs w:val="28"/>
          <w:lang w:val="ru-RU"/>
        </w:rPr>
        <w:t>Виртуальная реальность (</w:t>
      </w:r>
      <w:r w:rsidRPr="00207730">
        <w:rPr>
          <w:rFonts w:cs="Times New Roman"/>
          <w:b/>
          <w:sz w:val="28"/>
          <w:szCs w:val="28"/>
        </w:rPr>
        <w:t>Virtual</w:t>
      </w:r>
      <w:r w:rsidRPr="00207730">
        <w:rPr>
          <w:rFonts w:cs="Times New Roman"/>
          <w:b/>
          <w:sz w:val="28"/>
          <w:szCs w:val="28"/>
          <w:lang w:val="ru-RU"/>
        </w:rPr>
        <w:t xml:space="preserve"> </w:t>
      </w:r>
      <w:r w:rsidRPr="00207730">
        <w:rPr>
          <w:rFonts w:cs="Times New Roman"/>
          <w:b/>
          <w:sz w:val="28"/>
          <w:szCs w:val="28"/>
        </w:rPr>
        <w:t>Reality</w:t>
      </w:r>
      <w:r w:rsidRPr="00207730">
        <w:rPr>
          <w:rFonts w:cs="Times New Roman"/>
          <w:b/>
          <w:sz w:val="28"/>
          <w:szCs w:val="28"/>
          <w:lang w:val="ru-RU"/>
        </w:rPr>
        <w:t xml:space="preserve">, </w:t>
      </w:r>
      <w:r w:rsidRPr="00207730">
        <w:rPr>
          <w:rFonts w:cs="Times New Roman"/>
          <w:b/>
          <w:sz w:val="28"/>
          <w:szCs w:val="28"/>
        </w:rPr>
        <w:t>VR</w:t>
      </w:r>
      <w:r w:rsidRPr="00207730">
        <w:rPr>
          <w:rFonts w:cs="Times New Roman"/>
          <w:b/>
          <w:sz w:val="28"/>
          <w:szCs w:val="28"/>
          <w:lang w:val="ru-RU"/>
        </w:rPr>
        <w:t>, искусственная реальность)</w:t>
      </w:r>
      <w:r w:rsidRPr="00207730">
        <w:rPr>
          <w:rFonts w:cs="Times New Roman"/>
          <w:sz w:val="28"/>
          <w:szCs w:val="28"/>
          <w:lang w:val="ru-RU"/>
        </w:rPr>
        <w:t xml:space="preserve"> – созданный техническими средствами мир, передаваемый человеку через его ощущения: зрение, слух, осязание и др.</w:t>
      </w:r>
    </w:p>
    <w:p w14:paraId="01F7874C" w14:textId="77777777"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bCs/>
          <w:sz w:val="28"/>
          <w:szCs w:val="28"/>
          <w:lang w:val="ru-RU"/>
        </w:rPr>
        <w:t xml:space="preserve">Дезоксирибонуклеиновая кислота </w:t>
      </w:r>
      <w:r w:rsidRPr="00207730">
        <w:rPr>
          <w:rFonts w:cs="Times New Roman"/>
          <w:b/>
          <w:sz w:val="28"/>
          <w:szCs w:val="28"/>
          <w:lang w:val="ru-RU"/>
        </w:rPr>
        <w:t>(</w:t>
      </w:r>
      <w:r w:rsidRPr="00207730">
        <w:rPr>
          <w:rFonts w:cs="Times New Roman"/>
          <w:b/>
          <w:bCs/>
          <w:sz w:val="28"/>
          <w:szCs w:val="28"/>
          <w:lang w:val="ru-RU"/>
        </w:rPr>
        <w:t>ДНК</w:t>
      </w:r>
      <w:r w:rsidRPr="00207730">
        <w:rPr>
          <w:rFonts w:cs="Times New Roman"/>
          <w:b/>
          <w:sz w:val="28"/>
          <w:szCs w:val="28"/>
          <w:lang w:val="ru-RU"/>
        </w:rPr>
        <w:t>)</w:t>
      </w:r>
      <w:r w:rsidRPr="00207730">
        <w:rPr>
          <w:rFonts w:cs="Times New Roman"/>
          <w:sz w:val="28"/>
          <w:szCs w:val="28"/>
        </w:rPr>
        <w:t> </w:t>
      </w:r>
      <w:r w:rsidRPr="00207730">
        <w:rPr>
          <w:rFonts w:cs="Times New Roman"/>
          <w:sz w:val="28"/>
          <w:szCs w:val="28"/>
          <w:lang w:val="ru-RU"/>
        </w:rPr>
        <w:t>– макромолекула</w:t>
      </w:r>
      <w:r w:rsidRPr="00207730">
        <w:rPr>
          <w:rFonts w:cs="Times New Roman"/>
          <w:sz w:val="28"/>
          <w:szCs w:val="28"/>
        </w:rPr>
        <w:t> </w:t>
      </w:r>
      <w:r w:rsidRPr="00207730">
        <w:rPr>
          <w:rFonts w:cs="Times New Roman"/>
          <w:sz w:val="28"/>
          <w:szCs w:val="28"/>
          <w:lang w:val="ru-RU"/>
        </w:rPr>
        <w:t xml:space="preserve">(одна из трех основных, две другие – </w:t>
      </w:r>
      <w:r w:rsidRPr="00207730">
        <w:rPr>
          <w:rFonts w:cs="Times New Roman"/>
          <w:bCs/>
          <w:sz w:val="28"/>
          <w:szCs w:val="28"/>
          <w:lang w:val="ru-RU"/>
        </w:rPr>
        <w:t>рибонуклеиновая кислота</w:t>
      </w:r>
      <w:r w:rsidRPr="00207730">
        <w:rPr>
          <w:rFonts w:cs="Times New Roman"/>
          <w:sz w:val="28"/>
          <w:szCs w:val="28"/>
          <w:lang w:val="ru-RU"/>
        </w:rPr>
        <w:t xml:space="preserve"> (</w:t>
      </w:r>
      <w:r w:rsidRPr="00207730">
        <w:rPr>
          <w:rFonts w:cs="Times New Roman"/>
          <w:bCs/>
          <w:sz w:val="28"/>
          <w:szCs w:val="28"/>
          <w:lang w:val="ru-RU"/>
        </w:rPr>
        <w:t>РНК</w:t>
      </w:r>
      <w:r w:rsidRPr="00207730">
        <w:rPr>
          <w:rFonts w:cs="Times New Roman"/>
          <w:sz w:val="28"/>
          <w:szCs w:val="28"/>
          <w:lang w:val="ru-RU"/>
        </w:rPr>
        <w:t>) и белки), обеспечивающая хранение, передачу из поколения в поколение и реализацию генетической программы развития и функционирования организмов.</w:t>
      </w:r>
    </w:p>
    <w:p w14:paraId="100E0F48" w14:textId="2ACB37C9"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bCs/>
          <w:iCs/>
          <w:sz w:val="28"/>
          <w:szCs w:val="28"/>
          <w:lang w:val="ru-RU"/>
        </w:rPr>
        <w:t xml:space="preserve">Искусственный интеллект </w:t>
      </w:r>
      <w:r w:rsidRPr="00207730">
        <w:rPr>
          <w:rFonts w:cs="Times New Roman"/>
          <w:sz w:val="28"/>
          <w:szCs w:val="28"/>
          <w:lang w:val="ru-RU"/>
        </w:rPr>
        <w:t xml:space="preserve">– </w:t>
      </w:r>
      <w:r w:rsidR="002C6150" w:rsidRPr="00207730">
        <w:rPr>
          <w:color w:val="000000"/>
          <w:sz w:val="28"/>
          <w:szCs w:val="28"/>
          <w:shd w:val="clear" w:color="auto" w:fill="FFFFFF"/>
          <w:lang w:val="ru-RU"/>
        </w:rPr>
        <w:t>функциональная способность к имитации когнитивных функций, характерных для человека, обеспечивающая результаты, сопоставимые с результатами интеллектуальной деятельности человека или превосходящие их</w:t>
      </w:r>
      <w:r w:rsidRPr="00207730">
        <w:rPr>
          <w:rFonts w:cs="Times New Roman"/>
          <w:sz w:val="28"/>
          <w:szCs w:val="28"/>
          <w:lang w:val="ru-RU"/>
        </w:rPr>
        <w:t>.</w:t>
      </w:r>
    </w:p>
    <w:p w14:paraId="066CF822" w14:textId="77777777"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bCs/>
          <w:sz w:val="28"/>
          <w:szCs w:val="28"/>
          <w:lang w:val="ru-RU"/>
        </w:rPr>
        <w:t>Научно</w:t>
      </w:r>
      <w:r w:rsidRPr="00207730">
        <w:rPr>
          <w:rFonts w:cs="Times New Roman"/>
          <w:sz w:val="28"/>
          <w:szCs w:val="28"/>
          <w:lang w:val="ru-RU"/>
        </w:rPr>
        <w:t>-</w:t>
      </w:r>
      <w:r w:rsidRPr="00207730">
        <w:rPr>
          <w:rFonts w:cs="Times New Roman"/>
          <w:b/>
          <w:bCs/>
          <w:sz w:val="28"/>
          <w:szCs w:val="28"/>
          <w:lang w:val="ru-RU"/>
        </w:rPr>
        <w:t>техническое</w:t>
      </w:r>
      <w:r w:rsidRPr="00207730">
        <w:rPr>
          <w:rFonts w:cs="Times New Roman"/>
          <w:b/>
          <w:sz w:val="28"/>
          <w:szCs w:val="28"/>
        </w:rPr>
        <w:t> </w:t>
      </w:r>
      <w:r w:rsidRPr="00207730">
        <w:rPr>
          <w:rFonts w:cs="Times New Roman"/>
          <w:b/>
          <w:sz w:val="28"/>
          <w:szCs w:val="28"/>
          <w:lang w:val="ru-RU"/>
        </w:rPr>
        <w:t>(технико-криминалистическое)</w:t>
      </w:r>
      <w:r w:rsidRPr="00207730">
        <w:rPr>
          <w:rFonts w:cs="Times New Roman"/>
          <w:sz w:val="28"/>
          <w:szCs w:val="28"/>
        </w:rPr>
        <w:t> </w:t>
      </w:r>
      <w:r w:rsidRPr="00207730">
        <w:rPr>
          <w:rFonts w:cs="Times New Roman"/>
          <w:b/>
          <w:bCs/>
          <w:sz w:val="28"/>
          <w:szCs w:val="28"/>
          <w:lang w:val="ru-RU"/>
        </w:rPr>
        <w:t>средство</w:t>
      </w:r>
      <w:r w:rsidRPr="00207730">
        <w:rPr>
          <w:rFonts w:cs="Times New Roman"/>
          <w:sz w:val="28"/>
          <w:szCs w:val="28"/>
        </w:rPr>
        <w:t> </w:t>
      </w:r>
      <w:r w:rsidRPr="00207730">
        <w:rPr>
          <w:rFonts w:cs="Times New Roman"/>
          <w:sz w:val="28"/>
          <w:szCs w:val="28"/>
          <w:lang w:val="ru-RU"/>
        </w:rPr>
        <w:t>– технические инструменты, приборы, материалы, оборудование и т.п., разработанные, приспособленные или заимствованные криминалистикой для обнаружения, фиксации, изъятия и исследования доказательств, а также для предупреждения преступлений.</w:t>
      </w:r>
    </w:p>
    <w:p w14:paraId="1D77D299" w14:textId="77777777"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sz w:val="28"/>
          <w:szCs w:val="28"/>
          <w:lang w:val="ru-RU"/>
        </w:rPr>
        <w:t>Пенитенциарное уголовное правонарушение</w:t>
      </w:r>
      <w:r w:rsidRPr="00207730">
        <w:rPr>
          <w:rFonts w:cs="Times New Roman"/>
          <w:sz w:val="28"/>
          <w:szCs w:val="28"/>
          <w:lang w:val="ru-RU"/>
        </w:rPr>
        <w:t xml:space="preserve"> – </w:t>
      </w:r>
      <w:r w:rsidRPr="00207730">
        <w:rPr>
          <w:rFonts w:cs="Times New Roman"/>
          <w:bCs/>
          <w:sz w:val="28"/>
          <w:szCs w:val="28"/>
          <w:lang w:val="ru-RU"/>
        </w:rPr>
        <w:t>социально опасное уголовно-наказуемое, противоправное деяние, совершенное лицом, отбывающим уголовное наказание</w:t>
      </w:r>
      <w:r w:rsidRPr="00207730">
        <w:rPr>
          <w:rFonts w:cs="Times New Roman"/>
          <w:sz w:val="28"/>
          <w:szCs w:val="28"/>
          <w:lang w:val="ru-RU"/>
        </w:rPr>
        <w:t>.</w:t>
      </w:r>
    </w:p>
    <w:p w14:paraId="18D6EB6F" w14:textId="77777777"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sz w:val="28"/>
          <w:szCs w:val="28"/>
          <w:lang w:val="ru-RU"/>
        </w:rPr>
        <w:t>Уголовно-исполнительная (пенитенциарная) система</w:t>
      </w:r>
      <w:r w:rsidRPr="00207730">
        <w:rPr>
          <w:rFonts w:cs="Times New Roman"/>
          <w:sz w:val="28"/>
          <w:szCs w:val="28"/>
          <w:lang w:val="ru-RU"/>
        </w:rPr>
        <w:t xml:space="preserve"> – система органов и учреждений, осуществляющих исполнительные и распорядительные функции по обеспечению исполнения уголовных наказаний, а также организаций, обеспечивающих функционирование указанных органов и учреждений.</w:t>
      </w:r>
    </w:p>
    <w:p w14:paraId="0812CF7A" w14:textId="77777777"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sz w:val="28"/>
          <w:szCs w:val="28"/>
          <w:lang w:val="ru-RU"/>
        </w:rPr>
        <w:t xml:space="preserve">Учреждение уголовно-исполнительной (пенитенциарной) системы </w:t>
      </w:r>
      <w:r w:rsidRPr="00207730">
        <w:rPr>
          <w:rFonts w:cs="Times New Roman"/>
          <w:sz w:val="28"/>
          <w:szCs w:val="28"/>
          <w:lang w:val="ru-RU"/>
        </w:rPr>
        <w:t>– государственное учреждение, предназначенное для исполнения наказаний в виде лишения свободы.</w:t>
      </w:r>
    </w:p>
    <w:p w14:paraId="54AE401B" w14:textId="0EEC7ECC" w:rsidR="00130CA4" w:rsidRPr="00207730" w:rsidRDefault="00130CA4"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
          <w:sz w:val="28"/>
          <w:szCs w:val="28"/>
          <w:lang w:val="ru-RU"/>
        </w:rPr>
        <w:t>Чипирование</w:t>
      </w:r>
      <w:r w:rsidRPr="00207730">
        <w:rPr>
          <w:rFonts w:cs="Times New Roman"/>
          <w:sz w:val="28"/>
          <w:szCs w:val="28"/>
          <w:lang w:val="ru-RU"/>
        </w:rPr>
        <w:t xml:space="preserve"> – </w:t>
      </w:r>
      <w:r w:rsidR="002C6150" w:rsidRPr="00207730">
        <w:rPr>
          <w:rFonts w:cs="Times New Roman"/>
          <w:bCs/>
          <w:sz w:val="28"/>
          <w:szCs w:val="28"/>
          <w:lang w:val="ru-RU"/>
        </w:rPr>
        <w:t>процесс внедрения под кожу животных/людей интегральной схемы для присвоения им уникального номера в целях радиочастотной идентификации</w:t>
      </w:r>
      <w:r w:rsidRPr="00207730">
        <w:rPr>
          <w:rFonts w:cs="Times New Roman"/>
          <w:bCs/>
          <w:sz w:val="28"/>
          <w:szCs w:val="28"/>
          <w:lang w:val="ru-RU"/>
        </w:rPr>
        <w:t>.</w:t>
      </w:r>
    </w:p>
    <w:p w14:paraId="096B4EB7" w14:textId="3BDE1BE8" w:rsidR="00D50766" w:rsidRPr="00207730" w:rsidRDefault="00130CA4" w:rsidP="00742C3F">
      <w:pPr>
        <w:tabs>
          <w:tab w:val="left" w:pos="9639"/>
        </w:tabs>
        <w:spacing w:after="0" w:line="240" w:lineRule="auto"/>
        <w:ind w:firstLine="709"/>
        <w:jc w:val="both"/>
        <w:rPr>
          <w:rStyle w:val="fontstyle21"/>
          <w:color w:val="auto"/>
          <w:lang w:val="ru-RU"/>
        </w:rPr>
      </w:pPr>
      <w:r w:rsidRPr="00207730">
        <w:rPr>
          <w:rFonts w:cs="Times New Roman"/>
          <w:b/>
          <w:sz w:val="28"/>
          <w:szCs w:val="28"/>
          <w:lang w:val="ru-RU"/>
        </w:rPr>
        <w:t>Электронные средства слежения</w:t>
      </w:r>
      <w:r w:rsidRPr="00207730">
        <w:rPr>
          <w:rFonts w:cs="Times New Roman"/>
          <w:sz w:val="28"/>
          <w:szCs w:val="28"/>
          <w:lang w:val="ru-RU"/>
        </w:rPr>
        <w:t xml:space="preserve"> – </w:t>
      </w:r>
      <w:r w:rsidRPr="00207730">
        <w:rPr>
          <w:rFonts w:cs="Times New Roman"/>
          <w:bCs/>
          <w:sz w:val="28"/>
          <w:szCs w:val="28"/>
          <w:lang w:val="ru-RU"/>
        </w:rPr>
        <w:t>устройства, которые позволяют контролировать точное местоположение, идентифицировать лицо и голос определенных лиц.</w:t>
      </w:r>
      <w:r w:rsidR="00DE753F" w:rsidRPr="00207730">
        <w:rPr>
          <w:rStyle w:val="fontstyle21"/>
          <w:color w:val="auto"/>
          <w:lang w:val="ru-RU"/>
        </w:rPr>
        <w:t xml:space="preserve"> </w:t>
      </w:r>
      <w:r w:rsidR="00DE753F" w:rsidRPr="00207730">
        <w:rPr>
          <w:rStyle w:val="fontstyle21"/>
          <w:color w:val="auto"/>
          <w:lang w:val="ru-RU"/>
        </w:rPr>
        <w:br w:type="page"/>
      </w:r>
    </w:p>
    <w:p w14:paraId="74B778BA" w14:textId="77777777" w:rsidR="00D50766" w:rsidRPr="00207730" w:rsidRDefault="00DE753F" w:rsidP="00742C3F">
      <w:pPr>
        <w:keepNext/>
        <w:keepLines/>
        <w:spacing w:after="0" w:line="240" w:lineRule="auto"/>
        <w:ind w:firstLine="713"/>
        <w:jc w:val="center"/>
        <w:outlineLvl w:val="0"/>
        <w:rPr>
          <w:rFonts w:eastAsia="Times New Roman" w:cs="Times New Roman"/>
          <w:b/>
          <w:bCs/>
          <w:sz w:val="28"/>
          <w:szCs w:val="32"/>
          <w:lang w:val="ru-RU" w:eastAsia="ru-RU"/>
        </w:rPr>
      </w:pPr>
      <w:bookmarkStart w:id="3" w:name="_Toc198280881"/>
      <w:r w:rsidRPr="00207730">
        <w:rPr>
          <w:rFonts w:eastAsia="Times New Roman" w:cs="Times New Roman"/>
          <w:b/>
          <w:bCs/>
          <w:sz w:val="28"/>
          <w:szCs w:val="32"/>
          <w:lang w:val="ru-RU" w:eastAsia="ru-RU"/>
        </w:rPr>
        <w:lastRenderedPageBreak/>
        <w:t>ОБОЗНАЧЕНИЯ И СОКРАЩЕНИЯ</w:t>
      </w:r>
      <w:bookmarkEnd w:id="3"/>
    </w:p>
    <w:p w14:paraId="20E368C3" w14:textId="77777777" w:rsidR="00D50766" w:rsidRPr="00207730" w:rsidRDefault="00D50766" w:rsidP="00742C3F">
      <w:pPr>
        <w:spacing w:after="0" w:line="240" w:lineRule="auto"/>
        <w:rPr>
          <w:rFonts w:eastAsia="Calibri" w:cs="Times New Roman"/>
          <w:b/>
          <w:caps/>
          <w:sz w:val="28"/>
          <w:szCs w:val="28"/>
          <w:lang w:val="ru-RU"/>
        </w:rPr>
      </w:pPr>
    </w:p>
    <w:tbl>
      <w:tblPr>
        <w:tblStyle w:val="a9"/>
        <w:tblW w:w="0" w:type="auto"/>
        <w:tblInd w:w="81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1327"/>
        <w:gridCol w:w="7714"/>
      </w:tblGrid>
      <w:tr w:rsidR="00FB2E16" w:rsidRPr="00207730" w14:paraId="767E3A41" w14:textId="77777777" w:rsidTr="00D67E9A">
        <w:tc>
          <w:tcPr>
            <w:tcW w:w="1327" w:type="dxa"/>
          </w:tcPr>
          <w:p w14:paraId="4F36B943"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АИС</w:t>
            </w:r>
          </w:p>
        </w:tc>
        <w:tc>
          <w:tcPr>
            <w:tcW w:w="7714" w:type="dxa"/>
          </w:tcPr>
          <w:p w14:paraId="016E1091" w14:textId="77777777" w:rsidR="00D50766" w:rsidRPr="00207730" w:rsidRDefault="00DE753F" w:rsidP="00742C3F">
            <w:pPr>
              <w:jc w:val="both"/>
              <w:rPr>
                <w:rFonts w:eastAsia="Calibri" w:cs="Times New Roman"/>
                <w:sz w:val="28"/>
                <w:szCs w:val="28"/>
                <w:lang w:val="ru-RU"/>
              </w:rPr>
            </w:pPr>
            <w:r w:rsidRPr="00207730">
              <w:rPr>
                <w:rFonts w:cs="Times New Roman"/>
                <w:bCs/>
                <w:sz w:val="28"/>
                <w:szCs w:val="28"/>
                <w:lang w:val="ru-RU"/>
              </w:rPr>
              <w:t xml:space="preserve">– </w:t>
            </w:r>
            <w:r w:rsidRPr="00207730">
              <w:rPr>
                <w:rFonts w:cs="Times New Roman"/>
                <w:sz w:val="28"/>
                <w:lang w:val="ru-RU"/>
              </w:rPr>
              <w:t>Автоматизированная информационная система</w:t>
            </w:r>
          </w:p>
        </w:tc>
      </w:tr>
      <w:tr w:rsidR="00FB2E16" w:rsidRPr="00207730" w14:paraId="2B924BE7" w14:textId="77777777" w:rsidTr="00D67E9A">
        <w:tc>
          <w:tcPr>
            <w:tcW w:w="1327" w:type="dxa"/>
          </w:tcPr>
          <w:p w14:paraId="638DB690"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БАС</w:t>
            </w:r>
          </w:p>
        </w:tc>
        <w:tc>
          <w:tcPr>
            <w:tcW w:w="7714" w:type="dxa"/>
          </w:tcPr>
          <w:p w14:paraId="4EA1ADB8" w14:textId="77777777" w:rsidR="00D50766" w:rsidRPr="00207730" w:rsidRDefault="00DE753F" w:rsidP="00742C3F">
            <w:pPr>
              <w:jc w:val="both"/>
              <w:rPr>
                <w:rFonts w:cs="Times New Roman"/>
                <w:bCs/>
                <w:sz w:val="28"/>
                <w:szCs w:val="28"/>
                <w:lang w:val="ru-RU"/>
              </w:rPr>
            </w:pPr>
            <w:r w:rsidRPr="00207730">
              <w:rPr>
                <w:rFonts w:cs="Times New Roman"/>
                <w:bCs/>
                <w:sz w:val="28"/>
                <w:szCs w:val="28"/>
                <w:lang w:val="ru-RU"/>
              </w:rPr>
              <w:t>– беспилотные авиационные системы</w:t>
            </w:r>
          </w:p>
        </w:tc>
      </w:tr>
      <w:tr w:rsidR="00FB2E16" w:rsidRPr="00207730" w14:paraId="2B7450D9" w14:textId="77777777" w:rsidTr="00D67E9A">
        <w:tc>
          <w:tcPr>
            <w:tcW w:w="1327" w:type="dxa"/>
          </w:tcPr>
          <w:p w14:paraId="2676B184"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БИЛ</w:t>
            </w:r>
          </w:p>
        </w:tc>
        <w:tc>
          <w:tcPr>
            <w:tcW w:w="7714" w:type="dxa"/>
          </w:tcPr>
          <w:p w14:paraId="3284CB34" w14:textId="77777777" w:rsidR="00D50766" w:rsidRPr="00207730" w:rsidRDefault="00DE753F"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cs="Times New Roman"/>
                <w:sz w:val="28"/>
                <w:lang w:val="ru-RU"/>
              </w:rPr>
              <w:t>биометрическая идентификация личности</w:t>
            </w:r>
          </w:p>
        </w:tc>
      </w:tr>
      <w:tr w:rsidR="00FB2E16" w:rsidRPr="00207730" w14:paraId="555F5328" w14:textId="77777777" w:rsidTr="00D67E9A">
        <w:tc>
          <w:tcPr>
            <w:tcW w:w="1327" w:type="dxa"/>
          </w:tcPr>
          <w:p w14:paraId="284E6F33"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БПЛА</w:t>
            </w:r>
          </w:p>
        </w:tc>
        <w:tc>
          <w:tcPr>
            <w:tcW w:w="7714" w:type="dxa"/>
          </w:tcPr>
          <w:p w14:paraId="640CAD40" w14:textId="77777777" w:rsidR="00D50766" w:rsidRPr="00207730" w:rsidRDefault="00DE753F" w:rsidP="00742C3F">
            <w:pPr>
              <w:jc w:val="both"/>
              <w:rPr>
                <w:rFonts w:cs="Times New Roman"/>
                <w:bCs/>
                <w:sz w:val="28"/>
                <w:szCs w:val="28"/>
                <w:lang w:val="ru-RU"/>
              </w:rPr>
            </w:pPr>
            <w:r w:rsidRPr="00207730">
              <w:rPr>
                <w:rFonts w:cs="Times New Roman"/>
                <w:bCs/>
                <w:sz w:val="28"/>
                <w:szCs w:val="28"/>
                <w:lang w:val="ru-RU"/>
              </w:rPr>
              <w:t>– беспилотный летательный аппарат</w:t>
            </w:r>
          </w:p>
        </w:tc>
      </w:tr>
      <w:tr w:rsidR="00FB2E16" w:rsidRPr="00207730" w14:paraId="26F28E96" w14:textId="77777777" w:rsidTr="00D67E9A">
        <w:tc>
          <w:tcPr>
            <w:tcW w:w="1327" w:type="dxa"/>
          </w:tcPr>
          <w:p w14:paraId="4505F661"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ГОСТ</w:t>
            </w:r>
          </w:p>
        </w:tc>
        <w:tc>
          <w:tcPr>
            <w:tcW w:w="7714" w:type="dxa"/>
          </w:tcPr>
          <w:p w14:paraId="10C9C0B5" w14:textId="77777777" w:rsidR="00D50766" w:rsidRPr="00207730" w:rsidRDefault="00DE753F"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cs="Times New Roman"/>
                <w:sz w:val="28"/>
                <w:lang w:val="ru-RU"/>
              </w:rPr>
              <w:t>Государственный стандарт</w:t>
            </w:r>
          </w:p>
        </w:tc>
      </w:tr>
      <w:tr w:rsidR="00FB2E16" w:rsidRPr="00207730" w14:paraId="6D15C72E" w14:textId="77777777" w:rsidTr="00D67E9A">
        <w:tc>
          <w:tcPr>
            <w:tcW w:w="1327" w:type="dxa"/>
          </w:tcPr>
          <w:p w14:paraId="4254D820"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ГП</w:t>
            </w:r>
          </w:p>
        </w:tc>
        <w:tc>
          <w:tcPr>
            <w:tcW w:w="7714" w:type="dxa"/>
          </w:tcPr>
          <w:p w14:paraId="4BF40FFA" w14:textId="77777777" w:rsidR="00D50766" w:rsidRPr="00207730" w:rsidRDefault="00DE753F" w:rsidP="00742C3F">
            <w:pPr>
              <w:jc w:val="both"/>
              <w:rPr>
                <w:rFonts w:cs="Times New Roman"/>
                <w:bCs/>
                <w:sz w:val="28"/>
                <w:szCs w:val="28"/>
                <w:lang w:val="ru-RU"/>
              </w:rPr>
            </w:pPr>
            <w:r w:rsidRPr="00207730">
              <w:rPr>
                <w:rFonts w:cs="Times New Roman"/>
                <w:bCs/>
                <w:sz w:val="28"/>
                <w:szCs w:val="28"/>
                <w:lang w:val="ru-RU"/>
              </w:rPr>
              <w:t>– Генеральная прокуратура</w:t>
            </w:r>
          </w:p>
        </w:tc>
      </w:tr>
      <w:tr w:rsidR="00FB2E16" w:rsidRPr="00207730" w14:paraId="43C6AF60" w14:textId="77777777" w:rsidTr="00D67E9A">
        <w:tc>
          <w:tcPr>
            <w:tcW w:w="1327" w:type="dxa"/>
          </w:tcPr>
          <w:p w14:paraId="778715FC"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ДНК</w:t>
            </w:r>
          </w:p>
        </w:tc>
        <w:tc>
          <w:tcPr>
            <w:tcW w:w="7714" w:type="dxa"/>
          </w:tcPr>
          <w:p w14:paraId="14636281" w14:textId="77777777" w:rsidR="00D50766" w:rsidRPr="00207730" w:rsidRDefault="00DE753F" w:rsidP="00742C3F">
            <w:pPr>
              <w:jc w:val="both"/>
              <w:rPr>
                <w:rFonts w:eastAsia="Calibri" w:cs="Times New Roman"/>
                <w:sz w:val="28"/>
                <w:szCs w:val="28"/>
                <w:lang w:val="ru-RU"/>
              </w:rPr>
            </w:pPr>
            <w:r w:rsidRPr="00207730">
              <w:rPr>
                <w:rFonts w:cs="Times New Roman"/>
                <w:bCs/>
                <w:sz w:val="28"/>
                <w:szCs w:val="28"/>
                <w:lang w:val="ru-RU"/>
              </w:rPr>
              <w:t>– д</w:t>
            </w:r>
            <w:r w:rsidRPr="00207730">
              <w:rPr>
                <w:rFonts w:cs="Times New Roman"/>
                <w:bCs/>
                <w:sz w:val="28"/>
                <w:szCs w:val="28"/>
              </w:rPr>
              <w:t>езоксирибонуклеиновая кислота</w:t>
            </w:r>
          </w:p>
        </w:tc>
      </w:tr>
      <w:tr w:rsidR="000A2350" w:rsidRPr="00207730" w14:paraId="6AD736FE" w14:textId="77777777" w:rsidTr="00D67E9A">
        <w:tc>
          <w:tcPr>
            <w:tcW w:w="1327" w:type="dxa"/>
          </w:tcPr>
          <w:p w14:paraId="5C758F9B" w14:textId="2056767B" w:rsidR="000A2350" w:rsidRPr="00207730" w:rsidRDefault="000A2350" w:rsidP="00742C3F">
            <w:pPr>
              <w:tabs>
                <w:tab w:val="left" w:pos="9214"/>
                <w:tab w:val="left" w:pos="9356"/>
              </w:tabs>
              <w:jc w:val="both"/>
              <w:rPr>
                <w:rFonts w:eastAsia="Calibri" w:cs="Times New Roman"/>
                <w:sz w:val="28"/>
                <w:szCs w:val="28"/>
                <w:lang w:val="ru-RU"/>
              </w:rPr>
            </w:pPr>
            <w:r>
              <w:rPr>
                <w:rFonts w:eastAsia="Calibri" w:cs="Times New Roman"/>
                <w:sz w:val="28"/>
                <w:szCs w:val="28"/>
                <w:lang w:val="ru-RU"/>
              </w:rPr>
              <w:t>ДП</w:t>
            </w:r>
          </w:p>
        </w:tc>
        <w:tc>
          <w:tcPr>
            <w:tcW w:w="7714" w:type="dxa"/>
          </w:tcPr>
          <w:p w14:paraId="2513274B" w14:textId="2E5D9805" w:rsidR="000A2350" w:rsidRPr="00207730" w:rsidRDefault="000A2350" w:rsidP="00742C3F">
            <w:pPr>
              <w:jc w:val="both"/>
              <w:rPr>
                <w:rFonts w:cs="Times New Roman"/>
                <w:bCs/>
                <w:sz w:val="28"/>
                <w:szCs w:val="28"/>
                <w:lang w:val="ru-RU"/>
              </w:rPr>
            </w:pPr>
            <w:r w:rsidRPr="00207730">
              <w:rPr>
                <w:rFonts w:cs="Times New Roman"/>
                <w:bCs/>
                <w:sz w:val="28"/>
                <w:szCs w:val="28"/>
                <w:lang w:val="ru-RU"/>
              </w:rPr>
              <w:t>–</w:t>
            </w:r>
            <w:r>
              <w:rPr>
                <w:rFonts w:cs="Times New Roman"/>
                <w:bCs/>
                <w:sz w:val="28"/>
                <w:szCs w:val="28"/>
                <w:lang w:val="ru-RU"/>
              </w:rPr>
              <w:t xml:space="preserve"> Департамент полиции</w:t>
            </w:r>
          </w:p>
        </w:tc>
      </w:tr>
      <w:tr w:rsidR="00FB2E16" w:rsidRPr="00207730" w14:paraId="7775E294" w14:textId="77777777" w:rsidTr="00D67E9A">
        <w:tc>
          <w:tcPr>
            <w:tcW w:w="1327" w:type="dxa"/>
          </w:tcPr>
          <w:p w14:paraId="3842DEC7"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ЕИС</w:t>
            </w:r>
          </w:p>
        </w:tc>
        <w:tc>
          <w:tcPr>
            <w:tcW w:w="7714" w:type="dxa"/>
          </w:tcPr>
          <w:p w14:paraId="78693728" w14:textId="77777777" w:rsidR="00D50766" w:rsidRPr="00207730" w:rsidRDefault="00DE753F" w:rsidP="00742C3F">
            <w:pPr>
              <w:jc w:val="both"/>
              <w:rPr>
                <w:rFonts w:cs="Times New Roman"/>
                <w:bCs/>
                <w:sz w:val="28"/>
                <w:szCs w:val="28"/>
                <w:lang w:val="ru-RU"/>
              </w:rPr>
            </w:pPr>
            <w:r w:rsidRPr="00207730">
              <w:rPr>
                <w:rFonts w:cs="Times New Roman"/>
                <w:bCs/>
                <w:sz w:val="28"/>
                <w:szCs w:val="28"/>
                <w:lang w:val="ru-RU"/>
              </w:rPr>
              <w:t>– Единая информационная система</w:t>
            </w:r>
          </w:p>
        </w:tc>
      </w:tr>
      <w:tr w:rsidR="00A41828" w:rsidRPr="00207730" w14:paraId="325B0285" w14:textId="77777777" w:rsidTr="00D67E9A">
        <w:tc>
          <w:tcPr>
            <w:tcW w:w="1327" w:type="dxa"/>
          </w:tcPr>
          <w:p w14:paraId="46A7820A" w14:textId="74E311F9" w:rsidR="00A41828" w:rsidRPr="00207730" w:rsidRDefault="00A41828" w:rsidP="00742C3F">
            <w:pPr>
              <w:tabs>
                <w:tab w:val="left" w:pos="9214"/>
                <w:tab w:val="left" w:pos="9356"/>
              </w:tabs>
              <w:jc w:val="both"/>
              <w:rPr>
                <w:rFonts w:eastAsia="Calibri" w:cs="Times New Roman"/>
                <w:sz w:val="28"/>
                <w:szCs w:val="28"/>
                <w:lang w:val="ru-RU"/>
              </w:rPr>
            </w:pPr>
            <w:r>
              <w:rPr>
                <w:rFonts w:eastAsia="Calibri" w:cs="Times New Roman"/>
                <w:sz w:val="28"/>
                <w:szCs w:val="28"/>
                <w:lang w:val="ru-RU"/>
              </w:rPr>
              <w:t>ИВС</w:t>
            </w:r>
          </w:p>
        </w:tc>
        <w:tc>
          <w:tcPr>
            <w:tcW w:w="7714" w:type="dxa"/>
          </w:tcPr>
          <w:p w14:paraId="23348EE7" w14:textId="33C6D3C2" w:rsidR="00A41828" w:rsidRPr="00207730" w:rsidRDefault="00A41828" w:rsidP="00742C3F">
            <w:pPr>
              <w:jc w:val="both"/>
              <w:rPr>
                <w:rFonts w:cs="Times New Roman"/>
                <w:bCs/>
                <w:sz w:val="28"/>
                <w:szCs w:val="28"/>
                <w:lang w:val="ru-RU"/>
              </w:rPr>
            </w:pPr>
            <w:r w:rsidRPr="00207730">
              <w:rPr>
                <w:rFonts w:cs="Times New Roman"/>
                <w:bCs/>
                <w:sz w:val="28"/>
                <w:szCs w:val="28"/>
                <w:lang w:val="ru-RU"/>
              </w:rPr>
              <w:t>–</w:t>
            </w:r>
            <w:r>
              <w:rPr>
                <w:rFonts w:cs="Times New Roman"/>
                <w:bCs/>
                <w:sz w:val="28"/>
                <w:szCs w:val="28"/>
                <w:lang w:val="ru-RU"/>
              </w:rPr>
              <w:t xml:space="preserve"> изолятор временного содержания</w:t>
            </w:r>
          </w:p>
        </w:tc>
      </w:tr>
      <w:tr w:rsidR="00FB2E16" w:rsidRPr="00207730" w14:paraId="5DFCE145" w14:textId="77777777" w:rsidTr="00D67E9A">
        <w:tc>
          <w:tcPr>
            <w:tcW w:w="1327" w:type="dxa"/>
          </w:tcPr>
          <w:p w14:paraId="00823B16" w14:textId="77777777" w:rsidR="00D50766" w:rsidRPr="00207730" w:rsidRDefault="00DE753F"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ИИ</w:t>
            </w:r>
          </w:p>
        </w:tc>
        <w:tc>
          <w:tcPr>
            <w:tcW w:w="7714" w:type="dxa"/>
          </w:tcPr>
          <w:p w14:paraId="1F215D16" w14:textId="77777777" w:rsidR="00D50766" w:rsidRPr="00207730" w:rsidRDefault="00DE753F" w:rsidP="00742C3F">
            <w:pPr>
              <w:jc w:val="both"/>
              <w:rPr>
                <w:rFonts w:eastAsia="Calibri" w:cs="Times New Roman"/>
                <w:sz w:val="28"/>
                <w:szCs w:val="28"/>
                <w:lang w:val="ru-RU"/>
              </w:rPr>
            </w:pPr>
            <w:r w:rsidRPr="00207730">
              <w:rPr>
                <w:rFonts w:cs="Times New Roman"/>
                <w:bCs/>
                <w:sz w:val="28"/>
                <w:szCs w:val="28"/>
                <w:lang w:val="ru-RU"/>
              </w:rPr>
              <w:t xml:space="preserve">– искусственный интеллект </w:t>
            </w:r>
          </w:p>
        </w:tc>
      </w:tr>
      <w:tr w:rsidR="00C439E9" w:rsidRPr="00207730" w14:paraId="66888736" w14:textId="77777777" w:rsidTr="00D67E9A">
        <w:tc>
          <w:tcPr>
            <w:tcW w:w="1327" w:type="dxa"/>
          </w:tcPr>
          <w:p w14:paraId="495AF5F6"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ИС</w:t>
            </w:r>
          </w:p>
        </w:tc>
        <w:tc>
          <w:tcPr>
            <w:tcW w:w="7714" w:type="dxa"/>
          </w:tcPr>
          <w:p w14:paraId="419AB117"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информационная система</w:t>
            </w:r>
          </w:p>
        </w:tc>
      </w:tr>
      <w:tr w:rsidR="00C439E9" w:rsidRPr="00207730" w14:paraId="133218EA" w14:textId="77777777" w:rsidTr="00D67E9A">
        <w:tc>
          <w:tcPr>
            <w:tcW w:w="1327" w:type="dxa"/>
          </w:tcPr>
          <w:p w14:paraId="1EB803E0"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ИП</w:t>
            </w:r>
          </w:p>
        </w:tc>
        <w:tc>
          <w:tcPr>
            <w:tcW w:w="7714" w:type="dxa"/>
          </w:tcPr>
          <w:p w14:paraId="14797960"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индивидуальный предприниматель </w:t>
            </w:r>
          </w:p>
        </w:tc>
      </w:tr>
      <w:tr w:rsidR="00C439E9" w:rsidRPr="00207730" w14:paraId="3728790F" w14:textId="77777777" w:rsidTr="00D67E9A">
        <w:tc>
          <w:tcPr>
            <w:tcW w:w="1327" w:type="dxa"/>
          </w:tcPr>
          <w:p w14:paraId="03F295F7"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ИУД</w:t>
            </w:r>
          </w:p>
        </w:tc>
        <w:tc>
          <w:tcPr>
            <w:tcW w:w="7714" w:type="dxa"/>
          </w:tcPr>
          <w:p w14:paraId="0C6FC6C0" w14:textId="6342C855" w:rsidR="00C439E9" w:rsidRPr="00207730" w:rsidRDefault="00C439E9" w:rsidP="00742C3F">
            <w:pPr>
              <w:jc w:val="both"/>
              <w:rPr>
                <w:rFonts w:cs="Times New Roman"/>
                <w:bCs/>
                <w:sz w:val="28"/>
                <w:szCs w:val="28"/>
                <w:lang w:val="ru-RU"/>
              </w:rPr>
            </w:pPr>
            <w:r w:rsidRPr="00207730">
              <w:rPr>
                <w:rFonts w:cs="Times New Roman"/>
                <w:bCs/>
                <w:sz w:val="28"/>
                <w:szCs w:val="28"/>
                <w:lang w:val="ru-RU"/>
              </w:rPr>
              <w:t>– информационный учетный</w:t>
            </w:r>
            <w:r w:rsidRPr="00207730">
              <w:rPr>
                <w:rFonts w:cs="Times New Roman"/>
                <w:bCs/>
                <w:sz w:val="28"/>
                <w:szCs w:val="28"/>
              </w:rPr>
              <w:t xml:space="preserve"> </w:t>
            </w:r>
            <w:r w:rsidRPr="00207730">
              <w:rPr>
                <w:rFonts w:cs="Times New Roman"/>
                <w:bCs/>
                <w:sz w:val="28"/>
                <w:szCs w:val="28"/>
                <w:lang w:val="ru-RU"/>
              </w:rPr>
              <w:t>документ</w:t>
            </w:r>
          </w:p>
        </w:tc>
      </w:tr>
      <w:tr w:rsidR="00C439E9" w:rsidRPr="00207730" w14:paraId="23C98F67" w14:textId="77777777" w:rsidTr="00D67E9A">
        <w:tc>
          <w:tcPr>
            <w:tcW w:w="1327" w:type="dxa"/>
          </w:tcPr>
          <w:p w14:paraId="1875E5A5" w14:textId="5666350D"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КНБ</w:t>
            </w:r>
          </w:p>
        </w:tc>
        <w:tc>
          <w:tcPr>
            <w:tcW w:w="7714" w:type="dxa"/>
          </w:tcPr>
          <w:p w14:paraId="7DF7BAE3" w14:textId="18063BE6" w:rsidR="00C439E9" w:rsidRPr="00207730" w:rsidRDefault="00C439E9" w:rsidP="00742C3F">
            <w:pPr>
              <w:jc w:val="both"/>
              <w:rPr>
                <w:rFonts w:cs="Times New Roman"/>
                <w:bCs/>
                <w:sz w:val="28"/>
                <w:szCs w:val="28"/>
                <w:lang w:val="ru-RU"/>
              </w:rPr>
            </w:pPr>
            <w:r w:rsidRPr="00207730">
              <w:rPr>
                <w:rFonts w:cs="Times New Roman"/>
                <w:bCs/>
                <w:sz w:val="28"/>
                <w:szCs w:val="28"/>
                <w:lang w:val="ru-RU"/>
              </w:rPr>
              <w:t>– Комитет национальной безопасности</w:t>
            </w:r>
          </w:p>
        </w:tc>
      </w:tr>
      <w:tr w:rsidR="00C439E9" w:rsidRPr="00207730" w14:paraId="585D1FFD" w14:textId="77777777" w:rsidTr="00D67E9A">
        <w:tc>
          <w:tcPr>
            <w:tcW w:w="1327" w:type="dxa"/>
          </w:tcPr>
          <w:p w14:paraId="26B90EF7"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КПП</w:t>
            </w:r>
          </w:p>
        </w:tc>
        <w:tc>
          <w:tcPr>
            <w:tcW w:w="7714" w:type="dxa"/>
          </w:tcPr>
          <w:p w14:paraId="247FDD65"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контрольно-пропускной пункт</w:t>
            </w:r>
          </w:p>
        </w:tc>
      </w:tr>
      <w:tr w:rsidR="00C439E9" w:rsidRPr="002369B2" w14:paraId="76365E21" w14:textId="77777777" w:rsidTr="00D67E9A">
        <w:tc>
          <w:tcPr>
            <w:tcW w:w="1327" w:type="dxa"/>
          </w:tcPr>
          <w:p w14:paraId="181F14AB" w14:textId="489767A2"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КПСиСУ</w:t>
            </w:r>
          </w:p>
        </w:tc>
        <w:tc>
          <w:tcPr>
            <w:tcW w:w="7714" w:type="dxa"/>
          </w:tcPr>
          <w:p w14:paraId="7B689558" w14:textId="79A4BE38"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cs="Times New Roman"/>
                <w:sz w:val="28"/>
                <w:szCs w:val="28"/>
                <w:lang w:val="ru-RU"/>
              </w:rPr>
              <w:t>Комитет по правовой статистике и специальным учетам</w:t>
            </w:r>
          </w:p>
        </w:tc>
      </w:tr>
      <w:tr w:rsidR="00C439E9" w:rsidRPr="00207730" w14:paraId="2910E1AC" w14:textId="77777777" w:rsidTr="00D67E9A">
        <w:tc>
          <w:tcPr>
            <w:tcW w:w="1327" w:type="dxa"/>
          </w:tcPr>
          <w:p w14:paraId="07A124E0"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 xml:space="preserve">КУИС </w:t>
            </w:r>
          </w:p>
        </w:tc>
        <w:tc>
          <w:tcPr>
            <w:tcW w:w="7714" w:type="dxa"/>
          </w:tcPr>
          <w:p w14:paraId="4C10516F" w14:textId="77777777" w:rsidR="00C439E9" w:rsidRPr="00207730" w:rsidRDefault="00C439E9" w:rsidP="00742C3F">
            <w:pPr>
              <w:jc w:val="both"/>
              <w:rPr>
                <w:rFonts w:eastAsia="Calibri" w:cs="Times New Roman"/>
                <w:sz w:val="28"/>
                <w:szCs w:val="28"/>
                <w:lang w:val="ru-RU"/>
              </w:rPr>
            </w:pPr>
            <w:r w:rsidRPr="00207730">
              <w:rPr>
                <w:rFonts w:cs="Times New Roman"/>
                <w:bCs/>
                <w:sz w:val="28"/>
                <w:szCs w:val="28"/>
                <w:lang w:val="ru-RU"/>
              </w:rPr>
              <w:t xml:space="preserve">– Комитет уголовно-исполнительной системы </w:t>
            </w:r>
          </w:p>
        </w:tc>
      </w:tr>
      <w:tr w:rsidR="00C439E9" w:rsidRPr="00207730" w14:paraId="35794525" w14:textId="77777777" w:rsidTr="00D67E9A">
        <w:tc>
          <w:tcPr>
            <w:tcW w:w="1327" w:type="dxa"/>
          </w:tcPr>
          <w:p w14:paraId="07AE4EDE"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МВД</w:t>
            </w:r>
          </w:p>
        </w:tc>
        <w:tc>
          <w:tcPr>
            <w:tcW w:w="7714" w:type="dxa"/>
          </w:tcPr>
          <w:p w14:paraId="451443C9"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Министерства внутренних дел</w:t>
            </w:r>
          </w:p>
        </w:tc>
      </w:tr>
      <w:tr w:rsidR="00C439E9" w:rsidRPr="00207730" w14:paraId="72A2DDE6" w14:textId="77777777" w:rsidTr="00D67E9A">
        <w:tc>
          <w:tcPr>
            <w:tcW w:w="1327" w:type="dxa"/>
          </w:tcPr>
          <w:p w14:paraId="085E6F17"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ОВД</w:t>
            </w:r>
          </w:p>
        </w:tc>
        <w:tc>
          <w:tcPr>
            <w:tcW w:w="7714" w:type="dxa"/>
          </w:tcPr>
          <w:p w14:paraId="29D8863F"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органы внутренних дел</w:t>
            </w:r>
          </w:p>
        </w:tc>
      </w:tr>
      <w:tr w:rsidR="00C439E9" w:rsidRPr="00207730" w14:paraId="02433EB9" w14:textId="77777777" w:rsidTr="00D67E9A">
        <w:tc>
          <w:tcPr>
            <w:tcW w:w="1327" w:type="dxa"/>
          </w:tcPr>
          <w:p w14:paraId="6D27B78A"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ООН</w:t>
            </w:r>
          </w:p>
        </w:tc>
        <w:tc>
          <w:tcPr>
            <w:tcW w:w="7714" w:type="dxa"/>
          </w:tcPr>
          <w:p w14:paraId="27B9140F" w14:textId="77777777" w:rsidR="00C439E9" w:rsidRPr="00207730" w:rsidRDefault="00C439E9" w:rsidP="00742C3F">
            <w:pPr>
              <w:jc w:val="both"/>
              <w:rPr>
                <w:rFonts w:eastAsia="Calibri" w:cs="Times New Roman"/>
                <w:sz w:val="28"/>
                <w:szCs w:val="28"/>
                <w:lang w:val="ru-RU"/>
              </w:rPr>
            </w:pPr>
            <w:r w:rsidRPr="00207730">
              <w:rPr>
                <w:rFonts w:cs="Times New Roman"/>
                <w:bCs/>
                <w:sz w:val="28"/>
                <w:szCs w:val="28"/>
                <w:lang w:val="ru-RU"/>
              </w:rPr>
              <w:t xml:space="preserve">– </w:t>
            </w:r>
            <w:r w:rsidRPr="00207730">
              <w:rPr>
                <w:rFonts w:eastAsia="Calibri" w:cs="Times New Roman"/>
                <w:sz w:val="28"/>
                <w:szCs w:val="28"/>
                <w:lang w:val="ru-RU"/>
              </w:rPr>
              <w:t>Организация Объединенных Наций</w:t>
            </w:r>
          </w:p>
        </w:tc>
      </w:tr>
      <w:tr w:rsidR="00C439E9" w:rsidRPr="00207730" w14:paraId="1CBE2252" w14:textId="77777777" w:rsidTr="00D67E9A">
        <w:tc>
          <w:tcPr>
            <w:tcW w:w="1327" w:type="dxa"/>
          </w:tcPr>
          <w:p w14:paraId="68C9E651"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ОПГ</w:t>
            </w:r>
          </w:p>
        </w:tc>
        <w:tc>
          <w:tcPr>
            <w:tcW w:w="7714" w:type="dxa"/>
          </w:tcPr>
          <w:p w14:paraId="2495AA97"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о</w:t>
            </w:r>
            <w:r w:rsidRPr="00207730">
              <w:rPr>
                <w:rFonts w:eastAsia="Calibri" w:cs="Times New Roman"/>
                <w:sz w:val="28"/>
                <w:szCs w:val="28"/>
                <w:lang w:val="ru-RU"/>
              </w:rPr>
              <w:t>рганизованная преступная группа</w:t>
            </w:r>
          </w:p>
        </w:tc>
      </w:tr>
      <w:tr w:rsidR="00C439E9" w:rsidRPr="00207730" w14:paraId="5B1733B4" w14:textId="77777777" w:rsidTr="00D67E9A">
        <w:tc>
          <w:tcPr>
            <w:tcW w:w="1327" w:type="dxa"/>
          </w:tcPr>
          <w:p w14:paraId="453777DC"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ОРД</w:t>
            </w:r>
          </w:p>
        </w:tc>
        <w:tc>
          <w:tcPr>
            <w:tcW w:w="7714" w:type="dxa"/>
          </w:tcPr>
          <w:p w14:paraId="7BFE051D"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оперативно-розыскная деятельность</w:t>
            </w:r>
          </w:p>
        </w:tc>
      </w:tr>
      <w:tr w:rsidR="00C439E9" w:rsidRPr="00207730" w14:paraId="5A3DF2C7" w14:textId="77777777" w:rsidTr="00D67E9A">
        <w:tc>
          <w:tcPr>
            <w:tcW w:w="1327" w:type="dxa"/>
          </w:tcPr>
          <w:p w14:paraId="3E6214A5" w14:textId="63456A95"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ПЗТМ</w:t>
            </w:r>
          </w:p>
        </w:tc>
        <w:tc>
          <w:tcPr>
            <w:tcW w:w="7714" w:type="dxa"/>
          </w:tcPr>
          <w:p w14:paraId="53BECFFD" w14:textId="6183382B"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cs="Times New Roman"/>
                <w:sz w:val="28"/>
                <w:lang w:val="ru-RU"/>
              </w:rPr>
              <w:t xml:space="preserve">Петропавловский завод тяжелого машиностроения </w:t>
            </w:r>
          </w:p>
        </w:tc>
      </w:tr>
      <w:tr w:rsidR="002930F5" w:rsidRPr="00207730" w14:paraId="55BEA648" w14:textId="77777777" w:rsidTr="00D67E9A">
        <w:tc>
          <w:tcPr>
            <w:tcW w:w="1327" w:type="dxa"/>
          </w:tcPr>
          <w:p w14:paraId="5A4B0479" w14:textId="6647469F" w:rsidR="002930F5" w:rsidRPr="00207730" w:rsidRDefault="002930F5"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ПК</w:t>
            </w:r>
          </w:p>
        </w:tc>
        <w:tc>
          <w:tcPr>
            <w:tcW w:w="7714" w:type="dxa"/>
          </w:tcPr>
          <w:p w14:paraId="0AF78BE6" w14:textId="1FF31837" w:rsidR="002930F5" w:rsidRPr="00207730" w:rsidRDefault="002930F5"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cs="Times New Roman"/>
                <w:sz w:val="28"/>
                <w:lang w:val="ru-RU"/>
              </w:rPr>
              <w:t>персональный компьютер</w:t>
            </w:r>
          </w:p>
        </w:tc>
      </w:tr>
      <w:tr w:rsidR="00C439E9" w:rsidRPr="00207730" w14:paraId="2FA95F43" w14:textId="77777777" w:rsidTr="00D67E9A">
        <w:tc>
          <w:tcPr>
            <w:tcW w:w="1327" w:type="dxa"/>
          </w:tcPr>
          <w:p w14:paraId="24275822"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РГП</w:t>
            </w:r>
          </w:p>
        </w:tc>
        <w:tc>
          <w:tcPr>
            <w:tcW w:w="7714" w:type="dxa"/>
          </w:tcPr>
          <w:p w14:paraId="146CDEBB"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eastAsia="Calibri" w:cs="Times New Roman"/>
                <w:bCs/>
                <w:iCs/>
                <w:sz w:val="28"/>
                <w:szCs w:val="28"/>
                <w:lang w:val="ru-RU"/>
              </w:rPr>
              <w:t xml:space="preserve">республиканское государственное предприятие  </w:t>
            </w:r>
          </w:p>
        </w:tc>
      </w:tr>
      <w:tr w:rsidR="00C439E9" w:rsidRPr="00207730" w14:paraId="1FF8803F" w14:textId="77777777" w:rsidTr="00D67E9A">
        <w:tc>
          <w:tcPr>
            <w:tcW w:w="1327" w:type="dxa"/>
          </w:tcPr>
          <w:p w14:paraId="0FB85114"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РК</w:t>
            </w:r>
          </w:p>
        </w:tc>
        <w:tc>
          <w:tcPr>
            <w:tcW w:w="7714" w:type="dxa"/>
          </w:tcPr>
          <w:p w14:paraId="2D0B2789" w14:textId="77777777" w:rsidR="00C439E9" w:rsidRPr="00207730" w:rsidRDefault="00C439E9" w:rsidP="00742C3F">
            <w:pPr>
              <w:jc w:val="both"/>
              <w:rPr>
                <w:rFonts w:eastAsia="Calibri" w:cs="Times New Roman"/>
                <w:sz w:val="28"/>
                <w:szCs w:val="28"/>
                <w:lang w:val="ru-RU"/>
              </w:rPr>
            </w:pPr>
            <w:r w:rsidRPr="00207730">
              <w:rPr>
                <w:rFonts w:cs="Times New Roman"/>
                <w:bCs/>
                <w:sz w:val="28"/>
                <w:szCs w:val="28"/>
                <w:lang w:val="ru-RU"/>
              </w:rPr>
              <w:t xml:space="preserve">– </w:t>
            </w:r>
            <w:r w:rsidRPr="00207730">
              <w:rPr>
                <w:rFonts w:eastAsia="Calibri" w:cs="Times New Roman"/>
                <w:sz w:val="28"/>
                <w:szCs w:val="28"/>
                <w:lang w:val="ru-RU"/>
              </w:rPr>
              <w:t>Республика Казахстан</w:t>
            </w:r>
          </w:p>
        </w:tc>
      </w:tr>
      <w:tr w:rsidR="00C439E9" w:rsidRPr="00207730" w14:paraId="38462931" w14:textId="77777777" w:rsidTr="00D67E9A">
        <w:tc>
          <w:tcPr>
            <w:tcW w:w="1327" w:type="dxa"/>
          </w:tcPr>
          <w:p w14:paraId="1B5CC3AF"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СНГ</w:t>
            </w:r>
          </w:p>
        </w:tc>
        <w:tc>
          <w:tcPr>
            <w:tcW w:w="7714" w:type="dxa"/>
          </w:tcPr>
          <w:p w14:paraId="50CBDF66"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eastAsia="Calibri" w:cs="Times New Roman"/>
                <w:sz w:val="28"/>
                <w:szCs w:val="28"/>
                <w:lang w:val="ru-RU"/>
              </w:rPr>
              <w:t>Содружество Независимых Государств</w:t>
            </w:r>
          </w:p>
        </w:tc>
      </w:tr>
      <w:tr w:rsidR="00C439E9" w:rsidRPr="00207730" w14:paraId="4603AA12" w14:textId="77777777" w:rsidTr="00D67E9A">
        <w:tc>
          <w:tcPr>
            <w:tcW w:w="1327" w:type="dxa"/>
          </w:tcPr>
          <w:p w14:paraId="76A70E2B"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СУС</w:t>
            </w:r>
          </w:p>
        </w:tc>
        <w:tc>
          <w:tcPr>
            <w:tcW w:w="7714" w:type="dxa"/>
          </w:tcPr>
          <w:p w14:paraId="01D791DE"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eastAsia="Calibri" w:cs="Times New Roman"/>
                <w:sz w:val="28"/>
                <w:szCs w:val="28"/>
                <w:lang w:val="ru-RU"/>
              </w:rPr>
              <w:t>строгие условия содержания</w:t>
            </w:r>
          </w:p>
        </w:tc>
      </w:tr>
      <w:tr w:rsidR="00C439E9" w:rsidRPr="00207730" w14:paraId="03BF9AE9" w14:textId="77777777" w:rsidTr="00D67E9A">
        <w:tc>
          <w:tcPr>
            <w:tcW w:w="1327" w:type="dxa"/>
          </w:tcPr>
          <w:p w14:paraId="15A045C4"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США</w:t>
            </w:r>
          </w:p>
        </w:tc>
        <w:tc>
          <w:tcPr>
            <w:tcW w:w="7714" w:type="dxa"/>
          </w:tcPr>
          <w:p w14:paraId="40A136C9"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w:t>
            </w:r>
            <w:r w:rsidRPr="00207730">
              <w:rPr>
                <w:rFonts w:eastAsia="Calibri" w:cs="Times New Roman"/>
                <w:sz w:val="28"/>
                <w:szCs w:val="28"/>
                <w:lang w:val="ru-RU"/>
              </w:rPr>
              <w:t>Соединенные Штаты Америки</w:t>
            </w:r>
          </w:p>
        </w:tc>
      </w:tr>
      <w:tr w:rsidR="00C439E9" w:rsidRPr="00207730" w14:paraId="7033F8D8" w14:textId="77777777" w:rsidTr="00D67E9A">
        <w:tc>
          <w:tcPr>
            <w:tcW w:w="1327" w:type="dxa"/>
          </w:tcPr>
          <w:p w14:paraId="68A6809C"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ТКО</w:t>
            </w:r>
          </w:p>
        </w:tc>
        <w:tc>
          <w:tcPr>
            <w:tcW w:w="7714" w:type="dxa"/>
          </w:tcPr>
          <w:p w14:paraId="56A0C1B4" w14:textId="77777777" w:rsidR="00C439E9" w:rsidRPr="00207730" w:rsidRDefault="00C439E9" w:rsidP="00742C3F">
            <w:pPr>
              <w:jc w:val="both"/>
              <w:rPr>
                <w:rFonts w:eastAsia="Calibri" w:cs="Times New Roman"/>
                <w:sz w:val="28"/>
                <w:szCs w:val="28"/>
                <w:lang w:val="ru-RU"/>
              </w:rPr>
            </w:pPr>
            <w:r w:rsidRPr="00207730">
              <w:rPr>
                <w:rFonts w:cs="Times New Roman"/>
                <w:bCs/>
                <w:sz w:val="28"/>
                <w:szCs w:val="28"/>
                <w:lang w:val="ru-RU"/>
              </w:rPr>
              <w:t xml:space="preserve">– </w:t>
            </w:r>
            <w:r w:rsidRPr="00207730">
              <w:rPr>
                <w:rFonts w:eastAsia="Calibri" w:cs="Times New Roman"/>
                <w:sz w:val="28"/>
                <w:szCs w:val="28"/>
                <w:lang w:val="ru-RU"/>
              </w:rPr>
              <w:t>технико-криминалистическое обеспечение</w:t>
            </w:r>
          </w:p>
        </w:tc>
      </w:tr>
      <w:tr w:rsidR="00C439E9" w:rsidRPr="00207730" w14:paraId="5ACAEBF1" w14:textId="77777777" w:rsidTr="00D67E9A">
        <w:tc>
          <w:tcPr>
            <w:tcW w:w="1327" w:type="dxa"/>
          </w:tcPr>
          <w:p w14:paraId="14DE6A3C"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УДО</w:t>
            </w:r>
          </w:p>
        </w:tc>
        <w:tc>
          <w:tcPr>
            <w:tcW w:w="7714" w:type="dxa"/>
          </w:tcPr>
          <w:p w14:paraId="339E4BB3"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условно-досрочное освобождение </w:t>
            </w:r>
          </w:p>
        </w:tc>
      </w:tr>
      <w:tr w:rsidR="00C439E9" w:rsidRPr="00207730" w14:paraId="77AF9723" w14:textId="77777777" w:rsidTr="00D67E9A">
        <w:tc>
          <w:tcPr>
            <w:tcW w:w="1327" w:type="dxa"/>
          </w:tcPr>
          <w:p w14:paraId="35CA5531"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 xml:space="preserve">УИК </w:t>
            </w:r>
          </w:p>
        </w:tc>
        <w:tc>
          <w:tcPr>
            <w:tcW w:w="7714" w:type="dxa"/>
          </w:tcPr>
          <w:p w14:paraId="2E330E12"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Уголовно-исполнительный кодекс </w:t>
            </w:r>
          </w:p>
        </w:tc>
      </w:tr>
      <w:tr w:rsidR="00C439E9" w:rsidRPr="00207730" w14:paraId="56B33114" w14:textId="77777777" w:rsidTr="00D67E9A">
        <w:tc>
          <w:tcPr>
            <w:tcW w:w="1327" w:type="dxa"/>
          </w:tcPr>
          <w:p w14:paraId="26460850"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 xml:space="preserve">УИС </w:t>
            </w:r>
          </w:p>
        </w:tc>
        <w:tc>
          <w:tcPr>
            <w:tcW w:w="7714" w:type="dxa"/>
          </w:tcPr>
          <w:p w14:paraId="67B99C6F"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уголовно-исполнительная система </w:t>
            </w:r>
          </w:p>
        </w:tc>
      </w:tr>
      <w:tr w:rsidR="00C439E9" w:rsidRPr="00207730" w14:paraId="1A251C8D" w14:textId="77777777" w:rsidTr="00D67E9A">
        <w:tc>
          <w:tcPr>
            <w:tcW w:w="1327" w:type="dxa"/>
          </w:tcPr>
          <w:p w14:paraId="336EB58A"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 xml:space="preserve">УК </w:t>
            </w:r>
          </w:p>
        </w:tc>
        <w:tc>
          <w:tcPr>
            <w:tcW w:w="7714" w:type="dxa"/>
          </w:tcPr>
          <w:p w14:paraId="393750D7" w14:textId="77777777" w:rsidR="00C439E9" w:rsidRPr="00207730" w:rsidRDefault="00C439E9" w:rsidP="00742C3F">
            <w:pPr>
              <w:jc w:val="both"/>
              <w:rPr>
                <w:rFonts w:cs="Times New Roman"/>
                <w:bCs/>
                <w:sz w:val="28"/>
                <w:szCs w:val="28"/>
                <w:lang w:val="ru-RU"/>
              </w:rPr>
            </w:pPr>
            <w:r w:rsidRPr="00207730">
              <w:rPr>
                <w:rFonts w:cs="Times New Roman"/>
                <w:bCs/>
                <w:sz w:val="28"/>
                <w:szCs w:val="28"/>
                <w:lang w:val="ru-RU"/>
              </w:rPr>
              <w:t xml:space="preserve">– Уголовный кодекс </w:t>
            </w:r>
          </w:p>
        </w:tc>
      </w:tr>
      <w:tr w:rsidR="00C439E9" w:rsidRPr="00207730" w14:paraId="406B66BA" w14:textId="77777777" w:rsidTr="00D67E9A">
        <w:tc>
          <w:tcPr>
            <w:tcW w:w="1327" w:type="dxa"/>
          </w:tcPr>
          <w:p w14:paraId="1CC51BE6"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УМБ</w:t>
            </w:r>
          </w:p>
        </w:tc>
        <w:tc>
          <w:tcPr>
            <w:tcW w:w="7714" w:type="dxa"/>
          </w:tcPr>
          <w:p w14:paraId="50CC15C1"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cs="Times New Roman"/>
                <w:bCs/>
                <w:sz w:val="28"/>
                <w:szCs w:val="28"/>
                <w:lang w:val="ru-RU"/>
              </w:rPr>
              <w:t>– учреждения минимальной безопасности</w:t>
            </w:r>
          </w:p>
        </w:tc>
      </w:tr>
      <w:tr w:rsidR="00C439E9" w:rsidRPr="00207730" w14:paraId="41EBEDE8" w14:textId="77777777" w:rsidTr="00D67E9A">
        <w:tc>
          <w:tcPr>
            <w:tcW w:w="1327" w:type="dxa"/>
          </w:tcPr>
          <w:p w14:paraId="7350D0B3"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ЦАБД</w:t>
            </w:r>
          </w:p>
        </w:tc>
        <w:tc>
          <w:tcPr>
            <w:tcW w:w="7714" w:type="dxa"/>
          </w:tcPr>
          <w:p w14:paraId="7E6348C7" w14:textId="77777777" w:rsidR="00C439E9" w:rsidRPr="00207730" w:rsidRDefault="00C439E9" w:rsidP="00742C3F">
            <w:pPr>
              <w:tabs>
                <w:tab w:val="left" w:pos="9214"/>
                <w:tab w:val="left" w:pos="9356"/>
              </w:tabs>
              <w:jc w:val="both"/>
              <w:rPr>
                <w:rFonts w:cs="Times New Roman"/>
                <w:bCs/>
                <w:sz w:val="28"/>
                <w:szCs w:val="28"/>
                <w:lang w:val="ru-RU"/>
              </w:rPr>
            </w:pPr>
            <w:r w:rsidRPr="00207730">
              <w:rPr>
                <w:rFonts w:cs="Times New Roman"/>
                <w:bCs/>
                <w:sz w:val="28"/>
                <w:szCs w:val="28"/>
                <w:lang w:val="ru-RU"/>
              </w:rPr>
              <w:t>– Ц</w:t>
            </w:r>
            <w:r w:rsidRPr="00207730">
              <w:rPr>
                <w:rFonts w:cs="Times New Roman"/>
                <w:bCs/>
                <w:sz w:val="28"/>
                <w:szCs w:val="28"/>
              </w:rPr>
              <w:t>ентрализованная автоматизированная база данных</w:t>
            </w:r>
          </w:p>
        </w:tc>
      </w:tr>
      <w:tr w:rsidR="00C439E9" w:rsidRPr="00207730" w14:paraId="2A5B1FE8" w14:textId="77777777" w:rsidTr="00D67E9A">
        <w:tc>
          <w:tcPr>
            <w:tcW w:w="1327" w:type="dxa"/>
          </w:tcPr>
          <w:p w14:paraId="1312C19D"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lang w:val="ru-RU"/>
              </w:rPr>
              <w:t>ЭСС</w:t>
            </w:r>
          </w:p>
        </w:tc>
        <w:tc>
          <w:tcPr>
            <w:tcW w:w="7714" w:type="dxa"/>
          </w:tcPr>
          <w:p w14:paraId="519A5FD4"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cs="Times New Roman"/>
                <w:bCs/>
                <w:sz w:val="28"/>
                <w:szCs w:val="28"/>
                <w:lang w:val="ru-RU"/>
              </w:rPr>
              <w:t>– э</w:t>
            </w:r>
            <w:r w:rsidRPr="00207730">
              <w:rPr>
                <w:rFonts w:eastAsia="Calibri" w:cs="Times New Roman"/>
                <w:bCs/>
                <w:iCs/>
                <w:sz w:val="28"/>
                <w:szCs w:val="28"/>
                <w:lang w:val="ru-RU"/>
              </w:rPr>
              <w:t>лектронные средства слежения</w:t>
            </w:r>
          </w:p>
        </w:tc>
      </w:tr>
      <w:tr w:rsidR="00672CA4" w:rsidRPr="002369B2" w14:paraId="28FFA77F" w14:textId="77777777" w:rsidTr="00D67E9A">
        <w:tc>
          <w:tcPr>
            <w:tcW w:w="1327" w:type="dxa"/>
          </w:tcPr>
          <w:p w14:paraId="4B1F0A14" w14:textId="4F715AD1" w:rsidR="00672CA4" w:rsidRPr="00207730" w:rsidRDefault="00672CA4" w:rsidP="00742C3F">
            <w:pPr>
              <w:tabs>
                <w:tab w:val="left" w:pos="9214"/>
                <w:tab w:val="left" w:pos="9356"/>
              </w:tabs>
              <w:jc w:val="both"/>
              <w:rPr>
                <w:rFonts w:eastAsia="Calibri" w:cs="Times New Roman"/>
                <w:sz w:val="28"/>
                <w:szCs w:val="28"/>
                <w:lang w:val="ru-RU"/>
              </w:rPr>
            </w:pPr>
            <w:r w:rsidRPr="00207730">
              <w:rPr>
                <w:rFonts w:cs="Times New Roman"/>
                <w:bCs/>
                <w:sz w:val="28"/>
                <w:szCs w:val="28"/>
              </w:rPr>
              <w:t>AES</w:t>
            </w:r>
          </w:p>
        </w:tc>
        <w:tc>
          <w:tcPr>
            <w:tcW w:w="7714" w:type="dxa"/>
          </w:tcPr>
          <w:p w14:paraId="00D2908A" w14:textId="05A57EAA" w:rsidR="00672CA4" w:rsidRPr="00207730" w:rsidRDefault="00672CA4" w:rsidP="00742C3F">
            <w:pPr>
              <w:tabs>
                <w:tab w:val="left" w:pos="9214"/>
                <w:tab w:val="left" w:pos="9356"/>
              </w:tabs>
              <w:jc w:val="both"/>
              <w:rPr>
                <w:rFonts w:cs="Times New Roman"/>
                <w:bCs/>
                <w:sz w:val="28"/>
                <w:szCs w:val="28"/>
                <w:lang w:val="ru-RU"/>
              </w:rPr>
            </w:pPr>
            <w:r w:rsidRPr="00207730">
              <w:rPr>
                <w:rFonts w:cs="Times New Roman"/>
                <w:bCs/>
                <w:sz w:val="28"/>
                <w:szCs w:val="28"/>
                <w:lang w:val="ru-RU"/>
              </w:rPr>
              <w:t xml:space="preserve">– </w:t>
            </w:r>
            <w:r w:rsidRPr="00207730">
              <w:rPr>
                <w:rFonts w:cs="Times New Roman"/>
                <w:bCs/>
                <w:sz w:val="28"/>
                <w:szCs w:val="28"/>
              </w:rPr>
              <w:t>Advanced</w:t>
            </w:r>
            <w:r w:rsidRPr="00207730">
              <w:rPr>
                <w:rFonts w:cs="Times New Roman"/>
                <w:bCs/>
                <w:sz w:val="28"/>
                <w:szCs w:val="28"/>
                <w:lang w:val="ru-RU"/>
              </w:rPr>
              <w:t xml:space="preserve"> </w:t>
            </w:r>
            <w:r w:rsidRPr="00207730">
              <w:rPr>
                <w:rFonts w:cs="Times New Roman"/>
                <w:bCs/>
                <w:sz w:val="28"/>
                <w:szCs w:val="28"/>
              </w:rPr>
              <w:t>Encryption</w:t>
            </w:r>
            <w:r w:rsidRPr="00207730">
              <w:rPr>
                <w:rFonts w:cs="Times New Roman"/>
                <w:bCs/>
                <w:sz w:val="28"/>
                <w:szCs w:val="28"/>
                <w:lang w:val="ru-RU"/>
              </w:rPr>
              <w:t xml:space="preserve"> </w:t>
            </w:r>
            <w:r w:rsidRPr="00207730">
              <w:rPr>
                <w:rFonts w:cs="Times New Roman"/>
                <w:bCs/>
                <w:sz w:val="28"/>
                <w:szCs w:val="28"/>
              </w:rPr>
              <w:t>Standard</w:t>
            </w:r>
            <w:r w:rsidRPr="00207730">
              <w:rPr>
                <w:rFonts w:cs="Times New Roman"/>
                <w:bCs/>
                <w:sz w:val="28"/>
                <w:szCs w:val="28"/>
                <w:lang w:val="ru-RU"/>
              </w:rPr>
              <w:t xml:space="preserve"> (симметричный алгоритм блочного шифрования</w:t>
            </w:r>
            <w:r w:rsidR="007324CD" w:rsidRPr="00207730">
              <w:rPr>
                <w:rFonts w:cs="Times New Roman"/>
                <w:bCs/>
                <w:sz w:val="28"/>
                <w:szCs w:val="28"/>
                <w:lang w:val="ru-RU"/>
              </w:rPr>
              <w:t>)</w:t>
            </w:r>
          </w:p>
        </w:tc>
      </w:tr>
      <w:tr w:rsidR="000F0852" w:rsidRPr="00207730" w14:paraId="0FE189B7" w14:textId="77777777" w:rsidTr="00D67E9A">
        <w:tc>
          <w:tcPr>
            <w:tcW w:w="1327" w:type="dxa"/>
          </w:tcPr>
          <w:p w14:paraId="1C02DCC8" w14:textId="24C3E8C8" w:rsidR="000F0852" w:rsidRPr="00207730" w:rsidRDefault="000F0852" w:rsidP="00742C3F">
            <w:pPr>
              <w:tabs>
                <w:tab w:val="left" w:pos="9214"/>
                <w:tab w:val="left" w:pos="9356"/>
              </w:tabs>
              <w:jc w:val="both"/>
              <w:rPr>
                <w:rFonts w:cs="Times New Roman"/>
                <w:bCs/>
                <w:sz w:val="28"/>
                <w:szCs w:val="28"/>
              </w:rPr>
            </w:pPr>
            <w:r w:rsidRPr="00207730">
              <w:rPr>
                <w:rFonts w:cs="Times New Roman"/>
                <w:bCs/>
                <w:sz w:val="28"/>
                <w:szCs w:val="28"/>
              </w:rPr>
              <w:t>DES</w:t>
            </w:r>
          </w:p>
        </w:tc>
        <w:tc>
          <w:tcPr>
            <w:tcW w:w="7714" w:type="dxa"/>
          </w:tcPr>
          <w:p w14:paraId="34DCA638" w14:textId="689429FF" w:rsidR="000F0852" w:rsidRPr="00207730" w:rsidRDefault="000F0852" w:rsidP="00742C3F">
            <w:pPr>
              <w:tabs>
                <w:tab w:val="left" w:pos="9214"/>
                <w:tab w:val="left" w:pos="9356"/>
              </w:tabs>
              <w:jc w:val="both"/>
              <w:rPr>
                <w:rFonts w:cs="Times New Roman"/>
                <w:bCs/>
                <w:sz w:val="28"/>
                <w:szCs w:val="28"/>
              </w:rPr>
            </w:pPr>
            <w:r w:rsidRPr="00207730">
              <w:rPr>
                <w:rFonts w:cs="Times New Roman"/>
                <w:bCs/>
                <w:sz w:val="28"/>
                <w:szCs w:val="28"/>
              </w:rPr>
              <w:t>– Data Encryption Standard (</w:t>
            </w:r>
            <w:r w:rsidR="00E809DE" w:rsidRPr="00207730">
              <w:rPr>
                <w:rFonts w:cs="Times New Roman"/>
                <w:sz w:val="28"/>
                <w:szCs w:val="28"/>
                <w:lang w:val="ru-RU"/>
              </w:rPr>
              <w:t>алгоритм</w:t>
            </w:r>
            <w:r w:rsidRPr="00207730">
              <w:rPr>
                <w:rFonts w:cs="Times New Roman"/>
                <w:sz w:val="28"/>
                <w:szCs w:val="28"/>
              </w:rPr>
              <w:t xml:space="preserve"> </w:t>
            </w:r>
            <w:r w:rsidR="00E809DE" w:rsidRPr="00207730">
              <w:rPr>
                <w:rFonts w:cs="Times New Roman"/>
                <w:sz w:val="28"/>
                <w:szCs w:val="28"/>
                <w:lang w:val="ru-RU"/>
              </w:rPr>
              <w:t>симметричного</w:t>
            </w:r>
            <w:r w:rsidRPr="00207730">
              <w:rPr>
                <w:rFonts w:cs="Times New Roman"/>
                <w:sz w:val="28"/>
                <w:szCs w:val="28"/>
              </w:rPr>
              <w:t xml:space="preserve"> </w:t>
            </w:r>
            <w:r w:rsidR="00E809DE" w:rsidRPr="00207730">
              <w:rPr>
                <w:rFonts w:cs="Times New Roman"/>
                <w:sz w:val="28"/>
                <w:szCs w:val="28"/>
                <w:lang w:val="ru-RU"/>
              </w:rPr>
              <w:t>шифрования</w:t>
            </w:r>
            <w:r w:rsidRPr="00207730">
              <w:rPr>
                <w:rFonts w:cs="Times New Roman"/>
                <w:sz w:val="28"/>
                <w:szCs w:val="28"/>
              </w:rPr>
              <w:t>)</w:t>
            </w:r>
          </w:p>
        </w:tc>
      </w:tr>
      <w:tr w:rsidR="00C439E9" w:rsidRPr="00207730" w14:paraId="3228D79B" w14:textId="77777777" w:rsidTr="00D67E9A">
        <w:tc>
          <w:tcPr>
            <w:tcW w:w="1327" w:type="dxa"/>
          </w:tcPr>
          <w:p w14:paraId="04E3E399"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sz w:val="28"/>
                <w:szCs w:val="28"/>
              </w:rPr>
              <w:t>IEC</w:t>
            </w:r>
          </w:p>
        </w:tc>
        <w:tc>
          <w:tcPr>
            <w:tcW w:w="7714" w:type="dxa"/>
          </w:tcPr>
          <w:p w14:paraId="359F0FAB" w14:textId="77777777" w:rsidR="00C439E9" w:rsidRPr="00207730" w:rsidRDefault="00C439E9" w:rsidP="00742C3F">
            <w:pPr>
              <w:tabs>
                <w:tab w:val="left" w:pos="9214"/>
                <w:tab w:val="left" w:pos="9356"/>
              </w:tabs>
              <w:jc w:val="both"/>
              <w:rPr>
                <w:rFonts w:cs="Times New Roman"/>
                <w:bCs/>
                <w:sz w:val="28"/>
                <w:szCs w:val="28"/>
                <w:lang w:val="ru-RU"/>
              </w:rPr>
            </w:pPr>
            <w:r w:rsidRPr="00207730">
              <w:rPr>
                <w:rFonts w:cs="Times New Roman"/>
                <w:bCs/>
                <w:sz w:val="28"/>
                <w:szCs w:val="28"/>
                <w:lang w:val="ru-RU"/>
              </w:rPr>
              <w:t xml:space="preserve">– </w:t>
            </w:r>
            <w:r w:rsidRPr="00207730">
              <w:rPr>
                <w:rFonts w:cs="Times New Roman"/>
                <w:bCs/>
                <w:sz w:val="28"/>
                <w:szCs w:val="28"/>
              </w:rPr>
              <w:t>International Electrotechnical Commission</w:t>
            </w:r>
            <w:r w:rsidRPr="00207730">
              <w:rPr>
                <w:rFonts w:cs="Times New Roman"/>
                <w:bCs/>
                <w:sz w:val="28"/>
                <w:szCs w:val="28"/>
                <w:lang w:val="ru-RU"/>
              </w:rPr>
              <w:t xml:space="preserve"> (Международная </w:t>
            </w:r>
            <w:r w:rsidRPr="00207730">
              <w:rPr>
                <w:rFonts w:cs="Times New Roman"/>
                <w:bCs/>
                <w:sz w:val="28"/>
                <w:szCs w:val="28"/>
                <w:lang w:val="ru-RU"/>
              </w:rPr>
              <w:lastRenderedPageBreak/>
              <w:t>электротехническая комиссия)</w:t>
            </w:r>
            <w:r w:rsidRPr="00207730">
              <w:rPr>
                <w:rFonts w:cs="Times New Roman"/>
                <w:bCs/>
                <w:sz w:val="28"/>
                <w:szCs w:val="28"/>
              </w:rPr>
              <w:t> </w:t>
            </w:r>
          </w:p>
        </w:tc>
      </w:tr>
      <w:tr w:rsidR="00C439E9" w:rsidRPr="00207730" w14:paraId="74E6C29D" w14:textId="77777777" w:rsidTr="00D67E9A">
        <w:tc>
          <w:tcPr>
            <w:tcW w:w="1327" w:type="dxa"/>
          </w:tcPr>
          <w:p w14:paraId="63E42FE5" w14:textId="77777777" w:rsidR="00C439E9" w:rsidRPr="00207730" w:rsidRDefault="00C439E9" w:rsidP="00742C3F">
            <w:pPr>
              <w:tabs>
                <w:tab w:val="left" w:pos="9214"/>
                <w:tab w:val="left" w:pos="9356"/>
              </w:tabs>
              <w:jc w:val="both"/>
              <w:rPr>
                <w:rFonts w:eastAsia="Calibri" w:cs="Times New Roman"/>
                <w:sz w:val="28"/>
                <w:szCs w:val="28"/>
                <w:lang w:val="ru-RU"/>
              </w:rPr>
            </w:pPr>
            <w:r w:rsidRPr="00207730">
              <w:rPr>
                <w:rFonts w:eastAsia="Calibri" w:cs="Times New Roman"/>
                <w:bCs/>
                <w:sz w:val="28"/>
                <w:szCs w:val="28"/>
              </w:rPr>
              <w:lastRenderedPageBreak/>
              <w:t>ISO</w:t>
            </w:r>
          </w:p>
        </w:tc>
        <w:tc>
          <w:tcPr>
            <w:tcW w:w="7714" w:type="dxa"/>
          </w:tcPr>
          <w:p w14:paraId="440E552F" w14:textId="77777777" w:rsidR="00C439E9" w:rsidRPr="00207730" w:rsidRDefault="00C439E9" w:rsidP="00742C3F">
            <w:pPr>
              <w:tabs>
                <w:tab w:val="left" w:pos="9214"/>
                <w:tab w:val="left" w:pos="9356"/>
              </w:tabs>
              <w:jc w:val="both"/>
              <w:rPr>
                <w:rFonts w:cs="Times New Roman"/>
                <w:bCs/>
                <w:sz w:val="28"/>
                <w:szCs w:val="28"/>
                <w:lang w:val="ru-RU"/>
              </w:rPr>
            </w:pPr>
            <w:r w:rsidRPr="00207730">
              <w:rPr>
                <w:rFonts w:cs="Times New Roman"/>
                <w:bCs/>
                <w:sz w:val="28"/>
                <w:szCs w:val="28"/>
                <w:lang w:val="ru-RU"/>
              </w:rPr>
              <w:t xml:space="preserve">– </w:t>
            </w:r>
            <w:r w:rsidRPr="00207730">
              <w:rPr>
                <w:rFonts w:cs="Times New Roman"/>
                <w:bCs/>
                <w:sz w:val="28"/>
                <w:szCs w:val="28"/>
              </w:rPr>
              <w:t>International Organization for Standardization (Международная организация по стандартизации)</w:t>
            </w:r>
          </w:p>
        </w:tc>
      </w:tr>
      <w:tr w:rsidR="0034098F" w:rsidRPr="00207730" w14:paraId="1E2F8382" w14:textId="77777777" w:rsidTr="00D67E9A">
        <w:tc>
          <w:tcPr>
            <w:tcW w:w="1327" w:type="dxa"/>
          </w:tcPr>
          <w:p w14:paraId="52252DA7" w14:textId="32C3DCCA" w:rsidR="0034098F" w:rsidRPr="00207730" w:rsidRDefault="0034098F" w:rsidP="00742C3F">
            <w:pPr>
              <w:tabs>
                <w:tab w:val="left" w:pos="9214"/>
                <w:tab w:val="left" w:pos="9356"/>
              </w:tabs>
              <w:jc w:val="both"/>
              <w:rPr>
                <w:rFonts w:eastAsia="Calibri" w:cs="Times New Roman"/>
                <w:bCs/>
                <w:sz w:val="28"/>
                <w:szCs w:val="28"/>
              </w:rPr>
            </w:pPr>
            <w:r w:rsidRPr="00207730">
              <w:rPr>
                <w:rFonts w:cs="Times New Roman"/>
                <w:bCs/>
                <w:sz w:val="28"/>
                <w:szCs w:val="28"/>
              </w:rPr>
              <w:t>SIM</w:t>
            </w:r>
          </w:p>
        </w:tc>
        <w:tc>
          <w:tcPr>
            <w:tcW w:w="7714" w:type="dxa"/>
          </w:tcPr>
          <w:p w14:paraId="77554B1D" w14:textId="5DE306E1" w:rsidR="0034098F" w:rsidRPr="00207730" w:rsidRDefault="0034098F" w:rsidP="00742C3F">
            <w:pPr>
              <w:tabs>
                <w:tab w:val="left" w:pos="9214"/>
                <w:tab w:val="left" w:pos="9356"/>
              </w:tabs>
              <w:jc w:val="both"/>
              <w:rPr>
                <w:rFonts w:cs="Times New Roman"/>
                <w:bCs/>
                <w:sz w:val="28"/>
                <w:szCs w:val="28"/>
              </w:rPr>
            </w:pPr>
            <w:r w:rsidRPr="00207730">
              <w:rPr>
                <w:rFonts w:cs="Times New Roman"/>
                <w:bCs/>
                <w:sz w:val="28"/>
                <w:szCs w:val="28"/>
              </w:rPr>
              <w:t>– Subscriber Identification Module (</w:t>
            </w:r>
            <w:r w:rsidRPr="00207730">
              <w:rPr>
                <w:rFonts w:cs="Times New Roman"/>
                <w:bCs/>
                <w:sz w:val="28"/>
                <w:szCs w:val="28"/>
                <w:lang w:val="ru-RU"/>
              </w:rPr>
              <w:t>модуль</w:t>
            </w:r>
            <w:r w:rsidRPr="00207730">
              <w:rPr>
                <w:rFonts w:cs="Times New Roman"/>
                <w:bCs/>
                <w:sz w:val="28"/>
                <w:szCs w:val="28"/>
              </w:rPr>
              <w:t xml:space="preserve"> </w:t>
            </w:r>
            <w:r w:rsidRPr="00207730">
              <w:rPr>
                <w:rFonts w:cs="Times New Roman"/>
                <w:bCs/>
                <w:sz w:val="28"/>
                <w:szCs w:val="28"/>
                <w:lang w:val="ru-RU"/>
              </w:rPr>
              <w:t>идентификации</w:t>
            </w:r>
            <w:r w:rsidRPr="00207730">
              <w:rPr>
                <w:rFonts w:cs="Times New Roman"/>
                <w:bCs/>
                <w:sz w:val="28"/>
                <w:szCs w:val="28"/>
              </w:rPr>
              <w:t xml:space="preserve"> </w:t>
            </w:r>
            <w:r w:rsidRPr="00207730">
              <w:rPr>
                <w:rFonts w:cs="Times New Roman"/>
                <w:bCs/>
                <w:sz w:val="28"/>
                <w:szCs w:val="28"/>
                <w:lang w:val="ru-RU"/>
              </w:rPr>
              <w:t>абонента</w:t>
            </w:r>
            <w:r w:rsidRPr="00207730">
              <w:rPr>
                <w:rFonts w:cs="Times New Roman"/>
                <w:bCs/>
                <w:sz w:val="28"/>
                <w:szCs w:val="28"/>
              </w:rPr>
              <w:t xml:space="preserve">) </w:t>
            </w:r>
          </w:p>
        </w:tc>
      </w:tr>
      <w:tr w:rsidR="00C439E9" w:rsidRPr="00207730" w14:paraId="03D71160" w14:textId="77777777" w:rsidTr="00D67E9A">
        <w:tc>
          <w:tcPr>
            <w:tcW w:w="1327" w:type="dxa"/>
          </w:tcPr>
          <w:p w14:paraId="20F48493" w14:textId="04E2C7A8" w:rsidR="00C439E9" w:rsidRPr="00207730" w:rsidRDefault="00C439E9" w:rsidP="00742C3F">
            <w:pPr>
              <w:tabs>
                <w:tab w:val="left" w:pos="9214"/>
                <w:tab w:val="left" w:pos="9356"/>
              </w:tabs>
              <w:jc w:val="both"/>
              <w:rPr>
                <w:rFonts w:eastAsia="Calibri" w:cs="Times New Roman"/>
                <w:bCs/>
                <w:sz w:val="28"/>
                <w:szCs w:val="28"/>
                <w:lang w:val="ru-RU"/>
              </w:rPr>
            </w:pPr>
            <w:r w:rsidRPr="00207730">
              <w:rPr>
                <w:rFonts w:eastAsia="Calibri" w:cs="Times New Roman"/>
                <w:bCs/>
                <w:sz w:val="28"/>
                <w:szCs w:val="28"/>
              </w:rPr>
              <w:t>RFID</w:t>
            </w:r>
          </w:p>
        </w:tc>
        <w:tc>
          <w:tcPr>
            <w:tcW w:w="7714" w:type="dxa"/>
          </w:tcPr>
          <w:p w14:paraId="5F8EC98D" w14:textId="5D84A8D5" w:rsidR="00C439E9" w:rsidRPr="00207730" w:rsidRDefault="00C439E9" w:rsidP="00742C3F">
            <w:pPr>
              <w:tabs>
                <w:tab w:val="left" w:pos="9214"/>
                <w:tab w:val="left" w:pos="9356"/>
              </w:tabs>
              <w:jc w:val="both"/>
              <w:rPr>
                <w:rFonts w:cs="Times New Roman"/>
                <w:bCs/>
                <w:sz w:val="28"/>
                <w:szCs w:val="28"/>
              </w:rPr>
            </w:pPr>
            <w:r w:rsidRPr="00207730">
              <w:rPr>
                <w:rFonts w:cs="Times New Roman"/>
                <w:bCs/>
                <w:sz w:val="28"/>
                <w:szCs w:val="28"/>
              </w:rPr>
              <w:t>– Radio Frequency I</w:t>
            </w:r>
            <w:r w:rsidR="00672CA4" w:rsidRPr="00207730">
              <w:rPr>
                <w:rFonts w:cs="Times New Roman"/>
                <w:bCs/>
                <w:sz w:val="28"/>
                <w:szCs w:val="28"/>
              </w:rPr>
              <w:t>d</w:t>
            </w:r>
            <w:r w:rsidRPr="00207730">
              <w:rPr>
                <w:rFonts w:cs="Times New Roman"/>
                <w:bCs/>
                <w:sz w:val="28"/>
                <w:szCs w:val="28"/>
              </w:rPr>
              <w:t>entification</w:t>
            </w:r>
            <w:r w:rsidR="00672CA4" w:rsidRPr="00207730">
              <w:rPr>
                <w:rFonts w:cs="Times New Roman"/>
                <w:bCs/>
                <w:sz w:val="28"/>
                <w:szCs w:val="28"/>
              </w:rPr>
              <w:t xml:space="preserve"> (</w:t>
            </w:r>
            <w:r w:rsidRPr="00207730">
              <w:rPr>
                <w:rFonts w:cs="Times New Roman"/>
                <w:bCs/>
                <w:sz w:val="28"/>
                <w:szCs w:val="28"/>
                <w:lang w:val="ru-RU"/>
              </w:rPr>
              <w:t>радиочастотная</w:t>
            </w:r>
            <w:r w:rsidRPr="00207730">
              <w:rPr>
                <w:rFonts w:cs="Times New Roman"/>
                <w:bCs/>
                <w:sz w:val="28"/>
                <w:szCs w:val="28"/>
              </w:rPr>
              <w:t xml:space="preserve"> </w:t>
            </w:r>
            <w:r w:rsidRPr="00207730">
              <w:rPr>
                <w:rFonts w:cs="Times New Roman"/>
                <w:bCs/>
                <w:sz w:val="28"/>
                <w:szCs w:val="28"/>
                <w:lang w:val="ru-RU"/>
              </w:rPr>
              <w:t>идентификация</w:t>
            </w:r>
            <w:r w:rsidR="00672CA4" w:rsidRPr="00207730">
              <w:rPr>
                <w:rFonts w:cs="Times New Roman"/>
                <w:bCs/>
                <w:sz w:val="28"/>
                <w:szCs w:val="28"/>
              </w:rPr>
              <w:t>)</w:t>
            </w:r>
          </w:p>
        </w:tc>
      </w:tr>
    </w:tbl>
    <w:p w14:paraId="2B1D2786" w14:textId="77777777" w:rsidR="00E809DE" w:rsidRPr="00207730" w:rsidRDefault="00E809DE" w:rsidP="00742C3F">
      <w:pPr>
        <w:pStyle w:val="1"/>
        <w:spacing w:before="0" w:line="240" w:lineRule="auto"/>
        <w:ind w:firstLine="709"/>
        <w:jc w:val="center"/>
        <w:rPr>
          <w:rFonts w:ascii="Times New Roman" w:eastAsia="Calibri" w:hAnsi="Times New Roman" w:cs="Times New Roman"/>
          <w:b/>
          <w:caps/>
          <w:color w:val="auto"/>
          <w:sz w:val="28"/>
          <w:szCs w:val="28"/>
        </w:rPr>
      </w:pPr>
      <w:bookmarkStart w:id="4" w:name="_Toc198280882"/>
    </w:p>
    <w:p w14:paraId="4DB307AF" w14:textId="77777777" w:rsidR="00E809DE" w:rsidRPr="00207730" w:rsidRDefault="00E809DE" w:rsidP="00742C3F">
      <w:pPr>
        <w:spacing w:line="240" w:lineRule="auto"/>
        <w:rPr>
          <w:rFonts w:eastAsia="Calibri" w:cs="Times New Roman"/>
          <w:b/>
          <w:caps/>
          <w:sz w:val="28"/>
          <w:szCs w:val="28"/>
        </w:rPr>
      </w:pPr>
      <w:r w:rsidRPr="00207730">
        <w:rPr>
          <w:rFonts w:eastAsia="Calibri" w:cs="Times New Roman"/>
          <w:b/>
          <w:caps/>
          <w:sz w:val="28"/>
          <w:szCs w:val="28"/>
        </w:rPr>
        <w:br w:type="page"/>
      </w:r>
    </w:p>
    <w:p w14:paraId="53C4F95E" w14:textId="1881FC26" w:rsidR="00D50766" w:rsidRPr="00207730" w:rsidRDefault="00DE753F" w:rsidP="00742C3F">
      <w:pPr>
        <w:pStyle w:val="1"/>
        <w:spacing w:before="0" w:line="240" w:lineRule="auto"/>
        <w:ind w:firstLine="709"/>
        <w:jc w:val="center"/>
        <w:rPr>
          <w:rFonts w:ascii="Times New Roman" w:eastAsia="Calibri" w:hAnsi="Times New Roman" w:cs="Times New Roman"/>
          <w:b/>
          <w:caps/>
          <w:color w:val="auto"/>
          <w:sz w:val="28"/>
          <w:szCs w:val="28"/>
          <w:lang w:val="ru-RU"/>
        </w:rPr>
      </w:pPr>
      <w:r w:rsidRPr="00207730">
        <w:rPr>
          <w:rFonts w:ascii="Times New Roman" w:eastAsia="Calibri" w:hAnsi="Times New Roman" w:cs="Times New Roman"/>
          <w:b/>
          <w:caps/>
          <w:color w:val="auto"/>
          <w:sz w:val="28"/>
          <w:szCs w:val="28"/>
          <w:lang w:val="ru-RU"/>
        </w:rPr>
        <w:lastRenderedPageBreak/>
        <w:t>Введение</w:t>
      </w:r>
      <w:bookmarkEnd w:id="4"/>
    </w:p>
    <w:p w14:paraId="469F8090" w14:textId="77777777" w:rsidR="00D50766" w:rsidRPr="00207730" w:rsidRDefault="00D50766" w:rsidP="00742C3F">
      <w:pPr>
        <w:tabs>
          <w:tab w:val="left" w:pos="9214"/>
          <w:tab w:val="left" w:pos="9356"/>
        </w:tabs>
        <w:spacing w:after="0" w:line="240" w:lineRule="auto"/>
        <w:ind w:firstLine="709"/>
        <w:jc w:val="both"/>
        <w:rPr>
          <w:rFonts w:eastAsia="Calibri" w:cs="Times New Roman"/>
          <w:b/>
          <w:caps/>
          <w:sz w:val="28"/>
          <w:szCs w:val="28"/>
          <w:lang w:val="ru-RU"/>
        </w:rPr>
      </w:pPr>
    </w:p>
    <w:p w14:paraId="766C436C" w14:textId="64F1C7BD" w:rsidR="00383693" w:rsidRPr="00207730" w:rsidRDefault="0067048E" w:rsidP="00742C3F">
      <w:pPr>
        <w:tabs>
          <w:tab w:val="left" w:pos="9214"/>
          <w:tab w:val="left" w:pos="9356"/>
        </w:tabs>
        <w:spacing w:after="0" w:line="240" w:lineRule="auto"/>
        <w:ind w:firstLine="709"/>
        <w:jc w:val="both"/>
        <w:rPr>
          <w:rFonts w:eastAsia="Calibri" w:cs="Times New Roman"/>
          <w:sz w:val="28"/>
          <w:szCs w:val="28"/>
          <w:lang w:val="ru-RU"/>
        </w:rPr>
      </w:pPr>
      <w:bookmarkStart w:id="5" w:name="_Hlk210581258"/>
      <w:bookmarkStart w:id="6" w:name="_Hlk206621200"/>
      <w:r w:rsidRPr="00207730">
        <w:rPr>
          <w:rFonts w:eastAsia="Calibri" w:cs="Times New Roman"/>
          <w:b/>
          <w:sz w:val="28"/>
          <w:szCs w:val="28"/>
          <w:lang w:val="ru-RU"/>
        </w:rPr>
        <w:t>Общая характеристика работы.</w:t>
      </w:r>
      <w:bookmarkEnd w:id="5"/>
      <w:r w:rsidRPr="00207730">
        <w:rPr>
          <w:rFonts w:eastAsia="Calibri" w:cs="Times New Roman"/>
          <w:b/>
          <w:sz w:val="28"/>
          <w:szCs w:val="28"/>
          <w:lang w:val="ru-RU"/>
        </w:rPr>
        <w:t xml:space="preserve"> </w:t>
      </w:r>
      <w:r w:rsidR="00A21E9F" w:rsidRPr="00207730">
        <w:rPr>
          <w:rFonts w:eastAsia="Calibri" w:cs="Times New Roman"/>
          <w:sz w:val="28"/>
          <w:szCs w:val="28"/>
          <w:lang w:val="ru-RU"/>
        </w:rPr>
        <w:t xml:space="preserve">В диссертационной работе отражены результаты комплексного исследования проблем и перспектив </w:t>
      </w:r>
      <w:r w:rsidR="00874515" w:rsidRPr="00207730">
        <w:rPr>
          <w:rFonts w:eastAsia="Calibri" w:cs="Times New Roman"/>
          <w:sz w:val="28"/>
          <w:szCs w:val="28"/>
          <w:lang w:val="ru-RU"/>
        </w:rPr>
        <w:t>ТКО</w:t>
      </w:r>
      <w:r w:rsidR="00A21E9F" w:rsidRPr="00207730">
        <w:rPr>
          <w:rFonts w:eastAsia="Calibri" w:cs="Times New Roman"/>
          <w:sz w:val="28"/>
          <w:szCs w:val="28"/>
          <w:lang w:val="ru-RU"/>
        </w:rPr>
        <w:t xml:space="preserve"> содержания осужденных в </w:t>
      </w:r>
      <w:r w:rsidR="00874515" w:rsidRPr="00207730">
        <w:rPr>
          <w:rFonts w:eastAsia="Calibri" w:cs="Times New Roman"/>
          <w:sz w:val="28"/>
          <w:szCs w:val="28"/>
          <w:lang w:val="ru-RU"/>
        </w:rPr>
        <w:t>УМБ РК</w:t>
      </w:r>
      <w:r w:rsidR="00A21E9F" w:rsidRPr="00207730">
        <w:rPr>
          <w:rFonts w:eastAsia="Calibri" w:cs="Times New Roman"/>
          <w:sz w:val="28"/>
          <w:szCs w:val="28"/>
          <w:lang w:val="ru-RU"/>
        </w:rPr>
        <w:t xml:space="preserve">. В работе представлен анализ современного состояния и выявлены недостатки действующей системы безопасности, рассмотрены историко-правовые и теоретические основы формирования ТКО, а также проведена классификация методов и средств, применяемых в УМБ для обеспечения правопорядка и предупреждения преступлений. Особое внимание уделено вопросам внедрения инновационных технологий – систем биометрической идентификации, электронных средств слежения, </w:t>
      </w:r>
      <w:r w:rsidR="00874515" w:rsidRPr="00207730">
        <w:rPr>
          <w:rFonts w:eastAsia="Calibri" w:cs="Times New Roman"/>
          <w:sz w:val="28"/>
          <w:szCs w:val="28"/>
          <w:lang w:val="ru-RU"/>
        </w:rPr>
        <w:t>ИИ</w:t>
      </w:r>
      <w:r w:rsidR="00A21E9F" w:rsidRPr="00207730">
        <w:rPr>
          <w:rFonts w:eastAsia="Calibri" w:cs="Times New Roman"/>
          <w:sz w:val="28"/>
          <w:szCs w:val="28"/>
          <w:lang w:val="ru-RU"/>
        </w:rPr>
        <w:t xml:space="preserve"> и чипирования осужденных. В диссертации </w:t>
      </w:r>
      <w:r w:rsidR="00874515" w:rsidRPr="00207730">
        <w:rPr>
          <w:rFonts w:eastAsia="Calibri" w:cs="Times New Roman"/>
          <w:sz w:val="28"/>
          <w:szCs w:val="28"/>
          <w:lang w:val="ru-RU"/>
        </w:rPr>
        <w:t>представлено описание</w:t>
      </w:r>
      <w:r w:rsidR="00A21E9F" w:rsidRPr="00207730">
        <w:rPr>
          <w:rFonts w:eastAsia="Calibri" w:cs="Times New Roman"/>
          <w:sz w:val="28"/>
          <w:szCs w:val="28"/>
          <w:lang w:val="ru-RU"/>
        </w:rPr>
        <w:t xml:space="preserve"> разработанно</w:t>
      </w:r>
      <w:r w:rsidR="00874515" w:rsidRPr="00207730">
        <w:rPr>
          <w:rFonts w:eastAsia="Calibri" w:cs="Times New Roman"/>
          <w:sz w:val="28"/>
          <w:szCs w:val="28"/>
          <w:lang w:val="ru-RU"/>
        </w:rPr>
        <w:t>го</w:t>
      </w:r>
      <w:r w:rsidR="00A21E9F" w:rsidRPr="00207730">
        <w:rPr>
          <w:rFonts w:eastAsia="Calibri" w:cs="Times New Roman"/>
          <w:sz w:val="28"/>
          <w:szCs w:val="28"/>
          <w:lang w:val="ru-RU"/>
        </w:rPr>
        <w:t xml:space="preserve"> автором совместно с коллегами уникально</w:t>
      </w:r>
      <w:r w:rsidR="00874515" w:rsidRPr="00207730">
        <w:rPr>
          <w:rFonts w:eastAsia="Calibri" w:cs="Times New Roman"/>
          <w:sz w:val="28"/>
          <w:szCs w:val="28"/>
          <w:lang w:val="ru-RU"/>
        </w:rPr>
        <w:t>го</w:t>
      </w:r>
      <w:r w:rsidR="00A21E9F" w:rsidRPr="00207730">
        <w:rPr>
          <w:rFonts w:eastAsia="Calibri" w:cs="Times New Roman"/>
          <w:sz w:val="28"/>
          <w:szCs w:val="28"/>
          <w:lang w:val="ru-RU"/>
        </w:rPr>
        <w:t xml:space="preserve"> устройств</w:t>
      </w:r>
      <w:r w:rsidR="00874515" w:rsidRPr="00207730">
        <w:rPr>
          <w:rFonts w:eastAsia="Calibri" w:cs="Times New Roman"/>
          <w:sz w:val="28"/>
          <w:szCs w:val="28"/>
          <w:lang w:val="ru-RU"/>
        </w:rPr>
        <w:t>а</w:t>
      </w:r>
      <w:r w:rsidR="00A21E9F" w:rsidRPr="00207730">
        <w:rPr>
          <w:rFonts w:eastAsia="Calibri" w:cs="Times New Roman"/>
          <w:sz w:val="28"/>
          <w:szCs w:val="28"/>
          <w:lang w:val="ru-RU"/>
        </w:rPr>
        <w:t xml:space="preserve"> для идентификации личности с функцией распознавания лица, проанализированы конкретные примеры правонарушений в УМБ и </w:t>
      </w:r>
      <w:r w:rsidR="00543977" w:rsidRPr="00207730">
        <w:rPr>
          <w:rFonts w:eastAsia="Calibri" w:cs="Times New Roman"/>
          <w:sz w:val="28"/>
          <w:szCs w:val="28"/>
          <w:lang w:val="ru-RU"/>
        </w:rPr>
        <w:t xml:space="preserve">данные </w:t>
      </w:r>
      <w:r w:rsidR="00A21E9F" w:rsidRPr="00207730">
        <w:rPr>
          <w:rFonts w:eastAsia="Calibri" w:cs="Times New Roman"/>
          <w:sz w:val="28"/>
          <w:szCs w:val="28"/>
          <w:lang w:val="ru-RU"/>
        </w:rPr>
        <w:t>статисти</w:t>
      </w:r>
      <w:r w:rsidR="00543977" w:rsidRPr="00207730">
        <w:rPr>
          <w:rFonts w:eastAsia="Calibri" w:cs="Times New Roman"/>
          <w:sz w:val="28"/>
          <w:szCs w:val="28"/>
          <w:lang w:val="ru-RU"/>
        </w:rPr>
        <w:t xml:space="preserve">ки </w:t>
      </w:r>
      <w:r w:rsidR="00A21E9F" w:rsidRPr="00207730">
        <w:rPr>
          <w:rFonts w:eastAsia="Calibri" w:cs="Times New Roman"/>
          <w:sz w:val="28"/>
          <w:szCs w:val="28"/>
          <w:lang w:val="ru-RU"/>
        </w:rPr>
        <w:t>о</w:t>
      </w:r>
      <w:r w:rsidR="00543977" w:rsidRPr="00207730">
        <w:rPr>
          <w:rFonts w:eastAsia="Calibri" w:cs="Times New Roman"/>
          <w:sz w:val="28"/>
          <w:szCs w:val="28"/>
          <w:lang w:val="ru-RU"/>
        </w:rPr>
        <w:t>б уровне</w:t>
      </w:r>
      <w:r w:rsidR="00A21E9F" w:rsidRPr="00207730">
        <w:rPr>
          <w:rFonts w:eastAsia="Calibri" w:cs="Times New Roman"/>
          <w:sz w:val="28"/>
          <w:szCs w:val="28"/>
          <w:lang w:val="ru-RU"/>
        </w:rPr>
        <w:t xml:space="preserve"> </w:t>
      </w:r>
      <w:r w:rsidR="00BC36AF" w:rsidRPr="00207730">
        <w:rPr>
          <w:rFonts w:eastAsia="Calibri" w:cs="Times New Roman"/>
          <w:sz w:val="28"/>
          <w:szCs w:val="28"/>
          <w:lang w:val="ru-RU"/>
        </w:rPr>
        <w:t xml:space="preserve">пенитенциарной </w:t>
      </w:r>
      <w:r w:rsidR="00A21E9F" w:rsidRPr="00207730">
        <w:rPr>
          <w:rFonts w:eastAsia="Calibri" w:cs="Times New Roman"/>
          <w:sz w:val="28"/>
          <w:szCs w:val="28"/>
          <w:lang w:val="ru-RU"/>
        </w:rPr>
        <w:t xml:space="preserve">преступности, а также </w:t>
      </w:r>
      <w:r w:rsidR="00543977" w:rsidRPr="00207730">
        <w:rPr>
          <w:rFonts w:eastAsia="Calibri" w:cs="Times New Roman"/>
          <w:sz w:val="28"/>
          <w:szCs w:val="28"/>
          <w:lang w:val="ru-RU"/>
        </w:rPr>
        <w:t>представлены</w:t>
      </w:r>
      <w:r w:rsidR="00A21E9F" w:rsidRPr="00207730">
        <w:rPr>
          <w:rFonts w:eastAsia="Calibri" w:cs="Times New Roman"/>
          <w:sz w:val="28"/>
          <w:szCs w:val="28"/>
          <w:lang w:val="ru-RU"/>
        </w:rPr>
        <w:t xml:space="preserve"> результаты социологического опроса сотрудников правоохранительных органов о состоянии и проблемах содержания осужденных. </w:t>
      </w:r>
      <w:r w:rsidR="000A65FD" w:rsidRPr="00207730">
        <w:rPr>
          <w:rFonts w:eastAsia="Calibri" w:cs="Times New Roman"/>
          <w:sz w:val="28"/>
          <w:szCs w:val="28"/>
          <w:lang w:val="ru-RU"/>
        </w:rPr>
        <w:t xml:space="preserve">В </w:t>
      </w:r>
      <w:r w:rsidR="006B4693" w:rsidRPr="00207730">
        <w:rPr>
          <w:rFonts w:eastAsia="Calibri" w:cs="Times New Roman"/>
          <w:sz w:val="28"/>
          <w:szCs w:val="28"/>
          <w:lang w:val="ru-RU"/>
        </w:rPr>
        <w:t>качестве основных результатов исследования выступили разработанные автором</w:t>
      </w:r>
      <w:r w:rsidR="00A21E9F" w:rsidRPr="00207730">
        <w:rPr>
          <w:rFonts w:eastAsia="Calibri" w:cs="Times New Roman"/>
          <w:sz w:val="28"/>
          <w:szCs w:val="28"/>
          <w:lang w:val="ru-RU"/>
        </w:rPr>
        <w:t xml:space="preserve"> </w:t>
      </w:r>
      <w:r w:rsidR="006B4693" w:rsidRPr="00207730">
        <w:rPr>
          <w:rFonts w:eastAsia="Calibri" w:cs="Times New Roman"/>
          <w:sz w:val="28"/>
          <w:szCs w:val="28"/>
          <w:lang w:val="ru-RU"/>
        </w:rPr>
        <w:t>рекомендации</w:t>
      </w:r>
      <w:r w:rsidR="00A21E9F" w:rsidRPr="00207730">
        <w:rPr>
          <w:rFonts w:eastAsia="Calibri" w:cs="Times New Roman"/>
          <w:sz w:val="28"/>
          <w:szCs w:val="28"/>
          <w:lang w:val="ru-RU"/>
        </w:rPr>
        <w:t xml:space="preserve"> по совершенствованию законодательства</w:t>
      </w:r>
      <w:r w:rsidR="006B4693" w:rsidRPr="00207730">
        <w:rPr>
          <w:rFonts w:eastAsia="Calibri" w:cs="Times New Roman"/>
          <w:sz w:val="28"/>
          <w:szCs w:val="28"/>
          <w:lang w:val="ru-RU"/>
        </w:rPr>
        <w:t xml:space="preserve"> и </w:t>
      </w:r>
      <w:r w:rsidR="00A21E9F" w:rsidRPr="00207730">
        <w:rPr>
          <w:rFonts w:eastAsia="Calibri" w:cs="Times New Roman"/>
          <w:sz w:val="28"/>
          <w:szCs w:val="28"/>
          <w:lang w:val="ru-RU"/>
        </w:rPr>
        <w:t>повышению эффективности использования технико-криминалистических средств</w:t>
      </w:r>
      <w:r w:rsidR="006B4693" w:rsidRPr="00207730">
        <w:rPr>
          <w:rFonts w:eastAsia="Calibri" w:cs="Times New Roman"/>
          <w:sz w:val="28"/>
          <w:szCs w:val="28"/>
          <w:lang w:val="ru-RU"/>
        </w:rPr>
        <w:t xml:space="preserve">, а также </w:t>
      </w:r>
      <w:r w:rsidR="00A21E9F" w:rsidRPr="00207730">
        <w:rPr>
          <w:rFonts w:eastAsia="Calibri" w:cs="Times New Roman"/>
          <w:sz w:val="28"/>
          <w:szCs w:val="28"/>
          <w:lang w:val="ru-RU"/>
        </w:rPr>
        <w:t>концепция создания «умн</w:t>
      </w:r>
      <w:r w:rsidR="00B14A53" w:rsidRPr="00207730">
        <w:rPr>
          <w:rFonts w:eastAsia="Calibri" w:cs="Times New Roman"/>
          <w:sz w:val="28"/>
          <w:szCs w:val="28"/>
          <w:lang w:val="ru-RU"/>
        </w:rPr>
        <w:t>ой колонии/тюрьмы</w:t>
      </w:r>
      <w:r w:rsidR="00A21E9F" w:rsidRPr="00207730">
        <w:rPr>
          <w:rFonts w:eastAsia="Calibri" w:cs="Times New Roman"/>
          <w:sz w:val="28"/>
          <w:szCs w:val="28"/>
          <w:lang w:val="ru-RU"/>
        </w:rPr>
        <w:t xml:space="preserve">» с интеграцией цифровых технологий. </w:t>
      </w:r>
      <w:r w:rsidR="000A65FD" w:rsidRPr="00207730">
        <w:rPr>
          <w:rFonts w:eastAsia="Calibri" w:cs="Times New Roman"/>
          <w:sz w:val="28"/>
          <w:szCs w:val="28"/>
          <w:lang w:val="ru-RU"/>
        </w:rPr>
        <w:t>Т</w:t>
      </w:r>
      <w:r w:rsidR="00A21E9F" w:rsidRPr="00207730">
        <w:rPr>
          <w:rFonts w:eastAsia="Calibri" w:cs="Times New Roman"/>
          <w:sz w:val="28"/>
          <w:szCs w:val="28"/>
          <w:lang w:val="ru-RU"/>
        </w:rPr>
        <w:t>еоретическ</w:t>
      </w:r>
      <w:r w:rsidR="000A65FD" w:rsidRPr="00207730">
        <w:rPr>
          <w:rFonts w:eastAsia="Calibri" w:cs="Times New Roman"/>
          <w:sz w:val="28"/>
          <w:szCs w:val="28"/>
          <w:lang w:val="ru-RU"/>
        </w:rPr>
        <w:t>ая</w:t>
      </w:r>
      <w:r w:rsidR="00A21E9F" w:rsidRPr="00207730">
        <w:rPr>
          <w:rFonts w:eastAsia="Calibri" w:cs="Times New Roman"/>
          <w:sz w:val="28"/>
          <w:szCs w:val="28"/>
          <w:lang w:val="ru-RU"/>
        </w:rPr>
        <w:t xml:space="preserve"> и практическ</w:t>
      </w:r>
      <w:r w:rsidR="000A65FD" w:rsidRPr="00207730">
        <w:rPr>
          <w:rFonts w:eastAsia="Calibri" w:cs="Times New Roman"/>
          <w:sz w:val="28"/>
          <w:szCs w:val="28"/>
          <w:lang w:val="ru-RU"/>
        </w:rPr>
        <w:t>ая</w:t>
      </w:r>
      <w:r w:rsidR="00A21E9F" w:rsidRPr="00207730">
        <w:rPr>
          <w:rFonts w:eastAsia="Calibri" w:cs="Times New Roman"/>
          <w:sz w:val="28"/>
          <w:szCs w:val="28"/>
          <w:lang w:val="ru-RU"/>
        </w:rPr>
        <w:t xml:space="preserve"> значимость</w:t>
      </w:r>
      <w:r w:rsidR="000A65FD" w:rsidRPr="00207730">
        <w:rPr>
          <w:rFonts w:eastAsia="Calibri" w:cs="Times New Roman"/>
          <w:sz w:val="28"/>
          <w:szCs w:val="28"/>
          <w:lang w:val="ru-RU"/>
        </w:rPr>
        <w:t xml:space="preserve"> исследования состоит в том, что оно</w:t>
      </w:r>
      <w:r w:rsidR="00A21E9F" w:rsidRPr="00207730">
        <w:rPr>
          <w:rFonts w:eastAsia="Calibri" w:cs="Times New Roman"/>
          <w:sz w:val="28"/>
          <w:szCs w:val="28"/>
          <w:lang w:val="ru-RU"/>
        </w:rPr>
        <w:t xml:space="preserve"> вносит вклад в развитие криминалистической науки и</w:t>
      </w:r>
      <w:r w:rsidR="000A65FD" w:rsidRPr="00207730">
        <w:rPr>
          <w:rFonts w:eastAsia="Calibri" w:cs="Times New Roman"/>
          <w:sz w:val="28"/>
          <w:szCs w:val="28"/>
          <w:lang w:val="ru-RU"/>
        </w:rPr>
        <w:t xml:space="preserve"> полученные результаты могут</w:t>
      </w:r>
      <w:r w:rsidR="00A21E9F" w:rsidRPr="00207730">
        <w:rPr>
          <w:rFonts w:eastAsia="Calibri" w:cs="Times New Roman"/>
          <w:sz w:val="28"/>
          <w:szCs w:val="28"/>
          <w:lang w:val="ru-RU"/>
        </w:rPr>
        <w:t xml:space="preserve"> быть использован</w:t>
      </w:r>
      <w:r w:rsidR="00CD3AB4" w:rsidRPr="00207730">
        <w:rPr>
          <w:rFonts w:eastAsia="Calibri" w:cs="Times New Roman"/>
          <w:sz w:val="28"/>
          <w:szCs w:val="28"/>
          <w:lang w:val="ru-RU"/>
        </w:rPr>
        <w:t>ы</w:t>
      </w:r>
      <w:r w:rsidR="00A21E9F" w:rsidRPr="00207730">
        <w:rPr>
          <w:rFonts w:eastAsia="Calibri" w:cs="Times New Roman"/>
          <w:sz w:val="28"/>
          <w:szCs w:val="28"/>
          <w:lang w:val="ru-RU"/>
        </w:rPr>
        <w:t xml:space="preserve"> как в научных исследованиях, так и в практической деятельности </w:t>
      </w:r>
      <w:r w:rsidR="00D02577" w:rsidRPr="00207730">
        <w:rPr>
          <w:rFonts w:eastAsia="Calibri" w:cs="Times New Roman"/>
          <w:sz w:val="28"/>
          <w:szCs w:val="28"/>
          <w:lang w:val="ru-RU"/>
        </w:rPr>
        <w:t xml:space="preserve">учреждений </w:t>
      </w:r>
      <w:r w:rsidR="00A21E9F" w:rsidRPr="00207730">
        <w:rPr>
          <w:rFonts w:eastAsia="Calibri" w:cs="Times New Roman"/>
          <w:sz w:val="28"/>
          <w:szCs w:val="28"/>
          <w:lang w:val="ru-RU"/>
        </w:rPr>
        <w:t>пенитенциарн</w:t>
      </w:r>
      <w:r w:rsidR="00D02577" w:rsidRPr="00207730">
        <w:rPr>
          <w:rFonts w:eastAsia="Calibri" w:cs="Times New Roman"/>
          <w:sz w:val="28"/>
          <w:szCs w:val="28"/>
          <w:lang w:val="ru-RU"/>
        </w:rPr>
        <w:t>ой системы</w:t>
      </w:r>
      <w:r w:rsidR="00A21E9F" w:rsidRPr="00207730">
        <w:rPr>
          <w:rFonts w:eastAsia="Calibri" w:cs="Times New Roman"/>
          <w:sz w:val="28"/>
          <w:szCs w:val="28"/>
          <w:lang w:val="ru-RU"/>
        </w:rPr>
        <w:t>.</w:t>
      </w:r>
    </w:p>
    <w:p w14:paraId="73969345" w14:textId="1087858E" w:rsidR="00383693"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
          <w:sz w:val="28"/>
          <w:szCs w:val="28"/>
          <w:lang w:val="ru-RU"/>
        </w:rPr>
        <w:t>Актуальность</w:t>
      </w:r>
      <w:r w:rsidR="0033090F" w:rsidRPr="00207730">
        <w:rPr>
          <w:rFonts w:eastAsia="Calibri" w:cs="Times New Roman"/>
          <w:b/>
          <w:sz w:val="28"/>
          <w:szCs w:val="28"/>
          <w:lang w:val="ru-RU"/>
        </w:rPr>
        <w:t xml:space="preserve"> исследования</w:t>
      </w:r>
      <w:r w:rsidR="00752F13" w:rsidRPr="00207730">
        <w:rPr>
          <w:rFonts w:eastAsia="Calibri" w:cs="Times New Roman"/>
          <w:b/>
          <w:sz w:val="28"/>
          <w:szCs w:val="28"/>
          <w:lang w:val="ru-RU"/>
        </w:rPr>
        <w:t xml:space="preserve">. </w:t>
      </w:r>
      <w:r w:rsidR="00DC6FE8" w:rsidRPr="00207730">
        <w:rPr>
          <w:rFonts w:eastAsia="Calibri" w:cs="Times New Roman"/>
          <w:bCs/>
          <w:iCs/>
          <w:sz w:val="28"/>
          <w:szCs w:val="28"/>
          <w:lang w:val="ru-RU"/>
        </w:rPr>
        <w:t>А</w:t>
      </w:r>
      <w:r w:rsidR="00752F13" w:rsidRPr="00207730">
        <w:rPr>
          <w:rFonts w:eastAsia="Calibri" w:cs="Times New Roman"/>
          <w:bCs/>
          <w:iCs/>
          <w:sz w:val="28"/>
          <w:szCs w:val="28"/>
          <w:lang w:val="ru-RU"/>
        </w:rPr>
        <w:t xml:space="preserve">ктуальность исследования можно выразить через тезис, озвученный </w:t>
      </w:r>
      <w:r w:rsidR="00B65FC0" w:rsidRPr="00207730">
        <w:rPr>
          <w:rFonts w:eastAsia="Calibri" w:cs="Times New Roman"/>
          <w:bCs/>
          <w:iCs/>
          <w:sz w:val="28"/>
          <w:szCs w:val="28"/>
          <w:lang w:val="ru-RU"/>
        </w:rPr>
        <w:t xml:space="preserve">Президентом нашей страны </w:t>
      </w:r>
      <w:r w:rsidR="003B1DA9" w:rsidRPr="00207730">
        <w:rPr>
          <w:rFonts w:eastAsia="Calibri" w:cs="Times New Roman"/>
          <w:bCs/>
          <w:iCs/>
          <w:sz w:val="28"/>
          <w:szCs w:val="28"/>
          <w:lang w:val="ru-RU"/>
        </w:rPr>
        <w:t xml:space="preserve">Касым-Жомартом Токаевым </w:t>
      </w:r>
      <w:r w:rsidR="00B65FC0" w:rsidRPr="00207730">
        <w:rPr>
          <w:rFonts w:eastAsia="Calibri" w:cs="Times New Roman"/>
          <w:bCs/>
          <w:iCs/>
          <w:sz w:val="28"/>
          <w:szCs w:val="28"/>
          <w:lang w:val="ru-RU"/>
        </w:rPr>
        <w:t xml:space="preserve">в ходе интервью </w:t>
      </w:r>
      <w:r w:rsidR="00752F13" w:rsidRPr="00207730">
        <w:rPr>
          <w:rFonts w:eastAsia="Calibri" w:cs="Times New Roman"/>
          <w:bCs/>
          <w:iCs/>
          <w:sz w:val="28"/>
          <w:szCs w:val="28"/>
          <w:lang w:val="ru-RU"/>
        </w:rPr>
        <w:t xml:space="preserve">на тему «Цель – укрепить экономику и суверенитет» от 3 января 2025 года: </w:t>
      </w:r>
      <w:bookmarkStart w:id="7" w:name="OLE_LINK2"/>
      <w:r w:rsidR="00752F13" w:rsidRPr="00207730">
        <w:rPr>
          <w:rFonts w:eastAsia="Calibri" w:cs="Times New Roman"/>
          <w:bCs/>
          <w:iCs/>
          <w:sz w:val="28"/>
          <w:szCs w:val="28"/>
          <w:lang w:val="ru-RU"/>
        </w:rPr>
        <w:t>«</w:t>
      </w:r>
      <w:r w:rsidR="00752F13" w:rsidRPr="00207730">
        <w:rPr>
          <w:rFonts w:eastAsia="Calibri" w:cs="Times New Roman"/>
          <w:bCs/>
          <w:sz w:val="28"/>
          <w:szCs w:val="28"/>
          <w:lang w:val="ru-RU"/>
        </w:rPr>
        <w:t>принцип «Закон и Порядок» является фундаментом зрелой демократии и основой правового государства, подразумевая уважение к правовым нормам, а не установление тотального контроля над обществом путем применения карательных мер. Поэтому основная задача – укоренить этот принцип в отечественной системе ценностей, сделать его неотъемлемой частью народного менталитета и общественной жизни</w:t>
      </w:r>
      <w:bookmarkEnd w:id="7"/>
      <w:r w:rsidR="00752F13" w:rsidRPr="00207730">
        <w:rPr>
          <w:rFonts w:eastAsia="Calibri" w:cs="Times New Roman"/>
          <w:bCs/>
          <w:sz w:val="28"/>
          <w:szCs w:val="28"/>
          <w:lang w:val="ru-RU"/>
        </w:rPr>
        <w:t xml:space="preserve">» </w:t>
      </w:r>
      <w:r w:rsidR="00752F13" w:rsidRPr="00207730">
        <w:rPr>
          <w:rFonts w:eastAsia="Calibri" w:cs="Times New Roman"/>
          <w:bCs/>
          <w:iCs/>
          <w:sz w:val="28"/>
          <w:szCs w:val="28"/>
          <w:lang w:val="ru-RU"/>
        </w:rPr>
        <w:t>[</w:t>
      </w:r>
      <w:r w:rsidR="004260E7" w:rsidRPr="00207730">
        <w:rPr>
          <w:rFonts w:cs="Times New Roman"/>
          <w:sz w:val="28"/>
          <w:szCs w:val="28"/>
          <w:lang w:val="ru-RU"/>
        </w:rPr>
        <w:fldChar w:fldCharType="begin"/>
      </w:r>
      <w:r w:rsidR="004260E7" w:rsidRPr="00207730">
        <w:rPr>
          <w:rFonts w:eastAsia="Calibri" w:cs="Times New Roman"/>
          <w:bCs/>
          <w:iCs/>
          <w:sz w:val="28"/>
          <w:szCs w:val="28"/>
          <w:lang w:val="ru-RU"/>
        </w:rPr>
        <w:instrText xml:space="preserve"> REF _Ref198317312 \r \h </w:instrText>
      </w:r>
      <w:r w:rsidR="00465070" w:rsidRPr="00207730">
        <w:rPr>
          <w:rFonts w:cs="Times New Roman"/>
          <w:sz w:val="28"/>
          <w:szCs w:val="28"/>
          <w:lang w:val="ru-RU"/>
        </w:rPr>
        <w:instrText xml:space="preserve"> \* MERGEFORMAT </w:instrText>
      </w:r>
      <w:r w:rsidR="004260E7" w:rsidRPr="00207730">
        <w:rPr>
          <w:rFonts w:cs="Times New Roman"/>
          <w:sz w:val="28"/>
          <w:szCs w:val="28"/>
          <w:lang w:val="ru-RU"/>
        </w:rPr>
      </w:r>
      <w:r w:rsidR="004260E7" w:rsidRPr="00207730">
        <w:rPr>
          <w:rFonts w:cs="Times New Roman"/>
          <w:sz w:val="28"/>
          <w:szCs w:val="28"/>
          <w:lang w:val="ru-RU"/>
        </w:rPr>
        <w:fldChar w:fldCharType="separate"/>
      </w:r>
      <w:r w:rsidR="00AC46D8">
        <w:rPr>
          <w:rFonts w:eastAsia="Calibri" w:cs="Times New Roman"/>
          <w:bCs/>
          <w:iCs/>
          <w:sz w:val="28"/>
          <w:szCs w:val="28"/>
          <w:lang w:val="ru-RU"/>
        </w:rPr>
        <w:t>1</w:t>
      </w:r>
      <w:r w:rsidR="004260E7" w:rsidRPr="00207730">
        <w:rPr>
          <w:rFonts w:cs="Times New Roman"/>
          <w:sz w:val="28"/>
          <w:szCs w:val="28"/>
          <w:lang w:val="ru-RU"/>
        </w:rPr>
        <w:fldChar w:fldCharType="end"/>
      </w:r>
      <w:r w:rsidR="00752F13" w:rsidRPr="00207730">
        <w:rPr>
          <w:rFonts w:eastAsia="Calibri" w:cs="Times New Roman"/>
          <w:bCs/>
          <w:iCs/>
          <w:sz w:val="28"/>
          <w:szCs w:val="28"/>
          <w:lang w:val="ru-RU"/>
        </w:rPr>
        <w:t xml:space="preserve">]. </w:t>
      </w:r>
    </w:p>
    <w:p w14:paraId="07DBAE1D" w14:textId="6C80DEFC" w:rsidR="00BD0029" w:rsidRPr="00207730" w:rsidRDefault="00CC289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В дальнейшем более подробно данная мысль была развита </w:t>
      </w:r>
      <w:r w:rsidR="00B65FC0" w:rsidRPr="00207730">
        <w:rPr>
          <w:rFonts w:eastAsia="Calibri" w:cs="Times New Roman"/>
          <w:bCs/>
          <w:iCs/>
          <w:sz w:val="28"/>
          <w:szCs w:val="28"/>
          <w:lang w:val="ru-RU"/>
        </w:rPr>
        <w:t xml:space="preserve">Главой государства </w:t>
      </w:r>
      <w:r w:rsidR="00BD0029" w:rsidRPr="00207730">
        <w:rPr>
          <w:rFonts w:eastAsia="Calibri" w:cs="Times New Roman"/>
          <w:iCs/>
          <w:sz w:val="28"/>
          <w:szCs w:val="28"/>
          <w:lang w:val="ru-RU"/>
        </w:rPr>
        <w:t>на заседании расширенной коллегии правоохранительных органов</w:t>
      </w:r>
      <w:r w:rsidR="00A46641" w:rsidRPr="00207730">
        <w:rPr>
          <w:rFonts w:eastAsia="Calibri" w:cs="Times New Roman"/>
          <w:iCs/>
          <w:sz w:val="28"/>
          <w:szCs w:val="28"/>
          <w:lang w:val="ru-RU"/>
        </w:rPr>
        <w:t xml:space="preserve"> от </w:t>
      </w:r>
      <w:r w:rsidR="00BD0029" w:rsidRPr="00207730">
        <w:rPr>
          <w:rFonts w:eastAsia="Calibri" w:cs="Times New Roman"/>
          <w:iCs/>
          <w:sz w:val="28"/>
          <w:szCs w:val="28"/>
          <w:lang w:val="ru-RU"/>
        </w:rPr>
        <w:t>23 июня 2025 года</w:t>
      </w:r>
      <w:r w:rsidR="008F4942" w:rsidRPr="00207730">
        <w:rPr>
          <w:rFonts w:eastAsia="Calibri" w:cs="Times New Roman"/>
          <w:iCs/>
          <w:sz w:val="28"/>
          <w:szCs w:val="28"/>
          <w:lang w:val="ru-RU"/>
        </w:rPr>
        <w:t xml:space="preserve">: </w:t>
      </w:r>
      <w:r w:rsidR="00143D2E" w:rsidRPr="00207730">
        <w:rPr>
          <w:rFonts w:eastAsia="Calibri" w:cs="Times New Roman"/>
          <w:bCs/>
          <w:iCs/>
          <w:sz w:val="28"/>
          <w:szCs w:val="28"/>
          <w:lang w:val="ru-RU"/>
        </w:rPr>
        <w:t>«</w:t>
      </w:r>
      <w:r w:rsidR="00ED3A7E" w:rsidRPr="00207730">
        <w:rPr>
          <w:rFonts w:eastAsia="Calibri" w:cs="Times New Roman"/>
          <w:bCs/>
          <w:iCs/>
          <w:sz w:val="28"/>
          <w:szCs w:val="28"/>
          <w:lang w:val="ru-RU"/>
        </w:rPr>
        <w:t>Сегодня назрела необходимость в серьезном реформировании уголовно-исполнительной системы.</w:t>
      </w:r>
      <w:r w:rsidR="004260E7" w:rsidRPr="00207730">
        <w:rPr>
          <w:rFonts w:eastAsia="Calibri" w:cs="Times New Roman"/>
          <w:bCs/>
          <w:iCs/>
          <w:sz w:val="28"/>
          <w:szCs w:val="28"/>
          <w:lang w:val="ru-RU"/>
        </w:rPr>
        <w:t xml:space="preserve"> </w:t>
      </w:r>
      <w:r w:rsidR="00ED3A7E" w:rsidRPr="00207730">
        <w:rPr>
          <w:rFonts w:eastAsia="Calibri" w:cs="Times New Roman"/>
          <w:bCs/>
          <w:iCs/>
          <w:sz w:val="28"/>
          <w:szCs w:val="28"/>
          <w:lang w:val="ru-RU"/>
        </w:rPr>
        <w:t>Она должна быть направлена на перевоспитание осужденных, а не просто их изоляцию от общества. Следует внедрять прогрессивные подходы, стимулирующие их к соблюдению ценностей Закона и Порядка и реинтеграции в общество. </w:t>
      </w:r>
    </w:p>
    <w:p w14:paraId="1C0AF47A" w14:textId="428CE724" w:rsidR="0031602A" w:rsidRPr="00207730" w:rsidRDefault="007B7D9E"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Совершенствование уголовной политики смещает акцент в сторону наказаний, не связанных с лишением свободы. В результате кратно возрастает нагрузка на службу пробации. Поэтому акимам регионов нужно изучить возможность поэтапного улучшения социальной поддержки сотрудников этой службы, а также </w:t>
      </w:r>
      <w:r w:rsidRPr="00207730">
        <w:rPr>
          <w:rFonts w:eastAsia="Calibri" w:cs="Times New Roman"/>
          <w:bCs/>
          <w:iCs/>
          <w:sz w:val="28"/>
          <w:szCs w:val="28"/>
          <w:lang w:val="ru-RU"/>
        </w:rPr>
        <w:lastRenderedPageBreak/>
        <w:t>заняться укреплением ее материально-технической базы. Следует активно внедрять различные цифровые решения, позволяющие эффективно проводить пробационный контроль. В целом, мы должны бороться не с последствиями, а причинами. Нужно отходить от карательного характера уголовно-исполнительной</w:t>
      </w:r>
      <w:r w:rsidR="004260E7" w:rsidRPr="00207730">
        <w:rPr>
          <w:rFonts w:eastAsia="Calibri" w:cs="Times New Roman"/>
          <w:bCs/>
          <w:iCs/>
          <w:sz w:val="28"/>
          <w:szCs w:val="28"/>
          <w:lang w:val="ru-RU"/>
        </w:rPr>
        <w:t xml:space="preserve"> </w:t>
      </w:r>
      <w:r w:rsidRPr="00207730">
        <w:rPr>
          <w:rFonts w:eastAsia="Calibri" w:cs="Times New Roman"/>
          <w:bCs/>
          <w:iCs/>
          <w:sz w:val="28"/>
          <w:szCs w:val="28"/>
          <w:lang w:val="ru-RU"/>
        </w:rPr>
        <w:t>системы. Неверно пытаться подавить лиц, совершивших ошибку и оказавшихся в местах заключения. Мы должны помочь такому человеку встать на путь исправления. Мы все сплоченно строим цивилизованное, передовое и справедливое общество. Справедливость и закона, и суда – это наш незыблемый принцип</w:t>
      </w:r>
      <w:r w:rsidR="00143D2E" w:rsidRPr="00207730">
        <w:rPr>
          <w:rFonts w:eastAsia="Calibri" w:cs="Times New Roman"/>
          <w:bCs/>
          <w:iCs/>
          <w:sz w:val="28"/>
          <w:szCs w:val="28"/>
          <w:lang w:val="ru-RU"/>
        </w:rPr>
        <w:t xml:space="preserve">» </w:t>
      </w:r>
      <w:r w:rsidR="008F4942" w:rsidRPr="00207730">
        <w:rPr>
          <w:rFonts w:eastAsia="Calibri" w:cs="Times New Roman"/>
          <w:bCs/>
          <w:iCs/>
          <w:sz w:val="28"/>
          <w:szCs w:val="28"/>
          <w:lang w:val="ru-RU"/>
        </w:rPr>
        <w:t>[</w:t>
      </w:r>
      <w:r w:rsidR="004260E7" w:rsidRPr="00207730">
        <w:rPr>
          <w:rFonts w:eastAsia="Calibri" w:cs="Times New Roman"/>
          <w:bCs/>
          <w:iCs/>
          <w:sz w:val="28"/>
          <w:szCs w:val="28"/>
          <w:lang w:val="ru-RU"/>
        </w:rPr>
        <w:fldChar w:fldCharType="begin"/>
      </w:r>
      <w:r w:rsidR="004260E7" w:rsidRPr="00207730">
        <w:rPr>
          <w:rFonts w:eastAsia="Calibri" w:cs="Times New Roman"/>
          <w:bCs/>
          <w:iCs/>
          <w:sz w:val="28"/>
          <w:szCs w:val="28"/>
          <w:lang w:val="ru-RU"/>
        </w:rPr>
        <w:instrText xml:space="preserve"> REF _Ref206602025 \r \h </w:instrText>
      </w:r>
      <w:r w:rsidR="000E7172" w:rsidRPr="00207730">
        <w:rPr>
          <w:rFonts w:eastAsia="Calibri" w:cs="Times New Roman"/>
          <w:bCs/>
          <w:iCs/>
          <w:sz w:val="28"/>
          <w:szCs w:val="28"/>
          <w:lang w:val="ru-RU"/>
        </w:rPr>
        <w:instrText xml:space="preserve"> \* MERGEFORMAT </w:instrText>
      </w:r>
      <w:r w:rsidR="004260E7" w:rsidRPr="00207730">
        <w:rPr>
          <w:rFonts w:eastAsia="Calibri" w:cs="Times New Roman"/>
          <w:bCs/>
          <w:iCs/>
          <w:sz w:val="28"/>
          <w:szCs w:val="28"/>
          <w:lang w:val="ru-RU"/>
        </w:rPr>
      </w:r>
      <w:r w:rsidR="004260E7" w:rsidRPr="00207730">
        <w:rPr>
          <w:rFonts w:eastAsia="Calibri" w:cs="Times New Roman"/>
          <w:bCs/>
          <w:iCs/>
          <w:sz w:val="28"/>
          <w:szCs w:val="28"/>
          <w:lang w:val="ru-RU"/>
        </w:rPr>
        <w:fldChar w:fldCharType="separate"/>
      </w:r>
      <w:r w:rsidR="00AC46D8">
        <w:rPr>
          <w:rFonts w:eastAsia="Calibri" w:cs="Times New Roman"/>
          <w:bCs/>
          <w:iCs/>
          <w:sz w:val="28"/>
          <w:szCs w:val="28"/>
          <w:lang w:val="ru-RU"/>
        </w:rPr>
        <w:t>2</w:t>
      </w:r>
      <w:r w:rsidR="004260E7" w:rsidRPr="00207730">
        <w:rPr>
          <w:rFonts w:eastAsia="Calibri" w:cs="Times New Roman"/>
          <w:bCs/>
          <w:iCs/>
          <w:sz w:val="28"/>
          <w:szCs w:val="28"/>
          <w:lang w:val="ru-RU"/>
        </w:rPr>
        <w:fldChar w:fldCharType="end"/>
      </w:r>
      <w:r w:rsidR="008F4942" w:rsidRPr="00207730">
        <w:rPr>
          <w:rFonts w:eastAsia="Calibri" w:cs="Times New Roman"/>
          <w:bCs/>
          <w:iCs/>
          <w:sz w:val="28"/>
          <w:szCs w:val="28"/>
          <w:lang w:val="ru-RU"/>
        </w:rPr>
        <w:t>]</w:t>
      </w:r>
      <w:r w:rsidR="00CC289F" w:rsidRPr="00207730">
        <w:rPr>
          <w:rFonts w:eastAsia="Calibri" w:cs="Times New Roman"/>
          <w:bCs/>
          <w:iCs/>
          <w:sz w:val="28"/>
          <w:szCs w:val="28"/>
          <w:lang w:val="ru-RU"/>
        </w:rPr>
        <w:t>.</w:t>
      </w:r>
    </w:p>
    <w:p w14:paraId="7013DFFD" w14:textId="1157AE7C" w:rsidR="00D50766" w:rsidRPr="00207730" w:rsidRDefault="00752F13"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sz w:val="28"/>
          <w:szCs w:val="28"/>
          <w:lang w:val="ru-RU"/>
        </w:rPr>
        <w:t>Кроме того,</w:t>
      </w:r>
      <w:r w:rsidR="003D63B2" w:rsidRPr="00207730">
        <w:rPr>
          <w:rFonts w:eastAsia="Calibri" w:cs="Times New Roman"/>
          <w:sz w:val="28"/>
          <w:szCs w:val="28"/>
          <w:lang w:val="ru-RU"/>
        </w:rPr>
        <w:t xml:space="preserve"> </w:t>
      </w:r>
      <w:r w:rsidRPr="00207730">
        <w:rPr>
          <w:rFonts w:eastAsia="Calibri" w:cs="Times New Roman"/>
          <w:sz w:val="28"/>
          <w:szCs w:val="28"/>
          <w:lang w:val="ru-RU"/>
        </w:rPr>
        <w:t xml:space="preserve">Президент </w:t>
      </w:r>
      <w:r w:rsidR="004260E7" w:rsidRPr="00207730">
        <w:rPr>
          <w:rFonts w:eastAsia="Calibri" w:cs="Times New Roman"/>
          <w:sz w:val="28"/>
          <w:szCs w:val="28"/>
          <w:lang w:val="ru-RU"/>
        </w:rPr>
        <w:t>РК</w:t>
      </w:r>
      <w:r w:rsidRPr="00207730">
        <w:rPr>
          <w:rFonts w:eastAsia="Calibri" w:cs="Times New Roman"/>
          <w:sz w:val="28"/>
          <w:szCs w:val="28"/>
          <w:lang w:val="ru-RU"/>
        </w:rPr>
        <w:t xml:space="preserve"> </w:t>
      </w:r>
      <w:r w:rsidR="003D63B2" w:rsidRPr="00207730">
        <w:rPr>
          <w:rFonts w:eastAsia="Calibri" w:cs="Times New Roman"/>
          <w:sz w:val="28"/>
          <w:szCs w:val="28"/>
          <w:lang w:val="ru-RU"/>
        </w:rPr>
        <w:t>постоянно</w:t>
      </w:r>
      <w:r w:rsidR="003D63B2" w:rsidRPr="00207730">
        <w:rPr>
          <w:rFonts w:eastAsia="Calibri" w:cs="Times New Roman"/>
          <w:bCs/>
          <w:iCs/>
          <w:sz w:val="28"/>
          <w:szCs w:val="28"/>
          <w:lang w:val="ru-RU"/>
        </w:rPr>
        <w:t xml:space="preserve"> </w:t>
      </w:r>
      <w:r w:rsidR="003D63B2" w:rsidRPr="00207730">
        <w:rPr>
          <w:rFonts w:eastAsia="Calibri" w:cs="Times New Roman"/>
          <w:sz w:val="28"/>
          <w:szCs w:val="28"/>
          <w:lang w:val="ru-RU"/>
        </w:rPr>
        <w:t>указывает на это</w:t>
      </w:r>
      <w:r w:rsidR="003D63B2" w:rsidRPr="00207730">
        <w:rPr>
          <w:rFonts w:eastAsia="Calibri" w:cs="Times New Roman"/>
          <w:bCs/>
          <w:iCs/>
          <w:sz w:val="28"/>
          <w:szCs w:val="28"/>
          <w:lang w:val="ru-RU"/>
        </w:rPr>
        <w:t xml:space="preserve"> </w:t>
      </w:r>
      <w:r w:rsidRPr="00207730">
        <w:rPr>
          <w:rFonts w:eastAsia="Calibri" w:cs="Times New Roman"/>
          <w:bCs/>
          <w:iCs/>
          <w:sz w:val="28"/>
          <w:szCs w:val="28"/>
          <w:lang w:val="ru-RU"/>
        </w:rPr>
        <w:t>в своих ежегодных посланиях народу Казахстана [</w:t>
      </w:r>
      <w:r w:rsidRPr="00207730">
        <w:rPr>
          <w:rFonts w:eastAsia="Calibri" w:cs="Times New Roman"/>
          <w:bCs/>
          <w:iCs/>
          <w:sz w:val="28"/>
          <w:szCs w:val="28"/>
          <w:lang w:val="ru-RU"/>
        </w:rPr>
        <w:fldChar w:fldCharType="begin"/>
      </w:r>
      <w:r w:rsidRPr="00207730">
        <w:rPr>
          <w:rFonts w:eastAsia="Calibri" w:cs="Times New Roman"/>
          <w:bCs/>
          <w:iCs/>
          <w:sz w:val="28"/>
          <w:szCs w:val="28"/>
          <w:lang w:val="ru-RU"/>
        </w:rPr>
        <w:instrText xml:space="preserve"> REF _Ref198317302 \r \h </w:instrText>
      </w:r>
      <w:r w:rsidR="00465070" w:rsidRPr="00207730">
        <w:rPr>
          <w:rFonts w:eastAsia="Calibri" w:cs="Times New Roman"/>
          <w:bCs/>
          <w:iCs/>
          <w:sz w:val="28"/>
          <w:szCs w:val="28"/>
          <w:lang w:val="ru-RU"/>
        </w:rPr>
        <w:instrText xml:space="preserve"> \* MERGEFORMAT </w:instrText>
      </w:r>
      <w:r w:rsidRPr="00207730">
        <w:rPr>
          <w:rFonts w:eastAsia="Calibri" w:cs="Times New Roman"/>
          <w:bCs/>
          <w:iCs/>
          <w:sz w:val="28"/>
          <w:szCs w:val="28"/>
          <w:lang w:val="ru-RU"/>
        </w:rPr>
      </w:r>
      <w:r w:rsidRPr="00207730">
        <w:rPr>
          <w:rFonts w:eastAsia="Calibri" w:cs="Times New Roman"/>
          <w:bCs/>
          <w:iCs/>
          <w:sz w:val="28"/>
          <w:szCs w:val="28"/>
          <w:lang w:val="ru-RU"/>
        </w:rPr>
        <w:fldChar w:fldCharType="separate"/>
      </w:r>
      <w:r w:rsidR="00AC46D8">
        <w:rPr>
          <w:rFonts w:eastAsia="Calibri" w:cs="Times New Roman"/>
          <w:bCs/>
          <w:iCs/>
          <w:sz w:val="28"/>
          <w:szCs w:val="28"/>
          <w:lang w:val="ru-RU"/>
        </w:rPr>
        <w:t>3</w:t>
      </w:r>
      <w:r w:rsidRPr="00207730">
        <w:rPr>
          <w:rFonts w:eastAsia="Calibri" w:cs="Times New Roman"/>
          <w:bCs/>
          <w:iCs/>
          <w:sz w:val="28"/>
          <w:szCs w:val="28"/>
          <w:lang w:val="ru-RU"/>
        </w:rPr>
        <w:fldChar w:fldCharType="end"/>
      </w:r>
      <w:r w:rsidRPr="00207730">
        <w:rPr>
          <w:rFonts w:eastAsia="Calibri" w:cs="Times New Roman"/>
          <w:bCs/>
          <w:iCs/>
          <w:sz w:val="28"/>
          <w:szCs w:val="28"/>
          <w:lang w:val="ru-RU"/>
        </w:rPr>
        <w:t xml:space="preserve">; </w:t>
      </w:r>
      <w:r w:rsidRPr="00207730">
        <w:rPr>
          <w:rFonts w:eastAsia="Calibri" w:cs="Times New Roman"/>
          <w:bCs/>
          <w:iCs/>
          <w:sz w:val="28"/>
          <w:szCs w:val="28"/>
          <w:lang w:val="ru-RU"/>
        </w:rPr>
        <w:fldChar w:fldCharType="begin"/>
      </w:r>
      <w:r w:rsidRPr="00207730">
        <w:rPr>
          <w:rFonts w:eastAsia="Calibri" w:cs="Times New Roman"/>
          <w:bCs/>
          <w:iCs/>
          <w:sz w:val="28"/>
          <w:szCs w:val="28"/>
          <w:lang w:val="ru-RU"/>
        </w:rPr>
        <w:instrText xml:space="preserve"> REF _Ref198317306 \r \h </w:instrText>
      </w:r>
      <w:r w:rsidR="00465070" w:rsidRPr="00207730">
        <w:rPr>
          <w:rFonts w:eastAsia="Calibri" w:cs="Times New Roman"/>
          <w:bCs/>
          <w:iCs/>
          <w:sz w:val="28"/>
          <w:szCs w:val="28"/>
          <w:lang w:val="ru-RU"/>
        </w:rPr>
        <w:instrText xml:space="preserve"> \* MERGEFORMAT </w:instrText>
      </w:r>
      <w:r w:rsidRPr="00207730">
        <w:rPr>
          <w:rFonts w:eastAsia="Calibri" w:cs="Times New Roman"/>
          <w:bCs/>
          <w:iCs/>
          <w:sz w:val="28"/>
          <w:szCs w:val="28"/>
          <w:lang w:val="ru-RU"/>
        </w:rPr>
      </w:r>
      <w:r w:rsidRPr="00207730">
        <w:rPr>
          <w:rFonts w:eastAsia="Calibri" w:cs="Times New Roman"/>
          <w:bCs/>
          <w:iCs/>
          <w:sz w:val="28"/>
          <w:szCs w:val="28"/>
          <w:lang w:val="ru-RU"/>
        </w:rPr>
        <w:fldChar w:fldCharType="separate"/>
      </w:r>
      <w:r w:rsidR="00AC46D8">
        <w:rPr>
          <w:rFonts w:eastAsia="Calibri" w:cs="Times New Roman"/>
          <w:bCs/>
          <w:iCs/>
          <w:sz w:val="28"/>
          <w:szCs w:val="28"/>
          <w:lang w:val="ru-RU"/>
        </w:rPr>
        <w:t>4</w:t>
      </w:r>
      <w:r w:rsidRPr="00207730">
        <w:rPr>
          <w:rFonts w:eastAsia="Calibri" w:cs="Times New Roman"/>
          <w:bCs/>
          <w:iCs/>
          <w:sz w:val="28"/>
          <w:szCs w:val="28"/>
          <w:lang w:val="ru-RU"/>
        </w:rPr>
        <w:fldChar w:fldCharType="end"/>
      </w:r>
      <w:r w:rsidRPr="00207730">
        <w:rPr>
          <w:rFonts w:eastAsia="Calibri" w:cs="Times New Roman"/>
          <w:bCs/>
          <w:iCs/>
          <w:sz w:val="28"/>
          <w:szCs w:val="28"/>
          <w:lang w:val="ru-RU"/>
        </w:rPr>
        <w:t xml:space="preserve">]. </w:t>
      </w:r>
      <w:r w:rsidR="00634989" w:rsidRPr="00207730">
        <w:rPr>
          <w:rFonts w:eastAsia="Calibri" w:cs="Times New Roman"/>
          <w:sz w:val="28"/>
          <w:szCs w:val="28"/>
          <w:lang w:val="ru-RU"/>
        </w:rPr>
        <w:t xml:space="preserve">Выбранная тема исследования обусловлена динамичным развитием технологий и социальных реалий, что требует постоянного пересмотра и совершенствования ТКО УИС. </w:t>
      </w:r>
      <w:r w:rsidR="00BD2E34" w:rsidRPr="00207730">
        <w:rPr>
          <w:rFonts w:eastAsia="Calibri" w:cs="Times New Roman"/>
          <w:sz w:val="28"/>
          <w:szCs w:val="28"/>
          <w:lang w:val="ru-RU"/>
        </w:rPr>
        <w:t>Такой подход позволит</w:t>
      </w:r>
      <w:r w:rsidR="00634989" w:rsidRPr="00207730">
        <w:rPr>
          <w:rFonts w:eastAsia="Calibri" w:cs="Times New Roman"/>
          <w:sz w:val="28"/>
          <w:szCs w:val="28"/>
          <w:lang w:val="ru-RU"/>
        </w:rPr>
        <w:t xml:space="preserve"> обеспечить ее эффективное функционирование в современных условиях </w:t>
      </w:r>
      <w:r w:rsidR="00DE753F" w:rsidRPr="00207730">
        <w:rPr>
          <w:rFonts w:eastAsia="Calibri" w:cs="Times New Roman"/>
          <w:sz w:val="28"/>
          <w:szCs w:val="28"/>
          <w:lang w:val="ru-RU"/>
        </w:rPr>
        <w:t>[</w:t>
      </w:r>
      <w:r w:rsidR="006A51AB" w:rsidRPr="00207730">
        <w:rPr>
          <w:rFonts w:eastAsia="Calibri" w:cs="Times New Roman"/>
          <w:sz w:val="28"/>
          <w:szCs w:val="28"/>
          <w:lang w:val="ru-RU"/>
        </w:rPr>
        <w:fldChar w:fldCharType="begin"/>
      </w:r>
      <w:r w:rsidR="006A51AB" w:rsidRPr="00207730">
        <w:rPr>
          <w:rFonts w:eastAsia="Calibri" w:cs="Times New Roman"/>
          <w:sz w:val="28"/>
          <w:szCs w:val="28"/>
          <w:lang w:val="ru-RU"/>
        </w:rPr>
        <w:instrText xml:space="preserve"> REF _Ref206602094 \r \h </w:instrText>
      </w:r>
      <w:r w:rsidR="00465070" w:rsidRPr="00207730">
        <w:rPr>
          <w:rFonts w:eastAsia="Calibri" w:cs="Times New Roman"/>
          <w:sz w:val="28"/>
          <w:szCs w:val="28"/>
          <w:lang w:val="ru-RU"/>
        </w:rPr>
        <w:instrText xml:space="preserve"> \* MERGEFORMAT </w:instrText>
      </w:r>
      <w:r w:rsidR="006A51AB" w:rsidRPr="00207730">
        <w:rPr>
          <w:rFonts w:eastAsia="Calibri" w:cs="Times New Roman"/>
          <w:sz w:val="28"/>
          <w:szCs w:val="28"/>
          <w:lang w:val="ru-RU"/>
        </w:rPr>
      </w:r>
      <w:r w:rsidR="006A51AB" w:rsidRPr="00207730">
        <w:rPr>
          <w:rFonts w:eastAsia="Calibri" w:cs="Times New Roman"/>
          <w:sz w:val="28"/>
          <w:szCs w:val="28"/>
          <w:lang w:val="ru-RU"/>
        </w:rPr>
        <w:fldChar w:fldCharType="separate"/>
      </w:r>
      <w:r w:rsidR="00AC46D8">
        <w:rPr>
          <w:rFonts w:eastAsia="Calibri" w:cs="Times New Roman"/>
          <w:sz w:val="28"/>
          <w:szCs w:val="28"/>
          <w:lang w:val="ru-RU"/>
        </w:rPr>
        <w:t>5</w:t>
      </w:r>
      <w:r w:rsidR="006A51AB" w:rsidRPr="00207730">
        <w:rPr>
          <w:rFonts w:eastAsia="Calibri" w:cs="Times New Roman"/>
          <w:sz w:val="28"/>
          <w:szCs w:val="28"/>
          <w:lang w:val="ru-RU"/>
        </w:rPr>
        <w:fldChar w:fldCharType="end"/>
      </w:r>
      <w:r w:rsidR="00DE753F" w:rsidRPr="00207730">
        <w:rPr>
          <w:rFonts w:eastAsia="Calibri" w:cs="Times New Roman"/>
          <w:sz w:val="28"/>
          <w:szCs w:val="28"/>
          <w:lang w:val="ru-RU"/>
        </w:rPr>
        <w:t>, с.</w:t>
      </w:r>
      <w:r w:rsidR="00634989" w:rsidRPr="00207730">
        <w:rPr>
          <w:rFonts w:eastAsia="Calibri" w:cs="Times New Roman"/>
          <w:sz w:val="28"/>
          <w:szCs w:val="28"/>
          <w:lang w:val="ru-RU"/>
        </w:rPr>
        <w:t> </w:t>
      </w:r>
      <w:r w:rsidR="00DE753F" w:rsidRPr="00207730">
        <w:rPr>
          <w:rFonts w:eastAsia="Calibri" w:cs="Times New Roman"/>
          <w:sz w:val="28"/>
          <w:szCs w:val="28"/>
          <w:lang w:val="ru-RU"/>
        </w:rPr>
        <w:t xml:space="preserve">383]. </w:t>
      </w:r>
    </w:p>
    <w:p w14:paraId="4584D848" w14:textId="7C3D68CF" w:rsidR="00D50766" w:rsidRPr="00207730" w:rsidRDefault="00DE753F" w:rsidP="00742C3F">
      <w:pPr>
        <w:pStyle w:val="a3"/>
        <w:shd w:val="clear" w:color="auto" w:fill="FFFFFF"/>
        <w:spacing w:after="0" w:line="240" w:lineRule="auto"/>
        <w:ind w:firstLine="709"/>
        <w:jc w:val="both"/>
        <w:textAlignment w:val="baseline"/>
        <w:rPr>
          <w:sz w:val="28"/>
          <w:szCs w:val="28"/>
          <w:lang w:val="ru-RU"/>
        </w:rPr>
      </w:pPr>
      <w:r w:rsidRPr="00207730">
        <w:rPr>
          <w:sz w:val="28"/>
          <w:szCs w:val="28"/>
          <w:lang w:val="ru-RU"/>
        </w:rPr>
        <w:t>УИС РК</w:t>
      </w:r>
      <w:r w:rsidR="00117EA6" w:rsidRPr="00207730">
        <w:rPr>
          <w:sz w:val="28"/>
          <w:szCs w:val="28"/>
          <w:lang w:val="ru-RU"/>
        </w:rPr>
        <w:t>,</w:t>
      </w:r>
      <w:r w:rsidRPr="00207730">
        <w:rPr>
          <w:sz w:val="28"/>
          <w:szCs w:val="28"/>
          <w:lang w:val="ru-RU"/>
        </w:rPr>
        <w:t xml:space="preserve"> </w:t>
      </w:r>
      <w:r w:rsidR="00117EA6" w:rsidRPr="00207730">
        <w:rPr>
          <w:sz w:val="28"/>
          <w:szCs w:val="28"/>
          <w:lang w:val="ru-RU"/>
        </w:rPr>
        <w:t xml:space="preserve">насчитывающая 79 учреждений (колонии и СИЗО </w:t>
      </w:r>
      <w:r w:rsidRPr="00207730">
        <w:rPr>
          <w:sz w:val="28"/>
          <w:szCs w:val="28"/>
          <w:lang w:val="ru-RU"/>
        </w:rPr>
        <w:t>[</w:t>
      </w:r>
      <w:r w:rsidRPr="00207730">
        <w:rPr>
          <w:sz w:val="28"/>
          <w:szCs w:val="28"/>
          <w:lang w:val="ru-RU"/>
        </w:rPr>
        <w:fldChar w:fldCharType="begin"/>
      </w:r>
      <w:r w:rsidRPr="00207730">
        <w:rPr>
          <w:sz w:val="28"/>
          <w:szCs w:val="28"/>
          <w:lang w:val="ru-RU"/>
        </w:rPr>
        <w:instrText xml:space="preserve"> REF _Ref198317316 \r \h </w:instrText>
      </w:r>
      <w:r w:rsidR="00465070" w:rsidRPr="00207730">
        <w:rPr>
          <w:sz w:val="28"/>
          <w:szCs w:val="28"/>
          <w:lang w:val="ru-RU"/>
        </w:rPr>
        <w:instrText xml:space="preserve"> \* MERGEFORMAT </w:instrText>
      </w:r>
      <w:r w:rsidRPr="00207730">
        <w:rPr>
          <w:sz w:val="28"/>
          <w:szCs w:val="28"/>
          <w:lang w:val="ru-RU"/>
        </w:rPr>
      </w:r>
      <w:r w:rsidRPr="00207730">
        <w:rPr>
          <w:sz w:val="28"/>
          <w:szCs w:val="28"/>
          <w:lang w:val="ru-RU"/>
        </w:rPr>
        <w:fldChar w:fldCharType="separate"/>
      </w:r>
      <w:r w:rsidR="00AC46D8">
        <w:rPr>
          <w:sz w:val="28"/>
          <w:szCs w:val="28"/>
          <w:lang w:val="ru-RU"/>
        </w:rPr>
        <w:t>6</w:t>
      </w:r>
      <w:r w:rsidRPr="00207730">
        <w:rPr>
          <w:sz w:val="28"/>
          <w:szCs w:val="28"/>
          <w:lang w:val="ru-RU"/>
        </w:rPr>
        <w:fldChar w:fldCharType="end"/>
      </w:r>
      <w:r w:rsidRPr="00207730">
        <w:rPr>
          <w:sz w:val="28"/>
          <w:szCs w:val="28"/>
          <w:lang w:val="ru-RU"/>
        </w:rPr>
        <w:t>, с. 267]</w:t>
      </w:r>
      <w:r w:rsidR="00117EA6" w:rsidRPr="00207730">
        <w:rPr>
          <w:sz w:val="28"/>
          <w:szCs w:val="28"/>
          <w:lang w:val="ru-RU"/>
        </w:rPr>
        <w:t xml:space="preserve">, включает колонии различного режима (минимальный, средний, максимальный, чрезвычайный и полный </w:t>
      </w:r>
      <w:r w:rsidRPr="00207730">
        <w:rPr>
          <w:sz w:val="28"/>
          <w:szCs w:val="28"/>
          <w:lang w:val="ru-RU"/>
        </w:rPr>
        <w:t>[</w:t>
      </w:r>
      <w:r w:rsidRPr="00207730">
        <w:rPr>
          <w:sz w:val="28"/>
          <w:szCs w:val="28"/>
          <w:lang w:val="ru-RU"/>
        </w:rPr>
        <w:fldChar w:fldCharType="begin"/>
      </w:r>
      <w:r w:rsidRPr="00207730">
        <w:rPr>
          <w:sz w:val="28"/>
          <w:szCs w:val="28"/>
          <w:lang w:val="ru-RU"/>
        </w:rPr>
        <w:instrText xml:space="preserve"> REF _Ref198317326 \r \h </w:instrText>
      </w:r>
      <w:r w:rsidR="00465070" w:rsidRPr="00207730">
        <w:rPr>
          <w:sz w:val="28"/>
          <w:szCs w:val="28"/>
          <w:lang w:val="ru-RU"/>
        </w:rPr>
        <w:instrText xml:space="preserve"> \* MERGEFORMAT </w:instrText>
      </w:r>
      <w:r w:rsidRPr="00207730">
        <w:rPr>
          <w:sz w:val="28"/>
          <w:szCs w:val="28"/>
          <w:lang w:val="ru-RU"/>
        </w:rPr>
      </w:r>
      <w:r w:rsidRPr="00207730">
        <w:rPr>
          <w:sz w:val="28"/>
          <w:szCs w:val="28"/>
          <w:lang w:val="ru-RU"/>
        </w:rPr>
        <w:fldChar w:fldCharType="separate"/>
      </w:r>
      <w:r w:rsidR="00AC46D8">
        <w:rPr>
          <w:sz w:val="28"/>
          <w:szCs w:val="28"/>
          <w:lang w:val="ru-RU"/>
        </w:rPr>
        <w:t>7</w:t>
      </w:r>
      <w:r w:rsidRPr="00207730">
        <w:rPr>
          <w:sz w:val="28"/>
          <w:szCs w:val="28"/>
          <w:lang w:val="ru-RU"/>
        </w:rPr>
        <w:fldChar w:fldCharType="end"/>
      </w:r>
      <w:r w:rsidRPr="00207730">
        <w:rPr>
          <w:sz w:val="28"/>
          <w:szCs w:val="28"/>
          <w:lang w:val="ru-RU"/>
        </w:rPr>
        <w:t>]</w:t>
      </w:r>
      <w:r w:rsidR="00117EA6" w:rsidRPr="00207730">
        <w:rPr>
          <w:sz w:val="28"/>
          <w:szCs w:val="28"/>
          <w:lang w:val="ru-RU"/>
        </w:rPr>
        <w:t>, среди которых УМБ (бывшие колонии-поселения) играют важную роль в исправлении осужденных. Они являются местом отбывания наказания (п. 1 ч. 5 ст. 46 УК РК)</w:t>
      </w:r>
      <w:r w:rsidRPr="00207730">
        <w:rPr>
          <w:sz w:val="28"/>
          <w:szCs w:val="28"/>
          <w:lang w:val="ru-RU"/>
        </w:rPr>
        <w:t xml:space="preserve"> [</w:t>
      </w:r>
      <w:r w:rsidRPr="00207730">
        <w:rPr>
          <w:sz w:val="28"/>
          <w:szCs w:val="28"/>
          <w:lang w:val="ru-RU"/>
        </w:rPr>
        <w:fldChar w:fldCharType="begin"/>
      </w:r>
      <w:r w:rsidRPr="00207730">
        <w:rPr>
          <w:sz w:val="28"/>
          <w:szCs w:val="28"/>
          <w:lang w:val="ru-RU"/>
        </w:rPr>
        <w:instrText xml:space="preserve"> REF _Ref198317330 \r \h </w:instrText>
      </w:r>
      <w:r w:rsidR="00465070" w:rsidRPr="00207730">
        <w:rPr>
          <w:sz w:val="28"/>
          <w:szCs w:val="28"/>
          <w:lang w:val="ru-RU"/>
        </w:rPr>
        <w:instrText xml:space="preserve"> \* MERGEFORMAT </w:instrText>
      </w:r>
      <w:r w:rsidRPr="00207730">
        <w:rPr>
          <w:sz w:val="28"/>
          <w:szCs w:val="28"/>
          <w:lang w:val="ru-RU"/>
        </w:rPr>
      </w:r>
      <w:r w:rsidRPr="00207730">
        <w:rPr>
          <w:sz w:val="28"/>
          <w:szCs w:val="28"/>
          <w:lang w:val="ru-RU"/>
        </w:rPr>
        <w:fldChar w:fldCharType="separate"/>
      </w:r>
      <w:r w:rsidR="00AC46D8">
        <w:rPr>
          <w:sz w:val="28"/>
          <w:szCs w:val="28"/>
          <w:lang w:val="ru-RU"/>
        </w:rPr>
        <w:t>8</w:t>
      </w:r>
      <w:r w:rsidRPr="00207730">
        <w:rPr>
          <w:sz w:val="28"/>
          <w:szCs w:val="28"/>
          <w:lang w:val="ru-RU"/>
        </w:rPr>
        <w:fldChar w:fldCharType="end"/>
      </w:r>
      <w:r w:rsidRPr="00207730">
        <w:rPr>
          <w:sz w:val="28"/>
          <w:szCs w:val="28"/>
          <w:lang w:val="ru-RU"/>
        </w:rPr>
        <w:t xml:space="preserve">], </w:t>
      </w:r>
      <w:r w:rsidR="00117EA6" w:rsidRPr="00207730">
        <w:rPr>
          <w:sz w:val="28"/>
          <w:szCs w:val="28"/>
          <w:lang w:val="ru-RU"/>
        </w:rPr>
        <w:t>но при этом минимизируют негативное влияние, характерное для закрытых учреждений УИС РК</w:t>
      </w:r>
      <w:r w:rsidRPr="00207730">
        <w:rPr>
          <w:sz w:val="28"/>
          <w:szCs w:val="28"/>
          <w:lang w:val="ru-RU"/>
        </w:rPr>
        <w:t xml:space="preserve">. </w:t>
      </w:r>
    </w:p>
    <w:p w14:paraId="146A273D" w14:textId="00456935" w:rsidR="005557FA" w:rsidRPr="00207730" w:rsidRDefault="006D37DC" w:rsidP="00742C3F">
      <w:pPr>
        <w:pStyle w:val="a3"/>
        <w:shd w:val="clear" w:color="auto" w:fill="FFFFFF"/>
        <w:spacing w:after="0" w:line="240" w:lineRule="auto"/>
        <w:ind w:firstLine="709"/>
        <w:jc w:val="both"/>
        <w:textAlignment w:val="baseline"/>
        <w:rPr>
          <w:sz w:val="28"/>
          <w:szCs w:val="28"/>
          <w:lang w:val="ru-RU"/>
        </w:rPr>
      </w:pPr>
      <w:r w:rsidRPr="00207730">
        <w:rPr>
          <w:sz w:val="28"/>
          <w:szCs w:val="28"/>
          <w:lang w:val="ru-RU"/>
        </w:rPr>
        <w:t xml:space="preserve">В связи с тем, что режим содержания в УМБ </w:t>
      </w:r>
      <w:r w:rsidR="003C7848" w:rsidRPr="00207730">
        <w:rPr>
          <w:sz w:val="28"/>
          <w:szCs w:val="28"/>
          <w:lang w:val="ru-RU"/>
        </w:rPr>
        <w:t>менее строгий, чем в других типах учреждений, возникает настоятельная потребность в разработке и реализации эффективных мер профилактики уклонений от отбывания наказания и совершения пенитенциарных преступлений. Упущения в этом вопросе могут привести к дестабилизации работы учреждений, созданию угроз для безопасности персонала и граждан, и возникновению иных негативных последствий</w:t>
      </w:r>
      <w:r w:rsidR="00DE753F" w:rsidRPr="00207730">
        <w:rPr>
          <w:sz w:val="28"/>
          <w:szCs w:val="28"/>
          <w:lang w:val="ru-RU"/>
        </w:rPr>
        <w:t xml:space="preserve">. </w:t>
      </w:r>
    </w:p>
    <w:p w14:paraId="477003E9" w14:textId="7B7809F0" w:rsidR="005557FA" w:rsidRPr="00207730" w:rsidRDefault="00C91A4B" w:rsidP="00742C3F">
      <w:pPr>
        <w:pStyle w:val="a3"/>
        <w:shd w:val="clear" w:color="auto" w:fill="FFFFFF"/>
        <w:spacing w:after="0" w:line="240" w:lineRule="auto"/>
        <w:ind w:firstLine="709"/>
        <w:jc w:val="both"/>
        <w:textAlignment w:val="baseline"/>
        <w:rPr>
          <w:rFonts w:eastAsia="Times New Roman"/>
          <w:b/>
          <w:bCs/>
          <w:spacing w:val="-4"/>
          <w:sz w:val="28"/>
          <w:szCs w:val="28"/>
          <w:lang w:val="ru-RU"/>
        </w:rPr>
      </w:pPr>
      <w:r w:rsidRPr="00207730">
        <w:rPr>
          <w:sz w:val="28"/>
          <w:szCs w:val="28"/>
          <w:lang w:val="ru-RU"/>
        </w:rPr>
        <w:t>Хотя УМБ предназначены для осужденных, представляющих меньшую опасность для общества, статистика свидетельствует о наличии проблем. В период с 2017 по 202</w:t>
      </w:r>
      <w:r w:rsidR="00E170AD">
        <w:rPr>
          <w:sz w:val="28"/>
          <w:szCs w:val="28"/>
          <w:lang w:val="ru-RU"/>
        </w:rPr>
        <w:t>5</w:t>
      </w:r>
      <w:r w:rsidRPr="00207730">
        <w:rPr>
          <w:sz w:val="28"/>
          <w:szCs w:val="28"/>
          <w:lang w:val="ru-RU"/>
        </w:rPr>
        <w:t xml:space="preserve"> годы в учреждениях </w:t>
      </w:r>
      <w:r w:rsidR="00DF06FD">
        <w:rPr>
          <w:sz w:val="28"/>
          <w:szCs w:val="28"/>
          <w:lang w:val="ru-RU"/>
        </w:rPr>
        <w:t>минимальной безопасности</w:t>
      </w:r>
      <w:r w:rsidRPr="00207730">
        <w:rPr>
          <w:sz w:val="28"/>
          <w:szCs w:val="28"/>
          <w:lang w:val="ru-RU"/>
        </w:rPr>
        <w:t xml:space="preserve"> осужденными было совершено </w:t>
      </w:r>
      <w:r w:rsidR="00E170AD">
        <w:rPr>
          <w:sz w:val="28"/>
          <w:szCs w:val="28"/>
          <w:lang w:val="ru-RU"/>
        </w:rPr>
        <w:t>367</w:t>
      </w:r>
      <w:r w:rsidRPr="00207730">
        <w:rPr>
          <w:sz w:val="28"/>
          <w:szCs w:val="28"/>
          <w:lang w:val="ru-RU"/>
        </w:rPr>
        <w:t xml:space="preserve"> преступлений, из которых</w:t>
      </w:r>
      <w:r w:rsidR="0031295B">
        <w:rPr>
          <w:sz w:val="28"/>
          <w:szCs w:val="28"/>
          <w:lang w:val="ru-RU"/>
        </w:rPr>
        <w:t xml:space="preserve"> </w:t>
      </w:r>
      <w:r w:rsidRPr="00207730">
        <w:rPr>
          <w:sz w:val="28"/>
          <w:szCs w:val="28"/>
          <w:lang w:val="ru-RU"/>
        </w:rPr>
        <w:t xml:space="preserve">33 </w:t>
      </w:r>
      <w:r w:rsidR="0031295B">
        <w:rPr>
          <w:sz w:val="28"/>
          <w:szCs w:val="28"/>
          <w:lang w:val="ru-RU"/>
        </w:rPr>
        <w:t>совершенно в том году</w:t>
      </w:r>
      <w:r w:rsidRPr="00207730">
        <w:rPr>
          <w:rFonts w:eastAsia="Times New Roman"/>
          <w:spacing w:val="-4"/>
          <w:sz w:val="28"/>
          <w:szCs w:val="28"/>
          <w:lang w:val="ru-RU"/>
        </w:rPr>
        <w:t xml:space="preserve">. </w:t>
      </w:r>
      <w:r w:rsidR="00DE753F" w:rsidRPr="00207730">
        <w:rPr>
          <w:rFonts w:eastAsia="Times New Roman"/>
          <w:spacing w:val="-4"/>
          <w:sz w:val="28"/>
          <w:szCs w:val="28"/>
          <w:lang w:val="ru-RU"/>
        </w:rPr>
        <w:t xml:space="preserve">Данные по количеству преступлений, совершенных осужденными, отбывающими наказание в УМБ, с разбивкой по статьям УК РК представлены </w:t>
      </w:r>
      <w:r w:rsidR="00935EF3" w:rsidRPr="00207730">
        <w:rPr>
          <w:rFonts w:eastAsia="Times New Roman"/>
          <w:spacing w:val="-4"/>
          <w:sz w:val="28"/>
          <w:szCs w:val="28"/>
          <w:lang w:val="ru-RU"/>
        </w:rPr>
        <w:t>ниже в разделе 1.1</w:t>
      </w:r>
      <w:r w:rsidR="00105873" w:rsidRPr="00207730">
        <w:rPr>
          <w:rFonts w:eastAsia="Times New Roman"/>
          <w:spacing w:val="-4"/>
          <w:sz w:val="28"/>
          <w:szCs w:val="28"/>
          <w:lang w:val="ru-RU"/>
        </w:rPr>
        <w:t xml:space="preserve"> </w:t>
      </w:r>
      <w:r w:rsidR="00DE753F" w:rsidRPr="00207730">
        <w:rPr>
          <w:rFonts w:eastAsia="Times New Roman"/>
          <w:spacing w:val="-4"/>
          <w:sz w:val="28"/>
          <w:szCs w:val="28"/>
          <w:lang w:val="ru-RU"/>
        </w:rPr>
        <w:t xml:space="preserve">в </w:t>
      </w:r>
      <w:r w:rsidR="00935EF3" w:rsidRPr="00207730">
        <w:rPr>
          <w:rFonts w:eastAsia="Times New Roman"/>
          <w:spacing w:val="-4"/>
          <w:sz w:val="28"/>
          <w:szCs w:val="28"/>
          <w:lang w:val="ru-RU"/>
        </w:rPr>
        <w:t>таблице 1</w:t>
      </w:r>
      <w:r w:rsidR="00DE753F" w:rsidRPr="00207730">
        <w:rPr>
          <w:rFonts w:eastAsia="Times New Roman"/>
          <w:spacing w:val="-4"/>
          <w:sz w:val="28"/>
          <w:szCs w:val="28"/>
          <w:lang w:val="ru-RU"/>
        </w:rPr>
        <w:t xml:space="preserve"> [</w:t>
      </w:r>
      <w:r w:rsidR="007914FD" w:rsidRPr="00207730">
        <w:rPr>
          <w:rFonts w:eastAsia="Times New Roman"/>
          <w:spacing w:val="-4"/>
          <w:sz w:val="28"/>
          <w:szCs w:val="28"/>
          <w:lang w:val="ru-RU"/>
        </w:rPr>
        <w:fldChar w:fldCharType="begin"/>
      </w:r>
      <w:r w:rsidR="007914FD" w:rsidRPr="00207730">
        <w:rPr>
          <w:rFonts w:eastAsia="Times New Roman"/>
          <w:spacing w:val="-4"/>
          <w:sz w:val="28"/>
          <w:szCs w:val="28"/>
          <w:lang w:val="ru-RU"/>
        </w:rPr>
        <w:instrText xml:space="preserve"> REF _Ref198318052 \r \h </w:instrText>
      </w:r>
      <w:r w:rsidR="0008187F" w:rsidRPr="00207730">
        <w:rPr>
          <w:rFonts w:eastAsia="Times New Roman"/>
          <w:spacing w:val="-4"/>
          <w:sz w:val="28"/>
          <w:szCs w:val="28"/>
          <w:lang w:val="ru-RU"/>
        </w:rPr>
        <w:instrText xml:space="preserve"> \* MERGEFORMAT </w:instrText>
      </w:r>
      <w:r w:rsidR="007914FD" w:rsidRPr="00207730">
        <w:rPr>
          <w:rFonts w:eastAsia="Times New Roman"/>
          <w:spacing w:val="-4"/>
          <w:sz w:val="28"/>
          <w:szCs w:val="28"/>
          <w:lang w:val="ru-RU"/>
        </w:rPr>
      </w:r>
      <w:r w:rsidR="007914FD" w:rsidRPr="00207730">
        <w:rPr>
          <w:rFonts w:eastAsia="Times New Roman"/>
          <w:spacing w:val="-4"/>
          <w:sz w:val="28"/>
          <w:szCs w:val="28"/>
          <w:lang w:val="ru-RU"/>
        </w:rPr>
        <w:fldChar w:fldCharType="separate"/>
      </w:r>
      <w:r w:rsidR="00AC46D8">
        <w:rPr>
          <w:rFonts w:eastAsia="Times New Roman"/>
          <w:spacing w:val="-4"/>
          <w:sz w:val="28"/>
          <w:szCs w:val="28"/>
          <w:lang w:val="ru-RU"/>
        </w:rPr>
        <w:t>9</w:t>
      </w:r>
      <w:r w:rsidR="007914FD" w:rsidRPr="00207730">
        <w:rPr>
          <w:rFonts w:eastAsia="Times New Roman"/>
          <w:spacing w:val="-4"/>
          <w:sz w:val="28"/>
          <w:szCs w:val="28"/>
          <w:lang w:val="ru-RU"/>
        </w:rPr>
        <w:fldChar w:fldCharType="end"/>
      </w:r>
      <w:r w:rsidR="00DE753F" w:rsidRPr="00207730">
        <w:rPr>
          <w:rFonts w:eastAsia="Times New Roman"/>
          <w:spacing w:val="-4"/>
          <w:sz w:val="28"/>
          <w:szCs w:val="28"/>
          <w:lang w:val="ru-RU"/>
        </w:rPr>
        <w:t>].</w:t>
      </w:r>
      <w:r w:rsidR="005E036C" w:rsidRPr="00207730">
        <w:rPr>
          <w:rFonts w:eastAsia="Times New Roman"/>
          <w:spacing w:val="-4"/>
          <w:sz w:val="28"/>
          <w:szCs w:val="28"/>
          <w:lang w:val="ru-RU"/>
        </w:rPr>
        <w:t xml:space="preserve"> </w:t>
      </w:r>
    </w:p>
    <w:p w14:paraId="2F52D6B1" w14:textId="071358D7" w:rsidR="00D50766" w:rsidRPr="00207730" w:rsidRDefault="0074421F" w:rsidP="00742C3F">
      <w:pPr>
        <w:pStyle w:val="a3"/>
        <w:shd w:val="clear" w:color="auto" w:fill="FFFFFF"/>
        <w:spacing w:after="0" w:line="240" w:lineRule="auto"/>
        <w:ind w:firstLine="709"/>
        <w:jc w:val="both"/>
        <w:textAlignment w:val="baseline"/>
        <w:rPr>
          <w:rFonts w:eastAsia="Times New Roman"/>
          <w:sz w:val="28"/>
          <w:szCs w:val="28"/>
          <w:lang w:val="ru-RU" w:eastAsia="ru-RU"/>
        </w:rPr>
      </w:pPr>
      <w:r w:rsidRPr="00207730">
        <w:rPr>
          <w:sz w:val="28"/>
          <w:szCs w:val="28"/>
          <w:lang w:val="ru-RU"/>
        </w:rPr>
        <w:t>Снижение рисков уклонения от отбывания наказания и совершения пенитенциарных преступлений возможно посредством активного внедрения и использования современных научно-технических средств в рамках ТКО</w:t>
      </w:r>
      <w:r w:rsidR="00B71B83" w:rsidRPr="00207730">
        <w:rPr>
          <w:sz w:val="28"/>
          <w:szCs w:val="28"/>
          <w:lang w:val="ru-RU"/>
        </w:rPr>
        <w:t>, п</w:t>
      </w:r>
      <w:r w:rsidRPr="00207730">
        <w:rPr>
          <w:sz w:val="28"/>
          <w:szCs w:val="28"/>
          <w:lang w:val="ru-RU"/>
        </w:rPr>
        <w:t xml:space="preserve">од </w:t>
      </w:r>
      <w:r w:rsidR="00B71B83" w:rsidRPr="00207730">
        <w:rPr>
          <w:sz w:val="28"/>
          <w:szCs w:val="28"/>
          <w:lang w:val="ru-RU"/>
        </w:rPr>
        <w:t>которым</w:t>
      </w:r>
      <w:r w:rsidRPr="00207730">
        <w:rPr>
          <w:sz w:val="28"/>
          <w:szCs w:val="28"/>
          <w:lang w:val="ru-RU"/>
        </w:rPr>
        <w:t xml:space="preserve"> в данном контексте следует понимать комплексную систему, обеспечивающую оптимальные условия для применения специальных знаний, современных инструментов и эффективных методов в целях предупреждения, пресечения и расследования преступлений, совершаемых в учреждениях </w:t>
      </w:r>
      <w:r w:rsidR="001D1697" w:rsidRPr="00207730">
        <w:rPr>
          <w:sz w:val="28"/>
          <w:szCs w:val="28"/>
          <w:lang w:val="ru-RU"/>
        </w:rPr>
        <w:t>УИС</w:t>
      </w:r>
      <w:r w:rsidR="00DE753F" w:rsidRPr="00207730">
        <w:rPr>
          <w:sz w:val="28"/>
          <w:szCs w:val="28"/>
          <w:lang w:val="ru-RU"/>
        </w:rPr>
        <w:t xml:space="preserve">. Среди основных возможностей ТКО </w:t>
      </w:r>
      <w:r w:rsidR="00DE753F" w:rsidRPr="00207730">
        <w:rPr>
          <w:rFonts w:eastAsia="Times New Roman"/>
          <w:sz w:val="28"/>
          <w:szCs w:val="28"/>
          <w:lang w:val="ru-RU" w:eastAsia="ru-RU"/>
        </w:rPr>
        <w:t>содержания осужденных в местах лишения свободы, обуславливающих актуальность выбранной темы исследования, можно выделить следующие:</w:t>
      </w:r>
    </w:p>
    <w:p w14:paraId="1802FE00" w14:textId="53D4A5D7" w:rsidR="000A7236" w:rsidRPr="00207730" w:rsidRDefault="00DE753F" w:rsidP="00742C3F">
      <w:pPr>
        <w:pStyle w:val="a3"/>
        <w:shd w:val="clear" w:color="auto" w:fill="FFFFFF"/>
        <w:spacing w:after="0" w:line="240" w:lineRule="auto"/>
        <w:ind w:firstLine="709"/>
        <w:jc w:val="both"/>
        <w:textAlignment w:val="baseline"/>
        <w:rPr>
          <w:bCs/>
          <w:iCs/>
          <w:color w:val="000000"/>
          <w:sz w:val="28"/>
          <w:szCs w:val="28"/>
          <w:lang w:val="ru-RU"/>
        </w:rPr>
      </w:pPr>
      <w:r w:rsidRPr="00207730">
        <w:rPr>
          <w:sz w:val="28"/>
          <w:szCs w:val="28"/>
          <w:lang w:val="ru-RU"/>
        </w:rPr>
        <w:t xml:space="preserve">- предупреждение пенитенциарной преступности в местах лишения свободы путем регистрации, фотографирования, звукозаписи, </w:t>
      </w:r>
      <w:r w:rsidR="00304F2C" w:rsidRPr="00C652A1">
        <w:rPr>
          <w:sz w:val="28"/>
          <w:szCs w:val="28"/>
          <w:lang w:val="ru-RU"/>
        </w:rPr>
        <w:t xml:space="preserve">биометрической идентификации </w:t>
      </w:r>
      <w:r w:rsidRPr="00C652A1">
        <w:rPr>
          <w:sz w:val="28"/>
          <w:szCs w:val="28"/>
          <w:lang w:val="ru-RU"/>
        </w:rPr>
        <w:t>осужденных и иных лиц;</w:t>
      </w:r>
      <w:r w:rsidRPr="00207730">
        <w:rPr>
          <w:bCs/>
          <w:iCs/>
          <w:color w:val="000000"/>
          <w:sz w:val="28"/>
          <w:szCs w:val="28"/>
          <w:lang w:val="ru-RU"/>
        </w:rPr>
        <w:t xml:space="preserve"> </w:t>
      </w:r>
    </w:p>
    <w:p w14:paraId="45D6F43B" w14:textId="77777777" w:rsidR="000A7236" w:rsidRPr="00207730" w:rsidRDefault="00DE753F" w:rsidP="00742C3F">
      <w:pPr>
        <w:spacing w:after="0" w:line="240" w:lineRule="auto"/>
        <w:ind w:firstLine="709"/>
        <w:jc w:val="both"/>
        <w:rPr>
          <w:rFonts w:eastAsia="Times New Roman" w:cs="Times New Roman"/>
          <w:sz w:val="28"/>
          <w:szCs w:val="28"/>
          <w:lang w:val="ru-RU" w:eastAsia="ru-RU"/>
        </w:rPr>
      </w:pPr>
      <w:r w:rsidRPr="00207730">
        <w:rPr>
          <w:rFonts w:eastAsia="Times New Roman" w:cs="Times New Roman"/>
          <w:sz w:val="28"/>
          <w:szCs w:val="28"/>
          <w:lang w:val="ru-RU" w:eastAsia="ru-RU"/>
        </w:rPr>
        <w:lastRenderedPageBreak/>
        <w:t>- соблюдение прав осужденных на конфиденциальность, а также минимизирует риск пыток или недопустимых методов воздействия в отношении осужденных путем правильного применения научно-технических средств и методов;</w:t>
      </w:r>
    </w:p>
    <w:p w14:paraId="6264580B" w14:textId="77777777" w:rsidR="00D50766" w:rsidRPr="00207730" w:rsidRDefault="00DE753F" w:rsidP="00742C3F">
      <w:pPr>
        <w:spacing w:after="0" w:line="240" w:lineRule="auto"/>
        <w:ind w:firstLine="709"/>
        <w:jc w:val="both"/>
        <w:rPr>
          <w:rFonts w:eastAsia="Times New Roman" w:cs="Times New Roman"/>
          <w:sz w:val="28"/>
          <w:szCs w:val="28"/>
          <w:lang w:val="ru-RU" w:eastAsia="ru-RU"/>
        </w:rPr>
      </w:pPr>
      <w:r w:rsidRPr="00207730">
        <w:rPr>
          <w:rFonts w:eastAsia="Times New Roman" w:cs="Times New Roman"/>
          <w:sz w:val="28"/>
          <w:szCs w:val="28"/>
          <w:lang w:val="ru-RU" w:eastAsia="ru-RU"/>
        </w:rPr>
        <w:t>- обеспечение безопасности, осуществление мониторинга посетителей учреждений УИС и предотвращение незаконных действий на их территории путем</w:t>
      </w:r>
      <w:r w:rsidRPr="00207730">
        <w:rPr>
          <w:bCs/>
          <w:iCs/>
          <w:color w:val="000000"/>
          <w:sz w:val="28"/>
          <w:szCs w:val="28"/>
          <w:lang w:val="ru-RU"/>
        </w:rPr>
        <w:t xml:space="preserve"> </w:t>
      </w:r>
      <w:r w:rsidRPr="00207730">
        <w:rPr>
          <w:rFonts w:eastAsia="Times New Roman" w:cs="Times New Roman"/>
          <w:sz w:val="28"/>
          <w:szCs w:val="28"/>
          <w:lang w:val="ru-RU" w:eastAsia="ru-RU"/>
        </w:rPr>
        <w:t>видеонаблюдения, контроля доступа, сканирования и обнаружения запрещенных предметов</w:t>
      </w:r>
      <w:r w:rsidR="000A7236" w:rsidRPr="00207730">
        <w:rPr>
          <w:rFonts w:eastAsia="Times New Roman" w:cs="Times New Roman"/>
          <w:sz w:val="28"/>
          <w:szCs w:val="28"/>
          <w:lang w:val="ru-RU" w:eastAsia="ru-RU"/>
        </w:rPr>
        <w:t>.</w:t>
      </w:r>
    </w:p>
    <w:p w14:paraId="16F77CCB" w14:textId="68826D8C" w:rsidR="00D50766" w:rsidRPr="00207730" w:rsidRDefault="005E2B63" w:rsidP="00742C3F">
      <w:pPr>
        <w:pStyle w:val="a3"/>
        <w:shd w:val="clear" w:color="auto" w:fill="FFFFFF"/>
        <w:spacing w:after="0" w:line="240" w:lineRule="auto"/>
        <w:ind w:firstLine="709"/>
        <w:jc w:val="both"/>
        <w:textAlignment w:val="baseline"/>
        <w:rPr>
          <w:color w:val="000000"/>
          <w:sz w:val="28"/>
          <w:szCs w:val="28"/>
          <w:lang w:val="ru-RU"/>
        </w:rPr>
      </w:pPr>
      <w:r w:rsidRPr="00207730">
        <w:rPr>
          <w:sz w:val="28"/>
          <w:szCs w:val="28"/>
          <w:lang w:val="ru-RU"/>
        </w:rPr>
        <w:t>Традиционные подходы к</w:t>
      </w:r>
      <w:r w:rsidR="00DE753F" w:rsidRPr="00207730">
        <w:rPr>
          <w:sz w:val="28"/>
          <w:szCs w:val="28"/>
          <w:lang w:val="ru-RU"/>
        </w:rPr>
        <w:t xml:space="preserve"> </w:t>
      </w:r>
      <w:r w:rsidR="00DE753F" w:rsidRPr="00207730">
        <w:rPr>
          <w:color w:val="000000"/>
          <w:sz w:val="28"/>
          <w:szCs w:val="28"/>
          <w:lang w:val="ru-RU"/>
        </w:rPr>
        <w:t xml:space="preserve">ТКО содержания осужденных в учреждениях УИС РК, особенно </w:t>
      </w:r>
      <w:r w:rsidRPr="00207730">
        <w:rPr>
          <w:color w:val="000000"/>
          <w:sz w:val="28"/>
          <w:szCs w:val="28"/>
          <w:lang w:val="ru-RU"/>
        </w:rPr>
        <w:t xml:space="preserve">УМБ, не всегда эффективны и требуют переосмысления. Недостаточно лишь оптимизировать численность персонала и внести изменения в законодательство, необходимо активно внедрять современные научно-технические средства и информационные технологии. В связи с этим, критически важным является анализ текущего состояния ТКО в </w:t>
      </w:r>
      <w:r w:rsidR="007A070C" w:rsidRPr="00207730">
        <w:rPr>
          <w:color w:val="000000"/>
          <w:sz w:val="28"/>
          <w:szCs w:val="28"/>
          <w:lang w:val="ru-RU"/>
        </w:rPr>
        <w:t>УМБ</w:t>
      </w:r>
      <w:r w:rsidRPr="00207730">
        <w:rPr>
          <w:color w:val="000000"/>
          <w:sz w:val="28"/>
          <w:szCs w:val="28"/>
          <w:lang w:val="ru-RU"/>
        </w:rPr>
        <w:t xml:space="preserve"> для определения приоритетных направлений модернизации, что и обуславливает актуальность выбранной темы исследования</w:t>
      </w:r>
      <w:r w:rsidR="00DE753F" w:rsidRPr="00207730">
        <w:rPr>
          <w:rFonts w:eastAsia="Calibri"/>
          <w:bCs/>
          <w:iCs/>
          <w:sz w:val="28"/>
          <w:szCs w:val="28"/>
          <w:lang w:val="ru-RU"/>
        </w:rPr>
        <w:t>.</w:t>
      </w:r>
    </w:p>
    <w:p w14:paraId="238C3780" w14:textId="02B70BE4" w:rsidR="006E697D"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rFonts w:eastAsia="Calibri"/>
          <w:b/>
          <w:bCs/>
          <w:iCs/>
          <w:sz w:val="28"/>
          <w:szCs w:val="28"/>
          <w:lang w:val="ru-RU"/>
        </w:rPr>
        <w:t xml:space="preserve">Степень </w:t>
      </w:r>
      <w:r w:rsidRPr="00207730">
        <w:rPr>
          <w:b/>
          <w:sz w:val="28"/>
          <w:szCs w:val="28"/>
          <w:lang w:val="ru-RU"/>
        </w:rPr>
        <w:t xml:space="preserve">научной разработанности. </w:t>
      </w:r>
      <w:r w:rsidRPr="00207730">
        <w:rPr>
          <w:color w:val="000000"/>
          <w:sz w:val="28"/>
          <w:szCs w:val="28"/>
          <w:lang w:val="ru-RU"/>
        </w:rPr>
        <w:t>Несмотря на большой объем научных исследований, касательно назначения и исполнения наказания в виде лишения свободы, в настоящее время исследовани</w:t>
      </w:r>
      <w:r w:rsidR="00BB1FE0" w:rsidRPr="00207730">
        <w:rPr>
          <w:color w:val="000000"/>
          <w:sz w:val="28"/>
          <w:szCs w:val="28"/>
          <w:lang w:val="ru-RU"/>
        </w:rPr>
        <w:t>й</w:t>
      </w:r>
      <w:r w:rsidRPr="00207730">
        <w:rPr>
          <w:color w:val="000000"/>
          <w:sz w:val="28"/>
          <w:szCs w:val="28"/>
          <w:lang w:val="ru-RU"/>
        </w:rPr>
        <w:t xml:space="preserve"> по вопросам отбывания уголовного наказания в </w:t>
      </w:r>
      <w:r w:rsidR="00DD2C31" w:rsidRPr="00207730">
        <w:rPr>
          <w:color w:val="000000"/>
          <w:sz w:val="28"/>
          <w:szCs w:val="28"/>
          <w:lang w:val="ru-RU"/>
        </w:rPr>
        <w:t>УМБ</w:t>
      </w:r>
      <w:r w:rsidRPr="00207730">
        <w:rPr>
          <w:color w:val="000000"/>
          <w:sz w:val="28"/>
          <w:szCs w:val="28"/>
          <w:lang w:val="ru-RU"/>
        </w:rPr>
        <w:t xml:space="preserve"> и его исполнения не проводятся. К наиболее значимым трудам в данной сфере можно от</w:t>
      </w:r>
      <w:r w:rsidR="009478C6" w:rsidRPr="00207730">
        <w:rPr>
          <w:color w:val="000000"/>
          <w:sz w:val="28"/>
          <w:szCs w:val="28"/>
          <w:lang w:val="ru-RU"/>
        </w:rPr>
        <w:t>н</w:t>
      </w:r>
      <w:r w:rsidRPr="00207730">
        <w:rPr>
          <w:color w:val="000000"/>
          <w:sz w:val="28"/>
          <w:szCs w:val="28"/>
          <w:lang w:val="ru-RU"/>
        </w:rPr>
        <w:t xml:space="preserve">ести работы ученых: М.А. Аюбаева, А.Ш. Аккулева, </w:t>
      </w:r>
      <w:r w:rsidR="009A4AC6" w:rsidRPr="00207730">
        <w:rPr>
          <w:color w:val="000000"/>
          <w:sz w:val="28"/>
          <w:szCs w:val="28"/>
          <w:lang w:val="ru-RU"/>
        </w:rPr>
        <w:t>С.М.</w:t>
      </w:r>
      <w:r w:rsidR="00AE076F" w:rsidRPr="00207730">
        <w:rPr>
          <w:color w:val="000000"/>
          <w:sz w:val="28"/>
          <w:szCs w:val="28"/>
          <w:lang w:val="ru-RU"/>
        </w:rPr>
        <w:t xml:space="preserve"> </w:t>
      </w:r>
      <w:r w:rsidR="009A4AC6" w:rsidRPr="00207730">
        <w:rPr>
          <w:color w:val="000000"/>
          <w:sz w:val="28"/>
          <w:szCs w:val="28"/>
          <w:lang w:val="ru-RU"/>
        </w:rPr>
        <w:t xml:space="preserve">Баймолдина, </w:t>
      </w:r>
      <w:r w:rsidR="00BB1FE0" w:rsidRPr="00207730">
        <w:rPr>
          <w:color w:val="000000"/>
          <w:sz w:val="28"/>
          <w:szCs w:val="28"/>
          <w:lang w:val="ru-RU"/>
        </w:rPr>
        <w:t>Н.А.</w:t>
      </w:r>
      <w:r w:rsidR="004551D1" w:rsidRPr="00207730">
        <w:rPr>
          <w:color w:val="000000"/>
          <w:sz w:val="28"/>
          <w:szCs w:val="28"/>
          <w:lang w:val="ru-RU"/>
        </w:rPr>
        <w:t> </w:t>
      </w:r>
      <w:r w:rsidR="00BB1FE0" w:rsidRPr="00207730">
        <w:rPr>
          <w:color w:val="000000"/>
          <w:sz w:val="28"/>
          <w:szCs w:val="28"/>
          <w:lang w:val="ru-RU"/>
        </w:rPr>
        <w:t>Биекенов</w:t>
      </w:r>
      <w:r w:rsidR="004551D1" w:rsidRPr="00207730">
        <w:rPr>
          <w:color w:val="000000"/>
          <w:sz w:val="28"/>
          <w:szCs w:val="28"/>
          <w:lang w:val="ru-RU"/>
        </w:rPr>
        <w:t>а</w:t>
      </w:r>
      <w:r w:rsidR="00BB1FE0" w:rsidRPr="00207730">
        <w:rPr>
          <w:color w:val="000000"/>
          <w:sz w:val="28"/>
          <w:szCs w:val="28"/>
          <w:lang w:val="ru-RU"/>
        </w:rPr>
        <w:t xml:space="preserve">, </w:t>
      </w:r>
      <w:r w:rsidRPr="00207730">
        <w:rPr>
          <w:color w:val="000000"/>
          <w:sz w:val="28"/>
          <w:szCs w:val="28"/>
          <w:lang w:val="ru-RU"/>
        </w:rPr>
        <w:t xml:space="preserve">М.Р. Муканова, Б.М. Садыбекова, Е.А. Саламатова, А.Б. Скакова, </w:t>
      </w:r>
      <w:r w:rsidR="00384373" w:rsidRPr="00207730">
        <w:rPr>
          <w:color w:val="000000"/>
          <w:sz w:val="28"/>
          <w:szCs w:val="28"/>
          <w:lang w:val="ru-RU"/>
        </w:rPr>
        <w:t>О.Б.</w:t>
      </w:r>
      <w:r w:rsidR="004551D1" w:rsidRPr="00207730">
        <w:rPr>
          <w:color w:val="000000"/>
          <w:sz w:val="28"/>
          <w:szCs w:val="28"/>
          <w:lang w:val="ru-RU"/>
        </w:rPr>
        <w:t xml:space="preserve"> </w:t>
      </w:r>
      <w:r w:rsidR="00384373" w:rsidRPr="00207730">
        <w:rPr>
          <w:color w:val="000000"/>
          <w:sz w:val="28"/>
          <w:szCs w:val="28"/>
          <w:lang w:val="ru-RU"/>
        </w:rPr>
        <w:t xml:space="preserve">Филипец, </w:t>
      </w:r>
      <w:r w:rsidRPr="00207730">
        <w:rPr>
          <w:color w:val="000000"/>
          <w:sz w:val="28"/>
          <w:szCs w:val="28"/>
          <w:lang w:val="ru-RU"/>
        </w:rPr>
        <w:t xml:space="preserve">Д.С. Чукмаитова, </w:t>
      </w:r>
      <w:r w:rsidR="00C05C79" w:rsidRPr="00207730">
        <w:rPr>
          <w:color w:val="000000"/>
          <w:sz w:val="28"/>
          <w:szCs w:val="28"/>
          <w:lang w:val="ru-RU"/>
        </w:rPr>
        <w:t>Ш.Ш. Шаяхметов</w:t>
      </w:r>
      <w:r w:rsidR="004551D1" w:rsidRPr="00207730">
        <w:rPr>
          <w:color w:val="000000"/>
          <w:sz w:val="28"/>
          <w:szCs w:val="28"/>
          <w:lang w:val="ru-RU"/>
        </w:rPr>
        <w:t>а</w:t>
      </w:r>
      <w:r w:rsidR="00096441" w:rsidRPr="00207730">
        <w:rPr>
          <w:color w:val="000000"/>
          <w:sz w:val="28"/>
          <w:szCs w:val="28"/>
          <w:lang w:val="ru-RU"/>
        </w:rPr>
        <w:t xml:space="preserve"> и др</w:t>
      </w:r>
      <w:r w:rsidR="00C05C79" w:rsidRPr="00207730">
        <w:rPr>
          <w:color w:val="000000"/>
          <w:sz w:val="28"/>
          <w:szCs w:val="28"/>
          <w:lang w:val="ru-RU"/>
        </w:rPr>
        <w:t>.</w:t>
      </w:r>
    </w:p>
    <w:p w14:paraId="60CED672" w14:textId="0E55D9B9" w:rsidR="004337D6" w:rsidRPr="00207730" w:rsidRDefault="008219EB"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По в</w:t>
      </w:r>
      <w:r w:rsidR="009341D1" w:rsidRPr="00207730">
        <w:rPr>
          <w:color w:val="000000"/>
          <w:sz w:val="28"/>
          <w:szCs w:val="28"/>
          <w:lang w:val="ru-RU"/>
        </w:rPr>
        <w:t>опрос</w:t>
      </w:r>
      <w:r w:rsidRPr="00207730">
        <w:rPr>
          <w:color w:val="000000"/>
          <w:sz w:val="28"/>
          <w:szCs w:val="28"/>
          <w:lang w:val="ru-RU"/>
        </w:rPr>
        <w:t xml:space="preserve">ам уголовно-исполнительного права </w:t>
      </w:r>
      <w:r w:rsidR="00096441" w:rsidRPr="00207730">
        <w:rPr>
          <w:color w:val="000000"/>
          <w:sz w:val="28"/>
          <w:szCs w:val="28"/>
          <w:lang w:val="ru-RU"/>
        </w:rPr>
        <w:t>представляют</w:t>
      </w:r>
      <w:r w:rsidR="003619E4" w:rsidRPr="00207730">
        <w:rPr>
          <w:color w:val="000000"/>
          <w:sz w:val="28"/>
          <w:szCs w:val="28"/>
          <w:lang w:val="ru-RU"/>
        </w:rPr>
        <w:t xml:space="preserve"> интерес </w:t>
      </w:r>
      <w:r w:rsidR="00096441" w:rsidRPr="00207730">
        <w:rPr>
          <w:color w:val="000000"/>
          <w:sz w:val="28"/>
          <w:szCs w:val="28"/>
          <w:lang w:val="ru-RU"/>
        </w:rPr>
        <w:t xml:space="preserve">труды </w:t>
      </w:r>
      <w:r w:rsidR="003619E4" w:rsidRPr="00207730">
        <w:rPr>
          <w:color w:val="000000"/>
          <w:sz w:val="28"/>
          <w:szCs w:val="28"/>
          <w:lang w:val="ru-RU"/>
        </w:rPr>
        <w:t>таки</w:t>
      </w:r>
      <w:r w:rsidR="00096441" w:rsidRPr="00207730">
        <w:rPr>
          <w:color w:val="000000"/>
          <w:sz w:val="28"/>
          <w:szCs w:val="28"/>
          <w:lang w:val="ru-RU"/>
        </w:rPr>
        <w:t>х</w:t>
      </w:r>
      <w:r w:rsidR="009341D1" w:rsidRPr="00207730">
        <w:rPr>
          <w:color w:val="000000"/>
          <w:sz w:val="28"/>
          <w:szCs w:val="28"/>
          <w:lang w:val="ru-RU"/>
        </w:rPr>
        <w:t xml:space="preserve"> </w:t>
      </w:r>
      <w:r w:rsidRPr="00207730">
        <w:rPr>
          <w:color w:val="000000"/>
          <w:sz w:val="28"/>
          <w:szCs w:val="28"/>
          <w:lang w:val="ru-RU"/>
        </w:rPr>
        <w:t>российски</w:t>
      </w:r>
      <w:r w:rsidR="00096441" w:rsidRPr="00207730">
        <w:rPr>
          <w:color w:val="000000"/>
          <w:sz w:val="28"/>
          <w:szCs w:val="28"/>
          <w:lang w:val="ru-RU"/>
        </w:rPr>
        <w:t>х</w:t>
      </w:r>
      <w:r w:rsidRPr="00207730">
        <w:rPr>
          <w:color w:val="000000"/>
          <w:sz w:val="28"/>
          <w:szCs w:val="28"/>
          <w:lang w:val="ru-RU"/>
        </w:rPr>
        <w:t xml:space="preserve"> учены</w:t>
      </w:r>
      <w:r w:rsidR="00096441" w:rsidRPr="00207730">
        <w:rPr>
          <w:color w:val="000000"/>
          <w:sz w:val="28"/>
          <w:szCs w:val="28"/>
          <w:lang w:val="ru-RU"/>
        </w:rPr>
        <w:t>х</w:t>
      </w:r>
      <w:r w:rsidRPr="00207730">
        <w:rPr>
          <w:color w:val="000000"/>
          <w:sz w:val="28"/>
          <w:szCs w:val="28"/>
          <w:lang w:val="ru-RU"/>
        </w:rPr>
        <w:t xml:space="preserve">, </w:t>
      </w:r>
      <w:r w:rsidR="00075EBA" w:rsidRPr="00207730">
        <w:rPr>
          <w:color w:val="000000"/>
          <w:sz w:val="28"/>
          <w:szCs w:val="28"/>
          <w:lang w:val="ru-RU"/>
        </w:rPr>
        <w:t>как Г.А.</w:t>
      </w:r>
      <w:r w:rsidR="00384373" w:rsidRPr="00207730">
        <w:rPr>
          <w:color w:val="000000"/>
          <w:sz w:val="28"/>
          <w:szCs w:val="28"/>
          <w:lang w:val="ru-RU"/>
        </w:rPr>
        <w:t xml:space="preserve"> Майстренко, </w:t>
      </w:r>
      <w:r w:rsidR="009A4AC6" w:rsidRPr="00207730">
        <w:rPr>
          <w:color w:val="000000"/>
          <w:sz w:val="28"/>
          <w:szCs w:val="28"/>
          <w:lang w:val="ru-RU"/>
        </w:rPr>
        <w:t>В.И.</w:t>
      </w:r>
      <w:r w:rsidR="00075EBA" w:rsidRPr="00207730">
        <w:rPr>
          <w:color w:val="000000"/>
          <w:sz w:val="28"/>
          <w:szCs w:val="28"/>
          <w:lang w:val="ru-RU"/>
        </w:rPr>
        <w:t xml:space="preserve"> </w:t>
      </w:r>
      <w:r w:rsidR="009A4AC6" w:rsidRPr="00207730">
        <w:rPr>
          <w:color w:val="000000"/>
          <w:sz w:val="28"/>
          <w:szCs w:val="28"/>
          <w:lang w:val="ru-RU"/>
        </w:rPr>
        <w:t>Селиверстов</w:t>
      </w:r>
      <w:r w:rsidR="00895754" w:rsidRPr="00207730">
        <w:rPr>
          <w:color w:val="000000"/>
          <w:sz w:val="28"/>
          <w:szCs w:val="28"/>
          <w:lang w:val="ru-RU"/>
        </w:rPr>
        <w:t>а</w:t>
      </w:r>
      <w:r w:rsidR="009A4AC6" w:rsidRPr="00207730">
        <w:rPr>
          <w:color w:val="000000"/>
          <w:sz w:val="28"/>
          <w:szCs w:val="28"/>
          <w:lang w:val="ru-RU"/>
        </w:rPr>
        <w:t xml:space="preserve">, </w:t>
      </w:r>
      <w:r w:rsidR="00C96DF0" w:rsidRPr="00207730">
        <w:rPr>
          <w:color w:val="000000"/>
          <w:sz w:val="28"/>
          <w:szCs w:val="28"/>
          <w:lang w:val="ru-RU"/>
        </w:rPr>
        <w:t>В.А.</w:t>
      </w:r>
      <w:r w:rsidR="00096441" w:rsidRPr="00207730">
        <w:rPr>
          <w:color w:val="000000"/>
          <w:sz w:val="28"/>
          <w:szCs w:val="28"/>
          <w:lang w:val="ru-RU"/>
        </w:rPr>
        <w:t> </w:t>
      </w:r>
      <w:r w:rsidR="00C96DF0" w:rsidRPr="00207730">
        <w:rPr>
          <w:color w:val="000000"/>
          <w:sz w:val="28"/>
          <w:szCs w:val="28"/>
          <w:lang w:val="ru-RU"/>
        </w:rPr>
        <w:t>Утки</w:t>
      </w:r>
      <w:r w:rsidR="006A1983" w:rsidRPr="00207730">
        <w:rPr>
          <w:color w:val="000000"/>
          <w:sz w:val="28"/>
          <w:szCs w:val="28"/>
          <w:lang w:val="ru-RU"/>
        </w:rPr>
        <w:t>н</w:t>
      </w:r>
      <w:r w:rsidR="00895754" w:rsidRPr="00207730">
        <w:rPr>
          <w:color w:val="000000"/>
          <w:sz w:val="28"/>
          <w:szCs w:val="28"/>
          <w:lang w:val="ru-RU"/>
        </w:rPr>
        <w:t>а</w:t>
      </w:r>
      <w:r w:rsidR="00096441" w:rsidRPr="00207730">
        <w:rPr>
          <w:color w:val="000000"/>
          <w:sz w:val="28"/>
          <w:szCs w:val="28"/>
          <w:lang w:val="ru-RU"/>
        </w:rPr>
        <w:t>.</w:t>
      </w:r>
    </w:p>
    <w:p w14:paraId="6CDDD955" w14:textId="73EC66B2" w:rsidR="009A4AC6" w:rsidRPr="00207730" w:rsidRDefault="00DD2C31"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xml:space="preserve">Среди авторов, изучавших применение технико-криминалистических средств и методов в учреждениях УИС, можно выделить И.В. </w:t>
      </w:r>
      <w:r w:rsidRPr="00207730">
        <w:rPr>
          <w:iCs/>
          <w:color w:val="000000"/>
          <w:sz w:val="28"/>
          <w:szCs w:val="28"/>
          <w:lang w:val="ru-RU"/>
        </w:rPr>
        <w:t>Дроздову, М.Н.</w:t>
      </w:r>
      <w:r w:rsidR="003619E4" w:rsidRPr="00207730">
        <w:rPr>
          <w:iCs/>
          <w:color w:val="000000"/>
          <w:sz w:val="28"/>
          <w:szCs w:val="28"/>
          <w:lang w:val="ru-RU"/>
        </w:rPr>
        <w:t> </w:t>
      </w:r>
      <w:r w:rsidRPr="00207730">
        <w:rPr>
          <w:color w:val="000000"/>
          <w:sz w:val="28"/>
          <w:szCs w:val="28"/>
          <w:lang w:val="ru-RU"/>
        </w:rPr>
        <w:t>Филиппова</w:t>
      </w:r>
      <w:r w:rsidR="00367237" w:rsidRPr="00207730">
        <w:rPr>
          <w:color w:val="000000"/>
          <w:sz w:val="28"/>
          <w:szCs w:val="28"/>
          <w:lang w:val="ru-RU"/>
        </w:rPr>
        <w:t xml:space="preserve"> </w:t>
      </w:r>
      <w:r w:rsidRPr="00207730">
        <w:rPr>
          <w:color w:val="000000"/>
          <w:sz w:val="28"/>
          <w:szCs w:val="28"/>
          <w:lang w:val="ru-RU"/>
        </w:rPr>
        <w:t xml:space="preserve">и др. </w:t>
      </w:r>
    </w:p>
    <w:p w14:paraId="7C468B9D" w14:textId="4C782D50" w:rsidR="00197538" w:rsidRPr="00207730" w:rsidRDefault="00197538"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xml:space="preserve">Вопросы ИИ </w:t>
      </w:r>
      <w:r w:rsidR="00367237" w:rsidRPr="00207730">
        <w:rPr>
          <w:color w:val="000000"/>
          <w:sz w:val="28"/>
          <w:szCs w:val="28"/>
          <w:lang w:val="ru-RU"/>
        </w:rPr>
        <w:t xml:space="preserve">затронуты </w:t>
      </w:r>
      <w:r w:rsidR="00384373" w:rsidRPr="00207730">
        <w:rPr>
          <w:color w:val="000000"/>
          <w:sz w:val="28"/>
          <w:szCs w:val="28"/>
          <w:lang w:val="ru-RU"/>
        </w:rPr>
        <w:t>С.С.</w:t>
      </w:r>
      <w:r w:rsidR="00075EBA" w:rsidRPr="00207730">
        <w:rPr>
          <w:color w:val="000000"/>
          <w:sz w:val="28"/>
          <w:szCs w:val="28"/>
          <w:lang w:val="ru-RU"/>
        </w:rPr>
        <w:t xml:space="preserve"> </w:t>
      </w:r>
      <w:r w:rsidR="00384373" w:rsidRPr="00207730">
        <w:rPr>
          <w:color w:val="000000"/>
          <w:sz w:val="28"/>
          <w:szCs w:val="28"/>
          <w:lang w:val="ru-RU"/>
        </w:rPr>
        <w:t>Джуламанов</w:t>
      </w:r>
      <w:r w:rsidR="00367237" w:rsidRPr="00207730">
        <w:rPr>
          <w:color w:val="000000"/>
          <w:sz w:val="28"/>
          <w:szCs w:val="28"/>
          <w:lang w:val="ru-RU"/>
        </w:rPr>
        <w:t>ым</w:t>
      </w:r>
      <w:r w:rsidR="00384373" w:rsidRPr="00207730">
        <w:rPr>
          <w:color w:val="000000"/>
          <w:sz w:val="28"/>
          <w:szCs w:val="28"/>
          <w:lang w:val="ru-RU"/>
        </w:rPr>
        <w:t>, А.А.</w:t>
      </w:r>
      <w:r w:rsidR="00075EBA" w:rsidRPr="00207730">
        <w:rPr>
          <w:color w:val="000000"/>
          <w:sz w:val="28"/>
          <w:szCs w:val="28"/>
          <w:lang w:val="ru-RU"/>
        </w:rPr>
        <w:t xml:space="preserve"> </w:t>
      </w:r>
      <w:r w:rsidR="00384373" w:rsidRPr="00207730">
        <w:rPr>
          <w:color w:val="000000"/>
          <w:sz w:val="28"/>
          <w:szCs w:val="28"/>
          <w:lang w:val="ru-RU"/>
        </w:rPr>
        <w:t>Ешназаров</w:t>
      </w:r>
      <w:r w:rsidR="00367237" w:rsidRPr="00207730">
        <w:rPr>
          <w:color w:val="000000"/>
          <w:sz w:val="28"/>
          <w:szCs w:val="28"/>
          <w:lang w:val="ru-RU"/>
        </w:rPr>
        <w:t>ым</w:t>
      </w:r>
      <w:r w:rsidR="00384373" w:rsidRPr="00207730">
        <w:rPr>
          <w:color w:val="000000"/>
          <w:sz w:val="28"/>
          <w:szCs w:val="28"/>
          <w:lang w:val="ru-RU"/>
        </w:rPr>
        <w:t>, Ю.</w:t>
      </w:r>
      <w:r w:rsidR="00075EBA" w:rsidRPr="00207730">
        <w:rPr>
          <w:lang w:val="ru-RU"/>
        </w:rPr>
        <w:t> </w:t>
      </w:r>
      <w:r w:rsidR="00384373" w:rsidRPr="00207730">
        <w:rPr>
          <w:color w:val="000000"/>
          <w:sz w:val="28"/>
          <w:szCs w:val="28"/>
          <w:lang w:val="ru-RU"/>
        </w:rPr>
        <w:t>Жданов</w:t>
      </w:r>
      <w:r w:rsidR="00367237" w:rsidRPr="00207730">
        <w:rPr>
          <w:color w:val="000000"/>
          <w:sz w:val="28"/>
          <w:szCs w:val="28"/>
          <w:lang w:val="ru-RU"/>
        </w:rPr>
        <w:t>ым</w:t>
      </w:r>
      <w:r w:rsidR="00384373" w:rsidRPr="00207730">
        <w:rPr>
          <w:color w:val="000000"/>
          <w:sz w:val="28"/>
          <w:szCs w:val="28"/>
          <w:lang w:val="ru-RU"/>
        </w:rPr>
        <w:t xml:space="preserve">, </w:t>
      </w:r>
      <w:r w:rsidRPr="00207730">
        <w:rPr>
          <w:color w:val="000000"/>
          <w:sz w:val="28"/>
          <w:szCs w:val="28"/>
          <w:lang w:val="ru-RU"/>
        </w:rPr>
        <w:t>В.В.</w:t>
      </w:r>
      <w:r w:rsidR="00075EBA" w:rsidRPr="00207730">
        <w:rPr>
          <w:color w:val="000000"/>
          <w:sz w:val="28"/>
          <w:szCs w:val="28"/>
          <w:lang w:val="ru-RU"/>
        </w:rPr>
        <w:t xml:space="preserve"> </w:t>
      </w:r>
      <w:r w:rsidRPr="00207730">
        <w:rPr>
          <w:color w:val="000000"/>
          <w:sz w:val="28"/>
          <w:szCs w:val="28"/>
          <w:lang w:val="ru-RU"/>
        </w:rPr>
        <w:t>Мартынов</w:t>
      </w:r>
      <w:r w:rsidR="009478C6" w:rsidRPr="00207730">
        <w:rPr>
          <w:color w:val="000000"/>
          <w:sz w:val="28"/>
          <w:szCs w:val="28"/>
          <w:lang w:val="ru-RU"/>
        </w:rPr>
        <w:t>ым</w:t>
      </w:r>
      <w:r w:rsidR="00096441" w:rsidRPr="00207730">
        <w:rPr>
          <w:color w:val="000000"/>
          <w:sz w:val="28"/>
          <w:szCs w:val="28"/>
          <w:lang w:val="ru-RU"/>
        </w:rPr>
        <w:t xml:space="preserve"> и др</w:t>
      </w:r>
      <w:r w:rsidR="00384373" w:rsidRPr="00207730">
        <w:rPr>
          <w:color w:val="000000"/>
          <w:sz w:val="28"/>
          <w:szCs w:val="28"/>
          <w:lang w:val="ru-RU"/>
        </w:rPr>
        <w:t xml:space="preserve">. </w:t>
      </w:r>
    </w:p>
    <w:p w14:paraId="2892FF15" w14:textId="25CE6043" w:rsidR="006A1983" w:rsidRPr="00207730" w:rsidRDefault="009341D1"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Вопросы криминалистик</w:t>
      </w:r>
      <w:r w:rsidR="00DD2C31" w:rsidRPr="00207730">
        <w:rPr>
          <w:color w:val="000000"/>
          <w:sz w:val="28"/>
          <w:szCs w:val="28"/>
          <w:lang w:val="ru-RU"/>
        </w:rPr>
        <w:t xml:space="preserve">и </w:t>
      </w:r>
      <w:r w:rsidR="00543EC6" w:rsidRPr="00207730">
        <w:rPr>
          <w:color w:val="000000"/>
          <w:sz w:val="28"/>
          <w:szCs w:val="28"/>
          <w:lang w:val="ru-RU"/>
        </w:rPr>
        <w:t>освещены</w:t>
      </w:r>
      <w:r w:rsidR="00DD2C31" w:rsidRPr="00207730">
        <w:rPr>
          <w:color w:val="000000"/>
          <w:sz w:val="28"/>
          <w:szCs w:val="28"/>
          <w:lang w:val="ru-RU"/>
        </w:rPr>
        <w:t xml:space="preserve"> в работах </w:t>
      </w:r>
      <w:r w:rsidR="00197538" w:rsidRPr="00207730">
        <w:rPr>
          <w:color w:val="000000"/>
          <w:sz w:val="28"/>
          <w:szCs w:val="28"/>
          <w:lang w:val="ru-RU"/>
        </w:rPr>
        <w:t>А.А.</w:t>
      </w:r>
      <w:r w:rsidR="00543EC6" w:rsidRPr="00207730">
        <w:rPr>
          <w:color w:val="000000"/>
          <w:sz w:val="28"/>
          <w:szCs w:val="28"/>
          <w:lang w:val="ru-RU"/>
        </w:rPr>
        <w:t xml:space="preserve"> </w:t>
      </w:r>
      <w:r w:rsidR="00197538" w:rsidRPr="00207730">
        <w:rPr>
          <w:color w:val="000000"/>
          <w:sz w:val="28"/>
          <w:szCs w:val="28"/>
          <w:lang w:val="ru-RU"/>
        </w:rPr>
        <w:t>Аубакиров</w:t>
      </w:r>
      <w:r w:rsidR="00543EC6" w:rsidRPr="00207730">
        <w:rPr>
          <w:color w:val="000000"/>
          <w:sz w:val="28"/>
          <w:szCs w:val="28"/>
          <w:lang w:val="ru-RU"/>
        </w:rPr>
        <w:t>ой</w:t>
      </w:r>
      <w:r w:rsidR="00197538" w:rsidRPr="00207730">
        <w:rPr>
          <w:color w:val="000000"/>
          <w:sz w:val="28"/>
          <w:szCs w:val="28"/>
          <w:lang w:val="ru-RU"/>
        </w:rPr>
        <w:t>,</w:t>
      </w:r>
      <w:r w:rsidR="00FE4AE2">
        <w:rPr>
          <w:color w:val="000000"/>
          <w:sz w:val="28"/>
          <w:szCs w:val="28"/>
          <w:lang w:val="ru-RU"/>
        </w:rPr>
        <w:t xml:space="preserve"> А.Н. Ахпанова,</w:t>
      </w:r>
      <w:r w:rsidR="00197538" w:rsidRPr="00207730">
        <w:rPr>
          <w:color w:val="000000"/>
          <w:sz w:val="28"/>
          <w:szCs w:val="28"/>
          <w:lang w:val="ru-RU"/>
        </w:rPr>
        <w:t xml:space="preserve"> Ф.Г.</w:t>
      </w:r>
      <w:r w:rsidR="00543EC6" w:rsidRPr="00207730">
        <w:rPr>
          <w:color w:val="000000"/>
          <w:sz w:val="28"/>
          <w:szCs w:val="28"/>
          <w:lang w:val="ru-RU"/>
        </w:rPr>
        <w:t> </w:t>
      </w:r>
      <w:r w:rsidR="00197538" w:rsidRPr="00207730">
        <w:rPr>
          <w:color w:val="000000"/>
          <w:sz w:val="28"/>
          <w:szCs w:val="28"/>
          <w:lang w:val="ru-RU"/>
        </w:rPr>
        <w:t>Аминев</w:t>
      </w:r>
      <w:r w:rsidR="00543EC6" w:rsidRPr="00207730">
        <w:rPr>
          <w:color w:val="000000"/>
          <w:sz w:val="28"/>
          <w:szCs w:val="28"/>
          <w:lang w:val="ru-RU"/>
        </w:rPr>
        <w:t>а</w:t>
      </w:r>
      <w:r w:rsidR="00197538" w:rsidRPr="00207730">
        <w:rPr>
          <w:color w:val="000000"/>
          <w:sz w:val="28"/>
          <w:szCs w:val="28"/>
          <w:lang w:val="ru-RU"/>
        </w:rPr>
        <w:t>, А.Ф.</w:t>
      </w:r>
      <w:r w:rsidR="00543EC6" w:rsidRPr="00207730">
        <w:rPr>
          <w:color w:val="000000"/>
          <w:sz w:val="28"/>
          <w:szCs w:val="28"/>
          <w:lang w:val="ru-RU"/>
        </w:rPr>
        <w:t xml:space="preserve"> </w:t>
      </w:r>
      <w:r w:rsidR="00197538" w:rsidRPr="00207730">
        <w:rPr>
          <w:color w:val="000000"/>
          <w:sz w:val="28"/>
          <w:szCs w:val="28"/>
          <w:lang w:val="ru-RU"/>
        </w:rPr>
        <w:t>Аминев</w:t>
      </w:r>
      <w:r w:rsidR="00543EC6" w:rsidRPr="00207730">
        <w:rPr>
          <w:color w:val="000000"/>
          <w:sz w:val="28"/>
          <w:szCs w:val="28"/>
          <w:lang w:val="ru-RU"/>
        </w:rPr>
        <w:t>а</w:t>
      </w:r>
      <w:r w:rsidR="00197538" w:rsidRPr="00207730">
        <w:rPr>
          <w:color w:val="000000"/>
          <w:sz w:val="28"/>
          <w:szCs w:val="28"/>
          <w:lang w:val="ru-RU"/>
        </w:rPr>
        <w:t xml:space="preserve">, </w:t>
      </w:r>
      <w:r w:rsidR="00384373" w:rsidRPr="00207730">
        <w:rPr>
          <w:color w:val="000000"/>
          <w:sz w:val="28"/>
          <w:szCs w:val="28"/>
          <w:lang w:val="ru-RU"/>
        </w:rPr>
        <w:t>Т.В.</w:t>
      </w:r>
      <w:r w:rsidR="00264CD2" w:rsidRPr="00207730">
        <w:rPr>
          <w:color w:val="000000"/>
          <w:sz w:val="28"/>
          <w:szCs w:val="28"/>
          <w:lang w:val="ru-RU"/>
        </w:rPr>
        <w:t xml:space="preserve"> </w:t>
      </w:r>
      <w:r w:rsidR="00384373" w:rsidRPr="00207730">
        <w:rPr>
          <w:color w:val="000000"/>
          <w:sz w:val="28"/>
          <w:szCs w:val="28"/>
          <w:lang w:val="ru-RU"/>
        </w:rPr>
        <w:t>Аверьянов</w:t>
      </w:r>
      <w:r w:rsidR="00543EC6" w:rsidRPr="00207730">
        <w:rPr>
          <w:color w:val="000000"/>
          <w:sz w:val="28"/>
          <w:szCs w:val="28"/>
          <w:lang w:val="ru-RU"/>
        </w:rPr>
        <w:t>а</w:t>
      </w:r>
      <w:r w:rsidR="00384373" w:rsidRPr="00207730">
        <w:rPr>
          <w:color w:val="000000"/>
          <w:sz w:val="28"/>
          <w:szCs w:val="28"/>
          <w:lang w:val="ru-RU"/>
        </w:rPr>
        <w:t>, Х.Д. Аликперов</w:t>
      </w:r>
      <w:r w:rsidR="00543EC6" w:rsidRPr="00207730">
        <w:rPr>
          <w:color w:val="000000"/>
          <w:sz w:val="28"/>
          <w:szCs w:val="28"/>
          <w:lang w:val="ru-RU"/>
        </w:rPr>
        <w:t>а</w:t>
      </w:r>
      <w:r w:rsidR="00384373" w:rsidRPr="00207730">
        <w:rPr>
          <w:color w:val="000000"/>
          <w:sz w:val="28"/>
          <w:szCs w:val="28"/>
          <w:lang w:val="ru-RU"/>
        </w:rPr>
        <w:t>, Р.С.</w:t>
      </w:r>
      <w:r w:rsidR="00543EC6" w:rsidRPr="00207730">
        <w:rPr>
          <w:color w:val="000000"/>
          <w:sz w:val="28"/>
          <w:szCs w:val="28"/>
          <w:lang w:val="ru-RU"/>
        </w:rPr>
        <w:t xml:space="preserve"> </w:t>
      </w:r>
      <w:r w:rsidR="00384373" w:rsidRPr="00207730">
        <w:rPr>
          <w:color w:val="000000"/>
          <w:sz w:val="28"/>
          <w:szCs w:val="28"/>
          <w:lang w:val="ru-RU"/>
        </w:rPr>
        <w:t>Белкин</w:t>
      </w:r>
      <w:r w:rsidR="00543EC6" w:rsidRPr="00207730">
        <w:rPr>
          <w:color w:val="000000"/>
          <w:sz w:val="28"/>
          <w:szCs w:val="28"/>
          <w:lang w:val="ru-RU"/>
        </w:rPr>
        <w:t>а</w:t>
      </w:r>
      <w:r w:rsidR="00384373" w:rsidRPr="00207730">
        <w:rPr>
          <w:color w:val="000000"/>
          <w:sz w:val="28"/>
          <w:szCs w:val="28"/>
          <w:lang w:val="ru-RU"/>
        </w:rPr>
        <w:t xml:space="preserve">, </w:t>
      </w:r>
      <w:r w:rsidR="00C96DF0" w:rsidRPr="00207730">
        <w:rPr>
          <w:color w:val="000000"/>
          <w:sz w:val="28"/>
          <w:szCs w:val="28"/>
          <w:lang w:val="ru-RU"/>
        </w:rPr>
        <w:t>А.Ә.</w:t>
      </w:r>
      <w:r w:rsidR="00543EC6" w:rsidRPr="00207730">
        <w:rPr>
          <w:color w:val="000000"/>
          <w:sz w:val="28"/>
          <w:szCs w:val="28"/>
          <w:lang w:val="ru-RU"/>
        </w:rPr>
        <w:t> </w:t>
      </w:r>
      <w:r w:rsidR="00C96DF0" w:rsidRPr="00207730">
        <w:rPr>
          <w:color w:val="000000"/>
          <w:sz w:val="28"/>
          <w:szCs w:val="28"/>
          <w:lang w:val="ru-RU"/>
        </w:rPr>
        <w:t>Баймаханов</w:t>
      </w:r>
      <w:r w:rsidR="00543EC6" w:rsidRPr="00207730">
        <w:rPr>
          <w:color w:val="000000"/>
          <w:sz w:val="28"/>
          <w:szCs w:val="28"/>
          <w:lang w:val="ru-RU"/>
        </w:rPr>
        <w:t>а</w:t>
      </w:r>
      <w:r w:rsidR="00C96DF0" w:rsidRPr="00207730">
        <w:rPr>
          <w:color w:val="000000"/>
          <w:sz w:val="28"/>
          <w:szCs w:val="28"/>
          <w:lang w:val="ru-RU"/>
        </w:rPr>
        <w:t>, Е.Н.</w:t>
      </w:r>
      <w:r w:rsidR="00543EC6" w:rsidRPr="00207730">
        <w:rPr>
          <w:color w:val="000000"/>
          <w:sz w:val="28"/>
          <w:szCs w:val="28"/>
          <w:lang w:val="ru-RU"/>
        </w:rPr>
        <w:t xml:space="preserve"> </w:t>
      </w:r>
      <w:r w:rsidRPr="00207730">
        <w:rPr>
          <w:color w:val="000000"/>
          <w:sz w:val="28"/>
          <w:szCs w:val="28"/>
          <w:lang w:val="ru-RU"/>
        </w:rPr>
        <w:t>Бегалиев</w:t>
      </w:r>
      <w:r w:rsidR="00543EC6" w:rsidRPr="00207730">
        <w:rPr>
          <w:color w:val="000000"/>
          <w:sz w:val="28"/>
          <w:szCs w:val="28"/>
          <w:lang w:val="ru-RU"/>
        </w:rPr>
        <w:t>а</w:t>
      </w:r>
      <w:r w:rsidR="00197538" w:rsidRPr="00207730">
        <w:rPr>
          <w:color w:val="000000"/>
          <w:sz w:val="28"/>
          <w:szCs w:val="28"/>
          <w:lang w:val="ru-RU"/>
        </w:rPr>
        <w:t xml:space="preserve">, </w:t>
      </w:r>
      <w:r w:rsidR="00384373" w:rsidRPr="00207730">
        <w:rPr>
          <w:color w:val="000000"/>
          <w:sz w:val="28"/>
          <w:szCs w:val="28"/>
          <w:lang w:val="ru-RU"/>
        </w:rPr>
        <w:t>С.Д.</w:t>
      </w:r>
      <w:r w:rsidR="00543EC6" w:rsidRPr="00207730">
        <w:rPr>
          <w:color w:val="000000"/>
          <w:sz w:val="28"/>
          <w:szCs w:val="28"/>
          <w:lang w:val="ru-RU"/>
        </w:rPr>
        <w:t xml:space="preserve"> </w:t>
      </w:r>
      <w:r w:rsidR="00384373" w:rsidRPr="00207730">
        <w:rPr>
          <w:color w:val="000000"/>
          <w:sz w:val="28"/>
          <w:szCs w:val="28"/>
          <w:lang w:val="ru-RU"/>
        </w:rPr>
        <w:t>Бекешев</w:t>
      </w:r>
      <w:r w:rsidR="00543EC6" w:rsidRPr="00207730">
        <w:rPr>
          <w:color w:val="000000"/>
          <w:sz w:val="28"/>
          <w:szCs w:val="28"/>
          <w:lang w:val="ru-RU"/>
        </w:rPr>
        <w:t>ой</w:t>
      </w:r>
      <w:r w:rsidR="00384373" w:rsidRPr="00207730">
        <w:rPr>
          <w:color w:val="000000"/>
          <w:sz w:val="28"/>
          <w:szCs w:val="28"/>
          <w:lang w:val="ru-RU"/>
        </w:rPr>
        <w:t>, О.Б.</w:t>
      </w:r>
      <w:r w:rsidR="00543EC6" w:rsidRPr="00207730">
        <w:rPr>
          <w:color w:val="000000"/>
          <w:sz w:val="28"/>
          <w:szCs w:val="28"/>
          <w:lang w:val="ru-RU"/>
        </w:rPr>
        <w:t xml:space="preserve"> </w:t>
      </w:r>
      <w:r w:rsidR="00384373" w:rsidRPr="00207730">
        <w:rPr>
          <w:color w:val="000000"/>
          <w:sz w:val="28"/>
          <w:szCs w:val="28"/>
          <w:lang w:val="ru-RU"/>
        </w:rPr>
        <w:t>Дронов</w:t>
      </w:r>
      <w:r w:rsidR="00543EC6" w:rsidRPr="00207730">
        <w:rPr>
          <w:color w:val="000000"/>
          <w:sz w:val="28"/>
          <w:szCs w:val="28"/>
          <w:lang w:val="ru-RU"/>
        </w:rPr>
        <w:t>ой</w:t>
      </w:r>
      <w:r w:rsidRPr="00207730">
        <w:rPr>
          <w:color w:val="000000"/>
          <w:sz w:val="28"/>
          <w:szCs w:val="28"/>
          <w:lang w:val="ru-RU"/>
        </w:rPr>
        <w:t xml:space="preserve">, </w:t>
      </w:r>
      <w:r w:rsidR="00197538" w:rsidRPr="00207730">
        <w:rPr>
          <w:color w:val="000000"/>
          <w:sz w:val="28"/>
          <w:szCs w:val="28"/>
          <w:lang w:val="ru-RU"/>
        </w:rPr>
        <w:t xml:space="preserve">В.В. </w:t>
      </w:r>
      <w:r w:rsidRPr="00207730">
        <w:rPr>
          <w:color w:val="000000"/>
          <w:sz w:val="28"/>
          <w:szCs w:val="28"/>
          <w:lang w:val="ru-RU"/>
        </w:rPr>
        <w:t>Старков</w:t>
      </w:r>
      <w:r w:rsidR="00543EC6" w:rsidRPr="00207730">
        <w:rPr>
          <w:color w:val="000000"/>
          <w:sz w:val="28"/>
          <w:szCs w:val="28"/>
          <w:lang w:val="ru-RU"/>
        </w:rPr>
        <w:t>ой</w:t>
      </w:r>
      <w:r w:rsidR="00197538" w:rsidRPr="00207730">
        <w:rPr>
          <w:color w:val="000000"/>
          <w:sz w:val="28"/>
          <w:szCs w:val="28"/>
          <w:lang w:val="ru-RU"/>
        </w:rPr>
        <w:t xml:space="preserve">, </w:t>
      </w:r>
      <w:r w:rsidR="00384373" w:rsidRPr="00207730">
        <w:rPr>
          <w:color w:val="000000"/>
          <w:sz w:val="28"/>
          <w:szCs w:val="28"/>
          <w:lang w:val="ru-RU"/>
        </w:rPr>
        <w:t>С.И. Шелухин</w:t>
      </w:r>
      <w:r w:rsidR="00543EC6" w:rsidRPr="00207730">
        <w:rPr>
          <w:color w:val="000000"/>
          <w:sz w:val="28"/>
          <w:szCs w:val="28"/>
          <w:lang w:val="ru-RU"/>
        </w:rPr>
        <w:t>а</w:t>
      </w:r>
      <w:r w:rsidR="00096441" w:rsidRPr="00207730">
        <w:rPr>
          <w:color w:val="000000"/>
          <w:sz w:val="28"/>
          <w:szCs w:val="28"/>
          <w:lang w:val="ru-RU"/>
        </w:rPr>
        <w:t xml:space="preserve"> и др</w:t>
      </w:r>
      <w:r w:rsidR="00384373" w:rsidRPr="00207730">
        <w:rPr>
          <w:color w:val="000000"/>
          <w:sz w:val="28"/>
          <w:szCs w:val="28"/>
          <w:lang w:val="ru-RU"/>
        </w:rPr>
        <w:t>.</w:t>
      </w:r>
      <w:r w:rsidRPr="00207730">
        <w:rPr>
          <w:color w:val="000000"/>
          <w:sz w:val="28"/>
          <w:szCs w:val="28"/>
          <w:lang w:val="ru-RU"/>
        </w:rPr>
        <w:t xml:space="preserve"> </w:t>
      </w:r>
    </w:p>
    <w:p w14:paraId="33A07028" w14:textId="77777777" w:rsidR="00F14D7F" w:rsidRPr="00207730" w:rsidRDefault="00DD2C31"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Несмотря на наличие значительного числа научных публикаций, посвящ</w:t>
      </w:r>
      <w:r w:rsidR="00F14D7F" w:rsidRPr="00207730">
        <w:rPr>
          <w:color w:val="000000"/>
          <w:sz w:val="28"/>
          <w:szCs w:val="28"/>
          <w:lang w:val="ru-RU"/>
        </w:rPr>
        <w:t>е</w:t>
      </w:r>
      <w:r w:rsidRPr="00207730">
        <w:rPr>
          <w:color w:val="000000"/>
          <w:sz w:val="28"/>
          <w:szCs w:val="28"/>
          <w:lang w:val="ru-RU"/>
        </w:rPr>
        <w:t xml:space="preserve">нных деятельности учреждений </w:t>
      </w:r>
      <w:r w:rsidR="00F14D7F" w:rsidRPr="00207730">
        <w:rPr>
          <w:color w:val="000000"/>
          <w:sz w:val="28"/>
          <w:szCs w:val="28"/>
          <w:lang w:val="ru-RU"/>
        </w:rPr>
        <w:t>УИС</w:t>
      </w:r>
      <w:r w:rsidRPr="00207730">
        <w:rPr>
          <w:color w:val="000000"/>
          <w:sz w:val="28"/>
          <w:szCs w:val="28"/>
          <w:lang w:val="ru-RU"/>
        </w:rPr>
        <w:t xml:space="preserve">, до настоящего времени отсутствуют фундаментальные монографические исследования, в которых комплексно рассматривались бы проблемы функционирования </w:t>
      </w:r>
      <w:r w:rsidR="00F14D7F" w:rsidRPr="00207730">
        <w:rPr>
          <w:color w:val="000000"/>
          <w:sz w:val="28"/>
          <w:szCs w:val="28"/>
          <w:lang w:val="ru-RU"/>
        </w:rPr>
        <w:t>УМБ</w:t>
      </w:r>
      <w:r w:rsidRPr="00207730">
        <w:rPr>
          <w:color w:val="000000"/>
          <w:sz w:val="28"/>
          <w:szCs w:val="28"/>
          <w:lang w:val="ru-RU"/>
        </w:rPr>
        <w:t xml:space="preserve"> в Казахстане. </w:t>
      </w:r>
    </w:p>
    <w:bookmarkEnd w:id="6"/>
    <w:p w14:paraId="3AC9A5CD" w14:textId="7B7273FD" w:rsidR="009736CF" w:rsidRPr="00207730" w:rsidRDefault="009736CF" w:rsidP="009736CF">
      <w:pPr>
        <w:pStyle w:val="a3"/>
        <w:shd w:val="clear" w:color="auto" w:fill="FFFFFF"/>
        <w:spacing w:after="0" w:line="240" w:lineRule="auto"/>
        <w:ind w:firstLine="709"/>
        <w:jc w:val="both"/>
        <w:textAlignment w:val="baseline"/>
        <w:rPr>
          <w:bCs/>
          <w:color w:val="000000"/>
          <w:sz w:val="28"/>
          <w:szCs w:val="28"/>
          <w:lang w:val="ru-RU"/>
        </w:rPr>
      </w:pPr>
      <w:r w:rsidRPr="0068268F">
        <w:rPr>
          <w:bCs/>
          <w:color w:val="000000"/>
          <w:sz w:val="28"/>
          <w:szCs w:val="28"/>
          <w:lang w:val="ru-RU"/>
        </w:rPr>
        <w:t>Научная новизна</w:t>
      </w:r>
      <w:r w:rsidRPr="00207730">
        <w:rPr>
          <w:bCs/>
          <w:color w:val="000000"/>
          <w:sz w:val="28"/>
          <w:szCs w:val="28"/>
          <w:lang w:val="ru-RU"/>
        </w:rPr>
        <w:t xml:space="preserve"> всех положений, выносимых на защиту, заключается в том, что в Республике Казахстан ранее не проводилось комплексных исследований межотраслевого характера</w:t>
      </w:r>
      <w:r w:rsidR="00490481" w:rsidRPr="00207730">
        <w:rPr>
          <w:bCs/>
          <w:color w:val="000000"/>
          <w:sz w:val="28"/>
          <w:szCs w:val="28"/>
          <w:lang w:val="ru-RU"/>
        </w:rPr>
        <w:t xml:space="preserve"> </w:t>
      </w:r>
      <w:r w:rsidRPr="00207730">
        <w:rPr>
          <w:bCs/>
          <w:color w:val="000000"/>
          <w:sz w:val="28"/>
          <w:szCs w:val="28"/>
          <w:lang w:val="ru-RU"/>
        </w:rPr>
        <w:t xml:space="preserve">на пересечении уголовно-исполнительного права и криминалистики. В этом контексте </w:t>
      </w:r>
      <w:r w:rsidR="00490481" w:rsidRPr="00207730">
        <w:rPr>
          <w:bCs/>
          <w:color w:val="000000"/>
          <w:sz w:val="28"/>
          <w:szCs w:val="28"/>
          <w:lang w:val="ru-RU"/>
        </w:rPr>
        <w:t>авторские выводы и предложения обладают</w:t>
      </w:r>
      <w:r w:rsidRPr="00207730">
        <w:rPr>
          <w:bCs/>
          <w:color w:val="000000"/>
          <w:sz w:val="28"/>
          <w:szCs w:val="28"/>
          <w:lang w:val="ru-RU"/>
        </w:rPr>
        <w:t xml:space="preserve"> очевидной </w:t>
      </w:r>
      <w:r w:rsidR="00490481" w:rsidRPr="00207730">
        <w:rPr>
          <w:bCs/>
          <w:color w:val="000000"/>
          <w:sz w:val="28"/>
          <w:szCs w:val="28"/>
          <w:lang w:val="ru-RU"/>
        </w:rPr>
        <w:t>научной новизной</w:t>
      </w:r>
      <w:r w:rsidRPr="00207730">
        <w:rPr>
          <w:bCs/>
          <w:color w:val="000000"/>
          <w:sz w:val="28"/>
          <w:szCs w:val="28"/>
          <w:lang w:val="ru-RU"/>
        </w:rPr>
        <w:t>, поскольку направлен</w:t>
      </w:r>
      <w:r w:rsidR="00490481" w:rsidRPr="00207730">
        <w:rPr>
          <w:bCs/>
          <w:color w:val="000000"/>
          <w:sz w:val="28"/>
          <w:szCs w:val="28"/>
          <w:lang w:val="ru-RU"/>
        </w:rPr>
        <w:t>ы</w:t>
      </w:r>
      <w:r w:rsidRPr="00207730">
        <w:rPr>
          <w:bCs/>
          <w:color w:val="000000"/>
          <w:sz w:val="28"/>
          <w:szCs w:val="28"/>
          <w:lang w:val="ru-RU"/>
        </w:rPr>
        <w:t xml:space="preserve"> на междисциплинарное совершенствование и развитие научных основ пенитенциарного права и криминалис</w:t>
      </w:r>
      <w:r w:rsidR="00490481" w:rsidRPr="00207730">
        <w:rPr>
          <w:bCs/>
          <w:color w:val="000000"/>
          <w:sz w:val="28"/>
          <w:szCs w:val="28"/>
          <w:lang w:val="ru-RU"/>
        </w:rPr>
        <w:t>тики</w:t>
      </w:r>
      <w:r w:rsidRPr="00207730">
        <w:rPr>
          <w:bCs/>
          <w:color w:val="000000"/>
          <w:sz w:val="28"/>
          <w:szCs w:val="28"/>
          <w:lang w:val="ru-RU"/>
        </w:rPr>
        <w:t>.</w:t>
      </w:r>
    </w:p>
    <w:p w14:paraId="70D8B0A9" w14:textId="5AE2B8C0" w:rsidR="00490481" w:rsidRPr="00207730" w:rsidRDefault="00490481" w:rsidP="009736CF">
      <w:pPr>
        <w:pStyle w:val="a3"/>
        <w:shd w:val="clear" w:color="auto" w:fill="FFFFFF"/>
        <w:spacing w:after="0" w:line="240" w:lineRule="auto"/>
        <w:ind w:firstLine="709"/>
        <w:jc w:val="both"/>
        <w:textAlignment w:val="baseline"/>
        <w:rPr>
          <w:bCs/>
          <w:color w:val="000000"/>
          <w:sz w:val="28"/>
          <w:szCs w:val="28"/>
          <w:lang w:val="ru-RU"/>
        </w:rPr>
      </w:pPr>
      <w:r w:rsidRPr="00207730">
        <w:rPr>
          <w:bCs/>
          <w:color w:val="000000"/>
          <w:sz w:val="28"/>
          <w:szCs w:val="28"/>
          <w:lang w:val="ru-RU"/>
        </w:rPr>
        <w:lastRenderedPageBreak/>
        <w:t xml:space="preserve">Практикоориентированные положения также характеризуются научной новизной, поскольку предлагают </w:t>
      </w:r>
      <w:r w:rsidR="00583016" w:rsidRPr="00207730">
        <w:rPr>
          <w:bCs/>
          <w:color w:val="000000"/>
          <w:sz w:val="28"/>
          <w:szCs w:val="28"/>
          <w:lang w:val="ru-RU"/>
        </w:rPr>
        <w:t>использование</w:t>
      </w:r>
      <w:r w:rsidRPr="00207730">
        <w:rPr>
          <w:bCs/>
          <w:color w:val="000000"/>
          <w:sz w:val="28"/>
          <w:szCs w:val="28"/>
          <w:lang w:val="ru-RU"/>
        </w:rPr>
        <w:t xml:space="preserve"> технических средств </w:t>
      </w:r>
      <w:r w:rsidR="00583016" w:rsidRPr="00207730">
        <w:rPr>
          <w:bCs/>
          <w:color w:val="000000"/>
          <w:sz w:val="28"/>
          <w:szCs w:val="28"/>
          <w:lang w:val="ru-RU"/>
        </w:rPr>
        <w:t>при исполнении и отбывании наказания в УМБ</w:t>
      </w:r>
      <w:r w:rsidRPr="00207730">
        <w:rPr>
          <w:bCs/>
          <w:color w:val="000000"/>
          <w:sz w:val="28"/>
          <w:szCs w:val="28"/>
          <w:lang w:val="ru-RU"/>
        </w:rPr>
        <w:t xml:space="preserve">, включая использование технологий </w:t>
      </w:r>
      <w:r w:rsidR="00A14F0D" w:rsidRPr="00207730">
        <w:rPr>
          <w:bCs/>
          <w:color w:val="000000"/>
          <w:sz w:val="28"/>
          <w:szCs w:val="28"/>
          <w:lang w:val="ru-RU"/>
        </w:rPr>
        <w:t>ИИ</w:t>
      </w:r>
      <w:r w:rsidRPr="00207730">
        <w:rPr>
          <w:bCs/>
          <w:color w:val="000000"/>
          <w:sz w:val="28"/>
          <w:szCs w:val="28"/>
          <w:lang w:val="ru-RU"/>
        </w:rPr>
        <w:t xml:space="preserve">. Такой вектор соответствует стратегическим документам и концептуальным направлениям государственной правовой политики </w:t>
      </w:r>
      <w:r w:rsidR="00A14F0D" w:rsidRPr="00207730">
        <w:rPr>
          <w:bCs/>
          <w:color w:val="000000"/>
          <w:sz w:val="28"/>
          <w:szCs w:val="28"/>
          <w:lang w:val="ru-RU"/>
        </w:rPr>
        <w:t>РК</w:t>
      </w:r>
      <w:r w:rsidRPr="00207730">
        <w:rPr>
          <w:bCs/>
          <w:color w:val="000000"/>
          <w:sz w:val="28"/>
          <w:szCs w:val="28"/>
          <w:lang w:val="ru-RU"/>
        </w:rPr>
        <w:t xml:space="preserve">, что, в частности, было отражено в последнем обращении </w:t>
      </w:r>
      <w:r w:rsidR="00A14F0D" w:rsidRPr="00207730">
        <w:rPr>
          <w:bCs/>
          <w:color w:val="000000"/>
          <w:sz w:val="28"/>
          <w:szCs w:val="28"/>
          <w:lang w:val="ru-RU"/>
        </w:rPr>
        <w:t>Главы государства</w:t>
      </w:r>
      <w:r w:rsidRPr="00207730">
        <w:rPr>
          <w:bCs/>
          <w:color w:val="000000"/>
          <w:sz w:val="28"/>
          <w:szCs w:val="28"/>
          <w:lang w:val="ru-RU"/>
        </w:rPr>
        <w:t>.</w:t>
      </w:r>
    </w:p>
    <w:p w14:paraId="31DAE2F9" w14:textId="6053B180" w:rsidR="009736CF" w:rsidRPr="00207730" w:rsidRDefault="0050261E"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xml:space="preserve">В целом, научная новизна исследования заключается в предпринятой впервые попытке проведения комплексного анализа ТКО УМБ </w:t>
      </w:r>
      <w:r w:rsidR="003A5818" w:rsidRPr="00207730">
        <w:rPr>
          <w:color w:val="000000"/>
          <w:sz w:val="28"/>
          <w:szCs w:val="28"/>
          <w:lang w:val="ru-RU"/>
        </w:rPr>
        <w:t>УИС</w:t>
      </w:r>
      <w:r w:rsidRPr="00207730">
        <w:rPr>
          <w:color w:val="000000"/>
          <w:sz w:val="28"/>
          <w:szCs w:val="28"/>
          <w:lang w:val="ru-RU"/>
        </w:rPr>
        <w:t xml:space="preserve"> РК и разработке концепции «умной колонии» на основе цифровых технологий. Основной вклад автора состоит в обосновании необходимости внедрения биометрии, ИИ и электронных средств контроля, создании оригинального устройства идентификации личности, а также формировании практических рекомендаций по совершенствованию законодательства и повышению эффективности безопасности в УМБ.</w:t>
      </w:r>
    </w:p>
    <w:p w14:paraId="6D77C2E2" w14:textId="6A8B0DED" w:rsidR="00F01DD1" w:rsidRPr="00DE349E" w:rsidRDefault="00DE753F" w:rsidP="00F01DD1">
      <w:pPr>
        <w:spacing w:after="0"/>
        <w:ind w:firstLine="720"/>
        <w:jc w:val="both"/>
        <w:rPr>
          <w:rFonts w:cs="Times New Roman"/>
          <w:sz w:val="28"/>
          <w:szCs w:val="28"/>
          <w:lang w:val="ru-RU"/>
        </w:rPr>
      </w:pPr>
      <w:r w:rsidRPr="00207730">
        <w:rPr>
          <w:b/>
          <w:color w:val="000000"/>
          <w:sz w:val="28"/>
          <w:szCs w:val="28"/>
          <w:lang w:val="ru-RU"/>
        </w:rPr>
        <w:t>Цель</w:t>
      </w:r>
      <w:r w:rsidRPr="00207730">
        <w:rPr>
          <w:color w:val="000000"/>
          <w:sz w:val="28"/>
          <w:szCs w:val="28"/>
          <w:lang w:val="ru-RU"/>
        </w:rPr>
        <w:t xml:space="preserve"> </w:t>
      </w:r>
      <w:r w:rsidRPr="00207730">
        <w:rPr>
          <w:b/>
          <w:bCs/>
          <w:color w:val="000000"/>
          <w:sz w:val="28"/>
          <w:szCs w:val="28"/>
          <w:lang w:val="ru-RU"/>
        </w:rPr>
        <w:t>исследования</w:t>
      </w:r>
      <w:r w:rsidR="00F01DD1" w:rsidRPr="00DE349E">
        <w:rPr>
          <w:rFonts w:cs="Times New Roman"/>
          <w:sz w:val="28"/>
          <w:szCs w:val="28"/>
          <w:lang w:val="ru-RU"/>
        </w:rPr>
        <w:t xml:space="preserve"> является изучение закономерности ТКО содержания осужденных в УМБ и разработка на его основе научно-обоснованных рекомендаций по совершенствованию законодательства и эффективному применению научно-технических средств для достижения целей по исправлению осужденных и предупреждению преступности в целом, а также в учреждениях УИС в частности. </w:t>
      </w:r>
    </w:p>
    <w:p w14:paraId="29E13DC6" w14:textId="267C4E31"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xml:space="preserve">Для достижения поставленной цели в процессе исследования определены следующие </w:t>
      </w:r>
      <w:r w:rsidRPr="00207730">
        <w:rPr>
          <w:b/>
          <w:color w:val="000000"/>
          <w:sz w:val="28"/>
          <w:szCs w:val="28"/>
          <w:lang w:val="ru-RU"/>
        </w:rPr>
        <w:t>задачи:</w:t>
      </w:r>
    </w:p>
    <w:p w14:paraId="410B8E66" w14:textId="77777777"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оценить современное состояние и перспективы развития ТКО содержания осужденных в УМБ;</w:t>
      </w:r>
    </w:p>
    <w:p w14:paraId="7362C51B" w14:textId="77777777"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классифицировать технико-криминалистические методы и средства содержания осужденных в УМБ</w:t>
      </w:r>
      <w:r w:rsidRPr="00207730">
        <w:rPr>
          <w:webHidden/>
          <w:color w:val="000000"/>
          <w:sz w:val="28"/>
          <w:szCs w:val="28"/>
          <w:lang w:val="ru-RU"/>
        </w:rPr>
        <w:t>;</w:t>
      </w:r>
    </w:p>
    <w:p w14:paraId="2F3085C9" w14:textId="42D7FB78"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представить разработанн</w:t>
      </w:r>
      <w:r w:rsidR="00BA2A24" w:rsidRPr="00207730">
        <w:rPr>
          <w:color w:val="000000"/>
          <w:sz w:val="28"/>
          <w:szCs w:val="28"/>
          <w:lang w:val="ru-RU"/>
        </w:rPr>
        <w:t>ы</w:t>
      </w:r>
      <w:r w:rsidR="006C10BB" w:rsidRPr="00207730">
        <w:rPr>
          <w:color w:val="000000"/>
          <w:sz w:val="28"/>
          <w:szCs w:val="28"/>
          <w:lang w:val="ru-RU"/>
        </w:rPr>
        <w:t>е</w:t>
      </w:r>
      <w:r w:rsidRPr="00207730">
        <w:rPr>
          <w:color w:val="000000"/>
          <w:sz w:val="28"/>
          <w:szCs w:val="28"/>
          <w:lang w:val="ru-RU"/>
        </w:rPr>
        <w:t xml:space="preserve"> технико-криминалистическ</w:t>
      </w:r>
      <w:r w:rsidR="00B20345" w:rsidRPr="00207730">
        <w:rPr>
          <w:color w:val="000000"/>
          <w:sz w:val="28"/>
          <w:szCs w:val="28"/>
          <w:lang w:val="ru-RU"/>
        </w:rPr>
        <w:t>и</w:t>
      </w:r>
      <w:r w:rsidRPr="00207730">
        <w:rPr>
          <w:color w:val="000000"/>
          <w:sz w:val="28"/>
          <w:szCs w:val="28"/>
          <w:lang w:val="ru-RU"/>
        </w:rPr>
        <w:t>е средств</w:t>
      </w:r>
      <w:r w:rsidR="00B20345" w:rsidRPr="00207730">
        <w:rPr>
          <w:color w:val="000000"/>
          <w:sz w:val="28"/>
          <w:szCs w:val="28"/>
          <w:lang w:val="ru-RU"/>
        </w:rPr>
        <w:t>а</w:t>
      </w:r>
      <w:r w:rsidRPr="00207730">
        <w:rPr>
          <w:color w:val="000000"/>
          <w:sz w:val="28"/>
          <w:szCs w:val="28"/>
          <w:lang w:val="ru-RU"/>
        </w:rPr>
        <w:t>, обеспечивающие содержание осужденных в УМБ;</w:t>
      </w:r>
    </w:p>
    <w:p w14:paraId="71E6B0FE" w14:textId="77777777"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рассмотреть использование технико-криминалистических средств в противодействии совершению правонарушений в УМБ;</w:t>
      </w:r>
    </w:p>
    <w:p w14:paraId="3A20EFB1" w14:textId="77777777"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в</w:t>
      </w:r>
      <w:r w:rsidR="00B35988" w:rsidRPr="00207730">
        <w:rPr>
          <w:color w:val="000000"/>
          <w:sz w:val="28"/>
          <w:szCs w:val="28"/>
          <w:lang w:val="ru-RU"/>
        </w:rPr>
        <w:t>нести предложения</w:t>
      </w:r>
      <w:r w:rsidRPr="00207730">
        <w:rPr>
          <w:color w:val="000000"/>
          <w:sz w:val="28"/>
          <w:szCs w:val="28"/>
          <w:lang w:val="ru-RU"/>
        </w:rPr>
        <w:t xml:space="preserve"> по совершенствованию действующего законодательства по вопросам</w:t>
      </w:r>
      <w:r w:rsidR="00B97E57" w:rsidRPr="00207730">
        <w:rPr>
          <w:color w:val="000000"/>
          <w:sz w:val="28"/>
          <w:szCs w:val="28"/>
          <w:lang w:val="ru-RU"/>
        </w:rPr>
        <w:t>,</w:t>
      </w:r>
      <w:r w:rsidRPr="00207730">
        <w:rPr>
          <w:color w:val="000000"/>
          <w:sz w:val="28"/>
          <w:szCs w:val="28"/>
          <w:lang w:val="ru-RU"/>
        </w:rPr>
        <w:t xml:space="preserve"> относящи</w:t>
      </w:r>
      <w:r w:rsidR="00B97E57" w:rsidRPr="00207730">
        <w:rPr>
          <w:color w:val="000000"/>
          <w:sz w:val="28"/>
          <w:szCs w:val="28"/>
          <w:lang w:val="ru-RU"/>
        </w:rPr>
        <w:t>м</w:t>
      </w:r>
      <w:r w:rsidRPr="00207730">
        <w:rPr>
          <w:color w:val="000000"/>
          <w:sz w:val="28"/>
          <w:szCs w:val="28"/>
          <w:lang w:val="ru-RU"/>
        </w:rPr>
        <w:t xml:space="preserve">ся к ТКО содержания в УМБ; </w:t>
      </w:r>
    </w:p>
    <w:p w14:paraId="1C98370A" w14:textId="77777777"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kk-KZ"/>
        </w:rPr>
        <w:t xml:space="preserve">- разработать практические рекомендации, направленные на развитие </w:t>
      </w:r>
      <w:r w:rsidRPr="00207730">
        <w:rPr>
          <w:color w:val="000000"/>
          <w:sz w:val="28"/>
          <w:szCs w:val="28"/>
          <w:lang w:val="ru-RU"/>
        </w:rPr>
        <w:t xml:space="preserve">ТКО </w:t>
      </w:r>
      <w:r w:rsidRPr="00207730">
        <w:rPr>
          <w:color w:val="000000"/>
          <w:sz w:val="28"/>
          <w:szCs w:val="28"/>
          <w:lang w:val="kk-KZ"/>
        </w:rPr>
        <w:t xml:space="preserve">содержания в </w:t>
      </w:r>
      <w:r w:rsidRPr="00207730">
        <w:rPr>
          <w:color w:val="000000"/>
          <w:sz w:val="28"/>
          <w:szCs w:val="28"/>
          <w:lang w:val="ru-RU"/>
        </w:rPr>
        <w:t>УМБ.</w:t>
      </w:r>
    </w:p>
    <w:p w14:paraId="16843707" w14:textId="5CB700F9"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b/>
          <w:bCs/>
          <w:color w:val="000000"/>
          <w:sz w:val="28"/>
          <w:szCs w:val="28"/>
          <w:lang w:val="ru-RU"/>
        </w:rPr>
        <w:t xml:space="preserve">Объектом </w:t>
      </w:r>
      <w:r w:rsidRPr="00207730">
        <w:rPr>
          <w:color w:val="000000"/>
          <w:sz w:val="28"/>
          <w:szCs w:val="28"/>
          <w:lang w:val="ru-RU"/>
        </w:rPr>
        <w:t>исследования явля</w:t>
      </w:r>
      <w:r w:rsidR="00B20345" w:rsidRPr="00207730">
        <w:rPr>
          <w:color w:val="000000"/>
          <w:sz w:val="28"/>
          <w:szCs w:val="28"/>
          <w:lang w:val="ru-RU"/>
        </w:rPr>
        <w:t>е</w:t>
      </w:r>
      <w:r w:rsidRPr="00207730">
        <w:rPr>
          <w:color w:val="000000"/>
          <w:sz w:val="28"/>
          <w:szCs w:val="28"/>
          <w:lang w:val="ru-RU"/>
        </w:rPr>
        <w:t xml:space="preserve">тся процесс обеспечения безопасности и правопорядка в </w:t>
      </w:r>
      <w:r w:rsidR="002E6D1F" w:rsidRPr="00207730">
        <w:rPr>
          <w:color w:val="000000"/>
          <w:sz w:val="28"/>
          <w:szCs w:val="28"/>
          <w:lang w:val="ru-RU"/>
        </w:rPr>
        <w:t>УМБ</w:t>
      </w:r>
      <w:r w:rsidRPr="00207730">
        <w:rPr>
          <w:color w:val="000000"/>
          <w:sz w:val="28"/>
          <w:szCs w:val="28"/>
          <w:lang w:val="ru-RU"/>
        </w:rPr>
        <w:t xml:space="preserve">, связанных с содержанием осужденных. </w:t>
      </w:r>
    </w:p>
    <w:p w14:paraId="693FCA74" w14:textId="7BAD3AC6"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b/>
          <w:color w:val="000000"/>
          <w:sz w:val="28"/>
          <w:szCs w:val="28"/>
          <w:lang w:val="ru-RU"/>
        </w:rPr>
        <w:t>Предмет</w:t>
      </w:r>
      <w:r w:rsidRPr="00207730">
        <w:rPr>
          <w:color w:val="000000"/>
          <w:sz w:val="28"/>
          <w:szCs w:val="28"/>
          <w:lang w:val="ru-RU"/>
        </w:rPr>
        <w:t xml:space="preserve"> </w:t>
      </w:r>
      <w:r w:rsidRPr="00207730">
        <w:rPr>
          <w:b/>
          <w:bCs/>
          <w:color w:val="000000"/>
          <w:sz w:val="28"/>
          <w:szCs w:val="28"/>
          <w:lang w:val="ru-RU"/>
        </w:rPr>
        <w:t>исследования</w:t>
      </w:r>
      <w:r w:rsidRPr="00207730">
        <w:rPr>
          <w:color w:val="000000"/>
          <w:sz w:val="28"/>
          <w:szCs w:val="28"/>
          <w:lang w:val="ru-RU"/>
        </w:rPr>
        <w:t xml:space="preserve"> составили методы, средства и технологии </w:t>
      </w:r>
      <w:r w:rsidR="002E6D1F" w:rsidRPr="00207730">
        <w:rPr>
          <w:color w:val="000000"/>
          <w:sz w:val="28"/>
          <w:szCs w:val="28"/>
          <w:lang w:val="ru-RU"/>
        </w:rPr>
        <w:t>ТКО</w:t>
      </w:r>
      <w:r w:rsidRPr="00207730">
        <w:rPr>
          <w:color w:val="000000"/>
          <w:sz w:val="28"/>
          <w:szCs w:val="28"/>
          <w:lang w:val="ru-RU"/>
        </w:rPr>
        <w:t xml:space="preserve">, используемые для поддержания безопасности, контроля и профилактики правонарушений среди осужденных в </w:t>
      </w:r>
      <w:r w:rsidR="002E6D1F" w:rsidRPr="00207730">
        <w:rPr>
          <w:color w:val="000000"/>
          <w:sz w:val="28"/>
          <w:szCs w:val="28"/>
          <w:lang w:val="ru-RU"/>
        </w:rPr>
        <w:t>УМБ</w:t>
      </w:r>
      <w:r w:rsidRPr="00207730">
        <w:rPr>
          <w:color w:val="000000"/>
          <w:sz w:val="28"/>
          <w:szCs w:val="28"/>
          <w:lang w:val="ru-RU"/>
        </w:rPr>
        <w:t>.</w:t>
      </w:r>
    </w:p>
    <w:p w14:paraId="4F46A5D9" w14:textId="4A2C77AF" w:rsidR="00381EF9" w:rsidRPr="00207730" w:rsidRDefault="00E56AC8" w:rsidP="00742C3F">
      <w:pPr>
        <w:pStyle w:val="a3"/>
        <w:shd w:val="clear" w:color="auto" w:fill="FFFFFF"/>
        <w:spacing w:after="0" w:line="240" w:lineRule="auto"/>
        <w:ind w:firstLine="709"/>
        <w:jc w:val="both"/>
        <w:textAlignment w:val="baseline"/>
        <w:rPr>
          <w:color w:val="000000"/>
          <w:sz w:val="28"/>
          <w:szCs w:val="28"/>
          <w:lang w:val="ru-RU"/>
        </w:rPr>
      </w:pPr>
      <w:r w:rsidRPr="00207730">
        <w:rPr>
          <w:b/>
          <w:bCs/>
          <w:color w:val="000000"/>
          <w:sz w:val="28"/>
          <w:szCs w:val="28"/>
          <w:lang w:val="ru-RU"/>
        </w:rPr>
        <w:t xml:space="preserve">Теоретическую основу </w:t>
      </w:r>
      <w:r w:rsidRPr="00207730">
        <w:rPr>
          <w:color w:val="000000"/>
          <w:sz w:val="28"/>
          <w:szCs w:val="28"/>
          <w:lang w:val="ru-RU"/>
        </w:rPr>
        <w:t>исследования</w:t>
      </w:r>
      <w:r w:rsidRPr="00207730">
        <w:rPr>
          <w:b/>
          <w:bCs/>
          <w:color w:val="000000"/>
          <w:sz w:val="28"/>
          <w:szCs w:val="28"/>
          <w:lang w:val="ru-RU"/>
        </w:rPr>
        <w:t xml:space="preserve"> </w:t>
      </w:r>
      <w:r w:rsidRPr="00207730">
        <w:rPr>
          <w:color w:val="000000"/>
          <w:sz w:val="28"/>
          <w:szCs w:val="28"/>
          <w:lang w:val="ru-RU"/>
        </w:rPr>
        <w:t>составили современные отечественные и зарубежные научные работы, посвященные изучению ТКО в целом и в условиях учреждений УИС в частности.</w:t>
      </w:r>
    </w:p>
    <w:p w14:paraId="64554A46" w14:textId="43339369"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b/>
          <w:color w:val="000000"/>
          <w:sz w:val="28"/>
          <w:szCs w:val="28"/>
          <w:lang w:val="ru-RU"/>
        </w:rPr>
        <w:t xml:space="preserve">Нормативную базу исследования </w:t>
      </w:r>
      <w:r w:rsidRPr="00207730">
        <w:rPr>
          <w:color w:val="000000"/>
          <w:sz w:val="28"/>
          <w:szCs w:val="28"/>
          <w:lang w:val="ru-RU"/>
        </w:rPr>
        <w:t xml:space="preserve">составили: </w:t>
      </w:r>
      <w:r w:rsidR="001773DB" w:rsidRPr="00207730">
        <w:rPr>
          <w:color w:val="000000"/>
          <w:sz w:val="28"/>
          <w:szCs w:val="28"/>
          <w:lang w:val="ru-RU"/>
        </w:rPr>
        <w:t>к</w:t>
      </w:r>
      <w:r w:rsidRPr="00207730">
        <w:rPr>
          <w:color w:val="000000"/>
          <w:sz w:val="28"/>
          <w:szCs w:val="28"/>
          <w:lang w:val="ru-RU"/>
        </w:rPr>
        <w:t>одифицированные акты РК в уголовно</w:t>
      </w:r>
      <w:r w:rsidR="001773DB" w:rsidRPr="00207730">
        <w:rPr>
          <w:color w:val="000000"/>
          <w:sz w:val="28"/>
          <w:szCs w:val="28"/>
          <w:lang w:val="ru-RU"/>
        </w:rPr>
        <w:t>-правовой и пенитенциарной</w:t>
      </w:r>
      <w:r w:rsidRPr="00207730">
        <w:rPr>
          <w:color w:val="000000"/>
          <w:sz w:val="28"/>
          <w:szCs w:val="28"/>
          <w:lang w:val="ru-RU"/>
        </w:rPr>
        <w:t xml:space="preserve"> сфер</w:t>
      </w:r>
      <w:r w:rsidR="001773DB" w:rsidRPr="00207730">
        <w:rPr>
          <w:color w:val="000000"/>
          <w:sz w:val="28"/>
          <w:szCs w:val="28"/>
          <w:lang w:val="ru-RU"/>
        </w:rPr>
        <w:t>ах</w:t>
      </w:r>
      <w:r w:rsidRPr="00207730">
        <w:rPr>
          <w:color w:val="000000"/>
          <w:sz w:val="28"/>
          <w:szCs w:val="28"/>
          <w:lang w:val="ru-RU"/>
        </w:rPr>
        <w:t xml:space="preserve">, законы и нормативные акты, </w:t>
      </w:r>
      <w:r w:rsidR="001241C9" w:rsidRPr="00207730">
        <w:rPr>
          <w:color w:val="000000"/>
          <w:sz w:val="28"/>
          <w:szCs w:val="28"/>
          <w:lang w:val="ru-RU"/>
        </w:rPr>
        <w:t>регулирующие</w:t>
      </w:r>
      <w:r w:rsidRPr="00207730">
        <w:rPr>
          <w:color w:val="000000"/>
          <w:sz w:val="28"/>
          <w:szCs w:val="28"/>
          <w:lang w:val="ru-RU"/>
        </w:rPr>
        <w:t xml:space="preserve"> ТКО содержания осужденных в УМБ. Особое </w:t>
      </w:r>
      <w:r w:rsidR="001773DB" w:rsidRPr="00207730">
        <w:rPr>
          <w:color w:val="000000"/>
          <w:sz w:val="28"/>
          <w:szCs w:val="28"/>
          <w:lang w:val="ru-RU"/>
        </w:rPr>
        <w:t>внимание</w:t>
      </w:r>
      <w:r w:rsidRPr="00207730">
        <w:rPr>
          <w:color w:val="000000"/>
          <w:sz w:val="28"/>
          <w:szCs w:val="28"/>
          <w:lang w:val="ru-RU"/>
        </w:rPr>
        <w:t xml:space="preserve"> в рамках настоящего исследования получили</w:t>
      </w:r>
      <w:r w:rsidR="007026D6" w:rsidRPr="00207730">
        <w:rPr>
          <w:color w:val="000000"/>
          <w:sz w:val="28"/>
          <w:szCs w:val="28"/>
          <w:lang w:val="ru-RU"/>
        </w:rPr>
        <w:t xml:space="preserve"> </w:t>
      </w:r>
      <w:r w:rsidRPr="00207730">
        <w:rPr>
          <w:color w:val="000000"/>
          <w:sz w:val="28"/>
          <w:szCs w:val="28"/>
          <w:lang w:val="ru-RU"/>
        </w:rPr>
        <w:t xml:space="preserve">такие законодательные и нормативные </w:t>
      </w:r>
      <w:r w:rsidRPr="00207730">
        <w:rPr>
          <w:color w:val="000000"/>
          <w:sz w:val="28"/>
          <w:szCs w:val="28"/>
          <w:lang w:val="ru-RU"/>
        </w:rPr>
        <w:lastRenderedPageBreak/>
        <w:t xml:space="preserve">правовые акты </w:t>
      </w:r>
      <w:r w:rsidR="001241C9" w:rsidRPr="00207730">
        <w:rPr>
          <w:color w:val="000000"/>
          <w:sz w:val="28"/>
          <w:szCs w:val="28"/>
          <w:lang w:val="ru-RU"/>
        </w:rPr>
        <w:t>РК</w:t>
      </w:r>
      <w:r w:rsidRPr="00207730">
        <w:rPr>
          <w:color w:val="000000"/>
          <w:sz w:val="28"/>
          <w:szCs w:val="28"/>
          <w:lang w:val="ru-RU"/>
        </w:rPr>
        <w:t>, как Закон «</w:t>
      </w:r>
      <w:r w:rsidRPr="00207730">
        <w:rPr>
          <w:sz w:val="28"/>
          <w:szCs w:val="28"/>
          <w:lang w:val="ru-RU"/>
        </w:rPr>
        <w:t>Об оперативно-розыскной деятельности</w:t>
      </w:r>
      <w:r w:rsidRPr="00207730">
        <w:rPr>
          <w:color w:val="000000"/>
          <w:sz w:val="28"/>
          <w:szCs w:val="28"/>
          <w:lang w:val="ru-RU"/>
        </w:rPr>
        <w:t>»</w:t>
      </w:r>
      <w:r w:rsidR="007026D6" w:rsidRPr="00207730">
        <w:rPr>
          <w:color w:val="000000"/>
          <w:sz w:val="28"/>
          <w:szCs w:val="28"/>
          <w:lang w:val="ru-RU"/>
        </w:rPr>
        <w:t>,</w:t>
      </w:r>
      <w:r w:rsidRPr="00207730">
        <w:rPr>
          <w:color w:val="000000"/>
          <w:sz w:val="28"/>
          <w:szCs w:val="28"/>
          <w:lang w:val="ru-RU"/>
        </w:rPr>
        <w:t xml:space="preserve"> Закон «</w:t>
      </w:r>
      <w:r w:rsidRPr="00207730">
        <w:rPr>
          <w:bCs/>
          <w:sz w:val="28"/>
          <w:szCs w:val="28"/>
          <w:lang w:val="ru-RU"/>
        </w:rPr>
        <w:t>О дактилоскопической и геномной регистрации»</w:t>
      </w:r>
      <w:r w:rsidRPr="00207730">
        <w:rPr>
          <w:color w:val="000000"/>
          <w:sz w:val="28"/>
          <w:szCs w:val="28"/>
          <w:lang w:val="ru-RU"/>
        </w:rPr>
        <w:t>; Закон</w:t>
      </w:r>
      <w:r w:rsidR="001773DB" w:rsidRPr="00207730">
        <w:rPr>
          <w:color w:val="000000"/>
          <w:sz w:val="28"/>
          <w:szCs w:val="28"/>
          <w:lang w:val="ru-RU"/>
        </w:rPr>
        <w:t xml:space="preserve"> </w:t>
      </w:r>
      <w:r w:rsidRPr="00207730">
        <w:rPr>
          <w:color w:val="000000"/>
          <w:sz w:val="28"/>
          <w:szCs w:val="28"/>
          <w:lang w:val="ru-RU"/>
        </w:rPr>
        <w:t>«</w:t>
      </w:r>
      <w:r w:rsidRPr="00207730">
        <w:rPr>
          <w:sz w:val="28"/>
          <w:szCs w:val="28"/>
          <w:lang w:val="ru-RU"/>
        </w:rPr>
        <w:t>О контрразведывательной деятельности</w:t>
      </w:r>
      <w:r w:rsidRPr="00207730">
        <w:rPr>
          <w:color w:val="000000"/>
          <w:sz w:val="28"/>
          <w:szCs w:val="28"/>
          <w:lang w:val="ru-RU"/>
        </w:rPr>
        <w:t>»</w:t>
      </w:r>
      <w:r w:rsidR="007026D6" w:rsidRPr="00207730">
        <w:rPr>
          <w:color w:val="000000"/>
          <w:sz w:val="28"/>
          <w:szCs w:val="28"/>
          <w:lang w:val="ru-RU"/>
        </w:rPr>
        <w:t>,</w:t>
      </w:r>
      <w:r w:rsidRPr="00207730">
        <w:rPr>
          <w:color w:val="000000"/>
          <w:sz w:val="28"/>
          <w:szCs w:val="28"/>
          <w:lang w:val="ru-RU"/>
        </w:rPr>
        <w:t xml:space="preserve"> Закон «</w:t>
      </w:r>
      <w:r w:rsidRPr="00207730">
        <w:rPr>
          <w:sz w:val="28"/>
          <w:szCs w:val="28"/>
          <w:lang w:val="ru-RU"/>
        </w:rPr>
        <w:t>Об информатизации»</w:t>
      </w:r>
      <w:r w:rsidR="001773DB" w:rsidRPr="00207730">
        <w:rPr>
          <w:color w:val="000000"/>
          <w:sz w:val="28"/>
          <w:szCs w:val="28"/>
          <w:lang w:val="ru-RU"/>
        </w:rPr>
        <w:t xml:space="preserve"> и</w:t>
      </w:r>
      <w:r w:rsidRPr="00207730">
        <w:rPr>
          <w:color w:val="000000"/>
          <w:sz w:val="28"/>
          <w:szCs w:val="28"/>
          <w:lang w:val="ru-RU"/>
        </w:rPr>
        <w:t xml:space="preserve"> ведомственные приказы МВД РК.</w:t>
      </w:r>
    </w:p>
    <w:p w14:paraId="370F5478" w14:textId="77777777" w:rsidR="001773DB"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b/>
          <w:color w:val="000000"/>
          <w:sz w:val="28"/>
          <w:szCs w:val="28"/>
          <w:lang w:val="ru-RU"/>
        </w:rPr>
        <w:t xml:space="preserve">Эмпирическую базу исследования </w:t>
      </w:r>
      <w:r w:rsidRPr="00207730">
        <w:rPr>
          <w:color w:val="000000"/>
          <w:sz w:val="28"/>
          <w:szCs w:val="28"/>
          <w:lang w:val="ru-RU"/>
        </w:rPr>
        <w:t xml:space="preserve">составили </w:t>
      </w:r>
      <w:r w:rsidRPr="00207730">
        <w:rPr>
          <w:bCs/>
          <w:color w:val="000000"/>
          <w:sz w:val="28"/>
          <w:szCs w:val="28"/>
          <w:lang w:val="ru-RU"/>
        </w:rPr>
        <w:t>информационно-аналитические обзоры ТКО УМБ УИС РК, статистические данные КУИС МВД РК</w:t>
      </w:r>
      <w:r w:rsidRPr="00207730">
        <w:rPr>
          <w:color w:val="000000"/>
          <w:sz w:val="28"/>
          <w:szCs w:val="28"/>
          <w:lang w:val="ru-RU"/>
        </w:rPr>
        <w:t xml:space="preserve">, а также публикации в СМИ; отдельные эмпирические материалы, используемые в диссертациях, монографиях, научных и научно-практических статьях родственной и смежной тематики. </w:t>
      </w:r>
    </w:p>
    <w:p w14:paraId="62284ECB" w14:textId="3B15CD31"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xml:space="preserve">В диссертации анализируются результаты социологического опроса (анкетирования), проведенного автором </w:t>
      </w:r>
      <w:r w:rsidRPr="00207730">
        <w:rPr>
          <w:rFonts w:eastAsia="Times New Roman"/>
          <w:sz w:val="28"/>
          <w:szCs w:val="28"/>
          <w:lang w:val="ru-RU"/>
        </w:rPr>
        <w:t>среди сотрудников правоохранительных органов РК (417 человек).</w:t>
      </w:r>
      <w:r w:rsidRPr="00207730">
        <w:rPr>
          <w:color w:val="000000"/>
          <w:sz w:val="28"/>
          <w:szCs w:val="28"/>
          <w:lang w:val="ru-RU"/>
        </w:rPr>
        <w:t xml:space="preserve"> Изучены материалы уголовных дел по п</w:t>
      </w:r>
      <w:r w:rsidRPr="00207730">
        <w:rPr>
          <w:sz w:val="28"/>
          <w:szCs w:val="28"/>
          <w:lang w:val="ru-RU"/>
        </w:rPr>
        <w:t>реступлениям, совершенных осужденными, отбывающими наказание в УМБ, в период за 2017-202</w:t>
      </w:r>
      <w:r w:rsidR="000D2A55" w:rsidRPr="00207730">
        <w:rPr>
          <w:sz w:val="28"/>
          <w:szCs w:val="28"/>
          <w:lang w:val="ru-RU"/>
        </w:rPr>
        <w:t>5</w:t>
      </w:r>
      <w:r w:rsidRPr="00207730">
        <w:rPr>
          <w:sz w:val="28"/>
          <w:szCs w:val="28"/>
          <w:lang w:val="ru-RU"/>
        </w:rPr>
        <w:t xml:space="preserve"> </w:t>
      </w:r>
      <w:r w:rsidR="001773DB" w:rsidRPr="00207730">
        <w:rPr>
          <w:sz w:val="28"/>
          <w:szCs w:val="28"/>
          <w:lang w:val="ru-RU"/>
        </w:rPr>
        <w:t>годы</w:t>
      </w:r>
      <w:r w:rsidRPr="00207730">
        <w:rPr>
          <w:sz w:val="28"/>
          <w:szCs w:val="28"/>
          <w:lang w:val="ru-RU"/>
        </w:rPr>
        <w:t>.</w:t>
      </w:r>
    </w:p>
    <w:p w14:paraId="1F698513" w14:textId="77586576" w:rsidR="00D50766" w:rsidRPr="00207730" w:rsidRDefault="00A7134A" w:rsidP="00742C3F">
      <w:pPr>
        <w:pStyle w:val="a3"/>
        <w:shd w:val="clear" w:color="auto" w:fill="FFFFFF"/>
        <w:spacing w:after="0" w:line="240" w:lineRule="auto"/>
        <w:ind w:firstLine="709"/>
        <w:jc w:val="both"/>
        <w:textAlignment w:val="baseline"/>
        <w:rPr>
          <w:color w:val="000000"/>
          <w:sz w:val="28"/>
          <w:szCs w:val="28"/>
          <w:lang w:val="ru-RU"/>
        </w:rPr>
      </w:pPr>
      <w:bookmarkStart w:id="8" w:name="_Hlk198191371"/>
      <w:r w:rsidRPr="00207730">
        <w:rPr>
          <w:b/>
          <w:color w:val="000000"/>
          <w:sz w:val="28"/>
          <w:szCs w:val="28"/>
          <w:lang w:val="ru-RU"/>
        </w:rPr>
        <w:t>П</w:t>
      </w:r>
      <w:r w:rsidR="00DE753F" w:rsidRPr="00207730">
        <w:rPr>
          <w:b/>
          <w:color w:val="000000"/>
          <w:sz w:val="28"/>
          <w:szCs w:val="28"/>
          <w:lang w:val="ru-RU"/>
        </w:rPr>
        <w:t>оложения, выносимые на защиту.</w:t>
      </w:r>
      <w:r w:rsidR="00DE753F" w:rsidRPr="00207730">
        <w:rPr>
          <w:color w:val="000000"/>
          <w:sz w:val="28"/>
          <w:szCs w:val="28"/>
          <w:lang w:val="ru-RU"/>
        </w:rPr>
        <w:t xml:space="preserve"> Результаты проведенного диссертационного исследования позволяют вынести на защиту следующие положения:</w:t>
      </w:r>
    </w:p>
    <w:p w14:paraId="346163E5" w14:textId="1A1F7CD5" w:rsidR="00764BE7" w:rsidRPr="00207730" w:rsidRDefault="00DE753F" w:rsidP="00C41C0B">
      <w:pPr>
        <w:spacing w:after="0" w:line="240" w:lineRule="auto"/>
        <w:ind w:firstLine="709"/>
        <w:jc w:val="both"/>
        <w:rPr>
          <w:rFonts w:cs="Times New Roman"/>
          <w:bCs/>
          <w:sz w:val="28"/>
          <w:szCs w:val="28"/>
          <w:lang w:val="ru-RU"/>
        </w:rPr>
      </w:pPr>
      <w:r w:rsidRPr="00207730">
        <w:rPr>
          <w:color w:val="000000"/>
          <w:sz w:val="28"/>
          <w:szCs w:val="28"/>
          <w:lang w:val="ru-RU"/>
        </w:rPr>
        <w:t>1. </w:t>
      </w:r>
      <w:bookmarkStart w:id="9" w:name="_Hlk219992947"/>
      <w:r w:rsidR="00764BE7" w:rsidRPr="00207730">
        <w:rPr>
          <w:color w:val="000000"/>
          <w:sz w:val="28"/>
          <w:szCs w:val="28"/>
          <w:lang w:val="ru-RU"/>
        </w:rPr>
        <w:t xml:space="preserve">В Казахстане исследования традиционно проводятся преимущественно в рамках </w:t>
      </w:r>
      <w:r w:rsidR="00764BE7" w:rsidRPr="00207730">
        <w:rPr>
          <w:rFonts w:cs="Times New Roman"/>
          <w:color w:val="000000"/>
          <w:sz w:val="28"/>
          <w:szCs w:val="28"/>
          <w:lang w:val="ru-RU"/>
        </w:rPr>
        <w:t>уголовно-исполнительного права без учета технико-криминалистической составляющей, что формирует дефицит межотраслевой терминологии.</w:t>
      </w:r>
      <w:r w:rsidR="00764BE7" w:rsidRPr="00207730">
        <w:rPr>
          <w:rFonts w:cs="Times New Roman"/>
          <w:sz w:val="28"/>
          <w:szCs w:val="28"/>
          <w:lang w:val="ru-RU"/>
        </w:rPr>
        <w:t xml:space="preserve"> В </w:t>
      </w:r>
      <w:r w:rsidR="00115D08" w:rsidRPr="00207730">
        <w:rPr>
          <w:rFonts w:cs="Times New Roman"/>
          <w:sz w:val="28"/>
          <w:szCs w:val="28"/>
          <w:lang w:val="ru-RU"/>
        </w:rPr>
        <w:t>этой связи</w:t>
      </w:r>
      <w:r w:rsidR="00764BE7" w:rsidRPr="00207730">
        <w:rPr>
          <w:rFonts w:cs="Times New Roman"/>
          <w:sz w:val="28"/>
          <w:szCs w:val="28"/>
          <w:lang w:val="ru-RU"/>
        </w:rPr>
        <w:t xml:space="preserve"> д</w:t>
      </w:r>
      <w:r w:rsidR="00764BE7" w:rsidRPr="00207730">
        <w:rPr>
          <w:rFonts w:cs="Times New Roman"/>
          <w:color w:val="000000"/>
          <w:sz w:val="28"/>
          <w:szCs w:val="28"/>
          <w:lang w:val="ru-RU"/>
        </w:rPr>
        <w:t>ля науки криминалистики и уголовно-исполнительного права, предложена авторская дефиниция: «</w:t>
      </w:r>
      <w:r w:rsidR="00764BE7" w:rsidRPr="00207730">
        <w:rPr>
          <w:rFonts w:eastAsia="Calibri" w:cs="Times New Roman"/>
          <w:sz w:val="28"/>
          <w:szCs w:val="28"/>
          <w:lang w:val="ru-RU"/>
        </w:rPr>
        <w:t>технико-криминалистическое обеспечение содержания осужденных в учреждениях уголовно-исполнительной</w:t>
      </w:r>
      <w:r w:rsidR="00764BE7" w:rsidRPr="00207730">
        <w:rPr>
          <w:rFonts w:eastAsia="Calibri"/>
          <w:bCs/>
          <w:sz w:val="28"/>
          <w:szCs w:val="28"/>
          <w:lang w:val="ru-RU"/>
        </w:rPr>
        <w:t xml:space="preserve"> системы</w:t>
      </w:r>
      <w:r w:rsidR="00764BE7" w:rsidRPr="00207730">
        <w:rPr>
          <w:color w:val="000000"/>
          <w:sz w:val="28"/>
          <w:szCs w:val="28"/>
          <w:lang w:val="ru-RU"/>
        </w:rPr>
        <w:t xml:space="preserve">» </w:t>
      </w:r>
      <w:r w:rsidR="00764BE7" w:rsidRPr="00207730">
        <w:rPr>
          <w:rFonts w:eastAsia="Calibri"/>
          <w:bCs/>
          <w:sz w:val="28"/>
          <w:szCs w:val="28"/>
          <w:lang w:val="ru-RU"/>
        </w:rPr>
        <w:t xml:space="preserve">как </w:t>
      </w:r>
      <w:r w:rsidR="00764BE7" w:rsidRPr="00207730">
        <w:rPr>
          <w:sz w:val="28"/>
          <w:szCs w:val="28"/>
          <w:lang w:val="ru-RU"/>
        </w:rPr>
        <w:t xml:space="preserve">регламентированная законом система разработанных на основе криминалистических знаний действий и мер по предупреждению и расследованию пенитенциарных преступлений с применением научно-технических средств, приемов и методов регистрации, фотографирования, звукозаписи, видеосъемки, </w:t>
      </w:r>
      <w:r w:rsidR="0027036E" w:rsidRPr="00266709">
        <w:rPr>
          <w:sz w:val="28"/>
          <w:szCs w:val="28"/>
          <w:lang w:val="ru-RU"/>
        </w:rPr>
        <w:t>биометрической идентификации</w:t>
      </w:r>
      <w:r w:rsidR="00764BE7" w:rsidRPr="00207730">
        <w:rPr>
          <w:sz w:val="28"/>
          <w:szCs w:val="28"/>
          <w:lang w:val="ru-RU"/>
        </w:rPr>
        <w:t xml:space="preserve"> осужденных и иных лиц, а также производства отдельных следственных действий</w:t>
      </w:r>
      <w:r w:rsidR="002C1A4E">
        <w:rPr>
          <w:sz w:val="28"/>
          <w:szCs w:val="28"/>
          <w:lang w:val="ru-RU"/>
        </w:rPr>
        <w:t xml:space="preserve"> </w:t>
      </w:r>
      <w:r w:rsidR="002C1A4E" w:rsidRPr="00207730">
        <w:rPr>
          <w:rFonts w:eastAsia="Calibri"/>
          <w:bCs/>
          <w:iCs/>
          <w:sz w:val="28"/>
          <w:szCs w:val="28"/>
          <w:lang w:val="ru-RU"/>
        </w:rPr>
        <w:t>[Приложение А]</w:t>
      </w:r>
      <w:r w:rsidR="00764BE7" w:rsidRPr="00207730">
        <w:rPr>
          <w:color w:val="000000"/>
          <w:sz w:val="28"/>
          <w:szCs w:val="28"/>
          <w:lang w:val="ru-RU"/>
        </w:rPr>
        <w:t xml:space="preserve">. </w:t>
      </w:r>
      <w:bookmarkEnd w:id="9"/>
    </w:p>
    <w:p w14:paraId="4DC57BD5" w14:textId="5BFE4DDF" w:rsidR="0003289D" w:rsidRPr="00207730" w:rsidRDefault="00DE753F" w:rsidP="0003289D">
      <w:pPr>
        <w:spacing w:after="0" w:line="240" w:lineRule="auto"/>
        <w:ind w:firstLine="709"/>
        <w:jc w:val="both"/>
        <w:rPr>
          <w:color w:val="000000"/>
          <w:sz w:val="28"/>
          <w:szCs w:val="28"/>
          <w:lang w:val="ru-RU"/>
        </w:rPr>
      </w:pPr>
      <w:r w:rsidRPr="00207730">
        <w:rPr>
          <w:color w:val="000000"/>
          <w:sz w:val="28"/>
          <w:szCs w:val="28"/>
          <w:lang w:val="ru-RU"/>
        </w:rPr>
        <w:t>2. </w:t>
      </w:r>
      <w:r w:rsidR="0003289D" w:rsidRPr="00207730">
        <w:rPr>
          <w:color w:val="000000"/>
          <w:sz w:val="28"/>
          <w:szCs w:val="28"/>
          <w:lang w:val="ru-RU"/>
        </w:rPr>
        <w:t>В целях восполнения с</w:t>
      </w:r>
      <w:r w:rsidR="001060CF" w:rsidRPr="00207730">
        <w:rPr>
          <w:color w:val="000000"/>
          <w:sz w:val="28"/>
          <w:szCs w:val="28"/>
          <w:lang w:val="ru-RU"/>
        </w:rPr>
        <w:t>уществующ</w:t>
      </w:r>
      <w:r w:rsidR="0003289D" w:rsidRPr="00207730">
        <w:rPr>
          <w:color w:val="000000"/>
          <w:sz w:val="28"/>
          <w:szCs w:val="28"/>
          <w:lang w:val="ru-RU"/>
        </w:rPr>
        <w:t>его</w:t>
      </w:r>
      <w:r w:rsidR="001060CF" w:rsidRPr="00207730">
        <w:rPr>
          <w:color w:val="000000"/>
          <w:sz w:val="28"/>
          <w:szCs w:val="28"/>
          <w:lang w:val="ru-RU"/>
        </w:rPr>
        <w:t xml:space="preserve"> сегодня</w:t>
      </w:r>
      <w:r w:rsidR="007D2F93" w:rsidRPr="00207730">
        <w:rPr>
          <w:color w:val="000000"/>
          <w:sz w:val="28"/>
          <w:szCs w:val="28"/>
          <w:lang w:val="ru-RU"/>
        </w:rPr>
        <w:t xml:space="preserve"> дефицит</w:t>
      </w:r>
      <w:r w:rsidR="0003289D" w:rsidRPr="00207730">
        <w:rPr>
          <w:color w:val="000000"/>
          <w:sz w:val="28"/>
          <w:szCs w:val="28"/>
          <w:lang w:val="ru-RU"/>
        </w:rPr>
        <w:t>а</w:t>
      </w:r>
      <w:r w:rsidR="007D2F93" w:rsidRPr="00207730">
        <w:rPr>
          <w:color w:val="000000"/>
          <w:sz w:val="28"/>
          <w:szCs w:val="28"/>
          <w:lang w:val="ru-RU"/>
        </w:rPr>
        <w:t xml:space="preserve"> научно обоснов</w:t>
      </w:r>
      <w:r w:rsidR="001060CF" w:rsidRPr="00207730">
        <w:rPr>
          <w:color w:val="000000"/>
          <w:sz w:val="28"/>
          <w:szCs w:val="28"/>
          <w:lang w:val="ru-RU"/>
        </w:rPr>
        <w:t>анных подходов к</w:t>
      </w:r>
      <w:r w:rsidR="007D2F93" w:rsidRPr="00207730">
        <w:rPr>
          <w:color w:val="000000"/>
          <w:sz w:val="28"/>
          <w:szCs w:val="28"/>
          <w:lang w:val="ru-RU"/>
        </w:rPr>
        <w:t xml:space="preserve"> выбор</w:t>
      </w:r>
      <w:r w:rsidR="001060CF" w:rsidRPr="00207730">
        <w:rPr>
          <w:color w:val="000000"/>
          <w:sz w:val="28"/>
          <w:szCs w:val="28"/>
          <w:lang w:val="ru-RU"/>
        </w:rPr>
        <w:t>у</w:t>
      </w:r>
      <w:r w:rsidR="007D2F93" w:rsidRPr="00207730">
        <w:rPr>
          <w:color w:val="000000"/>
          <w:sz w:val="28"/>
          <w:szCs w:val="28"/>
          <w:lang w:val="ru-RU"/>
        </w:rPr>
        <w:t>, применени</w:t>
      </w:r>
      <w:r w:rsidR="001060CF" w:rsidRPr="00207730">
        <w:rPr>
          <w:color w:val="000000"/>
          <w:sz w:val="28"/>
          <w:szCs w:val="28"/>
          <w:lang w:val="ru-RU"/>
        </w:rPr>
        <w:t>ю</w:t>
      </w:r>
      <w:r w:rsidR="007D2F93" w:rsidRPr="00207730">
        <w:rPr>
          <w:color w:val="000000"/>
          <w:sz w:val="28"/>
          <w:szCs w:val="28"/>
          <w:lang w:val="ru-RU"/>
        </w:rPr>
        <w:t xml:space="preserve"> и эффективност</w:t>
      </w:r>
      <w:r w:rsidR="001060CF" w:rsidRPr="00207730">
        <w:rPr>
          <w:color w:val="000000"/>
          <w:sz w:val="28"/>
          <w:szCs w:val="28"/>
          <w:lang w:val="ru-RU"/>
        </w:rPr>
        <w:t xml:space="preserve">и </w:t>
      </w:r>
      <w:r w:rsidR="0003289D" w:rsidRPr="00207730">
        <w:rPr>
          <w:color w:val="000000"/>
          <w:sz w:val="28"/>
          <w:szCs w:val="28"/>
          <w:lang w:val="ru-RU"/>
        </w:rPr>
        <w:t xml:space="preserve">технико-криминалистических средств </w:t>
      </w:r>
      <w:r w:rsidR="007D2F93" w:rsidRPr="00207730">
        <w:rPr>
          <w:color w:val="000000"/>
          <w:sz w:val="28"/>
          <w:szCs w:val="28"/>
          <w:lang w:val="ru-RU"/>
        </w:rPr>
        <w:t>содержания осужденных</w:t>
      </w:r>
      <w:r w:rsidR="00DC47ED" w:rsidRPr="00207730">
        <w:rPr>
          <w:color w:val="000000"/>
          <w:sz w:val="28"/>
          <w:szCs w:val="28"/>
          <w:lang w:val="ru-RU"/>
        </w:rPr>
        <w:t xml:space="preserve"> р</w:t>
      </w:r>
      <w:r w:rsidR="0003289D" w:rsidRPr="00207730">
        <w:rPr>
          <w:color w:val="000000"/>
          <w:sz w:val="28"/>
          <w:szCs w:val="28"/>
          <w:lang w:val="ru-RU"/>
        </w:rPr>
        <w:t xml:space="preserve">азработана авторская классификация </w:t>
      </w:r>
      <w:r w:rsidR="0003289D" w:rsidRPr="00207730">
        <w:rPr>
          <w:rFonts w:eastAsia="Calibri"/>
          <w:sz w:val="28"/>
          <w:szCs w:val="28"/>
          <w:lang w:val="ru-RU"/>
        </w:rPr>
        <w:t>технико-криминалистических методов и средств содержания осужденных в учреждениях минимальной безопасности по назначению</w:t>
      </w:r>
      <w:r w:rsidR="0086746E" w:rsidRPr="0086746E">
        <w:rPr>
          <w:rFonts w:eastAsia="Calibri"/>
          <w:sz w:val="28"/>
          <w:szCs w:val="28"/>
          <w:lang w:val="ru-RU"/>
        </w:rPr>
        <w:t xml:space="preserve"> </w:t>
      </w:r>
      <w:r w:rsidR="0086746E">
        <w:rPr>
          <w:rFonts w:eastAsia="Calibri"/>
          <w:sz w:val="28"/>
          <w:szCs w:val="28"/>
          <w:lang w:val="ru-RU"/>
        </w:rPr>
        <w:t xml:space="preserve">и </w:t>
      </w:r>
      <w:r w:rsidR="0003289D" w:rsidRPr="00207730">
        <w:rPr>
          <w:rFonts w:eastAsia="Calibri"/>
          <w:sz w:val="28"/>
          <w:szCs w:val="28"/>
          <w:lang w:val="ru-RU"/>
        </w:rPr>
        <w:t xml:space="preserve">принципу действия. </w:t>
      </w:r>
    </w:p>
    <w:p w14:paraId="6CDD82DC" w14:textId="0D59F69D" w:rsidR="008E45BF" w:rsidRPr="00207730" w:rsidRDefault="00DE753F" w:rsidP="008E45BF">
      <w:pPr>
        <w:pStyle w:val="a3"/>
        <w:shd w:val="clear" w:color="auto" w:fill="FFFFFF"/>
        <w:spacing w:after="0" w:line="240" w:lineRule="auto"/>
        <w:ind w:firstLine="709"/>
        <w:jc w:val="both"/>
        <w:textAlignment w:val="baseline"/>
        <w:rPr>
          <w:color w:val="000000"/>
          <w:sz w:val="28"/>
          <w:szCs w:val="28"/>
          <w:lang w:val="ru-RU"/>
        </w:rPr>
      </w:pPr>
      <w:bookmarkStart w:id="10" w:name="_Hlk206621247"/>
      <w:r w:rsidRPr="00207730">
        <w:rPr>
          <w:color w:val="000000"/>
          <w:sz w:val="28"/>
          <w:szCs w:val="28"/>
          <w:lang w:val="ru-RU"/>
        </w:rPr>
        <w:t>3. </w:t>
      </w:r>
      <w:r w:rsidR="001773DB" w:rsidRPr="00207730">
        <w:rPr>
          <w:color w:val="000000"/>
          <w:sz w:val="28"/>
          <w:szCs w:val="28"/>
          <w:lang w:val="ru-RU"/>
        </w:rPr>
        <w:t>Предлагается внедрение</w:t>
      </w:r>
      <w:r w:rsidRPr="00207730">
        <w:rPr>
          <w:color w:val="000000"/>
          <w:sz w:val="28"/>
          <w:szCs w:val="28"/>
          <w:lang w:val="ru-RU"/>
        </w:rPr>
        <w:t xml:space="preserve"> </w:t>
      </w:r>
      <w:r w:rsidR="00066497" w:rsidRPr="00207730">
        <w:rPr>
          <w:color w:val="000000"/>
          <w:sz w:val="28"/>
          <w:szCs w:val="28"/>
          <w:lang w:val="ru-RU"/>
        </w:rPr>
        <w:t xml:space="preserve">мобильного универсального </w:t>
      </w:r>
      <w:r w:rsidRPr="00207730">
        <w:rPr>
          <w:rFonts w:eastAsia="Calibri"/>
          <w:bCs/>
          <w:iCs/>
          <w:sz w:val="28"/>
          <w:szCs w:val="28"/>
          <w:lang w:val="ru-RU"/>
        </w:rPr>
        <w:t>устройств</w:t>
      </w:r>
      <w:r w:rsidR="001773DB" w:rsidRPr="00207730">
        <w:rPr>
          <w:rFonts w:eastAsia="Calibri"/>
          <w:bCs/>
          <w:iCs/>
          <w:sz w:val="28"/>
          <w:szCs w:val="28"/>
          <w:lang w:val="ru-RU"/>
        </w:rPr>
        <w:t xml:space="preserve">а </w:t>
      </w:r>
      <w:r w:rsidRPr="00207730">
        <w:rPr>
          <w:rFonts w:eastAsia="Calibri"/>
          <w:bCs/>
          <w:iCs/>
          <w:sz w:val="28"/>
          <w:szCs w:val="28"/>
          <w:lang w:val="ru-RU"/>
        </w:rPr>
        <w:t xml:space="preserve">для идентификации личности с функцией распознавания лица </w:t>
      </w:r>
      <w:r w:rsidR="00025EC8" w:rsidRPr="00207730">
        <w:rPr>
          <w:iCs/>
          <w:color w:val="000000"/>
          <w:sz w:val="28"/>
          <w:szCs w:val="28"/>
          <w:lang w:val="ru-RU"/>
        </w:rPr>
        <w:t xml:space="preserve">для повышения эффективности контроля и надзора за осужденными в </w:t>
      </w:r>
      <w:r w:rsidR="007574EF" w:rsidRPr="00207730">
        <w:rPr>
          <w:rFonts w:eastAsia="Calibri"/>
          <w:sz w:val="28"/>
          <w:szCs w:val="28"/>
          <w:lang w:val="ru-RU"/>
        </w:rPr>
        <w:t>учреждениях минимальной безопасности</w:t>
      </w:r>
      <w:r w:rsidRPr="00207730">
        <w:rPr>
          <w:rFonts w:eastAsia="Calibri"/>
          <w:bCs/>
          <w:iCs/>
          <w:sz w:val="28"/>
          <w:szCs w:val="28"/>
          <w:lang w:val="ru-RU"/>
        </w:rPr>
        <w:t xml:space="preserve">, способствующее повышению результативности работы сотрудников </w:t>
      </w:r>
      <w:r w:rsidR="007574EF" w:rsidRPr="00207730">
        <w:rPr>
          <w:rFonts w:eastAsia="Calibri"/>
          <w:bCs/>
          <w:iCs/>
          <w:sz w:val="28"/>
          <w:szCs w:val="28"/>
          <w:lang w:val="ru-RU"/>
        </w:rPr>
        <w:t>уголовно-исполнительной системы</w:t>
      </w:r>
      <w:r w:rsidR="003D2867" w:rsidRPr="00207730">
        <w:rPr>
          <w:rFonts w:eastAsia="Calibri"/>
          <w:bCs/>
          <w:iCs/>
          <w:sz w:val="28"/>
          <w:szCs w:val="28"/>
          <w:lang w:val="ru-RU"/>
        </w:rPr>
        <w:t xml:space="preserve"> Республики Казахстан</w:t>
      </w:r>
      <w:r w:rsidRPr="00207730">
        <w:rPr>
          <w:rFonts w:eastAsia="Calibri"/>
          <w:bCs/>
          <w:iCs/>
          <w:sz w:val="28"/>
          <w:szCs w:val="28"/>
          <w:lang w:val="ru-RU"/>
        </w:rPr>
        <w:t xml:space="preserve">, </w:t>
      </w:r>
      <w:r w:rsidR="00025EC8" w:rsidRPr="00207730">
        <w:rPr>
          <w:rFonts w:eastAsia="Calibri"/>
          <w:bCs/>
          <w:iCs/>
          <w:sz w:val="28"/>
          <w:szCs w:val="28"/>
          <w:lang w:val="ru-RU"/>
        </w:rPr>
        <w:t>минимизации</w:t>
      </w:r>
      <w:r w:rsidRPr="00207730">
        <w:rPr>
          <w:rFonts w:eastAsia="Calibri"/>
          <w:bCs/>
          <w:iCs/>
          <w:sz w:val="28"/>
          <w:szCs w:val="28"/>
          <w:lang w:val="ru-RU"/>
        </w:rPr>
        <w:t xml:space="preserve"> коррупционны</w:t>
      </w:r>
      <w:r w:rsidR="00DD116B" w:rsidRPr="00207730">
        <w:rPr>
          <w:rFonts w:eastAsia="Calibri"/>
          <w:bCs/>
          <w:iCs/>
          <w:sz w:val="28"/>
          <w:szCs w:val="28"/>
          <w:lang w:val="ru-RU"/>
        </w:rPr>
        <w:t>х</w:t>
      </w:r>
      <w:r w:rsidRPr="00207730">
        <w:rPr>
          <w:rFonts w:eastAsia="Calibri"/>
          <w:bCs/>
          <w:iCs/>
          <w:sz w:val="28"/>
          <w:szCs w:val="28"/>
          <w:lang w:val="ru-RU"/>
        </w:rPr>
        <w:t xml:space="preserve"> риск</w:t>
      </w:r>
      <w:r w:rsidR="00DD116B" w:rsidRPr="00207730">
        <w:rPr>
          <w:rFonts w:eastAsia="Calibri"/>
          <w:bCs/>
          <w:iCs/>
          <w:sz w:val="28"/>
          <w:szCs w:val="28"/>
          <w:lang w:val="ru-RU"/>
        </w:rPr>
        <w:t>ов</w:t>
      </w:r>
      <w:r w:rsidRPr="00207730">
        <w:rPr>
          <w:rFonts w:eastAsia="Calibri"/>
          <w:bCs/>
          <w:iCs/>
          <w:sz w:val="28"/>
          <w:szCs w:val="28"/>
          <w:lang w:val="ru-RU"/>
        </w:rPr>
        <w:t>, снижению уровня преступности</w:t>
      </w:r>
      <w:r w:rsidR="005724EC" w:rsidRPr="00207730">
        <w:rPr>
          <w:rFonts w:eastAsia="Calibri"/>
          <w:bCs/>
          <w:iCs/>
          <w:sz w:val="28"/>
          <w:szCs w:val="28"/>
          <w:lang w:val="ru-RU"/>
        </w:rPr>
        <w:t xml:space="preserve"> </w:t>
      </w:r>
      <w:r w:rsidR="00A7134A" w:rsidRPr="00207730">
        <w:rPr>
          <w:rFonts w:eastAsia="Calibri"/>
          <w:bCs/>
          <w:iCs/>
          <w:sz w:val="28"/>
          <w:szCs w:val="28"/>
          <w:lang w:val="ru-RU"/>
        </w:rPr>
        <w:t>[</w:t>
      </w:r>
      <w:r w:rsidR="005724EC" w:rsidRPr="00207730">
        <w:rPr>
          <w:rFonts w:eastAsia="Calibri"/>
          <w:bCs/>
          <w:iCs/>
          <w:sz w:val="28"/>
          <w:szCs w:val="28"/>
          <w:lang w:val="ru-RU"/>
        </w:rPr>
        <w:t xml:space="preserve">Приложение </w:t>
      </w:r>
      <w:r w:rsidR="007833D3">
        <w:rPr>
          <w:rFonts w:eastAsia="Calibri"/>
          <w:bCs/>
          <w:iCs/>
          <w:sz w:val="28"/>
          <w:szCs w:val="28"/>
          <w:lang w:val="ru-RU"/>
        </w:rPr>
        <w:t>Б</w:t>
      </w:r>
      <w:r w:rsidR="00A7134A" w:rsidRPr="00207730">
        <w:rPr>
          <w:rFonts w:eastAsia="Calibri"/>
          <w:bCs/>
          <w:iCs/>
          <w:sz w:val="28"/>
          <w:szCs w:val="28"/>
          <w:lang w:val="ru-RU"/>
        </w:rPr>
        <w:t>]</w:t>
      </w:r>
      <w:r w:rsidRPr="00207730">
        <w:rPr>
          <w:color w:val="000000"/>
          <w:sz w:val="28"/>
          <w:szCs w:val="28"/>
          <w:lang w:val="ru-RU"/>
        </w:rPr>
        <w:t>.</w:t>
      </w:r>
      <w:r w:rsidR="004A21BB" w:rsidRPr="00207730">
        <w:rPr>
          <w:color w:val="000000"/>
          <w:sz w:val="28"/>
          <w:szCs w:val="28"/>
          <w:lang w:val="ru-RU"/>
        </w:rPr>
        <w:t xml:space="preserve"> </w:t>
      </w:r>
    </w:p>
    <w:p w14:paraId="1F9B11CB" w14:textId="4784B281" w:rsidR="008E45BF" w:rsidRPr="00207730" w:rsidRDefault="00EF25AD" w:rsidP="008E45B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4</w:t>
      </w:r>
      <w:r w:rsidR="002B7041" w:rsidRPr="00207730">
        <w:rPr>
          <w:color w:val="000000"/>
          <w:sz w:val="28"/>
          <w:szCs w:val="28"/>
          <w:lang w:val="ru-RU"/>
        </w:rPr>
        <w:t>. </w:t>
      </w:r>
      <w:r w:rsidR="009E17C2" w:rsidRPr="00207730">
        <w:rPr>
          <w:color w:val="000000"/>
          <w:sz w:val="28"/>
          <w:szCs w:val="28"/>
          <w:lang w:val="ru-RU"/>
        </w:rPr>
        <w:t xml:space="preserve"> </w:t>
      </w:r>
      <w:r w:rsidR="00180B35" w:rsidRPr="00180B35">
        <w:rPr>
          <w:color w:val="000000"/>
          <w:sz w:val="28"/>
          <w:szCs w:val="28"/>
          <w:lang w:val="ru-RU"/>
        </w:rPr>
        <w:t xml:space="preserve">С целью контроля, надзора и охраны </w:t>
      </w:r>
      <w:r w:rsidR="009E17C2" w:rsidRPr="00207730">
        <w:rPr>
          <w:color w:val="000000"/>
          <w:sz w:val="28"/>
          <w:szCs w:val="28"/>
          <w:lang w:val="ru-RU"/>
        </w:rPr>
        <w:t>обоснов</w:t>
      </w:r>
      <w:r w:rsidR="00180B35">
        <w:rPr>
          <w:color w:val="000000"/>
          <w:sz w:val="28"/>
          <w:szCs w:val="28"/>
          <w:lang w:val="ru-RU"/>
        </w:rPr>
        <w:t>ывается</w:t>
      </w:r>
      <w:r w:rsidR="009E17C2" w:rsidRPr="00207730">
        <w:rPr>
          <w:color w:val="000000"/>
          <w:sz w:val="28"/>
          <w:szCs w:val="28"/>
          <w:lang w:val="ru-RU"/>
        </w:rPr>
        <w:t xml:space="preserve"> целесообразность  чипирования осужд</w:t>
      </w:r>
      <w:r w:rsidR="000A2350">
        <w:rPr>
          <w:color w:val="000000"/>
          <w:sz w:val="28"/>
          <w:szCs w:val="28"/>
          <w:lang w:val="ru-RU"/>
        </w:rPr>
        <w:t>е</w:t>
      </w:r>
      <w:r w:rsidR="009E17C2" w:rsidRPr="00207730">
        <w:rPr>
          <w:color w:val="000000"/>
          <w:sz w:val="28"/>
          <w:szCs w:val="28"/>
          <w:lang w:val="ru-RU"/>
        </w:rPr>
        <w:t xml:space="preserve">нных как инновационного инструмента технико-криминалистического обеспечения, позволяющего обеспечить постоянный мониторинг, повысить безопасность и минимизировать риски. </w:t>
      </w:r>
      <w:r w:rsidR="008E45BF" w:rsidRPr="00207730">
        <w:rPr>
          <w:color w:val="000000"/>
          <w:sz w:val="28"/>
          <w:szCs w:val="28"/>
          <w:lang w:val="ru-RU"/>
        </w:rPr>
        <w:t xml:space="preserve">С учетом вышеизложенного, предлагается законодательно закрепить согласие на чипирование </w:t>
      </w:r>
      <w:r w:rsidR="008E45BF" w:rsidRPr="00207730">
        <w:rPr>
          <w:color w:val="000000"/>
          <w:sz w:val="28"/>
          <w:szCs w:val="28"/>
          <w:lang w:val="ru-RU"/>
        </w:rPr>
        <w:lastRenderedPageBreak/>
        <w:t xml:space="preserve">со стороны самих осужденных, которые переводятся в </w:t>
      </w:r>
      <w:r w:rsidR="00475EE5" w:rsidRPr="00207730">
        <w:rPr>
          <w:color w:val="000000"/>
          <w:sz w:val="28"/>
          <w:szCs w:val="28"/>
          <w:lang w:val="ru-RU"/>
        </w:rPr>
        <w:t>учреждения минимальной безопасности</w:t>
      </w:r>
      <w:r w:rsidR="008E45BF" w:rsidRPr="00207730">
        <w:rPr>
          <w:color w:val="000000"/>
          <w:sz w:val="28"/>
          <w:szCs w:val="28"/>
          <w:lang w:val="ru-RU"/>
        </w:rPr>
        <w:t xml:space="preserve"> [Приложение </w:t>
      </w:r>
      <w:r w:rsidR="007833D3">
        <w:rPr>
          <w:color w:val="000000"/>
          <w:sz w:val="28"/>
          <w:szCs w:val="28"/>
          <w:lang w:val="ru-RU"/>
        </w:rPr>
        <w:t>В</w:t>
      </w:r>
      <w:r w:rsidR="008E45BF" w:rsidRPr="00207730">
        <w:rPr>
          <w:color w:val="000000"/>
          <w:sz w:val="28"/>
          <w:szCs w:val="28"/>
          <w:lang w:val="ru-RU"/>
        </w:rPr>
        <w:t>].</w:t>
      </w:r>
    </w:p>
    <w:p w14:paraId="6010B453" w14:textId="294C02CE" w:rsidR="002B7041" w:rsidRPr="002C1A4E" w:rsidRDefault="00EF25AD" w:rsidP="002C1A4E">
      <w:pPr>
        <w:pStyle w:val="a3"/>
        <w:shd w:val="clear" w:color="auto" w:fill="FFFFFF"/>
        <w:spacing w:after="0" w:line="240" w:lineRule="auto"/>
        <w:ind w:firstLine="709"/>
        <w:jc w:val="both"/>
        <w:textAlignment w:val="baseline"/>
        <w:rPr>
          <w:color w:val="000000"/>
          <w:sz w:val="28"/>
          <w:szCs w:val="28"/>
          <w:lang w:val="ru-RU"/>
        </w:rPr>
      </w:pPr>
      <w:r w:rsidRPr="00207730">
        <w:rPr>
          <w:sz w:val="28"/>
          <w:szCs w:val="28"/>
          <w:lang w:val="ru-RU"/>
        </w:rPr>
        <w:t>5</w:t>
      </w:r>
      <w:r w:rsidR="002B7041" w:rsidRPr="00207730">
        <w:rPr>
          <w:sz w:val="28"/>
          <w:szCs w:val="28"/>
          <w:lang w:val="ru-RU"/>
        </w:rPr>
        <w:t>.</w:t>
      </w:r>
      <w:r w:rsidR="00B678EB" w:rsidRPr="00207730">
        <w:rPr>
          <w:sz w:val="28"/>
          <w:szCs w:val="28"/>
          <w:lang w:val="ru-RU"/>
        </w:rPr>
        <w:t xml:space="preserve"> </w:t>
      </w:r>
      <w:r w:rsidR="000A5B43" w:rsidRPr="000A5B43">
        <w:rPr>
          <w:sz w:val="28"/>
          <w:szCs w:val="28"/>
          <w:lang w:val="ru-RU"/>
        </w:rPr>
        <w:t xml:space="preserve">Посредством </w:t>
      </w:r>
      <w:r w:rsidR="00AB7602" w:rsidRPr="00207730">
        <w:rPr>
          <w:color w:val="000000" w:themeColor="text1"/>
          <w:sz w:val="28"/>
          <w:szCs w:val="28"/>
          <w:lang w:val="ru-RU"/>
        </w:rPr>
        <w:t>технико-криминалистическое обеспечени</w:t>
      </w:r>
      <w:r w:rsidR="00AB7602">
        <w:rPr>
          <w:color w:val="000000" w:themeColor="text1"/>
          <w:sz w:val="28"/>
          <w:szCs w:val="28"/>
          <w:lang w:val="ru-RU"/>
        </w:rPr>
        <w:t>я</w:t>
      </w:r>
      <w:r w:rsidR="00AB7602" w:rsidRPr="00207730">
        <w:rPr>
          <w:color w:val="000000" w:themeColor="text1"/>
          <w:sz w:val="28"/>
          <w:szCs w:val="28"/>
          <w:lang w:val="ru-RU"/>
        </w:rPr>
        <w:t xml:space="preserve"> </w:t>
      </w:r>
      <w:r w:rsidR="000A5B43" w:rsidRPr="000A5B43">
        <w:rPr>
          <w:bCs/>
          <w:iCs/>
          <w:sz w:val="28"/>
          <w:szCs w:val="28"/>
          <w:lang w:val="ru-RU"/>
        </w:rPr>
        <w:t>обосновывается</w:t>
      </w:r>
      <w:r w:rsidR="00173EF3" w:rsidRPr="00207730">
        <w:rPr>
          <w:sz w:val="28"/>
          <w:szCs w:val="28"/>
          <w:lang w:val="ru-RU"/>
        </w:rPr>
        <w:t xml:space="preserve"> </w:t>
      </w:r>
      <w:r w:rsidR="000A5B43">
        <w:rPr>
          <w:sz w:val="28"/>
          <w:szCs w:val="28"/>
          <w:lang w:val="ru-RU"/>
        </w:rPr>
        <w:t xml:space="preserve">введение </w:t>
      </w:r>
      <w:r w:rsidR="000A5B43" w:rsidRPr="00207730">
        <w:rPr>
          <w:sz w:val="28"/>
          <w:szCs w:val="28"/>
          <w:lang w:val="ru-RU"/>
        </w:rPr>
        <w:t>ссылки</w:t>
      </w:r>
      <w:r w:rsidR="000A5B43">
        <w:rPr>
          <w:sz w:val="28"/>
          <w:szCs w:val="28"/>
          <w:lang w:val="ru-RU"/>
        </w:rPr>
        <w:t xml:space="preserve"> как нового вида</w:t>
      </w:r>
      <w:r w:rsidR="00173EF3" w:rsidRPr="00207730">
        <w:rPr>
          <w:sz w:val="28"/>
          <w:szCs w:val="28"/>
          <w:lang w:val="ru-RU"/>
        </w:rPr>
        <w:t xml:space="preserve"> </w:t>
      </w:r>
      <w:r w:rsidR="000A5B43">
        <w:rPr>
          <w:sz w:val="28"/>
          <w:szCs w:val="28"/>
          <w:lang w:val="ru-RU"/>
        </w:rPr>
        <w:t>уголовного</w:t>
      </w:r>
      <w:r w:rsidR="00173EF3" w:rsidRPr="00207730">
        <w:rPr>
          <w:sz w:val="28"/>
          <w:szCs w:val="28"/>
          <w:lang w:val="ru-RU"/>
        </w:rPr>
        <w:t xml:space="preserve"> наказания за преступления небольшой и средней тяжести, в том числе коррупционного и экономического характера, </w:t>
      </w:r>
      <w:r w:rsidR="000A5B43">
        <w:rPr>
          <w:rFonts w:eastAsia="Calibri"/>
          <w:bCs/>
          <w:iCs/>
          <w:sz w:val="28"/>
          <w:szCs w:val="28"/>
          <w:lang w:val="ru-RU"/>
        </w:rPr>
        <w:t>п</w:t>
      </w:r>
      <w:r w:rsidR="00E41D72" w:rsidRPr="00207730">
        <w:rPr>
          <w:rFonts w:eastAsia="Calibri"/>
          <w:bCs/>
          <w:iCs/>
          <w:sz w:val="28"/>
          <w:szCs w:val="28"/>
          <w:lang w:val="ru-RU"/>
        </w:rPr>
        <w:t xml:space="preserve">редложенные законодательные изменения представлены в </w:t>
      </w:r>
      <w:r w:rsidR="002C1A4E" w:rsidRPr="00207730">
        <w:rPr>
          <w:color w:val="000000"/>
          <w:sz w:val="28"/>
          <w:szCs w:val="28"/>
          <w:lang w:val="ru-RU"/>
        </w:rPr>
        <w:t xml:space="preserve">[Приложение </w:t>
      </w:r>
      <w:r w:rsidR="007833D3">
        <w:rPr>
          <w:color w:val="000000"/>
          <w:sz w:val="28"/>
          <w:szCs w:val="28"/>
          <w:lang w:val="ru-RU"/>
        </w:rPr>
        <w:t>Г</w:t>
      </w:r>
      <w:r w:rsidR="002C1A4E" w:rsidRPr="00207730">
        <w:rPr>
          <w:color w:val="000000"/>
          <w:sz w:val="28"/>
          <w:szCs w:val="28"/>
          <w:lang w:val="ru-RU"/>
        </w:rPr>
        <w:t>].</w:t>
      </w:r>
    </w:p>
    <w:p w14:paraId="24C2CC31" w14:textId="46363836" w:rsidR="00D50766" w:rsidRPr="00207730" w:rsidRDefault="00141ABF" w:rsidP="00141ABF">
      <w:pPr>
        <w:pStyle w:val="a3"/>
        <w:shd w:val="clear" w:color="auto" w:fill="FFFFFF"/>
        <w:spacing w:after="0" w:line="240" w:lineRule="auto"/>
        <w:ind w:firstLine="709"/>
        <w:jc w:val="both"/>
        <w:textAlignment w:val="baseline"/>
        <w:rPr>
          <w:rFonts w:eastAsia="Calibri"/>
          <w:color w:val="000000" w:themeColor="text1"/>
          <w:sz w:val="28"/>
          <w:szCs w:val="28"/>
          <w:lang w:val="ru-RU"/>
        </w:rPr>
      </w:pPr>
      <w:r w:rsidRPr="00207730">
        <w:rPr>
          <w:color w:val="000000"/>
          <w:sz w:val="28"/>
          <w:szCs w:val="28"/>
          <w:lang w:val="ru-RU"/>
        </w:rPr>
        <w:t xml:space="preserve">6. </w:t>
      </w:r>
      <w:r w:rsidR="00DE753F" w:rsidRPr="00207730">
        <w:rPr>
          <w:color w:val="000000" w:themeColor="text1"/>
          <w:sz w:val="28"/>
          <w:szCs w:val="28"/>
          <w:lang w:val="ru-RU"/>
        </w:rPr>
        <w:t xml:space="preserve">Полноценное </w:t>
      </w:r>
      <w:r w:rsidR="002C27EA" w:rsidRPr="00207730">
        <w:rPr>
          <w:color w:val="000000" w:themeColor="text1"/>
          <w:sz w:val="28"/>
          <w:szCs w:val="28"/>
          <w:lang w:val="ru-RU"/>
        </w:rPr>
        <w:t>технико-криминалистическое обеспечение</w:t>
      </w:r>
      <w:r w:rsidR="00DE753F" w:rsidRPr="00207730">
        <w:rPr>
          <w:color w:val="000000" w:themeColor="text1"/>
          <w:sz w:val="28"/>
          <w:szCs w:val="28"/>
          <w:lang w:val="ru-RU"/>
        </w:rPr>
        <w:t xml:space="preserve"> содержания осужденных в </w:t>
      </w:r>
      <w:r w:rsidR="002C27EA" w:rsidRPr="00207730">
        <w:rPr>
          <w:color w:val="000000" w:themeColor="text1"/>
          <w:sz w:val="28"/>
          <w:szCs w:val="28"/>
          <w:lang w:val="ru-RU"/>
        </w:rPr>
        <w:t>учреждениях минимальной безопасности</w:t>
      </w:r>
      <w:r w:rsidR="00DE753F" w:rsidRPr="00207730">
        <w:rPr>
          <w:color w:val="000000" w:themeColor="text1"/>
          <w:sz w:val="28"/>
          <w:szCs w:val="28"/>
          <w:lang w:val="ru-RU"/>
        </w:rPr>
        <w:t xml:space="preserve"> возможно в рамках реализации </w:t>
      </w:r>
      <w:r w:rsidR="00A31C96" w:rsidRPr="00207730">
        <w:rPr>
          <w:color w:val="000000" w:themeColor="text1"/>
          <w:sz w:val="28"/>
          <w:szCs w:val="28"/>
          <w:lang w:val="ru-RU"/>
        </w:rPr>
        <w:t>К</w:t>
      </w:r>
      <w:r w:rsidR="00DE753F" w:rsidRPr="00207730">
        <w:rPr>
          <w:color w:val="000000" w:themeColor="text1"/>
          <w:sz w:val="28"/>
          <w:szCs w:val="28"/>
          <w:lang w:val="ru-RU"/>
        </w:rPr>
        <w:t>онцепции «умн</w:t>
      </w:r>
      <w:r w:rsidR="00B71A08" w:rsidRPr="00207730">
        <w:rPr>
          <w:color w:val="000000" w:themeColor="text1"/>
          <w:sz w:val="28"/>
          <w:szCs w:val="28"/>
          <w:lang w:val="ru-RU"/>
        </w:rPr>
        <w:t>ой</w:t>
      </w:r>
      <w:r w:rsidR="00431DC8" w:rsidRPr="00207730">
        <w:rPr>
          <w:color w:val="000000" w:themeColor="text1"/>
          <w:sz w:val="28"/>
          <w:szCs w:val="28"/>
          <w:lang w:val="ru-RU"/>
        </w:rPr>
        <w:t xml:space="preserve"> </w:t>
      </w:r>
      <w:r w:rsidR="00B71A08" w:rsidRPr="00207730">
        <w:rPr>
          <w:color w:val="000000" w:themeColor="text1"/>
          <w:sz w:val="28"/>
          <w:szCs w:val="28"/>
          <w:lang w:val="ru-RU"/>
        </w:rPr>
        <w:t>колонии/тюрьмы</w:t>
      </w:r>
      <w:r w:rsidR="00431DC8" w:rsidRPr="00207730">
        <w:rPr>
          <w:color w:val="000000" w:themeColor="text1"/>
          <w:sz w:val="28"/>
          <w:szCs w:val="28"/>
          <w:lang w:val="ru-RU"/>
        </w:rPr>
        <w:t>»</w:t>
      </w:r>
      <w:r w:rsidR="005924BA" w:rsidRPr="00207730">
        <w:rPr>
          <w:color w:val="000000" w:themeColor="text1"/>
          <w:sz w:val="28"/>
          <w:szCs w:val="28"/>
          <w:lang w:val="ru-RU"/>
        </w:rPr>
        <w:t xml:space="preserve"> </w:t>
      </w:r>
      <w:r w:rsidR="00DE753F" w:rsidRPr="00207730">
        <w:rPr>
          <w:rFonts w:eastAsia="Calibri"/>
          <w:bCs/>
          <w:iCs/>
          <w:color w:val="000000" w:themeColor="text1"/>
          <w:sz w:val="28"/>
          <w:szCs w:val="28"/>
          <w:lang w:val="ru-RU"/>
        </w:rPr>
        <w:t xml:space="preserve">с применением систем биометрической идентификации и новых </w:t>
      </w:r>
      <w:r w:rsidR="00DE753F" w:rsidRPr="00207730">
        <w:rPr>
          <w:rFonts w:eastAsia="Calibri"/>
          <w:bCs/>
          <w:iCs/>
          <w:color w:val="000000" w:themeColor="text1"/>
          <w:sz w:val="28"/>
          <w:szCs w:val="28"/>
        </w:rPr>
        <w:t>IT</w:t>
      </w:r>
      <w:r w:rsidR="00DE753F" w:rsidRPr="00207730">
        <w:rPr>
          <w:rFonts w:eastAsia="Calibri"/>
          <w:bCs/>
          <w:iCs/>
          <w:color w:val="000000" w:themeColor="text1"/>
          <w:sz w:val="28"/>
          <w:szCs w:val="28"/>
          <w:lang w:val="ru-RU"/>
        </w:rPr>
        <w:t>-технологий</w:t>
      </w:r>
      <w:r w:rsidR="001513FA" w:rsidRPr="00207730">
        <w:rPr>
          <w:rFonts w:eastAsia="Calibri"/>
          <w:bCs/>
          <w:iCs/>
          <w:color w:val="000000" w:themeColor="text1"/>
          <w:sz w:val="28"/>
          <w:szCs w:val="28"/>
          <w:lang w:val="ru-RU"/>
        </w:rPr>
        <w:t xml:space="preserve">. </w:t>
      </w:r>
      <w:r w:rsidR="00D2523C" w:rsidRPr="00207730">
        <w:rPr>
          <w:rFonts w:eastAsia="Calibri"/>
          <w:color w:val="000000" w:themeColor="text1"/>
          <w:sz w:val="28"/>
          <w:szCs w:val="28"/>
          <w:lang w:val="ru-RU"/>
        </w:rPr>
        <w:t>В связи с этим сформулированы следующие направления, которые усиливают концептуальную основу «умной колонии</w:t>
      </w:r>
      <w:r w:rsidR="00662935">
        <w:rPr>
          <w:rFonts w:eastAsia="Calibri"/>
          <w:color w:val="000000" w:themeColor="text1"/>
          <w:sz w:val="28"/>
          <w:szCs w:val="28"/>
          <w:lang w:val="ru-RU"/>
        </w:rPr>
        <w:t>/тюрьмы</w:t>
      </w:r>
      <w:r w:rsidR="00D2523C" w:rsidRPr="00207730">
        <w:rPr>
          <w:rFonts w:eastAsia="Calibri"/>
          <w:color w:val="000000" w:themeColor="text1"/>
          <w:sz w:val="28"/>
          <w:szCs w:val="28"/>
          <w:lang w:val="ru-RU"/>
        </w:rPr>
        <w:t>»</w:t>
      </w:r>
      <w:r w:rsidR="00DE753F" w:rsidRPr="00207730">
        <w:rPr>
          <w:rFonts w:eastAsia="Calibri"/>
          <w:color w:val="000000" w:themeColor="text1"/>
          <w:sz w:val="28"/>
          <w:szCs w:val="28"/>
          <w:lang w:val="ru-RU"/>
        </w:rPr>
        <w:t>:</w:t>
      </w:r>
    </w:p>
    <w:p w14:paraId="1E5DBDB6" w14:textId="031F350B" w:rsidR="00A3126E" w:rsidRPr="00207730" w:rsidRDefault="00141ABF" w:rsidP="00141ABF">
      <w:pPr>
        <w:pStyle w:val="a3"/>
        <w:shd w:val="clear" w:color="auto" w:fill="FFFFFF"/>
        <w:spacing w:after="0" w:line="240" w:lineRule="auto"/>
        <w:ind w:firstLine="709"/>
        <w:jc w:val="both"/>
        <w:textAlignment w:val="baseline"/>
        <w:rPr>
          <w:bCs/>
          <w:iCs/>
          <w:sz w:val="28"/>
          <w:szCs w:val="28"/>
          <w:lang w:val="ru-RU"/>
        </w:rPr>
      </w:pPr>
      <w:r w:rsidRPr="00207730">
        <w:rPr>
          <w:sz w:val="28"/>
          <w:szCs w:val="28"/>
          <w:lang w:val="ru-RU"/>
        </w:rPr>
        <w:t>- с</w:t>
      </w:r>
      <w:r w:rsidRPr="00207730">
        <w:rPr>
          <w:bCs/>
          <w:iCs/>
          <w:sz w:val="28"/>
          <w:szCs w:val="28"/>
          <w:lang w:val="ru-RU"/>
        </w:rPr>
        <w:t xml:space="preserve">оздание </w:t>
      </w:r>
      <w:r w:rsidRPr="00207730">
        <w:rPr>
          <w:bCs/>
          <w:sz w:val="28"/>
          <w:szCs w:val="28"/>
          <w:lang w:val="ru-RU"/>
        </w:rPr>
        <w:t>Единой информационной системы</w:t>
      </w:r>
      <w:r w:rsidRPr="00207730">
        <w:rPr>
          <w:bCs/>
          <w:iCs/>
          <w:sz w:val="28"/>
          <w:szCs w:val="28"/>
          <w:lang w:val="ru-RU"/>
        </w:rPr>
        <w:t xml:space="preserve"> с </w:t>
      </w:r>
      <w:r w:rsidRPr="00207730">
        <w:rPr>
          <w:rFonts w:ascii="RobotoStatic-Regular" w:hAnsi="RobotoStatic-Regular" w:cstheme="minorBidi"/>
          <w:sz w:val="28"/>
          <w:lang w:val="ru-RU"/>
        </w:rPr>
        <w:t>интеграцией комплекса биометрических технологий</w:t>
      </w:r>
      <w:r w:rsidR="003549AC" w:rsidRPr="00207730">
        <w:rPr>
          <w:rFonts w:ascii="RobotoStatic-Regular" w:hAnsi="RobotoStatic-Regular" w:cstheme="minorBidi"/>
          <w:sz w:val="28"/>
          <w:lang w:val="ru-RU"/>
        </w:rPr>
        <w:t xml:space="preserve"> (геномной, дактилоскопической, лицевой идентификации)</w:t>
      </w:r>
      <w:r w:rsidRPr="00207730">
        <w:rPr>
          <w:bCs/>
          <w:iCs/>
          <w:sz w:val="28"/>
          <w:szCs w:val="28"/>
          <w:lang w:val="ru-RU"/>
        </w:rPr>
        <w:t xml:space="preserve"> для более эффективного управления и контроля</w:t>
      </w:r>
      <w:r w:rsidR="00A3126E" w:rsidRPr="00207730">
        <w:rPr>
          <w:bCs/>
          <w:iCs/>
          <w:sz w:val="28"/>
          <w:szCs w:val="28"/>
          <w:lang w:val="ru-RU"/>
        </w:rPr>
        <w:t>;</w:t>
      </w:r>
    </w:p>
    <w:p w14:paraId="0E95EEF5" w14:textId="77EF454F" w:rsidR="00141ABF" w:rsidRPr="00207730" w:rsidRDefault="00A3126E" w:rsidP="00141AB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 xml:space="preserve">- </w:t>
      </w:r>
      <w:r w:rsidR="00141ABF" w:rsidRPr="00207730">
        <w:rPr>
          <w:bCs/>
          <w:iCs/>
          <w:sz w:val="28"/>
          <w:szCs w:val="28"/>
          <w:lang w:val="ru-RU"/>
        </w:rPr>
        <w:t>о</w:t>
      </w:r>
      <w:r w:rsidR="00141ABF" w:rsidRPr="00207730">
        <w:rPr>
          <w:rFonts w:ascii="RobotoStatic-Regular" w:hAnsi="RobotoStatic-Regular"/>
          <w:sz w:val="28"/>
          <w:lang w:val="ru-RU"/>
        </w:rPr>
        <w:t xml:space="preserve">снащение уполномоченных сотрудников </w:t>
      </w:r>
      <w:r w:rsidR="00141ABF" w:rsidRPr="00207730">
        <w:rPr>
          <w:rFonts w:eastAsia="Calibri"/>
          <w:bCs/>
          <w:iCs/>
          <w:sz w:val="28"/>
          <w:szCs w:val="28"/>
          <w:lang w:val="ru-RU"/>
        </w:rPr>
        <w:t>уголовно-исполнительной системы</w:t>
      </w:r>
      <w:r w:rsidR="00141ABF" w:rsidRPr="00207730">
        <w:rPr>
          <w:rFonts w:ascii="RobotoStatic-Regular" w:hAnsi="RobotoStatic-Regular"/>
          <w:sz w:val="28"/>
          <w:lang w:val="ru-RU"/>
        </w:rPr>
        <w:t xml:space="preserve"> </w:t>
      </w:r>
      <w:r w:rsidR="00141ABF" w:rsidRPr="00207730">
        <w:rPr>
          <w:rFonts w:eastAsia="Calibri"/>
          <w:bCs/>
          <w:iCs/>
          <w:sz w:val="28"/>
          <w:szCs w:val="28"/>
          <w:lang w:val="ru-RU"/>
        </w:rPr>
        <w:t>Республики Казахстан</w:t>
      </w:r>
      <w:r w:rsidR="00141ABF" w:rsidRPr="00207730">
        <w:rPr>
          <w:rFonts w:ascii="RobotoStatic-Regular" w:hAnsi="RobotoStatic-Regular"/>
          <w:sz w:val="28"/>
          <w:lang w:val="ru-RU"/>
        </w:rPr>
        <w:t xml:space="preserve"> мобильными устройствами и разработка программного обеспечения, позволяющей оперативно получать требуемую информацию с геномных и дактилоскопических биометрических систем.</w:t>
      </w:r>
    </w:p>
    <w:p w14:paraId="4CEB9C53" w14:textId="7E32B785" w:rsidR="00D50766" w:rsidRPr="00207730" w:rsidRDefault="00DE753F" w:rsidP="00742C3F">
      <w:pPr>
        <w:tabs>
          <w:tab w:val="left" w:pos="9214"/>
          <w:tab w:val="left" w:pos="9356"/>
        </w:tabs>
        <w:spacing w:after="0" w:line="240" w:lineRule="auto"/>
        <w:ind w:firstLine="709"/>
        <w:jc w:val="both"/>
        <w:rPr>
          <w:rFonts w:eastAsia="Calibri" w:cs="Times New Roman"/>
          <w:color w:val="000000" w:themeColor="text1"/>
          <w:sz w:val="28"/>
          <w:szCs w:val="28"/>
          <w:lang w:val="ru-RU"/>
        </w:rPr>
      </w:pPr>
      <w:r w:rsidRPr="00207730">
        <w:rPr>
          <w:rFonts w:eastAsia="Calibri" w:cs="Times New Roman"/>
          <w:color w:val="000000" w:themeColor="text1"/>
          <w:sz w:val="28"/>
          <w:szCs w:val="28"/>
          <w:lang w:val="ru-RU"/>
        </w:rPr>
        <w:t xml:space="preserve">- разработка и принятие </w:t>
      </w:r>
      <w:bookmarkStart w:id="11" w:name="_Hlk203750407"/>
      <w:r w:rsidR="00F33155" w:rsidRPr="00207730">
        <w:rPr>
          <w:rFonts w:eastAsia="Calibri" w:cs="Times New Roman"/>
          <w:color w:val="000000" w:themeColor="text1"/>
          <w:sz w:val="28"/>
          <w:szCs w:val="28"/>
          <w:lang w:val="ru-RU"/>
        </w:rPr>
        <w:t>а</w:t>
      </w:r>
      <w:r w:rsidR="00A31C96" w:rsidRPr="00207730">
        <w:rPr>
          <w:rFonts w:eastAsia="Calibri" w:cs="Times New Roman"/>
          <w:color w:val="000000" w:themeColor="text1"/>
          <w:sz w:val="28"/>
          <w:szCs w:val="28"/>
          <w:lang w:val="ru-RU"/>
        </w:rPr>
        <w:t>лгоритма по</w:t>
      </w:r>
      <w:r w:rsidRPr="00207730">
        <w:rPr>
          <w:rFonts w:eastAsia="Calibri" w:cs="Times New Roman"/>
          <w:color w:val="000000" w:themeColor="text1"/>
          <w:sz w:val="28"/>
          <w:szCs w:val="28"/>
          <w:lang w:val="ru-RU"/>
        </w:rPr>
        <w:t xml:space="preserve"> вопрос</w:t>
      </w:r>
      <w:r w:rsidR="00A31C96" w:rsidRPr="00207730">
        <w:rPr>
          <w:rFonts w:eastAsia="Calibri" w:cs="Times New Roman"/>
          <w:color w:val="000000" w:themeColor="text1"/>
          <w:sz w:val="28"/>
          <w:szCs w:val="28"/>
          <w:lang w:val="ru-RU"/>
        </w:rPr>
        <w:t>ам</w:t>
      </w:r>
      <w:r w:rsidRPr="00207730">
        <w:rPr>
          <w:rFonts w:eastAsia="Calibri" w:cs="Times New Roman"/>
          <w:color w:val="000000" w:themeColor="text1"/>
          <w:sz w:val="28"/>
          <w:szCs w:val="28"/>
          <w:lang w:val="ru-RU"/>
        </w:rPr>
        <w:t xml:space="preserve"> </w:t>
      </w:r>
      <w:r w:rsidR="002C27EA" w:rsidRPr="00207730">
        <w:rPr>
          <w:rFonts w:eastAsia="Calibri" w:cs="Times New Roman"/>
          <w:color w:val="000000" w:themeColor="text1"/>
          <w:sz w:val="28"/>
          <w:szCs w:val="28"/>
          <w:lang w:val="ru-RU"/>
        </w:rPr>
        <w:t>технико-криминалистического обеспечения</w:t>
      </w:r>
      <w:r w:rsidRPr="00207730">
        <w:rPr>
          <w:rFonts w:eastAsia="Calibri" w:cs="Times New Roman"/>
          <w:color w:val="000000" w:themeColor="text1"/>
          <w:sz w:val="28"/>
          <w:szCs w:val="28"/>
          <w:lang w:val="ru-RU"/>
        </w:rPr>
        <w:t xml:space="preserve"> содержания </w:t>
      </w:r>
      <w:r w:rsidR="00A31C96" w:rsidRPr="00207730">
        <w:rPr>
          <w:rFonts w:eastAsia="Calibri" w:cs="Times New Roman"/>
          <w:color w:val="000000" w:themeColor="text1"/>
          <w:sz w:val="28"/>
          <w:szCs w:val="28"/>
          <w:lang w:val="ru-RU"/>
        </w:rPr>
        <w:t>о</w:t>
      </w:r>
      <w:r w:rsidRPr="00207730">
        <w:rPr>
          <w:rFonts w:eastAsia="Calibri" w:cs="Times New Roman"/>
          <w:color w:val="000000" w:themeColor="text1"/>
          <w:sz w:val="28"/>
          <w:szCs w:val="28"/>
          <w:lang w:val="ru-RU"/>
        </w:rPr>
        <w:t xml:space="preserve">сужденных в </w:t>
      </w:r>
      <w:r w:rsidR="00475EE5" w:rsidRPr="00207730">
        <w:rPr>
          <w:rFonts w:eastAsia="Calibri" w:cs="Times New Roman"/>
          <w:color w:val="000000" w:themeColor="text1"/>
          <w:sz w:val="28"/>
          <w:szCs w:val="28"/>
          <w:lang w:val="ru-RU"/>
        </w:rPr>
        <w:t>учреждениях минимальной безопасности</w:t>
      </w:r>
      <w:r w:rsidR="00337A12" w:rsidRPr="00207730">
        <w:rPr>
          <w:rFonts w:eastAsia="Calibri" w:cs="Times New Roman"/>
          <w:color w:val="000000" w:themeColor="text1"/>
          <w:sz w:val="28"/>
          <w:szCs w:val="28"/>
          <w:lang w:val="ru-RU"/>
        </w:rPr>
        <w:t xml:space="preserve"> </w:t>
      </w:r>
      <w:bookmarkEnd w:id="11"/>
      <w:r w:rsidR="00A7134A" w:rsidRPr="00207730">
        <w:rPr>
          <w:rFonts w:eastAsia="Calibri" w:cs="Times New Roman"/>
          <w:color w:val="000000" w:themeColor="text1"/>
          <w:sz w:val="28"/>
          <w:szCs w:val="28"/>
          <w:lang w:val="ru-RU"/>
        </w:rPr>
        <w:t>[</w:t>
      </w:r>
      <w:r w:rsidR="00337A12" w:rsidRPr="00207730">
        <w:rPr>
          <w:rFonts w:eastAsia="Calibri" w:cs="Times New Roman"/>
          <w:color w:val="000000" w:themeColor="text1"/>
          <w:sz w:val="28"/>
          <w:szCs w:val="28"/>
          <w:lang w:val="ru-RU"/>
        </w:rPr>
        <w:t>Приложение</w:t>
      </w:r>
      <w:r w:rsidR="001A0F07" w:rsidRPr="00207730">
        <w:rPr>
          <w:rFonts w:eastAsia="Calibri" w:cs="Times New Roman"/>
          <w:color w:val="000000" w:themeColor="text1"/>
          <w:sz w:val="28"/>
          <w:szCs w:val="28"/>
          <w:lang w:val="ru-RU"/>
        </w:rPr>
        <w:t xml:space="preserve"> </w:t>
      </w:r>
      <w:r w:rsidR="007833D3">
        <w:rPr>
          <w:rFonts w:eastAsia="Calibri" w:cs="Times New Roman"/>
          <w:color w:val="000000" w:themeColor="text1"/>
          <w:sz w:val="28"/>
          <w:szCs w:val="28"/>
          <w:lang w:val="ru-RU"/>
        </w:rPr>
        <w:t>Д</w:t>
      </w:r>
      <w:r w:rsidR="00A7134A" w:rsidRPr="00207730">
        <w:rPr>
          <w:rFonts w:eastAsia="Calibri" w:cs="Times New Roman"/>
          <w:color w:val="000000" w:themeColor="text1"/>
          <w:sz w:val="28"/>
          <w:szCs w:val="28"/>
          <w:lang w:val="ru-RU"/>
        </w:rPr>
        <w:t>]</w:t>
      </w:r>
      <w:r w:rsidRPr="00207730">
        <w:rPr>
          <w:rFonts w:eastAsia="Calibri" w:cs="Times New Roman"/>
          <w:color w:val="000000" w:themeColor="text1"/>
          <w:sz w:val="28"/>
          <w:szCs w:val="28"/>
          <w:lang w:val="ru-RU"/>
        </w:rPr>
        <w:t>;</w:t>
      </w:r>
      <w:r w:rsidR="005924BA" w:rsidRPr="00207730">
        <w:rPr>
          <w:rFonts w:eastAsia="Calibri" w:cs="Times New Roman"/>
          <w:color w:val="000000" w:themeColor="text1"/>
          <w:sz w:val="28"/>
          <w:szCs w:val="28"/>
          <w:lang w:val="ru-RU"/>
        </w:rPr>
        <w:t xml:space="preserve"> </w:t>
      </w:r>
    </w:p>
    <w:p w14:paraId="05D90B20" w14:textId="3FC8C5E7" w:rsidR="00D50766" w:rsidRPr="00207730" w:rsidRDefault="00DE753F" w:rsidP="00742C3F">
      <w:pPr>
        <w:tabs>
          <w:tab w:val="left" w:pos="9214"/>
          <w:tab w:val="left" w:pos="9356"/>
        </w:tabs>
        <w:spacing w:after="0" w:line="240" w:lineRule="auto"/>
        <w:ind w:firstLine="709"/>
        <w:jc w:val="both"/>
        <w:rPr>
          <w:rFonts w:eastAsia="Calibri" w:cs="Times New Roman"/>
          <w:bCs/>
          <w:iCs/>
          <w:color w:val="000000" w:themeColor="text1"/>
          <w:sz w:val="28"/>
          <w:szCs w:val="28"/>
          <w:lang w:val="ru-RU"/>
        </w:rPr>
      </w:pPr>
      <w:r w:rsidRPr="00207730">
        <w:rPr>
          <w:rFonts w:eastAsia="Calibri" w:cs="Times New Roman"/>
          <w:color w:val="000000" w:themeColor="text1"/>
          <w:sz w:val="28"/>
          <w:szCs w:val="28"/>
          <w:lang w:val="ru-RU"/>
        </w:rPr>
        <w:t>- полноценная теоретическая и практическая подготовка</w:t>
      </w:r>
      <w:r w:rsidR="00E3237B" w:rsidRPr="00207730">
        <w:rPr>
          <w:rFonts w:eastAsia="Calibri" w:cs="Times New Roman"/>
          <w:color w:val="000000" w:themeColor="text1"/>
          <w:sz w:val="28"/>
          <w:szCs w:val="28"/>
          <w:lang w:val="ru-RU"/>
        </w:rPr>
        <w:t xml:space="preserve"> </w:t>
      </w:r>
      <w:r w:rsidRPr="00207730">
        <w:rPr>
          <w:rFonts w:eastAsia="Calibri" w:cs="Times New Roman"/>
          <w:color w:val="000000" w:themeColor="text1"/>
          <w:sz w:val="28"/>
          <w:szCs w:val="28"/>
          <w:lang w:val="ru-RU"/>
        </w:rPr>
        <w:t xml:space="preserve">сотрудников </w:t>
      </w:r>
      <w:r w:rsidR="00475EE5" w:rsidRPr="00207730">
        <w:rPr>
          <w:rFonts w:eastAsia="Calibri" w:cs="Times New Roman"/>
          <w:color w:val="000000" w:themeColor="text1"/>
          <w:sz w:val="28"/>
          <w:szCs w:val="28"/>
          <w:lang w:val="ru-RU"/>
        </w:rPr>
        <w:t>уголовно-исполнительной системы</w:t>
      </w:r>
      <w:r w:rsidRPr="00207730">
        <w:rPr>
          <w:rFonts w:eastAsia="Calibri" w:cs="Times New Roman"/>
          <w:color w:val="000000" w:themeColor="text1"/>
          <w:sz w:val="28"/>
          <w:szCs w:val="28"/>
          <w:lang w:val="ru-RU"/>
        </w:rPr>
        <w:t xml:space="preserve"> к применению </w:t>
      </w:r>
      <w:r w:rsidRPr="00207730">
        <w:rPr>
          <w:rFonts w:eastAsia="Calibri" w:cs="Times New Roman"/>
          <w:bCs/>
          <w:iCs/>
          <w:color w:val="000000" w:themeColor="text1"/>
          <w:sz w:val="28"/>
          <w:szCs w:val="28"/>
          <w:lang w:val="ru-RU"/>
        </w:rPr>
        <w:t>новейших научно-технических средств в их работе.</w:t>
      </w:r>
      <w:bookmarkEnd w:id="10"/>
      <w:r w:rsidR="00B33478" w:rsidRPr="00207730">
        <w:rPr>
          <w:rFonts w:eastAsia="Calibri" w:cs="Times New Roman"/>
          <w:bCs/>
          <w:iCs/>
          <w:color w:val="000000" w:themeColor="text1"/>
          <w:sz w:val="28"/>
          <w:szCs w:val="28"/>
          <w:lang w:val="ru-RU"/>
        </w:rPr>
        <w:t xml:space="preserve"> </w:t>
      </w:r>
    </w:p>
    <w:p w14:paraId="2B8B10ED" w14:textId="5A0ECF1E" w:rsidR="00120C8D"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bookmarkStart w:id="12" w:name="_Hlk210578040"/>
      <w:r w:rsidRPr="00207730">
        <w:rPr>
          <w:b/>
          <w:sz w:val="28"/>
          <w:szCs w:val="28"/>
          <w:lang w:val="ru-RU"/>
        </w:rPr>
        <w:t xml:space="preserve">Теоретическая и практическая значимость исследования. </w:t>
      </w:r>
      <w:bookmarkEnd w:id="12"/>
      <w:r w:rsidRPr="00207730">
        <w:rPr>
          <w:bCs/>
          <w:sz w:val="28"/>
          <w:szCs w:val="28"/>
          <w:lang w:val="ru-RU"/>
        </w:rPr>
        <w:t>Теоретическая значимость состоит в том, что проведенное и</w:t>
      </w:r>
      <w:r w:rsidRPr="00207730">
        <w:rPr>
          <w:sz w:val="28"/>
          <w:szCs w:val="28"/>
          <w:lang w:val="ru-RU"/>
        </w:rPr>
        <w:t xml:space="preserve">сследование расширяет научные знания о роли и значении технико-криминалистических методов и средств в обеспечении безопасности содержания осужденных в </w:t>
      </w:r>
      <w:r w:rsidR="003D4E6C" w:rsidRPr="00207730">
        <w:rPr>
          <w:sz w:val="28"/>
          <w:szCs w:val="28"/>
          <w:lang w:val="ru-RU"/>
        </w:rPr>
        <w:t>УМБ; полученные</w:t>
      </w:r>
      <w:r w:rsidRPr="00207730">
        <w:rPr>
          <w:sz w:val="28"/>
          <w:szCs w:val="28"/>
          <w:lang w:val="ru-RU"/>
        </w:rPr>
        <w:t xml:space="preserve"> результаты способствуют развитию теории криминалистики и пенитенциарной науки, уточняя понятия, подходы и классификации, связанные с ТКО. Сформулированные автором исследования выводы могут быть использованы для дальнейшей научной разработки эффективных технологий контроля, профилактики и управления поведением осужденных.</w:t>
      </w:r>
    </w:p>
    <w:p w14:paraId="11152F10" w14:textId="77777777" w:rsidR="00120C8D" w:rsidRPr="00207730" w:rsidRDefault="00DE753F" w:rsidP="00742C3F">
      <w:pPr>
        <w:pStyle w:val="a3"/>
        <w:shd w:val="clear" w:color="auto" w:fill="FFFFFF"/>
        <w:spacing w:after="0" w:line="240" w:lineRule="auto"/>
        <w:ind w:firstLine="709"/>
        <w:jc w:val="both"/>
        <w:textAlignment w:val="baseline"/>
        <w:rPr>
          <w:sz w:val="28"/>
          <w:szCs w:val="28"/>
          <w:lang w:val="ru-RU"/>
        </w:rPr>
      </w:pPr>
      <w:r w:rsidRPr="00207730">
        <w:rPr>
          <w:bCs/>
          <w:sz w:val="28"/>
          <w:szCs w:val="28"/>
          <w:lang w:val="ru-RU"/>
        </w:rPr>
        <w:t xml:space="preserve">Практическая значимость заключается в возможности применения разработанных в ходе настоящего исследования </w:t>
      </w:r>
      <w:r w:rsidRPr="00207730">
        <w:rPr>
          <w:sz w:val="28"/>
          <w:szCs w:val="28"/>
          <w:lang w:val="ru-RU"/>
        </w:rPr>
        <w:t>рекомендаций в деятельности сотрудников УМБ для повышения уровня безопасности и снижения рисков правонарушений, оптимизации использования технических средств наблюдения, контроля и идентификации осужденных. Материалы работы могут быть использованы при разработке образовательных программ для подготовки и повышения квалификации сотрудников пенитенциарных учреждений. Предложенные автором методы и подходы могут быть адаптированы для использования в нормативном правовом регулировании деятельности пенитенциарной системы.</w:t>
      </w:r>
    </w:p>
    <w:p w14:paraId="74BB3FEB" w14:textId="070A23C8"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bookmarkStart w:id="13" w:name="_Hlk210578072"/>
      <w:bookmarkEnd w:id="8"/>
      <w:r w:rsidRPr="00207730">
        <w:rPr>
          <w:b/>
          <w:bCs/>
          <w:color w:val="000000"/>
          <w:sz w:val="28"/>
          <w:szCs w:val="28"/>
          <w:lang w:val="kk-KZ"/>
        </w:rPr>
        <w:lastRenderedPageBreak/>
        <w:t>Апробация</w:t>
      </w:r>
      <w:r w:rsidR="00A7134A" w:rsidRPr="00207730">
        <w:rPr>
          <w:b/>
          <w:bCs/>
          <w:color w:val="000000"/>
          <w:sz w:val="28"/>
          <w:szCs w:val="28"/>
          <w:lang w:val="ru-RU"/>
        </w:rPr>
        <w:t xml:space="preserve"> и внедрение</w:t>
      </w:r>
      <w:r w:rsidRPr="00207730">
        <w:rPr>
          <w:b/>
          <w:bCs/>
          <w:color w:val="000000"/>
          <w:sz w:val="28"/>
          <w:szCs w:val="28"/>
          <w:lang w:val="kk-KZ"/>
        </w:rPr>
        <w:t xml:space="preserve"> результатов исследования</w:t>
      </w:r>
      <w:bookmarkEnd w:id="13"/>
      <w:r w:rsidRPr="00207730">
        <w:rPr>
          <w:b/>
          <w:bCs/>
          <w:color w:val="000000"/>
          <w:sz w:val="28"/>
          <w:szCs w:val="28"/>
          <w:lang w:val="kk-KZ"/>
        </w:rPr>
        <w:t xml:space="preserve">. </w:t>
      </w:r>
      <w:r w:rsidRPr="00207730">
        <w:rPr>
          <w:color w:val="000000"/>
          <w:sz w:val="28"/>
          <w:szCs w:val="28"/>
          <w:lang w:val="ru-RU"/>
        </w:rPr>
        <w:t xml:space="preserve">В работе приведены результаты проведенного автором исследования социологического опроса (анкетирования) </w:t>
      </w:r>
      <w:r w:rsidRPr="00207730">
        <w:rPr>
          <w:rFonts w:eastAsia="Times New Roman"/>
          <w:sz w:val="28"/>
          <w:szCs w:val="28"/>
          <w:lang w:val="ru-RU"/>
        </w:rPr>
        <w:t xml:space="preserve">сотрудников правоохранительных органов </w:t>
      </w:r>
      <w:r w:rsidR="00386EA2" w:rsidRPr="00207730">
        <w:rPr>
          <w:rFonts w:eastAsia="Times New Roman"/>
          <w:sz w:val="28"/>
          <w:szCs w:val="28"/>
          <w:lang w:val="ru-RU"/>
        </w:rPr>
        <w:t>республики</w:t>
      </w:r>
      <w:r w:rsidRPr="00207730">
        <w:rPr>
          <w:rFonts w:eastAsia="Times New Roman"/>
          <w:sz w:val="28"/>
          <w:szCs w:val="28"/>
          <w:lang w:val="ru-RU"/>
        </w:rPr>
        <w:t xml:space="preserve"> по теме </w:t>
      </w:r>
      <w:r w:rsidR="00386EA2" w:rsidRPr="00207730">
        <w:rPr>
          <w:sz w:val="28"/>
          <w:szCs w:val="28"/>
          <w:lang w:val="ru-RU"/>
        </w:rPr>
        <w:t>исследования</w:t>
      </w:r>
      <w:r w:rsidR="0032035B" w:rsidRPr="00207730">
        <w:rPr>
          <w:rFonts w:eastAsia="Times New Roman"/>
          <w:sz w:val="28"/>
          <w:szCs w:val="28"/>
          <w:lang w:val="ru-RU"/>
        </w:rPr>
        <w:t xml:space="preserve"> </w:t>
      </w:r>
      <w:r w:rsidR="00A7134A" w:rsidRPr="00207730">
        <w:rPr>
          <w:rFonts w:eastAsia="Times New Roman"/>
          <w:sz w:val="28"/>
          <w:szCs w:val="28"/>
          <w:lang w:val="ru-RU"/>
        </w:rPr>
        <w:t>[</w:t>
      </w:r>
      <w:r w:rsidR="0032035B" w:rsidRPr="00207730">
        <w:rPr>
          <w:rFonts w:eastAsia="Times New Roman"/>
          <w:sz w:val="28"/>
          <w:szCs w:val="28"/>
          <w:lang w:val="ru-RU"/>
        </w:rPr>
        <w:t xml:space="preserve">Приложение </w:t>
      </w:r>
      <w:r w:rsidR="007833D3">
        <w:rPr>
          <w:rFonts w:eastAsia="Times New Roman"/>
          <w:sz w:val="28"/>
          <w:szCs w:val="28"/>
          <w:lang w:val="ru-RU"/>
        </w:rPr>
        <w:t>Е</w:t>
      </w:r>
      <w:r w:rsidR="007C013E" w:rsidRPr="00207730">
        <w:rPr>
          <w:rFonts w:eastAsia="Times New Roman"/>
          <w:sz w:val="28"/>
          <w:szCs w:val="28"/>
          <w:lang w:val="ru-RU"/>
        </w:rPr>
        <w:t xml:space="preserve">, </w:t>
      </w:r>
      <w:r w:rsidR="007833D3">
        <w:rPr>
          <w:rFonts w:eastAsia="Times New Roman"/>
          <w:sz w:val="28"/>
          <w:szCs w:val="28"/>
          <w:lang w:val="ru-RU"/>
        </w:rPr>
        <w:t>Ж</w:t>
      </w:r>
      <w:r w:rsidR="00A7134A" w:rsidRPr="00207730">
        <w:rPr>
          <w:rFonts w:eastAsia="Times New Roman"/>
          <w:sz w:val="28"/>
          <w:szCs w:val="28"/>
          <w:lang w:val="ru-RU"/>
        </w:rPr>
        <w:t>]</w:t>
      </w:r>
      <w:r w:rsidR="007C013E" w:rsidRPr="00207730">
        <w:rPr>
          <w:rFonts w:eastAsia="Times New Roman"/>
          <w:sz w:val="28"/>
          <w:szCs w:val="28"/>
          <w:lang w:val="ru-RU"/>
        </w:rPr>
        <w:t>.</w:t>
      </w:r>
      <w:r w:rsidRPr="00207730">
        <w:rPr>
          <w:color w:val="000000"/>
          <w:sz w:val="28"/>
          <w:szCs w:val="28"/>
          <w:lang w:val="ru-RU"/>
        </w:rPr>
        <w:t xml:space="preserve"> </w:t>
      </w:r>
      <w:r w:rsidR="00912C25" w:rsidRPr="00207730">
        <w:rPr>
          <w:bCs/>
          <w:iCs/>
          <w:color w:val="000000"/>
          <w:sz w:val="28"/>
          <w:szCs w:val="28"/>
          <w:lang w:val="kk-KZ"/>
        </w:rPr>
        <w:t xml:space="preserve">Диссертантом </w:t>
      </w:r>
      <w:r w:rsidRPr="00207730">
        <w:rPr>
          <w:bCs/>
          <w:iCs/>
          <w:color w:val="000000"/>
          <w:sz w:val="28"/>
          <w:szCs w:val="28"/>
          <w:lang w:val="kk-KZ"/>
        </w:rPr>
        <w:t>разработан</w:t>
      </w:r>
      <w:r w:rsidR="00961CD1" w:rsidRPr="00207730">
        <w:rPr>
          <w:bCs/>
          <w:iCs/>
          <w:color w:val="000000"/>
          <w:sz w:val="28"/>
          <w:szCs w:val="28"/>
          <w:lang w:val="kk-KZ"/>
        </w:rPr>
        <w:t>о</w:t>
      </w:r>
      <w:r w:rsidRPr="00207730">
        <w:rPr>
          <w:bCs/>
          <w:iCs/>
          <w:color w:val="000000"/>
          <w:sz w:val="28"/>
          <w:szCs w:val="28"/>
          <w:lang w:val="kk-KZ"/>
        </w:rPr>
        <w:t xml:space="preserve"> </w:t>
      </w:r>
      <w:r w:rsidRPr="00207730">
        <w:rPr>
          <w:bCs/>
          <w:iCs/>
          <w:color w:val="000000"/>
          <w:sz w:val="28"/>
          <w:szCs w:val="28"/>
          <w:lang w:val="ru-RU"/>
        </w:rPr>
        <w:t>устройств</w:t>
      </w:r>
      <w:r w:rsidR="00961CD1" w:rsidRPr="00207730">
        <w:rPr>
          <w:bCs/>
          <w:iCs/>
          <w:color w:val="000000"/>
          <w:sz w:val="28"/>
          <w:szCs w:val="28"/>
          <w:lang w:val="ru-RU"/>
        </w:rPr>
        <w:t>о</w:t>
      </w:r>
      <w:r w:rsidRPr="00207730">
        <w:rPr>
          <w:bCs/>
          <w:iCs/>
          <w:color w:val="000000"/>
          <w:sz w:val="28"/>
          <w:szCs w:val="28"/>
          <w:lang w:val="ru-RU"/>
        </w:rPr>
        <w:t xml:space="preserve"> для идентификации личности осужденного с функцией распознавания лица</w:t>
      </w:r>
      <w:r w:rsidR="0072317D" w:rsidRPr="00207730">
        <w:rPr>
          <w:bCs/>
          <w:iCs/>
          <w:color w:val="000000"/>
          <w:sz w:val="28"/>
          <w:szCs w:val="28"/>
          <w:lang w:val="ru-RU"/>
        </w:rPr>
        <w:t>.</w:t>
      </w:r>
      <w:r w:rsidR="00961CD1" w:rsidRPr="00207730">
        <w:rPr>
          <w:bCs/>
          <w:iCs/>
          <w:color w:val="000000"/>
          <w:sz w:val="28"/>
          <w:szCs w:val="28"/>
          <w:lang w:val="ru-RU"/>
        </w:rPr>
        <w:t xml:space="preserve"> </w:t>
      </w:r>
      <w:r w:rsidR="00912C25" w:rsidRPr="00207730">
        <w:rPr>
          <w:bCs/>
          <w:iCs/>
          <w:color w:val="000000"/>
          <w:sz w:val="28"/>
          <w:szCs w:val="28"/>
          <w:lang w:val="ru-RU"/>
        </w:rPr>
        <w:t>В целях защиты авторских прав</w:t>
      </w:r>
      <w:r w:rsidR="00912C25" w:rsidRPr="00207730">
        <w:rPr>
          <w:bCs/>
          <w:iCs/>
          <w:color w:val="000000"/>
          <w:sz w:val="28"/>
          <w:szCs w:val="28"/>
          <w:lang w:val="kk-KZ"/>
        </w:rPr>
        <w:t xml:space="preserve"> </w:t>
      </w:r>
      <w:r w:rsidR="00912C25" w:rsidRPr="00207730">
        <w:rPr>
          <w:bCs/>
          <w:iCs/>
          <w:color w:val="000000"/>
          <w:sz w:val="28"/>
          <w:szCs w:val="28"/>
          <w:lang w:val="ru-RU"/>
        </w:rPr>
        <w:t>н</w:t>
      </w:r>
      <w:r w:rsidR="00961CD1" w:rsidRPr="00207730">
        <w:rPr>
          <w:bCs/>
          <w:iCs/>
          <w:color w:val="000000"/>
          <w:sz w:val="28"/>
          <w:szCs w:val="28"/>
          <w:lang w:val="ru-RU"/>
        </w:rPr>
        <w:t xml:space="preserve">а </w:t>
      </w:r>
      <w:r w:rsidR="0072317D" w:rsidRPr="00207730">
        <w:rPr>
          <w:bCs/>
          <w:iCs/>
          <w:color w:val="000000"/>
          <w:sz w:val="28"/>
          <w:szCs w:val="28"/>
          <w:lang w:val="ru-RU"/>
        </w:rPr>
        <w:t>устройство</w:t>
      </w:r>
      <w:r w:rsidRPr="00207730">
        <w:rPr>
          <w:bCs/>
          <w:iCs/>
          <w:color w:val="000000"/>
          <w:sz w:val="28"/>
          <w:szCs w:val="28"/>
          <w:lang w:val="kk-KZ"/>
        </w:rPr>
        <w:t xml:space="preserve"> </w:t>
      </w:r>
      <w:r w:rsidRPr="00207730">
        <w:rPr>
          <w:bCs/>
          <w:iCs/>
          <w:color w:val="000000"/>
          <w:sz w:val="28"/>
          <w:szCs w:val="28"/>
          <w:lang w:val="ru-RU"/>
        </w:rPr>
        <w:t xml:space="preserve">получен патент </w:t>
      </w:r>
      <w:r w:rsidR="0072317D" w:rsidRPr="00207730">
        <w:rPr>
          <w:bCs/>
          <w:iCs/>
          <w:color w:val="000000"/>
          <w:sz w:val="28"/>
          <w:szCs w:val="28"/>
          <w:lang w:val="ru-RU"/>
        </w:rPr>
        <w:t xml:space="preserve">как </w:t>
      </w:r>
      <w:r w:rsidRPr="00207730">
        <w:rPr>
          <w:bCs/>
          <w:iCs/>
          <w:color w:val="000000"/>
          <w:sz w:val="28"/>
          <w:szCs w:val="28"/>
          <w:lang w:val="ru-RU"/>
        </w:rPr>
        <w:t>на полезную модель № 9606.</w:t>
      </w:r>
    </w:p>
    <w:p w14:paraId="4E9002AC" w14:textId="629F17FD" w:rsidR="00D50766" w:rsidRPr="00207730" w:rsidRDefault="00DE753F"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kk-KZ"/>
        </w:rPr>
        <w:t xml:space="preserve">Результаты диссертационного исследования </w:t>
      </w:r>
      <w:r w:rsidR="00386EA2" w:rsidRPr="00207730">
        <w:rPr>
          <w:color w:val="000000"/>
          <w:sz w:val="28"/>
          <w:szCs w:val="28"/>
          <w:lang w:val="kk-KZ"/>
        </w:rPr>
        <w:t xml:space="preserve">и </w:t>
      </w:r>
      <w:r w:rsidRPr="00207730">
        <w:rPr>
          <w:color w:val="000000"/>
          <w:sz w:val="28"/>
          <w:szCs w:val="28"/>
          <w:lang w:val="kk-KZ"/>
        </w:rPr>
        <w:t xml:space="preserve">выводы освещены на международных научно-практичеких конференциях. Основные положения и результаты, содержащиеся в диссертации, обсуждались на заседании кафедры </w:t>
      </w:r>
      <w:r w:rsidR="00386EA2" w:rsidRPr="00207730">
        <w:rPr>
          <w:color w:val="000000"/>
          <w:sz w:val="28"/>
          <w:szCs w:val="28"/>
          <w:lang w:val="kk-KZ"/>
        </w:rPr>
        <w:t xml:space="preserve">общеюридических дисциплин </w:t>
      </w:r>
      <w:r w:rsidRPr="00207730">
        <w:rPr>
          <w:color w:val="000000"/>
          <w:sz w:val="28"/>
          <w:szCs w:val="28"/>
          <w:lang w:val="kk-KZ"/>
        </w:rPr>
        <w:t>Академии правоохранительных органов при ГП РК, нашли отражения в</w:t>
      </w:r>
      <w:r w:rsidR="00C533EA" w:rsidRPr="00207730">
        <w:rPr>
          <w:color w:val="002060"/>
          <w:sz w:val="28"/>
          <w:szCs w:val="28"/>
          <w:lang w:val="kk-KZ"/>
        </w:rPr>
        <w:t xml:space="preserve"> </w:t>
      </w:r>
      <w:r w:rsidR="00476CA7">
        <w:rPr>
          <w:color w:val="002060"/>
          <w:sz w:val="28"/>
          <w:szCs w:val="28"/>
          <w:lang w:val="kk-KZ"/>
        </w:rPr>
        <w:t>13</w:t>
      </w:r>
      <w:r w:rsidR="00C533EA" w:rsidRPr="00207730">
        <w:rPr>
          <w:color w:val="000000"/>
          <w:sz w:val="28"/>
          <w:szCs w:val="28"/>
          <w:lang w:val="kk-KZ"/>
        </w:rPr>
        <w:t xml:space="preserve"> </w:t>
      </w:r>
      <w:r w:rsidRPr="00207730">
        <w:rPr>
          <w:color w:val="000000"/>
          <w:sz w:val="28"/>
          <w:szCs w:val="28"/>
          <w:lang w:val="kk-KZ"/>
        </w:rPr>
        <w:t xml:space="preserve">опубликованных статьях автора. В их числе </w:t>
      </w:r>
      <w:r w:rsidR="00476CA7">
        <w:rPr>
          <w:color w:val="000000"/>
          <w:sz w:val="28"/>
          <w:szCs w:val="28"/>
          <w:lang w:val="kk-KZ"/>
        </w:rPr>
        <w:t>9</w:t>
      </w:r>
      <w:r w:rsidRPr="00207730">
        <w:rPr>
          <w:color w:val="000000"/>
          <w:sz w:val="28"/>
          <w:szCs w:val="28"/>
          <w:lang w:val="kk-KZ"/>
        </w:rPr>
        <w:t xml:space="preserve"> публикации в журналах, рекомендованных Комитетом </w:t>
      </w:r>
      <w:r w:rsidR="00C533EA" w:rsidRPr="00207730">
        <w:rPr>
          <w:color w:val="000000"/>
          <w:sz w:val="28"/>
          <w:szCs w:val="28"/>
          <w:lang w:val="kk-KZ"/>
        </w:rPr>
        <w:t xml:space="preserve">по обеспечению качества </w:t>
      </w:r>
      <w:r w:rsidRPr="00207730">
        <w:rPr>
          <w:color w:val="000000"/>
          <w:sz w:val="28"/>
          <w:szCs w:val="28"/>
          <w:lang w:val="kk-KZ"/>
        </w:rPr>
        <w:t>в сфере образования и науки Министерства науки</w:t>
      </w:r>
      <w:r w:rsidR="00EA49AC" w:rsidRPr="00207730">
        <w:rPr>
          <w:color w:val="000000"/>
          <w:sz w:val="28"/>
          <w:szCs w:val="28"/>
          <w:lang w:val="kk-KZ"/>
        </w:rPr>
        <w:t xml:space="preserve"> и высшего образования</w:t>
      </w:r>
      <w:r w:rsidRPr="00207730">
        <w:rPr>
          <w:color w:val="000000"/>
          <w:sz w:val="28"/>
          <w:szCs w:val="28"/>
          <w:lang w:val="kk-KZ"/>
        </w:rPr>
        <w:t xml:space="preserve"> РК, 2 – в сборниках по материалам международных научно-практических конференций, </w:t>
      </w:r>
      <w:r w:rsidR="00476CA7">
        <w:rPr>
          <w:color w:val="000000"/>
          <w:sz w:val="28"/>
          <w:szCs w:val="28"/>
          <w:lang w:val="kk-KZ"/>
        </w:rPr>
        <w:t>2</w:t>
      </w:r>
      <w:r w:rsidR="00F46D6D" w:rsidRPr="00207730">
        <w:rPr>
          <w:color w:val="000000"/>
          <w:sz w:val="28"/>
          <w:szCs w:val="28"/>
          <w:lang w:val="kk-KZ"/>
        </w:rPr>
        <w:t xml:space="preserve"> </w:t>
      </w:r>
      <w:r w:rsidRPr="00207730">
        <w:rPr>
          <w:color w:val="000000"/>
          <w:sz w:val="28"/>
          <w:szCs w:val="28"/>
          <w:lang w:val="kk-KZ"/>
        </w:rPr>
        <w:t>– в журнал</w:t>
      </w:r>
      <w:r w:rsidR="00EA49AC" w:rsidRPr="00207730">
        <w:rPr>
          <w:color w:val="000000"/>
          <w:sz w:val="28"/>
          <w:szCs w:val="28"/>
          <w:lang w:val="kk-KZ"/>
        </w:rPr>
        <w:t>е,</w:t>
      </w:r>
      <w:r w:rsidRPr="00207730">
        <w:rPr>
          <w:color w:val="000000"/>
          <w:sz w:val="28"/>
          <w:szCs w:val="28"/>
          <w:lang w:val="kk-KZ"/>
        </w:rPr>
        <w:t xml:space="preserve"> входящ</w:t>
      </w:r>
      <w:r w:rsidR="00EA49AC" w:rsidRPr="00207730">
        <w:rPr>
          <w:color w:val="000000"/>
          <w:sz w:val="28"/>
          <w:szCs w:val="28"/>
          <w:lang w:val="kk-KZ"/>
        </w:rPr>
        <w:t>его</w:t>
      </w:r>
      <w:r w:rsidRPr="00207730">
        <w:rPr>
          <w:color w:val="000000"/>
          <w:sz w:val="28"/>
          <w:szCs w:val="28"/>
          <w:lang w:val="kk-KZ"/>
        </w:rPr>
        <w:t xml:space="preserve"> в базу данных </w:t>
      </w:r>
      <w:r w:rsidRPr="00207730">
        <w:rPr>
          <w:color w:val="000000"/>
          <w:sz w:val="28"/>
          <w:szCs w:val="28"/>
        </w:rPr>
        <w:t>Scopus</w:t>
      </w:r>
      <w:r w:rsidR="006171A8">
        <w:rPr>
          <w:color w:val="000000"/>
          <w:sz w:val="28"/>
          <w:szCs w:val="28"/>
          <w:lang w:val="ru-RU"/>
        </w:rPr>
        <w:t xml:space="preserve">, разработан терминологический словарь для сотрудников уголовно-исполнительной системы. </w:t>
      </w:r>
    </w:p>
    <w:p w14:paraId="2402D927" w14:textId="50ED5E98" w:rsidR="00337A12" w:rsidRPr="00207730" w:rsidRDefault="00337A12" w:rsidP="00742C3F">
      <w:pPr>
        <w:pStyle w:val="a3"/>
        <w:shd w:val="clear" w:color="auto" w:fill="FFFFFF"/>
        <w:spacing w:after="0" w:line="240" w:lineRule="auto"/>
        <w:ind w:firstLine="709"/>
        <w:jc w:val="both"/>
        <w:textAlignment w:val="baseline"/>
        <w:rPr>
          <w:color w:val="000000"/>
          <w:sz w:val="28"/>
          <w:szCs w:val="28"/>
          <w:lang w:val="ru-RU"/>
        </w:rPr>
      </w:pPr>
      <w:r w:rsidRPr="00207730">
        <w:rPr>
          <w:color w:val="000000"/>
          <w:sz w:val="28"/>
          <w:szCs w:val="28"/>
          <w:lang w:val="ru-RU"/>
        </w:rPr>
        <w:t xml:space="preserve">Акты внедрения </w:t>
      </w:r>
      <w:r w:rsidR="00B51913" w:rsidRPr="00207730">
        <w:rPr>
          <w:color w:val="000000"/>
          <w:sz w:val="28"/>
          <w:szCs w:val="28"/>
          <w:lang w:val="ru-RU"/>
        </w:rPr>
        <w:t xml:space="preserve">представлены в </w:t>
      </w:r>
      <w:r w:rsidR="00A7134A" w:rsidRPr="00207730">
        <w:rPr>
          <w:color w:val="000000"/>
          <w:sz w:val="28"/>
          <w:szCs w:val="28"/>
          <w:lang w:val="ru-RU"/>
        </w:rPr>
        <w:t>[</w:t>
      </w:r>
      <w:r w:rsidRPr="00207730">
        <w:rPr>
          <w:color w:val="000000"/>
          <w:sz w:val="28"/>
          <w:szCs w:val="28"/>
          <w:lang w:val="ru-RU"/>
        </w:rPr>
        <w:t>Приложени</w:t>
      </w:r>
      <w:r w:rsidR="00B51913" w:rsidRPr="00207730">
        <w:rPr>
          <w:color w:val="000000"/>
          <w:sz w:val="28"/>
          <w:szCs w:val="28"/>
          <w:lang w:val="ru-RU"/>
        </w:rPr>
        <w:t>ях</w:t>
      </w:r>
      <w:r w:rsidRPr="00207730">
        <w:rPr>
          <w:color w:val="000000"/>
          <w:sz w:val="28"/>
          <w:szCs w:val="28"/>
          <w:lang w:val="ru-RU"/>
        </w:rPr>
        <w:t xml:space="preserve"> </w:t>
      </w:r>
      <w:r w:rsidR="007833D3">
        <w:rPr>
          <w:color w:val="000000"/>
          <w:sz w:val="28"/>
          <w:szCs w:val="28"/>
          <w:lang w:val="ru-RU"/>
        </w:rPr>
        <w:t>З</w:t>
      </w:r>
      <w:r w:rsidR="00DA677F" w:rsidRPr="00207730">
        <w:rPr>
          <w:color w:val="000000"/>
          <w:sz w:val="28"/>
          <w:szCs w:val="28"/>
          <w:lang w:val="ru-RU"/>
        </w:rPr>
        <w:t>-</w:t>
      </w:r>
      <w:r w:rsidR="00942F47">
        <w:rPr>
          <w:color w:val="000000"/>
          <w:sz w:val="28"/>
          <w:szCs w:val="28"/>
          <w:lang w:val="ru-RU"/>
        </w:rPr>
        <w:t>Л</w:t>
      </w:r>
      <w:r w:rsidR="00A7134A" w:rsidRPr="00207730">
        <w:rPr>
          <w:color w:val="000000"/>
          <w:sz w:val="28"/>
          <w:szCs w:val="28"/>
          <w:lang w:val="ru-RU"/>
        </w:rPr>
        <w:t>]</w:t>
      </w:r>
      <w:r w:rsidR="00B51913" w:rsidRPr="00207730">
        <w:rPr>
          <w:color w:val="000000"/>
          <w:sz w:val="28"/>
          <w:szCs w:val="28"/>
          <w:lang w:val="ru-RU"/>
        </w:rPr>
        <w:t>.</w:t>
      </w:r>
    </w:p>
    <w:p w14:paraId="22D1A7CA" w14:textId="2711C73E" w:rsidR="00D50766" w:rsidRPr="00207730" w:rsidRDefault="00DE753F" w:rsidP="00742C3F">
      <w:pPr>
        <w:pStyle w:val="a3"/>
        <w:shd w:val="clear" w:color="auto" w:fill="FFFFFF"/>
        <w:spacing w:line="240" w:lineRule="auto"/>
        <w:ind w:firstLine="709"/>
        <w:jc w:val="both"/>
        <w:rPr>
          <w:rFonts w:eastAsia="Calibri"/>
          <w:b/>
          <w:caps/>
          <w:sz w:val="28"/>
          <w:szCs w:val="28"/>
          <w:lang w:val="ru-RU"/>
        </w:rPr>
      </w:pPr>
      <w:r w:rsidRPr="00207730">
        <w:rPr>
          <w:b/>
          <w:bCs/>
          <w:color w:val="000000"/>
          <w:sz w:val="28"/>
          <w:szCs w:val="28"/>
          <w:lang w:val="kk-KZ"/>
        </w:rPr>
        <w:t>Структура диссертаци</w:t>
      </w:r>
      <w:r w:rsidR="00A7134A" w:rsidRPr="00207730">
        <w:rPr>
          <w:b/>
          <w:bCs/>
          <w:color w:val="000000"/>
          <w:sz w:val="28"/>
          <w:szCs w:val="28"/>
          <w:lang w:val="kk-KZ"/>
        </w:rPr>
        <w:t>и</w:t>
      </w:r>
      <w:r w:rsidRPr="00207730">
        <w:rPr>
          <w:b/>
          <w:bCs/>
          <w:color w:val="000000"/>
          <w:sz w:val="28"/>
          <w:szCs w:val="28"/>
          <w:lang w:val="kk-KZ"/>
        </w:rPr>
        <w:t xml:space="preserve">. </w:t>
      </w:r>
      <w:r w:rsidRPr="00207730">
        <w:rPr>
          <w:color w:val="000000"/>
          <w:sz w:val="28"/>
          <w:szCs w:val="28"/>
          <w:lang w:val="kk-KZ"/>
        </w:rPr>
        <w:t>Структура и объем диссертации обусловлены характером изучаемых вопросов, уровнем разработанности темы исследования, логической последовательностью излагаемых аспектов.</w:t>
      </w:r>
      <w:r w:rsidRPr="00207730">
        <w:rPr>
          <w:color w:val="000000"/>
          <w:sz w:val="28"/>
          <w:szCs w:val="28"/>
          <w:lang w:val="ru-RU"/>
        </w:rPr>
        <w:t xml:space="preserve"> Настоящее диссертационное исследование содержит следующие основные структурные элементы: введение, основные разделы, подразделы, список использованных источников, заключение, приложения. </w:t>
      </w:r>
      <w:r w:rsidRPr="00207730">
        <w:rPr>
          <w:color w:val="000000"/>
          <w:sz w:val="28"/>
          <w:szCs w:val="28"/>
          <w:lang w:val="kk-KZ"/>
        </w:rPr>
        <w:t xml:space="preserve">Диссертационная работа выполнена в объеме, который соответствует требованиям, предъявляемым Комитетом </w:t>
      </w:r>
      <w:r w:rsidRPr="00207730">
        <w:rPr>
          <w:color w:val="000000"/>
          <w:sz w:val="28"/>
          <w:szCs w:val="28"/>
          <w:lang w:val="ru-RU"/>
        </w:rPr>
        <w:t>по обеспечению качества в сфере науки и высшего образования Министерства науки и высшего образования Республики Казахстан</w:t>
      </w:r>
      <w:r w:rsidR="00E35735" w:rsidRPr="00207730">
        <w:rPr>
          <w:color w:val="000000"/>
          <w:sz w:val="28"/>
          <w:szCs w:val="28"/>
          <w:lang w:val="ru-RU"/>
        </w:rPr>
        <w:t>.</w:t>
      </w:r>
      <w:r w:rsidRPr="00207730">
        <w:rPr>
          <w:rFonts w:eastAsia="Calibri"/>
          <w:b/>
          <w:caps/>
          <w:sz w:val="28"/>
          <w:szCs w:val="28"/>
          <w:lang w:val="ru-RU"/>
        </w:rPr>
        <w:br w:type="page"/>
      </w:r>
    </w:p>
    <w:p w14:paraId="17C523F1" w14:textId="6078310F" w:rsidR="00D50766" w:rsidRPr="00207730" w:rsidRDefault="00DE753F" w:rsidP="00742C3F">
      <w:pPr>
        <w:pStyle w:val="1"/>
        <w:spacing w:before="0" w:line="240" w:lineRule="auto"/>
        <w:ind w:firstLine="709"/>
        <w:jc w:val="both"/>
        <w:rPr>
          <w:rFonts w:ascii="Times New Roman" w:eastAsia="Calibri" w:hAnsi="Times New Roman" w:cs="Times New Roman"/>
          <w:bCs/>
          <w:color w:val="auto"/>
          <w:sz w:val="28"/>
          <w:szCs w:val="28"/>
          <w:lang w:val="ru-RU"/>
        </w:rPr>
      </w:pPr>
      <w:bookmarkStart w:id="14" w:name="_Toc198280883"/>
      <w:r w:rsidRPr="00207730">
        <w:rPr>
          <w:rFonts w:ascii="Times New Roman" w:eastAsia="Calibri" w:hAnsi="Times New Roman" w:cs="Times New Roman"/>
          <w:bCs/>
          <w:color w:val="auto"/>
          <w:sz w:val="28"/>
          <w:szCs w:val="28"/>
          <w:lang w:val="ru-RU"/>
        </w:rPr>
        <w:lastRenderedPageBreak/>
        <w:t>1 Концептуальные основы технико-криминалистического обеспечения содержания осужденных в учреждениях минимальной безопасности</w:t>
      </w:r>
      <w:bookmarkEnd w:id="14"/>
    </w:p>
    <w:p w14:paraId="7DFEE636" w14:textId="77777777" w:rsidR="00640272" w:rsidRPr="00207730" w:rsidRDefault="00640272" w:rsidP="00742C3F">
      <w:pPr>
        <w:spacing w:after="0" w:line="240" w:lineRule="auto"/>
        <w:rPr>
          <w:lang w:val="ru-RU"/>
        </w:rPr>
      </w:pPr>
    </w:p>
    <w:p w14:paraId="01009F55" w14:textId="77777777" w:rsidR="00D50766" w:rsidRPr="00207730" w:rsidRDefault="00DE753F" w:rsidP="00742C3F">
      <w:pPr>
        <w:pStyle w:val="1"/>
        <w:spacing w:before="0" w:line="240" w:lineRule="auto"/>
        <w:ind w:firstLine="709"/>
        <w:jc w:val="both"/>
        <w:rPr>
          <w:rFonts w:ascii="Times New Roman" w:eastAsia="Calibri" w:hAnsi="Times New Roman" w:cs="Times New Roman"/>
          <w:bCs/>
          <w:color w:val="auto"/>
          <w:sz w:val="28"/>
          <w:szCs w:val="28"/>
          <w:lang w:val="ru-RU"/>
        </w:rPr>
      </w:pPr>
      <w:bookmarkStart w:id="15" w:name="_Toc198280884"/>
      <w:r w:rsidRPr="00207730">
        <w:rPr>
          <w:rFonts w:ascii="Times New Roman" w:eastAsia="Calibri" w:hAnsi="Times New Roman" w:cs="Times New Roman"/>
          <w:bCs/>
          <w:color w:val="auto"/>
          <w:sz w:val="28"/>
          <w:szCs w:val="28"/>
          <w:lang w:val="ru-RU"/>
        </w:rPr>
        <w:t>1.1 Современное состояние и перспективы развития технико-криминалистического обеспечения содержания осужденных в учреждениях минимальной безопасности</w:t>
      </w:r>
      <w:bookmarkEnd w:id="15"/>
    </w:p>
    <w:p w14:paraId="0FED3DFF" w14:textId="77777777" w:rsidR="00D50766" w:rsidRPr="00207730" w:rsidRDefault="00D50766" w:rsidP="00742C3F">
      <w:pPr>
        <w:tabs>
          <w:tab w:val="left" w:pos="9214"/>
          <w:tab w:val="left" w:pos="9356"/>
        </w:tabs>
        <w:spacing w:after="0" w:line="240" w:lineRule="auto"/>
        <w:ind w:firstLine="709"/>
        <w:jc w:val="both"/>
        <w:rPr>
          <w:rFonts w:eastAsia="Calibri" w:cs="Times New Roman"/>
          <w:bCs/>
          <w:sz w:val="28"/>
          <w:szCs w:val="28"/>
          <w:lang w:val="ru-RU"/>
        </w:rPr>
      </w:pPr>
    </w:p>
    <w:p w14:paraId="1B70295F" w14:textId="499E03CA" w:rsidR="00D50766" w:rsidRPr="00207730" w:rsidRDefault="00A968D1"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Комплексный подход к решению проблем в местах лишения свободы и содержания под стражей, охватывающий вопросы безопасности, гуманного обращения и эффективности работы, требует внедрения инновационных технологий. Это позволит не только повысить безопасность учреждений и персонала, но и улучшить условия содержания заключенных</w:t>
      </w:r>
      <w:r w:rsidR="008C68B7" w:rsidRPr="00207730">
        <w:rPr>
          <w:rFonts w:eastAsia="Calibri" w:cs="Times New Roman"/>
          <w:sz w:val="28"/>
          <w:szCs w:val="28"/>
          <w:lang w:val="ru-RU"/>
        </w:rPr>
        <w:t xml:space="preserve">, в конечном счете принося пользу всему обществу </w:t>
      </w:r>
      <w:r w:rsidR="00DE753F" w:rsidRPr="00207730">
        <w:rPr>
          <w:rFonts w:eastAsia="Calibri" w:cs="Times New Roman"/>
          <w:sz w:val="28"/>
          <w:szCs w:val="28"/>
          <w:lang w:val="ru-RU"/>
        </w:rPr>
        <w:t>[</w:t>
      </w:r>
      <w:r w:rsidR="00781E1F" w:rsidRPr="00207730">
        <w:rPr>
          <w:rFonts w:eastAsia="Calibri" w:cs="Times New Roman"/>
          <w:sz w:val="28"/>
          <w:szCs w:val="28"/>
          <w:lang w:val="ru-RU"/>
        </w:rPr>
        <w:fldChar w:fldCharType="begin"/>
      </w:r>
      <w:r w:rsidR="00781E1F" w:rsidRPr="00207730">
        <w:rPr>
          <w:rFonts w:eastAsia="Calibri" w:cs="Times New Roman"/>
          <w:sz w:val="28"/>
          <w:szCs w:val="28"/>
          <w:lang w:val="ru-RU"/>
        </w:rPr>
        <w:instrText xml:space="preserve"> REF _Ref206602094 \r \h </w:instrText>
      </w:r>
      <w:r w:rsidR="00465070" w:rsidRPr="00207730">
        <w:rPr>
          <w:rFonts w:eastAsia="Calibri" w:cs="Times New Roman"/>
          <w:sz w:val="28"/>
          <w:szCs w:val="28"/>
          <w:lang w:val="ru-RU"/>
        </w:rPr>
        <w:instrText xml:space="preserve"> \* MERGEFORMAT </w:instrText>
      </w:r>
      <w:r w:rsidR="00781E1F" w:rsidRPr="00207730">
        <w:rPr>
          <w:rFonts w:eastAsia="Calibri" w:cs="Times New Roman"/>
          <w:sz w:val="28"/>
          <w:szCs w:val="28"/>
          <w:lang w:val="ru-RU"/>
        </w:rPr>
      </w:r>
      <w:r w:rsidR="00781E1F" w:rsidRPr="00207730">
        <w:rPr>
          <w:rFonts w:eastAsia="Calibri" w:cs="Times New Roman"/>
          <w:sz w:val="28"/>
          <w:szCs w:val="28"/>
          <w:lang w:val="ru-RU"/>
        </w:rPr>
        <w:fldChar w:fldCharType="separate"/>
      </w:r>
      <w:r w:rsidR="00AC46D8">
        <w:rPr>
          <w:rFonts w:eastAsia="Calibri" w:cs="Times New Roman"/>
          <w:sz w:val="28"/>
          <w:szCs w:val="28"/>
          <w:lang w:val="ru-RU"/>
        </w:rPr>
        <w:t>5</w:t>
      </w:r>
      <w:r w:rsidR="00781E1F" w:rsidRPr="00207730">
        <w:rPr>
          <w:rFonts w:eastAsia="Calibri" w:cs="Times New Roman"/>
          <w:sz w:val="28"/>
          <w:szCs w:val="28"/>
          <w:lang w:val="ru-RU"/>
        </w:rPr>
        <w:fldChar w:fldCharType="end"/>
      </w:r>
      <w:r w:rsidR="00DE753F" w:rsidRPr="00207730">
        <w:rPr>
          <w:rFonts w:eastAsia="Calibri" w:cs="Times New Roman"/>
          <w:sz w:val="28"/>
          <w:szCs w:val="28"/>
          <w:lang w:val="ru-RU"/>
        </w:rPr>
        <w:t xml:space="preserve">]. </w:t>
      </w:r>
      <w:r w:rsidR="008C68B7" w:rsidRPr="00207730">
        <w:rPr>
          <w:rFonts w:eastAsia="Calibri" w:cs="Times New Roman"/>
          <w:sz w:val="28"/>
          <w:szCs w:val="28"/>
          <w:lang w:val="ru-RU"/>
        </w:rPr>
        <w:t xml:space="preserve">При этом, на наш взгляд, наиболее сложной задачей, стоящей перед УИС РК является обеспечение режима и предотвращение преступлений в УМБ </w:t>
      </w:r>
      <w:r w:rsidR="00DE753F" w:rsidRPr="00207730">
        <w:rPr>
          <w:rFonts w:eastAsia="Calibri" w:cs="Times New Roman"/>
          <w:sz w:val="28"/>
          <w:szCs w:val="28"/>
          <w:lang w:val="ru-RU"/>
        </w:rPr>
        <w:t>[</w:t>
      </w:r>
      <w:r w:rsidR="00781E1F" w:rsidRPr="00207730">
        <w:rPr>
          <w:rFonts w:eastAsia="Calibri" w:cs="Times New Roman"/>
          <w:sz w:val="28"/>
          <w:szCs w:val="28"/>
          <w:lang w:val="ru-RU"/>
        </w:rPr>
        <w:fldChar w:fldCharType="begin"/>
      </w:r>
      <w:r w:rsidR="00781E1F" w:rsidRPr="00207730">
        <w:rPr>
          <w:rFonts w:eastAsia="Calibri" w:cs="Times New Roman"/>
          <w:sz w:val="28"/>
          <w:szCs w:val="28"/>
          <w:lang w:val="ru-RU"/>
        </w:rPr>
        <w:instrText xml:space="preserve"> REF _Ref206602094 \r \h </w:instrText>
      </w:r>
      <w:r w:rsidR="00465070" w:rsidRPr="00207730">
        <w:rPr>
          <w:rFonts w:eastAsia="Calibri" w:cs="Times New Roman"/>
          <w:sz w:val="28"/>
          <w:szCs w:val="28"/>
          <w:lang w:val="ru-RU"/>
        </w:rPr>
        <w:instrText xml:space="preserve"> \* MERGEFORMAT </w:instrText>
      </w:r>
      <w:r w:rsidR="00781E1F" w:rsidRPr="00207730">
        <w:rPr>
          <w:rFonts w:eastAsia="Calibri" w:cs="Times New Roman"/>
          <w:sz w:val="28"/>
          <w:szCs w:val="28"/>
          <w:lang w:val="ru-RU"/>
        </w:rPr>
      </w:r>
      <w:r w:rsidR="00781E1F" w:rsidRPr="00207730">
        <w:rPr>
          <w:rFonts w:eastAsia="Calibri" w:cs="Times New Roman"/>
          <w:sz w:val="28"/>
          <w:szCs w:val="28"/>
          <w:lang w:val="ru-RU"/>
        </w:rPr>
        <w:fldChar w:fldCharType="separate"/>
      </w:r>
      <w:r w:rsidR="00AC46D8">
        <w:rPr>
          <w:rFonts w:eastAsia="Calibri" w:cs="Times New Roman"/>
          <w:sz w:val="28"/>
          <w:szCs w:val="28"/>
          <w:lang w:val="ru-RU"/>
        </w:rPr>
        <w:t>5</w:t>
      </w:r>
      <w:r w:rsidR="00781E1F" w:rsidRPr="00207730">
        <w:rPr>
          <w:rFonts w:eastAsia="Calibri" w:cs="Times New Roman"/>
          <w:sz w:val="28"/>
          <w:szCs w:val="28"/>
          <w:lang w:val="ru-RU"/>
        </w:rPr>
        <w:fldChar w:fldCharType="end"/>
      </w:r>
      <w:r w:rsidR="00DE753F" w:rsidRPr="00207730">
        <w:rPr>
          <w:rFonts w:eastAsia="Calibri" w:cs="Times New Roman"/>
          <w:sz w:val="28"/>
          <w:szCs w:val="28"/>
          <w:lang w:val="ru-RU"/>
        </w:rPr>
        <w:t>, с.</w:t>
      </w:r>
      <w:r w:rsidR="008C68B7" w:rsidRPr="00207730">
        <w:rPr>
          <w:rFonts w:eastAsia="Calibri" w:cs="Times New Roman"/>
          <w:sz w:val="28"/>
          <w:szCs w:val="28"/>
          <w:lang w:val="ru-RU"/>
        </w:rPr>
        <w:t> </w:t>
      </w:r>
      <w:r w:rsidR="00DE753F" w:rsidRPr="00207730">
        <w:rPr>
          <w:rFonts w:eastAsia="Calibri" w:cs="Times New Roman"/>
          <w:sz w:val="28"/>
          <w:szCs w:val="28"/>
          <w:lang w:val="ru-RU"/>
        </w:rPr>
        <w:t xml:space="preserve">380]. </w:t>
      </w:r>
    </w:p>
    <w:p w14:paraId="38EFD64D" w14:textId="1375B0D0"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Данный вид учреждений УИС РК </w:t>
      </w:r>
      <w:r w:rsidR="00025E0F" w:rsidRPr="00207730">
        <w:rPr>
          <w:rFonts w:eastAsia="Calibri" w:cs="Times New Roman"/>
          <w:sz w:val="28"/>
          <w:szCs w:val="28"/>
          <w:lang w:val="ru-RU"/>
        </w:rPr>
        <w:t>в силу своего назначения и режима содержания, занимают нишу, аналогичную той, что ранее занимали колонии-поселения в советской пенитенциарной системе</w:t>
      </w:r>
      <w:r w:rsidRPr="00207730">
        <w:rPr>
          <w:rFonts w:eastAsia="Calibri" w:cs="Times New Roman"/>
          <w:sz w:val="28"/>
          <w:szCs w:val="28"/>
          <w:lang w:val="ru-RU"/>
        </w:rPr>
        <w:t xml:space="preserve">. Однако история их возникновения началась задолго до прихода советской власти - в </w:t>
      </w:r>
      <w:r w:rsidRPr="00207730">
        <w:rPr>
          <w:rFonts w:eastAsia="Calibri" w:cs="Times New Roman"/>
          <w:sz w:val="28"/>
          <w:szCs w:val="28"/>
        </w:rPr>
        <w:t>XIX</w:t>
      </w:r>
      <w:r w:rsidRPr="00207730">
        <w:rPr>
          <w:rFonts w:eastAsia="Calibri" w:cs="Times New Roman"/>
          <w:sz w:val="28"/>
          <w:szCs w:val="28"/>
          <w:lang w:val="ru-RU"/>
        </w:rPr>
        <w:t xml:space="preserve"> </w:t>
      </w:r>
      <w:r w:rsidRPr="00207730">
        <w:rPr>
          <w:rFonts w:eastAsia="Calibri" w:cs="Times New Roman"/>
          <w:sz w:val="28"/>
          <w:szCs w:val="28"/>
          <w:lang w:val="kk-KZ"/>
        </w:rPr>
        <w:t>в</w:t>
      </w:r>
      <w:r w:rsidR="00386EA2" w:rsidRPr="00207730">
        <w:rPr>
          <w:rFonts w:eastAsia="Calibri" w:cs="Times New Roman"/>
          <w:sz w:val="28"/>
          <w:szCs w:val="28"/>
          <w:lang w:val="kk-KZ"/>
        </w:rPr>
        <w:t>еке</w:t>
      </w:r>
      <w:r w:rsidRPr="00207730">
        <w:rPr>
          <w:rFonts w:eastAsia="Calibri" w:cs="Times New Roman"/>
          <w:sz w:val="28"/>
          <w:szCs w:val="28"/>
          <w:lang w:val="ru-RU"/>
        </w:rPr>
        <w:t xml:space="preserve">. </w:t>
      </w:r>
      <w:r w:rsidR="004A2C50" w:rsidRPr="00207730">
        <w:rPr>
          <w:rFonts w:eastAsia="Calibri" w:cs="Times New Roman"/>
          <w:sz w:val="28"/>
          <w:szCs w:val="28"/>
          <w:lang w:val="ru-RU"/>
        </w:rPr>
        <w:t xml:space="preserve"> </w:t>
      </w:r>
      <w:r w:rsidRPr="00207730">
        <w:rPr>
          <w:rFonts w:eastAsia="Calibri" w:cs="Times New Roman"/>
          <w:sz w:val="28"/>
          <w:szCs w:val="28"/>
          <w:lang w:val="ru-RU"/>
        </w:rPr>
        <w:t>Так, с принятием в 1822 г</w:t>
      </w:r>
      <w:r w:rsidR="00386EA2" w:rsidRPr="00207730">
        <w:rPr>
          <w:rFonts w:eastAsia="Calibri" w:cs="Times New Roman"/>
          <w:sz w:val="28"/>
          <w:szCs w:val="28"/>
          <w:lang w:val="ru-RU"/>
        </w:rPr>
        <w:t>оду</w:t>
      </w:r>
      <w:r w:rsidRPr="00207730">
        <w:rPr>
          <w:rFonts w:eastAsia="Calibri" w:cs="Times New Roman"/>
          <w:sz w:val="28"/>
          <w:szCs w:val="28"/>
          <w:lang w:val="ru-RU"/>
        </w:rPr>
        <w:t xml:space="preserve"> Устава о ссыльных, было закреплено два вида уголовной </w:t>
      </w:r>
      <w:r w:rsidR="00E14796" w:rsidRPr="00207730">
        <w:rPr>
          <w:rFonts w:eastAsia="Calibri" w:cs="Times New Roman"/>
          <w:sz w:val="28"/>
          <w:szCs w:val="28"/>
          <w:lang w:val="ru-RU"/>
        </w:rPr>
        <w:t>ссылки: каторжные</w:t>
      </w:r>
      <w:r w:rsidRPr="00207730">
        <w:rPr>
          <w:rFonts w:eastAsia="Calibri" w:cs="Times New Roman"/>
          <w:sz w:val="28"/>
          <w:szCs w:val="28"/>
          <w:lang w:val="ru-RU"/>
        </w:rPr>
        <w:t xml:space="preserve"> работы </w:t>
      </w:r>
      <w:r w:rsidR="00016DDA" w:rsidRPr="00207730">
        <w:rPr>
          <w:rFonts w:eastAsia="Calibri" w:cs="Times New Roman"/>
          <w:sz w:val="28"/>
          <w:szCs w:val="28"/>
          <w:lang w:val="ru-RU"/>
        </w:rPr>
        <w:t>и поселение</w:t>
      </w:r>
      <w:r w:rsidRPr="00207730">
        <w:rPr>
          <w:rFonts w:eastAsia="Calibri" w:cs="Times New Roman"/>
          <w:sz w:val="28"/>
          <w:szCs w:val="28"/>
          <w:lang w:val="ru-RU"/>
        </w:rPr>
        <w:t>. Уже тогда в местах поселения осужденные имели достаточно большую свободу действий, а основные ограничения касались свободы передвижения за их пределами [</w:t>
      </w:r>
      <w:r w:rsidR="00096441" w:rsidRPr="00207730">
        <w:rPr>
          <w:rFonts w:eastAsia="Calibri" w:cs="Times New Roman"/>
          <w:sz w:val="28"/>
          <w:szCs w:val="28"/>
          <w:lang w:val="kk-KZ"/>
        </w:rPr>
        <w:fldChar w:fldCharType="begin"/>
      </w:r>
      <w:r w:rsidR="00096441" w:rsidRPr="00207730">
        <w:rPr>
          <w:rFonts w:eastAsia="Calibri" w:cs="Times New Roman"/>
          <w:sz w:val="28"/>
          <w:szCs w:val="28"/>
          <w:lang w:val="ru-RU"/>
        </w:rPr>
        <w:instrText xml:space="preserve"> REF _Ref198317513 \r \h </w:instrText>
      </w:r>
      <w:r w:rsidR="00465070" w:rsidRPr="00207730">
        <w:rPr>
          <w:rFonts w:eastAsia="Calibri" w:cs="Times New Roman"/>
          <w:sz w:val="28"/>
          <w:szCs w:val="28"/>
          <w:lang w:val="kk-KZ"/>
        </w:rPr>
        <w:instrText xml:space="preserve"> \* MERGEFORMAT </w:instrText>
      </w:r>
      <w:r w:rsidR="00096441" w:rsidRPr="00207730">
        <w:rPr>
          <w:rFonts w:eastAsia="Calibri" w:cs="Times New Roman"/>
          <w:sz w:val="28"/>
          <w:szCs w:val="28"/>
          <w:lang w:val="kk-KZ"/>
        </w:rPr>
      </w:r>
      <w:r w:rsidR="00096441" w:rsidRPr="00207730">
        <w:rPr>
          <w:rFonts w:eastAsia="Calibri" w:cs="Times New Roman"/>
          <w:sz w:val="28"/>
          <w:szCs w:val="28"/>
          <w:lang w:val="kk-KZ"/>
        </w:rPr>
        <w:fldChar w:fldCharType="separate"/>
      </w:r>
      <w:r w:rsidR="00AC46D8">
        <w:rPr>
          <w:rFonts w:eastAsia="Calibri" w:cs="Times New Roman"/>
          <w:sz w:val="28"/>
          <w:szCs w:val="28"/>
          <w:lang w:val="ru-RU"/>
        </w:rPr>
        <w:t>10</w:t>
      </w:r>
      <w:r w:rsidR="00096441" w:rsidRPr="00207730">
        <w:rPr>
          <w:rFonts w:eastAsia="Calibri" w:cs="Times New Roman"/>
          <w:sz w:val="28"/>
          <w:szCs w:val="28"/>
          <w:lang w:val="kk-KZ"/>
        </w:rPr>
        <w:fldChar w:fldCharType="end"/>
      </w:r>
      <w:r w:rsidRPr="00207730">
        <w:rPr>
          <w:rFonts w:eastAsia="Calibri" w:cs="Times New Roman"/>
          <w:sz w:val="28"/>
          <w:szCs w:val="28"/>
          <w:lang w:val="ru-RU"/>
        </w:rPr>
        <w:t>].</w:t>
      </w:r>
    </w:p>
    <w:p w14:paraId="5F2864DA" w14:textId="77A901B7" w:rsidR="00F16E12"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Появление же современного вида колоний-поселений в 60-е </w:t>
      </w:r>
      <w:r w:rsidR="00386EA2" w:rsidRPr="00207730">
        <w:rPr>
          <w:rFonts w:eastAsia="Calibri" w:cs="Times New Roman"/>
          <w:sz w:val="28"/>
          <w:szCs w:val="28"/>
          <w:lang w:val="ru-RU"/>
        </w:rPr>
        <w:t>годы ХХ века</w:t>
      </w:r>
      <w:r w:rsidRPr="00207730">
        <w:rPr>
          <w:rFonts w:eastAsia="Calibri" w:cs="Times New Roman"/>
          <w:sz w:val="28"/>
          <w:szCs w:val="28"/>
          <w:lang w:val="ru-RU"/>
        </w:rPr>
        <w:t xml:space="preserve"> в ряду учреждений</w:t>
      </w:r>
      <w:r w:rsidR="00386EA2" w:rsidRPr="00207730">
        <w:rPr>
          <w:rFonts w:eastAsia="Calibri" w:cs="Times New Roman"/>
          <w:sz w:val="28"/>
          <w:szCs w:val="28"/>
          <w:lang w:val="ru-RU"/>
        </w:rPr>
        <w:t>,</w:t>
      </w:r>
      <w:r w:rsidRPr="00207730">
        <w:rPr>
          <w:rFonts w:eastAsia="Calibri" w:cs="Times New Roman"/>
          <w:sz w:val="28"/>
          <w:szCs w:val="28"/>
          <w:lang w:val="ru-RU"/>
        </w:rPr>
        <w:t xml:space="preserve"> </w:t>
      </w:r>
      <w:r w:rsidR="00386EA2" w:rsidRPr="00207730">
        <w:rPr>
          <w:rFonts w:eastAsia="Calibri" w:cs="Times New Roman"/>
          <w:sz w:val="28"/>
          <w:szCs w:val="28"/>
          <w:lang w:val="ru-RU"/>
        </w:rPr>
        <w:t xml:space="preserve">исполняющих </w:t>
      </w:r>
      <w:r w:rsidR="00AB5F0D" w:rsidRPr="00207730">
        <w:rPr>
          <w:rFonts w:eastAsia="Calibri" w:cs="Times New Roman"/>
          <w:sz w:val="28"/>
          <w:szCs w:val="28"/>
          <w:lang w:val="ru-RU"/>
        </w:rPr>
        <w:t xml:space="preserve">наказание в виде </w:t>
      </w:r>
      <w:r w:rsidR="00386EA2" w:rsidRPr="00207730">
        <w:rPr>
          <w:rFonts w:eastAsia="Calibri" w:cs="Times New Roman"/>
          <w:sz w:val="28"/>
          <w:szCs w:val="28"/>
          <w:lang w:val="ru-RU"/>
        </w:rPr>
        <w:t>лишени</w:t>
      </w:r>
      <w:r w:rsidR="00AB5F0D" w:rsidRPr="00207730">
        <w:rPr>
          <w:rFonts w:eastAsia="Calibri" w:cs="Times New Roman"/>
          <w:sz w:val="28"/>
          <w:szCs w:val="28"/>
          <w:lang w:val="ru-RU"/>
        </w:rPr>
        <w:t>я</w:t>
      </w:r>
      <w:r w:rsidR="00386EA2" w:rsidRPr="00207730">
        <w:rPr>
          <w:rFonts w:eastAsia="Calibri" w:cs="Times New Roman"/>
          <w:sz w:val="28"/>
          <w:szCs w:val="28"/>
          <w:lang w:val="ru-RU"/>
        </w:rPr>
        <w:t xml:space="preserve"> свободы</w:t>
      </w:r>
      <w:r w:rsidRPr="00207730">
        <w:rPr>
          <w:rFonts w:eastAsia="Calibri" w:cs="Times New Roman"/>
          <w:sz w:val="28"/>
          <w:szCs w:val="28"/>
          <w:lang w:val="ru-RU"/>
        </w:rPr>
        <w:t xml:space="preserve"> не было случайным. Они стали частью достаточно эффективного механизма исправления и перевоспитания осужденных, связанного,</w:t>
      </w:r>
      <w:r w:rsidR="00781E1F" w:rsidRPr="00207730">
        <w:rPr>
          <w:rFonts w:eastAsia="Calibri" w:cs="Times New Roman"/>
          <w:sz w:val="28"/>
          <w:szCs w:val="28"/>
          <w:lang w:val="ru-RU"/>
        </w:rPr>
        <w:t xml:space="preserve"> </w:t>
      </w:r>
      <w:r w:rsidRPr="00207730">
        <w:rPr>
          <w:rFonts w:eastAsia="Calibri" w:cs="Times New Roman"/>
          <w:sz w:val="28"/>
          <w:szCs w:val="28"/>
          <w:lang w:val="ru-RU"/>
        </w:rPr>
        <w:t>прежде всего, с использованием их труда на различных государственных работах</w:t>
      </w:r>
      <w:r w:rsidR="00D330CD" w:rsidRPr="00207730">
        <w:rPr>
          <w:rFonts w:eastAsia="Calibri" w:cs="Times New Roman"/>
          <w:sz w:val="28"/>
          <w:szCs w:val="28"/>
          <w:lang w:val="ru-RU"/>
        </w:rPr>
        <w:t xml:space="preserve"> </w:t>
      </w:r>
      <w:r w:rsidRPr="00207730">
        <w:rPr>
          <w:rFonts w:eastAsia="Calibri" w:cs="Times New Roman"/>
          <w:sz w:val="28"/>
          <w:szCs w:val="28"/>
          <w:lang w:val="ru-RU"/>
        </w:rPr>
        <w:t>без строгой охраны [</w:t>
      </w:r>
      <w:r w:rsidR="00121ED3" w:rsidRPr="00207730">
        <w:rPr>
          <w:rFonts w:eastAsia="Calibri" w:cs="Times New Roman"/>
          <w:sz w:val="28"/>
          <w:szCs w:val="28"/>
          <w:lang w:val="kk-KZ"/>
        </w:rPr>
        <w:fldChar w:fldCharType="begin"/>
      </w:r>
      <w:r w:rsidR="00121ED3" w:rsidRPr="00207730">
        <w:rPr>
          <w:rFonts w:eastAsia="Calibri" w:cs="Times New Roman"/>
          <w:sz w:val="28"/>
          <w:szCs w:val="28"/>
          <w:lang w:val="ru-RU"/>
        </w:rPr>
        <w:instrText xml:space="preserve"> REF _Ref198317513 \r \h </w:instrText>
      </w:r>
      <w:r w:rsidR="00465070" w:rsidRPr="00207730">
        <w:rPr>
          <w:rFonts w:eastAsia="Calibri" w:cs="Times New Roman"/>
          <w:sz w:val="28"/>
          <w:szCs w:val="28"/>
          <w:lang w:val="kk-KZ"/>
        </w:rPr>
        <w:instrText xml:space="preserve"> \* MERGEFORMAT </w:instrText>
      </w:r>
      <w:r w:rsidR="00121ED3" w:rsidRPr="00207730">
        <w:rPr>
          <w:rFonts w:eastAsia="Calibri" w:cs="Times New Roman"/>
          <w:sz w:val="28"/>
          <w:szCs w:val="28"/>
          <w:lang w:val="kk-KZ"/>
        </w:rPr>
      </w:r>
      <w:r w:rsidR="00121ED3" w:rsidRPr="00207730">
        <w:rPr>
          <w:rFonts w:eastAsia="Calibri" w:cs="Times New Roman"/>
          <w:sz w:val="28"/>
          <w:szCs w:val="28"/>
          <w:lang w:val="kk-KZ"/>
        </w:rPr>
        <w:fldChar w:fldCharType="separate"/>
      </w:r>
      <w:r w:rsidR="00AC46D8">
        <w:rPr>
          <w:rFonts w:eastAsia="Calibri" w:cs="Times New Roman"/>
          <w:sz w:val="28"/>
          <w:szCs w:val="28"/>
          <w:lang w:val="ru-RU"/>
        </w:rPr>
        <w:t>10</w:t>
      </w:r>
      <w:r w:rsidR="00121ED3" w:rsidRPr="00207730">
        <w:rPr>
          <w:rFonts w:eastAsia="Calibri" w:cs="Times New Roman"/>
          <w:sz w:val="28"/>
          <w:szCs w:val="28"/>
          <w:lang w:val="kk-KZ"/>
        </w:rPr>
        <w:fldChar w:fldCharType="end"/>
      </w:r>
      <w:r w:rsidRPr="00207730">
        <w:rPr>
          <w:rFonts w:eastAsia="Calibri" w:cs="Times New Roman"/>
          <w:sz w:val="28"/>
          <w:szCs w:val="28"/>
          <w:lang w:val="kk-KZ"/>
        </w:rPr>
        <w:t>, с. 19</w:t>
      </w:r>
      <w:r w:rsidRPr="00207730">
        <w:rPr>
          <w:rFonts w:eastAsia="Calibri" w:cs="Times New Roman"/>
          <w:sz w:val="28"/>
          <w:szCs w:val="28"/>
          <w:lang w:val="ru-RU"/>
        </w:rPr>
        <w:t xml:space="preserve">]. </w:t>
      </w:r>
    </w:p>
    <w:p w14:paraId="63FD0D51" w14:textId="75CD665D" w:rsidR="00D50766" w:rsidRPr="00207730" w:rsidRDefault="00F16E12"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Но изначальная концепция создания этих учреждений, ориентированная на обязательный труд осужденных, сегодня выглядит устаревшей. Если раньше труд являлся неотъемлемой частью исполнения наказания в колониях-поселениях, то сейчас он во многом потерял свое значение. Сложности с трудоустройством после судимости – общеизвестная проблема, поэтому многие осужденные, содержащиеся в УМБ, либо не имеют официальной работы, либо их трудоустройство является фиктивным, организованным через личные связи</w:t>
      </w:r>
      <w:r w:rsidR="00DE753F" w:rsidRPr="00207730">
        <w:rPr>
          <w:rFonts w:eastAsia="Calibri" w:cs="Times New Roman"/>
          <w:sz w:val="28"/>
          <w:szCs w:val="28"/>
          <w:lang w:val="ru-RU"/>
        </w:rPr>
        <w:t xml:space="preserve">. </w:t>
      </w:r>
    </w:p>
    <w:p w14:paraId="7DF4CD90" w14:textId="6B529D48" w:rsidR="00D50766" w:rsidRPr="00207730" w:rsidRDefault="00847E5C"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Такая практика приводит к тому, что осужденные, содержащиеся в УМБ, большую часть времени, предусмотренного приговором, фактически проводят за пределами учреждения, объясняя это необходимостью трудоустройства или другими уважительными причинами.</w:t>
      </w:r>
      <w:r w:rsidR="00DE753F" w:rsidRPr="00207730">
        <w:rPr>
          <w:rFonts w:eastAsia="Calibri" w:cs="Times New Roman"/>
          <w:sz w:val="28"/>
          <w:szCs w:val="28"/>
          <w:lang w:val="ru-RU"/>
        </w:rPr>
        <w:t xml:space="preserve"> </w:t>
      </w:r>
      <w:r w:rsidR="004A2C50" w:rsidRPr="00207730">
        <w:rPr>
          <w:rFonts w:eastAsia="Calibri" w:cs="Times New Roman"/>
          <w:sz w:val="28"/>
          <w:szCs w:val="28"/>
          <w:lang w:val="ru-RU"/>
        </w:rPr>
        <w:t>Финансовое бремя содержания таких учреждений является значительным для государства. Бюджетные средства выделяются на широкий спектр нужд, включая заработную плату и форменное обмундирование персонала, питание осужденных, коммунальные услуги и другие операционные расходы, хотя могли бы быть использованы более продуктивно</w:t>
      </w:r>
      <w:r w:rsidR="00DE753F" w:rsidRPr="00207730">
        <w:rPr>
          <w:rFonts w:eastAsia="Calibri" w:cs="Times New Roman"/>
          <w:sz w:val="28"/>
          <w:szCs w:val="28"/>
          <w:lang w:val="ru-RU"/>
        </w:rPr>
        <w:t xml:space="preserve"> [</w:t>
      </w:r>
      <w:r w:rsidR="004C0361" w:rsidRPr="00207730">
        <w:rPr>
          <w:rFonts w:eastAsia="Calibri" w:cs="Times New Roman"/>
          <w:sz w:val="28"/>
          <w:szCs w:val="28"/>
          <w:lang w:val="ru-RU"/>
        </w:rPr>
        <w:fldChar w:fldCharType="begin"/>
      </w:r>
      <w:r w:rsidR="004C0361" w:rsidRPr="00207730">
        <w:rPr>
          <w:rFonts w:eastAsia="Calibri" w:cs="Times New Roman"/>
          <w:sz w:val="28"/>
          <w:szCs w:val="28"/>
          <w:lang w:val="ru-RU"/>
        </w:rPr>
        <w:instrText xml:space="preserve"> REF _Ref164979515 \r \h </w:instrText>
      </w:r>
      <w:r w:rsidR="00465070" w:rsidRPr="00207730">
        <w:rPr>
          <w:rFonts w:eastAsia="Calibri" w:cs="Times New Roman"/>
          <w:sz w:val="28"/>
          <w:szCs w:val="28"/>
          <w:lang w:val="ru-RU"/>
        </w:rPr>
        <w:instrText xml:space="preserve"> \* MERGEFORMAT </w:instrText>
      </w:r>
      <w:r w:rsidR="004C0361" w:rsidRPr="00207730">
        <w:rPr>
          <w:rFonts w:eastAsia="Calibri" w:cs="Times New Roman"/>
          <w:sz w:val="28"/>
          <w:szCs w:val="28"/>
          <w:lang w:val="ru-RU"/>
        </w:rPr>
      </w:r>
      <w:r w:rsidR="004C0361" w:rsidRPr="00207730">
        <w:rPr>
          <w:rFonts w:eastAsia="Calibri" w:cs="Times New Roman"/>
          <w:sz w:val="28"/>
          <w:szCs w:val="28"/>
          <w:lang w:val="ru-RU"/>
        </w:rPr>
        <w:fldChar w:fldCharType="separate"/>
      </w:r>
      <w:r w:rsidR="00AC46D8">
        <w:rPr>
          <w:rFonts w:eastAsia="Calibri" w:cs="Times New Roman"/>
          <w:sz w:val="28"/>
          <w:szCs w:val="28"/>
          <w:lang w:val="ru-RU"/>
        </w:rPr>
        <w:t>11</w:t>
      </w:r>
      <w:r w:rsidR="004C0361" w:rsidRPr="00207730">
        <w:rPr>
          <w:rFonts w:eastAsia="Calibri" w:cs="Times New Roman"/>
          <w:sz w:val="28"/>
          <w:szCs w:val="28"/>
          <w:lang w:val="ru-RU"/>
        </w:rPr>
        <w:fldChar w:fldCharType="end"/>
      </w:r>
      <w:r w:rsidR="00DE753F" w:rsidRPr="00207730">
        <w:rPr>
          <w:rFonts w:eastAsia="Calibri" w:cs="Times New Roman"/>
          <w:sz w:val="28"/>
          <w:szCs w:val="28"/>
          <w:lang w:val="ru-RU"/>
        </w:rPr>
        <w:t xml:space="preserve">]. </w:t>
      </w:r>
      <w:r w:rsidR="001167CE" w:rsidRPr="00207730">
        <w:rPr>
          <w:rFonts w:eastAsia="Calibri" w:cs="Times New Roman"/>
          <w:sz w:val="28"/>
          <w:szCs w:val="28"/>
          <w:lang w:val="ru-RU"/>
        </w:rPr>
        <w:t>П</w:t>
      </w:r>
      <w:r w:rsidR="00DE753F" w:rsidRPr="00207730">
        <w:rPr>
          <w:rFonts w:eastAsia="Calibri" w:cs="Times New Roman"/>
          <w:sz w:val="28"/>
          <w:szCs w:val="28"/>
          <w:lang w:val="ru-RU"/>
        </w:rPr>
        <w:t>рямые и общие затраты на содержание одного осужденного или следственно-</w:t>
      </w:r>
      <w:r w:rsidR="00DE753F" w:rsidRPr="00E652D8">
        <w:rPr>
          <w:rFonts w:eastAsia="Calibri" w:cs="Times New Roman"/>
          <w:sz w:val="28"/>
          <w:szCs w:val="28"/>
          <w:lang w:val="ru-RU"/>
        </w:rPr>
        <w:t>арестованного в 2022-202</w:t>
      </w:r>
      <w:r w:rsidR="003B36E0" w:rsidRPr="00E652D8">
        <w:rPr>
          <w:rFonts w:eastAsia="Calibri" w:cs="Times New Roman"/>
          <w:sz w:val="28"/>
          <w:szCs w:val="28"/>
          <w:lang w:val="ru-RU"/>
        </w:rPr>
        <w:t>5</w:t>
      </w:r>
      <w:r w:rsidR="00DE753F" w:rsidRPr="00E652D8">
        <w:rPr>
          <w:rFonts w:eastAsia="Calibri" w:cs="Times New Roman"/>
          <w:sz w:val="28"/>
          <w:szCs w:val="28"/>
          <w:lang w:val="ru-RU"/>
        </w:rPr>
        <w:t xml:space="preserve"> г</w:t>
      </w:r>
      <w:r w:rsidR="001D56DE" w:rsidRPr="00E652D8">
        <w:rPr>
          <w:rFonts w:eastAsia="Calibri" w:cs="Times New Roman"/>
          <w:sz w:val="28"/>
          <w:szCs w:val="28"/>
          <w:lang w:val="ru-RU"/>
        </w:rPr>
        <w:t>одах</w:t>
      </w:r>
      <w:r w:rsidR="00DE753F" w:rsidRPr="00207730">
        <w:rPr>
          <w:rFonts w:eastAsia="Calibri" w:cs="Times New Roman"/>
          <w:sz w:val="28"/>
          <w:szCs w:val="28"/>
          <w:lang w:val="ru-RU"/>
        </w:rPr>
        <w:t xml:space="preserve"> соответственно представлены на рис. 1 [</w:t>
      </w:r>
      <w:r w:rsidR="00121ED3" w:rsidRPr="00207730">
        <w:rPr>
          <w:rFonts w:eastAsia="Calibri" w:cs="Times New Roman"/>
          <w:sz w:val="28"/>
          <w:szCs w:val="28"/>
          <w:lang w:val="ru-RU"/>
        </w:rPr>
        <w:fldChar w:fldCharType="begin"/>
      </w:r>
      <w:r w:rsidR="00121ED3" w:rsidRPr="00207730">
        <w:rPr>
          <w:rFonts w:eastAsia="Calibri" w:cs="Times New Roman"/>
          <w:sz w:val="28"/>
          <w:szCs w:val="28"/>
          <w:lang w:val="ru-RU"/>
        </w:rPr>
        <w:instrText xml:space="preserve"> REF _Ref198318052 \r \h </w:instrText>
      </w:r>
      <w:r w:rsidR="00465070" w:rsidRPr="00207730">
        <w:rPr>
          <w:rFonts w:eastAsia="Calibri" w:cs="Times New Roman"/>
          <w:sz w:val="28"/>
          <w:szCs w:val="28"/>
          <w:lang w:val="ru-RU"/>
        </w:rPr>
        <w:instrText xml:space="preserve"> \* MERGEFORMAT </w:instrText>
      </w:r>
      <w:r w:rsidR="00121ED3" w:rsidRPr="00207730">
        <w:rPr>
          <w:rFonts w:eastAsia="Calibri" w:cs="Times New Roman"/>
          <w:sz w:val="28"/>
          <w:szCs w:val="28"/>
          <w:lang w:val="ru-RU"/>
        </w:rPr>
      </w:r>
      <w:r w:rsidR="00121ED3" w:rsidRPr="00207730">
        <w:rPr>
          <w:rFonts w:eastAsia="Calibri" w:cs="Times New Roman"/>
          <w:sz w:val="28"/>
          <w:szCs w:val="28"/>
          <w:lang w:val="ru-RU"/>
        </w:rPr>
        <w:fldChar w:fldCharType="separate"/>
      </w:r>
      <w:r w:rsidR="00AC46D8">
        <w:rPr>
          <w:rFonts w:eastAsia="Calibri" w:cs="Times New Roman"/>
          <w:sz w:val="28"/>
          <w:szCs w:val="28"/>
          <w:lang w:val="ru-RU"/>
        </w:rPr>
        <w:t>9</w:t>
      </w:r>
      <w:r w:rsidR="00121ED3" w:rsidRPr="00207730">
        <w:rPr>
          <w:rFonts w:eastAsia="Calibri" w:cs="Times New Roman"/>
          <w:sz w:val="28"/>
          <w:szCs w:val="28"/>
          <w:lang w:val="ru-RU"/>
        </w:rPr>
        <w:fldChar w:fldCharType="end"/>
      </w:r>
      <w:r w:rsidR="00DE753F" w:rsidRPr="00207730">
        <w:rPr>
          <w:rFonts w:eastAsia="Calibri" w:cs="Times New Roman"/>
          <w:sz w:val="28"/>
          <w:szCs w:val="28"/>
          <w:lang w:val="ru-RU"/>
        </w:rPr>
        <w:t xml:space="preserve">], где видно, что они лишь возрастают. </w:t>
      </w:r>
    </w:p>
    <w:p w14:paraId="337F1828" w14:textId="77777777" w:rsidR="00D50766" w:rsidRPr="00207730" w:rsidRDefault="00D50766" w:rsidP="00742C3F">
      <w:pPr>
        <w:tabs>
          <w:tab w:val="left" w:pos="9214"/>
          <w:tab w:val="left" w:pos="9356"/>
        </w:tabs>
        <w:spacing w:after="0" w:line="240" w:lineRule="auto"/>
        <w:jc w:val="both"/>
        <w:rPr>
          <w:rFonts w:eastAsia="Calibri" w:cs="Times New Roman"/>
          <w:sz w:val="28"/>
          <w:szCs w:val="28"/>
          <w:lang w:val="ru-RU"/>
        </w:rPr>
      </w:pPr>
    </w:p>
    <w:p w14:paraId="2DCE8056" w14:textId="77777777" w:rsidR="00D50766" w:rsidRPr="00207730" w:rsidRDefault="00DE753F" w:rsidP="00742C3F">
      <w:pPr>
        <w:tabs>
          <w:tab w:val="left" w:pos="9214"/>
          <w:tab w:val="left" w:pos="9356"/>
        </w:tabs>
        <w:spacing w:after="0" w:line="240" w:lineRule="auto"/>
        <w:jc w:val="center"/>
        <w:rPr>
          <w:rFonts w:eastAsia="Calibri" w:cs="Times New Roman"/>
          <w:sz w:val="28"/>
          <w:szCs w:val="28"/>
          <w:lang w:val="ru-RU"/>
        </w:rPr>
      </w:pPr>
      <w:r w:rsidRPr="00207730">
        <w:rPr>
          <w:rFonts w:eastAsia="Calibri" w:cs="Times New Roman"/>
          <w:noProof/>
          <w:sz w:val="28"/>
          <w:szCs w:val="28"/>
          <w:lang w:val="ru-RU" w:eastAsia="ru-RU"/>
        </w:rPr>
        <w:drawing>
          <wp:inline distT="0" distB="0" distL="0" distR="0" wp14:anchorId="6FA80AB8" wp14:editId="48AF6E8F">
            <wp:extent cx="6428721" cy="3370997"/>
            <wp:effectExtent l="0" t="0" r="0" b="0"/>
            <wp:docPr id="1" name="Диаграмма 1"/>
            <wp:cNvGraphicFramePr/>
            <a:graphic xmlns:a="http://schemas.openxmlformats.org/drawingml/2006/main">
              <a:graphicData uri="http://schemas.openxmlformats.org/drawingml/2006/chart">
                <c:chart xmlns:c="http://schemas.openxmlformats.org/drawingml/2006/chart" xmlns:r="http://schemas.openxmlformats.org/officeDocument/2006/relationships" r:id="rId9"/>
              </a:graphicData>
            </a:graphic>
          </wp:inline>
        </w:drawing>
      </w:r>
    </w:p>
    <w:p w14:paraId="661E39DB" w14:textId="77777777" w:rsidR="00D50766" w:rsidRPr="00207730" w:rsidRDefault="00DE753F" w:rsidP="00742C3F">
      <w:pPr>
        <w:tabs>
          <w:tab w:val="left" w:pos="9214"/>
          <w:tab w:val="left" w:pos="9356"/>
        </w:tabs>
        <w:spacing w:after="0" w:line="240" w:lineRule="auto"/>
        <w:ind w:firstLine="709"/>
        <w:jc w:val="center"/>
        <w:rPr>
          <w:rFonts w:eastAsia="Calibri" w:cs="Times New Roman"/>
          <w:sz w:val="28"/>
          <w:szCs w:val="28"/>
          <w:lang w:val="ru-RU"/>
        </w:rPr>
      </w:pPr>
      <w:r w:rsidRPr="00207730">
        <w:rPr>
          <w:rFonts w:eastAsia="Calibri" w:cs="Times New Roman"/>
          <w:sz w:val="28"/>
          <w:szCs w:val="28"/>
          <w:lang w:val="ru-RU"/>
        </w:rPr>
        <w:t>Рисунок 1 – Прямые и общие затраты на содержание одного осужденного или следственно-арестованного, тыс. тенге</w:t>
      </w:r>
    </w:p>
    <w:p w14:paraId="6DC3E379" w14:textId="77777777" w:rsidR="00CB4594" w:rsidRPr="00207730" w:rsidRDefault="00CB4594" w:rsidP="00742C3F">
      <w:pPr>
        <w:tabs>
          <w:tab w:val="left" w:pos="9214"/>
          <w:tab w:val="left" w:pos="9356"/>
        </w:tabs>
        <w:spacing w:after="0" w:line="240" w:lineRule="auto"/>
        <w:ind w:firstLine="709"/>
        <w:jc w:val="both"/>
        <w:rPr>
          <w:rFonts w:eastAsia="Calibri" w:cs="Times New Roman"/>
          <w:sz w:val="28"/>
          <w:szCs w:val="28"/>
          <w:lang w:val="ru-RU"/>
        </w:rPr>
      </w:pPr>
    </w:p>
    <w:p w14:paraId="24AF5302" w14:textId="5ABB9935" w:rsidR="00D929D0" w:rsidRPr="00207730" w:rsidRDefault="00702DEC" w:rsidP="00742C3F">
      <w:pPr>
        <w:tabs>
          <w:tab w:val="left" w:pos="9214"/>
          <w:tab w:val="left" w:pos="9356"/>
        </w:tabs>
        <w:spacing w:after="0" w:line="240" w:lineRule="auto"/>
        <w:ind w:firstLine="709"/>
        <w:jc w:val="both"/>
        <w:rPr>
          <w:rFonts w:cs="Times New Roman"/>
          <w:color w:val="000000"/>
          <w:spacing w:val="-2"/>
          <w:sz w:val="28"/>
          <w:szCs w:val="28"/>
          <w:shd w:val="clear" w:color="auto" w:fill="FFFFFF"/>
          <w:lang w:val="ru-RU"/>
        </w:rPr>
      </w:pPr>
      <w:r w:rsidRPr="00207730">
        <w:rPr>
          <w:rFonts w:cs="Times New Roman"/>
          <w:color w:val="000000"/>
          <w:spacing w:val="-2"/>
          <w:sz w:val="28"/>
          <w:szCs w:val="28"/>
          <w:shd w:val="clear" w:color="auto" w:fill="FFFFFF"/>
          <w:lang w:val="ru-RU"/>
        </w:rPr>
        <w:t>Затраты увеличиваются еще и потому, что в Казахстане из года в год растет количество заключенных</w:t>
      </w:r>
      <w:r w:rsidR="00CD7777" w:rsidRPr="00207730">
        <w:rPr>
          <w:rFonts w:cs="Times New Roman"/>
          <w:color w:val="000000"/>
          <w:spacing w:val="-2"/>
          <w:sz w:val="28"/>
          <w:szCs w:val="28"/>
          <w:shd w:val="clear" w:color="auto" w:fill="FFFFFF"/>
          <w:lang w:val="ru-RU"/>
        </w:rPr>
        <w:t>.</w:t>
      </w:r>
      <w:r w:rsidRPr="00207730">
        <w:rPr>
          <w:rFonts w:cs="Times New Roman"/>
          <w:color w:val="000000"/>
          <w:spacing w:val="-2"/>
          <w:sz w:val="28"/>
          <w:szCs w:val="28"/>
          <w:shd w:val="clear" w:color="auto" w:fill="FFFFFF"/>
          <w:lang w:val="ru-RU"/>
        </w:rPr>
        <w:t xml:space="preserve"> </w:t>
      </w:r>
      <w:r w:rsidR="00CD7777" w:rsidRPr="00207730">
        <w:rPr>
          <w:rFonts w:cs="Times New Roman"/>
          <w:color w:val="000000"/>
          <w:spacing w:val="-2"/>
          <w:sz w:val="28"/>
          <w:szCs w:val="28"/>
          <w:shd w:val="clear" w:color="auto" w:fill="FFFFFF"/>
          <w:lang w:val="ru-RU"/>
        </w:rPr>
        <w:t>Е</w:t>
      </w:r>
      <w:r w:rsidRPr="00207730">
        <w:rPr>
          <w:rFonts w:cs="Times New Roman"/>
          <w:color w:val="000000"/>
          <w:spacing w:val="-2"/>
          <w:sz w:val="28"/>
          <w:szCs w:val="28"/>
          <w:shd w:val="clear" w:color="auto" w:fill="FFFFFF"/>
          <w:lang w:val="ru-RU"/>
        </w:rPr>
        <w:t>сли в апреле 2025 года их количество составляет 40 021 человек, то по состоянию на тот же период 2024 года в тюрьмах и изоляторах содержались 29 673 человека. Получается, прирост за год – на 10 348 заключенных (+ 25, 9 %)</w:t>
      </w:r>
      <w:r w:rsidR="007325E3" w:rsidRPr="00207730">
        <w:rPr>
          <w:rFonts w:cs="Times New Roman"/>
          <w:color w:val="000000"/>
          <w:spacing w:val="-2"/>
          <w:sz w:val="28"/>
          <w:szCs w:val="28"/>
          <w:shd w:val="clear" w:color="auto" w:fill="FFFFFF"/>
          <w:lang w:val="ru-RU"/>
        </w:rPr>
        <w:t xml:space="preserve"> [</w:t>
      </w:r>
      <w:r w:rsidR="007325E3" w:rsidRPr="00207730">
        <w:rPr>
          <w:rFonts w:cs="Times New Roman"/>
          <w:color w:val="000000"/>
          <w:spacing w:val="-2"/>
          <w:sz w:val="28"/>
          <w:szCs w:val="28"/>
          <w:shd w:val="clear" w:color="auto" w:fill="FFFFFF"/>
        </w:rPr>
        <w:fldChar w:fldCharType="begin"/>
      </w:r>
      <w:r w:rsidR="007325E3" w:rsidRPr="00207730">
        <w:rPr>
          <w:rFonts w:cs="Times New Roman"/>
          <w:color w:val="000000"/>
          <w:spacing w:val="-2"/>
          <w:sz w:val="28"/>
          <w:szCs w:val="28"/>
          <w:shd w:val="clear" w:color="auto" w:fill="FFFFFF"/>
          <w:lang w:val="ru-RU"/>
        </w:rPr>
        <w:instrText xml:space="preserve"> </w:instrText>
      </w:r>
      <w:r w:rsidR="007325E3" w:rsidRPr="00207730">
        <w:rPr>
          <w:rFonts w:cs="Times New Roman"/>
          <w:color w:val="000000"/>
          <w:spacing w:val="-2"/>
          <w:sz w:val="28"/>
          <w:szCs w:val="28"/>
          <w:shd w:val="clear" w:color="auto" w:fill="FFFFFF"/>
        </w:rPr>
        <w:instrText>REF</w:instrText>
      </w:r>
      <w:r w:rsidR="007325E3" w:rsidRPr="00207730">
        <w:rPr>
          <w:rFonts w:cs="Times New Roman"/>
          <w:color w:val="000000"/>
          <w:spacing w:val="-2"/>
          <w:sz w:val="28"/>
          <w:szCs w:val="28"/>
          <w:shd w:val="clear" w:color="auto" w:fill="FFFFFF"/>
          <w:lang w:val="ru-RU"/>
        </w:rPr>
        <w:instrText xml:space="preserve"> _</w:instrText>
      </w:r>
      <w:r w:rsidR="007325E3" w:rsidRPr="00207730">
        <w:rPr>
          <w:rFonts w:cs="Times New Roman"/>
          <w:color w:val="000000"/>
          <w:spacing w:val="-2"/>
          <w:sz w:val="28"/>
          <w:szCs w:val="28"/>
          <w:shd w:val="clear" w:color="auto" w:fill="FFFFFF"/>
        </w:rPr>
        <w:instrText>Ref</w:instrText>
      </w:r>
      <w:r w:rsidR="007325E3" w:rsidRPr="00207730">
        <w:rPr>
          <w:rFonts w:cs="Times New Roman"/>
          <w:color w:val="000000"/>
          <w:spacing w:val="-2"/>
          <w:sz w:val="28"/>
          <w:szCs w:val="28"/>
          <w:shd w:val="clear" w:color="auto" w:fill="FFFFFF"/>
          <w:lang w:val="ru-RU"/>
        </w:rPr>
        <w:instrText>206624295 \</w:instrText>
      </w:r>
      <w:r w:rsidR="007325E3" w:rsidRPr="00207730">
        <w:rPr>
          <w:rFonts w:cs="Times New Roman"/>
          <w:color w:val="000000"/>
          <w:spacing w:val="-2"/>
          <w:sz w:val="28"/>
          <w:szCs w:val="28"/>
          <w:shd w:val="clear" w:color="auto" w:fill="FFFFFF"/>
        </w:rPr>
        <w:instrText>r</w:instrText>
      </w:r>
      <w:r w:rsidR="007325E3" w:rsidRPr="00207730">
        <w:rPr>
          <w:rFonts w:cs="Times New Roman"/>
          <w:color w:val="000000"/>
          <w:spacing w:val="-2"/>
          <w:sz w:val="28"/>
          <w:szCs w:val="28"/>
          <w:shd w:val="clear" w:color="auto" w:fill="FFFFFF"/>
          <w:lang w:val="ru-RU"/>
        </w:rPr>
        <w:instrText xml:space="preserve"> \</w:instrText>
      </w:r>
      <w:r w:rsidR="007325E3" w:rsidRPr="00207730">
        <w:rPr>
          <w:rFonts w:cs="Times New Roman"/>
          <w:color w:val="000000"/>
          <w:spacing w:val="-2"/>
          <w:sz w:val="28"/>
          <w:szCs w:val="28"/>
          <w:shd w:val="clear" w:color="auto" w:fill="FFFFFF"/>
        </w:rPr>
        <w:instrText>h</w:instrText>
      </w:r>
      <w:r w:rsidR="007325E3" w:rsidRPr="00207730">
        <w:rPr>
          <w:rFonts w:cs="Times New Roman"/>
          <w:color w:val="000000"/>
          <w:spacing w:val="-2"/>
          <w:sz w:val="28"/>
          <w:szCs w:val="28"/>
          <w:shd w:val="clear" w:color="auto" w:fill="FFFFFF"/>
          <w:lang w:val="ru-RU"/>
        </w:rPr>
        <w:instrText xml:space="preserve"> </w:instrText>
      </w:r>
      <w:r w:rsidR="00CD7777" w:rsidRPr="00207730">
        <w:rPr>
          <w:rFonts w:cs="Times New Roman"/>
          <w:color w:val="000000"/>
          <w:spacing w:val="-2"/>
          <w:sz w:val="28"/>
          <w:szCs w:val="28"/>
          <w:shd w:val="clear" w:color="auto" w:fill="FFFFFF"/>
          <w:lang w:val="ru-RU"/>
        </w:rPr>
        <w:instrText xml:space="preserve"> \* </w:instrText>
      </w:r>
      <w:r w:rsidR="00CD7777" w:rsidRPr="00207730">
        <w:rPr>
          <w:rFonts w:cs="Times New Roman"/>
          <w:color w:val="000000"/>
          <w:spacing w:val="-2"/>
          <w:sz w:val="28"/>
          <w:szCs w:val="28"/>
          <w:shd w:val="clear" w:color="auto" w:fill="FFFFFF"/>
        </w:rPr>
        <w:instrText>MERGEFORMAT</w:instrText>
      </w:r>
      <w:r w:rsidR="00CD7777" w:rsidRPr="00207730">
        <w:rPr>
          <w:rFonts w:cs="Times New Roman"/>
          <w:color w:val="000000"/>
          <w:spacing w:val="-2"/>
          <w:sz w:val="28"/>
          <w:szCs w:val="28"/>
          <w:shd w:val="clear" w:color="auto" w:fill="FFFFFF"/>
          <w:lang w:val="ru-RU"/>
        </w:rPr>
        <w:instrText xml:space="preserve"> </w:instrText>
      </w:r>
      <w:r w:rsidR="007325E3" w:rsidRPr="00207730">
        <w:rPr>
          <w:rFonts w:cs="Times New Roman"/>
          <w:color w:val="000000"/>
          <w:spacing w:val="-2"/>
          <w:sz w:val="28"/>
          <w:szCs w:val="28"/>
          <w:shd w:val="clear" w:color="auto" w:fill="FFFFFF"/>
        </w:rPr>
      </w:r>
      <w:r w:rsidR="007325E3" w:rsidRPr="00207730">
        <w:rPr>
          <w:rFonts w:cs="Times New Roman"/>
          <w:color w:val="000000"/>
          <w:spacing w:val="-2"/>
          <w:sz w:val="28"/>
          <w:szCs w:val="28"/>
          <w:shd w:val="clear" w:color="auto" w:fill="FFFFFF"/>
        </w:rPr>
        <w:fldChar w:fldCharType="separate"/>
      </w:r>
      <w:r w:rsidR="00AC46D8" w:rsidRPr="00AC46D8">
        <w:rPr>
          <w:rFonts w:cs="Times New Roman"/>
          <w:color w:val="000000"/>
          <w:spacing w:val="-2"/>
          <w:sz w:val="28"/>
          <w:szCs w:val="28"/>
          <w:shd w:val="clear" w:color="auto" w:fill="FFFFFF"/>
          <w:lang w:val="ru-RU"/>
        </w:rPr>
        <w:t>12</w:t>
      </w:r>
      <w:r w:rsidR="007325E3" w:rsidRPr="00207730">
        <w:rPr>
          <w:rFonts w:cs="Times New Roman"/>
          <w:color w:val="000000"/>
          <w:spacing w:val="-2"/>
          <w:sz w:val="28"/>
          <w:szCs w:val="28"/>
          <w:shd w:val="clear" w:color="auto" w:fill="FFFFFF"/>
        </w:rPr>
        <w:fldChar w:fldCharType="end"/>
      </w:r>
      <w:r w:rsidR="007325E3" w:rsidRPr="00207730">
        <w:rPr>
          <w:rFonts w:cs="Times New Roman"/>
          <w:color w:val="000000"/>
          <w:spacing w:val="-2"/>
          <w:sz w:val="28"/>
          <w:szCs w:val="28"/>
          <w:shd w:val="clear" w:color="auto" w:fill="FFFFFF"/>
          <w:lang w:val="ru-RU"/>
        </w:rPr>
        <w:t>]</w:t>
      </w:r>
      <w:r w:rsidRPr="00207730">
        <w:rPr>
          <w:rFonts w:cs="Times New Roman"/>
          <w:color w:val="000000"/>
          <w:spacing w:val="-2"/>
          <w:sz w:val="28"/>
          <w:szCs w:val="28"/>
          <w:shd w:val="clear" w:color="auto" w:fill="FFFFFF"/>
          <w:lang w:val="ru-RU"/>
        </w:rPr>
        <w:t>.</w:t>
      </w:r>
    </w:p>
    <w:p w14:paraId="52093CD7" w14:textId="6C08EA00" w:rsidR="00702DEC" w:rsidRPr="00207730" w:rsidRDefault="00D929D0" w:rsidP="00742C3F">
      <w:pPr>
        <w:tabs>
          <w:tab w:val="left" w:pos="9214"/>
          <w:tab w:val="left" w:pos="9356"/>
        </w:tabs>
        <w:spacing w:after="0" w:line="240" w:lineRule="auto"/>
        <w:ind w:firstLine="709"/>
        <w:jc w:val="both"/>
        <w:rPr>
          <w:rFonts w:cs="Times New Roman"/>
          <w:color w:val="000000"/>
          <w:spacing w:val="-2"/>
          <w:sz w:val="28"/>
          <w:szCs w:val="28"/>
          <w:shd w:val="clear" w:color="auto" w:fill="FFFFFF"/>
          <w:lang w:val="ru-RU"/>
        </w:rPr>
      </w:pPr>
      <w:r w:rsidRPr="00207730">
        <w:rPr>
          <w:rFonts w:eastAsia="Calibri" w:cs="Times New Roman"/>
          <w:sz w:val="28"/>
          <w:szCs w:val="28"/>
          <w:lang w:val="ru-RU"/>
        </w:rPr>
        <w:t>Проблему признают и о</w:t>
      </w:r>
      <w:r w:rsidR="00702DEC" w:rsidRPr="00207730">
        <w:rPr>
          <w:rFonts w:eastAsia="Calibri" w:cs="Times New Roman"/>
          <w:sz w:val="28"/>
          <w:szCs w:val="28"/>
          <w:lang w:val="ru-RU"/>
        </w:rPr>
        <w:t xml:space="preserve">фициальные представители МВД </w:t>
      </w:r>
      <w:r w:rsidR="00903DBA" w:rsidRPr="00207730">
        <w:rPr>
          <w:rFonts w:eastAsia="Calibri" w:cs="Times New Roman"/>
          <w:sz w:val="28"/>
          <w:szCs w:val="28"/>
          <w:lang w:val="ru-RU"/>
        </w:rPr>
        <w:t xml:space="preserve">РК </w:t>
      </w:r>
      <w:r w:rsidR="00702DEC" w:rsidRPr="00207730">
        <w:rPr>
          <w:rFonts w:eastAsia="Calibri" w:cs="Times New Roman"/>
          <w:sz w:val="28"/>
          <w:szCs w:val="28"/>
          <w:lang w:val="ru-RU"/>
        </w:rPr>
        <w:t>и Мин</w:t>
      </w:r>
      <w:r w:rsidR="00903DBA" w:rsidRPr="00207730">
        <w:rPr>
          <w:rFonts w:eastAsia="Calibri" w:cs="Times New Roman"/>
          <w:sz w:val="28"/>
          <w:szCs w:val="28"/>
          <w:lang w:val="ru-RU"/>
        </w:rPr>
        <w:t xml:space="preserve">истерства </w:t>
      </w:r>
      <w:r w:rsidR="00702DEC" w:rsidRPr="00207730">
        <w:rPr>
          <w:rFonts w:eastAsia="Calibri" w:cs="Times New Roman"/>
          <w:sz w:val="28"/>
          <w:szCs w:val="28"/>
          <w:lang w:val="ru-RU"/>
        </w:rPr>
        <w:t>здрав</w:t>
      </w:r>
      <w:r w:rsidR="00903DBA" w:rsidRPr="00207730">
        <w:rPr>
          <w:rFonts w:eastAsia="Calibri" w:cs="Times New Roman"/>
          <w:sz w:val="28"/>
          <w:szCs w:val="28"/>
          <w:lang w:val="ru-RU"/>
        </w:rPr>
        <w:t>оохранения</w:t>
      </w:r>
      <w:r w:rsidR="00702DEC" w:rsidRPr="00207730">
        <w:rPr>
          <w:rFonts w:eastAsia="Calibri" w:cs="Times New Roman"/>
          <w:sz w:val="28"/>
          <w:szCs w:val="28"/>
          <w:lang w:val="ru-RU"/>
        </w:rPr>
        <w:t xml:space="preserve"> </w:t>
      </w:r>
      <w:r w:rsidRPr="00207730">
        <w:rPr>
          <w:rFonts w:eastAsia="Calibri" w:cs="Times New Roman"/>
          <w:sz w:val="28"/>
          <w:szCs w:val="28"/>
          <w:lang w:val="ru-RU"/>
        </w:rPr>
        <w:t>РК</w:t>
      </w:r>
      <w:r w:rsidR="00702DEC" w:rsidRPr="00207730">
        <w:rPr>
          <w:rFonts w:eastAsia="Calibri" w:cs="Times New Roman"/>
          <w:sz w:val="28"/>
          <w:szCs w:val="28"/>
          <w:lang w:val="ru-RU"/>
        </w:rPr>
        <w:t xml:space="preserve">. </w:t>
      </w:r>
      <w:r w:rsidRPr="00207730">
        <w:rPr>
          <w:rFonts w:eastAsia="Calibri" w:cs="Times New Roman"/>
          <w:sz w:val="28"/>
          <w:szCs w:val="28"/>
          <w:lang w:val="ru-RU"/>
        </w:rPr>
        <w:t>Так, в</w:t>
      </w:r>
      <w:r w:rsidR="00EE1FFD" w:rsidRPr="00207730">
        <w:rPr>
          <w:rFonts w:eastAsia="Calibri" w:cs="Times New Roman"/>
          <w:sz w:val="28"/>
          <w:szCs w:val="28"/>
          <w:lang w:val="ru-RU"/>
        </w:rPr>
        <w:t>есной</w:t>
      </w:r>
      <w:r w:rsidRPr="00207730">
        <w:rPr>
          <w:rFonts w:eastAsia="Calibri" w:cs="Times New Roman"/>
          <w:sz w:val="28"/>
          <w:szCs w:val="28"/>
          <w:lang w:val="ru-RU"/>
        </w:rPr>
        <w:t xml:space="preserve"> 2024 год</w:t>
      </w:r>
      <w:r w:rsidR="00CD7777" w:rsidRPr="00207730">
        <w:rPr>
          <w:rFonts w:eastAsia="Calibri" w:cs="Times New Roman"/>
          <w:sz w:val="28"/>
          <w:szCs w:val="28"/>
          <w:lang w:val="ru-RU"/>
        </w:rPr>
        <w:t>а</w:t>
      </w:r>
      <w:r w:rsidRPr="00207730">
        <w:rPr>
          <w:rFonts w:eastAsia="Calibri" w:cs="Times New Roman"/>
          <w:sz w:val="28"/>
          <w:szCs w:val="28"/>
          <w:lang w:val="ru-RU"/>
        </w:rPr>
        <w:t xml:space="preserve"> п</w:t>
      </w:r>
      <w:r w:rsidR="00702DEC" w:rsidRPr="00207730">
        <w:rPr>
          <w:rFonts w:eastAsia="Calibri" w:cs="Times New Roman"/>
          <w:sz w:val="28"/>
          <w:szCs w:val="28"/>
          <w:lang w:val="ru-RU"/>
        </w:rPr>
        <w:t xml:space="preserve">ри общей </w:t>
      </w:r>
      <w:r w:rsidR="00E14796" w:rsidRPr="00207730">
        <w:rPr>
          <w:rFonts w:eastAsia="Calibri" w:cs="Times New Roman"/>
          <w:sz w:val="28"/>
          <w:szCs w:val="28"/>
          <w:lang w:val="ru-RU"/>
        </w:rPr>
        <w:t>вместимости 8</w:t>
      </w:r>
      <w:r w:rsidRPr="00207730">
        <w:rPr>
          <w:rFonts w:eastAsia="Calibri" w:cs="Times New Roman"/>
          <w:sz w:val="28"/>
          <w:szCs w:val="28"/>
          <w:lang w:val="ru-RU"/>
        </w:rPr>
        <w:t xml:space="preserve"> 000</w:t>
      </w:r>
      <w:r w:rsidR="00702DEC" w:rsidRPr="00207730">
        <w:rPr>
          <w:rFonts w:eastAsia="Calibri" w:cs="Times New Roman"/>
          <w:sz w:val="28"/>
          <w:szCs w:val="28"/>
          <w:lang w:val="ru-RU"/>
        </w:rPr>
        <w:t xml:space="preserve"> мест в 16 функционирующих СИЗО насчитывалось около </w:t>
      </w:r>
      <w:r w:rsidRPr="00207730">
        <w:rPr>
          <w:rFonts w:eastAsia="Calibri" w:cs="Times New Roman"/>
          <w:sz w:val="28"/>
          <w:szCs w:val="28"/>
          <w:lang w:val="ru-RU"/>
        </w:rPr>
        <w:t>7 000</w:t>
      </w:r>
      <w:r w:rsidR="00702DEC" w:rsidRPr="00207730">
        <w:rPr>
          <w:rFonts w:eastAsia="Calibri" w:cs="Times New Roman"/>
          <w:sz w:val="28"/>
          <w:szCs w:val="28"/>
          <w:lang w:val="ru-RU"/>
        </w:rPr>
        <w:t xml:space="preserve"> человек. В то</w:t>
      </w:r>
      <w:r w:rsidR="00EE1FFD" w:rsidRPr="00207730">
        <w:rPr>
          <w:rFonts w:eastAsia="Calibri" w:cs="Times New Roman"/>
          <w:sz w:val="28"/>
          <w:szCs w:val="28"/>
          <w:lang w:val="ru-RU"/>
        </w:rPr>
        <w:t>т</w:t>
      </w:r>
      <w:r w:rsidR="00702DEC" w:rsidRPr="00207730">
        <w:rPr>
          <w:rFonts w:eastAsia="Calibri" w:cs="Times New Roman"/>
          <w:sz w:val="28"/>
          <w:szCs w:val="28"/>
          <w:lang w:val="ru-RU"/>
        </w:rPr>
        <w:t xml:space="preserve"> же </w:t>
      </w:r>
      <w:r w:rsidR="00EE1FFD" w:rsidRPr="00207730">
        <w:rPr>
          <w:rFonts w:eastAsia="Calibri" w:cs="Times New Roman"/>
          <w:sz w:val="28"/>
          <w:szCs w:val="28"/>
          <w:lang w:val="ru-RU"/>
        </w:rPr>
        <w:t>период</w:t>
      </w:r>
      <w:r w:rsidR="00702DEC" w:rsidRPr="00207730">
        <w:rPr>
          <w:rFonts w:eastAsia="Calibri" w:cs="Times New Roman"/>
          <w:sz w:val="28"/>
          <w:szCs w:val="28"/>
          <w:lang w:val="ru-RU"/>
        </w:rPr>
        <w:t xml:space="preserve"> ожидал</w:t>
      </w:r>
      <w:r w:rsidR="00EE1FFD" w:rsidRPr="00207730">
        <w:rPr>
          <w:rFonts w:eastAsia="Calibri" w:cs="Times New Roman"/>
          <w:sz w:val="28"/>
          <w:szCs w:val="28"/>
          <w:lang w:val="ru-RU"/>
        </w:rPr>
        <w:t>ся</w:t>
      </w:r>
      <w:r w:rsidR="00702DEC" w:rsidRPr="00207730">
        <w:rPr>
          <w:rFonts w:eastAsia="Calibri" w:cs="Times New Roman"/>
          <w:sz w:val="28"/>
          <w:szCs w:val="28"/>
          <w:lang w:val="ru-RU"/>
        </w:rPr>
        <w:t xml:space="preserve"> наплыв как минимум</w:t>
      </w:r>
      <w:r w:rsidR="00702DEC" w:rsidRPr="00207730">
        <w:rPr>
          <w:rFonts w:eastAsia="Calibri" w:cs="Times New Roman"/>
          <w:sz w:val="28"/>
          <w:szCs w:val="28"/>
        </w:rPr>
        <w:t> </w:t>
      </w:r>
      <w:r w:rsidRPr="00207730">
        <w:rPr>
          <w:rFonts w:cs="Times New Roman"/>
          <w:sz w:val="28"/>
          <w:szCs w:val="28"/>
          <w:lang w:val="ru-RU"/>
        </w:rPr>
        <w:t xml:space="preserve">5 000 </w:t>
      </w:r>
      <w:r w:rsidR="00702DEC" w:rsidRPr="00207730">
        <w:rPr>
          <w:rFonts w:eastAsia="Calibri" w:cs="Times New Roman"/>
          <w:sz w:val="28"/>
          <w:szCs w:val="28"/>
          <w:lang w:val="ru-RU"/>
        </w:rPr>
        <w:t>осужденных по статье о домашнем насилии</w:t>
      </w:r>
      <w:r w:rsidR="00EE1FFD" w:rsidRPr="00207730">
        <w:rPr>
          <w:rFonts w:eastAsia="Calibri" w:cs="Times New Roman"/>
          <w:sz w:val="28"/>
          <w:szCs w:val="28"/>
          <w:lang w:val="ru-RU"/>
        </w:rPr>
        <w:t xml:space="preserve">, которые начали действовать как раз в это время </w:t>
      </w:r>
      <w:r w:rsidR="00683B5E" w:rsidRPr="00207730">
        <w:rPr>
          <w:rFonts w:eastAsia="Calibri" w:cs="Times New Roman"/>
          <w:sz w:val="28"/>
          <w:szCs w:val="28"/>
          <w:lang w:val="ru-RU"/>
        </w:rPr>
        <w:t>[</w:t>
      </w:r>
      <w:r w:rsidR="001B6AE3" w:rsidRPr="00207730">
        <w:rPr>
          <w:rFonts w:eastAsia="Calibri" w:cs="Times New Roman"/>
          <w:sz w:val="28"/>
          <w:szCs w:val="28"/>
          <w:lang w:val="ru-RU"/>
        </w:rPr>
        <w:fldChar w:fldCharType="begin"/>
      </w:r>
      <w:r w:rsidR="001B6AE3" w:rsidRPr="00207730">
        <w:rPr>
          <w:rFonts w:eastAsia="Calibri" w:cs="Times New Roman"/>
          <w:sz w:val="28"/>
          <w:szCs w:val="28"/>
          <w:lang w:val="ru-RU"/>
        </w:rPr>
        <w:instrText xml:space="preserve"> REF _Ref206625682 \r \h </w:instrText>
      </w:r>
      <w:r w:rsidR="00CD7777" w:rsidRPr="00207730">
        <w:rPr>
          <w:rFonts w:eastAsia="Calibri" w:cs="Times New Roman"/>
          <w:sz w:val="28"/>
          <w:szCs w:val="28"/>
          <w:lang w:val="ru-RU"/>
        </w:rPr>
        <w:instrText xml:space="preserve"> \* MERGEFORMAT </w:instrText>
      </w:r>
      <w:r w:rsidR="001B6AE3" w:rsidRPr="00207730">
        <w:rPr>
          <w:rFonts w:eastAsia="Calibri" w:cs="Times New Roman"/>
          <w:sz w:val="28"/>
          <w:szCs w:val="28"/>
          <w:lang w:val="ru-RU"/>
        </w:rPr>
      </w:r>
      <w:r w:rsidR="001B6AE3" w:rsidRPr="00207730">
        <w:rPr>
          <w:rFonts w:eastAsia="Calibri" w:cs="Times New Roman"/>
          <w:sz w:val="28"/>
          <w:szCs w:val="28"/>
          <w:lang w:val="ru-RU"/>
        </w:rPr>
        <w:fldChar w:fldCharType="separate"/>
      </w:r>
      <w:r w:rsidR="00AC46D8">
        <w:rPr>
          <w:rFonts w:eastAsia="Calibri" w:cs="Times New Roman"/>
          <w:sz w:val="28"/>
          <w:szCs w:val="28"/>
          <w:lang w:val="ru-RU"/>
        </w:rPr>
        <w:t>13</w:t>
      </w:r>
      <w:r w:rsidR="001B6AE3" w:rsidRPr="00207730">
        <w:rPr>
          <w:rFonts w:eastAsia="Calibri" w:cs="Times New Roman"/>
          <w:sz w:val="28"/>
          <w:szCs w:val="28"/>
          <w:lang w:val="ru-RU"/>
        </w:rPr>
        <w:fldChar w:fldCharType="end"/>
      </w:r>
      <w:r w:rsidR="00683B5E" w:rsidRPr="00207730">
        <w:rPr>
          <w:rFonts w:eastAsia="Calibri" w:cs="Times New Roman"/>
          <w:sz w:val="28"/>
          <w:szCs w:val="28"/>
          <w:lang w:val="ru-RU"/>
        </w:rPr>
        <w:t>]</w:t>
      </w:r>
      <w:r w:rsidR="00702DEC" w:rsidRPr="00207730">
        <w:rPr>
          <w:rFonts w:eastAsia="Calibri" w:cs="Times New Roman"/>
          <w:sz w:val="28"/>
          <w:szCs w:val="28"/>
          <w:lang w:val="ru-RU"/>
        </w:rPr>
        <w:t>.</w:t>
      </w:r>
    </w:p>
    <w:p w14:paraId="2D36F401" w14:textId="58A3CCAD" w:rsidR="00702DEC" w:rsidRPr="00207730" w:rsidRDefault="00702DEC"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Опираясь на данные и личные истории заключенных, эксперты констатируют не просто наличие серьезных проблем с правами человека в местах лишения свободы, а глубинный кризис всей </w:t>
      </w:r>
      <w:r w:rsidR="0094055C" w:rsidRPr="00207730">
        <w:rPr>
          <w:rFonts w:eastAsia="Calibri" w:cs="Times New Roman"/>
          <w:sz w:val="28"/>
          <w:szCs w:val="28"/>
          <w:lang w:val="ru-RU"/>
        </w:rPr>
        <w:t>УИС</w:t>
      </w:r>
      <w:r w:rsidRPr="00207730">
        <w:rPr>
          <w:rFonts w:eastAsia="Calibri" w:cs="Times New Roman"/>
          <w:sz w:val="28"/>
          <w:szCs w:val="28"/>
          <w:lang w:val="ru-RU"/>
        </w:rPr>
        <w:t xml:space="preserve"> страны. Так, по</w:t>
      </w:r>
      <w:r w:rsidR="009905CE" w:rsidRPr="00207730">
        <w:rPr>
          <w:rFonts w:eastAsia="Calibri" w:cs="Times New Roman"/>
          <w:sz w:val="28"/>
          <w:szCs w:val="28"/>
          <w:lang w:val="ru-RU"/>
        </w:rPr>
        <w:t xml:space="preserve"> мнению</w:t>
      </w:r>
      <w:r w:rsidRPr="00207730">
        <w:rPr>
          <w:rFonts w:eastAsia="Calibri" w:cs="Times New Roman"/>
          <w:sz w:val="28"/>
          <w:szCs w:val="28"/>
          <w:lang w:val="ru-RU"/>
        </w:rPr>
        <w:t> </w:t>
      </w:r>
      <w:r w:rsidR="009905CE" w:rsidRPr="00207730">
        <w:rPr>
          <w:rFonts w:eastAsia="Calibri" w:cs="Times New Roman"/>
          <w:sz w:val="28"/>
          <w:szCs w:val="28"/>
          <w:lang w:val="ru-RU"/>
        </w:rPr>
        <w:t xml:space="preserve">адвоката </w:t>
      </w:r>
      <w:r w:rsidRPr="00207730">
        <w:rPr>
          <w:rFonts w:eastAsia="Calibri" w:cs="Times New Roman"/>
          <w:sz w:val="28"/>
          <w:szCs w:val="28"/>
          <w:lang w:val="ru-RU"/>
        </w:rPr>
        <w:t>А</w:t>
      </w:r>
      <w:r w:rsidR="00683B5E" w:rsidRPr="00207730">
        <w:rPr>
          <w:rFonts w:eastAsia="Calibri" w:cs="Times New Roman"/>
          <w:sz w:val="28"/>
          <w:szCs w:val="28"/>
          <w:lang w:val="ru-RU"/>
        </w:rPr>
        <w:t xml:space="preserve">. </w:t>
      </w:r>
      <w:r w:rsidRPr="00207730">
        <w:rPr>
          <w:rFonts w:eastAsia="Calibri" w:cs="Times New Roman"/>
          <w:sz w:val="28"/>
          <w:szCs w:val="28"/>
          <w:lang w:val="ru-RU"/>
        </w:rPr>
        <w:t>Умаровой</w:t>
      </w:r>
      <w:r w:rsidR="00CD7777" w:rsidRPr="00207730">
        <w:rPr>
          <w:rFonts w:eastAsia="Calibri" w:cs="Times New Roman"/>
          <w:sz w:val="28"/>
          <w:szCs w:val="28"/>
          <w:lang w:val="ru-RU"/>
        </w:rPr>
        <w:t>,</w:t>
      </w:r>
      <w:r w:rsidR="009905CE" w:rsidRPr="00207730">
        <w:rPr>
          <w:rFonts w:eastAsia="Calibri" w:cs="Times New Roman"/>
          <w:sz w:val="28"/>
          <w:szCs w:val="28"/>
          <w:lang w:val="ru-RU"/>
        </w:rPr>
        <w:t xml:space="preserve"> </w:t>
      </w:r>
      <w:r w:rsidRPr="00207730">
        <w:rPr>
          <w:rFonts w:eastAsia="Calibri" w:cs="Times New Roman"/>
          <w:sz w:val="28"/>
          <w:szCs w:val="28"/>
          <w:lang w:val="ru-RU"/>
        </w:rPr>
        <w:t xml:space="preserve">в Казахстане </w:t>
      </w:r>
      <w:r w:rsidR="009905CE" w:rsidRPr="00207730">
        <w:rPr>
          <w:rFonts w:eastAsia="Calibri" w:cs="Times New Roman"/>
          <w:sz w:val="28"/>
          <w:szCs w:val="28"/>
          <w:lang w:val="ru-RU"/>
        </w:rPr>
        <w:t>требуется проведение</w:t>
      </w:r>
      <w:r w:rsidRPr="00207730">
        <w:rPr>
          <w:rFonts w:eastAsia="Calibri" w:cs="Times New Roman"/>
          <w:sz w:val="28"/>
          <w:szCs w:val="28"/>
          <w:lang w:val="ru-RU"/>
        </w:rPr>
        <w:t xml:space="preserve"> полн</w:t>
      </w:r>
      <w:r w:rsidR="009905CE" w:rsidRPr="00207730">
        <w:rPr>
          <w:rFonts w:eastAsia="Calibri" w:cs="Times New Roman"/>
          <w:sz w:val="28"/>
          <w:szCs w:val="28"/>
          <w:lang w:val="ru-RU"/>
        </w:rPr>
        <w:t>ой</w:t>
      </w:r>
      <w:r w:rsidRPr="00207730">
        <w:rPr>
          <w:rFonts w:eastAsia="Calibri" w:cs="Times New Roman"/>
          <w:sz w:val="28"/>
          <w:szCs w:val="28"/>
          <w:lang w:val="ru-RU"/>
        </w:rPr>
        <w:t xml:space="preserve"> реформ</w:t>
      </w:r>
      <w:r w:rsidR="009905CE" w:rsidRPr="00207730">
        <w:rPr>
          <w:rFonts w:eastAsia="Calibri" w:cs="Times New Roman"/>
          <w:sz w:val="28"/>
          <w:szCs w:val="28"/>
          <w:lang w:val="ru-RU"/>
        </w:rPr>
        <w:t>ы</w:t>
      </w:r>
      <w:r w:rsidRPr="00207730">
        <w:rPr>
          <w:rFonts w:eastAsia="Calibri" w:cs="Times New Roman"/>
          <w:sz w:val="28"/>
          <w:szCs w:val="28"/>
          <w:lang w:val="ru-RU"/>
        </w:rPr>
        <w:t>: начиная с приведения законодательства в соответствие с современными международными стандартами, заканчивая изменением применения уже существующих норм. Даже хорошие нормы часто применяются по усмотрению судей, что приводит к дискреции и неравенству в решениях – одного заключенного могут освободить, а другого при тех же условиях оставить в тюрьме</w:t>
      </w:r>
      <w:r w:rsidR="00EE1FFD" w:rsidRPr="00207730">
        <w:rPr>
          <w:rFonts w:eastAsia="Calibri" w:cs="Times New Roman"/>
          <w:sz w:val="28"/>
          <w:szCs w:val="28"/>
          <w:lang w:val="ru-RU"/>
        </w:rPr>
        <w:t xml:space="preserve"> [</w:t>
      </w:r>
      <w:r w:rsidR="00EE1FFD" w:rsidRPr="00207730">
        <w:rPr>
          <w:rFonts w:eastAsia="Calibri" w:cs="Times New Roman"/>
          <w:sz w:val="28"/>
          <w:szCs w:val="28"/>
        </w:rPr>
        <w:fldChar w:fldCharType="begin"/>
      </w:r>
      <w:r w:rsidR="00EE1FFD" w:rsidRPr="00207730">
        <w:rPr>
          <w:rFonts w:eastAsia="Calibri" w:cs="Times New Roman"/>
          <w:sz w:val="28"/>
          <w:szCs w:val="28"/>
          <w:lang w:val="ru-RU"/>
        </w:rPr>
        <w:instrText xml:space="preserve"> </w:instrText>
      </w:r>
      <w:r w:rsidR="00EE1FFD" w:rsidRPr="00207730">
        <w:rPr>
          <w:rFonts w:eastAsia="Calibri" w:cs="Times New Roman"/>
          <w:sz w:val="28"/>
          <w:szCs w:val="28"/>
        </w:rPr>
        <w:instrText>REF</w:instrText>
      </w:r>
      <w:r w:rsidR="00EE1FFD" w:rsidRPr="00207730">
        <w:rPr>
          <w:rFonts w:eastAsia="Calibri" w:cs="Times New Roman"/>
          <w:sz w:val="28"/>
          <w:szCs w:val="28"/>
          <w:lang w:val="ru-RU"/>
        </w:rPr>
        <w:instrText xml:space="preserve"> _</w:instrText>
      </w:r>
      <w:r w:rsidR="00EE1FFD" w:rsidRPr="00207730">
        <w:rPr>
          <w:rFonts w:eastAsia="Calibri" w:cs="Times New Roman"/>
          <w:sz w:val="28"/>
          <w:szCs w:val="28"/>
        </w:rPr>
        <w:instrText>Ref</w:instrText>
      </w:r>
      <w:r w:rsidR="00EE1FFD" w:rsidRPr="00207730">
        <w:rPr>
          <w:rFonts w:eastAsia="Calibri" w:cs="Times New Roman"/>
          <w:sz w:val="28"/>
          <w:szCs w:val="28"/>
          <w:lang w:val="ru-RU"/>
        </w:rPr>
        <w:instrText>206624295 \</w:instrText>
      </w:r>
      <w:r w:rsidR="00EE1FFD" w:rsidRPr="00207730">
        <w:rPr>
          <w:rFonts w:eastAsia="Calibri" w:cs="Times New Roman"/>
          <w:sz w:val="28"/>
          <w:szCs w:val="28"/>
        </w:rPr>
        <w:instrText>r</w:instrText>
      </w:r>
      <w:r w:rsidR="00EE1FFD" w:rsidRPr="00207730">
        <w:rPr>
          <w:rFonts w:eastAsia="Calibri" w:cs="Times New Roman"/>
          <w:sz w:val="28"/>
          <w:szCs w:val="28"/>
          <w:lang w:val="ru-RU"/>
        </w:rPr>
        <w:instrText xml:space="preserve"> \</w:instrText>
      </w:r>
      <w:r w:rsidR="00EE1FFD" w:rsidRPr="00207730">
        <w:rPr>
          <w:rFonts w:eastAsia="Calibri" w:cs="Times New Roman"/>
          <w:sz w:val="28"/>
          <w:szCs w:val="28"/>
        </w:rPr>
        <w:instrText>h</w:instrText>
      </w:r>
      <w:r w:rsidR="00EE1FFD" w:rsidRPr="00207730">
        <w:rPr>
          <w:rFonts w:eastAsia="Calibri" w:cs="Times New Roman"/>
          <w:sz w:val="28"/>
          <w:szCs w:val="28"/>
          <w:lang w:val="ru-RU"/>
        </w:rPr>
        <w:instrText xml:space="preserve"> </w:instrText>
      </w:r>
      <w:r w:rsidR="00CD7777" w:rsidRPr="00207730">
        <w:rPr>
          <w:rFonts w:eastAsia="Calibri" w:cs="Times New Roman"/>
          <w:sz w:val="28"/>
          <w:szCs w:val="28"/>
          <w:lang w:val="ru-RU"/>
        </w:rPr>
        <w:instrText xml:space="preserve"> \* </w:instrText>
      </w:r>
      <w:r w:rsidR="00CD7777" w:rsidRPr="00207730">
        <w:rPr>
          <w:rFonts w:eastAsia="Calibri" w:cs="Times New Roman"/>
          <w:sz w:val="28"/>
          <w:szCs w:val="28"/>
        </w:rPr>
        <w:instrText>MERGEFORMAT</w:instrText>
      </w:r>
      <w:r w:rsidR="00CD7777" w:rsidRPr="00207730">
        <w:rPr>
          <w:rFonts w:eastAsia="Calibri" w:cs="Times New Roman"/>
          <w:sz w:val="28"/>
          <w:szCs w:val="28"/>
          <w:lang w:val="ru-RU"/>
        </w:rPr>
        <w:instrText xml:space="preserve"> </w:instrText>
      </w:r>
      <w:r w:rsidR="00EE1FFD" w:rsidRPr="00207730">
        <w:rPr>
          <w:rFonts w:eastAsia="Calibri" w:cs="Times New Roman"/>
          <w:sz w:val="28"/>
          <w:szCs w:val="28"/>
        </w:rPr>
      </w:r>
      <w:r w:rsidR="00EE1FFD" w:rsidRPr="00207730">
        <w:rPr>
          <w:rFonts w:eastAsia="Calibri" w:cs="Times New Roman"/>
          <w:sz w:val="28"/>
          <w:szCs w:val="28"/>
        </w:rPr>
        <w:fldChar w:fldCharType="separate"/>
      </w:r>
      <w:r w:rsidR="00AC46D8" w:rsidRPr="00AC46D8">
        <w:rPr>
          <w:rFonts w:eastAsia="Calibri" w:cs="Times New Roman"/>
          <w:sz w:val="28"/>
          <w:szCs w:val="28"/>
          <w:lang w:val="ru-RU"/>
        </w:rPr>
        <w:t>12</w:t>
      </w:r>
      <w:r w:rsidR="00EE1FFD" w:rsidRPr="00207730">
        <w:rPr>
          <w:rFonts w:eastAsia="Calibri" w:cs="Times New Roman"/>
          <w:sz w:val="28"/>
          <w:szCs w:val="28"/>
        </w:rPr>
        <w:fldChar w:fldCharType="end"/>
      </w:r>
      <w:r w:rsidR="00EE1FFD" w:rsidRPr="00207730">
        <w:rPr>
          <w:rFonts w:eastAsia="Calibri" w:cs="Times New Roman"/>
          <w:sz w:val="28"/>
          <w:szCs w:val="28"/>
          <w:lang w:val="ru-RU"/>
        </w:rPr>
        <w:t>]</w:t>
      </w:r>
      <w:r w:rsidRPr="00207730">
        <w:rPr>
          <w:rFonts w:eastAsia="Calibri" w:cs="Times New Roman"/>
          <w:sz w:val="28"/>
          <w:szCs w:val="28"/>
          <w:lang w:val="ru-RU"/>
        </w:rPr>
        <w:t>.</w:t>
      </w:r>
    </w:p>
    <w:p w14:paraId="61AFF4FA" w14:textId="30A3E5D2" w:rsidR="00D50766" w:rsidRPr="00FA0C12" w:rsidRDefault="00DE753F" w:rsidP="00FA0C12">
      <w:pPr>
        <w:pStyle w:val="a3"/>
        <w:shd w:val="clear" w:color="auto" w:fill="FFFFFF"/>
        <w:spacing w:after="0" w:line="240" w:lineRule="auto"/>
        <w:ind w:firstLine="709"/>
        <w:jc w:val="both"/>
        <w:textAlignment w:val="baseline"/>
        <w:rPr>
          <w:sz w:val="28"/>
          <w:szCs w:val="28"/>
          <w:lang w:val="ru-RU"/>
        </w:rPr>
      </w:pPr>
      <w:r w:rsidRPr="00207730">
        <w:rPr>
          <w:rFonts w:eastAsia="Calibri"/>
          <w:sz w:val="28"/>
          <w:szCs w:val="28"/>
          <w:lang w:val="ru-RU"/>
        </w:rPr>
        <w:t>К выводу о высокой стоимости и затратности пенитенциарной системы для общества приходят и другие исследователи [</w:t>
      </w:r>
      <w:r w:rsidR="009351C7" w:rsidRPr="00207730">
        <w:rPr>
          <w:rFonts w:eastAsia="Calibri"/>
          <w:sz w:val="28"/>
          <w:szCs w:val="28"/>
          <w:lang w:val="ru-RU"/>
        </w:rPr>
        <w:fldChar w:fldCharType="begin"/>
      </w:r>
      <w:r w:rsidR="009351C7" w:rsidRPr="00207730">
        <w:rPr>
          <w:rFonts w:eastAsia="Calibri"/>
          <w:sz w:val="28"/>
          <w:szCs w:val="28"/>
          <w:lang w:val="ru-RU"/>
        </w:rPr>
        <w:instrText xml:space="preserve"> REF _Ref198318058 \r \h </w:instrText>
      </w:r>
      <w:r w:rsidR="00465070" w:rsidRPr="00207730">
        <w:rPr>
          <w:rFonts w:eastAsia="Calibri"/>
          <w:sz w:val="28"/>
          <w:szCs w:val="28"/>
          <w:lang w:val="ru-RU"/>
        </w:rPr>
        <w:instrText xml:space="preserve"> \* MERGEFORMAT </w:instrText>
      </w:r>
      <w:r w:rsidR="009351C7" w:rsidRPr="00207730">
        <w:rPr>
          <w:rFonts w:eastAsia="Calibri"/>
          <w:sz w:val="28"/>
          <w:szCs w:val="28"/>
          <w:lang w:val="ru-RU"/>
        </w:rPr>
      </w:r>
      <w:r w:rsidR="009351C7" w:rsidRPr="00207730">
        <w:rPr>
          <w:rFonts w:eastAsia="Calibri"/>
          <w:sz w:val="28"/>
          <w:szCs w:val="28"/>
          <w:lang w:val="ru-RU"/>
        </w:rPr>
        <w:fldChar w:fldCharType="separate"/>
      </w:r>
      <w:r w:rsidR="00AC46D8">
        <w:rPr>
          <w:rFonts w:eastAsia="Calibri"/>
          <w:sz w:val="28"/>
          <w:szCs w:val="28"/>
          <w:lang w:val="ru-RU"/>
        </w:rPr>
        <w:t>14</w:t>
      </w:r>
      <w:r w:rsidR="009351C7" w:rsidRPr="00207730">
        <w:rPr>
          <w:rFonts w:eastAsia="Calibri"/>
          <w:sz w:val="28"/>
          <w:szCs w:val="28"/>
          <w:lang w:val="ru-RU"/>
        </w:rPr>
        <w:fldChar w:fldCharType="end"/>
      </w:r>
      <w:r w:rsidRPr="00207730">
        <w:rPr>
          <w:rFonts w:eastAsia="Calibri"/>
          <w:sz w:val="28"/>
          <w:szCs w:val="28"/>
          <w:lang w:val="ru-RU"/>
        </w:rPr>
        <w:t xml:space="preserve">; </w:t>
      </w:r>
      <w:r w:rsidR="009351C7" w:rsidRPr="00207730">
        <w:rPr>
          <w:bCs/>
          <w:color w:val="1E1E1E"/>
          <w:sz w:val="28"/>
          <w:szCs w:val="28"/>
          <w:lang w:val="ru-RU"/>
        </w:rPr>
        <w:fldChar w:fldCharType="begin"/>
      </w:r>
      <w:r w:rsidR="009351C7" w:rsidRPr="00207730">
        <w:rPr>
          <w:rFonts w:eastAsia="Calibri"/>
          <w:sz w:val="28"/>
          <w:szCs w:val="28"/>
          <w:lang w:val="ru-RU"/>
        </w:rPr>
        <w:instrText xml:space="preserve"> REF _Ref198318064 \r \h </w:instrText>
      </w:r>
      <w:r w:rsidR="00465070" w:rsidRPr="00207730">
        <w:rPr>
          <w:bCs/>
          <w:color w:val="1E1E1E"/>
          <w:sz w:val="28"/>
          <w:szCs w:val="28"/>
          <w:lang w:val="ru-RU"/>
        </w:rPr>
        <w:instrText xml:space="preserve"> \* MERGEFORMAT </w:instrText>
      </w:r>
      <w:r w:rsidR="009351C7" w:rsidRPr="00207730">
        <w:rPr>
          <w:bCs/>
          <w:color w:val="1E1E1E"/>
          <w:sz w:val="28"/>
          <w:szCs w:val="28"/>
          <w:lang w:val="ru-RU"/>
        </w:rPr>
      </w:r>
      <w:r w:rsidR="009351C7" w:rsidRPr="00207730">
        <w:rPr>
          <w:bCs/>
          <w:color w:val="1E1E1E"/>
          <w:sz w:val="28"/>
          <w:szCs w:val="28"/>
          <w:lang w:val="ru-RU"/>
        </w:rPr>
        <w:fldChar w:fldCharType="separate"/>
      </w:r>
      <w:r w:rsidR="00AC46D8">
        <w:rPr>
          <w:rFonts w:eastAsia="Calibri"/>
          <w:sz w:val="28"/>
          <w:szCs w:val="28"/>
          <w:lang w:val="ru-RU"/>
        </w:rPr>
        <w:t>15</w:t>
      </w:r>
      <w:r w:rsidR="009351C7" w:rsidRPr="00207730">
        <w:rPr>
          <w:bCs/>
          <w:color w:val="1E1E1E"/>
          <w:sz w:val="28"/>
          <w:szCs w:val="28"/>
          <w:lang w:val="ru-RU"/>
        </w:rPr>
        <w:fldChar w:fldCharType="end"/>
      </w:r>
      <w:r w:rsidRPr="00207730">
        <w:rPr>
          <w:rFonts w:eastAsia="Calibri"/>
          <w:sz w:val="28"/>
          <w:szCs w:val="28"/>
          <w:lang w:val="ru-RU"/>
        </w:rPr>
        <w:t xml:space="preserve">]. </w:t>
      </w:r>
      <w:r w:rsidRPr="00207730">
        <w:rPr>
          <w:sz w:val="28"/>
          <w:szCs w:val="28"/>
          <w:lang w:val="ru-RU"/>
        </w:rPr>
        <w:t xml:space="preserve">Также, </w:t>
      </w:r>
      <w:r w:rsidR="00B66CD3" w:rsidRPr="00207730">
        <w:rPr>
          <w:sz w:val="28"/>
          <w:szCs w:val="28"/>
          <w:lang w:val="ru-RU"/>
        </w:rPr>
        <w:t>более лояльный режим в УМБ по сравнению с другими учреждениями УИС РК создает благоприятную почву для совершения пенитенциарных преступлений. Это, в свою очередь, дестабилизирует работу учреждений УИС, создает угрозу для персонала и населения, и может повлечь за собой серьезные негативные последствия</w:t>
      </w:r>
      <w:r w:rsidRPr="00207730">
        <w:rPr>
          <w:sz w:val="28"/>
          <w:szCs w:val="28"/>
          <w:lang w:val="ru-RU"/>
        </w:rPr>
        <w:t>.</w:t>
      </w:r>
      <w:bookmarkStart w:id="16" w:name="_Hlk206621296"/>
      <w:r w:rsidR="00FA0C12">
        <w:rPr>
          <w:sz w:val="28"/>
          <w:szCs w:val="28"/>
          <w:lang w:val="ru-RU"/>
        </w:rPr>
        <w:t xml:space="preserve"> </w:t>
      </w:r>
      <w:r w:rsidR="008244CB" w:rsidRPr="00207730">
        <w:rPr>
          <w:color w:val="000000" w:themeColor="text1"/>
          <w:sz w:val="28"/>
          <w:szCs w:val="28"/>
          <w:lang w:val="ru-RU"/>
        </w:rPr>
        <w:t xml:space="preserve">Как было </w:t>
      </w:r>
      <w:r w:rsidR="008244CB" w:rsidRPr="00207730">
        <w:rPr>
          <w:color w:val="000000" w:themeColor="text1"/>
          <w:sz w:val="28"/>
          <w:szCs w:val="28"/>
          <w:lang w:val="ru-RU"/>
        </w:rPr>
        <w:lastRenderedPageBreak/>
        <w:t>указано выше, в таблице 1 представлены</w:t>
      </w:r>
      <w:r w:rsidRPr="00207730">
        <w:rPr>
          <w:rFonts w:eastAsia="Times New Roman"/>
          <w:color w:val="000000" w:themeColor="text1"/>
          <w:spacing w:val="-4"/>
          <w:sz w:val="28"/>
          <w:szCs w:val="28"/>
          <w:lang w:val="ru-RU"/>
        </w:rPr>
        <w:t xml:space="preserve"> </w:t>
      </w:r>
      <w:r w:rsidR="008244CB" w:rsidRPr="00207730">
        <w:rPr>
          <w:rFonts w:eastAsia="Times New Roman"/>
          <w:color w:val="000000" w:themeColor="text1"/>
          <w:spacing w:val="-4"/>
          <w:sz w:val="28"/>
          <w:szCs w:val="28"/>
          <w:lang w:val="ru-RU"/>
        </w:rPr>
        <w:t>д</w:t>
      </w:r>
      <w:r w:rsidRPr="00207730">
        <w:rPr>
          <w:rFonts w:eastAsia="Times New Roman"/>
          <w:color w:val="000000" w:themeColor="text1"/>
          <w:spacing w:val="-4"/>
          <w:sz w:val="28"/>
          <w:szCs w:val="28"/>
          <w:lang w:val="ru-RU"/>
        </w:rPr>
        <w:t>анные по количеству преступлений, совершенных осужденными, отбывающими наказание в УМБ,</w:t>
      </w:r>
      <w:r w:rsidR="00E229D4">
        <w:rPr>
          <w:rFonts w:eastAsia="Times New Roman"/>
          <w:color w:val="000000" w:themeColor="text1"/>
          <w:spacing w:val="-4"/>
          <w:sz w:val="28"/>
          <w:szCs w:val="28"/>
          <w:lang w:val="ru-RU"/>
        </w:rPr>
        <w:t xml:space="preserve"> </w:t>
      </w:r>
      <w:r w:rsidR="00E229D4" w:rsidRPr="0091072E">
        <w:rPr>
          <w:rFonts w:eastAsia="Times New Roman"/>
          <w:color w:val="000000" w:themeColor="text1"/>
          <w:spacing w:val="-4"/>
          <w:sz w:val="28"/>
          <w:szCs w:val="28"/>
          <w:lang w:val="ru-RU"/>
        </w:rPr>
        <w:t>за 2017-2025 годы</w:t>
      </w:r>
      <w:r w:rsidRPr="0091072E">
        <w:rPr>
          <w:rFonts w:eastAsia="Times New Roman"/>
          <w:color w:val="000000" w:themeColor="text1"/>
          <w:spacing w:val="-4"/>
          <w:sz w:val="28"/>
          <w:szCs w:val="28"/>
          <w:lang w:val="ru-RU"/>
        </w:rPr>
        <w:t xml:space="preserve"> с разбивкой по статьям УК РК [</w:t>
      </w:r>
      <w:r w:rsidR="008244CB" w:rsidRPr="0091072E">
        <w:rPr>
          <w:rFonts w:eastAsia="Times New Roman"/>
          <w:color w:val="000000" w:themeColor="text1"/>
          <w:spacing w:val="-4"/>
          <w:sz w:val="28"/>
          <w:szCs w:val="28"/>
          <w:lang w:val="ru-RU"/>
        </w:rPr>
        <w:fldChar w:fldCharType="begin"/>
      </w:r>
      <w:r w:rsidR="008244CB" w:rsidRPr="0091072E">
        <w:rPr>
          <w:rFonts w:eastAsia="Times New Roman"/>
          <w:color w:val="000000" w:themeColor="text1"/>
          <w:spacing w:val="-4"/>
          <w:sz w:val="28"/>
          <w:szCs w:val="28"/>
          <w:lang w:val="ru-RU"/>
        </w:rPr>
        <w:instrText xml:space="preserve"> REF _Ref198318052 \r \h </w:instrText>
      </w:r>
      <w:r w:rsidR="00CD7777" w:rsidRPr="0091072E">
        <w:rPr>
          <w:rFonts w:eastAsia="Times New Roman"/>
          <w:color w:val="000000" w:themeColor="text1"/>
          <w:spacing w:val="-4"/>
          <w:sz w:val="28"/>
          <w:szCs w:val="28"/>
          <w:lang w:val="ru-RU"/>
        </w:rPr>
        <w:instrText xml:space="preserve"> \* MERGEFORMAT </w:instrText>
      </w:r>
      <w:r w:rsidR="008244CB" w:rsidRPr="0091072E">
        <w:rPr>
          <w:rFonts w:eastAsia="Times New Roman"/>
          <w:color w:val="000000" w:themeColor="text1"/>
          <w:spacing w:val="-4"/>
          <w:sz w:val="28"/>
          <w:szCs w:val="28"/>
          <w:lang w:val="ru-RU"/>
        </w:rPr>
      </w:r>
      <w:r w:rsidR="008244CB" w:rsidRPr="0091072E">
        <w:rPr>
          <w:rFonts w:eastAsia="Times New Roman"/>
          <w:color w:val="000000" w:themeColor="text1"/>
          <w:spacing w:val="-4"/>
          <w:sz w:val="28"/>
          <w:szCs w:val="28"/>
          <w:lang w:val="ru-RU"/>
        </w:rPr>
        <w:fldChar w:fldCharType="separate"/>
      </w:r>
      <w:r w:rsidR="00AC46D8">
        <w:rPr>
          <w:rFonts w:eastAsia="Times New Roman"/>
          <w:color w:val="000000" w:themeColor="text1"/>
          <w:spacing w:val="-4"/>
          <w:sz w:val="28"/>
          <w:szCs w:val="28"/>
          <w:lang w:val="ru-RU"/>
        </w:rPr>
        <w:t>9</w:t>
      </w:r>
      <w:r w:rsidR="008244CB" w:rsidRPr="0091072E">
        <w:rPr>
          <w:rFonts w:eastAsia="Times New Roman"/>
          <w:color w:val="000000" w:themeColor="text1"/>
          <w:spacing w:val="-4"/>
          <w:sz w:val="28"/>
          <w:szCs w:val="28"/>
          <w:lang w:val="ru-RU"/>
        </w:rPr>
        <w:fldChar w:fldCharType="end"/>
      </w:r>
      <w:r w:rsidRPr="0091072E">
        <w:rPr>
          <w:rFonts w:eastAsia="Times New Roman"/>
          <w:color w:val="000000" w:themeColor="text1"/>
          <w:spacing w:val="-4"/>
          <w:sz w:val="28"/>
          <w:szCs w:val="28"/>
          <w:lang w:val="ru-RU"/>
        </w:rPr>
        <w:t>]</w:t>
      </w:r>
      <w:r w:rsidR="008244CB" w:rsidRPr="0091072E">
        <w:rPr>
          <w:rFonts w:eastAsia="Times New Roman"/>
          <w:color w:val="000000" w:themeColor="text1"/>
          <w:spacing w:val="-4"/>
          <w:sz w:val="28"/>
          <w:szCs w:val="28"/>
          <w:lang w:val="ru-RU"/>
        </w:rPr>
        <w:t>.</w:t>
      </w:r>
      <w:bookmarkEnd w:id="16"/>
    </w:p>
    <w:p w14:paraId="3655F27D" w14:textId="77777777" w:rsidR="009351C7" w:rsidRPr="00207730" w:rsidRDefault="009351C7" w:rsidP="00742C3F">
      <w:pPr>
        <w:pStyle w:val="a3"/>
        <w:shd w:val="clear" w:color="auto" w:fill="FFFFFF"/>
        <w:spacing w:after="0" w:line="240" w:lineRule="auto"/>
        <w:ind w:firstLine="709"/>
        <w:jc w:val="both"/>
        <w:textAlignment w:val="baseline"/>
        <w:rPr>
          <w:rFonts w:eastAsia="Times New Roman"/>
          <w:spacing w:val="-4"/>
          <w:sz w:val="28"/>
          <w:szCs w:val="28"/>
          <w:lang w:val="ru-RU"/>
        </w:rPr>
      </w:pPr>
    </w:p>
    <w:p w14:paraId="1A446CD2" w14:textId="570B8A0B" w:rsidR="00D50766" w:rsidRPr="00207730" w:rsidRDefault="00DE753F" w:rsidP="00742C3F">
      <w:pPr>
        <w:spacing w:after="0" w:line="240" w:lineRule="auto"/>
        <w:jc w:val="both"/>
        <w:rPr>
          <w:rFonts w:cs="Times New Roman"/>
          <w:sz w:val="28"/>
          <w:szCs w:val="28"/>
          <w:lang w:val="ru-RU"/>
        </w:rPr>
      </w:pPr>
      <w:r w:rsidRPr="00207730">
        <w:rPr>
          <w:rFonts w:cs="Times New Roman"/>
          <w:sz w:val="28"/>
          <w:szCs w:val="28"/>
          <w:lang w:val="ru-RU"/>
        </w:rPr>
        <w:t xml:space="preserve">Таблица 1 </w:t>
      </w:r>
      <w:r w:rsidRPr="00207730">
        <w:rPr>
          <w:rFonts w:eastAsia="Calibri" w:cs="Times New Roman"/>
          <w:sz w:val="28"/>
          <w:szCs w:val="28"/>
          <w:lang w:val="ru-RU"/>
        </w:rPr>
        <w:t xml:space="preserve">– </w:t>
      </w:r>
      <w:r w:rsidRPr="00207730">
        <w:rPr>
          <w:rFonts w:cs="Times New Roman"/>
          <w:sz w:val="28"/>
          <w:szCs w:val="28"/>
          <w:lang w:val="ru-RU"/>
        </w:rPr>
        <w:t xml:space="preserve">Преступления, совершенные осужденными, отбывающими наказание в УМБ, </w:t>
      </w:r>
      <w:r w:rsidRPr="0091072E">
        <w:rPr>
          <w:rFonts w:cs="Times New Roman"/>
          <w:sz w:val="28"/>
          <w:szCs w:val="28"/>
          <w:lang w:val="ru-RU"/>
        </w:rPr>
        <w:t>за 2017-202</w:t>
      </w:r>
      <w:r w:rsidR="00E229D4" w:rsidRPr="0091072E">
        <w:rPr>
          <w:rFonts w:cs="Times New Roman"/>
          <w:sz w:val="28"/>
          <w:szCs w:val="28"/>
          <w:lang w:val="ru-RU"/>
        </w:rPr>
        <w:t>5</w:t>
      </w:r>
      <w:r w:rsidRPr="0091072E">
        <w:rPr>
          <w:rFonts w:cs="Times New Roman"/>
          <w:sz w:val="28"/>
          <w:szCs w:val="28"/>
          <w:lang w:val="ru-RU"/>
        </w:rPr>
        <w:t xml:space="preserve"> г</w:t>
      </w:r>
      <w:r w:rsidR="00252A47" w:rsidRPr="0091072E">
        <w:rPr>
          <w:rFonts w:cs="Times New Roman"/>
          <w:sz w:val="28"/>
          <w:szCs w:val="28"/>
          <w:lang w:val="ru-RU"/>
        </w:rPr>
        <w:t>оды</w:t>
      </w:r>
    </w:p>
    <w:tbl>
      <w:tblPr>
        <w:tblStyle w:val="a9"/>
        <w:tblW w:w="0" w:type="auto"/>
        <w:tblLook w:val="04A0" w:firstRow="1" w:lastRow="0" w:firstColumn="1" w:lastColumn="0" w:noHBand="0" w:noVBand="1"/>
      </w:tblPr>
      <w:tblGrid>
        <w:gridCol w:w="2712"/>
        <w:gridCol w:w="696"/>
        <w:gridCol w:w="696"/>
        <w:gridCol w:w="696"/>
        <w:gridCol w:w="696"/>
        <w:gridCol w:w="699"/>
        <w:gridCol w:w="699"/>
        <w:gridCol w:w="702"/>
        <w:gridCol w:w="696"/>
        <w:gridCol w:w="696"/>
        <w:gridCol w:w="870"/>
      </w:tblGrid>
      <w:tr w:rsidR="00E229D4" w:rsidRPr="00207730" w14:paraId="5675538D" w14:textId="77777777" w:rsidTr="00E229D4">
        <w:tc>
          <w:tcPr>
            <w:tcW w:w="2712" w:type="dxa"/>
            <w:vMerge w:val="restart"/>
          </w:tcPr>
          <w:p w14:paraId="4E0F6BBC"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Вид уголовного правонарушения (УК РК)</w:t>
            </w:r>
          </w:p>
        </w:tc>
        <w:tc>
          <w:tcPr>
            <w:tcW w:w="696" w:type="dxa"/>
          </w:tcPr>
          <w:p w14:paraId="40A4F505"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2017</w:t>
            </w:r>
          </w:p>
        </w:tc>
        <w:tc>
          <w:tcPr>
            <w:tcW w:w="696" w:type="dxa"/>
          </w:tcPr>
          <w:p w14:paraId="1358A5F9"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2018</w:t>
            </w:r>
          </w:p>
        </w:tc>
        <w:tc>
          <w:tcPr>
            <w:tcW w:w="696" w:type="dxa"/>
          </w:tcPr>
          <w:p w14:paraId="4AE3FD2D"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2019</w:t>
            </w:r>
          </w:p>
        </w:tc>
        <w:tc>
          <w:tcPr>
            <w:tcW w:w="696" w:type="dxa"/>
          </w:tcPr>
          <w:p w14:paraId="27747846"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2020</w:t>
            </w:r>
          </w:p>
        </w:tc>
        <w:tc>
          <w:tcPr>
            <w:tcW w:w="699" w:type="dxa"/>
          </w:tcPr>
          <w:p w14:paraId="3A36CF80"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2021</w:t>
            </w:r>
          </w:p>
        </w:tc>
        <w:tc>
          <w:tcPr>
            <w:tcW w:w="699" w:type="dxa"/>
          </w:tcPr>
          <w:p w14:paraId="63C33292"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2022</w:t>
            </w:r>
          </w:p>
        </w:tc>
        <w:tc>
          <w:tcPr>
            <w:tcW w:w="702" w:type="dxa"/>
          </w:tcPr>
          <w:p w14:paraId="5277F968"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2023</w:t>
            </w:r>
          </w:p>
        </w:tc>
        <w:tc>
          <w:tcPr>
            <w:tcW w:w="696" w:type="dxa"/>
          </w:tcPr>
          <w:p w14:paraId="5FA7F9F9" w14:textId="77777777" w:rsidR="00E229D4" w:rsidRPr="00207730" w:rsidRDefault="00E229D4" w:rsidP="00742C3F">
            <w:pPr>
              <w:jc w:val="center"/>
              <w:rPr>
                <w:rFonts w:cs="Times New Roman"/>
                <w:b/>
                <w:sz w:val="24"/>
                <w:szCs w:val="24"/>
                <w:lang w:val="ru-RU"/>
              </w:rPr>
            </w:pPr>
            <w:r w:rsidRPr="00207730">
              <w:rPr>
                <w:rFonts w:cs="Times New Roman"/>
                <w:b/>
                <w:sz w:val="24"/>
                <w:szCs w:val="24"/>
                <w:lang w:val="ru-RU"/>
              </w:rPr>
              <w:t>2024</w:t>
            </w:r>
          </w:p>
        </w:tc>
        <w:tc>
          <w:tcPr>
            <w:tcW w:w="696" w:type="dxa"/>
          </w:tcPr>
          <w:p w14:paraId="4B1C5C56" w14:textId="6C480127" w:rsidR="00E229D4" w:rsidRPr="00207730" w:rsidRDefault="00E229D4" w:rsidP="00742C3F">
            <w:pPr>
              <w:jc w:val="center"/>
              <w:rPr>
                <w:rFonts w:cs="Times New Roman"/>
                <w:b/>
                <w:sz w:val="24"/>
                <w:szCs w:val="24"/>
                <w:lang w:val="ru-RU"/>
              </w:rPr>
            </w:pPr>
            <w:r>
              <w:rPr>
                <w:rFonts w:cs="Times New Roman"/>
                <w:b/>
                <w:sz w:val="24"/>
                <w:szCs w:val="24"/>
                <w:lang w:val="ru-RU"/>
              </w:rPr>
              <w:t>2025</w:t>
            </w:r>
          </w:p>
        </w:tc>
        <w:tc>
          <w:tcPr>
            <w:tcW w:w="870" w:type="dxa"/>
          </w:tcPr>
          <w:p w14:paraId="4A2DB493" w14:textId="36E6B0E0" w:rsidR="00E229D4" w:rsidRPr="00207730" w:rsidRDefault="00E229D4" w:rsidP="00742C3F">
            <w:pPr>
              <w:jc w:val="center"/>
              <w:rPr>
                <w:rFonts w:cs="Times New Roman"/>
                <w:b/>
                <w:sz w:val="24"/>
                <w:szCs w:val="24"/>
                <w:lang w:val="ru-RU"/>
              </w:rPr>
            </w:pPr>
            <w:r w:rsidRPr="00207730">
              <w:rPr>
                <w:rFonts w:cs="Times New Roman"/>
                <w:b/>
                <w:sz w:val="24"/>
                <w:szCs w:val="24"/>
                <w:lang w:val="ru-RU"/>
              </w:rPr>
              <w:t>Итого</w:t>
            </w:r>
          </w:p>
        </w:tc>
      </w:tr>
      <w:tr w:rsidR="00E229D4" w:rsidRPr="00207730" w14:paraId="1499DC8B" w14:textId="77777777" w:rsidTr="00E229D4">
        <w:tc>
          <w:tcPr>
            <w:tcW w:w="2712" w:type="dxa"/>
            <w:vMerge/>
          </w:tcPr>
          <w:p w14:paraId="6E13347E" w14:textId="77777777" w:rsidR="00E229D4" w:rsidRPr="00207730" w:rsidRDefault="00E229D4" w:rsidP="00742C3F">
            <w:pPr>
              <w:jc w:val="both"/>
              <w:rPr>
                <w:rFonts w:cs="Times New Roman"/>
                <w:sz w:val="24"/>
                <w:szCs w:val="24"/>
                <w:lang w:val="ru-RU"/>
              </w:rPr>
            </w:pPr>
          </w:p>
        </w:tc>
        <w:tc>
          <w:tcPr>
            <w:tcW w:w="7146" w:type="dxa"/>
            <w:gridSpan w:val="10"/>
          </w:tcPr>
          <w:p w14:paraId="71D1B1AB" w14:textId="1A0F3CB7" w:rsidR="00E229D4" w:rsidRPr="00207730" w:rsidRDefault="00E229D4" w:rsidP="00742C3F">
            <w:pPr>
              <w:jc w:val="center"/>
              <w:rPr>
                <w:rFonts w:cs="Times New Roman"/>
                <w:b/>
                <w:bCs/>
                <w:sz w:val="24"/>
                <w:szCs w:val="24"/>
                <w:lang w:val="ru-RU"/>
              </w:rPr>
            </w:pPr>
            <w:r w:rsidRPr="00207730">
              <w:rPr>
                <w:rFonts w:cs="Times New Roman"/>
                <w:b/>
                <w:bCs/>
                <w:sz w:val="24"/>
                <w:szCs w:val="24"/>
                <w:lang w:val="ru-RU"/>
              </w:rPr>
              <w:t>количество совершенных преступлений</w:t>
            </w:r>
          </w:p>
        </w:tc>
      </w:tr>
      <w:tr w:rsidR="00E229D4" w:rsidRPr="00207730" w14:paraId="734616E1" w14:textId="77777777" w:rsidTr="00E229D4">
        <w:tc>
          <w:tcPr>
            <w:tcW w:w="2712" w:type="dxa"/>
          </w:tcPr>
          <w:p w14:paraId="6DAE77DE" w14:textId="77777777" w:rsidR="00E229D4" w:rsidRPr="00207730" w:rsidRDefault="00E229D4" w:rsidP="00742C3F">
            <w:pPr>
              <w:jc w:val="both"/>
              <w:rPr>
                <w:rFonts w:cs="Times New Roman"/>
                <w:sz w:val="24"/>
                <w:szCs w:val="24"/>
                <w:lang w:val="ru-RU"/>
              </w:rPr>
            </w:pPr>
            <w:r w:rsidRPr="00207730">
              <w:rPr>
                <w:rFonts w:cs="Times New Roman"/>
                <w:sz w:val="24"/>
                <w:szCs w:val="24"/>
                <w:lang w:val="ru-RU"/>
              </w:rPr>
              <w:t>ст. 99 (убийство)</w:t>
            </w:r>
          </w:p>
        </w:tc>
        <w:tc>
          <w:tcPr>
            <w:tcW w:w="696" w:type="dxa"/>
          </w:tcPr>
          <w:p w14:paraId="59396267"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6" w:type="dxa"/>
          </w:tcPr>
          <w:p w14:paraId="0980F2D9"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6" w:type="dxa"/>
          </w:tcPr>
          <w:p w14:paraId="32F111C0"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6" w:type="dxa"/>
          </w:tcPr>
          <w:p w14:paraId="6542BEF3"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9" w:type="dxa"/>
          </w:tcPr>
          <w:p w14:paraId="4CA46610"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9" w:type="dxa"/>
          </w:tcPr>
          <w:p w14:paraId="59EC6255"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1</w:t>
            </w:r>
          </w:p>
        </w:tc>
        <w:tc>
          <w:tcPr>
            <w:tcW w:w="702" w:type="dxa"/>
          </w:tcPr>
          <w:p w14:paraId="5C852DA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C34F9D1"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68FA8622" w14:textId="69D84910" w:rsidR="00E229D4" w:rsidRPr="00207730" w:rsidRDefault="00E229D4" w:rsidP="00742C3F">
            <w:pPr>
              <w:jc w:val="center"/>
              <w:rPr>
                <w:rFonts w:cs="Times New Roman"/>
                <w:sz w:val="24"/>
                <w:szCs w:val="24"/>
                <w:lang w:val="ru-RU"/>
              </w:rPr>
            </w:pPr>
            <w:r>
              <w:rPr>
                <w:rFonts w:cs="Times New Roman"/>
                <w:sz w:val="24"/>
                <w:szCs w:val="24"/>
                <w:lang w:val="ru-RU"/>
              </w:rPr>
              <w:t>-</w:t>
            </w:r>
          </w:p>
        </w:tc>
        <w:tc>
          <w:tcPr>
            <w:tcW w:w="870" w:type="dxa"/>
          </w:tcPr>
          <w:p w14:paraId="1760AFD4" w14:textId="68CBAEB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r>
      <w:tr w:rsidR="00E229D4" w:rsidRPr="00207730" w14:paraId="4170814E" w14:textId="77777777" w:rsidTr="00E229D4">
        <w:tc>
          <w:tcPr>
            <w:tcW w:w="2712" w:type="dxa"/>
          </w:tcPr>
          <w:p w14:paraId="62E89EC9" w14:textId="77777777" w:rsidR="00E229D4" w:rsidRPr="00207730" w:rsidRDefault="00E229D4" w:rsidP="00742C3F">
            <w:pPr>
              <w:jc w:val="both"/>
              <w:rPr>
                <w:rFonts w:cs="Times New Roman"/>
                <w:sz w:val="24"/>
                <w:szCs w:val="24"/>
                <w:lang w:val="ru-RU"/>
              </w:rPr>
            </w:pPr>
            <w:r w:rsidRPr="00207730">
              <w:rPr>
                <w:rFonts w:cs="Times New Roman"/>
                <w:sz w:val="24"/>
                <w:szCs w:val="24"/>
                <w:lang w:val="ru-RU"/>
              </w:rPr>
              <w:t>ч.1 ст. 106 (умышленное причинение тяжкого вреда здоровью)</w:t>
            </w:r>
          </w:p>
        </w:tc>
        <w:tc>
          <w:tcPr>
            <w:tcW w:w="696" w:type="dxa"/>
          </w:tcPr>
          <w:p w14:paraId="11207856" w14:textId="77777777" w:rsidR="00E229D4" w:rsidRPr="00207730" w:rsidRDefault="00E229D4" w:rsidP="00742C3F">
            <w:pPr>
              <w:jc w:val="center"/>
              <w:rPr>
                <w:rFonts w:eastAsia="Times New Roman" w:cs="Times New Roman"/>
                <w:spacing w:val="-4"/>
                <w:sz w:val="24"/>
                <w:szCs w:val="24"/>
                <w:lang w:val="ru-RU"/>
              </w:rPr>
            </w:pPr>
          </w:p>
          <w:p w14:paraId="25B543A0"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6" w:type="dxa"/>
          </w:tcPr>
          <w:p w14:paraId="35F0166F" w14:textId="77777777" w:rsidR="00E229D4" w:rsidRPr="00207730" w:rsidRDefault="00E229D4" w:rsidP="00742C3F">
            <w:pPr>
              <w:jc w:val="center"/>
              <w:rPr>
                <w:rFonts w:eastAsia="Times New Roman" w:cs="Times New Roman"/>
                <w:spacing w:val="-4"/>
                <w:sz w:val="24"/>
                <w:szCs w:val="24"/>
                <w:lang w:val="ru-RU"/>
              </w:rPr>
            </w:pPr>
          </w:p>
          <w:p w14:paraId="56997AD6"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6" w:type="dxa"/>
          </w:tcPr>
          <w:p w14:paraId="590A4DC4" w14:textId="77777777" w:rsidR="00E229D4" w:rsidRPr="00207730" w:rsidRDefault="00E229D4" w:rsidP="00742C3F">
            <w:pPr>
              <w:jc w:val="center"/>
              <w:rPr>
                <w:rFonts w:eastAsia="Times New Roman" w:cs="Times New Roman"/>
                <w:spacing w:val="-4"/>
                <w:sz w:val="24"/>
                <w:szCs w:val="24"/>
                <w:lang w:val="ru-RU"/>
              </w:rPr>
            </w:pPr>
          </w:p>
          <w:p w14:paraId="7B5632DD"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6" w:type="dxa"/>
          </w:tcPr>
          <w:p w14:paraId="34EA403F" w14:textId="77777777" w:rsidR="00E229D4" w:rsidRPr="00207730" w:rsidRDefault="00E229D4" w:rsidP="00742C3F">
            <w:pPr>
              <w:jc w:val="center"/>
              <w:rPr>
                <w:rFonts w:eastAsia="Times New Roman" w:cs="Times New Roman"/>
                <w:spacing w:val="-4"/>
                <w:sz w:val="24"/>
                <w:szCs w:val="24"/>
                <w:lang w:val="ru-RU"/>
              </w:rPr>
            </w:pPr>
          </w:p>
          <w:p w14:paraId="19AF8363"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1</w:t>
            </w:r>
          </w:p>
        </w:tc>
        <w:tc>
          <w:tcPr>
            <w:tcW w:w="699" w:type="dxa"/>
          </w:tcPr>
          <w:p w14:paraId="7D501FEA" w14:textId="77777777" w:rsidR="00E229D4" w:rsidRPr="00207730" w:rsidRDefault="00E229D4" w:rsidP="00742C3F">
            <w:pPr>
              <w:jc w:val="center"/>
              <w:rPr>
                <w:rFonts w:eastAsia="Times New Roman" w:cs="Times New Roman"/>
                <w:spacing w:val="-4"/>
                <w:sz w:val="24"/>
                <w:szCs w:val="24"/>
                <w:lang w:val="ru-RU"/>
              </w:rPr>
            </w:pPr>
          </w:p>
          <w:p w14:paraId="05E541A2" w14:textId="77777777" w:rsidR="00E229D4" w:rsidRPr="00207730" w:rsidRDefault="00E229D4" w:rsidP="00742C3F">
            <w:pPr>
              <w:jc w:val="center"/>
              <w:rPr>
                <w:rFonts w:eastAsia="Times New Roman" w:cs="Times New Roman"/>
                <w:spacing w:val="-4"/>
                <w:sz w:val="24"/>
                <w:szCs w:val="24"/>
                <w:lang w:val="ru-RU"/>
              </w:rPr>
            </w:pPr>
            <w:r w:rsidRPr="00207730">
              <w:rPr>
                <w:rFonts w:eastAsia="Times New Roman" w:cs="Times New Roman"/>
                <w:spacing w:val="-4"/>
                <w:sz w:val="24"/>
                <w:szCs w:val="24"/>
                <w:lang w:val="ru-RU"/>
              </w:rPr>
              <w:t>-</w:t>
            </w:r>
          </w:p>
          <w:p w14:paraId="47138D70" w14:textId="77777777" w:rsidR="00E229D4" w:rsidRPr="00207730" w:rsidRDefault="00E229D4" w:rsidP="00742C3F">
            <w:pPr>
              <w:jc w:val="center"/>
              <w:rPr>
                <w:rFonts w:cs="Times New Roman"/>
                <w:sz w:val="24"/>
                <w:szCs w:val="24"/>
                <w:lang w:val="ru-RU"/>
              </w:rPr>
            </w:pPr>
          </w:p>
        </w:tc>
        <w:tc>
          <w:tcPr>
            <w:tcW w:w="699" w:type="dxa"/>
          </w:tcPr>
          <w:p w14:paraId="5425D442" w14:textId="77777777" w:rsidR="00E229D4" w:rsidRPr="00207730" w:rsidRDefault="00E229D4" w:rsidP="00742C3F">
            <w:pPr>
              <w:jc w:val="center"/>
              <w:rPr>
                <w:rFonts w:eastAsia="Times New Roman" w:cs="Times New Roman"/>
                <w:spacing w:val="-4"/>
                <w:sz w:val="24"/>
                <w:szCs w:val="24"/>
                <w:lang w:val="ru-RU"/>
              </w:rPr>
            </w:pPr>
          </w:p>
          <w:p w14:paraId="4A4CC842" w14:textId="77777777" w:rsidR="00E229D4" w:rsidRPr="00207730" w:rsidRDefault="00E229D4"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702" w:type="dxa"/>
          </w:tcPr>
          <w:p w14:paraId="7EAB7579" w14:textId="77777777" w:rsidR="00E229D4" w:rsidRPr="00207730" w:rsidRDefault="00E229D4" w:rsidP="00742C3F">
            <w:pPr>
              <w:jc w:val="center"/>
              <w:rPr>
                <w:rFonts w:cs="Times New Roman"/>
                <w:sz w:val="24"/>
                <w:szCs w:val="24"/>
                <w:lang w:val="ru-RU"/>
              </w:rPr>
            </w:pPr>
          </w:p>
          <w:p w14:paraId="12C69992"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67FE3E31" w14:textId="77777777" w:rsidR="00E229D4" w:rsidRPr="00207730" w:rsidRDefault="00E229D4" w:rsidP="00742C3F">
            <w:pPr>
              <w:jc w:val="center"/>
              <w:rPr>
                <w:rFonts w:cs="Times New Roman"/>
                <w:sz w:val="24"/>
                <w:szCs w:val="24"/>
                <w:lang w:val="ru-RU"/>
              </w:rPr>
            </w:pPr>
          </w:p>
          <w:p w14:paraId="1FA4DAE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60803C1B" w14:textId="77777777" w:rsidR="007C6E17" w:rsidRDefault="007C6E17" w:rsidP="00742C3F">
            <w:pPr>
              <w:jc w:val="center"/>
              <w:rPr>
                <w:rFonts w:cs="Times New Roman"/>
                <w:sz w:val="24"/>
                <w:szCs w:val="24"/>
                <w:lang w:val="ru-RU"/>
              </w:rPr>
            </w:pPr>
          </w:p>
          <w:p w14:paraId="797EE2EE" w14:textId="27256429" w:rsidR="00E229D4" w:rsidRPr="00207730" w:rsidRDefault="00E229D4" w:rsidP="00742C3F">
            <w:pPr>
              <w:jc w:val="center"/>
              <w:rPr>
                <w:rFonts w:cs="Times New Roman"/>
                <w:sz w:val="24"/>
                <w:szCs w:val="24"/>
                <w:lang w:val="ru-RU"/>
              </w:rPr>
            </w:pPr>
            <w:r>
              <w:rPr>
                <w:rFonts w:cs="Times New Roman"/>
                <w:sz w:val="24"/>
                <w:szCs w:val="24"/>
                <w:lang w:val="ru-RU"/>
              </w:rPr>
              <w:t>-</w:t>
            </w:r>
          </w:p>
        </w:tc>
        <w:tc>
          <w:tcPr>
            <w:tcW w:w="870" w:type="dxa"/>
          </w:tcPr>
          <w:p w14:paraId="126FC357" w14:textId="6DF8B684" w:rsidR="00E229D4" w:rsidRPr="00207730" w:rsidRDefault="00E229D4" w:rsidP="00742C3F">
            <w:pPr>
              <w:jc w:val="center"/>
              <w:rPr>
                <w:rFonts w:cs="Times New Roman"/>
                <w:sz w:val="24"/>
                <w:szCs w:val="24"/>
                <w:lang w:val="ru-RU"/>
              </w:rPr>
            </w:pPr>
          </w:p>
          <w:p w14:paraId="64A5A324"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r>
      <w:tr w:rsidR="00E229D4" w:rsidRPr="00207730" w14:paraId="19DE6D5B" w14:textId="77777777" w:rsidTr="00E229D4">
        <w:tc>
          <w:tcPr>
            <w:tcW w:w="2712" w:type="dxa"/>
          </w:tcPr>
          <w:p w14:paraId="141D7663" w14:textId="77777777" w:rsidR="00E229D4" w:rsidRPr="00207730" w:rsidRDefault="00E229D4" w:rsidP="00742C3F">
            <w:pPr>
              <w:jc w:val="both"/>
              <w:rPr>
                <w:rFonts w:cs="Times New Roman"/>
                <w:sz w:val="24"/>
                <w:szCs w:val="24"/>
                <w:lang w:val="ru-RU"/>
              </w:rPr>
            </w:pPr>
            <w:r w:rsidRPr="00207730">
              <w:rPr>
                <w:rFonts w:cs="Times New Roman"/>
                <w:sz w:val="24"/>
                <w:szCs w:val="24"/>
                <w:lang w:val="ru-RU"/>
              </w:rPr>
              <w:t>ч.3 ст. 106</w:t>
            </w:r>
          </w:p>
        </w:tc>
        <w:tc>
          <w:tcPr>
            <w:tcW w:w="696" w:type="dxa"/>
          </w:tcPr>
          <w:p w14:paraId="495380C4" w14:textId="77777777" w:rsidR="00E229D4" w:rsidRPr="00207730" w:rsidRDefault="00E229D4" w:rsidP="00742C3F">
            <w:pPr>
              <w:jc w:val="center"/>
              <w:rPr>
                <w:rFonts w:eastAsia="Times New Roman" w:cs="Times New Roman"/>
                <w:spacing w:val="-4"/>
                <w:sz w:val="24"/>
                <w:szCs w:val="24"/>
                <w:lang w:val="ru-RU"/>
              </w:rPr>
            </w:pPr>
            <w:r w:rsidRPr="00207730">
              <w:rPr>
                <w:rFonts w:eastAsia="Times New Roman" w:cs="Times New Roman"/>
                <w:spacing w:val="-4"/>
                <w:sz w:val="24"/>
                <w:szCs w:val="24"/>
                <w:lang w:val="ru-RU"/>
              </w:rPr>
              <w:t>-</w:t>
            </w:r>
          </w:p>
        </w:tc>
        <w:tc>
          <w:tcPr>
            <w:tcW w:w="696" w:type="dxa"/>
          </w:tcPr>
          <w:p w14:paraId="237FC003" w14:textId="77777777" w:rsidR="00E229D4" w:rsidRPr="00207730" w:rsidRDefault="00E229D4" w:rsidP="00742C3F">
            <w:pPr>
              <w:jc w:val="center"/>
              <w:rPr>
                <w:rFonts w:eastAsia="Times New Roman" w:cs="Times New Roman"/>
                <w:spacing w:val="-4"/>
                <w:sz w:val="24"/>
                <w:szCs w:val="24"/>
                <w:lang w:val="ru-RU"/>
              </w:rPr>
            </w:pPr>
            <w:r w:rsidRPr="00207730">
              <w:rPr>
                <w:rFonts w:eastAsia="Times New Roman" w:cs="Times New Roman"/>
                <w:spacing w:val="-4"/>
                <w:sz w:val="24"/>
                <w:szCs w:val="24"/>
                <w:lang w:val="ru-RU"/>
              </w:rPr>
              <w:t>-</w:t>
            </w:r>
          </w:p>
        </w:tc>
        <w:tc>
          <w:tcPr>
            <w:tcW w:w="696" w:type="dxa"/>
          </w:tcPr>
          <w:p w14:paraId="76F600A3" w14:textId="77777777" w:rsidR="00E229D4" w:rsidRPr="00207730" w:rsidRDefault="00E229D4" w:rsidP="00742C3F">
            <w:pPr>
              <w:jc w:val="center"/>
              <w:rPr>
                <w:rFonts w:eastAsia="Times New Roman" w:cs="Times New Roman"/>
                <w:spacing w:val="-4"/>
                <w:sz w:val="24"/>
                <w:szCs w:val="24"/>
                <w:lang w:val="ru-RU"/>
              </w:rPr>
            </w:pPr>
            <w:r w:rsidRPr="00207730">
              <w:rPr>
                <w:rFonts w:eastAsia="Times New Roman" w:cs="Times New Roman"/>
                <w:spacing w:val="-4"/>
                <w:sz w:val="24"/>
                <w:szCs w:val="24"/>
                <w:lang w:val="ru-RU"/>
              </w:rPr>
              <w:t>-</w:t>
            </w:r>
          </w:p>
        </w:tc>
        <w:tc>
          <w:tcPr>
            <w:tcW w:w="696" w:type="dxa"/>
          </w:tcPr>
          <w:p w14:paraId="56836D57" w14:textId="77777777" w:rsidR="00E229D4" w:rsidRPr="00207730" w:rsidRDefault="00E229D4" w:rsidP="00742C3F">
            <w:pPr>
              <w:jc w:val="center"/>
              <w:rPr>
                <w:rFonts w:eastAsia="Times New Roman" w:cs="Times New Roman"/>
                <w:spacing w:val="-4"/>
                <w:sz w:val="24"/>
                <w:szCs w:val="24"/>
                <w:lang w:val="ru-RU"/>
              </w:rPr>
            </w:pPr>
            <w:r w:rsidRPr="00207730">
              <w:rPr>
                <w:rFonts w:eastAsia="Times New Roman" w:cs="Times New Roman"/>
                <w:spacing w:val="-4"/>
                <w:sz w:val="24"/>
                <w:szCs w:val="24"/>
                <w:lang w:val="ru-RU"/>
              </w:rPr>
              <w:t>-</w:t>
            </w:r>
          </w:p>
        </w:tc>
        <w:tc>
          <w:tcPr>
            <w:tcW w:w="699" w:type="dxa"/>
          </w:tcPr>
          <w:p w14:paraId="0B0693D3" w14:textId="77777777" w:rsidR="00E229D4" w:rsidRPr="00207730" w:rsidRDefault="00E229D4" w:rsidP="00742C3F">
            <w:pPr>
              <w:jc w:val="center"/>
              <w:rPr>
                <w:rFonts w:eastAsia="Times New Roman" w:cs="Times New Roman"/>
                <w:spacing w:val="-4"/>
                <w:sz w:val="24"/>
                <w:szCs w:val="24"/>
                <w:lang w:val="ru-RU"/>
              </w:rPr>
            </w:pPr>
            <w:r w:rsidRPr="00207730">
              <w:rPr>
                <w:rFonts w:eastAsia="Times New Roman" w:cs="Times New Roman"/>
                <w:spacing w:val="-4"/>
                <w:sz w:val="24"/>
                <w:szCs w:val="24"/>
                <w:lang w:val="ru-RU"/>
              </w:rPr>
              <w:t>-</w:t>
            </w:r>
          </w:p>
        </w:tc>
        <w:tc>
          <w:tcPr>
            <w:tcW w:w="699" w:type="dxa"/>
          </w:tcPr>
          <w:p w14:paraId="1661CABD" w14:textId="77777777" w:rsidR="00E229D4" w:rsidRPr="00207730" w:rsidRDefault="00E229D4" w:rsidP="00742C3F">
            <w:pPr>
              <w:jc w:val="center"/>
              <w:rPr>
                <w:rFonts w:eastAsia="Times New Roman" w:cs="Times New Roman"/>
                <w:spacing w:val="-4"/>
                <w:sz w:val="24"/>
                <w:szCs w:val="24"/>
                <w:lang w:val="ru-RU"/>
              </w:rPr>
            </w:pPr>
            <w:r w:rsidRPr="00207730">
              <w:rPr>
                <w:rFonts w:eastAsia="Times New Roman" w:cs="Times New Roman"/>
                <w:spacing w:val="-4"/>
                <w:sz w:val="24"/>
                <w:szCs w:val="24"/>
                <w:lang w:val="ru-RU"/>
              </w:rPr>
              <w:t>-</w:t>
            </w:r>
          </w:p>
        </w:tc>
        <w:tc>
          <w:tcPr>
            <w:tcW w:w="702" w:type="dxa"/>
          </w:tcPr>
          <w:p w14:paraId="40AB7A4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0D7E7918"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6467010E" w14:textId="781E0E85" w:rsidR="00E229D4" w:rsidRPr="00207730" w:rsidRDefault="00E229D4" w:rsidP="00742C3F">
            <w:pPr>
              <w:jc w:val="center"/>
              <w:rPr>
                <w:rFonts w:cs="Times New Roman"/>
                <w:sz w:val="24"/>
                <w:szCs w:val="24"/>
                <w:lang w:val="ru-RU"/>
              </w:rPr>
            </w:pPr>
            <w:r>
              <w:rPr>
                <w:rFonts w:cs="Times New Roman"/>
                <w:sz w:val="24"/>
                <w:szCs w:val="24"/>
                <w:lang w:val="ru-RU"/>
              </w:rPr>
              <w:t>-</w:t>
            </w:r>
          </w:p>
        </w:tc>
        <w:tc>
          <w:tcPr>
            <w:tcW w:w="870" w:type="dxa"/>
          </w:tcPr>
          <w:p w14:paraId="47F840E5" w14:textId="13D4C3C4"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r>
      <w:tr w:rsidR="00E229D4" w:rsidRPr="00207730" w14:paraId="7AE64913" w14:textId="77777777" w:rsidTr="00E229D4">
        <w:tc>
          <w:tcPr>
            <w:tcW w:w="2712" w:type="dxa"/>
          </w:tcPr>
          <w:p w14:paraId="0515FF93" w14:textId="77777777"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ч.1 ст. 107 (умышленное причинение средней тяжести вреда здоровью)</w:t>
            </w:r>
          </w:p>
        </w:tc>
        <w:tc>
          <w:tcPr>
            <w:tcW w:w="696" w:type="dxa"/>
          </w:tcPr>
          <w:p w14:paraId="37FA50C4" w14:textId="77777777" w:rsidR="00E229D4" w:rsidRPr="00207730" w:rsidRDefault="00E229D4" w:rsidP="00742C3F">
            <w:pPr>
              <w:jc w:val="center"/>
              <w:rPr>
                <w:rFonts w:cs="Times New Roman"/>
                <w:sz w:val="24"/>
                <w:szCs w:val="24"/>
                <w:lang w:val="ru-RU"/>
              </w:rPr>
            </w:pPr>
          </w:p>
          <w:p w14:paraId="18F9490B"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2E73FCAB" w14:textId="77777777" w:rsidR="00E229D4" w:rsidRPr="00207730" w:rsidRDefault="00E229D4" w:rsidP="00742C3F">
            <w:pPr>
              <w:jc w:val="center"/>
              <w:rPr>
                <w:rFonts w:cs="Times New Roman"/>
                <w:sz w:val="24"/>
                <w:szCs w:val="24"/>
                <w:lang w:val="ru-RU"/>
              </w:rPr>
            </w:pPr>
          </w:p>
          <w:p w14:paraId="32B10583"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4C2D40D1" w14:textId="77777777" w:rsidR="00E229D4" w:rsidRPr="00207730" w:rsidRDefault="00E229D4" w:rsidP="00742C3F">
            <w:pPr>
              <w:jc w:val="center"/>
              <w:rPr>
                <w:rFonts w:cs="Times New Roman"/>
                <w:sz w:val="24"/>
                <w:szCs w:val="24"/>
                <w:lang w:val="ru-RU"/>
              </w:rPr>
            </w:pPr>
          </w:p>
          <w:p w14:paraId="7F1C5DAD"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7E42A82F" w14:textId="77777777" w:rsidR="00E229D4" w:rsidRPr="00207730" w:rsidRDefault="00E229D4" w:rsidP="00742C3F">
            <w:pPr>
              <w:jc w:val="center"/>
              <w:rPr>
                <w:rFonts w:cs="Times New Roman"/>
                <w:sz w:val="24"/>
                <w:szCs w:val="24"/>
                <w:lang w:val="ru-RU"/>
              </w:rPr>
            </w:pPr>
          </w:p>
          <w:p w14:paraId="5E3B1A78"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1C735020" w14:textId="77777777" w:rsidR="00E229D4" w:rsidRPr="00207730" w:rsidRDefault="00E229D4" w:rsidP="00742C3F">
            <w:pPr>
              <w:jc w:val="center"/>
              <w:rPr>
                <w:rFonts w:cs="Times New Roman"/>
                <w:sz w:val="24"/>
                <w:szCs w:val="24"/>
                <w:lang w:val="ru-RU"/>
              </w:rPr>
            </w:pPr>
          </w:p>
          <w:p w14:paraId="0ED5AFF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36CD9158" w14:textId="77777777" w:rsidR="00E229D4" w:rsidRPr="00207730" w:rsidRDefault="00E229D4" w:rsidP="00742C3F">
            <w:pPr>
              <w:jc w:val="center"/>
              <w:rPr>
                <w:rFonts w:cs="Times New Roman"/>
                <w:sz w:val="24"/>
                <w:szCs w:val="24"/>
                <w:lang w:val="ru-RU"/>
              </w:rPr>
            </w:pPr>
          </w:p>
          <w:p w14:paraId="074DB04B"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702" w:type="dxa"/>
          </w:tcPr>
          <w:p w14:paraId="4A70E01F" w14:textId="77777777" w:rsidR="00E229D4" w:rsidRPr="00207730" w:rsidRDefault="00E229D4" w:rsidP="00742C3F">
            <w:pPr>
              <w:jc w:val="center"/>
              <w:rPr>
                <w:rFonts w:cs="Times New Roman"/>
                <w:sz w:val="24"/>
                <w:szCs w:val="24"/>
                <w:lang w:val="ru-RU"/>
              </w:rPr>
            </w:pPr>
          </w:p>
          <w:p w14:paraId="6752EBE9"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3314400" w14:textId="77777777" w:rsidR="00E229D4" w:rsidRPr="00207730" w:rsidRDefault="00E229D4" w:rsidP="00742C3F">
            <w:pPr>
              <w:jc w:val="center"/>
              <w:rPr>
                <w:rFonts w:cs="Times New Roman"/>
                <w:sz w:val="24"/>
                <w:szCs w:val="24"/>
                <w:lang w:val="ru-RU"/>
              </w:rPr>
            </w:pPr>
          </w:p>
          <w:p w14:paraId="440AA597"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1BF00E4A" w14:textId="77777777" w:rsidR="00E229D4" w:rsidRDefault="00E229D4" w:rsidP="00742C3F">
            <w:pPr>
              <w:jc w:val="center"/>
              <w:rPr>
                <w:rFonts w:cs="Times New Roman"/>
                <w:sz w:val="24"/>
                <w:szCs w:val="24"/>
                <w:lang w:val="ru-RU"/>
              </w:rPr>
            </w:pPr>
          </w:p>
          <w:p w14:paraId="49CA8A61" w14:textId="49494BDC" w:rsidR="00E229D4" w:rsidRPr="00207730" w:rsidRDefault="00E229D4" w:rsidP="00742C3F">
            <w:pPr>
              <w:jc w:val="center"/>
              <w:rPr>
                <w:rFonts w:cs="Times New Roman"/>
                <w:sz w:val="24"/>
                <w:szCs w:val="24"/>
                <w:lang w:val="ru-RU"/>
              </w:rPr>
            </w:pPr>
            <w:r>
              <w:rPr>
                <w:rFonts w:cs="Times New Roman"/>
                <w:sz w:val="24"/>
                <w:szCs w:val="24"/>
                <w:lang w:val="ru-RU"/>
              </w:rPr>
              <w:t>-</w:t>
            </w:r>
          </w:p>
        </w:tc>
        <w:tc>
          <w:tcPr>
            <w:tcW w:w="870" w:type="dxa"/>
          </w:tcPr>
          <w:p w14:paraId="677F79C7" w14:textId="5EA06188" w:rsidR="00E229D4" w:rsidRPr="00207730" w:rsidRDefault="00E229D4" w:rsidP="00742C3F">
            <w:pPr>
              <w:jc w:val="center"/>
              <w:rPr>
                <w:rFonts w:cs="Times New Roman"/>
                <w:sz w:val="24"/>
                <w:szCs w:val="24"/>
                <w:lang w:val="ru-RU"/>
              </w:rPr>
            </w:pPr>
          </w:p>
          <w:p w14:paraId="206FC506"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3</w:t>
            </w:r>
          </w:p>
        </w:tc>
      </w:tr>
      <w:tr w:rsidR="00E229D4" w:rsidRPr="00815B38" w14:paraId="6E811F88" w14:textId="77777777" w:rsidTr="00E229D4">
        <w:tc>
          <w:tcPr>
            <w:tcW w:w="2712" w:type="dxa"/>
          </w:tcPr>
          <w:p w14:paraId="7FACFC75" w14:textId="6A5AD4C3" w:rsidR="00E229D4" w:rsidRPr="00207730" w:rsidRDefault="00E229D4" w:rsidP="00742C3F">
            <w:pPr>
              <w:jc w:val="both"/>
              <w:rPr>
                <w:rFonts w:eastAsia="Times New Roman" w:cs="Times New Roman"/>
                <w:spacing w:val="-4"/>
                <w:sz w:val="24"/>
                <w:szCs w:val="24"/>
                <w:lang w:val="ru-RU"/>
              </w:rPr>
            </w:pPr>
            <w:r>
              <w:rPr>
                <w:rFonts w:eastAsia="Times New Roman" w:cs="Times New Roman"/>
                <w:spacing w:val="-4"/>
                <w:sz w:val="24"/>
                <w:szCs w:val="24"/>
                <w:lang w:val="ru-RU"/>
              </w:rPr>
              <w:t>ст. 108-1 (</w:t>
            </w:r>
            <w:r w:rsidR="00815B38" w:rsidRPr="00207730">
              <w:rPr>
                <w:rFonts w:eastAsia="Times New Roman" w:cs="Times New Roman"/>
                <w:spacing w:val="-4"/>
                <w:sz w:val="24"/>
                <w:szCs w:val="24"/>
                <w:lang w:val="ru-RU"/>
              </w:rPr>
              <w:t>умышленное причинение</w:t>
            </w:r>
            <w:r w:rsidR="00815B38" w:rsidRPr="00815B38">
              <w:rPr>
                <w:rFonts w:eastAsia="Times New Roman" w:cs="Times New Roman"/>
                <w:spacing w:val="-4"/>
                <w:sz w:val="24"/>
                <w:szCs w:val="24"/>
                <w:lang w:val="ru-RU"/>
              </w:rPr>
              <w:t xml:space="preserve"> </w:t>
            </w:r>
            <w:r w:rsidRPr="00815B38">
              <w:rPr>
                <w:rFonts w:eastAsia="Times New Roman" w:cs="Times New Roman"/>
                <w:spacing w:val="-4"/>
                <w:sz w:val="24"/>
                <w:szCs w:val="24"/>
                <w:lang w:val="ru-RU"/>
              </w:rPr>
              <w:t>легкого вреда здоровью</w:t>
            </w:r>
            <w:r>
              <w:rPr>
                <w:rFonts w:eastAsia="Times New Roman" w:cs="Times New Roman"/>
                <w:spacing w:val="-4"/>
                <w:sz w:val="24"/>
                <w:szCs w:val="24"/>
                <w:lang w:val="ru-RU"/>
              </w:rPr>
              <w:t>)</w:t>
            </w:r>
          </w:p>
        </w:tc>
        <w:tc>
          <w:tcPr>
            <w:tcW w:w="696" w:type="dxa"/>
          </w:tcPr>
          <w:p w14:paraId="28448D4D" w14:textId="77777777" w:rsidR="00E229D4" w:rsidRDefault="00E229D4" w:rsidP="00742C3F">
            <w:pPr>
              <w:jc w:val="center"/>
              <w:rPr>
                <w:rFonts w:cs="Times New Roman"/>
                <w:sz w:val="24"/>
                <w:szCs w:val="24"/>
                <w:lang w:val="ru-RU"/>
              </w:rPr>
            </w:pPr>
          </w:p>
          <w:p w14:paraId="2A5E20B2" w14:textId="68ED9C49" w:rsidR="00815B38" w:rsidRPr="00207730" w:rsidRDefault="00815B38" w:rsidP="00742C3F">
            <w:pPr>
              <w:jc w:val="center"/>
              <w:rPr>
                <w:rFonts w:cs="Times New Roman"/>
                <w:sz w:val="24"/>
                <w:szCs w:val="24"/>
                <w:lang w:val="ru-RU"/>
              </w:rPr>
            </w:pPr>
            <w:r>
              <w:rPr>
                <w:rFonts w:cs="Times New Roman"/>
                <w:sz w:val="24"/>
                <w:szCs w:val="24"/>
                <w:lang w:val="ru-RU"/>
              </w:rPr>
              <w:t>-</w:t>
            </w:r>
          </w:p>
        </w:tc>
        <w:tc>
          <w:tcPr>
            <w:tcW w:w="696" w:type="dxa"/>
          </w:tcPr>
          <w:p w14:paraId="306D56F4" w14:textId="77777777" w:rsidR="00E229D4" w:rsidRDefault="00E229D4" w:rsidP="00742C3F">
            <w:pPr>
              <w:jc w:val="center"/>
              <w:rPr>
                <w:rFonts w:cs="Times New Roman"/>
                <w:sz w:val="24"/>
                <w:szCs w:val="24"/>
                <w:lang w:val="ru-RU"/>
              </w:rPr>
            </w:pPr>
          </w:p>
          <w:p w14:paraId="781920CE" w14:textId="6DAD9A64" w:rsidR="00815B38" w:rsidRPr="00207730" w:rsidRDefault="00815B38" w:rsidP="00742C3F">
            <w:pPr>
              <w:jc w:val="center"/>
              <w:rPr>
                <w:rFonts w:cs="Times New Roman"/>
                <w:sz w:val="24"/>
                <w:szCs w:val="24"/>
                <w:lang w:val="ru-RU"/>
              </w:rPr>
            </w:pPr>
            <w:r>
              <w:rPr>
                <w:rFonts w:cs="Times New Roman"/>
                <w:sz w:val="24"/>
                <w:szCs w:val="24"/>
                <w:lang w:val="ru-RU"/>
              </w:rPr>
              <w:t>-</w:t>
            </w:r>
          </w:p>
        </w:tc>
        <w:tc>
          <w:tcPr>
            <w:tcW w:w="696" w:type="dxa"/>
          </w:tcPr>
          <w:p w14:paraId="479FE127" w14:textId="77777777" w:rsidR="00E229D4" w:rsidRDefault="00E229D4" w:rsidP="00742C3F">
            <w:pPr>
              <w:jc w:val="center"/>
              <w:rPr>
                <w:rFonts w:cs="Times New Roman"/>
                <w:sz w:val="24"/>
                <w:szCs w:val="24"/>
                <w:lang w:val="ru-RU"/>
              </w:rPr>
            </w:pPr>
          </w:p>
          <w:p w14:paraId="770C7E5C" w14:textId="5B8D779F" w:rsidR="00815B38" w:rsidRPr="00207730" w:rsidRDefault="00815B38" w:rsidP="00742C3F">
            <w:pPr>
              <w:jc w:val="center"/>
              <w:rPr>
                <w:rFonts w:cs="Times New Roman"/>
                <w:sz w:val="24"/>
                <w:szCs w:val="24"/>
                <w:lang w:val="ru-RU"/>
              </w:rPr>
            </w:pPr>
            <w:r>
              <w:rPr>
                <w:rFonts w:cs="Times New Roman"/>
                <w:sz w:val="24"/>
                <w:szCs w:val="24"/>
                <w:lang w:val="ru-RU"/>
              </w:rPr>
              <w:t>-</w:t>
            </w:r>
          </w:p>
        </w:tc>
        <w:tc>
          <w:tcPr>
            <w:tcW w:w="696" w:type="dxa"/>
          </w:tcPr>
          <w:p w14:paraId="781D4018" w14:textId="77777777" w:rsidR="00E229D4" w:rsidRDefault="00E229D4" w:rsidP="00742C3F">
            <w:pPr>
              <w:jc w:val="center"/>
              <w:rPr>
                <w:rFonts w:cs="Times New Roman"/>
                <w:sz w:val="24"/>
                <w:szCs w:val="24"/>
                <w:lang w:val="ru-RU"/>
              </w:rPr>
            </w:pPr>
          </w:p>
          <w:p w14:paraId="3558959F" w14:textId="1530D135" w:rsidR="00815B38" w:rsidRPr="00207730" w:rsidRDefault="00815B38" w:rsidP="00742C3F">
            <w:pPr>
              <w:jc w:val="center"/>
              <w:rPr>
                <w:rFonts w:cs="Times New Roman"/>
                <w:sz w:val="24"/>
                <w:szCs w:val="24"/>
                <w:lang w:val="ru-RU"/>
              </w:rPr>
            </w:pPr>
            <w:r>
              <w:rPr>
                <w:rFonts w:cs="Times New Roman"/>
                <w:sz w:val="24"/>
                <w:szCs w:val="24"/>
                <w:lang w:val="ru-RU"/>
              </w:rPr>
              <w:t>-</w:t>
            </w:r>
          </w:p>
        </w:tc>
        <w:tc>
          <w:tcPr>
            <w:tcW w:w="699" w:type="dxa"/>
          </w:tcPr>
          <w:p w14:paraId="08F4C0E0" w14:textId="77777777" w:rsidR="00E229D4" w:rsidRDefault="00E229D4" w:rsidP="00742C3F">
            <w:pPr>
              <w:jc w:val="center"/>
              <w:rPr>
                <w:rFonts w:cs="Times New Roman"/>
                <w:sz w:val="24"/>
                <w:szCs w:val="24"/>
                <w:lang w:val="ru-RU"/>
              </w:rPr>
            </w:pPr>
          </w:p>
          <w:p w14:paraId="2270B487" w14:textId="3097FDF5" w:rsidR="00815B38" w:rsidRPr="00207730" w:rsidRDefault="00815B38" w:rsidP="00742C3F">
            <w:pPr>
              <w:jc w:val="center"/>
              <w:rPr>
                <w:rFonts w:cs="Times New Roman"/>
                <w:sz w:val="24"/>
                <w:szCs w:val="24"/>
                <w:lang w:val="ru-RU"/>
              </w:rPr>
            </w:pPr>
            <w:r>
              <w:rPr>
                <w:rFonts w:cs="Times New Roman"/>
                <w:sz w:val="24"/>
                <w:szCs w:val="24"/>
                <w:lang w:val="ru-RU"/>
              </w:rPr>
              <w:t>-</w:t>
            </w:r>
          </w:p>
        </w:tc>
        <w:tc>
          <w:tcPr>
            <w:tcW w:w="699" w:type="dxa"/>
          </w:tcPr>
          <w:p w14:paraId="1F147F6F" w14:textId="77777777" w:rsidR="00E229D4" w:rsidRDefault="00E229D4" w:rsidP="00742C3F">
            <w:pPr>
              <w:jc w:val="center"/>
              <w:rPr>
                <w:rFonts w:cs="Times New Roman"/>
                <w:sz w:val="24"/>
                <w:szCs w:val="24"/>
                <w:lang w:val="ru-RU"/>
              </w:rPr>
            </w:pPr>
          </w:p>
          <w:p w14:paraId="58CA689F" w14:textId="70699352" w:rsidR="00815B38" w:rsidRPr="00207730" w:rsidRDefault="00815B38" w:rsidP="00742C3F">
            <w:pPr>
              <w:jc w:val="center"/>
              <w:rPr>
                <w:rFonts w:cs="Times New Roman"/>
                <w:sz w:val="24"/>
                <w:szCs w:val="24"/>
                <w:lang w:val="ru-RU"/>
              </w:rPr>
            </w:pPr>
            <w:r>
              <w:rPr>
                <w:rFonts w:cs="Times New Roman"/>
                <w:sz w:val="24"/>
                <w:szCs w:val="24"/>
                <w:lang w:val="ru-RU"/>
              </w:rPr>
              <w:t>-</w:t>
            </w:r>
          </w:p>
        </w:tc>
        <w:tc>
          <w:tcPr>
            <w:tcW w:w="702" w:type="dxa"/>
          </w:tcPr>
          <w:p w14:paraId="16252C21" w14:textId="77777777" w:rsidR="00E229D4" w:rsidRDefault="00E229D4" w:rsidP="00742C3F">
            <w:pPr>
              <w:jc w:val="center"/>
              <w:rPr>
                <w:rFonts w:cs="Times New Roman"/>
                <w:sz w:val="24"/>
                <w:szCs w:val="24"/>
                <w:lang w:val="ru-RU"/>
              </w:rPr>
            </w:pPr>
          </w:p>
          <w:p w14:paraId="681C83D6" w14:textId="2B1AA763" w:rsidR="00815B38" w:rsidRPr="00207730" w:rsidRDefault="00815B38" w:rsidP="00742C3F">
            <w:pPr>
              <w:jc w:val="center"/>
              <w:rPr>
                <w:rFonts w:cs="Times New Roman"/>
                <w:sz w:val="24"/>
                <w:szCs w:val="24"/>
                <w:lang w:val="ru-RU"/>
              </w:rPr>
            </w:pPr>
            <w:r>
              <w:rPr>
                <w:rFonts w:cs="Times New Roman"/>
                <w:sz w:val="24"/>
                <w:szCs w:val="24"/>
                <w:lang w:val="ru-RU"/>
              </w:rPr>
              <w:t>-</w:t>
            </w:r>
          </w:p>
        </w:tc>
        <w:tc>
          <w:tcPr>
            <w:tcW w:w="696" w:type="dxa"/>
          </w:tcPr>
          <w:p w14:paraId="2975DBAC" w14:textId="77777777" w:rsidR="00E229D4" w:rsidRDefault="00E229D4" w:rsidP="00742C3F">
            <w:pPr>
              <w:jc w:val="center"/>
              <w:rPr>
                <w:rFonts w:cs="Times New Roman"/>
                <w:sz w:val="24"/>
                <w:szCs w:val="24"/>
                <w:lang w:val="ru-RU"/>
              </w:rPr>
            </w:pPr>
          </w:p>
          <w:p w14:paraId="28FA8E0C" w14:textId="29791AF2" w:rsidR="00815B38" w:rsidRPr="00207730" w:rsidRDefault="00815B38" w:rsidP="00742C3F">
            <w:pPr>
              <w:jc w:val="center"/>
              <w:rPr>
                <w:rFonts w:cs="Times New Roman"/>
                <w:sz w:val="24"/>
                <w:szCs w:val="24"/>
                <w:lang w:val="ru-RU"/>
              </w:rPr>
            </w:pPr>
            <w:r>
              <w:rPr>
                <w:rFonts w:cs="Times New Roman"/>
                <w:sz w:val="24"/>
                <w:szCs w:val="24"/>
                <w:lang w:val="ru-RU"/>
              </w:rPr>
              <w:t>-</w:t>
            </w:r>
          </w:p>
        </w:tc>
        <w:tc>
          <w:tcPr>
            <w:tcW w:w="696" w:type="dxa"/>
          </w:tcPr>
          <w:p w14:paraId="73CA86F0" w14:textId="77777777" w:rsidR="00815B38" w:rsidRDefault="00815B38" w:rsidP="00742C3F">
            <w:pPr>
              <w:jc w:val="center"/>
              <w:rPr>
                <w:rFonts w:cs="Times New Roman"/>
                <w:sz w:val="24"/>
                <w:szCs w:val="24"/>
                <w:lang w:val="ru-RU"/>
              </w:rPr>
            </w:pPr>
          </w:p>
          <w:p w14:paraId="2F282C04" w14:textId="777C3A03" w:rsidR="00E229D4" w:rsidRDefault="00815B38" w:rsidP="00742C3F">
            <w:pPr>
              <w:jc w:val="center"/>
              <w:rPr>
                <w:rFonts w:cs="Times New Roman"/>
                <w:sz w:val="24"/>
                <w:szCs w:val="24"/>
                <w:lang w:val="ru-RU"/>
              </w:rPr>
            </w:pPr>
            <w:r>
              <w:rPr>
                <w:rFonts w:cs="Times New Roman"/>
                <w:sz w:val="24"/>
                <w:szCs w:val="24"/>
                <w:lang w:val="ru-RU"/>
              </w:rPr>
              <w:t>1</w:t>
            </w:r>
          </w:p>
        </w:tc>
        <w:tc>
          <w:tcPr>
            <w:tcW w:w="870" w:type="dxa"/>
          </w:tcPr>
          <w:p w14:paraId="210779C9" w14:textId="77777777" w:rsidR="00E229D4" w:rsidRDefault="00E229D4" w:rsidP="00742C3F">
            <w:pPr>
              <w:jc w:val="center"/>
              <w:rPr>
                <w:rFonts w:cs="Times New Roman"/>
                <w:sz w:val="24"/>
                <w:szCs w:val="24"/>
                <w:lang w:val="ru-RU"/>
              </w:rPr>
            </w:pPr>
          </w:p>
          <w:p w14:paraId="332D5E22" w14:textId="1210A24C" w:rsidR="00815B38" w:rsidRPr="00207730" w:rsidRDefault="00815B38" w:rsidP="00742C3F">
            <w:pPr>
              <w:jc w:val="center"/>
              <w:rPr>
                <w:rFonts w:cs="Times New Roman"/>
                <w:sz w:val="24"/>
                <w:szCs w:val="24"/>
                <w:lang w:val="ru-RU"/>
              </w:rPr>
            </w:pPr>
            <w:r>
              <w:rPr>
                <w:rFonts w:cs="Times New Roman"/>
                <w:sz w:val="24"/>
                <w:szCs w:val="24"/>
                <w:lang w:val="ru-RU"/>
              </w:rPr>
              <w:t>1</w:t>
            </w:r>
          </w:p>
        </w:tc>
      </w:tr>
      <w:tr w:rsidR="00E229D4" w:rsidRPr="00207730" w14:paraId="363C54F7" w14:textId="77777777" w:rsidTr="00E229D4">
        <w:tc>
          <w:tcPr>
            <w:tcW w:w="2712" w:type="dxa"/>
          </w:tcPr>
          <w:p w14:paraId="6F8E4C32" w14:textId="77777777"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ч.1 ст. 120 (изнасилование)</w:t>
            </w:r>
          </w:p>
        </w:tc>
        <w:tc>
          <w:tcPr>
            <w:tcW w:w="696" w:type="dxa"/>
          </w:tcPr>
          <w:p w14:paraId="410E0264"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517E8347"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D7F2989"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12695872"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6E72C1A3"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437B7B3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702" w:type="dxa"/>
          </w:tcPr>
          <w:p w14:paraId="733276CB"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2044214"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12492E0" w14:textId="65022C64" w:rsidR="00E229D4" w:rsidRPr="00207730" w:rsidRDefault="00AC230B" w:rsidP="00742C3F">
            <w:pPr>
              <w:jc w:val="center"/>
              <w:rPr>
                <w:rFonts w:cs="Times New Roman"/>
                <w:sz w:val="24"/>
                <w:szCs w:val="24"/>
                <w:lang w:val="ru-RU"/>
              </w:rPr>
            </w:pPr>
            <w:r>
              <w:rPr>
                <w:rFonts w:cs="Times New Roman"/>
                <w:sz w:val="24"/>
                <w:szCs w:val="24"/>
                <w:lang w:val="ru-RU"/>
              </w:rPr>
              <w:t>-</w:t>
            </w:r>
          </w:p>
        </w:tc>
        <w:tc>
          <w:tcPr>
            <w:tcW w:w="870" w:type="dxa"/>
          </w:tcPr>
          <w:p w14:paraId="2867EEAE" w14:textId="7A2B7B42"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r>
      <w:tr w:rsidR="00E229D4" w:rsidRPr="00207730" w14:paraId="6B600390" w14:textId="77777777" w:rsidTr="00E229D4">
        <w:tc>
          <w:tcPr>
            <w:tcW w:w="2712" w:type="dxa"/>
          </w:tcPr>
          <w:p w14:paraId="439453B5" w14:textId="61BC1AE2"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ч.ч.1, 4 ст.120</w:t>
            </w:r>
          </w:p>
        </w:tc>
        <w:tc>
          <w:tcPr>
            <w:tcW w:w="696" w:type="dxa"/>
          </w:tcPr>
          <w:p w14:paraId="2C5C27A3"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66696CBB"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57D3DF0"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60BE11A1"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76B727A0"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6B7812AB"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2</w:t>
            </w:r>
          </w:p>
        </w:tc>
        <w:tc>
          <w:tcPr>
            <w:tcW w:w="702" w:type="dxa"/>
          </w:tcPr>
          <w:p w14:paraId="78711989"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25EDA0D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28704A60" w14:textId="1F6DEAE5" w:rsidR="00E229D4" w:rsidRPr="00207730" w:rsidRDefault="00AC230B" w:rsidP="00742C3F">
            <w:pPr>
              <w:jc w:val="center"/>
              <w:rPr>
                <w:rFonts w:cs="Times New Roman"/>
                <w:sz w:val="24"/>
                <w:szCs w:val="24"/>
                <w:lang w:val="ru-RU"/>
              </w:rPr>
            </w:pPr>
            <w:r>
              <w:rPr>
                <w:rFonts w:cs="Times New Roman"/>
                <w:sz w:val="24"/>
                <w:szCs w:val="24"/>
                <w:lang w:val="ru-RU"/>
              </w:rPr>
              <w:t>-</w:t>
            </w:r>
          </w:p>
        </w:tc>
        <w:tc>
          <w:tcPr>
            <w:tcW w:w="870" w:type="dxa"/>
          </w:tcPr>
          <w:p w14:paraId="2841477B" w14:textId="23239DFA" w:rsidR="00E229D4" w:rsidRPr="00207730" w:rsidRDefault="00E229D4" w:rsidP="00742C3F">
            <w:pPr>
              <w:jc w:val="center"/>
              <w:rPr>
                <w:rFonts w:cs="Times New Roman"/>
                <w:sz w:val="24"/>
                <w:szCs w:val="24"/>
                <w:lang w:val="ru-RU"/>
              </w:rPr>
            </w:pPr>
            <w:r w:rsidRPr="00207730">
              <w:rPr>
                <w:rFonts w:cs="Times New Roman"/>
                <w:sz w:val="24"/>
                <w:szCs w:val="24"/>
                <w:lang w:val="ru-RU"/>
              </w:rPr>
              <w:t>2</w:t>
            </w:r>
          </w:p>
        </w:tc>
      </w:tr>
      <w:tr w:rsidR="007C6E17" w:rsidRPr="00207730" w14:paraId="506F04DE" w14:textId="77777777" w:rsidTr="00E229D4">
        <w:tc>
          <w:tcPr>
            <w:tcW w:w="2712" w:type="dxa"/>
          </w:tcPr>
          <w:p w14:paraId="34EB6022" w14:textId="70922AB8" w:rsidR="007C6E17" w:rsidRPr="00207730" w:rsidRDefault="007C6E17" w:rsidP="00742C3F">
            <w:pPr>
              <w:jc w:val="both"/>
              <w:rPr>
                <w:rFonts w:eastAsia="Times New Roman" w:cs="Times New Roman"/>
                <w:spacing w:val="-4"/>
                <w:sz w:val="24"/>
                <w:szCs w:val="24"/>
                <w:lang w:val="ru-RU"/>
              </w:rPr>
            </w:pPr>
            <w:r>
              <w:rPr>
                <w:rFonts w:eastAsia="Times New Roman" w:cs="Times New Roman"/>
                <w:spacing w:val="-4"/>
                <w:sz w:val="24"/>
                <w:szCs w:val="24"/>
                <w:lang w:val="ru-RU"/>
              </w:rPr>
              <w:t>ч.2 ст</w:t>
            </w:r>
            <w:r w:rsidR="00751DEF">
              <w:rPr>
                <w:rFonts w:eastAsia="Times New Roman" w:cs="Times New Roman"/>
                <w:spacing w:val="-4"/>
                <w:sz w:val="24"/>
                <w:szCs w:val="24"/>
                <w:lang w:val="ru-RU"/>
              </w:rPr>
              <w:t>. 120</w:t>
            </w:r>
          </w:p>
        </w:tc>
        <w:tc>
          <w:tcPr>
            <w:tcW w:w="696" w:type="dxa"/>
          </w:tcPr>
          <w:p w14:paraId="44D3DAA8" w14:textId="01E6E301" w:rsidR="007C6E17"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0E7844DD" w14:textId="119F5A0F" w:rsidR="007C6E17"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36F67FFE" w14:textId="294EA9E0" w:rsidR="007C6E17"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29990579" w14:textId="49D7B83D" w:rsidR="007C6E17" w:rsidRPr="00207730" w:rsidRDefault="00AC230B" w:rsidP="00742C3F">
            <w:pPr>
              <w:jc w:val="center"/>
              <w:rPr>
                <w:rFonts w:cs="Times New Roman"/>
                <w:sz w:val="24"/>
                <w:szCs w:val="24"/>
                <w:lang w:val="ru-RU"/>
              </w:rPr>
            </w:pPr>
            <w:r>
              <w:rPr>
                <w:rFonts w:cs="Times New Roman"/>
                <w:sz w:val="24"/>
                <w:szCs w:val="24"/>
                <w:lang w:val="ru-RU"/>
              </w:rPr>
              <w:t>-</w:t>
            </w:r>
          </w:p>
        </w:tc>
        <w:tc>
          <w:tcPr>
            <w:tcW w:w="699" w:type="dxa"/>
          </w:tcPr>
          <w:p w14:paraId="6E73B065" w14:textId="73C3C909" w:rsidR="007C6E17" w:rsidRPr="00207730" w:rsidRDefault="00AC230B" w:rsidP="00742C3F">
            <w:pPr>
              <w:jc w:val="center"/>
              <w:rPr>
                <w:rFonts w:cs="Times New Roman"/>
                <w:sz w:val="24"/>
                <w:szCs w:val="24"/>
                <w:lang w:val="ru-RU"/>
              </w:rPr>
            </w:pPr>
            <w:r>
              <w:rPr>
                <w:rFonts w:cs="Times New Roman"/>
                <w:sz w:val="24"/>
                <w:szCs w:val="24"/>
                <w:lang w:val="ru-RU"/>
              </w:rPr>
              <w:t>-</w:t>
            </w:r>
          </w:p>
        </w:tc>
        <w:tc>
          <w:tcPr>
            <w:tcW w:w="699" w:type="dxa"/>
          </w:tcPr>
          <w:p w14:paraId="674310CB" w14:textId="3904460C" w:rsidR="007C6E17" w:rsidRPr="00207730" w:rsidRDefault="00AC230B" w:rsidP="00742C3F">
            <w:pPr>
              <w:jc w:val="center"/>
              <w:rPr>
                <w:rFonts w:cs="Times New Roman"/>
                <w:sz w:val="24"/>
                <w:szCs w:val="24"/>
                <w:lang w:val="ru-RU"/>
              </w:rPr>
            </w:pPr>
            <w:r>
              <w:rPr>
                <w:rFonts w:cs="Times New Roman"/>
                <w:sz w:val="24"/>
                <w:szCs w:val="24"/>
                <w:lang w:val="ru-RU"/>
              </w:rPr>
              <w:t>-</w:t>
            </w:r>
          </w:p>
        </w:tc>
        <w:tc>
          <w:tcPr>
            <w:tcW w:w="702" w:type="dxa"/>
          </w:tcPr>
          <w:p w14:paraId="12E83090" w14:textId="740003DC" w:rsidR="007C6E17"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709BBE9B" w14:textId="3FA11664" w:rsidR="007C6E17"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21EC264A" w14:textId="21E4E3C1" w:rsidR="007C6E17" w:rsidRPr="00207730" w:rsidRDefault="00AC230B" w:rsidP="00742C3F">
            <w:pPr>
              <w:jc w:val="center"/>
              <w:rPr>
                <w:rFonts w:cs="Times New Roman"/>
                <w:sz w:val="24"/>
                <w:szCs w:val="24"/>
                <w:lang w:val="ru-RU"/>
              </w:rPr>
            </w:pPr>
            <w:r>
              <w:rPr>
                <w:rFonts w:cs="Times New Roman"/>
                <w:sz w:val="24"/>
                <w:szCs w:val="24"/>
                <w:lang w:val="ru-RU"/>
              </w:rPr>
              <w:t>1</w:t>
            </w:r>
          </w:p>
        </w:tc>
        <w:tc>
          <w:tcPr>
            <w:tcW w:w="870" w:type="dxa"/>
          </w:tcPr>
          <w:p w14:paraId="7B85A099" w14:textId="56D9229D" w:rsidR="007C6E17" w:rsidRPr="00207730" w:rsidRDefault="00AC230B" w:rsidP="00742C3F">
            <w:pPr>
              <w:jc w:val="center"/>
              <w:rPr>
                <w:rFonts w:cs="Times New Roman"/>
                <w:sz w:val="24"/>
                <w:szCs w:val="24"/>
                <w:lang w:val="ru-RU"/>
              </w:rPr>
            </w:pPr>
            <w:r>
              <w:rPr>
                <w:rFonts w:cs="Times New Roman"/>
                <w:sz w:val="24"/>
                <w:szCs w:val="24"/>
                <w:lang w:val="ru-RU"/>
              </w:rPr>
              <w:t>1</w:t>
            </w:r>
          </w:p>
        </w:tc>
      </w:tr>
      <w:tr w:rsidR="00E229D4" w:rsidRPr="00207730" w14:paraId="41C79FB0" w14:textId="77777777" w:rsidTr="00E229D4">
        <w:tc>
          <w:tcPr>
            <w:tcW w:w="2712" w:type="dxa"/>
          </w:tcPr>
          <w:p w14:paraId="5D7588E5" w14:textId="77777777"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ч.1 ст. 120, ч.2 ст. 188 (изнасилование, кража)</w:t>
            </w:r>
          </w:p>
        </w:tc>
        <w:tc>
          <w:tcPr>
            <w:tcW w:w="696" w:type="dxa"/>
          </w:tcPr>
          <w:p w14:paraId="1F4471E7"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64EF20B1"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7B6C01E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1EA450EE"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39D108C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747CA89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702" w:type="dxa"/>
          </w:tcPr>
          <w:p w14:paraId="43C9B01E"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2E596E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5A3755DE" w14:textId="77777777" w:rsidR="00E229D4" w:rsidRPr="00207730" w:rsidRDefault="00E229D4" w:rsidP="00742C3F">
            <w:pPr>
              <w:jc w:val="center"/>
              <w:rPr>
                <w:rFonts w:cs="Times New Roman"/>
                <w:sz w:val="24"/>
                <w:szCs w:val="24"/>
                <w:lang w:val="ru-RU"/>
              </w:rPr>
            </w:pPr>
          </w:p>
        </w:tc>
        <w:tc>
          <w:tcPr>
            <w:tcW w:w="870" w:type="dxa"/>
          </w:tcPr>
          <w:p w14:paraId="59A59EBD"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r>
      <w:tr w:rsidR="00AC230B" w:rsidRPr="00AC230B" w14:paraId="2128C7E5" w14:textId="77777777" w:rsidTr="00E229D4">
        <w:tc>
          <w:tcPr>
            <w:tcW w:w="2712" w:type="dxa"/>
          </w:tcPr>
          <w:p w14:paraId="54DC214A" w14:textId="6BA4A43C" w:rsidR="00AC230B" w:rsidRPr="00207730" w:rsidRDefault="00AC230B" w:rsidP="00742C3F">
            <w:pPr>
              <w:jc w:val="both"/>
              <w:rPr>
                <w:rFonts w:eastAsia="Times New Roman" w:cs="Times New Roman"/>
                <w:spacing w:val="-4"/>
                <w:sz w:val="24"/>
                <w:szCs w:val="24"/>
                <w:lang w:val="ru-RU"/>
              </w:rPr>
            </w:pPr>
            <w:r>
              <w:rPr>
                <w:rFonts w:eastAsia="Times New Roman" w:cs="Times New Roman"/>
                <w:spacing w:val="-4"/>
                <w:sz w:val="24"/>
                <w:szCs w:val="24"/>
                <w:lang w:val="ru-RU"/>
              </w:rPr>
              <w:t>ч.1 ст. 124 (р</w:t>
            </w:r>
            <w:r w:rsidRPr="00AC230B">
              <w:rPr>
                <w:rFonts w:eastAsia="Times New Roman" w:cs="Times New Roman"/>
                <w:spacing w:val="-4"/>
                <w:sz w:val="24"/>
                <w:szCs w:val="24"/>
                <w:lang w:val="ru-RU"/>
              </w:rPr>
              <w:t>азвращение лиц, не достигших шестнадцатилетнего возраста)</w:t>
            </w:r>
          </w:p>
        </w:tc>
        <w:tc>
          <w:tcPr>
            <w:tcW w:w="696" w:type="dxa"/>
          </w:tcPr>
          <w:p w14:paraId="1F1A6996" w14:textId="77777777" w:rsidR="00AC230B" w:rsidRDefault="00AC230B" w:rsidP="00742C3F">
            <w:pPr>
              <w:jc w:val="center"/>
              <w:rPr>
                <w:rFonts w:cs="Times New Roman"/>
                <w:sz w:val="24"/>
                <w:szCs w:val="24"/>
                <w:lang w:val="ru-RU"/>
              </w:rPr>
            </w:pPr>
          </w:p>
          <w:p w14:paraId="1BF60819" w14:textId="535157B0" w:rsidR="00AC230B"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2D4BD8B5" w14:textId="77777777" w:rsidR="00AC230B" w:rsidRDefault="00AC230B" w:rsidP="00742C3F">
            <w:pPr>
              <w:jc w:val="center"/>
              <w:rPr>
                <w:rFonts w:cs="Times New Roman"/>
                <w:sz w:val="24"/>
                <w:szCs w:val="24"/>
                <w:lang w:val="ru-RU"/>
              </w:rPr>
            </w:pPr>
          </w:p>
          <w:p w14:paraId="48A1765B" w14:textId="51C55738" w:rsidR="00AC230B"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664E5BB4" w14:textId="77777777" w:rsidR="00AC230B" w:rsidRDefault="00AC230B" w:rsidP="00742C3F">
            <w:pPr>
              <w:jc w:val="center"/>
              <w:rPr>
                <w:rFonts w:cs="Times New Roman"/>
                <w:sz w:val="24"/>
                <w:szCs w:val="24"/>
                <w:lang w:val="ru-RU"/>
              </w:rPr>
            </w:pPr>
          </w:p>
          <w:p w14:paraId="754661A3" w14:textId="6720EC31" w:rsidR="00AC230B"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5145BFA8" w14:textId="77777777" w:rsidR="00AC230B" w:rsidRDefault="00AC230B" w:rsidP="00742C3F">
            <w:pPr>
              <w:jc w:val="center"/>
              <w:rPr>
                <w:rFonts w:cs="Times New Roman"/>
                <w:sz w:val="24"/>
                <w:szCs w:val="24"/>
                <w:lang w:val="ru-RU"/>
              </w:rPr>
            </w:pPr>
          </w:p>
          <w:p w14:paraId="281CAF97" w14:textId="7BD669DE" w:rsidR="00AC230B" w:rsidRPr="00207730" w:rsidRDefault="00AC230B" w:rsidP="00742C3F">
            <w:pPr>
              <w:jc w:val="center"/>
              <w:rPr>
                <w:rFonts w:cs="Times New Roman"/>
                <w:sz w:val="24"/>
                <w:szCs w:val="24"/>
                <w:lang w:val="ru-RU"/>
              </w:rPr>
            </w:pPr>
            <w:r>
              <w:rPr>
                <w:rFonts w:cs="Times New Roman"/>
                <w:sz w:val="24"/>
                <w:szCs w:val="24"/>
                <w:lang w:val="ru-RU"/>
              </w:rPr>
              <w:t>-</w:t>
            </w:r>
          </w:p>
        </w:tc>
        <w:tc>
          <w:tcPr>
            <w:tcW w:w="699" w:type="dxa"/>
          </w:tcPr>
          <w:p w14:paraId="6EE92A68" w14:textId="77777777" w:rsidR="00AC230B" w:rsidRDefault="00AC230B" w:rsidP="00742C3F">
            <w:pPr>
              <w:jc w:val="center"/>
              <w:rPr>
                <w:rFonts w:cs="Times New Roman"/>
                <w:sz w:val="24"/>
                <w:szCs w:val="24"/>
                <w:lang w:val="ru-RU"/>
              </w:rPr>
            </w:pPr>
          </w:p>
          <w:p w14:paraId="6F88F39E" w14:textId="020CC6E7" w:rsidR="00AC230B" w:rsidRPr="00207730" w:rsidRDefault="00AC230B" w:rsidP="00742C3F">
            <w:pPr>
              <w:jc w:val="center"/>
              <w:rPr>
                <w:rFonts w:cs="Times New Roman"/>
                <w:sz w:val="24"/>
                <w:szCs w:val="24"/>
                <w:lang w:val="ru-RU"/>
              </w:rPr>
            </w:pPr>
            <w:r>
              <w:rPr>
                <w:rFonts w:cs="Times New Roman"/>
                <w:sz w:val="24"/>
                <w:szCs w:val="24"/>
                <w:lang w:val="ru-RU"/>
              </w:rPr>
              <w:t>-</w:t>
            </w:r>
          </w:p>
        </w:tc>
        <w:tc>
          <w:tcPr>
            <w:tcW w:w="699" w:type="dxa"/>
          </w:tcPr>
          <w:p w14:paraId="47AFBE89" w14:textId="77777777" w:rsidR="00AC230B" w:rsidRDefault="00AC230B" w:rsidP="00742C3F">
            <w:pPr>
              <w:jc w:val="center"/>
              <w:rPr>
                <w:rFonts w:cs="Times New Roman"/>
                <w:sz w:val="24"/>
                <w:szCs w:val="24"/>
                <w:lang w:val="ru-RU"/>
              </w:rPr>
            </w:pPr>
          </w:p>
          <w:p w14:paraId="73F6E457" w14:textId="3C2D662F" w:rsidR="00AC230B" w:rsidRPr="00207730" w:rsidRDefault="00AC230B" w:rsidP="00742C3F">
            <w:pPr>
              <w:jc w:val="center"/>
              <w:rPr>
                <w:rFonts w:cs="Times New Roman"/>
                <w:sz w:val="24"/>
                <w:szCs w:val="24"/>
                <w:lang w:val="ru-RU"/>
              </w:rPr>
            </w:pPr>
            <w:r>
              <w:rPr>
                <w:rFonts w:cs="Times New Roman"/>
                <w:sz w:val="24"/>
                <w:szCs w:val="24"/>
                <w:lang w:val="ru-RU"/>
              </w:rPr>
              <w:t>-</w:t>
            </w:r>
          </w:p>
        </w:tc>
        <w:tc>
          <w:tcPr>
            <w:tcW w:w="702" w:type="dxa"/>
          </w:tcPr>
          <w:p w14:paraId="0478FBAB" w14:textId="77777777" w:rsidR="00AC230B" w:rsidRDefault="00AC230B" w:rsidP="00AC230B">
            <w:pPr>
              <w:jc w:val="center"/>
              <w:rPr>
                <w:rFonts w:cs="Times New Roman"/>
                <w:sz w:val="24"/>
                <w:szCs w:val="24"/>
                <w:lang w:val="ru-RU"/>
              </w:rPr>
            </w:pPr>
          </w:p>
          <w:p w14:paraId="61A2C5D4" w14:textId="305B7F73" w:rsidR="00AC230B" w:rsidRPr="00207730" w:rsidRDefault="00AC230B" w:rsidP="00AC230B">
            <w:pPr>
              <w:jc w:val="center"/>
              <w:rPr>
                <w:rFonts w:cs="Times New Roman"/>
                <w:sz w:val="24"/>
                <w:szCs w:val="24"/>
                <w:lang w:val="ru-RU"/>
              </w:rPr>
            </w:pPr>
            <w:r>
              <w:rPr>
                <w:rFonts w:cs="Times New Roman"/>
                <w:sz w:val="24"/>
                <w:szCs w:val="24"/>
                <w:lang w:val="ru-RU"/>
              </w:rPr>
              <w:t>-</w:t>
            </w:r>
          </w:p>
        </w:tc>
        <w:tc>
          <w:tcPr>
            <w:tcW w:w="696" w:type="dxa"/>
          </w:tcPr>
          <w:p w14:paraId="32B2AC99" w14:textId="77777777" w:rsidR="00AC230B" w:rsidRDefault="00AC230B" w:rsidP="00742C3F">
            <w:pPr>
              <w:jc w:val="center"/>
              <w:rPr>
                <w:rFonts w:cs="Times New Roman"/>
                <w:sz w:val="24"/>
                <w:szCs w:val="24"/>
                <w:lang w:val="ru-RU"/>
              </w:rPr>
            </w:pPr>
          </w:p>
          <w:p w14:paraId="3C8C4955" w14:textId="0B942813" w:rsidR="00AC230B" w:rsidRPr="00207730" w:rsidRDefault="00AC230B" w:rsidP="00742C3F">
            <w:pPr>
              <w:jc w:val="center"/>
              <w:rPr>
                <w:rFonts w:cs="Times New Roman"/>
                <w:sz w:val="24"/>
                <w:szCs w:val="24"/>
                <w:lang w:val="ru-RU"/>
              </w:rPr>
            </w:pPr>
            <w:r>
              <w:rPr>
                <w:rFonts w:cs="Times New Roman"/>
                <w:sz w:val="24"/>
                <w:szCs w:val="24"/>
                <w:lang w:val="ru-RU"/>
              </w:rPr>
              <w:t>-</w:t>
            </w:r>
          </w:p>
        </w:tc>
        <w:tc>
          <w:tcPr>
            <w:tcW w:w="696" w:type="dxa"/>
          </w:tcPr>
          <w:p w14:paraId="12333E95" w14:textId="77777777" w:rsidR="00AC230B" w:rsidRDefault="00AC230B" w:rsidP="00742C3F">
            <w:pPr>
              <w:jc w:val="center"/>
              <w:rPr>
                <w:rFonts w:cs="Times New Roman"/>
                <w:sz w:val="24"/>
                <w:szCs w:val="24"/>
                <w:lang w:val="ru-RU"/>
              </w:rPr>
            </w:pPr>
          </w:p>
          <w:p w14:paraId="6CE60A42" w14:textId="52F492B3" w:rsidR="00AC230B" w:rsidRPr="00207730" w:rsidRDefault="00AC230B" w:rsidP="00742C3F">
            <w:pPr>
              <w:jc w:val="center"/>
              <w:rPr>
                <w:rFonts w:cs="Times New Roman"/>
                <w:sz w:val="24"/>
                <w:szCs w:val="24"/>
                <w:lang w:val="ru-RU"/>
              </w:rPr>
            </w:pPr>
            <w:r>
              <w:rPr>
                <w:rFonts w:cs="Times New Roman"/>
                <w:sz w:val="24"/>
                <w:szCs w:val="24"/>
                <w:lang w:val="ru-RU"/>
              </w:rPr>
              <w:t>-</w:t>
            </w:r>
          </w:p>
        </w:tc>
        <w:tc>
          <w:tcPr>
            <w:tcW w:w="870" w:type="dxa"/>
          </w:tcPr>
          <w:p w14:paraId="305C8EE5" w14:textId="77777777" w:rsidR="00AC230B" w:rsidRDefault="00AC230B" w:rsidP="00AC230B">
            <w:pPr>
              <w:jc w:val="center"/>
              <w:rPr>
                <w:rFonts w:cs="Times New Roman"/>
                <w:sz w:val="24"/>
                <w:szCs w:val="24"/>
                <w:lang w:val="ru-RU"/>
              </w:rPr>
            </w:pPr>
          </w:p>
          <w:p w14:paraId="502471A6" w14:textId="69E2A528" w:rsidR="00AC230B" w:rsidRPr="00207730" w:rsidRDefault="00AC230B" w:rsidP="00AC230B">
            <w:pPr>
              <w:jc w:val="center"/>
              <w:rPr>
                <w:rFonts w:cs="Times New Roman"/>
                <w:sz w:val="24"/>
                <w:szCs w:val="24"/>
                <w:lang w:val="ru-RU"/>
              </w:rPr>
            </w:pPr>
            <w:r>
              <w:rPr>
                <w:rFonts w:cs="Times New Roman"/>
                <w:sz w:val="24"/>
                <w:szCs w:val="24"/>
                <w:lang w:val="ru-RU"/>
              </w:rPr>
              <w:t>-</w:t>
            </w:r>
          </w:p>
        </w:tc>
      </w:tr>
      <w:tr w:rsidR="00E229D4" w:rsidRPr="00207730" w14:paraId="393589EB" w14:textId="77777777" w:rsidTr="00E229D4">
        <w:tc>
          <w:tcPr>
            <w:tcW w:w="2712" w:type="dxa"/>
          </w:tcPr>
          <w:p w14:paraId="2245F36A" w14:textId="77777777"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ч.1 ст. 174 (разжигание социальной, национальной, родовой, расовой, сословной или религиозной розни)</w:t>
            </w:r>
          </w:p>
        </w:tc>
        <w:tc>
          <w:tcPr>
            <w:tcW w:w="696" w:type="dxa"/>
          </w:tcPr>
          <w:p w14:paraId="7097E021" w14:textId="77777777" w:rsidR="00E229D4" w:rsidRPr="00207730" w:rsidRDefault="00E229D4" w:rsidP="00742C3F">
            <w:pPr>
              <w:jc w:val="center"/>
              <w:rPr>
                <w:rFonts w:cs="Times New Roman"/>
                <w:sz w:val="24"/>
                <w:szCs w:val="24"/>
                <w:lang w:val="ru-RU"/>
              </w:rPr>
            </w:pPr>
          </w:p>
          <w:p w14:paraId="0D7E3BCA" w14:textId="77777777" w:rsidR="00E229D4" w:rsidRPr="00207730" w:rsidRDefault="00E229D4" w:rsidP="00742C3F">
            <w:pPr>
              <w:jc w:val="center"/>
              <w:rPr>
                <w:rFonts w:cs="Times New Roman"/>
                <w:sz w:val="24"/>
                <w:szCs w:val="24"/>
                <w:lang w:val="ru-RU"/>
              </w:rPr>
            </w:pPr>
          </w:p>
          <w:p w14:paraId="3EC87A24"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2C02950A" w14:textId="77777777" w:rsidR="00E229D4" w:rsidRPr="00207730" w:rsidRDefault="00E229D4" w:rsidP="00742C3F">
            <w:pPr>
              <w:jc w:val="center"/>
              <w:rPr>
                <w:rFonts w:cs="Times New Roman"/>
                <w:sz w:val="24"/>
                <w:szCs w:val="24"/>
                <w:lang w:val="ru-RU"/>
              </w:rPr>
            </w:pPr>
          </w:p>
          <w:p w14:paraId="7A1C71ED" w14:textId="77777777" w:rsidR="00E229D4" w:rsidRPr="00207730" w:rsidRDefault="00E229D4" w:rsidP="00742C3F">
            <w:pPr>
              <w:jc w:val="center"/>
              <w:rPr>
                <w:rFonts w:cs="Times New Roman"/>
                <w:sz w:val="24"/>
                <w:szCs w:val="24"/>
                <w:lang w:val="ru-RU"/>
              </w:rPr>
            </w:pPr>
          </w:p>
          <w:p w14:paraId="304B9460"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5E87E357" w14:textId="77777777" w:rsidR="00E229D4" w:rsidRPr="00207730" w:rsidRDefault="00E229D4" w:rsidP="00742C3F">
            <w:pPr>
              <w:jc w:val="center"/>
              <w:rPr>
                <w:rFonts w:cs="Times New Roman"/>
                <w:sz w:val="24"/>
                <w:szCs w:val="24"/>
                <w:lang w:val="ru-RU"/>
              </w:rPr>
            </w:pPr>
          </w:p>
          <w:p w14:paraId="1E2970DA" w14:textId="77777777" w:rsidR="00E229D4" w:rsidRPr="00207730" w:rsidRDefault="00E229D4" w:rsidP="00742C3F">
            <w:pPr>
              <w:jc w:val="center"/>
              <w:rPr>
                <w:rFonts w:cs="Times New Roman"/>
                <w:sz w:val="24"/>
                <w:szCs w:val="24"/>
                <w:lang w:val="ru-RU"/>
              </w:rPr>
            </w:pPr>
          </w:p>
          <w:p w14:paraId="36DB126B"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0D5E67B1" w14:textId="77777777" w:rsidR="00E229D4" w:rsidRPr="00207730" w:rsidRDefault="00E229D4" w:rsidP="00742C3F">
            <w:pPr>
              <w:jc w:val="center"/>
              <w:rPr>
                <w:rFonts w:cs="Times New Roman"/>
                <w:sz w:val="24"/>
                <w:szCs w:val="24"/>
                <w:lang w:val="ru-RU"/>
              </w:rPr>
            </w:pPr>
          </w:p>
          <w:p w14:paraId="79BCBC73" w14:textId="77777777" w:rsidR="00E229D4" w:rsidRPr="00207730" w:rsidRDefault="00E229D4" w:rsidP="00742C3F">
            <w:pPr>
              <w:jc w:val="center"/>
              <w:rPr>
                <w:rFonts w:cs="Times New Roman"/>
                <w:sz w:val="24"/>
                <w:szCs w:val="24"/>
                <w:lang w:val="ru-RU"/>
              </w:rPr>
            </w:pPr>
          </w:p>
          <w:p w14:paraId="58968F19"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9" w:type="dxa"/>
          </w:tcPr>
          <w:p w14:paraId="22FC8DB9" w14:textId="77777777" w:rsidR="00E229D4" w:rsidRPr="00207730" w:rsidRDefault="00E229D4" w:rsidP="00742C3F">
            <w:pPr>
              <w:jc w:val="center"/>
              <w:rPr>
                <w:rFonts w:cs="Times New Roman"/>
                <w:sz w:val="24"/>
                <w:szCs w:val="24"/>
                <w:lang w:val="ru-RU"/>
              </w:rPr>
            </w:pPr>
          </w:p>
          <w:p w14:paraId="4DD5AB4D" w14:textId="77777777" w:rsidR="00E229D4" w:rsidRPr="00207730" w:rsidRDefault="00E229D4" w:rsidP="00742C3F">
            <w:pPr>
              <w:jc w:val="center"/>
              <w:rPr>
                <w:rFonts w:cs="Times New Roman"/>
                <w:sz w:val="24"/>
                <w:szCs w:val="24"/>
                <w:lang w:val="ru-RU"/>
              </w:rPr>
            </w:pPr>
          </w:p>
          <w:p w14:paraId="1919928D"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0517DC14" w14:textId="77777777" w:rsidR="00E229D4" w:rsidRPr="00207730" w:rsidRDefault="00E229D4" w:rsidP="00742C3F">
            <w:pPr>
              <w:jc w:val="center"/>
              <w:rPr>
                <w:rFonts w:cs="Times New Roman"/>
                <w:sz w:val="24"/>
                <w:szCs w:val="24"/>
                <w:lang w:val="ru-RU"/>
              </w:rPr>
            </w:pPr>
          </w:p>
          <w:p w14:paraId="7F62AF39" w14:textId="77777777" w:rsidR="00E229D4" w:rsidRPr="00207730" w:rsidRDefault="00E229D4" w:rsidP="00742C3F">
            <w:pPr>
              <w:jc w:val="center"/>
              <w:rPr>
                <w:rFonts w:cs="Times New Roman"/>
                <w:sz w:val="24"/>
                <w:szCs w:val="24"/>
                <w:lang w:val="ru-RU"/>
              </w:rPr>
            </w:pPr>
          </w:p>
          <w:p w14:paraId="07E9143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702" w:type="dxa"/>
          </w:tcPr>
          <w:p w14:paraId="13BA7627" w14:textId="77777777" w:rsidR="00E229D4" w:rsidRPr="00207730" w:rsidRDefault="00E229D4" w:rsidP="00742C3F">
            <w:pPr>
              <w:jc w:val="center"/>
              <w:rPr>
                <w:rFonts w:cs="Times New Roman"/>
                <w:sz w:val="24"/>
                <w:szCs w:val="24"/>
                <w:lang w:val="ru-RU"/>
              </w:rPr>
            </w:pPr>
          </w:p>
          <w:p w14:paraId="735371A9" w14:textId="77777777" w:rsidR="00E229D4" w:rsidRPr="00207730" w:rsidRDefault="00E229D4" w:rsidP="00742C3F">
            <w:pPr>
              <w:jc w:val="center"/>
              <w:rPr>
                <w:rFonts w:cs="Times New Roman"/>
                <w:sz w:val="24"/>
                <w:szCs w:val="24"/>
                <w:lang w:val="ru-RU"/>
              </w:rPr>
            </w:pPr>
          </w:p>
          <w:p w14:paraId="633C42C6"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19DA92CE" w14:textId="77777777" w:rsidR="00E229D4" w:rsidRPr="00207730" w:rsidRDefault="00E229D4" w:rsidP="00742C3F">
            <w:pPr>
              <w:jc w:val="center"/>
              <w:rPr>
                <w:rFonts w:cs="Times New Roman"/>
                <w:sz w:val="24"/>
                <w:szCs w:val="24"/>
                <w:lang w:val="ru-RU"/>
              </w:rPr>
            </w:pPr>
          </w:p>
          <w:p w14:paraId="713E9963" w14:textId="77777777" w:rsidR="00E229D4" w:rsidRPr="00207730" w:rsidRDefault="00E229D4" w:rsidP="00742C3F">
            <w:pPr>
              <w:jc w:val="center"/>
              <w:rPr>
                <w:rFonts w:cs="Times New Roman"/>
                <w:sz w:val="24"/>
                <w:szCs w:val="24"/>
                <w:lang w:val="ru-RU"/>
              </w:rPr>
            </w:pPr>
          </w:p>
          <w:p w14:paraId="098F5FC8"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332CE6E2" w14:textId="77777777" w:rsidR="00E229D4" w:rsidRDefault="00E229D4" w:rsidP="00742C3F">
            <w:pPr>
              <w:jc w:val="center"/>
              <w:rPr>
                <w:rFonts w:cs="Times New Roman"/>
                <w:sz w:val="24"/>
                <w:szCs w:val="24"/>
                <w:lang w:val="ru-RU"/>
              </w:rPr>
            </w:pPr>
          </w:p>
          <w:p w14:paraId="56203A37" w14:textId="77777777" w:rsidR="006D088C" w:rsidRDefault="006D088C" w:rsidP="00742C3F">
            <w:pPr>
              <w:jc w:val="center"/>
              <w:rPr>
                <w:rFonts w:cs="Times New Roman"/>
                <w:sz w:val="24"/>
                <w:szCs w:val="24"/>
                <w:lang w:val="ru-RU"/>
              </w:rPr>
            </w:pPr>
          </w:p>
          <w:p w14:paraId="7197C143" w14:textId="2D664013" w:rsidR="006D088C" w:rsidRPr="00207730" w:rsidRDefault="006D088C" w:rsidP="00742C3F">
            <w:pPr>
              <w:jc w:val="center"/>
              <w:rPr>
                <w:rFonts w:cs="Times New Roman"/>
                <w:sz w:val="24"/>
                <w:szCs w:val="24"/>
                <w:lang w:val="ru-RU"/>
              </w:rPr>
            </w:pPr>
            <w:r>
              <w:rPr>
                <w:rFonts w:cs="Times New Roman"/>
                <w:sz w:val="24"/>
                <w:szCs w:val="24"/>
                <w:lang w:val="ru-RU"/>
              </w:rPr>
              <w:t>-</w:t>
            </w:r>
          </w:p>
        </w:tc>
        <w:tc>
          <w:tcPr>
            <w:tcW w:w="870" w:type="dxa"/>
          </w:tcPr>
          <w:p w14:paraId="5C5A3606" w14:textId="17E61A9D" w:rsidR="00E229D4" w:rsidRPr="00207730" w:rsidRDefault="00E229D4" w:rsidP="00742C3F">
            <w:pPr>
              <w:jc w:val="center"/>
              <w:rPr>
                <w:rFonts w:cs="Times New Roman"/>
                <w:sz w:val="24"/>
                <w:szCs w:val="24"/>
                <w:lang w:val="ru-RU"/>
              </w:rPr>
            </w:pPr>
          </w:p>
          <w:p w14:paraId="0BD77121" w14:textId="77777777" w:rsidR="00E229D4" w:rsidRPr="00207730" w:rsidRDefault="00E229D4" w:rsidP="00742C3F">
            <w:pPr>
              <w:jc w:val="center"/>
              <w:rPr>
                <w:rFonts w:cs="Times New Roman"/>
                <w:sz w:val="24"/>
                <w:szCs w:val="24"/>
                <w:lang w:val="ru-RU"/>
              </w:rPr>
            </w:pPr>
          </w:p>
          <w:p w14:paraId="631BB682"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r>
      <w:tr w:rsidR="00E229D4" w:rsidRPr="00207730" w14:paraId="5059C993" w14:textId="77777777" w:rsidTr="00E229D4">
        <w:tc>
          <w:tcPr>
            <w:tcW w:w="2712" w:type="dxa"/>
          </w:tcPr>
          <w:p w14:paraId="55F8DD67" w14:textId="77777777"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ст. 188 (кража)</w:t>
            </w:r>
          </w:p>
        </w:tc>
        <w:tc>
          <w:tcPr>
            <w:tcW w:w="696" w:type="dxa"/>
          </w:tcPr>
          <w:p w14:paraId="47529AE0"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470C50C7"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3E83AE1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5CBBAE3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27170404"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3901E259"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2</w:t>
            </w:r>
          </w:p>
        </w:tc>
        <w:tc>
          <w:tcPr>
            <w:tcW w:w="702" w:type="dxa"/>
          </w:tcPr>
          <w:p w14:paraId="1855427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19E338FB"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17354A85" w14:textId="46B4E88D" w:rsidR="00E229D4" w:rsidRPr="00207730" w:rsidRDefault="006D088C" w:rsidP="00742C3F">
            <w:pPr>
              <w:jc w:val="center"/>
              <w:rPr>
                <w:rFonts w:cs="Times New Roman"/>
                <w:sz w:val="24"/>
                <w:szCs w:val="24"/>
                <w:lang w:val="ru-RU"/>
              </w:rPr>
            </w:pPr>
            <w:r>
              <w:rPr>
                <w:rFonts w:cs="Times New Roman"/>
                <w:sz w:val="24"/>
                <w:szCs w:val="24"/>
                <w:lang w:val="ru-RU"/>
              </w:rPr>
              <w:t>-</w:t>
            </w:r>
          </w:p>
        </w:tc>
        <w:tc>
          <w:tcPr>
            <w:tcW w:w="870" w:type="dxa"/>
          </w:tcPr>
          <w:p w14:paraId="3D0DAAAF" w14:textId="65DE2B70" w:rsidR="00E229D4" w:rsidRPr="00207730" w:rsidRDefault="00E229D4" w:rsidP="00742C3F">
            <w:pPr>
              <w:jc w:val="center"/>
              <w:rPr>
                <w:rFonts w:cs="Times New Roman"/>
                <w:sz w:val="24"/>
                <w:szCs w:val="24"/>
                <w:lang w:val="ru-RU"/>
              </w:rPr>
            </w:pPr>
            <w:r w:rsidRPr="00207730">
              <w:rPr>
                <w:rFonts w:cs="Times New Roman"/>
                <w:sz w:val="24"/>
                <w:szCs w:val="24"/>
                <w:lang w:val="ru-RU"/>
              </w:rPr>
              <w:t>2</w:t>
            </w:r>
          </w:p>
        </w:tc>
      </w:tr>
      <w:tr w:rsidR="00E229D4" w:rsidRPr="00207730" w14:paraId="6CE9EBAE" w14:textId="77777777" w:rsidTr="00E229D4">
        <w:tc>
          <w:tcPr>
            <w:tcW w:w="2712" w:type="dxa"/>
          </w:tcPr>
          <w:p w14:paraId="1F96E99E" w14:textId="6A1C0B6B"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ч.ч.1, 2, 3 ст. 188</w:t>
            </w:r>
          </w:p>
        </w:tc>
        <w:tc>
          <w:tcPr>
            <w:tcW w:w="696" w:type="dxa"/>
          </w:tcPr>
          <w:p w14:paraId="7B8D045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6BEDB6A2"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19844417"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0234D4BD"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16</w:t>
            </w:r>
          </w:p>
        </w:tc>
        <w:tc>
          <w:tcPr>
            <w:tcW w:w="699" w:type="dxa"/>
          </w:tcPr>
          <w:p w14:paraId="3FD21AD8"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7A5CB58C"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702" w:type="dxa"/>
          </w:tcPr>
          <w:p w14:paraId="51ADADF9"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0EF81BE0"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2</w:t>
            </w:r>
          </w:p>
        </w:tc>
        <w:tc>
          <w:tcPr>
            <w:tcW w:w="696" w:type="dxa"/>
          </w:tcPr>
          <w:p w14:paraId="17C04DC1" w14:textId="254A4649" w:rsidR="00E229D4" w:rsidRPr="00207730" w:rsidRDefault="006D088C" w:rsidP="00742C3F">
            <w:pPr>
              <w:jc w:val="center"/>
              <w:rPr>
                <w:rFonts w:cs="Times New Roman"/>
                <w:sz w:val="24"/>
                <w:szCs w:val="24"/>
                <w:lang w:val="ru-RU"/>
              </w:rPr>
            </w:pPr>
            <w:r>
              <w:rPr>
                <w:rFonts w:cs="Times New Roman"/>
                <w:sz w:val="24"/>
                <w:szCs w:val="24"/>
                <w:lang w:val="ru-RU"/>
              </w:rPr>
              <w:t>-</w:t>
            </w:r>
          </w:p>
        </w:tc>
        <w:tc>
          <w:tcPr>
            <w:tcW w:w="870" w:type="dxa"/>
          </w:tcPr>
          <w:p w14:paraId="5F5221DC" w14:textId="72789A31" w:rsidR="00E229D4" w:rsidRPr="00207730" w:rsidRDefault="00E229D4" w:rsidP="00742C3F">
            <w:pPr>
              <w:jc w:val="center"/>
              <w:rPr>
                <w:rFonts w:cs="Times New Roman"/>
                <w:sz w:val="24"/>
                <w:szCs w:val="24"/>
                <w:lang w:val="ru-RU"/>
              </w:rPr>
            </w:pPr>
            <w:r w:rsidRPr="00207730">
              <w:rPr>
                <w:rFonts w:cs="Times New Roman"/>
                <w:sz w:val="24"/>
                <w:szCs w:val="24"/>
                <w:lang w:val="ru-RU"/>
              </w:rPr>
              <w:t>19</w:t>
            </w:r>
          </w:p>
        </w:tc>
      </w:tr>
      <w:tr w:rsidR="00E229D4" w:rsidRPr="00207730" w14:paraId="765D1AFF" w14:textId="77777777" w:rsidTr="00E229D4">
        <w:tc>
          <w:tcPr>
            <w:tcW w:w="2712" w:type="dxa"/>
          </w:tcPr>
          <w:p w14:paraId="65036E97" w14:textId="5802770C"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ч.ч.2, 3 ст. 188</w:t>
            </w:r>
          </w:p>
        </w:tc>
        <w:tc>
          <w:tcPr>
            <w:tcW w:w="696" w:type="dxa"/>
          </w:tcPr>
          <w:p w14:paraId="4FB684C6"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28108BAE"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1DCB4D5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8</w:t>
            </w:r>
          </w:p>
        </w:tc>
        <w:tc>
          <w:tcPr>
            <w:tcW w:w="696" w:type="dxa"/>
          </w:tcPr>
          <w:p w14:paraId="1B62756C"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2B3F64E9"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3A0F0CB8"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702" w:type="dxa"/>
          </w:tcPr>
          <w:p w14:paraId="6E67D30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20176167"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37F3F310" w14:textId="2D7728ED" w:rsidR="00E229D4" w:rsidRPr="00207730" w:rsidRDefault="006D088C" w:rsidP="00742C3F">
            <w:pPr>
              <w:jc w:val="center"/>
              <w:rPr>
                <w:rFonts w:cs="Times New Roman"/>
                <w:sz w:val="24"/>
                <w:szCs w:val="24"/>
                <w:lang w:val="ru-RU"/>
              </w:rPr>
            </w:pPr>
            <w:r>
              <w:rPr>
                <w:rFonts w:cs="Times New Roman"/>
                <w:sz w:val="24"/>
                <w:szCs w:val="24"/>
                <w:lang w:val="ru-RU"/>
              </w:rPr>
              <w:t>-</w:t>
            </w:r>
          </w:p>
        </w:tc>
        <w:tc>
          <w:tcPr>
            <w:tcW w:w="870" w:type="dxa"/>
          </w:tcPr>
          <w:p w14:paraId="3C006630" w14:textId="477393A5" w:rsidR="00E229D4" w:rsidRPr="00207730" w:rsidRDefault="00E229D4" w:rsidP="00742C3F">
            <w:pPr>
              <w:jc w:val="center"/>
              <w:rPr>
                <w:rFonts w:cs="Times New Roman"/>
                <w:sz w:val="24"/>
                <w:szCs w:val="24"/>
                <w:lang w:val="ru-RU"/>
              </w:rPr>
            </w:pPr>
            <w:r w:rsidRPr="00207730">
              <w:rPr>
                <w:rFonts w:cs="Times New Roman"/>
                <w:sz w:val="24"/>
                <w:szCs w:val="24"/>
                <w:lang w:val="ru-RU"/>
              </w:rPr>
              <w:t>9</w:t>
            </w:r>
          </w:p>
        </w:tc>
      </w:tr>
      <w:tr w:rsidR="00E229D4" w:rsidRPr="00207730" w14:paraId="30FBBEEC" w14:textId="77777777" w:rsidTr="00E229D4">
        <w:tc>
          <w:tcPr>
            <w:tcW w:w="2712" w:type="dxa"/>
          </w:tcPr>
          <w:p w14:paraId="6CE1A77D" w14:textId="4E9146E8"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ч.3 ст. 188</w:t>
            </w:r>
          </w:p>
        </w:tc>
        <w:tc>
          <w:tcPr>
            <w:tcW w:w="696" w:type="dxa"/>
          </w:tcPr>
          <w:p w14:paraId="27E3542F"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57214698"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3</w:t>
            </w:r>
          </w:p>
        </w:tc>
        <w:tc>
          <w:tcPr>
            <w:tcW w:w="696" w:type="dxa"/>
          </w:tcPr>
          <w:p w14:paraId="329E25E9"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8213CAC"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2E219B4E"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5A4FCCE3"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702" w:type="dxa"/>
          </w:tcPr>
          <w:p w14:paraId="4273FA3B"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6537422"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1</w:t>
            </w:r>
          </w:p>
        </w:tc>
        <w:tc>
          <w:tcPr>
            <w:tcW w:w="696" w:type="dxa"/>
          </w:tcPr>
          <w:p w14:paraId="096D812C" w14:textId="5320E575" w:rsidR="00E229D4" w:rsidRPr="00207730" w:rsidRDefault="006D088C" w:rsidP="00742C3F">
            <w:pPr>
              <w:jc w:val="center"/>
              <w:rPr>
                <w:rFonts w:cs="Times New Roman"/>
                <w:sz w:val="24"/>
                <w:szCs w:val="24"/>
                <w:lang w:val="ru-RU"/>
              </w:rPr>
            </w:pPr>
            <w:r>
              <w:rPr>
                <w:rFonts w:cs="Times New Roman"/>
                <w:sz w:val="24"/>
                <w:szCs w:val="24"/>
                <w:lang w:val="ru-RU"/>
              </w:rPr>
              <w:t>1</w:t>
            </w:r>
          </w:p>
        </w:tc>
        <w:tc>
          <w:tcPr>
            <w:tcW w:w="870" w:type="dxa"/>
          </w:tcPr>
          <w:p w14:paraId="7A9B4039" w14:textId="620CF7B2" w:rsidR="00E229D4" w:rsidRPr="00207730" w:rsidRDefault="006D088C" w:rsidP="00742C3F">
            <w:pPr>
              <w:jc w:val="center"/>
              <w:rPr>
                <w:rFonts w:cs="Times New Roman"/>
                <w:sz w:val="24"/>
                <w:szCs w:val="24"/>
                <w:lang w:val="ru-RU"/>
              </w:rPr>
            </w:pPr>
            <w:r>
              <w:rPr>
                <w:rFonts w:cs="Times New Roman"/>
                <w:sz w:val="24"/>
                <w:szCs w:val="24"/>
                <w:lang w:val="ru-RU"/>
              </w:rPr>
              <w:t>6</w:t>
            </w:r>
          </w:p>
        </w:tc>
      </w:tr>
      <w:tr w:rsidR="00E229D4" w:rsidRPr="00207730" w14:paraId="6253927D" w14:textId="77777777" w:rsidTr="00E229D4">
        <w:tc>
          <w:tcPr>
            <w:tcW w:w="2712" w:type="dxa"/>
          </w:tcPr>
          <w:p w14:paraId="44D83315" w14:textId="48D65232" w:rsidR="00E229D4" w:rsidRPr="00207730" w:rsidRDefault="00E229D4" w:rsidP="00742C3F">
            <w:pPr>
              <w:jc w:val="both"/>
              <w:rPr>
                <w:rFonts w:cs="Times New Roman"/>
                <w:sz w:val="24"/>
                <w:szCs w:val="24"/>
                <w:lang w:val="ru-RU"/>
              </w:rPr>
            </w:pPr>
            <w:r w:rsidRPr="00207730">
              <w:rPr>
                <w:rFonts w:eastAsia="Times New Roman" w:cs="Times New Roman"/>
                <w:spacing w:val="-4"/>
                <w:sz w:val="24"/>
                <w:szCs w:val="24"/>
                <w:lang w:val="ru-RU"/>
              </w:rPr>
              <w:t>ч.ч.3, 4 ст. 188</w:t>
            </w:r>
          </w:p>
        </w:tc>
        <w:tc>
          <w:tcPr>
            <w:tcW w:w="696" w:type="dxa"/>
          </w:tcPr>
          <w:p w14:paraId="352C942E"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0A3D839A"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4EE6B1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798EF10C"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9" w:type="dxa"/>
          </w:tcPr>
          <w:p w14:paraId="7BC25344"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4</w:t>
            </w:r>
          </w:p>
        </w:tc>
        <w:tc>
          <w:tcPr>
            <w:tcW w:w="699" w:type="dxa"/>
          </w:tcPr>
          <w:p w14:paraId="690145EC"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702" w:type="dxa"/>
          </w:tcPr>
          <w:p w14:paraId="70E45010"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01E07425" w14:textId="77777777" w:rsidR="00E229D4" w:rsidRPr="00207730" w:rsidRDefault="00E229D4" w:rsidP="00742C3F">
            <w:pPr>
              <w:jc w:val="center"/>
              <w:rPr>
                <w:rFonts w:cs="Times New Roman"/>
                <w:sz w:val="24"/>
                <w:szCs w:val="24"/>
                <w:lang w:val="ru-RU"/>
              </w:rPr>
            </w:pPr>
            <w:r w:rsidRPr="00207730">
              <w:rPr>
                <w:rFonts w:cs="Times New Roman"/>
                <w:sz w:val="24"/>
                <w:szCs w:val="24"/>
                <w:lang w:val="ru-RU"/>
              </w:rPr>
              <w:t>-</w:t>
            </w:r>
          </w:p>
        </w:tc>
        <w:tc>
          <w:tcPr>
            <w:tcW w:w="696" w:type="dxa"/>
          </w:tcPr>
          <w:p w14:paraId="4AB3DCF9" w14:textId="4F69CDBC" w:rsidR="00E229D4" w:rsidRPr="00207730" w:rsidRDefault="006D088C" w:rsidP="00742C3F">
            <w:pPr>
              <w:jc w:val="center"/>
              <w:rPr>
                <w:rFonts w:cs="Times New Roman"/>
                <w:sz w:val="24"/>
                <w:szCs w:val="24"/>
                <w:lang w:val="ru-RU"/>
              </w:rPr>
            </w:pPr>
            <w:r>
              <w:rPr>
                <w:rFonts w:cs="Times New Roman"/>
                <w:sz w:val="24"/>
                <w:szCs w:val="24"/>
                <w:lang w:val="ru-RU"/>
              </w:rPr>
              <w:t>-</w:t>
            </w:r>
          </w:p>
        </w:tc>
        <w:tc>
          <w:tcPr>
            <w:tcW w:w="870" w:type="dxa"/>
          </w:tcPr>
          <w:p w14:paraId="1AD46C83" w14:textId="49011C9F" w:rsidR="00E229D4" w:rsidRPr="00207730" w:rsidRDefault="00E229D4" w:rsidP="00742C3F">
            <w:pPr>
              <w:jc w:val="center"/>
              <w:rPr>
                <w:rFonts w:cs="Times New Roman"/>
                <w:sz w:val="24"/>
                <w:szCs w:val="24"/>
                <w:lang w:val="ru-RU"/>
              </w:rPr>
            </w:pPr>
            <w:r w:rsidRPr="00207730">
              <w:rPr>
                <w:rFonts w:cs="Times New Roman"/>
                <w:sz w:val="24"/>
                <w:szCs w:val="24"/>
                <w:lang w:val="ru-RU"/>
              </w:rPr>
              <w:t>4</w:t>
            </w:r>
          </w:p>
        </w:tc>
      </w:tr>
      <w:tr w:rsidR="00FA0C12" w:rsidRPr="00207730" w14:paraId="69D36A6B" w14:textId="77777777" w:rsidTr="00E229D4">
        <w:tc>
          <w:tcPr>
            <w:tcW w:w="2712" w:type="dxa"/>
          </w:tcPr>
          <w:p w14:paraId="0083834D" w14:textId="0F2A4B59" w:rsidR="00FA0C12" w:rsidRPr="00207730" w:rsidRDefault="00FA0C12" w:rsidP="00FA0C12">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ч.1 ст.</w:t>
            </w:r>
            <w:r>
              <w:rPr>
                <w:rFonts w:eastAsia="Times New Roman" w:cs="Times New Roman"/>
                <w:spacing w:val="-4"/>
                <w:sz w:val="24"/>
                <w:szCs w:val="24"/>
                <w:lang w:val="ru-RU"/>
              </w:rPr>
              <w:t xml:space="preserve"> </w:t>
            </w:r>
            <w:r w:rsidRPr="00207730">
              <w:rPr>
                <w:rFonts w:eastAsia="Times New Roman" w:cs="Times New Roman"/>
                <w:spacing w:val="-4"/>
                <w:sz w:val="24"/>
                <w:szCs w:val="24"/>
                <w:lang w:val="ru-RU"/>
              </w:rPr>
              <w:t>190</w:t>
            </w:r>
            <w:r>
              <w:rPr>
                <w:rFonts w:eastAsia="Times New Roman" w:cs="Times New Roman"/>
                <w:spacing w:val="-4"/>
                <w:sz w:val="24"/>
                <w:szCs w:val="24"/>
                <w:lang w:val="ru-RU"/>
              </w:rPr>
              <w:t xml:space="preserve"> </w:t>
            </w:r>
            <w:r w:rsidRPr="00207730">
              <w:rPr>
                <w:rFonts w:eastAsia="Times New Roman" w:cs="Times New Roman"/>
                <w:spacing w:val="-4"/>
                <w:sz w:val="24"/>
                <w:szCs w:val="24"/>
                <w:lang w:val="ru-RU"/>
              </w:rPr>
              <w:t>(мошенничество)</w:t>
            </w:r>
          </w:p>
        </w:tc>
        <w:tc>
          <w:tcPr>
            <w:tcW w:w="696" w:type="dxa"/>
          </w:tcPr>
          <w:p w14:paraId="5050D2E0" w14:textId="6499431C" w:rsidR="00FA0C12" w:rsidRPr="00207730" w:rsidRDefault="00FA0C12" w:rsidP="00FA0C12">
            <w:pPr>
              <w:jc w:val="center"/>
              <w:rPr>
                <w:rFonts w:cs="Times New Roman"/>
                <w:sz w:val="24"/>
                <w:szCs w:val="24"/>
                <w:lang w:val="ru-RU"/>
              </w:rPr>
            </w:pPr>
            <w:r w:rsidRPr="00207730">
              <w:rPr>
                <w:rFonts w:cs="Times New Roman"/>
                <w:sz w:val="24"/>
                <w:szCs w:val="24"/>
                <w:lang w:val="ru-RU"/>
              </w:rPr>
              <w:t>-</w:t>
            </w:r>
          </w:p>
        </w:tc>
        <w:tc>
          <w:tcPr>
            <w:tcW w:w="696" w:type="dxa"/>
          </w:tcPr>
          <w:p w14:paraId="47B6C28A" w14:textId="66B088B3" w:rsidR="00FA0C12" w:rsidRPr="00207730" w:rsidRDefault="00FA0C12" w:rsidP="00FA0C12">
            <w:pPr>
              <w:jc w:val="center"/>
              <w:rPr>
                <w:rFonts w:cs="Times New Roman"/>
                <w:sz w:val="24"/>
                <w:szCs w:val="24"/>
                <w:lang w:val="ru-RU"/>
              </w:rPr>
            </w:pPr>
            <w:r>
              <w:rPr>
                <w:rFonts w:cs="Times New Roman"/>
                <w:sz w:val="24"/>
                <w:szCs w:val="24"/>
                <w:lang w:val="ru-RU"/>
              </w:rPr>
              <w:t>-</w:t>
            </w:r>
          </w:p>
        </w:tc>
        <w:tc>
          <w:tcPr>
            <w:tcW w:w="696" w:type="dxa"/>
          </w:tcPr>
          <w:p w14:paraId="4951FB27" w14:textId="1D791AB7" w:rsidR="00FA0C12" w:rsidRPr="00207730" w:rsidRDefault="00FA0C12" w:rsidP="00FA0C12">
            <w:pPr>
              <w:jc w:val="center"/>
              <w:rPr>
                <w:rFonts w:cs="Times New Roman"/>
                <w:sz w:val="24"/>
                <w:szCs w:val="24"/>
                <w:lang w:val="ru-RU"/>
              </w:rPr>
            </w:pPr>
            <w:r w:rsidRPr="00207730">
              <w:rPr>
                <w:rFonts w:cs="Times New Roman"/>
                <w:sz w:val="24"/>
                <w:szCs w:val="24"/>
                <w:lang w:val="ru-RU"/>
              </w:rPr>
              <w:t>-</w:t>
            </w:r>
          </w:p>
        </w:tc>
        <w:tc>
          <w:tcPr>
            <w:tcW w:w="696" w:type="dxa"/>
          </w:tcPr>
          <w:p w14:paraId="691CEAE5" w14:textId="4A02903C" w:rsidR="00FA0C12" w:rsidRPr="00207730" w:rsidRDefault="00FA0C12" w:rsidP="00FA0C12">
            <w:pPr>
              <w:jc w:val="center"/>
              <w:rPr>
                <w:rFonts w:cs="Times New Roman"/>
                <w:sz w:val="24"/>
                <w:szCs w:val="24"/>
                <w:lang w:val="ru-RU"/>
              </w:rPr>
            </w:pPr>
            <w:r w:rsidRPr="00207730">
              <w:rPr>
                <w:rFonts w:cs="Times New Roman"/>
                <w:sz w:val="24"/>
                <w:szCs w:val="24"/>
                <w:lang w:val="ru-RU"/>
              </w:rPr>
              <w:t>-</w:t>
            </w:r>
          </w:p>
        </w:tc>
        <w:tc>
          <w:tcPr>
            <w:tcW w:w="699" w:type="dxa"/>
          </w:tcPr>
          <w:p w14:paraId="156C4A55" w14:textId="5F6418A6" w:rsidR="00FA0C12" w:rsidRPr="00207730" w:rsidRDefault="00FA0C12" w:rsidP="00FA0C12">
            <w:pPr>
              <w:jc w:val="center"/>
              <w:rPr>
                <w:rFonts w:cs="Times New Roman"/>
                <w:sz w:val="24"/>
                <w:szCs w:val="24"/>
                <w:lang w:val="ru-RU"/>
              </w:rPr>
            </w:pPr>
            <w:r w:rsidRPr="00207730">
              <w:rPr>
                <w:rFonts w:cs="Times New Roman"/>
                <w:sz w:val="24"/>
                <w:szCs w:val="24"/>
                <w:lang w:val="ru-RU"/>
              </w:rPr>
              <w:t>-</w:t>
            </w:r>
          </w:p>
        </w:tc>
        <w:tc>
          <w:tcPr>
            <w:tcW w:w="699" w:type="dxa"/>
          </w:tcPr>
          <w:p w14:paraId="766C4B02" w14:textId="1E1283C1" w:rsidR="00FA0C12" w:rsidRPr="00207730" w:rsidRDefault="00FA0C12" w:rsidP="00FA0C12">
            <w:pPr>
              <w:jc w:val="center"/>
              <w:rPr>
                <w:rFonts w:cs="Times New Roman"/>
                <w:sz w:val="24"/>
                <w:szCs w:val="24"/>
                <w:lang w:val="ru-RU"/>
              </w:rPr>
            </w:pPr>
            <w:r w:rsidRPr="00207730">
              <w:rPr>
                <w:rFonts w:cs="Times New Roman"/>
                <w:sz w:val="24"/>
                <w:szCs w:val="24"/>
                <w:lang w:val="ru-RU"/>
              </w:rPr>
              <w:t>-</w:t>
            </w:r>
          </w:p>
        </w:tc>
        <w:tc>
          <w:tcPr>
            <w:tcW w:w="702" w:type="dxa"/>
          </w:tcPr>
          <w:p w14:paraId="33868B68" w14:textId="475548B9" w:rsidR="00FA0C12" w:rsidRPr="00207730" w:rsidRDefault="00FA0C12" w:rsidP="00FA0C12">
            <w:pPr>
              <w:jc w:val="center"/>
              <w:rPr>
                <w:rFonts w:cs="Times New Roman"/>
                <w:sz w:val="24"/>
                <w:szCs w:val="24"/>
                <w:lang w:val="ru-RU"/>
              </w:rPr>
            </w:pPr>
            <w:r w:rsidRPr="00207730">
              <w:rPr>
                <w:rFonts w:cs="Times New Roman"/>
                <w:sz w:val="24"/>
                <w:szCs w:val="24"/>
                <w:lang w:val="ru-RU"/>
              </w:rPr>
              <w:t>-</w:t>
            </w:r>
          </w:p>
        </w:tc>
        <w:tc>
          <w:tcPr>
            <w:tcW w:w="696" w:type="dxa"/>
          </w:tcPr>
          <w:p w14:paraId="4B9EDC0A" w14:textId="2DD3B13B" w:rsidR="00FA0C12" w:rsidRPr="00207730" w:rsidRDefault="00FA0C12" w:rsidP="00FA0C12">
            <w:pPr>
              <w:jc w:val="center"/>
              <w:rPr>
                <w:rFonts w:cs="Times New Roman"/>
                <w:sz w:val="24"/>
                <w:szCs w:val="24"/>
                <w:lang w:val="ru-RU"/>
              </w:rPr>
            </w:pPr>
            <w:r w:rsidRPr="00207730">
              <w:rPr>
                <w:rFonts w:cs="Times New Roman"/>
                <w:sz w:val="24"/>
                <w:szCs w:val="24"/>
                <w:lang w:val="ru-RU"/>
              </w:rPr>
              <w:t>-</w:t>
            </w:r>
          </w:p>
        </w:tc>
        <w:tc>
          <w:tcPr>
            <w:tcW w:w="696" w:type="dxa"/>
          </w:tcPr>
          <w:p w14:paraId="286C3B82" w14:textId="2D42FDF9" w:rsidR="00FA0C12" w:rsidRDefault="00FA0C12" w:rsidP="00FA0C12">
            <w:pPr>
              <w:jc w:val="center"/>
              <w:rPr>
                <w:rFonts w:cs="Times New Roman"/>
                <w:sz w:val="24"/>
                <w:szCs w:val="24"/>
                <w:lang w:val="ru-RU"/>
              </w:rPr>
            </w:pPr>
            <w:r>
              <w:rPr>
                <w:rFonts w:cs="Times New Roman"/>
                <w:sz w:val="24"/>
                <w:szCs w:val="24"/>
                <w:lang w:val="ru-RU"/>
              </w:rPr>
              <w:t>1</w:t>
            </w:r>
          </w:p>
        </w:tc>
        <w:tc>
          <w:tcPr>
            <w:tcW w:w="870" w:type="dxa"/>
          </w:tcPr>
          <w:p w14:paraId="5B33B5D4" w14:textId="7E16159E" w:rsidR="00FA0C12" w:rsidRPr="00207730" w:rsidRDefault="00FA0C12" w:rsidP="00FA0C12">
            <w:pPr>
              <w:jc w:val="center"/>
              <w:rPr>
                <w:rFonts w:cs="Times New Roman"/>
                <w:sz w:val="24"/>
                <w:szCs w:val="24"/>
                <w:lang w:val="ru-RU"/>
              </w:rPr>
            </w:pPr>
            <w:r>
              <w:rPr>
                <w:rFonts w:cs="Times New Roman"/>
                <w:sz w:val="24"/>
                <w:szCs w:val="24"/>
                <w:lang w:val="ru-RU"/>
              </w:rPr>
              <w:t>1</w:t>
            </w:r>
          </w:p>
        </w:tc>
      </w:tr>
    </w:tbl>
    <w:p w14:paraId="5C378919" w14:textId="6B61A150" w:rsidR="00D50766" w:rsidRPr="00311FE9" w:rsidRDefault="00D50766" w:rsidP="00742C3F">
      <w:pPr>
        <w:spacing w:after="0" w:line="240" w:lineRule="auto"/>
        <w:ind w:firstLine="709"/>
        <w:rPr>
          <w:rFonts w:cs="Times New Roman"/>
          <w:sz w:val="4"/>
          <w:szCs w:val="4"/>
          <w:lang w:val="ru-RU"/>
        </w:rPr>
      </w:pPr>
    </w:p>
    <w:tbl>
      <w:tblPr>
        <w:tblStyle w:val="a9"/>
        <w:tblW w:w="0" w:type="auto"/>
        <w:tblLook w:val="04A0" w:firstRow="1" w:lastRow="0" w:firstColumn="1" w:lastColumn="0" w:noHBand="0" w:noVBand="1"/>
      </w:tblPr>
      <w:tblGrid>
        <w:gridCol w:w="2529"/>
        <w:gridCol w:w="697"/>
        <w:gridCol w:w="722"/>
        <w:gridCol w:w="722"/>
        <w:gridCol w:w="722"/>
        <w:gridCol w:w="722"/>
        <w:gridCol w:w="722"/>
        <w:gridCol w:w="722"/>
        <w:gridCol w:w="722"/>
        <w:gridCol w:w="696"/>
        <w:gridCol w:w="882"/>
      </w:tblGrid>
      <w:tr w:rsidR="00585B50" w:rsidRPr="00207730" w14:paraId="055A6A06" w14:textId="77777777" w:rsidTr="00585B50">
        <w:tc>
          <w:tcPr>
            <w:tcW w:w="2529" w:type="dxa"/>
            <w:vMerge w:val="restart"/>
          </w:tcPr>
          <w:p w14:paraId="59935DB2"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Вид уголовного правонарушения (УК РК)</w:t>
            </w:r>
          </w:p>
        </w:tc>
        <w:tc>
          <w:tcPr>
            <w:tcW w:w="697" w:type="dxa"/>
          </w:tcPr>
          <w:p w14:paraId="057E58CC"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2017</w:t>
            </w:r>
          </w:p>
        </w:tc>
        <w:tc>
          <w:tcPr>
            <w:tcW w:w="722" w:type="dxa"/>
          </w:tcPr>
          <w:p w14:paraId="5B21497F"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2018</w:t>
            </w:r>
          </w:p>
        </w:tc>
        <w:tc>
          <w:tcPr>
            <w:tcW w:w="722" w:type="dxa"/>
          </w:tcPr>
          <w:p w14:paraId="270D809A"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2019</w:t>
            </w:r>
          </w:p>
        </w:tc>
        <w:tc>
          <w:tcPr>
            <w:tcW w:w="722" w:type="dxa"/>
          </w:tcPr>
          <w:p w14:paraId="4C0B6A43"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2020</w:t>
            </w:r>
          </w:p>
        </w:tc>
        <w:tc>
          <w:tcPr>
            <w:tcW w:w="722" w:type="dxa"/>
          </w:tcPr>
          <w:p w14:paraId="6CF86FC4"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2021</w:t>
            </w:r>
          </w:p>
        </w:tc>
        <w:tc>
          <w:tcPr>
            <w:tcW w:w="722" w:type="dxa"/>
          </w:tcPr>
          <w:p w14:paraId="11E4B3D5"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2022</w:t>
            </w:r>
          </w:p>
        </w:tc>
        <w:tc>
          <w:tcPr>
            <w:tcW w:w="722" w:type="dxa"/>
          </w:tcPr>
          <w:p w14:paraId="0DD3AF26"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2023</w:t>
            </w:r>
          </w:p>
        </w:tc>
        <w:tc>
          <w:tcPr>
            <w:tcW w:w="722" w:type="dxa"/>
          </w:tcPr>
          <w:p w14:paraId="0CF30433" w14:textId="77777777" w:rsidR="00585B50" w:rsidRPr="00207730" w:rsidRDefault="00585B50" w:rsidP="00742C3F">
            <w:pPr>
              <w:jc w:val="center"/>
              <w:rPr>
                <w:rFonts w:cs="Times New Roman"/>
                <w:b/>
                <w:sz w:val="24"/>
                <w:szCs w:val="24"/>
                <w:lang w:val="ru-RU"/>
              </w:rPr>
            </w:pPr>
            <w:r w:rsidRPr="00207730">
              <w:rPr>
                <w:rFonts w:cs="Times New Roman"/>
                <w:b/>
                <w:sz w:val="24"/>
                <w:szCs w:val="24"/>
                <w:lang w:val="ru-RU"/>
              </w:rPr>
              <w:t>2024</w:t>
            </w:r>
          </w:p>
        </w:tc>
        <w:tc>
          <w:tcPr>
            <w:tcW w:w="696" w:type="dxa"/>
          </w:tcPr>
          <w:p w14:paraId="2313D8BE" w14:textId="70A15DCC" w:rsidR="00585B50" w:rsidRPr="00207730" w:rsidRDefault="00585B50" w:rsidP="00742C3F">
            <w:pPr>
              <w:jc w:val="center"/>
              <w:rPr>
                <w:rFonts w:cs="Times New Roman"/>
                <w:b/>
                <w:sz w:val="24"/>
                <w:szCs w:val="24"/>
                <w:lang w:val="ru-RU"/>
              </w:rPr>
            </w:pPr>
            <w:r>
              <w:rPr>
                <w:rFonts w:cs="Times New Roman"/>
                <w:b/>
                <w:sz w:val="24"/>
                <w:szCs w:val="24"/>
                <w:lang w:val="ru-RU"/>
              </w:rPr>
              <w:t>2025</w:t>
            </w:r>
          </w:p>
        </w:tc>
        <w:tc>
          <w:tcPr>
            <w:tcW w:w="882" w:type="dxa"/>
          </w:tcPr>
          <w:p w14:paraId="61F4BF43" w14:textId="18AC3FAF" w:rsidR="00585B50" w:rsidRPr="00207730" w:rsidRDefault="00585B50" w:rsidP="00742C3F">
            <w:pPr>
              <w:jc w:val="center"/>
              <w:rPr>
                <w:rFonts w:cs="Times New Roman"/>
                <w:b/>
                <w:sz w:val="24"/>
                <w:szCs w:val="24"/>
                <w:lang w:val="ru-RU"/>
              </w:rPr>
            </w:pPr>
            <w:r w:rsidRPr="00207730">
              <w:rPr>
                <w:rFonts w:cs="Times New Roman"/>
                <w:b/>
                <w:sz w:val="24"/>
                <w:szCs w:val="24"/>
                <w:lang w:val="ru-RU"/>
              </w:rPr>
              <w:t>Итого</w:t>
            </w:r>
          </w:p>
        </w:tc>
      </w:tr>
      <w:tr w:rsidR="00B14251" w:rsidRPr="00207730" w14:paraId="49143DEF" w14:textId="77777777" w:rsidTr="007833D3">
        <w:tc>
          <w:tcPr>
            <w:tcW w:w="2529" w:type="dxa"/>
            <w:vMerge/>
          </w:tcPr>
          <w:p w14:paraId="78A2253E" w14:textId="77777777" w:rsidR="00B14251" w:rsidRPr="00207730" w:rsidRDefault="00B14251" w:rsidP="00742C3F">
            <w:pPr>
              <w:jc w:val="both"/>
              <w:rPr>
                <w:rFonts w:cs="Times New Roman"/>
                <w:sz w:val="24"/>
                <w:szCs w:val="24"/>
                <w:lang w:val="ru-RU"/>
              </w:rPr>
            </w:pPr>
          </w:p>
        </w:tc>
        <w:tc>
          <w:tcPr>
            <w:tcW w:w="7329" w:type="dxa"/>
            <w:gridSpan w:val="10"/>
          </w:tcPr>
          <w:p w14:paraId="7F7BBD25" w14:textId="4B6EC564" w:rsidR="00B14251" w:rsidRPr="00207730" w:rsidRDefault="00B14251" w:rsidP="00742C3F">
            <w:pPr>
              <w:jc w:val="center"/>
              <w:rPr>
                <w:rFonts w:cs="Times New Roman"/>
                <w:b/>
                <w:bCs/>
                <w:sz w:val="24"/>
                <w:szCs w:val="24"/>
                <w:lang w:val="ru-RU"/>
              </w:rPr>
            </w:pPr>
            <w:r w:rsidRPr="00207730">
              <w:rPr>
                <w:rFonts w:cs="Times New Roman"/>
                <w:b/>
                <w:bCs/>
                <w:sz w:val="24"/>
                <w:szCs w:val="24"/>
                <w:lang w:val="ru-RU"/>
              </w:rPr>
              <w:t>количество совершенных преступлений</w:t>
            </w:r>
          </w:p>
        </w:tc>
      </w:tr>
      <w:tr w:rsidR="006D088C" w:rsidRPr="00207730" w14:paraId="345FE4E0" w14:textId="77777777" w:rsidTr="00585B50">
        <w:tc>
          <w:tcPr>
            <w:tcW w:w="2529" w:type="dxa"/>
          </w:tcPr>
          <w:p w14:paraId="3589913F" w14:textId="5BEDD82E" w:rsidR="006D088C" w:rsidRPr="00207730" w:rsidRDefault="006D088C" w:rsidP="006D088C">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ч.ч.1, 2, 3 ст. 190</w:t>
            </w:r>
          </w:p>
        </w:tc>
        <w:tc>
          <w:tcPr>
            <w:tcW w:w="697" w:type="dxa"/>
          </w:tcPr>
          <w:p w14:paraId="7995DB53" w14:textId="0C3AD03B" w:rsidR="006D088C" w:rsidRPr="00207730" w:rsidRDefault="006D088C" w:rsidP="006D088C">
            <w:pPr>
              <w:jc w:val="center"/>
              <w:rPr>
                <w:rFonts w:cs="Times New Roman"/>
                <w:sz w:val="24"/>
                <w:szCs w:val="24"/>
                <w:lang w:val="ru-RU"/>
              </w:rPr>
            </w:pPr>
            <w:r w:rsidRPr="00207730">
              <w:rPr>
                <w:rFonts w:cs="Times New Roman"/>
                <w:sz w:val="24"/>
                <w:szCs w:val="24"/>
                <w:lang w:val="ru-RU"/>
              </w:rPr>
              <w:t>-</w:t>
            </w:r>
          </w:p>
        </w:tc>
        <w:tc>
          <w:tcPr>
            <w:tcW w:w="722" w:type="dxa"/>
          </w:tcPr>
          <w:p w14:paraId="050BFD43" w14:textId="47532134" w:rsidR="006D088C" w:rsidRPr="00207730" w:rsidRDefault="006D088C" w:rsidP="006D088C">
            <w:pPr>
              <w:jc w:val="center"/>
              <w:rPr>
                <w:rFonts w:cs="Times New Roman"/>
                <w:sz w:val="24"/>
                <w:szCs w:val="24"/>
                <w:lang w:val="ru-RU"/>
              </w:rPr>
            </w:pPr>
            <w:r w:rsidRPr="00207730">
              <w:rPr>
                <w:rFonts w:cs="Times New Roman"/>
                <w:sz w:val="24"/>
                <w:szCs w:val="24"/>
                <w:lang w:val="ru-RU"/>
              </w:rPr>
              <w:t>3</w:t>
            </w:r>
          </w:p>
        </w:tc>
        <w:tc>
          <w:tcPr>
            <w:tcW w:w="722" w:type="dxa"/>
          </w:tcPr>
          <w:p w14:paraId="37FF9B6D" w14:textId="5B2DA374" w:rsidR="006D088C" w:rsidRPr="00207730" w:rsidRDefault="006D088C" w:rsidP="006D088C">
            <w:pPr>
              <w:jc w:val="center"/>
              <w:rPr>
                <w:rFonts w:cs="Times New Roman"/>
                <w:sz w:val="24"/>
                <w:szCs w:val="24"/>
                <w:lang w:val="ru-RU"/>
              </w:rPr>
            </w:pPr>
            <w:r w:rsidRPr="00207730">
              <w:rPr>
                <w:rFonts w:cs="Times New Roman"/>
                <w:sz w:val="24"/>
                <w:szCs w:val="24"/>
                <w:lang w:val="ru-RU"/>
              </w:rPr>
              <w:t>-</w:t>
            </w:r>
          </w:p>
        </w:tc>
        <w:tc>
          <w:tcPr>
            <w:tcW w:w="722" w:type="dxa"/>
          </w:tcPr>
          <w:p w14:paraId="63FA8541" w14:textId="00E471A3" w:rsidR="006D088C" w:rsidRPr="00207730" w:rsidRDefault="006D088C" w:rsidP="006D088C">
            <w:pPr>
              <w:jc w:val="center"/>
              <w:rPr>
                <w:rFonts w:cs="Times New Roman"/>
                <w:sz w:val="24"/>
                <w:szCs w:val="24"/>
                <w:lang w:val="ru-RU"/>
              </w:rPr>
            </w:pPr>
            <w:r w:rsidRPr="00207730">
              <w:rPr>
                <w:rFonts w:cs="Times New Roman"/>
                <w:sz w:val="24"/>
                <w:szCs w:val="24"/>
                <w:lang w:val="ru-RU"/>
              </w:rPr>
              <w:t>-</w:t>
            </w:r>
          </w:p>
        </w:tc>
        <w:tc>
          <w:tcPr>
            <w:tcW w:w="722" w:type="dxa"/>
          </w:tcPr>
          <w:p w14:paraId="1CD6F498" w14:textId="56E81B2F" w:rsidR="006D088C" w:rsidRPr="00207730" w:rsidRDefault="006D088C" w:rsidP="006D088C">
            <w:pPr>
              <w:jc w:val="center"/>
              <w:rPr>
                <w:rFonts w:cs="Times New Roman"/>
                <w:sz w:val="24"/>
                <w:szCs w:val="24"/>
                <w:lang w:val="ru-RU"/>
              </w:rPr>
            </w:pPr>
            <w:r w:rsidRPr="00207730">
              <w:rPr>
                <w:rFonts w:cs="Times New Roman"/>
                <w:sz w:val="24"/>
                <w:szCs w:val="24"/>
                <w:lang w:val="ru-RU"/>
              </w:rPr>
              <w:t>-</w:t>
            </w:r>
          </w:p>
        </w:tc>
        <w:tc>
          <w:tcPr>
            <w:tcW w:w="722" w:type="dxa"/>
          </w:tcPr>
          <w:p w14:paraId="7D7226DC" w14:textId="2167B0EB" w:rsidR="006D088C" w:rsidRPr="00207730" w:rsidRDefault="006D088C" w:rsidP="006D088C">
            <w:pPr>
              <w:jc w:val="center"/>
              <w:rPr>
                <w:rFonts w:cs="Times New Roman"/>
                <w:sz w:val="24"/>
                <w:szCs w:val="24"/>
                <w:lang w:val="ru-RU"/>
              </w:rPr>
            </w:pPr>
            <w:r w:rsidRPr="00207730">
              <w:rPr>
                <w:rFonts w:cs="Times New Roman"/>
                <w:sz w:val="24"/>
                <w:szCs w:val="24"/>
                <w:lang w:val="ru-RU"/>
              </w:rPr>
              <w:t>-</w:t>
            </w:r>
          </w:p>
        </w:tc>
        <w:tc>
          <w:tcPr>
            <w:tcW w:w="722" w:type="dxa"/>
          </w:tcPr>
          <w:p w14:paraId="1F49B63E" w14:textId="21FAFA52" w:rsidR="006D088C" w:rsidRPr="00207730" w:rsidRDefault="006D088C" w:rsidP="006D088C">
            <w:pPr>
              <w:jc w:val="center"/>
              <w:rPr>
                <w:rFonts w:cs="Times New Roman"/>
                <w:sz w:val="24"/>
                <w:szCs w:val="24"/>
                <w:lang w:val="ru-RU"/>
              </w:rPr>
            </w:pPr>
            <w:r w:rsidRPr="00207730">
              <w:rPr>
                <w:rFonts w:cs="Times New Roman"/>
                <w:sz w:val="24"/>
                <w:szCs w:val="24"/>
                <w:lang w:val="ru-RU"/>
              </w:rPr>
              <w:t>-</w:t>
            </w:r>
          </w:p>
        </w:tc>
        <w:tc>
          <w:tcPr>
            <w:tcW w:w="722" w:type="dxa"/>
          </w:tcPr>
          <w:p w14:paraId="69E126C9" w14:textId="3461D230" w:rsidR="006D088C" w:rsidRPr="00207730" w:rsidRDefault="006D088C" w:rsidP="006D088C">
            <w:pPr>
              <w:jc w:val="center"/>
              <w:rPr>
                <w:rFonts w:cs="Times New Roman"/>
                <w:sz w:val="24"/>
                <w:szCs w:val="24"/>
                <w:lang w:val="ru-RU"/>
              </w:rPr>
            </w:pPr>
            <w:r w:rsidRPr="00207730">
              <w:rPr>
                <w:rFonts w:cs="Times New Roman"/>
                <w:sz w:val="24"/>
                <w:szCs w:val="24"/>
                <w:lang w:val="ru-RU"/>
              </w:rPr>
              <w:t>-</w:t>
            </w:r>
          </w:p>
        </w:tc>
        <w:tc>
          <w:tcPr>
            <w:tcW w:w="696" w:type="dxa"/>
          </w:tcPr>
          <w:p w14:paraId="7D99EB0C" w14:textId="6D44BFDB" w:rsidR="006D088C" w:rsidRPr="00207730" w:rsidRDefault="006D088C" w:rsidP="006D088C">
            <w:pPr>
              <w:jc w:val="center"/>
              <w:rPr>
                <w:rFonts w:cs="Times New Roman"/>
                <w:sz w:val="24"/>
                <w:szCs w:val="24"/>
                <w:lang w:val="ru-RU"/>
              </w:rPr>
            </w:pPr>
            <w:r>
              <w:rPr>
                <w:rFonts w:cs="Times New Roman"/>
                <w:sz w:val="24"/>
                <w:szCs w:val="24"/>
                <w:lang w:val="ru-RU"/>
              </w:rPr>
              <w:t>-</w:t>
            </w:r>
          </w:p>
        </w:tc>
        <w:tc>
          <w:tcPr>
            <w:tcW w:w="882" w:type="dxa"/>
          </w:tcPr>
          <w:p w14:paraId="14DB1922" w14:textId="27C95055" w:rsidR="006D088C" w:rsidRPr="00207730" w:rsidRDefault="006D088C" w:rsidP="006D088C">
            <w:pPr>
              <w:jc w:val="center"/>
              <w:rPr>
                <w:rFonts w:cs="Times New Roman"/>
                <w:sz w:val="24"/>
                <w:szCs w:val="24"/>
                <w:lang w:val="ru-RU"/>
              </w:rPr>
            </w:pPr>
            <w:r w:rsidRPr="00207730">
              <w:rPr>
                <w:rFonts w:cs="Times New Roman"/>
                <w:sz w:val="24"/>
                <w:szCs w:val="24"/>
                <w:lang w:val="ru-RU"/>
              </w:rPr>
              <w:t>3</w:t>
            </w:r>
          </w:p>
        </w:tc>
      </w:tr>
      <w:tr w:rsidR="004406DF" w:rsidRPr="00207730" w14:paraId="2DC994F4" w14:textId="77777777" w:rsidTr="00585B50">
        <w:tc>
          <w:tcPr>
            <w:tcW w:w="2529" w:type="dxa"/>
          </w:tcPr>
          <w:p w14:paraId="70092AD6" w14:textId="0AD617A5" w:rsidR="004406DF" w:rsidRPr="00207730" w:rsidRDefault="004406DF" w:rsidP="004406D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ч.ч.1, 2 ст. 190</w:t>
            </w:r>
          </w:p>
        </w:tc>
        <w:tc>
          <w:tcPr>
            <w:tcW w:w="697" w:type="dxa"/>
          </w:tcPr>
          <w:p w14:paraId="2ABD3FDE" w14:textId="5255D381"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3947EADC" w14:textId="419FEF67"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1709D124" w14:textId="2FB01FB4"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6EA91609" w14:textId="12BD1BB4" w:rsidR="004406DF" w:rsidRPr="00207730" w:rsidRDefault="004406DF" w:rsidP="004406DF">
            <w:pPr>
              <w:jc w:val="center"/>
              <w:rPr>
                <w:rFonts w:cs="Times New Roman"/>
                <w:sz w:val="24"/>
                <w:szCs w:val="24"/>
                <w:lang w:val="ru-RU"/>
              </w:rPr>
            </w:pPr>
            <w:r w:rsidRPr="00207730">
              <w:rPr>
                <w:rFonts w:cs="Times New Roman"/>
                <w:sz w:val="24"/>
                <w:szCs w:val="24"/>
                <w:lang w:val="ru-RU"/>
              </w:rPr>
              <w:t>2</w:t>
            </w:r>
          </w:p>
        </w:tc>
        <w:tc>
          <w:tcPr>
            <w:tcW w:w="722" w:type="dxa"/>
          </w:tcPr>
          <w:p w14:paraId="67BF4DCE" w14:textId="7BDC7DA9"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3118BF77" w14:textId="54CDC237"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1D75F3BA" w14:textId="74A0A1B4" w:rsidR="004406DF" w:rsidRPr="00207730" w:rsidRDefault="004406DF" w:rsidP="004406DF">
            <w:pPr>
              <w:jc w:val="center"/>
              <w:rPr>
                <w:rFonts w:cs="Times New Roman"/>
                <w:sz w:val="24"/>
                <w:szCs w:val="24"/>
                <w:lang w:val="ru-RU"/>
              </w:rPr>
            </w:pPr>
            <w:r w:rsidRPr="00207730">
              <w:rPr>
                <w:rFonts w:cs="Times New Roman"/>
                <w:i/>
                <w:sz w:val="24"/>
                <w:szCs w:val="24"/>
                <w:lang w:val="ru-RU"/>
              </w:rPr>
              <w:t>-</w:t>
            </w:r>
          </w:p>
        </w:tc>
        <w:tc>
          <w:tcPr>
            <w:tcW w:w="722" w:type="dxa"/>
          </w:tcPr>
          <w:p w14:paraId="5113E296" w14:textId="51685B8B" w:rsidR="004406DF" w:rsidRPr="00207730" w:rsidRDefault="004406DF" w:rsidP="004406DF">
            <w:pPr>
              <w:jc w:val="center"/>
              <w:rPr>
                <w:rFonts w:cs="Times New Roman"/>
                <w:sz w:val="24"/>
                <w:szCs w:val="24"/>
                <w:lang w:val="ru-RU"/>
              </w:rPr>
            </w:pPr>
            <w:r w:rsidRPr="00207730">
              <w:rPr>
                <w:rFonts w:cs="Times New Roman"/>
                <w:i/>
                <w:sz w:val="24"/>
                <w:szCs w:val="24"/>
                <w:lang w:val="ru-RU"/>
              </w:rPr>
              <w:t>-</w:t>
            </w:r>
          </w:p>
        </w:tc>
        <w:tc>
          <w:tcPr>
            <w:tcW w:w="696" w:type="dxa"/>
          </w:tcPr>
          <w:p w14:paraId="02E8814B" w14:textId="7335EF01" w:rsidR="004406DF" w:rsidRPr="00207730" w:rsidRDefault="00AB7568" w:rsidP="004406DF">
            <w:pPr>
              <w:jc w:val="center"/>
              <w:rPr>
                <w:rFonts w:cs="Times New Roman"/>
                <w:sz w:val="24"/>
                <w:szCs w:val="24"/>
                <w:lang w:val="ru-RU"/>
              </w:rPr>
            </w:pPr>
            <w:r>
              <w:rPr>
                <w:rFonts w:cs="Times New Roman"/>
                <w:sz w:val="24"/>
                <w:szCs w:val="24"/>
                <w:lang w:val="ru-RU"/>
              </w:rPr>
              <w:t>-</w:t>
            </w:r>
          </w:p>
        </w:tc>
        <w:tc>
          <w:tcPr>
            <w:tcW w:w="882" w:type="dxa"/>
          </w:tcPr>
          <w:p w14:paraId="2CB4C3D5" w14:textId="2B8CC5BB" w:rsidR="004406DF" w:rsidRPr="00207730" w:rsidRDefault="004406DF" w:rsidP="004406DF">
            <w:pPr>
              <w:jc w:val="center"/>
              <w:rPr>
                <w:rFonts w:cs="Times New Roman"/>
                <w:sz w:val="24"/>
                <w:szCs w:val="24"/>
                <w:lang w:val="ru-RU"/>
              </w:rPr>
            </w:pPr>
            <w:r w:rsidRPr="00207730">
              <w:rPr>
                <w:rFonts w:cs="Times New Roman"/>
                <w:sz w:val="24"/>
                <w:szCs w:val="24"/>
                <w:lang w:val="ru-RU"/>
              </w:rPr>
              <w:t>2</w:t>
            </w:r>
          </w:p>
        </w:tc>
      </w:tr>
      <w:tr w:rsidR="004406DF" w:rsidRPr="00207730" w14:paraId="564ABFE9" w14:textId="77777777" w:rsidTr="00585B50">
        <w:tc>
          <w:tcPr>
            <w:tcW w:w="2529" w:type="dxa"/>
          </w:tcPr>
          <w:p w14:paraId="376A30E8" w14:textId="528A4F6E" w:rsidR="004406DF" w:rsidRPr="00207730" w:rsidRDefault="004406DF" w:rsidP="004406D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ч.ч.2, 4 ст. 190</w:t>
            </w:r>
          </w:p>
        </w:tc>
        <w:tc>
          <w:tcPr>
            <w:tcW w:w="697" w:type="dxa"/>
          </w:tcPr>
          <w:p w14:paraId="7FE2F2D8" w14:textId="1F160727"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408B3C02" w14:textId="2B1D34FE"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3889F62A" w14:textId="1A86B53D"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1FB57024" w14:textId="3CE3AB25"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0E9BE87A" w14:textId="052976F2"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0E324A2B" w14:textId="22C4E6DA" w:rsidR="004406DF" w:rsidRPr="00207730" w:rsidRDefault="004406DF" w:rsidP="004406DF">
            <w:pPr>
              <w:jc w:val="center"/>
              <w:rPr>
                <w:rFonts w:cs="Times New Roman"/>
                <w:sz w:val="24"/>
                <w:szCs w:val="24"/>
                <w:lang w:val="ru-RU"/>
              </w:rPr>
            </w:pPr>
            <w:r w:rsidRPr="00207730">
              <w:rPr>
                <w:rFonts w:cs="Times New Roman"/>
                <w:sz w:val="24"/>
                <w:szCs w:val="24"/>
                <w:lang w:val="ru-RU"/>
              </w:rPr>
              <w:t>3</w:t>
            </w:r>
          </w:p>
        </w:tc>
        <w:tc>
          <w:tcPr>
            <w:tcW w:w="722" w:type="dxa"/>
          </w:tcPr>
          <w:p w14:paraId="3A540FCA" w14:textId="76D8F0DD" w:rsidR="004406DF" w:rsidRPr="00207730" w:rsidRDefault="004406DF" w:rsidP="004406DF">
            <w:pPr>
              <w:jc w:val="center"/>
              <w:rPr>
                <w:rFonts w:cs="Times New Roman"/>
                <w:sz w:val="24"/>
                <w:szCs w:val="24"/>
                <w:lang w:val="ru-RU"/>
              </w:rPr>
            </w:pPr>
            <w:r w:rsidRPr="00207730">
              <w:rPr>
                <w:rFonts w:cs="Times New Roman"/>
                <w:i/>
                <w:sz w:val="24"/>
                <w:szCs w:val="24"/>
                <w:lang w:val="ru-RU"/>
              </w:rPr>
              <w:t>-</w:t>
            </w:r>
          </w:p>
        </w:tc>
        <w:tc>
          <w:tcPr>
            <w:tcW w:w="722" w:type="dxa"/>
          </w:tcPr>
          <w:p w14:paraId="45EE8CC1" w14:textId="7B9D4CE9" w:rsidR="004406DF" w:rsidRPr="00207730" w:rsidRDefault="004406DF" w:rsidP="004406DF">
            <w:pPr>
              <w:jc w:val="center"/>
              <w:rPr>
                <w:rFonts w:cs="Times New Roman"/>
                <w:sz w:val="24"/>
                <w:szCs w:val="24"/>
                <w:lang w:val="ru-RU"/>
              </w:rPr>
            </w:pPr>
            <w:r w:rsidRPr="00207730">
              <w:rPr>
                <w:rFonts w:cs="Times New Roman"/>
                <w:i/>
                <w:sz w:val="24"/>
                <w:szCs w:val="24"/>
                <w:lang w:val="ru-RU"/>
              </w:rPr>
              <w:t>-</w:t>
            </w:r>
          </w:p>
        </w:tc>
        <w:tc>
          <w:tcPr>
            <w:tcW w:w="696" w:type="dxa"/>
          </w:tcPr>
          <w:p w14:paraId="6B9A8FD1" w14:textId="6E58F34F" w:rsidR="004406DF" w:rsidRPr="00207730" w:rsidRDefault="00AB7568" w:rsidP="004406DF">
            <w:pPr>
              <w:jc w:val="center"/>
              <w:rPr>
                <w:rFonts w:cs="Times New Roman"/>
                <w:sz w:val="24"/>
                <w:szCs w:val="24"/>
                <w:lang w:val="ru-RU"/>
              </w:rPr>
            </w:pPr>
            <w:r>
              <w:rPr>
                <w:rFonts w:cs="Times New Roman"/>
                <w:sz w:val="24"/>
                <w:szCs w:val="24"/>
                <w:lang w:val="ru-RU"/>
              </w:rPr>
              <w:t>-</w:t>
            </w:r>
          </w:p>
        </w:tc>
        <w:tc>
          <w:tcPr>
            <w:tcW w:w="882" w:type="dxa"/>
          </w:tcPr>
          <w:p w14:paraId="238C3E9D" w14:textId="5C9C85F2" w:rsidR="004406DF" w:rsidRPr="00207730" w:rsidRDefault="004406DF" w:rsidP="004406DF">
            <w:pPr>
              <w:jc w:val="center"/>
              <w:rPr>
                <w:rFonts w:cs="Times New Roman"/>
                <w:sz w:val="24"/>
                <w:szCs w:val="24"/>
                <w:lang w:val="ru-RU"/>
              </w:rPr>
            </w:pPr>
            <w:r w:rsidRPr="00207730">
              <w:rPr>
                <w:rFonts w:cs="Times New Roman"/>
                <w:sz w:val="24"/>
                <w:szCs w:val="24"/>
                <w:lang w:val="ru-RU"/>
              </w:rPr>
              <w:t>3</w:t>
            </w:r>
          </w:p>
        </w:tc>
      </w:tr>
      <w:tr w:rsidR="004406DF" w:rsidRPr="00207730" w14:paraId="57A3AFDC" w14:textId="77777777" w:rsidTr="00585B50">
        <w:tc>
          <w:tcPr>
            <w:tcW w:w="2529" w:type="dxa"/>
          </w:tcPr>
          <w:p w14:paraId="236A01F6" w14:textId="7BCB8621" w:rsidR="004406DF" w:rsidRPr="00207730" w:rsidRDefault="004406DF" w:rsidP="004406D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ч.3 ст. 190</w:t>
            </w:r>
          </w:p>
        </w:tc>
        <w:tc>
          <w:tcPr>
            <w:tcW w:w="697" w:type="dxa"/>
          </w:tcPr>
          <w:p w14:paraId="34D9F3D7" w14:textId="49E58B6F" w:rsidR="004406DF" w:rsidRPr="00207730" w:rsidRDefault="004406DF" w:rsidP="004406DF">
            <w:pPr>
              <w:jc w:val="center"/>
              <w:rPr>
                <w:rFonts w:cs="Times New Roman"/>
                <w:sz w:val="24"/>
                <w:szCs w:val="24"/>
                <w:lang w:val="ru-RU"/>
              </w:rPr>
            </w:pPr>
            <w:r w:rsidRPr="00207730">
              <w:rPr>
                <w:rFonts w:cs="Times New Roman"/>
                <w:sz w:val="24"/>
                <w:szCs w:val="24"/>
                <w:lang w:val="ru-RU"/>
              </w:rPr>
              <w:t>1</w:t>
            </w:r>
          </w:p>
        </w:tc>
        <w:tc>
          <w:tcPr>
            <w:tcW w:w="722" w:type="dxa"/>
          </w:tcPr>
          <w:p w14:paraId="286C3ECC" w14:textId="06230D73"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5BB1DAB8" w14:textId="09C7AC61" w:rsidR="004406DF" w:rsidRPr="00207730" w:rsidRDefault="004406DF" w:rsidP="004406DF">
            <w:pPr>
              <w:jc w:val="center"/>
              <w:rPr>
                <w:rFonts w:cs="Times New Roman"/>
                <w:sz w:val="24"/>
                <w:szCs w:val="24"/>
                <w:lang w:val="ru-RU"/>
              </w:rPr>
            </w:pPr>
            <w:r w:rsidRPr="00207730">
              <w:rPr>
                <w:rFonts w:cs="Times New Roman"/>
                <w:sz w:val="24"/>
                <w:szCs w:val="24"/>
                <w:lang w:val="ru-RU"/>
              </w:rPr>
              <w:t>1</w:t>
            </w:r>
          </w:p>
        </w:tc>
        <w:tc>
          <w:tcPr>
            <w:tcW w:w="722" w:type="dxa"/>
          </w:tcPr>
          <w:p w14:paraId="5120B10A" w14:textId="4C2CB02C"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6E34B18F" w14:textId="696F64E5" w:rsidR="004406DF" w:rsidRPr="00207730" w:rsidRDefault="004406DF" w:rsidP="004406DF">
            <w:pPr>
              <w:jc w:val="center"/>
              <w:rPr>
                <w:rFonts w:cs="Times New Roman"/>
                <w:sz w:val="24"/>
                <w:szCs w:val="24"/>
                <w:lang w:val="ru-RU"/>
              </w:rPr>
            </w:pPr>
            <w:r w:rsidRPr="00207730">
              <w:rPr>
                <w:rFonts w:cs="Times New Roman"/>
                <w:sz w:val="24"/>
                <w:szCs w:val="24"/>
                <w:lang w:val="ru-RU"/>
              </w:rPr>
              <w:t>1</w:t>
            </w:r>
          </w:p>
        </w:tc>
        <w:tc>
          <w:tcPr>
            <w:tcW w:w="722" w:type="dxa"/>
          </w:tcPr>
          <w:p w14:paraId="768CAE7C" w14:textId="717E8805"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0E0ECED9" w14:textId="1E351810" w:rsidR="004406DF" w:rsidRPr="00207730" w:rsidRDefault="004406DF" w:rsidP="004406DF">
            <w:pPr>
              <w:jc w:val="center"/>
              <w:rPr>
                <w:rFonts w:cs="Times New Roman"/>
                <w:sz w:val="24"/>
                <w:szCs w:val="24"/>
                <w:lang w:val="ru-RU"/>
              </w:rPr>
            </w:pPr>
            <w:r w:rsidRPr="00207730">
              <w:rPr>
                <w:rFonts w:cs="Times New Roman"/>
                <w:sz w:val="24"/>
                <w:szCs w:val="24"/>
                <w:lang w:val="ru-RU"/>
              </w:rPr>
              <w:t>1</w:t>
            </w:r>
          </w:p>
        </w:tc>
        <w:tc>
          <w:tcPr>
            <w:tcW w:w="722" w:type="dxa"/>
          </w:tcPr>
          <w:p w14:paraId="692221C9" w14:textId="75E8D52E"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696" w:type="dxa"/>
          </w:tcPr>
          <w:p w14:paraId="5D771CBF" w14:textId="00481EDD" w:rsidR="004406DF" w:rsidRPr="00207730" w:rsidRDefault="00613CA9" w:rsidP="004406DF">
            <w:pPr>
              <w:jc w:val="center"/>
              <w:rPr>
                <w:rFonts w:cs="Times New Roman"/>
                <w:sz w:val="24"/>
                <w:szCs w:val="24"/>
                <w:lang w:val="ru-RU"/>
              </w:rPr>
            </w:pPr>
            <w:r>
              <w:rPr>
                <w:rFonts w:cs="Times New Roman"/>
                <w:sz w:val="24"/>
                <w:szCs w:val="24"/>
                <w:lang w:val="ru-RU"/>
              </w:rPr>
              <w:t>2</w:t>
            </w:r>
          </w:p>
        </w:tc>
        <w:tc>
          <w:tcPr>
            <w:tcW w:w="882" w:type="dxa"/>
          </w:tcPr>
          <w:p w14:paraId="3D96A779" w14:textId="1FABF040" w:rsidR="004406DF" w:rsidRPr="00207730" w:rsidRDefault="00613CA9" w:rsidP="004406DF">
            <w:pPr>
              <w:jc w:val="center"/>
              <w:rPr>
                <w:rFonts w:cs="Times New Roman"/>
                <w:sz w:val="24"/>
                <w:szCs w:val="24"/>
                <w:lang w:val="ru-RU"/>
              </w:rPr>
            </w:pPr>
            <w:r>
              <w:rPr>
                <w:rFonts w:cs="Times New Roman"/>
                <w:sz w:val="24"/>
                <w:szCs w:val="24"/>
                <w:lang w:val="ru-RU"/>
              </w:rPr>
              <w:t>6</w:t>
            </w:r>
          </w:p>
        </w:tc>
      </w:tr>
      <w:tr w:rsidR="004406DF" w:rsidRPr="00207730" w14:paraId="67BD173B" w14:textId="77777777" w:rsidTr="00585B50">
        <w:tc>
          <w:tcPr>
            <w:tcW w:w="2529" w:type="dxa"/>
          </w:tcPr>
          <w:p w14:paraId="5C2B3DA8" w14:textId="4AA80470" w:rsidR="004406DF" w:rsidRPr="00207730" w:rsidRDefault="004406DF" w:rsidP="004406D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ч.ч.1, 2 ст. 191 (грабеж)</w:t>
            </w:r>
          </w:p>
        </w:tc>
        <w:tc>
          <w:tcPr>
            <w:tcW w:w="697" w:type="dxa"/>
          </w:tcPr>
          <w:p w14:paraId="01E94395" w14:textId="2ABF2C55" w:rsidR="004406DF" w:rsidRPr="00207730" w:rsidRDefault="004406DF" w:rsidP="004406DF">
            <w:pPr>
              <w:jc w:val="center"/>
              <w:rPr>
                <w:rFonts w:cs="Times New Roman"/>
                <w:sz w:val="24"/>
                <w:szCs w:val="24"/>
                <w:lang w:val="ru-RU"/>
              </w:rPr>
            </w:pPr>
            <w:r w:rsidRPr="00207730">
              <w:rPr>
                <w:rFonts w:cs="Times New Roman"/>
                <w:sz w:val="24"/>
                <w:szCs w:val="24"/>
                <w:lang w:val="ru-RU"/>
              </w:rPr>
              <w:t>2</w:t>
            </w:r>
          </w:p>
        </w:tc>
        <w:tc>
          <w:tcPr>
            <w:tcW w:w="722" w:type="dxa"/>
          </w:tcPr>
          <w:p w14:paraId="6CD24DAB" w14:textId="03149379"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5AFA8F36" w14:textId="476A2D39" w:rsidR="004406DF" w:rsidRPr="00207730" w:rsidRDefault="004406DF" w:rsidP="004406DF">
            <w:pPr>
              <w:jc w:val="center"/>
              <w:rPr>
                <w:rFonts w:cs="Times New Roman"/>
                <w:sz w:val="24"/>
                <w:szCs w:val="24"/>
                <w:lang w:val="ru-RU"/>
              </w:rPr>
            </w:pPr>
            <w:r w:rsidRPr="00207730">
              <w:rPr>
                <w:rFonts w:cs="Times New Roman"/>
                <w:sz w:val="24"/>
                <w:szCs w:val="24"/>
                <w:lang w:val="ru-RU"/>
              </w:rPr>
              <w:t>4</w:t>
            </w:r>
          </w:p>
        </w:tc>
        <w:tc>
          <w:tcPr>
            <w:tcW w:w="722" w:type="dxa"/>
          </w:tcPr>
          <w:p w14:paraId="5954DF5C" w14:textId="4F55BA40"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2809B6F9" w14:textId="26D7123A"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17BD2D2D" w14:textId="23E300E8"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4F7ACC19" w14:textId="56A682D8"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722" w:type="dxa"/>
          </w:tcPr>
          <w:p w14:paraId="34F4B020" w14:textId="4CF68C02" w:rsidR="004406DF" w:rsidRPr="00207730" w:rsidRDefault="004406DF" w:rsidP="004406DF">
            <w:pPr>
              <w:jc w:val="center"/>
              <w:rPr>
                <w:rFonts w:cs="Times New Roman"/>
                <w:sz w:val="24"/>
                <w:szCs w:val="24"/>
                <w:lang w:val="ru-RU"/>
              </w:rPr>
            </w:pPr>
            <w:r w:rsidRPr="00207730">
              <w:rPr>
                <w:rFonts w:cs="Times New Roman"/>
                <w:sz w:val="24"/>
                <w:szCs w:val="24"/>
                <w:lang w:val="ru-RU"/>
              </w:rPr>
              <w:t>-</w:t>
            </w:r>
          </w:p>
        </w:tc>
        <w:tc>
          <w:tcPr>
            <w:tcW w:w="696" w:type="dxa"/>
          </w:tcPr>
          <w:p w14:paraId="2A159BAF" w14:textId="222C8571" w:rsidR="004406DF" w:rsidRPr="00207730" w:rsidRDefault="00613CA9" w:rsidP="004406DF">
            <w:pPr>
              <w:jc w:val="center"/>
              <w:rPr>
                <w:rFonts w:cs="Times New Roman"/>
                <w:sz w:val="24"/>
                <w:szCs w:val="24"/>
                <w:lang w:val="ru-RU"/>
              </w:rPr>
            </w:pPr>
            <w:r>
              <w:rPr>
                <w:rFonts w:cs="Times New Roman"/>
                <w:sz w:val="24"/>
                <w:szCs w:val="24"/>
                <w:lang w:val="ru-RU"/>
              </w:rPr>
              <w:t>-</w:t>
            </w:r>
          </w:p>
        </w:tc>
        <w:tc>
          <w:tcPr>
            <w:tcW w:w="882" w:type="dxa"/>
          </w:tcPr>
          <w:p w14:paraId="1A025D2C" w14:textId="29660604" w:rsidR="004406DF" w:rsidRPr="00207730" w:rsidRDefault="004406DF" w:rsidP="004406DF">
            <w:pPr>
              <w:jc w:val="center"/>
              <w:rPr>
                <w:rFonts w:cs="Times New Roman"/>
                <w:sz w:val="24"/>
                <w:szCs w:val="24"/>
                <w:lang w:val="ru-RU"/>
              </w:rPr>
            </w:pPr>
            <w:r w:rsidRPr="00207730">
              <w:rPr>
                <w:rFonts w:cs="Times New Roman"/>
                <w:sz w:val="24"/>
                <w:szCs w:val="24"/>
                <w:lang w:val="ru-RU"/>
              </w:rPr>
              <w:t>6</w:t>
            </w:r>
          </w:p>
        </w:tc>
      </w:tr>
      <w:tr w:rsidR="00F9114E" w:rsidRPr="00207730" w14:paraId="5DE70B7F" w14:textId="77777777" w:rsidTr="00585B50">
        <w:tc>
          <w:tcPr>
            <w:tcW w:w="2529" w:type="dxa"/>
          </w:tcPr>
          <w:p w14:paraId="4DECB7AA" w14:textId="192C95A9" w:rsidR="00F9114E" w:rsidRPr="00207730" w:rsidRDefault="00F9114E" w:rsidP="00F9114E">
            <w:pPr>
              <w:jc w:val="both"/>
              <w:rPr>
                <w:rFonts w:eastAsia="Times New Roman" w:cs="Times New Roman"/>
                <w:spacing w:val="-4"/>
                <w:sz w:val="24"/>
                <w:szCs w:val="24"/>
                <w:lang w:val="ru-RU"/>
              </w:rPr>
            </w:pPr>
            <w:r w:rsidRPr="00207730">
              <w:rPr>
                <w:rFonts w:eastAsia="Times New Roman" w:cs="Times New Roman"/>
                <w:spacing w:val="-4"/>
                <w:sz w:val="24"/>
                <w:szCs w:val="24"/>
                <w:lang w:val="ru-RU"/>
              </w:rPr>
              <w:lastRenderedPageBreak/>
              <w:t xml:space="preserve">ч.2 ст. 191 </w:t>
            </w:r>
          </w:p>
        </w:tc>
        <w:tc>
          <w:tcPr>
            <w:tcW w:w="697" w:type="dxa"/>
          </w:tcPr>
          <w:p w14:paraId="0D4ECD7A" w14:textId="5E762AB7" w:rsidR="00F9114E" w:rsidRPr="00207730" w:rsidRDefault="00F9114E" w:rsidP="00F9114E">
            <w:pPr>
              <w:jc w:val="center"/>
              <w:rPr>
                <w:rFonts w:cs="Times New Roman"/>
                <w:sz w:val="24"/>
                <w:szCs w:val="24"/>
                <w:lang w:val="ru-RU"/>
              </w:rPr>
            </w:pPr>
            <w:r w:rsidRPr="00207730">
              <w:rPr>
                <w:rFonts w:cs="Times New Roman"/>
                <w:sz w:val="24"/>
                <w:szCs w:val="24"/>
                <w:lang w:val="ru-RU"/>
              </w:rPr>
              <w:t>-</w:t>
            </w:r>
          </w:p>
        </w:tc>
        <w:tc>
          <w:tcPr>
            <w:tcW w:w="722" w:type="dxa"/>
          </w:tcPr>
          <w:p w14:paraId="232D7732" w14:textId="7651A2C4" w:rsidR="00F9114E" w:rsidRPr="00207730" w:rsidRDefault="00F9114E" w:rsidP="00F9114E">
            <w:pPr>
              <w:jc w:val="center"/>
              <w:rPr>
                <w:rFonts w:cs="Times New Roman"/>
                <w:sz w:val="24"/>
                <w:szCs w:val="24"/>
                <w:lang w:val="ru-RU"/>
              </w:rPr>
            </w:pPr>
            <w:r w:rsidRPr="00207730">
              <w:rPr>
                <w:rFonts w:cs="Times New Roman"/>
                <w:sz w:val="24"/>
                <w:szCs w:val="24"/>
                <w:lang w:val="ru-RU"/>
              </w:rPr>
              <w:t>-</w:t>
            </w:r>
          </w:p>
        </w:tc>
        <w:tc>
          <w:tcPr>
            <w:tcW w:w="722" w:type="dxa"/>
          </w:tcPr>
          <w:p w14:paraId="224283A5" w14:textId="34DE35CF" w:rsidR="00F9114E" w:rsidRPr="00207730" w:rsidRDefault="00F9114E" w:rsidP="00F9114E">
            <w:pPr>
              <w:jc w:val="center"/>
              <w:rPr>
                <w:rFonts w:cs="Times New Roman"/>
                <w:sz w:val="24"/>
                <w:szCs w:val="24"/>
                <w:lang w:val="ru-RU"/>
              </w:rPr>
            </w:pPr>
            <w:r w:rsidRPr="00207730">
              <w:rPr>
                <w:rFonts w:cs="Times New Roman"/>
                <w:sz w:val="24"/>
                <w:szCs w:val="24"/>
                <w:lang w:val="ru-RU"/>
              </w:rPr>
              <w:t>-</w:t>
            </w:r>
          </w:p>
        </w:tc>
        <w:tc>
          <w:tcPr>
            <w:tcW w:w="722" w:type="dxa"/>
          </w:tcPr>
          <w:p w14:paraId="6CC1198B" w14:textId="4BC322BC" w:rsidR="00F9114E" w:rsidRPr="00207730" w:rsidRDefault="00F9114E" w:rsidP="00F9114E">
            <w:pPr>
              <w:jc w:val="center"/>
              <w:rPr>
                <w:rFonts w:cs="Times New Roman"/>
                <w:sz w:val="24"/>
                <w:szCs w:val="24"/>
                <w:lang w:val="ru-RU"/>
              </w:rPr>
            </w:pPr>
            <w:r w:rsidRPr="00207730">
              <w:rPr>
                <w:rFonts w:cs="Times New Roman"/>
                <w:sz w:val="24"/>
                <w:szCs w:val="24"/>
                <w:lang w:val="ru-RU"/>
              </w:rPr>
              <w:t>-</w:t>
            </w:r>
          </w:p>
        </w:tc>
        <w:tc>
          <w:tcPr>
            <w:tcW w:w="722" w:type="dxa"/>
          </w:tcPr>
          <w:p w14:paraId="46FDEA13" w14:textId="18186CA7" w:rsidR="00F9114E" w:rsidRPr="00207730" w:rsidRDefault="00F9114E" w:rsidP="00F9114E">
            <w:pPr>
              <w:jc w:val="center"/>
              <w:rPr>
                <w:rFonts w:cs="Times New Roman"/>
                <w:sz w:val="24"/>
                <w:szCs w:val="24"/>
                <w:lang w:val="ru-RU"/>
              </w:rPr>
            </w:pPr>
            <w:r w:rsidRPr="00207730">
              <w:rPr>
                <w:rFonts w:cs="Times New Roman"/>
                <w:sz w:val="24"/>
                <w:szCs w:val="24"/>
                <w:lang w:val="ru-RU"/>
              </w:rPr>
              <w:t>1</w:t>
            </w:r>
          </w:p>
        </w:tc>
        <w:tc>
          <w:tcPr>
            <w:tcW w:w="722" w:type="dxa"/>
          </w:tcPr>
          <w:p w14:paraId="1609A90E" w14:textId="7C0CFAC9" w:rsidR="00F9114E" w:rsidRPr="00207730" w:rsidRDefault="00F9114E" w:rsidP="00F9114E">
            <w:pPr>
              <w:jc w:val="center"/>
              <w:rPr>
                <w:rFonts w:cs="Times New Roman"/>
                <w:sz w:val="24"/>
                <w:szCs w:val="24"/>
                <w:lang w:val="ru-RU"/>
              </w:rPr>
            </w:pPr>
            <w:r w:rsidRPr="00207730">
              <w:rPr>
                <w:rFonts w:cs="Times New Roman"/>
                <w:sz w:val="24"/>
                <w:szCs w:val="24"/>
                <w:lang w:val="ru-RU"/>
              </w:rPr>
              <w:t>-</w:t>
            </w:r>
          </w:p>
        </w:tc>
        <w:tc>
          <w:tcPr>
            <w:tcW w:w="722" w:type="dxa"/>
          </w:tcPr>
          <w:p w14:paraId="0BA742E0" w14:textId="18FDF319" w:rsidR="00F9114E" w:rsidRPr="00207730" w:rsidRDefault="00F9114E" w:rsidP="00F9114E">
            <w:pPr>
              <w:jc w:val="center"/>
              <w:rPr>
                <w:rFonts w:cs="Times New Roman"/>
                <w:sz w:val="24"/>
                <w:szCs w:val="24"/>
                <w:lang w:val="ru-RU"/>
              </w:rPr>
            </w:pPr>
            <w:r w:rsidRPr="00207730">
              <w:rPr>
                <w:rFonts w:cs="Times New Roman"/>
                <w:sz w:val="24"/>
                <w:szCs w:val="24"/>
                <w:lang w:val="ru-RU"/>
              </w:rPr>
              <w:t>-</w:t>
            </w:r>
          </w:p>
        </w:tc>
        <w:tc>
          <w:tcPr>
            <w:tcW w:w="722" w:type="dxa"/>
          </w:tcPr>
          <w:p w14:paraId="2ABD351D" w14:textId="6163C625" w:rsidR="00F9114E" w:rsidRPr="00207730" w:rsidRDefault="00F9114E" w:rsidP="00F9114E">
            <w:pPr>
              <w:jc w:val="center"/>
              <w:rPr>
                <w:rFonts w:cs="Times New Roman"/>
                <w:sz w:val="24"/>
                <w:szCs w:val="24"/>
                <w:lang w:val="ru-RU"/>
              </w:rPr>
            </w:pPr>
            <w:r w:rsidRPr="00207730">
              <w:rPr>
                <w:rFonts w:cs="Times New Roman"/>
                <w:sz w:val="24"/>
                <w:szCs w:val="24"/>
                <w:lang w:val="ru-RU"/>
              </w:rPr>
              <w:t>-</w:t>
            </w:r>
          </w:p>
        </w:tc>
        <w:tc>
          <w:tcPr>
            <w:tcW w:w="696" w:type="dxa"/>
          </w:tcPr>
          <w:p w14:paraId="37AB53AE" w14:textId="210810C0" w:rsidR="00F9114E" w:rsidRPr="00207730" w:rsidRDefault="00613CA9" w:rsidP="00F9114E">
            <w:pPr>
              <w:jc w:val="center"/>
              <w:rPr>
                <w:rFonts w:cs="Times New Roman"/>
                <w:sz w:val="24"/>
                <w:szCs w:val="24"/>
                <w:lang w:val="ru-RU"/>
              </w:rPr>
            </w:pPr>
            <w:r>
              <w:rPr>
                <w:rFonts w:cs="Times New Roman"/>
                <w:sz w:val="24"/>
                <w:szCs w:val="24"/>
                <w:lang w:val="ru-RU"/>
              </w:rPr>
              <w:t>-</w:t>
            </w:r>
          </w:p>
        </w:tc>
        <w:tc>
          <w:tcPr>
            <w:tcW w:w="882" w:type="dxa"/>
          </w:tcPr>
          <w:p w14:paraId="42B61240" w14:textId="4BB55EE5" w:rsidR="00F9114E" w:rsidRPr="00207730" w:rsidRDefault="00F9114E" w:rsidP="00F9114E">
            <w:pPr>
              <w:jc w:val="center"/>
              <w:rPr>
                <w:rFonts w:cs="Times New Roman"/>
                <w:sz w:val="24"/>
                <w:szCs w:val="24"/>
                <w:lang w:val="ru-RU"/>
              </w:rPr>
            </w:pPr>
            <w:r w:rsidRPr="00207730">
              <w:rPr>
                <w:rFonts w:cs="Times New Roman"/>
                <w:sz w:val="24"/>
                <w:szCs w:val="24"/>
                <w:lang w:val="ru-RU"/>
              </w:rPr>
              <w:t>1</w:t>
            </w:r>
          </w:p>
        </w:tc>
      </w:tr>
      <w:tr w:rsidR="00585B50" w:rsidRPr="00207730" w14:paraId="2CAD86A6" w14:textId="77777777" w:rsidTr="00585B50">
        <w:tc>
          <w:tcPr>
            <w:tcW w:w="2529" w:type="dxa"/>
          </w:tcPr>
          <w:p w14:paraId="55F2F5CE" w14:textId="032D09AA" w:rsidR="00585B50" w:rsidRPr="00207730" w:rsidRDefault="00585B50" w:rsidP="00585B50">
            <w:pPr>
              <w:jc w:val="both"/>
              <w:rPr>
                <w:rFonts w:eastAsia="Times New Roman" w:cs="Times New Roman"/>
                <w:spacing w:val="-4"/>
                <w:sz w:val="24"/>
                <w:szCs w:val="24"/>
                <w:lang w:val="ru-RU"/>
              </w:rPr>
            </w:pPr>
            <w:r w:rsidRPr="00207730">
              <w:rPr>
                <w:rFonts w:eastAsia="Times New Roman" w:cs="Times New Roman"/>
                <w:spacing w:val="-4"/>
                <w:sz w:val="24"/>
                <w:szCs w:val="24"/>
                <w:lang w:val="ru-RU"/>
              </w:rPr>
              <w:t xml:space="preserve">ч.ч.2, 3 ст. 191 </w:t>
            </w:r>
          </w:p>
        </w:tc>
        <w:tc>
          <w:tcPr>
            <w:tcW w:w="697" w:type="dxa"/>
          </w:tcPr>
          <w:p w14:paraId="64CCBC72" w14:textId="71D85FCC"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1D664EBD" w14:textId="14E0194A" w:rsidR="00585B50" w:rsidRPr="00207730" w:rsidRDefault="00585B50" w:rsidP="00585B50">
            <w:pPr>
              <w:jc w:val="center"/>
              <w:rPr>
                <w:rFonts w:cs="Times New Roman"/>
                <w:sz w:val="24"/>
                <w:szCs w:val="24"/>
                <w:lang w:val="ru-RU"/>
              </w:rPr>
            </w:pPr>
            <w:r w:rsidRPr="00207730">
              <w:rPr>
                <w:rFonts w:cs="Times New Roman"/>
                <w:sz w:val="24"/>
                <w:szCs w:val="24"/>
                <w:lang w:val="ru-RU"/>
              </w:rPr>
              <w:t>2</w:t>
            </w:r>
          </w:p>
        </w:tc>
        <w:tc>
          <w:tcPr>
            <w:tcW w:w="722" w:type="dxa"/>
          </w:tcPr>
          <w:p w14:paraId="78E75CA8" w14:textId="7436DFF5"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5EDA9B7B" w14:textId="783A9D0E"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038BA0AB" w14:textId="7BA82761"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1E9F7193" w14:textId="7CFBB9D5"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65D4E9BE" w14:textId="60151B7C"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341819F5" w14:textId="24CC4EAC"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696" w:type="dxa"/>
          </w:tcPr>
          <w:p w14:paraId="69F4FB94" w14:textId="4D776147" w:rsidR="00585B50" w:rsidRPr="00207730" w:rsidRDefault="00613CA9" w:rsidP="00585B50">
            <w:pPr>
              <w:jc w:val="center"/>
              <w:rPr>
                <w:rFonts w:cs="Times New Roman"/>
                <w:sz w:val="24"/>
                <w:szCs w:val="24"/>
                <w:lang w:val="ru-RU"/>
              </w:rPr>
            </w:pPr>
            <w:r>
              <w:rPr>
                <w:rFonts w:cs="Times New Roman"/>
                <w:sz w:val="24"/>
                <w:szCs w:val="24"/>
                <w:lang w:val="ru-RU"/>
              </w:rPr>
              <w:t>-</w:t>
            </w:r>
          </w:p>
        </w:tc>
        <w:tc>
          <w:tcPr>
            <w:tcW w:w="882" w:type="dxa"/>
          </w:tcPr>
          <w:p w14:paraId="1BA8901E" w14:textId="4CF2E22B" w:rsidR="00585B50" w:rsidRPr="00207730" w:rsidRDefault="00585B50" w:rsidP="00585B50">
            <w:pPr>
              <w:jc w:val="center"/>
              <w:rPr>
                <w:rFonts w:cs="Times New Roman"/>
                <w:sz w:val="24"/>
                <w:szCs w:val="24"/>
                <w:lang w:val="ru-RU"/>
              </w:rPr>
            </w:pPr>
            <w:r w:rsidRPr="00207730">
              <w:rPr>
                <w:rFonts w:cs="Times New Roman"/>
                <w:sz w:val="24"/>
                <w:szCs w:val="24"/>
                <w:lang w:val="ru-RU"/>
              </w:rPr>
              <w:t>2</w:t>
            </w:r>
          </w:p>
        </w:tc>
      </w:tr>
      <w:tr w:rsidR="00585B50" w:rsidRPr="00207730" w14:paraId="0ABE5448" w14:textId="77777777" w:rsidTr="00585B50">
        <w:tc>
          <w:tcPr>
            <w:tcW w:w="2529" w:type="dxa"/>
          </w:tcPr>
          <w:p w14:paraId="20F95434" w14:textId="1CDB629E" w:rsidR="00585B50" w:rsidRPr="00207730" w:rsidRDefault="00585B50" w:rsidP="00585B50">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ч.1 ст. 192 (разбой)</w:t>
            </w:r>
          </w:p>
        </w:tc>
        <w:tc>
          <w:tcPr>
            <w:tcW w:w="697" w:type="dxa"/>
          </w:tcPr>
          <w:p w14:paraId="18200C69" w14:textId="2762F675"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2088D07E" w14:textId="1A959CAE"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3BB33C07" w14:textId="78A87F32" w:rsidR="00585B50" w:rsidRPr="00207730" w:rsidRDefault="00585B50" w:rsidP="00585B50">
            <w:pPr>
              <w:jc w:val="center"/>
              <w:rPr>
                <w:rFonts w:cs="Times New Roman"/>
                <w:sz w:val="24"/>
                <w:szCs w:val="24"/>
                <w:lang w:val="ru-RU"/>
              </w:rPr>
            </w:pPr>
            <w:r w:rsidRPr="00207730">
              <w:rPr>
                <w:rFonts w:cs="Times New Roman"/>
                <w:sz w:val="24"/>
                <w:szCs w:val="24"/>
                <w:lang w:val="ru-RU"/>
              </w:rPr>
              <w:t>1</w:t>
            </w:r>
          </w:p>
        </w:tc>
        <w:tc>
          <w:tcPr>
            <w:tcW w:w="722" w:type="dxa"/>
          </w:tcPr>
          <w:p w14:paraId="6612B29B" w14:textId="7324A602"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765ACAE2" w14:textId="60019CE0"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1426337E" w14:textId="38EC2AD9"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18923820" w14:textId="573488C5"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3C7FE4D0" w14:textId="156FC16A"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696" w:type="dxa"/>
          </w:tcPr>
          <w:p w14:paraId="033588EF" w14:textId="77DBBE3A" w:rsidR="00585B50" w:rsidRPr="00207730" w:rsidRDefault="00613CA9" w:rsidP="00585B50">
            <w:pPr>
              <w:jc w:val="center"/>
              <w:rPr>
                <w:rFonts w:cs="Times New Roman"/>
                <w:sz w:val="24"/>
                <w:szCs w:val="24"/>
                <w:lang w:val="ru-RU"/>
              </w:rPr>
            </w:pPr>
            <w:r>
              <w:rPr>
                <w:rFonts w:cs="Times New Roman"/>
                <w:sz w:val="24"/>
                <w:szCs w:val="24"/>
                <w:lang w:val="ru-RU"/>
              </w:rPr>
              <w:t>-</w:t>
            </w:r>
          </w:p>
        </w:tc>
        <w:tc>
          <w:tcPr>
            <w:tcW w:w="882" w:type="dxa"/>
          </w:tcPr>
          <w:p w14:paraId="1179DA74" w14:textId="7B5BBCCC" w:rsidR="00585B50" w:rsidRPr="00207730" w:rsidRDefault="00585B50" w:rsidP="00585B50">
            <w:pPr>
              <w:jc w:val="center"/>
              <w:rPr>
                <w:rFonts w:cs="Times New Roman"/>
                <w:sz w:val="24"/>
                <w:szCs w:val="24"/>
                <w:lang w:val="ru-RU"/>
              </w:rPr>
            </w:pPr>
            <w:r w:rsidRPr="00207730">
              <w:rPr>
                <w:rFonts w:cs="Times New Roman"/>
                <w:sz w:val="24"/>
                <w:szCs w:val="24"/>
                <w:lang w:val="ru-RU"/>
              </w:rPr>
              <w:t>1</w:t>
            </w:r>
          </w:p>
        </w:tc>
      </w:tr>
      <w:tr w:rsidR="00585B50" w:rsidRPr="00207730" w14:paraId="1F42A743" w14:textId="77777777" w:rsidTr="00585B50">
        <w:tc>
          <w:tcPr>
            <w:tcW w:w="2529" w:type="dxa"/>
          </w:tcPr>
          <w:p w14:paraId="06B9F0C4" w14:textId="0966CE48" w:rsidR="00585B50" w:rsidRPr="00207730" w:rsidRDefault="00585B50" w:rsidP="00585B50">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ч.ч.1, 2 ст. 192</w:t>
            </w:r>
          </w:p>
        </w:tc>
        <w:tc>
          <w:tcPr>
            <w:tcW w:w="697" w:type="dxa"/>
          </w:tcPr>
          <w:p w14:paraId="26564B73" w14:textId="4804507C" w:rsidR="00585B50" w:rsidRPr="00207730" w:rsidRDefault="00585B50" w:rsidP="00585B50">
            <w:pPr>
              <w:jc w:val="center"/>
              <w:rPr>
                <w:rFonts w:cs="Times New Roman"/>
                <w:sz w:val="24"/>
                <w:szCs w:val="24"/>
                <w:lang w:val="ru-RU"/>
              </w:rPr>
            </w:pPr>
            <w:r w:rsidRPr="00207730">
              <w:rPr>
                <w:rFonts w:cs="Times New Roman"/>
                <w:sz w:val="24"/>
                <w:szCs w:val="24"/>
                <w:lang w:val="ru-RU"/>
              </w:rPr>
              <w:t>3</w:t>
            </w:r>
          </w:p>
        </w:tc>
        <w:tc>
          <w:tcPr>
            <w:tcW w:w="722" w:type="dxa"/>
          </w:tcPr>
          <w:p w14:paraId="57992FC0" w14:textId="689084F4"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2AC9C2B3" w14:textId="0B4971AA"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193F20BA" w14:textId="1B9A4540"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25D72EED" w14:textId="085F6E76"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4B300C25" w14:textId="501D5FE9"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0D4EBD50" w14:textId="11F54C95"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20C15FAF" w14:textId="0A87A8EE"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696" w:type="dxa"/>
          </w:tcPr>
          <w:p w14:paraId="3180DA7E" w14:textId="441DA451" w:rsidR="00585B50" w:rsidRPr="00207730" w:rsidRDefault="00613CA9" w:rsidP="00585B50">
            <w:pPr>
              <w:jc w:val="center"/>
              <w:rPr>
                <w:rFonts w:cs="Times New Roman"/>
                <w:sz w:val="24"/>
                <w:szCs w:val="24"/>
                <w:lang w:val="ru-RU"/>
              </w:rPr>
            </w:pPr>
            <w:r>
              <w:rPr>
                <w:rFonts w:cs="Times New Roman"/>
                <w:sz w:val="24"/>
                <w:szCs w:val="24"/>
                <w:lang w:val="ru-RU"/>
              </w:rPr>
              <w:t>-</w:t>
            </w:r>
          </w:p>
        </w:tc>
        <w:tc>
          <w:tcPr>
            <w:tcW w:w="882" w:type="dxa"/>
          </w:tcPr>
          <w:p w14:paraId="35808A33" w14:textId="116859CD" w:rsidR="00585B50" w:rsidRPr="00207730" w:rsidRDefault="00585B50" w:rsidP="00585B50">
            <w:pPr>
              <w:jc w:val="center"/>
              <w:rPr>
                <w:rFonts w:cs="Times New Roman"/>
                <w:sz w:val="24"/>
                <w:szCs w:val="24"/>
                <w:lang w:val="ru-RU"/>
              </w:rPr>
            </w:pPr>
            <w:r w:rsidRPr="00207730">
              <w:rPr>
                <w:rFonts w:cs="Times New Roman"/>
                <w:sz w:val="24"/>
                <w:szCs w:val="24"/>
                <w:lang w:val="ru-RU"/>
              </w:rPr>
              <w:t>3</w:t>
            </w:r>
          </w:p>
        </w:tc>
      </w:tr>
      <w:tr w:rsidR="00585B50" w:rsidRPr="00207730" w14:paraId="2FE508F9" w14:textId="77777777" w:rsidTr="00585B50">
        <w:tc>
          <w:tcPr>
            <w:tcW w:w="2529" w:type="dxa"/>
          </w:tcPr>
          <w:p w14:paraId="7AF4A96A" w14:textId="6B49CECF" w:rsidR="00585B50" w:rsidRPr="00207730" w:rsidRDefault="00585B50" w:rsidP="00585B50">
            <w:pPr>
              <w:jc w:val="both"/>
              <w:rPr>
                <w:rFonts w:eastAsia="Times New Roman" w:cs="Times New Roman"/>
                <w:spacing w:val="-4"/>
                <w:sz w:val="24"/>
                <w:szCs w:val="24"/>
                <w:lang w:val="ru-RU"/>
              </w:rPr>
            </w:pPr>
            <w:r w:rsidRPr="00207730">
              <w:rPr>
                <w:rFonts w:eastAsia="Times New Roman" w:cs="Times New Roman"/>
                <w:spacing w:val="-4"/>
                <w:sz w:val="24"/>
                <w:szCs w:val="24"/>
                <w:lang w:val="ru-RU"/>
              </w:rPr>
              <w:t>ст. 200 (угон)</w:t>
            </w:r>
          </w:p>
        </w:tc>
        <w:tc>
          <w:tcPr>
            <w:tcW w:w="697" w:type="dxa"/>
          </w:tcPr>
          <w:p w14:paraId="17144B29" w14:textId="098FC407"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00941CEB" w14:textId="6B5FF883"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4D261F9D" w14:textId="5BCDADBA" w:rsidR="00585B50" w:rsidRPr="00207730" w:rsidRDefault="00585B50" w:rsidP="00585B50">
            <w:pPr>
              <w:jc w:val="center"/>
              <w:rPr>
                <w:rFonts w:cs="Times New Roman"/>
                <w:sz w:val="24"/>
                <w:szCs w:val="24"/>
                <w:lang w:val="ru-RU"/>
              </w:rPr>
            </w:pPr>
            <w:r w:rsidRPr="00207730">
              <w:rPr>
                <w:rFonts w:cs="Times New Roman"/>
                <w:sz w:val="24"/>
                <w:szCs w:val="24"/>
                <w:lang w:val="ru-RU"/>
              </w:rPr>
              <w:t>1</w:t>
            </w:r>
          </w:p>
        </w:tc>
        <w:tc>
          <w:tcPr>
            <w:tcW w:w="722" w:type="dxa"/>
          </w:tcPr>
          <w:p w14:paraId="4A97A560" w14:textId="7C8EA763"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36B022ED" w14:textId="07B8739C"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1E38A9C7" w14:textId="4A37D7DA"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722" w:type="dxa"/>
          </w:tcPr>
          <w:p w14:paraId="7ED5FC4C" w14:textId="5B60982A" w:rsidR="00585B50" w:rsidRPr="00207730" w:rsidRDefault="00585B50" w:rsidP="00585B50">
            <w:pPr>
              <w:jc w:val="center"/>
              <w:rPr>
                <w:rFonts w:cs="Times New Roman"/>
                <w:sz w:val="24"/>
                <w:szCs w:val="24"/>
                <w:lang w:val="ru-RU"/>
              </w:rPr>
            </w:pPr>
            <w:r w:rsidRPr="00207730">
              <w:rPr>
                <w:rFonts w:cs="Times New Roman"/>
                <w:sz w:val="24"/>
                <w:szCs w:val="24"/>
                <w:lang w:val="ru-RU"/>
              </w:rPr>
              <w:t>1</w:t>
            </w:r>
          </w:p>
        </w:tc>
        <w:tc>
          <w:tcPr>
            <w:tcW w:w="722" w:type="dxa"/>
          </w:tcPr>
          <w:p w14:paraId="723CFAF9" w14:textId="23BA7886" w:rsidR="00585B50" w:rsidRPr="00207730" w:rsidRDefault="00585B50" w:rsidP="00585B50">
            <w:pPr>
              <w:jc w:val="center"/>
              <w:rPr>
                <w:rFonts w:cs="Times New Roman"/>
                <w:sz w:val="24"/>
                <w:szCs w:val="24"/>
                <w:lang w:val="ru-RU"/>
              </w:rPr>
            </w:pPr>
            <w:r w:rsidRPr="00207730">
              <w:rPr>
                <w:rFonts w:cs="Times New Roman"/>
                <w:sz w:val="24"/>
                <w:szCs w:val="24"/>
                <w:lang w:val="ru-RU"/>
              </w:rPr>
              <w:t>-</w:t>
            </w:r>
          </w:p>
        </w:tc>
        <w:tc>
          <w:tcPr>
            <w:tcW w:w="696" w:type="dxa"/>
          </w:tcPr>
          <w:p w14:paraId="504294F1" w14:textId="40358AF9" w:rsidR="00585B50" w:rsidRPr="00207730" w:rsidRDefault="00613CA9" w:rsidP="00585B50">
            <w:pPr>
              <w:jc w:val="center"/>
              <w:rPr>
                <w:rFonts w:cs="Times New Roman"/>
                <w:sz w:val="24"/>
                <w:szCs w:val="24"/>
                <w:lang w:val="ru-RU"/>
              </w:rPr>
            </w:pPr>
            <w:r>
              <w:rPr>
                <w:rFonts w:cs="Times New Roman"/>
                <w:sz w:val="24"/>
                <w:szCs w:val="24"/>
                <w:lang w:val="ru-RU"/>
              </w:rPr>
              <w:t>-</w:t>
            </w:r>
          </w:p>
        </w:tc>
        <w:tc>
          <w:tcPr>
            <w:tcW w:w="882" w:type="dxa"/>
          </w:tcPr>
          <w:p w14:paraId="28751CF7" w14:textId="43AE6A6C" w:rsidR="00585B50" w:rsidRPr="00207730" w:rsidRDefault="00585B50" w:rsidP="00585B50">
            <w:pPr>
              <w:jc w:val="center"/>
              <w:rPr>
                <w:rFonts w:cs="Times New Roman"/>
                <w:sz w:val="24"/>
                <w:szCs w:val="24"/>
                <w:lang w:val="ru-RU"/>
              </w:rPr>
            </w:pPr>
            <w:r w:rsidRPr="00207730">
              <w:rPr>
                <w:rFonts w:cs="Times New Roman"/>
                <w:sz w:val="24"/>
                <w:szCs w:val="24"/>
                <w:lang w:val="ru-RU"/>
              </w:rPr>
              <w:t>2</w:t>
            </w:r>
          </w:p>
        </w:tc>
      </w:tr>
      <w:tr w:rsidR="00585B50" w:rsidRPr="00207730" w14:paraId="3094923E" w14:textId="77777777" w:rsidTr="00585B50">
        <w:tc>
          <w:tcPr>
            <w:tcW w:w="2529" w:type="dxa"/>
          </w:tcPr>
          <w:p w14:paraId="32F2DB22" w14:textId="773E85E8" w:rsidR="00585B50" w:rsidRPr="00207730" w:rsidRDefault="00585B50" w:rsidP="005E6698">
            <w:pPr>
              <w:jc w:val="both"/>
              <w:rPr>
                <w:rFonts w:eastAsia="Times New Roman" w:cs="Times New Roman"/>
                <w:spacing w:val="-4"/>
                <w:sz w:val="24"/>
                <w:szCs w:val="24"/>
                <w:lang w:val="ru-RU"/>
              </w:rPr>
            </w:pPr>
            <w:r w:rsidRPr="00207730">
              <w:rPr>
                <w:rFonts w:eastAsia="Times New Roman" w:cs="Times New Roman"/>
                <w:spacing w:val="-4"/>
                <w:sz w:val="24"/>
                <w:szCs w:val="24"/>
                <w:lang w:val="ru-RU"/>
              </w:rPr>
              <w:t xml:space="preserve">ч.4 ст. 200 </w:t>
            </w:r>
          </w:p>
        </w:tc>
        <w:tc>
          <w:tcPr>
            <w:tcW w:w="697" w:type="dxa"/>
          </w:tcPr>
          <w:p w14:paraId="29CD7188" w14:textId="52DC4F3B" w:rsidR="00585B50" w:rsidRPr="00207730" w:rsidRDefault="00585B50" w:rsidP="005E6698">
            <w:pPr>
              <w:jc w:val="center"/>
              <w:rPr>
                <w:rFonts w:cs="Times New Roman"/>
                <w:sz w:val="24"/>
                <w:szCs w:val="24"/>
                <w:lang w:val="ru-RU"/>
              </w:rPr>
            </w:pPr>
            <w:r w:rsidRPr="00207730">
              <w:rPr>
                <w:rFonts w:cs="Times New Roman"/>
                <w:sz w:val="24"/>
                <w:szCs w:val="24"/>
                <w:lang w:val="ru-RU"/>
              </w:rPr>
              <w:t>-</w:t>
            </w:r>
          </w:p>
        </w:tc>
        <w:tc>
          <w:tcPr>
            <w:tcW w:w="722" w:type="dxa"/>
          </w:tcPr>
          <w:p w14:paraId="49894180" w14:textId="68D870A2" w:rsidR="00585B50" w:rsidRPr="00207730" w:rsidRDefault="00585B50" w:rsidP="005E6698">
            <w:pPr>
              <w:jc w:val="center"/>
              <w:rPr>
                <w:rFonts w:cs="Times New Roman"/>
                <w:sz w:val="24"/>
                <w:szCs w:val="24"/>
                <w:lang w:val="ru-RU"/>
              </w:rPr>
            </w:pPr>
            <w:r w:rsidRPr="00207730">
              <w:rPr>
                <w:rFonts w:cs="Times New Roman"/>
                <w:sz w:val="24"/>
                <w:szCs w:val="24"/>
                <w:lang w:val="ru-RU"/>
              </w:rPr>
              <w:t>-</w:t>
            </w:r>
          </w:p>
        </w:tc>
        <w:tc>
          <w:tcPr>
            <w:tcW w:w="722" w:type="dxa"/>
          </w:tcPr>
          <w:p w14:paraId="31A2B633" w14:textId="5265EDC3" w:rsidR="00585B50" w:rsidRPr="00207730" w:rsidRDefault="00585B50" w:rsidP="005E6698">
            <w:pPr>
              <w:jc w:val="center"/>
              <w:rPr>
                <w:rFonts w:cs="Times New Roman"/>
                <w:sz w:val="24"/>
                <w:szCs w:val="24"/>
                <w:lang w:val="ru-RU"/>
              </w:rPr>
            </w:pPr>
            <w:r w:rsidRPr="00207730">
              <w:rPr>
                <w:rFonts w:cs="Times New Roman"/>
                <w:sz w:val="24"/>
                <w:szCs w:val="24"/>
                <w:lang w:val="ru-RU"/>
              </w:rPr>
              <w:t>-</w:t>
            </w:r>
          </w:p>
        </w:tc>
        <w:tc>
          <w:tcPr>
            <w:tcW w:w="722" w:type="dxa"/>
          </w:tcPr>
          <w:p w14:paraId="4A348F2E" w14:textId="2B5F35CC" w:rsidR="00585B50" w:rsidRPr="00207730" w:rsidRDefault="00585B50" w:rsidP="005E6698">
            <w:pPr>
              <w:jc w:val="center"/>
              <w:rPr>
                <w:rFonts w:cs="Times New Roman"/>
                <w:sz w:val="24"/>
                <w:szCs w:val="24"/>
                <w:lang w:val="ru-RU"/>
              </w:rPr>
            </w:pPr>
            <w:r w:rsidRPr="00207730">
              <w:rPr>
                <w:rFonts w:cs="Times New Roman"/>
                <w:sz w:val="24"/>
                <w:szCs w:val="24"/>
                <w:lang w:val="ru-RU"/>
              </w:rPr>
              <w:t>1</w:t>
            </w:r>
          </w:p>
        </w:tc>
        <w:tc>
          <w:tcPr>
            <w:tcW w:w="722" w:type="dxa"/>
          </w:tcPr>
          <w:p w14:paraId="5D65AA95" w14:textId="7E9F926C" w:rsidR="00585B50" w:rsidRPr="00207730" w:rsidRDefault="00585B50" w:rsidP="005E6698">
            <w:pPr>
              <w:jc w:val="center"/>
              <w:rPr>
                <w:rFonts w:cs="Times New Roman"/>
                <w:sz w:val="24"/>
                <w:szCs w:val="24"/>
                <w:lang w:val="ru-RU"/>
              </w:rPr>
            </w:pPr>
            <w:r w:rsidRPr="00207730">
              <w:rPr>
                <w:rFonts w:cs="Times New Roman"/>
                <w:sz w:val="24"/>
                <w:szCs w:val="24"/>
                <w:lang w:val="ru-RU"/>
              </w:rPr>
              <w:t>-</w:t>
            </w:r>
          </w:p>
        </w:tc>
        <w:tc>
          <w:tcPr>
            <w:tcW w:w="722" w:type="dxa"/>
          </w:tcPr>
          <w:p w14:paraId="204DEBED" w14:textId="4AC125BB" w:rsidR="00585B50" w:rsidRPr="00207730" w:rsidRDefault="00585B50" w:rsidP="005E6698">
            <w:pPr>
              <w:jc w:val="center"/>
              <w:rPr>
                <w:rFonts w:cs="Times New Roman"/>
                <w:sz w:val="24"/>
                <w:szCs w:val="24"/>
                <w:lang w:val="ru-RU"/>
              </w:rPr>
            </w:pPr>
            <w:r w:rsidRPr="00207730">
              <w:rPr>
                <w:rFonts w:cs="Times New Roman"/>
                <w:sz w:val="24"/>
                <w:szCs w:val="24"/>
                <w:lang w:val="ru-RU"/>
              </w:rPr>
              <w:t>-</w:t>
            </w:r>
          </w:p>
        </w:tc>
        <w:tc>
          <w:tcPr>
            <w:tcW w:w="722" w:type="dxa"/>
          </w:tcPr>
          <w:p w14:paraId="686095BF" w14:textId="6ED1515F" w:rsidR="00585B50" w:rsidRPr="00207730" w:rsidRDefault="00585B50" w:rsidP="005E6698">
            <w:pPr>
              <w:jc w:val="center"/>
              <w:rPr>
                <w:rFonts w:cs="Times New Roman"/>
                <w:sz w:val="24"/>
                <w:szCs w:val="24"/>
                <w:lang w:val="ru-RU"/>
              </w:rPr>
            </w:pPr>
            <w:r w:rsidRPr="00207730">
              <w:rPr>
                <w:rFonts w:cs="Times New Roman"/>
                <w:sz w:val="24"/>
                <w:szCs w:val="24"/>
                <w:lang w:val="ru-RU"/>
              </w:rPr>
              <w:t>-</w:t>
            </w:r>
          </w:p>
        </w:tc>
        <w:tc>
          <w:tcPr>
            <w:tcW w:w="722" w:type="dxa"/>
          </w:tcPr>
          <w:p w14:paraId="5C5DB87F" w14:textId="6F2B8C90" w:rsidR="00585B50" w:rsidRPr="00207730" w:rsidRDefault="00585B50" w:rsidP="005E6698">
            <w:pPr>
              <w:jc w:val="center"/>
              <w:rPr>
                <w:rFonts w:cs="Times New Roman"/>
                <w:sz w:val="24"/>
                <w:szCs w:val="24"/>
                <w:lang w:val="ru-RU"/>
              </w:rPr>
            </w:pPr>
            <w:r w:rsidRPr="00207730">
              <w:rPr>
                <w:rFonts w:cs="Times New Roman"/>
                <w:sz w:val="24"/>
                <w:szCs w:val="24"/>
                <w:lang w:val="ru-RU"/>
              </w:rPr>
              <w:t>-</w:t>
            </w:r>
          </w:p>
        </w:tc>
        <w:tc>
          <w:tcPr>
            <w:tcW w:w="696" w:type="dxa"/>
          </w:tcPr>
          <w:p w14:paraId="5639B299" w14:textId="61213A3D" w:rsidR="00585B50" w:rsidRPr="00207730" w:rsidRDefault="00613CA9" w:rsidP="005E6698">
            <w:pPr>
              <w:jc w:val="center"/>
              <w:rPr>
                <w:rFonts w:cs="Times New Roman"/>
                <w:sz w:val="24"/>
                <w:szCs w:val="24"/>
                <w:lang w:val="ru-RU"/>
              </w:rPr>
            </w:pPr>
            <w:r>
              <w:rPr>
                <w:rFonts w:cs="Times New Roman"/>
                <w:sz w:val="24"/>
                <w:szCs w:val="24"/>
                <w:lang w:val="ru-RU"/>
              </w:rPr>
              <w:t>-</w:t>
            </w:r>
          </w:p>
        </w:tc>
        <w:tc>
          <w:tcPr>
            <w:tcW w:w="882" w:type="dxa"/>
          </w:tcPr>
          <w:p w14:paraId="127BC07F" w14:textId="2558AEE1" w:rsidR="00585B50" w:rsidRPr="00207730" w:rsidRDefault="00585B50" w:rsidP="005E6698">
            <w:pPr>
              <w:jc w:val="center"/>
              <w:rPr>
                <w:rFonts w:cs="Times New Roman"/>
                <w:sz w:val="24"/>
                <w:szCs w:val="24"/>
                <w:lang w:val="ru-RU"/>
              </w:rPr>
            </w:pPr>
            <w:r w:rsidRPr="00207730">
              <w:rPr>
                <w:rFonts w:cs="Times New Roman"/>
                <w:sz w:val="24"/>
                <w:szCs w:val="24"/>
                <w:lang w:val="ru-RU"/>
              </w:rPr>
              <w:t>1</w:t>
            </w:r>
          </w:p>
        </w:tc>
      </w:tr>
      <w:tr w:rsidR="00585B50" w:rsidRPr="00207730" w14:paraId="11B19413" w14:textId="77777777" w:rsidTr="00585B50">
        <w:tc>
          <w:tcPr>
            <w:tcW w:w="2529" w:type="dxa"/>
          </w:tcPr>
          <w:p w14:paraId="7BCFD6F6" w14:textId="4B4D9914" w:rsidR="00585B50" w:rsidRPr="00207730" w:rsidRDefault="00585B50" w:rsidP="00742C3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ч.2 ст. 256 (пропаганда терроризма или публичные призывы к совершению акта терроризма)</w:t>
            </w:r>
          </w:p>
        </w:tc>
        <w:tc>
          <w:tcPr>
            <w:tcW w:w="697" w:type="dxa"/>
          </w:tcPr>
          <w:p w14:paraId="7AF66C87" w14:textId="77777777" w:rsidR="00585B50" w:rsidRPr="00207730" w:rsidRDefault="00585B50" w:rsidP="00742C3F">
            <w:pPr>
              <w:jc w:val="center"/>
              <w:rPr>
                <w:rFonts w:cs="Times New Roman"/>
                <w:sz w:val="24"/>
                <w:szCs w:val="24"/>
                <w:lang w:val="ru-RU"/>
              </w:rPr>
            </w:pPr>
          </w:p>
          <w:p w14:paraId="4075192C" w14:textId="77777777" w:rsidR="00613CA9" w:rsidRDefault="00613CA9" w:rsidP="00742C3F">
            <w:pPr>
              <w:jc w:val="center"/>
              <w:rPr>
                <w:rFonts w:cs="Times New Roman"/>
                <w:sz w:val="24"/>
                <w:szCs w:val="24"/>
                <w:lang w:val="ru-RU"/>
              </w:rPr>
            </w:pPr>
          </w:p>
          <w:p w14:paraId="6F768397" w14:textId="0B045672"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71F93F71" w14:textId="77777777" w:rsidR="00585B50" w:rsidRPr="00207730" w:rsidRDefault="00585B50" w:rsidP="00742C3F">
            <w:pPr>
              <w:jc w:val="center"/>
              <w:rPr>
                <w:rFonts w:cs="Times New Roman"/>
                <w:sz w:val="24"/>
                <w:szCs w:val="24"/>
                <w:lang w:val="ru-RU"/>
              </w:rPr>
            </w:pPr>
          </w:p>
          <w:p w14:paraId="0B063737" w14:textId="77777777" w:rsidR="00613CA9" w:rsidRDefault="00613CA9" w:rsidP="00742C3F">
            <w:pPr>
              <w:jc w:val="center"/>
              <w:rPr>
                <w:rFonts w:cs="Times New Roman"/>
                <w:sz w:val="24"/>
                <w:szCs w:val="24"/>
                <w:lang w:val="ru-RU"/>
              </w:rPr>
            </w:pPr>
          </w:p>
          <w:p w14:paraId="30A32B2C" w14:textId="67538AF1"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65C5CEE1" w14:textId="77777777" w:rsidR="00585B50" w:rsidRPr="00207730" w:rsidRDefault="00585B50" w:rsidP="00742C3F">
            <w:pPr>
              <w:jc w:val="center"/>
              <w:rPr>
                <w:rFonts w:cs="Times New Roman"/>
                <w:sz w:val="24"/>
                <w:szCs w:val="24"/>
                <w:lang w:val="ru-RU"/>
              </w:rPr>
            </w:pPr>
          </w:p>
          <w:p w14:paraId="5571F0DF" w14:textId="77777777" w:rsidR="00613CA9" w:rsidRDefault="00613CA9" w:rsidP="00742C3F">
            <w:pPr>
              <w:jc w:val="center"/>
              <w:rPr>
                <w:rFonts w:cs="Times New Roman"/>
                <w:sz w:val="24"/>
                <w:szCs w:val="24"/>
                <w:lang w:val="ru-RU"/>
              </w:rPr>
            </w:pPr>
          </w:p>
          <w:p w14:paraId="7EBBFF70" w14:textId="0880EF88"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0D4DE404" w14:textId="77777777" w:rsidR="00585B50" w:rsidRPr="00207730" w:rsidRDefault="00585B50" w:rsidP="00742C3F">
            <w:pPr>
              <w:jc w:val="center"/>
              <w:rPr>
                <w:rFonts w:cs="Times New Roman"/>
                <w:sz w:val="24"/>
                <w:szCs w:val="24"/>
                <w:lang w:val="ru-RU"/>
              </w:rPr>
            </w:pPr>
          </w:p>
          <w:p w14:paraId="21151A33" w14:textId="77777777" w:rsidR="00613CA9" w:rsidRDefault="00613CA9" w:rsidP="00742C3F">
            <w:pPr>
              <w:jc w:val="center"/>
              <w:rPr>
                <w:rFonts w:cs="Times New Roman"/>
                <w:sz w:val="24"/>
                <w:szCs w:val="24"/>
                <w:lang w:val="ru-RU"/>
              </w:rPr>
            </w:pPr>
          </w:p>
          <w:p w14:paraId="0D435E55" w14:textId="0F328B42"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7636AE3C" w14:textId="77777777" w:rsidR="00585B50" w:rsidRPr="00207730" w:rsidRDefault="00585B50" w:rsidP="00742C3F">
            <w:pPr>
              <w:jc w:val="center"/>
              <w:rPr>
                <w:rFonts w:cs="Times New Roman"/>
                <w:sz w:val="24"/>
                <w:szCs w:val="24"/>
                <w:lang w:val="ru-RU"/>
              </w:rPr>
            </w:pPr>
          </w:p>
          <w:p w14:paraId="6F43807C" w14:textId="77777777" w:rsidR="00613CA9" w:rsidRDefault="00613CA9" w:rsidP="00742C3F">
            <w:pPr>
              <w:jc w:val="center"/>
              <w:rPr>
                <w:rFonts w:cs="Times New Roman"/>
                <w:sz w:val="24"/>
                <w:szCs w:val="24"/>
                <w:lang w:val="ru-RU"/>
              </w:rPr>
            </w:pPr>
          </w:p>
          <w:p w14:paraId="6C86930E" w14:textId="419AEB59"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374B0253" w14:textId="77777777" w:rsidR="00585B50" w:rsidRPr="00207730" w:rsidRDefault="00585B50" w:rsidP="00742C3F">
            <w:pPr>
              <w:jc w:val="center"/>
              <w:rPr>
                <w:rFonts w:cs="Times New Roman"/>
                <w:sz w:val="24"/>
                <w:szCs w:val="24"/>
                <w:lang w:val="ru-RU"/>
              </w:rPr>
            </w:pPr>
          </w:p>
          <w:p w14:paraId="527E6000" w14:textId="77777777" w:rsidR="00613CA9" w:rsidRDefault="00613CA9" w:rsidP="00742C3F">
            <w:pPr>
              <w:jc w:val="center"/>
              <w:rPr>
                <w:rFonts w:cs="Times New Roman"/>
                <w:sz w:val="24"/>
                <w:szCs w:val="24"/>
                <w:lang w:val="ru-RU"/>
              </w:rPr>
            </w:pPr>
          </w:p>
          <w:p w14:paraId="01C4786D" w14:textId="0BA4F602"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79F37755" w14:textId="77777777" w:rsidR="00585B50" w:rsidRPr="00207730" w:rsidRDefault="00585B50" w:rsidP="00742C3F">
            <w:pPr>
              <w:jc w:val="center"/>
              <w:rPr>
                <w:rFonts w:cs="Times New Roman"/>
                <w:sz w:val="24"/>
                <w:szCs w:val="24"/>
                <w:lang w:val="ru-RU"/>
              </w:rPr>
            </w:pPr>
          </w:p>
          <w:p w14:paraId="09FED515" w14:textId="77777777" w:rsidR="00613CA9" w:rsidRDefault="00613CA9" w:rsidP="00742C3F">
            <w:pPr>
              <w:jc w:val="center"/>
              <w:rPr>
                <w:rFonts w:cs="Times New Roman"/>
                <w:sz w:val="24"/>
                <w:szCs w:val="24"/>
                <w:lang w:val="ru-RU"/>
              </w:rPr>
            </w:pPr>
          </w:p>
          <w:p w14:paraId="694C9648" w14:textId="5535BF75"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0ED12010" w14:textId="77777777" w:rsidR="00585B50" w:rsidRPr="00207730" w:rsidRDefault="00585B50" w:rsidP="00742C3F">
            <w:pPr>
              <w:jc w:val="center"/>
              <w:rPr>
                <w:rFonts w:cs="Times New Roman"/>
                <w:sz w:val="24"/>
                <w:szCs w:val="24"/>
                <w:lang w:val="ru-RU"/>
              </w:rPr>
            </w:pPr>
          </w:p>
          <w:p w14:paraId="30FA5402" w14:textId="77777777" w:rsidR="00613CA9" w:rsidRDefault="00613CA9" w:rsidP="00742C3F">
            <w:pPr>
              <w:jc w:val="center"/>
              <w:rPr>
                <w:rFonts w:cs="Times New Roman"/>
                <w:sz w:val="24"/>
                <w:szCs w:val="24"/>
                <w:lang w:val="ru-RU"/>
              </w:rPr>
            </w:pPr>
          </w:p>
          <w:p w14:paraId="3A2E3A33" w14:textId="1041377C"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696" w:type="dxa"/>
          </w:tcPr>
          <w:p w14:paraId="46B7E0E5" w14:textId="77777777" w:rsidR="00585B50" w:rsidRDefault="00585B50" w:rsidP="00742C3F">
            <w:pPr>
              <w:jc w:val="center"/>
              <w:rPr>
                <w:rFonts w:cs="Times New Roman"/>
                <w:sz w:val="24"/>
                <w:szCs w:val="24"/>
                <w:lang w:val="ru-RU"/>
              </w:rPr>
            </w:pPr>
          </w:p>
          <w:p w14:paraId="644B6CD1" w14:textId="77777777" w:rsidR="00613CA9" w:rsidRDefault="00613CA9" w:rsidP="00742C3F">
            <w:pPr>
              <w:jc w:val="center"/>
              <w:rPr>
                <w:rFonts w:cs="Times New Roman"/>
                <w:sz w:val="24"/>
                <w:szCs w:val="24"/>
                <w:lang w:val="ru-RU"/>
              </w:rPr>
            </w:pPr>
          </w:p>
          <w:p w14:paraId="5FF2B2B1" w14:textId="3C9A6AEA" w:rsidR="00613CA9" w:rsidRPr="00207730" w:rsidRDefault="00613CA9" w:rsidP="00742C3F">
            <w:pPr>
              <w:jc w:val="center"/>
              <w:rPr>
                <w:rFonts w:cs="Times New Roman"/>
                <w:sz w:val="24"/>
                <w:szCs w:val="24"/>
                <w:lang w:val="ru-RU"/>
              </w:rPr>
            </w:pPr>
            <w:r>
              <w:rPr>
                <w:rFonts w:cs="Times New Roman"/>
                <w:sz w:val="24"/>
                <w:szCs w:val="24"/>
                <w:lang w:val="ru-RU"/>
              </w:rPr>
              <w:t>-</w:t>
            </w:r>
          </w:p>
        </w:tc>
        <w:tc>
          <w:tcPr>
            <w:tcW w:w="882" w:type="dxa"/>
          </w:tcPr>
          <w:p w14:paraId="176097EC" w14:textId="7E856EA5" w:rsidR="00585B50" w:rsidRPr="00207730" w:rsidRDefault="00585B50" w:rsidP="00742C3F">
            <w:pPr>
              <w:jc w:val="center"/>
              <w:rPr>
                <w:rFonts w:cs="Times New Roman"/>
                <w:sz w:val="24"/>
                <w:szCs w:val="24"/>
                <w:lang w:val="ru-RU"/>
              </w:rPr>
            </w:pPr>
          </w:p>
          <w:p w14:paraId="51AA7F08" w14:textId="77777777" w:rsidR="00613CA9" w:rsidRDefault="00613CA9" w:rsidP="00742C3F">
            <w:pPr>
              <w:jc w:val="center"/>
              <w:rPr>
                <w:rFonts w:cs="Times New Roman"/>
                <w:sz w:val="24"/>
                <w:szCs w:val="24"/>
                <w:lang w:val="ru-RU"/>
              </w:rPr>
            </w:pPr>
          </w:p>
          <w:p w14:paraId="1A7B928B" w14:textId="0E75A0E7"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r>
      <w:tr w:rsidR="00585B50" w:rsidRPr="00207730" w14:paraId="01C4537A" w14:textId="77777777" w:rsidTr="00585B50">
        <w:tc>
          <w:tcPr>
            <w:tcW w:w="2529" w:type="dxa"/>
          </w:tcPr>
          <w:p w14:paraId="19334A8F" w14:textId="7592D50C" w:rsidR="00585B50" w:rsidRPr="00207730" w:rsidRDefault="00585B50" w:rsidP="00742C3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ч.1 ст. 273 (заведомо ложное сообщение об акте терроризма)</w:t>
            </w:r>
          </w:p>
        </w:tc>
        <w:tc>
          <w:tcPr>
            <w:tcW w:w="697" w:type="dxa"/>
          </w:tcPr>
          <w:p w14:paraId="1D042A91" w14:textId="77777777" w:rsidR="00585B50" w:rsidRPr="00207730" w:rsidRDefault="00585B50" w:rsidP="00742C3F">
            <w:pPr>
              <w:jc w:val="center"/>
              <w:rPr>
                <w:rFonts w:cs="Times New Roman"/>
                <w:sz w:val="24"/>
                <w:szCs w:val="24"/>
                <w:lang w:val="ru-RU"/>
              </w:rPr>
            </w:pPr>
          </w:p>
          <w:p w14:paraId="5FC00333" w14:textId="43E1C43B"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731F72E" w14:textId="77777777" w:rsidR="00585B50" w:rsidRPr="00207730" w:rsidRDefault="00585B50" w:rsidP="00742C3F">
            <w:pPr>
              <w:jc w:val="center"/>
              <w:rPr>
                <w:rFonts w:cs="Times New Roman"/>
                <w:sz w:val="24"/>
                <w:szCs w:val="24"/>
                <w:lang w:val="ru-RU"/>
              </w:rPr>
            </w:pPr>
          </w:p>
          <w:p w14:paraId="64479EA8" w14:textId="62E48131"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733D1AB3" w14:textId="77777777" w:rsidR="00585B50" w:rsidRPr="00207730" w:rsidRDefault="00585B50" w:rsidP="00742C3F">
            <w:pPr>
              <w:jc w:val="center"/>
              <w:rPr>
                <w:rFonts w:cs="Times New Roman"/>
                <w:sz w:val="24"/>
                <w:szCs w:val="24"/>
                <w:lang w:val="ru-RU"/>
              </w:rPr>
            </w:pPr>
          </w:p>
          <w:p w14:paraId="2A9E78C9" w14:textId="0A36466F"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5F38B81C" w14:textId="77777777" w:rsidR="00585B50" w:rsidRPr="00207730" w:rsidRDefault="00585B50" w:rsidP="00742C3F">
            <w:pPr>
              <w:jc w:val="center"/>
              <w:rPr>
                <w:rFonts w:cs="Times New Roman"/>
                <w:sz w:val="24"/>
                <w:szCs w:val="24"/>
                <w:lang w:val="ru-RU"/>
              </w:rPr>
            </w:pPr>
          </w:p>
          <w:p w14:paraId="1C8C8420" w14:textId="1DFBF552"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65FF1AE3" w14:textId="77777777" w:rsidR="00585B50" w:rsidRPr="00207730" w:rsidRDefault="00585B50" w:rsidP="00742C3F">
            <w:pPr>
              <w:jc w:val="center"/>
              <w:rPr>
                <w:rFonts w:cs="Times New Roman"/>
                <w:sz w:val="24"/>
                <w:szCs w:val="24"/>
                <w:lang w:val="ru-RU"/>
              </w:rPr>
            </w:pPr>
          </w:p>
          <w:p w14:paraId="55B56F94" w14:textId="06B756FA"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290667F" w14:textId="77777777" w:rsidR="00585B50" w:rsidRPr="00207730" w:rsidRDefault="00585B50" w:rsidP="00742C3F">
            <w:pPr>
              <w:jc w:val="center"/>
              <w:rPr>
                <w:rFonts w:cs="Times New Roman"/>
                <w:sz w:val="24"/>
                <w:szCs w:val="24"/>
                <w:lang w:val="ru-RU"/>
              </w:rPr>
            </w:pPr>
          </w:p>
          <w:p w14:paraId="2C866432" w14:textId="38B90063"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C509F2C" w14:textId="77777777" w:rsidR="00585B50" w:rsidRPr="00207730" w:rsidRDefault="00585B50" w:rsidP="00742C3F">
            <w:pPr>
              <w:jc w:val="center"/>
              <w:rPr>
                <w:rFonts w:cs="Times New Roman"/>
                <w:sz w:val="24"/>
                <w:szCs w:val="24"/>
                <w:lang w:val="ru-RU"/>
              </w:rPr>
            </w:pPr>
          </w:p>
          <w:p w14:paraId="3ABEAD6D" w14:textId="2BF72038"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29BD7E4" w14:textId="77777777" w:rsidR="00585B50" w:rsidRPr="00207730" w:rsidRDefault="00585B50" w:rsidP="00742C3F">
            <w:pPr>
              <w:jc w:val="center"/>
              <w:rPr>
                <w:rFonts w:cs="Times New Roman"/>
                <w:sz w:val="24"/>
                <w:szCs w:val="24"/>
                <w:lang w:val="ru-RU"/>
              </w:rPr>
            </w:pPr>
          </w:p>
          <w:p w14:paraId="40101194" w14:textId="6FB60D9B"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696" w:type="dxa"/>
          </w:tcPr>
          <w:p w14:paraId="43C96E47" w14:textId="77777777" w:rsidR="00585B50" w:rsidRDefault="00585B50" w:rsidP="00742C3F">
            <w:pPr>
              <w:jc w:val="center"/>
              <w:rPr>
                <w:rFonts w:cs="Times New Roman"/>
                <w:sz w:val="24"/>
                <w:szCs w:val="24"/>
                <w:lang w:val="ru-RU"/>
              </w:rPr>
            </w:pPr>
          </w:p>
          <w:p w14:paraId="21641B14" w14:textId="21985F7A" w:rsidR="00613CA9" w:rsidRPr="00207730" w:rsidRDefault="00613CA9" w:rsidP="00742C3F">
            <w:pPr>
              <w:jc w:val="center"/>
              <w:rPr>
                <w:rFonts w:cs="Times New Roman"/>
                <w:sz w:val="24"/>
                <w:szCs w:val="24"/>
                <w:lang w:val="ru-RU"/>
              </w:rPr>
            </w:pPr>
            <w:r>
              <w:rPr>
                <w:rFonts w:cs="Times New Roman"/>
                <w:sz w:val="24"/>
                <w:szCs w:val="24"/>
                <w:lang w:val="ru-RU"/>
              </w:rPr>
              <w:t>-</w:t>
            </w:r>
          </w:p>
        </w:tc>
        <w:tc>
          <w:tcPr>
            <w:tcW w:w="882" w:type="dxa"/>
          </w:tcPr>
          <w:p w14:paraId="3634F3F6" w14:textId="7CBE08CA" w:rsidR="00585B50" w:rsidRPr="00207730" w:rsidRDefault="00585B50" w:rsidP="00742C3F">
            <w:pPr>
              <w:jc w:val="center"/>
              <w:rPr>
                <w:rFonts w:cs="Times New Roman"/>
                <w:sz w:val="24"/>
                <w:szCs w:val="24"/>
                <w:lang w:val="ru-RU"/>
              </w:rPr>
            </w:pPr>
          </w:p>
          <w:p w14:paraId="437F3295" w14:textId="287FF990"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r>
      <w:tr w:rsidR="00585B50" w:rsidRPr="00207730" w14:paraId="050A4B45" w14:textId="77777777" w:rsidTr="00585B50">
        <w:tc>
          <w:tcPr>
            <w:tcW w:w="2529" w:type="dxa"/>
          </w:tcPr>
          <w:p w14:paraId="2A0A3E9F" w14:textId="5095D0F1" w:rsidR="00585B50" w:rsidRPr="00207730" w:rsidRDefault="00585B50" w:rsidP="00742C3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ч.3 ст. 287 (незаконное хранение оружия)</w:t>
            </w:r>
          </w:p>
        </w:tc>
        <w:tc>
          <w:tcPr>
            <w:tcW w:w="697" w:type="dxa"/>
          </w:tcPr>
          <w:p w14:paraId="6611201E" w14:textId="1E7DA045"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3A0A0E3E" w14:textId="547A2E10"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ED13738" w14:textId="6E460216"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B4018E4" w14:textId="0ECB03E0"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5507A97C" w14:textId="1D6061D9"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1FDDEE7" w14:textId="15968186"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35D0A21" w14:textId="49F3B44A"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35A4F08" w14:textId="25586715"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696" w:type="dxa"/>
          </w:tcPr>
          <w:p w14:paraId="0E1DEAA8" w14:textId="6D93A24F" w:rsidR="00585B50" w:rsidRPr="00207730" w:rsidRDefault="00613CA9" w:rsidP="00742C3F">
            <w:pPr>
              <w:jc w:val="center"/>
              <w:rPr>
                <w:rFonts w:cs="Times New Roman"/>
                <w:sz w:val="24"/>
                <w:szCs w:val="24"/>
                <w:lang w:val="ru-RU"/>
              </w:rPr>
            </w:pPr>
            <w:r>
              <w:rPr>
                <w:rFonts w:cs="Times New Roman"/>
                <w:sz w:val="24"/>
                <w:szCs w:val="24"/>
                <w:lang w:val="ru-RU"/>
              </w:rPr>
              <w:t>-</w:t>
            </w:r>
          </w:p>
        </w:tc>
        <w:tc>
          <w:tcPr>
            <w:tcW w:w="882" w:type="dxa"/>
          </w:tcPr>
          <w:p w14:paraId="7A96C4D6" w14:textId="186FA51C"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r>
      <w:tr w:rsidR="00585B50" w:rsidRPr="00207730" w14:paraId="54335270" w14:textId="77777777" w:rsidTr="00585B50">
        <w:tc>
          <w:tcPr>
            <w:tcW w:w="2529" w:type="dxa"/>
          </w:tcPr>
          <w:p w14:paraId="52678EE9" w14:textId="3B25FE57" w:rsidR="00585B50" w:rsidRPr="00207730" w:rsidRDefault="00585B50" w:rsidP="00742C3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ч.1 ст. 288 (незаконное изготовление оружия)</w:t>
            </w:r>
          </w:p>
        </w:tc>
        <w:tc>
          <w:tcPr>
            <w:tcW w:w="697" w:type="dxa"/>
          </w:tcPr>
          <w:p w14:paraId="69E24F9E" w14:textId="3B9B2CE4"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2A154B79" w14:textId="4B160623"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0DFD2A17" w14:textId="26F6485B"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444729F" w14:textId="5142842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10EE156E" w14:textId="7FD4B5BD"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18B8E45F" w14:textId="1E4D113E"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081DC7F6" w14:textId="0D9B3B7D"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798CEBB9" w14:textId="1745D439"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696" w:type="dxa"/>
          </w:tcPr>
          <w:p w14:paraId="5A051404" w14:textId="53C6AC7B" w:rsidR="00585B50" w:rsidRPr="00207730" w:rsidRDefault="00613CA9" w:rsidP="00742C3F">
            <w:pPr>
              <w:jc w:val="center"/>
              <w:rPr>
                <w:rFonts w:cs="Times New Roman"/>
                <w:sz w:val="24"/>
                <w:szCs w:val="24"/>
                <w:lang w:val="ru-RU"/>
              </w:rPr>
            </w:pPr>
            <w:r>
              <w:rPr>
                <w:rFonts w:cs="Times New Roman"/>
                <w:sz w:val="24"/>
                <w:szCs w:val="24"/>
                <w:lang w:val="ru-RU"/>
              </w:rPr>
              <w:t>-</w:t>
            </w:r>
          </w:p>
        </w:tc>
        <w:tc>
          <w:tcPr>
            <w:tcW w:w="882" w:type="dxa"/>
          </w:tcPr>
          <w:p w14:paraId="2E3C23BA" w14:textId="2CBFED73"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r>
      <w:tr w:rsidR="00585B50" w:rsidRPr="00207730" w14:paraId="13B3EC3E" w14:textId="77777777" w:rsidTr="00585B50">
        <w:tc>
          <w:tcPr>
            <w:tcW w:w="2529" w:type="dxa"/>
          </w:tcPr>
          <w:p w14:paraId="3F3C16A2" w14:textId="07D3A163" w:rsidR="00585B50" w:rsidRPr="00207730" w:rsidRDefault="00585B50" w:rsidP="00742C3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ч.3 ст. 293 (хулиганство)</w:t>
            </w:r>
          </w:p>
        </w:tc>
        <w:tc>
          <w:tcPr>
            <w:tcW w:w="697" w:type="dxa"/>
          </w:tcPr>
          <w:p w14:paraId="7F3D1C84" w14:textId="5CE3143A"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667BE1B9" w14:textId="0E8BD6EE"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398F5418" w14:textId="25C1247B"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A99E70C" w14:textId="7DA1491D"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0D419865" w14:textId="2F7ED3D9"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288016C9" w14:textId="2F91FE7B"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54F6EA6B" w14:textId="0EDC7593"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1F8BFD10" w14:textId="3A97476B"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696" w:type="dxa"/>
          </w:tcPr>
          <w:p w14:paraId="498DF5BE" w14:textId="07D3C739" w:rsidR="00585B50" w:rsidRPr="00207730" w:rsidRDefault="00613CA9" w:rsidP="00742C3F">
            <w:pPr>
              <w:jc w:val="center"/>
              <w:rPr>
                <w:rFonts w:cs="Times New Roman"/>
                <w:sz w:val="24"/>
                <w:szCs w:val="24"/>
                <w:lang w:val="ru-RU"/>
              </w:rPr>
            </w:pPr>
            <w:r>
              <w:rPr>
                <w:rFonts w:cs="Times New Roman"/>
                <w:sz w:val="24"/>
                <w:szCs w:val="24"/>
                <w:lang w:val="ru-RU"/>
              </w:rPr>
              <w:t>-</w:t>
            </w:r>
          </w:p>
        </w:tc>
        <w:tc>
          <w:tcPr>
            <w:tcW w:w="882" w:type="dxa"/>
          </w:tcPr>
          <w:p w14:paraId="587821C2" w14:textId="0FDDC2FC"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r>
      <w:tr w:rsidR="00585B50" w:rsidRPr="00207730" w14:paraId="7C1D6284" w14:textId="77777777" w:rsidTr="00585B50">
        <w:tc>
          <w:tcPr>
            <w:tcW w:w="2529" w:type="dxa"/>
          </w:tcPr>
          <w:p w14:paraId="215C130E" w14:textId="77777777" w:rsidR="00585B50" w:rsidRPr="00207730" w:rsidRDefault="00585B50" w:rsidP="00742C3F">
            <w:pPr>
              <w:jc w:val="both"/>
              <w:rPr>
                <w:rFonts w:cs="Times New Roman"/>
                <w:sz w:val="24"/>
                <w:szCs w:val="24"/>
                <w:lang w:val="ru-RU"/>
              </w:rPr>
            </w:pPr>
            <w:r w:rsidRPr="00207730">
              <w:rPr>
                <w:rFonts w:eastAsia="Times New Roman" w:cs="Times New Roman"/>
                <w:spacing w:val="-4"/>
                <w:sz w:val="24"/>
                <w:szCs w:val="24"/>
                <w:lang w:val="ru-RU"/>
              </w:rPr>
              <w:t>ч.1 ст. 296 (незаконное обращение с наркотическими средствами, их аналогами без цели сбыта)</w:t>
            </w:r>
          </w:p>
        </w:tc>
        <w:tc>
          <w:tcPr>
            <w:tcW w:w="697" w:type="dxa"/>
          </w:tcPr>
          <w:p w14:paraId="6453C89D" w14:textId="309888D8" w:rsidR="00585B50" w:rsidRDefault="00585B50" w:rsidP="00742C3F">
            <w:pPr>
              <w:jc w:val="center"/>
              <w:rPr>
                <w:rFonts w:cs="Times New Roman"/>
                <w:sz w:val="24"/>
                <w:szCs w:val="24"/>
                <w:lang w:val="ru-RU"/>
              </w:rPr>
            </w:pPr>
          </w:p>
          <w:p w14:paraId="66C699F0" w14:textId="77777777" w:rsidR="009B55F9" w:rsidRPr="00207730" w:rsidRDefault="009B55F9" w:rsidP="00742C3F">
            <w:pPr>
              <w:jc w:val="center"/>
              <w:rPr>
                <w:rFonts w:cs="Times New Roman"/>
                <w:sz w:val="24"/>
                <w:szCs w:val="24"/>
                <w:lang w:val="ru-RU"/>
              </w:rPr>
            </w:pPr>
          </w:p>
          <w:p w14:paraId="7D4428A4"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3AD81437" w14:textId="7A29759D" w:rsidR="00585B50" w:rsidRDefault="00585B50" w:rsidP="00742C3F">
            <w:pPr>
              <w:jc w:val="center"/>
              <w:rPr>
                <w:rFonts w:cs="Times New Roman"/>
                <w:sz w:val="24"/>
                <w:szCs w:val="24"/>
                <w:lang w:val="ru-RU"/>
              </w:rPr>
            </w:pPr>
          </w:p>
          <w:p w14:paraId="2391EF5D" w14:textId="77777777" w:rsidR="009B55F9" w:rsidRPr="00207730" w:rsidRDefault="009B55F9" w:rsidP="00742C3F">
            <w:pPr>
              <w:jc w:val="center"/>
              <w:rPr>
                <w:rFonts w:cs="Times New Roman"/>
                <w:sz w:val="24"/>
                <w:szCs w:val="24"/>
                <w:lang w:val="ru-RU"/>
              </w:rPr>
            </w:pPr>
          </w:p>
          <w:p w14:paraId="0E8C468B"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367AFDB1" w14:textId="3FDC6C78" w:rsidR="00585B50" w:rsidRDefault="00585B50" w:rsidP="00742C3F">
            <w:pPr>
              <w:jc w:val="center"/>
              <w:rPr>
                <w:rFonts w:cs="Times New Roman"/>
                <w:sz w:val="24"/>
                <w:szCs w:val="24"/>
                <w:lang w:val="ru-RU"/>
              </w:rPr>
            </w:pPr>
          </w:p>
          <w:p w14:paraId="063A0048" w14:textId="77777777" w:rsidR="009B55F9" w:rsidRPr="00207730" w:rsidRDefault="009B55F9" w:rsidP="00742C3F">
            <w:pPr>
              <w:jc w:val="center"/>
              <w:rPr>
                <w:rFonts w:cs="Times New Roman"/>
                <w:sz w:val="24"/>
                <w:szCs w:val="24"/>
                <w:lang w:val="ru-RU"/>
              </w:rPr>
            </w:pPr>
          </w:p>
          <w:p w14:paraId="276335CF"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4141D1E" w14:textId="3081EAAB" w:rsidR="00585B50" w:rsidRDefault="00585B50" w:rsidP="00742C3F">
            <w:pPr>
              <w:jc w:val="center"/>
              <w:rPr>
                <w:rFonts w:cs="Times New Roman"/>
                <w:sz w:val="24"/>
                <w:szCs w:val="24"/>
                <w:lang w:val="ru-RU"/>
              </w:rPr>
            </w:pPr>
          </w:p>
          <w:p w14:paraId="03146111" w14:textId="77777777" w:rsidR="009B55F9" w:rsidRPr="00207730" w:rsidRDefault="009B55F9" w:rsidP="00742C3F">
            <w:pPr>
              <w:jc w:val="center"/>
              <w:rPr>
                <w:rFonts w:cs="Times New Roman"/>
                <w:sz w:val="24"/>
                <w:szCs w:val="24"/>
                <w:lang w:val="ru-RU"/>
              </w:rPr>
            </w:pPr>
          </w:p>
          <w:p w14:paraId="32ADD659"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4</w:t>
            </w:r>
          </w:p>
        </w:tc>
        <w:tc>
          <w:tcPr>
            <w:tcW w:w="722" w:type="dxa"/>
          </w:tcPr>
          <w:p w14:paraId="5204F4FD" w14:textId="12B1BEBB" w:rsidR="00585B50" w:rsidRDefault="00585B50" w:rsidP="00742C3F">
            <w:pPr>
              <w:jc w:val="center"/>
              <w:rPr>
                <w:rFonts w:cs="Times New Roman"/>
                <w:sz w:val="24"/>
                <w:szCs w:val="24"/>
                <w:lang w:val="ru-RU"/>
              </w:rPr>
            </w:pPr>
          </w:p>
          <w:p w14:paraId="47EED583" w14:textId="77777777" w:rsidR="009B55F9" w:rsidRPr="00207730" w:rsidRDefault="009B55F9" w:rsidP="00742C3F">
            <w:pPr>
              <w:jc w:val="center"/>
              <w:rPr>
                <w:rFonts w:cs="Times New Roman"/>
                <w:sz w:val="24"/>
                <w:szCs w:val="24"/>
                <w:lang w:val="ru-RU"/>
              </w:rPr>
            </w:pPr>
          </w:p>
          <w:p w14:paraId="233773E4"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165AD79" w14:textId="13A431E1" w:rsidR="00585B50" w:rsidRDefault="00585B50" w:rsidP="00742C3F">
            <w:pPr>
              <w:jc w:val="center"/>
              <w:rPr>
                <w:rFonts w:cs="Times New Roman"/>
                <w:sz w:val="24"/>
                <w:szCs w:val="24"/>
                <w:lang w:val="ru-RU"/>
              </w:rPr>
            </w:pPr>
          </w:p>
          <w:p w14:paraId="1D1A3D63" w14:textId="77777777" w:rsidR="009B55F9" w:rsidRPr="00207730" w:rsidRDefault="009B55F9" w:rsidP="00742C3F">
            <w:pPr>
              <w:jc w:val="center"/>
              <w:rPr>
                <w:rFonts w:cs="Times New Roman"/>
                <w:sz w:val="24"/>
                <w:szCs w:val="24"/>
                <w:lang w:val="ru-RU"/>
              </w:rPr>
            </w:pPr>
          </w:p>
          <w:p w14:paraId="54BCC4E9"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68DB0332" w14:textId="77777777" w:rsidR="00585B50" w:rsidRPr="00207730" w:rsidRDefault="00585B50" w:rsidP="00742C3F">
            <w:pPr>
              <w:jc w:val="center"/>
              <w:rPr>
                <w:rFonts w:cs="Times New Roman"/>
                <w:sz w:val="24"/>
                <w:szCs w:val="24"/>
                <w:lang w:val="ru-RU"/>
              </w:rPr>
            </w:pPr>
          </w:p>
          <w:p w14:paraId="4DE98BC7" w14:textId="77777777" w:rsidR="009B55F9" w:rsidRDefault="009B55F9" w:rsidP="00742C3F">
            <w:pPr>
              <w:jc w:val="center"/>
              <w:rPr>
                <w:rFonts w:cs="Times New Roman"/>
                <w:sz w:val="24"/>
                <w:szCs w:val="24"/>
                <w:lang w:val="ru-RU"/>
              </w:rPr>
            </w:pPr>
          </w:p>
          <w:p w14:paraId="35168C3A" w14:textId="3C5CC475"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3D0E5899" w14:textId="57335DE4" w:rsidR="00585B50" w:rsidRDefault="00585B50" w:rsidP="00742C3F">
            <w:pPr>
              <w:jc w:val="center"/>
              <w:rPr>
                <w:rFonts w:cs="Times New Roman"/>
                <w:sz w:val="24"/>
                <w:szCs w:val="24"/>
                <w:lang w:val="ru-RU"/>
              </w:rPr>
            </w:pPr>
          </w:p>
          <w:p w14:paraId="68A5D156" w14:textId="77777777" w:rsidR="009B55F9" w:rsidRPr="00207730" w:rsidRDefault="009B55F9" w:rsidP="00742C3F">
            <w:pPr>
              <w:jc w:val="center"/>
              <w:rPr>
                <w:rFonts w:cs="Times New Roman"/>
                <w:sz w:val="24"/>
                <w:szCs w:val="24"/>
                <w:lang w:val="ru-RU"/>
              </w:rPr>
            </w:pPr>
          </w:p>
          <w:p w14:paraId="6A69C304"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696" w:type="dxa"/>
          </w:tcPr>
          <w:p w14:paraId="7D5FFC8C" w14:textId="77777777" w:rsidR="00585B50" w:rsidRDefault="00585B50" w:rsidP="00742C3F">
            <w:pPr>
              <w:jc w:val="center"/>
              <w:rPr>
                <w:rFonts w:cs="Times New Roman"/>
                <w:sz w:val="24"/>
                <w:szCs w:val="24"/>
                <w:lang w:val="ru-RU"/>
              </w:rPr>
            </w:pPr>
          </w:p>
          <w:p w14:paraId="543D351C" w14:textId="77777777" w:rsidR="009B55F9" w:rsidRDefault="009B55F9" w:rsidP="00742C3F">
            <w:pPr>
              <w:jc w:val="center"/>
              <w:rPr>
                <w:rFonts w:cs="Times New Roman"/>
                <w:sz w:val="24"/>
                <w:szCs w:val="24"/>
                <w:lang w:val="ru-RU"/>
              </w:rPr>
            </w:pPr>
          </w:p>
          <w:p w14:paraId="760647B2" w14:textId="4B2B4CF0" w:rsidR="009B55F9" w:rsidRPr="00207730" w:rsidRDefault="009B55F9" w:rsidP="00742C3F">
            <w:pPr>
              <w:jc w:val="center"/>
              <w:rPr>
                <w:rFonts w:cs="Times New Roman"/>
                <w:sz w:val="24"/>
                <w:szCs w:val="24"/>
                <w:lang w:val="ru-RU"/>
              </w:rPr>
            </w:pPr>
            <w:r>
              <w:rPr>
                <w:rFonts w:cs="Times New Roman"/>
                <w:sz w:val="24"/>
                <w:szCs w:val="24"/>
                <w:lang w:val="ru-RU"/>
              </w:rPr>
              <w:t>-</w:t>
            </w:r>
          </w:p>
        </w:tc>
        <w:tc>
          <w:tcPr>
            <w:tcW w:w="882" w:type="dxa"/>
          </w:tcPr>
          <w:p w14:paraId="766B5DB2" w14:textId="66195CB4" w:rsidR="00585B50" w:rsidRPr="00207730" w:rsidRDefault="00585B50" w:rsidP="00742C3F">
            <w:pPr>
              <w:jc w:val="center"/>
              <w:rPr>
                <w:rFonts w:cs="Times New Roman"/>
                <w:sz w:val="24"/>
                <w:szCs w:val="24"/>
                <w:lang w:val="ru-RU"/>
              </w:rPr>
            </w:pPr>
          </w:p>
          <w:p w14:paraId="0FF66F6D"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4</w:t>
            </w:r>
          </w:p>
        </w:tc>
      </w:tr>
      <w:tr w:rsidR="00585B50" w:rsidRPr="00207730" w14:paraId="132B1F86" w14:textId="77777777" w:rsidTr="00585B50">
        <w:tc>
          <w:tcPr>
            <w:tcW w:w="2529" w:type="dxa"/>
          </w:tcPr>
          <w:p w14:paraId="0E594B75" w14:textId="628E95B2" w:rsidR="00585B50" w:rsidRPr="00207730" w:rsidRDefault="00585B50" w:rsidP="00742C3F">
            <w:pPr>
              <w:jc w:val="both"/>
              <w:rPr>
                <w:rFonts w:cs="Times New Roman"/>
                <w:sz w:val="24"/>
                <w:szCs w:val="24"/>
                <w:lang w:val="ru-RU"/>
              </w:rPr>
            </w:pPr>
            <w:r w:rsidRPr="00207730">
              <w:rPr>
                <w:rFonts w:eastAsia="Times New Roman" w:cs="Times New Roman"/>
                <w:spacing w:val="-4"/>
                <w:sz w:val="24"/>
                <w:szCs w:val="24"/>
                <w:lang w:val="ru-RU"/>
              </w:rPr>
              <w:t xml:space="preserve">ч.2 ст. 296 </w:t>
            </w:r>
          </w:p>
        </w:tc>
        <w:tc>
          <w:tcPr>
            <w:tcW w:w="697" w:type="dxa"/>
          </w:tcPr>
          <w:p w14:paraId="15FAD169"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0E6CA08D"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6386AF59"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2</w:t>
            </w:r>
          </w:p>
        </w:tc>
        <w:tc>
          <w:tcPr>
            <w:tcW w:w="722" w:type="dxa"/>
          </w:tcPr>
          <w:p w14:paraId="010D0295"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180ACCCB"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6CB213E9"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3</w:t>
            </w:r>
          </w:p>
        </w:tc>
        <w:tc>
          <w:tcPr>
            <w:tcW w:w="722" w:type="dxa"/>
          </w:tcPr>
          <w:p w14:paraId="159C3E69"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3FAACED7"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696" w:type="dxa"/>
          </w:tcPr>
          <w:p w14:paraId="1E847EEC" w14:textId="28060985" w:rsidR="00613CA9" w:rsidRPr="00207730" w:rsidRDefault="00613CA9" w:rsidP="00742C3F">
            <w:pPr>
              <w:jc w:val="center"/>
              <w:rPr>
                <w:rFonts w:cs="Times New Roman"/>
                <w:sz w:val="24"/>
                <w:szCs w:val="24"/>
                <w:lang w:val="ru-RU"/>
              </w:rPr>
            </w:pPr>
            <w:r>
              <w:rPr>
                <w:rFonts w:cs="Times New Roman"/>
                <w:sz w:val="24"/>
                <w:szCs w:val="24"/>
                <w:lang w:val="ru-RU"/>
              </w:rPr>
              <w:t>2</w:t>
            </w:r>
          </w:p>
        </w:tc>
        <w:tc>
          <w:tcPr>
            <w:tcW w:w="882" w:type="dxa"/>
          </w:tcPr>
          <w:p w14:paraId="741CE286" w14:textId="2FB71EE5" w:rsidR="00585B50" w:rsidRPr="00207730" w:rsidRDefault="00613CA9" w:rsidP="00742C3F">
            <w:pPr>
              <w:jc w:val="center"/>
              <w:rPr>
                <w:rFonts w:cs="Times New Roman"/>
                <w:sz w:val="24"/>
                <w:szCs w:val="24"/>
                <w:lang w:val="ru-RU"/>
              </w:rPr>
            </w:pPr>
            <w:r>
              <w:rPr>
                <w:rFonts w:cs="Times New Roman"/>
                <w:sz w:val="24"/>
                <w:szCs w:val="24"/>
                <w:lang w:val="ru-RU"/>
              </w:rPr>
              <w:t>10</w:t>
            </w:r>
          </w:p>
        </w:tc>
      </w:tr>
      <w:tr w:rsidR="00585B50" w:rsidRPr="00207730" w14:paraId="5D10A1DB" w14:textId="77777777" w:rsidTr="00585B50">
        <w:tc>
          <w:tcPr>
            <w:tcW w:w="2529" w:type="dxa"/>
          </w:tcPr>
          <w:p w14:paraId="7865206F" w14:textId="34AF10D4" w:rsidR="00585B50" w:rsidRPr="00207730" w:rsidRDefault="00585B50" w:rsidP="00742C3F">
            <w:pPr>
              <w:jc w:val="both"/>
              <w:rPr>
                <w:rFonts w:cs="Times New Roman"/>
                <w:sz w:val="24"/>
                <w:szCs w:val="24"/>
                <w:lang w:val="ru-RU"/>
              </w:rPr>
            </w:pPr>
            <w:r w:rsidRPr="00207730">
              <w:rPr>
                <w:rFonts w:eastAsia="Times New Roman" w:cs="Times New Roman"/>
                <w:spacing w:val="-4"/>
                <w:sz w:val="24"/>
                <w:szCs w:val="24"/>
                <w:lang w:val="ru-RU"/>
              </w:rPr>
              <w:t xml:space="preserve">ч.ч.2, 4 ст. 296 </w:t>
            </w:r>
          </w:p>
        </w:tc>
        <w:tc>
          <w:tcPr>
            <w:tcW w:w="697" w:type="dxa"/>
          </w:tcPr>
          <w:p w14:paraId="675C5060"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024B42EF"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AD079C2"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0936FC6"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01A08DD6"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2</w:t>
            </w:r>
          </w:p>
        </w:tc>
        <w:tc>
          <w:tcPr>
            <w:tcW w:w="722" w:type="dxa"/>
          </w:tcPr>
          <w:p w14:paraId="21A1BD50"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72D50CD0"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6D33791F"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696" w:type="dxa"/>
          </w:tcPr>
          <w:p w14:paraId="67042573" w14:textId="3B256364" w:rsidR="00585B50" w:rsidRPr="00207730" w:rsidRDefault="009B55F9" w:rsidP="00742C3F">
            <w:pPr>
              <w:jc w:val="center"/>
              <w:rPr>
                <w:rFonts w:cs="Times New Roman"/>
                <w:sz w:val="24"/>
                <w:szCs w:val="24"/>
                <w:lang w:val="ru-RU"/>
              </w:rPr>
            </w:pPr>
            <w:r>
              <w:rPr>
                <w:rFonts w:cs="Times New Roman"/>
                <w:sz w:val="24"/>
                <w:szCs w:val="24"/>
                <w:lang w:val="ru-RU"/>
              </w:rPr>
              <w:t>-</w:t>
            </w:r>
          </w:p>
        </w:tc>
        <w:tc>
          <w:tcPr>
            <w:tcW w:w="882" w:type="dxa"/>
          </w:tcPr>
          <w:p w14:paraId="11073889" w14:textId="77777777" w:rsidR="00585B50" w:rsidRPr="00207730" w:rsidRDefault="00585B50" w:rsidP="00742C3F">
            <w:pPr>
              <w:jc w:val="center"/>
              <w:rPr>
                <w:rFonts w:cs="Times New Roman"/>
                <w:sz w:val="24"/>
                <w:szCs w:val="24"/>
                <w:lang w:val="ru-RU"/>
              </w:rPr>
            </w:pPr>
            <w:r w:rsidRPr="00207730">
              <w:rPr>
                <w:rFonts w:cs="Times New Roman"/>
                <w:sz w:val="24"/>
                <w:szCs w:val="24"/>
                <w:lang w:val="ru-RU"/>
              </w:rPr>
              <w:t>3</w:t>
            </w:r>
          </w:p>
        </w:tc>
      </w:tr>
      <w:tr w:rsidR="00585B50" w:rsidRPr="00207730" w14:paraId="6098B85E" w14:textId="77777777" w:rsidTr="00585B50">
        <w:tc>
          <w:tcPr>
            <w:tcW w:w="2529" w:type="dxa"/>
          </w:tcPr>
          <w:p w14:paraId="621E3057" w14:textId="77777777" w:rsidR="00585B50" w:rsidRPr="00207730" w:rsidRDefault="00585B50" w:rsidP="00742C3F">
            <w:pPr>
              <w:jc w:val="both"/>
              <w:rPr>
                <w:rFonts w:cs="Times New Roman"/>
                <w:sz w:val="24"/>
                <w:szCs w:val="24"/>
                <w:lang w:val="ru-RU"/>
              </w:rPr>
            </w:pPr>
            <w:r w:rsidRPr="00207730">
              <w:rPr>
                <w:rFonts w:eastAsia="Times New Roman" w:cs="Times New Roman"/>
                <w:spacing w:val="-4"/>
                <w:sz w:val="24"/>
                <w:szCs w:val="24"/>
                <w:lang w:val="ru-RU"/>
              </w:rPr>
              <w:t>ч.1 ст. 297 (сбыт наркотических средств)</w:t>
            </w:r>
          </w:p>
        </w:tc>
        <w:tc>
          <w:tcPr>
            <w:tcW w:w="697" w:type="dxa"/>
          </w:tcPr>
          <w:p w14:paraId="18B8770F" w14:textId="77777777" w:rsidR="00F6206A" w:rsidRDefault="00F6206A" w:rsidP="00742C3F">
            <w:pPr>
              <w:jc w:val="center"/>
              <w:rPr>
                <w:rFonts w:cs="Times New Roman"/>
                <w:sz w:val="24"/>
                <w:szCs w:val="24"/>
                <w:lang w:val="ru-RU"/>
              </w:rPr>
            </w:pPr>
          </w:p>
          <w:p w14:paraId="3B315505" w14:textId="0FD5D0D0"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0A826008" w14:textId="77777777" w:rsidR="00F6206A" w:rsidRDefault="00F6206A" w:rsidP="00742C3F">
            <w:pPr>
              <w:jc w:val="center"/>
              <w:rPr>
                <w:rFonts w:cs="Times New Roman"/>
                <w:sz w:val="24"/>
                <w:szCs w:val="24"/>
                <w:lang w:val="ru-RU"/>
              </w:rPr>
            </w:pPr>
          </w:p>
          <w:p w14:paraId="6E976B5E" w14:textId="77BC3677"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1F0E0059" w14:textId="77777777" w:rsidR="00F6206A" w:rsidRDefault="00F6206A" w:rsidP="00742C3F">
            <w:pPr>
              <w:jc w:val="center"/>
              <w:rPr>
                <w:rFonts w:cs="Times New Roman"/>
                <w:sz w:val="24"/>
                <w:szCs w:val="24"/>
                <w:lang w:val="ru-RU"/>
              </w:rPr>
            </w:pPr>
          </w:p>
          <w:p w14:paraId="41FEEB16" w14:textId="46AABC7E"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09EC50C1" w14:textId="77777777" w:rsidR="00F6206A" w:rsidRDefault="00F6206A" w:rsidP="00742C3F">
            <w:pPr>
              <w:jc w:val="center"/>
              <w:rPr>
                <w:rFonts w:cs="Times New Roman"/>
                <w:sz w:val="24"/>
                <w:szCs w:val="24"/>
                <w:lang w:val="ru-RU"/>
              </w:rPr>
            </w:pPr>
          </w:p>
          <w:p w14:paraId="6B8D813B" w14:textId="77301040"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17071615" w14:textId="77777777" w:rsidR="00F6206A" w:rsidRDefault="00F6206A" w:rsidP="00742C3F">
            <w:pPr>
              <w:jc w:val="center"/>
              <w:rPr>
                <w:rFonts w:cs="Times New Roman"/>
                <w:sz w:val="24"/>
                <w:szCs w:val="24"/>
                <w:lang w:val="ru-RU"/>
              </w:rPr>
            </w:pPr>
          </w:p>
          <w:p w14:paraId="2EA3B743" w14:textId="49E2A5FF"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08158799" w14:textId="77777777" w:rsidR="00F6206A" w:rsidRDefault="00F6206A" w:rsidP="00742C3F">
            <w:pPr>
              <w:jc w:val="center"/>
              <w:rPr>
                <w:rFonts w:cs="Times New Roman"/>
                <w:sz w:val="24"/>
                <w:szCs w:val="24"/>
                <w:lang w:val="ru-RU"/>
              </w:rPr>
            </w:pPr>
          </w:p>
          <w:p w14:paraId="59BA3E82" w14:textId="05E6F36E"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39ABF3C6" w14:textId="77777777" w:rsidR="00F6206A" w:rsidRDefault="00F6206A" w:rsidP="00742C3F">
            <w:pPr>
              <w:jc w:val="center"/>
              <w:rPr>
                <w:rFonts w:cs="Times New Roman"/>
                <w:sz w:val="24"/>
                <w:szCs w:val="24"/>
                <w:lang w:val="ru-RU"/>
              </w:rPr>
            </w:pPr>
          </w:p>
          <w:p w14:paraId="58FCF1C5" w14:textId="3CFFBABF"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5061B7A2" w14:textId="77777777" w:rsidR="00F6206A" w:rsidRDefault="00F6206A" w:rsidP="00742C3F">
            <w:pPr>
              <w:jc w:val="center"/>
              <w:rPr>
                <w:rFonts w:cs="Times New Roman"/>
                <w:sz w:val="24"/>
                <w:szCs w:val="24"/>
                <w:lang w:val="ru-RU"/>
              </w:rPr>
            </w:pPr>
          </w:p>
          <w:p w14:paraId="7AD3E5A9" w14:textId="14B3CA39"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696" w:type="dxa"/>
          </w:tcPr>
          <w:p w14:paraId="47E67C8E" w14:textId="77777777" w:rsidR="00585B50" w:rsidRDefault="00585B50" w:rsidP="00742C3F">
            <w:pPr>
              <w:jc w:val="center"/>
              <w:rPr>
                <w:rFonts w:cs="Times New Roman"/>
                <w:sz w:val="24"/>
                <w:szCs w:val="24"/>
                <w:lang w:val="ru-RU"/>
              </w:rPr>
            </w:pPr>
          </w:p>
          <w:p w14:paraId="7E3FCDD4" w14:textId="704523FB" w:rsidR="00F6206A" w:rsidRPr="00207730" w:rsidRDefault="00F6206A" w:rsidP="00742C3F">
            <w:pPr>
              <w:jc w:val="center"/>
              <w:rPr>
                <w:rFonts w:cs="Times New Roman"/>
                <w:sz w:val="24"/>
                <w:szCs w:val="24"/>
                <w:lang w:val="ru-RU"/>
              </w:rPr>
            </w:pPr>
            <w:r>
              <w:rPr>
                <w:rFonts w:cs="Times New Roman"/>
                <w:sz w:val="24"/>
                <w:szCs w:val="24"/>
                <w:lang w:val="ru-RU"/>
              </w:rPr>
              <w:t>-</w:t>
            </w:r>
          </w:p>
        </w:tc>
        <w:tc>
          <w:tcPr>
            <w:tcW w:w="882" w:type="dxa"/>
          </w:tcPr>
          <w:p w14:paraId="2E1E6F18" w14:textId="251DAB42" w:rsidR="00585B50" w:rsidRPr="00207730" w:rsidRDefault="00585B50" w:rsidP="00742C3F">
            <w:pPr>
              <w:jc w:val="center"/>
              <w:rPr>
                <w:rFonts w:cs="Times New Roman"/>
                <w:sz w:val="24"/>
                <w:szCs w:val="24"/>
                <w:lang w:val="ru-RU"/>
              </w:rPr>
            </w:pPr>
            <w:r w:rsidRPr="00207730">
              <w:rPr>
                <w:rFonts w:cs="Times New Roman"/>
                <w:sz w:val="24"/>
                <w:szCs w:val="24"/>
                <w:lang w:val="ru-RU"/>
              </w:rPr>
              <w:t>3</w:t>
            </w:r>
          </w:p>
        </w:tc>
      </w:tr>
      <w:tr w:rsidR="00585B50" w:rsidRPr="00207730" w14:paraId="45B1CCF0" w14:textId="77777777" w:rsidTr="00585B50">
        <w:tc>
          <w:tcPr>
            <w:tcW w:w="2529" w:type="dxa"/>
          </w:tcPr>
          <w:p w14:paraId="5DE5E762" w14:textId="0F009AA8" w:rsidR="00585B50" w:rsidRPr="00207730" w:rsidRDefault="00585B50" w:rsidP="00742C3F">
            <w:pPr>
              <w:jc w:val="both"/>
              <w:rPr>
                <w:rFonts w:cs="Times New Roman"/>
                <w:sz w:val="24"/>
                <w:szCs w:val="24"/>
                <w:lang w:val="ru-RU"/>
              </w:rPr>
            </w:pPr>
            <w:r w:rsidRPr="00207730">
              <w:rPr>
                <w:rFonts w:eastAsia="Times New Roman" w:cs="Times New Roman"/>
                <w:spacing w:val="-4"/>
                <w:sz w:val="24"/>
                <w:szCs w:val="24"/>
                <w:lang w:val="ru-RU"/>
              </w:rPr>
              <w:t>ст.</w:t>
            </w:r>
            <w:r w:rsidR="00FA0C12">
              <w:rPr>
                <w:rFonts w:eastAsia="Times New Roman" w:cs="Times New Roman"/>
                <w:spacing w:val="-4"/>
                <w:sz w:val="24"/>
                <w:szCs w:val="24"/>
                <w:lang w:val="ru-RU"/>
              </w:rPr>
              <w:t xml:space="preserve"> </w:t>
            </w:r>
            <w:r w:rsidRPr="00207730">
              <w:rPr>
                <w:rFonts w:eastAsia="Times New Roman" w:cs="Times New Roman"/>
                <w:spacing w:val="-4"/>
                <w:sz w:val="24"/>
                <w:szCs w:val="24"/>
                <w:lang w:val="ru-RU"/>
              </w:rPr>
              <w:t>325 (нарушение экологических требований при обращении с экологически потенциально опасными химическим</w:t>
            </w:r>
            <w:r w:rsidR="00FA0C12">
              <w:rPr>
                <w:rFonts w:eastAsia="Times New Roman" w:cs="Times New Roman"/>
                <w:spacing w:val="-4"/>
                <w:sz w:val="24"/>
                <w:szCs w:val="24"/>
                <w:lang w:val="ru-RU"/>
              </w:rPr>
              <w:t>и и</w:t>
            </w:r>
            <w:r w:rsidRPr="00207730">
              <w:rPr>
                <w:rFonts w:eastAsia="Times New Roman" w:cs="Times New Roman"/>
                <w:spacing w:val="-4"/>
                <w:sz w:val="24"/>
                <w:szCs w:val="24"/>
                <w:lang w:val="ru-RU"/>
              </w:rPr>
              <w:t>ли биологическими веществами)</w:t>
            </w:r>
          </w:p>
        </w:tc>
        <w:tc>
          <w:tcPr>
            <w:tcW w:w="697" w:type="dxa"/>
          </w:tcPr>
          <w:p w14:paraId="57EA7065" w14:textId="77777777" w:rsidR="00585B50" w:rsidRPr="00207730" w:rsidRDefault="00585B50" w:rsidP="00742C3F">
            <w:pPr>
              <w:jc w:val="center"/>
              <w:rPr>
                <w:rFonts w:cs="Times New Roman"/>
                <w:sz w:val="24"/>
                <w:szCs w:val="24"/>
                <w:lang w:val="ru-RU"/>
              </w:rPr>
            </w:pPr>
          </w:p>
          <w:p w14:paraId="57E6ABB5" w14:textId="77777777" w:rsidR="00585B50" w:rsidRPr="00207730" w:rsidRDefault="00585B50" w:rsidP="00742C3F">
            <w:pPr>
              <w:jc w:val="center"/>
              <w:rPr>
                <w:rFonts w:cs="Times New Roman"/>
                <w:sz w:val="24"/>
                <w:szCs w:val="24"/>
                <w:lang w:val="ru-RU"/>
              </w:rPr>
            </w:pPr>
          </w:p>
          <w:p w14:paraId="34B29532" w14:textId="77777777" w:rsidR="009B55F9" w:rsidRDefault="009B55F9" w:rsidP="00742C3F">
            <w:pPr>
              <w:jc w:val="center"/>
              <w:rPr>
                <w:rFonts w:cs="Times New Roman"/>
                <w:sz w:val="24"/>
                <w:szCs w:val="24"/>
                <w:lang w:val="ru-RU"/>
              </w:rPr>
            </w:pPr>
          </w:p>
          <w:p w14:paraId="770B3F31" w14:textId="77777777" w:rsidR="00F6206A" w:rsidRDefault="00F6206A" w:rsidP="00742C3F">
            <w:pPr>
              <w:jc w:val="center"/>
              <w:rPr>
                <w:rFonts w:cs="Times New Roman"/>
                <w:sz w:val="24"/>
                <w:szCs w:val="24"/>
                <w:lang w:val="ru-RU"/>
              </w:rPr>
            </w:pPr>
          </w:p>
          <w:p w14:paraId="47561080" w14:textId="004BCD2F"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BC3DEDB" w14:textId="77777777" w:rsidR="00585B50" w:rsidRPr="00207730" w:rsidRDefault="00585B50" w:rsidP="00742C3F">
            <w:pPr>
              <w:jc w:val="center"/>
              <w:rPr>
                <w:rFonts w:cs="Times New Roman"/>
                <w:sz w:val="24"/>
                <w:szCs w:val="24"/>
                <w:lang w:val="ru-RU"/>
              </w:rPr>
            </w:pPr>
          </w:p>
          <w:p w14:paraId="34496807" w14:textId="77777777" w:rsidR="00585B50" w:rsidRPr="00207730" w:rsidRDefault="00585B50" w:rsidP="00742C3F">
            <w:pPr>
              <w:jc w:val="center"/>
              <w:rPr>
                <w:rFonts w:cs="Times New Roman"/>
                <w:sz w:val="24"/>
                <w:szCs w:val="24"/>
                <w:lang w:val="ru-RU"/>
              </w:rPr>
            </w:pPr>
          </w:p>
          <w:p w14:paraId="58F575D4" w14:textId="77777777" w:rsidR="009B55F9" w:rsidRDefault="009B55F9" w:rsidP="00742C3F">
            <w:pPr>
              <w:jc w:val="center"/>
              <w:rPr>
                <w:rFonts w:cs="Times New Roman"/>
                <w:sz w:val="24"/>
                <w:szCs w:val="24"/>
                <w:lang w:val="ru-RU"/>
              </w:rPr>
            </w:pPr>
          </w:p>
          <w:p w14:paraId="38E782D1" w14:textId="77777777" w:rsidR="00F6206A" w:rsidRDefault="00F6206A" w:rsidP="00742C3F">
            <w:pPr>
              <w:jc w:val="center"/>
              <w:rPr>
                <w:rFonts w:cs="Times New Roman"/>
                <w:sz w:val="24"/>
                <w:szCs w:val="24"/>
                <w:lang w:val="ru-RU"/>
              </w:rPr>
            </w:pPr>
          </w:p>
          <w:p w14:paraId="7F28A0AB" w14:textId="058420B5"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c>
          <w:tcPr>
            <w:tcW w:w="722" w:type="dxa"/>
          </w:tcPr>
          <w:p w14:paraId="54A8AEF0" w14:textId="77777777" w:rsidR="00585B50" w:rsidRPr="00207730" w:rsidRDefault="00585B50" w:rsidP="00742C3F">
            <w:pPr>
              <w:jc w:val="center"/>
              <w:rPr>
                <w:rFonts w:cs="Times New Roman"/>
                <w:sz w:val="24"/>
                <w:szCs w:val="24"/>
                <w:lang w:val="ru-RU"/>
              </w:rPr>
            </w:pPr>
          </w:p>
          <w:p w14:paraId="664C1FE7" w14:textId="77777777" w:rsidR="00585B50" w:rsidRPr="00207730" w:rsidRDefault="00585B50" w:rsidP="00742C3F">
            <w:pPr>
              <w:jc w:val="center"/>
              <w:rPr>
                <w:rFonts w:cs="Times New Roman"/>
                <w:sz w:val="24"/>
                <w:szCs w:val="24"/>
                <w:lang w:val="ru-RU"/>
              </w:rPr>
            </w:pPr>
          </w:p>
          <w:p w14:paraId="1951D969" w14:textId="77777777" w:rsidR="00F6206A" w:rsidRDefault="00F6206A" w:rsidP="00742C3F">
            <w:pPr>
              <w:jc w:val="center"/>
              <w:rPr>
                <w:rFonts w:cs="Times New Roman"/>
                <w:sz w:val="24"/>
                <w:szCs w:val="24"/>
                <w:lang w:val="ru-RU"/>
              </w:rPr>
            </w:pPr>
          </w:p>
          <w:p w14:paraId="1CDB9E75" w14:textId="77777777" w:rsidR="00F6206A" w:rsidRDefault="00F6206A" w:rsidP="00742C3F">
            <w:pPr>
              <w:jc w:val="center"/>
              <w:rPr>
                <w:rFonts w:cs="Times New Roman"/>
                <w:sz w:val="24"/>
                <w:szCs w:val="24"/>
                <w:lang w:val="ru-RU"/>
              </w:rPr>
            </w:pPr>
          </w:p>
          <w:p w14:paraId="1170BE48" w14:textId="24925535"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2D409012" w14:textId="77777777" w:rsidR="00585B50" w:rsidRPr="00207730" w:rsidRDefault="00585B50" w:rsidP="00742C3F">
            <w:pPr>
              <w:jc w:val="center"/>
              <w:rPr>
                <w:rFonts w:cs="Times New Roman"/>
                <w:sz w:val="24"/>
                <w:szCs w:val="24"/>
                <w:lang w:val="ru-RU"/>
              </w:rPr>
            </w:pPr>
          </w:p>
          <w:p w14:paraId="20E3DA0F" w14:textId="77777777" w:rsidR="00585B50" w:rsidRPr="00207730" w:rsidRDefault="00585B50" w:rsidP="00742C3F">
            <w:pPr>
              <w:jc w:val="center"/>
              <w:rPr>
                <w:rFonts w:cs="Times New Roman"/>
                <w:sz w:val="24"/>
                <w:szCs w:val="24"/>
                <w:lang w:val="ru-RU"/>
              </w:rPr>
            </w:pPr>
          </w:p>
          <w:p w14:paraId="64E3BCFB" w14:textId="77777777" w:rsidR="00F6206A" w:rsidRDefault="00F6206A" w:rsidP="00742C3F">
            <w:pPr>
              <w:jc w:val="center"/>
              <w:rPr>
                <w:rFonts w:cs="Times New Roman"/>
                <w:sz w:val="24"/>
                <w:szCs w:val="24"/>
                <w:lang w:val="ru-RU"/>
              </w:rPr>
            </w:pPr>
          </w:p>
          <w:p w14:paraId="24351B9E" w14:textId="77777777" w:rsidR="00F6206A" w:rsidRDefault="00F6206A" w:rsidP="00742C3F">
            <w:pPr>
              <w:jc w:val="center"/>
              <w:rPr>
                <w:rFonts w:cs="Times New Roman"/>
                <w:sz w:val="24"/>
                <w:szCs w:val="24"/>
                <w:lang w:val="ru-RU"/>
              </w:rPr>
            </w:pPr>
          </w:p>
          <w:p w14:paraId="60312AEB" w14:textId="305ABDEE"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59485F6C" w14:textId="77777777" w:rsidR="00585B50" w:rsidRPr="00207730" w:rsidRDefault="00585B50" w:rsidP="00742C3F">
            <w:pPr>
              <w:jc w:val="center"/>
              <w:rPr>
                <w:rFonts w:cs="Times New Roman"/>
                <w:sz w:val="24"/>
                <w:szCs w:val="24"/>
                <w:lang w:val="ru-RU"/>
              </w:rPr>
            </w:pPr>
          </w:p>
          <w:p w14:paraId="48819B35" w14:textId="77777777" w:rsidR="00585B50" w:rsidRPr="00207730" w:rsidRDefault="00585B50" w:rsidP="00742C3F">
            <w:pPr>
              <w:jc w:val="center"/>
              <w:rPr>
                <w:rFonts w:cs="Times New Roman"/>
                <w:sz w:val="24"/>
                <w:szCs w:val="24"/>
                <w:lang w:val="ru-RU"/>
              </w:rPr>
            </w:pPr>
          </w:p>
          <w:p w14:paraId="4D59923B" w14:textId="77777777" w:rsidR="00F6206A" w:rsidRDefault="00F6206A" w:rsidP="00742C3F">
            <w:pPr>
              <w:jc w:val="center"/>
              <w:rPr>
                <w:rFonts w:cs="Times New Roman"/>
                <w:sz w:val="24"/>
                <w:szCs w:val="24"/>
                <w:lang w:val="ru-RU"/>
              </w:rPr>
            </w:pPr>
          </w:p>
          <w:p w14:paraId="2A905923" w14:textId="77777777" w:rsidR="00F6206A" w:rsidRDefault="00F6206A" w:rsidP="00742C3F">
            <w:pPr>
              <w:jc w:val="center"/>
              <w:rPr>
                <w:rFonts w:cs="Times New Roman"/>
                <w:sz w:val="24"/>
                <w:szCs w:val="24"/>
                <w:lang w:val="ru-RU"/>
              </w:rPr>
            </w:pPr>
          </w:p>
          <w:p w14:paraId="2F2C2C74" w14:textId="2471532B"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CB21CB5" w14:textId="77777777" w:rsidR="00585B50" w:rsidRPr="00207730" w:rsidRDefault="00585B50" w:rsidP="00742C3F">
            <w:pPr>
              <w:jc w:val="center"/>
              <w:rPr>
                <w:rFonts w:cs="Times New Roman"/>
                <w:sz w:val="24"/>
                <w:szCs w:val="24"/>
                <w:lang w:val="ru-RU"/>
              </w:rPr>
            </w:pPr>
          </w:p>
          <w:p w14:paraId="680418EE" w14:textId="77777777" w:rsidR="00585B50" w:rsidRPr="00207730" w:rsidRDefault="00585B50" w:rsidP="00742C3F">
            <w:pPr>
              <w:jc w:val="center"/>
              <w:rPr>
                <w:rFonts w:cs="Times New Roman"/>
                <w:sz w:val="24"/>
                <w:szCs w:val="24"/>
                <w:lang w:val="ru-RU"/>
              </w:rPr>
            </w:pPr>
          </w:p>
          <w:p w14:paraId="00D1BA7B" w14:textId="77777777" w:rsidR="00F6206A" w:rsidRDefault="00F6206A" w:rsidP="00742C3F">
            <w:pPr>
              <w:jc w:val="center"/>
              <w:rPr>
                <w:rFonts w:cs="Times New Roman"/>
                <w:sz w:val="24"/>
                <w:szCs w:val="24"/>
                <w:lang w:val="ru-RU"/>
              </w:rPr>
            </w:pPr>
          </w:p>
          <w:p w14:paraId="5DA3A23B" w14:textId="77777777" w:rsidR="00FA0C12" w:rsidRDefault="00FA0C12" w:rsidP="00742C3F">
            <w:pPr>
              <w:jc w:val="center"/>
              <w:rPr>
                <w:rFonts w:cs="Times New Roman"/>
                <w:sz w:val="24"/>
                <w:szCs w:val="24"/>
                <w:lang w:val="ru-RU"/>
              </w:rPr>
            </w:pPr>
          </w:p>
          <w:p w14:paraId="003D3FC0" w14:textId="30483846"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48C361B2" w14:textId="77777777" w:rsidR="00585B50" w:rsidRPr="00207730" w:rsidRDefault="00585B50" w:rsidP="00742C3F">
            <w:pPr>
              <w:jc w:val="center"/>
              <w:rPr>
                <w:rFonts w:cs="Times New Roman"/>
                <w:sz w:val="24"/>
                <w:szCs w:val="24"/>
                <w:lang w:val="ru-RU"/>
              </w:rPr>
            </w:pPr>
          </w:p>
          <w:p w14:paraId="0A87C54E" w14:textId="77777777" w:rsidR="00585B50" w:rsidRPr="00207730" w:rsidRDefault="00585B50" w:rsidP="00742C3F">
            <w:pPr>
              <w:jc w:val="center"/>
              <w:rPr>
                <w:rFonts w:cs="Times New Roman"/>
                <w:sz w:val="24"/>
                <w:szCs w:val="24"/>
                <w:lang w:val="ru-RU"/>
              </w:rPr>
            </w:pPr>
          </w:p>
          <w:p w14:paraId="57B5C02F" w14:textId="77777777" w:rsidR="00F6206A" w:rsidRDefault="00F6206A" w:rsidP="00742C3F">
            <w:pPr>
              <w:jc w:val="center"/>
              <w:rPr>
                <w:rFonts w:cs="Times New Roman"/>
                <w:sz w:val="24"/>
                <w:szCs w:val="24"/>
                <w:lang w:val="ru-RU"/>
              </w:rPr>
            </w:pPr>
          </w:p>
          <w:p w14:paraId="5D5E2213" w14:textId="77777777" w:rsidR="00FA0C12" w:rsidRDefault="00FA0C12" w:rsidP="00742C3F">
            <w:pPr>
              <w:jc w:val="center"/>
              <w:rPr>
                <w:rFonts w:cs="Times New Roman"/>
                <w:sz w:val="24"/>
                <w:szCs w:val="24"/>
                <w:lang w:val="ru-RU"/>
              </w:rPr>
            </w:pPr>
          </w:p>
          <w:p w14:paraId="15A908D2" w14:textId="6993923D"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722" w:type="dxa"/>
          </w:tcPr>
          <w:p w14:paraId="10C41EB5" w14:textId="77777777" w:rsidR="00585B50" w:rsidRPr="00207730" w:rsidRDefault="00585B50" w:rsidP="00742C3F">
            <w:pPr>
              <w:jc w:val="center"/>
              <w:rPr>
                <w:rFonts w:cs="Times New Roman"/>
                <w:sz w:val="24"/>
                <w:szCs w:val="24"/>
                <w:lang w:val="ru-RU"/>
              </w:rPr>
            </w:pPr>
          </w:p>
          <w:p w14:paraId="4EDAC4FE" w14:textId="77777777" w:rsidR="00585B50" w:rsidRPr="00207730" w:rsidRDefault="00585B50" w:rsidP="00742C3F">
            <w:pPr>
              <w:jc w:val="center"/>
              <w:rPr>
                <w:rFonts w:cs="Times New Roman"/>
                <w:sz w:val="24"/>
                <w:szCs w:val="24"/>
                <w:lang w:val="ru-RU"/>
              </w:rPr>
            </w:pPr>
          </w:p>
          <w:p w14:paraId="33DBEDF4" w14:textId="77777777" w:rsidR="00F6206A" w:rsidRDefault="00F6206A" w:rsidP="00742C3F">
            <w:pPr>
              <w:jc w:val="center"/>
              <w:rPr>
                <w:rFonts w:cs="Times New Roman"/>
                <w:sz w:val="24"/>
                <w:szCs w:val="24"/>
                <w:lang w:val="ru-RU"/>
              </w:rPr>
            </w:pPr>
          </w:p>
          <w:p w14:paraId="7048C6D2" w14:textId="77777777" w:rsidR="00FA0C12" w:rsidRDefault="00FA0C12" w:rsidP="00742C3F">
            <w:pPr>
              <w:jc w:val="center"/>
              <w:rPr>
                <w:rFonts w:cs="Times New Roman"/>
                <w:sz w:val="24"/>
                <w:szCs w:val="24"/>
                <w:lang w:val="ru-RU"/>
              </w:rPr>
            </w:pPr>
          </w:p>
          <w:p w14:paraId="39C429CD" w14:textId="7F4E0CAA" w:rsidR="00585B50" w:rsidRPr="00207730" w:rsidRDefault="00585B50" w:rsidP="00742C3F">
            <w:pPr>
              <w:jc w:val="center"/>
              <w:rPr>
                <w:rFonts w:cs="Times New Roman"/>
                <w:sz w:val="24"/>
                <w:szCs w:val="24"/>
                <w:lang w:val="ru-RU"/>
              </w:rPr>
            </w:pPr>
            <w:r w:rsidRPr="00207730">
              <w:rPr>
                <w:rFonts w:cs="Times New Roman"/>
                <w:sz w:val="24"/>
                <w:szCs w:val="24"/>
                <w:lang w:val="ru-RU"/>
              </w:rPr>
              <w:t>-</w:t>
            </w:r>
          </w:p>
        </w:tc>
        <w:tc>
          <w:tcPr>
            <w:tcW w:w="696" w:type="dxa"/>
          </w:tcPr>
          <w:p w14:paraId="37A077F2" w14:textId="77777777" w:rsidR="00585B50" w:rsidRDefault="00585B50" w:rsidP="00742C3F">
            <w:pPr>
              <w:jc w:val="center"/>
              <w:rPr>
                <w:rFonts w:cs="Times New Roman"/>
                <w:sz w:val="24"/>
                <w:szCs w:val="24"/>
                <w:lang w:val="ru-RU"/>
              </w:rPr>
            </w:pPr>
          </w:p>
          <w:p w14:paraId="347DF1E8" w14:textId="77777777" w:rsidR="00F6206A" w:rsidRDefault="00F6206A" w:rsidP="00742C3F">
            <w:pPr>
              <w:jc w:val="center"/>
              <w:rPr>
                <w:rFonts w:cs="Times New Roman"/>
                <w:sz w:val="24"/>
                <w:szCs w:val="24"/>
                <w:lang w:val="ru-RU"/>
              </w:rPr>
            </w:pPr>
          </w:p>
          <w:p w14:paraId="0C482575" w14:textId="77777777" w:rsidR="00F6206A" w:rsidRDefault="00F6206A" w:rsidP="00742C3F">
            <w:pPr>
              <w:jc w:val="center"/>
              <w:rPr>
                <w:rFonts w:cs="Times New Roman"/>
                <w:sz w:val="24"/>
                <w:szCs w:val="24"/>
                <w:lang w:val="ru-RU"/>
              </w:rPr>
            </w:pPr>
          </w:p>
          <w:p w14:paraId="31F87B0E" w14:textId="77777777" w:rsidR="00FA0C12" w:rsidRDefault="00FA0C12" w:rsidP="00742C3F">
            <w:pPr>
              <w:jc w:val="center"/>
              <w:rPr>
                <w:rFonts w:cs="Times New Roman"/>
                <w:sz w:val="24"/>
                <w:szCs w:val="24"/>
                <w:lang w:val="ru-RU"/>
              </w:rPr>
            </w:pPr>
          </w:p>
          <w:p w14:paraId="49EB7FFD" w14:textId="33006A3D" w:rsidR="00F6206A" w:rsidRPr="00207730" w:rsidRDefault="00F6206A" w:rsidP="00742C3F">
            <w:pPr>
              <w:jc w:val="center"/>
              <w:rPr>
                <w:rFonts w:cs="Times New Roman"/>
                <w:sz w:val="24"/>
                <w:szCs w:val="24"/>
                <w:lang w:val="ru-RU"/>
              </w:rPr>
            </w:pPr>
            <w:r>
              <w:rPr>
                <w:rFonts w:cs="Times New Roman"/>
                <w:sz w:val="24"/>
                <w:szCs w:val="24"/>
                <w:lang w:val="ru-RU"/>
              </w:rPr>
              <w:t>-</w:t>
            </w:r>
          </w:p>
        </w:tc>
        <w:tc>
          <w:tcPr>
            <w:tcW w:w="882" w:type="dxa"/>
          </w:tcPr>
          <w:p w14:paraId="35847C08" w14:textId="70C82976" w:rsidR="00585B50" w:rsidRPr="00207730" w:rsidRDefault="00585B50" w:rsidP="00742C3F">
            <w:pPr>
              <w:jc w:val="center"/>
              <w:rPr>
                <w:rFonts w:cs="Times New Roman"/>
                <w:sz w:val="24"/>
                <w:szCs w:val="24"/>
                <w:lang w:val="ru-RU"/>
              </w:rPr>
            </w:pPr>
          </w:p>
          <w:p w14:paraId="36972196" w14:textId="77777777" w:rsidR="00585B50" w:rsidRPr="00207730" w:rsidRDefault="00585B50" w:rsidP="00742C3F">
            <w:pPr>
              <w:jc w:val="center"/>
              <w:rPr>
                <w:rFonts w:cs="Times New Roman"/>
                <w:sz w:val="24"/>
                <w:szCs w:val="24"/>
                <w:lang w:val="ru-RU"/>
              </w:rPr>
            </w:pPr>
          </w:p>
          <w:p w14:paraId="1A49C018" w14:textId="77777777" w:rsidR="00FA0C12" w:rsidRDefault="00FA0C12" w:rsidP="00742C3F">
            <w:pPr>
              <w:jc w:val="center"/>
              <w:rPr>
                <w:rFonts w:cs="Times New Roman"/>
                <w:sz w:val="24"/>
                <w:szCs w:val="24"/>
                <w:lang w:val="ru-RU"/>
              </w:rPr>
            </w:pPr>
          </w:p>
          <w:p w14:paraId="323D4858" w14:textId="77777777" w:rsidR="00FA0C12" w:rsidRDefault="00FA0C12" w:rsidP="00742C3F">
            <w:pPr>
              <w:jc w:val="center"/>
              <w:rPr>
                <w:rFonts w:cs="Times New Roman"/>
                <w:sz w:val="24"/>
                <w:szCs w:val="24"/>
                <w:lang w:val="ru-RU"/>
              </w:rPr>
            </w:pPr>
          </w:p>
          <w:p w14:paraId="5EF059CC" w14:textId="1A5B0E38" w:rsidR="00585B50" w:rsidRPr="00207730" w:rsidRDefault="00585B50" w:rsidP="00742C3F">
            <w:pPr>
              <w:jc w:val="center"/>
              <w:rPr>
                <w:rFonts w:cs="Times New Roman"/>
                <w:sz w:val="24"/>
                <w:szCs w:val="24"/>
                <w:lang w:val="ru-RU"/>
              </w:rPr>
            </w:pPr>
            <w:r w:rsidRPr="00207730">
              <w:rPr>
                <w:rFonts w:cs="Times New Roman"/>
                <w:sz w:val="24"/>
                <w:szCs w:val="24"/>
                <w:lang w:val="ru-RU"/>
              </w:rPr>
              <w:t>1</w:t>
            </w:r>
          </w:p>
        </w:tc>
      </w:tr>
    </w:tbl>
    <w:p w14:paraId="7A8AAD9F" w14:textId="38C74C1C" w:rsidR="00D50766" w:rsidRPr="00311FE9" w:rsidRDefault="00D50766" w:rsidP="00742C3F">
      <w:pPr>
        <w:spacing w:after="0" w:line="240" w:lineRule="auto"/>
        <w:ind w:firstLine="709"/>
        <w:rPr>
          <w:rFonts w:cs="Times New Roman"/>
          <w:sz w:val="4"/>
          <w:szCs w:val="4"/>
          <w:lang w:val="ru-RU"/>
        </w:rPr>
      </w:pPr>
    </w:p>
    <w:tbl>
      <w:tblPr>
        <w:tblStyle w:val="a9"/>
        <w:tblW w:w="0" w:type="auto"/>
        <w:tblLook w:val="04A0" w:firstRow="1" w:lastRow="0" w:firstColumn="1" w:lastColumn="0" w:noHBand="0" w:noVBand="1"/>
      </w:tblPr>
      <w:tblGrid>
        <w:gridCol w:w="2513"/>
        <w:gridCol w:w="696"/>
        <w:gridCol w:w="722"/>
        <w:gridCol w:w="723"/>
        <w:gridCol w:w="725"/>
        <w:gridCol w:w="725"/>
        <w:gridCol w:w="725"/>
        <w:gridCol w:w="725"/>
        <w:gridCol w:w="725"/>
        <w:gridCol w:w="696"/>
        <w:gridCol w:w="883"/>
      </w:tblGrid>
      <w:tr w:rsidR="00B14251" w:rsidRPr="00207730" w14:paraId="7D624409" w14:textId="77777777" w:rsidTr="00FA4CA0">
        <w:tc>
          <w:tcPr>
            <w:tcW w:w="2513" w:type="dxa"/>
            <w:vMerge w:val="restart"/>
          </w:tcPr>
          <w:p w14:paraId="35339C8E"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Вид уголовного правонарушения (УК РК)</w:t>
            </w:r>
          </w:p>
        </w:tc>
        <w:tc>
          <w:tcPr>
            <w:tcW w:w="696" w:type="dxa"/>
          </w:tcPr>
          <w:p w14:paraId="1809CDBA"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2017</w:t>
            </w:r>
          </w:p>
        </w:tc>
        <w:tc>
          <w:tcPr>
            <w:tcW w:w="722" w:type="dxa"/>
          </w:tcPr>
          <w:p w14:paraId="4B261FC0"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2018</w:t>
            </w:r>
          </w:p>
        </w:tc>
        <w:tc>
          <w:tcPr>
            <w:tcW w:w="723" w:type="dxa"/>
          </w:tcPr>
          <w:p w14:paraId="109CF806"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2019</w:t>
            </w:r>
          </w:p>
        </w:tc>
        <w:tc>
          <w:tcPr>
            <w:tcW w:w="725" w:type="dxa"/>
          </w:tcPr>
          <w:p w14:paraId="70E3A78A"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2020</w:t>
            </w:r>
          </w:p>
        </w:tc>
        <w:tc>
          <w:tcPr>
            <w:tcW w:w="725" w:type="dxa"/>
          </w:tcPr>
          <w:p w14:paraId="689F3D29"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2021</w:t>
            </w:r>
          </w:p>
        </w:tc>
        <w:tc>
          <w:tcPr>
            <w:tcW w:w="725" w:type="dxa"/>
          </w:tcPr>
          <w:p w14:paraId="3FFA3A9E"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2022</w:t>
            </w:r>
          </w:p>
        </w:tc>
        <w:tc>
          <w:tcPr>
            <w:tcW w:w="725" w:type="dxa"/>
          </w:tcPr>
          <w:p w14:paraId="7DA78860"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2023</w:t>
            </w:r>
          </w:p>
        </w:tc>
        <w:tc>
          <w:tcPr>
            <w:tcW w:w="725" w:type="dxa"/>
          </w:tcPr>
          <w:p w14:paraId="1F27C7EF" w14:textId="77777777" w:rsidR="00B14251" w:rsidRPr="00207730" w:rsidRDefault="00B14251" w:rsidP="00742C3F">
            <w:pPr>
              <w:jc w:val="center"/>
              <w:rPr>
                <w:rFonts w:cs="Times New Roman"/>
                <w:b/>
                <w:sz w:val="24"/>
                <w:szCs w:val="24"/>
                <w:lang w:val="ru-RU"/>
              </w:rPr>
            </w:pPr>
            <w:r w:rsidRPr="00207730">
              <w:rPr>
                <w:rFonts w:cs="Times New Roman"/>
                <w:b/>
                <w:sz w:val="24"/>
                <w:szCs w:val="24"/>
                <w:lang w:val="ru-RU"/>
              </w:rPr>
              <w:t>2024</w:t>
            </w:r>
          </w:p>
        </w:tc>
        <w:tc>
          <w:tcPr>
            <w:tcW w:w="696" w:type="dxa"/>
          </w:tcPr>
          <w:p w14:paraId="23FCA7A8" w14:textId="14849E84" w:rsidR="00B14251" w:rsidRPr="00207730" w:rsidRDefault="00B14251" w:rsidP="00742C3F">
            <w:pPr>
              <w:jc w:val="center"/>
              <w:rPr>
                <w:rFonts w:cs="Times New Roman"/>
                <w:b/>
                <w:sz w:val="24"/>
                <w:szCs w:val="24"/>
                <w:lang w:val="ru-RU"/>
              </w:rPr>
            </w:pPr>
            <w:r>
              <w:rPr>
                <w:rFonts w:cs="Times New Roman"/>
                <w:b/>
                <w:sz w:val="24"/>
                <w:szCs w:val="24"/>
                <w:lang w:val="ru-RU"/>
              </w:rPr>
              <w:t>2025</w:t>
            </w:r>
          </w:p>
        </w:tc>
        <w:tc>
          <w:tcPr>
            <w:tcW w:w="883" w:type="dxa"/>
          </w:tcPr>
          <w:p w14:paraId="542DD571" w14:textId="755A4B03" w:rsidR="00B14251" w:rsidRPr="00207730" w:rsidRDefault="00B14251" w:rsidP="00742C3F">
            <w:pPr>
              <w:jc w:val="center"/>
              <w:rPr>
                <w:rFonts w:cs="Times New Roman"/>
                <w:b/>
                <w:sz w:val="24"/>
                <w:szCs w:val="24"/>
                <w:lang w:val="ru-RU"/>
              </w:rPr>
            </w:pPr>
            <w:r w:rsidRPr="00207730">
              <w:rPr>
                <w:rFonts w:cs="Times New Roman"/>
                <w:b/>
                <w:sz w:val="24"/>
                <w:szCs w:val="24"/>
                <w:lang w:val="ru-RU"/>
              </w:rPr>
              <w:t>Итого</w:t>
            </w:r>
          </w:p>
        </w:tc>
      </w:tr>
      <w:tr w:rsidR="00B14251" w:rsidRPr="00207730" w14:paraId="2FCA63B1" w14:textId="77777777" w:rsidTr="00FA4CA0">
        <w:tc>
          <w:tcPr>
            <w:tcW w:w="2513" w:type="dxa"/>
            <w:vMerge/>
          </w:tcPr>
          <w:p w14:paraId="3DD9145E" w14:textId="77777777" w:rsidR="00B14251" w:rsidRPr="00207730" w:rsidRDefault="00B14251" w:rsidP="00742C3F">
            <w:pPr>
              <w:jc w:val="both"/>
              <w:rPr>
                <w:rFonts w:cs="Times New Roman"/>
                <w:sz w:val="24"/>
                <w:szCs w:val="24"/>
                <w:lang w:val="ru-RU"/>
              </w:rPr>
            </w:pPr>
          </w:p>
        </w:tc>
        <w:tc>
          <w:tcPr>
            <w:tcW w:w="7345" w:type="dxa"/>
            <w:gridSpan w:val="10"/>
          </w:tcPr>
          <w:p w14:paraId="4BEF20CE" w14:textId="2EB88B5C" w:rsidR="00B14251" w:rsidRPr="00207730" w:rsidRDefault="00B14251" w:rsidP="00742C3F">
            <w:pPr>
              <w:jc w:val="center"/>
              <w:rPr>
                <w:rFonts w:cs="Times New Roman"/>
                <w:b/>
                <w:bCs/>
                <w:sz w:val="24"/>
                <w:szCs w:val="24"/>
                <w:lang w:val="ru-RU"/>
              </w:rPr>
            </w:pPr>
            <w:r w:rsidRPr="00207730">
              <w:rPr>
                <w:rFonts w:cs="Times New Roman"/>
                <w:b/>
                <w:bCs/>
                <w:sz w:val="24"/>
                <w:szCs w:val="24"/>
                <w:lang w:val="ru-RU"/>
              </w:rPr>
              <w:t>количество совершенных преступлений</w:t>
            </w:r>
          </w:p>
        </w:tc>
      </w:tr>
      <w:tr w:rsidR="00FA4CA0" w:rsidRPr="00207730" w14:paraId="3CB8CDC1" w14:textId="77777777" w:rsidTr="00FA4CA0">
        <w:tc>
          <w:tcPr>
            <w:tcW w:w="2513" w:type="dxa"/>
          </w:tcPr>
          <w:p w14:paraId="32B36732" w14:textId="63A90C8A" w:rsidR="00FA4CA0" w:rsidRPr="00207730" w:rsidRDefault="00FA4CA0" w:rsidP="00FA4CA0">
            <w:pPr>
              <w:jc w:val="both"/>
              <w:rPr>
                <w:rFonts w:eastAsia="Times New Roman" w:cs="Times New Roman"/>
                <w:spacing w:val="-4"/>
                <w:sz w:val="24"/>
                <w:szCs w:val="24"/>
                <w:lang w:val="ru-RU"/>
              </w:rPr>
            </w:pPr>
            <w:r w:rsidRPr="00207730">
              <w:rPr>
                <w:rFonts w:eastAsia="Times New Roman" w:cs="Times New Roman"/>
                <w:spacing w:val="-4"/>
                <w:sz w:val="24"/>
                <w:szCs w:val="24"/>
                <w:lang w:val="ru-RU"/>
              </w:rPr>
              <w:t>ст. 346 (управление транспортным средством лицом, лишенным права, в состоянии алкогольного опьянения)</w:t>
            </w:r>
          </w:p>
        </w:tc>
        <w:tc>
          <w:tcPr>
            <w:tcW w:w="696" w:type="dxa"/>
          </w:tcPr>
          <w:p w14:paraId="6752F98D" w14:textId="77777777" w:rsidR="00FA4CA0" w:rsidRPr="00207730" w:rsidRDefault="00FA4CA0" w:rsidP="00FA4CA0">
            <w:pPr>
              <w:jc w:val="center"/>
              <w:rPr>
                <w:rFonts w:cs="Times New Roman"/>
                <w:sz w:val="24"/>
                <w:szCs w:val="24"/>
                <w:lang w:val="ru-RU"/>
              </w:rPr>
            </w:pPr>
          </w:p>
          <w:p w14:paraId="753C73E1" w14:textId="77777777" w:rsidR="00FA4CA0" w:rsidRPr="00207730" w:rsidRDefault="00FA4CA0" w:rsidP="00FA4CA0">
            <w:pPr>
              <w:jc w:val="center"/>
              <w:rPr>
                <w:rFonts w:cs="Times New Roman"/>
                <w:sz w:val="24"/>
                <w:szCs w:val="24"/>
                <w:lang w:val="ru-RU"/>
              </w:rPr>
            </w:pPr>
          </w:p>
          <w:p w14:paraId="2B3680E4" w14:textId="77777777" w:rsidR="00FA4CA0" w:rsidRDefault="00FA4CA0" w:rsidP="00FA4CA0">
            <w:pPr>
              <w:jc w:val="center"/>
              <w:rPr>
                <w:rFonts w:cs="Times New Roman"/>
                <w:sz w:val="24"/>
                <w:szCs w:val="24"/>
                <w:lang w:val="ru-RU"/>
              </w:rPr>
            </w:pPr>
          </w:p>
          <w:p w14:paraId="278AB37F" w14:textId="64FB71EF"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2" w:type="dxa"/>
          </w:tcPr>
          <w:p w14:paraId="1D4EC620" w14:textId="77777777" w:rsidR="00FA4CA0" w:rsidRPr="00207730" w:rsidRDefault="00FA4CA0" w:rsidP="00FA4CA0">
            <w:pPr>
              <w:jc w:val="center"/>
              <w:rPr>
                <w:rFonts w:cs="Times New Roman"/>
                <w:sz w:val="24"/>
                <w:szCs w:val="24"/>
                <w:lang w:val="ru-RU"/>
              </w:rPr>
            </w:pPr>
          </w:p>
          <w:p w14:paraId="72138D78" w14:textId="77777777" w:rsidR="00FA4CA0" w:rsidRPr="00207730" w:rsidRDefault="00FA4CA0" w:rsidP="00FA4CA0">
            <w:pPr>
              <w:jc w:val="center"/>
              <w:rPr>
                <w:rFonts w:cs="Times New Roman"/>
                <w:sz w:val="24"/>
                <w:szCs w:val="24"/>
                <w:lang w:val="ru-RU"/>
              </w:rPr>
            </w:pPr>
          </w:p>
          <w:p w14:paraId="7327183F" w14:textId="77777777" w:rsidR="00FA4CA0" w:rsidRDefault="00FA4CA0" w:rsidP="00FA4CA0">
            <w:pPr>
              <w:jc w:val="center"/>
              <w:rPr>
                <w:rFonts w:cs="Times New Roman"/>
                <w:sz w:val="24"/>
                <w:szCs w:val="24"/>
                <w:lang w:val="ru-RU"/>
              </w:rPr>
            </w:pPr>
          </w:p>
          <w:p w14:paraId="0F14C9CF" w14:textId="3DDA1934"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3" w:type="dxa"/>
          </w:tcPr>
          <w:p w14:paraId="7305C484" w14:textId="77777777" w:rsidR="00FA4CA0" w:rsidRPr="00207730" w:rsidRDefault="00FA4CA0" w:rsidP="00FA4CA0">
            <w:pPr>
              <w:jc w:val="center"/>
              <w:rPr>
                <w:rFonts w:cs="Times New Roman"/>
                <w:sz w:val="24"/>
                <w:szCs w:val="24"/>
                <w:lang w:val="ru-RU"/>
              </w:rPr>
            </w:pPr>
          </w:p>
          <w:p w14:paraId="3F50F9FC" w14:textId="77777777" w:rsidR="00FA4CA0" w:rsidRPr="00207730" w:rsidRDefault="00FA4CA0" w:rsidP="00FA4CA0">
            <w:pPr>
              <w:jc w:val="center"/>
              <w:rPr>
                <w:rFonts w:cs="Times New Roman"/>
                <w:sz w:val="24"/>
                <w:szCs w:val="24"/>
                <w:lang w:val="ru-RU"/>
              </w:rPr>
            </w:pPr>
          </w:p>
          <w:p w14:paraId="2093001B" w14:textId="77777777" w:rsidR="00FA4CA0" w:rsidRDefault="00FA4CA0" w:rsidP="00FA4CA0">
            <w:pPr>
              <w:jc w:val="center"/>
              <w:rPr>
                <w:rFonts w:cs="Times New Roman"/>
                <w:sz w:val="24"/>
                <w:szCs w:val="24"/>
                <w:lang w:val="ru-RU"/>
              </w:rPr>
            </w:pPr>
          </w:p>
          <w:p w14:paraId="2B8EC64B" w14:textId="4277D131"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09A12649" w14:textId="77777777" w:rsidR="00FA4CA0" w:rsidRPr="00207730" w:rsidRDefault="00FA4CA0" w:rsidP="00FA4CA0">
            <w:pPr>
              <w:jc w:val="center"/>
              <w:rPr>
                <w:rFonts w:cs="Times New Roman"/>
                <w:sz w:val="24"/>
                <w:szCs w:val="24"/>
                <w:lang w:val="ru-RU"/>
              </w:rPr>
            </w:pPr>
          </w:p>
          <w:p w14:paraId="06467E10" w14:textId="77777777" w:rsidR="00FA4CA0" w:rsidRPr="00207730" w:rsidRDefault="00FA4CA0" w:rsidP="00FA4CA0">
            <w:pPr>
              <w:jc w:val="center"/>
              <w:rPr>
                <w:rFonts w:cs="Times New Roman"/>
                <w:sz w:val="24"/>
                <w:szCs w:val="24"/>
                <w:lang w:val="ru-RU"/>
              </w:rPr>
            </w:pPr>
          </w:p>
          <w:p w14:paraId="595EE07C" w14:textId="77777777" w:rsidR="00FA4CA0" w:rsidRDefault="00FA4CA0" w:rsidP="00FA4CA0">
            <w:pPr>
              <w:jc w:val="center"/>
              <w:rPr>
                <w:rFonts w:cs="Times New Roman"/>
                <w:sz w:val="24"/>
                <w:szCs w:val="24"/>
                <w:lang w:val="ru-RU"/>
              </w:rPr>
            </w:pPr>
          </w:p>
          <w:p w14:paraId="1F59F8A6" w14:textId="27D6E97D"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7AC81E39" w14:textId="77777777" w:rsidR="00FA4CA0" w:rsidRPr="00207730" w:rsidRDefault="00FA4CA0" w:rsidP="00FA4CA0">
            <w:pPr>
              <w:jc w:val="center"/>
              <w:rPr>
                <w:rFonts w:cs="Times New Roman"/>
                <w:sz w:val="24"/>
                <w:szCs w:val="24"/>
                <w:lang w:val="ru-RU"/>
              </w:rPr>
            </w:pPr>
          </w:p>
          <w:p w14:paraId="6A3C6B4A" w14:textId="77777777" w:rsidR="00FA4CA0" w:rsidRPr="00207730" w:rsidRDefault="00FA4CA0" w:rsidP="00FA4CA0">
            <w:pPr>
              <w:jc w:val="center"/>
              <w:rPr>
                <w:rFonts w:cs="Times New Roman"/>
                <w:sz w:val="24"/>
                <w:szCs w:val="24"/>
                <w:lang w:val="ru-RU"/>
              </w:rPr>
            </w:pPr>
          </w:p>
          <w:p w14:paraId="2AECD604" w14:textId="77777777" w:rsidR="00FA4CA0" w:rsidRDefault="00FA4CA0" w:rsidP="00FA4CA0">
            <w:pPr>
              <w:jc w:val="center"/>
              <w:rPr>
                <w:rFonts w:cs="Times New Roman"/>
                <w:sz w:val="24"/>
                <w:szCs w:val="24"/>
                <w:lang w:val="ru-RU"/>
              </w:rPr>
            </w:pPr>
          </w:p>
          <w:p w14:paraId="59A4C422" w14:textId="5ADB3304"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2640F8F2" w14:textId="77777777" w:rsidR="00FA4CA0" w:rsidRPr="00207730" w:rsidRDefault="00FA4CA0" w:rsidP="00FA4CA0">
            <w:pPr>
              <w:jc w:val="center"/>
              <w:rPr>
                <w:rFonts w:cs="Times New Roman"/>
                <w:sz w:val="24"/>
                <w:szCs w:val="24"/>
                <w:lang w:val="ru-RU"/>
              </w:rPr>
            </w:pPr>
          </w:p>
          <w:p w14:paraId="259B233F" w14:textId="77777777" w:rsidR="00FA4CA0" w:rsidRPr="00207730" w:rsidRDefault="00FA4CA0" w:rsidP="00FA4CA0">
            <w:pPr>
              <w:jc w:val="center"/>
              <w:rPr>
                <w:rFonts w:cs="Times New Roman"/>
                <w:sz w:val="24"/>
                <w:szCs w:val="24"/>
                <w:lang w:val="ru-RU"/>
              </w:rPr>
            </w:pPr>
          </w:p>
          <w:p w14:paraId="4BA3FEBA" w14:textId="77777777" w:rsidR="00FA4CA0" w:rsidRDefault="00FA4CA0" w:rsidP="00FA4CA0">
            <w:pPr>
              <w:jc w:val="center"/>
              <w:rPr>
                <w:rFonts w:cs="Times New Roman"/>
                <w:sz w:val="24"/>
                <w:szCs w:val="24"/>
                <w:lang w:val="ru-RU"/>
              </w:rPr>
            </w:pPr>
          </w:p>
          <w:p w14:paraId="21051F4D" w14:textId="6D70136A"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c>
          <w:tcPr>
            <w:tcW w:w="725" w:type="dxa"/>
          </w:tcPr>
          <w:p w14:paraId="7FA5AE48" w14:textId="77777777" w:rsidR="00FA4CA0" w:rsidRPr="00207730" w:rsidRDefault="00FA4CA0" w:rsidP="00FA4CA0">
            <w:pPr>
              <w:jc w:val="center"/>
              <w:rPr>
                <w:rFonts w:cs="Times New Roman"/>
                <w:sz w:val="24"/>
                <w:szCs w:val="24"/>
                <w:lang w:val="ru-RU"/>
              </w:rPr>
            </w:pPr>
          </w:p>
          <w:p w14:paraId="121C0C33" w14:textId="77777777" w:rsidR="00FA4CA0" w:rsidRPr="00207730" w:rsidRDefault="00FA4CA0" w:rsidP="00FA4CA0">
            <w:pPr>
              <w:jc w:val="center"/>
              <w:rPr>
                <w:rFonts w:cs="Times New Roman"/>
                <w:sz w:val="24"/>
                <w:szCs w:val="24"/>
                <w:lang w:val="ru-RU"/>
              </w:rPr>
            </w:pPr>
          </w:p>
          <w:p w14:paraId="590CC6BC" w14:textId="77777777" w:rsidR="00FA4CA0" w:rsidRDefault="00FA4CA0" w:rsidP="00FA4CA0">
            <w:pPr>
              <w:jc w:val="center"/>
              <w:rPr>
                <w:rFonts w:cs="Times New Roman"/>
                <w:sz w:val="24"/>
                <w:szCs w:val="24"/>
                <w:lang w:val="ru-RU"/>
              </w:rPr>
            </w:pPr>
          </w:p>
          <w:p w14:paraId="5C8E835F" w14:textId="5A30FBB4"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24350754" w14:textId="77777777" w:rsidR="00FA4CA0" w:rsidRPr="00207730" w:rsidRDefault="00FA4CA0" w:rsidP="00FA4CA0">
            <w:pPr>
              <w:jc w:val="center"/>
              <w:rPr>
                <w:rFonts w:cs="Times New Roman"/>
                <w:sz w:val="24"/>
                <w:szCs w:val="24"/>
                <w:lang w:val="ru-RU"/>
              </w:rPr>
            </w:pPr>
          </w:p>
          <w:p w14:paraId="2166DA50" w14:textId="77777777" w:rsidR="00FA4CA0" w:rsidRPr="00207730" w:rsidRDefault="00FA4CA0" w:rsidP="00FA4CA0">
            <w:pPr>
              <w:jc w:val="center"/>
              <w:rPr>
                <w:rFonts w:cs="Times New Roman"/>
                <w:sz w:val="24"/>
                <w:szCs w:val="24"/>
                <w:lang w:val="ru-RU"/>
              </w:rPr>
            </w:pPr>
          </w:p>
          <w:p w14:paraId="01D1FCC4" w14:textId="77777777" w:rsidR="00FA4CA0" w:rsidRDefault="00FA4CA0" w:rsidP="00FA4CA0">
            <w:pPr>
              <w:jc w:val="center"/>
              <w:rPr>
                <w:rFonts w:cs="Times New Roman"/>
                <w:sz w:val="24"/>
                <w:szCs w:val="24"/>
                <w:lang w:val="ru-RU"/>
              </w:rPr>
            </w:pPr>
          </w:p>
          <w:p w14:paraId="6252A867" w14:textId="6FDAAC8A"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696" w:type="dxa"/>
          </w:tcPr>
          <w:p w14:paraId="331A12F6" w14:textId="77777777" w:rsidR="00FA4CA0" w:rsidRDefault="00FA4CA0" w:rsidP="00FA4CA0">
            <w:pPr>
              <w:jc w:val="center"/>
              <w:rPr>
                <w:rFonts w:cs="Times New Roman"/>
                <w:sz w:val="24"/>
                <w:szCs w:val="24"/>
                <w:lang w:val="ru-RU"/>
              </w:rPr>
            </w:pPr>
          </w:p>
          <w:p w14:paraId="0A563645" w14:textId="77777777" w:rsidR="00FA4CA0" w:rsidRDefault="00FA4CA0" w:rsidP="00FA4CA0">
            <w:pPr>
              <w:jc w:val="center"/>
              <w:rPr>
                <w:rFonts w:cs="Times New Roman"/>
                <w:sz w:val="24"/>
                <w:szCs w:val="24"/>
                <w:lang w:val="ru-RU"/>
              </w:rPr>
            </w:pPr>
          </w:p>
          <w:p w14:paraId="286CB2CF" w14:textId="77777777" w:rsidR="00FA4CA0" w:rsidRDefault="00FA4CA0" w:rsidP="00FA4CA0">
            <w:pPr>
              <w:jc w:val="center"/>
              <w:rPr>
                <w:rFonts w:cs="Times New Roman"/>
                <w:sz w:val="24"/>
                <w:szCs w:val="24"/>
                <w:lang w:val="ru-RU"/>
              </w:rPr>
            </w:pPr>
          </w:p>
          <w:p w14:paraId="7A52E4CE" w14:textId="6D147C73" w:rsidR="00FA4CA0" w:rsidRPr="00207730" w:rsidRDefault="00FA4CA0" w:rsidP="00FA4CA0">
            <w:pPr>
              <w:jc w:val="center"/>
              <w:rPr>
                <w:rFonts w:cs="Times New Roman"/>
                <w:sz w:val="24"/>
                <w:szCs w:val="24"/>
                <w:lang w:val="ru-RU"/>
              </w:rPr>
            </w:pPr>
            <w:r>
              <w:rPr>
                <w:rFonts w:cs="Times New Roman"/>
                <w:sz w:val="24"/>
                <w:szCs w:val="24"/>
                <w:lang w:val="ru-RU"/>
              </w:rPr>
              <w:t>-</w:t>
            </w:r>
          </w:p>
        </w:tc>
        <w:tc>
          <w:tcPr>
            <w:tcW w:w="883" w:type="dxa"/>
          </w:tcPr>
          <w:p w14:paraId="45F72C08" w14:textId="77777777" w:rsidR="00FA4CA0" w:rsidRPr="00207730" w:rsidRDefault="00FA4CA0" w:rsidP="00FA4CA0">
            <w:pPr>
              <w:jc w:val="center"/>
              <w:rPr>
                <w:rFonts w:cs="Times New Roman"/>
                <w:sz w:val="24"/>
                <w:szCs w:val="24"/>
                <w:lang w:val="ru-RU"/>
              </w:rPr>
            </w:pPr>
          </w:p>
          <w:p w14:paraId="36610A3F" w14:textId="77777777" w:rsidR="00FA4CA0" w:rsidRPr="00207730" w:rsidRDefault="00FA4CA0" w:rsidP="00FA4CA0">
            <w:pPr>
              <w:jc w:val="center"/>
              <w:rPr>
                <w:rFonts w:cs="Times New Roman"/>
                <w:sz w:val="24"/>
                <w:szCs w:val="24"/>
                <w:lang w:val="ru-RU"/>
              </w:rPr>
            </w:pPr>
          </w:p>
          <w:p w14:paraId="43D2D679" w14:textId="77777777" w:rsidR="00FA4CA0" w:rsidRDefault="00FA4CA0" w:rsidP="00FA4CA0">
            <w:pPr>
              <w:jc w:val="center"/>
              <w:rPr>
                <w:rFonts w:cs="Times New Roman"/>
                <w:sz w:val="24"/>
                <w:szCs w:val="24"/>
                <w:lang w:val="ru-RU"/>
              </w:rPr>
            </w:pPr>
          </w:p>
          <w:p w14:paraId="18136FE8" w14:textId="0A7AB3A8"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r>
      <w:tr w:rsidR="00FA4CA0" w:rsidRPr="00207730" w14:paraId="6441AF00" w14:textId="77777777" w:rsidTr="00FA4CA0">
        <w:tc>
          <w:tcPr>
            <w:tcW w:w="2513" w:type="dxa"/>
          </w:tcPr>
          <w:p w14:paraId="49FDC2A7" w14:textId="204AE363" w:rsidR="00FA4CA0" w:rsidRPr="00207730" w:rsidRDefault="00FA4CA0" w:rsidP="00FA4CA0">
            <w:pPr>
              <w:jc w:val="both"/>
              <w:rPr>
                <w:rFonts w:eastAsia="Times New Roman" w:cs="Times New Roman"/>
                <w:spacing w:val="-4"/>
                <w:sz w:val="24"/>
                <w:szCs w:val="24"/>
                <w:lang w:val="ru-RU"/>
              </w:rPr>
            </w:pPr>
            <w:r w:rsidRPr="00207730">
              <w:rPr>
                <w:rFonts w:eastAsia="Times New Roman" w:cs="Times New Roman"/>
                <w:spacing w:val="-4"/>
                <w:sz w:val="24"/>
                <w:szCs w:val="24"/>
                <w:lang w:val="ru-RU"/>
              </w:rPr>
              <w:t xml:space="preserve">ч 1 ст. 367 (дача </w:t>
            </w:r>
            <w:r w:rsidRPr="00207730">
              <w:rPr>
                <w:rFonts w:eastAsia="Times New Roman" w:cs="Times New Roman"/>
                <w:spacing w:val="-4"/>
                <w:sz w:val="24"/>
                <w:szCs w:val="24"/>
                <w:lang w:val="ru-RU"/>
              </w:rPr>
              <w:lastRenderedPageBreak/>
              <w:t>взятки)</w:t>
            </w:r>
          </w:p>
        </w:tc>
        <w:tc>
          <w:tcPr>
            <w:tcW w:w="696" w:type="dxa"/>
          </w:tcPr>
          <w:p w14:paraId="27216706" w14:textId="74021F02" w:rsidR="00FA4CA0" w:rsidRPr="00207730" w:rsidRDefault="00FA4CA0" w:rsidP="00FA4CA0">
            <w:pPr>
              <w:jc w:val="center"/>
              <w:rPr>
                <w:rFonts w:cs="Times New Roman"/>
                <w:sz w:val="24"/>
                <w:szCs w:val="24"/>
                <w:lang w:val="ru-RU"/>
              </w:rPr>
            </w:pPr>
            <w:r w:rsidRPr="00207730">
              <w:rPr>
                <w:rFonts w:cs="Times New Roman"/>
                <w:sz w:val="24"/>
                <w:szCs w:val="24"/>
                <w:lang w:val="ru-RU"/>
              </w:rPr>
              <w:lastRenderedPageBreak/>
              <w:t>-</w:t>
            </w:r>
          </w:p>
        </w:tc>
        <w:tc>
          <w:tcPr>
            <w:tcW w:w="722" w:type="dxa"/>
          </w:tcPr>
          <w:p w14:paraId="477A094D" w14:textId="106C8BF6"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c>
          <w:tcPr>
            <w:tcW w:w="723" w:type="dxa"/>
          </w:tcPr>
          <w:p w14:paraId="2FC3AAB0" w14:textId="2F421623" w:rsidR="00FA4CA0" w:rsidRPr="00207730" w:rsidRDefault="00FA4CA0" w:rsidP="00FA4CA0">
            <w:pPr>
              <w:jc w:val="center"/>
              <w:rPr>
                <w:rFonts w:cs="Times New Roman"/>
                <w:sz w:val="24"/>
                <w:szCs w:val="24"/>
                <w:lang w:val="ru-RU"/>
              </w:rPr>
            </w:pPr>
            <w:r w:rsidRPr="00207730">
              <w:rPr>
                <w:rFonts w:cs="Times New Roman"/>
                <w:sz w:val="24"/>
                <w:szCs w:val="24"/>
                <w:lang w:val="ru-RU"/>
              </w:rPr>
              <w:t>2</w:t>
            </w:r>
          </w:p>
        </w:tc>
        <w:tc>
          <w:tcPr>
            <w:tcW w:w="725" w:type="dxa"/>
          </w:tcPr>
          <w:p w14:paraId="0077E201" w14:textId="15581848"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1225FF75" w14:textId="6FA83448"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56C5DCBB" w14:textId="22EA9BDA"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c>
          <w:tcPr>
            <w:tcW w:w="725" w:type="dxa"/>
          </w:tcPr>
          <w:p w14:paraId="7FB1E43C" w14:textId="1D69D10A"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668DC256" w14:textId="7F85341C"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696" w:type="dxa"/>
          </w:tcPr>
          <w:p w14:paraId="676556D9" w14:textId="52ED719C" w:rsidR="00FA4CA0" w:rsidRPr="00207730" w:rsidRDefault="0029663F" w:rsidP="00FA4CA0">
            <w:pPr>
              <w:jc w:val="center"/>
              <w:rPr>
                <w:rFonts w:cs="Times New Roman"/>
                <w:sz w:val="24"/>
                <w:szCs w:val="24"/>
                <w:lang w:val="ru-RU"/>
              </w:rPr>
            </w:pPr>
            <w:r>
              <w:rPr>
                <w:rFonts w:cs="Times New Roman"/>
                <w:sz w:val="24"/>
                <w:szCs w:val="24"/>
                <w:lang w:val="ru-RU"/>
              </w:rPr>
              <w:t>-</w:t>
            </w:r>
          </w:p>
        </w:tc>
        <w:tc>
          <w:tcPr>
            <w:tcW w:w="883" w:type="dxa"/>
          </w:tcPr>
          <w:p w14:paraId="35C1BB78" w14:textId="342D2151" w:rsidR="00FA4CA0" w:rsidRPr="00207730" w:rsidRDefault="00FA4CA0" w:rsidP="00FA4CA0">
            <w:pPr>
              <w:jc w:val="center"/>
              <w:rPr>
                <w:rFonts w:cs="Times New Roman"/>
                <w:sz w:val="24"/>
                <w:szCs w:val="24"/>
                <w:lang w:val="ru-RU"/>
              </w:rPr>
            </w:pPr>
            <w:r w:rsidRPr="00207730">
              <w:rPr>
                <w:rFonts w:cs="Times New Roman"/>
                <w:sz w:val="24"/>
                <w:szCs w:val="24"/>
                <w:lang w:val="ru-RU"/>
              </w:rPr>
              <w:t>4</w:t>
            </w:r>
          </w:p>
        </w:tc>
      </w:tr>
      <w:tr w:rsidR="00FA4CA0" w:rsidRPr="00207730" w14:paraId="712C9CC3" w14:textId="77777777" w:rsidTr="00FA4CA0">
        <w:tc>
          <w:tcPr>
            <w:tcW w:w="2513" w:type="dxa"/>
          </w:tcPr>
          <w:p w14:paraId="0A5A0013" w14:textId="4263DFBE" w:rsidR="00FA4CA0" w:rsidRPr="00207730" w:rsidRDefault="00FA4CA0" w:rsidP="00FA4CA0">
            <w:pPr>
              <w:jc w:val="both"/>
              <w:rPr>
                <w:rFonts w:eastAsia="Times New Roman" w:cs="Times New Roman"/>
                <w:spacing w:val="-4"/>
                <w:sz w:val="24"/>
                <w:szCs w:val="24"/>
                <w:lang w:val="ru-RU"/>
              </w:rPr>
            </w:pPr>
            <w:r w:rsidRPr="00207730">
              <w:rPr>
                <w:rFonts w:eastAsia="Times New Roman" w:cs="Times New Roman"/>
                <w:spacing w:val="-4"/>
                <w:sz w:val="24"/>
                <w:szCs w:val="24"/>
                <w:lang w:val="ru-RU"/>
              </w:rPr>
              <w:t>ст. 378 (оскорбление представителя власти)</w:t>
            </w:r>
          </w:p>
        </w:tc>
        <w:tc>
          <w:tcPr>
            <w:tcW w:w="696" w:type="dxa"/>
          </w:tcPr>
          <w:p w14:paraId="39C19A51" w14:textId="0C8B4229"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2" w:type="dxa"/>
          </w:tcPr>
          <w:p w14:paraId="5349DEDB" w14:textId="5575D2F8"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3" w:type="dxa"/>
          </w:tcPr>
          <w:p w14:paraId="53F751B2" w14:textId="242B5727"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52060735" w14:textId="2DBB2B97"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4C4F6B86" w14:textId="00841115"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1DDCC368" w14:textId="65900235"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c>
          <w:tcPr>
            <w:tcW w:w="725" w:type="dxa"/>
          </w:tcPr>
          <w:p w14:paraId="39412A73" w14:textId="60B19234"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14064410" w14:textId="1742D03A"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696" w:type="dxa"/>
          </w:tcPr>
          <w:p w14:paraId="4F6DDBD3" w14:textId="7A2C4D21" w:rsidR="00FA4CA0" w:rsidRPr="00207730" w:rsidRDefault="0029663F" w:rsidP="00FA4CA0">
            <w:pPr>
              <w:jc w:val="center"/>
              <w:rPr>
                <w:rFonts w:cs="Times New Roman"/>
                <w:sz w:val="24"/>
                <w:szCs w:val="24"/>
                <w:lang w:val="ru-RU"/>
              </w:rPr>
            </w:pPr>
            <w:r>
              <w:rPr>
                <w:rFonts w:cs="Times New Roman"/>
                <w:sz w:val="24"/>
                <w:szCs w:val="24"/>
                <w:lang w:val="ru-RU"/>
              </w:rPr>
              <w:t>-</w:t>
            </w:r>
          </w:p>
        </w:tc>
        <w:tc>
          <w:tcPr>
            <w:tcW w:w="883" w:type="dxa"/>
          </w:tcPr>
          <w:p w14:paraId="44970877" w14:textId="793AF3CB"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r>
      <w:tr w:rsidR="00FA4CA0" w:rsidRPr="00207730" w14:paraId="5B888930" w14:textId="77777777" w:rsidTr="00FA4CA0">
        <w:tc>
          <w:tcPr>
            <w:tcW w:w="2513" w:type="dxa"/>
          </w:tcPr>
          <w:p w14:paraId="0C21FEDC" w14:textId="65A7B1D3" w:rsidR="00FA4CA0" w:rsidRPr="00207730" w:rsidRDefault="00FA4CA0" w:rsidP="00FA4CA0">
            <w:pPr>
              <w:jc w:val="both"/>
              <w:rPr>
                <w:rFonts w:eastAsia="Times New Roman" w:cs="Times New Roman"/>
                <w:spacing w:val="-4"/>
                <w:sz w:val="24"/>
                <w:szCs w:val="24"/>
                <w:lang w:val="ru-RU"/>
              </w:rPr>
            </w:pPr>
            <w:r w:rsidRPr="00207730">
              <w:rPr>
                <w:rFonts w:eastAsia="Times New Roman" w:cs="Times New Roman"/>
                <w:spacing w:val="-4"/>
                <w:sz w:val="24"/>
                <w:szCs w:val="24"/>
                <w:lang w:val="ru-RU"/>
              </w:rPr>
              <w:t>ст. 380 (применение насилия в отношении представителя власти)</w:t>
            </w:r>
          </w:p>
        </w:tc>
        <w:tc>
          <w:tcPr>
            <w:tcW w:w="696" w:type="dxa"/>
          </w:tcPr>
          <w:p w14:paraId="6D5DC7E3" w14:textId="77777777" w:rsidR="00FA4CA0" w:rsidRPr="00207730" w:rsidRDefault="00FA4CA0" w:rsidP="00FA4CA0">
            <w:pPr>
              <w:jc w:val="center"/>
              <w:rPr>
                <w:rFonts w:cs="Times New Roman"/>
                <w:sz w:val="24"/>
                <w:szCs w:val="24"/>
                <w:lang w:val="ru-RU"/>
              </w:rPr>
            </w:pPr>
          </w:p>
          <w:p w14:paraId="0F3B0329" w14:textId="41CA404F"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2" w:type="dxa"/>
          </w:tcPr>
          <w:p w14:paraId="0711DF75" w14:textId="77777777" w:rsidR="00FA4CA0" w:rsidRPr="00207730" w:rsidRDefault="00FA4CA0" w:rsidP="00FA4CA0">
            <w:pPr>
              <w:jc w:val="center"/>
              <w:rPr>
                <w:rFonts w:cs="Times New Roman"/>
                <w:sz w:val="24"/>
                <w:szCs w:val="24"/>
                <w:lang w:val="ru-RU"/>
              </w:rPr>
            </w:pPr>
          </w:p>
          <w:p w14:paraId="65F4E913" w14:textId="53B64D4A"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3" w:type="dxa"/>
          </w:tcPr>
          <w:p w14:paraId="13BFFC28" w14:textId="77777777" w:rsidR="00FA4CA0" w:rsidRPr="00207730" w:rsidRDefault="00FA4CA0" w:rsidP="00FA4CA0">
            <w:pPr>
              <w:jc w:val="center"/>
              <w:rPr>
                <w:rFonts w:cs="Times New Roman"/>
                <w:sz w:val="24"/>
                <w:szCs w:val="24"/>
                <w:lang w:val="ru-RU"/>
              </w:rPr>
            </w:pPr>
          </w:p>
          <w:p w14:paraId="7F9E6C0B" w14:textId="47395011"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7CC1653A" w14:textId="77777777" w:rsidR="00FA4CA0" w:rsidRPr="00207730" w:rsidRDefault="00FA4CA0" w:rsidP="00FA4CA0">
            <w:pPr>
              <w:jc w:val="center"/>
              <w:rPr>
                <w:rFonts w:cs="Times New Roman"/>
                <w:sz w:val="24"/>
                <w:szCs w:val="24"/>
                <w:lang w:val="ru-RU"/>
              </w:rPr>
            </w:pPr>
          </w:p>
          <w:p w14:paraId="7BA3E2A5" w14:textId="22556619"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413A82A8" w14:textId="77777777" w:rsidR="00FA4CA0" w:rsidRPr="00207730" w:rsidRDefault="00FA4CA0" w:rsidP="00FA4CA0">
            <w:pPr>
              <w:jc w:val="center"/>
              <w:rPr>
                <w:rFonts w:cs="Times New Roman"/>
                <w:sz w:val="24"/>
                <w:szCs w:val="24"/>
                <w:lang w:val="ru-RU"/>
              </w:rPr>
            </w:pPr>
          </w:p>
          <w:p w14:paraId="593ACF7F" w14:textId="7CB33BFF"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0311A518" w14:textId="77777777" w:rsidR="00FA4CA0" w:rsidRPr="00207730" w:rsidRDefault="00FA4CA0" w:rsidP="00FA4CA0">
            <w:pPr>
              <w:jc w:val="center"/>
              <w:rPr>
                <w:rFonts w:cs="Times New Roman"/>
                <w:sz w:val="24"/>
                <w:szCs w:val="24"/>
                <w:lang w:val="ru-RU"/>
              </w:rPr>
            </w:pPr>
          </w:p>
          <w:p w14:paraId="40372935" w14:textId="56F73C25"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c>
          <w:tcPr>
            <w:tcW w:w="725" w:type="dxa"/>
          </w:tcPr>
          <w:p w14:paraId="65CB3AA6" w14:textId="77777777" w:rsidR="00FA4CA0" w:rsidRPr="00207730" w:rsidRDefault="00FA4CA0" w:rsidP="00FA4CA0">
            <w:pPr>
              <w:jc w:val="center"/>
              <w:rPr>
                <w:rFonts w:cs="Times New Roman"/>
                <w:sz w:val="24"/>
                <w:szCs w:val="24"/>
                <w:lang w:val="ru-RU"/>
              </w:rPr>
            </w:pPr>
          </w:p>
          <w:p w14:paraId="1F34A994" w14:textId="4095CFAA"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4E4C9309" w14:textId="77777777" w:rsidR="00FA4CA0" w:rsidRPr="00207730" w:rsidRDefault="00FA4CA0" w:rsidP="00FA4CA0">
            <w:pPr>
              <w:jc w:val="center"/>
              <w:rPr>
                <w:rFonts w:cs="Times New Roman"/>
                <w:sz w:val="24"/>
                <w:szCs w:val="24"/>
                <w:lang w:val="ru-RU"/>
              </w:rPr>
            </w:pPr>
          </w:p>
          <w:p w14:paraId="425A45A4" w14:textId="6AB197C9"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696" w:type="dxa"/>
          </w:tcPr>
          <w:p w14:paraId="2BC26F9B" w14:textId="77777777" w:rsidR="00FA4CA0" w:rsidRDefault="00FA4CA0" w:rsidP="00FA4CA0">
            <w:pPr>
              <w:jc w:val="center"/>
              <w:rPr>
                <w:rFonts w:cs="Times New Roman"/>
                <w:sz w:val="24"/>
                <w:szCs w:val="24"/>
                <w:lang w:val="ru-RU"/>
              </w:rPr>
            </w:pPr>
          </w:p>
          <w:p w14:paraId="1C2E8B3B" w14:textId="5D40583C" w:rsidR="0029663F" w:rsidRPr="00207730" w:rsidRDefault="0029663F" w:rsidP="00FA4CA0">
            <w:pPr>
              <w:jc w:val="center"/>
              <w:rPr>
                <w:rFonts w:cs="Times New Roman"/>
                <w:sz w:val="24"/>
                <w:szCs w:val="24"/>
                <w:lang w:val="ru-RU"/>
              </w:rPr>
            </w:pPr>
            <w:r>
              <w:rPr>
                <w:rFonts w:cs="Times New Roman"/>
                <w:sz w:val="24"/>
                <w:szCs w:val="24"/>
                <w:lang w:val="ru-RU"/>
              </w:rPr>
              <w:t>-</w:t>
            </w:r>
          </w:p>
        </w:tc>
        <w:tc>
          <w:tcPr>
            <w:tcW w:w="883" w:type="dxa"/>
          </w:tcPr>
          <w:p w14:paraId="3A18D9DA" w14:textId="77777777" w:rsidR="00FA4CA0" w:rsidRPr="00207730" w:rsidRDefault="00FA4CA0" w:rsidP="00FA4CA0">
            <w:pPr>
              <w:jc w:val="center"/>
              <w:rPr>
                <w:rFonts w:cs="Times New Roman"/>
                <w:sz w:val="24"/>
                <w:szCs w:val="24"/>
                <w:lang w:val="ru-RU"/>
              </w:rPr>
            </w:pPr>
          </w:p>
          <w:p w14:paraId="40A02A6E" w14:textId="666A663F"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r>
      <w:tr w:rsidR="00FA4CA0" w:rsidRPr="00207730" w14:paraId="0BD113ED" w14:textId="77777777" w:rsidTr="00FA4CA0">
        <w:tc>
          <w:tcPr>
            <w:tcW w:w="2513" w:type="dxa"/>
          </w:tcPr>
          <w:p w14:paraId="714E1855" w14:textId="3FFC49CA" w:rsidR="00FA4CA0" w:rsidRPr="00207730" w:rsidRDefault="00FA4CA0" w:rsidP="00FA4CA0">
            <w:pPr>
              <w:jc w:val="both"/>
              <w:rPr>
                <w:rFonts w:cs="Times New Roman"/>
                <w:sz w:val="24"/>
                <w:szCs w:val="24"/>
                <w:lang w:val="ru-RU"/>
              </w:rPr>
            </w:pPr>
            <w:r w:rsidRPr="00207730">
              <w:rPr>
                <w:rFonts w:cs="Times New Roman"/>
                <w:sz w:val="24"/>
                <w:szCs w:val="24"/>
                <w:lang w:val="ru-RU"/>
              </w:rPr>
              <w:t>ст. 405 (организация и участие в деятельности общественного или религиозного объединения либо иной организации после решения суда о запрете их деятельности или ликвидации в связи с осуществлением ими экстремизма или терроризма)</w:t>
            </w:r>
          </w:p>
        </w:tc>
        <w:tc>
          <w:tcPr>
            <w:tcW w:w="696" w:type="dxa"/>
          </w:tcPr>
          <w:p w14:paraId="4CA7A44C" w14:textId="77777777" w:rsidR="00FA4CA0" w:rsidRPr="00207730" w:rsidRDefault="00FA4CA0" w:rsidP="00FA4CA0">
            <w:pPr>
              <w:jc w:val="center"/>
              <w:rPr>
                <w:rFonts w:cs="Times New Roman"/>
                <w:sz w:val="24"/>
                <w:szCs w:val="24"/>
                <w:lang w:val="ru-RU"/>
              </w:rPr>
            </w:pPr>
          </w:p>
          <w:p w14:paraId="5656D040" w14:textId="77777777" w:rsidR="00FA4CA0" w:rsidRPr="00207730" w:rsidRDefault="00FA4CA0" w:rsidP="00FA4CA0">
            <w:pPr>
              <w:jc w:val="center"/>
              <w:rPr>
                <w:rFonts w:cs="Times New Roman"/>
                <w:sz w:val="24"/>
                <w:szCs w:val="24"/>
                <w:lang w:val="ru-RU"/>
              </w:rPr>
            </w:pPr>
          </w:p>
          <w:p w14:paraId="5B7FFC84" w14:textId="77777777" w:rsidR="00FA4CA0" w:rsidRPr="00207730" w:rsidRDefault="00FA4CA0" w:rsidP="00FA4CA0">
            <w:pPr>
              <w:jc w:val="center"/>
              <w:rPr>
                <w:rFonts w:cs="Times New Roman"/>
                <w:sz w:val="24"/>
                <w:szCs w:val="24"/>
                <w:lang w:val="ru-RU"/>
              </w:rPr>
            </w:pPr>
          </w:p>
          <w:p w14:paraId="580748EA" w14:textId="77777777" w:rsidR="00FA4CA0" w:rsidRPr="00207730" w:rsidRDefault="00FA4CA0" w:rsidP="00FA4CA0">
            <w:pPr>
              <w:jc w:val="center"/>
              <w:rPr>
                <w:rFonts w:cs="Times New Roman"/>
                <w:sz w:val="24"/>
                <w:szCs w:val="24"/>
                <w:lang w:val="ru-RU"/>
              </w:rPr>
            </w:pPr>
          </w:p>
          <w:p w14:paraId="142A4779" w14:textId="77777777" w:rsidR="0029663F" w:rsidRDefault="0029663F" w:rsidP="00FA4CA0">
            <w:pPr>
              <w:jc w:val="center"/>
              <w:rPr>
                <w:rFonts w:cs="Times New Roman"/>
                <w:sz w:val="24"/>
                <w:szCs w:val="24"/>
                <w:lang w:val="ru-RU"/>
              </w:rPr>
            </w:pPr>
          </w:p>
          <w:p w14:paraId="4C889C38" w14:textId="77777777" w:rsidR="0029663F" w:rsidRDefault="0029663F" w:rsidP="00FA4CA0">
            <w:pPr>
              <w:jc w:val="center"/>
              <w:rPr>
                <w:rFonts w:cs="Times New Roman"/>
                <w:sz w:val="24"/>
                <w:szCs w:val="24"/>
                <w:lang w:val="ru-RU"/>
              </w:rPr>
            </w:pPr>
          </w:p>
          <w:p w14:paraId="5C087C0C" w14:textId="781158CD"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2" w:type="dxa"/>
          </w:tcPr>
          <w:p w14:paraId="514D1CAE" w14:textId="77777777" w:rsidR="00FA4CA0" w:rsidRPr="00207730" w:rsidRDefault="00FA4CA0" w:rsidP="00FA4CA0">
            <w:pPr>
              <w:jc w:val="center"/>
              <w:rPr>
                <w:rFonts w:cs="Times New Roman"/>
                <w:sz w:val="24"/>
                <w:szCs w:val="24"/>
                <w:lang w:val="ru-RU"/>
              </w:rPr>
            </w:pPr>
          </w:p>
          <w:p w14:paraId="165221F8" w14:textId="77777777" w:rsidR="00FA4CA0" w:rsidRPr="00207730" w:rsidRDefault="00FA4CA0" w:rsidP="00FA4CA0">
            <w:pPr>
              <w:jc w:val="center"/>
              <w:rPr>
                <w:rFonts w:cs="Times New Roman"/>
                <w:sz w:val="24"/>
                <w:szCs w:val="24"/>
                <w:lang w:val="ru-RU"/>
              </w:rPr>
            </w:pPr>
          </w:p>
          <w:p w14:paraId="67EDEA01" w14:textId="77777777" w:rsidR="00FA4CA0" w:rsidRPr="00207730" w:rsidRDefault="00FA4CA0" w:rsidP="00FA4CA0">
            <w:pPr>
              <w:jc w:val="center"/>
              <w:rPr>
                <w:rFonts w:cs="Times New Roman"/>
                <w:sz w:val="24"/>
                <w:szCs w:val="24"/>
                <w:lang w:val="ru-RU"/>
              </w:rPr>
            </w:pPr>
          </w:p>
          <w:p w14:paraId="2D370A12" w14:textId="77777777" w:rsidR="00FA4CA0" w:rsidRPr="00207730" w:rsidRDefault="00FA4CA0" w:rsidP="00FA4CA0">
            <w:pPr>
              <w:jc w:val="center"/>
              <w:rPr>
                <w:rFonts w:cs="Times New Roman"/>
                <w:sz w:val="24"/>
                <w:szCs w:val="24"/>
                <w:lang w:val="ru-RU"/>
              </w:rPr>
            </w:pPr>
          </w:p>
          <w:p w14:paraId="34351BAF" w14:textId="77777777" w:rsidR="0029663F" w:rsidRDefault="0029663F" w:rsidP="00FA4CA0">
            <w:pPr>
              <w:jc w:val="center"/>
              <w:rPr>
                <w:rFonts w:cs="Times New Roman"/>
                <w:sz w:val="24"/>
                <w:szCs w:val="24"/>
                <w:lang w:val="ru-RU"/>
              </w:rPr>
            </w:pPr>
          </w:p>
          <w:p w14:paraId="188BDEAE" w14:textId="77777777" w:rsidR="0029663F" w:rsidRDefault="0029663F" w:rsidP="00FA4CA0">
            <w:pPr>
              <w:jc w:val="center"/>
              <w:rPr>
                <w:rFonts w:cs="Times New Roman"/>
                <w:sz w:val="24"/>
                <w:szCs w:val="24"/>
                <w:lang w:val="ru-RU"/>
              </w:rPr>
            </w:pPr>
          </w:p>
          <w:p w14:paraId="4C8BCC46" w14:textId="7473C650"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3" w:type="dxa"/>
          </w:tcPr>
          <w:p w14:paraId="56531A38" w14:textId="77777777" w:rsidR="00FA4CA0" w:rsidRPr="00207730" w:rsidRDefault="00FA4CA0" w:rsidP="00FA4CA0">
            <w:pPr>
              <w:jc w:val="center"/>
              <w:rPr>
                <w:rFonts w:cs="Times New Roman"/>
                <w:sz w:val="24"/>
                <w:szCs w:val="24"/>
                <w:lang w:val="ru-RU"/>
              </w:rPr>
            </w:pPr>
          </w:p>
          <w:p w14:paraId="4D21CBE8" w14:textId="77777777" w:rsidR="00FA4CA0" w:rsidRPr="00207730" w:rsidRDefault="00FA4CA0" w:rsidP="00FA4CA0">
            <w:pPr>
              <w:jc w:val="center"/>
              <w:rPr>
                <w:rFonts w:cs="Times New Roman"/>
                <w:sz w:val="24"/>
                <w:szCs w:val="24"/>
                <w:lang w:val="ru-RU"/>
              </w:rPr>
            </w:pPr>
          </w:p>
          <w:p w14:paraId="24985CE6" w14:textId="77777777" w:rsidR="00FA4CA0" w:rsidRPr="00207730" w:rsidRDefault="00FA4CA0" w:rsidP="00FA4CA0">
            <w:pPr>
              <w:jc w:val="center"/>
              <w:rPr>
                <w:rFonts w:cs="Times New Roman"/>
                <w:sz w:val="24"/>
                <w:szCs w:val="24"/>
                <w:lang w:val="ru-RU"/>
              </w:rPr>
            </w:pPr>
          </w:p>
          <w:p w14:paraId="0430A053" w14:textId="77777777" w:rsidR="00FA4CA0" w:rsidRPr="00207730" w:rsidRDefault="00FA4CA0" w:rsidP="00FA4CA0">
            <w:pPr>
              <w:jc w:val="center"/>
              <w:rPr>
                <w:rFonts w:cs="Times New Roman"/>
                <w:sz w:val="24"/>
                <w:szCs w:val="24"/>
                <w:lang w:val="ru-RU"/>
              </w:rPr>
            </w:pPr>
          </w:p>
          <w:p w14:paraId="0A76B76E" w14:textId="77777777" w:rsidR="0029663F" w:rsidRDefault="0029663F" w:rsidP="0029663F">
            <w:pPr>
              <w:rPr>
                <w:rFonts w:cs="Times New Roman"/>
                <w:sz w:val="24"/>
                <w:szCs w:val="24"/>
                <w:lang w:val="ru-RU"/>
              </w:rPr>
            </w:pPr>
          </w:p>
          <w:p w14:paraId="4147F914" w14:textId="77777777" w:rsidR="0029663F" w:rsidRDefault="0029663F" w:rsidP="00FA4CA0">
            <w:pPr>
              <w:jc w:val="center"/>
              <w:rPr>
                <w:rFonts w:cs="Times New Roman"/>
                <w:sz w:val="24"/>
                <w:szCs w:val="24"/>
                <w:lang w:val="ru-RU"/>
              </w:rPr>
            </w:pPr>
          </w:p>
          <w:p w14:paraId="2A287332" w14:textId="49CFBB0F"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408F5499" w14:textId="77777777" w:rsidR="00FA4CA0" w:rsidRPr="00207730" w:rsidRDefault="00FA4CA0" w:rsidP="00FA4CA0">
            <w:pPr>
              <w:jc w:val="center"/>
              <w:rPr>
                <w:rFonts w:cs="Times New Roman"/>
                <w:sz w:val="24"/>
                <w:szCs w:val="24"/>
                <w:lang w:val="ru-RU"/>
              </w:rPr>
            </w:pPr>
          </w:p>
          <w:p w14:paraId="55AD47E6" w14:textId="77777777" w:rsidR="00FA4CA0" w:rsidRPr="00207730" w:rsidRDefault="00FA4CA0" w:rsidP="00FA4CA0">
            <w:pPr>
              <w:jc w:val="center"/>
              <w:rPr>
                <w:rFonts w:cs="Times New Roman"/>
                <w:sz w:val="24"/>
                <w:szCs w:val="24"/>
                <w:lang w:val="ru-RU"/>
              </w:rPr>
            </w:pPr>
          </w:p>
          <w:p w14:paraId="73AC25FB" w14:textId="77777777" w:rsidR="00FA4CA0" w:rsidRPr="00207730" w:rsidRDefault="00FA4CA0" w:rsidP="00FA4CA0">
            <w:pPr>
              <w:jc w:val="center"/>
              <w:rPr>
                <w:rFonts w:cs="Times New Roman"/>
                <w:sz w:val="24"/>
                <w:szCs w:val="24"/>
                <w:lang w:val="ru-RU"/>
              </w:rPr>
            </w:pPr>
          </w:p>
          <w:p w14:paraId="2E3A0FD0" w14:textId="77777777" w:rsidR="00FA4CA0" w:rsidRPr="00207730" w:rsidRDefault="00FA4CA0" w:rsidP="00FA4CA0">
            <w:pPr>
              <w:jc w:val="center"/>
              <w:rPr>
                <w:rFonts w:cs="Times New Roman"/>
                <w:sz w:val="24"/>
                <w:szCs w:val="24"/>
                <w:lang w:val="ru-RU"/>
              </w:rPr>
            </w:pPr>
          </w:p>
          <w:p w14:paraId="442E1CD2" w14:textId="77777777" w:rsidR="0029663F" w:rsidRDefault="0029663F" w:rsidP="00FA4CA0">
            <w:pPr>
              <w:jc w:val="center"/>
              <w:rPr>
                <w:rFonts w:cs="Times New Roman"/>
                <w:sz w:val="24"/>
                <w:szCs w:val="24"/>
                <w:lang w:val="ru-RU"/>
              </w:rPr>
            </w:pPr>
          </w:p>
          <w:p w14:paraId="0437B52D" w14:textId="77777777" w:rsidR="0029663F" w:rsidRDefault="0029663F" w:rsidP="00FA4CA0">
            <w:pPr>
              <w:jc w:val="center"/>
              <w:rPr>
                <w:rFonts w:cs="Times New Roman"/>
                <w:sz w:val="24"/>
                <w:szCs w:val="24"/>
                <w:lang w:val="ru-RU"/>
              </w:rPr>
            </w:pPr>
          </w:p>
          <w:p w14:paraId="6CD80FDD" w14:textId="38147776"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58258B44" w14:textId="77777777" w:rsidR="00FA4CA0" w:rsidRPr="00207730" w:rsidRDefault="00FA4CA0" w:rsidP="00FA4CA0">
            <w:pPr>
              <w:jc w:val="center"/>
              <w:rPr>
                <w:rFonts w:cs="Times New Roman"/>
                <w:sz w:val="24"/>
                <w:szCs w:val="24"/>
                <w:lang w:val="ru-RU"/>
              </w:rPr>
            </w:pPr>
          </w:p>
          <w:p w14:paraId="335CA32B" w14:textId="77777777" w:rsidR="00FA4CA0" w:rsidRPr="00207730" w:rsidRDefault="00FA4CA0" w:rsidP="00FA4CA0">
            <w:pPr>
              <w:jc w:val="center"/>
              <w:rPr>
                <w:rFonts w:cs="Times New Roman"/>
                <w:sz w:val="24"/>
                <w:szCs w:val="24"/>
                <w:lang w:val="ru-RU"/>
              </w:rPr>
            </w:pPr>
          </w:p>
          <w:p w14:paraId="03EC7EF1" w14:textId="77777777" w:rsidR="00FA4CA0" w:rsidRPr="00207730" w:rsidRDefault="00FA4CA0" w:rsidP="00FA4CA0">
            <w:pPr>
              <w:jc w:val="center"/>
              <w:rPr>
                <w:rFonts w:cs="Times New Roman"/>
                <w:sz w:val="24"/>
                <w:szCs w:val="24"/>
                <w:lang w:val="ru-RU"/>
              </w:rPr>
            </w:pPr>
          </w:p>
          <w:p w14:paraId="22CEA09F" w14:textId="77777777" w:rsidR="00FA4CA0" w:rsidRPr="00207730" w:rsidRDefault="00FA4CA0" w:rsidP="00FA4CA0">
            <w:pPr>
              <w:jc w:val="center"/>
              <w:rPr>
                <w:rFonts w:cs="Times New Roman"/>
                <w:sz w:val="24"/>
                <w:szCs w:val="24"/>
                <w:lang w:val="ru-RU"/>
              </w:rPr>
            </w:pPr>
          </w:p>
          <w:p w14:paraId="44D5B2E2" w14:textId="77777777" w:rsidR="0029663F" w:rsidRDefault="0029663F" w:rsidP="00FA4CA0">
            <w:pPr>
              <w:jc w:val="center"/>
              <w:rPr>
                <w:rFonts w:cs="Times New Roman"/>
                <w:sz w:val="24"/>
                <w:szCs w:val="24"/>
                <w:lang w:val="ru-RU"/>
              </w:rPr>
            </w:pPr>
          </w:p>
          <w:p w14:paraId="079796F6" w14:textId="77777777" w:rsidR="0029663F" w:rsidRDefault="0029663F" w:rsidP="00FA4CA0">
            <w:pPr>
              <w:jc w:val="center"/>
              <w:rPr>
                <w:rFonts w:cs="Times New Roman"/>
                <w:sz w:val="24"/>
                <w:szCs w:val="24"/>
                <w:lang w:val="ru-RU"/>
              </w:rPr>
            </w:pPr>
          </w:p>
          <w:p w14:paraId="37E59529" w14:textId="553C5BB8"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23F73E60" w14:textId="77777777" w:rsidR="00FA4CA0" w:rsidRPr="00207730" w:rsidRDefault="00FA4CA0" w:rsidP="00FA4CA0">
            <w:pPr>
              <w:jc w:val="center"/>
              <w:rPr>
                <w:rFonts w:cs="Times New Roman"/>
                <w:sz w:val="24"/>
                <w:szCs w:val="24"/>
                <w:lang w:val="ru-RU"/>
              </w:rPr>
            </w:pPr>
          </w:p>
          <w:p w14:paraId="5F20C0C4" w14:textId="77777777" w:rsidR="00FA4CA0" w:rsidRPr="00207730" w:rsidRDefault="00FA4CA0" w:rsidP="00FA4CA0">
            <w:pPr>
              <w:jc w:val="center"/>
              <w:rPr>
                <w:rFonts w:cs="Times New Roman"/>
                <w:sz w:val="24"/>
                <w:szCs w:val="24"/>
                <w:lang w:val="ru-RU"/>
              </w:rPr>
            </w:pPr>
          </w:p>
          <w:p w14:paraId="068FFB85" w14:textId="77777777" w:rsidR="00FA4CA0" w:rsidRPr="00207730" w:rsidRDefault="00FA4CA0" w:rsidP="00FA4CA0">
            <w:pPr>
              <w:jc w:val="center"/>
              <w:rPr>
                <w:rFonts w:cs="Times New Roman"/>
                <w:sz w:val="24"/>
                <w:szCs w:val="24"/>
                <w:lang w:val="ru-RU"/>
              </w:rPr>
            </w:pPr>
          </w:p>
          <w:p w14:paraId="5CB0C866" w14:textId="77777777" w:rsidR="00FA4CA0" w:rsidRPr="00207730" w:rsidRDefault="00FA4CA0" w:rsidP="00FA4CA0">
            <w:pPr>
              <w:jc w:val="center"/>
              <w:rPr>
                <w:rFonts w:cs="Times New Roman"/>
                <w:sz w:val="24"/>
                <w:szCs w:val="24"/>
                <w:lang w:val="ru-RU"/>
              </w:rPr>
            </w:pPr>
          </w:p>
          <w:p w14:paraId="20C46C7B" w14:textId="77777777" w:rsidR="0029663F" w:rsidRDefault="0029663F" w:rsidP="00FA4CA0">
            <w:pPr>
              <w:jc w:val="center"/>
              <w:rPr>
                <w:rFonts w:cs="Times New Roman"/>
                <w:sz w:val="24"/>
                <w:szCs w:val="24"/>
                <w:lang w:val="ru-RU"/>
              </w:rPr>
            </w:pPr>
          </w:p>
          <w:p w14:paraId="67D5EBE2" w14:textId="77777777" w:rsidR="0029663F" w:rsidRDefault="0029663F" w:rsidP="00FA4CA0">
            <w:pPr>
              <w:jc w:val="center"/>
              <w:rPr>
                <w:rFonts w:cs="Times New Roman"/>
                <w:sz w:val="24"/>
                <w:szCs w:val="24"/>
                <w:lang w:val="ru-RU"/>
              </w:rPr>
            </w:pPr>
          </w:p>
          <w:p w14:paraId="7D9813BE" w14:textId="2A8267D4"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26750782" w14:textId="77777777" w:rsidR="00FA4CA0" w:rsidRPr="00207730" w:rsidRDefault="00FA4CA0" w:rsidP="00FA4CA0">
            <w:pPr>
              <w:jc w:val="center"/>
              <w:rPr>
                <w:rFonts w:cs="Times New Roman"/>
                <w:sz w:val="24"/>
                <w:szCs w:val="24"/>
                <w:lang w:val="ru-RU"/>
              </w:rPr>
            </w:pPr>
          </w:p>
          <w:p w14:paraId="72ADD0DA" w14:textId="77777777" w:rsidR="00FA4CA0" w:rsidRPr="00207730" w:rsidRDefault="00FA4CA0" w:rsidP="00FA4CA0">
            <w:pPr>
              <w:jc w:val="center"/>
              <w:rPr>
                <w:rFonts w:cs="Times New Roman"/>
                <w:sz w:val="24"/>
                <w:szCs w:val="24"/>
                <w:lang w:val="ru-RU"/>
              </w:rPr>
            </w:pPr>
          </w:p>
          <w:p w14:paraId="1132381B" w14:textId="77777777" w:rsidR="00FA4CA0" w:rsidRPr="00207730" w:rsidRDefault="00FA4CA0" w:rsidP="00FA4CA0">
            <w:pPr>
              <w:jc w:val="center"/>
              <w:rPr>
                <w:rFonts w:cs="Times New Roman"/>
                <w:sz w:val="24"/>
                <w:szCs w:val="24"/>
                <w:lang w:val="ru-RU"/>
              </w:rPr>
            </w:pPr>
          </w:p>
          <w:p w14:paraId="4E9F0F7E" w14:textId="77777777" w:rsidR="00FA4CA0" w:rsidRPr="00207730" w:rsidRDefault="00FA4CA0" w:rsidP="00FA4CA0">
            <w:pPr>
              <w:jc w:val="center"/>
              <w:rPr>
                <w:rFonts w:cs="Times New Roman"/>
                <w:sz w:val="24"/>
                <w:szCs w:val="24"/>
                <w:lang w:val="ru-RU"/>
              </w:rPr>
            </w:pPr>
          </w:p>
          <w:p w14:paraId="3588848F" w14:textId="77777777" w:rsidR="0029663F" w:rsidRDefault="0029663F" w:rsidP="00FA4CA0">
            <w:pPr>
              <w:jc w:val="center"/>
              <w:rPr>
                <w:rFonts w:cs="Times New Roman"/>
                <w:sz w:val="24"/>
                <w:szCs w:val="24"/>
                <w:lang w:val="ru-RU"/>
              </w:rPr>
            </w:pPr>
          </w:p>
          <w:p w14:paraId="5998F3E4" w14:textId="77777777" w:rsidR="0029663F" w:rsidRDefault="0029663F" w:rsidP="00FA4CA0">
            <w:pPr>
              <w:jc w:val="center"/>
              <w:rPr>
                <w:rFonts w:cs="Times New Roman"/>
                <w:sz w:val="24"/>
                <w:szCs w:val="24"/>
                <w:lang w:val="ru-RU"/>
              </w:rPr>
            </w:pPr>
          </w:p>
          <w:p w14:paraId="4E3A55A9" w14:textId="515233C5" w:rsidR="00FA4CA0" w:rsidRPr="00207730" w:rsidRDefault="00FA4CA0" w:rsidP="00FA4CA0">
            <w:pPr>
              <w:jc w:val="center"/>
              <w:rPr>
                <w:rFonts w:cs="Times New Roman"/>
                <w:sz w:val="24"/>
                <w:szCs w:val="24"/>
                <w:lang w:val="ru-RU"/>
              </w:rPr>
            </w:pPr>
            <w:r w:rsidRPr="00207730">
              <w:rPr>
                <w:rFonts w:cs="Times New Roman"/>
                <w:sz w:val="24"/>
                <w:szCs w:val="24"/>
                <w:lang w:val="ru-RU"/>
              </w:rPr>
              <w:t>-</w:t>
            </w:r>
          </w:p>
        </w:tc>
        <w:tc>
          <w:tcPr>
            <w:tcW w:w="725" w:type="dxa"/>
          </w:tcPr>
          <w:p w14:paraId="04CAB591" w14:textId="77777777" w:rsidR="00FA4CA0" w:rsidRPr="00207730" w:rsidRDefault="00FA4CA0" w:rsidP="00FA4CA0">
            <w:pPr>
              <w:jc w:val="center"/>
              <w:rPr>
                <w:rFonts w:cs="Times New Roman"/>
                <w:sz w:val="24"/>
                <w:szCs w:val="24"/>
                <w:lang w:val="ru-RU"/>
              </w:rPr>
            </w:pPr>
          </w:p>
          <w:p w14:paraId="6FA422F0" w14:textId="77777777" w:rsidR="00FA4CA0" w:rsidRPr="00207730" w:rsidRDefault="00FA4CA0" w:rsidP="00FA4CA0">
            <w:pPr>
              <w:jc w:val="center"/>
              <w:rPr>
                <w:rFonts w:cs="Times New Roman"/>
                <w:sz w:val="24"/>
                <w:szCs w:val="24"/>
                <w:lang w:val="ru-RU"/>
              </w:rPr>
            </w:pPr>
          </w:p>
          <w:p w14:paraId="06DD31EC" w14:textId="77777777" w:rsidR="00FA4CA0" w:rsidRPr="00207730" w:rsidRDefault="00FA4CA0" w:rsidP="00FA4CA0">
            <w:pPr>
              <w:jc w:val="center"/>
              <w:rPr>
                <w:rFonts w:cs="Times New Roman"/>
                <w:sz w:val="24"/>
                <w:szCs w:val="24"/>
                <w:lang w:val="ru-RU"/>
              </w:rPr>
            </w:pPr>
          </w:p>
          <w:p w14:paraId="6ED0F164" w14:textId="77777777" w:rsidR="00FA4CA0" w:rsidRPr="00207730" w:rsidRDefault="00FA4CA0" w:rsidP="00FA4CA0">
            <w:pPr>
              <w:jc w:val="center"/>
              <w:rPr>
                <w:rFonts w:cs="Times New Roman"/>
                <w:sz w:val="24"/>
                <w:szCs w:val="24"/>
                <w:lang w:val="ru-RU"/>
              </w:rPr>
            </w:pPr>
          </w:p>
          <w:p w14:paraId="0A16B0DA" w14:textId="77777777" w:rsidR="0029663F" w:rsidRDefault="0029663F" w:rsidP="00FA4CA0">
            <w:pPr>
              <w:jc w:val="center"/>
              <w:rPr>
                <w:rFonts w:cs="Times New Roman"/>
                <w:sz w:val="24"/>
                <w:szCs w:val="24"/>
                <w:lang w:val="ru-RU"/>
              </w:rPr>
            </w:pPr>
          </w:p>
          <w:p w14:paraId="34F3B006" w14:textId="77777777" w:rsidR="0029663F" w:rsidRDefault="0029663F" w:rsidP="00FA4CA0">
            <w:pPr>
              <w:jc w:val="center"/>
              <w:rPr>
                <w:rFonts w:cs="Times New Roman"/>
                <w:sz w:val="24"/>
                <w:szCs w:val="24"/>
                <w:lang w:val="ru-RU"/>
              </w:rPr>
            </w:pPr>
          </w:p>
          <w:p w14:paraId="2EF51521" w14:textId="238B6022"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c>
          <w:tcPr>
            <w:tcW w:w="696" w:type="dxa"/>
          </w:tcPr>
          <w:p w14:paraId="45952434" w14:textId="77777777" w:rsidR="00FA4CA0" w:rsidRDefault="00FA4CA0" w:rsidP="00FA4CA0">
            <w:pPr>
              <w:jc w:val="center"/>
              <w:rPr>
                <w:rFonts w:cs="Times New Roman"/>
                <w:sz w:val="24"/>
                <w:szCs w:val="24"/>
                <w:lang w:val="ru-RU"/>
              </w:rPr>
            </w:pPr>
          </w:p>
          <w:p w14:paraId="1D14FF71" w14:textId="77777777" w:rsidR="0029663F" w:rsidRDefault="0029663F" w:rsidP="00FA4CA0">
            <w:pPr>
              <w:jc w:val="center"/>
              <w:rPr>
                <w:rFonts w:cs="Times New Roman"/>
                <w:sz w:val="24"/>
                <w:szCs w:val="24"/>
                <w:lang w:val="ru-RU"/>
              </w:rPr>
            </w:pPr>
          </w:p>
          <w:p w14:paraId="74E91898" w14:textId="77777777" w:rsidR="0029663F" w:rsidRDefault="0029663F" w:rsidP="00FA4CA0">
            <w:pPr>
              <w:jc w:val="center"/>
              <w:rPr>
                <w:rFonts w:cs="Times New Roman"/>
                <w:sz w:val="24"/>
                <w:szCs w:val="24"/>
                <w:lang w:val="ru-RU"/>
              </w:rPr>
            </w:pPr>
          </w:p>
          <w:p w14:paraId="114AF96F" w14:textId="77777777" w:rsidR="0029663F" w:rsidRDefault="0029663F" w:rsidP="00FA4CA0">
            <w:pPr>
              <w:jc w:val="center"/>
              <w:rPr>
                <w:rFonts w:cs="Times New Roman"/>
                <w:sz w:val="24"/>
                <w:szCs w:val="24"/>
                <w:lang w:val="ru-RU"/>
              </w:rPr>
            </w:pPr>
          </w:p>
          <w:p w14:paraId="05CA7923" w14:textId="77777777" w:rsidR="0029663F" w:rsidRDefault="0029663F" w:rsidP="00FA4CA0">
            <w:pPr>
              <w:jc w:val="center"/>
              <w:rPr>
                <w:rFonts w:cs="Times New Roman"/>
                <w:sz w:val="24"/>
                <w:szCs w:val="24"/>
                <w:lang w:val="ru-RU"/>
              </w:rPr>
            </w:pPr>
          </w:p>
          <w:p w14:paraId="69F56769" w14:textId="77777777" w:rsidR="0029663F" w:rsidRDefault="0029663F" w:rsidP="00FA4CA0">
            <w:pPr>
              <w:jc w:val="center"/>
              <w:rPr>
                <w:rFonts w:cs="Times New Roman"/>
                <w:sz w:val="24"/>
                <w:szCs w:val="24"/>
                <w:lang w:val="ru-RU"/>
              </w:rPr>
            </w:pPr>
          </w:p>
          <w:p w14:paraId="567E7895" w14:textId="068D064F" w:rsidR="0029663F" w:rsidRPr="00207730" w:rsidRDefault="0029663F" w:rsidP="00FA4CA0">
            <w:pPr>
              <w:jc w:val="center"/>
              <w:rPr>
                <w:rFonts w:cs="Times New Roman"/>
                <w:sz w:val="24"/>
                <w:szCs w:val="24"/>
                <w:lang w:val="ru-RU"/>
              </w:rPr>
            </w:pPr>
            <w:r>
              <w:rPr>
                <w:rFonts w:cs="Times New Roman"/>
                <w:sz w:val="24"/>
                <w:szCs w:val="24"/>
                <w:lang w:val="ru-RU"/>
              </w:rPr>
              <w:t>-</w:t>
            </w:r>
          </w:p>
        </w:tc>
        <w:tc>
          <w:tcPr>
            <w:tcW w:w="883" w:type="dxa"/>
          </w:tcPr>
          <w:p w14:paraId="2A94C76F" w14:textId="77777777" w:rsidR="00FA4CA0" w:rsidRPr="00207730" w:rsidRDefault="00FA4CA0" w:rsidP="00FA4CA0">
            <w:pPr>
              <w:jc w:val="center"/>
              <w:rPr>
                <w:rFonts w:cs="Times New Roman"/>
                <w:sz w:val="24"/>
                <w:szCs w:val="24"/>
                <w:lang w:val="ru-RU"/>
              </w:rPr>
            </w:pPr>
          </w:p>
          <w:p w14:paraId="28B3B64E" w14:textId="77777777" w:rsidR="00FA4CA0" w:rsidRPr="00207730" w:rsidRDefault="00FA4CA0" w:rsidP="00FA4CA0">
            <w:pPr>
              <w:jc w:val="center"/>
              <w:rPr>
                <w:rFonts w:cs="Times New Roman"/>
                <w:sz w:val="24"/>
                <w:szCs w:val="24"/>
                <w:lang w:val="ru-RU"/>
              </w:rPr>
            </w:pPr>
          </w:p>
          <w:p w14:paraId="1165A508" w14:textId="77777777" w:rsidR="00FA4CA0" w:rsidRPr="00207730" w:rsidRDefault="00FA4CA0" w:rsidP="00FA4CA0">
            <w:pPr>
              <w:jc w:val="center"/>
              <w:rPr>
                <w:rFonts w:cs="Times New Roman"/>
                <w:sz w:val="24"/>
                <w:szCs w:val="24"/>
                <w:lang w:val="ru-RU"/>
              </w:rPr>
            </w:pPr>
          </w:p>
          <w:p w14:paraId="0378DD75" w14:textId="77777777" w:rsidR="00FA4CA0" w:rsidRPr="00207730" w:rsidRDefault="00FA4CA0" w:rsidP="00FA4CA0">
            <w:pPr>
              <w:jc w:val="center"/>
              <w:rPr>
                <w:rFonts w:cs="Times New Roman"/>
                <w:sz w:val="24"/>
                <w:szCs w:val="24"/>
                <w:lang w:val="ru-RU"/>
              </w:rPr>
            </w:pPr>
          </w:p>
          <w:p w14:paraId="51CFBCF8" w14:textId="77777777" w:rsidR="0029663F" w:rsidRDefault="0029663F" w:rsidP="00FA4CA0">
            <w:pPr>
              <w:jc w:val="center"/>
              <w:rPr>
                <w:rFonts w:cs="Times New Roman"/>
                <w:sz w:val="24"/>
                <w:szCs w:val="24"/>
                <w:lang w:val="ru-RU"/>
              </w:rPr>
            </w:pPr>
          </w:p>
          <w:p w14:paraId="48F33BA1" w14:textId="77777777" w:rsidR="0029663F" w:rsidRDefault="0029663F" w:rsidP="00FA4CA0">
            <w:pPr>
              <w:jc w:val="center"/>
              <w:rPr>
                <w:rFonts w:cs="Times New Roman"/>
                <w:sz w:val="24"/>
                <w:szCs w:val="24"/>
                <w:lang w:val="ru-RU"/>
              </w:rPr>
            </w:pPr>
          </w:p>
          <w:p w14:paraId="0B385993" w14:textId="29915EEC" w:rsidR="00FA4CA0" w:rsidRPr="00207730" w:rsidRDefault="00FA4CA0" w:rsidP="00FA4CA0">
            <w:pPr>
              <w:jc w:val="center"/>
              <w:rPr>
                <w:rFonts w:cs="Times New Roman"/>
                <w:sz w:val="24"/>
                <w:szCs w:val="24"/>
                <w:lang w:val="ru-RU"/>
              </w:rPr>
            </w:pPr>
            <w:r w:rsidRPr="00207730">
              <w:rPr>
                <w:rFonts w:cs="Times New Roman"/>
                <w:sz w:val="24"/>
                <w:szCs w:val="24"/>
                <w:lang w:val="ru-RU"/>
              </w:rPr>
              <w:t>1</w:t>
            </w:r>
          </w:p>
        </w:tc>
      </w:tr>
      <w:tr w:rsidR="00B14251" w:rsidRPr="00207730" w14:paraId="740CA612" w14:textId="77777777" w:rsidTr="00FA4CA0">
        <w:tc>
          <w:tcPr>
            <w:tcW w:w="2513" w:type="dxa"/>
          </w:tcPr>
          <w:p w14:paraId="4ADFA1E5" w14:textId="043DFC92" w:rsidR="00B14251" w:rsidRPr="00207730" w:rsidRDefault="00B14251" w:rsidP="00742C3F">
            <w:pPr>
              <w:jc w:val="both"/>
              <w:rPr>
                <w:rFonts w:eastAsia="Times New Roman" w:cs="Times New Roman"/>
                <w:spacing w:val="-4"/>
                <w:sz w:val="24"/>
                <w:szCs w:val="24"/>
                <w:lang w:val="ru-RU"/>
              </w:rPr>
            </w:pPr>
            <w:r w:rsidRPr="00207730">
              <w:rPr>
                <w:rFonts w:eastAsia="Times New Roman" w:cs="Times New Roman"/>
                <w:spacing w:val="-4"/>
                <w:sz w:val="24"/>
                <w:szCs w:val="24"/>
                <w:lang w:val="ru-RU"/>
              </w:rPr>
              <w:t>ст. 426 (побег)</w:t>
            </w:r>
          </w:p>
        </w:tc>
        <w:tc>
          <w:tcPr>
            <w:tcW w:w="696" w:type="dxa"/>
          </w:tcPr>
          <w:p w14:paraId="00529CA5" w14:textId="590F2409"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2" w:type="dxa"/>
          </w:tcPr>
          <w:p w14:paraId="7C50203B" w14:textId="34E6538C"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3" w:type="dxa"/>
          </w:tcPr>
          <w:p w14:paraId="28F183C7" w14:textId="031FF961" w:rsidR="00B14251" w:rsidRPr="00207730" w:rsidRDefault="00B14251" w:rsidP="00742C3F">
            <w:pPr>
              <w:jc w:val="center"/>
              <w:rPr>
                <w:rFonts w:cs="Times New Roman"/>
                <w:sz w:val="24"/>
                <w:szCs w:val="24"/>
                <w:lang w:val="ru-RU"/>
              </w:rPr>
            </w:pPr>
            <w:r w:rsidRPr="00207730">
              <w:rPr>
                <w:rFonts w:cs="Times New Roman"/>
                <w:sz w:val="24"/>
                <w:szCs w:val="24"/>
                <w:lang w:val="ru-RU"/>
              </w:rPr>
              <w:t>1</w:t>
            </w:r>
          </w:p>
        </w:tc>
        <w:tc>
          <w:tcPr>
            <w:tcW w:w="725" w:type="dxa"/>
          </w:tcPr>
          <w:p w14:paraId="54593365" w14:textId="7CAEB7B4" w:rsidR="00B14251" w:rsidRPr="00207730" w:rsidRDefault="00B14251" w:rsidP="00742C3F">
            <w:pPr>
              <w:jc w:val="center"/>
              <w:rPr>
                <w:rFonts w:cs="Times New Roman"/>
                <w:sz w:val="24"/>
                <w:szCs w:val="24"/>
                <w:lang w:val="ru-RU"/>
              </w:rPr>
            </w:pPr>
            <w:r w:rsidRPr="00207730">
              <w:rPr>
                <w:rFonts w:cs="Times New Roman"/>
                <w:sz w:val="24"/>
                <w:szCs w:val="24"/>
                <w:lang w:val="ru-RU"/>
              </w:rPr>
              <w:t>4</w:t>
            </w:r>
          </w:p>
        </w:tc>
        <w:tc>
          <w:tcPr>
            <w:tcW w:w="725" w:type="dxa"/>
          </w:tcPr>
          <w:p w14:paraId="7D159C2E" w14:textId="55CA80CF" w:rsidR="00B14251" w:rsidRPr="00207730" w:rsidRDefault="00B14251" w:rsidP="00742C3F">
            <w:pPr>
              <w:jc w:val="center"/>
              <w:rPr>
                <w:rFonts w:cs="Times New Roman"/>
                <w:sz w:val="24"/>
                <w:szCs w:val="24"/>
                <w:lang w:val="ru-RU"/>
              </w:rPr>
            </w:pPr>
            <w:r w:rsidRPr="00207730">
              <w:rPr>
                <w:rFonts w:cs="Times New Roman"/>
                <w:sz w:val="24"/>
                <w:szCs w:val="24"/>
                <w:lang w:val="ru-RU"/>
              </w:rPr>
              <w:t>6</w:t>
            </w:r>
          </w:p>
        </w:tc>
        <w:tc>
          <w:tcPr>
            <w:tcW w:w="725" w:type="dxa"/>
          </w:tcPr>
          <w:p w14:paraId="41157F88" w14:textId="54BC5EE3"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70CA50C1" w14:textId="59911490"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1C88FFD7" w14:textId="2DCEB9F2"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696" w:type="dxa"/>
          </w:tcPr>
          <w:p w14:paraId="022F0E61" w14:textId="1795F858" w:rsidR="00B14251" w:rsidRPr="00207730" w:rsidRDefault="00DF10F3" w:rsidP="00742C3F">
            <w:pPr>
              <w:jc w:val="center"/>
              <w:rPr>
                <w:rFonts w:cs="Times New Roman"/>
                <w:sz w:val="24"/>
                <w:szCs w:val="24"/>
                <w:lang w:val="ru-RU"/>
              </w:rPr>
            </w:pPr>
            <w:r>
              <w:rPr>
                <w:rFonts w:cs="Times New Roman"/>
                <w:sz w:val="24"/>
                <w:szCs w:val="24"/>
                <w:lang w:val="ru-RU"/>
              </w:rPr>
              <w:t>-</w:t>
            </w:r>
          </w:p>
        </w:tc>
        <w:tc>
          <w:tcPr>
            <w:tcW w:w="883" w:type="dxa"/>
          </w:tcPr>
          <w:p w14:paraId="4ECB9B2B" w14:textId="4CE4D793" w:rsidR="00B14251" w:rsidRPr="00207730" w:rsidRDefault="00B14251" w:rsidP="00742C3F">
            <w:pPr>
              <w:jc w:val="center"/>
              <w:rPr>
                <w:rFonts w:cs="Times New Roman"/>
                <w:sz w:val="24"/>
                <w:szCs w:val="24"/>
                <w:lang w:val="ru-RU"/>
              </w:rPr>
            </w:pPr>
            <w:r w:rsidRPr="00207730">
              <w:rPr>
                <w:rFonts w:cs="Times New Roman"/>
                <w:sz w:val="24"/>
                <w:szCs w:val="24"/>
                <w:lang w:val="ru-RU"/>
              </w:rPr>
              <w:t>11</w:t>
            </w:r>
          </w:p>
        </w:tc>
      </w:tr>
      <w:tr w:rsidR="00B14251" w:rsidRPr="00207730" w14:paraId="61518564" w14:textId="77777777" w:rsidTr="00FA4CA0">
        <w:tc>
          <w:tcPr>
            <w:tcW w:w="2513" w:type="dxa"/>
          </w:tcPr>
          <w:p w14:paraId="35266147" w14:textId="68EECC30" w:rsidR="00B14251" w:rsidRPr="00207730" w:rsidRDefault="00B14251" w:rsidP="00742C3F">
            <w:pPr>
              <w:jc w:val="both"/>
              <w:rPr>
                <w:rFonts w:eastAsia="Times New Roman" w:cs="Times New Roman"/>
                <w:spacing w:val="-4"/>
                <w:sz w:val="24"/>
                <w:szCs w:val="24"/>
                <w:lang w:val="ru-RU"/>
              </w:rPr>
            </w:pPr>
            <w:r w:rsidRPr="00207730">
              <w:rPr>
                <w:rFonts w:eastAsia="Times New Roman" w:cs="Times New Roman"/>
                <w:spacing w:val="-4"/>
                <w:sz w:val="24"/>
                <w:szCs w:val="24"/>
                <w:lang w:val="ru-RU"/>
              </w:rPr>
              <w:t xml:space="preserve">ч.ч.1, 2 ст. 426 </w:t>
            </w:r>
          </w:p>
        </w:tc>
        <w:tc>
          <w:tcPr>
            <w:tcW w:w="696" w:type="dxa"/>
          </w:tcPr>
          <w:p w14:paraId="1C6EC221" w14:textId="568ED6D2"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2" w:type="dxa"/>
          </w:tcPr>
          <w:p w14:paraId="601A1D97" w14:textId="40D40EC8"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3" w:type="dxa"/>
          </w:tcPr>
          <w:p w14:paraId="64EE0D22" w14:textId="2247D5FD"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1B7AC50B" w14:textId="38E921C1"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4FE5FBDB" w14:textId="62C0B098"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44FBD7A0" w14:textId="15439C00" w:rsidR="00B14251" w:rsidRPr="00207730" w:rsidRDefault="00B14251" w:rsidP="00742C3F">
            <w:pPr>
              <w:jc w:val="center"/>
              <w:rPr>
                <w:rFonts w:cs="Times New Roman"/>
                <w:sz w:val="24"/>
                <w:szCs w:val="24"/>
                <w:lang w:val="ru-RU"/>
              </w:rPr>
            </w:pPr>
            <w:r w:rsidRPr="00207730">
              <w:rPr>
                <w:rFonts w:cs="Times New Roman"/>
                <w:sz w:val="24"/>
                <w:szCs w:val="24"/>
                <w:lang w:val="ru-RU"/>
              </w:rPr>
              <w:t>2</w:t>
            </w:r>
          </w:p>
        </w:tc>
        <w:tc>
          <w:tcPr>
            <w:tcW w:w="725" w:type="dxa"/>
          </w:tcPr>
          <w:p w14:paraId="0C8BF184" w14:textId="5DC46B3D" w:rsidR="00B14251" w:rsidRPr="00207730" w:rsidRDefault="00B14251" w:rsidP="00742C3F">
            <w:pPr>
              <w:jc w:val="center"/>
              <w:rPr>
                <w:rFonts w:cs="Times New Roman"/>
                <w:sz w:val="24"/>
                <w:szCs w:val="24"/>
                <w:lang w:val="ru-RU"/>
              </w:rPr>
            </w:pPr>
            <w:r w:rsidRPr="00207730">
              <w:rPr>
                <w:rFonts w:cs="Times New Roman"/>
                <w:sz w:val="24"/>
                <w:szCs w:val="24"/>
                <w:lang w:val="ru-RU"/>
              </w:rPr>
              <w:t>2</w:t>
            </w:r>
          </w:p>
        </w:tc>
        <w:tc>
          <w:tcPr>
            <w:tcW w:w="725" w:type="dxa"/>
          </w:tcPr>
          <w:p w14:paraId="6FBD0701" w14:textId="5352E8B0"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696" w:type="dxa"/>
          </w:tcPr>
          <w:p w14:paraId="63C47918" w14:textId="4DF4B55A" w:rsidR="00B14251" w:rsidRPr="00207730" w:rsidRDefault="006D35DC" w:rsidP="00742C3F">
            <w:pPr>
              <w:jc w:val="center"/>
              <w:rPr>
                <w:rFonts w:cs="Times New Roman"/>
                <w:sz w:val="24"/>
                <w:szCs w:val="24"/>
                <w:lang w:val="ru-RU"/>
              </w:rPr>
            </w:pPr>
            <w:r>
              <w:rPr>
                <w:rFonts w:cs="Times New Roman"/>
                <w:sz w:val="24"/>
                <w:szCs w:val="24"/>
                <w:lang w:val="ru-RU"/>
              </w:rPr>
              <w:t>-</w:t>
            </w:r>
          </w:p>
        </w:tc>
        <w:tc>
          <w:tcPr>
            <w:tcW w:w="883" w:type="dxa"/>
          </w:tcPr>
          <w:p w14:paraId="41C29817" w14:textId="624748E6" w:rsidR="00B14251" w:rsidRPr="00207730" w:rsidRDefault="00B14251" w:rsidP="00742C3F">
            <w:pPr>
              <w:jc w:val="center"/>
              <w:rPr>
                <w:rFonts w:cs="Times New Roman"/>
                <w:sz w:val="24"/>
                <w:szCs w:val="24"/>
                <w:lang w:val="ru-RU"/>
              </w:rPr>
            </w:pPr>
            <w:r w:rsidRPr="00207730">
              <w:rPr>
                <w:rFonts w:cs="Times New Roman"/>
                <w:sz w:val="24"/>
                <w:szCs w:val="24"/>
                <w:lang w:val="ru-RU"/>
              </w:rPr>
              <w:t>4</w:t>
            </w:r>
          </w:p>
        </w:tc>
      </w:tr>
      <w:tr w:rsidR="00B14251" w:rsidRPr="00207730" w14:paraId="58F5502D" w14:textId="77777777" w:rsidTr="00FA4CA0">
        <w:tc>
          <w:tcPr>
            <w:tcW w:w="2513" w:type="dxa"/>
          </w:tcPr>
          <w:p w14:paraId="57CF08C4" w14:textId="714C3D15" w:rsidR="00B14251" w:rsidRPr="00207730" w:rsidRDefault="00B14251" w:rsidP="00742C3F">
            <w:pPr>
              <w:jc w:val="both"/>
              <w:rPr>
                <w:rFonts w:cs="Times New Roman"/>
                <w:sz w:val="24"/>
                <w:szCs w:val="24"/>
                <w:lang w:val="ru-RU"/>
              </w:rPr>
            </w:pPr>
            <w:r w:rsidRPr="00207730">
              <w:rPr>
                <w:rFonts w:eastAsia="Times New Roman" w:cs="Times New Roman"/>
                <w:spacing w:val="-4"/>
                <w:sz w:val="24"/>
                <w:szCs w:val="24"/>
                <w:lang w:val="ru-RU"/>
              </w:rPr>
              <w:t xml:space="preserve">ч.2 ст. 426 </w:t>
            </w:r>
          </w:p>
        </w:tc>
        <w:tc>
          <w:tcPr>
            <w:tcW w:w="696" w:type="dxa"/>
          </w:tcPr>
          <w:p w14:paraId="3C903D97"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3</w:t>
            </w:r>
          </w:p>
        </w:tc>
        <w:tc>
          <w:tcPr>
            <w:tcW w:w="722" w:type="dxa"/>
          </w:tcPr>
          <w:p w14:paraId="0497A366"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3" w:type="dxa"/>
          </w:tcPr>
          <w:p w14:paraId="486435DA"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4772D612"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1B8B3D45"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47BA338B"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4D582D2B"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4AC9A403"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696" w:type="dxa"/>
          </w:tcPr>
          <w:p w14:paraId="0E6B3EEA" w14:textId="3FDE1E0E" w:rsidR="00B14251" w:rsidRPr="00207730" w:rsidRDefault="006D35DC" w:rsidP="00742C3F">
            <w:pPr>
              <w:jc w:val="center"/>
              <w:rPr>
                <w:rFonts w:cs="Times New Roman"/>
                <w:sz w:val="24"/>
                <w:szCs w:val="24"/>
                <w:lang w:val="ru-RU"/>
              </w:rPr>
            </w:pPr>
            <w:r>
              <w:rPr>
                <w:rFonts w:cs="Times New Roman"/>
                <w:sz w:val="24"/>
                <w:szCs w:val="24"/>
                <w:lang w:val="ru-RU"/>
              </w:rPr>
              <w:t>-</w:t>
            </w:r>
          </w:p>
        </w:tc>
        <w:tc>
          <w:tcPr>
            <w:tcW w:w="883" w:type="dxa"/>
          </w:tcPr>
          <w:p w14:paraId="34A5D551" w14:textId="036680E3" w:rsidR="00B14251" w:rsidRPr="00207730" w:rsidRDefault="00B14251" w:rsidP="00742C3F">
            <w:pPr>
              <w:jc w:val="center"/>
              <w:rPr>
                <w:rFonts w:cs="Times New Roman"/>
                <w:sz w:val="24"/>
                <w:szCs w:val="24"/>
                <w:lang w:val="ru-RU"/>
              </w:rPr>
            </w:pPr>
            <w:r w:rsidRPr="00207730">
              <w:rPr>
                <w:rFonts w:cs="Times New Roman"/>
                <w:sz w:val="24"/>
                <w:szCs w:val="24"/>
                <w:lang w:val="ru-RU"/>
              </w:rPr>
              <w:t>3</w:t>
            </w:r>
          </w:p>
        </w:tc>
      </w:tr>
      <w:tr w:rsidR="00B14251" w:rsidRPr="00207730" w14:paraId="7D11C287" w14:textId="77777777" w:rsidTr="00FA4CA0">
        <w:tc>
          <w:tcPr>
            <w:tcW w:w="2513" w:type="dxa"/>
          </w:tcPr>
          <w:p w14:paraId="5611C0B0" w14:textId="77777777" w:rsidR="00B14251" w:rsidRPr="00207730" w:rsidRDefault="00B14251" w:rsidP="00742C3F">
            <w:pPr>
              <w:jc w:val="both"/>
              <w:rPr>
                <w:rFonts w:cs="Times New Roman"/>
                <w:i/>
                <w:sz w:val="24"/>
                <w:szCs w:val="24"/>
                <w:lang w:val="ru-RU"/>
              </w:rPr>
            </w:pPr>
            <w:r w:rsidRPr="00207730">
              <w:rPr>
                <w:rFonts w:cs="Times New Roman"/>
                <w:i/>
                <w:sz w:val="24"/>
                <w:szCs w:val="24"/>
                <w:lang w:val="ru-RU"/>
              </w:rPr>
              <w:t>ст. 427 (уклонение от отбывания наказания)</w:t>
            </w:r>
          </w:p>
        </w:tc>
        <w:tc>
          <w:tcPr>
            <w:tcW w:w="696" w:type="dxa"/>
          </w:tcPr>
          <w:p w14:paraId="021A00D3" w14:textId="77777777" w:rsidR="00B14251" w:rsidRPr="00207730" w:rsidRDefault="00B14251" w:rsidP="00742C3F">
            <w:pPr>
              <w:jc w:val="center"/>
              <w:rPr>
                <w:rFonts w:cs="Times New Roman"/>
                <w:i/>
                <w:sz w:val="24"/>
                <w:szCs w:val="24"/>
                <w:lang w:val="ru-RU"/>
              </w:rPr>
            </w:pPr>
            <w:r w:rsidRPr="00207730">
              <w:rPr>
                <w:rFonts w:eastAsia="Times New Roman" w:cs="Times New Roman"/>
                <w:i/>
                <w:spacing w:val="-4"/>
                <w:sz w:val="24"/>
                <w:szCs w:val="24"/>
                <w:lang w:val="ru-RU"/>
              </w:rPr>
              <w:t xml:space="preserve">26 </w:t>
            </w:r>
          </w:p>
        </w:tc>
        <w:tc>
          <w:tcPr>
            <w:tcW w:w="722" w:type="dxa"/>
          </w:tcPr>
          <w:p w14:paraId="3A9E4CCF" w14:textId="77777777" w:rsidR="00B14251" w:rsidRPr="00207730" w:rsidRDefault="00B14251" w:rsidP="00742C3F">
            <w:pPr>
              <w:jc w:val="center"/>
              <w:rPr>
                <w:rFonts w:cs="Times New Roman"/>
                <w:i/>
                <w:sz w:val="24"/>
                <w:szCs w:val="24"/>
                <w:lang w:val="ru-RU"/>
              </w:rPr>
            </w:pPr>
            <w:r w:rsidRPr="00207730">
              <w:rPr>
                <w:rFonts w:eastAsia="Times New Roman" w:cs="Times New Roman"/>
                <w:i/>
                <w:spacing w:val="-4"/>
                <w:sz w:val="24"/>
                <w:szCs w:val="24"/>
                <w:lang w:val="ru-RU"/>
              </w:rPr>
              <w:t>18</w:t>
            </w:r>
          </w:p>
        </w:tc>
        <w:tc>
          <w:tcPr>
            <w:tcW w:w="723" w:type="dxa"/>
          </w:tcPr>
          <w:p w14:paraId="65F576D8" w14:textId="77777777" w:rsidR="00B14251" w:rsidRPr="00207730" w:rsidRDefault="00B14251" w:rsidP="00742C3F">
            <w:pPr>
              <w:jc w:val="center"/>
              <w:rPr>
                <w:rFonts w:cs="Times New Roman"/>
                <w:i/>
                <w:sz w:val="24"/>
                <w:szCs w:val="24"/>
                <w:lang w:val="ru-RU"/>
              </w:rPr>
            </w:pPr>
            <w:r w:rsidRPr="00207730">
              <w:rPr>
                <w:rFonts w:eastAsia="Times New Roman" w:cs="Times New Roman"/>
                <w:i/>
                <w:spacing w:val="-4"/>
                <w:sz w:val="24"/>
                <w:szCs w:val="24"/>
                <w:lang w:val="ru-RU"/>
              </w:rPr>
              <w:t>25</w:t>
            </w:r>
          </w:p>
        </w:tc>
        <w:tc>
          <w:tcPr>
            <w:tcW w:w="725" w:type="dxa"/>
          </w:tcPr>
          <w:p w14:paraId="14DD1E8E" w14:textId="77777777" w:rsidR="00B14251" w:rsidRPr="00207730" w:rsidRDefault="00B14251" w:rsidP="00742C3F">
            <w:pPr>
              <w:jc w:val="center"/>
              <w:rPr>
                <w:rFonts w:cs="Times New Roman"/>
                <w:i/>
                <w:sz w:val="24"/>
                <w:szCs w:val="24"/>
                <w:lang w:val="ru-RU"/>
              </w:rPr>
            </w:pPr>
            <w:r w:rsidRPr="00207730">
              <w:rPr>
                <w:rFonts w:eastAsia="Times New Roman" w:cs="Times New Roman"/>
                <w:i/>
                <w:spacing w:val="-4"/>
                <w:sz w:val="24"/>
                <w:szCs w:val="24"/>
                <w:lang w:val="ru-RU"/>
              </w:rPr>
              <w:t>16</w:t>
            </w:r>
          </w:p>
        </w:tc>
        <w:tc>
          <w:tcPr>
            <w:tcW w:w="725" w:type="dxa"/>
          </w:tcPr>
          <w:p w14:paraId="01E9D826" w14:textId="77777777" w:rsidR="00B14251" w:rsidRPr="00207730" w:rsidRDefault="00B14251" w:rsidP="00742C3F">
            <w:pPr>
              <w:jc w:val="center"/>
              <w:rPr>
                <w:rFonts w:cs="Times New Roman"/>
                <w:i/>
                <w:sz w:val="24"/>
                <w:szCs w:val="24"/>
                <w:lang w:val="ru-RU"/>
              </w:rPr>
            </w:pPr>
            <w:r w:rsidRPr="00207730">
              <w:rPr>
                <w:rFonts w:eastAsia="Times New Roman" w:cs="Times New Roman"/>
                <w:i/>
                <w:spacing w:val="-4"/>
                <w:sz w:val="24"/>
                <w:szCs w:val="24"/>
                <w:lang w:val="ru-RU"/>
              </w:rPr>
              <w:t>37</w:t>
            </w:r>
          </w:p>
        </w:tc>
        <w:tc>
          <w:tcPr>
            <w:tcW w:w="725" w:type="dxa"/>
          </w:tcPr>
          <w:p w14:paraId="0315E3E1" w14:textId="77777777" w:rsidR="00B14251" w:rsidRPr="00207730" w:rsidRDefault="00B14251" w:rsidP="00742C3F">
            <w:pPr>
              <w:jc w:val="center"/>
              <w:rPr>
                <w:rFonts w:cs="Times New Roman"/>
                <w:i/>
                <w:sz w:val="24"/>
                <w:szCs w:val="24"/>
                <w:lang w:val="ru-RU"/>
              </w:rPr>
            </w:pPr>
            <w:r w:rsidRPr="00207730">
              <w:rPr>
                <w:rFonts w:eastAsia="Times New Roman" w:cs="Times New Roman"/>
                <w:i/>
                <w:spacing w:val="-4"/>
                <w:sz w:val="24"/>
                <w:szCs w:val="24"/>
                <w:lang w:val="ru-RU"/>
              </w:rPr>
              <w:t>33</w:t>
            </w:r>
          </w:p>
        </w:tc>
        <w:tc>
          <w:tcPr>
            <w:tcW w:w="725" w:type="dxa"/>
          </w:tcPr>
          <w:p w14:paraId="79D3D972" w14:textId="77777777" w:rsidR="00B14251" w:rsidRPr="00207730" w:rsidRDefault="00B14251" w:rsidP="00742C3F">
            <w:pPr>
              <w:jc w:val="center"/>
              <w:rPr>
                <w:rFonts w:cs="Times New Roman"/>
                <w:i/>
                <w:sz w:val="24"/>
                <w:szCs w:val="24"/>
                <w:lang w:val="ru-RU"/>
              </w:rPr>
            </w:pPr>
            <w:r w:rsidRPr="00207730">
              <w:rPr>
                <w:rFonts w:cs="Times New Roman"/>
                <w:i/>
                <w:sz w:val="24"/>
                <w:szCs w:val="24"/>
                <w:lang w:val="ru-RU"/>
              </w:rPr>
              <w:t>20</w:t>
            </w:r>
          </w:p>
        </w:tc>
        <w:tc>
          <w:tcPr>
            <w:tcW w:w="725" w:type="dxa"/>
          </w:tcPr>
          <w:p w14:paraId="4F49EFC8" w14:textId="77777777" w:rsidR="00B14251" w:rsidRPr="00207730" w:rsidRDefault="00B14251" w:rsidP="00742C3F">
            <w:pPr>
              <w:jc w:val="center"/>
              <w:rPr>
                <w:rFonts w:cs="Times New Roman"/>
                <w:i/>
                <w:sz w:val="24"/>
                <w:szCs w:val="24"/>
                <w:lang w:val="ru-RU"/>
              </w:rPr>
            </w:pPr>
            <w:r w:rsidRPr="00207730">
              <w:rPr>
                <w:rFonts w:cs="Times New Roman"/>
                <w:i/>
                <w:sz w:val="24"/>
                <w:szCs w:val="24"/>
                <w:lang w:val="ru-RU"/>
              </w:rPr>
              <w:t>24</w:t>
            </w:r>
          </w:p>
        </w:tc>
        <w:tc>
          <w:tcPr>
            <w:tcW w:w="696" w:type="dxa"/>
          </w:tcPr>
          <w:p w14:paraId="51B3DDED" w14:textId="15AF5BAA" w:rsidR="00B14251" w:rsidRPr="00207730" w:rsidRDefault="00DF10F3" w:rsidP="00742C3F">
            <w:pPr>
              <w:jc w:val="center"/>
              <w:rPr>
                <w:rFonts w:cs="Times New Roman"/>
                <w:i/>
                <w:sz w:val="24"/>
                <w:szCs w:val="24"/>
                <w:lang w:val="ru-RU"/>
              </w:rPr>
            </w:pPr>
            <w:r>
              <w:rPr>
                <w:rFonts w:cs="Times New Roman"/>
                <w:i/>
                <w:sz w:val="24"/>
                <w:szCs w:val="24"/>
                <w:lang w:val="ru-RU"/>
              </w:rPr>
              <w:t>23</w:t>
            </w:r>
          </w:p>
        </w:tc>
        <w:tc>
          <w:tcPr>
            <w:tcW w:w="883" w:type="dxa"/>
          </w:tcPr>
          <w:p w14:paraId="6280AA4A" w14:textId="5BF15112" w:rsidR="00B14251" w:rsidRPr="00207730" w:rsidRDefault="008756FA" w:rsidP="00742C3F">
            <w:pPr>
              <w:jc w:val="center"/>
              <w:rPr>
                <w:rFonts w:cs="Times New Roman"/>
                <w:i/>
                <w:sz w:val="24"/>
                <w:szCs w:val="24"/>
                <w:lang w:val="ru-RU"/>
              </w:rPr>
            </w:pPr>
            <w:r>
              <w:rPr>
                <w:rFonts w:cs="Times New Roman"/>
                <w:i/>
                <w:sz w:val="24"/>
                <w:szCs w:val="24"/>
                <w:lang w:val="ru-RU"/>
              </w:rPr>
              <w:t>222</w:t>
            </w:r>
          </w:p>
        </w:tc>
      </w:tr>
      <w:tr w:rsidR="00B14251" w:rsidRPr="00207730" w14:paraId="2FAF61F1" w14:textId="77777777" w:rsidTr="00FA4CA0">
        <w:tc>
          <w:tcPr>
            <w:tcW w:w="2513" w:type="dxa"/>
          </w:tcPr>
          <w:p w14:paraId="2D60B998" w14:textId="77777777" w:rsidR="00B14251" w:rsidRPr="00207730" w:rsidRDefault="00B14251" w:rsidP="00742C3F">
            <w:pPr>
              <w:jc w:val="both"/>
              <w:rPr>
                <w:rFonts w:cs="Times New Roman"/>
                <w:sz w:val="24"/>
                <w:szCs w:val="24"/>
                <w:lang w:val="ru-RU"/>
              </w:rPr>
            </w:pPr>
            <w:r w:rsidRPr="00207730">
              <w:rPr>
                <w:rFonts w:cs="Times New Roman"/>
                <w:sz w:val="24"/>
                <w:szCs w:val="24"/>
                <w:lang w:val="ru-RU"/>
              </w:rPr>
              <w:t>ст.ст. 427, 200 (уклонение от отбывания наказания, угон)</w:t>
            </w:r>
          </w:p>
        </w:tc>
        <w:tc>
          <w:tcPr>
            <w:tcW w:w="696" w:type="dxa"/>
          </w:tcPr>
          <w:p w14:paraId="3032FD3C" w14:textId="77777777" w:rsidR="003C2057" w:rsidRDefault="003C2057" w:rsidP="00742C3F">
            <w:pPr>
              <w:jc w:val="center"/>
              <w:rPr>
                <w:rFonts w:eastAsia="Times New Roman" w:cs="Times New Roman"/>
                <w:spacing w:val="-4"/>
                <w:sz w:val="24"/>
                <w:szCs w:val="24"/>
                <w:lang w:val="ru-RU"/>
              </w:rPr>
            </w:pPr>
          </w:p>
          <w:p w14:paraId="72BCBC21" w14:textId="6743D443" w:rsidR="00B14251" w:rsidRPr="00207730" w:rsidRDefault="00B14251"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722" w:type="dxa"/>
          </w:tcPr>
          <w:p w14:paraId="6ED30A44" w14:textId="77777777" w:rsidR="003C2057" w:rsidRDefault="003C2057" w:rsidP="00742C3F">
            <w:pPr>
              <w:jc w:val="center"/>
              <w:rPr>
                <w:rFonts w:eastAsia="Times New Roman" w:cs="Times New Roman"/>
                <w:spacing w:val="-4"/>
                <w:sz w:val="24"/>
                <w:szCs w:val="24"/>
                <w:lang w:val="ru-RU"/>
              </w:rPr>
            </w:pPr>
          </w:p>
          <w:p w14:paraId="4D8A3BDE" w14:textId="2F29BA0B" w:rsidR="00B14251" w:rsidRPr="00207730" w:rsidRDefault="00B14251" w:rsidP="00742C3F">
            <w:pPr>
              <w:jc w:val="center"/>
              <w:rPr>
                <w:rFonts w:cs="Times New Roman"/>
                <w:sz w:val="24"/>
                <w:szCs w:val="24"/>
                <w:lang w:val="ru-RU"/>
              </w:rPr>
            </w:pPr>
            <w:r w:rsidRPr="00207730">
              <w:rPr>
                <w:rFonts w:eastAsia="Times New Roman" w:cs="Times New Roman"/>
                <w:spacing w:val="-4"/>
                <w:sz w:val="24"/>
                <w:szCs w:val="24"/>
                <w:lang w:val="ru-RU"/>
              </w:rPr>
              <w:t>1</w:t>
            </w:r>
          </w:p>
        </w:tc>
        <w:tc>
          <w:tcPr>
            <w:tcW w:w="723" w:type="dxa"/>
          </w:tcPr>
          <w:p w14:paraId="289AC504" w14:textId="77777777" w:rsidR="003C2057" w:rsidRDefault="003C2057" w:rsidP="00742C3F">
            <w:pPr>
              <w:jc w:val="center"/>
              <w:rPr>
                <w:rFonts w:eastAsia="Times New Roman" w:cs="Times New Roman"/>
                <w:spacing w:val="-4"/>
                <w:sz w:val="24"/>
                <w:szCs w:val="24"/>
                <w:lang w:val="ru-RU"/>
              </w:rPr>
            </w:pPr>
          </w:p>
          <w:p w14:paraId="4B27937B" w14:textId="313DBD7A" w:rsidR="00B14251" w:rsidRPr="00207730" w:rsidRDefault="00B14251"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725" w:type="dxa"/>
          </w:tcPr>
          <w:p w14:paraId="0D646A09" w14:textId="77777777" w:rsidR="003C2057" w:rsidRDefault="003C2057" w:rsidP="00742C3F">
            <w:pPr>
              <w:jc w:val="center"/>
              <w:rPr>
                <w:rFonts w:eastAsia="Times New Roman" w:cs="Times New Roman"/>
                <w:spacing w:val="-4"/>
                <w:sz w:val="24"/>
                <w:szCs w:val="24"/>
                <w:lang w:val="ru-RU"/>
              </w:rPr>
            </w:pPr>
          </w:p>
          <w:p w14:paraId="4851BBBC" w14:textId="5485002C" w:rsidR="00B14251" w:rsidRPr="00207730" w:rsidRDefault="00B14251"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725" w:type="dxa"/>
          </w:tcPr>
          <w:p w14:paraId="408CADEA" w14:textId="77777777" w:rsidR="003C2057" w:rsidRDefault="003C2057" w:rsidP="00742C3F">
            <w:pPr>
              <w:jc w:val="center"/>
              <w:rPr>
                <w:rFonts w:eastAsia="Times New Roman" w:cs="Times New Roman"/>
                <w:spacing w:val="-4"/>
                <w:sz w:val="24"/>
                <w:szCs w:val="24"/>
                <w:lang w:val="ru-RU"/>
              </w:rPr>
            </w:pPr>
          </w:p>
          <w:p w14:paraId="029C0447" w14:textId="60448AC6" w:rsidR="00B14251" w:rsidRPr="00207730" w:rsidRDefault="00B14251"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725" w:type="dxa"/>
          </w:tcPr>
          <w:p w14:paraId="33A9A296" w14:textId="77777777" w:rsidR="003C2057" w:rsidRDefault="003C2057" w:rsidP="00742C3F">
            <w:pPr>
              <w:jc w:val="center"/>
              <w:rPr>
                <w:rFonts w:eastAsia="Times New Roman" w:cs="Times New Roman"/>
                <w:spacing w:val="-4"/>
                <w:sz w:val="24"/>
                <w:szCs w:val="24"/>
                <w:lang w:val="ru-RU"/>
              </w:rPr>
            </w:pPr>
          </w:p>
          <w:p w14:paraId="365CB744" w14:textId="6FF8B7A2" w:rsidR="00B14251" w:rsidRPr="00207730" w:rsidRDefault="00B14251"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725" w:type="dxa"/>
          </w:tcPr>
          <w:p w14:paraId="5D5165A8" w14:textId="77777777" w:rsidR="003C2057" w:rsidRDefault="003C2057" w:rsidP="00742C3F">
            <w:pPr>
              <w:jc w:val="center"/>
              <w:rPr>
                <w:rFonts w:eastAsia="Times New Roman" w:cs="Times New Roman"/>
                <w:spacing w:val="-4"/>
                <w:sz w:val="24"/>
                <w:szCs w:val="24"/>
                <w:lang w:val="ru-RU"/>
              </w:rPr>
            </w:pPr>
          </w:p>
          <w:p w14:paraId="1DEF6A46" w14:textId="0DCF1B27" w:rsidR="00B14251" w:rsidRPr="00207730" w:rsidRDefault="00B14251"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725" w:type="dxa"/>
          </w:tcPr>
          <w:p w14:paraId="572A575A" w14:textId="77777777" w:rsidR="003C2057" w:rsidRDefault="003C2057" w:rsidP="00742C3F">
            <w:pPr>
              <w:jc w:val="center"/>
              <w:rPr>
                <w:rFonts w:eastAsia="Times New Roman" w:cs="Times New Roman"/>
                <w:spacing w:val="-4"/>
                <w:sz w:val="24"/>
                <w:szCs w:val="24"/>
                <w:lang w:val="ru-RU"/>
              </w:rPr>
            </w:pPr>
          </w:p>
          <w:p w14:paraId="04CCBD40" w14:textId="16B5CA9B" w:rsidR="00B14251" w:rsidRPr="00207730" w:rsidRDefault="00B14251" w:rsidP="00742C3F">
            <w:pPr>
              <w:jc w:val="center"/>
              <w:rPr>
                <w:rFonts w:cs="Times New Roman"/>
                <w:sz w:val="24"/>
                <w:szCs w:val="24"/>
                <w:lang w:val="ru-RU"/>
              </w:rPr>
            </w:pPr>
            <w:r w:rsidRPr="00207730">
              <w:rPr>
                <w:rFonts w:eastAsia="Times New Roman" w:cs="Times New Roman"/>
                <w:spacing w:val="-4"/>
                <w:sz w:val="24"/>
                <w:szCs w:val="24"/>
                <w:lang w:val="ru-RU"/>
              </w:rPr>
              <w:t>-</w:t>
            </w:r>
          </w:p>
        </w:tc>
        <w:tc>
          <w:tcPr>
            <w:tcW w:w="696" w:type="dxa"/>
          </w:tcPr>
          <w:p w14:paraId="78B35DA5" w14:textId="77777777" w:rsidR="003C2057" w:rsidRDefault="003C2057" w:rsidP="00742C3F">
            <w:pPr>
              <w:jc w:val="center"/>
              <w:rPr>
                <w:rFonts w:cs="Times New Roman"/>
                <w:sz w:val="24"/>
                <w:szCs w:val="24"/>
                <w:lang w:val="ru-RU"/>
              </w:rPr>
            </w:pPr>
          </w:p>
          <w:p w14:paraId="006D2EC6" w14:textId="0E65F6A2" w:rsidR="00B14251" w:rsidRPr="00207730" w:rsidRDefault="003C2057" w:rsidP="00742C3F">
            <w:pPr>
              <w:jc w:val="center"/>
              <w:rPr>
                <w:rFonts w:cs="Times New Roman"/>
                <w:sz w:val="24"/>
                <w:szCs w:val="24"/>
                <w:lang w:val="ru-RU"/>
              </w:rPr>
            </w:pPr>
            <w:r>
              <w:rPr>
                <w:rFonts w:cs="Times New Roman"/>
                <w:sz w:val="24"/>
                <w:szCs w:val="24"/>
                <w:lang w:val="ru-RU"/>
              </w:rPr>
              <w:t>-</w:t>
            </w:r>
          </w:p>
        </w:tc>
        <w:tc>
          <w:tcPr>
            <w:tcW w:w="883" w:type="dxa"/>
          </w:tcPr>
          <w:p w14:paraId="230E4924" w14:textId="77777777" w:rsidR="003C2057" w:rsidRDefault="003C2057" w:rsidP="00742C3F">
            <w:pPr>
              <w:jc w:val="center"/>
              <w:rPr>
                <w:rFonts w:cs="Times New Roman"/>
                <w:sz w:val="24"/>
                <w:szCs w:val="24"/>
                <w:lang w:val="ru-RU"/>
              </w:rPr>
            </w:pPr>
          </w:p>
          <w:p w14:paraId="3D84EE1B" w14:textId="141C7702" w:rsidR="00B14251" w:rsidRPr="00207730" w:rsidRDefault="00B14251" w:rsidP="00742C3F">
            <w:pPr>
              <w:jc w:val="center"/>
              <w:rPr>
                <w:rFonts w:cs="Times New Roman"/>
                <w:sz w:val="24"/>
                <w:szCs w:val="24"/>
                <w:lang w:val="ru-RU"/>
              </w:rPr>
            </w:pPr>
            <w:r w:rsidRPr="00207730">
              <w:rPr>
                <w:rFonts w:cs="Times New Roman"/>
                <w:sz w:val="24"/>
                <w:szCs w:val="24"/>
                <w:lang w:val="ru-RU"/>
              </w:rPr>
              <w:t>1</w:t>
            </w:r>
          </w:p>
        </w:tc>
      </w:tr>
      <w:tr w:rsidR="00B14251" w:rsidRPr="00207730" w14:paraId="31DA24AE" w14:textId="77777777" w:rsidTr="00FA4CA0">
        <w:tc>
          <w:tcPr>
            <w:tcW w:w="2513" w:type="dxa"/>
          </w:tcPr>
          <w:p w14:paraId="764D361C" w14:textId="77777777" w:rsidR="00B14251" w:rsidRPr="00207730" w:rsidRDefault="00B14251" w:rsidP="00742C3F">
            <w:pPr>
              <w:jc w:val="both"/>
              <w:rPr>
                <w:rFonts w:cs="Times New Roman"/>
                <w:sz w:val="24"/>
                <w:szCs w:val="24"/>
                <w:lang w:val="ru-RU"/>
              </w:rPr>
            </w:pPr>
            <w:r w:rsidRPr="00207730">
              <w:rPr>
                <w:rFonts w:eastAsia="Times New Roman" w:cs="Times New Roman"/>
                <w:spacing w:val="-4"/>
                <w:sz w:val="24"/>
                <w:szCs w:val="24"/>
                <w:lang w:val="ru-RU"/>
              </w:rPr>
              <w:t>ч.1 ст. 428 (злостное неповиновение законным требованиям администрации)</w:t>
            </w:r>
          </w:p>
        </w:tc>
        <w:tc>
          <w:tcPr>
            <w:tcW w:w="696" w:type="dxa"/>
          </w:tcPr>
          <w:p w14:paraId="0B21CF07" w14:textId="77777777" w:rsidR="00B14251" w:rsidRPr="00207730" w:rsidRDefault="00B14251" w:rsidP="00742C3F">
            <w:pPr>
              <w:jc w:val="center"/>
              <w:rPr>
                <w:rFonts w:cs="Times New Roman"/>
                <w:sz w:val="24"/>
                <w:szCs w:val="24"/>
                <w:lang w:val="ru-RU"/>
              </w:rPr>
            </w:pPr>
          </w:p>
          <w:p w14:paraId="2B1006F4"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2" w:type="dxa"/>
          </w:tcPr>
          <w:p w14:paraId="20E77617" w14:textId="77777777" w:rsidR="00B14251" w:rsidRPr="00207730" w:rsidRDefault="00B14251" w:rsidP="00742C3F">
            <w:pPr>
              <w:jc w:val="center"/>
              <w:rPr>
                <w:rFonts w:cs="Times New Roman"/>
                <w:sz w:val="24"/>
                <w:szCs w:val="24"/>
                <w:lang w:val="ru-RU"/>
              </w:rPr>
            </w:pPr>
          </w:p>
          <w:p w14:paraId="6AAA13B7"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3" w:type="dxa"/>
          </w:tcPr>
          <w:p w14:paraId="19C338A3" w14:textId="77777777" w:rsidR="00B14251" w:rsidRPr="00207730" w:rsidRDefault="00B14251" w:rsidP="00742C3F">
            <w:pPr>
              <w:jc w:val="center"/>
              <w:rPr>
                <w:rFonts w:cs="Times New Roman"/>
                <w:sz w:val="24"/>
                <w:szCs w:val="24"/>
                <w:lang w:val="ru-RU"/>
              </w:rPr>
            </w:pPr>
          </w:p>
          <w:p w14:paraId="716080EE"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1</w:t>
            </w:r>
          </w:p>
        </w:tc>
        <w:tc>
          <w:tcPr>
            <w:tcW w:w="725" w:type="dxa"/>
          </w:tcPr>
          <w:p w14:paraId="1E3F21C0" w14:textId="77777777" w:rsidR="00B14251" w:rsidRPr="00207730" w:rsidRDefault="00B14251" w:rsidP="00742C3F">
            <w:pPr>
              <w:jc w:val="center"/>
              <w:rPr>
                <w:rFonts w:cs="Times New Roman"/>
                <w:sz w:val="24"/>
                <w:szCs w:val="24"/>
                <w:lang w:val="ru-RU"/>
              </w:rPr>
            </w:pPr>
          </w:p>
          <w:p w14:paraId="76FE7CD1"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1C07555D" w14:textId="77777777" w:rsidR="00B14251" w:rsidRPr="00207730" w:rsidRDefault="00B14251" w:rsidP="00742C3F">
            <w:pPr>
              <w:jc w:val="center"/>
              <w:rPr>
                <w:rFonts w:cs="Times New Roman"/>
                <w:sz w:val="24"/>
                <w:szCs w:val="24"/>
                <w:lang w:val="ru-RU"/>
              </w:rPr>
            </w:pPr>
          </w:p>
          <w:p w14:paraId="606298F0"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41922C51" w14:textId="77777777" w:rsidR="00B14251" w:rsidRPr="00207730" w:rsidRDefault="00B14251" w:rsidP="00742C3F">
            <w:pPr>
              <w:jc w:val="center"/>
              <w:rPr>
                <w:rFonts w:cs="Times New Roman"/>
                <w:sz w:val="24"/>
                <w:szCs w:val="24"/>
                <w:lang w:val="ru-RU"/>
              </w:rPr>
            </w:pPr>
          </w:p>
          <w:p w14:paraId="1FBB064E"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64EDA0DF" w14:textId="77777777" w:rsidR="00B14251" w:rsidRPr="00207730" w:rsidRDefault="00B14251" w:rsidP="00742C3F">
            <w:pPr>
              <w:jc w:val="center"/>
              <w:rPr>
                <w:rFonts w:cs="Times New Roman"/>
                <w:sz w:val="24"/>
                <w:szCs w:val="24"/>
                <w:lang w:val="ru-RU"/>
              </w:rPr>
            </w:pPr>
          </w:p>
          <w:p w14:paraId="0B41703E"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725" w:type="dxa"/>
          </w:tcPr>
          <w:p w14:paraId="687BBD35" w14:textId="77777777" w:rsidR="00B14251" w:rsidRPr="00207730" w:rsidRDefault="00B14251" w:rsidP="00742C3F">
            <w:pPr>
              <w:jc w:val="center"/>
              <w:rPr>
                <w:rFonts w:cs="Times New Roman"/>
                <w:sz w:val="24"/>
                <w:szCs w:val="24"/>
                <w:lang w:val="ru-RU"/>
              </w:rPr>
            </w:pPr>
          </w:p>
          <w:p w14:paraId="6E168D6B"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w:t>
            </w:r>
          </w:p>
        </w:tc>
        <w:tc>
          <w:tcPr>
            <w:tcW w:w="696" w:type="dxa"/>
          </w:tcPr>
          <w:p w14:paraId="6D03536E" w14:textId="77777777" w:rsidR="00B14251" w:rsidRDefault="00B14251" w:rsidP="00742C3F">
            <w:pPr>
              <w:jc w:val="center"/>
              <w:rPr>
                <w:rFonts w:cs="Times New Roman"/>
                <w:sz w:val="24"/>
                <w:szCs w:val="24"/>
                <w:lang w:val="ru-RU"/>
              </w:rPr>
            </w:pPr>
          </w:p>
          <w:p w14:paraId="047E1D26" w14:textId="33A4A257" w:rsidR="006D35DC" w:rsidRPr="00207730" w:rsidRDefault="006D35DC" w:rsidP="00742C3F">
            <w:pPr>
              <w:jc w:val="center"/>
              <w:rPr>
                <w:rFonts w:cs="Times New Roman"/>
                <w:sz w:val="24"/>
                <w:szCs w:val="24"/>
                <w:lang w:val="ru-RU"/>
              </w:rPr>
            </w:pPr>
            <w:r>
              <w:rPr>
                <w:rFonts w:cs="Times New Roman"/>
                <w:sz w:val="24"/>
                <w:szCs w:val="24"/>
                <w:lang w:val="ru-RU"/>
              </w:rPr>
              <w:t>-</w:t>
            </w:r>
          </w:p>
        </w:tc>
        <w:tc>
          <w:tcPr>
            <w:tcW w:w="883" w:type="dxa"/>
          </w:tcPr>
          <w:p w14:paraId="723C22AD" w14:textId="77A8096A" w:rsidR="00B14251" w:rsidRPr="00207730" w:rsidRDefault="00B14251" w:rsidP="00742C3F">
            <w:pPr>
              <w:jc w:val="center"/>
              <w:rPr>
                <w:rFonts w:cs="Times New Roman"/>
                <w:sz w:val="24"/>
                <w:szCs w:val="24"/>
                <w:lang w:val="ru-RU"/>
              </w:rPr>
            </w:pPr>
          </w:p>
          <w:p w14:paraId="080B3AC4" w14:textId="77777777" w:rsidR="00B14251" w:rsidRPr="00207730" w:rsidRDefault="00B14251" w:rsidP="00742C3F">
            <w:pPr>
              <w:jc w:val="center"/>
              <w:rPr>
                <w:rFonts w:cs="Times New Roman"/>
                <w:sz w:val="24"/>
                <w:szCs w:val="24"/>
                <w:lang w:val="ru-RU"/>
              </w:rPr>
            </w:pPr>
            <w:r w:rsidRPr="00207730">
              <w:rPr>
                <w:rFonts w:cs="Times New Roman"/>
                <w:sz w:val="24"/>
                <w:szCs w:val="24"/>
                <w:lang w:val="ru-RU"/>
              </w:rPr>
              <w:t>1</w:t>
            </w:r>
          </w:p>
        </w:tc>
      </w:tr>
    </w:tbl>
    <w:p w14:paraId="54D77C64" w14:textId="50BFA995" w:rsidR="006D35DC" w:rsidRPr="00311FE9" w:rsidRDefault="006D35DC" w:rsidP="006D35DC">
      <w:pPr>
        <w:spacing w:after="0" w:line="240" w:lineRule="auto"/>
        <w:ind w:firstLine="709"/>
        <w:rPr>
          <w:rFonts w:cs="Times New Roman"/>
          <w:sz w:val="4"/>
          <w:szCs w:val="4"/>
          <w:lang w:val="ru-RU"/>
        </w:rPr>
      </w:pPr>
    </w:p>
    <w:tbl>
      <w:tblPr>
        <w:tblStyle w:val="a9"/>
        <w:tblW w:w="0" w:type="auto"/>
        <w:tblLook w:val="04A0" w:firstRow="1" w:lastRow="0" w:firstColumn="1" w:lastColumn="0" w:noHBand="0" w:noVBand="1"/>
      </w:tblPr>
      <w:tblGrid>
        <w:gridCol w:w="2513"/>
        <w:gridCol w:w="696"/>
        <w:gridCol w:w="722"/>
        <w:gridCol w:w="723"/>
        <w:gridCol w:w="725"/>
        <w:gridCol w:w="725"/>
        <w:gridCol w:w="725"/>
        <w:gridCol w:w="725"/>
        <w:gridCol w:w="725"/>
        <w:gridCol w:w="696"/>
        <w:gridCol w:w="883"/>
      </w:tblGrid>
      <w:tr w:rsidR="006D35DC" w:rsidRPr="00207730" w14:paraId="62D8C4BD" w14:textId="77777777" w:rsidTr="007833D3">
        <w:tc>
          <w:tcPr>
            <w:tcW w:w="2513" w:type="dxa"/>
            <w:vMerge w:val="restart"/>
          </w:tcPr>
          <w:p w14:paraId="69CBFBA4"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Вид уголовного правонарушения (УК РК)</w:t>
            </w:r>
          </w:p>
        </w:tc>
        <w:tc>
          <w:tcPr>
            <w:tcW w:w="696" w:type="dxa"/>
          </w:tcPr>
          <w:p w14:paraId="5181B152"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2017</w:t>
            </w:r>
          </w:p>
        </w:tc>
        <w:tc>
          <w:tcPr>
            <w:tcW w:w="722" w:type="dxa"/>
          </w:tcPr>
          <w:p w14:paraId="777C8275"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2018</w:t>
            </w:r>
          </w:p>
        </w:tc>
        <w:tc>
          <w:tcPr>
            <w:tcW w:w="723" w:type="dxa"/>
          </w:tcPr>
          <w:p w14:paraId="7EA5C361"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2019</w:t>
            </w:r>
          </w:p>
        </w:tc>
        <w:tc>
          <w:tcPr>
            <w:tcW w:w="725" w:type="dxa"/>
          </w:tcPr>
          <w:p w14:paraId="38454A43"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2020</w:t>
            </w:r>
          </w:p>
        </w:tc>
        <w:tc>
          <w:tcPr>
            <w:tcW w:w="725" w:type="dxa"/>
          </w:tcPr>
          <w:p w14:paraId="553EC714"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2021</w:t>
            </w:r>
          </w:p>
        </w:tc>
        <w:tc>
          <w:tcPr>
            <w:tcW w:w="725" w:type="dxa"/>
          </w:tcPr>
          <w:p w14:paraId="646822D4"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2022</w:t>
            </w:r>
          </w:p>
        </w:tc>
        <w:tc>
          <w:tcPr>
            <w:tcW w:w="725" w:type="dxa"/>
          </w:tcPr>
          <w:p w14:paraId="0A0D13AF"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2023</w:t>
            </w:r>
          </w:p>
        </w:tc>
        <w:tc>
          <w:tcPr>
            <w:tcW w:w="725" w:type="dxa"/>
          </w:tcPr>
          <w:p w14:paraId="32B8CCEF"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2024</w:t>
            </w:r>
          </w:p>
        </w:tc>
        <w:tc>
          <w:tcPr>
            <w:tcW w:w="696" w:type="dxa"/>
          </w:tcPr>
          <w:p w14:paraId="769AB4AD" w14:textId="77777777" w:rsidR="006D35DC" w:rsidRPr="00207730" w:rsidRDefault="006D35DC" w:rsidP="007833D3">
            <w:pPr>
              <w:jc w:val="center"/>
              <w:rPr>
                <w:rFonts w:cs="Times New Roman"/>
                <w:b/>
                <w:sz w:val="24"/>
                <w:szCs w:val="24"/>
                <w:lang w:val="ru-RU"/>
              </w:rPr>
            </w:pPr>
            <w:r>
              <w:rPr>
                <w:rFonts w:cs="Times New Roman"/>
                <w:b/>
                <w:sz w:val="24"/>
                <w:szCs w:val="24"/>
                <w:lang w:val="ru-RU"/>
              </w:rPr>
              <w:t>2025</w:t>
            </w:r>
          </w:p>
        </w:tc>
        <w:tc>
          <w:tcPr>
            <w:tcW w:w="883" w:type="dxa"/>
          </w:tcPr>
          <w:p w14:paraId="28125878" w14:textId="77777777" w:rsidR="006D35DC" w:rsidRPr="00207730" w:rsidRDefault="006D35DC" w:rsidP="007833D3">
            <w:pPr>
              <w:jc w:val="center"/>
              <w:rPr>
                <w:rFonts w:cs="Times New Roman"/>
                <w:b/>
                <w:sz w:val="24"/>
                <w:szCs w:val="24"/>
                <w:lang w:val="ru-RU"/>
              </w:rPr>
            </w:pPr>
            <w:r w:rsidRPr="00207730">
              <w:rPr>
                <w:rFonts w:cs="Times New Roman"/>
                <w:b/>
                <w:sz w:val="24"/>
                <w:szCs w:val="24"/>
                <w:lang w:val="ru-RU"/>
              </w:rPr>
              <w:t>Итого</w:t>
            </w:r>
          </w:p>
        </w:tc>
      </w:tr>
      <w:tr w:rsidR="006D35DC" w:rsidRPr="00207730" w14:paraId="2CD09F40" w14:textId="77777777" w:rsidTr="007833D3">
        <w:tc>
          <w:tcPr>
            <w:tcW w:w="2513" w:type="dxa"/>
            <w:vMerge/>
          </w:tcPr>
          <w:p w14:paraId="31007C00" w14:textId="77777777" w:rsidR="006D35DC" w:rsidRPr="00207730" w:rsidRDefault="006D35DC" w:rsidP="007833D3">
            <w:pPr>
              <w:jc w:val="both"/>
              <w:rPr>
                <w:rFonts w:cs="Times New Roman"/>
                <w:sz w:val="24"/>
                <w:szCs w:val="24"/>
                <w:lang w:val="ru-RU"/>
              </w:rPr>
            </w:pPr>
          </w:p>
        </w:tc>
        <w:tc>
          <w:tcPr>
            <w:tcW w:w="7345" w:type="dxa"/>
            <w:gridSpan w:val="10"/>
          </w:tcPr>
          <w:p w14:paraId="7AA1D0B5" w14:textId="77777777" w:rsidR="006D35DC" w:rsidRPr="00207730" w:rsidRDefault="006D35DC" w:rsidP="007833D3">
            <w:pPr>
              <w:jc w:val="center"/>
              <w:rPr>
                <w:rFonts w:cs="Times New Roman"/>
                <w:b/>
                <w:bCs/>
                <w:sz w:val="24"/>
                <w:szCs w:val="24"/>
                <w:lang w:val="ru-RU"/>
              </w:rPr>
            </w:pPr>
            <w:r w:rsidRPr="00207730">
              <w:rPr>
                <w:rFonts w:cs="Times New Roman"/>
                <w:b/>
                <w:bCs/>
                <w:sz w:val="24"/>
                <w:szCs w:val="24"/>
                <w:lang w:val="ru-RU"/>
              </w:rPr>
              <w:t>количество совершенных преступлений</w:t>
            </w:r>
          </w:p>
        </w:tc>
      </w:tr>
      <w:tr w:rsidR="006D35DC" w:rsidRPr="00207730" w14:paraId="15A2A645" w14:textId="77777777" w:rsidTr="007833D3">
        <w:tc>
          <w:tcPr>
            <w:tcW w:w="2513" w:type="dxa"/>
          </w:tcPr>
          <w:p w14:paraId="5A7A1884" w14:textId="410ADAB7" w:rsidR="00311FE9" w:rsidRPr="00207730" w:rsidRDefault="006D35DC" w:rsidP="006D35DC">
            <w:pPr>
              <w:jc w:val="both"/>
              <w:rPr>
                <w:rFonts w:eastAsia="Times New Roman" w:cs="Times New Roman"/>
                <w:spacing w:val="-4"/>
                <w:sz w:val="24"/>
                <w:szCs w:val="24"/>
                <w:lang w:val="ru-RU"/>
              </w:rPr>
            </w:pPr>
            <w:r w:rsidRPr="00207730">
              <w:rPr>
                <w:rFonts w:eastAsia="Times New Roman" w:cs="Times New Roman"/>
                <w:spacing w:val="-4"/>
                <w:sz w:val="24"/>
                <w:szCs w:val="24"/>
                <w:lang w:val="ru-RU"/>
              </w:rPr>
              <w:t xml:space="preserve">ч.1 ст. 428-1 (умышленное уничтожение или повреждение системы видеонаблюдения, а равно ее компонентов в учреждениях уголовно-исполнительной (пенитенциарной) системы, следственных изоляторах, изоляторах </w:t>
            </w:r>
          </w:p>
        </w:tc>
        <w:tc>
          <w:tcPr>
            <w:tcW w:w="696" w:type="dxa"/>
          </w:tcPr>
          <w:p w14:paraId="38BE643E" w14:textId="77777777" w:rsidR="006D35DC" w:rsidRPr="00207730" w:rsidRDefault="006D35DC" w:rsidP="006D35DC">
            <w:pPr>
              <w:jc w:val="center"/>
              <w:rPr>
                <w:rFonts w:cs="Times New Roman"/>
                <w:sz w:val="24"/>
                <w:szCs w:val="24"/>
                <w:lang w:val="ru-RU"/>
              </w:rPr>
            </w:pPr>
          </w:p>
          <w:p w14:paraId="7B188147" w14:textId="77777777" w:rsidR="006D35DC" w:rsidRPr="00207730" w:rsidRDefault="006D35DC" w:rsidP="006D35DC">
            <w:pPr>
              <w:jc w:val="center"/>
              <w:rPr>
                <w:rFonts w:cs="Times New Roman"/>
                <w:sz w:val="24"/>
                <w:szCs w:val="24"/>
                <w:lang w:val="ru-RU"/>
              </w:rPr>
            </w:pPr>
          </w:p>
          <w:p w14:paraId="76246A10" w14:textId="77777777" w:rsidR="006D35DC" w:rsidRPr="00207730" w:rsidRDefault="006D35DC" w:rsidP="006D35DC">
            <w:pPr>
              <w:jc w:val="center"/>
              <w:rPr>
                <w:rFonts w:cs="Times New Roman"/>
                <w:sz w:val="24"/>
                <w:szCs w:val="24"/>
                <w:lang w:val="ru-RU"/>
              </w:rPr>
            </w:pPr>
          </w:p>
          <w:p w14:paraId="6E05EFF4" w14:textId="77777777" w:rsidR="006D35DC" w:rsidRPr="00207730" w:rsidRDefault="006D35DC" w:rsidP="006D35DC">
            <w:pPr>
              <w:jc w:val="center"/>
              <w:rPr>
                <w:rFonts w:cs="Times New Roman"/>
                <w:sz w:val="24"/>
                <w:szCs w:val="24"/>
                <w:lang w:val="ru-RU"/>
              </w:rPr>
            </w:pPr>
          </w:p>
          <w:p w14:paraId="228205DE" w14:textId="77777777" w:rsidR="0037675E" w:rsidRDefault="0037675E" w:rsidP="006D35DC">
            <w:pPr>
              <w:jc w:val="center"/>
              <w:rPr>
                <w:rFonts w:cs="Times New Roman"/>
                <w:sz w:val="24"/>
                <w:szCs w:val="24"/>
                <w:lang w:val="ru-RU"/>
              </w:rPr>
            </w:pPr>
          </w:p>
          <w:p w14:paraId="214CC06A" w14:textId="77777777" w:rsidR="0037675E" w:rsidRDefault="0037675E" w:rsidP="006D35DC">
            <w:pPr>
              <w:jc w:val="center"/>
              <w:rPr>
                <w:rFonts w:cs="Times New Roman"/>
                <w:sz w:val="24"/>
                <w:szCs w:val="24"/>
                <w:lang w:val="ru-RU"/>
              </w:rPr>
            </w:pPr>
          </w:p>
          <w:p w14:paraId="468F3E5A" w14:textId="77777777" w:rsidR="0037675E" w:rsidRDefault="0037675E" w:rsidP="006D35DC">
            <w:pPr>
              <w:jc w:val="center"/>
              <w:rPr>
                <w:rFonts w:cs="Times New Roman"/>
                <w:sz w:val="24"/>
                <w:szCs w:val="24"/>
                <w:lang w:val="ru-RU"/>
              </w:rPr>
            </w:pPr>
          </w:p>
          <w:p w14:paraId="74D3657D" w14:textId="187E765B" w:rsidR="006D35DC" w:rsidRPr="00207730" w:rsidRDefault="006D35DC" w:rsidP="006D35DC">
            <w:pPr>
              <w:jc w:val="center"/>
              <w:rPr>
                <w:rFonts w:cs="Times New Roman"/>
                <w:sz w:val="24"/>
                <w:szCs w:val="24"/>
                <w:lang w:val="ru-RU"/>
              </w:rPr>
            </w:pPr>
            <w:r w:rsidRPr="00207730">
              <w:rPr>
                <w:rFonts w:cs="Times New Roman"/>
                <w:sz w:val="24"/>
                <w:szCs w:val="24"/>
                <w:lang w:val="ru-RU"/>
              </w:rPr>
              <w:t>-</w:t>
            </w:r>
          </w:p>
          <w:p w14:paraId="58387EAF" w14:textId="0A45F46B" w:rsidR="006D35DC" w:rsidRPr="00207730" w:rsidRDefault="006D35DC" w:rsidP="006D35DC">
            <w:pPr>
              <w:jc w:val="center"/>
              <w:rPr>
                <w:rFonts w:cs="Times New Roman"/>
                <w:sz w:val="24"/>
                <w:szCs w:val="24"/>
                <w:lang w:val="ru-RU"/>
              </w:rPr>
            </w:pPr>
          </w:p>
        </w:tc>
        <w:tc>
          <w:tcPr>
            <w:tcW w:w="722" w:type="dxa"/>
          </w:tcPr>
          <w:p w14:paraId="50BC6302" w14:textId="77777777" w:rsidR="006D35DC" w:rsidRPr="00207730" w:rsidRDefault="006D35DC" w:rsidP="006D35DC">
            <w:pPr>
              <w:jc w:val="center"/>
              <w:rPr>
                <w:rFonts w:cs="Times New Roman"/>
                <w:sz w:val="24"/>
                <w:szCs w:val="24"/>
                <w:lang w:val="ru-RU"/>
              </w:rPr>
            </w:pPr>
          </w:p>
          <w:p w14:paraId="662F1D1D" w14:textId="77777777" w:rsidR="006D35DC" w:rsidRPr="00207730" w:rsidRDefault="006D35DC" w:rsidP="006D35DC">
            <w:pPr>
              <w:jc w:val="center"/>
              <w:rPr>
                <w:rFonts w:cs="Times New Roman"/>
                <w:sz w:val="24"/>
                <w:szCs w:val="24"/>
                <w:lang w:val="ru-RU"/>
              </w:rPr>
            </w:pPr>
          </w:p>
          <w:p w14:paraId="387CD620" w14:textId="77777777" w:rsidR="006D35DC" w:rsidRPr="00207730" w:rsidRDefault="006D35DC" w:rsidP="006D35DC">
            <w:pPr>
              <w:jc w:val="center"/>
              <w:rPr>
                <w:rFonts w:cs="Times New Roman"/>
                <w:sz w:val="24"/>
                <w:szCs w:val="24"/>
                <w:lang w:val="ru-RU"/>
              </w:rPr>
            </w:pPr>
          </w:p>
          <w:p w14:paraId="282F5561" w14:textId="77777777" w:rsidR="006D35DC" w:rsidRPr="00207730" w:rsidRDefault="006D35DC" w:rsidP="006D35DC">
            <w:pPr>
              <w:jc w:val="center"/>
              <w:rPr>
                <w:rFonts w:cs="Times New Roman"/>
                <w:sz w:val="24"/>
                <w:szCs w:val="24"/>
                <w:lang w:val="ru-RU"/>
              </w:rPr>
            </w:pPr>
          </w:p>
          <w:p w14:paraId="434D211E" w14:textId="77777777" w:rsidR="0037675E" w:rsidRDefault="0037675E" w:rsidP="006D35DC">
            <w:pPr>
              <w:jc w:val="center"/>
              <w:rPr>
                <w:rFonts w:cs="Times New Roman"/>
                <w:sz w:val="24"/>
                <w:szCs w:val="24"/>
                <w:lang w:val="ru-RU"/>
              </w:rPr>
            </w:pPr>
          </w:p>
          <w:p w14:paraId="6B4F9545" w14:textId="77777777" w:rsidR="0037675E" w:rsidRDefault="0037675E" w:rsidP="006D35DC">
            <w:pPr>
              <w:jc w:val="center"/>
              <w:rPr>
                <w:rFonts w:cs="Times New Roman"/>
                <w:sz w:val="24"/>
                <w:szCs w:val="24"/>
                <w:lang w:val="ru-RU"/>
              </w:rPr>
            </w:pPr>
          </w:p>
          <w:p w14:paraId="1219447C" w14:textId="77777777" w:rsidR="0037675E" w:rsidRDefault="0037675E" w:rsidP="006D35DC">
            <w:pPr>
              <w:jc w:val="center"/>
              <w:rPr>
                <w:rFonts w:cs="Times New Roman"/>
                <w:sz w:val="24"/>
                <w:szCs w:val="24"/>
                <w:lang w:val="ru-RU"/>
              </w:rPr>
            </w:pPr>
          </w:p>
          <w:p w14:paraId="3AEB3637" w14:textId="671E57C0" w:rsidR="006D35DC" w:rsidRPr="00207730" w:rsidRDefault="006D35DC" w:rsidP="006D35DC">
            <w:pPr>
              <w:jc w:val="center"/>
              <w:rPr>
                <w:rFonts w:cs="Times New Roman"/>
                <w:sz w:val="24"/>
                <w:szCs w:val="24"/>
                <w:lang w:val="ru-RU"/>
              </w:rPr>
            </w:pPr>
            <w:r w:rsidRPr="00207730">
              <w:rPr>
                <w:rFonts w:cs="Times New Roman"/>
                <w:sz w:val="24"/>
                <w:szCs w:val="24"/>
                <w:lang w:val="ru-RU"/>
              </w:rPr>
              <w:t>-</w:t>
            </w:r>
          </w:p>
          <w:p w14:paraId="504D994A" w14:textId="6CE9645E" w:rsidR="006D35DC" w:rsidRPr="00207730" w:rsidRDefault="006D35DC" w:rsidP="006D35DC">
            <w:pPr>
              <w:jc w:val="center"/>
              <w:rPr>
                <w:rFonts w:cs="Times New Roman"/>
                <w:sz w:val="24"/>
                <w:szCs w:val="24"/>
                <w:lang w:val="ru-RU"/>
              </w:rPr>
            </w:pPr>
          </w:p>
        </w:tc>
        <w:tc>
          <w:tcPr>
            <w:tcW w:w="723" w:type="dxa"/>
          </w:tcPr>
          <w:p w14:paraId="47D93ECE" w14:textId="77777777" w:rsidR="006D35DC" w:rsidRPr="00207730" w:rsidRDefault="006D35DC" w:rsidP="006D35DC">
            <w:pPr>
              <w:jc w:val="center"/>
              <w:rPr>
                <w:rFonts w:cs="Times New Roman"/>
                <w:sz w:val="24"/>
                <w:szCs w:val="24"/>
                <w:lang w:val="ru-RU"/>
              </w:rPr>
            </w:pPr>
          </w:p>
          <w:p w14:paraId="744B3A7A" w14:textId="77777777" w:rsidR="006D35DC" w:rsidRPr="00207730" w:rsidRDefault="006D35DC" w:rsidP="006D35DC">
            <w:pPr>
              <w:jc w:val="center"/>
              <w:rPr>
                <w:rFonts w:cs="Times New Roman"/>
                <w:sz w:val="24"/>
                <w:szCs w:val="24"/>
                <w:lang w:val="ru-RU"/>
              </w:rPr>
            </w:pPr>
          </w:p>
          <w:p w14:paraId="050F4BC4" w14:textId="77777777" w:rsidR="006D35DC" w:rsidRPr="00207730" w:rsidRDefault="006D35DC" w:rsidP="006D35DC">
            <w:pPr>
              <w:jc w:val="center"/>
              <w:rPr>
                <w:rFonts w:cs="Times New Roman"/>
                <w:sz w:val="24"/>
                <w:szCs w:val="24"/>
                <w:lang w:val="ru-RU"/>
              </w:rPr>
            </w:pPr>
          </w:p>
          <w:p w14:paraId="36DA51FB" w14:textId="77777777" w:rsidR="006D35DC" w:rsidRPr="00207730" w:rsidRDefault="006D35DC" w:rsidP="006D35DC">
            <w:pPr>
              <w:jc w:val="center"/>
              <w:rPr>
                <w:rFonts w:cs="Times New Roman"/>
                <w:sz w:val="24"/>
                <w:szCs w:val="24"/>
                <w:lang w:val="ru-RU"/>
              </w:rPr>
            </w:pPr>
          </w:p>
          <w:p w14:paraId="31DCA200" w14:textId="77777777" w:rsidR="0037675E" w:rsidRDefault="0037675E" w:rsidP="006D35DC">
            <w:pPr>
              <w:jc w:val="center"/>
              <w:rPr>
                <w:rFonts w:cs="Times New Roman"/>
                <w:sz w:val="24"/>
                <w:szCs w:val="24"/>
                <w:lang w:val="ru-RU"/>
              </w:rPr>
            </w:pPr>
          </w:p>
          <w:p w14:paraId="3ED1D18E" w14:textId="77777777" w:rsidR="0037675E" w:rsidRDefault="0037675E" w:rsidP="006D35DC">
            <w:pPr>
              <w:jc w:val="center"/>
              <w:rPr>
                <w:rFonts w:cs="Times New Roman"/>
                <w:sz w:val="24"/>
                <w:szCs w:val="24"/>
                <w:lang w:val="ru-RU"/>
              </w:rPr>
            </w:pPr>
          </w:p>
          <w:p w14:paraId="2E56D596" w14:textId="77777777" w:rsidR="0037675E" w:rsidRDefault="0037675E" w:rsidP="006D35DC">
            <w:pPr>
              <w:jc w:val="center"/>
              <w:rPr>
                <w:rFonts w:cs="Times New Roman"/>
                <w:sz w:val="24"/>
                <w:szCs w:val="24"/>
                <w:lang w:val="ru-RU"/>
              </w:rPr>
            </w:pPr>
          </w:p>
          <w:p w14:paraId="7087D15D" w14:textId="12610057" w:rsidR="006D35DC" w:rsidRPr="00207730" w:rsidRDefault="006D35DC" w:rsidP="006D35DC">
            <w:pPr>
              <w:jc w:val="center"/>
              <w:rPr>
                <w:rFonts w:cs="Times New Roman"/>
                <w:sz w:val="24"/>
                <w:szCs w:val="24"/>
                <w:lang w:val="ru-RU"/>
              </w:rPr>
            </w:pPr>
            <w:r w:rsidRPr="00207730">
              <w:rPr>
                <w:rFonts w:cs="Times New Roman"/>
                <w:sz w:val="24"/>
                <w:szCs w:val="24"/>
                <w:lang w:val="ru-RU"/>
              </w:rPr>
              <w:t>-</w:t>
            </w:r>
          </w:p>
          <w:p w14:paraId="2577CC0E" w14:textId="77777777" w:rsidR="006D35DC" w:rsidRPr="00207730" w:rsidRDefault="006D35DC" w:rsidP="006D35DC">
            <w:pPr>
              <w:jc w:val="center"/>
              <w:rPr>
                <w:rFonts w:cs="Times New Roman"/>
                <w:sz w:val="24"/>
                <w:szCs w:val="24"/>
                <w:lang w:val="ru-RU"/>
              </w:rPr>
            </w:pPr>
          </w:p>
          <w:p w14:paraId="0C38B87E" w14:textId="6C8BBCDC" w:rsidR="006D35DC" w:rsidRPr="00207730" w:rsidRDefault="006D35DC" w:rsidP="006D35DC">
            <w:pPr>
              <w:jc w:val="center"/>
              <w:rPr>
                <w:rFonts w:cs="Times New Roman"/>
                <w:sz w:val="24"/>
                <w:szCs w:val="24"/>
                <w:lang w:val="ru-RU"/>
              </w:rPr>
            </w:pPr>
          </w:p>
        </w:tc>
        <w:tc>
          <w:tcPr>
            <w:tcW w:w="725" w:type="dxa"/>
          </w:tcPr>
          <w:p w14:paraId="36B43D1A" w14:textId="77777777" w:rsidR="006D35DC" w:rsidRPr="00207730" w:rsidRDefault="006D35DC" w:rsidP="006D35DC">
            <w:pPr>
              <w:jc w:val="center"/>
              <w:rPr>
                <w:rFonts w:cs="Times New Roman"/>
                <w:sz w:val="24"/>
                <w:szCs w:val="24"/>
                <w:lang w:val="ru-RU"/>
              </w:rPr>
            </w:pPr>
          </w:p>
          <w:p w14:paraId="3B98D09C" w14:textId="77777777" w:rsidR="006D35DC" w:rsidRPr="00207730" w:rsidRDefault="006D35DC" w:rsidP="006D35DC">
            <w:pPr>
              <w:jc w:val="center"/>
              <w:rPr>
                <w:rFonts w:cs="Times New Roman"/>
                <w:sz w:val="24"/>
                <w:szCs w:val="24"/>
                <w:lang w:val="ru-RU"/>
              </w:rPr>
            </w:pPr>
          </w:p>
          <w:p w14:paraId="7087B30E" w14:textId="77777777" w:rsidR="006D35DC" w:rsidRPr="00207730" w:rsidRDefault="006D35DC" w:rsidP="006D35DC">
            <w:pPr>
              <w:jc w:val="center"/>
              <w:rPr>
                <w:rFonts w:cs="Times New Roman"/>
                <w:sz w:val="24"/>
                <w:szCs w:val="24"/>
                <w:lang w:val="ru-RU"/>
              </w:rPr>
            </w:pPr>
          </w:p>
          <w:p w14:paraId="20ED1DBE" w14:textId="77777777" w:rsidR="006D35DC" w:rsidRPr="00207730" w:rsidRDefault="006D35DC" w:rsidP="006D35DC">
            <w:pPr>
              <w:jc w:val="center"/>
              <w:rPr>
                <w:rFonts w:cs="Times New Roman"/>
                <w:sz w:val="24"/>
                <w:szCs w:val="24"/>
                <w:lang w:val="ru-RU"/>
              </w:rPr>
            </w:pPr>
          </w:p>
          <w:p w14:paraId="1923C59D" w14:textId="77777777" w:rsidR="0037675E" w:rsidRDefault="0037675E" w:rsidP="006D35DC">
            <w:pPr>
              <w:jc w:val="center"/>
              <w:rPr>
                <w:rFonts w:cs="Times New Roman"/>
                <w:sz w:val="24"/>
                <w:szCs w:val="24"/>
                <w:lang w:val="ru-RU"/>
              </w:rPr>
            </w:pPr>
          </w:p>
          <w:p w14:paraId="77CB3980" w14:textId="77777777" w:rsidR="0037675E" w:rsidRDefault="0037675E" w:rsidP="006D35DC">
            <w:pPr>
              <w:jc w:val="center"/>
              <w:rPr>
                <w:rFonts w:cs="Times New Roman"/>
                <w:sz w:val="24"/>
                <w:szCs w:val="24"/>
                <w:lang w:val="ru-RU"/>
              </w:rPr>
            </w:pPr>
          </w:p>
          <w:p w14:paraId="5B5701E1" w14:textId="77777777" w:rsidR="0037675E" w:rsidRDefault="0037675E" w:rsidP="006D35DC">
            <w:pPr>
              <w:jc w:val="center"/>
              <w:rPr>
                <w:rFonts w:cs="Times New Roman"/>
                <w:sz w:val="24"/>
                <w:szCs w:val="24"/>
                <w:lang w:val="ru-RU"/>
              </w:rPr>
            </w:pPr>
          </w:p>
          <w:p w14:paraId="439ACD07" w14:textId="4A69E3DA" w:rsidR="006D35DC" w:rsidRPr="00207730" w:rsidRDefault="006D35DC" w:rsidP="006D35DC">
            <w:pPr>
              <w:jc w:val="center"/>
              <w:rPr>
                <w:rFonts w:cs="Times New Roman"/>
                <w:sz w:val="24"/>
                <w:szCs w:val="24"/>
                <w:lang w:val="ru-RU"/>
              </w:rPr>
            </w:pPr>
            <w:r w:rsidRPr="00207730">
              <w:rPr>
                <w:rFonts w:cs="Times New Roman"/>
                <w:sz w:val="24"/>
                <w:szCs w:val="24"/>
                <w:lang w:val="ru-RU"/>
              </w:rPr>
              <w:t>-</w:t>
            </w:r>
          </w:p>
          <w:p w14:paraId="506E1473" w14:textId="7FDC04E2" w:rsidR="006D35DC" w:rsidRPr="00207730" w:rsidRDefault="006D35DC" w:rsidP="006D35DC">
            <w:pPr>
              <w:jc w:val="center"/>
              <w:rPr>
                <w:rFonts w:cs="Times New Roman"/>
                <w:sz w:val="24"/>
                <w:szCs w:val="24"/>
                <w:lang w:val="ru-RU"/>
              </w:rPr>
            </w:pPr>
          </w:p>
        </w:tc>
        <w:tc>
          <w:tcPr>
            <w:tcW w:w="725" w:type="dxa"/>
          </w:tcPr>
          <w:p w14:paraId="4F2A700B" w14:textId="77777777" w:rsidR="006D35DC" w:rsidRPr="00207730" w:rsidRDefault="006D35DC" w:rsidP="006D35DC">
            <w:pPr>
              <w:jc w:val="center"/>
              <w:rPr>
                <w:rFonts w:cs="Times New Roman"/>
                <w:sz w:val="24"/>
                <w:szCs w:val="24"/>
                <w:lang w:val="ru-RU"/>
              </w:rPr>
            </w:pPr>
          </w:p>
          <w:p w14:paraId="2A1926C5" w14:textId="77777777" w:rsidR="006D35DC" w:rsidRPr="00207730" w:rsidRDefault="006D35DC" w:rsidP="006D35DC">
            <w:pPr>
              <w:jc w:val="center"/>
              <w:rPr>
                <w:rFonts w:cs="Times New Roman"/>
                <w:sz w:val="24"/>
                <w:szCs w:val="24"/>
                <w:lang w:val="ru-RU"/>
              </w:rPr>
            </w:pPr>
          </w:p>
          <w:p w14:paraId="21F12611" w14:textId="77777777" w:rsidR="006D35DC" w:rsidRPr="00207730" w:rsidRDefault="006D35DC" w:rsidP="006D35DC">
            <w:pPr>
              <w:jc w:val="center"/>
              <w:rPr>
                <w:rFonts w:cs="Times New Roman"/>
                <w:sz w:val="24"/>
                <w:szCs w:val="24"/>
                <w:lang w:val="ru-RU"/>
              </w:rPr>
            </w:pPr>
          </w:p>
          <w:p w14:paraId="3B4E0D21" w14:textId="77777777" w:rsidR="006D35DC" w:rsidRPr="00207730" w:rsidRDefault="006D35DC" w:rsidP="006D35DC">
            <w:pPr>
              <w:jc w:val="center"/>
              <w:rPr>
                <w:rFonts w:cs="Times New Roman"/>
                <w:sz w:val="24"/>
                <w:szCs w:val="24"/>
                <w:lang w:val="ru-RU"/>
              </w:rPr>
            </w:pPr>
          </w:p>
          <w:p w14:paraId="165E586A" w14:textId="77777777" w:rsidR="0037675E" w:rsidRDefault="0037675E" w:rsidP="006D35DC">
            <w:pPr>
              <w:jc w:val="center"/>
              <w:rPr>
                <w:rFonts w:cs="Times New Roman"/>
                <w:sz w:val="24"/>
                <w:szCs w:val="24"/>
                <w:lang w:val="ru-RU"/>
              </w:rPr>
            </w:pPr>
          </w:p>
          <w:p w14:paraId="14614FD5" w14:textId="77777777" w:rsidR="0037675E" w:rsidRDefault="0037675E" w:rsidP="006D35DC">
            <w:pPr>
              <w:jc w:val="center"/>
              <w:rPr>
                <w:rFonts w:cs="Times New Roman"/>
                <w:sz w:val="24"/>
                <w:szCs w:val="24"/>
                <w:lang w:val="ru-RU"/>
              </w:rPr>
            </w:pPr>
          </w:p>
          <w:p w14:paraId="6118812C" w14:textId="77777777" w:rsidR="0037675E" w:rsidRDefault="0037675E" w:rsidP="006D35DC">
            <w:pPr>
              <w:jc w:val="center"/>
              <w:rPr>
                <w:rFonts w:cs="Times New Roman"/>
                <w:sz w:val="24"/>
                <w:szCs w:val="24"/>
                <w:lang w:val="ru-RU"/>
              </w:rPr>
            </w:pPr>
          </w:p>
          <w:p w14:paraId="3C5A723F" w14:textId="74404809" w:rsidR="006D35DC" w:rsidRPr="00207730" w:rsidRDefault="006D35DC" w:rsidP="006D35DC">
            <w:pPr>
              <w:jc w:val="center"/>
              <w:rPr>
                <w:rFonts w:cs="Times New Roman"/>
                <w:sz w:val="24"/>
                <w:szCs w:val="24"/>
                <w:lang w:val="ru-RU"/>
              </w:rPr>
            </w:pPr>
            <w:r w:rsidRPr="00207730">
              <w:rPr>
                <w:rFonts w:cs="Times New Roman"/>
                <w:sz w:val="24"/>
                <w:szCs w:val="24"/>
                <w:lang w:val="ru-RU"/>
              </w:rPr>
              <w:t>-</w:t>
            </w:r>
          </w:p>
          <w:p w14:paraId="7E9A2ADF" w14:textId="24B85891" w:rsidR="006D35DC" w:rsidRPr="00207730" w:rsidRDefault="006D35DC" w:rsidP="006D35DC">
            <w:pPr>
              <w:jc w:val="center"/>
              <w:rPr>
                <w:rFonts w:cs="Times New Roman"/>
                <w:sz w:val="24"/>
                <w:szCs w:val="24"/>
                <w:lang w:val="ru-RU"/>
              </w:rPr>
            </w:pPr>
          </w:p>
        </w:tc>
        <w:tc>
          <w:tcPr>
            <w:tcW w:w="725" w:type="dxa"/>
          </w:tcPr>
          <w:p w14:paraId="76ECC671" w14:textId="77777777" w:rsidR="006D35DC" w:rsidRPr="00207730" w:rsidRDefault="006D35DC" w:rsidP="006D35DC">
            <w:pPr>
              <w:jc w:val="center"/>
              <w:rPr>
                <w:rFonts w:cs="Times New Roman"/>
                <w:sz w:val="24"/>
                <w:szCs w:val="24"/>
                <w:lang w:val="ru-RU"/>
              </w:rPr>
            </w:pPr>
          </w:p>
          <w:p w14:paraId="7485C187" w14:textId="77777777" w:rsidR="006D35DC" w:rsidRPr="00207730" w:rsidRDefault="006D35DC" w:rsidP="006D35DC">
            <w:pPr>
              <w:jc w:val="center"/>
              <w:rPr>
                <w:rFonts w:cs="Times New Roman"/>
                <w:sz w:val="24"/>
                <w:szCs w:val="24"/>
                <w:lang w:val="ru-RU"/>
              </w:rPr>
            </w:pPr>
          </w:p>
          <w:p w14:paraId="4A5E4836" w14:textId="77777777" w:rsidR="006D35DC" w:rsidRPr="00207730" w:rsidRDefault="006D35DC" w:rsidP="006D35DC">
            <w:pPr>
              <w:jc w:val="center"/>
              <w:rPr>
                <w:rFonts w:cs="Times New Roman"/>
                <w:sz w:val="24"/>
                <w:szCs w:val="24"/>
                <w:lang w:val="ru-RU"/>
              </w:rPr>
            </w:pPr>
          </w:p>
          <w:p w14:paraId="1E051650" w14:textId="77777777" w:rsidR="006D35DC" w:rsidRPr="00207730" w:rsidRDefault="006D35DC" w:rsidP="006D35DC">
            <w:pPr>
              <w:jc w:val="center"/>
              <w:rPr>
                <w:rFonts w:cs="Times New Roman"/>
                <w:sz w:val="24"/>
                <w:szCs w:val="24"/>
                <w:lang w:val="ru-RU"/>
              </w:rPr>
            </w:pPr>
          </w:p>
          <w:p w14:paraId="66D8C22F" w14:textId="77777777" w:rsidR="0037675E" w:rsidRDefault="0037675E" w:rsidP="006D35DC">
            <w:pPr>
              <w:jc w:val="center"/>
              <w:rPr>
                <w:rFonts w:cs="Times New Roman"/>
                <w:sz w:val="24"/>
                <w:szCs w:val="24"/>
                <w:lang w:val="ru-RU"/>
              </w:rPr>
            </w:pPr>
          </w:p>
          <w:p w14:paraId="6DD6A435" w14:textId="77777777" w:rsidR="0037675E" w:rsidRDefault="0037675E" w:rsidP="006D35DC">
            <w:pPr>
              <w:jc w:val="center"/>
              <w:rPr>
                <w:rFonts w:cs="Times New Roman"/>
                <w:sz w:val="24"/>
                <w:szCs w:val="24"/>
                <w:lang w:val="ru-RU"/>
              </w:rPr>
            </w:pPr>
          </w:p>
          <w:p w14:paraId="1C5A3F6E" w14:textId="77777777" w:rsidR="0037675E" w:rsidRDefault="0037675E" w:rsidP="006D35DC">
            <w:pPr>
              <w:jc w:val="center"/>
              <w:rPr>
                <w:rFonts w:cs="Times New Roman"/>
                <w:sz w:val="24"/>
                <w:szCs w:val="24"/>
                <w:lang w:val="ru-RU"/>
              </w:rPr>
            </w:pPr>
          </w:p>
          <w:p w14:paraId="4435B49C" w14:textId="5E6679C4" w:rsidR="006D35DC" w:rsidRPr="00207730" w:rsidRDefault="006D35DC" w:rsidP="006D35DC">
            <w:pPr>
              <w:jc w:val="center"/>
              <w:rPr>
                <w:rFonts w:cs="Times New Roman"/>
                <w:sz w:val="24"/>
                <w:szCs w:val="24"/>
                <w:lang w:val="ru-RU"/>
              </w:rPr>
            </w:pPr>
            <w:r w:rsidRPr="00207730">
              <w:rPr>
                <w:rFonts w:cs="Times New Roman"/>
                <w:sz w:val="24"/>
                <w:szCs w:val="24"/>
                <w:lang w:val="ru-RU"/>
              </w:rPr>
              <w:t>-</w:t>
            </w:r>
          </w:p>
          <w:p w14:paraId="2538DF83" w14:textId="74DDAAC2" w:rsidR="006D35DC" w:rsidRPr="00207730" w:rsidRDefault="006D35DC" w:rsidP="006D35DC">
            <w:pPr>
              <w:jc w:val="center"/>
              <w:rPr>
                <w:rFonts w:cs="Times New Roman"/>
                <w:sz w:val="24"/>
                <w:szCs w:val="24"/>
                <w:lang w:val="ru-RU"/>
              </w:rPr>
            </w:pPr>
          </w:p>
        </w:tc>
        <w:tc>
          <w:tcPr>
            <w:tcW w:w="725" w:type="dxa"/>
          </w:tcPr>
          <w:p w14:paraId="5513FA5E" w14:textId="77777777" w:rsidR="006D35DC" w:rsidRPr="00207730" w:rsidRDefault="006D35DC" w:rsidP="006D35DC">
            <w:pPr>
              <w:jc w:val="center"/>
              <w:rPr>
                <w:rFonts w:cs="Times New Roman"/>
                <w:sz w:val="24"/>
                <w:szCs w:val="24"/>
                <w:lang w:val="ru-RU"/>
              </w:rPr>
            </w:pPr>
          </w:p>
          <w:p w14:paraId="7A78D4B7" w14:textId="77777777" w:rsidR="006D35DC" w:rsidRPr="00207730" w:rsidRDefault="006D35DC" w:rsidP="006D35DC">
            <w:pPr>
              <w:jc w:val="center"/>
              <w:rPr>
                <w:rFonts w:cs="Times New Roman"/>
                <w:sz w:val="24"/>
                <w:szCs w:val="24"/>
                <w:lang w:val="ru-RU"/>
              </w:rPr>
            </w:pPr>
          </w:p>
          <w:p w14:paraId="08857841" w14:textId="77777777" w:rsidR="006D35DC" w:rsidRPr="00207730" w:rsidRDefault="006D35DC" w:rsidP="006D35DC">
            <w:pPr>
              <w:jc w:val="center"/>
              <w:rPr>
                <w:rFonts w:cs="Times New Roman"/>
                <w:sz w:val="24"/>
                <w:szCs w:val="24"/>
                <w:lang w:val="ru-RU"/>
              </w:rPr>
            </w:pPr>
          </w:p>
          <w:p w14:paraId="03630E30" w14:textId="77777777" w:rsidR="006D35DC" w:rsidRPr="00207730" w:rsidRDefault="006D35DC" w:rsidP="006D35DC">
            <w:pPr>
              <w:jc w:val="center"/>
              <w:rPr>
                <w:rFonts w:cs="Times New Roman"/>
                <w:sz w:val="24"/>
                <w:szCs w:val="24"/>
                <w:lang w:val="ru-RU"/>
              </w:rPr>
            </w:pPr>
          </w:p>
          <w:p w14:paraId="2DA5C925" w14:textId="77777777" w:rsidR="0037675E" w:rsidRDefault="0037675E" w:rsidP="006D35DC">
            <w:pPr>
              <w:jc w:val="center"/>
              <w:rPr>
                <w:rFonts w:cs="Times New Roman"/>
                <w:sz w:val="24"/>
                <w:szCs w:val="24"/>
                <w:lang w:val="ru-RU"/>
              </w:rPr>
            </w:pPr>
          </w:p>
          <w:p w14:paraId="5F1D8049" w14:textId="77777777" w:rsidR="0037675E" w:rsidRDefault="0037675E" w:rsidP="006D35DC">
            <w:pPr>
              <w:jc w:val="center"/>
              <w:rPr>
                <w:rFonts w:cs="Times New Roman"/>
                <w:sz w:val="24"/>
                <w:szCs w:val="24"/>
                <w:lang w:val="ru-RU"/>
              </w:rPr>
            </w:pPr>
          </w:p>
          <w:p w14:paraId="708F9B27" w14:textId="77777777" w:rsidR="0037675E" w:rsidRDefault="0037675E" w:rsidP="006D35DC">
            <w:pPr>
              <w:jc w:val="center"/>
              <w:rPr>
                <w:rFonts w:cs="Times New Roman"/>
                <w:sz w:val="24"/>
                <w:szCs w:val="24"/>
                <w:lang w:val="ru-RU"/>
              </w:rPr>
            </w:pPr>
          </w:p>
          <w:p w14:paraId="0A24003D" w14:textId="09CF4B7C" w:rsidR="006D35DC" w:rsidRPr="00207730" w:rsidRDefault="006D35DC" w:rsidP="006D35DC">
            <w:pPr>
              <w:jc w:val="center"/>
              <w:rPr>
                <w:rFonts w:cs="Times New Roman"/>
                <w:sz w:val="24"/>
                <w:szCs w:val="24"/>
                <w:lang w:val="ru-RU"/>
              </w:rPr>
            </w:pPr>
            <w:r w:rsidRPr="00207730">
              <w:rPr>
                <w:rFonts w:cs="Times New Roman"/>
                <w:sz w:val="24"/>
                <w:szCs w:val="24"/>
                <w:lang w:val="ru-RU"/>
              </w:rPr>
              <w:t>-</w:t>
            </w:r>
          </w:p>
          <w:p w14:paraId="2229CB80" w14:textId="77777777" w:rsidR="006D35DC" w:rsidRPr="00207730" w:rsidRDefault="006D35DC" w:rsidP="006D35DC">
            <w:pPr>
              <w:jc w:val="center"/>
              <w:rPr>
                <w:rFonts w:cs="Times New Roman"/>
                <w:sz w:val="24"/>
                <w:szCs w:val="24"/>
                <w:lang w:val="ru-RU"/>
              </w:rPr>
            </w:pPr>
          </w:p>
          <w:p w14:paraId="68D53658" w14:textId="5B5E8B54" w:rsidR="006D35DC" w:rsidRPr="00207730" w:rsidRDefault="006D35DC" w:rsidP="006D35DC">
            <w:pPr>
              <w:jc w:val="center"/>
              <w:rPr>
                <w:rFonts w:cs="Times New Roman"/>
                <w:sz w:val="24"/>
                <w:szCs w:val="24"/>
                <w:lang w:val="ru-RU"/>
              </w:rPr>
            </w:pPr>
          </w:p>
        </w:tc>
        <w:tc>
          <w:tcPr>
            <w:tcW w:w="725" w:type="dxa"/>
          </w:tcPr>
          <w:p w14:paraId="55F03091" w14:textId="77777777" w:rsidR="006D35DC" w:rsidRPr="00207730" w:rsidRDefault="006D35DC" w:rsidP="006D35DC">
            <w:pPr>
              <w:jc w:val="center"/>
              <w:rPr>
                <w:rFonts w:cs="Times New Roman"/>
                <w:sz w:val="24"/>
                <w:szCs w:val="24"/>
                <w:lang w:val="ru-RU"/>
              </w:rPr>
            </w:pPr>
          </w:p>
          <w:p w14:paraId="7A8408EF" w14:textId="77777777" w:rsidR="006D35DC" w:rsidRPr="00207730" w:rsidRDefault="006D35DC" w:rsidP="006D35DC">
            <w:pPr>
              <w:jc w:val="center"/>
              <w:rPr>
                <w:rFonts w:cs="Times New Roman"/>
                <w:sz w:val="24"/>
                <w:szCs w:val="24"/>
                <w:lang w:val="ru-RU"/>
              </w:rPr>
            </w:pPr>
          </w:p>
          <w:p w14:paraId="3657A5FF" w14:textId="77777777" w:rsidR="006D35DC" w:rsidRPr="00207730" w:rsidRDefault="006D35DC" w:rsidP="006D35DC">
            <w:pPr>
              <w:jc w:val="center"/>
              <w:rPr>
                <w:rFonts w:cs="Times New Roman"/>
                <w:sz w:val="24"/>
                <w:szCs w:val="24"/>
                <w:lang w:val="ru-RU"/>
              </w:rPr>
            </w:pPr>
          </w:p>
          <w:p w14:paraId="5B87F423" w14:textId="77777777" w:rsidR="006D35DC" w:rsidRPr="00207730" w:rsidRDefault="006D35DC" w:rsidP="006D35DC">
            <w:pPr>
              <w:jc w:val="center"/>
              <w:rPr>
                <w:rFonts w:cs="Times New Roman"/>
                <w:sz w:val="24"/>
                <w:szCs w:val="24"/>
                <w:lang w:val="ru-RU"/>
              </w:rPr>
            </w:pPr>
          </w:p>
          <w:p w14:paraId="449E4270" w14:textId="77777777" w:rsidR="0037675E" w:rsidRDefault="0037675E" w:rsidP="006D35DC">
            <w:pPr>
              <w:jc w:val="center"/>
              <w:rPr>
                <w:rFonts w:cs="Times New Roman"/>
                <w:sz w:val="24"/>
                <w:szCs w:val="24"/>
                <w:lang w:val="ru-RU"/>
              </w:rPr>
            </w:pPr>
          </w:p>
          <w:p w14:paraId="516547C6" w14:textId="77777777" w:rsidR="0037675E" w:rsidRDefault="0037675E" w:rsidP="006D35DC">
            <w:pPr>
              <w:jc w:val="center"/>
              <w:rPr>
                <w:rFonts w:cs="Times New Roman"/>
                <w:sz w:val="24"/>
                <w:szCs w:val="24"/>
                <w:lang w:val="ru-RU"/>
              </w:rPr>
            </w:pPr>
          </w:p>
          <w:p w14:paraId="6FCECCCC" w14:textId="77777777" w:rsidR="0037675E" w:rsidRDefault="0037675E" w:rsidP="006D35DC">
            <w:pPr>
              <w:jc w:val="center"/>
              <w:rPr>
                <w:rFonts w:cs="Times New Roman"/>
                <w:sz w:val="24"/>
                <w:szCs w:val="24"/>
                <w:lang w:val="ru-RU"/>
              </w:rPr>
            </w:pPr>
          </w:p>
          <w:p w14:paraId="56BC8C94" w14:textId="357F4D8C" w:rsidR="006D35DC" w:rsidRPr="00207730" w:rsidRDefault="006D35DC" w:rsidP="006D35DC">
            <w:pPr>
              <w:jc w:val="center"/>
              <w:rPr>
                <w:rFonts w:cs="Times New Roman"/>
                <w:sz w:val="24"/>
                <w:szCs w:val="24"/>
                <w:lang w:val="ru-RU"/>
              </w:rPr>
            </w:pPr>
            <w:r w:rsidRPr="00207730">
              <w:rPr>
                <w:rFonts w:cs="Times New Roman"/>
                <w:sz w:val="24"/>
                <w:szCs w:val="24"/>
                <w:lang w:val="ru-RU"/>
              </w:rPr>
              <w:t>1</w:t>
            </w:r>
          </w:p>
        </w:tc>
        <w:tc>
          <w:tcPr>
            <w:tcW w:w="696" w:type="dxa"/>
          </w:tcPr>
          <w:p w14:paraId="057ACEE5" w14:textId="77777777" w:rsidR="006D35DC" w:rsidRDefault="006D35DC" w:rsidP="006D35DC">
            <w:pPr>
              <w:jc w:val="center"/>
              <w:rPr>
                <w:rFonts w:cs="Times New Roman"/>
                <w:sz w:val="24"/>
                <w:szCs w:val="24"/>
                <w:lang w:val="ru-RU"/>
              </w:rPr>
            </w:pPr>
          </w:p>
          <w:p w14:paraId="535FD9C4" w14:textId="77777777" w:rsidR="006D35DC" w:rsidRDefault="006D35DC" w:rsidP="006D35DC">
            <w:pPr>
              <w:jc w:val="center"/>
              <w:rPr>
                <w:rFonts w:cs="Times New Roman"/>
                <w:sz w:val="24"/>
                <w:szCs w:val="24"/>
                <w:lang w:val="ru-RU"/>
              </w:rPr>
            </w:pPr>
          </w:p>
          <w:p w14:paraId="1F322559" w14:textId="77777777" w:rsidR="006D35DC" w:rsidRDefault="006D35DC" w:rsidP="006D35DC">
            <w:pPr>
              <w:jc w:val="center"/>
              <w:rPr>
                <w:rFonts w:cs="Times New Roman"/>
                <w:sz w:val="24"/>
                <w:szCs w:val="24"/>
                <w:lang w:val="ru-RU"/>
              </w:rPr>
            </w:pPr>
          </w:p>
          <w:p w14:paraId="61CF8572" w14:textId="77777777" w:rsidR="006D35DC" w:rsidRDefault="006D35DC" w:rsidP="006D35DC">
            <w:pPr>
              <w:jc w:val="center"/>
              <w:rPr>
                <w:rFonts w:cs="Times New Roman"/>
                <w:sz w:val="24"/>
                <w:szCs w:val="24"/>
                <w:lang w:val="ru-RU"/>
              </w:rPr>
            </w:pPr>
          </w:p>
          <w:p w14:paraId="19513EE2" w14:textId="77777777" w:rsidR="0037675E" w:rsidRDefault="0037675E" w:rsidP="006D35DC">
            <w:pPr>
              <w:jc w:val="center"/>
              <w:rPr>
                <w:rFonts w:cs="Times New Roman"/>
                <w:sz w:val="24"/>
                <w:szCs w:val="24"/>
                <w:lang w:val="ru-RU"/>
              </w:rPr>
            </w:pPr>
          </w:p>
          <w:p w14:paraId="01D2DE10" w14:textId="77777777" w:rsidR="0037675E" w:rsidRDefault="0037675E" w:rsidP="006D35DC">
            <w:pPr>
              <w:jc w:val="center"/>
              <w:rPr>
                <w:rFonts w:cs="Times New Roman"/>
                <w:sz w:val="24"/>
                <w:szCs w:val="24"/>
                <w:lang w:val="ru-RU"/>
              </w:rPr>
            </w:pPr>
          </w:p>
          <w:p w14:paraId="6BBA8BD0" w14:textId="77777777" w:rsidR="0037675E" w:rsidRDefault="0037675E" w:rsidP="006D35DC">
            <w:pPr>
              <w:jc w:val="center"/>
              <w:rPr>
                <w:rFonts w:cs="Times New Roman"/>
                <w:sz w:val="24"/>
                <w:szCs w:val="24"/>
                <w:lang w:val="ru-RU"/>
              </w:rPr>
            </w:pPr>
          </w:p>
          <w:p w14:paraId="62D4143E" w14:textId="119DBF24"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883" w:type="dxa"/>
          </w:tcPr>
          <w:p w14:paraId="181DD683" w14:textId="77777777" w:rsidR="006D35DC" w:rsidRPr="00207730" w:rsidRDefault="006D35DC" w:rsidP="006D35DC">
            <w:pPr>
              <w:jc w:val="center"/>
              <w:rPr>
                <w:rFonts w:cs="Times New Roman"/>
                <w:sz w:val="24"/>
                <w:szCs w:val="24"/>
                <w:lang w:val="ru-RU"/>
              </w:rPr>
            </w:pPr>
          </w:p>
          <w:p w14:paraId="4BBB30F6" w14:textId="77777777" w:rsidR="006D35DC" w:rsidRPr="00207730" w:rsidRDefault="006D35DC" w:rsidP="006D35DC">
            <w:pPr>
              <w:jc w:val="center"/>
              <w:rPr>
                <w:rFonts w:cs="Times New Roman"/>
                <w:sz w:val="24"/>
                <w:szCs w:val="24"/>
                <w:lang w:val="ru-RU"/>
              </w:rPr>
            </w:pPr>
          </w:p>
          <w:p w14:paraId="6752313F" w14:textId="77777777" w:rsidR="006D35DC" w:rsidRPr="00207730" w:rsidRDefault="006D35DC" w:rsidP="006D35DC">
            <w:pPr>
              <w:jc w:val="center"/>
              <w:rPr>
                <w:rFonts w:cs="Times New Roman"/>
                <w:sz w:val="24"/>
                <w:szCs w:val="24"/>
                <w:lang w:val="ru-RU"/>
              </w:rPr>
            </w:pPr>
          </w:p>
          <w:p w14:paraId="57381C98" w14:textId="77777777" w:rsidR="006D35DC" w:rsidRPr="00207730" w:rsidRDefault="006D35DC" w:rsidP="006D35DC">
            <w:pPr>
              <w:jc w:val="center"/>
              <w:rPr>
                <w:rFonts w:cs="Times New Roman"/>
                <w:sz w:val="24"/>
                <w:szCs w:val="24"/>
                <w:lang w:val="ru-RU"/>
              </w:rPr>
            </w:pPr>
          </w:p>
          <w:p w14:paraId="0A8BA017" w14:textId="77777777" w:rsidR="0037675E" w:rsidRDefault="0037675E" w:rsidP="006D35DC">
            <w:pPr>
              <w:jc w:val="center"/>
              <w:rPr>
                <w:rFonts w:cs="Times New Roman"/>
                <w:sz w:val="24"/>
                <w:szCs w:val="24"/>
                <w:lang w:val="ru-RU"/>
              </w:rPr>
            </w:pPr>
          </w:p>
          <w:p w14:paraId="1373C09B" w14:textId="77777777" w:rsidR="0037675E" w:rsidRDefault="0037675E" w:rsidP="006D35DC">
            <w:pPr>
              <w:jc w:val="center"/>
              <w:rPr>
                <w:rFonts w:cs="Times New Roman"/>
                <w:sz w:val="24"/>
                <w:szCs w:val="24"/>
                <w:lang w:val="ru-RU"/>
              </w:rPr>
            </w:pPr>
          </w:p>
          <w:p w14:paraId="45F995D9" w14:textId="77777777" w:rsidR="0037675E" w:rsidRDefault="0037675E" w:rsidP="006D35DC">
            <w:pPr>
              <w:jc w:val="center"/>
              <w:rPr>
                <w:rFonts w:cs="Times New Roman"/>
                <w:sz w:val="24"/>
                <w:szCs w:val="24"/>
                <w:lang w:val="ru-RU"/>
              </w:rPr>
            </w:pPr>
          </w:p>
          <w:p w14:paraId="189E8D62" w14:textId="5AB0A6BD" w:rsidR="006D35DC" w:rsidRPr="00207730" w:rsidRDefault="006D35DC" w:rsidP="006D35DC">
            <w:pPr>
              <w:jc w:val="center"/>
              <w:rPr>
                <w:rFonts w:cs="Times New Roman"/>
                <w:sz w:val="24"/>
                <w:szCs w:val="24"/>
                <w:lang w:val="ru-RU"/>
              </w:rPr>
            </w:pPr>
            <w:r w:rsidRPr="00207730">
              <w:rPr>
                <w:rFonts w:cs="Times New Roman"/>
                <w:sz w:val="24"/>
                <w:szCs w:val="24"/>
                <w:lang w:val="ru-RU"/>
              </w:rPr>
              <w:t>1</w:t>
            </w:r>
          </w:p>
        </w:tc>
      </w:tr>
      <w:tr w:rsidR="00311FE9" w:rsidRPr="00207730" w14:paraId="160DFBB4" w14:textId="77777777" w:rsidTr="00233C39">
        <w:tc>
          <w:tcPr>
            <w:tcW w:w="9858" w:type="dxa"/>
            <w:gridSpan w:val="11"/>
          </w:tcPr>
          <w:p w14:paraId="50CE5133" w14:textId="689F4444" w:rsidR="00311FE9" w:rsidRPr="00207730" w:rsidRDefault="00311FE9" w:rsidP="00311FE9">
            <w:pPr>
              <w:rPr>
                <w:rFonts w:cs="Times New Roman"/>
                <w:sz w:val="24"/>
                <w:szCs w:val="24"/>
                <w:lang w:val="ru-RU"/>
              </w:rPr>
            </w:pPr>
            <w:r>
              <w:rPr>
                <w:rFonts w:eastAsia="Times New Roman" w:cs="Times New Roman"/>
                <w:spacing w:val="-4"/>
                <w:sz w:val="24"/>
                <w:szCs w:val="24"/>
                <w:lang w:val="ru-RU"/>
              </w:rPr>
              <w:lastRenderedPageBreak/>
              <w:t>продолжение таблицы №1</w:t>
            </w:r>
          </w:p>
        </w:tc>
      </w:tr>
      <w:tr w:rsidR="00311FE9" w:rsidRPr="00207730" w14:paraId="6B47F611" w14:textId="77777777" w:rsidTr="007833D3">
        <w:tc>
          <w:tcPr>
            <w:tcW w:w="2513" w:type="dxa"/>
          </w:tcPr>
          <w:p w14:paraId="6C23DB5A" w14:textId="5B151D25" w:rsidR="00311FE9" w:rsidRPr="00207730" w:rsidRDefault="00311FE9" w:rsidP="006D35DC">
            <w:pPr>
              <w:jc w:val="both"/>
              <w:rPr>
                <w:rFonts w:eastAsia="Times New Roman" w:cs="Times New Roman"/>
                <w:spacing w:val="-4"/>
                <w:sz w:val="24"/>
                <w:szCs w:val="24"/>
                <w:lang w:val="ru-RU"/>
              </w:rPr>
            </w:pPr>
            <w:r w:rsidRPr="00207730">
              <w:rPr>
                <w:rFonts w:eastAsia="Times New Roman" w:cs="Times New Roman"/>
                <w:spacing w:val="-4"/>
                <w:sz w:val="24"/>
                <w:szCs w:val="24"/>
                <w:lang w:val="ru-RU"/>
              </w:rPr>
              <w:t>временного содержания)</w:t>
            </w:r>
          </w:p>
        </w:tc>
        <w:tc>
          <w:tcPr>
            <w:tcW w:w="696" w:type="dxa"/>
          </w:tcPr>
          <w:p w14:paraId="36A30B39" w14:textId="77777777" w:rsidR="00311FE9" w:rsidRPr="00207730" w:rsidRDefault="00311FE9" w:rsidP="006D35DC">
            <w:pPr>
              <w:jc w:val="center"/>
              <w:rPr>
                <w:rFonts w:cs="Times New Roman"/>
                <w:sz w:val="24"/>
                <w:szCs w:val="24"/>
                <w:lang w:val="ru-RU"/>
              </w:rPr>
            </w:pPr>
          </w:p>
        </w:tc>
        <w:tc>
          <w:tcPr>
            <w:tcW w:w="722" w:type="dxa"/>
          </w:tcPr>
          <w:p w14:paraId="27F2698B" w14:textId="77777777" w:rsidR="00311FE9" w:rsidRPr="00207730" w:rsidRDefault="00311FE9" w:rsidP="006D35DC">
            <w:pPr>
              <w:jc w:val="center"/>
              <w:rPr>
                <w:rFonts w:cs="Times New Roman"/>
                <w:sz w:val="24"/>
                <w:szCs w:val="24"/>
                <w:lang w:val="ru-RU"/>
              </w:rPr>
            </w:pPr>
          </w:p>
        </w:tc>
        <w:tc>
          <w:tcPr>
            <w:tcW w:w="723" w:type="dxa"/>
          </w:tcPr>
          <w:p w14:paraId="19C7B930" w14:textId="77777777" w:rsidR="00311FE9" w:rsidRPr="00207730" w:rsidRDefault="00311FE9" w:rsidP="006D35DC">
            <w:pPr>
              <w:jc w:val="center"/>
              <w:rPr>
                <w:rFonts w:cs="Times New Roman"/>
                <w:sz w:val="24"/>
                <w:szCs w:val="24"/>
                <w:lang w:val="ru-RU"/>
              </w:rPr>
            </w:pPr>
          </w:p>
        </w:tc>
        <w:tc>
          <w:tcPr>
            <w:tcW w:w="725" w:type="dxa"/>
          </w:tcPr>
          <w:p w14:paraId="1E18290D" w14:textId="77777777" w:rsidR="00311FE9" w:rsidRPr="00207730" w:rsidRDefault="00311FE9" w:rsidP="006D35DC">
            <w:pPr>
              <w:jc w:val="center"/>
              <w:rPr>
                <w:rFonts w:cs="Times New Roman"/>
                <w:sz w:val="24"/>
                <w:szCs w:val="24"/>
                <w:lang w:val="ru-RU"/>
              </w:rPr>
            </w:pPr>
          </w:p>
        </w:tc>
        <w:tc>
          <w:tcPr>
            <w:tcW w:w="725" w:type="dxa"/>
          </w:tcPr>
          <w:p w14:paraId="1FEB9D8F" w14:textId="77777777" w:rsidR="00311FE9" w:rsidRPr="00207730" w:rsidRDefault="00311FE9" w:rsidP="006D35DC">
            <w:pPr>
              <w:jc w:val="center"/>
              <w:rPr>
                <w:rFonts w:cs="Times New Roman"/>
                <w:sz w:val="24"/>
                <w:szCs w:val="24"/>
                <w:lang w:val="ru-RU"/>
              </w:rPr>
            </w:pPr>
          </w:p>
        </w:tc>
        <w:tc>
          <w:tcPr>
            <w:tcW w:w="725" w:type="dxa"/>
          </w:tcPr>
          <w:p w14:paraId="2D083584" w14:textId="77777777" w:rsidR="00311FE9" w:rsidRPr="00207730" w:rsidRDefault="00311FE9" w:rsidP="006D35DC">
            <w:pPr>
              <w:jc w:val="center"/>
              <w:rPr>
                <w:rFonts w:cs="Times New Roman"/>
                <w:sz w:val="24"/>
                <w:szCs w:val="24"/>
                <w:lang w:val="ru-RU"/>
              </w:rPr>
            </w:pPr>
          </w:p>
        </w:tc>
        <w:tc>
          <w:tcPr>
            <w:tcW w:w="725" w:type="dxa"/>
          </w:tcPr>
          <w:p w14:paraId="2EF9D621" w14:textId="77777777" w:rsidR="00311FE9" w:rsidRPr="00207730" w:rsidRDefault="00311FE9" w:rsidP="006D35DC">
            <w:pPr>
              <w:jc w:val="center"/>
              <w:rPr>
                <w:rFonts w:cs="Times New Roman"/>
                <w:sz w:val="24"/>
                <w:szCs w:val="24"/>
                <w:lang w:val="ru-RU"/>
              </w:rPr>
            </w:pPr>
          </w:p>
        </w:tc>
        <w:tc>
          <w:tcPr>
            <w:tcW w:w="725" w:type="dxa"/>
          </w:tcPr>
          <w:p w14:paraId="41988D46" w14:textId="77777777" w:rsidR="00311FE9" w:rsidRPr="00207730" w:rsidRDefault="00311FE9" w:rsidP="006D35DC">
            <w:pPr>
              <w:jc w:val="center"/>
              <w:rPr>
                <w:rFonts w:cs="Times New Roman"/>
                <w:sz w:val="24"/>
                <w:szCs w:val="24"/>
                <w:lang w:val="ru-RU"/>
              </w:rPr>
            </w:pPr>
          </w:p>
        </w:tc>
        <w:tc>
          <w:tcPr>
            <w:tcW w:w="696" w:type="dxa"/>
          </w:tcPr>
          <w:p w14:paraId="147095BE" w14:textId="77777777" w:rsidR="00311FE9" w:rsidRDefault="00311FE9" w:rsidP="006D35DC">
            <w:pPr>
              <w:jc w:val="center"/>
              <w:rPr>
                <w:rFonts w:cs="Times New Roman"/>
                <w:sz w:val="24"/>
                <w:szCs w:val="24"/>
                <w:lang w:val="ru-RU"/>
              </w:rPr>
            </w:pPr>
          </w:p>
        </w:tc>
        <w:tc>
          <w:tcPr>
            <w:tcW w:w="883" w:type="dxa"/>
          </w:tcPr>
          <w:p w14:paraId="3E2D4F4C" w14:textId="77777777" w:rsidR="00311FE9" w:rsidRPr="00207730" w:rsidRDefault="00311FE9" w:rsidP="006D35DC">
            <w:pPr>
              <w:jc w:val="center"/>
              <w:rPr>
                <w:rFonts w:cs="Times New Roman"/>
                <w:sz w:val="24"/>
                <w:szCs w:val="24"/>
                <w:lang w:val="ru-RU"/>
              </w:rPr>
            </w:pPr>
          </w:p>
        </w:tc>
      </w:tr>
      <w:tr w:rsidR="006D35DC" w:rsidRPr="00207730" w14:paraId="3CBD8437" w14:textId="77777777" w:rsidTr="007833D3">
        <w:tc>
          <w:tcPr>
            <w:tcW w:w="2513" w:type="dxa"/>
          </w:tcPr>
          <w:p w14:paraId="7A9D1BEE" w14:textId="100A62CF" w:rsidR="006D35DC" w:rsidRPr="00207730" w:rsidRDefault="006D35DC" w:rsidP="006D35DC">
            <w:pPr>
              <w:jc w:val="both"/>
              <w:rPr>
                <w:rFonts w:eastAsia="Times New Roman" w:cs="Times New Roman"/>
                <w:spacing w:val="-4"/>
                <w:sz w:val="24"/>
                <w:szCs w:val="24"/>
                <w:lang w:val="ru-RU"/>
              </w:rPr>
            </w:pPr>
            <w:r w:rsidRPr="00207730">
              <w:rPr>
                <w:rFonts w:eastAsia="Times New Roman" w:cs="Times New Roman"/>
                <w:spacing w:val="-4"/>
                <w:sz w:val="24"/>
                <w:szCs w:val="24"/>
                <w:lang w:val="ru-RU"/>
              </w:rPr>
              <w:t>ч.</w:t>
            </w:r>
            <w:r>
              <w:rPr>
                <w:rFonts w:eastAsia="Times New Roman" w:cs="Times New Roman"/>
                <w:spacing w:val="-4"/>
                <w:sz w:val="24"/>
                <w:szCs w:val="24"/>
                <w:lang w:val="ru-RU"/>
              </w:rPr>
              <w:t>1</w:t>
            </w:r>
            <w:r w:rsidRPr="00207730">
              <w:rPr>
                <w:rFonts w:eastAsia="Times New Roman" w:cs="Times New Roman"/>
                <w:spacing w:val="-4"/>
                <w:sz w:val="24"/>
                <w:szCs w:val="24"/>
                <w:lang w:val="ru-RU"/>
              </w:rPr>
              <w:t xml:space="preserve"> ст. 429 (угроза применения насилия в отношении сотрудника учреждения)</w:t>
            </w:r>
          </w:p>
        </w:tc>
        <w:tc>
          <w:tcPr>
            <w:tcW w:w="696" w:type="dxa"/>
          </w:tcPr>
          <w:p w14:paraId="797D5F69" w14:textId="77777777" w:rsidR="006D35DC" w:rsidRDefault="006D35DC" w:rsidP="006D35DC">
            <w:pPr>
              <w:jc w:val="center"/>
              <w:rPr>
                <w:rFonts w:cs="Times New Roman"/>
                <w:sz w:val="24"/>
                <w:szCs w:val="24"/>
                <w:lang w:val="ru-RU"/>
              </w:rPr>
            </w:pPr>
          </w:p>
          <w:p w14:paraId="59C23288" w14:textId="77777777" w:rsidR="006D35DC" w:rsidRDefault="006D35DC" w:rsidP="006D35DC">
            <w:pPr>
              <w:jc w:val="center"/>
              <w:rPr>
                <w:rFonts w:cs="Times New Roman"/>
                <w:sz w:val="24"/>
                <w:szCs w:val="24"/>
                <w:lang w:val="ru-RU"/>
              </w:rPr>
            </w:pPr>
          </w:p>
          <w:p w14:paraId="784571CB" w14:textId="0A19811F"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722" w:type="dxa"/>
          </w:tcPr>
          <w:p w14:paraId="0F7B4374" w14:textId="77777777" w:rsidR="006D35DC" w:rsidRDefault="006D35DC" w:rsidP="006D35DC">
            <w:pPr>
              <w:jc w:val="center"/>
              <w:rPr>
                <w:rFonts w:cs="Times New Roman"/>
                <w:sz w:val="24"/>
                <w:szCs w:val="24"/>
                <w:lang w:val="ru-RU"/>
              </w:rPr>
            </w:pPr>
          </w:p>
          <w:p w14:paraId="06D76DAB" w14:textId="77777777" w:rsidR="006D35DC" w:rsidRDefault="006D35DC" w:rsidP="006D35DC">
            <w:pPr>
              <w:jc w:val="center"/>
              <w:rPr>
                <w:rFonts w:cs="Times New Roman"/>
                <w:sz w:val="24"/>
                <w:szCs w:val="24"/>
                <w:lang w:val="ru-RU"/>
              </w:rPr>
            </w:pPr>
          </w:p>
          <w:p w14:paraId="1B2B6E29" w14:textId="1196F943"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723" w:type="dxa"/>
          </w:tcPr>
          <w:p w14:paraId="67E54565" w14:textId="77777777" w:rsidR="006D35DC" w:rsidRDefault="006D35DC" w:rsidP="006D35DC">
            <w:pPr>
              <w:jc w:val="center"/>
              <w:rPr>
                <w:rFonts w:cs="Times New Roman"/>
                <w:sz w:val="24"/>
                <w:szCs w:val="24"/>
                <w:lang w:val="ru-RU"/>
              </w:rPr>
            </w:pPr>
          </w:p>
          <w:p w14:paraId="61A42D86" w14:textId="77777777" w:rsidR="006D35DC" w:rsidRDefault="006D35DC" w:rsidP="006D35DC">
            <w:pPr>
              <w:jc w:val="center"/>
              <w:rPr>
                <w:rFonts w:cs="Times New Roman"/>
                <w:sz w:val="24"/>
                <w:szCs w:val="24"/>
                <w:lang w:val="ru-RU"/>
              </w:rPr>
            </w:pPr>
          </w:p>
          <w:p w14:paraId="6C2DE6A5" w14:textId="727354DA"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725" w:type="dxa"/>
          </w:tcPr>
          <w:p w14:paraId="4D8B33F8" w14:textId="77777777" w:rsidR="006D35DC" w:rsidRDefault="006D35DC" w:rsidP="006D35DC">
            <w:pPr>
              <w:jc w:val="center"/>
              <w:rPr>
                <w:rFonts w:cs="Times New Roman"/>
                <w:sz w:val="24"/>
                <w:szCs w:val="24"/>
                <w:lang w:val="ru-RU"/>
              </w:rPr>
            </w:pPr>
          </w:p>
          <w:p w14:paraId="705585D6" w14:textId="77777777" w:rsidR="006D35DC" w:rsidRDefault="006D35DC" w:rsidP="006D35DC">
            <w:pPr>
              <w:jc w:val="center"/>
              <w:rPr>
                <w:rFonts w:cs="Times New Roman"/>
                <w:sz w:val="24"/>
                <w:szCs w:val="24"/>
                <w:lang w:val="ru-RU"/>
              </w:rPr>
            </w:pPr>
          </w:p>
          <w:p w14:paraId="37F63A48" w14:textId="1BFC4D4B"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725" w:type="dxa"/>
          </w:tcPr>
          <w:p w14:paraId="392DF51D" w14:textId="77777777" w:rsidR="006D35DC" w:rsidRDefault="006D35DC" w:rsidP="006D35DC">
            <w:pPr>
              <w:jc w:val="center"/>
              <w:rPr>
                <w:rFonts w:cs="Times New Roman"/>
                <w:sz w:val="24"/>
                <w:szCs w:val="24"/>
                <w:lang w:val="ru-RU"/>
              </w:rPr>
            </w:pPr>
          </w:p>
          <w:p w14:paraId="33211C39" w14:textId="77777777" w:rsidR="006D35DC" w:rsidRDefault="006D35DC" w:rsidP="006D35DC">
            <w:pPr>
              <w:jc w:val="center"/>
              <w:rPr>
                <w:rFonts w:cs="Times New Roman"/>
                <w:sz w:val="24"/>
                <w:szCs w:val="24"/>
                <w:lang w:val="ru-RU"/>
              </w:rPr>
            </w:pPr>
          </w:p>
          <w:p w14:paraId="7C26BD2F" w14:textId="18448383"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725" w:type="dxa"/>
          </w:tcPr>
          <w:p w14:paraId="1775F309" w14:textId="77777777" w:rsidR="006D35DC" w:rsidRDefault="006D35DC" w:rsidP="006D35DC">
            <w:pPr>
              <w:jc w:val="center"/>
              <w:rPr>
                <w:rFonts w:cs="Times New Roman"/>
                <w:sz w:val="24"/>
                <w:szCs w:val="24"/>
                <w:lang w:val="ru-RU"/>
              </w:rPr>
            </w:pPr>
          </w:p>
          <w:p w14:paraId="22F96DD3" w14:textId="77777777" w:rsidR="006D35DC" w:rsidRDefault="006D35DC" w:rsidP="006D35DC">
            <w:pPr>
              <w:jc w:val="center"/>
              <w:rPr>
                <w:rFonts w:cs="Times New Roman"/>
                <w:sz w:val="24"/>
                <w:szCs w:val="24"/>
                <w:lang w:val="ru-RU"/>
              </w:rPr>
            </w:pPr>
          </w:p>
          <w:p w14:paraId="7534BCE4" w14:textId="55F6EB0D"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725" w:type="dxa"/>
          </w:tcPr>
          <w:p w14:paraId="7CA442C9" w14:textId="77777777" w:rsidR="006D35DC" w:rsidRDefault="006D35DC" w:rsidP="006D35DC">
            <w:pPr>
              <w:jc w:val="center"/>
              <w:rPr>
                <w:rFonts w:cs="Times New Roman"/>
                <w:sz w:val="24"/>
                <w:szCs w:val="24"/>
                <w:lang w:val="ru-RU"/>
              </w:rPr>
            </w:pPr>
          </w:p>
          <w:p w14:paraId="44A31CE5" w14:textId="77777777" w:rsidR="006D35DC" w:rsidRDefault="006D35DC" w:rsidP="006D35DC">
            <w:pPr>
              <w:jc w:val="center"/>
              <w:rPr>
                <w:rFonts w:cs="Times New Roman"/>
                <w:sz w:val="24"/>
                <w:szCs w:val="24"/>
                <w:lang w:val="ru-RU"/>
              </w:rPr>
            </w:pPr>
          </w:p>
          <w:p w14:paraId="033F6ABF" w14:textId="40984B0B"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725" w:type="dxa"/>
          </w:tcPr>
          <w:p w14:paraId="2D83B446" w14:textId="77777777" w:rsidR="006D35DC" w:rsidRDefault="006D35DC" w:rsidP="006D35DC">
            <w:pPr>
              <w:jc w:val="center"/>
              <w:rPr>
                <w:rFonts w:cs="Times New Roman"/>
                <w:sz w:val="24"/>
                <w:szCs w:val="24"/>
                <w:lang w:val="ru-RU"/>
              </w:rPr>
            </w:pPr>
          </w:p>
          <w:p w14:paraId="30A79BA6" w14:textId="77777777" w:rsidR="006D35DC" w:rsidRDefault="006D35DC" w:rsidP="006D35DC">
            <w:pPr>
              <w:jc w:val="center"/>
              <w:rPr>
                <w:rFonts w:cs="Times New Roman"/>
                <w:sz w:val="24"/>
                <w:szCs w:val="24"/>
                <w:lang w:val="ru-RU"/>
              </w:rPr>
            </w:pPr>
          </w:p>
          <w:p w14:paraId="32EED4DD" w14:textId="290B0E51" w:rsidR="006D35DC" w:rsidRPr="00207730" w:rsidRDefault="006D35DC" w:rsidP="006D35DC">
            <w:pPr>
              <w:jc w:val="center"/>
              <w:rPr>
                <w:rFonts w:cs="Times New Roman"/>
                <w:sz w:val="24"/>
                <w:szCs w:val="24"/>
                <w:lang w:val="ru-RU"/>
              </w:rPr>
            </w:pPr>
            <w:r>
              <w:rPr>
                <w:rFonts w:cs="Times New Roman"/>
                <w:sz w:val="24"/>
                <w:szCs w:val="24"/>
                <w:lang w:val="ru-RU"/>
              </w:rPr>
              <w:t>-</w:t>
            </w:r>
          </w:p>
        </w:tc>
        <w:tc>
          <w:tcPr>
            <w:tcW w:w="696" w:type="dxa"/>
          </w:tcPr>
          <w:p w14:paraId="2830F931" w14:textId="77777777" w:rsidR="006D35DC" w:rsidRDefault="006D35DC" w:rsidP="006D35DC">
            <w:pPr>
              <w:jc w:val="center"/>
              <w:rPr>
                <w:rFonts w:cs="Times New Roman"/>
                <w:sz w:val="24"/>
                <w:szCs w:val="24"/>
                <w:lang w:val="ru-RU"/>
              </w:rPr>
            </w:pPr>
          </w:p>
          <w:p w14:paraId="79D49661" w14:textId="77777777" w:rsidR="006D35DC" w:rsidRDefault="006D35DC" w:rsidP="006D35DC">
            <w:pPr>
              <w:jc w:val="center"/>
              <w:rPr>
                <w:rFonts w:cs="Times New Roman"/>
                <w:sz w:val="24"/>
                <w:szCs w:val="24"/>
                <w:lang w:val="ru-RU"/>
              </w:rPr>
            </w:pPr>
          </w:p>
          <w:p w14:paraId="0F68F3F6" w14:textId="6B99EF50" w:rsidR="006D35DC" w:rsidRDefault="006D35DC" w:rsidP="006D35DC">
            <w:pPr>
              <w:jc w:val="center"/>
              <w:rPr>
                <w:rFonts w:cs="Times New Roman"/>
                <w:sz w:val="24"/>
                <w:szCs w:val="24"/>
                <w:lang w:val="ru-RU"/>
              </w:rPr>
            </w:pPr>
            <w:r>
              <w:rPr>
                <w:rFonts w:cs="Times New Roman"/>
                <w:sz w:val="24"/>
                <w:szCs w:val="24"/>
                <w:lang w:val="ru-RU"/>
              </w:rPr>
              <w:t>1</w:t>
            </w:r>
          </w:p>
        </w:tc>
        <w:tc>
          <w:tcPr>
            <w:tcW w:w="883" w:type="dxa"/>
          </w:tcPr>
          <w:p w14:paraId="0B7EB572" w14:textId="77777777" w:rsidR="006D35DC" w:rsidRDefault="006D35DC" w:rsidP="006D35DC">
            <w:pPr>
              <w:jc w:val="center"/>
              <w:rPr>
                <w:rFonts w:cs="Times New Roman"/>
                <w:sz w:val="24"/>
                <w:szCs w:val="24"/>
                <w:lang w:val="ru-RU"/>
              </w:rPr>
            </w:pPr>
          </w:p>
          <w:p w14:paraId="170380C0" w14:textId="77777777" w:rsidR="006D35DC" w:rsidRDefault="006D35DC" w:rsidP="006D35DC">
            <w:pPr>
              <w:jc w:val="center"/>
              <w:rPr>
                <w:rFonts w:cs="Times New Roman"/>
                <w:sz w:val="24"/>
                <w:szCs w:val="24"/>
                <w:lang w:val="ru-RU"/>
              </w:rPr>
            </w:pPr>
          </w:p>
          <w:p w14:paraId="4863EE65" w14:textId="7C6F1146" w:rsidR="006D35DC" w:rsidRPr="00207730" w:rsidRDefault="006D35DC" w:rsidP="006D35DC">
            <w:pPr>
              <w:jc w:val="center"/>
              <w:rPr>
                <w:rFonts w:cs="Times New Roman"/>
                <w:sz w:val="24"/>
                <w:szCs w:val="24"/>
                <w:lang w:val="ru-RU"/>
              </w:rPr>
            </w:pPr>
            <w:r>
              <w:rPr>
                <w:rFonts w:cs="Times New Roman"/>
                <w:sz w:val="24"/>
                <w:szCs w:val="24"/>
                <w:lang w:val="ru-RU"/>
              </w:rPr>
              <w:t>1</w:t>
            </w:r>
          </w:p>
        </w:tc>
      </w:tr>
      <w:tr w:rsidR="006D35DC" w:rsidRPr="00207730" w14:paraId="08E1776B" w14:textId="77777777" w:rsidTr="007833D3">
        <w:tc>
          <w:tcPr>
            <w:tcW w:w="2513" w:type="dxa"/>
          </w:tcPr>
          <w:p w14:paraId="6C22D985" w14:textId="4BF6AE3A" w:rsidR="006D35DC" w:rsidRPr="00207730" w:rsidRDefault="006D35DC" w:rsidP="006D35DC">
            <w:pPr>
              <w:jc w:val="both"/>
              <w:rPr>
                <w:rFonts w:eastAsia="Times New Roman" w:cs="Times New Roman"/>
                <w:spacing w:val="-4"/>
                <w:sz w:val="24"/>
                <w:szCs w:val="24"/>
                <w:lang w:val="ru-RU"/>
              </w:rPr>
            </w:pPr>
            <w:r w:rsidRPr="00207730">
              <w:rPr>
                <w:rFonts w:eastAsia="Times New Roman" w:cs="Times New Roman"/>
                <w:spacing w:val="-4"/>
                <w:sz w:val="24"/>
                <w:szCs w:val="24"/>
                <w:lang w:val="ru-RU"/>
              </w:rPr>
              <w:t xml:space="preserve">ч.2 ст. 429 </w:t>
            </w:r>
          </w:p>
        </w:tc>
        <w:tc>
          <w:tcPr>
            <w:tcW w:w="696" w:type="dxa"/>
          </w:tcPr>
          <w:p w14:paraId="0FFFAE8B" w14:textId="5186D464" w:rsidR="006D35DC" w:rsidRPr="00207730" w:rsidRDefault="006D35DC" w:rsidP="006D35DC">
            <w:pPr>
              <w:jc w:val="center"/>
              <w:rPr>
                <w:rFonts w:cs="Times New Roman"/>
                <w:sz w:val="24"/>
                <w:szCs w:val="24"/>
                <w:lang w:val="ru-RU"/>
              </w:rPr>
            </w:pPr>
            <w:r w:rsidRPr="00207730">
              <w:rPr>
                <w:rFonts w:cs="Times New Roman"/>
                <w:sz w:val="24"/>
                <w:szCs w:val="24"/>
                <w:lang w:val="ru-RU"/>
              </w:rPr>
              <w:t>1</w:t>
            </w:r>
          </w:p>
        </w:tc>
        <w:tc>
          <w:tcPr>
            <w:tcW w:w="722" w:type="dxa"/>
          </w:tcPr>
          <w:p w14:paraId="5ED7BB46" w14:textId="3C8EDAB1"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3" w:type="dxa"/>
          </w:tcPr>
          <w:p w14:paraId="15384FCA" w14:textId="4F689463"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5" w:type="dxa"/>
          </w:tcPr>
          <w:p w14:paraId="2C59A651" w14:textId="7A117CDE"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5" w:type="dxa"/>
          </w:tcPr>
          <w:p w14:paraId="064E322B" w14:textId="0BF047DD"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5" w:type="dxa"/>
          </w:tcPr>
          <w:p w14:paraId="00E74CB4" w14:textId="1C019C77"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5" w:type="dxa"/>
          </w:tcPr>
          <w:p w14:paraId="447647E4" w14:textId="04DC3708"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5" w:type="dxa"/>
          </w:tcPr>
          <w:p w14:paraId="08B0E002" w14:textId="0F37F16C"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696" w:type="dxa"/>
          </w:tcPr>
          <w:p w14:paraId="048E5411" w14:textId="70356298" w:rsidR="006D35DC" w:rsidRDefault="006D35DC" w:rsidP="006D35DC">
            <w:pPr>
              <w:jc w:val="center"/>
              <w:rPr>
                <w:rFonts w:cs="Times New Roman"/>
                <w:sz w:val="24"/>
                <w:szCs w:val="24"/>
                <w:lang w:val="ru-RU"/>
              </w:rPr>
            </w:pPr>
            <w:r>
              <w:rPr>
                <w:rFonts w:cs="Times New Roman"/>
                <w:sz w:val="24"/>
                <w:szCs w:val="24"/>
                <w:lang w:val="ru-RU"/>
              </w:rPr>
              <w:t>-</w:t>
            </w:r>
          </w:p>
        </w:tc>
        <w:tc>
          <w:tcPr>
            <w:tcW w:w="883" w:type="dxa"/>
          </w:tcPr>
          <w:p w14:paraId="633BD183" w14:textId="4B14616C" w:rsidR="006D35DC" w:rsidRPr="00207730" w:rsidRDefault="006D35DC" w:rsidP="006D35DC">
            <w:pPr>
              <w:jc w:val="center"/>
              <w:rPr>
                <w:rFonts w:cs="Times New Roman"/>
                <w:sz w:val="24"/>
                <w:szCs w:val="24"/>
                <w:lang w:val="ru-RU"/>
              </w:rPr>
            </w:pPr>
            <w:r w:rsidRPr="00207730">
              <w:rPr>
                <w:rFonts w:cs="Times New Roman"/>
                <w:sz w:val="24"/>
                <w:szCs w:val="24"/>
                <w:lang w:val="ru-RU"/>
              </w:rPr>
              <w:t>1</w:t>
            </w:r>
          </w:p>
        </w:tc>
      </w:tr>
      <w:tr w:rsidR="006D35DC" w:rsidRPr="00207730" w14:paraId="75448DD3" w14:textId="77777777" w:rsidTr="007833D3">
        <w:tc>
          <w:tcPr>
            <w:tcW w:w="2513" w:type="dxa"/>
          </w:tcPr>
          <w:p w14:paraId="28F02E1D" w14:textId="67EA3DFB" w:rsidR="006D35DC" w:rsidRPr="00207730" w:rsidRDefault="006D35DC" w:rsidP="006D35DC">
            <w:pPr>
              <w:jc w:val="both"/>
              <w:rPr>
                <w:rFonts w:eastAsia="Times New Roman" w:cs="Times New Roman"/>
                <w:spacing w:val="-4"/>
                <w:sz w:val="24"/>
                <w:szCs w:val="24"/>
                <w:lang w:val="ru-RU"/>
              </w:rPr>
            </w:pPr>
            <w:r w:rsidRPr="00207730">
              <w:rPr>
                <w:rFonts w:eastAsia="Times New Roman" w:cs="Times New Roman"/>
                <w:spacing w:val="-4"/>
                <w:sz w:val="24"/>
                <w:szCs w:val="24"/>
                <w:lang w:val="ru-RU"/>
              </w:rPr>
              <w:t xml:space="preserve">ч.3 ст. 429 </w:t>
            </w:r>
          </w:p>
        </w:tc>
        <w:tc>
          <w:tcPr>
            <w:tcW w:w="696" w:type="dxa"/>
          </w:tcPr>
          <w:p w14:paraId="2125D844" w14:textId="2058A68B"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2" w:type="dxa"/>
          </w:tcPr>
          <w:p w14:paraId="43E6785A" w14:textId="03F9EC9B"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3" w:type="dxa"/>
          </w:tcPr>
          <w:p w14:paraId="7BA3F1C1" w14:textId="25F69C13" w:rsidR="006D35DC" w:rsidRPr="00207730" w:rsidRDefault="006D35DC" w:rsidP="006D35DC">
            <w:pPr>
              <w:jc w:val="center"/>
              <w:rPr>
                <w:rFonts w:cs="Times New Roman"/>
                <w:sz w:val="24"/>
                <w:szCs w:val="24"/>
                <w:lang w:val="ru-RU"/>
              </w:rPr>
            </w:pPr>
            <w:r w:rsidRPr="00207730">
              <w:rPr>
                <w:rFonts w:cs="Times New Roman"/>
                <w:sz w:val="24"/>
                <w:szCs w:val="24"/>
                <w:lang w:val="ru-RU"/>
              </w:rPr>
              <w:t>1</w:t>
            </w:r>
          </w:p>
        </w:tc>
        <w:tc>
          <w:tcPr>
            <w:tcW w:w="725" w:type="dxa"/>
          </w:tcPr>
          <w:p w14:paraId="5B7E69E1" w14:textId="00CE4D5D" w:rsidR="006D35DC" w:rsidRPr="00207730" w:rsidRDefault="006D35DC" w:rsidP="006D35DC">
            <w:pPr>
              <w:jc w:val="center"/>
              <w:rPr>
                <w:rFonts w:cs="Times New Roman"/>
                <w:sz w:val="24"/>
                <w:szCs w:val="24"/>
                <w:lang w:val="ru-RU"/>
              </w:rPr>
            </w:pPr>
            <w:r w:rsidRPr="00207730">
              <w:rPr>
                <w:rFonts w:cs="Times New Roman"/>
                <w:sz w:val="24"/>
                <w:szCs w:val="24"/>
                <w:lang w:val="ru-RU"/>
              </w:rPr>
              <w:t>1</w:t>
            </w:r>
          </w:p>
        </w:tc>
        <w:tc>
          <w:tcPr>
            <w:tcW w:w="725" w:type="dxa"/>
          </w:tcPr>
          <w:p w14:paraId="1BB0C4D1" w14:textId="057A8EB4"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5" w:type="dxa"/>
          </w:tcPr>
          <w:p w14:paraId="677B44DD" w14:textId="49C13F6C"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5" w:type="dxa"/>
          </w:tcPr>
          <w:p w14:paraId="7F0DC24D" w14:textId="15AAE1C5"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725" w:type="dxa"/>
          </w:tcPr>
          <w:p w14:paraId="4DE3F304" w14:textId="57A3FA63" w:rsidR="006D35DC" w:rsidRPr="00207730" w:rsidRDefault="006D35DC" w:rsidP="006D35DC">
            <w:pPr>
              <w:jc w:val="center"/>
              <w:rPr>
                <w:rFonts w:cs="Times New Roman"/>
                <w:sz w:val="24"/>
                <w:szCs w:val="24"/>
                <w:lang w:val="ru-RU"/>
              </w:rPr>
            </w:pPr>
            <w:r w:rsidRPr="00207730">
              <w:rPr>
                <w:rFonts w:cs="Times New Roman"/>
                <w:sz w:val="24"/>
                <w:szCs w:val="24"/>
                <w:lang w:val="ru-RU"/>
              </w:rPr>
              <w:t>-</w:t>
            </w:r>
          </w:p>
        </w:tc>
        <w:tc>
          <w:tcPr>
            <w:tcW w:w="696" w:type="dxa"/>
          </w:tcPr>
          <w:p w14:paraId="3CEEC1C9" w14:textId="48C98E2B" w:rsidR="006D35DC" w:rsidRDefault="006D35DC" w:rsidP="006D35DC">
            <w:pPr>
              <w:jc w:val="center"/>
              <w:rPr>
                <w:rFonts w:cs="Times New Roman"/>
                <w:sz w:val="24"/>
                <w:szCs w:val="24"/>
                <w:lang w:val="ru-RU"/>
              </w:rPr>
            </w:pPr>
            <w:r>
              <w:rPr>
                <w:rFonts w:cs="Times New Roman"/>
                <w:sz w:val="24"/>
                <w:szCs w:val="24"/>
                <w:lang w:val="ru-RU"/>
              </w:rPr>
              <w:t>-</w:t>
            </w:r>
          </w:p>
        </w:tc>
        <w:tc>
          <w:tcPr>
            <w:tcW w:w="883" w:type="dxa"/>
          </w:tcPr>
          <w:p w14:paraId="2E8D13FD" w14:textId="775FD82A" w:rsidR="006D35DC" w:rsidRPr="00207730" w:rsidRDefault="006D35DC" w:rsidP="006D35DC">
            <w:pPr>
              <w:jc w:val="center"/>
              <w:rPr>
                <w:rFonts w:cs="Times New Roman"/>
                <w:sz w:val="24"/>
                <w:szCs w:val="24"/>
                <w:lang w:val="ru-RU"/>
              </w:rPr>
            </w:pPr>
            <w:r w:rsidRPr="00207730">
              <w:rPr>
                <w:rFonts w:cs="Times New Roman"/>
                <w:sz w:val="24"/>
                <w:szCs w:val="24"/>
                <w:lang w:val="ru-RU"/>
              </w:rPr>
              <w:t>2</w:t>
            </w:r>
          </w:p>
        </w:tc>
      </w:tr>
      <w:tr w:rsidR="006D35DC" w:rsidRPr="00207730" w14:paraId="3AC0BA63" w14:textId="77777777" w:rsidTr="007833D3">
        <w:tc>
          <w:tcPr>
            <w:tcW w:w="2513" w:type="dxa"/>
          </w:tcPr>
          <w:p w14:paraId="57A2E29D" w14:textId="32F4CD94" w:rsidR="006D35DC" w:rsidRPr="00207730" w:rsidRDefault="006D35DC" w:rsidP="006D35DC">
            <w:pPr>
              <w:jc w:val="both"/>
              <w:rPr>
                <w:rFonts w:eastAsia="Times New Roman" w:cs="Times New Roman"/>
                <w:spacing w:val="-4"/>
                <w:sz w:val="24"/>
                <w:szCs w:val="24"/>
                <w:lang w:val="ru-RU"/>
              </w:rPr>
            </w:pPr>
            <w:r w:rsidRPr="00207730">
              <w:rPr>
                <w:rFonts w:eastAsia="Times New Roman" w:cs="Times New Roman"/>
                <w:b/>
                <w:spacing w:val="-4"/>
                <w:sz w:val="24"/>
                <w:szCs w:val="24"/>
                <w:lang w:val="ru-RU"/>
              </w:rPr>
              <w:t>Итого</w:t>
            </w:r>
          </w:p>
        </w:tc>
        <w:tc>
          <w:tcPr>
            <w:tcW w:w="696" w:type="dxa"/>
          </w:tcPr>
          <w:p w14:paraId="1EDC746F" w14:textId="747F663A" w:rsidR="006D35DC" w:rsidRPr="00207730" w:rsidRDefault="006D35DC" w:rsidP="006D35DC">
            <w:pPr>
              <w:jc w:val="center"/>
              <w:rPr>
                <w:rFonts w:cs="Times New Roman"/>
                <w:sz w:val="24"/>
                <w:szCs w:val="24"/>
                <w:lang w:val="ru-RU"/>
              </w:rPr>
            </w:pPr>
            <w:r w:rsidRPr="00207730">
              <w:rPr>
                <w:rFonts w:cs="Times New Roman"/>
                <w:b/>
                <w:sz w:val="24"/>
                <w:szCs w:val="24"/>
                <w:lang w:val="ru-RU"/>
              </w:rPr>
              <w:t>42</w:t>
            </w:r>
          </w:p>
        </w:tc>
        <w:tc>
          <w:tcPr>
            <w:tcW w:w="722" w:type="dxa"/>
          </w:tcPr>
          <w:p w14:paraId="0A6B802C" w14:textId="5681B981" w:rsidR="006D35DC" w:rsidRPr="00207730" w:rsidRDefault="006D35DC" w:rsidP="006D35DC">
            <w:pPr>
              <w:jc w:val="center"/>
              <w:rPr>
                <w:rFonts w:cs="Times New Roman"/>
                <w:sz w:val="24"/>
                <w:szCs w:val="24"/>
                <w:lang w:val="ru-RU"/>
              </w:rPr>
            </w:pPr>
            <w:r w:rsidRPr="00207730">
              <w:rPr>
                <w:rFonts w:cs="Times New Roman"/>
                <w:b/>
                <w:sz w:val="24"/>
                <w:szCs w:val="24"/>
                <w:lang w:val="ru-RU"/>
              </w:rPr>
              <w:t>31</w:t>
            </w:r>
          </w:p>
        </w:tc>
        <w:tc>
          <w:tcPr>
            <w:tcW w:w="723" w:type="dxa"/>
          </w:tcPr>
          <w:p w14:paraId="5920D427" w14:textId="49B65C36" w:rsidR="006D35DC" w:rsidRPr="00207730" w:rsidRDefault="006D35DC" w:rsidP="006D35DC">
            <w:pPr>
              <w:jc w:val="center"/>
              <w:rPr>
                <w:rFonts w:cs="Times New Roman"/>
                <w:sz w:val="24"/>
                <w:szCs w:val="24"/>
                <w:lang w:val="ru-RU"/>
              </w:rPr>
            </w:pPr>
            <w:r w:rsidRPr="00207730">
              <w:rPr>
                <w:rFonts w:cs="Times New Roman"/>
                <w:b/>
                <w:sz w:val="24"/>
                <w:szCs w:val="24"/>
                <w:lang w:val="ru-RU"/>
              </w:rPr>
              <w:t>51</w:t>
            </w:r>
          </w:p>
        </w:tc>
        <w:tc>
          <w:tcPr>
            <w:tcW w:w="725" w:type="dxa"/>
          </w:tcPr>
          <w:p w14:paraId="5B77B089" w14:textId="73FC4EFE" w:rsidR="006D35DC" w:rsidRPr="00207730" w:rsidRDefault="006D35DC" w:rsidP="006D35DC">
            <w:pPr>
              <w:jc w:val="center"/>
              <w:rPr>
                <w:rFonts w:cs="Times New Roman"/>
                <w:sz w:val="24"/>
                <w:szCs w:val="24"/>
                <w:lang w:val="ru-RU"/>
              </w:rPr>
            </w:pPr>
            <w:r w:rsidRPr="00207730">
              <w:rPr>
                <w:rFonts w:cs="Times New Roman"/>
                <w:b/>
                <w:sz w:val="24"/>
                <w:szCs w:val="24"/>
                <w:lang w:val="ru-RU"/>
              </w:rPr>
              <w:t>48</w:t>
            </w:r>
          </w:p>
        </w:tc>
        <w:tc>
          <w:tcPr>
            <w:tcW w:w="725" w:type="dxa"/>
          </w:tcPr>
          <w:p w14:paraId="19BC65D8" w14:textId="316F5C23" w:rsidR="006D35DC" w:rsidRPr="00207730" w:rsidRDefault="006D35DC" w:rsidP="006D35DC">
            <w:pPr>
              <w:jc w:val="center"/>
              <w:rPr>
                <w:rFonts w:cs="Times New Roman"/>
                <w:sz w:val="24"/>
                <w:szCs w:val="24"/>
                <w:lang w:val="ru-RU"/>
              </w:rPr>
            </w:pPr>
            <w:r w:rsidRPr="00207730">
              <w:rPr>
                <w:rFonts w:cs="Times New Roman"/>
                <w:b/>
                <w:sz w:val="24"/>
                <w:szCs w:val="24"/>
                <w:lang w:val="ru-RU"/>
              </w:rPr>
              <w:t>53</w:t>
            </w:r>
          </w:p>
        </w:tc>
        <w:tc>
          <w:tcPr>
            <w:tcW w:w="725" w:type="dxa"/>
          </w:tcPr>
          <w:p w14:paraId="6B9BBC6C" w14:textId="182E79EB" w:rsidR="006D35DC" w:rsidRPr="00207730" w:rsidRDefault="006D35DC" w:rsidP="006D35DC">
            <w:pPr>
              <w:jc w:val="center"/>
              <w:rPr>
                <w:rFonts w:cs="Times New Roman"/>
                <w:sz w:val="24"/>
                <w:szCs w:val="24"/>
                <w:lang w:val="ru-RU"/>
              </w:rPr>
            </w:pPr>
            <w:r w:rsidRPr="00207730">
              <w:rPr>
                <w:rFonts w:cs="Times New Roman"/>
                <w:b/>
                <w:sz w:val="24"/>
                <w:szCs w:val="24"/>
                <w:lang w:val="ru-RU"/>
              </w:rPr>
              <w:t>50</w:t>
            </w:r>
          </w:p>
        </w:tc>
        <w:tc>
          <w:tcPr>
            <w:tcW w:w="725" w:type="dxa"/>
          </w:tcPr>
          <w:p w14:paraId="50987AD6" w14:textId="4A07DF9F" w:rsidR="006D35DC" w:rsidRPr="00207730" w:rsidRDefault="006D35DC" w:rsidP="006D35DC">
            <w:pPr>
              <w:jc w:val="center"/>
              <w:rPr>
                <w:rFonts w:cs="Times New Roman"/>
                <w:sz w:val="24"/>
                <w:szCs w:val="24"/>
                <w:lang w:val="ru-RU"/>
              </w:rPr>
            </w:pPr>
            <w:r w:rsidRPr="00207730">
              <w:rPr>
                <w:rFonts w:cs="Times New Roman"/>
                <w:b/>
                <w:sz w:val="24"/>
                <w:szCs w:val="24"/>
                <w:lang w:val="ru-RU"/>
              </w:rPr>
              <w:t>26</w:t>
            </w:r>
          </w:p>
        </w:tc>
        <w:tc>
          <w:tcPr>
            <w:tcW w:w="725" w:type="dxa"/>
          </w:tcPr>
          <w:p w14:paraId="04AD4A79" w14:textId="2B1AB9E5" w:rsidR="006D35DC" w:rsidRPr="00207730" w:rsidRDefault="006D35DC" w:rsidP="006D35DC">
            <w:pPr>
              <w:jc w:val="center"/>
              <w:rPr>
                <w:rFonts w:cs="Times New Roman"/>
                <w:sz w:val="24"/>
                <w:szCs w:val="24"/>
                <w:lang w:val="ru-RU"/>
              </w:rPr>
            </w:pPr>
            <w:r w:rsidRPr="00207730">
              <w:rPr>
                <w:rFonts w:cs="Times New Roman"/>
                <w:b/>
                <w:sz w:val="24"/>
                <w:szCs w:val="24"/>
                <w:lang w:val="ru-RU"/>
              </w:rPr>
              <w:t>33</w:t>
            </w:r>
          </w:p>
        </w:tc>
        <w:tc>
          <w:tcPr>
            <w:tcW w:w="696" w:type="dxa"/>
          </w:tcPr>
          <w:p w14:paraId="070EB88F" w14:textId="3B5A4595" w:rsidR="006D35DC" w:rsidRDefault="006D35DC" w:rsidP="006D35DC">
            <w:pPr>
              <w:jc w:val="center"/>
              <w:rPr>
                <w:rFonts w:cs="Times New Roman"/>
                <w:sz w:val="24"/>
                <w:szCs w:val="24"/>
                <w:lang w:val="ru-RU"/>
              </w:rPr>
            </w:pPr>
            <w:r>
              <w:rPr>
                <w:rFonts w:cs="Times New Roman"/>
                <w:b/>
                <w:sz w:val="24"/>
                <w:szCs w:val="24"/>
                <w:lang w:val="ru-RU"/>
              </w:rPr>
              <w:t>33</w:t>
            </w:r>
          </w:p>
        </w:tc>
        <w:tc>
          <w:tcPr>
            <w:tcW w:w="883" w:type="dxa"/>
          </w:tcPr>
          <w:p w14:paraId="5ACB0D0E" w14:textId="0E01BBB8" w:rsidR="006D35DC" w:rsidRPr="00207730" w:rsidRDefault="0037675E" w:rsidP="006D35DC">
            <w:pPr>
              <w:jc w:val="center"/>
              <w:rPr>
                <w:rFonts w:cs="Times New Roman"/>
                <w:sz w:val="24"/>
                <w:szCs w:val="24"/>
                <w:lang w:val="ru-RU"/>
              </w:rPr>
            </w:pPr>
            <w:r>
              <w:rPr>
                <w:rFonts w:cs="Times New Roman"/>
                <w:b/>
                <w:sz w:val="24"/>
                <w:szCs w:val="24"/>
                <w:lang w:val="ru-RU"/>
              </w:rPr>
              <w:t>367</w:t>
            </w:r>
          </w:p>
        </w:tc>
      </w:tr>
    </w:tbl>
    <w:p w14:paraId="7EBDDD15" w14:textId="77777777" w:rsidR="006D35DC" w:rsidRDefault="006D35DC" w:rsidP="00742C3F">
      <w:pPr>
        <w:pStyle w:val="a3"/>
        <w:shd w:val="clear" w:color="auto" w:fill="FFFFFF"/>
        <w:spacing w:after="0" w:line="240" w:lineRule="auto"/>
        <w:ind w:firstLine="709"/>
        <w:jc w:val="both"/>
        <w:textAlignment w:val="baseline"/>
        <w:rPr>
          <w:rFonts w:eastAsia="Times New Roman"/>
          <w:spacing w:val="-4"/>
          <w:sz w:val="28"/>
          <w:szCs w:val="28"/>
          <w:lang w:val="ru-RU"/>
        </w:rPr>
      </w:pPr>
    </w:p>
    <w:p w14:paraId="47BB659B" w14:textId="55176D03" w:rsidR="00D50766"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spacing w:val="-4"/>
          <w:sz w:val="28"/>
          <w:szCs w:val="28"/>
          <w:lang w:val="ru-RU"/>
        </w:rPr>
        <w:t xml:space="preserve">Приведем несколько примеров. Так, 11.02.2017 </w:t>
      </w:r>
      <w:r w:rsidR="005A0CDD" w:rsidRPr="00207730">
        <w:rPr>
          <w:rFonts w:eastAsia="Times New Roman"/>
          <w:spacing w:val="-4"/>
          <w:sz w:val="28"/>
          <w:szCs w:val="28"/>
          <w:lang w:val="ru-RU"/>
        </w:rPr>
        <w:t>года</w:t>
      </w:r>
      <w:r w:rsidRPr="00207730">
        <w:rPr>
          <w:rFonts w:eastAsia="Times New Roman"/>
          <w:spacing w:val="-4"/>
          <w:sz w:val="28"/>
          <w:szCs w:val="28"/>
          <w:lang w:val="ru-RU"/>
        </w:rPr>
        <w:t xml:space="preserve"> осужденный Ж., которому был разрешен выход в город для приобретения предметов первой необходимости, не вернулся в распоряжение УМБ г. Актобе. 12.02.2017 </w:t>
      </w:r>
      <w:r w:rsidR="005A0CDD" w:rsidRPr="00207730">
        <w:rPr>
          <w:rFonts w:eastAsia="Calibri"/>
          <w:sz w:val="28"/>
          <w:szCs w:val="28"/>
          <w:lang w:val="ru-RU"/>
        </w:rPr>
        <w:t>года</w:t>
      </w:r>
      <w:r w:rsidRPr="00207730">
        <w:rPr>
          <w:rFonts w:eastAsia="Times New Roman"/>
          <w:spacing w:val="-4"/>
          <w:sz w:val="28"/>
          <w:szCs w:val="28"/>
          <w:lang w:val="ru-RU"/>
        </w:rPr>
        <w:t xml:space="preserve"> последний был задержан, который в ту</w:t>
      </w:r>
      <w:r w:rsidR="00BB7A33" w:rsidRPr="00207730">
        <w:rPr>
          <w:rFonts w:eastAsia="Times New Roman"/>
          <w:spacing w:val="-4"/>
          <w:sz w:val="28"/>
          <w:szCs w:val="28"/>
          <w:lang w:val="ru-RU"/>
        </w:rPr>
        <w:t xml:space="preserve"> </w:t>
      </w:r>
      <w:r w:rsidRPr="00207730">
        <w:rPr>
          <w:rFonts w:eastAsia="Times New Roman"/>
          <w:spacing w:val="-4"/>
          <w:sz w:val="28"/>
          <w:szCs w:val="28"/>
          <w:lang w:val="ru-RU"/>
        </w:rPr>
        <w:t xml:space="preserve">же ночь совершил разбойной нападение – с применением ножа напал и похитил сумку. </w:t>
      </w:r>
    </w:p>
    <w:p w14:paraId="7B35D361" w14:textId="77777777" w:rsidR="00D50766"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b/>
          <w:spacing w:val="-4"/>
          <w:sz w:val="28"/>
          <w:szCs w:val="28"/>
          <w:lang w:val="ru-RU"/>
        </w:rPr>
        <w:t xml:space="preserve"> </w:t>
      </w:r>
      <w:r w:rsidRPr="00207730">
        <w:rPr>
          <w:rFonts w:eastAsia="Times New Roman"/>
          <w:spacing w:val="-4"/>
          <w:sz w:val="28"/>
          <w:szCs w:val="28"/>
          <w:lang w:val="ru-RU"/>
        </w:rPr>
        <w:t xml:space="preserve">12.08.18 </w:t>
      </w:r>
      <w:r w:rsidR="005A0CDD" w:rsidRPr="00207730">
        <w:rPr>
          <w:rFonts w:eastAsia="Calibri"/>
          <w:sz w:val="28"/>
          <w:szCs w:val="28"/>
          <w:lang w:val="ru-RU"/>
        </w:rPr>
        <w:t>года</w:t>
      </w:r>
      <w:r w:rsidRPr="00207730">
        <w:rPr>
          <w:rFonts w:eastAsia="Times New Roman"/>
          <w:spacing w:val="-4"/>
          <w:sz w:val="28"/>
          <w:szCs w:val="28"/>
          <w:lang w:val="ru-RU"/>
        </w:rPr>
        <w:t xml:space="preserve"> из УМБ Алматинской области перелез через забор учреждения и совершил уклонение осужденный П., который в последствие совершил угон автомобиля в г. Алматы. </w:t>
      </w:r>
    </w:p>
    <w:p w14:paraId="5AFB3BE7" w14:textId="77777777" w:rsidR="00D50766"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spacing w:val="-4"/>
          <w:sz w:val="28"/>
          <w:szCs w:val="28"/>
          <w:lang w:val="ru-RU"/>
        </w:rPr>
        <w:t xml:space="preserve">31.03.2019 </w:t>
      </w:r>
      <w:r w:rsidR="005A0CDD" w:rsidRPr="00207730">
        <w:rPr>
          <w:rFonts w:eastAsia="Calibri"/>
          <w:sz w:val="28"/>
          <w:szCs w:val="28"/>
          <w:lang w:val="ru-RU"/>
        </w:rPr>
        <w:t>года</w:t>
      </w:r>
      <w:r w:rsidRPr="00207730">
        <w:rPr>
          <w:rFonts w:eastAsia="Times New Roman"/>
          <w:spacing w:val="-4"/>
          <w:sz w:val="28"/>
          <w:szCs w:val="28"/>
          <w:lang w:val="ru-RU"/>
        </w:rPr>
        <w:t xml:space="preserve"> в УМБ г. Семей осужденному А., согласно ст. 143 УИК РК, был предоставлен выход за пределы учреждения для приобретения предметов первой необходимости с 09:00 до 18:00 (в учреждение вернулся в установленное время). В ходе проверки установлено, что около 12:00, во время нахождения в городе, последний путем взлома замка, проник в дом, где тайно похитил сотовый телефон «Самсунг» и деньги в сумме 3 500 долларов США. Ущерб составляет 1 366 000 тенге. </w:t>
      </w:r>
    </w:p>
    <w:p w14:paraId="79354BDD" w14:textId="113FB45C" w:rsidR="00D50766" w:rsidRPr="00207730" w:rsidRDefault="00DE753F" w:rsidP="00E40403">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spacing w:val="-4"/>
          <w:sz w:val="28"/>
          <w:szCs w:val="28"/>
          <w:lang w:val="ru-RU"/>
        </w:rPr>
        <w:t xml:space="preserve">20.02.2020 </w:t>
      </w:r>
      <w:r w:rsidR="005A0CDD" w:rsidRPr="00207730">
        <w:rPr>
          <w:rFonts w:eastAsia="Calibri"/>
          <w:sz w:val="28"/>
          <w:szCs w:val="28"/>
          <w:lang w:val="ru-RU"/>
        </w:rPr>
        <w:t>года</w:t>
      </w:r>
      <w:r w:rsidRPr="00207730">
        <w:rPr>
          <w:rFonts w:eastAsia="Times New Roman"/>
          <w:spacing w:val="-4"/>
          <w:sz w:val="28"/>
          <w:szCs w:val="28"/>
          <w:lang w:val="ru-RU"/>
        </w:rPr>
        <w:t xml:space="preserve"> в 23:50 в УМБ г. Костанай при обходе территории дежурной сменой замечено отсутствие осужденных К. и У., которые преодолев ограждение (забор), направились в сторону трассы и скрылись в неизвестном направлении.  21.02.2020 </w:t>
      </w:r>
      <w:r w:rsidR="005A0CDD" w:rsidRPr="00207730">
        <w:rPr>
          <w:rFonts w:eastAsia="Calibri"/>
          <w:sz w:val="28"/>
          <w:szCs w:val="28"/>
          <w:lang w:val="ru-RU"/>
        </w:rPr>
        <w:t>года</w:t>
      </w:r>
      <w:r w:rsidRPr="00207730">
        <w:rPr>
          <w:rFonts w:eastAsia="Times New Roman"/>
          <w:spacing w:val="-4"/>
          <w:sz w:val="28"/>
          <w:szCs w:val="28"/>
          <w:lang w:val="ru-RU"/>
        </w:rPr>
        <w:t xml:space="preserve"> у обоих лиц при задержании установлен факт употребления каннабиоидов. В тот же день, т.е. 20.02.2020 </w:t>
      </w:r>
      <w:r w:rsidR="005A0CDD" w:rsidRPr="00207730">
        <w:rPr>
          <w:rFonts w:eastAsia="Calibri"/>
          <w:sz w:val="28"/>
          <w:szCs w:val="28"/>
          <w:lang w:val="ru-RU"/>
        </w:rPr>
        <w:t>года</w:t>
      </w:r>
      <w:r w:rsidRPr="00207730">
        <w:rPr>
          <w:rFonts w:eastAsia="Times New Roman"/>
          <w:spacing w:val="-4"/>
          <w:sz w:val="28"/>
          <w:szCs w:val="28"/>
          <w:lang w:val="ru-RU"/>
        </w:rPr>
        <w:t xml:space="preserve">, из УМБ г. Костанай осужденные Ц. и Ф. самовольно покинули территорию учреждения через основное ограждение. На следующий день – 21.02.2020 </w:t>
      </w:r>
      <w:r w:rsidR="005A0CDD" w:rsidRPr="00207730">
        <w:rPr>
          <w:rFonts w:eastAsia="Calibri"/>
          <w:sz w:val="28"/>
          <w:szCs w:val="28"/>
          <w:lang w:val="ru-RU"/>
        </w:rPr>
        <w:t>года</w:t>
      </w:r>
      <w:r w:rsidRPr="00207730">
        <w:rPr>
          <w:rFonts w:eastAsia="Times New Roman"/>
          <w:spacing w:val="-4"/>
          <w:sz w:val="28"/>
          <w:szCs w:val="28"/>
          <w:lang w:val="ru-RU"/>
        </w:rPr>
        <w:t xml:space="preserve">, оба были задержаны, при задержании оказали физическое сопротивление и угрожали ножом сотруднику учреждения. </w:t>
      </w:r>
    </w:p>
    <w:p w14:paraId="0CAC64FC" w14:textId="0CF31BDE" w:rsidR="00D50766"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spacing w:val="-4"/>
          <w:sz w:val="28"/>
          <w:szCs w:val="28"/>
          <w:lang w:val="ru-RU"/>
        </w:rPr>
        <w:t xml:space="preserve">02.06.2021 </w:t>
      </w:r>
      <w:r w:rsidR="005A0CDD" w:rsidRPr="00207730">
        <w:rPr>
          <w:rFonts w:eastAsia="Calibri"/>
          <w:sz w:val="28"/>
          <w:szCs w:val="28"/>
          <w:lang w:val="ru-RU"/>
        </w:rPr>
        <w:t>года</w:t>
      </w:r>
      <w:r w:rsidRPr="00207730">
        <w:rPr>
          <w:rFonts w:eastAsia="Times New Roman"/>
          <w:spacing w:val="-4"/>
          <w:sz w:val="28"/>
          <w:szCs w:val="28"/>
          <w:lang w:val="ru-RU"/>
        </w:rPr>
        <w:t xml:space="preserve"> из УМБ г. Шымкент совершил уклонение осужденный П., который был задержан за нанесение телесных повреждений гражданским лицам, а именно вытащил из-за пояса брюк травматический пистолет марки «ОСА», подошел к автомашине и произвел два выстрела в сторону лиц, находи</w:t>
      </w:r>
      <w:r w:rsidR="00BB7A33" w:rsidRPr="00207730">
        <w:rPr>
          <w:rFonts w:eastAsia="Times New Roman"/>
          <w:spacing w:val="-4"/>
          <w:sz w:val="28"/>
          <w:szCs w:val="28"/>
          <w:lang w:val="ru-RU"/>
        </w:rPr>
        <w:t>вшихся</w:t>
      </w:r>
      <w:r w:rsidRPr="00207730">
        <w:rPr>
          <w:rFonts w:eastAsia="Times New Roman"/>
          <w:spacing w:val="-4"/>
          <w:sz w:val="28"/>
          <w:szCs w:val="28"/>
          <w:lang w:val="ru-RU"/>
        </w:rPr>
        <w:t xml:space="preserve"> в салоне автомобиля. </w:t>
      </w:r>
    </w:p>
    <w:p w14:paraId="4CAAC939" w14:textId="4600745F" w:rsidR="00D50766"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spacing w:val="-4"/>
          <w:sz w:val="28"/>
          <w:szCs w:val="28"/>
          <w:lang w:val="ru-RU"/>
        </w:rPr>
        <w:t xml:space="preserve">27.06.2022 </w:t>
      </w:r>
      <w:r w:rsidR="005A0CDD" w:rsidRPr="00207730">
        <w:rPr>
          <w:rFonts w:eastAsia="Calibri"/>
          <w:sz w:val="28"/>
          <w:szCs w:val="28"/>
          <w:lang w:val="ru-RU"/>
        </w:rPr>
        <w:t>года</w:t>
      </w:r>
      <w:r w:rsidRPr="00207730">
        <w:rPr>
          <w:rFonts w:eastAsia="Times New Roman"/>
          <w:spacing w:val="-4"/>
          <w:sz w:val="28"/>
          <w:szCs w:val="28"/>
          <w:lang w:val="ru-RU"/>
        </w:rPr>
        <w:t xml:space="preserve"> в 12:00 из УМБ Павлодарской области осужденный С., содержащийся в отряде СУС, находясь в прогулочном дворике</w:t>
      </w:r>
      <w:r w:rsidR="00B9506E" w:rsidRPr="00207730">
        <w:rPr>
          <w:rFonts w:eastAsia="Times New Roman"/>
          <w:spacing w:val="-4"/>
          <w:sz w:val="28"/>
          <w:szCs w:val="28"/>
          <w:lang w:val="ru-RU"/>
        </w:rPr>
        <w:t>,</w:t>
      </w:r>
      <w:r w:rsidRPr="00207730">
        <w:rPr>
          <w:rFonts w:eastAsia="Times New Roman"/>
          <w:spacing w:val="-4"/>
          <w:sz w:val="28"/>
          <w:szCs w:val="28"/>
          <w:lang w:val="ru-RU"/>
        </w:rPr>
        <w:t xml:space="preserve"> отогнув арматуру</w:t>
      </w:r>
      <w:r w:rsidR="00B9506E" w:rsidRPr="00207730">
        <w:rPr>
          <w:rFonts w:eastAsia="Times New Roman"/>
          <w:spacing w:val="-4"/>
          <w:sz w:val="28"/>
          <w:szCs w:val="28"/>
          <w:lang w:val="ru-RU"/>
        </w:rPr>
        <w:t>,</w:t>
      </w:r>
      <w:r w:rsidRPr="00207730">
        <w:rPr>
          <w:rFonts w:eastAsia="Times New Roman"/>
          <w:spacing w:val="-4"/>
          <w:sz w:val="28"/>
          <w:szCs w:val="28"/>
          <w:lang w:val="ru-RU"/>
        </w:rPr>
        <w:t xml:space="preserve"> и через верхнее перекрытия вылез из прогулочного дворика, преодолел основное ограждение и совершил побег из учреждения.</w:t>
      </w:r>
    </w:p>
    <w:p w14:paraId="4EF679F4" w14:textId="5B68D381" w:rsidR="00D50766" w:rsidRPr="00207730" w:rsidRDefault="00DE753F" w:rsidP="00742C3F">
      <w:pPr>
        <w:pStyle w:val="a3"/>
        <w:shd w:val="clear" w:color="auto" w:fill="FFFFFF"/>
        <w:spacing w:after="0" w:line="240" w:lineRule="auto"/>
        <w:ind w:firstLine="709"/>
        <w:jc w:val="both"/>
        <w:textAlignment w:val="baseline"/>
        <w:rPr>
          <w:rFonts w:eastAsia="Times New Roman"/>
          <w:bCs/>
          <w:spacing w:val="-4"/>
          <w:sz w:val="28"/>
          <w:szCs w:val="28"/>
          <w:lang w:val="ru-RU"/>
        </w:rPr>
      </w:pPr>
      <w:r w:rsidRPr="00207730">
        <w:rPr>
          <w:rFonts w:eastAsia="Times New Roman"/>
          <w:bCs/>
          <w:spacing w:val="-4"/>
          <w:sz w:val="28"/>
          <w:szCs w:val="28"/>
          <w:lang w:val="ru-RU"/>
        </w:rPr>
        <w:t xml:space="preserve">13.07.2022 </w:t>
      </w:r>
      <w:r w:rsidR="005A0CDD" w:rsidRPr="00207730">
        <w:rPr>
          <w:rFonts w:eastAsia="Calibri"/>
          <w:sz w:val="28"/>
          <w:szCs w:val="28"/>
          <w:lang w:val="ru-RU"/>
        </w:rPr>
        <w:t>года</w:t>
      </w:r>
      <w:r w:rsidRPr="00207730">
        <w:rPr>
          <w:rFonts w:eastAsia="Times New Roman"/>
          <w:bCs/>
          <w:spacing w:val="-4"/>
          <w:sz w:val="28"/>
          <w:szCs w:val="28"/>
          <w:lang w:val="ru-RU"/>
        </w:rPr>
        <w:t xml:space="preserve"> </w:t>
      </w:r>
      <w:r w:rsidR="00B9506E" w:rsidRPr="00207730">
        <w:rPr>
          <w:rFonts w:eastAsia="Times New Roman"/>
          <w:bCs/>
          <w:spacing w:val="-4"/>
          <w:sz w:val="28"/>
          <w:szCs w:val="28"/>
          <w:lang w:val="ru-RU"/>
        </w:rPr>
        <w:t>в</w:t>
      </w:r>
      <w:r w:rsidRPr="00207730">
        <w:rPr>
          <w:rFonts w:eastAsia="Times New Roman"/>
          <w:bCs/>
          <w:spacing w:val="-4"/>
          <w:sz w:val="28"/>
          <w:szCs w:val="28"/>
          <w:lang w:val="ru-RU"/>
        </w:rPr>
        <w:t xml:space="preserve"> УМБ </w:t>
      </w:r>
      <w:r w:rsidR="00F623A8" w:rsidRPr="00207730">
        <w:rPr>
          <w:rFonts w:eastAsia="Times New Roman"/>
          <w:bCs/>
          <w:spacing w:val="-4"/>
          <w:sz w:val="28"/>
          <w:szCs w:val="28"/>
          <w:lang w:val="ru-RU"/>
        </w:rPr>
        <w:t>г. Петропавловск</w:t>
      </w:r>
      <w:r w:rsidRPr="00207730">
        <w:rPr>
          <w:rFonts w:eastAsia="Times New Roman"/>
          <w:bCs/>
          <w:spacing w:val="-4"/>
          <w:sz w:val="28"/>
          <w:szCs w:val="28"/>
          <w:lang w:val="ru-RU"/>
        </w:rPr>
        <w:t xml:space="preserve"> </w:t>
      </w:r>
      <w:r w:rsidR="00B9506E" w:rsidRPr="00207730">
        <w:rPr>
          <w:rFonts w:eastAsia="Times New Roman"/>
          <w:bCs/>
          <w:spacing w:val="-4"/>
          <w:sz w:val="28"/>
          <w:szCs w:val="28"/>
          <w:lang w:val="ru-RU"/>
        </w:rPr>
        <w:t xml:space="preserve">осужденный </w:t>
      </w:r>
      <w:r w:rsidRPr="00207730">
        <w:rPr>
          <w:rFonts w:eastAsia="Times New Roman"/>
          <w:bCs/>
          <w:spacing w:val="-4"/>
          <w:sz w:val="28"/>
          <w:szCs w:val="28"/>
          <w:lang w:val="ru-RU"/>
        </w:rPr>
        <w:t>М., возвращаясь с рабочего объекта и находясь в состоянии алкогольного опьянения</w:t>
      </w:r>
      <w:r w:rsidR="00B9506E" w:rsidRPr="00207730">
        <w:rPr>
          <w:rFonts w:eastAsia="Times New Roman"/>
          <w:bCs/>
          <w:spacing w:val="-4"/>
          <w:sz w:val="28"/>
          <w:szCs w:val="28"/>
          <w:lang w:val="ru-RU"/>
        </w:rPr>
        <w:t>,</w:t>
      </w:r>
      <w:r w:rsidRPr="00207730">
        <w:rPr>
          <w:rFonts w:eastAsia="Times New Roman"/>
          <w:bCs/>
          <w:spacing w:val="-4"/>
          <w:sz w:val="28"/>
          <w:szCs w:val="28"/>
          <w:lang w:val="ru-RU"/>
        </w:rPr>
        <w:t xml:space="preserve"> примерно в 18:40 совершил насильственные действия сексуального характера в отношении малолетней девочки.</w:t>
      </w:r>
    </w:p>
    <w:p w14:paraId="60B17535" w14:textId="267910F9" w:rsidR="00D50766"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bCs/>
          <w:spacing w:val="-4"/>
          <w:sz w:val="28"/>
          <w:szCs w:val="28"/>
          <w:lang w:val="ru-RU"/>
        </w:rPr>
        <w:lastRenderedPageBreak/>
        <w:t xml:space="preserve">07.09.2022 </w:t>
      </w:r>
      <w:r w:rsidR="005A0CDD" w:rsidRPr="00207730">
        <w:rPr>
          <w:rFonts w:eastAsia="Calibri"/>
          <w:sz w:val="28"/>
          <w:szCs w:val="28"/>
          <w:lang w:val="ru-RU"/>
        </w:rPr>
        <w:t>года</w:t>
      </w:r>
      <w:r w:rsidRPr="00207730">
        <w:rPr>
          <w:rFonts w:eastAsia="Times New Roman"/>
          <w:spacing w:val="-4"/>
          <w:sz w:val="28"/>
          <w:szCs w:val="28"/>
          <w:lang w:val="ru-RU"/>
        </w:rPr>
        <w:t xml:space="preserve"> примерно </w:t>
      </w:r>
      <w:r w:rsidR="006943A4" w:rsidRPr="00207730">
        <w:rPr>
          <w:rFonts w:eastAsia="Times New Roman"/>
          <w:spacing w:val="-4"/>
          <w:sz w:val="28"/>
          <w:szCs w:val="28"/>
          <w:lang w:val="ru-RU"/>
        </w:rPr>
        <w:t xml:space="preserve">в </w:t>
      </w:r>
      <w:r w:rsidRPr="00207730">
        <w:rPr>
          <w:rFonts w:eastAsia="Times New Roman"/>
          <w:spacing w:val="-4"/>
          <w:sz w:val="28"/>
          <w:szCs w:val="28"/>
          <w:lang w:val="ru-RU"/>
        </w:rPr>
        <w:t xml:space="preserve">15:50 </w:t>
      </w:r>
      <w:r w:rsidR="006943A4" w:rsidRPr="00207730">
        <w:rPr>
          <w:rFonts w:eastAsia="Times New Roman"/>
          <w:spacing w:val="-4"/>
          <w:sz w:val="28"/>
          <w:szCs w:val="28"/>
          <w:lang w:val="ru-RU"/>
        </w:rPr>
        <w:t>в</w:t>
      </w:r>
      <w:r w:rsidRPr="00207730">
        <w:rPr>
          <w:rFonts w:eastAsia="Times New Roman"/>
          <w:spacing w:val="-4"/>
          <w:sz w:val="28"/>
          <w:szCs w:val="28"/>
          <w:lang w:val="ru-RU"/>
        </w:rPr>
        <w:t xml:space="preserve"> УМБ г. Актау </w:t>
      </w:r>
      <w:r w:rsidR="006943A4" w:rsidRPr="00207730">
        <w:rPr>
          <w:rFonts w:eastAsia="Times New Roman"/>
          <w:spacing w:val="-4"/>
          <w:sz w:val="28"/>
          <w:szCs w:val="28"/>
          <w:lang w:val="ru-RU"/>
        </w:rPr>
        <w:t xml:space="preserve">осужденный </w:t>
      </w:r>
      <w:r w:rsidRPr="00207730">
        <w:rPr>
          <w:rFonts w:eastAsia="Times New Roman"/>
          <w:spacing w:val="-4"/>
          <w:sz w:val="28"/>
          <w:szCs w:val="28"/>
          <w:lang w:val="ru-RU"/>
        </w:rPr>
        <w:t>Г., находясь на рабочем месте, в ходе конфликта с осужденным А., находящимся под пробационным контролем, нанес ножевые ранения, от которых последний скончался, о чем 08.09.2022 г</w:t>
      </w:r>
      <w:r w:rsidR="000B69FE" w:rsidRPr="00207730">
        <w:rPr>
          <w:rFonts w:eastAsia="Times New Roman"/>
          <w:spacing w:val="-4"/>
          <w:sz w:val="28"/>
          <w:szCs w:val="28"/>
          <w:lang w:val="ru-RU"/>
        </w:rPr>
        <w:t>ода</w:t>
      </w:r>
      <w:r w:rsidRPr="00207730">
        <w:rPr>
          <w:rFonts w:eastAsia="Times New Roman"/>
          <w:spacing w:val="-4"/>
          <w:sz w:val="28"/>
          <w:szCs w:val="28"/>
          <w:lang w:val="ru-RU"/>
        </w:rPr>
        <w:t xml:space="preserve"> примерно в 09:15, находясь на рабочем месте, </w:t>
      </w:r>
      <w:r w:rsidR="006943A4" w:rsidRPr="00207730">
        <w:rPr>
          <w:rFonts w:eastAsia="Times New Roman"/>
          <w:spacing w:val="-4"/>
          <w:sz w:val="28"/>
          <w:szCs w:val="28"/>
          <w:lang w:val="ru-RU"/>
        </w:rPr>
        <w:t xml:space="preserve">он </w:t>
      </w:r>
      <w:r w:rsidRPr="00207730">
        <w:rPr>
          <w:rFonts w:eastAsia="Times New Roman"/>
          <w:spacing w:val="-4"/>
          <w:sz w:val="28"/>
          <w:szCs w:val="28"/>
          <w:lang w:val="ru-RU"/>
        </w:rPr>
        <w:t>сам сообщил по сотовому телефону оперативной группе УМБ г. Актау.</w:t>
      </w:r>
    </w:p>
    <w:p w14:paraId="12EA5DDB" w14:textId="6CAFEF70" w:rsidR="00D50766" w:rsidRPr="00207730" w:rsidRDefault="00DE753F" w:rsidP="00742C3F">
      <w:pPr>
        <w:spacing w:after="0" w:line="240" w:lineRule="auto"/>
        <w:ind w:firstLine="709"/>
        <w:jc w:val="both"/>
        <w:rPr>
          <w:rFonts w:cs="Times New Roman"/>
          <w:sz w:val="28"/>
          <w:szCs w:val="28"/>
          <w:lang w:val="ru-RU"/>
        </w:rPr>
      </w:pPr>
      <w:r w:rsidRPr="00207730">
        <w:rPr>
          <w:rFonts w:cs="Times New Roman"/>
          <w:sz w:val="28"/>
          <w:szCs w:val="28"/>
          <w:lang w:val="ru-RU"/>
        </w:rPr>
        <w:t xml:space="preserve">12.10.2023 </w:t>
      </w:r>
      <w:r w:rsidR="005A0CDD" w:rsidRPr="00207730">
        <w:rPr>
          <w:rFonts w:cs="Times New Roman"/>
          <w:sz w:val="28"/>
          <w:szCs w:val="28"/>
          <w:lang w:val="ru-RU"/>
        </w:rPr>
        <w:t>года</w:t>
      </w:r>
      <w:r w:rsidRPr="00207730">
        <w:rPr>
          <w:rFonts w:cs="Times New Roman"/>
          <w:sz w:val="28"/>
          <w:szCs w:val="28"/>
          <w:lang w:val="ru-RU"/>
        </w:rPr>
        <w:t xml:space="preserve"> примерно в 17:00 патрульной полици</w:t>
      </w:r>
      <w:r w:rsidR="00D97EF1" w:rsidRPr="00207730">
        <w:rPr>
          <w:rFonts w:cs="Times New Roman"/>
          <w:sz w:val="28"/>
          <w:szCs w:val="28"/>
          <w:lang w:val="ru-RU"/>
        </w:rPr>
        <w:t>ей</w:t>
      </w:r>
      <w:r w:rsidRPr="00207730">
        <w:rPr>
          <w:rFonts w:cs="Times New Roman"/>
          <w:sz w:val="28"/>
          <w:szCs w:val="28"/>
          <w:lang w:val="ru-RU"/>
        </w:rPr>
        <w:t xml:space="preserve"> г. Семей был задержан отбывающий наказание в учреждении № 21</w:t>
      </w:r>
      <w:r w:rsidR="00D97EF1" w:rsidRPr="00207730">
        <w:rPr>
          <w:rFonts w:cs="Times New Roman"/>
          <w:sz w:val="28"/>
          <w:szCs w:val="28"/>
          <w:lang w:val="ru-RU"/>
        </w:rPr>
        <w:t xml:space="preserve"> осужденный</w:t>
      </w:r>
      <w:r w:rsidRPr="00207730">
        <w:rPr>
          <w:rFonts w:cs="Times New Roman"/>
          <w:sz w:val="28"/>
          <w:szCs w:val="28"/>
          <w:lang w:val="ru-RU"/>
        </w:rPr>
        <w:t xml:space="preserve"> Б. 23.05.1995 года рождения, который совершил угон автомобиля марки ВАЗ 21099. После чего, он был направлен сотрудниками дорожно-патрульной полиции для освидетельствования в наркологический диспансер г. Семей, где он отказался от прохождения медицинского освидетельствования</w:t>
      </w:r>
      <w:r w:rsidR="00C26FA3" w:rsidRPr="00207730">
        <w:rPr>
          <w:rFonts w:cs="Times New Roman"/>
          <w:sz w:val="28"/>
          <w:szCs w:val="28"/>
          <w:lang w:val="ru-RU"/>
        </w:rPr>
        <w:t>,</w:t>
      </w:r>
      <w:r w:rsidRPr="00207730">
        <w:rPr>
          <w:rFonts w:cs="Times New Roman"/>
          <w:sz w:val="28"/>
          <w:szCs w:val="28"/>
          <w:lang w:val="ru-RU"/>
        </w:rPr>
        <w:t xml:space="preserve"> согласно заключению № 5430 от 12.10.2023 </w:t>
      </w:r>
      <w:r w:rsidR="005A0CDD" w:rsidRPr="00207730">
        <w:rPr>
          <w:rFonts w:cs="Times New Roman"/>
          <w:sz w:val="28"/>
          <w:szCs w:val="28"/>
          <w:lang w:val="ru-RU"/>
        </w:rPr>
        <w:t>года</w:t>
      </w:r>
      <w:r w:rsidRPr="00207730">
        <w:rPr>
          <w:rFonts w:cs="Times New Roman"/>
          <w:sz w:val="28"/>
          <w:szCs w:val="28"/>
          <w:lang w:val="ru-RU"/>
        </w:rPr>
        <w:t>.</w:t>
      </w:r>
    </w:p>
    <w:p w14:paraId="25A1B820" w14:textId="5D9AA884" w:rsidR="00D50766" w:rsidRDefault="00DE753F" w:rsidP="00E40403">
      <w:pPr>
        <w:spacing w:after="0" w:line="240" w:lineRule="auto"/>
        <w:ind w:firstLine="709"/>
        <w:jc w:val="both"/>
        <w:rPr>
          <w:rFonts w:eastAsia="Times New Roman" w:cs="Times New Roman"/>
          <w:bCs/>
          <w:sz w:val="28"/>
          <w:szCs w:val="28"/>
          <w:lang w:val="ru-RU"/>
        </w:rPr>
      </w:pPr>
      <w:r w:rsidRPr="00207730">
        <w:rPr>
          <w:rFonts w:eastAsia="Times New Roman" w:cs="Times New Roman"/>
          <w:bCs/>
          <w:sz w:val="28"/>
          <w:szCs w:val="28"/>
          <w:lang w:val="ru-RU"/>
        </w:rPr>
        <w:t>10.0</w:t>
      </w:r>
      <w:r w:rsidRPr="00207730">
        <w:rPr>
          <w:rFonts w:cs="Times New Roman"/>
          <w:sz w:val="28"/>
          <w:szCs w:val="28"/>
          <w:lang w:val="ru-RU"/>
        </w:rPr>
        <w:t xml:space="preserve">6.2024 </w:t>
      </w:r>
      <w:r w:rsidR="005A0CDD" w:rsidRPr="00207730">
        <w:rPr>
          <w:rFonts w:cs="Times New Roman"/>
          <w:sz w:val="28"/>
          <w:szCs w:val="28"/>
          <w:lang w:val="ru-RU"/>
        </w:rPr>
        <w:t>года</w:t>
      </w:r>
      <w:r w:rsidRPr="00207730">
        <w:rPr>
          <w:rFonts w:cs="Times New Roman"/>
          <w:sz w:val="28"/>
          <w:szCs w:val="28"/>
          <w:lang w:val="ru-RU"/>
        </w:rPr>
        <w:t xml:space="preserve"> в 16:40 на рабочем объекте </w:t>
      </w:r>
      <w:r w:rsidR="009B5CE7" w:rsidRPr="00207730">
        <w:rPr>
          <w:rFonts w:cs="Times New Roman"/>
          <w:sz w:val="28"/>
          <w:szCs w:val="28"/>
          <w:lang w:val="ru-RU"/>
        </w:rPr>
        <w:t>одно</w:t>
      </w:r>
      <w:r w:rsidR="00C26FA3" w:rsidRPr="00207730">
        <w:rPr>
          <w:rFonts w:cs="Times New Roman"/>
          <w:sz w:val="28"/>
          <w:szCs w:val="28"/>
          <w:lang w:val="ru-RU"/>
        </w:rPr>
        <w:t>го</w:t>
      </w:r>
      <w:r w:rsidR="009B5CE7" w:rsidRPr="00207730">
        <w:rPr>
          <w:rFonts w:cs="Times New Roman"/>
          <w:sz w:val="28"/>
          <w:szCs w:val="28"/>
          <w:lang w:val="ru-RU"/>
        </w:rPr>
        <w:t xml:space="preserve"> из </w:t>
      </w:r>
      <w:r w:rsidRPr="00207730">
        <w:rPr>
          <w:rFonts w:cs="Times New Roman"/>
          <w:sz w:val="28"/>
          <w:szCs w:val="28"/>
          <w:lang w:val="ru-RU"/>
        </w:rPr>
        <w:t xml:space="preserve">ИП, расположенного </w:t>
      </w:r>
      <w:r w:rsidR="009B5CE7" w:rsidRPr="00207730">
        <w:rPr>
          <w:rFonts w:cs="Times New Roman"/>
          <w:sz w:val="28"/>
          <w:szCs w:val="28"/>
          <w:lang w:val="ru-RU"/>
        </w:rPr>
        <w:t xml:space="preserve">в </w:t>
      </w:r>
      <w:r w:rsidRPr="00207730">
        <w:rPr>
          <w:rFonts w:eastAsia="Times New Roman" w:cs="Times New Roman"/>
          <w:bCs/>
          <w:sz w:val="28"/>
          <w:szCs w:val="28"/>
          <w:lang w:val="ru-RU"/>
        </w:rPr>
        <w:t>г</w:t>
      </w:r>
      <w:r w:rsidR="009B5CE7" w:rsidRPr="00207730">
        <w:rPr>
          <w:rFonts w:eastAsia="Times New Roman" w:cs="Times New Roman"/>
          <w:bCs/>
          <w:sz w:val="28"/>
          <w:szCs w:val="28"/>
          <w:lang w:val="ru-RU"/>
        </w:rPr>
        <w:t xml:space="preserve">ороде </w:t>
      </w:r>
      <w:r w:rsidRPr="00207730">
        <w:rPr>
          <w:rFonts w:eastAsia="Times New Roman" w:cs="Times New Roman"/>
          <w:bCs/>
          <w:sz w:val="28"/>
          <w:szCs w:val="28"/>
          <w:lang w:val="ru-RU"/>
        </w:rPr>
        <w:t xml:space="preserve"> Шымкент,  между трудоустроенными в ИП осужденными учреждения № 56 (минимальной безопасности, г. Шымкент) Т</w:t>
      </w:r>
      <w:r w:rsidR="0011260D" w:rsidRPr="00207730">
        <w:rPr>
          <w:rFonts w:eastAsia="Times New Roman" w:cs="Times New Roman"/>
          <w:bCs/>
          <w:sz w:val="28"/>
          <w:szCs w:val="28"/>
          <w:lang w:val="ru-RU"/>
        </w:rPr>
        <w:t>.</w:t>
      </w:r>
      <w:r w:rsidRPr="00207730">
        <w:rPr>
          <w:rFonts w:eastAsia="Times New Roman" w:cs="Times New Roman"/>
          <w:bCs/>
          <w:sz w:val="28"/>
          <w:szCs w:val="28"/>
          <w:lang w:val="ru-RU"/>
        </w:rPr>
        <w:t>, Г</w:t>
      </w:r>
      <w:r w:rsidR="0011260D" w:rsidRPr="00207730">
        <w:rPr>
          <w:rFonts w:eastAsia="Times New Roman" w:cs="Times New Roman"/>
          <w:bCs/>
          <w:sz w:val="28"/>
          <w:szCs w:val="28"/>
          <w:lang w:val="ru-RU"/>
        </w:rPr>
        <w:t>.</w:t>
      </w:r>
      <w:r w:rsidRPr="00207730">
        <w:rPr>
          <w:rFonts w:eastAsia="Times New Roman" w:cs="Times New Roman"/>
          <w:bCs/>
          <w:sz w:val="28"/>
          <w:szCs w:val="28"/>
          <w:lang w:val="ru-RU"/>
        </w:rPr>
        <w:t>, А</w:t>
      </w:r>
      <w:r w:rsidR="0011260D" w:rsidRPr="00207730">
        <w:rPr>
          <w:rFonts w:eastAsia="Times New Roman" w:cs="Times New Roman"/>
          <w:bCs/>
          <w:sz w:val="28"/>
          <w:szCs w:val="28"/>
          <w:lang w:val="ru-RU"/>
        </w:rPr>
        <w:t>.</w:t>
      </w:r>
      <w:r w:rsidRPr="00207730">
        <w:rPr>
          <w:rFonts w:eastAsia="Times New Roman" w:cs="Times New Roman"/>
          <w:bCs/>
          <w:sz w:val="28"/>
          <w:szCs w:val="28"/>
          <w:lang w:val="ru-RU"/>
        </w:rPr>
        <w:t>, Б</w:t>
      </w:r>
      <w:r w:rsidR="0011260D" w:rsidRPr="00207730">
        <w:rPr>
          <w:rFonts w:eastAsia="Times New Roman" w:cs="Times New Roman"/>
          <w:bCs/>
          <w:sz w:val="28"/>
          <w:szCs w:val="28"/>
          <w:lang w:val="ru-RU"/>
        </w:rPr>
        <w:t>.</w:t>
      </w:r>
      <w:r w:rsidRPr="00207730">
        <w:rPr>
          <w:rFonts w:eastAsia="Times New Roman" w:cs="Times New Roman"/>
          <w:bCs/>
          <w:sz w:val="28"/>
          <w:szCs w:val="28"/>
          <w:lang w:val="kk-KZ"/>
        </w:rPr>
        <w:t>, Э</w:t>
      </w:r>
      <w:r w:rsidR="0011260D" w:rsidRPr="00207730">
        <w:rPr>
          <w:rFonts w:eastAsia="Times New Roman" w:cs="Times New Roman"/>
          <w:bCs/>
          <w:sz w:val="28"/>
          <w:szCs w:val="28"/>
          <w:lang w:val="kk-KZ"/>
        </w:rPr>
        <w:t>.</w:t>
      </w:r>
      <w:r w:rsidRPr="00207730">
        <w:rPr>
          <w:rFonts w:eastAsia="Times New Roman" w:cs="Times New Roman"/>
          <w:bCs/>
          <w:sz w:val="28"/>
          <w:szCs w:val="28"/>
          <w:lang w:val="ru-RU"/>
        </w:rPr>
        <w:t xml:space="preserve"> </w:t>
      </w:r>
      <w:r w:rsidRPr="00207730">
        <w:rPr>
          <w:rFonts w:eastAsia="Times New Roman" w:cs="Times New Roman"/>
          <w:bCs/>
          <w:sz w:val="28"/>
          <w:szCs w:val="28"/>
          <w:lang w:val="kk-KZ"/>
        </w:rPr>
        <w:t>и</w:t>
      </w:r>
      <w:r w:rsidRPr="00207730">
        <w:rPr>
          <w:rFonts w:eastAsia="Times New Roman" w:cs="Times New Roman"/>
          <w:bCs/>
          <w:sz w:val="28"/>
          <w:szCs w:val="28"/>
          <w:lang w:val="ru-RU"/>
        </w:rPr>
        <w:t xml:space="preserve"> Б</w:t>
      </w:r>
      <w:r w:rsidR="0011260D" w:rsidRPr="00207730">
        <w:rPr>
          <w:rFonts w:eastAsia="Times New Roman" w:cs="Times New Roman"/>
          <w:bCs/>
          <w:sz w:val="28"/>
          <w:szCs w:val="28"/>
          <w:lang w:val="ru-RU"/>
        </w:rPr>
        <w:t>.</w:t>
      </w:r>
      <w:r w:rsidRPr="00207730">
        <w:rPr>
          <w:rFonts w:eastAsia="Times New Roman" w:cs="Times New Roman"/>
          <w:bCs/>
          <w:sz w:val="28"/>
          <w:szCs w:val="28"/>
          <w:lang w:val="ru-RU"/>
        </w:rPr>
        <w:t xml:space="preserve"> в ходе распития спиртных напитков произошел словесный конфликт переросший в драку, в ходе которого осужденный Г</w:t>
      </w:r>
      <w:r w:rsidR="0011260D" w:rsidRPr="00207730">
        <w:rPr>
          <w:rFonts w:eastAsia="Times New Roman" w:cs="Times New Roman"/>
          <w:bCs/>
          <w:sz w:val="28"/>
          <w:szCs w:val="28"/>
          <w:lang w:val="ru-RU"/>
        </w:rPr>
        <w:t>.</w:t>
      </w:r>
      <w:r w:rsidRPr="00207730">
        <w:rPr>
          <w:rFonts w:eastAsia="Times New Roman" w:cs="Times New Roman"/>
          <w:bCs/>
          <w:sz w:val="28"/>
          <w:szCs w:val="28"/>
          <w:lang w:val="ru-RU"/>
        </w:rPr>
        <w:t xml:space="preserve"> руками и ногами нанес телесные повреждения осужденному Т. Причиной конфликта явилось обвинение Т</w:t>
      </w:r>
      <w:r w:rsidR="0011260D" w:rsidRPr="00207730">
        <w:rPr>
          <w:rFonts w:eastAsia="Times New Roman" w:cs="Times New Roman"/>
          <w:bCs/>
          <w:sz w:val="28"/>
          <w:szCs w:val="28"/>
          <w:lang w:val="ru-RU"/>
        </w:rPr>
        <w:t>.</w:t>
      </w:r>
      <w:r w:rsidRPr="00207730">
        <w:rPr>
          <w:rFonts w:eastAsia="Times New Roman" w:cs="Times New Roman"/>
          <w:bCs/>
          <w:sz w:val="28"/>
          <w:szCs w:val="28"/>
          <w:lang w:val="ru-RU"/>
        </w:rPr>
        <w:t xml:space="preserve"> в оказании содействия сотрудникам администрации, </w:t>
      </w:r>
      <w:r w:rsidR="003D5C45" w:rsidRPr="00207730">
        <w:rPr>
          <w:rFonts w:eastAsia="Times New Roman" w:cs="Times New Roman"/>
          <w:bCs/>
          <w:sz w:val="28"/>
          <w:szCs w:val="28"/>
          <w:lang w:val="ru-RU"/>
        </w:rPr>
        <w:t>другими словами</w:t>
      </w:r>
      <w:r w:rsidRPr="00207730">
        <w:rPr>
          <w:rFonts w:eastAsia="Times New Roman" w:cs="Times New Roman"/>
          <w:bCs/>
          <w:sz w:val="28"/>
          <w:szCs w:val="28"/>
          <w:lang w:val="ru-RU"/>
        </w:rPr>
        <w:t xml:space="preserve"> «стукачество».</w:t>
      </w:r>
      <w:r w:rsidRPr="00207730">
        <w:rPr>
          <w:rFonts w:eastAsia="Times New Roman" w:cs="Times New Roman"/>
          <w:bCs/>
          <w:sz w:val="28"/>
          <w:szCs w:val="28"/>
          <w:lang w:val="kk-KZ"/>
        </w:rPr>
        <w:t xml:space="preserve"> </w:t>
      </w:r>
      <w:r w:rsidRPr="00207730">
        <w:rPr>
          <w:rFonts w:eastAsia="Calibri" w:cs="Times New Roman"/>
          <w:bCs/>
          <w:sz w:val="28"/>
          <w:szCs w:val="28"/>
          <w:lang w:val="ru-RU"/>
        </w:rPr>
        <w:t>На месте происшествия осужденного Т</w:t>
      </w:r>
      <w:r w:rsidR="0011260D" w:rsidRPr="00207730">
        <w:rPr>
          <w:rFonts w:eastAsia="Calibri" w:cs="Times New Roman"/>
          <w:bCs/>
          <w:sz w:val="28"/>
          <w:szCs w:val="28"/>
          <w:lang w:val="ru-RU"/>
        </w:rPr>
        <w:t>.</w:t>
      </w:r>
      <w:r w:rsidRPr="00207730">
        <w:rPr>
          <w:rFonts w:eastAsia="Calibri" w:cs="Times New Roman"/>
          <w:bCs/>
          <w:sz w:val="28"/>
          <w:szCs w:val="28"/>
          <w:lang w:val="ru-RU"/>
        </w:rPr>
        <w:t xml:space="preserve"> в тяжелом состоянии обнаружил начальник воспитательного отдела учреждения № 56 подполковник юстиции Д</w:t>
      </w:r>
      <w:r w:rsidR="0011260D" w:rsidRPr="00207730">
        <w:rPr>
          <w:rFonts w:eastAsia="Calibri" w:cs="Times New Roman"/>
          <w:bCs/>
          <w:sz w:val="28"/>
          <w:szCs w:val="28"/>
          <w:lang w:val="ru-RU"/>
        </w:rPr>
        <w:t>.</w:t>
      </w:r>
      <w:r w:rsidRPr="00207730">
        <w:rPr>
          <w:rFonts w:eastAsia="Calibri" w:cs="Times New Roman"/>
          <w:bCs/>
          <w:sz w:val="28"/>
          <w:szCs w:val="28"/>
          <w:lang w:val="ru-RU"/>
        </w:rPr>
        <w:t>, который незамедлительно вызвал скорую помощь и сообщил в дежурную часть.</w:t>
      </w:r>
      <w:r w:rsidRPr="00207730">
        <w:rPr>
          <w:rFonts w:eastAsia="Times New Roman" w:cs="Times New Roman"/>
          <w:bCs/>
          <w:sz w:val="28"/>
          <w:szCs w:val="28"/>
          <w:lang w:val="ru-RU"/>
        </w:rPr>
        <w:t xml:space="preserve"> </w:t>
      </w:r>
      <w:r w:rsidRPr="00207730">
        <w:rPr>
          <w:rFonts w:eastAsia="Calibri" w:cs="Times New Roman"/>
          <w:bCs/>
          <w:sz w:val="28"/>
          <w:szCs w:val="28"/>
          <w:lang w:val="ru-RU"/>
        </w:rPr>
        <w:t xml:space="preserve">От полученных телесных повреждений осужденный Т скончался </w:t>
      </w:r>
      <w:r w:rsidR="00C26FA3" w:rsidRPr="00207730">
        <w:rPr>
          <w:rFonts w:eastAsia="Calibri" w:cs="Times New Roman"/>
          <w:bCs/>
          <w:sz w:val="28"/>
          <w:szCs w:val="28"/>
          <w:lang w:val="ru-RU"/>
        </w:rPr>
        <w:t>д</w:t>
      </w:r>
      <w:r w:rsidRPr="00207730">
        <w:rPr>
          <w:rFonts w:eastAsia="Calibri" w:cs="Times New Roman"/>
          <w:bCs/>
          <w:sz w:val="28"/>
          <w:szCs w:val="28"/>
          <w:lang w:val="ru-RU"/>
        </w:rPr>
        <w:t>о приезд</w:t>
      </w:r>
      <w:r w:rsidR="00C26FA3" w:rsidRPr="00207730">
        <w:rPr>
          <w:rFonts w:eastAsia="Calibri" w:cs="Times New Roman"/>
          <w:bCs/>
          <w:sz w:val="28"/>
          <w:szCs w:val="28"/>
          <w:lang w:val="ru-RU"/>
        </w:rPr>
        <w:t>а</w:t>
      </w:r>
      <w:r w:rsidRPr="00207730">
        <w:rPr>
          <w:rFonts w:eastAsia="Calibri" w:cs="Times New Roman"/>
          <w:bCs/>
          <w:sz w:val="28"/>
          <w:szCs w:val="28"/>
          <w:lang w:val="ru-RU"/>
        </w:rPr>
        <w:t xml:space="preserve"> скорой помощи, не приходя в сознание.</w:t>
      </w:r>
      <w:r w:rsidR="00E40403">
        <w:rPr>
          <w:rFonts w:eastAsia="Times New Roman" w:cs="Times New Roman"/>
          <w:bCs/>
          <w:sz w:val="28"/>
          <w:szCs w:val="28"/>
          <w:lang w:val="ru-RU"/>
        </w:rPr>
        <w:t xml:space="preserve"> </w:t>
      </w:r>
      <w:r w:rsidRPr="00207730">
        <w:rPr>
          <w:rFonts w:eastAsia="Times New Roman" w:cs="Times New Roman"/>
          <w:bCs/>
          <w:sz w:val="28"/>
          <w:szCs w:val="28"/>
          <w:lang w:val="ru-RU"/>
        </w:rPr>
        <w:t>Осужденный Г</w:t>
      </w:r>
      <w:r w:rsidR="0011260D" w:rsidRPr="00207730">
        <w:rPr>
          <w:rFonts w:eastAsia="Times New Roman" w:cs="Times New Roman"/>
          <w:bCs/>
          <w:sz w:val="28"/>
          <w:szCs w:val="28"/>
          <w:lang w:val="ru-RU"/>
        </w:rPr>
        <w:t>.</w:t>
      </w:r>
      <w:r w:rsidRPr="00207730">
        <w:rPr>
          <w:rFonts w:eastAsia="Times New Roman" w:cs="Times New Roman"/>
          <w:bCs/>
          <w:sz w:val="28"/>
          <w:szCs w:val="28"/>
          <w:lang w:val="ru-RU"/>
        </w:rPr>
        <w:t xml:space="preserve"> водворен в изолятор временного содержания г. Шымкент, имеются его признательные показания.</w:t>
      </w:r>
    </w:p>
    <w:p w14:paraId="75E5707B" w14:textId="0FF361C5" w:rsidR="00F623A8" w:rsidRPr="00F623A8" w:rsidRDefault="00F623A8" w:rsidP="00E40403">
      <w:pPr>
        <w:spacing w:after="0" w:line="240" w:lineRule="auto"/>
        <w:ind w:firstLine="709"/>
        <w:jc w:val="both"/>
        <w:rPr>
          <w:rFonts w:eastAsia="Times New Roman" w:cs="Times New Roman"/>
          <w:sz w:val="28"/>
          <w:szCs w:val="28"/>
          <w:lang w:val="ru-RU"/>
        </w:rPr>
      </w:pPr>
      <w:r w:rsidRPr="00F623A8">
        <w:rPr>
          <w:rFonts w:eastAsia="Times New Roman" w:cs="Times New Roman"/>
          <w:sz w:val="28"/>
          <w:szCs w:val="28"/>
          <w:lang w:val="ru-RU"/>
        </w:rPr>
        <w:t xml:space="preserve">24 апреля 2025 года в 17-20 по завершению рабочего дня осужденный А.К.Ж. направляясь в </w:t>
      </w:r>
      <w:r>
        <w:rPr>
          <w:rFonts w:eastAsia="Times New Roman" w:cs="Times New Roman"/>
          <w:sz w:val="28"/>
          <w:szCs w:val="28"/>
          <w:lang w:val="ru-RU"/>
        </w:rPr>
        <w:t>УМБ</w:t>
      </w:r>
      <w:r w:rsidRPr="00F623A8">
        <w:rPr>
          <w:rFonts w:eastAsia="Times New Roman" w:cs="Times New Roman"/>
          <w:sz w:val="28"/>
          <w:szCs w:val="28"/>
          <w:lang w:val="ru-RU"/>
        </w:rPr>
        <w:t xml:space="preserve"> №</w:t>
      </w:r>
      <w:r>
        <w:rPr>
          <w:rFonts w:eastAsia="Times New Roman" w:cs="Times New Roman"/>
          <w:sz w:val="28"/>
          <w:szCs w:val="28"/>
          <w:lang w:val="ru-RU"/>
        </w:rPr>
        <w:t xml:space="preserve"> </w:t>
      </w:r>
      <w:r w:rsidRPr="00F623A8">
        <w:rPr>
          <w:rFonts w:eastAsia="Times New Roman" w:cs="Times New Roman"/>
          <w:sz w:val="28"/>
          <w:szCs w:val="28"/>
          <w:lang w:val="ru-RU"/>
        </w:rPr>
        <w:t>56 г</w:t>
      </w:r>
      <w:r>
        <w:rPr>
          <w:rFonts w:eastAsia="Times New Roman" w:cs="Times New Roman"/>
          <w:sz w:val="28"/>
          <w:szCs w:val="28"/>
          <w:lang w:val="ru-RU"/>
        </w:rPr>
        <w:t>.</w:t>
      </w:r>
      <w:r w:rsidRPr="00F623A8">
        <w:rPr>
          <w:rFonts w:eastAsia="Times New Roman" w:cs="Times New Roman"/>
          <w:sz w:val="28"/>
          <w:szCs w:val="28"/>
          <w:lang w:val="ru-RU"/>
        </w:rPr>
        <w:t xml:space="preserve"> Шымкент по ул</w:t>
      </w:r>
      <w:r>
        <w:rPr>
          <w:rFonts w:eastAsia="Times New Roman" w:cs="Times New Roman"/>
          <w:sz w:val="28"/>
          <w:szCs w:val="28"/>
          <w:lang w:val="ru-RU"/>
        </w:rPr>
        <w:t>.</w:t>
      </w:r>
      <w:r w:rsidRPr="00F623A8">
        <w:rPr>
          <w:rFonts w:eastAsia="Times New Roman" w:cs="Times New Roman"/>
          <w:sz w:val="28"/>
          <w:szCs w:val="28"/>
          <w:lang w:val="ru-RU"/>
        </w:rPr>
        <w:t xml:space="preserve"> Жданов</w:t>
      </w:r>
      <w:r>
        <w:rPr>
          <w:rFonts w:eastAsia="Times New Roman" w:cs="Times New Roman"/>
          <w:sz w:val="28"/>
          <w:szCs w:val="28"/>
          <w:lang w:val="ru-RU"/>
        </w:rPr>
        <w:t>а</w:t>
      </w:r>
      <w:r w:rsidRPr="00F623A8">
        <w:rPr>
          <w:rFonts w:eastAsia="Times New Roman" w:cs="Times New Roman"/>
          <w:sz w:val="28"/>
          <w:szCs w:val="28"/>
          <w:lang w:val="ru-RU"/>
        </w:rPr>
        <w:t xml:space="preserve"> д</w:t>
      </w:r>
      <w:r>
        <w:rPr>
          <w:rFonts w:eastAsia="Times New Roman" w:cs="Times New Roman"/>
          <w:sz w:val="28"/>
          <w:szCs w:val="28"/>
          <w:lang w:val="ru-RU"/>
        </w:rPr>
        <w:t>.</w:t>
      </w:r>
      <w:r w:rsidRPr="00F623A8">
        <w:rPr>
          <w:rFonts w:eastAsia="Times New Roman" w:cs="Times New Roman"/>
          <w:sz w:val="28"/>
          <w:szCs w:val="28"/>
          <w:lang w:val="ru-RU"/>
        </w:rPr>
        <w:t xml:space="preserve"> 352, зашел в подъезд указанного дома, со слов последнего с целью поиска квартиры для съ</w:t>
      </w:r>
      <w:r w:rsidR="00AC5AAF">
        <w:rPr>
          <w:rFonts w:eastAsia="Times New Roman" w:cs="Times New Roman"/>
          <w:sz w:val="28"/>
          <w:szCs w:val="28"/>
          <w:lang w:val="ru-RU"/>
        </w:rPr>
        <w:t>е</w:t>
      </w:r>
      <w:r w:rsidRPr="00F623A8">
        <w:rPr>
          <w:rFonts w:eastAsia="Times New Roman" w:cs="Times New Roman"/>
          <w:sz w:val="28"/>
          <w:szCs w:val="28"/>
          <w:lang w:val="ru-RU"/>
        </w:rPr>
        <w:t>ма при своем освобождении (конец срока 20.05.2025</w:t>
      </w:r>
      <w:r w:rsidR="00AC5AAF">
        <w:rPr>
          <w:rFonts w:eastAsia="Times New Roman" w:cs="Times New Roman"/>
          <w:sz w:val="28"/>
          <w:szCs w:val="28"/>
          <w:lang w:val="ru-RU"/>
        </w:rPr>
        <w:t xml:space="preserve"> </w:t>
      </w:r>
      <w:r w:rsidRPr="00F623A8">
        <w:rPr>
          <w:rFonts w:eastAsia="Times New Roman" w:cs="Times New Roman"/>
          <w:sz w:val="28"/>
          <w:szCs w:val="28"/>
          <w:lang w:val="ru-RU"/>
        </w:rPr>
        <w:t>г</w:t>
      </w:r>
      <w:r w:rsidR="00AC5AAF">
        <w:rPr>
          <w:rFonts w:eastAsia="Times New Roman" w:cs="Times New Roman"/>
          <w:sz w:val="28"/>
          <w:szCs w:val="28"/>
          <w:lang w:val="ru-RU"/>
        </w:rPr>
        <w:t>ода</w:t>
      </w:r>
      <w:r w:rsidRPr="00F623A8">
        <w:rPr>
          <w:rFonts w:eastAsia="Times New Roman" w:cs="Times New Roman"/>
          <w:sz w:val="28"/>
          <w:szCs w:val="28"/>
          <w:lang w:val="ru-RU"/>
        </w:rPr>
        <w:t>)</w:t>
      </w:r>
      <w:r w:rsidR="00AC5AAF">
        <w:rPr>
          <w:rFonts w:eastAsia="Times New Roman" w:cs="Times New Roman"/>
          <w:sz w:val="28"/>
          <w:szCs w:val="28"/>
          <w:lang w:val="ru-RU"/>
        </w:rPr>
        <w:t xml:space="preserve">. </w:t>
      </w:r>
      <w:r w:rsidRPr="00F623A8">
        <w:rPr>
          <w:rFonts w:eastAsia="Times New Roman" w:cs="Times New Roman"/>
          <w:sz w:val="28"/>
          <w:szCs w:val="28"/>
          <w:lang w:val="ru-RU"/>
        </w:rPr>
        <w:t>В этот момент за ним в подъезд зашла малолетняя «К.В.А» 2017 г</w:t>
      </w:r>
      <w:r w:rsidR="00AC5AAF">
        <w:rPr>
          <w:rFonts w:eastAsia="Times New Roman" w:cs="Times New Roman"/>
          <w:sz w:val="28"/>
          <w:szCs w:val="28"/>
          <w:lang w:val="ru-RU"/>
        </w:rPr>
        <w:t>ода рождения</w:t>
      </w:r>
      <w:r w:rsidRPr="00F623A8">
        <w:rPr>
          <w:rFonts w:eastAsia="Times New Roman" w:cs="Times New Roman"/>
          <w:sz w:val="28"/>
          <w:szCs w:val="28"/>
          <w:lang w:val="ru-RU"/>
        </w:rPr>
        <w:t xml:space="preserve">, со слов </w:t>
      </w:r>
      <w:r w:rsidR="00AC5AAF" w:rsidRPr="00F623A8">
        <w:rPr>
          <w:rFonts w:eastAsia="Times New Roman" w:cs="Times New Roman"/>
          <w:sz w:val="28"/>
          <w:szCs w:val="28"/>
          <w:lang w:val="ru-RU"/>
        </w:rPr>
        <w:t>которой осужденный</w:t>
      </w:r>
      <w:r w:rsidRPr="00F623A8">
        <w:rPr>
          <w:rFonts w:eastAsia="Times New Roman" w:cs="Times New Roman"/>
          <w:sz w:val="28"/>
          <w:szCs w:val="28"/>
          <w:lang w:val="ru-RU"/>
        </w:rPr>
        <w:t xml:space="preserve"> А.К.Ж. между 2-м и 3-м этажом пытался ее обнять, однако после ее крика в 17</w:t>
      </w:r>
      <w:r w:rsidR="00AC7070">
        <w:rPr>
          <w:rFonts w:eastAsia="Times New Roman" w:cs="Times New Roman"/>
          <w:sz w:val="28"/>
          <w:szCs w:val="28"/>
          <w:lang w:val="ru-RU"/>
        </w:rPr>
        <w:t>:</w:t>
      </w:r>
      <w:r w:rsidRPr="00F623A8">
        <w:rPr>
          <w:rFonts w:eastAsia="Times New Roman" w:cs="Times New Roman"/>
          <w:sz w:val="28"/>
          <w:szCs w:val="28"/>
          <w:lang w:val="ru-RU"/>
        </w:rPr>
        <w:t xml:space="preserve">24 последний незамедлительно покинул место происшествия.  В расположение </w:t>
      </w:r>
      <w:r w:rsidR="000A2350">
        <w:rPr>
          <w:rFonts w:eastAsia="Times New Roman" w:cs="Times New Roman"/>
          <w:sz w:val="28"/>
          <w:szCs w:val="28"/>
          <w:lang w:val="ru-RU"/>
        </w:rPr>
        <w:t>УМБ</w:t>
      </w:r>
      <w:r w:rsidRPr="00F623A8">
        <w:rPr>
          <w:rFonts w:eastAsia="Times New Roman" w:cs="Times New Roman"/>
          <w:sz w:val="28"/>
          <w:szCs w:val="28"/>
          <w:lang w:val="ru-RU"/>
        </w:rPr>
        <w:t xml:space="preserve"> №</w:t>
      </w:r>
      <w:r w:rsidR="000A2350">
        <w:rPr>
          <w:rFonts w:eastAsia="Times New Roman" w:cs="Times New Roman"/>
          <w:sz w:val="28"/>
          <w:szCs w:val="28"/>
          <w:lang w:val="ru-RU"/>
        </w:rPr>
        <w:t xml:space="preserve"> </w:t>
      </w:r>
      <w:r w:rsidRPr="00F623A8">
        <w:rPr>
          <w:rFonts w:eastAsia="Times New Roman" w:cs="Times New Roman"/>
          <w:sz w:val="28"/>
          <w:szCs w:val="28"/>
          <w:lang w:val="ru-RU"/>
        </w:rPr>
        <w:t>56 осужденный прибыл в 18</w:t>
      </w:r>
      <w:r w:rsidR="000A2350">
        <w:rPr>
          <w:rFonts w:eastAsia="Times New Roman" w:cs="Times New Roman"/>
          <w:sz w:val="28"/>
          <w:szCs w:val="28"/>
          <w:lang w:val="ru-RU"/>
        </w:rPr>
        <w:t>:</w:t>
      </w:r>
      <w:r w:rsidRPr="00F623A8">
        <w:rPr>
          <w:rFonts w:eastAsia="Times New Roman" w:cs="Times New Roman"/>
          <w:sz w:val="28"/>
          <w:szCs w:val="28"/>
          <w:lang w:val="ru-RU"/>
        </w:rPr>
        <w:t xml:space="preserve">40 без признаков опьянения. 25 апреля </w:t>
      </w:r>
      <w:r w:rsidR="000A2350">
        <w:rPr>
          <w:rFonts w:eastAsia="Times New Roman" w:cs="Times New Roman"/>
          <w:sz w:val="28"/>
          <w:szCs w:val="28"/>
          <w:lang w:val="ru-RU"/>
        </w:rPr>
        <w:t>2025 года</w:t>
      </w:r>
      <w:r w:rsidRPr="00F623A8">
        <w:rPr>
          <w:rFonts w:eastAsia="Times New Roman" w:cs="Times New Roman"/>
          <w:sz w:val="28"/>
          <w:szCs w:val="28"/>
          <w:lang w:val="ru-RU"/>
        </w:rPr>
        <w:t xml:space="preserve"> в 16</w:t>
      </w:r>
      <w:r w:rsidR="000A2350">
        <w:rPr>
          <w:rFonts w:eastAsia="Times New Roman" w:cs="Times New Roman"/>
          <w:sz w:val="28"/>
          <w:szCs w:val="28"/>
          <w:lang w:val="ru-RU"/>
        </w:rPr>
        <w:t>:</w:t>
      </w:r>
      <w:r w:rsidRPr="00F623A8">
        <w:rPr>
          <w:rFonts w:eastAsia="Times New Roman" w:cs="Times New Roman"/>
          <w:sz w:val="28"/>
          <w:szCs w:val="28"/>
          <w:lang w:val="ru-RU"/>
        </w:rPr>
        <w:t>48 на пульт 102 ДП г.</w:t>
      </w:r>
      <w:r w:rsidR="00DB1894">
        <w:rPr>
          <w:rFonts w:eastAsia="Times New Roman" w:cs="Times New Roman"/>
          <w:sz w:val="28"/>
          <w:szCs w:val="28"/>
          <w:lang w:val="ru-RU"/>
        </w:rPr>
        <w:t xml:space="preserve"> </w:t>
      </w:r>
      <w:r w:rsidRPr="00F623A8">
        <w:rPr>
          <w:rFonts w:eastAsia="Times New Roman" w:cs="Times New Roman"/>
          <w:sz w:val="28"/>
          <w:szCs w:val="28"/>
          <w:lang w:val="ru-RU"/>
        </w:rPr>
        <w:t>Шымкент с заявление о развращении малолетнего ребенка обратилась гражданка И</w:t>
      </w:r>
      <w:r w:rsidR="00DB1894">
        <w:rPr>
          <w:rFonts w:eastAsia="Times New Roman" w:cs="Times New Roman"/>
          <w:sz w:val="28"/>
          <w:szCs w:val="28"/>
          <w:lang w:val="ru-RU"/>
        </w:rPr>
        <w:t>.</w:t>
      </w:r>
      <w:r w:rsidRPr="00F623A8">
        <w:rPr>
          <w:rFonts w:eastAsia="Times New Roman" w:cs="Times New Roman"/>
          <w:sz w:val="28"/>
          <w:szCs w:val="28"/>
          <w:lang w:val="ru-RU"/>
        </w:rPr>
        <w:t xml:space="preserve"> (мать пострадавшей девочки). По данному факту отделом полиции Енбекшинского района ДП г.</w:t>
      </w:r>
      <w:r w:rsidR="00DB1894">
        <w:rPr>
          <w:rFonts w:eastAsia="Times New Roman" w:cs="Times New Roman"/>
          <w:sz w:val="28"/>
          <w:szCs w:val="28"/>
          <w:lang w:val="ru-RU"/>
        </w:rPr>
        <w:t xml:space="preserve"> </w:t>
      </w:r>
      <w:r w:rsidRPr="00F623A8">
        <w:rPr>
          <w:rFonts w:eastAsia="Times New Roman" w:cs="Times New Roman"/>
          <w:sz w:val="28"/>
          <w:szCs w:val="28"/>
          <w:lang w:val="ru-RU"/>
        </w:rPr>
        <w:t xml:space="preserve">Шымкент начато досудеьное расследование по </w:t>
      </w:r>
      <w:r w:rsidR="00DB1894">
        <w:rPr>
          <w:rFonts w:eastAsia="Times New Roman" w:cs="Times New Roman"/>
          <w:sz w:val="28"/>
          <w:szCs w:val="28"/>
          <w:lang w:val="ru-RU"/>
        </w:rPr>
        <w:t xml:space="preserve">ч. 1 </w:t>
      </w:r>
      <w:r w:rsidRPr="00F623A8">
        <w:rPr>
          <w:rFonts w:eastAsia="Times New Roman" w:cs="Times New Roman"/>
          <w:sz w:val="28"/>
          <w:szCs w:val="28"/>
          <w:lang w:val="ru-RU"/>
        </w:rPr>
        <w:t>ст.124 УК РК.</w:t>
      </w:r>
      <w:r w:rsidR="000A2350">
        <w:rPr>
          <w:rFonts w:eastAsia="Times New Roman" w:cs="Times New Roman"/>
          <w:sz w:val="28"/>
          <w:szCs w:val="28"/>
          <w:lang w:val="ru-RU"/>
        </w:rPr>
        <w:t xml:space="preserve"> </w:t>
      </w:r>
      <w:r w:rsidRPr="00F623A8">
        <w:rPr>
          <w:rFonts w:eastAsia="Times New Roman" w:cs="Times New Roman"/>
          <w:sz w:val="28"/>
          <w:szCs w:val="28"/>
          <w:lang w:val="ru-RU"/>
        </w:rPr>
        <w:t xml:space="preserve">Осужденный А.К.Ж. 25 апреля </w:t>
      </w:r>
      <w:r w:rsidR="00DB1894">
        <w:rPr>
          <w:rFonts w:eastAsia="Times New Roman" w:cs="Times New Roman"/>
          <w:sz w:val="28"/>
          <w:szCs w:val="28"/>
          <w:lang w:val="ru-RU"/>
        </w:rPr>
        <w:t xml:space="preserve">2025 года </w:t>
      </w:r>
      <w:r w:rsidRPr="00F623A8">
        <w:rPr>
          <w:rFonts w:eastAsia="Times New Roman" w:cs="Times New Roman"/>
          <w:sz w:val="28"/>
          <w:szCs w:val="28"/>
          <w:lang w:val="ru-RU"/>
        </w:rPr>
        <w:t>в 22</w:t>
      </w:r>
      <w:r w:rsidR="00DB1894">
        <w:rPr>
          <w:rFonts w:eastAsia="Times New Roman" w:cs="Times New Roman"/>
          <w:sz w:val="28"/>
          <w:szCs w:val="28"/>
          <w:lang w:val="ru-RU"/>
        </w:rPr>
        <w:t>:</w:t>
      </w:r>
      <w:r w:rsidRPr="00F623A8">
        <w:rPr>
          <w:rFonts w:eastAsia="Times New Roman" w:cs="Times New Roman"/>
          <w:sz w:val="28"/>
          <w:szCs w:val="28"/>
          <w:lang w:val="ru-RU"/>
        </w:rPr>
        <w:t>40 был водвор</w:t>
      </w:r>
      <w:r w:rsidR="000A2350">
        <w:rPr>
          <w:rFonts w:eastAsia="Times New Roman" w:cs="Times New Roman"/>
          <w:sz w:val="28"/>
          <w:szCs w:val="28"/>
          <w:lang w:val="ru-RU"/>
        </w:rPr>
        <w:t>е</w:t>
      </w:r>
      <w:r w:rsidRPr="00F623A8">
        <w:rPr>
          <w:rFonts w:eastAsia="Times New Roman" w:cs="Times New Roman"/>
          <w:sz w:val="28"/>
          <w:szCs w:val="28"/>
          <w:lang w:val="ru-RU"/>
        </w:rPr>
        <w:t>н в ИВС г.</w:t>
      </w:r>
      <w:r w:rsidR="00DB1894">
        <w:rPr>
          <w:rFonts w:eastAsia="Times New Roman" w:cs="Times New Roman"/>
          <w:sz w:val="28"/>
          <w:szCs w:val="28"/>
          <w:lang w:val="ru-RU"/>
        </w:rPr>
        <w:t> </w:t>
      </w:r>
      <w:r w:rsidRPr="00F623A8">
        <w:rPr>
          <w:rFonts w:eastAsia="Times New Roman" w:cs="Times New Roman"/>
          <w:sz w:val="28"/>
          <w:szCs w:val="28"/>
          <w:lang w:val="ru-RU"/>
        </w:rPr>
        <w:t xml:space="preserve">Шымкент. </w:t>
      </w:r>
    </w:p>
    <w:p w14:paraId="482178D1" w14:textId="0EEEB6AA" w:rsidR="00D50766"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spacing w:val="-4"/>
          <w:sz w:val="28"/>
          <w:szCs w:val="28"/>
          <w:lang w:val="ru-RU"/>
        </w:rPr>
        <w:t>Основную часть осужденных в УМБ составляют лица, которым при их нахождении в закрытых учреждениях судами было отказано в замене не отбытой части наказания более мягким его видом</w:t>
      </w:r>
      <w:r w:rsidR="00DD4E6F" w:rsidRPr="00207730">
        <w:rPr>
          <w:rFonts w:eastAsia="Times New Roman"/>
          <w:spacing w:val="-4"/>
          <w:sz w:val="28"/>
          <w:szCs w:val="28"/>
          <w:lang w:val="ru-RU"/>
        </w:rPr>
        <w:t xml:space="preserve">. </w:t>
      </w:r>
      <w:r w:rsidRPr="00207730">
        <w:rPr>
          <w:rFonts w:eastAsia="Times New Roman"/>
          <w:spacing w:val="-4"/>
          <w:sz w:val="28"/>
          <w:szCs w:val="28"/>
          <w:lang w:val="ru-RU"/>
        </w:rPr>
        <w:t>Фактически осужденные, не доказавшие свое исправление суду, реализовали право перевода в учреждение минимальной безопасности. При этом часть данной категории осужденных свое пребывание в учреждениях минимальной безопасности связыва</w:t>
      </w:r>
      <w:r w:rsidR="00C26FA3" w:rsidRPr="00207730">
        <w:rPr>
          <w:rFonts w:eastAsia="Times New Roman"/>
          <w:spacing w:val="-4"/>
          <w:sz w:val="28"/>
          <w:szCs w:val="28"/>
          <w:lang w:val="ru-RU"/>
        </w:rPr>
        <w:t>ют</w:t>
      </w:r>
      <w:r w:rsidRPr="00207730">
        <w:rPr>
          <w:rFonts w:eastAsia="Times New Roman"/>
          <w:spacing w:val="-4"/>
          <w:sz w:val="28"/>
          <w:szCs w:val="28"/>
          <w:lang w:val="ru-RU"/>
        </w:rPr>
        <w:t xml:space="preserve"> только с возможностью «побыть на свободе», не стремясь к своему исправлению.</w:t>
      </w:r>
    </w:p>
    <w:p w14:paraId="06B698E3" w14:textId="77777777" w:rsidR="00CF4C0D"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spacing w:val="-4"/>
          <w:sz w:val="28"/>
          <w:szCs w:val="28"/>
          <w:lang w:val="ru-RU"/>
        </w:rPr>
        <w:lastRenderedPageBreak/>
        <w:t xml:space="preserve">Из 1377 осужденных, переведенных как положительно характеризующихся – основная часть (1356) осуждены по тяжким категориям преступлений (средней тяжести – 18 чел., особо тяжкие – 2, небольшой тяжести – 1). Не отбытый срок при поступлении в учреждение в среднем составляет два с половиной года. </w:t>
      </w:r>
    </w:p>
    <w:p w14:paraId="6B7C4515" w14:textId="689187D9" w:rsidR="00D50766" w:rsidRPr="00207730" w:rsidRDefault="00DE753F" w:rsidP="00742C3F">
      <w:pPr>
        <w:pStyle w:val="a3"/>
        <w:shd w:val="clear" w:color="auto" w:fill="FFFFFF"/>
        <w:spacing w:after="0" w:line="240" w:lineRule="auto"/>
        <w:ind w:firstLine="709"/>
        <w:jc w:val="both"/>
        <w:textAlignment w:val="baseline"/>
        <w:rPr>
          <w:rFonts w:eastAsia="Times New Roman"/>
          <w:spacing w:val="-4"/>
          <w:sz w:val="28"/>
          <w:szCs w:val="28"/>
          <w:lang w:val="ru-RU"/>
        </w:rPr>
      </w:pPr>
      <w:r w:rsidRPr="00207730">
        <w:rPr>
          <w:rFonts w:eastAsia="Times New Roman"/>
          <w:sz w:val="28"/>
          <w:szCs w:val="28"/>
          <w:lang w:val="ru-RU"/>
        </w:rPr>
        <w:t xml:space="preserve">При этом, в первом виде УМБ (осужденные, указанные в ст. 46 УК РК (5 учреждений) совершено </w:t>
      </w:r>
      <w:r w:rsidR="002345F4">
        <w:rPr>
          <w:rFonts w:eastAsia="Times New Roman"/>
          <w:sz w:val="28"/>
          <w:szCs w:val="28"/>
          <w:lang w:val="ru-RU"/>
        </w:rPr>
        <w:t>37</w:t>
      </w:r>
      <w:r w:rsidRPr="00207730">
        <w:rPr>
          <w:rFonts w:eastAsia="Times New Roman"/>
          <w:sz w:val="28"/>
          <w:szCs w:val="28"/>
          <w:lang w:val="ru-RU"/>
        </w:rPr>
        <w:t xml:space="preserve"> или 10% преступлений. Во втором виде УМБ (осужденные, переведенные в соответствии со ст. 96 УИК РК (11 учреждений) совершено </w:t>
      </w:r>
      <w:r w:rsidR="002345F4">
        <w:rPr>
          <w:rFonts w:eastAsia="Times New Roman"/>
          <w:sz w:val="28"/>
          <w:szCs w:val="28"/>
          <w:lang w:val="ru-RU"/>
        </w:rPr>
        <w:t>330</w:t>
      </w:r>
      <w:r w:rsidRPr="00207730">
        <w:rPr>
          <w:rFonts w:eastAsia="Times New Roman"/>
          <w:sz w:val="28"/>
          <w:szCs w:val="28"/>
          <w:lang w:val="ru-RU"/>
        </w:rPr>
        <w:t xml:space="preserve"> или 90 % преступлений (рис. 2)</w:t>
      </w:r>
      <w:r w:rsidRPr="00207730">
        <w:rPr>
          <w:rFonts w:eastAsia="Calibri"/>
          <w:sz w:val="28"/>
          <w:szCs w:val="28"/>
          <w:lang w:val="ru-RU"/>
        </w:rPr>
        <w:t xml:space="preserve"> [</w:t>
      </w:r>
      <w:r w:rsidR="009351C7" w:rsidRPr="00207730">
        <w:rPr>
          <w:rFonts w:eastAsia="Calibri"/>
          <w:sz w:val="28"/>
          <w:szCs w:val="28"/>
          <w:lang w:val="ru-RU"/>
        </w:rPr>
        <w:fldChar w:fldCharType="begin"/>
      </w:r>
      <w:r w:rsidR="009351C7" w:rsidRPr="00207730">
        <w:rPr>
          <w:rFonts w:eastAsia="Calibri"/>
          <w:sz w:val="28"/>
          <w:szCs w:val="28"/>
          <w:lang w:val="ru-RU"/>
        </w:rPr>
        <w:instrText xml:space="preserve"> REF _Ref198318052 \r \h </w:instrText>
      </w:r>
      <w:r w:rsidR="00465070" w:rsidRPr="00207730">
        <w:rPr>
          <w:rFonts w:eastAsia="Calibri"/>
          <w:sz w:val="28"/>
          <w:szCs w:val="28"/>
          <w:lang w:val="ru-RU"/>
        </w:rPr>
        <w:instrText xml:space="preserve"> \* MERGEFORMAT </w:instrText>
      </w:r>
      <w:r w:rsidR="009351C7" w:rsidRPr="00207730">
        <w:rPr>
          <w:rFonts w:eastAsia="Calibri"/>
          <w:sz w:val="28"/>
          <w:szCs w:val="28"/>
          <w:lang w:val="ru-RU"/>
        </w:rPr>
      </w:r>
      <w:r w:rsidR="009351C7" w:rsidRPr="00207730">
        <w:rPr>
          <w:rFonts w:eastAsia="Calibri"/>
          <w:sz w:val="28"/>
          <w:szCs w:val="28"/>
          <w:lang w:val="ru-RU"/>
        </w:rPr>
        <w:fldChar w:fldCharType="separate"/>
      </w:r>
      <w:r w:rsidR="00AC46D8">
        <w:rPr>
          <w:rFonts w:eastAsia="Calibri"/>
          <w:sz w:val="28"/>
          <w:szCs w:val="28"/>
          <w:lang w:val="ru-RU"/>
        </w:rPr>
        <w:t>9</w:t>
      </w:r>
      <w:r w:rsidR="009351C7" w:rsidRPr="00207730">
        <w:rPr>
          <w:rFonts w:eastAsia="Calibri"/>
          <w:sz w:val="28"/>
          <w:szCs w:val="28"/>
          <w:lang w:val="ru-RU"/>
        </w:rPr>
        <w:fldChar w:fldCharType="end"/>
      </w:r>
      <w:r w:rsidRPr="00207730">
        <w:rPr>
          <w:rFonts w:eastAsia="Calibri"/>
          <w:sz w:val="28"/>
          <w:szCs w:val="28"/>
          <w:lang w:val="ru-RU"/>
        </w:rPr>
        <w:t>]</w:t>
      </w:r>
      <w:r w:rsidRPr="00207730">
        <w:rPr>
          <w:rFonts w:eastAsia="Times New Roman"/>
          <w:sz w:val="28"/>
          <w:szCs w:val="28"/>
          <w:lang w:val="ru-RU"/>
        </w:rPr>
        <w:t xml:space="preserve">. </w:t>
      </w:r>
    </w:p>
    <w:p w14:paraId="7492751F" w14:textId="7B72526B" w:rsidR="00D50766" w:rsidRPr="00207730" w:rsidRDefault="00DE753F" w:rsidP="00742C3F">
      <w:pPr>
        <w:spacing w:after="0" w:line="240" w:lineRule="auto"/>
        <w:ind w:firstLine="709"/>
        <w:jc w:val="both"/>
        <w:rPr>
          <w:rFonts w:cs="Times New Roman"/>
          <w:sz w:val="28"/>
          <w:szCs w:val="28"/>
          <w:lang w:val="ru-RU"/>
        </w:rPr>
      </w:pPr>
      <w:r w:rsidRPr="00207730">
        <w:rPr>
          <w:rFonts w:eastAsia="Times New Roman" w:cs="Times New Roman"/>
          <w:sz w:val="28"/>
          <w:szCs w:val="28"/>
          <w:lang w:val="ru-RU"/>
        </w:rPr>
        <w:t xml:space="preserve">Как видно основным видом преступления является уклонение </w:t>
      </w:r>
      <w:r w:rsidRPr="00207730">
        <w:rPr>
          <w:rFonts w:eastAsia="Times New Roman" w:cs="Times New Roman"/>
          <w:sz w:val="28"/>
          <w:szCs w:val="28"/>
          <w:lang w:val="ru-RU"/>
        </w:rPr>
        <w:br/>
        <w:t>от отбывания наказания. Это объяснимо. Осужденный после долгого содержания в условиях изоляции от общества и определенных ограничений (запрет употребления спиртного, управление автотранспортом и т.п.) остается без постоянного контроля (передвижение в рабочее время за пределами учреждения самостоятельное), что создает эмоциональный «соблазн» к правонарушению.</w:t>
      </w:r>
      <w:r w:rsidR="00CF4C0D" w:rsidRPr="00207730">
        <w:rPr>
          <w:rFonts w:eastAsia="Times New Roman" w:cs="Times New Roman"/>
          <w:sz w:val="28"/>
          <w:szCs w:val="28"/>
          <w:lang w:val="ru-RU"/>
        </w:rPr>
        <w:t xml:space="preserve"> </w:t>
      </w:r>
      <w:r w:rsidR="007C4EF0" w:rsidRPr="00207730">
        <w:rPr>
          <w:rFonts w:cs="Times New Roman"/>
          <w:sz w:val="28"/>
          <w:szCs w:val="28"/>
          <w:lang w:val="ru-RU"/>
        </w:rPr>
        <w:t xml:space="preserve">Существующая практика свидетельствует о прямой связи между ослаблением контроля за осужденными и ростом числа совершаемых ими нарушений и преступлений вне учреждения. В частности, отсутствие постоянного надзора на рабочих местах и возможность беспрепятственного выхода за территорию (под предлогом покупок, медицинских процедур и т.п.) создают благоприятную почву для правонарушений и требуют пересмотра с целью усиления контроля </w:t>
      </w:r>
      <w:r w:rsidRPr="00207730">
        <w:rPr>
          <w:rFonts w:cs="Times New Roman"/>
          <w:sz w:val="28"/>
          <w:szCs w:val="28"/>
          <w:lang w:val="ru-RU"/>
        </w:rPr>
        <w:t>[</w:t>
      </w:r>
      <w:r w:rsidR="009351C7" w:rsidRPr="00207730">
        <w:rPr>
          <w:rFonts w:cs="Times New Roman"/>
          <w:sz w:val="28"/>
          <w:szCs w:val="28"/>
          <w:lang w:val="ru-RU"/>
        </w:rPr>
        <w:fldChar w:fldCharType="begin"/>
      </w:r>
      <w:r w:rsidR="009351C7" w:rsidRPr="00207730">
        <w:rPr>
          <w:rFonts w:cs="Times New Roman"/>
          <w:sz w:val="28"/>
          <w:szCs w:val="28"/>
          <w:lang w:val="ru-RU"/>
        </w:rPr>
        <w:instrText xml:space="preserve"> REF _Ref198318110 \r \h </w:instrText>
      </w:r>
      <w:r w:rsidR="00CF4C0D" w:rsidRPr="00207730">
        <w:rPr>
          <w:rFonts w:cs="Times New Roman"/>
          <w:sz w:val="28"/>
          <w:szCs w:val="28"/>
          <w:lang w:val="ru-RU"/>
        </w:rPr>
        <w:instrText xml:space="preserve"> \* MERGEFORMAT </w:instrText>
      </w:r>
      <w:r w:rsidR="009351C7" w:rsidRPr="00207730">
        <w:rPr>
          <w:rFonts w:cs="Times New Roman"/>
          <w:sz w:val="28"/>
          <w:szCs w:val="28"/>
          <w:lang w:val="ru-RU"/>
        </w:rPr>
      </w:r>
      <w:r w:rsidR="009351C7" w:rsidRPr="00207730">
        <w:rPr>
          <w:rFonts w:cs="Times New Roman"/>
          <w:sz w:val="28"/>
          <w:szCs w:val="28"/>
          <w:lang w:val="ru-RU"/>
        </w:rPr>
        <w:fldChar w:fldCharType="separate"/>
      </w:r>
      <w:r w:rsidR="00AC46D8">
        <w:rPr>
          <w:rFonts w:cs="Times New Roman"/>
          <w:sz w:val="28"/>
          <w:szCs w:val="28"/>
          <w:lang w:val="ru-RU"/>
        </w:rPr>
        <w:t>16</w:t>
      </w:r>
      <w:r w:rsidR="009351C7" w:rsidRPr="00207730">
        <w:rPr>
          <w:rFonts w:cs="Times New Roman"/>
          <w:sz w:val="28"/>
          <w:szCs w:val="28"/>
          <w:lang w:val="ru-RU"/>
        </w:rPr>
        <w:fldChar w:fldCharType="end"/>
      </w:r>
      <w:r w:rsidRPr="00207730">
        <w:rPr>
          <w:rFonts w:cs="Times New Roman"/>
          <w:sz w:val="28"/>
          <w:szCs w:val="28"/>
          <w:lang w:val="ru-RU"/>
        </w:rPr>
        <w:t>].</w:t>
      </w:r>
    </w:p>
    <w:p w14:paraId="70F4CD95" w14:textId="77777777" w:rsidR="00016DDA" w:rsidRPr="00207730" w:rsidRDefault="00016DDA" w:rsidP="00742C3F">
      <w:pPr>
        <w:spacing w:after="0" w:line="240" w:lineRule="auto"/>
        <w:ind w:firstLine="709"/>
        <w:jc w:val="both"/>
        <w:rPr>
          <w:rFonts w:eastAsia="Times New Roman" w:cs="Times New Roman"/>
          <w:sz w:val="28"/>
          <w:szCs w:val="28"/>
          <w:lang w:val="ru-RU"/>
        </w:rPr>
      </w:pPr>
    </w:p>
    <w:p w14:paraId="17A4EF79" w14:textId="77777777" w:rsidR="00D50766" w:rsidRPr="00207730" w:rsidRDefault="00DE753F" w:rsidP="00742C3F">
      <w:pPr>
        <w:spacing w:after="0" w:line="240" w:lineRule="auto"/>
        <w:jc w:val="center"/>
        <w:rPr>
          <w:rFonts w:eastAsia="Times New Roman" w:cs="Times New Roman"/>
          <w:sz w:val="28"/>
          <w:szCs w:val="28"/>
          <w:lang w:val="ru-RU"/>
        </w:rPr>
      </w:pPr>
      <w:r w:rsidRPr="00207730">
        <w:rPr>
          <w:rFonts w:eastAsia="Times New Roman" w:cs="Times New Roman"/>
          <w:noProof/>
          <w:sz w:val="28"/>
          <w:szCs w:val="28"/>
          <w:lang w:val="ru-RU" w:eastAsia="ru-RU"/>
        </w:rPr>
        <w:drawing>
          <wp:inline distT="0" distB="0" distL="0" distR="0" wp14:anchorId="2E93E33F" wp14:editId="1BB3DE85">
            <wp:extent cx="5858510" cy="5052060"/>
            <wp:effectExtent l="0" t="0" r="0" b="0"/>
            <wp:docPr id="2" name="Диаграмма 2"/>
            <wp:cNvGraphicFramePr/>
            <a:graphic xmlns:a="http://schemas.openxmlformats.org/drawingml/2006/main">
              <a:graphicData uri="http://schemas.openxmlformats.org/drawingml/2006/chart">
                <c:chart xmlns:c="http://schemas.openxmlformats.org/drawingml/2006/chart" xmlns:r="http://schemas.openxmlformats.org/officeDocument/2006/relationships" r:id="rId10"/>
              </a:graphicData>
            </a:graphic>
          </wp:inline>
        </w:drawing>
      </w:r>
    </w:p>
    <w:p w14:paraId="6B4AB5C2" w14:textId="77777777" w:rsidR="001D4438" w:rsidRPr="00207730" w:rsidRDefault="001D4438" w:rsidP="00742C3F">
      <w:pPr>
        <w:spacing w:after="0" w:line="240" w:lineRule="auto"/>
        <w:ind w:firstLine="709"/>
        <w:jc w:val="center"/>
        <w:rPr>
          <w:rFonts w:eastAsia="Calibri" w:cs="Times New Roman"/>
          <w:sz w:val="28"/>
          <w:szCs w:val="28"/>
          <w:lang w:val="ru-RU"/>
        </w:rPr>
      </w:pPr>
      <w:r w:rsidRPr="00207730">
        <w:rPr>
          <w:rFonts w:eastAsia="Calibri" w:cs="Times New Roman"/>
          <w:sz w:val="28"/>
          <w:szCs w:val="28"/>
          <w:lang w:val="ru-RU"/>
        </w:rPr>
        <w:lastRenderedPageBreak/>
        <w:t>Рисунок 2 – Виды преступлений, совершенные осужденными, отбывающими наказание в УМБ</w:t>
      </w:r>
    </w:p>
    <w:p w14:paraId="2D83A044" w14:textId="41402FB0" w:rsidR="00D50766" w:rsidRPr="00207730" w:rsidRDefault="00DE753F" w:rsidP="00742C3F">
      <w:pPr>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В свою очередь, сотрудникам учреждений </w:t>
      </w:r>
      <w:r w:rsidR="006E4F9E" w:rsidRPr="00207730">
        <w:rPr>
          <w:rFonts w:eastAsia="Times New Roman" w:cs="Times New Roman"/>
          <w:sz w:val="28"/>
          <w:szCs w:val="28"/>
          <w:lang w:val="ru-RU"/>
        </w:rPr>
        <w:t xml:space="preserve">УИС </w:t>
      </w:r>
      <w:r w:rsidRPr="00207730">
        <w:rPr>
          <w:rFonts w:eastAsia="Times New Roman" w:cs="Times New Roman"/>
          <w:sz w:val="28"/>
          <w:szCs w:val="28"/>
          <w:lang w:val="ru-RU"/>
        </w:rPr>
        <w:t>при среднем штате 78 сотрудников УМБ (из которых</w:t>
      </w:r>
      <w:r w:rsidR="002C0E25" w:rsidRPr="00207730">
        <w:rPr>
          <w:rFonts w:eastAsia="Times New Roman" w:cs="Times New Roman"/>
          <w:sz w:val="28"/>
          <w:szCs w:val="28"/>
          <w:lang w:val="ru-RU"/>
        </w:rPr>
        <w:t>,</w:t>
      </w:r>
      <w:r w:rsidRPr="00207730">
        <w:rPr>
          <w:rFonts w:eastAsia="Times New Roman" w:cs="Times New Roman"/>
          <w:sz w:val="28"/>
          <w:szCs w:val="28"/>
          <w:lang w:val="ru-RU"/>
        </w:rPr>
        <w:t xml:space="preserve"> </w:t>
      </w:r>
      <w:r w:rsidR="006130EB" w:rsidRPr="00207730">
        <w:rPr>
          <w:rFonts w:eastAsia="Times New Roman" w:cs="Times New Roman"/>
          <w:sz w:val="28"/>
          <w:szCs w:val="28"/>
          <w:lang w:val="ru-RU"/>
        </w:rPr>
        <w:t>как правило</w:t>
      </w:r>
      <w:r w:rsidR="002C0E25" w:rsidRPr="00207730">
        <w:rPr>
          <w:rFonts w:eastAsia="Times New Roman" w:cs="Times New Roman"/>
          <w:sz w:val="28"/>
          <w:szCs w:val="28"/>
          <w:lang w:val="ru-RU"/>
        </w:rPr>
        <w:t>,</w:t>
      </w:r>
      <w:r w:rsidR="006130EB" w:rsidRPr="00207730">
        <w:rPr>
          <w:rFonts w:eastAsia="Times New Roman" w:cs="Times New Roman"/>
          <w:sz w:val="28"/>
          <w:szCs w:val="28"/>
          <w:lang w:val="ru-RU"/>
        </w:rPr>
        <w:t xml:space="preserve"> </w:t>
      </w:r>
      <w:r w:rsidRPr="00207730">
        <w:rPr>
          <w:rFonts w:eastAsia="Times New Roman" w:cs="Times New Roman"/>
          <w:sz w:val="28"/>
          <w:szCs w:val="28"/>
          <w:lang w:val="ru-RU"/>
        </w:rPr>
        <w:t>75</w:t>
      </w:r>
      <w:r w:rsidR="006130EB" w:rsidRPr="00207730">
        <w:rPr>
          <w:rFonts w:eastAsia="Times New Roman" w:cs="Times New Roman"/>
          <w:sz w:val="28"/>
          <w:szCs w:val="28"/>
          <w:lang w:val="ru-RU"/>
        </w:rPr>
        <w:t>-80</w:t>
      </w:r>
      <w:r w:rsidR="00115D1B" w:rsidRPr="00207730">
        <w:rPr>
          <w:rFonts w:eastAsia="Times New Roman" w:cs="Times New Roman"/>
          <w:sz w:val="28"/>
          <w:szCs w:val="28"/>
          <w:lang w:val="ru-RU"/>
        </w:rPr>
        <w:t xml:space="preserve"> </w:t>
      </w:r>
      <w:r w:rsidRPr="00207730">
        <w:rPr>
          <w:rFonts w:eastAsia="Times New Roman" w:cs="Times New Roman"/>
          <w:sz w:val="28"/>
          <w:szCs w:val="28"/>
          <w:lang w:val="ru-RU"/>
        </w:rPr>
        <w:t xml:space="preserve">% ответственных за жизнедеятельность самого учреждения обязаны находится в учреждении), и </w:t>
      </w:r>
      <w:r w:rsidR="00115D1B" w:rsidRPr="00207730">
        <w:rPr>
          <w:rFonts w:eastAsia="Times New Roman" w:cs="Times New Roman"/>
          <w:sz w:val="28"/>
          <w:szCs w:val="28"/>
          <w:lang w:val="ru-RU"/>
        </w:rPr>
        <w:t xml:space="preserve">при </w:t>
      </w:r>
      <w:r w:rsidRPr="00207730">
        <w:rPr>
          <w:rFonts w:eastAsia="Times New Roman" w:cs="Times New Roman"/>
          <w:sz w:val="28"/>
          <w:szCs w:val="28"/>
          <w:lang w:val="ru-RU"/>
        </w:rPr>
        <w:t>условии нахождения 80 % осужденных, как минимум, на десяти различных рабочих объектах, физически невозможно осуществить постоянный контроль за всеми осужденными.</w:t>
      </w:r>
    </w:p>
    <w:p w14:paraId="2DA82A18" w14:textId="6CDBAA58" w:rsidR="00D50766" w:rsidRPr="00207730" w:rsidRDefault="00DE753F" w:rsidP="00742C3F">
      <w:pPr>
        <w:pStyle w:val="af0"/>
        <w:ind w:firstLine="709"/>
        <w:jc w:val="both"/>
        <w:rPr>
          <w:rFonts w:ascii="Times New Roman" w:eastAsia="Times New Roman" w:hAnsi="Times New Roman" w:cs="Times New Roman"/>
          <w:sz w:val="28"/>
          <w:szCs w:val="28"/>
        </w:rPr>
      </w:pPr>
      <w:r w:rsidRPr="00207730">
        <w:rPr>
          <w:rFonts w:ascii="Times New Roman" w:hAnsi="Times New Roman" w:cs="Times New Roman"/>
          <w:sz w:val="28"/>
          <w:szCs w:val="28"/>
        </w:rPr>
        <w:t xml:space="preserve">Тем самым, в погоне за социальной адаптацией в обществе спецконтингента в части его трудоустройства, в </w:t>
      </w:r>
      <w:r w:rsidR="00D134EB" w:rsidRPr="00207730">
        <w:rPr>
          <w:rFonts w:ascii="Times New Roman" w:hAnsi="Times New Roman" w:cs="Times New Roman"/>
          <w:sz w:val="28"/>
          <w:szCs w:val="28"/>
        </w:rPr>
        <w:t>том числе</w:t>
      </w:r>
      <w:r w:rsidRPr="00207730">
        <w:rPr>
          <w:rFonts w:ascii="Times New Roman" w:hAnsi="Times New Roman" w:cs="Times New Roman"/>
          <w:sz w:val="28"/>
          <w:szCs w:val="28"/>
        </w:rPr>
        <w:t xml:space="preserve"> для погашения нанесенного ущерба потерпевшим, нарушается принцип деятельности учреждений УИС в постоянном надзоре. </w:t>
      </w:r>
      <w:r w:rsidRPr="00207730">
        <w:rPr>
          <w:rFonts w:ascii="Times New Roman" w:eastAsia="Times New Roman" w:hAnsi="Times New Roman" w:cs="Times New Roman"/>
          <w:sz w:val="28"/>
          <w:szCs w:val="28"/>
        </w:rPr>
        <w:t>В итоге автор в ранее проведенном исследовании на тему «Учреждения минимальной безопасности в Республике Казахстан: проблемы законодательной регламентации и правоприменения» предлагал упразднить институт второго вида УМБ – для осужденных, переведенных на основании ст. 96 УИК РК из закрытых учреждений, в связи высокой долей их общественной опасности [</w:t>
      </w:r>
      <w:r w:rsidR="009351C7" w:rsidRPr="00207730">
        <w:rPr>
          <w:rFonts w:ascii="Times New Roman" w:eastAsia="Times New Roman" w:hAnsi="Times New Roman" w:cs="Times New Roman"/>
          <w:sz w:val="28"/>
          <w:szCs w:val="28"/>
        </w:rPr>
        <w:fldChar w:fldCharType="begin"/>
      </w:r>
      <w:r w:rsidR="009351C7" w:rsidRPr="00207730">
        <w:rPr>
          <w:rFonts w:ascii="Times New Roman" w:eastAsia="Times New Roman" w:hAnsi="Times New Roman" w:cs="Times New Roman"/>
          <w:sz w:val="28"/>
          <w:szCs w:val="28"/>
        </w:rPr>
        <w:instrText xml:space="preserve"> REF _Ref198318110 \r \h </w:instrText>
      </w:r>
      <w:r w:rsidR="00465070" w:rsidRPr="00207730">
        <w:rPr>
          <w:rFonts w:ascii="Times New Roman" w:eastAsia="Times New Roman" w:hAnsi="Times New Roman" w:cs="Times New Roman"/>
          <w:sz w:val="28"/>
          <w:szCs w:val="28"/>
        </w:rPr>
        <w:instrText xml:space="preserve"> \* MERGEFORMAT </w:instrText>
      </w:r>
      <w:r w:rsidR="009351C7" w:rsidRPr="00207730">
        <w:rPr>
          <w:rFonts w:ascii="Times New Roman" w:eastAsia="Times New Roman" w:hAnsi="Times New Roman" w:cs="Times New Roman"/>
          <w:sz w:val="28"/>
          <w:szCs w:val="28"/>
        </w:rPr>
      </w:r>
      <w:r w:rsidR="009351C7" w:rsidRPr="00207730">
        <w:rPr>
          <w:rFonts w:ascii="Times New Roman" w:eastAsia="Times New Roman" w:hAnsi="Times New Roman" w:cs="Times New Roman"/>
          <w:sz w:val="28"/>
          <w:szCs w:val="28"/>
        </w:rPr>
        <w:fldChar w:fldCharType="separate"/>
      </w:r>
      <w:r w:rsidR="00AC46D8">
        <w:rPr>
          <w:rFonts w:ascii="Times New Roman" w:eastAsia="Times New Roman" w:hAnsi="Times New Roman" w:cs="Times New Roman"/>
          <w:sz w:val="28"/>
          <w:szCs w:val="28"/>
        </w:rPr>
        <w:t>16</w:t>
      </w:r>
      <w:r w:rsidR="009351C7" w:rsidRPr="00207730">
        <w:rPr>
          <w:rFonts w:ascii="Times New Roman" w:eastAsia="Times New Roman" w:hAnsi="Times New Roman" w:cs="Times New Roman"/>
          <w:sz w:val="28"/>
          <w:szCs w:val="28"/>
        </w:rPr>
        <w:fldChar w:fldCharType="end"/>
      </w:r>
      <w:r w:rsidRPr="00207730">
        <w:rPr>
          <w:rFonts w:ascii="Times New Roman" w:eastAsia="Times New Roman" w:hAnsi="Times New Roman" w:cs="Times New Roman"/>
          <w:sz w:val="28"/>
          <w:szCs w:val="28"/>
        </w:rPr>
        <w:t xml:space="preserve">, с. 103]. Данное предложение (упразднение института перевода осужденных из учреждений средней или максимальной безопасности в учреждения минимальной безопасности) было одобрено и внесено в проект Концепции обеспечения общественной безопасности в партнерстве с обществом на 2024-2028 </w:t>
      </w:r>
      <w:r w:rsidR="003B006A" w:rsidRPr="00207730">
        <w:rPr>
          <w:rFonts w:ascii="Times New Roman" w:eastAsia="Times New Roman" w:hAnsi="Times New Roman" w:cs="Times New Roman"/>
          <w:sz w:val="28"/>
          <w:szCs w:val="28"/>
        </w:rPr>
        <w:t>г</w:t>
      </w:r>
      <w:r w:rsidR="005A0CDD" w:rsidRPr="00207730">
        <w:rPr>
          <w:rFonts w:ascii="Times New Roman" w:eastAsia="Times New Roman" w:hAnsi="Times New Roman" w:cs="Times New Roman"/>
          <w:sz w:val="28"/>
          <w:szCs w:val="28"/>
        </w:rPr>
        <w:t>оды</w:t>
      </w:r>
      <w:r w:rsidRPr="00207730">
        <w:rPr>
          <w:rFonts w:ascii="Times New Roman" w:eastAsia="Times New Roman" w:hAnsi="Times New Roman" w:cs="Times New Roman"/>
          <w:sz w:val="28"/>
          <w:szCs w:val="28"/>
        </w:rPr>
        <w:t xml:space="preserve"> [</w:t>
      </w:r>
      <w:r w:rsidR="009351C7" w:rsidRPr="00207730">
        <w:rPr>
          <w:rFonts w:ascii="Times New Roman" w:eastAsia="Times New Roman" w:hAnsi="Times New Roman" w:cs="Times New Roman"/>
          <w:sz w:val="28"/>
          <w:szCs w:val="28"/>
        </w:rPr>
        <w:fldChar w:fldCharType="begin"/>
      </w:r>
      <w:r w:rsidR="009351C7" w:rsidRPr="00207730">
        <w:rPr>
          <w:rFonts w:ascii="Times New Roman" w:eastAsia="Times New Roman" w:hAnsi="Times New Roman" w:cs="Times New Roman"/>
          <w:sz w:val="28"/>
          <w:szCs w:val="28"/>
        </w:rPr>
        <w:instrText xml:space="preserve"> REF _Ref198318131 \r \h </w:instrText>
      </w:r>
      <w:r w:rsidR="00465070" w:rsidRPr="00207730">
        <w:rPr>
          <w:rFonts w:ascii="Times New Roman" w:eastAsia="Times New Roman" w:hAnsi="Times New Roman" w:cs="Times New Roman"/>
          <w:sz w:val="28"/>
          <w:szCs w:val="28"/>
        </w:rPr>
        <w:instrText xml:space="preserve"> \* MERGEFORMAT </w:instrText>
      </w:r>
      <w:r w:rsidR="009351C7" w:rsidRPr="00207730">
        <w:rPr>
          <w:rFonts w:ascii="Times New Roman" w:eastAsia="Times New Roman" w:hAnsi="Times New Roman" w:cs="Times New Roman"/>
          <w:sz w:val="28"/>
          <w:szCs w:val="28"/>
        </w:rPr>
      </w:r>
      <w:r w:rsidR="009351C7" w:rsidRPr="00207730">
        <w:rPr>
          <w:rFonts w:ascii="Times New Roman" w:eastAsia="Times New Roman" w:hAnsi="Times New Roman" w:cs="Times New Roman"/>
          <w:sz w:val="28"/>
          <w:szCs w:val="28"/>
        </w:rPr>
        <w:fldChar w:fldCharType="separate"/>
      </w:r>
      <w:r w:rsidR="00AC46D8">
        <w:rPr>
          <w:rFonts w:ascii="Times New Roman" w:eastAsia="Times New Roman" w:hAnsi="Times New Roman" w:cs="Times New Roman"/>
          <w:sz w:val="28"/>
          <w:szCs w:val="28"/>
        </w:rPr>
        <w:t>17</w:t>
      </w:r>
      <w:r w:rsidR="009351C7" w:rsidRPr="00207730">
        <w:rPr>
          <w:rFonts w:ascii="Times New Roman" w:eastAsia="Times New Roman" w:hAnsi="Times New Roman" w:cs="Times New Roman"/>
          <w:sz w:val="28"/>
          <w:szCs w:val="28"/>
        </w:rPr>
        <w:fldChar w:fldCharType="end"/>
      </w:r>
      <w:r w:rsidRPr="00207730">
        <w:rPr>
          <w:rFonts w:ascii="Times New Roman" w:eastAsia="Times New Roman" w:hAnsi="Times New Roman" w:cs="Times New Roman"/>
          <w:sz w:val="28"/>
          <w:szCs w:val="28"/>
        </w:rPr>
        <w:t xml:space="preserve">], однако перед самым ее принятием – исключено. </w:t>
      </w:r>
    </w:p>
    <w:p w14:paraId="2763A8F2" w14:textId="4CB50D27" w:rsidR="00D50766" w:rsidRPr="00207730" w:rsidRDefault="00DE753F" w:rsidP="00742C3F">
      <w:pPr>
        <w:pStyle w:val="af0"/>
        <w:ind w:firstLine="709"/>
        <w:jc w:val="both"/>
        <w:rPr>
          <w:rFonts w:ascii="Times New Roman" w:hAnsi="Times New Roman"/>
          <w:bCs/>
          <w:sz w:val="28"/>
          <w:szCs w:val="28"/>
        </w:rPr>
      </w:pPr>
      <w:r w:rsidRPr="00207730">
        <w:rPr>
          <w:rFonts w:ascii="Times New Roman" w:eastAsia="Times New Roman" w:hAnsi="Times New Roman" w:cs="Times New Roman"/>
          <w:sz w:val="28"/>
          <w:szCs w:val="28"/>
        </w:rPr>
        <w:t xml:space="preserve">В январе-марте 2024 </w:t>
      </w:r>
      <w:r w:rsidR="005A0CDD" w:rsidRPr="00207730">
        <w:rPr>
          <w:rFonts w:ascii="Times New Roman" w:eastAsia="Calibri" w:hAnsi="Times New Roman" w:cs="Times New Roman"/>
          <w:sz w:val="28"/>
          <w:szCs w:val="28"/>
        </w:rPr>
        <w:t>года</w:t>
      </w:r>
      <w:r w:rsidRPr="00207730">
        <w:rPr>
          <w:rFonts w:ascii="Times New Roman" w:eastAsia="Times New Roman" w:hAnsi="Times New Roman" w:cs="Times New Roman"/>
          <w:sz w:val="28"/>
          <w:szCs w:val="28"/>
        </w:rPr>
        <w:t xml:space="preserve"> автором был проведен социологический опрос (анкетирование) среди сотрудников правоохранительных органов (417 человек). Анкета, </w:t>
      </w:r>
      <w:r w:rsidRPr="00207730">
        <w:rPr>
          <w:rFonts w:ascii="Times New Roman" w:hAnsi="Times New Roman"/>
          <w:bCs/>
          <w:sz w:val="28"/>
          <w:szCs w:val="28"/>
        </w:rPr>
        <w:t xml:space="preserve">разработанная с помощью инструмента </w:t>
      </w:r>
      <w:r w:rsidRPr="00207730">
        <w:rPr>
          <w:rFonts w:ascii="Times New Roman" w:hAnsi="Times New Roman"/>
          <w:bCs/>
          <w:sz w:val="28"/>
          <w:szCs w:val="28"/>
          <w:lang w:val="en-US"/>
        </w:rPr>
        <w:t>Google</w:t>
      </w:r>
      <w:r w:rsidRPr="00207730">
        <w:rPr>
          <w:rFonts w:ascii="Times New Roman" w:hAnsi="Times New Roman"/>
          <w:bCs/>
          <w:sz w:val="28"/>
          <w:szCs w:val="28"/>
        </w:rPr>
        <w:t xml:space="preserve"> </w:t>
      </w:r>
      <w:r w:rsidRPr="00207730">
        <w:rPr>
          <w:rFonts w:ascii="Times New Roman" w:hAnsi="Times New Roman"/>
          <w:bCs/>
          <w:sz w:val="28"/>
          <w:szCs w:val="28"/>
          <w:lang w:val="en-US"/>
        </w:rPr>
        <w:t>Forms</w:t>
      </w:r>
      <w:r w:rsidRPr="00207730">
        <w:rPr>
          <w:rFonts w:ascii="Times New Roman" w:hAnsi="Times New Roman"/>
          <w:bCs/>
          <w:sz w:val="28"/>
          <w:szCs w:val="28"/>
        </w:rPr>
        <w:t xml:space="preserve"> [</w:t>
      </w:r>
      <w:r w:rsidR="009351C7" w:rsidRPr="00207730">
        <w:rPr>
          <w:rFonts w:ascii="Times New Roman" w:hAnsi="Times New Roman"/>
          <w:bCs/>
          <w:sz w:val="28"/>
          <w:szCs w:val="28"/>
        </w:rPr>
        <w:fldChar w:fldCharType="begin"/>
      </w:r>
      <w:r w:rsidR="009351C7" w:rsidRPr="00207730">
        <w:rPr>
          <w:rFonts w:ascii="Times New Roman" w:hAnsi="Times New Roman"/>
          <w:bCs/>
          <w:sz w:val="28"/>
          <w:szCs w:val="28"/>
        </w:rPr>
        <w:instrText xml:space="preserve"> REF _Ref198318148 \r \h </w:instrText>
      </w:r>
      <w:r w:rsidR="00465070" w:rsidRPr="00207730">
        <w:rPr>
          <w:rFonts w:ascii="Times New Roman" w:hAnsi="Times New Roman"/>
          <w:bCs/>
          <w:sz w:val="28"/>
          <w:szCs w:val="28"/>
        </w:rPr>
        <w:instrText xml:space="preserve"> \* MERGEFORMAT </w:instrText>
      </w:r>
      <w:r w:rsidR="009351C7" w:rsidRPr="00207730">
        <w:rPr>
          <w:rFonts w:ascii="Times New Roman" w:hAnsi="Times New Roman"/>
          <w:bCs/>
          <w:sz w:val="28"/>
          <w:szCs w:val="28"/>
        </w:rPr>
      </w:r>
      <w:r w:rsidR="009351C7" w:rsidRPr="00207730">
        <w:rPr>
          <w:rFonts w:ascii="Times New Roman" w:hAnsi="Times New Roman"/>
          <w:bCs/>
          <w:sz w:val="28"/>
          <w:szCs w:val="28"/>
        </w:rPr>
        <w:fldChar w:fldCharType="separate"/>
      </w:r>
      <w:r w:rsidR="00AC46D8">
        <w:rPr>
          <w:rFonts w:ascii="Times New Roman" w:hAnsi="Times New Roman"/>
          <w:bCs/>
          <w:sz w:val="28"/>
          <w:szCs w:val="28"/>
        </w:rPr>
        <w:t>18</w:t>
      </w:r>
      <w:r w:rsidR="009351C7" w:rsidRPr="00207730">
        <w:rPr>
          <w:rFonts w:ascii="Times New Roman" w:hAnsi="Times New Roman"/>
          <w:bCs/>
          <w:sz w:val="28"/>
          <w:szCs w:val="28"/>
        </w:rPr>
        <w:fldChar w:fldCharType="end"/>
      </w:r>
      <w:r w:rsidRPr="00207730">
        <w:rPr>
          <w:rFonts w:ascii="Times New Roman" w:hAnsi="Times New Roman"/>
          <w:bCs/>
          <w:sz w:val="28"/>
          <w:szCs w:val="28"/>
        </w:rPr>
        <w:t xml:space="preserve">], и результаты опроса представлены в Приложении </w:t>
      </w:r>
      <w:r w:rsidR="00681E35" w:rsidRPr="00207730">
        <w:rPr>
          <w:rFonts w:ascii="Times New Roman" w:hAnsi="Times New Roman"/>
          <w:bCs/>
          <w:sz w:val="28"/>
          <w:szCs w:val="28"/>
        </w:rPr>
        <w:t>Д</w:t>
      </w:r>
      <w:r w:rsidR="00E720F0" w:rsidRPr="00207730">
        <w:rPr>
          <w:rFonts w:ascii="Times New Roman" w:hAnsi="Times New Roman"/>
          <w:bCs/>
          <w:sz w:val="28"/>
          <w:szCs w:val="28"/>
        </w:rPr>
        <w:t xml:space="preserve"> и </w:t>
      </w:r>
      <w:r w:rsidR="00681E35" w:rsidRPr="00207730">
        <w:rPr>
          <w:rFonts w:ascii="Times New Roman" w:hAnsi="Times New Roman"/>
          <w:bCs/>
          <w:sz w:val="28"/>
          <w:szCs w:val="28"/>
        </w:rPr>
        <w:t>Е</w:t>
      </w:r>
      <w:r w:rsidRPr="00207730">
        <w:rPr>
          <w:rFonts w:ascii="Times New Roman" w:hAnsi="Times New Roman"/>
          <w:bCs/>
          <w:sz w:val="28"/>
          <w:szCs w:val="28"/>
        </w:rPr>
        <w:t xml:space="preserve">. </w:t>
      </w:r>
      <w:r w:rsidRPr="00207730">
        <w:rPr>
          <w:rFonts w:ascii="Times New Roman" w:eastAsia="Times New Roman" w:hAnsi="Times New Roman" w:cs="Times New Roman"/>
          <w:sz w:val="28"/>
          <w:szCs w:val="28"/>
        </w:rPr>
        <w:t xml:space="preserve">На вопрос о том, где должны отбывать наказание лица в зависимости от степени тяжести совершенного преступления, большинство респондентов высказало мнение, что это всегда должно быть учреждение закрытого типа (рис. 3). </w:t>
      </w:r>
    </w:p>
    <w:p w14:paraId="355517AB" w14:textId="7CBB44A5" w:rsidR="00D50766" w:rsidRPr="00207730" w:rsidRDefault="00DE753F" w:rsidP="00742C3F">
      <w:pPr>
        <w:pStyle w:val="af0"/>
        <w:ind w:firstLine="709"/>
        <w:jc w:val="both"/>
        <w:rPr>
          <w:rFonts w:ascii="Times New Roman" w:eastAsia="Times New Roman" w:hAnsi="Times New Roman" w:cs="Times New Roman"/>
          <w:sz w:val="28"/>
          <w:szCs w:val="28"/>
        </w:rPr>
      </w:pPr>
      <w:r w:rsidRPr="00207730">
        <w:rPr>
          <w:rFonts w:ascii="Times New Roman" w:eastAsia="Times New Roman" w:hAnsi="Times New Roman" w:cs="Times New Roman"/>
          <w:sz w:val="28"/>
          <w:szCs w:val="28"/>
        </w:rPr>
        <w:t>О необходимости пересмотра видов безопасности (режимов) учреждений УИС пишет и Н.А. Биекенов [</w:t>
      </w:r>
      <w:r w:rsidR="009351C7" w:rsidRPr="00207730">
        <w:rPr>
          <w:rFonts w:ascii="Times New Roman" w:eastAsia="Times New Roman" w:hAnsi="Times New Roman" w:cs="Times New Roman"/>
          <w:sz w:val="28"/>
          <w:szCs w:val="28"/>
        </w:rPr>
        <w:fldChar w:fldCharType="begin"/>
      </w:r>
      <w:r w:rsidR="009351C7" w:rsidRPr="00207730">
        <w:rPr>
          <w:rFonts w:ascii="Times New Roman" w:eastAsia="Times New Roman" w:hAnsi="Times New Roman" w:cs="Times New Roman"/>
          <w:sz w:val="28"/>
          <w:szCs w:val="28"/>
        </w:rPr>
        <w:instrText xml:space="preserve"> REF _Ref198318153 \r \h </w:instrText>
      </w:r>
      <w:r w:rsidR="00465070" w:rsidRPr="00207730">
        <w:rPr>
          <w:rFonts w:ascii="Times New Roman" w:eastAsia="Times New Roman" w:hAnsi="Times New Roman" w:cs="Times New Roman"/>
          <w:sz w:val="28"/>
          <w:szCs w:val="28"/>
        </w:rPr>
        <w:instrText xml:space="preserve"> \* MERGEFORMAT </w:instrText>
      </w:r>
      <w:r w:rsidR="009351C7" w:rsidRPr="00207730">
        <w:rPr>
          <w:rFonts w:ascii="Times New Roman" w:eastAsia="Times New Roman" w:hAnsi="Times New Roman" w:cs="Times New Roman"/>
          <w:sz w:val="28"/>
          <w:szCs w:val="28"/>
        </w:rPr>
      </w:r>
      <w:r w:rsidR="009351C7" w:rsidRPr="00207730">
        <w:rPr>
          <w:rFonts w:ascii="Times New Roman" w:eastAsia="Times New Roman" w:hAnsi="Times New Roman" w:cs="Times New Roman"/>
          <w:sz w:val="28"/>
          <w:szCs w:val="28"/>
        </w:rPr>
        <w:fldChar w:fldCharType="separate"/>
      </w:r>
      <w:r w:rsidR="00AC46D8">
        <w:rPr>
          <w:rFonts w:ascii="Times New Roman" w:eastAsia="Times New Roman" w:hAnsi="Times New Roman" w:cs="Times New Roman"/>
          <w:sz w:val="28"/>
          <w:szCs w:val="28"/>
        </w:rPr>
        <w:t>19</w:t>
      </w:r>
      <w:r w:rsidR="009351C7" w:rsidRPr="00207730">
        <w:rPr>
          <w:rFonts w:ascii="Times New Roman" w:eastAsia="Times New Roman" w:hAnsi="Times New Roman" w:cs="Times New Roman"/>
          <w:sz w:val="28"/>
          <w:szCs w:val="28"/>
        </w:rPr>
        <w:fldChar w:fldCharType="end"/>
      </w:r>
      <w:r w:rsidRPr="00207730">
        <w:rPr>
          <w:rFonts w:ascii="Times New Roman" w:eastAsia="Times New Roman" w:hAnsi="Times New Roman" w:cs="Times New Roman"/>
          <w:sz w:val="28"/>
          <w:szCs w:val="28"/>
        </w:rPr>
        <w:t xml:space="preserve">]. Исходя из рекомендаций Минимальных стандартных правил ООН по обращению с заключенными </w:t>
      </w:r>
      <w:r w:rsidRPr="00207730">
        <w:rPr>
          <w:rFonts w:ascii="Times New Roman" w:eastAsia="Times New Roman" w:hAnsi="Times New Roman" w:cs="Times New Roman"/>
          <w:iCs/>
          <w:sz w:val="28"/>
          <w:szCs w:val="28"/>
        </w:rPr>
        <w:t>(Правил Нельсона</w:t>
      </w:r>
      <w:r w:rsidRPr="00207730">
        <w:rPr>
          <w:rFonts w:ascii="Times New Roman" w:eastAsia="Times New Roman" w:hAnsi="Times New Roman" w:cs="Times New Roman"/>
          <w:iCs/>
          <w:sz w:val="28"/>
          <w:szCs w:val="28"/>
        </w:rPr>
        <w:br/>
        <w:t>Манделы),</w:t>
      </w:r>
      <w:r w:rsidRPr="00207730">
        <w:rPr>
          <w:rFonts w:ascii="Times New Roman" w:eastAsia="Times New Roman" w:hAnsi="Times New Roman" w:cs="Times New Roman"/>
          <w:i/>
          <w:iCs/>
          <w:sz w:val="28"/>
          <w:szCs w:val="28"/>
        </w:rPr>
        <w:t xml:space="preserve"> </w:t>
      </w:r>
      <w:r w:rsidRPr="00207730">
        <w:rPr>
          <w:rFonts w:ascii="Times New Roman" w:eastAsia="Times New Roman" w:hAnsi="Times New Roman" w:cs="Times New Roman"/>
          <w:sz w:val="28"/>
          <w:szCs w:val="28"/>
        </w:rPr>
        <w:t>пенитенциарные учреждения следует классифицировать на учреждения «открытого», «закрытого» и «смешанного» типа. При этом поощряется создание гибридных, мультирежимных учреждений, в которых сочетаются элементы «закрытого» и «открытого» типа [</w:t>
      </w:r>
      <w:r w:rsidR="00D32C62" w:rsidRPr="00207730">
        <w:rPr>
          <w:rFonts w:ascii="Times New Roman" w:eastAsia="Times New Roman" w:hAnsi="Times New Roman" w:cs="Times New Roman"/>
          <w:sz w:val="28"/>
          <w:szCs w:val="28"/>
        </w:rPr>
        <w:fldChar w:fldCharType="begin"/>
      </w:r>
      <w:r w:rsidR="00D32C62" w:rsidRPr="00207730">
        <w:rPr>
          <w:rFonts w:ascii="Times New Roman" w:eastAsia="Times New Roman" w:hAnsi="Times New Roman" w:cs="Times New Roman"/>
          <w:sz w:val="28"/>
          <w:szCs w:val="28"/>
        </w:rPr>
        <w:instrText xml:space="preserve"> REF _Ref198318158 \r \h </w:instrText>
      </w:r>
      <w:r w:rsidR="00465070" w:rsidRPr="00207730">
        <w:rPr>
          <w:rFonts w:ascii="Times New Roman" w:eastAsia="Times New Roman" w:hAnsi="Times New Roman" w:cs="Times New Roman"/>
          <w:sz w:val="28"/>
          <w:szCs w:val="28"/>
        </w:rPr>
        <w:instrText xml:space="preserve"> \* MERGEFORMAT </w:instrText>
      </w:r>
      <w:r w:rsidR="00D32C62" w:rsidRPr="00207730">
        <w:rPr>
          <w:rFonts w:ascii="Times New Roman" w:eastAsia="Times New Roman" w:hAnsi="Times New Roman" w:cs="Times New Roman"/>
          <w:sz w:val="28"/>
          <w:szCs w:val="28"/>
        </w:rPr>
      </w:r>
      <w:r w:rsidR="00D32C62" w:rsidRPr="00207730">
        <w:rPr>
          <w:rFonts w:ascii="Times New Roman" w:eastAsia="Times New Roman" w:hAnsi="Times New Roman" w:cs="Times New Roman"/>
          <w:sz w:val="28"/>
          <w:szCs w:val="28"/>
        </w:rPr>
        <w:fldChar w:fldCharType="separate"/>
      </w:r>
      <w:r w:rsidR="00AC46D8">
        <w:rPr>
          <w:rFonts w:ascii="Times New Roman" w:eastAsia="Times New Roman" w:hAnsi="Times New Roman" w:cs="Times New Roman"/>
          <w:sz w:val="28"/>
          <w:szCs w:val="28"/>
        </w:rPr>
        <w:t>20</w:t>
      </w:r>
      <w:r w:rsidR="00D32C62" w:rsidRPr="00207730">
        <w:rPr>
          <w:rFonts w:ascii="Times New Roman" w:eastAsia="Times New Roman" w:hAnsi="Times New Roman" w:cs="Times New Roman"/>
          <w:sz w:val="28"/>
          <w:szCs w:val="28"/>
        </w:rPr>
        <w:fldChar w:fldCharType="end"/>
      </w:r>
      <w:r w:rsidRPr="00207730">
        <w:rPr>
          <w:rFonts w:ascii="Times New Roman" w:eastAsia="Times New Roman" w:hAnsi="Times New Roman" w:cs="Times New Roman"/>
          <w:sz w:val="28"/>
          <w:szCs w:val="28"/>
        </w:rPr>
        <w:t>].</w:t>
      </w:r>
    </w:p>
    <w:p w14:paraId="1C79C71A" w14:textId="518FCACE" w:rsidR="00D50766" w:rsidRPr="00207730" w:rsidRDefault="00DE753F" w:rsidP="00742C3F">
      <w:pPr>
        <w:pStyle w:val="af0"/>
        <w:ind w:firstLine="709"/>
        <w:jc w:val="both"/>
        <w:rPr>
          <w:rFonts w:ascii="Times New Roman" w:hAnsi="Times New Roman" w:cs="Times New Roman"/>
          <w:sz w:val="28"/>
          <w:szCs w:val="28"/>
        </w:rPr>
      </w:pPr>
      <w:r w:rsidRPr="00207730">
        <w:rPr>
          <w:rFonts w:ascii="Times New Roman" w:eastAsia="Calibri" w:hAnsi="Times New Roman" w:cs="Times New Roman"/>
          <w:sz w:val="28"/>
          <w:szCs w:val="28"/>
        </w:rPr>
        <w:t xml:space="preserve">В 2015 </w:t>
      </w:r>
      <w:r w:rsidR="005A0CDD" w:rsidRPr="00207730">
        <w:rPr>
          <w:rFonts w:ascii="Times New Roman" w:eastAsia="Calibri" w:hAnsi="Times New Roman" w:cs="Times New Roman"/>
          <w:sz w:val="28"/>
          <w:szCs w:val="28"/>
        </w:rPr>
        <w:t>году</w:t>
      </w:r>
      <w:r w:rsidRPr="00207730">
        <w:rPr>
          <w:rFonts w:ascii="Times New Roman" w:eastAsia="Calibri" w:hAnsi="Times New Roman" w:cs="Times New Roman"/>
          <w:sz w:val="28"/>
          <w:szCs w:val="28"/>
        </w:rPr>
        <w:t xml:space="preserve"> в</w:t>
      </w:r>
      <w:r w:rsidR="007C21E0" w:rsidRPr="00207730">
        <w:rPr>
          <w:rFonts w:ascii="Times New Roman" w:eastAsia="Calibri" w:hAnsi="Times New Roman" w:cs="Times New Roman"/>
          <w:sz w:val="28"/>
          <w:szCs w:val="28"/>
        </w:rPr>
        <w:t xml:space="preserve"> </w:t>
      </w:r>
      <w:r w:rsidRPr="00207730">
        <w:rPr>
          <w:rFonts w:ascii="Times New Roman" w:eastAsia="Calibri" w:hAnsi="Times New Roman" w:cs="Times New Roman"/>
          <w:sz w:val="28"/>
          <w:szCs w:val="28"/>
        </w:rPr>
        <w:t>виду сокращения «тюремного населения», разработчиками действующего УИК РК был внесен ряд существенных изменений в структуру УИС, одним из которых стал отказ от прежнего наименования учреждений УИС РК, объясняя это тем, что в новой уголовно-исполнительной политике изменились ее цели. Во главу угла встала задача обеспечения безопасности в процессе отбывания наказания [</w:t>
      </w:r>
      <w:r w:rsidR="00D32C62" w:rsidRPr="00207730">
        <w:rPr>
          <w:rFonts w:ascii="Times New Roman" w:eastAsia="Calibri" w:hAnsi="Times New Roman" w:cs="Times New Roman"/>
          <w:sz w:val="28"/>
          <w:szCs w:val="28"/>
        </w:rPr>
        <w:fldChar w:fldCharType="begin"/>
      </w:r>
      <w:r w:rsidR="00D32C62" w:rsidRPr="00207730">
        <w:rPr>
          <w:rFonts w:ascii="Times New Roman" w:eastAsia="Calibri" w:hAnsi="Times New Roman" w:cs="Times New Roman"/>
          <w:sz w:val="28"/>
          <w:szCs w:val="28"/>
        </w:rPr>
        <w:instrText xml:space="preserve"> REF _Ref198318185 \r \h </w:instrText>
      </w:r>
      <w:r w:rsidR="00465070" w:rsidRPr="00207730">
        <w:rPr>
          <w:rFonts w:ascii="Times New Roman" w:eastAsia="Calibri" w:hAnsi="Times New Roman" w:cs="Times New Roman"/>
          <w:sz w:val="28"/>
          <w:szCs w:val="28"/>
        </w:rPr>
        <w:instrText xml:space="preserve"> \* MERGEFORMAT </w:instrText>
      </w:r>
      <w:r w:rsidR="00D32C62" w:rsidRPr="00207730">
        <w:rPr>
          <w:rFonts w:ascii="Times New Roman" w:eastAsia="Calibri" w:hAnsi="Times New Roman" w:cs="Times New Roman"/>
          <w:sz w:val="28"/>
          <w:szCs w:val="28"/>
        </w:rPr>
      </w:r>
      <w:r w:rsidR="00D32C62" w:rsidRPr="00207730">
        <w:rPr>
          <w:rFonts w:ascii="Times New Roman" w:eastAsia="Calibri" w:hAnsi="Times New Roman" w:cs="Times New Roman"/>
          <w:sz w:val="28"/>
          <w:szCs w:val="28"/>
        </w:rPr>
        <w:fldChar w:fldCharType="separate"/>
      </w:r>
      <w:r w:rsidR="00AC46D8">
        <w:rPr>
          <w:rFonts w:ascii="Times New Roman" w:eastAsia="Calibri" w:hAnsi="Times New Roman" w:cs="Times New Roman"/>
          <w:sz w:val="28"/>
          <w:szCs w:val="28"/>
        </w:rPr>
        <w:t>21</w:t>
      </w:r>
      <w:r w:rsidR="00D32C62" w:rsidRPr="00207730">
        <w:rPr>
          <w:rFonts w:ascii="Times New Roman" w:eastAsia="Calibri" w:hAnsi="Times New Roman" w:cs="Times New Roman"/>
          <w:sz w:val="28"/>
          <w:szCs w:val="28"/>
        </w:rPr>
        <w:fldChar w:fldCharType="end"/>
      </w:r>
      <w:r w:rsidRPr="00207730">
        <w:rPr>
          <w:rFonts w:ascii="Times New Roman" w:eastAsia="Calibri" w:hAnsi="Times New Roman" w:cs="Times New Roman"/>
          <w:sz w:val="28"/>
          <w:szCs w:val="28"/>
        </w:rPr>
        <w:t>, с. 48]. В этой связи, наименование учреждений зависят от степени безопасности следующим образом: понятие «колония-поселение» заменено на «УМБ»</w:t>
      </w:r>
      <w:r w:rsidRPr="00207730">
        <w:rPr>
          <w:rFonts w:ascii="Times New Roman" w:eastAsia="Calibri" w:hAnsi="Times New Roman" w:cs="Times New Roman"/>
          <w:sz w:val="28"/>
          <w:szCs w:val="28"/>
          <w:u w:val="single"/>
        </w:rPr>
        <w:t>,</w:t>
      </w:r>
      <w:r w:rsidRPr="00207730">
        <w:rPr>
          <w:rFonts w:ascii="Times New Roman" w:eastAsia="Calibri" w:hAnsi="Times New Roman" w:cs="Times New Roman"/>
          <w:sz w:val="28"/>
          <w:szCs w:val="28"/>
        </w:rPr>
        <w:t xml:space="preserve"> «колония общего режима» – на «учреждение средней безопасности»; «колония строгого режима» – на «учреждение максимальной безопасности»; «колония особого режима» – на «учреждение чрезвычайной безопасности» [</w:t>
      </w:r>
      <w:r w:rsidR="00D32C62" w:rsidRPr="00207730">
        <w:rPr>
          <w:rFonts w:ascii="Times New Roman" w:eastAsia="Calibri" w:hAnsi="Times New Roman" w:cs="Times New Roman"/>
          <w:sz w:val="28"/>
          <w:szCs w:val="28"/>
        </w:rPr>
        <w:fldChar w:fldCharType="begin"/>
      </w:r>
      <w:r w:rsidR="00D32C62" w:rsidRPr="00207730">
        <w:rPr>
          <w:rFonts w:ascii="Times New Roman" w:eastAsia="Calibri" w:hAnsi="Times New Roman" w:cs="Times New Roman"/>
          <w:sz w:val="28"/>
          <w:szCs w:val="28"/>
        </w:rPr>
        <w:instrText xml:space="preserve"> REF _Ref198318190 \r \h </w:instrText>
      </w:r>
      <w:r w:rsidR="00465070" w:rsidRPr="00207730">
        <w:rPr>
          <w:rFonts w:ascii="Times New Roman" w:eastAsia="Calibri" w:hAnsi="Times New Roman" w:cs="Times New Roman"/>
          <w:sz w:val="28"/>
          <w:szCs w:val="28"/>
        </w:rPr>
        <w:instrText xml:space="preserve"> \* MERGEFORMAT </w:instrText>
      </w:r>
      <w:r w:rsidR="00D32C62" w:rsidRPr="00207730">
        <w:rPr>
          <w:rFonts w:ascii="Times New Roman" w:eastAsia="Calibri" w:hAnsi="Times New Roman" w:cs="Times New Roman"/>
          <w:sz w:val="28"/>
          <w:szCs w:val="28"/>
        </w:rPr>
      </w:r>
      <w:r w:rsidR="00D32C62" w:rsidRPr="00207730">
        <w:rPr>
          <w:rFonts w:ascii="Times New Roman" w:eastAsia="Calibri" w:hAnsi="Times New Roman" w:cs="Times New Roman"/>
          <w:sz w:val="28"/>
          <w:szCs w:val="28"/>
        </w:rPr>
        <w:fldChar w:fldCharType="separate"/>
      </w:r>
      <w:r w:rsidR="00AC46D8">
        <w:rPr>
          <w:rFonts w:ascii="Times New Roman" w:eastAsia="Calibri" w:hAnsi="Times New Roman" w:cs="Times New Roman"/>
          <w:sz w:val="28"/>
          <w:szCs w:val="28"/>
        </w:rPr>
        <w:t>22</w:t>
      </w:r>
      <w:r w:rsidR="00D32C62" w:rsidRPr="00207730">
        <w:rPr>
          <w:rFonts w:ascii="Times New Roman" w:eastAsia="Calibri" w:hAnsi="Times New Roman" w:cs="Times New Roman"/>
          <w:sz w:val="28"/>
          <w:szCs w:val="28"/>
        </w:rPr>
        <w:fldChar w:fldCharType="end"/>
      </w:r>
      <w:r w:rsidRPr="00207730">
        <w:rPr>
          <w:rFonts w:ascii="Times New Roman" w:eastAsia="Calibri" w:hAnsi="Times New Roman" w:cs="Times New Roman"/>
          <w:sz w:val="28"/>
          <w:szCs w:val="28"/>
        </w:rPr>
        <w:t>].</w:t>
      </w:r>
    </w:p>
    <w:p w14:paraId="2F954F79" w14:textId="40DE48A2" w:rsidR="00F67A53" w:rsidRPr="00F67A53" w:rsidRDefault="00DE753F" w:rsidP="00F67A53">
      <w:pPr>
        <w:pStyle w:val="af0"/>
        <w:jc w:val="both"/>
        <w:rPr>
          <w:rFonts w:ascii="Times New Roman" w:eastAsia="Times New Roman" w:hAnsi="Times New Roman" w:cs="Times New Roman"/>
          <w:sz w:val="28"/>
          <w:szCs w:val="28"/>
        </w:rPr>
      </w:pPr>
      <w:r w:rsidRPr="00207730">
        <w:rPr>
          <w:rFonts w:ascii="Times New Roman" w:eastAsia="Times New Roman" w:hAnsi="Times New Roman" w:cs="Times New Roman"/>
          <w:noProof/>
          <w:sz w:val="28"/>
          <w:szCs w:val="28"/>
          <w:lang w:eastAsia="ru-RU"/>
        </w:rPr>
        <w:lastRenderedPageBreak/>
        <w:drawing>
          <wp:inline distT="0" distB="0" distL="0" distR="0" wp14:anchorId="5CB0083C" wp14:editId="7A5C4DF3">
            <wp:extent cx="6277610" cy="5997039"/>
            <wp:effectExtent l="0" t="0" r="0" b="0"/>
            <wp:docPr id="12" name="Диаграмма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0F381E9A" w14:textId="5BFDB854" w:rsidR="001D4438" w:rsidRPr="00207730" w:rsidRDefault="001D4438" w:rsidP="00742C3F">
      <w:pPr>
        <w:pStyle w:val="af0"/>
        <w:ind w:firstLine="709"/>
        <w:jc w:val="center"/>
        <w:rPr>
          <w:rFonts w:ascii="Times New Roman" w:eastAsia="Times New Roman" w:hAnsi="Times New Roman" w:cs="Times New Roman"/>
          <w:sz w:val="28"/>
          <w:szCs w:val="28"/>
        </w:rPr>
      </w:pPr>
      <w:r w:rsidRPr="00207730">
        <w:rPr>
          <w:rFonts w:ascii="Times New Roman" w:eastAsia="Calibri" w:hAnsi="Times New Roman" w:cs="Times New Roman"/>
          <w:sz w:val="28"/>
          <w:szCs w:val="28"/>
        </w:rPr>
        <w:t xml:space="preserve">Рисунок 3 – Место отбывания наказания преступников в зависимости от тяжести совершенного уголовного правонарушения, по мнению опрошенных сотрудников правоохранительных органов </w:t>
      </w:r>
    </w:p>
    <w:p w14:paraId="43FE8245" w14:textId="77777777" w:rsidR="00D50766" w:rsidRPr="00207730" w:rsidRDefault="00D50766" w:rsidP="00742C3F">
      <w:pPr>
        <w:pStyle w:val="af0"/>
        <w:ind w:firstLine="709"/>
        <w:jc w:val="both"/>
        <w:rPr>
          <w:rFonts w:ascii="Times New Roman" w:eastAsia="Calibri" w:hAnsi="Times New Roman" w:cs="Times New Roman"/>
          <w:sz w:val="28"/>
          <w:szCs w:val="28"/>
        </w:rPr>
      </w:pPr>
    </w:p>
    <w:p w14:paraId="15D86B0F" w14:textId="049B1D93" w:rsidR="00D50766" w:rsidRPr="00207730" w:rsidRDefault="00DE753F" w:rsidP="00742C3F">
      <w:pPr>
        <w:pStyle w:val="af0"/>
        <w:ind w:firstLine="709"/>
        <w:jc w:val="both"/>
        <w:rPr>
          <w:rFonts w:ascii="Times New Roman" w:hAnsi="Times New Roman" w:cs="Times New Roman"/>
          <w:sz w:val="28"/>
          <w:szCs w:val="28"/>
        </w:rPr>
      </w:pPr>
      <w:r w:rsidRPr="00207730">
        <w:rPr>
          <w:rFonts w:ascii="Times New Roman" w:hAnsi="Times New Roman" w:cs="Times New Roman"/>
          <w:sz w:val="28"/>
          <w:szCs w:val="28"/>
        </w:rPr>
        <w:t>Анализ отечественного уголовно-исполнительного законодательства, а также ведомственных нормативн</w:t>
      </w:r>
      <w:r w:rsidR="005A0CDD" w:rsidRPr="00207730">
        <w:rPr>
          <w:rFonts w:ascii="Times New Roman" w:hAnsi="Times New Roman" w:cs="Times New Roman"/>
          <w:sz w:val="28"/>
          <w:szCs w:val="28"/>
        </w:rPr>
        <w:t xml:space="preserve">ых </w:t>
      </w:r>
      <w:r w:rsidRPr="00207730">
        <w:rPr>
          <w:rFonts w:ascii="Times New Roman" w:hAnsi="Times New Roman" w:cs="Times New Roman"/>
          <w:sz w:val="28"/>
          <w:szCs w:val="28"/>
        </w:rPr>
        <w:t>правовых актов свидетельствует о том, что КУИС МВД РК уделяет особое внимание совершенствованию деятельности всех видов учреждений УИС и в целях усиления защиты прав осужденных своевременно вносятся соответствующие изменения и дополнения в действующее уголовно-исполнительное законодательство. На сегодняшний день, в течение 9 лет в действующий УИК РК законодателем поправки вносились 46 раз (в среднем 5 раз в год в период с 201</w:t>
      </w:r>
      <w:r w:rsidR="001A6208" w:rsidRPr="00207730">
        <w:rPr>
          <w:rFonts w:ascii="Times New Roman" w:hAnsi="Times New Roman" w:cs="Times New Roman"/>
          <w:sz w:val="28"/>
          <w:szCs w:val="28"/>
        </w:rPr>
        <w:t>5</w:t>
      </w:r>
      <w:r w:rsidR="005A0CDD" w:rsidRPr="00207730">
        <w:rPr>
          <w:rFonts w:ascii="Times New Roman" w:hAnsi="Times New Roman" w:cs="Times New Roman"/>
          <w:sz w:val="28"/>
          <w:szCs w:val="28"/>
        </w:rPr>
        <w:t xml:space="preserve"> по </w:t>
      </w:r>
      <w:r w:rsidRPr="00207730">
        <w:rPr>
          <w:rFonts w:ascii="Times New Roman" w:hAnsi="Times New Roman" w:cs="Times New Roman"/>
          <w:sz w:val="28"/>
          <w:szCs w:val="28"/>
        </w:rPr>
        <w:t>202</w:t>
      </w:r>
      <w:r w:rsidR="001A6208" w:rsidRPr="00207730">
        <w:rPr>
          <w:rFonts w:ascii="Times New Roman" w:hAnsi="Times New Roman" w:cs="Times New Roman"/>
          <w:sz w:val="28"/>
          <w:szCs w:val="28"/>
        </w:rPr>
        <w:t xml:space="preserve">4 </w:t>
      </w:r>
      <w:r w:rsidR="005A0CDD" w:rsidRPr="00207730">
        <w:rPr>
          <w:rFonts w:ascii="Times New Roman" w:hAnsi="Times New Roman" w:cs="Times New Roman"/>
          <w:sz w:val="28"/>
          <w:szCs w:val="28"/>
        </w:rPr>
        <w:t>годы</w:t>
      </w:r>
      <w:r w:rsidRPr="00207730">
        <w:rPr>
          <w:rFonts w:ascii="Times New Roman" w:hAnsi="Times New Roman" w:cs="Times New Roman"/>
          <w:sz w:val="28"/>
          <w:szCs w:val="28"/>
        </w:rPr>
        <w:t>).</w:t>
      </w:r>
    </w:p>
    <w:p w14:paraId="2A8FD7B2" w14:textId="77777777" w:rsidR="00D50766" w:rsidRPr="00207730" w:rsidRDefault="00DE753F" w:rsidP="00742C3F">
      <w:pPr>
        <w:pStyle w:val="af0"/>
        <w:ind w:firstLine="709"/>
        <w:jc w:val="both"/>
        <w:rPr>
          <w:rFonts w:ascii="Times New Roman" w:hAnsi="Times New Roman" w:cs="Times New Roman"/>
          <w:b/>
          <w:sz w:val="28"/>
          <w:szCs w:val="28"/>
        </w:rPr>
      </w:pPr>
      <w:r w:rsidRPr="00207730">
        <w:rPr>
          <w:rFonts w:ascii="Times New Roman" w:hAnsi="Times New Roman" w:cs="Times New Roman"/>
          <w:sz w:val="28"/>
          <w:szCs w:val="28"/>
        </w:rPr>
        <w:t xml:space="preserve">При принятии УИК РК были предусмотрены нормы, направленные </w:t>
      </w:r>
      <w:r w:rsidRPr="00207730">
        <w:rPr>
          <w:rFonts w:ascii="Times New Roman" w:hAnsi="Times New Roman" w:cs="Times New Roman"/>
          <w:sz w:val="28"/>
          <w:szCs w:val="28"/>
        </w:rPr>
        <w:br/>
        <w:t xml:space="preserve"> как правило на гуманизацию исполнения уголовных наказаний в части:</w:t>
      </w:r>
    </w:p>
    <w:p w14:paraId="0AE2C3F5" w14:textId="6563DB9C" w:rsidR="00E60631" w:rsidRPr="00B46A9D" w:rsidRDefault="00DE753F" w:rsidP="00B46A9D">
      <w:pPr>
        <w:pStyle w:val="af0"/>
        <w:ind w:firstLine="709"/>
        <w:jc w:val="both"/>
        <w:rPr>
          <w:rFonts w:ascii="Times New Roman" w:hAnsi="Times New Roman" w:cs="Times New Roman"/>
          <w:sz w:val="28"/>
          <w:szCs w:val="28"/>
        </w:rPr>
      </w:pPr>
      <w:r w:rsidRPr="00207730">
        <w:rPr>
          <w:rFonts w:ascii="Times New Roman" w:hAnsi="Times New Roman" w:cs="Times New Roman"/>
          <w:sz w:val="28"/>
          <w:szCs w:val="28"/>
        </w:rPr>
        <w:t xml:space="preserve">- определения качественной оценки поведения осужденного (так называемой степени поведения осужденного), позволяющей </w:t>
      </w:r>
      <w:r w:rsidR="000839CD" w:rsidRPr="00207730">
        <w:rPr>
          <w:rFonts w:ascii="Times New Roman" w:hAnsi="Times New Roman" w:cs="Times New Roman"/>
          <w:sz w:val="28"/>
          <w:szCs w:val="28"/>
        </w:rPr>
        <w:t xml:space="preserve">индивидуализировать подходы к </w:t>
      </w:r>
      <w:r w:rsidR="000839CD" w:rsidRPr="00207730">
        <w:rPr>
          <w:rFonts w:ascii="Times New Roman" w:hAnsi="Times New Roman" w:cs="Times New Roman"/>
          <w:sz w:val="28"/>
          <w:szCs w:val="28"/>
        </w:rPr>
        <w:lastRenderedPageBreak/>
        <w:t>исполнению наказания и принимать более обоснованные решения об изменении условий содержания и вида учреждения УИС, учитывая поведение осужденного в период отбывания наказания</w:t>
      </w:r>
      <w:r w:rsidRPr="00207730">
        <w:rPr>
          <w:rFonts w:ascii="Times New Roman" w:hAnsi="Times New Roman" w:cs="Times New Roman"/>
          <w:sz w:val="28"/>
          <w:szCs w:val="28"/>
        </w:rPr>
        <w:t xml:space="preserve">. Это, в свою очередь, является существенным стимулом к дальнейшему правопослушному поведению лица, осужденного к лишению свободы. </w:t>
      </w:r>
      <w:r w:rsidR="000C60E0">
        <w:rPr>
          <w:rFonts w:ascii="Times New Roman" w:hAnsi="Times New Roman" w:cs="Times New Roman"/>
          <w:sz w:val="28"/>
          <w:szCs w:val="28"/>
        </w:rPr>
        <w:t>И</w:t>
      </w:r>
      <w:r w:rsidR="00E60631" w:rsidRPr="00E60631">
        <w:rPr>
          <w:rFonts w:ascii="Times New Roman" w:hAnsi="Times New Roman" w:cs="Times New Roman"/>
          <w:sz w:val="28"/>
          <w:szCs w:val="28"/>
        </w:rPr>
        <w:t>нститут</w:t>
      </w:r>
      <w:r w:rsidR="000C60E0">
        <w:rPr>
          <w:rFonts w:ascii="Times New Roman" w:hAnsi="Times New Roman" w:cs="Times New Roman"/>
          <w:sz w:val="28"/>
          <w:szCs w:val="28"/>
        </w:rPr>
        <w:t xml:space="preserve"> оценки</w:t>
      </w:r>
      <w:r w:rsidR="00E60631" w:rsidRPr="00E60631">
        <w:rPr>
          <w:rFonts w:ascii="Times New Roman" w:hAnsi="Times New Roman" w:cs="Times New Roman"/>
          <w:sz w:val="28"/>
          <w:szCs w:val="28"/>
        </w:rPr>
        <w:t xml:space="preserve">  предоставл</w:t>
      </w:r>
      <w:r w:rsidR="00E60631">
        <w:rPr>
          <w:rFonts w:ascii="Times New Roman" w:hAnsi="Times New Roman" w:cs="Times New Roman"/>
          <w:sz w:val="28"/>
          <w:szCs w:val="28"/>
        </w:rPr>
        <w:t>яет</w:t>
      </w:r>
      <w:r w:rsidR="00E60631" w:rsidRPr="00E60631">
        <w:rPr>
          <w:rFonts w:ascii="Times New Roman" w:hAnsi="Times New Roman" w:cs="Times New Roman"/>
          <w:sz w:val="28"/>
          <w:szCs w:val="28"/>
        </w:rPr>
        <w:t xml:space="preserve"> осужденному возможност</w:t>
      </w:r>
      <w:r w:rsidR="00E60631">
        <w:rPr>
          <w:rFonts w:ascii="Times New Roman" w:hAnsi="Times New Roman" w:cs="Times New Roman"/>
          <w:sz w:val="28"/>
          <w:szCs w:val="28"/>
        </w:rPr>
        <w:t>ь</w:t>
      </w:r>
      <w:r w:rsidR="00E60631" w:rsidRPr="00E60631">
        <w:rPr>
          <w:rFonts w:ascii="Times New Roman" w:hAnsi="Times New Roman" w:cs="Times New Roman"/>
          <w:sz w:val="28"/>
          <w:szCs w:val="28"/>
        </w:rPr>
        <w:t xml:space="preserve"> посредством собственного поведения влиять на объем предоставляемых ему прав и льгот, предусмотренных Уголовно-исполнительным кодексом Республики Казахстан.</w:t>
      </w:r>
    </w:p>
    <w:p w14:paraId="5ABD3289" w14:textId="46C7E6B9" w:rsidR="00D50766" w:rsidRPr="00207730" w:rsidRDefault="00E60631" w:rsidP="00742C3F">
      <w:pPr>
        <w:pStyle w:val="af0"/>
        <w:ind w:firstLine="709"/>
        <w:jc w:val="both"/>
        <w:rPr>
          <w:rFonts w:ascii="Times New Roman" w:hAnsi="Times New Roman" w:cs="Times New Roman"/>
          <w:sz w:val="28"/>
          <w:szCs w:val="28"/>
        </w:rPr>
      </w:pPr>
      <w:r w:rsidRPr="00E60631">
        <w:rPr>
          <w:rFonts w:ascii="Times New Roman" w:hAnsi="Times New Roman" w:cs="Times New Roman"/>
          <w:sz w:val="28"/>
          <w:szCs w:val="28"/>
        </w:rPr>
        <w:t>Тем самым создается управляемая правовая модель, при которой расширение либо ограничение правового статуса лица обусловлено не субъективным усмотрением администрации учреждения, а результатами формализованной оценки его поведения.</w:t>
      </w:r>
    </w:p>
    <w:p w14:paraId="27489CFE" w14:textId="3E0CCC91" w:rsidR="00D50766" w:rsidRPr="00207730" w:rsidRDefault="00DE753F" w:rsidP="00742C3F">
      <w:pPr>
        <w:pStyle w:val="af0"/>
        <w:ind w:firstLine="709"/>
        <w:jc w:val="both"/>
        <w:rPr>
          <w:rFonts w:ascii="Times New Roman" w:hAnsi="Times New Roman" w:cs="Times New Roman"/>
          <w:bCs/>
          <w:sz w:val="28"/>
          <w:szCs w:val="28"/>
        </w:rPr>
      </w:pPr>
      <w:r w:rsidRPr="00207730">
        <w:rPr>
          <w:rFonts w:ascii="Times New Roman" w:hAnsi="Times New Roman" w:cs="Times New Roman"/>
          <w:bCs/>
          <w:sz w:val="28"/>
          <w:szCs w:val="28"/>
        </w:rPr>
        <w:t>Вместе с этим, ряд предложений общественности реализованы ведомственными приказами [</w:t>
      </w:r>
      <w:r w:rsidR="00D32C62" w:rsidRPr="00207730">
        <w:rPr>
          <w:rFonts w:ascii="Times New Roman" w:hAnsi="Times New Roman" w:cs="Times New Roman"/>
          <w:bCs/>
          <w:sz w:val="28"/>
          <w:szCs w:val="28"/>
        </w:rPr>
        <w:fldChar w:fldCharType="begin"/>
      </w:r>
      <w:r w:rsidR="00D32C62" w:rsidRPr="00207730">
        <w:rPr>
          <w:rFonts w:ascii="Times New Roman" w:hAnsi="Times New Roman" w:cs="Times New Roman"/>
          <w:bCs/>
          <w:sz w:val="28"/>
          <w:szCs w:val="28"/>
        </w:rPr>
        <w:instrText xml:space="preserve"> REF _Ref198318205 \r \h </w:instrText>
      </w:r>
      <w:r w:rsidR="00465070" w:rsidRPr="00207730">
        <w:rPr>
          <w:rFonts w:ascii="Times New Roman" w:hAnsi="Times New Roman" w:cs="Times New Roman"/>
          <w:bCs/>
          <w:sz w:val="28"/>
          <w:szCs w:val="28"/>
        </w:rPr>
        <w:instrText xml:space="preserve"> \* MERGEFORMAT </w:instrText>
      </w:r>
      <w:r w:rsidR="00D32C62" w:rsidRPr="00207730">
        <w:rPr>
          <w:rFonts w:ascii="Times New Roman" w:hAnsi="Times New Roman" w:cs="Times New Roman"/>
          <w:bCs/>
          <w:sz w:val="28"/>
          <w:szCs w:val="28"/>
        </w:rPr>
      </w:r>
      <w:r w:rsidR="00D32C62" w:rsidRPr="00207730">
        <w:rPr>
          <w:rFonts w:ascii="Times New Roman" w:hAnsi="Times New Roman" w:cs="Times New Roman"/>
          <w:bCs/>
          <w:sz w:val="28"/>
          <w:szCs w:val="28"/>
        </w:rPr>
        <w:fldChar w:fldCharType="separate"/>
      </w:r>
      <w:r w:rsidR="00AC46D8">
        <w:rPr>
          <w:rFonts w:ascii="Times New Roman" w:hAnsi="Times New Roman" w:cs="Times New Roman"/>
          <w:bCs/>
          <w:sz w:val="28"/>
          <w:szCs w:val="28"/>
        </w:rPr>
        <w:t>23</w:t>
      </w:r>
      <w:r w:rsidR="00D32C62" w:rsidRPr="00207730">
        <w:rPr>
          <w:rFonts w:ascii="Times New Roman" w:hAnsi="Times New Roman" w:cs="Times New Roman"/>
          <w:bCs/>
          <w:sz w:val="28"/>
          <w:szCs w:val="28"/>
        </w:rPr>
        <w:fldChar w:fldCharType="end"/>
      </w:r>
      <w:r w:rsidRPr="00207730">
        <w:rPr>
          <w:rFonts w:ascii="Times New Roman" w:hAnsi="Times New Roman" w:cs="Times New Roman"/>
          <w:bCs/>
          <w:sz w:val="28"/>
          <w:szCs w:val="28"/>
        </w:rPr>
        <w:t xml:space="preserve">; </w:t>
      </w:r>
      <w:r w:rsidR="00D32C62" w:rsidRPr="00207730">
        <w:rPr>
          <w:rFonts w:ascii="Times New Roman" w:hAnsi="Times New Roman" w:cs="Times New Roman"/>
          <w:bCs/>
          <w:sz w:val="28"/>
          <w:szCs w:val="28"/>
        </w:rPr>
        <w:fldChar w:fldCharType="begin"/>
      </w:r>
      <w:r w:rsidR="00D32C62" w:rsidRPr="00207730">
        <w:rPr>
          <w:rFonts w:ascii="Times New Roman" w:hAnsi="Times New Roman" w:cs="Times New Roman"/>
          <w:bCs/>
          <w:sz w:val="28"/>
          <w:szCs w:val="28"/>
        </w:rPr>
        <w:instrText xml:space="preserve"> REF _Ref198318211 \r \h </w:instrText>
      </w:r>
      <w:r w:rsidR="00465070" w:rsidRPr="00207730">
        <w:rPr>
          <w:rFonts w:ascii="Times New Roman" w:hAnsi="Times New Roman" w:cs="Times New Roman"/>
          <w:bCs/>
          <w:sz w:val="28"/>
          <w:szCs w:val="28"/>
        </w:rPr>
        <w:instrText xml:space="preserve"> \* MERGEFORMAT </w:instrText>
      </w:r>
      <w:r w:rsidR="00D32C62" w:rsidRPr="00207730">
        <w:rPr>
          <w:rFonts w:ascii="Times New Roman" w:hAnsi="Times New Roman" w:cs="Times New Roman"/>
          <w:bCs/>
          <w:sz w:val="28"/>
          <w:szCs w:val="28"/>
        </w:rPr>
      </w:r>
      <w:r w:rsidR="00D32C62" w:rsidRPr="00207730">
        <w:rPr>
          <w:rFonts w:ascii="Times New Roman" w:hAnsi="Times New Roman" w:cs="Times New Roman"/>
          <w:bCs/>
          <w:sz w:val="28"/>
          <w:szCs w:val="28"/>
        </w:rPr>
        <w:fldChar w:fldCharType="separate"/>
      </w:r>
      <w:r w:rsidR="00AC46D8">
        <w:rPr>
          <w:rFonts w:ascii="Times New Roman" w:hAnsi="Times New Roman" w:cs="Times New Roman"/>
          <w:bCs/>
          <w:sz w:val="28"/>
          <w:szCs w:val="28"/>
        </w:rPr>
        <w:t>24</w:t>
      </w:r>
      <w:r w:rsidR="00D32C62" w:rsidRPr="00207730">
        <w:rPr>
          <w:rFonts w:ascii="Times New Roman" w:hAnsi="Times New Roman" w:cs="Times New Roman"/>
          <w:bCs/>
          <w:sz w:val="28"/>
          <w:szCs w:val="28"/>
        </w:rPr>
        <w:fldChar w:fldCharType="end"/>
      </w:r>
      <w:r w:rsidRPr="00207730">
        <w:rPr>
          <w:rFonts w:ascii="Times New Roman" w:hAnsi="Times New Roman" w:cs="Times New Roman"/>
          <w:bCs/>
          <w:sz w:val="28"/>
          <w:szCs w:val="28"/>
        </w:rPr>
        <w:t xml:space="preserve">; </w:t>
      </w:r>
      <w:r w:rsidR="00D32C62" w:rsidRPr="00207730">
        <w:rPr>
          <w:rFonts w:ascii="Times New Roman" w:hAnsi="Times New Roman" w:cs="Times New Roman"/>
          <w:bCs/>
          <w:sz w:val="28"/>
          <w:szCs w:val="28"/>
        </w:rPr>
        <w:fldChar w:fldCharType="begin"/>
      </w:r>
      <w:r w:rsidR="00D32C62" w:rsidRPr="00207730">
        <w:rPr>
          <w:rFonts w:ascii="Times New Roman" w:hAnsi="Times New Roman" w:cs="Times New Roman"/>
          <w:bCs/>
          <w:sz w:val="28"/>
          <w:szCs w:val="28"/>
        </w:rPr>
        <w:instrText xml:space="preserve"> REF _Ref198318220 \r \h </w:instrText>
      </w:r>
      <w:r w:rsidR="00465070" w:rsidRPr="00207730">
        <w:rPr>
          <w:rFonts w:ascii="Times New Roman" w:hAnsi="Times New Roman" w:cs="Times New Roman"/>
          <w:bCs/>
          <w:sz w:val="28"/>
          <w:szCs w:val="28"/>
        </w:rPr>
        <w:instrText xml:space="preserve"> \* MERGEFORMAT </w:instrText>
      </w:r>
      <w:r w:rsidR="00D32C62" w:rsidRPr="00207730">
        <w:rPr>
          <w:rFonts w:ascii="Times New Roman" w:hAnsi="Times New Roman" w:cs="Times New Roman"/>
          <w:bCs/>
          <w:sz w:val="28"/>
          <w:szCs w:val="28"/>
        </w:rPr>
      </w:r>
      <w:r w:rsidR="00D32C62" w:rsidRPr="00207730">
        <w:rPr>
          <w:rFonts w:ascii="Times New Roman" w:hAnsi="Times New Roman" w:cs="Times New Roman"/>
          <w:bCs/>
          <w:sz w:val="28"/>
          <w:szCs w:val="28"/>
        </w:rPr>
        <w:fldChar w:fldCharType="separate"/>
      </w:r>
      <w:r w:rsidR="00AC46D8">
        <w:rPr>
          <w:rFonts w:ascii="Times New Roman" w:hAnsi="Times New Roman" w:cs="Times New Roman"/>
          <w:bCs/>
          <w:sz w:val="28"/>
          <w:szCs w:val="28"/>
        </w:rPr>
        <w:t>25</w:t>
      </w:r>
      <w:r w:rsidR="00D32C62" w:rsidRPr="00207730">
        <w:rPr>
          <w:rFonts w:ascii="Times New Roman" w:hAnsi="Times New Roman" w:cs="Times New Roman"/>
          <w:bCs/>
          <w:sz w:val="28"/>
          <w:szCs w:val="28"/>
        </w:rPr>
        <w:fldChar w:fldCharType="end"/>
      </w:r>
      <w:r w:rsidRPr="00207730">
        <w:rPr>
          <w:rFonts w:ascii="Times New Roman" w:hAnsi="Times New Roman" w:cs="Times New Roman"/>
          <w:bCs/>
          <w:sz w:val="28"/>
          <w:szCs w:val="28"/>
        </w:rPr>
        <w:t xml:space="preserve">]. </w:t>
      </w:r>
      <w:r w:rsidR="00E356D4" w:rsidRPr="00207730">
        <w:rPr>
          <w:rFonts w:ascii="Times New Roman" w:hAnsi="Times New Roman" w:cs="Times New Roman"/>
          <w:bCs/>
          <w:sz w:val="28"/>
          <w:szCs w:val="28"/>
        </w:rPr>
        <w:t>В целом,</w:t>
      </w:r>
      <w:r w:rsidR="00E356D4" w:rsidRPr="00207730">
        <w:t xml:space="preserve"> </w:t>
      </w:r>
      <w:r w:rsidR="00D76DDB" w:rsidRPr="00207730">
        <w:rPr>
          <w:rFonts w:ascii="Times New Roman" w:hAnsi="Times New Roman" w:cs="Times New Roman"/>
          <w:bCs/>
          <w:sz w:val="28"/>
          <w:szCs w:val="28"/>
        </w:rPr>
        <w:t>у</w:t>
      </w:r>
      <w:r w:rsidR="00E356D4" w:rsidRPr="00207730">
        <w:rPr>
          <w:rFonts w:ascii="Times New Roman" w:hAnsi="Times New Roman" w:cs="Times New Roman"/>
          <w:bCs/>
          <w:sz w:val="28"/>
          <w:szCs w:val="28"/>
        </w:rPr>
        <w:t>головно-исполнительное законодательство регулярно совершенствуется, что обусловлено стремлением к улучшению условий содержания осужденных и обеспечению более широкого спектра их прав</w:t>
      </w:r>
      <w:r w:rsidR="00C52636" w:rsidRPr="00207730">
        <w:rPr>
          <w:rFonts w:ascii="Times New Roman" w:hAnsi="Times New Roman" w:cs="Times New Roman"/>
          <w:bCs/>
          <w:sz w:val="28"/>
          <w:szCs w:val="28"/>
        </w:rPr>
        <w:t xml:space="preserve">, что, казалось бы, должно положительно сказываться на работе УИС. Однако, в действительности, эти изменения нередко приводят лишь к увеличению нагрузки на сотрудников, </w:t>
      </w:r>
      <w:r w:rsidR="00E05CD3" w:rsidRPr="00207730">
        <w:rPr>
          <w:rFonts w:ascii="Times New Roman" w:hAnsi="Times New Roman" w:cs="Times New Roman"/>
          <w:bCs/>
          <w:sz w:val="28"/>
          <w:szCs w:val="28"/>
        </w:rPr>
        <w:t>поскольку</w:t>
      </w:r>
      <w:r w:rsidR="00C52636" w:rsidRPr="00207730">
        <w:rPr>
          <w:rFonts w:ascii="Times New Roman" w:hAnsi="Times New Roman" w:cs="Times New Roman"/>
          <w:bCs/>
          <w:sz w:val="28"/>
          <w:szCs w:val="28"/>
        </w:rPr>
        <w:t xml:space="preserve"> механизмы реализации новых прав либо отсутствуют, либо недостаточно проработаны.</w:t>
      </w:r>
      <w:r w:rsidRPr="00207730">
        <w:rPr>
          <w:rFonts w:ascii="Times New Roman" w:hAnsi="Times New Roman" w:cs="Times New Roman"/>
          <w:bCs/>
          <w:sz w:val="28"/>
          <w:szCs w:val="28"/>
        </w:rPr>
        <w:t xml:space="preserve"> </w:t>
      </w:r>
    </w:p>
    <w:p w14:paraId="27BB9358" w14:textId="74F204E9" w:rsidR="00D50766" w:rsidRPr="00207730" w:rsidRDefault="00DE753F" w:rsidP="00742C3F">
      <w:pPr>
        <w:pStyle w:val="af0"/>
        <w:ind w:firstLine="709"/>
        <w:jc w:val="both"/>
        <w:rPr>
          <w:rFonts w:ascii="Times New Roman" w:hAnsi="Times New Roman" w:cs="Times New Roman"/>
          <w:bCs/>
          <w:sz w:val="28"/>
          <w:szCs w:val="28"/>
        </w:rPr>
      </w:pPr>
      <w:r w:rsidRPr="00207730">
        <w:rPr>
          <w:rFonts w:ascii="Times New Roman" w:hAnsi="Times New Roman" w:cs="Times New Roman"/>
          <w:bCs/>
          <w:sz w:val="28"/>
          <w:szCs w:val="28"/>
        </w:rPr>
        <w:t>И здесь следует согласиться с точкой зрения М.Ч. Когамова, согласно которой любая коррекция кодексов должна быть взвешенной, тщательной и рассчитанной на длительную правоприменительную практику. К тому же частые корректировки кодексов, впрочем, как и иных законодательных актов, могут снизить имидж законодателей и нанести непоправимый вред обществу и государству, дезорганизовав правовую и правоохранительную системы, их отдельные сегменты, а также принизить чувство ответственности за качественное применение тех или иных норм права [</w:t>
      </w:r>
      <w:r w:rsidR="00D32C62" w:rsidRPr="00207730">
        <w:rPr>
          <w:rFonts w:ascii="Times New Roman" w:hAnsi="Times New Roman" w:cs="Times New Roman"/>
          <w:bCs/>
          <w:sz w:val="28"/>
          <w:szCs w:val="28"/>
        </w:rPr>
        <w:fldChar w:fldCharType="begin"/>
      </w:r>
      <w:r w:rsidR="00D32C62" w:rsidRPr="00207730">
        <w:rPr>
          <w:rFonts w:ascii="Times New Roman" w:hAnsi="Times New Roman" w:cs="Times New Roman"/>
          <w:bCs/>
          <w:sz w:val="28"/>
          <w:szCs w:val="28"/>
        </w:rPr>
        <w:instrText xml:space="preserve"> REF _Ref198318225 \r \h </w:instrText>
      </w:r>
      <w:r w:rsidR="00465070" w:rsidRPr="00207730">
        <w:rPr>
          <w:rFonts w:ascii="Times New Roman" w:hAnsi="Times New Roman" w:cs="Times New Roman"/>
          <w:bCs/>
          <w:sz w:val="28"/>
          <w:szCs w:val="28"/>
        </w:rPr>
        <w:instrText xml:space="preserve"> \* MERGEFORMAT </w:instrText>
      </w:r>
      <w:r w:rsidR="00D32C62" w:rsidRPr="00207730">
        <w:rPr>
          <w:rFonts w:ascii="Times New Roman" w:hAnsi="Times New Roman" w:cs="Times New Roman"/>
          <w:bCs/>
          <w:sz w:val="28"/>
          <w:szCs w:val="28"/>
        </w:rPr>
      </w:r>
      <w:r w:rsidR="00D32C62" w:rsidRPr="00207730">
        <w:rPr>
          <w:rFonts w:ascii="Times New Roman" w:hAnsi="Times New Roman" w:cs="Times New Roman"/>
          <w:bCs/>
          <w:sz w:val="28"/>
          <w:szCs w:val="28"/>
        </w:rPr>
        <w:fldChar w:fldCharType="separate"/>
      </w:r>
      <w:r w:rsidR="00AC46D8">
        <w:rPr>
          <w:rFonts w:ascii="Times New Roman" w:hAnsi="Times New Roman" w:cs="Times New Roman"/>
          <w:bCs/>
          <w:sz w:val="28"/>
          <w:szCs w:val="28"/>
        </w:rPr>
        <w:t>26</w:t>
      </w:r>
      <w:r w:rsidR="00D32C62" w:rsidRPr="00207730">
        <w:rPr>
          <w:rFonts w:ascii="Times New Roman" w:hAnsi="Times New Roman" w:cs="Times New Roman"/>
          <w:bCs/>
          <w:sz w:val="28"/>
          <w:szCs w:val="28"/>
        </w:rPr>
        <w:fldChar w:fldCharType="end"/>
      </w:r>
      <w:r w:rsidRPr="00207730">
        <w:rPr>
          <w:rFonts w:ascii="Times New Roman" w:hAnsi="Times New Roman" w:cs="Times New Roman"/>
          <w:bCs/>
          <w:sz w:val="28"/>
          <w:szCs w:val="28"/>
        </w:rPr>
        <w:t>].</w:t>
      </w:r>
    </w:p>
    <w:p w14:paraId="62104CFE" w14:textId="4A2537B5" w:rsidR="00D50766" w:rsidRPr="00207730" w:rsidRDefault="003A553C" w:rsidP="00742C3F">
      <w:pPr>
        <w:tabs>
          <w:tab w:val="left" w:pos="9214"/>
          <w:tab w:val="left" w:pos="9356"/>
        </w:tabs>
        <w:spacing w:after="0" w:line="240" w:lineRule="auto"/>
        <w:ind w:firstLine="709"/>
        <w:jc w:val="both"/>
        <w:rPr>
          <w:rFonts w:cs="Times New Roman"/>
          <w:sz w:val="28"/>
          <w:szCs w:val="28"/>
          <w:lang w:val="ru-RU"/>
        </w:rPr>
      </w:pPr>
      <w:r w:rsidRPr="00207730">
        <w:rPr>
          <w:rFonts w:cs="Times New Roman"/>
          <w:bCs/>
          <w:sz w:val="28"/>
          <w:szCs w:val="28"/>
          <w:lang w:val="ru-RU"/>
        </w:rPr>
        <w:t>В современных условиях, простого увеличения штата сотрудников УИС путем внесения изменений в законодательные акты недостаточно. Необходимым условием для обеспечения должного контроля и надзора за поведением осужденных является активное внедрение современных инженерно-технических средств надзора, контроля и охраны</w:t>
      </w:r>
      <w:r w:rsidR="00DE753F" w:rsidRPr="00207730">
        <w:rPr>
          <w:rFonts w:cs="Times New Roman"/>
          <w:bCs/>
          <w:sz w:val="28"/>
          <w:szCs w:val="28"/>
          <w:lang w:val="ru-RU"/>
        </w:rPr>
        <w:t>.</w:t>
      </w:r>
    </w:p>
    <w:p w14:paraId="45FD3AAA" w14:textId="116F199E" w:rsidR="00D50766" w:rsidRPr="00207730" w:rsidRDefault="00DE753F" w:rsidP="00742C3F">
      <w:pPr>
        <w:pStyle w:val="af0"/>
        <w:ind w:firstLine="709"/>
        <w:jc w:val="both"/>
        <w:rPr>
          <w:rFonts w:ascii="Times New Roman" w:hAnsi="Times New Roman" w:cs="Times New Roman"/>
          <w:sz w:val="28"/>
          <w:szCs w:val="28"/>
        </w:rPr>
      </w:pPr>
      <w:r w:rsidRPr="00207730">
        <w:rPr>
          <w:rFonts w:ascii="Times New Roman" w:hAnsi="Times New Roman" w:cs="Times New Roman"/>
          <w:sz w:val="28"/>
          <w:szCs w:val="28"/>
        </w:rPr>
        <w:t xml:space="preserve">В частности, менее строгие условия содержания в УМБ по сравнения с другими учреждения УИС влекут за собой большие риски нарушения режима. </w:t>
      </w:r>
      <w:r w:rsidR="00AC7E6D" w:rsidRPr="00207730">
        <w:rPr>
          <w:rFonts w:ascii="Times New Roman" w:hAnsi="Times New Roman" w:cs="Times New Roman"/>
          <w:sz w:val="28"/>
          <w:szCs w:val="28"/>
        </w:rPr>
        <w:t>Современные криминалистические и информационные технологии значительно снижают указанные риски</w:t>
      </w:r>
      <w:r w:rsidR="00AD0F15" w:rsidRPr="00207730">
        <w:rPr>
          <w:rFonts w:ascii="Times New Roman" w:hAnsi="Times New Roman" w:cs="Times New Roman"/>
          <w:sz w:val="28"/>
          <w:szCs w:val="28"/>
        </w:rPr>
        <w:t>, конкретный перечень которых устанавливается в рамках ТКО</w:t>
      </w:r>
      <w:r w:rsidRPr="00207730">
        <w:rPr>
          <w:rFonts w:ascii="Times New Roman" w:hAnsi="Times New Roman" w:cs="Times New Roman"/>
          <w:sz w:val="28"/>
          <w:szCs w:val="28"/>
        </w:rPr>
        <w:t>. Однако в</w:t>
      </w:r>
      <w:r w:rsidRPr="00207730">
        <w:rPr>
          <w:rFonts w:ascii="Times New Roman" w:eastAsia="Calibri" w:hAnsi="Times New Roman" w:cs="Times New Roman"/>
          <w:sz w:val="28"/>
          <w:szCs w:val="28"/>
        </w:rPr>
        <w:t xml:space="preserve"> настоящий момент очень сложно оценить современное состояние и перспективы развития ТКО содержания осужденных в УМБ, поскольку отсутствует само это понятие применительно к УИС.</w:t>
      </w:r>
    </w:p>
    <w:p w14:paraId="1EC066B9" w14:textId="114DB38C"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С.С. Шеслер сформулировал понятие «криминалистическое обеспечение УИС», на основе его составляющих элементов: «криминалистическое», «обеспечение» и «УИС»</w:t>
      </w:r>
      <w:r w:rsidR="00FE12A3" w:rsidRPr="00207730">
        <w:rPr>
          <w:rFonts w:eastAsia="Calibri" w:cs="Times New Roman"/>
          <w:sz w:val="28"/>
          <w:szCs w:val="28"/>
          <w:lang w:val="ru-RU"/>
        </w:rPr>
        <w:t xml:space="preserve">, и </w:t>
      </w:r>
      <w:r w:rsidRPr="00207730">
        <w:rPr>
          <w:rFonts w:eastAsia="Calibri" w:cs="Times New Roman"/>
          <w:sz w:val="28"/>
          <w:szCs w:val="28"/>
          <w:lang w:val="ru-RU"/>
        </w:rPr>
        <w:t xml:space="preserve">предлагает </w:t>
      </w:r>
      <w:r w:rsidR="00FE12A3" w:rsidRPr="00207730">
        <w:rPr>
          <w:rFonts w:eastAsia="Calibri" w:cs="Times New Roman"/>
          <w:sz w:val="28"/>
          <w:szCs w:val="28"/>
          <w:lang w:val="ru-RU"/>
        </w:rPr>
        <w:t>понимать под ним</w:t>
      </w:r>
      <w:r w:rsidRPr="00207730">
        <w:rPr>
          <w:rFonts w:eastAsia="Calibri" w:cs="Times New Roman"/>
          <w:sz w:val="28"/>
          <w:szCs w:val="28"/>
          <w:lang w:val="ru-RU"/>
        </w:rPr>
        <w:t xml:space="preserve"> </w:t>
      </w:r>
      <w:r w:rsidR="00FE12A3" w:rsidRPr="00207730">
        <w:rPr>
          <w:rFonts w:eastAsia="Calibri" w:cs="Times New Roman"/>
          <w:sz w:val="28"/>
          <w:szCs w:val="28"/>
          <w:lang w:val="ru-RU"/>
        </w:rPr>
        <w:t>«</w:t>
      </w:r>
      <w:r w:rsidRPr="00207730">
        <w:rPr>
          <w:rFonts w:eastAsia="Calibri" w:cs="Times New Roman"/>
          <w:sz w:val="28"/>
          <w:szCs w:val="28"/>
          <w:lang w:val="ru-RU"/>
        </w:rPr>
        <w:t xml:space="preserve">предоставление сотрудникам учреждений и органов УИС реальной системы криминалистических знаний и разрабатываемых на их основе средств познания в целях регистрации, </w:t>
      </w:r>
      <w:r w:rsidRPr="00207730">
        <w:rPr>
          <w:rFonts w:eastAsia="Calibri" w:cs="Times New Roman"/>
          <w:sz w:val="28"/>
          <w:szCs w:val="28"/>
          <w:lang w:val="ru-RU"/>
        </w:rPr>
        <w:lastRenderedPageBreak/>
        <w:t xml:space="preserve">фотографирования, звукозаписи, видеосъемки, </w:t>
      </w:r>
      <w:r w:rsidR="00304F2C" w:rsidRPr="0036647F">
        <w:rPr>
          <w:sz w:val="28"/>
          <w:szCs w:val="28"/>
          <w:lang w:val="ru-RU"/>
        </w:rPr>
        <w:t>биометрической идентификации</w:t>
      </w:r>
      <w:r w:rsidR="00304F2C" w:rsidRPr="00207730">
        <w:rPr>
          <w:rFonts w:eastAsia="Calibri" w:cs="Times New Roman"/>
          <w:sz w:val="28"/>
          <w:szCs w:val="28"/>
          <w:lang w:val="ru-RU"/>
        </w:rPr>
        <w:t xml:space="preserve"> </w:t>
      </w:r>
      <w:r w:rsidRPr="00207730">
        <w:rPr>
          <w:rFonts w:eastAsia="Calibri" w:cs="Times New Roman"/>
          <w:sz w:val="28"/>
          <w:szCs w:val="28"/>
          <w:lang w:val="ru-RU"/>
        </w:rPr>
        <w:t>осужденных и иных лиц, производства неотложных следственных действий по уголовным делам о преступлениях против установленного порядка несения службы, совершенных сотрудниками, а равно о преступлениях, совершенных в расположении указанных учреждений и органов иными лицами</w:t>
      </w:r>
      <w:r w:rsidR="00FE12A3" w:rsidRPr="00207730">
        <w:rPr>
          <w:rFonts w:eastAsia="Calibri" w:cs="Times New Roman"/>
          <w:sz w:val="28"/>
          <w:szCs w:val="28"/>
          <w:lang w:val="ru-RU"/>
        </w:rPr>
        <w:t>»</w:t>
      </w:r>
      <w:r w:rsidRPr="00207730">
        <w:rPr>
          <w:rFonts w:eastAsia="Calibri" w:cs="Times New Roman"/>
          <w:sz w:val="28"/>
          <w:szCs w:val="28"/>
          <w:lang w:val="ru-RU"/>
        </w:rPr>
        <w:t xml:space="preserve"> [</w:t>
      </w:r>
      <w:r w:rsidR="00D32C62" w:rsidRPr="00207730">
        <w:rPr>
          <w:rFonts w:eastAsia="Calibri" w:cs="Times New Roman"/>
          <w:sz w:val="28"/>
          <w:szCs w:val="28"/>
          <w:lang w:val="ru-RU"/>
        </w:rPr>
        <w:fldChar w:fldCharType="begin"/>
      </w:r>
      <w:r w:rsidR="00D32C62" w:rsidRPr="00207730">
        <w:rPr>
          <w:rFonts w:eastAsia="Calibri" w:cs="Times New Roman"/>
          <w:sz w:val="28"/>
          <w:szCs w:val="28"/>
          <w:lang w:val="ru-RU"/>
        </w:rPr>
        <w:instrText xml:space="preserve"> REF _Ref198318234 \r \h </w:instrText>
      </w:r>
      <w:r w:rsidR="00465070" w:rsidRPr="00207730">
        <w:rPr>
          <w:rFonts w:eastAsia="Calibri" w:cs="Times New Roman"/>
          <w:sz w:val="28"/>
          <w:szCs w:val="28"/>
          <w:lang w:val="ru-RU"/>
        </w:rPr>
        <w:instrText xml:space="preserve"> \* MERGEFORMAT </w:instrText>
      </w:r>
      <w:r w:rsidR="00D32C62" w:rsidRPr="00207730">
        <w:rPr>
          <w:rFonts w:eastAsia="Calibri" w:cs="Times New Roman"/>
          <w:sz w:val="28"/>
          <w:szCs w:val="28"/>
          <w:lang w:val="ru-RU"/>
        </w:rPr>
      </w:r>
      <w:r w:rsidR="00D32C62" w:rsidRPr="00207730">
        <w:rPr>
          <w:rFonts w:eastAsia="Calibri" w:cs="Times New Roman"/>
          <w:sz w:val="28"/>
          <w:szCs w:val="28"/>
          <w:lang w:val="ru-RU"/>
        </w:rPr>
        <w:fldChar w:fldCharType="separate"/>
      </w:r>
      <w:r w:rsidR="00AC46D8">
        <w:rPr>
          <w:rFonts w:eastAsia="Calibri" w:cs="Times New Roman"/>
          <w:sz w:val="28"/>
          <w:szCs w:val="28"/>
          <w:lang w:val="ru-RU"/>
        </w:rPr>
        <w:t>27</w:t>
      </w:r>
      <w:r w:rsidR="00D32C62" w:rsidRPr="00207730">
        <w:rPr>
          <w:rFonts w:eastAsia="Calibri" w:cs="Times New Roman"/>
          <w:sz w:val="28"/>
          <w:szCs w:val="28"/>
          <w:lang w:val="ru-RU"/>
        </w:rPr>
        <w:fldChar w:fldCharType="end"/>
      </w:r>
      <w:r w:rsidRPr="00207730">
        <w:rPr>
          <w:rFonts w:eastAsia="Calibri" w:cs="Times New Roman"/>
          <w:sz w:val="28"/>
          <w:szCs w:val="28"/>
          <w:lang w:val="ru-RU"/>
        </w:rPr>
        <w:t>].</w:t>
      </w:r>
    </w:p>
    <w:p w14:paraId="56318E50" w14:textId="13206C25"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Э.К. Горячев</w:t>
      </w:r>
      <w:r w:rsidR="00EB012E" w:rsidRPr="00207730">
        <w:rPr>
          <w:rFonts w:eastAsia="Calibri" w:cs="Times New Roman"/>
          <w:sz w:val="28"/>
          <w:szCs w:val="28"/>
          <w:lang w:val="ru-RU"/>
        </w:rPr>
        <w:t xml:space="preserve"> выделяет три подсистемы криминалистического обеспечения: ТКО, тактико-криминалистическое и методико-криминалистическое обеспечение. </w:t>
      </w:r>
      <w:r w:rsidRPr="00207730">
        <w:rPr>
          <w:rFonts w:eastAsia="Calibri" w:cs="Times New Roman"/>
          <w:sz w:val="28"/>
          <w:szCs w:val="28"/>
          <w:lang w:val="ru-RU"/>
        </w:rPr>
        <w:t>[</w:t>
      </w:r>
      <w:r w:rsidR="00D32C62" w:rsidRPr="00207730">
        <w:rPr>
          <w:rFonts w:eastAsia="Calibri" w:cs="Times New Roman"/>
          <w:sz w:val="28"/>
          <w:szCs w:val="28"/>
          <w:lang w:val="ru-RU"/>
        </w:rPr>
        <w:fldChar w:fldCharType="begin"/>
      </w:r>
      <w:r w:rsidR="00D32C62" w:rsidRPr="00207730">
        <w:rPr>
          <w:rFonts w:eastAsia="Calibri" w:cs="Times New Roman"/>
          <w:sz w:val="28"/>
          <w:szCs w:val="28"/>
          <w:lang w:val="ru-RU"/>
        </w:rPr>
        <w:instrText xml:space="preserve"> REF _Ref198318241 \r \h </w:instrText>
      </w:r>
      <w:r w:rsidR="00465070" w:rsidRPr="00207730">
        <w:rPr>
          <w:rFonts w:eastAsia="Calibri" w:cs="Times New Roman"/>
          <w:sz w:val="28"/>
          <w:szCs w:val="28"/>
          <w:lang w:val="ru-RU"/>
        </w:rPr>
        <w:instrText xml:space="preserve"> \* MERGEFORMAT </w:instrText>
      </w:r>
      <w:r w:rsidR="00D32C62" w:rsidRPr="00207730">
        <w:rPr>
          <w:rFonts w:eastAsia="Calibri" w:cs="Times New Roman"/>
          <w:sz w:val="28"/>
          <w:szCs w:val="28"/>
          <w:lang w:val="ru-RU"/>
        </w:rPr>
      </w:r>
      <w:r w:rsidR="00D32C62" w:rsidRPr="00207730">
        <w:rPr>
          <w:rFonts w:eastAsia="Calibri" w:cs="Times New Roman"/>
          <w:sz w:val="28"/>
          <w:szCs w:val="28"/>
          <w:lang w:val="ru-RU"/>
        </w:rPr>
        <w:fldChar w:fldCharType="separate"/>
      </w:r>
      <w:r w:rsidR="00AC46D8">
        <w:rPr>
          <w:rFonts w:eastAsia="Calibri" w:cs="Times New Roman"/>
          <w:sz w:val="28"/>
          <w:szCs w:val="28"/>
          <w:lang w:val="ru-RU"/>
        </w:rPr>
        <w:t>28</w:t>
      </w:r>
      <w:r w:rsidR="00D32C62" w:rsidRPr="00207730">
        <w:rPr>
          <w:rFonts w:eastAsia="Calibri" w:cs="Times New Roman"/>
          <w:sz w:val="28"/>
          <w:szCs w:val="28"/>
          <w:lang w:val="ru-RU"/>
        </w:rPr>
        <w:fldChar w:fldCharType="end"/>
      </w:r>
      <w:r w:rsidRPr="00207730">
        <w:rPr>
          <w:rFonts w:eastAsia="Calibri" w:cs="Times New Roman"/>
          <w:sz w:val="28"/>
          <w:szCs w:val="28"/>
          <w:lang w:val="ru-RU"/>
        </w:rPr>
        <w:t xml:space="preserve">]. </w:t>
      </w:r>
      <w:r w:rsidR="00EB012E" w:rsidRPr="00207730">
        <w:rPr>
          <w:rFonts w:eastAsia="Calibri" w:cs="Times New Roman"/>
          <w:sz w:val="28"/>
          <w:szCs w:val="28"/>
          <w:lang w:val="ru-RU"/>
        </w:rPr>
        <w:t>Применительно к УИС структура криминалистического обеспечения представлена на рисунке 4 [</w:t>
      </w:r>
      <w:r w:rsidR="00EB012E" w:rsidRPr="00207730">
        <w:rPr>
          <w:rFonts w:eastAsia="Calibri" w:cs="Times New Roman"/>
          <w:sz w:val="28"/>
          <w:szCs w:val="28"/>
          <w:lang w:val="ru-RU"/>
        </w:rPr>
        <w:fldChar w:fldCharType="begin"/>
      </w:r>
      <w:r w:rsidR="00EB012E" w:rsidRPr="00207730">
        <w:rPr>
          <w:rFonts w:eastAsia="Calibri" w:cs="Times New Roman"/>
          <w:sz w:val="28"/>
          <w:szCs w:val="28"/>
          <w:lang w:val="ru-RU"/>
        </w:rPr>
        <w:instrText xml:space="preserve"> REF _Ref198318234 \r \h </w:instrText>
      </w:r>
      <w:r w:rsidR="00465070" w:rsidRPr="00207730">
        <w:rPr>
          <w:rFonts w:eastAsia="Calibri" w:cs="Times New Roman"/>
          <w:sz w:val="28"/>
          <w:szCs w:val="28"/>
          <w:lang w:val="ru-RU"/>
        </w:rPr>
        <w:instrText xml:space="preserve"> \* MERGEFORMAT </w:instrText>
      </w:r>
      <w:r w:rsidR="00EB012E" w:rsidRPr="00207730">
        <w:rPr>
          <w:rFonts w:eastAsia="Calibri" w:cs="Times New Roman"/>
          <w:sz w:val="28"/>
          <w:szCs w:val="28"/>
          <w:lang w:val="ru-RU"/>
        </w:rPr>
      </w:r>
      <w:r w:rsidR="00EB012E" w:rsidRPr="00207730">
        <w:rPr>
          <w:rFonts w:eastAsia="Calibri" w:cs="Times New Roman"/>
          <w:sz w:val="28"/>
          <w:szCs w:val="28"/>
          <w:lang w:val="ru-RU"/>
        </w:rPr>
        <w:fldChar w:fldCharType="separate"/>
      </w:r>
      <w:r w:rsidR="00AC46D8">
        <w:rPr>
          <w:rFonts w:eastAsia="Calibri" w:cs="Times New Roman"/>
          <w:sz w:val="28"/>
          <w:szCs w:val="28"/>
          <w:lang w:val="ru-RU"/>
        </w:rPr>
        <w:t>27</w:t>
      </w:r>
      <w:r w:rsidR="00EB012E" w:rsidRPr="00207730">
        <w:rPr>
          <w:rFonts w:eastAsia="Calibri" w:cs="Times New Roman"/>
          <w:sz w:val="28"/>
          <w:szCs w:val="28"/>
          <w:lang w:val="ru-RU"/>
        </w:rPr>
        <w:fldChar w:fldCharType="end"/>
      </w:r>
      <w:r w:rsidR="00EB012E" w:rsidRPr="00207730">
        <w:rPr>
          <w:rFonts w:eastAsia="Calibri" w:cs="Times New Roman"/>
          <w:sz w:val="28"/>
          <w:szCs w:val="28"/>
          <w:lang w:val="ru-RU"/>
        </w:rPr>
        <w:t>, с. 60-61].</w:t>
      </w:r>
    </w:p>
    <w:p w14:paraId="678F0C03" w14:textId="75CCBF54" w:rsidR="00EB012E" w:rsidRPr="00207730" w:rsidRDefault="00EB012E" w:rsidP="00742C3F">
      <w:pPr>
        <w:tabs>
          <w:tab w:val="left" w:pos="9214"/>
          <w:tab w:val="left" w:pos="9356"/>
        </w:tabs>
        <w:spacing w:after="0" w:line="240" w:lineRule="auto"/>
        <w:jc w:val="both"/>
        <w:rPr>
          <w:rFonts w:eastAsia="Calibri" w:cs="Times New Roman"/>
          <w:sz w:val="28"/>
          <w:szCs w:val="28"/>
          <w:lang w:val="ru-RU"/>
        </w:rPr>
      </w:pPr>
    </w:p>
    <w:p w14:paraId="177BD6F0" w14:textId="7716CDB3" w:rsidR="00F67A53" w:rsidRDefault="00EB012E" w:rsidP="00F67A53">
      <w:pPr>
        <w:tabs>
          <w:tab w:val="left" w:pos="9214"/>
          <w:tab w:val="left" w:pos="9356"/>
        </w:tabs>
        <w:spacing w:after="0" w:line="240" w:lineRule="auto"/>
        <w:jc w:val="center"/>
        <w:rPr>
          <w:rFonts w:eastAsia="Calibri" w:cs="Times New Roman"/>
          <w:sz w:val="28"/>
          <w:szCs w:val="28"/>
          <w:lang w:val="ru-RU"/>
        </w:rPr>
      </w:pPr>
      <w:r w:rsidRPr="00207730">
        <w:rPr>
          <w:rFonts w:eastAsia="Calibri" w:cs="Times New Roman"/>
          <w:noProof/>
          <w:sz w:val="28"/>
          <w:szCs w:val="28"/>
          <w:lang w:val="ru-RU"/>
        </w:rPr>
        <w:drawing>
          <wp:inline distT="0" distB="0" distL="0" distR="0" wp14:anchorId="3543F039" wp14:editId="6E975AF5">
            <wp:extent cx="5996940" cy="3740727"/>
            <wp:effectExtent l="0" t="0" r="22860" b="12700"/>
            <wp:docPr id="33" name="Схема 3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 r:lo="rId13" r:qs="rId14" r:cs="rId15"/>
              </a:graphicData>
            </a:graphic>
          </wp:inline>
        </w:drawing>
      </w:r>
    </w:p>
    <w:p w14:paraId="01F2A27E" w14:textId="0E16B073" w:rsidR="00EB012E" w:rsidRPr="00207730" w:rsidRDefault="00E53CA8" w:rsidP="00742C3F">
      <w:pPr>
        <w:tabs>
          <w:tab w:val="left" w:pos="9214"/>
          <w:tab w:val="left" w:pos="9356"/>
        </w:tabs>
        <w:spacing w:after="0" w:line="240" w:lineRule="auto"/>
        <w:ind w:firstLine="709"/>
        <w:jc w:val="center"/>
        <w:rPr>
          <w:rFonts w:eastAsia="Calibri" w:cs="Times New Roman"/>
          <w:sz w:val="28"/>
          <w:szCs w:val="28"/>
          <w:lang w:val="ru-RU"/>
        </w:rPr>
      </w:pPr>
      <w:r w:rsidRPr="00207730">
        <w:rPr>
          <w:rFonts w:eastAsia="Calibri" w:cs="Times New Roman"/>
          <w:sz w:val="28"/>
          <w:szCs w:val="28"/>
          <w:lang w:val="ru-RU"/>
        </w:rPr>
        <w:t>Рисунок 4 – Подсистемы криминалистического обеспечения УИС</w:t>
      </w:r>
    </w:p>
    <w:p w14:paraId="52C2B6AD" w14:textId="77777777" w:rsidR="00E53CA8" w:rsidRPr="00207730" w:rsidRDefault="00E53CA8" w:rsidP="00742C3F">
      <w:pPr>
        <w:tabs>
          <w:tab w:val="left" w:pos="9214"/>
          <w:tab w:val="left" w:pos="9356"/>
        </w:tabs>
        <w:spacing w:after="0" w:line="240" w:lineRule="auto"/>
        <w:ind w:firstLine="709"/>
        <w:jc w:val="both"/>
        <w:rPr>
          <w:rFonts w:eastAsia="Calibri" w:cs="Times New Roman"/>
          <w:sz w:val="28"/>
          <w:szCs w:val="28"/>
          <w:lang w:val="ru-RU"/>
        </w:rPr>
      </w:pPr>
    </w:p>
    <w:p w14:paraId="0797F63A" w14:textId="77777777" w:rsidR="0025471C" w:rsidRPr="00207730" w:rsidRDefault="001550E2"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По мнению </w:t>
      </w:r>
      <w:r w:rsidR="00457CE2" w:rsidRPr="00207730">
        <w:rPr>
          <w:rFonts w:eastAsia="Calibri" w:cs="Times New Roman"/>
          <w:sz w:val="28"/>
          <w:szCs w:val="28"/>
          <w:lang w:val="ru-RU"/>
        </w:rPr>
        <w:t>П.Т. Скорченко ТКО</w:t>
      </w:r>
      <w:r w:rsidRPr="00207730">
        <w:rPr>
          <w:rFonts w:eastAsia="Calibri" w:cs="Times New Roman"/>
          <w:sz w:val="28"/>
          <w:szCs w:val="28"/>
          <w:lang w:val="ru-RU"/>
        </w:rPr>
        <w:t xml:space="preserve"> включает</w:t>
      </w:r>
      <w:r w:rsidR="0025471C" w:rsidRPr="00207730">
        <w:rPr>
          <w:rFonts w:eastAsia="Calibri" w:cs="Times New Roman"/>
          <w:sz w:val="28"/>
          <w:szCs w:val="28"/>
          <w:lang w:val="ru-RU"/>
        </w:rPr>
        <w:t>:</w:t>
      </w:r>
    </w:p>
    <w:p w14:paraId="37E93223" w14:textId="45AE375E" w:rsidR="0025471C" w:rsidRPr="00207730" w:rsidRDefault="0025471C"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w:t>
      </w:r>
      <w:r w:rsidR="00457CE2" w:rsidRPr="00207730">
        <w:rPr>
          <w:rFonts w:eastAsia="Calibri" w:cs="Times New Roman"/>
          <w:sz w:val="28"/>
          <w:szCs w:val="28"/>
          <w:lang w:val="ru-RU"/>
        </w:rPr>
        <w:t xml:space="preserve"> правовое</w:t>
      </w:r>
      <w:r w:rsidRPr="00207730">
        <w:rPr>
          <w:rFonts w:eastAsia="Calibri" w:cs="Times New Roman"/>
          <w:sz w:val="28"/>
          <w:szCs w:val="28"/>
          <w:lang w:val="ru-RU"/>
        </w:rPr>
        <w:t xml:space="preserve"> обеспечение – это наличие четких правовых норм, определяющих порядок применения криминалистической техники;</w:t>
      </w:r>
    </w:p>
    <w:p w14:paraId="50FEBB23" w14:textId="7CFAF8C3" w:rsidR="0025471C" w:rsidRPr="00207730" w:rsidRDefault="0025471C"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w:t>
      </w:r>
      <w:r w:rsidR="00457CE2" w:rsidRPr="00207730">
        <w:rPr>
          <w:rFonts w:eastAsia="Calibri" w:cs="Times New Roman"/>
          <w:sz w:val="28"/>
          <w:szCs w:val="28"/>
          <w:lang w:val="ru-RU"/>
        </w:rPr>
        <w:t xml:space="preserve">научное </w:t>
      </w:r>
      <w:r w:rsidRPr="00207730">
        <w:rPr>
          <w:rFonts w:eastAsia="Calibri" w:cs="Times New Roman"/>
          <w:sz w:val="28"/>
          <w:szCs w:val="28"/>
          <w:lang w:val="ru-RU"/>
        </w:rPr>
        <w:t>обеспечение – это анализ правовой базы, разработка документации, обобщение опыта и создание новых технических средств;</w:t>
      </w:r>
    </w:p>
    <w:p w14:paraId="45124B3F" w14:textId="31519739" w:rsidR="00D50766" w:rsidRPr="00207730" w:rsidRDefault="0025471C"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w:t>
      </w:r>
      <w:r w:rsidR="00457CE2" w:rsidRPr="00207730">
        <w:rPr>
          <w:rFonts w:eastAsia="Calibri" w:cs="Times New Roman"/>
          <w:sz w:val="28"/>
          <w:szCs w:val="28"/>
          <w:lang w:val="ru-RU"/>
        </w:rPr>
        <w:t xml:space="preserve">организационное </w:t>
      </w:r>
      <w:r w:rsidRPr="00207730">
        <w:rPr>
          <w:rFonts w:eastAsia="Calibri" w:cs="Times New Roman"/>
          <w:sz w:val="28"/>
          <w:szCs w:val="28"/>
          <w:lang w:val="ru-RU"/>
        </w:rPr>
        <w:t xml:space="preserve">обеспечение – это закупка техники, обучение сотрудников и обеспечение ее эффективного использования </w:t>
      </w:r>
      <w:r w:rsidR="00DE753F" w:rsidRPr="00207730">
        <w:rPr>
          <w:rFonts w:eastAsia="Calibri" w:cs="Times New Roman"/>
          <w:sz w:val="28"/>
          <w:szCs w:val="28"/>
          <w:lang w:val="ru-RU"/>
        </w:rPr>
        <w:t>[</w:t>
      </w:r>
      <w:r w:rsidR="00C8615E" w:rsidRPr="00207730">
        <w:rPr>
          <w:rFonts w:eastAsia="Calibri" w:cs="Times New Roman"/>
          <w:sz w:val="28"/>
          <w:szCs w:val="28"/>
          <w:lang w:val="ru-RU"/>
        </w:rPr>
        <w:fldChar w:fldCharType="begin"/>
      </w:r>
      <w:r w:rsidR="00C8615E" w:rsidRPr="00207730">
        <w:rPr>
          <w:rFonts w:eastAsia="Calibri" w:cs="Times New Roman"/>
          <w:sz w:val="28"/>
          <w:szCs w:val="28"/>
          <w:lang w:val="ru-RU"/>
        </w:rPr>
        <w:instrText xml:space="preserve"> REF _Ref198317417 \r \h </w:instrText>
      </w:r>
      <w:r w:rsidR="00465070" w:rsidRPr="00207730">
        <w:rPr>
          <w:rFonts w:eastAsia="Calibri" w:cs="Times New Roman"/>
          <w:sz w:val="28"/>
          <w:szCs w:val="28"/>
          <w:lang w:val="ru-RU"/>
        </w:rPr>
        <w:instrText xml:space="preserve"> \* MERGEFORMAT </w:instrText>
      </w:r>
      <w:r w:rsidR="00C8615E" w:rsidRPr="00207730">
        <w:rPr>
          <w:rFonts w:eastAsia="Calibri" w:cs="Times New Roman"/>
          <w:sz w:val="28"/>
          <w:szCs w:val="28"/>
          <w:lang w:val="ru-RU"/>
        </w:rPr>
      </w:r>
      <w:r w:rsidR="00C8615E" w:rsidRPr="00207730">
        <w:rPr>
          <w:rFonts w:eastAsia="Calibri" w:cs="Times New Roman"/>
          <w:sz w:val="28"/>
          <w:szCs w:val="28"/>
          <w:lang w:val="ru-RU"/>
        </w:rPr>
        <w:fldChar w:fldCharType="separate"/>
      </w:r>
      <w:r w:rsidR="00AC46D8">
        <w:rPr>
          <w:rFonts w:eastAsia="Calibri" w:cs="Times New Roman"/>
          <w:sz w:val="28"/>
          <w:szCs w:val="28"/>
          <w:lang w:val="ru-RU"/>
        </w:rPr>
        <w:t>29</w:t>
      </w:r>
      <w:r w:rsidR="00C8615E" w:rsidRPr="00207730">
        <w:rPr>
          <w:rFonts w:eastAsia="Calibri" w:cs="Times New Roman"/>
          <w:sz w:val="28"/>
          <w:szCs w:val="28"/>
          <w:lang w:val="ru-RU"/>
        </w:rPr>
        <w:fldChar w:fldCharType="end"/>
      </w:r>
      <w:r w:rsidR="00DE753F" w:rsidRPr="00207730">
        <w:rPr>
          <w:rFonts w:eastAsia="Calibri" w:cs="Times New Roman"/>
          <w:sz w:val="28"/>
          <w:szCs w:val="28"/>
          <w:lang w:val="ru-RU"/>
        </w:rPr>
        <w:t xml:space="preserve">]. </w:t>
      </w:r>
    </w:p>
    <w:p w14:paraId="69DD8680" w14:textId="6E0F37AD" w:rsidR="00D50766" w:rsidRPr="00207730" w:rsidRDefault="00DE753F" w:rsidP="00742C3F">
      <w:pPr>
        <w:tabs>
          <w:tab w:val="left" w:pos="9214"/>
          <w:tab w:val="left" w:pos="9356"/>
        </w:tabs>
        <w:spacing w:after="0" w:line="240" w:lineRule="auto"/>
        <w:ind w:firstLine="709"/>
        <w:jc w:val="both"/>
        <w:rPr>
          <w:rFonts w:cs="Times New Roman"/>
          <w:sz w:val="28"/>
          <w:szCs w:val="28"/>
          <w:lang w:val="ru-RU"/>
        </w:rPr>
      </w:pPr>
      <w:r w:rsidRPr="00207730">
        <w:rPr>
          <w:rFonts w:eastAsia="Calibri" w:cs="Times New Roman"/>
          <w:sz w:val="28"/>
          <w:szCs w:val="28"/>
          <w:lang w:val="ru-RU"/>
        </w:rPr>
        <w:t>Таким образом, учитывая вышеуказанное, предлагаем ТКО</w:t>
      </w:r>
      <w:r w:rsidRPr="00207730">
        <w:rPr>
          <w:rFonts w:cs="Times New Roman"/>
          <w:sz w:val="28"/>
          <w:szCs w:val="28"/>
          <w:lang w:val="ru-RU"/>
        </w:rPr>
        <w:t xml:space="preserve"> содержания осужденных в учреждениях УИС для целей настоящего исследования рассматривать как регламентированную законом систему разработанных на основе криминалистических знаний действий и мер по предупреждению и расследованию пенитенциарных преступлений с использованием технико-криминалистических средств, приемов и методов регистрации, фотографирования, звукозаписи, видеосъемки, </w:t>
      </w:r>
      <w:r w:rsidR="00304F2C" w:rsidRPr="00492742">
        <w:rPr>
          <w:sz w:val="28"/>
          <w:szCs w:val="28"/>
          <w:lang w:val="ru-RU"/>
        </w:rPr>
        <w:t>биометрической идентификации</w:t>
      </w:r>
      <w:r w:rsidR="00304F2C" w:rsidRPr="00207730">
        <w:rPr>
          <w:rFonts w:cs="Times New Roman"/>
          <w:sz w:val="28"/>
          <w:szCs w:val="28"/>
          <w:lang w:val="ru-RU"/>
        </w:rPr>
        <w:t xml:space="preserve"> </w:t>
      </w:r>
      <w:r w:rsidRPr="00207730">
        <w:rPr>
          <w:rFonts w:cs="Times New Roman"/>
          <w:sz w:val="28"/>
          <w:szCs w:val="28"/>
          <w:lang w:val="ru-RU"/>
        </w:rPr>
        <w:t xml:space="preserve">осужденных и иных лиц, а также производства отдельных следственных действий. </w:t>
      </w:r>
      <w:r w:rsidR="00283B07" w:rsidRPr="00207730">
        <w:rPr>
          <w:rFonts w:cs="Times New Roman"/>
          <w:sz w:val="28"/>
          <w:szCs w:val="28"/>
          <w:lang w:val="ru-RU"/>
        </w:rPr>
        <w:t>При этом в узком смысле</w:t>
      </w:r>
      <w:r w:rsidRPr="00207730">
        <w:rPr>
          <w:rFonts w:cs="Times New Roman"/>
          <w:sz w:val="28"/>
          <w:szCs w:val="28"/>
          <w:lang w:val="ru-RU"/>
        </w:rPr>
        <w:t xml:space="preserve"> ТКО </w:t>
      </w:r>
      <w:r w:rsidRPr="00207730">
        <w:rPr>
          <w:rFonts w:cs="Times New Roman"/>
          <w:sz w:val="28"/>
          <w:szCs w:val="28"/>
          <w:lang w:val="ru-RU"/>
        </w:rPr>
        <w:lastRenderedPageBreak/>
        <w:t>содержания осужденных в УМБ</w:t>
      </w:r>
      <w:r w:rsidR="00283B07" w:rsidRPr="00207730">
        <w:rPr>
          <w:rFonts w:cs="Times New Roman"/>
          <w:sz w:val="28"/>
          <w:szCs w:val="28"/>
          <w:lang w:val="ru-RU"/>
        </w:rPr>
        <w:t xml:space="preserve"> это </w:t>
      </w:r>
      <w:r w:rsidRPr="00207730">
        <w:rPr>
          <w:rFonts w:cs="Times New Roman"/>
          <w:sz w:val="28"/>
          <w:szCs w:val="28"/>
          <w:lang w:val="ru-RU"/>
        </w:rPr>
        <w:t>использование технико-криминалистических средств в процессе осуществления деятельности по исполнению наказаний специально уполномоченными на это субъектами, в силу исполнения ими своих служебных обязанностей, в рамках предоставленных им прав по раскрытию, расследованию и предупреждению преступлений.</w:t>
      </w:r>
    </w:p>
    <w:p w14:paraId="727DDBCD" w14:textId="16D9539C" w:rsidR="00D50766" w:rsidRPr="00207730" w:rsidRDefault="00511937"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Сегодня ТКО играет ключевую роль в обеспечении безопасности и поддержании порядка в УМБ. Разнообразные технические средства, такие как системы видеонаблюдения, датчики движения и детекторы запрещенных предметов, получили широкое распространение. Главная цель применения этих средств – повышение эффективности достижения целей наказания и успешная реинтеграция осужденных в общество</w:t>
      </w:r>
      <w:r w:rsidR="00DE753F" w:rsidRPr="00207730">
        <w:rPr>
          <w:bCs/>
          <w:iCs/>
          <w:sz w:val="28"/>
          <w:szCs w:val="28"/>
          <w:lang w:val="ru-RU"/>
        </w:rPr>
        <w:t>.</w:t>
      </w:r>
    </w:p>
    <w:p w14:paraId="6166389D" w14:textId="08DE24FD" w:rsidR="00D50766" w:rsidRPr="00207730" w:rsidRDefault="004B4DEB"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Использование современных технико-криминалистических средств в учреждениях УИС, включая УМБ, возможно только при соблюдении ряда важных условий. Прежде всего, применение этих средств не должно нарушать законные права и интересы осужденных, а также соответствовать нравственным и этическим нормам</w:t>
      </w:r>
      <w:r w:rsidR="00DE753F" w:rsidRPr="00207730">
        <w:rPr>
          <w:bCs/>
          <w:iCs/>
          <w:sz w:val="28"/>
          <w:szCs w:val="28"/>
          <w:lang w:val="ru-RU"/>
        </w:rPr>
        <w:t xml:space="preserve">. </w:t>
      </w:r>
      <w:r w:rsidRPr="00207730">
        <w:rPr>
          <w:bCs/>
          <w:iCs/>
          <w:sz w:val="28"/>
          <w:szCs w:val="28"/>
          <w:lang w:val="ru-RU"/>
        </w:rPr>
        <w:t>Также необходимо гарантировать целостность и достоверность получаемой информации. Нарушение конфиденциальности личных данных подконтрольных лиц влеч</w:t>
      </w:r>
      <w:r w:rsidR="00EC065E" w:rsidRPr="00207730">
        <w:rPr>
          <w:bCs/>
          <w:iCs/>
          <w:sz w:val="28"/>
          <w:szCs w:val="28"/>
          <w:lang w:val="ru-RU"/>
        </w:rPr>
        <w:t>е</w:t>
      </w:r>
      <w:r w:rsidRPr="00207730">
        <w:rPr>
          <w:bCs/>
          <w:iCs/>
          <w:sz w:val="28"/>
          <w:szCs w:val="28"/>
          <w:lang w:val="ru-RU"/>
        </w:rPr>
        <w:t>т за собой персональную ответственность для каждого сотрудника УИС РК</w:t>
      </w:r>
      <w:r w:rsidR="00DE753F" w:rsidRPr="00207730">
        <w:rPr>
          <w:bCs/>
          <w:iCs/>
          <w:sz w:val="28"/>
          <w:szCs w:val="28"/>
          <w:lang w:val="ru-RU"/>
        </w:rPr>
        <w:t>.</w:t>
      </w:r>
    </w:p>
    <w:p w14:paraId="2996C3AA" w14:textId="5194829A" w:rsidR="00D50766" w:rsidRPr="00207730" w:rsidRDefault="002B03DE"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Наряду с этим, необходимо обеспечить гарантии научной состоятельности и над</w:t>
      </w:r>
      <w:r w:rsidR="00EC065E" w:rsidRPr="00207730">
        <w:rPr>
          <w:bCs/>
          <w:iCs/>
          <w:sz w:val="28"/>
          <w:szCs w:val="28"/>
          <w:lang w:val="ru-RU"/>
        </w:rPr>
        <w:t>е</w:t>
      </w:r>
      <w:r w:rsidRPr="00207730">
        <w:rPr>
          <w:bCs/>
          <w:iCs/>
          <w:sz w:val="28"/>
          <w:szCs w:val="28"/>
          <w:lang w:val="ru-RU"/>
        </w:rPr>
        <w:t>жности применяемых технико-криминалистических средств и методов. Перед внедрением в практику учреждений УИС каждое новое техническое средство и методика его применения должны пройти обязательную экспертизу компетентными органами и получить их заключение о пригодности к использованию на основе строго научных данных</w:t>
      </w:r>
      <w:r w:rsidR="00DE753F" w:rsidRPr="00207730">
        <w:rPr>
          <w:bCs/>
          <w:iCs/>
          <w:sz w:val="28"/>
          <w:szCs w:val="28"/>
          <w:lang w:val="ru-RU"/>
        </w:rPr>
        <w:t>.</w:t>
      </w:r>
    </w:p>
    <w:p w14:paraId="17DD286D" w14:textId="1A5CCDF2" w:rsidR="00D50766" w:rsidRPr="00207730" w:rsidRDefault="00DE753F"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 xml:space="preserve">На сегодняшний день техническое обеспечение в УИС </w:t>
      </w:r>
      <w:r w:rsidR="002B03DE" w:rsidRPr="00207730">
        <w:rPr>
          <w:bCs/>
          <w:iCs/>
          <w:sz w:val="28"/>
          <w:szCs w:val="28"/>
          <w:lang w:val="ru-RU"/>
        </w:rPr>
        <w:t xml:space="preserve">– </w:t>
      </w:r>
      <w:r w:rsidRPr="00207730">
        <w:rPr>
          <w:bCs/>
          <w:iCs/>
          <w:sz w:val="28"/>
          <w:szCs w:val="28"/>
          <w:lang w:val="ru-RU"/>
        </w:rPr>
        <w:t>это комплекс мер, связанных с охранной, контролем и надзором в местах лишения свободы (ст.</w:t>
      </w:r>
      <w:r w:rsidR="00D32C62" w:rsidRPr="00207730">
        <w:rPr>
          <w:bCs/>
          <w:iCs/>
          <w:sz w:val="28"/>
          <w:szCs w:val="28"/>
          <w:lang w:val="ru-RU"/>
        </w:rPr>
        <w:t xml:space="preserve"> </w:t>
      </w:r>
      <w:r w:rsidRPr="00207730">
        <w:rPr>
          <w:bCs/>
          <w:iCs/>
          <w:sz w:val="28"/>
          <w:szCs w:val="28"/>
          <w:lang w:val="ru-RU"/>
        </w:rPr>
        <w:t>99 УИК РК). Основные направления технического обеспечения включают в себя:</w:t>
      </w:r>
    </w:p>
    <w:p w14:paraId="1A64A502" w14:textId="77777777" w:rsidR="00D50766" w:rsidRPr="00207730" w:rsidRDefault="00DE753F" w:rsidP="00742C3F">
      <w:pPr>
        <w:pStyle w:val="a3"/>
        <w:shd w:val="clear" w:color="auto" w:fill="FFFFFF"/>
        <w:tabs>
          <w:tab w:val="left" w:pos="993"/>
        </w:tabs>
        <w:spacing w:after="0" w:line="240" w:lineRule="auto"/>
        <w:ind w:firstLine="709"/>
        <w:jc w:val="both"/>
        <w:textAlignment w:val="baseline"/>
        <w:rPr>
          <w:bCs/>
          <w:iCs/>
          <w:sz w:val="28"/>
          <w:szCs w:val="28"/>
          <w:lang w:val="ru-RU"/>
        </w:rPr>
      </w:pPr>
      <w:r w:rsidRPr="00207730">
        <w:rPr>
          <w:bCs/>
          <w:iCs/>
          <w:sz w:val="28"/>
          <w:szCs w:val="28"/>
          <w:lang w:val="ru-RU"/>
        </w:rPr>
        <w:t>- системы видеонаблюдения и контроля доступа;</w:t>
      </w:r>
    </w:p>
    <w:p w14:paraId="221AF52D" w14:textId="77777777" w:rsidR="00D50766" w:rsidRPr="00207730" w:rsidRDefault="00DE753F" w:rsidP="00742C3F">
      <w:pPr>
        <w:pStyle w:val="a3"/>
        <w:shd w:val="clear" w:color="auto" w:fill="FFFFFF"/>
        <w:tabs>
          <w:tab w:val="left" w:pos="993"/>
        </w:tabs>
        <w:spacing w:after="0" w:line="240" w:lineRule="auto"/>
        <w:ind w:firstLine="709"/>
        <w:jc w:val="both"/>
        <w:textAlignment w:val="baseline"/>
        <w:rPr>
          <w:bCs/>
          <w:iCs/>
          <w:sz w:val="28"/>
          <w:szCs w:val="28"/>
          <w:lang w:val="ru-RU"/>
        </w:rPr>
      </w:pPr>
      <w:r w:rsidRPr="00207730">
        <w:rPr>
          <w:bCs/>
          <w:iCs/>
          <w:sz w:val="28"/>
          <w:szCs w:val="28"/>
          <w:lang w:val="ru-RU"/>
        </w:rPr>
        <w:t>- оборудование для связи и сигнализации;</w:t>
      </w:r>
    </w:p>
    <w:p w14:paraId="7F3C82B4" w14:textId="77777777" w:rsidR="00D50766" w:rsidRPr="00207730" w:rsidRDefault="00DE753F" w:rsidP="00742C3F">
      <w:pPr>
        <w:pStyle w:val="a3"/>
        <w:shd w:val="clear" w:color="auto" w:fill="FFFFFF"/>
        <w:tabs>
          <w:tab w:val="left" w:pos="993"/>
        </w:tabs>
        <w:spacing w:after="0" w:line="240" w:lineRule="auto"/>
        <w:ind w:firstLine="709"/>
        <w:jc w:val="both"/>
        <w:textAlignment w:val="baseline"/>
        <w:rPr>
          <w:bCs/>
          <w:iCs/>
          <w:sz w:val="28"/>
          <w:szCs w:val="28"/>
          <w:lang w:val="ru-RU"/>
        </w:rPr>
      </w:pPr>
      <w:r w:rsidRPr="00207730">
        <w:rPr>
          <w:bCs/>
          <w:iCs/>
          <w:sz w:val="28"/>
          <w:szCs w:val="28"/>
          <w:lang w:val="ru-RU"/>
        </w:rPr>
        <w:t>- компьютерные системы для ведения учета и управления;</w:t>
      </w:r>
    </w:p>
    <w:p w14:paraId="4F6F3EE8" w14:textId="77777777" w:rsidR="00D50766" w:rsidRPr="00207730" w:rsidRDefault="00DE753F" w:rsidP="00742C3F">
      <w:pPr>
        <w:pStyle w:val="a3"/>
        <w:shd w:val="clear" w:color="auto" w:fill="FFFFFF"/>
        <w:tabs>
          <w:tab w:val="left" w:pos="993"/>
        </w:tabs>
        <w:spacing w:after="0" w:line="240" w:lineRule="auto"/>
        <w:ind w:firstLine="709"/>
        <w:jc w:val="both"/>
        <w:textAlignment w:val="baseline"/>
        <w:rPr>
          <w:bCs/>
          <w:iCs/>
          <w:sz w:val="28"/>
          <w:szCs w:val="28"/>
          <w:lang w:val="ru-RU"/>
        </w:rPr>
      </w:pPr>
      <w:r w:rsidRPr="00207730">
        <w:rPr>
          <w:bCs/>
          <w:iCs/>
          <w:sz w:val="28"/>
          <w:szCs w:val="28"/>
          <w:lang w:val="ru-RU"/>
        </w:rPr>
        <w:t>- металлоискатели и системы сканирования;</w:t>
      </w:r>
    </w:p>
    <w:p w14:paraId="79CD2C82" w14:textId="77777777" w:rsidR="00D50766" w:rsidRPr="00207730" w:rsidRDefault="00DE753F" w:rsidP="00742C3F">
      <w:pPr>
        <w:pStyle w:val="a3"/>
        <w:shd w:val="clear" w:color="auto" w:fill="FFFFFF"/>
        <w:tabs>
          <w:tab w:val="left" w:pos="993"/>
        </w:tabs>
        <w:spacing w:after="0" w:line="240" w:lineRule="auto"/>
        <w:ind w:firstLine="709"/>
        <w:jc w:val="both"/>
        <w:textAlignment w:val="baseline"/>
        <w:rPr>
          <w:bCs/>
          <w:iCs/>
          <w:sz w:val="28"/>
          <w:szCs w:val="28"/>
          <w:lang w:val="ru-RU"/>
        </w:rPr>
      </w:pPr>
      <w:r w:rsidRPr="00207730">
        <w:rPr>
          <w:bCs/>
          <w:iCs/>
          <w:sz w:val="28"/>
          <w:szCs w:val="28"/>
          <w:lang w:val="ru-RU"/>
        </w:rPr>
        <w:t>- электронные браслеты и системы мониторинга передвижения;</w:t>
      </w:r>
    </w:p>
    <w:p w14:paraId="4F317C73" w14:textId="77777777" w:rsidR="00D50766" w:rsidRPr="00207730" w:rsidRDefault="00DE753F" w:rsidP="00742C3F">
      <w:pPr>
        <w:pStyle w:val="a3"/>
        <w:shd w:val="clear" w:color="auto" w:fill="FFFFFF"/>
        <w:tabs>
          <w:tab w:val="left" w:pos="993"/>
        </w:tabs>
        <w:spacing w:after="0" w:line="240" w:lineRule="auto"/>
        <w:ind w:firstLine="709"/>
        <w:jc w:val="both"/>
        <w:textAlignment w:val="baseline"/>
        <w:rPr>
          <w:bCs/>
          <w:iCs/>
          <w:sz w:val="28"/>
          <w:szCs w:val="28"/>
          <w:lang w:val="ru-RU"/>
        </w:rPr>
      </w:pPr>
      <w:r w:rsidRPr="00207730">
        <w:rPr>
          <w:bCs/>
          <w:iCs/>
          <w:sz w:val="28"/>
          <w:szCs w:val="28"/>
          <w:lang w:val="ru-RU"/>
        </w:rPr>
        <w:t>- охранные системы и физическая безопасность (ограждения, системы освещения территории, громкоговорители и др.);</w:t>
      </w:r>
    </w:p>
    <w:p w14:paraId="3880201E" w14:textId="77777777" w:rsidR="00D50766" w:rsidRPr="00207730" w:rsidRDefault="00DE753F" w:rsidP="00742C3F">
      <w:pPr>
        <w:pStyle w:val="a3"/>
        <w:shd w:val="clear" w:color="auto" w:fill="FFFFFF"/>
        <w:tabs>
          <w:tab w:val="left" w:pos="993"/>
        </w:tabs>
        <w:spacing w:after="0" w:line="240" w:lineRule="auto"/>
        <w:ind w:firstLine="709"/>
        <w:jc w:val="both"/>
        <w:textAlignment w:val="baseline"/>
        <w:rPr>
          <w:bCs/>
          <w:iCs/>
          <w:sz w:val="28"/>
          <w:szCs w:val="28"/>
          <w:lang w:val="ru-RU"/>
        </w:rPr>
      </w:pPr>
      <w:r w:rsidRPr="00207730">
        <w:rPr>
          <w:bCs/>
          <w:iCs/>
          <w:sz w:val="28"/>
          <w:szCs w:val="28"/>
          <w:lang w:val="ru-RU"/>
        </w:rPr>
        <w:t>- информационные системы и базы данных.</w:t>
      </w:r>
    </w:p>
    <w:p w14:paraId="76731348" w14:textId="516F5BB2" w:rsidR="007D0CE1" w:rsidRDefault="007D0CE1" w:rsidP="00742C3F">
      <w:pPr>
        <w:pStyle w:val="a3"/>
        <w:shd w:val="clear" w:color="auto" w:fill="FFFFFF"/>
        <w:spacing w:after="0" w:line="240" w:lineRule="auto"/>
        <w:ind w:firstLine="709"/>
        <w:jc w:val="both"/>
        <w:textAlignment w:val="baseline"/>
        <w:rPr>
          <w:bCs/>
          <w:iCs/>
          <w:sz w:val="28"/>
          <w:szCs w:val="28"/>
          <w:lang w:val="ru-RU"/>
        </w:rPr>
      </w:pPr>
      <w:r w:rsidRPr="007F4DA1">
        <w:rPr>
          <w:bCs/>
          <w:iCs/>
          <w:sz w:val="28"/>
          <w:szCs w:val="28"/>
          <w:lang w:val="ru-RU"/>
        </w:rPr>
        <w:t>Криминалистическое обеспечение в системе исполнения наказаний представляет собой комплекс взаимосвязанных мер, направленных на выявление, документирование и предотвращение преступлений, совершаемых как в УМБ, так и на «воле» (ст.100 УИК)</w:t>
      </w:r>
      <w:r w:rsidR="00A26D15">
        <w:rPr>
          <w:bCs/>
          <w:iCs/>
          <w:sz w:val="28"/>
          <w:szCs w:val="28"/>
          <w:lang w:val="ru-RU"/>
        </w:rPr>
        <w:t xml:space="preserve"> и здесь можно выделить несколько ключевых составляющих: </w:t>
      </w:r>
    </w:p>
    <w:p w14:paraId="381D8D90" w14:textId="19A99530" w:rsidR="00440A18" w:rsidRPr="00706288" w:rsidRDefault="00440A18" w:rsidP="00742C3F">
      <w:pPr>
        <w:pStyle w:val="a3"/>
        <w:shd w:val="clear" w:color="auto" w:fill="FFFFFF"/>
        <w:spacing w:after="0" w:line="240" w:lineRule="auto"/>
        <w:ind w:firstLine="709"/>
        <w:jc w:val="both"/>
        <w:textAlignment w:val="baseline"/>
        <w:rPr>
          <w:bCs/>
          <w:iCs/>
          <w:color w:val="FF0000"/>
          <w:sz w:val="28"/>
          <w:szCs w:val="28"/>
          <w:lang w:val="ru-RU"/>
        </w:rPr>
      </w:pPr>
      <w:r>
        <w:rPr>
          <w:bCs/>
          <w:iCs/>
          <w:sz w:val="28"/>
          <w:szCs w:val="28"/>
          <w:lang w:val="ru-RU"/>
        </w:rPr>
        <w:t>-криминалистическая техника и оборудование, предназначенные для обнаружения и фиксации следов преступной деятельности,  в том числе посредством дактилоскопии (снятия отпечатков пальцев), фотодокументрования, а также поиска скрытых предметов и др.</w:t>
      </w:r>
      <w:r w:rsidR="00117614">
        <w:rPr>
          <w:bCs/>
          <w:iCs/>
          <w:sz w:val="28"/>
          <w:szCs w:val="28"/>
          <w:lang w:val="ru-RU"/>
        </w:rPr>
        <w:t>;</w:t>
      </w:r>
    </w:p>
    <w:p w14:paraId="162EA7FC" w14:textId="77777777" w:rsidR="00440A18" w:rsidRDefault="00440A18" w:rsidP="00440A18">
      <w:pPr>
        <w:pStyle w:val="a3"/>
        <w:shd w:val="clear" w:color="auto" w:fill="FFFFFF"/>
        <w:spacing w:after="0" w:line="240" w:lineRule="auto"/>
        <w:ind w:firstLine="709"/>
        <w:jc w:val="both"/>
        <w:textAlignment w:val="baseline"/>
        <w:rPr>
          <w:bCs/>
          <w:iCs/>
          <w:color w:val="FF0000"/>
          <w:sz w:val="28"/>
          <w:szCs w:val="28"/>
          <w:lang w:val="ru-RU"/>
        </w:rPr>
      </w:pPr>
    </w:p>
    <w:p w14:paraId="6B4E7DD2" w14:textId="4A68CDC0" w:rsidR="00117614" w:rsidRPr="00117614" w:rsidRDefault="00117614" w:rsidP="00440A18">
      <w:pPr>
        <w:pStyle w:val="a3"/>
        <w:shd w:val="clear" w:color="auto" w:fill="FFFFFF"/>
        <w:spacing w:after="0" w:line="240" w:lineRule="auto"/>
        <w:ind w:firstLine="709"/>
        <w:jc w:val="both"/>
        <w:textAlignment w:val="baseline"/>
        <w:rPr>
          <w:bCs/>
          <w:iCs/>
          <w:sz w:val="28"/>
          <w:szCs w:val="28"/>
          <w:lang w:val="ru-RU"/>
        </w:rPr>
      </w:pPr>
      <w:r w:rsidRPr="00117614">
        <w:rPr>
          <w:bCs/>
          <w:iCs/>
          <w:sz w:val="28"/>
          <w:szCs w:val="28"/>
          <w:lang w:val="ru-RU"/>
        </w:rPr>
        <w:lastRenderedPageBreak/>
        <w:t>- системы непрерывного мониторинга, обеспечивающие фиксацию и своевременное выявление правонарушений и признаков подозрительного поведения осужденных, что позволяет предотвратить уклонения от отбывания наказания, побеги, насилия и др.;</w:t>
      </w:r>
    </w:p>
    <w:p w14:paraId="37D31D37" w14:textId="1640CEC7" w:rsidR="00335AC2" w:rsidRPr="00EA3F91" w:rsidRDefault="00DD6122" w:rsidP="00EA3F91">
      <w:pPr>
        <w:pStyle w:val="a3"/>
        <w:shd w:val="clear" w:color="auto" w:fill="FFFFFF"/>
        <w:spacing w:after="0" w:line="240" w:lineRule="auto"/>
        <w:jc w:val="both"/>
        <w:textAlignment w:val="baseline"/>
        <w:rPr>
          <w:bCs/>
          <w:iCs/>
          <w:sz w:val="28"/>
          <w:szCs w:val="28"/>
          <w:lang w:val="ru-RU"/>
        </w:rPr>
      </w:pPr>
      <w:r>
        <w:rPr>
          <w:bCs/>
          <w:iCs/>
          <w:color w:val="FF0000"/>
          <w:sz w:val="28"/>
          <w:szCs w:val="28"/>
          <w:lang w:val="ru-RU"/>
        </w:rPr>
        <w:tab/>
      </w:r>
      <w:r w:rsidRPr="008416C9">
        <w:rPr>
          <w:bCs/>
          <w:iCs/>
          <w:sz w:val="28"/>
          <w:szCs w:val="28"/>
          <w:lang w:val="ru-RU"/>
        </w:rPr>
        <w:t xml:space="preserve">- технические средства досмотра, рентгенографические установки, металлодетекторы,  </w:t>
      </w:r>
      <w:r w:rsidR="00EA3F91">
        <w:rPr>
          <w:bCs/>
          <w:iCs/>
          <w:sz w:val="28"/>
          <w:szCs w:val="28"/>
          <w:lang w:val="ru-RU"/>
        </w:rPr>
        <w:t xml:space="preserve">а также </w:t>
      </w:r>
      <w:r w:rsidRPr="008416C9">
        <w:rPr>
          <w:bCs/>
          <w:iCs/>
          <w:sz w:val="28"/>
          <w:szCs w:val="28"/>
          <w:lang w:val="ru-RU"/>
        </w:rPr>
        <w:t xml:space="preserve">кинологические службы для обнаружения наркотических средств и других запрещённых предметов; </w:t>
      </w:r>
    </w:p>
    <w:p w14:paraId="0D1DAD97" w14:textId="77777777" w:rsidR="00D50766" w:rsidRPr="00207730" w:rsidRDefault="00DE753F"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 xml:space="preserve">Для оценки и анализа условий развития ТКО </w:t>
      </w:r>
      <w:r w:rsidRPr="00207730">
        <w:rPr>
          <w:sz w:val="28"/>
          <w:lang w:val="ru-RU"/>
        </w:rPr>
        <w:t>содержания осужденных в учреждениях УИС, включая УМБ, можно выделить ряд критериев:</w:t>
      </w:r>
    </w:p>
    <w:p w14:paraId="46992EE8" w14:textId="793E8010"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1) </w:t>
      </w:r>
      <w:r w:rsidR="000C2725" w:rsidRPr="00207730">
        <w:rPr>
          <w:sz w:val="28"/>
          <w:lang w:val="ru-RU"/>
        </w:rPr>
        <w:t>В</w:t>
      </w:r>
      <w:r w:rsidRPr="00207730">
        <w:rPr>
          <w:sz w:val="28"/>
          <w:lang w:val="ru-RU"/>
        </w:rPr>
        <w:t>овлеченности:</w:t>
      </w:r>
    </w:p>
    <w:p w14:paraId="7DA944D5" w14:textId="7FE1BA3C" w:rsidR="00D50766" w:rsidRPr="00207730" w:rsidRDefault="00DE753F" w:rsidP="00742C3F">
      <w:pPr>
        <w:pStyle w:val="a3"/>
        <w:shd w:val="clear" w:color="auto" w:fill="FFFFFF"/>
        <w:spacing w:after="0" w:line="240" w:lineRule="auto"/>
        <w:ind w:firstLine="851"/>
        <w:jc w:val="both"/>
        <w:textAlignment w:val="baseline"/>
        <w:rPr>
          <w:sz w:val="28"/>
          <w:lang w:val="ru-RU"/>
        </w:rPr>
      </w:pPr>
      <w:r w:rsidRPr="00207730">
        <w:rPr>
          <w:sz w:val="28"/>
          <w:lang w:val="ru-RU"/>
        </w:rPr>
        <w:t>а) руководства</w:t>
      </w:r>
      <w:r w:rsidR="000C2725" w:rsidRPr="00207730">
        <w:rPr>
          <w:sz w:val="28"/>
          <w:lang w:val="ru-RU"/>
        </w:rPr>
        <w:t xml:space="preserve"> </w:t>
      </w:r>
      <w:r w:rsidR="002005AE" w:rsidRPr="00207730">
        <w:rPr>
          <w:sz w:val="28"/>
          <w:lang w:val="ru-RU"/>
        </w:rPr>
        <w:t xml:space="preserve">учреждений УИС </w:t>
      </w:r>
      <w:r w:rsidR="000C2725" w:rsidRPr="00207730">
        <w:rPr>
          <w:sz w:val="28"/>
          <w:lang w:val="ru-RU"/>
        </w:rPr>
        <w:t>– оказывает непосредственное влияние на эффективность</w:t>
      </w:r>
      <w:r w:rsidRPr="00207730">
        <w:rPr>
          <w:sz w:val="28"/>
          <w:lang w:val="ru-RU"/>
        </w:rPr>
        <w:t xml:space="preserve"> ТКО содержания осужденных, управление развитием </w:t>
      </w:r>
      <w:r w:rsidR="002005AE" w:rsidRPr="00207730">
        <w:rPr>
          <w:sz w:val="28"/>
          <w:lang w:val="ru-RU"/>
        </w:rPr>
        <w:t xml:space="preserve">которого </w:t>
      </w:r>
      <w:r w:rsidRPr="00207730">
        <w:rPr>
          <w:sz w:val="28"/>
          <w:lang w:val="ru-RU"/>
        </w:rPr>
        <w:t xml:space="preserve">должно </w:t>
      </w:r>
      <w:r w:rsidR="002005AE" w:rsidRPr="00207730">
        <w:rPr>
          <w:sz w:val="28"/>
          <w:lang w:val="ru-RU"/>
        </w:rPr>
        <w:t>быть функциональной обязанностью</w:t>
      </w:r>
      <w:r w:rsidRPr="00207730">
        <w:rPr>
          <w:sz w:val="28"/>
          <w:lang w:val="ru-RU"/>
        </w:rPr>
        <w:t xml:space="preserve"> соответствующе</w:t>
      </w:r>
      <w:r w:rsidR="002005AE" w:rsidRPr="00207730">
        <w:rPr>
          <w:sz w:val="28"/>
          <w:lang w:val="ru-RU"/>
        </w:rPr>
        <w:t>го</w:t>
      </w:r>
      <w:r w:rsidRPr="00207730">
        <w:rPr>
          <w:sz w:val="28"/>
          <w:lang w:val="ru-RU"/>
        </w:rPr>
        <w:t xml:space="preserve"> должностно</w:t>
      </w:r>
      <w:r w:rsidR="002005AE" w:rsidRPr="00207730">
        <w:rPr>
          <w:sz w:val="28"/>
          <w:lang w:val="ru-RU"/>
        </w:rPr>
        <w:t>го</w:t>
      </w:r>
      <w:r w:rsidRPr="00207730">
        <w:rPr>
          <w:sz w:val="28"/>
          <w:lang w:val="ru-RU"/>
        </w:rPr>
        <w:t xml:space="preserve"> лиц</w:t>
      </w:r>
      <w:r w:rsidR="002005AE" w:rsidRPr="00207730">
        <w:rPr>
          <w:sz w:val="28"/>
          <w:lang w:val="ru-RU"/>
        </w:rPr>
        <w:t>а;</w:t>
      </w:r>
    </w:p>
    <w:p w14:paraId="61C29550" w14:textId="2603ED76" w:rsidR="00D50766" w:rsidRPr="00207730" w:rsidRDefault="00DE753F" w:rsidP="00742C3F">
      <w:pPr>
        <w:pStyle w:val="a3"/>
        <w:shd w:val="clear" w:color="auto" w:fill="FFFFFF"/>
        <w:spacing w:after="0" w:line="240" w:lineRule="auto"/>
        <w:ind w:firstLine="851"/>
        <w:jc w:val="both"/>
        <w:textAlignment w:val="baseline"/>
        <w:rPr>
          <w:sz w:val="28"/>
          <w:lang w:val="ru-RU"/>
        </w:rPr>
      </w:pPr>
      <w:r w:rsidRPr="00207730">
        <w:rPr>
          <w:sz w:val="28"/>
          <w:lang w:val="ru-RU"/>
        </w:rPr>
        <w:t xml:space="preserve">б) </w:t>
      </w:r>
      <w:r w:rsidR="00432F42" w:rsidRPr="00207730">
        <w:rPr>
          <w:sz w:val="28"/>
          <w:lang w:val="ru-RU"/>
        </w:rPr>
        <w:t>сотрудников учреждений УИС, которые могут воспринимать негативно происходящую трансформацию по ряду причин</w:t>
      </w:r>
      <w:r w:rsidRPr="00207730">
        <w:rPr>
          <w:sz w:val="28"/>
          <w:lang w:val="ru-RU"/>
        </w:rPr>
        <w:t xml:space="preserve">: </w:t>
      </w:r>
    </w:p>
    <w:p w14:paraId="00E71AAC" w14:textId="4526809C" w:rsidR="00D50766" w:rsidRPr="00207730" w:rsidRDefault="00DE753F" w:rsidP="00742C3F">
      <w:pPr>
        <w:pStyle w:val="a3"/>
        <w:shd w:val="clear" w:color="auto" w:fill="FFFFFF"/>
        <w:spacing w:after="0" w:line="240" w:lineRule="auto"/>
        <w:ind w:firstLine="993"/>
        <w:jc w:val="both"/>
        <w:textAlignment w:val="baseline"/>
        <w:rPr>
          <w:sz w:val="28"/>
          <w:lang w:val="ru-RU"/>
        </w:rPr>
      </w:pPr>
      <w:r w:rsidRPr="00207730">
        <w:rPr>
          <w:sz w:val="28"/>
          <w:lang w:val="ru-RU"/>
        </w:rPr>
        <w:t>- субъективно личные страхи</w:t>
      </w:r>
      <w:r w:rsidR="002456ED" w:rsidRPr="00207730">
        <w:rPr>
          <w:sz w:val="28"/>
          <w:lang w:val="ru-RU"/>
        </w:rPr>
        <w:t xml:space="preserve"> потери рабочего места или снижения доходов, а также общее нежелание менять устоявшийся порядок</w:t>
      </w:r>
      <w:r w:rsidRPr="00207730">
        <w:rPr>
          <w:sz w:val="28"/>
          <w:lang w:val="ru-RU"/>
        </w:rPr>
        <w:t xml:space="preserve">; </w:t>
      </w:r>
    </w:p>
    <w:p w14:paraId="3CF6EE95" w14:textId="56E0DDC2" w:rsidR="00D50766" w:rsidRPr="00207730" w:rsidRDefault="00DE753F" w:rsidP="00742C3F">
      <w:pPr>
        <w:pStyle w:val="a3"/>
        <w:shd w:val="clear" w:color="auto" w:fill="FFFFFF"/>
        <w:spacing w:after="0" w:line="240" w:lineRule="auto"/>
        <w:ind w:firstLine="993"/>
        <w:jc w:val="both"/>
        <w:textAlignment w:val="baseline"/>
        <w:rPr>
          <w:sz w:val="28"/>
          <w:lang w:val="ru-RU"/>
        </w:rPr>
      </w:pPr>
      <w:r w:rsidRPr="00207730">
        <w:rPr>
          <w:sz w:val="28"/>
          <w:lang w:val="ru-RU"/>
        </w:rPr>
        <w:t xml:space="preserve">- </w:t>
      </w:r>
      <w:r w:rsidR="008100EC" w:rsidRPr="00207730">
        <w:rPr>
          <w:sz w:val="28"/>
          <w:lang w:val="ru-RU"/>
        </w:rPr>
        <w:t>недостаточное понимание сотрудниками целей, задач и причин, лежащих в основе проводимых изменений</w:t>
      </w:r>
      <w:r w:rsidRPr="00207730">
        <w:rPr>
          <w:sz w:val="28"/>
          <w:lang w:val="ru-RU"/>
        </w:rPr>
        <w:t xml:space="preserve">, что </w:t>
      </w:r>
      <w:r w:rsidR="005A22AA" w:rsidRPr="00207730">
        <w:rPr>
          <w:sz w:val="28"/>
          <w:lang w:val="ru-RU"/>
        </w:rPr>
        <w:t>отчасти</w:t>
      </w:r>
      <w:r w:rsidRPr="00207730">
        <w:rPr>
          <w:sz w:val="28"/>
          <w:lang w:val="ru-RU"/>
        </w:rPr>
        <w:t xml:space="preserve"> </w:t>
      </w:r>
      <w:r w:rsidR="005A22AA" w:rsidRPr="00207730">
        <w:rPr>
          <w:sz w:val="28"/>
          <w:lang w:val="ru-RU"/>
        </w:rPr>
        <w:t>является следствием неверной подачи информации</w:t>
      </w:r>
      <w:r w:rsidRPr="00207730">
        <w:rPr>
          <w:sz w:val="28"/>
          <w:lang w:val="ru-RU"/>
        </w:rPr>
        <w:t xml:space="preserve">; </w:t>
      </w:r>
    </w:p>
    <w:p w14:paraId="682BA983" w14:textId="38E0025B" w:rsidR="00D50766" w:rsidRPr="00207730" w:rsidRDefault="00DE753F" w:rsidP="00742C3F">
      <w:pPr>
        <w:pStyle w:val="a3"/>
        <w:shd w:val="clear" w:color="auto" w:fill="FFFFFF"/>
        <w:spacing w:after="0" w:line="240" w:lineRule="auto"/>
        <w:ind w:firstLine="993"/>
        <w:jc w:val="both"/>
        <w:textAlignment w:val="baseline"/>
        <w:rPr>
          <w:sz w:val="28"/>
          <w:lang w:val="ru-RU"/>
        </w:rPr>
      </w:pPr>
      <w:r w:rsidRPr="00207730">
        <w:rPr>
          <w:sz w:val="28"/>
          <w:lang w:val="ru-RU"/>
        </w:rPr>
        <w:t xml:space="preserve">- </w:t>
      </w:r>
      <w:r w:rsidR="005B0714" w:rsidRPr="00207730">
        <w:rPr>
          <w:sz w:val="28"/>
          <w:lang w:val="ru-RU"/>
        </w:rPr>
        <w:t xml:space="preserve">различные психологические установки сотрудников по отношению к гибкости и неопределенности приводят к разному восприятию изменений. </w:t>
      </w:r>
      <w:r w:rsidR="005521CF" w:rsidRPr="00207730">
        <w:rPr>
          <w:sz w:val="28"/>
          <w:lang w:val="ru-RU"/>
        </w:rPr>
        <w:t>В результате</w:t>
      </w:r>
      <w:r w:rsidR="005B0714" w:rsidRPr="00207730">
        <w:rPr>
          <w:sz w:val="28"/>
          <w:lang w:val="ru-RU"/>
        </w:rPr>
        <w:t xml:space="preserve">, те, кто менее склонен к </w:t>
      </w:r>
      <w:r w:rsidR="003C60CE" w:rsidRPr="00207730">
        <w:rPr>
          <w:sz w:val="28"/>
          <w:lang w:val="ru-RU"/>
        </w:rPr>
        <w:t xml:space="preserve">быстрой </w:t>
      </w:r>
      <w:r w:rsidR="005B0714" w:rsidRPr="00207730">
        <w:rPr>
          <w:sz w:val="28"/>
          <w:lang w:val="ru-RU"/>
        </w:rPr>
        <w:t xml:space="preserve">адаптации, проявляют неготовность к сотрудничеству в процессе преобразований </w:t>
      </w:r>
      <w:r w:rsidRPr="00207730">
        <w:rPr>
          <w:sz w:val="28"/>
          <w:lang w:val="ru-RU"/>
        </w:rPr>
        <w:t>[</w:t>
      </w:r>
      <w:r w:rsidR="00C8615E" w:rsidRPr="00207730">
        <w:rPr>
          <w:iCs/>
          <w:sz w:val="28"/>
          <w:szCs w:val="28"/>
          <w:lang w:val="ru-RU"/>
        </w:rPr>
        <w:fldChar w:fldCharType="begin"/>
      </w:r>
      <w:r w:rsidR="00C8615E" w:rsidRPr="00207730">
        <w:rPr>
          <w:sz w:val="28"/>
          <w:lang w:val="ru-RU"/>
        </w:rPr>
        <w:instrText xml:space="preserve"> REF _Ref198318330 \r \h </w:instrText>
      </w:r>
      <w:r w:rsidR="00465070" w:rsidRPr="00207730">
        <w:rPr>
          <w:iCs/>
          <w:sz w:val="28"/>
          <w:szCs w:val="28"/>
          <w:lang w:val="ru-RU"/>
        </w:rPr>
        <w:instrText xml:space="preserve"> \* MERGEFORMAT </w:instrText>
      </w:r>
      <w:r w:rsidR="00C8615E" w:rsidRPr="00207730">
        <w:rPr>
          <w:iCs/>
          <w:sz w:val="28"/>
          <w:szCs w:val="28"/>
          <w:lang w:val="ru-RU"/>
        </w:rPr>
      </w:r>
      <w:r w:rsidR="00C8615E" w:rsidRPr="00207730">
        <w:rPr>
          <w:iCs/>
          <w:sz w:val="28"/>
          <w:szCs w:val="28"/>
          <w:lang w:val="ru-RU"/>
        </w:rPr>
        <w:fldChar w:fldCharType="separate"/>
      </w:r>
      <w:r w:rsidR="00AC46D8">
        <w:rPr>
          <w:sz w:val="28"/>
          <w:lang w:val="ru-RU"/>
        </w:rPr>
        <w:t>30</w:t>
      </w:r>
      <w:r w:rsidR="00C8615E" w:rsidRPr="00207730">
        <w:rPr>
          <w:iCs/>
          <w:sz w:val="28"/>
          <w:szCs w:val="28"/>
          <w:lang w:val="ru-RU"/>
        </w:rPr>
        <w:fldChar w:fldCharType="end"/>
      </w:r>
      <w:r w:rsidRPr="00207730">
        <w:rPr>
          <w:sz w:val="28"/>
          <w:lang w:val="ru-RU"/>
        </w:rPr>
        <w:t>].</w:t>
      </w:r>
    </w:p>
    <w:p w14:paraId="491299C3" w14:textId="77777777" w:rsidR="003C60CE" w:rsidRPr="00207730" w:rsidRDefault="003C60CE" w:rsidP="00742C3F">
      <w:pPr>
        <w:pStyle w:val="a3"/>
        <w:shd w:val="clear" w:color="auto" w:fill="FFFFFF"/>
        <w:spacing w:after="0" w:line="240" w:lineRule="auto"/>
        <w:ind w:firstLine="993"/>
        <w:jc w:val="both"/>
        <w:textAlignment w:val="baseline"/>
        <w:rPr>
          <w:sz w:val="28"/>
          <w:lang w:val="ru-RU"/>
        </w:rPr>
      </w:pPr>
      <w:r w:rsidRPr="00207730">
        <w:rPr>
          <w:sz w:val="28"/>
          <w:lang w:val="ru-RU"/>
        </w:rPr>
        <w:t>Для достижения целевых показателей по данному критерию необходимо применять следующие методы управления:</w:t>
      </w:r>
    </w:p>
    <w:p w14:paraId="69A1AE32" w14:textId="1CC465C8" w:rsidR="003C60CE" w:rsidRPr="00207730" w:rsidRDefault="003C60CE" w:rsidP="00742C3F">
      <w:pPr>
        <w:pStyle w:val="a3"/>
        <w:shd w:val="clear" w:color="auto" w:fill="FFFFFF"/>
        <w:spacing w:after="0" w:line="240" w:lineRule="auto"/>
        <w:ind w:firstLine="993"/>
        <w:jc w:val="both"/>
        <w:textAlignment w:val="baseline"/>
        <w:rPr>
          <w:sz w:val="28"/>
          <w:lang w:val="ru-RU"/>
        </w:rPr>
      </w:pPr>
      <w:r w:rsidRPr="00207730">
        <w:rPr>
          <w:sz w:val="28"/>
          <w:lang w:val="ru-RU"/>
        </w:rPr>
        <w:t>- обеспечение своевременной и доступной коммуникации с персоналом относительно внедряемых изменений, включая информацию о целях, приоритетах, перспективах и возможностях карьерного роста;</w:t>
      </w:r>
    </w:p>
    <w:p w14:paraId="7AA4A4A1" w14:textId="56F5BAD3" w:rsidR="003C60CE" w:rsidRPr="00207730" w:rsidRDefault="003C60CE" w:rsidP="00742C3F">
      <w:pPr>
        <w:pStyle w:val="a3"/>
        <w:shd w:val="clear" w:color="auto" w:fill="FFFFFF"/>
        <w:spacing w:after="0" w:line="240" w:lineRule="auto"/>
        <w:ind w:firstLine="993"/>
        <w:jc w:val="both"/>
        <w:textAlignment w:val="baseline"/>
        <w:rPr>
          <w:sz w:val="28"/>
          <w:lang w:val="ru-RU"/>
        </w:rPr>
      </w:pPr>
      <w:r w:rsidRPr="00207730">
        <w:rPr>
          <w:sz w:val="28"/>
          <w:lang w:val="ru-RU"/>
        </w:rPr>
        <w:t>- организация мероприятий по повышению квалификации и профессиональной переподготовке сотрудников;</w:t>
      </w:r>
    </w:p>
    <w:p w14:paraId="5908247F" w14:textId="1E7C0A3D" w:rsidR="00D50766" w:rsidRPr="00207730" w:rsidRDefault="003C60CE" w:rsidP="00742C3F">
      <w:pPr>
        <w:pStyle w:val="a3"/>
        <w:shd w:val="clear" w:color="auto" w:fill="FFFFFF"/>
        <w:spacing w:after="0" w:line="240" w:lineRule="auto"/>
        <w:ind w:firstLine="993"/>
        <w:jc w:val="both"/>
        <w:textAlignment w:val="baseline"/>
        <w:rPr>
          <w:sz w:val="28"/>
          <w:lang w:val="ru-RU"/>
        </w:rPr>
      </w:pPr>
      <w:r w:rsidRPr="00207730">
        <w:rPr>
          <w:sz w:val="28"/>
          <w:lang w:val="ru-RU"/>
        </w:rPr>
        <w:t>- инициация и поддержка участия сотрудников в процессах организационных изменений.</w:t>
      </w:r>
    </w:p>
    <w:p w14:paraId="286CF022" w14:textId="4F80304A" w:rsidR="00D50766" w:rsidRPr="00207730" w:rsidRDefault="00DE753F" w:rsidP="00742C3F">
      <w:pPr>
        <w:pStyle w:val="a3"/>
        <w:shd w:val="clear" w:color="auto" w:fill="FFFFFF"/>
        <w:spacing w:after="0" w:line="240" w:lineRule="auto"/>
        <w:ind w:firstLine="851"/>
        <w:jc w:val="both"/>
        <w:textAlignment w:val="baseline"/>
        <w:rPr>
          <w:sz w:val="28"/>
          <w:lang w:val="ru-RU"/>
        </w:rPr>
      </w:pPr>
      <w:r w:rsidRPr="00207730">
        <w:rPr>
          <w:sz w:val="28"/>
          <w:lang w:val="ru-RU"/>
        </w:rPr>
        <w:t xml:space="preserve">в) </w:t>
      </w:r>
      <w:r w:rsidR="000C2725" w:rsidRPr="00207730">
        <w:rPr>
          <w:sz w:val="28"/>
          <w:lang w:val="ru-RU"/>
        </w:rPr>
        <w:t>иных</w:t>
      </w:r>
      <w:r w:rsidRPr="00207730">
        <w:rPr>
          <w:sz w:val="28"/>
          <w:lang w:val="ru-RU"/>
        </w:rPr>
        <w:t xml:space="preserve"> государственных учреждений и органов</w:t>
      </w:r>
      <w:r w:rsidR="00F8073C" w:rsidRPr="00207730">
        <w:rPr>
          <w:sz w:val="28"/>
          <w:lang w:val="ru-RU"/>
        </w:rPr>
        <w:t xml:space="preserve"> – способствует ускорению и улучшению развития ТКО в учреждениях УИС, позволяя быстро решать вновь возникающие задачи с технико-криминалистическими средствами</w:t>
      </w:r>
      <w:r w:rsidRPr="00207730">
        <w:rPr>
          <w:sz w:val="28"/>
          <w:lang w:val="ru-RU"/>
        </w:rPr>
        <w:t>.</w:t>
      </w:r>
    </w:p>
    <w:p w14:paraId="47A0BCA5" w14:textId="2563EF20" w:rsidR="00791C35"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2) Организационно-экономический</w:t>
      </w:r>
      <w:r w:rsidR="00B21B4F" w:rsidRPr="00207730">
        <w:rPr>
          <w:sz w:val="28"/>
          <w:lang w:val="ru-RU"/>
        </w:rPr>
        <w:t xml:space="preserve"> подразумевает</w:t>
      </w:r>
      <w:r w:rsidRPr="00207730">
        <w:rPr>
          <w:sz w:val="28"/>
          <w:lang w:val="ru-RU"/>
        </w:rPr>
        <w:t xml:space="preserve"> проведение реформы работы учреждений УИС в связи с развитием ТКО</w:t>
      </w:r>
      <w:r w:rsidR="00DF2672" w:rsidRPr="00207730">
        <w:rPr>
          <w:sz w:val="28"/>
          <w:lang w:val="ru-RU"/>
        </w:rPr>
        <w:t>, целям и задачам которого соответствуют три входящие в указанный критерий подсистемы</w:t>
      </w:r>
      <w:r w:rsidRPr="00207730">
        <w:rPr>
          <w:sz w:val="28"/>
          <w:lang w:val="ru-RU"/>
        </w:rPr>
        <w:t xml:space="preserve">: </w:t>
      </w:r>
    </w:p>
    <w:p w14:paraId="1B980477" w14:textId="77777777" w:rsidR="00791C35" w:rsidRPr="00207730" w:rsidRDefault="00791C35"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w:t>
      </w:r>
      <w:r w:rsidR="002C5515" w:rsidRPr="00207730">
        <w:rPr>
          <w:sz w:val="28"/>
          <w:lang w:val="ru-RU"/>
        </w:rPr>
        <w:t>управления научно</w:t>
      </w:r>
      <w:r w:rsidR="00DE753F" w:rsidRPr="00207730">
        <w:rPr>
          <w:sz w:val="28"/>
          <w:lang w:val="ru-RU"/>
        </w:rPr>
        <w:t xml:space="preserve">-исследовательскими и опытно-конструкторскими работами и проектированием; </w:t>
      </w:r>
    </w:p>
    <w:p w14:paraId="198FD0CB" w14:textId="77777777" w:rsidR="00791C35" w:rsidRPr="00207730" w:rsidRDefault="00791C35"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w:t>
      </w:r>
      <w:r w:rsidR="00DE753F" w:rsidRPr="00207730">
        <w:rPr>
          <w:sz w:val="28"/>
          <w:lang w:val="ru-RU"/>
        </w:rPr>
        <w:t>управлени</w:t>
      </w:r>
      <w:r w:rsidRPr="00207730">
        <w:rPr>
          <w:sz w:val="28"/>
          <w:lang w:val="ru-RU"/>
        </w:rPr>
        <w:t>я</w:t>
      </w:r>
      <w:r w:rsidR="00DE753F" w:rsidRPr="00207730">
        <w:rPr>
          <w:sz w:val="28"/>
          <w:lang w:val="ru-RU"/>
        </w:rPr>
        <w:t xml:space="preserve"> человеческими ресурсами; </w:t>
      </w:r>
    </w:p>
    <w:p w14:paraId="530CFCB1" w14:textId="6881BDBD" w:rsidR="00D50766" w:rsidRPr="00207730" w:rsidRDefault="00791C35"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w:t>
      </w:r>
      <w:r w:rsidR="00DE753F" w:rsidRPr="00207730">
        <w:rPr>
          <w:sz w:val="28"/>
          <w:lang w:val="ru-RU"/>
        </w:rPr>
        <w:t>мониторинг</w:t>
      </w:r>
      <w:r w:rsidRPr="00207730">
        <w:rPr>
          <w:sz w:val="28"/>
          <w:lang w:val="ru-RU"/>
        </w:rPr>
        <w:t>а</w:t>
      </w:r>
      <w:r w:rsidR="00DE753F" w:rsidRPr="00207730">
        <w:rPr>
          <w:sz w:val="28"/>
          <w:lang w:val="ru-RU"/>
        </w:rPr>
        <w:t>.</w:t>
      </w:r>
    </w:p>
    <w:p w14:paraId="3446E9BE" w14:textId="029EC287"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3) Методический включает: </w:t>
      </w:r>
    </w:p>
    <w:p w14:paraId="1F81F6E4" w14:textId="77777777" w:rsidR="00D50766" w:rsidRPr="00207730" w:rsidRDefault="00DE753F" w:rsidP="00742C3F">
      <w:pPr>
        <w:pStyle w:val="a3"/>
        <w:shd w:val="clear" w:color="auto" w:fill="FFFFFF"/>
        <w:spacing w:after="0" w:line="240" w:lineRule="auto"/>
        <w:ind w:firstLine="851"/>
        <w:jc w:val="both"/>
        <w:textAlignment w:val="baseline"/>
        <w:rPr>
          <w:sz w:val="28"/>
          <w:lang w:val="ru-RU"/>
        </w:rPr>
      </w:pPr>
      <w:r w:rsidRPr="00207730">
        <w:rPr>
          <w:sz w:val="28"/>
          <w:lang w:val="ru-RU"/>
        </w:rPr>
        <w:t>а) национальные нормативн</w:t>
      </w:r>
      <w:r w:rsidR="005A0CDD" w:rsidRPr="00207730">
        <w:rPr>
          <w:sz w:val="28"/>
          <w:lang w:val="ru-RU"/>
        </w:rPr>
        <w:t xml:space="preserve">ые </w:t>
      </w:r>
      <w:r w:rsidRPr="00207730">
        <w:rPr>
          <w:sz w:val="28"/>
          <w:lang w:val="ru-RU"/>
        </w:rPr>
        <w:t xml:space="preserve">правовые документы и ГОСТы; </w:t>
      </w:r>
    </w:p>
    <w:p w14:paraId="57E94CA3" w14:textId="1D50ECB2" w:rsidR="00D50766" w:rsidRPr="00207730" w:rsidRDefault="00DE753F" w:rsidP="00742C3F">
      <w:pPr>
        <w:pStyle w:val="a3"/>
        <w:shd w:val="clear" w:color="auto" w:fill="FFFFFF"/>
        <w:spacing w:after="0" w:line="240" w:lineRule="auto"/>
        <w:ind w:firstLine="851"/>
        <w:jc w:val="both"/>
        <w:textAlignment w:val="baseline"/>
        <w:rPr>
          <w:sz w:val="28"/>
          <w:lang w:val="ru-RU"/>
        </w:rPr>
      </w:pPr>
      <w:r w:rsidRPr="00207730">
        <w:rPr>
          <w:sz w:val="28"/>
          <w:lang w:val="ru-RU"/>
        </w:rPr>
        <w:lastRenderedPageBreak/>
        <w:t xml:space="preserve">б) локальные нормативно-правовые акты учреждений и органов УИС, </w:t>
      </w:r>
      <w:r w:rsidR="00B21B4F" w:rsidRPr="00207730">
        <w:rPr>
          <w:sz w:val="28"/>
          <w:lang w:val="ru-RU"/>
        </w:rPr>
        <w:t>в т.ч. ряд</w:t>
      </w:r>
      <w:r w:rsidRPr="00207730">
        <w:rPr>
          <w:sz w:val="28"/>
          <w:lang w:val="ru-RU"/>
        </w:rPr>
        <w:t xml:space="preserve"> инструмент</w:t>
      </w:r>
      <w:r w:rsidR="00B21B4F" w:rsidRPr="00207730">
        <w:rPr>
          <w:sz w:val="28"/>
          <w:lang w:val="ru-RU"/>
        </w:rPr>
        <w:t>ов:</w:t>
      </w:r>
      <w:r w:rsidRPr="00207730">
        <w:rPr>
          <w:sz w:val="28"/>
          <w:lang w:val="ru-RU"/>
        </w:rPr>
        <w:t xml:space="preserve"> оценки цифровой зрелости, определения и ранжирования приоритетных направлений, оценки ресурсного обеспечения, анализа рисков, оценки эффективности и эффектов внедрения новых технико-криминалистических средств и методов.</w:t>
      </w:r>
    </w:p>
    <w:p w14:paraId="2C2DF1D1" w14:textId="52BE145D" w:rsidR="00D50766" w:rsidRPr="00207730" w:rsidRDefault="00A94E27" w:rsidP="00742C3F">
      <w:pPr>
        <w:pStyle w:val="a3"/>
        <w:shd w:val="clear" w:color="auto" w:fill="FFFFFF"/>
        <w:spacing w:after="0" w:line="240" w:lineRule="auto"/>
        <w:ind w:firstLine="709"/>
        <w:jc w:val="both"/>
        <w:textAlignment w:val="baseline"/>
        <w:rPr>
          <w:sz w:val="28"/>
          <w:lang w:val="ru-RU"/>
        </w:rPr>
      </w:pPr>
      <w:r w:rsidRPr="00207730">
        <w:rPr>
          <w:sz w:val="28"/>
          <w:lang w:val="ru-RU"/>
        </w:rPr>
        <w:t>Внедрение новых моделей работы предполагает комплексную переработку внутренней нормативной базы</w:t>
      </w:r>
      <w:r w:rsidR="000E57A8" w:rsidRPr="00207730">
        <w:rPr>
          <w:sz w:val="28"/>
          <w:lang w:val="ru-RU"/>
        </w:rPr>
        <w:t xml:space="preserve"> путем</w:t>
      </w:r>
      <w:r w:rsidRPr="00207730">
        <w:rPr>
          <w:sz w:val="28"/>
          <w:lang w:val="ru-RU"/>
        </w:rPr>
        <w:t xml:space="preserve"> </w:t>
      </w:r>
      <w:r w:rsidR="000E57A8" w:rsidRPr="00207730">
        <w:rPr>
          <w:sz w:val="28"/>
          <w:lang w:val="ru-RU"/>
        </w:rPr>
        <w:t>ревизии и актуализации действующих локальных нормативных правовых актов, а также разработки новых, стандартизирующих происходящие процессы</w:t>
      </w:r>
      <w:r w:rsidR="00E41878" w:rsidRPr="00207730">
        <w:rPr>
          <w:sz w:val="28"/>
          <w:lang w:val="ru-RU"/>
        </w:rPr>
        <w:t xml:space="preserve">, к примеру, положения и инструкции: </w:t>
      </w:r>
      <w:r w:rsidRPr="00207730">
        <w:rPr>
          <w:sz w:val="28"/>
          <w:lang w:val="ru-RU"/>
        </w:rPr>
        <w:t xml:space="preserve">об электронном документообороте, о персональных данных, о структурных подразделениях, об аттестации персонала, по технике безопасности и </w:t>
      </w:r>
      <w:r w:rsidR="00E41878" w:rsidRPr="00207730">
        <w:rPr>
          <w:sz w:val="28"/>
          <w:lang w:val="ru-RU"/>
        </w:rPr>
        <w:t>др.</w:t>
      </w:r>
    </w:p>
    <w:p w14:paraId="701EA553" w14:textId="6ABFB9A5"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4) Технический </w:t>
      </w:r>
      <w:r w:rsidR="00983830" w:rsidRPr="00207730">
        <w:rPr>
          <w:sz w:val="28"/>
          <w:lang w:val="ru-RU"/>
        </w:rPr>
        <w:t xml:space="preserve">– предполагает оценку текущего состояния технической базы по ряду ключевых показателей, включая: коэффициент износа и обновления оборудования, удельный вес современных технологий, уровень оснащенности и автоматизации труда, а также эффективность использования производственных мощностей </w:t>
      </w:r>
      <w:r w:rsidRPr="00207730">
        <w:rPr>
          <w:sz w:val="28"/>
          <w:lang w:val="ru-RU"/>
        </w:rPr>
        <w:t>[</w:t>
      </w:r>
      <w:r w:rsidR="00C8615E" w:rsidRPr="00207730">
        <w:rPr>
          <w:iCs/>
          <w:sz w:val="28"/>
          <w:szCs w:val="28"/>
          <w:lang w:val="ru-RU"/>
        </w:rPr>
        <w:fldChar w:fldCharType="begin"/>
      </w:r>
      <w:r w:rsidR="00C8615E" w:rsidRPr="00207730">
        <w:rPr>
          <w:sz w:val="28"/>
          <w:lang w:val="ru-RU"/>
        </w:rPr>
        <w:instrText xml:space="preserve"> REF _Ref198318330 \r \h </w:instrText>
      </w:r>
      <w:r w:rsidR="00465070" w:rsidRPr="00207730">
        <w:rPr>
          <w:iCs/>
          <w:sz w:val="28"/>
          <w:szCs w:val="28"/>
          <w:lang w:val="ru-RU"/>
        </w:rPr>
        <w:instrText xml:space="preserve"> \* MERGEFORMAT </w:instrText>
      </w:r>
      <w:r w:rsidR="00C8615E" w:rsidRPr="00207730">
        <w:rPr>
          <w:iCs/>
          <w:sz w:val="28"/>
          <w:szCs w:val="28"/>
          <w:lang w:val="ru-RU"/>
        </w:rPr>
      </w:r>
      <w:r w:rsidR="00C8615E" w:rsidRPr="00207730">
        <w:rPr>
          <w:iCs/>
          <w:sz w:val="28"/>
          <w:szCs w:val="28"/>
          <w:lang w:val="ru-RU"/>
        </w:rPr>
        <w:fldChar w:fldCharType="separate"/>
      </w:r>
      <w:r w:rsidR="00AC46D8">
        <w:rPr>
          <w:sz w:val="28"/>
          <w:lang w:val="ru-RU"/>
        </w:rPr>
        <w:t>30</w:t>
      </w:r>
      <w:r w:rsidR="00C8615E" w:rsidRPr="00207730">
        <w:rPr>
          <w:iCs/>
          <w:sz w:val="28"/>
          <w:szCs w:val="28"/>
          <w:lang w:val="ru-RU"/>
        </w:rPr>
        <w:fldChar w:fldCharType="end"/>
      </w:r>
      <w:r w:rsidRPr="00207730">
        <w:rPr>
          <w:iCs/>
          <w:sz w:val="28"/>
          <w:szCs w:val="28"/>
          <w:lang w:val="ru-RU"/>
        </w:rPr>
        <w:t>, с. 113</w:t>
      </w:r>
      <w:r w:rsidRPr="00207730">
        <w:rPr>
          <w:sz w:val="28"/>
          <w:lang w:val="ru-RU"/>
        </w:rPr>
        <w:t xml:space="preserve">]. </w:t>
      </w:r>
    </w:p>
    <w:p w14:paraId="7AB0CAA2" w14:textId="31BA65F3"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5) Технологический </w:t>
      </w:r>
      <w:r w:rsidR="00872458" w:rsidRPr="00207730">
        <w:rPr>
          <w:sz w:val="28"/>
          <w:lang w:val="ru-RU"/>
        </w:rPr>
        <w:t>– оценивается по</w:t>
      </w:r>
      <w:r w:rsidRPr="00207730">
        <w:rPr>
          <w:sz w:val="28"/>
          <w:lang w:val="ru-RU"/>
        </w:rPr>
        <w:t xml:space="preserve"> следующи</w:t>
      </w:r>
      <w:r w:rsidR="00872458" w:rsidRPr="00207730">
        <w:rPr>
          <w:sz w:val="28"/>
          <w:lang w:val="ru-RU"/>
        </w:rPr>
        <w:t>м</w:t>
      </w:r>
      <w:r w:rsidRPr="00207730">
        <w:rPr>
          <w:sz w:val="28"/>
          <w:lang w:val="ru-RU"/>
        </w:rPr>
        <w:t xml:space="preserve"> показател</w:t>
      </w:r>
      <w:r w:rsidR="00872458" w:rsidRPr="00207730">
        <w:rPr>
          <w:sz w:val="28"/>
          <w:lang w:val="ru-RU"/>
        </w:rPr>
        <w:t>ям</w:t>
      </w:r>
      <w:r w:rsidRPr="00207730">
        <w:rPr>
          <w:sz w:val="28"/>
          <w:lang w:val="ru-RU"/>
        </w:rPr>
        <w:t>: коэффициент наукоемкости, уровень технологичности, коэффициент энергоемкости используемых технико-криминалистических средств.</w:t>
      </w:r>
    </w:p>
    <w:p w14:paraId="6B5AA12F" w14:textId="56E5EEAC"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6) Компетентностный:</w:t>
      </w:r>
    </w:p>
    <w:p w14:paraId="0EE67D7D" w14:textId="556CAAD5" w:rsidR="00D50766" w:rsidRPr="00207730" w:rsidRDefault="00DE753F" w:rsidP="00742C3F">
      <w:pPr>
        <w:pStyle w:val="a3"/>
        <w:shd w:val="clear" w:color="auto" w:fill="FFFFFF"/>
        <w:spacing w:after="0" w:line="240" w:lineRule="auto"/>
        <w:ind w:firstLine="851"/>
        <w:jc w:val="both"/>
        <w:textAlignment w:val="baseline"/>
        <w:rPr>
          <w:sz w:val="28"/>
          <w:lang w:val="ru-RU"/>
        </w:rPr>
      </w:pPr>
      <w:r w:rsidRPr="00207730">
        <w:rPr>
          <w:sz w:val="28"/>
          <w:lang w:val="ru-RU"/>
        </w:rPr>
        <w:t>а) базовые компетенции – навыки, знания и способност</w:t>
      </w:r>
      <w:r w:rsidR="00F55F2B" w:rsidRPr="00207730">
        <w:rPr>
          <w:sz w:val="28"/>
          <w:lang w:val="ru-RU"/>
        </w:rPr>
        <w:t>и</w:t>
      </w:r>
      <w:r w:rsidRPr="00207730">
        <w:rPr>
          <w:sz w:val="28"/>
          <w:lang w:val="ru-RU"/>
        </w:rPr>
        <w:t xml:space="preserve"> сотрудников учреждения УИС</w:t>
      </w:r>
      <w:r w:rsidR="00F55F2B" w:rsidRPr="00207730">
        <w:rPr>
          <w:sz w:val="28"/>
          <w:lang w:val="ru-RU"/>
        </w:rPr>
        <w:t>, позволяющие им эффективно применять технико-криминалистические средства и методы для решения рутинных задач, связанные с надзором, контролем и охраной данных учреждений</w:t>
      </w:r>
      <w:r w:rsidRPr="00207730">
        <w:rPr>
          <w:sz w:val="28"/>
          <w:lang w:val="ru-RU"/>
        </w:rPr>
        <w:t xml:space="preserve">; </w:t>
      </w:r>
    </w:p>
    <w:p w14:paraId="3B68F02A" w14:textId="77777777" w:rsidR="00D50766" w:rsidRPr="00207730" w:rsidRDefault="00DE753F" w:rsidP="00742C3F">
      <w:pPr>
        <w:pStyle w:val="a3"/>
        <w:shd w:val="clear" w:color="auto" w:fill="FFFFFF"/>
        <w:spacing w:after="0" w:line="240" w:lineRule="auto"/>
        <w:ind w:firstLine="851"/>
        <w:jc w:val="both"/>
        <w:textAlignment w:val="baseline"/>
        <w:rPr>
          <w:sz w:val="28"/>
          <w:lang w:val="ru-RU"/>
        </w:rPr>
      </w:pPr>
      <w:r w:rsidRPr="00207730">
        <w:rPr>
          <w:sz w:val="28"/>
          <w:lang w:val="ru-RU"/>
        </w:rPr>
        <w:t>б) универсальные общетехнические компетенции – навыки, знания и способность сотрудников учреждения УИС использовать технико-криминалистические средства и методы для решения задач по предупреждению и расследованию пенитенциарных преступлений;</w:t>
      </w:r>
    </w:p>
    <w:p w14:paraId="43D2473C" w14:textId="77777777" w:rsidR="00D50766" w:rsidRPr="00207730" w:rsidRDefault="00DE753F" w:rsidP="00742C3F">
      <w:pPr>
        <w:pStyle w:val="a3"/>
        <w:shd w:val="clear" w:color="auto" w:fill="FFFFFF"/>
        <w:spacing w:after="0" w:line="240" w:lineRule="auto"/>
        <w:ind w:firstLine="851"/>
        <w:jc w:val="both"/>
        <w:textAlignment w:val="baseline"/>
        <w:rPr>
          <w:sz w:val="28"/>
          <w:lang w:val="ru-RU"/>
        </w:rPr>
      </w:pPr>
      <w:r w:rsidRPr="00207730">
        <w:rPr>
          <w:sz w:val="28"/>
          <w:lang w:val="ru-RU"/>
        </w:rPr>
        <w:t>в) профессиональные технико-криминалистические компетенции – навыки, знания и способности сотрудников учреждения УИС использовать технико-криминалистические средства и методы для решения профессиональных задач.</w:t>
      </w:r>
    </w:p>
    <w:p w14:paraId="7503A9AD" w14:textId="77777777"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Для оценки уровня технико-криминалистических компетенций можно использовать два основных подхода:</w:t>
      </w:r>
    </w:p>
    <w:p w14:paraId="28914CBB" w14:textId="77777777"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привлечение независимой комиссии, которая проведет аудит и оценку технико-криминалистических компетенций с учетом особенностей учреждений УИС;</w:t>
      </w:r>
    </w:p>
    <w:p w14:paraId="69397793" w14:textId="549D8468"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w:t>
      </w:r>
      <w:r w:rsidR="00F42D4E" w:rsidRPr="00207730">
        <w:rPr>
          <w:sz w:val="28"/>
          <w:lang w:val="ru-RU"/>
        </w:rPr>
        <w:t>разработка и внедрение внутренних нормативных документов, регламентирующих порядок и методы оценки компетентности персонала, с использованием таких инструментов, как анкетирование, тестирование и устный опрос</w:t>
      </w:r>
      <w:r w:rsidRPr="00207730">
        <w:rPr>
          <w:sz w:val="28"/>
          <w:lang w:val="ru-RU"/>
        </w:rPr>
        <w:t>.</w:t>
      </w:r>
    </w:p>
    <w:p w14:paraId="7BAABF74" w14:textId="72D3E361"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7) Финансовый </w:t>
      </w:r>
      <w:r w:rsidR="00AB42D1" w:rsidRPr="00207730">
        <w:rPr>
          <w:sz w:val="28"/>
          <w:lang w:val="ru-RU"/>
        </w:rPr>
        <w:t>– перед раз</w:t>
      </w:r>
      <w:r w:rsidRPr="00207730">
        <w:rPr>
          <w:sz w:val="28"/>
          <w:lang w:val="ru-RU"/>
        </w:rPr>
        <w:t>работк</w:t>
      </w:r>
      <w:r w:rsidR="00AB42D1" w:rsidRPr="00207730">
        <w:rPr>
          <w:sz w:val="28"/>
          <w:lang w:val="ru-RU"/>
        </w:rPr>
        <w:t>ой</w:t>
      </w:r>
      <w:r w:rsidRPr="00207730">
        <w:rPr>
          <w:sz w:val="28"/>
          <w:lang w:val="ru-RU"/>
        </w:rPr>
        <w:t xml:space="preserve"> и внедрение</w:t>
      </w:r>
      <w:r w:rsidR="00AB42D1" w:rsidRPr="00207730">
        <w:rPr>
          <w:sz w:val="28"/>
          <w:lang w:val="ru-RU"/>
        </w:rPr>
        <w:t>м</w:t>
      </w:r>
      <w:r w:rsidRPr="00207730">
        <w:rPr>
          <w:sz w:val="28"/>
          <w:lang w:val="ru-RU"/>
        </w:rPr>
        <w:t xml:space="preserve"> </w:t>
      </w:r>
      <w:r w:rsidRPr="00207730">
        <w:rPr>
          <w:rFonts w:eastAsia="Calibri"/>
          <w:sz w:val="28"/>
          <w:szCs w:val="28"/>
          <w:lang w:val="ru-RU"/>
        </w:rPr>
        <w:t>технико-криминалистических средств</w:t>
      </w:r>
      <w:r w:rsidRPr="00207730">
        <w:rPr>
          <w:sz w:val="28"/>
          <w:lang w:val="ru-RU"/>
        </w:rPr>
        <w:t xml:space="preserve"> и методов </w:t>
      </w:r>
      <w:r w:rsidR="00AB42D1" w:rsidRPr="00207730">
        <w:rPr>
          <w:sz w:val="28"/>
          <w:lang w:val="ru-RU"/>
        </w:rPr>
        <w:t>требуется проведение</w:t>
      </w:r>
      <w:r w:rsidRPr="00207730">
        <w:rPr>
          <w:sz w:val="28"/>
          <w:lang w:val="ru-RU"/>
        </w:rPr>
        <w:t xml:space="preserve"> анализ</w:t>
      </w:r>
      <w:r w:rsidR="00AB42D1" w:rsidRPr="00207730">
        <w:rPr>
          <w:sz w:val="28"/>
          <w:lang w:val="ru-RU"/>
        </w:rPr>
        <w:t>а</w:t>
      </w:r>
      <w:r w:rsidRPr="00207730">
        <w:rPr>
          <w:sz w:val="28"/>
          <w:lang w:val="ru-RU"/>
        </w:rPr>
        <w:t xml:space="preserve"> финансово-хозяйственной деятельности </w:t>
      </w:r>
      <w:r w:rsidR="00AB42D1" w:rsidRPr="00207730">
        <w:rPr>
          <w:sz w:val="28"/>
          <w:lang w:val="ru-RU"/>
        </w:rPr>
        <w:t>с целью подтверждения достаточной финансовой устойчивости.</w:t>
      </w:r>
      <w:r w:rsidRPr="00207730">
        <w:rPr>
          <w:sz w:val="28"/>
          <w:lang w:val="ru-RU"/>
        </w:rPr>
        <w:t xml:space="preserve"> </w:t>
      </w:r>
      <w:r w:rsidR="00AB42D1" w:rsidRPr="00207730">
        <w:rPr>
          <w:sz w:val="28"/>
          <w:lang w:val="ru-RU"/>
        </w:rPr>
        <w:t>Важно тщательно спланировать и оценить финансовые затраты, разбив их на конкретные инициативы, программы и проекты</w:t>
      </w:r>
      <w:r w:rsidRPr="00207730">
        <w:rPr>
          <w:sz w:val="28"/>
          <w:lang w:val="ru-RU"/>
        </w:rPr>
        <w:t xml:space="preserve"> [</w:t>
      </w:r>
      <w:r w:rsidR="00C8615E" w:rsidRPr="00207730">
        <w:rPr>
          <w:iCs/>
          <w:sz w:val="28"/>
          <w:szCs w:val="28"/>
          <w:lang w:val="ru-RU"/>
        </w:rPr>
        <w:fldChar w:fldCharType="begin"/>
      </w:r>
      <w:r w:rsidR="00C8615E" w:rsidRPr="00207730">
        <w:rPr>
          <w:sz w:val="28"/>
          <w:lang w:val="ru-RU"/>
        </w:rPr>
        <w:instrText xml:space="preserve"> REF _Ref198318330 \r \h </w:instrText>
      </w:r>
      <w:r w:rsidR="00465070" w:rsidRPr="00207730">
        <w:rPr>
          <w:iCs/>
          <w:sz w:val="28"/>
          <w:szCs w:val="28"/>
          <w:lang w:val="ru-RU"/>
        </w:rPr>
        <w:instrText xml:space="preserve"> \* MERGEFORMAT </w:instrText>
      </w:r>
      <w:r w:rsidR="00C8615E" w:rsidRPr="00207730">
        <w:rPr>
          <w:iCs/>
          <w:sz w:val="28"/>
          <w:szCs w:val="28"/>
          <w:lang w:val="ru-RU"/>
        </w:rPr>
      </w:r>
      <w:r w:rsidR="00C8615E" w:rsidRPr="00207730">
        <w:rPr>
          <w:iCs/>
          <w:sz w:val="28"/>
          <w:szCs w:val="28"/>
          <w:lang w:val="ru-RU"/>
        </w:rPr>
        <w:fldChar w:fldCharType="separate"/>
      </w:r>
      <w:r w:rsidR="00AC46D8">
        <w:rPr>
          <w:sz w:val="28"/>
          <w:lang w:val="ru-RU"/>
        </w:rPr>
        <w:t>30</w:t>
      </w:r>
      <w:r w:rsidR="00C8615E" w:rsidRPr="00207730">
        <w:rPr>
          <w:iCs/>
          <w:sz w:val="28"/>
          <w:szCs w:val="28"/>
          <w:lang w:val="ru-RU"/>
        </w:rPr>
        <w:fldChar w:fldCharType="end"/>
      </w:r>
      <w:r w:rsidRPr="00207730">
        <w:rPr>
          <w:iCs/>
          <w:sz w:val="28"/>
          <w:szCs w:val="28"/>
          <w:lang w:val="ru-RU"/>
        </w:rPr>
        <w:t>, с. 114</w:t>
      </w:r>
      <w:r w:rsidRPr="00207730">
        <w:rPr>
          <w:sz w:val="28"/>
          <w:lang w:val="ru-RU"/>
        </w:rPr>
        <w:t xml:space="preserve">]. </w:t>
      </w:r>
      <w:r w:rsidR="00AB42D1" w:rsidRPr="00207730">
        <w:rPr>
          <w:sz w:val="28"/>
          <w:lang w:val="ru-RU"/>
        </w:rPr>
        <w:t xml:space="preserve">Это </w:t>
      </w:r>
      <w:r w:rsidR="00AB42D1" w:rsidRPr="00207730">
        <w:rPr>
          <w:sz w:val="28"/>
          <w:lang w:val="ru-RU"/>
        </w:rPr>
        <w:lastRenderedPageBreak/>
        <w:t xml:space="preserve">относится как к </w:t>
      </w:r>
      <w:r w:rsidR="00C33B6D" w:rsidRPr="00207730">
        <w:rPr>
          <w:sz w:val="28"/>
          <w:lang w:val="ru-RU"/>
        </w:rPr>
        <w:t>оперативно</w:t>
      </w:r>
      <w:r w:rsidR="00AB42D1" w:rsidRPr="00207730">
        <w:rPr>
          <w:sz w:val="28"/>
          <w:lang w:val="ru-RU"/>
        </w:rPr>
        <w:t>му</w:t>
      </w:r>
      <w:r w:rsidR="00C33B6D" w:rsidRPr="00207730">
        <w:rPr>
          <w:sz w:val="28"/>
          <w:lang w:val="ru-RU"/>
        </w:rPr>
        <w:t xml:space="preserve"> планировани</w:t>
      </w:r>
      <w:r w:rsidR="00AB42D1" w:rsidRPr="00207730">
        <w:rPr>
          <w:sz w:val="28"/>
          <w:lang w:val="ru-RU"/>
        </w:rPr>
        <w:t>ю</w:t>
      </w:r>
      <w:r w:rsidR="00C33B6D" w:rsidRPr="00207730">
        <w:rPr>
          <w:sz w:val="28"/>
          <w:lang w:val="ru-RU"/>
        </w:rPr>
        <w:t xml:space="preserve">, так и </w:t>
      </w:r>
      <w:r w:rsidR="00AB42D1" w:rsidRPr="00207730">
        <w:rPr>
          <w:sz w:val="28"/>
          <w:lang w:val="ru-RU"/>
        </w:rPr>
        <w:t>к</w:t>
      </w:r>
      <w:r w:rsidR="00C33B6D" w:rsidRPr="00207730">
        <w:rPr>
          <w:sz w:val="28"/>
          <w:lang w:val="ru-RU"/>
        </w:rPr>
        <w:t xml:space="preserve"> долгосрочной реализации стратегии развития ТКО в УИС.</w:t>
      </w:r>
    </w:p>
    <w:p w14:paraId="607FCB1C" w14:textId="22F30BDC" w:rsidR="00D50766" w:rsidRPr="00207730" w:rsidRDefault="00DE753F" w:rsidP="00742C3F">
      <w:pPr>
        <w:pStyle w:val="a3"/>
        <w:shd w:val="clear" w:color="auto" w:fill="FFFFFF"/>
        <w:spacing w:after="0" w:line="240" w:lineRule="auto"/>
        <w:ind w:firstLine="709"/>
        <w:jc w:val="both"/>
        <w:textAlignment w:val="baseline"/>
        <w:rPr>
          <w:sz w:val="28"/>
          <w:szCs w:val="28"/>
          <w:lang w:val="ru-RU"/>
        </w:rPr>
      </w:pPr>
      <w:r w:rsidRPr="00207730">
        <w:rPr>
          <w:bCs/>
          <w:iCs/>
          <w:sz w:val="28"/>
          <w:szCs w:val="28"/>
          <w:lang w:val="ru-RU"/>
        </w:rPr>
        <w:t>Все это ставит перед криминологией задачу по разработке принципиально новой концепции системы контроля над преступностью, реализация которой позволила бы осуществить перелом в этой сфере и установить жесткий</w:t>
      </w:r>
      <w:r w:rsidR="0001229B" w:rsidRPr="00207730">
        <w:rPr>
          <w:bCs/>
          <w:iCs/>
          <w:sz w:val="28"/>
          <w:szCs w:val="28"/>
          <w:lang w:val="ru-RU"/>
        </w:rPr>
        <w:t xml:space="preserve"> </w:t>
      </w:r>
      <w:r w:rsidRPr="00207730">
        <w:rPr>
          <w:bCs/>
          <w:iCs/>
          <w:sz w:val="28"/>
          <w:szCs w:val="28"/>
          <w:lang w:val="ru-RU"/>
        </w:rPr>
        <w:t xml:space="preserve">контроль над ней. </w:t>
      </w:r>
    </w:p>
    <w:p w14:paraId="219FE8AF" w14:textId="0FE7C390" w:rsidR="00D50766" w:rsidRPr="00A015FF" w:rsidRDefault="00F93924" w:rsidP="00742C3F">
      <w:pPr>
        <w:pStyle w:val="a3"/>
        <w:shd w:val="clear" w:color="auto" w:fill="FFFFFF"/>
        <w:spacing w:after="0" w:line="240" w:lineRule="auto"/>
        <w:ind w:firstLine="709"/>
        <w:jc w:val="both"/>
        <w:textAlignment w:val="baseline"/>
        <w:rPr>
          <w:sz w:val="28"/>
          <w:szCs w:val="28"/>
          <w:lang w:val="ru-RU"/>
        </w:rPr>
      </w:pPr>
      <w:r w:rsidRPr="00A015FF">
        <w:rPr>
          <w:sz w:val="28"/>
          <w:szCs w:val="28"/>
          <w:lang w:val="ru-RU"/>
        </w:rPr>
        <w:t>В 2014-2016 годах Корпорация RAND в рамках серии исследований «Приоритетность криминальной юстиции» выделила следующие основные приоритеты развития</w:t>
      </w:r>
      <w:r w:rsidR="00DE753F" w:rsidRPr="00A015FF">
        <w:rPr>
          <w:sz w:val="28"/>
          <w:szCs w:val="28"/>
          <w:lang w:val="ru-RU"/>
        </w:rPr>
        <w:t>:</w:t>
      </w:r>
    </w:p>
    <w:p w14:paraId="0EAE508D" w14:textId="41323ADD" w:rsidR="00D50766" w:rsidRPr="00A015FF" w:rsidRDefault="00F93924" w:rsidP="00742C3F">
      <w:pPr>
        <w:pStyle w:val="a3"/>
        <w:shd w:val="clear" w:color="auto" w:fill="FFFFFF"/>
        <w:spacing w:after="0" w:line="240" w:lineRule="auto"/>
        <w:ind w:firstLine="709"/>
        <w:jc w:val="both"/>
        <w:textAlignment w:val="baseline"/>
        <w:rPr>
          <w:sz w:val="28"/>
          <w:szCs w:val="28"/>
          <w:lang w:val="ru-RU"/>
        </w:rPr>
      </w:pPr>
      <w:r w:rsidRPr="00A015FF">
        <w:rPr>
          <w:sz w:val="28"/>
          <w:szCs w:val="28"/>
          <w:lang w:val="ru-RU"/>
        </w:rPr>
        <w:t>-</w:t>
      </w:r>
      <w:r w:rsidR="00DE753F" w:rsidRPr="00A015FF">
        <w:rPr>
          <w:sz w:val="28"/>
          <w:szCs w:val="28"/>
          <w:lang w:val="ru-RU"/>
        </w:rPr>
        <w:t xml:space="preserve"> </w:t>
      </w:r>
      <w:r w:rsidR="002E151A" w:rsidRPr="00A015FF">
        <w:rPr>
          <w:sz w:val="28"/>
          <w:szCs w:val="28"/>
          <w:lang w:val="ru-RU"/>
        </w:rPr>
        <w:t xml:space="preserve">развитие </w:t>
      </w:r>
      <w:r w:rsidR="002E151A" w:rsidRPr="00A015FF">
        <w:rPr>
          <w:sz w:val="28"/>
          <w:szCs w:val="28"/>
        </w:rPr>
        <w:t>web</w:t>
      </w:r>
      <w:r w:rsidR="002E151A" w:rsidRPr="00A015FF">
        <w:rPr>
          <w:sz w:val="28"/>
          <w:szCs w:val="28"/>
          <w:lang w:val="ru-RU"/>
        </w:rPr>
        <w:t>-технологий для обмена информацией и обработки больших данных (</w:t>
      </w:r>
      <w:r w:rsidR="002E151A" w:rsidRPr="00A015FF">
        <w:rPr>
          <w:sz w:val="28"/>
          <w:szCs w:val="28"/>
        </w:rPr>
        <w:t>Big</w:t>
      </w:r>
      <w:r w:rsidR="002E151A" w:rsidRPr="00A015FF">
        <w:rPr>
          <w:sz w:val="28"/>
          <w:szCs w:val="28"/>
          <w:lang w:val="ru-RU"/>
        </w:rPr>
        <w:t xml:space="preserve"> </w:t>
      </w:r>
      <w:r w:rsidR="002E151A" w:rsidRPr="00A015FF">
        <w:rPr>
          <w:sz w:val="28"/>
          <w:szCs w:val="28"/>
        </w:rPr>
        <w:t>Data</w:t>
      </w:r>
      <w:r w:rsidR="002E151A" w:rsidRPr="00A015FF">
        <w:rPr>
          <w:sz w:val="28"/>
          <w:szCs w:val="28"/>
          <w:lang w:val="ru-RU"/>
        </w:rPr>
        <w:t>) и данных с сенсоров (</w:t>
      </w:r>
      <w:r w:rsidR="002E151A" w:rsidRPr="00A015FF">
        <w:rPr>
          <w:sz w:val="28"/>
          <w:szCs w:val="28"/>
        </w:rPr>
        <w:t>IoT</w:t>
      </w:r>
      <w:r w:rsidR="002E151A" w:rsidRPr="00A015FF">
        <w:rPr>
          <w:sz w:val="28"/>
          <w:szCs w:val="28"/>
          <w:lang w:val="ru-RU"/>
        </w:rPr>
        <w:t>)</w:t>
      </w:r>
      <w:r w:rsidR="00DE753F" w:rsidRPr="00A015FF">
        <w:rPr>
          <w:sz w:val="28"/>
          <w:szCs w:val="28"/>
          <w:lang w:val="ru-RU"/>
        </w:rPr>
        <w:t>;</w:t>
      </w:r>
    </w:p>
    <w:p w14:paraId="5054F5EE" w14:textId="1793E1BF" w:rsidR="00D50766" w:rsidRPr="00A015FF" w:rsidRDefault="00F93924" w:rsidP="00742C3F">
      <w:pPr>
        <w:pStyle w:val="a3"/>
        <w:shd w:val="clear" w:color="auto" w:fill="FFFFFF"/>
        <w:spacing w:after="0" w:line="240" w:lineRule="auto"/>
        <w:ind w:firstLine="709"/>
        <w:jc w:val="both"/>
        <w:textAlignment w:val="baseline"/>
        <w:rPr>
          <w:sz w:val="28"/>
          <w:szCs w:val="28"/>
          <w:lang w:val="ru-RU"/>
        </w:rPr>
      </w:pPr>
      <w:r w:rsidRPr="00A015FF">
        <w:rPr>
          <w:sz w:val="28"/>
          <w:szCs w:val="28"/>
          <w:lang w:val="ru-RU"/>
        </w:rPr>
        <w:t>-</w:t>
      </w:r>
      <w:r w:rsidR="00DE753F" w:rsidRPr="00A015FF">
        <w:rPr>
          <w:sz w:val="28"/>
          <w:szCs w:val="28"/>
          <w:lang w:val="ru-RU"/>
        </w:rPr>
        <w:t xml:space="preserve"> </w:t>
      </w:r>
      <w:r w:rsidR="00B51C54" w:rsidRPr="00A015FF">
        <w:rPr>
          <w:sz w:val="28"/>
          <w:szCs w:val="28"/>
          <w:lang w:val="ru-RU"/>
        </w:rPr>
        <w:t>создание общих электронных баз данных о преступниках и преступлениях с едиными системами каталогизации и классификации</w:t>
      </w:r>
      <w:r w:rsidR="00DE753F" w:rsidRPr="00A015FF">
        <w:rPr>
          <w:sz w:val="28"/>
          <w:szCs w:val="28"/>
          <w:lang w:val="ru-RU"/>
        </w:rPr>
        <w:t>;</w:t>
      </w:r>
    </w:p>
    <w:p w14:paraId="666B9AF4" w14:textId="0CC3FC1B" w:rsidR="00D50766" w:rsidRPr="00A015FF" w:rsidRDefault="00F93924" w:rsidP="00742C3F">
      <w:pPr>
        <w:pStyle w:val="a3"/>
        <w:shd w:val="clear" w:color="auto" w:fill="FFFFFF"/>
        <w:spacing w:after="0" w:line="240" w:lineRule="auto"/>
        <w:ind w:firstLine="709"/>
        <w:jc w:val="both"/>
        <w:textAlignment w:val="baseline"/>
        <w:rPr>
          <w:sz w:val="28"/>
          <w:szCs w:val="28"/>
          <w:lang w:val="ru-RU"/>
        </w:rPr>
      </w:pPr>
      <w:r w:rsidRPr="00A015FF">
        <w:rPr>
          <w:sz w:val="28"/>
          <w:szCs w:val="28"/>
          <w:lang w:val="ru-RU"/>
        </w:rPr>
        <w:t>-</w:t>
      </w:r>
      <w:r w:rsidR="00DE753F" w:rsidRPr="00A015FF">
        <w:rPr>
          <w:sz w:val="28"/>
          <w:szCs w:val="28"/>
          <w:lang w:val="ru-RU"/>
        </w:rPr>
        <w:t xml:space="preserve"> </w:t>
      </w:r>
      <w:r w:rsidR="00B51C54" w:rsidRPr="00A015FF">
        <w:rPr>
          <w:sz w:val="28"/>
          <w:szCs w:val="28"/>
          <w:lang w:val="ru-RU"/>
        </w:rPr>
        <w:t>обучение сотрудников полиции применению web-технологий по специализированным программам</w:t>
      </w:r>
      <w:r w:rsidR="00DE753F" w:rsidRPr="00A015FF">
        <w:rPr>
          <w:sz w:val="28"/>
          <w:szCs w:val="28"/>
          <w:lang w:val="ru-RU"/>
        </w:rPr>
        <w:t>;</w:t>
      </w:r>
    </w:p>
    <w:p w14:paraId="49246745" w14:textId="734F5C06" w:rsidR="00D50766" w:rsidRPr="00A015FF" w:rsidRDefault="00F93924" w:rsidP="00742C3F">
      <w:pPr>
        <w:pStyle w:val="a3"/>
        <w:shd w:val="clear" w:color="auto" w:fill="FFFFFF"/>
        <w:spacing w:after="0" w:line="240" w:lineRule="auto"/>
        <w:ind w:firstLine="709"/>
        <w:jc w:val="both"/>
        <w:textAlignment w:val="baseline"/>
        <w:rPr>
          <w:sz w:val="28"/>
          <w:szCs w:val="28"/>
          <w:lang w:val="ru-RU"/>
        </w:rPr>
      </w:pPr>
      <w:r w:rsidRPr="00A015FF">
        <w:rPr>
          <w:sz w:val="28"/>
          <w:szCs w:val="28"/>
          <w:lang w:val="ru-RU"/>
        </w:rPr>
        <w:t>-</w:t>
      </w:r>
      <w:r w:rsidR="00DE753F" w:rsidRPr="00A015FF">
        <w:rPr>
          <w:sz w:val="28"/>
          <w:szCs w:val="28"/>
          <w:lang w:val="ru-RU"/>
        </w:rPr>
        <w:t xml:space="preserve"> </w:t>
      </w:r>
      <w:r w:rsidR="00995B12" w:rsidRPr="00A015FF">
        <w:rPr>
          <w:sz w:val="28"/>
          <w:szCs w:val="28"/>
          <w:lang w:val="ru-RU"/>
        </w:rPr>
        <w:t>разработка технологических решений, соответствующих общим требованиям и стандартам</w:t>
      </w:r>
      <w:r w:rsidR="00DE753F" w:rsidRPr="00A015FF">
        <w:rPr>
          <w:sz w:val="28"/>
          <w:szCs w:val="28"/>
          <w:lang w:val="ru-RU"/>
        </w:rPr>
        <w:t>;</w:t>
      </w:r>
    </w:p>
    <w:p w14:paraId="149A99BC" w14:textId="35938938" w:rsidR="00D50766" w:rsidRPr="00A015FF" w:rsidRDefault="00F93924" w:rsidP="00742C3F">
      <w:pPr>
        <w:pStyle w:val="a3"/>
        <w:shd w:val="clear" w:color="auto" w:fill="FFFFFF"/>
        <w:spacing w:after="0" w:line="240" w:lineRule="auto"/>
        <w:ind w:firstLine="709"/>
        <w:jc w:val="both"/>
        <w:textAlignment w:val="baseline"/>
        <w:rPr>
          <w:sz w:val="28"/>
          <w:szCs w:val="28"/>
          <w:lang w:val="ru-RU"/>
        </w:rPr>
      </w:pPr>
      <w:r w:rsidRPr="00A015FF">
        <w:rPr>
          <w:sz w:val="28"/>
          <w:szCs w:val="28"/>
          <w:lang w:val="ru-RU"/>
        </w:rPr>
        <w:t>-</w:t>
      </w:r>
      <w:r w:rsidR="00DE753F" w:rsidRPr="00A015FF">
        <w:rPr>
          <w:sz w:val="28"/>
          <w:szCs w:val="28"/>
          <w:lang w:val="ru-RU"/>
        </w:rPr>
        <w:t xml:space="preserve"> </w:t>
      </w:r>
      <w:r w:rsidR="00995B12" w:rsidRPr="00A015FF">
        <w:rPr>
          <w:sz w:val="28"/>
          <w:szCs w:val="28"/>
          <w:lang w:val="ru-RU"/>
        </w:rPr>
        <w:t>модернизация сетевой инфраструктуры, особенно в судах и учреждениях УИС, для поддержки web-технологий</w:t>
      </w:r>
      <w:r w:rsidR="00DE753F" w:rsidRPr="00A015FF">
        <w:rPr>
          <w:sz w:val="28"/>
          <w:szCs w:val="28"/>
          <w:lang w:val="ru-RU"/>
        </w:rPr>
        <w:t>;</w:t>
      </w:r>
    </w:p>
    <w:p w14:paraId="0A0888B5" w14:textId="4DC583C0" w:rsidR="00D50766" w:rsidRPr="00A015FF" w:rsidRDefault="00F93924" w:rsidP="00742C3F">
      <w:pPr>
        <w:pStyle w:val="a3"/>
        <w:shd w:val="clear" w:color="auto" w:fill="FFFFFF"/>
        <w:spacing w:after="0" w:line="240" w:lineRule="auto"/>
        <w:ind w:firstLine="709"/>
        <w:jc w:val="both"/>
        <w:textAlignment w:val="baseline"/>
        <w:rPr>
          <w:bCs/>
          <w:iCs/>
          <w:sz w:val="28"/>
          <w:szCs w:val="28"/>
          <w:lang w:val="ru-RU"/>
        </w:rPr>
      </w:pPr>
      <w:r w:rsidRPr="00A015FF">
        <w:rPr>
          <w:bCs/>
          <w:iCs/>
          <w:sz w:val="28"/>
          <w:szCs w:val="28"/>
          <w:lang w:val="ru-RU"/>
        </w:rPr>
        <w:t>-</w:t>
      </w:r>
      <w:r w:rsidR="00DE753F" w:rsidRPr="00A015FF">
        <w:rPr>
          <w:bCs/>
          <w:iCs/>
          <w:sz w:val="28"/>
          <w:szCs w:val="28"/>
          <w:lang w:val="ru-RU"/>
        </w:rPr>
        <w:t xml:space="preserve"> </w:t>
      </w:r>
      <w:r w:rsidR="00A162A4" w:rsidRPr="00A015FF">
        <w:rPr>
          <w:bCs/>
          <w:iCs/>
          <w:sz w:val="28"/>
          <w:szCs w:val="28"/>
          <w:lang w:val="ru-RU"/>
        </w:rPr>
        <w:t>р</w:t>
      </w:r>
      <w:r w:rsidR="00210FC7" w:rsidRPr="00A015FF">
        <w:rPr>
          <w:bCs/>
          <w:iCs/>
          <w:sz w:val="28"/>
          <w:szCs w:val="28"/>
          <w:lang w:val="ru-RU"/>
        </w:rPr>
        <w:t>асширение использования сенсорных технологий (интернет вещей) для различных целей, включая обеспечение безопасности и улучшение здоровья сотрудников</w:t>
      </w:r>
      <w:r w:rsidR="00DE753F" w:rsidRPr="00A015FF">
        <w:rPr>
          <w:bCs/>
          <w:iCs/>
          <w:sz w:val="28"/>
          <w:szCs w:val="28"/>
          <w:lang w:val="ru-RU"/>
        </w:rPr>
        <w:t>;</w:t>
      </w:r>
    </w:p>
    <w:p w14:paraId="04713F34" w14:textId="7E60211B" w:rsidR="00D50766" w:rsidRPr="00A015FF" w:rsidRDefault="00F93924" w:rsidP="00742C3F">
      <w:pPr>
        <w:pStyle w:val="a3"/>
        <w:shd w:val="clear" w:color="auto" w:fill="FFFFFF"/>
        <w:spacing w:after="0" w:line="240" w:lineRule="auto"/>
        <w:ind w:firstLine="709"/>
        <w:jc w:val="both"/>
        <w:textAlignment w:val="baseline"/>
        <w:rPr>
          <w:bCs/>
          <w:iCs/>
          <w:sz w:val="28"/>
          <w:szCs w:val="28"/>
          <w:lang w:val="ru-RU"/>
        </w:rPr>
      </w:pPr>
      <w:r w:rsidRPr="00A015FF">
        <w:rPr>
          <w:bCs/>
          <w:iCs/>
          <w:sz w:val="28"/>
          <w:szCs w:val="28"/>
          <w:lang w:val="ru-RU"/>
        </w:rPr>
        <w:t>-</w:t>
      </w:r>
      <w:r w:rsidR="00DE753F" w:rsidRPr="00A015FF">
        <w:rPr>
          <w:bCs/>
          <w:iCs/>
          <w:sz w:val="28"/>
          <w:szCs w:val="28"/>
          <w:lang w:val="ru-RU"/>
        </w:rPr>
        <w:t xml:space="preserve"> </w:t>
      </w:r>
      <w:r w:rsidR="00A162A4" w:rsidRPr="00A015FF">
        <w:rPr>
          <w:bCs/>
          <w:iCs/>
          <w:sz w:val="28"/>
          <w:szCs w:val="28"/>
          <w:lang w:val="ru-RU"/>
        </w:rPr>
        <w:t xml:space="preserve">обеспечение соблюдения гражданских прав, защиты личной информации и кибербезопасности при внедрении новых технологий </w:t>
      </w:r>
      <w:r w:rsidR="00DE753F" w:rsidRPr="00A015FF">
        <w:rPr>
          <w:bCs/>
          <w:iCs/>
          <w:sz w:val="28"/>
          <w:szCs w:val="28"/>
          <w:lang w:val="ru-RU"/>
        </w:rPr>
        <w:t>[</w:t>
      </w:r>
      <w:r w:rsidR="00C8615E" w:rsidRPr="00A015FF">
        <w:rPr>
          <w:bCs/>
          <w:iCs/>
          <w:sz w:val="28"/>
          <w:szCs w:val="28"/>
          <w:lang w:val="kk-KZ"/>
        </w:rPr>
        <w:fldChar w:fldCharType="begin"/>
      </w:r>
      <w:r w:rsidR="00C8615E" w:rsidRPr="00A015FF">
        <w:rPr>
          <w:bCs/>
          <w:iCs/>
          <w:sz w:val="28"/>
          <w:szCs w:val="28"/>
          <w:lang w:val="ru-RU"/>
        </w:rPr>
        <w:instrText xml:space="preserve"> REF _Ref198318355 \r \h </w:instrText>
      </w:r>
      <w:r w:rsidR="00465070" w:rsidRPr="00A015FF">
        <w:rPr>
          <w:bCs/>
          <w:iCs/>
          <w:sz w:val="28"/>
          <w:szCs w:val="28"/>
          <w:lang w:val="kk-KZ"/>
        </w:rPr>
        <w:instrText xml:space="preserve"> \* MERGEFORMAT </w:instrText>
      </w:r>
      <w:r w:rsidR="00C8615E" w:rsidRPr="00A015FF">
        <w:rPr>
          <w:bCs/>
          <w:iCs/>
          <w:sz w:val="28"/>
          <w:szCs w:val="28"/>
          <w:lang w:val="kk-KZ"/>
        </w:rPr>
      </w:r>
      <w:r w:rsidR="00C8615E" w:rsidRPr="00A015FF">
        <w:rPr>
          <w:bCs/>
          <w:iCs/>
          <w:sz w:val="28"/>
          <w:szCs w:val="28"/>
          <w:lang w:val="kk-KZ"/>
        </w:rPr>
        <w:fldChar w:fldCharType="separate"/>
      </w:r>
      <w:r w:rsidR="00AC46D8" w:rsidRPr="00A015FF">
        <w:rPr>
          <w:bCs/>
          <w:iCs/>
          <w:sz w:val="28"/>
          <w:szCs w:val="28"/>
          <w:lang w:val="ru-RU"/>
        </w:rPr>
        <w:t>31</w:t>
      </w:r>
      <w:r w:rsidR="00C8615E" w:rsidRPr="00A015FF">
        <w:rPr>
          <w:bCs/>
          <w:iCs/>
          <w:sz w:val="28"/>
          <w:szCs w:val="28"/>
          <w:lang w:val="kk-KZ"/>
        </w:rPr>
        <w:fldChar w:fldCharType="end"/>
      </w:r>
      <w:r w:rsidR="00DE753F" w:rsidRPr="00A015FF">
        <w:rPr>
          <w:bCs/>
          <w:iCs/>
          <w:sz w:val="28"/>
          <w:szCs w:val="28"/>
          <w:lang w:val="ru-RU"/>
        </w:rPr>
        <w:t>].</w:t>
      </w:r>
    </w:p>
    <w:p w14:paraId="07927141" w14:textId="4A630CC3" w:rsidR="00D50766" w:rsidRPr="00207730" w:rsidRDefault="00DE753F"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 xml:space="preserve">В целом, генезис ТКО содержания осужденных УМБ </w:t>
      </w:r>
      <w:r w:rsidR="000B2B4E" w:rsidRPr="00207730">
        <w:rPr>
          <w:bCs/>
          <w:iCs/>
          <w:sz w:val="28"/>
          <w:szCs w:val="28"/>
          <w:lang w:val="ru-RU"/>
        </w:rPr>
        <w:t xml:space="preserve">обусловлен эволюцией общественных отношений, экономических факторов и технологическим прогрессом. </w:t>
      </w:r>
      <w:r w:rsidR="005F4BBA" w:rsidRPr="00207730">
        <w:rPr>
          <w:bCs/>
          <w:iCs/>
          <w:sz w:val="28"/>
          <w:szCs w:val="28"/>
          <w:lang w:val="ru-RU"/>
        </w:rPr>
        <w:t>Передовые технологии используются в этих учреждениях для оптимизации работы и соответствия уголовно-исполнительному законодательству</w:t>
      </w:r>
      <w:r w:rsidRPr="00207730">
        <w:rPr>
          <w:bCs/>
          <w:iCs/>
          <w:sz w:val="28"/>
          <w:szCs w:val="28"/>
          <w:lang w:val="ru-RU"/>
        </w:rPr>
        <w:t>.</w:t>
      </w:r>
    </w:p>
    <w:p w14:paraId="43122A53" w14:textId="4AA69559" w:rsidR="00B9766C" w:rsidRPr="00233C39" w:rsidRDefault="00DE753F" w:rsidP="00233C39">
      <w:pPr>
        <w:pStyle w:val="a3"/>
        <w:shd w:val="clear" w:color="auto" w:fill="FFFFFF"/>
        <w:spacing w:after="0" w:line="240" w:lineRule="auto"/>
        <w:ind w:firstLine="709"/>
        <w:jc w:val="both"/>
        <w:textAlignment w:val="baseline"/>
        <w:rPr>
          <w:sz w:val="28"/>
          <w:szCs w:val="28"/>
          <w:lang w:val="ru-RU"/>
        </w:rPr>
      </w:pPr>
      <w:r w:rsidRPr="00207730">
        <w:rPr>
          <w:bCs/>
          <w:iCs/>
          <w:sz w:val="28"/>
          <w:szCs w:val="28"/>
          <w:lang w:val="ru-RU"/>
        </w:rPr>
        <w:t xml:space="preserve">Так, </w:t>
      </w:r>
      <w:r w:rsidR="00A927EE" w:rsidRPr="00207730">
        <w:rPr>
          <w:bCs/>
          <w:iCs/>
          <w:sz w:val="28"/>
          <w:szCs w:val="28"/>
          <w:lang w:val="ru-RU"/>
        </w:rPr>
        <w:t>в учреждениях УИС РК с</w:t>
      </w:r>
      <w:r w:rsidR="002D5746" w:rsidRPr="00207730">
        <w:rPr>
          <w:bCs/>
          <w:iCs/>
          <w:sz w:val="28"/>
          <w:szCs w:val="28"/>
          <w:lang w:val="ru-RU"/>
        </w:rPr>
        <w:t xml:space="preserve"> 2020 год</w:t>
      </w:r>
      <w:r w:rsidR="00A927EE" w:rsidRPr="00207730">
        <w:rPr>
          <w:bCs/>
          <w:iCs/>
          <w:sz w:val="28"/>
          <w:szCs w:val="28"/>
          <w:lang w:val="ru-RU"/>
        </w:rPr>
        <w:t>а начато</w:t>
      </w:r>
      <w:r w:rsidR="00A927EE" w:rsidRPr="00207730">
        <w:rPr>
          <w:lang w:val="ru-RU"/>
        </w:rPr>
        <w:t xml:space="preserve"> </w:t>
      </w:r>
      <w:r w:rsidR="00A927EE" w:rsidRPr="00207730">
        <w:rPr>
          <w:bCs/>
          <w:iCs/>
          <w:sz w:val="28"/>
          <w:szCs w:val="28"/>
          <w:lang w:val="ru-RU"/>
        </w:rPr>
        <w:t>внедрение системы сплошного видеонаблюдения, основанной на технологиях</w:t>
      </w:r>
      <w:r w:rsidR="002D5746" w:rsidRPr="00207730">
        <w:rPr>
          <w:bCs/>
          <w:iCs/>
          <w:sz w:val="28"/>
          <w:szCs w:val="28"/>
          <w:lang w:val="ru-RU"/>
        </w:rPr>
        <w:t xml:space="preserve"> ИИ. </w:t>
      </w:r>
      <w:r w:rsidR="00912387" w:rsidRPr="00207730">
        <w:rPr>
          <w:bCs/>
          <w:iCs/>
          <w:sz w:val="28"/>
          <w:szCs w:val="28"/>
          <w:lang w:val="ru-RU"/>
        </w:rPr>
        <w:t>Правовое регулирование функционирования указанной системы было обеспечено утверждением соответствующих Правил 27 февраля 2023 года</w:t>
      </w:r>
      <w:r w:rsidR="002D5746" w:rsidRPr="00207730">
        <w:rPr>
          <w:bCs/>
          <w:iCs/>
          <w:sz w:val="28"/>
          <w:szCs w:val="28"/>
          <w:lang w:val="ru-RU"/>
        </w:rPr>
        <w:t xml:space="preserve"> </w:t>
      </w:r>
      <w:r w:rsidRPr="00207730">
        <w:rPr>
          <w:sz w:val="28"/>
          <w:szCs w:val="28"/>
          <w:lang w:val="ru-RU"/>
        </w:rPr>
        <w:t>[</w:t>
      </w:r>
      <w:r w:rsidR="00C8615E" w:rsidRPr="00207730">
        <w:rPr>
          <w:sz w:val="28"/>
          <w:szCs w:val="28"/>
          <w:lang w:val="ru-RU"/>
        </w:rPr>
        <w:fldChar w:fldCharType="begin"/>
      </w:r>
      <w:r w:rsidR="00C8615E" w:rsidRPr="00207730">
        <w:rPr>
          <w:sz w:val="28"/>
          <w:szCs w:val="28"/>
          <w:lang w:val="ru-RU"/>
        </w:rPr>
        <w:instrText xml:space="preserve"> REF _Ref198318366 \r \h </w:instrText>
      </w:r>
      <w:r w:rsidR="00465070" w:rsidRPr="00207730">
        <w:rPr>
          <w:sz w:val="28"/>
          <w:szCs w:val="28"/>
          <w:lang w:val="ru-RU"/>
        </w:rPr>
        <w:instrText xml:space="preserve"> \* MERGEFORMAT </w:instrText>
      </w:r>
      <w:r w:rsidR="00C8615E" w:rsidRPr="00207730">
        <w:rPr>
          <w:sz w:val="28"/>
          <w:szCs w:val="28"/>
          <w:lang w:val="ru-RU"/>
        </w:rPr>
      </w:r>
      <w:r w:rsidR="00C8615E" w:rsidRPr="00207730">
        <w:rPr>
          <w:sz w:val="28"/>
          <w:szCs w:val="28"/>
          <w:lang w:val="ru-RU"/>
        </w:rPr>
        <w:fldChar w:fldCharType="separate"/>
      </w:r>
      <w:r w:rsidR="00AC46D8">
        <w:rPr>
          <w:sz w:val="28"/>
          <w:szCs w:val="28"/>
          <w:lang w:val="ru-RU"/>
        </w:rPr>
        <w:t>32</w:t>
      </w:r>
      <w:r w:rsidR="00C8615E" w:rsidRPr="00207730">
        <w:rPr>
          <w:sz w:val="28"/>
          <w:szCs w:val="28"/>
          <w:lang w:val="ru-RU"/>
        </w:rPr>
        <w:fldChar w:fldCharType="end"/>
      </w:r>
      <w:r w:rsidRPr="00207730">
        <w:rPr>
          <w:sz w:val="28"/>
          <w:szCs w:val="28"/>
          <w:lang w:val="ru-RU"/>
        </w:rPr>
        <w:t>].</w:t>
      </w:r>
      <w:r w:rsidR="00A927EE" w:rsidRPr="00207730">
        <w:rPr>
          <w:sz w:val="28"/>
          <w:szCs w:val="28"/>
          <w:lang w:val="ru-RU"/>
        </w:rPr>
        <w:t xml:space="preserve"> </w:t>
      </w:r>
      <w:r w:rsidR="009C2D38" w:rsidRPr="00207730">
        <w:rPr>
          <w:sz w:val="28"/>
          <w:szCs w:val="28"/>
          <w:lang w:val="ru-RU"/>
        </w:rPr>
        <w:t>Под видеонаблюдением</w:t>
      </w:r>
      <w:r w:rsidR="00350B5F" w:rsidRPr="00207730">
        <w:rPr>
          <w:sz w:val="28"/>
          <w:szCs w:val="28"/>
          <w:lang w:val="ru-RU"/>
        </w:rPr>
        <w:t xml:space="preserve"> </w:t>
      </w:r>
      <w:r w:rsidR="009C2D38" w:rsidRPr="00207730">
        <w:rPr>
          <w:sz w:val="28"/>
          <w:szCs w:val="28"/>
          <w:lang w:val="ru-RU"/>
        </w:rPr>
        <w:t xml:space="preserve">находятся все </w:t>
      </w:r>
      <w:r w:rsidR="00350B5F" w:rsidRPr="00207730">
        <w:rPr>
          <w:sz w:val="28"/>
          <w:szCs w:val="28"/>
          <w:lang w:val="ru-RU"/>
        </w:rPr>
        <w:t xml:space="preserve">зоны передвижения посетителей и режимные кабинеты, </w:t>
      </w:r>
      <w:r w:rsidR="009C2D38" w:rsidRPr="00207730">
        <w:rPr>
          <w:sz w:val="28"/>
          <w:szCs w:val="28"/>
          <w:lang w:val="ru-RU"/>
        </w:rPr>
        <w:t>(за исключением зон личной гигиены). Определенный нормативными актами круг лиц уполномочен просматривать видео в режиме реального времени, в том числе дистанционно, и оперативно пресекать возникающие нарушения</w:t>
      </w:r>
      <w:r w:rsidR="00350B5F" w:rsidRPr="00207730">
        <w:rPr>
          <w:sz w:val="28"/>
          <w:szCs w:val="28"/>
          <w:lang w:val="ru-RU"/>
        </w:rPr>
        <w:t xml:space="preserve">. </w:t>
      </w:r>
    </w:p>
    <w:p w14:paraId="27171680" w14:textId="1223FC46" w:rsidR="00D50766" w:rsidRPr="00207730" w:rsidRDefault="00D67D00" w:rsidP="00742C3F">
      <w:pPr>
        <w:spacing w:after="0" w:line="240" w:lineRule="auto"/>
        <w:ind w:firstLine="709"/>
        <w:jc w:val="both"/>
        <w:rPr>
          <w:rFonts w:cs="Times New Roman"/>
          <w:sz w:val="28"/>
          <w:szCs w:val="28"/>
          <w:lang w:val="ru-RU"/>
        </w:rPr>
      </w:pPr>
      <w:r w:rsidRPr="00207730">
        <w:rPr>
          <w:rFonts w:cs="Times New Roman"/>
          <w:sz w:val="28"/>
          <w:szCs w:val="28"/>
          <w:lang w:val="ru-RU"/>
        </w:rPr>
        <w:t>Следует отметить, что реализация мер видеонаблюдения должна осуществляться в строгом соответствии с положениями международных актов о противодействии пыткам, ратифицированных РК, и направлена на пресечение применения недозволенных методов ведения следствия. Информация, полученная в результате видеонаблюдения, может быть использована в качестве доказательной базы адвокатами, потерпевшими, подозреваемыми, обвиняемыми, а также судом и иными органами, наделенными процессуальными полномочиями</w:t>
      </w:r>
      <w:r w:rsidR="00DE753F" w:rsidRPr="00207730">
        <w:rPr>
          <w:rFonts w:cs="Times New Roman"/>
          <w:sz w:val="28"/>
          <w:szCs w:val="28"/>
          <w:lang w:val="ru-RU"/>
        </w:rPr>
        <w:t xml:space="preserve">. </w:t>
      </w:r>
    </w:p>
    <w:p w14:paraId="2C2FE600" w14:textId="07DDC3E9" w:rsidR="00233C39" w:rsidRPr="006900E9" w:rsidRDefault="00FE24DE" w:rsidP="00081C1C">
      <w:pPr>
        <w:spacing w:after="0" w:line="240" w:lineRule="auto"/>
        <w:ind w:firstLine="709"/>
        <w:jc w:val="both"/>
        <w:rPr>
          <w:rFonts w:cs="Times New Roman"/>
          <w:sz w:val="28"/>
          <w:szCs w:val="28"/>
          <w:lang w:val="ru-RU"/>
        </w:rPr>
      </w:pPr>
      <w:r w:rsidRPr="00207730">
        <w:rPr>
          <w:rFonts w:cs="Times New Roman"/>
          <w:sz w:val="28"/>
          <w:szCs w:val="28"/>
          <w:lang w:val="ru-RU"/>
        </w:rPr>
        <w:t xml:space="preserve">Работы по развертыванию системы сплошного видеонаблюдения во всех подразделениях полиции и учреждениях УИС были закончены в конце 2023 года. </w:t>
      </w:r>
      <w:r w:rsidR="00233C39">
        <w:rPr>
          <w:rFonts w:cs="Times New Roman"/>
          <w:sz w:val="28"/>
          <w:szCs w:val="28"/>
          <w:lang w:val="ru-RU"/>
        </w:rPr>
        <w:lastRenderedPageBreak/>
        <w:t>Это говорит о</w:t>
      </w:r>
      <w:r w:rsidR="00233C39" w:rsidRPr="006900E9">
        <w:rPr>
          <w:rFonts w:cs="Times New Roman"/>
          <w:sz w:val="28"/>
          <w:szCs w:val="28"/>
          <w:lang w:val="ru-RU"/>
        </w:rPr>
        <w:t xml:space="preserve"> переход</w:t>
      </w:r>
      <w:r w:rsidR="00233C39">
        <w:rPr>
          <w:rFonts w:cs="Times New Roman"/>
          <w:sz w:val="28"/>
          <w:szCs w:val="28"/>
          <w:lang w:val="ru-RU"/>
        </w:rPr>
        <w:t>е</w:t>
      </w:r>
      <w:r w:rsidR="00233C39" w:rsidRPr="006900E9">
        <w:rPr>
          <w:rFonts w:cs="Times New Roman"/>
          <w:sz w:val="28"/>
          <w:szCs w:val="28"/>
          <w:lang w:val="ru-RU"/>
        </w:rPr>
        <w:t xml:space="preserve"> к новому этапу цифровой трансформации правоохранительно</w:t>
      </w:r>
      <w:r w:rsidR="00C74EDD">
        <w:rPr>
          <w:rFonts w:cs="Times New Roman"/>
          <w:sz w:val="28"/>
          <w:szCs w:val="28"/>
          <w:lang w:val="ru-RU"/>
        </w:rPr>
        <w:t>й системы, и</w:t>
      </w:r>
      <w:r w:rsidR="00233C39" w:rsidRPr="006900E9">
        <w:rPr>
          <w:rFonts w:cs="Times New Roman"/>
          <w:sz w:val="28"/>
          <w:szCs w:val="28"/>
          <w:lang w:val="ru-RU"/>
        </w:rPr>
        <w:t xml:space="preserve"> </w:t>
      </w:r>
      <w:r w:rsidR="00C74EDD">
        <w:rPr>
          <w:rFonts w:cs="Times New Roman"/>
          <w:sz w:val="28"/>
          <w:szCs w:val="28"/>
          <w:lang w:val="ru-RU"/>
        </w:rPr>
        <w:t>ф</w:t>
      </w:r>
      <w:r w:rsidR="00233C39" w:rsidRPr="006900E9">
        <w:rPr>
          <w:rFonts w:cs="Times New Roman"/>
          <w:sz w:val="28"/>
          <w:szCs w:val="28"/>
          <w:lang w:val="ru-RU"/>
        </w:rPr>
        <w:t xml:space="preserve">ормирование единого визуального </w:t>
      </w:r>
      <w:r w:rsidR="00C74EDD">
        <w:rPr>
          <w:rFonts w:cs="Times New Roman"/>
          <w:sz w:val="28"/>
          <w:szCs w:val="28"/>
          <w:lang w:val="ru-RU"/>
        </w:rPr>
        <w:t xml:space="preserve">контроля, в том числе с использованием ИИ, что </w:t>
      </w:r>
      <w:r w:rsidR="00233C39" w:rsidRPr="006900E9">
        <w:rPr>
          <w:rFonts w:cs="Times New Roman"/>
          <w:sz w:val="28"/>
          <w:szCs w:val="28"/>
          <w:lang w:val="ru-RU"/>
        </w:rPr>
        <w:t>существенно расшири</w:t>
      </w:r>
      <w:r w:rsidR="00C74EDD">
        <w:rPr>
          <w:rFonts w:cs="Times New Roman"/>
          <w:sz w:val="28"/>
          <w:szCs w:val="28"/>
          <w:lang w:val="ru-RU"/>
        </w:rPr>
        <w:t xml:space="preserve">т </w:t>
      </w:r>
      <w:r w:rsidR="00233C39" w:rsidRPr="006900E9">
        <w:rPr>
          <w:rFonts w:cs="Times New Roman"/>
          <w:sz w:val="28"/>
          <w:szCs w:val="28"/>
          <w:lang w:val="ru-RU"/>
        </w:rPr>
        <w:t xml:space="preserve"> возможност</w:t>
      </w:r>
      <w:r w:rsidR="00C74EDD">
        <w:rPr>
          <w:rFonts w:cs="Times New Roman"/>
          <w:sz w:val="28"/>
          <w:szCs w:val="28"/>
          <w:lang w:val="ru-RU"/>
        </w:rPr>
        <w:t>и идентификации личности,</w:t>
      </w:r>
      <w:r w:rsidR="00233C39" w:rsidRPr="006900E9">
        <w:rPr>
          <w:rFonts w:cs="Times New Roman"/>
          <w:sz w:val="28"/>
          <w:szCs w:val="28"/>
          <w:lang w:val="ru-RU"/>
        </w:rPr>
        <w:t xml:space="preserve"> документирования противоправных действий </w:t>
      </w:r>
      <w:r w:rsidR="00C74EDD" w:rsidRPr="00207730">
        <w:rPr>
          <w:rFonts w:cs="Times New Roman"/>
          <w:sz w:val="28"/>
          <w:szCs w:val="28"/>
          <w:lang w:val="ru-RU"/>
        </w:rPr>
        <w:t>и выявлять правонарушения путем анализа визуальных данных.</w:t>
      </w:r>
      <w:r w:rsidR="00C74EDD" w:rsidRPr="006900E9">
        <w:rPr>
          <w:rFonts w:cs="Times New Roman"/>
          <w:sz w:val="28"/>
          <w:szCs w:val="28"/>
          <w:lang w:val="ru-RU"/>
        </w:rPr>
        <w:t xml:space="preserve"> </w:t>
      </w:r>
    </w:p>
    <w:p w14:paraId="5BF4F8AA" w14:textId="1C1264AF" w:rsidR="00D50766" w:rsidRPr="00207730" w:rsidRDefault="008D54C5" w:rsidP="00742C3F">
      <w:pPr>
        <w:spacing w:after="0" w:line="240" w:lineRule="auto"/>
        <w:ind w:firstLine="709"/>
        <w:jc w:val="both"/>
        <w:rPr>
          <w:rFonts w:cs="Times New Roman"/>
          <w:sz w:val="28"/>
          <w:szCs w:val="28"/>
          <w:lang w:val="ru-RU"/>
        </w:rPr>
      </w:pPr>
      <w:r w:rsidRPr="00207730">
        <w:rPr>
          <w:rFonts w:cs="Times New Roman"/>
          <w:sz w:val="28"/>
          <w:szCs w:val="28"/>
          <w:lang w:val="ru-RU"/>
        </w:rPr>
        <w:t xml:space="preserve">В целом, по периметру всех действующих сегодня 78 учреждений УИС РК, а также в служебных помещениях </w:t>
      </w:r>
      <w:r w:rsidR="00A730E5" w:rsidRPr="00207730">
        <w:rPr>
          <w:bCs/>
          <w:iCs/>
          <w:sz w:val="28"/>
          <w:szCs w:val="28"/>
          <w:lang w:val="ru-RU"/>
        </w:rPr>
        <w:t xml:space="preserve">коридорах, на лестничных площадках установлено около 40 тысяч камер. </w:t>
      </w:r>
      <w:r w:rsidR="00DD21CE" w:rsidRPr="00207730">
        <w:rPr>
          <w:bCs/>
          <w:iCs/>
          <w:sz w:val="28"/>
          <w:szCs w:val="28"/>
          <w:lang w:val="ru-RU"/>
        </w:rPr>
        <w:t xml:space="preserve">Видеосигнал с камер в режиме реального времени </w:t>
      </w:r>
      <w:r w:rsidR="00B6704D" w:rsidRPr="00207730">
        <w:rPr>
          <w:bCs/>
          <w:iCs/>
          <w:sz w:val="28"/>
          <w:szCs w:val="28"/>
          <w:lang w:val="ru-RU"/>
        </w:rPr>
        <w:t xml:space="preserve">передаются в центры оперативного управления для оперативного реагирования, в ситуационный центр КУИС </w:t>
      </w:r>
      <w:r w:rsidR="00681A75" w:rsidRPr="00207730">
        <w:rPr>
          <w:bCs/>
          <w:iCs/>
          <w:sz w:val="28"/>
          <w:szCs w:val="28"/>
          <w:lang w:val="ru-RU"/>
        </w:rPr>
        <w:t>для анализа и формирования отчетности</w:t>
      </w:r>
      <w:r w:rsidR="00B6704D" w:rsidRPr="00207730">
        <w:rPr>
          <w:bCs/>
          <w:iCs/>
          <w:sz w:val="28"/>
          <w:szCs w:val="28"/>
          <w:lang w:val="ru-RU"/>
        </w:rPr>
        <w:t xml:space="preserve"> и органам прокуратуры </w:t>
      </w:r>
      <w:r w:rsidR="00681A75" w:rsidRPr="00207730">
        <w:rPr>
          <w:bCs/>
          <w:iCs/>
          <w:sz w:val="28"/>
          <w:szCs w:val="28"/>
          <w:lang w:val="ru-RU"/>
        </w:rPr>
        <w:t xml:space="preserve">для обеспечения соблюдения законности </w:t>
      </w:r>
      <w:r w:rsidR="00DE753F" w:rsidRPr="00207730">
        <w:rPr>
          <w:bCs/>
          <w:iCs/>
          <w:sz w:val="28"/>
          <w:szCs w:val="28"/>
          <w:lang w:val="ru-RU"/>
        </w:rPr>
        <w:t>[</w:t>
      </w:r>
      <w:r w:rsidR="00C8615E" w:rsidRPr="00207730">
        <w:rPr>
          <w:bCs/>
          <w:iCs/>
          <w:sz w:val="28"/>
          <w:szCs w:val="28"/>
          <w:lang w:val="ru-RU"/>
        </w:rPr>
        <w:fldChar w:fldCharType="begin"/>
      </w:r>
      <w:r w:rsidR="00C8615E" w:rsidRPr="00207730">
        <w:rPr>
          <w:bCs/>
          <w:iCs/>
          <w:sz w:val="28"/>
          <w:szCs w:val="28"/>
          <w:lang w:val="ru-RU"/>
        </w:rPr>
        <w:instrText xml:space="preserve"> REF _Ref198318372 \r \h </w:instrText>
      </w:r>
      <w:r w:rsidR="00465070" w:rsidRPr="00207730">
        <w:rPr>
          <w:bCs/>
          <w:iCs/>
          <w:sz w:val="28"/>
          <w:szCs w:val="28"/>
          <w:lang w:val="ru-RU"/>
        </w:rPr>
        <w:instrText xml:space="preserve"> \* MERGEFORMAT </w:instrText>
      </w:r>
      <w:r w:rsidR="00C8615E" w:rsidRPr="00207730">
        <w:rPr>
          <w:bCs/>
          <w:iCs/>
          <w:sz w:val="28"/>
          <w:szCs w:val="28"/>
          <w:lang w:val="ru-RU"/>
        </w:rPr>
      </w:r>
      <w:r w:rsidR="00C8615E" w:rsidRPr="00207730">
        <w:rPr>
          <w:bCs/>
          <w:iCs/>
          <w:sz w:val="28"/>
          <w:szCs w:val="28"/>
          <w:lang w:val="ru-RU"/>
        </w:rPr>
        <w:fldChar w:fldCharType="separate"/>
      </w:r>
      <w:r w:rsidR="00AC46D8">
        <w:rPr>
          <w:bCs/>
          <w:iCs/>
          <w:sz w:val="28"/>
          <w:szCs w:val="28"/>
          <w:lang w:val="ru-RU"/>
        </w:rPr>
        <w:t>33</w:t>
      </w:r>
      <w:r w:rsidR="00C8615E" w:rsidRPr="00207730">
        <w:rPr>
          <w:bCs/>
          <w:iCs/>
          <w:sz w:val="28"/>
          <w:szCs w:val="28"/>
          <w:lang w:val="ru-RU"/>
        </w:rPr>
        <w:fldChar w:fldCharType="end"/>
      </w:r>
      <w:r w:rsidR="00DE753F" w:rsidRPr="00207730">
        <w:rPr>
          <w:bCs/>
          <w:iCs/>
          <w:sz w:val="28"/>
          <w:szCs w:val="28"/>
          <w:lang w:val="ru-RU"/>
        </w:rPr>
        <w:t>].</w:t>
      </w:r>
    </w:p>
    <w:p w14:paraId="5FF48931" w14:textId="79FB9D83" w:rsidR="00D50766" w:rsidRPr="00207730" w:rsidRDefault="004D09B2"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 xml:space="preserve">В результате внедрения системы видеонаблюдения зафиксировано свыше 24 тысяч случаев нарушения режима содержания, предотвращено 47 самоубийств и 4 попытки совершения побега, а также пресечено развитие 9 конфликтных ситуаций, способных перерасти в массовые беспорядки </w:t>
      </w:r>
      <w:r w:rsidR="00DE753F" w:rsidRPr="00207730">
        <w:rPr>
          <w:bCs/>
          <w:iCs/>
          <w:sz w:val="28"/>
          <w:szCs w:val="28"/>
          <w:lang w:val="ru-RU"/>
        </w:rPr>
        <w:t>[</w:t>
      </w:r>
      <w:r w:rsidR="00C8615E" w:rsidRPr="00207730">
        <w:rPr>
          <w:bCs/>
          <w:iCs/>
          <w:sz w:val="28"/>
          <w:szCs w:val="28"/>
          <w:lang w:val="ru-RU"/>
        </w:rPr>
        <w:fldChar w:fldCharType="begin"/>
      </w:r>
      <w:r w:rsidR="00C8615E" w:rsidRPr="00207730">
        <w:rPr>
          <w:bCs/>
          <w:iCs/>
          <w:sz w:val="28"/>
          <w:szCs w:val="28"/>
          <w:lang w:val="ru-RU"/>
        </w:rPr>
        <w:instrText xml:space="preserve"> REF _Ref198318381 \r \h </w:instrText>
      </w:r>
      <w:r w:rsidR="00465070" w:rsidRPr="00207730">
        <w:rPr>
          <w:bCs/>
          <w:iCs/>
          <w:sz w:val="28"/>
          <w:szCs w:val="28"/>
          <w:lang w:val="ru-RU"/>
        </w:rPr>
        <w:instrText xml:space="preserve"> \* MERGEFORMAT </w:instrText>
      </w:r>
      <w:r w:rsidR="00C8615E" w:rsidRPr="00207730">
        <w:rPr>
          <w:bCs/>
          <w:iCs/>
          <w:sz w:val="28"/>
          <w:szCs w:val="28"/>
          <w:lang w:val="ru-RU"/>
        </w:rPr>
      </w:r>
      <w:r w:rsidR="00C8615E" w:rsidRPr="00207730">
        <w:rPr>
          <w:bCs/>
          <w:iCs/>
          <w:sz w:val="28"/>
          <w:szCs w:val="28"/>
          <w:lang w:val="ru-RU"/>
        </w:rPr>
        <w:fldChar w:fldCharType="separate"/>
      </w:r>
      <w:r w:rsidR="00AC46D8">
        <w:rPr>
          <w:bCs/>
          <w:iCs/>
          <w:sz w:val="28"/>
          <w:szCs w:val="28"/>
          <w:lang w:val="ru-RU"/>
        </w:rPr>
        <w:t>34</w:t>
      </w:r>
      <w:r w:rsidR="00C8615E" w:rsidRPr="00207730">
        <w:rPr>
          <w:bCs/>
          <w:iCs/>
          <w:sz w:val="28"/>
          <w:szCs w:val="28"/>
          <w:lang w:val="ru-RU"/>
        </w:rPr>
        <w:fldChar w:fldCharType="end"/>
      </w:r>
      <w:r w:rsidR="00DE753F" w:rsidRPr="00207730">
        <w:rPr>
          <w:bCs/>
          <w:iCs/>
          <w:sz w:val="28"/>
          <w:szCs w:val="28"/>
          <w:lang w:val="ru-RU"/>
        </w:rPr>
        <w:t>].</w:t>
      </w:r>
    </w:p>
    <w:p w14:paraId="43400B2C" w14:textId="790A0F02" w:rsidR="00D50766" w:rsidRPr="00207730" w:rsidRDefault="00DE753F" w:rsidP="00742C3F">
      <w:pPr>
        <w:pStyle w:val="a3"/>
        <w:shd w:val="clear" w:color="auto" w:fill="FFFFFF"/>
        <w:spacing w:after="0" w:line="240" w:lineRule="auto"/>
        <w:ind w:firstLine="709"/>
        <w:jc w:val="both"/>
        <w:textAlignment w:val="baseline"/>
        <w:rPr>
          <w:bCs/>
          <w:iCs/>
          <w:sz w:val="28"/>
          <w:szCs w:val="28"/>
          <w:lang w:val="ru-RU"/>
        </w:rPr>
      </w:pPr>
      <w:r w:rsidRPr="00207730">
        <w:rPr>
          <w:bCs/>
          <w:iCs/>
          <w:color w:val="00B050"/>
          <w:sz w:val="28"/>
          <w:szCs w:val="28"/>
        </w:rPr>
        <w:t> </w:t>
      </w:r>
      <w:r w:rsidRPr="00207730">
        <w:rPr>
          <w:bCs/>
          <w:iCs/>
          <w:sz w:val="28"/>
          <w:szCs w:val="28"/>
          <w:lang w:val="ru-RU"/>
        </w:rPr>
        <w:t>Вместе с тем, ряд осужденных в целях сокрытия своих противоправных деяний умышленно повреждают видеокамеры. В этой связи по поручению Главы государства в мае 2024 г</w:t>
      </w:r>
      <w:r w:rsidR="00DB434B" w:rsidRPr="00207730">
        <w:rPr>
          <w:bCs/>
          <w:iCs/>
          <w:sz w:val="28"/>
          <w:szCs w:val="28"/>
          <w:lang w:val="ru-RU"/>
        </w:rPr>
        <w:t>ода</w:t>
      </w:r>
      <w:r w:rsidRPr="00207730">
        <w:rPr>
          <w:bCs/>
          <w:iCs/>
          <w:sz w:val="28"/>
          <w:szCs w:val="28"/>
          <w:lang w:val="ru-RU"/>
        </w:rPr>
        <w:t xml:space="preserve"> введена уголовная ответственность за умышленное их повреждение и уничтожение [</w:t>
      </w:r>
      <w:r w:rsidR="00C8615E" w:rsidRPr="00207730">
        <w:rPr>
          <w:bCs/>
          <w:iCs/>
          <w:sz w:val="28"/>
          <w:szCs w:val="28"/>
          <w:lang w:val="ru-RU"/>
        </w:rPr>
        <w:fldChar w:fldCharType="begin"/>
      </w:r>
      <w:r w:rsidR="00C8615E" w:rsidRPr="00207730">
        <w:rPr>
          <w:bCs/>
          <w:iCs/>
          <w:sz w:val="28"/>
          <w:szCs w:val="28"/>
          <w:lang w:val="ru-RU"/>
        </w:rPr>
        <w:instrText xml:space="preserve"> REF _Ref198318385 \r \h </w:instrText>
      </w:r>
      <w:r w:rsidR="00346385" w:rsidRPr="00207730">
        <w:rPr>
          <w:bCs/>
          <w:iCs/>
          <w:sz w:val="28"/>
          <w:szCs w:val="28"/>
          <w:lang w:val="ru-RU"/>
        </w:rPr>
        <w:instrText xml:space="preserve"> \* MERGEFORMAT </w:instrText>
      </w:r>
      <w:r w:rsidR="00C8615E" w:rsidRPr="00207730">
        <w:rPr>
          <w:bCs/>
          <w:iCs/>
          <w:sz w:val="28"/>
          <w:szCs w:val="28"/>
          <w:lang w:val="ru-RU"/>
        </w:rPr>
      </w:r>
      <w:r w:rsidR="00C8615E" w:rsidRPr="00207730">
        <w:rPr>
          <w:bCs/>
          <w:iCs/>
          <w:sz w:val="28"/>
          <w:szCs w:val="28"/>
          <w:lang w:val="ru-RU"/>
        </w:rPr>
        <w:fldChar w:fldCharType="separate"/>
      </w:r>
      <w:r w:rsidR="00AC46D8">
        <w:rPr>
          <w:bCs/>
          <w:iCs/>
          <w:sz w:val="28"/>
          <w:szCs w:val="28"/>
          <w:lang w:val="ru-RU"/>
        </w:rPr>
        <w:t>35</w:t>
      </w:r>
      <w:r w:rsidR="00C8615E" w:rsidRPr="00207730">
        <w:rPr>
          <w:bCs/>
          <w:iCs/>
          <w:sz w:val="28"/>
          <w:szCs w:val="28"/>
          <w:lang w:val="ru-RU"/>
        </w:rPr>
        <w:fldChar w:fldCharType="end"/>
      </w:r>
      <w:r w:rsidRPr="00207730">
        <w:rPr>
          <w:bCs/>
          <w:iCs/>
          <w:sz w:val="28"/>
          <w:szCs w:val="28"/>
          <w:lang w:val="ru-RU"/>
        </w:rPr>
        <w:t xml:space="preserve">]. </w:t>
      </w:r>
      <w:r w:rsidRPr="00207730">
        <w:rPr>
          <w:bCs/>
          <w:iCs/>
          <w:sz w:val="28"/>
          <w:szCs w:val="28"/>
        </w:rPr>
        <w:t> </w:t>
      </w:r>
    </w:p>
    <w:p w14:paraId="0AF95FD1" w14:textId="77777777" w:rsidR="00D50766" w:rsidRPr="00207730" w:rsidRDefault="00DE753F" w:rsidP="00742C3F">
      <w:pPr>
        <w:pStyle w:val="a3"/>
        <w:shd w:val="clear" w:color="auto" w:fill="FFFFFF"/>
        <w:spacing w:after="0" w:line="240" w:lineRule="auto"/>
        <w:ind w:firstLine="709"/>
        <w:jc w:val="both"/>
        <w:textAlignment w:val="baseline"/>
        <w:rPr>
          <w:sz w:val="28"/>
          <w:szCs w:val="28"/>
          <w:lang w:val="ru-RU"/>
        </w:rPr>
      </w:pPr>
      <w:r w:rsidRPr="00207730">
        <w:rPr>
          <w:sz w:val="28"/>
          <w:szCs w:val="28"/>
          <w:lang w:val="ru-RU"/>
        </w:rPr>
        <w:t xml:space="preserve">Но особенность режима УМБ состоит в том, что он представляет собой переходный этап между реальной изоляцией от общества и без такового. К примеру, осужденным, содержащихся в УМБ, предоставляется возможность краткосрочных (до 7 суток), либо длительных выездов (до 24 суток) за пределы учреждения, а также правом квартирного проживания (ст.ст. 113 и 143 УИК РК). </w:t>
      </w:r>
    </w:p>
    <w:p w14:paraId="1BDD9DAF" w14:textId="5EFA1992" w:rsidR="00D50766" w:rsidRPr="00207730" w:rsidRDefault="00DE753F" w:rsidP="00742C3F">
      <w:pPr>
        <w:spacing w:after="0" w:line="240" w:lineRule="auto"/>
        <w:ind w:firstLine="567"/>
        <w:jc w:val="both"/>
        <w:rPr>
          <w:rFonts w:cs="Times New Roman"/>
          <w:sz w:val="28"/>
          <w:szCs w:val="28"/>
          <w:lang w:val="ru-RU"/>
        </w:rPr>
      </w:pPr>
      <w:r w:rsidRPr="00207730">
        <w:rPr>
          <w:rFonts w:cs="Times New Roman"/>
          <w:sz w:val="28"/>
          <w:szCs w:val="28"/>
          <w:lang w:val="ru-RU"/>
        </w:rPr>
        <w:t>Однако, согласно законодательству, получить отпуск гораздо труднее</w:t>
      </w:r>
      <w:r w:rsidR="00A86DB1" w:rsidRPr="00207730">
        <w:rPr>
          <w:rFonts w:cs="Times New Roman"/>
          <w:sz w:val="28"/>
          <w:szCs w:val="28"/>
          <w:lang w:val="ru-RU"/>
        </w:rPr>
        <w:t>,</w:t>
      </w:r>
      <w:r w:rsidRPr="00207730">
        <w:rPr>
          <w:rFonts w:cs="Times New Roman"/>
          <w:sz w:val="28"/>
          <w:szCs w:val="28"/>
          <w:lang w:val="ru-RU"/>
        </w:rPr>
        <w:t xml:space="preserve"> чем квартирное проживание. Хотя, по сути, отпуск предоставляется всего до 24 суток, а квартирное проживание на более длительный срок. Полагаем, для предоставления права квартирного проживания следует закрепить также более строгие нормы, к примеру, аналогичные тем, которые содержит ч.3 ст. 113 УИК РК. </w:t>
      </w:r>
    </w:p>
    <w:p w14:paraId="1FF7045D" w14:textId="0F9EFB47" w:rsidR="00D50766" w:rsidRPr="00207730" w:rsidRDefault="00DE753F"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В связи с этим, отечественной пенитенциарной практик</w:t>
      </w:r>
      <w:r w:rsidR="00A86DB1" w:rsidRPr="00207730">
        <w:rPr>
          <w:bCs/>
          <w:iCs/>
          <w:sz w:val="28"/>
          <w:szCs w:val="28"/>
          <w:lang w:val="ru-RU"/>
        </w:rPr>
        <w:t>е</w:t>
      </w:r>
      <w:r w:rsidRPr="00207730">
        <w:rPr>
          <w:bCs/>
          <w:iCs/>
          <w:sz w:val="28"/>
          <w:szCs w:val="28"/>
          <w:lang w:val="ru-RU"/>
        </w:rPr>
        <w:t xml:space="preserve"> весьма интересен вопрос применения средств электронного мониторинга в период отбывания наказания в виде лишения свободы. Впервые системы электронного мониторинга</w:t>
      </w:r>
      <w:r w:rsidR="006A76F3" w:rsidRPr="00207730">
        <w:rPr>
          <w:bCs/>
          <w:iCs/>
          <w:sz w:val="28"/>
          <w:szCs w:val="28"/>
          <w:lang w:val="ru-RU"/>
        </w:rPr>
        <w:t xml:space="preserve"> </w:t>
      </w:r>
      <w:r w:rsidRPr="00207730">
        <w:rPr>
          <w:bCs/>
          <w:iCs/>
          <w:sz w:val="28"/>
          <w:szCs w:val="28"/>
          <w:lang w:val="ru-RU"/>
        </w:rPr>
        <w:t>были протестированы в экспериментальном режиме в Швеции и Нидерландах. Результаты исследований показали эффективность осуществления контроля за поведением поднадзорных лиц</w:t>
      </w:r>
      <w:r w:rsidR="00A86DB1" w:rsidRPr="00207730">
        <w:rPr>
          <w:bCs/>
          <w:iCs/>
          <w:sz w:val="28"/>
          <w:szCs w:val="28"/>
          <w:lang w:val="ru-RU"/>
        </w:rPr>
        <w:t>. Это были</w:t>
      </w:r>
      <w:r w:rsidRPr="00207730">
        <w:rPr>
          <w:bCs/>
          <w:iCs/>
          <w:sz w:val="28"/>
          <w:szCs w:val="28"/>
          <w:lang w:val="ru-RU"/>
        </w:rPr>
        <w:t xml:space="preserve"> лица, находящиеся под следствием [</w:t>
      </w:r>
      <w:r w:rsidR="00C8615E" w:rsidRPr="00207730">
        <w:rPr>
          <w:sz w:val="28"/>
          <w:szCs w:val="28"/>
        </w:rPr>
        <w:fldChar w:fldCharType="begin"/>
      </w:r>
      <w:r w:rsidR="00C8615E" w:rsidRPr="00207730">
        <w:rPr>
          <w:bCs/>
          <w:iCs/>
          <w:sz w:val="28"/>
          <w:szCs w:val="28"/>
          <w:lang w:val="ru-RU"/>
        </w:rPr>
        <w:instrText xml:space="preserve"> REF _Ref198318394 \r \h </w:instrText>
      </w:r>
      <w:r w:rsidR="00465070" w:rsidRPr="00207730">
        <w:rPr>
          <w:sz w:val="28"/>
          <w:szCs w:val="28"/>
          <w:lang w:val="ru-RU"/>
        </w:rPr>
        <w:instrText xml:space="preserve"> \* </w:instrText>
      </w:r>
      <w:r w:rsidR="00465070" w:rsidRPr="00207730">
        <w:rPr>
          <w:sz w:val="28"/>
          <w:szCs w:val="28"/>
        </w:rPr>
        <w:instrText>MERGEFORMAT</w:instrText>
      </w:r>
      <w:r w:rsidR="00465070" w:rsidRPr="00207730">
        <w:rPr>
          <w:sz w:val="28"/>
          <w:szCs w:val="28"/>
          <w:lang w:val="ru-RU"/>
        </w:rPr>
        <w:instrText xml:space="preserve"> </w:instrText>
      </w:r>
      <w:r w:rsidR="00C8615E" w:rsidRPr="00207730">
        <w:rPr>
          <w:sz w:val="28"/>
          <w:szCs w:val="28"/>
        </w:rPr>
      </w:r>
      <w:r w:rsidR="00C8615E" w:rsidRPr="00207730">
        <w:rPr>
          <w:sz w:val="28"/>
          <w:szCs w:val="28"/>
        </w:rPr>
        <w:fldChar w:fldCharType="separate"/>
      </w:r>
      <w:r w:rsidR="00AC46D8">
        <w:rPr>
          <w:bCs/>
          <w:iCs/>
          <w:sz w:val="28"/>
          <w:szCs w:val="28"/>
          <w:lang w:val="ru-RU"/>
        </w:rPr>
        <w:t>36</w:t>
      </w:r>
      <w:r w:rsidR="00C8615E" w:rsidRPr="00207730">
        <w:rPr>
          <w:sz w:val="28"/>
          <w:szCs w:val="28"/>
        </w:rPr>
        <w:fldChar w:fldCharType="end"/>
      </w:r>
      <w:r w:rsidRPr="00207730">
        <w:rPr>
          <w:bCs/>
          <w:iCs/>
          <w:sz w:val="28"/>
          <w:szCs w:val="28"/>
          <w:lang w:val="ru-RU"/>
        </w:rPr>
        <w:t>].</w:t>
      </w:r>
    </w:p>
    <w:p w14:paraId="626F29B1" w14:textId="51BD7551" w:rsidR="00D50766" w:rsidRPr="00207730" w:rsidRDefault="00DE753F"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Практика европейских стран говорит о том, что к осужденным при их выездах в отпуск за пределы пенитенциарного учреждения, при предоставлении права свободного передвижения, а также на этапе подготовки к освобождению применяются электронные браслеты. Кроме того средства электронного мониторинга применяются к осужденным, содержащимся в пенитенциарных учреждениях открытого типа, предусматривающих возможность свободного передвижения за его пределами в дневное время [</w:t>
      </w:r>
      <w:r w:rsidR="00C8615E" w:rsidRPr="00207730">
        <w:rPr>
          <w:bCs/>
          <w:iCs/>
          <w:sz w:val="28"/>
          <w:szCs w:val="28"/>
          <w:lang w:val="ru-RU"/>
        </w:rPr>
        <w:fldChar w:fldCharType="begin"/>
      </w:r>
      <w:r w:rsidR="00C8615E" w:rsidRPr="00207730">
        <w:rPr>
          <w:bCs/>
          <w:iCs/>
          <w:sz w:val="28"/>
          <w:szCs w:val="28"/>
          <w:lang w:val="ru-RU"/>
        </w:rPr>
        <w:instrText xml:space="preserve"> REF _Ref198318400 \r \h </w:instrText>
      </w:r>
      <w:r w:rsidR="00465070" w:rsidRPr="00207730">
        <w:rPr>
          <w:bCs/>
          <w:iCs/>
          <w:sz w:val="28"/>
          <w:szCs w:val="28"/>
          <w:lang w:val="ru-RU"/>
        </w:rPr>
        <w:instrText xml:space="preserve"> \* MERGEFORMAT </w:instrText>
      </w:r>
      <w:r w:rsidR="00C8615E" w:rsidRPr="00207730">
        <w:rPr>
          <w:bCs/>
          <w:iCs/>
          <w:sz w:val="28"/>
          <w:szCs w:val="28"/>
          <w:lang w:val="ru-RU"/>
        </w:rPr>
      </w:r>
      <w:r w:rsidR="00C8615E" w:rsidRPr="00207730">
        <w:rPr>
          <w:bCs/>
          <w:iCs/>
          <w:sz w:val="28"/>
          <w:szCs w:val="28"/>
          <w:lang w:val="ru-RU"/>
        </w:rPr>
        <w:fldChar w:fldCharType="separate"/>
      </w:r>
      <w:r w:rsidR="00AC46D8">
        <w:rPr>
          <w:bCs/>
          <w:iCs/>
          <w:sz w:val="28"/>
          <w:szCs w:val="28"/>
          <w:lang w:val="ru-RU"/>
        </w:rPr>
        <w:t>37</w:t>
      </w:r>
      <w:r w:rsidR="00C8615E" w:rsidRPr="00207730">
        <w:rPr>
          <w:bCs/>
          <w:iCs/>
          <w:sz w:val="28"/>
          <w:szCs w:val="28"/>
          <w:lang w:val="ru-RU"/>
        </w:rPr>
        <w:fldChar w:fldCharType="end"/>
      </w:r>
      <w:r w:rsidRPr="00207730">
        <w:rPr>
          <w:bCs/>
          <w:iCs/>
          <w:sz w:val="28"/>
          <w:szCs w:val="28"/>
          <w:lang w:val="ru-RU"/>
        </w:rPr>
        <w:t>].</w:t>
      </w:r>
    </w:p>
    <w:p w14:paraId="5D9F5732" w14:textId="7FBE352D" w:rsidR="00D50766" w:rsidRPr="00207730" w:rsidRDefault="00DE753F" w:rsidP="00742C3F">
      <w:pPr>
        <w:pStyle w:val="a3"/>
        <w:shd w:val="clear" w:color="auto" w:fill="FFFFFF"/>
        <w:spacing w:after="0" w:line="240" w:lineRule="auto"/>
        <w:ind w:firstLine="709"/>
        <w:jc w:val="both"/>
        <w:textAlignment w:val="baseline"/>
        <w:rPr>
          <w:sz w:val="28"/>
          <w:szCs w:val="28"/>
          <w:lang w:val="ru-RU"/>
        </w:rPr>
      </w:pPr>
      <w:r w:rsidRPr="00207730">
        <w:rPr>
          <w:sz w:val="28"/>
          <w:szCs w:val="28"/>
          <w:lang w:val="ru-RU"/>
        </w:rPr>
        <w:t xml:space="preserve">Так, в Нидерландах, подобно пенитенциарной системе США, для обеспечения безопасности электронные браслеты находят свое применение в самих тюрьмах. В </w:t>
      </w:r>
      <w:r w:rsidRPr="00207730">
        <w:rPr>
          <w:sz w:val="28"/>
          <w:szCs w:val="28"/>
          <w:lang w:val="ru-RU"/>
        </w:rPr>
        <w:lastRenderedPageBreak/>
        <w:t>литературе отмечается, что использование электронного мониторинга в тюрьме ведет к сведению к минимуму рабочего персонала учреждения [</w:t>
      </w:r>
      <w:r w:rsidR="00C8615E" w:rsidRPr="00207730">
        <w:rPr>
          <w:sz w:val="28"/>
          <w:szCs w:val="28"/>
          <w:lang w:val="ru-RU"/>
        </w:rPr>
        <w:fldChar w:fldCharType="begin"/>
      </w:r>
      <w:r w:rsidR="00C8615E" w:rsidRPr="00207730">
        <w:rPr>
          <w:sz w:val="28"/>
          <w:szCs w:val="28"/>
          <w:lang w:val="ru-RU"/>
        </w:rPr>
        <w:instrText xml:space="preserve"> REF _Ref198318403 \r \h </w:instrText>
      </w:r>
      <w:r w:rsidR="00465070" w:rsidRPr="00207730">
        <w:rPr>
          <w:sz w:val="28"/>
          <w:szCs w:val="28"/>
          <w:lang w:val="ru-RU"/>
        </w:rPr>
        <w:instrText xml:space="preserve"> \* MERGEFORMAT </w:instrText>
      </w:r>
      <w:r w:rsidR="00C8615E" w:rsidRPr="00207730">
        <w:rPr>
          <w:sz w:val="28"/>
          <w:szCs w:val="28"/>
          <w:lang w:val="ru-RU"/>
        </w:rPr>
      </w:r>
      <w:r w:rsidR="00C8615E" w:rsidRPr="00207730">
        <w:rPr>
          <w:sz w:val="28"/>
          <w:szCs w:val="28"/>
          <w:lang w:val="ru-RU"/>
        </w:rPr>
        <w:fldChar w:fldCharType="separate"/>
      </w:r>
      <w:r w:rsidR="00AC46D8">
        <w:rPr>
          <w:sz w:val="28"/>
          <w:szCs w:val="28"/>
          <w:lang w:val="ru-RU"/>
        </w:rPr>
        <w:t>38</w:t>
      </w:r>
      <w:r w:rsidR="00C8615E" w:rsidRPr="00207730">
        <w:rPr>
          <w:sz w:val="28"/>
          <w:szCs w:val="28"/>
          <w:lang w:val="ru-RU"/>
        </w:rPr>
        <w:fldChar w:fldCharType="end"/>
      </w:r>
      <w:r w:rsidRPr="00207730">
        <w:rPr>
          <w:sz w:val="28"/>
          <w:szCs w:val="28"/>
          <w:lang w:val="ru-RU"/>
        </w:rPr>
        <w:t>].</w:t>
      </w:r>
    </w:p>
    <w:p w14:paraId="44E10895" w14:textId="21D2AECD" w:rsidR="00D50766" w:rsidRPr="00207730" w:rsidRDefault="00DE6AA1"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 xml:space="preserve">Анализ опыта применения электронного наблюдения за осужденными в США свидетельствует о его экономической целесообразности по сравнению с традиционным лишением свободы. Согласно имеющимся данным, содержание одного правонарушителя в местах лишения свободы обходится бюджету в 44 доллара в день, что соответствует годовым затратам в размере 16 000 долларов (при этом, косвенные расходы увеличивают данную сумму до 48 000 долларов в год) </w:t>
      </w:r>
      <w:r w:rsidR="00DE753F" w:rsidRPr="00207730">
        <w:rPr>
          <w:bCs/>
          <w:iCs/>
          <w:sz w:val="28"/>
          <w:szCs w:val="28"/>
          <w:lang w:val="ru-RU"/>
        </w:rPr>
        <w:t>[</w:t>
      </w:r>
      <w:r w:rsidR="00C8615E" w:rsidRPr="00207730">
        <w:rPr>
          <w:sz w:val="28"/>
          <w:szCs w:val="28"/>
          <w:lang w:val="ru-RU"/>
        </w:rPr>
        <w:fldChar w:fldCharType="begin"/>
      </w:r>
      <w:r w:rsidR="00C8615E" w:rsidRPr="00207730">
        <w:rPr>
          <w:bCs/>
          <w:iCs/>
          <w:sz w:val="28"/>
          <w:szCs w:val="28"/>
          <w:lang w:val="ru-RU"/>
        </w:rPr>
        <w:instrText xml:space="preserve"> REF _Ref198318408 \r \h </w:instrText>
      </w:r>
      <w:r w:rsidR="00465070" w:rsidRPr="00207730">
        <w:rPr>
          <w:sz w:val="28"/>
          <w:szCs w:val="28"/>
          <w:lang w:val="ru-RU"/>
        </w:rPr>
        <w:instrText xml:space="preserve"> \* MERGEFORMAT </w:instrText>
      </w:r>
      <w:r w:rsidR="00C8615E" w:rsidRPr="00207730">
        <w:rPr>
          <w:sz w:val="28"/>
          <w:szCs w:val="28"/>
          <w:lang w:val="ru-RU"/>
        </w:rPr>
      </w:r>
      <w:r w:rsidR="00C8615E" w:rsidRPr="00207730">
        <w:rPr>
          <w:sz w:val="28"/>
          <w:szCs w:val="28"/>
          <w:lang w:val="ru-RU"/>
        </w:rPr>
        <w:fldChar w:fldCharType="separate"/>
      </w:r>
      <w:r w:rsidR="00AC46D8">
        <w:rPr>
          <w:bCs/>
          <w:iCs/>
          <w:sz w:val="28"/>
          <w:szCs w:val="28"/>
          <w:lang w:val="ru-RU"/>
        </w:rPr>
        <w:t>39</w:t>
      </w:r>
      <w:r w:rsidR="00C8615E" w:rsidRPr="00207730">
        <w:rPr>
          <w:sz w:val="28"/>
          <w:szCs w:val="28"/>
          <w:lang w:val="ru-RU"/>
        </w:rPr>
        <w:fldChar w:fldCharType="end"/>
      </w:r>
      <w:r w:rsidR="00DE753F" w:rsidRPr="00207730">
        <w:rPr>
          <w:bCs/>
          <w:iCs/>
          <w:sz w:val="28"/>
          <w:szCs w:val="28"/>
          <w:lang w:val="ru-RU"/>
        </w:rPr>
        <w:t>].</w:t>
      </w:r>
    </w:p>
    <w:p w14:paraId="081319CB" w14:textId="6DFCCF16" w:rsidR="00D50766" w:rsidRPr="00207730" w:rsidRDefault="00DE753F"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 xml:space="preserve">В целом популярность </w:t>
      </w:r>
      <w:r w:rsidRPr="00207730">
        <w:rPr>
          <w:sz w:val="28"/>
          <w:szCs w:val="28"/>
          <w:lang w:val="ru-RU"/>
        </w:rPr>
        <w:t>системы электронного мониторинга подконтрольных</w:t>
      </w:r>
      <w:r w:rsidR="00A34D26" w:rsidRPr="00207730">
        <w:rPr>
          <w:sz w:val="28"/>
          <w:szCs w:val="28"/>
          <w:lang w:val="ru-RU"/>
        </w:rPr>
        <w:t xml:space="preserve"> </w:t>
      </w:r>
      <w:r w:rsidRPr="00207730">
        <w:rPr>
          <w:sz w:val="28"/>
          <w:szCs w:val="28"/>
          <w:lang w:val="ru-RU"/>
        </w:rPr>
        <w:t xml:space="preserve">лиц </w:t>
      </w:r>
      <w:r w:rsidRPr="00207730">
        <w:rPr>
          <w:bCs/>
          <w:iCs/>
          <w:sz w:val="28"/>
          <w:szCs w:val="28"/>
          <w:lang w:val="ru-RU"/>
        </w:rPr>
        <w:t>надзора в мире выросла настолько, что во многих странах применение электронных браслетов стало единственной мерой ограничения свободы целого ряда преступников – мелких грабителей, мошенников, хулиганов, угонщиков автомобилей. Это способствует сокращению числа осужденных, содержащихся в учреждениях УИС, и снижению рецидива преступлений.</w:t>
      </w:r>
    </w:p>
    <w:p w14:paraId="18F80AD2" w14:textId="5B4BA450" w:rsidR="00E82085" w:rsidRPr="00BA53CA" w:rsidRDefault="00B94EF6" w:rsidP="00BA53CA">
      <w:pPr>
        <w:pStyle w:val="a3"/>
        <w:shd w:val="clear" w:color="auto" w:fill="FFFFFF"/>
        <w:spacing w:after="0" w:line="240" w:lineRule="auto"/>
        <w:ind w:firstLine="709"/>
        <w:jc w:val="both"/>
        <w:textAlignment w:val="baseline"/>
        <w:rPr>
          <w:bCs/>
          <w:iCs/>
          <w:sz w:val="28"/>
          <w:szCs w:val="28"/>
          <w:lang w:val="ru-RU"/>
        </w:rPr>
      </w:pPr>
      <w:r w:rsidRPr="006900E9">
        <w:rPr>
          <w:bCs/>
          <w:iCs/>
          <w:sz w:val="28"/>
          <w:szCs w:val="28"/>
          <w:lang w:val="ru-RU"/>
        </w:rPr>
        <w:t xml:space="preserve">В </w:t>
      </w:r>
      <w:r>
        <w:rPr>
          <w:bCs/>
          <w:iCs/>
          <w:sz w:val="28"/>
          <w:szCs w:val="28"/>
          <w:lang w:val="ru-RU"/>
        </w:rPr>
        <w:t>нашей стране,</w:t>
      </w:r>
      <w:r w:rsidRPr="006900E9">
        <w:rPr>
          <w:bCs/>
          <w:iCs/>
          <w:sz w:val="28"/>
          <w:szCs w:val="28"/>
          <w:lang w:val="ru-RU"/>
        </w:rPr>
        <w:t xml:space="preserve"> порядок, условия и правовые основания применения электронных средств слежения в отношении подозреваемых, обвиняемых и подсудимых регламентированы соответствующим постановлением Правительства</w:t>
      </w:r>
      <w:r>
        <w:rPr>
          <w:bCs/>
          <w:iCs/>
          <w:sz w:val="28"/>
          <w:szCs w:val="28"/>
          <w:lang w:val="ru-RU"/>
        </w:rPr>
        <w:t xml:space="preserve"> </w:t>
      </w:r>
      <w:r w:rsidRPr="00207730">
        <w:rPr>
          <w:bCs/>
          <w:iCs/>
          <w:sz w:val="28"/>
          <w:szCs w:val="28"/>
          <w:lang w:val="ru-RU"/>
        </w:rPr>
        <w:t>[</w:t>
      </w:r>
      <w:r w:rsidRPr="00207730">
        <w:rPr>
          <w:bCs/>
          <w:iCs/>
          <w:sz w:val="28"/>
          <w:szCs w:val="28"/>
          <w:lang w:val="ru-RU"/>
        </w:rPr>
        <w:fldChar w:fldCharType="begin"/>
      </w:r>
      <w:r w:rsidRPr="00207730">
        <w:rPr>
          <w:bCs/>
          <w:iCs/>
          <w:sz w:val="28"/>
          <w:szCs w:val="28"/>
          <w:lang w:val="ru-RU"/>
        </w:rPr>
        <w:instrText xml:space="preserve"> REF _Ref198318414 \r \h  \* MERGEFORMAT </w:instrText>
      </w:r>
      <w:r w:rsidRPr="00207730">
        <w:rPr>
          <w:bCs/>
          <w:iCs/>
          <w:sz w:val="28"/>
          <w:szCs w:val="28"/>
          <w:lang w:val="ru-RU"/>
        </w:rPr>
      </w:r>
      <w:r w:rsidRPr="00207730">
        <w:rPr>
          <w:bCs/>
          <w:iCs/>
          <w:sz w:val="28"/>
          <w:szCs w:val="28"/>
          <w:lang w:val="ru-RU"/>
        </w:rPr>
        <w:fldChar w:fldCharType="separate"/>
      </w:r>
      <w:r w:rsidR="00AC46D8">
        <w:rPr>
          <w:bCs/>
          <w:iCs/>
          <w:sz w:val="28"/>
          <w:szCs w:val="28"/>
          <w:lang w:val="ru-RU"/>
        </w:rPr>
        <w:t>40</w:t>
      </w:r>
      <w:r w:rsidRPr="00207730">
        <w:rPr>
          <w:bCs/>
          <w:iCs/>
          <w:sz w:val="28"/>
          <w:szCs w:val="28"/>
          <w:lang w:val="ru-RU"/>
        </w:rPr>
        <w:fldChar w:fldCharType="end"/>
      </w:r>
      <w:r w:rsidRPr="00207730">
        <w:rPr>
          <w:bCs/>
          <w:iCs/>
          <w:sz w:val="28"/>
          <w:szCs w:val="28"/>
          <w:lang w:val="ru-RU"/>
        </w:rPr>
        <w:t xml:space="preserve">]. </w:t>
      </w:r>
      <w:r w:rsidR="00E7233A" w:rsidRPr="00207730">
        <w:rPr>
          <w:bCs/>
          <w:iCs/>
          <w:sz w:val="28"/>
          <w:szCs w:val="28"/>
          <w:lang w:val="ru-RU"/>
        </w:rPr>
        <w:t>ЭСС значительно улучшают контроль, позволяя обходиться меньшим количеством сотрудников, подтверждают выполнение наложенных ограничений, обеспечивают быстрое пресечение нарушений и дают другие преимущества. Однако, вместе с этими выгодами возникают и специфические трудности, связанные с эксплуатацией системы</w:t>
      </w:r>
      <w:r w:rsidR="00DE753F" w:rsidRPr="00207730">
        <w:rPr>
          <w:spacing w:val="2"/>
          <w:sz w:val="28"/>
          <w:szCs w:val="28"/>
          <w:lang w:val="ru-RU"/>
        </w:rPr>
        <w:t xml:space="preserve">: недостаточное количество электронных браслетов, а из имеющихся </w:t>
      </w:r>
      <w:r w:rsidR="00C345CA" w:rsidRPr="00207730">
        <w:rPr>
          <w:spacing w:val="2"/>
          <w:sz w:val="28"/>
          <w:szCs w:val="28"/>
          <w:lang w:val="ru-RU"/>
        </w:rPr>
        <w:t xml:space="preserve">– </w:t>
      </w:r>
      <w:r w:rsidR="00DE753F" w:rsidRPr="00207730">
        <w:rPr>
          <w:spacing w:val="2"/>
          <w:sz w:val="28"/>
          <w:szCs w:val="28"/>
          <w:lang w:val="ru-RU"/>
        </w:rPr>
        <w:t>часть находится в неисправном состоянии, не полное соответствие возложенным на них задачам.</w:t>
      </w:r>
    </w:p>
    <w:p w14:paraId="577A6C4B" w14:textId="09121AED" w:rsidR="00C345CA" w:rsidRPr="00207730" w:rsidRDefault="00C345CA"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На протяжении более десяти лет в Казахстане предпринимались попытки внедрить ЭСС в </w:t>
      </w:r>
      <w:r w:rsidR="00321A33" w:rsidRPr="00207730">
        <w:rPr>
          <w:spacing w:val="2"/>
          <w:sz w:val="28"/>
          <w:szCs w:val="28"/>
          <w:lang w:val="ru-RU"/>
        </w:rPr>
        <w:t>УИС</w:t>
      </w:r>
      <w:r w:rsidRPr="00207730">
        <w:rPr>
          <w:spacing w:val="2"/>
          <w:sz w:val="28"/>
          <w:szCs w:val="28"/>
          <w:lang w:val="ru-RU"/>
        </w:rPr>
        <w:t>. Изначально предполагалось, что использование браслетов контроля позволит разгрузить тюрьмы, обеспечить более гуманное исполнение наказаний и повысить эффективность пробации. Однако реальность показала, что этот процесс проходил без должной научной и экспериментальной базы, что в конечном итоге обернулось значительными расходами и низкой результативностью.</w:t>
      </w:r>
    </w:p>
    <w:p w14:paraId="0E996020" w14:textId="06FABFE0" w:rsidR="00C345CA" w:rsidRPr="00207730" w:rsidRDefault="00321A33"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Начиная</w:t>
      </w:r>
      <w:r w:rsidR="00C345CA" w:rsidRPr="00207730">
        <w:rPr>
          <w:spacing w:val="2"/>
          <w:sz w:val="28"/>
          <w:szCs w:val="28"/>
          <w:lang w:val="ru-RU"/>
        </w:rPr>
        <w:t xml:space="preserve"> с 2012 </w:t>
      </w:r>
      <w:r w:rsidRPr="00207730">
        <w:rPr>
          <w:spacing w:val="2"/>
          <w:sz w:val="28"/>
          <w:szCs w:val="28"/>
          <w:lang w:val="ru-RU"/>
        </w:rPr>
        <w:t>года</w:t>
      </w:r>
      <w:r w:rsidR="00C345CA" w:rsidRPr="00207730">
        <w:rPr>
          <w:spacing w:val="2"/>
          <w:sz w:val="28"/>
          <w:szCs w:val="28"/>
          <w:lang w:val="ru-RU"/>
        </w:rPr>
        <w:t xml:space="preserve"> Министерство юстиции, прокуратура, МВД </w:t>
      </w:r>
      <w:r w:rsidRPr="00207730">
        <w:rPr>
          <w:spacing w:val="2"/>
          <w:sz w:val="28"/>
          <w:szCs w:val="28"/>
          <w:lang w:val="ru-RU"/>
        </w:rPr>
        <w:t xml:space="preserve">РК </w:t>
      </w:r>
      <w:r w:rsidR="00C345CA" w:rsidRPr="00207730">
        <w:rPr>
          <w:spacing w:val="2"/>
          <w:sz w:val="28"/>
          <w:szCs w:val="28"/>
          <w:lang w:val="ru-RU"/>
        </w:rPr>
        <w:t>многократно обсуждали разные модели внедрения системы</w:t>
      </w:r>
      <w:r w:rsidRPr="00207730">
        <w:rPr>
          <w:spacing w:val="2"/>
          <w:sz w:val="28"/>
          <w:szCs w:val="28"/>
          <w:lang w:val="ru-RU"/>
        </w:rPr>
        <w:t xml:space="preserve"> мониторинга</w:t>
      </w:r>
      <w:r w:rsidR="00C345CA" w:rsidRPr="00207730">
        <w:rPr>
          <w:spacing w:val="2"/>
          <w:sz w:val="28"/>
          <w:szCs w:val="28"/>
          <w:lang w:val="ru-RU"/>
        </w:rPr>
        <w:t>, однако так и не смогли наладить собственное производство браслетов или закупить их централизованно. В итоге Казахстан пош</w:t>
      </w:r>
      <w:r w:rsidRPr="00207730">
        <w:rPr>
          <w:spacing w:val="2"/>
          <w:sz w:val="28"/>
          <w:szCs w:val="28"/>
          <w:lang w:val="ru-RU"/>
        </w:rPr>
        <w:t>е</w:t>
      </w:r>
      <w:r w:rsidR="00C345CA" w:rsidRPr="00207730">
        <w:rPr>
          <w:spacing w:val="2"/>
          <w:sz w:val="28"/>
          <w:szCs w:val="28"/>
          <w:lang w:val="ru-RU"/>
        </w:rPr>
        <w:t xml:space="preserve">л по пути аренды устройств у частных компаний и даже мобильных операторов. При этом один комплект обходился государству в сотни тысяч тенге, а система мониторинга </w:t>
      </w:r>
      <w:r w:rsidRPr="00207730">
        <w:rPr>
          <w:spacing w:val="2"/>
          <w:sz w:val="28"/>
          <w:szCs w:val="28"/>
          <w:lang w:val="ru-RU"/>
        </w:rPr>
        <w:t xml:space="preserve">– </w:t>
      </w:r>
      <w:r w:rsidR="00C345CA" w:rsidRPr="00207730">
        <w:rPr>
          <w:spacing w:val="2"/>
          <w:sz w:val="28"/>
          <w:szCs w:val="28"/>
          <w:lang w:val="ru-RU"/>
        </w:rPr>
        <w:t>в миллиарды</w:t>
      </w:r>
      <w:r w:rsidR="00D4694F" w:rsidRPr="00207730">
        <w:rPr>
          <w:spacing w:val="2"/>
          <w:sz w:val="28"/>
          <w:szCs w:val="28"/>
          <w:lang w:val="ru-RU"/>
        </w:rPr>
        <w:t xml:space="preserve"> [</w:t>
      </w:r>
      <w:r w:rsidR="00A04B59" w:rsidRPr="00207730">
        <w:rPr>
          <w:spacing w:val="2"/>
          <w:sz w:val="28"/>
          <w:szCs w:val="28"/>
          <w:lang w:val="ru-RU"/>
        </w:rPr>
        <w:fldChar w:fldCharType="begin"/>
      </w:r>
      <w:r w:rsidR="00A04B59" w:rsidRPr="00207730">
        <w:rPr>
          <w:spacing w:val="2"/>
          <w:sz w:val="28"/>
          <w:szCs w:val="28"/>
          <w:lang w:val="ru-RU"/>
        </w:rPr>
        <w:instrText xml:space="preserve"> REF _Ref206629978 \r \h </w:instrText>
      </w:r>
      <w:r w:rsidR="0005762A" w:rsidRPr="00207730">
        <w:rPr>
          <w:spacing w:val="2"/>
          <w:sz w:val="28"/>
          <w:szCs w:val="28"/>
          <w:lang w:val="ru-RU"/>
        </w:rPr>
        <w:instrText xml:space="preserve"> \* MERGEFORMAT </w:instrText>
      </w:r>
      <w:r w:rsidR="00A04B59" w:rsidRPr="00207730">
        <w:rPr>
          <w:spacing w:val="2"/>
          <w:sz w:val="28"/>
          <w:szCs w:val="28"/>
          <w:lang w:val="ru-RU"/>
        </w:rPr>
      </w:r>
      <w:r w:rsidR="00A04B59" w:rsidRPr="00207730">
        <w:rPr>
          <w:spacing w:val="2"/>
          <w:sz w:val="28"/>
          <w:szCs w:val="28"/>
          <w:lang w:val="ru-RU"/>
        </w:rPr>
        <w:fldChar w:fldCharType="separate"/>
      </w:r>
      <w:r w:rsidR="00AC46D8">
        <w:rPr>
          <w:spacing w:val="2"/>
          <w:sz w:val="28"/>
          <w:szCs w:val="28"/>
          <w:lang w:val="ru-RU"/>
        </w:rPr>
        <w:t>41</w:t>
      </w:r>
      <w:r w:rsidR="00A04B59" w:rsidRPr="00207730">
        <w:rPr>
          <w:spacing w:val="2"/>
          <w:sz w:val="28"/>
          <w:szCs w:val="28"/>
          <w:lang w:val="ru-RU"/>
        </w:rPr>
        <w:fldChar w:fldCharType="end"/>
      </w:r>
      <w:r w:rsidR="00D4694F" w:rsidRPr="00207730">
        <w:rPr>
          <w:spacing w:val="2"/>
          <w:sz w:val="28"/>
          <w:szCs w:val="28"/>
          <w:lang w:val="ru-RU"/>
        </w:rPr>
        <w:t>]</w:t>
      </w:r>
      <w:r w:rsidR="00C345CA" w:rsidRPr="00207730">
        <w:rPr>
          <w:spacing w:val="2"/>
          <w:sz w:val="28"/>
          <w:szCs w:val="28"/>
          <w:lang w:val="ru-RU"/>
        </w:rPr>
        <w:t>.</w:t>
      </w:r>
    </w:p>
    <w:p w14:paraId="2D096E2A" w14:textId="758995C2" w:rsidR="00C345CA" w:rsidRPr="00207730" w:rsidRDefault="00C345CA"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Несмотря на такие колоссальные затраты, эффект от применения оказался спорным. С одной стороны, органы пробации отчитывались о тысячах пресеч</w:t>
      </w:r>
      <w:r w:rsidR="00321A33" w:rsidRPr="00207730">
        <w:rPr>
          <w:spacing w:val="2"/>
          <w:sz w:val="28"/>
          <w:szCs w:val="28"/>
          <w:lang w:val="ru-RU"/>
        </w:rPr>
        <w:t>е</w:t>
      </w:r>
      <w:r w:rsidRPr="00207730">
        <w:rPr>
          <w:spacing w:val="2"/>
          <w:sz w:val="28"/>
          <w:szCs w:val="28"/>
          <w:lang w:val="ru-RU"/>
        </w:rPr>
        <w:t>нных нарушений условий наказания. С другой стороны, адвокаты указывают, что в реальной практике браслеты почти не назначаются, а осужд</w:t>
      </w:r>
      <w:r w:rsidR="00321A33" w:rsidRPr="00207730">
        <w:rPr>
          <w:spacing w:val="2"/>
          <w:sz w:val="28"/>
          <w:szCs w:val="28"/>
          <w:lang w:val="ru-RU"/>
        </w:rPr>
        <w:t>е</w:t>
      </w:r>
      <w:r w:rsidRPr="00207730">
        <w:rPr>
          <w:spacing w:val="2"/>
          <w:sz w:val="28"/>
          <w:szCs w:val="28"/>
          <w:lang w:val="ru-RU"/>
        </w:rPr>
        <w:t>нные жалуются на серь</w:t>
      </w:r>
      <w:r w:rsidR="00D4694F" w:rsidRPr="00207730">
        <w:rPr>
          <w:spacing w:val="2"/>
          <w:sz w:val="28"/>
          <w:szCs w:val="28"/>
          <w:lang w:val="ru-RU"/>
        </w:rPr>
        <w:t>е</w:t>
      </w:r>
      <w:r w:rsidRPr="00207730">
        <w:rPr>
          <w:spacing w:val="2"/>
          <w:sz w:val="28"/>
          <w:szCs w:val="28"/>
          <w:lang w:val="ru-RU"/>
        </w:rPr>
        <w:t>зные технические проблемы: перегрев, постоянную вибрацию, сложности со снятием устройства для прохождения медицинских процедур</w:t>
      </w:r>
      <w:r w:rsidR="00A04B59" w:rsidRPr="00207730">
        <w:rPr>
          <w:spacing w:val="2"/>
          <w:sz w:val="28"/>
          <w:szCs w:val="28"/>
          <w:lang w:val="ru-RU"/>
        </w:rPr>
        <w:t xml:space="preserve"> [</w:t>
      </w:r>
      <w:r w:rsidR="00A04B59" w:rsidRPr="00207730">
        <w:rPr>
          <w:spacing w:val="2"/>
          <w:sz w:val="28"/>
          <w:szCs w:val="28"/>
          <w:lang w:val="ru-RU"/>
        </w:rPr>
        <w:fldChar w:fldCharType="begin"/>
      </w:r>
      <w:r w:rsidR="00A04B59" w:rsidRPr="00207730">
        <w:rPr>
          <w:spacing w:val="2"/>
          <w:sz w:val="28"/>
          <w:szCs w:val="28"/>
          <w:lang w:val="ru-RU"/>
        </w:rPr>
        <w:instrText xml:space="preserve"> REF _Ref206629978 \r \h </w:instrText>
      </w:r>
      <w:r w:rsidR="0005762A" w:rsidRPr="00207730">
        <w:rPr>
          <w:spacing w:val="2"/>
          <w:sz w:val="28"/>
          <w:szCs w:val="28"/>
          <w:lang w:val="ru-RU"/>
        </w:rPr>
        <w:instrText xml:space="preserve"> \* MERGEFORMAT </w:instrText>
      </w:r>
      <w:r w:rsidR="00A04B59" w:rsidRPr="00207730">
        <w:rPr>
          <w:spacing w:val="2"/>
          <w:sz w:val="28"/>
          <w:szCs w:val="28"/>
          <w:lang w:val="ru-RU"/>
        </w:rPr>
      </w:r>
      <w:r w:rsidR="00A04B59" w:rsidRPr="00207730">
        <w:rPr>
          <w:spacing w:val="2"/>
          <w:sz w:val="28"/>
          <w:szCs w:val="28"/>
          <w:lang w:val="ru-RU"/>
        </w:rPr>
        <w:fldChar w:fldCharType="separate"/>
      </w:r>
      <w:r w:rsidR="00AC46D8">
        <w:rPr>
          <w:spacing w:val="2"/>
          <w:sz w:val="28"/>
          <w:szCs w:val="28"/>
          <w:lang w:val="ru-RU"/>
        </w:rPr>
        <w:t>41</w:t>
      </w:r>
      <w:r w:rsidR="00A04B59" w:rsidRPr="00207730">
        <w:rPr>
          <w:spacing w:val="2"/>
          <w:sz w:val="28"/>
          <w:szCs w:val="28"/>
          <w:lang w:val="ru-RU"/>
        </w:rPr>
        <w:fldChar w:fldCharType="end"/>
      </w:r>
      <w:r w:rsidR="00A04B59" w:rsidRPr="00207730">
        <w:rPr>
          <w:spacing w:val="2"/>
          <w:sz w:val="28"/>
          <w:szCs w:val="28"/>
          <w:lang w:val="ru-RU"/>
        </w:rPr>
        <w:t>]</w:t>
      </w:r>
      <w:r w:rsidRPr="00207730">
        <w:rPr>
          <w:spacing w:val="2"/>
          <w:sz w:val="28"/>
          <w:szCs w:val="28"/>
          <w:lang w:val="ru-RU"/>
        </w:rPr>
        <w:t xml:space="preserve">. </w:t>
      </w:r>
      <w:r w:rsidRPr="00207730">
        <w:rPr>
          <w:spacing w:val="2"/>
          <w:sz w:val="28"/>
          <w:szCs w:val="28"/>
          <w:lang w:val="ru-RU"/>
        </w:rPr>
        <w:lastRenderedPageBreak/>
        <w:t>Таким образом, декларируемые преимущества на практике нивелировались техническими сбоями и бюрократическими сложностями.</w:t>
      </w:r>
    </w:p>
    <w:p w14:paraId="10914FD5" w14:textId="511E15F7" w:rsidR="00321A33" w:rsidRPr="00207730" w:rsidRDefault="00321A33"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Так, </w:t>
      </w:r>
      <w:r w:rsidR="00E62D0B" w:rsidRPr="00207730">
        <w:rPr>
          <w:spacing w:val="2"/>
          <w:sz w:val="28"/>
          <w:szCs w:val="28"/>
          <w:lang w:val="ru-RU"/>
        </w:rPr>
        <w:t>стабильная работа ЭСС напрямую зависит от качества GSM-сигнала, что является их уязвимостью. Нестабильное покрытие сети либо попадание подконтрольного лица в зону действия подавителей сотовой связи (к примеру, около инкассаторских объектов), провоцируют сбои в работе ЭСС. Оперативное реагирование на эти сбои приводит к неоправданным затратам времени и ресурсов из-за ложных выездов</w:t>
      </w:r>
      <w:r w:rsidRPr="00207730">
        <w:rPr>
          <w:spacing w:val="2"/>
          <w:sz w:val="28"/>
          <w:szCs w:val="28"/>
          <w:lang w:val="ru-RU"/>
        </w:rPr>
        <w:t xml:space="preserve">. </w:t>
      </w:r>
    </w:p>
    <w:p w14:paraId="31B05AC6" w14:textId="4D690D21" w:rsidR="00321A33" w:rsidRPr="00207730" w:rsidRDefault="00D00A8A"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Еще одной проблемой является недостаточно детализированные электронные карты, по которым ведется н</w:t>
      </w:r>
      <w:r w:rsidR="00321A33" w:rsidRPr="00207730">
        <w:rPr>
          <w:spacing w:val="2"/>
          <w:sz w:val="28"/>
          <w:szCs w:val="28"/>
          <w:lang w:val="ru-RU"/>
        </w:rPr>
        <w:t>аблюдение за перемещениями подконтрольного лица</w:t>
      </w:r>
      <w:r w:rsidRPr="00207730">
        <w:rPr>
          <w:spacing w:val="2"/>
          <w:sz w:val="28"/>
          <w:szCs w:val="28"/>
          <w:lang w:val="ru-RU"/>
        </w:rPr>
        <w:t>, а также погрешность GPS-сигнала, не позволяют с высокой точностью определять его местоположение</w:t>
      </w:r>
      <w:r w:rsidR="00260255" w:rsidRPr="00207730">
        <w:rPr>
          <w:spacing w:val="2"/>
          <w:sz w:val="28"/>
          <w:szCs w:val="28"/>
          <w:lang w:val="ru-RU"/>
        </w:rPr>
        <w:t>. Это создает риск нарушения им судебных запретов</w:t>
      </w:r>
      <w:r w:rsidR="00321A33" w:rsidRPr="00207730">
        <w:rPr>
          <w:spacing w:val="2"/>
          <w:sz w:val="28"/>
          <w:szCs w:val="28"/>
          <w:lang w:val="ru-RU"/>
        </w:rPr>
        <w:t xml:space="preserve">. </w:t>
      </w:r>
    </w:p>
    <w:p w14:paraId="559720D7" w14:textId="3F656DF6" w:rsidR="00321A33" w:rsidRPr="00207730" w:rsidRDefault="00977880"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Также ограниченный</w:t>
      </w:r>
      <w:r w:rsidR="003D1A23" w:rsidRPr="00207730">
        <w:rPr>
          <w:spacing w:val="2"/>
          <w:sz w:val="28"/>
          <w:szCs w:val="28"/>
          <w:lang w:val="ru-RU"/>
        </w:rPr>
        <w:t xml:space="preserve"> радиус действия стационарного устройства контроля и наличие построек на территории исполнения меры пресечения (особенно в частных домовладениях с хозяйственными постройками) приводят к ошибочным срабатываниям системы при передвижении подконтрольного лица, даже если он находится в рамках разрешенной зоны</w:t>
      </w:r>
      <w:r w:rsidR="00321A33" w:rsidRPr="00207730">
        <w:rPr>
          <w:spacing w:val="2"/>
          <w:sz w:val="28"/>
          <w:szCs w:val="28"/>
          <w:lang w:val="ru-RU"/>
        </w:rPr>
        <w:t xml:space="preserve">. </w:t>
      </w:r>
    </w:p>
    <w:p w14:paraId="5DD4001F" w14:textId="048D16B7" w:rsidR="00C345CA" w:rsidRPr="00207730" w:rsidRDefault="00C345CA"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Главная проблема заключается в том, что внедрение ЭСС велось без предварительных научных исследований, без анализа социально-правовых последствий и оценки экономической целесообразности. Не был</w:t>
      </w:r>
      <w:r w:rsidR="00BD5709" w:rsidRPr="00207730">
        <w:rPr>
          <w:spacing w:val="2"/>
          <w:sz w:val="28"/>
          <w:szCs w:val="28"/>
          <w:lang w:val="ru-RU"/>
        </w:rPr>
        <w:t>и</w:t>
      </w:r>
      <w:r w:rsidRPr="00207730">
        <w:rPr>
          <w:spacing w:val="2"/>
          <w:sz w:val="28"/>
          <w:szCs w:val="28"/>
          <w:lang w:val="ru-RU"/>
        </w:rPr>
        <w:t xml:space="preserve"> проведен</w:t>
      </w:r>
      <w:r w:rsidR="00BD5709" w:rsidRPr="00207730">
        <w:rPr>
          <w:spacing w:val="2"/>
          <w:sz w:val="28"/>
          <w:szCs w:val="28"/>
          <w:lang w:val="ru-RU"/>
        </w:rPr>
        <w:t>ы</w:t>
      </w:r>
      <w:r w:rsidRPr="00207730">
        <w:rPr>
          <w:spacing w:val="2"/>
          <w:sz w:val="28"/>
          <w:szCs w:val="28"/>
          <w:lang w:val="ru-RU"/>
        </w:rPr>
        <w:t xml:space="preserve"> масштабны</w:t>
      </w:r>
      <w:r w:rsidR="00BD5709" w:rsidRPr="00207730">
        <w:rPr>
          <w:spacing w:val="2"/>
          <w:sz w:val="28"/>
          <w:szCs w:val="28"/>
          <w:lang w:val="ru-RU"/>
        </w:rPr>
        <w:t>е</w:t>
      </w:r>
      <w:r w:rsidRPr="00207730">
        <w:rPr>
          <w:spacing w:val="2"/>
          <w:sz w:val="28"/>
          <w:szCs w:val="28"/>
          <w:lang w:val="ru-RU"/>
        </w:rPr>
        <w:t xml:space="preserve"> пилотны</w:t>
      </w:r>
      <w:r w:rsidR="00BD5709" w:rsidRPr="00207730">
        <w:rPr>
          <w:spacing w:val="2"/>
          <w:sz w:val="28"/>
          <w:szCs w:val="28"/>
          <w:lang w:val="ru-RU"/>
        </w:rPr>
        <w:t>е</w:t>
      </w:r>
      <w:r w:rsidRPr="00207730">
        <w:rPr>
          <w:spacing w:val="2"/>
          <w:sz w:val="28"/>
          <w:szCs w:val="28"/>
          <w:lang w:val="ru-RU"/>
        </w:rPr>
        <w:t xml:space="preserve"> проект</w:t>
      </w:r>
      <w:r w:rsidR="00BD5709" w:rsidRPr="00207730">
        <w:rPr>
          <w:spacing w:val="2"/>
          <w:sz w:val="28"/>
          <w:szCs w:val="28"/>
          <w:lang w:val="ru-RU"/>
        </w:rPr>
        <w:t>ы</w:t>
      </w:r>
      <w:r w:rsidRPr="00207730">
        <w:rPr>
          <w:spacing w:val="2"/>
          <w:sz w:val="28"/>
          <w:szCs w:val="28"/>
          <w:lang w:val="ru-RU"/>
        </w:rPr>
        <w:t xml:space="preserve">, которые позволили бы выявить слабые стороны системы до </w:t>
      </w:r>
      <w:r w:rsidR="00321A33" w:rsidRPr="00207730">
        <w:rPr>
          <w:spacing w:val="2"/>
          <w:sz w:val="28"/>
          <w:szCs w:val="28"/>
          <w:lang w:val="ru-RU"/>
        </w:rPr>
        <w:t>ее</w:t>
      </w:r>
      <w:r w:rsidRPr="00207730">
        <w:rPr>
          <w:spacing w:val="2"/>
          <w:sz w:val="28"/>
          <w:szCs w:val="28"/>
          <w:lang w:val="ru-RU"/>
        </w:rPr>
        <w:t xml:space="preserve"> запуска. В результате государство потратило значительные средства, но так и не добилось полноценного функционирования механизма электронного надзора.</w:t>
      </w:r>
    </w:p>
    <w:p w14:paraId="28EF7474" w14:textId="173AB43F" w:rsidR="00D50766" w:rsidRPr="00207730" w:rsidRDefault="00782BDC"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Несоответствие технических характеристик и качества исполнения электронного браслета и контролирующего оборудования возложенным на них задачам, позволяет предложить </w:t>
      </w:r>
      <w:r w:rsidR="00DE753F" w:rsidRPr="00207730">
        <w:rPr>
          <w:spacing w:val="2"/>
          <w:sz w:val="28"/>
          <w:szCs w:val="28"/>
          <w:lang w:val="ru-RU"/>
        </w:rPr>
        <w:t>а</w:t>
      </w:r>
      <w:r w:rsidR="00703C9C" w:rsidRPr="00207730">
        <w:rPr>
          <w:spacing w:val="2"/>
          <w:sz w:val="28"/>
          <w:szCs w:val="28"/>
          <w:lang w:val="ru-RU"/>
        </w:rPr>
        <w:t>налогов</w:t>
      </w:r>
      <w:r w:rsidRPr="00207730">
        <w:rPr>
          <w:spacing w:val="2"/>
          <w:sz w:val="28"/>
          <w:szCs w:val="28"/>
          <w:lang w:val="ru-RU"/>
        </w:rPr>
        <w:t>ую</w:t>
      </w:r>
      <w:r w:rsidR="00DE753F" w:rsidRPr="00207730">
        <w:rPr>
          <w:spacing w:val="2"/>
          <w:sz w:val="28"/>
          <w:szCs w:val="28"/>
          <w:lang w:val="ru-RU"/>
        </w:rPr>
        <w:t xml:space="preserve"> замен</w:t>
      </w:r>
      <w:r w:rsidRPr="00207730">
        <w:rPr>
          <w:spacing w:val="2"/>
          <w:sz w:val="28"/>
          <w:szCs w:val="28"/>
          <w:lang w:val="ru-RU"/>
        </w:rPr>
        <w:t xml:space="preserve">у: </w:t>
      </w:r>
      <w:r w:rsidR="00DE753F" w:rsidRPr="00207730">
        <w:rPr>
          <w:spacing w:val="2"/>
          <w:sz w:val="28"/>
          <w:szCs w:val="28"/>
          <w:lang w:val="ru-RU"/>
        </w:rPr>
        <w:t xml:space="preserve">внедрение чип-имплантов некоторым категориям осужденных, что может благотворно повлиять на сокращение преступлений и правонарушений. Этот метод основан на вживлении микрочипа под кожу осужденного, который содержит информацию о его местонахождении и других необходимых данных. </w:t>
      </w:r>
    </w:p>
    <w:p w14:paraId="05534DED" w14:textId="3ED7AF52" w:rsidR="00D50766" w:rsidRPr="00207730" w:rsidRDefault="00DE2A93"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В учреждениях УИС процедура имплантации микрочипа может быть реализована следующим образом: медицинский персонал с использованием специального инструментария (иглы-штифта) осуществляет введение микрочипа подкожно осужденному, находящемуся под воздействием анестезирующего средства. Данная процедура не относится к категории хирургических вмешательств, характеризуется минимальной инвазивностью и высокой степенью безопасности. В целях обеспечения биологической совместимости микрочип помещ</w:t>
      </w:r>
      <w:r w:rsidR="00EC065E" w:rsidRPr="00207730">
        <w:rPr>
          <w:spacing w:val="2"/>
          <w:sz w:val="28"/>
          <w:szCs w:val="28"/>
          <w:lang w:val="ru-RU"/>
        </w:rPr>
        <w:t>е</w:t>
      </w:r>
      <w:r w:rsidRPr="00207730">
        <w:rPr>
          <w:spacing w:val="2"/>
          <w:sz w:val="28"/>
          <w:szCs w:val="28"/>
          <w:lang w:val="ru-RU"/>
        </w:rPr>
        <w:t xml:space="preserve">н в герметичную стеклянную капсулу. Типичным местом имплантации является область руки между большим и указательным пальцами, где имеется достаточный объем подкожной жировой клетчатки </w:t>
      </w:r>
      <w:r w:rsidR="00D95C80" w:rsidRPr="00207730">
        <w:rPr>
          <w:spacing w:val="2"/>
          <w:sz w:val="28"/>
          <w:szCs w:val="28"/>
          <w:lang w:val="ru-RU"/>
        </w:rPr>
        <w:t>[</w:t>
      </w:r>
      <w:r w:rsidR="00DE753F" w:rsidRPr="00207730">
        <w:rPr>
          <w:spacing w:val="2"/>
          <w:sz w:val="28"/>
          <w:szCs w:val="28"/>
          <w:lang w:val="ru-RU"/>
        </w:rPr>
        <w:t xml:space="preserve">Приложение </w:t>
      </w:r>
      <w:r w:rsidR="00681E35" w:rsidRPr="00207730">
        <w:rPr>
          <w:spacing w:val="2"/>
          <w:sz w:val="28"/>
          <w:szCs w:val="28"/>
          <w:lang w:val="ru-RU"/>
        </w:rPr>
        <w:t>М</w:t>
      </w:r>
      <w:r w:rsidR="00D95C80" w:rsidRPr="00207730">
        <w:rPr>
          <w:spacing w:val="2"/>
          <w:sz w:val="28"/>
          <w:szCs w:val="28"/>
          <w:lang w:val="ru-RU"/>
        </w:rPr>
        <w:t>]</w:t>
      </w:r>
      <w:r w:rsidR="00F8543E" w:rsidRPr="00207730">
        <w:rPr>
          <w:spacing w:val="2"/>
          <w:sz w:val="28"/>
          <w:szCs w:val="28"/>
          <w:lang w:val="ru-RU"/>
        </w:rPr>
        <w:t xml:space="preserve"> </w:t>
      </w:r>
      <w:r w:rsidR="00DE753F" w:rsidRPr="00207730">
        <w:rPr>
          <w:spacing w:val="2"/>
          <w:sz w:val="28"/>
          <w:szCs w:val="28"/>
          <w:lang w:val="ru-RU"/>
        </w:rPr>
        <w:t>[</w:t>
      </w:r>
      <w:r w:rsidR="00D5184F" w:rsidRPr="00207730">
        <w:rPr>
          <w:bCs/>
          <w:sz w:val="28"/>
          <w:szCs w:val="28"/>
          <w:lang w:val="ru-RU"/>
        </w:rPr>
        <w:fldChar w:fldCharType="begin"/>
      </w:r>
      <w:r w:rsidR="00D5184F" w:rsidRPr="00207730">
        <w:rPr>
          <w:spacing w:val="2"/>
          <w:sz w:val="28"/>
          <w:szCs w:val="28"/>
          <w:lang w:val="ru-RU"/>
        </w:rPr>
        <w:instrText xml:space="preserve"> REF _Ref206630120 \r \h </w:instrText>
      </w:r>
      <w:r w:rsidR="00465070" w:rsidRPr="00207730">
        <w:rPr>
          <w:bCs/>
          <w:sz w:val="28"/>
          <w:szCs w:val="28"/>
          <w:lang w:val="ru-RU"/>
        </w:rPr>
        <w:instrText xml:space="preserve"> \* MERGEFORMAT </w:instrText>
      </w:r>
      <w:r w:rsidR="00D5184F" w:rsidRPr="00207730">
        <w:rPr>
          <w:bCs/>
          <w:sz w:val="28"/>
          <w:szCs w:val="28"/>
          <w:lang w:val="ru-RU"/>
        </w:rPr>
      </w:r>
      <w:r w:rsidR="00D5184F" w:rsidRPr="00207730">
        <w:rPr>
          <w:bCs/>
          <w:sz w:val="28"/>
          <w:szCs w:val="28"/>
          <w:lang w:val="ru-RU"/>
        </w:rPr>
        <w:fldChar w:fldCharType="separate"/>
      </w:r>
      <w:r w:rsidR="00AC46D8">
        <w:rPr>
          <w:spacing w:val="2"/>
          <w:sz w:val="28"/>
          <w:szCs w:val="28"/>
          <w:lang w:val="ru-RU"/>
        </w:rPr>
        <w:t>42</w:t>
      </w:r>
      <w:r w:rsidR="00D5184F" w:rsidRPr="00207730">
        <w:rPr>
          <w:bCs/>
          <w:sz w:val="28"/>
          <w:szCs w:val="28"/>
          <w:lang w:val="ru-RU"/>
        </w:rPr>
        <w:fldChar w:fldCharType="end"/>
      </w:r>
      <w:r w:rsidR="00DE753F" w:rsidRPr="00207730">
        <w:rPr>
          <w:spacing w:val="2"/>
          <w:sz w:val="28"/>
          <w:szCs w:val="28"/>
          <w:lang w:val="ru-RU"/>
        </w:rPr>
        <w:t xml:space="preserve">]. </w:t>
      </w:r>
    </w:p>
    <w:p w14:paraId="67E13105" w14:textId="77777777"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Микрочип имеет ряд преимуществ:</w:t>
      </w:r>
    </w:p>
    <w:p w14:paraId="4522884C" w14:textId="77777777"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его невозможно забыть, поскольку он одно целое с телом человека;</w:t>
      </w:r>
    </w:p>
    <w:p w14:paraId="58D3B2A2" w14:textId="52CD729E"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lastRenderedPageBreak/>
        <w:t xml:space="preserve">- не </w:t>
      </w:r>
      <w:r w:rsidR="00C703E7" w:rsidRPr="00207730">
        <w:rPr>
          <w:spacing w:val="2"/>
          <w:sz w:val="28"/>
          <w:szCs w:val="28"/>
          <w:lang w:val="ru-RU"/>
        </w:rPr>
        <w:t>требуется</w:t>
      </w:r>
      <w:r w:rsidRPr="00207730">
        <w:rPr>
          <w:spacing w:val="2"/>
          <w:sz w:val="28"/>
          <w:szCs w:val="28"/>
          <w:lang w:val="ru-RU"/>
        </w:rPr>
        <w:t xml:space="preserve"> зарядка</w:t>
      </w:r>
      <w:r w:rsidR="00C703E7" w:rsidRPr="00207730">
        <w:rPr>
          <w:spacing w:val="2"/>
          <w:sz w:val="28"/>
          <w:szCs w:val="28"/>
          <w:lang w:val="ru-RU"/>
        </w:rPr>
        <w:t xml:space="preserve">, характеризуется </w:t>
      </w:r>
      <w:r w:rsidRPr="00207730">
        <w:rPr>
          <w:spacing w:val="2"/>
          <w:sz w:val="28"/>
          <w:szCs w:val="28"/>
          <w:lang w:val="ru-RU"/>
        </w:rPr>
        <w:t>долг</w:t>
      </w:r>
      <w:r w:rsidR="00C703E7" w:rsidRPr="00207730">
        <w:rPr>
          <w:spacing w:val="2"/>
          <w:sz w:val="28"/>
          <w:szCs w:val="28"/>
          <w:lang w:val="ru-RU"/>
        </w:rPr>
        <w:t>овременной</w:t>
      </w:r>
      <w:r w:rsidRPr="00207730">
        <w:rPr>
          <w:spacing w:val="2"/>
          <w:sz w:val="28"/>
          <w:szCs w:val="28"/>
          <w:lang w:val="ru-RU"/>
        </w:rPr>
        <w:t xml:space="preserve"> работоспособность</w:t>
      </w:r>
      <w:r w:rsidR="00C703E7" w:rsidRPr="00207730">
        <w:rPr>
          <w:spacing w:val="2"/>
          <w:sz w:val="28"/>
          <w:szCs w:val="28"/>
          <w:lang w:val="ru-RU"/>
        </w:rPr>
        <w:t>ю</w:t>
      </w:r>
      <w:r w:rsidRPr="00207730">
        <w:rPr>
          <w:spacing w:val="2"/>
          <w:sz w:val="28"/>
          <w:szCs w:val="28"/>
          <w:lang w:val="ru-RU"/>
        </w:rPr>
        <w:t>, поскольку энергия потребляется лишь при их активизации, когда происходит взаимодействие с внешним устройством [</w:t>
      </w:r>
      <w:r w:rsidR="009E52DF" w:rsidRPr="00207730">
        <w:rPr>
          <w:bCs/>
          <w:sz w:val="28"/>
          <w:szCs w:val="28"/>
          <w:lang w:val="ru-RU"/>
        </w:rPr>
        <w:fldChar w:fldCharType="begin"/>
      </w:r>
      <w:r w:rsidR="009E52DF" w:rsidRPr="00207730">
        <w:rPr>
          <w:spacing w:val="2"/>
          <w:sz w:val="28"/>
          <w:szCs w:val="28"/>
          <w:lang w:val="ru-RU"/>
        </w:rPr>
        <w:instrText xml:space="preserve"> REF _Ref198318467 \r \h </w:instrText>
      </w:r>
      <w:r w:rsidR="00465070" w:rsidRPr="00207730">
        <w:rPr>
          <w:bCs/>
          <w:sz w:val="28"/>
          <w:szCs w:val="28"/>
          <w:lang w:val="ru-RU"/>
        </w:rPr>
        <w:instrText xml:space="preserve"> \* MERGEFORMAT </w:instrText>
      </w:r>
      <w:r w:rsidR="009E52DF" w:rsidRPr="00207730">
        <w:rPr>
          <w:bCs/>
          <w:sz w:val="28"/>
          <w:szCs w:val="28"/>
          <w:lang w:val="ru-RU"/>
        </w:rPr>
      </w:r>
      <w:r w:rsidR="009E52DF" w:rsidRPr="00207730">
        <w:rPr>
          <w:bCs/>
          <w:sz w:val="28"/>
          <w:szCs w:val="28"/>
          <w:lang w:val="ru-RU"/>
        </w:rPr>
        <w:fldChar w:fldCharType="separate"/>
      </w:r>
      <w:r w:rsidR="00AC46D8">
        <w:rPr>
          <w:spacing w:val="2"/>
          <w:sz w:val="28"/>
          <w:szCs w:val="28"/>
          <w:lang w:val="ru-RU"/>
        </w:rPr>
        <w:t>43</w:t>
      </w:r>
      <w:r w:rsidR="009E52DF" w:rsidRPr="00207730">
        <w:rPr>
          <w:bCs/>
          <w:sz w:val="28"/>
          <w:szCs w:val="28"/>
          <w:lang w:val="ru-RU"/>
        </w:rPr>
        <w:fldChar w:fldCharType="end"/>
      </w:r>
      <w:r w:rsidRPr="00207730">
        <w:rPr>
          <w:spacing w:val="2"/>
          <w:sz w:val="28"/>
          <w:szCs w:val="28"/>
          <w:lang w:val="ru-RU"/>
        </w:rPr>
        <w:t>].</w:t>
      </w:r>
    </w:p>
    <w:p w14:paraId="4C78E7B0" w14:textId="56E3A7D6"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Как правило, в основе чипирования лежит технология RFID (устройство системы радиочастотной идентификации с чипом и антенной), позволяющ</w:t>
      </w:r>
      <w:r w:rsidR="00485432" w:rsidRPr="00207730">
        <w:rPr>
          <w:spacing w:val="2"/>
          <w:sz w:val="28"/>
          <w:szCs w:val="28"/>
          <w:lang w:val="ru-RU"/>
        </w:rPr>
        <w:t>ая</w:t>
      </w:r>
      <w:r w:rsidRPr="00207730">
        <w:rPr>
          <w:spacing w:val="2"/>
          <w:sz w:val="28"/>
          <w:szCs w:val="28"/>
          <w:lang w:val="ru-RU"/>
        </w:rPr>
        <w:t xml:space="preserve"> </w:t>
      </w:r>
      <w:r w:rsidR="00F84327" w:rsidRPr="00207730">
        <w:rPr>
          <w:spacing w:val="2"/>
          <w:sz w:val="28"/>
          <w:szCs w:val="28"/>
          <w:lang w:val="ru-RU"/>
        </w:rPr>
        <w:t>записывать информацию на специальные транспондеры (RFID-метки) и считывать е</w:t>
      </w:r>
      <w:r w:rsidR="00EC065E" w:rsidRPr="00207730">
        <w:rPr>
          <w:spacing w:val="2"/>
          <w:sz w:val="28"/>
          <w:szCs w:val="28"/>
          <w:lang w:val="ru-RU"/>
        </w:rPr>
        <w:t>е</w:t>
      </w:r>
      <w:r w:rsidR="00F84327" w:rsidRPr="00207730">
        <w:rPr>
          <w:spacing w:val="2"/>
          <w:sz w:val="28"/>
          <w:szCs w:val="28"/>
          <w:lang w:val="ru-RU"/>
        </w:rPr>
        <w:t xml:space="preserve"> на расстоянии с помощью радиосигнала. Полученная информация хранится в базе данных, владелец которой может организовать обмен данными с другими сетями</w:t>
      </w:r>
      <w:r w:rsidRPr="00207730">
        <w:rPr>
          <w:spacing w:val="2"/>
          <w:sz w:val="28"/>
          <w:szCs w:val="28"/>
          <w:lang w:val="ru-RU"/>
        </w:rPr>
        <w:t>.</w:t>
      </w:r>
    </w:p>
    <w:p w14:paraId="555D27EC" w14:textId="722F9D08" w:rsidR="00D50766" w:rsidRPr="00207730" w:rsidRDefault="00D7216A"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Основным фактором риска, связанным с применением технологии чипирования, является возможность несанкционированного доступа к хранящимся данным, обхода предусмотренных защитных механизмов, удаления или деактивации имплантированных микрочипов, а также допущения ошибок в процессе мониторинга. Реализация указанных рисков может негативно сказаться на эффективности предпринимаемых мер </w:t>
      </w:r>
      <w:r w:rsidR="00DE753F" w:rsidRPr="00207730">
        <w:rPr>
          <w:spacing w:val="2"/>
          <w:sz w:val="28"/>
          <w:szCs w:val="28"/>
          <w:lang w:val="ru-RU"/>
        </w:rPr>
        <w:t>[</w:t>
      </w:r>
      <w:r w:rsidR="008139FD" w:rsidRPr="00207730">
        <w:rPr>
          <w:spacing w:val="2"/>
          <w:sz w:val="28"/>
          <w:szCs w:val="28"/>
          <w:lang w:val="ru-RU"/>
        </w:rPr>
        <w:fldChar w:fldCharType="begin"/>
      </w:r>
      <w:r w:rsidR="008139FD" w:rsidRPr="00207730">
        <w:rPr>
          <w:spacing w:val="2"/>
          <w:sz w:val="28"/>
          <w:szCs w:val="28"/>
          <w:lang w:val="ru-RU"/>
        </w:rPr>
        <w:instrText xml:space="preserve"> REF _Ref206630120 \r \h </w:instrText>
      </w:r>
      <w:r w:rsidR="00465070" w:rsidRPr="00207730">
        <w:rPr>
          <w:spacing w:val="2"/>
          <w:sz w:val="28"/>
          <w:szCs w:val="28"/>
          <w:lang w:val="ru-RU"/>
        </w:rPr>
        <w:instrText xml:space="preserve"> \* MERGEFORMAT </w:instrText>
      </w:r>
      <w:r w:rsidR="008139FD" w:rsidRPr="00207730">
        <w:rPr>
          <w:spacing w:val="2"/>
          <w:sz w:val="28"/>
          <w:szCs w:val="28"/>
          <w:lang w:val="ru-RU"/>
        </w:rPr>
      </w:r>
      <w:r w:rsidR="008139FD" w:rsidRPr="00207730">
        <w:rPr>
          <w:spacing w:val="2"/>
          <w:sz w:val="28"/>
          <w:szCs w:val="28"/>
          <w:lang w:val="ru-RU"/>
        </w:rPr>
        <w:fldChar w:fldCharType="separate"/>
      </w:r>
      <w:r w:rsidR="00AC46D8">
        <w:rPr>
          <w:spacing w:val="2"/>
          <w:sz w:val="28"/>
          <w:szCs w:val="28"/>
          <w:lang w:val="ru-RU"/>
        </w:rPr>
        <w:t>42</w:t>
      </w:r>
      <w:r w:rsidR="008139FD" w:rsidRPr="00207730">
        <w:rPr>
          <w:spacing w:val="2"/>
          <w:sz w:val="28"/>
          <w:szCs w:val="28"/>
          <w:lang w:val="ru-RU"/>
        </w:rPr>
        <w:fldChar w:fldCharType="end"/>
      </w:r>
      <w:r w:rsidR="00DE753F" w:rsidRPr="00207730">
        <w:rPr>
          <w:bCs/>
          <w:sz w:val="28"/>
          <w:szCs w:val="28"/>
          <w:lang w:val="ru-RU"/>
        </w:rPr>
        <w:t>, с. 12</w:t>
      </w:r>
      <w:r w:rsidR="00DE753F" w:rsidRPr="00207730">
        <w:rPr>
          <w:spacing w:val="2"/>
          <w:sz w:val="28"/>
          <w:szCs w:val="28"/>
          <w:lang w:val="ru-RU"/>
        </w:rPr>
        <w:t xml:space="preserve">]. Хотя, </w:t>
      </w:r>
      <w:r w:rsidR="00614D71" w:rsidRPr="00207730">
        <w:rPr>
          <w:spacing w:val="2"/>
          <w:sz w:val="28"/>
          <w:szCs w:val="28"/>
          <w:lang w:val="ru-RU"/>
        </w:rPr>
        <w:t>успешная практика</w:t>
      </w:r>
      <w:r w:rsidR="00DE753F" w:rsidRPr="00207730">
        <w:rPr>
          <w:spacing w:val="2"/>
          <w:sz w:val="28"/>
          <w:szCs w:val="28"/>
          <w:lang w:val="ru-RU"/>
        </w:rPr>
        <w:t xml:space="preserve"> </w:t>
      </w:r>
      <w:r w:rsidR="00614D71" w:rsidRPr="00207730">
        <w:rPr>
          <w:spacing w:val="2"/>
          <w:sz w:val="28"/>
          <w:szCs w:val="28"/>
          <w:lang w:val="ru-RU"/>
        </w:rPr>
        <w:t>использования</w:t>
      </w:r>
      <w:r w:rsidR="00DE753F" w:rsidRPr="00207730">
        <w:rPr>
          <w:spacing w:val="2"/>
          <w:sz w:val="28"/>
          <w:szCs w:val="28"/>
          <w:lang w:val="ru-RU"/>
        </w:rPr>
        <w:t xml:space="preserve"> </w:t>
      </w:r>
      <w:r w:rsidR="00614D71" w:rsidRPr="00207730">
        <w:rPr>
          <w:spacing w:val="2"/>
          <w:sz w:val="28"/>
          <w:szCs w:val="28"/>
          <w:lang w:val="ru-RU"/>
        </w:rPr>
        <w:t xml:space="preserve">в Казахстане </w:t>
      </w:r>
      <w:r w:rsidR="00DE753F" w:rsidRPr="00207730">
        <w:rPr>
          <w:spacing w:val="2"/>
          <w:sz w:val="28"/>
          <w:szCs w:val="28"/>
          <w:lang w:val="ru-RU"/>
        </w:rPr>
        <w:t>ИС (</w:t>
      </w:r>
      <w:r w:rsidR="00DE753F" w:rsidRPr="00207730">
        <w:rPr>
          <w:spacing w:val="2"/>
          <w:sz w:val="28"/>
          <w:szCs w:val="28"/>
        </w:rPr>
        <w:t>E</w:t>
      </w:r>
      <w:r w:rsidR="00DE753F" w:rsidRPr="00207730">
        <w:rPr>
          <w:spacing w:val="2"/>
          <w:sz w:val="28"/>
          <w:szCs w:val="28"/>
          <w:lang w:val="ru-RU"/>
        </w:rPr>
        <w:t>-</w:t>
      </w:r>
      <w:r w:rsidR="00DE753F" w:rsidRPr="00207730">
        <w:rPr>
          <w:spacing w:val="2"/>
          <w:sz w:val="28"/>
          <w:szCs w:val="28"/>
        </w:rPr>
        <w:t>gov</w:t>
      </w:r>
      <w:r w:rsidR="00DE753F" w:rsidRPr="00207730">
        <w:rPr>
          <w:spacing w:val="2"/>
          <w:sz w:val="28"/>
          <w:szCs w:val="28"/>
          <w:lang w:val="ru-RU"/>
        </w:rPr>
        <w:t xml:space="preserve">, </w:t>
      </w:r>
      <w:r w:rsidR="00DE753F" w:rsidRPr="00207730">
        <w:rPr>
          <w:spacing w:val="2"/>
          <w:sz w:val="28"/>
          <w:szCs w:val="28"/>
        </w:rPr>
        <w:t>e</w:t>
      </w:r>
      <w:r w:rsidR="00DE753F" w:rsidRPr="00207730">
        <w:rPr>
          <w:spacing w:val="2"/>
          <w:sz w:val="28"/>
          <w:szCs w:val="28"/>
          <w:lang w:val="ru-RU"/>
        </w:rPr>
        <w:t>-</w:t>
      </w:r>
      <w:r w:rsidR="00DE753F" w:rsidRPr="00207730">
        <w:rPr>
          <w:spacing w:val="2"/>
          <w:sz w:val="28"/>
          <w:szCs w:val="28"/>
        </w:rPr>
        <w:t>licence</w:t>
      </w:r>
      <w:r w:rsidR="00DE753F" w:rsidRPr="00207730">
        <w:rPr>
          <w:spacing w:val="2"/>
          <w:sz w:val="28"/>
          <w:szCs w:val="28"/>
          <w:lang w:val="ru-RU"/>
        </w:rPr>
        <w:t xml:space="preserve">, </w:t>
      </w:r>
      <w:r w:rsidR="00DE753F" w:rsidRPr="00207730">
        <w:rPr>
          <w:spacing w:val="2"/>
          <w:sz w:val="28"/>
          <w:szCs w:val="28"/>
        </w:rPr>
        <w:t>e</w:t>
      </w:r>
      <w:r w:rsidR="00DE753F" w:rsidRPr="00207730">
        <w:rPr>
          <w:spacing w:val="2"/>
          <w:sz w:val="28"/>
          <w:szCs w:val="28"/>
          <w:lang w:val="ru-RU"/>
        </w:rPr>
        <w:t>-</w:t>
      </w:r>
      <w:r w:rsidR="00DE753F" w:rsidRPr="00207730">
        <w:rPr>
          <w:spacing w:val="2"/>
          <w:sz w:val="28"/>
          <w:szCs w:val="28"/>
        </w:rPr>
        <w:t>notary</w:t>
      </w:r>
      <w:r w:rsidR="00DE753F" w:rsidRPr="00207730">
        <w:rPr>
          <w:spacing w:val="2"/>
          <w:sz w:val="28"/>
          <w:szCs w:val="28"/>
          <w:lang w:val="ru-RU"/>
        </w:rPr>
        <w:t xml:space="preserve"> и др.) </w:t>
      </w:r>
      <w:r w:rsidR="00614D71" w:rsidRPr="00207730">
        <w:rPr>
          <w:spacing w:val="2"/>
          <w:sz w:val="28"/>
          <w:szCs w:val="28"/>
          <w:lang w:val="ru-RU"/>
        </w:rPr>
        <w:t>демонстрирует низкий риск утечки персональных данных граждан</w:t>
      </w:r>
      <w:r w:rsidR="007048C7" w:rsidRPr="00207730">
        <w:rPr>
          <w:spacing w:val="2"/>
          <w:sz w:val="28"/>
          <w:szCs w:val="28"/>
          <w:lang w:val="ru-RU"/>
        </w:rPr>
        <w:t>, что позволяет обеспечивать гарантированное обслуживание населения</w:t>
      </w:r>
      <w:r w:rsidR="00614D71" w:rsidRPr="00207730">
        <w:rPr>
          <w:spacing w:val="2"/>
          <w:sz w:val="28"/>
          <w:szCs w:val="28"/>
          <w:lang w:val="ru-RU"/>
        </w:rPr>
        <w:t xml:space="preserve"> </w:t>
      </w:r>
      <w:r w:rsidR="00DE753F" w:rsidRPr="00207730">
        <w:rPr>
          <w:spacing w:val="2"/>
          <w:sz w:val="28"/>
          <w:szCs w:val="28"/>
          <w:lang w:val="ru-RU"/>
        </w:rPr>
        <w:t>[</w:t>
      </w:r>
      <w:r w:rsidR="009E52DF" w:rsidRPr="00207730">
        <w:rPr>
          <w:sz w:val="28"/>
          <w:szCs w:val="28"/>
          <w:lang w:val="ru-RU"/>
        </w:rPr>
        <w:fldChar w:fldCharType="begin"/>
      </w:r>
      <w:r w:rsidR="009E52DF" w:rsidRPr="00207730">
        <w:rPr>
          <w:spacing w:val="2"/>
          <w:sz w:val="28"/>
          <w:szCs w:val="28"/>
          <w:lang w:val="ru-RU"/>
        </w:rPr>
        <w:instrText xml:space="preserve"> REF _Ref198318488 \r \h </w:instrText>
      </w:r>
      <w:r w:rsidR="00465070" w:rsidRPr="00207730">
        <w:rPr>
          <w:sz w:val="28"/>
          <w:szCs w:val="28"/>
          <w:lang w:val="ru-RU"/>
        </w:rPr>
        <w:instrText xml:space="preserve"> \* MERGEFORMAT </w:instrText>
      </w:r>
      <w:r w:rsidR="009E52DF" w:rsidRPr="00207730">
        <w:rPr>
          <w:sz w:val="28"/>
          <w:szCs w:val="28"/>
          <w:lang w:val="ru-RU"/>
        </w:rPr>
      </w:r>
      <w:r w:rsidR="009E52DF" w:rsidRPr="00207730">
        <w:rPr>
          <w:sz w:val="28"/>
          <w:szCs w:val="28"/>
          <w:lang w:val="ru-RU"/>
        </w:rPr>
        <w:fldChar w:fldCharType="separate"/>
      </w:r>
      <w:r w:rsidR="00AC46D8">
        <w:rPr>
          <w:spacing w:val="2"/>
          <w:sz w:val="28"/>
          <w:szCs w:val="28"/>
          <w:lang w:val="ru-RU"/>
        </w:rPr>
        <w:t>44</w:t>
      </w:r>
      <w:r w:rsidR="009E52DF" w:rsidRPr="00207730">
        <w:rPr>
          <w:sz w:val="28"/>
          <w:szCs w:val="28"/>
          <w:lang w:val="ru-RU"/>
        </w:rPr>
        <w:fldChar w:fldCharType="end"/>
      </w:r>
      <w:r w:rsidR="00DE753F" w:rsidRPr="00207730">
        <w:rPr>
          <w:spacing w:val="2"/>
          <w:sz w:val="28"/>
          <w:szCs w:val="28"/>
          <w:lang w:val="ru-RU"/>
        </w:rPr>
        <w:t xml:space="preserve">], безопасность биометрических чипов – это именно то, на чем компании-изготовители должны сосредоточить большую часть своих усилий </w:t>
      </w:r>
    </w:p>
    <w:p w14:paraId="71D17288" w14:textId="0F39462D" w:rsidR="00D50766" w:rsidRPr="00207730" w:rsidRDefault="00914460"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Вместе с тем, </w:t>
      </w:r>
      <w:r w:rsidR="0020217E" w:rsidRPr="00207730">
        <w:rPr>
          <w:spacing w:val="2"/>
          <w:sz w:val="28"/>
          <w:szCs w:val="28"/>
          <w:lang w:val="ru-RU"/>
        </w:rPr>
        <w:t>вопросы этики и права, связанные с неприкосновенностью частной жизни и правами человека, делают проблематичным применение технологии чипирования</w:t>
      </w:r>
      <w:r w:rsidRPr="00207730">
        <w:rPr>
          <w:spacing w:val="2"/>
          <w:sz w:val="28"/>
          <w:szCs w:val="28"/>
          <w:lang w:val="ru-RU"/>
        </w:rPr>
        <w:t xml:space="preserve">. </w:t>
      </w:r>
      <w:r w:rsidR="00F04517" w:rsidRPr="00207730">
        <w:rPr>
          <w:spacing w:val="2"/>
          <w:sz w:val="28"/>
          <w:szCs w:val="28"/>
          <w:lang w:val="ru-RU"/>
        </w:rPr>
        <w:t>Внедрение этой меры требует тщательного анализа законодательства и всесторонней оценки потенциальных рисков и преимуществ, с особым акцентом на определении допустимых пределов ограничения свободы и неукоснительном соблюдении прав и законных интересов осужденных в соответствии с действующим законодательством</w:t>
      </w:r>
      <w:r w:rsidR="00DE753F" w:rsidRPr="00207730">
        <w:rPr>
          <w:spacing w:val="2"/>
          <w:sz w:val="28"/>
          <w:szCs w:val="28"/>
          <w:lang w:val="ru-RU"/>
        </w:rPr>
        <w:t>.</w:t>
      </w:r>
    </w:p>
    <w:p w14:paraId="0B23B788" w14:textId="7D08450D"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В целом можно согласиться с выводом отечественных исследователей о том, что чипирование является бурно развивающейся технологией, которая уже сейчас дает возможность получать множество информации и совершать различные действия через небольшой чип. Электронный механизм в сравнении с действующими инструментами определения личности не только обладает множеством преимуществ, но и является менее затратным [</w:t>
      </w:r>
      <w:r w:rsidR="009E52DF" w:rsidRPr="00207730">
        <w:rPr>
          <w:sz w:val="28"/>
          <w:szCs w:val="28"/>
          <w:lang w:val="ru-RU"/>
        </w:rPr>
        <w:fldChar w:fldCharType="begin"/>
      </w:r>
      <w:r w:rsidR="009E52DF" w:rsidRPr="00207730">
        <w:rPr>
          <w:spacing w:val="2"/>
          <w:sz w:val="28"/>
          <w:szCs w:val="28"/>
          <w:lang w:val="ru-RU"/>
        </w:rPr>
        <w:instrText xml:space="preserve"> REF _Ref198318492 \r \h </w:instrText>
      </w:r>
      <w:r w:rsidR="00465070" w:rsidRPr="00207730">
        <w:rPr>
          <w:sz w:val="28"/>
          <w:szCs w:val="28"/>
          <w:lang w:val="ru-RU"/>
        </w:rPr>
        <w:instrText xml:space="preserve"> \* MERGEFORMAT </w:instrText>
      </w:r>
      <w:r w:rsidR="009E52DF" w:rsidRPr="00207730">
        <w:rPr>
          <w:sz w:val="28"/>
          <w:szCs w:val="28"/>
          <w:lang w:val="ru-RU"/>
        </w:rPr>
      </w:r>
      <w:r w:rsidR="009E52DF" w:rsidRPr="00207730">
        <w:rPr>
          <w:sz w:val="28"/>
          <w:szCs w:val="28"/>
          <w:lang w:val="ru-RU"/>
        </w:rPr>
        <w:fldChar w:fldCharType="separate"/>
      </w:r>
      <w:r w:rsidR="00AC46D8">
        <w:rPr>
          <w:spacing w:val="2"/>
          <w:sz w:val="28"/>
          <w:szCs w:val="28"/>
          <w:lang w:val="ru-RU"/>
        </w:rPr>
        <w:t>45</w:t>
      </w:r>
      <w:r w:rsidR="009E52DF" w:rsidRPr="00207730">
        <w:rPr>
          <w:sz w:val="28"/>
          <w:szCs w:val="28"/>
          <w:lang w:val="ru-RU"/>
        </w:rPr>
        <w:fldChar w:fldCharType="end"/>
      </w:r>
      <w:r w:rsidRPr="00207730">
        <w:rPr>
          <w:spacing w:val="2"/>
          <w:sz w:val="28"/>
          <w:szCs w:val="28"/>
          <w:lang w:val="ru-RU"/>
        </w:rPr>
        <w:t>].</w:t>
      </w:r>
    </w:p>
    <w:p w14:paraId="74449413" w14:textId="69D10338" w:rsidR="00D50766" w:rsidRPr="00207730" w:rsidRDefault="002D7570"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В Казахстане технология чипирования находится на начальной стадии внедрения. Вместе с тем, обладая широким спектром потенциальных применений, она представляется перспективной для использования в сфере исполнения наказаний. В целях обеспечения правовой определ</w:t>
      </w:r>
      <w:r w:rsidR="00EC065E" w:rsidRPr="00207730">
        <w:rPr>
          <w:spacing w:val="2"/>
          <w:sz w:val="28"/>
          <w:szCs w:val="28"/>
          <w:lang w:val="ru-RU"/>
        </w:rPr>
        <w:t>е</w:t>
      </w:r>
      <w:r w:rsidRPr="00207730">
        <w:rPr>
          <w:spacing w:val="2"/>
          <w:sz w:val="28"/>
          <w:szCs w:val="28"/>
          <w:lang w:val="ru-RU"/>
        </w:rPr>
        <w:t>нности и минимизации рисков, связанных с применением данной технологии, необходимо законодательное закрепление основных аспектов е</w:t>
      </w:r>
      <w:r w:rsidR="00EC065E" w:rsidRPr="00207730">
        <w:rPr>
          <w:spacing w:val="2"/>
          <w:sz w:val="28"/>
          <w:szCs w:val="28"/>
          <w:lang w:val="ru-RU"/>
        </w:rPr>
        <w:t>е</w:t>
      </w:r>
      <w:r w:rsidRPr="00207730">
        <w:rPr>
          <w:spacing w:val="2"/>
          <w:sz w:val="28"/>
          <w:szCs w:val="28"/>
          <w:lang w:val="ru-RU"/>
        </w:rPr>
        <w:t xml:space="preserve"> использования, а также внесение соответствующих изменений в действующие нормативные правовые акты. Полагаем, что это позволит легитимизировать применение микрочипов в отношении отдельных категорий граждан в целях предупреждения преступности и предотвращения уклонения от отбывания наказания </w:t>
      </w:r>
      <w:r w:rsidR="00DE753F" w:rsidRPr="00207730">
        <w:rPr>
          <w:spacing w:val="2"/>
          <w:sz w:val="28"/>
          <w:szCs w:val="28"/>
          <w:lang w:val="ru-RU"/>
        </w:rPr>
        <w:t>[</w:t>
      </w:r>
      <w:r w:rsidR="009E52DF" w:rsidRPr="00207730">
        <w:rPr>
          <w:bCs/>
          <w:sz w:val="28"/>
          <w:szCs w:val="28"/>
          <w:lang w:val="ru-RU"/>
        </w:rPr>
        <w:fldChar w:fldCharType="begin"/>
      </w:r>
      <w:r w:rsidR="009E52DF" w:rsidRPr="00207730">
        <w:rPr>
          <w:spacing w:val="2"/>
          <w:sz w:val="28"/>
          <w:szCs w:val="28"/>
          <w:lang w:val="ru-RU"/>
        </w:rPr>
        <w:instrText xml:space="preserve"> REF _Ref198318467 \r \h </w:instrText>
      </w:r>
      <w:r w:rsidR="00465070" w:rsidRPr="00207730">
        <w:rPr>
          <w:bCs/>
          <w:sz w:val="28"/>
          <w:szCs w:val="28"/>
          <w:lang w:val="ru-RU"/>
        </w:rPr>
        <w:instrText xml:space="preserve"> \* MERGEFORMAT </w:instrText>
      </w:r>
      <w:r w:rsidR="009E52DF" w:rsidRPr="00207730">
        <w:rPr>
          <w:bCs/>
          <w:sz w:val="28"/>
          <w:szCs w:val="28"/>
          <w:lang w:val="ru-RU"/>
        </w:rPr>
      </w:r>
      <w:r w:rsidR="009E52DF" w:rsidRPr="00207730">
        <w:rPr>
          <w:bCs/>
          <w:sz w:val="28"/>
          <w:szCs w:val="28"/>
          <w:lang w:val="ru-RU"/>
        </w:rPr>
        <w:fldChar w:fldCharType="separate"/>
      </w:r>
      <w:r w:rsidR="00AC46D8">
        <w:rPr>
          <w:spacing w:val="2"/>
          <w:sz w:val="28"/>
          <w:szCs w:val="28"/>
          <w:lang w:val="ru-RU"/>
        </w:rPr>
        <w:t>43</w:t>
      </w:r>
      <w:r w:rsidR="009E52DF" w:rsidRPr="00207730">
        <w:rPr>
          <w:bCs/>
          <w:sz w:val="28"/>
          <w:szCs w:val="28"/>
          <w:lang w:val="ru-RU"/>
        </w:rPr>
        <w:fldChar w:fldCharType="end"/>
      </w:r>
      <w:r w:rsidR="00DE753F" w:rsidRPr="00207730">
        <w:rPr>
          <w:bCs/>
          <w:sz w:val="28"/>
          <w:szCs w:val="28"/>
          <w:lang w:val="ru-RU"/>
        </w:rPr>
        <w:t>, с. 70</w:t>
      </w:r>
      <w:r w:rsidR="00DE753F" w:rsidRPr="00207730">
        <w:rPr>
          <w:spacing w:val="2"/>
          <w:sz w:val="28"/>
          <w:szCs w:val="28"/>
          <w:lang w:val="ru-RU"/>
        </w:rPr>
        <w:t>].</w:t>
      </w:r>
    </w:p>
    <w:p w14:paraId="05F19B89" w14:textId="6B211178" w:rsidR="00D50766" w:rsidRPr="00207730" w:rsidRDefault="00992046"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Представляется, что отсутствие надлежащих средств дистанционного контроля является определяющим фактором, обуславливающим наличие правовых </w:t>
      </w:r>
      <w:r w:rsidRPr="00207730">
        <w:rPr>
          <w:spacing w:val="2"/>
          <w:sz w:val="28"/>
          <w:szCs w:val="28"/>
          <w:lang w:val="ru-RU"/>
        </w:rPr>
        <w:lastRenderedPageBreak/>
        <w:t xml:space="preserve">пробелов, касающихся отсутствия установленной ответственности за нарушение режима отбывания наказания в </w:t>
      </w:r>
      <w:r w:rsidR="00DE753F" w:rsidRPr="00207730">
        <w:rPr>
          <w:spacing w:val="2"/>
          <w:sz w:val="28"/>
          <w:szCs w:val="28"/>
          <w:lang w:val="ru-RU"/>
        </w:rPr>
        <w:t>УМБ и, в частности:</w:t>
      </w:r>
    </w:p>
    <w:p w14:paraId="20E88959" w14:textId="237E7A0F"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за внеочередное (самовольное) посещение магазина для приобретения продуктов питания и предметов первой необходимости (п</w:t>
      </w:r>
      <w:r w:rsidR="00DB434B" w:rsidRPr="00207730">
        <w:rPr>
          <w:spacing w:val="2"/>
          <w:sz w:val="28"/>
          <w:szCs w:val="28"/>
          <w:lang w:val="ru-RU"/>
        </w:rPr>
        <w:t>.</w:t>
      </w:r>
      <w:r w:rsidR="00003519" w:rsidRPr="00207730">
        <w:rPr>
          <w:spacing w:val="2"/>
          <w:sz w:val="28"/>
          <w:szCs w:val="28"/>
          <w:lang w:val="ru-RU"/>
        </w:rPr>
        <w:t xml:space="preserve"> </w:t>
      </w:r>
      <w:r w:rsidRPr="00207730">
        <w:rPr>
          <w:spacing w:val="2"/>
          <w:sz w:val="28"/>
          <w:szCs w:val="28"/>
          <w:lang w:val="ru-RU"/>
        </w:rPr>
        <w:t>2 ч.</w:t>
      </w:r>
      <w:r w:rsidR="00003519" w:rsidRPr="00207730">
        <w:rPr>
          <w:spacing w:val="2"/>
          <w:sz w:val="28"/>
          <w:szCs w:val="28"/>
          <w:lang w:val="ru-RU"/>
        </w:rPr>
        <w:t xml:space="preserve"> </w:t>
      </w:r>
      <w:r w:rsidRPr="00207730">
        <w:rPr>
          <w:spacing w:val="2"/>
          <w:sz w:val="28"/>
          <w:szCs w:val="28"/>
          <w:lang w:val="ru-RU"/>
        </w:rPr>
        <w:t>4 ст. 143 УИК РК);</w:t>
      </w:r>
    </w:p>
    <w:p w14:paraId="13E9E61D" w14:textId="6D87F725"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за внеочередное свидание на рабочем объекте, в больницах с родственниками или иными лицами (п.</w:t>
      </w:r>
      <w:r w:rsidR="00003519" w:rsidRPr="00207730">
        <w:rPr>
          <w:spacing w:val="2"/>
          <w:sz w:val="28"/>
          <w:szCs w:val="28"/>
          <w:lang w:val="ru-RU"/>
        </w:rPr>
        <w:t xml:space="preserve"> </w:t>
      </w:r>
      <w:r w:rsidRPr="00207730">
        <w:rPr>
          <w:spacing w:val="2"/>
          <w:sz w:val="28"/>
          <w:szCs w:val="28"/>
          <w:lang w:val="ru-RU"/>
        </w:rPr>
        <w:t>6 ч.</w:t>
      </w:r>
      <w:r w:rsidR="00003519" w:rsidRPr="00207730">
        <w:rPr>
          <w:spacing w:val="2"/>
          <w:sz w:val="28"/>
          <w:szCs w:val="28"/>
          <w:lang w:val="ru-RU"/>
        </w:rPr>
        <w:t xml:space="preserve"> </w:t>
      </w:r>
      <w:r w:rsidRPr="00207730">
        <w:rPr>
          <w:spacing w:val="2"/>
          <w:sz w:val="28"/>
          <w:szCs w:val="28"/>
          <w:lang w:val="ru-RU"/>
        </w:rPr>
        <w:t>4 ст. 143 УИК РК).</w:t>
      </w:r>
    </w:p>
    <w:p w14:paraId="0F2DA4A7" w14:textId="72ACC19A"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Также в уголовно-исполнительном законодательстве в качестве злостного нарушения установленного порядка отбывания наказания выделено самовольное оставление территорий учреждения минимальной безопасности и рабочего объекта (п.</w:t>
      </w:r>
      <w:r w:rsidR="00346385" w:rsidRPr="00207730">
        <w:rPr>
          <w:spacing w:val="2"/>
          <w:sz w:val="28"/>
          <w:szCs w:val="28"/>
          <w:lang w:val="ru-RU"/>
        </w:rPr>
        <w:t xml:space="preserve"> </w:t>
      </w:r>
      <w:r w:rsidRPr="00207730">
        <w:rPr>
          <w:spacing w:val="2"/>
          <w:sz w:val="28"/>
          <w:szCs w:val="28"/>
          <w:lang w:val="ru-RU"/>
        </w:rPr>
        <w:t>6 ч.</w:t>
      </w:r>
      <w:r w:rsidR="00346385" w:rsidRPr="00207730">
        <w:rPr>
          <w:spacing w:val="2"/>
          <w:sz w:val="28"/>
          <w:szCs w:val="28"/>
          <w:lang w:val="ru-RU"/>
        </w:rPr>
        <w:t xml:space="preserve"> </w:t>
      </w:r>
      <w:r w:rsidRPr="00207730">
        <w:rPr>
          <w:spacing w:val="2"/>
          <w:sz w:val="28"/>
          <w:szCs w:val="28"/>
          <w:lang w:val="ru-RU"/>
        </w:rPr>
        <w:t>2 ст. 130 УИК РК), однако к таким нарушениям законодатель не относит самовольное оставление территории медицинского учреждения и нарушение больничного режима, что представляется упущением.</w:t>
      </w:r>
    </w:p>
    <w:p w14:paraId="65126465" w14:textId="5CEA436F" w:rsidR="00D50766" w:rsidRPr="00207730" w:rsidRDefault="00DE753F" w:rsidP="00742C3F">
      <w:pPr>
        <w:pStyle w:val="a3"/>
        <w:shd w:val="clear" w:color="auto" w:fill="FFFFFF"/>
        <w:spacing w:after="0" w:line="240" w:lineRule="auto"/>
        <w:ind w:firstLine="709"/>
        <w:jc w:val="both"/>
        <w:textAlignment w:val="baseline"/>
        <w:rPr>
          <w:b/>
          <w:bCs/>
          <w:i/>
          <w:iCs/>
          <w:spacing w:val="2"/>
          <w:sz w:val="28"/>
          <w:szCs w:val="28"/>
          <w:lang w:val="ru-RU"/>
        </w:rPr>
      </w:pPr>
      <w:r w:rsidRPr="00207730">
        <w:rPr>
          <w:spacing w:val="2"/>
          <w:sz w:val="28"/>
          <w:szCs w:val="28"/>
          <w:lang w:val="ru-RU"/>
        </w:rPr>
        <w:t xml:space="preserve">Таким образом, на основании изложенного, </w:t>
      </w:r>
      <w:r w:rsidRPr="00207730">
        <w:rPr>
          <w:b/>
          <w:bCs/>
          <w:i/>
          <w:iCs/>
          <w:spacing w:val="2"/>
          <w:sz w:val="28"/>
          <w:szCs w:val="28"/>
          <w:lang w:val="ru-RU"/>
        </w:rPr>
        <w:t>предлагается дополнить ст</w:t>
      </w:r>
      <w:r w:rsidR="00C23C98" w:rsidRPr="00207730">
        <w:rPr>
          <w:b/>
          <w:bCs/>
          <w:i/>
          <w:iCs/>
          <w:spacing w:val="2"/>
          <w:sz w:val="28"/>
          <w:szCs w:val="28"/>
          <w:lang w:val="ru-RU"/>
        </w:rPr>
        <w:t xml:space="preserve">атью </w:t>
      </w:r>
      <w:r w:rsidRPr="00207730">
        <w:rPr>
          <w:b/>
          <w:bCs/>
          <w:i/>
          <w:iCs/>
          <w:spacing w:val="2"/>
          <w:sz w:val="28"/>
          <w:szCs w:val="28"/>
          <w:lang w:val="ru-RU"/>
        </w:rPr>
        <w:t>143 УИК РК ограничениями</w:t>
      </w:r>
      <w:r w:rsidR="00DB434B" w:rsidRPr="00207730">
        <w:rPr>
          <w:b/>
          <w:bCs/>
          <w:i/>
          <w:iCs/>
          <w:spacing w:val="2"/>
          <w:sz w:val="28"/>
          <w:szCs w:val="28"/>
          <w:lang w:val="ru-RU"/>
        </w:rPr>
        <w:t xml:space="preserve"> аналогичными</w:t>
      </w:r>
      <w:r w:rsidRPr="00207730">
        <w:rPr>
          <w:b/>
          <w:bCs/>
          <w:i/>
          <w:iCs/>
          <w:spacing w:val="2"/>
          <w:sz w:val="28"/>
          <w:szCs w:val="28"/>
          <w:lang w:val="ru-RU"/>
        </w:rPr>
        <w:t xml:space="preserve"> ч</w:t>
      </w:r>
      <w:r w:rsidR="00C23C98" w:rsidRPr="00207730">
        <w:rPr>
          <w:b/>
          <w:bCs/>
          <w:i/>
          <w:iCs/>
          <w:spacing w:val="2"/>
          <w:sz w:val="28"/>
          <w:szCs w:val="28"/>
          <w:lang w:val="ru-RU"/>
        </w:rPr>
        <w:t>асти</w:t>
      </w:r>
      <w:r w:rsidR="00346385" w:rsidRPr="00207730">
        <w:rPr>
          <w:b/>
          <w:bCs/>
          <w:i/>
          <w:iCs/>
          <w:spacing w:val="2"/>
          <w:sz w:val="28"/>
          <w:szCs w:val="28"/>
          <w:lang w:val="ru-RU"/>
        </w:rPr>
        <w:t xml:space="preserve"> </w:t>
      </w:r>
      <w:r w:rsidRPr="00207730">
        <w:rPr>
          <w:b/>
          <w:bCs/>
          <w:i/>
          <w:iCs/>
          <w:spacing w:val="2"/>
          <w:sz w:val="28"/>
          <w:szCs w:val="28"/>
          <w:lang w:val="ru-RU"/>
        </w:rPr>
        <w:t>3 ст</w:t>
      </w:r>
      <w:r w:rsidR="00C23C98" w:rsidRPr="00207730">
        <w:rPr>
          <w:b/>
          <w:bCs/>
          <w:i/>
          <w:iCs/>
          <w:spacing w:val="2"/>
          <w:sz w:val="28"/>
          <w:szCs w:val="28"/>
          <w:lang w:val="ru-RU"/>
        </w:rPr>
        <w:t>атьи</w:t>
      </w:r>
      <w:r w:rsidRPr="00207730">
        <w:rPr>
          <w:b/>
          <w:bCs/>
          <w:i/>
          <w:iCs/>
          <w:spacing w:val="2"/>
          <w:sz w:val="28"/>
          <w:szCs w:val="28"/>
          <w:lang w:val="ru-RU"/>
        </w:rPr>
        <w:t xml:space="preserve"> 113 УИК РК, либо закрепить возможность чипирования осужденных для обеспечения контроля над ними.</w:t>
      </w:r>
    </w:p>
    <w:p w14:paraId="0DA26CB5" w14:textId="3C03CA38"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Следует согласиться с Ю.В. Голиком в том, что система дистанционного контроля преступности будет включать в себя не только чипирование, но и другие способы и методы, которые будут менее дискуссионными [</w:t>
      </w:r>
      <w:r w:rsidR="009E52DF" w:rsidRPr="00207730">
        <w:rPr>
          <w:spacing w:val="2"/>
          <w:sz w:val="28"/>
          <w:szCs w:val="28"/>
          <w:lang w:val="ru-RU"/>
        </w:rPr>
        <w:fldChar w:fldCharType="begin"/>
      </w:r>
      <w:r w:rsidR="009E52DF" w:rsidRPr="00207730">
        <w:rPr>
          <w:spacing w:val="2"/>
          <w:sz w:val="28"/>
          <w:szCs w:val="28"/>
          <w:lang w:val="ru-RU"/>
        </w:rPr>
        <w:instrText xml:space="preserve"> REF _Ref198318510 \r \h </w:instrText>
      </w:r>
      <w:r w:rsidR="00465070" w:rsidRPr="00207730">
        <w:rPr>
          <w:spacing w:val="2"/>
          <w:sz w:val="28"/>
          <w:szCs w:val="28"/>
          <w:lang w:val="ru-RU"/>
        </w:rPr>
        <w:instrText xml:space="preserve"> \* MERGEFORMAT </w:instrText>
      </w:r>
      <w:r w:rsidR="009E52DF" w:rsidRPr="00207730">
        <w:rPr>
          <w:spacing w:val="2"/>
          <w:sz w:val="28"/>
          <w:szCs w:val="28"/>
          <w:lang w:val="ru-RU"/>
        </w:rPr>
      </w:r>
      <w:r w:rsidR="009E52DF" w:rsidRPr="00207730">
        <w:rPr>
          <w:spacing w:val="2"/>
          <w:sz w:val="28"/>
          <w:szCs w:val="28"/>
          <w:lang w:val="ru-RU"/>
        </w:rPr>
        <w:fldChar w:fldCharType="separate"/>
      </w:r>
      <w:r w:rsidR="00AC46D8">
        <w:rPr>
          <w:spacing w:val="2"/>
          <w:sz w:val="28"/>
          <w:szCs w:val="28"/>
          <w:lang w:val="ru-RU"/>
        </w:rPr>
        <w:t>46</w:t>
      </w:r>
      <w:r w:rsidR="009E52DF" w:rsidRPr="00207730">
        <w:rPr>
          <w:spacing w:val="2"/>
          <w:sz w:val="28"/>
          <w:szCs w:val="28"/>
          <w:lang w:val="ru-RU"/>
        </w:rPr>
        <w:fldChar w:fldCharType="end"/>
      </w:r>
      <w:r w:rsidRPr="00207730">
        <w:rPr>
          <w:spacing w:val="2"/>
          <w:sz w:val="28"/>
          <w:szCs w:val="28"/>
          <w:lang w:val="ru-RU"/>
        </w:rPr>
        <w:t xml:space="preserve">]. Так, в будущем предполагается создание систем на основе ИИ, что расширит возможности сотрудников УИС по контролю и надзору за осужденными, в </w:t>
      </w:r>
      <w:r w:rsidR="00D134EB" w:rsidRPr="00207730">
        <w:rPr>
          <w:spacing w:val="2"/>
          <w:sz w:val="28"/>
          <w:szCs w:val="28"/>
          <w:lang w:val="ru-RU"/>
        </w:rPr>
        <w:t>том числе</w:t>
      </w:r>
      <w:r w:rsidRPr="00207730">
        <w:rPr>
          <w:spacing w:val="2"/>
          <w:sz w:val="28"/>
          <w:szCs w:val="28"/>
          <w:lang w:val="ru-RU"/>
        </w:rPr>
        <w:t xml:space="preserve"> отбывающими наказание в УМБ. </w:t>
      </w:r>
    </w:p>
    <w:p w14:paraId="2B311274" w14:textId="38C4EC23" w:rsidR="00D50766" w:rsidRPr="00207730" w:rsidRDefault="00443517"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Внедрение системы, фиксирующей нарушения в режиме реального времени, предоставит органам контроля надежный инструмент для оперативной работы. Она не только позволит идентифицировать личность осужденного и установить место и время нарушения, но и определять его характер, а также автоматически принимать решение о наказании и направлять готовые документы для исполнения, тем самым значительно облегчая работу должностных лиц</w:t>
      </w:r>
      <w:r w:rsidR="00DE753F" w:rsidRPr="00207730">
        <w:rPr>
          <w:spacing w:val="2"/>
          <w:sz w:val="28"/>
          <w:szCs w:val="28"/>
          <w:lang w:val="ru-RU"/>
        </w:rPr>
        <w:t xml:space="preserve"> [</w:t>
      </w:r>
      <w:r w:rsidR="009E52DF" w:rsidRPr="00207730">
        <w:rPr>
          <w:spacing w:val="2"/>
          <w:sz w:val="28"/>
          <w:szCs w:val="28"/>
          <w:lang w:val="ru-RU"/>
        </w:rPr>
        <w:fldChar w:fldCharType="begin"/>
      </w:r>
      <w:r w:rsidR="009E52DF" w:rsidRPr="00207730">
        <w:rPr>
          <w:spacing w:val="2"/>
          <w:sz w:val="28"/>
          <w:szCs w:val="28"/>
          <w:lang w:val="ru-RU"/>
        </w:rPr>
        <w:instrText xml:space="preserve"> REF _Ref198318514 \r \h </w:instrText>
      </w:r>
      <w:r w:rsidR="00465070" w:rsidRPr="00207730">
        <w:rPr>
          <w:spacing w:val="2"/>
          <w:sz w:val="28"/>
          <w:szCs w:val="28"/>
          <w:lang w:val="ru-RU"/>
        </w:rPr>
        <w:instrText xml:space="preserve"> \* MERGEFORMAT </w:instrText>
      </w:r>
      <w:r w:rsidR="009E52DF" w:rsidRPr="00207730">
        <w:rPr>
          <w:spacing w:val="2"/>
          <w:sz w:val="28"/>
          <w:szCs w:val="28"/>
          <w:lang w:val="ru-RU"/>
        </w:rPr>
      </w:r>
      <w:r w:rsidR="009E52DF" w:rsidRPr="00207730">
        <w:rPr>
          <w:spacing w:val="2"/>
          <w:sz w:val="28"/>
          <w:szCs w:val="28"/>
          <w:lang w:val="ru-RU"/>
        </w:rPr>
        <w:fldChar w:fldCharType="separate"/>
      </w:r>
      <w:r w:rsidR="00AC46D8">
        <w:rPr>
          <w:spacing w:val="2"/>
          <w:sz w:val="28"/>
          <w:szCs w:val="28"/>
          <w:lang w:val="ru-RU"/>
        </w:rPr>
        <w:t>47</w:t>
      </w:r>
      <w:r w:rsidR="009E52DF" w:rsidRPr="00207730">
        <w:rPr>
          <w:spacing w:val="2"/>
          <w:sz w:val="28"/>
          <w:szCs w:val="28"/>
          <w:lang w:val="ru-RU"/>
        </w:rPr>
        <w:fldChar w:fldCharType="end"/>
      </w:r>
      <w:r w:rsidR="00DE753F" w:rsidRPr="00207730">
        <w:rPr>
          <w:spacing w:val="2"/>
          <w:sz w:val="28"/>
          <w:szCs w:val="28"/>
          <w:lang w:val="ru-RU"/>
        </w:rPr>
        <w:t>].</w:t>
      </w:r>
    </w:p>
    <w:p w14:paraId="149DB68C" w14:textId="27D0AC43"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Следует отметить, что первые шаги КУИС в этом направлении уже делает. В частности, в настоящее время у военнослужащих Национальной гвардии и сотрудников УИС есть видеорегистраторы (жетоны), которые должны функционировать 24 часа и фиксировать не только хронометраж рабочего времени, но и возможные противоправные действия со стороны осужденных. А, согласно Методическим рекомендациям по применению поощрений и наложению дисциплинарных взысканий осужденным в учреждениях УИС, зафиксированное на камеру видеонаблюдения нарушение порядка отбывания наказания признается совершенным [</w:t>
      </w:r>
      <w:r w:rsidR="009E52DF" w:rsidRPr="00207730">
        <w:rPr>
          <w:spacing w:val="2"/>
          <w:sz w:val="28"/>
          <w:szCs w:val="28"/>
          <w:lang w:val="ru-RU"/>
        </w:rPr>
        <w:fldChar w:fldCharType="begin"/>
      </w:r>
      <w:r w:rsidR="009E52DF" w:rsidRPr="00207730">
        <w:rPr>
          <w:spacing w:val="2"/>
          <w:sz w:val="28"/>
          <w:szCs w:val="28"/>
          <w:lang w:val="ru-RU"/>
        </w:rPr>
        <w:instrText xml:space="preserve"> REF _Ref198318519 \r \h </w:instrText>
      </w:r>
      <w:r w:rsidR="00465070" w:rsidRPr="00207730">
        <w:rPr>
          <w:spacing w:val="2"/>
          <w:sz w:val="28"/>
          <w:szCs w:val="28"/>
          <w:lang w:val="ru-RU"/>
        </w:rPr>
        <w:instrText xml:space="preserve"> \* MERGEFORMAT </w:instrText>
      </w:r>
      <w:r w:rsidR="009E52DF" w:rsidRPr="00207730">
        <w:rPr>
          <w:spacing w:val="2"/>
          <w:sz w:val="28"/>
          <w:szCs w:val="28"/>
          <w:lang w:val="ru-RU"/>
        </w:rPr>
      </w:r>
      <w:r w:rsidR="009E52DF" w:rsidRPr="00207730">
        <w:rPr>
          <w:spacing w:val="2"/>
          <w:sz w:val="28"/>
          <w:szCs w:val="28"/>
          <w:lang w:val="ru-RU"/>
        </w:rPr>
        <w:fldChar w:fldCharType="separate"/>
      </w:r>
      <w:r w:rsidR="00AC46D8">
        <w:rPr>
          <w:spacing w:val="2"/>
          <w:sz w:val="28"/>
          <w:szCs w:val="28"/>
          <w:lang w:val="ru-RU"/>
        </w:rPr>
        <w:t>48</w:t>
      </w:r>
      <w:r w:rsidR="009E52DF" w:rsidRPr="00207730">
        <w:rPr>
          <w:spacing w:val="2"/>
          <w:sz w:val="28"/>
          <w:szCs w:val="28"/>
          <w:lang w:val="ru-RU"/>
        </w:rPr>
        <w:fldChar w:fldCharType="end"/>
      </w:r>
      <w:r w:rsidRPr="00207730">
        <w:rPr>
          <w:spacing w:val="2"/>
          <w:sz w:val="28"/>
          <w:szCs w:val="28"/>
          <w:lang w:val="ru-RU"/>
        </w:rPr>
        <w:t xml:space="preserve">]. </w:t>
      </w:r>
    </w:p>
    <w:p w14:paraId="0170DA80" w14:textId="7AEABA97" w:rsidR="00D50766" w:rsidRPr="00207730" w:rsidRDefault="00A95A43"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В юридической науке существует скептическое отношение к возможности применения ИИ в уголовном праве в качестве полноценного субъекта. Возрастающая роль информационных технологий в контроле за исполнением наказаний и принятии решений о нарушениях вызывает оживленную полемику. Как подчеркивает Л.В. Иногамова-Хегай, основной вопрос заключается в том, может ли ИИ квалифицированно оценить действия виновного лица и назначить наказание, которое соответствует тяжести преступления и достигает целей наказания </w:t>
      </w:r>
      <w:r w:rsidR="00DE753F" w:rsidRPr="00207730">
        <w:rPr>
          <w:spacing w:val="2"/>
          <w:sz w:val="28"/>
          <w:szCs w:val="28"/>
          <w:lang w:val="ru-RU"/>
        </w:rPr>
        <w:t>[</w:t>
      </w:r>
      <w:r w:rsidR="009E52DF" w:rsidRPr="00207730">
        <w:rPr>
          <w:spacing w:val="2"/>
          <w:sz w:val="28"/>
          <w:szCs w:val="28"/>
          <w:lang w:val="ru-RU"/>
        </w:rPr>
        <w:fldChar w:fldCharType="begin"/>
      </w:r>
      <w:r w:rsidR="009E52DF" w:rsidRPr="00207730">
        <w:rPr>
          <w:spacing w:val="2"/>
          <w:sz w:val="28"/>
          <w:szCs w:val="28"/>
          <w:lang w:val="ru-RU"/>
        </w:rPr>
        <w:instrText xml:space="preserve"> REF _Ref198318525 \r \h </w:instrText>
      </w:r>
      <w:r w:rsidR="00465070" w:rsidRPr="00207730">
        <w:rPr>
          <w:spacing w:val="2"/>
          <w:sz w:val="28"/>
          <w:szCs w:val="28"/>
          <w:lang w:val="ru-RU"/>
        </w:rPr>
        <w:instrText xml:space="preserve"> \* MERGEFORMAT </w:instrText>
      </w:r>
      <w:r w:rsidR="009E52DF" w:rsidRPr="00207730">
        <w:rPr>
          <w:spacing w:val="2"/>
          <w:sz w:val="28"/>
          <w:szCs w:val="28"/>
          <w:lang w:val="ru-RU"/>
        </w:rPr>
      </w:r>
      <w:r w:rsidR="009E52DF" w:rsidRPr="00207730">
        <w:rPr>
          <w:spacing w:val="2"/>
          <w:sz w:val="28"/>
          <w:szCs w:val="28"/>
          <w:lang w:val="ru-RU"/>
        </w:rPr>
        <w:fldChar w:fldCharType="separate"/>
      </w:r>
      <w:r w:rsidR="00AC46D8">
        <w:rPr>
          <w:spacing w:val="2"/>
          <w:sz w:val="28"/>
          <w:szCs w:val="28"/>
          <w:lang w:val="ru-RU"/>
        </w:rPr>
        <w:t>49</w:t>
      </w:r>
      <w:r w:rsidR="009E52DF" w:rsidRPr="00207730">
        <w:rPr>
          <w:spacing w:val="2"/>
          <w:sz w:val="28"/>
          <w:szCs w:val="28"/>
          <w:lang w:val="ru-RU"/>
        </w:rPr>
        <w:fldChar w:fldCharType="end"/>
      </w:r>
      <w:r w:rsidR="00DE753F" w:rsidRPr="00207730">
        <w:rPr>
          <w:spacing w:val="2"/>
          <w:sz w:val="28"/>
          <w:szCs w:val="28"/>
          <w:lang w:val="ru-RU"/>
        </w:rPr>
        <w:t>].</w:t>
      </w:r>
    </w:p>
    <w:p w14:paraId="0B889EBB" w14:textId="2D90A7F7" w:rsidR="001C2EA4" w:rsidRDefault="00DE753F" w:rsidP="00C67608">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lastRenderedPageBreak/>
        <w:t xml:space="preserve">Однако УИС РК не может не реагировать на вызовы времени. В частности, ИИ способен предоставить ведомству </w:t>
      </w:r>
      <w:r w:rsidR="001C2EA4">
        <w:rPr>
          <w:spacing w:val="2"/>
          <w:sz w:val="28"/>
          <w:szCs w:val="28"/>
          <w:lang w:val="ru-RU"/>
        </w:rPr>
        <w:t xml:space="preserve">и </w:t>
      </w:r>
      <w:r w:rsidR="001C2EA4" w:rsidRPr="006900E9">
        <w:rPr>
          <w:spacing w:val="2"/>
          <w:sz w:val="28"/>
          <w:szCs w:val="28"/>
          <w:lang w:val="ru-RU"/>
        </w:rPr>
        <w:t>существенно расшир</w:t>
      </w:r>
      <w:r w:rsidR="001C2EA4">
        <w:rPr>
          <w:spacing w:val="2"/>
          <w:sz w:val="28"/>
          <w:szCs w:val="28"/>
          <w:lang w:val="ru-RU"/>
        </w:rPr>
        <w:t>ить</w:t>
      </w:r>
      <w:r w:rsidR="001C2EA4" w:rsidRPr="006900E9">
        <w:rPr>
          <w:spacing w:val="2"/>
          <w:sz w:val="28"/>
          <w:szCs w:val="28"/>
          <w:lang w:val="ru-RU"/>
        </w:rPr>
        <w:t xml:space="preserve"> потенциал интеллектуализации систем охранного телевидения, обеспечивая переход от пассивного наблюдения к аналитической обработке</w:t>
      </w:r>
      <w:r w:rsidR="001C2EA4">
        <w:rPr>
          <w:spacing w:val="2"/>
          <w:sz w:val="28"/>
          <w:szCs w:val="28"/>
          <w:lang w:val="ru-RU"/>
        </w:rPr>
        <w:t xml:space="preserve">, </w:t>
      </w:r>
      <w:r w:rsidRPr="00207730">
        <w:rPr>
          <w:spacing w:val="2"/>
          <w:sz w:val="28"/>
          <w:szCs w:val="28"/>
          <w:lang w:val="ru-RU"/>
        </w:rPr>
        <w:t>развитию методов идентификации лиц,</w:t>
      </w:r>
      <w:r w:rsidR="001C2EA4">
        <w:rPr>
          <w:spacing w:val="2"/>
          <w:sz w:val="28"/>
          <w:szCs w:val="28"/>
          <w:lang w:val="ru-RU"/>
        </w:rPr>
        <w:t xml:space="preserve"> </w:t>
      </w:r>
      <w:r w:rsidR="001C2EA4" w:rsidRPr="006900E9">
        <w:rPr>
          <w:spacing w:val="2"/>
          <w:sz w:val="28"/>
          <w:szCs w:val="28"/>
          <w:lang w:val="ru-RU"/>
        </w:rPr>
        <w:t>находящихся на территории учреждения, автоматизированном отслеживании их перемещения, а также внедрени</w:t>
      </w:r>
      <w:r w:rsidR="005A7CFC">
        <w:rPr>
          <w:spacing w:val="2"/>
          <w:sz w:val="28"/>
          <w:szCs w:val="28"/>
          <w:lang w:val="ru-RU"/>
        </w:rPr>
        <w:t>ю</w:t>
      </w:r>
      <w:r w:rsidR="001C2EA4" w:rsidRPr="006900E9">
        <w:rPr>
          <w:spacing w:val="2"/>
          <w:sz w:val="28"/>
          <w:szCs w:val="28"/>
          <w:lang w:val="ru-RU"/>
        </w:rPr>
        <w:t xml:space="preserve"> биометрических методов распознавания по голосу и походки</w:t>
      </w:r>
      <w:r w:rsidR="00C67608">
        <w:rPr>
          <w:spacing w:val="2"/>
          <w:sz w:val="28"/>
          <w:szCs w:val="28"/>
          <w:lang w:val="ru-RU"/>
        </w:rPr>
        <w:t>.</w:t>
      </w:r>
    </w:p>
    <w:p w14:paraId="585FF6B2" w14:textId="54E653CC" w:rsidR="00563445" w:rsidRPr="006900E9" w:rsidRDefault="00DE753F" w:rsidP="00C67608">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Данный стек технологий позволяет создавать системы обработки больших данных, строить качественные прогнозы, выявлять закономерности между событиями, на основе данных, собираемых ведомственными ИС, осуществлять оптимальное планирование работ, выявлять психологические состояния сотрудников и спецконтингента и многое другое [</w:t>
      </w:r>
      <w:r w:rsidR="009E52DF" w:rsidRPr="00207730">
        <w:rPr>
          <w:spacing w:val="2"/>
          <w:sz w:val="28"/>
          <w:szCs w:val="28"/>
          <w:lang w:val="ru-RU"/>
        </w:rPr>
        <w:fldChar w:fldCharType="begin"/>
      </w:r>
      <w:r w:rsidR="009E52DF" w:rsidRPr="00207730">
        <w:rPr>
          <w:spacing w:val="2"/>
          <w:sz w:val="28"/>
          <w:szCs w:val="28"/>
          <w:lang w:val="ru-RU"/>
        </w:rPr>
        <w:instrText xml:space="preserve"> REF _Ref198318531 \r \h </w:instrText>
      </w:r>
      <w:r w:rsidR="00465070" w:rsidRPr="00207730">
        <w:rPr>
          <w:spacing w:val="2"/>
          <w:sz w:val="28"/>
          <w:szCs w:val="28"/>
          <w:lang w:val="ru-RU"/>
        </w:rPr>
        <w:instrText xml:space="preserve"> \* MERGEFORMAT </w:instrText>
      </w:r>
      <w:r w:rsidR="009E52DF" w:rsidRPr="00207730">
        <w:rPr>
          <w:spacing w:val="2"/>
          <w:sz w:val="28"/>
          <w:szCs w:val="28"/>
          <w:lang w:val="ru-RU"/>
        </w:rPr>
      </w:r>
      <w:r w:rsidR="009E52DF" w:rsidRPr="00207730">
        <w:rPr>
          <w:spacing w:val="2"/>
          <w:sz w:val="28"/>
          <w:szCs w:val="28"/>
          <w:lang w:val="ru-RU"/>
        </w:rPr>
        <w:fldChar w:fldCharType="separate"/>
      </w:r>
      <w:r w:rsidR="00AC46D8">
        <w:rPr>
          <w:spacing w:val="2"/>
          <w:sz w:val="28"/>
          <w:szCs w:val="28"/>
          <w:lang w:val="ru-RU"/>
        </w:rPr>
        <w:t>50</w:t>
      </w:r>
      <w:r w:rsidR="009E52DF" w:rsidRPr="00207730">
        <w:rPr>
          <w:spacing w:val="2"/>
          <w:sz w:val="28"/>
          <w:szCs w:val="28"/>
          <w:lang w:val="ru-RU"/>
        </w:rPr>
        <w:fldChar w:fldCharType="end"/>
      </w:r>
      <w:r w:rsidRPr="00207730">
        <w:rPr>
          <w:spacing w:val="2"/>
          <w:sz w:val="28"/>
          <w:szCs w:val="28"/>
          <w:lang w:val="ru-RU"/>
        </w:rPr>
        <w:t>]</w:t>
      </w:r>
      <w:r w:rsidR="00C67608">
        <w:rPr>
          <w:spacing w:val="2"/>
          <w:sz w:val="28"/>
          <w:szCs w:val="28"/>
          <w:lang w:val="ru-RU"/>
        </w:rPr>
        <w:t xml:space="preserve">, </w:t>
      </w:r>
      <w:r w:rsidR="00563445" w:rsidRPr="006900E9">
        <w:rPr>
          <w:spacing w:val="2"/>
          <w:sz w:val="28"/>
          <w:szCs w:val="28"/>
          <w:lang w:val="ru-RU"/>
        </w:rPr>
        <w:t xml:space="preserve">что </w:t>
      </w:r>
      <w:r w:rsidR="00177A14">
        <w:rPr>
          <w:spacing w:val="2"/>
          <w:sz w:val="28"/>
          <w:szCs w:val="28"/>
          <w:lang w:val="ru-RU"/>
        </w:rPr>
        <w:t xml:space="preserve">позволит </w:t>
      </w:r>
      <w:r w:rsidR="00C24EF2">
        <w:rPr>
          <w:spacing w:val="2"/>
          <w:sz w:val="28"/>
          <w:szCs w:val="28"/>
          <w:lang w:val="ru-RU"/>
        </w:rPr>
        <w:t>осуществлять</w:t>
      </w:r>
      <w:r w:rsidR="00563445" w:rsidRPr="006900E9">
        <w:rPr>
          <w:spacing w:val="2"/>
          <w:sz w:val="28"/>
          <w:szCs w:val="28"/>
          <w:lang w:val="ru-RU"/>
        </w:rPr>
        <w:t xml:space="preserve"> диагностики конфликтных ситуаций, профессионального выгорания либо признаков девиантного поведения.</w:t>
      </w:r>
    </w:p>
    <w:p w14:paraId="30753C73" w14:textId="77777777" w:rsidR="008A36E7" w:rsidRPr="006900E9" w:rsidRDefault="008A36E7" w:rsidP="008A36E7">
      <w:pPr>
        <w:pStyle w:val="a3"/>
        <w:shd w:val="clear" w:color="auto" w:fill="FFFFFF"/>
        <w:spacing w:after="0"/>
        <w:ind w:firstLine="709"/>
        <w:jc w:val="both"/>
        <w:textAlignment w:val="baseline"/>
        <w:rPr>
          <w:spacing w:val="2"/>
          <w:sz w:val="28"/>
          <w:szCs w:val="28"/>
          <w:lang w:val="ru-RU"/>
        </w:rPr>
      </w:pPr>
      <w:r w:rsidRPr="006900E9">
        <w:rPr>
          <w:spacing w:val="2"/>
          <w:sz w:val="28"/>
          <w:szCs w:val="28"/>
          <w:lang w:val="ru-RU"/>
        </w:rPr>
        <w:t>Интеграция указанного технологического стека в ведомственные информационные системы создает предпосылки для формирования массивов больших данных, подлежащих последующей аналитической обработке. Применение методов интеллектуального анализа данных позволяет выявлять устойчивые закономерности между событиями, строить прогностические модели криминогенной обстановки, оптимизировать планирование оперативно-служебной деятельности и рационально распределять ресурсы.</w:t>
      </w:r>
    </w:p>
    <w:p w14:paraId="1C9CE1D8" w14:textId="2AFF5846" w:rsidR="008A36E7" w:rsidRPr="006900E9" w:rsidRDefault="008A36E7" w:rsidP="008A36E7">
      <w:pPr>
        <w:pStyle w:val="a3"/>
        <w:shd w:val="clear" w:color="auto" w:fill="FFFFFF"/>
        <w:spacing w:after="0"/>
        <w:ind w:firstLine="709"/>
        <w:jc w:val="both"/>
        <w:textAlignment w:val="baseline"/>
        <w:rPr>
          <w:spacing w:val="2"/>
          <w:sz w:val="28"/>
          <w:szCs w:val="28"/>
          <w:lang w:val="ru-RU"/>
        </w:rPr>
      </w:pPr>
      <w:r w:rsidRPr="006900E9">
        <w:rPr>
          <w:spacing w:val="2"/>
          <w:sz w:val="28"/>
          <w:szCs w:val="28"/>
          <w:lang w:val="ru-RU"/>
        </w:rPr>
        <w:t>Таким образом, искусственный интеллект выступает не только средством технологического усиления охранной функции, но и инструментом комплексного управления рисками в пенитенциарной среде.</w:t>
      </w:r>
    </w:p>
    <w:p w14:paraId="4A66A7BC" w14:textId="0FF103AE"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Полемика вокруг использования ИИ в УИС касается, прежде всего, вопросов этики, эффективности и правомерности применения таких технологий. В частности, отмечаются существующие риски, связанные с возможными ошибками алгоритмов, которые могут привести к нарушению прав человека и несправедливым решениям. Одной из проблем является возможная предвзятость алгоритмов, обученных на исторических данных, что может привести к усилению дискриминации определенных групп заключенных [</w:t>
      </w:r>
      <w:r w:rsidR="009E52DF" w:rsidRPr="00207730">
        <w:rPr>
          <w:spacing w:val="2"/>
          <w:sz w:val="28"/>
          <w:szCs w:val="28"/>
          <w:lang w:val="ru-RU"/>
        </w:rPr>
        <w:fldChar w:fldCharType="begin"/>
      </w:r>
      <w:r w:rsidR="009E52DF" w:rsidRPr="00207730">
        <w:rPr>
          <w:spacing w:val="2"/>
          <w:sz w:val="28"/>
          <w:szCs w:val="28"/>
          <w:lang w:val="ru-RU"/>
        </w:rPr>
        <w:instrText xml:space="preserve"> REF _Ref198318534 \r \h </w:instrText>
      </w:r>
      <w:r w:rsidR="00465070" w:rsidRPr="00207730">
        <w:rPr>
          <w:spacing w:val="2"/>
          <w:sz w:val="28"/>
          <w:szCs w:val="28"/>
          <w:lang w:val="ru-RU"/>
        </w:rPr>
        <w:instrText xml:space="preserve"> \* MERGEFORMAT </w:instrText>
      </w:r>
      <w:r w:rsidR="009E52DF" w:rsidRPr="00207730">
        <w:rPr>
          <w:spacing w:val="2"/>
          <w:sz w:val="28"/>
          <w:szCs w:val="28"/>
          <w:lang w:val="ru-RU"/>
        </w:rPr>
      </w:r>
      <w:r w:rsidR="009E52DF" w:rsidRPr="00207730">
        <w:rPr>
          <w:spacing w:val="2"/>
          <w:sz w:val="28"/>
          <w:szCs w:val="28"/>
          <w:lang w:val="ru-RU"/>
        </w:rPr>
        <w:fldChar w:fldCharType="separate"/>
      </w:r>
      <w:r w:rsidR="00AC46D8">
        <w:rPr>
          <w:spacing w:val="2"/>
          <w:sz w:val="28"/>
          <w:szCs w:val="28"/>
          <w:lang w:val="ru-RU"/>
        </w:rPr>
        <w:t>51</w:t>
      </w:r>
      <w:r w:rsidR="009E52DF" w:rsidRPr="00207730">
        <w:rPr>
          <w:spacing w:val="2"/>
          <w:sz w:val="28"/>
          <w:szCs w:val="28"/>
          <w:lang w:val="ru-RU"/>
        </w:rPr>
        <w:fldChar w:fldCharType="end"/>
      </w:r>
      <w:r w:rsidRPr="00207730">
        <w:rPr>
          <w:spacing w:val="2"/>
          <w:sz w:val="28"/>
          <w:szCs w:val="28"/>
          <w:lang w:val="ru-RU"/>
        </w:rPr>
        <w:t xml:space="preserve">]. </w:t>
      </w:r>
    </w:p>
    <w:p w14:paraId="5F3DAB11" w14:textId="78C8B62C"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Также поднимается вопрос о праве на защиту личных данных заключенных и необходимости строгих законодательных норм для контроля за использованием ИИ в такой среде, особенно при принятии решений, касающихся наказания и реабилитации [</w:t>
      </w:r>
      <w:r w:rsidR="009E52DF" w:rsidRPr="00207730">
        <w:rPr>
          <w:spacing w:val="2"/>
          <w:sz w:val="28"/>
          <w:szCs w:val="28"/>
          <w:lang w:val="ru-RU"/>
        </w:rPr>
        <w:fldChar w:fldCharType="begin"/>
      </w:r>
      <w:r w:rsidR="009E52DF" w:rsidRPr="00207730">
        <w:rPr>
          <w:spacing w:val="2"/>
          <w:sz w:val="28"/>
          <w:szCs w:val="28"/>
          <w:lang w:val="ru-RU"/>
        </w:rPr>
        <w:instrText xml:space="preserve"> REF _Ref198318538 \r \h </w:instrText>
      </w:r>
      <w:r w:rsidR="00465070" w:rsidRPr="00207730">
        <w:rPr>
          <w:spacing w:val="2"/>
          <w:sz w:val="28"/>
          <w:szCs w:val="28"/>
          <w:lang w:val="ru-RU"/>
        </w:rPr>
        <w:instrText xml:space="preserve"> \* MERGEFORMAT </w:instrText>
      </w:r>
      <w:r w:rsidR="009E52DF" w:rsidRPr="00207730">
        <w:rPr>
          <w:spacing w:val="2"/>
          <w:sz w:val="28"/>
          <w:szCs w:val="28"/>
          <w:lang w:val="ru-RU"/>
        </w:rPr>
      </w:r>
      <w:r w:rsidR="009E52DF" w:rsidRPr="00207730">
        <w:rPr>
          <w:spacing w:val="2"/>
          <w:sz w:val="28"/>
          <w:szCs w:val="28"/>
          <w:lang w:val="ru-RU"/>
        </w:rPr>
        <w:fldChar w:fldCharType="separate"/>
      </w:r>
      <w:r w:rsidR="00AC46D8">
        <w:rPr>
          <w:spacing w:val="2"/>
          <w:sz w:val="28"/>
          <w:szCs w:val="28"/>
          <w:lang w:val="ru-RU"/>
        </w:rPr>
        <w:t>52</w:t>
      </w:r>
      <w:r w:rsidR="009E52DF" w:rsidRPr="00207730">
        <w:rPr>
          <w:spacing w:val="2"/>
          <w:sz w:val="28"/>
          <w:szCs w:val="28"/>
          <w:lang w:val="ru-RU"/>
        </w:rPr>
        <w:fldChar w:fldCharType="end"/>
      </w:r>
      <w:r w:rsidRPr="00207730">
        <w:rPr>
          <w:spacing w:val="2"/>
          <w:sz w:val="28"/>
          <w:szCs w:val="28"/>
          <w:lang w:val="ru-RU"/>
        </w:rPr>
        <w:t>]. Отдельные исследователи призывают к разработке правовых рамок, которые регулировали</w:t>
      </w:r>
      <w:r w:rsidR="00374EFE" w:rsidRPr="00207730">
        <w:rPr>
          <w:spacing w:val="2"/>
          <w:sz w:val="28"/>
          <w:szCs w:val="28"/>
          <w:lang w:val="ru-RU"/>
        </w:rPr>
        <w:t xml:space="preserve"> бы</w:t>
      </w:r>
      <w:r w:rsidRPr="00207730">
        <w:rPr>
          <w:spacing w:val="2"/>
          <w:sz w:val="28"/>
          <w:szCs w:val="28"/>
          <w:lang w:val="ru-RU"/>
        </w:rPr>
        <w:t xml:space="preserve"> использование ИИ в правоприменительной практике, включая уголовно-исполнительную систему, с целью соблюдения баланса между эффективностью технологий и защитой прав и свобод участников процесса [</w:t>
      </w:r>
      <w:r w:rsidR="009E52DF" w:rsidRPr="00207730">
        <w:rPr>
          <w:spacing w:val="2"/>
          <w:sz w:val="28"/>
          <w:szCs w:val="28"/>
          <w:lang w:val="ru-RU"/>
        </w:rPr>
        <w:fldChar w:fldCharType="begin"/>
      </w:r>
      <w:r w:rsidR="009E52DF" w:rsidRPr="00207730">
        <w:rPr>
          <w:spacing w:val="2"/>
          <w:sz w:val="28"/>
          <w:szCs w:val="28"/>
          <w:lang w:val="ru-RU"/>
        </w:rPr>
        <w:instrText xml:space="preserve"> REF _Ref198318543 \r \h </w:instrText>
      </w:r>
      <w:r w:rsidR="00465070" w:rsidRPr="00207730">
        <w:rPr>
          <w:spacing w:val="2"/>
          <w:sz w:val="28"/>
          <w:szCs w:val="28"/>
          <w:lang w:val="ru-RU"/>
        </w:rPr>
        <w:instrText xml:space="preserve"> \* MERGEFORMAT </w:instrText>
      </w:r>
      <w:r w:rsidR="009E52DF" w:rsidRPr="00207730">
        <w:rPr>
          <w:spacing w:val="2"/>
          <w:sz w:val="28"/>
          <w:szCs w:val="28"/>
          <w:lang w:val="ru-RU"/>
        </w:rPr>
      </w:r>
      <w:r w:rsidR="009E52DF" w:rsidRPr="00207730">
        <w:rPr>
          <w:spacing w:val="2"/>
          <w:sz w:val="28"/>
          <w:szCs w:val="28"/>
          <w:lang w:val="ru-RU"/>
        </w:rPr>
        <w:fldChar w:fldCharType="separate"/>
      </w:r>
      <w:r w:rsidR="00AC46D8">
        <w:rPr>
          <w:spacing w:val="2"/>
          <w:sz w:val="28"/>
          <w:szCs w:val="28"/>
          <w:lang w:val="ru-RU"/>
        </w:rPr>
        <w:t>53</w:t>
      </w:r>
      <w:r w:rsidR="009E52DF" w:rsidRPr="00207730">
        <w:rPr>
          <w:spacing w:val="2"/>
          <w:sz w:val="28"/>
          <w:szCs w:val="28"/>
          <w:lang w:val="ru-RU"/>
        </w:rPr>
        <w:fldChar w:fldCharType="end"/>
      </w:r>
      <w:r w:rsidRPr="00207730">
        <w:rPr>
          <w:spacing w:val="2"/>
          <w:sz w:val="28"/>
          <w:szCs w:val="28"/>
          <w:lang w:val="ru-RU"/>
        </w:rPr>
        <w:t xml:space="preserve">]. </w:t>
      </w:r>
    </w:p>
    <w:p w14:paraId="5BD887DC" w14:textId="286C391D"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Тем не менее, опыт зарубежных стран демонстрирует положительные примеры использования ИИ. Так, </w:t>
      </w:r>
      <w:r w:rsidR="0057412F" w:rsidRPr="00207730">
        <w:rPr>
          <w:spacing w:val="2"/>
          <w:sz w:val="28"/>
          <w:szCs w:val="28"/>
          <w:lang w:val="ru-RU"/>
        </w:rPr>
        <w:t xml:space="preserve">В 2017 году полицией города Дарем, расположенного в северной части Англии, была введена в эксплуатацию компьютерная система, основанная на применении алгоритмов ИИ, предназначенная для оптимизации процесса принятия решений о содержании под стражей задержанных лиц. Алгоритм осуществляет классификацию задержанных </w:t>
      </w:r>
      <w:r w:rsidR="0057412F" w:rsidRPr="00207730">
        <w:rPr>
          <w:spacing w:val="2"/>
          <w:sz w:val="28"/>
          <w:szCs w:val="28"/>
          <w:lang w:val="ru-RU"/>
        </w:rPr>
        <w:lastRenderedPageBreak/>
        <w:t>по степени риска совершения повторного преступления. Результаты тестирования системы показали высокую степень точности: в 98 % случаев алгоритм корректно определял лиц, не представляющих общественной опасности, а в 88 % случаев – лиц, входящих в группу высокого риска</w:t>
      </w:r>
      <w:r w:rsidRPr="00207730">
        <w:rPr>
          <w:spacing w:val="2"/>
          <w:sz w:val="28"/>
          <w:szCs w:val="28"/>
          <w:lang w:val="ru-RU"/>
        </w:rPr>
        <w:t xml:space="preserve"> [</w:t>
      </w:r>
      <w:r w:rsidR="009E52DF" w:rsidRPr="00207730">
        <w:rPr>
          <w:sz w:val="28"/>
          <w:szCs w:val="28"/>
          <w:lang w:val="kk-KZ"/>
        </w:rPr>
        <w:fldChar w:fldCharType="begin"/>
      </w:r>
      <w:r w:rsidR="009E52DF" w:rsidRPr="00207730">
        <w:rPr>
          <w:spacing w:val="2"/>
          <w:sz w:val="28"/>
          <w:szCs w:val="28"/>
          <w:lang w:val="ru-RU"/>
        </w:rPr>
        <w:instrText xml:space="preserve"> REF _Ref198318355 \r \h </w:instrText>
      </w:r>
      <w:r w:rsidR="00465070" w:rsidRPr="00207730">
        <w:rPr>
          <w:sz w:val="28"/>
          <w:szCs w:val="28"/>
          <w:lang w:val="kk-KZ"/>
        </w:rPr>
        <w:instrText xml:space="preserve"> \* MERGEFORMAT </w:instrText>
      </w:r>
      <w:r w:rsidR="009E52DF" w:rsidRPr="00207730">
        <w:rPr>
          <w:sz w:val="28"/>
          <w:szCs w:val="28"/>
          <w:lang w:val="kk-KZ"/>
        </w:rPr>
      </w:r>
      <w:r w:rsidR="009E52DF" w:rsidRPr="00207730">
        <w:rPr>
          <w:sz w:val="28"/>
          <w:szCs w:val="28"/>
          <w:lang w:val="kk-KZ"/>
        </w:rPr>
        <w:fldChar w:fldCharType="separate"/>
      </w:r>
      <w:r w:rsidR="00AC46D8">
        <w:rPr>
          <w:spacing w:val="2"/>
          <w:sz w:val="28"/>
          <w:szCs w:val="28"/>
          <w:lang w:val="ru-RU"/>
        </w:rPr>
        <w:t>31</w:t>
      </w:r>
      <w:r w:rsidR="009E52DF" w:rsidRPr="00207730">
        <w:rPr>
          <w:sz w:val="28"/>
          <w:szCs w:val="28"/>
          <w:lang w:val="kk-KZ"/>
        </w:rPr>
        <w:fldChar w:fldCharType="end"/>
      </w:r>
      <w:r w:rsidRPr="00207730">
        <w:rPr>
          <w:sz w:val="28"/>
          <w:szCs w:val="28"/>
          <w:lang w:val="kk-KZ"/>
        </w:rPr>
        <w:t>, с.</w:t>
      </w:r>
      <w:r w:rsidR="00BF1DC6" w:rsidRPr="00207730">
        <w:rPr>
          <w:sz w:val="28"/>
          <w:szCs w:val="28"/>
          <w:lang w:val="kk-KZ"/>
        </w:rPr>
        <w:t> </w:t>
      </w:r>
      <w:r w:rsidRPr="00207730">
        <w:rPr>
          <w:sz w:val="28"/>
          <w:szCs w:val="28"/>
          <w:lang w:val="kk-KZ"/>
        </w:rPr>
        <w:t>28</w:t>
      </w:r>
      <w:r w:rsidRPr="00207730">
        <w:rPr>
          <w:spacing w:val="2"/>
          <w:sz w:val="28"/>
          <w:szCs w:val="28"/>
          <w:lang w:val="ru-RU"/>
        </w:rPr>
        <w:t xml:space="preserve">]. </w:t>
      </w:r>
    </w:p>
    <w:p w14:paraId="1CE0F737" w14:textId="256FDB18" w:rsidR="00D50766" w:rsidRPr="00207730" w:rsidRDefault="002B20B1"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Так с 2014 года правоохранительными органами Великобритании осуществляется апробация компьютерной системы под названием VALCRI, предназначенной для автоматизации процесса сбора и анализа информации, касающейся обстоятельств совершения преступления. Целью внедрения данной системы является освобождение аналитического персонала от выполнения рутинной работы и предоставление им возможности сосредоточиться на углубленном изучении материалов дела, выявлении неочевидных связей и формировании новых направлений расследования. Основной задачей VALCRI является генерация правдоподобных версий событий, предшествовавших совершению преступления, а также установление личности преступника на основе анализа миллионов полицейских отч</w:t>
      </w:r>
      <w:r w:rsidR="00EC065E" w:rsidRPr="00207730">
        <w:rPr>
          <w:spacing w:val="2"/>
          <w:sz w:val="28"/>
          <w:szCs w:val="28"/>
          <w:lang w:val="ru-RU"/>
        </w:rPr>
        <w:t>е</w:t>
      </w:r>
      <w:r w:rsidRPr="00207730">
        <w:rPr>
          <w:spacing w:val="2"/>
          <w:sz w:val="28"/>
          <w:szCs w:val="28"/>
          <w:lang w:val="ru-RU"/>
        </w:rPr>
        <w:t>тов, протоколов допросов, фотографических и видеоматериалов, а также иных данных, имеющих отношение к расследуемому делу</w:t>
      </w:r>
      <w:r w:rsidR="00DE753F" w:rsidRPr="00207730">
        <w:rPr>
          <w:spacing w:val="2"/>
          <w:sz w:val="28"/>
          <w:szCs w:val="28"/>
          <w:lang w:val="ru-RU"/>
        </w:rPr>
        <w:t xml:space="preserve"> [</w:t>
      </w:r>
      <w:r w:rsidR="009E52DF" w:rsidRPr="00207730">
        <w:rPr>
          <w:sz w:val="28"/>
          <w:szCs w:val="28"/>
          <w:lang w:val="kk-KZ"/>
        </w:rPr>
        <w:fldChar w:fldCharType="begin"/>
      </w:r>
      <w:r w:rsidR="009E52DF" w:rsidRPr="00207730">
        <w:rPr>
          <w:spacing w:val="2"/>
          <w:sz w:val="28"/>
          <w:szCs w:val="28"/>
          <w:lang w:val="ru-RU"/>
        </w:rPr>
        <w:instrText xml:space="preserve"> REF _Ref198318355 \r \h </w:instrText>
      </w:r>
      <w:r w:rsidR="00465070" w:rsidRPr="00207730">
        <w:rPr>
          <w:sz w:val="28"/>
          <w:szCs w:val="28"/>
          <w:lang w:val="kk-KZ"/>
        </w:rPr>
        <w:instrText xml:space="preserve"> \* MERGEFORMAT </w:instrText>
      </w:r>
      <w:r w:rsidR="009E52DF" w:rsidRPr="00207730">
        <w:rPr>
          <w:sz w:val="28"/>
          <w:szCs w:val="28"/>
          <w:lang w:val="kk-KZ"/>
        </w:rPr>
      </w:r>
      <w:r w:rsidR="009E52DF" w:rsidRPr="00207730">
        <w:rPr>
          <w:sz w:val="28"/>
          <w:szCs w:val="28"/>
          <w:lang w:val="kk-KZ"/>
        </w:rPr>
        <w:fldChar w:fldCharType="separate"/>
      </w:r>
      <w:r w:rsidR="00AC46D8">
        <w:rPr>
          <w:spacing w:val="2"/>
          <w:sz w:val="28"/>
          <w:szCs w:val="28"/>
          <w:lang w:val="ru-RU"/>
        </w:rPr>
        <w:t>31</w:t>
      </w:r>
      <w:r w:rsidR="009E52DF" w:rsidRPr="00207730">
        <w:rPr>
          <w:sz w:val="28"/>
          <w:szCs w:val="28"/>
          <w:lang w:val="kk-KZ"/>
        </w:rPr>
        <w:fldChar w:fldCharType="end"/>
      </w:r>
      <w:r w:rsidR="00DE753F" w:rsidRPr="00207730">
        <w:rPr>
          <w:sz w:val="28"/>
          <w:szCs w:val="28"/>
          <w:lang w:val="kk-KZ"/>
        </w:rPr>
        <w:t>, с. 28-29</w:t>
      </w:r>
      <w:r w:rsidR="00DE753F" w:rsidRPr="00207730">
        <w:rPr>
          <w:spacing w:val="2"/>
          <w:sz w:val="28"/>
          <w:szCs w:val="28"/>
          <w:lang w:val="ru-RU"/>
        </w:rPr>
        <w:t>].</w:t>
      </w:r>
    </w:p>
    <w:p w14:paraId="7D78A8DB" w14:textId="3EC90549" w:rsidR="00D50766" w:rsidRPr="00207730" w:rsidRDefault="00DE753F"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В целом ряде штатов США использование полицией методов и алгоритмов кластеризации и классификации технологии </w:t>
      </w:r>
      <w:r w:rsidRPr="00207730">
        <w:rPr>
          <w:spacing w:val="2"/>
          <w:sz w:val="28"/>
          <w:szCs w:val="28"/>
        </w:rPr>
        <w:t>Text</w:t>
      </w:r>
      <w:r w:rsidRPr="00207730">
        <w:rPr>
          <w:spacing w:val="2"/>
          <w:sz w:val="28"/>
          <w:szCs w:val="28"/>
          <w:lang w:val="ru-RU"/>
        </w:rPr>
        <w:t xml:space="preserve"> </w:t>
      </w:r>
      <w:r w:rsidRPr="00207730">
        <w:rPr>
          <w:spacing w:val="2"/>
          <w:sz w:val="28"/>
          <w:szCs w:val="28"/>
        </w:rPr>
        <w:t>Mining</w:t>
      </w:r>
      <w:r w:rsidRPr="00207730">
        <w:rPr>
          <w:spacing w:val="2"/>
          <w:sz w:val="28"/>
          <w:szCs w:val="28"/>
          <w:lang w:val="ru-RU"/>
        </w:rPr>
        <w:t xml:space="preserve"> (для выделения</w:t>
      </w:r>
      <w:r w:rsidR="00F24337" w:rsidRPr="00207730">
        <w:rPr>
          <w:spacing w:val="2"/>
          <w:sz w:val="28"/>
          <w:szCs w:val="28"/>
          <w:lang w:val="ru-RU"/>
        </w:rPr>
        <w:t xml:space="preserve"> </w:t>
      </w:r>
      <w:r w:rsidRPr="00207730">
        <w:rPr>
          <w:spacing w:val="2"/>
          <w:sz w:val="28"/>
          <w:szCs w:val="28"/>
          <w:lang w:val="ru-RU"/>
        </w:rPr>
        <w:t xml:space="preserve">криминально значимой информации) совместно с технологией </w:t>
      </w:r>
      <w:r w:rsidRPr="00207730">
        <w:rPr>
          <w:spacing w:val="2"/>
          <w:sz w:val="28"/>
          <w:szCs w:val="28"/>
        </w:rPr>
        <w:t>Visual</w:t>
      </w:r>
      <w:r w:rsidRPr="00207730">
        <w:rPr>
          <w:spacing w:val="2"/>
          <w:sz w:val="28"/>
          <w:szCs w:val="28"/>
          <w:lang w:val="ru-RU"/>
        </w:rPr>
        <w:t xml:space="preserve"> </w:t>
      </w:r>
      <w:r w:rsidRPr="00207730">
        <w:rPr>
          <w:spacing w:val="2"/>
          <w:sz w:val="28"/>
          <w:szCs w:val="28"/>
        </w:rPr>
        <w:t>Mining</w:t>
      </w:r>
      <w:r w:rsidR="00F24337" w:rsidRPr="00207730">
        <w:rPr>
          <w:spacing w:val="2"/>
          <w:sz w:val="28"/>
          <w:szCs w:val="28"/>
          <w:lang w:val="ru-RU"/>
        </w:rPr>
        <w:t xml:space="preserve"> </w:t>
      </w:r>
      <w:r w:rsidRPr="00207730">
        <w:rPr>
          <w:spacing w:val="2"/>
          <w:sz w:val="28"/>
          <w:szCs w:val="28"/>
          <w:lang w:val="ru-RU"/>
        </w:rPr>
        <w:t xml:space="preserve">в режиме реального времени обеспечивает возможность выполнения аналитической работы по профилактике и расследованию преступлений в автоматизированном режиме на качественно новом уровне. Эта возможность реализована в интеллектуальной системе криминального анализа в реальном времени </w:t>
      </w:r>
      <w:r w:rsidRPr="00207730">
        <w:rPr>
          <w:sz w:val="28"/>
          <w:lang w:val="ru-RU"/>
        </w:rPr>
        <w:t xml:space="preserve">– </w:t>
      </w:r>
      <w:r w:rsidRPr="00207730">
        <w:rPr>
          <w:spacing w:val="2"/>
          <w:sz w:val="28"/>
          <w:szCs w:val="28"/>
        </w:rPr>
        <w:t>Real</w:t>
      </w:r>
      <w:r w:rsidRPr="00207730">
        <w:rPr>
          <w:spacing w:val="2"/>
          <w:sz w:val="28"/>
          <w:szCs w:val="28"/>
          <w:lang w:val="ru-RU"/>
        </w:rPr>
        <w:t>-</w:t>
      </w:r>
      <w:r w:rsidRPr="00207730">
        <w:rPr>
          <w:spacing w:val="2"/>
          <w:sz w:val="28"/>
          <w:szCs w:val="28"/>
        </w:rPr>
        <w:t>time</w:t>
      </w:r>
      <w:r w:rsidRPr="00207730">
        <w:rPr>
          <w:spacing w:val="2"/>
          <w:sz w:val="28"/>
          <w:szCs w:val="28"/>
          <w:lang w:val="ru-RU"/>
        </w:rPr>
        <w:t xml:space="preserve"> </w:t>
      </w:r>
      <w:r w:rsidRPr="00207730">
        <w:rPr>
          <w:spacing w:val="2"/>
          <w:sz w:val="28"/>
          <w:szCs w:val="28"/>
        </w:rPr>
        <w:t>Intelligence</w:t>
      </w:r>
      <w:r w:rsidRPr="00207730">
        <w:rPr>
          <w:spacing w:val="2"/>
          <w:sz w:val="28"/>
          <w:szCs w:val="28"/>
          <w:lang w:val="ru-RU"/>
        </w:rPr>
        <w:t xml:space="preserve"> </w:t>
      </w:r>
      <w:r w:rsidRPr="00207730">
        <w:rPr>
          <w:spacing w:val="2"/>
          <w:sz w:val="28"/>
          <w:szCs w:val="28"/>
        </w:rPr>
        <w:t>Crime</w:t>
      </w:r>
      <w:r w:rsidRPr="00207730">
        <w:rPr>
          <w:spacing w:val="2"/>
          <w:sz w:val="28"/>
          <w:szCs w:val="28"/>
          <w:lang w:val="ru-RU"/>
        </w:rPr>
        <w:t xml:space="preserve"> </w:t>
      </w:r>
      <w:r w:rsidRPr="00207730">
        <w:rPr>
          <w:spacing w:val="2"/>
          <w:sz w:val="28"/>
          <w:szCs w:val="28"/>
        </w:rPr>
        <w:t>Analytics</w:t>
      </w:r>
      <w:r w:rsidRPr="00207730">
        <w:rPr>
          <w:spacing w:val="2"/>
          <w:sz w:val="28"/>
          <w:szCs w:val="28"/>
          <w:lang w:val="ru-RU"/>
        </w:rPr>
        <w:t xml:space="preserve"> </w:t>
      </w:r>
      <w:r w:rsidRPr="00207730">
        <w:rPr>
          <w:spacing w:val="2"/>
          <w:sz w:val="28"/>
          <w:szCs w:val="28"/>
        </w:rPr>
        <w:t>System</w:t>
      </w:r>
      <w:r w:rsidRPr="00207730">
        <w:rPr>
          <w:spacing w:val="2"/>
          <w:sz w:val="28"/>
          <w:szCs w:val="28"/>
          <w:lang w:val="ru-RU"/>
        </w:rPr>
        <w:t xml:space="preserve"> (</w:t>
      </w:r>
      <w:r w:rsidRPr="00207730">
        <w:rPr>
          <w:spacing w:val="2"/>
          <w:sz w:val="28"/>
          <w:szCs w:val="28"/>
        </w:rPr>
        <w:t>RICAS</w:t>
      </w:r>
      <w:r w:rsidRPr="00207730">
        <w:rPr>
          <w:spacing w:val="2"/>
          <w:sz w:val="28"/>
          <w:szCs w:val="28"/>
          <w:lang w:val="ru-RU"/>
        </w:rPr>
        <w:t>), позволя</w:t>
      </w:r>
      <w:r w:rsidR="006933D2" w:rsidRPr="00207730">
        <w:rPr>
          <w:spacing w:val="2"/>
          <w:sz w:val="28"/>
          <w:szCs w:val="28"/>
          <w:lang w:val="ru-RU"/>
        </w:rPr>
        <w:t>ющая</w:t>
      </w:r>
      <w:r w:rsidRPr="00207730">
        <w:rPr>
          <w:spacing w:val="2"/>
          <w:sz w:val="28"/>
          <w:szCs w:val="28"/>
          <w:lang w:val="ru-RU"/>
        </w:rPr>
        <w:t xml:space="preserve"> связать географическое положение, время, лица и события в одном визуальном пространстве отображения [</w:t>
      </w:r>
      <w:r w:rsidR="009E52DF" w:rsidRPr="00207730">
        <w:rPr>
          <w:sz w:val="28"/>
          <w:szCs w:val="28"/>
          <w:lang w:val="kk-KZ"/>
        </w:rPr>
        <w:fldChar w:fldCharType="begin"/>
      </w:r>
      <w:r w:rsidR="009E52DF" w:rsidRPr="00207730">
        <w:rPr>
          <w:spacing w:val="2"/>
          <w:sz w:val="28"/>
          <w:szCs w:val="28"/>
          <w:lang w:val="ru-RU"/>
        </w:rPr>
        <w:instrText xml:space="preserve"> REF _Ref198318355 \r \h </w:instrText>
      </w:r>
      <w:r w:rsidR="00465070" w:rsidRPr="00207730">
        <w:rPr>
          <w:sz w:val="28"/>
          <w:szCs w:val="28"/>
          <w:lang w:val="kk-KZ"/>
        </w:rPr>
        <w:instrText xml:space="preserve"> \* MERGEFORMAT </w:instrText>
      </w:r>
      <w:r w:rsidR="009E52DF" w:rsidRPr="00207730">
        <w:rPr>
          <w:sz w:val="28"/>
          <w:szCs w:val="28"/>
          <w:lang w:val="kk-KZ"/>
        </w:rPr>
      </w:r>
      <w:r w:rsidR="009E52DF" w:rsidRPr="00207730">
        <w:rPr>
          <w:sz w:val="28"/>
          <w:szCs w:val="28"/>
          <w:lang w:val="kk-KZ"/>
        </w:rPr>
        <w:fldChar w:fldCharType="separate"/>
      </w:r>
      <w:r w:rsidR="00AC46D8">
        <w:rPr>
          <w:spacing w:val="2"/>
          <w:sz w:val="28"/>
          <w:szCs w:val="28"/>
          <w:lang w:val="ru-RU"/>
        </w:rPr>
        <w:t>31</w:t>
      </w:r>
      <w:r w:rsidR="009E52DF" w:rsidRPr="00207730">
        <w:rPr>
          <w:sz w:val="28"/>
          <w:szCs w:val="28"/>
          <w:lang w:val="kk-KZ"/>
        </w:rPr>
        <w:fldChar w:fldCharType="end"/>
      </w:r>
      <w:r w:rsidRPr="00207730">
        <w:rPr>
          <w:sz w:val="28"/>
          <w:szCs w:val="28"/>
          <w:lang w:val="kk-KZ"/>
        </w:rPr>
        <w:t>, с. 29</w:t>
      </w:r>
      <w:r w:rsidRPr="00207730">
        <w:rPr>
          <w:spacing w:val="2"/>
          <w:sz w:val="28"/>
          <w:szCs w:val="28"/>
          <w:lang w:val="ru-RU"/>
        </w:rPr>
        <w:t>].</w:t>
      </w:r>
    </w:p>
    <w:p w14:paraId="57A4F431" w14:textId="6B51FDCE" w:rsidR="008615A4" w:rsidRPr="008615A4" w:rsidRDefault="00211CF0" w:rsidP="008615A4">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Поскольку система функционирует поверх уже существующих баз данных, она способна не только отображать явно зафиксированные связи между лицами, но и выявлять скрытые взаимосвязи между участниками, которые внешне никак не связаны друг с другом. Для этого применяется комплекс алгоритмов поиска. Один из них выполняет рекурсивный анализ, устанавливая пересечения между фигурантами, задействованными в различных инцидентах. Другой алгоритм ориентирован на визуализацию связей: при представлении структурированных данных в графическом виде становятся заметны цепочки наподобие «место преступления – сообщник – исполнитель» или «преступление – подозреваемый – соучастники». Архитектура системы опирается на математические модели и методы интеллектуального анализа, включая семантический, визуально-временной, поведенческий и поиск скрытых закономерностей </w:t>
      </w:r>
      <w:r w:rsidR="00DE753F" w:rsidRPr="00207730">
        <w:rPr>
          <w:spacing w:val="2"/>
          <w:sz w:val="28"/>
          <w:szCs w:val="28"/>
          <w:lang w:val="ru-RU"/>
        </w:rPr>
        <w:t>[</w:t>
      </w:r>
      <w:r w:rsidR="009E52DF" w:rsidRPr="00207730">
        <w:rPr>
          <w:sz w:val="28"/>
          <w:szCs w:val="28"/>
          <w:lang w:val="kk-KZ"/>
        </w:rPr>
        <w:fldChar w:fldCharType="begin"/>
      </w:r>
      <w:r w:rsidR="009E52DF" w:rsidRPr="00207730">
        <w:rPr>
          <w:spacing w:val="2"/>
          <w:sz w:val="28"/>
          <w:szCs w:val="28"/>
          <w:lang w:val="ru-RU"/>
        </w:rPr>
        <w:instrText xml:space="preserve"> REF _Ref198318355 \r \h </w:instrText>
      </w:r>
      <w:r w:rsidR="00465070" w:rsidRPr="00207730">
        <w:rPr>
          <w:sz w:val="28"/>
          <w:szCs w:val="28"/>
          <w:lang w:val="kk-KZ"/>
        </w:rPr>
        <w:instrText xml:space="preserve"> \* MERGEFORMAT </w:instrText>
      </w:r>
      <w:r w:rsidR="009E52DF" w:rsidRPr="00207730">
        <w:rPr>
          <w:sz w:val="28"/>
          <w:szCs w:val="28"/>
          <w:lang w:val="kk-KZ"/>
        </w:rPr>
      </w:r>
      <w:r w:rsidR="009E52DF" w:rsidRPr="00207730">
        <w:rPr>
          <w:sz w:val="28"/>
          <w:szCs w:val="28"/>
          <w:lang w:val="kk-KZ"/>
        </w:rPr>
        <w:fldChar w:fldCharType="separate"/>
      </w:r>
      <w:r w:rsidR="00AC46D8">
        <w:rPr>
          <w:spacing w:val="2"/>
          <w:sz w:val="28"/>
          <w:szCs w:val="28"/>
          <w:lang w:val="ru-RU"/>
        </w:rPr>
        <w:t>31</w:t>
      </w:r>
      <w:r w:rsidR="009E52DF" w:rsidRPr="00207730">
        <w:rPr>
          <w:sz w:val="28"/>
          <w:szCs w:val="28"/>
          <w:lang w:val="kk-KZ"/>
        </w:rPr>
        <w:fldChar w:fldCharType="end"/>
      </w:r>
      <w:r w:rsidR="00DE753F" w:rsidRPr="00207730">
        <w:rPr>
          <w:sz w:val="28"/>
          <w:szCs w:val="28"/>
          <w:lang w:val="kk-KZ"/>
        </w:rPr>
        <w:t>, с. 31</w:t>
      </w:r>
      <w:r w:rsidR="00DE753F" w:rsidRPr="00207730">
        <w:rPr>
          <w:spacing w:val="2"/>
          <w:sz w:val="28"/>
          <w:szCs w:val="28"/>
          <w:lang w:val="ru-RU"/>
        </w:rPr>
        <w:t>].</w:t>
      </w:r>
    </w:p>
    <w:p w14:paraId="3EA1993D" w14:textId="3947B641" w:rsidR="008615A4" w:rsidRPr="00415D32" w:rsidRDefault="008615A4" w:rsidP="00415D32">
      <w:pPr>
        <w:pStyle w:val="a3"/>
        <w:shd w:val="clear" w:color="auto" w:fill="FFFFFF"/>
        <w:spacing w:after="0" w:line="240" w:lineRule="auto"/>
        <w:ind w:firstLine="709"/>
        <w:jc w:val="both"/>
        <w:textAlignment w:val="baseline"/>
        <w:rPr>
          <w:iCs/>
          <w:spacing w:val="2"/>
          <w:sz w:val="28"/>
          <w:szCs w:val="28"/>
          <w:lang w:val="ru-RU"/>
        </w:rPr>
      </w:pPr>
      <w:r w:rsidRPr="006900E9">
        <w:rPr>
          <w:iCs/>
          <w:spacing w:val="2"/>
          <w:sz w:val="28"/>
          <w:szCs w:val="28"/>
          <w:lang w:val="ru-RU"/>
        </w:rPr>
        <w:t xml:space="preserve">Специалистами Лаборатории компьютерных наук и искусственного интеллекта Массачусетского технологического института разработан алгоритм, основанный на технологиях глубокого обучения, </w:t>
      </w:r>
      <w:r w:rsidR="00295394" w:rsidRPr="00207730">
        <w:rPr>
          <w:iCs/>
          <w:spacing w:val="2"/>
          <w:sz w:val="28"/>
          <w:szCs w:val="28"/>
          <w:lang w:val="ru-RU"/>
        </w:rPr>
        <w:t>для прогнозирования вероятного развития событий на основе анализа шаблонов человеческого взаимодействия</w:t>
      </w:r>
      <w:r w:rsidR="008A4D41">
        <w:rPr>
          <w:iCs/>
          <w:spacing w:val="2"/>
          <w:sz w:val="28"/>
          <w:szCs w:val="28"/>
          <w:lang w:val="ru-RU"/>
        </w:rPr>
        <w:t xml:space="preserve">. </w:t>
      </w:r>
      <w:r w:rsidR="008A4D41" w:rsidRPr="006900E9">
        <w:rPr>
          <w:iCs/>
          <w:spacing w:val="2"/>
          <w:sz w:val="28"/>
          <w:szCs w:val="28"/>
          <w:lang w:val="ru-RU"/>
        </w:rPr>
        <w:t>В ходе разработки и апробации алгоритма</w:t>
      </w:r>
      <w:r w:rsidR="008A4D41">
        <w:rPr>
          <w:iCs/>
          <w:spacing w:val="2"/>
          <w:sz w:val="28"/>
          <w:szCs w:val="28"/>
          <w:lang w:val="ru-RU"/>
        </w:rPr>
        <w:t xml:space="preserve">, </w:t>
      </w:r>
      <w:r w:rsidR="008A4D41" w:rsidRPr="00207730">
        <w:rPr>
          <w:iCs/>
          <w:spacing w:val="2"/>
          <w:sz w:val="28"/>
          <w:szCs w:val="28"/>
          <w:lang w:val="ru-RU"/>
        </w:rPr>
        <w:t xml:space="preserve">исследователи использовали </w:t>
      </w:r>
      <w:r w:rsidR="008A4D41" w:rsidRPr="00207730">
        <w:rPr>
          <w:iCs/>
          <w:spacing w:val="2"/>
          <w:sz w:val="28"/>
          <w:szCs w:val="28"/>
          <w:lang w:val="ru-RU"/>
        </w:rPr>
        <w:lastRenderedPageBreak/>
        <w:t>видеоматериалы, содержащие примеры социальных взаимодействий людей, с целью оценки способности системы к прогнозированию.</w:t>
      </w:r>
    </w:p>
    <w:p w14:paraId="1269B7E6" w14:textId="0A01E7AA" w:rsidR="00D50766" w:rsidRPr="00207730" w:rsidRDefault="00D87CC9" w:rsidP="00742C3F">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В ходе экспериментального исследования уч</w:t>
      </w:r>
      <w:r w:rsidR="00EC065E" w:rsidRPr="00207730">
        <w:rPr>
          <w:spacing w:val="2"/>
          <w:sz w:val="28"/>
          <w:szCs w:val="28"/>
          <w:lang w:val="ru-RU"/>
        </w:rPr>
        <w:t>е</w:t>
      </w:r>
      <w:r w:rsidRPr="00207730">
        <w:rPr>
          <w:spacing w:val="2"/>
          <w:sz w:val="28"/>
          <w:szCs w:val="28"/>
          <w:lang w:val="ru-RU"/>
        </w:rPr>
        <w:t>ным был представлен видеоматериал, демонстрирующий действия субъектов за одну секунду до выполнения одного из четыр</w:t>
      </w:r>
      <w:r w:rsidR="00EC065E" w:rsidRPr="00207730">
        <w:rPr>
          <w:spacing w:val="2"/>
          <w:sz w:val="28"/>
          <w:szCs w:val="28"/>
          <w:lang w:val="ru-RU"/>
        </w:rPr>
        <w:t>е</w:t>
      </w:r>
      <w:r w:rsidRPr="00207730">
        <w:rPr>
          <w:spacing w:val="2"/>
          <w:sz w:val="28"/>
          <w:szCs w:val="28"/>
          <w:lang w:val="ru-RU"/>
        </w:rPr>
        <w:t xml:space="preserve">х типичных социальных взаимодействий: объятия, поцелуя, приветствия или рукопожатия. Алгоритм ИИ продемонстрировал точность прогнозирования в 43 % случаев, что ниже показателя человеческого восприятия, составившего 71 %. Развитие способности ИИ к визуальному распознаванию действий на уровне, сопоставимом с человеческим, является ключевым этапом для разработки интеллектуальных систем видеонаблюдения, способных заблаговременно инициировать вызов экстренных служб </w:t>
      </w:r>
      <w:r w:rsidR="00DE753F" w:rsidRPr="00207730">
        <w:rPr>
          <w:spacing w:val="2"/>
          <w:sz w:val="28"/>
          <w:szCs w:val="28"/>
          <w:lang w:val="ru-RU"/>
        </w:rPr>
        <w:t>[</w:t>
      </w:r>
      <w:r w:rsidR="009E52DF" w:rsidRPr="00207730">
        <w:rPr>
          <w:sz w:val="28"/>
          <w:szCs w:val="28"/>
          <w:lang w:val="kk-KZ"/>
        </w:rPr>
        <w:fldChar w:fldCharType="begin"/>
      </w:r>
      <w:r w:rsidR="009E52DF" w:rsidRPr="00207730">
        <w:rPr>
          <w:spacing w:val="2"/>
          <w:sz w:val="28"/>
          <w:szCs w:val="28"/>
          <w:lang w:val="ru-RU"/>
        </w:rPr>
        <w:instrText xml:space="preserve"> REF _Ref198318355 \r \h </w:instrText>
      </w:r>
      <w:r w:rsidR="00465070" w:rsidRPr="00207730">
        <w:rPr>
          <w:sz w:val="28"/>
          <w:szCs w:val="28"/>
          <w:lang w:val="kk-KZ"/>
        </w:rPr>
        <w:instrText xml:space="preserve"> \* MERGEFORMAT </w:instrText>
      </w:r>
      <w:r w:rsidR="009E52DF" w:rsidRPr="00207730">
        <w:rPr>
          <w:sz w:val="28"/>
          <w:szCs w:val="28"/>
          <w:lang w:val="kk-KZ"/>
        </w:rPr>
      </w:r>
      <w:r w:rsidR="009E52DF" w:rsidRPr="00207730">
        <w:rPr>
          <w:sz w:val="28"/>
          <w:szCs w:val="28"/>
          <w:lang w:val="kk-KZ"/>
        </w:rPr>
        <w:fldChar w:fldCharType="separate"/>
      </w:r>
      <w:r w:rsidR="00AC46D8">
        <w:rPr>
          <w:spacing w:val="2"/>
          <w:sz w:val="28"/>
          <w:szCs w:val="28"/>
          <w:lang w:val="ru-RU"/>
        </w:rPr>
        <w:t>31</w:t>
      </w:r>
      <w:r w:rsidR="009E52DF" w:rsidRPr="00207730">
        <w:rPr>
          <w:sz w:val="28"/>
          <w:szCs w:val="28"/>
          <w:lang w:val="kk-KZ"/>
        </w:rPr>
        <w:fldChar w:fldCharType="end"/>
      </w:r>
      <w:r w:rsidR="00DE753F" w:rsidRPr="00207730">
        <w:rPr>
          <w:sz w:val="28"/>
          <w:szCs w:val="28"/>
          <w:lang w:val="kk-KZ"/>
        </w:rPr>
        <w:t>, с.</w:t>
      </w:r>
      <w:r w:rsidR="009E52DF" w:rsidRPr="00207730">
        <w:rPr>
          <w:sz w:val="28"/>
          <w:szCs w:val="28"/>
          <w:lang w:val="kk-KZ"/>
        </w:rPr>
        <w:t> </w:t>
      </w:r>
      <w:r w:rsidR="00DE753F" w:rsidRPr="00207730">
        <w:rPr>
          <w:sz w:val="28"/>
          <w:szCs w:val="28"/>
          <w:lang w:val="kk-KZ"/>
        </w:rPr>
        <w:t>36-37</w:t>
      </w:r>
      <w:r w:rsidR="00DE753F" w:rsidRPr="00207730">
        <w:rPr>
          <w:spacing w:val="2"/>
          <w:sz w:val="28"/>
          <w:szCs w:val="28"/>
          <w:lang w:val="ru-RU"/>
        </w:rPr>
        <w:t>].</w:t>
      </w:r>
    </w:p>
    <w:p w14:paraId="2ED1B200" w14:textId="1CAC98FE" w:rsidR="00EE71FB" w:rsidRPr="006900E9" w:rsidRDefault="00DE753F" w:rsidP="007E4832">
      <w:pPr>
        <w:pStyle w:val="a3"/>
        <w:shd w:val="clear" w:color="auto" w:fill="FFFFFF"/>
        <w:spacing w:after="0"/>
        <w:ind w:firstLine="709"/>
        <w:jc w:val="both"/>
        <w:textAlignment w:val="baseline"/>
        <w:rPr>
          <w:spacing w:val="2"/>
          <w:sz w:val="28"/>
          <w:szCs w:val="28"/>
          <w:lang w:val="ru-RU"/>
        </w:rPr>
      </w:pPr>
      <w:r w:rsidRPr="00207730">
        <w:rPr>
          <w:spacing w:val="2"/>
          <w:sz w:val="28"/>
          <w:szCs w:val="28"/>
          <w:lang w:val="ru-RU"/>
        </w:rPr>
        <w:t>Таким образом, следует признать перспективным направлением</w:t>
      </w:r>
      <w:r w:rsidR="00EE71FB">
        <w:rPr>
          <w:spacing w:val="2"/>
          <w:sz w:val="28"/>
          <w:szCs w:val="28"/>
          <w:lang w:val="ru-RU"/>
        </w:rPr>
        <w:t xml:space="preserve"> системного исследования по изучению </w:t>
      </w:r>
      <w:r w:rsidR="00EE71FB" w:rsidRPr="006900E9">
        <w:rPr>
          <w:spacing w:val="2"/>
          <w:sz w:val="28"/>
          <w:szCs w:val="28"/>
          <w:lang w:val="ru-RU"/>
        </w:rPr>
        <w:t>как отечественного, так и зарубежного передового опыта в сфере применения интеллектуальных технологий</w:t>
      </w:r>
      <w:r w:rsidR="00EE71FB">
        <w:rPr>
          <w:spacing w:val="2"/>
          <w:sz w:val="28"/>
          <w:szCs w:val="28"/>
          <w:lang w:val="ru-RU"/>
        </w:rPr>
        <w:t xml:space="preserve">, а также  </w:t>
      </w:r>
      <w:r w:rsidR="00EE71FB" w:rsidRPr="006900E9">
        <w:rPr>
          <w:spacing w:val="2"/>
          <w:sz w:val="28"/>
          <w:szCs w:val="28"/>
          <w:lang w:val="ru-RU"/>
        </w:rPr>
        <w:t>достижений в области цифровизации правоохранительных и пенитенциарных систем различных государств</w:t>
      </w:r>
      <w:r w:rsidRPr="00207730">
        <w:rPr>
          <w:spacing w:val="2"/>
          <w:sz w:val="28"/>
          <w:szCs w:val="28"/>
          <w:lang w:val="ru-RU"/>
        </w:rPr>
        <w:t xml:space="preserve"> [</w:t>
      </w:r>
      <w:r w:rsidR="0053071D" w:rsidRPr="00207730">
        <w:rPr>
          <w:bCs/>
          <w:sz w:val="28"/>
          <w:szCs w:val="28"/>
          <w:lang w:val="ru-RU"/>
        </w:rPr>
        <w:fldChar w:fldCharType="begin"/>
      </w:r>
      <w:r w:rsidR="0053071D" w:rsidRPr="00207730">
        <w:rPr>
          <w:bCs/>
          <w:sz w:val="28"/>
          <w:szCs w:val="28"/>
          <w:lang w:val="ru-RU"/>
        </w:rPr>
        <w:instrText xml:space="preserve"> REF _Ref206631233 \r \h </w:instrText>
      </w:r>
      <w:r w:rsidR="00465070" w:rsidRPr="00207730">
        <w:rPr>
          <w:bCs/>
          <w:sz w:val="28"/>
          <w:szCs w:val="28"/>
          <w:lang w:val="ru-RU"/>
        </w:rPr>
        <w:instrText xml:space="preserve"> \* MERGEFORMAT </w:instrText>
      </w:r>
      <w:r w:rsidR="0053071D" w:rsidRPr="00207730">
        <w:rPr>
          <w:bCs/>
          <w:sz w:val="28"/>
          <w:szCs w:val="28"/>
          <w:lang w:val="ru-RU"/>
        </w:rPr>
      </w:r>
      <w:r w:rsidR="0053071D" w:rsidRPr="00207730">
        <w:rPr>
          <w:bCs/>
          <w:sz w:val="28"/>
          <w:szCs w:val="28"/>
          <w:lang w:val="ru-RU"/>
        </w:rPr>
        <w:fldChar w:fldCharType="separate"/>
      </w:r>
      <w:r w:rsidR="00AC46D8">
        <w:rPr>
          <w:bCs/>
          <w:sz w:val="28"/>
          <w:szCs w:val="28"/>
          <w:lang w:val="ru-RU"/>
        </w:rPr>
        <w:t>54</w:t>
      </w:r>
      <w:r w:rsidR="0053071D" w:rsidRPr="00207730">
        <w:rPr>
          <w:bCs/>
          <w:sz w:val="28"/>
          <w:szCs w:val="28"/>
          <w:lang w:val="ru-RU"/>
        </w:rPr>
        <w:fldChar w:fldCharType="end"/>
      </w:r>
      <w:r w:rsidRPr="00207730">
        <w:rPr>
          <w:bCs/>
          <w:sz w:val="28"/>
          <w:szCs w:val="28"/>
          <w:lang w:val="ru-RU"/>
        </w:rPr>
        <w:t>;</w:t>
      </w:r>
      <w:r w:rsidR="0053071D" w:rsidRPr="00207730">
        <w:rPr>
          <w:bCs/>
          <w:sz w:val="28"/>
          <w:szCs w:val="28"/>
          <w:lang w:val="ru-RU"/>
        </w:rPr>
        <w:t xml:space="preserve"> </w:t>
      </w:r>
      <w:r w:rsidR="0053071D" w:rsidRPr="00207730">
        <w:rPr>
          <w:bCs/>
          <w:sz w:val="28"/>
          <w:szCs w:val="28"/>
          <w:lang w:val="ru-RU"/>
        </w:rPr>
        <w:fldChar w:fldCharType="begin"/>
      </w:r>
      <w:r w:rsidR="0053071D" w:rsidRPr="00207730">
        <w:rPr>
          <w:bCs/>
          <w:sz w:val="28"/>
          <w:szCs w:val="28"/>
          <w:lang w:val="ru-RU"/>
        </w:rPr>
        <w:instrText xml:space="preserve"> REF _Ref198318630 \r \h </w:instrText>
      </w:r>
      <w:r w:rsidR="00465070" w:rsidRPr="00207730">
        <w:rPr>
          <w:bCs/>
          <w:sz w:val="28"/>
          <w:szCs w:val="28"/>
          <w:lang w:val="ru-RU"/>
        </w:rPr>
        <w:instrText xml:space="preserve"> \* MERGEFORMAT </w:instrText>
      </w:r>
      <w:r w:rsidR="0053071D" w:rsidRPr="00207730">
        <w:rPr>
          <w:bCs/>
          <w:sz w:val="28"/>
          <w:szCs w:val="28"/>
          <w:lang w:val="ru-RU"/>
        </w:rPr>
      </w:r>
      <w:r w:rsidR="0053071D" w:rsidRPr="00207730">
        <w:rPr>
          <w:bCs/>
          <w:sz w:val="28"/>
          <w:szCs w:val="28"/>
          <w:lang w:val="ru-RU"/>
        </w:rPr>
        <w:fldChar w:fldCharType="separate"/>
      </w:r>
      <w:r w:rsidR="00AC46D8">
        <w:rPr>
          <w:bCs/>
          <w:sz w:val="28"/>
          <w:szCs w:val="28"/>
          <w:lang w:val="ru-RU"/>
        </w:rPr>
        <w:t>55</w:t>
      </w:r>
      <w:r w:rsidR="0053071D" w:rsidRPr="00207730">
        <w:rPr>
          <w:bCs/>
          <w:sz w:val="28"/>
          <w:szCs w:val="28"/>
          <w:lang w:val="ru-RU"/>
        </w:rPr>
        <w:fldChar w:fldCharType="end"/>
      </w:r>
      <w:r w:rsidR="0053071D" w:rsidRPr="00207730">
        <w:rPr>
          <w:bCs/>
          <w:sz w:val="28"/>
          <w:szCs w:val="28"/>
          <w:lang w:val="ru-RU"/>
        </w:rPr>
        <w:t xml:space="preserve">; </w:t>
      </w:r>
      <w:r w:rsidR="0053071D" w:rsidRPr="00207730">
        <w:rPr>
          <w:bCs/>
          <w:sz w:val="28"/>
          <w:szCs w:val="28"/>
          <w:lang w:val="ru-RU"/>
        </w:rPr>
        <w:fldChar w:fldCharType="begin"/>
      </w:r>
      <w:r w:rsidR="0053071D" w:rsidRPr="00207730">
        <w:rPr>
          <w:bCs/>
          <w:sz w:val="28"/>
          <w:szCs w:val="28"/>
          <w:lang w:val="ru-RU"/>
        </w:rPr>
        <w:instrText xml:space="preserve"> REF _Ref198317446 \r \h </w:instrText>
      </w:r>
      <w:r w:rsidR="00465070" w:rsidRPr="00207730">
        <w:rPr>
          <w:bCs/>
          <w:sz w:val="28"/>
          <w:szCs w:val="28"/>
          <w:lang w:val="ru-RU"/>
        </w:rPr>
        <w:instrText xml:space="preserve"> \* MERGEFORMAT </w:instrText>
      </w:r>
      <w:r w:rsidR="0053071D" w:rsidRPr="00207730">
        <w:rPr>
          <w:bCs/>
          <w:sz w:val="28"/>
          <w:szCs w:val="28"/>
          <w:lang w:val="ru-RU"/>
        </w:rPr>
      </w:r>
      <w:r w:rsidR="0053071D" w:rsidRPr="00207730">
        <w:rPr>
          <w:bCs/>
          <w:sz w:val="28"/>
          <w:szCs w:val="28"/>
          <w:lang w:val="ru-RU"/>
        </w:rPr>
        <w:fldChar w:fldCharType="separate"/>
      </w:r>
      <w:r w:rsidR="00AC46D8">
        <w:rPr>
          <w:bCs/>
          <w:sz w:val="28"/>
          <w:szCs w:val="28"/>
          <w:lang w:val="ru-RU"/>
        </w:rPr>
        <w:t>56</w:t>
      </w:r>
      <w:r w:rsidR="0053071D" w:rsidRPr="00207730">
        <w:rPr>
          <w:bCs/>
          <w:sz w:val="28"/>
          <w:szCs w:val="28"/>
          <w:lang w:val="ru-RU"/>
        </w:rPr>
        <w:fldChar w:fldCharType="end"/>
      </w:r>
      <w:r w:rsidR="008454F0" w:rsidRPr="00207730">
        <w:rPr>
          <w:bCs/>
          <w:sz w:val="28"/>
          <w:szCs w:val="28"/>
          <w:lang w:val="ru-RU"/>
        </w:rPr>
        <w:t xml:space="preserve">; </w:t>
      </w:r>
      <w:r w:rsidR="008454F0" w:rsidRPr="00207730">
        <w:rPr>
          <w:bCs/>
          <w:sz w:val="28"/>
          <w:szCs w:val="28"/>
          <w:lang w:val="ru-RU"/>
        </w:rPr>
        <w:fldChar w:fldCharType="begin"/>
      </w:r>
      <w:r w:rsidR="008454F0" w:rsidRPr="00207730">
        <w:rPr>
          <w:bCs/>
          <w:sz w:val="28"/>
          <w:szCs w:val="28"/>
          <w:lang w:val="ru-RU"/>
        </w:rPr>
        <w:instrText xml:space="preserve"> REF _Ref172823521 \r \h </w:instrText>
      </w:r>
      <w:r w:rsidR="00465070" w:rsidRPr="00207730">
        <w:rPr>
          <w:bCs/>
          <w:sz w:val="28"/>
          <w:szCs w:val="28"/>
          <w:lang w:val="ru-RU"/>
        </w:rPr>
        <w:instrText xml:space="preserve"> \* MERGEFORMAT </w:instrText>
      </w:r>
      <w:r w:rsidR="008454F0" w:rsidRPr="00207730">
        <w:rPr>
          <w:bCs/>
          <w:sz w:val="28"/>
          <w:szCs w:val="28"/>
          <w:lang w:val="ru-RU"/>
        </w:rPr>
      </w:r>
      <w:r w:rsidR="008454F0" w:rsidRPr="00207730">
        <w:rPr>
          <w:bCs/>
          <w:sz w:val="28"/>
          <w:szCs w:val="28"/>
          <w:lang w:val="ru-RU"/>
        </w:rPr>
        <w:fldChar w:fldCharType="separate"/>
      </w:r>
      <w:r w:rsidR="00AC46D8">
        <w:rPr>
          <w:bCs/>
          <w:sz w:val="28"/>
          <w:szCs w:val="28"/>
          <w:lang w:val="ru-RU"/>
        </w:rPr>
        <w:t>57</w:t>
      </w:r>
      <w:r w:rsidR="008454F0" w:rsidRPr="00207730">
        <w:rPr>
          <w:bCs/>
          <w:sz w:val="28"/>
          <w:szCs w:val="28"/>
          <w:lang w:val="ru-RU"/>
        </w:rPr>
        <w:fldChar w:fldCharType="end"/>
      </w:r>
      <w:r w:rsidRPr="00207730">
        <w:rPr>
          <w:spacing w:val="2"/>
          <w:sz w:val="28"/>
          <w:szCs w:val="28"/>
          <w:lang w:val="ru-RU"/>
        </w:rPr>
        <w:t>].</w:t>
      </w:r>
    </w:p>
    <w:p w14:paraId="04AB9E39" w14:textId="0495CAC6" w:rsidR="00D50766" w:rsidRPr="00207730" w:rsidRDefault="00BB6AB3" w:rsidP="00742C3F">
      <w:pPr>
        <w:tabs>
          <w:tab w:val="left" w:pos="9214"/>
          <w:tab w:val="left" w:pos="9356"/>
        </w:tabs>
        <w:spacing w:after="0" w:line="240" w:lineRule="auto"/>
        <w:ind w:firstLine="709"/>
        <w:jc w:val="both"/>
        <w:rPr>
          <w:rFonts w:cs="Times New Roman"/>
          <w:sz w:val="28"/>
          <w:lang w:val="ru-RU"/>
        </w:rPr>
      </w:pPr>
      <w:r w:rsidRPr="00207730">
        <w:rPr>
          <w:rFonts w:eastAsia="Calibri" w:cs="Times New Roman"/>
          <w:sz w:val="28"/>
          <w:szCs w:val="28"/>
          <w:lang w:val="ru-RU"/>
        </w:rPr>
        <w:t xml:space="preserve">Одним из направлений развития технических средств контроля за содержанием осужденных в УМБ является внедрение более совершенных систем биометрической идентификации. Современные ТКО для УМБ предусматривают комплексное использование технико-криминалистических методов, включая криминалистическую регистрацию и обработку данных из ИС различных государственных органов </w:t>
      </w:r>
      <w:r w:rsidR="00DE753F" w:rsidRPr="00207730">
        <w:rPr>
          <w:rFonts w:cs="Times New Roman"/>
          <w:sz w:val="28"/>
          <w:szCs w:val="28"/>
          <w:lang w:val="ru-RU"/>
        </w:rPr>
        <w:t>[</w:t>
      </w:r>
      <w:r w:rsidR="009E52DF" w:rsidRPr="00207730">
        <w:rPr>
          <w:rFonts w:cs="Times New Roman"/>
          <w:sz w:val="28"/>
          <w:szCs w:val="28"/>
          <w:lang w:val="ru-RU"/>
        </w:rPr>
        <w:fldChar w:fldCharType="begin"/>
      </w:r>
      <w:r w:rsidR="009E52DF" w:rsidRPr="00207730">
        <w:rPr>
          <w:rFonts w:cs="Times New Roman"/>
          <w:sz w:val="28"/>
          <w:szCs w:val="28"/>
          <w:lang w:val="ru-RU"/>
        </w:rPr>
        <w:instrText xml:space="preserve"> REF _Ref198318637 \r \h </w:instrText>
      </w:r>
      <w:r w:rsidR="00465070" w:rsidRPr="00207730">
        <w:rPr>
          <w:rFonts w:cs="Times New Roman"/>
          <w:sz w:val="28"/>
          <w:szCs w:val="28"/>
          <w:lang w:val="ru-RU"/>
        </w:rPr>
        <w:instrText xml:space="preserve"> \* MERGEFORMAT </w:instrText>
      </w:r>
      <w:r w:rsidR="009E52DF" w:rsidRPr="00207730">
        <w:rPr>
          <w:rFonts w:cs="Times New Roman"/>
          <w:sz w:val="28"/>
          <w:szCs w:val="28"/>
          <w:lang w:val="ru-RU"/>
        </w:rPr>
      </w:r>
      <w:r w:rsidR="009E52DF" w:rsidRPr="00207730">
        <w:rPr>
          <w:rFonts w:cs="Times New Roman"/>
          <w:sz w:val="28"/>
          <w:szCs w:val="28"/>
          <w:lang w:val="ru-RU"/>
        </w:rPr>
        <w:fldChar w:fldCharType="separate"/>
      </w:r>
      <w:r w:rsidR="00AC46D8">
        <w:rPr>
          <w:rFonts w:cs="Times New Roman"/>
          <w:sz w:val="28"/>
          <w:szCs w:val="28"/>
          <w:lang w:val="ru-RU"/>
        </w:rPr>
        <w:t>58</w:t>
      </w:r>
      <w:r w:rsidR="009E52DF" w:rsidRPr="00207730">
        <w:rPr>
          <w:rFonts w:cs="Times New Roman"/>
          <w:sz w:val="28"/>
          <w:szCs w:val="28"/>
          <w:lang w:val="ru-RU"/>
        </w:rPr>
        <w:fldChar w:fldCharType="end"/>
      </w:r>
      <w:r w:rsidR="00DE753F" w:rsidRPr="00207730">
        <w:rPr>
          <w:rFonts w:cs="Times New Roman"/>
          <w:sz w:val="28"/>
          <w:szCs w:val="28"/>
          <w:lang w:val="ru-RU"/>
        </w:rPr>
        <w:t xml:space="preserve">; </w:t>
      </w:r>
      <w:r w:rsidR="009E52DF" w:rsidRPr="00207730">
        <w:rPr>
          <w:rFonts w:cs="Times New Roman"/>
          <w:sz w:val="28"/>
          <w:szCs w:val="28"/>
          <w:lang w:val="ru-RU"/>
        </w:rPr>
        <w:fldChar w:fldCharType="begin"/>
      </w:r>
      <w:r w:rsidR="009E52DF" w:rsidRPr="00207730">
        <w:rPr>
          <w:rFonts w:cs="Times New Roman"/>
          <w:sz w:val="28"/>
          <w:szCs w:val="28"/>
          <w:lang w:val="ru-RU"/>
        </w:rPr>
        <w:instrText xml:space="preserve"> REF _Ref198318642 \r \h </w:instrText>
      </w:r>
      <w:r w:rsidR="00465070" w:rsidRPr="00207730">
        <w:rPr>
          <w:rFonts w:cs="Times New Roman"/>
          <w:sz w:val="28"/>
          <w:szCs w:val="28"/>
          <w:lang w:val="ru-RU"/>
        </w:rPr>
        <w:instrText xml:space="preserve"> \* MERGEFORMAT </w:instrText>
      </w:r>
      <w:r w:rsidR="009E52DF" w:rsidRPr="00207730">
        <w:rPr>
          <w:rFonts w:cs="Times New Roman"/>
          <w:sz w:val="28"/>
          <w:szCs w:val="28"/>
          <w:lang w:val="ru-RU"/>
        </w:rPr>
      </w:r>
      <w:r w:rsidR="009E52DF" w:rsidRPr="00207730">
        <w:rPr>
          <w:rFonts w:cs="Times New Roman"/>
          <w:sz w:val="28"/>
          <w:szCs w:val="28"/>
          <w:lang w:val="ru-RU"/>
        </w:rPr>
        <w:fldChar w:fldCharType="separate"/>
      </w:r>
      <w:r w:rsidR="00AC46D8">
        <w:rPr>
          <w:rFonts w:cs="Times New Roman"/>
          <w:sz w:val="28"/>
          <w:szCs w:val="28"/>
          <w:lang w:val="ru-RU"/>
        </w:rPr>
        <w:t>59</w:t>
      </w:r>
      <w:r w:rsidR="009E52DF" w:rsidRPr="00207730">
        <w:rPr>
          <w:rFonts w:cs="Times New Roman"/>
          <w:sz w:val="28"/>
          <w:szCs w:val="28"/>
          <w:lang w:val="ru-RU"/>
        </w:rPr>
        <w:fldChar w:fldCharType="end"/>
      </w:r>
      <w:r w:rsidR="00DE753F" w:rsidRPr="00207730">
        <w:rPr>
          <w:rFonts w:cs="Times New Roman"/>
          <w:sz w:val="28"/>
          <w:szCs w:val="28"/>
          <w:lang w:val="ru-RU"/>
        </w:rPr>
        <w:t>]</w:t>
      </w:r>
      <w:r w:rsidRPr="00207730">
        <w:rPr>
          <w:rFonts w:cs="Times New Roman"/>
          <w:sz w:val="28"/>
          <w:szCs w:val="28"/>
          <w:lang w:val="ru-RU"/>
        </w:rPr>
        <w:t xml:space="preserve">: </w:t>
      </w:r>
      <w:r w:rsidR="009352E7" w:rsidRPr="00207730">
        <w:rPr>
          <w:rFonts w:cs="Times New Roman"/>
          <w:sz w:val="28"/>
          <w:szCs w:val="28"/>
          <w:lang w:val="ru-RU"/>
        </w:rPr>
        <w:t>МВД</w:t>
      </w:r>
      <w:r w:rsidR="00C15153" w:rsidRPr="00207730">
        <w:rPr>
          <w:rFonts w:cs="Times New Roman"/>
          <w:sz w:val="28"/>
          <w:szCs w:val="28"/>
          <w:lang w:val="ru-RU"/>
        </w:rPr>
        <w:t xml:space="preserve"> РК</w:t>
      </w:r>
      <w:r w:rsidR="009352E7" w:rsidRPr="00207730">
        <w:rPr>
          <w:rFonts w:cs="Times New Roman"/>
          <w:sz w:val="28"/>
          <w:szCs w:val="28"/>
          <w:lang w:val="ru-RU"/>
        </w:rPr>
        <w:t>, Министерств</w:t>
      </w:r>
      <w:r w:rsidRPr="00207730">
        <w:rPr>
          <w:rFonts w:cs="Times New Roman"/>
          <w:sz w:val="28"/>
          <w:szCs w:val="28"/>
          <w:lang w:val="ru-RU"/>
        </w:rPr>
        <w:t>а</w:t>
      </w:r>
      <w:r w:rsidR="009352E7" w:rsidRPr="00207730">
        <w:rPr>
          <w:rFonts w:cs="Times New Roman"/>
          <w:sz w:val="28"/>
          <w:szCs w:val="28"/>
          <w:lang w:val="ru-RU"/>
        </w:rPr>
        <w:t xml:space="preserve"> юстиции</w:t>
      </w:r>
      <w:r w:rsidR="00C15153" w:rsidRPr="00207730">
        <w:rPr>
          <w:rFonts w:cs="Times New Roman"/>
          <w:sz w:val="28"/>
          <w:szCs w:val="28"/>
          <w:lang w:val="ru-RU"/>
        </w:rPr>
        <w:t xml:space="preserve"> РК</w:t>
      </w:r>
      <w:r w:rsidR="009352E7" w:rsidRPr="00207730">
        <w:rPr>
          <w:rFonts w:cs="Times New Roman"/>
          <w:sz w:val="28"/>
          <w:szCs w:val="28"/>
          <w:lang w:val="ru-RU"/>
        </w:rPr>
        <w:t>, Комитет</w:t>
      </w:r>
      <w:r w:rsidRPr="00207730">
        <w:rPr>
          <w:rFonts w:cs="Times New Roman"/>
          <w:sz w:val="28"/>
          <w:szCs w:val="28"/>
          <w:lang w:val="ru-RU"/>
        </w:rPr>
        <w:t>а</w:t>
      </w:r>
      <w:r w:rsidR="009352E7" w:rsidRPr="00207730">
        <w:rPr>
          <w:rFonts w:cs="Times New Roman"/>
          <w:sz w:val="28"/>
          <w:szCs w:val="28"/>
          <w:lang w:val="ru-RU"/>
        </w:rPr>
        <w:t xml:space="preserve"> таможенного контроля</w:t>
      </w:r>
      <w:r w:rsidR="00C15153" w:rsidRPr="00207730">
        <w:rPr>
          <w:rFonts w:cs="Times New Roman"/>
          <w:sz w:val="28"/>
          <w:szCs w:val="28"/>
          <w:lang w:val="ru-RU"/>
        </w:rPr>
        <w:t xml:space="preserve"> РК</w:t>
      </w:r>
      <w:r w:rsidR="009352E7" w:rsidRPr="00207730">
        <w:rPr>
          <w:rFonts w:cs="Times New Roman"/>
          <w:sz w:val="28"/>
          <w:szCs w:val="28"/>
          <w:lang w:val="ru-RU"/>
        </w:rPr>
        <w:t>, Управлени</w:t>
      </w:r>
      <w:r w:rsidRPr="00207730">
        <w:rPr>
          <w:rFonts w:cs="Times New Roman"/>
          <w:sz w:val="28"/>
          <w:szCs w:val="28"/>
          <w:lang w:val="ru-RU"/>
        </w:rPr>
        <w:t>я</w:t>
      </w:r>
      <w:r w:rsidR="009352E7" w:rsidRPr="00207730">
        <w:rPr>
          <w:rFonts w:cs="Times New Roman"/>
          <w:sz w:val="28"/>
          <w:szCs w:val="28"/>
          <w:lang w:val="ru-RU"/>
        </w:rPr>
        <w:t xml:space="preserve"> </w:t>
      </w:r>
      <w:r w:rsidR="00C15153" w:rsidRPr="00207730">
        <w:rPr>
          <w:rFonts w:eastAsia="Calibri" w:cs="Times New Roman"/>
          <w:sz w:val="28"/>
          <w:szCs w:val="28"/>
          <w:lang w:val="ru-RU"/>
        </w:rPr>
        <w:t>КПСиСУ</w:t>
      </w:r>
      <w:r w:rsidR="009352E7" w:rsidRPr="00207730">
        <w:rPr>
          <w:rFonts w:cs="Times New Roman"/>
          <w:sz w:val="28"/>
          <w:szCs w:val="28"/>
          <w:lang w:val="ru-RU"/>
        </w:rPr>
        <w:t xml:space="preserve"> </w:t>
      </w:r>
      <w:r w:rsidR="00C15153" w:rsidRPr="00207730">
        <w:rPr>
          <w:rFonts w:cs="Times New Roman"/>
          <w:sz w:val="28"/>
          <w:szCs w:val="28"/>
          <w:lang w:val="ru-RU"/>
        </w:rPr>
        <w:t>ГП РК</w:t>
      </w:r>
      <w:r w:rsidR="009352E7" w:rsidRPr="00207730">
        <w:rPr>
          <w:rFonts w:cs="Times New Roman"/>
          <w:sz w:val="28"/>
          <w:szCs w:val="28"/>
          <w:lang w:val="ru-RU"/>
        </w:rPr>
        <w:t>, Комитет</w:t>
      </w:r>
      <w:r w:rsidRPr="00207730">
        <w:rPr>
          <w:rFonts w:cs="Times New Roman"/>
          <w:sz w:val="28"/>
          <w:szCs w:val="28"/>
          <w:lang w:val="ru-RU"/>
        </w:rPr>
        <w:t>а</w:t>
      </w:r>
      <w:r w:rsidR="009352E7" w:rsidRPr="00207730">
        <w:rPr>
          <w:rFonts w:cs="Times New Roman"/>
          <w:sz w:val="28"/>
          <w:szCs w:val="28"/>
          <w:lang w:val="ru-RU"/>
        </w:rPr>
        <w:t xml:space="preserve"> по борьбе с наркобизнесом и контролю за оборотом наркотиков</w:t>
      </w:r>
      <w:r w:rsidR="00C15153" w:rsidRPr="00207730">
        <w:rPr>
          <w:rFonts w:cs="Times New Roman"/>
          <w:sz w:val="28"/>
          <w:szCs w:val="28"/>
          <w:lang w:val="ru-RU"/>
        </w:rPr>
        <w:t xml:space="preserve"> РК</w:t>
      </w:r>
      <w:r w:rsidR="009352E7" w:rsidRPr="00207730">
        <w:rPr>
          <w:rFonts w:cs="Times New Roman"/>
          <w:sz w:val="28"/>
          <w:szCs w:val="28"/>
          <w:lang w:val="ru-RU"/>
        </w:rPr>
        <w:t xml:space="preserve">, </w:t>
      </w:r>
      <w:r w:rsidR="00C15153" w:rsidRPr="00207730">
        <w:rPr>
          <w:rFonts w:cs="Times New Roman"/>
          <w:sz w:val="28"/>
          <w:szCs w:val="28"/>
          <w:lang w:val="ru-RU"/>
        </w:rPr>
        <w:t>КНБ РК</w:t>
      </w:r>
      <w:r w:rsidR="009352E7" w:rsidRPr="00207730">
        <w:rPr>
          <w:rFonts w:cs="Times New Roman"/>
          <w:sz w:val="28"/>
          <w:szCs w:val="28"/>
          <w:lang w:val="ru-RU"/>
        </w:rPr>
        <w:t>, Интерпол</w:t>
      </w:r>
      <w:r w:rsidRPr="00207730">
        <w:rPr>
          <w:rFonts w:cs="Times New Roman"/>
          <w:sz w:val="28"/>
          <w:szCs w:val="28"/>
          <w:lang w:val="ru-RU"/>
        </w:rPr>
        <w:t>а</w:t>
      </w:r>
      <w:r w:rsidR="009352E7" w:rsidRPr="00207730">
        <w:rPr>
          <w:rFonts w:cs="Times New Roman"/>
          <w:sz w:val="28"/>
          <w:szCs w:val="28"/>
          <w:lang w:val="ru-RU"/>
        </w:rPr>
        <w:t xml:space="preserve"> и Межгосударственн</w:t>
      </w:r>
      <w:r w:rsidRPr="00207730">
        <w:rPr>
          <w:rFonts w:cs="Times New Roman"/>
          <w:sz w:val="28"/>
          <w:szCs w:val="28"/>
          <w:lang w:val="ru-RU"/>
        </w:rPr>
        <w:t>ого</w:t>
      </w:r>
      <w:r w:rsidR="009352E7" w:rsidRPr="00207730">
        <w:rPr>
          <w:rFonts w:cs="Times New Roman"/>
          <w:sz w:val="28"/>
          <w:szCs w:val="28"/>
          <w:lang w:val="ru-RU"/>
        </w:rPr>
        <w:t xml:space="preserve"> информационн</w:t>
      </w:r>
      <w:r w:rsidRPr="00207730">
        <w:rPr>
          <w:rFonts w:cs="Times New Roman"/>
          <w:sz w:val="28"/>
          <w:szCs w:val="28"/>
          <w:lang w:val="ru-RU"/>
        </w:rPr>
        <w:t>ого</w:t>
      </w:r>
      <w:r w:rsidR="009352E7" w:rsidRPr="00207730">
        <w:rPr>
          <w:rFonts w:cs="Times New Roman"/>
          <w:sz w:val="28"/>
          <w:szCs w:val="28"/>
          <w:lang w:val="ru-RU"/>
        </w:rPr>
        <w:t xml:space="preserve"> банк</w:t>
      </w:r>
      <w:r w:rsidRPr="00207730">
        <w:rPr>
          <w:rFonts w:cs="Times New Roman"/>
          <w:sz w:val="28"/>
          <w:szCs w:val="28"/>
          <w:lang w:val="ru-RU"/>
        </w:rPr>
        <w:t>а</w:t>
      </w:r>
      <w:r w:rsidR="009352E7" w:rsidRPr="00207730">
        <w:rPr>
          <w:rFonts w:cs="Times New Roman"/>
          <w:sz w:val="28"/>
          <w:szCs w:val="28"/>
          <w:lang w:val="ru-RU"/>
        </w:rPr>
        <w:t xml:space="preserve"> </w:t>
      </w:r>
      <w:r w:rsidR="00DE753F" w:rsidRPr="00207730">
        <w:rPr>
          <w:rFonts w:cs="Times New Roman"/>
          <w:sz w:val="28"/>
          <w:lang w:val="ru-RU"/>
        </w:rPr>
        <w:t>[</w:t>
      </w:r>
      <w:r w:rsidR="009E52DF" w:rsidRPr="00207730">
        <w:rPr>
          <w:rFonts w:cs="Times New Roman"/>
          <w:sz w:val="28"/>
          <w:lang w:val="ru-RU"/>
        </w:rPr>
        <w:fldChar w:fldCharType="begin"/>
      </w:r>
      <w:r w:rsidR="009E52DF" w:rsidRPr="00207730">
        <w:rPr>
          <w:rFonts w:cs="Times New Roman"/>
          <w:sz w:val="28"/>
          <w:lang w:val="ru-RU"/>
        </w:rPr>
        <w:instrText xml:space="preserve"> REF _Ref198317404 \r \h </w:instrText>
      </w:r>
      <w:r w:rsidR="00465070" w:rsidRPr="00207730">
        <w:rPr>
          <w:rFonts w:cs="Times New Roman"/>
          <w:sz w:val="28"/>
          <w:lang w:val="ru-RU"/>
        </w:rPr>
        <w:instrText xml:space="preserve"> \* MERGEFORMAT </w:instrText>
      </w:r>
      <w:r w:rsidR="009E52DF" w:rsidRPr="00207730">
        <w:rPr>
          <w:rFonts w:cs="Times New Roman"/>
          <w:sz w:val="28"/>
          <w:lang w:val="ru-RU"/>
        </w:rPr>
      </w:r>
      <w:r w:rsidR="009E52DF" w:rsidRPr="00207730">
        <w:rPr>
          <w:rFonts w:cs="Times New Roman"/>
          <w:sz w:val="28"/>
          <w:lang w:val="ru-RU"/>
        </w:rPr>
        <w:fldChar w:fldCharType="separate"/>
      </w:r>
      <w:r w:rsidR="00AC46D8">
        <w:rPr>
          <w:rFonts w:cs="Times New Roman"/>
          <w:sz w:val="28"/>
          <w:lang w:val="ru-RU"/>
        </w:rPr>
        <w:t>60</w:t>
      </w:r>
      <w:r w:rsidR="009E52DF" w:rsidRPr="00207730">
        <w:rPr>
          <w:rFonts w:cs="Times New Roman"/>
          <w:sz w:val="28"/>
          <w:lang w:val="ru-RU"/>
        </w:rPr>
        <w:fldChar w:fldCharType="end"/>
      </w:r>
      <w:r w:rsidR="00DE753F" w:rsidRPr="00207730">
        <w:rPr>
          <w:rFonts w:cs="Times New Roman"/>
          <w:sz w:val="28"/>
          <w:lang w:val="ru-RU"/>
        </w:rPr>
        <w:t>].</w:t>
      </w:r>
    </w:p>
    <w:p w14:paraId="0C7F25C9" w14:textId="2AE3CB9E" w:rsidR="00464C47" w:rsidRPr="00207730" w:rsidRDefault="00464C47"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Благодаря этому комплексу ИС сотрудники УИС могут оперативно получать доступ к необходимым сведениям для выполнения должностных обязанностей. Основная цель системы – оптимизировать процессы обработки данных, что способствует принятию обоснованных управленческих решений для обеспечения правопорядка в учреждениях УИС.</w:t>
      </w:r>
    </w:p>
    <w:p w14:paraId="576A8782" w14:textId="26E8C085" w:rsidR="00D50766" w:rsidRPr="00207730" w:rsidRDefault="004B6C98"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Началу формирования </w:t>
      </w:r>
      <w:r w:rsidRPr="00207730">
        <w:rPr>
          <w:sz w:val="28"/>
          <w:lang w:val="ru-RU"/>
        </w:rPr>
        <w:t xml:space="preserve">в нашей стране </w:t>
      </w:r>
      <w:r w:rsidRPr="00207730">
        <w:rPr>
          <w:rFonts w:cs="Times New Roman"/>
          <w:sz w:val="28"/>
          <w:lang w:val="ru-RU"/>
        </w:rPr>
        <w:t xml:space="preserve">новых баз данных для хранения дактилоскопической и геномной информации граждан положило вступление </w:t>
      </w:r>
      <w:r w:rsidR="00B665F0" w:rsidRPr="00207730">
        <w:rPr>
          <w:sz w:val="28"/>
          <w:lang w:val="ru-RU"/>
        </w:rPr>
        <w:t>в силу 1 января 2021 года Закона РК «О дактилоскопической и геномной регистрации»</w:t>
      </w:r>
      <w:r w:rsidR="00DE753F" w:rsidRPr="00207730">
        <w:rPr>
          <w:sz w:val="28"/>
          <w:lang w:val="ru-RU"/>
        </w:rPr>
        <w:t xml:space="preserve"> [</w:t>
      </w:r>
      <w:r w:rsidR="009E52DF" w:rsidRPr="00207730">
        <w:rPr>
          <w:sz w:val="28"/>
          <w:lang w:val="ru-RU"/>
        </w:rPr>
        <w:fldChar w:fldCharType="begin"/>
      </w:r>
      <w:r w:rsidR="009E52DF" w:rsidRPr="00207730">
        <w:rPr>
          <w:sz w:val="28"/>
          <w:lang w:val="ru-RU"/>
        </w:rPr>
        <w:instrText xml:space="preserve"> REF _Ref198318688 \r \h </w:instrText>
      </w:r>
      <w:r w:rsidR="00465070" w:rsidRPr="00207730">
        <w:rPr>
          <w:sz w:val="28"/>
          <w:lang w:val="ru-RU"/>
        </w:rPr>
        <w:instrText xml:space="preserve"> \* MERGEFORMAT </w:instrText>
      </w:r>
      <w:r w:rsidR="009E52DF" w:rsidRPr="00207730">
        <w:rPr>
          <w:sz w:val="28"/>
          <w:lang w:val="ru-RU"/>
        </w:rPr>
      </w:r>
      <w:r w:rsidR="009E52DF" w:rsidRPr="00207730">
        <w:rPr>
          <w:sz w:val="28"/>
          <w:lang w:val="ru-RU"/>
        </w:rPr>
        <w:fldChar w:fldCharType="separate"/>
      </w:r>
      <w:r w:rsidR="00AC46D8">
        <w:rPr>
          <w:sz w:val="28"/>
          <w:lang w:val="ru-RU"/>
        </w:rPr>
        <w:t>61</w:t>
      </w:r>
      <w:r w:rsidR="009E52DF" w:rsidRPr="00207730">
        <w:rPr>
          <w:sz w:val="28"/>
          <w:lang w:val="ru-RU"/>
        </w:rPr>
        <w:fldChar w:fldCharType="end"/>
      </w:r>
      <w:r w:rsidR="00DE753F" w:rsidRPr="00207730">
        <w:rPr>
          <w:sz w:val="28"/>
          <w:lang w:val="ru-RU"/>
        </w:rPr>
        <w:t>]</w:t>
      </w:r>
      <w:r w:rsidR="00B665F0" w:rsidRPr="00207730">
        <w:rPr>
          <w:sz w:val="28"/>
          <w:lang w:val="ru-RU"/>
        </w:rPr>
        <w:t xml:space="preserve">. </w:t>
      </w:r>
      <w:r w:rsidR="00CF2B2D" w:rsidRPr="00207730">
        <w:rPr>
          <w:sz w:val="28"/>
          <w:lang w:val="ru-RU"/>
        </w:rPr>
        <w:t xml:space="preserve">Ответственность за сбор и хранение несут </w:t>
      </w:r>
      <w:r w:rsidR="00A24ED8" w:rsidRPr="00207730">
        <w:rPr>
          <w:sz w:val="28"/>
          <w:lang w:val="ru-RU"/>
        </w:rPr>
        <w:t>ОВД</w:t>
      </w:r>
      <w:r w:rsidR="00B665F0" w:rsidRPr="00207730">
        <w:rPr>
          <w:sz w:val="28"/>
          <w:lang w:val="ru-RU"/>
        </w:rPr>
        <w:t xml:space="preserve"> и уполномоченный государственный орган в сфере транспорта</w:t>
      </w:r>
      <w:r w:rsidR="00DE753F" w:rsidRPr="00207730">
        <w:rPr>
          <w:sz w:val="28"/>
          <w:szCs w:val="28"/>
          <w:lang w:val="ru-RU"/>
        </w:rPr>
        <w:t xml:space="preserve"> </w:t>
      </w:r>
      <w:r w:rsidR="00DE753F" w:rsidRPr="00207730">
        <w:rPr>
          <w:sz w:val="28"/>
          <w:lang w:val="ru-RU"/>
        </w:rPr>
        <w:t>(ст</w:t>
      </w:r>
      <w:r w:rsidR="0092786B" w:rsidRPr="00207730">
        <w:rPr>
          <w:sz w:val="28"/>
          <w:lang w:val="ru-RU"/>
        </w:rPr>
        <w:t>.</w:t>
      </w:r>
      <w:r w:rsidR="009E52DF" w:rsidRPr="00207730">
        <w:rPr>
          <w:sz w:val="28"/>
          <w:lang w:val="ru-RU"/>
        </w:rPr>
        <w:t xml:space="preserve"> </w:t>
      </w:r>
      <w:r w:rsidR="00DE753F" w:rsidRPr="00207730">
        <w:rPr>
          <w:sz w:val="28"/>
          <w:lang w:val="ru-RU"/>
        </w:rPr>
        <w:t>14)</w:t>
      </w:r>
      <w:r w:rsidR="00CF2B2D" w:rsidRPr="00207730">
        <w:rPr>
          <w:sz w:val="28"/>
          <w:lang w:val="ru-RU"/>
        </w:rPr>
        <w:t xml:space="preserve">, а за отбор </w:t>
      </w:r>
      <w:r w:rsidR="00DE753F" w:rsidRPr="00207730">
        <w:rPr>
          <w:sz w:val="28"/>
          <w:lang w:val="ru-RU"/>
        </w:rPr>
        <w:t xml:space="preserve">и использование </w:t>
      </w:r>
      <w:r w:rsidR="00CF2B2D" w:rsidRPr="00207730">
        <w:rPr>
          <w:sz w:val="28"/>
          <w:lang w:val="ru-RU"/>
        </w:rPr>
        <w:t>–</w:t>
      </w:r>
      <w:r w:rsidR="00DE753F" w:rsidRPr="00207730">
        <w:rPr>
          <w:sz w:val="28"/>
          <w:lang w:val="ru-RU"/>
        </w:rPr>
        <w:t xml:space="preserve"> </w:t>
      </w:r>
      <w:r w:rsidR="00A24ED8" w:rsidRPr="00207730">
        <w:rPr>
          <w:sz w:val="28"/>
          <w:lang w:val="ru-RU"/>
        </w:rPr>
        <w:t>ОВД</w:t>
      </w:r>
      <w:r w:rsidR="00DE753F" w:rsidRPr="00207730">
        <w:rPr>
          <w:sz w:val="28"/>
          <w:lang w:val="ru-RU"/>
        </w:rPr>
        <w:t>, а также органы дознания, следствия, осуществляющими производство по уголовным делам (ст</w:t>
      </w:r>
      <w:r w:rsidR="0092786B" w:rsidRPr="00207730">
        <w:rPr>
          <w:sz w:val="28"/>
          <w:lang w:val="ru-RU"/>
        </w:rPr>
        <w:t>.</w:t>
      </w:r>
      <w:r w:rsidR="00CF2B2D" w:rsidRPr="00207730">
        <w:rPr>
          <w:sz w:val="28"/>
          <w:lang w:val="ru-RU"/>
        </w:rPr>
        <w:t> </w:t>
      </w:r>
      <w:r w:rsidR="00DE753F" w:rsidRPr="00207730">
        <w:rPr>
          <w:sz w:val="28"/>
          <w:lang w:val="ru-RU"/>
        </w:rPr>
        <w:t xml:space="preserve">21). </w:t>
      </w:r>
    </w:p>
    <w:p w14:paraId="2CDD5C05" w14:textId="0F453EAC"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Таким образом, </w:t>
      </w:r>
      <w:r w:rsidR="006112ED" w:rsidRPr="00207730">
        <w:rPr>
          <w:sz w:val="28"/>
          <w:lang w:val="ru-RU"/>
        </w:rPr>
        <w:t>на текущем этапе в Казахстане реализуется интеграция биометрических институтов с ИС правоохранительных органов, охватывающая данные ДНК и дактилоскопическую информацию (уникальные отпечатки пальцев рук и ладоней)</w:t>
      </w:r>
      <w:r w:rsidRPr="00207730">
        <w:rPr>
          <w:sz w:val="28"/>
          <w:lang w:val="ru-RU"/>
        </w:rPr>
        <w:t xml:space="preserve">. </w:t>
      </w:r>
    </w:p>
    <w:p w14:paraId="432004D5"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Подводя итог рассматриваемому вопросу о современном состоянии и перспектив развития ТКО содержания осужденных в УМБ, можно сделать ряд основных выводов.</w:t>
      </w:r>
    </w:p>
    <w:p w14:paraId="3E663120" w14:textId="2C3CDF7A"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lastRenderedPageBreak/>
        <w:t>На основе анализа различных научных точек зрения, сформулировано авторское определение ТКО в учреждениях УИС в контексте уголовно-исполнительного права</w:t>
      </w:r>
      <w:r w:rsidR="00DB434B" w:rsidRPr="00207730">
        <w:rPr>
          <w:rFonts w:eastAsia="Calibri" w:cs="Times New Roman"/>
          <w:sz w:val="28"/>
          <w:szCs w:val="28"/>
          <w:lang w:val="ru-RU"/>
        </w:rPr>
        <w:t xml:space="preserve"> </w:t>
      </w:r>
      <w:r w:rsidR="00DB434B" w:rsidRPr="00207730">
        <w:rPr>
          <w:rFonts w:eastAsia="Calibri" w:cs="Times New Roman"/>
          <w:color w:val="000000" w:themeColor="text1"/>
          <w:sz w:val="28"/>
          <w:szCs w:val="28"/>
          <w:lang w:val="ru-RU"/>
        </w:rPr>
        <w:t>и науки криминалистика</w:t>
      </w:r>
      <w:r w:rsidRPr="00207730">
        <w:rPr>
          <w:rFonts w:eastAsia="Calibri" w:cs="Times New Roman"/>
          <w:sz w:val="28"/>
          <w:szCs w:val="28"/>
          <w:lang w:val="ru-RU"/>
        </w:rPr>
        <w:t xml:space="preserve">: </w:t>
      </w:r>
      <w:r w:rsidRPr="00207730">
        <w:rPr>
          <w:rFonts w:eastAsia="Calibri" w:cs="Times New Roman"/>
          <w:b/>
          <w:bCs/>
          <w:i/>
          <w:iCs/>
          <w:sz w:val="28"/>
          <w:szCs w:val="28"/>
          <w:lang w:val="ru-RU"/>
        </w:rPr>
        <w:t xml:space="preserve">«технико-криминалистическое обеспечение содержания осужденных в учреждениях уголовно-исполнительной системы – </w:t>
      </w:r>
      <w:r w:rsidRPr="00207730">
        <w:rPr>
          <w:rFonts w:cs="Times New Roman"/>
          <w:b/>
          <w:bCs/>
          <w:i/>
          <w:iCs/>
          <w:sz w:val="28"/>
          <w:szCs w:val="28"/>
          <w:lang w:val="ru-RU"/>
        </w:rPr>
        <w:t xml:space="preserve">регламентированная законом система разработанных на основе криминалистических знаний действий и мер по предупреждению и расследованию пенитенциарных преступлений с использованием научно-технических средств, приемов и методов регистрации, фотографирования, звукозаписи, видеосъемки, </w:t>
      </w:r>
      <w:r w:rsidR="00304F2C" w:rsidRPr="00EE66D5">
        <w:rPr>
          <w:rFonts w:cs="Times New Roman"/>
          <w:b/>
          <w:bCs/>
          <w:i/>
          <w:iCs/>
          <w:sz w:val="28"/>
          <w:szCs w:val="28"/>
          <w:lang w:val="ru-RU"/>
        </w:rPr>
        <w:t>биометрической идентификации</w:t>
      </w:r>
      <w:r w:rsidR="00304F2C" w:rsidRPr="00304F2C">
        <w:rPr>
          <w:rFonts w:cs="Times New Roman"/>
          <w:b/>
          <w:bCs/>
          <w:i/>
          <w:iCs/>
          <w:sz w:val="28"/>
          <w:szCs w:val="28"/>
          <w:lang w:val="ru-RU"/>
        </w:rPr>
        <w:t xml:space="preserve"> </w:t>
      </w:r>
      <w:r w:rsidRPr="00207730">
        <w:rPr>
          <w:rFonts w:cs="Times New Roman"/>
          <w:b/>
          <w:bCs/>
          <w:i/>
          <w:iCs/>
          <w:sz w:val="28"/>
          <w:szCs w:val="28"/>
          <w:lang w:val="ru-RU"/>
        </w:rPr>
        <w:t>осужденных и иных лиц, а также производства отдельных следственных действий»</w:t>
      </w:r>
      <w:r w:rsidRPr="00207730">
        <w:rPr>
          <w:rFonts w:cs="Times New Roman"/>
          <w:i/>
          <w:iCs/>
          <w:sz w:val="28"/>
          <w:szCs w:val="28"/>
          <w:lang w:val="ru-RU"/>
        </w:rPr>
        <w:t>.</w:t>
      </w:r>
      <w:r w:rsidRPr="00207730">
        <w:rPr>
          <w:rFonts w:cs="Times New Roman"/>
          <w:sz w:val="28"/>
          <w:szCs w:val="28"/>
          <w:lang w:val="ru-RU"/>
        </w:rPr>
        <w:t xml:space="preserve"> </w:t>
      </w:r>
    </w:p>
    <w:p w14:paraId="586A2CAB" w14:textId="75A491A1" w:rsidR="00F14669" w:rsidRPr="00207730" w:rsidRDefault="00DE753F" w:rsidP="00742C3F">
      <w:pPr>
        <w:pStyle w:val="a3"/>
        <w:spacing w:after="0" w:line="240" w:lineRule="auto"/>
        <w:ind w:firstLine="709"/>
        <w:jc w:val="both"/>
        <w:rPr>
          <w:sz w:val="28"/>
          <w:szCs w:val="28"/>
          <w:lang w:val="ru-RU"/>
        </w:rPr>
      </w:pPr>
      <w:r w:rsidRPr="00207730">
        <w:rPr>
          <w:sz w:val="28"/>
          <w:szCs w:val="28"/>
          <w:lang w:val="ru-RU"/>
        </w:rPr>
        <w:t xml:space="preserve">ТКО содержания осужденных в УМБ </w:t>
      </w:r>
      <w:r w:rsidR="00B04B4A" w:rsidRPr="00207730">
        <w:rPr>
          <w:sz w:val="28"/>
          <w:szCs w:val="28"/>
          <w:lang w:val="ru-RU"/>
        </w:rPr>
        <w:t xml:space="preserve">способствует решению задач по предотвращению и оперативного раскрытия преступлений в местах лишения свободы посредством комплекса технико-криминалистических методов. Этот комплекс включает криминалистическую регистрацию и использование данных различных видов учета. Учреждения УИС оснащены современным комплексом технических средств, включающим системы видеонаблюдения, контроля доступа, обнаружения проникновений, специализированные системы обработки данных и информационные технологии, предназначенные для управления и контроля за содержанием осужденных. </w:t>
      </w:r>
      <w:r w:rsidR="005D033D" w:rsidRPr="00207730">
        <w:rPr>
          <w:sz w:val="28"/>
          <w:szCs w:val="28"/>
          <w:lang w:val="ru-RU"/>
        </w:rPr>
        <w:t>Такой</w:t>
      </w:r>
      <w:r w:rsidR="00B04B4A" w:rsidRPr="00207730">
        <w:rPr>
          <w:sz w:val="28"/>
          <w:szCs w:val="28"/>
          <w:lang w:val="ru-RU"/>
        </w:rPr>
        <w:t xml:space="preserve"> комплексный подход способствует повышению безопасности персонала и осужденных, а также предупреждению совершения преступлений и нарушений режима</w:t>
      </w:r>
      <w:r w:rsidRPr="00207730">
        <w:rPr>
          <w:sz w:val="28"/>
          <w:szCs w:val="28"/>
          <w:lang w:val="ru-RU"/>
        </w:rPr>
        <w:t>.</w:t>
      </w:r>
    </w:p>
    <w:p w14:paraId="42EF5E3C" w14:textId="72225221" w:rsidR="00D50766" w:rsidRPr="00207730" w:rsidRDefault="00F14669" w:rsidP="00742C3F">
      <w:pPr>
        <w:pStyle w:val="a3"/>
        <w:spacing w:after="0" w:line="240" w:lineRule="auto"/>
        <w:ind w:firstLine="709"/>
        <w:jc w:val="both"/>
        <w:rPr>
          <w:sz w:val="28"/>
          <w:szCs w:val="28"/>
          <w:lang w:val="ru-RU"/>
        </w:rPr>
      </w:pPr>
      <w:r w:rsidRPr="00207730">
        <w:rPr>
          <w:sz w:val="28"/>
          <w:szCs w:val="28"/>
          <w:lang w:val="ru-RU"/>
        </w:rPr>
        <w:t>Опыт Казахстана по созданию дистанционной системы мониторинга путем внедрения ЭСС демонстрирует, что подобные технологические проекты требуют не только политической воли и финансирования, но и комплексной научной подготовки</w:t>
      </w:r>
      <w:r w:rsidR="003863C7" w:rsidRPr="00207730">
        <w:rPr>
          <w:sz w:val="28"/>
          <w:szCs w:val="28"/>
          <w:lang w:val="ru-RU"/>
        </w:rPr>
        <w:t xml:space="preserve"> [</w:t>
      </w:r>
      <w:r w:rsidR="003863C7" w:rsidRPr="00207730">
        <w:rPr>
          <w:sz w:val="28"/>
          <w:szCs w:val="28"/>
          <w:lang w:val="ru-RU"/>
        </w:rPr>
        <w:fldChar w:fldCharType="begin"/>
      </w:r>
      <w:r w:rsidR="003863C7" w:rsidRPr="00207730">
        <w:rPr>
          <w:sz w:val="28"/>
          <w:szCs w:val="28"/>
          <w:lang w:val="ru-RU"/>
        </w:rPr>
        <w:instrText xml:space="preserve"> REF _Ref206629978 \r \h </w:instrText>
      </w:r>
      <w:r w:rsidR="002F5803" w:rsidRPr="00207730">
        <w:rPr>
          <w:sz w:val="28"/>
          <w:szCs w:val="28"/>
          <w:lang w:val="ru-RU"/>
        </w:rPr>
        <w:instrText xml:space="preserve"> \* MERGEFORMAT </w:instrText>
      </w:r>
      <w:r w:rsidR="003863C7" w:rsidRPr="00207730">
        <w:rPr>
          <w:sz w:val="28"/>
          <w:szCs w:val="28"/>
          <w:lang w:val="ru-RU"/>
        </w:rPr>
      </w:r>
      <w:r w:rsidR="003863C7" w:rsidRPr="00207730">
        <w:rPr>
          <w:sz w:val="28"/>
          <w:szCs w:val="28"/>
          <w:lang w:val="ru-RU"/>
        </w:rPr>
        <w:fldChar w:fldCharType="separate"/>
      </w:r>
      <w:r w:rsidR="00AC46D8">
        <w:rPr>
          <w:sz w:val="28"/>
          <w:szCs w:val="28"/>
          <w:lang w:val="ru-RU"/>
        </w:rPr>
        <w:t>41</w:t>
      </w:r>
      <w:r w:rsidR="003863C7" w:rsidRPr="00207730">
        <w:rPr>
          <w:sz w:val="28"/>
          <w:szCs w:val="28"/>
          <w:lang w:val="ru-RU"/>
        </w:rPr>
        <w:fldChar w:fldCharType="end"/>
      </w:r>
      <w:r w:rsidR="003863C7" w:rsidRPr="00207730">
        <w:rPr>
          <w:sz w:val="28"/>
          <w:szCs w:val="28"/>
          <w:lang w:val="ru-RU"/>
        </w:rPr>
        <w:t>]</w:t>
      </w:r>
      <w:r w:rsidRPr="00207730">
        <w:rPr>
          <w:sz w:val="28"/>
          <w:szCs w:val="28"/>
          <w:lang w:val="ru-RU"/>
        </w:rPr>
        <w:t>. Необходимо проводить системные исследования, разрабатывать национальные стандарты и нормативную базу, готовить специалистов, создавать специализированные службы и только затем переходить к масштабному внедрению. Без такого подхода даже самые современные технологии превращаются в дорогой и малоэффективный эксперимент.</w:t>
      </w:r>
      <w:r w:rsidR="003A02C5" w:rsidRPr="00207730">
        <w:rPr>
          <w:sz w:val="28"/>
          <w:szCs w:val="28"/>
          <w:lang w:val="ru-RU"/>
        </w:rPr>
        <w:t xml:space="preserve"> </w:t>
      </w:r>
      <w:r w:rsidR="00B214AA" w:rsidRPr="00207730">
        <w:rPr>
          <w:sz w:val="28"/>
          <w:szCs w:val="28"/>
          <w:lang w:val="ru-RU"/>
        </w:rPr>
        <w:t>Чтобы добиться большей системности и эффективности ТКО содержания осужденных в УМБ рекомендуется сосредоточиться на следующих направлениях</w:t>
      </w:r>
      <w:r w:rsidR="00DE753F" w:rsidRPr="00207730">
        <w:rPr>
          <w:sz w:val="28"/>
          <w:szCs w:val="28"/>
          <w:lang w:val="ru-RU"/>
        </w:rPr>
        <w:t xml:space="preserve">: чипирование отдельных категорий осужденных, использование ИИ, биометрическая идентификация. </w:t>
      </w:r>
    </w:p>
    <w:p w14:paraId="73FF0AAC" w14:textId="3BA299E4" w:rsidR="00D50766" w:rsidRPr="00207730" w:rsidRDefault="00DE753F" w:rsidP="00742C3F">
      <w:pPr>
        <w:pStyle w:val="a3"/>
        <w:shd w:val="clear" w:color="auto" w:fill="FFFFFF"/>
        <w:spacing w:after="0" w:line="240" w:lineRule="auto"/>
        <w:ind w:firstLine="709"/>
        <w:jc w:val="both"/>
        <w:textAlignment w:val="baseline"/>
        <w:rPr>
          <w:sz w:val="28"/>
          <w:szCs w:val="28"/>
          <w:lang w:val="ru-RU"/>
        </w:rPr>
      </w:pPr>
      <w:r w:rsidRPr="00207730">
        <w:rPr>
          <w:bCs/>
          <w:iCs/>
          <w:sz w:val="28"/>
          <w:szCs w:val="28"/>
          <w:lang w:val="ru-RU"/>
        </w:rPr>
        <w:t xml:space="preserve">Таким образом, ТКО </w:t>
      </w:r>
      <w:r w:rsidR="001A3396" w:rsidRPr="00207730">
        <w:rPr>
          <w:bCs/>
          <w:iCs/>
          <w:sz w:val="28"/>
          <w:szCs w:val="28"/>
          <w:lang w:val="ru-RU"/>
        </w:rPr>
        <w:t>выступает одним из наиболее значимых и быстро развивающихся направлений деятельности УИС, которое нуждается в постоянном совершенствовании и приспособлении к современным технологическим и социальным изменениям</w:t>
      </w:r>
      <w:r w:rsidRPr="00207730">
        <w:rPr>
          <w:bCs/>
          <w:iCs/>
          <w:sz w:val="28"/>
          <w:szCs w:val="28"/>
          <w:lang w:val="ru-RU"/>
        </w:rPr>
        <w:t xml:space="preserve">. </w:t>
      </w:r>
      <w:r w:rsidR="001A3396" w:rsidRPr="00207730">
        <w:rPr>
          <w:sz w:val="28"/>
          <w:szCs w:val="28"/>
          <w:lang w:val="ru-RU"/>
        </w:rPr>
        <w:t xml:space="preserve">Сфера применения технико-криминалистических средств в УИС непрерывно расширяется – от использования на стадии предварительного расследования </w:t>
      </w:r>
      <w:r w:rsidRPr="00207730">
        <w:rPr>
          <w:sz w:val="28"/>
          <w:szCs w:val="28"/>
          <w:lang w:val="ru-RU"/>
        </w:rPr>
        <w:t>[</w:t>
      </w:r>
      <w:r w:rsidR="009E52DF" w:rsidRPr="00207730">
        <w:rPr>
          <w:sz w:val="28"/>
          <w:szCs w:val="28"/>
        </w:rPr>
        <w:fldChar w:fldCharType="begin"/>
      </w:r>
      <w:r w:rsidR="009E52DF" w:rsidRPr="00207730">
        <w:rPr>
          <w:sz w:val="28"/>
          <w:szCs w:val="28"/>
          <w:lang w:val="ru-RU"/>
        </w:rPr>
        <w:instrText xml:space="preserve"> REF _Ref158465634 \r \h </w:instrText>
      </w:r>
      <w:r w:rsidR="00465070" w:rsidRPr="00207730">
        <w:rPr>
          <w:sz w:val="28"/>
          <w:szCs w:val="28"/>
          <w:lang w:val="ru-RU"/>
        </w:rPr>
        <w:instrText xml:space="preserve"> \* </w:instrText>
      </w:r>
      <w:r w:rsidR="00465070" w:rsidRPr="00207730">
        <w:rPr>
          <w:sz w:val="28"/>
          <w:szCs w:val="28"/>
        </w:rPr>
        <w:instrText>MERGEFORMAT</w:instrText>
      </w:r>
      <w:r w:rsidR="00465070" w:rsidRPr="00207730">
        <w:rPr>
          <w:sz w:val="28"/>
          <w:szCs w:val="28"/>
          <w:lang w:val="ru-RU"/>
        </w:rPr>
        <w:instrText xml:space="preserve"> </w:instrText>
      </w:r>
      <w:r w:rsidR="009E52DF" w:rsidRPr="00207730">
        <w:rPr>
          <w:sz w:val="28"/>
          <w:szCs w:val="28"/>
        </w:rPr>
      </w:r>
      <w:r w:rsidR="009E52DF" w:rsidRPr="00207730">
        <w:rPr>
          <w:sz w:val="28"/>
          <w:szCs w:val="28"/>
        </w:rPr>
        <w:fldChar w:fldCharType="separate"/>
      </w:r>
      <w:r w:rsidR="00AC46D8">
        <w:rPr>
          <w:sz w:val="28"/>
          <w:szCs w:val="28"/>
          <w:lang w:val="ru-RU"/>
        </w:rPr>
        <w:t>62</w:t>
      </w:r>
      <w:r w:rsidR="009E52DF" w:rsidRPr="00207730">
        <w:rPr>
          <w:sz w:val="28"/>
          <w:szCs w:val="28"/>
        </w:rPr>
        <w:fldChar w:fldCharType="end"/>
      </w:r>
      <w:r w:rsidRPr="00207730">
        <w:rPr>
          <w:sz w:val="28"/>
          <w:szCs w:val="28"/>
          <w:lang w:val="ru-RU"/>
        </w:rPr>
        <w:t xml:space="preserve">] </w:t>
      </w:r>
      <w:r w:rsidR="001A3396" w:rsidRPr="00207730">
        <w:rPr>
          <w:sz w:val="28"/>
          <w:szCs w:val="28"/>
          <w:lang w:val="ru-RU"/>
        </w:rPr>
        <w:t xml:space="preserve">до интеграции в повседневную практику учреждений УИС РК, включая </w:t>
      </w:r>
      <w:r w:rsidRPr="00207730">
        <w:rPr>
          <w:sz w:val="28"/>
          <w:szCs w:val="28"/>
          <w:lang w:val="ru-RU"/>
        </w:rPr>
        <w:t>УМБ.</w:t>
      </w:r>
    </w:p>
    <w:p w14:paraId="1A495163" w14:textId="77777777" w:rsidR="00D50766" w:rsidRPr="00207730" w:rsidRDefault="00D50766" w:rsidP="00742C3F">
      <w:pPr>
        <w:pStyle w:val="1"/>
        <w:spacing w:before="0" w:line="240" w:lineRule="auto"/>
        <w:ind w:firstLine="709"/>
        <w:jc w:val="both"/>
        <w:rPr>
          <w:rFonts w:ascii="Times New Roman" w:eastAsia="Calibri" w:hAnsi="Times New Roman" w:cs="Times New Roman"/>
          <w:bCs/>
          <w:color w:val="auto"/>
          <w:sz w:val="28"/>
          <w:szCs w:val="28"/>
          <w:lang w:val="ru-RU"/>
        </w:rPr>
      </w:pPr>
    </w:p>
    <w:p w14:paraId="3F870B11" w14:textId="2A954B64" w:rsidR="00D50766" w:rsidRPr="00F67A53" w:rsidRDefault="00DE753F" w:rsidP="00F67A53">
      <w:pPr>
        <w:pStyle w:val="1"/>
        <w:spacing w:before="0" w:line="240" w:lineRule="auto"/>
        <w:ind w:firstLine="709"/>
        <w:jc w:val="both"/>
        <w:rPr>
          <w:rFonts w:ascii="Times New Roman" w:eastAsia="Calibri" w:hAnsi="Times New Roman" w:cs="Times New Roman"/>
          <w:bCs/>
          <w:color w:val="auto"/>
          <w:sz w:val="28"/>
          <w:szCs w:val="28"/>
          <w:lang w:val="ru-RU"/>
        </w:rPr>
      </w:pPr>
      <w:bookmarkStart w:id="17" w:name="_Toc198280885"/>
      <w:r w:rsidRPr="00207730">
        <w:rPr>
          <w:rFonts w:ascii="Times New Roman" w:eastAsia="Calibri" w:hAnsi="Times New Roman" w:cs="Times New Roman"/>
          <w:bCs/>
          <w:color w:val="auto"/>
          <w:sz w:val="28"/>
          <w:szCs w:val="28"/>
          <w:lang w:val="ru-RU"/>
        </w:rPr>
        <w:t>1.2 Классификация технико-криминалистических методов и средств содержания осужденных в учреждениях минимальной безопасности</w:t>
      </w:r>
      <w:bookmarkEnd w:id="17"/>
    </w:p>
    <w:p w14:paraId="3AC057FA" w14:textId="79D9ADA5"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На сегодняшний день наиболее используемыми определениями криминалистики считаются формулировки в редакции профессоров P.C. Белкина и В.П. Лаврова [</w:t>
      </w:r>
      <w:r w:rsidR="009E52DF" w:rsidRPr="00207730">
        <w:rPr>
          <w:rFonts w:eastAsia="Calibri" w:cs="Times New Roman"/>
          <w:sz w:val="28"/>
          <w:szCs w:val="28"/>
          <w:lang w:val="ru-RU"/>
        </w:rPr>
        <w:fldChar w:fldCharType="begin"/>
      </w:r>
      <w:r w:rsidR="009E52DF" w:rsidRPr="00207730">
        <w:rPr>
          <w:rFonts w:eastAsia="Calibri" w:cs="Times New Roman"/>
          <w:sz w:val="28"/>
          <w:szCs w:val="28"/>
          <w:lang w:val="ru-RU"/>
        </w:rPr>
        <w:instrText xml:space="preserve"> REF _Ref198318708 \r \h </w:instrText>
      </w:r>
      <w:r w:rsidR="00465070" w:rsidRPr="00207730">
        <w:rPr>
          <w:rFonts w:eastAsia="Calibri" w:cs="Times New Roman"/>
          <w:sz w:val="28"/>
          <w:szCs w:val="28"/>
          <w:lang w:val="ru-RU"/>
        </w:rPr>
        <w:instrText xml:space="preserve"> \* MERGEFORMAT </w:instrText>
      </w:r>
      <w:r w:rsidR="009E52DF" w:rsidRPr="00207730">
        <w:rPr>
          <w:rFonts w:eastAsia="Calibri" w:cs="Times New Roman"/>
          <w:sz w:val="28"/>
          <w:szCs w:val="28"/>
          <w:lang w:val="ru-RU"/>
        </w:rPr>
      </w:r>
      <w:r w:rsidR="009E52DF" w:rsidRPr="00207730">
        <w:rPr>
          <w:rFonts w:eastAsia="Calibri" w:cs="Times New Roman"/>
          <w:sz w:val="28"/>
          <w:szCs w:val="28"/>
          <w:lang w:val="ru-RU"/>
        </w:rPr>
        <w:fldChar w:fldCharType="separate"/>
      </w:r>
      <w:r w:rsidR="00AC46D8">
        <w:rPr>
          <w:rFonts w:eastAsia="Calibri" w:cs="Times New Roman"/>
          <w:sz w:val="28"/>
          <w:szCs w:val="28"/>
          <w:lang w:val="ru-RU"/>
        </w:rPr>
        <w:t>63</w:t>
      </w:r>
      <w:r w:rsidR="009E52DF" w:rsidRPr="00207730">
        <w:rPr>
          <w:rFonts w:eastAsia="Calibri" w:cs="Times New Roman"/>
          <w:sz w:val="28"/>
          <w:szCs w:val="28"/>
          <w:lang w:val="ru-RU"/>
        </w:rPr>
        <w:fldChar w:fldCharType="end"/>
      </w:r>
      <w:r w:rsidRPr="00207730">
        <w:rPr>
          <w:rFonts w:eastAsia="Calibri" w:cs="Times New Roman"/>
          <w:sz w:val="28"/>
          <w:szCs w:val="28"/>
          <w:lang w:val="ru-RU"/>
        </w:rPr>
        <w:t>]:</w:t>
      </w:r>
    </w:p>
    <w:p w14:paraId="7FFBF2A0"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lastRenderedPageBreak/>
        <w:t>1. «Криминалистика – это наука о закономерностях механизма преступления, возникновения информации о преступлении и его участниках, собирания, исследования, оценки и использования доказательств и основанных на познании этих закономерностей специальных средствах методах судебного исследования и предотвращения преступлений» (P.C. Белкин);</w:t>
      </w:r>
    </w:p>
    <w:p w14:paraId="7F97D80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2. «Криминалистика... одна из наук и учебных дисциплин криминального цикла представляет собой систему знаний о том, как совершаются преступления и как надо их раскрывать, расследовать и предупреждать по материалам расследования» (В.П. Лавров).</w:t>
      </w:r>
    </w:p>
    <w:p w14:paraId="7F47D178" w14:textId="03303933"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Поскольку в местах лишения свободы тоже совершаются преступления, то для их предупреждения и расследования также применяется вся система криминалистических знаний с учетом особенностей учреждений УИС и важное значение здесь имеет работа служб этих учреждений (режимная, оперативные сотрудники, медицинская, специальные части/отделы). Так, одной из функциональных обязанностей режимной службой является заполнение информационно-поисковой карточки (далее – ИПК-ЛЦ) [</w:t>
      </w:r>
      <w:r w:rsidR="009E52DF" w:rsidRPr="00207730">
        <w:rPr>
          <w:rFonts w:eastAsia="Calibri" w:cs="Times New Roman"/>
          <w:sz w:val="28"/>
          <w:szCs w:val="28"/>
          <w:lang w:val="ru-RU"/>
        </w:rPr>
        <w:fldChar w:fldCharType="begin"/>
      </w:r>
      <w:r w:rsidR="009E52DF" w:rsidRPr="00207730">
        <w:rPr>
          <w:rFonts w:eastAsia="Calibri" w:cs="Times New Roman"/>
          <w:sz w:val="28"/>
          <w:szCs w:val="28"/>
          <w:lang w:val="ru-RU"/>
        </w:rPr>
        <w:instrText xml:space="preserve"> REF _Ref198318721 \r \h </w:instrText>
      </w:r>
      <w:r w:rsidR="00465070" w:rsidRPr="00207730">
        <w:rPr>
          <w:rFonts w:eastAsia="Calibri" w:cs="Times New Roman"/>
          <w:sz w:val="28"/>
          <w:szCs w:val="28"/>
          <w:lang w:val="ru-RU"/>
        </w:rPr>
        <w:instrText xml:space="preserve"> \* MERGEFORMAT </w:instrText>
      </w:r>
      <w:r w:rsidR="009E52DF" w:rsidRPr="00207730">
        <w:rPr>
          <w:rFonts w:eastAsia="Calibri" w:cs="Times New Roman"/>
          <w:sz w:val="28"/>
          <w:szCs w:val="28"/>
          <w:lang w:val="ru-RU"/>
        </w:rPr>
      </w:r>
      <w:r w:rsidR="009E52DF" w:rsidRPr="00207730">
        <w:rPr>
          <w:rFonts w:eastAsia="Calibri" w:cs="Times New Roman"/>
          <w:sz w:val="28"/>
          <w:szCs w:val="28"/>
          <w:lang w:val="ru-RU"/>
        </w:rPr>
        <w:fldChar w:fldCharType="separate"/>
      </w:r>
      <w:r w:rsidR="00AC46D8">
        <w:rPr>
          <w:rFonts w:eastAsia="Calibri" w:cs="Times New Roman"/>
          <w:sz w:val="28"/>
          <w:szCs w:val="28"/>
          <w:lang w:val="ru-RU"/>
        </w:rPr>
        <w:t>64</w:t>
      </w:r>
      <w:r w:rsidR="009E52DF" w:rsidRPr="00207730">
        <w:rPr>
          <w:rFonts w:eastAsia="Calibri" w:cs="Times New Roman"/>
          <w:sz w:val="28"/>
          <w:szCs w:val="28"/>
          <w:lang w:val="ru-RU"/>
        </w:rPr>
        <w:fldChar w:fldCharType="end"/>
      </w:r>
      <w:r w:rsidRPr="00207730">
        <w:rPr>
          <w:rFonts w:eastAsia="Calibri" w:cs="Times New Roman"/>
          <w:sz w:val="28"/>
          <w:szCs w:val="28"/>
          <w:lang w:val="ru-RU"/>
        </w:rPr>
        <w:t xml:space="preserve">], где указываются все, что касается освобождаемого осужденного: особые приметы («татуировки», шрамы, заикание, использование трости и т.д.), хронические заболевания, с кем, в каком отряде либо камере и т.д. </w:t>
      </w:r>
    </w:p>
    <w:p w14:paraId="013BE0B5" w14:textId="644CE62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После освобождения данного лица его ИПК-ЛЦ направляется в территориальный ОВД по месту его убытия. Затем, сотрудники полиции все эти данные вносят в ЕИС</w:t>
      </w:r>
      <w:r w:rsidR="00AB0A87" w:rsidRPr="00207730">
        <w:rPr>
          <w:rFonts w:eastAsia="Calibri" w:cs="Times New Roman"/>
          <w:sz w:val="28"/>
          <w:szCs w:val="28"/>
          <w:lang w:val="ru-RU"/>
        </w:rPr>
        <w:t>,</w:t>
      </w:r>
      <w:r w:rsidRPr="00207730">
        <w:rPr>
          <w:rFonts w:eastAsia="Calibri" w:cs="Times New Roman"/>
          <w:sz w:val="28"/>
          <w:szCs w:val="28"/>
          <w:lang w:val="ru-RU"/>
        </w:rPr>
        <w:t xml:space="preserve"> и в случае совершения данным лицом преступления на «воле», вся имеющаяся на него информация существенно облегает расследование и раскрытие совершенного противоправного деяния.</w:t>
      </w:r>
    </w:p>
    <w:p w14:paraId="712839D2" w14:textId="158FF24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cs="Times New Roman"/>
          <w:sz w:val="28"/>
          <w:szCs w:val="28"/>
          <w:lang w:val="ru-RU"/>
        </w:rPr>
        <w:t>Оперативные сотрудники учреждений УИС ведут оперативно-профилактический учет в местах лишения свободы, к примеру:</w:t>
      </w:r>
      <w:r w:rsidR="00DB434B" w:rsidRPr="00207730">
        <w:rPr>
          <w:rFonts w:cs="Times New Roman"/>
          <w:sz w:val="28"/>
          <w:szCs w:val="28"/>
          <w:lang w:val="ru-RU"/>
        </w:rPr>
        <w:t xml:space="preserve"> в отношении</w:t>
      </w:r>
      <w:r w:rsidRPr="00207730">
        <w:rPr>
          <w:rFonts w:cs="Times New Roman"/>
          <w:sz w:val="28"/>
          <w:szCs w:val="28"/>
          <w:lang w:val="ru-RU"/>
        </w:rPr>
        <w:t xml:space="preserve"> организатор</w:t>
      </w:r>
      <w:r w:rsidR="00DB434B" w:rsidRPr="00207730">
        <w:rPr>
          <w:rFonts w:cs="Times New Roman"/>
          <w:sz w:val="28"/>
          <w:szCs w:val="28"/>
          <w:lang w:val="ru-RU"/>
        </w:rPr>
        <w:t>ов</w:t>
      </w:r>
      <w:r w:rsidRPr="00207730">
        <w:rPr>
          <w:rFonts w:cs="Times New Roman"/>
          <w:sz w:val="28"/>
          <w:szCs w:val="28"/>
          <w:lang w:val="ru-RU"/>
        </w:rPr>
        <w:t xml:space="preserve"> преступных сообществ</w:t>
      </w:r>
      <w:r w:rsidR="00DB434B" w:rsidRPr="00207730">
        <w:rPr>
          <w:rFonts w:cs="Times New Roman"/>
          <w:sz w:val="28"/>
          <w:szCs w:val="28"/>
          <w:lang w:val="ru-RU"/>
        </w:rPr>
        <w:t>;</w:t>
      </w:r>
      <w:r w:rsidRPr="00207730">
        <w:rPr>
          <w:rFonts w:cs="Times New Roman"/>
          <w:sz w:val="28"/>
          <w:szCs w:val="28"/>
          <w:lang w:val="ru-RU"/>
        </w:rPr>
        <w:t xml:space="preserve"> лиц, осужденны</w:t>
      </w:r>
      <w:r w:rsidR="00DB434B" w:rsidRPr="00207730">
        <w:rPr>
          <w:rFonts w:cs="Times New Roman"/>
          <w:sz w:val="28"/>
          <w:szCs w:val="28"/>
          <w:lang w:val="ru-RU"/>
        </w:rPr>
        <w:t>х</w:t>
      </w:r>
      <w:r w:rsidRPr="00207730">
        <w:rPr>
          <w:rFonts w:cs="Times New Roman"/>
          <w:sz w:val="28"/>
          <w:szCs w:val="28"/>
          <w:lang w:val="ru-RU"/>
        </w:rPr>
        <w:t xml:space="preserve"> за экстрем</w:t>
      </w:r>
      <w:r w:rsidR="00DB434B" w:rsidRPr="00207730">
        <w:rPr>
          <w:rFonts w:cs="Times New Roman"/>
          <w:sz w:val="28"/>
          <w:szCs w:val="28"/>
          <w:lang w:val="ru-RU"/>
        </w:rPr>
        <w:t>истские</w:t>
      </w:r>
      <w:r w:rsidRPr="00207730">
        <w:rPr>
          <w:rFonts w:cs="Times New Roman"/>
          <w:sz w:val="28"/>
          <w:szCs w:val="28"/>
          <w:lang w:val="ru-RU"/>
        </w:rPr>
        <w:t xml:space="preserve"> или </w:t>
      </w:r>
      <w:r w:rsidR="00DB434B" w:rsidRPr="00207730">
        <w:rPr>
          <w:rFonts w:cs="Times New Roman"/>
          <w:sz w:val="28"/>
          <w:szCs w:val="28"/>
          <w:lang w:val="ru-RU"/>
        </w:rPr>
        <w:t>террористические преступления; лиц,</w:t>
      </w:r>
      <w:r w:rsidRPr="00207730">
        <w:rPr>
          <w:rFonts w:cs="Times New Roman"/>
          <w:sz w:val="28"/>
          <w:szCs w:val="28"/>
          <w:lang w:val="ru-RU"/>
        </w:rPr>
        <w:t xml:space="preserve"> склонны</w:t>
      </w:r>
      <w:r w:rsidR="00DB434B" w:rsidRPr="00207730">
        <w:rPr>
          <w:rFonts w:cs="Times New Roman"/>
          <w:sz w:val="28"/>
          <w:szCs w:val="28"/>
          <w:lang w:val="ru-RU"/>
        </w:rPr>
        <w:t>х</w:t>
      </w:r>
      <w:r w:rsidRPr="00207730">
        <w:rPr>
          <w:rFonts w:cs="Times New Roman"/>
          <w:sz w:val="28"/>
          <w:szCs w:val="28"/>
          <w:lang w:val="ru-RU"/>
        </w:rPr>
        <w:t xml:space="preserve"> к побегу/уклонению, азартным играм, категори</w:t>
      </w:r>
      <w:r w:rsidR="00DB434B" w:rsidRPr="00207730">
        <w:rPr>
          <w:rFonts w:cs="Times New Roman"/>
          <w:sz w:val="28"/>
          <w:szCs w:val="28"/>
          <w:lang w:val="ru-RU"/>
        </w:rPr>
        <w:t>й</w:t>
      </w:r>
      <w:r w:rsidRPr="00207730">
        <w:rPr>
          <w:rFonts w:cs="Times New Roman"/>
          <w:sz w:val="28"/>
          <w:szCs w:val="28"/>
          <w:lang w:val="ru-RU"/>
        </w:rPr>
        <w:t xml:space="preserve"> осужденных с низким социальным статусом и т.д. В этой связи, оперативные сотрудники на каждого осужденного составляют ориентировки с указанием всех данных: за что осужден и сколько раз, где и когда в какой период отбывал наказание, наличие родственных, преступных связей, крупного денежного карточного долга или в «общак», возможность совершения разбойного нападения на банк либо магазин ювелирных изделий и т.д. [</w:t>
      </w:r>
      <w:r w:rsidR="009E52DF" w:rsidRPr="00207730">
        <w:rPr>
          <w:rFonts w:cs="Times New Roman"/>
          <w:sz w:val="28"/>
          <w:szCs w:val="28"/>
          <w:lang w:val="ru-RU"/>
        </w:rPr>
        <w:fldChar w:fldCharType="begin"/>
      </w:r>
      <w:r w:rsidR="009E52DF" w:rsidRPr="00207730">
        <w:rPr>
          <w:rFonts w:cs="Times New Roman"/>
          <w:sz w:val="28"/>
          <w:szCs w:val="28"/>
          <w:lang w:val="ru-RU"/>
        </w:rPr>
        <w:instrText xml:space="preserve"> REF _Ref198318733 \r \h </w:instrText>
      </w:r>
      <w:r w:rsidR="00465070" w:rsidRPr="00207730">
        <w:rPr>
          <w:rFonts w:cs="Times New Roman"/>
          <w:sz w:val="28"/>
          <w:szCs w:val="28"/>
          <w:lang w:val="ru-RU"/>
        </w:rPr>
        <w:instrText xml:space="preserve"> \* MERGEFORMAT </w:instrText>
      </w:r>
      <w:r w:rsidR="009E52DF" w:rsidRPr="00207730">
        <w:rPr>
          <w:rFonts w:cs="Times New Roman"/>
          <w:sz w:val="28"/>
          <w:szCs w:val="28"/>
          <w:lang w:val="ru-RU"/>
        </w:rPr>
      </w:r>
      <w:r w:rsidR="009E52DF" w:rsidRPr="00207730">
        <w:rPr>
          <w:rFonts w:cs="Times New Roman"/>
          <w:sz w:val="28"/>
          <w:szCs w:val="28"/>
          <w:lang w:val="ru-RU"/>
        </w:rPr>
        <w:fldChar w:fldCharType="separate"/>
      </w:r>
      <w:r w:rsidR="00AC46D8">
        <w:rPr>
          <w:rFonts w:cs="Times New Roman"/>
          <w:sz w:val="28"/>
          <w:szCs w:val="28"/>
          <w:lang w:val="ru-RU"/>
        </w:rPr>
        <w:t>65</w:t>
      </w:r>
      <w:r w:rsidR="009E52DF" w:rsidRPr="00207730">
        <w:rPr>
          <w:rFonts w:cs="Times New Roman"/>
          <w:sz w:val="28"/>
          <w:szCs w:val="28"/>
          <w:lang w:val="ru-RU"/>
        </w:rPr>
        <w:fldChar w:fldCharType="end"/>
      </w:r>
      <w:r w:rsidRPr="00207730">
        <w:rPr>
          <w:rFonts w:cs="Times New Roman"/>
          <w:sz w:val="28"/>
          <w:szCs w:val="28"/>
          <w:lang w:val="ru-RU"/>
        </w:rPr>
        <w:t xml:space="preserve">] Вся собранная оперативными сотрудниками информация в местах лишения свободы также направляется в территориальные ОВД в целях предотвращения преступлений со стороны освобожденных осужденных на «воле» и в целом снижения уровня преступности.  </w:t>
      </w:r>
    </w:p>
    <w:p w14:paraId="2F3F24BA" w14:textId="4CCA8CCB"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Медицинские службы способствуют профилактике и предотвращению </w:t>
      </w:r>
      <w:r w:rsidR="00DB434B" w:rsidRPr="00207730">
        <w:rPr>
          <w:rFonts w:eastAsia="Calibri" w:cs="Times New Roman"/>
          <w:sz w:val="28"/>
          <w:szCs w:val="28"/>
          <w:lang w:val="ru-RU"/>
        </w:rPr>
        <w:t>уголовных правонарушений</w:t>
      </w:r>
      <w:r w:rsidRPr="00207730">
        <w:rPr>
          <w:rFonts w:eastAsia="Calibri" w:cs="Times New Roman"/>
          <w:sz w:val="28"/>
          <w:szCs w:val="28"/>
          <w:lang w:val="ru-RU"/>
        </w:rPr>
        <w:t xml:space="preserve">, в </w:t>
      </w:r>
      <w:r w:rsidR="00D134EB" w:rsidRPr="00207730">
        <w:rPr>
          <w:rFonts w:eastAsia="Calibri" w:cs="Times New Roman"/>
          <w:sz w:val="28"/>
          <w:szCs w:val="28"/>
          <w:lang w:val="ru-RU"/>
        </w:rPr>
        <w:t>том числе</w:t>
      </w:r>
      <w:r w:rsidRPr="00207730">
        <w:rPr>
          <w:rFonts w:eastAsia="Calibri" w:cs="Times New Roman"/>
          <w:sz w:val="28"/>
          <w:szCs w:val="28"/>
          <w:lang w:val="ru-RU"/>
        </w:rPr>
        <w:t xml:space="preserve"> путем отбора биологического материала у лиц, осужденных за совершение тяжких или особо тяжких преступлений, а также преступлений, предусмотренных</w:t>
      </w:r>
      <w:r w:rsidR="00337243" w:rsidRPr="00207730">
        <w:rPr>
          <w:rFonts w:eastAsia="Calibri" w:cs="Times New Roman"/>
          <w:sz w:val="28"/>
          <w:szCs w:val="28"/>
          <w:lang w:val="ru-RU"/>
        </w:rPr>
        <w:t xml:space="preserve"> </w:t>
      </w:r>
      <w:r w:rsidRPr="00207730">
        <w:rPr>
          <w:rFonts w:eastAsia="Calibri" w:cs="Times New Roman"/>
          <w:sz w:val="28"/>
          <w:szCs w:val="28"/>
          <w:lang w:val="ru-RU"/>
        </w:rPr>
        <w:t xml:space="preserve">ст.ст. 120-124 УК РК, </w:t>
      </w:r>
      <w:r w:rsidR="00AB0A87" w:rsidRPr="00207730">
        <w:rPr>
          <w:rFonts w:eastAsia="Calibri" w:cs="Times New Roman"/>
          <w:sz w:val="28"/>
          <w:szCs w:val="28"/>
          <w:lang w:val="ru-RU"/>
        </w:rPr>
        <w:t>отбор</w:t>
      </w:r>
      <w:r w:rsidRPr="00207730">
        <w:rPr>
          <w:rFonts w:eastAsia="Calibri" w:cs="Times New Roman"/>
          <w:sz w:val="28"/>
          <w:szCs w:val="28"/>
          <w:lang w:val="ru-RU"/>
        </w:rPr>
        <w:t xml:space="preserve"> осуществляется после проверки осужденного по ЦАБД УИС на </w:t>
      </w:r>
      <w:r w:rsidR="00F95FF4" w:rsidRPr="00207730">
        <w:rPr>
          <w:rFonts w:eastAsia="Calibri" w:cs="Times New Roman"/>
          <w:sz w:val="28"/>
          <w:szCs w:val="28"/>
          <w:lang w:val="ru-RU"/>
        </w:rPr>
        <w:t>наличие</w:t>
      </w:r>
      <w:r w:rsidRPr="00207730">
        <w:rPr>
          <w:rFonts w:eastAsia="Calibri" w:cs="Times New Roman"/>
          <w:sz w:val="28"/>
          <w:szCs w:val="28"/>
          <w:lang w:val="ru-RU"/>
        </w:rPr>
        <w:t xml:space="preserve"> </w:t>
      </w:r>
      <w:r w:rsidR="00F95FF4" w:rsidRPr="00207730">
        <w:rPr>
          <w:rFonts w:eastAsia="Calibri" w:cs="Times New Roman"/>
          <w:sz w:val="28"/>
          <w:szCs w:val="28"/>
          <w:lang w:val="ru-RU"/>
        </w:rPr>
        <w:t xml:space="preserve">уже пройденной ранее </w:t>
      </w:r>
      <w:r w:rsidRPr="00207730">
        <w:rPr>
          <w:rFonts w:eastAsia="Calibri" w:cs="Times New Roman"/>
          <w:sz w:val="28"/>
          <w:szCs w:val="28"/>
          <w:lang w:val="ru-RU"/>
        </w:rPr>
        <w:t xml:space="preserve">геномной регистрации. </w:t>
      </w:r>
    </w:p>
    <w:p w14:paraId="5B0ED070" w14:textId="2C4A38CF" w:rsidR="007D3B3F" w:rsidRPr="00207730" w:rsidRDefault="00EE436D" w:rsidP="00531583">
      <w:pPr>
        <w:tabs>
          <w:tab w:val="left" w:pos="9214"/>
          <w:tab w:val="left" w:pos="9356"/>
        </w:tabs>
        <w:spacing w:after="0" w:line="240" w:lineRule="auto"/>
        <w:ind w:firstLine="709"/>
        <w:jc w:val="both"/>
        <w:rPr>
          <w:rFonts w:eastAsia="Calibri" w:cs="Times New Roman"/>
          <w:sz w:val="28"/>
          <w:szCs w:val="28"/>
          <w:lang w:val="ru-RU"/>
        </w:rPr>
      </w:pPr>
      <w:r>
        <w:rPr>
          <w:rFonts w:eastAsia="Calibri" w:cs="Times New Roman"/>
          <w:sz w:val="28"/>
          <w:szCs w:val="28"/>
          <w:lang w:val="ru-RU"/>
        </w:rPr>
        <w:t>В</w:t>
      </w:r>
      <w:r w:rsidR="00BB4FBF" w:rsidRPr="00207730">
        <w:rPr>
          <w:rFonts w:eastAsia="Calibri" w:cs="Times New Roman"/>
          <w:sz w:val="28"/>
          <w:szCs w:val="28"/>
          <w:lang w:val="ru-RU"/>
        </w:rPr>
        <w:t xml:space="preserve"> обязанности специальных частей</w:t>
      </w:r>
      <w:r>
        <w:rPr>
          <w:rFonts w:eastAsia="Calibri" w:cs="Times New Roman"/>
          <w:sz w:val="28"/>
          <w:szCs w:val="28"/>
          <w:lang w:val="ru-RU"/>
        </w:rPr>
        <w:t xml:space="preserve"> (</w:t>
      </w:r>
      <w:r w:rsidR="00BB4FBF" w:rsidRPr="00207730">
        <w:rPr>
          <w:rFonts w:eastAsia="Calibri" w:cs="Times New Roman"/>
          <w:sz w:val="28"/>
          <w:szCs w:val="28"/>
          <w:lang w:val="ru-RU"/>
        </w:rPr>
        <w:t>отделов</w:t>
      </w:r>
      <w:r>
        <w:rPr>
          <w:rFonts w:eastAsia="Calibri" w:cs="Times New Roman"/>
          <w:sz w:val="28"/>
          <w:szCs w:val="28"/>
          <w:lang w:val="ru-RU"/>
        </w:rPr>
        <w:t>)</w:t>
      </w:r>
      <w:r w:rsidR="00BB4FBF" w:rsidRPr="00207730">
        <w:rPr>
          <w:rFonts w:eastAsia="Calibri" w:cs="Times New Roman"/>
          <w:sz w:val="28"/>
          <w:szCs w:val="28"/>
          <w:lang w:val="ru-RU"/>
        </w:rPr>
        <w:t xml:space="preserve"> </w:t>
      </w:r>
      <w:r>
        <w:rPr>
          <w:rFonts w:eastAsia="Calibri" w:cs="Times New Roman"/>
          <w:sz w:val="28"/>
          <w:szCs w:val="28"/>
          <w:lang w:val="ru-RU"/>
        </w:rPr>
        <w:t>входит</w:t>
      </w:r>
      <w:r w:rsidR="00BB4FBF" w:rsidRPr="00207730">
        <w:rPr>
          <w:rFonts w:eastAsia="Calibri" w:cs="Times New Roman"/>
          <w:sz w:val="28"/>
          <w:szCs w:val="28"/>
          <w:lang w:val="ru-RU"/>
        </w:rPr>
        <w:t xml:space="preserve"> </w:t>
      </w:r>
      <w:r>
        <w:rPr>
          <w:rFonts w:eastAsia="Calibri" w:cs="Times New Roman"/>
          <w:sz w:val="28"/>
          <w:szCs w:val="28"/>
          <w:lang w:val="ru-RU"/>
        </w:rPr>
        <w:t xml:space="preserve">осуществление </w:t>
      </w:r>
      <w:r w:rsidR="00BB4FBF" w:rsidRPr="00207730">
        <w:rPr>
          <w:rFonts w:eastAsia="Calibri" w:cs="Times New Roman"/>
          <w:sz w:val="28"/>
          <w:szCs w:val="28"/>
          <w:lang w:val="ru-RU"/>
        </w:rPr>
        <w:t xml:space="preserve">персонального учета лиц, совершивших уголовные правонарушения и </w:t>
      </w:r>
      <w:r w:rsidR="00BB4FBF" w:rsidRPr="00207730">
        <w:rPr>
          <w:rFonts w:eastAsia="Calibri" w:cs="Times New Roman"/>
          <w:sz w:val="28"/>
          <w:szCs w:val="28"/>
          <w:lang w:val="ru-RU"/>
        </w:rPr>
        <w:lastRenderedPageBreak/>
        <w:t>привлеченных к ответственности, а также дактилоскопическая регистрация лиц, задержанных, находящихся под стражей или осужденных</w:t>
      </w:r>
      <w:r w:rsidR="00DE753F" w:rsidRPr="00207730">
        <w:rPr>
          <w:rFonts w:eastAsia="Calibri" w:cs="Times New Roman"/>
          <w:sz w:val="28"/>
          <w:szCs w:val="28"/>
          <w:lang w:val="ru-RU"/>
        </w:rPr>
        <w:t>, на основании ИУД [</w:t>
      </w:r>
      <w:r w:rsidR="009E52DF" w:rsidRPr="00207730">
        <w:rPr>
          <w:rFonts w:eastAsia="Calibri" w:cs="Times New Roman"/>
          <w:sz w:val="28"/>
          <w:szCs w:val="28"/>
          <w:lang w:val="ru-RU"/>
        </w:rPr>
        <w:fldChar w:fldCharType="begin"/>
      </w:r>
      <w:r w:rsidR="009E52DF" w:rsidRPr="00207730">
        <w:rPr>
          <w:rFonts w:eastAsia="Calibri" w:cs="Times New Roman"/>
          <w:sz w:val="28"/>
          <w:szCs w:val="28"/>
          <w:lang w:val="ru-RU"/>
        </w:rPr>
        <w:instrText xml:space="preserve"> REF _Ref198318739 \r \h </w:instrText>
      </w:r>
      <w:r w:rsidR="00465070" w:rsidRPr="00207730">
        <w:rPr>
          <w:rFonts w:eastAsia="Calibri" w:cs="Times New Roman"/>
          <w:sz w:val="28"/>
          <w:szCs w:val="28"/>
          <w:lang w:val="ru-RU"/>
        </w:rPr>
        <w:instrText xml:space="preserve"> \* MERGEFORMAT </w:instrText>
      </w:r>
      <w:r w:rsidR="009E52DF" w:rsidRPr="00207730">
        <w:rPr>
          <w:rFonts w:eastAsia="Calibri" w:cs="Times New Roman"/>
          <w:sz w:val="28"/>
          <w:szCs w:val="28"/>
          <w:lang w:val="ru-RU"/>
        </w:rPr>
      </w:r>
      <w:r w:rsidR="009E52DF" w:rsidRPr="00207730">
        <w:rPr>
          <w:rFonts w:eastAsia="Calibri" w:cs="Times New Roman"/>
          <w:sz w:val="28"/>
          <w:szCs w:val="28"/>
          <w:lang w:val="ru-RU"/>
        </w:rPr>
        <w:fldChar w:fldCharType="separate"/>
      </w:r>
      <w:r w:rsidR="00AC46D8">
        <w:rPr>
          <w:rFonts w:eastAsia="Calibri" w:cs="Times New Roman"/>
          <w:sz w:val="28"/>
          <w:szCs w:val="28"/>
          <w:lang w:val="ru-RU"/>
        </w:rPr>
        <w:t>66</w:t>
      </w:r>
      <w:r w:rsidR="009E52DF" w:rsidRPr="00207730">
        <w:rPr>
          <w:rFonts w:eastAsia="Calibri" w:cs="Times New Roman"/>
          <w:sz w:val="28"/>
          <w:szCs w:val="28"/>
          <w:lang w:val="ru-RU"/>
        </w:rPr>
        <w:fldChar w:fldCharType="end"/>
      </w:r>
      <w:r w:rsidR="00DE753F" w:rsidRPr="00207730">
        <w:rPr>
          <w:rFonts w:eastAsia="Calibri" w:cs="Times New Roman"/>
          <w:sz w:val="28"/>
          <w:szCs w:val="28"/>
          <w:lang w:val="ru-RU"/>
        </w:rPr>
        <w:t xml:space="preserve">].  При освобождении осужденного в течение пяти рабочих дней формируется </w:t>
      </w:r>
      <w:r w:rsidR="007B37A6" w:rsidRPr="00207730">
        <w:rPr>
          <w:rFonts w:eastAsia="Calibri" w:cs="Times New Roman"/>
          <w:sz w:val="28"/>
          <w:szCs w:val="28"/>
          <w:lang w:val="ru-RU"/>
        </w:rPr>
        <w:t xml:space="preserve">письменное </w:t>
      </w:r>
      <w:r w:rsidR="00DE753F" w:rsidRPr="00207730">
        <w:rPr>
          <w:rFonts w:eastAsia="Calibri" w:cs="Times New Roman"/>
          <w:sz w:val="28"/>
          <w:szCs w:val="28"/>
          <w:lang w:val="ru-RU"/>
        </w:rPr>
        <w:t>или электронное извещение для автоматического заполнения реквизитов в АИС «Специальные учеты».</w:t>
      </w:r>
    </w:p>
    <w:p w14:paraId="159391AF"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Что касается технического обеспечения учреждений УИС РК, то согласно ст. 99 УИК РК, для обеспечения надзора, контроля и охраны используются инженерные и технические средства:</w:t>
      </w:r>
    </w:p>
    <w:p w14:paraId="59489A80"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1. Инженерные средства охраны:</w:t>
      </w:r>
    </w:p>
    <w:p w14:paraId="515BF59E"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ограждения;</w:t>
      </w:r>
    </w:p>
    <w:p w14:paraId="4FEA956D"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коридоры, тропы, полосы;</w:t>
      </w:r>
    </w:p>
    <w:p w14:paraId="75734711"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заграждения;</w:t>
      </w:r>
    </w:p>
    <w:p w14:paraId="627A5A86"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знаки;</w:t>
      </w:r>
    </w:p>
    <w:p w14:paraId="0AEFB08F"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осветительные установки;</w:t>
      </w:r>
    </w:p>
    <w:p w14:paraId="28550450"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площадки;</w:t>
      </w:r>
    </w:p>
    <w:p w14:paraId="60934AE6"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наблюдательные вышки;</w:t>
      </w:r>
    </w:p>
    <w:p w14:paraId="0DAD5198"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иные инженерные средства охраны.</w:t>
      </w:r>
    </w:p>
    <w:p w14:paraId="4D1FE73F"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2. Технические средства надзора, контроля и охраны:</w:t>
      </w:r>
    </w:p>
    <w:p w14:paraId="5BF72A1C"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системы видеонаблюдения;</w:t>
      </w:r>
    </w:p>
    <w:p w14:paraId="3417664A"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сигнализация;</w:t>
      </w:r>
    </w:p>
    <w:p w14:paraId="00BBF0DD"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датчики и приборы обнаружения;</w:t>
      </w:r>
    </w:p>
    <w:p w14:paraId="451408CE"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досмотровые установки;</w:t>
      </w:r>
    </w:p>
    <w:p w14:paraId="2CA29B5C"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средства связи и оповещения;</w:t>
      </w:r>
    </w:p>
    <w:p w14:paraId="752ED32A"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противопожарные системы;</w:t>
      </w:r>
    </w:p>
    <w:p w14:paraId="2067DBAF"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системы контроля и управления доступом;</w:t>
      </w:r>
    </w:p>
    <w:p w14:paraId="4B6391EE" w14:textId="77777777" w:rsidR="00D50766" w:rsidRPr="00207730" w:rsidRDefault="00DE753F"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иные технические средства;</w:t>
      </w:r>
    </w:p>
    <w:p w14:paraId="45E22AA2" w14:textId="3257B642"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При этом осужденные должны быть уведомлены в письменном виде о применении инженерно-технических средств надзора, контроля и охраны, в </w:t>
      </w:r>
      <w:r w:rsidR="00D134EB" w:rsidRPr="00207730">
        <w:rPr>
          <w:rFonts w:eastAsia="Calibri" w:cs="Times New Roman"/>
          <w:sz w:val="28"/>
          <w:szCs w:val="28"/>
          <w:lang w:val="ru-RU"/>
        </w:rPr>
        <w:t>том числе</w:t>
      </w:r>
      <w:r w:rsidRPr="00207730">
        <w:rPr>
          <w:rFonts w:eastAsia="Calibri" w:cs="Times New Roman"/>
          <w:sz w:val="28"/>
          <w:szCs w:val="28"/>
          <w:lang w:val="ru-RU"/>
        </w:rPr>
        <w:t xml:space="preserve"> в целях их защиты, поскольку нарушение действия таких средств может повлечь опасность для жизни и здоровья осужденных.</w:t>
      </w:r>
    </w:p>
    <w:p w14:paraId="108A5428"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При этом, ст. 100 УИК РК регламентирует ОРД и контрразведывательную деятельность, осуществляемую в учреждениях УИС, а также проведение негласных следственных действий. В связи с данным фактом уполномоченные службы учреждений УИС вправе использовать все методы и средства указанной деятельности, включая применение специальной криминалистической техники. </w:t>
      </w:r>
    </w:p>
    <w:p w14:paraId="25CB4B10" w14:textId="3F2195D1"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Так, </w:t>
      </w:r>
      <w:r w:rsidR="003315C8" w:rsidRPr="00207730">
        <w:rPr>
          <w:rFonts w:eastAsia="Calibri" w:cs="Times New Roman"/>
          <w:sz w:val="28"/>
          <w:szCs w:val="28"/>
          <w:lang w:val="ru-RU"/>
        </w:rPr>
        <w:t>в работе используются безопасные для жизни и здоровья людей и окружающей среды ИС, средства видео- и аудиофиксации, фото- и киносъемка, а также иные технические средства</w:t>
      </w:r>
      <w:r w:rsidRPr="00207730">
        <w:rPr>
          <w:rFonts w:eastAsia="Calibri" w:cs="Times New Roman"/>
          <w:sz w:val="28"/>
          <w:szCs w:val="28"/>
          <w:lang w:val="ru-RU"/>
        </w:rPr>
        <w:t>. Исходя из ст.</w:t>
      </w:r>
      <w:r w:rsidR="00DB434B" w:rsidRPr="00207730">
        <w:rPr>
          <w:rFonts w:eastAsia="Calibri" w:cs="Times New Roman"/>
          <w:sz w:val="28"/>
          <w:szCs w:val="28"/>
          <w:lang w:val="ru-RU"/>
        </w:rPr>
        <w:t xml:space="preserve"> </w:t>
      </w:r>
      <w:r w:rsidRPr="00207730">
        <w:rPr>
          <w:rFonts w:eastAsia="Calibri" w:cs="Times New Roman"/>
          <w:sz w:val="28"/>
          <w:szCs w:val="28"/>
          <w:lang w:val="ru-RU"/>
        </w:rPr>
        <w:t>100 УИК РК, такую специальную криминалистическую технику можно классифицировать по цели применения:</w:t>
      </w:r>
    </w:p>
    <w:p w14:paraId="030B7810"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обеспечение порядка и условий исполнения наказаний, безопасности осужденных, персонала учреждений и иных лиц;</w:t>
      </w:r>
    </w:p>
    <w:p w14:paraId="6A09A9B8" w14:textId="1A54408F"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предупреждение, выявление, пресечение готовящихся и </w:t>
      </w:r>
      <w:r w:rsidR="00DB434B" w:rsidRPr="00207730">
        <w:rPr>
          <w:rFonts w:eastAsia="Calibri" w:cs="Times New Roman"/>
          <w:sz w:val="28"/>
          <w:szCs w:val="28"/>
          <w:lang w:val="ru-RU"/>
        </w:rPr>
        <w:t>совершаемых в учреждениях уголовных правонарушений</w:t>
      </w:r>
      <w:r w:rsidR="00C856C8" w:rsidRPr="00207730">
        <w:rPr>
          <w:rFonts w:eastAsia="Calibri" w:cs="Times New Roman"/>
          <w:sz w:val="28"/>
          <w:szCs w:val="28"/>
          <w:lang w:val="ru-RU"/>
        </w:rPr>
        <w:t>,</w:t>
      </w:r>
      <w:r w:rsidRPr="00207730">
        <w:rPr>
          <w:rFonts w:eastAsia="Calibri" w:cs="Times New Roman"/>
          <w:sz w:val="28"/>
          <w:szCs w:val="28"/>
          <w:lang w:val="ru-RU"/>
        </w:rPr>
        <w:t xml:space="preserve"> и нарушений порядка отбывания наказания;</w:t>
      </w:r>
    </w:p>
    <w:p w14:paraId="0FC0E29F"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lastRenderedPageBreak/>
        <w:t>- розыск осужденных, совершивших побег из учреждений, а также осужденных, уклоняющихся от отбывания наказания в виде лишения свободы;</w:t>
      </w:r>
    </w:p>
    <w:p w14:paraId="75C2B205"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содействие в выявлении и раскрытии преступлений, совершенных осужденными до прибытия в учреждение;</w:t>
      </w:r>
    </w:p>
    <w:p w14:paraId="493455DD" w14:textId="1B1AB7F5"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предупреждение, </w:t>
      </w:r>
      <w:r w:rsidR="007E58A1" w:rsidRPr="00207730">
        <w:rPr>
          <w:rFonts w:eastAsia="Calibri" w:cs="Times New Roman"/>
          <w:sz w:val="28"/>
          <w:szCs w:val="28"/>
          <w:lang w:val="ru-RU"/>
        </w:rPr>
        <w:t>раскрытие</w:t>
      </w:r>
      <w:r w:rsidRPr="00207730">
        <w:rPr>
          <w:rFonts w:eastAsia="Calibri" w:cs="Times New Roman"/>
          <w:sz w:val="28"/>
          <w:szCs w:val="28"/>
          <w:lang w:val="ru-RU"/>
        </w:rPr>
        <w:t xml:space="preserve"> и пресечение разведывательных и (или) подрывных акций.</w:t>
      </w:r>
    </w:p>
    <w:p w14:paraId="77CED66C" w14:textId="5E91860C"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Преступление в колонии, тюрьме – это не только бунты, беспорядки, но и деятельность, не видимая внешне, но крайне опасная. Во время отбывания наказания осужденные зачастую планируют и организуют преступления вне колонии, что довольно сложно доказать. Всевозможные </w:t>
      </w:r>
      <w:r w:rsidR="00DB434B" w:rsidRPr="00207730">
        <w:rPr>
          <w:rFonts w:eastAsia="Calibri" w:cs="Times New Roman"/>
          <w:sz w:val="28"/>
          <w:szCs w:val="28"/>
          <w:lang w:val="ru-RU"/>
        </w:rPr>
        <w:t>«</w:t>
      </w:r>
      <w:r w:rsidRPr="00207730">
        <w:rPr>
          <w:rFonts w:eastAsia="Calibri" w:cs="Times New Roman"/>
          <w:sz w:val="28"/>
          <w:szCs w:val="28"/>
          <w:lang w:val="ru-RU"/>
        </w:rPr>
        <w:t>общаки</w:t>
      </w:r>
      <w:r w:rsidR="00DB434B" w:rsidRPr="00207730">
        <w:rPr>
          <w:rFonts w:eastAsia="Calibri" w:cs="Times New Roman"/>
          <w:sz w:val="28"/>
          <w:szCs w:val="28"/>
          <w:lang w:val="ru-RU"/>
        </w:rPr>
        <w:t>»</w:t>
      </w:r>
      <w:r w:rsidRPr="00207730">
        <w:rPr>
          <w:rFonts w:eastAsia="Calibri" w:cs="Times New Roman"/>
          <w:sz w:val="28"/>
          <w:szCs w:val="28"/>
          <w:lang w:val="ru-RU"/>
        </w:rPr>
        <w:t xml:space="preserve">, «воры в законе» и т.п. </w:t>
      </w:r>
      <w:r w:rsidR="00074399" w:rsidRPr="00207730">
        <w:rPr>
          <w:rFonts w:eastAsia="Calibri" w:cs="Times New Roman"/>
          <w:sz w:val="28"/>
          <w:szCs w:val="28"/>
          <w:lang w:val="ru-RU"/>
        </w:rPr>
        <w:t>обеспечивают связь</w:t>
      </w:r>
      <w:r w:rsidRPr="00207730">
        <w:rPr>
          <w:rFonts w:eastAsia="Calibri" w:cs="Times New Roman"/>
          <w:sz w:val="28"/>
          <w:szCs w:val="28"/>
          <w:lang w:val="ru-RU"/>
        </w:rPr>
        <w:t xml:space="preserve"> меж</w:t>
      </w:r>
      <w:r w:rsidR="00C856C8" w:rsidRPr="00207730">
        <w:rPr>
          <w:rFonts w:eastAsia="Calibri" w:cs="Times New Roman"/>
          <w:sz w:val="28"/>
          <w:szCs w:val="28"/>
          <w:lang w:val="ru-RU"/>
        </w:rPr>
        <w:t>д</w:t>
      </w:r>
      <w:r w:rsidRPr="00207730">
        <w:rPr>
          <w:rFonts w:eastAsia="Calibri" w:cs="Times New Roman"/>
          <w:sz w:val="28"/>
          <w:szCs w:val="28"/>
          <w:lang w:val="ru-RU"/>
        </w:rPr>
        <w:t xml:space="preserve">у местами лишения свободы и «волей», финансирование и сокрытие преступной деятельности. Это лишний раз подтверждает необходимость комплексного исследования </w:t>
      </w:r>
      <w:r w:rsidR="00481324" w:rsidRPr="00207730">
        <w:rPr>
          <w:rFonts w:eastAsia="Calibri" w:cs="Times New Roman"/>
          <w:sz w:val="28"/>
          <w:szCs w:val="28"/>
          <w:lang w:val="ru-RU"/>
        </w:rPr>
        <w:t>применения</w:t>
      </w:r>
      <w:r w:rsidRPr="00207730">
        <w:rPr>
          <w:rFonts w:eastAsia="Calibri" w:cs="Times New Roman"/>
          <w:sz w:val="28"/>
          <w:szCs w:val="28"/>
          <w:lang w:val="ru-RU"/>
        </w:rPr>
        <w:t xml:space="preserve"> технико-криминалистических методов и средств для расследования, предотвращения и профилактики возможных пенитенциарного и постпенитенциарного рецидивов.</w:t>
      </w:r>
    </w:p>
    <w:p w14:paraId="5504F6F4"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Но особенно это актуально в отношении УМБ, поскольку осужденные данной категории практически полноправные члены общества и ежедневно (выход на работу, больницу, банк и т.д.) они находятся среди законопослушных граждан. Следовательно, к ним требуется повышенное внимание с точки зрения обеспечения общественной безопасности. Именно этим обусловлено выделение автором УМБ среди всех учреждений УИС РК и исследование его ТКО содержания осужденных. </w:t>
      </w:r>
    </w:p>
    <w:p w14:paraId="3A82C316" w14:textId="6FEE74CC"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Формирование в системе криминалистики отрасли ТКО раскрытия и расследования преступлений является отражением интеграционных процессов, позволяющих не только более рационально обеспечить процесс выявления и обработки первичной криминалистически значимой информации и ее трансформации в деятельность служб, но</w:t>
      </w:r>
      <w:r w:rsidR="00C856C8" w:rsidRPr="00207730">
        <w:rPr>
          <w:rFonts w:eastAsia="Calibri" w:cs="Times New Roman"/>
          <w:sz w:val="28"/>
          <w:szCs w:val="28"/>
          <w:lang w:val="ru-RU"/>
        </w:rPr>
        <w:t xml:space="preserve"> и</w:t>
      </w:r>
      <w:r w:rsidRPr="00207730">
        <w:rPr>
          <w:rFonts w:eastAsia="Calibri" w:cs="Times New Roman"/>
          <w:sz w:val="28"/>
          <w:szCs w:val="28"/>
          <w:lang w:val="ru-RU"/>
        </w:rPr>
        <w:t xml:space="preserve"> сосредоточить</w:t>
      </w:r>
      <w:r w:rsidR="00C856C8" w:rsidRPr="00207730">
        <w:rPr>
          <w:rFonts w:eastAsia="Calibri" w:cs="Times New Roman"/>
          <w:sz w:val="28"/>
          <w:szCs w:val="28"/>
          <w:lang w:val="ru-RU"/>
        </w:rPr>
        <w:t>,</w:t>
      </w:r>
      <w:r w:rsidRPr="00207730">
        <w:rPr>
          <w:rFonts w:eastAsia="Calibri" w:cs="Times New Roman"/>
          <w:sz w:val="28"/>
          <w:szCs w:val="28"/>
          <w:lang w:val="ru-RU"/>
        </w:rPr>
        <w:t xml:space="preserve"> перераспределить необходимые ресурсы и ее потоки, сформировав новые </w:t>
      </w:r>
      <w:r w:rsidR="00C856C8" w:rsidRPr="00207730">
        <w:rPr>
          <w:rFonts w:eastAsia="Calibri" w:cs="Times New Roman"/>
          <w:sz w:val="28"/>
          <w:szCs w:val="28"/>
          <w:lang w:val="ru-RU"/>
        </w:rPr>
        <w:t>ступени</w:t>
      </w:r>
      <w:r w:rsidRPr="00207730">
        <w:rPr>
          <w:rFonts w:eastAsia="Calibri" w:cs="Times New Roman"/>
          <w:sz w:val="28"/>
          <w:szCs w:val="28"/>
          <w:lang w:val="ru-RU"/>
        </w:rPr>
        <w:t xml:space="preserve"> (сигнальный, предварительный, специальный, экспертный) </w:t>
      </w:r>
      <w:r w:rsidR="00C856C8" w:rsidRPr="00207730">
        <w:rPr>
          <w:rFonts w:eastAsia="Calibri" w:cs="Times New Roman"/>
          <w:sz w:val="28"/>
          <w:szCs w:val="28"/>
          <w:lang w:val="ru-RU"/>
        </w:rPr>
        <w:t>в</w:t>
      </w:r>
      <w:r w:rsidRPr="00207730">
        <w:rPr>
          <w:rFonts w:eastAsia="Calibri" w:cs="Times New Roman"/>
          <w:sz w:val="28"/>
          <w:szCs w:val="28"/>
          <w:lang w:val="ru-RU"/>
        </w:rPr>
        <w:t xml:space="preserve"> действи</w:t>
      </w:r>
      <w:r w:rsidR="00C856C8" w:rsidRPr="00207730">
        <w:rPr>
          <w:rFonts w:eastAsia="Calibri" w:cs="Times New Roman"/>
          <w:sz w:val="28"/>
          <w:szCs w:val="28"/>
          <w:lang w:val="ru-RU"/>
        </w:rPr>
        <w:t>и</w:t>
      </w:r>
      <w:r w:rsidRPr="00207730">
        <w:rPr>
          <w:rFonts w:eastAsia="Calibri" w:cs="Times New Roman"/>
          <w:sz w:val="28"/>
          <w:szCs w:val="28"/>
          <w:lang w:val="ru-RU"/>
        </w:rPr>
        <w:t xml:space="preserve"> служб. В рамках науки «криминалистика» под криминалистическими средствами традиционно понимаются технические средства, используемые для собирания, фиксации и исследования доказательств, имеющих значение для расследуемого преступления. Определений криминалистической техники и средств, ею разрабатываемых, в криминалистике было дано много [</w:t>
      </w:r>
      <w:r w:rsidR="001E7863" w:rsidRPr="00207730">
        <w:rPr>
          <w:rFonts w:eastAsia="Calibri" w:cs="Times New Roman"/>
          <w:sz w:val="28"/>
          <w:szCs w:val="28"/>
          <w:lang w:val="ru-RU"/>
        </w:rPr>
        <w:fldChar w:fldCharType="begin"/>
      </w:r>
      <w:r w:rsidR="001E7863" w:rsidRPr="00207730">
        <w:rPr>
          <w:rFonts w:eastAsia="Calibri" w:cs="Times New Roman"/>
          <w:sz w:val="28"/>
          <w:szCs w:val="28"/>
          <w:lang w:val="ru-RU"/>
        </w:rPr>
        <w:instrText xml:space="preserve"> REF _Ref198317413 \r \h </w:instrText>
      </w:r>
      <w:r w:rsidR="00465070" w:rsidRPr="00207730">
        <w:rPr>
          <w:rFonts w:eastAsia="Calibri" w:cs="Times New Roman"/>
          <w:sz w:val="28"/>
          <w:szCs w:val="28"/>
          <w:lang w:val="ru-RU"/>
        </w:rPr>
        <w:instrText xml:space="preserve"> \* MERGEFORMAT </w:instrText>
      </w:r>
      <w:r w:rsidR="001E7863" w:rsidRPr="00207730">
        <w:rPr>
          <w:rFonts w:eastAsia="Calibri" w:cs="Times New Roman"/>
          <w:sz w:val="28"/>
          <w:szCs w:val="28"/>
          <w:lang w:val="ru-RU"/>
        </w:rPr>
      </w:r>
      <w:r w:rsidR="001E7863" w:rsidRPr="00207730">
        <w:rPr>
          <w:rFonts w:eastAsia="Calibri" w:cs="Times New Roman"/>
          <w:sz w:val="28"/>
          <w:szCs w:val="28"/>
          <w:lang w:val="ru-RU"/>
        </w:rPr>
        <w:fldChar w:fldCharType="separate"/>
      </w:r>
      <w:r w:rsidR="00AC46D8">
        <w:rPr>
          <w:rFonts w:eastAsia="Calibri" w:cs="Times New Roman"/>
          <w:sz w:val="28"/>
          <w:szCs w:val="28"/>
          <w:lang w:val="ru-RU"/>
        </w:rPr>
        <w:t>67</w:t>
      </w:r>
      <w:r w:rsidR="001E7863" w:rsidRPr="00207730">
        <w:rPr>
          <w:rFonts w:eastAsia="Calibri" w:cs="Times New Roman"/>
          <w:sz w:val="28"/>
          <w:szCs w:val="28"/>
          <w:lang w:val="ru-RU"/>
        </w:rPr>
        <w:fldChar w:fldCharType="end"/>
      </w:r>
      <w:r w:rsidRPr="00207730">
        <w:rPr>
          <w:rFonts w:eastAsia="Calibri" w:cs="Times New Roman"/>
          <w:sz w:val="28"/>
          <w:szCs w:val="28"/>
          <w:lang w:val="ru-RU"/>
        </w:rPr>
        <w:t>;</w:t>
      </w:r>
      <w:r w:rsidR="001E7863" w:rsidRPr="00207730">
        <w:rPr>
          <w:rFonts w:eastAsia="Calibri" w:cs="Times New Roman"/>
          <w:sz w:val="28"/>
          <w:szCs w:val="28"/>
          <w:lang w:val="ru-RU"/>
        </w:rPr>
        <w:t xml:space="preserve"> </w:t>
      </w:r>
      <w:r w:rsidR="001E7863" w:rsidRPr="00207730">
        <w:rPr>
          <w:rFonts w:eastAsia="Calibri" w:cs="Times New Roman"/>
          <w:sz w:val="28"/>
          <w:szCs w:val="28"/>
          <w:lang w:val="ru-RU"/>
        </w:rPr>
        <w:fldChar w:fldCharType="begin"/>
      </w:r>
      <w:r w:rsidR="001E7863" w:rsidRPr="00207730">
        <w:rPr>
          <w:rFonts w:eastAsia="Calibri" w:cs="Times New Roman"/>
          <w:sz w:val="28"/>
          <w:szCs w:val="28"/>
          <w:lang w:val="ru-RU"/>
        </w:rPr>
        <w:instrText xml:space="preserve"> REF _Ref198318780 \r \h </w:instrText>
      </w:r>
      <w:r w:rsidR="00465070" w:rsidRPr="00207730">
        <w:rPr>
          <w:rFonts w:eastAsia="Calibri" w:cs="Times New Roman"/>
          <w:sz w:val="28"/>
          <w:szCs w:val="28"/>
          <w:lang w:val="ru-RU"/>
        </w:rPr>
        <w:instrText xml:space="preserve"> \* MERGEFORMAT </w:instrText>
      </w:r>
      <w:r w:rsidR="001E7863" w:rsidRPr="00207730">
        <w:rPr>
          <w:rFonts w:eastAsia="Calibri" w:cs="Times New Roman"/>
          <w:sz w:val="28"/>
          <w:szCs w:val="28"/>
          <w:lang w:val="ru-RU"/>
        </w:rPr>
      </w:r>
      <w:r w:rsidR="001E7863" w:rsidRPr="00207730">
        <w:rPr>
          <w:rFonts w:eastAsia="Calibri" w:cs="Times New Roman"/>
          <w:sz w:val="28"/>
          <w:szCs w:val="28"/>
          <w:lang w:val="ru-RU"/>
        </w:rPr>
        <w:fldChar w:fldCharType="separate"/>
      </w:r>
      <w:r w:rsidR="00AC46D8">
        <w:rPr>
          <w:rFonts w:eastAsia="Calibri" w:cs="Times New Roman"/>
          <w:sz w:val="28"/>
          <w:szCs w:val="28"/>
          <w:lang w:val="ru-RU"/>
        </w:rPr>
        <w:t>68</w:t>
      </w:r>
      <w:r w:rsidR="001E7863" w:rsidRPr="00207730">
        <w:rPr>
          <w:rFonts w:eastAsia="Calibri" w:cs="Times New Roman"/>
          <w:sz w:val="28"/>
          <w:szCs w:val="28"/>
          <w:lang w:val="ru-RU"/>
        </w:rPr>
        <w:fldChar w:fldCharType="end"/>
      </w:r>
      <w:r w:rsidR="001E7863" w:rsidRPr="00207730">
        <w:rPr>
          <w:rFonts w:eastAsia="Calibri" w:cs="Times New Roman"/>
          <w:sz w:val="28"/>
          <w:szCs w:val="28"/>
          <w:lang w:val="ru-RU"/>
        </w:rPr>
        <w:t xml:space="preserve">; </w:t>
      </w:r>
      <w:r w:rsidR="001E7863" w:rsidRPr="00207730">
        <w:rPr>
          <w:rFonts w:eastAsia="Calibri" w:cs="Times New Roman"/>
          <w:sz w:val="28"/>
          <w:szCs w:val="28"/>
          <w:lang w:val="ru-RU"/>
        </w:rPr>
        <w:fldChar w:fldCharType="begin"/>
      </w:r>
      <w:r w:rsidR="001E7863" w:rsidRPr="00207730">
        <w:rPr>
          <w:rFonts w:eastAsia="Calibri" w:cs="Times New Roman"/>
          <w:sz w:val="28"/>
          <w:szCs w:val="28"/>
          <w:lang w:val="ru-RU"/>
        </w:rPr>
        <w:instrText xml:space="preserve"> REF _Ref206632033 \r \h </w:instrText>
      </w:r>
      <w:r w:rsidR="00465070" w:rsidRPr="00207730">
        <w:rPr>
          <w:rFonts w:eastAsia="Calibri" w:cs="Times New Roman"/>
          <w:sz w:val="28"/>
          <w:szCs w:val="28"/>
          <w:lang w:val="ru-RU"/>
        </w:rPr>
        <w:instrText xml:space="preserve"> \* MERGEFORMAT </w:instrText>
      </w:r>
      <w:r w:rsidR="001E7863" w:rsidRPr="00207730">
        <w:rPr>
          <w:rFonts w:eastAsia="Calibri" w:cs="Times New Roman"/>
          <w:sz w:val="28"/>
          <w:szCs w:val="28"/>
          <w:lang w:val="ru-RU"/>
        </w:rPr>
      </w:r>
      <w:r w:rsidR="001E7863" w:rsidRPr="00207730">
        <w:rPr>
          <w:rFonts w:eastAsia="Calibri" w:cs="Times New Roman"/>
          <w:sz w:val="28"/>
          <w:szCs w:val="28"/>
          <w:lang w:val="ru-RU"/>
        </w:rPr>
        <w:fldChar w:fldCharType="separate"/>
      </w:r>
      <w:r w:rsidR="00AC46D8">
        <w:rPr>
          <w:rFonts w:eastAsia="Calibri" w:cs="Times New Roman"/>
          <w:sz w:val="28"/>
          <w:szCs w:val="28"/>
          <w:lang w:val="ru-RU"/>
        </w:rPr>
        <w:t>69</w:t>
      </w:r>
      <w:r w:rsidR="001E7863" w:rsidRPr="00207730">
        <w:rPr>
          <w:rFonts w:eastAsia="Calibri" w:cs="Times New Roman"/>
          <w:sz w:val="28"/>
          <w:szCs w:val="28"/>
          <w:lang w:val="ru-RU"/>
        </w:rPr>
        <w:fldChar w:fldCharType="end"/>
      </w:r>
      <w:r w:rsidR="001E7863" w:rsidRPr="00207730">
        <w:rPr>
          <w:rFonts w:eastAsia="Calibri" w:cs="Times New Roman"/>
          <w:sz w:val="28"/>
          <w:szCs w:val="28"/>
          <w:lang w:val="ru-RU"/>
        </w:rPr>
        <w:t xml:space="preserve">; </w:t>
      </w:r>
      <w:r w:rsidR="001E7863" w:rsidRPr="00207730">
        <w:rPr>
          <w:rFonts w:eastAsia="Calibri" w:cs="Times New Roman"/>
          <w:sz w:val="28"/>
          <w:szCs w:val="28"/>
          <w:lang w:val="ru-RU"/>
        </w:rPr>
        <w:fldChar w:fldCharType="begin"/>
      </w:r>
      <w:r w:rsidR="001E7863" w:rsidRPr="00207730">
        <w:rPr>
          <w:rFonts w:eastAsia="Calibri" w:cs="Times New Roman"/>
          <w:sz w:val="28"/>
          <w:szCs w:val="28"/>
          <w:lang w:val="ru-RU"/>
        </w:rPr>
        <w:instrText xml:space="preserve"> REF _Ref206632039 \r \h </w:instrText>
      </w:r>
      <w:r w:rsidR="00465070" w:rsidRPr="00207730">
        <w:rPr>
          <w:rFonts w:eastAsia="Calibri" w:cs="Times New Roman"/>
          <w:sz w:val="28"/>
          <w:szCs w:val="28"/>
          <w:lang w:val="ru-RU"/>
        </w:rPr>
        <w:instrText xml:space="preserve"> \* MERGEFORMAT </w:instrText>
      </w:r>
      <w:r w:rsidR="001E7863" w:rsidRPr="00207730">
        <w:rPr>
          <w:rFonts w:eastAsia="Calibri" w:cs="Times New Roman"/>
          <w:sz w:val="28"/>
          <w:szCs w:val="28"/>
          <w:lang w:val="ru-RU"/>
        </w:rPr>
      </w:r>
      <w:r w:rsidR="001E7863" w:rsidRPr="00207730">
        <w:rPr>
          <w:rFonts w:eastAsia="Calibri" w:cs="Times New Roman"/>
          <w:sz w:val="28"/>
          <w:szCs w:val="28"/>
          <w:lang w:val="ru-RU"/>
        </w:rPr>
        <w:fldChar w:fldCharType="separate"/>
      </w:r>
      <w:r w:rsidR="00AC46D8">
        <w:rPr>
          <w:rFonts w:eastAsia="Calibri" w:cs="Times New Roman"/>
          <w:sz w:val="28"/>
          <w:szCs w:val="28"/>
          <w:lang w:val="ru-RU"/>
        </w:rPr>
        <w:t>70</w:t>
      </w:r>
      <w:r w:rsidR="001E7863" w:rsidRPr="00207730">
        <w:rPr>
          <w:rFonts w:eastAsia="Calibri" w:cs="Times New Roman"/>
          <w:sz w:val="28"/>
          <w:szCs w:val="28"/>
          <w:lang w:val="ru-RU"/>
        </w:rPr>
        <w:fldChar w:fldCharType="end"/>
      </w:r>
      <w:r w:rsidRPr="00207730">
        <w:rPr>
          <w:rFonts w:eastAsia="Calibri" w:cs="Times New Roman"/>
          <w:sz w:val="28"/>
          <w:szCs w:val="28"/>
          <w:lang w:val="ru-RU"/>
        </w:rPr>
        <w:t xml:space="preserve">], </w:t>
      </w:r>
      <w:r w:rsidR="00C80BBF" w:rsidRPr="00207730">
        <w:rPr>
          <w:rFonts w:eastAsia="Calibri" w:cs="Times New Roman"/>
          <w:sz w:val="28"/>
          <w:szCs w:val="28"/>
          <w:lang w:val="ru-RU"/>
        </w:rPr>
        <w:t>но на сегодняшний в качестве основных выделяют</w:t>
      </w:r>
      <w:r w:rsidRPr="00207730">
        <w:rPr>
          <w:rFonts w:eastAsia="Calibri" w:cs="Times New Roman"/>
          <w:sz w:val="28"/>
          <w:szCs w:val="28"/>
          <w:lang w:val="ru-RU"/>
        </w:rPr>
        <w:t xml:space="preserve"> два подхода</w:t>
      </w:r>
      <w:r w:rsidR="00191DA5" w:rsidRPr="00207730">
        <w:rPr>
          <w:rFonts w:eastAsia="Calibri" w:cs="Times New Roman"/>
          <w:sz w:val="28"/>
          <w:szCs w:val="28"/>
          <w:lang w:val="ru-RU"/>
        </w:rPr>
        <w:t xml:space="preserve">: широкий и узкий. </w:t>
      </w:r>
    </w:p>
    <w:p w14:paraId="53F2CB25" w14:textId="68B5AC91" w:rsidR="006900E9" w:rsidRPr="00207730" w:rsidRDefault="00C80BBF" w:rsidP="00E675F3">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рамках широкого толкования ТКО охватывает совокупность всех инструментов и приемов, направленных на выявление, расследование и профилактику преступных деяний</w:t>
      </w:r>
      <w:r w:rsidR="00074399" w:rsidRPr="00207730">
        <w:rPr>
          <w:rFonts w:eastAsia="Calibri" w:cs="Times New Roman"/>
          <w:sz w:val="28"/>
          <w:szCs w:val="28"/>
          <w:lang w:val="ru-RU"/>
        </w:rPr>
        <w:t xml:space="preserve">. </w:t>
      </w:r>
      <w:r w:rsidR="00737A13" w:rsidRPr="00207730">
        <w:rPr>
          <w:rFonts w:eastAsia="Calibri" w:cs="Times New Roman"/>
          <w:sz w:val="28"/>
          <w:szCs w:val="28"/>
          <w:lang w:val="ru-RU"/>
        </w:rPr>
        <w:t xml:space="preserve">Тогда как узкий подход ограничивается лишь изучением конкретных технических средств и методов как самостоятельных элементов криминалистической системы. </w:t>
      </w:r>
      <w:r w:rsidR="004710A3">
        <w:rPr>
          <w:rFonts w:eastAsia="Calibri" w:cs="Times New Roman"/>
          <w:sz w:val="28"/>
          <w:szCs w:val="28"/>
          <w:lang w:val="ru-RU"/>
        </w:rPr>
        <w:t xml:space="preserve">При этом </w:t>
      </w:r>
      <w:r w:rsidR="004710A3" w:rsidRPr="006900E9">
        <w:rPr>
          <w:rFonts w:eastAsia="Calibri" w:cs="Times New Roman"/>
          <w:sz w:val="28"/>
          <w:szCs w:val="28"/>
          <w:lang w:val="ru-RU"/>
        </w:rPr>
        <w:t xml:space="preserve">под средствами традиционно понимаются технические приборы, устройства, вещества и иные </w:t>
      </w:r>
      <w:r w:rsidR="004710A3">
        <w:rPr>
          <w:rFonts w:eastAsia="Calibri" w:cs="Times New Roman"/>
          <w:sz w:val="28"/>
          <w:szCs w:val="28"/>
          <w:lang w:val="ru-RU"/>
        </w:rPr>
        <w:t>материалы</w:t>
      </w:r>
      <w:r w:rsidR="004710A3" w:rsidRPr="006900E9">
        <w:rPr>
          <w:rFonts w:eastAsia="Calibri" w:cs="Times New Roman"/>
          <w:sz w:val="28"/>
          <w:szCs w:val="28"/>
          <w:lang w:val="ru-RU"/>
        </w:rPr>
        <w:t xml:space="preserve">, применяемые в процессе выявления, фиксации, изъятия и исследования доказательственной информации, </w:t>
      </w:r>
      <w:r w:rsidR="004710A3">
        <w:rPr>
          <w:rFonts w:eastAsia="Calibri" w:cs="Times New Roman"/>
          <w:sz w:val="28"/>
          <w:szCs w:val="28"/>
          <w:lang w:val="ru-RU"/>
        </w:rPr>
        <w:t xml:space="preserve">а </w:t>
      </w:r>
      <w:r w:rsidR="004710A3" w:rsidRPr="006900E9">
        <w:rPr>
          <w:rFonts w:eastAsia="Calibri" w:cs="Times New Roman"/>
          <w:sz w:val="28"/>
          <w:szCs w:val="28"/>
          <w:lang w:val="ru-RU"/>
        </w:rPr>
        <w:t xml:space="preserve">методы рассматриваются как совокупность приемов, способов и операций, направленных на решение специализированных криминалистических задач </w:t>
      </w:r>
      <w:r w:rsidR="00DE753F" w:rsidRPr="00207730">
        <w:rPr>
          <w:rFonts w:eastAsia="Calibri" w:cs="Times New Roman"/>
          <w:sz w:val="28"/>
          <w:szCs w:val="28"/>
          <w:lang w:val="ru-RU"/>
        </w:rPr>
        <w:t>[</w:t>
      </w:r>
      <w:r w:rsidR="009E52DF" w:rsidRPr="00207730">
        <w:rPr>
          <w:rFonts w:eastAsia="Calibri" w:cs="Times New Roman"/>
          <w:sz w:val="28"/>
          <w:szCs w:val="28"/>
          <w:lang w:val="ru-RU"/>
        </w:rPr>
        <w:fldChar w:fldCharType="begin"/>
      </w:r>
      <w:r w:rsidR="009E52DF" w:rsidRPr="00207730">
        <w:rPr>
          <w:rFonts w:eastAsia="Calibri" w:cs="Times New Roman"/>
          <w:sz w:val="28"/>
          <w:szCs w:val="28"/>
          <w:lang w:val="ru-RU"/>
        </w:rPr>
        <w:instrText xml:space="preserve"> REF _Ref164706867 \r \h </w:instrText>
      </w:r>
      <w:r w:rsidR="00465070" w:rsidRPr="00207730">
        <w:rPr>
          <w:rFonts w:eastAsia="Calibri" w:cs="Times New Roman"/>
          <w:sz w:val="28"/>
          <w:szCs w:val="28"/>
          <w:lang w:val="ru-RU"/>
        </w:rPr>
        <w:instrText xml:space="preserve"> \* MERGEFORMAT </w:instrText>
      </w:r>
      <w:r w:rsidR="009E52DF" w:rsidRPr="00207730">
        <w:rPr>
          <w:rFonts w:eastAsia="Calibri" w:cs="Times New Roman"/>
          <w:sz w:val="28"/>
          <w:szCs w:val="28"/>
          <w:lang w:val="ru-RU"/>
        </w:rPr>
      </w:r>
      <w:r w:rsidR="009E52DF" w:rsidRPr="00207730">
        <w:rPr>
          <w:rFonts w:eastAsia="Calibri" w:cs="Times New Roman"/>
          <w:sz w:val="28"/>
          <w:szCs w:val="28"/>
          <w:lang w:val="ru-RU"/>
        </w:rPr>
        <w:fldChar w:fldCharType="separate"/>
      </w:r>
      <w:r w:rsidR="00AC46D8">
        <w:rPr>
          <w:rFonts w:eastAsia="Calibri" w:cs="Times New Roman"/>
          <w:sz w:val="28"/>
          <w:szCs w:val="28"/>
          <w:lang w:val="ru-RU"/>
        </w:rPr>
        <w:t>71</w:t>
      </w:r>
      <w:r w:rsidR="009E52DF" w:rsidRPr="00207730">
        <w:rPr>
          <w:rFonts w:eastAsia="Calibri" w:cs="Times New Roman"/>
          <w:sz w:val="28"/>
          <w:szCs w:val="28"/>
          <w:lang w:val="ru-RU"/>
        </w:rPr>
        <w:fldChar w:fldCharType="end"/>
      </w:r>
      <w:r w:rsidR="00DE753F" w:rsidRPr="00207730">
        <w:rPr>
          <w:rFonts w:eastAsia="Calibri" w:cs="Times New Roman"/>
          <w:sz w:val="28"/>
          <w:szCs w:val="28"/>
          <w:lang w:val="ru-RU"/>
        </w:rPr>
        <w:t xml:space="preserve">]. </w:t>
      </w:r>
    </w:p>
    <w:p w14:paraId="32553750" w14:textId="23287AE0" w:rsidR="00E675F3" w:rsidRPr="00207730" w:rsidRDefault="00E675F3" w:rsidP="00E675F3">
      <w:pPr>
        <w:tabs>
          <w:tab w:val="left" w:pos="9214"/>
          <w:tab w:val="left" w:pos="9356"/>
        </w:tabs>
        <w:spacing w:after="0" w:line="240" w:lineRule="auto"/>
        <w:ind w:firstLine="709"/>
        <w:jc w:val="both"/>
        <w:rPr>
          <w:rFonts w:eastAsia="Calibri" w:cs="Times New Roman"/>
          <w:sz w:val="28"/>
          <w:szCs w:val="28"/>
          <w:lang w:val="ru-RU"/>
        </w:rPr>
      </w:pPr>
      <w:r w:rsidRPr="00E675F3">
        <w:rPr>
          <w:rFonts w:eastAsia="Calibri" w:cs="Times New Roman"/>
          <w:sz w:val="28"/>
          <w:szCs w:val="28"/>
          <w:lang w:val="ru-RU"/>
        </w:rPr>
        <w:lastRenderedPageBreak/>
        <w:t xml:space="preserve">Назначение технико-криминалистических средств и методов заключается прежде всего в обнаружении, сборе и обработке информации о признаках возможных преступлений или иных правонарушений. </w:t>
      </w:r>
      <w:r w:rsidR="00B41899" w:rsidRPr="00207730">
        <w:rPr>
          <w:rFonts w:eastAsia="Calibri" w:cs="Times New Roman"/>
          <w:sz w:val="28"/>
          <w:szCs w:val="28"/>
          <w:lang w:val="ru-RU"/>
        </w:rPr>
        <w:t>Это делает их применение необходимым при обнаружении любых признаков противоправной деятельности осужденного, независимо от его статуса (находящегося в местах лишения свободы или освобожденного) и этапа совершения преступления: подготовки, активных действий или завершения</w:t>
      </w:r>
      <w:r w:rsidR="00DE753F" w:rsidRPr="00207730">
        <w:rPr>
          <w:rFonts w:eastAsia="Calibri" w:cs="Times New Roman"/>
          <w:sz w:val="28"/>
          <w:szCs w:val="28"/>
          <w:lang w:val="ru-RU"/>
        </w:rPr>
        <w:t xml:space="preserve">. </w:t>
      </w:r>
    </w:p>
    <w:p w14:paraId="7A757F3F" w14:textId="77777777" w:rsidR="000C332B" w:rsidRPr="00207730" w:rsidRDefault="000C332B"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Хотя основная масса сотрудников учреждений УИС, включая работников УМБ, не задействована напрямую в процессах расследования преступлений, их деятельность имеет выраженный технико-криминалистический характер. Существенная часть персонала участвует в выполнении режимных мероприятий, направленных на поддержание правопорядка и безопасности в местах лишения свободы.</w:t>
      </w:r>
    </w:p>
    <w:p w14:paraId="36F69EDB" w14:textId="5FD18BF5" w:rsidR="00887AE4" w:rsidRPr="00207730" w:rsidRDefault="000C332B" w:rsidP="0006399B">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К таким мероприятиям относятся досмотр поступающих </w:t>
      </w:r>
      <w:r w:rsidR="00887AE4">
        <w:rPr>
          <w:rFonts w:eastAsia="Calibri" w:cs="Times New Roman"/>
          <w:sz w:val="28"/>
          <w:szCs w:val="28"/>
          <w:lang w:val="ru-RU"/>
        </w:rPr>
        <w:t xml:space="preserve">передач, </w:t>
      </w:r>
      <w:r w:rsidRPr="00207730">
        <w:rPr>
          <w:rFonts w:eastAsia="Calibri" w:cs="Times New Roman"/>
          <w:sz w:val="28"/>
          <w:szCs w:val="28"/>
          <w:lang w:val="ru-RU"/>
        </w:rPr>
        <w:t xml:space="preserve">посылок и бандеролей, проведение </w:t>
      </w:r>
      <w:r w:rsidR="0006399B">
        <w:rPr>
          <w:rFonts w:eastAsia="Calibri" w:cs="Times New Roman"/>
          <w:sz w:val="28"/>
          <w:szCs w:val="28"/>
          <w:lang w:val="ru-RU"/>
        </w:rPr>
        <w:t xml:space="preserve">ежедневных </w:t>
      </w:r>
      <w:r w:rsidR="00887AE4" w:rsidRPr="00207730">
        <w:rPr>
          <w:rFonts w:eastAsia="Calibri" w:cs="Times New Roman"/>
          <w:sz w:val="28"/>
          <w:szCs w:val="28"/>
          <w:lang w:val="ru-RU"/>
        </w:rPr>
        <w:t>обысков</w:t>
      </w:r>
      <w:r w:rsidR="00887AE4">
        <w:rPr>
          <w:rFonts w:eastAsia="Calibri" w:cs="Times New Roman"/>
          <w:sz w:val="28"/>
          <w:szCs w:val="28"/>
          <w:lang w:val="ru-RU"/>
        </w:rPr>
        <w:t xml:space="preserve"> </w:t>
      </w:r>
      <w:r w:rsidR="0006399B">
        <w:rPr>
          <w:rFonts w:eastAsia="Calibri" w:cs="Times New Roman"/>
          <w:sz w:val="28"/>
          <w:szCs w:val="28"/>
          <w:lang w:val="ru-RU"/>
        </w:rPr>
        <w:t>как осужденных, так и объектов учреждений</w:t>
      </w:r>
      <w:r w:rsidRPr="00207730">
        <w:rPr>
          <w:rFonts w:eastAsia="Calibri" w:cs="Times New Roman"/>
          <w:sz w:val="28"/>
          <w:szCs w:val="28"/>
          <w:lang w:val="ru-RU"/>
        </w:rPr>
        <w:t>, контрол</w:t>
      </w:r>
      <w:r w:rsidR="0006399B">
        <w:rPr>
          <w:rFonts w:eastAsia="Calibri" w:cs="Times New Roman"/>
          <w:sz w:val="28"/>
          <w:szCs w:val="28"/>
          <w:lang w:val="ru-RU"/>
        </w:rPr>
        <w:t>ь</w:t>
      </w:r>
      <w:r w:rsidR="00887AE4">
        <w:rPr>
          <w:rFonts w:eastAsia="Calibri" w:cs="Times New Roman"/>
          <w:sz w:val="28"/>
          <w:szCs w:val="28"/>
          <w:lang w:val="ru-RU"/>
        </w:rPr>
        <w:t xml:space="preserve"> </w:t>
      </w:r>
      <w:r w:rsidR="00C74A5D">
        <w:rPr>
          <w:rFonts w:eastAsia="Calibri" w:cs="Times New Roman"/>
          <w:sz w:val="28"/>
          <w:szCs w:val="28"/>
          <w:lang w:val="ru-RU"/>
        </w:rPr>
        <w:t xml:space="preserve">и проверка </w:t>
      </w:r>
      <w:r w:rsidR="0006399B">
        <w:rPr>
          <w:rFonts w:eastAsia="Calibri" w:cs="Times New Roman"/>
          <w:sz w:val="28"/>
          <w:szCs w:val="28"/>
          <w:lang w:val="ru-RU"/>
        </w:rPr>
        <w:t xml:space="preserve">всех </w:t>
      </w:r>
      <w:r w:rsidRPr="00207730">
        <w:rPr>
          <w:rFonts w:eastAsia="Calibri" w:cs="Times New Roman"/>
          <w:sz w:val="28"/>
          <w:szCs w:val="28"/>
          <w:lang w:val="ru-RU"/>
        </w:rPr>
        <w:t>транспортных средств, а также проверка документов, удостоверяющих личность. Основная цель этих действий заключается в обеспечении законности, поддержании установленного режима содержания, а также в защите осужденных, персонала и иных лиц, находящихся на территории учреждения, путем своевременного выявления и пресечения попыток проноса или использования предметов, запрещенных для хранения и обращения</w:t>
      </w:r>
      <w:r w:rsidR="00C031EA" w:rsidRPr="00207730">
        <w:rPr>
          <w:rFonts w:eastAsia="Calibri" w:cs="Times New Roman"/>
          <w:sz w:val="28"/>
          <w:szCs w:val="28"/>
          <w:lang w:val="ru-RU"/>
        </w:rPr>
        <w:t xml:space="preserve">. </w:t>
      </w:r>
    </w:p>
    <w:p w14:paraId="7D8FC0A1" w14:textId="77777777" w:rsidR="00C002BA" w:rsidRPr="00207730" w:rsidRDefault="00C002BA"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Следует отметить, что используемые при осуществлении указанных режимных мероприятий методы нередко выполняют не только профилактическую, но и оперативно-выявляющую функцию. В процессе их применения возможно обнаружение признаков уже совершенных либо готовящихся противоправных действий. </w:t>
      </w:r>
    </w:p>
    <w:p w14:paraId="3B45AF67" w14:textId="4349B41E" w:rsidR="00D50766" w:rsidRPr="00207730" w:rsidRDefault="00C002BA"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Речь идет, в частности, о выявлении наркотических веществ, оружия, средств мобильной связи и иных предметов, которые могли использоваться или предназначались для использования при совершении преступлений и иных нарушений установленного порядка</w:t>
      </w:r>
      <w:r w:rsidR="00DE753F" w:rsidRPr="00207730">
        <w:rPr>
          <w:rFonts w:eastAsia="Calibri" w:cs="Times New Roman"/>
          <w:sz w:val="28"/>
          <w:szCs w:val="28"/>
          <w:lang w:val="ru-RU"/>
        </w:rPr>
        <w:t xml:space="preserve">. Таким образом, сотрудники УИС РК могут заниматься лишь ОРД (ст. 100 УИК РК), т.е. сбором определенной первичной информации, а расследованием занимаются сотрудники полиции. </w:t>
      </w:r>
    </w:p>
    <w:p w14:paraId="2C74CCFB" w14:textId="47225D44" w:rsidR="002D55F8"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При этом </w:t>
      </w:r>
      <w:r w:rsidR="00C84E5E" w:rsidRPr="00207730">
        <w:rPr>
          <w:rFonts w:eastAsia="Calibri" w:cs="Times New Roman"/>
          <w:sz w:val="28"/>
          <w:szCs w:val="28"/>
          <w:lang w:val="ru-RU"/>
        </w:rPr>
        <w:t xml:space="preserve">в </w:t>
      </w:r>
      <w:r w:rsidRPr="00207730">
        <w:rPr>
          <w:rFonts w:eastAsia="Calibri" w:cs="Times New Roman"/>
          <w:sz w:val="28"/>
          <w:szCs w:val="28"/>
          <w:lang w:val="ru-RU"/>
        </w:rPr>
        <w:t>Закон</w:t>
      </w:r>
      <w:r w:rsidR="00C84E5E" w:rsidRPr="00207730">
        <w:rPr>
          <w:rFonts w:eastAsia="Calibri" w:cs="Times New Roman"/>
          <w:sz w:val="28"/>
          <w:szCs w:val="28"/>
          <w:lang w:val="ru-RU"/>
        </w:rPr>
        <w:t>е</w:t>
      </w:r>
      <w:r w:rsidRPr="00207730">
        <w:rPr>
          <w:rFonts w:eastAsia="Calibri" w:cs="Times New Roman"/>
          <w:sz w:val="28"/>
          <w:szCs w:val="28"/>
          <w:lang w:val="ru-RU"/>
        </w:rPr>
        <w:t xml:space="preserve"> РК «Об оперативно-розыскной деятельности» [</w:t>
      </w:r>
      <w:r w:rsidR="009E52DF" w:rsidRPr="00207730">
        <w:rPr>
          <w:rFonts w:eastAsia="Calibri" w:cs="Times New Roman"/>
          <w:sz w:val="28"/>
          <w:szCs w:val="28"/>
          <w:lang w:val="ru-RU"/>
        </w:rPr>
        <w:fldChar w:fldCharType="begin"/>
      </w:r>
      <w:r w:rsidR="009E52DF" w:rsidRPr="00207730">
        <w:rPr>
          <w:rFonts w:eastAsia="Calibri" w:cs="Times New Roman"/>
          <w:sz w:val="28"/>
          <w:szCs w:val="28"/>
          <w:lang w:val="ru-RU"/>
        </w:rPr>
        <w:instrText xml:space="preserve"> REF _Ref198318793 \r \h </w:instrText>
      </w:r>
      <w:r w:rsidR="003821B5" w:rsidRPr="00207730">
        <w:rPr>
          <w:rFonts w:eastAsia="Calibri" w:cs="Times New Roman"/>
          <w:sz w:val="28"/>
          <w:szCs w:val="28"/>
          <w:lang w:val="ru-RU"/>
        </w:rPr>
        <w:instrText xml:space="preserve"> \* MERGEFORMAT </w:instrText>
      </w:r>
      <w:r w:rsidR="009E52DF" w:rsidRPr="00207730">
        <w:rPr>
          <w:rFonts w:eastAsia="Calibri" w:cs="Times New Roman"/>
          <w:sz w:val="28"/>
          <w:szCs w:val="28"/>
          <w:lang w:val="ru-RU"/>
        </w:rPr>
      </w:r>
      <w:r w:rsidR="009E52DF" w:rsidRPr="00207730">
        <w:rPr>
          <w:rFonts w:eastAsia="Calibri" w:cs="Times New Roman"/>
          <w:sz w:val="28"/>
          <w:szCs w:val="28"/>
          <w:lang w:val="ru-RU"/>
        </w:rPr>
        <w:fldChar w:fldCharType="separate"/>
      </w:r>
      <w:r w:rsidR="00AC46D8">
        <w:rPr>
          <w:rFonts w:eastAsia="Calibri" w:cs="Times New Roman"/>
          <w:sz w:val="28"/>
          <w:szCs w:val="28"/>
          <w:lang w:val="ru-RU"/>
        </w:rPr>
        <w:t>72</w:t>
      </w:r>
      <w:r w:rsidR="009E52DF" w:rsidRPr="00207730">
        <w:rPr>
          <w:rFonts w:eastAsia="Calibri" w:cs="Times New Roman"/>
          <w:sz w:val="28"/>
          <w:szCs w:val="28"/>
          <w:lang w:val="ru-RU"/>
        </w:rPr>
        <w:fldChar w:fldCharType="end"/>
      </w:r>
      <w:r w:rsidRPr="00207730">
        <w:rPr>
          <w:rFonts w:eastAsia="Calibri" w:cs="Times New Roman"/>
          <w:sz w:val="28"/>
          <w:szCs w:val="28"/>
          <w:lang w:val="ru-RU"/>
        </w:rPr>
        <w:t xml:space="preserve">] </w:t>
      </w:r>
      <w:r w:rsidR="00C84E5E" w:rsidRPr="00207730">
        <w:rPr>
          <w:rFonts w:eastAsia="Calibri" w:cs="Times New Roman"/>
          <w:sz w:val="28"/>
          <w:szCs w:val="28"/>
          <w:lang w:val="ru-RU"/>
        </w:rPr>
        <w:t>закреплен</w:t>
      </w:r>
      <w:r w:rsidRPr="00207730">
        <w:rPr>
          <w:rFonts w:eastAsia="Calibri" w:cs="Times New Roman"/>
          <w:sz w:val="28"/>
          <w:szCs w:val="28"/>
          <w:lang w:val="ru-RU"/>
        </w:rPr>
        <w:t xml:space="preserve"> круг субъектов, </w:t>
      </w:r>
      <w:r w:rsidR="00A63C61" w:rsidRPr="00207730">
        <w:rPr>
          <w:rFonts w:eastAsia="Calibri" w:cs="Times New Roman"/>
          <w:sz w:val="28"/>
          <w:szCs w:val="28"/>
          <w:lang w:val="ru-RU"/>
        </w:rPr>
        <w:t xml:space="preserve">правомочных осуществлять </w:t>
      </w:r>
      <w:r w:rsidRPr="00207730">
        <w:rPr>
          <w:rFonts w:eastAsia="Calibri" w:cs="Times New Roman"/>
          <w:sz w:val="28"/>
          <w:szCs w:val="28"/>
          <w:lang w:val="ru-RU"/>
        </w:rPr>
        <w:t xml:space="preserve">ОРД, а </w:t>
      </w:r>
      <w:r w:rsidR="002D55F8" w:rsidRPr="00207730">
        <w:rPr>
          <w:rFonts w:eastAsia="Calibri" w:cs="Times New Roman"/>
          <w:sz w:val="28"/>
          <w:szCs w:val="28"/>
          <w:lang w:val="ru-RU"/>
        </w:rPr>
        <w:t>также исчерпывающий</w:t>
      </w:r>
      <w:r w:rsidR="00A63C61" w:rsidRPr="00207730">
        <w:rPr>
          <w:rFonts w:eastAsia="Calibri" w:cs="Times New Roman"/>
          <w:sz w:val="28"/>
          <w:szCs w:val="28"/>
          <w:lang w:val="ru-RU"/>
        </w:rPr>
        <w:t xml:space="preserve"> перечень общих и специальных оперативно-розыскных мероприятий</w:t>
      </w:r>
      <w:r w:rsidRPr="00207730">
        <w:rPr>
          <w:rFonts w:eastAsia="Calibri" w:cs="Times New Roman"/>
          <w:sz w:val="28"/>
          <w:szCs w:val="28"/>
          <w:lang w:val="ru-RU"/>
        </w:rPr>
        <w:t>.</w:t>
      </w:r>
      <w:r w:rsidR="00C84E5E" w:rsidRPr="00207730">
        <w:rPr>
          <w:rFonts w:eastAsia="Calibri" w:cs="Times New Roman"/>
          <w:sz w:val="28"/>
          <w:szCs w:val="28"/>
          <w:lang w:val="ru-RU"/>
        </w:rPr>
        <w:t xml:space="preserve"> </w:t>
      </w:r>
      <w:r w:rsidRPr="00207730">
        <w:rPr>
          <w:rFonts w:eastAsia="Calibri" w:cs="Times New Roman"/>
          <w:sz w:val="28"/>
          <w:szCs w:val="28"/>
          <w:lang w:val="ru-RU"/>
        </w:rPr>
        <w:t xml:space="preserve">Однако на практике, особенно в условиях УМБ, возникает объективная проблема: по штатному расписанию в оперативных группах/отделах таких учреждений, как правило, числится всего 2-4 сотрудника. При этом указанные сотрудники нередко несут нагрузку, связанную не только с проведением мероприятий ОРД, но и с выполнением управленческих, аналитических и координационных функций. </w:t>
      </w:r>
    </w:p>
    <w:p w14:paraId="3581119D" w14:textId="551BF43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случаях побега или уклонения осужденных от отбывания наказания именно сотрудники оперативных отделов формируют штабы по розыску, составляют ориентировки, осуществляют сбор информации, составляют схемы связей, делают </w:t>
      </w:r>
      <w:r w:rsidRPr="00207730">
        <w:rPr>
          <w:rFonts w:eastAsia="Calibri" w:cs="Times New Roman"/>
          <w:sz w:val="28"/>
          <w:szCs w:val="28"/>
          <w:lang w:val="ru-RU"/>
        </w:rPr>
        <w:lastRenderedPageBreak/>
        <w:t>запросы и т.д. Но физическое участие этих сотрудников в оперативных мероприятиях на местности крайне ограничено.</w:t>
      </w:r>
    </w:p>
    <w:p w14:paraId="338D814A" w14:textId="40669AA8"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Фактически к поиску осужденных привлекается весь личный состав учреждения: начальники отрядов, сотрудники режимной службы, контролерский состав и другие лица, не являющиеся субъектами ОРД по закону. Возникает юридически и организационно сложная ситуация: указанные сотрудники, не обладая соответствующим процессуальным статусом, осуществляют такие общие оперативно-розыскные мероприятия, как опрос лиц</w:t>
      </w:r>
      <w:r w:rsidR="002B7C3A" w:rsidRPr="00207730">
        <w:rPr>
          <w:rFonts w:eastAsia="Calibri" w:cs="Times New Roman"/>
          <w:sz w:val="28"/>
          <w:szCs w:val="28"/>
          <w:lang w:val="ru-RU"/>
        </w:rPr>
        <w:t>,</w:t>
      </w:r>
      <w:r w:rsidRPr="00207730">
        <w:rPr>
          <w:rFonts w:eastAsia="Calibri" w:cs="Times New Roman"/>
          <w:sz w:val="28"/>
          <w:szCs w:val="28"/>
          <w:lang w:val="ru-RU"/>
        </w:rPr>
        <w:t xml:space="preserve"> наведение справок</w:t>
      </w:r>
      <w:r w:rsidR="002B7C3A" w:rsidRPr="00207730">
        <w:rPr>
          <w:rFonts w:eastAsia="Calibri" w:cs="Times New Roman"/>
          <w:sz w:val="28"/>
          <w:szCs w:val="28"/>
          <w:lang w:val="ru-RU"/>
        </w:rPr>
        <w:t>,</w:t>
      </w:r>
      <w:r w:rsidRPr="00207730">
        <w:rPr>
          <w:rFonts w:eastAsia="Calibri" w:cs="Times New Roman"/>
          <w:sz w:val="28"/>
          <w:szCs w:val="28"/>
          <w:lang w:val="ru-RU"/>
        </w:rPr>
        <w:t xml:space="preserve"> получение образцов; преследование и задержание лица, совершившего преступление и пр.</w:t>
      </w:r>
    </w:p>
    <w:p w14:paraId="56A5B1C6" w14:textId="123C401A"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Несмотря на то, что эти действия формально относятся к категории «общих оперативно-розыскных мероприятий», их проведение требует как надлежащей правовой регламентации, так и должной подготовки исполнителей. В настоящее время отсутствуют специальные инструкции, регламентирующие порядок выполнения таких мероприятий сотрудниками УИС, не являющимися субъектами ОРД. Также отсутствует нормативный механизм подготовки и допуска таких лиц к действиям, сопряженным</w:t>
      </w:r>
      <w:r w:rsidR="007F7418" w:rsidRPr="00207730">
        <w:rPr>
          <w:rFonts w:eastAsia="Calibri" w:cs="Times New Roman"/>
          <w:sz w:val="28"/>
          <w:szCs w:val="28"/>
          <w:lang w:val="ru-RU"/>
        </w:rPr>
        <w:t>и</w:t>
      </w:r>
      <w:r w:rsidRPr="00207730">
        <w:rPr>
          <w:rFonts w:eastAsia="Calibri" w:cs="Times New Roman"/>
          <w:sz w:val="28"/>
          <w:szCs w:val="28"/>
          <w:lang w:val="ru-RU"/>
        </w:rPr>
        <w:t xml:space="preserve"> с рисками для жизни и здоровья. Для решения сложившейся ситуации представляется целесообразным следующее:</w:t>
      </w:r>
    </w:p>
    <w:p w14:paraId="2DA1D41E"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создание типовой инструкции (регламента) по участию сотрудников, не являющихся субъектами ОРД, в общих оперативно-розыскных мероприятиях в условиях розыска осужденных. Такая инструкция должна быть утверждена на уровне МВД или КУИС при согласовании с Генеральной прокуратурой РК;</w:t>
      </w:r>
    </w:p>
    <w:p w14:paraId="34535EE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введение модулей подготовки по линии боевой и служебной подготовки, направленных на обучение личного состава действиям в ходе розыска осужденных. В рамках таких занятий должны отрабатываться навыки опроса граждан, соблюдение законности при задержании, алгоритмы совместной работы с сотрудниками оперативных отделов;</w:t>
      </w:r>
    </w:p>
    <w:p w14:paraId="7D6CEC94"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нормативное закрепление механизма временного привлечения сотрудников, не являющихся субъектами ОРД, к участию в розыскных мероприятиях в особых условиях (например, в чрезвычайных ситуациях, при массовых побегах и т.д.), с возможностью последующего документального оформления действий в рамках служебного расследования или служебной необходимости.</w:t>
      </w:r>
    </w:p>
    <w:p w14:paraId="56BCE51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разработка системы инструктажа и допуска, фиксируемой в служебной документации учреждения, позволяющей юридически обосновать участие конкретного сотрудника в мероприятии, потенциально связанном с нарушением прав и свобод граждан (например, при задержании или досмотре). </w:t>
      </w:r>
    </w:p>
    <w:p w14:paraId="51113571"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Внедрение указанных предложений повысит эффективность розыска бежавших осужденных, снизит правовые риски и обеспечит защиту жизни и здоровья сотрудников УИС РК.</w:t>
      </w:r>
    </w:p>
    <w:p w14:paraId="1C3C040C" w14:textId="2AC976F6" w:rsidR="00D50766" w:rsidRPr="00207730" w:rsidRDefault="000A6061"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Сотрудники УИС в силу особенностей своей работы часто оказываются в числе первых, </w:t>
      </w:r>
      <w:r w:rsidR="002D55F8" w:rsidRPr="00207730">
        <w:rPr>
          <w:rFonts w:eastAsia="Calibri" w:cs="Times New Roman"/>
          <w:sz w:val="28"/>
          <w:szCs w:val="28"/>
          <w:lang w:val="ru-RU"/>
        </w:rPr>
        <w:t>кто узнает о планируемом</w:t>
      </w:r>
      <w:r w:rsidRPr="00207730">
        <w:rPr>
          <w:rFonts w:eastAsia="Calibri" w:cs="Times New Roman"/>
          <w:sz w:val="28"/>
          <w:szCs w:val="28"/>
          <w:lang w:val="ru-RU"/>
        </w:rPr>
        <w:t xml:space="preserve">, </w:t>
      </w:r>
      <w:r w:rsidR="002D55F8" w:rsidRPr="00207730">
        <w:rPr>
          <w:rFonts w:eastAsia="Calibri" w:cs="Times New Roman"/>
          <w:sz w:val="28"/>
          <w:szCs w:val="28"/>
          <w:lang w:val="ru-RU"/>
        </w:rPr>
        <w:t>совершаемом</w:t>
      </w:r>
      <w:r w:rsidRPr="00207730">
        <w:rPr>
          <w:rFonts w:eastAsia="Calibri" w:cs="Times New Roman"/>
          <w:sz w:val="28"/>
          <w:szCs w:val="28"/>
          <w:lang w:val="ru-RU"/>
        </w:rPr>
        <w:t xml:space="preserve"> или </w:t>
      </w:r>
      <w:r w:rsidR="002D55F8" w:rsidRPr="00207730">
        <w:rPr>
          <w:rFonts w:eastAsia="Calibri" w:cs="Times New Roman"/>
          <w:sz w:val="28"/>
          <w:szCs w:val="28"/>
          <w:lang w:val="ru-RU"/>
        </w:rPr>
        <w:t>законченном</w:t>
      </w:r>
      <w:r w:rsidRPr="00207730">
        <w:rPr>
          <w:rFonts w:eastAsia="Calibri" w:cs="Times New Roman"/>
          <w:sz w:val="28"/>
          <w:szCs w:val="28"/>
          <w:lang w:val="ru-RU"/>
        </w:rPr>
        <w:t xml:space="preserve"> </w:t>
      </w:r>
      <w:r w:rsidR="002D55F8" w:rsidRPr="00207730">
        <w:rPr>
          <w:rFonts w:eastAsia="Calibri" w:cs="Times New Roman"/>
          <w:sz w:val="28"/>
          <w:szCs w:val="28"/>
          <w:lang w:val="ru-RU"/>
        </w:rPr>
        <w:t>преступном деянии</w:t>
      </w:r>
      <w:r w:rsidRPr="00207730">
        <w:rPr>
          <w:rFonts w:eastAsia="Calibri" w:cs="Times New Roman"/>
          <w:sz w:val="28"/>
          <w:szCs w:val="28"/>
          <w:lang w:val="ru-RU"/>
        </w:rPr>
        <w:t xml:space="preserve">. </w:t>
      </w:r>
      <w:r w:rsidR="002D55F8" w:rsidRPr="00207730">
        <w:rPr>
          <w:rFonts w:eastAsia="Calibri" w:cs="Times New Roman"/>
          <w:sz w:val="28"/>
          <w:szCs w:val="28"/>
          <w:lang w:val="ru-RU"/>
        </w:rPr>
        <w:t xml:space="preserve">Следовательно, именно их </w:t>
      </w:r>
      <w:r w:rsidR="00151C2E" w:rsidRPr="00207730">
        <w:rPr>
          <w:rFonts w:eastAsia="Calibri" w:cs="Times New Roman"/>
          <w:sz w:val="28"/>
          <w:szCs w:val="28"/>
          <w:lang w:val="ru-RU"/>
        </w:rPr>
        <w:t xml:space="preserve">оперативные действия, предпринимаемые для сохранения улик и доказательств на месте преступления </w:t>
      </w:r>
      <w:r w:rsidRPr="00207730">
        <w:rPr>
          <w:rFonts w:eastAsia="Calibri" w:cs="Times New Roman"/>
          <w:sz w:val="28"/>
          <w:szCs w:val="28"/>
          <w:lang w:val="ru-RU"/>
        </w:rPr>
        <w:t>играют критически важную роль для дальнейшего расследования, проводимого должностными лицами</w:t>
      </w:r>
      <w:r w:rsidR="00DE753F" w:rsidRPr="00207730">
        <w:rPr>
          <w:rFonts w:eastAsia="Calibri" w:cs="Times New Roman"/>
          <w:sz w:val="28"/>
          <w:szCs w:val="28"/>
          <w:lang w:val="ru-RU"/>
        </w:rPr>
        <w:t>.</w:t>
      </w:r>
    </w:p>
    <w:p w14:paraId="28376C97" w14:textId="77777777" w:rsidR="005930BC" w:rsidRDefault="00151C2E"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рамках УИС технико-криминалистические средства и методы применяются </w:t>
      </w:r>
    </w:p>
    <w:p w14:paraId="2806574A" w14:textId="059821B1" w:rsidR="00E256EC" w:rsidRDefault="005930BC" w:rsidP="005930BC">
      <w:pPr>
        <w:tabs>
          <w:tab w:val="left" w:pos="9214"/>
          <w:tab w:val="left" w:pos="9356"/>
        </w:tabs>
        <w:spacing w:after="0" w:line="240" w:lineRule="auto"/>
        <w:jc w:val="both"/>
        <w:rPr>
          <w:rFonts w:eastAsia="Calibri" w:cs="Times New Roman"/>
          <w:sz w:val="28"/>
          <w:szCs w:val="28"/>
          <w:lang w:val="ru-RU"/>
        </w:rPr>
      </w:pPr>
      <w:r>
        <w:rPr>
          <w:rFonts w:eastAsia="Calibri" w:cs="Times New Roman"/>
          <w:sz w:val="28"/>
          <w:szCs w:val="28"/>
          <w:lang w:val="ru-RU"/>
        </w:rPr>
        <w:lastRenderedPageBreak/>
        <w:t xml:space="preserve">не только как вспомогательный инструмент процессуальной деятельности, но и как самостоятельный элемент обеспечения реализации норм  </w:t>
      </w:r>
      <w:r w:rsidRPr="00BC6FD6">
        <w:rPr>
          <w:rFonts w:eastAsia="Calibri" w:cs="Times New Roman"/>
          <w:sz w:val="28"/>
          <w:szCs w:val="28"/>
          <w:lang w:val="ru-RU"/>
        </w:rPr>
        <w:t>уголовно-процессуального законодательства, предупреждения противоправных деяний и разработки практико-ориентированных рекомендаций по их недопущению</w:t>
      </w:r>
      <w:r w:rsidR="00E256EC">
        <w:rPr>
          <w:rFonts w:eastAsia="Calibri" w:cs="Times New Roman"/>
          <w:sz w:val="28"/>
          <w:szCs w:val="28"/>
          <w:lang w:val="ru-RU"/>
        </w:rPr>
        <w:t xml:space="preserve">. </w:t>
      </w:r>
      <w:r w:rsidR="00E256EC" w:rsidRPr="00BC6FD6">
        <w:rPr>
          <w:rFonts w:eastAsia="Calibri" w:cs="Times New Roman"/>
          <w:sz w:val="28"/>
          <w:szCs w:val="28"/>
          <w:lang w:val="ru-RU"/>
        </w:rPr>
        <w:t>По своей сущности указанные инструменты представляют собой интегративную систему технических устройств, приборов и специализированных методик, предназначенных для выявления, документирования и анализа сведений о лицах, находящихся под контролем, надзором и охраной со стороны сотрудников учреждений УИС.</w:t>
      </w:r>
    </w:p>
    <w:p w14:paraId="4D0FEE02" w14:textId="7A7223B9" w:rsidR="00BC6FD6" w:rsidRPr="00207730" w:rsidRDefault="00A61FEE" w:rsidP="002E3C7D">
      <w:pPr>
        <w:tabs>
          <w:tab w:val="left" w:pos="9214"/>
          <w:tab w:val="left" w:pos="9356"/>
        </w:tabs>
        <w:spacing w:after="0" w:line="240" w:lineRule="auto"/>
        <w:ind w:firstLine="709"/>
        <w:jc w:val="both"/>
        <w:rPr>
          <w:rFonts w:eastAsia="Calibri" w:cs="Times New Roman"/>
          <w:sz w:val="28"/>
          <w:szCs w:val="28"/>
          <w:lang w:val="ru-RU"/>
        </w:rPr>
      </w:pPr>
      <w:r>
        <w:rPr>
          <w:rFonts w:eastAsia="Calibri" w:cs="Times New Roman"/>
          <w:sz w:val="28"/>
          <w:szCs w:val="28"/>
          <w:lang w:val="ru-RU"/>
        </w:rPr>
        <w:t>Следует отметить</w:t>
      </w:r>
      <w:r w:rsidR="00651888">
        <w:rPr>
          <w:rFonts w:eastAsia="Calibri" w:cs="Times New Roman"/>
          <w:sz w:val="28"/>
          <w:szCs w:val="28"/>
          <w:lang w:val="ru-RU"/>
        </w:rPr>
        <w:t xml:space="preserve">, что использование технико-криминалистических средств в УИС не ограничивается рамками предварительного расследования </w:t>
      </w:r>
      <w:r w:rsidR="00651888" w:rsidRPr="00207730">
        <w:rPr>
          <w:rFonts w:eastAsia="Calibri" w:cs="Times New Roman"/>
          <w:sz w:val="28"/>
          <w:szCs w:val="28"/>
          <w:lang w:val="ru-RU"/>
        </w:rPr>
        <w:t>[</w:t>
      </w:r>
      <w:r w:rsidR="00651888" w:rsidRPr="00207730">
        <w:rPr>
          <w:rFonts w:eastAsia="Calibri" w:cs="Times New Roman"/>
          <w:sz w:val="28"/>
          <w:szCs w:val="28"/>
        </w:rPr>
        <w:fldChar w:fldCharType="begin"/>
      </w:r>
      <w:r w:rsidR="00651888" w:rsidRPr="00207730">
        <w:rPr>
          <w:rFonts w:eastAsia="Calibri" w:cs="Times New Roman"/>
          <w:sz w:val="28"/>
          <w:szCs w:val="28"/>
          <w:lang w:val="ru-RU"/>
        </w:rPr>
        <w:instrText xml:space="preserve"> REF _Ref158465634 \r \h  \* </w:instrText>
      </w:r>
      <w:r w:rsidR="00651888" w:rsidRPr="00207730">
        <w:rPr>
          <w:rFonts w:eastAsia="Calibri" w:cs="Times New Roman"/>
          <w:sz w:val="28"/>
          <w:szCs w:val="28"/>
        </w:rPr>
        <w:instrText>MERGEFORMAT</w:instrText>
      </w:r>
      <w:r w:rsidR="00651888" w:rsidRPr="00207730">
        <w:rPr>
          <w:rFonts w:eastAsia="Calibri" w:cs="Times New Roman"/>
          <w:sz w:val="28"/>
          <w:szCs w:val="28"/>
          <w:lang w:val="ru-RU"/>
        </w:rPr>
        <w:instrText xml:space="preserve"> </w:instrText>
      </w:r>
      <w:r w:rsidR="00651888" w:rsidRPr="00207730">
        <w:rPr>
          <w:rFonts w:eastAsia="Calibri" w:cs="Times New Roman"/>
          <w:sz w:val="28"/>
          <w:szCs w:val="28"/>
        </w:rPr>
      </w:r>
      <w:r w:rsidR="00651888" w:rsidRPr="00207730">
        <w:rPr>
          <w:rFonts w:eastAsia="Calibri" w:cs="Times New Roman"/>
          <w:sz w:val="28"/>
          <w:szCs w:val="28"/>
        </w:rPr>
        <w:fldChar w:fldCharType="separate"/>
      </w:r>
      <w:r w:rsidR="00AC46D8">
        <w:rPr>
          <w:rFonts w:eastAsia="Calibri" w:cs="Times New Roman"/>
          <w:sz w:val="28"/>
          <w:szCs w:val="28"/>
          <w:lang w:val="ru-RU"/>
        </w:rPr>
        <w:t>62</w:t>
      </w:r>
      <w:r w:rsidR="00651888" w:rsidRPr="00207730">
        <w:rPr>
          <w:rFonts w:eastAsia="Calibri" w:cs="Times New Roman"/>
          <w:sz w:val="28"/>
          <w:szCs w:val="28"/>
        </w:rPr>
        <w:fldChar w:fldCharType="end"/>
      </w:r>
      <w:r w:rsidR="00651888" w:rsidRPr="00207730">
        <w:rPr>
          <w:rFonts w:eastAsia="Calibri" w:cs="Times New Roman"/>
          <w:sz w:val="28"/>
          <w:szCs w:val="28"/>
          <w:lang w:val="ru-RU"/>
        </w:rPr>
        <w:t xml:space="preserve">, </w:t>
      </w:r>
      <w:r w:rsidR="00651888" w:rsidRPr="00207730">
        <w:rPr>
          <w:rFonts w:eastAsia="Calibri" w:cs="Times New Roman"/>
          <w:sz w:val="28"/>
          <w:szCs w:val="28"/>
          <w:lang w:val="kk-KZ"/>
        </w:rPr>
        <w:t>с</w:t>
      </w:r>
      <w:r w:rsidR="00651888" w:rsidRPr="00207730">
        <w:rPr>
          <w:rFonts w:eastAsia="Calibri" w:cs="Times New Roman"/>
          <w:sz w:val="28"/>
          <w:szCs w:val="28"/>
          <w:lang w:val="ru-RU"/>
        </w:rPr>
        <w:t>. 902]</w:t>
      </w:r>
      <w:r w:rsidR="00651888">
        <w:rPr>
          <w:rFonts w:eastAsia="Calibri" w:cs="Times New Roman"/>
          <w:sz w:val="28"/>
          <w:szCs w:val="28"/>
          <w:lang w:val="ru-RU"/>
        </w:rPr>
        <w:t xml:space="preserve">. </w:t>
      </w:r>
      <w:r w:rsidRPr="00BC6FD6">
        <w:rPr>
          <w:rFonts w:eastAsia="Calibri" w:cs="Times New Roman"/>
          <w:sz w:val="28"/>
          <w:szCs w:val="28"/>
          <w:lang w:val="ru-RU"/>
        </w:rPr>
        <w:t xml:space="preserve">Напротив, данные инструменты интегрированы в повседневные режимные процессы, обеспечивая постоянный мониторинг оперативной обстановки и своевременное выявление криминогенных факторов. В этом контексте технико-криминалистическое обеспечение предупреждения пенитенциарных преступлений предполагает задействование комплекса специальных средств, </w:t>
      </w:r>
      <w:r w:rsidR="00202FC2">
        <w:rPr>
          <w:rFonts w:eastAsia="Calibri" w:cs="Times New Roman"/>
          <w:sz w:val="28"/>
          <w:szCs w:val="28"/>
          <w:lang w:val="ru-RU"/>
        </w:rPr>
        <w:t xml:space="preserve">уже </w:t>
      </w:r>
      <w:r w:rsidRPr="00BC6FD6">
        <w:rPr>
          <w:rFonts w:eastAsia="Calibri" w:cs="Times New Roman"/>
          <w:sz w:val="28"/>
          <w:szCs w:val="28"/>
          <w:lang w:val="ru-RU"/>
        </w:rPr>
        <w:t xml:space="preserve">входящих в арсенал </w:t>
      </w:r>
      <w:r w:rsidR="002E3C7D" w:rsidRPr="00BC6FD6">
        <w:rPr>
          <w:rFonts w:eastAsia="Calibri" w:cs="Times New Roman"/>
          <w:sz w:val="28"/>
          <w:szCs w:val="28"/>
          <w:lang w:val="ru-RU"/>
        </w:rPr>
        <w:t xml:space="preserve">и ориентированных </w:t>
      </w:r>
      <w:r w:rsidR="002E3C7D">
        <w:rPr>
          <w:rFonts w:eastAsia="Calibri" w:cs="Times New Roman"/>
          <w:sz w:val="28"/>
          <w:szCs w:val="28"/>
          <w:lang w:val="ru-RU"/>
        </w:rPr>
        <w:t xml:space="preserve">к применению в </w:t>
      </w:r>
      <w:r w:rsidRPr="00BC6FD6">
        <w:rPr>
          <w:rFonts w:eastAsia="Calibri" w:cs="Times New Roman"/>
          <w:sz w:val="28"/>
          <w:szCs w:val="28"/>
          <w:lang w:val="ru-RU"/>
        </w:rPr>
        <w:t>учреждени</w:t>
      </w:r>
      <w:r w:rsidR="002E3C7D">
        <w:rPr>
          <w:rFonts w:eastAsia="Calibri" w:cs="Times New Roman"/>
          <w:sz w:val="28"/>
          <w:szCs w:val="28"/>
          <w:lang w:val="ru-RU"/>
        </w:rPr>
        <w:t>ях</w:t>
      </w:r>
      <w:r w:rsidRPr="00BC6FD6">
        <w:rPr>
          <w:rFonts w:eastAsia="Calibri" w:cs="Times New Roman"/>
          <w:sz w:val="28"/>
          <w:szCs w:val="28"/>
          <w:lang w:val="ru-RU"/>
        </w:rPr>
        <w:t xml:space="preserve"> УИС </w:t>
      </w:r>
    </w:p>
    <w:p w14:paraId="32652305" w14:textId="4D372CC3" w:rsidR="00706288" w:rsidRDefault="00DE753F" w:rsidP="00706288">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На рисунке </w:t>
      </w:r>
      <w:r w:rsidR="00063EBB" w:rsidRPr="00207730">
        <w:rPr>
          <w:rFonts w:eastAsia="Calibri" w:cs="Times New Roman"/>
          <w:sz w:val="28"/>
          <w:szCs w:val="28"/>
          <w:lang w:val="ru-RU"/>
        </w:rPr>
        <w:t>5</w:t>
      </w:r>
      <w:r w:rsidRPr="00207730">
        <w:rPr>
          <w:rFonts w:eastAsia="Calibri" w:cs="Times New Roman"/>
          <w:sz w:val="28"/>
          <w:szCs w:val="28"/>
          <w:lang w:val="ru-RU"/>
        </w:rPr>
        <w:t xml:space="preserve"> приведена условная классификация этих специальных средств по способам их применения, субъектам использования и правовой регламентации [</w:t>
      </w:r>
      <w:r w:rsidR="00DB0A39" w:rsidRPr="00207730">
        <w:rPr>
          <w:rFonts w:eastAsia="Calibri" w:cs="Times New Roman"/>
          <w:sz w:val="28"/>
          <w:szCs w:val="28"/>
          <w:lang w:val="kk-KZ"/>
        </w:rPr>
        <w:fldChar w:fldCharType="begin"/>
      </w:r>
      <w:r w:rsidR="00DB0A39" w:rsidRPr="00207730">
        <w:rPr>
          <w:rFonts w:eastAsia="Calibri" w:cs="Times New Roman"/>
          <w:sz w:val="28"/>
          <w:szCs w:val="28"/>
          <w:lang w:val="ru-RU"/>
        </w:rPr>
        <w:instrText xml:space="preserve"> REF _Ref198317420 \r \h </w:instrText>
      </w:r>
      <w:r w:rsidR="00465070" w:rsidRPr="00207730">
        <w:rPr>
          <w:rFonts w:eastAsia="Calibri" w:cs="Times New Roman"/>
          <w:sz w:val="28"/>
          <w:szCs w:val="28"/>
          <w:lang w:val="kk-KZ"/>
        </w:rPr>
        <w:instrText xml:space="preserve"> \* MERGEFORMAT </w:instrText>
      </w:r>
      <w:r w:rsidR="00DB0A39" w:rsidRPr="00207730">
        <w:rPr>
          <w:rFonts w:eastAsia="Calibri" w:cs="Times New Roman"/>
          <w:sz w:val="28"/>
          <w:szCs w:val="28"/>
          <w:lang w:val="kk-KZ"/>
        </w:rPr>
      </w:r>
      <w:r w:rsidR="00DB0A39" w:rsidRPr="00207730">
        <w:rPr>
          <w:rFonts w:eastAsia="Calibri" w:cs="Times New Roman"/>
          <w:sz w:val="28"/>
          <w:szCs w:val="28"/>
          <w:lang w:val="kk-KZ"/>
        </w:rPr>
        <w:fldChar w:fldCharType="separate"/>
      </w:r>
      <w:r w:rsidR="00AC46D8">
        <w:rPr>
          <w:rFonts w:eastAsia="Calibri" w:cs="Times New Roman"/>
          <w:sz w:val="28"/>
          <w:szCs w:val="28"/>
          <w:lang w:val="ru-RU"/>
        </w:rPr>
        <w:t>73</w:t>
      </w:r>
      <w:r w:rsidR="00DB0A39" w:rsidRPr="00207730">
        <w:rPr>
          <w:rFonts w:eastAsia="Calibri" w:cs="Times New Roman"/>
          <w:sz w:val="28"/>
          <w:szCs w:val="28"/>
          <w:lang w:val="kk-KZ"/>
        </w:rPr>
        <w:fldChar w:fldCharType="end"/>
      </w:r>
      <w:r w:rsidRPr="00207730">
        <w:rPr>
          <w:rFonts w:eastAsia="Calibri" w:cs="Times New Roman"/>
          <w:sz w:val="28"/>
          <w:szCs w:val="28"/>
          <w:lang w:val="ru-RU"/>
        </w:rPr>
        <w:t>].</w:t>
      </w:r>
      <w:r w:rsidR="004C41ED" w:rsidRPr="00207730">
        <w:rPr>
          <w:rFonts w:eastAsia="Calibri" w:cs="Times New Roman"/>
          <w:sz w:val="28"/>
          <w:szCs w:val="28"/>
          <w:lang w:val="ru-RU"/>
        </w:rPr>
        <w:t xml:space="preserve"> Часто в условиях учреждения УИС необходимы такие средства, как: осветительные приборы (фонарь), видеокамера, диктофон, фотоаппарат со вспышкой, специальные приборы для обнаружения, фиксации и изъятия различных следов, включая следов-данных на электронных</w:t>
      </w:r>
      <w:r w:rsidR="004C41ED" w:rsidRPr="00207730">
        <w:rPr>
          <w:rFonts w:eastAsia="Calibri" w:cs="Times New Roman"/>
          <w:sz w:val="28"/>
          <w:szCs w:val="28"/>
          <w:lang w:val="ru-RU"/>
        </w:rPr>
        <w:br/>
        <w:t>носителях [</w:t>
      </w:r>
      <w:r w:rsidR="004C41ED" w:rsidRPr="00207730">
        <w:rPr>
          <w:rFonts w:eastAsia="Calibri" w:cs="Times New Roman"/>
          <w:sz w:val="28"/>
          <w:szCs w:val="28"/>
          <w:lang w:val="ru-RU"/>
        </w:rPr>
        <w:fldChar w:fldCharType="begin"/>
      </w:r>
      <w:r w:rsidR="004C41ED" w:rsidRPr="00207730">
        <w:rPr>
          <w:rFonts w:eastAsia="Calibri" w:cs="Times New Roman"/>
          <w:sz w:val="28"/>
          <w:szCs w:val="28"/>
          <w:lang w:val="ru-RU"/>
        </w:rPr>
        <w:instrText xml:space="preserve"> REF _Ref206632572 \r \h </w:instrText>
      </w:r>
      <w:r w:rsidR="00465070" w:rsidRPr="00207730">
        <w:rPr>
          <w:rFonts w:eastAsia="Calibri" w:cs="Times New Roman"/>
          <w:sz w:val="28"/>
          <w:szCs w:val="28"/>
          <w:lang w:val="ru-RU"/>
        </w:rPr>
        <w:instrText xml:space="preserve"> \* MERGEFORMAT </w:instrText>
      </w:r>
      <w:r w:rsidR="004C41ED" w:rsidRPr="00207730">
        <w:rPr>
          <w:rFonts w:eastAsia="Calibri" w:cs="Times New Roman"/>
          <w:sz w:val="28"/>
          <w:szCs w:val="28"/>
          <w:lang w:val="ru-RU"/>
        </w:rPr>
      </w:r>
      <w:r w:rsidR="004C41ED" w:rsidRPr="00207730">
        <w:rPr>
          <w:rFonts w:eastAsia="Calibri" w:cs="Times New Roman"/>
          <w:sz w:val="28"/>
          <w:szCs w:val="28"/>
          <w:lang w:val="ru-RU"/>
        </w:rPr>
        <w:fldChar w:fldCharType="separate"/>
      </w:r>
      <w:r w:rsidR="00AC46D8">
        <w:rPr>
          <w:rFonts w:eastAsia="Calibri" w:cs="Times New Roman"/>
          <w:sz w:val="28"/>
          <w:szCs w:val="28"/>
          <w:lang w:val="ru-RU"/>
        </w:rPr>
        <w:t>74</w:t>
      </w:r>
      <w:r w:rsidR="004C41ED" w:rsidRPr="00207730">
        <w:rPr>
          <w:rFonts w:eastAsia="Calibri" w:cs="Times New Roman"/>
          <w:sz w:val="28"/>
          <w:szCs w:val="28"/>
          <w:lang w:val="ru-RU"/>
        </w:rPr>
        <w:fldChar w:fldCharType="end"/>
      </w:r>
      <w:r w:rsidR="004C41ED" w:rsidRPr="00207730">
        <w:rPr>
          <w:rFonts w:eastAsia="Calibri" w:cs="Times New Roman"/>
          <w:sz w:val="28"/>
          <w:szCs w:val="28"/>
          <w:lang w:val="ru-RU"/>
        </w:rPr>
        <w:t>], скрытых и маловидимых объектов и микрочастиц (дактилоскопические порошки, гипс, силиконовая паста, щуп, трал, металлоискатель, приборы для поиска трупа и др</w:t>
      </w:r>
      <w:r w:rsidR="00332407" w:rsidRPr="00207730">
        <w:rPr>
          <w:rFonts w:eastAsia="Calibri" w:cs="Times New Roman"/>
          <w:sz w:val="28"/>
          <w:szCs w:val="28"/>
          <w:lang w:val="ru-RU"/>
        </w:rPr>
        <w:t>.</w:t>
      </w:r>
      <w:r w:rsidR="004C41ED" w:rsidRPr="00207730">
        <w:rPr>
          <w:rFonts w:eastAsia="Calibri" w:cs="Times New Roman"/>
          <w:sz w:val="28"/>
          <w:szCs w:val="28"/>
          <w:lang w:val="ru-RU"/>
        </w:rPr>
        <w:t xml:space="preserve">). </w:t>
      </w:r>
      <w:r w:rsidR="00332407" w:rsidRPr="00207730">
        <w:rPr>
          <w:rFonts w:eastAsia="Calibri" w:cs="Times New Roman"/>
          <w:sz w:val="28"/>
          <w:szCs w:val="28"/>
          <w:lang w:val="ru-RU"/>
        </w:rPr>
        <w:t>Также для обеспечения эффективности режимных и иных мероприятий в УИС применяются различные технико-криминалистические средства. В частности, для обысков и досмотров используются металлоискатели, ультрафиолетовые осветители и приборы для обнаружения пустот и т.д.</w:t>
      </w:r>
    </w:p>
    <w:p w14:paraId="58BD1D37" w14:textId="77777777" w:rsidR="00706288" w:rsidRPr="00207730" w:rsidRDefault="00706288" w:rsidP="00706288">
      <w:pPr>
        <w:tabs>
          <w:tab w:val="left" w:pos="9214"/>
          <w:tab w:val="left" w:pos="9356"/>
        </w:tabs>
        <w:spacing w:after="0" w:line="240" w:lineRule="auto"/>
        <w:ind w:firstLine="709"/>
        <w:jc w:val="both"/>
        <w:rPr>
          <w:rFonts w:eastAsia="Calibri" w:cs="Times New Roman"/>
          <w:sz w:val="28"/>
          <w:szCs w:val="28"/>
          <w:lang w:val="ru-RU"/>
        </w:rPr>
      </w:pPr>
    </w:p>
    <w:p w14:paraId="26042A62" w14:textId="77777777" w:rsidR="00D50766" w:rsidRPr="00207730" w:rsidRDefault="00DE753F" w:rsidP="00742C3F">
      <w:pPr>
        <w:tabs>
          <w:tab w:val="left" w:pos="9214"/>
          <w:tab w:val="left" w:pos="9356"/>
        </w:tabs>
        <w:spacing w:after="0" w:line="240" w:lineRule="auto"/>
        <w:jc w:val="center"/>
        <w:rPr>
          <w:rFonts w:eastAsia="Calibri" w:cs="Times New Roman"/>
          <w:sz w:val="28"/>
          <w:szCs w:val="28"/>
          <w:lang w:val="ru-RU"/>
        </w:rPr>
      </w:pPr>
      <w:r w:rsidRPr="00207730">
        <w:rPr>
          <w:rFonts w:eastAsia="Calibri" w:cs="Times New Roman"/>
          <w:noProof/>
          <w:sz w:val="28"/>
          <w:szCs w:val="28"/>
          <w:lang w:val="ru-RU" w:eastAsia="ru-RU"/>
        </w:rPr>
        <w:lastRenderedPageBreak/>
        <w:drawing>
          <wp:inline distT="0" distB="0" distL="0" distR="0" wp14:anchorId="67753B58" wp14:editId="17729E46">
            <wp:extent cx="6129655" cy="3425588"/>
            <wp:effectExtent l="0" t="0" r="4445" b="0"/>
            <wp:docPr id="10" name="Схема 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7" r:lo="rId18" r:qs="rId19" r:cs="rId20"/>
              </a:graphicData>
            </a:graphic>
          </wp:inline>
        </w:drawing>
      </w:r>
    </w:p>
    <w:p w14:paraId="2977A5D5" w14:textId="78F19759" w:rsidR="00190174" w:rsidRPr="00207730" w:rsidRDefault="00190174" w:rsidP="00742C3F">
      <w:pPr>
        <w:tabs>
          <w:tab w:val="left" w:pos="9214"/>
          <w:tab w:val="left" w:pos="9356"/>
        </w:tabs>
        <w:spacing w:after="0" w:line="240" w:lineRule="auto"/>
        <w:ind w:firstLine="709"/>
        <w:jc w:val="center"/>
        <w:rPr>
          <w:rFonts w:eastAsia="Calibri" w:cs="Times New Roman"/>
          <w:sz w:val="28"/>
          <w:szCs w:val="28"/>
          <w:lang w:val="ru-RU"/>
        </w:rPr>
      </w:pPr>
      <w:r w:rsidRPr="00207730">
        <w:rPr>
          <w:rFonts w:eastAsia="Calibri" w:cs="Times New Roman"/>
          <w:sz w:val="28"/>
          <w:szCs w:val="28"/>
          <w:lang w:val="ru-RU"/>
        </w:rPr>
        <w:t xml:space="preserve">Рисунок </w:t>
      </w:r>
      <w:r w:rsidR="00063EBB" w:rsidRPr="00207730">
        <w:rPr>
          <w:rFonts w:eastAsia="Calibri" w:cs="Times New Roman"/>
          <w:sz w:val="28"/>
          <w:szCs w:val="28"/>
          <w:lang w:val="ru-RU"/>
        </w:rPr>
        <w:t>5</w:t>
      </w:r>
      <w:r w:rsidRPr="00207730">
        <w:rPr>
          <w:rFonts w:eastAsia="Calibri" w:cs="Times New Roman"/>
          <w:sz w:val="28"/>
          <w:szCs w:val="28"/>
          <w:lang w:val="ru-RU"/>
        </w:rPr>
        <w:t xml:space="preserve"> – Классификация т</w:t>
      </w:r>
      <w:r w:rsidRPr="00207730">
        <w:rPr>
          <w:rFonts w:eastAsia="Calibri" w:cs="Times New Roman"/>
          <w:bCs/>
          <w:sz w:val="28"/>
          <w:szCs w:val="28"/>
          <w:lang w:val="ru-RU"/>
        </w:rPr>
        <w:t>ехнико-криминалистических средств, используемых в процессе предупреждения пенитенциарных преступлений</w:t>
      </w:r>
    </w:p>
    <w:p w14:paraId="08DAB378"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781B5895" w14:textId="354BDFBF"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Исходя из с</w:t>
      </w:r>
      <w:r w:rsidR="00181803" w:rsidRPr="00207730">
        <w:rPr>
          <w:rFonts w:eastAsia="Calibri" w:cs="Times New Roman"/>
          <w:sz w:val="28"/>
          <w:szCs w:val="28"/>
          <w:lang w:val="ru-RU"/>
        </w:rPr>
        <w:t xml:space="preserve">одержания </w:t>
      </w:r>
      <w:r w:rsidRPr="00207730">
        <w:rPr>
          <w:rFonts w:eastAsia="Calibri" w:cs="Times New Roman"/>
          <w:sz w:val="28"/>
          <w:szCs w:val="28"/>
          <w:lang w:val="ru-RU"/>
        </w:rPr>
        <w:t>п.</w:t>
      </w:r>
      <w:r w:rsidR="004C41ED" w:rsidRPr="00207730">
        <w:rPr>
          <w:rFonts w:eastAsia="Calibri" w:cs="Times New Roman"/>
          <w:sz w:val="28"/>
          <w:szCs w:val="28"/>
          <w:lang w:val="ru-RU"/>
        </w:rPr>
        <w:t xml:space="preserve"> </w:t>
      </w:r>
      <w:r w:rsidRPr="00207730">
        <w:rPr>
          <w:rFonts w:eastAsia="Calibri" w:cs="Times New Roman"/>
          <w:sz w:val="28"/>
          <w:szCs w:val="28"/>
          <w:lang w:val="ru-RU"/>
        </w:rPr>
        <w:t>3 ст. 11 Закона РК «Об оперативно-розыскной деятельности», к специальной технике можно отнести: средства для негласного получения и регистрации акустической, визуальной информации; средства для негласного прослушивания телефонных переговоров и т.д. Специальная техника в основном сосредоточена у оперативных сотрудников УИС. Ее применение возможно в ходе оперативно-розыскных мероприятий и следственных действий, а также она может оказывать обще предупредительное воздействие на осужденных, затруднить или сделать невозможным совершение некоторых преступлений.</w:t>
      </w:r>
    </w:p>
    <w:p w14:paraId="4C223BEC"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Инженерно-технические средства надзора, контроля и охраны применяются в целях «предупреждения побегов, правонарушений, нарушений установленного порядка отбывания наказания, получения необходимой информации о поведении осужденных» </w:t>
      </w:r>
      <w:r w:rsidR="00DB0A39" w:rsidRPr="00207730">
        <w:rPr>
          <w:rFonts w:eastAsia="Calibri" w:cs="Times New Roman"/>
          <w:sz w:val="28"/>
          <w:szCs w:val="28"/>
          <w:lang w:val="ru-RU"/>
        </w:rPr>
        <w:t>(</w:t>
      </w:r>
      <w:r w:rsidRPr="00207730">
        <w:rPr>
          <w:rFonts w:eastAsia="Calibri" w:cs="Times New Roman"/>
          <w:sz w:val="28"/>
          <w:szCs w:val="28"/>
          <w:lang w:val="ru-RU"/>
        </w:rPr>
        <w:t>ст. 99</w:t>
      </w:r>
      <w:r w:rsidR="00DB0A39" w:rsidRPr="00207730">
        <w:rPr>
          <w:rFonts w:eastAsia="Calibri" w:cs="Times New Roman"/>
          <w:sz w:val="28"/>
          <w:szCs w:val="28"/>
          <w:lang w:val="ru-RU"/>
        </w:rPr>
        <w:t xml:space="preserve"> УИК РК)</w:t>
      </w:r>
      <w:r w:rsidRPr="00207730">
        <w:rPr>
          <w:rFonts w:eastAsia="Calibri" w:cs="Times New Roman"/>
          <w:sz w:val="28"/>
          <w:szCs w:val="28"/>
          <w:lang w:val="ru-RU"/>
        </w:rPr>
        <w:t>. В зависимости от места установки можно выделить:</w:t>
      </w:r>
    </w:p>
    <w:p w14:paraId="5861A6DF"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инженерно-технические средства надзора – устанавливаются и функционируют внутри учреждения УИС с целью поддержания нормальных условий содержания и выполнения требований режима;</w:t>
      </w:r>
    </w:p>
    <w:p w14:paraId="354BA68F" w14:textId="542A538C"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инженерно-технические средства контроля – устанавливаются как внутри учреждения УИС, так и во вне, в </w:t>
      </w:r>
      <w:r w:rsidR="00D134EB" w:rsidRPr="00207730">
        <w:rPr>
          <w:rFonts w:eastAsia="Calibri" w:cs="Times New Roman"/>
          <w:sz w:val="28"/>
          <w:szCs w:val="28"/>
          <w:lang w:val="ru-RU"/>
        </w:rPr>
        <w:t>том числе</w:t>
      </w:r>
      <w:r w:rsidRPr="00207730">
        <w:rPr>
          <w:rFonts w:eastAsia="Calibri" w:cs="Times New Roman"/>
          <w:sz w:val="28"/>
          <w:szCs w:val="28"/>
          <w:lang w:val="ru-RU"/>
        </w:rPr>
        <w:t xml:space="preserve"> могут находиться на самом осужденном, выполняют функции по контролю доступа, мониторингу и отслеживанию событий;</w:t>
      </w:r>
    </w:p>
    <w:p w14:paraId="324184DB"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инженерно-технические средства охраны – устанавливаются по периметру охраняемого объекта, выполняют функцию по охране данного объекта и организации пропускного режима. </w:t>
      </w:r>
    </w:p>
    <w:p w14:paraId="16929549" w14:textId="3C636AEF"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Следует отметить, что одни и те же специальные средства могут</w:t>
      </w:r>
      <w:r w:rsidRPr="00207730">
        <w:rPr>
          <w:rFonts w:eastAsia="Calibri" w:cs="Times New Roman"/>
          <w:sz w:val="28"/>
          <w:szCs w:val="28"/>
          <w:lang w:val="ru-RU"/>
        </w:rPr>
        <w:br/>
        <w:t>одновременно выступать в качестве средств надзора и контроля и охраны [</w:t>
      </w:r>
      <w:r w:rsidR="00CE367A" w:rsidRPr="00207730">
        <w:rPr>
          <w:rFonts w:eastAsia="Calibri" w:cs="Times New Roman"/>
          <w:sz w:val="28"/>
          <w:szCs w:val="28"/>
          <w:lang w:val="ru-RU"/>
        </w:rPr>
        <w:fldChar w:fldCharType="begin"/>
      </w:r>
      <w:r w:rsidR="00CE367A" w:rsidRPr="00207730">
        <w:rPr>
          <w:rFonts w:eastAsia="Calibri" w:cs="Times New Roman"/>
          <w:sz w:val="28"/>
          <w:szCs w:val="28"/>
          <w:lang w:val="ru-RU"/>
        </w:rPr>
        <w:instrText xml:space="preserve"> REF _Ref198319021 \r \h </w:instrText>
      </w:r>
      <w:r w:rsidR="00465070" w:rsidRPr="00207730">
        <w:rPr>
          <w:rFonts w:eastAsia="Calibri" w:cs="Times New Roman"/>
          <w:sz w:val="28"/>
          <w:szCs w:val="28"/>
          <w:lang w:val="ru-RU"/>
        </w:rPr>
        <w:instrText xml:space="preserve"> \* MERGEFORMAT </w:instrText>
      </w:r>
      <w:r w:rsidR="00CE367A" w:rsidRPr="00207730">
        <w:rPr>
          <w:rFonts w:eastAsia="Calibri" w:cs="Times New Roman"/>
          <w:sz w:val="28"/>
          <w:szCs w:val="28"/>
          <w:lang w:val="ru-RU"/>
        </w:rPr>
      </w:r>
      <w:r w:rsidR="00CE367A" w:rsidRPr="00207730">
        <w:rPr>
          <w:rFonts w:eastAsia="Calibri" w:cs="Times New Roman"/>
          <w:sz w:val="28"/>
          <w:szCs w:val="28"/>
          <w:lang w:val="ru-RU"/>
        </w:rPr>
        <w:fldChar w:fldCharType="separate"/>
      </w:r>
      <w:r w:rsidR="00AC46D8">
        <w:rPr>
          <w:rFonts w:eastAsia="Calibri" w:cs="Times New Roman"/>
          <w:sz w:val="28"/>
          <w:szCs w:val="28"/>
          <w:lang w:val="ru-RU"/>
        </w:rPr>
        <w:t>75</w:t>
      </w:r>
      <w:r w:rsidR="00CE367A" w:rsidRPr="00207730">
        <w:rPr>
          <w:rFonts w:eastAsia="Calibri" w:cs="Times New Roman"/>
          <w:sz w:val="28"/>
          <w:szCs w:val="28"/>
          <w:lang w:val="ru-RU"/>
        </w:rPr>
        <w:fldChar w:fldCharType="end"/>
      </w:r>
      <w:r w:rsidRPr="00207730">
        <w:rPr>
          <w:rFonts w:eastAsia="Calibri" w:cs="Times New Roman"/>
          <w:sz w:val="28"/>
          <w:szCs w:val="28"/>
          <w:lang w:val="ru-RU"/>
        </w:rPr>
        <w:t>].</w:t>
      </w:r>
    </w:p>
    <w:p w14:paraId="5F76135D" w14:textId="190FF690" w:rsidR="004D32B1" w:rsidRPr="00207730" w:rsidRDefault="00802F22"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Предлагается классифи</w:t>
      </w:r>
      <w:r w:rsidR="00C53E96" w:rsidRPr="00207730">
        <w:rPr>
          <w:rFonts w:eastAsia="Calibri" w:cs="Times New Roman"/>
          <w:sz w:val="28"/>
          <w:szCs w:val="28"/>
          <w:lang w:val="ru-RU"/>
        </w:rPr>
        <w:t>цировать</w:t>
      </w:r>
      <w:r w:rsidRPr="00207730">
        <w:rPr>
          <w:rFonts w:eastAsia="Calibri" w:cs="Times New Roman"/>
          <w:sz w:val="28"/>
          <w:szCs w:val="28"/>
          <w:lang w:val="ru-RU"/>
        </w:rPr>
        <w:t xml:space="preserve"> т</w:t>
      </w:r>
      <w:r w:rsidR="00B87654" w:rsidRPr="00207730">
        <w:rPr>
          <w:rFonts w:eastAsia="Calibri" w:cs="Times New Roman"/>
          <w:sz w:val="28"/>
          <w:szCs w:val="28"/>
          <w:lang w:val="ru-RU"/>
        </w:rPr>
        <w:t>ехнико-криминалистически</w:t>
      </w:r>
      <w:r w:rsidR="00C53E96" w:rsidRPr="00207730">
        <w:rPr>
          <w:rFonts w:eastAsia="Calibri" w:cs="Times New Roman"/>
          <w:sz w:val="28"/>
          <w:szCs w:val="28"/>
          <w:lang w:val="ru-RU"/>
        </w:rPr>
        <w:t>е</w:t>
      </w:r>
      <w:r w:rsidR="00B87654" w:rsidRPr="00207730">
        <w:rPr>
          <w:rFonts w:eastAsia="Calibri" w:cs="Times New Roman"/>
          <w:sz w:val="28"/>
          <w:szCs w:val="28"/>
          <w:lang w:val="ru-RU"/>
        </w:rPr>
        <w:t xml:space="preserve"> средств</w:t>
      </w:r>
      <w:r w:rsidR="00C53E96" w:rsidRPr="00207730">
        <w:rPr>
          <w:rFonts w:eastAsia="Calibri" w:cs="Times New Roman"/>
          <w:sz w:val="28"/>
          <w:szCs w:val="28"/>
          <w:lang w:val="ru-RU"/>
        </w:rPr>
        <w:t>а</w:t>
      </w:r>
      <w:r w:rsidR="00B87654" w:rsidRPr="00207730">
        <w:rPr>
          <w:rFonts w:eastAsia="Calibri" w:cs="Times New Roman"/>
          <w:sz w:val="28"/>
          <w:szCs w:val="28"/>
          <w:lang w:val="ru-RU"/>
        </w:rPr>
        <w:t xml:space="preserve"> и метод</w:t>
      </w:r>
      <w:r w:rsidR="005646BA" w:rsidRPr="00207730">
        <w:rPr>
          <w:rFonts w:eastAsia="Calibri" w:cs="Times New Roman"/>
          <w:sz w:val="28"/>
          <w:szCs w:val="28"/>
          <w:lang w:val="ru-RU"/>
        </w:rPr>
        <w:t>ы</w:t>
      </w:r>
      <w:r w:rsidR="00B87654" w:rsidRPr="00207730">
        <w:rPr>
          <w:rFonts w:eastAsia="Calibri" w:cs="Times New Roman"/>
          <w:sz w:val="28"/>
          <w:szCs w:val="28"/>
          <w:lang w:val="ru-RU"/>
        </w:rPr>
        <w:t xml:space="preserve">, </w:t>
      </w:r>
      <w:r w:rsidR="00C53E96" w:rsidRPr="00207730">
        <w:rPr>
          <w:rFonts w:eastAsia="Calibri" w:cs="Times New Roman"/>
          <w:sz w:val="28"/>
          <w:szCs w:val="28"/>
          <w:lang w:val="ru-RU"/>
        </w:rPr>
        <w:t>которые применяются</w:t>
      </w:r>
      <w:r w:rsidR="00B87654" w:rsidRPr="00207730">
        <w:rPr>
          <w:rFonts w:eastAsia="Calibri" w:cs="Times New Roman"/>
          <w:sz w:val="28"/>
          <w:szCs w:val="28"/>
          <w:lang w:val="ru-RU"/>
        </w:rPr>
        <w:t xml:space="preserve"> в УМБ, на три группы </w:t>
      </w:r>
      <w:r w:rsidRPr="00207730">
        <w:rPr>
          <w:rFonts w:eastAsia="Calibri" w:cs="Times New Roman"/>
          <w:sz w:val="28"/>
          <w:szCs w:val="28"/>
          <w:lang w:val="ru-RU"/>
        </w:rPr>
        <w:t>по</w:t>
      </w:r>
      <w:r w:rsidR="00B87654" w:rsidRPr="00207730">
        <w:rPr>
          <w:rFonts w:eastAsia="Calibri" w:cs="Times New Roman"/>
          <w:sz w:val="28"/>
          <w:szCs w:val="28"/>
          <w:lang w:val="ru-RU"/>
        </w:rPr>
        <w:t xml:space="preserve"> цел</w:t>
      </w:r>
      <w:r w:rsidRPr="00207730">
        <w:rPr>
          <w:rFonts w:eastAsia="Calibri" w:cs="Times New Roman"/>
          <w:sz w:val="28"/>
          <w:szCs w:val="28"/>
          <w:lang w:val="ru-RU"/>
        </w:rPr>
        <w:t>ям</w:t>
      </w:r>
      <w:r w:rsidR="00B87654" w:rsidRPr="00207730">
        <w:rPr>
          <w:rFonts w:eastAsia="Calibri" w:cs="Times New Roman"/>
          <w:sz w:val="28"/>
          <w:szCs w:val="28"/>
          <w:lang w:val="ru-RU"/>
        </w:rPr>
        <w:t xml:space="preserve"> и пользовател</w:t>
      </w:r>
      <w:r w:rsidRPr="00207730">
        <w:rPr>
          <w:rFonts w:eastAsia="Calibri" w:cs="Times New Roman"/>
          <w:sz w:val="28"/>
          <w:szCs w:val="28"/>
          <w:lang w:val="ru-RU"/>
        </w:rPr>
        <w:t>ям</w:t>
      </w:r>
      <w:r w:rsidR="004D32B1" w:rsidRPr="00207730">
        <w:rPr>
          <w:rFonts w:eastAsia="Calibri" w:cs="Times New Roman"/>
          <w:sz w:val="28"/>
          <w:szCs w:val="28"/>
          <w:lang w:val="ru-RU"/>
        </w:rPr>
        <w:t xml:space="preserve"> (рис. 6) [</w:t>
      </w:r>
      <w:r w:rsidR="004D32B1" w:rsidRPr="00207730">
        <w:rPr>
          <w:rFonts w:eastAsia="Calibri" w:cs="Times New Roman"/>
          <w:sz w:val="28"/>
          <w:szCs w:val="28"/>
          <w:lang w:val="ru-RU"/>
        </w:rPr>
        <w:fldChar w:fldCharType="begin"/>
      </w:r>
      <w:r w:rsidR="004D32B1" w:rsidRPr="00207730">
        <w:rPr>
          <w:rFonts w:eastAsia="Calibri" w:cs="Times New Roman"/>
          <w:sz w:val="28"/>
          <w:szCs w:val="28"/>
          <w:lang w:val="ru-RU"/>
        </w:rPr>
        <w:instrText xml:space="preserve"> REF _Ref164706879 \r \h </w:instrText>
      </w:r>
      <w:r w:rsidR="00465070" w:rsidRPr="00207730">
        <w:rPr>
          <w:rFonts w:eastAsia="Calibri" w:cs="Times New Roman"/>
          <w:sz w:val="28"/>
          <w:szCs w:val="28"/>
          <w:lang w:val="ru-RU"/>
        </w:rPr>
        <w:instrText xml:space="preserve"> \* MERGEFORMAT </w:instrText>
      </w:r>
      <w:r w:rsidR="004D32B1" w:rsidRPr="00207730">
        <w:rPr>
          <w:rFonts w:eastAsia="Calibri" w:cs="Times New Roman"/>
          <w:sz w:val="28"/>
          <w:szCs w:val="28"/>
          <w:lang w:val="ru-RU"/>
        </w:rPr>
      </w:r>
      <w:r w:rsidR="004D32B1" w:rsidRPr="00207730">
        <w:rPr>
          <w:rFonts w:eastAsia="Calibri" w:cs="Times New Roman"/>
          <w:sz w:val="28"/>
          <w:szCs w:val="28"/>
          <w:lang w:val="ru-RU"/>
        </w:rPr>
        <w:fldChar w:fldCharType="separate"/>
      </w:r>
      <w:r w:rsidR="00AC46D8">
        <w:rPr>
          <w:rFonts w:eastAsia="Calibri" w:cs="Times New Roman"/>
          <w:sz w:val="28"/>
          <w:szCs w:val="28"/>
          <w:lang w:val="ru-RU"/>
        </w:rPr>
        <w:t>76</w:t>
      </w:r>
      <w:r w:rsidR="004D32B1" w:rsidRPr="00207730">
        <w:rPr>
          <w:rFonts w:eastAsia="Calibri" w:cs="Times New Roman"/>
          <w:sz w:val="28"/>
          <w:szCs w:val="28"/>
          <w:lang w:val="ru-RU"/>
        </w:rPr>
        <w:fldChar w:fldCharType="end"/>
      </w:r>
      <w:r w:rsidR="004D32B1" w:rsidRPr="00207730">
        <w:rPr>
          <w:rFonts w:eastAsia="Calibri" w:cs="Times New Roman"/>
          <w:sz w:val="28"/>
          <w:szCs w:val="28"/>
          <w:lang w:val="ru-RU"/>
        </w:rPr>
        <w:t>].</w:t>
      </w:r>
    </w:p>
    <w:p w14:paraId="3B29B385" w14:textId="77777777" w:rsidR="004D32B1" w:rsidRPr="00207730" w:rsidRDefault="004D32B1" w:rsidP="00742C3F">
      <w:pPr>
        <w:tabs>
          <w:tab w:val="left" w:pos="9214"/>
          <w:tab w:val="left" w:pos="9356"/>
        </w:tabs>
        <w:spacing w:after="0" w:line="240" w:lineRule="auto"/>
        <w:ind w:firstLine="709"/>
        <w:jc w:val="both"/>
        <w:rPr>
          <w:rFonts w:eastAsia="Calibri" w:cs="Times New Roman"/>
          <w:sz w:val="28"/>
          <w:szCs w:val="28"/>
          <w:lang w:val="ru-RU"/>
        </w:rPr>
      </w:pPr>
    </w:p>
    <w:p w14:paraId="1E36BBB4" w14:textId="661D578E" w:rsidR="004D32B1" w:rsidRPr="00207730" w:rsidRDefault="004D32B1" w:rsidP="00742C3F">
      <w:pPr>
        <w:tabs>
          <w:tab w:val="left" w:pos="9214"/>
          <w:tab w:val="left" w:pos="9356"/>
        </w:tabs>
        <w:spacing w:after="0" w:line="240" w:lineRule="auto"/>
        <w:jc w:val="center"/>
        <w:rPr>
          <w:rFonts w:eastAsia="Calibri" w:cs="Times New Roman"/>
          <w:sz w:val="28"/>
          <w:szCs w:val="28"/>
          <w:lang w:val="ru-RU"/>
        </w:rPr>
      </w:pPr>
      <w:r w:rsidRPr="00207730">
        <w:rPr>
          <w:rFonts w:eastAsia="Calibri" w:cs="Times New Roman"/>
          <w:noProof/>
          <w:sz w:val="28"/>
          <w:szCs w:val="28"/>
          <w:lang w:val="ru-RU"/>
        </w:rPr>
        <w:drawing>
          <wp:inline distT="0" distB="0" distL="0" distR="0" wp14:anchorId="0EB4E26B" wp14:editId="6221AE8F">
            <wp:extent cx="5982335" cy="3466853"/>
            <wp:effectExtent l="38100" t="0" r="37465" b="0"/>
            <wp:docPr id="59875848" name="Схема 5987584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2" r:lo="rId23" r:qs="rId24" r:cs="rId25"/>
              </a:graphicData>
            </a:graphic>
          </wp:inline>
        </w:drawing>
      </w:r>
    </w:p>
    <w:p w14:paraId="25FB634A" w14:textId="0F3A1726" w:rsidR="004D32B1" w:rsidRPr="00207730" w:rsidRDefault="005646BA" w:rsidP="00742C3F">
      <w:pPr>
        <w:tabs>
          <w:tab w:val="left" w:pos="9214"/>
          <w:tab w:val="left" w:pos="9356"/>
        </w:tabs>
        <w:spacing w:after="0" w:line="240" w:lineRule="auto"/>
        <w:ind w:firstLine="709"/>
        <w:jc w:val="center"/>
        <w:rPr>
          <w:rFonts w:eastAsia="Calibri" w:cs="Times New Roman"/>
          <w:sz w:val="28"/>
          <w:szCs w:val="28"/>
          <w:lang w:val="ru-RU"/>
        </w:rPr>
      </w:pPr>
      <w:r w:rsidRPr="00207730">
        <w:rPr>
          <w:rFonts w:eastAsia="Calibri" w:cs="Times New Roman"/>
          <w:sz w:val="28"/>
          <w:szCs w:val="28"/>
          <w:lang w:val="ru-RU"/>
        </w:rPr>
        <w:t>Рисунок 6 – Классификация технико-криминалистических средств и методов, применяемых в УМБ, в зависимости от целей и пользователей</w:t>
      </w:r>
    </w:p>
    <w:p w14:paraId="0ECE1368" w14:textId="77777777" w:rsidR="005646BA" w:rsidRPr="00207730" w:rsidRDefault="005646BA" w:rsidP="00742C3F">
      <w:pPr>
        <w:tabs>
          <w:tab w:val="left" w:pos="9214"/>
          <w:tab w:val="left" w:pos="9356"/>
        </w:tabs>
        <w:spacing w:after="0" w:line="240" w:lineRule="auto"/>
        <w:ind w:firstLine="709"/>
        <w:jc w:val="both"/>
        <w:rPr>
          <w:rFonts w:eastAsia="Calibri" w:cs="Times New Roman"/>
          <w:sz w:val="28"/>
          <w:szCs w:val="28"/>
          <w:lang w:val="ru-RU"/>
        </w:rPr>
      </w:pPr>
    </w:p>
    <w:p w14:paraId="10B6D16D" w14:textId="10824333" w:rsidR="00EC0983" w:rsidRDefault="00DF1B9F" w:rsidP="005535C7">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Такая организационно-ориентированная система классификации позволяет эффективно выявлять новые технические средства для криминалистики, а также планировать перспективное развитие используемого оборудования</w:t>
      </w:r>
      <w:r w:rsidR="00DE753F" w:rsidRPr="00207730">
        <w:rPr>
          <w:rFonts w:eastAsia="Calibri" w:cs="Times New Roman"/>
          <w:sz w:val="28"/>
          <w:szCs w:val="28"/>
          <w:lang w:val="ru-RU"/>
        </w:rPr>
        <w:t>.</w:t>
      </w:r>
      <w:r w:rsidR="00FF0D01" w:rsidRPr="00207730">
        <w:rPr>
          <w:rFonts w:eastAsia="Calibri" w:cs="Times New Roman"/>
          <w:sz w:val="28"/>
          <w:szCs w:val="28"/>
          <w:lang w:val="ru-RU"/>
        </w:rPr>
        <w:t xml:space="preserve"> Следует подчеркнуть, что классификация по целевому предназначению обладает существенной научной и прикладной ценностью. Такая систематизация способствует формированию у сотрудников УИС целостного понимания имеющихся криминалистических инструментов и технологий, применяемых в исследовательской деятельности, а также позволяет глубже осознать их функциональные характеристики и потенциал использования </w:t>
      </w:r>
      <w:r w:rsidR="00DE753F" w:rsidRPr="00207730">
        <w:rPr>
          <w:rFonts w:eastAsia="Calibri" w:cs="Times New Roman"/>
          <w:sz w:val="28"/>
          <w:szCs w:val="28"/>
          <w:lang w:val="ru-RU"/>
        </w:rPr>
        <w:t>[</w:t>
      </w:r>
      <w:r w:rsidR="00EB302A" w:rsidRPr="00207730">
        <w:rPr>
          <w:rFonts w:eastAsia="Calibri" w:cs="Times New Roman"/>
          <w:sz w:val="28"/>
          <w:szCs w:val="28"/>
          <w:lang w:val="ru-RU"/>
        </w:rPr>
        <w:fldChar w:fldCharType="begin"/>
      </w:r>
      <w:r w:rsidR="00EB302A" w:rsidRPr="00207730">
        <w:rPr>
          <w:rFonts w:eastAsia="Calibri" w:cs="Times New Roman"/>
          <w:sz w:val="28"/>
          <w:szCs w:val="28"/>
          <w:lang w:val="ru-RU"/>
        </w:rPr>
        <w:instrText xml:space="preserve"> REF _Ref164706887 \r \h </w:instrText>
      </w:r>
      <w:r w:rsidR="00465070" w:rsidRPr="00207730">
        <w:rPr>
          <w:rFonts w:eastAsia="Calibri" w:cs="Times New Roman"/>
          <w:sz w:val="28"/>
          <w:szCs w:val="28"/>
          <w:lang w:val="ru-RU"/>
        </w:rPr>
        <w:instrText xml:space="preserve"> \* MERGEFORMAT </w:instrText>
      </w:r>
      <w:r w:rsidR="00EB302A" w:rsidRPr="00207730">
        <w:rPr>
          <w:rFonts w:eastAsia="Calibri" w:cs="Times New Roman"/>
          <w:sz w:val="28"/>
          <w:szCs w:val="28"/>
          <w:lang w:val="ru-RU"/>
        </w:rPr>
      </w:r>
      <w:r w:rsidR="00EB302A" w:rsidRPr="00207730">
        <w:rPr>
          <w:rFonts w:eastAsia="Calibri" w:cs="Times New Roman"/>
          <w:sz w:val="28"/>
          <w:szCs w:val="28"/>
          <w:lang w:val="ru-RU"/>
        </w:rPr>
        <w:fldChar w:fldCharType="separate"/>
      </w:r>
      <w:r w:rsidR="00AC46D8">
        <w:rPr>
          <w:rFonts w:eastAsia="Calibri" w:cs="Times New Roman"/>
          <w:sz w:val="28"/>
          <w:szCs w:val="28"/>
          <w:lang w:val="ru-RU"/>
        </w:rPr>
        <w:t>77</w:t>
      </w:r>
      <w:r w:rsidR="00EB302A" w:rsidRPr="00207730">
        <w:rPr>
          <w:rFonts w:eastAsia="Calibri" w:cs="Times New Roman"/>
          <w:sz w:val="28"/>
          <w:szCs w:val="28"/>
          <w:lang w:val="ru-RU"/>
        </w:rPr>
        <w:fldChar w:fldCharType="end"/>
      </w:r>
      <w:r w:rsidR="00DE753F" w:rsidRPr="00207730">
        <w:rPr>
          <w:rFonts w:eastAsia="Calibri" w:cs="Times New Roman"/>
          <w:sz w:val="28"/>
          <w:szCs w:val="28"/>
          <w:lang w:val="ru-RU"/>
        </w:rPr>
        <w:t>].</w:t>
      </w:r>
    </w:p>
    <w:p w14:paraId="696F8DED" w14:textId="4BF796F6" w:rsidR="000B432C" w:rsidRDefault="00EC0983" w:rsidP="000B432C">
      <w:pPr>
        <w:tabs>
          <w:tab w:val="left" w:pos="9214"/>
          <w:tab w:val="left" w:pos="9356"/>
        </w:tabs>
        <w:spacing w:after="0" w:line="240" w:lineRule="auto"/>
        <w:ind w:firstLine="709"/>
        <w:jc w:val="both"/>
        <w:rPr>
          <w:rFonts w:eastAsia="Calibri" w:cs="Times New Roman"/>
          <w:sz w:val="28"/>
          <w:szCs w:val="28"/>
          <w:lang w:val="ru-RU"/>
        </w:rPr>
      </w:pPr>
      <w:r w:rsidRPr="00EC0983">
        <w:rPr>
          <w:rFonts w:eastAsia="Calibri" w:cs="Times New Roman"/>
          <w:sz w:val="28"/>
          <w:szCs w:val="28"/>
          <w:lang w:val="ru-RU"/>
        </w:rPr>
        <w:t xml:space="preserve">В целях обеспечения надлежащего контроля </w:t>
      </w:r>
      <w:r>
        <w:rPr>
          <w:rFonts w:eastAsia="Calibri" w:cs="Times New Roman"/>
          <w:sz w:val="28"/>
          <w:szCs w:val="28"/>
          <w:lang w:val="ru-RU"/>
        </w:rPr>
        <w:t xml:space="preserve">и надзора </w:t>
      </w:r>
      <w:r w:rsidRPr="00EC0983">
        <w:rPr>
          <w:rFonts w:eastAsia="Calibri" w:cs="Times New Roman"/>
          <w:sz w:val="28"/>
          <w:szCs w:val="28"/>
          <w:lang w:val="ru-RU"/>
        </w:rPr>
        <w:t xml:space="preserve">за </w:t>
      </w:r>
      <w:r w:rsidR="000B432C">
        <w:rPr>
          <w:rFonts w:eastAsia="Calibri" w:cs="Times New Roman"/>
          <w:sz w:val="28"/>
          <w:szCs w:val="28"/>
          <w:lang w:val="ru-RU"/>
        </w:rPr>
        <w:t xml:space="preserve">поведением </w:t>
      </w:r>
      <w:r w:rsidRPr="00EC0983">
        <w:rPr>
          <w:rFonts w:eastAsia="Calibri" w:cs="Times New Roman"/>
          <w:sz w:val="28"/>
          <w:szCs w:val="28"/>
          <w:lang w:val="ru-RU"/>
        </w:rPr>
        <w:t>осужденны</w:t>
      </w:r>
      <w:r w:rsidR="000B432C">
        <w:rPr>
          <w:rFonts w:eastAsia="Calibri" w:cs="Times New Roman"/>
          <w:sz w:val="28"/>
          <w:szCs w:val="28"/>
          <w:lang w:val="ru-RU"/>
        </w:rPr>
        <w:t>х</w:t>
      </w:r>
      <w:r w:rsidRPr="00EC0983">
        <w:rPr>
          <w:rFonts w:eastAsia="Calibri" w:cs="Times New Roman"/>
          <w:sz w:val="28"/>
          <w:szCs w:val="28"/>
          <w:lang w:val="ru-RU"/>
        </w:rPr>
        <w:t xml:space="preserve"> и минимизации риска побегов в учреждениях </w:t>
      </w:r>
      <w:r>
        <w:rPr>
          <w:rFonts w:eastAsia="Calibri" w:cs="Times New Roman"/>
          <w:sz w:val="28"/>
          <w:szCs w:val="28"/>
          <w:lang w:val="ru-RU"/>
        </w:rPr>
        <w:t>УИС</w:t>
      </w:r>
      <w:r w:rsidRPr="00EC0983">
        <w:rPr>
          <w:rFonts w:eastAsia="Calibri" w:cs="Times New Roman"/>
          <w:sz w:val="28"/>
          <w:szCs w:val="28"/>
          <w:lang w:val="ru-RU"/>
        </w:rPr>
        <w:t xml:space="preserve"> в целом и в </w:t>
      </w:r>
      <w:r>
        <w:rPr>
          <w:rFonts w:eastAsia="Calibri" w:cs="Times New Roman"/>
          <w:sz w:val="28"/>
          <w:szCs w:val="28"/>
          <w:lang w:val="ru-RU"/>
        </w:rPr>
        <w:t>УМБ</w:t>
      </w:r>
      <w:r w:rsidRPr="00EC0983">
        <w:rPr>
          <w:rFonts w:eastAsia="Calibri" w:cs="Times New Roman"/>
          <w:sz w:val="28"/>
          <w:szCs w:val="28"/>
          <w:lang w:val="ru-RU"/>
        </w:rPr>
        <w:t xml:space="preserve"> в частности, при одновременном сохранении относительно</w:t>
      </w:r>
      <w:r>
        <w:rPr>
          <w:rFonts w:eastAsia="Calibri" w:cs="Times New Roman"/>
          <w:sz w:val="28"/>
          <w:szCs w:val="28"/>
          <w:lang w:val="ru-RU"/>
        </w:rPr>
        <w:t xml:space="preserve"> свободного</w:t>
      </w:r>
      <w:r w:rsidRPr="00EC0983">
        <w:rPr>
          <w:rFonts w:eastAsia="Calibri" w:cs="Times New Roman"/>
          <w:sz w:val="28"/>
          <w:szCs w:val="28"/>
          <w:lang w:val="ru-RU"/>
        </w:rPr>
        <w:t xml:space="preserve"> режима содержания, применяется совокупность технико-криминалистических средств и методов</w:t>
      </w:r>
      <w:r w:rsidR="000B432C">
        <w:rPr>
          <w:rFonts w:eastAsia="Calibri" w:cs="Times New Roman"/>
          <w:sz w:val="28"/>
          <w:szCs w:val="28"/>
          <w:lang w:val="ru-RU"/>
        </w:rPr>
        <w:t xml:space="preserve">, которые можно квалифицировать по ряду критериев: </w:t>
      </w:r>
      <w:r w:rsidRPr="00EC0983">
        <w:rPr>
          <w:rFonts w:eastAsia="Calibri" w:cs="Times New Roman"/>
          <w:sz w:val="28"/>
          <w:szCs w:val="28"/>
          <w:lang w:val="ru-RU"/>
        </w:rPr>
        <w:t xml:space="preserve"> </w:t>
      </w:r>
    </w:p>
    <w:p w14:paraId="746737D4" w14:textId="4651A12A" w:rsidR="005535C7" w:rsidRDefault="005535C7" w:rsidP="005535C7">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а) назначение:</w:t>
      </w:r>
    </w:p>
    <w:p w14:paraId="4B49F2E0" w14:textId="3C4D5719" w:rsidR="0036713A" w:rsidRPr="00207730" w:rsidRDefault="0036713A" w:rsidP="0036713A">
      <w:pPr>
        <w:tabs>
          <w:tab w:val="left" w:pos="9214"/>
          <w:tab w:val="left" w:pos="9356"/>
        </w:tabs>
        <w:spacing w:after="0" w:line="240" w:lineRule="auto"/>
        <w:ind w:firstLine="851"/>
        <w:jc w:val="both"/>
        <w:rPr>
          <w:rFonts w:eastAsia="Calibri" w:cs="Times New Roman"/>
          <w:sz w:val="28"/>
          <w:szCs w:val="28"/>
          <w:lang w:val="ru-RU"/>
        </w:rPr>
      </w:pPr>
      <w:r>
        <w:rPr>
          <w:rFonts w:eastAsia="Calibri" w:cs="Times New Roman"/>
          <w:sz w:val="28"/>
          <w:szCs w:val="28"/>
          <w:lang w:val="ru-RU"/>
        </w:rPr>
        <w:t>1</w:t>
      </w:r>
      <w:r w:rsidRPr="00207730">
        <w:rPr>
          <w:rFonts w:eastAsia="Calibri" w:cs="Times New Roman"/>
          <w:sz w:val="28"/>
          <w:szCs w:val="28"/>
          <w:lang w:val="ru-RU"/>
        </w:rPr>
        <w:t>) средства обнаружения и предотвращения побегов:</w:t>
      </w:r>
    </w:p>
    <w:p w14:paraId="3AD1925B" w14:textId="77777777" w:rsidR="00346ED6" w:rsidRDefault="0036713A" w:rsidP="00456105">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xml:space="preserve">- охранная сигнализация: </w:t>
      </w:r>
      <w:r w:rsidRPr="0036713A">
        <w:rPr>
          <w:rFonts w:eastAsia="Calibri" w:cs="Times New Roman"/>
          <w:sz w:val="28"/>
          <w:szCs w:val="28"/>
          <w:lang w:val="ru-RU"/>
        </w:rPr>
        <w:t xml:space="preserve">обеспечивает оперативное оповещение о нарушении периметра охраняемой территории </w:t>
      </w:r>
      <w:r w:rsidR="00456105">
        <w:rPr>
          <w:rFonts w:eastAsia="Calibri" w:cs="Times New Roman"/>
          <w:sz w:val="28"/>
          <w:szCs w:val="28"/>
          <w:lang w:val="ru-RU"/>
        </w:rPr>
        <w:t>учреждения</w:t>
      </w:r>
      <w:r w:rsidR="00346ED6">
        <w:rPr>
          <w:rFonts w:eastAsia="Calibri" w:cs="Times New Roman"/>
          <w:sz w:val="28"/>
          <w:szCs w:val="28"/>
          <w:lang w:val="ru-RU"/>
        </w:rPr>
        <w:t>;</w:t>
      </w:r>
    </w:p>
    <w:p w14:paraId="5AA2BB52" w14:textId="291D6E05" w:rsidR="0036713A" w:rsidRPr="00207730" w:rsidRDefault="00346ED6" w:rsidP="005F3CAB">
      <w:pPr>
        <w:tabs>
          <w:tab w:val="left" w:pos="9214"/>
          <w:tab w:val="left" w:pos="9356"/>
        </w:tabs>
        <w:spacing w:after="0" w:line="240" w:lineRule="auto"/>
        <w:ind w:firstLine="993"/>
        <w:jc w:val="both"/>
        <w:rPr>
          <w:rFonts w:eastAsia="Calibri" w:cs="Times New Roman"/>
          <w:sz w:val="28"/>
          <w:szCs w:val="28"/>
          <w:lang w:val="ru-RU"/>
        </w:rPr>
      </w:pPr>
      <w:r>
        <w:rPr>
          <w:rFonts w:eastAsia="Calibri" w:cs="Times New Roman"/>
          <w:sz w:val="28"/>
          <w:szCs w:val="28"/>
          <w:lang w:val="ru-RU"/>
        </w:rPr>
        <w:t>- средства тревожной сигнализации: необходимо при</w:t>
      </w:r>
      <w:r w:rsidR="0036713A" w:rsidRPr="0036713A">
        <w:rPr>
          <w:rFonts w:eastAsia="Calibri" w:cs="Times New Roman"/>
          <w:sz w:val="28"/>
          <w:szCs w:val="28"/>
          <w:lang w:val="ru-RU"/>
        </w:rPr>
        <w:t xml:space="preserve"> </w:t>
      </w:r>
      <w:r w:rsidR="00456105">
        <w:rPr>
          <w:rFonts w:eastAsia="Calibri" w:cs="Times New Roman"/>
          <w:sz w:val="28"/>
          <w:szCs w:val="28"/>
          <w:lang w:val="ru-RU"/>
        </w:rPr>
        <w:t xml:space="preserve">возможных </w:t>
      </w:r>
      <w:r w:rsidR="0036713A" w:rsidRPr="0036713A">
        <w:rPr>
          <w:rFonts w:eastAsia="Calibri" w:cs="Times New Roman"/>
          <w:sz w:val="28"/>
          <w:szCs w:val="28"/>
          <w:lang w:val="ru-RU"/>
        </w:rPr>
        <w:t>попытках несанкционированного доступа к запрещённым зонам</w:t>
      </w:r>
      <w:r>
        <w:rPr>
          <w:rFonts w:eastAsia="Calibri" w:cs="Times New Roman"/>
          <w:sz w:val="28"/>
          <w:szCs w:val="28"/>
          <w:lang w:val="ru-RU"/>
        </w:rPr>
        <w:t>;</w:t>
      </w:r>
    </w:p>
    <w:p w14:paraId="51E0B915" w14:textId="10317C8B" w:rsidR="00D50766" w:rsidRPr="00207730" w:rsidRDefault="00BD745D" w:rsidP="00742C3F">
      <w:pPr>
        <w:tabs>
          <w:tab w:val="left" w:pos="9214"/>
          <w:tab w:val="left" w:pos="9356"/>
        </w:tabs>
        <w:spacing w:after="0" w:line="240" w:lineRule="auto"/>
        <w:ind w:firstLine="851"/>
        <w:jc w:val="both"/>
        <w:rPr>
          <w:rFonts w:eastAsia="Calibri" w:cs="Times New Roman"/>
          <w:sz w:val="28"/>
          <w:szCs w:val="28"/>
          <w:lang w:val="ru-RU"/>
        </w:rPr>
      </w:pPr>
      <w:r>
        <w:rPr>
          <w:rFonts w:eastAsia="Calibri" w:cs="Times New Roman"/>
          <w:sz w:val="28"/>
          <w:szCs w:val="28"/>
          <w:lang w:val="ru-RU"/>
        </w:rPr>
        <w:t>2</w:t>
      </w:r>
      <w:r w:rsidR="00DE753F" w:rsidRPr="00207730">
        <w:rPr>
          <w:rFonts w:eastAsia="Calibri" w:cs="Times New Roman"/>
          <w:sz w:val="28"/>
          <w:szCs w:val="28"/>
          <w:lang w:val="ru-RU"/>
        </w:rPr>
        <w:t>) средства контроля местонахождения:</w:t>
      </w:r>
    </w:p>
    <w:p w14:paraId="4A9C599A" w14:textId="1C1EC374" w:rsidR="00346ED6" w:rsidRDefault="005B6AAC" w:rsidP="00346ED6">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системы видеонаблюдения: </w:t>
      </w:r>
      <w:r w:rsidR="00346ED6" w:rsidRPr="00346ED6">
        <w:rPr>
          <w:rFonts w:eastAsia="Calibri" w:cs="Times New Roman"/>
          <w:sz w:val="28"/>
          <w:szCs w:val="28"/>
          <w:lang w:val="ru-RU"/>
        </w:rPr>
        <w:t>обеспечива</w:t>
      </w:r>
      <w:r w:rsidR="00346ED6">
        <w:rPr>
          <w:rFonts w:eastAsia="Calibri" w:cs="Times New Roman"/>
          <w:sz w:val="28"/>
          <w:szCs w:val="28"/>
          <w:lang w:val="ru-RU"/>
        </w:rPr>
        <w:t>ет</w:t>
      </w:r>
      <w:r w:rsidR="00346ED6" w:rsidRPr="00346ED6">
        <w:rPr>
          <w:rFonts w:eastAsia="Calibri" w:cs="Times New Roman"/>
          <w:sz w:val="28"/>
          <w:szCs w:val="28"/>
          <w:lang w:val="ru-RU"/>
        </w:rPr>
        <w:t xml:space="preserve"> непрерывный визуальный мониторинг территории учреждения и прилегающ</w:t>
      </w:r>
      <w:r w:rsidR="00346ED6">
        <w:rPr>
          <w:rFonts w:eastAsia="Calibri" w:cs="Times New Roman"/>
          <w:sz w:val="28"/>
          <w:szCs w:val="28"/>
          <w:lang w:val="ru-RU"/>
        </w:rPr>
        <w:t>ей к ней объектов, зданий и сооружений</w:t>
      </w:r>
      <w:r w:rsidR="001E4F6B">
        <w:rPr>
          <w:rFonts w:eastAsia="Calibri" w:cs="Times New Roman"/>
          <w:sz w:val="28"/>
          <w:szCs w:val="28"/>
          <w:lang w:val="ru-RU"/>
        </w:rPr>
        <w:t>;</w:t>
      </w:r>
    </w:p>
    <w:p w14:paraId="4F7729E4" w14:textId="7F9ADE2D" w:rsidR="00346ED6" w:rsidRPr="00207730" w:rsidRDefault="001E4F6B" w:rsidP="001E4F6B">
      <w:pPr>
        <w:tabs>
          <w:tab w:val="left" w:pos="9214"/>
          <w:tab w:val="left" w:pos="9356"/>
        </w:tabs>
        <w:spacing w:after="0" w:line="240" w:lineRule="auto"/>
        <w:ind w:firstLine="993"/>
        <w:jc w:val="both"/>
        <w:rPr>
          <w:rFonts w:eastAsia="Calibri" w:cs="Times New Roman"/>
          <w:sz w:val="28"/>
          <w:szCs w:val="28"/>
          <w:lang w:val="ru-RU"/>
        </w:rPr>
      </w:pPr>
      <w:r>
        <w:rPr>
          <w:rFonts w:eastAsia="Calibri" w:cs="Times New Roman"/>
          <w:sz w:val="28"/>
          <w:szCs w:val="28"/>
          <w:lang w:val="ru-RU"/>
        </w:rPr>
        <w:t>- мобильная система видеонаблюдения: позволяет фиксировать поведение осужденных в локальных участках (ДИЗО, ОК, отряд строгих условий содержания и т.д.);</w:t>
      </w:r>
    </w:p>
    <w:p w14:paraId="31C5EAAD" w14:textId="05A270A7" w:rsidR="0036713A" w:rsidRPr="00207730" w:rsidRDefault="005B6AAC" w:rsidP="00C136F4">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системы контроля и управления доступом: </w:t>
      </w:r>
      <w:r w:rsidR="001E4F6B">
        <w:rPr>
          <w:rFonts w:eastAsia="Calibri" w:cs="Times New Roman"/>
          <w:sz w:val="28"/>
          <w:szCs w:val="28"/>
          <w:lang w:val="ru-RU"/>
        </w:rPr>
        <w:t xml:space="preserve">предназначена для </w:t>
      </w:r>
      <w:r w:rsidR="009806BE" w:rsidRPr="00207730">
        <w:rPr>
          <w:rFonts w:eastAsia="Calibri" w:cs="Times New Roman"/>
          <w:sz w:val="28"/>
          <w:szCs w:val="28"/>
          <w:lang w:val="ru-RU"/>
        </w:rPr>
        <w:t>ограничени</w:t>
      </w:r>
      <w:r w:rsidR="001E4F6B">
        <w:rPr>
          <w:rFonts w:eastAsia="Calibri" w:cs="Times New Roman"/>
          <w:sz w:val="28"/>
          <w:szCs w:val="28"/>
          <w:lang w:val="ru-RU"/>
        </w:rPr>
        <w:t>я</w:t>
      </w:r>
      <w:r w:rsidR="00DE753F" w:rsidRPr="00207730">
        <w:rPr>
          <w:rFonts w:eastAsia="Calibri" w:cs="Times New Roman"/>
          <w:sz w:val="28"/>
          <w:szCs w:val="28"/>
          <w:lang w:val="ru-RU"/>
        </w:rPr>
        <w:t xml:space="preserve"> доступ</w:t>
      </w:r>
      <w:r w:rsidR="009806BE" w:rsidRPr="00207730">
        <w:rPr>
          <w:rFonts w:eastAsia="Calibri" w:cs="Times New Roman"/>
          <w:sz w:val="28"/>
          <w:szCs w:val="28"/>
          <w:lang w:val="ru-RU"/>
        </w:rPr>
        <w:t>а</w:t>
      </w:r>
      <w:r w:rsidR="00DE753F" w:rsidRPr="00207730">
        <w:rPr>
          <w:rFonts w:eastAsia="Calibri" w:cs="Times New Roman"/>
          <w:sz w:val="28"/>
          <w:szCs w:val="28"/>
          <w:lang w:val="ru-RU"/>
        </w:rPr>
        <w:t xml:space="preserve"> осужденных </w:t>
      </w:r>
      <w:r w:rsidR="00F828CF">
        <w:rPr>
          <w:rFonts w:eastAsia="Calibri" w:cs="Times New Roman"/>
          <w:sz w:val="28"/>
          <w:szCs w:val="28"/>
          <w:lang w:val="ru-RU"/>
        </w:rPr>
        <w:t>в определенных участках</w:t>
      </w:r>
      <w:r w:rsidR="00DE753F" w:rsidRPr="00207730">
        <w:rPr>
          <w:rFonts w:eastAsia="Calibri" w:cs="Times New Roman"/>
          <w:sz w:val="28"/>
          <w:szCs w:val="28"/>
          <w:lang w:val="ru-RU"/>
        </w:rPr>
        <w:t xml:space="preserve"> (</w:t>
      </w:r>
      <w:r w:rsidR="00F828CF">
        <w:rPr>
          <w:rFonts w:eastAsia="Calibri" w:cs="Times New Roman"/>
          <w:sz w:val="28"/>
          <w:szCs w:val="28"/>
          <w:lang w:val="ru-RU"/>
        </w:rPr>
        <w:t xml:space="preserve">помещения отрядов, </w:t>
      </w:r>
      <w:r w:rsidR="00FD4ECF">
        <w:rPr>
          <w:rFonts w:eastAsia="Calibri" w:cs="Times New Roman"/>
          <w:sz w:val="28"/>
          <w:szCs w:val="28"/>
          <w:lang w:val="ru-RU"/>
        </w:rPr>
        <w:t>производственных объектах, медицинская часть и т.д.</w:t>
      </w:r>
      <w:r w:rsidR="00DE753F" w:rsidRPr="00207730">
        <w:rPr>
          <w:rFonts w:eastAsia="Calibri" w:cs="Times New Roman"/>
          <w:sz w:val="28"/>
          <w:szCs w:val="28"/>
          <w:lang w:val="ru-RU"/>
        </w:rPr>
        <w:t>).</w:t>
      </w:r>
    </w:p>
    <w:p w14:paraId="7F71F6DC" w14:textId="77777777" w:rsidR="00D50766" w:rsidRPr="00207730" w:rsidRDefault="00DE753F" w:rsidP="00742C3F">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3) средства идентификации личности:</w:t>
      </w:r>
    </w:p>
    <w:p w14:paraId="52185B38" w14:textId="39E057B6" w:rsidR="00D50766" w:rsidRPr="00207730" w:rsidRDefault="005B6AAC"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биометрические системы: </w:t>
      </w:r>
      <w:r w:rsidR="003A1ADA">
        <w:rPr>
          <w:rFonts w:eastAsia="Calibri" w:cs="Times New Roman"/>
          <w:sz w:val="28"/>
          <w:szCs w:val="28"/>
          <w:lang w:val="ru-RU"/>
        </w:rPr>
        <w:t>осуществляет идентификацию осужденных</w:t>
      </w:r>
      <w:r w:rsidR="00DE753F" w:rsidRPr="00207730">
        <w:rPr>
          <w:rFonts w:eastAsia="Calibri" w:cs="Times New Roman"/>
          <w:sz w:val="28"/>
          <w:szCs w:val="28"/>
          <w:lang w:val="ru-RU"/>
        </w:rPr>
        <w:t xml:space="preserve"> </w:t>
      </w:r>
      <w:r w:rsidR="003A1ADA">
        <w:rPr>
          <w:rFonts w:eastAsia="Calibri" w:cs="Times New Roman"/>
          <w:sz w:val="28"/>
          <w:szCs w:val="28"/>
          <w:lang w:val="ru-RU"/>
        </w:rPr>
        <w:t>на основе индивидуальных физиологических характеристик</w:t>
      </w:r>
      <w:r w:rsidR="00B275C9" w:rsidRPr="00207730">
        <w:rPr>
          <w:rFonts w:eastAsia="Calibri" w:cs="Times New Roman"/>
          <w:sz w:val="28"/>
          <w:szCs w:val="28"/>
          <w:lang w:val="ru-RU"/>
        </w:rPr>
        <w:t xml:space="preserve"> (</w:t>
      </w:r>
      <w:r w:rsidR="00C136F4" w:rsidRPr="00207730">
        <w:rPr>
          <w:rFonts w:eastAsia="Calibri" w:cs="Times New Roman"/>
          <w:sz w:val="28"/>
          <w:szCs w:val="28"/>
          <w:lang w:val="ru-RU"/>
        </w:rPr>
        <w:t>радужная оболочка глаза</w:t>
      </w:r>
      <w:r w:rsidR="00C136F4">
        <w:rPr>
          <w:rFonts w:eastAsia="Calibri" w:cs="Times New Roman"/>
          <w:sz w:val="28"/>
          <w:szCs w:val="28"/>
          <w:lang w:val="ru-RU"/>
        </w:rPr>
        <w:t xml:space="preserve">, </w:t>
      </w:r>
      <w:r w:rsidR="00DE753F" w:rsidRPr="00207730">
        <w:rPr>
          <w:rFonts w:eastAsia="Calibri" w:cs="Times New Roman"/>
          <w:sz w:val="28"/>
          <w:szCs w:val="28"/>
          <w:lang w:val="ru-RU"/>
        </w:rPr>
        <w:t>отпечатк</w:t>
      </w:r>
      <w:r w:rsidR="00B275C9" w:rsidRPr="00207730">
        <w:rPr>
          <w:rFonts w:eastAsia="Calibri" w:cs="Times New Roman"/>
          <w:sz w:val="28"/>
          <w:szCs w:val="28"/>
          <w:lang w:val="ru-RU"/>
        </w:rPr>
        <w:t>и</w:t>
      </w:r>
      <w:r w:rsidR="00DE753F" w:rsidRPr="00207730">
        <w:rPr>
          <w:rFonts w:eastAsia="Calibri" w:cs="Times New Roman"/>
          <w:sz w:val="28"/>
          <w:szCs w:val="28"/>
          <w:lang w:val="ru-RU"/>
        </w:rPr>
        <w:t xml:space="preserve"> пальцев, </w:t>
      </w:r>
      <w:r w:rsidR="00B275C9" w:rsidRPr="00207730">
        <w:rPr>
          <w:rFonts w:eastAsia="Calibri" w:cs="Times New Roman"/>
          <w:sz w:val="28"/>
          <w:szCs w:val="28"/>
          <w:lang w:val="ru-RU"/>
        </w:rPr>
        <w:t>и т.д.)</w:t>
      </w:r>
      <w:r w:rsidR="00DE753F" w:rsidRPr="00207730">
        <w:rPr>
          <w:rFonts w:eastAsia="Calibri" w:cs="Times New Roman"/>
          <w:sz w:val="28"/>
          <w:szCs w:val="28"/>
          <w:lang w:val="ru-RU"/>
        </w:rPr>
        <w:t>;</w:t>
      </w:r>
    </w:p>
    <w:p w14:paraId="49151D5D" w14:textId="6BE0F41A" w:rsidR="00C136F4" w:rsidRDefault="005B6AAC" w:rsidP="00C136F4">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электронные пропуска: </w:t>
      </w:r>
      <w:r w:rsidR="000B2C0C" w:rsidRPr="00207730">
        <w:rPr>
          <w:rFonts w:eastAsia="Calibri" w:cs="Times New Roman"/>
          <w:sz w:val="28"/>
          <w:szCs w:val="28"/>
          <w:lang w:val="ru-RU"/>
        </w:rPr>
        <w:t>предназначены для идентификации осужденных и контроля их доступа к различным объектам</w:t>
      </w:r>
      <w:r w:rsidR="00DE753F" w:rsidRPr="00207730">
        <w:rPr>
          <w:rFonts w:eastAsia="Calibri" w:cs="Times New Roman"/>
          <w:sz w:val="28"/>
          <w:szCs w:val="28"/>
          <w:lang w:val="ru-RU"/>
        </w:rPr>
        <w:t>.</w:t>
      </w:r>
    </w:p>
    <w:p w14:paraId="6F1CCC6F" w14:textId="56745CB3" w:rsidR="00D50766" w:rsidRPr="00207730" w:rsidRDefault="0038153C" w:rsidP="00742C3F">
      <w:pPr>
        <w:tabs>
          <w:tab w:val="left" w:pos="9214"/>
          <w:tab w:val="left" w:pos="9356"/>
        </w:tabs>
        <w:spacing w:after="0" w:line="240" w:lineRule="auto"/>
        <w:ind w:firstLine="851"/>
        <w:jc w:val="both"/>
        <w:rPr>
          <w:rFonts w:eastAsia="Calibri" w:cs="Times New Roman"/>
          <w:sz w:val="28"/>
          <w:szCs w:val="28"/>
          <w:lang w:val="ru-RU"/>
        </w:rPr>
      </w:pPr>
      <w:r>
        <w:rPr>
          <w:rFonts w:eastAsia="Calibri" w:cs="Times New Roman"/>
          <w:sz w:val="28"/>
          <w:szCs w:val="28"/>
          <w:lang w:val="ru-RU"/>
        </w:rPr>
        <w:t>4</w:t>
      </w:r>
      <w:r w:rsidR="00A874A3">
        <w:rPr>
          <w:rFonts w:eastAsia="Calibri" w:cs="Times New Roman"/>
          <w:sz w:val="28"/>
          <w:szCs w:val="28"/>
          <w:lang w:val="ru-RU"/>
        </w:rPr>
        <w:t xml:space="preserve">) </w:t>
      </w:r>
      <w:r w:rsidR="00DE753F" w:rsidRPr="00207730">
        <w:rPr>
          <w:rFonts w:eastAsia="Calibri" w:cs="Times New Roman"/>
          <w:sz w:val="28"/>
          <w:szCs w:val="28"/>
          <w:lang w:val="ru-RU"/>
        </w:rPr>
        <w:t xml:space="preserve"> средства обнаружения следов и предметов преступления:</w:t>
      </w:r>
    </w:p>
    <w:p w14:paraId="3EDBA1E8" w14:textId="394F9007" w:rsidR="00D50766" w:rsidRPr="00207730" w:rsidRDefault="005B6AAC" w:rsidP="00742C3F">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физические и химические средства выявления невидимых и слабовидимых следов</w:t>
      </w:r>
      <w:r w:rsidR="006A368D" w:rsidRPr="00207730">
        <w:rPr>
          <w:rFonts w:eastAsia="Calibri" w:cs="Times New Roman"/>
          <w:sz w:val="28"/>
          <w:szCs w:val="28"/>
          <w:lang w:val="ru-RU"/>
        </w:rPr>
        <w:t>:</w:t>
      </w:r>
      <w:r w:rsidR="00DE753F" w:rsidRPr="00207730">
        <w:rPr>
          <w:rFonts w:eastAsia="Calibri" w:cs="Times New Roman"/>
          <w:sz w:val="28"/>
          <w:szCs w:val="28"/>
          <w:lang w:val="ru-RU"/>
        </w:rPr>
        <w:t xml:space="preserve"> пальцев рук, босых ног, губ, лба и др.;</w:t>
      </w:r>
    </w:p>
    <w:p w14:paraId="6DBF5A12" w14:textId="30016815" w:rsidR="0018167C" w:rsidRDefault="005B6AAC" w:rsidP="00C136F4">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осветительные приборы</w:t>
      </w:r>
      <w:r w:rsidR="006A368D" w:rsidRPr="00207730">
        <w:rPr>
          <w:rFonts w:eastAsia="Calibri" w:cs="Times New Roman"/>
          <w:sz w:val="28"/>
          <w:szCs w:val="28"/>
          <w:lang w:val="ru-RU"/>
        </w:rPr>
        <w:t>: различные режимы освещения за счет использования специальных отражателей, рассеивателей, светофильтров и др.</w:t>
      </w:r>
      <w:r w:rsidR="00DE753F" w:rsidRPr="00207730">
        <w:rPr>
          <w:rFonts w:eastAsia="Calibri" w:cs="Times New Roman"/>
          <w:sz w:val="28"/>
          <w:szCs w:val="28"/>
          <w:lang w:val="ru-RU"/>
        </w:rPr>
        <w:t xml:space="preserve"> </w:t>
      </w:r>
    </w:p>
    <w:p w14:paraId="342E829A" w14:textId="49423EEF" w:rsidR="0038153C" w:rsidRPr="00207730" w:rsidRDefault="0038153C" w:rsidP="0038153C">
      <w:pPr>
        <w:tabs>
          <w:tab w:val="left" w:pos="9214"/>
          <w:tab w:val="left" w:pos="9356"/>
        </w:tabs>
        <w:spacing w:after="0" w:line="240" w:lineRule="auto"/>
        <w:ind w:firstLine="851"/>
        <w:jc w:val="both"/>
        <w:rPr>
          <w:rFonts w:eastAsia="Calibri" w:cs="Times New Roman"/>
          <w:sz w:val="28"/>
          <w:szCs w:val="28"/>
          <w:lang w:val="ru-RU"/>
        </w:rPr>
      </w:pPr>
      <w:r>
        <w:rPr>
          <w:rFonts w:eastAsia="Calibri" w:cs="Times New Roman"/>
          <w:sz w:val="28"/>
          <w:szCs w:val="28"/>
          <w:lang w:val="ru-RU"/>
        </w:rPr>
        <w:t>5</w:t>
      </w:r>
      <w:r w:rsidRPr="00207730">
        <w:rPr>
          <w:rFonts w:eastAsia="Calibri" w:cs="Times New Roman"/>
          <w:sz w:val="28"/>
          <w:szCs w:val="28"/>
          <w:lang w:val="ru-RU"/>
        </w:rPr>
        <w:t xml:space="preserve">) средства фиксации информации: </w:t>
      </w:r>
    </w:p>
    <w:p w14:paraId="77552E00" w14:textId="77777777" w:rsidR="0038153C" w:rsidRPr="00207730" w:rsidRDefault="0038153C" w:rsidP="0038153C">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графическое отображение: инструменты и методы, позволяющие вычерчивать планы, схемы, чертежи и выполнять зарисовки, используемые для визуализации информации;</w:t>
      </w:r>
    </w:p>
    <w:p w14:paraId="19D2B0F6" w14:textId="77777777" w:rsidR="0038153C" w:rsidRPr="00207730" w:rsidRDefault="0038153C" w:rsidP="0038153C">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xml:space="preserve">- фотоаппаратура: фиксация внешности и индивидуальных особенностей подконтрольных лиц; </w:t>
      </w:r>
    </w:p>
    <w:p w14:paraId="42DB83B1" w14:textId="77777777" w:rsidR="0038153C" w:rsidRPr="00207730" w:rsidRDefault="0038153C" w:rsidP="0038153C">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аудиозаписывающая аппаратура;</w:t>
      </w:r>
    </w:p>
    <w:p w14:paraId="00EB73AD" w14:textId="17639256" w:rsidR="00D50766" w:rsidRPr="00C90DD8" w:rsidRDefault="0038153C" w:rsidP="00C90DD8">
      <w:pPr>
        <w:tabs>
          <w:tab w:val="left" w:pos="9214"/>
          <w:tab w:val="left" w:pos="9356"/>
        </w:tabs>
        <w:spacing w:after="0" w:line="240" w:lineRule="auto"/>
        <w:ind w:firstLine="993"/>
        <w:jc w:val="both"/>
        <w:rPr>
          <w:rFonts w:eastAsia="Calibri" w:cs="Times New Roman"/>
          <w:sz w:val="28"/>
          <w:szCs w:val="28"/>
          <w:lang w:val="ru-RU"/>
        </w:rPr>
      </w:pPr>
      <w:r w:rsidRPr="00207730">
        <w:rPr>
          <w:rFonts w:eastAsia="Calibri" w:cs="Times New Roman"/>
          <w:sz w:val="28"/>
          <w:szCs w:val="28"/>
          <w:lang w:val="ru-RU"/>
        </w:rPr>
        <w:t>- видеорегистратор: запись процесса постановки осужденных на учет, а также документирование профилактических и воспитательных бесед</w:t>
      </w:r>
      <w:r w:rsidR="00C90DD8" w:rsidRPr="00207730">
        <w:rPr>
          <w:rFonts w:eastAsia="Calibri" w:cs="Times New Roman"/>
          <w:sz w:val="28"/>
          <w:szCs w:val="28"/>
          <w:lang w:val="ru-RU"/>
        </w:rPr>
        <w:t xml:space="preserve"> </w:t>
      </w:r>
      <w:r w:rsidR="00DE753F" w:rsidRPr="00207730">
        <w:rPr>
          <w:rFonts w:eastAsia="Calibri" w:cs="Times New Roman"/>
          <w:sz w:val="28"/>
          <w:szCs w:val="28"/>
          <w:lang w:val="ru-RU"/>
        </w:rPr>
        <w:t>[</w:t>
      </w:r>
      <w:r w:rsidR="00FD3A19" w:rsidRPr="00207730">
        <w:rPr>
          <w:rFonts w:eastAsia="Calibri" w:cs="Times New Roman"/>
          <w:sz w:val="28"/>
          <w:szCs w:val="28"/>
          <w:lang w:val="ru-RU"/>
        </w:rPr>
        <w:fldChar w:fldCharType="begin"/>
      </w:r>
      <w:r w:rsidR="00FD3A19" w:rsidRPr="00207730">
        <w:rPr>
          <w:rFonts w:eastAsia="Calibri" w:cs="Times New Roman"/>
          <w:sz w:val="28"/>
          <w:szCs w:val="28"/>
          <w:lang w:val="ru-RU"/>
        </w:rPr>
        <w:instrText xml:space="preserve"> REF _Ref206632017 \r \h </w:instrText>
      </w:r>
      <w:r w:rsidR="00465070" w:rsidRPr="00207730">
        <w:rPr>
          <w:rFonts w:eastAsia="Calibri" w:cs="Times New Roman"/>
          <w:sz w:val="28"/>
          <w:szCs w:val="28"/>
          <w:lang w:val="ru-RU"/>
        </w:rPr>
        <w:instrText xml:space="preserve"> \* MERGEFORMAT </w:instrText>
      </w:r>
      <w:r w:rsidR="00FD3A19" w:rsidRPr="00207730">
        <w:rPr>
          <w:rFonts w:eastAsia="Calibri" w:cs="Times New Roman"/>
          <w:sz w:val="28"/>
          <w:szCs w:val="28"/>
          <w:lang w:val="ru-RU"/>
        </w:rPr>
      </w:r>
      <w:r w:rsidR="00FD3A19" w:rsidRPr="00207730">
        <w:rPr>
          <w:rFonts w:eastAsia="Calibri" w:cs="Times New Roman"/>
          <w:sz w:val="28"/>
          <w:szCs w:val="28"/>
          <w:lang w:val="ru-RU"/>
        </w:rPr>
        <w:fldChar w:fldCharType="separate"/>
      </w:r>
      <w:r w:rsidR="00AC46D8">
        <w:rPr>
          <w:rFonts w:eastAsia="Calibri" w:cs="Times New Roman"/>
          <w:sz w:val="28"/>
          <w:szCs w:val="28"/>
          <w:lang w:val="ru-RU"/>
        </w:rPr>
        <w:t>78</w:t>
      </w:r>
      <w:r w:rsidR="00FD3A19" w:rsidRPr="00207730">
        <w:rPr>
          <w:rFonts w:eastAsia="Calibri" w:cs="Times New Roman"/>
          <w:sz w:val="28"/>
          <w:szCs w:val="28"/>
          <w:lang w:val="ru-RU"/>
        </w:rPr>
        <w:fldChar w:fldCharType="end"/>
      </w:r>
      <w:r w:rsidR="00DE753F" w:rsidRPr="00207730">
        <w:rPr>
          <w:rFonts w:eastAsia="Calibri" w:cs="Times New Roman"/>
          <w:sz w:val="28"/>
          <w:szCs w:val="28"/>
          <w:lang w:val="ru-RU"/>
        </w:rPr>
        <w:t>].</w:t>
      </w:r>
    </w:p>
    <w:p w14:paraId="63C168BF" w14:textId="06E3CA9F" w:rsidR="00D50766" w:rsidRPr="00207730" w:rsidRDefault="00C136F4" w:rsidP="00742C3F">
      <w:pPr>
        <w:tabs>
          <w:tab w:val="left" w:pos="9214"/>
          <w:tab w:val="left" w:pos="9356"/>
        </w:tabs>
        <w:spacing w:after="0" w:line="240" w:lineRule="auto"/>
        <w:ind w:firstLine="851"/>
        <w:jc w:val="both"/>
        <w:rPr>
          <w:rFonts w:ascii="TimesNewRomanPSMT" w:hAnsi="TimesNewRomanPSMT"/>
          <w:sz w:val="28"/>
          <w:lang w:val="ru-RU"/>
        </w:rPr>
      </w:pPr>
      <w:r>
        <w:rPr>
          <w:rFonts w:ascii="TimesNewRomanPSMT" w:eastAsia="Times New Roman" w:hAnsi="TimesNewRomanPSMT" w:cs="Times New Roman"/>
          <w:sz w:val="28"/>
          <w:lang w:val="ru-RU" w:eastAsia="ru-RU"/>
        </w:rPr>
        <w:t>6</w:t>
      </w:r>
      <w:r w:rsidR="00DE753F" w:rsidRPr="00207730">
        <w:rPr>
          <w:rFonts w:ascii="TimesNewRomanPSMT" w:eastAsia="Times New Roman" w:hAnsi="TimesNewRomanPSMT" w:cs="Times New Roman"/>
          <w:sz w:val="28"/>
          <w:lang w:val="ru-RU" w:eastAsia="ru-RU"/>
        </w:rPr>
        <w:t xml:space="preserve">) </w:t>
      </w:r>
      <w:r w:rsidR="00DE753F" w:rsidRPr="00207730">
        <w:rPr>
          <w:rFonts w:ascii="TimesNewRomanPSMT" w:hAnsi="TimesNewRomanPSMT"/>
          <w:sz w:val="28"/>
          <w:lang w:val="ru-RU"/>
        </w:rPr>
        <w:t>средства для систематизации и выдачи криминалистической</w:t>
      </w:r>
      <w:r w:rsidR="00DE753F" w:rsidRPr="00207730">
        <w:rPr>
          <w:rFonts w:ascii="TimesNewRomanPSMT" w:hAnsi="TimesNewRomanPSMT"/>
          <w:sz w:val="28"/>
          <w:szCs w:val="28"/>
          <w:lang w:val="ru-RU"/>
        </w:rPr>
        <w:br/>
      </w:r>
      <w:r w:rsidR="00DE753F" w:rsidRPr="00207730">
        <w:rPr>
          <w:rFonts w:ascii="TimesNewRomanPSMT" w:hAnsi="TimesNewRomanPSMT"/>
          <w:sz w:val="28"/>
          <w:lang w:val="ru-RU"/>
        </w:rPr>
        <w:t>информации (различные картотеки и коллекции, а также электронно-вычислительные машины, используемые для их</w:t>
      </w:r>
      <w:r w:rsidR="00DE753F" w:rsidRPr="00207730">
        <w:rPr>
          <w:rFonts w:ascii="TimesNewRomanPSMT" w:hAnsi="TimesNewRomanPSMT"/>
          <w:sz w:val="28"/>
          <w:szCs w:val="28"/>
          <w:lang w:val="ru-RU"/>
        </w:rPr>
        <w:t xml:space="preserve"> </w:t>
      </w:r>
      <w:r w:rsidR="00DE753F" w:rsidRPr="00207730">
        <w:rPr>
          <w:rFonts w:ascii="TimesNewRomanPSMT" w:hAnsi="TimesNewRomanPSMT"/>
          <w:sz w:val="28"/>
          <w:lang w:val="ru-RU"/>
        </w:rPr>
        <w:t>ведения, если оправдано их применение)</w:t>
      </w:r>
      <w:r w:rsidR="00C17C39" w:rsidRPr="00207730">
        <w:rPr>
          <w:rFonts w:ascii="TimesNewRomanPSMT" w:hAnsi="TimesNewRomanPSMT"/>
          <w:sz w:val="28"/>
          <w:lang w:val="ru-RU"/>
        </w:rPr>
        <w:t>;</w:t>
      </w:r>
    </w:p>
    <w:p w14:paraId="0DDC55DF" w14:textId="4928D974" w:rsidR="00D50766" w:rsidRDefault="00C17C39"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б</w:t>
      </w:r>
      <w:r w:rsidR="00DE753F" w:rsidRPr="00207730">
        <w:rPr>
          <w:rFonts w:eastAsia="Calibri" w:cs="Times New Roman"/>
          <w:sz w:val="28"/>
          <w:szCs w:val="28"/>
          <w:lang w:val="ru-RU"/>
        </w:rPr>
        <w:t>) принцип действия:</w:t>
      </w:r>
    </w:p>
    <w:p w14:paraId="3F2B0418" w14:textId="37245505" w:rsidR="00395861" w:rsidRPr="00207730" w:rsidRDefault="00395861" w:rsidP="00395861">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 оптические: функционируют с использованием света, лазерного излучения и оптических сенсоров;</w:t>
      </w:r>
    </w:p>
    <w:p w14:paraId="58D6F525" w14:textId="11D98C5B" w:rsidR="00D50766" w:rsidRPr="00207730" w:rsidRDefault="005B6AAC" w:rsidP="00742C3F">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w:t>
      </w:r>
      <w:r w:rsidR="00DE753F" w:rsidRPr="00207730">
        <w:rPr>
          <w:rFonts w:eastAsia="Calibri" w:cs="Times New Roman"/>
          <w:sz w:val="28"/>
          <w:szCs w:val="28"/>
          <w:lang w:val="ru-RU"/>
        </w:rPr>
        <w:t xml:space="preserve">электронные: </w:t>
      </w:r>
      <w:r w:rsidR="009768B5" w:rsidRPr="00207730">
        <w:rPr>
          <w:rFonts w:eastAsia="Calibri" w:cs="Times New Roman"/>
          <w:sz w:val="28"/>
          <w:szCs w:val="28"/>
          <w:lang w:val="ru-RU"/>
        </w:rPr>
        <w:t xml:space="preserve">функционируют </w:t>
      </w:r>
      <w:r w:rsidR="00395861">
        <w:rPr>
          <w:rFonts w:eastAsia="Calibri" w:cs="Times New Roman"/>
          <w:sz w:val="28"/>
          <w:szCs w:val="28"/>
          <w:lang w:val="ru-RU"/>
        </w:rPr>
        <w:t xml:space="preserve">с использованием </w:t>
      </w:r>
      <w:r w:rsidR="009768B5" w:rsidRPr="00207730">
        <w:rPr>
          <w:rFonts w:eastAsia="Calibri" w:cs="Times New Roman"/>
          <w:sz w:val="28"/>
          <w:szCs w:val="28"/>
          <w:lang w:val="ru-RU"/>
        </w:rPr>
        <w:t xml:space="preserve"> радиосигналов, </w:t>
      </w:r>
      <w:r w:rsidR="00DE753F" w:rsidRPr="00207730">
        <w:rPr>
          <w:rFonts w:eastAsia="Calibri" w:cs="Times New Roman"/>
          <w:sz w:val="28"/>
          <w:szCs w:val="28"/>
          <w:lang w:val="ru-RU"/>
        </w:rPr>
        <w:t>электромагнитны</w:t>
      </w:r>
      <w:r w:rsidR="009768B5" w:rsidRPr="00207730">
        <w:rPr>
          <w:rFonts w:eastAsia="Calibri" w:cs="Times New Roman"/>
          <w:sz w:val="28"/>
          <w:szCs w:val="28"/>
          <w:lang w:val="ru-RU"/>
        </w:rPr>
        <w:t>х</w:t>
      </w:r>
      <w:r w:rsidR="00DE753F" w:rsidRPr="00207730">
        <w:rPr>
          <w:rFonts w:eastAsia="Calibri" w:cs="Times New Roman"/>
          <w:sz w:val="28"/>
          <w:szCs w:val="28"/>
          <w:lang w:val="ru-RU"/>
        </w:rPr>
        <w:t xml:space="preserve"> волн, электронны</w:t>
      </w:r>
      <w:r w:rsidR="009768B5" w:rsidRPr="00207730">
        <w:rPr>
          <w:rFonts w:eastAsia="Calibri" w:cs="Times New Roman"/>
          <w:sz w:val="28"/>
          <w:szCs w:val="28"/>
          <w:lang w:val="ru-RU"/>
        </w:rPr>
        <w:t>х</w:t>
      </w:r>
      <w:r w:rsidR="00DE753F" w:rsidRPr="00207730">
        <w:rPr>
          <w:rFonts w:eastAsia="Calibri" w:cs="Times New Roman"/>
          <w:sz w:val="28"/>
          <w:szCs w:val="28"/>
          <w:lang w:val="ru-RU"/>
        </w:rPr>
        <w:t xml:space="preserve"> компонент</w:t>
      </w:r>
      <w:r w:rsidR="009768B5" w:rsidRPr="00207730">
        <w:rPr>
          <w:rFonts w:eastAsia="Calibri" w:cs="Times New Roman"/>
          <w:sz w:val="28"/>
          <w:szCs w:val="28"/>
          <w:lang w:val="ru-RU"/>
        </w:rPr>
        <w:t>ов</w:t>
      </w:r>
      <w:r w:rsidR="00395861">
        <w:rPr>
          <w:rFonts w:eastAsia="Calibri" w:cs="Times New Roman"/>
          <w:sz w:val="28"/>
          <w:szCs w:val="28"/>
          <w:lang w:val="ru-RU"/>
        </w:rPr>
        <w:t>;</w:t>
      </w:r>
    </w:p>
    <w:p w14:paraId="5AC9C5AB" w14:textId="07DE775D" w:rsidR="00395861" w:rsidRPr="00207730" w:rsidRDefault="005B6AAC" w:rsidP="00395861">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механические: </w:t>
      </w:r>
      <w:r w:rsidR="0087102A" w:rsidRPr="00207730">
        <w:rPr>
          <w:rFonts w:eastAsia="Calibri" w:cs="Times New Roman"/>
          <w:sz w:val="28"/>
          <w:szCs w:val="28"/>
          <w:lang w:val="ru-RU"/>
        </w:rPr>
        <w:t xml:space="preserve">функционируют посредством механического воздействия </w:t>
      </w:r>
      <w:r w:rsidR="00DE753F" w:rsidRPr="00207730">
        <w:rPr>
          <w:rFonts w:eastAsia="Calibri" w:cs="Times New Roman"/>
          <w:sz w:val="28"/>
          <w:szCs w:val="28"/>
          <w:lang w:val="ru-RU"/>
        </w:rPr>
        <w:t>(</w:t>
      </w:r>
      <w:r w:rsidR="00395861">
        <w:rPr>
          <w:rFonts w:eastAsia="Calibri" w:cs="Times New Roman"/>
          <w:sz w:val="28"/>
          <w:szCs w:val="28"/>
          <w:lang w:val="ru-RU"/>
        </w:rPr>
        <w:t xml:space="preserve">тюремные </w:t>
      </w:r>
      <w:r w:rsidR="00DE753F" w:rsidRPr="00207730">
        <w:rPr>
          <w:rFonts w:eastAsia="Calibri" w:cs="Times New Roman"/>
          <w:sz w:val="28"/>
          <w:szCs w:val="28"/>
          <w:lang w:val="ru-RU"/>
        </w:rPr>
        <w:t>замки, решетки</w:t>
      </w:r>
      <w:r w:rsidR="00395861">
        <w:rPr>
          <w:rFonts w:eastAsia="Calibri" w:cs="Times New Roman"/>
          <w:sz w:val="28"/>
          <w:szCs w:val="28"/>
          <w:lang w:val="ru-RU"/>
        </w:rPr>
        <w:t xml:space="preserve"> и т.д.</w:t>
      </w:r>
      <w:r w:rsidR="00DE753F" w:rsidRPr="00207730">
        <w:rPr>
          <w:rFonts w:eastAsia="Calibri" w:cs="Times New Roman"/>
          <w:sz w:val="28"/>
          <w:szCs w:val="28"/>
          <w:lang w:val="ru-RU"/>
        </w:rPr>
        <w:t>).</w:t>
      </w:r>
    </w:p>
    <w:p w14:paraId="32DDA510" w14:textId="43D8253B" w:rsidR="00D50766" w:rsidRPr="00207730" w:rsidRDefault="00C17C39"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w:t>
      </w:r>
      <w:r w:rsidR="00DE753F" w:rsidRPr="00207730">
        <w:rPr>
          <w:rFonts w:eastAsia="Calibri" w:cs="Times New Roman"/>
          <w:sz w:val="28"/>
          <w:szCs w:val="28"/>
          <w:lang w:val="ru-RU"/>
        </w:rPr>
        <w:t>) степен</w:t>
      </w:r>
      <w:r w:rsidRPr="00207730">
        <w:rPr>
          <w:rFonts w:eastAsia="Calibri" w:cs="Times New Roman"/>
          <w:sz w:val="28"/>
          <w:szCs w:val="28"/>
          <w:lang w:val="ru-RU"/>
        </w:rPr>
        <w:t>ь</w:t>
      </w:r>
      <w:r w:rsidR="00DE753F" w:rsidRPr="00207730">
        <w:rPr>
          <w:rFonts w:eastAsia="Calibri" w:cs="Times New Roman"/>
          <w:sz w:val="28"/>
          <w:szCs w:val="28"/>
          <w:lang w:val="ru-RU"/>
        </w:rPr>
        <w:t xml:space="preserve"> автоматизации:</w:t>
      </w:r>
    </w:p>
    <w:p w14:paraId="7C1215F9" w14:textId="5949B4AF" w:rsidR="00D50766" w:rsidRPr="00207730" w:rsidRDefault="005B6AAC" w:rsidP="00742C3F">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автоматические: </w:t>
      </w:r>
      <w:r w:rsidR="00F11BE5" w:rsidRPr="00207730">
        <w:rPr>
          <w:rFonts w:eastAsia="Calibri" w:cs="Times New Roman"/>
          <w:sz w:val="28"/>
          <w:szCs w:val="28"/>
          <w:lang w:val="ru-RU"/>
        </w:rPr>
        <w:t>обработка и анализ данных</w:t>
      </w:r>
      <w:r w:rsidR="00464112">
        <w:rPr>
          <w:rFonts w:eastAsia="Calibri" w:cs="Times New Roman"/>
          <w:sz w:val="28"/>
          <w:szCs w:val="28"/>
          <w:lang w:val="ru-RU"/>
        </w:rPr>
        <w:t xml:space="preserve"> осуществляется </w:t>
      </w:r>
      <w:r w:rsidR="00F11BE5" w:rsidRPr="00207730">
        <w:rPr>
          <w:rFonts w:eastAsia="Calibri" w:cs="Times New Roman"/>
          <w:sz w:val="28"/>
          <w:szCs w:val="28"/>
          <w:lang w:val="ru-RU"/>
        </w:rPr>
        <w:t xml:space="preserve"> автономно, без человеческого вмешательства</w:t>
      </w:r>
      <w:r w:rsidR="00DE753F" w:rsidRPr="00207730">
        <w:rPr>
          <w:rFonts w:eastAsia="Calibri" w:cs="Times New Roman"/>
          <w:sz w:val="28"/>
          <w:szCs w:val="28"/>
          <w:lang w:val="ru-RU"/>
        </w:rPr>
        <w:t>;</w:t>
      </w:r>
    </w:p>
    <w:p w14:paraId="5CE1F661" w14:textId="5270926B" w:rsidR="00D50766" w:rsidRPr="00207730" w:rsidRDefault="005B6AAC" w:rsidP="00742C3F">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полуавтоматические: </w:t>
      </w:r>
      <w:r w:rsidR="00464112">
        <w:rPr>
          <w:rFonts w:eastAsia="Calibri" w:cs="Times New Roman"/>
          <w:sz w:val="28"/>
          <w:szCs w:val="28"/>
          <w:lang w:val="ru-RU"/>
        </w:rPr>
        <w:t xml:space="preserve">предполагает </w:t>
      </w:r>
      <w:r w:rsidR="00F11BE5" w:rsidRPr="00207730">
        <w:rPr>
          <w:rFonts w:eastAsia="Calibri" w:cs="Times New Roman"/>
          <w:sz w:val="28"/>
          <w:szCs w:val="28"/>
          <w:lang w:val="ru-RU"/>
        </w:rPr>
        <w:t>участия оператора для интерпретации данных и принятия решений, где необходим человеческий интеллект</w:t>
      </w:r>
      <w:r w:rsidR="00DE753F" w:rsidRPr="00207730">
        <w:rPr>
          <w:rFonts w:eastAsia="Calibri" w:cs="Times New Roman"/>
          <w:sz w:val="28"/>
          <w:szCs w:val="28"/>
          <w:lang w:val="ru-RU"/>
        </w:rPr>
        <w:t>;</w:t>
      </w:r>
    </w:p>
    <w:p w14:paraId="1B4EAF98" w14:textId="2AF813E7" w:rsidR="00395861" w:rsidRPr="00207730" w:rsidRDefault="005B6AAC" w:rsidP="00395861">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неавтоматические: </w:t>
      </w:r>
      <w:r w:rsidR="007E21E9" w:rsidRPr="00207730">
        <w:rPr>
          <w:rFonts w:eastAsia="Calibri" w:cs="Times New Roman"/>
          <w:sz w:val="28"/>
          <w:szCs w:val="28"/>
          <w:lang w:val="ru-RU"/>
        </w:rPr>
        <w:t xml:space="preserve">контроль осуществляется вручную и требует постоянного </w:t>
      </w:r>
      <w:r w:rsidR="0011307B">
        <w:rPr>
          <w:rFonts w:eastAsia="Calibri" w:cs="Times New Roman"/>
          <w:sz w:val="28"/>
          <w:szCs w:val="28"/>
          <w:lang w:val="ru-RU"/>
        </w:rPr>
        <w:t>контроля со стороны сотрудника</w:t>
      </w:r>
      <w:r w:rsidR="00DE753F" w:rsidRPr="00207730">
        <w:rPr>
          <w:rFonts w:eastAsia="Calibri" w:cs="Times New Roman"/>
          <w:sz w:val="28"/>
          <w:szCs w:val="28"/>
          <w:lang w:val="ru-RU"/>
        </w:rPr>
        <w:t>.</w:t>
      </w:r>
    </w:p>
    <w:p w14:paraId="5015DE6B" w14:textId="5489DD72" w:rsidR="00D50766" w:rsidRPr="00207730" w:rsidRDefault="00C17C39"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г</w:t>
      </w:r>
      <w:r w:rsidR="00DE753F" w:rsidRPr="00207730">
        <w:rPr>
          <w:rFonts w:eastAsia="Calibri" w:cs="Times New Roman"/>
          <w:sz w:val="28"/>
          <w:szCs w:val="28"/>
          <w:lang w:val="ru-RU"/>
        </w:rPr>
        <w:t>) уров</w:t>
      </w:r>
      <w:r w:rsidRPr="00207730">
        <w:rPr>
          <w:rFonts w:eastAsia="Calibri" w:cs="Times New Roman"/>
          <w:sz w:val="28"/>
          <w:szCs w:val="28"/>
          <w:lang w:val="ru-RU"/>
        </w:rPr>
        <w:t>ень</w:t>
      </w:r>
      <w:r w:rsidR="00DE753F" w:rsidRPr="00207730">
        <w:rPr>
          <w:rFonts w:eastAsia="Calibri" w:cs="Times New Roman"/>
          <w:sz w:val="28"/>
          <w:szCs w:val="28"/>
          <w:lang w:val="ru-RU"/>
        </w:rPr>
        <w:t xml:space="preserve"> воздействия на осужденных:</w:t>
      </w:r>
    </w:p>
    <w:p w14:paraId="72028C74" w14:textId="5B1BCB5E" w:rsidR="00D50766" w:rsidRPr="00207730" w:rsidRDefault="005B6AAC" w:rsidP="00742C3F">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 xml:space="preserve">- </w:t>
      </w:r>
      <w:r w:rsidR="003048E2" w:rsidRPr="00207730">
        <w:rPr>
          <w:rFonts w:eastAsia="Calibri" w:cs="Times New Roman"/>
          <w:sz w:val="28"/>
          <w:szCs w:val="28"/>
          <w:lang w:val="ru-RU"/>
        </w:rPr>
        <w:t>без ограничения свободы передвижения</w:t>
      </w:r>
      <w:r w:rsidR="00DE753F" w:rsidRPr="00207730">
        <w:rPr>
          <w:rFonts w:eastAsia="Calibri" w:cs="Times New Roman"/>
          <w:sz w:val="28"/>
          <w:szCs w:val="28"/>
          <w:lang w:val="ru-RU"/>
        </w:rPr>
        <w:t>: системы видеонаблюдения</w:t>
      </w:r>
      <w:r w:rsidR="003048E2" w:rsidRPr="00207730">
        <w:rPr>
          <w:rFonts w:eastAsia="Calibri" w:cs="Times New Roman"/>
          <w:sz w:val="28"/>
          <w:szCs w:val="28"/>
          <w:lang w:val="ru-RU"/>
        </w:rPr>
        <w:t xml:space="preserve"> и т.п.</w:t>
      </w:r>
      <w:r w:rsidR="00DE753F" w:rsidRPr="00207730">
        <w:rPr>
          <w:rFonts w:eastAsia="Calibri" w:cs="Times New Roman"/>
          <w:sz w:val="28"/>
          <w:szCs w:val="28"/>
          <w:lang w:val="ru-RU"/>
        </w:rPr>
        <w:t>;</w:t>
      </w:r>
    </w:p>
    <w:p w14:paraId="66D33952" w14:textId="592B4A79" w:rsidR="00D50766" w:rsidRPr="00207730" w:rsidRDefault="005B6AAC" w:rsidP="00742C3F">
      <w:pPr>
        <w:tabs>
          <w:tab w:val="left" w:pos="9214"/>
          <w:tab w:val="left" w:pos="9356"/>
        </w:tabs>
        <w:spacing w:after="0" w:line="240" w:lineRule="auto"/>
        <w:ind w:firstLine="851"/>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ограничива</w:t>
      </w:r>
      <w:r w:rsidR="003048E2" w:rsidRPr="00207730">
        <w:rPr>
          <w:rFonts w:eastAsia="Calibri" w:cs="Times New Roman"/>
          <w:sz w:val="28"/>
          <w:szCs w:val="28"/>
          <w:lang w:val="ru-RU"/>
        </w:rPr>
        <w:t>ют</w:t>
      </w:r>
      <w:r w:rsidR="00DE753F" w:rsidRPr="00207730">
        <w:rPr>
          <w:rFonts w:eastAsia="Calibri" w:cs="Times New Roman"/>
          <w:sz w:val="28"/>
          <w:szCs w:val="28"/>
          <w:lang w:val="ru-RU"/>
        </w:rPr>
        <w:t xml:space="preserve"> свободу передвижения: системы контроля и управления доступом, охранная сигнализация</w:t>
      </w:r>
      <w:r w:rsidR="003048E2" w:rsidRPr="00207730">
        <w:rPr>
          <w:rFonts w:eastAsia="Calibri" w:cs="Times New Roman"/>
          <w:sz w:val="28"/>
          <w:szCs w:val="28"/>
          <w:lang w:val="ru-RU"/>
        </w:rPr>
        <w:t xml:space="preserve"> и т.п.</w:t>
      </w:r>
    </w:p>
    <w:p w14:paraId="33BAA22D" w14:textId="10672539" w:rsidR="00D517AB" w:rsidRDefault="00D517AB" w:rsidP="00D517AB">
      <w:pPr>
        <w:tabs>
          <w:tab w:val="left" w:pos="9214"/>
          <w:tab w:val="left" w:pos="9356"/>
        </w:tabs>
        <w:spacing w:after="0" w:line="240" w:lineRule="auto"/>
        <w:ind w:firstLine="709"/>
        <w:jc w:val="both"/>
        <w:rPr>
          <w:rFonts w:cs="Times New Roman"/>
          <w:sz w:val="28"/>
          <w:szCs w:val="28"/>
          <w:lang w:val="ru-RU"/>
        </w:rPr>
      </w:pPr>
      <w:r w:rsidRPr="00D517AB">
        <w:rPr>
          <w:rFonts w:cs="Times New Roman"/>
          <w:sz w:val="28"/>
          <w:szCs w:val="28"/>
          <w:lang w:val="ru-RU"/>
        </w:rPr>
        <w:t>В контексте исследования проблемы предупреждения пенитенциарных преступлений заслуживает внимания классификация технико-криминалистических средств</w:t>
      </w:r>
      <w:r>
        <w:rPr>
          <w:rFonts w:cs="Times New Roman"/>
          <w:sz w:val="28"/>
          <w:szCs w:val="28"/>
          <w:lang w:val="ru-RU"/>
        </w:rPr>
        <w:t>, приемов и</w:t>
      </w:r>
      <w:r w:rsidRPr="00D517AB">
        <w:rPr>
          <w:rFonts w:cs="Times New Roman"/>
          <w:sz w:val="28"/>
          <w:szCs w:val="28"/>
          <w:lang w:val="ru-RU"/>
        </w:rPr>
        <w:t xml:space="preserve"> методов, предложенная российским исследователем А.А. Нуждиным, ориентированная на их функциональное назначение</w:t>
      </w:r>
      <w:r>
        <w:rPr>
          <w:rFonts w:cs="Times New Roman"/>
          <w:sz w:val="28"/>
          <w:szCs w:val="28"/>
          <w:lang w:val="ru-RU"/>
        </w:rPr>
        <w:t xml:space="preserve"> в данном процессе. </w:t>
      </w:r>
      <w:r w:rsidR="00DE753F" w:rsidRPr="00207730">
        <w:rPr>
          <w:rFonts w:cs="Times New Roman"/>
          <w:sz w:val="28"/>
          <w:szCs w:val="28"/>
          <w:lang w:val="ru-RU"/>
        </w:rPr>
        <w:t xml:space="preserve">(рис. </w:t>
      </w:r>
      <w:r w:rsidR="00D87D4A" w:rsidRPr="00207730">
        <w:rPr>
          <w:rFonts w:cs="Times New Roman"/>
          <w:sz w:val="28"/>
          <w:szCs w:val="28"/>
          <w:lang w:val="ru-RU"/>
        </w:rPr>
        <w:t>7</w:t>
      </w:r>
      <w:r w:rsidR="00DE753F" w:rsidRPr="00207730">
        <w:rPr>
          <w:rFonts w:cs="Times New Roman"/>
          <w:sz w:val="28"/>
          <w:szCs w:val="28"/>
          <w:lang w:val="ru-RU"/>
        </w:rPr>
        <w:t>) [</w:t>
      </w:r>
      <w:r w:rsidR="00BE23AA" w:rsidRPr="00207730">
        <w:rPr>
          <w:rFonts w:eastAsia="Calibri" w:cs="Times New Roman"/>
          <w:sz w:val="28"/>
          <w:szCs w:val="28"/>
          <w:lang w:val="kk-KZ"/>
        </w:rPr>
        <w:fldChar w:fldCharType="begin"/>
      </w:r>
      <w:r w:rsidR="00BE23AA" w:rsidRPr="00207730">
        <w:rPr>
          <w:rFonts w:cs="Times New Roman"/>
          <w:sz w:val="28"/>
          <w:szCs w:val="28"/>
          <w:lang w:val="ru-RU"/>
        </w:rPr>
        <w:instrText xml:space="preserve"> REF _Ref198317420 \r \h </w:instrText>
      </w:r>
      <w:r w:rsidR="00465070" w:rsidRPr="00207730">
        <w:rPr>
          <w:rFonts w:eastAsia="Calibri" w:cs="Times New Roman"/>
          <w:sz w:val="28"/>
          <w:szCs w:val="28"/>
          <w:lang w:val="kk-KZ"/>
        </w:rPr>
        <w:instrText xml:space="preserve"> \* MERGEFORMAT </w:instrText>
      </w:r>
      <w:r w:rsidR="00BE23AA" w:rsidRPr="00207730">
        <w:rPr>
          <w:rFonts w:eastAsia="Calibri" w:cs="Times New Roman"/>
          <w:sz w:val="28"/>
          <w:szCs w:val="28"/>
          <w:lang w:val="kk-KZ"/>
        </w:rPr>
      </w:r>
      <w:r w:rsidR="00BE23AA" w:rsidRPr="00207730">
        <w:rPr>
          <w:rFonts w:eastAsia="Calibri" w:cs="Times New Roman"/>
          <w:sz w:val="28"/>
          <w:szCs w:val="28"/>
          <w:lang w:val="kk-KZ"/>
        </w:rPr>
        <w:fldChar w:fldCharType="separate"/>
      </w:r>
      <w:r w:rsidR="00AC46D8">
        <w:rPr>
          <w:rFonts w:cs="Times New Roman"/>
          <w:sz w:val="28"/>
          <w:szCs w:val="28"/>
          <w:lang w:val="ru-RU"/>
        </w:rPr>
        <w:t>73</w:t>
      </w:r>
      <w:r w:rsidR="00BE23AA" w:rsidRPr="00207730">
        <w:rPr>
          <w:rFonts w:eastAsia="Calibri" w:cs="Times New Roman"/>
          <w:sz w:val="28"/>
          <w:szCs w:val="28"/>
          <w:lang w:val="kk-KZ"/>
        </w:rPr>
        <w:fldChar w:fldCharType="end"/>
      </w:r>
      <w:r w:rsidR="00DE753F" w:rsidRPr="00207730">
        <w:rPr>
          <w:rFonts w:eastAsia="Calibri" w:cs="Times New Roman"/>
          <w:sz w:val="28"/>
          <w:szCs w:val="28"/>
          <w:lang w:val="ru-RU"/>
        </w:rPr>
        <w:t>, с. 800</w:t>
      </w:r>
      <w:r w:rsidR="00DE753F" w:rsidRPr="00207730">
        <w:rPr>
          <w:rFonts w:cs="Times New Roman"/>
          <w:sz w:val="28"/>
          <w:szCs w:val="28"/>
          <w:lang w:val="ru-RU"/>
        </w:rPr>
        <w:t>].</w:t>
      </w:r>
    </w:p>
    <w:p w14:paraId="6F2C23C3" w14:textId="7F5AA195" w:rsidR="00DB4245" w:rsidRDefault="00DB4245"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Таким образом, задачей применения технико-криминалистических средств и методов в предупреждении рецидивной преступности можно считать обеспечение успешной деятельности учреждений УИС путем проведения мероприятий превентивного характера, основанных на организации, тактике и методике использования персоналом инженерно- и оперативно-технических средств в целях предотвращения и пресечения преступлений со стороны осужденных.</w:t>
      </w:r>
    </w:p>
    <w:p w14:paraId="52F5D41A" w14:textId="77777777" w:rsidR="00D517AB" w:rsidRPr="00207730" w:rsidRDefault="00D517AB" w:rsidP="00742C3F">
      <w:pPr>
        <w:tabs>
          <w:tab w:val="left" w:pos="9214"/>
          <w:tab w:val="left" w:pos="9356"/>
        </w:tabs>
        <w:spacing w:after="0" w:line="240" w:lineRule="auto"/>
        <w:ind w:firstLine="709"/>
        <w:jc w:val="both"/>
        <w:rPr>
          <w:rFonts w:eastAsia="Calibri" w:cs="Times New Roman"/>
          <w:sz w:val="28"/>
          <w:szCs w:val="28"/>
          <w:lang w:val="ru-RU"/>
        </w:rPr>
      </w:pPr>
    </w:p>
    <w:p w14:paraId="65F1C14B" w14:textId="77777777" w:rsidR="001A0C67" w:rsidRPr="00207730" w:rsidRDefault="001A0C67" w:rsidP="00742C3F">
      <w:pPr>
        <w:tabs>
          <w:tab w:val="left" w:pos="9214"/>
          <w:tab w:val="left" w:pos="9356"/>
        </w:tabs>
        <w:spacing w:after="0" w:line="240" w:lineRule="auto"/>
        <w:ind w:firstLine="709"/>
        <w:jc w:val="center"/>
        <w:rPr>
          <w:rFonts w:eastAsia="Calibri" w:cs="Times New Roman"/>
          <w:sz w:val="24"/>
          <w:szCs w:val="28"/>
          <w:lang w:val="ru-RU"/>
        </w:rPr>
      </w:pPr>
    </w:p>
    <w:p w14:paraId="0BC73ED3" w14:textId="77777777" w:rsidR="00D50766" w:rsidRPr="00207730" w:rsidRDefault="00DE753F" w:rsidP="00742C3F">
      <w:pPr>
        <w:tabs>
          <w:tab w:val="left" w:pos="9214"/>
          <w:tab w:val="left" w:pos="9356"/>
        </w:tabs>
        <w:spacing w:after="0" w:line="240" w:lineRule="auto"/>
        <w:jc w:val="center"/>
        <w:rPr>
          <w:rFonts w:eastAsia="Calibri" w:cs="Times New Roman"/>
          <w:sz w:val="28"/>
          <w:szCs w:val="28"/>
          <w:lang w:val="ru-RU"/>
        </w:rPr>
      </w:pPr>
      <w:r w:rsidRPr="00207730">
        <w:rPr>
          <w:rFonts w:eastAsia="Calibri" w:cs="Times New Roman"/>
          <w:noProof/>
          <w:sz w:val="28"/>
          <w:szCs w:val="28"/>
          <w:lang w:val="ru-RU" w:eastAsia="ru-RU"/>
        </w:rPr>
        <w:drawing>
          <wp:inline distT="0" distB="0" distL="0" distR="0" wp14:anchorId="232EAE36" wp14:editId="53B00575">
            <wp:extent cx="5538470" cy="3581400"/>
            <wp:effectExtent l="0" t="19050" r="5080" b="0"/>
            <wp:docPr id="9" name="Схема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7" r:lo="rId28" r:qs="rId29" r:cs="rId30"/>
              </a:graphicData>
            </a:graphic>
          </wp:inline>
        </w:drawing>
      </w:r>
    </w:p>
    <w:p w14:paraId="23BAB4A5" w14:textId="4697380D" w:rsidR="00190174" w:rsidRPr="00207730" w:rsidRDefault="00190174" w:rsidP="00742C3F">
      <w:pPr>
        <w:tabs>
          <w:tab w:val="left" w:pos="9214"/>
          <w:tab w:val="left" w:pos="9356"/>
        </w:tabs>
        <w:spacing w:after="0" w:line="240" w:lineRule="auto"/>
        <w:ind w:firstLine="709"/>
        <w:jc w:val="center"/>
        <w:rPr>
          <w:rFonts w:eastAsia="Calibri" w:cs="Times New Roman"/>
          <w:sz w:val="28"/>
          <w:szCs w:val="28"/>
          <w:lang w:val="ru-RU"/>
        </w:rPr>
      </w:pPr>
      <w:r w:rsidRPr="00207730">
        <w:rPr>
          <w:rFonts w:eastAsia="Calibri" w:cs="Times New Roman"/>
          <w:sz w:val="28"/>
          <w:szCs w:val="28"/>
          <w:lang w:val="ru-RU"/>
        </w:rPr>
        <w:t xml:space="preserve">Рисунок </w:t>
      </w:r>
      <w:r w:rsidR="00D87D4A" w:rsidRPr="00207730">
        <w:rPr>
          <w:rFonts w:eastAsia="Calibri" w:cs="Times New Roman"/>
          <w:sz w:val="28"/>
          <w:szCs w:val="28"/>
          <w:lang w:val="ru-RU"/>
        </w:rPr>
        <w:t>7</w:t>
      </w:r>
      <w:r w:rsidRPr="00207730">
        <w:rPr>
          <w:rFonts w:eastAsia="Calibri" w:cs="Times New Roman"/>
          <w:sz w:val="28"/>
          <w:szCs w:val="28"/>
          <w:lang w:val="ru-RU"/>
        </w:rPr>
        <w:t xml:space="preserve"> – Классификация </w:t>
      </w:r>
      <w:r w:rsidRPr="00207730">
        <w:rPr>
          <w:rFonts w:eastAsia="Calibri" w:cs="Times New Roman"/>
          <w:bCs/>
          <w:sz w:val="28"/>
          <w:szCs w:val="28"/>
          <w:lang w:val="ru-RU"/>
        </w:rPr>
        <w:t>технико-криминалистических средств, приемов и методов в процессе предупреждения пенитенциарных преступлений по направлениям использования</w:t>
      </w:r>
    </w:p>
    <w:p w14:paraId="3911F67D" w14:textId="77777777" w:rsidR="00DB4245" w:rsidRPr="00207730" w:rsidRDefault="00DB4245" w:rsidP="00742C3F">
      <w:pPr>
        <w:tabs>
          <w:tab w:val="left" w:pos="9214"/>
          <w:tab w:val="left" w:pos="9356"/>
        </w:tabs>
        <w:spacing w:after="0" w:line="240" w:lineRule="auto"/>
        <w:ind w:firstLine="709"/>
        <w:jc w:val="both"/>
        <w:rPr>
          <w:rFonts w:eastAsia="Calibri" w:cs="Times New Roman"/>
          <w:sz w:val="28"/>
          <w:szCs w:val="28"/>
          <w:lang w:val="ru-RU"/>
        </w:rPr>
      </w:pPr>
    </w:p>
    <w:p w14:paraId="53C95DF5" w14:textId="77777777" w:rsidR="0067522A" w:rsidRDefault="00A45C92"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Современный арсенал технико-криминалистических средств, используемых в УМБ, обеспечивает значительное повышение производительности труда сотрудников УИС. Это выражается в более эффективном контроле за осужденными,</w:t>
      </w:r>
    </w:p>
    <w:p w14:paraId="2F32A803" w14:textId="3B40F044" w:rsidR="0067522A" w:rsidRPr="009B0C8B" w:rsidRDefault="0067522A" w:rsidP="009B0C8B">
      <w:pPr>
        <w:tabs>
          <w:tab w:val="left" w:pos="9214"/>
          <w:tab w:val="left" w:pos="9356"/>
        </w:tabs>
        <w:spacing w:after="0" w:line="240" w:lineRule="auto"/>
        <w:jc w:val="both"/>
        <w:rPr>
          <w:rFonts w:eastAsia="Calibri" w:cs="Times New Roman"/>
          <w:sz w:val="28"/>
          <w:szCs w:val="28"/>
          <w:lang w:val="ru-RU"/>
        </w:rPr>
      </w:pPr>
      <w:r>
        <w:rPr>
          <w:rFonts w:eastAsia="Calibri" w:cs="Times New Roman"/>
          <w:sz w:val="28"/>
          <w:szCs w:val="28"/>
          <w:lang w:val="ru-RU"/>
        </w:rPr>
        <w:t>и</w:t>
      </w:r>
      <w:r w:rsidRPr="0067522A">
        <w:rPr>
          <w:rFonts w:eastAsia="Calibri" w:cs="Times New Roman"/>
          <w:sz w:val="28"/>
          <w:szCs w:val="28"/>
          <w:lang w:val="ru-RU"/>
        </w:rPr>
        <w:t>ными словами, автоматизация и технологическое сопровождение процессов надзора позволяют перераспределить нагрузку</w:t>
      </w:r>
      <w:r>
        <w:rPr>
          <w:rFonts w:eastAsia="Calibri" w:cs="Times New Roman"/>
          <w:sz w:val="28"/>
          <w:szCs w:val="28"/>
          <w:lang w:val="ru-RU"/>
        </w:rPr>
        <w:t xml:space="preserve"> личного состава</w:t>
      </w:r>
      <w:r w:rsidRPr="0067522A">
        <w:rPr>
          <w:rFonts w:eastAsia="Calibri" w:cs="Times New Roman"/>
          <w:sz w:val="28"/>
          <w:szCs w:val="28"/>
          <w:lang w:val="ru-RU"/>
        </w:rPr>
        <w:t xml:space="preserve"> и сосредоточить усилия персонала на решении задач, требующих профессиональной оценки и оперативного реагирования</w:t>
      </w:r>
      <w:r w:rsidR="00A45C92" w:rsidRPr="00207730">
        <w:rPr>
          <w:rFonts w:eastAsia="Calibri" w:cs="Times New Roman"/>
          <w:sz w:val="28"/>
          <w:szCs w:val="28"/>
          <w:lang w:val="ru-RU"/>
        </w:rPr>
        <w:t xml:space="preserve"> </w:t>
      </w:r>
      <w:r w:rsidR="00DE753F" w:rsidRPr="00207730">
        <w:rPr>
          <w:rFonts w:eastAsia="Calibri" w:cs="Times New Roman"/>
          <w:sz w:val="28"/>
          <w:szCs w:val="28"/>
          <w:lang w:val="ru-RU"/>
        </w:rPr>
        <w:t>[</w:t>
      </w:r>
      <w:r w:rsidR="00BE23AA" w:rsidRPr="00207730">
        <w:rPr>
          <w:rFonts w:cs="Times New Roman"/>
          <w:sz w:val="28"/>
          <w:szCs w:val="28"/>
          <w:lang w:val="ru-RU"/>
        </w:rPr>
        <w:fldChar w:fldCharType="begin"/>
      </w:r>
      <w:r w:rsidR="00BE23AA" w:rsidRPr="00207730">
        <w:rPr>
          <w:rFonts w:eastAsia="Calibri" w:cs="Times New Roman"/>
          <w:sz w:val="28"/>
          <w:szCs w:val="28"/>
          <w:lang w:val="ru-RU"/>
        </w:rPr>
        <w:instrText xml:space="preserve"> REF _Ref164706894 \r \h </w:instrText>
      </w:r>
      <w:r w:rsidR="00465070" w:rsidRPr="00207730">
        <w:rPr>
          <w:rFonts w:cs="Times New Roman"/>
          <w:sz w:val="28"/>
          <w:szCs w:val="28"/>
          <w:lang w:val="ru-RU"/>
        </w:rPr>
        <w:instrText xml:space="preserve"> \* MERGEFORMAT </w:instrText>
      </w:r>
      <w:r w:rsidR="00BE23AA" w:rsidRPr="00207730">
        <w:rPr>
          <w:rFonts w:cs="Times New Roman"/>
          <w:sz w:val="28"/>
          <w:szCs w:val="28"/>
          <w:lang w:val="ru-RU"/>
        </w:rPr>
      </w:r>
      <w:r w:rsidR="00BE23AA" w:rsidRPr="00207730">
        <w:rPr>
          <w:rFonts w:cs="Times New Roman"/>
          <w:sz w:val="28"/>
          <w:szCs w:val="28"/>
          <w:lang w:val="ru-RU"/>
        </w:rPr>
        <w:fldChar w:fldCharType="separate"/>
      </w:r>
      <w:r w:rsidR="00AC46D8">
        <w:rPr>
          <w:rFonts w:eastAsia="Calibri" w:cs="Times New Roman"/>
          <w:sz w:val="28"/>
          <w:szCs w:val="28"/>
          <w:lang w:val="ru-RU"/>
        </w:rPr>
        <w:t>79</w:t>
      </w:r>
      <w:r w:rsidR="00BE23AA" w:rsidRPr="00207730">
        <w:rPr>
          <w:rFonts w:cs="Times New Roman"/>
          <w:sz w:val="28"/>
          <w:szCs w:val="28"/>
          <w:lang w:val="ru-RU"/>
        </w:rPr>
        <w:fldChar w:fldCharType="end"/>
      </w:r>
      <w:r w:rsidR="00DE753F" w:rsidRPr="00207730">
        <w:rPr>
          <w:rFonts w:eastAsia="Calibri" w:cs="Times New Roman"/>
          <w:sz w:val="28"/>
          <w:szCs w:val="28"/>
          <w:lang w:val="ru-RU"/>
        </w:rPr>
        <w:t xml:space="preserve">]. </w:t>
      </w:r>
      <w:r w:rsidR="00A45C92" w:rsidRPr="00207730">
        <w:rPr>
          <w:rFonts w:eastAsia="Calibri" w:cs="Times New Roman"/>
          <w:sz w:val="28"/>
          <w:szCs w:val="28"/>
          <w:lang w:val="ru-RU"/>
        </w:rPr>
        <w:t xml:space="preserve">В частности, система видеонаблюдения, как </w:t>
      </w:r>
      <w:r w:rsidR="00C5241E">
        <w:rPr>
          <w:rFonts w:eastAsia="Times New Roman" w:cs="Times New Roman"/>
          <w:sz w:val="28"/>
          <w:szCs w:val="28"/>
          <w:lang w:val="ru-RU" w:eastAsia="ru-RU"/>
        </w:rPr>
        <w:t>п</w:t>
      </w:r>
      <w:r w:rsidR="00C5241E" w:rsidRPr="0067522A">
        <w:rPr>
          <w:rFonts w:eastAsia="Times New Roman" w:cs="Times New Roman"/>
          <w:sz w:val="28"/>
          <w:szCs w:val="28"/>
          <w:lang w:val="ru-RU" w:eastAsia="ru-RU"/>
        </w:rPr>
        <w:t xml:space="preserve">рактическое внедрение соответствующих технологий проявляется в повышении результативности контроля за поведением осужденных, снижении вероятности нарушений </w:t>
      </w:r>
      <w:r w:rsidR="00282DAF">
        <w:rPr>
          <w:rFonts w:eastAsia="Times New Roman" w:cs="Times New Roman"/>
          <w:sz w:val="28"/>
          <w:szCs w:val="28"/>
          <w:lang w:val="ru-RU" w:eastAsia="ru-RU"/>
        </w:rPr>
        <w:t xml:space="preserve">режима содержания </w:t>
      </w:r>
      <w:r w:rsidR="00C5241E" w:rsidRPr="0067522A">
        <w:rPr>
          <w:rFonts w:eastAsia="Times New Roman" w:cs="Times New Roman"/>
          <w:sz w:val="28"/>
          <w:szCs w:val="28"/>
          <w:lang w:val="ru-RU" w:eastAsia="ru-RU"/>
        </w:rPr>
        <w:t>и иных противоправных проявлений</w:t>
      </w:r>
      <w:r w:rsidR="00C5241E">
        <w:rPr>
          <w:rFonts w:eastAsia="Calibri" w:cs="Times New Roman"/>
          <w:sz w:val="28"/>
          <w:szCs w:val="28"/>
          <w:lang w:val="ru-RU"/>
        </w:rPr>
        <w:t xml:space="preserve"> </w:t>
      </w:r>
      <w:r w:rsidR="00A45C92" w:rsidRPr="00207730">
        <w:rPr>
          <w:rFonts w:eastAsia="Calibri" w:cs="Times New Roman"/>
          <w:sz w:val="28"/>
          <w:szCs w:val="28"/>
          <w:lang w:val="ru-RU"/>
        </w:rPr>
        <w:t>на территории УМБ, обеспечивая оперативный и объективный мониторинг ситуации путем</w:t>
      </w:r>
      <w:r w:rsidR="00A45C92" w:rsidRPr="00207730">
        <w:rPr>
          <w:rFonts w:eastAsia="Times New Roman" w:cs="Times New Roman"/>
          <w:sz w:val="28"/>
          <w:szCs w:val="28"/>
          <w:lang w:val="ru-RU" w:eastAsia="ru-RU"/>
        </w:rPr>
        <w:t xml:space="preserve"> документирования аудио- и видеоинформации с помощью компьютера, DVD-рекордера и видеорегистратора</w:t>
      </w:r>
      <w:r w:rsidR="00DE753F" w:rsidRPr="00207730">
        <w:rPr>
          <w:rFonts w:eastAsia="Times New Roman" w:cs="Times New Roman"/>
          <w:sz w:val="28"/>
          <w:szCs w:val="28"/>
          <w:lang w:val="ru-RU" w:eastAsia="ru-RU"/>
        </w:rPr>
        <w:t xml:space="preserve">. </w:t>
      </w:r>
    </w:p>
    <w:p w14:paraId="49CCD50E" w14:textId="61D01EB5"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Times New Roman" w:cs="Times New Roman"/>
          <w:sz w:val="28"/>
          <w:szCs w:val="28"/>
          <w:lang w:val="ru-RU" w:eastAsia="ru-RU"/>
        </w:rPr>
        <w:t>Наличие сохран</w:t>
      </w:r>
      <w:r w:rsidR="00D4694F" w:rsidRPr="00207730">
        <w:rPr>
          <w:rFonts w:eastAsia="Times New Roman" w:cs="Times New Roman"/>
          <w:sz w:val="28"/>
          <w:szCs w:val="28"/>
          <w:lang w:val="ru-RU" w:eastAsia="ru-RU"/>
        </w:rPr>
        <w:t>е</w:t>
      </w:r>
      <w:r w:rsidRPr="00207730">
        <w:rPr>
          <w:rFonts w:eastAsia="Times New Roman" w:cs="Times New Roman"/>
          <w:sz w:val="28"/>
          <w:szCs w:val="28"/>
          <w:lang w:val="ru-RU" w:eastAsia="ru-RU"/>
        </w:rPr>
        <w:t>нной видеоинформации способствует формированию объективной доказательственной базы по фактам правонарушений, совершаемых осужд</w:t>
      </w:r>
      <w:r w:rsidR="00D4694F" w:rsidRPr="00207730">
        <w:rPr>
          <w:rFonts w:eastAsia="Times New Roman" w:cs="Times New Roman"/>
          <w:sz w:val="28"/>
          <w:szCs w:val="28"/>
          <w:lang w:val="ru-RU" w:eastAsia="ru-RU"/>
        </w:rPr>
        <w:t>е</w:t>
      </w:r>
      <w:r w:rsidRPr="00207730">
        <w:rPr>
          <w:rFonts w:eastAsia="Times New Roman" w:cs="Times New Roman"/>
          <w:sz w:val="28"/>
          <w:szCs w:val="28"/>
          <w:lang w:val="ru-RU" w:eastAsia="ru-RU"/>
        </w:rPr>
        <w:t xml:space="preserve">нными. </w:t>
      </w:r>
      <w:r w:rsidR="005B0C87" w:rsidRPr="00207730">
        <w:rPr>
          <w:rFonts w:eastAsia="Times New Roman" w:cs="Times New Roman"/>
          <w:sz w:val="28"/>
          <w:szCs w:val="28"/>
          <w:lang w:val="ru-RU" w:eastAsia="ru-RU"/>
        </w:rPr>
        <w:t>Объективная фиксация событий с помощью видеонаблюдения в местах лишения свободы позволяет выявлять даже те детали, которые могли быть упущены сотрудниками УИС в ходе повседневной работы. Эти данные могут оказаться критически важными для установления истины при расследовании правонарушений</w:t>
      </w:r>
      <w:r w:rsidRPr="00207730">
        <w:rPr>
          <w:rFonts w:eastAsia="Times New Roman" w:cs="Times New Roman"/>
          <w:sz w:val="28"/>
          <w:szCs w:val="28"/>
          <w:lang w:val="ru-RU" w:eastAsia="ru-RU"/>
        </w:rPr>
        <w:t xml:space="preserve"> и преступлений, совершаемых в местах лишения свободы</w:t>
      </w:r>
      <w:r w:rsidRPr="00207730">
        <w:rPr>
          <w:rFonts w:eastAsia="Calibri" w:cs="Times New Roman"/>
          <w:sz w:val="28"/>
          <w:szCs w:val="28"/>
          <w:lang w:val="ru-RU"/>
        </w:rPr>
        <w:t xml:space="preserve"> [</w:t>
      </w:r>
      <w:r w:rsidR="00B83FA0" w:rsidRPr="00207730">
        <w:rPr>
          <w:rFonts w:eastAsia="Calibri" w:cs="Times New Roman"/>
          <w:sz w:val="28"/>
          <w:szCs w:val="28"/>
          <w:lang w:val="ru-RU"/>
        </w:rPr>
        <w:fldChar w:fldCharType="begin"/>
      </w:r>
      <w:r w:rsidR="00B83FA0" w:rsidRPr="00207730">
        <w:rPr>
          <w:rFonts w:eastAsia="Calibri" w:cs="Times New Roman"/>
          <w:sz w:val="28"/>
          <w:szCs w:val="28"/>
          <w:lang w:val="ru-RU"/>
        </w:rPr>
        <w:instrText xml:space="preserve"> REF _Ref206633345 \r \h </w:instrText>
      </w:r>
      <w:r w:rsidR="00465070" w:rsidRPr="00207730">
        <w:rPr>
          <w:rFonts w:eastAsia="Calibri" w:cs="Times New Roman"/>
          <w:sz w:val="28"/>
          <w:szCs w:val="28"/>
          <w:lang w:val="ru-RU"/>
        </w:rPr>
        <w:instrText xml:space="preserve"> \* MERGEFORMAT </w:instrText>
      </w:r>
      <w:r w:rsidR="00B83FA0" w:rsidRPr="00207730">
        <w:rPr>
          <w:rFonts w:eastAsia="Calibri" w:cs="Times New Roman"/>
          <w:sz w:val="28"/>
          <w:szCs w:val="28"/>
          <w:lang w:val="ru-RU"/>
        </w:rPr>
      </w:r>
      <w:r w:rsidR="00B83FA0" w:rsidRPr="00207730">
        <w:rPr>
          <w:rFonts w:eastAsia="Calibri" w:cs="Times New Roman"/>
          <w:sz w:val="28"/>
          <w:szCs w:val="28"/>
          <w:lang w:val="ru-RU"/>
        </w:rPr>
        <w:fldChar w:fldCharType="separate"/>
      </w:r>
      <w:r w:rsidR="00AC46D8">
        <w:rPr>
          <w:rFonts w:eastAsia="Calibri" w:cs="Times New Roman"/>
          <w:sz w:val="28"/>
          <w:szCs w:val="28"/>
          <w:lang w:val="ru-RU"/>
        </w:rPr>
        <w:t>80</w:t>
      </w:r>
      <w:r w:rsidR="00B83FA0" w:rsidRPr="00207730">
        <w:rPr>
          <w:rFonts w:eastAsia="Calibri" w:cs="Times New Roman"/>
          <w:sz w:val="28"/>
          <w:szCs w:val="28"/>
          <w:lang w:val="ru-RU"/>
        </w:rPr>
        <w:fldChar w:fldCharType="end"/>
      </w:r>
      <w:r w:rsidRPr="00207730">
        <w:rPr>
          <w:rFonts w:eastAsia="Calibri" w:cs="Times New Roman"/>
          <w:sz w:val="28"/>
          <w:szCs w:val="28"/>
          <w:lang w:val="ru-RU"/>
        </w:rPr>
        <w:t>].</w:t>
      </w:r>
    </w:p>
    <w:p w14:paraId="52165593" w14:textId="77777777" w:rsidR="00D50766" w:rsidRPr="00207730" w:rsidRDefault="00DE753F" w:rsidP="00742C3F">
      <w:pPr>
        <w:spacing w:after="0" w:line="240" w:lineRule="auto"/>
        <w:ind w:firstLine="709"/>
        <w:jc w:val="both"/>
        <w:rPr>
          <w:rFonts w:cs="Times New Roman"/>
          <w:spacing w:val="2"/>
          <w:sz w:val="28"/>
          <w:szCs w:val="28"/>
          <w:lang w:val="ru-RU"/>
        </w:rPr>
      </w:pPr>
      <w:r w:rsidRPr="00207730">
        <w:rPr>
          <w:rFonts w:cs="Times New Roman"/>
          <w:spacing w:val="2"/>
          <w:sz w:val="28"/>
          <w:szCs w:val="28"/>
          <w:lang w:val="ru-RU"/>
        </w:rPr>
        <w:t>С учетом возросшей роли технических средств фиксации в обеспечении режима и порядка, а также недопустимости умышленного воспрепятствования их функционированию, представляется целесообразным внести изменения в ч.2 ст. 130 УИК РК, дополнив перечень злостных нарушений установленного порядка отбывания наказания следующими действиями:</w:t>
      </w:r>
    </w:p>
    <w:p w14:paraId="3DDDB9ED" w14:textId="77777777" w:rsidR="00D50766" w:rsidRPr="00207730" w:rsidRDefault="00DE753F" w:rsidP="00742C3F">
      <w:pPr>
        <w:spacing w:after="0" w:line="240" w:lineRule="auto"/>
        <w:ind w:firstLine="709"/>
        <w:jc w:val="both"/>
        <w:rPr>
          <w:rFonts w:cs="Times New Roman"/>
          <w:spacing w:val="2"/>
          <w:sz w:val="28"/>
          <w:szCs w:val="28"/>
          <w:lang w:val="ru-RU"/>
        </w:rPr>
      </w:pPr>
      <w:r w:rsidRPr="00207730">
        <w:rPr>
          <w:rFonts w:cs="Times New Roman"/>
          <w:spacing w:val="2"/>
          <w:sz w:val="28"/>
          <w:szCs w:val="28"/>
          <w:lang w:val="ru-RU"/>
        </w:rPr>
        <w:t>- умышленные действия, направленные на затруднение функционирования системы видеонаблюдения, включая завешивание или иное блокирование камер;</w:t>
      </w:r>
    </w:p>
    <w:p w14:paraId="7E32848C" w14:textId="77777777" w:rsidR="00D50766" w:rsidRPr="00207730" w:rsidRDefault="00DE753F" w:rsidP="00742C3F">
      <w:pPr>
        <w:spacing w:after="0" w:line="240" w:lineRule="auto"/>
        <w:ind w:firstLine="709"/>
        <w:jc w:val="both"/>
        <w:rPr>
          <w:rFonts w:cs="Times New Roman"/>
          <w:spacing w:val="2"/>
          <w:sz w:val="28"/>
          <w:szCs w:val="28"/>
          <w:lang w:val="ru-RU"/>
        </w:rPr>
      </w:pPr>
      <w:r w:rsidRPr="00207730">
        <w:rPr>
          <w:rFonts w:cs="Times New Roman"/>
          <w:spacing w:val="2"/>
          <w:sz w:val="28"/>
          <w:szCs w:val="28"/>
          <w:lang w:val="ru-RU"/>
        </w:rPr>
        <w:t>- разговоры в строю во время проведения проверки;</w:t>
      </w:r>
    </w:p>
    <w:p w14:paraId="7313EBB0" w14:textId="213438E9" w:rsidR="00D50766" w:rsidRPr="00207730" w:rsidRDefault="00DE753F" w:rsidP="00742C3F">
      <w:pPr>
        <w:spacing w:after="0" w:line="240" w:lineRule="auto"/>
        <w:ind w:firstLine="709"/>
        <w:jc w:val="both"/>
        <w:rPr>
          <w:rFonts w:cs="Times New Roman"/>
          <w:spacing w:val="2"/>
          <w:sz w:val="28"/>
          <w:szCs w:val="28"/>
          <w:lang w:val="ru-RU"/>
        </w:rPr>
      </w:pPr>
      <w:r w:rsidRPr="00207730">
        <w:rPr>
          <w:rFonts w:cs="Times New Roman"/>
          <w:spacing w:val="2"/>
          <w:sz w:val="28"/>
          <w:szCs w:val="28"/>
          <w:lang w:val="ru-RU"/>
        </w:rPr>
        <w:t>- нахождение в строю с руками в карманах, а также нарушения установленной формы одежды;</w:t>
      </w:r>
    </w:p>
    <w:p w14:paraId="5E45B074" w14:textId="77777777" w:rsidR="00D50766" w:rsidRPr="00207730" w:rsidRDefault="00DE753F" w:rsidP="00742C3F">
      <w:pPr>
        <w:spacing w:after="0" w:line="240" w:lineRule="auto"/>
        <w:ind w:firstLine="709"/>
        <w:jc w:val="both"/>
        <w:rPr>
          <w:rFonts w:cs="Times New Roman"/>
          <w:spacing w:val="2"/>
          <w:sz w:val="28"/>
          <w:szCs w:val="28"/>
          <w:lang w:val="ru-RU"/>
        </w:rPr>
      </w:pPr>
      <w:r w:rsidRPr="00207730">
        <w:rPr>
          <w:rFonts w:cs="Times New Roman"/>
          <w:spacing w:val="2"/>
          <w:sz w:val="28"/>
          <w:szCs w:val="28"/>
          <w:lang w:val="ru-RU"/>
        </w:rPr>
        <w:t>- самовольное посещение расположения женского отряда.</w:t>
      </w:r>
    </w:p>
    <w:p w14:paraId="328F332D" w14:textId="40260AE1" w:rsidR="00D50766" w:rsidRPr="00207730" w:rsidRDefault="00DE753F" w:rsidP="00742C3F">
      <w:pPr>
        <w:spacing w:after="0" w:line="240" w:lineRule="auto"/>
        <w:ind w:firstLine="709"/>
        <w:jc w:val="both"/>
        <w:rPr>
          <w:rFonts w:cs="Times New Roman"/>
          <w:spacing w:val="2"/>
          <w:sz w:val="28"/>
          <w:szCs w:val="28"/>
          <w:lang w:val="ru-RU"/>
        </w:rPr>
      </w:pPr>
      <w:r w:rsidRPr="00207730">
        <w:rPr>
          <w:rFonts w:cs="Times New Roman"/>
          <w:spacing w:val="2"/>
          <w:sz w:val="28"/>
          <w:szCs w:val="28"/>
          <w:lang w:val="ru-RU"/>
        </w:rPr>
        <w:t>Такая детализация позволит не только повысить дисциплину среди осужд</w:t>
      </w:r>
      <w:r w:rsidR="00D4694F" w:rsidRPr="00207730">
        <w:rPr>
          <w:rFonts w:cs="Times New Roman"/>
          <w:spacing w:val="2"/>
          <w:sz w:val="28"/>
          <w:szCs w:val="28"/>
          <w:lang w:val="ru-RU"/>
        </w:rPr>
        <w:t>е</w:t>
      </w:r>
      <w:r w:rsidRPr="00207730">
        <w:rPr>
          <w:rFonts w:cs="Times New Roman"/>
          <w:spacing w:val="2"/>
          <w:sz w:val="28"/>
          <w:szCs w:val="28"/>
          <w:lang w:val="ru-RU"/>
        </w:rPr>
        <w:t>нных, но и обеспечит должную охрану функционирования технических средств контроля, играющих важную роль в предупреждении и раскрытии правонарушений.</w:t>
      </w:r>
    </w:p>
    <w:p w14:paraId="3AAB0171" w14:textId="622F76B8" w:rsidR="00D50766" w:rsidRPr="00207730" w:rsidRDefault="00DE753F" w:rsidP="00742C3F">
      <w:pPr>
        <w:spacing w:after="0" w:line="240" w:lineRule="auto"/>
        <w:ind w:firstLine="709"/>
        <w:jc w:val="both"/>
        <w:rPr>
          <w:rFonts w:cs="Times New Roman"/>
          <w:bCs/>
          <w:sz w:val="28"/>
          <w:szCs w:val="28"/>
          <w:lang w:val="ru-RU"/>
        </w:rPr>
      </w:pPr>
      <w:r w:rsidRPr="00207730">
        <w:rPr>
          <w:rFonts w:cs="Times New Roman"/>
          <w:bCs/>
          <w:sz w:val="28"/>
          <w:szCs w:val="28"/>
          <w:lang w:val="ru-RU"/>
        </w:rPr>
        <w:t>В отношении первого из вышеперечисленных действ</w:t>
      </w:r>
      <w:r w:rsidR="00912E83" w:rsidRPr="00207730">
        <w:rPr>
          <w:rFonts w:cs="Times New Roman"/>
          <w:bCs/>
          <w:sz w:val="28"/>
          <w:szCs w:val="28"/>
        </w:rPr>
        <w:t>bq</w:t>
      </w:r>
      <w:r w:rsidRPr="00207730">
        <w:rPr>
          <w:rFonts w:cs="Times New Roman"/>
          <w:bCs/>
          <w:sz w:val="28"/>
          <w:szCs w:val="28"/>
          <w:lang w:val="ru-RU"/>
        </w:rPr>
        <w:t xml:space="preserve"> следует отметить, что в ст. 104 УИК РК предусмотрена дисциплинарная ответственность за закрытие смотрового глазка на двери камеры, а в 2024 г</w:t>
      </w:r>
      <w:r w:rsidR="001A0C67" w:rsidRPr="00207730">
        <w:rPr>
          <w:rFonts w:cs="Times New Roman"/>
          <w:bCs/>
          <w:sz w:val="28"/>
          <w:szCs w:val="28"/>
          <w:lang w:val="ru-RU"/>
        </w:rPr>
        <w:t>оду</w:t>
      </w:r>
      <w:r w:rsidRPr="00207730">
        <w:rPr>
          <w:rFonts w:cs="Times New Roman"/>
          <w:bCs/>
          <w:sz w:val="28"/>
          <w:szCs w:val="28"/>
          <w:lang w:val="ru-RU"/>
        </w:rPr>
        <w:t xml:space="preserve"> установлена уголовная ответственность за уничтожение или повреждение системы видеонаблюдения. </w:t>
      </w:r>
      <w:r w:rsidR="00EF2403" w:rsidRPr="00207730">
        <w:rPr>
          <w:rFonts w:cs="Times New Roman"/>
          <w:bCs/>
          <w:sz w:val="28"/>
          <w:szCs w:val="28"/>
          <w:lang w:val="ru-RU"/>
        </w:rPr>
        <w:t xml:space="preserve">В настоящее время внесены изменения в уголовно-исполнительное </w:t>
      </w:r>
      <w:r w:rsidR="001A23B5" w:rsidRPr="00207730">
        <w:rPr>
          <w:rFonts w:cs="Times New Roman"/>
          <w:bCs/>
          <w:sz w:val="28"/>
          <w:szCs w:val="28"/>
          <w:lang w:val="ru-RU"/>
        </w:rPr>
        <w:t>законодательство</w:t>
      </w:r>
      <w:r w:rsidR="00912E83" w:rsidRPr="00207730">
        <w:rPr>
          <w:rFonts w:cs="Times New Roman"/>
          <w:bCs/>
          <w:sz w:val="28"/>
          <w:szCs w:val="28"/>
          <w:lang w:val="ru-RU"/>
        </w:rPr>
        <w:t>,</w:t>
      </w:r>
      <w:r w:rsidR="001A23B5" w:rsidRPr="00207730">
        <w:rPr>
          <w:rFonts w:cs="Times New Roman"/>
          <w:bCs/>
          <w:sz w:val="28"/>
          <w:szCs w:val="28"/>
          <w:lang w:val="ru-RU"/>
        </w:rPr>
        <w:t xml:space="preserve"> предусматривающ</w:t>
      </w:r>
      <w:r w:rsidR="00912E83" w:rsidRPr="00207730">
        <w:rPr>
          <w:rFonts w:cs="Times New Roman"/>
          <w:bCs/>
          <w:sz w:val="28"/>
          <w:szCs w:val="28"/>
          <w:lang w:val="ru-RU"/>
        </w:rPr>
        <w:t>ее</w:t>
      </w:r>
      <w:r w:rsidRPr="00207730">
        <w:rPr>
          <w:rFonts w:cs="Times New Roman"/>
          <w:bCs/>
          <w:sz w:val="28"/>
          <w:szCs w:val="28"/>
          <w:lang w:val="ru-RU"/>
        </w:rPr>
        <w:t xml:space="preserve"> ответственност</w:t>
      </w:r>
      <w:r w:rsidR="00912E83" w:rsidRPr="00207730">
        <w:rPr>
          <w:rFonts w:cs="Times New Roman"/>
          <w:bCs/>
          <w:sz w:val="28"/>
          <w:szCs w:val="28"/>
          <w:lang w:val="ru-RU"/>
        </w:rPr>
        <w:t>ь</w:t>
      </w:r>
      <w:r w:rsidRPr="00207730">
        <w:rPr>
          <w:rFonts w:cs="Times New Roman"/>
          <w:bCs/>
          <w:sz w:val="28"/>
          <w:szCs w:val="28"/>
          <w:lang w:val="ru-RU"/>
        </w:rPr>
        <w:t xml:space="preserve"> за </w:t>
      </w:r>
      <w:r w:rsidR="00F765F9" w:rsidRPr="00207730">
        <w:rPr>
          <w:rFonts w:cs="Times New Roman"/>
          <w:bCs/>
          <w:sz w:val="28"/>
          <w:szCs w:val="28"/>
          <w:lang w:val="ru-RU"/>
        </w:rPr>
        <w:t>воспрепятствование нормальному функционированию, например, занавешивание</w:t>
      </w:r>
      <w:r w:rsidRPr="00207730">
        <w:rPr>
          <w:rFonts w:cs="Times New Roman"/>
          <w:bCs/>
          <w:sz w:val="28"/>
          <w:szCs w:val="28"/>
          <w:lang w:val="ru-RU"/>
        </w:rPr>
        <w:t xml:space="preserve"> камер видеонаблюдения.</w:t>
      </w:r>
    </w:p>
    <w:p w14:paraId="4D631974"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Системы контроля доступа предназначены для автоматизированно</w:t>
      </w:r>
      <w:r w:rsidRPr="00207730">
        <w:rPr>
          <w:rFonts w:eastAsia="Calibri" w:cs="Times New Roman"/>
          <w:sz w:val="28"/>
          <w:szCs w:val="28"/>
          <w:lang w:val="ru-RU"/>
        </w:rPr>
        <w:softHyphen/>
        <w:t>го контролируемого пропуска людей на территорию учреждений и объектов УИС, ограничения доступа осужденных, лиц, содержащихся под стражей, в определенные режимные зоны, здания и помещения, повышения пропуск</w:t>
      </w:r>
      <w:r w:rsidRPr="00207730">
        <w:rPr>
          <w:rFonts w:eastAsia="Calibri" w:cs="Times New Roman"/>
          <w:sz w:val="28"/>
          <w:szCs w:val="28"/>
          <w:lang w:val="ru-RU"/>
        </w:rPr>
        <w:softHyphen/>
        <w:t>ной способности КПП и обеспечения безопасности дежурного персонала.</w:t>
      </w:r>
    </w:p>
    <w:p w14:paraId="0319F70B" w14:textId="38298667" w:rsidR="00D50766" w:rsidRPr="00207730" w:rsidRDefault="00AB357E"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Поскольку эффективность содержания осужденных в УМБ напрямую связана с </w:t>
      </w:r>
      <w:r w:rsidR="000A3709" w:rsidRPr="00207730">
        <w:rPr>
          <w:rFonts w:eastAsia="Calibri" w:cs="Times New Roman"/>
          <w:sz w:val="28"/>
          <w:szCs w:val="28"/>
          <w:lang w:val="ru-RU"/>
        </w:rPr>
        <w:t>применением</w:t>
      </w:r>
      <w:r w:rsidRPr="00207730">
        <w:rPr>
          <w:rFonts w:eastAsia="Calibri" w:cs="Times New Roman"/>
          <w:sz w:val="28"/>
          <w:szCs w:val="28"/>
          <w:lang w:val="ru-RU"/>
        </w:rPr>
        <w:t xml:space="preserve"> технико-криминалистических методов и средств, </w:t>
      </w:r>
      <w:r w:rsidR="000A3709" w:rsidRPr="00207730">
        <w:rPr>
          <w:rFonts w:eastAsia="Calibri" w:cs="Times New Roman"/>
          <w:sz w:val="28"/>
          <w:szCs w:val="28"/>
          <w:lang w:val="ru-RU"/>
        </w:rPr>
        <w:t>важно не только совершенствовать существующие системы, особенно электронный мониторинг, но и активно внедрять новые разработки</w:t>
      </w:r>
      <w:r w:rsidRPr="00207730">
        <w:rPr>
          <w:rFonts w:eastAsia="Calibri" w:cs="Times New Roman"/>
          <w:sz w:val="28"/>
          <w:szCs w:val="28"/>
          <w:lang w:val="ru-RU"/>
        </w:rPr>
        <w:t xml:space="preserve">. </w:t>
      </w:r>
      <w:r w:rsidR="000A3709" w:rsidRPr="00207730">
        <w:rPr>
          <w:rFonts w:eastAsia="Calibri" w:cs="Times New Roman"/>
          <w:sz w:val="28"/>
          <w:szCs w:val="28"/>
          <w:lang w:val="ru-RU"/>
        </w:rPr>
        <w:t xml:space="preserve">В частности, исследователи предлагают рассмотреть возможность использования чипирования для профилактики уклонения от исполнения приговора осужденными, отбывающими наказание в УМБ </w:t>
      </w:r>
      <w:r w:rsidR="00DE753F" w:rsidRPr="00207730">
        <w:rPr>
          <w:rFonts w:eastAsia="Calibri" w:cs="Times New Roman"/>
          <w:sz w:val="28"/>
          <w:szCs w:val="28"/>
          <w:lang w:val="ru-RU"/>
        </w:rPr>
        <w:t>[</w:t>
      </w:r>
      <w:r w:rsidR="00BE23AA" w:rsidRPr="00207730">
        <w:rPr>
          <w:rFonts w:eastAsia="Calibri" w:cs="Times New Roman"/>
          <w:bCs/>
          <w:sz w:val="28"/>
          <w:szCs w:val="28"/>
          <w:lang w:val="ru-RU"/>
        </w:rPr>
        <w:fldChar w:fldCharType="begin"/>
      </w:r>
      <w:r w:rsidR="00BE23AA" w:rsidRPr="00207730">
        <w:rPr>
          <w:rFonts w:eastAsia="Calibri" w:cs="Times New Roman"/>
          <w:sz w:val="28"/>
          <w:szCs w:val="28"/>
          <w:lang w:val="ru-RU"/>
        </w:rPr>
        <w:instrText xml:space="preserve"> REF _Ref198318467 \r \h </w:instrText>
      </w:r>
      <w:r w:rsidR="00465070" w:rsidRPr="00207730">
        <w:rPr>
          <w:rFonts w:eastAsia="Calibri" w:cs="Times New Roman"/>
          <w:bCs/>
          <w:sz w:val="28"/>
          <w:szCs w:val="28"/>
          <w:lang w:val="ru-RU"/>
        </w:rPr>
        <w:instrText xml:space="preserve"> \* MERGEFORMAT </w:instrText>
      </w:r>
      <w:r w:rsidR="00BE23AA" w:rsidRPr="00207730">
        <w:rPr>
          <w:rFonts w:eastAsia="Calibri" w:cs="Times New Roman"/>
          <w:bCs/>
          <w:sz w:val="28"/>
          <w:szCs w:val="28"/>
          <w:lang w:val="ru-RU"/>
        </w:rPr>
      </w:r>
      <w:r w:rsidR="00BE23AA" w:rsidRPr="00207730">
        <w:rPr>
          <w:rFonts w:eastAsia="Calibri" w:cs="Times New Roman"/>
          <w:bCs/>
          <w:sz w:val="28"/>
          <w:szCs w:val="28"/>
          <w:lang w:val="ru-RU"/>
        </w:rPr>
        <w:fldChar w:fldCharType="separate"/>
      </w:r>
      <w:r w:rsidR="00AC46D8">
        <w:rPr>
          <w:rFonts w:eastAsia="Calibri" w:cs="Times New Roman"/>
          <w:sz w:val="28"/>
          <w:szCs w:val="28"/>
          <w:lang w:val="ru-RU"/>
        </w:rPr>
        <w:t>43</w:t>
      </w:r>
      <w:r w:rsidR="00BE23AA" w:rsidRPr="00207730">
        <w:rPr>
          <w:rFonts w:eastAsia="Calibri" w:cs="Times New Roman"/>
          <w:bCs/>
          <w:sz w:val="28"/>
          <w:szCs w:val="28"/>
          <w:lang w:val="ru-RU"/>
        </w:rPr>
        <w:fldChar w:fldCharType="end"/>
      </w:r>
      <w:r w:rsidR="00DE753F" w:rsidRPr="00207730">
        <w:rPr>
          <w:rFonts w:eastAsia="Calibri" w:cs="Times New Roman"/>
          <w:sz w:val="28"/>
          <w:szCs w:val="28"/>
          <w:lang w:val="ru-RU"/>
        </w:rPr>
        <w:t xml:space="preserve">, </w:t>
      </w:r>
      <w:r w:rsidR="00A441F0" w:rsidRPr="00207730">
        <w:rPr>
          <w:rFonts w:eastAsia="Calibri" w:cs="Times New Roman"/>
          <w:sz w:val="28"/>
          <w:szCs w:val="28"/>
          <w:lang w:val="ru-RU"/>
        </w:rPr>
        <w:t xml:space="preserve">с. </w:t>
      </w:r>
      <w:r w:rsidR="00DE753F" w:rsidRPr="00207730">
        <w:rPr>
          <w:rFonts w:eastAsia="Calibri" w:cs="Times New Roman"/>
          <w:sz w:val="28"/>
          <w:szCs w:val="28"/>
          <w:lang w:val="ru-RU"/>
        </w:rPr>
        <w:t>78], как альтернатив</w:t>
      </w:r>
      <w:r w:rsidR="00BE43EC" w:rsidRPr="00207730">
        <w:rPr>
          <w:rFonts w:eastAsia="Calibri" w:cs="Times New Roman"/>
          <w:sz w:val="28"/>
          <w:szCs w:val="28"/>
          <w:lang w:val="ru-RU"/>
        </w:rPr>
        <w:t>у</w:t>
      </w:r>
      <w:r w:rsidR="00DE753F" w:rsidRPr="00207730">
        <w:rPr>
          <w:rFonts w:eastAsia="Calibri" w:cs="Times New Roman"/>
          <w:sz w:val="28"/>
          <w:szCs w:val="28"/>
          <w:lang w:val="ru-RU"/>
        </w:rPr>
        <w:t xml:space="preserve"> электронны</w:t>
      </w:r>
      <w:r w:rsidR="00BE43EC" w:rsidRPr="00207730">
        <w:rPr>
          <w:rFonts w:eastAsia="Calibri" w:cs="Times New Roman"/>
          <w:sz w:val="28"/>
          <w:szCs w:val="28"/>
          <w:lang w:val="ru-RU"/>
        </w:rPr>
        <w:t>м</w:t>
      </w:r>
      <w:r w:rsidR="00DE753F" w:rsidRPr="00207730">
        <w:rPr>
          <w:rFonts w:eastAsia="Calibri" w:cs="Times New Roman"/>
          <w:sz w:val="28"/>
          <w:szCs w:val="28"/>
          <w:lang w:val="ru-RU"/>
        </w:rPr>
        <w:t xml:space="preserve"> браслет</w:t>
      </w:r>
      <w:r w:rsidR="00BE43EC" w:rsidRPr="00207730">
        <w:rPr>
          <w:rFonts w:eastAsia="Calibri" w:cs="Times New Roman"/>
          <w:sz w:val="28"/>
          <w:szCs w:val="28"/>
          <w:lang w:val="ru-RU"/>
        </w:rPr>
        <w:t>ам</w:t>
      </w:r>
      <w:r w:rsidR="00DE753F" w:rsidRPr="00207730">
        <w:rPr>
          <w:rFonts w:eastAsia="Calibri" w:cs="Times New Roman"/>
          <w:sz w:val="28"/>
          <w:szCs w:val="28"/>
          <w:lang w:val="ru-RU"/>
        </w:rPr>
        <w:t>, а также как элемент</w:t>
      </w:r>
      <w:r w:rsidR="00FB1CF7" w:rsidRPr="00207730">
        <w:rPr>
          <w:rFonts w:eastAsia="Calibri" w:cs="Times New Roman"/>
          <w:sz w:val="28"/>
          <w:szCs w:val="28"/>
          <w:lang w:val="ru-RU"/>
        </w:rPr>
        <w:t>а</w:t>
      </w:r>
      <w:r w:rsidR="00DE753F" w:rsidRPr="00207730">
        <w:rPr>
          <w:rFonts w:eastAsia="Calibri" w:cs="Times New Roman"/>
          <w:sz w:val="28"/>
          <w:szCs w:val="28"/>
          <w:lang w:val="ru-RU"/>
        </w:rPr>
        <w:t xml:space="preserve"> системы контроля доступа.  Целесообразность данного предложения обусловлена весьма успешными отличительными осо</w:t>
      </w:r>
      <w:r w:rsidR="00DE753F" w:rsidRPr="00207730">
        <w:rPr>
          <w:rFonts w:eastAsia="Calibri" w:cs="Times New Roman"/>
          <w:sz w:val="28"/>
          <w:szCs w:val="28"/>
          <w:lang w:val="ru-RU"/>
        </w:rPr>
        <w:softHyphen/>
        <w:t>бенностями применения данного способа идентификации.</w:t>
      </w:r>
    </w:p>
    <w:p w14:paraId="1627177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1) </w:t>
      </w:r>
      <w:r w:rsidRPr="00207730">
        <w:rPr>
          <w:rFonts w:eastAsia="Calibri" w:cs="Times New Roman"/>
          <w:iCs/>
          <w:sz w:val="28"/>
          <w:szCs w:val="28"/>
          <w:lang w:val="ru-RU"/>
        </w:rPr>
        <w:t>Универсальность</w:t>
      </w:r>
      <w:r w:rsidR="00F765F9" w:rsidRPr="00207730">
        <w:rPr>
          <w:rFonts w:eastAsia="Calibri" w:cs="Times New Roman"/>
          <w:iCs/>
          <w:sz w:val="28"/>
          <w:szCs w:val="28"/>
          <w:lang w:val="ru-RU"/>
        </w:rPr>
        <w:t>.</w:t>
      </w:r>
      <w:r w:rsidRPr="00207730">
        <w:rPr>
          <w:rFonts w:eastAsia="Calibri" w:cs="Times New Roman"/>
          <w:sz w:val="28"/>
          <w:szCs w:val="28"/>
          <w:lang w:val="ru-RU"/>
        </w:rPr>
        <w:t xml:space="preserve"> </w:t>
      </w:r>
    </w:p>
    <w:p w14:paraId="74BC3275" w14:textId="603D61BC" w:rsidR="00D50766" w:rsidRPr="00207730" w:rsidRDefault="00803555"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настоящее время технология чипирования успешно применяется в отношении широкого спектра объектов, включая людей, различных животных и даже растения. При этом следует отметить практически полное отсутствие ограничений для применения данной технологии, что обусловлено существенным разнообразием технических решений в области чипов и сканирующих устройств, адаптированных к конкретным условиям применения. Уникальность технологии заключается в возможности адаптации содержания информации, записываемой на микрочип, к конкретным задачам. В частности, в контексте криминалистических исследований, на микрочип могут быть внесены данные, необходимые для идентификации конкретного объекта, с уч</w:t>
      </w:r>
      <w:r w:rsidR="00EC065E" w:rsidRPr="00207730">
        <w:rPr>
          <w:rFonts w:eastAsia="Calibri" w:cs="Times New Roman"/>
          <w:sz w:val="28"/>
          <w:szCs w:val="28"/>
          <w:lang w:val="ru-RU"/>
        </w:rPr>
        <w:t>е</w:t>
      </w:r>
      <w:r w:rsidRPr="00207730">
        <w:rPr>
          <w:rFonts w:eastAsia="Calibri" w:cs="Times New Roman"/>
          <w:sz w:val="28"/>
          <w:szCs w:val="28"/>
          <w:lang w:val="ru-RU"/>
        </w:rPr>
        <w:t>том специфических потребностей криминалистического исследования.</w:t>
      </w:r>
    </w:p>
    <w:p w14:paraId="72E89781" w14:textId="209A482C"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iCs/>
          <w:sz w:val="28"/>
          <w:szCs w:val="28"/>
          <w:lang w:val="ru-RU"/>
        </w:rPr>
        <w:t xml:space="preserve">2) </w:t>
      </w:r>
      <w:r w:rsidR="007E041C" w:rsidRPr="00207730">
        <w:rPr>
          <w:rFonts w:eastAsia="Calibri" w:cs="Times New Roman"/>
          <w:iCs/>
          <w:sz w:val="28"/>
          <w:szCs w:val="28"/>
          <w:lang w:val="ru-RU"/>
        </w:rPr>
        <w:t>Оптимальные расходы</w:t>
      </w:r>
      <w:r w:rsidRPr="00207730">
        <w:rPr>
          <w:rFonts w:eastAsia="Calibri" w:cs="Times New Roman"/>
          <w:iCs/>
          <w:sz w:val="28"/>
          <w:szCs w:val="28"/>
          <w:lang w:val="ru-RU"/>
        </w:rPr>
        <w:t>.</w:t>
      </w:r>
      <w:r w:rsidRPr="00207730">
        <w:rPr>
          <w:rFonts w:eastAsia="Calibri" w:cs="Times New Roman"/>
          <w:sz w:val="28"/>
          <w:szCs w:val="28"/>
          <w:lang w:val="ru-RU"/>
        </w:rPr>
        <w:t xml:space="preserve"> </w:t>
      </w:r>
    </w:p>
    <w:p w14:paraId="60092A5F" w14:textId="510177FF" w:rsidR="00D50766" w:rsidRPr="00207730" w:rsidRDefault="007E041C"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Внедрение технологии чипирования характеризуется экономичностью благодаря невысокой стоимости изготовления чипов, даже при условии обеспечения над</w:t>
      </w:r>
      <w:r w:rsidR="00EC065E" w:rsidRPr="00207730">
        <w:rPr>
          <w:rFonts w:eastAsia="Calibri" w:cs="Times New Roman"/>
          <w:sz w:val="28"/>
          <w:szCs w:val="28"/>
          <w:lang w:val="ru-RU"/>
        </w:rPr>
        <w:t>е</w:t>
      </w:r>
      <w:r w:rsidRPr="00207730">
        <w:rPr>
          <w:rFonts w:eastAsia="Calibri" w:cs="Times New Roman"/>
          <w:sz w:val="28"/>
          <w:szCs w:val="28"/>
          <w:lang w:val="ru-RU"/>
        </w:rPr>
        <w:t>жной защиты от подделок. Использование специализированного программного обеспечения для ведения реестра и структурирования данных также не предполагает существенных финансовых вложений. Наибольшая часть расходов приходится на приобретение достаточного количества сканирующих устройств для использования сотрудниками УИС</w:t>
      </w:r>
      <w:r w:rsidR="00DE753F" w:rsidRPr="00207730">
        <w:rPr>
          <w:rFonts w:eastAsia="Calibri" w:cs="Times New Roman"/>
          <w:sz w:val="28"/>
          <w:szCs w:val="28"/>
          <w:lang w:val="ru-RU"/>
        </w:rPr>
        <w:t>.</w:t>
      </w:r>
    </w:p>
    <w:p w14:paraId="5AAB57C0" w14:textId="5E6995CA"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3) </w:t>
      </w:r>
      <w:r w:rsidR="00365ABC" w:rsidRPr="00207730">
        <w:rPr>
          <w:rFonts w:eastAsia="Calibri" w:cs="Times New Roman"/>
          <w:iCs/>
          <w:sz w:val="28"/>
          <w:szCs w:val="28"/>
          <w:lang w:val="ru-RU"/>
        </w:rPr>
        <w:t>Отслеживание местоположения онлайн</w:t>
      </w:r>
      <w:r w:rsidRPr="00207730">
        <w:rPr>
          <w:rFonts w:eastAsia="Calibri" w:cs="Times New Roman"/>
          <w:iCs/>
          <w:sz w:val="28"/>
          <w:szCs w:val="28"/>
          <w:lang w:val="ru-RU"/>
        </w:rPr>
        <w:t>.</w:t>
      </w:r>
      <w:r w:rsidRPr="00207730">
        <w:rPr>
          <w:rFonts w:eastAsia="Calibri" w:cs="Times New Roman"/>
          <w:sz w:val="28"/>
          <w:szCs w:val="28"/>
          <w:lang w:val="ru-RU"/>
        </w:rPr>
        <w:t xml:space="preserve"> </w:t>
      </w:r>
    </w:p>
    <w:p w14:paraId="7A524766" w14:textId="5530BCC8" w:rsidR="00D50766" w:rsidRPr="00207730" w:rsidRDefault="00365ABC"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Технология чипирования, используемая в настоящее время, обеспечивает возможность определения местоположения отслеживаемого объекта с высокой степенью точности, погрешность при этом не превышает нескольких десятков метров. Определение координат местоположения отслеживаемого объекта осуществляется с использованием как GPS, так и ГЛОНАСС за счет интеграции соответствующих параметров в микрочип. Данное техническое решение предоставляет сотрудникам УИС возможность отслеживания перемещения чипированных осужденных в режиме реального времени, вне зависимости от их удаленности от учреждения</w:t>
      </w:r>
      <w:r w:rsidR="00DE753F" w:rsidRPr="00207730">
        <w:rPr>
          <w:rFonts w:eastAsia="Calibri" w:cs="Times New Roman"/>
          <w:sz w:val="28"/>
          <w:szCs w:val="28"/>
          <w:lang w:val="ru-RU"/>
        </w:rPr>
        <w:t>.</w:t>
      </w:r>
    </w:p>
    <w:p w14:paraId="418A0E6A" w14:textId="42D594A1"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iCs/>
          <w:sz w:val="28"/>
          <w:szCs w:val="28"/>
          <w:lang w:val="ru-RU"/>
        </w:rPr>
        <w:t xml:space="preserve">4) </w:t>
      </w:r>
      <w:r w:rsidR="002A2F07" w:rsidRPr="00207730">
        <w:rPr>
          <w:rFonts w:eastAsia="Calibri" w:cs="Times New Roman"/>
          <w:iCs/>
          <w:sz w:val="28"/>
          <w:szCs w:val="28"/>
          <w:lang w:val="ru-RU"/>
        </w:rPr>
        <w:t>Техническая устойчивость чипа к внешним воздействиям</w:t>
      </w:r>
      <w:r w:rsidRPr="00207730">
        <w:rPr>
          <w:rFonts w:eastAsia="Calibri" w:cs="Times New Roman"/>
          <w:iCs/>
          <w:sz w:val="28"/>
          <w:szCs w:val="28"/>
          <w:lang w:val="ru-RU"/>
        </w:rPr>
        <w:t>.</w:t>
      </w:r>
      <w:r w:rsidRPr="00207730">
        <w:rPr>
          <w:rFonts w:eastAsia="Calibri" w:cs="Times New Roman"/>
          <w:sz w:val="28"/>
          <w:szCs w:val="28"/>
          <w:lang w:val="ru-RU"/>
        </w:rPr>
        <w:t xml:space="preserve"> </w:t>
      </w:r>
    </w:p>
    <w:p w14:paraId="6857C3CF" w14:textId="18628132" w:rsidR="00D50766" w:rsidRPr="00207730" w:rsidRDefault="002A2F07"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На функциональные характеристики микрочипа не оказывают влияния неблагоприятные погодные условия или транспортировка на значительные расстояния. При этом, даже в случае имплантации микрочипа в живой организм и его незначительного смещения под кожей с течением времени (как правило, не более 5 см), не отмечается снижения эффективности использования данной технологии. Как правило, одного микрочипа достаточно для обеспечения функционирования системы в течение всего жизненного цикла биологического объекта, при этом обеспечивается полная безопасность для организма и отсутствие каких-либо негативных ощущений</w:t>
      </w:r>
      <w:r w:rsidR="00DE753F" w:rsidRPr="00207730">
        <w:rPr>
          <w:rFonts w:eastAsia="Calibri" w:cs="Times New Roman"/>
          <w:sz w:val="28"/>
          <w:szCs w:val="28"/>
          <w:lang w:val="ru-RU"/>
        </w:rPr>
        <w:t>.</w:t>
      </w:r>
    </w:p>
    <w:p w14:paraId="09FFCB19" w14:textId="2AE8C404" w:rsidR="00D50766" w:rsidRPr="00207730" w:rsidRDefault="00E4696D"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целях всесторонней оценки эффективности технологии чипирования предлагается реализовать пилотный проект по ее внедрению в нескольких учреждениях УИС на территории Республики Казахстан. По результатам реализации пилотного проекта, следует рассмотреть вопрос о законодательном закреплении возможности применения чипирования к отдельным категориям осужденных</w:t>
      </w:r>
      <w:r w:rsidR="00DE753F" w:rsidRPr="00207730">
        <w:rPr>
          <w:rFonts w:eastAsia="Calibri" w:cs="Times New Roman"/>
          <w:sz w:val="28"/>
          <w:szCs w:val="28"/>
          <w:lang w:val="ru-RU"/>
        </w:rPr>
        <w:t>.</w:t>
      </w:r>
    </w:p>
    <w:p w14:paraId="351F2AF7" w14:textId="46BE1B74" w:rsidR="00D50766" w:rsidRPr="00207730" w:rsidRDefault="00AB7474"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Вопрос о применении чипирования требует всестороннего рассмотрения на законодательном уровне, с обязательным учетом прав и свобод осужденных. Необходимо провести анализ действующей нормативно-правовой базы, в частности, законов о правах человека, и разработать законодательные нормы, регламентирующие применение данной технологии. Задача сложная, но обеспечение безопасности общества от повторных преступлений является приоритетной целью</w:t>
      </w:r>
      <w:r w:rsidR="00DE753F" w:rsidRPr="00207730">
        <w:rPr>
          <w:rFonts w:eastAsia="Calibri" w:cs="Times New Roman"/>
          <w:sz w:val="28"/>
          <w:szCs w:val="28"/>
          <w:lang w:val="ru-RU"/>
        </w:rPr>
        <w:t>.</w:t>
      </w:r>
    </w:p>
    <w:p w14:paraId="07C01801" w14:textId="4AB74A43"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Чипирование осужденных, содержащихся в условиях УМБ и отнес</w:t>
      </w:r>
      <w:r w:rsidR="00D4694F" w:rsidRPr="00207730">
        <w:rPr>
          <w:rFonts w:eastAsia="Calibri" w:cs="Times New Roman"/>
          <w:sz w:val="28"/>
          <w:szCs w:val="28"/>
          <w:lang w:val="ru-RU"/>
        </w:rPr>
        <w:t>е</w:t>
      </w:r>
      <w:r w:rsidRPr="00207730">
        <w:rPr>
          <w:rFonts w:eastAsia="Calibri" w:cs="Times New Roman"/>
          <w:sz w:val="28"/>
          <w:szCs w:val="28"/>
          <w:lang w:val="ru-RU"/>
        </w:rPr>
        <w:t>нных к категории склонных к уклонению от отбывания наказания и совершению побега, представляет собой эффективный инструмент повышения контроля за их передвижением и соблюдением режима отбывания наказания. Такая мера позволяет в режиме реального времени отслеживать местоположение осужденных, что минимизирует вероятность нарушений, в том числе самовольного оставления учреждения или попыток побега. В случае отклонения от маршрута или нарушения режима система чипирования может автоматически подать сигнал тревоги, что обеспечивает оперативное реагирование администрации учреждения.</w:t>
      </w:r>
    </w:p>
    <w:p w14:paraId="6F65A2C5" w14:textId="2C627700"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Однако внедрение современных технологий контроля не отменяет необходимости корректного и строгого соблюдения действующего законодательства, прежде всего в части правоприменительной практики. По статистике, более 80% преступлений совершаются осужденными, находящимися в учреждениях уголовно-исполнительной системы минимальной безопасности. При этом анализ причин и условий совершения таких преступлений показывает, что одной из ключевых проблем является неоднозначное толкование и применение норм ст.</w:t>
      </w:r>
      <w:r w:rsidR="00531001" w:rsidRPr="00207730">
        <w:rPr>
          <w:rFonts w:cs="Times New Roman"/>
          <w:sz w:val="28"/>
          <w:szCs w:val="28"/>
          <w:lang w:val="ru-RU"/>
        </w:rPr>
        <w:t>ст.</w:t>
      </w:r>
      <w:r w:rsidRPr="00207730">
        <w:rPr>
          <w:rFonts w:cs="Times New Roman"/>
          <w:sz w:val="28"/>
          <w:szCs w:val="28"/>
          <w:lang w:val="ru-RU"/>
        </w:rPr>
        <w:t xml:space="preserve"> 128 и 143 УИК РК.</w:t>
      </w:r>
    </w:p>
    <w:p w14:paraId="2922598D" w14:textId="77777777" w:rsidR="00D50766" w:rsidRPr="00207730" w:rsidRDefault="00DE753F" w:rsidP="00742C3F">
      <w:pPr>
        <w:spacing w:after="0" w:line="240" w:lineRule="auto"/>
        <w:ind w:firstLine="708"/>
        <w:jc w:val="both"/>
        <w:rPr>
          <w:rFonts w:cs="Times New Roman"/>
          <w:b/>
          <w:sz w:val="28"/>
          <w:szCs w:val="28"/>
          <w:lang w:val="ru-RU"/>
        </w:rPr>
      </w:pPr>
      <w:r w:rsidRPr="00207730">
        <w:rPr>
          <w:rFonts w:cs="Times New Roman"/>
          <w:sz w:val="28"/>
          <w:szCs w:val="28"/>
          <w:lang w:val="ru-RU"/>
        </w:rPr>
        <w:t>В частности, вызывает серьезные нарекания практика отдельных администраций колоний-поселений, которые, ссылаясь на ч. 4 ст. 143 УИК РК, систематически отпускают осужденных без сопровождения в другой населенный пункт – как в будние, так и в выходные дни, иногда по 4 раза в месяц, с 9 до 18 часов. В ряде случаев родственники осужденных даже оставляют в залог свои удостоверения личности, что является недопустимой практикой.</w:t>
      </w:r>
      <w:r w:rsidRPr="00207730">
        <w:rPr>
          <w:rFonts w:cs="Times New Roman"/>
          <w:b/>
          <w:sz w:val="28"/>
          <w:szCs w:val="28"/>
          <w:lang w:val="ru-RU"/>
        </w:rPr>
        <w:t xml:space="preserve"> </w:t>
      </w:r>
    </w:p>
    <w:p w14:paraId="25D244F9" w14:textId="4CCAF349"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Такие действия нивелируют положения ч.</w:t>
      </w:r>
      <w:r w:rsidR="00EB3455" w:rsidRPr="00207730">
        <w:rPr>
          <w:rFonts w:cs="Times New Roman"/>
          <w:sz w:val="28"/>
          <w:szCs w:val="28"/>
          <w:lang w:val="ru-RU"/>
        </w:rPr>
        <w:t xml:space="preserve"> </w:t>
      </w:r>
      <w:r w:rsidRPr="00207730">
        <w:rPr>
          <w:rFonts w:cs="Times New Roman"/>
          <w:sz w:val="28"/>
          <w:szCs w:val="28"/>
          <w:lang w:val="ru-RU"/>
        </w:rPr>
        <w:t>2 ст. 128 УИК РК, предусматривающ</w:t>
      </w:r>
      <w:r w:rsidR="00762E85" w:rsidRPr="00207730">
        <w:rPr>
          <w:rFonts w:cs="Times New Roman"/>
          <w:sz w:val="28"/>
          <w:szCs w:val="28"/>
          <w:lang w:val="ru-RU"/>
        </w:rPr>
        <w:t>ие</w:t>
      </w:r>
      <w:r w:rsidRPr="00207730">
        <w:rPr>
          <w:rFonts w:cs="Times New Roman"/>
          <w:sz w:val="28"/>
          <w:szCs w:val="28"/>
          <w:lang w:val="ru-RU"/>
        </w:rPr>
        <w:t xml:space="preserve"> возможность выхода осужденных за пределы учреждения в порядке поощрения – строго не более одного раза в квартал и только при наличии положительной степени поведения. Причем данная мера поощрения предполагает отсутствие сопровождения только при соблюдении всех условий, включая выдачу постановления начальника учреждения, внесение данных в соответствующие базы и строгую фиксацию факта выхода. В этой связи важно подчеркнуть следующие аспекты правильного применения положений ст. 143 УИК РК.</w:t>
      </w:r>
    </w:p>
    <w:p w14:paraId="0EACDAA1" w14:textId="77777777"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Выход без надзора возможен только с разрешения администрации учреждения. При этом администрация вправе отказать в предоставлении выхода, мотивируя это режимными требованиями, усилением контроля и соответствующими указаниями КУИС РК, запрещающими выход без сопровождения.</w:t>
      </w:r>
    </w:p>
    <w:p w14:paraId="184C019F" w14:textId="77777777"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 xml:space="preserve">Категорически недопустимы выходы в выходные и праздничные дни, за исключением применения ст. 128 УИК РК в порядке поощрения. При этом не более 1 раза в квартал на основании ходатайства начальника отряда, утвержденного постановления начальника учреждения с занесением в ЦАБД, ЛД и т.п. </w:t>
      </w:r>
    </w:p>
    <w:p w14:paraId="36E6EDE7" w14:textId="5EFAADD7"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Кроме того, ч.</w:t>
      </w:r>
      <w:r w:rsidR="00EB3455" w:rsidRPr="00207730">
        <w:rPr>
          <w:rFonts w:cs="Times New Roman"/>
          <w:sz w:val="28"/>
          <w:szCs w:val="28"/>
          <w:lang w:val="ru-RU"/>
        </w:rPr>
        <w:t xml:space="preserve"> </w:t>
      </w:r>
      <w:r w:rsidRPr="00207730">
        <w:rPr>
          <w:rFonts w:cs="Times New Roman"/>
          <w:sz w:val="28"/>
          <w:szCs w:val="28"/>
          <w:lang w:val="ru-RU"/>
        </w:rPr>
        <w:t xml:space="preserve">2 ст. 128 УИК РК применяется только в отношении осужденных, имеющих положительную степень поведения (к сожалению, это положение прописано лишь в комментариях к УИК РК, но поддерживается прокуратурой). Следовательно, осужденные должны быть заранее информированы, что такое право они могут заслужить исключительно через добросовестное поведение, отношение к труду и </w:t>
      </w:r>
      <w:r w:rsidR="00762E85" w:rsidRPr="00207730">
        <w:rPr>
          <w:rFonts w:cs="Times New Roman"/>
          <w:sz w:val="28"/>
          <w:szCs w:val="28"/>
          <w:lang w:val="ru-RU"/>
        </w:rPr>
        <w:t xml:space="preserve">активное </w:t>
      </w:r>
      <w:r w:rsidRPr="00207730">
        <w:rPr>
          <w:rFonts w:cs="Times New Roman"/>
          <w:sz w:val="28"/>
          <w:szCs w:val="28"/>
          <w:lang w:val="ru-RU"/>
        </w:rPr>
        <w:t>участие в воспитательных мероприятиях.</w:t>
      </w:r>
    </w:p>
    <w:p w14:paraId="54419926" w14:textId="62D7B520"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Выходы без сопровождения допустимы исключительно в пределах прилегающей территории учреждения (до 50 м), в случаях, когда магазин, баня или парикмахерская находятся в этой зоне, что определяется местными исполнительными органами. В отсутстви</w:t>
      </w:r>
      <w:r w:rsidR="00762E85" w:rsidRPr="00207730">
        <w:rPr>
          <w:rFonts w:cs="Times New Roman"/>
          <w:sz w:val="28"/>
          <w:szCs w:val="28"/>
          <w:lang w:val="ru-RU"/>
        </w:rPr>
        <w:t>и</w:t>
      </w:r>
      <w:r w:rsidRPr="00207730">
        <w:rPr>
          <w:rFonts w:cs="Times New Roman"/>
          <w:sz w:val="28"/>
          <w:szCs w:val="28"/>
          <w:lang w:val="ru-RU"/>
        </w:rPr>
        <w:t xml:space="preserve"> таких объектов – отпускать осужденных без сопровождения запрещено.</w:t>
      </w:r>
    </w:p>
    <w:p w14:paraId="739D25A9" w14:textId="084F1554"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При необходимости посещения объектов за пределами учреждения (баня, магазин, парикмахерская), это должно происходить в сопровождении сотрудников и только в будние дни. После совершения необходимых действий осужд</w:t>
      </w:r>
      <w:r w:rsidR="00D4694F" w:rsidRPr="00207730">
        <w:rPr>
          <w:rFonts w:cs="Times New Roman"/>
          <w:sz w:val="28"/>
          <w:szCs w:val="28"/>
          <w:lang w:val="ru-RU"/>
        </w:rPr>
        <w:t>е</w:t>
      </w:r>
      <w:r w:rsidRPr="00207730">
        <w:rPr>
          <w:rFonts w:cs="Times New Roman"/>
          <w:sz w:val="28"/>
          <w:szCs w:val="28"/>
          <w:lang w:val="ru-RU"/>
        </w:rPr>
        <w:t>нный должен немедленно вернуться в учреждение.</w:t>
      </w:r>
    </w:p>
    <w:p w14:paraId="6EBAC2F2" w14:textId="48365992"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В целях минимизации необходимости выхода осужденных за пределы учреждения, следует создавать необходимые условия внутри колонии-поселения: организовать</w:t>
      </w:r>
      <w:r w:rsidR="00085C78" w:rsidRPr="00207730">
        <w:rPr>
          <w:rFonts w:cs="Times New Roman"/>
          <w:sz w:val="28"/>
          <w:szCs w:val="28"/>
          <w:lang w:val="ru-RU"/>
        </w:rPr>
        <w:t xml:space="preserve"> работу</w:t>
      </w:r>
      <w:r w:rsidRPr="00207730">
        <w:rPr>
          <w:rFonts w:cs="Times New Roman"/>
          <w:sz w:val="28"/>
          <w:szCs w:val="28"/>
          <w:lang w:val="ru-RU"/>
        </w:rPr>
        <w:t xml:space="preserve"> магазин путем аренды государственного имущества, оборудовать баню (в соответствии с требованиями Приказа МВД от 17 ноября 2014 г</w:t>
      </w:r>
      <w:r w:rsidR="00F765F9" w:rsidRPr="00207730">
        <w:rPr>
          <w:rFonts w:cs="Times New Roman"/>
          <w:sz w:val="28"/>
          <w:szCs w:val="28"/>
          <w:lang w:val="ru-RU"/>
        </w:rPr>
        <w:t>ода</w:t>
      </w:r>
      <w:r w:rsidRPr="00207730">
        <w:rPr>
          <w:rFonts w:cs="Times New Roman"/>
          <w:sz w:val="28"/>
          <w:szCs w:val="28"/>
          <w:lang w:val="ru-RU"/>
        </w:rPr>
        <w:t xml:space="preserve"> № 819 «Об утверждении Правил внутреннего распорядка учреждений уголовно-исполнительной системы» [</w:t>
      </w:r>
      <w:r w:rsidR="00EB3455" w:rsidRPr="00207730">
        <w:rPr>
          <w:rFonts w:cs="Times New Roman"/>
          <w:sz w:val="28"/>
          <w:szCs w:val="28"/>
          <w:lang w:val="ru-RU"/>
        </w:rPr>
        <w:fldChar w:fldCharType="begin"/>
      </w:r>
      <w:r w:rsidR="00EB3455" w:rsidRPr="00207730">
        <w:rPr>
          <w:rFonts w:cs="Times New Roman"/>
          <w:sz w:val="28"/>
          <w:szCs w:val="28"/>
          <w:lang w:val="ru-RU"/>
        </w:rPr>
        <w:instrText xml:space="preserve"> REF _Ref206633494 \r \h  \* MERGEFORMAT </w:instrText>
      </w:r>
      <w:r w:rsidR="00EB3455" w:rsidRPr="00207730">
        <w:rPr>
          <w:rFonts w:cs="Times New Roman"/>
          <w:sz w:val="28"/>
          <w:szCs w:val="28"/>
          <w:lang w:val="ru-RU"/>
        </w:rPr>
      </w:r>
      <w:r w:rsidR="00EB3455" w:rsidRPr="00207730">
        <w:rPr>
          <w:rFonts w:cs="Times New Roman"/>
          <w:sz w:val="28"/>
          <w:szCs w:val="28"/>
          <w:lang w:val="ru-RU"/>
        </w:rPr>
        <w:fldChar w:fldCharType="separate"/>
      </w:r>
      <w:r w:rsidR="00AC46D8">
        <w:rPr>
          <w:rFonts w:cs="Times New Roman"/>
          <w:sz w:val="28"/>
          <w:szCs w:val="28"/>
          <w:lang w:val="ru-RU"/>
        </w:rPr>
        <w:t>81</w:t>
      </w:r>
      <w:r w:rsidR="00EB3455" w:rsidRPr="00207730">
        <w:rPr>
          <w:rFonts w:cs="Times New Roman"/>
          <w:sz w:val="28"/>
          <w:szCs w:val="28"/>
          <w:lang w:val="ru-RU"/>
        </w:rPr>
        <w:fldChar w:fldCharType="end"/>
      </w:r>
      <w:r w:rsidRPr="00207730">
        <w:rPr>
          <w:rFonts w:cs="Times New Roman"/>
          <w:sz w:val="28"/>
          <w:szCs w:val="28"/>
          <w:lang w:val="ru-RU"/>
        </w:rPr>
        <w:t>]), а также выделить помещение под парикмахерскую, с возможностью приглашения специалистов извне.</w:t>
      </w:r>
    </w:p>
    <w:p w14:paraId="0DD5B62D" w14:textId="55AC94B9" w:rsidR="00D50766" w:rsidRPr="00207730" w:rsidRDefault="00DE753F" w:rsidP="00742C3F">
      <w:pPr>
        <w:spacing w:after="0" w:line="240" w:lineRule="auto"/>
        <w:ind w:firstLine="708"/>
        <w:jc w:val="both"/>
        <w:rPr>
          <w:rFonts w:cs="Times New Roman"/>
          <w:sz w:val="28"/>
          <w:szCs w:val="28"/>
          <w:lang w:val="ru-RU"/>
        </w:rPr>
      </w:pPr>
      <w:r w:rsidRPr="00207730">
        <w:rPr>
          <w:rFonts w:cs="Times New Roman"/>
          <w:sz w:val="28"/>
          <w:szCs w:val="28"/>
          <w:lang w:val="ru-RU"/>
        </w:rPr>
        <w:t>Таким образом, строгая регламентация порядка выхода осужденных за пределы учреждений и внедрение цифровых технологий (таких как чипирование) могут эффективно дополнять друг друга. Правильное применение правовых норм позволит не только повысить уровень дисциплины среди осужденных, но и создать правовые гарантии недопущения злоупотреблений как со стороны администрации учреждений, так и со стороны самих осужденных.</w:t>
      </w:r>
      <w:r w:rsidR="00D920E0" w:rsidRPr="00207730">
        <w:rPr>
          <w:bCs/>
          <w:iCs/>
          <w:sz w:val="28"/>
          <w:szCs w:val="28"/>
          <w:lang w:val="ru-RU"/>
        </w:rPr>
        <w:t xml:space="preserve"> </w:t>
      </w:r>
      <w:r w:rsidR="00D920E0" w:rsidRPr="00207730">
        <w:rPr>
          <w:rFonts w:cs="Times New Roman"/>
          <w:bCs/>
          <w:iCs/>
          <w:sz w:val="28"/>
          <w:szCs w:val="28"/>
          <w:lang w:val="ru-RU"/>
        </w:rPr>
        <w:t>Предупредить всегда легче, чем исправлять уже совершенное деяние [</w:t>
      </w:r>
      <w:r w:rsidR="004B5E7E" w:rsidRPr="00207730">
        <w:rPr>
          <w:rFonts w:cs="Times New Roman"/>
          <w:bCs/>
          <w:iCs/>
          <w:sz w:val="28"/>
          <w:szCs w:val="28"/>
        </w:rPr>
        <w:fldChar w:fldCharType="begin"/>
      </w:r>
      <w:r w:rsidR="004B5E7E" w:rsidRPr="00207730">
        <w:rPr>
          <w:rFonts w:cs="Times New Roman"/>
          <w:bCs/>
          <w:iCs/>
          <w:sz w:val="28"/>
          <w:szCs w:val="28"/>
          <w:lang w:val="ru-RU"/>
        </w:rPr>
        <w:instrText xml:space="preserve"> </w:instrText>
      </w:r>
      <w:r w:rsidR="004B5E7E" w:rsidRPr="00207730">
        <w:rPr>
          <w:rFonts w:cs="Times New Roman"/>
          <w:bCs/>
          <w:iCs/>
          <w:sz w:val="28"/>
          <w:szCs w:val="28"/>
        </w:rPr>
        <w:instrText>REF</w:instrText>
      </w:r>
      <w:r w:rsidR="004B5E7E" w:rsidRPr="00207730">
        <w:rPr>
          <w:rFonts w:cs="Times New Roman"/>
          <w:bCs/>
          <w:iCs/>
          <w:sz w:val="28"/>
          <w:szCs w:val="28"/>
          <w:lang w:val="ru-RU"/>
        </w:rPr>
        <w:instrText xml:space="preserve"> _</w:instrText>
      </w:r>
      <w:r w:rsidR="004B5E7E" w:rsidRPr="00207730">
        <w:rPr>
          <w:rFonts w:cs="Times New Roman"/>
          <w:bCs/>
          <w:iCs/>
          <w:sz w:val="28"/>
          <w:szCs w:val="28"/>
        </w:rPr>
        <w:instrText>Ref</w:instrText>
      </w:r>
      <w:r w:rsidR="004B5E7E" w:rsidRPr="00207730">
        <w:rPr>
          <w:rFonts w:cs="Times New Roman"/>
          <w:bCs/>
          <w:iCs/>
          <w:sz w:val="28"/>
          <w:szCs w:val="28"/>
          <w:lang w:val="ru-RU"/>
        </w:rPr>
        <w:instrText>206686269 \</w:instrText>
      </w:r>
      <w:r w:rsidR="004B5E7E" w:rsidRPr="00207730">
        <w:rPr>
          <w:rFonts w:cs="Times New Roman"/>
          <w:bCs/>
          <w:iCs/>
          <w:sz w:val="28"/>
          <w:szCs w:val="28"/>
        </w:rPr>
        <w:instrText>r</w:instrText>
      </w:r>
      <w:r w:rsidR="004B5E7E" w:rsidRPr="00207730">
        <w:rPr>
          <w:rFonts w:cs="Times New Roman"/>
          <w:bCs/>
          <w:iCs/>
          <w:sz w:val="28"/>
          <w:szCs w:val="28"/>
          <w:lang w:val="ru-RU"/>
        </w:rPr>
        <w:instrText xml:space="preserve"> \</w:instrText>
      </w:r>
      <w:r w:rsidR="004B5E7E" w:rsidRPr="00207730">
        <w:rPr>
          <w:rFonts w:cs="Times New Roman"/>
          <w:bCs/>
          <w:iCs/>
          <w:sz w:val="28"/>
          <w:szCs w:val="28"/>
        </w:rPr>
        <w:instrText>h</w:instrText>
      </w:r>
      <w:r w:rsidR="004B5E7E" w:rsidRPr="00207730">
        <w:rPr>
          <w:rFonts w:cs="Times New Roman"/>
          <w:bCs/>
          <w:iCs/>
          <w:sz w:val="28"/>
          <w:szCs w:val="28"/>
          <w:lang w:val="ru-RU"/>
        </w:rPr>
        <w:instrText xml:space="preserve">  \* </w:instrText>
      </w:r>
      <w:r w:rsidR="004B5E7E" w:rsidRPr="00207730">
        <w:rPr>
          <w:rFonts w:cs="Times New Roman"/>
          <w:bCs/>
          <w:iCs/>
          <w:sz w:val="28"/>
          <w:szCs w:val="28"/>
        </w:rPr>
        <w:instrText>MERGEFORMAT</w:instrText>
      </w:r>
      <w:r w:rsidR="004B5E7E" w:rsidRPr="00207730">
        <w:rPr>
          <w:rFonts w:cs="Times New Roman"/>
          <w:bCs/>
          <w:iCs/>
          <w:sz w:val="28"/>
          <w:szCs w:val="28"/>
          <w:lang w:val="ru-RU"/>
        </w:rPr>
        <w:instrText xml:space="preserve"> </w:instrText>
      </w:r>
      <w:r w:rsidR="004B5E7E" w:rsidRPr="00207730">
        <w:rPr>
          <w:rFonts w:cs="Times New Roman"/>
          <w:bCs/>
          <w:iCs/>
          <w:sz w:val="28"/>
          <w:szCs w:val="28"/>
        </w:rPr>
      </w:r>
      <w:r w:rsidR="004B5E7E" w:rsidRPr="00207730">
        <w:rPr>
          <w:rFonts w:cs="Times New Roman"/>
          <w:bCs/>
          <w:iCs/>
          <w:sz w:val="28"/>
          <w:szCs w:val="28"/>
        </w:rPr>
        <w:fldChar w:fldCharType="separate"/>
      </w:r>
      <w:r w:rsidR="00AC46D8" w:rsidRPr="00AC46D8">
        <w:rPr>
          <w:rFonts w:cs="Times New Roman"/>
          <w:bCs/>
          <w:iCs/>
          <w:sz w:val="28"/>
          <w:szCs w:val="28"/>
          <w:lang w:val="ru-RU"/>
        </w:rPr>
        <w:t>82</w:t>
      </w:r>
      <w:r w:rsidR="004B5E7E" w:rsidRPr="00207730">
        <w:rPr>
          <w:rFonts w:cs="Times New Roman"/>
          <w:bCs/>
          <w:iCs/>
          <w:sz w:val="28"/>
          <w:szCs w:val="28"/>
        </w:rPr>
        <w:fldChar w:fldCharType="end"/>
      </w:r>
      <w:r w:rsidR="004B5E7E" w:rsidRPr="00207730">
        <w:rPr>
          <w:rFonts w:cs="Times New Roman"/>
          <w:bCs/>
          <w:iCs/>
          <w:sz w:val="28"/>
          <w:szCs w:val="28"/>
          <w:lang w:val="ru-RU"/>
        </w:rPr>
        <w:t>, с. 14</w:t>
      </w:r>
      <w:r w:rsidR="00D920E0" w:rsidRPr="00207730">
        <w:rPr>
          <w:rFonts w:cs="Times New Roman"/>
          <w:bCs/>
          <w:iCs/>
          <w:sz w:val="28"/>
          <w:szCs w:val="28"/>
          <w:lang w:val="ru-RU"/>
        </w:rPr>
        <w:t>].</w:t>
      </w:r>
    </w:p>
    <w:p w14:paraId="5ABAA45A" w14:textId="6A8DE27B" w:rsidR="00D50766" w:rsidRPr="00207730" w:rsidRDefault="00610278"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При рассмотрении вопроса о применении чипирования осужденных следует учитывать сопутствующие риски, связанные с приватностью и соблюдением прав человека. Законодательство различных государств может предусматривать ограничения или требовать получения согласия осужденного на применение данной технологии</w:t>
      </w:r>
      <w:r w:rsidR="00DE753F" w:rsidRPr="00207730">
        <w:rPr>
          <w:rFonts w:eastAsia="Calibri" w:cs="Times New Roman"/>
          <w:sz w:val="28"/>
          <w:szCs w:val="28"/>
          <w:lang w:val="ru-RU"/>
        </w:rPr>
        <w:t>.</w:t>
      </w:r>
    </w:p>
    <w:p w14:paraId="453FFFE4" w14:textId="64CC7089" w:rsidR="00D50766" w:rsidRPr="00207730" w:rsidRDefault="007E1990"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 целью обеспечения законности и минимизации рисков, связанных с применением технологии чипирования, необходимо разработать комплексный нормативно-правовой акт, регулирующий все аспекты е</w:t>
      </w:r>
      <w:r w:rsidR="0091395F" w:rsidRPr="00207730">
        <w:rPr>
          <w:rFonts w:eastAsia="Calibri" w:cs="Times New Roman"/>
          <w:sz w:val="28"/>
          <w:szCs w:val="28"/>
          <w:lang w:val="ru-RU"/>
        </w:rPr>
        <w:t>е</w:t>
      </w:r>
      <w:r w:rsidRPr="00207730">
        <w:rPr>
          <w:rFonts w:eastAsia="Calibri" w:cs="Times New Roman"/>
          <w:sz w:val="28"/>
          <w:szCs w:val="28"/>
          <w:lang w:val="ru-RU"/>
        </w:rPr>
        <w:t xml:space="preserve"> применения. Данный акт должен предусматривать внесение соответствующих изменений и дополнений в действующее законодательство, включая законы и нормативные акты. Это позволит на законных основаниях применять микрочипы к определенным категориям граждан, в отношении которых имеются риски совершения преступлений или уклонения от исполнения наказания, что, в свою очередь, будет способствовать повышению эффективности профилактики преступности и упрощению профилактического учета и контроля за осужденными, склонными к побегу</w:t>
      </w:r>
      <w:r w:rsidR="00DE753F" w:rsidRPr="00207730">
        <w:rPr>
          <w:rFonts w:eastAsia="Calibri" w:cs="Times New Roman"/>
          <w:sz w:val="28"/>
          <w:szCs w:val="28"/>
          <w:lang w:val="ru-RU"/>
        </w:rPr>
        <w:t>.</w:t>
      </w:r>
    </w:p>
    <w:p w14:paraId="43489695" w14:textId="0A3B2B6B" w:rsidR="00D50766" w:rsidRPr="00207730" w:rsidRDefault="009B5186" w:rsidP="00742C3F">
      <w:pPr>
        <w:tabs>
          <w:tab w:val="left" w:pos="9214"/>
          <w:tab w:val="left" w:pos="9356"/>
        </w:tabs>
        <w:spacing w:after="0" w:line="240" w:lineRule="auto"/>
        <w:ind w:firstLine="709"/>
        <w:jc w:val="both"/>
        <w:rPr>
          <w:bCs/>
          <w:iCs/>
          <w:sz w:val="28"/>
          <w:szCs w:val="28"/>
          <w:lang w:val="ru-RU"/>
        </w:rPr>
      </w:pPr>
      <w:r w:rsidRPr="00207730">
        <w:rPr>
          <w:rFonts w:eastAsia="Calibri" w:cs="Times New Roman"/>
          <w:sz w:val="28"/>
          <w:szCs w:val="28"/>
          <w:lang w:val="ru-RU"/>
        </w:rPr>
        <w:t>Технология чипирования – это результат передовых научных исследований и разработок. Заложенные в ней уникальные возможности свидетельствуют о е</w:t>
      </w:r>
      <w:r w:rsidR="00EC065E" w:rsidRPr="00207730">
        <w:rPr>
          <w:rFonts w:eastAsia="Calibri" w:cs="Times New Roman"/>
          <w:sz w:val="28"/>
          <w:szCs w:val="28"/>
          <w:lang w:val="ru-RU"/>
        </w:rPr>
        <w:t>е</w:t>
      </w:r>
      <w:r w:rsidRPr="00207730">
        <w:rPr>
          <w:rFonts w:eastAsia="Calibri" w:cs="Times New Roman"/>
          <w:sz w:val="28"/>
          <w:szCs w:val="28"/>
          <w:lang w:val="ru-RU"/>
        </w:rPr>
        <w:t xml:space="preserve"> высокой адаптивности к изменяющимся условиям и новым задачам, стоящим перед сотрудниками УИС. Эта гибкость является гарантией того, что технология будет оставаться актуальной и эффективной не только сегодня, но и в перспективе</w:t>
      </w:r>
      <w:r w:rsidR="00DE753F" w:rsidRPr="00207730">
        <w:rPr>
          <w:rFonts w:eastAsia="Calibri" w:cs="Times New Roman"/>
          <w:sz w:val="28"/>
          <w:szCs w:val="28"/>
          <w:lang w:val="ru-RU"/>
        </w:rPr>
        <w:t xml:space="preserve">. </w:t>
      </w:r>
    </w:p>
    <w:p w14:paraId="3AD1B1A4" w14:textId="6B33C1E4" w:rsidR="00106F55" w:rsidRPr="00207730" w:rsidRDefault="00DE753F" w:rsidP="00742C3F">
      <w:pPr>
        <w:pStyle w:val="a3"/>
        <w:shd w:val="clear" w:color="auto" w:fill="FFFFFF"/>
        <w:spacing w:after="0" w:line="240" w:lineRule="auto"/>
        <w:ind w:firstLine="709"/>
        <w:jc w:val="both"/>
        <w:textAlignment w:val="baseline"/>
        <w:rPr>
          <w:bCs/>
          <w:iCs/>
          <w:sz w:val="28"/>
          <w:szCs w:val="28"/>
          <w:lang w:val="ru-RU"/>
        </w:rPr>
      </w:pPr>
      <w:r w:rsidRPr="00207730">
        <w:rPr>
          <w:bCs/>
          <w:iCs/>
          <w:sz w:val="28"/>
          <w:szCs w:val="28"/>
          <w:lang w:val="ru-RU"/>
        </w:rPr>
        <w:t xml:space="preserve">По мнению Х.Д. Аликперова, создание и развертывание </w:t>
      </w:r>
      <w:r w:rsidR="00815660" w:rsidRPr="00207730">
        <w:rPr>
          <w:bCs/>
          <w:iCs/>
          <w:sz w:val="28"/>
          <w:szCs w:val="28"/>
          <w:lang w:val="ru-RU"/>
        </w:rPr>
        <w:t>глобальной системы дистанционного контроля над преступностью, основанной на имплантации GPS-микрочипов в тело человека</w:t>
      </w:r>
      <w:r w:rsidRPr="00207730">
        <w:rPr>
          <w:bCs/>
          <w:iCs/>
          <w:sz w:val="28"/>
          <w:szCs w:val="28"/>
          <w:lang w:val="ru-RU"/>
        </w:rPr>
        <w:t xml:space="preserve"> [</w:t>
      </w:r>
      <w:r w:rsidR="004B5E7E" w:rsidRPr="00207730">
        <w:rPr>
          <w:bCs/>
          <w:iCs/>
          <w:sz w:val="28"/>
          <w:szCs w:val="28"/>
          <w:lang w:val="ru-RU"/>
        </w:rPr>
        <w:fldChar w:fldCharType="begin"/>
      </w:r>
      <w:r w:rsidR="004B5E7E" w:rsidRPr="00207730">
        <w:rPr>
          <w:bCs/>
          <w:iCs/>
          <w:sz w:val="28"/>
          <w:szCs w:val="28"/>
          <w:lang w:val="ru-RU"/>
        </w:rPr>
        <w:instrText xml:space="preserve"> REF _Ref206686287 \r \h </w:instrText>
      </w:r>
      <w:r w:rsidR="00465070" w:rsidRPr="00207730">
        <w:rPr>
          <w:bCs/>
          <w:iCs/>
          <w:sz w:val="28"/>
          <w:szCs w:val="28"/>
          <w:lang w:val="ru-RU"/>
        </w:rPr>
        <w:instrText xml:space="preserve"> \* MERGEFORMAT </w:instrText>
      </w:r>
      <w:r w:rsidR="004B5E7E" w:rsidRPr="00207730">
        <w:rPr>
          <w:bCs/>
          <w:iCs/>
          <w:sz w:val="28"/>
          <w:szCs w:val="28"/>
          <w:lang w:val="ru-RU"/>
        </w:rPr>
      </w:r>
      <w:r w:rsidR="004B5E7E" w:rsidRPr="00207730">
        <w:rPr>
          <w:bCs/>
          <w:iCs/>
          <w:sz w:val="28"/>
          <w:szCs w:val="28"/>
          <w:lang w:val="ru-RU"/>
        </w:rPr>
        <w:fldChar w:fldCharType="separate"/>
      </w:r>
      <w:r w:rsidR="00AC46D8">
        <w:rPr>
          <w:bCs/>
          <w:iCs/>
          <w:sz w:val="28"/>
          <w:szCs w:val="28"/>
          <w:lang w:val="ru-RU"/>
        </w:rPr>
        <w:t>83</w:t>
      </w:r>
      <w:r w:rsidR="004B5E7E" w:rsidRPr="00207730">
        <w:rPr>
          <w:bCs/>
          <w:iCs/>
          <w:sz w:val="28"/>
          <w:szCs w:val="28"/>
          <w:lang w:val="ru-RU"/>
        </w:rPr>
        <w:fldChar w:fldCharType="end"/>
      </w:r>
      <w:r w:rsidRPr="00207730">
        <w:rPr>
          <w:bCs/>
          <w:iCs/>
          <w:sz w:val="28"/>
          <w:szCs w:val="28"/>
          <w:lang w:val="ru-RU"/>
        </w:rPr>
        <w:t>]</w:t>
      </w:r>
      <w:r w:rsidR="00815660" w:rsidRPr="00207730">
        <w:rPr>
          <w:bCs/>
          <w:iCs/>
          <w:sz w:val="28"/>
          <w:szCs w:val="28"/>
          <w:lang w:val="ru-RU"/>
        </w:rPr>
        <w:t>, что</w:t>
      </w:r>
      <w:r w:rsidRPr="00207730">
        <w:rPr>
          <w:bCs/>
          <w:iCs/>
          <w:sz w:val="28"/>
          <w:szCs w:val="28"/>
          <w:lang w:val="ru-RU"/>
        </w:rPr>
        <w:t xml:space="preserve"> </w:t>
      </w:r>
      <w:r w:rsidR="00815660" w:rsidRPr="00207730">
        <w:rPr>
          <w:bCs/>
          <w:iCs/>
          <w:sz w:val="28"/>
          <w:szCs w:val="28"/>
          <w:lang w:val="ru-RU"/>
        </w:rPr>
        <w:t>находит подтверждение в Концепции правовой политики РК до 2030 года, согалсно которой</w:t>
      </w:r>
      <w:r w:rsidRPr="00207730">
        <w:rPr>
          <w:bCs/>
          <w:iCs/>
          <w:sz w:val="28"/>
          <w:szCs w:val="28"/>
          <w:lang w:val="ru-RU"/>
        </w:rPr>
        <w:t>: «Необходимо продолжить цифровизацию процессов исполнения наказаний и автоматизированного учета численности осужденных в учреждениях УИС и службах пробации с возможностью их анализа по различным критериям» [</w:t>
      </w:r>
      <w:r w:rsidR="00BE23AA" w:rsidRPr="00207730">
        <w:rPr>
          <w:sz w:val="28"/>
          <w:szCs w:val="28"/>
          <w:lang w:val="ru-RU"/>
        </w:rPr>
        <w:fldChar w:fldCharType="begin"/>
      </w:r>
      <w:r w:rsidR="00BE23AA" w:rsidRPr="00207730">
        <w:rPr>
          <w:bCs/>
          <w:iCs/>
          <w:sz w:val="28"/>
          <w:szCs w:val="28"/>
          <w:lang w:val="ru-RU"/>
        </w:rPr>
        <w:instrText xml:space="preserve"> REF _Ref198319483 \r \h </w:instrText>
      </w:r>
      <w:r w:rsidR="00465070" w:rsidRPr="00207730">
        <w:rPr>
          <w:sz w:val="28"/>
          <w:szCs w:val="28"/>
          <w:lang w:val="ru-RU"/>
        </w:rPr>
        <w:instrText xml:space="preserve"> \* MERGEFORMAT </w:instrText>
      </w:r>
      <w:r w:rsidR="00BE23AA" w:rsidRPr="00207730">
        <w:rPr>
          <w:sz w:val="28"/>
          <w:szCs w:val="28"/>
          <w:lang w:val="ru-RU"/>
        </w:rPr>
      </w:r>
      <w:r w:rsidR="00BE23AA" w:rsidRPr="00207730">
        <w:rPr>
          <w:sz w:val="28"/>
          <w:szCs w:val="28"/>
          <w:lang w:val="ru-RU"/>
        </w:rPr>
        <w:fldChar w:fldCharType="separate"/>
      </w:r>
      <w:r w:rsidR="00AC46D8">
        <w:rPr>
          <w:bCs/>
          <w:iCs/>
          <w:sz w:val="28"/>
          <w:szCs w:val="28"/>
          <w:lang w:val="ru-RU"/>
        </w:rPr>
        <w:t>84</w:t>
      </w:r>
      <w:r w:rsidR="00BE23AA" w:rsidRPr="00207730">
        <w:rPr>
          <w:sz w:val="28"/>
          <w:szCs w:val="28"/>
          <w:lang w:val="ru-RU"/>
        </w:rPr>
        <w:fldChar w:fldCharType="end"/>
      </w:r>
      <w:r w:rsidRPr="00207730">
        <w:rPr>
          <w:bCs/>
          <w:iCs/>
          <w:sz w:val="28"/>
          <w:szCs w:val="28"/>
          <w:lang w:val="ru-RU"/>
        </w:rPr>
        <w:t>].</w:t>
      </w:r>
      <w:r w:rsidR="00772127" w:rsidRPr="00207730">
        <w:rPr>
          <w:bCs/>
          <w:iCs/>
          <w:sz w:val="28"/>
          <w:szCs w:val="28"/>
          <w:lang w:val="ru-RU"/>
        </w:rPr>
        <w:t xml:space="preserve"> </w:t>
      </w:r>
    </w:p>
    <w:p w14:paraId="06882211" w14:textId="7C15EE0D" w:rsidR="00D50766" w:rsidRPr="00207730" w:rsidRDefault="00DE753F" w:rsidP="00742C3F">
      <w:pPr>
        <w:pStyle w:val="a3"/>
        <w:shd w:val="clear" w:color="auto" w:fill="FFFFFF"/>
        <w:spacing w:after="0" w:line="240" w:lineRule="auto"/>
        <w:ind w:firstLine="709"/>
        <w:jc w:val="both"/>
        <w:textAlignment w:val="baseline"/>
        <w:rPr>
          <w:bCs/>
          <w:iCs/>
          <w:sz w:val="28"/>
          <w:szCs w:val="28"/>
          <w:lang w:val="ru-RU"/>
        </w:rPr>
      </w:pPr>
      <w:bookmarkStart w:id="18" w:name="_Hlk197858210"/>
      <w:r w:rsidRPr="00207730">
        <w:rPr>
          <w:bCs/>
          <w:iCs/>
          <w:sz w:val="28"/>
          <w:szCs w:val="28"/>
          <w:lang w:val="ru-RU"/>
        </w:rPr>
        <w:t>И.С. Байганова выделяет критерии обязательного чипирования осужденных – совершение более двух тяжких или особо тяжких преступлений [</w:t>
      </w:r>
      <w:r w:rsidR="00BE23AA" w:rsidRPr="00207730">
        <w:rPr>
          <w:bCs/>
          <w:iCs/>
          <w:sz w:val="28"/>
          <w:szCs w:val="28"/>
          <w:lang w:val="ru-RU"/>
        </w:rPr>
        <w:fldChar w:fldCharType="begin"/>
      </w:r>
      <w:r w:rsidR="00BE23AA" w:rsidRPr="00207730">
        <w:rPr>
          <w:bCs/>
          <w:iCs/>
          <w:sz w:val="28"/>
          <w:szCs w:val="28"/>
          <w:lang w:val="ru-RU"/>
        </w:rPr>
        <w:instrText xml:space="preserve"> REF _Ref198319488 \r \h </w:instrText>
      </w:r>
      <w:r w:rsidR="00465070" w:rsidRPr="00207730">
        <w:rPr>
          <w:bCs/>
          <w:iCs/>
          <w:sz w:val="28"/>
          <w:szCs w:val="28"/>
          <w:lang w:val="ru-RU"/>
        </w:rPr>
        <w:instrText xml:space="preserve"> \* MERGEFORMAT </w:instrText>
      </w:r>
      <w:r w:rsidR="00BE23AA" w:rsidRPr="00207730">
        <w:rPr>
          <w:bCs/>
          <w:iCs/>
          <w:sz w:val="28"/>
          <w:szCs w:val="28"/>
          <w:lang w:val="ru-RU"/>
        </w:rPr>
      </w:r>
      <w:r w:rsidR="00BE23AA" w:rsidRPr="00207730">
        <w:rPr>
          <w:bCs/>
          <w:iCs/>
          <w:sz w:val="28"/>
          <w:szCs w:val="28"/>
          <w:lang w:val="ru-RU"/>
        </w:rPr>
        <w:fldChar w:fldCharType="separate"/>
      </w:r>
      <w:r w:rsidR="00AC46D8">
        <w:rPr>
          <w:bCs/>
          <w:iCs/>
          <w:sz w:val="28"/>
          <w:szCs w:val="28"/>
          <w:lang w:val="ru-RU"/>
        </w:rPr>
        <w:t>85</w:t>
      </w:r>
      <w:r w:rsidR="00BE23AA" w:rsidRPr="00207730">
        <w:rPr>
          <w:bCs/>
          <w:iCs/>
          <w:sz w:val="28"/>
          <w:szCs w:val="28"/>
          <w:lang w:val="ru-RU"/>
        </w:rPr>
        <w:fldChar w:fldCharType="end"/>
      </w:r>
      <w:r w:rsidRPr="00207730">
        <w:rPr>
          <w:bCs/>
          <w:iCs/>
          <w:sz w:val="28"/>
          <w:szCs w:val="28"/>
          <w:lang w:val="ru-RU"/>
        </w:rPr>
        <w:t>, с. 11]. При этом, Д.В. Гавриков предлагает при нормативном регулировании данного вопроса заменить термин «чип» на «цифровой маркер» или «контрольное цифровое устройство» [</w:t>
      </w:r>
      <w:r w:rsidR="00BE23AA" w:rsidRPr="00207730">
        <w:rPr>
          <w:bCs/>
          <w:iCs/>
          <w:sz w:val="28"/>
          <w:szCs w:val="28"/>
          <w:lang w:val="ru-RU"/>
        </w:rPr>
        <w:fldChar w:fldCharType="begin"/>
      </w:r>
      <w:r w:rsidR="00BE23AA" w:rsidRPr="00207730">
        <w:rPr>
          <w:bCs/>
          <w:iCs/>
          <w:sz w:val="28"/>
          <w:szCs w:val="28"/>
          <w:lang w:val="ru-RU"/>
        </w:rPr>
        <w:instrText xml:space="preserve"> REF _Ref198319494 \r \h </w:instrText>
      </w:r>
      <w:r w:rsidR="00465070" w:rsidRPr="00207730">
        <w:rPr>
          <w:bCs/>
          <w:iCs/>
          <w:sz w:val="28"/>
          <w:szCs w:val="28"/>
          <w:lang w:val="ru-RU"/>
        </w:rPr>
        <w:instrText xml:space="preserve"> \* MERGEFORMAT </w:instrText>
      </w:r>
      <w:r w:rsidR="00BE23AA" w:rsidRPr="00207730">
        <w:rPr>
          <w:bCs/>
          <w:iCs/>
          <w:sz w:val="28"/>
          <w:szCs w:val="28"/>
          <w:lang w:val="ru-RU"/>
        </w:rPr>
      </w:r>
      <w:r w:rsidR="00BE23AA" w:rsidRPr="00207730">
        <w:rPr>
          <w:bCs/>
          <w:iCs/>
          <w:sz w:val="28"/>
          <w:szCs w:val="28"/>
          <w:lang w:val="ru-RU"/>
        </w:rPr>
        <w:fldChar w:fldCharType="separate"/>
      </w:r>
      <w:r w:rsidR="00AC46D8">
        <w:rPr>
          <w:bCs/>
          <w:iCs/>
          <w:sz w:val="28"/>
          <w:szCs w:val="28"/>
          <w:lang w:val="ru-RU"/>
        </w:rPr>
        <w:t>86</w:t>
      </w:r>
      <w:r w:rsidR="00BE23AA" w:rsidRPr="00207730">
        <w:rPr>
          <w:bCs/>
          <w:iCs/>
          <w:sz w:val="28"/>
          <w:szCs w:val="28"/>
          <w:lang w:val="ru-RU"/>
        </w:rPr>
        <w:fldChar w:fldCharType="end"/>
      </w:r>
      <w:r w:rsidRPr="00207730">
        <w:rPr>
          <w:bCs/>
          <w:iCs/>
          <w:sz w:val="28"/>
          <w:szCs w:val="28"/>
          <w:lang w:val="ru-RU"/>
        </w:rPr>
        <w:t>, с. 65].</w:t>
      </w:r>
    </w:p>
    <w:bookmarkEnd w:id="18"/>
    <w:p w14:paraId="2F8FABB6" w14:textId="4F515445" w:rsidR="00D50766" w:rsidRPr="00207730" w:rsidRDefault="008B151D" w:rsidP="00742C3F">
      <w:pPr>
        <w:pStyle w:val="a3"/>
        <w:shd w:val="clear" w:color="auto" w:fill="FFFFFF"/>
        <w:spacing w:after="0" w:line="240" w:lineRule="auto"/>
        <w:ind w:firstLine="709"/>
        <w:jc w:val="both"/>
        <w:textAlignment w:val="baseline"/>
        <w:rPr>
          <w:sz w:val="28"/>
          <w:szCs w:val="28"/>
          <w:lang w:val="ru-RU"/>
        </w:rPr>
      </w:pPr>
      <w:r w:rsidRPr="00207730">
        <w:rPr>
          <w:sz w:val="28"/>
          <w:szCs w:val="28"/>
          <w:lang w:val="ru-RU"/>
        </w:rPr>
        <w:t>Опираясь на успешное применение чипирования в сфере контроля за продуктами и товарами, а также на результаты экспериментов с животными, зарубежные исследователи изучают возможность использования этой технологии для контроля над поведением человека. Примером является работа Р. Роуча «Жизнь в тюрьме», в которой рассматривается имплантация микрочипа для контроля перемещений и моделирования действий.</w:t>
      </w:r>
      <w:r w:rsidR="00DE753F" w:rsidRPr="00207730">
        <w:rPr>
          <w:sz w:val="28"/>
          <w:szCs w:val="28"/>
          <w:lang w:val="ru-RU"/>
        </w:rPr>
        <w:t xml:space="preserve"> Однако такие нововведения имеют серьезные последствия, требующие значительных финансовых затрат и изменения законодательства, запрещающего искусственное вмешательство без согласия человека [</w:t>
      </w:r>
      <w:r w:rsidR="00BE23AA" w:rsidRPr="00207730">
        <w:rPr>
          <w:iCs/>
          <w:sz w:val="28"/>
          <w:szCs w:val="28"/>
        </w:rPr>
        <w:fldChar w:fldCharType="begin"/>
      </w:r>
      <w:r w:rsidR="00BE23AA" w:rsidRPr="00207730">
        <w:rPr>
          <w:sz w:val="28"/>
          <w:szCs w:val="28"/>
          <w:lang w:val="ru-RU"/>
        </w:rPr>
        <w:instrText xml:space="preserve"> REF _Ref141298070 \r \h </w:instrText>
      </w:r>
      <w:r w:rsidR="00465070" w:rsidRPr="00207730">
        <w:rPr>
          <w:iCs/>
          <w:sz w:val="28"/>
          <w:szCs w:val="28"/>
          <w:lang w:val="ru-RU"/>
        </w:rPr>
        <w:instrText xml:space="preserve"> \* </w:instrText>
      </w:r>
      <w:r w:rsidR="00465070" w:rsidRPr="00207730">
        <w:rPr>
          <w:iCs/>
          <w:sz w:val="28"/>
          <w:szCs w:val="28"/>
        </w:rPr>
        <w:instrText>MERGEFORMAT</w:instrText>
      </w:r>
      <w:r w:rsidR="00465070" w:rsidRPr="00207730">
        <w:rPr>
          <w:iCs/>
          <w:sz w:val="28"/>
          <w:szCs w:val="28"/>
          <w:lang w:val="ru-RU"/>
        </w:rPr>
        <w:instrText xml:space="preserve"> </w:instrText>
      </w:r>
      <w:r w:rsidR="00BE23AA" w:rsidRPr="00207730">
        <w:rPr>
          <w:iCs/>
          <w:sz w:val="28"/>
          <w:szCs w:val="28"/>
        </w:rPr>
      </w:r>
      <w:r w:rsidR="00BE23AA" w:rsidRPr="00207730">
        <w:rPr>
          <w:iCs/>
          <w:sz w:val="28"/>
          <w:szCs w:val="28"/>
        </w:rPr>
        <w:fldChar w:fldCharType="separate"/>
      </w:r>
      <w:r w:rsidR="00AC46D8">
        <w:rPr>
          <w:sz w:val="28"/>
          <w:szCs w:val="28"/>
          <w:lang w:val="ru-RU"/>
        </w:rPr>
        <w:t>87</w:t>
      </w:r>
      <w:r w:rsidR="00BE23AA" w:rsidRPr="00207730">
        <w:rPr>
          <w:iCs/>
          <w:sz w:val="28"/>
          <w:szCs w:val="28"/>
        </w:rPr>
        <w:fldChar w:fldCharType="end"/>
      </w:r>
      <w:r w:rsidR="00DE753F" w:rsidRPr="00207730">
        <w:rPr>
          <w:sz w:val="28"/>
          <w:szCs w:val="28"/>
          <w:lang w:val="ru-RU"/>
        </w:rPr>
        <w:t>].</w:t>
      </w:r>
    </w:p>
    <w:p w14:paraId="35BB2E2C" w14:textId="630249C9" w:rsidR="00D50766" w:rsidRPr="00207730" w:rsidRDefault="00DE753F" w:rsidP="00742C3F">
      <w:pPr>
        <w:pStyle w:val="a3"/>
        <w:shd w:val="clear" w:color="auto" w:fill="FFFFFF"/>
        <w:spacing w:after="0" w:line="240" w:lineRule="auto"/>
        <w:ind w:firstLine="709"/>
        <w:jc w:val="both"/>
        <w:textAlignment w:val="baseline"/>
        <w:rPr>
          <w:sz w:val="28"/>
          <w:szCs w:val="28"/>
          <w:lang w:val="ru-RU"/>
        </w:rPr>
      </w:pPr>
      <w:r w:rsidRPr="00207730">
        <w:rPr>
          <w:sz w:val="28"/>
          <w:szCs w:val="28"/>
          <w:lang w:val="ru-RU"/>
        </w:rPr>
        <w:t>Однако ряд исследователей, осуществив оценку рисков реализации актуальных угроз чипирования, сделали вывод о недостаточном уровне защищенности данных, хранящихся на чипе, что требует пристального внимания. В связи с этим, прежде всего, необходимо снижать уровень рисков реализации угроз копирования, модификации и уничтожения персональных данных, хранящихся на чипе (высокий уровень риска), за счет несанкционированного доступа с применением программно-аппаратных и программных средств [</w:t>
      </w:r>
      <w:r w:rsidR="00BE23AA" w:rsidRPr="00207730">
        <w:rPr>
          <w:sz w:val="28"/>
          <w:szCs w:val="28"/>
          <w:lang w:val="ru-RU"/>
        </w:rPr>
        <w:fldChar w:fldCharType="begin"/>
      </w:r>
      <w:r w:rsidR="00BE23AA" w:rsidRPr="00207730">
        <w:rPr>
          <w:sz w:val="28"/>
          <w:szCs w:val="28"/>
          <w:lang w:val="ru-RU"/>
        </w:rPr>
        <w:instrText xml:space="preserve"> REF _Ref198319504 \r \h </w:instrText>
      </w:r>
      <w:r w:rsidR="00465070" w:rsidRPr="00207730">
        <w:rPr>
          <w:sz w:val="28"/>
          <w:szCs w:val="28"/>
          <w:lang w:val="ru-RU"/>
        </w:rPr>
        <w:instrText xml:space="preserve"> \* MERGEFORMAT </w:instrText>
      </w:r>
      <w:r w:rsidR="00BE23AA" w:rsidRPr="00207730">
        <w:rPr>
          <w:sz w:val="28"/>
          <w:szCs w:val="28"/>
          <w:lang w:val="ru-RU"/>
        </w:rPr>
      </w:r>
      <w:r w:rsidR="00BE23AA" w:rsidRPr="00207730">
        <w:rPr>
          <w:sz w:val="28"/>
          <w:szCs w:val="28"/>
          <w:lang w:val="ru-RU"/>
        </w:rPr>
        <w:fldChar w:fldCharType="separate"/>
      </w:r>
      <w:r w:rsidR="00AC46D8">
        <w:rPr>
          <w:sz w:val="28"/>
          <w:szCs w:val="28"/>
          <w:lang w:val="ru-RU"/>
        </w:rPr>
        <w:t>88</w:t>
      </w:r>
      <w:r w:rsidR="00BE23AA" w:rsidRPr="00207730">
        <w:rPr>
          <w:sz w:val="28"/>
          <w:szCs w:val="28"/>
          <w:lang w:val="ru-RU"/>
        </w:rPr>
        <w:fldChar w:fldCharType="end"/>
      </w:r>
      <w:r w:rsidRPr="00207730">
        <w:rPr>
          <w:sz w:val="28"/>
          <w:szCs w:val="28"/>
          <w:lang w:val="ru-RU"/>
        </w:rPr>
        <w:t>, с. 165].</w:t>
      </w:r>
    </w:p>
    <w:p w14:paraId="68E72BA4" w14:textId="41860D59" w:rsidR="00D50766" w:rsidRPr="00207730" w:rsidRDefault="0079497A" w:rsidP="00742C3F">
      <w:pPr>
        <w:pStyle w:val="a3"/>
        <w:shd w:val="clear" w:color="auto" w:fill="FFFFFF"/>
        <w:spacing w:after="0" w:line="240" w:lineRule="auto"/>
        <w:ind w:firstLine="709"/>
        <w:jc w:val="both"/>
        <w:textAlignment w:val="baseline"/>
        <w:rPr>
          <w:sz w:val="28"/>
          <w:szCs w:val="28"/>
          <w:lang w:val="ru-RU"/>
        </w:rPr>
      </w:pPr>
      <w:r w:rsidRPr="00207730">
        <w:rPr>
          <w:sz w:val="28"/>
          <w:szCs w:val="28"/>
          <w:lang w:val="ru-RU"/>
        </w:rPr>
        <w:t>Хотя современные технологии предоставляют новые возможности для улучшения системы контроля за исполнением наказаний, но необходимо помнить, что техническое развитие не является достаточным основанием для безусловного применения любых мер. Важно тщательно оценивать последствия каждого решения</w:t>
      </w:r>
      <w:r w:rsidR="00DE753F" w:rsidRPr="00207730">
        <w:rPr>
          <w:sz w:val="28"/>
          <w:szCs w:val="28"/>
          <w:lang w:val="ru-RU"/>
        </w:rPr>
        <w:t xml:space="preserve"> [</w:t>
      </w:r>
      <w:r w:rsidR="00BE23AA" w:rsidRPr="00207730">
        <w:rPr>
          <w:sz w:val="28"/>
          <w:szCs w:val="28"/>
          <w:lang w:val="ru-RU"/>
        </w:rPr>
        <w:fldChar w:fldCharType="begin"/>
      </w:r>
      <w:r w:rsidR="00BE23AA" w:rsidRPr="00207730">
        <w:rPr>
          <w:sz w:val="28"/>
          <w:szCs w:val="28"/>
          <w:lang w:val="ru-RU"/>
        </w:rPr>
        <w:instrText xml:space="preserve"> REF _Ref198319508 \r \h </w:instrText>
      </w:r>
      <w:r w:rsidR="00465070" w:rsidRPr="00207730">
        <w:rPr>
          <w:sz w:val="28"/>
          <w:szCs w:val="28"/>
          <w:lang w:val="ru-RU"/>
        </w:rPr>
        <w:instrText xml:space="preserve"> \* MERGEFORMAT </w:instrText>
      </w:r>
      <w:r w:rsidR="00BE23AA" w:rsidRPr="00207730">
        <w:rPr>
          <w:sz w:val="28"/>
          <w:szCs w:val="28"/>
          <w:lang w:val="ru-RU"/>
        </w:rPr>
      </w:r>
      <w:r w:rsidR="00BE23AA" w:rsidRPr="00207730">
        <w:rPr>
          <w:sz w:val="28"/>
          <w:szCs w:val="28"/>
          <w:lang w:val="ru-RU"/>
        </w:rPr>
        <w:fldChar w:fldCharType="separate"/>
      </w:r>
      <w:r w:rsidR="00AC46D8">
        <w:rPr>
          <w:sz w:val="28"/>
          <w:szCs w:val="28"/>
          <w:lang w:val="ru-RU"/>
        </w:rPr>
        <w:t>89</w:t>
      </w:r>
      <w:r w:rsidR="00BE23AA" w:rsidRPr="00207730">
        <w:rPr>
          <w:sz w:val="28"/>
          <w:szCs w:val="28"/>
          <w:lang w:val="ru-RU"/>
        </w:rPr>
        <w:fldChar w:fldCharType="end"/>
      </w:r>
      <w:r w:rsidR="00DE753F" w:rsidRPr="00207730">
        <w:rPr>
          <w:sz w:val="28"/>
          <w:szCs w:val="28"/>
          <w:lang w:val="ru-RU"/>
        </w:rPr>
        <w:t>, с. 45].</w:t>
      </w:r>
    </w:p>
    <w:p w14:paraId="078234BB" w14:textId="4E6E7C04" w:rsidR="00F765F9"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настоящее время еще одним актуальным перспективным направлением развития ТКО содержания осужденных в УМБ является разработка систем на основе ИИ, особенно на основе машинного обучения. </w:t>
      </w:r>
      <w:r w:rsidR="00886599" w:rsidRPr="00207730">
        <w:rPr>
          <w:rFonts w:eastAsia="Calibri" w:cs="Times New Roman"/>
          <w:sz w:val="28"/>
          <w:szCs w:val="28"/>
          <w:lang w:val="ru-RU"/>
        </w:rPr>
        <w:t>В качестве основных направлений использования технологий ИИ в деятельности сотрудников УИС выделяют следующие:</w:t>
      </w:r>
    </w:p>
    <w:p w14:paraId="58EAD510" w14:textId="10010406"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1) Компьютерное зрение – </w:t>
      </w:r>
      <w:r w:rsidR="00886599" w:rsidRPr="00207730">
        <w:rPr>
          <w:rFonts w:eastAsia="Calibri" w:cs="Times New Roman"/>
          <w:sz w:val="28"/>
          <w:szCs w:val="28"/>
          <w:lang w:val="ru-RU"/>
        </w:rPr>
        <w:t>распознавание лиц и номерных знаков транспортных средств, а также анализ изображений и видеозаписей с мест преступлений для идентификации подозреваемых и сбора улик</w:t>
      </w:r>
      <w:r w:rsidRPr="00207730">
        <w:rPr>
          <w:rFonts w:eastAsia="Calibri" w:cs="Times New Roman"/>
          <w:sz w:val="28"/>
          <w:szCs w:val="28"/>
          <w:lang w:val="ru-RU"/>
        </w:rPr>
        <w:t>.</w:t>
      </w:r>
    </w:p>
    <w:p w14:paraId="43FC9EC7" w14:textId="0B0AB264"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2) Прогнозирование – </w:t>
      </w:r>
      <w:r w:rsidR="00BF2106" w:rsidRPr="00207730">
        <w:rPr>
          <w:rFonts w:eastAsia="Calibri" w:cs="Times New Roman"/>
          <w:sz w:val="28"/>
          <w:szCs w:val="28"/>
          <w:lang w:val="ru-RU"/>
        </w:rPr>
        <w:t>анализ данных о преступлениях и правонарушениях с помощью алгоритмов машинного обучения для прогнозирования мест совершения преступлений (с целью оптимизации патрулирования) и оценки вероятности рецидива преступлений на основе данных о преступниках</w:t>
      </w:r>
      <w:r w:rsidRPr="00207730">
        <w:rPr>
          <w:rFonts w:eastAsia="Calibri" w:cs="Times New Roman"/>
          <w:sz w:val="28"/>
          <w:szCs w:val="28"/>
          <w:lang w:val="ru-RU"/>
        </w:rPr>
        <w:t xml:space="preserve">. </w:t>
      </w:r>
    </w:p>
    <w:p w14:paraId="4D641B93" w14:textId="31A9208D"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3) Поддержка принятия решений – </w:t>
      </w:r>
      <w:r w:rsidR="00BF2106" w:rsidRPr="00207730">
        <w:rPr>
          <w:rFonts w:eastAsia="Calibri" w:cs="Times New Roman"/>
          <w:sz w:val="28"/>
          <w:szCs w:val="28"/>
          <w:lang w:val="ru-RU"/>
        </w:rPr>
        <w:t>предоставление в режиме реального времени данных и аналитики для быстрого реагирования на изменения оперативной обстановки</w:t>
      </w:r>
      <w:r w:rsidRPr="00207730">
        <w:rPr>
          <w:rFonts w:eastAsia="Calibri" w:cs="Times New Roman"/>
          <w:sz w:val="28"/>
          <w:szCs w:val="28"/>
          <w:lang w:val="ru-RU"/>
        </w:rPr>
        <w:t xml:space="preserve">. </w:t>
      </w:r>
    </w:p>
    <w:p w14:paraId="1482A3BB" w14:textId="73DACB4A"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4) Виртуальная реальность – использование </w:t>
      </w:r>
      <w:r w:rsidR="00BF2106" w:rsidRPr="00207730">
        <w:rPr>
          <w:rFonts w:eastAsia="Calibri" w:cs="Times New Roman"/>
          <w:sz w:val="28"/>
          <w:szCs w:val="28"/>
          <w:lang w:val="ru-RU"/>
        </w:rPr>
        <w:t>для моделирования ситуаций в тренажерах для огневой, тактической подготовки и экстремального вождения, повышая эффективность обучения</w:t>
      </w:r>
      <w:r w:rsidRPr="00207730">
        <w:rPr>
          <w:rFonts w:eastAsia="Calibri" w:cs="Times New Roman"/>
          <w:sz w:val="28"/>
          <w:szCs w:val="28"/>
          <w:lang w:val="ru-RU"/>
        </w:rPr>
        <w:t xml:space="preserve"> [</w:t>
      </w:r>
      <w:r w:rsidR="00BE23AA" w:rsidRPr="00207730">
        <w:rPr>
          <w:rFonts w:eastAsia="Calibri" w:cs="Times New Roman"/>
          <w:sz w:val="28"/>
          <w:szCs w:val="28"/>
          <w:lang w:val="ru-RU"/>
        </w:rPr>
        <w:fldChar w:fldCharType="begin"/>
      </w:r>
      <w:r w:rsidR="00BE23AA" w:rsidRPr="00207730">
        <w:rPr>
          <w:rFonts w:eastAsia="Calibri" w:cs="Times New Roman"/>
          <w:sz w:val="28"/>
          <w:szCs w:val="28"/>
          <w:lang w:val="ru-RU"/>
        </w:rPr>
        <w:instrText xml:space="preserve"> REF _Ref198319514 \r \h </w:instrText>
      </w:r>
      <w:r w:rsidR="00465070" w:rsidRPr="00207730">
        <w:rPr>
          <w:rFonts w:eastAsia="Calibri" w:cs="Times New Roman"/>
          <w:sz w:val="28"/>
          <w:szCs w:val="28"/>
          <w:lang w:val="ru-RU"/>
        </w:rPr>
        <w:instrText xml:space="preserve"> \* MERGEFORMAT </w:instrText>
      </w:r>
      <w:r w:rsidR="00BE23AA" w:rsidRPr="00207730">
        <w:rPr>
          <w:rFonts w:eastAsia="Calibri" w:cs="Times New Roman"/>
          <w:sz w:val="28"/>
          <w:szCs w:val="28"/>
          <w:lang w:val="ru-RU"/>
        </w:rPr>
      </w:r>
      <w:r w:rsidR="00BE23AA" w:rsidRPr="00207730">
        <w:rPr>
          <w:rFonts w:eastAsia="Calibri" w:cs="Times New Roman"/>
          <w:sz w:val="28"/>
          <w:szCs w:val="28"/>
          <w:lang w:val="ru-RU"/>
        </w:rPr>
        <w:fldChar w:fldCharType="separate"/>
      </w:r>
      <w:r w:rsidR="00AC46D8">
        <w:rPr>
          <w:rFonts w:eastAsia="Calibri" w:cs="Times New Roman"/>
          <w:sz w:val="28"/>
          <w:szCs w:val="28"/>
          <w:lang w:val="ru-RU"/>
        </w:rPr>
        <w:t>90</w:t>
      </w:r>
      <w:r w:rsidR="00BE23AA" w:rsidRPr="00207730">
        <w:rPr>
          <w:rFonts w:eastAsia="Calibri" w:cs="Times New Roman"/>
          <w:sz w:val="28"/>
          <w:szCs w:val="28"/>
          <w:lang w:val="ru-RU"/>
        </w:rPr>
        <w:fldChar w:fldCharType="end"/>
      </w:r>
      <w:r w:rsidRPr="00207730">
        <w:rPr>
          <w:rFonts w:eastAsia="Calibri" w:cs="Times New Roman"/>
          <w:sz w:val="28"/>
          <w:szCs w:val="28"/>
          <w:lang w:val="ru-RU"/>
        </w:rPr>
        <w:t xml:space="preserve">]. </w:t>
      </w:r>
    </w:p>
    <w:p w14:paraId="72D001CA" w14:textId="6C27B30B" w:rsidR="00D50766" w:rsidRPr="00207730" w:rsidRDefault="000C1768"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Следует отметить значительный прогресс, достигнутый исследователями в области использования алгоритмов машинного обучения для выявления характерных моделей преступного поведения и прогнозирования вероятности рецидива. Использование технологий ИИ при оценке риска совершения повторных преступлений или иных правонарушений позволяет существенно повысить эффективность профилактических мер, направленных на предупреждение преступности</w:t>
      </w:r>
      <w:r w:rsidR="00DE753F" w:rsidRPr="00207730">
        <w:rPr>
          <w:rFonts w:eastAsia="Calibri" w:cs="Times New Roman"/>
          <w:sz w:val="28"/>
          <w:szCs w:val="28"/>
          <w:lang w:val="ru-RU"/>
        </w:rPr>
        <w:t xml:space="preserve">. </w:t>
      </w:r>
    </w:p>
    <w:p w14:paraId="30E19FD0" w14:textId="575E53C1" w:rsidR="00D50766" w:rsidRPr="00207730" w:rsidRDefault="00542B0E"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качестве одного из способов использования технологий ИИ для оценки риска рецидива рассматривается анализ данных о лицах, совершивших правонарушения в целях выявления закономерностей и факторов риска, указывающих на повышенную вероятность повторного совершения преступлений, что обеспечивает возможность информационной поддержки при выборе оптимальных методов профилактики, социальной адаптации и определении персонализированной интенсивности превентивного надзора</w:t>
      </w:r>
      <w:r w:rsidR="00DE753F" w:rsidRPr="00207730">
        <w:rPr>
          <w:rFonts w:eastAsia="Calibri" w:cs="Times New Roman"/>
          <w:sz w:val="28"/>
          <w:szCs w:val="28"/>
          <w:lang w:val="ru-RU"/>
        </w:rPr>
        <w:t>.</w:t>
      </w:r>
    </w:p>
    <w:p w14:paraId="5ABCCB19" w14:textId="7B024ECE"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Друг</w:t>
      </w:r>
      <w:r w:rsidR="00542B0E" w:rsidRPr="00207730">
        <w:rPr>
          <w:rFonts w:eastAsia="Calibri" w:cs="Times New Roman"/>
          <w:sz w:val="28"/>
          <w:szCs w:val="28"/>
          <w:lang w:val="ru-RU"/>
        </w:rPr>
        <w:t>им</w:t>
      </w:r>
      <w:r w:rsidRPr="00207730">
        <w:rPr>
          <w:rFonts w:eastAsia="Calibri" w:cs="Times New Roman"/>
          <w:sz w:val="28"/>
          <w:szCs w:val="28"/>
          <w:lang w:val="ru-RU"/>
        </w:rPr>
        <w:t xml:space="preserve"> способ</w:t>
      </w:r>
      <w:r w:rsidR="00542B0E" w:rsidRPr="00207730">
        <w:rPr>
          <w:rFonts w:eastAsia="Calibri" w:cs="Times New Roman"/>
          <w:sz w:val="28"/>
          <w:szCs w:val="28"/>
          <w:lang w:val="ru-RU"/>
        </w:rPr>
        <w:t>ом</w:t>
      </w:r>
      <w:r w:rsidRPr="00207730">
        <w:rPr>
          <w:rFonts w:eastAsia="Calibri" w:cs="Times New Roman"/>
          <w:sz w:val="28"/>
          <w:szCs w:val="28"/>
          <w:lang w:val="ru-RU"/>
        </w:rPr>
        <w:t xml:space="preserve"> </w:t>
      </w:r>
      <w:r w:rsidR="00542B0E" w:rsidRPr="00207730">
        <w:rPr>
          <w:rFonts w:eastAsia="Calibri" w:cs="Times New Roman"/>
          <w:sz w:val="28"/>
          <w:szCs w:val="28"/>
          <w:lang w:val="ru-RU"/>
        </w:rPr>
        <w:t>является</w:t>
      </w:r>
      <w:r w:rsidRPr="00207730">
        <w:rPr>
          <w:rFonts w:eastAsia="Calibri" w:cs="Times New Roman"/>
          <w:sz w:val="28"/>
          <w:szCs w:val="28"/>
          <w:lang w:val="ru-RU"/>
        </w:rPr>
        <w:t xml:space="preserve"> использование обработки естественного языка (</w:t>
      </w:r>
      <w:r w:rsidRPr="00207730">
        <w:rPr>
          <w:rFonts w:eastAsia="Calibri" w:cs="Times New Roman"/>
          <w:sz w:val="28"/>
          <w:szCs w:val="28"/>
        </w:rPr>
        <w:t>Natural</w:t>
      </w:r>
      <w:r w:rsidRPr="00207730">
        <w:rPr>
          <w:rFonts w:eastAsia="Calibri" w:cs="Times New Roman"/>
          <w:sz w:val="28"/>
          <w:szCs w:val="28"/>
          <w:lang w:val="ru-RU"/>
        </w:rPr>
        <w:t xml:space="preserve"> </w:t>
      </w:r>
      <w:r w:rsidRPr="00207730">
        <w:rPr>
          <w:rFonts w:eastAsia="Calibri" w:cs="Times New Roman"/>
          <w:sz w:val="28"/>
          <w:szCs w:val="28"/>
        </w:rPr>
        <w:t>Language</w:t>
      </w:r>
      <w:r w:rsidRPr="00207730">
        <w:rPr>
          <w:rFonts w:eastAsia="Calibri" w:cs="Times New Roman"/>
          <w:sz w:val="28"/>
          <w:szCs w:val="28"/>
          <w:lang w:val="ru-RU"/>
        </w:rPr>
        <w:t xml:space="preserve"> </w:t>
      </w:r>
      <w:r w:rsidRPr="00207730">
        <w:rPr>
          <w:rFonts w:eastAsia="Calibri" w:cs="Times New Roman"/>
          <w:sz w:val="28"/>
          <w:szCs w:val="28"/>
        </w:rPr>
        <w:t>Processing</w:t>
      </w:r>
      <w:r w:rsidRPr="00207730">
        <w:rPr>
          <w:rFonts w:eastAsia="Calibri" w:cs="Times New Roman"/>
          <w:sz w:val="28"/>
          <w:szCs w:val="28"/>
          <w:lang w:val="ru-RU"/>
        </w:rPr>
        <w:t xml:space="preserve">, </w:t>
      </w:r>
      <w:r w:rsidRPr="00207730">
        <w:rPr>
          <w:rFonts w:eastAsia="Calibri" w:cs="Times New Roman"/>
          <w:sz w:val="28"/>
          <w:szCs w:val="28"/>
        </w:rPr>
        <w:t>NLP</w:t>
      </w:r>
      <w:r w:rsidRPr="00207730">
        <w:rPr>
          <w:rFonts w:eastAsia="Calibri" w:cs="Times New Roman"/>
          <w:sz w:val="28"/>
          <w:szCs w:val="28"/>
          <w:lang w:val="ru-RU"/>
        </w:rPr>
        <w:t>) [</w:t>
      </w:r>
      <w:r w:rsidR="00BE23AA" w:rsidRPr="00207730">
        <w:rPr>
          <w:rFonts w:eastAsia="Calibri" w:cs="Times New Roman"/>
          <w:sz w:val="28"/>
          <w:szCs w:val="28"/>
          <w:lang w:val="ru-RU"/>
        </w:rPr>
        <w:fldChar w:fldCharType="begin"/>
      </w:r>
      <w:r w:rsidR="00BE23AA" w:rsidRPr="00207730">
        <w:rPr>
          <w:rFonts w:eastAsia="Calibri" w:cs="Times New Roman"/>
          <w:sz w:val="28"/>
          <w:szCs w:val="28"/>
          <w:lang w:val="ru-RU"/>
        </w:rPr>
        <w:instrText xml:space="preserve"> REF _Ref198319522 \r \h </w:instrText>
      </w:r>
      <w:r w:rsidR="00465070" w:rsidRPr="00207730">
        <w:rPr>
          <w:rFonts w:eastAsia="Calibri" w:cs="Times New Roman"/>
          <w:sz w:val="28"/>
          <w:szCs w:val="28"/>
          <w:lang w:val="ru-RU"/>
        </w:rPr>
        <w:instrText xml:space="preserve"> \* MERGEFORMAT </w:instrText>
      </w:r>
      <w:r w:rsidR="00BE23AA" w:rsidRPr="00207730">
        <w:rPr>
          <w:rFonts w:eastAsia="Calibri" w:cs="Times New Roman"/>
          <w:sz w:val="28"/>
          <w:szCs w:val="28"/>
          <w:lang w:val="ru-RU"/>
        </w:rPr>
      </w:r>
      <w:r w:rsidR="00BE23AA" w:rsidRPr="00207730">
        <w:rPr>
          <w:rFonts w:eastAsia="Calibri" w:cs="Times New Roman"/>
          <w:sz w:val="28"/>
          <w:szCs w:val="28"/>
          <w:lang w:val="ru-RU"/>
        </w:rPr>
        <w:fldChar w:fldCharType="separate"/>
      </w:r>
      <w:r w:rsidR="00AC46D8">
        <w:rPr>
          <w:rFonts w:eastAsia="Calibri" w:cs="Times New Roman"/>
          <w:sz w:val="28"/>
          <w:szCs w:val="28"/>
          <w:lang w:val="ru-RU"/>
        </w:rPr>
        <w:t>91</w:t>
      </w:r>
      <w:r w:rsidR="00BE23AA" w:rsidRPr="00207730">
        <w:rPr>
          <w:rFonts w:eastAsia="Calibri" w:cs="Times New Roman"/>
          <w:sz w:val="28"/>
          <w:szCs w:val="28"/>
          <w:lang w:val="ru-RU"/>
        </w:rPr>
        <w:fldChar w:fldCharType="end"/>
      </w:r>
      <w:r w:rsidRPr="00207730">
        <w:rPr>
          <w:rFonts w:eastAsia="Calibri" w:cs="Times New Roman"/>
          <w:sz w:val="28"/>
          <w:szCs w:val="28"/>
          <w:lang w:val="ru-RU"/>
        </w:rPr>
        <w:t xml:space="preserve">] </w:t>
      </w:r>
      <w:r w:rsidR="00542B0E" w:rsidRPr="00207730">
        <w:rPr>
          <w:rFonts w:eastAsia="Calibri" w:cs="Times New Roman"/>
          <w:sz w:val="28"/>
          <w:szCs w:val="28"/>
          <w:lang w:val="ru-RU"/>
        </w:rPr>
        <w:t>для анализа текстовых и речевых сообщений правонарушителя, включая письма, электронные письма и телефонные звонки</w:t>
      </w:r>
      <w:r w:rsidRPr="00207730">
        <w:rPr>
          <w:rFonts w:eastAsia="Calibri" w:cs="Times New Roman"/>
          <w:sz w:val="28"/>
          <w:szCs w:val="28"/>
          <w:lang w:val="ru-RU"/>
        </w:rPr>
        <w:t xml:space="preserve">. </w:t>
      </w:r>
      <w:r w:rsidR="00A572E9" w:rsidRPr="00207730">
        <w:rPr>
          <w:rFonts w:eastAsia="Calibri" w:cs="Times New Roman"/>
          <w:sz w:val="28"/>
          <w:szCs w:val="28"/>
        </w:rPr>
        <w:t>NLP</w:t>
      </w:r>
      <w:r w:rsidR="00A572E9" w:rsidRPr="00207730">
        <w:rPr>
          <w:rFonts w:eastAsia="Calibri" w:cs="Times New Roman"/>
          <w:sz w:val="28"/>
          <w:szCs w:val="28"/>
          <w:lang w:val="ru-RU"/>
        </w:rPr>
        <w:t xml:space="preserve"> позволяет получить представление о мышлении, мотивациях и языковых моделях правонарушителей, что способствует выявлению тревожных сигналов, указывающих на повышенный риск совершения новых преступлений</w:t>
      </w:r>
      <w:r w:rsidRPr="00207730">
        <w:rPr>
          <w:rFonts w:eastAsia="Calibri" w:cs="Times New Roman"/>
          <w:sz w:val="28"/>
          <w:szCs w:val="28"/>
          <w:lang w:val="ru-RU"/>
        </w:rPr>
        <w:t xml:space="preserve">. </w:t>
      </w:r>
    </w:p>
    <w:p w14:paraId="17C86470" w14:textId="7A2505F6" w:rsidR="00D50766" w:rsidRPr="00207730" w:rsidRDefault="00D660C5"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Новые возможности открывает интеграция компьютерного зрения и ИИ в прогнозировании рецидивов преступлений. Анализ видеоматериалов с камер видеонаблюдения позволяет извлекать большой объем ценной информации: отслеживать передвижения, идентифицировать личности и выявлять характерные паттерны поведения, тем самым помогая в определении факторов, повышающих риск повторного преступления</w:t>
      </w:r>
      <w:r w:rsidR="00DE753F" w:rsidRPr="00207730">
        <w:rPr>
          <w:rFonts w:eastAsia="Calibri" w:cs="Times New Roman"/>
          <w:sz w:val="28"/>
          <w:szCs w:val="28"/>
          <w:lang w:val="ru-RU"/>
        </w:rPr>
        <w:t xml:space="preserve">. </w:t>
      </w:r>
    </w:p>
    <w:p w14:paraId="7DC1D4CE" w14:textId="6FFCDBC0" w:rsidR="00D50766" w:rsidRPr="00207730" w:rsidRDefault="00D660C5"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ИИ-оценка рисков позволяет существенно повысить эффективность ресоциализации, разрабатывая индивидуальные планы для каждого правонарушителя. Однако, использование ИИ требует высокой квалификации и тщательного контроля, чтобы обеспечить справедливость и избежать неэтичных решений</w:t>
      </w:r>
      <w:r w:rsidR="00DE753F" w:rsidRPr="00207730">
        <w:rPr>
          <w:rFonts w:eastAsia="Calibri" w:cs="Times New Roman"/>
          <w:sz w:val="28"/>
          <w:szCs w:val="28"/>
          <w:lang w:val="ru-RU"/>
        </w:rPr>
        <w:t xml:space="preserve">. </w:t>
      </w:r>
    </w:p>
    <w:p w14:paraId="100DE4EA" w14:textId="74335858" w:rsidR="00D50766" w:rsidRPr="00207730" w:rsidRDefault="00194FC3"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Широко известным примером является система COMPAS</w:t>
      </w:r>
      <w:r w:rsidR="00DE753F" w:rsidRPr="00207730">
        <w:rPr>
          <w:rFonts w:eastAsia="Calibri" w:cs="Times New Roman"/>
          <w:sz w:val="28"/>
          <w:szCs w:val="28"/>
          <w:lang w:val="ru-RU"/>
        </w:rPr>
        <w:t xml:space="preserve"> (</w:t>
      </w:r>
      <w:r w:rsidR="00DE753F" w:rsidRPr="00207730">
        <w:rPr>
          <w:rFonts w:eastAsia="Calibri" w:cs="Times New Roman"/>
          <w:sz w:val="28"/>
          <w:szCs w:val="28"/>
        </w:rPr>
        <w:t>Correctional</w:t>
      </w:r>
      <w:r w:rsidR="00DE753F" w:rsidRPr="00207730">
        <w:rPr>
          <w:rFonts w:eastAsia="Calibri" w:cs="Times New Roman"/>
          <w:sz w:val="28"/>
          <w:szCs w:val="28"/>
          <w:lang w:val="ru-RU"/>
        </w:rPr>
        <w:t xml:space="preserve"> </w:t>
      </w:r>
      <w:r w:rsidR="00DE753F" w:rsidRPr="00207730">
        <w:rPr>
          <w:rFonts w:eastAsia="Calibri" w:cs="Times New Roman"/>
          <w:sz w:val="28"/>
          <w:szCs w:val="28"/>
        </w:rPr>
        <w:t>Offender</w:t>
      </w:r>
      <w:r w:rsidR="00DE753F" w:rsidRPr="00207730">
        <w:rPr>
          <w:rFonts w:eastAsia="Calibri" w:cs="Times New Roman"/>
          <w:sz w:val="28"/>
          <w:szCs w:val="28"/>
          <w:lang w:val="ru-RU"/>
        </w:rPr>
        <w:t xml:space="preserve"> </w:t>
      </w:r>
      <w:r w:rsidR="00DE753F" w:rsidRPr="00207730">
        <w:rPr>
          <w:rFonts w:eastAsia="Calibri" w:cs="Times New Roman"/>
          <w:sz w:val="28"/>
          <w:szCs w:val="28"/>
        </w:rPr>
        <w:t>Management</w:t>
      </w:r>
      <w:r w:rsidR="00DE753F" w:rsidRPr="00207730">
        <w:rPr>
          <w:rFonts w:eastAsia="Calibri" w:cs="Times New Roman"/>
          <w:sz w:val="28"/>
          <w:szCs w:val="28"/>
          <w:lang w:val="ru-RU"/>
        </w:rPr>
        <w:t xml:space="preserve"> </w:t>
      </w:r>
      <w:r w:rsidR="00DE753F" w:rsidRPr="00207730">
        <w:rPr>
          <w:rFonts w:eastAsia="Calibri" w:cs="Times New Roman"/>
          <w:sz w:val="28"/>
          <w:szCs w:val="28"/>
        </w:rPr>
        <w:t>Profi</w:t>
      </w:r>
      <w:r w:rsidR="00DE753F" w:rsidRPr="00207730">
        <w:rPr>
          <w:rFonts w:eastAsia="Calibri" w:cs="Times New Roman"/>
          <w:sz w:val="28"/>
          <w:szCs w:val="28"/>
          <w:lang w:val="ru-RU"/>
        </w:rPr>
        <w:t xml:space="preserve"> </w:t>
      </w:r>
      <w:r w:rsidR="00DE753F" w:rsidRPr="00207730">
        <w:rPr>
          <w:rFonts w:eastAsia="Calibri" w:cs="Times New Roman"/>
          <w:sz w:val="28"/>
          <w:szCs w:val="28"/>
        </w:rPr>
        <w:t>lingfor</w:t>
      </w:r>
      <w:r w:rsidR="00DE753F" w:rsidRPr="00207730">
        <w:rPr>
          <w:rFonts w:eastAsia="Calibri" w:cs="Times New Roman"/>
          <w:sz w:val="28"/>
          <w:szCs w:val="28"/>
          <w:lang w:val="ru-RU"/>
        </w:rPr>
        <w:t xml:space="preserve"> </w:t>
      </w:r>
      <w:r w:rsidR="00DE753F" w:rsidRPr="00207730">
        <w:rPr>
          <w:rFonts w:eastAsia="Calibri" w:cs="Times New Roman"/>
          <w:sz w:val="28"/>
          <w:szCs w:val="28"/>
        </w:rPr>
        <w:t>Alternative</w:t>
      </w:r>
      <w:r w:rsidR="00DE753F" w:rsidRPr="00207730">
        <w:rPr>
          <w:rFonts w:eastAsia="Calibri" w:cs="Times New Roman"/>
          <w:sz w:val="28"/>
          <w:szCs w:val="28"/>
          <w:lang w:val="ru-RU"/>
        </w:rPr>
        <w:t xml:space="preserve"> </w:t>
      </w:r>
      <w:r w:rsidR="00DE753F" w:rsidRPr="00207730">
        <w:rPr>
          <w:rFonts w:eastAsia="Calibri" w:cs="Times New Roman"/>
          <w:sz w:val="28"/>
          <w:szCs w:val="28"/>
        </w:rPr>
        <w:t>Sanctions</w:t>
      </w:r>
      <w:r w:rsidR="00DE753F" w:rsidRPr="00207730">
        <w:rPr>
          <w:rFonts w:eastAsia="Calibri" w:cs="Times New Roman"/>
          <w:sz w:val="28"/>
          <w:szCs w:val="28"/>
          <w:lang w:val="ru-RU"/>
        </w:rPr>
        <w:t xml:space="preserve">) </w:t>
      </w:r>
      <w:r w:rsidRPr="00207730">
        <w:rPr>
          <w:rFonts w:eastAsia="Calibri" w:cs="Times New Roman"/>
          <w:sz w:val="28"/>
          <w:szCs w:val="28"/>
          <w:lang w:val="ru-RU"/>
        </w:rPr>
        <w:t>– коммерческий ИИ-инструмент, разработанный компанией Northpointe (Equivant) для прогнозирования рецидивизма. С 1998 года суды США используют COMPAS для оценки вероятности повторного совершения преступления обвиняемым, применяя ее для принятия решений о мере пресечения, классификации правонарушителей в тюрьмах и при рассмотрении вопросов об УДО</w:t>
      </w:r>
      <w:r w:rsidR="00DE753F" w:rsidRPr="00207730">
        <w:rPr>
          <w:rFonts w:eastAsia="Calibri" w:cs="Times New Roman"/>
          <w:sz w:val="28"/>
          <w:szCs w:val="28"/>
          <w:lang w:val="ru-RU"/>
        </w:rPr>
        <w:t xml:space="preserve"> [</w:t>
      </w:r>
      <w:r w:rsidR="00BE23AA" w:rsidRPr="00207730">
        <w:rPr>
          <w:rFonts w:eastAsia="Calibri" w:cs="Times New Roman"/>
          <w:sz w:val="28"/>
          <w:szCs w:val="28"/>
          <w:lang w:val="ru-RU"/>
        </w:rPr>
        <w:fldChar w:fldCharType="begin"/>
      </w:r>
      <w:r w:rsidR="00BE23AA" w:rsidRPr="00207730">
        <w:rPr>
          <w:rFonts w:eastAsia="Calibri" w:cs="Times New Roman"/>
          <w:sz w:val="28"/>
          <w:szCs w:val="28"/>
          <w:lang w:val="ru-RU"/>
        </w:rPr>
        <w:instrText xml:space="preserve"> REF _Ref198319531 \r \h </w:instrText>
      </w:r>
      <w:r w:rsidR="00465070" w:rsidRPr="00207730">
        <w:rPr>
          <w:rFonts w:eastAsia="Calibri" w:cs="Times New Roman"/>
          <w:sz w:val="28"/>
          <w:szCs w:val="28"/>
          <w:lang w:val="ru-RU"/>
        </w:rPr>
        <w:instrText xml:space="preserve"> \* MERGEFORMAT </w:instrText>
      </w:r>
      <w:r w:rsidR="00BE23AA" w:rsidRPr="00207730">
        <w:rPr>
          <w:rFonts w:eastAsia="Calibri" w:cs="Times New Roman"/>
          <w:sz w:val="28"/>
          <w:szCs w:val="28"/>
          <w:lang w:val="ru-RU"/>
        </w:rPr>
      </w:r>
      <w:r w:rsidR="00BE23AA" w:rsidRPr="00207730">
        <w:rPr>
          <w:rFonts w:eastAsia="Calibri" w:cs="Times New Roman"/>
          <w:sz w:val="28"/>
          <w:szCs w:val="28"/>
          <w:lang w:val="ru-RU"/>
        </w:rPr>
        <w:fldChar w:fldCharType="separate"/>
      </w:r>
      <w:r w:rsidR="00AC46D8">
        <w:rPr>
          <w:rFonts w:eastAsia="Calibri" w:cs="Times New Roman"/>
          <w:sz w:val="28"/>
          <w:szCs w:val="28"/>
          <w:lang w:val="ru-RU"/>
        </w:rPr>
        <w:t>92</w:t>
      </w:r>
      <w:r w:rsidR="00BE23AA" w:rsidRPr="00207730">
        <w:rPr>
          <w:rFonts w:eastAsia="Calibri" w:cs="Times New Roman"/>
          <w:sz w:val="28"/>
          <w:szCs w:val="28"/>
          <w:lang w:val="ru-RU"/>
        </w:rPr>
        <w:fldChar w:fldCharType="end"/>
      </w:r>
      <w:r w:rsidR="00DE753F" w:rsidRPr="00207730">
        <w:rPr>
          <w:rFonts w:eastAsia="Calibri" w:cs="Times New Roman"/>
          <w:sz w:val="28"/>
          <w:szCs w:val="28"/>
          <w:lang w:val="ru-RU"/>
        </w:rPr>
        <w:t xml:space="preserve">]. </w:t>
      </w:r>
      <w:r w:rsidR="00C422AC" w:rsidRPr="00207730">
        <w:rPr>
          <w:rFonts w:eastAsia="Calibri" w:cs="Times New Roman"/>
          <w:sz w:val="28"/>
          <w:szCs w:val="28"/>
          <w:lang w:val="ru-RU"/>
        </w:rPr>
        <w:t>Система прогнозирует риск совершения преступления в течение двух лет, анализируя 137 характеристик, включая судимости, психологические тесты и другие релевантные данные. Более миллиона правонарушителей прошли оценку с помощью COMPAS.</w:t>
      </w:r>
      <w:r w:rsidR="00DE753F" w:rsidRPr="00207730">
        <w:rPr>
          <w:rFonts w:eastAsia="Calibri" w:cs="Times New Roman"/>
          <w:sz w:val="28"/>
          <w:szCs w:val="28"/>
          <w:lang w:val="ru-RU"/>
        </w:rPr>
        <w:t xml:space="preserve"> </w:t>
      </w:r>
    </w:p>
    <w:p w14:paraId="0013A513" w14:textId="362603F0" w:rsidR="00D50766" w:rsidRPr="00207730" w:rsidRDefault="00E358A5"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Заявленная цель COMPAS – более точное прогнозирование рецидивов, позволяющее судьям и сотрудникам исправительных учреждений принимать обоснованные решения. Основная критика системы связана с тем, что </w:t>
      </w:r>
      <w:r w:rsidR="008C2D31" w:rsidRPr="00207730">
        <w:rPr>
          <w:rFonts w:eastAsia="Calibri" w:cs="Times New Roman"/>
          <w:sz w:val="28"/>
          <w:szCs w:val="28"/>
          <w:lang w:val="ru-RU"/>
        </w:rPr>
        <w:t>ее</w:t>
      </w:r>
      <w:r w:rsidRPr="00207730">
        <w:rPr>
          <w:rFonts w:eastAsia="Calibri" w:cs="Times New Roman"/>
          <w:sz w:val="28"/>
          <w:szCs w:val="28"/>
          <w:lang w:val="ru-RU"/>
        </w:rPr>
        <w:t xml:space="preserve"> проприетарный характер и закрытые алгоритмы не позволяют провести общественную проверку, что вызывает опасения относительно соблюдения надлежащей правовой процедуры</w:t>
      </w:r>
      <w:r w:rsidR="00DE753F" w:rsidRPr="00207730">
        <w:rPr>
          <w:rFonts w:eastAsia="Calibri" w:cs="Times New Roman"/>
          <w:sz w:val="28"/>
          <w:szCs w:val="28"/>
          <w:lang w:val="ru-RU"/>
        </w:rPr>
        <w:t xml:space="preserve">. </w:t>
      </w:r>
    </w:p>
    <w:p w14:paraId="61A7B188" w14:textId="08A7E6E3" w:rsidR="00320FCC" w:rsidRPr="00DB7CB5" w:rsidRDefault="008C2D31" w:rsidP="00DB7CB5">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Дж. Дрессель и Х. Фарида в своем исследовании, проведенном в 2021 году, поставили под сомнение эффективность системы COMPAS, показав, что е</w:t>
      </w:r>
      <w:r w:rsidR="00EC065E" w:rsidRPr="00207730">
        <w:rPr>
          <w:rFonts w:eastAsia="Calibri" w:cs="Times New Roman"/>
          <w:sz w:val="28"/>
          <w:szCs w:val="28"/>
          <w:lang w:val="ru-RU"/>
        </w:rPr>
        <w:t>е</w:t>
      </w:r>
      <w:r w:rsidRPr="00207730">
        <w:rPr>
          <w:rFonts w:eastAsia="Calibri" w:cs="Times New Roman"/>
          <w:sz w:val="28"/>
          <w:szCs w:val="28"/>
          <w:lang w:val="ru-RU"/>
        </w:rPr>
        <w:t xml:space="preserve"> точность прогнозирования (65,2%) лишь немного выше, чем у обычных людей (62,8%)</w:t>
      </w:r>
      <w:r w:rsidR="00DE753F" w:rsidRPr="00207730">
        <w:rPr>
          <w:rFonts w:eastAsia="Calibri" w:cs="Times New Roman"/>
          <w:sz w:val="28"/>
          <w:szCs w:val="28"/>
          <w:lang w:val="ru-RU"/>
        </w:rPr>
        <w:t xml:space="preserve"> [</w:t>
      </w:r>
      <w:r w:rsidR="00BE23AA" w:rsidRPr="00207730">
        <w:rPr>
          <w:rFonts w:eastAsia="Calibri" w:cs="Times New Roman"/>
          <w:sz w:val="28"/>
          <w:szCs w:val="28"/>
        </w:rPr>
        <w:fldChar w:fldCharType="begin"/>
      </w:r>
      <w:r w:rsidR="00BE23AA" w:rsidRPr="00207730">
        <w:rPr>
          <w:rFonts w:eastAsia="Calibri" w:cs="Times New Roman"/>
          <w:sz w:val="28"/>
          <w:szCs w:val="28"/>
          <w:lang w:val="ru-RU"/>
        </w:rPr>
        <w:instrText xml:space="preserve"> REF _Ref198319540 \r \h </w:instrText>
      </w:r>
      <w:r w:rsidR="00465070" w:rsidRPr="00207730">
        <w:rPr>
          <w:rFonts w:eastAsia="Calibri" w:cs="Times New Roman"/>
          <w:sz w:val="28"/>
          <w:szCs w:val="28"/>
          <w:lang w:val="ru-RU"/>
        </w:rPr>
        <w:instrText xml:space="preserve"> \* </w:instrText>
      </w:r>
      <w:r w:rsidR="00465070" w:rsidRPr="00207730">
        <w:rPr>
          <w:rFonts w:eastAsia="Calibri" w:cs="Times New Roman"/>
          <w:sz w:val="28"/>
          <w:szCs w:val="28"/>
        </w:rPr>
        <w:instrText>MERGEFORMAT</w:instrText>
      </w:r>
      <w:r w:rsidR="00465070" w:rsidRPr="00207730">
        <w:rPr>
          <w:rFonts w:eastAsia="Calibri" w:cs="Times New Roman"/>
          <w:sz w:val="28"/>
          <w:szCs w:val="28"/>
          <w:lang w:val="ru-RU"/>
        </w:rPr>
        <w:instrText xml:space="preserve"> </w:instrText>
      </w:r>
      <w:r w:rsidR="00BE23AA" w:rsidRPr="00207730">
        <w:rPr>
          <w:rFonts w:eastAsia="Calibri" w:cs="Times New Roman"/>
          <w:sz w:val="28"/>
          <w:szCs w:val="28"/>
        </w:rPr>
      </w:r>
      <w:r w:rsidR="00BE23AA" w:rsidRPr="00207730">
        <w:rPr>
          <w:rFonts w:eastAsia="Calibri" w:cs="Times New Roman"/>
          <w:sz w:val="28"/>
          <w:szCs w:val="28"/>
        </w:rPr>
        <w:fldChar w:fldCharType="separate"/>
      </w:r>
      <w:r w:rsidR="00AC46D8">
        <w:rPr>
          <w:rFonts w:eastAsia="Calibri" w:cs="Times New Roman"/>
          <w:sz w:val="28"/>
          <w:szCs w:val="28"/>
          <w:lang w:val="ru-RU"/>
        </w:rPr>
        <w:t>93</w:t>
      </w:r>
      <w:r w:rsidR="00BE23AA" w:rsidRPr="00207730">
        <w:rPr>
          <w:rFonts w:eastAsia="Calibri" w:cs="Times New Roman"/>
          <w:sz w:val="28"/>
          <w:szCs w:val="28"/>
        </w:rPr>
        <w:fldChar w:fldCharType="end"/>
      </w:r>
      <w:r w:rsidR="00DE753F" w:rsidRPr="00207730">
        <w:rPr>
          <w:rFonts w:eastAsia="Calibri" w:cs="Times New Roman"/>
          <w:sz w:val="28"/>
          <w:szCs w:val="28"/>
          <w:lang w:val="ru-RU"/>
        </w:rPr>
        <w:t xml:space="preserve">]. </w:t>
      </w:r>
      <w:r w:rsidRPr="00207730">
        <w:rPr>
          <w:rFonts w:eastAsia="Calibri" w:cs="Times New Roman"/>
          <w:sz w:val="28"/>
          <w:szCs w:val="28"/>
          <w:lang w:val="ru-RU"/>
        </w:rPr>
        <w:t>Исследование также демонстрирует, что простые и понятные алгоритмы, например, линейная регрессия, способны выдавать сопоставимые результаты, опираясь лишь на возраст и наличие судимостей.</w:t>
      </w:r>
    </w:p>
    <w:p w14:paraId="4DF8C5BE" w14:textId="707FBDBD" w:rsidR="00D50766" w:rsidRPr="00207730" w:rsidRDefault="00EC065E"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Представляется</w:t>
      </w:r>
      <w:r w:rsidR="00DE753F" w:rsidRPr="00207730">
        <w:rPr>
          <w:rFonts w:eastAsia="Calibri" w:cs="Times New Roman"/>
          <w:sz w:val="28"/>
          <w:szCs w:val="28"/>
          <w:lang w:val="ru-RU"/>
        </w:rPr>
        <w:t xml:space="preserve">, </w:t>
      </w:r>
      <w:r w:rsidRPr="00207730">
        <w:rPr>
          <w:rFonts w:eastAsia="Calibri" w:cs="Times New Roman"/>
          <w:sz w:val="28"/>
          <w:szCs w:val="28"/>
          <w:lang w:val="ru-RU"/>
        </w:rPr>
        <w:t>что применение ИИ для оценки риска рецидива обладает потенциалом для повышения эффективности профилактических мер. Анализ данных о правонарушителях, обработка текстов и распознавание изображений с помощью ИИ позволяют выявлять скрытые закономерности и факторы риска, сигнализирующие о повышенной вероятности повторного совершения преступлений. Критически важно понимать, что ИИ является ценным инструментом поддержки, но не может и не должен подменять собой опыт и профессиональное суждение человека</w:t>
      </w:r>
      <w:r w:rsidR="00DE753F" w:rsidRPr="00207730">
        <w:rPr>
          <w:rFonts w:eastAsia="Calibri" w:cs="Times New Roman"/>
          <w:sz w:val="28"/>
          <w:szCs w:val="28"/>
          <w:lang w:val="ru-RU"/>
        </w:rPr>
        <w:t>.</w:t>
      </w:r>
    </w:p>
    <w:p w14:paraId="5BC6E669" w14:textId="54F13610"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 словам Президента РК</w:t>
      </w:r>
      <w:r w:rsidR="00503D84" w:rsidRPr="00207730">
        <w:rPr>
          <w:rFonts w:eastAsia="Calibri" w:cs="Times New Roman"/>
          <w:sz w:val="28"/>
          <w:szCs w:val="28"/>
          <w:lang w:val="ru-RU"/>
        </w:rPr>
        <w:t xml:space="preserve"> Касым-Жомарта Токаева</w:t>
      </w:r>
      <w:r w:rsidRPr="00207730">
        <w:rPr>
          <w:rFonts w:eastAsia="Calibri" w:cs="Times New Roman"/>
          <w:sz w:val="28"/>
          <w:szCs w:val="28"/>
          <w:lang w:val="ru-RU"/>
        </w:rPr>
        <w:t xml:space="preserve">, </w:t>
      </w:r>
      <w:r w:rsidR="00503D84" w:rsidRPr="00207730">
        <w:rPr>
          <w:rFonts w:eastAsia="Calibri" w:cs="Times New Roman"/>
          <w:sz w:val="28"/>
          <w:szCs w:val="28"/>
          <w:lang w:val="ru-RU"/>
        </w:rPr>
        <w:t>для реализации такой важной задачи, как обучение молодых граждан использованию технологий ИИ в школах, колледжах и вузах Казахстана предпринимаются конкретные шаги. В частности, в 2024 году 15 университетов уже внедрили курсы Google по ИИ, а также разрабатывается специальная программа подготовки специалистов в области ИИ (AI-Sana)</w:t>
      </w:r>
      <w:r w:rsidRPr="00207730">
        <w:rPr>
          <w:rFonts w:eastAsia="Calibri" w:cs="Times New Roman"/>
          <w:sz w:val="28"/>
          <w:szCs w:val="28"/>
          <w:lang w:val="ru-RU"/>
        </w:rPr>
        <w:t xml:space="preserve"> [</w:t>
      </w:r>
      <w:r w:rsidR="00BE23AA" w:rsidRPr="00207730">
        <w:rPr>
          <w:rFonts w:eastAsia="Calibri" w:cs="Times New Roman"/>
          <w:sz w:val="28"/>
          <w:szCs w:val="28"/>
          <w:lang w:val="ru-RU"/>
        </w:rPr>
        <w:fldChar w:fldCharType="begin"/>
      </w:r>
      <w:r w:rsidR="00BE23AA" w:rsidRPr="00207730">
        <w:rPr>
          <w:rFonts w:eastAsia="Calibri" w:cs="Times New Roman"/>
          <w:sz w:val="28"/>
          <w:szCs w:val="28"/>
          <w:lang w:val="ru-RU"/>
        </w:rPr>
        <w:instrText xml:space="preserve"> REF _Ref198317312 \r \h </w:instrText>
      </w:r>
      <w:r w:rsidR="00EE3261" w:rsidRPr="00207730">
        <w:rPr>
          <w:rFonts w:eastAsia="Calibri" w:cs="Times New Roman"/>
          <w:sz w:val="28"/>
          <w:szCs w:val="28"/>
          <w:lang w:val="ru-RU"/>
        </w:rPr>
        <w:instrText xml:space="preserve"> \* MERGEFORMAT </w:instrText>
      </w:r>
      <w:r w:rsidR="00BE23AA" w:rsidRPr="00207730">
        <w:rPr>
          <w:rFonts w:eastAsia="Calibri" w:cs="Times New Roman"/>
          <w:sz w:val="28"/>
          <w:szCs w:val="28"/>
          <w:lang w:val="ru-RU"/>
        </w:rPr>
      </w:r>
      <w:r w:rsidR="00BE23AA" w:rsidRPr="00207730">
        <w:rPr>
          <w:rFonts w:eastAsia="Calibri" w:cs="Times New Roman"/>
          <w:sz w:val="28"/>
          <w:szCs w:val="28"/>
          <w:lang w:val="ru-RU"/>
        </w:rPr>
        <w:fldChar w:fldCharType="separate"/>
      </w:r>
      <w:r w:rsidR="00AC46D8">
        <w:rPr>
          <w:rFonts w:eastAsia="Calibri" w:cs="Times New Roman"/>
          <w:sz w:val="28"/>
          <w:szCs w:val="28"/>
          <w:lang w:val="ru-RU"/>
        </w:rPr>
        <w:t>1</w:t>
      </w:r>
      <w:r w:rsidR="00BE23AA" w:rsidRPr="00207730">
        <w:rPr>
          <w:rFonts w:eastAsia="Calibri" w:cs="Times New Roman"/>
          <w:sz w:val="28"/>
          <w:szCs w:val="28"/>
          <w:lang w:val="ru-RU"/>
        </w:rPr>
        <w:fldChar w:fldCharType="end"/>
      </w:r>
      <w:r w:rsidRPr="00207730">
        <w:rPr>
          <w:rFonts w:eastAsia="Calibri" w:cs="Times New Roman"/>
          <w:sz w:val="28"/>
          <w:szCs w:val="28"/>
          <w:lang w:val="ru-RU"/>
        </w:rPr>
        <w:t>].</w:t>
      </w:r>
    </w:p>
    <w:p w14:paraId="7882228F" w14:textId="6388F039" w:rsidR="00D50766" w:rsidRPr="00207730" w:rsidRDefault="00C22AF1"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Следует подчеркнуть, что даже самая современная криминалистическая техника не принесет желаемых результатов без должной подготовки сотрудников УИС. Эффективное использование техники обеспечивается получением высшего образования в профильных учреждениях, регулярным повышением квалификации, профессиональной подготовкой, служебно-боевой подготовкой и постоянным самосовершенствованием</w:t>
      </w:r>
      <w:r w:rsidR="00DE753F" w:rsidRPr="00207730">
        <w:rPr>
          <w:rFonts w:eastAsia="Calibri" w:cs="Times New Roman"/>
          <w:sz w:val="28"/>
          <w:szCs w:val="28"/>
          <w:lang w:val="ru-RU"/>
        </w:rPr>
        <w:t>.</w:t>
      </w:r>
    </w:p>
    <w:p w14:paraId="3374AEAD" w14:textId="47673202"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rFonts w:eastAsia="Calibri"/>
          <w:sz w:val="28"/>
          <w:szCs w:val="28"/>
          <w:lang w:val="ru-RU"/>
        </w:rPr>
        <w:t>Полагаем</w:t>
      </w:r>
      <w:r w:rsidRPr="00207730">
        <w:rPr>
          <w:sz w:val="28"/>
          <w:lang w:val="ru-RU"/>
        </w:rPr>
        <w:t xml:space="preserve">, чтобы достичь целей ТКО содержания осужденных в учреждениях УИС, включая УМБ, нужно организовать подготовку и переподготовку работников УИС для получения необходимых компетенций. И в этом вопросе можно согласиться с мнением С.С. Шеслера, согласно которому </w:t>
      </w:r>
      <w:r w:rsidR="00446487" w:rsidRPr="00207730">
        <w:rPr>
          <w:sz w:val="28"/>
          <w:lang w:val="ru-RU"/>
        </w:rPr>
        <w:t xml:space="preserve">актуальность и специфика задач, решаемых в рамках ТКО УИС, обуславливают необходимость выделения соответствующих общетеоретических и прикладных вопросов в отдельную область исследования науки криминалистики и преподавания в рамках самостоятельной учебной дисциплины </w:t>
      </w:r>
      <w:r w:rsidRPr="00207730">
        <w:rPr>
          <w:sz w:val="28"/>
          <w:lang w:val="ru-RU"/>
        </w:rPr>
        <w:t>[</w:t>
      </w:r>
      <w:r w:rsidR="00C24A7E" w:rsidRPr="00207730">
        <w:rPr>
          <w:sz w:val="28"/>
          <w:lang w:val="ru-RU"/>
        </w:rPr>
        <w:fldChar w:fldCharType="begin"/>
      </w:r>
      <w:r w:rsidR="00C24A7E" w:rsidRPr="00207730">
        <w:rPr>
          <w:sz w:val="28"/>
          <w:lang w:val="ru-RU"/>
        </w:rPr>
        <w:instrText xml:space="preserve"> REF _Ref198318234 \r \h </w:instrText>
      </w:r>
      <w:r w:rsidR="00465070" w:rsidRPr="00207730">
        <w:rPr>
          <w:sz w:val="28"/>
          <w:lang w:val="ru-RU"/>
        </w:rPr>
        <w:instrText xml:space="preserve"> \* MERGEFORMAT </w:instrText>
      </w:r>
      <w:r w:rsidR="00C24A7E" w:rsidRPr="00207730">
        <w:rPr>
          <w:sz w:val="28"/>
          <w:lang w:val="ru-RU"/>
        </w:rPr>
      </w:r>
      <w:r w:rsidR="00C24A7E" w:rsidRPr="00207730">
        <w:rPr>
          <w:sz w:val="28"/>
          <w:lang w:val="ru-RU"/>
        </w:rPr>
        <w:fldChar w:fldCharType="separate"/>
      </w:r>
      <w:r w:rsidR="00AC46D8">
        <w:rPr>
          <w:sz w:val="28"/>
          <w:lang w:val="ru-RU"/>
        </w:rPr>
        <w:t>27</w:t>
      </w:r>
      <w:r w:rsidR="00C24A7E" w:rsidRPr="00207730">
        <w:rPr>
          <w:sz w:val="28"/>
          <w:lang w:val="ru-RU"/>
        </w:rPr>
        <w:fldChar w:fldCharType="end"/>
      </w:r>
      <w:r w:rsidRPr="00207730">
        <w:rPr>
          <w:sz w:val="28"/>
          <w:lang w:val="ru-RU"/>
        </w:rPr>
        <w:t>, с. 61].</w:t>
      </w:r>
    </w:p>
    <w:p w14:paraId="1D754C6A" w14:textId="2ACA73F4" w:rsidR="00453A8D" w:rsidRPr="00C40B41" w:rsidRDefault="000B5586" w:rsidP="00C40B41">
      <w:pPr>
        <w:pStyle w:val="a3"/>
        <w:shd w:val="clear" w:color="auto" w:fill="FFFFFF"/>
        <w:spacing w:after="0" w:line="240" w:lineRule="auto"/>
        <w:ind w:firstLine="709"/>
        <w:jc w:val="both"/>
        <w:textAlignment w:val="baseline"/>
        <w:rPr>
          <w:sz w:val="28"/>
          <w:lang w:val="ru-RU"/>
        </w:rPr>
      </w:pPr>
      <w:r w:rsidRPr="00207730">
        <w:rPr>
          <w:sz w:val="28"/>
          <w:lang w:val="ru-RU"/>
        </w:rPr>
        <w:t>Повышение эффективности дополнительного профессионального образования сотрудников УИС требует обязательного включения в учебные планы специальных дисциплин вопросов, касающихся ТКО деятельности учреждений и органов УИС</w:t>
      </w:r>
      <w:r w:rsidR="00EF12B2" w:rsidRPr="00207730">
        <w:rPr>
          <w:sz w:val="28"/>
          <w:lang w:val="ru-RU"/>
        </w:rPr>
        <w:t>. Это позволит улучшить качество выполнения служебных задач, повысить эффективность раскрытия и расследования преступлений в пенитенциарной системе, а также усилить профилактику пенитенциарной преступности</w:t>
      </w:r>
      <w:r w:rsidR="00DE753F" w:rsidRPr="00207730">
        <w:rPr>
          <w:sz w:val="28"/>
          <w:lang w:val="ru-RU"/>
        </w:rPr>
        <w:t>.</w:t>
      </w:r>
    </w:p>
    <w:p w14:paraId="13733E0F" w14:textId="455E5BAA" w:rsidR="00791E48" w:rsidRPr="00791E48" w:rsidRDefault="00453A8D" w:rsidP="00791E48">
      <w:pPr>
        <w:pStyle w:val="a3"/>
        <w:shd w:val="clear" w:color="auto" w:fill="FFFFFF"/>
        <w:spacing w:after="0" w:line="240" w:lineRule="auto"/>
        <w:ind w:firstLine="709"/>
        <w:jc w:val="both"/>
        <w:textAlignment w:val="baseline"/>
        <w:rPr>
          <w:sz w:val="28"/>
          <w:lang w:val="ru-RU"/>
        </w:rPr>
      </w:pPr>
      <w:r w:rsidRPr="00453A8D">
        <w:rPr>
          <w:sz w:val="28"/>
          <w:lang w:val="ru-RU"/>
        </w:rPr>
        <w:t>Одной из приоритетных задач подготовки кадров по профилирующим дисциплинам в рамках образовательных программ высшего образования, дополнительных профессиональных программ, а также программ профессионального обучения граждан, впервые поступающих на службу в уголовно-исполнительную систему, является формирование устойчивых практико-ориентированных компетенций. Речь идет не только о передаче теоретических знаний, но и о закреплении у обучаемых навыков принятия решений в условиях, максимально приближенных к реальной служебной деятельности.</w:t>
      </w:r>
    </w:p>
    <w:p w14:paraId="3D66D4D6" w14:textId="478BFD9D" w:rsidR="00453A8D" w:rsidRPr="00355674" w:rsidRDefault="00791E48" w:rsidP="00355674">
      <w:pPr>
        <w:pStyle w:val="a3"/>
        <w:shd w:val="clear" w:color="auto" w:fill="FFFFFF"/>
        <w:spacing w:after="0" w:line="240" w:lineRule="auto"/>
        <w:ind w:firstLine="709"/>
        <w:jc w:val="both"/>
        <w:textAlignment w:val="baseline"/>
        <w:rPr>
          <w:sz w:val="28"/>
          <w:lang w:val="ru-RU"/>
        </w:rPr>
      </w:pPr>
      <w:r>
        <w:rPr>
          <w:rFonts w:eastAsia="Calibri"/>
          <w:sz w:val="28"/>
          <w:szCs w:val="28"/>
          <w:lang w:val="ru-RU"/>
        </w:rPr>
        <w:t>У</w:t>
      </w:r>
      <w:r w:rsidRPr="00791E48">
        <w:rPr>
          <w:rFonts w:eastAsia="Calibri"/>
          <w:sz w:val="28"/>
          <w:szCs w:val="28"/>
          <w:lang w:val="ru-RU"/>
        </w:rPr>
        <w:t xml:space="preserve">казанные занятия </w:t>
      </w:r>
      <w:r w:rsidR="00EA5517">
        <w:rPr>
          <w:rFonts w:eastAsia="Calibri"/>
          <w:sz w:val="28"/>
          <w:szCs w:val="28"/>
          <w:lang w:val="ru-RU"/>
        </w:rPr>
        <w:t>необходимо проводить</w:t>
      </w:r>
      <w:r w:rsidRPr="00791E48">
        <w:rPr>
          <w:rFonts w:eastAsia="Calibri"/>
          <w:sz w:val="28"/>
          <w:szCs w:val="28"/>
          <w:lang w:val="ru-RU"/>
        </w:rPr>
        <w:t xml:space="preserve"> в условиях учебной аудитории, на криминалистическом полигоне</w:t>
      </w:r>
      <w:r w:rsidR="00EA5517">
        <w:rPr>
          <w:rFonts w:eastAsia="Calibri"/>
          <w:sz w:val="28"/>
          <w:szCs w:val="28"/>
          <w:lang w:val="ru-RU"/>
        </w:rPr>
        <w:t>,</w:t>
      </w:r>
      <w:r w:rsidRPr="00791E48">
        <w:rPr>
          <w:rFonts w:eastAsia="Calibri"/>
          <w:sz w:val="28"/>
          <w:szCs w:val="28"/>
          <w:lang w:val="ru-RU"/>
        </w:rPr>
        <w:t xml:space="preserve"> либо на учебных рабочих местах, что объективно ограничивает возможности полноценного моделирования реальных условий службы.</w:t>
      </w:r>
      <w:r w:rsidR="00EA5517">
        <w:rPr>
          <w:sz w:val="28"/>
          <w:lang w:val="ru-RU"/>
        </w:rPr>
        <w:t xml:space="preserve"> </w:t>
      </w:r>
      <w:r w:rsidR="00EA5517">
        <w:rPr>
          <w:rFonts w:eastAsia="Calibri"/>
          <w:sz w:val="28"/>
          <w:szCs w:val="28"/>
          <w:lang w:val="ru-RU"/>
        </w:rPr>
        <w:t>Д</w:t>
      </w:r>
      <w:r w:rsidR="00EA5517" w:rsidRPr="00791E48">
        <w:rPr>
          <w:rFonts w:eastAsia="Calibri"/>
          <w:sz w:val="28"/>
          <w:szCs w:val="28"/>
          <w:lang w:val="ru-RU"/>
        </w:rPr>
        <w:t xml:space="preserve">анное ограничение </w:t>
      </w:r>
      <w:r w:rsidR="00EA5517">
        <w:rPr>
          <w:rFonts w:eastAsia="Calibri"/>
          <w:sz w:val="28"/>
          <w:szCs w:val="28"/>
          <w:lang w:val="ru-RU"/>
        </w:rPr>
        <w:t>о</w:t>
      </w:r>
      <w:r w:rsidR="00EA5517" w:rsidRPr="00791E48">
        <w:rPr>
          <w:rFonts w:eastAsia="Calibri"/>
          <w:sz w:val="28"/>
          <w:szCs w:val="28"/>
          <w:lang w:val="ru-RU"/>
        </w:rPr>
        <w:t xml:space="preserve">собенно </w:t>
      </w:r>
      <w:r w:rsidR="00EA5517">
        <w:rPr>
          <w:rFonts w:eastAsia="Calibri"/>
          <w:sz w:val="28"/>
          <w:szCs w:val="28"/>
          <w:lang w:val="ru-RU"/>
        </w:rPr>
        <w:t>будет проявляться</w:t>
      </w:r>
      <w:r w:rsidR="00EA5517" w:rsidRPr="00791E48">
        <w:rPr>
          <w:rFonts w:eastAsia="Calibri"/>
          <w:sz w:val="28"/>
          <w:szCs w:val="28"/>
          <w:lang w:val="ru-RU"/>
        </w:rPr>
        <w:t xml:space="preserve"> при моделировании чрезвычайных ситуаций, требующих мгновенной реакции, координации действий и адекватной оценки быстро меняющейся оперативной обстановки.</w:t>
      </w:r>
    </w:p>
    <w:p w14:paraId="1541AE49" w14:textId="54BCB760" w:rsidR="00D50766" w:rsidRDefault="00DE753F" w:rsidP="00742C3F">
      <w:pPr>
        <w:pStyle w:val="a3"/>
        <w:shd w:val="clear" w:color="auto" w:fill="FFFFFF"/>
        <w:spacing w:after="0" w:line="240" w:lineRule="auto"/>
        <w:ind w:firstLine="709"/>
        <w:jc w:val="both"/>
        <w:textAlignment w:val="baseline"/>
        <w:rPr>
          <w:rFonts w:eastAsia="Calibri"/>
          <w:sz w:val="28"/>
          <w:szCs w:val="28"/>
          <w:lang w:val="ru-RU"/>
        </w:rPr>
      </w:pPr>
      <w:r w:rsidRPr="00207730">
        <w:rPr>
          <w:sz w:val="28"/>
          <w:szCs w:val="28"/>
          <w:lang w:val="ru-RU"/>
        </w:rPr>
        <w:t xml:space="preserve">Решение данной проблемы видится в использовании </w:t>
      </w:r>
      <w:r w:rsidRPr="00207730">
        <w:rPr>
          <w:sz w:val="28"/>
          <w:lang w:val="ru-RU"/>
        </w:rPr>
        <w:t>учебных платформ виртуальной реальности (</w:t>
      </w:r>
      <w:r w:rsidRPr="00207730">
        <w:rPr>
          <w:sz w:val="28"/>
        </w:rPr>
        <w:t>VR</w:t>
      </w:r>
      <w:r w:rsidRPr="00207730">
        <w:rPr>
          <w:sz w:val="28"/>
          <w:lang w:val="ru-RU"/>
        </w:rPr>
        <w:t>)</w:t>
      </w:r>
      <w:r w:rsidRPr="00207730">
        <w:rPr>
          <w:sz w:val="28"/>
          <w:szCs w:val="28"/>
          <w:lang w:val="ru-RU"/>
        </w:rPr>
        <w:t xml:space="preserve"> </w:t>
      </w:r>
      <w:r w:rsidRPr="00207730">
        <w:rPr>
          <w:sz w:val="28"/>
          <w:lang w:val="ru-RU"/>
        </w:rPr>
        <w:t>при проведении практически занятий и деловых игр. Так, с</w:t>
      </w:r>
      <w:r w:rsidRPr="00207730">
        <w:rPr>
          <w:rFonts w:eastAsia="Calibri"/>
          <w:sz w:val="28"/>
          <w:szCs w:val="28"/>
          <w:lang w:val="ru-RU"/>
        </w:rPr>
        <w:t xml:space="preserve"> помощью VR-технологий можно создать виртуальные модели различных ситуаций в УМБ, требующих применения тех или иных технико-криминалистических методов и средств, что позволит отработать алгоритмы действий сотрудников в кратчайшие сроки и с минимальными затратами. Использование электронных программ и автоматизированных учебных рабочих мест позволит проводить обучение в удобное время и с учетом индивидуальных потребностей каждого сотрудника. </w:t>
      </w:r>
    </w:p>
    <w:p w14:paraId="1F0C815A" w14:textId="4D643112" w:rsidR="00791E48" w:rsidRPr="001635BA" w:rsidRDefault="00791E48" w:rsidP="001635BA">
      <w:pPr>
        <w:pStyle w:val="a3"/>
        <w:shd w:val="clear" w:color="auto" w:fill="FFFFFF"/>
        <w:spacing w:after="0"/>
        <w:ind w:firstLine="709"/>
        <w:jc w:val="both"/>
        <w:textAlignment w:val="baseline"/>
        <w:rPr>
          <w:rFonts w:eastAsia="Calibri"/>
          <w:sz w:val="28"/>
          <w:szCs w:val="28"/>
          <w:lang w:val="ru-RU"/>
        </w:rPr>
      </w:pPr>
      <w:r w:rsidRPr="00791E48">
        <w:rPr>
          <w:rFonts w:eastAsia="Calibri"/>
          <w:sz w:val="28"/>
          <w:szCs w:val="28"/>
          <w:lang w:val="ru-RU"/>
        </w:rPr>
        <w:t>С этой целью в ходе практических занятий и деловых игр профессорско-преподавательским составом ведомственных образовательных организаций УИС Республики Казахстан моделируются служебные ситуации различной степени сложности. Обучающимся предлагается самостоятельно либо в составе группы вырабатывать алгоритмы действий, принимать управленческие решения и реализовывать их в рамках заданного сценария. Подобный формат обучения направлен на развитие профессионального мышления, стрессоустойчивости и способности к оперативной оценке обстановки.</w:t>
      </w:r>
    </w:p>
    <w:p w14:paraId="13C7E04B"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Суть состоит в создании на базе информационной платформы виртуальной модели УМБ с набором команд и функций, позволяющих моделировать как повседневные ситуации, так и чрезвычайные обстоятельства. Это позволяет сотрудникам отрабатывать свои действия по предотвращению угроз в безопасной виртуальной среде. Такой подход не только позволит обеспечить теоретическую подготовку (в соответствии с ведомственными приказами), но и даст возможность отработать практическое применение полученных знаний. </w:t>
      </w:r>
    </w:p>
    <w:p w14:paraId="75F45271"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Эта система позволяет оценить качество принятия управленческих решений сотрудником УИС, используя набор команд. Она определяет уровень подготовки сотрудника в процентном соотношении, учитывая скорость принятия решения, соответствие его законодательству, а также качество выполнения задач. </w:t>
      </w:r>
    </w:p>
    <w:p w14:paraId="390BB7E8"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Так, в целях закрепления сотрудником УИС полученных теоретических знаний в информационной системе предлагается решить реальную задачу, моделирующую совершение того или иного преступления со стороны осужденного в УМБ (уклонение от отбытия наказания, побег и др.). Задача сотрудника - принять необходимые меры и управленческие решения, чтобы ликвидировать чрезвычайную ситуацию, минимизировать последствия и восстановить нормальную рабочую обстановку. </w:t>
      </w:r>
    </w:p>
    <w:p w14:paraId="119B06B1"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После принятия решения программа проанализирует его выбор и оценит эффективность действий сотрудника.  Также программа предложит рекомендации по дальнейшему обучению и развитию необходимых навыков.</w:t>
      </w:r>
    </w:p>
    <w:p w14:paraId="035C6BC0" w14:textId="6E9AB212"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Виртуальные технологии обладают рядом неоспоримых преимуществ в сравнении с традиционными методами обучения [</w:t>
      </w:r>
      <w:r w:rsidR="00C24A7E" w:rsidRPr="00207730">
        <w:rPr>
          <w:rFonts w:eastAsia="Calibri" w:cs="Times New Roman"/>
          <w:sz w:val="28"/>
          <w:szCs w:val="28"/>
          <w:lang w:val="ru-RU"/>
        </w:rPr>
        <w:fldChar w:fldCharType="begin"/>
      </w:r>
      <w:r w:rsidR="00C24A7E" w:rsidRPr="00207730">
        <w:rPr>
          <w:rFonts w:eastAsia="Calibri" w:cs="Times New Roman"/>
          <w:sz w:val="28"/>
          <w:szCs w:val="28"/>
          <w:lang w:val="ru-RU"/>
        </w:rPr>
        <w:instrText xml:space="preserve"> REF _Ref198319613 \r \h </w:instrText>
      </w:r>
      <w:r w:rsidR="00465070" w:rsidRPr="00207730">
        <w:rPr>
          <w:rFonts w:eastAsia="Calibri" w:cs="Times New Roman"/>
          <w:sz w:val="28"/>
          <w:szCs w:val="28"/>
          <w:lang w:val="ru-RU"/>
        </w:rPr>
        <w:instrText xml:space="preserve"> \* MERGEFORMAT </w:instrText>
      </w:r>
      <w:r w:rsidR="00C24A7E" w:rsidRPr="00207730">
        <w:rPr>
          <w:rFonts w:eastAsia="Calibri" w:cs="Times New Roman"/>
          <w:sz w:val="28"/>
          <w:szCs w:val="28"/>
          <w:lang w:val="ru-RU"/>
        </w:rPr>
      </w:r>
      <w:r w:rsidR="00C24A7E" w:rsidRPr="00207730">
        <w:rPr>
          <w:rFonts w:eastAsia="Calibri" w:cs="Times New Roman"/>
          <w:sz w:val="28"/>
          <w:szCs w:val="28"/>
          <w:lang w:val="ru-RU"/>
        </w:rPr>
        <w:fldChar w:fldCharType="separate"/>
      </w:r>
      <w:r w:rsidR="00AC46D8">
        <w:rPr>
          <w:rFonts w:eastAsia="Calibri" w:cs="Times New Roman"/>
          <w:sz w:val="28"/>
          <w:szCs w:val="28"/>
          <w:lang w:val="ru-RU"/>
        </w:rPr>
        <w:t>94</w:t>
      </w:r>
      <w:r w:rsidR="00C24A7E" w:rsidRPr="00207730">
        <w:rPr>
          <w:rFonts w:eastAsia="Calibri" w:cs="Times New Roman"/>
          <w:sz w:val="28"/>
          <w:szCs w:val="28"/>
          <w:lang w:val="ru-RU"/>
        </w:rPr>
        <w:fldChar w:fldCharType="end"/>
      </w:r>
      <w:r w:rsidRPr="00207730">
        <w:rPr>
          <w:rFonts w:eastAsia="Calibri" w:cs="Times New Roman"/>
          <w:sz w:val="28"/>
          <w:szCs w:val="28"/>
          <w:lang w:val="ru-RU"/>
        </w:rPr>
        <w:t>]:</w:t>
      </w:r>
    </w:p>
    <w:p w14:paraId="0B9E681D"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Наглядность: виртуальная реальность дает возможность детально изучать объекты и процессы, которые сложно или невозможно наблюдать в повседневной жизни. Например, есть возможность «виртуально» посетить различные учреждения УИС, что в реальности могло бы быть проблематичным.</w:t>
      </w:r>
    </w:p>
    <w:p w14:paraId="570CDF53" w14:textId="08F1598F"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Сосредоточенность: отсутствие внешних раздражителей в виртуальной среде позволяет обучающимся полностью сосредоточиться на учебном материале, более эффективно</w:t>
      </w:r>
      <w:r w:rsidR="00943E51" w:rsidRPr="00207730">
        <w:rPr>
          <w:rFonts w:eastAsia="Calibri" w:cs="Times New Roman"/>
          <w:sz w:val="28"/>
          <w:szCs w:val="28"/>
          <w:lang w:val="ru-RU"/>
        </w:rPr>
        <w:t>е</w:t>
      </w:r>
      <w:r w:rsidRPr="00207730">
        <w:rPr>
          <w:rFonts w:eastAsia="Calibri" w:cs="Times New Roman"/>
          <w:sz w:val="28"/>
          <w:szCs w:val="28"/>
          <w:lang w:val="ru-RU"/>
        </w:rPr>
        <w:t xml:space="preserve"> усвоени</w:t>
      </w:r>
      <w:r w:rsidR="00943E51" w:rsidRPr="00207730">
        <w:rPr>
          <w:rFonts w:eastAsia="Calibri" w:cs="Times New Roman"/>
          <w:sz w:val="28"/>
          <w:szCs w:val="28"/>
          <w:lang w:val="ru-RU"/>
        </w:rPr>
        <w:t>е</w:t>
      </w:r>
      <w:r w:rsidRPr="00207730">
        <w:rPr>
          <w:rFonts w:eastAsia="Calibri" w:cs="Times New Roman"/>
          <w:sz w:val="28"/>
          <w:szCs w:val="28"/>
          <w:lang w:val="ru-RU"/>
        </w:rPr>
        <w:t xml:space="preserve"> информации.</w:t>
      </w:r>
    </w:p>
    <w:p w14:paraId="23E0553C"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Вовлечение: виртуальная реальность предлагает интерактивные сценарии обучения с возможностью контроля и настройки. Интерактивные игровые задания позволяют учащимся решать сложные задачи и погружаться в атмосферу исторических событий или путешествовать по зарубежным странам в рамках изучения зарубежного опыта. </w:t>
      </w:r>
    </w:p>
    <w:p w14:paraId="7032AFB8"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Безопасность: VR-технологии позволяют безопасно моделировать сложные ситуации, возникающие в учреждениях УИС, такие как захват заложников или бунт. Обучающиеся могут отработать действия в экстремальных условиях, не подвергая себя и окружающих риску.</w:t>
      </w:r>
    </w:p>
    <w:p w14:paraId="638C0646" w14:textId="1F5C7472"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Эффективность: мировой опыт демонстрирует, что обучение с использованием VR-технологий обладает более высокой результативностью [</w:t>
      </w:r>
      <w:r w:rsidR="00C24A7E" w:rsidRPr="00207730">
        <w:rPr>
          <w:rFonts w:cs="Times New Roman"/>
          <w:sz w:val="28"/>
          <w:szCs w:val="28"/>
          <w:lang w:val="ru-RU"/>
        </w:rPr>
        <w:fldChar w:fldCharType="begin"/>
      </w:r>
      <w:r w:rsidR="00C24A7E" w:rsidRPr="00207730">
        <w:rPr>
          <w:rFonts w:eastAsia="Calibri" w:cs="Times New Roman"/>
          <w:sz w:val="28"/>
          <w:szCs w:val="28"/>
          <w:lang w:val="ru-RU"/>
        </w:rPr>
        <w:instrText xml:space="preserve"> REF _Ref198319619 \r \h </w:instrText>
      </w:r>
      <w:r w:rsidR="00465070" w:rsidRPr="00207730">
        <w:rPr>
          <w:rFonts w:cs="Times New Roman"/>
          <w:sz w:val="28"/>
          <w:szCs w:val="28"/>
          <w:lang w:val="ru-RU"/>
        </w:rPr>
        <w:instrText xml:space="preserve"> \* MERGEFORMAT </w:instrText>
      </w:r>
      <w:r w:rsidR="00C24A7E" w:rsidRPr="00207730">
        <w:rPr>
          <w:rFonts w:cs="Times New Roman"/>
          <w:sz w:val="28"/>
          <w:szCs w:val="28"/>
          <w:lang w:val="ru-RU"/>
        </w:rPr>
      </w:r>
      <w:r w:rsidR="00C24A7E" w:rsidRPr="00207730">
        <w:rPr>
          <w:rFonts w:cs="Times New Roman"/>
          <w:sz w:val="28"/>
          <w:szCs w:val="28"/>
          <w:lang w:val="ru-RU"/>
        </w:rPr>
        <w:fldChar w:fldCharType="separate"/>
      </w:r>
      <w:r w:rsidR="00AC46D8">
        <w:rPr>
          <w:rFonts w:eastAsia="Calibri" w:cs="Times New Roman"/>
          <w:sz w:val="28"/>
          <w:szCs w:val="28"/>
          <w:lang w:val="ru-RU"/>
        </w:rPr>
        <w:t>95</w:t>
      </w:r>
      <w:r w:rsidR="00C24A7E" w:rsidRPr="00207730">
        <w:rPr>
          <w:rFonts w:cs="Times New Roman"/>
          <w:sz w:val="28"/>
          <w:szCs w:val="28"/>
          <w:lang w:val="ru-RU"/>
        </w:rPr>
        <w:fldChar w:fldCharType="end"/>
      </w:r>
      <w:r w:rsidRPr="00207730">
        <w:rPr>
          <w:rFonts w:eastAsia="Calibri" w:cs="Times New Roman"/>
          <w:sz w:val="28"/>
          <w:szCs w:val="28"/>
          <w:lang w:val="ru-RU"/>
        </w:rPr>
        <w:t>], чем традиционные методы.</w:t>
      </w:r>
    </w:p>
    <w:p w14:paraId="0DD9A2F2" w14:textId="4F4788DA"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Так, в связи с участившимися в США случаями гибели людей с психической ин</w:t>
      </w:r>
      <w:r w:rsidRPr="00207730">
        <w:rPr>
          <w:rFonts w:eastAsia="Calibri" w:cs="Times New Roman"/>
          <w:sz w:val="28"/>
          <w:szCs w:val="28"/>
          <w:lang w:val="ru-RU"/>
        </w:rPr>
        <w:softHyphen/>
        <w:t>валидностью из-за непрофессионализма полицейских, с 2021 г</w:t>
      </w:r>
      <w:r w:rsidR="00F765F9" w:rsidRPr="00207730">
        <w:rPr>
          <w:rFonts w:eastAsia="Calibri" w:cs="Times New Roman"/>
          <w:sz w:val="28"/>
          <w:szCs w:val="28"/>
          <w:lang w:val="ru-RU"/>
        </w:rPr>
        <w:t>ода</w:t>
      </w:r>
      <w:r w:rsidRPr="00207730">
        <w:rPr>
          <w:rFonts w:eastAsia="Calibri" w:cs="Times New Roman"/>
          <w:sz w:val="28"/>
          <w:szCs w:val="28"/>
          <w:lang w:val="ru-RU"/>
        </w:rPr>
        <w:t xml:space="preserve"> в полицейской подготовке используют очки виртуальной реальности. Очки позволяют полицейским пережить чувства человека с психическим заболеванием, например, шум в голове, дезориентацию и ослепляющий свет от фонаря. Такой тренинг учит полицейских использовать спокойный тон, приглушать звук сирены и избегать яркого света, чтобы уменьшить стресс и повысить безопасность людей с психическими расстройствами во время взаимодействия с правоохранительными органами [</w:t>
      </w:r>
      <w:r w:rsidR="00C24A7E" w:rsidRPr="00207730">
        <w:rPr>
          <w:rFonts w:cs="Times New Roman"/>
          <w:sz w:val="28"/>
          <w:szCs w:val="28"/>
        </w:rPr>
        <w:fldChar w:fldCharType="begin"/>
      </w:r>
      <w:r w:rsidR="00C24A7E" w:rsidRPr="00207730">
        <w:rPr>
          <w:rFonts w:eastAsia="Calibri" w:cs="Times New Roman"/>
          <w:sz w:val="28"/>
          <w:szCs w:val="28"/>
          <w:lang w:val="ru-RU"/>
        </w:rPr>
        <w:instrText xml:space="preserve"> REF _Ref198319624 \r \h </w:instrText>
      </w:r>
      <w:r w:rsidR="00465070" w:rsidRPr="00207730">
        <w:rPr>
          <w:rFonts w:cs="Times New Roman"/>
          <w:sz w:val="28"/>
          <w:szCs w:val="28"/>
          <w:lang w:val="ru-RU"/>
        </w:rPr>
        <w:instrText xml:space="preserve"> \* </w:instrText>
      </w:r>
      <w:r w:rsidR="00465070" w:rsidRPr="00207730">
        <w:rPr>
          <w:rFonts w:cs="Times New Roman"/>
          <w:sz w:val="28"/>
          <w:szCs w:val="28"/>
        </w:rPr>
        <w:instrText>MERGEFORMAT</w:instrText>
      </w:r>
      <w:r w:rsidR="00465070" w:rsidRPr="00207730">
        <w:rPr>
          <w:rFonts w:cs="Times New Roman"/>
          <w:sz w:val="28"/>
          <w:szCs w:val="28"/>
          <w:lang w:val="ru-RU"/>
        </w:rPr>
        <w:instrText xml:space="preserve"> </w:instrText>
      </w:r>
      <w:r w:rsidR="00C24A7E" w:rsidRPr="00207730">
        <w:rPr>
          <w:rFonts w:cs="Times New Roman"/>
          <w:sz w:val="28"/>
          <w:szCs w:val="28"/>
        </w:rPr>
      </w:r>
      <w:r w:rsidR="00C24A7E" w:rsidRPr="00207730">
        <w:rPr>
          <w:rFonts w:cs="Times New Roman"/>
          <w:sz w:val="28"/>
          <w:szCs w:val="28"/>
        </w:rPr>
        <w:fldChar w:fldCharType="separate"/>
      </w:r>
      <w:r w:rsidR="00AC46D8">
        <w:rPr>
          <w:rFonts w:eastAsia="Calibri" w:cs="Times New Roman"/>
          <w:sz w:val="28"/>
          <w:szCs w:val="28"/>
          <w:lang w:val="ru-RU"/>
        </w:rPr>
        <w:t>96</w:t>
      </w:r>
      <w:r w:rsidR="00C24A7E" w:rsidRPr="00207730">
        <w:rPr>
          <w:rFonts w:cs="Times New Roman"/>
          <w:sz w:val="28"/>
          <w:szCs w:val="28"/>
        </w:rPr>
        <w:fldChar w:fldCharType="end"/>
      </w:r>
      <w:r w:rsidRPr="00207730">
        <w:rPr>
          <w:rFonts w:eastAsia="Calibri" w:cs="Times New Roman"/>
          <w:sz w:val="28"/>
          <w:szCs w:val="28"/>
          <w:lang w:val="ru-RU"/>
        </w:rPr>
        <w:t>].</w:t>
      </w:r>
    </w:p>
    <w:p w14:paraId="714CC686" w14:textId="42D8E49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Высокая стоимость оборудования и программного обеспечения виртуальной реальности является одним из главных препятствий для ее широкого распространения. Тем не менее, А.С. Косянчук отмечает, что «централизованное внедрение этих инноваций позволяет значительно снизить затраты на создание и поддержку программного обеспечения, необходимого для функционирования учебных платформ виртуальной реальности» [</w:t>
      </w:r>
      <w:r w:rsidR="00C24A7E" w:rsidRPr="00207730">
        <w:rPr>
          <w:rFonts w:cs="Times New Roman"/>
          <w:sz w:val="28"/>
          <w:szCs w:val="28"/>
          <w:lang w:val="ru-RU"/>
        </w:rPr>
        <w:fldChar w:fldCharType="begin"/>
      </w:r>
      <w:r w:rsidR="00C24A7E" w:rsidRPr="00207730">
        <w:rPr>
          <w:rFonts w:eastAsia="Calibri" w:cs="Times New Roman"/>
          <w:sz w:val="28"/>
          <w:szCs w:val="28"/>
          <w:lang w:val="ru-RU"/>
        </w:rPr>
        <w:instrText xml:space="preserve"> REF _Ref198319631 \r \h </w:instrText>
      </w:r>
      <w:r w:rsidR="00465070" w:rsidRPr="00207730">
        <w:rPr>
          <w:rFonts w:cs="Times New Roman"/>
          <w:sz w:val="28"/>
          <w:szCs w:val="28"/>
          <w:lang w:val="ru-RU"/>
        </w:rPr>
        <w:instrText xml:space="preserve"> \* MERGEFORMAT </w:instrText>
      </w:r>
      <w:r w:rsidR="00C24A7E" w:rsidRPr="00207730">
        <w:rPr>
          <w:rFonts w:cs="Times New Roman"/>
          <w:sz w:val="28"/>
          <w:szCs w:val="28"/>
          <w:lang w:val="ru-RU"/>
        </w:rPr>
      </w:r>
      <w:r w:rsidR="00C24A7E" w:rsidRPr="00207730">
        <w:rPr>
          <w:rFonts w:cs="Times New Roman"/>
          <w:sz w:val="28"/>
          <w:szCs w:val="28"/>
          <w:lang w:val="ru-RU"/>
        </w:rPr>
        <w:fldChar w:fldCharType="separate"/>
      </w:r>
      <w:r w:rsidR="00AC46D8">
        <w:rPr>
          <w:rFonts w:eastAsia="Calibri" w:cs="Times New Roman"/>
          <w:sz w:val="28"/>
          <w:szCs w:val="28"/>
          <w:lang w:val="ru-RU"/>
        </w:rPr>
        <w:t>97</w:t>
      </w:r>
      <w:r w:rsidR="00C24A7E" w:rsidRPr="00207730">
        <w:rPr>
          <w:rFonts w:cs="Times New Roman"/>
          <w:sz w:val="28"/>
          <w:szCs w:val="28"/>
          <w:lang w:val="ru-RU"/>
        </w:rPr>
        <w:fldChar w:fldCharType="end"/>
      </w:r>
      <w:r w:rsidRPr="00207730">
        <w:rPr>
          <w:rFonts w:eastAsia="Calibri" w:cs="Times New Roman"/>
          <w:sz w:val="28"/>
          <w:szCs w:val="28"/>
          <w:lang w:val="ru-RU"/>
        </w:rPr>
        <w:t xml:space="preserve">]. </w:t>
      </w:r>
    </w:p>
    <w:p w14:paraId="2968EDC1" w14:textId="710B53C2"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связи с этим, предлагается рассмотреть возможность разработки специализированного программного обеспечения в ходе обучения сотрудников соответствующим языкам программирования. Также в КУИС МВД РК создано направление «Цифровизация и связь», целью которого является организация и координация работ в сфере информатизации, информационного обеспечения и обеспечения связью подразделений УИС [</w:t>
      </w:r>
      <w:r w:rsidR="00C24A7E" w:rsidRPr="00207730">
        <w:rPr>
          <w:rFonts w:cs="Times New Roman"/>
          <w:sz w:val="28"/>
          <w:szCs w:val="28"/>
          <w:lang w:val="ru-RU"/>
        </w:rPr>
        <w:fldChar w:fldCharType="begin"/>
      </w:r>
      <w:r w:rsidR="00C24A7E" w:rsidRPr="00207730">
        <w:rPr>
          <w:rFonts w:eastAsia="Calibri" w:cs="Times New Roman"/>
          <w:sz w:val="28"/>
          <w:szCs w:val="28"/>
          <w:lang w:val="ru-RU"/>
        </w:rPr>
        <w:instrText xml:space="preserve"> REF _Ref198319634 \r \h </w:instrText>
      </w:r>
      <w:r w:rsidR="00465070" w:rsidRPr="00207730">
        <w:rPr>
          <w:rFonts w:cs="Times New Roman"/>
          <w:sz w:val="28"/>
          <w:szCs w:val="28"/>
          <w:lang w:val="ru-RU"/>
        </w:rPr>
        <w:instrText xml:space="preserve"> \* MERGEFORMAT </w:instrText>
      </w:r>
      <w:r w:rsidR="00C24A7E" w:rsidRPr="00207730">
        <w:rPr>
          <w:rFonts w:cs="Times New Roman"/>
          <w:sz w:val="28"/>
          <w:szCs w:val="28"/>
          <w:lang w:val="ru-RU"/>
        </w:rPr>
      </w:r>
      <w:r w:rsidR="00C24A7E" w:rsidRPr="00207730">
        <w:rPr>
          <w:rFonts w:cs="Times New Roman"/>
          <w:sz w:val="28"/>
          <w:szCs w:val="28"/>
          <w:lang w:val="ru-RU"/>
        </w:rPr>
        <w:fldChar w:fldCharType="separate"/>
      </w:r>
      <w:r w:rsidR="00AC46D8">
        <w:rPr>
          <w:rFonts w:eastAsia="Calibri" w:cs="Times New Roman"/>
          <w:sz w:val="28"/>
          <w:szCs w:val="28"/>
          <w:lang w:val="ru-RU"/>
        </w:rPr>
        <w:t>98</w:t>
      </w:r>
      <w:r w:rsidR="00C24A7E" w:rsidRPr="00207730">
        <w:rPr>
          <w:rFonts w:cs="Times New Roman"/>
          <w:sz w:val="28"/>
          <w:szCs w:val="28"/>
          <w:lang w:val="ru-RU"/>
        </w:rPr>
        <w:fldChar w:fldCharType="end"/>
      </w:r>
      <w:r w:rsidRPr="00207730">
        <w:rPr>
          <w:rFonts w:eastAsia="Calibri" w:cs="Times New Roman"/>
          <w:sz w:val="28"/>
          <w:szCs w:val="28"/>
          <w:lang w:val="ru-RU"/>
        </w:rPr>
        <w:t xml:space="preserve">]. </w:t>
      </w:r>
    </w:p>
    <w:p w14:paraId="792BBDDA" w14:textId="1E1F5D3E" w:rsidR="00FC3A7A" w:rsidRPr="00207730" w:rsidRDefault="00B82362" w:rsidP="00FC3A7A">
      <w:pPr>
        <w:tabs>
          <w:tab w:val="left" w:pos="9214"/>
          <w:tab w:val="left" w:pos="9356"/>
        </w:tabs>
        <w:spacing w:after="0" w:line="240" w:lineRule="auto"/>
        <w:ind w:firstLine="709"/>
        <w:jc w:val="both"/>
        <w:rPr>
          <w:rFonts w:eastAsia="Calibri" w:cs="Times New Roman"/>
          <w:sz w:val="28"/>
          <w:szCs w:val="28"/>
          <w:lang w:val="ru-RU"/>
        </w:rPr>
      </w:pPr>
      <w:r w:rsidRPr="00B82362">
        <w:rPr>
          <w:rFonts w:eastAsia="Calibri" w:cs="Times New Roman"/>
          <w:sz w:val="28"/>
          <w:szCs w:val="28"/>
          <w:lang w:val="ru-RU"/>
        </w:rPr>
        <w:t xml:space="preserve">Представляется обоснованным привлечение специалистов в данной </w:t>
      </w:r>
      <w:r>
        <w:rPr>
          <w:rFonts w:eastAsia="Calibri" w:cs="Times New Roman"/>
          <w:sz w:val="28"/>
          <w:szCs w:val="28"/>
          <w:lang w:val="ru-RU"/>
        </w:rPr>
        <w:t>области,</w:t>
      </w:r>
      <w:r w:rsidRPr="00B82362">
        <w:rPr>
          <w:rFonts w:eastAsia="Calibri" w:cs="Times New Roman"/>
          <w:sz w:val="28"/>
          <w:szCs w:val="28"/>
          <w:lang w:val="ru-RU"/>
        </w:rPr>
        <w:t xml:space="preserve">  к разработке специализированных учебных рабочих программ, ориентированных на подготовку сотрудников уголовно-исполнительной системы. Их участие целесообразно рассматривать в контексте формирования практико-ориентированной образовательной среды, отражающей специфику цифровой трансформации деятельности УИС.</w:t>
      </w:r>
      <w:r>
        <w:rPr>
          <w:rFonts w:eastAsia="Calibri" w:cs="Times New Roman"/>
          <w:sz w:val="28"/>
          <w:szCs w:val="28"/>
          <w:lang w:val="ru-RU"/>
        </w:rPr>
        <w:t xml:space="preserve"> </w:t>
      </w:r>
      <w:r w:rsidR="00DE753F" w:rsidRPr="00207730">
        <w:rPr>
          <w:rFonts w:eastAsia="Calibri" w:cs="Times New Roman"/>
          <w:sz w:val="28"/>
          <w:szCs w:val="28"/>
          <w:lang w:val="ru-RU"/>
        </w:rPr>
        <w:t>Тем более, что применение VR-технологий в профессиональной подготовке сотрудников УИС всех уровней открывает возможность существенной экономии средств, необходимых для организации и проведения традиционных форм подготовки.</w:t>
      </w:r>
    </w:p>
    <w:p w14:paraId="7778E505" w14:textId="43CDB3F4"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Такая научно-исследовательская работа уже проводится в Воронежском институте ФСИН России силами курсантов и профессорско-преподавательского состава кафедры организации режима, охраны и конвоирования. На рисунке </w:t>
      </w:r>
      <w:r w:rsidR="00D87D4A" w:rsidRPr="00207730">
        <w:rPr>
          <w:rFonts w:eastAsia="Calibri" w:cs="Times New Roman"/>
          <w:sz w:val="28"/>
          <w:szCs w:val="28"/>
          <w:lang w:val="ru-RU"/>
        </w:rPr>
        <w:t>8</w:t>
      </w:r>
      <w:r w:rsidRPr="00207730">
        <w:rPr>
          <w:rFonts w:eastAsia="Calibri" w:cs="Times New Roman"/>
          <w:sz w:val="28"/>
          <w:szCs w:val="28"/>
          <w:lang w:val="ru-RU"/>
        </w:rPr>
        <w:t xml:space="preserve"> представлен пример разработанной в рамках проекта компьютерной модели учебного рабочего места «Служба часового по охране периметра запретной зоны учреждения» [</w:t>
      </w:r>
      <w:r w:rsidR="00C24A7E" w:rsidRPr="00207730">
        <w:rPr>
          <w:rFonts w:cs="Times New Roman"/>
          <w:sz w:val="28"/>
          <w:szCs w:val="28"/>
          <w:lang w:val="ru-RU"/>
        </w:rPr>
        <w:fldChar w:fldCharType="begin"/>
      </w:r>
      <w:r w:rsidR="00C24A7E" w:rsidRPr="00207730">
        <w:rPr>
          <w:rFonts w:eastAsia="Calibri" w:cs="Times New Roman"/>
          <w:sz w:val="28"/>
          <w:szCs w:val="28"/>
          <w:lang w:val="ru-RU"/>
        </w:rPr>
        <w:instrText xml:space="preserve"> REF _Ref198319639 \r \h </w:instrText>
      </w:r>
      <w:r w:rsidR="00465070" w:rsidRPr="00207730">
        <w:rPr>
          <w:rFonts w:cs="Times New Roman"/>
          <w:sz w:val="28"/>
          <w:szCs w:val="28"/>
          <w:lang w:val="ru-RU"/>
        </w:rPr>
        <w:instrText xml:space="preserve"> \* MERGEFORMAT </w:instrText>
      </w:r>
      <w:r w:rsidR="00C24A7E" w:rsidRPr="00207730">
        <w:rPr>
          <w:rFonts w:cs="Times New Roman"/>
          <w:sz w:val="28"/>
          <w:szCs w:val="28"/>
          <w:lang w:val="ru-RU"/>
        </w:rPr>
      </w:r>
      <w:r w:rsidR="00C24A7E" w:rsidRPr="00207730">
        <w:rPr>
          <w:rFonts w:cs="Times New Roman"/>
          <w:sz w:val="28"/>
          <w:szCs w:val="28"/>
          <w:lang w:val="ru-RU"/>
        </w:rPr>
        <w:fldChar w:fldCharType="separate"/>
      </w:r>
      <w:r w:rsidR="00AC46D8">
        <w:rPr>
          <w:rFonts w:eastAsia="Calibri" w:cs="Times New Roman"/>
          <w:sz w:val="28"/>
          <w:szCs w:val="28"/>
          <w:lang w:val="ru-RU"/>
        </w:rPr>
        <w:t>99</w:t>
      </w:r>
      <w:r w:rsidR="00C24A7E" w:rsidRPr="00207730">
        <w:rPr>
          <w:rFonts w:cs="Times New Roman"/>
          <w:sz w:val="28"/>
          <w:szCs w:val="28"/>
          <w:lang w:val="ru-RU"/>
        </w:rPr>
        <w:fldChar w:fldCharType="end"/>
      </w:r>
      <w:r w:rsidRPr="00207730">
        <w:rPr>
          <w:rFonts w:eastAsia="Calibri" w:cs="Times New Roman"/>
          <w:sz w:val="28"/>
          <w:szCs w:val="28"/>
          <w:lang w:val="ru-RU"/>
        </w:rPr>
        <w:t xml:space="preserve">]. </w:t>
      </w:r>
    </w:p>
    <w:p w14:paraId="6297A96D" w14:textId="77777777" w:rsidR="00F765F9" w:rsidRPr="00207730" w:rsidRDefault="00F765F9" w:rsidP="00742C3F">
      <w:pPr>
        <w:tabs>
          <w:tab w:val="left" w:pos="9214"/>
          <w:tab w:val="left" w:pos="9356"/>
        </w:tabs>
        <w:spacing w:after="0" w:line="240" w:lineRule="auto"/>
        <w:ind w:firstLine="709"/>
        <w:jc w:val="center"/>
        <w:rPr>
          <w:rFonts w:eastAsia="Calibri" w:cs="Times New Roman"/>
          <w:sz w:val="24"/>
          <w:szCs w:val="28"/>
          <w:lang w:val="ru-RU"/>
        </w:rPr>
      </w:pPr>
    </w:p>
    <w:p w14:paraId="29973FFE" w14:textId="77777777" w:rsidR="00D50766" w:rsidRPr="00207730" w:rsidRDefault="00DE753F" w:rsidP="00742C3F">
      <w:pPr>
        <w:tabs>
          <w:tab w:val="left" w:pos="9214"/>
          <w:tab w:val="left" w:pos="9356"/>
        </w:tabs>
        <w:spacing w:after="0" w:line="240" w:lineRule="auto"/>
        <w:jc w:val="center"/>
        <w:rPr>
          <w:rFonts w:eastAsia="Calibri" w:cs="Times New Roman"/>
          <w:sz w:val="28"/>
          <w:szCs w:val="28"/>
        </w:rPr>
      </w:pPr>
      <w:r w:rsidRPr="00207730">
        <w:rPr>
          <w:rFonts w:eastAsia="Calibri" w:cs="Times New Roman"/>
          <w:noProof/>
          <w:sz w:val="28"/>
          <w:szCs w:val="28"/>
          <w:lang w:val="ru-RU" w:eastAsia="ru-RU"/>
        </w:rPr>
        <w:drawing>
          <wp:inline distT="0" distB="0" distL="0" distR="0" wp14:anchorId="7174F506" wp14:editId="2EE8DD31">
            <wp:extent cx="6203668" cy="3152633"/>
            <wp:effectExtent l="19050" t="0" r="6632" b="0"/>
            <wp:docPr id="11" name="Рисунок 1" descr="C:\Users\Ira\Desktop\Заказы на выполнении\Статьи Гаухар\Статьи подготовка кадров полиции 01 07\media\image1.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 descr="C:\Users\Ira\Desktop\Заказы на выполнении\Статьи Гаухар\Статьи подготовка кадров полиции 01 07\media\image1.jpeg"/>
                    <pic:cNvPicPr>
                      <a:picLocks noChangeAspect="1" noChangeArrowheads="1"/>
                    </pic:cNvPicPr>
                  </pic:nvPicPr>
                  <pic:blipFill>
                    <a:blip r:embed="rId32" cstate="print"/>
                    <a:stretch>
                      <a:fillRect/>
                    </a:stretch>
                  </pic:blipFill>
                  <pic:spPr bwMode="auto">
                    <a:xfrm>
                      <a:off x="0" y="0"/>
                      <a:ext cx="6218843" cy="3160345"/>
                    </a:xfrm>
                    <a:prstGeom prst="rect">
                      <a:avLst/>
                    </a:prstGeom>
                    <a:noFill/>
                    <a:ln w="9525">
                      <a:noFill/>
                      <a:miter lim="800000"/>
                      <a:headEnd/>
                      <a:tailEnd/>
                    </a:ln>
                  </pic:spPr>
                </pic:pic>
              </a:graphicData>
            </a:graphic>
          </wp:inline>
        </w:drawing>
      </w:r>
    </w:p>
    <w:p w14:paraId="2A7EB9C8" w14:textId="056B962E" w:rsidR="00D50766" w:rsidRPr="00207730" w:rsidRDefault="00777B48" w:rsidP="00742C3F">
      <w:pPr>
        <w:tabs>
          <w:tab w:val="left" w:pos="9214"/>
          <w:tab w:val="left" w:pos="9356"/>
        </w:tabs>
        <w:spacing w:after="0" w:line="240" w:lineRule="auto"/>
        <w:ind w:firstLine="709"/>
        <w:jc w:val="center"/>
        <w:rPr>
          <w:rFonts w:eastAsia="Calibri" w:cs="Times New Roman"/>
          <w:sz w:val="28"/>
          <w:szCs w:val="28"/>
          <w:lang w:val="ru-RU"/>
        </w:rPr>
      </w:pPr>
      <w:r w:rsidRPr="00207730">
        <w:rPr>
          <w:rFonts w:eastAsia="Calibri" w:cs="Times New Roman"/>
          <w:sz w:val="28"/>
          <w:szCs w:val="28"/>
          <w:lang w:val="ru-RU"/>
        </w:rPr>
        <w:t xml:space="preserve">Рисунок </w:t>
      </w:r>
      <w:r w:rsidR="00D87D4A" w:rsidRPr="00207730">
        <w:rPr>
          <w:rFonts w:eastAsia="Calibri" w:cs="Times New Roman"/>
          <w:sz w:val="28"/>
          <w:szCs w:val="28"/>
          <w:lang w:val="ru-RU"/>
        </w:rPr>
        <w:t>8</w:t>
      </w:r>
      <w:r w:rsidRPr="00207730">
        <w:rPr>
          <w:rFonts w:eastAsia="Calibri" w:cs="Times New Roman"/>
          <w:sz w:val="28"/>
          <w:szCs w:val="28"/>
          <w:lang w:val="ru-RU"/>
        </w:rPr>
        <w:t xml:space="preserve"> – Фрагмент компьютерной модели участка запретной зоны, вид с наблюдательной вышки</w:t>
      </w:r>
    </w:p>
    <w:p w14:paraId="486AC817" w14:textId="77777777" w:rsidR="00777B48" w:rsidRPr="00207730" w:rsidRDefault="00777B48" w:rsidP="00742C3F">
      <w:pPr>
        <w:tabs>
          <w:tab w:val="left" w:pos="9214"/>
          <w:tab w:val="left" w:pos="9356"/>
        </w:tabs>
        <w:spacing w:after="0" w:line="240" w:lineRule="auto"/>
        <w:ind w:firstLine="709"/>
        <w:jc w:val="both"/>
        <w:rPr>
          <w:rFonts w:eastAsia="Calibri" w:cs="Times New Roman"/>
          <w:sz w:val="28"/>
          <w:szCs w:val="28"/>
          <w:lang w:val="ru-RU"/>
        </w:rPr>
      </w:pPr>
    </w:p>
    <w:p w14:paraId="28EE3B3C" w14:textId="3C0DBFC3" w:rsidR="006D37DA" w:rsidRPr="006D37DA" w:rsidRDefault="00DE753F" w:rsidP="006D37DA">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Модель имитирует реальное учебное место, отвечая требованиям к организации охраны в учреждениях УИС. </w:t>
      </w:r>
      <w:r w:rsidR="006D37DA" w:rsidRPr="006D37DA">
        <w:rPr>
          <w:rFonts w:eastAsia="Calibri" w:cs="Times New Roman"/>
          <w:sz w:val="28"/>
          <w:szCs w:val="28"/>
          <w:lang w:val="ru-RU"/>
        </w:rPr>
        <w:t>Взаимодействуя с данной системой в формате ролевого моделирования, обучающиеся отрабатывают алгоритмы действий, закрепляют п</w:t>
      </w:r>
      <w:r w:rsidR="006E5208">
        <w:rPr>
          <w:rFonts w:eastAsia="Calibri" w:cs="Times New Roman"/>
          <w:sz w:val="28"/>
          <w:szCs w:val="28"/>
          <w:lang w:val="ru-RU"/>
        </w:rPr>
        <w:t>олученные</w:t>
      </w:r>
      <w:r w:rsidR="006D37DA" w:rsidRPr="006D37DA">
        <w:rPr>
          <w:rFonts w:eastAsia="Calibri" w:cs="Times New Roman"/>
          <w:sz w:val="28"/>
          <w:szCs w:val="28"/>
          <w:lang w:val="ru-RU"/>
        </w:rPr>
        <w:t xml:space="preserve"> знания и формируют навыки, необходимые для выполнения задач по охране объектов ФСИН России.</w:t>
      </w:r>
    </w:p>
    <w:p w14:paraId="168D19A3" w14:textId="0DD46A55" w:rsidR="006D37DA" w:rsidRDefault="00F81D42" w:rsidP="00E934E2">
      <w:pPr>
        <w:tabs>
          <w:tab w:val="left" w:pos="9214"/>
          <w:tab w:val="left" w:pos="9356"/>
        </w:tabs>
        <w:spacing w:after="0" w:line="240" w:lineRule="auto"/>
        <w:ind w:firstLine="709"/>
        <w:jc w:val="both"/>
        <w:rPr>
          <w:rFonts w:eastAsia="Calibri" w:cs="Times New Roman"/>
          <w:sz w:val="28"/>
          <w:szCs w:val="28"/>
          <w:lang w:val="ru-RU"/>
        </w:rPr>
      </w:pPr>
      <w:r w:rsidRPr="006D37DA">
        <w:rPr>
          <w:rFonts w:eastAsia="Calibri" w:cs="Times New Roman"/>
          <w:sz w:val="28"/>
          <w:szCs w:val="28"/>
          <w:lang w:val="ru-RU"/>
        </w:rPr>
        <w:t>Вместе с тем следует подчеркнуть, что внедрение инновационных технологий не предполагает отказа от традиционных форм подготовки</w:t>
      </w:r>
      <w:r>
        <w:rPr>
          <w:rFonts w:eastAsia="Calibri" w:cs="Times New Roman"/>
          <w:sz w:val="28"/>
          <w:szCs w:val="28"/>
          <w:lang w:val="ru-RU"/>
        </w:rPr>
        <w:t xml:space="preserve">. </w:t>
      </w:r>
      <w:r w:rsidRPr="006D37DA">
        <w:rPr>
          <w:rFonts w:eastAsia="Calibri" w:cs="Times New Roman"/>
          <w:sz w:val="28"/>
          <w:szCs w:val="28"/>
          <w:lang w:val="ru-RU"/>
        </w:rPr>
        <w:t>Однако интеграция технологий виртуальной реальности в образовательный процесс сотрудников УИС независимо от уровня подготовки</w:t>
      </w:r>
      <w:r>
        <w:rPr>
          <w:rFonts w:eastAsia="Calibri" w:cs="Times New Roman"/>
          <w:sz w:val="28"/>
          <w:szCs w:val="28"/>
          <w:lang w:val="ru-RU"/>
        </w:rPr>
        <w:t xml:space="preserve">, </w:t>
      </w:r>
      <w:r w:rsidR="00DE753F" w:rsidRPr="00207730">
        <w:rPr>
          <w:rFonts w:eastAsia="Calibri" w:cs="Times New Roman"/>
          <w:sz w:val="28"/>
          <w:szCs w:val="28"/>
          <w:lang w:val="ru-RU"/>
        </w:rPr>
        <w:t>будь то в рамках высшего профессионального образования, дополнительного профессионального образования или профессионального обучения, позволит повысить качество практико-ориентированной подготовки.  Целесообразность использования рассматриваемой технологии, как важного инструмента обучения, обусловлена развитием цифровых технологий в УИС.</w:t>
      </w:r>
    </w:p>
    <w:p w14:paraId="4B100168" w14:textId="5373FD9E" w:rsidR="0082623D"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Таким образом, построение эффективной системы подготовки сотрудников УИС является постоянным, трудоемким, разносторонним процессом с различными составляющими</w:t>
      </w:r>
      <w:r w:rsidR="0082623D" w:rsidRPr="00207730">
        <w:rPr>
          <w:rFonts w:eastAsia="Calibri" w:cs="Times New Roman"/>
          <w:sz w:val="28"/>
          <w:szCs w:val="28"/>
          <w:lang w:val="ru-RU"/>
        </w:rPr>
        <w:t xml:space="preserve">, </w:t>
      </w:r>
      <w:r w:rsidR="00C428FF" w:rsidRPr="00207730">
        <w:rPr>
          <w:rFonts w:eastAsia="Calibri" w:cs="Times New Roman"/>
          <w:sz w:val="28"/>
          <w:szCs w:val="28"/>
          <w:lang w:val="ru-RU"/>
        </w:rPr>
        <w:t>предполага</w:t>
      </w:r>
      <w:r w:rsidR="0082623D" w:rsidRPr="00207730">
        <w:rPr>
          <w:rFonts w:eastAsia="Calibri" w:cs="Times New Roman"/>
          <w:sz w:val="28"/>
          <w:szCs w:val="28"/>
          <w:lang w:val="ru-RU"/>
        </w:rPr>
        <w:t>ющего</w:t>
      </w:r>
      <w:r w:rsidR="00C428FF" w:rsidRPr="00207730">
        <w:rPr>
          <w:rFonts w:eastAsia="Calibri" w:cs="Times New Roman"/>
          <w:sz w:val="28"/>
          <w:szCs w:val="28"/>
          <w:lang w:val="ru-RU"/>
        </w:rPr>
        <w:t xml:space="preserve"> реализацию следующих направлений: </w:t>
      </w:r>
    </w:p>
    <w:p w14:paraId="7CA264E5" w14:textId="77777777" w:rsidR="0082623D" w:rsidRPr="00207730" w:rsidRDefault="0082623D"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w:t>
      </w:r>
      <w:r w:rsidR="00C428FF" w:rsidRPr="00207730">
        <w:rPr>
          <w:rFonts w:eastAsia="Calibri" w:cs="Times New Roman"/>
          <w:sz w:val="28"/>
          <w:szCs w:val="28"/>
          <w:lang w:val="ru-RU"/>
        </w:rPr>
        <w:t xml:space="preserve">разработку и внедрение инновационных методик обучения, </w:t>
      </w:r>
    </w:p>
    <w:p w14:paraId="5C8CEBC4" w14:textId="77777777" w:rsidR="0082623D" w:rsidRPr="00207730" w:rsidRDefault="0082623D"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w:t>
      </w:r>
      <w:r w:rsidR="00C428FF" w:rsidRPr="00207730">
        <w:rPr>
          <w:rFonts w:eastAsia="Calibri" w:cs="Times New Roman"/>
          <w:sz w:val="28"/>
          <w:szCs w:val="28"/>
          <w:lang w:val="ru-RU"/>
        </w:rPr>
        <w:t xml:space="preserve">совершенствование практических навыков применения технико-криминалистических средств до уровня автоматизма, </w:t>
      </w:r>
    </w:p>
    <w:p w14:paraId="2307B6FE" w14:textId="7A34D94F" w:rsidR="00D50766" w:rsidRPr="00207730" w:rsidRDefault="0082623D"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w:t>
      </w:r>
      <w:r w:rsidR="00C428FF" w:rsidRPr="00207730">
        <w:rPr>
          <w:rFonts w:eastAsia="Calibri" w:cs="Times New Roman"/>
          <w:sz w:val="28"/>
          <w:szCs w:val="28"/>
          <w:lang w:val="ru-RU"/>
        </w:rPr>
        <w:t>активный обмен информацией и опытом с зарубежными учреждениями УИС</w:t>
      </w:r>
      <w:r w:rsidRPr="00207730">
        <w:rPr>
          <w:rFonts w:eastAsia="Calibri" w:cs="Times New Roman"/>
          <w:sz w:val="28"/>
          <w:szCs w:val="28"/>
          <w:lang w:val="ru-RU"/>
        </w:rPr>
        <w:t>, что</w:t>
      </w:r>
      <w:r w:rsidR="00C428FF" w:rsidRPr="00207730">
        <w:rPr>
          <w:rFonts w:eastAsia="Calibri" w:cs="Times New Roman"/>
          <w:sz w:val="28"/>
          <w:szCs w:val="28"/>
          <w:lang w:val="ru-RU"/>
        </w:rPr>
        <w:t xml:space="preserve"> позволит избежать ошибок, допущенных иностранными коллегами, и адаптировать передовые концепции подготовки кадров к условиям казахстанской правоохранительной системы, что будет способствовать формированию научно обоснованной и эффективной системы профессиональной подготовки </w:t>
      </w:r>
      <w:r w:rsidR="00DE753F" w:rsidRPr="00207730">
        <w:rPr>
          <w:rFonts w:eastAsia="Calibri" w:cs="Times New Roman"/>
          <w:sz w:val="28"/>
          <w:szCs w:val="28"/>
          <w:lang w:val="ru-RU"/>
        </w:rPr>
        <w:t>[</w:t>
      </w:r>
      <w:r w:rsidR="00C24A7E" w:rsidRPr="00207730">
        <w:rPr>
          <w:rFonts w:eastAsia="Calibri" w:cs="Times New Roman"/>
          <w:sz w:val="28"/>
          <w:szCs w:val="28"/>
          <w:lang w:val="ru-RU"/>
        </w:rPr>
        <w:fldChar w:fldCharType="begin"/>
      </w:r>
      <w:r w:rsidR="00C24A7E" w:rsidRPr="00207730">
        <w:rPr>
          <w:rFonts w:eastAsia="Calibri" w:cs="Times New Roman"/>
          <w:sz w:val="28"/>
          <w:szCs w:val="28"/>
          <w:lang w:val="ru-RU"/>
        </w:rPr>
        <w:instrText xml:space="preserve"> REF _Ref198319649 \r \h </w:instrText>
      </w:r>
      <w:r w:rsidR="00465070" w:rsidRPr="00207730">
        <w:rPr>
          <w:rFonts w:eastAsia="Calibri" w:cs="Times New Roman"/>
          <w:sz w:val="28"/>
          <w:szCs w:val="28"/>
          <w:lang w:val="ru-RU"/>
        </w:rPr>
        <w:instrText xml:space="preserve"> \* MERGEFORMAT </w:instrText>
      </w:r>
      <w:r w:rsidR="00C24A7E" w:rsidRPr="00207730">
        <w:rPr>
          <w:rFonts w:eastAsia="Calibri" w:cs="Times New Roman"/>
          <w:sz w:val="28"/>
          <w:szCs w:val="28"/>
          <w:lang w:val="ru-RU"/>
        </w:rPr>
      </w:r>
      <w:r w:rsidR="00C24A7E" w:rsidRPr="00207730">
        <w:rPr>
          <w:rFonts w:eastAsia="Calibri" w:cs="Times New Roman"/>
          <w:sz w:val="28"/>
          <w:szCs w:val="28"/>
          <w:lang w:val="ru-RU"/>
        </w:rPr>
        <w:fldChar w:fldCharType="separate"/>
      </w:r>
      <w:r w:rsidR="00AC46D8">
        <w:rPr>
          <w:rFonts w:eastAsia="Calibri" w:cs="Times New Roman"/>
          <w:sz w:val="28"/>
          <w:szCs w:val="28"/>
          <w:lang w:val="ru-RU"/>
        </w:rPr>
        <w:t>100</w:t>
      </w:r>
      <w:r w:rsidR="00C24A7E" w:rsidRPr="00207730">
        <w:rPr>
          <w:rFonts w:eastAsia="Calibri" w:cs="Times New Roman"/>
          <w:sz w:val="28"/>
          <w:szCs w:val="28"/>
          <w:lang w:val="ru-RU"/>
        </w:rPr>
        <w:fldChar w:fldCharType="end"/>
      </w:r>
      <w:r w:rsidR="00DE753F" w:rsidRPr="00207730">
        <w:rPr>
          <w:rFonts w:eastAsia="Calibri" w:cs="Times New Roman"/>
          <w:sz w:val="28"/>
          <w:szCs w:val="28"/>
          <w:lang w:val="ru-RU"/>
        </w:rPr>
        <w:t>].</w:t>
      </w:r>
    </w:p>
    <w:p w14:paraId="2420DB8A" w14:textId="3FE1E2AC" w:rsidR="0063696C"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Поводя итог, </w:t>
      </w:r>
      <w:r w:rsidR="0063696C" w:rsidRPr="00207730">
        <w:rPr>
          <w:rFonts w:eastAsia="Calibri" w:cs="Times New Roman"/>
          <w:sz w:val="28"/>
          <w:szCs w:val="28"/>
          <w:lang w:val="ru-RU"/>
        </w:rPr>
        <w:t xml:space="preserve">можно сделать вывод, что существующие различные подходы к классификации технико-криминалистических методов и средств обусловили необходимость разработки собственной классификации для целей настоящего исследования. </w:t>
      </w:r>
      <w:r w:rsidR="0063696C" w:rsidRPr="00207730">
        <w:rPr>
          <w:rFonts w:eastAsia="Calibri" w:cs="Times New Roman"/>
          <w:b/>
          <w:bCs/>
          <w:i/>
          <w:iCs/>
          <w:sz w:val="28"/>
          <w:szCs w:val="28"/>
          <w:lang w:val="ru-RU"/>
        </w:rPr>
        <w:t xml:space="preserve">Предлагаемая классификация учитывает назначение, принцип действия, степень автоматизации и уровень воздействия на осужденных. </w:t>
      </w:r>
    </w:p>
    <w:p w14:paraId="43E3FE98" w14:textId="7EA6594D" w:rsidR="00230095" w:rsidRDefault="00230095" w:rsidP="00FA26CA">
      <w:pPr>
        <w:tabs>
          <w:tab w:val="left" w:pos="9214"/>
          <w:tab w:val="left" w:pos="9356"/>
        </w:tabs>
        <w:spacing w:after="0" w:line="240" w:lineRule="auto"/>
        <w:ind w:firstLine="709"/>
        <w:jc w:val="both"/>
        <w:rPr>
          <w:rFonts w:eastAsia="Calibri" w:cs="Times New Roman"/>
          <w:sz w:val="28"/>
          <w:szCs w:val="28"/>
          <w:lang w:val="ru-RU"/>
        </w:rPr>
      </w:pPr>
      <w:r w:rsidRPr="00230095">
        <w:rPr>
          <w:rFonts w:eastAsia="Calibri" w:cs="Times New Roman"/>
          <w:sz w:val="28"/>
          <w:szCs w:val="28"/>
          <w:lang w:val="ru-RU"/>
        </w:rPr>
        <w:t>Использование передовых технических решений</w:t>
      </w:r>
      <w:r>
        <w:rPr>
          <w:rFonts w:eastAsia="Calibri" w:cs="Times New Roman"/>
          <w:sz w:val="28"/>
          <w:szCs w:val="28"/>
          <w:lang w:val="ru-RU"/>
        </w:rPr>
        <w:t xml:space="preserve"> с использованием технико-криминалистических средств и методов будет способствовать эффективности содержания осужденных в УМБ. </w:t>
      </w:r>
      <w:r w:rsidR="000D2076">
        <w:rPr>
          <w:rFonts w:eastAsia="Calibri" w:cs="Times New Roman"/>
          <w:sz w:val="28"/>
          <w:szCs w:val="28"/>
          <w:lang w:val="ru-RU"/>
        </w:rPr>
        <w:t xml:space="preserve">Необходимо </w:t>
      </w:r>
      <w:r w:rsidR="000D2076" w:rsidRPr="00207730">
        <w:rPr>
          <w:rFonts w:eastAsia="Calibri" w:cs="Times New Roman"/>
          <w:sz w:val="28"/>
          <w:szCs w:val="28"/>
          <w:lang w:val="ru-RU"/>
        </w:rPr>
        <w:t xml:space="preserve">активно внедрять инновации, особенно в систему электронного мониторинга, включая технологии чипирования и ИИ. Учитывая, что внедрение ЭСС в УМБ только начинается, необходим анализ международного опыта. </w:t>
      </w:r>
    </w:p>
    <w:p w14:paraId="60370005" w14:textId="423947A7" w:rsidR="00FA26CA" w:rsidRDefault="00E96361" w:rsidP="00304279">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Наконец, ключевым фактором успеха является обучение сотрудников УИС современным методам работы с </w:t>
      </w:r>
      <w:r w:rsidR="00DE753F" w:rsidRPr="00207730">
        <w:rPr>
          <w:rFonts w:eastAsia="Calibri" w:cs="Times New Roman"/>
          <w:sz w:val="28"/>
          <w:szCs w:val="28"/>
          <w:lang w:val="ru-RU"/>
        </w:rPr>
        <w:t>технико-криминалистически</w:t>
      </w:r>
      <w:r w:rsidRPr="00207730">
        <w:rPr>
          <w:rFonts w:eastAsia="Calibri" w:cs="Times New Roman"/>
          <w:sz w:val="28"/>
          <w:szCs w:val="28"/>
          <w:lang w:val="ru-RU"/>
        </w:rPr>
        <w:t>ми</w:t>
      </w:r>
      <w:r w:rsidR="00DE753F" w:rsidRPr="00207730">
        <w:rPr>
          <w:rFonts w:eastAsia="Calibri" w:cs="Times New Roman"/>
          <w:sz w:val="28"/>
          <w:szCs w:val="28"/>
          <w:lang w:val="ru-RU"/>
        </w:rPr>
        <w:t xml:space="preserve"> метод</w:t>
      </w:r>
      <w:r w:rsidRPr="00207730">
        <w:rPr>
          <w:rFonts w:eastAsia="Calibri" w:cs="Times New Roman"/>
          <w:sz w:val="28"/>
          <w:szCs w:val="28"/>
          <w:lang w:val="ru-RU"/>
        </w:rPr>
        <w:t>ами</w:t>
      </w:r>
      <w:r w:rsidR="00DE753F" w:rsidRPr="00207730">
        <w:rPr>
          <w:rFonts w:eastAsia="Calibri" w:cs="Times New Roman"/>
          <w:sz w:val="28"/>
          <w:szCs w:val="28"/>
          <w:lang w:val="ru-RU"/>
        </w:rPr>
        <w:t xml:space="preserve"> и средств</w:t>
      </w:r>
      <w:r w:rsidRPr="00207730">
        <w:rPr>
          <w:rFonts w:eastAsia="Calibri" w:cs="Times New Roman"/>
          <w:sz w:val="28"/>
          <w:szCs w:val="28"/>
          <w:lang w:val="ru-RU"/>
        </w:rPr>
        <w:t>ами</w:t>
      </w:r>
      <w:r w:rsidR="00DE753F" w:rsidRPr="00207730">
        <w:rPr>
          <w:rFonts w:eastAsia="Calibri" w:cs="Times New Roman"/>
          <w:sz w:val="28"/>
          <w:szCs w:val="28"/>
          <w:lang w:val="ru-RU"/>
        </w:rPr>
        <w:t xml:space="preserve"> содержания осужденных в УМБ. Для этого следует выделить самостоятельную учебную дисциплину «ТКО УИС» и обеспечить соответствующую подготовку сотрудников учреждений и органов УИС с использованием современных цифровых технологий, в частности, виртуальной реальности.</w:t>
      </w:r>
    </w:p>
    <w:p w14:paraId="468604D2" w14:textId="6ECB9343" w:rsidR="00FA26CA" w:rsidRDefault="00FA26CA" w:rsidP="00304279">
      <w:pPr>
        <w:tabs>
          <w:tab w:val="left" w:pos="9214"/>
          <w:tab w:val="left" w:pos="9356"/>
        </w:tabs>
        <w:spacing w:after="0" w:line="240" w:lineRule="auto"/>
        <w:ind w:firstLine="709"/>
        <w:jc w:val="both"/>
        <w:rPr>
          <w:rFonts w:eastAsia="Calibri" w:cs="Times New Roman"/>
          <w:sz w:val="28"/>
          <w:szCs w:val="28"/>
          <w:lang w:val="ru-RU"/>
        </w:rPr>
      </w:pPr>
      <w:r w:rsidRPr="00FA26CA">
        <w:rPr>
          <w:rFonts w:eastAsia="Calibri" w:cs="Times New Roman"/>
          <w:sz w:val="28"/>
          <w:szCs w:val="28"/>
          <w:lang w:val="ru-RU"/>
        </w:rPr>
        <w:t>Вместе с тем</w:t>
      </w:r>
      <w:r w:rsidR="005A0CEE">
        <w:rPr>
          <w:rFonts w:eastAsia="Calibri" w:cs="Times New Roman"/>
          <w:sz w:val="28"/>
          <w:szCs w:val="28"/>
          <w:lang w:val="ru-RU"/>
        </w:rPr>
        <w:t>,</w:t>
      </w:r>
      <w:r w:rsidRPr="00FA26CA">
        <w:rPr>
          <w:rFonts w:eastAsia="Calibri" w:cs="Times New Roman"/>
          <w:sz w:val="28"/>
          <w:szCs w:val="28"/>
          <w:lang w:val="ru-RU"/>
        </w:rPr>
        <w:t xml:space="preserve"> внедрение технико-криминалистических средств в практическую деятельность </w:t>
      </w:r>
      <w:r w:rsidRPr="00207730">
        <w:rPr>
          <w:rFonts w:eastAsia="Calibri" w:cs="Times New Roman"/>
          <w:sz w:val="28"/>
          <w:szCs w:val="28"/>
          <w:lang w:val="ru-RU"/>
        </w:rPr>
        <w:t>должно осуществляться в строгом соответствии с требованиями законодательства и не должно нарушать прав и законных интересов осужденных</w:t>
      </w:r>
      <w:r w:rsidR="000A7F22">
        <w:rPr>
          <w:rFonts w:eastAsia="Calibri" w:cs="Times New Roman"/>
          <w:sz w:val="28"/>
          <w:szCs w:val="28"/>
          <w:lang w:val="ru-RU"/>
        </w:rPr>
        <w:t>.</w:t>
      </w:r>
      <w:r w:rsidR="00896472">
        <w:rPr>
          <w:rFonts w:eastAsia="Calibri" w:cs="Times New Roman"/>
          <w:sz w:val="28"/>
          <w:szCs w:val="28"/>
          <w:lang w:val="ru-RU"/>
        </w:rPr>
        <w:t xml:space="preserve"> В этой связи, реализация сформулированных предложений требует апробации, тестирования</w:t>
      </w:r>
      <w:r w:rsidR="006F303D">
        <w:rPr>
          <w:rFonts w:eastAsia="Calibri" w:cs="Times New Roman"/>
          <w:sz w:val="28"/>
          <w:szCs w:val="28"/>
          <w:lang w:val="ru-RU"/>
        </w:rPr>
        <w:t>,</w:t>
      </w:r>
      <w:r w:rsidR="006F303D" w:rsidRPr="00FA26CA">
        <w:rPr>
          <w:rFonts w:eastAsia="Calibri" w:cs="Times New Roman"/>
          <w:sz w:val="28"/>
          <w:szCs w:val="28"/>
          <w:lang w:val="ru-RU"/>
        </w:rPr>
        <w:t xml:space="preserve"> </w:t>
      </w:r>
      <w:r w:rsidR="005A0CEE" w:rsidRPr="005A0CEE">
        <w:rPr>
          <w:rFonts w:eastAsia="Calibri" w:cs="Times New Roman"/>
          <w:sz w:val="28"/>
          <w:szCs w:val="28"/>
          <w:lang w:val="ru-RU"/>
        </w:rPr>
        <w:t>возможно</w:t>
      </w:r>
      <w:r w:rsidR="00304279">
        <w:rPr>
          <w:rFonts w:eastAsia="Calibri" w:cs="Times New Roman"/>
          <w:sz w:val="28"/>
          <w:szCs w:val="28"/>
          <w:lang w:val="ru-RU"/>
        </w:rPr>
        <w:t>го</w:t>
      </w:r>
      <w:r w:rsidR="005A0CEE" w:rsidRPr="005A0CEE">
        <w:rPr>
          <w:rFonts w:eastAsia="Calibri" w:cs="Times New Roman"/>
          <w:sz w:val="28"/>
          <w:szCs w:val="28"/>
          <w:lang w:val="ru-RU"/>
        </w:rPr>
        <w:t xml:space="preserve"> их поэтапно</w:t>
      </w:r>
      <w:r w:rsidR="00304279">
        <w:rPr>
          <w:rFonts w:eastAsia="Calibri" w:cs="Times New Roman"/>
          <w:sz w:val="28"/>
          <w:szCs w:val="28"/>
          <w:lang w:val="ru-RU"/>
        </w:rPr>
        <w:t>го</w:t>
      </w:r>
      <w:r w:rsidR="005A0CEE" w:rsidRPr="005A0CEE">
        <w:rPr>
          <w:rFonts w:eastAsia="Calibri" w:cs="Times New Roman"/>
          <w:sz w:val="28"/>
          <w:szCs w:val="28"/>
          <w:lang w:val="ru-RU"/>
        </w:rPr>
        <w:t xml:space="preserve"> внедрение в деятельность учреждений уголовно-исполнительной системы</w:t>
      </w:r>
      <w:r w:rsidR="00304279">
        <w:rPr>
          <w:rFonts w:eastAsia="Calibri" w:cs="Times New Roman"/>
          <w:sz w:val="28"/>
          <w:szCs w:val="28"/>
          <w:lang w:val="ru-RU"/>
        </w:rPr>
        <w:t xml:space="preserve">, с целью </w:t>
      </w:r>
      <w:r w:rsidR="00304279" w:rsidRPr="00FA26CA">
        <w:rPr>
          <w:rFonts w:eastAsia="Calibri" w:cs="Times New Roman"/>
          <w:sz w:val="28"/>
          <w:szCs w:val="28"/>
          <w:lang w:val="ru-RU"/>
        </w:rPr>
        <w:t>установления их функциональной эффективности</w:t>
      </w:r>
      <w:r w:rsidR="00304279">
        <w:rPr>
          <w:rFonts w:eastAsia="Calibri" w:cs="Times New Roman"/>
          <w:sz w:val="28"/>
          <w:szCs w:val="28"/>
          <w:lang w:val="ru-RU"/>
        </w:rPr>
        <w:t xml:space="preserve"> </w:t>
      </w:r>
      <w:r w:rsidR="006F303D" w:rsidRPr="00FA26CA">
        <w:rPr>
          <w:rFonts w:eastAsia="Calibri" w:cs="Times New Roman"/>
          <w:sz w:val="28"/>
          <w:szCs w:val="28"/>
          <w:lang w:val="ru-RU"/>
        </w:rPr>
        <w:t xml:space="preserve"> и соответствия требованиям законодательства.</w:t>
      </w:r>
    </w:p>
    <w:p w14:paraId="4103B97D" w14:textId="46EFC66E" w:rsidR="00FA26CA" w:rsidRDefault="00FA26CA" w:rsidP="00742C3F">
      <w:pPr>
        <w:tabs>
          <w:tab w:val="left" w:pos="9214"/>
          <w:tab w:val="left" w:pos="9356"/>
        </w:tabs>
        <w:spacing w:after="0" w:line="240" w:lineRule="auto"/>
        <w:ind w:firstLine="709"/>
        <w:jc w:val="both"/>
        <w:rPr>
          <w:rFonts w:eastAsia="Calibri" w:cs="Times New Roman"/>
          <w:sz w:val="28"/>
          <w:szCs w:val="28"/>
          <w:lang w:val="ru-RU"/>
        </w:rPr>
      </w:pPr>
    </w:p>
    <w:p w14:paraId="779C3184" w14:textId="77777777" w:rsidR="00FA26CA" w:rsidRPr="00207730" w:rsidRDefault="00FA26CA" w:rsidP="00742C3F">
      <w:pPr>
        <w:tabs>
          <w:tab w:val="left" w:pos="9214"/>
          <w:tab w:val="left" w:pos="9356"/>
        </w:tabs>
        <w:spacing w:after="0" w:line="240" w:lineRule="auto"/>
        <w:ind w:firstLine="709"/>
        <w:jc w:val="both"/>
        <w:rPr>
          <w:rFonts w:eastAsia="Calibri" w:cs="Times New Roman"/>
          <w:sz w:val="28"/>
          <w:szCs w:val="28"/>
          <w:lang w:val="ru-RU"/>
        </w:rPr>
      </w:pPr>
    </w:p>
    <w:p w14:paraId="065D12EF" w14:textId="77777777" w:rsidR="00D50766" w:rsidRPr="00207730" w:rsidRDefault="00DE753F" w:rsidP="00742C3F">
      <w:pPr>
        <w:spacing w:after="0" w:line="240" w:lineRule="auto"/>
        <w:ind w:firstLine="709"/>
        <w:rPr>
          <w:rFonts w:eastAsia="Calibri" w:cs="Times New Roman"/>
          <w:b/>
          <w:sz w:val="28"/>
          <w:szCs w:val="28"/>
          <w:lang w:val="ru-RU"/>
        </w:rPr>
      </w:pPr>
      <w:r w:rsidRPr="00207730">
        <w:rPr>
          <w:rFonts w:eastAsia="Calibri" w:cs="Times New Roman"/>
          <w:b/>
          <w:sz w:val="28"/>
          <w:szCs w:val="28"/>
          <w:lang w:val="ru-RU"/>
        </w:rPr>
        <w:br w:type="page"/>
      </w:r>
    </w:p>
    <w:p w14:paraId="3BABFC18" w14:textId="70499711" w:rsidR="00D50766" w:rsidRPr="00207730" w:rsidRDefault="00A726ED" w:rsidP="00742C3F">
      <w:pPr>
        <w:pStyle w:val="1"/>
        <w:tabs>
          <w:tab w:val="left" w:pos="993"/>
        </w:tabs>
        <w:spacing w:before="0" w:line="240" w:lineRule="auto"/>
        <w:ind w:firstLine="709"/>
        <w:jc w:val="both"/>
        <w:rPr>
          <w:rFonts w:ascii="Times New Roman" w:eastAsia="Calibri" w:hAnsi="Times New Roman" w:cs="Times New Roman"/>
          <w:bCs/>
          <w:color w:val="auto"/>
          <w:sz w:val="28"/>
          <w:szCs w:val="28"/>
          <w:lang w:val="ru-RU"/>
        </w:rPr>
      </w:pPr>
      <w:bookmarkStart w:id="19" w:name="_Toc198280886"/>
      <w:r w:rsidRPr="00207730">
        <w:rPr>
          <w:rFonts w:ascii="Times New Roman" w:eastAsia="Calibri" w:hAnsi="Times New Roman" w:cs="Times New Roman"/>
          <w:bCs/>
          <w:color w:val="auto"/>
          <w:sz w:val="28"/>
          <w:szCs w:val="28"/>
          <w:lang w:val="ru-RU"/>
        </w:rPr>
        <w:t>2</w:t>
      </w:r>
      <w:r w:rsidR="00DE753F" w:rsidRPr="00207730">
        <w:rPr>
          <w:rFonts w:ascii="Times New Roman" w:eastAsia="Calibri" w:hAnsi="Times New Roman" w:cs="Times New Roman"/>
          <w:bCs/>
          <w:color w:val="auto"/>
          <w:sz w:val="28"/>
          <w:szCs w:val="28"/>
          <w:lang w:val="ru-RU"/>
        </w:rPr>
        <w:t xml:space="preserve"> Алгоритмы применения технико-криминалистического обеспечения содержания осужденных в учреждениях минимальной безопасности</w:t>
      </w:r>
      <w:bookmarkEnd w:id="19"/>
      <w:r w:rsidR="00413FA9" w:rsidRPr="00207730">
        <w:rPr>
          <w:rFonts w:ascii="Times New Roman" w:eastAsia="Calibri" w:hAnsi="Times New Roman" w:cs="Times New Roman"/>
          <w:bCs/>
          <w:color w:val="auto"/>
          <w:sz w:val="28"/>
          <w:szCs w:val="28"/>
          <w:lang w:val="ru-RU"/>
        </w:rPr>
        <w:t xml:space="preserve"> </w:t>
      </w:r>
    </w:p>
    <w:p w14:paraId="4FF2F112" w14:textId="77777777" w:rsidR="00D50766" w:rsidRPr="00207730" w:rsidRDefault="00D50766" w:rsidP="00742C3F">
      <w:pPr>
        <w:tabs>
          <w:tab w:val="left" w:pos="9214"/>
          <w:tab w:val="left" w:pos="9356"/>
        </w:tabs>
        <w:spacing w:after="0" w:line="240" w:lineRule="auto"/>
        <w:ind w:firstLine="709"/>
        <w:jc w:val="both"/>
        <w:rPr>
          <w:rFonts w:eastAsia="Calibri" w:cs="Times New Roman"/>
          <w:b/>
          <w:sz w:val="28"/>
          <w:szCs w:val="28"/>
          <w:lang w:val="ru-RU"/>
        </w:rPr>
      </w:pPr>
    </w:p>
    <w:p w14:paraId="36171CE7" w14:textId="77777777" w:rsidR="00D50766" w:rsidRPr="00207730" w:rsidRDefault="00DE753F" w:rsidP="00742C3F">
      <w:pPr>
        <w:pStyle w:val="1"/>
        <w:tabs>
          <w:tab w:val="left" w:pos="1134"/>
          <w:tab w:val="left" w:pos="1276"/>
        </w:tabs>
        <w:spacing w:before="0" w:line="240" w:lineRule="auto"/>
        <w:ind w:firstLine="709"/>
        <w:jc w:val="both"/>
        <w:rPr>
          <w:rFonts w:ascii="Times New Roman" w:eastAsia="Calibri" w:hAnsi="Times New Roman" w:cs="Times New Roman"/>
          <w:bCs/>
          <w:color w:val="auto"/>
          <w:sz w:val="28"/>
          <w:szCs w:val="28"/>
          <w:lang w:val="ru-RU"/>
        </w:rPr>
      </w:pPr>
      <w:bookmarkStart w:id="20" w:name="_Toc198280887"/>
      <w:r w:rsidRPr="00207730">
        <w:rPr>
          <w:rFonts w:ascii="Times New Roman" w:eastAsia="Calibri" w:hAnsi="Times New Roman" w:cs="Times New Roman"/>
          <w:bCs/>
          <w:color w:val="auto"/>
          <w:sz w:val="28"/>
          <w:szCs w:val="28"/>
          <w:lang w:val="ru-RU"/>
        </w:rPr>
        <w:t>2.1 Разработка технико-криминалистических средств, обеспечивающих содержание осужденных в учреждениях минимальной безопасности</w:t>
      </w:r>
      <w:bookmarkEnd w:id="20"/>
    </w:p>
    <w:p w14:paraId="2FBC89D5"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6F0087E5" w14:textId="7DDE1A6E" w:rsidR="00D50766" w:rsidRPr="00207730" w:rsidRDefault="00BA392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условиях роста тюремного населения</w:t>
      </w:r>
      <w:r w:rsidR="002D6C06" w:rsidRPr="00207730">
        <w:rPr>
          <w:rFonts w:eastAsia="Calibri" w:cs="Times New Roman"/>
          <w:sz w:val="28"/>
          <w:szCs w:val="28"/>
          <w:lang w:val="ru-RU"/>
        </w:rPr>
        <w:t xml:space="preserve"> </w:t>
      </w:r>
      <w:r w:rsidR="00DE753F" w:rsidRPr="00207730">
        <w:rPr>
          <w:rFonts w:eastAsia="Calibri" w:cs="Times New Roman"/>
          <w:sz w:val="28"/>
          <w:szCs w:val="28"/>
          <w:lang w:val="ru-RU"/>
        </w:rPr>
        <w:t>[</w:t>
      </w:r>
      <w:r w:rsidR="00C24A7E" w:rsidRPr="00207730">
        <w:rPr>
          <w:rFonts w:eastAsia="Calibri" w:cs="Times New Roman"/>
          <w:sz w:val="28"/>
          <w:szCs w:val="28"/>
          <w:lang w:val="ru-RU"/>
        </w:rPr>
        <w:fldChar w:fldCharType="begin"/>
      </w:r>
      <w:r w:rsidR="00C24A7E" w:rsidRPr="00207730">
        <w:rPr>
          <w:rFonts w:eastAsia="Calibri" w:cs="Times New Roman"/>
          <w:sz w:val="28"/>
          <w:szCs w:val="28"/>
          <w:lang w:val="ru-RU"/>
        </w:rPr>
        <w:instrText xml:space="preserve"> REF _Ref198319659 \r \h </w:instrText>
      </w:r>
      <w:r w:rsidR="00465070" w:rsidRPr="00207730">
        <w:rPr>
          <w:rFonts w:eastAsia="Calibri" w:cs="Times New Roman"/>
          <w:sz w:val="28"/>
          <w:szCs w:val="28"/>
          <w:lang w:val="ru-RU"/>
        </w:rPr>
        <w:instrText xml:space="preserve"> \* MERGEFORMAT </w:instrText>
      </w:r>
      <w:r w:rsidR="00C24A7E" w:rsidRPr="00207730">
        <w:rPr>
          <w:rFonts w:eastAsia="Calibri" w:cs="Times New Roman"/>
          <w:sz w:val="28"/>
          <w:szCs w:val="28"/>
          <w:lang w:val="ru-RU"/>
        </w:rPr>
      </w:r>
      <w:r w:rsidR="00C24A7E" w:rsidRPr="00207730">
        <w:rPr>
          <w:rFonts w:eastAsia="Calibri" w:cs="Times New Roman"/>
          <w:sz w:val="28"/>
          <w:szCs w:val="28"/>
          <w:lang w:val="ru-RU"/>
        </w:rPr>
        <w:fldChar w:fldCharType="separate"/>
      </w:r>
      <w:r w:rsidR="00AC46D8">
        <w:rPr>
          <w:rFonts w:eastAsia="Calibri" w:cs="Times New Roman"/>
          <w:sz w:val="28"/>
          <w:szCs w:val="28"/>
          <w:lang w:val="ru-RU"/>
        </w:rPr>
        <w:t>101</w:t>
      </w:r>
      <w:r w:rsidR="00C24A7E" w:rsidRPr="00207730">
        <w:rPr>
          <w:rFonts w:eastAsia="Calibri" w:cs="Times New Roman"/>
          <w:sz w:val="28"/>
          <w:szCs w:val="28"/>
          <w:lang w:val="ru-RU"/>
        </w:rPr>
        <w:fldChar w:fldCharType="end"/>
      </w:r>
      <w:r w:rsidR="00DE753F" w:rsidRPr="00207730">
        <w:rPr>
          <w:rFonts w:eastAsia="Calibri" w:cs="Times New Roman"/>
          <w:sz w:val="28"/>
          <w:szCs w:val="28"/>
          <w:lang w:val="ru-RU"/>
        </w:rPr>
        <w:t>]</w:t>
      </w:r>
      <w:r w:rsidRPr="00207730">
        <w:rPr>
          <w:rFonts w:eastAsia="Calibri" w:cs="Times New Roman"/>
          <w:sz w:val="28"/>
          <w:szCs w:val="28"/>
          <w:lang w:val="ru-RU"/>
        </w:rPr>
        <w:t>,</w:t>
      </w:r>
      <w:r w:rsidRPr="00207730">
        <w:rPr>
          <w:lang w:val="ru-RU"/>
        </w:rPr>
        <w:t xml:space="preserve"> </w:t>
      </w:r>
      <w:r w:rsidRPr="00207730">
        <w:rPr>
          <w:rFonts w:eastAsia="Calibri" w:cs="Times New Roman"/>
          <w:sz w:val="28"/>
          <w:szCs w:val="28"/>
          <w:lang w:val="ru-RU"/>
        </w:rPr>
        <w:t>особенно актуальной становится разработка и внедрение эффективных технико-криминалистических средств контроля за осужденными в УМБ, особенности режима содержания в которых способствуют повышению риска нарушений дисциплины. В частности, целесообразным представляется применение современных технологий наблюдения, отслеживания передвижений и контроля доступа</w:t>
      </w:r>
      <w:r w:rsidR="00DE753F" w:rsidRPr="00207730">
        <w:rPr>
          <w:rFonts w:eastAsia="Calibri" w:cs="Times New Roman"/>
          <w:sz w:val="28"/>
          <w:szCs w:val="28"/>
          <w:lang w:val="ru-RU"/>
        </w:rPr>
        <w:t>.</w:t>
      </w:r>
    </w:p>
    <w:p w14:paraId="408D984F" w14:textId="20399FEA" w:rsidR="00D50766" w:rsidRPr="00207730" w:rsidRDefault="00981824"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Поскольку</w:t>
      </w:r>
      <w:r w:rsidR="00FD2331" w:rsidRPr="00207730">
        <w:rPr>
          <w:rFonts w:eastAsia="Calibri" w:cs="Times New Roman"/>
          <w:sz w:val="28"/>
          <w:szCs w:val="28"/>
          <w:lang w:val="ru-RU"/>
        </w:rPr>
        <w:t xml:space="preserve"> </w:t>
      </w:r>
      <w:r w:rsidRPr="00207730">
        <w:rPr>
          <w:rFonts w:eastAsia="Calibri" w:cs="Times New Roman"/>
          <w:sz w:val="28"/>
          <w:szCs w:val="28"/>
          <w:lang w:val="ru-RU"/>
        </w:rPr>
        <w:t xml:space="preserve">в современной пенитенциарной системе упор делается на </w:t>
      </w:r>
      <w:r w:rsidR="00FD2331" w:rsidRPr="00207730">
        <w:rPr>
          <w:rFonts w:eastAsia="Calibri" w:cs="Times New Roman"/>
          <w:sz w:val="28"/>
          <w:szCs w:val="28"/>
          <w:lang w:val="ru-RU"/>
        </w:rPr>
        <w:t>контрол</w:t>
      </w:r>
      <w:r w:rsidRPr="00207730">
        <w:rPr>
          <w:rFonts w:eastAsia="Calibri" w:cs="Times New Roman"/>
          <w:sz w:val="28"/>
          <w:szCs w:val="28"/>
          <w:lang w:val="ru-RU"/>
        </w:rPr>
        <w:t>ь</w:t>
      </w:r>
      <w:r w:rsidR="00FD2331" w:rsidRPr="00207730">
        <w:rPr>
          <w:rFonts w:eastAsia="Calibri" w:cs="Times New Roman"/>
          <w:sz w:val="28"/>
          <w:szCs w:val="28"/>
          <w:lang w:val="ru-RU"/>
        </w:rPr>
        <w:t xml:space="preserve"> и реабилитаци</w:t>
      </w:r>
      <w:r w:rsidRPr="00207730">
        <w:rPr>
          <w:rFonts w:eastAsia="Calibri" w:cs="Times New Roman"/>
          <w:sz w:val="28"/>
          <w:szCs w:val="28"/>
          <w:lang w:val="ru-RU"/>
        </w:rPr>
        <w:t>ю</w:t>
      </w:r>
      <w:r w:rsidR="00FD2331" w:rsidRPr="00207730">
        <w:rPr>
          <w:rFonts w:eastAsia="Calibri" w:cs="Times New Roman"/>
          <w:sz w:val="28"/>
          <w:szCs w:val="28"/>
          <w:lang w:val="ru-RU"/>
        </w:rPr>
        <w:t xml:space="preserve"> осужденных, особенно важным становится вопрос электронного мониторинга их содержания в учреждениях УИС, который позволяет эффективно использовать современные технологии для этих целей </w:t>
      </w:r>
      <w:r w:rsidR="00DE753F" w:rsidRPr="00207730">
        <w:rPr>
          <w:rFonts w:eastAsia="Calibri" w:cs="Times New Roman"/>
          <w:sz w:val="28"/>
          <w:szCs w:val="28"/>
          <w:lang w:val="ru-RU"/>
        </w:rPr>
        <w:t>[</w:t>
      </w:r>
      <w:r w:rsidR="00C24A7E" w:rsidRPr="00207730">
        <w:rPr>
          <w:rFonts w:eastAsia="Calibri" w:cs="Times New Roman"/>
          <w:bCs/>
          <w:sz w:val="28"/>
          <w:szCs w:val="28"/>
          <w:lang w:val="ru-RU"/>
        </w:rPr>
        <w:fldChar w:fldCharType="begin"/>
      </w:r>
      <w:r w:rsidR="00C24A7E" w:rsidRPr="00207730">
        <w:rPr>
          <w:rFonts w:eastAsia="Calibri" w:cs="Times New Roman"/>
          <w:sz w:val="28"/>
          <w:szCs w:val="28"/>
          <w:lang w:val="ru-RU"/>
        </w:rPr>
        <w:instrText xml:space="preserve"> REF _Ref180676726 \r \h </w:instrText>
      </w:r>
      <w:r w:rsidR="00465070" w:rsidRPr="00207730">
        <w:rPr>
          <w:rFonts w:eastAsia="Calibri" w:cs="Times New Roman"/>
          <w:bCs/>
          <w:sz w:val="28"/>
          <w:szCs w:val="28"/>
          <w:lang w:val="ru-RU"/>
        </w:rPr>
        <w:instrText xml:space="preserve"> \* MERGEFORMAT </w:instrText>
      </w:r>
      <w:r w:rsidR="00C24A7E" w:rsidRPr="00207730">
        <w:rPr>
          <w:rFonts w:eastAsia="Calibri" w:cs="Times New Roman"/>
          <w:bCs/>
          <w:sz w:val="28"/>
          <w:szCs w:val="28"/>
          <w:lang w:val="ru-RU"/>
        </w:rPr>
      </w:r>
      <w:r w:rsidR="00C24A7E" w:rsidRPr="00207730">
        <w:rPr>
          <w:rFonts w:eastAsia="Calibri" w:cs="Times New Roman"/>
          <w:bCs/>
          <w:sz w:val="28"/>
          <w:szCs w:val="28"/>
          <w:lang w:val="ru-RU"/>
        </w:rPr>
        <w:fldChar w:fldCharType="separate"/>
      </w:r>
      <w:r w:rsidR="00AC46D8">
        <w:rPr>
          <w:rFonts w:eastAsia="Calibri" w:cs="Times New Roman"/>
          <w:sz w:val="28"/>
          <w:szCs w:val="28"/>
          <w:lang w:val="ru-RU"/>
        </w:rPr>
        <w:t>102</w:t>
      </w:r>
      <w:r w:rsidR="00C24A7E" w:rsidRPr="00207730">
        <w:rPr>
          <w:rFonts w:eastAsia="Calibri" w:cs="Times New Roman"/>
          <w:bCs/>
          <w:sz w:val="28"/>
          <w:szCs w:val="28"/>
          <w:lang w:val="ru-RU"/>
        </w:rPr>
        <w:fldChar w:fldCharType="end"/>
      </w:r>
      <w:r w:rsidR="00DE753F" w:rsidRPr="00207730">
        <w:rPr>
          <w:rFonts w:eastAsia="Calibri" w:cs="Times New Roman"/>
          <w:sz w:val="28"/>
          <w:szCs w:val="28"/>
          <w:lang w:val="ru-RU"/>
        </w:rPr>
        <w:t xml:space="preserve">; </w:t>
      </w:r>
      <w:r w:rsidR="00C24A7E" w:rsidRPr="00207730">
        <w:rPr>
          <w:rFonts w:eastAsia="Calibri" w:cs="Times New Roman"/>
          <w:bCs/>
          <w:sz w:val="28"/>
          <w:szCs w:val="28"/>
        </w:rPr>
        <w:fldChar w:fldCharType="begin"/>
      </w:r>
      <w:r w:rsidR="00C24A7E" w:rsidRPr="00207730">
        <w:rPr>
          <w:rFonts w:eastAsia="Calibri" w:cs="Times New Roman"/>
          <w:sz w:val="28"/>
          <w:szCs w:val="28"/>
          <w:lang w:val="ru-RU"/>
        </w:rPr>
        <w:instrText xml:space="preserve"> REF _Ref180676728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C24A7E" w:rsidRPr="00207730">
        <w:rPr>
          <w:rFonts w:eastAsia="Calibri" w:cs="Times New Roman"/>
          <w:bCs/>
          <w:sz w:val="28"/>
          <w:szCs w:val="28"/>
        </w:rPr>
      </w:r>
      <w:r w:rsidR="00C24A7E" w:rsidRPr="00207730">
        <w:rPr>
          <w:rFonts w:eastAsia="Calibri" w:cs="Times New Roman"/>
          <w:bCs/>
          <w:sz w:val="28"/>
          <w:szCs w:val="28"/>
        </w:rPr>
        <w:fldChar w:fldCharType="separate"/>
      </w:r>
      <w:r w:rsidR="00AC46D8">
        <w:rPr>
          <w:rFonts w:eastAsia="Calibri" w:cs="Times New Roman"/>
          <w:sz w:val="28"/>
          <w:szCs w:val="28"/>
          <w:lang w:val="ru-RU"/>
        </w:rPr>
        <w:t>103</w:t>
      </w:r>
      <w:r w:rsidR="00C24A7E" w:rsidRPr="00207730">
        <w:rPr>
          <w:rFonts w:eastAsia="Calibri" w:cs="Times New Roman"/>
          <w:bCs/>
          <w:sz w:val="28"/>
          <w:szCs w:val="28"/>
        </w:rPr>
        <w:fldChar w:fldCharType="end"/>
      </w:r>
      <w:r w:rsidR="00DE753F" w:rsidRPr="00207730">
        <w:rPr>
          <w:rFonts w:eastAsia="Calibri" w:cs="Times New Roman"/>
          <w:bCs/>
          <w:sz w:val="28"/>
          <w:szCs w:val="28"/>
          <w:lang w:val="ru-RU"/>
        </w:rPr>
        <w:t xml:space="preserve">; </w:t>
      </w:r>
      <w:r w:rsidR="00C24A7E" w:rsidRPr="00207730">
        <w:rPr>
          <w:rFonts w:eastAsia="Calibri" w:cs="Times New Roman"/>
          <w:bCs/>
          <w:sz w:val="28"/>
          <w:szCs w:val="28"/>
        </w:rPr>
        <w:fldChar w:fldCharType="begin"/>
      </w:r>
      <w:r w:rsidR="00C24A7E" w:rsidRPr="00207730">
        <w:rPr>
          <w:rFonts w:eastAsia="Calibri" w:cs="Times New Roman"/>
          <w:bCs/>
          <w:sz w:val="28"/>
          <w:szCs w:val="28"/>
          <w:lang w:val="ru-RU"/>
        </w:rPr>
        <w:instrText xml:space="preserve"> REF _Ref198319671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C24A7E" w:rsidRPr="00207730">
        <w:rPr>
          <w:rFonts w:eastAsia="Calibri" w:cs="Times New Roman"/>
          <w:bCs/>
          <w:sz w:val="28"/>
          <w:szCs w:val="28"/>
        </w:rPr>
      </w:r>
      <w:r w:rsidR="00C24A7E" w:rsidRPr="00207730">
        <w:rPr>
          <w:rFonts w:eastAsia="Calibri" w:cs="Times New Roman"/>
          <w:bCs/>
          <w:sz w:val="28"/>
          <w:szCs w:val="28"/>
        </w:rPr>
        <w:fldChar w:fldCharType="separate"/>
      </w:r>
      <w:r w:rsidR="00AC46D8">
        <w:rPr>
          <w:rFonts w:eastAsia="Calibri" w:cs="Times New Roman"/>
          <w:bCs/>
          <w:sz w:val="28"/>
          <w:szCs w:val="28"/>
          <w:lang w:val="ru-RU"/>
        </w:rPr>
        <w:t>104</w:t>
      </w:r>
      <w:r w:rsidR="00C24A7E" w:rsidRPr="00207730">
        <w:rPr>
          <w:rFonts w:eastAsia="Calibri" w:cs="Times New Roman"/>
          <w:bCs/>
          <w:sz w:val="28"/>
          <w:szCs w:val="28"/>
        </w:rPr>
        <w:fldChar w:fldCharType="end"/>
      </w:r>
      <w:r w:rsidR="00DE753F" w:rsidRPr="00207730">
        <w:rPr>
          <w:rFonts w:eastAsia="Calibri" w:cs="Times New Roman"/>
          <w:bCs/>
          <w:sz w:val="28"/>
          <w:szCs w:val="28"/>
          <w:lang w:val="ru-RU"/>
        </w:rPr>
        <w:t xml:space="preserve">; </w:t>
      </w:r>
      <w:r w:rsidR="00C24A7E" w:rsidRPr="00207730">
        <w:rPr>
          <w:rFonts w:eastAsia="Calibri" w:cs="Times New Roman"/>
          <w:bCs/>
          <w:sz w:val="28"/>
          <w:szCs w:val="28"/>
          <w:lang w:val="ru-RU"/>
        </w:rPr>
        <w:fldChar w:fldCharType="begin"/>
      </w:r>
      <w:r w:rsidR="00C24A7E" w:rsidRPr="00207730">
        <w:rPr>
          <w:rFonts w:eastAsia="Calibri" w:cs="Times New Roman"/>
          <w:bCs/>
          <w:sz w:val="28"/>
          <w:szCs w:val="28"/>
          <w:lang w:val="ru-RU"/>
        </w:rPr>
        <w:instrText xml:space="preserve"> REF _Ref180676734 \r \h </w:instrText>
      </w:r>
      <w:r w:rsidR="00465070" w:rsidRPr="00207730">
        <w:rPr>
          <w:rFonts w:eastAsia="Calibri" w:cs="Times New Roman"/>
          <w:bCs/>
          <w:sz w:val="28"/>
          <w:szCs w:val="28"/>
          <w:lang w:val="ru-RU"/>
        </w:rPr>
        <w:instrText xml:space="preserve"> \* MERGEFORMAT </w:instrText>
      </w:r>
      <w:r w:rsidR="00C24A7E" w:rsidRPr="00207730">
        <w:rPr>
          <w:rFonts w:eastAsia="Calibri" w:cs="Times New Roman"/>
          <w:bCs/>
          <w:sz w:val="28"/>
          <w:szCs w:val="28"/>
          <w:lang w:val="ru-RU"/>
        </w:rPr>
      </w:r>
      <w:r w:rsidR="00C24A7E" w:rsidRPr="00207730">
        <w:rPr>
          <w:rFonts w:eastAsia="Calibri" w:cs="Times New Roman"/>
          <w:bCs/>
          <w:sz w:val="28"/>
          <w:szCs w:val="28"/>
          <w:lang w:val="ru-RU"/>
        </w:rPr>
        <w:fldChar w:fldCharType="separate"/>
      </w:r>
      <w:r w:rsidR="00AC46D8">
        <w:rPr>
          <w:rFonts w:eastAsia="Calibri" w:cs="Times New Roman"/>
          <w:bCs/>
          <w:sz w:val="28"/>
          <w:szCs w:val="28"/>
          <w:lang w:val="ru-RU"/>
        </w:rPr>
        <w:t>105</w:t>
      </w:r>
      <w:r w:rsidR="00C24A7E" w:rsidRPr="00207730">
        <w:rPr>
          <w:rFonts w:eastAsia="Calibri" w:cs="Times New Roman"/>
          <w:bCs/>
          <w:sz w:val="28"/>
          <w:szCs w:val="28"/>
          <w:lang w:val="ru-RU"/>
        </w:rPr>
        <w:fldChar w:fldCharType="end"/>
      </w:r>
      <w:r w:rsidR="00DE753F" w:rsidRPr="00207730">
        <w:rPr>
          <w:rFonts w:eastAsia="Calibri" w:cs="Times New Roman"/>
          <w:sz w:val="28"/>
          <w:szCs w:val="28"/>
          <w:lang w:val="ru-RU"/>
        </w:rPr>
        <w:t xml:space="preserve">]. </w:t>
      </w:r>
      <w:r w:rsidR="0036742B" w:rsidRPr="00207730">
        <w:rPr>
          <w:rFonts w:eastAsia="Calibri" w:cs="Times New Roman"/>
          <w:sz w:val="28"/>
          <w:szCs w:val="28"/>
          <w:lang w:val="ru-RU"/>
        </w:rPr>
        <w:t>Внедрение систем дистанционного контроля и надзора (электронные браслеты, видеонаблюдение, электронные системы учета, биометрическая идентификация) позволяет не только сократить расходы на содержание за счет оптимизации штата, но и достичь более значительных результатов в реабилитации осужденных</w:t>
      </w:r>
      <w:r w:rsidR="00FD2331" w:rsidRPr="00207730">
        <w:rPr>
          <w:rFonts w:eastAsia="Calibri" w:cs="Times New Roman"/>
          <w:sz w:val="28"/>
          <w:szCs w:val="28"/>
          <w:lang w:val="ru-RU"/>
        </w:rPr>
        <w:t>, снижени</w:t>
      </w:r>
      <w:r w:rsidR="0036742B" w:rsidRPr="00207730">
        <w:rPr>
          <w:rFonts w:eastAsia="Calibri" w:cs="Times New Roman"/>
          <w:sz w:val="28"/>
          <w:szCs w:val="28"/>
          <w:lang w:val="ru-RU"/>
        </w:rPr>
        <w:t>и</w:t>
      </w:r>
      <w:r w:rsidR="00FD2331" w:rsidRPr="00207730">
        <w:rPr>
          <w:rFonts w:eastAsia="Calibri" w:cs="Times New Roman"/>
          <w:sz w:val="28"/>
          <w:szCs w:val="28"/>
          <w:lang w:val="ru-RU"/>
        </w:rPr>
        <w:t xml:space="preserve"> риска повторных преступлений и предотвращени</w:t>
      </w:r>
      <w:r w:rsidR="0036742B" w:rsidRPr="00207730">
        <w:rPr>
          <w:rFonts w:eastAsia="Calibri" w:cs="Times New Roman"/>
          <w:sz w:val="28"/>
          <w:szCs w:val="28"/>
          <w:lang w:val="ru-RU"/>
        </w:rPr>
        <w:t>и</w:t>
      </w:r>
      <w:r w:rsidR="00FD2331" w:rsidRPr="00207730">
        <w:rPr>
          <w:rFonts w:eastAsia="Calibri" w:cs="Times New Roman"/>
          <w:sz w:val="28"/>
          <w:szCs w:val="28"/>
          <w:lang w:val="ru-RU"/>
        </w:rPr>
        <w:t xml:space="preserve"> уклонени</w:t>
      </w:r>
      <w:r w:rsidR="00627232" w:rsidRPr="00207730">
        <w:rPr>
          <w:rFonts w:eastAsia="Calibri" w:cs="Times New Roman"/>
          <w:sz w:val="28"/>
          <w:szCs w:val="28"/>
          <w:lang w:val="ru-RU"/>
        </w:rPr>
        <w:t>й</w:t>
      </w:r>
      <w:r w:rsidR="00FD2331" w:rsidRPr="00207730">
        <w:rPr>
          <w:rFonts w:eastAsia="Calibri" w:cs="Times New Roman"/>
          <w:sz w:val="28"/>
          <w:szCs w:val="28"/>
          <w:lang w:val="ru-RU"/>
        </w:rPr>
        <w:t xml:space="preserve"> от отбывания наказания</w:t>
      </w:r>
      <w:r w:rsidR="00DE753F" w:rsidRPr="00207730">
        <w:rPr>
          <w:rFonts w:eastAsia="Calibri" w:cs="Times New Roman"/>
          <w:sz w:val="28"/>
          <w:szCs w:val="28"/>
          <w:lang w:val="ru-RU"/>
        </w:rPr>
        <w:t>.</w:t>
      </w:r>
    </w:p>
    <w:p w14:paraId="3B2E1ADF" w14:textId="0BB0EC08" w:rsidR="00D50766" w:rsidRPr="00207730" w:rsidRDefault="008F5983"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В настоящее время Служба пробации применяет </w:t>
      </w:r>
      <w:r w:rsidR="00944FB8" w:rsidRPr="00207730">
        <w:rPr>
          <w:rFonts w:eastAsia="Calibri" w:cs="Times New Roman"/>
          <w:bCs/>
          <w:iCs/>
          <w:sz w:val="28"/>
          <w:szCs w:val="28"/>
          <w:lang w:val="ru-RU"/>
        </w:rPr>
        <w:t xml:space="preserve">электронные браслеты для контроля за условно осужденными и лицами, отбывающими ограничение свободы, однако, по мнению А.В. Мельникова, реальность далека от идеала. Недостаток надежных технических средств не только не упрощает, но и осложняет деятельность службы </w:t>
      </w:r>
      <w:r w:rsidR="00DE753F" w:rsidRPr="00207730">
        <w:rPr>
          <w:rFonts w:eastAsia="Calibri" w:cs="Times New Roman"/>
          <w:bCs/>
          <w:iCs/>
          <w:sz w:val="28"/>
          <w:szCs w:val="28"/>
          <w:lang w:val="ru-RU"/>
        </w:rPr>
        <w:t>[</w:t>
      </w:r>
      <w:r w:rsidR="00C24A7E" w:rsidRPr="00207730">
        <w:rPr>
          <w:rFonts w:eastAsia="Calibri" w:cs="Times New Roman"/>
          <w:bCs/>
          <w:iCs/>
          <w:sz w:val="28"/>
          <w:szCs w:val="28"/>
          <w:lang w:val="ru-RU"/>
        </w:rPr>
        <w:fldChar w:fldCharType="begin"/>
      </w:r>
      <w:r w:rsidR="00C24A7E" w:rsidRPr="00207730">
        <w:rPr>
          <w:rFonts w:eastAsia="Calibri" w:cs="Times New Roman"/>
          <w:bCs/>
          <w:iCs/>
          <w:sz w:val="28"/>
          <w:szCs w:val="28"/>
          <w:lang w:val="ru-RU"/>
        </w:rPr>
        <w:instrText xml:space="preserve"> REF _Ref180676787 \r \h </w:instrText>
      </w:r>
      <w:r w:rsidR="00465070" w:rsidRPr="00207730">
        <w:rPr>
          <w:rFonts w:eastAsia="Calibri" w:cs="Times New Roman"/>
          <w:bCs/>
          <w:iCs/>
          <w:sz w:val="28"/>
          <w:szCs w:val="28"/>
          <w:lang w:val="ru-RU"/>
        </w:rPr>
        <w:instrText xml:space="preserve"> \* MERGEFORMAT </w:instrText>
      </w:r>
      <w:r w:rsidR="00C24A7E" w:rsidRPr="00207730">
        <w:rPr>
          <w:rFonts w:eastAsia="Calibri" w:cs="Times New Roman"/>
          <w:bCs/>
          <w:iCs/>
          <w:sz w:val="28"/>
          <w:szCs w:val="28"/>
          <w:lang w:val="ru-RU"/>
        </w:rPr>
      </w:r>
      <w:r w:rsidR="00C24A7E" w:rsidRPr="00207730">
        <w:rPr>
          <w:rFonts w:eastAsia="Calibri" w:cs="Times New Roman"/>
          <w:bCs/>
          <w:iCs/>
          <w:sz w:val="28"/>
          <w:szCs w:val="28"/>
          <w:lang w:val="ru-RU"/>
        </w:rPr>
        <w:fldChar w:fldCharType="separate"/>
      </w:r>
      <w:r w:rsidR="00AC46D8">
        <w:rPr>
          <w:rFonts w:eastAsia="Calibri" w:cs="Times New Roman"/>
          <w:bCs/>
          <w:iCs/>
          <w:sz w:val="28"/>
          <w:szCs w:val="28"/>
          <w:lang w:val="ru-RU"/>
        </w:rPr>
        <w:t>106</w:t>
      </w:r>
      <w:r w:rsidR="00C24A7E"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xml:space="preserve">, с. 531]. </w:t>
      </w:r>
      <w:r w:rsidR="00944FB8" w:rsidRPr="00207730">
        <w:rPr>
          <w:rFonts w:eastAsia="Calibri" w:cs="Times New Roman"/>
          <w:bCs/>
          <w:iCs/>
          <w:sz w:val="28"/>
          <w:szCs w:val="28"/>
          <w:lang w:val="ru-RU"/>
        </w:rPr>
        <w:t>В результате, реализация перспективной концепции осложнена организационными и техническими трудностями, что вновь делает актуальной проблему эффективного контроля за осужденными</w:t>
      </w:r>
      <w:r w:rsidR="00DE753F" w:rsidRPr="00207730">
        <w:rPr>
          <w:rFonts w:eastAsia="Calibri" w:cs="Times New Roman"/>
          <w:bCs/>
          <w:iCs/>
          <w:sz w:val="28"/>
          <w:szCs w:val="28"/>
          <w:lang w:val="ru-RU"/>
        </w:rPr>
        <w:t>.</w:t>
      </w:r>
    </w:p>
    <w:p w14:paraId="72C9B93F" w14:textId="465B9F46" w:rsidR="00D50766" w:rsidRPr="00207730" w:rsidRDefault="003434EC"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Вследствие стремительного развития науки, криминалистическая техника также претерпевает значительные изменения</w:t>
      </w:r>
      <w:r w:rsidR="00DE753F" w:rsidRPr="00207730">
        <w:rPr>
          <w:rFonts w:eastAsia="Calibri" w:cs="Times New Roman"/>
          <w:bCs/>
          <w:iCs/>
          <w:sz w:val="28"/>
          <w:szCs w:val="28"/>
          <w:lang w:val="ru-RU"/>
        </w:rPr>
        <w:t xml:space="preserve">. </w:t>
      </w:r>
      <w:r w:rsidRPr="00207730">
        <w:rPr>
          <w:rFonts w:eastAsia="Calibri" w:cs="Times New Roman"/>
          <w:bCs/>
          <w:iCs/>
          <w:sz w:val="28"/>
          <w:szCs w:val="28"/>
          <w:lang w:val="ru-RU"/>
        </w:rPr>
        <w:t>Происходящий научно-технический прогресс определяет основные направления совершенствования средств криминалистической техники, а именно</w:t>
      </w:r>
      <w:r w:rsidR="00DE753F" w:rsidRPr="00207730">
        <w:rPr>
          <w:rFonts w:eastAsia="Calibri" w:cs="Times New Roman"/>
          <w:bCs/>
          <w:iCs/>
          <w:sz w:val="28"/>
          <w:szCs w:val="28"/>
          <w:lang w:val="ru-RU"/>
        </w:rPr>
        <w:t xml:space="preserve">: </w:t>
      </w:r>
    </w:p>
    <w:p w14:paraId="3FD496BB"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1) разработка и использование новых научно-технических средств для обнаружения, изъятия и исследования доказательственной информации; </w:t>
      </w:r>
    </w:p>
    <w:p w14:paraId="59A74CB0" w14:textId="3FE4373F"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2) разработка новых информационных технологий и их использование в деятельности работников правоохранительных органов, в </w:t>
      </w:r>
      <w:r w:rsidR="00D134EB" w:rsidRPr="00207730">
        <w:rPr>
          <w:rFonts w:eastAsia="Calibri" w:cs="Times New Roman"/>
          <w:bCs/>
          <w:iCs/>
          <w:sz w:val="28"/>
          <w:szCs w:val="28"/>
          <w:lang w:val="ru-RU"/>
        </w:rPr>
        <w:t>том числе</w:t>
      </w:r>
      <w:r w:rsidRPr="00207730">
        <w:rPr>
          <w:rFonts w:eastAsia="Calibri" w:cs="Times New Roman"/>
          <w:bCs/>
          <w:iCs/>
          <w:sz w:val="28"/>
          <w:szCs w:val="28"/>
          <w:lang w:val="ru-RU"/>
        </w:rPr>
        <w:t xml:space="preserve"> сотрудников учреждений УИС.</w:t>
      </w:r>
    </w:p>
    <w:p w14:paraId="3375DFE5" w14:textId="60F289F1" w:rsidR="00833BB8" w:rsidRPr="00833BB8" w:rsidRDefault="0085136A" w:rsidP="00883CC2">
      <w:pPr>
        <w:tabs>
          <w:tab w:val="left" w:pos="9214"/>
          <w:tab w:val="left" w:pos="9356"/>
        </w:tabs>
        <w:spacing w:after="0" w:line="240" w:lineRule="auto"/>
        <w:ind w:firstLine="709"/>
        <w:jc w:val="both"/>
        <w:rPr>
          <w:rFonts w:ascii="RobotoStatic-Regular" w:hAnsi="RobotoStatic-Regular"/>
          <w:sz w:val="28"/>
          <w:lang w:val="ru-RU"/>
        </w:rPr>
      </w:pPr>
      <w:r w:rsidRPr="00207730">
        <w:rPr>
          <w:rFonts w:eastAsia="Calibri" w:cs="Times New Roman"/>
          <w:bCs/>
          <w:iCs/>
          <w:sz w:val="28"/>
          <w:szCs w:val="28"/>
          <w:lang w:val="ru-RU"/>
        </w:rPr>
        <w:t xml:space="preserve">Современные технологии и инструменты значительно расширяют возможности правоохранительных органов </w:t>
      </w:r>
      <w:r w:rsidR="00DE753F" w:rsidRPr="00207730">
        <w:rPr>
          <w:rFonts w:eastAsia="Calibri" w:cs="Times New Roman"/>
          <w:bCs/>
          <w:iCs/>
          <w:sz w:val="28"/>
          <w:szCs w:val="28"/>
          <w:lang w:val="ru-RU"/>
        </w:rPr>
        <w:t>[</w:t>
      </w:r>
      <w:r w:rsidR="00C24A7E" w:rsidRPr="00207730">
        <w:rPr>
          <w:rFonts w:eastAsia="Calibri" w:cs="Times New Roman"/>
          <w:bCs/>
          <w:iCs/>
          <w:sz w:val="28"/>
          <w:szCs w:val="28"/>
          <w:lang w:val="ru-RU"/>
        </w:rPr>
        <w:fldChar w:fldCharType="begin"/>
      </w:r>
      <w:r w:rsidR="00C24A7E" w:rsidRPr="00207730">
        <w:rPr>
          <w:rFonts w:eastAsia="Calibri" w:cs="Times New Roman"/>
          <w:bCs/>
          <w:iCs/>
          <w:sz w:val="28"/>
          <w:szCs w:val="28"/>
          <w:lang w:val="ru-RU"/>
        </w:rPr>
        <w:instrText xml:space="preserve"> REF _Ref180676798 \r \h </w:instrText>
      </w:r>
      <w:r w:rsidR="00465070" w:rsidRPr="00207730">
        <w:rPr>
          <w:rFonts w:eastAsia="Calibri" w:cs="Times New Roman"/>
          <w:bCs/>
          <w:iCs/>
          <w:sz w:val="28"/>
          <w:szCs w:val="28"/>
          <w:lang w:val="ru-RU"/>
        </w:rPr>
        <w:instrText xml:space="preserve"> \* MERGEFORMAT </w:instrText>
      </w:r>
      <w:r w:rsidR="00C24A7E" w:rsidRPr="00207730">
        <w:rPr>
          <w:rFonts w:eastAsia="Calibri" w:cs="Times New Roman"/>
          <w:bCs/>
          <w:iCs/>
          <w:sz w:val="28"/>
          <w:szCs w:val="28"/>
          <w:lang w:val="ru-RU"/>
        </w:rPr>
      </w:r>
      <w:r w:rsidR="00C24A7E" w:rsidRPr="00207730">
        <w:rPr>
          <w:rFonts w:eastAsia="Calibri" w:cs="Times New Roman"/>
          <w:bCs/>
          <w:iCs/>
          <w:sz w:val="28"/>
          <w:szCs w:val="28"/>
          <w:lang w:val="ru-RU"/>
        </w:rPr>
        <w:fldChar w:fldCharType="separate"/>
      </w:r>
      <w:r w:rsidR="00AC46D8">
        <w:rPr>
          <w:rFonts w:eastAsia="Calibri" w:cs="Times New Roman"/>
          <w:bCs/>
          <w:iCs/>
          <w:sz w:val="28"/>
          <w:szCs w:val="28"/>
          <w:lang w:val="ru-RU"/>
        </w:rPr>
        <w:t>107</w:t>
      </w:r>
      <w:r w:rsidR="00C24A7E"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xml:space="preserve">, с. 174]. </w:t>
      </w:r>
      <w:r w:rsidR="00883CC2">
        <w:rPr>
          <w:rFonts w:ascii="RobotoStatic-Regular" w:hAnsi="RobotoStatic-Regular"/>
          <w:sz w:val="28"/>
          <w:lang w:val="ru-RU"/>
        </w:rPr>
        <w:t>И</w:t>
      </w:r>
      <w:r w:rsidR="00833BB8" w:rsidRPr="00833BB8">
        <w:rPr>
          <w:rFonts w:ascii="RobotoStatic-Regular" w:hAnsi="RobotoStatic-Regular"/>
          <w:sz w:val="28"/>
          <w:lang w:val="ru-RU"/>
        </w:rPr>
        <w:t xml:space="preserve">спользование </w:t>
      </w:r>
      <w:r w:rsidR="00833BB8">
        <w:rPr>
          <w:rFonts w:ascii="RobotoStatic-Regular" w:hAnsi="RobotoStatic-Regular"/>
          <w:sz w:val="28"/>
          <w:lang w:val="ru-RU"/>
        </w:rPr>
        <w:t xml:space="preserve">в практической деятельности </w:t>
      </w:r>
      <w:r w:rsidR="00883CC2">
        <w:rPr>
          <w:rFonts w:ascii="RobotoStatic-Regular" w:hAnsi="RobotoStatic-Regular"/>
          <w:sz w:val="28"/>
          <w:lang w:val="ru-RU"/>
        </w:rPr>
        <w:t xml:space="preserve">технико-криминалистических средств </w:t>
      </w:r>
      <w:r w:rsidR="00833BB8" w:rsidRPr="00833BB8">
        <w:rPr>
          <w:rFonts w:ascii="RobotoStatic-Regular" w:hAnsi="RobotoStatic-Regular"/>
          <w:sz w:val="28"/>
          <w:lang w:val="ru-RU"/>
        </w:rPr>
        <w:t xml:space="preserve">допустимо лишь при условии предварительной научной разработки и  оценки пригодности к применению в криминалистической практике. </w:t>
      </w:r>
    </w:p>
    <w:p w14:paraId="687C0C43" w14:textId="288BF2B0" w:rsidR="00D50766" w:rsidRPr="00207730" w:rsidRDefault="00F863AE"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ascii="RobotoStatic-Regular" w:hAnsi="RobotoStatic-Regular"/>
          <w:sz w:val="28"/>
          <w:lang w:val="ru-RU"/>
        </w:rPr>
        <w:t>Но, прежде чем использовать в практической</w:t>
      </w:r>
      <w:r w:rsidRPr="00207730">
        <w:rPr>
          <w:rFonts w:ascii="RobotoStatic-Regular" w:hAnsi="RobotoStatic-Regular"/>
          <w:sz w:val="28"/>
          <w:szCs w:val="28"/>
          <w:lang w:val="ru-RU"/>
        </w:rPr>
        <w:t xml:space="preserve"> </w:t>
      </w:r>
      <w:r w:rsidRPr="00207730">
        <w:rPr>
          <w:rFonts w:ascii="RobotoStatic-Regular" w:hAnsi="RobotoStatic-Regular"/>
          <w:sz w:val="28"/>
          <w:lang w:val="ru-RU"/>
        </w:rPr>
        <w:t>деятельности технико-криминалистические средства, они должны быть</w:t>
      </w:r>
      <w:r w:rsidRPr="00207730">
        <w:rPr>
          <w:rFonts w:ascii="RobotoStatic-Regular" w:hAnsi="RobotoStatic-Regular"/>
          <w:sz w:val="28"/>
          <w:szCs w:val="28"/>
          <w:lang w:val="ru-RU"/>
        </w:rPr>
        <w:t xml:space="preserve"> </w:t>
      </w:r>
      <w:r w:rsidRPr="00207730">
        <w:rPr>
          <w:rFonts w:ascii="RobotoStatic-Regular" w:hAnsi="RobotoStatic-Regular"/>
          <w:sz w:val="28"/>
          <w:lang w:val="ru-RU"/>
        </w:rPr>
        <w:t>разработаны, апробированы на предмет пригодности к использованию</w:t>
      </w:r>
      <w:r w:rsidRPr="00207730">
        <w:rPr>
          <w:rFonts w:ascii="RobotoStatic-Regular" w:hAnsi="RobotoStatic-Regular"/>
          <w:sz w:val="28"/>
          <w:szCs w:val="28"/>
          <w:lang w:val="ru-RU"/>
        </w:rPr>
        <w:t xml:space="preserve"> </w:t>
      </w:r>
      <w:r w:rsidRPr="00207730">
        <w:rPr>
          <w:rFonts w:ascii="RobotoStatic-Regular" w:hAnsi="RobotoStatic-Regular"/>
          <w:sz w:val="28"/>
          <w:lang w:val="ru-RU"/>
        </w:rPr>
        <w:t>в криминалистике, и лишь затем внедрены в практику.</w:t>
      </w:r>
      <w:r w:rsidR="00F77AD5" w:rsidRPr="00207730">
        <w:rPr>
          <w:rFonts w:eastAsia="Calibri" w:cs="Times New Roman"/>
          <w:bCs/>
          <w:iCs/>
          <w:sz w:val="28"/>
          <w:szCs w:val="28"/>
          <w:lang w:val="ru-RU"/>
        </w:rPr>
        <w:t xml:space="preserve">Развитие криминалистики направлено на оптимизацию расследования преступлений за счет использования инновационных средств и методов. К ним относятся: новые криминалистические инструменты, информационные технологии, электронные базы знаний и усовершенствованные методы работы с доказательствами. Примерами таких разработок являются идентификационные биометрические системы (по отпечаткам пальцев, радужной оболочке глаза, ДНК, походке, почерку) и автоматизированные информационно-поисковые системы </w:t>
      </w:r>
      <w:r w:rsidR="00DE753F" w:rsidRPr="00207730">
        <w:rPr>
          <w:rFonts w:eastAsia="Calibri" w:cs="Times New Roman"/>
          <w:bCs/>
          <w:iCs/>
          <w:sz w:val="28"/>
          <w:szCs w:val="28"/>
          <w:lang w:val="ru-RU"/>
        </w:rPr>
        <w:t>[</w:t>
      </w:r>
      <w:r w:rsidR="00C24A7E" w:rsidRPr="00207730">
        <w:rPr>
          <w:rFonts w:eastAsia="Calibri" w:cs="Times New Roman"/>
          <w:bCs/>
          <w:iCs/>
          <w:sz w:val="28"/>
          <w:szCs w:val="28"/>
          <w:lang w:val="ru-RU"/>
        </w:rPr>
        <w:fldChar w:fldCharType="begin"/>
      </w:r>
      <w:r w:rsidR="00C24A7E" w:rsidRPr="00207730">
        <w:rPr>
          <w:rFonts w:eastAsia="Calibri" w:cs="Times New Roman"/>
          <w:bCs/>
          <w:iCs/>
          <w:sz w:val="28"/>
          <w:szCs w:val="28"/>
          <w:lang w:val="ru-RU"/>
        </w:rPr>
        <w:instrText xml:space="preserve"> REF _Ref180676803 \r \h </w:instrText>
      </w:r>
      <w:r w:rsidR="00465070" w:rsidRPr="00207730">
        <w:rPr>
          <w:rFonts w:eastAsia="Calibri" w:cs="Times New Roman"/>
          <w:bCs/>
          <w:iCs/>
          <w:sz w:val="28"/>
          <w:szCs w:val="28"/>
          <w:lang w:val="ru-RU"/>
        </w:rPr>
        <w:instrText xml:space="preserve"> \* MERGEFORMAT </w:instrText>
      </w:r>
      <w:r w:rsidR="00C24A7E" w:rsidRPr="00207730">
        <w:rPr>
          <w:rFonts w:eastAsia="Calibri" w:cs="Times New Roman"/>
          <w:bCs/>
          <w:iCs/>
          <w:sz w:val="28"/>
          <w:szCs w:val="28"/>
          <w:lang w:val="ru-RU"/>
        </w:rPr>
      </w:r>
      <w:r w:rsidR="00C24A7E" w:rsidRPr="00207730">
        <w:rPr>
          <w:rFonts w:eastAsia="Calibri" w:cs="Times New Roman"/>
          <w:bCs/>
          <w:iCs/>
          <w:sz w:val="28"/>
          <w:szCs w:val="28"/>
          <w:lang w:val="ru-RU"/>
        </w:rPr>
        <w:fldChar w:fldCharType="separate"/>
      </w:r>
      <w:r w:rsidR="00AC46D8">
        <w:rPr>
          <w:rFonts w:eastAsia="Calibri" w:cs="Times New Roman"/>
          <w:bCs/>
          <w:iCs/>
          <w:sz w:val="28"/>
          <w:szCs w:val="28"/>
          <w:lang w:val="ru-RU"/>
        </w:rPr>
        <w:t>108</w:t>
      </w:r>
      <w:r w:rsidR="00C24A7E"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с. 70].</w:t>
      </w:r>
    </w:p>
    <w:p w14:paraId="79EF523C" w14:textId="675F5965" w:rsidR="00D50766" w:rsidRPr="00207730" w:rsidRDefault="00F77AD5"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Среди передовых методов и инструментов, применяемых в криминалистике, существенную роль играет биометрия, представляющая собой комплекс систем, предназначенных для измерения физических (например, отпечатки пальцев, радужная оболочка глаза) и поведенческих (например, походка, динамика подписи) характеристик человека. Целью использования биометрии является его надежная идентификация и решение специализированных диагностических задач </w:t>
      </w:r>
      <w:r w:rsidR="00DE753F" w:rsidRPr="00207730">
        <w:rPr>
          <w:rFonts w:eastAsia="Calibri" w:cs="Times New Roman"/>
          <w:bCs/>
          <w:iCs/>
          <w:sz w:val="28"/>
          <w:szCs w:val="28"/>
          <w:lang w:val="ru-RU"/>
        </w:rPr>
        <w:t>[</w:t>
      </w:r>
      <w:r w:rsidR="00C24A7E" w:rsidRPr="00207730">
        <w:rPr>
          <w:rFonts w:eastAsia="Calibri" w:cs="Times New Roman"/>
          <w:bCs/>
          <w:iCs/>
          <w:sz w:val="28"/>
          <w:szCs w:val="28"/>
          <w:lang w:val="ru-RU"/>
        </w:rPr>
        <w:fldChar w:fldCharType="begin"/>
      </w:r>
      <w:r w:rsidR="00C24A7E" w:rsidRPr="00207730">
        <w:rPr>
          <w:rFonts w:eastAsia="Calibri" w:cs="Times New Roman"/>
          <w:bCs/>
          <w:iCs/>
          <w:sz w:val="28"/>
          <w:szCs w:val="28"/>
          <w:lang w:val="ru-RU"/>
        </w:rPr>
        <w:instrText xml:space="preserve"> REF _Ref198319700 \r \h </w:instrText>
      </w:r>
      <w:r w:rsidR="00465070" w:rsidRPr="00207730">
        <w:rPr>
          <w:rFonts w:eastAsia="Calibri" w:cs="Times New Roman"/>
          <w:bCs/>
          <w:iCs/>
          <w:sz w:val="28"/>
          <w:szCs w:val="28"/>
          <w:lang w:val="ru-RU"/>
        </w:rPr>
        <w:instrText xml:space="preserve"> \* MERGEFORMAT </w:instrText>
      </w:r>
      <w:r w:rsidR="00C24A7E" w:rsidRPr="00207730">
        <w:rPr>
          <w:rFonts w:eastAsia="Calibri" w:cs="Times New Roman"/>
          <w:bCs/>
          <w:iCs/>
          <w:sz w:val="28"/>
          <w:szCs w:val="28"/>
          <w:lang w:val="ru-RU"/>
        </w:rPr>
      </w:r>
      <w:r w:rsidR="00C24A7E" w:rsidRPr="00207730">
        <w:rPr>
          <w:rFonts w:eastAsia="Calibri" w:cs="Times New Roman"/>
          <w:bCs/>
          <w:iCs/>
          <w:sz w:val="28"/>
          <w:szCs w:val="28"/>
          <w:lang w:val="ru-RU"/>
        </w:rPr>
        <w:fldChar w:fldCharType="separate"/>
      </w:r>
      <w:r w:rsidR="00AC46D8">
        <w:rPr>
          <w:rFonts w:eastAsia="Calibri" w:cs="Times New Roman"/>
          <w:bCs/>
          <w:iCs/>
          <w:sz w:val="28"/>
          <w:szCs w:val="28"/>
          <w:lang w:val="ru-RU"/>
        </w:rPr>
        <w:t>109</w:t>
      </w:r>
      <w:r w:rsidR="00C24A7E"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xml:space="preserve">; </w:t>
      </w:r>
      <w:r w:rsidR="00C24A7E" w:rsidRPr="00207730">
        <w:rPr>
          <w:rFonts w:eastAsia="Calibri" w:cs="Times New Roman"/>
          <w:bCs/>
          <w:iCs/>
          <w:sz w:val="28"/>
          <w:szCs w:val="28"/>
          <w:lang w:val="ru-RU"/>
        </w:rPr>
        <w:fldChar w:fldCharType="begin"/>
      </w:r>
      <w:r w:rsidR="00C24A7E" w:rsidRPr="00207730">
        <w:rPr>
          <w:rFonts w:eastAsia="Calibri" w:cs="Times New Roman"/>
          <w:bCs/>
          <w:iCs/>
          <w:sz w:val="28"/>
          <w:szCs w:val="28"/>
          <w:lang w:val="ru-RU"/>
        </w:rPr>
        <w:instrText xml:space="preserve"> REF _Ref198319704 \r \h </w:instrText>
      </w:r>
      <w:r w:rsidR="00465070" w:rsidRPr="00207730">
        <w:rPr>
          <w:rFonts w:eastAsia="Calibri" w:cs="Times New Roman"/>
          <w:bCs/>
          <w:iCs/>
          <w:sz w:val="28"/>
          <w:szCs w:val="28"/>
          <w:lang w:val="ru-RU"/>
        </w:rPr>
        <w:instrText xml:space="preserve"> \* MERGEFORMAT </w:instrText>
      </w:r>
      <w:r w:rsidR="00C24A7E" w:rsidRPr="00207730">
        <w:rPr>
          <w:rFonts w:eastAsia="Calibri" w:cs="Times New Roman"/>
          <w:bCs/>
          <w:iCs/>
          <w:sz w:val="28"/>
          <w:szCs w:val="28"/>
          <w:lang w:val="ru-RU"/>
        </w:rPr>
      </w:r>
      <w:r w:rsidR="00C24A7E" w:rsidRPr="00207730">
        <w:rPr>
          <w:rFonts w:eastAsia="Calibri" w:cs="Times New Roman"/>
          <w:bCs/>
          <w:iCs/>
          <w:sz w:val="28"/>
          <w:szCs w:val="28"/>
          <w:lang w:val="ru-RU"/>
        </w:rPr>
        <w:fldChar w:fldCharType="separate"/>
      </w:r>
      <w:r w:rsidR="00AC46D8">
        <w:rPr>
          <w:rFonts w:eastAsia="Calibri" w:cs="Times New Roman"/>
          <w:bCs/>
          <w:iCs/>
          <w:sz w:val="28"/>
          <w:szCs w:val="28"/>
          <w:lang w:val="ru-RU"/>
        </w:rPr>
        <w:t>110</w:t>
      </w:r>
      <w:r w:rsidR="00C24A7E"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xml:space="preserve">; </w:t>
      </w:r>
      <w:r w:rsidR="00C24A7E" w:rsidRPr="00207730">
        <w:rPr>
          <w:rFonts w:eastAsia="Calibri" w:cs="Times New Roman"/>
          <w:bCs/>
          <w:iCs/>
          <w:sz w:val="28"/>
          <w:szCs w:val="28"/>
          <w:lang w:val="ru-RU"/>
        </w:rPr>
        <w:fldChar w:fldCharType="begin"/>
      </w:r>
      <w:r w:rsidR="00C24A7E" w:rsidRPr="00207730">
        <w:rPr>
          <w:rFonts w:eastAsia="Calibri" w:cs="Times New Roman"/>
          <w:bCs/>
          <w:iCs/>
          <w:sz w:val="28"/>
          <w:szCs w:val="28"/>
          <w:lang w:val="ru-RU"/>
        </w:rPr>
        <w:instrText xml:space="preserve"> REF _Ref198319707 \r \h </w:instrText>
      </w:r>
      <w:r w:rsidR="00465070" w:rsidRPr="00207730">
        <w:rPr>
          <w:rFonts w:eastAsia="Calibri" w:cs="Times New Roman"/>
          <w:bCs/>
          <w:iCs/>
          <w:sz w:val="28"/>
          <w:szCs w:val="28"/>
          <w:lang w:val="ru-RU"/>
        </w:rPr>
        <w:instrText xml:space="preserve"> \* MERGEFORMAT </w:instrText>
      </w:r>
      <w:r w:rsidR="00C24A7E" w:rsidRPr="00207730">
        <w:rPr>
          <w:rFonts w:eastAsia="Calibri" w:cs="Times New Roman"/>
          <w:bCs/>
          <w:iCs/>
          <w:sz w:val="28"/>
          <w:szCs w:val="28"/>
          <w:lang w:val="ru-RU"/>
        </w:rPr>
      </w:r>
      <w:r w:rsidR="00C24A7E" w:rsidRPr="00207730">
        <w:rPr>
          <w:rFonts w:eastAsia="Calibri" w:cs="Times New Roman"/>
          <w:bCs/>
          <w:iCs/>
          <w:sz w:val="28"/>
          <w:szCs w:val="28"/>
          <w:lang w:val="ru-RU"/>
        </w:rPr>
        <w:fldChar w:fldCharType="separate"/>
      </w:r>
      <w:r w:rsidR="00AC46D8">
        <w:rPr>
          <w:rFonts w:eastAsia="Calibri" w:cs="Times New Roman"/>
          <w:bCs/>
          <w:iCs/>
          <w:sz w:val="28"/>
          <w:szCs w:val="28"/>
          <w:lang w:val="ru-RU"/>
        </w:rPr>
        <w:t>111</w:t>
      </w:r>
      <w:r w:rsidR="00C24A7E"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xml:space="preserve">]. </w:t>
      </w:r>
      <w:r w:rsidRPr="00207730">
        <w:rPr>
          <w:rFonts w:eastAsia="Calibri" w:cs="Times New Roman"/>
          <w:bCs/>
          <w:iCs/>
          <w:sz w:val="28"/>
          <w:szCs w:val="28"/>
          <w:lang w:val="ru-RU"/>
        </w:rPr>
        <w:t xml:space="preserve">В частности, биометрическая идентификация обеспечивает автоматизацию процедур проверки личности осужденных, тем самым практически исключая возможность несанкционированной подмены </w:t>
      </w:r>
      <w:r w:rsidR="00DE753F" w:rsidRPr="00207730">
        <w:rPr>
          <w:rFonts w:eastAsia="Calibri" w:cs="Times New Roman"/>
          <w:bCs/>
          <w:iCs/>
          <w:sz w:val="28"/>
          <w:szCs w:val="28"/>
          <w:lang w:val="ru-RU"/>
        </w:rPr>
        <w:t>[</w:t>
      </w:r>
      <w:r w:rsidR="00C24A7E" w:rsidRPr="00207730">
        <w:rPr>
          <w:rFonts w:eastAsia="Calibri" w:cs="Times New Roman"/>
          <w:bCs/>
          <w:iCs/>
          <w:sz w:val="28"/>
          <w:szCs w:val="28"/>
        </w:rPr>
        <w:fldChar w:fldCharType="begin"/>
      </w:r>
      <w:r w:rsidR="00C24A7E" w:rsidRPr="00207730">
        <w:rPr>
          <w:rFonts w:eastAsia="Calibri" w:cs="Times New Roman"/>
          <w:bCs/>
          <w:iCs/>
          <w:sz w:val="28"/>
          <w:szCs w:val="28"/>
          <w:lang w:val="ru-RU"/>
        </w:rPr>
        <w:instrText xml:space="preserve"> REF _Ref198319713 \r \h </w:instrText>
      </w:r>
      <w:r w:rsidR="00465070" w:rsidRPr="00207730">
        <w:rPr>
          <w:rFonts w:eastAsia="Calibri" w:cs="Times New Roman"/>
          <w:bCs/>
          <w:iCs/>
          <w:sz w:val="28"/>
          <w:szCs w:val="28"/>
          <w:lang w:val="ru-RU"/>
        </w:rPr>
        <w:instrText xml:space="preserve"> \* </w:instrText>
      </w:r>
      <w:r w:rsidR="00465070" w:rsidRPr="00207730">
        <w:rPr>
          <w:rFonts w:eastAsia="Calibri" w:cs="Times New Roman"/>
          <w:bCs/>
          <w:iCs/>
          <w:sz w:val="28"/>
          <w:szCs w:val="28"/>
        </w:rPr>
        <w:instrText>MERGEFORMAT</w:instrText>
      </w:r>
      <w:r w:rsidR="00465070" w:rsidRPr="00207730">
        <w:rPr>
          <w:rFonts w:eastAsia="Calibri" w:cs="Times New Roman"/>
          <w:bCs/>
          <w:iCs/>
          <w:sz w:val="28"/>
          <w:szCs w:val="28"/>
          <w:lang w:val="ru-RU"/>
        </w:rPr>
        <w:instrText xml:space="preserve"> </w:instrText>
      </w:r>
      <w:r w:rsidR="00C24A7E" w:rsidRPr="00207730">
        <w:rPr>
          <w:rFonts w:eastAsia="Calibri" w:cs="Times New Roman"/>
          <w:bCs/>
          <w:iCs/>
          <w:sz w:val="28"/>
          <w:szCs w:val="28"/>
        </w:rPr>
      </w:r>
      <w:r w:rsidR="00C24A7E" w:rsidRPr="00207730">
        <w:rPr>
          <w:rFonts w:eastAsia="Calibri" w:cs="Times New Roman"/>
          <w:bCs/>
          <w:iCs/>
          <w:sz w:val="28"/>
          <w:szCs w:val="28"/>
        </w:rPr>
        <w:fldChar w:fldCharType="separate"/>
      </w:r>
      <w:r w:rsidR="00AC46D8">
        <w:rPr>
          <w:rFonts w:eastAsia="Calibri" w:cs="Times New Roman"/>
          <w:bCs/>
          <w:iCs/>
          <w:sz w:val="28"/>
          <w:szCs w:val="28"/>
          <w:lang w:val="ru-RU"/>
        </w:rPr>
        <w:t>112</w:t>
      </w:r>
      <w:r w:rsidR="00C24A7E" w:rsidRPr="00207730">
        <w:rPr>
          <w:rFonts w:eastAsia="Calibri" w:cs="Times New Roman"/>
          <w:bCs/>
          <w:iCs/>
          <w:sz w:val="28"/>
          <w:szCs w:val="28"/>
        </w:rPr>
        <w:fldChar w:fldCharType="end"/>
      </w:r>
      <w:r w:rsidR="00DE753F" w:rsidRPr="00207730">
        <w:rPr>
          <w:rFonts w:eastAsia="Calibri" w:cs="Times New Roman"/>
          <w:bCs/>
          <w:iCs/>
          <w:sz w:val="28"/>
          <w:szCs w:val="28"/>
          <w:lang w:val="ru-RU"/>
        </w:rPr>
        <w:t xml:space="preserve">, </w:t>
      </w:r>
      <w:r w:rsidR="00383784" w:rsidRPr="00207730">
        <w:rPr>
          <w:rFonts w:eastAsia="Calibri" w:cs="Times New Roman"/>
          <w:bCs/>
          <w:iCs/>
          <w:sz w:val="28"/>
          <w:szCs w:val="28"/>
          <w:lang w:val="ru-RU"/>
        </w:rPr>
        <w:t>с</w:t>
      </w:r>
      <w:r w:rsidR="00DE753F" w:rsidRPr="00207730">
        <w:rPr>
          <w:rFonts w:eastAsia="Calibri" w:cs="Times New Roman"/>
          <w:bCs/>
          <w:iCs/>
          <w:sz w:val="28"/>
          <w:szCs w:val="28"/>
          <w:lang w:val="ru-RU"/>
        </w:rPr>
        <w:t xml:space="preserve">. 11]. </w:t>
      </w:r>
    </w:p>
    <w:p w14:paraId="6D32CE37" w14:textId="1D299A3E" w:rsidR="00D50766" w:rsidRPr="00207730" w:rsidRDefault="00615054" w:rsidP="00742C3F">
      <w:pPr>
        <w:pStyle w:val="a3"/>
        <w:shd w:val="clear" w:color="auto" w:fill="FFFFFF"/>
        <w:spacing w:after="0" w:line="240" w:lineRule="auto"/>
        <w:ind w:firstLine="709"/>
        <w:jc w:val="both"/>
        <w:textAlignment w:val="baseline"/>
        <w:rPr>
          <w:sz w:val="28"/>
          <w:lang w:val="ru-RU"/>
        </w:rPr>
      </w:pPr>
      <w:r w:rsidRPr="00207730">
        <w:rPr>
          <w:sz w:val="28"/>
          <w:lang w:val="ru-RU"/>
        </w:rPr>
        <w:t>С 2022 года, в рамках мер по совершенствованию учета посещений осужденных, находящихся под надзором Службы пробации вне мест лишения свободы, были внедрены биометрические электронные терминалы. Система обеспечивает автоматизированную регистрацию, основанную на идентификации по отпечатку пальца и сканированию лица, что позволяет точно фиксировать время прибытия осужденного в Службу пробации</w:t>
      </w:r>
      <w:r w:rsidR="00DE753F" w:rsidRPr="00207730">
        <w:rPr>
          <w:sz w:val="28"/>
          <w:lang w:val="ru-RU"/>
        </w:rPr>
        <w:t>.</w:t>
      </w:r>
    </w:p>
    <w:p w14:paraId="511E0F16" w14:textId="4E68F637" w:rsidR="00D50766" w:rsidRDefault="00EB4A68" w:rsidP="00742C3F">
      <w:pPr>
        <w:pStyle w:val="a3"/>
        <w:spacing w:after="0" w:line="240" w:lineRule="auto"/>
        <w:ind w:firstLine="709"/>
        <w:jc w:val="both"/>
        <w:textAlignment w:val="baseline"/>
        <w:rPr>
          <w:sz w:val="28"/>
          <w:lang w:val="ru-RU"/>
        </w:rPr>
      </w:pPr>
      <w:r w:rsidRPr="00207730">
        <w:rPr>
          <w:sz w:val="28"/>
          <w:lang w:val="ru-RU"/>
        </w:rPr>
        <w:t xml:space="preserve">Биометрический терминал использует уникальные биометрические признаки для идентификации осужденного и автоматизированного доступа к релевантным данным из его электронного досье. Система обеспечивает быстрый просмотр всех необходимых данных, включая сканированные изображения удостоверений личности, информацию о статье </w:t>
      </w:r>
      <w:r w:rsidR="006F3D5C">
        <w:rPr>
          <w:sz w:val="28"/>
          <w:lang w:val="ru-RU"/>
        </w:rPr>
        <w:t>уголовного кодекса</w:t>
      </w:r>
      <w:r w:rsidRPr="00207730">
        <w:rPr>
          <w:sz w:val="28"/>
          <w:lang w:val="ru-RU"/>
        </w:rPr>
        <w:t xml:space="preserve">, </w:t>
      </w:r>
      <w:r w:rsidR="006F3D5C">
        <w:rPr>
          <w:sz w:val="28"/>
          <w:lang w:val="ru-RU"/>
        </w:rPr>
        <w:t xml:space="preserve">начало </w:t>
      </w:r>
      <w:r w:rsidR="009F1955">
        <w:rPr>
          <w:sz w:val="28"/>
          <w:lang w:val="ru-RU"/>
        </w:rPr>
        <w:t xml:space="preserve">и </w:t>
      </w:r>
      <w:r w:rsidR="006F3D5C">
        <w:rPr>
          <w:sz w:val="28"/>
          <w:lang w:val="ru-RU"/>
        </w:rPr>
        <w:t xml:space="preserve">конец срока, </w:t>
      </w:r>
      <w:r w:rsidR="00E32EB8">
        <w:rPr>
          <w:sz w:val="28"/>
          <w:lang w:val="ru-RU"/>
        </w:rPr>
        <w:t>даты регистрации и т.д</w:t>
      </w:r>
      <w:r w:rsidR="00DE753F" w:rsidRPr="00207730">
        <w:rPr>
          <w:sz w:val="28"/>
          <w:lang w:val="ru-RU"/>
        </w:rPr>
        <w:t>.</w:t>
      </w:r>
    </w:p>
    <w:p w14:paraId="69E0DE2F" w14:textId="15EE8A69" w:rsidR="00E96DA1" w:rsidRDefault="00F7702F" w:rsidP="00E96DA1">
      <w:pPr>
        <w:pStyle w:val="a3"/>
        <w:spacing w:after="0" w:line="240" w:lineRule="auto"/>
        <w:ind w:firstLine="709"/>
        <w:jc w:val="both"/>
        <w:rPr>
          <w:sz w:val="28"/>
          <w:lang w:val="ru-RU"/>
        </w:rPr>
      </w:pPr>
      <w:r w:rsidRPr="00F7702F">
        <w:rPr>
          <w:sz w:val="28"/>
          <w:lang w:val="ru-RU"/>
        </w:rPr>
        <w:t>Автоматизированная регистрация посредством биометрической идентификации позволяет минимизировать влияние человеческого фактора, исключить случаи подмены личности и повысить точность фиксации данных о присутствии</w:t>
      </w:r>
      <w:r>
        <w:rPr>
          <w:sz w:val="28"/>
          <w:lang w:val="ru-RU"/>
        </w:rPr>
        <w:t xml:space="preserve">, что позволит </w:t>
      </w:r>
      <w:r w:rsidR="00EB4A68" w:rsidRPr="00207730">
        <w:rPr>
          <w:sz w:val="28"/>
          <w:lang w:val="ru-RU"/>
        </w:rPr>
        <w:t>обеспечи</w:t>
      </w:r>
      <w:r>
        <w:rPr>
          <w:sz w:val="28"/>
          <w:lang w:val="ru-RU"/>
        </w:rPr>
        <w:t>ть</w:t>
      </w:r>
      <w:r w:rsidR="00EB4A68" w:rsidRPr="00207730">
        <w:rPr>
          <w:sz w:val="28"/>
          <w:lang w:val="ru-RU"/>
        </w:rPr>
        <w:t xml:space="preserve"> контроль посещаемости осужденных для регистрации в соответствии с установленным графиком. </w:t>
      </w:r>
      <w:r>
        <w:rPr>
          <w:sz w:val="28"/>
          <w:lang w:val="ru-RU"/>
        </w:rPr>
        <w:t>Вместе с тем,</w:t>
      </w:r>
      <w:r w:rsidR="00EB4A68" w:rsidRPr="00207730">
        <w:rPr>
          <w:sz w:val="28"/>
          <w:lang w:val="ru-RU"/>
        </w:rPr>
        <w:t xml:space="preserve"> данная система минимизирует коррупционные риски в Службе пробации, а также способствует существенному сокращению затрат времени сотрудников, поскольку процесс регистрации занимает минимальное время и исключает необходимость ведения бумажной документации и подготовки отчетных форм </w:t>
      </w:r>
      <w:r w:rsidR="00DE753F" w:rsidRPr="00207730">
        <w:rPr>
          <w:sz w:val="28"/>
          <w:lang w:val="ru-RU"/>
        </w:rPr>
        <w:t>[</w:t>
      </w:r>
      <w:r w:rsidR="00C24A7E" w:rsidRPr="00207730">
        <w:rPr>
          <w:sz w:val="28"/>
          <w:lang w:val="ru-RU"/>
        </w:rPr>
        <w:fldChar w:fldCharType="begin"/>
      </w:r>
      <w:r w:rsidR="00C24A7E" w:rsidRPr="00207730">
        <w:rPr>
          <w:sz w:val="28"/>
          <w:lang w:val="ru-RU"/>
        </w:rPr>
        <w:instrText xml:space="preserve"> REF _Ref198319718 \r \h </w:instrText>
      </w:r>
      <w:r w:rsidR="00465070" w:rsidRPr="00207730">
        <w:rPr>
          <w:sz w:val="28"/>
          <w:lang w:val="ru-RU"/>
        </w:rPr>
        <w:instrText xml:space="preserve"> \* MERGEFORMAT </w:instrText>
      </w:r>
      <w:r w:rsidR="00C24A7E" w:rsidRPr="00207730">
        <w:rPr>
          <w:sz w:val="28"/>
          <w:lang w:val="ru-RU"/>
        </w:rPr>
      </w:r>
      <w:r w:rsidR="00C24A7E" w:rsidRPr="00207730">
        <w:rPr>
          <w:sz w:val="28"/>
          <w:lang w:val="ru-RU"/>
        </w:rPr>
        <w:fldChar w:fldCharType="separate"/>
      </w:r>
      <w:r w:rsidR="00AC46D8">
        <w:rPr>
          <w:sz w:val="28"/>
          <w:lang w:val="ru-RU"/>
        </w:rPr>
        <w:t>113</w:t>
      </w:r>
      <w:r w:rsidR="00C24A7E" w:rsidRPr="00207730">
        <w:rPr>
          <w:sz w:val="28"/>
          <w:lang w:val="ru-RU"/>
        </w:rPr>
        <w:fldChar w:fldCharType="end"/>
      </w:r>
      <w:r w:rsidR="00DE753F" w:rsidRPr="00207730">
        <w:rPr>
          <w:sz w:val="28"/>
          <w:lang w:val="ru-RU"/>
        </w:rPr>
        <w:t>].</w:t>
      </w:r>
    </w:p>
    <w:p w14:paraId="2DBA3949" w14:textId="0E6C8630" w:rsidR="00464BA6" w:rsidRPr="00E96DA1" w:rsidRDefault="00464BA6" w:rsidP="00E96DA1">
      <w:pPr>
        <w:pStyle w:val="a3"/>
        <w:spacing w:after="0" w:line="240" w:lineRule="auto"/>
        <w:ind w:firstLine="709"/>
        <w:jc w:val="both"/>
        <w:rPr>
          <w:sz w:val="28"/>
          <w:lang w:val="ru-RU"/>
        </w:rPr>
      </w:pPr>
      <w:r w:rsidRPr="00464BA6">
        <w:rPr>
          <w:bCs/>
          <w:iCs/>
          <w:sz w:val="28"/>
          <w:szCs w:val="28"/>
          <w:lang w:val="ru-RU"/>
        </w:rPr>
        <w:t xml:space="preserve">Целесообразным представляется распространение практики </w:t>
      </w:r>
      <w:r>
        <w:rPr>
          <w:bCs/>
          <w:iCs/>
          <w:sz w:val="28"/>
          <w:szCs w:val="28"/>
          <w:lang w:val="ru-RU"/>
        </w:rPr>
        <w:t>проведения проверки посредством</w:t>
      </w:r>
      <w:r w:rsidRPr="00464BA6">
        <w:rPr>
          <w:bCs/>
          <w:iCs/>
          <w:sz w:val="28"/>
          <w:szCs w:val="28"/>
          <w:lang w:val="ru-RU"/>
        </w:rPr>
        <w:t xml:space="preserve"> биометрических терминалов на осужденных, в учреждениях минимальной безопасности и обладающих правом временного проживания вне пределов учреждения</w:t>
      </w:r>
      <w:r>
        <w:rPr>
          <w:bCs/>
          <w:iCs/>
          <w:sz w:val="28"/>
          <w:szCs w:val="28"/>
          <w:lang w:val="ru-RU"/>
        </w:rPr>
        <w:t>, трудоустроенных на рабочих объектах</w:t>
      </w:r>
      <w:r w:rsidR="005424A3">
        <w:rPr>
          <w:bCs/>
          <w:iCs/>
          <w:sz w:val="28"/>
          <w:szCs w:val="28"/>
          <w:lang w:val="ru-RU"/>
        </w:rPr>
        <w:t>, находящиеся в медицинских учреждениях и т.д.</w:t>
      </w:r>
      <w:r>
        <w:rPr>
          <w:bCs/>
          <w:iCs/>
          <w:sz w:val="28"/>
          <w:szCs w:val="28"/>
          <w:lang w:val="ru-RU"/>
        </w:rPr>
        <w:t xml:space="preserve"> </w:t>
      </w:r>
      <w:r w:rsidR="00E96DA1" w:rsidRPr="006F3D5C">
        <w:rPr>
          <w:sz w:val="28"/>
          <w:lang w:val="ru-RU"/>
        </w:rPr>
        <w:t xml:space="preserve">Применение подобных решений способствует формированию прозрачной системы учета, основанной на объективной верификации личности и оперативной передаче информации в ведомственные информационные системы. </w:t>
      </w:r>
    </w:p>
    <w:p w14:paraId="5046749F" w14:textId="2D498A48" w:rsidR="00C60338" w:rsidRPr="00207730" w:rsidRDefault="00197673" w:rsidP="00742C3F">
      <w:pPr>
        <w:pStyle w:val="a3"/>
        <w:shd w:val="clear" w:color="auto" w:fill="FFFFFF"/>
        <w:spacing w:after="0" w:line="240" w:lineRule="auto"/>
        <w:ind w:firstLine="709"/>
        <w:jc w:val="both"/>
        <w:textAlignment w:val="baseline"/>
        <w:rPr>
          <w:rFonts w:eastAsia="Calibri"/>
          <w:bCs/>
          <w:iCs/>
          <w:sz w:val="28"/>
          <w:szCs w:val="28"/>
          <w:lang w:val="ru-RU"/>
        </w:rPr>
      </w:pPr>
      <w:r w:rsidRPr="00207730">
        <w:rPr>
          <w:bCs/>
          <w:iCs/>
          <w:sz w:val="28"/>
          <w:szCs w:val="28"/>
          <w:lang w:val="ru-RU"/>
        </w:rPr>
        <w:t xml:space="preserve">С этой целью </w:t>
      </w:r>
      <w:r w:rsidRPr="00207730">
        <w:rPr>
          <w:b/>
          <w:i/>
          <w:sz w:val="28"/>
          <w:szCs w:val="28"/>
          <w:lang w:val="ru-RU"/>
        </w:rPr>
        <w:t>предлагается использовать электронный биометрический мониторинг, в частности, устройств</w:t>
      </w:r>
      <w:r w:rsidR="00911CC5" w:rsidRPr="00207730">
        <w:rPr>
          <w:b/>
          <w:i/>
          <w:sz w:val="28"/>
          <w:szCs w:val="28"/>
          <w:lang w:val="ru-RU"/>
        </w:rPr>
        <w:t>о</w:t>
      </w:r>
      <w:r w:rsidRPr="00207730">
        <w:rPr>
          <w:b/>
          <w:i/>
          <w:sz w:val="28"/>
          <w:szCs w:val="28"/>
          <w:lang w:val="ru-RU"/>
        </w:rPr>
        <w:t xml:space="preserve"> для идентификации личности с функцией распознавания лица, для повышения эффективности контроля и надзора за осужденными в УМБ. Использование этих технологий повысит качество работы сотрудников УИС, минимизирует коррупционные риски и уменьшит уровень преступности</w:t>
      </w:r>
      <w:r w:rsidR="00DE753F" w:rsidRPr="00207730">
        <w:rPr>
          <w:rFonts w:eastAsia="Calibri"/>
          <w:b/>
          <w:i/>
          <w:sz w:val="28"/>
          <w:szCs w:val="28"/>
          <w:lang w:val="ru-RU"/>
        </w:rPr>
        <w:t>.</w:t>
      </w:r>
      <w:r w:rsidR="00DE753F" w:rsidRPr="00207730">
        <w:rPr>
          <w:rFonts w:eastAsia="Calibri"/>
          <w:bCs/>
          <w:iCs/>
          <w:sz w:val="28"/>
          <w:szCs w:val="28"/>
          <w:lang w:val="ru-RU"/>
        </w:rPr>
        <w:t xml:space="preserve"> </w:t>
      </w:r>
    </w:p>
    <w:p w14:paraId="1EC1B1F1" w14:textId="09CD96F3" w:rsidR="00483C9A" w:rsidRPr="00207730" w:rsidRDefault="00483C9A" w:rsidP="00742C3F">
      <w:pPr>
        <w:pStyle w:val="a3"/>
        <w:shd w:val="clear" w:color="auto" w:fill="FFFFFF"/>
        <w:spacing w:after="0" w:line="240" w:lineRule="auto"/>
        <w:ind w:firstLine="709"/>
        <w:jc w:val="both"/>
        <w:textAlignment w:val="baseline"/>
        <w:rPr>
          <w:rFonts w:eastAsia="Calibri"/>
          <w:bCs/>
          <w:iCs/>
          <w:sz w:val="28"/>
          <w:szCs w:val="28"/>
          <w:lang w:val="ru-RU"/>
        </w:rPr>
      </w:pPr>
      <w:r w:rsidRPr="00207730">
        <w:rPr>
          <w:rFonts w:eastAsia="Calibri"/>
          <w:bCs/>
          <w:iCs/>
          <w:sz w:val="28"/>
          <w:szCs w:val="28"/>
          <w:lang w:val="ru-RU"/>
        </w:rPr>
        <w:t>Внедрение электронно-биометрической системы мониторинга создаст возможность осуществления дистанционного надзора за осужденными с высокой степенью автоматизации. При помощи такой системы один сотрудник УМБ может в режиме реального времени контролировать нахождение и перемещение подучетных лиц, работающих на различных объектах, вне зависимости от их территориального расположения.</w:t>
      </w:r>
    </w:p>
    <w:p w14:paraId="07D42346" w14:textId="2BEADC1B" w:rsidR="00483C9A" w:rsidRPr="00207730" w:rsidRDefault="00483C9A" w:rsidP="00742C3F">
      <w:pPr>
        <w:pStyle w:val="a3"/>
        <w:shd w:val="clear" w:color="auto" w:fill="FFFFFF"/>
        <w:spacing w:after="0" w:line="240" w:lineRule="auto"/>
        <w:ind w:firstLine="709"/>
        <w:jc w:val="both"/>
        <w:textAlignment w:val="baseline"/>
        <w:rPr>
          <w:rFonts w:eastAsia="Calibri"/>
          <w:bCs/>
          <w:iCs/>
          <w:sz w:val="28"/>
          <w:szCs w:val="28"/>
          <w:lang w:val="ru-RU"/>
        </w:rPr>
      </w:pPr>
      <w:r w:rsidRPr="00207730">
        <w:rPr>
          <w:rFonts w:eastAsia="Calibri"/>
          <w:bCs/>
          <w:iCs/>
          <w:sz w:val="28"/>
          <w:szCs w:val="28"/>
          <w:lang w:val="ru-RU"/>
        </w:rPr>
        <w:t>Работодатели, задействованные в процессе исправительных работ, получат техническую возможность самостоятельно проводить биометрическое сканирование (распознавание лиц) осужденных непосредственно на рабочих местах. Полученные данные автоматически передаются в централизованную систему, интегрированную с дежурной частью УИС.</w:t>
      </w:r>
    </w:p>
    <w:p w14:paraId="7059FB29" w14:textId="4D51844B" w:rsidR="00483C9A" w:rsidRPr="00207730" w:rsidRDefault="00483C9A" w:rsidP="00742C3F">
      <w:pPr>
        <w:pStyle w:val="a3"/>
        <w:shd w:val="clear" w:color="auto" w:fill="FFFFFF"/>
        <w:spacing w:after="0" w:line="240" w:lineRule="auto"/>
        <w:ind w:firstLine="709"/>
        <w:jc w:val="both"/>
        <w:textAlignment w:val="baseline"/>
        <w:rPr>
          <w:rFonts w:eastAsia="Calibri"/>
          <w:bCs/>
          <w:iCs/>
          <w:sz w:val="28"/>
          <w:szCs w:val="28"/>
          <w:lang w:val="ru-RU"/>
        </w:rPr>
      </w:pPr>
      <w:r w:rsidRPr="00207730">
        <w:rPr>
          <w:rFonts w:eastAsia="Calibri"/>
          <w:bCs/>
          <w:iCs/>
          <w:sz w:val="28"/>
          <w:szCs w:val="28"/>
          <w:lang w:val="ru-RU"/>
        </w:rPr>
        <w:t>Подобный подход не только повышает эффективность контроля, но и устраняет человеческий фактор при фиксации данных о явке или отсутствии осужденных на объектах. Таким образом, исключается вероятность предоставления ложной информации как со стороны сотрудников уголовно-исполнительной системы, так и со стороны работодателей, обеспечивая прозрачность, достоверность и оперативность контроля.</w:t>
      </w:r>
    </w:p>
    <w:p w14:paraId="03AAA2EC" w14:textId="77777777" w:rsidR="00483C9A" w:rsidRPr="00207730" w:rsidRDefault="00483C9A" w:rsidP="00742C3F">
      <w:pPr>
        <w:pStyle w:val="a3"/>
        <w:shd w:val="clear" w:color="auto" w:fill="FFFFFF"/>
        <w:tabs>
          <w:tab w:val="left" w:pos="993"/>
        </w:tabs>
        <w:spacing w:after="0" w:line="240" w:lineRule="auto"/>
        <w:ind w:firstLine="709"/>
        <w:jc w:val="both"/>
        <w:textAlignment w:val="baseline"/>
        <w:rPr>
          <w:rFonts w:eastAsia="Calibri"/>
          <w:bCs/>
          <w:iCs/>
          <w:sz w:val="28"/>
          <w:szCs w:val="28"/>
          <w:lang w:val="ru-RU"/>
        </w:rPr>
      </w:pPr>
      <w:r w:rsidRPr="00207730">
        <w:rPr>
          <w:rFonts w:eastAsia="Calibri"/>
          <w:bCs/>
          <w:iCs/>
          <w:sz w:val="28"/>
          <w:szCs w:val="28"/>
          <w:lang w:val="ru-RU"/>
        </w:rPr>
        <w:t>Внедрение предлагаемой полезной модели направлено на достижение ряда значимых технических и организационно-управленческих эффектов:</w:t>
      </w:r>
    </w:p>
    <w:p w14:paraId="4438E956" w14:textId="1821A91A" w:rsidR="00483C9A" w:rsidRPr="00207730" w:rsidRDefault="00483C9A" w:rsidP="00742C3F">
      <w:pPr>
        <w:pStyle w:val="a3"/>
        <w:numPr>
          <w:ilvl w:val="0"/>
          <w:numId w:val="25"/>
        </w:numPr>
        <w:shd w:val="clear" w:color="auto" w:fill="FFFFFF"/>
        <w:tabs>
          <w:tab w:val="left" w:pos="993"/>
        </w:tabs>
        <w:spacing w:after="0" w:line="240" w:lineRule="auto"/>
        <w:ind w:left="0" w:firstLine="709"/>
        <w:jc w:val="both"/>
        <w:textAlignment w:val="baseline"/>
        <w:rPr>
          <w:rFonts w:eastAsia="Calibri"/>
          <w:bCs/>
          <w:iCs/>
          <w:sz w:val="28"/>
          <w:szCs w:val="28"/>
          <w:lang w:val="ru-RU"/>
        </w:rPr>
      </w:pPr>
      <w:r w:rsidRPr="00207730">
        <w:rPr>
          <w:rFonts w:eastAsia="Calibri"/>
          <w:bCs/>
          <w:iCs/>
          <w:sz w:val="28"/>
          <w:szCs w:val="28"/>
          <w:lang w:val="ru-RU"/>
        </w:rPr>
        <w:t>Создание инновационного электронного комплекса, обеспечивающего идентификацию личности осужденных и их удал</w:t>
      </w:r>
      <w:r w:rsidR="0091395F" w:rsidRPr="00207730">
        <w:rPr>
          <w:rFonts w:eastAsia="Calibri"/>
          <w:bCs/>
          <w:iCs/>
          <w:sz w:val="28"/>
          <w:szCs w:val="28"/>
          <w:lang w:val="ru-RU"/>
        </w:rPr>
        <w:t>е</w:t>
      </w:r>
      <w:r w:rsidRPr="00207730">
        <w:rPr>
          <w:rFonts w:eastAsia="Calibri"/>
          <w:bCs/>
          <w:iCs/>
          <w:sz w:val="28"/>
          <w:szCs w:val="28"/>
          <w:lang w:val="ru-RU"/>
        </w:rPr>
        <w:t xml:space="preserve">нный мониторинг в режиме реального времени. Система позволяет фиксировать местонахождение лиц, трудоустроенных за пределами учреждений УИС либо проживающих по месту жительства, с последующей автоматической передачей полученных данных в единую информационную сеть (включающую подразделения УИС, Департамент и Комитет УИС, МВД, а при необходимости </w:t>
      </w:r>
      <w:r w:rsidR="0091395F" w:rsidRPr="00207730">
        <w:rPr>
          <w:rFonts w:eastAsia="Calibri"/>
          <w:bCs/>
          <w:iCs/>
          <w:sz w:val="28"/>
          <w:szCs w:val="28"/>
          <w:lang w:val="ru-RU"/>
        </w:rPr>
        <w:t xml:space="preserve">– </w:t>
      </w:r>
      <w:r w:rsidRPr="00207730">
        <w:rPr>
          <w:rFonts w:eastAsia="Calibri"/>
          <w:bCs/>
          <w:iCs/>
          <w:sz w:val="28"/>
          <w:szCs w:val="28"/>
          <w:lang w:val="ru-RU"/>
        </w:rPr>
        <w:t>органы прокуратуры).</w:t>
      </w:r>
    </w:p>
    <w:p w14:paraId="565C6B85" w14:textId="77777777" w:rsidR="00483C9A" w:rsidRPr="00207730" w:rsidRDefault="00483C9A" w:rsidP="00742C3F">
      <w:pPr>
        <w:pStyle w:val="a3"/>
        <w:numPr>
          <w:ilvl w:val="0"/>
          <w:numId w:val="25"/>
        </w:numPr>
        <w:shd w:val="clear" w:color="auto" w:fill="FFFFFF"/>
        <w:tabs>
          <w:tab w:val="left" w:pos="993"/>
        </w:tabs>
        <w:spacing w:after="0" w:line="240" w:lineRule="auto"/>
        <w:ind w:left="0" w:firstLine="709"/>
        <w:jc w:val="both"/>
        <w:textAlignment w:val="baseline"/>
        <w:rPr>
          <w:rFonts w:eastAsia="Calibri"/>
          <w:bCs/>
          <w:iCs/>
          <w:sz w:val="28"/>
          <w:szCs w:val="28"/>
          <w:lang w:val="ru-RU"/>
        </w:rPr>
      </w:pPr>
      <w:r w:rsidRPr="00207730">
        <w:rPr>
          <w:rFonts w:eastAsia="Calibri"/>
          <w:bCs/>
          <w:iCs/>
          <w:sz w:val="28"/>
          <w:szCs w:val="28"/>
          <w:lang w:val="ru-RU"/>
        </w:rPr>
        <w:t>Повышение эффективности и цифровизация деятельности сотрудников УИС, выражающиеся в оптимизации процессов надзора и контролирования за осужденными посредством внедрения мобильных, автоматизированных инструментов дистанционного взаимодействия.</w:t>
      </w:r>
    </w:p>
    <w:p w14:paraId="3295C102" w14:textId="1A544C55" w:rsidR="00483C9A" w:rsidRPr="00207730" w:rsidRDefault="00483C9A" w:rsidP="00742C3F">
      <w:pPr>
        <w:pStyle w:val="a3"/>
        <w:numPr>
          <w:ilvl w:val="0"/>
          <w:numId w:val="25"/>
        </w:numPr>
        <w:shd w:val="clear" w:color="auto" w:fill="FFFFFF"/>
        <w:tabs>
          <w:tab w:val="left" w:pos="993"/>
        </w:tabs>
        <w:spacing w:after="0" w:line="240" w:lineRule="auto"/>
        <w:ind w:left="0" w:firstLine="709"/>
        <w:jc w:val="both"/>
        <w:textAlignment w:val="baseline"/>
        <w:rPr>
          <w:rFonts w:eastAsia="Calibri"/>
          <w:bCs/>
          <w:iCs/>
          <w:sz w:val="28"/>
          <w:szCs w:val="28"/>
          <w:lang w:val="ru-RU"/>
        </w:rPr>
      </w:pPr>
      <w:r w:rsidRPr="00207730">
        <w:rPr>
          <w:rFonts w:eastAsia="Calibri"/>
          <w:bCs/>
          <w:iCs/>
          <w:sz w:val="28"/>
          <w:szCs w:val="28"/>
          <w:lang w:val="ru-RU"/>
        </w:rPr>
        <w:t>Сокращение трудо</w:t>
      </w:r>
      <w:r w:rsidR="0091395F" w:rsidRPr="00207730">
        <w:rPr>
          <w:rFonts w:eastAsia="Calibri"/>
          <w:bCs/>
          <w:iCs/>
          <w:sz w:val="28"/>
          <w:szCs w:val="28"/>
          <w:lang w:val="ru-RU"/>
        </w:rPr>
        <w:t>е</w:t>
      </w:r>
      <w:r w:rsidRPr="00207730">
        <w:rPr>
          <w:rFonts w:eastAsia="Calibri"/>
          <w:bCs/>
          <w:iCs/>
          <w:sz w:val="28"/>
          <w:szCs w:val="28"/>
          <w:lang w:val="ru-RU"/>
        </w:rPr>
        <w:t xml:space="preserve">мкости и затратности </w:t>
      </w:r>
      <w:r w:rsidR="008867D8" w:rsidRPr="00207730">
        <w:rPr>
          <w:rFonts w:eastAsia="Calibri"/>
          <w:bCs/>
          <w:iCs/>
          <w:sz w:val="28"/>
          <w:szCs w:val="28"/>
          <w:lang w:val="ru-RU"/>
        </w:rPr>
        <w:t>ежедневной деятельности</w:t>
      </w:r>
      <w:r w:rsidRPr="00207730">
        <w:rPr>
          <w:rFonts w:eastAsia="Calibri"/>
          <w:bCs/>
          <w:iCs/>
          <w:sz w:val="28"/>
          <w:szCs w:val="28"/>
          <w:lang w:val="ru-RU"/>
        </w:rPr>
        <w:t xml:space="preserve"> </w:t>
      </w:r>
      <w:r w:rsidR="008867D8" w:rsidRPr="00207730">
        <w:rPr>
          <w:rFonts w:eastAsia="Calibri"/>
          <w:bCs/>
          <w:iCs/>
          <w:sz w:val="28"/>
          <w:szCs w:val="28"/>
          <w:lang w:val="ru-RU"/>
        </w:rPr>
        <w:t xml:space="preserve">– </w:t>
      </w:r>
      <w:r w:rsidRPr="00207730">
        <w:rPr>
          <w:rFonts w:eastAsia="Calibri"/>
          <w:bCs/>
          <w:iCs/>
          <w:sz w:val="28"/>
          <w:szCs w:val="28"/>
          <w:lang w:val="ru-RU"/>
        </w:rPr>
        <w:t>уменьшение объ</w:t>
      </w:r>
      <w:r w:rsidR="0091395F" w:rsidRPr="00207730">
        <w:rPr>
          <w:rFonts w:eastAsia="Calibri"/>
          <w:bCs/>
          <w:iCs/>
          <w:sz w:val="28"/>
          <w:szCs w:val="28"/>
          <w:lang w:val="ru-RU"/>
        </w:rPr>
        <w:t>е</w:t>
      </w:r>
      <w:r w:rsidRPr="00207730">
        <w:rPr>
          <w:rFonts w:eastAsia="Calibri"/>
          <w:bCs/>
          <w:iCs/>
          <w:sz w:val="28"/>
          <w:szCs w:val="28"/>
          <w:lang w:val="ru-RU"/>
        </w:rPr>
        <w:t>ма рутинных действий, связанных с выездами на объекты, использованием служебного транспорта, оформлением бумажных актов и отч</w:t>
      </w:r>
      <w:r w:rsidR="0091395F" w:rsidRPr="00207730">
        <w:rPr>
          <w:rFonts w:eastAsia="Calibri"/>
          <w:bCs/>
          <w:iCs/>
          <w:sz w:val="28"/>
          <w:szCs w:val="28"/>
          <w:lang w:val="ru-RU"/>
        </w:rPr>
        <w:t>е</w:t>
      </w:r>
      <w:r w:rsidRPr="00207730">
        <w:rPr>
          <w:rFonts w:eastAsia="Calibri"/>
          <w:bCs/>
          <w:iCs/>
          <w:sz w:val="28"/>
          <w:szCs w:val="28"/>
          <w:lang w:val="ru-RU"/>
        </w:rPr>
        <w:t>тности, что приводит к экономии финансовых и временных ресурсов.</w:t>
      </w:r>
    </w:p>
    <w:p w14:paraId="361A2E96" w14:textId="20F9A4BA" w:rsidR="00483C9A" w:rsidRPr="00207730" w:rsidRDefault="00483C9A" w:rsidP="00742C3F">
      <w:pPr>
        <w:pStyle w:val="a3"/>
        <w:numPr>
          <w:ilvl w:val="0"/>
          <w:numId w:val="25"/>
        </w:numPr>
        <w:shd w:val="clear" w:color="auto" w:fill="FFFFFF"/>
        <w:tabs>
          <w:tab w:val="left" w:pos="993"/>
        </w:tabs>
        <w:spacing w:after="0" w:line="240" w:lineRule="auto"/>
        <w:ind w:left="0" w:firstLine="709"/>
        <w:jc w:val="both"/>
        <w:textAlignment w:val="baseline"/>
        <w:rPr>
          <w:rFonts w:eastAsia="Calibri"/>
          <w:bCs/>
          <w:iCs/>
          <w:sz w:val="28"/>
          <w:szCs w:val="28"/>
          <w:lang w:val="ru-RU"/>
        </w:rPr>
      </w:pPr>
      <w:r w:rsidRPr="00207730">
        <w:rPr>
          <w:rFonts w:eastAsia="Calibri"/>
          <w:bCs/>
          <w:iCs/>
          <w:sz w:val="28"/>
          <w:szCs w:val="28"/>
          <w:lang w:val="ru-RU"/>
        </w:rPr>
        <w:t>Снижение вероятности коррупционных проявлений пут</w:t>
      </w:r>
      <w:r w:rsidR="0091395F" w:rsidRPr="00207730">
        <w:rPr>
          <w:rFonts w:eastAsia="Calibri"/>
          <w:bCs/>
          <w:iCs/>
          <w:sz w:val="28"/>
          <w:szCs w:val="28"/>
          <w:lang w:val="ru-RU"/>
        </w:rPr>
        <w:t>е</w:t>
      </w:r>
      <w:r w:rsidRPr="00207730">
        <w:rPr>
          <w:rFonts w:eastAsia="Calibri"/>
          <w:bCs/>
          <w:iCs/>
          <w:sz w:val="28"/>
          <w:szCs w:val="28"/>
          <w:lang w:val="ru-RU"/>
        </w:rPr>
        <w:t>м исключения субъективного вмешательства в процесс контроля. Система предотвращает случаи фиктивных проверок, несанкционированных отлучек осужденных с рабочих объектов и незаконных разрешений на выход за их пределы без сопровождения.</w:t>
      </w:r>
    </w:p>
    <w:p w14:paraId="257A0790" w14:textId="7B9822EC" w:rsidR="00483C9A" w:rsidRPr="00207730" w:rsidRDefault="00483C9A" w:rsidP="00742C3F">
      <w:pPr>
        <w:pStyle w:val="a3"/>
        <w:numPr>
          <w:ilvl w:val="0"/>
          <w:numId w:val="25"/>
        </w:numPr>
        <w:shd w:val="clear" w:color="auto" w:fill="FFFFFF"/>
        <w:tabs>
          <w:tab w:val="left" w:pos="993"/>
        </w:tabs>
        <w:spacing w:after="0" w:line="240" w:lineRule="auto"/>
        <w:ind w:left="0" w:firstLine="709"/>
        <w:jc w:val="both"/>
        <w:textAlignment w:val="baseline"/>
        <w:rPr>
          <w:rFonts w:eastAsia="Calibri"/>
          <w:bCs/>
          <w:iCs/>
          <w:sz w:val="28"/>
          <w:szCs w:val="28"/>
          <w:lang w:val="ru-RU"/>
        </w:rPr>
      </w:pPr>
      <w:r w:rsidRPr="00207730">
        <w:rPr>
          <w:rFonts w:eastAsia="Calibri"/>
          <w:bCs/>
          <w:iCs/>
          <w:sz w:val="28"/>
          <w:szCs w:val="28"/>
          <w:lang w:val="ru-RU"/>
        </w:rPr>
        <w:t>Усиление профилактической функции и укрепление правопорядка, достигаемое за сч</w:t>
      </w:r>
      <w:r w:rsidR="0091395F" w:rsidRPr="00207730">
        <w:rPr>
          <w:rFonts w:eastAsia="Calibri"/>
          <w:bCs/>
          <w:iCs/>
          <w:sz w:val="28"/>
          <w:szCs w:val="28"/>
          <w:lang w:val="ru-RU"/>
        </w:rPr>
        <w:t>е</w:t>
      </w:r>
      <w:r w:rsidRPr="00207730">
        <w:rPr>
          <w:rFonts w:eastAsia="Calibri"/>
          <w:bCs/>
          <w:iCs/>
          <w:sz w:val="28"/>
          <w:szCs w:val="28"/>
          <w:lang w:val="ru-RU"/>
        </w:rPr>
        <w:t>т формирования прозрачного механизма фиксации перемещений и местонахождения осужденных. Это обеспечивает над</w:t>
      </w:r>
      <w:r w:rsidR="0091395F" w:rsidRPr="00207730">
        <w:rPr>
          <w:rFonts w:eastAsia="Calibri"/>
          <w:bCs/>
          <w:iCs/>
          <w:sz w:val="28"/>
          <w:szCs w:val="28"/>
          <w:lang w:val="ru-RU"/>
        </w:rPr>
        <w:t>е</w:t>
      </w:r>
      <w:r w:rsidRPr="00207730">
        <w:rPr>
          <w:rFonts w:eastAsia="Calibri"/>
          <w:bCs/>
          <w:iCs/>
          <w:sz w:val="28"/>
          <w:szCs w:val="28"/>
          <w:lang w:val="ru-RU"/>
        </w:rPr>
        <w:t>жность контроля, способствует укреплению дисциплины и служит превентивным фактором, препятствующим совершению новых правонарушений.</w:t>
      </w:r>
    </w:p>
    <w:p w14:paraId="63B0E466" w14:textId="38F37325" w:rsidR="006E0ED6" w:rsidRPr="00207730" w:rsidRDefault="006E0ED6"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Разработанное устройство для идентификации личности осужденного обеспечивает достижение заявленного технического результата благодаря двум основным факторам: наличию функции распознавания лица и постоянному доступу к сети интернет (рис. </w:t>
      </w:r>
      <w:r w:rsidR="001B4280" w:rsidRPr="00207730">
        <w:rPr>
          <w:rFonts w:eastAsia="Calibri" w:cs="Times New Roman"/>
          <w:bCs/>
          <w:iCs/>
          <w:sz w:val="28"/>
          <w:szCs w:val="28"/>
          <w:lang w:val="ru-RU"/>
        </w:rPr>
        <w:t>9</w:t>
      </w:r>
      <w:r w:rsidRPr="00207730">
        <w:rPr>
          <w:rFonts w:eastAsia="Calibri" w:cs="Times New Roman"/>
          <w:bCs/>
          <w:iCs/>
          <w:sz w:val="28"/>
          <w:szCs w:val="28"/>
          <w:lang w:val="ru-RU"/>
        </w:rPr>
        <w:t>). Именно эти характеристики позволяют системе эффективно выполнять свои функции</w:t>
      </w:r>
      <w:r w:rsidR="00683A49" w:rsidRPr="00207730">
        <w:rPr>
          <w:rFonts w:eastAsia="Calibri" w:cs="Times New Roman"/>
          <w:bCs/>
          <w:iCs/>
          <w:sz w:val="28"/>
          <w:szCs w:val="28"/>
          <w:lang w:val="ru-RU"/>
        </w:rPr>
        <w:t xml:space="preserve">. </w:t>
      </w:r>
    </w:p>
    <w:p w14:paraId="20F18415" w14:textId="77777777" w:rsidR="006E0ED6" w:rsidRPr="00207730" w:rsidRDefault="006E0ED6" w:rsidP="00742C3F">
      <w:pPr>
        <w:tabs>
          <w:tab w:val="left" w:pos="9214"/>
          <w:tab w:val="left" w:pos="9356"/>
        </w:tabs>
        <w:spacing w:after="0" w:line="240" w:lineRule="auto"/>
        <w:ind w:firstLine="709"/>
        <w:jc w:val="both"/>
        <w:rPr>
          <w:rFonts w:eastAsia="Calibri" w:cs="Times New Roman"/>
          <w:bCs/>
          <w:iCs/>
          <w:sz w:val="28"/>
          <w:szCs w:val="28"/>
          <w:lang w:val="ru-RU"/>
        </w:rPr>
      </w:pPr>
    </w:p>
    <w:p w14:paraId="51F948DA" w14:textId="1AE71215" w:rsidR="006E0ED6" w:rsidRPr="00207730" w:rsidRDefault="001B4280" w:rsidP="00742C3F">
      <w:pPr>
        <w:tabs>
          <w:tab w:val="left" w:pos="9214"/>
          <w:tab w:val="left" w:pos="9356"/>
        </w:tabs>
        <w:spacing w:after="0" w:line="240" w:lineRule="auto"/>
        <w:jc w:val="center"/>
        <w:rPr>
          <w:rFonts w:eastAsia="Calibri" w:cs="Times New Roman"/>
          <w:bCs/>
          <w:iCs/>
          <w:sz w:val="28"/>
          <w:szCs w:val="28"/>
          <w:lang w:val="ru-RU"/>
        </w:rPr>
      </w:pPr>
      <w:r w:rsidRPr="00207730">
        <w:rPr>
          <w:rFonts w:eastAsia="Calibri" w:cs="Times New Roman"/>
          <w:bCs/>
          <w:iCs/>
          <w:noProof/>
          <w:sz w:val="28"/>
          <w:szCs w:val="28"/>
          <w:lang w:val="ru-RU"/>
        </w:rPr>
        <w:drawing>
          <wp:inline distT="0" distB="0" distL="0" distR="0" wp14:anchorId="2DAD5DC9" wp14:editId="495D3610">
            <wp:extent cx="5997039" cy="3200400"/>
            <wp:effectExtent l="0" t="0" r="0" b="0"/>
            <wp:docPr id="59875849" name="Схема 5987584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3" r:lo="rId34" r:qs="rId35" r:cs="rId36"/>
              </a:graphicData>
            </a:graphic>
          </wp:inline>
        </w:drawing>
      </w:r>
    </w:p>
    <w:p w14:paraId="7062B66B" w14:textId="2C7F5060" w:rsidR="00D50766" w:rsidRPr="00207730" w:rsidRDefault="001B4280" w:rsidP="00742C3F">
      <w:pPr>
        <w:tabs>
          <w:tab w:val="left" w:pos="9214"/>
          <w:tab w:val="left" w:pos="9356"/>
        </w:tabs>
        <w:spacing w:after="0" w:line="240" w:lineRule="auto"/>
        <w:ind w:firstLine="709"/>
        <w:jc w:val="center"/>
        <w:rPr>
          <w:rFonts w:eastAsia="Calibri" w:cs="Times New Roman"/>
          <w:bCs/>
          <w:iCs/>
          <w:sz w:val="28"/>
          <w:szCs w:val="28"/>
          <w:lang w:val="ru-RU"/>
        </w:rPr>
      </w:pPr>
      <w:r w:rsidRPr="00207730">
        <w:rPr>
          <w:rFonts w:eastAsia="Calibri" w:cs="Times New Roman"/>
          <w:bCs/>
          <w:iCs/>
          <w:sz w:val="28"/>
          <w:szCs w:val="28"/>
          <w:lang w:val="ru-RU"/>
        </w:rPr>
        <w:t xml:space="preserve">Рисунок 9 – </w:t>
      </w:r>
      <w:r w:rsidR="00021E1E" w:rsidRPr="00207730">
        <w:rPr>
          <w:rFonts w:eastAsia="Calibri" w:cs="Times New Roman"/>
          <w:bCs/>
          <w:iCs/>
          <w:sz w:val="28"/>
          <w:szCs w:val="28"/>
          <w:lang w:val="ru-RU"/>
        </w:rPr>
        <w:t xml:space="preserve">Комплектация </w:t>
      </w:r>
      <w:r w:rsidRPr="00207730">
        <w:rPr>
          <w:rFonts w:eastAsia="Calibri" w:cs="Times New Roman"/>
          <w:sz w:val="28"/>
          <w:szCs w:val="28"/>
          <w:lang w:val="ru-RU"/>
        </w:rPr>
        <w:t>устройства для идентификации личности с функцией распознавания лица</w:t>
      </w:r>
    </w:p>
    <w:p w14:paraId="0EAC6A45" w14:textId="77777777" w:rsidR="00630F28" w:rsidRPr="00207730" w:rsidRDefault="00630F28" w:rsidP="00742C3F">
      <w:pPr>
        <w:tabs>
          <w:tab w:val="left" w:pos="9214"/>
          <w:tab w:val="left" w:pos="9356"/>
        </w:tabs>
        <w:spacing w:after="0" w:line="240" w:lineRule="auto"/>
        <w:ind w:firstLine="709"/>
        <w:jc w:val="both"/>
        <w:rPr>
          <w:rFonts w:eastAsia="Calibri" w:cs="Times New Roman"/>
          <w:bCs/>
          <w:iCs/>
          <w:sz w:val="28"/>
          <w:szCs w:val="28"/>
          <w:lang w:val="ru-RU"/>
        </w:rPr>
      </w:pPr>
    </w:p>
    <w:p w14:paraId="0051950D" w14:textId="335AB2B2" w:rsidR="00D50766" w:rsidRPr="00207730" w:rsidRDefault="00F27A76"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Разработанное устройство характеризуется высокой эргономичностью, простотой эксплуатации и технического обслуживания, что делает его максимально удобным для практического применения сотрудниками правоохранительных и уголовно-исполнительных органов. Программное обеспечение, встроенное в систему, синхронизируется с персональными компьютерами дежурных частей, обеспечивая оперативную передачу, хранение и обработку данных в едином цифровом пространстве. Следует подчеркнуть, что аналогичных технических решений на территории РК в настоящее время нет</w:t>
      </w:r>
      <w:r w:rsidR="00DE753F" w:rsidRPr="00207730">
        <w:rPr>
          <w:rFonts w:eastAsia="Calibri" w:cs="Times New Roman"/>
          <w:bCs/>
          <w:iCs/>
          <w:sz w:val="28"/>
          <w:szCs w:val="28"/>
          <w:lang w:val="ru-RU"/>
        </w:rPr>
        <w:t>.</w:t>
      </w:r>
    </w:p>
    <w:p w14:paraId="54CFD163" w14:textId="7ABF1D99" w:rsidR="00D50766" w:rsidRPr="00207730" w:rsidRDefault="00D145B3"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Одним из ключевых параметров эффективности данного устройства является высокая точность распознавания лиц, гарантирующая достоверность результатов идентификации. При работе с контингентом осужденных, находящихся под надзором УМБ, особенно важно свести к минимуму вероятность ложных совпадений (ошибочной идентификации) и ложноотрицательных результатов (пропущенной идентификации). Это обеспечивает надежность контроля и исключает возможность уклонения от наблюдения либо подмены личности</w:t>
      </w:r>
      <w:r w:rsidR="00DE753F" w:rsidRPr="00207730">
        <w:rPr>
          <w:rFonts w:eastAsia="Calibri" w:cs="Times New Roman"/>
          <w:bCs/>
          <w:iCs/>
          <w:sz w:val="28"/>
          <w:szCs w:val="28"/>
          <w:lang w:val="ru-RU"/>
        </w:rPr>
        <w:t>.</w:t>
      </w:r>
    </w:p>
    <w:p w14:paraId="10DF6EFF" w14:textId="4B924DD8" w:rsidR="000D2D02" w:rsidRPr="00207730" w:rsidRDefault="000D2D02"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Сфера применения устройства охватывает повседневную деятельность УМБ, Службы пробации, а также подразделени</w:t>
      </w:r>
      <w:r w:rsidR="00392898" w:rsidRPr="00207730">
        <w:rPr>
          <w:rFonts w:eastAsia="Calibri" w:cs="Times New Roman"/>
          <w:bCs/>
          <w:iCs/>
          <w:sz w:val="28"/>
          <w:szCs w:val="28"/>
          <w:lang w:val="ru-RU"/>
        </w:rPr>
        <w:t>й</w:t>
      </w:r>
      <w:r w:rsidRPr="00207730">
        <w:rPr>
          <w:rFonts w:eastAsia="Calibri" w:cs="Times New Roman"/>
          <w:bCs/>
          <w:iCs/>
          <w:sz w:val="28"/>
          <w:szCs w:val="28"/>
          <w:lang w:val="ru-RU"/>
        </w:rPr>
        <w:t xml:space="preserve"> </w:t>
      </w:r>
      <w:r w:rsidR="00A24ED8" w:rsidRPr="00207730">
        <w:rPr>
          <w:rFonts w:eastAsia="Calibri" w:cs="Times New Roman"/>
          <w:bCs/>
          <w:iCs/>
          <w:sz w:val="28"/>
          <w:szCs w:val="28"/>
          <w:lang w:val="ru-RU"/>
        </w:rPr>
        <w:t>ОВД</w:t>
      </w:r>
      <w:r w:rsidRPr="00207730">
        <w:rPr>
          <w:rFonts w:eastAsia="Calibri" w:cs="Times New Roman"/>
          <w:bCs/>
          <w:iCs/>
          <w:sz w:val="28"/>
          <w:szCs w:val="28"/>
          <w:lang w:val="ru-RU"/>
        </w:rPr>
        <w:t>. Его внедрение позволит значительно повысить эффективность распределения кадровых и технических ресурсов: рутинные функции контроля будут автоматизированы, а сотрудники смогут сосредоточиться на решении приоритетных оперативных и профилактических задач</w:t>
      </w:r>
    </w:p>
    <w:p w14:paraId="067DEA70" w14:textId="41C7A36E" w:rsidR="00D50766" w:rsidRPr="00207730" w:rsidRDefault="00C40D6A"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Созданное при непосредственном участии автора устройство </w:t>
      </w:r>
      <w:r w:rsidRPr="00207730">
        <w:rPr>
          <w:rFonts w:eastAsia="Calibri" w:cs="Times New Roman"/>
          <w:sz w:val="28"/>
          <w:szCs w:val="28"/>
          <w:lang w:val="ru-RU"/>
        </w:rPr>
        <w:t>для идентификации личности с функцией распознавания лица</w:t>
      </w:r>
      <w:r w:rsidRPr="00207730">
        <w:rPr>
          <w:rFonts w:eastAsia="Calibri" w:cs="Times New Roman"/>
          <w:bCs/>
          <w:iCs/>
          <w:sz w:val="28"/>
          <w:szCs w:val="28"/>
          <w:lang w:val="ru-RU"/>
        </w:rPr>
        <w:t xml:space="preserve"> представляет собой важный инструмент обеспечения правопорядка и профилактики преступности, способствующее формированию устойчивой системы дистанционного наблюдения и фиксации местонахождения осужденных. Наличие у разработанной технологии патента на изобретение подтверждает ее оригинальность и защищает права интеллектуальной собственности в области дистанционного контроля лиц, находящихся за пределами учреждений УИС, а также в сфере предупреждения правонарушений.</w:t>
      </w:r>
    </w:p>
    <w:p w14:paraId="27977A58" w14:textId="0D4BBA5C" w:rsidR="00D50766" w:rsidRPr="00207730" w:rsidRDefault="008C0FFE"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Практическая ценность предлагаемой модели заключается в создании </w:t>
      </w:r>
      <w:r w:rsidRPr="00207730">
        <w:rPr>
          <w:rFonts w:eastAsia="Calibri" w:cs="Times New Roman"/>
          <w:iCs/>
          <w:sz w:val="28"/>
          <w:szCs w:val="28"/>
          <w:lang w:val="ru-RU"/>
        </w:rPr>
        <w:t>интеллектуального модуля дистанционного наблюдения</w:t>
      </w:r>
      <w:r w:rsidRPr="00207730">
        <w:rPr>
          <w:rFonts w:eastAsia="Calibri" w:cs="Times New Roman"/>
          <w:bCs/>
          <w:iCs/>
          <w:sz w:val="28"/>
          <w:szCs w:val="28"/>
          <w:lang w:val="ru-RU"/>
        </w:rPr>
        <w:t>, предназначенного для контроля поведения и передвижений осужденных, проживающих вне учреждений УИС. Применение данной технологии обеспечивает непрерывный мониторинг, автоматическую фиксацию перемещений и передачу данных в систему наблюдения, что значительно повышает уровень общественной безопасности и позволяет оперативно реагировать на нарушения режима.</w:t>
      </w:r>
      <w:r w:rsidR="00DE753F" w:rsidRPr="00207730">
        <w:rPr>
          <w:rFonts w:eastAsia="Calibri" w:cs="Times New Roman"/>
          <w:bCs/>
          <w:iCs/>
          <w:sz w:val="28"/>
          <w:szCs w:val="28"/>
          <w:lang w:val="ru-RU"/>
        </w:rPr>
        <w:t xml:space="preserve"> </w:t>
      </w:r>
    </w:p>
    <w:p w14:paraId="793D4986" w14:textId="79781767" w:rsidR="00D50766" w:rsidRPr="00207730" w:rsidRDefault="000B1432"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С точки зрения правоприменения, важным условием корректного и законного использования подобных систем является </w:t>
      </w:r>
      <w:r w:rsidRPr="00207730">
        <w:rPr>
          <w:rFonts w:eastAsia="Calibri" w:cs="Times New Roman"/>
          <w:iCs/>
          <w:sz w:val="28"/>
          <w:szCs w:val="28"/>
          <w:lang w:val="ru-RU"/>
        </w:rPr>
        <w:t>обязательное информирование лиц, находящихся под надзором, о факте применения технологии распознавания лиц и обработки персональных данных.</w:t>
      </w:r>
      <w:r w:rsidRPr="00207730">
        <w:rPr>
          <w:rFonts w:eastAsia="Calibri" w:cs="Times New Roman"/>
          <w:bCs/>
          <w:iCs/>
          <w:sz w:val="28"/>
          <w:szCs w:val="28"/>
          <w:lang w:val="ru-RU"/>
        </w:rPr>
        <w:t xml:space="preserve"> Несмотря на то, что правовой статус осужденных объективно ограничен в связи с совершением ими преступлений, утверждение о нарушении их конституционного права на неприкосновенность частной жизни в данном контексте представляется необоснованным </w:t>
      </w:r>
      <w:r w:rsidR="00DE753F" w:rsidRPr="00207730">
        <w:rPr>
          <w:rFonts w:eastAsia="Calibri" w:cs="Times New Roman"/>
          <w:bCs/>
          <w:iCs/>
          <w:sz w:val="28"/>
          <w:szCs w:val="28"/>
          <w:lang w:val="ru-RU"/>
        </w:rPr>
        <w:t>[</w:t>
      </w:r>
      <w:r w:rsidR="00C24A7E" w:rsidRPr="00207730">
        <w:rPr>
          <w:rFonts w:eastAsia="Calibri" w:cs="Times New Roman"/>
          <w:bCs/>
          <w:iCs/>
          <w:sz w:val="28"/>
          <w:szCs w:val="28"/>
        </w:rPr>
        <w:fldChar w:fldCharType="begin"/>
      </w:r>
      <w:r w:rsidR="00C24A7E" w:rsidRPr="00207730">
        <w:rPr>
          <w:rFonts w:eastAsia="Calibri" w:cs="Times New Roman"/>
          <w:bCs/>
          <w:iCs/>
          <w:sz w:val="28"/>
          <w:szCs w:val="28"/>
          <w:lang w:val="ru-RU"/>
        </w:rPr>
        <w:instrText xml:space="preserve"> REF _Ref198319724 \r \h </w:instrText>
      </w:r>
      <w:r w:rsidR="00465070" w:rsidRPr="00207730">
        <w:rPr>
          <w:rFonts w:eastAsia="Calibri" w:cs="Times New Roman"/>
          <w:bCs/>
          <w:iCs/>
          <w:sz w:val="28"/>
          <w:szCs w:val="28"/>
          <w:lang w:val="ru-RU"/>
        </w:rPr>
        <w:instrText xml:space="preserve"> \* </w:instrText>
      </w:r>
      <w:r w:rsidR="00465070" w:rsidRPr="00207730">
        <w:rPr>
          <w:rFonts w:eastAsia="Calibri" w:cs="Times New Roman"/>
          <w:bCs/>
          <w:iCs/>
          <w:sz w:val="28"/>
          <w:szCs w:val="28"/>
        </w:rPr>
        <w:instrText>MERGEFORMAT</w:instrText>
      </w:r>
      <w:r w:rsidR="00465070" w:rsidRPr="00207730">
        <w:rPr>
          <w:rFonts w:eastAsia="Calibri" w:cs="Times New Roman"/>
          <w:bCs/>
          <w:iCs/>
          <w:sz w:val="28"/>
          <w:szCs w:val="28"/>
          <w:lang w:val="ru-RU"/>
        </w:rPr>
        <w:instrText xml:space="preserve"> </w:instrText>
      </w:r>
      <w:r w:rsidR="00C24A7E" w:rsidRPr="00207730">
        <w:rPr>
          <w:rFonts w:eastAsia="Calibri" w:cs="Times New Roman"/>
          <w:bCs/>
          <w:iCs/>
          <w:sz w:val="28"/>
          <w:szCs w:val="28"/>
        </w:rPr>
      </w:r>
      <w:r w:rsidR="00C24A7E" w:rsidRPr="00207730">
        <w:rPr>
          <w:rFonts w:eastAsia="Calibri" w:cs="Times New Roman"/>
          <w:bCs/>
          <w:iCs/>
          <w:sz w:val="28"/>
          <w:szCs w:val="28"/>
        </w:rPr>
        <w:fldChar w:fldCharType="separate"/>
      </w:r>
      <w:r w:rsidR="00AC46D8">
        <w:rPr>
          <w:rFonts w:eastAsia="Calibri" w:cs="Times New Roman"/>
          <w:bCs/>
          <w:iCs/>
          <w:sz w:val="28"/>
          <w:szCs w:val="28"/>
          <w:lang w:val="ru-RU"/>
        </w:rPr>
        <w:t>114</w:t>
      </w:r>
      <w:r w:rsidR="00C24A7E" w:rsidRPr="00207730">
        <w:rPr>
          <w:rFonts w:eastAsia="Calibri" w:cs="Times New Roman"/>
          <w:bCs/>
          <w:iCs/>
          <w:sz w:val="28"/>
          <w:szCs w:val="28"/>
        </w:rPr>
        <w:fldChar w:fldCharType="end"/>
      </w:r>
      <w:r w:rsidR="00DE753F" w:rsidRPr="00207730">
        <w:rPr>
          <w:rFonts w:eastAsia="Calibri" w:cs="Times New Roman"/>
          <w:bCs/>
          <w:iCs/>
          <w:sz w:val="28"/>
          <w:szCs w:val="28"/>
          <w:lang w:val="ru-RU"/>
        </w:rPr>
        <w:t xml:space="preserve">, р. 1706]. </w:t>
      </w:r>
    </w:p>
    <w:p w14:paraId="3F3A856D" w14:textId="30A42227" w:rsidR="00D50766" w:rsidRPr="00207730" w:rsidRDefault="008426B6"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В целях обеспечения прозрачности и правомерности использования технологии представляется целесообразным </w:t>
      </w:r>
      <w:r w:rsidRPr="00207730">
        <w:rPr>
          <w:rFonts w:eastAsia="Calibri" w:cs="Times New Roman"/>
          <w:iCs/>
          <w:sz w:val="28"/>
          <w:szCs w:val="28"/>
          <w:lang w:val="ru-RU"/>
        </w:rPr>
        <w:t>нормативно закрепить обязанность уведомления</w:t>
      </w:r>
      <w:r w:rsidRPr="00207730">
        <w:rPr>
          <w:rFonts w:eastAsia="Calibri" w:cs="Times New Roman"/>
          <w:bCs/>
          <w:iCs/>
          <w:sz w:val="28"/>
          <w:szCs w:val="28"/>
          <w:lang w:val="ru-RU"/>
        </w:rPr>
        <w:t xml:space="preserve"> лиц, в отношении которых осуществляется наблюдение, в правовых актах, регламентирующих исполнение наказаний в УМБ, в виде ограничения свободы, а также в отношении условно осужденных и условно-досрочно освобожденных. Помимо юридической значимости, данная мера обладает выраженным профилактическим эффектом: осознание факта постоянного наблюдения способствует формированию правопослушного поведения и снижает вероятность совершения повторных правонарушений</w:t>
      </w:r>
      <w:r w:rsidR="00DE753F" w:rsidRPr="00207730">
        <w:rPr>
          <w:rFonts w:eastAsia="Calibri" w:cs="Times New Roman"/>
          <w:bCs/>
          <w:iCs/>
          <w:sz w:val="28"/>
          <w:szCs w:val="28"/>
          <w:lang w:val="ru-RU"/>
        </w:rPr>
        <w:t>.</w:t>
      </w:r>
    </w:p>
    <w:p w14:paraId="37421456" w14:textId="56EA7291" w:rsidR="0025045F" w:rsidRPr="00207730" w:rsidRDefault="00DE753F" w:rsidP="00634A0D">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Следует отметить, что стремительное развитие инновационных технических</w:t>
      </w:r>
      <w:r w:rsidR="002A79D6" w:rsidRPr="00207730">
        <w:rPr>
          <w:rFonts w:cs="Times New Roman"/>
          <w:sz w:val="28"/>
          <w:lang w:val="ru-RU"/>
        </w:rPr>
        <w:t xml:space="preserve"> </w:t>
      </w:r>
      <w:r w:rsidRPr="00207730">
        <w:rPr>
          <w:rFonts w:cs="Times New Roman"/>
          <w:sz w:val="28"/>
          <w:lang w:val="ru-RU"/>
        </w:rPr>
        <w:t xml:space="preserve">средств, обеспечивающих получение значимой информации в различных сферах, </w:t>
      </w:r>
      <w:r w:rsidR="0025045F" w:rsidRPr="0025045F">
        <w:rPr>
          <w:rFonts w:cs="Times New Roman"/>
          <w:sz w:val="28"/>
          <w:lang w:val="ru-RU"/>
        </w:rPr>
        <w:t>закономерно расширила функциональные возможности правоохранительных органов, в том числе в части использования современных беспилотных летательных аппаратов</w:t>
      </w:r>
      <w:r w:rsidR="0025045F">
        <w:rPr>
          <w:rFonts w:cs="Times New Roman"/>
          <w:sz w:val="28"/>
          <w:lang w:val="ru-RU"/>
        </w:rPr>
        <w:t xml:space="preserve"> </w:t>
      </w:r>
      <w:r w:rsidRPr="00207730">
        <w:rPr>
          <w:rFonts w:cs="Times New Roman"/>
          <w:sz w:val="28"/>
          <w:lang w:val="ru-RU"/>
        </w:rPr>
        <w:t xml:space="preserve">БПЛА (дронов). </w:t>
      </w:r>
      <w:r w:rsidR="00D20830" w:rsidRPr="0025045F">
        <w:rPr>
          <w:rFonts w:cs="Times New Roman"/>
          <w:sz w:val="28"/>
          <w:lang w:val="ru-RU"/>
        </w:rPr>
        <w:t>Вместе с тем динамичная модернизация технического оборудования обусловливает необходимость систематического мониторинга и апробации новых технологических решений</w:t>
      </w:r>
      <w:r w:rsidR="00A00387">
        <w:rPr>
          <w:rFonts w:cs="Times New Roman"/>
          <w:sz w:val="28"/>
          <w:lang w:val="ru-RU"/>
        </w:rPr>
        <w:t xml:space="preserve">. </w:t>
      </w:r>
      <w:r w:rsidR="00A00387" w:rsidRPr="0025045F">
        <w:rPr>
          <w:rFonts w:cs="Times New Roman"/>
          <w:sz w:val="28"/>
          <w:lang w:val="ru-RU"/>
        </w:rPr>
        <w:t>Эффективность внедрения БПЛА зависит не только от их технических характеристик, но и от степени соответствия функциональных возможностей конкретным задачам уголовно-исполнительной системы</w:t>
      </w:r>
      <w:r w:rsidR="00F30838">
        <w:rPr>
          <w:rFonts w:cs="Times New Roman"/>
          <w:sz w:val="28"/>
          <w:lang w:val="ru-RU"/>
        </w:rPr>
        <w:t>, а также</w:t>
      </w:r>
      <w:r w:rsidR="00F30838" w:rsidRPr="0025045F">
        <w:rPr>
          <w:rFonts w:cs="Times New Roman"/>
          <w:sz w:val="28"/>
          <w:lang w:val="ru-RU"/>
        </w:rPr>
        <w:t xml:space="preserve"> экономической рентабельности</w:t>
      </w:r>
      <w:r w:rsidR="007043EB">
        <w:rPr>
          <w:rFonts w:cs="Times New Roman"/>
          <w:sz w:val="28"/>
          <w:lang w:val="ru-RU"/>
        </w:rPr>
        <w:t>.</w:t>
      </w:r>
    </w:p>
    <w:p w14:paraId="5F000CE8" w14:textId="4934E2BE"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В частности, российские исследователи провели обзор элементов полезной нагрузки БПЛА (стационарной (встроенной и мобильной (подвесной), позволяющих их использовать в качестве полноценных средств ТКО деятельности правоохранительных органов [</w:t>
      </w:r>
      <w:r w:rsidR="00C24A7E" w:rsidRPr="00207730">
        <w:rPr>
          <w:rFonts w:cs="Times New Roman"/>
          <w:sz w:val="28"/>
          <w:lang w:val="ru-RU"/>
        </w:rPr>
        <w:fldChar w:fldCharType="begin"/>
      </w:r>
      <w:r w:rsidR="00C24A7E" w:rsidRPr="00207730">
        <w:rPr>
          <w:rFonts w:cs="Times New Roman"/>
          <w:sz w:val="28"/>
          <w:lang w:val="ru-RU"/>
        </w:rPr>
        <w:instrText xml:space="preserve"> REF _Ref198319737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116</w:t>
      </w:r>
      <w:r w:rsidR="00C24A7E" w:rsidRPr="00207730">
        <w:rPr>
          <w:rFonts w:cs="Times New Roman"/>
          <w:sz w:val="28"/>
          <w:lang w:val="ru-RU"/>
        </w:rPr>
        <w:fldChar w:fldCharType="end"/>
      </w:r>
      <w:r w:rsidRPr="00207730">
        <w:rPr>
          <w:rFonts w:cs="Times New Roman"/>
          <w:sz w:val="28"/>
          <w:lang w:val="ru-RU"/>
        </w:rPr>
        <w:t xml:space="preserve">]. </w:t>
      </w:r>
      <w:r w:rsidR="00484A47" w:rsidRPr="00207730">
        <w:rPr>
          <w:rFonts w:cs="Times New Roman"/>
          <w:sz w:val="28"/>
          <w:lang w:val="ru-RU"/>
        </w:rPr>
        <w:t xml:space="preserve">Данное событие имеет значение, так как свидетельствует о развитии в Казахстане стратегически важного сектора производства БПЛА. В августе 2023 года на ПЗТМ было запущено совместное с китайскими партнерами производство БПЛА, что стало возможным благодаря подписанному ранее между Казахстаном и Китаем Меморандуму о сотрудничестве </w:t>
      </w:r>
      <w:r w:rsidR="00291B54" w:rsidRPr="00207730">
        <w:rPr>
          <w:rFonts w:cs="Times New Roman"/>
          <w:sz w:val="28"/>
          <w:lang w:val="ru-RU"/>
        </w:rPr>
        <w:t>[</w:t>
      </w:r>
      <w:r w:rsidR="00C24A7E" w:rsidRPr="00207730">
        <w:rPr>
          <w:rFonts w:cs="Times New Roman"/>
          <w:sz w:val="28"/>
          <w:lang w:val="ru-RU"/>
        </w:rPr>
        <w:fldChar w:fldCharType="begin"/>
      </w:r>
      <w:r w:rsidR="00C24A7E" w:rsidRPr="00207730">
        <w:rPr>
          <w:rFonts w:cs="Times New Roman"/>
          <w:sz w:val="28"/>
          <w:lang w:val="ru-RU"/>
        </w:rPr>
        <w:instrText xml:space="preserve"> REF _Ref198319745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117</w:t>
      </w:r>
      <w:r w:rsidR="00C24A7E" w:rsidRPr="00207730">
        <w:rPr>
          <w:rFonts w:cs="Times New Roman"/>
          <w:sz w:val="28"/>
          <w:lang w:val="ru-RU"/>
        </w:rPr>
        <w:fldChar w:fldCharType="end"/>
      </w:r>
      <w:r w:rsidRPr="00207730">
        <w:rPr>
          <w:rFonts w:cs="Times New Roman"/>
          <w:sz w:val="28"/>
          <w:lang w:val="ru-RU"/>
        </w:rPr>
        <w:t>].</w:t>
      </w:r>
    </w:p>
    <w:p w14:paraId="1FFC1971" w14:textId="73E96389" w:rsidR="00D50766" w:rsidRPr="00207730" w:rsidRDefault="0049257B"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Важным этапом является налаженное на ПЗТМ производство не только БПЛА, но и комплектующих. Казахстан стремится к дальнейшей локализации, в том числе к производству плат и чипов. Пока системы управления, критически важные компоненты, импортируются из Китая, но в планах наладить их производство внутри страны</w:t>
      </w:r>
      <w:r w:rsidR="00CA4C6C" w:rsidRPr="00207730">
        <w:rPr>
          <w:rFonts w:cs="Times New Roman"/>
          <w:sz w:val="28"/>
          <w:lang w:val="ru-RU"/>
        </w:rPr>
        <w:t xml:space="preserve">. Ключевая цель – создание полностью отечественного производства. </w:t>
      </w:r>
      <w:r w:rsidR="009264D5" w:rsidRPr="00207730">
        <w:rPr>
          <w:rFonts w:cs="Times New Roman"/>
          <w:sz w:val="28"/>
          <w:lang w:val="ru-RU"/>
        </w:rPr>
        <w:t xml:space="preserve">Уже </w:t>
      </w:r>
      <w:r w:rsidRPr="00207730">
        <w:rPr>
          <w:rFonts w:cs="Times New Roman"/>
          <w:sz w:val="28"/>
          <w:lang w:val="ru-RU"/>
        </w:rPr>
        <w:t xml:space="preserve">на сегодняшний день </w:t>
      </w:r>
      <w:r w:rsidR="009264D5" w:rsidRPr="00207730">
        <w:rPr>
          <w:rFonts w:cs="Times New Roman"/>
          <w:sz w:val="28"/>
          <w:lang w:val="ru-RU"/>
        </w:rPr>
        <w:t>представлено 4 модели</w:t>
      </w:r>
      <w:r w:rsidR="00DE753F" w:rsidRPr="00207730">
        <w:rPr>
          <w:rFonts w:cs="Times New Roman"/>
          <w:sz w:val="28"/>
          <w:lang w:val="ru-RU"/>
        </w:rPr>
        <w:t>:</w:t>
      </w:r>
    </w:p>
    <w:p w14:paraId="2568D2E1" w14:textId="0A7A2EF0"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1</w:t>
      </w:r>
      <w:r w:rsidR="009264D5" w:rsidRPr="00207730">
        <w:rPr>
          <w:rFonts w:cs="Times New Roman"/>
          <w:sz w:val="28"/>
          <w:lang w:val="ru-RU"/>
        </w:rPr>
        <w:t xml:space="preserve"> модель.</w:t>
      </w:r>
      <w:r w:rsidRPr="00207730">
        <w:rPr>
          <w:rFonts w:cs="Times New Roman"/>
          <w:sz w:val="28"/>
          <w:lang w:val="ru-RU"/>
        </w:rPr>
        <w:t xml:space="preserve"> </w:t>
      </w:r>
      <w:r w:rsidR="009264D5" w:rsidRPr="00207730">
        <w:rPr>
          <w:rFonts w:cs="Times New Roman"/>
          <w:sz w:val="28"/>
          <w:lang w:val="ru-RU"/>
        </w:rPr>
        <w:t>Компактный БПЛА для переноски легких грузов</w:t>
      </w:r>
      <w:r w:rsidR="00F80758" w:rsidRPr="00207730">
        <w:rPr>
          <w:rFonts w:cs="Times New Roman"/>
          <w:sz w:val="28"/>
          <w:lang w:val="ru-RU"/>
        </w:rPr>
        <w:t xml:space="preserve"> (</w:t>
      </w:r>
      <w:r w:rsidR="009264D5" w:rsidRPr="00207730">
        <w:rPr>
          <w:rFonts w:cs="Times New Roman"/>
          <w:sz w:val="28"/>
          <w:lang w:val="ru-RU"/>
        </w:rPr>
        <w:t>фото-</w:t>
      </w:r>
      <w:r w:rsidR="00F80758" w:rsidRPr="00207730">
        <w:rPr>
          <w:rFonts w:cs="Times New Roman"/>
          <w:sz w:val="28"/>
          <w:lang w:val="ru-RU"/>
        </w:rPr>
        <w:t xml:space="preserve">, </w:t>
      </w:r>
      <w:r w:rsidR="009264D5" w:rsidRPr="00207730">
        <w:rPr>
          <w:rFonts w:cs="Times New Roman"/>
          <w:sz w:val="28"/>
          <w:lang w:val="ru-RU"/>
        </w:rPr>
        <w:t>видеокамеры</w:t>
      </w:r>
      <w:r w:rsidR="00F80758" w:rsidRPr="00207730">
        <w:rPr>
          <w:rFonts w:cs="Times New Roman"/>
          <w:sz w:val="28"/>
          <w:lang w:val="ru-RU"/>
        </w:rPr>
        <w:t xml:space="preserve"> и т.п.)</w:t>
      </w:r>
      <w:r w:rsidR="009264D5" w:rsidRPr="00207730">
        <w:rPr>
          <w:rFonts w:cs="Times New Roman"/>
          <w:sz w:val="28"/>
          <w:lang w:val="ru-RU"/>
        </w:rPr>
        <w:t xml:space="preserve">. </w:t>
      </w:r>
      <w:r w:rsidR="00F80758" w:rsidRPr="00207730">
        <w:rPr>
          <w:rFonts w:cs="Times New Roman"/>
          <w:sz w:val="28"/>
          <w:lang w:val="ru-RU"/>
        </w:rPr>
        <w:t>Его основные характеристики: максимальная высота –</w:t>
      </w:r>
      <w:r w:rsidR="009264D5" w:rsidRPr="00207730">
        <w:rPr>
          <w:rFonts w:cs="Times New Roman"/>
          <w:sz w:val="28"/>
          <w:lang w:val="ru-RU"/>
        </w:rPr>
        <w:t xml:space="preserve"> до 7</w:t>
      </w:r>
      <w:r w:rsidR="00F80758" w:rsidRPr="00207730">
        <w:rPr>
          <w:rFonts w:cs="Times New Roman"/>
          <w:sz w:val="28"/>
          <w:lang w:val="ru-RU"/>
        </w:rPr>
        <w:t> </w:t>
      </w:r>
      <w:r w:rsidR="009264D5" w:rsidRPr="00207730">
        <w:rPr>
          <w:rFonts w:cs="Times New Roman"/>
          <w:sz w:val="28"/>
          <w:lang w:val="ru-RU"/>
        </w:rPr>
        <w:t xml:space="preserve">км, дальность полета </w:t>
      </w:r>
      <w:r w:rsidR="00F80758" w:rsidRPr="00207730">
        <w:rPr>
          <w:rFonts w:cs="Times New Roman"/>
          <w:sz w:val="28"/>
          <w:lang w:val="ru-RU"/>
        </w:rPr>
        <w:t xml:space="preserve">– </w:t>
      </w:r>
      <w:r w:rsidR="009264D5" w:rsidRPr="00207730">
        <w:rPr>
          <w:rFonts w:cs="Times New Roman"/>
          <w:sz w:val="28"/>
          <w:lang w:val="ru-RU"/>
        </w:rPr>
        <w:t>до 20 км, скорость – до 60 км/ч. Особенность</w:t>
      </w:r>
      <w:r w:rsidR="00F80758" w:rsidRPr="00207730">
        <w:rPr>
          <w:rFonts w:cs="Times New Roman"/>
          <w:sz w:val="28"/>
          <w:lang w:val="ru-RU"/>
        </w:rPr>
        <w:t xml:space="preserve"> конструкции:</w:t>
      </w:r>
      <w:r w:rsidR="009264D5" w:rsidRPr="00207730">
        <w:rPr>
          <w:rFonts w:cs="Times New Roman"/>
          <w:sz w:val="28"/>
          <w:lang w:val="ru-RU"/>
        </w:rPr>
        <w:t xml:space="preserve"> </w:t>
      </w:r>
      <w:r w:rsidR="00F80758" w:rsidRPr="00207730">
        <w:rPr>
          <w:rFonts w:cs="Times New Roman"/>
          <w:sz w:val="28"/>
          <w:lang w:val="ru-RU"/>
        </w:rPr>
        <w:t xml:space="preserve">функция 3D-отображения местности для оператора и возможность автономного возвращения на базу после завершения </w:t>
      </w:r>
      <w:r w:rsidR="00F849FA" w:rsidRPr="00207730">
        <w:rPr>
          <w:rFonts w:cs="Times New Roman"/>
          <w:sz w:val="28"/>
          <w:lang w:val="ru-RU"/>
        </w:rPr>
        <w:t>выполнения поставленной задачи</w:t>
      </w:r>
      <w:r w:rsidR="00F80758" w:rsidRPr="00207730">
        <w:rPr>
          <w:rFonts w:cs="Times New Roman"/>
          <w:sz w:val="28"/>
          <w:lang w:val="ru-RU"/>
        </w:rPr>
        <w:t xml:space="preserve">, </w:t>
      </w:r>
      <w:r w:rsidR="00F849FA" w:rsidRPr="00207730">
        <w:rPr>
          <w:rFonts w:cs="Times New Roman"/>
          <w:sz w:val="28"/>
          <w:lang w:val="ru-RU"/>
        </w:rPr>
        <w:t>к примеру</w:t>
      </w:r>
      <w:r w:rsidR="00F80758" w:rsidRPr="00207730">
        <w:rPr>
          <w:rFonts w:cs="Times New Roman"/>
          <w:sz w:val="28"/>
          <w:lang w:val="ru-RU"/>
        </w:rPr>
        <w:t>, фото- или видеосъемки</w:t>
      </w:r>
      <w:r w:rsidRPr="00207730">
        <w:rPr>
          <w:rFonts w:cs="Times New Roman"/>
          <w:sz w:val="28"/>
          <w:lang w:val="ru-RU"/>
        </w:rPr>
        <w:t>.</w:t>
      </w:r>
    </w:p>
    <w:p w14:paraId="416EB883" w14:textId="79CF98B3"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2</w:t>
      </w:r>
      <w:r w:rsidR="00DA5B29" w:rsidRPr="00207730">
        <w:rPr>
          <w:rFonts w:cs="Times New Roman"/>
          <w:sz w:val="28"/>
          <w:lang w:val="ru-RU"/>
        </w:rPr>
        <w:t xml:space="preserve"> модель. Более крупный </w:t>
      </w:r>
      <w:r w:rsidR="00F849FA" w:rsidRPr="00207730">
        <w:rPr>
          <w:rFonts w:cs="Times New Roman"/>
          <w:sz w:val="28"/>
          <w:lang w:val="ru-RU"/>
        </w:rPr>
        <w:t>БПЛА</w:t>
      </w:r>
      <w:r w:rsidR="00DA5B29" w:rsidRPr="00207730">
        <w:rPr>
          <w:rFonts w:cs="Times New Roman"/>
          <w:sz w:val="28"/>
          <w:lang w:val="ru-RU"/>
        </w:rPr>
        <w:t xml:space="preserve"> </w:t>
      </w:r>
      <w:r w:rsidR="00F849FA" w:rsidRPr="00207730">
        <w:rPr>
          <w:rFonts w:cs="Times New Roman"/>
          <w:sz w:val="28"/>
          <w:lang w:val="ru-RU"/>
        </w:rPr>
        <w:t>оснащен рупором, что позволяет использовать его для передачи сигналов бедствия и звуковых оповещений в зонах чрезвычайных ситуаций</w:t>
      </w:r>
      <w:r w:rsidR="00DA5B29" w:rsidRPr="00207730">
        <w:rPr>
          <w:rFonts w:cs="Times New Roman"/>
          <w:sz w:val="28"/>
          <w:lang w:val="ru-RU"/>
        </w:rPr>
        <w:t xml:space="preserve">. Он предназначен для поисково-спасательных операций, помощи заблудившимся людям, передачи координат обнаруженного преступника для его оперативного задержания. Может поднимать более тяжелые грузы, например, для доставки предметов или тушения пожаров порошковой смесью. </w:t>
      </w:r>
    </w:p>
    <w:p w14:paraId="4FA94AF6" w14:textId="790ECF12" w:rsidR="00D50766" w:rsidRPr="00207730" w:rsidRDefault="00DA5B29"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К примеру</w:t>
      </w:r>
      <w:r w:rsidR="00DE753F" w:rsidRPr="00207730">
        <w:rPr>
          <w:rFonts w:cs="Times New Roman"/>
          <w:sz w:val="28"/>
          <w:lang w:val="ru-RU"/>
        </w:rPr>
        <w:t xml:space="preserve">, </w:t>
      </w:r>
      <w:r w:rsidRPr="00207730">
        <w:rPr>
          <w:rFonts w:cs="Times New Roman"/>
          <w:sz w:val="28"/>
          <w:lang w:val="ru-RU"/>
        </w:rPr>
        <w:t>перед БПЛА ставится</w:t>
      </w:r>
      <w:r w:rsidR="00DE753F" w:rsidRPr="00207730">
        <w:rPr>
          <w:rFonts w:cs="Times New Roman"/>
          <w:sz w:val="28"/>
          <w:lang w:val="ru-RU"/>
        </w:rPr>
        <w:t xml:space="preserve"> </w:t>
      </w:r>
      <w:r w:rsidR="00595672" w:rsidRPr="00207730">
        <w:rPr>
          <w:rFonts w:cs="Times New Roman"/>
          <w:sz w:val="28"/>
          <w:lang w:val="ru-RU"/>
        </w:rPr>
        <w:t>реалистичная задача: обнаружить диверсанта, незаконно проникшего на охраняемый объект. БПЛА при обнаружении правонарушителя в реальном времени передает его точные координаты и визуальные данные, что обеспечивает оперативное задержание преступника</w:t>
      </w:r>
      <w:r w:rsidR="00DE753F" w:rsidRPr="00207730">
        <w:rPr>
          <w:rFonts w:cs="Times New Roman"/>
          <w:sz w:val="28"/>
          <w:lang w:val="ru-RU"/>
        </w:rPr>
        <w:t>.</w:t>
      </w:r>
    </w:p>
    <w:p w14:paraId="2CADA340" w14:textId="499ADE22"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3</w:t>
      </w:r>
      <w:r w:rsidR="006E4AAA" w:rsidRPr="00207730">
        <w:rPr>
          <w:rFonts w:cs="Times New Roman"/>
          <w:sz w:val="28"/>
          <w:lang w:val="ru-RU"/>
        </w:rPr>
        <w:t xml:space="preserve"> модель.</w:t>
      </w:r>
      <w:r w:rsidRPr="00207730">
        <w:rPr>
          <w:rFonts w:cs="Times New Roman"/>
          <w:sz w:val="28"/>
          <w:lang w:val="ru-RU"/>
        </w:rPr>
        <w:t xml:space="preserve"> </w:t>
      </w:r>
      <w:r w:rsidR="00547083" w:rsidRPr="00207730">
        <w:rPr>
          <w:rFonts w:cs="Times New Roman"/>
          <w:sz w:val="28"/>
          <w:lang w:val="ru-RU"/>
        </w:rPr>
        <w:t xml:space="preserve">БПЛА для </w:t>
      </w:r>
      <w:r w:rsidR="00547083" w:rsidRPr="00207730">
        <w:rPr>
          <w:rFonts w:cs="Times New Roman"/>
          <w:bCs/>
          <w:sz w:val="28"/>
          <w:lang w:val="ru-RU"/>
        </w:rPr>
        <w:t>патрулирования границ, мониторинга местности с передачей данных. Выдерживает экстремальные морозы до -50°C благодаря прочной конструкции из карбона, титана и пластика.</w:t>
      </w:r>
    </w:p>
    <w:p w14:paraId="1C5C8699" w14:textId="40825786"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4</w:t>
      </w:r>
      <w:r w:rsidR="00772B56" w:rsidRPr="00207730">
        <w:rPr>
          <w:rFonts w:cs="Times New Roman"/>
          <w:sz w:val="28"/>
          <w:lang w:val="ru-RU"/>
        </w:rPr>
        <w:t xml:space="preserve"> модель.</w:t>
      </w:r>
      <w:r w:rsidRPr="00207730">
        <w:rPr>
          <w:rFonts w:cs="Times New Roman"/>
          <w:sz w:val="28"/>
          <w:lang w:val="ru-RU"/>
        </w:rPr>
        <w:t xml:space="preserve"> </w:t>
      </w:r>
      <w:r w:rsidR="00772B56" w:rsidRPr="00207730">
        <w:rPr>
          <w:rFonts w:cs="Times New Roman"/>
          <w:bCs/>
          <w:sz w:val="28"/>
          <w:lang w:val="ru-RU"/>
        </w:rPr>
        <w:t>Изготовлен из прочных материалов, но отличается увеличенной дальностью (до 50 км) и высотой полета (до 7 км). Благодаря бесшумности и возможности 60-кратного увеличения с высоким разрешением, этот БПЛА используется для обнаружения и слежения за объектами, к примеру, за автомобилем</w:t>
      </w:r>
      <w:r w:rsidRPr="00207730">
        <w:rPr>
          <w:rFonts w:cs="Times New Roman"/>
          <w:sz w:val="28"/>
          <w:lang w:val="ru-RU"/>
        </w:rPr>
        <w:t xml:space="preserve"> [</w:t>
      </w:r>
      <w:r w:rsidR="00C24A7E" w:rsidRPr="00207730">
        <w:rPr>
          <w:rFonts w:cs="Times New Roman"/>
          <w:sz w:val="28"/>
          <w:lang w:val="ru-RU"/>
        </w:rPr>
        <w:fldChar w:fldCharType="begin"/>
      </w:r>
      <w:r w:rsidR="00C24A7E" w:rsidRPr="00207730">
        <w:rPr>
          <w:rFonts w:cs="Times New Roman"/>
          <w:sz w:val="28"/>
          <w:lang w:val="ru-RU"/>
        </w:rPr>
        <w:instrText xml:space="preserve"> REF _Ref198319745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117</w:t>
      </w:r>
      <w:r w:rsidR="00C24A7E" w:rsidRPr="00207730">
        <w:rPr>
          <w:rFonts w:cs="Times New Roman"/>
          <w:sz w:val="28"/>
          <w:lang w:val="ru-RU"/>
        </w:rPr>
        <w:fldChar w:fldCharType="end"/>
      </w:r>
      <w:r w:rsidRPr="00207730">
        <w:rPr>
          <w:rFonts w:cs="Times New Roman"/>
          <w:sz w:val="28"/>
          <w:lang w:val="ru-RU"/>
        </w:rPr>
        <w:t>].</w:t>
      </w:r>
    </w:p>
    <w:p w14:paraId="37868645" w14:textId="12ED75D1" w:rsidR="00600AD2" w:rsidRPr="00207730" w:rsidRDefault="00600AD2"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Следует отметить, что, учитывая потенциальные экономические и оборонные выгоды, создание собственных беспилотных систем является приоритетной и неотложной задачей для Казахстана. Развитие этих технологий позволит существенно повысить конкурентоспособность страны и укрепить ее обороноспособность</w:t>
      </w:r>
    </w:p>
    <w:p w14:paraId="51E39CCE" w14:textId="37050863" w:rsidR="00D50766" w:rsidRPr="00207730" w:rsidRDefault="00BE5AD7"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В Казахстане беспилотники становятся привычным инструментом дорожной полиции </w:t>
      </w:r>
      <w:r w:rsidR="00DE753F" w:rsidRPr="00207730">
        <w:rPr>
          <w:rFonts w:cs="Times New Roman"/>
          <w:sz w:val="28"/>
          <w:lang w:val="ru-RU"/>
        </w:rPr>
        <w:t>[</w:t>
      </w:r>
      <w:r w:rsidR="00C24A7E" w:rsidRPr="00207730">
        <w:rPr>
          <w:rFonts w:cs="Times New Roman"/>
          <w:bCs/>
          <w:sz w:val="28"/>
          <w:lang w:val="ru-RU"/>
        </w:rPr>
        <w:fldChar w:fldCharType="begin"/>
      </w:r>
      <w:r w:rsidR="00C24A7E" w:rsidRPr="00207730">
        <w:rPr>
          <w:rFonts w:cs="Times New Roman"/>
          <w:sz w:val="28"/>
          <w:lang w:val="ru-RU"/>
        </w:rPr>
        <w:instrText xml:space="preserve"> REF _Ref198319756 \r \h </w:instrText>
      </w:r>
      <w:r w:rsidR="00465070" w:rsidRPr="00207730">
        <w:rPr>
          <w:rFonts w:cs="Times New Roman"/>
          <w:bCs/>
          <w:sz w:val="28"/>
          <w:lang w:val="ru-RU"/>
        </w:rPr>
        <w:instrText xml:space="preserve"> \* MERGEFORMAT </w:instrText>
      </w:r>
      <w:r w:rsidR="00C24A7E" w:rsidRPr="00207730">
        <w:rPr>
          <w:rFonts w:cs="Times New Roman"/>
          <w:bCs/>
          <w:sz w:val="28"/>
          <w:lang w:val="ru-RU"/>
        </w:rPr>
      </w:r>
      <w:r w:rsidR="00C24A7E" w:rsidRPr="00207730">
        <w:rPr>
          <w:rFonts w:cs="Times New Roman"/>
          <w:bCs/>
          <w:sz w:val="28"/>
          <w:lang w:val="ru-RU"/>
        </w:rPr>
        <w:fldChar w:fldCharType="separate"/>
      </w:r>
      <w:r w:rsidR="00AC46D8">
        <w:rPr>
          <w:rFonts w:cs="Times New Roman"/>
          <w:sz w:val="28"/>
          <w:lang w:val="ru-RU"/>
        </w:rPr>
        <w:t>118</w:t>
      </w:r>
      <w:r w:rsidR="00C24A7E" w:rsidRPr="00207730">
        <w:rPr>
          <w:rFonts w:cs="Times New Roman"/>
          <w:bCs/>
          <w:sz w:val="28"/>
          <w:lang w:val="ru-RU"/>
        </w:rPr>
        <w:fldChar w:fldCharType="end"/>
      </w:r>
      <w:r w:rsidR="00DE753F" w:rsidRPr="00207730">
        <w:rPr>
          <w:rFonts w:cs="Times New Roman"/>
          <w:sz w:val="28"/>
          <w:lang w:val="ru-RU"/>
        </w:rPr>
        <w:t xml:space="preserve">]. </w:t>
      </w:r>
      <w:r w:rsidRPr="00207730">
        <w:rPr>
          <w:rFonts w:cs="Times New Roman"/>
          <w:sz w:val="28"/>
          <w:lang w:val="ru-RU"/>
        </w:rPr>
        <w:t>Признавая эффективность этого метода, важно учитывать и опасения</w:t>
      </w:r>
      <w:r w:rsidR="00BE1848" w:rsidRPr="00207730">
        <w:rPr>
          <w:rFonts w:cs="Times New Roman"/>
          <w:sz w:val="28"/>
          <w:lang w:val="ru-RU"/>
        </w:rPr>
        <w:t>, связанные с защитой персональных данных и соблюдением принципа конфиденциальности</w:t>
      </w:r>
      <w:r w:rsidRPr="00207730">
        <w:rPr>
          <w:rFonts w:cs="Times New Roman"/>
          <w:sz w:val="28"/>
          <w:lang w:val="ru-RU"/>
        </w:rPr>
        <w:t xml:space="preserve">. </w:t>
      </w:r>
      <w:r w:rsidR="00BE1848" w:rsidRPr="00207730">
        <w:rPr>
          <w:rFonts w:cs="Times New Roman"/>
          <w:sz w:val="28"/>
          <w:lang w:val="ru-RU"/>
        </w:rPr>
        <w:t>В то же время в Казахстане уже создана нормативно-правовая основа, регулирующая применение беспилотных летательных аппаратов, что обеспечивает законность сбора, обработки и последующего использования полученной с их помощью информации, включая е</w:t>
      </w:r>
      <w:r w:rsidR="004D6FAB" w:rsidRPr="00207730">
        <w:rPr>
          <w:rFonts w:cs="Times New Roman"/>
          <w:sz w:val="28"/>
          <w:lang w:val="ru-RU"/>
        </w:rPr>
        <w:t>е</w:t>
      </w:r>
      <w:r w:rsidR="00BE1848" w:rsidRPr="00207730">
        <w:rPr>
          <w:rFonts w:cs="Times New Roman"/>
          <w:sz w:val="28"/>
          <w:lang w:val="ru-RU"/>
        </w:rPr>
        <w:t xml:space="preserve"> допустимость в качестве доказательственного материала в судебных разбирательствах.</w:t>
      </w:r>
      <w:r w:rsidRPr="00207730">
        <w:rPr>
          <w:rFonts w:cs="Times New Roman"/>
          <w:sz w:val="28"/>
          <w:lang w:val="ru-RU"/>
        </w:rPr>
        <w:t xml:space="preserve"> </w:t>
      </w:r>
      <w:r w:rsidR="00DE753F" w:rsidRPr="00207730">
        <w:rPr>
          <w:rFonts w:cs="Times New Roman"/>
          <w:sz w:val="28"/>
          <w:lang w:val="ru-RU"/>
        </w:rPr>
        <w:t>[</w:t>
      </w:r>
      <w:r w:rsidR="00C24A7E" w:rsidRPr="00207730">
        <w:rPr>
          <w:rFonts w:cs="Times New Roman"/>
          <w:sz w:val="28"/>
          <w:lang w:val="ru-RU"/>
        </w:rPr>
        <w:fldChar w:fldCharType="begin"/>
      </w:r>
      <w:r w:rsidR="00C24A7E" w:rsidRPr="00207730">
        <w:rPr>
          <w:rFonts w:cs="Times New Roman"/>
          <w:sz w:val="28"/>
          <w:lang w:val="ru-RU"/>
        </w:rPr>
        <w:instrText xml:space="preserve"> REF _Ref198319762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119</w:t>
      </w:r>
      <w:r w:rsidR="00C24A7E" w:rsidRPr="00207730">
        <w:rPr>
          <w:rFonts w:cs="Times New Roman"/>
          <w:sz w:val="28"/>
          <w:lang w:val="ru-RU"/>
        </w:rPr>
        <w:fldChar w:fldCharType="end"/>
      </w:r>
      <w:r w:rsidR="00DE753F" w:rsidRPr="00207730">
        <w:rPr>
          <w:rFonts w:cs="Times New Roman"/>
          <w:sz w:val="28"/>
          <w:lang w:val="ru-RU"/>
        </w:rPr>
        <w:t xml:space="preserve">; </w:t>
      </w:r>
      <w:r w:rsidR="00C24A7E" w:rsidRPr="00207730">
        <w:rPr>
          <w:rFonts w:cs="Times New Roman"/>
          <w:sz w:val="28"/>
          <w:lang w:val="ru-RU"/>
        </w:rPr>
        <w:fldChar w:fldCharType="begin"/>
      </w:r>
      <w:r w:rsidR="00C24A7E" w:rsidRPr="00207730">
        <w:rPr>
          <w:rFonts w:cs="Times New Roman"/>
          <w:sz w:val="28"/>
          <w:lang w:val="ru-RU"/>
        </w:rPr>
        <w:instrText xml:space="preserve"> REF _Ref198319765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120</w:t>
      </w:r>
      <w:r w:rsidR="00C24A7E" w:rsidRPr="00207730">
        <w:rPr>
          <w:rFonts w:cs="Times New Roman"/>
          <w:sz w:val="28"/>
          <w:lang w:val="ru-RU"/>
        </w:rPr>
        <w:fldChar w:fldCharType="end"/>
      </w:r>
      <w:r w:rsidR="00DE753F" w:rsidRPr="00207730">
        <w:rPr>
          <w:rFonts w:cs="Times New Roman"/>
          <w:sz w:val="28"/>
          <w:lang w:val="ru-RU"/>
        </w:rPr>
        <w:t>].</w:t>
      </w:r>
    </w:p>
    <w:p w14:paraId="2403716A" w14:textId="77777777"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В УИС применение БПЛА возможно в случае побега осужденного. Оператор-сотрудник имеет возможность быстро развернуть летательный аппарат на относительно ровной поверхности и отправить его на место предполагаемого совершения побега, давая возможность сообщать о передвижениях осужденного, который пытается преодолеть (или уже преодолел) заграждения.</w:t>
      </w:r>
    </w:p>
    <w:p w14:paraId="3322BC89" w14:textId="7154B3E9" w:rsidR="00D50766" w:rsidRPr="00207730" w:rsidRDefault="006D0ECE" w:rsidP="00742C3F">
      <w:pPr>
        <w:pStyle w:val="a3"/>
        <w:spacing w:after="0" w:line="240" w:lineRule="auto"/>
        <w:ind w:firstLine="709"/>
        <w:jc w:val="both"/>
        <w:rPr>
          <w:spacing w:val="2"/>
          <w:sz w:val="28"/>
          <w:szCs w:val="28"/>
          <w:lang w:val="ru-RU"/>
        </w:rPr>
      </w:pPr>
      <w:r w:rsidRPr="00207730">
        <w:rPr>
          <w:spacing w:val="2"/>
          <w:sz w:val="28"/>
          <w:szCs w:val="28"/>
          <w:lang w:val="ru-RU"/>
        </w:rPr>
        <w:t xml:space="preserve">Координация действий патрульных групп и оператора БПЛА обеспечивает высокую эффективность преследования. Оператор в реальном времени отслеживает подозреваемого и передает его координаты, что позволяет патрульным оптимизировать маршрут, быстро задержать преступника и даже определить его место укрытия. Преимущества БПЛА в обеспечении надзора очевидны: один </w:t>
      </w:r>
      <w:r w:rsidR="008A37E7" w:rsidRPr="00207730">
        <w:rPr>
          <w:spacing w:val="2"/>
          <w:sz w:val="28"/>
          <w:szCs w:val="28"/>
          <w:lang w:val="ru-RU"/>
        </w:rPr>
        <w:t>БПЛА</w:t>
      </w:r>
      <w:r w:rsidRPr="00207730">
        <w:rPr>
          <w:spacing w:val="2"/>
          <w:sz w:val="28"/>
          <w:szCs w:val="28"/>
          <w:lang w:val="ru-RU"/>
        </w:rPr>
        <w:t xml:space="preserve"> заменяет группу из 20-25 сотрудников </w:t>
      </w:r>
      <w:r w:rsidR="00DE753F" w:rsidRPr="00207730">
        <w:rPr>
          <w:sz w:val="28"/>
          <w:lang w:val="ru-RU"/>
        </w:rPr>
        <w:t>[</w:t>
      </w:r>
      <w:r w:rsidR="00C24A7E" w:rsidRPr="00207730">
        <w:rPr>
          <w:sz w:val="28"/>
          <w:lang w:val="ru-RU"/>
        </w:rPr>
        <w:fldChar w:fldCharType="begin"/>
      </w:r>
      <w:r w:rsidR="00C24A7E" w:rsidRPr="00207730">
        <w:rPr>
          <w:sz w:val="28"/>
          <w:lang w:val="ru-RU"/>
        </w:rPr>
        <w:instrText xml:space="preserve"> REF _Ref174132082 \r \h </w:instrText>
      </w:r>
      <w:r w:rsidR="00465070" w:rsidRPr="00207730">
        <w:rPr>
          <w:sz w:val="28"/>
          <w:lang w:val="ru-RU"/>
        </w:rPr>
        <w:instrText xml:space="preserve"> \* MERGEFORMAT </w:instrText>
      </w:r>
      <w:r w:rsidR="00C24A7E" w:rsidRPr="00207730">
        <w:rPr>
          <w:sz w:val="28"/>
          <w:lang w:val="ru-RU"/>
        </w:rPr>
      </w:r>
      <w:r w:rsidR="00C24A7E" w:rsidRPr="00207730">
        <w:rPr>
          <w:sz w:val="28"/>
          <w:lang w:val="ru-RU"/>
        </w:rPr>
        <w:fldChar w:fldCharType="separate"/>
      </w:r>
      <w:r w:rsidR="00AC46D8">
        <w:rPr>
          <w:sz w:val="28"/>
          <w:lang w:val="ru-RU"/>
        </w:rPr>
        <w:t>121</w:t>
      </w:r>
      <w:r w:rsidR="00C24A7E" w:rsidRPr="00207730">
        <w:rPr>
          <w:sz w:val="28"/>
          <w:lang w:val="ru-RU"/>
        </w:rPr>
        <w:fldChar w:fldCharType="end"/>
      </w:r>
      <w:r w:rsidR="00DE753F" w:rsidRPr="00207730">
        <w:rPr>
          <w:sz w:val="28"/>
          <w:lang w:val="ru-RU"/>
        </w:rPr>
        <w:t>, с. 10-11].</w:t>
      </w:r>
    </w:p>
    <w:p w14:paraId="56A7A31E" w14:textId="3CA8054F" w:rsidR="00D50766" w:rsidRPr="00207730" w:rsidRDefault="008A37E7"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Благодаря инфракрасным камерам и тепловизорам, БПЛА способны круглосуточно сканировать обширные территории, минимизируя необходимость в дополнительных ресурсах</w:t>
      </w:r>
      <w:r w:rsidR="00DE753F" w:rsidRPr="00207730">
        <w:rPr>
          <w:rFonts w:cs="Times New Roman"/>
          <w:sz w:val="28"/>
          <w:lang w:val="ru-RU"/>
        </w:rPr>
        <w:t>. К примеру, летать ночью над территорией учреждения УИС как охранник, наблюдая с помощью тепловизоров, нет ли где запретного движения.</w:t>
      </w:r>
    </w:p>
    <w:p w14:paraId="78299D72" w14:textId="30D3E785"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Также БПЛА может быть использован при подавлении бунтов, поскольку при помощи дополнительной видеоинформации в режиме реального времени имеется возможность оценить силы и местонахождение групп осужденных</w:t>
      </w:r>
      <w:r w:rsidR="00977013" w:rsidRPr="00207730">
        <w:rPr>
          <w:rFonts w:cs="Times New Roman"/>
          <w:sz w:val="28"/>
          <w:lang w:val="ru-RU"/>
        </w:rPr>
        <w:t xml:space="preserve">, </w:t>
      </w:r>
      <w:r w:rsidR="000A2DC9" w:rsidRPr="00207730">
        <w:rPr>
          <w:rFonts w:cs="Times New Roman"/>
          <w:sz w:val="28"/>
          <w:lang w:val="ru-RU"/>
        </w:rPr>
        <w:t>выявить лиц отрицательной направленности, зачинщиков беспорядков</w:t>
      </w:r>
      <w:r w:rsidR="00977013" w:rsidRPr="00207730">
        <w:rPr>
          <w:rFonts w:cs="Times New Roman"/>
          <w:sz w:val="28"/>
          <w:lang w:val="ru-RU"/>
        </w:rPr>
        <w:t xml:space="preserve"> и т.д.</w:t>
      </w:r>
      <w:r w:rsidRPr="00207730">
        <w:rPr>
          <w:rFonts w:cs="Times New Roman"/>
          <w:sz w:val="28"/>
          <w:lang w:val="ru-RU"/>
        </w:rPr>
        <w:t xml:space="preserve"> Актуальность этого подтверждает совсем недавнее происшествие в колонии Туркестанской области.</w:t>
      </w:r>
    </w:p>
    <w:p w14:paraId="6F8A1FAA" w14:textId="28CDC572"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В ночь с 20 на 21 сентября 2024 </w:t>
      </w:r>
      <w:r w:rsidR="00C60338" w:rsidRPr="00207730">
        <w:rPr>
          <w:rFonts w:eastAsia="Calibri" w:cs="Times New Roman"/>
          <w:sz w:val="28"/>
          <w:szCs w:val="28"/>
          <w:lang w:val="ru-RU"/>
        </w:rPr>
        <w:t>года</w:t>
      </w:r>
      <w:r w:rsidRPr="00207730">
        <w:rPr>
          <w:rFonts w:cs="Times New Roman"/>
          <w:sz w:val="28"/>
          <w:lang w:val="ru-RU"/>
        </w:rPr>
        <w:t xml:space="preserve"> </w:t>
      </w:r>
      <w:r w:rsidRPr="00207730">
        <w:rPr>
          <w:rFonts w:cs="Times New Roman"/>
          <w:bCs/>
          <w:sz w:val="28"/>
          <w:lang w:val="ru-RU"/>
        </w:rPr>
        <w:t>в</w:t>
      </w:r>
      <w:r w:rsidR="003C6BF1" w:rsidRPr="00207730">
        <w:rPr>
          <w:rFonts w:cs="Times New Roman"/>
          <w:bCs/>
          <w:sz w:val="28"/>
          <w:lang w:val="ru-RU"/>
        </w:rPr>
        <w:t xml:space="preserve"> </w:t>
      </w:r>
      <w:r w:rsidR="00C60338" w:rsidRPr="00207730">
        <w:rPr>
          <w:rFonts w:cs="Times New Roman"/>
          <w:bCs/>
          <w:sz w:val="28"/>
          <w:lang w:val="ru-RU"/>
        </w:rPr>
        <w:t>учреждении</w:t>
      </w:r>
      <w:r w:rsidRPr="00207730">
        <w:rPr>
          <w:rFonts w:cs="Times New Roman"/>
          <w:bCs/>
          <w:sz w:val="28"/>
          <w:lang w:val="ru-RU"/>
        </w:rPr>
        <w:t xml:space="preserve"> г. Ленгер заключенные во время планового обыска взбунтовались и устроили поджог. Из отбывающих в данной колонии 700 осужденных в бунте приняли участие около 400, вырази</w:t>
      </w:r>
      <w:r w:rsidR="003C6BF1" w:rsidRPr="00207730">
        <w:rPr>
          <w:rFonts w:cs="Times New Roman"/>
          <w:bCs/>
          <w:sz w:val="28"/>
          <w:lang w:val="ru-RU"/>
        </w:rPr>
        <w:t>вших</w:t>
      </w:r>
      <w:r w:rsidRPr="00207730">
        <w:rPr>
          <w:rFonts w:cs="Times New Roman"/>
          <w:bCs/>
          <w:sz w:val="28"/>
          <w:lang w:val="ru-RU"/>
        </w:rPr>
        <w:t xml:space="preserve"> неповиновение в связи с несогласием с режимом содержания</w:t>
      </w:r>
      <w:r w:rsidR="003C6BF1" w:rsidRPr="00207730">
        <w:rPr>
          <w:rFonts w:cs="Times New Roman"/>
          <w:bCs/>
          <w:sz w:val="28"/>
          <w:lang w:val="ru-RU"/>
        </w:rPr>
        <w:t xml:space="preserve">; </w:t>
      </w:r>
      <w:r w:rsidRPr="00207730">
        <w:rPr>
          <w:rFonts w:cs="Times New Roman"/>
          <w:bCs/>
          <w:sz w:val="28"/>
          <w:lang w:val="ru-RU"/>
        </w:rPr>
        <w:t>нанесли себе телесные повреждения, подожгли матрасы в камерах и одежду, добрались до трансформатора и вывели его из строя. Из 753 видеокамер, размещенных внутри тюрьмы, 88 были повреждены. В результате произошедшего пострадали двое военных Нац</w:t>
      </w:r>
      <w:r w:rsidR="00C60338" w:rsidRPr="00207730">
        <w:rPr>
          <w:rFonts w:cs="Times New Roman"/>
          <w:bCs/>
          <w:sz w:val="28"/>
          <w:lang w:val="ru-RU"/>
        </w:rPr>
        <w:t xml:space="preserve">иональной </w:t>
      </w:r>
      <w:r w:rsidRPr="00207730">
        <w:rPr>
          <w:rFonts w:cs="Times New Roman"/>
          <w:bCs/>
          <w:sz w:val="28"/>
          <w:lang w:val="ru-RU"/>
        </w:rPr>
        <w:t>гвардии и сотрудник учреждения УИС.</w:t>
      </w:r>
      <w:r w:rsidRPr="00207730">
        <w:rPr>
          <w:rFonts w:cs="Times New Roman"/>
          <w:bCs/>
          <w:sz w:val="28"/>
        </w:rPr>
        <w:t> </w:t>
      </w:r>
      <w:r w:rsidRPr="00207730">
        <w:rPr>
          <w:rFonts w:cs="Times New Roman"/>
          <w:bCs/>
          <w:sz w:val="28"/>
          <w:lang w:val="ru-RU"/>
        </w:rPr>
        <w:t xml:space="preserve"> </w:t>
      </w:r>
      <w:r w:rsidRPr="00207730">
        <w:rPr>
          <w:rFonts w:cs="Times New Roman"/>
          <w:sz w:val="28"/>
          <w:lang w:val="ru-RU"/>
        </w:rPr>
        <w:t>По этому факту возбуждено уголовное дело по ч. 3 ст. 428 УК РК (</w:t>
      </w:r>
      <w:r w:rsidRPr="00207730">
        <w:rPr>
          <w:rFonts w:cs="Times New Roman"/>
          <w:bCs/>
          <w:sz w:val="28"/>
          <w:lang w:val="ru-RU"/>
        </w:rPr>
        <w:t>Неповиновение законным требованиям администрации уголовно-исполнительного учреждения</w:t>
      </w:r>
      <w:r w:rsidRPr="00207730">
        <w:rPr>
          <w:rFonts w:cs="Times New Roman"/>
          <w:sz w:val="28"/>
          <w:lang w:val="ru-RU"/>
        </w:rPr>
        <w:t>) [</w:t>
      </w:r>
      <w:r w:rsidR="00C24A7E" w:rsidRPr="00207730">
        <w:rPr>
          <w:rFonts w:cs="Times New Roman"/>
          <w:sz w:val="28"/>
          <w:lang w:val="ru-RU"/>
        </w:rPr>
        <w:fldChar w:fldCharType="begin"/>
      </w:r>
      <w:r w:rsidR="00C24A7E" w:rsidRPr="00207730">
        <w:rPr>
          <w:rFonts w:cs="Times New Roman"/>
          <w:sz w:val="28"/>
          <w:lang w:val="ru-RU"/>
        </w:rPr>
        <w:instrText xml:space="preserve"> REF _Ref198319780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122</w:t>
      </w:r>
      <w:r w:rsidR="00C24A7E" w:rsidRPr="00207730">
        <w:rPr>
          <w:rFonts w:cs="Times New Roman"/>
          <w:sz w:val="28"/>
          <w:lang w:val="ru-RU"/>
        </w:rPr>
        <w:fldChar w:fldCharType="end"/>
      </w:r>
      <w:r w:rsidRPr="00207730">
        <w:rPr>
          <w:rFonts w:cs="Times New Roman"/>
          <w:sz w:val="28"/>
          <w:lang w:val="ru-RU"/>
        </w:rPr>
        <w:t>].</w:t>
      </w:r>
    </w:p>
    <w:p w14:paraId="20EDA356" w14:textId="5323C9CC" w:rsidR="00D50766" w:rsidRPr="00207730" w:rsidRDefault="00DE753F" w:rsidP="00742C3F">
      <w:pPr>
        <w:tabs>
          <w:tab w:val="left" w:pos="9214"/>
          <w:tab w:val="left" w:pos="9356"/>
        </w:tabs>
        <w:spacing w:after="0" w:line="240" w:lineRule="auto"/>
        <w:ind w:firstLine="709"/>
        <w:jc w:val="both"/>
        <w:rPr>
          <w:rFonts w:cs="Times New Roman"/>
          <w:iCs/>
          <w:sz w:val="28"/>
          <w:lang w:val="ru-RU"/>
        </w:rPr>
      </w:pPr>
      <w:r w:rsidRPr="00207730">
        <w:rPr>
          <w:rFonts w:cs="Times New Roman"/>
          <w:iCs/>
          <w:sz w:val="28"/>
          <w:lang w:val="ru-RU"/>
        </w:rPr>
        <w:t xml:space="preserve">В данном случае заслуживает внимания факт членовредительства, за который должна быть отдельная ответственность. Так, целесообразным представляется закрепление в ст. 131 УИК РК </w:t>
      </w:r>
      <w:r w:rsidR="00C60338" w:rsidRPr="00207730">
        <w:rPr>
          <w:rFonts w:cs="Times New Roman"/>
          <w:iCs/>
          <w:sz w:val="28"/>
          <w:lang w:val="ru-RU"/>
        </w:rPr>
        <w:t>положения</w:t>
      </w:r>
      <w:r w:rsidRPr="00207730">
        <w:rPr>
          <w:rFonts w:cs="Times New Roman"/>
          <w:iCs/>
          <w:sz w:val="28"/>
          <w:lang w:val="ru-RU"/>
        </w:rPr>
        <w:t>, согласно которо</w:t>
      </w:r>
      <w:r w:rsidR="00C60338" w:rsidRPr="00207730">
        <w:rPr>
          <w:rFonts w:cs="Times New Roman"/>
          <w:iCs/>
          <w:sz w:val="28"/>
          <w:lang w:val="ru-RU"/>
        </w:rPr>
        <w:t>му</w:t>
      </w:r>
      <w:r w:rsidRPr="00207730">
        <w:rPr>
          <w:rFonts w:cs="Times New Roman"/>
          <w:iCs/>
          <w:sz w:val="28"/>
          <w:lang w:val="ru-RU"/>
        </w:rPr>
        <w:t xml:space="preserve"> из срока отбывания наказания исключается период времени, который осужд</w:t>
      </w:r>
      <w:r w:rsidR="00D4694F" w:rsidRPr="00207730">
        <w:rPr>
          <w:rFonts w:cs="Times New Roman"/>
          <w:iCs/>
          <w:sz w:val="28"/>
          <w:lang w:val="ru-RU"/>
        </w:rPr>
        <w:t>е</w:t>
      </w:r>
      <w:r w:rsidRPr="00207730">
        <w:rPr>
          <w:rFonts w:cs="Times New Roman"/>
          <w:iCs/>
          <w:sz w:val="28"/>
          <w:lang w:val="ru-RU"/>
        </w:rPr>
        <w:t xml:space="preserve">нный провел в медицинских учреждениях в связи с членовредительством, что может дополнительно мотивировать осужденных к соблюдению режима учреждения УИС, особенно в УМБ, в </w:t>
      </w:r>
      <w:r w:rsidR="00D134EB" w:rsidRPr="00207730">
        <w:rPr>
          <w:rFonts w:cs="Times New Roman"/>
          <w:iCs/>
          <w:sz w:val="28"/>
          <w:lang w:val="ru-RU"/>
        </w:rPr>
        <w:t>том числе</w:t>
      </w:r>
      <w:r w:rsidRPr="00207730">
        <w:rPr>
          <w:rFonts w:cs="Times New Roman"/>
          <w:iCs/>
          <w:sz w:val="28"/>
          <w:lang w:val="ru-RU"/>
        </w:rPr>
        <w:t xml:space="preserve"> к недопущению членовредительства Эти меры будут способствовать укреплению дисциплины и поддержанию порядка внутри учреждений, а также обеспечению безопасности осужденных и персонала [</w:t>
      </w:r>
      <w:r w:rsidR="00C24A7E" w:rsidRPr="00207730">
        <w:rPr>
          <w:rFonts w:cs="Times New Roman"/>
          <w:iCs/>
          <w:sz w:val="28"/>
          <w:lang w:val="ru-RU"/>
        </w:rPr>
        <w:fldChar w:fldCharType="begin"/>
      </w:r>
      <w:r w:rsidR="00C24A7E" w:rsidRPr="00207730">
        <w:rPr>
          <w:rFonts w:cs="Times New Roman"/>
          <w:iCs/>
          <w:sz w:val="28"/>
          <w:lang w:val="ru-RU"/>
        </w:rPr>
        <w:instrText xml:space="preserve"> REF _Ref198319790 \r \h </w:instrText>
      </w:r>
      <w:r w:rsidR="004C1924" w:rsidRPr="00207730">
        <w:rPr>
          <w:rFonts w:cs="Times New Roman"/>
          <w:iCs/>
          <w:sz w:val="28"/>
          <w:lang w:val="ru-RU"/>
        </w:rPr>
        <w:instrText xml:space="preserve"> \* MERGEFORMAT </w:instrText>
      </w:r>
      <w:r w:rsidR="00C24A7E" w:rsidRPr="00207730">
        <w:rPr>
          <w:rFonts w:cs="Times New Roman"/>
          <w:iCs/>
          <w:sz w:val="28"/>
          <w:lang w:val="ru-RU"/>
        </w:rPr>
      </w:r>
      <w:r w:rsidR="00C24A7E" w:rsidRPr="00207730">
        <w:rPr>
          <w:rFonts w:cs="Times New Roman"/>
          <w:iCs/>
          <w:sz w:val="28"/>
          <w:lang w:val="ru-RU"/>
        </w:rPr>
        <w:fldChar w:fldCharType="separate"/>
      </w:r>
      <w:r w:rsidR="00AC46D8">
        <w:rPr>
          <w:rFonts w:cs="Times New Roman"/>
          <w:iCs/>
          <w:sz w:val="28"/>
          <w:lang w:val="ru-RU"/>
        </w:rPr>
        <w:t>123</w:t>
      </w:r>
      <w:r w:rsidR="00C24A7E" w:rsidRPr="00207730">
        <w:rPr>
          <w:rFonts w:cs="Times New Roman"/>
          <w:iCs/>
          <w:sz w:val="28"/>
          <w:lang w:val="ru-RU"/>
        </w:rPr>
        <w:fldChar w:fldCharType="end"/>
      </w:r>
      <w:r w:rsidRPr="00207730">
        <w:rPr>
          <w:rFonts w:cs="Times New Roman"/>
          <w:iCs/>
          <w:sz w:val="28"/>
          <w:lang w:val="ru-RU"/>
        </w:rPr>
        <w:t>].</w:t>
      </w:r>
    </w:p>
    <w:p w14:paraId="579FE758" w14:textId="7570D143"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Для предотвращения реализации преступных замыслов и профилактики возможных правонарушений/преступлений требуется постоянное обновление и модернизация криминалистической техники правоохранительных органов [</w:t>
      </w:r>
      <w:r w:rsidR="00C24A7E" w:rsidRPr="00207730">
        <w:rPr>
          <w:rFonts w:cs="Times New Roman"/>
          <w:sz w:val="28"/>
          <w:lang w:val="ru-RU"/>
        </w:rPr>
        <w:fldChar w:fldCharType="begin"/>
      </w:r>
      <w:r w:rsidR="00C24A7E" w:rsidRPr="00207730">
        <w:rPr>
          <w:rFonts w:cs="Times New Roman"/>
          <w:sz w:val="28"/>
          <w:lang w:val="ru-RU"/>
        </w:rPr>
        <w:instrText xml:space="preserve"> REF _Ref198319795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124</w:t>
      </w:r>
      <w:r w:rsidR="00C24A7E" w:rsidRPr="00207730">
        <w:rPr>
          <w:rFonts w:cs="Times New Roman"/>
          <w:sz w:val="28"/>
          <w:lang w:val="ru-RU"/>
        </w:rPr>
        <w:fldChar w:fldCharType="end"/>
      </w:r>
      <w:r w:rsidRPr="00207730">
        <w:rPr>
          <w:rFonts w:cs="Times New Roman"/>
          <w:sz w:val="28"/>
          <w:lang w:val="ru-RU"/>
        </w:rPr>
        <w:t>, с.</w:t>
      </w:r>
      <w:r w:rsidR="00C24A7E" w:rsidRPr="00207730">
        <w:rPr>
          <w:rFonts w:cs="Times New Roman"/>
          <w:sz w:val="28"/>
          <w:lang w:val="ru-RU"/>
        </w:rPr>
        <w:t> </w:t>
      </w:r>
      <w:r w:rsidRPr="00207730">
        <w:rPr>
          <w:rFonts w:cs="Times New Roman"/>
          <w:sz w:val="28"/>
          <w:lang w:val="ru-RU"/>
        </w:rPr>
        <w:t>58]. Так, участившиеся случаи попыток передачи запрещенных предметов в учреждения УИС с помощью БПЛА [</w:t>
      </w:r>
      <w:r w:rsidR="00C24A7E" w:rsidRPr="00207730">
        <w:rPr>
          <w:rFonts w:cs="Times New Roman"/>
          <w:sz w:val="28"/>
          <w:lang w:val="ru-RU"/>
        </w:rPr>
        <w:fldChar w:fldCharType="begin"/>
      </w:r>
      <w:r w:rsidR="00C24A7E" w:rsidRPr="00207730">
        <w:rPr>
          <w:rFonts w:cs="Times New Roman"/>
          <w:sz w:val="28"/>
          <w:lang w:val="ru-RU"/>
        </w:rPr>
        <w:instrText xml:space="preserve"> REF _Ref198319804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125</w:t>
      </w:r>
      <w:r w:rsidR="00C24A7E" w:rsidRPr="00207730">
        <w:rPr>
          <w:rFonts w:cs="Times New Roman"/>
          <w:sz w:val="28"/>
          <w:lang w:val="ru-RU"/>
        </w:rPr>
        <w:fldChar w:fldCharType="end"/>
      </w:r>
      <w:r w:rsidRPr="00207730">
        <w:rPr>
          <w:rFonts w:cs="Times New Roman"/>
          <w:sz w:val="28"/>
          <w:lang w:val="ru-RU"/>
        </w:rPr>
        <w:t xml:space="preserve">; </w:t>
      </w:r>
      <w:r w:rsidR="00C24A7E" w:rsidRPr="00207730">
        <w:rPr>
          <w:rFonts w:cs="Times New Roman"/>
          <w:sz w:val="28"/>
          <w:lang w:val="ru-RU"/>
        </w:rPr>
        <w:fldChar w:fldCharType="begin"/>
      </w:r>
      <w:r w:rsidR="00C24A7E" w:rsidRPr="00207730">
        <w:rPr>
          <w:rFonts w:cs="Times New Roman"/>
          <w:sz w:val="28"/>
          <w:lang w:val="ru-RU"/>
        </w:rPr>
        <w:instrText xml:space="preserve"> REF _Ref198319810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126</w:t>
      </w:r>
      <w:r w:rsidR="00C24A7E" w:rsidRPr="00207730">
        <w:rPr>
          <w:rFonts w:cs="Times New Roman"/>
          <w:sz w:val="28"/>
          <w:lang w:val="ru-RU"/>
        </w:rPr>
        <w:fldChar w:fldCharType="end"/>
      </w:r>
      <w:r w:rsidRPr="00207730">
        <w:rPr>
          <w:rFonts w:cs="Times New Roman"/>
          <w:sz w:val="28"/>
          <w:lang w:val="ru-RU"/>
        </w:rPr>
        <w:t xml:space="preserve">; </w:t>
      </w:r>
      <w:r w:rsidR="00C24A7E" w:rsidRPr="00207730">
        <w:rPr>
          <w:rFonts w:cs="Times New Roman"/>
          <w:sz w:val="28"/>
          <w:lang w:val="ru-RU"/>
        </w:rPr>
        <w:fldChar w:fldCharType="begin"/>
      </w:r>
      <w:r w:rsidR="00C24A7E" w:rsidRPr="00207730">
        <w:rPr>
          <w:rFonts w:cs="Times New Roman"/>
          <w:sz w:val="28"/>
          <w:lang w:val="ru-RU"/>
        </w:rPr>
        <w:instrText xml:space="preserve"> REF _Ref198319814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127</w:t>
      </w:r>
      <w:r w:rsidR="00C24A7E" w:rsidRPr="00207730">
        <w:rPr>
          <w:rFonts w:cs="Times New Roman"/>
          <w:sz w:val="28"/>
          <w:lang w:val="ru-RU"/>
        </w:rPr>
        <w:fldChar w:fldCharType="end"/>
      </w:r>
      <w:r w:rsidRPr="00207730">
        <w:rPr>
          <w:rFonts w:cs="Times New Roman"/>
          <w:sz w:val="28"/>
          <w:lang w:val="ru-RU"/>
        </w:rPr>
        <w:t xml:space="preserve">; </w:t>
      </w:r>
      <w:r w:rsidR="00C24A7E" w:rsidRPr="00207730">
        <w:rPr>
          <w:rFonts w:cs="Times New Roman"/>
          <w:sz w:val="28"/>
          <w:lang w:val="ru-RU"/>
        </w:rPr>
        <w:fldChar w:fldCharType="begin"/>
      </w:r>
      <w:r w:rsidR="00C24A7E" w:rsidRPr="00207730">
        <w:rPr>
          <w:rFonts w:cs="Times New Roman"/>
          <w:sz w:val="28"/>
          <w:lang w:val="ru-RU"/>
        </w:rPr>
        <w:instrText xml:space="preserve"> REF _Ref198319818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128</w:t>
      </w:r>
      <w:r w:rsidR="00C24A7E" w:rsidRPr="00207730">
        <w:rPr>
          <w:rFonts w:cs="Times New Roman"/>
          <w:sz w:val="28"/>
          <w:lang w:val="ru-RU"/>
        </w:rPr>
        <w:fldChar w:fldCharType="end"/>
      </w:r>
      <w:r w:rsidRPr="00207730">
        <w:rPr>
          <w:rFonts w:cs="Times New Roman"/>
          <w:sz w:val="28"/>
          <w:lang w:val="ru-RU"/>
        </w:rPr>
        <w:t>] и потенциальная возможность использования их для совершения террористических актов [</w:t>
      </w:r>
      <w:r w:rsidR="00C24A7E" w:rsidRPr="00207730">
        <w:rPr>
          <w:rFonts w:cs="Times New Roman"/>
          <w:sz w:val="28"/>
          <w:lang w:val="ru-RU"/>
        </w:rPr>
        <w:fldChar w:fldCharType="begin"/>
      </w:r>
      <w:r w:rsidR="00C24A7E" w:rsidRPr="00207730">
        <w:rPr>
          <w:rFonts w:cs="Times New Roman"/>
          <w:sz w:val="28"/>
          <w:lang w:val="ru-RU"/>
        </w:rPr>
        <w:instrText xml:space="preserve"> REF _Ref198319823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129</w:t>
      </w:r>
      <w:r w:rsidR="00C24A7E" w:rsidRPr="00207730">
        <w:rPr>
          <w:rFonts w:cs="Times New Roman"/>
          <w:sz w:val="28"/>
          <w:lang w:val="ru-RU"/>
        </w:rPr>
        <w:fldChar w:fldCharType="end"/>
      </w:r>
      <w:r w:rsidRPr="00207730">
        <w:rPr>
          <w:rFonts w:cs="Times New Roman"/>
          <w:sz w:val="28"/>
          <w:lang w:val="ru-RU"/>
        </w:rPr>
        <w:t>, с.</w:t>
      </w:r>
      <w:r w:rsidR="00C24A7E" w:rsidRPr="00207730">
        <w:rPr>
          <w:lang w:val="ru-RU"/>
        </w:rPr>
        <w:t> </w:t>
      </w:r>
      <w:r w:rsidRPr="00207730">
        <w:rPr>
          <w:rFonts w:cs="Times New Roman"/>
          <w:sz w:val="28"/>
          <w:lang w:val="ru-RU"/>
        </w:rPr>
        <w:t>72] актуализируют необходимость разработки и внедрения системы «антидрон»,</w:t>
      </w:r>
      <w:r w:rsidRPr="00207730">
        <w:rPr>
          <w:rFonts w:ascii="Arial" w:hAnsi="Arial" w:cs="Arial"/>
          <w:sz w:val="39"/>
          <w:szCs w:val="39"/>
          <w:shd w:val="clear" w:color="auto" w:fill="FFFFFF"/>
          <w:lang w:val="ru-RU"/>
        </w:rPr>
        <w:t xml:space="preserve"> </w:t>
      </w:r>
      <w:r w:rsidRPr="00207730">
        <w:rPr>
          <w:rFonts w:cs="Times New Roman"/>
          <w:sz w:val="28"/>
          <w:lang w:val="ru-RU"/>
        </w:rPr>
        <w:t xml:space="preserve">осуществляющей обнаружение и радиоэлектронное подавление воздушной и наземной составляющих БАС для подавления линий связи, систем управления и навигации БПЛА. </w:t>
      </w:r>
    </w:p>
    <w:p w14:paraId="023AF009" w14:textId="3AC9AD3D" w:rsidR="00B7116A" w:rsidRPr="00207730" w:rsidRDefault="00B7116A" w:rsidP="00742C3F">
      <w:pPr>
        <w:tabs>
          <w:tab w:val="left" w:pos="9214"/>
          <w:tab w:val="left" w:pos="9356"/>
        </w:tabs>
        <w:spacing w:after="0" w:line="240" w:lineRule="auto"/>
        <w:ind w:firstLine="709"/>
        <w:jc w:val="both"/>
        <w:rPr>
          <w:sz w:val="28"/>
          <w:lang w:val="ru-RU"/>
        </w:rPr>
      </w:pPr>
      <w:r w:rsidRPr="00207730">
        <w:rPr>
          <w:rFonts w:cs="Times New Roman"/>
          <w:sz w:val="28"/>
          <w:lang w:val="ru-RU"/>
        </w:rPr>
        <w:t xml:space="preserve">Оценивая результативность мер противодействия применению БПЛА для доставки запрещенных предметов на территорию учреждений УИС, необходимо учитывать не только непосредственные показатели технической эффективности, но и совокупность факторов, определяющих целесообразность и устойчивость эксплуатации подобных систем. </w:t>
      </w:r>
      <w:r w:rsidRPr="00207730">
        <w:rPr>
          <w:sz w:val="28"/>
          <w:lang w:val="ru-RU"/>
        </w:rPr>
        <w:t>Прежде всего, помимо основного критерия – стоимости внедрения и реализации комплекса, следует учитывать целый ряд дополнительных параметров: уровень безопасности воздействия системы на здоровье человека, степень ее влияния на электромагнитную обстановку, оперативность и простота развертывания, возможность функционирования в автоматическом режиме, расходы на техническое обслуживание, условия гарантийного и постгарантийного ремонта, а также потенциал модернизации и интеграции с другими средствами охраны и наблюдения.</w:t>
      </w:r>
    </w:p>
    <w:p w14:paraId="2A172F7C" w14:textId="0B3C8B1F" w:rsidR="00B7116A" w:rsidRPr="00207730" w:rsidRDefault="00B7116A"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На современном этапе стоимость одного комплекса, основанного на радиоэлектронном подавлении каналов управления и навигации БПЛА, в среднем составляет около 3 млн тенге. Такие системы работают по принципу блокировки радиосигналов, используемых для управления аппаратом и навигации по спутниковым координатам, тем самым нейтрализуя полет до пересечения охраняемой зоны.</w:t>
      </w:r>
    </w:p>
    <w:p w14:paraId="568573F3" w14:textId="219B4573" w:rsidR="00B7116A" w:rsidRPr="00207730" w:rsidRDefault="00B7116A"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В то же время существуют и альтернативные решения, использующие более сложные технологии – радиолокационное и оптико-электронное обнаружение, лазерное воздействие, а также импульсное электромагнитное поражение конструктивных элементов БПЛА. Стоимость подобных систем значительно выше и варьируется от 10 до 90 млн тенге, что отражает их более широкий функционал и способность работать в условиях высокой плотности воздушного трафика.</w:t>
      </w:r>
    </w:p>
    <w:p w14:paraId="038760F4" w14:textId="3F2C07DF" w:rsidR="00D50766" w:rsidRPr="00207730" w:rsidRDefault="00B7116A"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Российский исследователь С.М. Колотушкин пров</w:t>
      </w:r>
      <w:r w:rsidR="004D6FAB" w:rsidRPr="00207730">
        <w:rPr>
          <w:rFonts w:cs="Times New Roman"/>
          <w:sz w:val="28"/>
          <w:lang w:val="ru-RU"/>
        </w:rPr>
        <w:t>е</w:t>
      </w:r>
      <w:r w:rsidRPr="00207730">
        <w:rPr>
          <w:rFonts w:cs="Times New Roman"/>
          <w:sz w:val="28"/>
          <w:lang w:val="ru-RU"/>
        </w:rPr>
        <w:t>л комплексный анализ трех основных подходов к противодействию несанкционированным полетам БПЛА, рассматривая их с позиций технической эффективности, экономической целесообразности, уровня безопасности и перспектив дальнейшего совершенствования</w:t>
      </w:r>
      <w:r w:rsidR="00DE753F" w:rsidRPr="00207730">
        <w:rPr>
          <w:rFonts w:cs="Times New Roman"/>
          <w:sz w:val="28"/>
          <w:lang w:val="ru-RU"/>
        </w:rPr>
        <w:t>:</w:t>
      </w:r>
    </w:p>
    <w:p w14:paraId="7B9F2589" w14:textId="77777777"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1) сбивать БПЛА над территорией учреждения;</w:t>
      </w:r>
    </w:p>
    <w:p w14:paraId="2370021D" w14:textId="77777777"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2) сбивать БПЛА на подлете к периметру ограждения учреждения УИС;</w:t>
      </w:r>
    </w:p>
    <w:p w14:paraId="1B0DEA6E" w14:textId="4D7B7A34"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3) «режим отталкивания БПЛА» [</w:t>
      </w:r>
      <w:r w:rsidR="00C24A7E" w:rsidRPr="00207730">
        <w:rPr>
          <w:rFonts w:cs="Times New Roman"/>
          <w:sz w:val="28"/>
          <w:lang w:val="ru-RU"/>
        </w:rPr>
        <w:fldChar w:fldCharType="begin"/>
      </w:r>
      <w:r w:rsidR="00C24A7E" w:rsidRPr="00207730">
        <w:rPr>
          <w:rFonts w:cs="Times New Roman"/>
          <w:sz w:val="28"/>
          <w:lang w:val="ru-RU"/>
        </w:rPr>
        <w:instrText xml:space="preserve"> REF _Ref198319837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130</w:t>
      </w:r>
      <w:r w:rsidR="00C24A7E" w:rsidRPr="00207730">
        <w:rPr>
          <w:rFonts w:cs="Times New Roman"/>
          <w:sz w:val="28"/>
          <w:lang w:val="ru-RU"/>
        </w:rPr>
        <w:fldChar w:fldCharType="end"/>
      </w:r>
      <w:r w:rsidRPr="00207730">
        <w:rPr>
          <w:rFonts w:cs="Times New Roman"/>
          <w:sz w:val="28"/>
          <w:lang w:val="ru-RU"/>
        </w:rPr>
        <w:t>, с. 26-27].</w:t>
      </w:r>
    </w:p>
    <w:p w14:paraId="0CE589AB" w14:textId="297AF647" w:rsidR="008E7FE0" w:rsidRPr="00207730" w:rsidRDefault="009C24FA" w:rsidP="00742C3F">
      <w:pPr>
        <w:tabs>
          <w:tab w:val="left" w:pos="9214"/>
          <w:tab w:val="left" w:pos="9356"/>
        </w:tabs>
        <w:spacing w:after="0" w:line="240" w:lineRule="auto"/>
        <w:ind w:firstLine="709"/>
        <w:jc w:val="both"/>
        <w:rPr>
          <w:sz w:val="28"/>
          <w:lang w:val="ru-RU"/>
        </w:rPr>
      </w:pPr>
      <w:r w:rsidRPr="00207730">
        <w:rPr>
          <w:rFonts w:cs="Times New Roman"/>
          <w:sz w:val="28"/>
          <w:lang w:val="ru-RU"/>
        </w:rPr>
        <w:t>Его выводы позволяют оценить оптимальные направления внедрения подобных технологий в систему обеспечения безопасности учреждений УИС, где проблема доставки запрещенных предметов с использованием БПЛА приобретает все большую актуальность.</w:t>
      </w:r>
      <w:r w:rsidR="004B70D0" w:rsidRPr="00207730">
        <w:rPr>
          <w:rFonts w:cs="Times New Roman"/>
          <w:sz w:val="28"/>
          <w:lang w:val="ru-RU"/>
        </w:rPr>
        <w:t xml:space="preserve"> Так, </w:t>
      </w:r>
      <w:r w:rsidR="00DE753F" w:rsidRPr="00207730">
        <w:rPr>
          <w:rFonts w:cs="Times New Roman"/>
          <w:sz w:val="28"/>
          <w:lang w:val="ru-RU"/>
        </w:rPr>
        <w:t xml:space="preserve">наиболее эффективным признан третий вариант, </w:t>
      </w:r>
      <w:r w:rsidR="008E7FE0" w:rsidRPr="00207730">
        <w:rPr>
          <w:sz w:val="28"/>
          <w:lang w:val="ru-RU"/>
        </w:rPr>
        <w:t>основанный на селективном и поэтапном радиоэлектронном воздействии. Данный метод сочетает высокую результативность с минимальными рисками для окружающей инфраструктуры и исключает полное уничтожение летательного аппарата, что особенно важно при эксплуатации систем вблизи насел</w:t>
      </w:r>
      <w:r w:rsidR="004D6FAB" w:rsidRPr="00207730">
        <w:rPr>
          <w:sz w:val="28"/>
          <w:lang w:val="ru-RU"/>
        </w:rPr>
        <w:t>е</w:t>
      </w:r>
      <w:r w:rsidR="008E7FE0" w:rsidRPr="00207730">
        <w:rPr>
          <w:sz w:val="28"/>
          <w:lang w:val="ru-RU"/>
        </w:rPr>
        <w:t>нных пунктов и охраняемых объектов.</w:t>
      </w:r>
    </w:p>
    <w:p w14:paraId="5CDF2076" w14:textId="7682BBF9" w:rsidR="008E7FE0" w:rsidRPr="00207730" w:rsidRDefault="008E7FE0"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Суть работы комплекса заключается в следующем: при приближении БПЛА на расстояние примерно до 1500 м от антенного блока система фиксирует его присутствие и активирует кратковременную радиопомеху в канале управления продолжительностью не более 5 секунд. Это воздействие не выводит аппарат из строя, но создает временные затруднения в управлении, что сигнализирует оператору о приближении к зоне с повышенным уровнем радиопомех. По мере дальнейшего сближения БПЛА с охраняемой территорией интенсивность и частота включения радиопомех увеличиваются, создавая для оператора иллюзию технической неисправности и вынуждая его изменить курс полета.</w:t>
      </w:r>
    </w:p>
    <w:p w14:paraId="76ED49AC" w14:textId="77777777" w:rsidR="008E7FE0" w:rsidRPr="00207730" w:rsidRDefault="008E7FE0"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Если же оператор продолжает движение БПЛА в направлении охраняемого объекта и летательный аппарат приближается к 100–300 метрам от внешнего периметра, система переходит в режим постоянного подавления</w:t>
      </w:r>
      <w:r w:rsidRPr="00207730">
        <w:rPr>
          <w:rFonts w:cs="Times New Roman"/>
          <w:b/>
          <w:bCs/>
          <w:sz w:val="28"/>
          <w:lang w:val="ru-RU"/>
        </w:rPr>
        <w:t xml:space="preserve"> </w:t>
      </w:r>
      <w:r w:rsidRPr="00207730">
        <w:rPr>
          <w:rFonts w:cs="Times New Roman"/>
          <w:sz w:val="28"/>
          <w:lang w:val="ru-RU"/>
        </w:rPr>
        <w:t>канала управления. В результате БПЛА теряет связь с оператором и становится неуправляемым, однако канал спутниковой навигации (GPS/ГЛОНАСС) при этом сохраняется. Это техническое решение позволяет аппарату безопасно покинуть зону воздействия и автоматически вернуться в исходную точку, где связь с оператором восстанавливается.</w:t>
      </w:r>
    </w:p>
    <w:p w14:paraId="3B7DB447" w14:textId="0330C4AD" w:rsidR="00D50766" w:rsidRPr="00207730" w:rsidRDefault="008E7FE0"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Такой режим, получивший условное название «режим отталкивания», обеспечивает мягкое и контролируемое противодействие. В отличие от агрессивных методов нейтрализации, он не приводит к физическому повреждению БПЛА и исключает вероятность его падения на территорию учреждения УИС. При этом система эффективно препятствует проникновению БПЛА в воздушное пространство над объектом и исключает возможность сброса запрещенных предметов или грузов в заданную точку. </w:t>
      </w:r>
      <w:r w:rsidR="00DE753F" w:rsidRPr="00207730">
        <w:rPr>
          <w:rFonts w:cs="Times New Roman"/>
          <w:sz w:val="28"/>
          <w:lang w:val="ru-RU"/>
        </w:rPr>
        <w:t>В данном случае особенность будет заключаться в опознании «своего» дрона, но это не требует особых доработок БПЛА, за исключением систем опознавания и закрытой связи</w:t>
      </w:r>
      <w:r w:rsidR="00144746" w:rsidRPr="00207730">
        <w:rPr>
          <w:rFonts w:cs="Times New Roman"/>
          <w:sz w:val="28"/>
          <w:lang w:val="ru-RU"/>
        </w:rPr>
        <w:t>.</w:t>
      </w:r>
    </w:p>
    <w:p w14:paraId="6079E959" w14:textId="036807E4"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При этом внедрение БПЛА и техники радиоэлектронной борьбы как эффективного средства ТКО содержания осужденных в учреждениях УИС, в </w:t>
      </w:r>
      <w:r w:rsidR="00D134EB" w:rsidRPr="00207730">
        <w:rPr>
          <w:rFonts w:cs="Times New Roman"/>
          <w:sz w:val="28"/>
          <w:lang w:val="ru-RU"/>
        </w:rPr>
        <w:t>том числе</w:t>
      </w:r>
      <w:r w:rsidRPr="00207730">
        <w:rPr>
          <w:rFonts w:cs="Times New Roman"/>
          <w:sz w:val="28"/>
          <w:lang w:val="ru-RU"/>
        </w:rPr>
        <w:t xml:space="preserve"> УМБ, требует значительных вложений, как в финансовом, так и в человеческом аспектах. </w:t>
      </w:r>
      <w:r w:rsidR="008E79B9" w:rsidRPr="00207730">
        <w:rPr>
          <w:rFonts w:cs="Times New Roman"/>
          <w:sz w:val="28"/>
          <w:lang w:val="ru-RU"/>
        </w:rPr>
        <w:t>Казахстан уже имеет налаженную систему подготовки военных специалистов в области беспилотных технологий, включая управление, радиоэлектронную борьбу и разведку</w:t>
      </w:r>
      <w:r w:rsidRPr="00207730">
        <w:rPr>
          <w:rFonts w:cs="Times New Roman"/>
          <w:sz w:val="28"/>
          <w:lang w:val="ru-RU"/>
        </w:rPr>
        <w:t xml:space="preserve"> [</w:t>
      </w:r>
      <w:r w:rsidR="00C24A7E" w:rsidRPr="00207730">
        <w:rPr>
          <w:rFonts w:cs="Times New Roman"/>
          <w:sz w:val="28"/>
          <w:lang w:val="ru-RU"/>
        </w:rPr>
        <w:fldChar w:fldCharType="begin"/>
      </w:r>
      <w:r w:rsidR="00C24A7E" w:rsidRPr="00207730">
        <w:rPr>
          <w:rFonts w:cs="Times New Roman"/>
          <w:sz w:val="28"/>
          <w:lang w:val="ru-RU"/>
        </w:rPr>
        <w:instrText xml:space="preserve"> REF _Ref198319847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131</w:t>
      </w:r>
      <w:r w:rsidR="00C24A7E" w:rsidRPr="00207730">
        <w:rPr>
          <w:rFonts w:cs="Times New Roman"/>
          <w:sz w:val="28"/>
          <w:lang w:val="ru-RU"/>
        </w:rPr>
        <w:fldChar w:fldCharType="end"/>
      </w:r>
      <w:r w:rsidRPr="00207730">
        <w:rPr>
          <w:rFonts w:cs="Times New Roman"/>
          <w:sz w:val="28"/>
          <w:lang w:val="ru-RU"/>
        </w:rPr>
        <w:t xml:space="preserve">; </w:t>
      </w:r>
      <w:r w:rsidR="00C24A7E" w:rsidRPr="00207730">
        <w:rPr>
          <w:rFonts w:cs="Times New Roman"/>
          <w:sz w:val="28"/>
          <w:lang w:val="ru-RU"/>
        </w:rPr>
        <w:fldChar w:fldCharType="begin"/>
      </w:r>
      <w:r w:rsidR="00C24A7E" w:rsidRPr="00207730">
        <w:rPr>
          <w:rFonts w:cs="Times New Roman"/>
          <w:sz w:val="28"/>
          <w:lang w:val="ru-RU"/>
        </w:rPr>
        <w:instrText xml:space="preserve"> REF _Ref198319860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132</w:t>
      </w:r>
      <w:r w:rsidR="00C24A7E" w:rsidRPr="00207730">
        <w:rPr>
          <w:rFonts w:cs="Times New Roman"/>
          <w:sz w:val="28"/>
          <w:lang w:val="ru-RU"/>
        </w:rPr>
        <w:fldChar w:fldCharType="end"/>
      </w:r>
      <w:r w:rsidRPr="00207730">
        <w:rPr>
          <w:rFonts w:cs="Times New Roman"/>
          <w:sz w:val="28"/>
          <w:lang w:val="ru-RU"/>
        </w:rPr>
        <w:t>]</w:t>
      </w:r>
      <w:r w:rsidR="008E79B9" w:rsidRPr="00207730">
        <w:rPr>
          <w:rFonts w:cs="Times New Roman"/>
          <w:sz w:val="28"/>
          <w:lang w:val="ru-RU"/>
        </w:rPr>
        <w:t>.</w:t>
      </w:r>
      <w:r w:rsidRPr="00207730">
        <w:rPr>
          <w:rFonts w:cs="Times New Roman"/>
          <w:sz w:val="28"/>
          <w:lang w:val="ru-RU"/>
        </w:rPr>
        <w:t xml:space="preserve"> </w:t>
      </w:r>
      <w:r w:rsidR="008E79B9" w:rsidRPr="00207730">
        <w:rPr>
          <w:rFonts w:cs="Times New Roman"/>
          <w:sz w:val="28"/>
          <w:lang w:val="ru-RU"/>
        </w:rPr>
        <w:t>Следующим шагом является создание эффективной системы подготовки операторов БПЛА для нужд МВД РК</w:t>
      </w:r>
      <w:r w:rsidRPr="00207730">
        <w:rPr>
          <w:rFonts w:cs="Times New Roman"/>
          <w:sz w:val="28"/>
          <w:lang w:val="ru-RU"/>
        </w:rPr>
        <w:t xml:space="preserve"> [</w:t>
      </w:r>
      <w:r w:rsidR="00C24A7E" w:rsidRPr="00207730">
        <w:rPr>
          <w:rFonts w:cs="Times New Roman"/>
          <w:sz w:val="28"/>
          <w:lang w:val="ru-RU"/>
        </w:rPr>
        <w:fldChar w:fldCharType="begin"/>
      </w:r>
      <w:r w:rsidR="00C24A7E" w:rsidRPr="00207730">
        <w:rPr>
          <w:rFonts w:cs="Times New Roman"/>
          <w:sz w:val="28"/>
          <w:lang w:val="ru-RU"/>
        </w:rPr>
        <w:instrText xml:space="preserve"> REF _Ref198319852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133</w:t>
      </w:r>
      <w:r w:rsidR="00C24A7E" w:rsidRPr="00207730">
        <w:rPr>
          <w:rFonts w:cs="Times New Roman"/>
          <w:sz w:val="28"/>
          <w:lang w:val="ru-RU"/>
        </w:rPr>
        <w:fldChar w:fldCharType="end"/>
      </w:r>
      <w:r w:rsidRPr="00207730">
        <w:rPr>
          <w:rFonts w:cs="Times New Roman"/>
          <w:sz w:val="28"/>
          <w:lang w:val="ru-RU"/>
        </w:rPr>
        <w:t xml:space="preserve">]. </w:t>
      </w:r>
    </w:p>
    <w:p w14:paraId="3D56B2D3" w14:textId="77777777" w:rsidR="00306C44"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Заслуживает внимания возможность симуляционных технологий для подготовки сотрудников УИС. Так, </w:t>
      </w:r>
      <w:r w:rsidR="00306C44" w:rsidRPr="00207730">
        <w:rPr>
          <w:rFonts w:cs="Times New Roman"/>
          <w:sz w:val="28"/>
          <w:lang w:val="ru-RU"/>
        </w:rPr>
        <w:t xml:space="preserve">для повышения квалификации операторов БПЛА в органах правопорядка, в 2023 году Московский университет МВД России им. В.Я. Кикотя разработал и успешно протестировал тренажер, имитирующий управление реальным мультикоптером. </w:t>
      </w:r>
    </w:p>
    <w:p w14:paraId="4F289B37" w14:textId="3E2F72DF" w:rsidR="00D50766" w:rsidRPr="00207730" w:rsidRDefault="00306C44"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Программное обеспечение точно воспроизводит поведение дрона, а управление осуществляется с помощью джойстика, настроенного как настоящий пульт управления БПЛА. Курс обучения разделен на три этапа: освоение базовых навыков пилотирования, полеты в различных виртуальных условиях (лес, водоем, сельская местность, город) и выполнение полетных заданий, смоделированных на основе реальных задач, стоящих перед правоохранительными органами</w:t>
      </w:r>
      <w:r w:rsidR="00DE753F" w:rsidRPr="00207730">
        <w:rPr>
          <w:rFonts w:cs="Times New Roman"/>
          <w:sz w:val="28"/>
          <w:lang w:val="ru-RU"/>
        </w:rPr>
        <w:t>.</w:t>
      </w:r>
    </w:p>
    <w:p w14:paraId="63D76ADD" w14:textId="2475754B" w:rsidR="00D50766" w:rsidRPr="00207730" w:rsidRDefault="00306C44"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Обучение на тренажере начинается с освоения основных навыков пилотирования в «вспомогательном» режиме с видом от третьего лица, а затем переходит к более реалистичному «практическому» режиму с видом с камеры БПЛА. В качестве учебных сценариев используются модельные ситуации </w:t>
      </w:r>
      <w:r w:rsidR="00C713B4" w:rsidRPr="00207730">
        <w:rPr>
          <w:rFonts w:cs="Times New Roman"/>
          <w:sz w:val="28"/>
          <w:lang w:val="ru-RU"/>
        </w:rPr>
        <w:t>дорожно-транспортных ситуаций</w:t>
      </w:r>
      <w:r w:rsidRPr="00207730">
        <w:rPr>
          <w:rFonts w:cs="Times New Roman"/>
          <w:sz w:val="28"/>
          <w:lang w:val="ru-RU"/>
        </w:rPr>
        <w:t xml:space="preserve">, авиакатастрофы и взрыва, и их количество будет увеличиваться </w:t>
      </w:r>
      <w:r w:rsidR="00DE753F" w:rsidRPr="00207730">
        <w:rPr>
          <w:rFonts w:cs="Times New Roman"/>
          <w:sz w:val="28"/>
          <w:lang w:val="ru-RU"/>
        </w:rPr>
        <w:t>[</w:t>
      </w:r>
      <w:r w:rsidR="00C24A7E" w:rsidRPr="00207730">
        <w:rPr>
          <w:rFonts w:cs="Times New Roman"/>
          <w:sz w:val="28"/>
          <w:lang w:val="ru-RU"/>
        </w:rPr>
        <w:fldChar w:fldCharType="begin"/>
      </w:r>
      <w:r w:rsidR="00C24A7E" w:rsidRPr="00207730">
        <w:rPr>
          <w:rFonts w:cs="Times New Roman"/>
          <w:sz w:val="28"/>
          <w:lang w:val="ru-RU"/>
        </w:rPr>
        <w:instrText xml:space="preserve"> REF _Ref198319872 \r \h </w:instrText>
      </w:r>
      <w:r w:rsidR="00465070" w:rsidRPr="00207730">
        <w:rPr>
          <w:rFonts w:cs="Times New Roman"/>
          <w:sz w:val="28"/>
          <w:lang w:val="ru-RU"/>
        </w:rPr>
        <w:instrText xml:space="preserve"> \* MERGEFORMAT </w:instrText>
      </w:r>
      <w:r w:rsidR="00C24A7E" w:rsidRPr="00207730">
        <w:rPr>
          <w:rFonts w:cs="Times New Roman"/>
          <w:sz w:val="28"/>
          <w:lang w:val="ru-RU"/>
        </w:rPr>
      </w:r>
      <w:r w:rsidR="00C24A7E" w:rsidRPr="00207730">
        <w:rPr>
          <w:rFonts w:cs="Times New Roman"/>
          <w:sz w:val="28"/>
          <w:lang w:val="ru-RU"/>
        </w:rPr>
        <w:fldChar w:fldCharType="separate"/>
      </w:r>
      <w:r w:rsidR="00AC46D8">
        <w:rPr>
          <w:rFonts w:cs="Times New Roman"/>
          <w:sz w:val="28"/>
          <w:lang w:val="ru-RU"/>
        </w:rPr>
        <w:t>134</w:t>
      </w:r>
      <w:r w:rsidR="00C24A7E" w:rsidRPr="00207730">
        <w:rPr>
          <w:rFonts w:cs="Times New Roman"/>
          <w:sz w:val="28"/>
          <w:lang w:val="ru-RU"/>
        </w:rPr>
        <w:fldChar w:fldCharType="end"/>
      </w:r>
      <w:r w:rsidR="00DE753F" w:rsidRPr="00207730">
        <w:rPr>
          <w:rFonts w:cs="Times New Roman"/>
          <w:sz w:val="28"/>
          <w:lang w:val="ru-RU"/>
        </w:rPr>
        <w:t>, с. 68-70].</w:t>
      </w:r>
    </w:p>
    <w:p w14:paraId="5A2B90FA" w14:textId="4B9AD5FA"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Таким образом, </w:t>
      </w:r>
      <w:r w:rsidR="00263B1B" w:rsidRPr="00207730">
        <w:rPr>
          <w:rFonts w:cs="Times New Roman"/>
          <w:sz w:val="28"/>
          <w:lang w:val="ru-RU"/>
        </w:rPr>
        <w:t>р</w:t>
      </w:r>
      <w:r w:rsidR="002A465A" w:rsidRPr="00207730">
        <w:rPr>
          <w:rFonts w:cs="Times New Roman"/>
          <w:sz w:val="28"/>
          <w:lang w:val="ru-RU"/>
        </w:rPr>
        <w:t>еалистичность симулятора и его соответствие управлению настоящим БПЛА обеспечивают плавный и успешный переход обучающихся к практике работы с реальным аппаратом</w:t>
      </w:r>
      <w:r w:rsidRPr="00207730">
        <w:rPr>
          <w:rFonts w:cs="Times New Roman"/>
          <w:sz w:val="28"/>
          <w:lang w:val="ru-RU"/>
        </w:rPr>
        <w:t>.</w:t>
      </w:r>
    </w:p>
    <w:p w14:paraId="5465A7DA" w14:textId="77777777"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Еще одним вопросом остается правовое регулирование применения разрабатываемых технических инноваций. Несмотря на то, что в отечественном уголовно-процессуальном законе предусмотрено использование научно-технических средств в ходе производства следственных действий и для фиксации их результатов (ст.ст. 126, 199 УПК РК), отсутствует их нормативно-закрепленный перечень.</w:t>
      </w:r>
    </w:p>
    <w:p w14:paraId="5AE538A6" w14:textId="24A425E8"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Именно поэтому особенно актуально звучит предложение доктора </w:t>
      </w:r>
      <w:r w:rsidRPr="00207730">
        <w:rPr>
          <w:rFonts w:cs="Times New Roman"/>
          <w:spacing w:val="-3"/>
          <w:sz w:val="28"/>
          <w:szCs w:val="28"/>
          <w:lang w:val="ru-RU"/>
        </w:rPr>
        <w:t>юридических наук,</w:t>
      </w:r>
      <w:r w:rsidRPr="00207730">
        <w:rPr>
          <w:rFonts w:eastAsia="Calibri" w:cs="Times New Roman"/>
          <w:sz w:val="28"/>
          <w:szCs w:val="28"/>
          <w:lang w:val="ru-RU"/>
        </w:rPr>
        <w:t xml:space="preserve"> профессора Е.Н. Бегалиева о необходимости разработки и внедрения интегрированного реестра технических средств в формате программного продукта или мобильного приложения с модулем регулярного обновления и обязательным предоставлением доступа уполномоченным сотрудникам правоохранительных органов, в </w:t>
      </w:r>
      <w:r w:rsidR="00D134EB" w:rsidRPr="00207730">
        <w:rPr>
          <w:rFonts w:eastAsia="Calibri" w:cs="Times New Roman"/>
          <w:sz w:val="28"/>
          <w:szCs w:val="28"/>
          <w:lang w:val="ru-RU"/>
        </w:rPr>
        <w:t>том числе</w:t>
      </w:r>
      <w:r w:rsidRPr="00207730">
        <w:rPr>
          <w:rFonts w:eastAsia="Calibri" w:cs="Times New Roman"/>
          <w:sz w:val="28"/>
          <w:szCs w:val="28"/>
          <w:lang w:val="ru-RU"/>
        </w:rPr>
        <w:t xml:space="preserve"> УИС, и экспертных подразделений [</w:t>
      </w:r>
      <w:r w:rsidR="00C24A7E" w:rsidRPr="00207730">
        <w:rPr>
          <w:rFonts w:eastAsia="Calibri" w:cs="Times New Roman"/>
          <w:sz w:val="28"/>
          <w:szCs w:val="28"/>
          <w:lang w:val="ru-RU"/>
        </w:rPr>
        <w:fldChar w:fldCharType="begin"/>
      </w:r>
      <w:r w:rsidR="00C24A7E" w:rsidRPr="00207730">
        <w:rPr>
          <w:rFonts w:eastAsia="Calibri" w:cs="Times New Roman"/>
          <w:sz w:val="28"/>
          <w:szCs w:val="28"/>
          <w:lang w:val="ru-RU"/>
        </w:rPr>
        <w:instrText xml:space="preserve"> REF _Ref198319881 \r \h </w:instrText>
      </w:r>
      <w:r w:rsidR="00465070" w:rsidRPr="00207730">
        <w:rPr>
          <w:rFonts w:eastAsia="Calibri" w:cs="Times New Roman"/>
          <w:sz w:val="28"/>
          <w:szCs w:val="28"/>
          <w:lang w:val="ru-RU"/>
        </w:rPr>
        <w:instrText xml:space="preserve"> \* MERGEFORMAT </w:instrText>
      </w:r>
      <w:r w:rsidR="00C24A7E" w:rsidRPr="00207730">
        <w:rPr>
          <w:rFonts w:eastAsia="Calibri" w:cs="Times New Roman"/>
          <w:sz w:val="28"/>
          <w:szCs w:val="28"/>
          <w:lang w:val="ru-RU"/>
        </w:rPr>
      </w:r>
      <w:r w:rsidR="00C24A7E" w:rsidRPr="00207730">
        <w:rPr>
          <w:rFonts w:eastAsia="Calibri" w:cs="Times New Roman"/>
          <w:sz w:val="28"/>
          <w:szCs w:val="28"/>
          <w:lang w:val="ru-RU"/>
        </w:rPr>
        <w:fldChar w:fldCharType="separate"/>
      </w:r>
      <w:r w:rsidR="00AC46D8">
        <w:rPr>
          <w:rFonts w:eastAsia="Calibri" w:cs="Times New Roman"/>
          <w:sz w:val="28"/>
          <w:szCs w:val="28"/>
          <w:lang w:val="ru-RU"/>
        </w:rPr>
        <w:t>135</w:t>
      </w:r>
      <w:r w:rsidR="00C24A7E" w:rsidRPr="00207730">
        <w:rPr>
          <w:rFonts w:eastAsia="Calibri" w:cs="Times New Roman"/>
          <w:sz w:val="28"/>
          <w:szCs w:val="28"/>
          <w:lang w:val="ru-RU"/>
        </w:rPr>
        <w:fldChar w:fldCharType="end"/>
      </w:r>
      <w:r w:rsidRPr="00207730">
        <w:rPr>
          <w:rFonts w:eastAsia="Calibri" w:cs="Times New Roman"/>
          <w:sz w:val="28"/>
          <w:szCs w:val="28"/>
          <w:lang w:val="ru-RU"/>
        </w:rPr>
        <w:t>].</w:t>
      </w:r>
    </w:p>
    <w:p w14:paraId="26BB2C12"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данном реестре технические средства следует классифицировать по их назначению:</w:t>
      </w:r>
    </w:p>
    <w:p w14:paraId="75967A5D"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средства обнаружения;</w:t>
      </w:r>
    </w:p>
    <w:p w14:paraId="28E13B1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средства фиксации; </w:t>
      </w:r>
    </w:p>
    <w:p w14:paraId="63A4E48E"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средства изъятия;</w:t>
      </w:r>
    </w:p>
    <w:p w14:paraId="47E0F773"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средства исследования. </w:t>
      </w:r>
    </w:p>
    <w:p w14:paraId="1C81C4C8"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каждом разделе приводятся следующие данные по каждому техническому средству: наименование, внешний вид, тактико-технические характеристики, сфера применения, сроки эксплуатации, подтвержденных документально (сертификат). Апробацию данного предложения представляется целесообразным провести в виде пилотного проекта по внедрению данного реестра в работу Департаментов полиции и УИС по Костанайской области. </w:t>
      </w:r>
    </w:p>
    <w:p w14:paraId="2AE42F48" w14:textId="32AE7396" w:rsidR="00E846E6" w:rsidRPr="00207730" w:rsidRDefault="00E846E6" w:rsidP="00742C3F">
      <w:pPr>
        <w:tabs>
          <w:tab w:val="left" w:pos="9214"/>
          <w:tab w:val="left" w:pos="9356"/>
        </w:tabs>
        <w:spacing w:after="0" w:line="240" w:lineRule="auto"/>
        <w:ind w:firstLine="709"/>
        <w:jc w:val="both"/>
        <w:rPr>
          <w:rFonts w:eastAsia="Calibri" w:cs="Times New Roman"/>
          <w:sz w:val="28"/>
          <w:szCs w:val="28"/>
          <w:lang w:val="ru-RU"/>
        </w:rPr>
      </w:pPr>
      <w:r w:rsidRPr="00E846E6">
        <w:rPr>
          <w:rFonts w:eastAsia="Calibri" w:cs="Times New Roman"/>
          <w:sz w:val="28"/>
          <w:szCs w:val="28"/>
          <w:lang w:val="ru-RU"/>
        </w:rPr>
        <w:t xml:space="preserve">Выбор конкретных технико-криминалистических методов и средств, подлежащих применению в </w:t>
      </w:r>
      <w:r>
        <w:rPr>
          <w:rFonts w:eastAsia="Calibri" w:cs="Times New Roman"/>
          <w:sz w:val="28"/>
          <w:szCs w:val="28"/>
          <w:lang w:val="ru-RU"/>
        </w:rPr>
        <w:t>УМБ</w:t>
      </w:r>
      <w:r w:rsidRPr="00E846E6">
        <w:rPr>
          <w:rFonts w:eastAsia="Calibri" w:cs="Times New Roman"/>
          <w:sz w:val="28"/>
          <w:szCs w:val="28"/>
          <w:lang w:val="ru-RU"/>
        </w:rPr>
        <w:t>, должен основываться на системе объективных критериев</w:t>
      </w:r>
      <w:r>
        <w:rPr>
          <w:rFonts w:eastAsia="Calibri" w:cs="Times New Roman"/>
          <w:sz w:val="28"/>
          <w:szCs w:val="28"/>
          <w:lang w:val="ru-RU"/>
        </w:rPr>
        <w:t>:</w:t>
      </w:r>
    </w:p>
    <w:p w14:paraId="3B32A434" w14:textId="48C45A6F" w:rsidR="00D50766" w:rsidRPr="00207730" w:rsidRDefault="00FE15C5"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 </w:t>
      </w:r>
      <w:r w:rsidR="00E846E6">
        <w:rPr>
          <w:rFonts w:eastAsia="Calibri" w:cs="Times New Roman"/>
          <w:sz w:val="28"/>
          <w:szCs w:val="28"/>
          <w:lang w:val="ru-RU"/>
        </w:rPr>
        <w:t>лимит/численность и категории осужденных</w:t>
      </w:r>
      <w:r w:rsidR="00DE753F" w:rsidRPr="00207730">
        <w:rPr>
          <w:rFonts w:eastAsia="Calibri" w:cs="Times New Roman"/>
          <w:sz w:val="28"/>
          <w:szCs w:val="28"/>
          <w:lang w:val="ru-RU"/>
        </w:rPr>
        <w:t>;</w:t>
      </w:r>
    </w:p>
    <w:p w14:paraId="3CBA4564" w14:textId="7F5A8CED" w:rsidR="00D50766" w:rsidRPr="00207730" w:rsidRDefault="00FE15C5" w:rsidP="00F43C3B">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 </w:t>
      </w:r>
      <w:r w:rsidR="00936372">
        <w:rPr>
          <w:rFonts w:eastAsia="Calibri" w:cs="Times New Roman"/>
          <w:sz w:val="28"/>
          <w:szCs w:val="28"/>
          <w:lang w:val="ru-RU"/>
        </w:rPr>
        <w:t>площадь, инфраструктура и местонахождение учреждения</w:t>
      </w:r>
      <w:r w:rsidR="00DE753F" w:rsidRPr="00207730">
        <w:rPr>
          <w:rFonts w:eastAsia="Calibri" w:cs="Times New Roman"/>
          <w:sz w:val="28"/>
          <w:szCs w:val="28"/>
          <w:lang w:val="ru-RU"/>
        </w:rPr>
        <w:t>;</w:t>
      </w:r>
    </w:p>
    <w:p w14:paraId="3E8B115C" w14:textId="6B6B7008" w:rsidR="00E846E6" w:rsidRPr="00207730" w:rsidRDefault="00FE15C5" w:rsidP="00F43C3B">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w:t>
      </w:r>
      <w:r w:rsidR="00DE753F" w:rsidRPr="00207730">
        <w:rPr>
          <w:rFonts w:eastAsia="Calibri" w:cs="Times New Roman"/>
          <w:sz w:val="28"/>
          <w:szCs w:val="28"/>
          <w:lang w:val="ru-RU"/>
        </w:rPr>
        <w:t xml:space="preserve"> финансов</w:t>
      </w:r>
      <w:r w:rsidR="00F43C3B">
        <w:rPr>
          <w:rFonts w:eastAsia="Calibri" w:cs="Times New Roman"/>
          <w:sz w:val="28"/>
          <w:szCs w:val="28"/>
          <w:lang w:val="ru-RU"/>
        </w:rPr>
        <w:t xml:space="preserve">о-экономические </w:t>
      </w:r>
      <w:r w:rsidR="00DE753F" w:rsidRPr="00207730">
        <w:rPr>
          <w:rFonts w:eastAsia="Calibri" w:cs="Times New Roman"/>
          <w:sz w:val="28"/>
          <w:szCs w:val="28"/>
          <w:lang w:val="ru-RU"/>
        </w:rPr>
        <w:t>возможности учреждения.</w:t>
      </w:r>
    </w:p>
    <w:p w14:paraId="41482F45" w14:textId="16978867" w:rsidR="00D50766" w:rsidRPr="00207730" w:rsidRDefault="00DE753F" w:rsidP="00742C3F">
      <w:pPr>
        <w:tabs>
          <w:tab w:val="left" w:pos="9214"/>
          <w:tab w:val="left" w:pos="9356"/>
        </w:tabs>
        <w:spacing w:after="0" w:line="240" w:lineRule="auto"/>
        <w:ind w:firstLine="709"/>
        <w:jc w:val="both"/>
        <w:rPr>
          <w:rFonts w:cs="Times New Roman"/>
          <w:sz w:val="28"/>
          <w:szCs w:val="28"/>
          <w:lang w:val="ru-RU"/>
        </w:rPr>
      </w:pPr>
      <w:r w:rsidRPr="00207730">
        <w:rPr>
          <w:rFonts w:eastAsia="Calibri" w:cs="Times New Roman"/>
          <w:sz w:val="28"/>
          <w:szCs w:val="28"/>
          <w:lang w:val="ru-RU"/>
        </w:rPr>
        <w:t xml:space="preserve">В связи с этим, Е.Н. Бегалиев считает, что </w:t>
      </w:r>
      <w:r w:rsidRPr="00207730">
        <w:rPr>
          <w:rFonts w:cs="Times New Roman"/>
          <w:sz w:val="28"/>
          <w:szCs w:val="28"/>
          <w:lang w:val="ru-RU"/>
        </w:rPr>
        <w:t>разработка и внедрение интегрированного реестра технических средств облегчит администрации учреждения УИС процесс выбора необходимых технических средств для надлежащего ТКО содержания осужденных</w:t>
      </w:r>
      <w:r w:rsidR="008E7D5B" w:rsidRPr="00207730">
        <w:rPr>
          <w:rFonts w:cs="Times New Roman"/>
          <w:sz w:val="28"/>
          <w:szCs w:val="28"/>
          <w:lang w:val="ru-RU"/>
        </w:rPr>
        <w:t xml:space="preserve"> </w:t>
      </w:r>
      <w:r w:rsidR="008E7D5B" w:rsidRPr="00207730">
        <w:rPr>
          <w:rFonts w:eastAsia="Calibri" w:cs="Times New Roman"/>
          <w:sz w:val="28"/>
          <w:szCs w:val="28"/>
          <w:lang w:val="ru-RU"/>
        </w:rPr>
        <w:t>[</w:t>
      </w:r>
      <w:r w:rsidR="008E7D5B" w:rsidRPr="00207730">
        <w:rPr>
          <w:rFonts w:eastAsia="Calibri" w:cs="Times New Roman"/>
          <w:sz w:val="28"/>
          <w:szCs w:val="28"/>
          <w:lang w:val="ru-RU"/>
        </w:rPr>
        <w:fldChar w:fldCharType="begin"/>
      </w:r>
      <w:r w:rsidR="008E7D5B" w:rsidRPr="00207730">
        <w:rPr>
          <w:rFonts w:eastAsia="Calibri" w:cs="Times New Roman"/>
          <w:sz w:val="28"/>
          <w:szCs w:val="28"/>
          <w:lang w:val="ru-RU"/>
        </w:rPr>
        <w:instrText xml:space="preserve"> REF _Ref198319881 \r \h </w:instrText>
      </w:r>
      <w:r w:rsidR="00465070" w:rsidRPr="00207730">
        <w:rPr>
          <w:rFonts w:eastAsia="Calibri" w:cs="Times New Roman"/>
          <w:sz w:val="28"/>
          <w:szCs w:val="28"/>
          <w:lang w:val="ru-RU"/>
        </w:rPr>
        <w:instrText xml:space="preserve"> \* MERGEFORMAT </w:instrText>
      </w:r>
      <w:r w:rsidR="008E7D5B" w:rsidRPr="00207730">
        <w:rPr>
          <w:rFonts w:eastAsia="Calibri" w:cs="Times New Roman"/>
          <w:sz w:val="28"/>
          <w:szCs w:val="28"/>
          <w:lang w:val="ru-RU"/>
        </w:rPr>
      </w:r>
      <w:r w:rsidR="008E7D5B" w:rsidRPr="00207730">
        <w:rPr>
          <w:rFonts w:eastAsia="Calibri" w:cs="Times New Roman"/>
          <w:sz w:val="28"/>
          <w:szCs w:val="28"/>
          <w:lang w:val="ru-RU"/>
        </w:rPr>
        <w:fldChar w:fldCharType="separate"/>
      </w:r>
      <w:r w:rsidR="00AC46D8">
        <w:rPr>
          <w:rFonts w:eastAsia="Calibri" w:cs="Times New Roman"/>
          <w:sz w:val="28"/>
          <w:szCs w:val="28"/>
          <w:lang w:val="ru-RU"/>
        </w:rPr>
        <w:t>135</w:t>
      </w:r>
      <w:r w:rsidR="008E7D5B" w:rsidRPr="00207730">
        <w:rPr>
          <w:rFonts w:eastAsia="Calibri" w:cs="Times New Roman"/>
          <w:sz w:val="28"/>
          <w:szCs w:val="28"/>
          <w:lang w:val="ru-RU"/>
        </w:rPr>
        <w:fldChar w:fldCharType="end"/>
      </w:r>
      <w:r w:rsidR="008E7D5B" w:rsidRPr="00207730">
        <w:rPr>
          <w:rFonts w:eastAsia="Calibri" w:cs="Times New Roman"/>
          <w:sz w:val="28"/>
          <w:szCs w:val="28"/>
          <w:lang w:val="ru-RU"/>
        </w:rPr>
        <w:t>]</w:t>
      </w:r>
      <w:r w:rsidRPr="00207730">
        <w:rPr>
          <w:rFonts w:cs="Times New Roman"/>
          <w:sz w:val="28"/>
          <w:szCs w:val="28"/>
          <w:lang w:val="ru-RU"/>
        </w:rPr>
        <w:t>.</w:t>
      </w:r>
    </w:p>
    <w:p w14:paraId="094A5285" w14:textId="77777777" w:rsidR="00D50766" w:rsidRPr="00207730" w:rsidRDefault="00DE753F" w:rsidP="00742C3F">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 xml:space="preserve">Подводя итог, можно сделать ряд основных выводов. </w:t>
      </w:r>
    </w:p>
    <w:p w14:paraId="034C73BD" w14:textId="3967E59F" w:rsidR="00D50766" w:rsidRPr="00207730" w:rsidRDefault="00DB3448"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cs="Times New Roman"/>
          <w:sz w:val="28"/>
          <w:lang w:val="ru-RU"/>
        </w:rPr>
        <w:t xml:space="preserve">Современная криминалистика использует инновационные технологии для повышения эффективности правоохранительной деятельности. В частности, разработанное при участии автора устройство </w:t>
      </w:r>
      <w:r w:rsidRPr="00207730">
        <w:rPr>
          <w:rFonts w:eastAsia="Calibri" w:cs="Times New Roman"/>
          <w:sz w:val="28"/>
          <w:szCs w:val="28"/>
          <w:lang w:val="ru-RU"/>
        </w:rPr>
        <w:t>для идентификации личности с функцией распознавания лица</w:t>
      </w:r>
      <w:r w:rsidRPr="00207730">
        <w:rPr>
          <w:rFonts w:cs="Times New Roman"/>
          <w:sz w:val="28"/>
          <w:lang w:val="ru-RU"/>
        </w:rPr>
        <w:t xml:space="preserve"> позволит УИС и МВД РК</w:t>
      </w:r>
      <w:r w:rsidR="00263B1B" w:rsidRPr="00207730">
        <w:rPr>
          <w:rFonts w:cs="Times New Roman"/>
          <w:sz w:val="28"/>
          <w:lang w:val="ru-RU"/>
        </w:rPr>
        <w:t xml:space="preserve"> повысить эффективность работы, обеспечивая безопасность и оптимизируя ресурсы. Технология распознавания лиц, используемая в устройстве, позволит правоохранительным органам решать задачи, соблюдая принципы справедливости и законности</w:t>
      </w:r>
      <w:r w:rsidR="00DE753F" w:rsidRPr="00207730">
        <w:rPr>
          <w:rFonts w:eastAsia="Calibri" w:cs="Times New Roman"/>
          <w:bCs/>
          <w:iCs/>
          <w:sz w:val="28"/>
          <w:szCs w:val="28"/>
          <w:lang w:val="ru-RU"/>
        </w:rPr>
        <w:t xml:space="preserve">. </w:t>
      </w:r>
    </w:p>
    <w:p w14:paraId="55D3FAB2" w14:textId="77777777" w:rsidR="009B05A0"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Целесообразным представляется осуществить контрольную закупку БПЛА для оценки их эффективности в учреждениях различного уровня безопасности как технико-криминалистического средства обеспечения содержания осужденных. В случае положительных результатов данные технические средства будут использоваться во время специальных операций по розыску и задержанию осужденных, совершивших побег, освобождению заложников, ликвидации массовых беспорядков и групповых неповиновений </w:t>
      </w:r>
      <w:r w:rsidR="009B05A0" w:rsidRPr="00207730">
        <w:rPr>
          <w:rFonts w:eastAsia="Calibri" w:cs="Times New Roman"/>
          <w:bCs/>
          <w:iCs/>
          <w:sz w:val="28"/>
          <w:szCs w:val="28"/>
          <w:lang w:val="ru-RU"/>
        </w:rPr>
        <w:t>в</w:t>
      </w:r>
      <w:r w:rsidRPr="00207730">
        <w:rPr>
          <w:rFonts w:eastAsia="Calibri" w:cs="Times New Roman"/>
          <w:bCs/>
          <w:iCs/>
          <w:sz w:val="28"/>
          <w:szCs w:val="28"/>
          <w:lang w:val="ru-RU"/>
        </w:rPr>
        <w:t xml:space="preserve"> учреждени</w:t>
      </w:r>
      <w:r w:rsidR="009B05A0" w:rsidRPr="00207730">
        <w:rPr>
          <w:rFonts w:eastAsia="Calibri" w:cs="Times New Roman"/>
          <w:bCs/>
          <w:iCs/>
          <w:sz w:val="28"/>
          <w:szCs w:val="28"/>
          <w:lang w:val="ru-RU"/>
        </w:rPr>
        <w:t>ях</w:t>
      </w:r>
      <w:r w:rsidRPr="00207730">
        <w:rPr>
          <w:rFonts w:eastAsia="Calibri" w:cs="Times New Roman"/>
          <w:bCs/>
          <w:iCs/>
          <w:sz w:val="28"/>
          <w:szCs w:val="28"/>
          <w:lang w:val="ru-RU"/>
        </w:rPr>
        <w:t xml:space="preserve"> и орган</w:t>
      </w:r>
      <w:r w:rsidR="009B05A0" w:rsidRPr="00207730">
        <w:rPr>
          <w:rFonts w:eastAsia="Calibri" w:cs="Times New Roman"/>
          <w:bCs/>
          <w:iCs/>
          <w:sz w:val="28"/>
          <w:szCs w:val="28"/>
          <w:lang w:val="ru-RU"/>
        </w:rPr>
        <w:t>ах</w:t>
      </w:r>
      <w:r w:rsidRPr="00207730">
        <w:rPr>
          <w:rFonts w:eastAsia="Calibri" w:cs="Times New Roman"/>
          <w:bCs/>
          <w:iCs/>
          <w:sz w:val="28"/>
          <w:szCs w:val="28"/>
          <w:lang w:val="ru-RU"/>
        </w:rPr>
        <w:t xml:space="preserve"> УИС. </w:t>
      </w:r>
    </w:p>
    <w:p w14:paraId="3143C677" w14:textId="7D4CF8D9" w:rsidR="00A045DE" w:rsidRPr="00207730" w:rsidRDefault="00C15697" w:rsidP="00426259">
      <w:pPr>
        <w:tabs>
          <w:tab w:val="left" w:pos="9214"/>
          <w:tab w:val="left" w:pos="9356"/>
        </w:tabs>
        <w:spacing w:after="0" w:line="240" w:lineRule="auto"/>
        <w:ind w:firstLine="709"/>
        <w:jc w:val="both"/>
        <w:rPr>
          <w:rFonts w:eastAsia="Calibri" w:cs="Times New Roman"/>
          <w:bCs/>
          <w:iCs/>
          <w:sz w:val="28"/>
          <w:szCs w:val="28"/>
          <w:lang w:val="ru-RU"/>
        </w:rPr>
      </w:pPr>
      <w:r w:rsidRPr="00A045DE">
        <w:rPr>
          <w:rFonts w:eastAsia="Calibri" w:cs="Times New Roman"/>
          <w:bCs/>
          <w:iCs/>
          <w:sz w:val="28"/>
          <w:szCs w:val="28"/>
          <w:lang w:val="ru-RU"/>
        </w:rPr>
        <w:t>Наряду с модернизацией технологий</w:t>
      </w:r>
      <w:r>
        <w:rPr>
          <w:rFonts w:eastAsia="Calibri" w:cs="Times New Roman"/>
          <w:bCs/>
          <w:iCs/>
          <w:sz w:val="28"/>
          <w:szCs w:val="28"/>
          <w:lang w:val="ru-RU"/>
        </w:rPr>
        <w:t>,</w:t>
      </w:r>
      <w:r w:rsidRPr="00A045DE">
        <w:rPr>
          <w:rFonts w:eastAsia="Calibri" w:cs="Times New Roman"/>
          <w:bCs/>
          <w:iCs/>
          <w:sz w:val="28"/>
          <w:szCs w:val="28"/>
          <w:lang w:val="ru-RU"/>
        </w:rPr>
        <w:t xml:space="preserve"> особое значение приобретает формирование интегрированной системы идентификации служебных </w:t>
      </w:r>
      <w:r>
        <w:rPr>
          <w:rFonts w:eastAsia="Calibri" w:cs="Times New Roman"/>
          <w:bCs/>
          <w:iCs/>
          <w:sz w:val="28"/>
          <w:szCs w:val="28"/>
          <w:lang w:val="ru-RU"/>
        </w:rPr>
        <w:t xml:space="preserve">«своих» </w:t>
      </w:r>
      <w:r w:rsidRPr="00A045DE">
        <w:rPr>
          <w:rFonts w:eastAsia="Calibri" w:cs="Times New Roman"/>
          <w:bCs/>
          <w:iCs/>
          <w:sz w:val="28"/>
          <w:szCs w:val="28"/>
          <w:lang w:val="ru-RU"/>
        </w:rPr>
        <w:t>БПЛА, используемых в учреждениях уголовно-исполнительной системы</w:t>
      </w:r>
      <w:r>
        <w:rPr>
          <w:rFonts w:eastAsia="Calibri" w:cs="Times New Roman"/>
          <w:bCs/>
          <w:iCs/>
          <w:sz w:val="28"/>
          <w:szCs w:val="28"/>
          <w:lang w:val="ru-RU"/>
        </w:rPr>
        <w:t xml:space="preserve">. Данная система будет </w:t>
      </w:r>
      <w:r w:rsidRPr="00A045DE">
        <w:rPr>
          <w:rFonts w:eastAsia="Calibri" w:cs="Times New Roman"/>
          <w:bCs/>
          <w:iCs/>
          <w:sz w:val="28"/>
          <w:szCs w:val="28"/>
          <w:lang w:val="ru-RU"/>
        </w:rPr>
        <w:t>позвол</w:t>
      </w:r>
      <w:r>
        <w:rPr>
          <w:rFonts w:eastAsia="Calibri" w:cs="Times New Roman"/>
          <w:bCs/>
          <w:iCs/>
          <w:sz w:val="28"/>
          <w:szCs w:val="28"/>
          <w:lang w:val="ru-RU"/>
        </w:rPr>
        <w:t>ять</w:t>
      </w:r>
      <w:r w:rsidRPr="00A045DE">
        <w:rPr>
          <w:rFonts w:eastAsia="Calibri" w:cs="Times New Roman"/>
          <w:bCs/>
          <w:iCs/>
          <w:sz w:val="28"/>
          <w:szCs w:val="28"/>
          <w:lang w:val="ru-RU"/>
        </w:rPr>
        <w:t xml:space="preserve"> дифференцировать легитимные аппараты, задействованные в служебной деятельности</w:t>
      </w:r>
      <w:r>
        <w:rPr>
          <w:rFonts w:eastAsia="Calibri" w:cs="Times New Roman"/>
          <w:bCs/>
          <w:iCs/>
          <w:sz w:val="28"/>
          <w:szCs w:val="28"/>
          <w:lang w:val="ru-RU"/>
        </w:rPr>
        <w:t xml:space="preserve"> учреждений УИС</w:t>
      </w:r>
      <w:r w:rsidRPr="00A045DE">
        <w:rPr>
          <w:rFonts w:eastAsia="Calibri" w:cs="Times New Roman"/>
          <w:bCs/>
          <w:iCs/>
          <w:sz w:val="28"/>
          <w:szCs w:val="28"/>
          <w:lang w:val="ru-RU"/>
        </w:rPr>
        <w:t>, от потенциально опасных или несанкционированных объектов воздушного пространства.</w:t>
      </w:r>
      <w:r>
        <w:rPr>
          <w:rFonts w:eastAsia="Calibri" w:cs="Times New Roman"/>
          <w:bCs/>
          <w:iCs/>
          <w:sz w:val="28"/>
          <w:szCs w:val="28"/>
          <w:lang w:val="ru-RU"/>
        </w:rPr>
        <w:t xml:space="preserve"> </w:t>
      </w:r>
      <w:r w:rsidR="009B05A0" w:rsidRPr="00207730">
        <w:rPr>
          <w:rFonts w:eastAsia="Calibri" w:cs="Times New Roman"/>
          <w:bCs/>
          <w:iCs/>
          <w:sz w:val="28"/>
          <w:szCs w:val="28"/>
          <w:lang w:val="ru-RU"/>
        </w:rPr>
        <w:t xml:space="preserve">Это обусловлено существующей проблемой применения БПЛА в преступных целях, в частности, </w:t>
      </w:r>
      <w:r w:rsidR="009B05A0" w:rsidRPr="00207730">
        <w:rPr>
          <w:rFonts w:eastAsia="Calibri" w:cs="Times New Roman"/>
          <w:iCs/>
          <w:sz w:val="28"/>
          <w:szCs w:val="28"/>
          <w:lang w:val="ru-RU"/>
        </w:rPr>
        <w:t>для доставки на территорию учреждений УИС запрещенных предметов (</w:t>
      </w:r>
      <w:r w:rsidR="009B05A0" w:rsidRPr="00207730">
        <w:rPr>
          <w:rFonts w:eastAsia="Calibri" w:cs="Times New Roman"/>
          <w:bCs/>
          <w:iCs/>
          <w:sz w:val="28"/>
          <w:szCs w:val="28"/>
          <w:lang w:val="ru-RU"/>
        </w:rPr>
        <w:t>мобильные телефоны, наркотические вещества, алкоголь и др.). В условиях, когда в одном воздушном пространстве могут одновременно находиться как служебные, так и незаконно запущенные БПЛА, возникает объективная необходимость различать их по цифровым и радиочастотным признакам.</w:t>
      </w:r>
    </w:p>
    <w:p w14:paraId="6506E6AC" w14:textId="6CB7B2F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Применение БПЛА требует финансовых затрат не только на закуп самого оборудования, но и подготовку кадров. При этом быстрому и успешному обучению может способствовать использование симуляционных технологий.</w:t>
      </w:r>
    </w:p>
    <w:p w14:paraId="05387D44" w14:textId="1B76DD74" w:rsidR="00C052D7" w:rsidRPr="00C052D7" w:rsidRDefault="00DE753F" w:rsidP="00722F8A">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bCs/>
          <w:iCs/>
          <w:sz w:val="28"/>
          <w:szCs w:val="28"/>
          <w:lang w:val="ru-RU"/>
        </w:rPr>
        <w:t xml:space="preserve">Все имеющиеся и вновь разрабатываемые технические средства могут быть сведены в </w:t>
      </w:r>
      <w:r w:rsidRPr="00207730">
        <w:rPr>
          <w:rFonts w:eastAsia="Calibri" w:cs="Times New Roman"/>
          <w:sz w:val="28"/>
          <w:szCs w:val="28"/>
          <w:lang w:val="ru-RU"/>
        </w:rPr>
        <w:t xml:space="preserve">интегрированный реестр технических средств в формате программного продукта или мобильного приложения с модулем регулярного обновления и обязательным предоставлением доступа уполномоченным сотрудникам правоохранительных органов, в </w:t>
      </w:r>
      <w:r w:rsidR="008C6E32" w:rsidRPr="00207730">
        <w:rPr>
          <w:rFonts w:eastAsia="Calibri" w:cs="Times New Roman"/>
          <w:sz w:val="28"/>
          <w:szCs w:val="28"/>
          <w:lang w:val="ru-RU"/>
        </w:rPr>
        <w:t>том числе</w:t>
      </w:r>
      <w:r w:rsidRPr="00207730">
        <w:rPr>
          <w:rFonts w:eastAsia="Calibri" w:cs="Times New Roman"/>
          <w:sz w:val="28"/>
          <w:szCs w:val="28"/>
          <w:lang w:val="ru-RU"/>
        </w:rPr>
        <w:t xml:space="preserve"> УИС, и экспертных подразделений. </w:t>
      </w:r>
      <w:r w:rsidR="00C052D7" w:rsidRPr="00C052D7">
        <w:rPr>
          <w:rFonts w:eastAsia="Calibri" w:cs="Times New Roman"/>
          <w:bCs/>
          <w:sz w:val="28"/>
          <w:szCs w:val="28"/>
          <w:lang w:val="ru-RU"/>
        </w:rPr>
        <w:t xml:space="preserve">Формирование специализированного реестра технико-криминалистических  средств </w:t>
      </w:r>
      <w:r w:rsidR="00F969D7">
        <w:rPr>
          <w:rFonts w:eastAsia="Calibri" w:cs="Times New Roman"/>
          <w:bCs/>
          <w:sz w:val="28"/>
          <w:szCs w:val="28"/>
          <w:lang w:val="ru-RU"/>
        </w:rPr>
        <w:t xml:space="preserve"> </w:t>
      </w:r>
      <w:r w:rsidR="00C052D7" w:rsidRPr="00C052D7">
        <w:rPr>
          <w:rFonts w:eastAsia="Calibri" w:cs="Times New Roman"/>
          <w:bCs/>
          <w:sz w:val="28"/>
          <w:szCs w:val="28"/>
          <w:lang w:val="ru-RU"/>
        </w:rPr>
        <w:t>существенно упростит процедуру их отбора для применения в учреждениях минимальной безопасности</w:t>
      </w:r>
      <w:r w:rsidR="00F969D7">
        <w:rPr>
          <w:rFonts w:eastAsia="Calibri" w:cs="Times New Roman"/>
          <w:bCs/>
          <w:sz w:val="28"/>
          <w:szCs w:val="28"/>
          <w:lang w:val="ru-RU"/>
        </w:rPr>
        <w:t xml:space="preserve">, в зависимости от </w:t>
      </w:r>
      <w:r w:rsidR="00C052D7" w:rsidRPr="00C052D7">
        <w:rPr>
          <w:rFonts w:eastAsia="Calibri" w:cs="Times New Roman"/>
          <w:bCs/>
          <w:sz w:val="28"/>
          <w:szCs w:val="28"/>
          <w:lang w:val="ru-RU"/>
        </w:rPr>
        <w:t>контингента осужденных, особенности инфраструктуры</w:t>
      </w:r>
      <w:r w:rsidR="00F969D7">
        <w:rPr>
          <w:rFonts w:eastAsia="Calibri" w:cs="Times New Roman"/>
          <w:bCs/>
          <w:sz w:val="28"/>
          <w:szCs w:val="28"/>
          <w:lang w:val="ru-RU"/>
        </w:rPr>
        <w:t xml:space="preserve"> и местонахождения </w:t>
      </w:r>
      <w:r w:rsidR="00C052D7" w:rsidRPr="00C052D7">
        <w:rPr>
          <w:rFonts w:eastAsia="Calibri" w:cs="Times New Roman"/>
          <w:bCs/>
          <w:sz w:val="28"/>
          <w:szCs w:val="28"/>
          <w:lang w:val="ru-RU"/>
        </w:rPr>
        <w:t xml:space="preserve"> учреждения и его финансово-экономически</w:t>
      </w:r>
      <w:r w:rsidR="00F969D7">
        <w:rPr>
          <w:rFonts w:eastAsia="Calibri" w:cs="Times New Roman"/>
          <w:bCs/>
          <w:sz w:val="28"/>
          <w:szCs w:val="28"/>
          <w:lang w:val="ru-RU"/>
        </w:rPr>
        <w:t>х</w:t>
      </w:r>
      <w:r w:rsidR="00C052D7" w:rsidRPr="00C052D7">
        <w:rPr>
          <w:rFonts w:eastAsia="Calibri" w:cs="Times New Roman"/>
          <w:bCs/>
          <w:sz w:val="28"/>
          <w:szCs w:val="28"/>
          <w:lang w:val="ru-RU"/>
        </w:rPr>
        <w:t xml:space="preserve"> возможност</w:t>
      </w:r>
      <w:r w:rsidR="00F969D7">
        <w:rPr>
          <w:rFonts w:eastAsia="Calibri" w:cs="Times New Roman"/>
          <w:bCs/>
          <w:sz w:val="28"/>
          <w:szCs w:val="28"/>
          <w:lang w:val="ru-RU"/>
        </w:rPr>
        <w:t>ей</w:t>
      </w:r>
      <w:r w:rsidR="00C052D7" w:rsidRPr="00C052D7">
        <w:rPr>
          <w:rFonts w:eastAsia="Calibri" w:cs="Times New Roman"/>
          <w:bCs/>
          <w:sz w:val="28"/>
          <w:szCs w:val="28"/>
          <w:lang w:val="ru-RU"/>
        </w:rPr>
        <w:t>.</w:t>
      </w:r>
    </w:p>
    <w:p w14:paraId="2240063A" w14:textId="77777777" w:rsidR="00C052D7" w:rsidRDefault="00C052D7" w:rsidP="00742C3F">
      <w:pPr>
        <w:pStyle w:val="1"/>
        <w:spacing w:before="0" w:line="240" w:lineRule="auto"/>
        <w:ind w:firstLine="709"/>
        <w:jc w:val="both"/>
        <w:rPr>
          <w:rFonts w:ascii="Times New Roman" w:eastAsia="Calibri" w:hAnsi="Times New Roman" w:cs="Times New Roman"/>
          <w:bCs/>
          <w:color w:val="auto"/>
          <w:sz w:val="28"/>
          <w:szCs w:val="28"/>
          <w:lang w:val="ru-RU"/>
        </w:rPr>
      </w:pPr>
      <w:bookmarkStart w:id="21" w:name="_Toc198280888"/>
    </w:p>
    <w:p w14:paraId="12078475" w14:textId="7AAEE2CF" w:rsidR="00D50766" w:rsidRPr="00207730" w:rsidRDefault="00DE753F" w:rsidP="00742C3F">
      <w:pPr>
        <w:pStyle w:val="1"/>
        <w:spacing w:before="0" w:line="240" w:lineRule="auto"/>
        <w:ind w:firstLine="709"/>
        <w:jc w:val="both"/>
        <w:rPr>
          <w:rFonts w:ascii="Times New Roman" w:eastAsia="Calibri" w:hAnsi="Times New Roman" w:cs="Times New Roman"/>
          <w:bCs/>
          <w:color w:val="auto"/>
          <w:sz w:val="28"/>
          <w:szCs w:val="28"/>
          <w:lang w:val="ru-RU"/>
        </w:rPr>
      </w:pPr>
      <w:r w:rsidRPr="00207730">
        <w:rPr>
          <w:rFonts w:ascii="Times New Roman" w:eastAsia="Calibri" w:hAnsi="Times New Roman" w:cs="Times New Roman"/>
          <w:bCs/>
          <w:color w:val="auto"/>
          <w:sz w:val="28"/>
          <w:szCs w:val="28"/>
          <w:lang w:val="ru-RU"/>
        </w:rPr>
        <w:t>2.2 Особенности применения систем биометрической идентификации осужденных в учреждениях минимальной безопасности</w:t>
      </w:r>
      <w:bookmarkEnd w:id="21"/>
    </w:p>
    <w:p w14:paraId="45713DB1"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77B0327A" w14:textId="4BEDC666" w:rsidR="005D3A37" w:rsidRPr="00207730" w:rsidRDefault="005D3A37" w:rsidP="00742C3F">
      <w:pPr>
        <w:spacing w:after="0" w:line="240" w:lineRule="auto"/>
        <w:ind w:firstLine="709"/>
        <w:jc w:val="both"/>
        <w:rPr>
          <w:rFonts w:cs="Times New Roman"/>
          <w:sz w:val="28"/>
          <w:szCs w:val="28"/>
          <w:lang w:val="ru-RU"/>
        </w:rPr>
      </w:pPr>
      <w:r w:rsidRPr="00207730">
        <w:rPr>
          <w:rFonts w:cs="Times New Roman"/>
          <w:sz w:val="28"/>
          <w:szCs w:val="28"/>
          <w:lang w:val="ru-RU"/>
        </w:rPr>
        <w:t>Для обеспечения высокого уровня безопасности в учреждениях УИС в настоящее время активно внедряются и применяются разнообразные технические средства и инновационные технологии. Одним из ключевых направлений технологического развития УИС выступает использование систем биометрической идентификации, позволяющих создать надежную и устойчивую среду защиты прав и законных интересов всех категорий лиц, находящихся на территории учреждений: осужденных, персонала, должностных лиц и посетителей.</w:t>
      </w:r>
    </w:p>
    <w:p w14:paraId="7247AF02" w14:textId="42C8DFF5" w:rsidR="00561146" w:rsidRPr="00207730" w:rsidRDefault="005D3A37" w:rsidP="00AC1780">
      <w:pPr>
        <w:spacing w:after="0" w:line="240" w:lineRule="auto"/>
        <w:ind w:firstLine="709"/>
        <w:jc w:val="both"/>
        <w:rPr>
          <w:rFonts w:cs="Times New Roman"/>
          <w:sz w:val="28"/>
          <w:szCs w:val="28"/>
          <w:lang w:val="ru-RU"/>
        </w:rPr>
      </w:pPr>
      <w:r w:rsidRPr="00207730">
        <w:rPr>
          <w:rFonts w:cs="Times New Roman"/>
          <w:sz w:val="28"/>
          <w:szCs w:val="28"/>
          <w:lang w:val="ru-RU"/>
        </w:rPr>
        <w:t xml:space="preserve">С усилением мер охраны и необходимостью минимизации рисков совершения правонарушений внутри и за пределами учреждений УИС особое значение приобретает </w:t>
      </w:r>
      <w:r w:rsidR="00561146">
        <w:rPr>
          <w:rFonts w:cs="Times New Roman"/>
          <w:sz w:val="28"/>
          <w:szCs w:val="28"/>
          <w:lang w:val="ru-RU"/>
        </w:rPr>
        <w:t xml:space="preserve">последовательный </w:t>
      </w:r>
      <w:r w:rsidRPr="00207730">
        <w:rPr>
          <w:rFonts w:cs="Times New Roman"/>
          <w:sz w:val="28"/>
          <w:szCs w:val="28"/>
          <w:lang w:val="ru-RU"/>
        </w:rPr>
        <w:t xml:space="preserve">процесс цифровизации. В первую очередь, </w:t>
      </w:r>
      <w:r w:rsidR="00C51D86">
        <w:rPr>
          <w:rFonts w:cs="Times New Roman"/>
          <w:sz w:val="28"/>
          <w:szCs w:val="28"/>
          <w:lang w:val="ru-RU"/>
        </w:rPr>
        <w:t>т</w:t>
      </w:r>
      <w:r w:rsidR="00C51D86" w:rsidRPr="00561146">
        <w:rPr>
          <w:rFonts w:cs="Times New Roman"/>
          <w:sz w:val="28"/>
          <w:szCs w:val="28"/>
          <w:lang w:val="ru-RU"/>
        </w:rPr>
        <w:t xml:space="preserve">рансформация традиционных форм надзора в цифровой формат позволяет обеспечить более высокий уровень </w:t>
      </w:r>
      <w:r w:rsidR="00C51D86">
        <w:rPr>
          <w:rFonts w:cs="Times New Roman"/>
          <w:sz w:val="28"/>
          <w:szCs w:val="28"/>
          <w:lang w:val="ru-RU"/>
        </w:rPr>
        <w:t xml:space="preserve">контроля </w:t>
      </w:r>
      <w:r w:rsidRPr="00207730">
        <w:rPr>
          <w:rFonts w:cs="Times New Roman"/>
          <w:sz w:val="28"/>
          <w:szCs w:val="28"/>
          <w:lang w:val="ru-RU"/>
        </w:rPr>
        <w:t xml:space="preserve">за передвижением осужденных </w:t>
      </w:r>
      <w:r w:rsidR="00C51D86">
        <w:rPr>
          <w:rFonts w:cs="Times New Roman"/>
          <w:sz w:val="28"/>
          <w:szCs w:val="28"/>
          <w:lang w:val="ru-RU"/>
        </w:rPr>
        <w:t>вне</w:t>
      </w:r>
      <w:r w:rsidRPr="00207730">
        <w:rPr>
          <w:rFonts w:cs="Times New Roman"/>
          <w:sz w:val="28"/>
          <w:szCs w:val="28"/>
          <w:lang w:val="ru-RU"/>
        </w:rPr>
        <w:t xml:space="preserve"> территории учреждени</w:t>
      </w:r>
      <w:r w:rsidR="0056285D">
        <w:rPr>
          <w:rFonts w:cs="Times New Roman"/>
          <w:sz w:val="28"/>
          <w:szCs w:val="28"/>
          <w:lang w:val="ru-RU"/>
        </w:rPr>
        <w:t>й</w:t>
      </w:r>
      <w:r w:rsidRPr="00207730">
        <w:rPr>
          <w:rFonts w:cs="Times New Roman"/>
          <w:sz w:val="28"/>
          <w:szCs w:val="28"/>
          <w:lang w:val="ru-RU"/>
        </w:rPr>
        <w:t xml:space="preserve"> УИС, автоматизированного учета их численности, а также формирования аналитических данных, необходимых для принятия управленческих решений и обеспечения оперативного реагирования на внештатные ситуации.</w:t>
      </w:r>
    </w:p>
    <w:p w14:paraId="7718E8DE" w14:textId="77777777" w:rsidR="005D3A37" w:rsidRPr="00207730" w:rsidRDefault="005D3A37" w:rsidP="00742C3F">
      <w:pPr>
        <w:spacing w:after="0" w:line="240" w:lineRule="auto"/>
        <w:ind w:firstLine="709"/>
        <w:jc w:val="both"/>
        <w:rPr>
          <w:rFonts w:cs="Times New Roman"/>
          <w:sz w:val="28"/>
          <w:szCs w:val="28"/>
          <w:lang w:val="ru-RU"/>
        </w:rPr>
      </w:pPr>
      <w:r w:rsidRPr="00207730">
        <w:rPr>
          <w:rFonts w:cs="Times New Roman"/>
          <w:sz w:val="28"/>
          <w:szCs w:val="28"/>
          <w:lang w:val="ru-RU"/>
        </w:rPr>
        <w:t>В этом контексте использование биометрических технологий, уже зарекомендовавших себя в системе обеспечения режима и предупреждения преступлений, становится неотъемлемым элементом функционирования современной пенитенциарной инфраструктуры. Их внедрение позволяет не только повысить эффективность охраны и надзора, но и минимизировать человеческий фактор, исключив возможность подмены личности или несанкционированного доступа к режимным объектам.</w:t>
      </w:r>
    </w:p>
    <w:p w14:paraId="11AA8D61" w14:textId="351A6D45" w:rsidR="005D3A37" w:rsidRPr="00207730" w:rsidRDefault="005D3A37" w:rsidP="00742C3F">
      <w:pPr>
        <w:spacing w:after="0" w:line="240" w:lineRule="auto"/>
        <w:ind w:firstLine="709"/>
        <w:jc w:val="both"/>
        <w:rPr>
          <w:rFonts w:cs="Times New Roman"/>
          <w:sz w:val="28"/>
          <w:szCs w:val="28"/>
          <w:lang w:val="ru-RU"/>
        </w:rPr>
      </w:pPr>
      <w:r w:rsidRPr="00207730">
        <w:rPr>
          <w:rFonts w:cs="Times New Roman"/>
          <w:sz w:val="28"/>
          <w:szCs w:val="28"/>
          <w:lang w:val="ru-RU"/>
        </w:rPr>
        <w:t xml:space="preserve">Под биометрическими системами понимаются автоматизированные комплексы, обеспечивающие распознавание личности человека по уникальным биологическим и поведенческим признакам </w:t>
      </w:r>
      <w:r w:rsidR="00011CEB" w:rsidRPr="00207730">
        <w:rPr>
          <w:sz w:val="28"/>
          <w:lang w:val="ru-RU"/>
        </w:rPr>
        <w:t>[</w:t>
      </w:r>
      <w:r w:rsidR="00011CEB" w:rsidRPr="00207730">
        <w:rPr>
          <w:sz w:val="28"/>
          <w:lang w:val="ru-RU"/>
        </w:rPr>
        <w:fldChar w:fldCharType="begin"/>
      </w:r>
      <w:r w:rsidR="00011CEB" w:rsidRPr="00207730">
        <w:rPr>
          <w:sz w:val="28"/>
          <w:lang w:val="ru-RU"/>
        </w:rPr>
        <w:instrText xml:space="preserve"> REF _Ref164979519 \r \h </w:instrText>
      </w:r>
      <w:r w:rsidR="00465070" w:rsidRPr="00207730">
        <w:rPr>
          <w:sz w:val="28"/>
          <w:lang w:val="ru-RU"/>
        </w:rPr>
        <w:instrText xml:space="preserve"> \* MERGEFORMAT </w:instrText>
      </w:r>
      <w:r w:rsidR="00011CEB" w:rsidRPr="00207730">
        <w:rPr>
          <w:sz w:val="28"/>
          <w:lang w:val="ru-RU"/>
        </w:rPr>
      </w:r>
      <w:r w:rsidR="00011CEB" w:rsidRPr="00207730">
        <w:rPr>
          <w:sz w:val="28"/>
          <w:lang w:val="ru-RU"/>
        </w:rPr>
        <w:fldChar w:fldCharType="separate"/>
      </w:r>
      <w:r w:rsidR="00AC46D8">
        <w:rPr>
          <w:sz w:val="28"/>
          <w:lang w:val="ru-RU"/>
        </w:rPr>
        <w:t>136</w:t>
      </w:r>
      <w:r w:rsidR="00011CEB" w:rsidRPr="00207730">
        <w:rPr>
          <w:sz w:val="28"/>
          <w:lang w:val="ru-RU"/>
        </w:rPr>
        <w:fldChar w:fldCharType="end"/>
      </w:r>
      <w:r w:rsidR="00011CEB" w:rsidRPr="00207730">
        <w:rPr>
          <w:sz w:val="28"/>
          <w:lang w:val="ru-RU"/>
        </w:rPr>
        <w:t>, с. 10].</w:t>
      </w:r>
      <w:r w:rsidRPr="00207730">
        <w:rPr>
          <w:rFonts w:cs="Times New Roman"/>
          <w:sz w:val="28"/>
          <w:szCs w:val="28"/>
          <w:lang w:val="ru-RU"/>
        </w:rPr>
        <w:t xml:space="preserve"> В рамках таких систем для идентификации могут использоваться как статические биометрические параметры </w:t>
      </w:r>
      <w:r w:rsidR="00011CEB" w:rsidRPr="00207730">
        <w:rPr>
          <w:sz w:val="28"/>
          <w:lang w:val="ru-RU"/>
        </w:rPr>
        <w:t xml:space="preserve">– </w:t>
      </w:r>
      <w:r w:rsidRPr="00207730">
        <w:rPr>
          <w:rFonts w:cs="Times New Roman"/>
          <w:sz w:val="28"/>
          <w:szCs w:val="28"/>
          <w:lang w:val="ru-RU"/>
        </w:rPr>
        <w:t>отпечатки пальцев, конфигурация радужной оболочки глаза, особенности геометрии лица, фрагменты ДНК, так и динамические характеристики, включающие тембр и спектр голоса, почерк, манеру подписи и особенности походки.</w:t>
      </w:r>
    </w:p>
    <w:p w14:paraId="56FE781C" w14:textId="7024469B" w:rsidR="005D3A37" w:rsidRPr="00207730" w:rsidRDefault="005D3A37" w:rsidP="00742C3F">
      <w:pPr>
        <w:spacing w:after="0" w:line="240" w:lineRule="auto"/>
        <w:ind w:firstLine="709"/>
        <w:jc w:val="both"/>
        <w:rPr>
          <w:rFonts w:cs="Times New Roman"/>
          <w:sz w:val="28"/>
          <w:szCs w:val="28"/>
          <w:lang w:val="ru-RU"/>
        </w:rPr>
      </w:pPr>
      <w:r w:rsidRPr="00207730">
        <w:rPr>
          <w:rFonts w:cs="Times New Roman"/>
          <w:sz w:val="28"/>
          <w:szCs w:val="28"/>
          <w:lang w:val="ru-RU"/>
        </w:rPr>
        <w:t>Таким образом, интеграция биометрических решений в практику деятельности УИС представляет собой не просто техническое усовершенствование, а важный шаг в направлении формирования интеллектуальной, цифрово</w:t>
      </w:r>
      <w:r w:rsidR="00011CEB" w:rsidRPr="00207730">
        <w:rPr>
          <w:rFonts w:cs="Times New Roman"/>
          <w:sz w:val="28"/>
          <w:szCs w:val="28"/>
          <w:lang w:val="ru-RU"/>
        </w:rPr>
        <w:t>й</w:t>
      </w:r>
      <w:r w:rsidRPr="00207730">
        <w:rPr>
          <w:rFonts w:cs="Times New Roman"/>
          <w:sz w:val="28"/>
          <w:szCs w:val="28"/>
          <w:lang w:val="ru-RU"/>
        </w:rPr>
        <w:t xml:space="preserve"> контролируемой </w:t>
      </w:r>
      <w:r w:rsidR="00011CEB" w:rsidRPr="00207730">
        <w:rPr>
          <w:rFonts w:cs="Times New Roman"/>
          <w:sz w:val="28"/>
          <w:szCs w:val="28"/>
          <w:lang w:val="ru-RU"/>
        </w:rPr>
        <w:t>системы</w:t>
      </w:r>
      <w:r w:rsidRPr="00207730">
        <w:rPr>
          <w:rFonts w:cs="Times New Roman"/>
          <w:sz w:val="28"/>
          <w:szCs w:val="28"/>
          <w:lang w:val="ru-RU"/>
        </w:rPr>
        <w:t xml:space="preserve"> исполнения наказаний, ориентированной на безопасность, прозрачность и соблюдение прав всех участников пенитенциарных процессов.</w:t>
      </w:r>
    </w:p>
    <w:p w14:paraId="14FB1209" w14:textId="6AC97CE4" w:rsidR="00900E1B" w:rsidRDefault="00842DF0"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Закон РК «Об информатизации» определяет биометрическую идентификацию (аутентификацию) как комплекс мер, основанных на использовании физиологических и биологических неизменных признаков для установления личности </w:t>
      </w:r>
      <w:r w:rsidR="00DE753F" w:rsidRPr="00207730">
        <w:rPr>
          <w:sz w:val="28"/>
          <w:lang w:val="ru-RU"/>
        </w:rPr>
        <w:t>[</w:t>
      </w:r>
      <w:r w:rsidR="007738A6" w:rsidRPr="00207730">
        <w:rPr>
          <w:sz w:val="28"/>
          <w:lang w:val="ru-RU"/>
        </w:rPr>
        <w:fldChar w:fldCharType="begin"/>
      </w:r>
      <w:r w:rsidR="007738A6" w:rsidRPr="00207730">
        <w:rPr>
          <w:sz w:val="28"/>
          <w:lang w:val="ru-RU"/>
        </w:rPr>
        <w:instrText xml:space="preserve"> REF _Ref198319893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137</w:t>
      </w:r>
      <w:r w:rsidR="007738A6" w:rsidRPr="00207730">
        <w:rPr>
          <w:sz w:val="28"/>
          <w:lang w:val="ru-RU"/>
        </w:rPr>
        <w:fldChar w:fldCharType="end"/>
      </w:r>
      <w:r w:rsidR="00DE753F" w:rsidRPr="00207730">
        <w:rPr>
          <w:sz w:val="28"/>
          <w:lang w:val="ru-RU"/>
        </w:rPr>
        <w:t xml:space="preserve">]. </w:t>
      </w:r>
      <w:r w:rsidRPr="00207730">
        <w:rPr>
          <w:sz w:val="28"/>
          <w:lang w:val="ru-RU"/>
        </w:rPr>
        <w:t xml:space="preserve">В учреждениях УИС данная технология находит широкое применение в системах контроля и управления доступом, </w:t>
      </w:r>
      <w:r w:rsidR="000000CB">
        <w:rPr>
          <w:sz w:val="28"/>
          <w:lang w:val="ru-RU"/>
        </w:rPr>
        <w:t xml:space="preserve">которая </w:t>
      </w:r>
      <w:r w:rsidRPr="00207730">
        <w:rPr>
          <w:sz w:val="28"/>
          <w:lang w:val="ru-RU"/>
        </w:rPr>
        <w:t>обеспечива</w:t>
      </w:r>
      <w:r w:rsidR="000000CB">
        <w:rPr>
          <w:sz w:val="28"/>
          <w:lang w:val="ru-RU"/>
        </w:rPr>
        <w:t>ет</w:t>
      </w:r>
      <w:r w:rsidRPr="00207730">
        <w:rPr>
          <w:sz w:val="28"/>
          <w:lang w:val="ru-RU"/>
        </w:rPr>
        <w:t xml:space="preserve">: </w:t>
      </w:r>
    </w:p>
    <w:p w14:paraId="3C6CB6D6" w14:textId="77777777" w:rsidR="000000CB" w:rsidRPr="00207730" w:rsidRDefault="000000CB" w:rsidP="000000CB">
      <w:pPr>
        <w:pStyle w:val="a3"/>
        <w:shd w:val="clear" w:color="auto" w:fill="FFFFFF"/>
        <w:spacing w:after="0" w:line="240" w:lineRule="auto"/>
        <w:ind w:firstLine="709"/>
        <w:jc w:val="both"/>
        <w:textAlignment w:val="baseline"/>
        <w:rPr>
          <w:sz w:val="28"/>
          <w:lang w:val="ru-RU"/>
        </w:rPr>
      </w:pPr>
      <w:r w:rsidRPr="00207730">
        <w:rPr>
          <w:sz w:val="28"/>
          <w:lang w:val="ru-RU"/>
        </w:rPr>
        <w:t xml:space="preserve">- предотвращение побегов, </w:t>
      </w:r>
    </w:p>
    <w:p w14:paraId="31AEFFEB" w14:textId="77777777" w:rsidR="000000CB" w:rsidRPr="00207730" w:rsidRDefault="000000CB" w:rsidP="000000CB">
      <w:pPr>
        <w:pStyle w:val="a3"/>
        <w:shd w:val="clear" w:color="auto" w:fill="FFFFFF"/>
        <w:spacing w:after="0" w:line="240" w:lineRule="auto"/>
        <w:ind w:firstLine="709"/>
        <w:jc w:val="both"/>
        <w:textAlignment w:val="baseline"/>
        <w:rPr>
          <w:sz w:val="28"/>
          <w:lang w:val="ru-RU"/>
        </w:rPr>
      </w:pPr>
      <w:r w:rsidRPr="00207730">
        <w:rPr>
          <w:sz w:val="28"/>
          <w:lang w:val="ru-RU"/>
        </w:rPr>
        <w:t xml:space="preserve">- безопасность персонала и посетителей, </w:t>
      </w:r>
    </w:p>
    <w:p w14:paraId="466F695A" w14:textId="77777777" w:rsidR="000000CB" w:rsidRPr="00207730" w:rsidRDefault="000000CB" w:rsidP="000000CB">
      <w:pPr>
        <w:pStyle w:val="a3"/>
        <w:shd w:val="clear" w:color="auto" w:fill="FFFFFF"/>
        <w:spacing w:after="0" w:line="240" w:lineRule="auto"/>
        <w:ind w:firstLine="709"/>
        <w:jc w:val="both"/>
        <w:textAlignment w:val="baseline"/>
        <w:rPr>
          <w:sz w:val="28"/>
          <w:lang w:val="ru-RU"/>
        </w:rPr>
      </w:pPr>
      <w:r w:rsidRPr="00207730">
        <w:rPr>
          <w:sz w:val="28"/>
          <w:lang w:val="ru-RU"/>
        </w:rPr>
        <w:t xml:space="preserve">- контроль перемещений осужденных, </w:t>
      </w:r>
    </w:p>
    <w:p w14:paraId="2A86184D" w14:textId="442F8904" w:rsidR="000000CB" w:rsidRPr="00207730" w:rsidRDefault="000000CB" w:rsidP="000000CB">
      <w:pPr>
        <w:pStyle w:val="a3"/>
        <w:shd w:val="clear" w:color="auto" w:fill="FFFFFF"/>
        <w:spacing w:after="0" w:line="240" w:lineRule="auto"/>
        <w:ind w:firstLine="709"/>
        <w:jc w:val="both"/>
        <w:textAlignment w:val="baseline"/>
        <w:rPr>
          <w:sz w:val="28"/>
          <w:lang w:val="ru-RU"/>
        </w:rPr>
      </w:pPr>
      <w:r w:rsidRPr="00207730">
        <w:rPr>
          <w:sz w:val="28"/>
          <w:lang w:val="ru-RU"/>
        </w:rPr>
        <w:t xml:space="preserve">- отслеживание их количества на мероприятиях, </w:t>
      </w:r>
    </w:p>
    <w:p w14:paraId="6F4E9092" w14:textId="77777777" w:rsidR="00900E1B" w:rsidRPr="00207730" w:rsidRDefault="00900E1B"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w:t>
      </w:r>
      <w:r w:rsidR="00842DF0" w:rsidRPr="00207730">
        <w:rPr>
          <w:sz w:val="28"/>
          <w:lang w:val="ru-RU"/>
        </w:rPr>
        <w:t xml:space="preserve">регулирование доступа, </w:t>
      </w:r>
    </w:p>
    <w:p w14:paraId="336C9A11" w14:textId="1603BA3E" w:rsidR="00D50766" w:rsidRPr="00207730" w:rsidRDefault="00900E1B"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w:t>
      </w:r>
      <w:r w:rsidR="00842DF0" w:rsidRPr="00207730">
        <w:rPr>
          <w:sz w:val="28"/>
          <w:lang w:val="ru-RU"/>
        </w:rPr>
        <w:t xml:space="preserve">защиту имущества </w:t>
      </w:r>
      <w:r w:rsidR="00DE753F" w:rsidRPr="00207730">
        <w:rPr>
          <w:sz w:val="28"/>
          <w:lang w:val="ru-RU"/>
        </w:rPr>
        <w:t>[</w:t>
      </w:r>
      <w:r w:rsidR="007738A6" w:rsidRPr="00207730">
        <w:rPr>
          <w:sz w:val="28"/>
          <w:lang w:val="ru-RU"/>
        </w:rPr>
        <w:fldChar w:fldCharType="begin"/>
      </w:r>
      <w:r w:rsidR="007738A6" w:rsidRPr="00207730">
        <w:rPr>
          <w:sz w:val="28"/>
          <w:lang w:val="ru-RU"/>
        </w:rPr>
        <w:instrText xml:space="preserve"> REF _Ref164980916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138</w:t>
      </w:r>
      <w:r w:rsidR="007738A6" w:rsidRPr="00207730">
        <w:rPr>
          <w:sz w:val="28"/>
          <w:lang w:val="ru-RU"/>
        </w:rPr>
        <w:fldChar w:fldCharType="end"/>
      </w:r>
      <w:r w:rsidR="00DE753F" w:rsidRPr="00207730">
        <w:rPr>
          <w:sz w:val="28"/>
          <w:lang w:val="ru-RU"/>
        </w:rPr>
        <w:t>, с. 299].</w:t>
      </w:r>
    </w:p>
    <w:p w14:paraId="685F419C" w14:textId="072228F9" w:rsidR="00D50766" w:rsidRPr="00207730" w:rsidRDefault="00A47AD0"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cs="Times New Roman"/>
          <w:sz w:val="28"/>
          <w:lang w:val="ru-RU"/>
        </w:rPr>
        <w:t>Чтобы исключить влияние человеческого фактора, в УМБ целесообразно автоматизировать проверку наличия осужденных с помощью биометрических систем идентификации. Исследования показывают, что наиболее эффективными методами биометрической идентификации являются распознавание лица, сканирование глаза и анализ рисунка вен</w:t>
      </w:r>
      <w:r w:rsidR="00DE753F" w:rsidRPr="00207730">
        <w:rPr>
          <w:rFonts w:eastAsia="Calibri" w:cs="Times New Roman"/>
          <w:bCs/>
          <w:iCs/>
          <w:sz w:val="28"/>
          <w:szCs w:val="28"/>
          <w:lang w:val="ru-RU"/>
        </w:rPr>
        <w:t xml:space="preserve"> (см. табл. 2) [</w:t>
      </w:r>
      <w:r w:rsidR="007738A6" w:rsidRPr="00207730">
        <w:rPr>
          <w:rFonts w:cs="Times New Roman"/>
          <w:bCs/>
          <w:sz w:val="28"/>
          <w:szCs w:val="28"/>
          <w:lang w:val="ru-RU"/>
        </w:rPr>
        <w:fldChar w:fldCharType="begin"/>
      </w:r>
      <w:r w:rsidR="007738A6" w:rsidRPr="00207730">
        <w:rPr>
          <w:rFonts w:eastAsia="Calibri" w:cs="Times New Roman"/>
          <w:bCs/>
          <w:iCs/>
          <w:sz w:val="28"/>
          <w:szCs w:val="28"/>
          <w:lang w:val="ru-RU"/>
        </w:rPr>
        <w:instrText xml:space="preserve"> REF _Ref180676818 \r \h </w:instrText>
      </w:r>
      <w:r w:rsidR="00465070" w:rsidRPr="00207730">
        <w:rPr>
          <w:rFonts w:cs="Times New Roman"/>
          <w:bCs/>
          <w:sz w:val="28"/>
          <w:szCs w:val="28"/>
          <w:lang w:val="ru-RU"/>
        </w:rPr>
        <w:instrText xml:space="preserve"> \* MERGEFORMAT </w:instrText>
      </w:r>
      <w:r w:rsidR="007738A6" w:rsidRPr="00207730">
        <w:rPr>
          <w:rFonts w:cs="Times New Roman"/>
          <w:bCs/>
          <w:sz w:val="28"/>
          <w:szCs w:val="28"/>
          <w:lang w:val="ru-RU"/>
        </w:rPr>
      </w:r>
      <w:r w:rsidR="007738A6" w:rsidRPr="00207730">
        <w:rPr>
          <w:rFonts w:cs="Times New Roman"/>
          <w:bCs/>
          <w:sz w:val="28"/>
          <w:szCs w:val="28"/>
          <w:lang w:val="ru-RU"/>
        </w:rPr>
        <w:fldChar w:fldCharType="separate"/>
      </w:r>
      <w:r w:rsidR="00AC46D8">
        <w:rPr>
          <w:rFonts w:eastAsia="Calibri" w:cs="Times New Roman"/>
          <w:bCs/>
          <w:iCs/>
          <w:sz w:val="28"/>
          <w:szCs w:val="28"/>
          <w:lang w:val="ru-RU"/>
        </w:rPr>
        <w:t>139</w:t>
      </w:r>
      <w:r w:rsidR="007738A6" w:rsidRPr="00207730">
        <w:rPr>
          <w:rFonts w:cs="Times New Roman"/>
          <w:bCs/>
          <w:sz w:val="28"/>
          <w:szCs w:val="28"/>
          <w:lang w:val="ru-RU"/>
        </w:rPr>
        <w:fldChar w:fldCharType="end"/>
      </w:r>
      <w:r w:rsidR="00DE753F" w:rsidRPr="00207730">
        <w:rPr>
          <w:rFonts w:eastAsia="Calibri" w:cs="Times New Roman"/>
          <w:bCs/>
          <w:iCs/>
          <w:sz w:val="28"/>
          <w:szCs w:val="28"/>
          <w:lang w:val="ru-RU"/>
        </w:rPr>
        <w:t>, с. 18]. </w:t>
      </w:r>
    </w:p>
    <w:p w14:paraId="4C6C1C1B" w14:textId="77777777" w:rsidR="00383784" w:rsidRPr="00207730" w:rsidRDefault="00383784" w:rsidP="00742C3F">
      <w:pPr>
        <w:pStyle w:val="a3"/>
        <w:shd w:val="clear" w:color="auto" w:fill="FFFFFF"/>
        <w:spacing w:after="0" w:line="240" w:lineRule="auto"/>
        <w:jc w:val="both"/>
        <w:textAlignment w:val="baseline"/>
        <w:rPr>
          <w:sz w:val="28"/>
          <w:lang w:val="ru-RU"/>
        </w:rPr>
      </w:pPr>
    </w:p>
    <w:p w14:paraId="1F69EEB5" w14:textId="14DBE255" w:rsidR="00D50766" w:rsidRPr="00207730" w:rsidRDefault="00DE753F" w:rsidP="00742C3F">
      <w:pPr>
        <w:pStyle w:val="a3"/>
        <w:shd w:val="clear" w:color="auto" w:fill="FFFFFF"/>
        <w:spacing w:after="0" w:line="240" w:lineRule="auto"/>
        <w:jc w:val="both"/>
        <w:textAlignment w:val="baseline"/>
        <w:rPr>
          <w:sz w:val="28"/>
          <w:szCs w:val="28"/>
          <w:lang w:val="ru-RU"/>
        </w:rPr>
      </w:pPr>
      <w:r w:rsidRPr="00207730">
        <w:rPr>
          <w:sz w:val="28"/>
          <w:szCs w:val="28"/>
          <w:lang w:val="ru-RU"/>
        </w:rPr>
        <w:t xml:space="preserve">Таблица 2 – </w:t>
      </w:r>
      <w:r w:rsidR="00962595" w:rsidRPr="00207730">
        <w:rPr>
          <w:sz w:val="28"/>
          <w:szCs w:val="28"/>
          <w:lang w:val="ru-RU"/>
        </w:rPr>
        <w:t xml:space="preserve">Сопоставление методов биометрической идентификации по набору параметров </w:t>
      </w:r>
      <w:r w:rsidRPr="00207730">
        <w:rPr>
          <w:sz w:val="28"/>
          <w:szCs w:val="28"/>
          <w:lang w:val="ru-RU"/>
        </w:rPr>
        <w:t>[</w:t>
      </w:r>
      <w:r w:rsidR="007738A6" w:rsidRPr="00207730">
        <w:rPr>
          <w:sz w:val="28"/>
          <w:szCs w:val="28"/>
          <w:lang w:val="ru-RU"/>
        </w:rPr>
        <w:fldChar w:fldCharType="begin"/>
      </w:r>
      <w:r w:rsidR="007738A6" w:rsidRPr="00207730">
        <w:rPr>
          <w:sz w:val="28"/>
          <w:szCs w:val="28"/>
          <w:lang w:val="ru-RU"/>
        </w:rPr>
        <w:instrText xml:space="preserve"> REF _Ref198319907 \r \h </w:instrText>
      </w:r>
      <w:r w:rsidR="008C6E32"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szCs w:val="28"/>
          <w:lang w:val="ru-RU"/>
        </w:rPr>
        <w:t>140</w:t>
      </w:r>
      <w:r w:rsidR="007738A6" w:rsidRPr="00207730">
        <w:rPr>
          <w:sz w:val="28"/>
          <w:szCs w:val="28"/>
          <w:lang w:val="ru-RU"/>
        </w:rPr>
        <w:fldChar w:fldCharType="end"/>
      </w:r>
      <w:r w:rsidRPr="00207730">
        <w:rPr>
          <w:sz w:val="28"/>
          <w:szCs w:val="28"/>
          <w:lang w:val="ru-RU"/>
        </w:rPr>
        <w:t>]</w:t>
      </w:r>
    </w:p>
    <w:tbl>
      <w:tblPr>
        <w:tblStyle w:val="a9"/>
        <w:tblW w:w="10031" w:type="dxa"/>
        <w:tblLayout w:type="fixed"/>
        <w:tblLook w:val="04A0" w:firstRow="1" w:lastRow="0" w:firstColumn="1" w:lastColumn="0" w:noHBand="0" w:noVBand="1"/>
      </w:tblPr>
      <w:tblGrid>
        <w:gridCol w:w="1951"/>
        <w:gridCol w:w="1276"/>
        <w:gridCol w:w="1134"/>
        <w:gridCol w:w="1559"/>
        <w:gridCol w:w="1276"/>
        <w:gridCol w:w="1417"/>
        <w:gridCol w:w="1418"/>
      </w:tblGrid>
      <w:tr w:rsidR="00FB2E16" w:rsidRPr="00207730" w14:paraId="0E65BC5B" w14:textId="77777777" w:rsidTr="00694A1A">
        <w:tc>
          <w:tcPr>
            <w:tcW w:w="1951" w:type="dxa"/>
            <w:vMerge w:val="restart"/>
          </w:tcPr>
          <w:p w14:paraId="3DF7670D" w14:textId="77777777" w:rsidR="00D50766" w:rsidRPr="00207730" w:rsidRDefault="00DE753F" w:rsidP="00742C3F">
            <w:pPr>
              <w:pStyle w:val="a3"/>
              <w:textAlignment w:val="baseline"/>
              <w:rPr>
                <w:b/>
                <w:bCs/>
                <w:sz w:val="20"/>
                <w:szCs w:val="20"/>
                <w:lang w:val="ru-RU"/>
              </w:rPr>
            </w:pPr>
            <w:r w:rsidRPr="00207730">
              <w:rPr>
                <w:b/>
                <w:bCs/>
                <w:sz w:val="20"/>
                <w:szCs w:val="20"/>
                <w:lang w:val="ru-RU"/>
              </w:rPr>
              <w:t>Метод биометрической идентификации</w:t>
            </w:r>
          </w:p>
        </w:tc>
        <w:tc>
          <w:tcPr>
            <w:tcW w:w="1276" w:type="dxa"/>
            <w:vMerge w:val="restart"/>
          </w:tcPr>
          <w:p w14:paraId="57393AA2" w14:textId="77777777" w:rsidR="00D50766" w:rsidRPr="00207730" w:rsidRDefault="00DE753F" w:rsidP="00742C3F">
            <w:pPr>
              <w:pStyle w:val="a3"/>
              <w:jc w:val="center"/>
              <w:textAlignment w:val="baseline"/>
              <w:rPr>
                <w:b/>
                <w:bCs/>
                <w:sz w:val="20"/>
                <w:szCs w:val="20"/>
                <w:lang w:val="ru-RU"/>
              </w:rPr>
            </w:pPr>
            <w:r w:rsidRPr="00207730">
              <w:rPr>
                <w:b/>
                <w:bCs/>
                <w:sz w:val="20"/>
                <w:szCs w:val="20"/>
                <w:lang w:val="ru-RU"/>
              </w:rPr>
              <w:t>Отпечаток пальца</w:t>
            </w:r>
          </w:p>
        </w:tc>
        <w:tc>
          <w:tcPr>
            <w:tcW w:w="2693" w:type="dxa"/>
            <w:gridSpan w:val="2"/>
          </w:tcPr>
          <w:p w14:paraId="498B3BAF" w14:textId="77777777" w:rsidR="00D50766" w:rsidRPr="00207730" w:rsidRDefault="00DE753F" w:rsidP="00742C3F">
            <w:pPr>
              <w:pStyle w:val="a3"/>
              <w:jc w:val="center"/>
              <w:textAlignment w:val="baseline"/>
              <w:rPr>
                <w:b/>
                <w:bCs/>
                <w:sz w:val="20"/>
                <w:szCs w:val="20"/>
                <w:lang w:val="ru-RU"/>
              </w:rPr>
            </w:pPr>
            <w:r w:rsidRPr="00207730">
              <w:rPr>
                <w:b/>
                <w:bCs/>
                <w:sz w:val="20"/>
                <w:szCs w:val="20"/>
                <w:lang w:val="ru-RU"/>
              </w:rPr>
              <w:t>Распознавание лица</w:t>
            </w:r>
          </w:p>
        </w:tc>
        <w:tc>
          <w:tcPr>
            <w:tcW w:w="1276" w:type="dxa"/>
            <w:vMerge w:val="restart"/>
          </w:tcPr>
          <w:p w14:paraId="7D7D7273" w14:textId="77777777" w:rsidR="00D50766" w:rsidRPr="00207730" w:rsidRDefault="00DE753F" w:rsidP="00742C3F">
            <w:pPr>
              <w:pStyle w:val="a3"/>
              <w:jc w:val="center"/>
              <w:textAlignment w:val="baseline"/>
              <w:rPr>
                <w:b/>
                <w:bCs/>
                <w:sz w:val="20"/>
                <w:szCs w:val="20"/>
                <w:lang w:val="ru-RU"/>
              </w:rPr>
            </w:pPr>
            <w:r w:rsidRPr="00207730">
              <w:rPr>
                <w:b/>
                <w:bCs/>
                <w:sz w:val="20"/>
                <w:szCs w:val="20"/>
                <w:lang w:val="ru-RU"/>
              </w:rPr>
              <w:t>Радужная оболочка глаза</w:t>
            </w:r>
          </w:p>
        </w:tc>
        <w:tc>
          <w:tcPr>
            <w:tcW w:w="1417" w:type="dxa"/>
            <w:vMerge w:val="restart"/>
          </w:tcPr>
          <w:p w14:paraId="509CA9BA" w14:textId="77777777" w:rsidR="00D50766" w:rsidRPr="00207730" w:rsidRDefault="00DE753F" w:rsidP="00742C3F">
            <w:pPr>
              <w:pStyle w:val="a3"/>
              <w:jc w:val="center"/>
              <w:textAlignment w:val="baseline"/>
              <w:rPr>
                <w:b/>
                <w:bCs/>
                <w:sz w:val="20"/>
                <w:szCs w:val="20"/>
                <w:lang w:val="ru-RU"/>
              </w:rPr>
            </w:pPr>
            <w:r w:rsidRPr="00207730">
              <w:rPr>
                <w:b/>
                <w:bCs/>
                <w:sz w:val="20"/>
                <w:szCs w:val="20"/>
                <w:lang w:val="ru-RU"/>
              </w:rPr>
              <w:t>Сетчатка глаз</w:t>
            </w:r>
          </w:p>
        </w:tc>
        <w:tc>
          <w:tcPr>
            <w:tcW w:w="1418" w:type="dxa"/>
            <w:vMerge w:val="restart"/>
          </w:tcPr>
          <w:p w14:paraId="25281977" w14:textId="77777777" w:rsidR="00D50766" w:rsidRPr="00207730" w:rsidRDefault="00DE753F" w:rsidP="00742C3F">
            <w:pPr>
              <w:pStyle w:val="a3"/>
              <w:jc w:val="center"/>
              <w:textAlignment w:val="baseline"/>
              <w:rPr>
                <w:b/>
                <w:bCs/>
                <w:sz w:val="20"/>
                <w:szCs w:val="20"/>
                <w:lang w:val="ru-RU"/>
              </w:rPr>
            </w:pPr>
            <w:r w:rsidRPr="00207730">
              <w:rPr>
                <w:b/>
                <w:bCs/>
                <w:sz w:val="20"/>
                <w:szCs w:val="20"/>
                <w:lang w:val="ru-RU"/>
              </w:rPr>
              <w:t>Рисунок вен</w:t>
            </w:r>
          </w:p>
        </w:tc>
      </w:tr>
      <w:tr w:rsidR="00FB2E16" w:rsidRPr="00207730" w14:paraId="75285474" w14:textId="77777777" w:rsidTr="00694A1A">
        <w:tc>
          <w:tcPr>
            <w:tcW w:w="1951" w:type="dxa"/>
            <w:vMerge/>
          </w:tcPr>
          <w:p w14:paraId="6FF7A587" w14:textId="77777777" w:rsidR="00D50766" w:rsidRPr="00207730" w:rsidRDefault="00D50766" w:rsidP="00742C3F">
            <w:pPr>
              <w:pStyle w:val="a3"/>
              <w:textAlignment w:val="baseline"/>
              <w:rPr>
                <w:b/>
                <w:bCs/>
                <w:sz w:val="20"/>
                <w:szCs w:val="20"/>
                <w:lang w:val="ru-RU"/>
              </w:rPr>
            </w:pPr>
          </w:p>
        </w:tc>
        <w:tc>
          <w:tcPr>
            <w:tcW w:w="1276" w:type="dxa"/>
            <w:vMerge/>
          </w:tcPr>
          <w:p w14:paraId="0A962E46" w14:textId="77777777" w:rsidR="00D50766" w:rsidRPr="00207730" w:rsidRDefault="00D50766" w:rsidP="00742C3F">
            <w:pPr>
              <w:pStyle w:val="a3"/>
              <w:jc w:val="center"/>
              <w:textAlignment w:val="baseline"/>
              <w:rPr>
                <w:b/>
                <w:bCs/>
                <w:sz w:val="20"/>
                <w:szCs w:val="20"/>
                <w:lang w:val="ru-RU"/>
              </w:rPr>
            </w:pPr>
          </w:p>
        </w:tc>
        <w:tc>
          <w:tcPr>
            <w:tcW w:w="1134" w:type="dxa"/>
          </w:tcPr>
          <w:p w14:paraId="3E79DB38" w14:textId="77777777" w:rsidR="00D50766" w:rsidRPr="00207730" w:rsidRDefault="00DE753F" w:rsidP="00742C3F">
            <w:pPr>
              <w:pStyle w:val="a3"/>
              <w:jc w:val="center"/>
              <w:textAlignment w:val="baseline"/>
              <w:rPr>
                <w:b/>
                <w:bCs/>
                <w:sz w:val="20"/>
                <w:szCs w:val="20"/>
              </w:rPr>
            </w:pPr>
            <w:r w:rsidRPr="00207730">
              <w:rPr>
                <w:b/>
                <w:bCs/>
                <w:sz w:val="20"/>
                <w:szCs w:val="20"/>
                <w:lang w:val="ru-RU"/>
              </w:rPr>
              <w:t xml:space="preserve">2 </w:t>
            </w:r>
            <w:r w:rsidRPr="00207730">
              <w:rPr>
                <w:b/>
                <w:bCs/>
                <w:sz w:val="20"/>
                <w:szCs w:val="20"/>
              </w:rPr>
              <w:t>D</w:t>
            </w:r>
          </w:p>
        </w:tc>
        <w:tc>
          <w:tcPr>
            <w:tcW w:w="1559" w:type="dxa"/>
          </w:tcPr>
          <w:p w14:paraId="63DBB820" w14:textId="77777777" w:rsidR="00D50766" w:rsidRPr="00207730" w:rsidRDefault="00DE753F" w:rsidP="00742C3F">
            <w:pPr>
              <w:pStyle w:val="a3"/>
              <w:jc w:val="center"/>
              <w:textAlignment w:val="baseline"/>
              <w:rPr>
                <w:b/>
                <w:bCs/>
                <w:sz w:val="20"/>
                <w:szCs w:val="20"/>
              </w:rPr>
            </w:pPr>
            <w:r w:rsidRPr="00207730">
              <w:rPr>
                <w:b/>
                <w:bCs/>
                <w:sz w:val="20"/>
                <w:szCs w:val="20"/>
              </w:rPr>
              <w:t>3 D</w:t>
            </w:r>
          </w:p>
        </w:tc>
        <w:tc>
          <w:tcPr>
            <w:tcW w:w="1276" w:type="dxa"/>
            <w:vMerge/>
          </w:tcPr>
          <w:p w14:paraId="7F339A15" w14:textId="77777777" w:rsidR="00D50766" w:rsidRPr="00207730" w:rsidRDefault="00D50766" w:rsidP="00742C3F">
            <w:pPr>
              <w:pStyle w:val="a3"/>
              <w:jc w:val="center"/>
              <w:textAlignment w:val="baseline"/>
              <w:rPr>
                <w:b/>
                <w:bCs/>
                <w:sz w:val="20"/>
                <w:szCs w:val="20"/>
              </w:rPr>
            </w:pPr>
          </w:p>
        </w:tc>
        <w:tc>
          <w:tcPr>
            <w:tcW w:w="1417" w:type="dxa"/>
            <w:vMerge/>
          </w:tcPr>
          <w:p w14:paraId="79AB1E7F" w14:textId="77777777" w:rsidR="00D50766" w:rsidRPr="00207730" w:rsidRDefault="00D50766" w:rsidP="00742C3F">
            <w:pPr>
              <w:pStyle w:val="a3"/>
              <w:jc w:val="center"/>
              <w:textAlignment w:val="baseline"/>
              <w:rPr>
                <w:b/>
                <w:bCs/>
                <w:sz w:val="20"/>
                <w:szCs w:val="20"/>
              </w:rPr>
            </w:pPr>
          </w:p>
        </w:tc>
        <w:tc>
          <w:tcPr>
            <w:tcW w:w="1418" w:type="dxa"/>
            <w:vMerge/>
          </w:tcPr>
          <w:p w14:paraId="34BDEC8B" w14:textId="77777777" w:rsidR="00D50766" w:rsidRPr="00207730" w:rsidRDefault="00D50766" w:rsidP="00742C3F">
            <w:pPr>
              <w:pStyle w:val="a3"/>
              <w:jc w:val="center"/>
              <w:textAlignment w:val="baseline"/>
              <w:rPr>
                <w:b/>
                <w:bCs/>
                <w:sz w:val="20"/>
                <w:szCs w:val="20"/>
              </w:rPr>
            </w:pPr>
          </w:p>
        </w:tc>
      </w:tr>
      <w:tr w:rsidR="00FB2E16" w:rsidRPr="00207730" w14:paraId="444797DA" w14:textId="77777777" w:rsidTr="00694A1A">
        <w:tc>
          <w:tcPr>
            <w:tcW w:w="1951" w:type="dxa"/>
          </w:tcPr>
          <w:p w14:paraId="273CDCAE" w14:textId="77777777" w:rsidR="00D50766" w:rsidRPr="00207730" w:rsidRDefault="00DE753F" w:rsidP="00742C3F">
            <w:pPr>
              <w:pStyle w:val="a3"/>
              <w:textAlignment w:val="baseline"/>
              <w:rPr>
                <w:b/>
                <w:bCs/>
                <w:sz w:val="20"/>
                <w:szCs w:val="20"/>
              </w:rPr>
            </w:pPr>
            <w:r w:rsidRPr="00207730">
              <w:rPr>
                <w:b/>
                <w:bCs/>
                <w:sz w:val="20"/>
                <w:szCs w:val="20"/>
              </w:rPr>
              <w:t>FAR</w:t>
            </w:r>
          </w:p>
        </w:tc>
        <w:tc>
          <w:tcPr>
            <w:tcW w:w="1276" w:type="dxa"/>
          </w:tcPr>
          <w:p w14:paraId="64EAC079"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0,001 %</w:t>
            </w:r>
          </w:p>
        </w:tc>
        <w:tc>
          <w:tcPr>
            <w:tcW w:w="1134" w:type="dxa"/>
          </w:tcPr>
          <w:p w14:paraId="1CE6C3D1"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0,1 %</w:t>
            </w:r>
          </w:p>
        </w:tc>
        <w:tc>
          <w:tcPr>
            <w:tcW w:w="1559" w:type="dxa"/>
          </w:tcPr>
          <w:p w14:paraId="5BF2E4F1"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0,0005 %</w:t>
            </w:r>
          </w:p>
        </w:tc>
        <w:tc>
          <w:tcPr>
            <w:tcW w:w="1276" w:type="dxa"/>
          </w:tcPr>
          <w:p w14:paraId="1045DE5A"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0,00001 %</w:t>
            </w:r>
          </w:p>
        </w:tc>
        <w:tc>
          <w:tcPr>
            <w:tcW w:w="1417" w:type="dxa"/>
          </w:tcPr>
          <w:p w14:paraId="636FCC47" w14:textId="77777777" w:rsidR="00D50766" w:rsidRPr="00207730" w:rsidRDefault="00DE753F" w:rsidP="00742C3F">
            <w:pPr>
              <w:pStyle w:val="a3"/>
              <w:jc w:val="center"/>
              <w:textAlignment w:val="baseline"/>
              <w:rPr>
                <w:bCs/>
                <w:i/>
                <w:sz w:val="20"/>
                <w:szCs w:val="20"/>
              </w:rPr>
            </w:pPr>
            <w:r w:rsidRPr="00207730">
              <w:rPr>
                <w:bCs/>
                <w:i/>
                <w:sz w:val="20"/>
                <w:szCs w:val="20"/>
                <w:lang w:val="ru-RU"/>
              </w:rPr>
              <w:t>0,0001 %</w:t>
            </w:r>
          </w:p>
        </w:tc>
        <w:tc>
          <w:tcPr>
            <w:tcW w:w="1418" w:type="dxa"/>
          </w:tcPr>
          <w:p w14:paraId="52FCB8BA" w14:textId="77777777" w:rsidR="00D50766" w:rsidRPr="00207730" w:rsidRDefault="00DE753F" w:rsidP="00742C3F">
            <w:pPr>
              <w:pStyle w:val="a3"/>
              <w:jc w:val="center"/>
              <w:textAlignment w:val="baseline"/>
              <w:rPr>
                <w:bCs/>
                <w:i/>
                <w:sz w:val="20"/>
                <w:szCs w:val="20"/>
              </w:rPr>
            </w:pPr>
            <w:r w:rsidRPr="00207730">
              <w:rPr>
                <w:bCs/>
                <w:i/>
                <w:sz w:val="20"/>
                <w:szCs w:val="20"/>
                <w:lang w:val="ru-RU"/>
              </w:rPr>
              <w:t>0,0008 %</w:t>
            </w:r>
          </w:p>
        </w:tc>
      </w:tr>
      <w:tr w:rsidR="00FB2E16" w:rsidRPr="00207730" w14:paraId="38C05247" w14:textId="77777777" w:rsidTr="00694A1A">
        <w:tc>
          <w:tcPr>
            <w:tcW w:w="1951" w:type="dxa"/>
          </w:tcPr>
          <w:p w14:paraId="09996FB3" w14:textId="77777777" w:rsidR="00D50766" w:rsidRPr="00207730" w:rsidRDefault="00DE753F" w:rsidP="00742C3F">
            <w:pPr>
              <w:pStyle w:val="a3"/>
              <w:jc w:val="both"/>
              <w:textAlignment w:val="baseline"/>
              <w:rPr>
                <w:b/>
                <w:bCs/>
                <w:sz w:val="20"/>
                <w:szCs w:val="20"/>
              </w:rPr>
            </w:pPr>
            <w:r w:rsidRPr="00207730">
              <w:rPr>
                <w:b/>
                <w:bCs/>
                <w:sz w:val="20"/>
                <w:szCs w:val="20"/>
              </w:rPr>
              <w:t>FRR</w:t>
            </w:r>
          </w:p>
        </w:tc>
        <w:tc>
          <w:tcPr>
            <w:tcW w:w="1276" w:type="dxa"/>
          </w:tcPr>
          <w:p w14:paraId="5E5ECFE9"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0,6 %</w:t>
            </w:r>
          </w:p>
        </w:tc>
        <w:tc>
          <w:tcPr>
            <w:tcW w:w="1134" w:type="dxa"/>
          </w:tcPr>
          <w:p w14:paraId="765B0C16"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2,5 %</w:t>
            </w:r>
          </w:p>
        </w:tc>
        <w:tc>
          <w:tcPr>
            <w:tcW w:w="1559" w:type="dxa"/>
          </w:tcPr>
          <w:p w14:paraId="1DEB9E28"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0,1 %</w:t>
            </w:r>
          </w:p>
        </w:tc>
        <w:tc>
          <w:tcPr>
            <w:tcW w:w="1276" w:type="dxa"/>
          </w:tcPr>
          <w:p w14:paraId="731F293D"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0,16 %</w:t>
            </w:r>
          </w:p>
        </w:tc>
        <w:tc>
          <w:tcPr>
            <w:tcW w:w="1417" w:type="dxa"/>
          </w:tcPr>
          <w:p w14:paraId="0D7DF8A8"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0,4 %</w:t>
            </w:r>
          </w:p>
        </w:tc>
        <w:tc>
          <w:tcPr>
            <w:tcW w:w="1418" w:type="dxa"/>
          </w:tcPr>
          <w:p w14:paraId="34B9034C"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0,01 %</w:t>
            </w:r>
          </w:p>
        </w:tc>
      </w:tr>
      <w:tr w:rsidR="00FB2E16" w:rsidRPr="00207730" w14:paraId="6CB5E09C" w14:textId="77777777" w:rsidTr="00694A1A">
        <w:tc>
          <w:tcPr>
            <w:tcW w:w="1951" w:type="dxa"/>
          </w:tcPr>
          <w:p w14:paraId="45213533" w14:textId="77777777" w:rsidR="00D50766" w:rsidRPr="00207730" w:rsidRDefault="00DE753F" w:rsidP="00742C3F">
            <w:pPr>
              <w:pStyle w:val="a3"/>
              <w:jc w:val="both"/>
              <w:textAlignment w:val="baseline"/>
              <w:rPr>
                <w:b/>
                <w:bCs/>
                <w:sz w:val="20"/>
                <w:szCs w:val="20"/>
                <w:lang w:val="ru-RU"/>
              </w:rPr>
            </w:pPr>
            <w:r w:rsidRPr="00207730">
              <w:rPr>
                <w:b/>
                <w:bCs/>
                <w:sz w:val="20"/>
                <w:szCs w:val="20"/>
                <w:lang w:val="ru-RU"/>
              </w:rPr>
              <w:t>Фальсификация</w:t>
            </w:r>
          </w:p>
        </w:tc>
        <w:tc>
          <w:tcPr>
            <w:tcW w:w="1276" w:type="dxa"/>
          </w:tcPr>
          <w:p w14:paraId="2602C357"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Возможна</w:t>
            </w:r>
          </w:p>
        </w:tc>
        <w:tc>
          <w:tcPr>
            <w:tcW w:w="1134" w:type="dxa"/>
          </w:tcPr>
          <w:p w14:paraId="530CA3F7"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Возможна</w:t>
            </w:r>
          </w:p>
        </w:tc>
        <w:tc>
          <w:tcPr>
            <w:tcW w:w="1559" w:type="dxa"/>
          </w:tcPr>
          <w:p w14:paraId="26FB1FE3"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Проблематична</w:t>
            </w:r>
          </w:p>
        </w:tc>
        <w:tc>
          <w:tcPr>
            <w:tcW w:w="1276" w:type="dxa"/>
          </w:tcPr>
          <w:p w14:paraId="0B030330"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Безуспешна</w:t>
            </w:r>
          </w:p>
        </w:tc>
        <w:tc>
          <w:tcPr>
            <w:tcW w:w="1417" w:type="dxa"/>
          </w:tcPr>
          <w:p w14:paraId="0D9DF300"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Невозможна</w:t>
            </w:r>
          </w:p>
        </w:tc>
        <w:tc>
          <w:tcPr>
            <w:tcW w:w="1418" w:type="dxa"/>
          </w:tcPr>
          <w:p w14:paraId="7F800111" w14:textId="77777777" w:rsidR="00D50766" w:rsidRPr="00207730" w:rsidRDefault="00DE753F" w:rsidP="00742C3F">
            <w:pPr>
              <w:pStyle w:val="a3"/>
              <w:jc w:val="center"/>
              <w:textAlignment w:val="baseline"/>
              <w:rPr>
                <w:bCs/>
                <w:i/>
                <w:sz w:val="20"/>
                <w:szCs w:val="20"/>
              </w:rPr>
            </w:pPr>
            <w:r w:rsidRPr="00207730">
              <w:rPr>
                <w:bCs/>
                <w:i/>
                <w:sz w:val="20"/>
                <w:szCs w:val="20"/>
                <w:lang w:val="ru-RU"/>
              </w:rPr>
              <w:t>Невозможна</w:t>
            </w:r>
          </w:p>
        </w:tc>
      </w:tr>
      <w:tr w:rsidR="00FB2E16" w:rsidRPr="00207730" w14:paraId="254425D6" w14:textId="77777777" w:rsidTr="00694A1A">
        <w:tc>
          <w:tcPr>
            <w:tcW w:w="1951" w:type="dxa"/>
          </w:tcPr>
          <w:p w14:paraId="1876AF32" w14:textId="77777777" w:rsidR="00D50766" w:rsidRPr="00207730" w:rsidRDefault="00DE753F" w:rsidP="00742C3F">
            <w:pPr>
              <w:pStyle w:val="a3"/>
              <w:jc w:val="both"/>
              <w:textAlignment w:val="baseline"/>
              <w:rPr>
                <w:b/>
                <w:bCs/>
                <w:sz w:val="20"/>
                <w:szCs w:val="20"/>
                <w:lang w:val="ru-RU"/>
              </w:rPr>
            </w:pPr>
            <w:r w:rsidRPr="00207730">
              <w:rPr>
                <w:b/>
                <w:bCs/>
                <w:sz w:val="20"/>
                <w:szCs w:val="20"/>
                <w:lang w:val="ru-RU"/>
              </w:rPr>
              <w:t>Строгая аутентификация (один фактор)</w:t>
            </w:r>
          </w:p>
        </w:tc>
        <w:tc>
          <w:tcPr>
            <w:tcW w:w="1276" w:type="dxa"/>
          </w:tcPr>
          <w:p w14:paraId="1C2BC1A5" w14:textId="77777777" w:rsidR="00D50766" w:rsidRPr="00207730" w:rsidRDefault="00D50766" w:rsidP="00742C3F">
            <w:pPr>
              <w:pStyle w:val="a3"/>
              <w:jc w:val="center"/>
              <w:textAlignment w:val="baseline"/>
              <w:rPr>
                <w:bCs/>
                <w:i/>
                <w:sz w:val="20"/>
                <w:szCs w:val="20"/>
                <w:lang w:val="ru-RU"/>
              </w:rPr>
            </w:pPr>
          </w:p>
          <w:p w14:paraId="55B09E6C" w14:textId="77777777" w:rsidR="00D50766" w:rsidRPr="00207730" w:rsidRDefault="00DE753F" w:rsidP="00742C3F">
            <w:pPr>
              <w:pStyle w:val="a3"/>
              <w:jc w:val="center"/>
              <w:textAlignment w:val="baseline"/>
              <w:rPr>
                <w:bCs/>
                <w:i/>
                <w:sz w:val="20"/>
                <w:szCs w:val="20"/>
              </w:rPr>
            </w:pPr>
            <w:r w:rsidRPr="00207730">
              <w:rPr>
                <w:bCs/>
                <w:i/>
                <w:sz w:val="20"/>
                <w:szCs w:val="20"/>
                <w:lang w:val="ru-RU"/>
              </w:rPr>
              <w:t>Возможна</w:t>
            </w:r>
          </w:p>
        </w:tc>
        <w:tc>
          <w:tcPr>
            <w:tcW w:w="1134" w:type="dxa"/>
          </w:tcPr>
          <w:p w14:paraId="73BA7A03" w14:textId="77777777" w:rsidR="00D50766" w:rsidRPr="00207730" w:rsidRDefault="00D50766" w:rsidP="00742C3F">
            <w:pPr>
              <w:pStyle w:val="a3"/>
              <w:jc w:val="center"/>
              <w:textAlignment w:val="baseline"/>
              <w:rPr>
                <w:bCs/>
                <w:sz w:val="20"/>
                <w:szCs w:val="20"/>
                <w:lang w:val="ru-RU"/>
              </w:rPr>
            </w:pPr>
          </w:p>
          <w:p w14:paraId="53E7AAB1"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Нет</w:t>
            </w:r>
          </w:p>
        </w:tc>
        <w:tc>
          <w:tcPr>
            <w:tcW w:w="1559" w:type="dxa"/>
          </w:tcPr>
          <w:p w14:paraId="798C2DD3" w14:textId="77777777" w:rsidR="00D50766" w:rsidRPr="00207730" w:rsidRDefault="00D50766" w:rsidP="00742C3F">
            <w:pPr>
              <w:pStyle w:val="a3"/>
              <w:jc w:val="center"/>
              <w:textAlignment w:val="baseline"/>
              <w:rPr>
                <w:bCs/>
                <w:sz w:val="20"/>
                <w:szCs w:val="20"/>
                <w:lang w:val="ru-RU"/>
              </w:rPr>
            </w:pPr>
          </w:p>
          <w:p w14:paraId="11C6FC94"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Нет</w:t>
            </w:r>
          </w:p>
        </w:tc>
        <w:tc>
          <w:tcPr>
            <w:tcW w:w="1276" w:type="dxa"/>
          </w:tcPr>
          <w:p w14:paraId="19D4763C" w14:textId="77777777" w:rsidR="00D50766" w:rsidRPr="00207730" w:rsidRDefault="00D50766" w:rsidP="00742C3F">
            <w:pPr>
              <w:pStyle w:val="a3"/>
              <w:jc w:val="center"/>
              <w:textAlignment w:val="baseline"/>
              <w:rPr>
                <w:bCs/>
                <w:i/>
                <w:sz w:val="20"/>
                <w:szCs w:val="20"/>
                <w:lang w:val="ru-RU"/>
              </w:rPr>
            </w:pPr>
          </w:p>
          <w:p w14:paraId="06C8A5AE" w14:textId="77777777" w:rsidR="00D50766" w:rsidRPr="00207730" w:rsidRDefault="00DE753F" w:rsidP="00742C3F">
            <w:pPr>
              <w:pStyle w:val="a3"/>
              <w:jc w:val="center"/>
              <w:textAlignment w:val="baseline"/>
              <w:rPr>
                <w:bCs/>
                <w:i/>
                <w:sz w:val="20"/>
                <w:szCs w:val="20"/>
              </w:rPr>
            </w:pPr>
            <w:r w:rsidRPr="00207730">
              <w:rPr>
                <w:bCs/>
                <w:i/>
                <w:sz w:val="20"/>
                <w:szCs w:val="20"/>
                <w:lang w:val="ru-RU"/>
              </w:rPr>
              <w:t>Возможна</w:t>
            </w:r>
          </w:p>
        </w:tc>
        <w:tc>
          <w:tcPr>
            <w:tcW w:w="1417" w:type="dxa"/>
          </w:tcPr>
          <w:p w14:paraId="5A88BB6F" w14:textId="77777777" w:rsidR="00D50766" w:rsidRPr="00207730" w:rsidRDefault="00D50766" w:rsidP="00742C3F">
            <w:pPr>
              <w:pStyle w:val="a3"/>
              <w:jc w:val="center"/>
              <w:textAlignment w:val="baseline"/>
              <w:rPr>
                <w:bCs/>
                <w:i/>
                <w:sz w:val="20"/>
                <w:szCs w:val="20"/>
                <w:lang w:val="ru-RU"/>
              </w:rPr>
            </w:pPr>
          </w:p>
          <w:p w14:paraId="4A8B6625" w14:textId="77777777" w:rsidR="00D50766" w:rsidRPr="00207730" w:rsidRDefault="00DE753F" w:rsidP="00742C3F">
            <w:pPr>
              <w:pStyle w:val="a3"/>
              <w:jc w:val="center"/>
              <w:textAlignment w:val="baseline"/>
              <w:rPr>
                <w:bCs/>
                <w:i/>
                <w:sz w:val="20"/>
                <w:szCs w:val="20"/>
              </w:rPr>
            </w:pPr>
            <w:r w:rsidRPr="00207730">
              <w:rPr>
                <w:bCs/>
                <w:i/>
                <w:sz w:val="20"/>
                <w:szCs w:val="20"/>
                <w:lang w:val="ru-RU"/>
              </w:rPr>
              <w:t>Возможна</w:t>
            </w:r>
          </w:p>
        </w:tc>
        <w:tc>
          <w:tcPr>
            <w:tcW w:w="1418" w:type="dxa"/>
          </w:tcPr>
          <w:p w14:paraId="60DA6498" w14:textId="77777777" w:rsidR="00D50766" w:rsidRPr="00207730" w:rsidRDefault="00D50766" w:rsidP="00742C3F">
            <w:pPr>
              <w:pStyle w:val="a3"/>
              <w:jc w:val="center"/>
              <w:textAlignment w:val="baseline"/>
              <w:rPr>
                <w:bCs/>
                <w:i/>
                <w:sz w:val="20"/>
                <w:szCs w:val="20"/>
                <w:lang w:val="ru-RU"/>
              </w:rPr>
            </w:pPr>
          </w:p>
          <w:p w14:paraId="3551FC2D" w14:textId="77777777" w:rsidR="00D50766" w:rsidRPr="00207730" w:rsidRDefault="00DE753F" w:rsidP="00742C3F">
            <w:pPr>
              <w:pStyle w:val="a3"/>
              <w:jc w:val="center"/>
              <w:textAlignment w:val="baseline"/>
              <w:rPr>
                <w:bCs/>
                <w:i/>
                <w:sz w:val="20"/>
                <w:szCs w:val="20"/>
              </w:rPr>
            </w:pPr>
            <w:r w:rsidRPr="00207730">
              <w:rPr>
                <w:bCs/>
                <w:i/>
                <w:sz w:val="20"/>
                <w:szCs w:val="20"/>
                <w:lang w:val="ru-RU"/>
              </w:rPr>
              <w:t>Возможна</w:t>
            </w:r>
          </w:p>
        </w:tc>
      </w:tr>
      <w:tr w:rsidR="00FB2E16" w:rsidRPr="00207730" w14:paraId="5919C62A" w14:textId="77777777" w:rsidTr="00694A1A">
        <w:tc>
          <w:tcPr>
            <w:tcW w:w="1951" w:type="dxa"/>
          </w:tcPr>
          <w:p w14:paraId="426C5444" w14:textId="77777777" w:rsidR="00D50766" w:rsidRPr="00207730" w:rsidRDefault="00DE753F" w:rsidP="00742C3F">
            <w:pPr>
              <w:pStyle w:val="a3"/>
              <w:jc w:val="both"/>
              <w:textAlignment w:val="baseline"/>
              <w:rPr>
                <w:b/>
                <w:bCs/>
                <w:sz w:val="20"/>
                <w:szCs w:val="20"/>
                <w:lang w:val="ru-RU"/>
              </w:rPr>
            </w:pPr>
            <w:r w:rsidRPr="00207730">
              <w:rPr>
                <w:b/>
                <w:bCs/>
                <w:sz w:val="20"/>
                <w:szCs w:val="20"/>
                <w:lang w:val="ru-RU"/>
              </w:rPr>
              <w:t>Низменность характеристики</w:t>
            </w:r>
          </w:p>
        </w:tc>
        <w:tc>
          <w:tcPr>
            <w:tcW w:w="1276" w:type="dxa"/>
          </w:tcPr>
          <w:p w14:paraId="50E98028"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Низкая</w:t>
            </w:r>
          </w:p>
        </w:tc>
        <w:tc>
          <w:tcPr>
            <w:tcW w:w="1134" w:type="dxa"/>
          </w:tcPr>
          <w:p w14:paraId="28E65500"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Низкая</w:t>
            </w:r>
          </w:p>
        </w:tc>
        <w:tc>
          <w:tcPr>
            <w:tcW w:w="1559" w:type="dxa"/>
          </w:tcPr>
          <w:p w14:paraId="2757AC01"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Высокая</w:t>
            </w:r>
          </w:p>
        </w:tc>
        <w:tc>
          <w:tcPr>
            <w:tcW w:w="1276" w:type="dxa"/>
          </w:tcPr>
          <w:p w14:paraId="696E7562"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Высокая</w:t>
            </w:r>
          </w:p>
        </w:tc>
        <w:tc>
          <w:tcPr>
            <w:tcW w:w="1417" w:type="dxa"/>
          </w:tcPr>
          <w:p w14:paraId="4D9A1455"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Средняя</w:t>
            </w:r>
          </w:p>
        </w:tc>
        <w:tc>
          <w:tcPr>
            <w:tcW w:w="1418" w:type="dxa"/>
          </w:tcPr>
          <w:p w14:paraId="2B0AD1A7"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Средняя</w:t>
            </w:r>
          </w:p>
        </w:tc>
      </w:tr>
      <w:tr w:rsidR="00FB2E16" w:rsidRPr="00207730" w14:paraId="687FEB5F" w14:textId="77777777" w:rsidTr="00694A1A">
        <w:tc>
          <w:tcPr>
            <w:tcW w:w="1951" w:type="dxa"/>
          </w:tcPr>
          <w:p w14:paraId="4CD41292" w14:textId="77777777" w:rsidR="00D50766" w:rsidRPr="00207730" w:rsidRDefault="00DE753F" w:rsidP="00742C3F">
            <w:pPr>
              <w:pStyle w:val="a3"/>
              <w:jc w:val="both"/>
              <w:textAlignment w:val="baseline"/>
              <w:rPr>
                <w:b/>
                <w:bCs/>
                <w:sz w:val="20"/>
                <w:szCs w:val="20"/>
                <w:lang w:val="ru-RU"/>
              </w:rPr>
            </w:pPr>
            <w:r w:rsidRPr="00207730">
              <w:rPr>
                <w:b/>
                <w:bCs/>
                <w:sz w:val="20"/>
                <w:szCs w:val="20"/>
                <w:lang w:val="ru-RU"/>
              </w:rPr>
              <w:t>Чувствительность к влиянию внешних факторов</w:t>
            </w:r>
          </w:p>
        </w:tc>
        <w:tc>
          <w:tcPr>
            <w:tcW w:w="1276" w:type="dxa"/>
          </w:tcPr>
          <w:p w14:paraId="7ED958A8" w14:textId="77777777" w:rsidR="00D50766" w:rsidRPr="00207730" w:rsidRDefault="00D50766" w:rsidP="00742C3F">
            <w:pPr>
              <w:pStyle w:val="a3"/>
              <w:jc w:val="center"/>
              <w:textAlignment w:val="baseline"/>
              <w:rPr>
                <w:bCs/>
                <w:sz w:val="20"/>
                <w:szCs w:val="20"/>
                <w:lang w:val="ru-RU"/>
              </w:rPr>
            </w:pPr>
          </w:p>
          <w:p w14:paraId="732B1B44"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Высокая</w:t>
            </w:r>
          </w:p>
        </w:tc>
        <w:tc>
          <w:tcPr>
            <w:tcW w:w="1134" w:type="dxa"/>
          </w:tcPr>
          <w:p w14:paraId="57C1F1D1" w14:textId="77777777" w:rsidR="00D50766" w:rsidRPr="00207730" w:rsidRDefault="00D50766" w:rsidP="00742C3F">
            <w:pPr>
              <w:pStyle w:val="a3"/>
              <w:jc w:val="center"/>
              <w:textAlignment w:val="baseline"/>
              <w:rPr>
                <w:bCs/>
                <w:sz w:val="20"/>
                <w:szCs w:val="20"/>
                <w:lang w:val="ru-RU"/>
              </w:rPr>
            </w:pPr>
          </w:p>
          <w:p w14:paraId="4666D157"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Высокая</w:t>
            </w:r>
          </w:p>
        </w:tc>
        <w:tc>
          <w:tcPr>
            <w:tcW w:w="1559" w:type="dxa"/>
          </w:tcPr>
          <w:p w14:paraId="7179DE74" w14:textId="77777777" w:rsidR="00D50766" w:rsidRPr="00207730" w:rsidRDefault="00D50766" w:rsidP="00742C3F">
            <w:pPr>
              <w:pStyle w:val="a3"/>
              <w:jc w:val="center"/>
              <w:textAlignment w:val="baseline"/>
              <w:rPr>
                <w:bCs/>
                <w:i/>
                <w:sz w:val="20"/>
                <w:szCs w:val="20"/>
                <w:lang w:val="ru-RU"/>
              </w:rPr>
            </w:pPr>
          </w:p>
          <w:p w14:paraId="6B57FEE6"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Низкая</w:t>
            </w:r>
          </w:p>
        </w:tc>
        <w:tc>
          <w:tcPr>
            <w:tcW w:w="1276" w:type="dxa"/>
          </w:tcPr>
          <w:p w14:paraId="29DABA03" w14:textId="77777777" w:rsidR="00D50766" w:rsidRPr="00207730" w:rsidRDefault="00D50766" w:rsidP="00742C3F">
            <w:pPr>
              <w:pStyle w:val="a3"/>
              <w:jc w:val="center"/>
              <w:textAlignment w:val="baseline"/>
              <w:rPr>
                <w:bCs/>
                <w:i/>
                <w:sz w:val="20"/>
                <w:szCs w:val="20"/>
                <w:lang w:val="ru-RU"/>
              </w:rPr>
            </w:pPr>
          </w:p>
          <w:p w14:paraId="471ED3B1"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Средняя</w:t>
            </w:r>
          </w:p>
        </w:tc>
        <w:tc>
          <w:tcPr>
            <w:tcW w:w="1417" w:type="dxa"/>
          </w:tcPr>
          <w:p w14:paraId="04ABF589" w14:textId="77777777" w:rsidR="00D50766" w:rsidRPr="00207730" w:rsidRDefault="00D50766" w:rsidP="00742C3F">
            <w:pPr>
              <w:pStyle w:val="a3"/>
              <w:jc w:val="center"/>
              <w:textAlignment w:val="baseline"/>
              <w:rPr>
                <w:bCs/>
                <w:sz w:val="20"/>
                <w:szCs w:val="20"/>
                <w:lang w:val="ru-RU"/>
              </w:rPr>
            </w:pPr>
          </w:p>
          <w:p w14:paraId="53F74024" w14:textId="77777777" w:rsidR="00D50766" w:rsidRPr="00207730" w:rsidRDefault="00DE753F" w:rsidP="00742C3F">
            <w:pPr>
              <w:pStyle w:val="a3"/>
              <w:jc w:val="center"/>
              <w:textAlignment w:val="baseline"/>
              <w:rPr>
                <w:bCs/>
                <w:sz w:val="20"/>
                <w:szCs w:val="20"/>
                <w:lang w:val="ru-RU"/>
              </w:rPr>
            </w:pPr>
            <w:r w:rsidRPr="00207730">
              <w:rPr>
                <w:bCs/>
                <w:sz w:val="20"/>
                <w:szCs w:val="20"/>
                <w:lang w:val="ru-RU"/>
              </w:rPr>
              <w:t>Высокая</w:t>
            </w:r>
          </w:p>
        </w:tc>
        <w:tc>
          <w:tcPr>
            <w:tcW w:w="1418" w:type="dxa"/>
          </w:tcPr>
          <w:p w14:paraId="4F6487D5" w14:textId="77777777" w:rsidR="00D50766" w:rsidRPr="00207730" w:rsidRDefault="00D50766" w:rsidP="00742C3F">
            <w:pPr>
              <w:pStyle w:val="a3"/>
              <w:jc w:val="center"/>
              <w:textAlignment w:val="baseline"/>
              <w:rPr>
                <w:bCs/>
                <w:i/>
                <w:sz w:val="20"/>
                <w:szCs w:val="20"/>
                <w:lang w:val="ru-RU"/>
              </w:rPr>
            </w:pPr>
          </w:p>
          <w:p w14:paraId="5EBBDFA7" w14:textId="77777777" w:rsidR="00D50766" w:rsidRPr="00207730" w:rsidRDefault="00DE753F" w:rsidP="00742C3F">
            <w:pPr>
              <w:pStyle w:val="a3"/>
              <w:jc w:val="center"/>
              <w:textAlignment w:val="baseline"/>
              <w:rPr>
                <w:bCs/>
                <w:i/>
                <w:sz w:val="20"/>
                <w:szCs w:val="20"/>
                <w:lang w:val="ru-RU"/>
              </w:rPr>
            </w:pPr>
            <w:r w:rsidRPr="00207730">
              <w:rPr>
                <w:bCs/>
                <w:i/>
                <w:sz w:val="20"/>
                <w:szCs w:val="20"/>
                <w:lang w:val="ru-RU"/>
              </w:rPr>
              <w:t>Средняя</w:t>
            </w:r>
          </w:p>
        </w:tc>
      </w:tr>
      <w:tr w:rsidR="00694A1A" w:rsidRPr="00207730" w14:paraId="52A3CFF9" w14:textId="77777777" w:rsidTr="00694A1A">
        <w:tc>
          <w:tcPr>
            <w:tcW w:w="1951" w:type="dxa"/>
          </w:tcPr>
          <w:p w14:paraId="4FD2F0D6" w14:textId="7D4F7E76" w:rsidR="00694A1A" w:rsidRPr="00207730" w:rsidRDefault="00694A1A" w:rsidP="00742C3F">
            <w:pPr>
              <w:pStyle w:val="a3"/>
              <w:jc w:val="both"/>
              <w:textAlignment w:val="baseline"/>
              <w:rPr>
                <w:b/>
                <w:bCs/>
                <w:sz w:val="20"/>
                <w:szCs w:val="20"/>
                <w:lang w:val="ru-RU"/>
              </w:rPr>
            </w:pPr>
            <w:r w:rsidRPr="00207730">
              <w:rPr>
                <w:b/>
                <w:bCs/>
                <w:sz w:val="20"/>
                <w:szCs w:val="20"/>
                <w:lang w:val="ru-RU"/>
              </w:rPr>
              <w:t>Скорость аутентификации</w:t>
            </w:r>
          </w:p>
        </w:tc>
        <w:tc>
          <w:tcPr>
            <w:tcW w:w="1276" w:type="dxa"/>
          </w:tcPr>
          <w:p w14:paraId="6A6E1E93" w14:textId="6DB37644" w:rsidR="00694A1A" w:rsidRPr="00207730" w:rsidRDefault="00694A1A" w:rsidP="00742C3F">
            <w:pPr>
              <w:pStyle w:val="a3"/>
              <w:jc w:val="center"/>
              <w:textAlignment w:val="baseline"/>
              <w:rPr>
                <w:bCs/>
                <w:sz w:val="20"/>
                <w:szCs w:val="20"/>
                <w:lang w:val="ru-RU"/>
              </w:rPr>
            </w:pPr>
            <w:r w:rsidRPr="00207730">
              <w:rPr>
                <w:bCs/>
                <w:i/>
                <w:sz w:val="20"/>
                <w:szCs w:val="20"/>
                <w:lang w:val="ru-RU"/>
              </w:rPr>
              <w:t>Высокая</w:t>
            </w:r>
          </w:p>
        </w:tc>
        <w:tc>
          <w:tcPr>
            <w:tcW w:w="1134" w:type="dxa"/>
          </w:tcPr>
          <w:p w14:paraId="1D97EFA1" w14:textId="18CD0338" w:rsidR="00694A1A" w:rsidRPr="00207730" w:rsidRDefault="00694A1A" w:rsidP="00742C3F">
            <w:pPr>
              <w:pStyle w:val="a3"/>
              <w:jc w:val="center"/>
              <w:textAlignment w:val="baseline"/>
              <w:rPr>
                <w:bCs/>
                <w:sz w:val="20"/>
                <w:szCs w:val="20"/>
                <w:lang w:val="ru-RU"/>
              </w:rPr>
            </w:pPr>
            <w:r w:rsidRPr="00207730">
              <w:rPr>
                <w:bCs/>
                <w:sz w:val="20"/>
                <w:szCs w:val="20"/>
                <w:lang w:val="ru-RU"/>
              </w:rPr>
              <w:t>Средняя</w:t>
            </w:r>
          </w:p>
        </w:tc>
        <w:tc>
          <w:tcPr>
            <w:tcW w:w="1559" w:type="dxa"/>
          </w:tcPr>
          <w:p w14:paraId="68D0C17D" w14:textId="0C014035" w:rsidR="00694A1A" w:rsidRPr="00207730" w:rsidRDefault="00694A1A" w:rsidP="00742C3F">
            <w:pPr>
              <w:pStyle w:val="a3"/>
              <w:jc w:val="center"/>
              <w:textAlignment w:val="baseline"/>
              <w:rPr>
                <w:bCs/>
                <w:i/>
                <w:sz w:val="20"/>
                <w:szCs w:val="20"/>
                <w:lang w:val="ru-RU"/>
              </w:rPr>
            </w:pPr>
            <w:r w:rsidRPr="00207730">
              <w:rPr>
                <w:bCs/>
                <w:sz w:val="20"/>
                <w:szCs w:val="20"/>
                <w:lang w:val="ru-RU"/>
              </w:rPr>
              <w:t>Низкая</w:t>
            </w:r>
          </w:p>
        </w:tc>
        <w:tc>
          <w:tcPr>
            <w:tcW w:w="1276" w:type="dxa"/>
          </w:tcPr>
          <w:p w14:paraId="2B9BB59F" w14:textId="2708E1F6" w:rsidR="00694A1A" w:rsidRPr="00207730" w:rsidRDefault="00694A1A" w:rsidP="00742C3F">
            <w:pPr>
              <w:pStyle w:val="a3"/>
              <w:jc w:val="center"/>
              <w:textAlignment w:val="baseline"/>
              <w:rPr>
                <w:bCs/>
                <w:i/>
                <w:sz w:val="20"/>
                <w:szCs w:val="20"/>
                <w:lang w:val="ru-RU"/>
              </w:rPr>
            </w:pPr>
            <w:r w:rsidRPr="00207730">
              <w:rPr>
                <w:bCs/>
                <w:i/>
                <w:sz w:val="20"/>
                <w:szCs w:val="20"/>
                <w:lang w:val="ru-RU"/>
              </w:rPr>
              <w:t>Высокая</w:t>
            </w:r>
          </w:p>
        </w:tc>
        <w:tc>
          <w:tcPr>
            <w:tcW w:w="1417" w:type="dxa"/>
          </w:tcPr>
          <w:p w14:paraId="0F936D1B" w14:textId="1AD15065" w:rsidR="00694A1A" w:rsidRPr="00207730" w:rsidRDefault="00694A1A" w:rsidP="00742C3F">
            <w:pPr>
              <w:pStyle w:val="a3"/>
              <w:jc w:val="center"/>
              <w:textAlignment w:val="baseline"/>
              <w:rPr>
                <w:bCs/>
                <w:sz w:val="20"/>
                <w:szCs w:val="20"/>
                <w:lang w:val="ru-RU"/>
              </w:rPr>
            </w:pPr>
            <w:r w:rsidRPr="00207730">
              <w:rPr>
                <w:bCs/>
                <w:sz w:val="20"/>
                <w:szCs w:val="20"/>
                <w:lang w:val="ru-RU"/>
              </w:rPr>
              <w:t>Низкая</w:t>
            </w:r>
          </w:p>
        </w:tc>
        <w:tc>
          <w:tcPr>
            <w:tcW w:w="1418" w:type="dxa"/>
          </w:tcPr>
          <w:p w14:paraId="25CD5E35" w14:textId="6B05E4BE" w:rsidR="00694A1A" w:rsidRPr="00207730" w:rsidRDefault="00694A1A" w:rsidP="00742C3F">
            <w:pPr>
              <w:pStyle w:val="a3"/>
              <w:jc w:val="center"/>
              <w:textAlignment w:val="baseline"/>
              <w:rPr>
                <w:bCs/>
                <w:i/>
                <w:sz w:val="20"/>
                <w:szCs w:val="20"/>
                <w:lang w:val="ru-RU"/>
              </w:rPr>
            </w:pPr>
            <w:r w:rsidRPr="00207730">
              <w:rPr>
                <w:bCs/>
                <w:i/>
                <w:sz w:val="20"/>
                <w:szCs w:val="20"/>
                <w:lang w:val="ru-RU"/>
              </w:rPr>
              <w:t>Высокая</w:t>
            </w:r>
          </w:p>
        </w:tc>
      </w:tr>
      <w:tr w:rsidR="00CF4C0D" w:rsidRPr="00207730" w14:paraId="62D25E7A" w14:textId="77777777" w:rsidTr="00697301">
        <w:tc>
          <w:tcPr>
            <w:tcW w:w="1951" w:type="dxa"/>
          </w:tcPr>
          <w:p w14:paraId="4FC6FCEA" w14:textId="77777777" w:rsidR="00CF4C0D" w:rsidRPr="00207730" w:rsidRDefault="00CF4C0D" w:rsidP="00742C3F">
            <w:pPr>
              <w:pStyle w:val="a3"/>
              <w:jc w:val="both"/>
              <w:textAlignment w:val="baseline"/>
              <w:rPr>
                <w:b/>
                <w:bCs/>
                <w:sz w:val="20"/>
                <w:szCs w:val="20"/>
                <w:lang w:val="ru-RU"/>
              </w:rPr>
            </w:pPr>
            <w:r w:rsidRPr="00207730">
              <w:rPr>
                <w:b/>
                <w:bCs/>
                <w:sz w:val="20"/>
                <w:szCs w:val="20"/>
                <w:lang w:val="ru-RU"/>
              </w:rPr>
              <w:t>Бесконтактная аутентификация во время движения</w:t>
            </w:r>
          </w:p>
        </w:tc>
        <w:tc>
          <w:tcPr>
            <w:tcW w:w="1276" w:type="dxa"/>
          </w:tcPr>
          <w:p w14:paraId="1FE182D6" w14:textId="77777777" w:rsidR="00CF4C0D" w:rsidRPr="00207730" w:rsidRDefault="00CF4C0D" w:rsidP="00742C3F">
            <w:pPr>
              <w:pStyle w:val="a3"/>
              <w:jc w:val="center"/>
              <w:textAlignment w:val="baseline"/>
              <w:rPr>
                <w:bCs/>
                <w:sz w:val="20"/>
                <w:szCs w:val="20"/>
                <w:lang w:val="ru-RU"/>
              </w:rPr>
            </w:pPr>
          </w:p>
          <w:p w14:paraId="29651FD0"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Безуспешна</w:t>
            </w:r>
          </w:p>
        </w:tc>
        <w:tc>
          <w:tcPr>
            <w:tcW w:w="1134" w:type="dxa"/>
          </w:tcPr>
          <w:p w14:paraId="278240C3" w14:textId="77777777" w:rsidR="00CF4C0D" w:rsidRPr="00207730" w:rsidRDefault="00CF4C0D" w:rsidP="00742C3F">
            <w:pPr>
              <w:pStyle w:val="a3"/>
              <w:jc w:val="center"/>
              <w:textAlignment w:val="baseline"/>
              <w:rPr>
                <w:bCs/>
                <w:i/>
                <w:sz w:val="20"/>
                <w:szCs w:val="20"/>
                <w:lang w:val="ru-RU"/>
              </w:rPr>
            </w:pPr>
          </w:p>
          <w:p w14:paraId="4AFB3648" w14:textId="77777777" w:rsidR="00CF4C0D" w:rsidRPr="00207730" w:rsidRDefault="00CF4C0D" w:rsidP="00742C3F">
            <w:pPr>
              <w:pStyle w:val="a3"/>
              <w:jc w:val="center"/>
              <w:textAlignment w:val="baseline"/>
              <w:rPr>
                <w:bCs/>
                <w:i/>
                <w:sz w:val="20"/>
                <w:szCs w:val="20"/>
                <w:lang w:val="ru-RU"/>
              </w:rPr>
            </w:pPr>
            <w:r w:rsidRPr="00207730">
              <w:rPr>
                <w:bCs/>
                <w:i/>
                <w:sz w:val="20"/>
                <w:szCs w:val="20"/>
                <w:lang w:val="ru-RU"/>
              </w:rPr>
              <w:t>На большом расстоянии</w:t>
            </w:r>
          </w:p>
        </w:tc>
        <w:tc>
          <w:tcPr>
            <w:tcW w:w="1559" w:type="dxa"/>
          </w:tcPr>
          <w:p w14:paraId="225E3FE6" w14:textId="77777777" w:rsidR="00CF4C0D" w:rsidRPr="00207730" w:rsidRDefault="00CF4C0D" w:rsidP="00742C3F">
            <w:pPr>
              <w:pStyle w:val="a3"/>
              <w:jc w:val="center"/>
              <w:textAlignment w:val="baseline"/>
              <w:rPr>
                <w:bCs/>
                <w:sz w:val="20"/>
                <w:szCs w:val="20"/>
                <w:lang w:val="ru-RU"/>
              </w:rPr>
            </w:pPr>
          </w:p>
          <w:p w14:paraId="14C628EF"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На среднем расстоянии</w:t>
            </w:r>
          </w:p>
        </w:tc>
        <w:tc>
          <w:tcPr>
            <w:tcW w:w="1276" w:type="dxa"/>
          </w:tcPr>
          <w:p w14:paraId="111D0C27" w14:textId="77777777" w:rsidR="00CF4C0D" w:rsidRPr="00207730" w:rsidRDefault="00CF4C0D" w:rsidP="00742C3F">
            <w:pPr>
              <w:pStyle w:val="a3"/>
              <w:jc w:val="center"/>
              <w:textAlignment w:val="baseline"/>
              <w:rPr>
                <w:bCs/>
                <w:i/>
                <w:sz w:val="20"/>
                <w:szCs w:val="20"/>
                <w:lang w:val="ru-RU"/>
              </w:rPr>
            </w:pPr>
          </w:p>
          <w:p w14:paraId="2267F7E8" w14:textId="77777777" w:rsidR="00CF4C0D" w:rsidRPr="00207730" w:rsidRDefault="00CF4C0D" w:rsidP="00742C3F">
            <w:pPr>
              <w:pStyle w:val="a3"/>
              <w:jc w:val="center"/>
              <w:textAlignment w:val="baseline"/>
              <w:rPr>
                <w:bCs/>
                <w:sz w:val="20"/>
                <w:szCs w:val="20"/>
                <w:lang w:val="ru-RU"/>
              </w:rPr>
            </w:pPr>
            <w:r w:rsidRPr="00207730">
              <w:rPr>
                <w:bCs/>
                <w:i/>
                <w:sz w:val="20"/>
                <w:szCs w:val="20"/>
                <w:lang w:val="ru-RU"/>
              </w:rPr>
              <w:t>На большом расстоянии</w:t>
            </w:r>
          </w:p>
        </w:tc>
        <w:tc>
          <w:tcPr>
            <w:tcW w:w="1417" w:type="dxa"/>
          </w:tcPr>
          <w:p w14:paraId="099E3A8E" w14:textId="77777777" w:rsidR="00CF4C0D" w:rsidRPr="00207730" w:rsidRDefault="00CF4C0D" w:rsidP="00742C3F">
            <w:pPr>
              <w:pStyle w:val="a3"/>
              <w:jc w:val="center"/>
              <w:textAlignment w:val="baseline"/>
              <w:rPr>
                <w:bCs/>
                <w:sz w:val="20"/>
                <w:szCs w:val="20"/>
                <w:lang w:val="ru-RU"/>
              </w:rPr>
            </w:pPr>
          </w:p>
          <w:p w14:paraId="163900B4"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Невозможна</w:t>
            </w:r>
          </w:p>
        </w:tc>
        <w:tc>
          <w:tcPr>
            <w:tcW w:w="1418" w:type="dxa"/>
          </w:tcPr>
          <w:p w14:paraId="23DCA5D3" w14:textId="77777777" w:rsidR="00CF4C0D" w:rsidRPr="00207730" w:rsidRDefault="00CF4C0D" w:rsidP="00742C3F">
            <w:pPr>
              <w:pStyle w:val="a3"/>
              <w:jc w:val="center"/>
              <w:textAlignment w:val="baseline"/>
              <w:rPr>
                <w:bCs/>
                <w:sz w:val="20"/>
                <w:szCs w:val="20"/>
                <w:lang w:val="ru-RU"/>
              </w:rPr>
            </w:pPr>
            <w:r w:rsidRPr="00207730">
              <w:rPr>
                <w:bCs/>
                <w:i/>
                <w:sz w:val="20"/>
                <w:szCs w:val="20"/>
                <w:lang w:val="ru-RU"/>
              </w:rPr>
              <w:t>На маленьком расстоянии</w:t>
            </w:r>
          </w:p>
        </w:tc>
      </w:tr>
      <w:tr w:rsidR="00CF4C0D" w:rsidRPr="00207730" w14:paraId="0EDD3821" w14:textId="77777777" w:rsidTr="00697301">
        <w:tc>
          <w:tcPr>
            <w:tcW w:w="1951" w:type="dxa"/>
          </w:tcPr>
          <w:p w14:paraId="3B7F4B75" w14:textId="77777777" w:rsidR="00CF4C0D" w:rsidRPr="00207730" w:rsidRDefault="00CF4C0D" w:rsidP="00742C3F">
            <w:pPr>
              <w:pStyle w:val="a3"/>
              <w:jc w:val="both"/>
              <w:textAlignment w:val="baseline"/>
              <w:rPr>
                <w:b/>
                <w:bCs/>
                <w:sz w:val="20"/>
                <w:szCs w:val="20"/>
                <w:lang w:val="ru-RU"/>
              </w:rPr>
            </w:pPr>
            <w:r w:rsidRPr="00207730">
              <w:rPr>
                <w:b/>
                <w:bCs/>
                <w:sz w:val="20"/>
                <w:szCs w:val="20"/>
                <w:lang w:val="ru-RU"/>
              </w:rPr>
              <w:t>Комфорт пользователя</w:t>
            </w:r>
          </w:p>
        </w:tc>
        <w:tc>
          <w:tcPr>
            <w:tcW w:w="1276" w:type="dxa"/>
          </w:tcPr>
          <w:p w14:paraId="1D7E98E1"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Средний</w:t>
            </w:r>
          </w:p>
        </w:tc>
        <w:tc>
          <w:tcPr>
            <w:tcW w:w="1134" w:type="dxa"/>
          </w:tcPr>
          <w:p w14:paraId="1CBBAD42" w14:textId="77777777" w:rsidR="00CF4C0D" w:rsidRPr="00207730" w:rsidRDefault="00CF4C0D" w:rsidP="00742C3F">
            <w:pPr>
              <w:pStyle w:val="a3"/>
              <w:jc w:val="center"/>
              <w:textAlignment w:val="baseline"/>
              <w:rPr>
                <w:bCs/>
                <w:i/>
                <w:sz w:val="20"/>
                <w:szCs w:val="20"/>
                <w:lang w:val="ru-RU"/>
              </w:rPr>
            </w:pPr>
            <w:r w:rsidRPr="00207730">
              <w:rPr>
                <w:bCs/>
                <w:i/>
                <w:sz w:val="20"/>
                <w:szCs w:val="20"/>
                <w:lang w:val="ru-RU"/>
              </w:rPr>
              <w:t>Высокий</w:t>
            </w:r>
          </w:p>
        </w:tc>
        <w:tc>
          <w:tcPr>
            <w:tcW w:w="1559" w:type="dxa"/>
          </w:tcPr>
          <w:p w14:paraId="66F27552"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Средний</w:t>
            </w:r>
          </w:p>
        </w:tc>
        <w:tc>
          <w:tcPr>
            <w:tcW w:w="1276" w:type="dxa"/>
          </w:tcPr>
          <w:p w14:paraId="7E8BBB67" w14:textId="77777777" w:rsidR="00CF4C0D" w:rsidRPr="00207730" w:rsidRDefault="00CF4C0D" w:rsidP="00742C3F">
            <w:pPr>
              <w:pStyle w:val="a3"/>
              <w:jc w:val="center"/>
              <w:textAlignment w:val="baseline"/>
              <w:rPr>
                <w:bCs/>
                <w:i/>
                <w:sz w:val="20"/>
                <w:szCs w:val="20"/>
                <w:lang w:val="ru-RU"/>
              </w:rPr>
            </w:pPr>
            <w:r w:rsidRPr="00207730">
              <w:rPr>
                <w:bCs/>
                <w:i/>
                <w:sz w:val="20"/>
                <w:szCs w:val="20"/>
                <w:lang w:val="ru-RU"/>
              </w:rPr>
              <w:t>Высокий</w:t>
            </w:r>
          </w:p>
        </w:tc>
        <w:tc>
          <w:tcPr>
            <w:tcW w:w="1417" w:type="dxa"/>
          </w:tcPr>
          <w:p w14:paraId="51A15ED8"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Низкий</w:t>
            </w:r>
          </w:p>
        </w:tc>
        <w:tc>
          <w:tcPr>
            <w:tcW w:w="1418" w:type="dxa"/>
          </w:tcPr>
          <w:p w14:paraId="36C06B32"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Средний</w:t>
            </w:r>
          </w:p>
        </w:tc>
      </w:tr>
      <w:tr w:rsidR="00CF4C0D" w:rsidRPr="00207730" w14:paraId="195DAB19" w14:textId="77777777" w:rsidTr="00697301">
        <w:tc>
          <w:tcPr>
            <w:tcW w:w="1951" w:type="dxa"/>
          </w:tcPr>
          <w:p w14:paraId="57BF1118" w14:textId="77777777" w:rsidR="00CF4C0D" w:rsidRPr="00207730" w:rsidRDefault="00CF4C0D" w:rsidP="00742C3F">
            <w:pPr>
              <w:pStyle w:val="a3"/>
              <w:textAlignment w:val="baseline"/>
              <w:rPr>
                <w:b/>
                <w:bCs/>
                <w:sz w:val="20"/>
                <w:szCs w:val="20"/>
                <w:lang w:val="ru-RU"/>
              </w:rPr>
            </w:pPr>
            <w:r w:rsidRPr="00207730">
              <w:rPr>
                <w:b/>
                <w:bCs/>
                <w:sz w:val="20"/>
                <w:szCs w:val="20"/>
                <w:lang w:val="ru-RU"/>
              </w:rPr>
              <w:t>Стоимость</w:t>
            </w:r>
          </w:p>
        </w:tc>
        <w:tc>
          <w:tcPr>
            <w:tcW w:w="1276" w:type="dxa"/>
          </w:tcPr>
          <w:p w14:paraId="57FFAE05" w14:textId="77777777" w:rsidR="00CF4C0D" w:rsidRPr="00207730" w:rsidRDefault="00CF4C0D" w:rsidP="00742C3F">
            <w:pPr>
              <w:pStyle w:val="a3"/>
              <w:jc w:val="center"/>
              <w:textAlignment w:val="baseline"/>
              <w:rPr>
                <w:bCs/>
                <w:i/>
                <w:sz w:val="20"/>
                <w:szCs w:val="20"/>
                <w:lang w:val="ru-RU"/>
              </w:rPr>
            </w:pPr>
            <w:r w:rsidRPr="00207730">
              <w:rPr>
                <w:bCs/>
                <w:i/>
                <w:sz w:val="20"/>
                <w:szCs w:val="20"/>
                <w:lang w:val="ru-RU"/>
              </w:rPr>
              <w:t>Низкая</w:t>
            </w:r>
          </w:p>
        </w:tc>
        <w:tc>
          <w:tcPr>
            <w:tcW w:w="1134" w:type="dxa"/>
          </w:tcPr>
          <w:p w14:paraId="06C3C9AA" w14:textId="77777777" w:rsidR="00CF4C0D" w:rsidRPr="00207730" w:rsidRDefault="00CF4C0D" w:rsidP="00742C3F">
            <w:pPr>
              <w:pStyle w:val="a3"/>
              <w:jc w:val="center"/>
              <w:textAlignment w:val="baseline"/>
              <w:rPr>
                <w:bCs/>
                <w:i/>
                <w:sz w:val="20"/>
                <w:szCs w:val="20"/>
                <w:lang w:val="ru-RU"/>
              </w:rPr>
            </w:pPr>
            <w:r w:rsidRPr="00207730">
              <w:rPr>
                <w:bCs/>
                <w:i/>
                <w:sz w:val="20"/>
                <w:szCs w:val="20"/>
                <w:lang w:val="ru-RU"/>
              </w:rPr>
              <w:t>Средняя</w:t>
            </w:r>
          </w:p>
        </w:tc>
        <w:tc>
          <w:tcPr>
            <w:tcW w:w="1559" w:type="dxa"/>
          </w:tcPr>
          <w:p w14:paraId="201C3C0D"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Высокая</w:t>
            </w:r>
          </w:p>
        </w:tc>
        <w:tc>
          <w:tcPr>
            <w:tcW w:w="1276" w:type="dxa"/>
          </w:tcPr>
          <w:p w14:paraId="76388886"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Высокая</w:t>
            </w:r>
          </w:p>
        </w:tc>
        <w:tc>
          <w:tcPr>
            <w:tcW w:w="1417" w:type="dxa"/>
          </w:tcPr>
          <w:p w14:paraId="71DA79A8" w14:textId="77777777" w:rsidR="00CF4C0D" w:rsidRPr="00207730" w:rsidRDefault="00CF4C0D" w:rsidP="00742C3F">
            <w:pPr>
              <w:pStyle w:val="a3"/>
              <w:jc w:val="center"/>
              <w:textAlignment w:val="baseline"/>
              <w:rPr>
                <w:bCs/>
                <w:sz w:val="20"/>
                <w:szCs w:val="20"/>
                <w:lang w:val="ru-RU"/>
              </w:rPr>
            </w:pPr>
            <w:r w:rsidRPr="00207730">
              <w:rPr>
                <w:bCs/>
                <w:sz w:val="20"/>
                <w:szCs w:val="20"/>
                <w:lang w:val="ru-RU"/>
              </w:rPr>
              <w:t>Высокая</w:t>
            </w:r>
          </w:p>
        </w:tc>
        <w:tc>
          <w:tcPr>
            <w:tcW w:w="1418" w:type="dxa"/>
          </w:tcPr>
          <w:p w14:paraId="657A2155" w14:textId="77777777" w:rsidR="00CF4C0D" w:rsidRPr="00207730" w:rsidRDefault="00CF4C0D" w:rsidP="00742C3F">
            <w:pPr>
              <w:pStyle w:val="a3"/>
              <w:jc w:val="center"/>
              <w:textAlignment w:val="baseline"/>
              <w:rPr>
                <w:bCs/>
                <w:sz w:val="20"/>
                <w:szCs w:val="20"/>
                <w:lang w:val="ru-RU"/>
              </w:rPr>
            </w:pPr>
            <w:r w:rsidRPr="00207730">
              <w:rPr>
                <w:bCs/>
                <w:i/>
                <w:sz w:val="20"/>
                <w:szCs w:val="20"/>
                <w:lang w:val="ru-RU"/>
              </w:rPr>
              <w:t>Средняя</w:t>
            </w:r>
          </w:p>
        </w:tc>
      </w:tr>
    </w:tbl>
    <w:p w14:paraId="3979A32B" w14:textId="77777777" w:rsidR="00CF4C0D" w:rsidRPr="00207730" w:rsidRDefault="00CF4C0D" w:rsidP="00742C3F">
      <w:pPr>
        <w:pStyle w:val="a3"/>
        <w:spacing w:after="0" w:line="240" w:lineRule="auto"/>
        <w:ind w:firstLine="709"/>
        <w:textAlignment w:val="baseline"/>
        <w:rPr>
          <w:b/>
          <w:bCs/>
          <w:sz w:val="28"/>
          <w:lang w:val="ru-RU"/>
        </w:rPr>
      </w:pPr>
    </w:p>
    <w:p w14:paraId="67B98508" w14:textId="041A01B9" w:rsidR="00D50766" w:rsidRPr="00207730" w:rsidRDefault="00402F7C"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В отличие от ручной </w:t>
      </w:r>
      <w:r w:rsidR="007C5F97" w:rsidRPr="00207730">
        <w:rPr>
          <w:sz w:val="28"/>
          <w:lang w:val="ru-RU"/>
        </w:rPr>
        <w:t>и сверки данных по учетным карточкам, проводимой сотрудниками УИС в установленное время суток, как правило, утром и вечером</w:t>
      </w:r>
      <w:r w:rsidRPr="00207730">
        <w:rPr>
          <w:sz w:val="28"/>
          <w:lang w:val="ru-RU"/>
        </w:rPr>
        <w:t xml:space="preserve"> [</w:t>
      </w:r>
      <w:r w:rsidRPr="00207730">
        <w:rPr>
          <w:sz w:val="28"/>
          <w:lang w:val="ru-RU"/>
        </w:rPr>
        <w:fldChar w:fldCharType="begin"/>
      </w:r>
      <w:r w:rsidRPr="00207730">
        <w:rPr>
          <w:sz w:val="28"/>
          <w:lang w:val="ru-RU"/>
        </w:rPr>
        <w:instrText xml:space="preserve"> REF _Ref206633494 \r \h </w:instrText>
      </w:r>
      <w:r w:rsidR="00465070" w:rsidRPr="00207730">
        <w:rPr>
          <w:sz w:val="28"/>
          <w:lang w:val="ru-RU"/>
        </w:rPr>
        <w:instrText xml:space="preserve"> \* MERGEFORMAT </w:instrText>
      </w:r>
      <w:r w:rsidRPr="00207730">
        <w:rPr>
          <w:sz w:val="28"/>
          <w:lang w:val="ru-RU"/>
        </w:rPr>
      </w:r>
      <w:r w:rsidRPr="00207730">
        <w:rPr>
          <w:sz w:val="28"/>
          <w:lang w:val="ru-RU"/>
        </w:rPr>
        <w:fldChar w:fldCharType="separate"/>
      </w:r>
      <w:r w:rsidR="00AC46D8">
        <w:rPr>
          <w:sz w:val="28"/>
          <w:lang w:val="ru-RU"/>
        </w:rPr>
        <w:t>81</w:t>
      </w:r>
      <w:r w:rsidRPr="00207730">
        <w:rPr>
          <w:sz w:val="28"/>
          <w:lang w:val="ru-RU"/>
        </w:rPr>
        <w:fldChar w:fldCharType="end"/>
      </w:r>
      <w:r w:rsidRPr="00207730">
        <w:rPr>
          <w:sz w:val="28"/>
          <w:lang w:val="ru-RU"/>
        </w:rPr>
        <w:t>]</w:t>
      </w:r>
      <w:r w:rsidR="00B515F2" w:rsidRPr="00207730">
        <w:rPr>
          <w:sz w:val="28"/>
          <w:lang w:val="ru-RU"/>
        </w:rPr>
        <w:t xml:space="preserve"> </w:t>
      </w:r>
      <w:r w:rsidR="0011584F" w:rsidRPr="00207730">
        <w:rPr>
          <w:sz w:val="28"/>
          <w:lang w:val="ru-RU"/>
        </w:rPr>
        <w:t>и сопряженной с высоким риском человеческих ошибок, применение биометрических технологий позволяет существенно повысить точность и оперативность идентификации личности</w:t>
      </w:r>
      <w:r w:rsidR="00B515F2" w:rsidRPr="00207730">
        <w:rPr>
          <w:sz w:val="28"/>
          <w:lang w:val="ru-RU"/>
        </w:rPr>
        <w:t xml:space="preserve">. В учреждениях УИС, в </w:t>
      </w:r>
      <w:r w:rsidR="00D134EB" w:rsidRPr="00207730">
        <w:rPr>
          <w:sz w:val="28"/>
          <w:lang w:val="ru-RU"/>
        </w:rPr>
        <w:t>том числе</w:t>
      </w:r>
      <w:r w:rsidR="00B515F2" w:rsidRPr="00207730">
        <w:rPr>
          <w:sz w:val="28"/>
          <w:lang w:val="ru-RU"/>
        </w:rPr>
        <w:t xml:space="preserve"> УМБ, </w:t>
      </w:r>
      <w:r w:rsidR="0011584F" w:rsidRPr="00207730">
        <w:rPr>
          <w:sz w:val="28"/>
          <w:lang w:val="ru-RU"/>
        </w:rPr>
        <w:t xml:space="preserve">активно внедряются автоматизированные биометрические терминалы. Эти устройства выполняют функции регистрации прибытия, учета присутствия и проверки личности осужденных на основании их уникальных биометрических параметров, преимущественно отпечатков пальцев. Такой подход не только обеспечивает высокую степень достоверности идентификации, но и способствует снижению прямых контактов между осужденными и персоналом, что, в свою очередь, минимизирует риски конфликтных ситуаций, коррупционных проявлений и нарушений санитарно-гигиенических норм </w:t>
      </w:r>
      <w:r w:rsidR="00DE753F" w:rsidRPr="00207730">
        <w:rPr>
          <w:sz w:val="28"/>
          <w:lang w:val="ru-RU"/>
        </w:rPr>
        <w:t>[</w:t>
      </w:r>
      <w:r w:rsidR="007738A6" w:rsidRPr="00207730">
        <w:rPr>
          <w:sz w:val="28"/>
          <w:szCs w:val="28"/>
          <w:lang w:val="ru-RU"/>
        </w:rPr>
        <w:fldChar w:fldCharType="begin"/>
      </w:r>
      <w:r w:rsidR="007738A6" w:rsidRPr="00207730">
        <w:rPr>
          <w:sz w:val="28"/>
          <w:lang w:val="ru-RU"/>
        </w:rPr>
        <w:instrText xml:space="preserve"> REF _Ref198319913 \r \h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lang w:val="ru-RU"/>
        </w:rPr>
        <w:t>141</w:t>
      </w:r>
      <w:r w:rsidR="007738A6" w:rsidRPr="00207730">
        <w:rPr>
          <w:sz w:val="28"/>
          <w:szCs w:val="28"/>
          <w:lang w:val="ru-RU"/>
        </w:rPr>
        <w:fldChar w:fldCharType="end"/>
      </w:r>
      <w:r w:rsidR="00DE753F" w:rsidRPr="00207730">
        <w:rPr>
          <w:sz w:val="28"/>
          <w:lang w:val="ru-RU"/>
        </w:rPr>
        <w:t xml:space="preserve">]. </w:t>
      </w:r>
    </w:p>
    <w:p w14:paraId="7D23FCFA" w14:textId="434AF346" w:rsidR="00C96835" w:rsidRPr="00207730" w:rsidRDefault="00C96835" w:rsidP="0011480D">
      <w:pPr>
        <w:pStyle w:val="a3"/>
        <w:shd w:val="clear" w:color="auto" w:fill="FFFFFF"/>
        <w:spacing w:after="0" w:line="240" w:lineRule="auto"/>
        <w:ind w:firstLine="709"/>
        <w:jc w:val="both"/>
        <w:textAlignment w:val="baseline"/>
        <w:rPr>
          <w:sz w:val="28"/>
          <w:lang w:val="ru-RU"/>
        </w:rPr>
      </w:pPr>
      <w:r w:rsidRPr="00C96835">
        <w:rPr>
          <w:sz w:val="28"/>
          <w:lang w:val="ru-RU"/>
        </w:rPr>
        <w:t xml:space="preserve">Применение автоматизированных процедур проверки личности с использованием биометрической идентификации по отпечаткам пальцев, основанной на принципе индивидуальной неповторимости дактилоскопических признаков, обеспечивает высокий уровень достоверности установления личности. </w:t>
      </w:r>
      <w:r w:rsidR="005B61E3">
        <w:rPr>
          <w:sz w:val="28"/>
          <w:lang w:val="ru-RU"/>
        </w:rPr>
        <w:t>В случаях, е</w:t>
      </w:r>
      <w:r w:rsidR="00794FD3" w:rsidRPr="00207730">
        <w:rPr>
          <w:sz w:val="28"/>
          <w:lang w:val="ru-RU"/>
        </w:rPr>
        <w:t>сли</w:t>
      </w:r>
      <w:r w:rsidR="00A01337">
        <w:rPr>
          <w:sz w:val="28"/>
          <w:lang w:val="ru-RU"/>
        </w:rPr>
        <w:t xml:space="preserve"> </w:t>
      </w:r>
      <w:r w:rsidR="00794FD3" w:rsidRPr="00207730">
        <w:rPr>
          <w:sz w:val="28"/>
          <w:lang w:val="ru-RU"/>
        </w:rPr>
        <w:t xml:space="preserve">осужденный не проходит </w:t>
      </w:r>
      <w:r w:rsidR="005B61E3">
        <w:rPr>
          <w:sz w:val="28"/>
          <w:lang w:val="ru-RU"/>
        </w:rPr>
        <w:t xml:space="preserve">соответствующую </w:t>
      </w:r>
      <w:r w:rsidR="00794FD3" w:rsidRPr="00207730">
        <w:rPr>
          <w:sz w:val="28"/>
          <w:lang w:val="ru-RU"/>
        </w:rPr>
        <w:t xml:space="preserve">идентификацию, </w:t>
      </w:r>
      <w:r w:rsidR="00A01337">
        <w:rPr>
          <w:sz w:val="28"/>
          <w:lang w:val="ru-RU"/>
        </w:rPr>
        <w:t xml:space="preserve">то </w:t>
      </w:r>
      <w:r w:rsidR="00794FD3" w:rsidRPr="00207730">
        <w:rPr>
          <w:sz w:val="28"/>
          <w:lang w:val="ru-RU"/>
        </w:rPr>
        <w:t>система незамедлительно оповещает об этом, что позволяет дежурной смене или службе безопасности быстро установить его местонахождение и принять необходимые меры.</w:t>
      </w:r>
    </w:p>
    <w:p w14:paraId="287BB356" w14:textId="1CFB5E04"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Однако следует помнить о необходимости качественного контакта между передатчиком и пальцем. Не должно быть каких-либо загрязнений или повреждений поверхностей, включая последстви</w:t>
      </w:r>
      <w:r w:rsidR="003D5DF8" w:rsidRPr="00207730">
        <w:rPr>
          <w:sz w:val="28"/>
          <w:lang w:val="ru-RU"/>
        </w:rPr>
        <w:t>я</w:t>
      </w:r>
      <w:r w:rsidRPr="00207730">
        <w:rPr>
          <w:sz w:val="28"/>
          <w:lang w:val="ru-RU"/>
        </w:rPr>
        <w:t xml:space="preserve"> порезов и сухости кожного покрова. </w:t>
      </w:r>
    </w:p>
    <w:p w14:paraId="52BCB817" w14:textId="77777777" w:rsidR="00C60BBD" w:rsidRPr="00207730" w:rsidRDefault="00C60BBD" w:rsidP="00742C3F">
      <w:pPr>
        <w:pStyle w:val="a3"/>
        <w:shd w:val="clear" w:color="auto" w:fill="FFFFFF"/>
        <w:spacing w:after="0" w:line="240" w:lineRule="auto"/>
        <w:ind w:firstLine="709"/>
        <w:jc w:val="both"/>
        <w:textAlignment w:val="baseline"/>
        <w:rPr>
          <w:sz w:val="28"/>
          <w:lang w:val="ru-RU"/>
        </w:rPr>
      </w:pPr>
      <w:r w:rsidRPr="00207730">
        <w:rPr>
          <w:sz w:val="28"/>
          <w:lang w:val="ru-RU"/>
        </w:rPr>
        <w:t>В УМБ, наряду с дактилоскопией, для повышения уровня безопасности используется биометрическая идентификация по лицу (2D- и 3D-распознавание)</w:t>
      </w:r>
      <w:r w:rsidR="00DE753F" w:rsidRPr="00207730">
        <w:rPr>
          <w:sz w:val="28"/>
          <w:lang w:val="ru-RU"/>
        </w:rPr>
        <w:t xml:space="preserve">. </w:t>
      </w:r>
      <w:r w:rsidRPr="00207730">
        <w:rPr>
          <w:sz w:val="28"/>
          <w:lang w:val="ru-RU"/>
        </w:rPr>
        <w:t xml:space="preserve">Системы видеонаблюдения, интегрированные с технологией распознавания лиц, эффективно решают такие задачи, как: </w:t>
      </w:r>
    </w:p>
    <w:p w14:paraId="252C576B" w14:textId="77777777" w:rsidR="00C60BBD" w:rsidRPr="00207730" w:rsidRDefault="00C60BBD"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предотвращение побегов путем отслеживания склонных к ним осужденных; </w:t>
      </w:r>
    </w:p>
    <w:p w14:paraId="2B008CB6" w14:textId="77777777" w:rsidR="00C60BBD" w:rsidRPr="00207730" w:rsidRDefault="00C60BBD"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оперативное выявление осужденных в запрещенных зонах; </w:t>
      </w:r>
    </w:p>
    <w:p w14:paraId="0B852BA5" w14:textId="77777777" w:rsidR="00C60BBD" w:rsidRPr="00207730" w:rsidRDefault="00C60BBD"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обнаружение подозрительных действий персонала и осужденных; </w:t>
      </w:r>
    </w:p>
    <w:p w14:paraId="4118D0E4" w14:textId="77777777" w:rsidR="00C60BBD" w:rsidRPr="00207730" w:rsidRDefault="00C60BBD"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предотвращение передачи запрещенных предметов и сговоров; </w:t>
      </w:r>
    </w:p>
    <w:p w14:paraId="15C1DF3D" w14:textId="22C1135A" w:rsidR="00D50766" w:rsidRPr="00207730" w:rsidRDefault="00C60BBD"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предупреждение об опасном приближении осужденных к ограждениям </w:t>
      </w:r>
      <w:r w:rsidR="00DE753F" w:rsidRPr="00207730">
        <w:rPr>
          <w:sz w:val="28"/>
          <w:lang w:val="ru-RU"/>
        </w:rPr>
        <w:t>внутренней запретной зоны или промышленной зоне [</w:t>
      </w:r>
      <w:r w:rsidR="007738A6" w:rsidRPr="00207730">
        <w:rPr>
          <w:sz w:val="28"/>
          <w:lang w:val="ru-RU"/>
        </w:rPr>
        <w:fldChar w:fldCharType="begin"/>
      </w:r>
      <w:r w:rsidR="007738A6" w:rsidRPr="00207730">
        <w:rPr>
          <w:sz w:val="28"/>
          <w:lang w:val="ru-RU"/>
        </w:rPr>
        <w:instrText xml:space="preserve"> REF _Ref164979537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142</w:t>
      </w:r>
      <w:r w:rsidR="007738A6" w:rsidRPr="00207730">
        <w:rPr>
          <w:sz w:val="28"/>
          <w:lang w:val="ru-RU"/>
        </w:rPr>
        <w:fldChar w:fldCharType="end"/>
      </w:r>
      <w:r w:rsidR="00DE753F" w:rsidRPr="00207730">
        <w:rPr>
          <w:sz w:val="28"/>
          <w:lang w:val="ru-RU"/>
        </w:rPr>
        <w:t>, с. 151].</w:t>
      </w:r>
    </w:p>
    <w:p w14:paraId="5C9E84F1" w14:textId="30B784D9" w:rsidR="00CA3B78" w:rsidRPr="00964534" w:rsidRDefault="00CA3B78" w:rsidP="00742C3F">
      <w:pPr>
        <w:pStyle w:val="a3"/>
        <w:shd w:val="clear" w:color="auto" w:fill="FFFFFF"/>
        <w:spacing w:after="0" w:line="240" w:lineRule="auto"/>
        <w:ind w:firstLine="709"/>
        <w:jc w:val="both"/>
        <w:textAlignment w:val="baseline"/>
        <w:rPr>
          <w:sz w:val="28"/>
          <w:lang w:val="ru-RU"/>
        </w:rPr>
      </w:pPr>
      <w:r w:rsidRPr="00964534">
        <w:rPr>
          <w:sz w:val="28"/>
          <w:lang w:val="ru-RU"/>
        </w:rPr>
        <w:t>Вместе с тем, с целью успешной биометрической идентификации осужденных необходимо соблюдать определённые условия</w:t>
      </w:r>
      <w:r w:rsidR="000A4D43" w:rsidRPr="00964534">
        <w:rPr>
          <w:sz w:val="28"/>
          <w:lang w:val="ru-RU"/>
        </w:rPr>
        <w:t xml:space="preserve"> съемки</w:t>
      </w:r>
      <w:r w:rsidRPr="00964534">
        <w:rPr>
          <w:sz w:val="28"/>
          <w:lang w:val="ru-RU"/>
        </w:rPr>
        <w:t xml:space="preserve">:  объект должен находиться в фокусе камеры, </w:t>
      </w:r>
      <w:r w:rsidR="00F466E7" w:rsidRPr="00964534">
        <w:rPr>
          <w:sz w:val="28"/>
          <w:lang w:val="ru-RU"/>
        </w:rPr>
        <w:t xml:space="preserve">кроме того важно учесть все  малейшие детали, такие как мимика, прическа, освещение во время сканирования. </w:t>
      </w:r>
    </w:p>
    <w:p w14:paraId="491B6267" w14:textId="5B9D1EE4" w:rsidR="00D50766" w:rsidRPr="00207730" w:rsidRDefault="009B06A0"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Что касается идентификации по радужной оболочке глаза, несмотря на свои преимущества, имеет ряд существенных недостатков. Во-первых, соответствующее оборудование отличается высокой стоимостью и требует значительного пространства для размещения. Во-вторых, для предотвращения подделки необходимы высококачественные снимки радужной оболочки. В-третьих, процесс сканирования может быть затруднен из-за различий в размере зрачка у разных людей </w:t>
      </w:r>
      <w:r w:rsidR="00DE753F" w:rsidRPr="00207730">
        <w:rPr>
          <w:sz w:val="28"/>
          <w:lang w:val="ru-RU"/>
        </w:rPr>
        <w:t>[</w:t>
      </w:r>
      <w:r w:rsidR="007738A6" w:rsidRPr="00207730">
        <w:rPr>
          <w:sz w:val="28"/>
          <w:lang w:val="ru-RU"/>
        </w:rPr>
        <w:fldChar w:fldCharType="begin"/>
      </w:r>
      <w:r w:rsidR="007738A6" w:rsidRPr="00207730">
        <w:rPr>
          <w:sz w:val="28"/>
          <w:lang w:val="ru-RU"/>
        </w:rPr>
        <w:instrText xml:space="preserve"> REF _Ref198319962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143</w:t>
      </w:r>
      <w:r w:rsidR="007738A6" w:rsidRPr="00207730">
        <w:rPr>
          <w:sz w:val="28"/>
          <w:lang w:val="ru-RU"/>
        </w:rPr>
        <w:fldChar w:fldCharType="end"/>
      </w:r>
      <w:r w:rsidR="00DE753F" w:rsidRPr="00207730">
        <w:rPr>
          <w:sz w:val="28"/>
          <w:lang w:val="ru-RU"/>
        </w:rPr>
        <w:t xml:space="preserve">]. </w:t>
      </w:r>
    </w:p>
    <w:p w14:paraId="7B72263E" w14:textId="77777777" w:rsidR="009B06A0" w:rsidRPr="00207730" w:rsidRDefault="009B06A0" w:rsidP="00742C3F">
      <w:pPr>
        <w:pStyle w:val="a3"/>
        <w:shd w:val="clear" w:color="auto" w:fill="FFFFFF"/>
        <w:spacing w:after="0" w:line="240" w:lineRule="auto"/>
        <w:ind w:firstLine="709"/>
        <w:jc w:val="both"/>
        <w:textAlignment w:val="baseline"/>
        <w:rPr>
          <w:sz w:val="28"/>
          <w:lang w:val="ru-RU"/>
        </w:rPr>
      </w:pPr>
      <w:r w:rsidRPr="00207730">
        <w:rPr>
          <w:sz w:val="28"/>
          <w:lang w:val="ru-RU"/>
        </w:rPr>
        <w:t>Технология распознавания по венозному рисунку руки пока занимает небольшую долю мирового рынка, но имеет существенные преимущества перед традиционными методами:</w:t>
      </w:r>
    </w:p>
    <w:p w14:paraId="4FCE998F" w14:textId="77777777" w:rsidR="009B06A0" w:rsidRPr="00207730" w:rsidRDefault="009B06A0" w:rsidP="00742C3F">
      <w:pPr>
        <w:pStyle w:val="a3"/>
        <w:shd w:val="clear" w:color="auto" w:fill="FFFFFF"/>
        <w:spacing w:after="0" w:line="240" w:lineRule="auto"/>
        <w:ind w:firstLine="709"/>
        <w:jc w:val="both"/>
        <w:textAlignment w:val="baseline"/>
        <w:rPr>
          <w:sz w:val="28"/>
          <w:lang w:val="ru-RU"/>
        </w:rPr>
      </w:pPr>
      <w:r w:rsidRPr="00207730">
        <w:rPr>
          <w:sz w:val="28"/>
          <w:lang w:val="ru-RU"/>
        </w:rPr>
        <w:t>- рисунок вен уникален и чрезвычайно сложен, поэтому он устойчив к подделкам и обеспечивает высокий уровень безопасности;</w:t>
      </w:r>
    </w:p>
    <w:p w14:paraId="3B351E5E" w14:textId="77777777" w:rsidR="009B06A0" w:rsidRPr="00207730" w:rsidRDefault="009B06A0" w:rsidP="00742C3F">
      <w:pPr>
        <w:pStyle w:val="a3"/>
        <w:shd w:val="clear" w:color="auto" w:fill="FFFFFF"/>
        <w:spacing w:after="0" w:line="240" w:lineRule="auto"/>
        <w:ind w:firstLine="709"/>
        <w:jc w:val="both"/>
        <w:textAlignment w:val="baseline"/>
        <w:rPr>
          <w:sz w:val="28"/>
          <w:lang w:val="ru-RU"/>
        </w:rPr>
      </w:pPr>
      <w:r w:rsidRPr="00207730">
        <w:rPr>
          <w:sz w:val="28"/>
          <w:lang w:val="ru-RU"/>
        </w:rPr>
        <w:t>- подмена личности затруднена из‑за внутреннего расположения вен, а получение такого образца обычной фотографией практически невозможно;</w:t>
      </w:r>
    </w:p>
    <w:p w14:paraId="1B96576E" w14:textId="064DBF3F" w:rsidR="00D50766" w:rsidRPr="00207730" w:rsidRDefault="009B06A0" w:rsidP="00742C3F">
      <w:pPr>
        <w:pStyle w:val="a3"/>
        <w:shd w:val="clear" w:color="auto" w:fill="FFFFFF"/>
        <w:spacing w:after="0" w:line="240" w:lineRule="auto"/>
        <w:ind w:firstLine="709"/>
        <w:jc w:val="both"/>
        <w:textAlignment w:val="baseline"/>
        <w:rPr>
          <w:sz w:val="28"/>
          <w:lang w:val="ru-RU"/>
        </w:rPr>
      </w:pPr>
      <w:r w:rsidRPr="00207730">
        <w:rPr>
          <w:sz w:val="28"/>
          <w:lang w:val="ru-RU"/>
        </w:rPr>
        <w:t>- система гигиенична и подходит для использования в медучреждениях</w:t>
      </w:r>
      <w:r w:rsidR="00DE753F" w:rsidRPr="00207730">
        <w:rPr>
          <w:sz w:val="28"/>
          <w:lang w:val="ru-RU"/>
        </w:rPr>
        <w:t xml:space="preserve">. </w:t>
      </w:r>
    </w:p>
    <w:p w14:paraId="331079DE" w14:textId="77777777" w:rsidR="009B06A0" w:rsidRPr="00207730" w:rsidRDefault="009B06A0" w:rsidP="00742C3F">
      <w:pPr>
        <w:pStyle w:val="a3"/>
        <w:shd w:val="clear" w:color="auto" w:fill="FFFFFF"/>
        <w:spacing w:after="0" w:line="240" w:lineRule="auto"/>
        <w:ind w:firstLine="709"/>
        <w:jc w:val="both"/>
        <w:textAlignment w:val="baseline"/>
        <w:rPr>
          <w:sz w:val="28"/>
          <w:lang w:val="ru-RU"/>
        </w:rPr>
      </w:pPr>
      <w:r w:rsidRPr="00207730">
        <w:rPr>
          <w:sz w:val="28"/>
          <w:lang w:val="ru-RU"/>
        </w:rPr>
        <w:t>Уникальность технологии распознавания по рисунку вен руки заключается еще и в возможности различить даже близнецов. Процесс идентификации основан на сканировании ладони в ближнем инфракрасном диапазоне, что позволяет считать и зафиксировать уникальный венозный рисунок.</w:t>
      </w:r>
    </w:p>
    <w:p w14:paraId="5DB7112A" w14:textId="564F5C0C" w:rsidR="00D50766" w:rsidRPr="00207730" w:rsidRDefault="009B06A0" w:rsidP="00742C3F">
      <w:pPr>
        <w:pStyle w:val="a3"/>
        <w:shd w:val="clear" w:color="auto" w:fill="FFFFFF"/>
        <w:spacing w:after="0" w:line="240" w:lineRule="auto"/>
        <w:ind w:firstLine="709"/>
        <w:jc w:val="both"/>
        <w:textAlignment w:val="baseline"/>
        <w:rPr>
          <w:sz w:val="28"/>
          <w:lang w:val="ru-RU"/>
        </w:rPr>
      </w:pPr>
      <w:r w:rsidRPr="00207730">
        <w:rPr>
          <w:sz w:val="28"/>
          <w:lang w:val="ru-RU"/>
        </w:rPr>
        <w:t>Из-за более высокой температуры крови, поступающей из сердца, рисунок вен выглядит более теплым, чем окружающие ткани. Это изображение, содержащее информацию о температуре в 5 миллионах точках, подвергается шифрованию с использованием алгоритма AES, после чего зашифрованные данные передаются на информационное устройство для формирования биометрического шаблона.</w:t>
      </w:r>
      <w:r w:rsidR="00DE753F" w:rsidRPr="00207730">
        <w:rPr>
          <w:sz w:val="28"/>
          <w:lang w:val="ru-RU"/>
        </w:rPr>
        <w:t xml:space="preserve"> </w:t>
      </w:r>
      <w:r w:rsidRPr="00207730">
        <w:rPr>
          <w:sz w:val="28"/>
          <w:lang w:val="ru-RU"/>
        </w:rPr>
        <w:t>Все дальнейшие операции выполняются с использованием повторно зашифрованного шаблона, что позволяет отказаться от хранения данных и обеспечивает максимальную безопасность информации, исключая риск ее утечки.</w:t>
      </w:r>
    </w:p>
    <w:p w14:paraId="346D5383" w14:textId="48E78AAB" w:rsidR="00D50766" w:rsidRPr="00207730" w:rsidRDefault="004635B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Для создания биометрического шаблона, необходимого для дальнейшей идентификации, требуется дважды отсканировать ладонь пользователя. Эта процедура занимает от 10 до 30 секунд. Впоследствии процесс распознавания личности занимает всего 1–2 секунды. Схема алгоритма работы системы приведена на рисунке </w:t>
      </w:r>
      <w:r w:rsidR="001B4280" w:rsidRPr="00207730">
        <w:rPr>
          <w:sz w:val="28"/>
          <w:lang w:val="ru-RU"/>
        </w:rPr>
        <w:t>10</w:t>
      </w:r>
      <w:r w:rsidR="00DE753F" w:rsidRPr="00207730">
        <w:rPr>
          <w:sz w:val="28"/>
          <w:lang w:val="ru-RU"/>
        </w:rPr>
        <w:t xml:space="preserve"> [</w:t>
      </w:r>
      <w:r w:rsidR="007738A6" w:rsidRPr="00207730">
        <w:rPr>
          <w:sz w:val="28"/>
          <w:lang w:val="ru-RU"/>
        </w:rPr>
        <w:fldChar w:fldCharType="begin"/>
      </w:r>
      <w:r w:rsidR="007738A6" w:rsidRPr="00207730">
        <w:rPr>
          <w:sz w:val="28"/>
          <w:lang w:val="ru-RU"/>
        </w:rPr>
        <w:instrText xml:space="preserve"> REF _Ref198319968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144</w:t>
      </w:r>
      <w:r w:rsidR="007738A6" w:rsidRPr="00207730">
        <w:rPr>
          <w:sz w:val="28"/>
          <w:lang w:val="ru-RU"/>
        </w:rPr>
        <w:fldChar w:fldCharType="end"/>
      </w:r>
      <w:r w:rsidR="00DE753F" w:rsidRPr="00207730">
        <w:rPr>
          <w:sz w:val="28"/>
          <w:lang w:val="ru-RU"/>
        </w:rPr>
        <w:t>, с. 385].</w:t>
      </w:r>
    </w:p>
    <w:p w14:paraId="2AA880C6" w14:textId="77777777" w:rsidR="008C6E32" w:rsidRPr="00207730" w:rsidRDefault="008C6E32" w:rsidP="00742C3F">
      <w:pPr>
        <w:pStyle w:val="a3"/>
        <w:shd w:val="clear" w:color="auto" w:fill="FFFFFF"/>
        <w:spacing w:after="0" w:line="240" w:lineRule="auto"/>
        <w:ind w:firstLine="709"/>
        <w:jc w:val="center"/>
        <w:textAlignment w:val="baseline"/>
        <w:rPr>
          <w:sz w:val="28"/>
          <w:lang w:val="ru-RU"/>
        </w:rPr>
      </w:pPr>
    </w:p>
    <w:p w14:paraId="37C4A4CF" w14:textId="77777777" w:rsidR="00D50766" w:rsidRPr="00207730" w:rsidRDefault="00DE753F" w:rsidP="00742C3F">
      <w:pPr>
        <w:pStyle w:val="a3"/>
        <w:shd w:val="clear" w:color="auto" w:fill="FFFFFF"/>
        <w:spacing w:after="0" w:line="240" w:lineRule="auto"/>
        <w:jc w:val="center"/>
        <w:textAlignment w:val="baseline"/>
        <w:rPr>
          <w:sz w:val="28"/>
          <w:lang w:val="ru-RU"/>
        </w:rPr>
      </w:pPr>
      <w:r w:rsidRPr="00207730">
        <w:rPr>
          <w:noProof/>
          <w:sz w:val="28"/>
          <w:lang w:val="ru-RU" w:eastAsia="ru-RU"/>
        </w:rPr>
        <w:drawing>
          <wp:inline distT="0" distB="0" distL="0" distR="0" wp14:anchorId="367A7DF0" wp14:editId="143E3190">
            <wp:extent cx="6091556" cy="2417161"/>
            <wp:effectExtent l="19050" t="0" r="4444" b="0"/>
            <wp:docPr id="1648" name="Рисунок 16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8" name="Picture 1648"/>
                    <pic:cNvPicPr>
                      <a:picLocks noChangeAspect="1" noChangeArrowheads="1"/>
                    </pic:cNvPicPr>
                  </pic:nvPicPr>
                  <pic:blipFill>
                    <a:blip r:embed="rId38" cstate="print"/>
                    <a:srcRect l="14367" t="34866" r="13171" b="14111"/>
                    <a:stretch>
                      <a:fillRect/>
                    </a:stretch>
                  </pic:blipFill>
                  <pic:spPr bwMode="auto">
                    <a:xfrm>
                      <a:off x="0" y="0"/>
                      <a:ext cx="6099319" cy="2420241"/>
                    </a:xfrm>
                    <a:prstGeom prst="rect">
                      <a:avLst/>
                    </a:prstGeom>
                    <a:noFill/>
                    <a:ln w="9525">
                      <a:noFill/>
                      <a:miter lim="800000"/>
                      <a:headEnd/>
                      <a:tailEnd/>
                    </a:ln>
                  </pic:spPr>
                </pic:pic>
              </a:graphicData>
            </a:graphic>
          </wp:inline>
        </w:drawing>
      </w:r>
    </w:p>
    <w:p w14:paraId="24E900ED" w14:textId="1F59A82C" w:rsidR="00772541" w:rsidRPr="00207730" w:rsidRDefault="00772541" w:rsidP="00742C3F">
      <w:pPr>
        <w:pStyle w:val="a3"/>
        <w:shd w:val="clear" w:color="auto" w:fill="FFFFFF"/>
        <w:spacing w:after="0" w:line="240" w:lineRule="auto"/>
        <w:ind w:firstLine="709"/>
        <w:jc w:val="center"/>
        <w:textAlignment w:val="baseline"/>
        <w:rPr>
          <w:sz w:val="28"/>
          <w:szCs w:val="28"/>
          <w:lang w:val="ru-RU"/>
        </w:rPr>
      </w:pPr>
      <w:r w:rsidRPr="00207730">
        <w:rPr>
          <w:sz w:val="28"/>
          <w:szCs w:val="28"/>
          <w:lang w:val="ru-RU"/>
        </w:rPr>
        <w:t xml:space="preserve">Рисунок </w:t>
      </w:r>
      <w:r w:rsidR="001B4280" w:rsidRPr="00207730">
        <w:rPr>
          <w:sz w:val="28"/>
          <w:szCs w:val="28"/>
          <w:lang w:val="ru-RU"/>
        </w:rPr>
        <w:t>10</w:t>
      </w:r>
      <w:r w:rsidRPr="00207730">
        <w:rPr>
          <w:sz w:val="28"/>
          <w:szCs w:val="28"/>
          <w:lang w:val="ru-RU"/>
        </w:rPr>
        <w:t xml:space="preserve"> – Алгоритм биометрической идентификации по рисунку вен</w:t>
      </w:r>
      <w:r w:rsidRPr="00207730">
        <w:rPr>
          <w:sz w:val="28"/>
          <w:szCs w:val="28"/>
          <w:lang w:val="ru-RU"/>
        </w:rPr>
        <w:br/>
        <w:t>руки</w:t>
      </w:r>
    </w:p>
    <w:p w14:paraId="0DF366E7" w14:textId="77777777" w:rsidR="00D50766" w:rsidRPr="00207730" w:rsidRDefault="00D50766" w:rsidP="00742C3F">
      <w:pPr>
        <w:pStyle w:val="a3"/>
        <w:shd w:val="clear" w:color="auto" w:fill="FFFFFF"/>
        <w:spacing w:after="0" w:line="240" w:lineRule="auto"/>
        <w:ind w:firstLine="709"/>
        <w:jc w:val="both"/>
        <w:textAlignment w:val="baseline"/>
        <w:rPr>
          <w:sz w:val="28"/>
          <w:lang w:val="ru-RU"/>
        </w:rPr>
      </w:pPr>
    </w:p>
    <w:p w14:paraId="4DBF6D41" w14:textId="5AF2217E" w:rsidR="00D50766" w:rsidRPr="00207730" w:rsidRDefault="00C439E9" w:rsidP="00742C3F">
      <w:pPr>
        <w:pStyle w:val="a3"/>
        <w:shd w:val="clear" w:color="auto" w:fill="FFFFFF"/>
        <w:spacing w:after="0" w:line="240" w:lineRule="auto"/>
        <w:ind w:firstLine="709"/>
        <w:jc w:val="both"/>
        <w:textAlignment w:val="baseline"/>
        <w:rPr>
          <w:sz w:val="28"/>
          <w:lang w:val="ru-RU"/>
        </w:rPr>
      </w:pPr>
      <w:r w:rsidRPr="00207730">
        <w:rPr>
          <w:sz w:val="28"/>
          <w:lang w:val="ru-RU"/>
        </w:rPr>
        <w:t>Простая и удобная биометрическая система позволяет отмечать приход и уход осужденных на работе. Ограниченный круг пользователей просто сканирует руку, после чего система автоматически сравнивает полученный шаблон с базой данных для идентификации</w:t>
      </w:r>
      <w:r w:rsidR="00DE753F" w:rsidRPr="00207730">
        <w:rPr>
          <w:sz w:val="28"/>
          <w:lang w:val="ru-RU"/>
        </w:rPr>
        <w:t>.</w:t>
      </w:r>
    </w:p>
    <w:p w14:paraId="43CF3F70" w14:textId="4FE570C5" w:rsidR="00D50766" w:rsidRPr="00207730" w:rsidRDefault="007522A6" w:rsidP="00742C3F">
      <w:pPr>
        <w:pStyle w:val="a3"/>
        <w:shd w:val="clear" w:color="auto" w:fill="FFFFFF"/>
        <w:spacing w:after="0" w:line="240" w:lineRule="auto"/>
        <w:ind w:firstLine="709"/>
        <w:jc w:val="both"/>
        <w:textAlignment w:val="baseline"/>
        <w:rPr>
          <w:sz w:val="28"/>
          <w:lang w:val="ru-RU"/>
        </w:rPr>
      </w:pPr>
      <w:r w:rsidRPr="00207730">
        <w:rPr>
          <w:sz w:val="28"/>
          <w:lang w:val="ru-RU"/>
        </w:rPr>
        <w:t>Метод основан на принципе поглощения инфракрасного излучения восстановленным гемоглобином крови в венах ладони. Получаемое изображение венозной структуры преобразуется в уникальный шаблон, который используется для идентификации пользователя</w:t>
      </w:r>
      <w:r w:rsidR="00DE753F" w:rsidRPr="00207730">
        <w:rPr>
          <w:sz w:val="28"/>
          <w:lang w:val="ru-RU"/>
        </w:rPr>
        <w:t xml:space="preserve">. </w:t>
      </w:r>
    </w:p>
    <w:p w14:paraId="00C189F4" w14:textId="51D2096B" w:rsidR="00D50766" w:rsidRPr="00207730" w:rsidRDefault="000E16C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Системы идентификации по венозным рисункам востребованы в различных устройствах, включая компьютеры и мобильные телефоны. Sony Mofiria, помимо компактных размеров, характеризуется эффективным сжатием идентификационных данных, позволяющим разместить их на SIM-карте. Для обеспечения безопасности применяются алгоритмы шифрования DES, AES и Sony Clefia </w:t>
      </w:r>
      <w:r w:rsidR="00DE753F" w:rsidRPr="00207730">
        <w:rPr>
          <w:sz w:val="28"/>
          <w:lang w:val="ru-RU"/>
        </w:rPr>
        <w:t>[</w:t>
      </w:r>
      <w:r w:rsidR="007738A6" w:rsidRPr="00207730">
        <w:rPr>
          <w:sz w:val="28"/>
          <w:lang w:val="ru-RU"/>
        </w:rPr>
        <w:fldChar w:fldCharType="begin"/>
      </w:r>
      <w:r w:rsidR="007738A6" w:rsidRPr="00207730">
        <w:rPr>
          <w:sz w:val="28"/>
          <w:lang w:val="ru-RU"/>
        </w:rPr>
        <w:instrText xml:space="preserve"> REF _Ref198319968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144</w:t>
      </w:r>
      <w:r w:rsidR="007738A6" w:rsidRPr="00207730">
        <w:rPr>
          <w:sz w:val="28"/>
          <w:lang w:val="ru-RU"/>
        </w:rPr>
        <w:fldChar w:fldCharType="end"/>
      </w:r>
      <w:r w:rsidR="00DE753F" w:rsidRPr="00207730">
        <w:rPr>
          <w:sz w:val="28"/>
          <w:lang w:val="ru-RU"/>
        </w:rPr>
        <w:t>, с. 386].</w:t>
      </w:r>
    </w:p>
    <w:p w14:paraId="1BD5F616" w14:textId="464FA54D" w:rsidR="00D50766" w:rsidRPr="00207730" w:rsidRDefault="00E56437"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Внедрение биометрических систем в УИС для эффективного контроля требует бескомпромиссной точности идентификации. Чтобы минимизировать риски ошибок, криминалисты предлагают использовать комплексный подход к биоидентификации, основанный на анализе нескольких биометрических признаков </w:t>
      </w:r>
      <w:r w:rsidR="00DE753F" w:rsidRPr="00207730">
        <w:rPr>
          <w:sz w:val="28"/>
          <w:lang w:val="ru-RU"/>
        </w:rPr>
        <w:t>[</w:t>
      </w:r>
      <w:r w:rsidR="007738A6" w:rsidRPr="00207730">
        <w:rPr>
          <w:sz w:val="28"/>
          <w:szCs w:val="28"/>
          <w:lang w:val="ru-RU"/>
        </w:rPr>
        <w:fldChar w:fldCharType="begin"/>
      </w:r>
      <w:r w:rsidR="007738A6" w:rsidRPr="00207730">
        <w:rPr>
          <w:sz w:val="28"/>
          <w:lang w:val="ru-RU"/>
        </w:rPr>
        <w:instrText xml:space="preserve"> REF _Ref164979558 \r \h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lang w:val="ru-RU"/>
        </w:rPr>
        <w:t>145</w:t>
      </w:r>
      <w:r w:rsidR="007738A6" w:rsidRPr="00207730">
        <w:rPr>
          <w:sz w:val="28"/>
          <w:szCs w:val="28"/>
          <w:lang w:val="ru-RU"/>
        </w:rPr>
        <w:fldChar w:fldCharType="end"/>
      </w:r>
      <w:r w:rsidR="00DE753F" w:rsidRPr="00207730">
        <w:rPr>
          <w:sz w:val="28"/>
          <w:lang w:val="ru-RU"/>
        </w:rPr>
        <w:t xml:space="preserve">, с. 119]. </w:t>
      </w:r>
      <w:r w:rsidRPr="00207730">
        <w:rPr>
          <w:sz w:val="28"/>
          <w:lang w:val="ru-RU"/>
        </w:rPr>
        <w:t>Это предполагает создание комплексной криминалистической базы данных, объединяющей различные биометрические идентификаторы для всесторонней оценки личности и выявления скрытых связей между ее характеристиками, что повысит надежность системы</w:t>
      </w:r>
      <w:r w:rsidR="00DE753F" w:rsidRPr="00207730">
        <w:rPr>
          <w:sz w:val="28"/>
          <w:lang w:val="ru-RU"/>
        </w:rPr>
        <w:t>.</w:t>
      </w:r>
    </w:p>
    <w:p w14:paraId="7A4E766B" w14:textId="30EDB764" w:rsidR="00D50766" w:rsidRPr="00207730" w:rsidRDefault="00D12411" w:rsidP="00742C3F">
      <w:pPr>
        <w:pStyle w:val="a3"/>
        <w:shd w:val="clear" w:color="auto" w:fill="FFFFFF"/>
        <w:spacing w:after="0" w:line="240" w:lineRule="auto"/>
        <w:ind w:firstLine="709"/>
        <w:jc w:val="both"/>
        <w:textAlignment w:val="baseline"/>
        <w:rPr>
          <w:sz w:val="28"/>
          <w:szCs w:val="28"/>
          <w:lang w:val="ru-RU"/>
        </w:rPr>
      </w:pPr>
      <w:r w:rsidRPr="00207730">
        <w:rPr>
          <w:sz w:val="28"/>
          <w:lang w:val="ru-RU"/>
        </w:rPr>
        <w:t>Так,</w:t>
      </w:r>
      <w:r w:rsidRPr="00207730">
        <w:rPr>
          <w:lang w:val="ru-RU"/>
        </w:rPr>
        <w:t xml:space="preserve"> </w:t>
      </w:r>
      <w:r w:rsidRPr="00207730">
        <w:rPr>
          <w:sz w:val="28"/>
          <w:lang w:val="ru-RU"/>
        </w:rPr>
        <w:t xml:space="preserve">в целях повышения эффективности контроля и обеспечения безопасности в Великобритании правоохранительные органы </w:t>
      </w:r>
      <w:r w:rsidR="00794235" w:rsidRPr="00207730">
        <w:rPr>
          <w:sz w:val="28"/>
          <w:lang w:val="ru-RU"/>
        </w:rPr>
        <w:t>оснащены</w:t>
      </w:r>
      <w:r w:rsidRPr="00207730">
        <w:rPr>
          <w:sz w:val="28"/>
          <w:lang w:val="ru-RU"/>
        </w:rPr>
        <w:t xml:space="preserve"> мобильны</w:t>
      </w:r>
      <w:r w:rsidR="00794235" w:rsidRPr="00207730">
        <w:rPr>
          <w:sz w:val="28"/>
          <w:lang w:val="ru-RU"/>
        </w:rPr>
        <w:t>ми</w:t>
      </w:r>
      <w:r w:rsidRPr="00207730">
        <w:rPr>
          <w:sz w:val="28"/>
          <w:lang w:val="ru-RU"/>
        </w:rPr>
        <w:t xml:space="preserve"> биометрически</w:t>
      </w:r>
      <w:r w:rsidR="00794235" w:rsidRPr="00207730">
        <w:rPr>
          <w:sz w:val="28"/>
          <w:lang w:val="ru-RU"/>
        </w:rPr>
        <w:t>ми</w:t>
      </w:r>
      <w:r w:rsidRPr="00207730">
        <w:rPr>
          <w:sz w:val="28"/>
          <w:lang w:val="ru-RU"/>
        </w:rPr>
        <w:t xml:space="preserve"> терминал</w:t>
      </w:r>
      <w:r w:rsidR="00794235" w:rsidRPr="00207730">
        <w:rPr>
          <w:sz w:val="28"/>
          <w:lang w:val="ru-RU"/>
        </w:rPr>
        <w:t xml:space="preserve">ами, которые позволяют </w:t>
      </w:r>
      <w:r w:rsidRPr="00207730">
        <w:rPr>
          <w:sz w:val="28"/>
          <w:lang w:val="ru-RU"/>
        </w:rPr>
        <w:t>оперативно идентифицировать личность путем сопоставления отпечатков пальцев с информацией, хранящейся в базах данных IDENT1 (содержащей информацию о судимых и обвиняемых) и IABS (с дактилоскопическими данными иностранцев, прошедших процедуру при пересечении границы). Терминал имеет доступ ко всем необходимым базам данных, включая данные дактилоскопической регистрации на границе. Процесс идентификации максимально упрощен и требует сканирования всего двух отпечатков пальцев</w:t>
      </w:r>
      <w:r w:rsidR="00DE753F" w:rsidRPr="00207730">
        <w:rPr>
          <w:sz w:val="28"/>
          <w:lang w:val="ru-RU"/>
        </w:rPr>
        <w:t xml:space="preserve"> [</w:t>
      </w:r>
      <w:r w:rsidR="007738A6" w:rsidRPr="00207730">
        <w:rPr>
          <w:sz w:val="28"/>
          <w:szCs w:val="28"/>
          <w:lang w:val="ru-RU"/>
        </w:rPr>
        <w:fldChar w:fldCharType="begin"/>
      </w:r>
      <w:r w:rsidR="007738A6" w:rsidRPr="00207730">
        <w:rPr>
          <w:sz w:val="28"/>
          <w:lang w:val="ru-RU"/>
        </w:rPr>
        <w:instrText xml:space="preserve"> REF _Ref164805553 \r \h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lang w:val="ru-RU"/>
        </w:rPr>
        <w:t>146</w:t>
      </w:r>
      <w:r w:rsidR="007738A6" w:rsidRPr="00207730">
        <w:rPr>
          <w:sz w:val="28"/>
          <w:szCs w:val="28"/>
          <w:lang w:val="ru-RU"/>
        </w:rPr>
        <w:fldChar w:fldCharType="end"/>
      </w:r>
      <w:r w:rsidR="00DE753F" w:rsidRPr="00207730">
        <w:rPr>
          <w:sz w:val="28"/>
          <w:lang w:val="ru-RU"/>
        </w:rPr>
        <w:t>].</w:t>
      </w:r>
    </w:p>
    <w:p w14:paraId="2F21D6B4" w14:textId="20BFB043" w:rsidR="00D50766" w:rsidRPr="00207730" w:rsidRDefault="00B53938" w:rsidP="00742C3F">
      <w:pPr>
        <w:pStyle w:val="a3"/>
        <w:shd w:val="clear" w:color="auto" w:fill="FFFFFF"/>
        <w:spacing w:after="0" w:line="240" w:lineRule="auto"/>
        <w:ind w:firstLine="709"/>
        <w:jc w:val="both"/>
        <w:textAlignment w:val="baseline"/>
        <w:rPr>
          <w:sz w:val="28"/>
          <w:lang w:val="ru-RU"/>
        </w:rPr>
      </w:pPr>
      <w:r w:rsidRPr="00207730">
        <w:rPr>
          <w:sz w:val="28"/>
          <w:lang w:val="ru-RU"/>
        </w:rPr>
        <w:t>Сложность этих устройств сочетается с высокой скоростью обработки данных, позволяя получать результаты идентификации менее чем за минуту. В случае обнаружения совпадений на планшет сотрудника правоохранительных органов мгновенно поступает исчерпывающая информация об идентифицированном лице: от фотографии и личных данных до сведений о судимости и постановке на учет в специализированных медицинских учреждениях</w:t>
      </w:r>
      <w:r w:rsidR="00DE753F" w:rsidRPr="00207730">
        <w:rPr>
          <w:sz w:val="28"/>
          <w:lang w:val="ru-RU"/>
        </w:rPr>
        <w:t xml:space="preserve">. </w:t>
      </w:r>
    </w:p>
    <w:p w14:paraId="403681F2" w14:textId="590B6770" w:rsidR="00D50766" w:rsidRPr="00207730" w:rsidRDefault="00B53938" w:rsidP="00742C3F">
      <w:pPr>
        <w:pStyle w:val="a3"/>
        <w:shd w:val="clear" w:color="auto" w:fill="FFFFFF"/>
        <w:spacing w:after="0" w:line="240" w:lineRule="auto"/>
        <w:ind w:firstLine="709"/>
        <w:jc w:val="both"/>
        <w:textAlignment w:val="baseline"/>
        <w:rPr>
          <w:sz w:val="28"/>
          <w:lang w:val="ru-RU"/>
        </w:rPr>
      </w:pPr>
      <w:r w:rsidRPr="00207730">
        <w:rPr>
          <w:sz w:val="28"/>
          <w:lang w:val="ru-RU"/>
        </w:rPr>
        <w:t>К тому же британские полицейские имеют в своем распоряжении удобные биометрические модули для смартфонов, которые позволяют идентифицировать личность задержанного, не покидая место происшествия</w:t>
      </w:r>
      <w:r w:rsidR="00DE753F" w:rsidRPr="00207730">
        <w:rPr>
          <w:sz w:val="28"/>
          <w:lang w:val="ru-RU"/>
        </w:rPr>
        <w:t>.</w:t>
      </w:r>
    </w:p>
    <w:p w14:paraId="0623F07E" w14:textId="06A5D379"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В </w:t>
      </w:r>
      <w:r w:rsidR="00B53938" w:rsidRPr="00207730">
        <w:rPr>
          <w:sz w:val="28"/>
          <w:lang w:val="ru-RU"/>
        </w:rPr>
        <w:t>Казахстане начат процесс внедрения аналогичных технологий. В частности, создана</w:t>
      </w:r>
      <w:r w:rsidRPr="00207730">
        <w:rPr>
          <w:sz w:val="28"/>
          <w:lang w:val="ru-RU"/>
        </w:rPr>
        <w:t xml:space="preserve"> АИС «Биометрическая идентификация личности» (далее – АИС «БИЛ»), </w:t>
      </w:r>
      <w:r w:rsidR="00B53938" w:rsidRPr="00207730">
        <w:rPr>
          <w:sz w:val="28"/>
          <w:lang w:val="ru-RU"/>
        </w:rPr>
        <w:t xml:space="preserve">представляющая собой электронную базу данных, включающую в себя два основных компонента: автоматизированную систему дактилоскопической информации и автоматизированную систему геномной информации </w:t>
      </w:r>
      <w:r w:rsidRPr="00207730">
        <w:rPr>
          <w:sz w:val="28"/>
          <w:lang w:val="ru-RU"/>
        </w:rPr>
        <w:t>[</w:t>
      </w:r>
      <w:r w:rsidR="007738A6" w:rsidRPr="00207730">
        <w:rPr>
          <w:sz w:val="28"/>
          <w:lang w:val="ru-RU"/>
        </w:rPr>
        <w:fldChar w:fldCharType="begin"/>
      </w:r>
      <w:r w:rsidR="007738A6" w:rsidRPr="00207730">
        <w:rPr>
          <w:sz w:val="28"/>
          <w:lang w:val="ru-RU"/>
        </w:rPr>
        <w:instrText xml:space="preserve"> REF _Ref198319992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147</w:t>
      </w:r>
      <w:r w:rsidR="007738A6" w:rsidRPr="00207730">
        <w:rPr>
          <w:sz w:val="28"/>
          <w:lang w:val="ru-RU"/>
        </w:rPr>
        <w:fldChar w:fldCharType="end"/>
      </w:r>
      <w:r w:rsidRPr="00207730">
        <w:rPr>
          <w:sz w:val="28"/>
          <w:lang w:val="ru-RU"/>
        </w:rPr>
        <w:t xml:space="preserve">]. </w:t>
      </w:r>
    </w:p>
    <w:p w14:paraId="2BCDC181" w14:textId="5C290853" w:rsidR="00D50766" w:rsidRPr="00207730" w:rsidRDefault="00B53938"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Таким образом, уже действует отечественная система, объединяющая два вида биометрической идентификации. Тем не менее, АИС «БИЛ» пока не обеспечивает аналогичную британской системам скорость обработки данных. </w:t>
      </w:r>
      <w:r w:rsidR="008F0C70" w:rsidRPr="00207730">
        <w:rPr>
          <w:sz w:val="28"/>
          <w:lang w:val="ru-RU"/>
        </w:rPr>
        <w:t xml:space="preserve">На сегодняшний день функциональные возможности </w:t>
      </w:r>
      <w:r w:rsidRPr="00207730">
        <w:rPr>
          <w:sz w:val="28"/>
          <w:lang w:val="ru-RU"/>
        </w:rPr>
        <w:t>АИС «БИЛ»</w:t>
      </w:r>
      <w:r w:rsidR="008F0C70" w:rsidRPr="00207730">
        <w:rPr>
          <w:sz w:val="28"/>
          <w:lang w:val="ru-RU"/>
        </w:rPr>
        <w:t>, применяемой в органах юстиции РК, не обеспечивают необходимой скорости получения и обработки данных, сопоставимой с уровнем технологической оснащенности, достигнутым, например, в Великобритании. В действующей практике запросы на проверку дактилоскопической или геномной информации направляются в компетентные подразделения МВД РК и обрабатываются в течение достаточно продолжительного времени – до пяти рабочих дней. По завершении процедуры формируется официальная справка с результатами идентификации.</w:t>
      </w:r>
    </w:p>
    <w:p w14:paraId="781DD4F8" w14:textId="01A292F7" w:rsidR="0085674F" w:rsidRDefault="0085674F" w:rsidP="0085674F">
      <w:pPr>
        <w:pStyle w:val="a3"/>
        <w:shd w:val="clear" w:color="auto" w:fill="FFFFFF"/>
        <w:spacing w:after="0"/>
        <w:ind w:firstLine="709"/>
        <w:jc w:val="both"/>
        <w:textAlignment w:val="baseline"/>
        <w:rPr>
          <w:sz w:val="28"/>
          <w:lang w:val="ru-RU"/>
        </w:rPr>
      </w:pPr>
      <w:r>
        <w:rPr>
          <w:sz w:val="28"/>
          <w:lang w:val="ru-RU"/>
        </w:rPr>
        <w:t xml:space="preserve">Действующая система межведомственного взаимодействия основанная на традиционном запросно–ответном механизме в значительной мере ограничивает оперативность реагирования сотрудников УИС, особенно в ситуациях, объективно требующих незамедлительной идентификации личности, проверки подлинности данных или установления принадлежности биологических следов, то есть в тех случаях, когда фактор времени </w:t>
      </w:r>
      <w:r w:rsidR="00353410">
        <w:rPr>
          <w:sz w:val="28"/>
          <w:lang w:val="ru-RU"/>
        </w:rPr>
        <w:t xml:space="preserve">непосредственно определяет эффективность принятых мер. </w:t>
      </w:r>
      <w:r w:rsidR="0091129E">
        <w:rPr>
          <w:sz w:val="28"/>
          <w:lang w:val="ru-RU"/>
        </w:rPr>
        <w:t>В этой связи считаем</w:t>
      </w:r>
      <w:r w:rsidR="00293E59">
        <w:rPr>
          <w:sz w:val="28"/>
          <w:lang w:val="ru-RU"/>
        </w:rPr>
        <w:t xml:space="preserve"> обоснованным вывод о необходимости модернизации имеющейся системы</w:t>
      </w:r>
      <w:r w:rsidR="0091129E">
        <w:rPr>
          <w:sz w:val="28"/>
          <w:lang w:val="ru-RU"/>
        </w:rPr>
        <w:t xml:space="preserve"> </w:t>
      </w:r>
      <w:r w:rsidR="000E7364">
        <w:rPr>
          <w:sz w:val="28"/>
          <w:lang w:val="ru-RU"/>
        </w:rPr>
        <w:t>посредством внедрения современных цифровых решений</w:t>
      </w:r>
      <w:r w:rsidR="00293E59">
        <w:rPr>
          <w:sz w:val="28"/>
          <w:lang w:val="ru-RU"/>
        </w:rPr>
        <w:t xml:space="preserve">, обеспечивающих </w:t>
      </w:r>
      <w:r w:rsidR="00856CD3">
        <w:rPr>
          <w:sz w:val="28"/>
          <w:lang w:val="ru-RU"/>
        </w:rPr>
        <w:t xml:space="preserve">интеграцию </w:t>
      </w:r>
      <w:r w:rsidR="00293E59">
        <w:rPr>
          <w:sz w:val="28"/>
          <w:lang w:val="ru-RU"/>
        </w:rPr>
        <w:t xml:space="preserve">информационных ресурсов учреждений УИС с </w:t>
      </w:r>
      <w:r w:rsidR="00856CD3">
        <w:rPr>
          <w:sz w:val="28"/>
          <w:lang w:val="ru-RU"/>
        </w:rPr>
        <w:t>дактилоскопическими</w:t>
      </w:r>
      <w:r w:rsidR="00293E59">
        <w:rPr>
          <w:sz w:val="28"/>
          <w:lang w:val="ru-RU"/>
        </w:rPr>
        <w:t xml:space="preserve"> </w:t>
      </w:r>
      <w:r w:rsidR="00856CD3">
        <w:rPr>
          <w:sz w:val="28"/>
          <w:lang w:val="ru-RU"/>
        </w:rPr>
        <w:t xml:space="preserve">и геномными базами данных в режиме реального времени. </w:t>
      </w:r>
      <w:r w:rsidR="000E7364">
        <w:rPr>
          <w:sz w:val="28"/>
          <w:lang w:val="ru-RU"/>
        </w:rPr>
        <w:t xml:space="preserve"> </w:t>
      </w:r>
    </w:p>
    <w:p w14:paraId="4F6EDB18" w14:textId="04774836" w:rsidR="0085674F" w:rsidRDefault="00182C49" w:rsidP="0085674F">
      <w:pPr>
        <w:pStyle w:val="a3"/>
        <w:shd w:val="clear" w:color="auto" w:fill="FFFFFF"/>
        <w:spacing w:after="0"/>
        <w:ind w:firstLine="709"/>
        <w:jc w:val="both"/>
        <w:textAlignment w:val="baseline"/>
        <w:rPr>
          <w:sz w:val="28"/>
          <w:lang w:val="ru-RU"/>
        </w:rPr>
      </w:pPr>
      <w:r>
        <w:rPr>
          <w:sz w:val="28"/>
          <w:lang w:val="ru-RU"/>
        </w:rPr>
        <w:t xml:space="preserve">Одним из основных условий эффективности данного решения является разработка </w:t>
      </w:r>
      <w:r w:rsidR="00533CEE">
        <w:rPr>
          <w:sz w:val="28"/>
          <w:lang w:val="ru-RU"/>
        </w:rPr>
        <w:t>интегрированного</w:t>
      </w:r>
      <w:r>
        <w:rPr>
          <w:sz w:val="28"/>
          <w:lang w:val="ru-RU"/>
        </w:rPr>
        <w:t xml:space="preserve"> программного обеспечения, обеспечивающее прямое обращение к соответствующим базам без посреднических запросов</w:t>
      </w:r>
      <w:r w:rsidR="00533CEE">
        <w:rPr>
          <w:sz w:val="28"/>
          <w:lang w:val="ru-RU"/>
        </w:rPr>
        <w:t>. В целях практической реализации обозначенного решения представляется необходимым оснастить сотрудников УМБ мобильными устройствами (терминалами или планшетам) с защищёнными каналам связи.</w:t>
      </w:r>
      <w:r w:rsidR="003661C9">
        <w:rPr>
          <w:sz w:val="28"/>
          <w:lang w:val="ru-RU"/>
        </w:rPr>
        <w:t xml:space="preserve"> Внедрение подобной системы, аналогичной той, что функционирует в Великобритании позволит существенно сократить временные затраты на верификацию личности, обеспечит высокий уровень контроля за осужденными</w:t>
      </w:r>
      <w:r w:rsidR="00E565C2">
        <w:rPr>
          <w:sz w:val="28"/>
          <w:lang w:val="ru-RU"/>
        </w:rPr>
        <w:t xml:space="preserve"> и немедленное реагирование на возможные угрозы в учреждениях УИС. </w:t>
      </w:r>
    </w:p>
    <w:p w14:paraId="60955E2D" w14:textId="0838B2B6" w:rsidR="00D464CC" w:rsidRPr="002F5C6D" w:rsidRDefault="008928A4" w:rsidP="002F5C6D">
      <w:pPr>
        <w:pStyle w:val="a3"/>
        <w:shd w:val="clear" w:color="auto" w:fill="FFFFFF"/>
        <w:spacing w:after="0"/>
        <w:ind w:firstLine="709"/>
        <w:jc w:val="both"/>
        <w:textAlignment w:val="baseline"/>
        <w:rPr>
          <w:sz w:val="28"/>
          <w:lang w:val="ru-RU"/>
        </w:rPr>
      </w:pPr>
      <w:r>
        <w:rPr>
          <w:sz w:val="28"/>
          <w:lang w:val="ru-RU"/>
        </w:rPr>
        <w:t xml:space="preserve">Вместе с тем, учитывая </w:t>
      </w:r>
      <w:r w:rsidR="00456BE6">
        <w:rPr>
          <w:sz w:val="28"/>
          <w:lang w:val="ru-RU"/>
        </w:rPr>
        <w:t>устойчивую тенденцию к расширению биометрии, следует рассмотреть создание ЕИС</w:t>
      </w:r>
      <w:r w:rsidR="002F5C6D">
        <w:rPr>
          <w:sz w:val="28"/>
          <w:lang w:val="ru-RU"/>
        </w:rPr>
        <w:t xml:space="preserve"> в качестве самостоятельного направления развития криминалистического обеспечения УИС и более комплексного подхода к идентификации.  </w:t>
      </w:r>
      <w:r w:rsidR="00456BE6">
        <w:rPr>
          <w:sz w:val="28"/>
          <w:lang w:val="ru-RU"/>
        </w:rPr>
        <w:t xml:space="preserve"> </w:t>
      </w:r>
    </w:p>
    <w:p w14:paraId="0603FD98" w14:textId="7D59449C" w:rsidR="00D50766" w:rsidRPr="00207730" w:rsidRDefault="009A59ED" w:rsidP="00742C3F">
      <w:pPr>
        <w:pStyle w:val="a3"/>
        <w:shd w:val="clear" w:color="auto" w:fill="FFFFFF"/>
        <w:spacing w:after="0" w:line="240" w:lineRule="auto"/>
        <w:ind w:firstLine="709"/>
        <w:jc w:val="both"/>
        <w:textAlignment w:val="baseline"/>
        <w:rPr>
          <w:sz w:val="28"/>
          <w:lang w:val="ru-RU"/>
        </w:rPr>
      </w:pPr>
      <w:r w:rsidRPr="00207730">
        <w:rPr>
          <w:sz w:val="28"/>
          <w:lang w:val="ru-RU"/>
        </w:rPr>
        <w:t>Важно отметить, что техническое переоснащение учреждений УИС не должно сводиться к простому увеличению парка технических средств. Основой развития должна стать оптимизация деятельности сотрудников УИС посредством внедрения инновационных организационных моделей. Цифровые технологии должны служить инструментом для автоматизации процессов принятия решений, повышая эффективность работы, а не становиться самоцелью трансформации</w:t>
      </w:r>
      <w:r w:rsidR="00DE753F" w:rsidRPr="00207730">
        <w:rPr>
          <w:sz w:val="28"/>
          <w:lang w:val="ru-RU"/>
        </w:rPr>
        <w:t xml:space="preserve">. </w:t>
      </w:r>
    </w:p>
    <w:p w14:paraId="62246BB6" w14:textId="71C4BF52" w:rsidR="00D50766" w:rsidRPr="00207730" w:rsidRDefault="00D93FA0" w:rsidP="00742C3F">
      <w:pPr>
        <w:pStyle w:val="a3"/>
        <w:shd w:val="clear" w:color="auto" w:fill="FFFFFF"/>
        <w:spacing w:after="0" w:line="240" w:lineRule="auto"/>
        <w:ind w:firstLine="709"/>
        <w:jc w:val="both"/>
        <w:textAlignment w:val="baseline"/>
        <w:rPr>
          <w:sz w:val="28"/>
          <w:lang w:val="ru-RU"/>
        </w:rPr>
      </w:pPr>
      <w:r w:rsidRPr="00207730">
        <w:rPr>
          <w:sz w:val="28"/>
          <w:lang w:val="ru-RU"/>
        </w:rPr>
        <w:t>Ключевым направлением развития систем биометрической идентификации является создание интегрированной информационной системы, которая объединит все доступные биометрические характеристики и обеспечит быструю проверку данных. Реализация этой концепции требует использования специализированного оборудования и программного обеспечения</w:t>
      </w:r>
      <w:r w:rsidR="00DE753F" w:rsidRPr="00207730">
        <w:rPr>
          <w:sz w:val="28"/>
          <w:lang w:val="ru-RU"/>
        </w:rPr>
        <w:t xml:space="preserve">. </w:t>
      </w:r>
    </w:p>
    <w:p w14:paraId="2A450780" w14:textId="1C19324A" w:rsidR="00D50766" w:rsidRPr="00207730" w:rsidRDefault="001A5232" w:rsidP="00742C3F">
      <w:pPr>
        <w:pStyle w:val="a3"/>
        <w:spacing w:after="0" w:line="240" w:lineRule="auto"/>
        <w:ind w:firstLine="709"/>
        <w:jc w:val="both"/>
        <w:textAlignment w:val="baseline"/>
        <w:rPr>
          <w:bCs/>
          <w:sz w:val="28"/>
          <w:lang w:val="ru-RU"/>
        </w:rPr>
      </w:pPr>
      <w:r w:rsidRPr="00207730">
        <w:rPr>
          <w:bCs/>
          <w:sz w:val="28"/>
          <w:lang w:val="ru-RU"/>
        </w:rPr>
        <w:t xml:space="preserve">Начиная с 2022 года, Казахстан, как и более 59 других стран, создал национальную базу данных ДНК. Она используется для идентификации преступников, жертв торговли людьми, пропавших без вести, а также для опознания останков и доказательства невиновности </w:t>
      </w:r>
      <w:r w:rsidR="00DE753F" w:rsidRPr="00207730">
        <w:rPr>
          <w:bCs/>
          <w:sz w:val="28"/>
          <w:lang w:val="ru-RU"/>
        </w:rPr>
        <w:t>[</w:t>
      </w:r>
      <w:r w:rsidR="007738A6" w:rsidRPr="00207730">
        <w:rPr>
          <w:bCs/>
          <w:sz w:val="28"/>
          <w:lang w:val="ru-RU"/>
        </w:rPr>
        <w:fldChar w:fldCharType="begin"/>
      </w:r>
      <w:r w:rsidR="007738A6" w:rsidRPr="00207730">
        <w:rPr>
          <w:bCs/>
          <w:sz w:val="28"/>
          <w:lang w:val="ru-RU"/>
        </w:rPr>
        <w:instrText xml:space="preserve"> REF _Ref198319997 \r \h </w:instrText>
      </w:r>
      <w:r w:rsidR="00465070" w:rsidRPr="00207730">
        <w:rPr>
          <w:bCs/>
          <w:sz w:val="28"/>
          <w:lang w:val="ru-RU"/>
        </w:rPr>
        <w:instrText xml:space="preserve"> \* MERGEFORMAT </w:instrText>
      </w:r>
      <w:r w:rsidR="007738A6" w:rsidRPr="00207730">
        <w:rPr>
          <w:bCs/>
          <w:sz w:val="28"/>
          <w:lang w:val="ru-RU"/>
        </w:rPr>
      </w:r>
      <w:r w:rsidR="007738A6" w:rsidRPr="00207730">
        <w:rPr>
          <w:bCs/>
          <w:sz w:val="28"/>
          <w:lang w:val="ru-RU"/>
        </w:rPr>
        <w:fldChar w:fldCharType="separate"/>
      </w:r>
      <w:r w:rsidR="00AC46D8">
        <w:rPr>
          <w:bCs/>
          <w:sz w:val="28"/>
          <w:lang w:val="ru-RU"/>
        </w:rPr>
        <w:t>148</w:t>
      </w:r>
      <w:r w:rsidR="007738A6" w:rsidRPr="00207730">
        <w:rPr>
          <w:bCs/>
          <w:sz w:val="28"/>
          <w:lang w:val="ru-RU"/>
        </w:rPr>
        <w:fldChar w:fldCharType="end"/>
      </w:r>
      <w:r w:rsidR="00DE753F" w:rsidRPr="00207730">
        <w:rPr>
          <w:bCs/>
          <w:sz w:val="28"/>
          <w:lang w:val="ru-RU"/>
        </w:rPr>
        <w:t>, с. 84].</w:t>
      </w:r>
    </w:p>
    <w:p w14:paraId="353D7FEF" w14:textId="2B4D4C60" w:rsidR="00D50766" w:rsidRPr="00207730" w:rsidRDefault="00A24ED8" w:rsidP="00742C3F">
      <w:pPr>
        <w:pStyle w:val="a3"/>
        <w:shd w:val="clear" w:color="auto" w:fill="FFFFFF"/>
        <w:spacing w:after="0" w:line="240" w:lineRule="auto"/>
        <w:ind w:firstLine="709"/>
        <w:jc w:val="both"/>
        <w:textAlignment w:val="baseline"/>
        <w:rPr>
          <w:sz w:val="28"/>
          <w:lang w:val="ru-RU"/>
        </w:rPr>
      </w:pPr>
      <w:r w:rsidRPr="00207730">
        <w:rPr>
          <w:sz w:val="28"/>
          <w:lang w:val="ru-RU"/>
        </w:rPr>
        <w:t>Целью дактилоскопической и геномной регистрации, согласно Закону РК «О дактилоскопической и геномной регистрации», является установление и подтверждение личности. Для реализации этой цели ОВД должны осуществлять сбор отпечатков пальцев у граждан, иностранных граждан и лиц без гражданства, постоянно проживающих в Казахстане. В свою очередь, геномная база данных, создаваемая в рамках этой регистрации, должна помочь повысить раскрываемость и эффективность профилактики преступлений</w:t>
      </w:r>
      <w:r w:rsidR="00DE753F" w:rsidRPr="00207730">
        <w:rPr>
          <w:sz w:val="28"/>
          <w:lang w:val="ru-RU"/>
        </w:rPr>
        <w:t>.</w:t>
      </w:r>
    </w:p>
    <w:p w14:paraId="49A1280E" w14:textId="3048D5B4" w:rsidR="000E1111" w:rsidRPr="00207730" w:rsidRDefault="0045007C" w:rsidP="00C920BD">
      <w:pPr>
        <w:pStyle w:val="a3"/>
        <w:shd w:val="clear" w:color="auto" w:fill="FFFFFF"/>
        <w:spacing w:after="0"/>
        <w:ind w:firstLine="709"/>
        <w:jc w:val="both"/>
        <w:textAlignment w:val="baseline"/>
        <w:rPr>
          <w:sz w:val="28"/>
          <w:lang w:val="ru-RU"/>
        </w:rPr>
      </w:pPr>
      <w:r w:rsidRPr="000E1111">
        <w:rPr>
          <w:sz w:val="28"/>
          <w:lang w:val="ru-RU"/>
        </w:rPr>
        <w:t>В соответствии с положениями действующего законодательства Республики Казахстан</w:t>
      </w:r>
      <w:r>
        <w:rPr>
          <w:sz w:val="28"/>
          <w:lang w:val="ru-RU"/>
        </w:rPr>
        <w:t xml:space="preserve">, </w:t>
      </w:r>
      <w:r w:rsidRPr="000E1111">
        <w:rPr>
          <w:sz w:val="28"/>
          <w:lang w:val="ru-RU"/>
        </w:rPr>
        <w:t xml:space="preserve">обязательному генетическому учету </w:t>
      </w:r>
      <w:r>
        <w:rPr>
          <w:sz w:val="28"/>
          <w:lang w:val="ru-RU"/>
        </w:rPr>
        <w:t>подлежат неустановленные</w:t>
      </w:r>
      <w:r w:rsidRPr="000E1111">
        <w:rPr>
          <w:sz w:val="28"/>
          <w:lang w:val="ru-RU"/>
        </w:rPr>
        <w:t xml:space="preserve"> лица, в отношении которых в ходе следственных действий </w:t>
      </w:r>
      <w:r>
        <w:rPr>
          <w:sz w:val="28"/>
          <w:lang w:val="ru-RU"/>
        </w:rPr>
        <w:t xml:space="preserve">был </w:t>
      </w:r>
      <w:r w:rsidRPr="000E1111">
        <w:rPr>
          <w:sz w:val="28"/>
          <w:lang w:val="ru-RU"/>
        </w:rPr>
        <w:t>изъят биологический материал</w:t>
      </w:r>
      <w:r>
        <w:rPr>
          <w:sz w:val="28"/>
          <w:lang w:val="ru-RU"/>
        </w:rPr>
        <w:t xml:space="preserve">, неопознанные трупы, а также </w:t>
      </w:r>
      <w:r w:rsidRPr="000E1111">
        <w:rPr>
          <w:sz w:val="28"/>
          <w:lang w:val="ru-RU"/>
        </w:rPr>
        <w:t>осужденные за отдельные категории преступлений</w:t>
      </w:r>
      <w:r>
        <w:rPr>
          <w:sz w:val="28"/>
          <w:lang w:val="ru-RU"/>
        </w:rPr>
        <w:t xml:space="preserve">. </w:t>
      </w:r>
      <w:r w:rsidR="00DE753F" w:rsidRPr="00207730">
        <w:rPr>
          <w:sz w:val="28"/>
          <w:lang w:val="ru-RU"/>
        </w:rPr>
        <w:t xml:space="preserve">Возможна добровольная геномная регистрация родственников пропавших без вести граждан с их письменного согласия. </w:t>
      </w:r>
    </w:p>
    <w:p w14:paraId="28A05581" w14:textId="025739AB"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Сбор этой информации осуществляется совместными усилиями ОВД, ДНК-лабораторий, органов судебной и судебно-медицинской экспертиз Министерства юстиции. Данный генетический материал далее направляется в уполномоченное подразделение </w:t>
      </w:r>
      <w:r w:rsidR="00A24ED8" w:rsidRPr="00207730">
        <w:rPr>
          <w:sz w:val="28"/>
          <w:lang w:val="ru-RU"/>
        </w:rPr>
        <w:t>ОВД</w:t>
      </w:r>
      <w:r w:rsidRPr="00207730">
        <w:rPr>
          <w:sz w:val="28"/>
          <w:lang w:val="ru-RU"/>
        </w:rPr>
        <w:t xml:space="preserve"> для получения геномной информации и осуществления геномной регистрации.</w:t>
      </w:r>
    </w:p>
    <w:p w14:paraId="29FCEFC9" w14:textId="77777777"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В большинстве случаев государство планирует сохранять полученную геномную информацию или геномный профиль в течение 25 лет с момента их сбора. Законодатель предусмотрел и ответственность за отказ от прохождения дактилоскопической и геномной регистрации.</w:t>
      </w:r>
    </w:p>
    <w:p w14:paraId="6787B527" w14:textId="75E29742" w:rsidR="00D50766" w:rsidRPr="00207730" w:rsidRDefault="00144E6E"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Для идентификации преступников и предотвращения новых преступлений используется база данных, содержащая цифровую геномную информацию. Эта информация позволяет сопоставлять ДНК-профили, полученные с мест преступлений, с данными лиц, находящихся под пристальным вниманием правоохранительных органов </w:t>
      </w:r>
      <w:r w:rsidR="00DE753F" w:rsidRPr="00207730">
        <w:rPr>
          <w:sz w:val="28"/>
          <w:lang w:val="ru-RU"/>
        </w:rPr>
        <w:t>[</w:t>
      </w:r>
      <w:r w:rsidR="007738A6" w:rsidRPr="00207730">
        <w:rPr>
          <w:sz w:val="28"/>
          <w:lang w:val="ru-RU"/>
        </w:rPr>
        <w:fldChar w:fldCharType="begin"/>
      </w:r>
      <w:r w:rsidR="007738A6" w:rsidRPr="00207730">
        <w:rPr>
          <w:sz w:val="28"/>
          <w:lang w:val="ru-RU"/>
        </w:rPr>
        <w:instrText xml:space="preserve"> REF _Ref198320004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149</w:t>
      </w:r>
      <w:r w:rsidR="007738A6" w:rsidRPr="00207730">
        <w:rPr>
          <w:sz w:val="28"/>
          <w:lang w:val="ru-RU"/>
        </w:rPr>
        <w:fldChar w:fldCharType="end"/>
      </w:r>
      <w:r w:rsidR="00DE753F" w:rsidRPr="00207730">
        <w:rPr>
          <w:sz w:val="28"/>
          <w:lang w:val="ru-RU"/>
        </w:rPr>
        <w:t xml:space="preserve">, с. 422]. </w:t>
      </w:r>
      <w:r w:rsidRPr="00207730">
        <w:rPr>
          <w:sz w:val="28"/>
          <w:lang w:val="ru-RU"/>
        </w:rPr>
        <w:t xml:space="preserve">Эффективность базы данных может быть значительно повышена за счет включения в нее генетических профилей максимального числа лиц, входящих в группы риска, что позволит более эффективно </w:t>
      </w:r>
      <w:r w:rsidR="00E47898" w:rsidRPr="00207730">
        <w:rPr>
          <w:sz w:val="28"/>
          <w:lang w:val="ru-RU"/>
        </w:rPr>
        <w:t>осуществлять борьбу с</w:t>
      </w:r>
      <w:r w:rsidRPr="00207730">
        <w:rPr>
          <w:sz w:val="28"/>
          <w:lang w:val="ru-RU"/>
        </w:rPr>
        <w:t xml:space="preserve"> преступ</w:t>
      </w:r>
      <w:r w:rsidR="00E47898" w:rsidRPr="00207730">
        <w:rPr>
          <w:sz w:val="28"/>
          <w:lang w:val="ru-RU"/>
        </w:rPr>
        <w:t>ностью</w:t>
      </w:r>
      <w:r w:rsidRPr="00207730">
        <w:rPr>
          <w:sz w:val="28"/>
          <w:lang w:val="ru-RU"/>
        </w:rPr>
        <w:t>.</w:t>
      </w:r>
      <w:r w:rsidR="00DE753F" w:rsidRPr="00207730">
        <w:rPr>
          <w:sz w:val="28"/>
          <w:lang w:val="ru-RU"/>
        </w:rPr>
        <w:t xml:space="preserve"> </w:t>
      </w:r>
    </w:p>
    <w:p w14:paraId="5C3D8FC7" w14:textId="59105FEC" w:rsidR="00D50766" w:rsidRPr="00207730" w:rsidRDefault="00C765CD" w:rsidP="00742C3F">
      <w:pPr>
        <w:pStyle w:val="a3"/>
        <w:shd w:val="clear" w:color="auto" w:fill="FFFFFF"/>
        <w:spacing w:after="0" w:line="240" w:lineRule="auto"/>
        <w:ind w:firstLine="709"/>
        <w:jc w:val="both"/>
        <w:textAlignment w:val="baseline"/>
        <w:rPr>
          <w:sz w:val="28"/>
          <w:lang w:val="ru-RU"/>
        </w:rPr>
      </w:pPr>
      <w:r w:rsidRPr="00207730">
        <w:rPr>
          <w:sz w:val="28"/>
          <w:lang w:val="ru-RU"/>
        </w:rPr>
        <w:t>Хотя в США и некоторых странах Европы генетические базы данных успешно помогают в расследовании преступлений и поиске пропавших без вести, в Казахстане пока не существует программы всеобщей геномной регистрации населения, что открывает возможности для дальнейшего развития в этой области</w:t>
      </w:r>
      <w:r w:rsidR="00DE753F" w:rsidRPr="00207730">
        <w:rPr>
          <w:sz w:val="28"/>
          <w:lang w:val="ru-RU"/>
        </w:rPr>
        <w:t xml:space="preserve">. </w:t>
      </w:r>
      <w:r w:rsidR="00E512E7" w:rsidRPr="00207730">
        <w:rPr>
          <w:sz w:val="28"/>
          <w:lang w:val="ru-RU"/>
        </w:rPr>
        <w:t>Так</w:t>
      </w:r>
      <w:r w:rsidR="00DE753F" w:rsidRPr="00207730">
        <w:rPr>
          <w:sz w:val="28"/>
          <w:lang w:val="ru-RU"/>
        </w:rPr>
        <w:t xml:space="preserve">, </w:t>
      </w:r>
      <w:r w:rsidR="00E512E7" w:rsidRPr="00207730">
        <w:rPr>
          <w:sz w:val="28"/>
          <w:lang w:val="ru-RU"/>
        </w:rPr>
        <w:t xml:space="preserve">Благодаря Национальной базе данных ДНК Великобритании, содержащей более 6,5 </w:t>
      </w:r>
      <w:r w:rsidR="00571583" w:rsidRPr="00207730">
        <w:rPr>
          <w:sz w:val="28"/>
          <w:lang w:val="ru-RU"/>
        </w:rPr>
        <w:t>млн</w:t>
      </w:r>
      <w:r w:rsidR="00E512E7" w:rsidRPr="00207730">
        <w:rPr>
          <w:sz w:val="28"/>
          <w:lang w:val="ru-RU"/>
        </w:rPr>
        <w:t xml:space="preserve"> профилей, полученных после задержания подозреваемых в различных уголовных преступлениях, раскрывается в среднем около 1000 преступлений еженедельно [</w:t>
      </w:r>
      <w:r w:rsidR="00E512E7" w:rsidRPr="00207730">
        <w:rPr>
          <w:sz w:val="28"/>
          <w:szCs w:val="28"/>
        </w:rPr>
        <w:fldChar w:fldCharType="begin"/>
      </w:r>
      <w:r w:rsidR="00E512E7" w:rsidRPr="00207730">
        <w:rPr>
          <w:sz w:val="28"/>
          <w:lang w:val="ru-RU"/>
        </w:rPr>
        <w:instrText xml:space="preserve"> REF _Ref150458946 \r \h </w:instrText>
      </w:r>
      <w:r w:rsidR="00465070" w:rsidRPr="00207730">
        <w:rPr>
          <w:sz w:val="28"/>
          <w:szCs w:val="28"/>
          <w:lang w:val="ru-RU"/>
        </w:rPr>
        <w:instrText xml:space="preserve"> \* </w:instrText>
      </w:r>
      <w:r w:rsidR="00465070" w:rsidRPr="00207730">
        <w:rPr>
          <w:sz w:val="28"/>
          <w:szCs w:val="28"/>
        </w:rPr>
        <w:instrText>MERGEFORMAT</w:instrText>
      </w:r>
      <w:r w:rsidR="00465070" w:rsidRPr="00207730">
        <w:rPr>
          <w:sz w:val="28"/>
          <w:szCs w:val="28"/>
          <w:lang w:val="ru-RU"/>
        </w:rPr>
        <w:instrText xml:space="preserve"> </w:instrText>
      </w:r>
      <w:r w:rsidR="00E512E7" w:rsidRPr="00207730">
        <w:rPr>
          <w:sz w:val="28"/>
          <w:szCs w:val="28"/>
        </w:rPr>
      </w:r>
      <w:r w:rsidR="00E512E7" w:rsidRPr="00207730">
        <w:rPr>
          <w:sz w:val="28"/>
          <w:szCs w:val="28"/>
        </w:rPr>
        <w:fldChar w:fldCharType="separate"/>
      </w:r>
      <w:r w:rsidR="00AC46D8">
        <w:rPr>
          <w:sz w:val="28"/>
          <w:lang w:val="ru-RU"/>
        </w:rPr>
        <w:t>150</w:t>
      </w:r>
      <w:r w:rsidR="00E512E7" w:rsidRPr="00207730">
        <w:rPr>
          <w:sz w:val="28"/>
          <w:szCs w:val="28"/>
        </w:rPr>
        <w:fldChar w:fldCharType="end"/>
      </w:r>
      <w:r w:rsidR="00E512E7" w:rsidRPr="00207730">
        <w:rPr>
          <w:sz w:val="28"/>
          <w:lang w:val="ru-RU"/>
        </w:rPr>
        <w:t>]. Такая эффективность подчеркивает важность создания подобных баз данных</w:t>
      </w:r>
      <w:r w:rsidR="00DE753F" w:rsidRPr="00207730">
        <w:rPr>
          <w:sz w:val="28"/>
          <w:lang w:val="ru-RU"/>
        </w:rPr>
        <w:t>.</w:t>
      </w:r>
    </w:p>
    <w:p w14:paraId="40C1B3BD" w14:textId="0BEAA741" w:rsidR="00D50766" w:rsidRPr="00207730" w:rsidRDefault="00DE753F" w:rsidP="00742C3F">
      <w:pPr>
        <w:pStyle w:val="a3"/>
        <w:spacing w:after="0" w:line="240" w:lineRule="auto"/>
        <w:ind w:firstLine="709"/>
        <w:jc w:val="both"/>
        <w:textAlignment w:val="baseline"/>
        <w:rPr>
          <w:sz w:val="28"/>
          <w:lang w:val="ru-RU"/>
        </w:rPr>
      </w:pPr>
      <w:r w:rsidRPr="00207730">
        <w:rPr>
          <w:sz w:val="28"/>
          <w:lang w:val="ru-RU"/>
        </w:rPr>
        <w:t xml:space="preserve">Следует отметить, что, </w:t>
      </w:r>
      <w:r w:rsidR="00576210" w:rsidRPr="00207730">
        <w:rPr>
          <w:sz w:val="28"/>
          <w:lang w:val="ru-RU"/>
        </w:rPr>
        <w:t xml:space="preserve">несмотря на то что геномная регистрация демонстрирует высокую результативность, ее применение вызывает дискуссии относительно допустимости расширения перечня лиц, обязанных проходить такую процедуру, а также относительно возможных угроз, связанных с хранением данных ДНК. Истоки подобных опасений кроются в несовершенстве механизмов обеспечения прав и свобод человека при обращении с персональными данными, в том числе права на частную жизнь и сохранение личной и семейной тайны. Дополнительную тревогу вызывает риск несанкционированного доступа и неправомерного использования генетической информации вследствие недостаточного уровня ее защиты </w:t>
      </w:r>
      <w:r w:rsidRPr="00207730">
        <w:rPr>
          <w:sz w:val="28"/>
          <w:lang w:val="ru-RU"/>
        </w:rPr>
        <w:t>[</w:t>
      </w:r>
      <w:r w:rsidR="007738A6" w:rsidRPr="00207730">
        <w:rPr>
          <w:sz w:val="28"/>
          <w:lang w:val="ru-RU"/>
        </w:rPr>
        <w:fldChar w:fldCharType="begin"/>
      </w:r>
      <w:r w:rsidR="007738A6" w:rsidRPr="00207730">
        <w:rPr>
          <w:sz w:val="28"/>
          <w:lang w:val="ru-RU"/>
        </w:rPr>
        <w:instrText xml:space="preserve"> REF _Ref150458949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151</w:t>
      </w:r>
      <w:r w:rsidR="007738A6" w:rsidRPr="00207730">
        <w:rPr>
          <w:sz w:val="28"/>
          <w:lang w:val="ru-RU"/>
        </w:rPr>
        <w:fldChar w:fldCharType="end"/>
      </w:r>
      <w:r w:rsidRPr="00207730">
        <w:rPr>
          <w:sz w:val="28"/>
          <w:lang w:val="ru-RU"/>
        </w:rPr>
        <w:t xml:space="preserve">]. </w:t>
      </w:r>
    </w:p>
    <w:p w14:paraId="600BF07E" w14:textId="79DB80A2" w:rsidR="00F45254" w:rsidRPr="00207730" w:rsidRDefault="00A908C9"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В качестве аргумента в пользу геномной регистрации отечественные ученые отмечают, что экспертные исследования ДНК, основанные на анализе STR-локусов, не позволяют получить информацию о внешности, физиологических особенностях или медицинских данных человека </w:t>
      </w:r>
      <w:r w:rsidR="00DE753F" w:rsidRPr="00207730">
        <w:rPr>
          <w:sz w:val="28"/>
          <w:lang w:val="ru-RU"/>
        </w:rPr>
        <w:t>[</w:t>
      </w:r>
      <w:r w:rsidR="007738A6" w:rsidRPr="00207730">
        <w:rPr>
          <w:sz w:val="28"/>
          <w:lang w:val="ru-RU"/>
        </w:rPr>
        <w:fldChar w:fldCharType="begin"/>
      </w:r>
      <w:r w:rsidR="007738A6" w:rsidRPr="00207730">
        <w:rPr>
          <w:sz w:val="28"/>
          <w:lang w:val="ru-RU"/>
        </w:rPr>
        <w:instrText xml:space="preserve"> REF _Ref198319997 \r \h </w:instrText>
      </w:r>
      <w:r w:rsidR="00465070" w:rsidRPr="00207730">
        <w:rPr>
          <w:sz w:val="28"/>
          <w:lang w:val="ru-RU"/>
        </w:rPr>
        <w:instrText xml:space="preserve"> \* MERGEFORMAT </w:instrText>
      </w:r>
      <w:r w:rsidR="007738A6" w:rsidRPr="00207730">
        <w:rPr>
          <w:sz w:val="28"/>
          <w:lang w:val="ru-RU"/>
        </w:rPr>
      </w:r>
      <w:r w:rsidR="007738A6" w:rsidRPr="00207730">
        <w:rPr>
          <w:sz w:val="28"/>
          <w:lang w:val="ru-RU"/>
        </w:rPr>
        <w:fldChar w:fldCharType="separate"/>
      </w:r>
      <w:r w:rsidR="00AC46D8">
        <w:rPr>
          <w:sz w:val="28"/>
          <w:lang w:val="ru-RU"/>
        </w:rPr>
        <w:t>148</w:t>
      </w:r>
      <w:r w:rsidR="007738A6" w:rsidRPr="00207730">
        <w:rPr>
          <w:sz w:val="28"/>
          <w:lang w:val="ru-RU"/>
        </w:rPr>
        <w:fldChar w:fldCharType="end"/>
      </w:r>
      <w:r w:rsidR="00DE753F" w:rsidRPr="00207730">
        <w:rPr>
          <w:sz w:val="28"/>
          <w:lang w:val="ru-RU"/>
        </w:rPr>
        <w:t>, с. 84-85].</w:t>
      </w:r>
      <w:r w:rsidR="002B70A1" w:rsidRPr="00207730">
        <w:rPr>
          <w:sz w:val="28"/>
          <w:lang w:val="ru-RU"/>
        </w:rPr>
        <w:t xml:space="preserve"> </w:t>
      </w:r>
      <w:r w:rsidR="00F45254" w:rsidRPr="00207730">
        <w:rPr>
          <w:sz w:val="28"/>
          <w:lang w:val="ru-RU"/>
        </w:rPr>
        <w:t xml:space="preserve">Стандартный набор STR-локусов, </w:t>
      </w:r>
      <w:r w:rsidR="002343D6" w:rsidRPr="00207730">
        <w:rPr>
          <w:sz w:val="28"/>
          <w:lang w:val="ru-RU"/>
        </w:rPr>
        <w:t>который используется</w:t>
      </w:r>
      <w:r w:rsidR="00F45254" w:rsidRPr="00207730">
        <w:rPr>
          <w:sz w:val="28"/>
          <w:lang w:val="ru-RU"/>
        </w:rPr>
        <w:t xml:space="preserve"> в национальной криминалистике, соответствует международным стандартам, что обеспечивает возможность международного сотрудничества в розыске. При этом он не раскрывает личную генетическую информацию граждан. Подобно фотографии в паспорте, он служит для идентификации, не раскрывая всю информацию о человеке</w:t>
      </w:r>
    </w:p>
    <w:p w14:paraId="29754202" w14:textId="3C29082E" w:rsidR="00D50766" w:rsidRPr="00207730" w:rsidRDefault="008279FB" w:rsidP="00742C3F">
      <w:pPr>
        <w:pStyle w:val="a3"/>
        <w:spacing w:after="0" w:line="240" w:lineRule="auto"/>
        <w:ind w:firstLine="709"/>
        <w:jc w:val="both"/>
        <w:textAlignment w:val="baseline"/>
        <w:rPr>
          <w:sz w:val="28"/>
          <w:szCs w:val="28"/>
          <w:lang w:val="ru-RU"/>
        </w:rPr>
      </w:pPr>
      <w:r w:rsidRPr="00207730">
        <w:rPr>
          <w:sz w:val="28"/>
          <w:szCs w:val="28"/>
          <w:lang w:val="ru-RU"/>
        </w:rPr>
        <w:t xml:space="preserve">С учетом глобальной тенденции к расширению геномной регистрации населения, внедрение такой системы становится возможным в более широком масштабе. Это требует согласованного правового подхода к государственной биометрической регистрации, обеспечивающего ее соответствие нормам и защиту прав граждан </w:t>
      </w:r>
      <w:r w:rsidR="00DE753F" w:rsidRPr="00207730">
        <w:rPr>
          <w:sz w:val="28"/>
          <w:szCs w:val="28"/>
          <w:lang w:val="ru-RU"/>
        </w:rPr>
        <w:t>[</w:t>
      </w:r>
      <w:r w:rsidR="007738A6" w:rsidRPr="00207730">
        <w:rPr>
          <w:sz w:val="28"/>
          <w:szCs w:val="28"/>
          <w:lang w:val="ru-RU"/>
        </w:rPr>
        <w:fldChar w:fldCharType="begin"/>
      </w:r>
      <w:r w:rsidR="007738A6" w:rsidRPr="00207730">
        <w:rPr>
          <w:sz w:val="28"/>
          <w:szCs w:val="28"/>
          <w:lang w:val="ru-RU"/>
        </w:rPr>
        <w:instrText xml:space="preserve"> REF _Ref150458971 \r \h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szCs w:val="28"/>
          <w:lang w:val="ru-RU"/>
        </w:rPr>
        <w:t>152</w:t>
      </w:r>
      <w:r w:rsidR="007738A6" w:rsidRPr="00207730">
        <w:rPr>
          <w:sz w:val="28"/>
          <w:szCs w:val="28"/>
          <w:lang w:val="ru-RU"/>
        </w:rPr>
        <w:fldChar w:fldCharType="end"/>
      </w:r>
      <w:r w:rsidR="00DE753F" w:rsidRPr="00207730">
        <w:rPr>
          <w:sz w:val="28"/>
          <w:szCs w:val="28"/>
          <w:lang w:val="ru-RU"/>
        </w:rPr>
        <w:t>].</w:t>
      </w:r>
      <w:r w:rsidR="000A46E5" w:rsidRPr="00207730">
        <w:rPr>
          <w:sz w:val="28"/>
          <w:szCs w:val="28"/>
          <w:lang w:val="ru-RU"/>
        </w:rPr>
        <w:t xml:space="preserve"> </w:t>
      </w:r>
      <w:r w:rsidR="00DE753F" w:rsidRPr="00207730">
        <w:rPr>
          <w:sz w:val="28"/>
          <w:szCs w:val="28"/>
          <w:lang w:val="ru-RU"/>
        </w:rPr>
        <w:t>Сторонников геномной регистрации можно условно разделить на 2 группы:</w:t>
      </w:r>
    </w:p>
    <w:p w14:paraId="1271FEA0" w14:textId="77777777" w:rsidR="00D50766" w:rsidRPr="00207730" w:rsidRDefault="00DE753F" w:rsidP="00742C3F">
      <w:pPr>
        <w:pStyle w:val="a3"/>
        <w:spacing w:after="0" w:line="240" w:lineRule="auto"/>
        <w:ind w:firstLine="709"/>
        <w:jc w:val="both"/>
        <w:textAlignment w:val="baseline"/>
        <w:rPr>
          <w:sz w:val="28"/>
          <w:szCs w:val="28"/>
          <w:lang w:val="ru-RU"/>
        </w:rPr>
      </w:pPr>
      <w:r w:rsidRPr="00207730">
        <w:rPr>
          <w:sz w:val="28"/>
          <w:szCs w:val="28"/>
          <w:lang w:val="ru-RU"/>
        </w:rPr>
        <w:t>1) выступающие за всеобщую геномную регистрацию;</w:t>
      </w:r>
    </w:p>
    <w:p w14:paraId="3A4206EF" w14:textId="77777777" w:rsidR="00D50766" w:rsidRPr="00207730" w:rsidRDefault="00DE753F" w:rsidP="00742C3F">
      <w:pPr>
        <w:pStyle w:val="a3"/>
        <w:spacing w:after="0" w:line="240" w:lineRule="auto"/>
        <w:ind w:firstLine="709"/>
        <w:jc w:val="both"/>
        <w:textAlignment w:val="baseline"/>
        <w:rPr>
          <w:sz w:val="28"/>
          <w:szCs w:val="28"/>
          <w:lang w:val="ru-RU"/>
        </w:rPr>
      </w:pPr>
      <w:r w:rsidRPr="00207730">
        <w:rPr>
          <w:sz w:val="28"/>
          <w:szCs w:val="28"/>
          <w:lang w:val="ru-RU"/>
        </w:rPr>
        <w:t xml:space="preserve">2) предлагающие законодательное расширение круга лиц, подлежащих геномной регистрации. </w:t>
      </w:r>
    </w:p>
    <w:p w14:paraId="1210CB41" w14:textId="5CF7D409" w:rsidR="00D50766" w:rsidRPr="00207730" w:rsidRDefault="00DE753F" w:rsidP="00742C3F">
      <w:pPr>
        <w:pStyle w:val="a3"/>
        <w:spacing w:after="0" w:line="240" w:lineRule="auto"/>
        <w:ind w:firstLine="709"/>
        <w:jc w:val="both"/>
        <w:textAlignment w:val="baseline"/>
        <w:rPr>
          <w:sz w:val="28"/>
          <w:szCs w:val="28"/>
          <w:lang w:val="ru-RU"/>
        </w:rPr>
      </w:pPr>
      <w:r w:rsidRPr="00207730">
        <w:rPr>
          <w:sz w:val="28"/>
          <w:szCs w:val="28"/>
          <w:lang w:val="ru-RU"/>
        </w:rPr>
        <w:t xml:space="preserve">Однако тотальная геномная регистрация связана со множеством противоречивых вопросов, касающихся защиты прав граждан и безопасности персональных данных. </w:t>
      </w:r>
      <w:r w:rsidR="000A46E5" w:rsidRPr="00207730">
        <w:rPr>
          <w:sz w:val="28"/>
          <w:szCs w:val="28"/>
          <w:lang w:val="ru-RU"/>
        </w:rPr>
        <w:t xml:space="preserve">Но любая государственная ИС, использующая биометрические технологии, потенциально уязвима перед различными формами угроз – от внешних кибератак и физического воздействия до внутреннего саботажа или несанкционированных действий сотрудников. Биометрические данные, являясь высокочувствительной категорией персональной информации, при неправомерном использовании, как вследствие технической ошибки, так и в результате умышленных противоправных действий, могут привести к серьезным последствиям: нарушению прав граждан, нанесению морального и материального ущерба, а также к возникновению правовых конфликтов </w:t>
      </w:r>
      <w:r w:rsidRPr="00207730">
        <w:rPr>
          <w:sz w:val="28"/>
          <w:szCs w:val="28"/>
          <w:lang w:val="ru-RU"/>
        </w:rPr>
        <w:t>[</w:t>
      </w:r>
      <w:r w:rsidR="007738A6" w:rsidRPr="00207730">
        <w:rPr>
          <w:sz w:val="28"/>
          <w:szCs w:val="28"/>
          <w:lang w:val="ru-RU"/>
        </w:rPr>
        <w:fldChar w:fldCharType="begin"/>
      </w:r>
      <w:r w:rsidR="007738A6" w:rsidRPr="00207730">
        <w:rPr>
          <w:sz w:val="28"/>
          <w:szCs w:val="28"/>
          <w:lang w:val="ru-RU"/>
        </w:rPr>
        <w:instrText xml:space="preserve"> REF _Ref198320036 \r \h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szCs w:val="28"/>
          <w:lang w:val="ru-RU"/>
        </w:rPr>
        <w:t>153</w:t>
      </w:r>
      <w:r w:rsidR="007738A6" w:rsidRPr="00207730">
        <w:rPr>
          <w:sz w:val="28"/>
          <w:szCs w:val="28"/>
          <w:lang w:val="ru-RU"/>
        </w:rPr>
        <w:fldChar w:fldCharType="end"/>
      </w:r>
      <w:r w:rsidRPr="00207730">
        <w:rPr>
          <w:sz w:val="28"/>
          <w:szCs w:val="28"/>
          <w:lang w:val="ru-RU"/>
        </w:rPr>
        <w:t xml:space="preserve">, с. 94]. </w:t>
      </w:r>
    </w:p>
    <w:p w14:paraId="456A2A2D" w14:textId="3841F03A" w:rsidR="000A46E5" w:rsidRPr="00207730" w:rsidRDefault="000A46E5" w:rsidP="00742C3F">
      <w:pPr>
        <w:pStyle w:val="a3"/>
        <w:spacing w:after="0" w:line="240" w:lineRule="auto"/>
        <w:ind w:firstLine="709"/>
        <w:jc w:val="both"/>
        <w:textAlignment w:val="baseline"/>
        <w:rPr>
          <w:sz w:val="28"/>
          <w:szCs w:val="28"/>
          <w:lang w:val="ru-RU"/>
        </w:rPr>
      </w:pPr>
      <w:r w:rsidRPr="00207730">
        <w:rPr>
          <w:sz w:val="28"/>
          <w:szCs w:val="28"/>
          <w:lang w:val="ru-RU"/>
        </w:rPr>
        <w:t xml:space="preserve">В связи с этим обеспечение безопасности биометрических данных должно рассматриваться в двух взаимосвязанных плоскостях. Во-первых, требуется создание многоуровневой системы защиты, включающей защиту аппаратных компонентов, программного обеспечения, сетевой инфраструктуры, каналов передачи данных и самих информационных массивов, содержащих биометрические идентификаторы. </w:t>
      </w:r>
    </w:p>
    <w:p w14:paraId="29523A95" w14:textId="2C3E4659" w:rsidR="00D50766" w:rsidRPr="00207730" w:rsidRDefault="000A46E5" w:rsidP="00742C3F">
      <w:pPr>
        <w:pStyle w:val="a3"/>
        <w:spacing w:after="0" w:line="240" w:lineRule="auto"/>
        <w:ind w:firstLine="709"/>
        <w:jc w:val="both"/>
        <w:textAlignment w:val="baseline"/>
        <w:rPr>
          <w:sz w:val="28"/>
          <w:szCs w:val="28"/>
          <w:lang w:val="ru-RU"/>
        </w:rPr>
      </w:pPr>
      <w:r w:rsidRPr="00207730">
        <w:rPr>
          <w:sz w:val="28"/>
          <w:szCs w:val="28"/>
          <w:lang w:val="ru-RU"/>
        </w:rPr>
        <w:t xml:space="preserve">Во-вторых, необходимо нормативное закрепление правовых механизмов защиты граждан на случай нарушения их прав при обработке биометрической информации, в частности, права на неприкосновенность частной жизни, защиту персональных данных и судебную защиту от неправомерных действий операторов и должностных лиц. Отсутствие четко установленных требований к нормативно-правовому регулированию хранения, обработки и использования биометрических данных, а также правил проведения оценки воздействия на частную жизнь при внедрении биометрических технологий ставит под сомнение эффективность всей системы управления такими данными </w:t>
      </w:r>
      <w:r w:rsidR="00DE753F" w:rsidRPr="00207730">
        <w:rPr>
          <w:sz w:val="28"/>
          <w:szCs w:val="28"/>
          <w:lang w:val="ru-RU"/>
        </w:rPr>
        <w:t>[</w:t>
      </w:r>
      <w:r w:rsidR="007738A6" w:rsidRPr="00207730">
        <w:rPr>
          <w:sz w:val="28"/>
          <w:szCs w:val="28"/>
          <w:lang w:val="ru-RU"/>
        </w:rPr>
        <w:fldChar w:fldCharType="begin"/>
      </w:r>
      <w:r w:rsidR="007738A6" w:rsidRPr="00207730">
        <w:rPr>
          <w:sz w:val="28"/>
          <w:szCs w:val="28"/>
          <w:lang w:val="ru-RU"/>
        </w:rPr>
        <w:instrText xml:space="preserve"> REF _Ref198320036 \r \h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szCs w:val="28"/>
          <w:lang w:val="ru-RU"/>
        </w:rPr>
        <w:t>153</w:t>
      </w:r>
      <w:r w:rsidR="007738A6" w:rsidRPr="00207730">
        <w:rPr>
          <w:sz w:val="28"/>
          <w:szCs w:val="28"/>
          <w:lang w:val="ru-RU"/>
        </w:rPr>
        <w:fldChar w:fldCharType="end"/>
      </w:r>
      <w:r w:rsidR="00DE753F" w:rsidRPr="00207730">
        <w:rPr>
          <w:sz w:val="28"/>
          <w:szCs w:val="28"/>
          <w:lang w:val="ru-RU"/>
        </w:rPr>
        <w:t>, с. 94-95].</w:t>
      </w:r>
      <w:r w:rsidR="00335285" w:rsidRPr="00207730">
        <w:rPr>
          <w:sz w:val="28"/>
          <w:szCs w:val="28"/>
          <w:lang w:val="ru-RU"/>
        </w:rPr>
        <w:t xml:space="preserve"> Это создает риски не только для прав граждан, но и для доверия общества к государственным ИС в целом.</w:t>
      </w:r>
    </w:p>
    <w:p w14:paraId="529E21EC" w14:textId="42CC0363" w:rsidR="00D50766" w:rsidRPr="00207730" w:rsidRDefault="00335285" w:rsidP="00742C3F">
      <w:pPr>
        <w:pStyle w:val="a3"/>
        <w:spacing w:after="0" w:line="240" w:lineRule="auto"/>
        <w:ind w:firstLine="709"/>
        <w:jc w:val="both"/>
        <w:textAlignment w:val="baseline"/>
        <w:rPr>
          <w:sz w:val="28"/>
          <w:szCs w:val="28"/>
          <w:lang w:val="ru-RU"/>
        </w:rPr>
      </w:pPr>
      <w:r w:rsidRPr="00207730">
        <w:rPr>
          <w:sz w:val="28"/>
          <w:szCs w:val="28"/>
          <w:lang w:val="ru-RU"/>
        </w:rPr>
        <w:t xml:space="preserve">В этой связи государствам настоятельно рекомендуется осуществлять эксплуатацию своих биометрических систем в строгом соответствии с международными техническими и правовыми стандартами. В частности, для приведения национальной системы биометрической идентификации в соответствие с мировыми требованиями целесообразно отразить в национальном законодательстве международный стандарт </w:t>
      </w:r>
      <w:r w:rsidR="00DE753F" w:rsidRPr="00207730">
        <w:rPr>
          <w:sz w:val="28"/>
          <w:szCs w:val="28"/>
        </w:rPr>
        <w:t>ISO</w:t>
      </w:r>
      <w:r w:rsidR="00DE753F" w:rsidRPr="00207730">
        <w:rPr>
          <w:sz w:val="28"/>
          <w:szCs w:val="28"/>
          <w:lang w:val="ru-RU"/>
        </w:rPr>
        <w:t>/</w:t>
      </w:r>
      <w:r w:rsidR="00DE753F" w:rsidRPr="00207730">
        <w:rPr>
          <w:sz w:val="28"/>
          <w:szCs w:val="28"/>
        </w:rPr>
        <w:t>IEC</w:t>
      </w:r>
      <w:r w:rsidR="00DE753F" w:rsidRPr="00207730">
        <w:rPr>
          <w:sz w:val="28"/>
          <w:szCs w:val="28"/>
          <w:lang w:val="ru-RU"/>
        </w:rPr>
        <w:t xml:space="preserve"> 2382-37:2022. </w:t>
      </w:r>
      <w:r w:rsidR="00DE753F" w:rsidRPr="00207730">
        <w:rPr>
          <w:sz w:val="28"/>
          <w:szCs w:val="28"/>
        </w:rPr>
        <w:t>Information</w:t>
      </w:r>
      <w:r w:rsidR="00DE753F" w:rsidRPr="00207730">
        <w:rPr>
          <w:sz w:val="28"/>
          <w:szCs w:val="28"/>
          <w:lang w:val="ru-RU"/>
        </w:rPr>
        <w:t xml:space="preserve"> </w:t>
      </w:r>
      <w:r w:rsidR="00DE753F" w:rsidRPr="00207730">
        <w:rPr>
          <w:sz w:val="28"/>
          <w:szCs w:val="28"/>
        </w:rPr>
        <w:t>technology</w:t>
      </w:r>
      <w:r w:rsidR="00DE753F" w:rsidRPr="00207730">
        <w:rPr>
          <w:sz w:val="28"/>
          <w:szCs w:val="28"/>
          <w:lang w:val="ru-RU"/>
        </w:rPr>
        <w:t xml:space="preserve"> – </w:t>
      </w:r>
      <w:r w:rsidR="00DE753F" w:rsidRPr="00207730">
        <w:rPr>
          <w:sz w:val="28"/>
          <w:szCs w:val="28"/>
        </w:rPr>
        <w:t>Vocabulary</w:t>
      </w:r>
      <w:r w:rsidR="00DE753F" w:rsidRPr="00207730">
        <w:rPr>
          <w:sz w:val="28"/>
          <w:szCs w:val="28"/>
          <w:lang w:val="ru-RU"/>
        </w:rPr>
        <w:t xml:space="preserve"> – </w:t>
      </w:r>
      <w:r w:rsidR="00DE753F" w:rsidRPr="00207730">
        <w:rPr>
          <w:sz w:val="28"/>
          <w:szCs w:val="28"/>
        </w:rPr>
        <w:t>Part</w:t>
      </w:r>
      <w:r w:rsidR="00DE753F" w:rsidRPr="00207730">
        <w:rPr>
          <w:sz w:val="28"/>
          <w:szCs w:val="28"/>
          <w:lang w:val="ru-RU"/>
        </w:rPr>
        <w:t xml:space="preserve"> 37: </w:t>
      </w:r>
      <w:r w:rsidR="00DE753F" w:rsidRPr="00207730">
        <w:rPr>
          <w:sz w:val="28"/>
          <w:szCs w:val="28"/>
        </w:rPr>
        <w:t>Biometrics</w:t>
      </w:r>
      <w:r w:rsidR="00DE753F" w:rsidRPr="00207730">
        <w:rPr>
          <w:sz w:val="28"/>
          <w:szCs w:val="28"/>
          <w:lang w:val="ru-RU"/>
        </w:rPr>
        <w:t xml:space="preserve"> [</w:t>
      </w:r>
      <w:r w:rsidR="007738A6" w:rsidRPr="00207730">
        <w:rPr>
          <w:sz w:val="28"/>
          <w:szCs w:val="28"/>
          <w:lang w:val="ru-RU"/>
        </w:rPr>
        <w:fldChar w:fldCharType="begin"/>
      </w:r>
      <w:r w:rsidR="007738A6" w:rsidRPr="00207730">
        <w:rPr>
          <w:sz w:val="28"/>
          <w:szCs w:val="28"/>
          <w:lang w:val="ru-RU"/>
        </w:rPr>
        <w:instrText xml:space="preserve"> REF _Ref198320050 \r \h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szCs w:val="28"/>
          <w:lang w:val="ru-RU"/>
        </w:rPr>
        <w:t>154</w:t>
      </w:r>
      <w:r w:rsidR="007738A6" w:rsidRPr="00207730">
        <w:rPr>
          <w:sz w:val="28"/>
          <w:szCs w:val="28"/>
          <w:lang w:val="ru-RU"/>
        </w:rPr>
        <w:fldChar w:fldCharType="end"/>
      </w:r>
      <w:r w:rsidR="00DE753F" w:rsidRPr="00207730">
        <w:rPr>
          <w:sz w:val="28"/>
          <w:szCs w:val="28"/>
          <w:lang w:val="ru-RU"/>
        </w:rPr>
        <w:t>]</w:t>
      </w:r>
      <w:r w:rsidRPr="00207730">
        <w:rPr>
          <w:sz w:val="28"/>
          <w:szCs w:val="28"/>
          <w:lang w:val="ru-RU"/>
        </w:rPr>
        <w:t>, разработанный Международной организацией по стандартизации. Этот стандарт определяет ключевые понятия и устанавливает базовые принципы защиты персональных данных, обеспечения конфиденциальности и соблюдения норм в области права на частную жизнь</w:t>
      </w:r>
      <w:r w:rsidR="00DE753F" w:rsidRPr="00207730">
        <w:rPr>
          <w:sz w:val="28"/>
          <w:szCs w:val="28"/>
          <w:lang w:val="ru-RU"/>
        </w:rPr>
        <w:t>.</w:t>
      </w:r>
    </w:p>
    <w:p w14:paraId="568920BF" w14:textId="5D602118" w:rsidR="0002133C" w:rsidRPr="00207730" w:rsidRDefault="0002133C" w:rsidP="00742C3F">
      <w:pPr>
        <w:pStyle w:val="a3"/>
        <w:spacing w:after="0" w:line="240" w:lineRule="auto"/>
        <w:ind w:firstLine="709"/>
        <w:jc w:val="both"/>
        <w:textAlignment w:val="baseline"/>
        <w:rPr>
          <w:sz w:val="28"/>
          <w:szCs w:val="28"/>
          <w:lang w:val="ru-RU"/>
        </w:rPr>
      </w:pPr>
      <w:r w:rsidRPr="00207730">
        <w:rPr>
          <w:sz w:val="28"/>
          <w:szCs w:val="28"/>
          <w:lang w:val="ru-RU"/>
        </w:rPr>
        <w:t>Кроме того,</w:t>
      </w:r>
      <w:r w:rsidR="00DE753F" w:rsidRPr="00207730">
        <w:rPr>
          <w:sz w:val="28"/>
          <w:szCs w:val="28"/>
          <w:lang w:val="ru-RU"/>
        </w:rPr>
        <w:t xml:space="preserve"> в международном стандарте </w:t>
      </w:r>
      <w:r w:rsidR="00DE753F" w:rsidRPr="00207730">
        <w:rPr>
          <w:bCs/>
          <w:sz w:val="28"/>
          <w:szCs w:val="28"/>
        </w:rPr>
        <w:t>ISO</w:t>
      </w:r>
      <w:r w:rsidR="00DE753F" w:rsidRPr="00207730">
        <w:rPr>
          <w:bCs/>
          <w:sz w:val="28"/>
          <w:szCs w:val="28"/>
          <w:lang w:val="ru-RU"/>
        </w:rPr>
        <w:t>/</w:t>
      </w:r>
      <w:r w:rsidR="00DE753F" w:rsidRPr="00207730">
        <w:rPr>
          <w:bCs/>
          <w:sz w:val="28"/>
          <w:szCs w:val="28"/>
        </w:rPr>
        <w:t>IEC</w:t>
      </w:r>
      <w:r w:rsidR="00DE753F" w:rsidRPr="00207730">
        <w:rPr>
          <w:bCs/>
          <w:sz w:val="28"/>
          <w:szCs w:val="28"/>
          <w:lang w:val="ru-RU"/>
        </w:rPr>
        <w:t xml:space="preserve"> 30107-2:2017. </w:t>
      </w:r>
      <w:r w:rsidR="00DE753F" w:rsidRPr="00207730">
        <w:rPr>
          <w:bCs/>
          <w:sz w:val="28"/>
          <w:szCs w:val="28"/>
        </w:rPr>
        <w:t>Information</w:t>
      </w:r>
      <w:r w:rsidR="00DE753F" w:rsidRPr="00207730">
        <w:rPr>
          <w:bCs/>
          <w:sz w:val="28"/>
          <w:szCs w:val="28"/>
          <w:lang w:val="ru-RU"/>
        </w:rPr>
        <w:t xml:space="preserve"> </w:t>
      </w:r>
      <w:r w:rsidR="00DE753F" w:rsidRPr="00207730">
        <w:rPr>
          <w:bCs/>
          <w:sz w:val="28"/>
          <w:szCs w:val="28"/>
        </w:rPr>
        <w:t>technology</w:t>
      </w:r>
      <w:r w:rsidR="00DE753F" w:rsidRPr="00207730">
        <w:rPr>
          <w:bCs/>
          <w:sz w:val="28"/>
          <w:szCs w:val="28"/>
          <w:lang w:val="ru-RU"/>
        </w:rPr>
        <w:t xml:space="preserve"> -</w:t>
      </w:r>
      <w:r w:rsidR="007738A6" w:rsidRPr="00207730">
        <w:rPr>
          <w:bCs/>
          <w:sz w:val="28"/>
          <w:szCs w:val="28"/>
          <w:lang w:val="ru-RU"/>
        </w:rPr>
        <w:t xml:space="preserve"> </w:t>
      </w:r>
      <w:r w:rsidR="00DE753F" w:rsidRPr="00207730">
        <w:rPr>
          <w:bCs/>
          <w:sz w:val="28"/>
          <w:szCs w:val="28"/>
        </w:rPr>
        <w:t>Biometric</w:t>
      </w:r>
      <w:r w:rsidR="00DE753F" w:rsidRPr="00207730">
        <w:rPr>
          <w:bCs/>
          <w:sz w:val="28"/>
          <w:szCs w:val="28"/>
          <w:lang w:val="ru-RU"/>
        </w:rPr>
        <w:t xml:space="preserve"> </w:t>
      </w:r>
      <w:r w:rsidR="00DE753F" w:rsidRPr="00207730">
        <w:rPr>
          <w:bCs/>
          <w:sz w:val="28"/>
          <w:szCs w:val="28"/>
        </w:rPr>
        <w:t>presentation</w:t>
      </w:r>
      <w:r w:rsidR="00DE753F" w:rsidRPr="00207730">
        <w:rPr>
          <w:bCs/>
          <w:sz w:val="28"/>
          <w:szCs w:val="28"/>
          <w:lang w:val="ru-RU"/>
        </w:rPr>
        <w:t xml:space="preserve"> </w:t>
      </w:r>
      <w:r w:rsidR="00DE753F" w:rsidRPr="00207730">
        <w:rPr>
          <w:bCs/>
          <w:sz w:val="28"/>
          <w:szCs w:val="28"/>
        </w:rPr>
        <w:t>attack</w:t>
      </w:r>
      <w:r w:rsidR="00DE753F" w:rsidRPr="00207730">
        <w:rPr>
          <w:bCs/>
          <w:sz w:val="28"/>
          <w:szCs w:val="28"/>
          <w:lang w:val="ru-RU"/>
        </w:rPr>
        <w:t xml:space="preserve"> </w:t>
      </w:r>
      <w:r w:rsidR="00DE753F" w:rsidRPr="00207730">
        <w:rPr>
          <w:bCs/>
          <w:sz w:val="28"/>
          <w:szCs w:val="28"/>
        </w:rPr>
        <w:t>detection</w:t>
      </w:r>
      <w:r w:rsidR="00DE753F" w:rsidRPr="00207730">
        <w:rPr>
          <w:bCs/>
          <w:sz w:val="28"/>
          <w:szCs w:val="28"/>
          <w:lang w:val="ru-RU"/>
        </w:rPr>
        <w:t xml:space="preserve"> -</w:t>
      </w:r>
      <w:r w:rsidR="007738A6" w:rsidRPr="00207730">
        <w:rPr>
          <w:bCs/>
          <w:sz w:val="28"/>
          <w:szCs w:val="28"/>
          <w:lang w:val="ru-RU"/>
        </w:rPr>
        <w:t xml:space="preserve"> </w:t>
      </w:r>
      <w:r w:rsidR="00DE753F" w:rsidRPr="00207730">
        <w:rPr>
          <w:bCs/>
          <w:sz w:val="28"/>
          <w:szCs w:val="28"/>
        </w:rPr>
        <w:t>Part</w:t>
      </w:r>
      <w:r w:rsidR="00DE753F" w:rsidRPr="00207730">
        <w:rPr>
          <w:bCs/>
          <w:sz w:val="28"/>
          <w:szCs w:val="28"/>
          <w:lang w:val="ru-RU"/>
        </w:rPr>
        <w:t xml:space="preserve"> 2: </w:t>
      </w:r>
      <w:r w:rsidR="00DE753F" w:rsidRPr="00207730">
        <w:rPr>
          <w:bCs/>
          <w:sz w:val="28"/>
          <w:szCs w:val="28"/>
        </w:rPr>
        <w:t>Data</w:t>
      </w:r>
      <w:r w:rsidR="00DE753F" w:rsidRPr="00207730">
        <w:rPr>
          <w:bCs/>
          <w:sz w:val="28"/>
          <w:szCs w:val="28"/>
          <w:lang w:val="ru-RU"/>
        </w:rPr>
        <w:t xml:space="preserve"> </w:t>
      </w:r>
      <w:r w:rsidR="00DE753F" w:rsidRPr="00207730">
        <w:rPr>
          <w:bCs/>
          <w:sz w:val="28"/>
          <w:szCs w:val="28"/>
        </w:rPr>
        <w:t>formats</w:t>
      </w:r>
      <w:r w:rsidR="00DE753F" w:rsidRPr="00207730">
        <w:rPr>
          <w:sz w:val="28"/>
          <w:szCs w:val="28"/>
          <w:lang w:val="ru-RU"/>
        </w:rPr>
        <w:t xml:space="preserve"> [</w:t>
      </w:r>
      <w:r w:rsidR="007738A6" w:rsidRPr="00207730">
        <w:rPr>
          <w:sz w:val="28"/>
          <w:szCs w:val="28"/>
          <w:lang w:val="ru-RU"/>
        </w:rPr>
        <w:fldChar w:fldCharType="begin"/>
      </w:r>
      <w:r w:rsidR="007738A6" w:rsidRPr="00207730">
        <w:rPr>
          <w:sz w:val="28"/>
          <w:szCs w:val="28"/>
          <w:lang w:val="ru-RU"/>
        </w:rPr>
        <w:instrText xml:space="preserve"> </w:instrText>
      </w:r>
      <w:r w:rsidR="007738A6" w:rsidRPr="00207730">
        <w:rPr>
          <w:sz w:val="28"/>
          <w:szCs w:val="28"/>
        </w:rPr>
        <w:instrText>REF</w:instrText>
      </w:r>
      <w:r w:rsidR="007738A6" w:rsidRPr="00207730">
        <w:rPr>
          <w:sz w:val="28"/>
          <w:szCs w:val="28"/>
          <w:lang w:val="ru-RU"/>
        </w:rPr>
        <w:instrText xml:space="preserve"> _</w:instrText>
      </w:r>
      <w:r w:rsidR="007738A6" w:rsidRPr="00207730">
        <w:rPr>
          <w:sz w:val="28"/>
          <w:szCs w:val="28"/>
        </w:rPr>
        <w:instrText>Ref</w:instrText>
      </w:r>
      <w:r w:rsidR="007738A6" w:rsidRPr="00207730">
        <w:rPr>
          <w:sz w:val="28"/>
          <w:szCs w:val="28"/>
          <w:lang w:val="ru-RU"/>
        </w:rPr>
        <w:instrText>198320068 \</w:instrText>
      </w:r>
      <w:r w:rsidR="007738A6" w:rsidRPr="00207730">
        <w:rPr>
          <w:sz w:val="28"/>
          <w:szCs w:val="28"/>
        </w:rPr>
        <w:instrText>r</w:instrText>
      </w:r>
      <w:r w:rsidR="007738A6" w:rsidRPr="00207730">
        <w:rPr>
          <w:sz w:val="28"/>
          <w:szCs w:val="28"/>
          <w:lang w:val="ru-RU"/>
        </w:rPr>
        <w:instrText xml:space="preserve"> \</w:instrText>
      </w:r>
      <w:r w:rsidR="007738A6" w:rsidRPr="00207730">
        <w:rPr>
          <w:sz w:val="28"/>
          <w:szCs w:val="28"/>
        </w:rPr>
        <w:instrText>h</w:instrText>
      </w:r>
      <w:r w:rsidR="007738A6" w:rsidRPr="00207730">
        <w:rPr>
          <w:sz w:val="28"/>
          <w:szCs w:val="28"/>
          <w:lang w:val="ru-RU"/>
        </w:rPr>
        <w:instrText xml:space="preserve">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sidRPr="00AC46D8">
        <w:rPr>
          <w:sz w:val="28"/>
          <w:szCs w:val="28"/>
          <w:lang w:val="ru-RU"/>
        </w:rPr>
        <w:t>155</w:t>
      </w:r>
      <w:r w:rsidR="007738A6" w:rsidRPr="00207730">
        <w:rPr>
          <w:sz w:val="28"/>
          <w:szCs w:val="28"/>
          <w:lang w:val="ru-RU"/>
        </w:rPr>
        <w:fldChar w:fldCharType="end"/>
      </w:r>
      <w:r w:rsidR="00DE753F" w:rsidRPr="00207730">
        <w:rPr>
          <w:sz w:val="28"/>
          <w:szCs w:val="28"/>
          <w:lang w:val="ru-RU"/>
        </w:rPr>
        <w:t>]</w:t>
      </w:r>
      <w:r w:rsidRPr="00207730">
        <w:rPr>
          <w:sz w:val="28"/>
          <w:szCs w:val="28"/>
          <w:lang w:val="ru-RU"/>
        </w:rPr>
        <w:t xml:space="preserve"> представлена системная классификация потенциальных уязвимостей, угроз и рисков, присущих биометрическим системам. Он охватывает весь спектр возможных воздействий – от атак, направленных на подмену биометрических образцов, до несанкционированного доступа к алгоритмам обработки данных.</w:t>
      </w:r>
    </w:p>
    <w:p w14:paraId="65BA24EA" w14:textId="77777777" w:rsidR="0002133C" w:rsidRPr="00207730" w:rsidRDefault="0002133C" w:rsidP="00284175">
      <w:pPr>
        <w:pStyle w:val="a3"/>
        <w:spacing w:after="0" w:line="240" w:lineRule="auto"/>
        <w:ind w:firstLine="709"/>
        <w:jc w:val="both"/>
        <w:textAlignment w:val="baseline"/>
        <w:rPr>
          <w:sz w:val="28"/>
          <w:szCs w:val="28"/>
          <w:lang w:val="ru-RU"/>
        </w:rPr>
      </w:pPr>
      <w:r w:rsidRPr="00207730">
        <w:rPr>
          <w:sz w:val="28"/>
          <w:szCs w:val="28"/>
          <w:lang w:val="ru-RU"/>
        </w:rPr>
        <w:t>Таким образом, эффективное функционирование государственной системы биометрической идентификации невозможно без сочетания правовых гарантий, технической устойчивости и соблюдения международных норм. Только при наличии комплексного подхода, включающего нормативное регулирование, кибербезопасность и этические стандарты, можно обеспечить баланс между технологическим развитием и защитой фундаментальных прав человека.</w:t>
      </w:r>
    </w:p>
    <w:p w14:paraId="60DD9D1E" w14:textId="62EA1CD6" w:rsidR="00284175" w:rsidRPr="00207730" w:rsidRDefault="00284175" w:rsidP="00284175">
      <w:pPr>
        <w:pStyle w:val="a3"/>
        <w:spacing w:after="0" w:line="240" w:lineRule="auto"/>
        <w:ind w:firstLine="709"/>
        <w:jc w:val="both"/>
        <w:textAlignment w:val="baseline"/>
        <w:rPr>
          <w:sz w:val="28"/>
          <w:szCs w:val="28"/>
          <w:lang w:val="ru-RU"/>
        </w:rPr>
      </w:pPr>
      <w:r w:rsidRPr="00207730">
        <w:rPr>
          <w:sz w:val="28"/>
          <w:szCs w:val="28"/>
          <w:lang w:val="ru-RU"/>
        </w:rPr>
        <w:t>Биометрические системы предназначены для установления личности человека на основе его уникальных биологических и физиологических характеристик (отпечатки пальцев, структура радужной оболочки глаза, особенности лица, ДНК и другие индивидуальные параметры). Эти технологии позволяют проводить высокоточное распознавание личности и создают основу для построения современных цифровых механизмов идентификации.</w:t>
      </w:r>
    </w:p>
    <w:p w14:paraId="5F0B006F" w14:textId="51C68EA3" w:rsidR="00D50766" w:rsidRPr="00207730" w:rsidRDefault="00284175" w:rsidP="00284175">
      <w:pPr>
        <w:pStyle w:val="a3"/>
        <w:spacing w:after="0" w:line="240" w:lineRule="auto"/>
        <w:ind w:firstLine="709"/>
        <w:jc w:val="both"/>
        <w:textAlignment w:val="baseline"/>
        <w:rPr>
          <w:sz w:val="28"/>
          <w:szCs w:val="28"/>
          <w:lang w:val="ru-RU"/>
        </w:rPr>
      </w:pPr>
      <w:r w:rsidRPr="00207730">
        <w:rPr>
          <w:sz w:val="28"/>
          <w:szCs w:val="28"/>
          <w:lang w:val="ru-RU"/>
        </w:rPr>
        <w:t>В Казахстане намерение внедрить систему удал</w:t>
      </w:r>
      <w:r w:rsidR="004D6FAB" w:rsidRPr="00207730">
        <w:rPr>
          <w:sz w:val="28"/>
          <w:szCs w:val="28"/>
          <w:lang w:val="ru-RU"/>
        </w:rPr>
        <w:t>е</w:t>
      </w:r>
      <w:r w:rsidRPr="00207730">
        <w:rPr>
          <w:sz w:val="28"/>
          <w:szCs w:val="28"/>
          <w:lang w:val="ru-RU"/>
        </w:rPr>
        <w:t>нной идентификации, использующую биометрические данные различных типов, следует рассматривать как важный и позитивный шаг на пути к цифровой трансформации государственного управления, повышению прозрачности административных процедур и упрощению взаимодействия граждан с государственными структурами. Реализация подобной модели открывает широкие перспективы в таких областях, как электронное правительство, безопасность, правосудие и социальные услуги</w:t>
      </w:r>
      <w:r w:rsidR="00DE753F" w:rsidRPr="00207730">
        <w:rPr>
          <w:iCs/>
          <w:sz w:val="28"/>
          <w:szCs w:val="28"/>
          <w:lang w:val="ru-RU"/>
        </w:rPr>
        <w:t xml:space="preserve">. </w:t>
      </w:r>
    </w:p>
    <w:p w14:paraId="441C9A22" w14:textId="5482821F" w:rsidR="00D50766" w:rsidRPr="00207730" w:rsidRDefault="00E97F52" w:rsidP="00284175">
      <w:pPr>
        <w:pStyle w:val="a3"/>
        <w:spacing w:after="0" w:line="240" w:lineRule="auto"/>
        <w:ind w:firstLine="709"/>
        <w:jc w:val="both"/>
        <w:textAlignment w:val="baseline"/>
        <w:rPr>
          <w:sz w:val="28"/>
          <w:szCs w:val="28"/>
          <w:lang w:val="ru-RU"/>
        </w:rPr>
      </w:pPr>
      <w:r w:rsidRPr="00207730">
        <w:rPr>
          <w:iCs/>
          <w:sz w:val="28"/>
          <w:szCs w:val="28"/>
          <w:lang w:val="ru-RU"/>
        </w:rPr>
        <w:t>Однако успешное применение биометрических технологий возможно лишь при условии комплексного решения вопросов, связанных с обеспечением защиты прав и законных интересов лиц, чьи данные обрабатываются в рамках таких систем. Государство должно гарантировать, что сбор, хранение, передача и использование биометрической информации осуществляются в строгом соответствии с международными стандартами в области прав человека, прежде всего, с принципами защиты персональных данных и уважения к праву на неприкосновенность частной жизни</w:t>
      </w:r>
      <w:r w:rsidR="00DE753F" w:rsidRPr="00207730">
        <w:rPr>
          <w:iCs/>
          <w:sz w:val="28"/>
          <w:szCs w:val="28"/>
          <w:lang w:val="ru-RU"/>
        </w:rPr>
        <w:t>.</w:t>
      </w:r>
    </w:p>
    <w:p w14:paraId="1851F534" w14:textId="74A7AC9C" w:rsidR="00D50766" w:rsidRPr="00207730" w:rsidRDefault="00DE753F" w:rsidP="00742C3F">
      <w:pPr>
        <w:pStyle w:val="a3"/>
        <w:spacing w:after="0" w:line="240" w:lineRule="auto"/>
        <w:ind w:firstLine="709"/>
        <w:jc w:val="both"/>
        <w:textAlignment w:val="baseline"/>
        <w:rPr>
          <w:sz w:val="28"/>
          <w:lang w:val="ru-RU"/>
        </w:rPr>
      </w:pPr>
      <w:r w:rsidRPr="00207730">
        <w:rPr>
          <w:sz w:val="28"/>
          <w:szCs w:val="28"/>
          <w:lang w:val="ru-RU"/>
        </w:rPr>
        <w:t xml:space="preserve"> Что касается расширения круга лиц, котор</w:t>
      </w:r>
      <w:r w:rsidRPr="00207730">
        <w:rPr>
          <w:sz w:val="28"/>
          <w:lang w:val="ru-RU"/>
        </w:rPr>
        <w:t xml:space="preserve">ых законодатель обяжет проходить геномную регистрацию, то </w:t>
      </w:r>
      <w:r w:rsidR="00C27EE0" w:rsidRPr="00207730">
        <w:rPr>
          <w:sz w:val="28"/>
          <w:lang w:val="ru-RU"/>
        </w:rPr>
        <w:t>он должен быть идентичен перечню лиц, подлежащих обязательной дактилоскопической регистрации. В противном случае создание базы данных ДНК становится бессмысленным</w:t>
      </w:r>
      <w:r w:rsidRPr="00207730">
        <w:rPr>
          <w:sz w:val="28"/>
          <w:lang w:val="ru-RU"/>
        </w:rPr>
        <w:t>.</w:t>
      </w:r>
    </w:p>
    <w:p w14:paraId="1B38801E" w14:textId="77777777" w:rsidR="00D50766" w:rsidRPr="00207730" w:rsidRDefault="00DE753F" w:rsidP="00742C3F">
      <w:pPr>
        <w:pStyle w:val="a3"/>
        <w:spacing w:after="0" w:line="240" w:lineRule="auto"/>
        <w:ind w:firstLine="709"/>
        <w:jc w:val="both"/>
        <w:textAlignment w:val="baseline"/>
        <w:rPr>
          <w:sz w:val="28"/>
          <w:lang w:val="ru-RU"/>
        </w:rPr>
      </w:pPr>
      <w:r w:rsidRPr="00207730">
        <w:rPr>
          <w:sz w:val="28"/>
          <w:lang w:val="ru-RU"/>
        </w:rPr>
        <w:t xml:space="preserve">Таким образом, можно выделить следующие возможности применения идентификации для установления личности преступника: </w:t>
      </w:r>
    </w:p>
    <w:p w14:paraId="6197C986" w14:textId="77777777" w:rsidR="00D50766" w:rsidRPr="00207730" w:rsidRDefault="00DE753F" w:rsidP="00742C3F">
      <w:pPr>
        <w:pStyle w:val="a3"/>
        <w:spacing w:after="0" w:line="240" w:lineRule="auto"/>
        <w:ind w:firstLine="709"/>
        <w:jc w:val="both"/>
        <w:textAlignment w:val="baseline"/>
        <w:rPr>
          <w:sz w:val="28"/>
          <w:lang w:val="ru-RU"/>
        </w:rPr>
      </w:pPr>
      <w:r w:rsidRPr="00207730">
        <w:rPr>
          <w:sz w:val="28"/>
          <w:lang w:val="ru-RU"/>
        </w:rPr>
        <w:t xml:space="preserve">- уникальная биометрическая технология, позволяющая установить родственников на основе не идентифицированного образца ДНК; </w:t>
      </w:r>
    </w:p>
    <w:p w14:paraId="171B1697" w14:textId="77777777" w:rsidR="00D50766" w:rsidRPr="00207730" w:rsidRDefault="00DE753F" w:rsidP="00742C3F">
      <w:pPr>
        <w:pStyle w:val="a3"/>
        <w:spacing w:after="0" w:line="240" w:lineRule="auto"/>
        <w:ind w:firstLine="709"/>
        <w:jc w:val="both"/>
        <w:textAlignment w:val="baseline"/>
        <w:rPr>
          <w:sz w:val="28"/>
          <w:lang w:val="ru-RU"/>
        </w:rPr>
      </w:pPr>
      <w:r w:rsidRPr="00207730">
        <w:rPr>
          <w:sz w:val="28"/>
          <w:lang w:val="ru-RU"/>
        </w:rPr>
        <w:t xml:space="preserve">- биологические следы (волосы, капли крови, частицы кожи и т.д.); </w:t>
      </w:r>
    </w:p>
    <w:p w14:paraId="053E4A78" w14:textId="3DCC49EF" w:rsidR="00D50766" w:rsidRPr="00207730" w:rsidRDefault="00DE753F" w:rsidP="00742C3F">
      <w:pPr>
        <w:pStyle w:val="a3"/>
        <w:spacing w:after="0" w:line="240" w:lineRule="auto"/>
        <w:ind w:firstLine="709"/>
        <w:jc w:val="both"/>
        <w:textAlignment w:val="baseline"/>
        <w:rPr>
          <w:sz w:val="28"/>
          <w:lang w:val="ru-RU"/>
        </w:rPr>
      </w:pPr>
      <w:r w:rsidRPr="00207730">
        <w:rPr>
          <w:sz w:val="28"/>
          <w:lang w:val="ru-RU"/>
        </w:rPr>
        <w:t xml:space="preserve">- современные устройства </w:t>
      </w:r>
      <w:r w:rsidR="00DB3CD1" w:rsidRPr="00207730">
        <w:rPr>
          <w:sz w:val="28"/>
          <w:lang w:val="ru-RU"/>
        </w:rPr>
        <w:t xml:space="preserve">быстрой ДНК-идентификации </w:t>
      </w:r>
      <w:r w:rsidRPr="00207730">
        <w:rPr>
          <w:sz w:val="28"/>
          <w:lang w:val="ru-RU"/>
        </w:rPr>
        <w:t xml:space="preserve">позволяют проводить </w:t>
      </w:r>
      <w:r w:rsidR="00DB3CD1" w:rsidRPr="00207730">
        <w:rPr>
          <w:sz w:val="28"/>
          <w:lang w:val="ru-RU"/>
        </w:rPr>
        <w:t>секвенирование генома за сравнительно короткий промежуток времени</w:t>
      </w:r>
      <w:r w:rsidRPr="00207730">
        <w:rPr>
          <w:sz w:val="28"/>
          <w:lang w:val="ru-RU"/>
        </w:rPr>
        <w:t xml:space="preserve">; </w:t>
      </w:r>
    </w:p>
    <w:p w14:paraId="41BB8621" w14:textId="32A354C3" w:rsidR="00D50766" w:rsidRPr="00207730" w:rsidRDefault="00DE753F"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 автоматизированные средства </w:t>
      </w:r>
      <w:r w:rsidR="00107D55" w:rsidRPr="00207730">
        <w:rPr>
          <w:sz w:val="28"/>
          <w:lang w:val="ru-RU"/>
        </w:rPr>
        <w:t>обеспечивают выполнение следующих операций с геномной информацией: аккумуляция, обработка, передача и верификация данных посредством баз данных</w:t>
      </w:r>
      <w:r w:rsidRPr="00207730">
        <w:rPr>
          <w:sz w:val="28"/>
          <w:lang w:val="ru-RU"/>
        </w:rPr>
        <w:t>.</w:t>
      </w:r>
    </w:p>
    <w:p w14:paraId="52158417" w14:textId="49A7C991" w:rsidR="00D50766" w:rsidRPr="00207730" w:rsidRDefault="00742A41" w:rsidP="00742C3F">
      <w:pPr>
        <w:pStyle w:val="a3"/>
        <w:shd w:val="clear" w:color="auto" w:fill="FFFFFF"/>
        <w:spacing w:after="0" w:line="240" w:lineRule="auto"/>
        <w:ind w:firstLine="709"/>
        <w:jc w:val="both"/>
        <w:textAlignment w:val="baseline"/>
        <w:rPr>
          <w:sz w:val="28"/>
          <w:lang w:val="ru-RU"/>
        </w:rPr>
      </w:pPr>
      <w:r w:rsidRPr="00207730">
        <w:rPr>
          <w:sz w:val="28"/>
          <w:lang w:val="ru-RU"/>
        </w:rPr>
        <w:t xml:space="preserve">Вопрос о необходимости и неизбежности интеграции биометрических систем в информационные системы правоохранительных органов активно обсуждается </w:t>
      </w:r>
      <w:r w:rsidR="00DE753F" w:rsidRPr="00207730">
        <w:rPr>
          <w:sz w:val="28"/>
          <w:lang w:val="ru-RU"/>
        </w:rPr>
        <w:t>[</w:t>
      </w:r>
      <w:r w:rsidR="007738A6" w:rsidRPr="00207730">
        <w:rPr>
          <w:sz w:val="28"/>
          <w:szCs w:val="28"/>
          <w:lang w:val="ru-RU"/>
        </w:rPr>
        <w:fldChar w:fldCharType="begin"/>
      </w:r>
      <w:r w:rsidR="007738A6" w:rsidRPr="00207730">
        <w:rPr>
          <w:sz w:val="28"/>
          <w:lang w:val="ru-RU"/>
        </w:rPr>
        <w:instrText xml:space="preserve"> REF _Ref164979610 \r \h </w:instrText>
      </w:r>
      <w:r w:rsidR="00465070" w:rsidRPr="00207730">
        <w:rPr>
          <w:sz w:val="28"/>
          <w:szCs w:val="28"/>
          <w:lang w:val="ru-RU"/>
        </w:rPr>
        <w:instrText xml:space="preserve"> \* MERGEFORMAT </w:instrText>
      </w:r>
      <w:r w:rsidR="007738A6" w:rsidRPr="00207730">
        <w:rPr>
          <w:sz w:val="28"/>
          <w:szCs w:val="28"/>
          <w:lang w:val="ru-RU"/>
        </w:rPr>
      </w:r>
      <w:r w:rsidR="007738A6" w:rsidRPr="00207730">
        <w:rPr>
          <w:sz w:val="28"/>
          <w:szCs w:val="28"/>
          <w:lang w:val="ru-RU"/>
        </w:rPr>
        <w:fldChar w:fldCharType="separate"/>
      </w:r>
      <w:r w:rsidR="00AC46D8">
        <w:rPr>
          <w:sz w:val="28"/>
          <w:lang w:val="ru-RU"/>
        </w:rPr>
        <w:t>156</w:t>
      </w:r>
      <w:r w:rsidR="007738A6" w:rsidRPr="00207730">
        <w:rPr>
          <w:sz w:val="28"/>
          <w:szCs w:val="28"/>
          <w:lang w:val="ru-RU"/>
        </w:rPr>
        <w:fldChar w:fldCharType="end"/>
      </w:r>
      <w:r w:rsidR="00DE753F" w:rsidRPr="00207730">
        <w:rPr>
          <w:sz w:val="28"/>
          <w:lang w:val="ru-RU"/>
        </w:rPr>
        <w:t xml:space="preserve">]. </w:t>
      </w:r>
      <w:r w:rsidRPr="00207730">
        <w:rPr>
          <w:sz w:val="28"/>
          <w:lang w:val="ru-RU"/>
        </w:rPr>
        <w:t>Внедрение биометрии в УИС сопряжено не только с юридическими сложностями, но и с серьезными этическими проблемами, касающимися приватности и возможной предвзятости</w:t>
      </w:r>
      <w:r w:rsidR="00DE753F" w:rsidRPr="00207730">
        <w:rPr>
          <w:sz w:val="28"/>
          <w:lang w:val="ru-RU"/>
        </w:rPr>
        <w:t>.</w:t>
      </w:r>
    </w:p>
    <w:p w14:paraId="075139C4" w14:textId="62466EE1" w:rsidR="004B3A36" w:rsidRPr="00207730" w:rsidRDefault="00872427" w:rsidP="00742C3F">
      <w:pPr>
        <w:pStyle w:val="a3"/>
        <w:shd w:val="clear" w:color="auto" w:fill="FFFFFF"/>
        <w:spacing w:after="0" w:line="240" w:lineRule="auto"/>
        <w:ind w:firstLine="709"/>
        <w:jc w:val="both"/>
        <w:textAlignment w:val="baseline"/>
        <w:rPr>
          <w:sz w:val="28"/>
          <w:lang w:val="ru-RU"/>
        </w:rPr>
      </w:pPr>
      <w:r w:rsidRPr="00207730">
        <w:rPr>
          <w:sz w:val="28"/>
          <w:lang w:val="ru-RU"/>
        </w:rPr>
        <w:t>Президент Казахстана Касым-Жомарт Токаев призвал «</w:t>
      </w:r>
      <w:r w:rsidR="004B3A36" w:rsidRPr="00207730">
        <w:rPr>
          <w:sz w:val="28"/>
          <w:lang w:val="ru-RU"/>
        </w:rPr>
        <w:t>продолжить внедрять цифровые технологии и другие передовые решения в сферу обеспечения общественной безопасности. Здесь ключевую роль должно сыграть профильное министерство. Поручаю максимально оцифровать рабочие процессы – это повысит продуктивность работы и снизит коррупционные риски. </w:t>
      </w:r>
    </w:p>
    <w:p w14:paraId="76F5D8DC" w14:textId="467C0F96" w:rsidR="004B3A36" w:rsidRPr="00207730" w:rsidRDefault="004B3A36" w:rsidP="00742C3F">
      <w:pPr>
        <w:pStyle w:val="a3"/>
        <w:shd w:val="clear" w:color="auto" w:fill="FFFFFF"/>
        <w:spacing w:after="0" w:line="240" w:lineRule="auto"/>
        <w:ind w:firstLine="709"/>
        <w:jc w:val="both"/>
        <w:textAlignment w:val="baseline"/>
        <w:rPr>
          <w:sz w:val="28"/>
          <w:lang w:val="ru-RU"/>
        </w:rPr>
      </w:pPr>
      <w:r w:rsidRPr="00207730">
        <w:rPr>
          <w:sz w:val="28"/>
          <w:lang w:val="ru-RU"/>
        </w:rPr>
        <w:t>Кроме того, необходимо запустить национальную платформу «Безопасный город», которая объединит действующие системы видеонаблюдения с инструментами для распознания лиц, транспорта и анализа поведения граждан. Подобные технологические новации способны предотвратить противоправные действия, укрепить общественный порядок.</w:t>
      </w:r>
      <w:r w:rsidR="00786DFF" w:rsidRPr="00207730">
        <w:rPr>
          <w:sz w:val="28"/>
          <w:lang w:val="ru-RU"/>
        </w:rPr>
        <w:t>»</w:t>
      </w:r>
      <w:r w:rsidR="00872427" w:rsidRPr="00207730">
        <w:rPr>
          <w:sz w:val="28"/>
          <w:lang w:val="ru-RU"/>
        </w:rPr>
        <w:t xml:space="preserve"> [</w:t>
      </w:r>
      <w:r w:rsidR="00872427" w:rsidRPr="00207730">
        <w:rPr>
          <w:sz w:val="28"/>
          <w:lang w:val="ru-RU"/>
        </w:rPr>
        <w:fldChar w:fldCharType="begin"/>
      </w:r>
      <w:r w:rsidR="00872427" w:rsidRPr="00207730">
        <w:rPr>
          <w:sz w:val="28"/>
          <w:lang w:val="ru-RU"/>
        </w:rPr>
        <w:instrText xml:space="preserve"> </w:instrText>
      </w:r>
      <w:r w:rsidR="00872427" w:rsidRPr="00207730">
        <w:rPr>
          <w:sz w:val="28"/>
        </w:rPr>
        <w:instrText>REF</w:instrText>
      </w:r>
      <w:r w:rsidR="00872427" w:rsidRPr="00207730">
        <w:rPr>
          <w:sz w:val="28"/>
          <w:lang w:val="ru-RU"/>
        </w:rPr>
        <w:instrText xml:space="preserve"> _</w:instrText>
      </w:r>
      <w:r w:rsidR="00872427" w:rsidRPr="00207730">
        <w:rPr>
          <w:sz w:val="28"/>
        </w:rPr>
        <w:instrText>Ref</w:instrText>
      </w:r>
      <w:r w:rsidR="00872427" w:rsidRPr="00207730">
        <w:rPr>
          <w:sz w:val="28"/>
          <w:lang w:val="ru-RU"/>
        </w:rPr>
        <w:instrText>206602025 \</w:instrText>
      </w:r>
      <w:r w:rsidR="00872427" w:rsidRPr="00207730">
        <w:rPr>
          <w:sz w:val="28"/>
        </w:rPr>
        <w:instrText>r</w:instrText>
      </w:r>
      <w:r w:rsidR="00872427" w:rsidRPr="00207730">
        <w:rPr>
          <w:sz w:val="28"/>
          <w:lang w:val="ru-RU"/>
        </w:rPr>
        <w:instrText xml:space="preserve"> \</w:instrText>
      </w:r>
      <w:r w:rsidR="00872427" w:rsidRPr="00207730">
        <w:rPr>
          <w:sz w:val="28"/>
        </w:rPr>
        <w:instrText>h</w:instrText>
      </w:r>
      <w:r w:rsidR="00872427" w:rsidRPr="00207730">
        <w:rPr>
          <w:sz w:val="28"/>
          <w:lang w:val="ru-RU"/>
        </w:rPr>
        <w:instrText xml:space="preserve"> </w:instrText>
      </w:r>
      <w:r w:rsidR="00F452EF" w:rsidRPr="00207730">
        <w:rPr>
          <w:sz w:val="28"/>
          <w:lang w:val="ru-RU"/>
        </w:rPr>
        <w:instrText xml:space="preserve"> \* MERGEFORMAT </w:instrText>
      </w:r>
      <w:r w:rsidR="00872427" w:rsidRPr="00207730">
        <w:rPr>
          <w:sz w:val="28"/>
          <w:lang w:val="ru-RU"/>
        </w:rPr>
      </w:r>
      <w:r w:rsidR="00872427" w:rsidRPr="00207730">
        <w:rPr>
          <w:sz w:val="28"/>
          <w:lang w:val="ru-RU"/>
        </w:rPr>
        <w:fldChar w:fldCharType="separate"/>
      </w:r>
      <w:r w:rsidR="00AC46D8" w:rsidRPr="00AC46D8">
        <w:rPr>
          <w:sz w:val="28"/>
          <w:lang w:val="ru-RU"/>
        </w:rPr>
        <w:t>2</w:t>
      </w:r>
      <w:r w:rsidR="00872427" w:rsidRPr="00207730">
        <w:rPr>
          <w:sz w:val="28"/>
          <w:lang w:val="ru-RU"/>
        </w:rPr>
        <w:fldChar w:fldCharType="end"/>
      </w:r>
      <w:r w:rsidR="00872427" w:rsidRPr="00207730">
        <w:rPr>
          <w:sz w:val="28"/>
          <w:lang w:val="ru-RU"/>
        </w:rPr>
        <w:t>].</w:t>
      </w:r>
    </w:p>
    <w:p w14:paraId="1E7959F9" w14:textId="122FB7E3" w:rsidR="00D50766" w:rsidRPr="00207730" w:rsidRDefault="00E0402C" w:rsidP="00742C3F">
      <w:pPr>
        <w:pStyle w:val="a3"/>
        <w:shd w:val="clear" w:color="auto" w:fill="FFFFFF"/>
        <w:spacing w:after="0" w:line="240" w:lineRule="auto"/>
        <w:ind w:firstLine="709"/>
        <w:jc w:val="both"/>
        <w:textAlignment w:val="baseline"/>
        <w:rPr>
          <w:sz w:val="28"/>
          <w:lang w:val="ru-RU"/>
        </w:rPr>
      </w:pPr>
      <w:r w:rsidRPr="00207730">
        <w:rPr>
          <w:sz w:val="28"/>
          <w:lang w:val="ru-RU"/>
        </w:rPr>
        <w:t>В целом, биометрические технологии обладают значительным потенциалом развития</w:t>
      </w:r>
      <w:r w:rsidR="00DE753F" w:rsidRPr="00207730">
        <w:rPr>
          <w:sz w:val="28"/>
          <w:lang w:val="ru-RU"/>
        </w:rPr>
        <w:t xml:space="preserve">. </w:t>
      </w:r>
      <w:r w:rsidR="00BC0863" w:rsidRPr="00207730">
        <w:rPr>
          <w:sz w:val="28"/>
          <w:lang w:val="ru-RU"/>
        </w:rPr>
        <w:t>Они открывают широкие перспективы для будущего уголовно-исполнительной системы. Сочетание комплексной базы данных биометрических идентификаторов с ИИ и робототехникой позволит создать более эффективную систему идентификации личности и повысить безопасность в учреждениях УИС</w:t>
      </w:r>
      <w:r w:rsidR="00DE753F" w:rsidRPr="00207730">
        <w:rPr>
          <w:sz w:val="28"/>
          <w:lang w:val="ru-RU"/>
        </w:rPr>
        <w:t>.</w:t>
      </w:r>
    </w:p>
    <w:p w14:paraId="307D6359" w14:textId="5E96CD45" w:rsidR="00D50766" w:rsidRPr="00207730" w:rsidRDefault="006B6E34" w:rsidP="00742C3F">
      <w:pPr>
        <w:pStyle w:val="a3"/>
        <w:shd w:val="clear" w:color="auto" w:fill="FFFFFF"/>
        <w:spacing w:after="0" w:line="240" w:lineRule="auto"/>
        <w:ind w:firstLine="709"/>
        <w:jc w:val="both"/>
        <w:textAlignment w:val="baseline"/>
        <w:rPr>
          <w:b/>
          <w:bCs/>
          <w:i/>
          <w:iCs/>
          <w:sz w:val="28"/>
          <w:szCs w:val="28"/>
          <w:lang w:val="ru-RU"/>
        </w:rPr>
      </w:pPr>
      <w:r w:rsidRPr="00207730">
        <w:rPr>
          <w:b/>
          <w:bCs/>
          <w:i/>
          <w:iCs/>
          <w:sz w:val="28"/>
          <w:szCs w:val="28"/>
          <w:lang w:val="ru-RU"/>
        </w:rPr>
        <w:t>Для дальнейшего совершенствования, упорядочения и повышения результативности</w:t>
      </w:r>
      <w:r w:rsidR="00DE753F" w:rsidRPr="00207730">
        <w:rPr>
          <w:b/>
          <w:bCs/>
          <w:i/>
          <w:iCs/>
          <w:sz w:val="28"/>
          <w:szCs w:val="28"/>
          <w:lang w:val="ru-RU"/>
        </w:rPr>
        <w:t xml:space="preserve"> ТКО содержания осужденных в УМБ </w:t>
      </w:r>
      <w:r w:rsidRPr="00207730">
        <w:rPr>
          <w:b/>
          <w:bCs/>
          <w:i/>
          <w:iCs/>
          <w:sz w:val="28"/>
          <w:szCs w:val="28"/>
          <w:lang w:val="ru-RU"/>
        </w:rPr>
        <w:t>представляется целесообразным реализация следующих стратегических направлений</w:t>
      </w:r>
      <w:r w:rsidR="00DE753F" w:rsidRPr="00207730">
        <w:rPr>
          <w:b/>
          <w:bCs/>
          <w:i/>
          <w:iCs/>
          <w:sz w:val="28"/>
          <w:szCs w:val="28"/>
          <w:lang w:val="ru-RU"/>
        </w:rPr>
        <w:t>:</w:t>
      </w:r>
    </w:p>
    <w:p w14:paraId="55592885" w14:textId="5A528311" w:rsidR="00D50766" w:rsidRPr="00207730" w:rsidRDefault="00DE753F" w:rsidP="00742C3F">
      <w:pPr>
        <w:pStyle w:val="a3"/>
        <w:shd w:val="clear" w:color="auto" w:fill="FFFFFF"/>
        <w:spacing w:after="0" w:line="240" w:lineRule="auto"/>
        <w:ind w:firstLine="709"/>
        <w:jc w:val="both"/>
        <w:textAlignment w:val="baseline"/>
        <w:rPr>
          <w:b/>
          <w:bCs/>
          <w:i/>
          <w:iCs/>
          <w:sz w:val="28"/>
          <w:szCs w:val="28"/>
          <w:lang w:val="ru-RU"/>
        </w:rPr>
      </w:pPr>
      <w:r w:rsidRPr="00207730">
        <w:rPr>
          <w:b/>
          <w:bCs/>
          <w:i/>
          <w:iCs/>
          <w:sz w:val="28"/>
          <w:szCs w:val="28"/>
          <w:lang w:val="ru-RU"/>
        </w:rPr>
        <w:t xml:space="preserve">1. Создание ЕИС с интеграцией </w:t>
      </w:r>
      <w:r w:rsidRPr="00207730">
        <w:rPr>
          <w:rFonts w:ascii="RobotoStatic-Regular" w:hAnsi="RobotoStatic-Regular" w:cstheme="minorBidi"/>
          <w:b/>
          <w:bCs/>
          <w:i/>
          <w:iCs/>
          <w:sz w:val="28"/>
          <w:lang w:val="ru-RU"/>
        </w:rPr>
        <w:t>комплекса биометрических технологий</w:t>
      </w:r>
      <w:r w:rsidRPr="00207730">
        <w:rPr>
          <w:b/>
          <w:bCs/>
          <w:i/>
          <w:iCs/>
          <w:sz w:val="28"/>
          <w:szCs w:val="28"/>
          <w:lang w:val="ru-RU"/>
        </w:rPr>
        <w:t xml:space="preserve"> для </w:t>
      </w:r>
      <w:r w:rsidR="004D6FAB" w:rsidRPr="00207730">
        <w:rPr>
          <w:b/>
          <w:bCs/>
          <w:i/>
          <w:iCs/>
          <w:sz w:val="28"/>
          <w:szCs w:val="28"/>
          <w:lang w:val="ru-RU"/>
        </w:rPr>
        <w:t xml:space="preserve">повышения </w:t>
      </w:r>
      <w:r w:rsidRPr="00207730">
        <w:rPr>
          <w:b/>
          <w:bCs/>
          <w:i/>
          <w:iCs/>
          <w:sz w:val="28"/>
          <w:szCs w:val="28"/>
          <w:lang w:val="ru-RU"/>
        </w:rPr>
        <w:t>эффективно</w:t>
      </w:r>
      <w:r w:rsidR="004D6FAB" w:rsidRPr="00207730">
        <w:rPr>
          <w:b/>
          <w:bCs/>
          <w:i/>
          <w:iCs/>
          <w:sz w:val="28"/>
          <w:szCs w:val="28"/>
          <w:lang w:val="ru-RU"/>
        </w:rPr>
        <w:t>сти</w:t>
      </w:r>
      <w:r w:rsidRPr="00207730">
        <w:rPr>
          <w:b/>
          <w:bCs/>
          <w:i/>
          <w:iCs/>
          <w:sz w:val="28"/>
          <w:szCs w:val="28"/>
          <w:lang w:val="ru-RU"/>
        </w:rPr>
        <w:t xml:space="preserve"> управления и контроля.</w:t>
      </w:r>
    </w:p>
    <w:p w14:paraId="58745254" w14:textId="6E324FB7" w:rsidR="00D50766" w:rsidRPr="00207730" w:rsidRDefault="00DE753F" w:rsidP="00742C3F">
      <w:pPr>
        <w:pStyle w:val="a3"/>
        <w:shd w:val="clear" w:color="auto" w:fill="FFFFFF"/>
        <w:spacing w:after="0" w:line="240" w:lineRule="auto"/>
        <w:ind w:firstLine="709"/>
        <w:jc w:val="both"/>
        <w:textAlignment w:val="baseline"/>
        <w:rPr>
          <w:b/>
          <w:bCs/>
          <w:i/>
          <w:iCs/>
          <w:sz w:val="28"/>
          <w:lang w:val="ru-RU"/>
        </w:rPr>
      </w:pPr>
      <w:r w:rsidRPr="00207730">
        <w:rPr>
          <w:b/>
          <w:bCs/>
          <w:i/>
          <w:iCs/>
          <w:sz w:val="28"/>
          <w:szCs w:val="28"/>
          <w:lang w:val="ru-RU"/>
        </w:rPr>
        <w:t xml:space="preserve">2. </w:t>
      </w:r>
      <w:r w:rsidRPr="00207730">
        <w:rPr>
          <w:rFonts w:ascii="RobotoStatic-Regular" w:hAnsi="RobotoStatic-Regular"/>
          <w:b/>
          <w:bCs/>
          <w:i/>
          <w:iCs/>
          <w:sz w:val="28"/>
          <w:lang w:val="ru-RU"/>
        </w:rPr>
        <w:t xml:space="preserve">Оснащение уполномоченных сотрудников УИС мобильными устройствами и разработка </w:t>
      </w:r>
      <w:r w:rsidR="00BC0863" w:rsidRPr="00207730">
        <w:rPr>
          <w:rFonts w:ascii="RobotoStatic-Regular" w:hAnsi="RobotoStatic-Regular"/>
          <w:b/>
          <w:bCs/>
          <w:i/>
          <w:iCs/>
          <w:sz w:val="28"/>
          <w:lang w:val="ru-RU"/>
        </w:rPr>
        <w:t>программного обеспечения</w:t>
      </w:r>
      <w:r w:rsidRPr="00207730">
        <w:rPr>
          <w:rFonts w:ascii="RobotoStatic-Regular" w:hAnsi="RobotoStatic-Regular"/>
          <w:b/>
          <w:bCs/>
          <w:i/>
          <w:iCs/>
          <w:sz w:val="28"/>
          <w:lang w:val="ru-RU"/>
        </w:rPr>
        <w:t>, позволяюще</w:t>
      </w:r>
      <w:r w:rsidR="00BC0863" w:rsidRPr="00207730">
        <w:rPr>
          <w:rFonts w:ascii="RobotoStatic-Regular" w:hAnsi="RobotoStatic-Regular"/>
          <w:b/>
          <w:bCs/>
          <w:i/>
          <w:iCs/>
          <w:sz w:val="28"/>
          <w:lang w:val="ru-RU"/>
        </w:rPr>
        <w:t>го</w:t>
      </w:r>
      <w:r w:rsidRPr="00207730">
        <w:rPr>
          <w:rFonts w:ascii="RobotoStatic-Regular" w:hAnsi="RobotoStatic-Regular"/>
          <w:b/>
          <w:bCs/>
          <w:i/>
          <w:iCs/>
          <w:sz w:val="28"/>
          <w:lang w:val="ru-RU"/>
        </w:rPr>
        <w:t xml:space="preserve"> оперативно получать требуемую информацию с геномных и дактилоскопических биометрических систем.</w:t>
      </w:r>
    </w:p>
    <w:p w14:paraId="1B472BFA" w14:textId="3287A9F1" w:rsidR="004D6FAB" w:rsidRPr="00207730" w:rsidRDefault="004D6FAB" w:rsidP="004D6FAB">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В целом, создание устойчивой цифровой инфраструктуры, основанной на использовании биометрической идентификации, является ключевым направлением развития УИС РК. Эффективное и безопасное применение таких технологий, особенно в УМБ, имеет решающее значение для укрепления системы надзора, повышения уровня безопасности и внедрения механизмов удаленного контроля за поведением осужденных.</w:t>
      </w:r>
    </w:p>
    <w:p w14:paraId="01873C75" w14:textId="56FF3CF2" w:rsidR="00D50766" w:rsidRPr="00207730" w:rsidRDefault="004D6FAB" w:rsidP="004D6FAB">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Таким образом, интеграция биометрических решений в деятельность учреждений УИС не только оптимизирует процессы управления, но и способствует переходу к современным, технологически оснащенным стандартам обеспечения правопорядка и безопасности</w:t>
      </w:r>
      <w:r w:rsidR="00C96E8C" w:rsidRPr="00207730">
        <w:rPr>
          <w:rFonts w:cs="Times New Roman"/>
          <w:sz w:val="28"/>
          <w:lang w:val="ru-RU"/>
        </w:rPr>
        <w:t>. Развитие новых и усовершенствование существующих технологий играет решающую роль в создании более эффективной и безошибочной системы идентификации</w:t>
      </w:r>
      <w:r w:rsidR="00DE753F" w:rsidRPr="00207730">
        <w:rPr>
          <w:rFonts w:cs="Times New Roman"/>
          <w:sz w:val="28"/>
          <w:lang w:val="ru-RU"/>
        </w:rPr>
        <w:t>.</w:t>
      </w:r>
    </w:p>
    <w:p w14:paraId="3C27031C"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3FAF2243" w14:textId="77777777" w:rsidR="00D50766" w:rsidRPr="00207730" w:rsidRDefault="00DE753F" w:rsidP="00742C3F">
      <w:pPr>
        <w:pStyle w:val="1"/>
        <w:spacing w:before="0" w:line="240" w:lineRule="auto"/>
        <w:ind w:firstLine="709"/>
        <w:jc w:val="both"/>
        <w:rPr>
          <w:rFonts w:ascii="Times New Roman" w:eastAsia="Calibri" w:hAnsi="Times New Roman" w:cs="Times New Roman"/>
          <w:bCs/>
          <w:color w:val="auto"/>
          <w:sz w:val="28"/>
          <w:szCs w:val="28"/>
          <w:lang w:val="ru-RU"/>
        </w:rPr>
      </w:pPr>
      <w:bookmarkStart w:id="22" w:name="_Toc198280889"/>
      <w:r w:rsidRPr="00207730">
        <w:rPr>
          <w:rFonts w:ascii="Times New Roman" w:eastAsia="Calibri" w:hAnsi="Times New Roman" w:cs="Times New Roman"/>
          <w:bCs/>
          <w:color w:val="auto"/>
          <w:sz w:val="28"/>
          <w:szCs w:val="28"/>
          <w:lang w:val="ru-RU"/>
        </w:rPr>
        <w:t>2.3 Использование технико-криминалистических средств в противодействии совершению правонарушений в учреждениях минимальной безопасности</w:t>
      </w:r>
      <w:bookmarkEnd w:id="22"/>
      <w:r w:rsidRPr="00207730">
        <w:rPr>
          <w:rFonts w:ascii="Times New Roman" w:eastAsia="Calibri" w:hAnsi="Times New Roman" w:cs="Times New Roman"/>
          <w:bCs/>
          <w:color w:val="auto"/>
          <w:sz w:val="28"/>
          <w:szCs w:val="28"/>
          <w:lang w:val="ru-RU"/>
        </w:rPr>
        <w:t xml:space="preserve"> </w:t>
      </w:r>
    </w:p>
    <w:p w14:paraId="3CC24885" w14:textId="77777777" w:rsidR="00D50766" w:rsidRPr="00207730" w:rsidRDefault="00D50766" w:rsidP="00742C3F">
      <w:pPr>
        <w:tabs>
          <w:tab w:val="left" w:pos="9214"/>
          <w:tab w:val="left" w:pos="9356"/>
        </w:tabs>
        <w:spacing w:after="0" w:line="240" w:lineRule="auto"/>
        <w:ind w:firstLine="709"/>
        <w:jc w:val="both"/>
        <w:rPr>
          <w:rFonts w:eastAsia="Calibri" w:cs="Times New Roman"/>
          <w:b/>
          <w:sz w:val="28"/>
          <w:szCs w:val="28"/>
          <w:lang w:val="ru-RU"/>
        </w:rPr>
      </w:pPr>
    </w:p>
    <w:p w14:paraId="0464EA8A" w14:textId="56128BD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bCs/>
          <w:iCs/>
          <w:sz w:val="28"/>
          <w:szCs w:val="28"/>
          <w:lang w:val="ru-RU"/>
        </w:rPr>
        <w:t>Система противодействия преступности на основе ТКО содержания осужденных в местах лишения свободы должна рассматриваться комплексно, охватывая все элементы, включая организационные, технические и функциональные. В нее вовлечены сотрудники различных служб, таких как охрана, безопасность, оперативная работа, оперативно-технические подразделения и инженерно-технические службы, которые действуют в рамках своих полномочий [</w:t>
      </w:r>
      <w:r w:rsidR="007738A6" w:rsidRPr="00207730">
        <w:rPr>
          <w:rFonts w:eastAsia="Calibri" w:cs="Times New Roman"/>
          <w:bCs/>
          <w:iCs/>
          <w:sz w:val="28"/>
          <w:szCs w:val="28"/>
          <w:lang w:val="ru-RU"/>
        </w:rPr>
        <w:fldChar w:fldCharType="begin"/>
      </w:r>
      <w:r w:rsidR="007738A6" w:rsidRPr="00207730">
        <w:rPr>
          <w:rFonts w:eastAsia="Calibri" w:cs="Times New Roman"/>
          <w:bCs/>
          <w:iCs/>
          <w:sz w:val="28"/>
          <w:szCs w:val="28"/>
          <w:lang w:val="ru-RU"/>
        </w:rPr>
        <w:instrText xml:space="preserve"> REF _Ref172823507 \r \h </w:instrText>
      </w:r>
      <w:r w:rsidR="00465070" w:rsidRPr="00207730">
        <w:rPr>
          <w:rFonts w:eastAsia="Calibri" w:cs="Times New Roman"/>
          <w:bCs/>
          <w:iCs/>
          <w:sz w:val="28"/>
          <w:szCs w:val="28"/>
          <w:lang w:val="ru-RU"/>
        </w:rPr>
        <w:instrText xml:space="preserve"> \* MERGEFORMAT </w:instrText>
      </w:r>
      <w:r w:rsidR="007738A6" w:rsidRPr="00207730">
        <w:rPr>
          <w:rFonts w:eastAsia="Calibri" w:cs="Times New Roman"/>
          <w:bCs/>
          <w:iCs/>
          <w:sz w:val="28"/>
          <w:szCs w:val="28"/>
          <w:lang w:val="ru-RU"/>
        </w:rPr>
      </w:r>
      <w:r w:rsidR="007738A6" w:rsidRPr="00207730">
        <w:rPr>
          <w:rFonts w:eastAsia="Calibri" w:cs="Times New Roman"/>
          <w:bCs/>
          <w:iCs/>
          <w:sz w:val="28"/>
          <w:szCs w:val="28"/>
          <w:lang w:val="ru-RU"/>
        </w:rPr>
        <w:fldChar w:fldCharType="separate"/>
      </w:r>
      <w:r w:rsidR="00AC46D8">
        <w:rPr>
          <w:rFonts w:eastAsia="Calibri" w:cs="Times New Roman"/>
          <w:bCs/>
          <w:iCs/>
          <w:sz w:val="28"/>
          <w:szCs w:val="28"/>
          <w:lang w:val="ru-RU"/>
        </w:rPr>
        <w:t>157</w:t>
      </w:r>
      <w:r w:rsidR="007738A6" w:rsidRPr="00207730">
        <w:rPr>
          <w:rFonts w:eastAsia="Calibri" w:cs="Times New Roman"/>
          <w:bCs/>
          <w:iCs/>
          <w:sz w:val="28"/>
          <w:szCs w:val="28"/>
          <w:lang w:val="ru-RU"/>
        </w:rPr>
        <w:fldChar w:fldCharType="end"/>
      </w:r>
      <w:r w:rsidRPr="00207730">
        <w:rPr>
          <w:rFonts w:eastAsia="Calibri" w:cs="Times New Roman"/>
          <w:bCs/>
          <w:iCs/>
          <w:sz w:val="28"/>
          <w:szCs w:val="28"/>
          <w:lang w:val="ru-RU"/>
        </w:rPr>
        <w:t>, с. 65].</w:t>
      </w:r>
    </w:p>
    <w:p w14:paraId="2E8669E7" w14:textId="77777777" w:rsidR="00D50766" w:rsidRPr="00207730" w:rsidRDefault="00DE753F"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Calibri" w:cs="Times New Roman"/>
          <w:sz w:val="28"/>
          <w:szCs w:val="28"/>
          <w:lang w:val="ru-RU"/>
        </w:rPr>
        <w:t>Значимость изучения вопросов ТКО УМБ обусловлено еще и тем, что их решение может способствовать решению проблемы дефицита персонала.</w:t>
      </w:r>
      <w:r w:rsidRPr="00207730">
        <w:rPr>
          <w:rFonts w:eastAsia="Times New Roman" w:cs="Times New Roman"/>
          <w:sz w:val="28"/>
          <w:szCs w:val="28"/>
          <w:lang w:val="ru-RU"/>
        </w:rPr>
        <w:t xml:space="preserve"> Как уже указывалось в первом разделе данного исследования, </w:t>
      </w:r>
      <w:bookmarkStart w:id="23" w:name="_Hlk197895310"/>
      <w:r w:rsidRPr="00207730">
        <w:rPr>
          <w:rFonts w:eastAsia="Times New Roman" w:cs="Times New Roman"/>
          <w:sz w:val="28"/>
          <w:szCs w:val="28"/>
          <w:lang w:val="ru-RU"/>
        </w:rPr>
        <w:t xml:space="preserve">при среднем штате 78 сотрудников УМБ (из которых 75 </w:t>
      </w:r>
      <w:r w:rsidR="007B7C8B" w:rsidRPr="00207730">
        <w:rPr>
          <w:rFonts w:eastAsia="Times New Roman" w:cs="Times New Roman"/>
          <w:sz w:val="28"/>
          <w:szCs w:val="28"/>
          <w:lang w:val="ru-RU"/>
        </w:rPr>
        <w:t xml:space="preserve">-80 </w:t>
      </w:r>
      <w:r w:rsidRPr="00207730">
        <w:rPr>
          <w:rFonts w:eastAsia="Times New Roman" w:cs="Times New Roman"/>
          <w:sz w:val="28"/>
          <w:szCs w:val="28"/>
          <w:lang w:val="ru-RU"/>
        </w:rPr>
        <w:t>% ответственных за жизнедеятельность самого учреждения обязаны находится в учреждении), и условии нахождения 80 % осужденных, как минимум, на десяти различных рабочих объектах, физически невозможно осуществить постоянный контроль за всеми осужденными.</w:t>
      </w:r>
    </w:p>
    <w:p w14:paraId="75999E7A" w14:textId="28B9BDC1" w:rsidR="00D50766" w:rsidRPr="00207730" w:rsidRDefault="00DE753F"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Показательным является пример побега осужденного из УМБ г. Костаная. Так, при обходе жилой зоны УМБ</w:t>
      </w:r>
      <w:r w:rsidRPr="00207730">
        <w:rPr>
          <w:rFonts w:eastAsia="Times New Roman" w:cs="Times New Roman"/>
          <w:iCs/>
          <w:sz w:val="28"/>
          <w:szCs w:val="28"/>
          <w:lang w:val="ru-RU"/>
        </w:rPr>
        <w:t xml:space="preserve"> </w:t>
      </w:r>
      <w:r w:rsidRPr="00207730">
        <w:rPr>
          <w:rFonts w:eastAsia="Times New Roman" w:cs="Times New Roman"/>
          <w:sz w:val="28"/>
          <w:szCs w:val="28"/>
          <w:lang w:val="ru-RU"/>
        </w:rPr>
        <w:t>было установлено отсутствие на своем спальном месте осужденного К</w:t>
      </w:r>
      <w:r w:rsidRPr="00207730">
        <w:rPr>
          <w:rFonts w:eastAsia="Times New Roman" w:cs="Times New Roman"/>
          <w:iCs/>
          <w:sz w:val="28"/>
          <w:szCs w:val="28"/>
          <w:lang w:val="ru-RU"/>
        </w:rPr>
        <w:t xml:space="preserve">., в связи с чем </w:t>
      </w:r>
      <w:r w:rsidRPr="00207730">
        <w:rPr>
          <w:rFonts w:eastAsia="Times New Roman" w:cs="Times New Roman"/>
          <w:sz w:val="28"/>
          <w:szCs w:val="28"/>
          <w:lang w:val="ru-RU"/>
        </w:rPr>
        <w:t>весь личный состав учреждения и Департамента УИС по Костанайской области был поднят по сигналу «Тревога» и организованы первоначальные розыскные мероприятия. Кроме того, на розыск</w:t>
      </w:r>
      <w:r w:rsidR="005E3A95" w:rsidRPr="00207730">
        <w:rPr>
          <w:rFonts w:eastAsia="Times New Roman" w:cs="Times New Roman"/>
          <w:sz w:val="28"/>
          <w:szCs w:val="28"/>
          <w:lang w:val="ru-RU"/>
        </w:rPr>
        <w:t xml:space="preserve"> </w:t>
      </w:r>
      <w:r w:rsidRPr="00207730">
        <w:rPr>
          <w:rFonts w:eastAsia="Times New Roman" w:cs="Times New Roman"/>
          <w:sz w:val="28"/>
          <w:szCs w:val="28"/>
          <w:lang w:val="ru-RU"/>
        </w:rPr>
        <w:t>осужденного был ориентирован личный состав Департамента полиции Костанайской области [</w:t>
      </w:r>
      <w:r w:rsidR="007738A6" w:rsidRPr="00207730">
        <w:rPr>
          <w:rFonts w:eastAsia="Times New Roman" w:cs="Times New Roman"/>
          <w:sz w:val="28"/>
          <w:szCs w:val="28"/>
          <w:lang w:val="ru-RU"/>
        </w:rPr>
        <w:fldChar w:fldCharType="begin"/>
      </w:r>
      <w:r w:rsidR="007738A6" w:rsidRPr="00207730">
        <w:rPr>
          <w:rFonts w:eastAsia="Times New Roman" w:cs="Times New Roman"/>
          <w:sz w:val="28"/>
          <w:szCs w:val="28"/>
          <w:lang w:val="ru-RU"/>
        </w:rPr>
        <w:instrText xml:space="preserve"> REF _Hlk197896505 \r \h </w:instrText>
      </w:r>
      <w:r w:rsidR="00465070" w:rsidRPr="00207730">
        <w:rPr>
          <w:rFonts w:eastAsia="Times New Roman" w:cs="Times New Roman"/>
          <w:sz w:val="28"/>
          <w:szCs w:val="28"/>
          <w:lang w:val="ru-RU"/>
        </w:rPr>
        <w:instrText xml:space="preserve"> \* MERGEFORMAT </w:instrText>
      </w:r>
      <w:r w:rsidR="007738A6" w:rsidRPr="00207730">
        <w:rPr>
          <w:rFonts w:eastAsia="Times New Roman" w:cs="Times New Roman"/>
          <w:sz w:val="28"/>
          <w:szCs w:val="28"/>
          <w:lang w:val="ru-RU"/>
        </w:rPr>
      </w:r>
      <w:r w:rsidR="007738A6" w:rsidRPr="00207730">
        <w:rPr>
          <w:rFonts w:eastAsia="Times New Roman" w:cs="Times New Roman"/>
          <w:sz w:val="28"/>
          <w:szCs w:val="28"/>
          <w:lang w:val="ru-RU"/>
        </w:rPr>
        <w:fldChar w:fldCharType="separate"/>
      </w:r>
      <w:r w:rsidR="00AC46D8">
        <w:rPr>
          <w:rFonts w:eastAsia="Times New Roman" w:cs="Times New Roman"/>
          <w:sz w:val="28"/>
          <w:szCs w:val="28"/>
          <w:lang w:val="ru-RU"/>
        </w:rPr>
        <w:t>158</w:t>
      </w:r>
      <w:r w:rsidR="007738A6" w:rsidRPr="00207730">
        <w:rPr>
          <w:rFonts w:eastAsia="Times New Roman" w:cs="Times New Roman"/>
          <w:sz w:val="28"/>
          <w:szCs w:val="28"/>
          <w:lang w:val="ru-RU"/>
        </w:rPr>
        <w:fldChar w:fldCharType="end"/>
      </w:r>
      <w:r w:rsidRPr="00207730">
        <w:rPr>
          <w:rFonts w:eastAsia="Times New Roman" w:cs="Times New Roman"/>
          <w:sz w:val="28"/>
          <w:szCs w:val="28"/>
          <w:lang w:val="ru-RU"/>
        </w:rPr>
        <w:t>, с. 154].</w:t>
      </w:r>
    </w:p>
    <w:p w14:paraId="2161AD2D" w14:textId="62A01B8B" w:rsidR="00D50766" w:rsidRPr="00207730" w:rsidRDefault="00DE753F"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Принятыми мерами в течение некоторого времени осужденный К. был задержан в состоянии легкой степени опьянения. Из материалов служебной проверки по данному факту следует, что осужденный К. был ранее неоднократно судим, имел ряд поощрений</w:t>
      </w:r>
      <w:r w:rsidR="005E3175" w:rsidRPr="00207730">
        <w:rPr>
          <w:rFonts w:eastAsia="Times New Roman" w:cs="Times New Roman"/>
          <w:sz w:val="28"/>
          <w:szCs w:val="28"/>
          <w:lang w:val="ru-RU"/>
        </w:rPr>
        <w:t>,</w:t>
      </w:r>
      <w:r w:rsidRPr="00207730">
        <w:rPr>
          <w:rFonts w:eastAsia="Times New Roman" w:cs="Times New Roman"/>
          <w:sz w:val="28"/>
          <w:szCs w:val="28"/>
          <w:lang w:val="ru-RU"/>
        </w:rPr>
        <w:t xml:space="preserve"> согласно предоставленной психологической характеристике, явных признаков психических отклонений не имеет. В ходе опроса пояснил, что </w:t>
      </w:r>
      <w:r w:rsidR="00CF34B7" w:rsidRPr="00207730">
        <w:rPr>
          <w:rFonts w:eastAsia="Times New Roman" w:cs="Times New Roman"/>
          <w:sz w:val="28"/>
          <w:szCs w:val="28"/>
          <w:lang w:val="ru-RU"/>
        </w:rPr>
        <w:t>«</w:t>
      </w:r>
      <w:r w:rsidRPr="00207730">
        <w:rPr>
          <w:rFonts w:eastAsia="Times New Roman" w:cs="Times New Roman"/>
          <w:sz w:val="28"/>
          <w:szCs w:val="28"/>
          <w:lang w:val="ru-RU"/>
        </w:rPr>
        <w:t>территорию учреждения покинул самовольно, чтобы отдохнуть, т.к. сидит уже 7 лет в местах лишения свободы</w:t>
      </w:r>
      <w:r w:rsidR="00CF34B7" w:rsidRPr="00207730">
        <w:rPr>
          <w:rFonts w:eastAsia="Times New Roman" w:cs="Times New Roman"/>
          <w:sz w:val="28"/>
          <w:szCs w:val="28"/>
          <w:lang w:val="ru-RU"/>
        </w:rPr>
        <w:t>»</w:t>
      </w:r>
      <w:r w:rsidRPr="00207730">
        <w:rPr>
          <w:rFonts w:eastAsia="Times New Roman" w:cs="Times New Roman"/>
          <w:sz w:val="28"/>
          <w:szCs w:val="28"/>
          <w:lang w:val="ru-RU"/>
        </w:rPr>
        <w:t xml:space="preserve">. </w:t>
      </w:r>
    </w:p>
    <w:p w14:paraId="3B3D5EC1" w14:textId="77777777" w:rsidR="00D50766" w:rsidRPr="00207730" w:rsidRDefault="00DE753F"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В результате, в соответствие с нормами УИК РК за совершение побега из мест лишения свободы осужденного К. удалось привлечь только к дисциплинарному наказанию и взыскать материальный ущерб в размере 7 325 тенге, при этом об его уголовной ответственности нет и речи. Тогда как по факту допущенного правонарушения осужденного ряд сотрудников УМБ были строго наказаны, вплоть до освобождения от занимаемых должностей.</w:t>
      </w:r>
    </w:p>
    <w:p w14:paraId="3C68EFED" w14:textId="496A9EC7" w:rsidR="00D50766" w:rsidRPr="00207730" w:rsidRDefault="00DE753F"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И, главное, на розыск указанного осужденного были задействованы все имеющиеся силы и средства Департамента УИС по Костанайской области, соответственно была «парализована» нормальная деятельность УМБ. Как правило, розыскные мероприятия проводились круглосуточно, соответственно сотрудники были отвлечены от своих бытовых дел, решения семейных вопросов и т.д. Более того, для оперативного реагирования сотрудниками использовался личный автотранспорт и горюче-смазочные материалы, использование и расходование которых также не возмещается. Розыскные мероприятия осуществляли и сотрудники Департамента полиции, которые патрулировали автовокзалы, железнодорожный вокзал, аэропорт, а также все выезды за пределы области [</w:t>
      </w:r>
      <w:r w:rsidR="007738A6" w:rsidRPr="00207730">
        <w:rPr>
          <w:rFonts w:eastAsia="Times New Roman" w:cs="Times New Roman"/>
          <w:bCs/>
          <w:sz w:val="28"/>
          <w:szCs w:val="28"/>
          <w:lang w:val="ru-RU"/>
        </w:rPr>
        <w:fldChar w:fldCharType="begin"/>
      </w:r>
      <w:r w:rsidR="007738A6" w:rsidRPr="00207730">
        <w:rPr>
          <w:rFonts w:eastAsia="Times New Roman" w:cs="Times New Roman"/>
          <w:sz w:val="28"/>
          <w:szCs w:val="28"/>
          <w:lang w:val="ru-RU"/>
        </w:rPr>
        <w:instrText xml:space="preserve"> REF _Ref164979515 \r \h </w:instrText>
      </w:r>
      <w:r w:rsidR="00465070" w:rsidRPr="00207730">
        <w:rPr>
          <w:rFonts w:eastAsia="Times New Roman" w:cs="Times New Roman"/>
          <w:bCs/>
          <w:sz w:val="28"/>
          <w:szCs w:val="28"/>
          <w:lang w:val="ru-RU"/>
        </w:rPr>
        <w:instrText xml:space="preserve"> \* MERGEFORMAT </w:instrText>
      </w:r>
      <w:r w:rsidR="007738A6" w:rsidRPr="00207730">
        <w:rPr>
          <w:rFonts w:eastAsia="Times New Roman" w:cs="Times New Roman"/>
          <w:bCs/>
          <w:sz w:val="28"/>
          <w:szCs w:val="28"/>
          <w:lang w:val="ru-RU"/>
        </w:rPr>
      </w:r>
      <w:r w:rsidR="007738A6" w:rsidRPr="00207730">
        <w:rPr>
          <w:rFonts w:eastAsia="Times New Roman" w:cs="Times New Roman"/>
          <w:bCs/>
          <w:sz w:val="28"/>
          <w:szCs w:val="28"/>
          <w:lang w:val="ru-RU"/>
        </w:rPr>
        <w:fldChar w:fldCharType="separate"/>
      </w:r>
      <w:r w:rsidR="00AC46D8">
        <w:rPr>
          <w:rFonts w:eastAsia="Times New Roman" w:cs="Times New Roman"/>
          <w:sz w:val="28"/>
          <w:szCs w:val="28"/>
          <w:lang w:val="ru-RU"/>
        </w:rPr>
        <w:t>11</w:t>
      </w:r>
      <w:r w:rsidR="007738A6" w:rsidRPr="00207730">
        <w:rPr>
          <w:rFonts w:eastAsia="Times New Roman" w:cs="Times New Roman"/>
          <w:bCs/>
          <w:sz w:val="28"/>
          <w:szCs w:val="28"/>
          <w:lang w:val="ru-RU"/>
        </w:rPr>
        <w:fldChar w:fldCharType="end"/>
      </w:r>
      <w:r w:rsidRPr="00207730">
        <w:rPr>
          <w:rFonts w:eastAsia="Times New Roman" w:cs="Times New Roman"/>
          <w:bCs/>
          <w:sz w:val="28"/>
          <w:szCs w:val="28"/>
          <w:lang w:val="ru-RU"/>
        </w:rPr>
        <w:t>, с.</w:t>
      </w:r>
      <w:r w:rsidR="007738A6" w:rsidRPr="00207730">
        <w:rPr>
          <w:rFonts w:eastAsia="Times New Roman" w:cs="Times New Roman"/>
          <w:bCs/>
          <w:sz w:val="28"/>
          <w:szCs w:val="28"/>
          <w:lang w:val="ru-RU"/>
        </w:rPr>
        <w:t> </w:t>
      </w:r>
      <w:r w:rsidRPr="00207730">
        <w:rPr>
          <w:rFonts w:eastAsia="Times New Roman" w:cs="Times New Roman"/>
          <w:bCs/>
          <w:sz w:val="28"/>
          <w:szCs w:val="28"/>
          <w:lang w:val="ru-RU"/>
        </w:rPr>
        <w:t>93-94</w:t>
      </w:r>
      <w:r w:rsidRPr="00207730">
        <w:rPr>
          <w:rFonts w:eastAsia="Times New Roman" w:cs="Times New Roman"/>
          <w:sz w:val="28"/>
          <w:szCs w:val="28"/>
          <w:lang w:val="ru-RU"/>
        </w:rPr>
        <w:t>].</w:t>
      </w:r>
    </w:p>
    <w:p w14:paraId="20C91A76" w14:textId="73A79856" w:rsidR="00D50766" w:rsidRPr="00207730" w:rsidRDefault="00DE753F"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Приведенный пример отчетливо демонстрирует, какие существенные негативные последствия имеет недостаточный контроль и надзор за осужденными</w:t>
      </w:r>
      <w:r w:rsidR="009C6BBC" w:rsidRPr="00207730">
        <w:rPr>
          <w:rFonts w:eastAsia="Times New Roman" w:cs="Times New Roman"/>
          <w:sz w:val="28"/>
          <w:szCs w:val="28"/>
          <w:lang w:val="ru-RU"/>
        </w:rPr>
        <w:t xml:space="preserve"> </w:t>
      </w:r>
      <w:r w:rsidRPr="00207730">
        <w:rPr>
          <w:rFonts w:eastAsia="Times New Roman" w:cs="Times New Roman"/>
          <w:sz w:val="28"/>
          <w:szCs w:val="28"/>
          <w:lang w:val="ru-RU"/>
        </w:rPr>
        <w:t xml:space="preserve">в </w:t>
      </w:r>
      <w:r w:rsidR="009C6BBC" w:rsidRPr="00207730">
        <w:rPr>
          <w:rFonts w:eastAsia="Times New Roman" w:cs="Times New Roman"/>
          <w:sz w:val="28"/>
          <w:szCs w:val="28"/>
          <w:lang w:val="ru-RU"/>
        </w:rPr>
        <w:t xml:space="preserve">условиях </w:t>
      </w:r>
      <w:r w:rsidRPr="00207730">
        <w:rPr>
          <w:rFonts w:eastAsia="Times New Roman" w:cs="Times New Roman"/>
          <w:sz w:val="28"/>
          <w:szCs w:val="28"/>
          <w:lang w:val="ru-RU"/>
        </w:rPr>
        <w:t xml:space="preserve">УМБ. </w:t>
      </w:r>
    </w:p>
    <w:p w14:paraId="68100E22" w14:textId="6794FCD1" w:rsidR="00BE5D10" w:rsidRPr="00207730" w:rsidRDefault="00BE5D10"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В условиях активного внедрения цифровых технологий в систему исполнения наказаний одним из наиболее перспективных и результативных инструментов, получивших широкое распространение в мировой практике, является использование </w:t>
      </w:r>
      <w:r w:rsidR="00DE753F" w:rsidRPr="00207730">
        <w:rPr>
          <w:rFonts w:eastAsia="Times New Roman" w:cs="Times New Roman"/>
          <w:sz w:val="28"/>
          <w:szCs w:val="28"/>
          <w:lang w:val="ru-RU"/>
        </w:rPr>
        <w:t xml:space="preserve">ЭСС </w:t>
      </w:r>
      <w:r w:rsidRPr="00207730">
        <w:rPr>
          <w:rFonts w:eastAsia="Times New Roman" w:cs="Times New Roman"/>
          <w:sz w:val="28"/>
          <w:szCs w:val="28"/>
          <w:lang w:val="ru-RU"/>
        </w:rPr>
        <w:t>в отношении подозреваемых, обвиняемых и осужденных лиц.</w:t>
      </w:r>
      <w:r w:rsidR="00DE753F" w:rsidRPr="00207730">
        <w:rPr>
          <w:rFonts w:eastAsia="Times New Roman" w:cs="Times New Roman"/>
          <w:sz w:val="28"/>
          <w:szCs w:val="28"/>
          <w:lang w:val="ru-RU"/>
        </w:rPr>
        <w:t xml:space="preserve"> </w:t>
      </w:r>
      <w:r w:rsidRPr="00207730">
        <w:rPr>
          <w:rFonts w:eastAsia="Times New Roman" w:cs="Times New Roman"/>
          <w:sz w:val="28"/>
          <w:szCs w:val="28"/>
          <w:lang w:val="ru-RU"/>
        </w:rPr>
        <w:t>Одной из разновидностей таких технологий выступают биочипы, представляющие собой современные устройства для автоматизированного контроля за местонахождением и поведением осужденных.</w:t>
      </w:r>
      <w:r w:rsidR="00DE753F" w:rsidRPr="00207730">
        <w:rPr>
          <w:rFonts w:eastAsia="Times New Roman" w:cs="Times New Roman"/>
          <w:sz w:val="28"/>
          <w:szCs w:val="28"/>
          <w:lang w:val="ru-RU"/>
        </w:rPr>
        <w:t xml:space="preserve"> </w:t>
      </w:r>
    </w:p>
    <w:p w14:paraId="147A2FF4" w14:textId="3A1FE524" w:rsidR="00BE5D10" w:rsidRPr="00207730" w:rsidRDefault="00BE5D10" w:rsidP="00BE5D10">
      <w:pPr>
        <w:pStyle w:val="a3"/>
        <w:shd w:val="clear" w:color="auto" w:fill="FFFFFF"/>
        <w:spacing w:after="0"/>
        <w:ind w:firstLine="709"/>
        <w:jc w:val="both"/>
        <w:textAlignment w:val="baseline"/>
        <w:rPr>
          <w:spacing w:val="2"/>
          <w:sz w:val="28"/>
          <w:szCs w:val="28"/>
          <w:lang w:val="ru-RU"/>
        </w:rPr>
      </w:pPr>
      <w:r w:rsidRPr="00207730">
        <w:rPr>
          <w:spacing w:val="2"/>
          <w:sz w:val="28"/>
          <w:szCs w:val="28"/>
          <w:lang w:val="ru-RU"/>
        </w:rPr>
        <w:t>Применение чипирования в уголовно-исполнительной системе преследует целый комплекс целей. Во-первых, биочипы обеспечивают эффективный мониторинг перемещений осужденных в пределах УМБ, создавая дополнительный уровень безопасности. Эти устройства позволяют в режиме реального времени фиксировать местоположение осужденного, контролировать его передвижения по различным зонам учреждения и, при необходимости, мгновенно реагировать на отклонения от установленных маршрутов или нарушений распорядка.</w:t>
      </w:r>
    </w:p>
    <w:p w14:paraId="13105919" w14:textId="0E875C3B" w:rsidR="00BE5D10" w:rsidRPr="00207730" w:rsidRDefault="00BE5D10" w:rsidP="00BE5D10">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Во-вторых, внедрение технологии чипирования направлено на предотвращение побегов, самовольного оставления территории и иных попыток уклонения от установленного порядка отбывания наказания. Биочип, взаимодействуя с системой централизованного мониторинга, способен автоматически передавать тревожный сигнал при попытке несанкционированного выхода осужденного за пределы разрешенной зоны или при нарушении предписанных правил поведения. Благодаря этому сотрудники УИС могут незамедлительно принять меры для пресечения инцидента и предотвращения возможного побега [</w:t>
      </w:r>
      <w:r w:rsidRPr="00207730">
        <w:rPr>
          <w:bCs/>
          <w:sz w:val="28"/>
          <w:szCs w:val="28"/>
          <w:lang w:val="ru-RU"/>
        </w:rPr>
        <w:fldChar w:fldCharType="begin"/>
      </w:r>
      <w:r w:rsidRPr="00207730">
        <w:rPr>
          <w:spacing w:val="2"/>
          <w:sz w:val="28"/>
          <w:szCs w:val="28"/>
          <w:lang w:val="ru-RU"/>
        </w:rPr>
        <w:instrText xml:space="preserve"> REF _Ref198318467 \r \h </w:instrText>
      </w:r>
      <w:r w:rsidR="00465070" w:rsidRPr="00207730">
        <w:rPr>
          <w:bCs/>
          <w:sz w:val="28"/>
          <w:szCs w:val="28"/>
          <w:lang w:val="ru-RU"/>
        </w:rPr>
        <w:instrText xml:space="preserve"> \* MERGEFORMAT </w:instrText>
      </w:r>
      <w:r w:rsidRPr="00207730">
        <w:rPr>
          <w:bCs/>
          <w:sz w:val="28"/>
          <w:szCs w:val="28"/>
          <w:lang w:val="ru-RU"/>
        </w:rPr>
      </w:r>
      <w:r w:rsidRPr="00207730">
        <w:rPr>
          <w:bCs/>
          <w:sz w:val="28"/>
          <w:szCs w:val="28"/>
          <w:lang w:val="ru-RU"/>
        </w:rPr>
        <w:fldChar w:fldCharType="separate"/>
      </w:r>
      <w:r w:rsidR="00AC46D8">
        <w:rPr>
          <w:spacing w:val="2"/>
          <w:sz w:val="28"/>
          <w:szCs w:val="28"/>
          <w:lang w:val="ru-RU"/>
        </w:rPr>
        <w:t>43</w:t>
      </w:r>
      <w:r w:rsidRPr="00207730">
        <w:rPr>
          <w:bCs/>
          <w:sz w:val="28"/>
          <w:szCs w:val="28"/>
          <w:lang w:val="ru-RU"/>
        </w:rPr>
        <w:fldChar w:fldCharType="end"/>
      </w:r>
      <w:r w:rsidRPr="00207730">
        <w:rPr>
          <w:bCs/>
          <w:sz w:val="28"/>
          <w:szCs w:val="28"/>
          <w:lang w:val="ru-RU"/>
        </w:rPr>
        <w:t>, с. 79</w:t>
      </w:r>
      <w:r w:rsidRPr="00207730">
        <w:rPr>
          <w:spacing w:val="2"/>
          <w:sz w:val="28"/>
          <w:szCs w:val="28"/>
          <w:lang w:val="ru-RU"/>
        </w:rPr>
        <w:t>].</w:t>
      </w:r>
    </w:p>
    <w:p w14:paraId="60B8B375" w14:textId="66ABCD44" w:rsidR="00D50766" w:rsidRPr="00207730" w:rsidRDefault="00DE753F" w:rsidP="00BE5D10">
      <w:pPr>
        <w:tabs>
          <w:tab w:val="left" w:pos="9214"/>
          <w:tab w:val="left" w:pos="9356"/>
        </w:tabs>
        <w:spacing w:after="0" w:line="240" w:lineRule="auto"/>
        <w:ind w:firstLine="709"/>
        <w:jc w:val="both"/>
        <w:rPr>
          <w:rFonts w:eastAsia="Times New Roman" w:cs="Times New Roman"/>
          <w:sz w:val="28"/>
          <w:szCs w:val="28"/>
          <w:lang w:val="ru-RU"/>
        </w:rPr>
      </w:pPr>
      <w:r w:rsidRPr="00207730">
        <w:rPr>
          <w:rFonts w:cs="Times New Roman"/>
          <w:spacing w:val="2"/>
          <w:sz w:val="28"/>
          <w:szCs w:val="28"/>
          <w:lang w:val="ru-RU"/>
        </w:rPr>
        <w:t>При этом</w:t>
      </w:r>
      <w:r w:rsidR="005E3175" w:rsidRPr="00207730">
        <w:rPr>
          <w:rFonts w:cs="Times New Roman"/>
          <w:spacing w:val="2"/>
          <w:sz w:val="28"/>
          <w:szCs w:val="28"/>
          <w:lang w:val="ru-RU"/>
        </w:rPr>
        <w:t xml:space="preserve"> </w:t>
      </w:r>
      <w:r w:rsidRPr="00207730">
        <w:rPr>
          <w:rFonts w:cs="Times New Roman"/>
          <w:spacing w:val="2"/>
          <w:sz w:val="28"/>
          <w:szCs w:val="28"/>
          <w:lang w:val="ru-RU"/>
        </w:rPr>
        <w:t>особую тревогу в УМБ вызывают случаи членовредительства и суицида осужденных, поскольку речь идет об учреждении УИС РК открытого типа, с менее строгими условиями изоляции осужденных от общества, где риски такого деструктивного поведения должны быть сведены к минимуму [</w:t>
      </w:r>
      <w:r w:rsidR="003D55FD" w:rsidRPr="00207730">
        <w:rPr>
          <w:rFonts w:cs="Times New Roman"/>
          <w:spacing w:val="2"/>
          <w:sz w:val="28"/>
          <w:szCs w:val="28"/>
          <w:lang w:val="ru-RU"/>
        </w:rPr>
        <w:fldChar w:fldCharType="begin"/>
      </w:r>
      <w:r w:rsidR="003D55FD" w:rsidRPr="00207730">
        <w:rPr>
          <w:rFonts w:cs="Times New Roman"/>
          <w:spacing w:val="2"/>
          <w:sz w:val="28"/>
          <w:szCs w:val="28"/>
          <w:lang w:val="ru-RU"/>
        </w:rPr>
        <w:instrText xml:space="preserve"> REF _Ref198319790 \r \h </w:instrText>
      </w:r>
      <w:r w:rsidR="00465070" w:rsidRPr="00207730">
        <w:rPr>
          <w:rFonts w:cs="Times New Roman"/>
          <w:spacing w:val="2"/>
          <w:sz w:val="28"/>
          <w:szCs w:val="28"/>
          <w:lang w:val="ru-RU"/>
        </w:rPr>
        <w:instrText xml:space="preserve"> \* MERGEFORMAT </w:instrText>
      </w:r>
      <w:r w:rsidR="003D55FD" w:rsidRPr="00207730">
        <w:rPr>
          <w:rFonts w:cs="Times New Roman"/>
          <w:spacing w:val="2"/>
          <w:sz w:val="28"/>
          <w:szCs w:val="28"/>
          <w:lang w:val="ru-RU"/>
        </w:rPr>
      </w:r>
      <w:r w:rsidR="003D55FD" w:rsidRPr="00207730">
        <w:rPr>
          <w:rFonts w:cs="Times New Roman"/>
          <w:spacing w:val="2"/>
          <w:sz w:val="28"/>
          <w:szCs w:val="28"/>
          <w:lang w:val="ru-RU"/>
        </w:rPr>
        <w:fldChar w:fldCharType="separate"/>
      </w:r>
      <w:r w:rsidR="00AC46D8">
        <w:rPr>
          <w:rFonts w:cs="Times New Roman"/>
          <w:spacing w:val="2"/>
          <w:sz w:val="28"/>
          <w:szCs w:val="28"/>
          <w:lang w:val="ru-RU"/>
        </w:rPr>
        <w:t>123</w:t>
      </w:r>
      <w:r w:rsidR="003D55FD" w:rsidRPr="00207730">
        <w:rPr>
          <w:rFonts w:cs="Times New Roman"/>
          <w:spacing w:val="2"/>
          <w:sz w:val="28"/>
          <w:szCs w:val="28"/>
          <w:lang w:val="ru-RU"/>
        </w:rPr>
        <w:fldChar w:fldCharType="end"/>
      </w:r>
      <w:r w:rsidRPr="00207730">
        <w:rPr>
          <w:rFonts w:cs="Times New Roman"/>
          <w:spacing w:val="2"/>
          <w:sz w:val="28"/>
          <w:szCs w:val="28"/>
          <w:lang w:val="ru-RU"/>
        </w:rPr>
        <w:t xml:space="preserve">, с. 213]. </w:t>
      </w:r>
      <w:r w:rsidRPr="00207730">
        <w:rPr>
          <w:rFonts w:eastAsia="Times New Roman" w:cs="Times New Roman"/>
          <w:sz w:val="28"/>
          <w:szCs w:val="28"/>
          <w:lang w:val="ru-RU"/>
        </w:rPr>
        <w:t>Деятельность дежурных смен при осуществлении надзора за осужденными в настоящее время осуществляется в непростых условиях, требующих от сотрудников предельной концентрации и усилий [</w:t>
      </w:r>
      <w:r w:rsidR="003D55FD" w:rsidRPr="00207730">
        <w:rPr>
          <w:rFonts w:eastAsia="Times New Roman" w:cs="Times New Roman"/>
          <w:sz w:val="28"/>
          <w:szCs w:val="28"/>
          <w:lang w:val="ru-RU"/>
        </w:rPr>
        <w:fldChar w:fldCharType="begin"/>
      </w:r>
      <w:r w:rsidR="003D55FD" w:rsidRPr="00207730">
        <w:rPr>
          <w:rFonts w:eastAsia="Times New Roman" w:cs="Times New Roman"/>
          <w:sz w:val="28"/>
          <w:szCs w:val="28"/>
          <w:lang w:val="ru-RU"/>
        </w:rPr>
        <w:instrText xml:space="preserve"> REF _Ref198320361 \r \h </w:instrText>
      </w:r>
      <w:r w:rsidR="00465070" w:rsidRPr="00207730">
        <w:rPr>
          <w:rFonts w:eastAsia="Times New Roman" w:cs="Times New Roman"/>
          <w:sz w:val="28"/>
          <w:szCs w:val="28"/>
          <w:lang w:val="ru-RU"/>
        </w:rPr>
        <w:instrText xml:space="preserve"> \* MERGEFORMAT </w:instrText>
      </w:r>
      <w:r w:rsidR="003D55FD" w:rsidRPr="00207730">
        <w:rPr>
          <w:rFonts w:eastAsia="Times New Roman" w:cs="Times New Roman"/>
          <w:sz w:val="28"/>
          <w:szCs w:val="28"/>
          <w:lang w:val="ru-RU"/>
        </w:rPr>
      </w:r>
      <w:r w:rsidR="003D55FD" w:rsidRPr="00207730">
        <w:rPr>
          <w:rFonts w:eastAsia="Times New Roman" w:cs="Times New Roman"/>
          <w:sz w:val="28"/>
          <w:szCs w:val="28"/>
          <w:lang w:val="ru-RU"/>
        </w:rPr>
        <w:fldChar w:fldCharType="separate"/>
      </w:r>
      <w:r w:rsidR="00AC46D8">
        <w:rPr>
          <w:rFonts w:eastAsia="Times New Roman" w:cs="Times New Roman"/>
          <w:sz w:val="28"/>
          <w:szCs w:val="28"/>
          <w:lang w:val="ru-RU"/>
        </w:rPr>
        <w:t>159</w:t>
      </w:r>
      <w:r w:rsidR="003D55FD" w:rsidRPr="00207730">
        <w:rPr>
          <w:rFonts w:eastAsia="Times New Roman" w:cs="Times New Roman"/>
          <w:sz w:val="28"/>
          <w:szCs w:val="28"/>
          <w:lang w:val="ru-RU"/>
        </w:rPr>
        <w:fldChar w:fldCharType="end"/>
      </w:r>
      <w:r w:rsidRPr="00207730">
        <w:rPr>
          <w:rFonts w:eastAsia="Times New Roman" w:cs="Times New Roman"/>
          <w:sz w:val="28"/>
          <w:szCs w:val="28"/>
          <w:lang w:val="ru-RU"/>
        </w:rPr>
        <w:t>, с. 139]. И именно чипирование может облегчить и повысить эффективность контроля и обеспечения безопасности как внутри учреждения, так и за его пределами.</w:t>
      </w:r>
    </w:p>
    <w:p w14:paraId="52D81B42" w14:textId="4530720C" w:rsidR="00E41F04" w:rsidRDefault="00DE753F" w:rsidP="00470973">
      <w:pPr>
        <w:pStyle w:val="a3"/>
        <w:shd w:val="clear" w:color="auto" w:fill="FFFFFF"/>
        <w:spacing w:after="0" w:line="240" w:lineRule="auto"/>
        <w:ind w:firstLine="709"/>
        <w:jc w:val="both"/>
        <w:textAlignment w:val="baseline"/>
        <w:rPr>
          <w:spacing w:val="2"/>
          <w:sz w:val="28"/>
          <w:szCs w:val="28"/>
          <w:lang w:val="ru-RU"/>
        </w:rPr>
      </w:pPr>
      <w:r w:rsidRPr="00207730">
        <w:rPr>
          <w:spacing w:val="2"/>
          <w:sz w:val="28"/>
          <w:szCs w:val="28"/>
          <w:lang w:val="ru-RU"/>
        </w:rPr>
        <w:t xml:space="preserve">Технология чипирования </w:t>
      </w:r>
      <w:r w:rsidR="008B5A6C" w:rsidRPr="00207730">
        <w:rPr>
          <w:spacing w:val="2"/>
          <w:sz w:val="28"/>
          <w:szCs w:val="28"/>
          <w:lang w:val="ru-RU"/>
        </w:rPr>
        <w:t xml:space="preserve">представляет собой экономически целесообразное решение, ввиду низких эксплуатационных расходов. Финансовые издержки ограничены стоимостью микрочипа и единовременной процедурой его внедрения </w:t>
      </w:r>
      <w:r w:rsidRPr="00207730">
        <w:rPr>
          <w:spacing w:val="2"/>
          <w:sz w:val="28"/>
          <w:szCs w:val="28"/>
          <w:lang w:val="ru-RU"/>
        </w:rPr>
        <w:t>(табл. 3) [</w:t>
      </w:r>
      <w:r w:rsidR="003D55FD" w:rsidRPr="00207730">
        <w:rPr>
          <w:spacing w:val="2"/>
          <w:sz w:val="28"/>
          <w:szCs w:val="28"/>
          <w:lang w:val="ru-RU"/>
        </w:rPr>
        <w:fldChar w:fldCharType="begin"/>
      </w:r>
      <w:r w:rsidR="003D55FD" w:rsidRPr="00207730">
        <w:rPr>
          <w:spacing w:val="2"/>
          <w:sz w:val="28"/>
          <w:szCs w:val="28"/>
          <w:lang w:val="ru-RU"/>
        </w:rPr>
        <w:instrText xml:space="preserve"> </w:instrText>
      </w:r>
      <w:r w:rsidR="003D55FD" w:rsidRPr="00207730">
        <w:rPr>
          <w:spacing w:val="2"/>
          <w:sz w:val="28"/>
          <w:szCs w:val="28"/>
        </w:rPr>
        <w:instrText>REF</w:instrText>
      </w:r>
      <w:r w:rsidR="003D55FD" w:rsidRPr="00207730">
        <w:rPr>
          <w:spacing w:val="2"/>
          <w:sz w:val="28"/>
          <w:szCs w:val="28"/>
          <w:lang w:val="ru-RU"/>
        </w:rPr>
        <w:instrText xml:space="preserve"> _</w:instrText>
      </w:r>
      <w:r w:rsidR="003D55FD" w:rsidRPr="00207730">
        <w:rPr>
          <w:spacing w:val="2"/>
          <w:sz w:val="28"/>
          <w:szCs w:val="28"/>
        </w:rPr>
        <w:instrText>Hlk</w:instrText>
      </w:r>
      <w:r w:rsidR="003D55FD" w:rsidRPr="00207730">
        <w:rPr>
          <w:spacing w:val="2"/>
          <w:sz w:val="28"/>
          <w:szCs w:val="28"/>
          <w:lang w:val="ru-RU"/>
        </w:rPr>
        <w:instrText>197897282 \</w:instrText>
      </w:r>
      <w:r w:rsidR="003D55FD" w:rsidRPr="00207730">
        <w:rPr>
          <w:spacing w:val="2"/>
          <w:sz w:val="28"/>
          <w:szCs w:val="28"/>
        </w:rPr>
        <w:instrText>r</w:instrText>
      </w:r>
      <w:r w:rsidR="003D55FD" w:rsidRPr="00207730">
        <w:rPr>
          <w:spacing w:val="2"/>
          <w:sz w:val="28"/>
          <w:szCs w:val="28"/>
          <w:lang w:val="ru-RU"/>
        </w:rPr>
        <w:instrText xml:space="preserve"> \</w:instrText>
      </w:r>
      <w:r w:rsidR="003D55FD" w:rsidRPr="00207730">
        <w:rPr>
          <w:spacing w:val="2"/>
          <w:sz w:val="28"/>
          <w:szCs w:val="28"/>
        </w:rPr>
        <w:instrText>h</w:instrText>
      </w:r>
      <w:r w:rsidR="003D55FD" w:rsidRPr="00207730">
        <w:rPr>
          <w:spacing w:val="2"/>
          <w:sz w:val="28"/>
          <w:szCs w:val="28"/>
          <w:lang w:val="ru-RU"/>
        </w:rPr>
        <w:instrText xml:space="preserve"> </w:instrText>
      </w:r>
      <w:r w:rsidR="00465070" w:rsidRPr="00207730">
        <w:rPr>
          <w:spacing w:val="2"/>
          <w:sz w:val="28"/>
          <w:szCs w:val="28"/>
          <w:lang w:val="ru-RU"/>
        </w:rPr>
        <w:instrText xml:space="preserve"> \* MERGEFORMAT </w:instrText>
      </w:r>
      <w:r w:rsidR="003D55FD" w:rsidRPr="00207730">
        <w:rPr>
          <w:spacing w:val="2"/>
          <w:sz w:val="28"/>
          <w:szCs w:val="28"/>
          <w:lang w:val="ru-RU"/>
        </w:rPr>
      </w:r>
      <w:r w:rsidR="003D55FD" w:rsidRPr="00207730">
        <w:rPr>
          <w:spacing w:val="2"/>
          <w:sz w:val="28"/>
          <w:szCs w:val="28"/>
          <w:lang w:val="ru-RU"/>
        </w:rPr>
        <w:fldChar w:fldCharType="separate"/>
      </w:r>
      <w:r w:rsidR="00AC46D8" w:rsidRPr="00AC46D8">
        <w:rPr>
          <w:spacing w:val="2"/>
          <w:sz w:val="28"/>
          <w:szCs w:val="28"/>
          <w:lang w:val="ru-RU"/>
        </w:rPr>
        <w:t>160</w:t>
      </w:r>
      <w:r w:rsidR="003D55FD" w:rsidRPr="00207730">
        <w:rPr>
          <w:spacing w:val="2"/>
          <w:sz w:val="28"/>
          <w:szCs w:val="28"/>
          <w:lang w:val="ru-RU"/>
        </w:rPr>
        <w:fldChar w:fldCharType="end"/>
      </w:r>
      <w:r w:rsidRPr="00207730">
        <w:rPr>
          <w:spacing w:val="2"/>
          <w:sz w:val="28"/>
          <w:szCs w:val="28"/>
          <w:lang w:val="ru-RU"/>
        </w:rPr>
        <w:t xml:space="preserve">]. </w:t>
      </w:r>
    </w:p>
    <w:p w14:paraId="1ED7542B" w14:textId="77777777" w:rsidR="00D50766" w:rsidRPr="00207730" w:rsidRDefault="00D50766" w:rsidP="00E41F04">
      <w:pPr>
        <w:pStyle w:val="a3"/>
        <w:shd w:val="clear" w:color="auto" w:fill="FFFFFF"/>
        <w:spacing w:after="0" w:line="240" w:lineRule="auto"/>
        <w:jc w:val="both"/>
        <w:textAlignment w:val="baseline"/>
        <w:rPr>
          <w:spacing w:val="2"/>
          <w:sz w:val="28"/>
          <w:szCs w:val="28"/>
          <w:lang w:val="ru-RU"/>
        </w:rPr>
      </w:pPr>
    </w:p>
    <w:p w14:paraId="479AA159" w14:textId="77777777" w:rsidR="00D50766" w:rsidRPr="00207730" w:rsidRDefault="00DE753F" w:rsidP="00742C3F">
      <w:pPr>
        <w:spacing w:after="0" w:line="240" w:lineRule="auto"/>
        <w:jc w:val="both"/>
        <w:rPr>
          <w:rFonts w:cs="Times New Roman"/>
          <w:sz w:val="28"/>
          <w:szCs w:val="28"/>
          <w:lang w:val="ru-RU"/>
        </w:rPr>
      </w:pPr>
      <w:r w:rsidRPr="00207730">
        <w:rPr>
          <w:rFonts w:cs="Times New Roman"/>
          <w:sz w:val="28"/>
          <w:szCs w:val="28"/>
          <w:lang w:val="ru-RU"/>
        </w:rPr>
        <w:t xml:space="preserve">Таблица 3 </w:t>
      </w:r>
      <w:r w:rsidRPr="00207730">
        <w:rPr>
          <w:rFonts w:eastAsia="Calibri" w:cs="Times New Roman"/>
          <w:sz w:val="28"/>
          <w:szCs w:val="28"/>
          <w:lang w:val="ru-RU"/>
        </w:rPr>
        <w:t xml:space="preserve">– </w:t>
      </w:r>
      <w:r w:rsidRPr="00207730">
        <w:rPr>
          <w:rFonts w:cs="Times New Roman"/>
          <w:sz w:val="28"/>
          <w:szCs w:val="28"/>
          <w:lang w:val="ru-RU"/>
        </w:rPr>
        <w:t>Стоимость микрочипов для человека</w:t>
      </w:r>
    </w:p>
    <w:tbl>
      <w:tblPr>
        <w:tblStyle w:val="a9"/>
        <w:tblW w:w="9747" w:type="dxa"/>
        <w:tblLook w:val="04A0" w:firstRow="1" w:lastRow="0" w:firstColumn="1" w:lastColumn="0" w:noHBand="0" w:noVBand="1"/>
      </w:tblPr>
      <w:tblGrid>
        <w:gridCol w:w="4219"/>
        <w:gridCol w:w="2268"/>
        <w:gridCol w:w="3260"/>
      </w:tblGrid>
      <w:tr w:rsidR="00FB2E16" w:rsidRPr="00207730" w14:paraId="76EFDF6E" w14:textId="77777777" w:rsidTr="00D01F90">
        <w:tc>
          <w:tcPr>
            <w:tcW w:w="4219" w:type="dxa"/>
          </w:tcPr>
          <w:p w14:paraId="122C9C2A" w14:textId="77777777" w:rsidR="00D50766" w:rsidRPr="00207730" w:rsidRDefault="00DE753F" w:rsidP="00742C3F">
            <w:pPr>
              <w:jc w:val="center"/>
              <w:rPr>
                <w:rFonts w:cs="Times New Roman"/>
                <w:b/>
                <w:sz w:val="24"/>
                <w:szCs w:val="24"/>
              </w:rPr>
            </w:pPr>
            <w:r w:rsidRPr="00207730">
              <w:rPr>
                <w:rFonts w:eastAsia="Times New Roman" w:cs="Times New Roman"/>
                <w:b/>
                <w:bCs/>
                <w:sz w:val="24"/>
                <w:szCs w:val="24"/>
                <w:lang w:eastAsia="ru-RU"/>
              </w:rPr>
              <w:t>Производители микрочипов для человека</w:t>
            </w:r>
          </w:p>
        </w:tc>
        <w:tc>
          <w:tcPr>
            <w:tcW w:w="2268" w:type="dxa"/>
          </w:tcPr>
          <w:p w14:paraId="546FC003" w14:textId="77777777" w:rsidR="00D50766" w:rsidRPr="00207730" w:rsidRDefault="00DE753F" w:rsidP="00742C3F">
            <w:pPr>
              <w:jc w:val="center"/>
              <w:rPr>
                <w:rFonts w:cs="Times New Roman"/>
                <w:b/>
                <w:sz w:val="24"/>
                <w:szCs w:val="24"/>
              </w:rPr>
            </w:pPr>
            <w:r w:rsidRPr="00207730">
              <w:rPr>
                <w:rFonts w:eastAsia="Times New Roman" w:cs="Times New Roman"/>
                <w:b/>
                <w:bCs/>
                <w:sz w:val="24"/>
                <w:szCs w:val="24"/>
                <w:lang w:eastAsia="ru-RU"/>
              </w:rPr>
              <w:t>Страна-производитель</w:t>
            </w:r>
          </w:p>
        </w:tc>
        <w:tc>
          <w:tcPr>
            <w:tcW w:w="3260" w:type="dxa"/>
          </w:tcPr>
          <w:p w14:paraId="5E261B3D" w14:textId="77777777" w:rsidR="00D50766" w:rsidRPr="00207730" w:rsidRDefault="00DE753F" w:rsidP="00742C3F">
            <w:pPr>
              <w:jc w:val="center"/>
              <w:rPr>
                <w:rFonts w:cs="Times New Roman"/>
                <w:b/>
                <w:sz w:val="24"/>
                <w:szCs w:val="24"/>
              </w:rPr>
            </w:pPr>
            <w:r w:rsidRPr="00207730">
              <w:rPr>
                <w:rFonts w:eastAsia="Times New Roman" w:cs="Times New Roman"/>
                <w:b/>
                <w:bCs/>
                <w:sz w:val="24"/>
                <w:szCs w:val="24"/>
                <w:lang w:eastAsia="ru-RU"/>
              </w:rPr>
              <w:t>Цена чипа</w:t>
            </w:r>
          </w:p>
        </w:tc>
      </w:tr>
      <w:tr w:rsidR="00FB2E16" w:rsidRPr="00207730" w14:paraId="34278058" w14:textId="77777777" w:rsidTr="00D01F90">
        <w:tc>
          <w:tcPr>
            <w:tcW w:w="4219" w:type="dxa"/>
          </w:tcPr>
          <w:p w14:paraId="6B5B6ADB"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Dangerous Things</w:t>
            </w:r>
          </w:p>
        </w:tc>
        <w:tc>
          <w:tcPr>
            <w:tcW w:w="2268" w:type="dxa"/>
          </w:tcPr>
          <w:p w14:paraId="2D1F42FA"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США</w:t>
            </w:r>
          </w:p>
        </w:tc>
        <w:tc>
          <w:tcPr>
            <w:tcW w:w="3260" w:type="dxa"/>
          </w:tcPr>
          <w:p w14:paraId="23594E8F"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RFID ($57) и NFC ($99)</w:t>
            </w:r>
          </w:p>
        </w:tc>
      </w:tr>
      <w:tr w:rsidR="00FB2E16" w:rsidRPr="00207730" w14:paraId="067DC69A" w14:textId="77777777" w:rsidTr="00D01F90">
        <w:tc>
          <w:tcPr>
            <w:tcW w:w="4219" w:type="dxa"/>
          </w:tcPr>
          <w:p w14:paraId="6A7372E1"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I Am Robot</w:t>
            </w:r>
          </w:p>
        </w:tc>
        <w:tc>
          <w:tcPr>
            <w:tcW w:w="2268" w:type="dxa"/>
          </w:tcPr>
          <w:p w14:paraId="6A0B0371"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Германия</w:t>
            </w:r>
          </w:p>
        </w:tc>
        <w:tc>
          <w:tcPr>
            <w:tcW w:w="3260" w:type="dxa"/>
          </w:tcPr>
          <w:p w14:paraId="439000DC"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RFID ($30) и NFC ($60)</w:t>
            </w:r>
          </w:p>
        </w:tc>
      </w:tr>
      <w:tr w:rsidR="00FB2E16" w:rsidRPr="00207730" w14:paraId="12B4A9FF" w14:textId="77777777" w:rsidTr="00D01F90">
        <w:tc>
          <w:tcPr>
            <w:tcW w:w="4219" w:type="dxa"/>
          </w:tcPr>
          <w:p w14:paraId="2238AAC9"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BioTeq</w:t>
            </w:r>
          </w:p>
        </w:tc>
        <w:tc>
          <w:tcPr>
            <w:tcW w:w="2268" w:type="dxa"/>
          </w:tcPr>
          <w:p w14:paraId="72FC9445"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Великобритания</w:t>
            </w:r>
          </w:p>
        </w:tc>
        <w:tc>
          <w:tcPr>
            <w:tcW w:w="3260" w:type="dxa"/>
          </w:tcPr>
          <w:p w14:paraId="5ED0FE32"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около $40</w:t>
            </w:r>
          </w:p>
        </w:tc>
      </w:tr>
      <w:tr w:rsidR="00FB2E16" w:rsidRPr="00207730" w14:paraId="0E824F8F" w14:textId="77777777" w:rsidTr="00D01F90">
        <w:tc>
          <w:tcPr>
            <w:tcW w:w="4219" w:type="dxa"/>
          </w:tcPr>
          <w:p w14:paraId="37EA4958"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Biohax International</w:t>
            </w:r>
          </w:p>
        </w:tc>
        <w:tc>
          <w:tcPr>
            <w:tcW w:w="2268" w:type="dxa"/>
          </w:tcPr>
          <w:p w14:paraId="320C872B"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Швеция</w:t>
            </w:r>
          </w:p>
        </w:tc>
        <w:tc>
          <w:tcPr>
            <w:tcW w:w="3260" w:type="dxa"/>
          </w:tcPr>
          <w:p w14:paraId="25AA3A10"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$180 (цена за чип+установка)</w:t>
            </w:r>
          </w:p>
        </w:tc>
      </w:tr>
      <w:tr w:rsidR="00FB2E16" w:rsidRPr="00207730" w14:paraId="5E5B9AB4" w14:textId="77777777" w:rsidTr="00D01F90">
        <w:tc>
          <w:tcPr>
            <w:tcW w:w="4219" w:type="dxa"/>
          </w:tcPr>
          <w:p w14:paraId="3832C8F6"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Three Square</w:t>
            </w:r>
          </w:p>
        </w:tc>
        <w:tc>
          <w:tcPr>
            <w:tcW w:w="2268" w:type="dxa"/>
          </w:tcPr>
          <w:p w14:paraId="0F545F0F"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США</w:t>
            </w:r>
          </w:p>
        </w:tc>
        <w:tc>
          <w:tcPr>
            <w:tcW w:w="3260" w:type="dxa"/>
          </w:tcPr>
          <w:p w14:paraId="32CF862F" w14:textId="77777777" w:rsidR="00D50766" w:rsidRPr="00207730" w:rsidRDefault="00DE753F" w:rsidP="00742C3F">
            <w:pPr>
              <w:jc w:val="center"/>
              <w:rPr>
                <w:rFonts w:cs="Times New Roman"/>
                <w:sz w:val="24"/>
                <w:szCs w:val="24"/>
              </w:rPr>
            </w:pPr>
            <w:r w:rsidRPr="00207730">
              <w:rPr>
                <w:rFonts w:eastAsia="Times New Roman" w:cs="Times New Roman"/>
                <w:sz w:val="24"/>
                <w:szCs w:val="24"/>
                <w:lang w:eastAsia="ru-RU"/>
              </w:rPr>
              <w:t>RFID ($50)</w:t>
            </w:r>
          </w:p>
        </w:tc>
      </w:tr>
    </w:tbl>
    <w:p w14:paraId="7B4ADF3A"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0262AD3C" w14:textId="31C85030" w:rsidR="00D50766" w:rsidRPr="00207730" w:rsidRDefault="00FA760F"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Несмотря на потенциальные преимущества чипирования осужденных, </w:t>
      </w:r>
      <w:r w:rsidR="002B6CCD" w:rsidRPr="00207730">
        <w:rPr>
          <w:rFonts w:eastAsia="Times New Roman" w:cs="Times New Roman"/>
          <w:sz w:val="28"/>
          <w:szCs w:val="28"/>
          <w:lang w:val="ru-RU"/>
        </w:rPr>
        <w:t>данный процесс неизбежно сопряж</w:t>
      </w:r>
      <w:r w:rsidR="00914E08" w:rsidRPr="00207730">
        <w:rPr>
          <w:rFonts w:eastAsia="Times New Roman" w:cs="Times New Roman"/>
          <w:sz w:val="28"/>
          <w:szCs w:val="28"/>
          <w:lang w:val="ru-RU"/>
        </w:rPr>
        <w:t>е</w:t>
      </w:r>
      <w:r w:rsidR="002B6CCD" w:rsidRPr="00207730">
        <w:rPr>
          <w:rFonts w:eastAsia="Times New Roman" w:cs="Times New Roman"/>
          <w:sz w:val="28"/>
          <w:szCs w:val="28"/>
          <w:lang w:val="ru-RU"/>
        </w:rPr>
        <w:t>н с целым рядом этических, правовых и гуманитарных проблем, требующих особого внимания со стороны государства и общества. Любые решения в этой области должны приниматься с учетом принципов уважения человеческого достоинства, охраны личной жизни и недопустимости чрезмерного вмешательства в физическую и психологическую неприкосновенность личности</w:t>
      </w:r>
      <w:r w:rsidR="00DE753F" w:rsidRPr="00207730">
        <w:rPr>
          <w:rFonts w:eastAsia="Times New Roman" w:cs="Times New Roman"/>
          <w:sz w:val="28"/>
          <w:szCs w:val="28"/>
          <w:lang w:val="ru-RU"/>
        </w:rPr>
        <w:t>.</w:t>
      </w:r>
    </w:p>
    <w:p w14:paraId="6FDEB83B" w14:textId="11EB6067" w:rsidR="002B6CCD" w:rsidRPr="00207730" w:rsidRDefault="002B6CCD" w:rsidP="002B6CCD">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Использование технологий чипирования в УИС допустимо лишь при строгом соблюдении законодательных норм и после проведения тщательной оценки правовых рисков, медицинских последствий и соотношения выгод и ограничений. Ключевым условием внедрения подобных мер является установление ч</w:t>
      </w:r>
      <w:r w:rsidR="00914E08" w:rsidRPr="00207730">
        <w:rPr>
          <w:rFonts w:eastAsia="Times New Roman" w:cs="Times New Roman"/>
          <w:sz w:val="28"/>
          <w:szCs w:val="28"/>
          <w:lang w:val="ru-RU"/>
        </w:rPr>
        <w:t>е</w:t>
      </w:r>
      <w:r w:rsidRPr="00207730">
        <w:rPr>
          <w:rFonts w:eastAsia="Times New Roman" w:cs="Times New Roman"/>
          <w:sz w:val="28"/>
          <w:szCs w:val="28"/>
          <w:lang w:val="ru-RU"/>
        </w:rPr>
        <w:t>тких пределов вмешательства в личное пространство осужденного, определение объема допустимого контроля и обеспечение безусловного соблюдения его прав и законных интересов в соответствии с действующим законодательством и международными стандартами в области прав человека.</w:t>
      </w:r>
    </w:p>
    <w:p w14:paraId="709BEAD0" w14:textId="14D27BE3" w:rsidR="00D81560" w:rsidRPr="009C785F" w:rsidRDefault="002B6CCD" w:rsidP="009C785F">
      <w:pPr>
        <w:tabs>
          <w:tab w:val="left" w:pos="9214"/>
          <w:tab w:val="left" w:pos="9356"/>
        </w:tabs>
        <w:spacing w:after="0" w:line="240" w:lineRule="auto"/>
        <w:ind w:firstLine="709"/>
        <w:jc w:val="both"/>
        <w:rPr>
          <w:rFonts w:eastAsia="Times New Roman" w:cs="Times New Roman"/>
          <w:color w:val="FF0000"/>
          <w:sz w:val="28"/>
          <w:szCs w:val="28"/>
          <w:lang w:val="ru-RU"/>
        </w:rPr>
      </w:pPr>
      <w:r w:rsidRPr="00207730">
        <w:rPr>
          <w:rFonts w:eastAsia="Times New Roman" w:cs="Times New Roman"/>
          <w:sz w:val="28"/>
          <w:szCs w:val="28"/>
          <w:lang w:val="ru-RU"/>
        </w:rPr>
        <w:t xml:space="preserve">Особое значение имеет вопрос добровольности участия в программе чипирования. Такая процедура не может носить принудительный характер и должна осуществляться исключительно при наличии осознанного согласия осужденного, оформленного в установленной законом форме. </w:t>
      </w:r>
      <w:r w:rsidR="00AE5A2E">
        <w:rPr>
          <w:rFonts w:eastAsia="Times New Roman" w:cs="Times New Roman"/>
          <w:sz w:val="28"/>
          <w:szCs w:val="28"/>
          <w:lang w:val="ru-RU"/>
        </w:rPr>
        <w:t xml:space="preserve">Обязательным условием перед проведением процедуры необходимо получение медицинского заключения, удостоверяющего отсутствие у лица противопоказаний к имплантации чипа. Вместе с тем </w:t>
      </w:r>
      <w:r w:rsidR="00BF6C72">
        <w:rPr>
          <w:rFonts w:eastAsia="Times New Roman" w:cs="Times New Roman"/>
          <w:sz w:val="28"/>
          <w:szCs w:val="28"/>
          <w:lang w:val="ru-RU"/>
        </w:rPr>
        <w:t>обязательное информирования</w:t>
      </w:r>
      <w:r w:rsidR="00AE5A2E">
        <w:rPr>
          <w:rFonts w:eastAsia="Times New Roman" w:cs="Times New Roman"/>
          <w:sz w:val="28"/>
          <w:szCs w:val="28"/>
          <w:lang w:val="ru-RU"/>
        </w:rPr>
        <w:t xml:space="preserve"> лица </w:t>
      </w:r>
      <w:r w:rsidR="00BF6C72">
        <w:rPr>
          <w:rFonts w:eastAsia="Times New Roman" w:cs="Times New Roman"/>
          <w:sz w:val="28"/>
          <w:szCs w:val="28"/>
          <w:lang w:val="ru-RU"/>
        </w:rPr>
        <w:t xml:space="preserve">о целях, способах и возможных последствиях применения технологий. </w:t>
      </w:r>
    </w:p>
    <w:p w14:paraId="700B3D12" w14:textId="288C1BC9" w:rsidR="00CC1E72" w:rsidRPr="00207730" w:rsidRDefault="00CC1E72"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Для успешной реализации программы чипирования необходимо создать систему стимулов, мотивирующих осужденных к участию. В частности, предлагается выдавать официальный сертификат об имплантации микрочипа и предоставлять следующие эксклюзивные привилегии:</w:t>
      </w:r>
    </w:p>
    <w:p w14:paraId="7A32DE23" w14:textId="5245468F" w:rsidR="00CC1E72" w:rsidRPr="00207730" w:rsidRDefault="00CC1E72"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приоритетное право на получение временного жилья в общежитии после освобождения;</w:t>
      </w:r>
    </w:p>
    <w:p w14:paraId="1CE159D0" w14:textId="4011DAE4" w:rsidR="00D50766" w:rsidRPr="00207730" w:rsidRDefault="00CC1E72"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трудоустройств</w:t>
      </w:r>
      <w:r w:rsidR="00AE1964" w:rsidRPr="00207730">
        <w:rPr>
          <w:rFonts w:eastAsia="Times New Roman" w:cs="Times New Roman"/>
          <w:sz w:val="28"/>
          <w:szCs w:val="28"/>
          <w:lang w:val="ru-RU"/>
        </w:rPr>
        <w:t>о</w:t>
      </w:r>
      <w:r w:rsidRPr="00207730">
        <w:rPr>
          <w:rFonts w:eastAsia="Times New Roman" w:cs="Times New Roman"/>
          <w:sz w:val="28"/>
          <w:szCs w:val="28"/>
          <w:lang w:val="ru-RU"/>
        </w:rPr>
        <w:t xml:space="preserve"> по месту жительства</w:t>
      </w:r>
      <w:r w:rsidR="00A01B76" w:rsidRPr="00207730">
        <w:rPr>
          <w:rFonts w:eastAsia="Times New Roman" w:cs="Times New Roman"/>
          <w:sz w:val="28"/>
          <w:szCs w:val="28"/>
          <w:lang w:val="ru-RU"/>
        </w:rPr>
        <w:t>.</w:t>
      </w:r>
    </w:p>
    <w:p w14:paraId="7226397F" w14:textId="3FCE56C1" w:rsidR="00D50766" w:rsidRPr="00207730" w:rsidRDefault="00AE1964"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Реализация предложенных мер будет способствовать успешной ресоциализации осужденных и, как следствие, существенному снижению уровня рецидивной преступности в стране. Считается, что технология чипирования может принести пользу всем заинтересованным сторонам: осужденные получают возможности для успешной адаптации к жизни в обществе и полноценной интеграции, а государство, в свою очередь, получает стабильный источник дохода в бюджет за счет налоговых отчислений работающих граждан, прошедших процедуру чипирования. Финансирование данной услуги может осуществляться за счет удержания определенной доли от заработной платы осужденного </w:t>
      </w:r>
      <w:r w:rsidR="00DE753F" w:rsidRPr="00207730">
        <w:rPr>
          <w:rFonts w:eastAsia="Times New Roman" w:cs="Times New Roman"/>
          <w:sz w:val="28"/>
          <w:szCs w:val="28"/>
          <w:lang w:val="ru-RU"/>
        </w:rPr>
        <w:t>[</w:t>
      </w:r>
      <w:r w:rsidR="00A01B76" w:rsidRPr="00207730">
        <w:rPr>
          <w:rFonts w:eastAsia="Times New Roman" w:cs="Times New Roman"/>
          <w:sz w:val="28"/>
          <w:szCs w:val="28"/>
          <w:lang w:val="ru-RU"/>
        </w:rPr>
        <w:fldChar w:fldCharType="begin"/>
      </w:r>
      <w:r w:rsidR="00A01B76" w:rsidRPr="00207730">
        <w:rPr>
          <w:rFonts w:eastAsia="Times New Roman" w:cs="Times New Roman"/>
          <w:sz w:val="28"/>
          <w:szCs w:val="28"/>
          <w:lang w:val="ru-RU"/>
        </w:rPr>
        <w:instrText xml:space="preserve"> REF _Ref206630120 \r \h </w:instrText>
      </w:r>
      <w:r w:rsidR="002B6CCD" w:rsidRPr="00207730">
        <w:rPr>
          <w:rFonts w:eastAsia="Times New Roman" w:cs="Times New Roman"/>
          <w:sz w:val="28"/>
          <w:szCs w:val="28"/>
          <w:lang w:val="ru-RU"/>
        </w:rPr>
        <w:instrText xml:space="preserve"> \* MERGEFORMAT </w:instrText>
      </w:r>
      <w:r w:rsidR="00A01B76" w:rsidRPr="00207730">
        <w:rPr>
          <w:rFonts w:eastAsia="Times New Roman" w:cs="Times New Roman"/>
          <w:sz w:val="28"/>
          <w:szCs w:val="28"/>
          <w:lang w:val="ru-RU"/>
        </w:rPr>
      </w:r>
      <w:r w:rsidR="00A01B76" w:rsidRPr="00207730">
        <w:rPr>
          <w:rFonts w:eastAsia="Times New Roman" w:cs="Times New Roman"/>
          <w:sz w:val="28"/>
          <w:szCs w:val="28"/>
          <w:lang w:val="ru-RU"/>
        </w:rPr>
        <w:fldChar w:fldCharType="separate"/>
      </w:r>
      <w:r w:rsidR="00AC46D8">
        <w:rPr>
          <w:rFonts w:eastAsia="Times New Roman" w:cs="Times New Roman"/>
          <w:sz w:val="28"/>
          <w:szCs w:val="28"/>
          <w:lang w:val="ru-RU"/>
        </w:rPr>
        <w:t>42</w:t>
      </w:r>
      <w:r w:rsidR="00A01B76" w:rsidRPr="00207730">
        <w:rPr>
          <w:rFonts w:eastAsia="Times New Roman" w:cs="Times New Roman"/>
          <w:sz w:val="28"/>
          <w:szCs w:val="28"/>
          <w:lang w:val="ru-RU"/>
        </w:rPr>
        <w:fldChar w:fldCharType="end"/>
      </w:r>
      <w:r w:rsidR="00DE753F" w:rsidRPr="00207730">
        <w:rPr>
          <w:rFonts w:eastAsia="Times New Roman" w:cs="Times New Roman"/>
          <w:sz w:val="28"/>
          <w:szCs w:val="28"/>
          <w:lang w:val="ru-RU"/>
        </w:rPr>
        <w:t>].</w:t>
      </w:r>
    </w:p>
    <w:p w14:paraId="3F78B938" w14:textId="20ECEE3B" w:rsidR="00D50766" w:rsidRPr="00207730" w:rsidRDefault="00AE1964"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Представляется необходимым предусмотреть и меры защиты вживляемого микрочипа от несанкционированного извлечения посредством хирургического вмешательства. С этой целью рекомендуется оснастить чип датчиками влажности и температуры окружающей среды</w:t>
      </w:r>
      <w:r w:rsidR="00DE753F" w:rsidRPr="00207730">
        <w:rPr>
          <w:rFonts w:eastAsia="Times New Roman" w:cs="Times New Roman"/>
          <w:sz w:val="28"/>
          <w:szCs w:val="28"/>
          <w:lang w:val="ru-RU"/>
        </w:rPr>
        <w:t xml:space="preserve">. </w:t>
      </w:r>
    </w:p>
    <w:p w14:paraId="15666B65" w14:textId="64B835C5" w:rsidR="00D50766" w:rsidRPr="00207730" w:rsidRDefault="00381F8E"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Даже в случае незаконного извлечения микрочипа осужденным, устройство немедленно отправит сигнал в правоохранительные органы, что повлечет за собой штраф. Такая мера, с одной стороны, снизит вероятность хирургических вмешательств, а с другой – полученные средства будут направлены на обеспечение чипированием недееспособных осужденных, что создает систему социальной справедливости. Кроме того, повторное извлечение чипа повлечет за собой лишение всех привилегий, связанных с его использованием</w:t>
      </w:r>
      <w:r w:rsidR="00DE753F" w:rsidRPr="00207730">
        <w:rPr>
          <w:rFonts w:eastAsia="Times New Roman" w:cs="Times New Roman"/>
          <w:sz w:val="28"/>
          <w:szCs w:val="28"/>
          <w:lang w:val="ru-RU"/>
        </w:rPr>
        <w:t>.</w:t>
      </w:r>
    </w:p>
    <w:p w14:paraId="78123B35" w14:textId="43A00A62" w:rsidR="00CB6B27" w:rsidRPr="00207730" w:rsidRDefault="000569F5"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Таким образом, представляется очевидной необходимость активного использования информационных технологий в деятельности УИС. Электронные системы слежения обеспечивают эффективный контроль за местонахождением и поведением осужденных в обществе, что способствует достижению положительных результатов в процессе ресоциализации. Это позволяет осужденным выполнять свои гражданские обязанности, находясь в обществе, и одновременно нести ответственность за совершенные преступления, внося посильный вклад в возмещение причиненного ими вреда</w:t>
      </w:r>
      <w:r w:rsidR="00DE753F" w:rsidRPr="00207730">
        <w:rPr>
          <w:rFonts w:eastAsia="Times New Roman" w:cs="Times New Roman"/>
          <w:sz w:val="28"/>
          <w:szCs w:val="28"/>
          <w:lang w:val="ru-RU"/>
        </w:rPr>
        <w:t>.</w:t>
      </w:r>
      <w:r w:rsidR="00355976" w:rsidRPr="00207730">
        <w:rPr>
          <w:rFonts w:eastAsia="Times New Roman" w:cs="Times New Roman"/>
          <w:sz w:val="28"/>
          <w:szCs w:val="28"/>
          <w:lang w:val="ru-RU"/>
        </w:rPr>
        <w:t xml:space="preserve"> </w:t>
      </w:r>
      <w:r w:rsidR="00CB6B27" w:rsidRPr="00207730">
        <w:rPr>
          <w:rFonts w:eastAsia="Times New Roman" w:cs="Times New Roman"/>
          <w:sz w:val="28"/>
          <w:szCs w:val="28"/>
          <w:lang w:val="ru-RU"/>
        </w:rPr>
        <w:t>Также чипирование может стать решением проблемы, которую обозначили О.Б.</w:t>
      </w:r>
      <w:r w:rsidR="00AC07C5" w:rsidRPr="00207730">
        <w:rPr>
          <w:rFonts w:eastAsia="Times New Roman" w:cs="Times New Roman"/>
          <w:sz w:val="28"/>
          <w:szCs w:val="28"/>
          <w:lang w:val="ru-RU"/>
        </w:rPr>
        <w:t> </w:t>
      </w:r>
      <w:r w:rsidR="00CB6B27" w:rsidRPr="00207730">
        <w:rPr>
          <w:rFonts w:eastAsia="Times New Roman" w:cs="Times New Roman"/>
          <w:sz w:val="28"/>
          <w:szCs w:val="28"/>
          <w:lang w:val="ru-RU"/>
        </w:rPr>
        <w:t>Филипец и С.И. Шелухин</w:t>
      </w:r>
      <w:r w:rsidR="00FB2AAC" w:rsidRPr="00207730">
        <w:rPr>
          <w:rFonts w:eastAsia="Times New Roman" w:cs="Times New Roman"/>
          <w:sz w:val="28"/>
          <w:szCs w:val="28"/>
          <w:lang w:val="ru-RU"/>
        </w:rPr>
        <w:t xml:space="preserve"> – осуществление эффективного контрол</w:t>
      </w:r>
      <w:r w:rsidR="00B23CCD" w:rsidRPr="00207730">
        <w:rPr>
          <w:rFonts w:eastAsia="Times New Roman" w:cs="Times New Roman"/>
          <w:sz w:val="28"/>
          <w:szCs w:val="28"/>
          <w:lang w:val="ru-RU"/>
        </w:rPr>
        <w:t>я за осужденными с отсрочкой отбывания наказания в связи с болезнь</w:t>
      </w:r>
      <w:r w:rsidR="000D73BB" w:rsidRPr="00207730">
        <w:rPr>
          <w:rFonts w:eastAsia="Times New Roman" w:cs="Times New Roman"/>
          <w:sz w:val="28"/>
          <w:szCs w:val="28"/>
          <w:lang w:val="ru-RU"/>
        </w:rPr>
        <w:t>ю [</w:t>
      </w:r>
      <w:r w:rsidR="00B554E4" w:rsidRPr="00207730">
        <w:rPr>
          <w:rFonts w:eastAsia="Times New Roman" w:cs="Times New Roman"/>
          <w:sz w:val="28"/>
          <w:szCs w:val="28"/>
          <w:lang w:val="ru-RU"/>
        </w:rPr>
        <w:fldChar w:fldCharType="begin"/>
      </w:r>
      <w:r w:rsidR="00B554E4" w:rsidRPr="00207730">
        <w:rPr>
          <w:rFonts w:eastAsia="Times New Roman" w:cs="Times New Roman"/>
          <w:sz w:val="28"/>
          <w:szCs w:val="28"/>
          <w:lang w:val="ru-RU"/>
        </w:rPr>
        <w:instrText xml:space="preserve"> REF _Ref206708727 \r \h </w:instrText>
      </w:r>
      <w:r w:rsidR="00841F50" w:rsidRPr="00207730">
        <w:rPr>
          <w:rFonts w:eastAsia="Times New Roman" w:cs="Times New Roman"/>
          <w:sz w:val="28"/>
          <w:szCs w:val="28"/>
          <w:lang w:val="ru-RU"/>
        </w:rPr>
        <w:instrText xml:space="preserve"> \* MERGEFORMAT </w:instrText>
      </w:r>
      <w:r w:rsidR="00B554E4" w:rsidRPr="00207730">
        <w:rPr>
          <w:rFonts w:eastAsia="Times New Roman" w:cs="Times New Roman"/>
          <w:sz w:val="28"/>
          <w:szCs w:val="28"/>
          <w:lang w:val="ru-RU"/>
        </w:rPr>
      </w:r>
      <w:r w:rsidR="00B554E4" w:rsidRPr="00207730">
        <w:rPr>
          <w:rFonts w:eastAsia="Times New Roman" w:cs="Times New Roman"/>
          <w:sz w:val="28"/>
          <w:szCs w:val="28"/>
          <w:lang w:val="ru-RU"/>
        </w:rPr>
        <w:fldChar w:fldCharType="separate"/>
      </w:r>
      <w:r w:rsidR="00AC46D8">
        <w:rPr>
          <w:rFonts w:eastAsia="Times New Roman" w:cs="Times New Roman"/>
          <w:sz w:val="28"/>
          <w:szCs w:val="28"/>
          <w:lang w:val="ru-RU"/>
        </w:rPr>
        <w:t>161</w:t>
      </w:r>
      <w:r w:rsidR="00B554E4" w:rsidRPr="00207730">
        <w:rPr>
          <w:rFonts w:eastAsia="Times New Roman" w:cs="Times New Roman"/>
          <w:sz w:val="28"/>
          <w:szCs w:val="28"/>
          <w:lang w:val="ru-RU"/>
        </w:rPr>
        <w:fldChar w:fldCharType="end"/>
      </w:r>
      <w:r w:rsidR="00B554E4" w:rsidRPr="00207730">
        <w:rPr>
          <w:rFonts w:eastAsia="Times New Roman" w:cs="Times New Roman"/>
          <w:sz w:val="28"/>
          <w:szCs w:val="28"/>
          <w:lang w:val="ru-RU"/>
        </w:rPr>
        <w:t>, с. 97</w:t>
      </w:r>
      <w:r w:rsidR="000D73BB" w:rsidRPr="00207730">
        <w:rPr>
          <w:rFonts w:eastAsia="Times New Roman" w:cs="Times New Roman"/>
          <w:sz w:val="28"/>
          <w:szCs w:val="28"/>
          <w:lang w:val="ru-RU"/>
        </w:rPr>
        <w:t>]</w:t>
      </w:r>
      <w:r w:rsidR="00B23CCD" w:rsidRPr="00207730">
        <w:rPr>
          <w:rFonts w:eastAsia="Times New Roman" w:cs="Times New Roman"/>
          <w:sz w:val="28"/>
          <w:szCs w:val="28"/>
          <w:lang w:val="ru-RU"/>
        </w:rPr>
        <w:t xml:space="preserve">. </w:t>
      </w:r>
    </w:p>
    <w:p w14:paraId="54C4AB25" w14:textId="035B1099" w:rsidR="00D50766" w:rsidRDefault="00465F12"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Важно отметить, что такой подход способствует формированию позитивных жизненных ценностей у осужденного, исключая его подверженность влиянию криминальной субкультуры, распространенной в местах лишения свободы. Это, в свою очередь, значительно повышает его шансы на успешную ресоциализацию и возвращение к законопослушной жизни после освобождения</w:t>
      </w:r>
      <w:r w:rsidR="00DE753F" w:rsidRPr="00207730">
        <w:rPr>
          <w:rFonts w:eastAsia="Times New Roman" w:cs="Times New Roman"/>
          <w:sz w:val="28"/>
          <w:szCs w:val="28"/>
          <w:lang w:val="ru-RU"/>
        </w:rPr>
        <w:t>.</w:t>
      </w:r>
    </w:p>
    <w:p w14:paraId="425DDACD" w14:textId="7F633457" w:rsidR="00445959" w:rsidRPr="00207730" w:rsidRDefault="00D13BBA" w:rsidP="00D13BBA">
      <w:pPr>
        <w:tabs>
          <w:tab w:val="left" w:pos="9214"/>
          <w:tab w:val="left" w:pos="9356"/>
        </w:tabs>
        <w:spacing w:after="0" w:line="240" w:lineRule="auto"/>
        <w:ind w:firstLine="709"/>
        <w:jc w:val="both"/>
        <w:rPr>
          <w:rFonts w:eastAsia="Times New Roman" w:cs="Times New Roman"/>
          <w:sz w:val="28"/>
          <w:szCs w:val="28"/>
          <w:lang w:val="ru-RU"/>
        </w:rPr>
      </w:pPr>
      <w:r>
        <w:rPr>
          <w:rFonts w:eastAsia="Times New Roman" w:cs="Times New Roman"/>
          <w:sz w:val="28"/>
          <w:szCs w:val="28"/>
          <w:lang w:val="ru-RU"/>
        </w:rPr>
        <w:t xml:space="preserve">В юридической среде вопросы чипирование вызывают очень активное обсуждении. </w:t>
      </w:r>
      <w:r w:rsidR="00B646C5" w:rsidRPr="00207730">
        <w:rPr>
          <w:rFonts w:eastAsia="Times New Roman" w:cs="Times New Roman"/>
          <w:sz w:val="28"/>
          <w:szCs w:val="28"/>
          <w:lang w:val="ru-RU"/>
        </w:rPr>
        <w:t xml:space="preserve">Несмотря на заверения о том, что это лишь вопрос времени, данная концепция сталкивается с проблемами соответствия конституционным правам и свободам личности в правовом государстве, даже с учетом таких важных целей, как профилактика преступности и розыск лиц </w:t>
      </w:r>
      <w:r w:rsidR="00DE753F" w:rsidRPr="00207730">
        <w:rPr>
          <w:rFonts w:eastAsia="Times New Roman" w:cs="Times New Roman"/>
          <w:sz w:val="28"/>
          <w:szCs w:val="28"/>
          <w:lang w:val="ru-RU"/>
        </w:rPr>
        <w:t>[</w:t>
      </w:r>
      <w:r w:rsidR="00FB2AAC" w:rsidRPr="00207730">
        <w:rPr>
          <w:rFonts w:eastAsia="Times New Roman" w:cs="Times New Roman"/>
          <w:sz w:val="28"/>
          <w:szCs w:val="28"/>
          <w:lang w:val="ru-RU"/>
        </w:rPr>
        <w:fldChar w:fldCharType="begin"/>
      </w:r>
      <w:r w:rsidR="00FB2AAC" w:rsidRPr="00207730">
        <w:rPr>
          <w:rFonts w:eastAsia="Times New Roman" w:cs="Times New Roman"/>
          <w:sz w:val="28"/>
          <w:szCs w:val="28"/>
          <w:lang w:val="ru-RU"/>
        </w:rPr>
        <w:instrText xml:space="preserve"> REF _Ref206686287 \r \h </w:instrText>
      </w:r>
      <w:r w:rsidR="00465070" w:rsidRPr="00207730">
        <w:rPr>
          <w:rFonts w:eastAsia="Times New Roman" w:cs="Times New Roman"/>
          <w:sz w:val="28"/>
          <w:szCs w:val="28"/>
          <w:lang w:val="ru-RU"/>
        </w:rPr>
        <w:instrText xml:space="preserve"> \* MERGEFORMAT </w:instrText>
      </w:r>
      <w:r w:rsidR="00FB2AAC" w:rsidRPr="00207730">
        <w:rPr>
          <w:rFonts w:eastAsia="Times New Roman" w:cs="Times New Roman"/>
          <w:sz w:val="28"/>
          <w:szCs w:val="28"/>
          <w:lang w:val="ru-RU"/>
        </w:rPr>
      </w:r>
      <w:r w:rsidR="00FB2AAC" w:rsidRPr="00207730">
        <w:rPr>
          <w:rFonts w:eastAsia="Times New Roman" w:cs="Times New Roman"/>
          <w:sz w:val="28"/>
          <w:szCs w:val="28"/>
          <w:lang w:val="ru-RU"/>
        </w:rPr>
        <w:fldChar w:fldCharType="separate"/>
      </w:r>
      <w:r w:rsidR="00AC46D8">
        <w:rPr>
          <w:rFonts w:eastAsia="Times New Roman" w:cs="Times New Roman"/>
          <w:sz w:val="28"/>
          <w:szCs w:val="28"/>
          <w:lang w:val="ru-RU"/>
        </w:rPr>
        <w:t>83</w:t>
      </w:r>
      <w:r w:rsidR="00FB2AAC" w:rsidRPr="00207730">
        <w:rPr>
          <w:rFonts w:eastAsia="Times New Roman" w:cs="Times New Roman"/>
          <w:sz w:val="28"/>
          <w:szCs w:val="28"/>
          <w:lang w:val="ru-RU"/>
        </w:rPr>
        <w:fldChar w:fldCharType="end"/>
      </w:r>
      <w:r w:rsidR="00DE753F" w:rsidRPr="00207730">
        <w:rPr>
          <w:rFonts w:eastAsia="Times New Roman" w:cs="Times New Roman"/>
          <w:sz w:val="28"/>
          <w:szCs w:val="28"/>
          <w:lang w:val="ru-RU"/>
        </w:rPr>
        <w:t xml:space="preserve">, с. 28]. </w:t>
      </w:r>
    </w:p>
    <w:p w14:paraId="17E69E6F" w14:textId="109BC193" w:rsidR="00D50766" w:rsidRPr="00207730" w:rsidRDefault="00B646C5"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Важно помнить, что введение микрочипа может быть воспринято как </w:t>
      </w:r>
      <w:r w:rsidR="002B6CCD" w:rsidRPr="00207730">
        <w:rPr>
          <w:rFonts w:eastAsia="Times New Roman" w:cs="Times New Roman"/>
          <w:sz w:val="28"/>
          <w:szCs w:val="28"/>
          <w:lang w:val="ru-RU"/>
        </w:rPr>
        <w:t>посягательство на личную свободу и конфиденциальность. Необходимо тщательно взвесить все «за» и «против», чтобы не допустить нарушения прав человека под предлогом обеспечения безопасности</w:t>
      </w:r>
      <w:r w:rsidR="00DE753F" w:rsidRPr="00207730">
        <w:rPr>
          <w:rFonts w:eastAsia="Times New Roman" w:cs="Times New Roman"/>
          <w:sz w:val="28"/>
          <w:szCs w:val="28"/>
          <w:lang w:val="ru-RU"/>
        </w:rPr>
        <w:t xml:space="preserve">. </w:t>
      </w:r>
    </w:p>
    <w:p w14:paraId="0558C2B3" w14:textId="6A8B4E3E" w:rsidR="00D50766" w:rsidRPr="00207730" w:rsidRDefault="009A51BD"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Проблемы этического и юридического характера, связанные с конфиденциальностью данных, стали предметом внимания Совета по этическим и судебным вопросам (CEJA) Американской медицинской ассоциации. В 2007 году CEJA опубликовал отчет, в котором было указано на потенциальную возможность нарушения конфиденциальности с использованием имплантированных RFID-чипов и отсутствие надежных гарантий защиты сведений от несанкционированного доступа и злоупотребления </w:t>
      </w:r>
      <w:r w:rsidR="00DE753F" w:rsidRPr="00207730">
        <w:rPr>
          <w:rFonts w:eastAsia="Times New Roman" w:cs="Times New Roman"/>
          <w:sz w:val="28"/>
          <w:szCs w:val="28"/>
          <w:lang w:val="ru-RU"/>
        </w:rPr>
        <w:t>[</w:t>
      </w:r>
      <w:r w:rsidR="003D55FD" w:rsidRPr="00207730">
        <w:rPr>
          <w:rFonts w:cs="Times New Roman"/>
          <w:sz w:val="28"/>
          <w:szCs w:val="28"/>
        </w:rPr>
        <w:fldChar w:fldCharType="begin"/>
      </w:r>
      <w:r w:rsidR="003D55FD" w:rsidRPr="00207730">
        <w:rPr>
          <w:rFonts w:eastAsia="Times New Roman" w:cs="Times New Roman"/>
          <w:sz w:val="28"/>
          <w:szCs w:val="28"/>
          <w:lang w:val="ru-RU"/>
        </w:rPr>
        <w:instrText xml:space="preserve"> REF _Ref198320480 \r \h </w:instrText>
      </w:r>
      <w:r w:rsidR="00465070" w:rsidRPr="00207730">
        <w:rPr>
          <w:rFonts w:cs="Times New Roman"/>
          <w:sz w:val="28"/>
          <w:szCs w:val="28"/>
          <w:lang w:val="ru-RU"/>
        </w:rPr>
        <w:instrText xml:space="preserve"> \* </w:instrText>
      </w:r>
      <w:r w:rsidR="00465070" w:rsidRPr="00207730">
        <w:rPr>
          <w:rFonts w:cs="Times New Roman"/>
          <w:sz w:val="28"/>
          <w:szCs w:val="28"/>
        </w:rPr>
        <w:instrText>MERGEFORMAT</w:instrText>
      </w:r>
      <w:r w:rsidR="00465070" w:rsidRPr="00207730">
        <w:rPr>
          <w:rFonts w:cs="Times New Roman"/>
          <w:sz w:val="28"/>
          <w:szCs w:val="28"/>
          <w:lang w:val="ru-RU"/>
        </w:rPr>
        <w:instrText xml:space="preserve"> </w:instrText>
      </w:r>
      <w:r w:rsidR="003D55FD" w:rsidRPr="00207730">
        <w:rPr>
          <w:rFonts w:cs="Times New Roman"/>
          <w:sz w:val="28"/>
          <w:szCs w:val="28"/>
        </w:rPr>
      </w:r>
      <w:r w:rsidR="003D55FD" w:rsidRPr="00207730">
        <w:rPr>
          <w:rFonts w:cs="Times New Roman"/>
          <w:sz w:val="28"/>
          <w:szCs w:val="28"/>
        </w:rPr>
        <w:fldChar w:fldCharType="separate"/>
      </w:r>
      <w:r w:rsidR="00AC46D8">
        <w:rPr>
          <w:rFonts w:eastAsia="Times New Roman" w:cs="Times New Roman"/>
          <w:sz w:val="28"/>
          <w:szCs w:val="28"/>
          <w:lang w:val="ru-RU"/>
        </w:rPr>
        <w:t>162</w:t>
      </w:r>
      <w:r w:rsidR="003D55FD" w:rsidRPr="00207730">
        <w:rPr>
          <w:rFonts w:cs="Times New Roman"/>
          <w:sz w:val="28"/>
          <w:szCs w:val="28"/>
        </w:rPr>
        <w:fldChar w:fldCharType="end"/>
      </w:r>
      <w:r w:rsidR="00DE753F" w:rsidRPr="00207730">
        <w:rPr>
          <w:rFonts w:eastAsia="Times New Roman" w:cs="Times New Roman"/>
          <w:sz w:val="28"/>
          <w:szCs w:val="28"/>
          <w:lang w:val="ru-RU"/>
        </w:rPr>
        <w:t xml:space="preserve">]. </w:t>
      </w:r>
    </w:p>
    <w:p w14:paraId="3931ED3F" w14:textId="2576B424" w:rsidR="00D50766" w:rsidRPr="00207730" w:rsidRDefault="009C57A7"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Одной из ключевых проблем чипирования является защита личных данных. Сохраняется риск повреждения, удаления или несанкционированного доступа к информации, а также ее копирования. Хакерские атаки могут предоставить злоумышленникам возможность получить доступ к данным других людей, с возможностью использования в личных целях </w:t>
      </w:r>
      <w:r w:rsidR="00DE753F" w:rsidRPr="00207730">
        <w:rPr>
          <w:rFonts w:eastAsia="Times New Roman" w:cs="Times New Roman"/>
          <w:sz w:val="28"/>
          <w:szCs w:val="28"/>
          <w:lang w:val="ru-RU"/>
        </w:rPr>
        <w:t>[</w:t>
      </w:r>
      <w:r w:rsidR="003D55FD" w:rsidRPr="00207730">
        <w:rPr>
          <w:rFonts w:cs="Times New Roman"/>
          <w:sz w:val="28"/>
          <w:szCs w:val="28"/>
        </w:rPr>
        <w:fldChar w:fldCharType="begin"/>
      </w:r>
      <w:r w:rsidR="003D55FD" w:rsidRPr="00207730">
        <w:rPr>
          <w:rFonts w:eastAsia="Times New Roman" w:cs="Times New Roman"/>
          <w:sz w:val="28"/>
          <w:szCs w:val="28"/>
          <w:lang w:val="ru-RU"/>
        </w:rPr>
        <w:instrText xml:space="preserve"> REF _Ref198320490 \r \h </w:instrText>
      </w:r>
      <w:r w:rsidR="00465070" w:rsidRPr="00207730">
        <w:rPr>
          <w:rFonts w:cs="Times New Roman"/>
          <w:sz w:val="28"/>
          <w:szCs w:val="28"/>
          <w:lang w:val="ru-RU"/>
        </w:rPr>
        <w:instrText xml:space="preserve"> \* </w:instrText>
      </w:r>
      <w:r w:rsidR="00465070" w:rsidRPr="00207730">
        <w:rPr>
          <w:rFonts w:cs="Times New Roman"/>
          <w:sz w:val="28"/>
          <w:szCs w:val="28"/>
        </w:rPr>
        <w:instrText>MERGEFORMAT</w:instrText>
      </w:r>
      <w:r w:rsidR="00465070" w:rsidRPr="00207730">
        <w:rPr>
          <w:rFonts w:cs="Times New Roman"/>
          <w:sz w:val="28"/>
          <w:szCs w:val="28"/>
          <w:lang w:val="ru-RU"/>
        </w:rPr>
        <w:instrText xml:space="preserve"> </w:instrText>
      </w:r>
      <w:r w:rsidR="003D55FD" w:rsidRPr="00207730">
        <w:rPr>
          <w:rFonts w:cs="Times New Roman"/>
          <w:sz w:val="28"/>
          <w:szCs w:val="28"/>
        </w:rPr>
      </w:r>
      <w:r w:rsidR="003D55FD" w:rsidRPr="00207730">
        <w:rPr>
          <w:rFonts w:cs="Times New Roman"/>
          <w:sz w:val="28"/>
          <w:szCs w:val="28"/>
        </w:rPr>
        <w:fldChar w:fldCharType="separate"/>
      </w:r>
      <w:r w:rsidR="00AC46D8">
        <w:rPr>
          <w:rFonts w:eastAsia="Times New Roman" w:cs="Times New Roman"/>
          <w:sz w:val="28"/>
          <w:szCs w:val="28"/>
          <w:lang w:val="ru-RU"/>
        </w:rPr>
        <w:t>163</w:t>
      </w:r>
      <w:r w:rsidR="003D55FD" w:rsidRPr="00207730">
        <w:rPr>
          <w:rFonts w:cs="Times New Roman"/>
          <w:sz w:val="28"/>
          <w:szCs w:val="28"/>
        </w:rPr>
        <w:fldChar w:fldCharType="end"/>
      </w:r>
      <w:r w:rsidR="00DE753F" w:rsidRPr="00207730">
        <w:rPr>
          <w:rFonts w:eastAsia="Times New Roman" w:cs="Times New Roman"/>
          <w:sz w:val="28"/>
          <w:szCs w:val="28"/>
          <w:lang w:val="ru-RU"/>
        </w:rPr>
        <w:t xml:space="preserve">]. </w:t>
      </w:r>
      <w:r w:rsidRPr="00207730">
        <w:rPr>
          <w:rFonts w:eastAsia="Times New Roman" w:cs="Times New Roman"/>
          <w:sz w:val="28"/>
          <w:szCs w:val="28"/>
          <w:lang w:val="ru-RU"/>
        </w:rPr>
        <w:t>Инцидент 2006 года, когда Дж. Уэстхус смог взломать и скопировать имплантированный микрочип, ставит под сомнение заявления о полной безопасности этой технологии</w:t>
      </w:r>
      <w:r w:rsidR="00DE753F" w:rsidRPr="00207730">
        <w:rPr>
          <w:rFonts w:eastAsia="Times New Roman" w:cs="Times New Roman"/>
          <w:sz w:val="28"/>
          <w:szCs w:val="28"/>
          <w:lang w:val="kk-KZ"/>
        </w:rPr>
        <w:t xml:space="preserve"> </w:t>
      </w:r>
      <w:r w:rsidR="00DE753F" w:rsidRPr="00207730">
        <w:rPr>
          <w:rFonts w:eastAsia="Times New Roman" w:cs="Times New Roman"/>
          <w:sz w:val="28"/>
          <w:szCs w:val="28"/>
          <w:lang w:val="ru-RU"/>
        </w:rPr>
        <w:t>[</w:t>
      </w:r>
      <w:r w:rsidR="003D55FD" w:rsidRPr="00207730">
        <w:rPr>
          <w:rFonts w:eastAsia="Times New Roman" w:cs="Times New Roman"/>
          <w:sz w:val="28"/>
          <w:szCs w:val="28"/>
        </w:rPr>
        <w:fldChar w:fldCharType="begin"/>
      </w:r>
      <w:r w:rsidR="003D55FD" w:rsidRPr="00207730">
        <w:rPr>
          <w:rFonts w:eastAsia="Times New Roman" w:cs="Times New Roman"/>
          <w:sz w:val="28"/>
          <w:szCs w:val="28"/>
          <w:lang w:val="ru-RU"/>
        </w:rPr>
        <w:instrText xml:space="preserve"> REF _Ref198320494 \r \h </w:instrText>
      </w:r>
      <w:r w:rsidR="00465070" w:rsidRPr="00207730">
        <w:rPr>
          <w:rFonts w:eastAsia="Times New Roman" w:cs="Times New Roman"/>
          <w:sz w:val="28"/>
          <w:szCs w:val="28"/>
          <w:lang w:val="ru-RU"/>
        </w:rPr>
        <w:instrText xml:space="preserve"> \* </w:instrText>
      </w:r>
      <w:r w:rsidR="00465070" w:rsidRPr="00207730">
        <w:rPr>
          <w:rFonts w:eastAsia="Times New Roman" w:cs="Times New Roman"/>
          <w:sz w:val="28"/>
          <w:szCs w:val="28"/>
        </w:rPr>
        <w:instrText>MERGEFORMAT</w:instrText>
      </w:r>
      <w:r w:rsidR="00465070" w:rsidRPr="00207730">
        <w:rPr>
          <w:rFonts w:eastAsia="Times New Roman" w:cs="Times New Roman"/>
          <w:sz w:val="28"/>
          <w:szCs w:val="28"/>
          <w:lang w:val="ru-RU"/>
        </w:rPr>
        <w:instrText xml:space="preserve"> </w:instrText>
      </w:r>
      <w:r w:rsidR="003D55FD" w:rsidRPr="00207730">
        <w:rPr>
          <w:rFonts w:eastAsia="Times New Roman" w:cs="Times New Roman"/>
          <w:sz w:val="28"/>
          <w:szCs w:val="28"/>
        </w:rPr>
      </w:r>
      <w:r w:rsidR="003D55FD" w:rsidRPr="00207730">
        <w:rPr>
          <w:rFonts w:eastAsia="Times New Roman" w:cs="Times New Roman"/>
          <w:sz w:val="28"/>
          <w:szCs w:val="28"/>
        </w:rPr>
        <w:fldChar w:fldCharType="separate"/>
      </w:r>
      <w:r w:rsidR="00AC46D8">
        <w:rPr>
          <w:rFonts w:eastAsia="Times New Roman" w:cs="Times New Roman"/>
          <w:sz w:val="28"/>
          <w:szCs w:val="28"/>
          <w:lang w:val="ru-RU"/>
        </w:rPr>
        <w:t>164</w:t>
      </w:r>
      <w:r w:rsidR="003D55FD" w:rsidRPr="00207730">
        <w:rPr>
          <w:rFonts w:eastAsia="Times New Roman" w:cs="Times New Roman"/>
          <w:sz w:val="28"/>
          <w:szCs w:val="28"/>
        </w:rPr>
        <w:fldChar w:fldCharType="end"/>
      </w:r>
      <w:r w:rsidR="00DE753F" w:rsidRPr="00207730">
        <w:rPr>
          <w:rFonts w:eastAsia="Times New Roman" w:cs="Times New Roman"/>
          <w:sz w:val="28"/>
          <w:szCs w:val="28"/>
          <w:lang w:val="ru-RU"/>
        </w:rPr>
        <w:t>].</w:t>
      </w:r>
    </w:p>
    <w:p w14:paraId="4B6767C6" w14:textId="3E174E2F" w:rsidR="00D50766" w:rsidRPr="00207730" w:rsidRDefault="006244CB"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В силу противоречий с принципами защиты прав и свобод, массовая чипизация населения для целей дистанционного контроля над преступностью в настоящее время маловероятна. Однако, представляется возможным добровольное чипирование отдельных граждан, заинтересованных в содействии правоохранительным органам в борьбе с преступностью, как компромисс между безопасностью и соблюдением прав</w:t>
      </w:r>
      <w:r w:rsidR="00DE753F" w:rsidRPr="00207730">
        <w:rPr>
          <w:rFonts w:eastAsia="Times New Roman" w:cs="Times New Roman"/>
          <w:sz w:val="28"/>
          <w:szCs w:val="28"/>
          <w:lang w:val="ru-RU"/>
        </w:rPr>
        <w:t>.</w:t>
      </w:r>
    </w:p>
    <w:p w14:paraId="5904E142" w14:textId="052343ED" w:rsidR="00D50766" w:rsidRPr="00207730" w:rsidRDefault="000B4779"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Благодаря широким</w:t>
      </w:r>
      <w:r w:rsidR="006244CB" w:rsidRPr="00207730">
        <w:rPr>
          <w:rFonts w:eastAsia="Times New Roman" w:cs="Times New Roman"/>
          <w:sz w:val="28"/>
          <w:szCs w:val="28"/>
          <w:lang w:val="ru-RU"/>
        </w:rPr>
        <w:t xml:space="preserve"> возможност</w:t>
      </w:r>
      <w:r w:rsidRPr="00207730">
        <w:rPr>
          <w:rFonts w:eastAsia="Times New Roman" w:cs="Times New Roman"/>
          <w:sz w:val="28"/>
          <w:szCs w:val="28"/>
          <w:lang w:val="ru-RU"/>
        </w:rPr>
        <w:t>ям</w:t>
      </w:r>
      <w:r w:rsidR="006244CB" w:rsidRPr="00207730">
        <w:rPr>
          <w:rFonts w:eastAsia="Times New Roman" w:cs="Times New Roman"/>
          <w:sz w:val="28"/>
          <w:szCs w:val="28"/>
          <w:lang w:val="ru-RU"/>
        </w:rPr>
        <w:t xml:space="preserve"> применения чипирование может быть эффективно использовано на практике в различных сферах деятельности человека, в </w:t>
      </w:r>
      <w:r w:rsidR="00D134EB" w:rsidRPr="00207730">
        <w:rPr>
          <w:rFonts w:eastAsia="Times New Roman" w:cs="Times New Roman"/>
          <w:sz w:val="28"/>
          <w:szCs w:val="28"/>
          <w:lang w:val="ru-RU"/>
        </w:rPr>
        <w:t>том числе</w:t>
      </w:r>
      <w:r w:rsidR="006244CB" w:rsidRPr="00207730">
        <w:rPr>
          <w:rFonts w:eastAsia="Times New Roman" w:cs="Times New Roman"/>
          <w:sz w:val="28"/>
          <w:szCs w:val="28"/>
          <w:lang w:val="ru-RU"/>
        </w:rPr>
        <w:t xml:space="preserve"> в системе исполнения наказаний. Для урегулирования процессов внедрения и использования данной технологии, а также для минимизации потенциальных рисков, связанных с ее применением, необходимо закрепить основные аспекты на законодательном уровне, внести соответствующие изменения и дополнения в действующие законы и нормативные правовые акты </w:t>
      </w:r>
      <w:r w:rsidR="00DE753F" w:rsidRPr="00207730">
        <w:rPr>
          <w:rFonts w:eastAsia="Times New Roman" w:cs="Times New Roman"/>
          <w:sz w:val="28"/>
          <w:szCs w:val="28"/>
          <w:lang w:val="ru-RU"/>
        </w:rPr>
        <w:t xml:space="preserve">РК. </w:t>
      </w:r>
    </w:p>
    <w:p w14:paraId="2B428203" w14:textId="4ADB9D92" w:rsidR="00D50766" w:rsidRPr="00207730" w:rsidRDefault="00DE753F"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Поэтому</w:t>
      </w:r>
      <w:r w:rsidRPr="00EA6709">
        <w:rPr>
          <w:rFonts w:eastAsia="Times New Roman" w:cs="Times New Roman"/>
          <w:sz w:val="28"/>
          <w:szCs w:val="28"/>
          <w:lang w:val="ru-RU"/>
        </w:rPr>
        <w:t>, можно рассмотреть возможность закрепления в ст. 96 УИК РК процедуру чипирования в качестве одного из условий перевода определенной категории осужденных в УМБ</w:t>
      </w:r>
      <w:r w:rsidRPr="00207730">
        <w:rPr>
          <w:rFonts w:eastAsia="Times New Roman" w:cs="Times New Roman"/>
          <w:b/>
          <w:bCs/>
          <w:i/>
          <w:iCs/>
          <w:sz w:val="28"/>
          <w:szCs w:val="28"/>
          <w:lang w:val="ru-RU"/>
        </w:rPr>
        <w:t>.</w:t>
      </w:r>
      <w:r w:rsidRPr="00207730">
        <w:rPr>
          <w:rFonts w:eastAsia="Times New Roman" w:cs="Times New Roman"/>
          <w:sz w:val="28"/>
          <w:szCs w:val="28"/>
          <w:lang w:val="ru-RU"/>
        </w:rPr>
        <w:t xml:space="preserve"> </w:t>
      </w:r>
      <w:r w:rsidR="00FB4B48" w:rsidRPr="00207730">
        <w:rPr>
          <w:rFonts w:eastAsia="Times New Roman" w:cs="Times New Roman"/>
          <w:sz w:val="28"/>
          <w:szCs w:val="28"/>
          <w:lang w:val="ru-RU"/>
        </w:rPr>
        <w:t>Данная мера, как ожидается, обеспечит правовую основу для использования микрочипов в отношении конкретных групп лиц, в целях профилактики преступности и предотвращения уклонения от исполнения судебных решений</w:t>
      </w:r>
    </w:p>
    <w:p w14:paraId="3182692F" w14:textId="20D6EDC6"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Times New Roman" w:cs="Times New Roman"/>
          <w:sz w:val="28"/>
          <w:szCs w:val="28"/>
          <w:lang w:val="ru-RU"/>
        </w:rPr>
        <w:t xml:space="preserve">Следует отметить, что данное предложение поддерживают опрошенные автором сотрудники правоохранительных органов. </w:t>
      </w:r>
      <w:r w:rsidR="003B704B" w:rsidRPr="00207730">
        <w:rPr>
          <w:rFonts w:eastAsia="Times New Roman" w:cs="Times New Roman"/>
          <w:sz w:val="28"/>
          <w:szCs w:val="28"/>
          <w:lang w:val="ru-RU"/>
        </w:rPr>
        <w:t xml:space="preserve">Подавляющее большинство опрошенных (91 %) согласны с возможностью чипирования осужденных при переводе в УМБ, при условии соблюдения медицинских стандартов для осужденных и персонала, а также гарантий защиты персональных данных </w:t>
      </w:r>
      <w:r w:rsidRPr="00207730">
        <w:rPr>
          <w:rFonts w:eastAsia="Calibri" w:cs="Times New Roman"/>
          <w:bCs/>
          <w:iCs/>
          <w:sz w:val="28"/>
          <w:szCs w:val="28"/>
          <w:lang w:val="ru-RU"/>
        </w:rPr>
        <w:t xml:space="preserve">(Приложение </w:t>
      </w:r>
      <w:r w:rsidR="00681E35" w:rsidRPr="00207730">
        <w:rPr>
          <w:rFonts w:eastAsia="Calibri" w:cs="Times New Roman"/>
          <w:bCs/>
          <w:iCs/>
          <w:sz w:val="28"/>
          <w:szCs w:val="28"/>
          <w:lang w:val="ru-RU"/>
        </w:rPr>
        <w:t>Е</w:t>
      </w:r>
      <w:r w:rsidRPr="00207730">
        <w:rPr>
          <w:rFonts w:eastAsia="Calibri" w:cs="Times New Roman"/>
          <w:bCs/>
          <w:iCs/>
          <w:sz w:val="28"/>
          <w:szCs w:val="28"/>
          <w:lang w:val="ru-RU"/>
        </w:rPr>
        <w:t>).</w:t>
      </w:r>
    </w:p>
    <w:p w14:paraId="7309FD79" w14:textId="6E044663" w:rsidR="00D50766" w:rsidRPr="00207730" w:rsidRDefault="00D21457"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Calibri" w:cs="Times New Roman"/>
          <w:bCs/>
          <w:iCs/>
          <w:sz w:val="28"/>
          <w:szCs w:val="28"/>
          <w:lang w:val="ru-RU"/>
        </w:rPr>
        <w:t>Иде</w:t>
      </w:r>
      <w:r w:rsidR="00445959" w:rsidRPr="00207730">
        <w:rPr>
          <w:rFonts w:eastAsia="Calibri" w:cs="Times New Roman"/>
          <w:bCs/>
          <w:iCs/>
          <w:sz w:val="28"/>
          <w:szCs w:val="28"/>
          <w:lang w:val="ru-RU"/>
        </w:rPr>
        <w:t>ю</w:t>
      </w:r>
      <w:r w:rsidRPr="00207730">
        <w:rPr>
          <w:rFonts w:eastAsia="Calibri" w:cs="Times New Roman"/>
          <w:bCs/>
          <w:iCs/>
          <w:sz w:val="28"/>
          <w:szCs w:val="28"/>
          <w:lang w:val="ru-RU"/>
        </w:rPr>
        <w:t xml:space="preserve"> чипирования осужденных за преступления против половой неприкосновенности несовершеннолетних при освобождении поддерж</w:t>
      </w:r>
      <w:r w:rsidR="00445959" w:rsidRPr="00207730">
        <w:rPr>
          <w:rFonts w:eastAsia="Calibri" w:cs="Times New Roman"/>
          <w:bCs/>
          <w:iCs/>
          <w:sz w:val="28"/>
          <w:szCs w:val="28"/>
          <w:lang w:val="ru-RU"/>
        </w:rPr>
        <w:t>ало</w:t>
      </w:r>
      <w:r w:rsidRPr="00207730">
        <w:rPr>
          <w:rFonts w:eastAsia="Calibri" w:cs="Times New Roman"/>
          <w:bCs/>
          <w:iCs/>
          <w:sz w:val="28"/>
          <w:szCs w:val="28"/>
          <w:lang w:val="ru-RU"/>
        </w:rPr>
        <w:t xml:space="preserve"> 62,3</w:t>
      </w:r>
      <w:r w:rsidR="00445959" w:rsidRPr="00207730">
        <w:rPr>
          <w:rFonts w:eastAsia="Calibri" w:cs="Times New Roman"/>
          <w:bCs/>
          <w:iCs/>
          <w:sz w:val="28"/>
          <w:szCs w:val="28"/>
          <w:lang w:val="ru-RU"/>
        </w:rPr>
        <w:t> </w:t>
      </w:r>
      <w:r w:rsidRPr="00207730">
        <w:rPr>
          <w:rFonts w:eastAsia="Calibri" w:cs="Times New Roman"/>
          <w:bCs/>
          <w:iCs/>
          <w:sz w:val="28"/>
          <w:szCs w:val="28"/>
          <w:lang w:val="ru-RU"/>
        </w:rPr>
        <w:t>% опрошенных. Один из респондентов предложил в случае рецидива применять к чипированным также химическую кастрацию. При этом подчеркивалась необходимость детального изучения уголовных дел. Оставшаяся часть респондентов высказалась против чипирования (10,7 %) или поддержала альтернативные меры, такие как химическая (12 %) или хирургическая (30,9 %) кастрация</w:t>
      </w:r>
      <w:r w:rsidR="00DE753F" w:rsidRPr="00207730">
        <w:rPr>
          <w:rFonts w:eastAsia="Times New Roman" w:cs="Times New Roman"/>
          <w:sz w:val="28"/>
          <w:szCs w:val="28"/>
          <w:lang w:val="ru-RU"/>
        </w:rPr>
        <w:t xml:space="preserve"> </w:t>
      </w:r>
    </w:p>
    <w:p w14:paraId="07F56DC1" w14:textId="6B6EA78E" w:rsidR="00D50766" w:rsidRPr="00207730" w:rsidRDefault="000B3DF2" w:rsidP="000573D7">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Подводя итог, необходимо отметить двойственный характер цифровизации. Ключевым фактором оздоровления общества и успешной модернизации УИС является осознанный и ответственный подход к внедрению достижений научно-технического прогресса</w:t>
      </w:r>
      <w:r w:rsidR="00DE753F" w:rsidRPr="00207730">
        <w:rPr>
          <w:rFonts w:eastAsia="Times New Roman" w:cs="Times New Roman"/>
          <w:sz w:val="28"/>
          <w:szCs w:val="28"/>
          <w:lang w:val="ru-RU"/>
        </w:rPr>
        <w:t>.</w:t>
      </w:r>
      <w:r w:rsidR="000573D7" w:rsidRPr="00207730">
        <w:rPr>
          <w:rFonts w:eastAsia="Times New Roman" w:cs="Times New Roman"/>
          <w:sz w:val="28"/>
          <w:szCs w:val="28"/>
          <w:lang w:val="ru-RU"/>
        </w:rPr>
        <w:t xml:space="preserve"> </w:t>
      </w:r>
      <w:r w:rsidR="000573D7" w:rsidRPr="00207730">
        <w:rPr>
          <w:rFonts w:cs="Times New Roman"/>
          <w:sz w:val="28"/>
          <w:szCs w:val="28"/>
          <w:lang w:val="ru-RU"/>
        </w:rPr>
        <w:t>Использование технологии чипирования потенциально может закрыть существующие законодательные пробелы, обеспечив более полное регулирование в определенных областях</w:t>
      </w:r>
      <w:r w:rsidR="00DE753F" w:rsidRPr="00207730">
        <w:rPr>
          <w:rFonts w:cs="Times New Roman"/>
          <w:sz w:val="28"/>
          <w:szCs w:val="28"/>
          <w:lang w:val="ru-RU"/>
        </w:rPr>
        <w:t>.</w:t>
      </w:r>
    </w:p>
    <w:p w14:paraId="6D803B82" w14:textId="7A089D7F" w:rsidR="00D50766" w:rsidRPr="00207730" w:rsidRDefault="003D38F6" w:rsidP="00742C3F">
      <w:pPr>
        <w:spacing w:after="0" w:line="240" w:lineRule="auto"/>
        <w:ind w:firstLine="709"/>
        <w:jc w:val="both"/>
        <w:rPr>
          <w:rFonts w:cs="Times New Roman"/>
          <w:sz w:val="28"/>
          <w:szCs w:val="28"/>
          <w:lang w:val="ru-RU"/>
        </w:rPr>
      </w:pPr>
      <w:r w:rsidRPr="00207730">
        <w:rPr>
          <w:rFonts w:cs="Times New Roman"/>
          <w:sz w:val="28"/>
          <w:szCs w:val="28"/>
          <w:lang w:val="ru-RU"/>
        </w:rPr>
        <w:t>О</w:t>
      </w:r>
      <w:r w:rsidR="00DE753F" w:rsidRPr="00207730">
        <w:rPr>
          <w:rFonts w:cs="Times New Roman"/>
          <w:sz w:val="28"/>
          <w:szCs w:val="28"/>
          <w:lang w:val="ru-RU"/>
        </w:rPr>
        <w:t>дним из уязвимых участков в вопросах дисциплины и безопасности остается порядок предоставления трудовых отпусков в УМБ. В настоящее время, согласно положениям Трудового кодекса РК [</w:t>
      </w:r>
      <w:r w:rsidR="003D55FD" w:rsidRPr="00207730">
        <w:rPr>
          <w:rFonts w:cs="Times New Roman"/>
          <w:sz w:val="28"/>
          <w:szCs w:val="28"/>
          <w:lang w:val="ru-RU"/>
        </w:rPr>
        <w:fldChar w:fldCharType="begin"/>
      </w:r>
      <w:r w:rsidR="003D55FD" w:rsidRPr="00207730">
        <w:rPr>
          <w:rFonts w:cs="Times New Roman"/>
          <w:sz w:val="28"/>
          <w:szCs w:val="28"/>
          <w:lang w:val="ru-RU"/>
        </w:rPr>
        <w:instrText xml:space="preserve"> REF _Ref198320502 \r \h </w:instrText>
      </w:r>
      <w:r w:rsidR="00FB2AAC" w:rsidRPr="00207730">
        <w:rPr>
          <w:rFonts w:cs="Times New Roman"/>
          <w:sz w:val="28"/>
          <w:szCs w:val="28"/>
          <w:lang w:val="ru-RU"/>
        </w:rPr>
        <w:instrText xml:space="preserve"> \* MERGEFORMAT </w:instrText>
      </w:r>
      <w:r w:rsidR="003D55FD" w:rsidRPr="00207730">
        <w:rPr>
          <w:rFonts w:cs="Times New Roman"/>
          <w:sz w:val="28"/>
          <w:szCs w:val="28"/>
          <w:lang w:val="ru-RU"/>
        </w:rPr>
      </w:r>
      <w:r w:rsidR="003D55FD" w:rsidRPr="00207730">
        <w:rPr>
          <w:rFonts w:cs="Times New Roman"/>
          <w:sz w:val="28"/>
          <w:szCs w:val="28"/>
          <w:lang w:val="ru-RU"/>
        </w:rPr>
        <w:fldChar w:fldCharType="separate"/>
      </w:r>
      <w:r w:rsidR="00AC46D8">
        <w:rPr>
          <w:rFonts w:cs="Times New Roman"/>
          <w:sz w:val="28"/>
          <w:szCs w:val="28"/>
          <w:lang w:val="ru-RU"/>
        </w:rPr>
        <w:t>165</w:t>
      </w:r>
      <w:r w:rsidR="003D55FD" w:rsidRPr="00207730">
        <w:rPr>
          <w:rFonts w:cs="Times New Roman"/>
          <w:sz w:val="28"/>
          <w:szCs w:val="28"/>
          <w:lang w:val="ru-RU"/>
        </w:rPr>
        <w:fldChar w:fldCharType="end"/>
      </w:r>
      <w:r w:rsidR="00DE753F" w:rsidRPr="00207730">
        <w:rPr>
          <w:rFonts w:cs="Times New Roman"/>
          <w:sz w:val="28"/>
          <w:szCs w:val="28"/>
          <w:lang w:val="ru-RU"/>
        </w:rPr>
        <w:t xml:space="preserve">], трудовой отпуск предоставляется по согласованию в любое время за отработанный период. Таким образом, уже через месяц работы неизученный, непроверенный осужденный может получить право на краткосрочный выезд, при этом законных оснований для отказа в отпуске практически нет. Нет также и ограничений по территории </w:t>
      </w:r>
      <w:r w:rsidR="00A84187" w:rsidRPr="00207730">
        <w:rPr>
          <w:rFonts w:cs="Times New Roman"/>
          <w:sz w:val="28"/>
          <w:szCs w:val="28"/>
          <w:lang w:val="ru-RU"/>
        </w:rPr>
        <w:t>– ос</w:t>
      </w:r>
      <w:r w:rsidR="00DE753F" w:rsidRPr="00207730">
        <w:rPr>
          <w:rFonts w:cs="Times New Roman"/>
          <w:sz w:val="28"/>
          <w:szCs w:val="28"/>
          <w:lang w:val="ru-RU"/>
        </w:rPr>
        <w:t>ужденный может указать в заявлении любые города страны (например, Алаколь, Алматы, Шымкент и др.).</w:t>
      </w:r>
    </w:p>
    <w:p w14:paraId="6B77E57B" w14:textId="7DCC8659" w:rsidR="00D50766" w:rsidRPr="006C022E" w:rsidRDefault="00DE753F" w:rsidP="00742C3F">
      <w:pPr>
        <w:spacing w:after="0" w:line="240" w:lineRule="auto"/>
        <w:ind w:firstLine="709"/>
        <w:jc w:val="both"/>
        <w:rPr>
          <w:rFonts w:cs="Times New Roman"/>
          <w:sz w:val="28"/>
          <w:szCs w:val="28"/>
          <w:lang w:val="ru-RU"/>
        </w:rPr>
      </w:pPr>
      <w:r w:rsidRPr="00207730">
        <w:rPr>
          <w:rFonts w:cs="Times New Roman"/>
          <w:sz w:val="28"/>
          <w:szCs w:val="28"/>
          <w:lang w:val="ru-RU"/>
        </w:rPr>
        <w:t xml:space="preserve">Такой порядок создает благоприятную почву для коррупционных рисков, совершения новых преступлений, либо уклонения от наказания, особенно если отсутствует надлежащий контроль во время отпуска. В этой </w:t>
      </w:r>
      <w:r w:rsidRPr="006C022E">
        <w:rPr>
          <w:rFonts w:cs="Times New Roman"/>
          <w:sz w:val="28"/>
          <w:szCs w:val="28"/>
          <w:lang w:val="ru-RU"/>
        </w:rPr>
        <w:t xml:space="preserve">связи требуется четкое нормативное закрепление условий и критериев предоставления трудовых отпусков, в частности, предлагается </w:t>
      </w:r>
      <w:r w:rsidR="00585522" w:rsidRPr="006C022E">
        <w:rPr>
          <w:rFonts w:cs="Times New Roman"/>
          <w:sz w:val="28"/>
          <w:szCs w:val="28"/>
          <w:lang w:val="ru-RU"/>
        </w:rPr>
        <w:t>дополнить</w:t>
      </w:r>
      <w:r w:rsidRPr="006C022E">
        <w:rPr>
          <w:rFonts w:cs="Times New Roman"/>
          <w:sz w:val="28"/>
          <w:szCs w:val="28"/>
          <w:lang w:val="ru-RU"/>
        </w:rPr>
        <w:t xml:space="preserve"> ч. 1 ст. 113 УИК РК</w:t>
      </w:r>
      <w:r w:rsidR="00585522" w:rsidRPr="006C022E">
        <w:rPr>
          <w:rFonts w:cs="Times New Roman"/>
          <w:sz w:val="28"/>
          <w:szCs w:val="28"/>
          <w:lang w:val="ru-RU"/>
        </w:rPr>
        <w:t xml:space="preserve"> абзацем 3</w:t>
      </w:r>
      <w:r w:rsidRPr="006C022E">
        <w:rPr>
          <w:rFonts w:cs="Times New Roman"/>
          <w:sz w:val="28"/>
          <w:szCs w:val="28"/>
          <w:lang w:val="ru-RU"/>
        </w:rPr>
        <w:t xml:space="preserve">, </w:t>
      </w:r>
      <w:r w:rsidR="00585522" w:rsidRPr="006C022E">
        <w:rPr>
          <w:rFonts w:cs="Times New Roman"/>
          <w:sz w:val="28"/>
          <w:szCs w:val="28"/>
          <w:lang w:val="ru-RU"/>
        </w:rPr>
        <w:t>где установить</w:t>
      </w:r>
      <w:r w:rsidRPr="006C022E">
        <w:rPr>
          <w:rFonts w:cs="Times New Roman"/>
          <w:sz w:val="28"/>
          <w:szCs w:val="28"/>
          <w:lang w:val="ru-RU"/>
        </w:rPr>
        <w:t>, что право на отпуск с выездом за пределы учреждения предоставляется только тем осужденным, которые:</w:t>
      </w:r>
    </w:p>
    <w:p w14:paraId="71AB983E" w14:textId="77777777" w:rsidR="00D50766" w:rsidRPr="006C022E" w:rsidRDefault="00DE753F" w:rsidP="00742C3F">
      <w:pPr>
        <w:tabs>
          <w:tab w:val="left" w:pos="851"/>
        </w:tabs>
        <w:spacing w:after="0" w:line="240" w:lineRule="auto"/>
        <w:ind w:left="709"/>
        <w:jc w:val="both"/>
        <w:rPr>
          <w:rFonts w:cs="Times New Roman"/>
          <w:sz w:val="28"/>
          <w:szCs w:val="28"/>
          <w:lang w:val="ru-RU"/>
        </w:rPr>
      </w:pPr>
      <w:r w:rsidRPr="006C022E">
        <w:rPr>
          <w:rFonts w:cs="Times New Roman"/>
          <w:sz w:val="28"/>
          <w:szCs w:val="28"/>
          <w:lang w:val="ru-RU"/>
        </w:rPr>
        <w:t>- имеют третью положительную степень поведения;</w:t>
      </w:r>
    </w:p>
    <w:p w14:paraId="5EFC6667" w14:textId="77777777" w:rsidR="00D50766" w:rsidRPr="006C022E" w:rsidRDefault="00DE753F" w:rsidP="00742C3F">
      <w:pPr>
        <w:tabs>
          <w:tab w:val="left" w:pos="851"/>
        </w:tabs>
        <w:spacing w:after="0" w:line="240" w:lineRule="auto"/>
        <w:ind w:left="709"/>
        <w:jc w:val="both"/>
        <w:rPr>
          <w:rFonts w:cs="Times New Roman"/>
          <w:sz w:val="28"/>
          <w:szCs w:val="28"/>
          <w:lang w:val="ru-RU"/>
        </w:rPr>
      </w:pPr>
      <w:r w:rsidRPr="006C022E">
        <w:rPr>
          <w:rFonts w:cs="Times New Roman"/>
          <w:sz w:val="28"/>
          <w:szCs w:val="28"/>
          <w:lang w:val="ru-RU"/>
        </w:rPr>
        <w:t>- отработали не менее 12 месяцев в одном месте;</w:t>
      </w:r>
    </w:p>
    <w:p w14:paraId="13F15C35" w14:textId="77777777" w:rsidR="00D50766" w:rsidRPr="006C022E" w:rsidRDefault="00DE753F" w:rsidP="00742C3F">
      <w:pPr>
        <w:tabs>
          <w:tab w:val="left" w:pos="851"/>
        </w:tabs>
        <w:spacing w:after="0" w:line="240" w:lineRule="auto"/>
        <w:ind w:firstLine="709"/>
        <w:jc w:val="both"/>
        <w:rPr>
          <w:rFonts w:cs="Times New Roman"/>
          <w:sz w:val="28"/>
          <w:szCs w:val="28"/>
          <w:lang w:val="ru-RU"/>
        </w:rPr>
      </w:pPr>
      <w:r w:rsidRPr="006C022E">
        <w:rPr>
          <w:rFonts w:cs="Times New Roman"/>
          <w:sz w:val="28"/>
          <w:szCs w:val="28"/>
          <w:lang w:val="ru-RU"/>
        </w:rPr>
        <w:t>- не имеют злостных нарушений установленного порядка отбывания наказания;</w:t>
      </w:r>
    </w:p>
    <w:p w14:paraId="2D6B081D" w14:textId="6F1020B7" w:rsidR="00D50766" w:rsidRPr="006C022E" w:rsidRDefault="00DE753F" w:rsidP="00742C3F">
      <w:pPr>
        <w:tabs>
          <w:tab w:val="left" w:pos="851"/>
        </w:tabs>
        <w:spacing w:after="0" w:line="240" w:lineRule="auto"/>
        <w:ind w:firstLine="709"/>
        <w:jc w:val="both"/>
        <w:rPr>
          <w:rFonts w:cs="Times New Roman"/>
          <w:sz w:val="28"/>
          <w:szCs w:val="28"/>
          <w:lang w:val="ru-RU"/>
        </w:rPr>
      </w:pPr>
      <w:r w:rsidRPr="006C022E">
        <w:rPr>
          <w:rFonts w:cs="Times New Roman"/>
          <w:sz w:val="28"/>
          <w:szCs w:val="28"/>
          <w:lang w:val="ru-RU"/>
        </w:rPr>
        <w:t xml:space="preserve">- предоставили положительный ответ от </w:t>
      </w:r>
      <w:r w:rsidR="0005690E" w:rsidRPr="006C022E">
        <w:rPr>
          <w:rFonts w:cs="Times New Roman"/>
          <w:sz w:val="28"/>
          <w:szCs w:val="28"/>
          <w:lang w:val="ru-RU"/>
        </w:rPr>
        <w:t>органов внутренних дел</w:t>
      </w:r>
      <w:r w:rsidRPr="006C022E">
        <w:rPr>
          <w:rFonts w:cs="Times New Roman"/>
          <w:sz w:val="28"/>
          <w:szCs w:val="28"/>
          <w:lang w:val="ru-RU"/>
        </w:rPr>
        <w:t xml:space="preserve"> по месту предполагаемого пребывания;</w:t>
      </w:r>
    </w:p>
    <w:p w14:paraId="7E231679" w14:textId="6F8B7667" w:rsidR="00D50766" w:rsidRPr="006C022E" w:rsidRDefault="00DE753F" w:rsidP="00742C3F">
      <w:pPr>
        <w:tabs>
          <w:tab w:val="left" w:pos="851"/>
        </w:tabs>
        <w:spacing w:after="0" w:line="240" w:lineRule="auto"/>
        <w:ind w:firstLine="709"/>
        <w:jc w:val="both"/>
        <w:rPr>
          <w:rFonts w:cs="Times New Roman"/>
          <w:sz w:val="28"/>
          <w:szCs w:val="28"/>
          <w:lang w:val="ru-RU"/>
        </w:rPr>
      </w:pPr>
      <w:r w:rsidRPr="006C022E">
        <w:rPr>
          <w:rFonts w:cs="Times New Roman"/>
          <w:sz w:val="28"/>
          <w:szCs w:val="28"/>
          <w:lang w:val="ru-RU"/>
        </w:rPr>
        <w:t>- используют отпуск в пределах дислокации учреждения</w:t>
      </w:r>
      <w:r w:rsidR="00E80F16" w:rsidRPr="006C022E">
        <w:rPr>
          <w:rFonts w:cs="Times New Roman"/>
          <w:sz w:val="28"/>
          <w:szCs w:val="28"/>
          <w:lang w:val="ru-RU"/>
        </w:rPr>
        <w:t xml:space="preserve">, </w:t>
      </w:r>
      <w:r w:rsidRPr="006C022E">
        <w:rPr>
          <w:rFonts w:cs="Times New Roman"/>
          <w:sz w:val="28"/>
          <w:szCs w:val="28"/>
          <w:lang w:val="ru-RU"/>
        </w:rPr>
        <w:t>либо в близлежащих населенных пунктах.</w:t>
      </w:r>
    </w:p>
    <w:p w14:paraId="23222D46" w14:textId="77777777" w:rsidR="00D50766" w:rsidRPr="00207730" w:rsidRDefault="00DE753F" w:rsidP="00742C3F">
      <w:pPr>
        <w:tabs>
          <w:tab w:val="left" w:pos="851"/>
        </w:tabs>
        <w:spacing w:after="0" w:line="240" w:lineRule="auto"/>
        <w:ind w:firstLine="709"/>
        <w:jc w:val="both"/>
        <w:rPr>
          <w:rFonts w:cs="Times New Roman"/>
          <w:sz w:val="28"/>
          <w:szCs w:val="28"/>
          <w:lang w:val="ru-RU"/>
        </w:rPr>
      </w:pPr>
      <w:r w:rsidRPr="006C022E">
        <w:rPr>
          <w:rFonts w:cs="Times New Roman"/>
          <w:sz w:val="28"/>
          <w:szCs w:val="28"/>
          <w:lang w:val="ru-RU"/>
        </w:rPr>
        <w:t>В дополнение предлагается использовать систему чипирования или иные ЭСС, позволяющие осуществлять непрерывный контроль за осужденным во время его пребывания вне учреждения. Такой подход обеспечивает баланс</w:t>
      </w:r>
      <w:r w:rsidRPr="00207730">
        <w:rPr>
          <w:rFonts w:cs="Times New Roman"/>
          <w:sz w:val="28"/>
          <w:szCs w:val="28"/>
          <w:lang w:val="ru-RU"/>
        </w:rPr>
        <w:t xml:space="preserve"> между правами осужденного и общественной безопасностью, снижает нагрузку на персонал, а также полностью исключает коррупционную составляющую, основанную на субъективном решении администрации.</w:t>
      </w:r>
      <w:r w:rsidR="00F1509F" w:rsidRPr="00207730">
        <w:rPr>
          <w:rFonts w:cs="Times New Roman"/>
          <w:sz w:val="28"/>
          <w:szCs w:val="28"/>
          <w:lang w:val="ru-RU"/>
        </w:rPr>
        <w:t xml:space="preserve"> </w:t>
      </w:r>
    </w:p>
    <w:p w14:paraId="712FA015" w14:textId="77777777" w:rsidR="00D50766" w:rsidRPr="00207730" w:rsidRDefault="00DE753F" w:rsidP="00742C3F">
      <w:pPr>
        <w:spacing w:after="0" w:line="240" w:lineRule="auto"/>
        <w:ind w:firstLine="709"/>
        <w:jc w:val="both"/>
        <w:rPr>
          <w:rFonts w:cs="Times New Roman"/>
          <w:sz w:val="28"/>
          <w:szCs w:val="28"/>
          <w:lang w:val="ru-RU"/>
        </w:rPr>
      </w:pPr>
      <w:r w:rsidRPr="00207730">
        <w:rPr>
          <w:rFonts w:cs="Times New Roman"/>
          <w:sz w:val="28"/>
          <w:szCs w:val="28"/>
          <w:lang w:val="ru-RU"/>
        </w:rPr>
        <w:t>Также рассматриваемая технология может получить широкое применение в целях исполнения законодательно установленных особых требований к поведению лица, совершившего уголовное правонарушение, в частности, запрета на приближение к потерпевшему (ст. 98-3 УК РК), что актуально для преступности в семейно-бытовой сфере. Данная мера предусмотрена законодательством и направлена на то, чтобы обеспечить безопасность пострадавших от насилия, особенно в случаях, когда агрессор и жертва ранее состояли в семейных или бытовых отношениях.</w:t>
      </w:r>
    </w:p>
    <w:p w14:paraId="121C96E4" w14:textId="05D86D77" w:rsidR="00551347" w:rsidRPr="00CC10D4" w:rsidRDefault="00DE753F" w:rsidP="00CC10D4">
      <w:pPr>
        <w:spacing w:after="0" w:line="240" w:lineRule="auto"/>
        <w:ind w:firstLine="709"/>
        <w:jc w:val="both"/>
        <w:rPr>
          <w:rFonts w:cs="Times New Roman"/>
          <w:color w:val="FF0000"/>
          <w:sz w:val="28"/>
          <w:szCs w:val="28"/>
          <w:lang w:val="ru-RU"/>
        </w:rPr>
      </w:pPr>
      <w:r w:rsidRPr="00207730">
        <w:rPr>
          <w:rFonts w:cs="Times New Roman"/>
          <w:sz w:val="28"/>
          <w:szCs w:val="28"/>
          <w:lang w:val="ru-RU"/>
        </w:rPr>
        <w:t xml:space="preserve">Однако на практике остается неясным механизм исполнения этого запрета. В условиях нехватки кадров в </w:t>
      </w:r>
      <w:r w:rsidR="00A24ED8" w:rsidRPr="00207730">
        <w:rPr>
          <w:rFonts w:cs="Times New Roman"/>
          <w:sz w:val="28"/>
          <w:szCs w:val="28"/>
          <w:lang w:val="ru-RU"/>
        </w:rPr>
        <w:t>ОВД</w:t>
      </w:r>
      <w:r w:rsidRPr="00207730">
        <w:rPr>
          <w:rFonts w:cs="Times New Roman"/>
          <w:sz w:val="28"/>
          <w:szCs w:val="28"/>
          <w:lang w:val="ru-RU"/>
        </w:rPr>
        <w:t>, а также отсутствия круглосуточного наблюдения, гарантировать безопасность потерпевших только за счет бумажных предписаний невозможно.</w:t>
      </w:r>
      <w:r w:rsidR="00CC10D4">
        <w:rPr>
          <w:rFonts w:cs="Times New Roman"/>
          <w:sz w:val="28"/>
          <w:szCs w:val="28"/>
          <w:lang w:val="ru-RU"/>
        </w:rPr>
        <w:t xml:space="preserve"> </w:t>
      </w:r>
      <w:r w:rsidR="00ED546E" w:rsidRPr="008800AF">
        <w:rPr>
          <w:rFonts w:cs="Times New Roman"/>
          <w:sz w:val="28"/>
          <w:szCs w:val="28"/>
          <w:lang w:val="ru-RU"/>
        </w:rPr>
        <w:t xml:space="preserve">В данном контексте целесообразно рассмотреть возможность использования технологии имплантируемых микрочипов или обязательное ношение электронных браслетов в качестве альтернативного инструмента контроля. </w:t>
      </w:r>
      <w:r w:rsidR="008800AF" w:rsidRPr="008800AF">
        <w:rPr>
          <w:rFonts w:cs="Times New Roman"/>
          <w:sz w:val="28"/>
          <w:szCs w:val="28"/>
          <w:lang w:val="ru-RU"/>
        </w:rPr>
        <w:t xml:space="preserve">Применение указанных технологических решений позволит отслеживать расстояние </w:t>
      </w:r>
      <w:r w:rsidR="00C10667">
        <w:rPr>
          <w:rFonts w:cs="Times New Roman"/>
          <w:sz w:val="28"/>
          <w:szCs w:val="28"/>
          <w:lang w:val="ru-RU"/>
        </w:rPr>
        <w:t xml:space="preserve">между агрессором и потерпевшими в режиме реального времени, а также заблаговременно уведомлять уполномоченные органы о возможной угрозе. </w:t>
      </w:r>
    </w:p>
    <w:p w14:paraId="2BDB9E2D" w14:textId="6B37221D" w:rsidR="00551347" w:rsidRPr="001E377F" w:rsidRDefault="00040CCA" w:rsidP="00742C3F">
      <w:pPr>
        <w:spacing w:after="0" w:line="240" w:lineRule="auto"/>
        <w:ind w:firstLine="709"/>
        <w:jc w:val="both"/>
        <w:rPr>
          <w:rFonts w:cs="Times New Roman"/>
          <w:sz w:val="28"/>
          <w:szCs w:val="28"/>
          <w:lang w:val="ru-RU"/>
        </w:rPr>
      </w:pPr>
      <w:r w:rsidRPr="001E377F">
        <w:rPr>
          <w:rFonts w:cs="Times New Roman"/>
          <w:sz w:val="28"/>
          <w:szCs w:val="28"/>
          <w:lang w:val="ru-RU"/>
        </w:rPr>
        <w:t xml:space="preserve">Изложенное позволяет заключить, чипирование либо ЭСС способны стать действенным практическим решением обеспечивающее реальное исполнение запрета на приближение, а не просто его формальное существование на бумаге. </w:t>
      </w:r>
      <w:r w:rsidR="006B63D4">
        <w:rPr>
          <w:rFonts w:cs="Times New Roman"/>
          <w:sz w:val="28"/>
          <w:szCs w:val="28"/>
          <w:lang w:val="ru-RU"/>
        </w:rPr>
        <w:t xml:space="preserve">Особую актуальность данное направление приобретает в условиях роста числа обращений, связанных с фактами домашнего насилия и невозможности допущения новых фактов агрессии со стороны ранее осужденных лиц. </w:t>
      </w:r>
    </w:p>
    <w:p w14:paraId="702AFD7F" w14:textId="52D490A2" w:rsidR="00D50766" w:rsidRPr="00207730" w:rsidRDefault="00E57299" w:rsidP="00360C6E">
      <w:pPr>
        <w:spacing w:after="0" w:line="240" w:lineRule="auto"/>
        <w:ind w:firstLine="709"/>
        <w:jc w:val="both"/>
        <w:rPr>
          <w:rFonts w:cs="Times New Roman"/>
          <w:sz w:val="28"/>
          <w:szCs w:val="28"/>
          <w:lang w:val="ru-RU"/>
        </w:rPr>
      </w:pPr>
      <w:r>
        <w:rPr>
          <w:rFonts w:cs="Times New Roman"/>
          <w:sz w:val="28"/>
          <w:szCs w:val="28"/>
          <w:lang w:val="ru-RU"/>
        </w:rPr>
        <w:t>В последние годы в Казахстане реализован комплекс законодательных и организационных мер по ужесточению наказаний за преступления сексуального характера в отношении детей.</w:t>
      </w:r>
      <w:r w:rsidR="00873BEC">
        <w:rPr>
          <w:rFonts w:cs="Times New Roman"/>
          <w:sz w:val="28"/>
          <w:szCs w:val="28"/>
          <w:lang w:val="ru-RU"/>
        </w:rPr>
        <w:t xml:space="preserve"> В отношении лиц, осужденных за педофилию введен специальный учет, кроме того создана карта их проживания, </w:t>
      </w:r>
      <w:r w:rsidR="00360C6E">
        <w:rPr>
          <w:rFonts w:cs="Times New Roman"/>
          <w:sz w:val="28"/>
          <w:szCs w:val="28"/>
          <w:lang w:val="ru-RU"/>
        </w:rPr>
        <w:t>установлены</w:t>
      </w:r>
      <w:r w:rsidR="00873BEC">
        <w:rPr>
          <w:rFonts w:cs="Times New Roman"/>
          <w:sz w:val="28"/>
          <w:szCs w:val="28"/>
          <w:lang w:val="ru-RU"/>
        </w:rPr>
        <w:t xml:space="preserve"> механизмы </w:t>
      </w:r>
      <w:r w:rsidR="00BD2B8D">
        <w:rPr>
          <w:rFonts w:cs="Times New Roman"/>
          <w:sz w:val="28"/>
          <w:szCs w:val="28"/>
          <w:lang w:val="ru-RU"/>
        </w:rPr>
        <w:t xml:space="preserve">надзора, предусмотрены бессрочные ограничения. </w:t>
      </w:r>
      <w:r w:rsidR="00DE753F" w:rsidRPr="00207730">
        <w:rPr>
          <w:rFonts w:cs="Times New Roman"/>
          <w:sz w:val="28"/>
          <w:szCs w:val="28"/>
          <w:lang w:val="ru-RU"/>
        </w:rPr>
        <w:t>Такие меры свидетельствуют о ж</w:t>
      </w:r>
      <w:r w:rsidR="00D4694F" w:rsidRPr="00207730">
        <w:rPr>
          <w:rFonts w:cs="Times New Roman"/>
          <w:sz w:val="28"/>
          <w:szCs w:val="28"/>
          <w:lang w:val="ru-RU"/>
        </w:rPr>
        <w:t>е</w:t>
      </w:r>
      <w:r w:rsidR="00DE753F" w:rsidRPr="00207730">
        <w:rPr>
          <w:rFonts w:cs="Times New Roman"/>
          <w:sz w:val="28"/>
          <w:szCs w:val="28"/>
          <w:lang w:val="ru-RU"/>
        </w:rPr>
        <w:t>сткой позиции государства и общества в борьбе с данным видом преступлений.</w:t>
      </w:r>
    </w:p>
    <w:p w14:paraId="3C4BDC5C" w14:textId="1BA17F5F" w:rsidR="00D50766" w:rsidRPr="00207730" w:rsidRDefault="00DE753F" w:rsidP="00742C3F">
      <w:pPr>
        <w:spacing w:after="0" w:line="240" w:lineRule="auto"/>
        <w:ind w:firstLine="709"/>
        <w:jc w:val="both"/>
        <w:rPr>
          <w:rFonts w:cs="Times New Roman"/>
          <w:sz w:val="28"/>
          <w:szCs w:val="28"/>
          <w:lang w:val="ru-RU"/>
        </w:rPr>
      </w:pPr>
      <w:r w:rsidRPr="00207730">
        <w:rPr>
          <w:rFonts w:cs="Times New Roman"/>
          <w:sz w:val="28"/>
          <w:szCs w:val="28"/>
          <w:lang w:val="ru-RU"/>
        </w:rPr>
        <w:t>Однако остается нерешенным вопрос контроля за другими категориями осужденных, совершивших насильственные действия в отношении несовершеннолетних, не под</w:t>
      </w:r>
      <w:r w:rsidR="00B02682" w:rsidRPr="00207730">
        <w:rPr>
          <w:rFonts w:cs="Times New Roman"/>
          <w:sz w:val="28"/>
          <w:szCs w:val="28"/>
          <w:lang w:val="ru-RU"/>
        </w:rPr>
        <w:t xml:space="preserve"> </w:t>
      </w:r>
      <w:r w:rsidRPr="00207730">
        <w:rPr>
          <w:rFonts w:cs="Times New Roman"/>
          <w:sz w:val="28"/>
          <w:szCs w:val="28"/>
          <w:lang w:val="ru-RU"/>
        </w:rPr>
        <w:t>падающих под категорию сексуального насилия. Это, например, лица, осужд</w:t>
      </w:r>
      <w:r w:rsidR="00D4694F" w:rsidRPr="00207730">
        <w:rPr>
          <w:rFonts w:cs="Times New Roman"/>
          <w:sz w:val="28"/>
          <w:szCs w:val="28"/>
          <w:lang w:val="ru-RU"/>
        </w:rPr>
        <w:t>е</w:t>
      </w:r>
      <w:r w:rsidRPr="00207730">
        <w:rPr>
          <w:rFonts w:cs="Times New Roman"/>
          <w:sz w:val="28"/>
          <w:szCs w:val="28"/>
          <w:lang w:val="ru-RU"/>
        </w:rPr>
        <w:t>нные за избиения, жестокое обращение, истязания и иные формы физического и психологического насилия над детьми.</w:t>
      </w:r>
    </w:p>
    <w:p w14:paraId="45518C90" w14:textId="77777777" w:rsidR="00D50766" w:rsidRPr="00207730" w:rsidRDefault="00DE753F" w:rsidP="00742C3F">
      <w:pPr>
        <w:spacing w:after="0" w:line="240" w:lineRule="auto"/>
        <w:ind w:firstLine="709"/>
        <w:jc w:val="both"/>
        <w:rPr>
          <w:rFonts w:cs="Times New Roman"/>
          <w:sz w:val="28"/>
          <w:szCs w:val="28"/>
          <w:lang w:val="ru-RU"/>
        </w:rPr>
      </w:pPr>
      <w:r w:rsidRPr="00207730">
        <w:rPr>
          <w:rFonts w:cs="Times New Roman"/>
          <w:sz w:val="28"/>
          <w:szCs w:val="28"/>
          <w:lang w:val="ru-RU"/>
        </w:rPr>
        <w:t>На практике получается, что после освобождения такие лица не подпадают под системный постпенитенциарный контроль, поскольку их преступления не классифицируются как сексуальные, и, следовательно, они «выпадают» из поля зрения профилактической работы правоохранительных органов. Это создает серьезные риски рецидива, особенно в условиях семейно-бытовой среды, где жертвы часто оказываются вновь в уязвимом положении.</w:t>
      </w:r>
    </w:p>
    <w:p w14:paraId="648A53AA" w14:textId="6AAF475F" w:rsidR="00D50766" w:rsidRPr="00806C18" w:rsidRDefault="00DE753F" w:rsidP="00742C3F">
      <w:pPr>
        <w:spacing w:after="0" w:line="240" w:lineRule="auto"/>
        <w:ind w:firstLine="709"/>
        <w:jc w:val="both"/>
        <w:rPr>
          <w:rFonts w:cs="Times New Roman"/>
          <w:sz w:val="28"/>
          <w:szCs w:val="28"/>
          <w:lang w:val="ru-RU"/>
        </w:rPr>
      </w:pPr>
      <w:r w:rsidRPr="00207730">
        <w:rPr>
          <w:rFonts w:cs="Times New Roman"/>
          <w:sz w:val="28"/>
          <w:szCs w:val="28"/>
          <w:lang w:val="ru-RU"/>
        </w:rPr>
        <w:t>В качестве эффективной альтернативы и инструмента постпенитенциарного контроля предлагается рассмотреть возможность внедрения системы обязательного чипирования или применения ЭСС в отношении таких лиц</w:t>
      </w:r>
      <w:r w:rsidRPr="00806C18">
        <w:rPr>
          <w:rFonts w:cs="Times New Roman"/>
          <w:sz w:val="28"/>
          <w:szCs w:val="28"/>
          <w:lang w:val="ru-RU"/>
        </w:rPr>
        <w:t xml:space="preserve">. </w:t>
      </w:r>
      <w:r w:rsidR="00806C18">
        <w:rPr>
          <w:rFonts w:cs="Times New Roman"/>
          <w:sz w:val="28"/>
          <w:szCs w:val="28"/>
          <w:lang w:val="ru-RU"/>
        </w:rPr>
        <w:t>Это позволит:</w:t>
      </w:r>
    </w:p>
    <w:p w14:paraId="4F283FCB" w14:textId="23B2C4AA" w:rsidR="00806C18" w:rsidRPr="00806C18" w:rsidRDefault="00806C18" w:rsidP="00742C3F">
      <w:pPr>
        <w:spacing w:after="0" w:line="240" w:lineRule="auto"/>
        <w:ind w:firstLine="709"/>
        <w:jc w:val="both"/>
        <w:rPr>
          <w:rFonts w:cs="Times New Roman"/>
          <w:sz w:val="28"/>
          <w:szCs w:val="28"/>
          <w:lang w:val="ru-RU"/>
        </w:rPr>
      </w:pPr>
      <w:r w:rsidRPr="00806C18">
        <w:rPr>
          <w:rFonts w:cs="Times New Roman"/>
          <w:sz w:val="28"/>
          <w:szCs w:val="28"/>
          <w:lang w:val="ru-RU"/>
        </w:rPr>
        <w:t xml:space="preserve">- установление непрерывного контроля за передвижением потенциально опасных лиц, в том числе вблизи мест массового пребывания несовершеннолетних; </w:t>
      </w:r>
    </w:p>
    <w:p w14:paraId="349FF932" w14:textId="741D9792" w:rsidR="00F00086" w:rsidRPr="00F00086" w:rsidRDefault="00F00086" w:rsidP="00742C3F">
      <w:pPr>
        <w:spacing w:after="0" w:line="240" w:lineRule="auto"/>
        <w:ind w:firstLine="709"/>
        <w:jc w:val="both"/>
        <w:rPr>
          <w:rFonts w:cs="Times New Roman"/>
          <w:sz w:val="28"/>
          <w:szCs w:val="28"/>
          <w:lang w:val="ru-RU"/>
        </w:rPr>
      </w:pPr>
      <w:r w:rsidRPr="00F00086">
        <w:rPr>
          <w:rFonts w:cs="Times New Roman"/>
          <w:sz w:val="28"/>
          <w:szCs w:val="28"/>
          <w:lang w:val="ru-RU"/>
        </w:rPr>
        <w:t>- осуществления превентивного надзора</w:t>
      </w:r>
      <w:r w:rsidR="00FB7A6C">
        <w:rPr>
          <w:rFonts w:cs="Times New Roman"/>
          <w:sz w:val="28"/>
          <w:szCs w:val="28"/>
          <w:lang w:val="ru-RU"/>
        </w:rPr>
        <w:t>,</w:t>
      </w:r>
      <w:r w:rsidRPr="00F00086">
        <w:rPr>
          <w:rFonts w:cs="Times New Roman"/>
          <w:sz w:val="28"/>
          <w:szCs w:val="28"/>
          <w:lang w:val="ru-RU"/>
        </w:rPr>
        <w:t xml:space="preserve"> при этом не нарушая и соблюдая  права поднадзорного лица </w:t>
      </w:r>
    </w:p>
    <w:p w14:paraId="233B6167" w14:textId="77777777" w:rsidR="00D50766" w:rsidRPr="00207730" w:rsidRDefault="00DE753F" w:rsidP="00101094">
      <w:pPr>
        <w:spacing w:after="0" w:line="240" w:lineRule="auto"/>
        <w:ind w:firstLine="709"/>
        <w:jc w:val="both"/>
        <w:rPr>
          <w:rFonts w:cs="Times New Roman"/>
          <w:sz w:val="28"/>
          <w:szCs w:val="28"/>
          <w:lang w:val="ru-RU"/>
        </w:rPr>
      </w:pPr>
      <w:r w:rsidRPr="00207730">
        <w:rPr>
          <w:rFonts w:cs="Times New Roman"/>
          <w:sz w:val="28"/>
          <w:szCs w:val="28"/>
          <w:lang w:val="ru-RU"/>
        </w:rPr>
        <w:t xml:space="preserve">Таким образом, чипирование может выступить в качестве адекватного и технологичного решения, дополняющего </w:t>
      </w:r>
      <w:r w:rsidR="00CF34B7" w:rsidRPr="00207730">
        <w:rPr>
          <w:rFonts w:cs="Times New Roman"/>
          <w:sz w:val="28"/>
          <w:szCs w:val="28"/>
          <w:lang w:val="ru-RU"/>
        </w:rPr>
        <w:t>комплекс,</w:t>
      </w:r>
      <w:r w:rsidRPr="00207730">
        <w:rPr>
          <w:rFonts w:cs="Times New Roman"/>
          <w:sz w:val="28"/>
          <w:szCs w:val="28"/>
          <w:lang w:val="ru-RU"/>
        </w:rPr>
        <w:t xml:space="preserve"> мер по предупреждению насилия над детьми. Это особенно актуально в контексте семейно-бытовых правонарушений, где традиционные методы контроля и надзора зачастую оказываются малоэффективными.</w:t>
      </w:r>
    </w:p>
    <w:p w14:paraId="38147061" w14:textId="3292A817" w:rsidR="00D50766" w:rsidRPr="00207730" w:rsidRDefault="004146D3" w:rsidP="00742C3F">
      <w:pPr>
        <w:spacing w:after="0" w:line="240" w:lineRule="auto"/>
        <w:ind w:firstLine="709"/>
        <w:jc w:val="both"/>
        <w:rPr>
          <w:rFonts w:cs="Times New Roman"/>
          <w:sz w:val="28"/>
          <w:szCs w:val="28"/>
          <w:lang w:val="ru-RU"/>
        </w:rPr>
      </w:pPr>
      <w:r w:rsidRPr="00207730">
        <w:rPr>
          <w:rFonts w:cs="Times New Roman"/>
          <w:sz w:val="28"/>
          <w:szCs w:val="28"/>
          <w:lang w:val="ru-RU"/>
        </w:rPr>
        <w:t xml:space="preserve">В связи с развитием технологий, чипирование отдельных категорий граждан, в </w:t>
      </w:r>
      <w:r w:rsidR="00D134EB" w:rsidRPr="00207730">
        <w:rPr>
          <w:rFonts w:cs="Times New Roman"/>
          <w:sz w:val="28"/>
          <w:szCs w:val="28"/>
          <w:lang w:val="ru-RU"/>
        </w:rPr>
        <w:t>том числе</w:t>
      </w:r>
      <w:r w:rsidRPr="00207730">
        <w:rPr>
          <w:rFonts w:cs="Times New Roman"/>
          <w:sz w:val="28"/>
          <w:szCs w:val="28"/>
          <w:lang w:val="ru-RU"/>
        </w:rPr>
        <w:t xml:space="preserve"> осужденных в УМБ, становится технически осуществимым. Учитывая тенденцию к снижению стоимости компонентов, отвечающих за программирование и хранение данных, представляется актуальным начать разработку и внедрение системы индивидуальной маркировки уже сейчас</w:t>
      </w:r>
      <w:r w:rsidR="00DE753F" w:rsidRPr="00207730">
        <w:rPr>
          <w:rFonts w:cs="Times New Roman"/>
          <w:sz w:val="28"/>
          <w:szCs w:val="28"/>
          <w:lang w:val="ru-RU"/>
        </w:rPr>
        <w:t>.</w:t>
      </w:r>
    </w:p>
    <w:p w14:paraId="0328096A" w14:textId="483FE1ED" w:rsidR="00D50766" w:rsidRPr="00207730" w:rsidRDefault="008D713B" w:rsidP="00742C3F">
      <w:pPr>
        <w:spacing w:after="0" w:line="240" w:lineRule="auto"/>
        <w:ind w:firstLine="709"/>
        <w:jc w:val="both"/>
        <w:rPr>
          <w:rFonts w:cs="Times New Roman"/>
          <w:sz w:val="28"/>
          <w:szCs w:val="28"/>
          <w:lang w:val="ru-RU"/>
        </w:rPr>
      </w:pPr>
      <w:r w:rsidRPr="00207730">
        <w:rPr>
          <w:rFonts w:cs="Times New Roman"/>
          <w:sz w:val="28"/>
          <w:szCs w:val="28"/>
          <w:lang w:val="ru-RU"/>
        </w:rPr>
        <w:t>Для борьбы с преступностью и повышения привлекательности Казахстана для инвесторов необходимо создание специальных подразделений, занимающихся разработкой и внедрением этого проекта. Успех зависит от законодательной поддержки, которая должна учитывать мнение общественности и необходимость применения чипирования только к определенным группам граждан. Отечественные законодатели должны активно участвовать в этом процессе</w:t>
      </w:r>
      <w:r w:rsidR="00DE753F" w:rsidRPr="00207730">
        <w:rPr>
          <w:rFonts w:cs="Times New Roman"/>
          <w:sz w:val="28"/>
          <w:szCs w:val="28"/>
          <w:lang w:val="ru-RU"/>
        </w:rPr>
        <w:t>.</w:t>
      </w:r>
    </w:p>
    <w:p w14:paraId="31FDE89F" w14:textId="16D775C2" w:rsidR="00D50766" w:rsidRPr="00207730" w:rsidRDefault="008D713B"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В условиях облегченного режима содержания в УМБ, использование ИИ для анализа криминальной статистики открывает новые возможности </w:t>
      </w:r>
      <w:r w:rsidR="00DE753F" w:rsidRPr="00207730">
        <w:rPr>
          <w:rFonts w:eastAsia="Times New Roman" w:cs="Times New Roman"/>
          <w:sz w:val="28"/>
          <w:szCs w:val="28"/>
          <w:lang w:val="ru-RU"/>
        </w:rPr>
        <w:t>[</w:t>
      </w:r>
      <w:r w:rsidR="003D55FD" w:rsidRPr="00207730">
        <w:rPr>
          <w:rFonts w:eastAsia="Times New Roman" w:cs="Times New Roman"/>
          <w:sz w:val="28"/>
          <w:szCs w:val="28"/>
        </w:rPr>
        <w:fldChar w:fldCharType="begin"/>
      </w:r>
      <w:r w:rsidR="003D55FD" w:rsidRPr="00207730">
        <w:rPr>
          <w:rFonts w:eastAsia="Times New Roman" w:cs="Times New Roman"/>
          <w:sz w:val="28"/>
          <w:szCs w:val="28"/>
          <w:lang w:val="ru-RU"/>
        </w:rPr>
        <w:instrText xml:space="preserve"> REF _Ref198320509 \r \h </w:instrText>
      </w:r>
      <w:r w:rsidR="00465070" w:rsidRPr="00207730">
        <w:rPr>
          <w:rFonts w:eastAsia="Times New Roman" w:cs="Times New Roman"/>
          <w:sz w:val="28"/>
          <w:szCs w:val="28"/>
          <w:lang w:val="ru-RU"/>
        </w:rPr>
        <w:instrText xml:space="preserve"> \* </w:instrText>
      </w:r>
      <w:r w:rsidR="00465070" w:rsidRPr="00207730">
        <w:rPr>
          <w:rFonts w:eastAsia="Times New Roman" w:cs="Times New Roman"/>
          <w:sz w:val="28"/>
          <w:szCs w:val="28"/>
        </w:rPr>
        <w:instrText>MERGEFORMAT</w:instrText>
      </w:r>
      <w:r w:rsidR="00465070" w:rsidRPr="00207730">
        <w:rPr>
          <w:rFonts w:eastAsia="Times New Roman" w:cs="Times New Roman"/>
          <w:sz w:val="28"/>
          <w:szCs w:val="28"/>
          <w:lang w:val="ru-RU"/>
        </w:rPr>
        <w:instrText xml:space="preserve"> </w:instrText>
      </w:r>
      <w:r w:rsidR="003D55FD" w:rsidRPr="00207730">
        <w:rPr>
          <w:rFonts w:eastAsia="Times New Roman" w:cs="Times New Roman"/>
          <w:sz w:val="28"/>
          <w:szCs w:val="28"/>
        </w:rPr>
      </w:r>
      <w:r w:rsidR="003D55FD" w:rsidRPr="00207730">
        <w:rPr>
          <w:rFonts w:eastAsia="Times New Roman" w:cs="Times New Roman"/>
          <w:sz w:val="28"/>
          <w:szCs w:val="28"/>
        </w:rPr>
        <w:fldChar w:fldCharType="separate"/>
      </w:r>
      <w:r w:rsidR="00AC46D8">
        <w:rPr>
          <w:rFonts w:eastAsia="Times New Roman" w:cs="Times New Roman"/>
          <w:sz w:val="28"/>
          <w:szCs w:val="28"/>
          <w:lang w:val="ru-RU"/>
        </w:rPr>
        <w:t>166</w:t>
      </w:r>
      <w:r w:rsidR="003D55FD" w:rsidRPr="00207730">
        <w:rPr>
          <w:rFonts w:eastAsia="Times New Roman" w:cs="Times New Roman"/>
          <w:sz w:val="28"/>
          <w:szCs w:val="28"/>
        </w:rPr>
        <w:fldChar w:fldCharType="end"/>
      </w:r>
      <w:r w:rsidR="00DE753F" w:rsidRPr="00207730">
        <w:rPr>
          <w:rFonts w:eastAsia="Times New Roman" w:cs="Times New Roman"/>
          <w:sz w:val="28"/>
          <w:szCs w:val="28"/>
          <w:lang w:val="ru-RU"/>
        </w:rPr>
        <w:t xml:space="preserve">; </w:t>
      </w:r>
      <w:r w:rsidR="003D55FD" w:rsidRPr="00207730">
        <w:rPr>
          <w:rFonts w:eastAsia="Times New Roman" w:cs="Times New Roman"/>
          <w:sz w:val="28"/>
          <w:szCs w:val="28"/>
          <w:lang w:val="ru-RU"/>
        </w:rPr>
        <w:fldChar w:fldCharType="begin"/>
      </w:r>
      <w:r w:rsidR="003D55FD" w:rsidRPr="00207730">
        <w:rPr>
          <w:rFonts w:eastAsia="Times New Roman" w:cs="Times New Roman"/>
          <w:sz w:val="28"/>
          <w:szCs w:val="28"/>
          <w:lang w:val="ru-RU"/>
        </w:rPr>
        <w:instrText xml:space="preserve"> REF _Ref198320514 \r \h </w:instrText>
      </w:r>
      <w:r w:rsidR="00465070" w:rsidRPr="00207730">
        <w:rPr>
          <w:rFonts w:eastAsia="Times New Roman" w:cs="Times New Roman"/>
          <w:sz w:val="28"/>
          <w:szCs w:val="28"/>
          <w:lang w:val="ru-RU"/>
        </w:rPr>
        <w:instrText xml:space="preserve"> \* MERGEFORMAT </w:instrText>
      </w:r>
      <w:r w:rsidR="003D55FD" w:rsidRPr="00207730">
        <w:rPr>
          <w:rFonts w:eastAsia="Times New Roman" w:cs="Times New Roman"/>
          <w:sz w:val="28"/>
          <w:szCs w:val="28"/>
          <w:lang w:val="ru-RU"/>
        </w:rPr>
      </w:r>
      <w:r w:rsidR="003D55FD" w:rsidRPr="00207730">
        <w:rPr>
          <w:rFonts w:eastAsia="Times New Roman" w:cs="Times New Roman"/>
          <w:sz w:val="28"/>
          <w:szCs w:val="28"/>
          <w:lang w:val="ru-RU"/>
        </w:rPr>
        <w:fldChar w:fldCharType="separate"/>
      </w:r>
      <w:r w:rsidR="00AC46D8">
        <w:rPr>
          <w:rFonts w:eastAsia="Times New Roman" w:cs="Times New Roman"/>
          <w:sz w:val="28"/>
          <w:szCs w:val="28"/>
          <w:lang w:val="ru-RU"/>
        </w:rPr>
        <w:t>167</w:t>
      </w:r>
      <w:r w:rsidR="003D55FD" w:rsidRPr="00207730">
        <w:rPr>
          <w:rFonts w:eastAsia="Times New Roman" w:cs="Times New Roman"/>
          <w:sz w:val="28"/>
          <w:szCs w:val="28"/>
          <w:lang w:val="ru-RU"/>
        </w:rPr>
        <w:fldChar w:fldCharType="end"/>
      </w:r>
      <w:r w:rsidR="00DE753F" w:rsidRPr="00207730">
        <w:rPr>
          <w:rFonts w:eastAsia="Times New Roman" w:cs="Times New Roman"/>
          <w:sz w:val="28"/>
          <w:szCs w:val="28"/>
          <w:lang w:val="ru-RU"/>
        </w:rPr>
        <w:t>]</w:t>
      </w:r>
      <w:r w:rsidRPr="00207730">
        <w:rPr>
          <w:rFonts w:eastAsia="Times New Roman" w:cs="Times New Roman"/>
          <w:sz w:val="28"/>
          <w:szCs w:val="28"/>
          <w:lang w:val="ru-RU"/>
        </w:rPr>
        <w:t xml:space="preserve">. Объективность алгоритмов ИИ, в частности, "черных ящиков", позволяет более эффективно выявлять потенциальных преступников и рецидивистов, оценивая риск на основе числовых показателей. Тем не менее, эффективность и надежность этих систем напрямую зависят от качества и непредвзятости данных, на которых они обучаются, что является существенным риском </w:t>
      </w:r>
      <w:r w:rsidR="00DE753F" w:rsidRPr="00207730">
        <w:rPr>
          <w:rFonts w:eastAsia="Times New Roman" w:cs="Times New Roman"/>
          <w:sz w:val="28"/>
          <w:szCs w:val="28"/>
          <w:lang w:val="ru-RU"/>
        </w:rPr>
        <w:t>[</w:t>
      </w:r>
      <w:r w:rsidR="003D55FD" w:rsidRPr="00207730">
        <w:rPr>
          <w:rFonts w:eastAsia="Times New Roman" w:cs="Times New Roman"/>
          <w:sz w:val="28"/>
          <w:szCs w:val="28"/>
          <w:lang w:val="ru-RU"/>
        </w:rPr>
        <w:fldChar w:fldCharType="begin"/>
      </w:r>
      <w:r w:rsidR="003D55FD" w:rsidRPr="00207730">
        <w:rPr>
          <w:rFonts w:eastAsia="Times New Roman" w:cs="Times New Roman"/>
          <w:sz w:val="28"/>
          <w:szCs w:val="28"/>
          <w:lang w:val="ru-RU"/>
        </w:rPr>
        <w:instrText xml:space="preserve"> REF _Ref198320518 \r \h </w:instrText>
      </w:r>
      <w:r w:rsidR="00465070" w:rsidRPr="00207730">
        <w:rPr>
          <w:rFonts w:eastAsia="Times New Roman" w:cs="Times New Roman"/>
          <w:sz w:val="28"/>
          <w:szCs w:val="28"/>
          <w:lang w:val="ru-RU"/>
        </w:rPr>
        <w:instrText xml:space="preserve"> \* MERGEFORMAT </w:instrText>
      </w:r>
      <w:r w:rsidR="003D55FD" w:rsidRPr="00207730">
        <w:rPr>
          <w:rFonts w:eastAsia="Times New Roman" w:cs="Times New Roman"/>
          <w:sz w:val="28"/>
          <w:szCs w:val="28"/>
          <w:lang w:val="ru-RU"/>
        </w:rPr>
      </w:r>
      <w:r w:rsidR="003D55FD" w:rsidRPr="00207730">
        <w:rPr>
          <w:rFonts w:eastAsia="Times New Roman" w:cs="Times New Roman"/>
          <w:sz w:val="28"/>
          <w:szCs w:val="28"/>
          <w:lang w:val="ru-RU"/>
        </w:rPr>
        <w:fldChar w:fldCharType="separate"/>
      </w:r>
      <w:r w:rsidR="00AC46D8">
        <w:rPr>
          <w:rFonts w:eastAsia="Times New Roman" w:cs="Times New Roman"/>
          <w:sz w:val="28"/>
          <w:szCs w:val="28"/>
          <w:lang w:val="ru-RU"/>
        </w:rPr>
        <w:t>168</w:t>
      </w:r>
      <w:r w:rsidR="003D55FD" w:rsidRPr="00207730">
        <w:rPr>
          <w:rFonts w:eastAsia="Times New Roman" w:cs="Times New Roman"/>
          <w:sz w:val="28"/>
          <w:szCs w:val="28"/>
          <w:lang w:val="ru-RU"/>
        </w:rPr>
        <w:fldChar w:fldCharType="end"/>
      </w:r>
      <w:r w:rsidR="00DE753F" w:rsidRPr="00207730">
        <w:rPr>
          <w:rFonts w:eastAsia="Times New Roman" w:cs="Times New Roman"/>
          <w:sz w:val="28"/>
          <w:szCs w:val="28"/>
          <w:lang w:val="ru-RU"/>
        </w:rPr>
        <w:t xml:space="preserve">]. </w:t>
      </w:r>
    </w:p>
    <w:p w14:paraId="03C462C7" w14:textId="7F738929" w:rsidR="0020114D" w:rsidRPr="00021CFA" w:rsidRDefault="008D713B" w:rsidP="00021CFA">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 xml:space="preserve">Если в основу обучающей выборки положены решения, принятые с предубеждением, то прогнозные модели неизбежно унаследуют эту предвзятость. </w:t>
      </w:r>
      <w:r w:rsidR="0020114D" w:rsidRPr="00021CFA">
        <w:rPr>
          <w:rFonts w:eastAsia="Times New Roman" w:cs="Times New Roman"/>
          <w:sz w:val="28"/>
          <w:szCs w:val="28"/>
          <w:lang w:val="ru-RU"/>
        </w:rPr>
        <w:t xml:space="preserve">Для того что бы получить высокую степень результатов прогноза, необходимо критически оценивать качественный состав используемых данных, а также тщательного отбора признаков, которые способны минимизировать влияние субъективных факторов и тем самым обеспечит объективность полученных выводов.  </w:t>
      </w:r>
    </w:p>
    <w:p w14:paraId="33FD34AB" w14:textId="76A736E8" w:rsidR="00543252" w:rsidRDefault="000C4E81" w:rsidP="00F67A53">
      <w:pPr>
        <w:tabs>
          <w:tab w:val="left" w:pos="9214"/>
          <w:tab w:val="left" w:pos="9356"/>
        </w:tabs>
        <w:spacing w:after="0" w:line="240" w:lineRule="auto"/>
        <w:ind w:firstLine="709"/>
        <w:jc w:val="both"/>
        <w:rPr>
          <w:rFonts w:eastAsia="Times New Roman" w:cs="Times New Roman"/>
          <w:sz w:val="28"/>
          <w:szCs w:val="28"/>
          <w:lang w:val="ru-RU"/>
        </w:rPr>
      </w:pPr>
      <w:r>
        <w:rPr>
          <w:rFonts w:eastAsia="Times New Roman" w:cs="Times New Roman"/>
          <w:sz w:val="28"/>
          <w:szCs w:val="28"/>
          <w:lang w:val="ru-RU"/>
        </w:rPr>
        <w:t xml:space="preserve">Международный опыт правоохранительных органов подтверждает важность учета предвзятости данных при использовании прогнозных моделей. </w:t>
      </w:r>
      <w:r w:rsidR="008D713B" w:rsidRPr="00207730">
        <w:rPr>
          <w:rFonts w:eastAsia="Times New Roman" w:cs="Times New Roman"/>
          <w:sz w:val="28"/>
          <w:szCs w:val="28"/>
          <w:lang w:val="ru-RU"/>
        </w:rPr>
        <w:t xml:space="preserve">Примером является система COMPAS, применяемая при принятии решений о залоге и вынесении приговоров. Она оценивает риск рецидива, присваивая обвиняемому баллы на основе ответов на опросник, разработанный для выявления факторов, влияющих на вероятность совершения повторных преступлений </w:t>
      </w:r>
      <w:r w:rsidR="00DE753F" w:rsidRPr="00207730">
        <w:rPr>
          <w:rFonts w:eastAsia="Times New Roman" w:cs="Times New Roman"/>
          <w:sz w:val="28"/>
          <w:szCs w:val="28"/>
          <w:lang w:val="ru-RU"/>
        </w:rPr>
        <w:t>[</w:t>
      </w:r>
      <w:r w:rsidR="003D55FD" w:rsidRPr="00207730">
        <w:rPr>
          <w:rFonts w:eastAsia="Times New Roman" w:cs="Times New Roman"/>
          <w:sz w:val="28"/>
          <w:szCs w:val="28"/>
        </w:rPr>
        <w:fldChar w:fldCharType="begin"/>
      </w:r>
      <w:r w:rsidR="003D55FD" w:rsidRPr="00207730">
        <w:rPr>
          <w:rFonts w:eastAsia="Times New Roman" w:cs="Times New Roman"/>
          <w:sz w:val="28"/>
          <w:szCs w:val="28"/>
          <w:lang w:val="ru-RU"/>
        </w:rPr>
        <w:instrText xml:space="preserve"> REF _Ref198320527 \r \h </w:instrText>
      </w:r>
      <w:r w:rsidR="00465070" w:rsidRPr="00207730">
        <w:rPr>
          <w:rFonts w:eastAsia="Times New Roman" w:cs="Times New Roman"/>
          <w:sz w:val="28"/>
          <w:szCs w:val="28"/>
          <w:lang w:val="ru-RU"/>
        </w:rPr>
        <w:instrText xml:space="preserve"> \* </w:instrText>
      </w:r>
      <w:r w:rsidR="00465070" w:rsidRPr="00207730">
        <w:rPr>
          <w:rFonts w:eastAsia="Times New Roman" w:cs="Times New Roman"/>
          <w:sz w:val="28"/>
          <w:szCs w:val="28"/>
        </w:rPr>
        <w:instrText>MERGEFORMAT</w:instrText>
      </w:r>
      <w:r w:rsidR="00465070" w:rsidRPr="00207730">
        <w:rPr>
          <w:rFonts w:eastAsia="Times New Roman" w:cs="Times New Roman"/>
          <w:sz w:val="28"/>
          <w:szCs w:val="28"/>
          <w:lang w:val="ru-RU"/>
        </w:rPr>
        <w:instrText xml:space="preserve"> </w:instrText>
      </w:r>
      <w:r w:rsidR="003D55FD" w:rsidRPr="00207730">
        <w:rPr>
          <w:rFonts w:eastAsia="Times New Roman" w:cs="Times New Roman"/>
          <w:sz w:val="28"/>
          <w:szCs w:val="28"/>
        </w:rPr>
      </w:r>
      <w:r w:rsidR="003D55FD" w:rsidRPr="00207730">
        <w:rPr>
          <w:rFonts w:eastAsia="Times New Roman" w:cs="Times New Roman"/>
          <w:sz w:val="28"/>
          <w:szCs w:val="28"/>
        </w:rPr>
        <w:fldChar w:fldCharType="separate"/>
      </w:r>
      <w:r w:rsidR="00AC46D8">
        <w:rPr>
          <w:rFonts w:eastAsia="Times New Roman" w:cs="Times New Roman"/>
          <w:sz w:val="28"/>
          <w:szCs w:val="28"/>
          <w:lang w:val="ru-RU"/>
        </w:rPr>
        <w:t>169</w:t>
      </w:r>
      <w:r w:rsidR="003D55FD" w:rsidRPr="00207730">
        <w:rPr>
          <w:rFonts w:eastAsia="Times New Roman" w:cs="Times New Roman"/>
          <w:sz w:val="28"/>
          <w:szCs w:val="28"/>
        </w:rPr>
        <w:fldChar w:fldCharType="end"/>
      </w:r>
      <w:r w:rsidR="00DE753F" w:rsidRPr="00207730">
        <w:rPr>
          <w:rFonts w:eastAsia="Times New Roman" w:cs="Times New Roman"/>
          <w:sz w:val="28"/>
          <w:szCs w:val="28"/>
          <w:lang w:val="ru-RU"/>
        </w:rPr>
        <w:t xml:space="preserve">]. </w:t>
      </w:r>
    </w:p>
    <w:p w14:paraId="0BBF1405" w14:textId="0409DD44" w:rsidR="00756B02" w:rsidRPr="00207730" w:rsidRDefault="00543252" w:rsidP="00C43BC8">
      <w:pPr>
        <w:tabs>
          <w:tab w:val="left" w:pos="9214"/>
          <w:tab w:val="left" w:pos="9356"/>
        </w:tabs>
        <w:spacing w:after="0" w:line="240" w:lineRule="auto"/>
        <w:ind w:firstLine="709"/>
        <w:jc w:val="both"/>
        <w:rPr>
          <w:rFonts w:eastAsia="Times New Roman" w:cs="Times New Roman"/>
          <w:sz w:val="28"/>
          <w:szCs w:val="28"/>
          <w:lang w:val="ru-RU"/>
        </w:rPr>
      </w:pPr>
      <w:r>
        <w:rPr>
          <w:rFonts w:eastAsia="Times New Roman" w:cs="Times New Roman"/>
          <w:sz w:val="28"/>
          <w:szCs w:val="28"/>
          <w:lang w:val="ru-RU"/>
        </w:rPr>
        <w:t>Анализ полученных данных</w:t>
      </w:r>
      <w:r w:rsidRPr="00756B02">
        <w:rPr>
          <w:rFonts w:eastAsia="Times New Roman" w:cs="Times New Roman"/>
          <w:sz w:val="28"/>
          <w:szCs w:val="28"/>
          <w:lang w:val="ru-RU"/>
        </w:rPr>
        <w:t>, характеризующих криминальное прошлое и личностные особенности осужденных, получаемых посредством стандарт</w:t>
      </w:r>
      <w:r>
        <w:rPr>
          <w:rFonts w:eastAsia="Times New Roman" w:cs="Times New Roman"/>
          <w:sz w:val="28"/>
          <w:szCs w:val="28"/>
          <w:lang w:val="ru-RU"/>
        </w:rPr>
        <w:t>ных</w:t>
      </w:r>
      <w:r w:rsidRPr="00756B02">
        <w:rPr>
          <w:rFonts w:eastAsia="Times New Roman" w:cs="Times New Roman"/>
          <w:sz w:val="28"/>
          <w:szCs w:val="28"/>
          <w:lang w:val="ru-RU"/>
        </w:rPr>
        <w:t xml:space="preserve"> опросников, создает основу для оценки вероятности рецидивного поведения. </w:t>
      </w:r>
      <w:r w:rsidR="00C72D49" w:rsidRPr="00C72D49">
        <w:rPr>
          <w:rFonts w:eastAsia="Times New Roman" w:cs="Times New Roman"/>
          <w:sz w:val="28"/>
          <w:szCs w:val="28"/>
          <w:lang w:val="ru-RU"/>
        </w:rPr>
        <w:t>Отечественные исследователи обоснованно отмечают высокую результативность применения диагностических инструментов в целях криминологического прогнозирования</w:t>
      </w:r>
      <w:r w:rsidR="00C72D49">
        <w:rPr>
          <w:rFonts w:eastAsia="Times New Roman" w:cs="Times New Roman"/>
          <w:sz w:val="28"/>
          <w:szCs w:val="28"/>
          <w:lang w:val="ru-RU"/>
        </w:rPr>
        <w:t xml:space="preserve"> и снижения уровня преступности. </w:t>
      </w:r>
      <w:r w:rsidR="008D713B" w:rsidRPr="00207730">
        <w:rPr>
          <w:rFonts w:eastAsia="Times New Roman" w:cs="Times New Roman"/>
          <w:sz w:val="28"/>
          <w:szCs w:val="28"/>
          <w:lang w:val="ru-RU"/>
        </w:rPr>
        <w:t xml:space="preserve">Ключевым требованием для разработки эффективных прогнозных моделей является наличие качественных наборов данных, включающих полный спектр информации, необходимой для точной оценки риска совершения повторных преступлений </w:t>
      </w:r>
      <w:r w:rsidR="00DE753F" w:rsidRPr="00207730">
        <w:rPr>
          <w:rFonts w:eastAsia="Times New Roman" w:cs="Times New Roman"/>
          <w:sz w:val="28"/>
          <w:szCs w:val="28"/>
          <w:lang w:val="ru-RU"/>
        </w:rPr>
        <w:t>[</w:t>
      </w:r>
      <w:r w:rsidR="003D55FD" w:rsidRPr="00207730">
        <w:rPr>
          <w:rFonts w:eastAsia="Times New Roman" w:cs="Times New Roman"/>
          <w:sz w:val="28"/>
          <w:szCs w:val="28"/>
          <w:lang w:val="ru-RU"/>
        </w:rPr>
        <w:fldChar w:fldCharType="begin"/>
      </w:r>
      <w:r w:rsidR="003D55FD" w:rsidRPr="00207730">
        <w:rPr>
          <w:rFonts w:eastAsia="Times New Roman" w:cs="Times New Roman"/>
          <w:sz w:val="28"/>
          <w:szCs w:val="28"/>
          <w:lang w:val="ru-RU"/>
        </w:rPr>
        <w:instrText xml:space="preserve"> REF _Ref198320531 \r \h </w:instrText>
      </w:r>
      <w:r w:rsidR="00465070" w:rsidRPr="00207730">
        <w:rPr>
          <w:rFonts w:eastAsia="Times New Roman" w:cs="Times New Roman"/>
          <w:sz w:val="28"/>
          <w:szCs w:val="28"/>
          <w:lang w:val="ru-RU"/>
        </w:rPr>
        <w:instrText xml:space="preserve"> \* MERGEFORMAT </w:instrText>
      </w:r>
      <w:r w:rsidR="003D55FD" w:rsidRPr="00207730">
        <w:rPr>
          <w:rFonts w:eastAsia="Times New Roman" w:cs="Times New Roman"/>
          <w:sz w:val="28"/>
          <w:szCs w:val="28"/>
          <w:lang w:val="ru-RU"/>
        </w:rPr>
      </w:r>
      <w:r w:rsidR="003D55FD" w:rsidRPr="00207730">
        <w:rPr>
          <w:rFonts w:eastAsia="Times New Roman" w:cs="Times New Roman"/>
          <w:sz w:val="28"/>
          <w:szCs w:val="28"/>
          <w:lang w:val="ru-RU"/>
        </w:rPr>
        <w:fldChar w:fldCharType="separate"/>
      </w:r>
      <w:r w:rsidR="00AC46D8">
        <w:rPr>
          <w:rFonts w:eastAsia="Times New Roman" w:cs="Times New Roman"/>
          <w:sz w:val="28"/>
          <w:szCs w:val="28"/>
          <w:lang w:val="ru-RU"/>
        </w:rPr>
        <w:t>170</w:t>
      </w:r>
      <w:r w:rsidR="003D55FD" w:rsidRPr="00207730">
        <w:rPr>
          <w:rFonts w:eastAsia="Times New Roman" w:cs="Times New Roman"/>
          <w:sz w:val="28"/>
          <w:szCs w:val="28"/>
          <w:lang w:val="ru-RU"/>
        </w:rPr>
        <w:fldChar w:fldCharType="end"/>
      </w:r>
      <w:r w:rsidR="00DE753F" w:rsidRPr="00207730">
        <w:rPr>
          <w:rFonts w:eastAsia="Times New Roman" w:cs="Times New Roman"/>
          <w:sz w:val="28"/>
          <w:szCs w:val="28"/>
          <w:lang w:val="ru-RU"/>
        </w:rPr>
        <w:t xml:space="preserve">, с. 180-181]. </w:t>
      </w:r>
    </w:p>
    <w:p w14:paraId="1F0ED90A" w14:textId="361C2A5E" w:rsidR="00C43BC8" w:rsidRPr="00207730" w:rsidRDefault="00675257" w:rsidP="00011A53">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В целом</w:t>
      </w:r>
      <w:r w:rsidR="008D713B" w:rsidRPr="00207730">
        <w:rPr>
          <w:rFonts w:eastAsia="Times New Roman" w:cs="Times New Roman"/>
          <w:sz w:val="28"/>
          <w:szCs w:val="28"/>
          <w:lang w:val="ru-RU"/>
        </w:rPr>
        <w:t xml:space="preserve">, использование ИИ представляется перспективным и практически значимым направлением для повышения эффективности борьбы с правонарушениями в УМБ, а также для ведомственных научных исследований. </w:t>
      </w:r>
      <w:r w:rsidR="00C43BC8" w:rsidRPr="00C43BC8">
        <w:rPr>
          <w:rFonts w:eastAsia="Times New Roman" w:cs="Times New Roman"/>
          <w:sz w:val="28"/>
          <w:szCs w:val="28"/>
          <w:lang w:val="ru-RU"/>
        </w:rPr>
        <w:t>Определяющим фактором эффективности прогностических моделей выступает формирование научно обоснованной и технологически корректной системы сбора, структурирования и анализа данных</w:t>
      </w:r>
      <w:r w:rsidR="00983B0D">
        <w:rPr>
          <w:rFonts w:eastAsia="Times New Roman" w:cs="Times New Roman"/>
          <w:sz w:val="28"/>
          <w:szCs w:val="28"/>
          <w:lang w:val="ru-RU"/>
        </w:rPr>
        <w:t xml:space="preserve">, </w:t>
      </w:r>
      <w:r w:rsidR="00983B0D" w:rsidRPr="00207730">
        <w:rPr>
          <w:rFonts w:eastAsia="Times New Roman" w:cs="Times New Roman"/>
          <w:sz w:val="28"/>
          <w:szCs w:val="28"/>
          <w:lang w:val="ru-RU"/>
        </w:rPr>
        <w:t>что требует высокого уровня ответственности от разработчиков алгоритмов.</w:t>
      </w:r>
    </w:p>
    <w:p w14:paraId="490B80EE" w14:textId="50C5C1A5" w:rsidR="00C120FE" w:rsidRPr="00207730" w:rsidRDefault="00454EC3" w:rsidP="00AA3CB9">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Хотя большинство практических работников правоохранительных органов (65,4 %) поддерживают использование ИИ для профилактики правонарушений в УМБ, они подчеркивают необходимость обеспечения информационной безопасности. </w:t>
      </w:r>
      <w:r w:rsidR="00AA3CB9">
        <w:rPr>
          <w:rFonts w:eastAsia="Calibri" w:cs="Times New Roman"/>
          <w:bCs/>
          <w:iCs/>
          <w:sz w:val="28"/>
          <w:szCs w:val="28"/>
          <w:lang w:val="ru-RU"/>
        </w:rPr>
        <w:t xml:space="preserve">Результаты проведенного опроса выявили существенные опасения относительно практики применения технологий ИИ для контроля и надзора, лишь незначительная часть (9,7 %) не видят каких-либо рисков, основанная часть участников выразили опасения об возможных ошибках ИИ (71,1 %) и утечке персональных данных (34,7 %). </w:t>
      </w:r>
      <w:r w:rsidRPr="00207730">
        <w:rPr>
          <w:rFonts w:eastAsia="Calibri" w:cs="Times New Roman"/>
          <w:bCs/>
          <w:iCs/>
          <w:sz w:val="28"/>
          <w:szCs w:val="28"/>
          <w:lang w:val="ru-RU"/>
        </w:rPr>
        <w:t xml:space="preserve">Кроме того, высказывались опасения относительно неспособности ИИ учитывать человеческий фактор, неготовности общества, возможности обхода системы осужденными и риска сбоя системы </w:t>
      </w:r>
      <w:r w:rsidR="00DE753F" w:rsidRPr="00207730">
        <w:rPr>
          <w:rFonts w:eastAsia="Calibri" w:cs="Times New Roman"/>
          <w:bCs/>
          <w:iCs/>
          <w:sz w:val="28"/>
          <w:szCs w:val="28"/>
          <w:lang w:val="ru-RU"/>
        </w:rPr>
        <w:t xml:space="preserve">(Приложение </w:t>
      </w:r>
      <w:r w:rsidR="00681E35" w:rsidRPr="00207730">
        <w:rPr>
          <w:rFonts w:eastAsia="Calibri" w:cs="Times New Roman"/>
          <w:bCs/>
          <w:iCs/>
          <w:sz w:val="28"/>
          <w:szCs w:val="28"/>
          <w:lang w:val="ru-RU"/>
        </w:rPr>
        <w:t>Е</w:t>
      </w:r>
      <w:r w:rsidR="00DE753F" w:rsidRPr="00207730">
        <w:rPr>
          <w:rFonts w:eastAsia="Calibri" w:cs="Times New Roman"/>
          <w:bCs/>
          <w:iCs/>
          <w:sz w:val="28"/>
          <w:szCs w:val="28"/>
          <w:lang w:val="ru-RU"/>
        </w:rPr>
        <w:t xml:space="preserve">). </w:t>
      </w:r>
    </w:p>
    <w:p w14:paraId="5EB1ADA7"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целом основные аспекты ТКО содержания осужденных в местах лишения свободы включают:</w:t>
      </w:r>
    </w:p>
    <w:p w14:paraId="615FC31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обеспечение безопасности путем</w:t>
      </w:r>
      <w:r w:rsidRPr="00207730">
        <w:rPr>
          <w:rFonts w:eastAsia="Calibri" w:cs="Times New Roman"/>
          <w:bCs/>
          <w:iCs/>
          <w:sz w:val="28"/>
          <w:szCs w:val="28"/>
          <w:lang w:val="ru-RU"/>
        </w:rPr>
        <w:t xml:space="preserve"> </w:t>
      </w:r>
      <w:r w:rsidRPr="00207730">
        <w:rPr>
          <w:rFonts w:eastAsia="Calibri" w:cs="Times New Roman"/>
          <w:sz w:val="28"/>
          <w:szCs w:val="28"/>
          <w:lang w:val="ru-RU"/>
        </w:rPr>
        <w:t>видеонаблюдения, контроля доступа, сканирования и обнаружения запрещенных предметов позволяет предупреждать инциденты насилия, осуществлять мониторинг потока посещающих лиц и предотвращать незаконные действия внутри учреждений УИС;</w:t>
      </w:r>
    </w:p>
    <w:p w14:paraId="31CC715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правильное применение технических средств и методов способствует соблюдению прав осужденных на конфиденциальность, а также минимизирует риск пыток или недопустимых методов воздействия в отношении осужденных;</w:t>
      </w:r>
    </w:p>
    <w:p w14:paraId="0B251FF4"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sz w:val="28"/>
          <w:szCs w:val="28"/>
          <w:lang w:val="ru-RU"/>
        </w:rPr>
        <w:t>- регистрацию, фотографирование, звукозапись, биометрическую идентификацию осужденных и иных лиц, в целях недопущения совершения преступлений в местах лишения свободы.</w:t>
      </w:r>
      <w:r w:rsidRPr="00207730">
        <w:rPr>
          <w:rFonts w:eastAsia="Calibri" w:cs="Times New Roman"/>
          <w:bCs/>
          <w:iCs/>
          <w:sz w:val="28"/>
          <w:szCs w:val="28"/>
          <w:lang w:val="ru-RU"/>
        </w:rPr>
        <w:t xml:space="preserve"> </w:t>
      </w:r>
    </w:p>
    <w:p w14:paraId="7ACFE706" w14:textId="77777777" w:rsidR="00A84187" w:rsidRPr="00207730" w:rsidRDefault="00180E97"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Times New Roman" w:cs="Times New Roman"/>
          <w:sz w:val="28"/>
          <w:szCs w:val="28"/>
          <w:lang w:val="ru-RU"/>
        </w:rPr>
        <w:t>Объединив все вышесказанное, можно говорить о возможности создания «умной колонии/тюрьмы» с использованием биометрической идентификации и новых информационных технологий. Большинство сотрудников правоохранительных органов (52,9 %) считают, что это значительно улучшит нынешнюю систему содержания заключенных в УМБ. Еще 29,9 % согласны, но только если будет обеспечена полная защита информации. Некоторые (17%) считают это невозможным, а другие (3,5 %) предлагают вообще отказаться от УМБ</w:t>
      </w:r>
      <w:r w:rsidR="00800E20" w:rsidRPr="00207730">
        <w:rPr>
          <w:rFonts w:eastAsia="Times New Roman" w:cs="Times New Roman"/>
          <w:sz w:val="28"/>
          <w:szCs w:val="28"/>
          <w:lang w:val="ru-RU"/>
        </w:rPr>
        <w:t xml:space="preserve"> как таковых.</w:t>
      </w:r>
      <w:r w:rsidR="000B4779" w:rsidRPr="00207730">
        <w:rPr>
          <w:rFonts w:eastAsia="Times New Roman" w:cs="Times New Roman"/>
          <w:sz w:val="28"/>
          <w:szCs w:val="28"/>
          <w:lang w:val="ru-RU"/>
        </w:rPr>
        <w:t xml:space="preserve"> </w:t>
      </w:r>
    </w:p>
    <w:p w14:paraId="14C9BF11" w14:textId="2AFE5A03" w:rsidR="00D50766" w:rsidRPr="00207730" w:rsidRDefault="005528E8" w:rsidP="00742C3F">
      <w:pPr>
        <w:tabs>
          <w:tab w:val="left" w:pos="9214"/>
          <w:tab w:val="left" w:pos="9356"/>
        </w:tabs>
        <w:spacing w:after="0" w:line="240" w:lineRule="auto"/>
        <w:ind w:firstLine="709"/>
        <w:jc w:val="both"/>
        <w:rPr>
          <w:rFonts w:eastAsia="Times New Roman" w:cs="Times New Roman"/>
          <w:sz w:val="28"/>
          <w:szCs w:val="28"/>
          <w:lang w:val="ru-RU"/>
        </w:rPr>
      </w:pPr>
      <w:r w:rsidRPr="00207730">
        <w:rPr>
          <w:rFonts w:eastAsia="Calibri" w:cs="Times New Roman"/>
          <w:bCs/>
          <w:iCs/>
          <w:sz w:val="28"/>
          <w:szCs w:val="28"/>
          <w:lang w:val="ru-RU"/>
        </w:rPr>
        <w:t>Несмотря на то, что большая часть опрошенных (57,5 %) уверена в повышении эффективности контроля за осужденными благодаря информационным технологиям, внедренным в УИС, существуют и другие мнения. Так, 27,9 % считают, что для этого потребуется переподготовка персонала, а 18,2 % называют это слишком затратным</w:t>
      </w:r>
      <w:r w:rsidR="00DE753F" w:rsidRPr="00207730">
        <w:rPr>
          <w:rFonts w:eastAsia="Calibri" w:cs="Times New Roman"/>
          <w:bCs/>
          <w:iCs/>
          <w:sz w:val="28"/>
          <w:szCs w:val="28"/>
          <w:lang w:val="ru-RU"/>
        </w:rPr>
        <w:t xml:space="preserve">. </w:t>
      </w:r>
    </w:p>
    <w:p w14:paraId="261AD95E" w14:textId="77777777" w:rsidR="00F47E75" w:rsidRPr="00207730" w:rsidRDefault="00257CD4"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Значительное большинство (61 %) опрошенных поддержали включение изучения ИИ и информационных технологий в программу подготовки сотрудников УИС</w:t>
      </w:r>
      <w:r w:rsidR="009B0C80" w:rsidRPr="00207730">
        <w:rPr>
          <w:rFonts w:eastAsia="Calibri" w:cs="Times New Roman"/>
          <w:bCs/>
          <w:iCs/>
          <w:sz w:val="28"/>
          <w:szCs w:val="28"/>
          <w:lang w:val="ru-RU"/>
        </w:rPr>
        <w:t>. Вместе с тем, 24,1 % респондентов полагают, что такое обучение нужно не всем, а 16,4 % выразили сомнение в его целесообразности.</w:t>
      </w:r>
      <w:r w:rsidR="00DE753F" w:rsidRPr="00207730">
        <w:rPr>
          <w:rFonts w:eastAsia="Calibri" w:cs="Times New Roman"/>
          <w:bCs/>
          <w:iCs/>
          <w:sz w:val="28"/>
          <w:szCs w:val="28"/>
          <w:lang w:val="ru-RU"/>
        </w:rPr>
        <w:t xml:space="preserve"> Но цифровая трансформация государственного управления ставит перед ведомствами задачи кадрового обеспечения специалистами, обладающими междисциплинарными компетенциями и углубленными знаниями в области компьютерной безопасности, анализа данных, ИИ. </w:t>
      </w:r>
    </w:p>
    <w:p w14:paraId="1AB39E62" w14:textId="6D6C2515" w:rsidR="00D50766" w:rsidRPr="00207730" w:rsidRDefault="00F47E75"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Профессиональная подготовка персонала представляет собой ключевой элемент адаптации человека к современным техническим средствам, направленной на формирование у работников необходимых знаний, практических навыков и компетенций для эффективного выполнения служебных обязанностей. Без системного обучения сотрудников невозможно обеспечить полноценное и безопасное использование новых технологий в учреждениях УИС.</w:t>
      </w:r>
      <w:r w:rsidR="00DE753F" w:rsidRPr="00207730">
        <w:rPr>
          <w:rFonts w:eastAsia="Calibri" w:cs="Times New Roman"/>
          <w:bCs/>
          <w:iCs/>
          <w:sz w:val="28"/>
          <w:szCs w:val="28"/>
          <w:lang w:val="ru-RU"/>
        </w:rPr>
        <w:t xml:space="preserve"> </w:t>
      </w:r>
    </w:p>
    <w:p w14:paraId="698ACCBD" w14:textId="4D5B0395" w:rsidR="00F47E75" w:rsidRPr="00207730" w:rsidRDefault="00F47E75"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Согласно результатам проведенного опроса, большинство респондентов (59,6 %) считают, что главным условием улучшения технического оснащения процессов содержания осужденных </w:t>
      </w:r>
      <w:r w:rsidR="0049264D" w:rsidRPr="00207730">
        <w:rPr>
          <w:rFonts w:eastAsia="Calibri" w:cs="Times New Roman"/>
          <w:bCs/>
          <w:iCs/>
          <w:sz w:val="28"/>
          <w:szCs w:val="28"/>
          <w:lang w:val="ru-RU"/>
        </w:rPr>
        <w:t>в УМБ</w:t>
      </w:r>
      <w:r w:rsidRPr="00207730">
        <w:rPr>
          <w:rFonts w:eastAsia="Calibri" w:cs="Times New Roman"/>
          <w:bCs/>
          <w:iCs/>
          <w:sz w:val="28"/>
          <w:szCs w:val="28"/>
          <w:lang w:val="ru-RU"/>
        </w:rPr>
        <w:t xml:space="preserve"> является </w:t>
      </w:r>
      <w:r w:rsidRPr="00207730">
        <w:rPr>
          <w:rFonts w:eastAsia="Calibri" w:cs="Times New Roman"/>
          <w:iCs/>
          <w:sz w:val="28"/>
          <w:szCs w:val="28"/>
          <w:lang w:val="ru-RU"/>
        </w:rPr>
        <w:t>дополнительное финансирование.</w:t>
      </w:r>
      <w:r w:rsidRPr="00207730">
        <w:rPr>
          <w:rFonts w:eastAsia="Calibri" w:cs="Times New Roman"/>
          <w:bCs/>
          <w:iCs/>
          <w:sz w:val="28"/>
          <w:szCs w:val="28"/>
          <w:lang w:val="ru-RU"/>
        </w:rPr>
        <w:t xml:space="preserve"> Недостаток материальных ресурсов рассматривается как один из основных препятствий для внедрения современных технических решений и автоматизированных систем контроля</w:t>
      </w:r>
      <w:r w:rsidR="0049264D" w:rsidRPr="00207730">
        <w:rPr>
          <w:rFonts w:eastAsia="Calibri" w:cs="Times New Roman"/>
          <w:bCs/>
          <w:iCs/>
          <w:sz w:val="28"/>
          <w:szCs w:val="28"/>
          <w:lang w:val="ru-RU"/>
        </w:rPr>
        <w:t xml:space="preserve">. </w:t>
      </w:r>
    </w:p>
    <w:p w14:paraId="77CFD9B5" w14:textId="7F579348" w:rsidR="006356CC" w:rsidRPr="00207730" w:rsidRDefault="00263710" w:rsidP="00263710">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При этом значительная часть опрошенных (23,9 %) выделила в качестве приоритетного направления </w:t>
      </w:r>
      <w:r w:rsidRPr="00207730">
        <w:rPr>
          <w:rFonts w:eastAsia="Calibri" w:cs="Times New Roman"/>
          <w:iCs/>
          <w:sz w:val="28"/>
          <w:szCs w:val="28"/>
          <w:lang w:val="ru-RU"/>
        </w:rPr>
        <w:t>повышение уровня профессиональной подготовки и технической грамотности персонала,</w:t>
      </w:r>
      <w:r w:rsidRPr="00207730">
        <w:rPr>
          <w:rFonts w:eastAsia="Calibri" w:cs="Times New Roman"/>
          <w:bCs/>
          <w:iCs/>
          <w:sz w:val="28"/>
          <w:szCs w:val="28"/>
          <w:lang w:val="ru-RU"/>
        </w:rPr>
        <w:t xml:space="preserve"> что позволит более эффективно использовать имеющееся оборудование и снижать вероятность ошибок при его эксплуатации. Кроме того, 18,5 % участников исследования указали на необходимость усиления персональной ответственности сотрудников, задействованных в работе с техническими средствами надзора и безопасности, а 28, 4 % на важность совершенствования нормативно-правовой базы, регулирующей применение таких технологий</w:t>
      </w:r>
      <w:r w:rsidR="0049264D" w:rsidRPr="00207730">
        <w:rPr>
          <w:rFonts w:eastAsia="Calibri" w:cs="Times New Roman"/>
          <w:bCs/>
          <w:iCs/>
          <w:sz w:val="28"/>
          <w:szCs w:val="28"/>
          <w:lang w:val="ru-RU"/>
        </w:rPr>
        <w:t xml:space="preserve">. На рисунке </w:t>
      </w:r>
      <w:r w:rsidR="001B4280" w:rsidRPr="00207730">
        <w:rPr>
          <w:rFonts w:eastAsia="Calibri" w:cs="Times New Roman"/>
          <w:bCs/>
          <w:iCs/>
          <w:sz w:val="28"/>
          <w:szCs w:val="28"/>
          <w:lang w:val="ru-RU"/>
        </w:rPr>
        <w:t>11</w:t>
      </w:r>
      <w:r w:rsidR="0049264D" w:rsidRPr="00207730">
        <w:rPr>
          <w:rFonts w:eastAsia="Calibri" w:cs="Times New Roman"/>
          <w:bCs/>
          <w:iCs/>
          <w:sz w:val="28"/>
          <w:szCs w:val="28"/>
          <w:lang w:val="ru-RU"/>
        </w:rPr>
        <w:t xml:space="preserve"> (Приложение </w:t>
      </w:r>
      <w:r w:rsidR="00A1219A">
        <w:rPr>
          <w:rFonts w:eastAsia="Calibri" w:cs="Times New Roman"/>
          <w:bCs/>
          <w:iCs/>
          <w:sz w:val="28"/>
          <w:szCs w:val="28"/>
          <w:lang w:val="ru-RU"/>
        </w:rPr>
        <w:t>Ж</w:t>
      </w:r>
      <w:r w:rsidR="0049264D" w:rsidRPr="00207730">
        <w:rPr>
          <w:rFonts w:eastAsia="Calibri" w:cs="Times New Roman"/>
          <w:bCs/>
          <w:iCs/>
          <w:sz w:val="28"/>
          <w:szCs w:val="28"/>
          <w:lang w:val="ru-RU"/>
        </w:rPr>
        <w:t>) представлены конкретные рекомендации, включающие тренинги, семинары и разработку</w:t>
      </w:r>
      <w:r w:rsidR="00DE753F" w:rsidRPr="00207730">
        <w:rPr>
          <w:rFonts w:eastAsia="Calibri" w:cs="Times New Roman"/>
          <w:bCs/>
          <w:iCs/>
          <w:sz w:val="28"/>
          <w:szCs w:val="28"/>
          <w:lang w:val="ru-RU"/>
        </w:rPr>
        <w:t xml:space="preserve"> </w:t>
      </w:r>
      <w:r w:rsidR="00B554E4" w:rsidRPr="00207730">
        <w:rPr>
          <w:rFonts w:eastAsia="Calibri" w:cs="Times New Roman"/>
          <w:bCs/>
          <w:iCs/>
          <w:sz w:val="28"/>
          <w:szCs w:val="28"/>
          <w:lang w:val="ru-RU"/>
        </w:rPr>
        <w:t>Алгоритма</w:t>
      </w:r>
      <w:r w:rsidR="001C10B6" w:rsidRPr="00207730">
        <w:rPr>
          <w:rFonts w:eastAsia="Calibri" w:cs="Times New Roman"/>
          <w:bCs/>
          <w:iCs/>
          <w:sz w:val="28"/>
          <w:szCs w:val="28"/>
          <w:lang w:val="ru-RU"/>
        </w:rPr>
        <w:t xml:space="preserve"> действий</w:t>
      </w:r>
      <w:r w:rsidR="00DE753F" w:rsidRPr="00207730">
        <w:rPr>
          <w:rFonts w:eastAsia="Calibri" w:cs="Times New Roman"/>
          <w:bCs/>
          <w:iCs/>
          <w:sz w:val="28"/>
          <w:szCs w:val="28"/>
          <w:lang w:val="ru-RU"/>
        </w:rPr>
        <w:t xml:space="preserve">, в </w:t>
      </w:r>
      <w:r w:rsidR="00D134EB" w:rsidRPr="00207730">
        <w:rPr>
          <w:rFonts w:eastAsia="Calibri" w:cs="Times New Roman"/>
          <w:bCs/>
          <w:iCs/>
          <w:sz w:val="28"/>
          <w:szCs w:val="28"/>
          <w:lang w:val="ru-RU"/>
        </w:rPr>
        <w:t>том числе</w:t>
      </w:r>
      <w:r w:rsidR="00DE753F" w:rsidRPr="00207730">
        <w:rPr>
          <w:rFonts w:eastAsia="Calibri" w:cs="Times New Roman"/>
          <w:bCs/>
          <w:iCs/>
          <w:sz w:val="28"/>
          <w:szCs w:val="28"/>
          <w:lang w:val="ru-RU"/>
        </w:rPr>
        <w:t xml:space="preserve"> с учетом имеющегося зарубежного опыта. </w:t>
      </w:r>
    </w:p>
    <w:p w14:paraId="5A69054E" w14:textId="386E5B3E" w:rsidR="00D50766" w:rsidRPr="00207730" w:rsidRDefault="00DE753F" w:rsidP="00742C3F">
      <w:pPr>
        <w:tabs>
          <w:tab w:val="left" w:pos="9214"/>
          <w:tab w:val="left" w:pos="9356"/>
        </w:tabs>
        <w:spacing w:after="0" w:line="240" w:lineRule="auto"/>
        <w:jc w:val="center"/>
        <w:rPr>
          <w:rFonts w:eastAsia="Calibri" w:cs="Times New Roman"/>
          <w:bCs/>
          <w:iCs/>
          <w:sz w:val="28"/>
          <w:szCs w:val="28"/>
          <w:lang w:val="ru-RU"/>
        </w:rPr>
      </w:pPr>
      <w:r w:rsidRPr="00207730">
        <w:rPr>
          <w:rFonts w:eastAsia="Calibri" w:cs="Times New Roman"/>
          <w:noProof/>
          <w:sz w:val="28"/>
          <w:szCs w:val="28"/>
          <w:lang w:val="ru-RU" w:eastAsia="ru-RU"/>
        </w:rPr>
        <w:drawing>
          <wp:inline distT="0" distB="0" distL="0" distR="0" wp14:anchorId="31001ED4" wp14:editId="6A48FADD">
            <wp:extent cx="5870575" cy="5594985"/>
            <wp:effectExtent l="0" t="0" r="0" b="0"/>
            <wp:docPr id="8" name="Диаграмма 1"/>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09FD5615" w14:textId="44CE9229" w:rsidR="00D50766" w:rsidRPr="00207730" w:rsidRDefault="00772541" w:rsidP="00742C3F">
      <w:pPr>
        <w:tabs>
          <w:tab w:val="left" w:pos="9214"/>
          <w:tab w:val="left" w:pos="9356"/>
        </w:tabs>
        <w:spacing w:after="0" w:line="240" w:lineRule="auto"/>
        <w:ind w:firstLine="709"/>
        <w:jc w:val="center"/>
        <w:rPr>
          <w:rFonts w:eastAsia="Calibri" w:cs="Times New Roman"/>
          <w:bCs/>
          <w:iCs/>
          <w:sz w:val="28"/>
          <w:szCs w:val="28"/>
          <w:lang w:val="ru-RU"/>
        </w:rPr>
      </w:pPr>
      <w:r w:rsidRPr="00207730">
        <w:rPr>
          <w:rFonts w:eastAsia="Calibri" w:cs="Times New Roman"/>
          <w:bCs/>
          <w:iCs/>
          <w:sz w:val="28"/>
          <w:szCs w:val="28"/>
          <w:lang w:val="ru-RU"/>
        </w:rPr>
        <w:t xml:space="preserve">Рисунок </w:t>
      </w:r>
      <w:r w:rsidR="001B4280" w:rsidRPr="00207730">
        <w:rPr>
          <w:rFonts w:eastAsia="Calibri" w:cs="Times New Roman"/>
          <w:bCs/>
          <w:iCs/>
          <w:sz w:val="28"/>
          <w:szCs w:val="28"/>
          <w:lang w:val="ru-RU"/>
        </w:rPr>
        <w:t>11</w:t>
      </w:r>
      <w:r w:rsidRPr="00207730">
        <w:rPr>
          <w:rFonts w:eastAsia="Calibri" w:cs="Times New Roman"/>
          <w:bCs/>
          <w:iCs/>
          <w:sz w:val="28"/>
          <w:szCs w:val="28"/>
          <w:lang w:val="ru-RU"/>
        </w:rPr>
        <w:t xml:space="preserve"> – Распределение ответов на вопрос: «Какие практические рекомендации можете предложить для развития технического обеспечения содержания осужденных учреждений минимальной безопасности</w:t>
      </w:r>
      <w:r w:rsidR="003C52A9" w:rsidRPr="00207730">
        <w:rPr>
          <w:rFonts w:eastAsia="Calibri" w:cs="Times New Roman"/>
          <w:bCs/>
          <w:iCs/>
          <w:sz w:val="28"/>
          <w:szCs w:val="28"/>
          <w:lang w:val="ru-RU"/>
        </w:rPr>
        <w:t>?</w:t>
      </w:r>
      <w:r w:rsidRPr="00207730">
        <w:rPr>
          <w:rFonts w:eastAsia="Calibri" w:cs="Times New Roman"/>
          <w:bCs/>
          <w:iCs/>
          <w:sz w:val="28"/>
          <w:szCs w:val="28"/>
          <w:lang w:val="ru-RU"/>
        </w:rPr>
        <w:t>»</w:t>
      </w:r>
    </w:p>
    <w:p w14:paraId="0BAB5B22" w14:textId="77777777" w:rsidR="00772541" w:rsidRPr="00207730" w:rsidRDefault="00772541" w:rsidP="00742C3F">
      <w:pPr>
        <w:tabs>
          <w:tab w:val="left" w:pos="9214"/>
          <w:tab w:val="left" w:pos="9356"/>
        </w:tabs>
        <w:spacing w:after="0" w:line="240" w:lineRule="auto"/>
        <w:ind w:firstLine="709"/>
        <w:jc w:val="both"/>
        <w:rPr>
          <w:rFonts w:eastAsia="Calibri" w:cs="Times New Roman"/>
          <w:bCs/>
          <w:iCs/>
          <w:sz w:val="28"/>
          <w:szCs w:val="28"/>
          <w:lang w:val="ru-RU"/>
        </w:rPr>
      </w:pPr>
    </w:p>
    <w:p w14:paraId="20EE5BF7" w14:textId="3A7ABE4D" w:rsidR="00904ADA" w:rsidRPr="00207730" w:rsidRDefault="00904ADA" w:rsidP="00904ADA">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Освоение сотрудниками навыков обращения с технико-криминалистическими средствами играет решающую роль в формировании их профессиональной компетентности и эффективности выполнения служебных задач. Когда специалист в совершенстве владеет методикой использования конкретного прибора или устройства, его внимание не рассеивается на технические детали или контроль за собственными действиями. Напротив, сознание освобождается от необходимости искать способы эксплуатации оборудования, что позволяет сосредоточиться непосредственно на объекте применения техники – будь то наблюдение, контроль, надзор или фиксация доказательственной информации.</w:t>
      </w:r>
    </w:p>
    <w:p w14:paraId="734AC441" w14:textId="5BB589DD" w:rsidR="00904ADA" w:rsidRPr="00207730" w:rsidRDefault="00904ADA" w:rsidP="00904ADA">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Для успешной адаптации сотрудников УИС к практическому использованию научно-технических средств на этапе профессиональной подготовки необходимо акцентировать внимание на практико-ориентированном обучении. Наибольшую эффективность демонстрируют тренинговые занятия, основанные на решении моделированных тактических и ситуационных задач, приближенных к реальной служебной обстановке. Такой подход формирует устойчивые профессиональные навыки, развивает оперативное мышление и повышает способность действовать грамотно и уверенно в нестандартных условиях.</w:t>
      </w:r>
    </w:p>
    <w:p w14:paraId="1657F44B" w14:textId="76DAFFBF" w:rsidR="00904ADA" w:rsidRPr="00207730" w:rsidRDefault="00904ADA" w:rsidP="00904ADA">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Особую значимость в рамках технической подготовки приобретает создание учебной среды, максимально приближенной к реальной обстановке служебной деятельности сотрудников УИС. Моделирование условий, типичных для исполнения правоохранительных функций (патрулирование, надзор, регистрация правонарушений, работа с техническими устройствами) способствует формированию профессиональной устойчивости и готовности к применению технологий в различных ситуациях.</w:t>
      </w:r>
    </w:p>
    <w:p w14:paraId="47438C54" w14:textId="77777777" w:rsidR="00904ADA" w:rsidRPr="00207730" w:rsidRDefault="00904ADA" w:rsidP="00904ADA">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 процессе организации специализированной технической подготовки следует уделять ведущую роль практическим занятиям с новейшими образцами техники и имитации реальных сценариев служебной деятельности. Это не только ускоряет процесс усвоения знаний и навыков, но и позволяет глубже понять возможности и ограничения каждого технического средства.</w:t>
      </w:r>
    </w:p>
    <w:p w14:paraId="056B5D5E" w14:textId="77777777" w:rsidR="00904ADA" w:rsidRPr="00207730" w:rsidRDefault="00904ADA" w:rsidP="00904ADA">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Кроме того, важным направлением профессионального развития является распространение положительного опыта применения научно-технических средств, накопленного сотрудниками, уже успешно использующими такие технологии в своей работе. Демонстрация успешных практик способствует укреплению уверенности личного состава в эффективности технических решений, формирует положительную психологическую установку на использование инноваций и развивает у сотрудников осознание личной ответственности за качество и безопасность применения научно-технических средств в правоохранительной деятельности.</w:t>
      </w:r>
    </w:p>
    <w:p w14:paraId="2A2DF7C9" w14:textId="77777777" w:rsidR="00525EED" w:rsidRDefault="00DE753F" w:rsidP="00525EED">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Таким образом, стремительный темп развития информационных технологий приводит к необходимости рассмотрения возможностей совершенствования форм профессиональной подготовки, в </w:t>
      </w:r>
      <w:r w:rsidR="00D134EB" w:rsidRPr="00207730">
        <w:rPr>
          <w:rFonts w:eastAsia="Calibri" w:cs="Times New Roman"/>
          <w:bCs/>
          <w:iCs/>
          <w:sz w:val="28"/>
          <w:szCs w:val="28"/>
          <w:lang w:val="ru-RU"/>
        </w:rPr>
        <w:t>том числе</w:t>
      </w:r>
      <w:r w:rsidRPr="00207730">
        <w:rPr>
          <w:rFonts w:eastAsia="Calibri" w:cs="Times New Roman"/>
          <w:bCs/>
          <w:iCs/>
          <w:sz w:val="28"/>
          <w:szCs w:val="28"/>
          <w:lang w:val="ru-RU"/>
        </w:rPr>
        <w:t xml:space="preserve">, путем привлечения профильных кафедр, создаваемых на базе ведомственных организаций. Выработка эффективных форм и инструментария организации взаимодействия работодателя в лице МВД РК и профильных кафедр гражданских образовательных организаций может стать решением задач обеспечения учреждений и органов УИС РК необходимыми </w:t>
      </w:r>
      <w:r w:rsidRPr="00207730">
        <w:rPr>
          <w:rFonts w:eastAsia="Calibri" w:cs="Times New Roman"/>
          <w:bCs/>
          <w:iCs/>
          <w:sz w:val="28"/>
          <w:szCs w:val="28"/>
        </w:rPr>
        <w:t>I</w:t>
      </w:r>
      <w:r w:rsidRPr="00207730">
        <w:rPr>
          <w:rFonts w:eastAsia="Calibri" w:cs="Times New Roman"/>
          <w:bCs/>
          <w:iCs/>
          <w:sz w:val="28"/>
          <w:szCs w:val="28"/>
          <w:lang w:val="ru-RU"/>
        </w:rPr>
        <w:t xml:space="preserve">Т-специалистами. </w:t>
      </w:r>
    </w:p>
    <w:p w14:paraId="1249E575" w14:textId="30BEFE49" w:rsidR="00BA491E" w:rsidRPr="00525EED" w:rsidRDefault="00DE753F" w:rsidP="00525EED">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sz w:val="28"/>
          <w:szCs w:val="28"/>
          <w:lang w:val="ru-RU"/>
        </w:rPr>
        <w:t xml:space="preserve">Конечно, мы предлагаем дорогостоящий проект, но если работать </w:t>
      </w:r>
      <w:r w:rsidR="006356CC" w:rsidRPr="00207730">
        <w:rPr>
          <w:rFonts w:eastAsia="Calibri" w:cs="Times New Roman"/>
          <w:sz w:val="28"/>
          <w:szCs w:val="28"/>
          <w:lang w:val="ru-RU"/>
        </w:rPr>
        <w:t>исключительно старыми методами</w:t>
      </w:r>
      <w:r w:rsidRPr="00207730">
        <w:rPr>
          <w:rFonts w:eastAsia="Calibri" w:cs="Times New Roman"/>
          <w:sz w:val="28"/>
          <w:szCs w:val="28"/>
          <w:lang w:val="ru-RU"/>
        </w:rPr>
        <w:t xml:space="preserve">, то для достижения надлежащего контроля и надзора за осужденными, </w:t>
      </w:r>
      <w:r w:rsidR="00BA491E">
        <w:rPr>
          <w:rFonts w:eastAsia="Calibri" w:cs="Times New Roman"/>
          <w:sz w:val="28"/>
          <w:szCs w:val="28"/>
          <w:lang w:val="ru-RU"/>
        </w:rPr>
        <w:t>поддержания надлежащего уровня режима, предупреждение</w:t>
      </w:r>
      <w:r w:rsidRPr="00207730">
        <w:rPr>
          <w:rFonts w:eastAsia="Calibri" w:cs="Times New Roman"/>
          <w:sz w:val="28"/>
          <w:szCs w:val="28"/>
          <w:lang w:val="ru-RU"/>
        </w:rPr>
        <w:t xml:space="preserve"> и профилактик</w:t>
      </w:r>
      <w:r w:rsidR="00BA491E">
        <w:rPr>
          <w:rFonts w:eastAsia="Calibri" w:cs="Times New Roman"/>
          <w:sz w:val="28"/>
          <w:szCs w:val="28"/>
          <w:lang w:val="ru-RU"/>
        </w:rPr>
        <w:t>а</w:t>
      </w:r>
      <w:r w:rsidRPr="00207730">
        <w:rPr>
          <w:rFonts w:eastAsia="Calibri" w:cs="Times New Roman"/>
          <w:sz w:val="28"/>
          <w:szCs w:val="28"/>
          <w:lang w:val="ru-RU"/>
        </w:rPr>
        <w:t xml:space="preserve"> возможных </w:t>
      </w:r>
      <w:r w:rsidR="00DA418D" w:rsidRPr="00207730">
        <w:rPr>
          <w:rFonts w:eastAsia="Calibri" w:cs="Times New Roman"/>
          <w:sz w:val="28"/>
          <w:szCs w:val="28"/>
          <w:lang w:val="ru-RU"/>
        </w:rPr>
        <w:t xml:space="preserve">преступных </w:t>
      </w:r>
      <w:r w:rsidR="00BA491E">
        <w:rPr>
          <w:rFonts w:eastAsia="Calibri" w:cs="Times New Roman"/>
          <w:sz w:val="28"/>
          <w:szCs w:val="28"/>
          <w:lang w:val="ru-RU"/>
        </w:rPr>
        <w:t>намерений</w:t>
      </w:r>
      <w:r w:rsidRPr="00207730">
        <w:rPr>
          <w:rFonts w:eastAsia="Calibri" w:cs="Times New Roman"/>
          <w:sz w:val="28"/>
          <w:szCs w:val="28"/>
          <w:lang w:val="ru-RU"/>
        </w:rPr>
        <w:t xml:space="preserve"> и правонарушений, </w:t>
      </w:r>
      <w:r w:rsidR="00BA491E">
        <w:rPr>
          <w:rFonts w:eastAsia="Calibri" w:cs="Times New Roman"/>
          <w:sz w:val="28"/>
          <w:szCs w:val="28"/>
          <w:lang w:val="ru-RU"/>
        </w:rPr>
        <w:t xml:space="preserve">объективно обусловит </w:t>
      </w:r>
      <w:r w:rsidRPr="00207730">
        <w:rPr>
          <w:rFonts w:eastAsia="Calibri" w:cs="Times New Roman"/>
          <w:sz w:val="28"/>
          <w:szCs w:val="28"/>
          <w:lang w:val="ru-RU"/>
        </w:rPr>
        <w:t>необходимо</w:t>
      </w:r>
      <w:r w:rsidR="00BA491E">
        <w:rPr>
          <w:rFonts w:eastAsia="Calibri" w:cs="Times New Roman"/>
          <w:sz w:val="28"/>
          <w:szCs w:val="28"/>
          <w:lang w:val="ru-RU"/>
        </w:rPr>
        <w:t>сть</w:t>
      </w:r>
      <w:r w:rsidRPr="00207730">
        <w:rPr>
          <w:rFonts w:eastAsia="Calibri" w:cs="Times New Roman"/>
          <w:sz w:val="28"/>
          <w:szCs w:val="28"/>
          <w:lang w:val="ru-RU"/>
        </w:rPr>
        <w:t xml:space="preserve"> увелич</w:t>
      </w:r>
      <w:r w:rsidR="00BA491E">
        <w:rPr>
          <w:rFonts w:eastAsia="Calibri" w:cs="Times New Roman"/>
          <w:sz w:val="28"/>
          <w:szCs w:val="28"/>
          <w:lang w:val="ru-RU"/>
        </w:rPr>
        <w:t>ения</w:t>
      </w:r>
      <w:r w:rsidRPr="00207730">
        <w:rPr>
          <w:rFonts w:eastAsia="Calibri" w:cs="Times New Roman"/>
          <w:sz w:val="28"/>
          <w:szCs w:val="28"/>
          <w:lang w:val="ru-RU"/>
        </w:rPr>
        <w:t xml:space="preserve"> штатную численность личного состава УМБ. Однако приведенные в перво</w:t>
      </w:r>
      <w:r w:rsidR="00DA418D" w:rsidRPr="00207730">
        <w:rPr>
          <w:rFonts w:eastAsia="Calibri" w:cs="Times New Roman"/>
          <w:sz w:val="28"/>
          <w:szCs w:val="28"/>
          <w:lang w:val="ru-RU"/>
        </w:rPr>
        <w:t>м разделе</w:t>
      </w:r>
      <w:r w:rsidRPr="00207730">
        <w:rPr>
          <w:rFonts w:eastAsia="Calibri" w:cs="Times New Roman"/>
          <w:sz w:val="28"/>
          <w:szCs w:val="28"/>
          <w:lang w:val="ru-RU"/>
        </w:rPr>
        <w:t xml:space="preserve"> исследования данные затрат на содержание осужденных, которые, естественно станут больше в разы с увеличением штата сотрудников, свидетельствуют о том, что целесообразнее вложить те же самые бюджетные средства в </w:t>
      </w:r>
      <w:r w:rsidR="00DA418D" w:rsidRPr="00207730">
        <w:rPr>
          <w:rFonts w:eastAsia="Calibri" w:cs="Times New Roman"/>
          <w:sz w:val="28"/>
          <w:szCs w:val="28"/>
          <w:lang w:val="ru-RU"/>
        </w:rPr>
        <w:t>оснащение</w:t>
      </w:r>
      <w:r w:rsidRPr="00207730">
        <w:rPr>
          <w:rFonts w:eastAsia="Calibri" w:cs="Times New Roman"/>
          <w:sz w:val="28"/>
          <w:szCs w:val="28"/>
          <w:lang w:val="ru-RU"/>
        </w:rPr>
        <w:t xml:space="preserve"> учреждени</w:t>
      </w:r>
      <w:r w:rsidR="00DA418D" w:rsidRPr="00207730">
        <w:rPr>
          <w:rFonts w:eastAsia="Calibri" w:cs="Times New Roman"/>
          <w:sz w:val="28"/>
          <w:szCs w:val="28"/>
          <w:lang w:val="ru-RU"/>
        </w:rPr>
        <w:t>й</w:t>
      </w:r>
      <w:r w:rsidRPr="00207730">
        <w:rPr>
          <w:rFonts w:eastAsia="Calibri" w:cs="Times New Roman"/>
          <w:sz w:val="28"/>
          <w:szCs w:val="28"/>
          <w:lang w:val="ru-RU"/>
        </w:rPr>
        <w:t xml:space="preserve"> научно-техническими средствами и криминалистической техникой и за счет дистанционного контроля исключить сразу цел</w:t>
      </w:r>
      <w:r w:rsidR="00DA418D" w:rsidRPr="00207730">
        <w:rPr>
          <w:rFonts w:eastAsia="Calibri" w:cs="Times New Roman"/>
          <w:sz w:val="28"/>
          <w:szCs w:val="28"/>
          <w:lang w:val="ru-RU"/>
        </w:rPr>
        <w:t>ый</w:t>
      </w:r>
      <w:r w:rsidRPr="00207730">
        <w:rPr>
          <w:rFonts w:eastAsia="Calibri" w:cs="Times New Roman"/>
          <w:sz w:val="28"/>
          <w:szCs w:val="28"/>
          <w:lang w:val="ru-RU"/>
        </w:rPr>
        <w:t xml:space="preserve"> ряда </w:t>
      </w:r>
      <w:r w:rsidR="00DA418D" w:rsidRPr="00207730">
        <w:rPr>
          <w:rFonts w:eastAsia="Calibri" w:cs="Times New Roman"/>
          <w:sz w:val="28"/>
          <w:szCs w:val="28"/>
          <w:lang w:val="ru-RU"/>
        </w:rPr>
        <w:t xml:space="preserve">факторов </w:t>
      </w:r>
      <w:r w:rsidRPr="00207730">
        <w:rPr>
          <w:rFonts w:eastAsia="Calibri" w:cs="Times New Roman"/>
          <w:sz w:val="28"/>
          <w:szCs w:val="28"/>
          <w:lang w:val="ru-RU"/>
        </w:rPr>
        <w:t>(</w:t>
      </w:r>
      <w:r w:rsidR="00DA418D" w:rsidRPr="00207730">
        <w:rPr>
          <w:rFonts w:eastAsia="Calibri" w:cs="Times New Roman"/>
          <w:sz w:val="28"/>
          <w:szCs w:val="28"/>
          <w:lang w:val="ru-RU"/>
        </w:rPr>
        <w:t>коррупционные риски</w:t>
      </w:r>
      <w:r w:rsidRPr="00207730">
        <w:rPr>
          <w:rFonts w:eastAsia="Calibri" w:cs="Times New Roman"/>
          <w:sz w:val="28"/>
          <w:szCs w:val="28"/>
          <w:lang w:val="ru-RU"/>
        </w:rPr>
        <w:t xml:space="preserve">, </w:t>
      </w:r>
      <w:r w:rsidR="00DA418D" w:rsidRPr="00207730">
        <w:rPr>
          <w:rFonts w:eastAsia="Calibri" w:cs="Times New Roman"/>
          <w:sz w:val="28"/>
          <w:szCs w:val="28"/>
          <w:lang w:val="ru-RU"/>
        </w:rPr>
        <w:t>затратность на содержание</w:t>
      </w:r>
      <w:r w:rsidRPr="00207730">
        <w:rPr>
          <w:rFonts w:eastAsia="Calibri" w:cs="Times New Roman"/>
          <w:sz w:val="28"/>
          <w:szCs w:val="28"/>
          <w:lang w:val="ru-RU"/>
        </w:rPr>
        <w:t xml:space="preserve"> личного состава, человеческий фактор и </w:t>
      </w:r>
      <w:r w:rsidR="00DA418D" w:rsidRPr="00207730">
        <w:rPr>
          <w:rFonts w:eastAsia="Calibri" w:cs="Times New Roman"/>
          <w:sz w:val="28"/>
          <w:szCs w:val="28"/>
          <w:lang w:val="ru-RU"/>
        </w:rPr>
        <w:t>другое</w:t>
      </w:r>
      <w:r w:rsidRPr="00207730">
        <w:rPr>
          <w:rFonts w:eastAsia="Calibri" w:cs="Times New Roman"/>
          <w:sz w:val="28"/>
          <w:szCs w:val="28"/>
          <w:lang w:val="ru-RU"/>
        </w:rPr>
        <w:t>).</w:t>
      </w:r>
      <w:r w:rsidRPr="00207730">
        <w:rPr>
          <w:rFonts w:eastAsia="Calibri" w:cs="Times New Roman"/>
          <w:b/>
          <w:sz w:val="28"/>
          <w:szCs w:val="28"/>
          <w:lang w:val="ru-RU"/>
        </w:rPr>
        <w:t xml:space="preserve"> </w:t>
      </w:r>
      <w:bookmarkEnd w:id="23"/>
    </w:p>
    <w:p w14:paraId="389818C0" w14:textId="77777777" w:rsidR="00BA491E" w:rsidRDefault="00BA491E" w:rsidP="00742C3F">
      <w:pPr>
        <w:tabs>
          <w:tab w:val="left" w:pos="9214"/>
          <w:tab w:val="left" w:pos="9356"/>
        </w:tabs>
        <w:spacing w:after="0" w:line="240" w:lineRule="auto"/>
        <w:ind w:firstLine="709"/>
        <w:jc w:val="both"/>
        <w:rPr>
          <w:rFonts w:eastAsia="Calibri" w:cs="Times New Roman"/>
          <w:b/>
          <w:sz w:val="28"/>
          <w:szCs w:val="28"/>
          <w:lang w:val="ru-RU"/>
        </w:rPr>
      </w:pPr>
    </w:p>
    <w:p w14:paraId="08837524" w14:textId="70019C38" w:rsidR="00D50766" w:rsidRPr="002066AA" w:rsidRDefault="00DE753F" w:rsidP="002066AA">
      <w:pPr>
        <w:tabs>
          <w:tab w:val="left" w:pos="9214"/>
          <w:tab w:val="left" w:pos="9356"/>
        </w:tabs>
        <w:spacing w:after="0" w:line="240" w:lineRule="auto"/>
        <w:ind w:firstLine="709"/>
        <w:jc w:val="both"/>
        <w:rPr>
          <w:rFonts w:eastAsia="Calibri" w:cs="Times New Roman"/>
          <w:b/>
          <w:sz w:val="28"/>
          <w:szCs w:val="28"/>
          <w:lang w:val="ru-RU"/>
        </w:rPr>
      </w:pPr>
      <w:r w:rsidRPr="00207730">
        <w:rPr>
          <w:rFonts w:eastAsia="Calibri" w:cs="Times New Roman"/>
          <w:b/>
          <w:sz w:val="28"/>
          <w:szCs w:val="28"/>
          <w:lang w:val="ru-RU"/>
        </w:rPr>
        <w:br w:type="page"/>
      </w:r>
      <w:bookmarkStart w:id="24" w:name="_Toc198280890"/>
      <w:r w:rsidR="005042FA" w:rsidRPr="00207730">
        <w:rPr>
          <w:rFonts w:eastAsia="Calibri" w:cs="Times New Roman"/>
          <w:bCs/>
          <w:sz w:val="28"/>
          <w:szCs w:val="28"/>
          <w:lang w:val="ru-RU"/>
        </w:rPr>
        <w:t>3</w:t>
      </w:r>
      <w:r w:rsidRPr="00207730">
        <w:rPr>
          <w:rFonts w:eastAsia="Calibri" w:cs="Times New Roman"/>
          <w:bCs/>
          <w:sz w:val="28"/>
          <w:szCs w:val="28"/>
          <w:lang w:val="ru-RU"/>
        </w:rPr>
        <w:t xml:space="preserve"> Пути совершенствования технико-криминалистического обеспечению содержания в учреждениях минимальной безопасности</w:t>
      </w:r>
      <w:bookmarkEnd w:id="24"/>
    </w:p>
    <w:p w14:paraId="36319C54" w14:textId="77777777" w:rsidR="00D50766" w:rsidRPr="00207730" w:rsidRDefault="00D50766" w:rsidP="00742C3F">
      <w:pPr>
        <w:tabs>
          <w:tab w:val="left" w:pos="9214"/>
          <w:tab w:val="left" w:pos="9356"/>
        </w:tabs>
        <w:spacing w:after="0" w:line="240" w:lineRule="auto"/>
        <w:ind w:firstLine="709"/>
        <w:jc w:val="both"/>
        <w:rPr>
          <w:rFonts w:eastAsia="Calibri" w:cs="Times New Roman"/>
          <w:bCs/>
          <w:sz w:val="28"/>
          <w:szCs w:val="28"/>
          <w:lang w:val="ru-RU"/>
        </w:rPr>
      </w:pPr>
    </w:p>
    <w:p w14:paraId="28470979" w14:textId="77777777" w:rsidR="00D50766" w:rsidRPr="00207730" w:rsidRDefault="00DE753F" w:rsidP="00742C3F">
      <w:pPr>
        <w:pStyle w:val="1"/>
        <w:spacing w:before="0" w:line="240" w:lineRule="auto"/>
        <w:ind w:firstLine="709"/>
        <w:jc w:val="both"/>
        <w:rPr>
          <w:rFonts w:ascii="Times New Roman" w:eastAsia="Calibri" w:hAnsi="Times New Roman" w:cs="Times New Roman"/>
          <w:bCs/>
          <w:color w:val="auto"/>
          <w:sz w:val="28"/>
          <w:szCs w:val="28"/>
          <w:lang w:val="ru-RU"/>
        </w:rPr>
      </w:pPr>
      <w:bookmarkStart w:id="25" w:name="_Toc198280891"/>
      <w:r w:rsidRPr="00207730">
        <w:rPr>
          <w:rFonts w:ascii="Times New Roman" w:eastAsia="Calibri" w:hAnsi="Times New Roman" w:cs="Times New Roman"/>
          <w:bCs/>
          <w:color w:val="auto"/>
          <w:sz w:val="28"/>
          <w:szCs w:val="28"/>
          <w:lang w:val="ru-RU"/>
        </w:rPr>
        <w:t>3.1 Совершенствование действующего законодательства по вопросам относящихся к технико-криминалистическому обеспечению содержания в учреждениях минимальной безопасности</w:t>
      </w:r>
      <w:bookmarkEnd w:id="25"/>
      <w:r w:rsidRPr="00207730">
        <w:rPr>
          <w:rFonts w:ascii="Times New Roman" w:eastAsia="Calibri" w:hAnsi="Times New Roman" w:cs="Times New Roman"/>
          <w:bCs/>
          <w:color w:val="auto"/>
          <w:sz w:val="28"/>
          <w:szCs w:val="28"/>
          <w:lang w:val="ru-RU"/>
        </w:rPr>
        <w:t xml:space="preserve"> </w:t>
      </w:r>
    </w:p>
    <w:p w14:paraId="48434152"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41C06D6B" w14:textId="1E9586B7" w:rsidR="00143880" w:rsidRPr="00207730" w:rsidRDefault="00143880" w:rsidP="00143880">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Нормативно-правовое регулирование ТКО в учреждениях </w:t>
      </w:r>
      <w:r w:rsidR="00C93997" w:rsidRPr="00207730">
        <w:rPr>
          <w:rFonts w:eastAsia="Calibri" w:cs="Times New Roman"/>
          <w:sz w:val="28"/>
          <w:szCs w:val="28"/>
          <w:lang w:val="ru-RU"/>
        </w:rPr>
        <w:t>УИС РК</w:t>
      </w:r>
      <w:r w:rsidRPr="00207730">
        <w:rPr>
          <w:rFonts w:eastAsia="Calibri" w:cs="Times New Roman"/>
          <w:sz w:val="28"/>
          <w:szCs w:val="28"/>
          <w:lang w:val="ru-RU"/>
        </w:rPr>
        <w:t xml:space="preserve"> представляет собой комплекс законодательных и подзаконных актов, устанавливающих принципы, порядок и условия использования специальных знаний, методик и технических средств, направленных на предупреждение, выявление и раскрытие преступлений в местах лишения свободы. Согласно </w:t>
      </w:r>
      <w:r w:rsidR="00C93997" w:rsidRPr="00207730">
        <w:rPr>
          <w:rFonts w:eastAsia="Calibri" w:cs="Times New Roman"/>
          <w:sz w:val="28"/>
          <w:szCs w:val="28"/>
          <w:lang w:val="ru-RU"/>
        </w:rPr>
        <w:t>ст. </w:t>
      </w:r>
      <w:r w:rsidRPr="00207730">
        <w:rPr>
          <w:rFonts w:eastAsia="Calibri" w:cs="Times New Roman"/>
          <w:sz w:val="28"/>
          <w:szCs w:val="28"/>
          <w:lang w:val="ru-RU"/>
        </w:rPr>
        <w:t xml:space="preserve">99 </w:t>
      </w:r>
      <w:r w:rsidR="00C93997" w:rsidRPr="00207730">
        <w:rPr>
          <w:rFonts w:eastAsia="Calibri" w:cs="Times New Roman"/>
          <w:sz w:val="28"/>
          <w:szCs w:val="28"/>
          <w:lang w:val="ru-RU"/>
        </w:rPr>
        <w:t>УИК</w:t>
      </w:r>
      <w:r w:rsidRPr="00207730">
        <w:rPr>
          <w:rFonts w:eastAsia="Calibri" w:cs="Times New Roman"/>
          <w:sz w:val="28"/>
          <w:szCs w:val="28"/>
          <w:lang w:val="ru-RU"/>
        </w:rPr>
        <w:t xml:space="preserve"> РК, администраци</w:t>
      </w:r>
      <w:r w:rsidR="00C93997" w:rsidRPr="00207730">
        <w:rPr>
          <w:rFonts w:eastAsia="Calibri" w:cs="Times New Roman"/>
          <w:sz w:val="28"/>
          <w:szCs w:val="28"/>
          <w:lang w:val="ru-RU"/>
        </w:rPr>
        <w:t>я</w:t>
      </w:r>
      <w:r w:rsidRPr="00207730">
        <w:rPr>
          <w:rFonts w:eastAsia="Calibri" w:cs="Times New Roman"/>
          <w:sz w:val="28"/>
          <w:szCs w:val="28"/>
          <w:lang w:val="ru-RU"/>
        </w:rPr>
        <w:t xml:space="preserve"> учреждений</w:t>
      </w:r>
      <w:r w:rsidR="00C93997" w:rsidRPr="00207730">
        <w:rPr>
          <w:rFonts w:eastAsia="Calibri" w:cs="Times New Roman"/>
          <w:sz w:val="28"/>
          <w:szCs w:val="28"/>
          <w:lang w:val="ru-RU"/>
        </w:rPr>
        <w:t xml:space="preserve"> УИС</w:t>
      </w:r>
      <w:r w:rsidRPr="00207730">
        <w:rPr>
          <w:rFonts w:eastAsia="Calibri" w:cs="Times New Roman"/>
          <w:sz w:val="28"/>
          <w:szCs w:val="28"/>
          <w:lang w:val="ru-RU"/>
        </w:rPr>
        <w:t xml:space="preserve"> </w:t>
      </w:r>
      <w:r w:rsidR="00C93997" w:rsidRPr="00207730">
        <w:rPr>
          <w:rFonts w:eastAsia="Calibri" w:cs="Times New Roman"/>
          <w:sz w:val="28"/>
          <w:szCs w:val="28"/>
          <w:lang w:val="ru-RU"/>
        </w:rPr>
        <w:t>вправе</w:t>
      </w:r>
      <w:r w:rsidRPr="00207730">
        <w:rPr>
          <w:rFonts w:eastAsia="Calibri" w:cs="Times New Roman"/>
          <w:sz w:val="28"/>
          <w:szCs w:val="28"/>
          <w:lang w:val="ru-RU"/>
        </w:rPr>
        <w:t xml:space="preserve"> использовать системы видеонаблюдения, электронные и иные технические средства контроля и охраны.</w:t>
      </w:r>
    </w:p>
    <w:p w14:paraId="5EDE01AC" w14:textId="1947FEDD" w:rsidR="0050266E" w:rsidRPr="00F83E8A" w:rsidRDefault="009A4773" w:rsidP="00F83E8A">
      <w:pPr>
        <w:tabs>
          <w:tab w:val="left" w:pos="9214"/>
          <w:tab w:val="left" w:pos="9356"/>
        </w:tabs>
        <w:spacing w:after="0" w:line="240" w:lineRule="auto"/>
        <w:ind w:firstLine="709"/>
        <w:jc w:val="both"/>
        <w:rPr>
          <w:rFonts w:eastAsia="Calibri" w:cs="Times New Roman"/>
          <w:color w:val="FF0000"/>
          <w:sz w:val="28"/>
          <w:szCs w:val="28"/>
          <w:lang w:val="ru-RU"/>
        </w:rPr>
      </w:pPr>
      <w:r w:rsidRPr="00F83E8A">
        <w:rPr>
          <w:rFonts w:eastAsia="Calibri" w:cs="Times New Roman"/>
          <w:sz w:val="28"/>
          <w:szCs w:val="28"/>
          <w:lang w:val="ru-RU"/>
        </w:rPr>
        <w:t xml:space="preserve">С целью обеспечения и соблюдение законных прав и интересов, использование таких средств допускается только после соответствующего уведомления осужденных и  </w:t>
      </w:r>
      <w:r w:rsidR="00F83E8A" w:rsidRPr="00F83E8A">
        <w:rPr>
          <w:rFonts w:eastAsia="Calibri" w:cs="Times New Roman"/>
          <w:sz w:val="28"/>
          <w:szCs w:val="28"/>
          <w:lang w:val="ru-RU"/>
        </w:rPr>
        <w:t xml:space="preserve">их </w:t>
      </w:r>
      <w:r w:rsidRPr="00F83E8A">
        <w:rPr>
          <w:rFonts w:eastAsia="Calibri" w:cs="Times New Roman"/>
          <w:sz w:val="28"/>
          <w:szCs w:val="28"/>
          <w:lang w:val="ru-RU"/>
        </w:rPr>
        <w:t>согласия.</w:t>
      </w:r>
      <w:r>
        <w:rPr>
          <w:rFonts w:eastAsia="Calibri" w:cs="Times New Roman"/>
          <w:color w:val="FF0000"/>
          <w:sz w:val="28"/>
          <w:szCs w:val="28"/>
          <w:lang w:val="ru-RU"/>
        </w:rPr>
        <w:t xml:space="preserve"> </w:t>
      </w:r>
      <w:r w:rsidR="00EF28A2">
        <w:rPr>
          <w:rFonts w:eastAsia="Calibri" w:cs="Times New Roman"/>
          <w:sz w:val="28"/>
          <w:szCs w:val="28"/>
          <w:lang w:val="ru-RU"/>
        </w:rPr>
        <w:t xml:space="preserve">Кроме того, </w:t>
      </w:r>
      <w:r w:rsidR="00EF28A2" w:rsidRPr="0050266E">
        <w:rPr>
          <w:rFonts w:eastAsia="Calibri" w:cs="Times New Roman"/>
          <w:sz w:val="28"/>
          <w:szCs w:val="28"/>
          <w:lang w:val="ru-RU"/>
        </w:rPr>
        <w:t xml:space="preserve">технические средства выполняют не только функцию поддержания установленного режима </w:t>
      </w:r>
      <w:r w:rsidR="00EF28A2">
        <w:rPr>
          <w:rFonts w:eastAsia="Calibri" w:cs="Times New Roman"/>
          <w:sz w:val="28"/>
          <w:szCs w:val="28"/>
          <w:lang w:val="ru-RU"/>
        </w:rPr>
        <w:t>содержания</w:t>
      </w:r>
      <w:r w:rsidR="00EF28A2" w:rsidRPr="0050266E">
        <w:rPr>
          <w:rFonts w:eastAsia="Calibri" w:cs="Times New Roman"/>
          <w:sz w:val="28"/>
          <w:szCs w:val="28"/>
          <w:lang w:val="ru-RU"/>
        </w:rPr>
        <w:t xml:space="preserve">, но и </w:t>
      </w:r>
      <w:r w:rsidR="00EF28A2">
        <w:rPr>
          <w:rFonts w:eastAsia="Calibri" w:cs="Times New Roman"/>
          <w:sz w:val="28"/>
          <w:szCs w:val="28"/>
          <w:lang w:val="ru-RU"/>
        </w:rPr>
        <w:t>средством защиты самим осужденных, так как и</w:t>
      </w:r>
      <w:r w:rsidR="00EF28A2" w:rsidRPr="0050266E">
        <w:rPr>
          <w:rFonts w:eastAsia="Calibri" w:cs="Times New Roman"/>
          <w:sz w:val="28"/>
          <w:szCs w:val="28"/>
          <w:lang w:val="ru-RU"/>
        </w:rPr>
        <w:t xml:space="preserve">х применение направлено </w:t>
      </w:r>
      <w:r w:rsidR="00EF28A2">
        <w:rPr>
          <w:rFonts w:eastAsia="Calibri" w:cs="Times New Roman"/>
          <w:sz w:val="28"/>
          <w:szCs w:val="28"/>
          <w:lang w:val="ru-RU"/>
        </w:rPr>
        <w:t xml:space="preserve">в том числе </w:t>
      </w:r>
      <w:r w:rsidR="00EF28A2" w:rsidRPr="0050266E">
        <w:rPr>
          <w:rFonts w:eastAsia="Calibri" w:cs="Times New Roman"/>
          <w:sz w:val="28"/>
          <w:szCs w:val="28"/>
          <w:lang w:val="ru-RU"/>
        </w:rPr>
        <w:t xml:space="preserve">на </w:t>
      </w:r>
      <w:r w:rsidR="00EF28A2">
        <w:rPr>
          <w:rFonts w:eastAsia="Calibri" w:cs="Times New Roman"/>
          <w:sz w:val="28"/>
          <w:szCs w:val="28"/>
          <w:lang w:val="ru-RU"/>
        </w:rPr>
        <w:t xml:space="preserve">недопущение </w:t>
      </w:r>
      <w:r w:rsidR="00EF28A2" w:rsidRPr="0050266E">
        <w:rPr>
          <w:rFonts w:eastAsia="Calibri" w:cs="Times New Roman"/>
          <w:sz w:val="28"/>
          <w:szCs w:val="28"/>
          <w:lang w:val="ru-RU"/>
        </w:rPr>
        <w:t xml:space="preserve"> конфликтных ситуаций</w:t>
      </w:r>
      <w:r w:rsidR="00EF28A2">
        <w:rPr>
          <w:rFonts w:eastAsia="Calibri" w:cs="Times New Roman"/>
          <w:sz w:val="28"/>
          <w:szCs w:val="28"/>
          <w:lang w:val="ru-RU"/>
        </w:rPr>
        <w:t xml:space="preserve"> и</w:t>
      </w:r>
      <w:r w:rsidR="00EF28A2" w:rsidRPr="0050266E">
        <w:rPr>
          <w:rFonts w:eastAsia="Calibri" w:cs="Times New Roman"/>
          <w:sz w:val="28"/>
          <w:szCs w:val="28"/>
          <w:lang w:val="ru-RU"/>
        </w:rPr>
        <w:t xml:space="preserve"> инцидентов</w:t>
      </w:r>
      <w:r w:rsidR="00EF28A2">
        <w:rPr>
          <w:rFonts w:eastAsia="Calibri" w:cs="Times New Roman"/>
          <w:sz w:val="28"/>
          <w:szCs w:val="28"/>
          <w:lang w:val="ru-RU"/>
        </w:rPr>
        <w:t xml:space="preserve">, а также </w:t>
      </w:r>
      <w:r w:rsidR="00EF28A2" w:rsidRPr="0050266E">
        <w:rPr>
          <w:rFonts w:eastAsia="Calibri" w:cs="Times New Roman"/>
          <w:sz w:val="28"/>
          <w:szCs w:val="28"/>
          <w:lang w:val="ru-RU"/>
        </w:rPr>
        <w:t xml:space="preserve"> иных угроз, способных причинить вред жизни и здоровью лиц, содержащихся в учреждении.</w:t>
      </w:r>
    </w:p>
    <w:p w14:paraId="420A1DDB" w14:textId="1E9EDA3B" w:rsidR="00143880" w:rsidRPr="00207730" w:rsidRDefault="00143880" w:rsidP="00143880">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Следует подчеркнуть, что использование технических средств контроля логично распространять не только на осужденных, но и на сотрудников учреждений</w:t>
      </w:r>
      <w:r w:rsidR="00C93997" w:rsidRPr="00207730">
        <w:rPr>
          <w:rFonts w:eastAsia="Calibri" w:cs="Times New Roman"/>
          <w:sz w:val="28"/>
          <w:szCs w:val="28"/>
          <w:lang w:val="ru-RU"/>
        </w:rPr>
        <w:t xml:space="preserve"> УИС</w:t>
      </w:r>
      <w:r w:rsidRPr="00207730">
        <w:rPr>
          <w:rFonts w:eastAsia="Calibri" w:cs="Times New Roman"/>
          <w:sz w:val="28"/>
          <w:szCs w:val="28"/>
          <w:lang w:val="ru-RU"/>
        </w:rPr>
        <w:t>, а также иных лиц, находящихся на их территории. Однако действующее законодательство пока не содержит положений, прямо регулирующих этот аспект, что создает нормативный пробел и требует дальнейшего совершенствования правовой базы.</w:t>
      </w:r>
    </w:p>
    <w:p w14:paraId="76975D52" w14:textId="7737566A" w:rsidR="00D50766" w:rsidRPr="00207730" w:rsidRDefault="001E7A42"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Но с целью обеспечения безопасности учреждений УИС, на практике используются устройства для непрерывного бесконтактного мониторинга состояния (в частности, бодрствования) сотрудников охраны и активности операторов. Для оптимизации применения технических средств защиты предлагается внести изменения в нормативные документы, расширяющие область применения видеонаблюдения и прочих инженерно-технических средств. В рамках изменений предлагается включить в перечень объектов мониторинга не только осужденных, но и сотрудников УИС и любых лиц, находящихся на территории учреждения, для повышения общего уровня безопасности</w:t>
      </w:r>
      <w:r w:rsidR="00594E4C" w:rsidRPr="00207730">
        <w:rPr>
          <w:rFonts w:eastAsia="Calibri" w:cs="Times New Roman"/>
          <w:sz w:val="28"/>
          <w:szCs w:val="28"/>
          <w:lang w:val="ru-RU"/>
        </w:rPr>
        <w:t>.</w:t>
      </w:r>
    </w:p>
    <w:p w14:paraId="27E40C8D" w14:textId="6A20D8BB" w:rsidR="00D50766" w:rsidRPr="00207730" w:rsidRDefault="001E7A42"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контексте внедрения передовых технико-криминалистических разработок в Казахстане </w:t>
      </w:r>
      <w:r w:rsidR="00DE753F" w:rsidRPr="00207730">
        <w:rPr>
          <w:rFonts w:eastAsia="Calibri" w:cs="Times New Roman"/>
          <w:sz w:val="28"/>
          <w:szCs w:val="28"/>
          <w:lang w:val="ru-RU"/>
        </w:rPr>
        <w:t>[</w:t>
      </w:r>
      <w:r w:rsidR="003D55FD" w:rsidRPr="00207730">
        <w:rPr>
          <w:rFonts w:eastAsia="Calibri" w:cs="Times New Roman"/>
          <w:sz w:val="28"/>
          <w:szCs w:val="28"/>
          <w:lang w:val="ru-RU"/>
        </w:rPr>
        <w:fldChar w:fldCharType="begin"/>
      </w:r>
      <w:r w:rsidR="003D55FD" w:rsidRPr="00207730">
        <w:rPr>
          <w:rFonts w:eastAsia="Calibri" w:cs="Times New Roman"/>
          <w:sz w:val="28"/>
          <w:szCs w:val="28"/>
          <w:lang w:val="ru-RU"/>
        </w:rPr>
        <w:instrText xml:space="preserve"> REF _Ref167834314 \r \h </w:instrText>
      </w:r>
      <w:r w:rsidR="00465070" w:rsidRPr="00207730">
        <w:rPr>
          <w:rFonts w:eastAsia="Calibri" w:cs="Times New Roman"/>
          <w:sz w:val="28"/>
          <w:szCs w:val="28"/>
          <w:lang w:val="ru-RU"/>
        </w:rPr>
        <w:instrText xml:space="preserve"> \* MERGEFORMAT </w:instrText>
      </w:r>
      <w:r w:rsidR="003D55FD" w:rsidRPr="00207730">
        <w:rPr>
          <w:rFonts w:eastAsia="Calibri" w:cs="Times New Roman"/>
          <w:sz w:val="28"/>
          <w:szCs w:val="28"/>
          <w:lang w:val="ru-RU"/>
        </w:rPr>
      </w:r>
      <w:r w:rsidR="003D55FD" w:rsidRPr="00207730">
        <w:rPr>
          <w:rFonts w:eastAsia="Calibri" w:cs="Times New Roman"/>
          <w:sz w:val="28"/>
          <w:szCs w:val="28"/>
          <w:lang w:val="ru-RU"/>
        </w:rPr>
        <w:fldChar w:fldCharType="separate"/>
      </w:r>
      <w:r w:rsidR="00AC46D8">
        <w:rPr>
          <w:rFonts w:eastAsia="Calibri" w:cs="Times New Roman"/>
          <w:sz w:val="28"/>
          <w:szCs w:val="28"/>
          <w:lang w:val="ru-RU"/>
        </w:rPr>
        <w:t>171</w:t>
      </w:r>
      <w:r w:rsidR="003D55FD" w:rsidRPr="00207730">
        <w:rPr>
          <w:rFonts w:eastAsia="Calibri" w:cs="Times New Roman"/>
          <w:sz w:val="28"/>
          <w:szCs w:val="28"/>
          <w:lang w:val="ru-RU"/>
        </w:rPr>
        <w:fldChar w:fldCharType="end"/>
      </w:r>
      <w:r w:rsidR="00DE753F" w:rsidRPr="00207730">
        <w:rPr>
          <w:rFonts w:eastAsia="Calibri" w:cs="Times New Roman"/>
          <w:sz w:val="28"/>
          <w:szCs w:val="28"/>
          <w:lang w:val="ru-RU"/>
        </w:rPr>
        <w:t>, с. 27]</w:t>
      </w:r>
      <w:r w:rsidRPr="00207730">
        <w:rPr>
          <w:rFonts w:eastAsia="Calibri" w:cs="Times New Roman"/>
          <w:sz w:val="28"/>
          <w:szCs w:val="28"/>
          <w:lang w:val="ru-RU"/>
        </w:rPr>
        <w:t xml:space="preserve">, особого внимания требует законодательное регулирование их применения. В частности, интеграция биометрических технологий в информационные системы правоохранительных органов является новым направлением, требующим соответствующей правовой базы </w:t>
      </w:r>
      <w:r w:rsidR="00DE753F" w:rsidRPr="00207730">
        <w:rPr>
          <w:rFonts w:eastAsia="Calibri" w:cs="Times New Roman"/>
          <w:sz w:val="28"/>
          <w:szCs w:val="28"/>
          <w:lang w:val="ru-RU"/>
        </w:rPr>
        <w:t>[</w:t>
      </w:r>
      <w:r w:rsidR="003D55FD" w:rsidRPr="00207730">
        <w:rPr>
          <w:rFonts w:cs="Times New Roman"/>
          <w:bCs/>
          <w:sz w:val="28"/>
          <w:szCs w:val="28"/>
          <w:lang w:val="ru-RU"/>
        </w:rPr>
        <w:fldChar w:fldCharType="begin"/>
      </w:r>
      <w:r w:rsidR="003D55FD" w:rsidRPr="00207730">
        <w:rPr>
          <w:rFonts w:eastAsia="Calibri" w:cs="Times New Roman"/>
          <w:sz w:val="28"/>
          <w:szCs w:val="28"/>
          <w:lang w:val="ru-RU"/>
        </w:rPr>
        <w:instrText xml:space="preserve"> REF _Ref198320545 \r \h </w:instrText>
      </w:r>
      <w:r w:rsidR="00465070" w:rsidRPr="00207730">
        <w:rPr>
          <w:rFonts w:cs="Times New Roman"/>
          <w:bCs/>
          <w:sz w:val="28"/>
          <w:szCs w:val="28"/>
          <w:lang w:val="ru-RU"/>
        </w:rPr>
        <w:instrText xml:space="preserve"> \* MERGEFORMAT </w:instrText>
      </w:r>
      <w:r w:rsidR="003D55FD" w:rsidRPr="00207730">
        <w:rPr>
          <w:rFonts w:cs="Times New Roman"/>
          <w:bCs/>
          <w:sz w:val="28"/>
          <w:szCs w:val="28"/>
          <w:lang w:val="ru-RU"/>
        </w:rPr>
      </w:r>
      <w:r w:rsidR="003D55FD" w:rsidRPr="00207730">
        <w:rPr>
          <w:rFonts w:cs="Times New Roman"/>
          <w:bCs/>
          <w:sz w:val="28"/>
          <w:szCs w:val="28"/>
          <w:lang w:val="ru-RU"/>
        </w:rPr>
        <w:fldChar w:fldCharType="separate"/>
      </w:r>
      <w:r w:rsidR="00AC46D8">
        <w:rPr>
          <w:rFonts w:eastAsia="Calibri" w:cs="Times New Roman"/>
          <w:sz w:val="28"/>
          <w:szCs w:val="28"/>
          <w:lang w:val="ru-RU"/>
        </w:rPr>
        <w:t>172</w:t>
      </w:r>
      <w:r w:rsidR="003D55FD" w:rsidRPr="00207730">
        <w:rPr>
          <w:rFonts w:cs="Times New Roman"/>
          <w:bCs/>
          <w:sz w:val="28"/>
          <w:szCs w:val="28"/>
          <w:lang w:val="ru-RU"/>
        </w:rPr>
        <w:fldChar w:fldCharType="end"/>
      </w:r>
      <w:r w:rsidR="00DE753F" w:rsidRPr="00207730">
        <w:rPr>
          <w:rFonts w:eastAsia="Calibri" w:cs="Times New Roman"/>
          <w:sz w:val="28"/>
          <w:szCs w:val="28"/>
          <w:lang w:val="ru-RU"/>
        </w:rPr>
        <w:t xml:space="preserve">, с. 91-92]. </w:t>
      </w:r>
    </w:p>
    <w:p w14:paraId="72C23724" w14:textId="4356A5EA" w:rsidR="00D50766" w:rsidRPr="00207730" w:rsidRDefault="00593853"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Использование технико-криминалистических методов и средств в учреждениях УИС, включая УМБ, должно осуществляться строго в соответствии с законом, уполномоченными лицами и с четким пониманием целей. В системе исполнения наказания эти методы служат для комплексного решения задач: от обеспечения безопасности осужденных и персонала до выявления преступлений, совершенных как в учреждении, так и до прибытия, а также для поиска беглецов и уклоняющихся от наказания</w:t>
      </w:r>
      <w:r w:rsidR="00DE753F" w:rsidRPr="00207730">
        <w:rPr>
          <w:rFonts w:eastAsia="Calibri" w:cs="Times New Roman"/>
          <w:sz w:val="28"/>
          <w:szCs w:val="28"/>
          <w:lang w:val="ru-RU"/>
        </w:rPr>
        <w:t xml:space="preserve">. </w:t>
      </w:r>
    </w:p>
    <w:p w14:paraId="0E8A8D79" w14:textId="482518A8" w:rsidR="00DD6D6A" w:rsidRDefault="008165A5"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Для обеспечения законности применения технико-криминалистических методов и средств в целях поддержания порядка и безопасности в УМБ необходимо документально фиксировать </w:t>
      </w:r>
      <w:r w:rsidR="00DD6D6A" w:rsidRPr="00207730">
        <w:rPr>
          <w:rFonts w:eastAsia="Calibri" w:cs="Times New Roman"/>
          <w:sz w:val="28"/>
          <w:szCs w:val="28"/>
          <w:lang w:val="ru-RU"/>
        </w:rPr>
        <w:t>все его</w:t>
      </w:r>
      <w:r w:rsidRPr="00207730">
        <w:rPr>
          <w:rFonts w:eastAsia="Calibri" w:cs="Times New Roman"/>
          <w:sz w:val="28"/>
          <w:szCs w:val="28"/>
          <w:lang w:val="ru-RU"/>
        </w:rPr>
        <w:t xml:space="preserve"> этапы</w:t>
      </w:r>
      <w:r w:rsidR="00DD6D6A" w:rsidRPr="00207730">
        <w:rPr>
          <w:rFonts w:eastAsia="Calibri" w:cs="Times New Roman"/>
          <w:sz w:val="28"/>
          <w:szCs w:val="28"/>
          <w:lang w:val="ru-RU"/>
        </w:rPr>
        <w:t>, представленные на рисунке 12 [</w:t>
      </w:r>
      <w:r w:rsidR="00DD6D6A" w:rsidRPr="00207730">
        <w:rPr>
          <w:rFonts w:cs="Times New Roman"/>
          <w:iCs/>
          <w:sz w:val="28"/>
          <w:szCs w:val="28"/>
          <w:lang w:val="ru-RU"/>
        </w:rPr>
        <w:fldChar w:fldCharType="begin"/>
      </w:r>
      <w:r w:rsidR="00DD6D6A" w:rsidRPr="00207730">
        <w:rPr>
          <w:rFonts w:eastAsia="Calibri" w:cs="Times New Roman"/>
          <w:sz w:val="28"/>
          <w:szCs w:val="28"/>
          <w:lang w:val="ru-RU"/>
        </w:rPr>
        <w:instrText xml:space="preserve"> REF _Ref167834335 \r \h </w:instrText>
      </w:r>
      <w:r w:rsidR="00465070" w:rsidRPr="00207730">
        <w:rPr>
          <w:rFonts w:cs="Times New Roman"/>
          <w:iCs/>
          <w:sz w:val="28"/>
          <w:szCs w:val="28"/>
          <w:lang w:val="ru-RU"/>
        </w:rPr>
        <w:instrText xml:space="preserve"> \* MERGEFORMAT </w:instrText>
      </w:r>
      <w:r w:rsidR="00DD6D6A" w:rsidRPr="00207730">
        <w:rPr>
          <w:rFonts w:cs="Times New Roman"/>
          <w:iCs/>
          <w:sz w:val="28"/>
          <w:szCs w:val="28"/>
          <w:lang w:val="ru-RU"/>
        </w:rPr>
      </w:r>
      <w:r w:rsidR="00DD6D6A" w:rsidRPr="00207730">
        <w:rPr>
          <w:rFonts w:cs="Times New Roman"/>
          <w:iCs/>
          <w:sz w:val="28"/>
          <w:szCs w:val="28"/>
          <w:lang w:val="ru-RU"/>
        </w:rPr>
        <w:fldChar w:fldCharType="separate"/>
      </w:r>
      <w:r w:rsidR="00AC46D8">
        <w:rPr>
          <w:rFonts w:eastAsia="Calibri" w:cs="Times New Roman"/>
          <w:sz w:val="28"/>
          <w:szCs w:val="28"/>
          <w:lang w:val="ru-RU"/>
        </w:rPr>
        <w:t>173</w:t>
      </w:r>
      <w:r w:rsidR="00DD6D6A" w:rsidRPr="00207730">
        <w:rPr>
          <w:rFonts w:cs="Times New Roman"/>
          <w:iCs/>
          <w:sz w:val="28"/>
          <w:szCs w:val="28"/>
          <w:lang w:val="ru-RU"/>
        </w:rPr>
        <w:fldChar w:fldCharType="end"/>
      </w:r>
      <w:r w:rsidR="00DD6D6A" w:rsidRPr="00207730">
        <w:rPr>
          <w:rFonts w:eastAsia="Calibri" w:cs="Times New Roman"/>
          <w:sz w:val="28"/>
          <w:szCs w:val="28"/>
          <w:lang w:val="ru-RU"/>
        </w:rPr>
        <w:t>, с. 19].</w:t>
      </w:r>
    </w:p>
    <w:p w14:paraId="2DD7A3E9" w14:textId="77777777" w:rsidR="002C1608" w:rsidRPr="00207730" w:rsidRDefault="002C1608" w:rsidP="00742C3F">
      <w:pPr>
        <w:tabs>
          <w:tab w:val="left" w:pos="9214"/>
          <w:tab w:val="left" w:pos="9356"/>
        </w:tabs>
        <w:spacing w:after="0" w:line="240" w:lineRule="auto"/>
        <w:ind w:firstLine="709"/>
        <w:jc w:val="both"/>
        <w:rPr>
          <w:rFonts w:eastAsia="Calibri" w:cs="Times New Roman"/>
          <w:sz w:val="28"/>
          <w:szCs w:val="28"/>
          <w:lang w:val="ru-RU"/>
        </w:rPr>
      </w:pPr>
    </w:p>
    <w:p w14:paraId="4BE3292B" w14:textId="7660CF7A" w:rsidR="00DD6D6A" w:rsidRPr="00207730" w:rsidRDefault="00DD6D6A" w:rsidP="00DD6D6A">
      <w:pPr>
        <w:tabs>
          <w:tab w:val="left" w:pos="9214"/>
          <w:tab w:val="left" w:pos="9356"/>
        </w:tabs>
        <w:spacing w:after="0" w:line="240" w:lineRule="auto"/>
        <w:jc w:val="center"/>
        <w:rPr>
          <w:rFonts w:eastAsia="Calibri" w:cs="Times New Roman"/>
          <w:bCs/>
          <w:iCs/>
          <w:sz w:val="28"/>
          <w:szCs w:val="28"/>
          <w:lang w:val="ru-RU"/>
        </w:rPr>
      </w:pPr>
      <w:r w:rsidRPr="00207730">
        <w:rPr>
          <w:rFonts w:eastAsia="Calibri" w:cs="Times New Roman"/>
          <w:bCs/>
          <w:iCs/>
          <w:noProof/>
          <w:sz w:val="28"/>
          <w:szCs w:val="28"/>
          <w:lang w:val="ru-RU"/>
        </w:rPr>
        <w:drawing>
          <wp:inline distT="0" distB="0" distL="0" distR="0" wp14:anchorId="7B047E11" wp14:editId="2BE280C3">
            <wp:extent cx="5889625" cy="3336966"/>
            <wp:effectExtent l="0" t="0" r="0" b="0"/>
            <wp:docPr id="59875850" name="Схема 5987585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0" r:lo="rId41" r:qs="rId42" r:cs="rId43"/>
              </a:graphicData>
            </a:graphic>
          </wp:inline>
        </w:drawing>
      </w:r>
    </w:p>
    <w:p w14:paraId="7231F009" w14:textId="598C4217" w:rsidR="00DD6D6A" w:rsidRPr="00207730" w:rsidRDefault="00DD6D6A" w:rsidP="00DD6D6A">
      <w:pPr>
        <w:tabs>
          <w:tab w:val="left" w:pos="9214"/>
          <w:tab w:val="left" w:pos="9356"/>
        </w:tabs>
        <w:spacing w:after="0" w:line="240" w:lineRule="auto"/>
        <w:ind w:firstLine="709"/>
        <w:jc w:val="center"/>
        <w:rPr>
          <w:rFonts w:eastAsia="Calibri" w:cs="Times New Roman"/>
          <w:sz w:val="28"/>
          <w:szCs w:val="28"/>
          <w:lang w:val="ru-RU"/>
        </w:rPr>
      </w:pPr>
      <w:r w:rsidRPr="00207730">
        <w:rPr>
          <w:rFonts w:eastAsia="Calibri" w:cs="Times New Roman"/>
          <w:bCs/>
          <w:iCs/>
          <w:sz w:val="28"/>
          <w:szCs w:val="28"/>
          <w:lang w:val="ru-RU"/>
        </w:rPr>
        <w:t xml:space="preserve">Рисунок 12 – Этапы </w:t>
      </w:r>
      <w:r w:rsidRPr="00207730">
        <w:rPr>
          <w:rFonts w:eastAsia="Calibri" w:cs="Times New Roman"/>
          <w:sz w:val="28"/>
          <w:szCs w:val="28"/>
          <w:lang w:val="ru-RU"/>
        </w:rPr>
        <w:t>применения технико-криминалистических методов и средств в целях поддержания порядка и безопасности в УМБ</w:t>
      </w:r>
    </w:p>
    <w:p w14:paraId="725A5847" w14:textId="77777777" w:rsidR="00DD6D6A" w:rsidRPr="00207730" w:rsidRDefault="00DD6D6A" w:rsidP="00742C3F">
      <w:pPr>
        <w:tabs>
          <w:tab w:val="left" w:pos="9214"/>
          <w:tab w:val="left" w:pos="9356"/>
        </w:tabs>
        <w:spacing w:after="0" w:line="240" w:lineRule="auto"/>
        <w:ind w:firstLine="709"/>
        <w:jc w:val="both"/>
        <w:rPr>
          <w:rFonts w:eastAsia="Calibri" w:cs="Times New Roman"/>
          <w:sz w:val="28"/>
          <w:szCs w:val="28"/>
          <w:lang w:val="ru-RU"/>
        </w:rPr>
      </w:pPr>
    </w:p>
    <w:p w14:paraId="14B5077F" w14:textId="77777777" w:rsidR="00DD6D6A" w:rsidRPr="00207730" w:rsidRDefault="00DD6D6A" w:rsidP="00742C3F">
      <w:pPr>
        <w:tabs>
          <w:tab w:val="left" w:pos="9214"/>
          <w:tab w:val="left" w:pos="9356"/>
        </w:tabs>
        <w:spacing w:after="0" w:line="240" w:lineRule="auto"/>
        <w:ind w:firstLine="709"/>
        <w:jc w:val="both"/>
        <w:rPr>
          <w:rFonts w:eastAsia="Calibri" w:cs="Times New Roman"/>
          <w:sz w:val="28"/>
          <w:szCs w:val="28"/>
          <w:lang w:val="ru-RU"/>
        </w:rPr>
      </w:pPr>
    </w:p>
    <w:p w14:paraId="08AA682B" w14:textId="3A615E3F" w:rsidR="005C30C6" w:rsidRPr="00207730" w:rsidRDefault="005C495F" w:rsidP="002F0E19">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этой связи </w:t>
      </w:r>
      <w:r w:rsidR="005C30C6">
        <w:rPr>
          <w:rFonts w:eastAsia="Calibri" w:cs="Times New Roman"/>
          <w:sz w:val="28"/>
          <w:szCs w:val="28"/>
          <w:lang w:val="ru-RU"/>
        </w:rPr>
        <w:t>представляется обоснованным совершенствование</w:t>
      </w:r>
      <w:r w:rsidRPr="00207730">
        <w:rPr>
          <w:rFonts w:eastAsia="Calibri" w:cs="Times New Roman"/>
          <w:sz w:val="28"/>
          <w:szCs w:val="28"/>
          <w:lang w:val="ru-RU"/>
        </w:rPr>
        <w:t xml:space="preserve"> действующе</w:t>
      </w:r>
      <w:r w:rsidR="005C30C6">
        <w:rPr>
          <w:rFonts w:eastAsia="Calibri" w:cs="Times New Roman"/>
          <w:sz w:val="28"/>
          <w:szCs w:val="28"/>
          <w:lang w:val="ru-RU"/>
        </w:rPr>
        <w:t>го</w:t>
      </w:r>
      <w:r w:rsidRPr="00207730">
        <w:rPr>
          <w:rFonts w:eastAsia="Calibri" w:cs="Times New Roman"/>
          <w:sz w:val="28"/>
          <w:szCs w:val="28"/>
          <w:lang w:val="ru-RU"/>
        </w:rPr>
        <w:t xml:space="preserve"> законодательств</w:t>
      </w:r>
      <w:r w:rsidR="005C30C6">
        <w:rPr>
          <w:rFonts w:eastAsia="Calibri" w:cs="Times New Roman"/>
          <w:sz w:val="28"/>
          <w:szCs w:val="28"/>
          <w:lang w:val="ru-RU"/>
        </w:rPr>
        <w:t>а</w:t>
      </w:r>
      <w:r w:rsidRPr="00207730">
        <w:rPr>
          <w:rFonts w:eastAsia="Calibri" w:cs="Times New Roman"/>
          <w:sz w:val="28"/>
          <w:szCs w:val="28"/>
          <w:lang w:val="ru-RU"/>
        </w:rPr>
        <w:t xml:space="preserve"> нормативными положениями, регулирующими порядок </w:t>
      </w:r>
      <w:r w:rsidR="005C30C6">
        <w:rPr>
          <w:rFonts w:eastAsia="Calibri" w:cs="Times New Roman"/>
          <w:sz w:val="28"/>
          <w:szCs w:val="28"/>
          <w:lang w:val="ru-RU"/>
        </w:rPr>
        <w:t>применения</w:t>
      </w:r>
      <w:r w:rsidRPr="00207730">
        <w:rPr>
          <w:rFonts w:eastAsia="Calibri" w:cs="Times New Roman"/>
          <w:sz w:val="28"/>
          <w:szCs w:val="28"/>
          <w:lang w:val="ru-RU"/>
        </w:rPr>
        <w:t xml:space="preserve"> технико-криминалистических средств и методов в учреждениях  уголовно-исполнительной системы. Указанные акты должны охватывать следующие ключевые направления правового регулирования:</w:t>
      </w:r>
    </w:p>
    <w:p w14:paraId="5E21CE23" w14:textId="77777777" w:rsidR="005C495F" w:rsidRPr="00207730" w:rsidRDefault="005C495F" w:rsidP="005C495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определение правовых и научных критериев допустимости применения технико-криминалистических средств и технологий;</w:t>
      </w:r>
    </w:p>
    <w:p w14:paraId="6BCB9553" w14:textId="77777777" w:rsidR="005C495F" w:rsidRPr="00207730" w:rsidRDefault="005C495F" w:rsidP="005C495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установление мер ответственности за их незаконное или нецелевое использование;</w:t>
      </w:r>
    </w:p>
    <w:p w14:paraId="3B515019" w14:textId="77777777" w:rsidR="005C495F" w:rsidRPr="00207730" w:rsidRDefault="005C495F" w:rsidP="005C495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разработку организационных, тактических и методических основ их внедрения в практическую деятельность учреждений;</w:t>
      </w:r>
    </w:p>
    <w:p w14:paraId="6367A11A" w14:textId="77777777" w:rsidR="005C495F" w:rsidRPr="00207730" w:rsidRDefault="005C495F" w:rsidP="005C495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регламентацию порядка фиксации, хранения и использования результатов, полученных с применением указанных средств;</w:t>
      </w:r>
    </w:p>
    <w:p w14:paraId="4C1F7FD7" w14:textId="77777777" w:rsidR="005C495F" w:rsidRPr="00207730" w:rsidRDefault="005C495F" w:rsidP="005C495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определение перечня необходимого оборудования и технологий с учетом динамики научно-технического прогресса;</w:t>
      </w:r>
    </w:p>
    <w:p w14:paraId="5A4E8557" w14:textId="77777777" w:rsidR="005C495F" w:rsidRPr="00207730" w:rsidRDefault="005C495F" w:rsidP="005C495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установление процедуры привлечения специалистов, обладающих компетенциями в сфере применения технико-криминалистических средств;</w:t>
      </w:r>
    </w:p>
    <w:p w14:paraId="5B38CE03" w14:textId="68730F8A" w:rsidR="005C495F" w:rsidRPr="00207730" w:rsidRDefault="005C495F" w:rsidP="005C495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формирование квалификационных требований к сотрудникам уголовно-исполнительной системы, обеспечивающих их способность эффективно использовать современные научно-технические достижения в профессиональной деятельности.</w:t>
      </w:r>
    </w:p>
    <w:p w14:paraId="078235A2" w14:textId="6251CE79" w:rsidR="00D50766" w:rsidRPr="00207730" w:rsidRDefault="000C28C8"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Хотя отдельные аспекты использования технико-криминалистических методов и средств в УИС регламентированы законодательно, значительная часть вопросов остается вне правового регулирования. Необходимость устранения этих пробелов и совершенствования уголовно-исполнительного законодательства отражена в Концепции правовой политики РК до 2030 года </w:t>
      </w:r>
      <w:r w:rsidR="007E5B90" w:rsidRPr="00207730">
        <w:rPr>
          <w:rFonts w:eastAsia="Calibri" w:cs="Times New Roman"/>
          <w:sz w:val="28"/>
          <w:szCs w:val="28"/>
          <w:lang w:val="ru-RU"/>
        </w:rPr>
        <w:t>(4.12),</w:t>
      </w:r>
      <w:r w:rsidR="00DE753F" w:rsidRPr="00207730">
        <w:rPr>
          <w:rFonts w:eastAsia="Calibri" w:cs="Times New Roman"/>
          <w:sz w:val="28"/>
          <w:szCs w:val="28"/>
          <w:lang w:val="ru-RU"/>
        </w:rPr>
        <w:t xml:space="preserve"> в </w:t>
      </w:r>
      <w:r w:rsidR="007E5B90" w:rsidRPr="00207730">
        <w:rPr>
          <w:rFonts w:eastAsia="Calibri" w:cs="Times New Roman"/>
          <w:sz w:val="28"/>
          <w:szCs w:val="28"/>
          <w:lang w:val="ru-RU"/>
        </w:rPr>
        <w:t>том числе</w:t>
      </w:r>
      <w:r w:rsidR="00DE753F" w:rsidRPr="00207730">
        <w:rPr>
          <w:rFonts w:eastAsia="Calibri" w:cs="Times New Roman"/>
          <w:sz w:val="28"/>
          <w:szCs w:val="28"/>
          <w:lang w:val="ru-RU"/>
        </w:rPr>
        <w:t xml:space="preserve"> путем его приближения к общепризнанным международным стандартам. В частности, в целях приведения государственной системы биометрической идентификации в соответствие с международными стандартами, следует отразить в действующем законодательстве международный стандарт </w:t>
      </w:r>
      <w:r w:rsidR="00DE753F" w:rsidRPr="00207730">
        <w:rPr>
          <w:rFonts w:eastAsia="Calibri" w:cs="Times New Roman"/>
          <w:sz w:val="28"/>
          <w:szCs w:val="28"/>
        </w:rPr>
        <w:t>ISO</w:t>
      </w:r>
      <w:r w:rsidR="00DE753F" w:rsidRPr="00207730">
        <w:rPr>
          <w:rFonts w:eastAsia="Calibri" w:cs="Times New Roman"/>
          <w:sz w:val="28"/>
          <w:szCs w:val="28"/>
          <w:lang w:val="ru-RU"/>
        </w:rPr>
        <w:t>/</w:t>
      </w:r>
      <w:r w:rsidR="00DE753F" w:rsidRPr="00207730">
        <w:rPr>
          <w:rFonts w:eastAsia="Calibri" w:cs="Times New Roman"/>
          <w:sz w:val="28"/>
          <w:szCs w:val="28"/>
        </w:rPr>
        <w:t>IEC</w:t>
      </w:r>
      <w:r w:rsidR="00DE753F" w:rsidRPr="00207730">
        <w:rPr>
          <w:rFonts w:eastAsia="Calibri" w:cs="Times New Roman"/>
          <w:sz w:val="28"/>
          <w:szCs w:val="28"/>
          <w:lang w:val="ru-RU"/>
        </w:rPr>
        <w:t xml:space="preserve"> 2382–37:2017(</w:t>
      </w:r>
      <w:r w:rsidR="00DE753F" w:rsidRPr="00207730">
        <w:rPr>
          <w:rFonts w:eastAsia="Calibri" w:cs="Times New Roman"/>
          <w:sz w:val="28"/>
          <w:szCs w:val="28"/>
        </w:rPr>
        <w:t>E</w:t>
      </w:r>
      <w:r w:rsidR="00DE753F" w:rsidRPr="00207730">
        <w:rPr>
          <w:rFonts w:eastAsia="Calibri" w:cs="Times New Roman"/>
          <w:sz w:val="28"/>
          <w:szCs w:val="28"/>
          <w:lang w:val="ru-RU"/>
        </w:rPr>
        <w:t>).</w:t>
      </w:r>
    </w:p>
    <w:p w14:paraId="29503EAF" w14:textId="72F7ED28" w:rsidR="00D50766" w:rsidRPr="00207730" w:rsidRDefault="00D464BD" w:rsidP="006B1E18">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Дальнейший переход к камерному типу содержания осужденных, в сочетании с современными технологиями видеофиксации, позволит значительно повысить эффективность контроля за поведением заключенных</w:t>
      </w:r>
      <w:r w:rsidR="00DE753F" w:rsidRPr="00207730">
        <w:rPr>
          <w:rFonts w:eastAsia="Calibri" w:cs="Times New Roman"/>
          <w:sz w:val="28"/>
          <w:szCs w:val="28"/>
          <w:lang w:val="ru-RU"/>
        </w:rPr>
        <w:t xml:space="preserve">. При этом, </w:t>
      </w:r>
      <w:r w:rsidR="00262DF1" w:rsidRPr="00207730">
        <w:rPr>
          <w:rFonts w:eastAsia="Calibri" w:cs="Times New Roman"/>
          <w:sz w:val="28"/>
          <w:szCs w:val="28"/>
          <w:lang w:val="ru-RU"/>
        </w:rPr>
        <w:t>быстрое устаревание технических средств требует системного научного изучения этих вопросов, чтобы своевременно выявлять морально и технически устаревшие разработки и обеспечивать их обновление</w:t>
      </w:r>
      <w:r w:rsidR="00DE753F" w:rsidRPr="00207730">
        <w:rPr>
          <w:rFonts w:eastAsia="Calibri" w:cs="Times New Roman"/>
          <w:sz w:val="28"/>
          <w:szCs w:val="28"/>
          <w:lang w:val="ru-RU"/>
        </w:rPr>
        <w:t xml:space="preserve">. </w:t>
      </w:r>
    </w:p>
    <w:p w14:paraId="06817967" w14:textId="2725AC8E" w:rsidR="00D50766" w:rsidRPr="00207730" w:rsidRDefault="006B1E18" w:rsidP="006B1E18">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данном контексте представляется обоснованным предложение о создании и внедрении единого интегрированного реестра технических средств, допускаемых к использованию при раскрытии и расследовании преступлений, включая правонарушения, совершаемые в учреждениях уголовно-исполнительной системы. Включение конкретного средства в такой реестр должно осуществляться исключительно при условии его соответствия основным критериям, установленным</w:t>
      </w:r>
      <w:r w:rsidR="00DE753F" w:rsidRPr="00207730">
        <w:rPr>
          <w:rFonts w:eastAsia="Calibri" w:cs="Times New Roman"/>
          <w:sz w:val="28"/>
          <w:szCs w:val="28"/>
          <w:lang w:val="ru-RU"/>
        </w:rPr>
        <w:t xml:space="preserve"> ч.</w:t>
      </w:r>
      <w:r w:rsidR="00B549A1" w:rsidRPr="00207730">
        <w:rPr>
          <w:rFonts w:eastAsia="Calibri" w:cs="Times New Roman"/>
          <w:sz w:val="28"/>
          <w:szCs w:val="28"/>
          <w:lang w:val="ru-RU"/>
        </w:rPr>
        <w:t xml:space="preserve"> </w:t>
      </w:r>
      <w:r w:rsidR="00DE753F" w:rsidRPr="00207730">
        <w:rPr>
          <w:rFonts w:eastAsia="Calibri" w:cs="Times New Roman"/>
          <w:sz w:val="28"/>
          <w:szCs w:val="28"/>
          <w:lang w:val="ru-RU"/>
        </w:rPr>
        <w:t>3 ст. 126 УПК РК.</w:t>
      </w:r>
    </w:p>
    <w:p w14:paraId="5F7AB7CA" w14:textId="2480B67C" w:rsidR="009F241E" w:rsidRPr="00207730" w:rsidRDefault="006B1E18" w:rsidP="006B1E18">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Проведенный анализ действующих нормативных актов, регулирующих деятельность УМБ и вопросы ТКО, свидетельствует о необходимости их системного пересмотра и упорядочения. В этой связи особую актуальность приобретает разработка специализированного нормативно-правового документа, который бы комплексно определял правовые, организационные и методические основы функционирования данных учреждений УИС РК с учетом современных требований и тенденций развития правоохранительной сферы</w:t>
      </w:r>
      <w:r w:rsidR="009F241E" w:rsidRPr="00207730">
        <w:rPr>
          <w:rFonts w:eastAsia="Calibri" w:cs="Times New Roman"/>
          <w:sz w:val="28"/>
          <w:szCs w:val="28"/>
          <w:lang w:val="ru-RU"/>
        </w:rPr>
        <w:t>.</w:t>
      </w:r>
    </w:p>
    <w:p w14:paraId="11B48CC8" w14:textId="77777777" w:rsidR="00CA4ADB" w:rsidRPr="00CA4ADB" w:rsidRDefault="006B1E18" w:rsidP="00CA4ADB">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Полагаем</w:t>
      </w:r>
      <w:r w:rsidR="00DE753F" w:rsidRPr="00207730">
        <w:rPr>
          <w:rFonts w:eastAsia="Calibri" w:cs="Times New Roman"/>
          <w:sz w:val="28"/>
          <w:szCs w:val="28"/>
          <w:lang w:val="ru-RU"/>
        </w:rPr>
        <w:t xml:space="preserve">, оптимальным решением станет разработка </w:t>
      </w:r>
      <w:r w:rsidR="004D4CB1">
        <w:rPr>
          <w:rFonts w:eastAsia="Calibri" w:cs="Times New Roman"/>
          <w:sz w:val="28"/>
          <w:szCs w:val="28"/>
          <w:lang w:val="ru-RU"/>
        </w:rPr>
        <w:t>а</w:t>
      </w:r>
      <w:r w:rsidR="007E5B90" w:rsidRPr="00207730">
        <w:rPr>
          <w:rFonts w:eastAsia="Calibri" w:cs="Times New Roman"/>
          <w:sz w:val="28"/>
          <w:szCs w:val="28"/>
          <w:lang w:val="ru-RU"/>
        </w:rPr>
        <w:t>лгоритма для сотрудников УМБ</w:t>
      </w:r>
      <w:r w:rsidR="00DE753F" w:rsidRPr="00207730">
        <w:rPr>
          <w:rFonts w:eastAsia="Calibri" w:cs="Times New Roman"/>
          <w:sz w:val="28"/>
          <w:szCs w:val="28"/>
          <w:lang w:val="ru-RU"/>
        </w:rPr>
        <w:t xml:space="preserve">. В рамках такого документа возможна подробная регламентация вопросов, относящихся к ТКО содержания сужденных в УМБ. </w:t>
      </w:r>
      <w:r w:rsidR="00CA4ADB">
        <w:rPr>
          <w:rFonts w:eastAsia="Calibri" w:cs="Times New Roman"/>
          <w:sz w:val="28"/>
          <w:szCs w:val="28"/>
          <w:lang w:val="ru-RU"/>
        </w:rPr>
        <w:t xml:space="preserve">В числе вопросов, </w:t>
      </w:r>
      <w:r w:rsidR="00CA4ADB" w:rsidRPr="00CA4ADB">
        <w:rPr>
          <w:rFonts w:eastAsia="Calibri" w:cs="Times New Roman"/>
          <w:sz w:val="28"/>
          <w:szCs w:val="28"/>
          <w:lang w:val="ru-RU"/>
        </w:rPr>
        <w:t xml:space="preserve">требующих нормативного закрепления необходимо обратить особое внимание на: </w:t>
      </w:r>
    </w:p>
    <w:p w14:paraId="077C1985" w14:textId="08AD3034" w:rsidR="00D709C7" w:rsidRPr="00CA4ADB" w:rsidRDefault="00CA4ADB" w:rsidP="00CA4ADB">
      <w:pPr>
        <w:tabs>
          <w:tab w:val="left" w:pos="9214"/>
          <w:tab w:val="left" w:pos="9356"/>
        </w:tabs>
        <w:spacing w:after="0" w:line="240" w:lineRule="auto"/>
        <w:jc w:val="both"/>
        <w:rPr>
          <w:rFonts w:eastAsia="Calibri" w:cs="Times New Roman"/>
          <w:sz w:val="28"/>
          <w:szCs w:val="28"/>
          <w:lang w:val="ru-RU"/>
        </w:rPr>
      </w:pPr>
      <w:r w:rsidRPr="00CA4ADB">
        <w:rPr>
          <w:rFonts w:eastAsia="Calibri" w:cs="Times New Roman"/>
          <w:sz w:val="28"/>
          <w:szCs w:val="28"/>
          <w:lang w:val="ru-RU"/>
        </w:rPr>
        <w:t xml:space="preserve">          </w:t>
      </w:r>
      <w:r w:rsidR="00D709C7" w:rsidRPr="00CA4ADB">
        <w:rPr>
          <w:rFonts w:eastAsia="Calibri" w:cs="Times New Roman"/>
          <w:sz w:val="28"/>
          <w:szCs w:val="28"/>
          <w:lang w:val="ru-RU"/>
        </w:rPr>
        <w:t xml:space="preserve">1. </w:t>
      </w:r>
      <w:r w:rsidRPr="00CA4ADB">
        <w:rPr>
          <w:rFonts w:eastAsia="Calibri" w:cs="Times New Roman"/>
          <w:sz w:val="28"/>
          <w:szCs w:val="28"/>
          <w:lang w:val="ru-RU"/>
        </w:rPr>
        <w:t>Порядок использование технических средств, стандарты безопасности и уровни доступа.</w:t>
      </w:r>
    </w:p>
    <w:p w14:paraId="3EEBAB54" w14:textId="1A7F1B90" w:rsidR="00D709C7" w:rsidRPr="00CA4ADB" w:rsidRDefault="00D709C7" w:rsidP="00742C3F">
      <w:pPr>
        <w:tabs>
          <w:tab w:val="left" w:pos="9214"/>
          <w:tab w:val="left" w:pos="9356"/>
        </w:tabs>
        <w:spacing w:after="0" w:line="240" w:lineRule="auto"/>
        <w:ind w:firstLine="709"/>
        <w:jc w:val="both"/>
        <w:rPr>
          <w:rFonts w:eastAsia="Calibri" w:cs="Times New Roman"/>
          <w:sz w:val="28"/>
          <w:szCs w:val="28"/>
          <w:lang w:val="ru-RU"/>
        </w:rPr>
      </w:pPr>
      <w:r w:rsidRPr="00CA4ADB">
        <w:rPr>
          <w:rFonts w:eastAsia="Calibri" w:cs="Times New Roman"/>
          <w:sz w:val="28"/>
          <w:szCs w:val="28"/>
          <w:lang w:val="ru-RU"/>
        </w:rPr>
        <w:t xml:space="preserve">2. </w:t>
      </w:r>
      <w:r w:rsidR="00EB1FC9">
        <w:rPr>
          <w:rFonts w:eastAsia="Calibri" w:cs="Times New Roman"/>
          <w:sz w:val="28"/>
          <w:szCs w:val="28"/>
          <w:lang w:val="ru-RU"/>
        </w:rPr>
        <w:t>Профессиональная подготовка персонала в области технико – криминалистического обеспечения</w:t>
      </w:r>
      <w:r w:rsidR="007967B2">
        <w:rPr>
          <w:rFonts w:eastAsia="Calibri" w:cs="Times New Roman"/>
          <w:sz w:val="28"/>
          <w:szCs w:val="28"/>
          <w:lang w:val="ru-RU"/>
        </w:rPr>
        <w:t xml:space="preserve"> в учреждениях УИС</w:t>
      </w:r>
      <w:r w:rsidR="00EB1FC9">
        <w:rPr>
          <w:rFonts w:eastAsia="Calibri" w:cs="Times New Roman"/>
          <w:sz w:val="28"/>
          <w:szCs w:val="28"/>
          <w:lang w:val="ru-RU"/>
        </w:rPr>
        <w:t>.</w:t>
      </w:r>
    </w:p>
    <w:p w14:paraId="72188F34" w14:textId="77777777" w:rsidR="00D709C7" w:rsidRPr="00207730" w:rsidRDefault="00D709C7" w:rsidP="00742C3F">
      <w:pPr>
        <w:tabs>
          <w:tab w:val="left" w:pos="9214"/>
          <w:tab w:val="left" w:pos="9356"/>
        </w:tabs>
        <w:spacing w:after="0" w:line="240" w:lineRule="auto"/>
        <w:ind w:firstLine="709"/>
        <w:jc w:val="both"/>
        <w:rPr>
          <w:rFonts w:eastAsia="Calibri" w:cs="Times New Roman"/>
          <w:sz w:val="28"/>
          <w:szCs w:val="28"/>
          <w:lang w:val="ru-RU"/>
        </w:rPr>
      </w:pPr>
      <w:r w:rsidRPr="00CA4ADB">
        <w:rPr>
          <w:rFonts w:eastAsia="Calibri" w:cs="Times New Roman"/>
          <w:sz w:val="28"/>
          <w:szCs w:val="28"/>
          <w:lang w:val="ru-RU"/>
        </w:rPr>
        <w:t>3. Интеграция инноваций для повышения эффективности содержания</w:t>
      </w:r>
      <w:r w:rsidRPr="00207730">
        <w:rPr>
          <w:rFonts w:eastAsia="Calibri" w:cs="Times New Roman"/>
          <w:sz w:val="28"/>
          <w:szCs w:val="28"/>
          <w:lang w:val="ru-RU"/>
        </w:rPr>
        <w:t xml:space="preserve"> осужденных.</w:t>
      </w:r>
    </w:p>
    <w:p w14:paraId="0FCB73E3" w14:textId="1E41F63F" w:rsidR="00B004E3" w:rsidRPr="00207730" w:rsidRDefault="00D709C7" w:rsidP="00615E31">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4. Гарантии соблюдения прав </w:t>
      </w:r>
      <w:r w:rsidR="006D06AA">
        <w:rPr>
          <w:rFonts w:eastAsia="Calibri" w:cs="Times New Roman"/>
          <w:sz w:val="28"/>
          <w:szCs w:val="28"/>
          <w:lang w:val="ru-RU"/>
        </w:rPr>
        <w:t>осужденных</w:t>
      </w:r>
      <w:r w:rsidRPr="00207730">
        <w:rPr>
          <w:rFonts w:eastAsia="Calibri" w:cs="Times New Roman"/>
          <w:sz w:val="28"/>
          <w:szCs w:val="28"/>
          <w:lang w:val="ru-RU"/>
        </w:rPr>
        <w:t xml:space="preserve"> при использовании технических средств</w:t>
      </w:r>
      <w:r w:rsidR="00A175FF">
        <w:rPr>
          <w:rFonts w:eastAsia="Calibri" w:cs="Times New Roman"/>
          <w:sz w:val="28"/>
          <w:szCs w:val="28"/>
          <w:lang w:val="ru-RU"/>
        </w:rPr>
        <w:t xml:space="preserve">. </w:t>
      </w:r>
    </w:p>
    <w:p w14:paraId="7C058F39" w14:textId="0325B0CA" w:rsidR="004D4CB1" w:rsidRDefault="004D4CB1" w:rsidP="00887C93">
      <w:pPr>
        <w:tabs>
          <w:tab w:val="left" w:pos="9214"/>
          <w:tab w:val="left" w:pos="9356"/>
        </w:tabs>
        <w:spacing w:after="0" w:line="240" w:lineRule="auto"/>
        <w:ind w:firstLine="709"/>
        <w:jc w:val="both"/>
        <w:rPr>
          <w:rFonts w:eastAsia="Calibri" w:cs="Times New Roman"/>
          <w:sz w:val="28"/>
          <w:szCs w:val="28"/>
          <w:lang w:val="ru-RU"/>
        </w:rPr>
      </w:pPr>
      <w:r w:rsidRPr="004D4CB1">
        <w:rPr>
          <w:rFonts w:eastAsia="Calibri" w:cs="Times New Roman"/>
          <w:sz w:val="28"/>
          <w:szCs w:val="28"/>
          <w:lang w:val="ru-RU"/>
        </w:rPr>
        <w:t xml:space="preserve">Вместе с тем ведомственные нормативные </w:t>
      </w:r>
      <w:r w:rsidR="00484591">
        <w:rPr>
          <w:rFonts w:eastAsia="Calibri" w:cs="Times New Roman"/>
          <w:sz w:val="28"/>
          <w:szCs w:val="28"/>
          <w:lang w:val="ru-RU"/>
        </w:rPr>
        <w:t>документы</w:t>
      </w:r>
      <w:r w:rsidRPr="004D4CB1">
        <w:rPr>
          <w:rFonts w:eastAsia="Calibri" w:cs="Times New Roman"/>
          <w:sz w:val="28"/>
          <w:szCs w:val="28"/>
          <w:lang w:val="ru-RU"/>
        </w:rPr>
        <w:t xml:space="preserve"> не могут </w:t>
      </w:r>
      <w:r w:rsidR="00484591">
        <w:rPr>
          <w:rFonts w:eastAsia="Calibri" w:cs="Times New Roman"/>
          <w:sz w:val="28"/>
          <w:szCs w:val="28"/>
          <w:lang w:val="ru-RU"/>
        </w:rPr>
        <w:t xml:space="preserve">выходить за пределы и </w:t>
      </w:r>
      <w:r w:rsidR="00DE753F" w:rsidRPr="00207730">
        <w:rPr>
          <w:rFonts w:eastAsia="Calibri" w:cs="Times New Roman"/>
          <w:sz w:val="28"/>
          <w:szCs w:val="28"/>
          <w:lang w:val="ru-RU"/>
        </w:rPr>
        <w:t xml:space="preserve">противоречить законодательным актам, что требует и некоторых изменений в кодифицированные законы РК. </w:t>
      </w:r>
    </w:p>
    <w:p w14:paraId="1493F612" w14:textId="0F58048E"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Как было упомянуто выше, согласно ст. 96 УИК РК, в процессе отбывания наказания в учреждениях средней и максимальной безопасности осужденные, которым определена вторая или третья положительная степень поведения, могут быть переведены в УМБ. При этом как представляется </w:t>
      </w:r>
      <w:r w:rsidRPr="00207730">
        <w:rPr>
          <w:rFonts w:eastAsia="Calibri" w:cs="Times New Roman"/>
          <w:b/>
          <w:bCs/>
          <w:i/>
          <w:iCs/>
          <w:sz w:val="28"/>
          <w:szCs w:val="28"/>
          <w:lang w:val="ru-RU"/>
        </w:rPr>
        <w:t>целесообразн</w:t>
      </w:r>
      <w:r w:rsidR="00E409FD" w:rsidRPr="00207730">
        <w:rPr>
          <w:rFonts w:eastAsia="Calibri" w:cs="Times New Roman"/>
          <w:b/>
          <w:bCs/>
          <w:i/>
          <w:iCs/>
          <w:sz w:val="28"/>
          <w:szCs w:val="28"/>
          <w:lang w:val="ru-RU"/>
        </w:rPr>
        <w:t>ым</w:t>
      </w:r>
      <w:r w:rsidRPr="00207730">
        <w:rPr>
          <w:rFonts w:eastAsia="Calibri" w:cs="Times New Roman"/>
          <w:b/>
          <w:bCs/>
          <w:i/>
          <w:iCs/>
          <w:sz w:val="28"/>
          <w:szCs w:val="28"/>
          <w:lang w:val="ru-RU"/>
        </w:rPr>
        <w:t xml:space="preserve"> дополнить п.</w:t>
      </w:r>
      <w:r w:rsidR="00B549A1" w:rsidRPr="00207730">
        <w:rPr>
          <w:rFonts w:eastAsia="Calibri" w:cs="Times New Roman"/>
          <w:b/>
          <w:bCs/>
          <w:i/>
          <w:iCs/>
          <w:sz w:val="28"/>
          <w:szCs w:val="28"/>
          <w:lang w:val="ru-RU"/>
        </w:rPr>
        <w:t xml:space="preserve"> </w:t>
      </w:r>
      <w:r w:rsidRPr="00207730">
        <w:rPr>
          <w:rFonts w:eastAsia="Calibri" w:cs="Times New Roman"/>
          <w:b/>
          <w:bCs/>
          <w:i/>
          <w:iCs/>
          <w:sz w:val="28"/>
          <w:szCs w:val="28"/>
          <w:lang w:val="ru-RU"/>
        </w:rPr>
        <w:t>1-1 ч.</w:t>
      </w:r>
      <w:r w:rsidR="00B549A1" w:rsidRPr="00207730">
        <w:rPr>
          <w:rFonts w:eastAsia="Calibri" w:cs="Times New Roman"/>
          <w:b/>
          <w:bCs/>
          <w:i/>
          <w:iCs/>
          <w:sz w:val="28"/>
          <w:szCs w:val="28"/>
          <w:lang w:val="ru-RU"/>
        </w:rPr>
        <w:t xml:space="preserve"> </w:t>
      </w:r>
      <w:r w:rsidRPr="00207730">
        <w:rPr>
          <w:rFonts w:eastAsia="Calibri" w:cs="Times New Roman"/>
          <w:b/>
          <w:bCs/>
          <w:i/>
          <w:iCs/>
          <w:sz w:val="28"/>
          <w:szCs w:val="28"/>
          <w:lang w:val="ru-RU"/>
        </w:rPr>
        <w:t>2 ст. 96 УИК РК</w:t>
      </w:r>
      <w:r w:rsidR="00795FF2" w:rsidRPr="00207730">
        <w:rPr>
          <w:rFonts w:eastAsia="Calibri" w:cs="Times New Roman"/>
          <w:b/>
          <w:bCs/>
          <w:i/>
          <w:iCs/>
          <w:sz w:val="28"/>
          <w:szCs w:val="28"/>
          <w:lang w:val="ru-RU"/>
        </w:rPr>
        <w:t>,</w:t>
      </w:r>
      <w:r w:rsidRPr="00207730">
        <w:rPr>
          <w:rFonts w:eastAsia="Calibri" w:cs="Times New Roman"/>
          <w:b/>
          <w:bCs/>
          <w:i/>
          <w:iCs/>
          <w:sz w:val="28"/>
          <w:szCs w:val="28"/>
          <w:lang w:val="ru-RU"/>
        </w:rPr>
        <w:t xml:space="preserve"> </w:t>
      </w:r>
      <w:r w:rsidR="00E409FD" w:rsidRPr="00207730">
        <w:rPr>
          <w:rFonts w:eastAsia="Calibri" w:cs="Times New Roman"/>
          <w:b/>
          <w:bCs/>
          <w:i/>
          <w:iCs/>
          <w:sz w:val="28"/>
          <w:szCs w:val="28"/>
          <w:lang w:val="ru-RU"/>
        </w:rPr>
        <w:t xml:space="preserve">как одно из </w:t>
      </w:r>
      <w:r w:rsidRPr="00207730">
        <w:rPr>
          <w:rFonts w:eastAsia="Calibri" w:cs="Times New Roman"/>
          <w:b/>
          <w:bCs/>
          <w:i/>
          <w:iCs/>
          <w:sz w:val="28"/>
          <w:szCs w:val="28"/>
          <w:lang w:val="ru-RU"/>
        </w:rPr>
        <w:t>услови</w:t>
      </w:r>
      <w:r w:rsidR="00E409FD" w:rsidRPr="00207730">
        <w:rPr>
          <w:rFonts w:eastAsia="Calibri" w:cs="Times New Roman"/>
          <w:b/>
          <w:bCs/>
          <w:i/>
          <w:iCs/>
          <w:sz w:val="28"/>
          <w:szCs w:val="28"/>
          <w:lang w:val="ru-RU"/>
        </w:rPr>
        <w:t>й</w:t>
      </w:r>
      <w:r w:rsidRPr="00207730">
        <w:rPr>
          <w:rFonts w:eastAsia="Calibri" w:cs="Times New Roman"/>
          <w:b/>
          <w:bCs/>
          <w:i/>
          <w:iCs/>
          <w:sz w:val="28"/>
          <w:szCs w:val="28"/>
          <w:lang w:val="ru-RU"/>
        </w:rPr>
        <w:t xml:space="preserve"> перевода в УМБ осужденных за совершение преступлений, предусмотренных гл</w:t>
      </w:r>
      <w:r w:rsidR="00F66D24" w:rsidRPr="00207730">
        <w:rPr>
          <w:rFonts w:eastAsia="Calibri" w:cs="Times New Roman"/>
          <w:b/>
          <w:bCs/>
          <w:i/>
          <w:iCs/>
          <w:sz w:val="28"/>
          <w:szCs w:val="28"/>
          <w:lang w:val="ru-RU"/>
        </w:rPr>
        <w:t>.</w:t>
      </w:r>
      <w:r w:rsidR="00E409FD" w:rsidRPr="00207730">
        <w:rPr>
          <w:rFonts w:eastAsia="Calibri" w:cs="Times New Roman"/>
          <w:b/>
          <w:bCs/>
          <w:i/>
          <w:iCs/>
          <w:sz w:val="28"/>
          <w:szCs w:val="28"/>
          <w:lang w:val="ru-RU"/>
        </w:rPr>
        <w:t xml:space="preserve"> </w:t>
      </w:r>
      <w:r w:rsidRPr="00207730">
        <w:rPr>
          <w:rFonts w:eastAsia="Calibri" w:cs="Times New Roman"/>
          <w:b/>
          <w:bCs/>
          <w:i/>
          <w:iCs/>
          <w:sz w:val="28"/>
          <w:szCs w:val="28"/>
          <w:lang w:val="ru-RU"/>
        </w:rPr>
        <w:t> 15 УК РК, необходимостью сотрудничества со следствием наряду с возмещением ущерба</w:t>
      </w:r>
      <w:r w:rsidRPr="00207730">
        <w:rPr>
          <w:rFonts w:eastAsia="Calibri" w:cs="Times New Roman"/>
          <w:sz w:val="28"/>
          <w:szCs w:val="28"/>
          <w:lang w:val="ru-RU"/>
        </w:rPr>
        <w:t xml:space="preserve"> [</w:t>
      </w:r>
      <w:r w:rsidR="003D55FD" w:rsidRPr="00207730">
        <w:rPr>
          <w:rFonts w:eastAsia="Calibri" w:cs="Times New Roman"/>
          <w:iCs/>
          <w:sz w:val="28"/>
          <w:szCs w:val="28"/>
        </w:rPr>
        <w:fldChar w:fldCharType="begin"/>
      </w:r>
      <w:r w:rsidR="003D55FD" w:rsidRPr="00207730">
        <w:rPr>
          <w:rFonts w:eastAsia="Calibri" w:cs="Times New Roman"/>
          <w:sz w:val="28"/>
          <w:szCs w:val="28"/>
          <w:lang w:val="ru-RU"/>
        </w:rPr>
        <w:instrText xml:space="preserve"> REF _Ref198320560 \r \h </w:instrText>
      </w:r>
      <w:r w:rsidR="00465070" w:rsidRPr="00207730">
        <w:rPr>
          <w:rFonts w:eastAsia="Calibri" w:cs="Times New Roman"/>
          <w:iCs/>
          <w:sz w:val="28"/>
          <w:szCs w:val="28"/>
          <w:lang w:val="ru-RU"/>
        </w:rPr>
        <w:instrText xml:space="preserve"> \* </w:instrText>
      </w:r>
      <w:r w:rsidR="00465070" w:rsidRPr="00207730">
        <w:rPr>
          <w:rFonts w:eastAsia="Calibri" w:cs="Times New Roman"/>
          <w:iCs/>
          <w:sz w:val="28"/>
          <w:szCs w:val="28"/>
        </w:rPr>
        <w:instrText>MERGEFORMAT</w:instrText>
      </w:r>
      <w:r w:rsidR="00465070" w:rsidRPr="00207730">
        <w:rPr>
          <w:rFonts w:eastAsia="Calibri" w:cs="Times New Roman"/>
          <w:iCs/>
          <w:sz w:val="28"/>
          <w:szCs w:val="28"/>
          <w:lang w:val="ru-RU"/>
        </w:rPr>
        <w:instrText xml:space="preserve"> </w:instrText>
      </w:r>
      <w:r w:rsidR="003D55FD" w:rsidRPr="00207730">
        <w:rPr>
          <w:rFonts w:eastAsia="Calibri" w:cs="Times New Roman"/>
          <w:iCs/>
          <w:sz w:val="28"/>
          <w:szCs w:val="28"/>
        </w:rPr>
      </w:r>
      <w:r w:rsidR="003D55FD" w:rsidRPr="00207730">
        <w:rPr>
          <w:rFonts w:eastAsia="Calibri" w:cs="Times New Roman"/>
          <w:iCs/>
          <w:sz w:val="28"/>
          <w:szCs w:val="28"/>
        </w:rPr>
        <w:fldChar w:fldCharType="separate"/>
      </w:r>
      <w:r w:rsidR="00AC46D8">
        <w:rPr>
          <w:rFonts w:eastAsia="Calibri" w:cs="Times New Roman"/>
          <w:sz w:val="28"/>
          <w:szCs w:val="28"/>
          <w:lang w:val="ru-RU"/>
        </w:rPr>
        <w:t>174</w:t>
      </w:r>
      <w:r w:rsidR="003D55FD" w:rsidRPr="00207730">
        <w:rPr>
          <w:rFonts w:eastAsia="Calibri" w:cs="Times New Roman"/>
          <w:iCs/>
          <w:sz w:val="28"/>
          <w:szCs w:val="28"/>
        </w:rPr>
        <w:fldChar w:fldCharType="end"/>
      </w:r>
      <w:r w:rsidRPr="00207730">
        <w:rPr>
          <w:rFonts w:eastAsia="Calibri" w:cs="Times New Roman"/>
          <w:iCs/>
          <w:sz w:val="28"/>
          <w:szCs w:val="28"/>
          <w:lang w:val="ru-RU"/>
        </w:rPr>
        <w:t>, р. 125</w:t>
      </w:r>
      <w:r w:rsidRPr="00207730">
        <w:rPr>
          <w:rFonts w:eastAsia="Calibri" w:cs="Times New Roman"/>
          <w:sz w:val="28"/>
          <w:szCs w:val="28"/>
          <w:lang w:val="ru-RU"/>
        </w:rPr>
        <w:t xml:space="preserve">], а, следовательно, </w:t>
      </w:r>
      <w:r w:rsidRPr="00207730">
        <w:rPr>
          <w:rFonts w:eastAsia="Calibri" w:cs="Times New Roman"/>
          <w:b/>
          <w:bCs/>
          <w:i/>
          <w:iCs/>
          <w:sz w:val="28"/>
          <w:szCs w:val="28"/>
          <w:lang w:val="ru-RU"/>
        </w:rPr>
        <w:t>внести и соответствующее изменение в п.</w:t>
      </w:r>
      <w:r w:rsidR="00B549A1" w:rsidRPr="00207730">
        <w:rPr>
          <w:rFonts w:eastAsia="Calibri" w:cs="Times New Roman"/>
          <w:b/>
          <w:bCs/>
          <w:i/>
          <w:iCs/>
          <w:sz w:val="28"/>
          <w:szCs w:val="28"/>
          <w:lang w:val="ru-RU"/>
        </w:rPr>
        <w:t xml:space="preserve"> </w:t>
      </w:r>
      <w:r w:rsidRPr="00207730">
        <w:rPr>
          <w:rFonts w:eastAsia="Calibri" w:cs="Times New Roman"/>
          <w:b/>
          <w:bCs/>
          <w:i/>
          <w:iCs/>
          <w:sz w:val="28"/>
          <w:szCs w:val="28"/>
          <w:lang w:val="ru-RU"/>
        </w:rPr>
        <w:t>1 ч.</w:t>
      </w:r>
      <w:r w:rsidR="00B549A1" w:rsidRPr="00207730">
        <w:rPr>
          <w:rFonts w:eastAsia="Calibri" w:cs="Times New Roman"/>
          <w:b/>
          <w:bCs/>
          <w:i/>
          <w:iCs/>
          <w:sz w:val="28"/>
          <w:szCs w:val="28"/>
          <w:lang w:val="ru-RU"/>
        </w:rPr>
        <w:t xml:space="preserve"> </w:t>
      </w:r>
      <w:r w:rsidRPr="00207730">
        <w:rPr>
          <w:rFonts w:eastAsia="Calibri" w:cs="Times New Roman"/>
          <w:b/>
          <w:bCs/>
          <w:i/>
          <w:iCs/>
          <w:sz w:val="28"/>
          <w:szCs w:val="28"/>
          <w:lang w:val="ru-RU"/>
        </w:rPr>
        <w:t xml:space="preserve">5 </w:t>
      </w:r>
      <w:r w:rsidR="007E5B90" w:rsidRPr="00207730">
        <w:rPr>
          <w:rFonts w:eastAsia="Calibri" w:cs="Times New Roman"/>
          <w:b/>
          <w:bCs/>
          <w:i/>
          <w:iCs/>
          <w:sz w:val="28"/>
          <w:szCs w:val="28"/>
          <w:lang w:val="ru-RU"/>
        </w:rPr>
        <w:t>с</w:t>
      </w:r>
      <w:r w:rsidRPr="00207730">
        <w:rPr>
          <w:rFonts w:eastAsia="Calibri" w:cs="Times New Roman"/>
          <w:b/>
          <w:bCs/>
          <w:i/>
          <w:iCs/>
          <w:sz w:val="28"/>
          <w:szCs w:val="28"/>
          <w:lang w:val="ru-RU"/>
        </w:rPr>
        <w:t>т. 46 УК РК</w:t>
      </w:r>
      <w:r w:rsidRPr="00207730">
        <w:rPr>
          <w:rFonts w:eastAsia="Calibri" w:cs="Times New Roman"/>
          <w:sz w:val="28"/>
          <w:szCs w:val="28"/>
          <w:lang w:val="ru-RU"/>
        </w:rPr>
        <w:t>.</w:t>
      </w:r>
    </w:p>
    <w:p w14:paraId="0B53CEA8" w14:textId="047C2D34"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рамках рассмотрения перспектив чипирования осужденных можно обратиться к опыту Чешской Республики, где с 1966 г</w:t>
      </w:r>
      <w:r w:rsidR="007E5B90" w:rsidRPr="00207730">
        <w:rPr>
          <w:rFonts w:eastAsia="Calibri" w:cs="Times New Roman"/>
          <w:sz w:val="28"/>
          <w:szCs w:val="28"/>
          <w:lang w:val="ru-RU"/>
        </w:rPr>
        <w:t>ода</w:t>
      </w:r>
      <w:r w:rsidRPr="00207730">
        <w:rPr>
          <w:rFonts w:eastAsia="Calibri" w:cs="Times New Roman"/>
          <w:sz w:val="28"/>
          <w:szCs w:val="28"/>
          <w:lang w:val="ru-RU"/>
        </w:rPr>
        <w:t xml:space="preserve"> практикуется добровольная хирургическая и химическая кастрация лиц, совершивших преступления сексуального характера [</w:t>
      </w:r>
      <w:r w:rsidR="003D55FD" w:rsidRPr="00207730">
        <w:rPr>
          <w:rFonts w:eastAsia="Calibri" w:cs="Times New Roman"/>
          <w:sz w:val="28"/>
          <w:szCs w:val="28"/>
          <w:lang w:val="ru-RU"/>
        </w:rPr>
        <w:fldChar w:fldCharType="begin"/>
      </w:r>
      <w:r w:rsidR="003D55FD" w:rsidRPr="00207730">
        <w:rPr>
          <w:rFonts w:eastAsia="Calibri" w:cs="Times New Roman"/>
          <w:sz w:val="28"/>
          <w:szCs w:val="28"/>
          <w:lang w:val="ru-RU"/>
        </w:rPr>
        <w:instrText xml:space="preserve"> REF _Ref198320564 \r \h </w:instrText>
      </w:r>
      <w:r w:rsidR="00B549A1" w:rsidRPr="00207730">
        <w:rPr>
          <w:rFonts w:eastAsia="Calibri" w:cs="Times New Roman"/>
          <w:sz w:val="28"/>
          <w:szCs w:val="28"/>
          <w:lang w:val="ru-RU"/>
        </w:rPr>
        <w:instrText xml:space="preserve"> \* MERGEFORMAT </w:instrText>
      </w:r>
      <w:r w:rsidR="003D55FD" w:rsidRPr="00207730">
        <w:rPr>
          <w:rFonts w:eastAsia="Calibri" w:cs="Times New Roman"/>
          <w:sz w:val="28"/>
          <w:szCs w:val="28"/>
          <w:lang w:val="ru-RU"/>
        </w:rPr>
      </w:r>
      <w:r w:rsidR="003D55FD" w:rsidRPr="00207730">
        <w:rPr>
          <w:rFonts w:eastAsia="Calibri" w:cs="Times New Roman"/>
          <w:sz w:val="28"/>
          <w:szCs w:val="28"/>
          <w:lang w:val="ru-RU"/>
        </w:rPr>
        <w:fldChar w:fldCharType="separate"/>
      </w:r>
      <w:r w:rsidR="00AC46D8">
        <w:rPr>
          <w:rFonts w:eastAsia="Calibri" w:cs="Times New Roman"/>
          <w:sz w:val="28"/>
          <w:szCs w:val="28"/>
          <w:lang w:val="ru-RU"/>
        </w:rPr>
        <w:t>175</w:t>
      </w:r>
      <w:r w:rsidR="003D55FD" w:rsidRPr="00207730">
        <w:rPr>
          <w:rFonts w:eastAsia="Calibri" w:cs="Times New Roman"/>
          <w:sz w:val="28"/>
          <w:szCs w:val="28"/>
          <w:lang w:val="ru-RU"/>
        </w:rPr>
        <w:fldChar w:fldCharType="end"/>
      </w:r>
      <w:r w:rsidRPr="00207730">
        <w:rPr>
          <w:rFonts w:eastAsia="Calibri" w:cs="Times New Roman"/>
          <w:sz w:val="28"/>
          <w:szCs w:val="28"/>
          <w:lang w:val="ru-RU"/>
        </w:rPr>
        <w:t>, с. 144]. Этот пример представляет собой модель, в которой медицинское вмешательство сочетается с правовыми механизмами, направленными на защиту общества и снижение рецидивной преступности.</w:t>
      </w:r>
    </w:p>
    <w:p w14:paraId="292BCCC3"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Такая практика представляет собой своеобразную «сделку» между государством и осужденным: при наличии добровольного согласия на медицинское вмешательство осужденному могут быть предоставлены послабления, включая смягчение режима содержания, более раннее освобождение или изменение порядка контроля после освобождения. При этом после отбывания срока наказания лицо не может быть освобождено до тех пор, пока врачи и суд не признают его безопасным для общества. Данная модель основана на добровольности, юридически оформленном согласии и последующем медицинском и судебном контроле.</w:t>
      </w:r>
    </w:p>
    <w:p w14:paraId="105B247E"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Аналогичный подход может быть использован и в случае с чипированием. Эта мера может быть предложена в качестве </w:t>
      </w:r>
      <w:r w:rsidR="007E5B90" w:rsidRPr="00207730">
        <w:rPr>
          <w:rFonts w:eastAsia="Calibri" w:cs="Times New Roman"/>
          <w:sz w:val="28"/>
          <w:szCs w:val="28"/>
          <w:lang w:val="ru-RU"/>
        </w:rPr>
        <w:t>серьезной вспомагательной</w:t>
      </w:r>
      <w:r w:rsidRPr="00207730">
        <w:rPr>
          <w:rFonts w:eastAsia="Calibri" w:cs="Times New Roman"/>
          <w:sz w:val="28"/>
          <w:szCs w:val="28"/>
          <w:lang w:val="ru-RU"/>
        </w:rPr>
        <w:t xml:space="preserve"> формы контроля за лицами, осужденными за особо тяжкие преступления, включая преступления сексуального характера, рецидив насилия, террористические преступления и иные деяния с высокой степенью общественной опасности. Чипирование должно производиться исключительно на основе добровольного согласия осужденного, оформленного в виде письменного договора, заверенного медицинской комиссией и защитником. Взамен лицо может получить определенные послабления – например, досрочное освобождение, перевод на менее строгий режим отбывания наказания либо альтернативную форму контроля после освобождения.</w:t>
      </w:r>
    </w:p>
    <w:p w14:paraId="1393AC7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Имплантируемый чип может выполнять несколько функций: отслеживание местоположения осужденного в режиме реального времени, сбор и передача физиологических данных (например, сердечного ритма или уровня стресса), автоматическая сигнализация о попытках нарушения установленных условий, а также блокировка доступа к определенным зонам или видам деятельности. Контроль за соблюдением условий может осуществляться надзорными органами, получающими доступ к данным чипа.</w:t>
      </w:r>
    </w:p>
    <w:p w14:paraId="234C685D"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Как и в чешской модели, </w:t>
      </w:r>
      <w:r w:rsidRPr="00207730">
        <w:rPr>
          <w:rFonts w:eastAsia="Calibri" w:cs="Times New Roman"/>
          <w:color w:val="171717" w:themeColor="background2" w:themeShade="1A"/>
          <w:sz w:val="28"/>
          <w:szCs w:val="28"/>
          <w:lang w:val="ru-RU"/>
        </w:rPr>
        <w:t>снятие надзора и деактивация чипа возможны только по решению суда на основании заключения медико-психологической комиссии, подтверждающего, что лицо больше не представляет угрозы для общества.</w:t>
      </w:r>
      <w:r w:rsidRPr="00207730">
        <w:rPr>
          <w:rFonts w:eastAsia="Calibri" w:cs="Times New Roman"/>
          <w:color w:val="70AD47" w:themeColor="accent6"/>
          <w:sz w:val="28"/>
          <w:szCs w:val="28"/>
          <w:lang w:val="ru-RU"/>
        </w:rPr>
        <w:t xml:space="preserve"> </w:t>
      </w:r>
      <w:r w:rsidRPr="00207730">
        <w:rPr>
          <w:rFonts w:eastAsia="Calibri" w:cs="Times New Roman"/>
          <w:sz w:val="28"/>
          <w:szCs w:val="28"/>
          <w:lang w:val="ru-RU"/>
        </w:rPr>
        <w:t>Таким образом, формируется система, в которой использование современных технологий сочетается с правовыми и медицинскими механизмами оценки риска. Это позволит обеспечить баланс между защитой прав человека и интересами общественной безопасности, а также сократить нагрузку на пенитенциарную систему, мотивируя осужденных к сотрудничеству с государством и добровольному принятию усиленных мер надзора.</w:t>
      </w:r>
    </w:p>
    <w:p w14:paraId="454C796C" w14:textId="77777777" w:rsidR="00D50766" w:rsidRPr="00207730" w:rsidRDefault="00DE753F" w:rsidP="00742C3F">
      <w:pPr>
        <w:tabs>
          <w:tab w:val="left" w:pos="9214"/>
          <w:tab w:val="left" w:pos="9356"/>
        </w:tabs>
        <w:spacing w:after="0" w:line="240" w:lineRule="auto"/>
        <w:ind w:firstLine="709"/>
        <w:jc w:val="both"/>
        <w:rPr>
          <w:rFonts w:eastAsia="Calibri" w:cs="Times New Roman"/>
          <w:color w:val="FF0000"/>
          <w:sz w:val="28"/>
          <w:szCs w:val="28"/>
          <w:lang w:val="ru-RU"/>
        </w:rPr>
      </w:pPr>
      <w:r w:rsidRPr="00207730">
        <w:rPr>
          <w:rFonts w:eastAsia="Calibri" w:cs="Times New Roman"/>
          <w:sz w:val="28"/>
          <w:szCs w:val="28"/>
          <w:lang w:val="ru-RU"/>
        </w:rPr>
        <w:t xml:space="preserve">С учетом вышеизложенного, предлагается </w:t>
      </w:r>
      <w:r w:rsidRPr="00207730">
        <w:rPr>
          <w:rFonts w:eastAsia="Calibri" w:cs="Times New Roman"/>
          <w:b/>
          <w:bCs/>
          <w:i/>
          <w:iCs/>
          <w:sz w:val="28"/>
          <w:szCs w:val="28"/>
          <w:lang w:val="ru-RU"/>
        </w:rPr>
        <w:t xml:space="preserve">законодательно закрепить </w:t>
      </w:r>
      <w:r w:rsidR="007E5B90" w:rsidRPr="00207730">
        <w:rPr>
          <w:rFonts w:eastAsia="Calibri" w:cs="Times New Roman"/>
          <w:b/>
          <w:bCs/>
          <w:i/>
          <w:iCs/>
          <w:sz w:val="28"/>
          <w:szCs w:val="28"/>
          <w:lang w:val="ru-RU"/>
        </w:rPr>
        <w:t xml:space="preserve">согласие на </w:t>
      </w:r>
      <w:r w:rsidRPr="00207730">
        <w:rPr>
          <w:rFonts w:eastAsia="Calibri" w:cs="Times New Roman"/>
          <w:b/>
          <w:bCs/>
          <w:i/>
          <w:iCs/>
          <w:sz w:val="28"/>
          <w:szCs w:val="28"/>
          <w:lang w:val="ru-RU"/>
        </w:rPr>
        <w:t xml:space="preserve">чипирование </w:t>
      </w:r>
      <w:r w:rsidR="007E5B90" w:rsidRPr="00207730">
        <w:rPr>
          <w:rFonts w:eastAsia="Calibri" w:cs="Times New Roman"/>
          <w:b/>
          <w:bCs/>
          <w:i/>
          <w:iCs/>
          <w:sz w:val="28"/>
          <w:szCs w:val="28"/>
          <w:lang w:val="ru-RU"/>
        </w:rPr>
        <w:t xml:space="preserve">со стороны самих </w:t>
      </w:r>
      <w:r w:rsidRPr="00207730">
        <w:rPr>
          <w:rFonts w:eastAsia="Calibri" w:cs="Times New Roman"/>
          <w:b/>
          <w:bCs/>
          <w:i/>
          <w:iCs/>
          <w:sz w:val="28"/>
          <w:szCs w:val="28"/>
          <w:lang w:val="ru-RU"/>
        </w:rPr>
        <w:t>осужденных, которые переводятся в УМБ, что также потребует внесения изменений в ст. 46 УК РК и ст. 96 УИК РК</w:t>
      </w:r>
      <w:r w:rsidRPr="00207730">
        <w:rPr>
          <w:rFonts w:eastAsia="Calibri" w:cs="Times New Roman"/>
          <w:sz w:val="28"/>
          <w:szCs w:val="28"/>
          <w:lang w:val="ru-RU"/>
        </w:rPr>
        <w:t>.</w:t>
      </w:r>
    </w:p>
    <w:p w14:paraId="21DB0292" w14:textId="20513BEB" w:rsidR="00E409FD"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Абзац четвертый п.</w:t>
      </w:r>
      <w:r w:rsidR="00F66D24" w:rsidRPr="00207730">
        <w:rPr>
          <w:rFonts w:eastAsia="Calibri" w:cs="Times New Roman"/>
          <w:bCs/>
          <w:iCs/>
          <w:sz w:val="28"/>
          <w:szCs w:val="28"/>
          <w:lang w:val="ru-RU"/>
        </w:rPr>
        <w:t xml:space="preserve"> </w:t>
      </w:r>
      <w:r w:rsidRPr="00207730">
        <w:rPr>
          <w:rFonts w:eastAsia="Calibri" w:cs="Times New Roman"/>
          <w:bCs/>
          <w:iCs/>
          <w:sz w:val="28"/>
          <w:szCs w:val="28"/>
          <w:lang w:val="ru-RU"/>
        </w:rPr>
        <w:t>1) ч.</w:t>
      </w:r>
      <w:r w:rsidR="00F66D24" w:rsidRPr="00207730">
        <w:rPr>
          <w:rFonts w:eastAsia="Calibri" w:cs="Times New Roman"/>
          <w:bCs/>
          <w:iCs/>
          <w:sz w:val="28"/>
          <w:szCs w:val="28"/>
          <w:lang w:val="ru-RU"/>
        </w:rPr>
        <w:t xml:space="preserve"> </w:t>
      </w:r>
      <w:r w:rsidRPr="00207730">
        <w:rPr>
          <w:rFonts w:eastAsia="Calibri" w:cs="Times New Roman"/>
          <w:bCs/>
          <w:iCs/>
          <w:sz w:val="28"/>
          <w:szCs w:val="28"/>
          <w:lang w:val="ru-RU"/>
        </w:rPr>
        <w:t>5 ст. 46 УК Р</w:t>
      </w:r>
      <w:r w:rsidR="00CB724D" w:rsidRPr="00207730">
        <w:rPr>
          <w:rFonts w:eastAsia="Calibri" w:cs="Times New Roman"/>
          <w:bCs/>
          <w:iCs/>
          <w:sz w:val="28"/>
          <w:szCs w:val="28"/>
          <w:lang w:val="ru-RU"/>
        </w:rPr>
        <w:t>К</w:t>
      </w:r>
      <w:r w:rsidRPr="00207730">
        <w:rPr>
          <w:rFonts w:eastAsia="Calibri" w:cs="Times New Roman"/>
          <w:bCs/>
          <w:iCs/>
          <w:sz w:val="28"/>
          <w:szCs w:val="28"/>
          <w:lang w:val="ru-RU"/>
        </w:rPr>
        <w:t xml:space="preserve"> (Лишение свободы) изложить:</w:t>
      </w:r>
    </w:p>
    <w:p w14:paraId="69FE68D0" w14:textId="3FE56CAF" w:rsidR="00E409FD"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«лицам, осужденным за преступления, предусмотренные </w:t>
      </w:r>
      <w:hyperlink r:id="rId45" w:anchor="z1347" w:history="1">
        <w:r w:rsidRPr="00207730">
          <w:rPr>
            <w:rFonts w:eastAsia="Calibri" w:cs="Times New Roman"/>
            <w:bCs/>
            <w:iCs/>
            <w:sz w:val="28"/>
            <w:szCs w:val="28"/>
            <w:lang w:val="ru-RU"/>
          </w:rPr>
          <w:t>главой 15</w:t>
        </w:r>
      </w:hyperlink>
      <w:r w:rsidRPr="00207730">
        <w:rPr>
          <w:rFonts w:eastAsia="Calibri" w:cs="Times New Roman"/>
          <w:bCs/>
          <w:iCs/>
          <w:sz w:val="28"/>
          <w:szCs w:val="28"/>
          <w:lang w:val="ru-RU"/>
        </w:rPr>
        <w:t xml:space="preserve"> настоящего Кодекса, в случае </w:t>
      </w:r>
      <w:r w:rsidRPr="00207730">
        <w:rPr>
          <w:rFonts w:eastAsia="Calibri" w:cs="Times New Roman"/>
          <w:b/>
          <w:bCs/>
          <w:i/>
          <w:iCs/>
          <w:sz w:val="28"/>
          <w:szCs w:val="28"/>
          <w:lang w:val="ru-RU"/>
        </w:rPr>
        <w:t>сотрудничества со следствием и</w:t>
      </w:r>
      <w:r w:rsidRPr="00207730">
        <w:rPr>
          <w:rFonts w:eastAsia="Calibri" w:cs="Times New Roman"/>
          <w:bCs/>
          <w:iCs/>
          <w:sz w:val="28"/>
          <w:szCs w:val="28"/>
          <w:lang w:val="ru-RU"/>
        </w:rPr>
        <w:t xml:space="preserve"> </w:t>
      </w:r>
      <w:r w:rsidR="00600CE0" w:rsidRPr="00207730">
        <w:rPr>
          <w:rFonts w:eastAsia="Calibri" w:cs="Times New Roman"/>
          <w:bCs/>
          <w:iCs/>
          <w:sz w:val="28"/>
          <w:szCs w:val="28"/>
          <w:lang w:val="ru-RU"/>
        </w:rPr>
        <w:t>полного возмещения ими ущерба, причиненного преступлением</w:t>
      </w:r>
      <w:r w:rsidRPr="00207730">
        <w:rPr>
          <w:rFonts w:eastAsia="Calibri" w:cs="Times New Roman"/>
          <w:bCs/>
          <w:iCs/>
          <w:sz w:val="28"/>
          <w:szCs w:val="28"/>
          <w:lang w:val="ru-RU"/>
        </w:rPr>
        <w:t>;».</w:t>
      </w:r>
    </w:p>
    <w:p w14:paraId="6007E23B" w14:textId="6992896B" w:rsidR="00E409FD"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 п.</w:t>
      </w:r>
      <w:r w:rsidR="00F66D24" w:rsidRPr="00207730">
        <w:rPr>
          <w:rFonts w:eastAsia="Calibri" w:cs="Times New Roman"/>
          <w:bCs/>
          <w:iCs/>
          <w:sz w:val="28"/>
          <w:szCs w:val="28"/>
          <w:lang w:val="ru-RU"/>
        </w:rPr>
        <w:t xml:space="preserve"> </w:t>
      </w:r>
      <w:r w:rsidRPr="00207730">
        <w:rPr>
          <w:rFonts w:eastAsia="Calibri" w:cs="Times New Roman"/>
          <w:bCs/>
          <w:iCs/>
          <w:sz w:val="28"/>
          <w:szCs w:val="28"/>
          <w:lang w:val="ru-RU"/>
        </w:rPr>
        <w:t>2 ч.</w:t>
      </w:r>
      <w:r w:rsidR="00F66D24" w:rsidRPr="00207730">
        <w:rPr>
          <w:rFonts w:eastAsia="Calibri" w:cs="Times New Roman"/>
          <w:bCs/>
          <w:iCs/>
          <w:sz w:val="28"/>
          <w:szCs w:val="28"/>
          <w:lang w:val="ru-RU"/>
        </w:rPr>
        <w:t xml:space="preserve"> </w:t>
      </w:r>
      <w:r w:rsidRPr="00207730">
        <w:rPr>
          <w:rFonts w:eastAsia="Calibri" w:cs="Times New Roman"/>
          <w:bCs/>
          <w:iCs/>
          <w:sz w:val="28"/>
          <w:szCs w:val="28"/>
          <w:lang w:val="ru-RU"/>
        </w:rPr>
        <w:t xml:space="preserve">1 ст. 96 УИК РК (Изменение вида учреждения) </w:t>
      </w:r>
      <w:r w:rsidR="00F85F74" w:rsidRPr="00207730">
        <w:rPr>
          <w:rFonts w:eastAsia="Calibri" w:cs="Times New Roman"/>
          <w:bCs/>
          <w:iCs/>
          <w:sz w:val="28"/>
          <w:szCs w:val="28"/>
          <w:lang w:val="ru-RU"/>
        </w:rPr>
        <w:t xml:space="preserve">о правилах изменения вида учреждения на более мягкий вид, </w:t>
      </w:r>
      <w:r w:rsidRPr="00207730">
        <w:rPr>
          <w:rFonts w:eastAsia="Calibri" w:cs="Times New Roman"/>
          <w:bCs/>
          <w:iCs/>
          <w:sz w:val="28"/>
          <w:szCs w:val="28"/>
          <w:lang w:val="ru-RU"/>
        </w:rPr>
        <w:t>внести дополнения и изложить следующим образом</w:t>
      </w:r>
    </w:p>
    <w:p w14:paraId="297ED624" w14:textId="77777777" w:rsidR="00E409FD"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
          <w:bCs/>
          <w:iCs/>
          <w:sz w:val="28"/>
          <w:szCs w:val="28"/>
          <w:lang w:val="ru-RU"/>
        </w:rPr>
        <w:t>«</w:t>
      </w:r>
      <w:r w:rsidRPr="00207730">
        <w:rPr>
          <w:rFonts w:eastAsia="Calibri" w:cs="Times New Roman"/>
          <w:bCs/>
          <w:iCs/>
          <w:sz w:val="28"/>
          <w:szCs w:val="28"/>
          <w:lang w:val="ru-RU"/>
        </w:rPr>
        <w:t xml:space="preserve">2) учреждения средней или максимальной безопасности на учреждение минимальной безопасности – по отбытии осужденными, находящимися в облегченных и льготных условиях отбывания наказания, не менее одной четверти срока наказания за преступления небольшой и средней тяжести, не менее одной трети срока наказания – за тяжкие преступления, а ранее условно-досрочно освобождавшимися от отбывания лишения свободы и совершившими новые преступления в период оставшейся неотбытой части наказания – не менее двух третей срока наказания </w:t>
      </w:r>
      <w:r w:rsidRPr="00207730">
        <w:rPr>
          <w:rFonts w:eastAsia="Calibri" w:cs="Times New Roman"/>
          <w:b/>
          <w:bCs/>
          <w:i/>
          <w:iCs/>
          <w:sz w:val="28"/>
          <w:szCs w:val="28"/>
          <w:lang w:val="ru-RU"/>
        </w:rPr>
        <w:t>и давшие письменное согласие на чипирование в целях контроля за их поведением</w:t>
      </w:r>
      <w:r w:rsidR="00F85F74" w:rsidRPr="00207730">
        <w:rPr>
          <w:rFonts w:eastAsia="Calibri" w:cs="Times New Roman"/>
          <w:b/>
          <w:bCs/>
          <w:i/>
          <w:iCs/>
          <w:sz w:val="28"/>
          <w:szCs w:val="28"/>
          <w:lang w:val="ru-RU"/>
        </w:rPr>
        <w:t>;».</w:t>
      </w:r>
    </w:p>
    <w:p w14:paraId="01E9DB5A" w14:textId="7B93D680" w:rsidR="00F85F74" w:rsidRPr="00207730" w:rsidRDefault="00402AB3"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Часть 2</w:t>
      </w:r>
      <w:r w:rsidR="00DE753F" w:rsidRPr="00207730">
        <w:rPr>
          <w:rFonts w:eastAsia="Calibri" w:cs="Times New Roman"/>
          <w:bCs/>
          <w:iCs/>
          <w:sz w:val="28"/>
          <w:szCs w:val="28"/>
          <w:lang w:val="ru-RU"/>
        </w:rPr>
        <w:t xml:space="preserve"> ст. 96 УИК о запрете на перевод в УМБ, дополнить новым пунктом в редакции:</w:t>
      </w:r>
    </w:p>
    <w:p w14:paraId="0390CEFC" w14:textId="473FA671" w:rsidR="00E409FD" w:rsidRPr="00207730" w:rsidRDefault="00DE753F" w:rsidP="00742C3F">
      <w:pPr>
        <w:tabs>
          <w:tab w:val="left" w:pos="9214"/>
          <w:tab w:val="left" w:pos="9356"/>
        </w:tabs>
        <w:spacing w:after="0" w:line="240" w:lineRule="auto"/>
        <w:ind w:firstLine="709"/>
        <w:jc w:val="both"/>
        <w:rPr>
          <w:rFonts w:eastAsia="Calibri" w:cs="Times New Roman"/>
          <w:b/>
          <w:bCs/>
          <w:i/>
          <w:iCs/>
          <w:sz w:val="28"/>
          <w:szCs w:val="28"/>
          <w:lang w:val="ru-RU"/>
        </w:rPr>
      </w:pPr>
      <w:r w:rsidRPr="00207730">
        <w:rPr>
          <w:rFonts w:eastAsia="Calibri" w:cs="Times New Roman"/>
          <w:b/>
          <w:bCs/>
          <w:i/>
          <w:iCs/>
          <w:sz w:val="28"/>
          <w:szCs w:val="28"/>
          <w:lang w:val="ru-RU"/>
        </w:rPr>
        <w:t>«7) отказавшиеся от добровольного чипирования.».</w:t>
      </w:r>
    </w:p>
    <w:p w14:paraId="2CBD57D7" w14:textId="436052A8" w:rsidR="002237E0" w:rsidRPr="00207730" w:rsidRDefault="00DE753F" w:rsidP="00742C3F">
      <w:pPr>
        <w:tabs>
          <w:tab w:val="left" w:pos="9214"/>
          <w:tab w:val="left" w:pos="9356"/>
        </w:tabs>
        <w:spacing w:after="0" w:line="240" w:lineRule="auto"/>
        <w:ind w:firstLine="709"/>
        <w:jc w:val="both"/>
        <w:rPr>
          <w:rFonts w:eastAsia="Calibri" w:cs="Times New Roman"/>
          <w:bCs/>
          <w:iCs/>
          <w:color w:val="00B050"/>
          <w:sz w:val="28"/>
          <w:szCs w:val="28"/>
          <w:lang w:val="ru-RU"/>
        </w:rPr>
      </w:pPr>
      <w:r w:rsidRPr="00207730">
        <w:rPr>
          <w:rFonts w:eastAsia="Calibri" w:cs="Times New Roman"/>
          <w:bCs/>
          <w:iCs/>
          <w:sz w:val="28"/>
          <w:szCs w:val="28"/>
          <w:lang w:val="ru-RU"/>
        </w:rPr>
        <w:t>Технология чипирования актуализирует возвращение к альтернативным мерам наказания</w:t>
      </w:r>
      <w:r w:rsidR="00031BDB" w:rsidRPr="00207730">
        <w:rPr>
          <w:rFonts w:eastAsia="Calibri" w:cs="Times New Roman"/>
          <w:bCs/>
          <w:iCs/>
          <w:sz w:val="28"/>
          <w:szCs w:val="28"/>
          <w:lang w:val="ru-RU"/>
        </w:rPr>
        <w:t>. Как отмечает</w:t>
      </w:r>
      <w:r w:rsidR="002237E0" w:rsidRPr="00207730">
        <w:rPr>
          <w:rFonts w:eastAsia="Calibri" w:cs="Times New Roman"/>
          <w:bCs/>
          <w:iCs/>
          <w:sz w:val="28"/>
          <w:szCs w:val="28"/>
          <w:lang w:val="ru-RU"/>
        </w:rPr>
        <w:t xml:space="preserve"> Е.А. Саламатов, </w:t>
      </w:r>
      <w:r w:rsidR="00031BDB" w:rsidRPr="00207730">
        <w:rPr>
          <w:rFonts w:cs="Times New Roman"/>
          <w:color w:val="000000"/>
          <w:sz w:val="28"/>
          <w:szCs w:val="28"/>
          <w:lang w:val="ru-RU"/>
        </w:rPr>
        <w:t>казахстанский</w:t>
      </w:r>
      <w:r w:rsidR="002237E0" w:rsidRPr="00207730">
        <w:rPr>
          <w:rFonts w:cs="Times New Roman"/>
          <w:color w:val="000000"/>
          <w:sz w:val="28"/>
          <w:szCs w:val="28"/>
          <w:lang w:val="ru-RU"/>
        </w:rPr>
        <w:t xml:space="preserve"> исторический опыт</w:t>
      </w:r>
      <w:r w:rsidR="00031BDB" w:rsidRPr="00207730">
        <w:rPr>
          <w:rFonts w:cs="Times New Roman"/>
          <w:color w:val="000000"/>
          <w:sz w:val="28"/>
          <w:szCs w:val="28"/>
          <w:lang w:val="ru-RU"/>
        </w:rPr>
        <w:t xml:space="preserve"> «</w:t>
      </w:r>
      <w:r w:rsidR="002237E0" w:rsidRPr="00207730">
        <w:rPr>
          <w:rFonts w:cs="Times New Roman"/>
          <w:color w:val="000000"/>
          <w:sz w:val="28"/>
          <w:szCs w:val="28"/>
          <w:lang w:val="ru-RU"/>
        </w:rPr>
        <w:t>довольно успешно решал задачи возмещения преступного вреда</w:t>
      </w:r>
      <w:r w:rsidR="009D10CD" w:rsidRPr="00207730">
        <w:rPr>
          <w:rFonts w:cs="Times New Roman"/>
          <w:color w:val="000000"/>
          <w:sz w:val="28"/>
          <w:szCs w:val="28"/>
          <w:lang w:val="ru-RU"/>
        </w:rPr>
        <w:t>» [</w:t>
      </w:r>
      <w:r w:rsidR="009D10CD" w:rsidRPr="00207730">
        <w:rPr>
          <w:rFonts w:cs="Times New Roman"/>
          <w:color w:val="000000"/>
          <w:sz w:val="28"/>
          <w:szCs w:val="28"/>
        </w:rPr>
        <w:fldChar w:fldCharType="begin"/>
      </w:r>
      <w:r w:rsidR="009D10CD" w:rsidRPr="00207730">
        <w:rPr>
          <w:rFonts w:cs="Times New Roman"/>
          <w:color w:val="000000"/>
          <w:sz w:val="28"/>
          <w:szCs w:val="28"/>
          <w:lang w:val="ru-RU"/>
        </w:rPr>
        <w:instrText xml:space="preserve"> </w:instrText>
      </w:r>
      <w:r w:rsidR="009D10CD" w:rsidRPr="00207730">
        <w:rPr>
          <w:rFonts w:cs="Times New Roman"/>
          <w:color w:val="000000"/>
          <w:sz w:val="28"/>
          <w:szCs w:val="28"/>
        </w:rPr>
        <w:instrText>REF</w:instrText>
      </w:r>
      <w:r w:rsidR="009D10CD" w:rsidRPr="00207730">
        <w:rPr>
          <w:rFonts w:cs="Times New Roman"/>
          <w:color w:val="000000"/>
          <w:sz w:val="28"/>
          <w:szCs w:val="28"/>
          <w:lang w:val="ru-RU"/>
        </w:rPr>
        <w:instrText xml:space="preserve"> _</w:instrText>
      </w:r>
      <w:r w:rsidR="009D10CD" w:rsidRPr="00207730">
        <w:rPr>
          <w:rFonts w:cs="Times New Roman"/>
          <w:color w:val="000000"/>
          <w:sz w:val="28"/>
          <w:szCs w:val="28"/>
        </w:rPr>
        <w:instrText>Ref</w:instrText>
      </w:r>
      <w:r w:rsidR="009D10CD" w:rsidRPr="00207730">
        <w:rPr>
          <w:rFonts w:cs="Times New Roman"/>
          <w:color w:val="000000"/>
          <w:sz w:val="28"/>
          <w:szCs w:val="28"/>
          <w:lang w:val="ru-RU"/>
        </w:rPr>
        <w:instrText>206710870 \</w:instrText>
      </w:r>
      <w:r w:rsidR="009D10CD" w:rsidRPr="00207730">
        <w:rPr>
          <w:rFonts w:cs="Times New Roman"/>
          <w:color w:val="000000"/>
          <w:sz w:val="28"/>
          <w:szCs w:val="28"/>
        </w:rPr>
        <w:instrText>r</w:instrText>
      </w:r>
      <w:r w:rsidR="009D10CD" w:rsidRPr="00207730">
        <w:rPr>
          <w:rFonts w:cs="Times New Roman"/>
          <w:color w:val="000000"/>
          <w:sz w:val="28"/>
          <w:szCs w:val="28"/>
          <w:lang w:val="ru-RU"/>
        </w:rPr>
        <w:instrText xml:space="preserve"> \</w:instrText>
      </w:r>
      <w:r w:rsidR="009D10CD" w:rsidRPr="00207730">
        <w:rPr>
          <w:rFonts w:cs="Times New Roman"/>
          <w:color w:val="000000"/>
          <w:sz w:val="28"/>
          <w:szCs w:val="28"/>
        </w:rPr>
        <w:instrText>h</w:instrText>
      </w:r>
      <w:r w:rsidR="009D10CD" w:rsidRPr="00207730">
        <w:rPr>
          <w:rFonts w:cs="Times New Roman"/>
          <w:color w:val="000000"/>
          <w:sz w:val="28"/>
          <w:szCs w:val="28"/>
          <w:lang w:val="ru-RU"/>
        </w:rPr>
        <w:instrText xml:space="preserve">  \* </w:instrText>
      </w:r>
      <w:r w:rsidR="009D10CD" w:rsidRPr="00207730">
        <w:rPr>
          <w:rFonts w:cs="Times New Roman"/>
          <w:color w:val="000000"/>
          <w:sz w:val="28"/>
          <w:szCs w:val="28"/>
        </w:rPr>
        <w:instrText>MERGEFORMAT</w:instrText>
      </w:r>
      <w:r w:rsidR="009D10CD" w:rsidRPr="00207730">
        <w:rPr>
          <w:rFonts w:cs="Times New Roman"/>
          <w:color w:val="000000"/>
          <w:sz w:val="28"/>
          <w:szCs w:val="28"/>
          <w:lang w:val="ru-RU"/>
        </w:rPr>
        <w:instrText xml:space="preserve"> </w:instrText>
      </w:r>
      <w:r w:rsidR="009D10CD" w:rsidRPr="00207730">
        <w:rPr>
          <w:rFonts w:cs="Times New Roman"/>
          <w:color w:val="000000"/>
          <w:sz w:val="28"/>
          <w:szCs w:val="28"/>
        </w:rPr>
      </w:r>
      <w:r w:rsidR="009D10CD" w:rsidRPr="00207730">
        <w:rPr>
          <w:rFonts w:cs="Times New Roman"/>
          <w:color w:val="000000"/>
          <w:sz w:val="28"/>
          <w:szCs w:val="28"/>
        </w:rPr>
        <w:fldChar w:fldCharType="separate"/>
      </w:r>
      <w:r w:rsidR="00AC46D8" w:rsidRPr="00AC46D8">
        <w:rPr>
          <w:rFonts w:cs="Times New Roman"/>
          <w:color w:val="000000"/>
          <w:sz w:val="28"/>
          <w:szCs w:val="28"/>
          <w:lang w:val="ru-RU"/>
        </w:rPr>
        <w:t>176</w:t>
      </w:r>
      <w:r w:rsidR="009D10CD" w:rsidRPr="00207730">
        <w:rPr>
          <w:rFonts w:cs="Times New Roman"/>
          <w:color w:val="000000"/>
          <w:sz w:val="28"/>
          <w:szCs w:val="28"/>
        </w:rPr>
        <w:fldChar w:fldCharType="end"/>
      </w:r>
      <w:r w:rsidR="009D10CD" w:rsidRPr="00207730">
        <w:rPr>
          <w:rFonts w:cs="Times New Roman"/>
          <w:color w:val="000000"/>
          <w:sz w:val="28"/>
          <w:szCs w:val="28"/>
          <w:lang w:val="ru-RU"/>
        </w:rPr>
        <w:t>]</w:t>
      </w:r>
      <w:r w:rsidR="002237E0" w:rsidRPr="00207730">
        <w:rPr>
          <w:rFonts w:cs="Times New Roman"/>
          <w:color w:val="000000"/>
          <w:sz w:val="28"/>
          <w:szCs w:val="28"/>
          <w:lang w:val="ru-RU"/>
        </w:rPr>
        <w:t xml:space="preserve">. </w:t>
      </w:r>
      <w:r w:rsidR="009D10CD" w:rsidRPr="00207730">
        <w:rPr>
          <w:rFonts w:cs="Times New Roman"/>
          <w:color w:val="000000"/>
          <w:sz w:val="28"/>
          <w:szCs w:val="28"/>
          <w:lang w:val="ru-RU"/>
        </w:rPr>
        <w:t xml:space="preserve">Так, </w:t>
      </w:r>
      <w:r w:rsidRPr="00207730">
        <w:rPr>
          <w:rFonts w:cs="Times New Roman"/>
          <w:color w:val="000000"/>
          <w:sz w:val="28"/>
          <w:szCs w:val="28"/>
          <w:lang w:val="ru-RU"/>
        </w:rPr>
        <w:t xml:space="preserve">идеология казахского правосудия в </w:t>
      </w:r>
      <w:r w:rsidR="009D10CD" w:rsidRPr="00207730">
        <w:rPr>
          <w:rFonts w:cs="Times New Roman"/>
          <w:color w:val="000000"/>
          <w:sz w:val="28"/>
          <w:szCs w:val="28"/>
        </w:rPr>
        <w:t>XVIII</w:t>
      </w:r>
      <w:r w:rsidR="009D10CD" w:rsidRPr="00207730">
        <w:rPr>
          <w:rFonts w:cs="Times New Roman"/>
          <w:color w:val="000000"/>
          <w:sz w:val="28"/>
          <w:szCs w:val="28"/>
          <w:lang w:val="ru-RU"/>
        </w:rPr>
        <w:t>-</w:t>
      </w:r>
      <w:r w:rsidR="009D10CD" w:rsidRPr="00207730">
        <w:rPr>
          <w:rFonts w:cs="Times New Roman"/>
          <w:color w:val="000000"/>
          <w:sz w:val="28"/>
          <w:szCs w:val="28"/>
        </w:rPr>
        <w:t>XIX</w:t>
      </w:r>
      <w:r w:rsidR="009D10CD" w:rsidRPr="00207730">
        <w:rPr>
          <w:rFonts w:cs="Times New Roman"/>
          <w:color w:val="000000"/>
          <w:sz w:val="28"/>
          <w:szCs w:val="28"/>
          <w:lang w:val="ru-RU"/>
        </w:rPr>
        <w:t xml:space="preserve"> веках «</w:t>
      </w:r>
      <w:r w:rsidRPr="00207730">
        <w:rPr>
          <w:rFonts w:cs="Times New Roman"/>
          <w:color w:val="000000"/>
          <w:sz w:val="28"/>
          <w:szCs w:val="28"/>
          <w:lang w:val="ru-RU"/>
        </w:rPr>
        <w:t>заключалась не в возмездии за преступление, а в возмещении ущерба и примирении сторон. Безусловно, элемент кары присутствовал, но он реализовывался через восстановительные механизмы. Данная правовая конструкция поддерживалась соответствующей системой наказаний, в которой, как известно, тюрем не было.</w:t>
      </w:r>
    </w:p>
    <w:p w14:paraId="56D319F1" w14:textId="4B8609C8" w:rsidR="00D26016" w:rsidRPr="00207730" w:rsidRDefault="00DE753F" w:rsidP="00E367B1">
      <w:pPr>
        <w:tabs>
          <w:tab w:val="left" w:pos="9214"/>
          <w:tab w:val="left" w:pos="9356"/>
        </w:tabs>
        <w:spacing w:after="0" w:line="240" w:lineRule="auto"/>
        <w:ind w:firstLine="709"/>
        <w:jc w:val="both"/>
        <w:rPr>
          <w:rFonts w:cs="Times New Roman"/>
          <w:color w:val="000000"/>
          <w:sz w:val="28"/>
          <w:szCs w:val="28"/>
          <w:lang w:val="ru-RU"/>
        </w:rPr>
      </w:pPr>
      <w:r w:rsidRPr="00207730">
        <w:rPr>
          <w:rFonts w:cs="Times New Roman"/>
          <w:color w:val="000000"/>
          <w:sz w:val="28"/>
          <w:szCs w:val="28"/>
          <w:lang w:val="ru-RU"/>
        </w:rPr>
        <w:t xml:space="preserve">Кстати, в западных странах, где история тюрем достаточно древняя, понимание того, что тюрьмы не могут в должной мере решать восстановительные задачи, наступило в </w:t>
      </w:r>
      <w:r w:rsidRPr="00207730">
        <w:rPr>
          <w:rFonts w:cs="Times New Roman"/>
          <w:color w:val="000000"/>
          <w:sz w:val="28"/>
          <w:szCs w:val="28"/>
        </w:rPr>
        <w:t>XIX</w:t>
      </w:r>
      <w:r w:rsidRPr="00207730">
        <w:rPr>
          <w:rFonts w:cs="Times New Roman"/>
          <w:color w:val="000000"/>
          <w:sz w:val="28"/>
          <w:szCs w:val="28"/>
          <w:lang w:val="ru-RU"/>
        </w:rPr>
        <w:t xml:space="preserve"> веке. С тех пор развитие там получили наказания, не связанные с изоляцией от общества, в сочетании с угрозой их замены на тюремное заключение при несоблюдении ряда условий (в том числе при уклонении от погашения ущерба). К примеру, в тюрьмах США доля заключенных, которым изначально назначалась пробация, но затем она была заменена на лишение свободы, доходит до 40</w:t>
      </w:r>
      <w:r w:rsidR="002237E0" w:rsidRPr="00207730">
        <w:rPr>
          <w:rFonts w:cs="Times New Roman"/>
          <w:color w:val="000000"/>
          <w:sz w:val="28"/>
          <w:szCs w:val="28"/>
          <w:lang w:val="ru-RU"/>
        </w:rPr>
        <w:t xml:space="preserve"> </w:t>
      </w:r>
      <w:r w:rsidRPr="00207730">
        <w:rPr>
          <w:rFonts w:cs="Times New Roman"/>
          <w:color w:val="000000"/>
          <w:sz w:val="28"/>
          <w:szCs w:val="28"/>
          <w:lang w:val="ru-RU"/>
        </w:rPr>
        <w:t>%. Это и объясняет то, что даже знаменитости Голливуда готовы публично выполнять общественные работы (не говоря уже о незамедлительном возмещении ущерба), лишь бы не угодить в тюрьму.</w:t>
      </w:r>
      <w:r w:rsidR="005A7EE9" w:rsidRPr="00207730">
        <w:rPr>
          <w:rFonts w:cs="Times New Roman"/>
          <w:color w:val="000000"/>
          <w:sz w:val="28"/>
          <w:szCs w:val="28"/>
          <w:lang w:val="ru-RU"/>
        </w:rPr>
        <w:t>»</w:t>
      </w:r>
      <w:r w:rsidR="00E0681D" w:rsidRPr="00207730">
        <w:rPr>
          <w:rFonts w:cs="Times New Roman"/>
          <w:color w:val="000000"/>
          <w:sz w:val="28"/>
          <w:szCs w:val="28"/>
          <w:lang w:val="ru-RU"/>
        </w:rPr>
        <w:t xml:space="preserve"> [</w:t>
      </w:r>
      <w:r w:rsidR="007A6E39" w:rsidRPr="00207730">
        <w:rPr>
          <w:rFonts w:cs="Times New Roman"/>
          <w:color w:val="000000"/>
          <w:sz w:val="28"/>
          <w:szCs w:val="28"/>
        </w:rPr>
        <w:fldChar w:fldCharType="begin"/>
      </w:r>
      <w:r w:rsidR="007A6E39" w:rsidRPr="00207730">
        <w:rPr>
          <w:rFonts w:cs="Times New Roman"/>
          <w:color w:val="000000"/>
          <w:sz w:val="28"/>
          <w:szCs w:val="28"/>
          <w:lang w:val="ru-RU"/>
        </w:rPr>
        <w:instrText xml:space="preserve"> </w:instrText>
      </w:r>
      <w:r w:rsidR="007A6E39" w:rsidRPr="00207730">
        <w:rPr>
          <w:rFonts w:cs="Times New Roman"/>
          <w:color w:val="000000"/>
          <w:sz w:val="28"/>
          <w:szCs w:val="28"/>
        </w:rPr>
        <w:instrText>REF</w:instrText>
      </w:r>
      <w:r w:rsidR="007A6E39" w:rsidRPr="00207730">
        <w:rPr>
          <w:rFonts w:cs="Times New Roman"/>
          <w:color w:val="000000"/>
          <w:sz w:val="28"/>
          <w:szCs w:val="28"/>
          <w:lang w:val="ru-RU"/>
        </w:rPr>
        <w:instrText xml:space="preserve"> _</w:instrText>
      </w:r>
      <w:r w:rsidR="007A6E39" w:rsidRPr="00207730">
        <w:rPr>
          <w:rFonts w:cs="Times New Roman"/>
          <w:color w:val="000000"/>
          <w:sz w:val="28"/>
          <w:szCs w:val="28"/>
        </w:rPr>
        <w:instrText>Ref</w:instrText>
      </w:r>
      <w:r w:rsidR="007A6E39" w:rsidRPr="00207730">
        <w:rPr>
          <w:rFonts w:cs="Times New Roman"/>
          <w:color w:val="000000"/>
          <w:sz w:val="28"/>
          <w:szCs w:val="28"/>
          <w:lang w:val="ru-RU"/>
        </w:rPr>
        <w:instrText>206710870 \</w:instrText>
      </w:r>
      <w:r w:rsidR="007A6E39" w:rsidRPr="00207730">
        <w:rPr>
          <w:rFonts w:cs="Times New Roman"/>
          <w:color w:val="000000"/>
          <w:sz w:val="28"/>
          <w:szCs w:val="28"/>
        </w:rPr>
        <w:instrText>r</w:instrText>
      </w:r>
      <w:r w:rsidR="007A6E39" w:rsidRPr="00207730">
        <w:rPr>
          <w:rFonts w:cs="Times New Roman"/>
          <w:color w:val="000000"/>
          <w:sz w:val="28"/>
          <w:szCs w:val="28"/>
          <w:lang w:val="ru-RU"/>
        </w:rPr>
        <w:instrText xml:space="preserve"> \</w:instrText>
      </w:r>
      <w:r w:rsidR="007A6E39" w:rsidRPr="00207730">
        <w:rPr>
          <w:rFonts w:cs="Times New Roman"/>
          <w:color w:val="000000"/>
          <w:sz w:val="28"/>
          <w:szCs w:val="28"/>
        </w:rPr>
        <w:instrText>h</w:instrText>
      </w:r>
      <w:r w:rsidR="007A6E39" w:rsidRPr="00207730">
        <w:rPr>
          <w:rFonts w:cs="Times New Roman"/>
          <w:color w:val="000000"/>
          <w:sz w:val="28"/>
          <w:szCs w:val="28"/>
          <w:lang w:val="ru-RU"/>
        </w:rPr>
        <w:instrText xml:space="preserve"> </w:instrText>
      </w:r>
      <w:r w:rsidR="009D10CD" w:rsidRPr="00207730">
        <w:rPr>
          <w:rFonts w:cs="Times New Roman"/>
          <w:color w:val="000000"/>
          <w:sz w:val="28"/>
          <w:szCs w:val="28"/>
          <w:lang w:val="ru-RU"/>
        </w:rPr>
        <w:instrText xml:space="preserve"> \* </w:instrText>
      </w:r>
      <w:r w:rsidR="009D10CD" w:rsidRPr="00207730">
        <w:rPr>
          <w:rFonts w:cs="Times New Roman"/>
          <w:color w:val="000000"/>
          <w:sz w:val="28"/>
          <w:szCs w:val="28"/>
        </w:rPr>
        <w:instrText>MERGEFORMAT</w:instrText>
      </w:r>
      <w:r w:rsidR="009D10CD" w:rsidRPr="00207730">
        <w:rPr>
          <w:rFonts w:cs="Times New Roman"/>
          <w:color w:val="000000"/>
          <w:sz w:val="28"/>
          <w:szCs w:val="28"/>
          <w:lang w:val="ru-RU"/>
        </w:rPr>
        <w:instrText xml:space="preserve"> </w:instrText>
      </w:r>
      <w:r w:rsidR="007A6E39" w:rsidRPr="00207730">
        <w:rPr>
          <w:rFonts w:cs="Times New Roman"/>
          <w:color w:val="000000"/>
          <w:sz w:val="28"/>
          <w:szCs w:val="28"/>
        </w:rPr>
      </w:r>
      <w:r w:rsidR="007A6E39" w:rsidRPr="00207730">
        <w:rPr>
          <w:rFonts w:cs="Times New Roman"/>
          <w:color w:val="000000"/>
          <w:sz w:val="28"/>
          <w:szCs w:val="28"/>
        </w:rPr>
        <w:fldChar w:fldCharType="separate"/>
      </w:r>
      <w:r w:rsidR="00AC46D8" w:rsidRPr="00AC46D8">
        <w:rPr>
          <w:rFonts w:cs="Times New Roman"/>
          <w:color w:val="000000"/>
          <w:sz w:val="28"/>
          <w:szCs w:val="28"/>
          <w:lang w:val="ru-RU"/>
        </w:rPr>
        <w:t>176</w:t>
      </w:r>
      <w:r w:rsidR="007A6E39" w:rsidRPr="00207730">
        <w:rPr>
          <w:rFonts w:cs="Times New Roman"/>
          <w:color w:val="000000"/>
          <w:sz w:val="28"/>
          <w:szCs w:val="28"/>
        </w:rPr>
        <w:fldChar w:fldCharType="end"/>
      </w:r>
      <w:r w:rsidR="00E0681D" w:rsidRPr="00207730">
        <w:rPr>
          <w:rFonts w:cs="Times New Roman"/>
          <w:color w:val="000000"/>
          <w:sz w:val="28"/>
          <w:szCs w:val="28"/>
          <w:lang w:val="ru-RU"/>
        </w:rPr>
        <w:t>].</w:t>
      </w:r>
    </w:p>
    <w:p w14:paraId="39954C01" w14:textId="4DA50A55" w:rsidR="00F21327" w:rsidRPr="00207730" w:rsidRDefault="00F21327" w:rsidP="006B203A">
      <w:pPr>
        <w:tabs>
          <w:tab w:val="left" w:pos="9214"/>
          <w:tab w:val="left" w:pos="9356"/>
        </w:tabs>
        <w:spacing w:after="0" w:line="240" w:lineRule="auto"/>
        <w:ind w:firstLine="709"/>
        <w:jc w:val="both"/>
        <w:rPr>
          <w:rFonts w:cs="Times New Roman"/>
          <w:sz w:val="28"/>
          <w:szCs w:val="28"/>
          <w:lang w:val="ru-RU"/>
        </w:rPr>
      </w:pPr>
      <w:bookmarkStart w:id="26" w:name="_Hlk217429666"/>
      <w:r w:rsidRPr="00207730">
        <w:rPr>
          <w:rFonts w:cs="Times New Roman"/>
          <w:sz w:val="28"/>
          <w:szCs w:val="28"/>
          <w:lang w:val="ru-RU"/>
        </w:rPr>
        <w:t xml:space="preserve">Прозрачность границ правоприменения и актуальность изучения опыта зарубежных коллег подтверждается общностью правовой истории и динамикой развития уголовного и уголовно-исполнительного законодательства России, которая является ближайшим соседом </w:t>
      </w:r>
      <w:r w:rsidR="009D0BDC" w:rsidRPr="00207730">
        <w:rPr>
          <w:rFonts w:cs="Times New Roman"/>
          <w:sz w:val="28"/>
          <w:szCs w:val="28"/>
          <w:lang w:val="ru-RU"/>
        </w:rPr>
        <w:t>Казахстана</w:t>
      </w:r>
      <w:r w:rsidRPr="00207730">
        <w:rPr>
          <w:rFonts w:cs="Times New Roman"/>
          <w:sz w:val="28"/>
          <w:szCs w:val="28"/>
          <w:lang w:val="ru-RU"/>
        </w:rPr>
        <w:t>. Научный и практический интерес вызывают реформы в этой области, реализуемые российской системой, что позволяет использовать их опыт для совершенствования отечественной практики.</w:t>
      </w:r>
      <w:r w:rsidR="006B203A" w:rsidRPr="00207730">
        <w:rPr>
          <w:rFonts w:cs="Times New Roman"/>
          <w:sz w:val="28"/>
          <w:szCs w:val="28"/>
          <w:lang w:val="ru-RU"/>
        </w:rPr>
        <w:t xml:space="preserve"> </w:t>
      </w:r>
      <w:r w:rsidRPr="00207730">
        <w:rPr>
          <w:rFonts w:cs="Times New Roman"/>
          <w:sz w:val="28"/>
          <w:szCs w:val="28"/>
          <w:lang w:val="ru-RU"/>
        </w:rPr>
        <w:t>В частности, интересно и актуально высказывание А</w:t>
      </w:r>
      <w:r w:rsidR="006B203A" w:rsidRPr="00207730">
        <w:rPr>
          <w:rFonts w:cs="Times New Roman"/>
          <w:sz w:val="28"/>
          <w:szCs w:val="28"/>
          <w:lang w:val="ru-RU"/>
        </w:rPr>
        <w:t>. </w:t>
      </w:r>
      <w:r w:rsidRPr="00207730">
        <w:rPr>
          <w:rFonts w:cs="Times New Roman"/>
          <w:sz w:val="28"/>
          <w:szCs w:val="28"/>
          <w:lang w:val="ru-RU"/>
        </w:rPr>
        <w:t>Быстрыкина, председателя Следственного комитета РФ, о необходимости взвешенного подхода к лишению свободы лиц, совершивших коррупционно-экономические преступления, учитывая эффективность альтернативных мер наказания</w:t>
      </w:r>
      <w:r w:rsidR="006B203A" w:rsidRPr="00207730">
        <w:rPr>
          <w:rFonts w:cs="Times New Roman"/>
          <w:sz w:val="28"/>
          <w:szCs w:val="28"/>
          <w:lang w:val="ru-RU"/>
        </w:rPr>
        <w:t xml:space="preserve"> [</w:t>
      </w:r>
      <w:r w:rsidR="00A878A8" w:rsidRPr="00207730">
        <w:rPr>
          <w:rFonts w:cs="Times New Roman"/>
          <w:sz w:val="28"/>
          <w:szCs w:val="28"/>
          <w:lang w:val="ru-RU"/>
        </w:rPr>
        <w:fldChar w:fldCharType="begin"/>
      </w:r>
      <w:r w:rsidR="00A878A8" w:rsidRPr="00207730">
        <w:rPr>
          <w:rFonts w:cs="Times New Roman"/>
          <w:sz w:val="28"/>
          <w:szCs w:val="28"/>
          <w:lang w:val="ru-RU"/>
        </w:rPr>
        <w:instrText xml:space="preserve"> REF _Ref217401135 \r \h </w:instrText>
      </w:r>
      <w:r w:rsidR="00207730">
        <w:rPr>
          <w:rFonts w:cs="Times New Roman"/>
          <w:sz w:val="28"/>
          <w:szCs w:val="28"/>
          <w:lang w:val="ru-RU"/>
        </w:rPr>
        <w:instrText xml:space="preserve"> \* MERGEFORMAT </w:instrText>
      </w:r>
      <w:r w:rsidR="00A878A8" w:rsidRPr="00207730">
        <w:rPr>
          <w:rFonts w:cs="Times New Roman"/>
          <w:sz w:val="28"/>
          <w:szCs w:val="28"/>
          <w:lang w:val="ru-RU"/>
        </w:rPr>
      </w:r>
      <w:r w:rsidR="00A878A8" w:rsidRPr="00207730">
        <w:rPr>
          <w:rFonts w:cs="Times New Roman"/>
          <w:sz w:val="28"/>
          <w:szCs w:val="28"/>
          <w:lang w:val="ru-RU"/>
        </w:rPr>
        <w:fldChar w:fldCharType="separate"/>
      </w:r>
      <w:r w:rsidR="00AC46D8">
        <w:rPr>
          <w:rFonts w:cs="Times New Roman"/>
          <w:sz w:val="28"/>
          <w:szCs w:val="28"/>
          <w:lang w:val="ru-RU"/>
        </w:rPr>
        <w:t>177</w:t>
      </w:r>
      <w:r w:rsidR="00A878A8" w:rsidRPr="00207730">
        <w:rPr>
          <w:rFonts w:cs="Times New Roman"/>
          <w:sz w:val="28"/>
          <w:szCs w:val="28"/>
          <w:lang w:val="ru-RU"/>
        </w:rPr>
        <w:fldChar w:fldCharType="end"/>
      </w:r>
      <w:r w:rsidR="006B203A" w:rsidRPr="00207730">
        <w:rPr>
          <w:rFonts w:cs="Times New Roman"/>
          <w:sz w:val="28"/>
          <w:szCs w:val="28"/>
          <w:lang w:val="ru-RU"/>
        </w:rPr>
        <w:t>]</w:t>
      </w:r>
      <w:r w:rsidRPr="00207730">
        <w:rPr>
          <w:rFonts w:cs="Times New Roman"/>
          <w:sz w:val="28"/>
          <w:szCs w:val="28"/>
          <w:lang w:val="ru-RU"/>
        </w:rPr>
        <w:t>.</w:t>
      </w:r>
    </w:p>
    <w:p w14:paraId="2F91A366" w14:textId="06582961" w:rsidR="00F21327" w:rsidRPr="00207730" w:rsidRDefault="00F21327" w:rsidP="00F21327">
      <w:pPr>
        <w:tabs>
          <w:tab w:val="left" w:pos="9214"/>
          <w:tab w:val="left" w:pos="9356"/>
        </w:tabs>
        <w:spacing w:after="0" w:line="240" w:lineRule="auto"/>
        <w:ind w:firstLine="709"/>
        <w:jc w:val="both"/>
        <w:rPr>
          <w:rFonts w:cs="Times New Roman"/>
          <w:sz w:val="28"/>
          <w:szCs w:val="28"/>
          <w:lang w:val="ru-RU"/>
        </w:rPr>
      </w:pPr>
      <w:r w:rsidRPr="00207730">
        <w:rPr>
          <w:rFonts w:cs="Times New Roman"/>
          <w:sz w:val="28"/>
          <w:szCs w:val="28"/>
          <w:lang w:val="ru-RU"/>
        </w:rPr>
        <w:t>Эту позицию поддерживают и криминологи, например, Ю. Антонян и другие исследователи, которые отмечают, что для ранее несудимых лиц применение альтернативных видов наказания, не связанных с лишением свободы, способствует снижению рецидива и более эффективной ресоциализации</w:t>
      </w:r>
      <w:r w:rsidR="00B7006B" w:rsidRPr="00207730">
        <w:rPr>
          <w:rFonts w:cs="Times New Roman"/>
          <w:sz w:val="28"/>
          <w:szCs w:val="28"/>
          <w:lang w:val="ru-RU"/>
        </w:rPr>
        <w:t xml:space="preserve"> [</w:t>
      </w:r>
      <w:r w:rsidR="00A878A8" w:rsidRPr="00207730">
        <w:rPr>
          <w:rFonts w:cs="Times New Roman"/>
          <w:sz w:val="28"/>
          <w:szCs w:val="28"/>
          <w:lang w:val="ru-RU"/>
        </w:rPr>
        <w:fldChar w:fldCharType="begin"/>
      </w:r>
      <w:r w:rsidR="00A878A8" w:rsidRPr="00207730">
        <w:rPr>
          <w:rFonts w:cs="Times New Roman"/>
          <w:sz w:val="28"/>
          <w:szCs w:val="28"/>
          <w:lang w:val="ru-RU"/>
        </w:rPr>
        <w:instrText xml:space="preserve"> REF _Ref217401140 \r \h </w:instrText>
      </w:r>
      <w:r w:rsidR="00207730">
        <w:rPr>
          <w:rFonts w:cs="Times New Roman"/>
          <w:sz w:val="28"/>
          <w:szCs w:val="28"/>
          <w:lang w:val="ru-RU"/>
        </w:rPr>
        <w:instrText xml:space="preserve"> \* MERGEFORMAT </w:instrText>
      </w:r>
      <w:r w:rsidR="00A878A8" w:rsidRPr="00207730">
        <w:rPr>
          <w:rFonts w:cs="Times New Roman"/>
          <w:sz w:val="28"/>
          <w:szCs w:val="28"/>
          <w:lang w:val="ru-RU"/>
        </w:rPr>
      </w:r>
      <w:r w:rsidR="00A878A8" w:rsidRPr="00207730">
        <w:rPr>
          <w:rFonts w:cs="Times New Roman"/>
          <w:sz w:val="28"/>
          <w:szCs w:val="28"/>
          <w:lang w:val="ru-RU"/>
        </w:rPr>
        <w:fldChar w:fldCharType="separate"/>
      </w:r>
      <w:r w:rsidR="00AC46D8">
        <w:rPr>
          <w:rFonts w:cs="Times New Roman"/>
          <w:sz w:val="28"/>
          <w:szCs w:val="28"/>
          <w:lang w:val="ru-RU"/>
        </w:rPr>
        <w:t>178</w:t>
      </w:r>
      <w:r w:rsidR="00A878A8" w:rsidRPr="00207730">
        <w:rPr>
          <w:rFonts w:cs="Times New Roman"/>
          <w:sz w:val="28"/>
          <w:szCs w:val="28"/>
          <w:lang w:val="ru-RU"/>
        </w:rPr>
        <w:fldChar w:fldCharType="end"/>
      </w:r>
      <w:r w:rsidR="00B7006B" w:rsidRPr="00207730">
        <w:rPr>
          <w:rFonts w:cs="Times New Roman"/>
          <w:sz w:val="28"/>
          <w:szCs w:val="28"/>
          <w:lang w:val="ru-RU"/>
        </w:rPr>
        <w:t>]</w:t>
      </w:r>
      <w:r w:rsidRPr="00207730">
        <w:rPr>
          <w:rFonts w:cs="Times New Roman"/>
          <w:sz w:val="28"/>
          <w:szCs w:val="28"/>
          <w:lang w:val="ru-RU"/>
        </w:rPr>
        <w:t>. Таким образом, интеграция научных подходов и зарубежного опыта позволяет формировать современные методы уголовно-исполнительной политики, направленные на соразмерность наказания и повышение эффективности профилактики преступлений.</w:t>
      </w:r>
    </w:p>
    <w:bookmarkEnd w:id="26"/>
    <w:p w14:paraId="0E31D814" w14:textId="7DFF2912" w:rsidR="009D0BDC" w:rsidRPr="00207730" w:rsidRDefault="009D0BDC" w:rsidP="009D0BDC">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 этой связи представляется целесообразным рассмотреть возможность введения альтернативных мер уголовного наказания, таких как ссылка и высылка [</w:t>
      </w:r>
      <w:r w:rsidRPr="00207730">
        <w:rPr>
          <w:rFonts w:eastAsia="Calibri" w:cs="Times New Roman"/>
          <w:bCs/>
          <w:iCs/>
          <w:sz w:val="28"/>
          <w:szCs w:val="28"/>
          <w:lang w:val="ru-RU"/>
        </w:rPr>
        <w:fldChar w:fldCharType="begin"/>
      </w:r>
      <w:r w:rsidRPr="00207730">
        <w:rPr>
          <w:rFonts w:eastAsia="Calibri" w:cs="Times New Roman"/>
          <w:bCs/>
          <w:iCs/>
          <w:sz w:val="28"/>
          <w:szCs w:val="28"/>
          <w:lang w:val="ru-RU"/>
        </w:rPr>
        <w:instrText xml:space="preserve"> REF _Ref206710917 \r \h  \* MERGEFORMAT </w:instrText>
      </w:r>
      <w:r w:rsidRPr="00207730">
        <w:rPr>
          <w:rFonts w:eastAsia="Calibri" w:cs="Times New Roman"/>
          <w:bCs/>
          <w:iCs/>
          <w:sz w:val="28"/>
          <w:szCs w:val="28"/>
          <w:lang w:val="ru-RU"/>
        </w:rPr>
      </w:r>
      <w:r w:rsidRPr="00207730">
        <w:rPr>
          <w:rFonts w:eastAsia="Calibri" w:cs="Times New Roman"/>
          <w:bCs/>
          <w:iCs/>
          <w:sz w:val="28"/>
          <w:szCs w:val="28"/>
          <w:lang w:val="ru-RU"/>
        </w:rPr>
        <w:fldChar w:fldCharType="separate"/>
      </w:r>
      <w:r w:rsidR="00AC46D8">
        <w:rPr>
          <w:rFonts w:eastAsia="Calibri" w:cs="Times New Roman"/>
          <w:bCs/>
          <w:iCs/>
          <w:sz w:val="28"/>
          <w:szCs w:val="28"/>
          <w:lang w:val="ru-RU"/>
        </w:rPr>
        <w:t>179</w:t>
      </w:r>
      <w:r w:rsidRPr="00207730">
        <w:rPr>
          <w:rFonts w:eastAsia="Calibri" w:cs="Times New Roman"/>
          <w:bCs/>
          <w:iCs/>
          <w:sz w:val="28"/>
          <w:szCs w:val="28"/>
          <w:lang w:val="ru-RU"/>
        </w:rPr>
        <w:fldChar w:fldCharType="end"/>
      </w:r>
      <w:r w:rsidRPr="00207730">
        <w:rPr>
          <w:rFonts w:eastAsia="Calibri" w:cs="Times New Roman"/>
          <w:bCs/>
          <w:iCs/>
          <w:sz w:val="28"/>
          <w:szCs w:val="28"/>
          <w:lang w:val="ru-RU"/>
        </w:rPr>
        <w:t>]. Подобные формы ответственности могут стать эффективной заменой лишению свободы для определенных категорий осужденных. В частности, применение меры в виде ссылки может быть оправдано в отношении лиц, признанных виновными в совершении экономических или коррупционных преступлений, а также иных ненасильственных деяний, предусмотренных</w:t>
      </w:r>
      <w:r w:rsidR="00B43FFE" w:rsidRPr="00207730">
        <w:rPr>
          <w:rFonts w:eastAsia="Calibri" w:cs="Times New Roman"/>
          <w:bCs/>
          <w:iCs/>
          <w:sz w:val="28"/>
          <w:szCs w:val="28"/>
          <w:lang w:val="ru-RU"/>
        </w:rPr>
        <w:t xml:space="preserve"> </w:t>
      </w:r>
      <w:hyperlink r:id="rId46" w:anchor="z783" w:history="1">
        <w:r w:rsidRPr="00207730">
          <w:rPr>
            <w:rStyle w:val="aa"/>
            <w:rFonts w:eastAsia="Calibri" w:cs="Times New Roman"/>
            <w:bCs/>
            <w:iCs/>
            <w:color w:val="auto"/>
            <w:sz w:val="28"/>
            <w:szCs w:val="28"/>
            <w:u w:val="none"/>
            <w:lang w:val="ru-RU"/>
          </w:rPr>
          <w:t>гл.гл. 7</w:t>
        </w:r>
      </w:hyperlink>
      <w:r w:rsidRPr="00207730">
        <w:rPr>
          <w:rFonts w:eastAsia="Calibri" w:cs="Times New Roman"/>
          <w:bCs/>
          <w:iCs/>
          <w:sz w:val="28"/>
          <w:szCs w:val="28"/>
          <w:lang w:val="ru-RU"/>
        </w:rPr>
        <w:t>,</w:t>
      </w:r>
      <w:r w:rsidRPr="00207730">
        <w:rPr>
          <w:rFonts w:eastAsia="Calibri" w:cs="Times New Roman"/>
          <w:bCs/>
          <w:iCs/>
          <w:sz w:val="28"/>
          <w:szCs w:val="28"/>
        </w:rPr>
        <w:t> </w:t>
      </w:r>
      <w:hyperlink r:id="rId47" w:anchor="z819" w:history="1">
        <w:r w:rsidRPr="00207730">
          <w:rPr>
            <w:rStyle w:val="aa"/>
            <w:rFonts w:eastAsia="Calibri" w:cs="Times New Roman"/>
            <w:bCs/>
            <w:iCs/>
            <w:color w:val="auto"/>
            <w:sz w:val="28"/>
            <w:szCs w:val="28"/>
            <w:u w:val="none"/>
            <w:lang w:val="ru-RU"/>
          </w:rPr>
          <w:t>8</w:t>
        </w:r>
      </w:hyperlink>
      <w:r w:rsidRPr="00207730">
        <w:rPr>
          <w:rFonts w:eastAsia="Calibri" w:cs="Times New Roman"/>
          <w:bCs/>
          <w:iCs/>
          <w:sz w:val="28"/>
          <w:szCs w:val="28"/>
          <w:lang w:val="ru-RU"/>
        </w:rPr>
        <w:t>,</w:t>
      </w:r>
      <w:r w:rsidRPr="00207730">
        <w:rPr>
          <w:rFonts w:eastAsia="Calibri" w:cs="Times New Roman"/>
          <w:bCs/>
          <w:iCs/>
          <w:sz w:val="28"/>
          <w:szCs w:val="28"/>
        </w:rPr>
        <w:t> </w:t>
      </w:r>
      <w:hyperlink r:id="rId48" w:anchor="z925" w:history="1">
        <w:r w:rsidRPr="00207730">
          <w:rPr>
            <w:rStyle w:val="aa"/>
            <w:rFonts w:eastAsia="Calibri" w:cs="Times New Roman"/>
            <w:bCs/>
            <w:iCs/>
            <w:color w:val="auto"/>
            <w:sz w:val="28"/>
            <w:szCs w:val="28"/>
            <w:u w:val="none"/>
            <w:lang w:val="ru-RU"/>
          </w:rPr>
          <w:t>9</w:t>
        </w:r>
      </w:hyperlink>
      <w:r w:rsidRPr="00207730">
        <w:rPr>
          <w:rFonts w:eastAsia="Calibri" w:cs="Times New Roman"/>
          <w:bCs/>
          <w:iCs/>
          <w:sz w:val="28"/>
          <w:szCs w:val="28"/>
          <w:lang w:val="ru-RU"/>
        </w:rPr>
        <w:t>,</w:t>
      </w:r>
      <w:r w:rsidRPr="00207730">
        <w:rPr>
          <w:rFonts w:eastAsia="Calibri" w:cs="Times New Roman"/>
          <w:bCs/>
          <w:iCs/>
          <w:sz w:val="28"/>
          <w:szCs w:val="28"/>
        </w:rPr>
        <w:t> </w:t>
      </w:r>
      <w:hyperlink r:id="rId49" w:anchor="z1177" w:history="1">
        <w:r w:rsidRPr="00207730">
          <w:rPr>
            <w:rStyle w:val="aa"/>
            <w:rFonts w:eastAsia="Calibri" w:cs="Times New Roman"/>
            <w:bCs/>
            <w:iCs/>
            <w:color w:val="auto"/>
            <w:sz w:val="28"/>
            <w:szCs w:val="28"/>
            <w:u w:val="none"/>
            <w:lang w:val="ru-RU"/>
          </w:rPr>
          <w:t>12</w:t>
        </w:r>
      </w:hyperlink>
      <w:r w:rsidRPr="00207730">
        <w:rPr>
          <w:rFonts w:eastAsia="Calibri" w:cs="Times New Roman"/>
          <w:bCs/>
          <w:iCs/>
          <w:sz w:val="28"/>
          <w:szCs w:val="28"/>
        </w:rPr>
        <w:t> </w:t>
      </w:r>
      <w:r w:rsidRPr="00207730">
        <w:rPr>
          <w:rFonts w:eastAsia="Calibri" w:cs="Times New Roman"/>
          <w:bCs/>
          <w:iCs/>
          <w:sz w:val="28"/>
          <w:szCs w:val="28"/>
          <w:lang w:val="ru-RU"/>
        </w:rPr>
        <w:t>и</w:t>
      </w:r>
      <w:r w:rsidRPr="00207730">
        <w:rPr>
          <w:rFonts w:eastAsia="Calibri" w:cs="Times New Roman"/>
          <w:bCs/>
          <w:iCs/>
          <w:sz w:val="28"/>
          <w:szCs w:val="28"/>
        </w:rPr>
        <w:t> </w:t>
      </w:r>
      <w:hyperlink r:id="rId50" w:anchor="z1209" w:history="1">
        <w:r w:rsidRPr="00207730">
          <w:rPr>
            <w:rStyle w:val="aa"/>
            <w:rFonts w:eastAsia="Calibri" w:cs="Times New Roman"/>
            <w:bCs/>
            <w:iCs/>
            <w:color w:val="auto"/>
            <w:sz w:val="28"/>
            <w:szCs w:val="28"/>
            <w:u w:val="none"/>
            <w:lang w:val="ru-RU"/>
          </w:rPr>
          <w:t>13</w:t>
        </w:r>
      </w:hyperlink>
      <w:r w:rsidRPr="00207730">
        <w:rPr>
          <w:rFonts w:eastAsia="Calibri" w:cs="Times New Roman"/>
          <w:bCs/>
          <w:iCs/>
          <w:sz w:val="28"/>
          <w:szCs w:val="28"/>
        </w:rPr>
        <w:t> </w:t>
      </w:r>
      <w:r w:rsidRPr="00207730">
        <w:rPr>
          <w:rFonts w:eastAsia="Calibri" w:cs="Times New Roman"/>
          <w:bCs/>
          <w:iCs/>
          <w:sz w:val="28"/>
          <w:szCs w:val="28"/>
          <w:lang w:val="ru-RU"/>
        </w:rPr>
        <w:t xml:space="preserve">УК РК. </w:t>
      </w:r>
    </w:p>
    <w:p w14:paraId="293B3CBA" w14:textId="29808A39" w:rsidR="009D0BDC" w:rsidRPr="00207730" w:rsidRDefault="009D0BDC" w:rsidP="009D0BDC">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Речь идет, прежде всего, о лицах с высоким уровнем образования, профессиональной квалификацией и значительным жизненным опытом, чьи знания и навыки могли бы быть рационально использованы на благо общества в местах исполнения данной меры, вместо содержания их в учреждениях УИС.</w:t>
      </w:r>
      <w:r w:rsidRPr="00207730">
        <w:rPr>
          <w:rFonts w:eastAsia="Calibri" w:cs="Times New Roman"/>
          <w:bCs/>
          <w:iCs/>
          <w:color w:val="00B050"/>
          <w:sz w:val="28"/>
          <w:szCs w:val="28"/>
          <w:lang w:val="ru-RU"/>
        </w:rPr>
        <w:t xml:space="preserve"> </w:t>
      </w:r>
      <w:r w:rsidRPr="00207730">
        <w:rPr>
          <w:rFonts w:eastAsia="Calibri" w:cs="Times New Roman"/>
          <w:bCs/>
          <w:iCs/>
          <w:sz w:val="28"/>
          <w:szCs w:val="28"/>
          <w:lang w:val="ru-RU"/>
        </w:rPr>
        <w:t>Так, количество такой категории в общем числе осужденных к лишению свободы в 2024 году составило 32 % (3 601 чел. / 11 205 чел.) [</w:t>
      </w:r>
      <w:r w:rsidRPr="00207730">
        <w:rPr>
          <w:rFonts w:eastAsia="Calibri" w:cs="Times New Roman"/>
          <w:bCs/>
          <w:iCs/>
          <w:sz w:val="28"/>
          <w:szCs w:val="28"/>
          <w:lang w:val="ru-RU"/>
        </w:rPr>
        <w:fldChar w:fldCharType="begin"/>
      </w:r>
      <w:r w:rsidRPr="00207730">
        <w:rPr>
          <w:rFonts w:eastAsia="Calibri" w:cs="Times New Roman"/>
          <w:bCs/>
          <w:iCs/>
          <w:sz w:val="28"/>
          <w:szCs w:val="28"/>
          <w:lang w:val="ru-RU"/>
        </w:rPr>
        <w:instrText xml:space="preserve"> REF _Ref198320574 \r \h  \* MERGEFORMAT </w:instrText>
      </w:r>
      <w:r w:rsidRPr="00207730">
        <w:rPr>
          <w:rFonts w:eastAsia="Calibri" w:cs="Times New Roman"/>
          <w:bCs/>
          <w:iCs/>
          <w:sz w:val="28"/>
          <w:szCs w:val="28"/>
          <w:lang w:val="ru-RU"/>
        </w:rPr>
      </w:r>
      <w:r w:rsidRPr="00207730">
        <w:rPr>
          <w:rFonts w:eastAsia="Calibri" w:cs="Times New Roman"/>
          <w:bCs/>
          <w:iCs/>
          <w:sz w:val="28"/>
          <w:szCs w:val="28"/>
          <w:lang w:val="ru-RU"/>
        </w:rPr>
        <w:fldChar w:fldCharType="separate"/>
      </w:r>
      <w:r w:rsidR="00AC46D8">
        <w:rPr>
          <w:rFonts w:eastAsia="Calibri" w:cs="Times New Roman"/>
          <w:bCs/>
          <w:iCs/>
          <w:sz w:val="28"/>
          <w:szCs w:val="28"/>
          <w:lang w:val="ru-RU"/>
        </w:rPr>
        <w:t>180</w:t>
      </w:r>
      <w:r w:rsidRPr="00207730">
        <w:rPr>
          <w:rFonts w:eastAsia="Calibri" w:cs="Times New Roman"/>
          <w:bCs/>
          <w:iCs/>
          <w:sz w:val="28"/>
          <w:szCs w:val="28"/>
          <w:lang w:val="ru-RU"/>
        </w:rPr>
        <w:fldChar w:fldCharType="end"/>
      </w:r>
      <w:r w:rsidRPr="00207730">
        <w:rPr>
          <w:rFonts w:eastAsia="Calibri" w:cs="Times New Roman"/>
          <w:bCs/>
          <w:iCs/>
          <w:sz w:val="28"/>
          <w:szCs w:val="28"/>
          <w:lang w:val="ru-RU"/>
        </w:rPr>
        <w:t xml:space="preserve">] </w:t>
      </w:r>
    </w:p>
    <w:p w14:paraId="7B9704BE" w14:textId="5AAE1D71" w:rsidR="00D50766" w:rsidRPr="00207730" w:rsidRDefault="00F7492F" w:rsidP="00742C3F">
      <w:pPr>
        <w:tabs>
          <w:tab w:val="left" w:pos="9214"/>
          <w:tab w:val="left" w:pos="9356"/>
        </w:tabs>
        <w:spacing w:after="0" w:line="240" w:lineRule="auto"/>
        <w:ind w:firstLine="709"/>
        <w:jc w:val="both"/>
        <w:rPr>
          <w:rFonts w:eastAsia="Calibri" w:cs="Times New Roman"/>
          <w:b/>
          <w:i/>
          <w:sz w:val="28"/>
          <w:szCs w:val="28"/>
          <w:lang w:val="ru-RU"/>
        </w:rPr>
      </w:pPr>
      <w:r w:rsidRPr="00207730">
        <w:rPr>
          <w:rFonts w:eastAsia="Calibri" w:cs="Times New Roman"/>
          <w:bCs/>
          <w:iCs/>
          <w:sz w:val="28"/>
          <w:szCs w:val="28"/>
          <w:lang w:val="ru-RU"/>
        </w:rPr>
        <w:t xml:space="preserve">Выбор наименее развитых населенных пунктов для </w:t>
      </w:r>
      <w:r w:rsidR="00DA7264" w:rsidRPr="00207730">
        <w:rPr>
          <w:rFonts w:eastAsia="Calibri" w:cs="Times New Roman"/>
          <w:bCs/>
          <w:iCs/>
          <w:sz w:val="28"/>
          <w:szCs w:val="28"/>
          <w:lang w:val="ru-RU"/>
        </w:rPr>
        <w:t>ссылки</w:t>
      </w:r>
      <w:r w:rsidRPr="00207730">
        <w:rPr>
          <w:rFonts w:eastAsia="Calibri" w:cs="Times New Roman"/>
          <w:bCs/>
          <w:iCs/>
          <w:sz w:val="28"/>
          <w:szCs w:val="28"/>
          <w:lang w:val="ru-RU"/>
        </w:rPr>
        <w:t xml:space="preserve"> позволит использовать высланных как трудовые ресурсы для развития этих территорий, переложив экономическое бремя содержания с государства на самих </w:t>
      </w:r>
      <w:r w:rsidR="00CA16B2" w:rsidRPr="00207730">
        <w:rPr>
          <w:rFonts w:eastAsia="Calibri" w:cs="Times New Roman"/>
          <w:bCs/>
          <w:iCs/>
          <w:sz w:val="28"/>
          <w:szCs w:val="28"/>
          <w:lang w:val="ru-RU"/>
        </w:rPr>
        <w:t>осужденных</w:t>
      </w:r>
      <w:r w:rsidR="00DE753F" w:rsidRPr="00207730">
        <w:rPr>
          <w:rFonts w:eastAsia="Calibri" w:cs="Times New Roman"/>
          <w:bCs/>
          <w:iCs/>
          <w:sz w:val="28"/>
          <w:szCs w:val="28"/>
          <w:lang w:val="ru-RU"/>
        </w:rPr>
        <w:t xml:space="preserve">. В связи с этим, </w:t>
      </w:r>
      <w:r w:rsidR="00DE753F" w:rsidRPr="00207730">
        <w:rPr>
          <w:rFonts w:eastAsia="Calibri" w:cs="Times New Roman"/>
          <w:b/>
          <w:i/>
          <w:sz w:val="28"/>
          <w:szCs w:val="28"/>
          <w:lang w:val="ru-RU"/>
        </w:rPr>
        <w:t>предлагается дополнить</w:t>
      </w:r>
      <w:r w:rsidR="00F85F74" w:rsidRPr="00207730">
        <w:rPr>
          <w:rFonts w:eastAsia="Calibri" w:cs="Times New Roman"/>
          <w:b/>
          <w:i/>
          <w:sz w:val="28"/>
          <w:szCs w:val="28"/>
          <w:lang w:val="ru-RU"/>
        </w:rPr>
        <w:t xml:space="preserve"> ч.2 ст.</w:t>
      </w:r>
      <w:r w:rsidR="00DE753F" w:rsidRPr="00207730">
        <w:rPr>
          <w:rFonts w:eastAsia="Calibri" w:cs="Times New Roman"/>
          <w:b/>
          <w:i/>
          <w:sz w:val="28"/>
          <w:szCs w:val="28"/>
          <w:lang w:val="ru-RU"/>
        </w:rPr>
        <w:t xml:space="preserve"> 40 УК РК пунктом 3-1) </w:t>
      </w:r>
      <w:r w:rsidR="00AF4305" w:rsidRPr="00207730">
        <w:rPr>
          <w:rFonts w:eastAsia="Calibri" w:cs="Times New Roman"/>
          <w:b/>
          <w:i/>
          <w:sz w:val="28"/>
          <w:szCs w:val="28"/>
          <w:lang w:val="ru-RU"/>
        </w:rPr>
        <w:t>ссылка</w:t>
      </w:r>
      <w:r w:rsidR="00DE753F" w:rsidRPr="00207730">
        <w:rPr>
          <w:rFonts w:eastAsia="Calibri" w:cs="Times New Roman"/>
          <w:b/>
          <w:i/>
          <w:sz w:val="28"/>
          <w:szCs w:val="28"/>
          <w:lang w:val="ru-RU"/>
        </w:rPr>
        <w:t xml:space="preserve">, а также ввести в УК РК новую ст. </w:t>
      </w:r>
      <w:r w:rsidR="00F85F74" w:rsidRPr="00207730">
        <w:rPr>
          <w:rFonts w:eastAsia="Calibri" w:cs="Times New Roman"/>
          <w:b/>
          <w:i/>
          <w:sz w:val="28"/>
          <w:szCs w:val="28"/>
          <w:lang w:val="ru-RU"/>
        </w:rPr>
        <w:t>44</w:t>
      </w:r>
      <w:r w:rsidR="00DE753F" w:rsidRPr="00207730">
        <w:rPr>
          <w:rFonts w:eastAsia="Calibri" w:cs="Times New Roman"/>
          <w:b/>
          <w:i/>
          <w:sz w:val="28"/>
          <w:szCs w:val="28"/>
          <w:lang w:val="ru-RU"/>
        </w:rPr>
        <w:t>-1 и изложить в следующей редакции:</w:t>
      </w:r>
    </w:p>
    <w:p w14:paraId="6B9DF730" w14:textId="0AF61158" w:rsidR="00D50766" w:rsidRPr="00207730" w:rsidRDefault="00DE753F" w:rsidP="00742C3F">
      <w:pPr>
        <w:tabs>
          <w:tab w:val="left" w:pos="9214"/>
          <w:tab w:val="left" w:pos="9356"/>
        </w:tabs>
        <w:spacing w:after="0" w:line="240" w:lineRule="auto"/>
        <w:ind w:firstLine="709"/>
        <w:jc w:val="both"/>
        <w:rPr>
          <w:rFonts w:eastAsia="Calibri" w:cs="Times New Roman"/>
          <w:b/>
          <w:i/>
          <w:sz w:val="28"/>
          <w:szCs w:val="28"/>
          <w:lang w:val="ru-RU"/>
        </w:rPr>
      </w:pPr>
      <w:r w:rsidRPr="00207730">
        <w:rPr>
          <w:rFonts w:eastAsia="Calibri" w:cs="Times New Roman"/>
          <w:b/>
          <w:i/>
          <w:sz w:val="28"/>
          <w:szCs w:val="28"/>
          <w:lang w:val="ru-RU"/>
        </w:rPr>
        <w:t xml:space="preserve">«Статья </w:t>
      </w:r>
      <w:r w:rsidR="00276AF9" w:rsidRPr="00207730">
        <w:rPr>
          <w:rFonts w:eastAsia="Calibri" w:cs="Times New Roman"/>
          <w:b/>
          <w:i/>
          <w:sz w:val="28"/>
          <w:szCs w:val="28"/>
          <w:lang w:val="ru-RU"/>
        </w:rPr>
        <w:t>44</w:t>
      </w:r>
      <w:r w:rsidRPr="00207730">
        <w:rPr>
          <w:rFonts w:eastAsia="Calibri" w:cs="Times New Roman"/>
          <w:b/>
          <w:i/>
          <w:sz w:val="28"/>
          <w:szCs w:val="28"/>
          <w:lang w:val="ru-RU"/>
        </w:rPr>
        <w:t xml:space="preserve">-1. </w:t>
      </w:r>
      <w:r w:rsidR="00AF4305" w:rsidRPr="00207730">
        <w:rPr>
          <w:rFonts w:eastAsia="Calibri" w:cs="Times New Roman"/>
          <w:b/>
          <w:i/>
          <w:sz w:val="28"/>
          <w:szCs w:val="28"/>
          <w:lang w:val="ru-RU"/>
        </w:rPr>
        <w:t>Ссылка</w:t>
      </w:r>
      <w:r w:rsidRPr="00207730">
        <w:rPr>
          <w:rFonts w:eastAsia="Calibri" w:cs="Times New Roman"/>
          <w:b/>
          <w:i/>
          <w:sz w:val="28"/>
          <w:szCs w:val="28"/>
          <w:lang w:val="ru-RU"/>
        </w:rPr>
        <w:t xml:space="preserve"> </w:t>
      </w:r>
    </w:p>
    <w:p w14:paraId="098F6AB9" w14:textId="77777777" w:rsidR="00AF4305" w:rsidRPr="00207730" w:rsidRDefault="00DE753F" w:rsidP="00AF4305">
      <w:pPr>
        <w:tabs>
          <w:tab w:val="left" w:pos="9214"/>
          <w:tab w:val="left" w:pos="9356"/>
        </w:tabs>
        <w:spacing w:after="0" w:line="240" w:lineRule="auto"/>
        <w:ind w:firstLine="709"/>
        <w:jc w:val="both"/>
        <w:rPr>
          <w:rFonts w:eastAsia="Calibri" w:cs="Times New Roman"/>
          <w:b/>
          <w:i/>
          <w:sz w:val="28"/>
          <w:szCs w:val="28"/>
          <w:lang w:val="ru-RU"/>
        </w:rPr>
      </w:pPr>
      <w:r w:rsidRPr="00207730">
        <w:rPr>
          <w:rFonts w:eastAsia="Calibri" w:cs="Times New Roman"/>
          <w:b/>
          <w:i/>
          <w:sz w:val="28"/>
          <w:szCs w:val="28"/>
          <w:lang w:val="ru-RU"/>
        </w:rPr>
        <w:t xml:space="preserve">1. </w:t>
      </w:r>
      <w:r w:rsidR="00AF4305" w:rsidRPr="00207730">
        <w:rPr>
          <w:rFonts w:eastAsia="Calibri" w:cs="Times New Roman"/>
          <w:b/>
          <w:i/>
          <w:sz w:val="28"/>
          <w:szCs w:val="28"/>
          <w:lang w:val="ru-RU"/>
        </w:rPr>
        <w:t>Ссылка состоит в удалении осужденного из места его жительства с обязательным переселением в определенной местности, определенной судом. Ссылка в качестве основного наказания может назначаться на срок от пяти до десяти лет. Ссылка не применяется к несовершеннолетним, беременным женщинам, женщинам, имеющим или воспитывающим малолетнего ребенка, мужчинам, воспитывающим в одиночку малолетнего ребенка, женщинам в возрасте пятидесяти восьми и свыше лет, мужчинам в возрасте шестидесяти трех и свыше лет, лицам с инвалидностью первой или второй группы.</w:t>
      </w:r>
    </w:p>
    <w:p w14:paraId="5DFDF161" w14:textId="77777777" w:rsidR="00AF4305" w:rsidRPr="00207730" w:rsidRDefault="00AF4305" w:rsidP="00AF4305">
      <w:pPr>
        <w:tabs>
          <w:tab w:val="left" w:pos="9214"/>
          <w:tab w:val="left" w:pos="9356"/>
        </w:tabs>
        <w:spacing w:after="0" w:line="240" w:lineRule="auto"/>
        <w:ind w:firstLine="709"/>
        <w:jc w:val="both"/>
        <w:rPr>
          <w:rFonts w:eastAsia="Calibri" w:cs="Times New Roman"/>
          <w:b/>
          <w:i/>
          <w:sz w:val="28"/>
          <w:szCs w:val="28"/>
          <w:lang w:val="ru-RU"/>
        </w:rPr>
      </w:pPr>
      <w:r w:rsidRPr="00207730">
        <w:rPr>
          <w:rFonts w:eastAsia="Calibri" w:cs="Times New Roman"/>
          <w:b/>
          <w:i/>
          <w:sz w:val="28"/>
          <w:szCs w:val="28"/>
          <w:lang w:val="ru-RU"/>
        </w:rPr>
        <w:t xml:space="preserve">Ссыльные подлежат трудоустройству местными исполнительными органами. </w:t>
      </w:r>
    </w:p>
    <w:p w14:paraId="57D2A4F2" w14:textId="2B15B43A" w:rsidR="00D50766" w:rsidRPr="00207730" w:rsidRDefault="00AF4305" w:rsidP="00AF4305">
      <w:pPr>
        <w:tabs>
          <w:tab w:val="left" w:pos="9214"/>
          <w:tab w:val="left" w:pos="9356"/>
        </w:tabs>
        <w:spacing w:after="0" w:line="240" w:lineRule="auto"/>
        <w:ind w:firstLine="709"/>
        <w:jc w:val="both"/>
        <w:rPr>
          <w:rFonts w:eastAsia="Calibri" w:cs="Times New Roman"/>
          <w:i/>
          <w:sz w:val="28"/>
          <w:szCs w:val="28"/>
          <w:lang w:val="ru-RU"/>
        </w:rPr>
      </w:pPr>
      <w:r w:rsidRPr="00207730">
        <w:rPr>
          <w:rFonts w:eastAsia="Calibri" w:cs="Times New Roman"/>
          <w:b/>
          <w:i/>
          <w:sz w:val="28"/>
          <w:szCs w:val="28"/>
          <w:lang w:val="ru-RU"/>
        </w:rPr>
        <w:t>Порядок, место и условия отбывания ссылки устанавливаются Постановлением Правительства Республики Казахстан</w:t>
      </w:r>
      <w:r w:rsidR="001A5B9F" w:rsidRPr="00207730">
        <w:rPr>
          <w:rFonts w:eastAsia="Calibri" w:cs="Times New Roman"/>
          <w:b/>
          <w:i/>
          <w:sz w:val="28"/>
          <w:szCs w:val="28"/>
          <w:lang w:val="ru-RU"/>
        </w:rPr>
        <w:t>.</w:t>
      </w:r>
      <w:r w:rsidR="00F85F74" w:rsidRPr="00207730">
        <w:rPr>
          <w:rFonts w:eastAsia="Calibri" w:cs="Times New Roman"/>
          <w:b/>
          <w:i/>
          <w:sz w:val="28"/>
          <w:szCs w:val="28"/>
          <w:lang w:val="ru-RU"/>
        </w:rPr>
        <w:t>»</w:t>
      </w:r>
    </w:p>
    <w:p w14:paraId="1ACB9F05" w14:textId="633DF9A1" w:rsidR="00D50766" w:rsidRPr="00207730" w:rsidRDefault="00F07D0B"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Экономическая эффективность данного вида наказания, позволяющего заменить бюджетные расходы на содержание заключенных налоговыми поступлениями от их трудовой деятельности, может быть обеспечена только при условии применения технологий чипирования или ИИ, обеспечивающих надлежащий контроль</w:t>
      </w:r>
      <w:r w:rsidR="00DE753F" w:rsidRPr="00207730">
        <w:rPr>
          <w:rFonts w:eastAsia="Calibri" w:cs="Times New Roman"/>
          <w:bCs/>
          <w:iCs/>
          <w:sz w:val="28"/>
          <w:szCs w:val="28"/>
          <w:lang w:val="ru-RU"/>
        </w:rPr>
        <w:t>.</w:t>
      </w:r>
      <w:r w:rsidRPr="00207730">
        <w:rPr>
          <w:rFonts w:eastAsia="Calibri" w:cs="Times New Roman"/>
          <w:bCs/>
          <w:iCs/>
          <w:sz w:val="28"/>
          <w:szCs w:val="28"/>
          <w:lang w:val="ru-RU"/>
        </w:rPr>
        <w:t xml:space="preserve"> </w:t>
      </w:r>
      <w:r w:rsidR="00DE753F" w:rsidRPr="00207730">
        <w:rPr>
          <w:rFonts w:eastAsia="Calibri" w:cs="Times New Roman"/>
          <w:bCs/>
          <w:iCs/>
          <w:sz w:val="28"/>
          <w:szCs w:val="28"/>
          <w:lang w:val="ru-RU"/>
        </w:rPr>
        <w:t xml:space="preserve">В этом контексте видится целесообразным пересмотреть порядок предоставления УДО и замены неотбытой части наказания более мягким видом, предусмотренный ст.ст. 72 и 73 УК РК, особенно в отношении лиц, впервые осужденных за ненасильственные преступления, </w:t>
      </w:r>
      <w:r w:rsidR="00F44247" w:rsidRPr="00207730">
        <w:rPr>
          <w:rFonts w:eastAsia="Calibri" w:cs="Times New Roman"/>
          <w:bCs/>
          <w:iCs/>
          <w:sz w:val="28"/>
          <w:szCs w:val="28"/>
          <w:lang w:val="ru-RU"/>
        </w:rPr>
        <w:t xml:space="preserve">в основном </w:t>
      </w:r>
      <w:r w:rsidR="00DE753F" w:rsidRPr="00207730">
        <w:rPr>
          <w:rFonts w:eastAsia="Calibri" w:cs="Times New Roman"/>
          <w:bCs/>
          <w:iCs/>
          <w:sz w:val="28"/>
          <w:szCs w:val="28"/>
          <w:lang w:val="ru-RU"/>
        </w:rPr>
        <w:t>имущественного характера.</w:t>
      </w:r>
    </w:p>
    <w:p w14:paraId="10A03E76"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Так, на сегодняшний день ст. 72 УК РК устанавливает, что УДО возможно только </w:t>
      </w:r>
      <w:r w:rsidRPr="00207730">
        <w:rPr>
          <w:rFonts w:eastAsia="Calibri" w:cs="Times New Roman"/>
          <w:b/>
          <w:iCs/>
          <w:sz w:val="28"/>
          <w:szCs w:val="28"/>
          <w:lang w:val="ru-RU"/>
        </w:rPr>
        <w:t>при условии полного возмещения причиненного ущерба</w:t>
      </w:r>
      <w:r w:rsidRPr="00207730">
        <w:rPr>
          <w:rFonts w:eastAsia="Calibri" w:cs="Times New Roman"/>
          <w:bCs/>
          <w:iCs/>
          <w:sz w:val="28"/>
          <w:szCs w:val="28"/>
          <w:lang w:val="ru-RU"/>
        </w:rPr>
        <w:t xml:space="preserve"> и отсутствии злостных нарушений установленного порядка отбывания наказания. Однако такая формулировка на практике не способствует достижению целей и задач уголовно-исполнительной системы, закрепленных в ст. 4 УИК РК, а именно – исправлению осужденных, восстановлению социальной справедливости и предупреждению новых преступлений. Более того, существующий порядок зачастую превращает освобождение в привилегию для обеспеченных осужденных и игнорирует индивидуальные особенности и потенциал их исправления.</w:t>
      </w:r>
    </w:p>
    <w:p w14:paraId="6E88FED2" w14:textId="1FADF055"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Следует признать, что у РГП «Енбек» – специально созданной организации при УИ</w:t>
      </w:r>
      <w:r w:rsidR="00C30C55" w:rsidRPr="00207730">
        <w:rPr>
          <w:rFonts w:eastAsia="Calibri" w:cs="Times New Roman"/>
          <w:bCs/>
          <w:iCs/>
          <w:sz w:val="28"/>
          <w:szCs w:val="28"/>
          <w:lang w:val="ru-RU"/>
        </w:rPr>
        <w:t>С для организации трудовой деятельности осужденных, в нынешних условиях не располагает достаточными ресурсами и инструментами для обеспечения трудоустройства всех лиц, находящихся в местах лишения свободы. Существующий потенциал предприятия объективно не позволяет реализовать данную задачу в полном объеме, что делает ее фактически невыполнимой в пределах закрытых учреждений</w:t>
      </w:r>
      <w:r w:rsidRPr="00207730">
        <w:rPr>
          <w:rFonts w:eastAsia="Calibri" w:cs="Times New Roman"/>
          <w:bCs/>
          <w:iCs/>
          <w:sz w:val="28"/>
          <w:szCs w:val="28"/>
          <w:lang w:val="ru-RU"/>
        </w:rPr>
        <w:t>.</w:t>
      </w:r>
    </w:p>
    <w:p w14:paraId="18A4A2D8" w14:textId="0F1AAB38" w:rsidR="00D50766" w:rsidRPr="00207730" w:rsidRDefault="00905287"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Это актуализирует применение</w:t>
      </w:r>
      <w:r w:rsidR="00DE753F" w:rsidRPr="00207730">
        <w:rPr>
          <w:rFonts w:eastAsia="Calibri" w:cs="Times New Roman"/>
          <w:bCs/>
          <w:iCs/>
          <w:sz w:val="28"/>
          <w:szCs w:val="28"/>
          <w:lang w:val="ru-RU"/>
        </w:rPr>
        <w:t xml:space="preserve"> альтернативны</w:t>
      </w:r>
      <w:r w:rsidRPr="00207730">
        <w:rPr>
          <w:rFonts w:eastAsia="Calibri" w:cs="Times New Roman"/>
          <w:bCs/>
          <w:iCs/>
          <w:sz w:val="28"/>
          <w:szCs w:val="28"/>
          <w:lang w:val="ru-RU"/>
        </w:rPr>
        <w:t>х</w:t>
      </w:r>
      <w:r w:rsidR="00DE753F" w:rsidRPr="00207730">
        <w:rPr>
          <w:rFonts w:eastAsia="Calibri" w:cs="Times New Roman"/>
          <w:bCs/>
          <w:iCs/>
          <w:sz w:val="28"/>
          <w:szCs w:val="28"/>
          <w:lang w:val="ru-RU"/>
        </w:rPr>
        <w:t xml:space="preserve"> мер исполнения наказания с возможностью контролируемого нахождения осужденного вне учреждения с обязательной трудовой деятельностью</w:t>
      </w:r>
      <w:r w:rsidR="00DD4A0A" w:rsidRPr="00207730">
        <w:rPr>
          <w:rFonts w:eastAsia="Calibri" w:cs="Times New Roman"/>
          <w:bCs/>
          <w:iCs/>
          <w:sz w:val="28"/>
          <w:szCs w:val="28"/>
          <w:lang w:val="ru-RU"/>
        </w:rPr>
        <w:t xml:space="preserve">, как </w:t>
      </w:r>
      <w:r w:rsidR="00DE753F" w:rsidRPr="00207730">
        <w:rPr>
          <w:rFonts w:eastAsia="Calibri" w:cs="Times New Roman"/>
          <w:bCs/>
          <w:iCs/>
          <w:sz w:val="28"/>
          <w:szCs w:val="28"/>
          <w:lang w:val="ru-RU"/>
        </w:rPr>
        <w:t>не только экономически целесообразн</w:t>
      </w:r>
      <w:r w:rsidR="00DD4A0A" w:rsidRPr="00207730">
        <w:rPr>
          <w:rFonts w:eastAsia="Calibri" w:cs="Times New Roman"/>
          <w:bCs/>
          <w:iCs/>
          <w:sz w:val="28"/>
          <w:szCs w:val="28"/>
          <w:lang w:val="ru-RU"/>
        </w:rPr>
        <w:t>ое</w:t>
      </w:r>
      <w:r w:rsidR="00DE753F" w:rsidRPr="00207730">
        <w:rPr>
          <w:rFonts w:eastAsia="Calibri" w:cs="Times New Roman"/>
          <w:bCs/>
          <w:iCs/>
          <w:sz w:val="28"/>
          <w:szCs w:val="28"/>
          <w:lang w:val="ru-RU"/>
        </w:rPr>
        <w:t>, но и социально справедлив</w:t>
      </w:r>
      <w:r w:rsidR="00DD4A0A" w:rsidRPr="00207730">
        <w:rPr>
          <w:rFonts w:eastAsia="Calibri" w:cs="Times New Roman"/>
          <w:bCs/>
          <w:iCs/>
          <w:sz w:val="28"/>
          <w:szCs w:val="28"/>
          <w:lang w:val="ru-RU"/>
        </w:rPr>
        <w:t>ое</w:t>
      </w:r>
      <w:r w:rsidR="00DE753F" w:rsidRPr="00207730">
        <w:rPr>
          <w:rFonts w:eastAsia="Calibri" w:cs="Times New Roman"/>
          <w:bCs/>
          <w:iCs/>
          <w:sz w:val="28"/>
          <w:szCs w:val="28"/>
          <w:lang w:val="ru-RU"/>
        </w:rPr>
        <w:t xml:space="preserve"> решение. При этом использование чипирования или ИИ позволит обеспечить надлежащий уровень контроля и</w:t>
      </w:r>
      <w:r w:rsidR="00614366" w:rsidRPr="00207730">
        <w:rPr>
          <w:rFonts w:eastAsia="Calibri" w:cs="Times New Roman"/>
          <w:bCs/>
          <w:iCs/>
          <w:sz w:val="28"/>
          <w:szCs w:val="28"/>
          <w:lang w:val="ru-RU"/>
        </w:rPr>
        <w:t>, «в конечном итоге, все это напрямую влияет на достижение такой цели наказания, как предупреждение совершения новых уголовных правонарушений, как осужденным, так и другими лицами.»</w:t>
      </w:r>
      <w:r w:rsidR="007B32C6" w:rsidRPr="00207730">
        <w:rPr>
          <w:rFonts w:eastAsia="Calibri" w:cs="Times New Roman"/>
          <w:bCs/>
          <w:iCs/>
          <w:sz w:val="28"/>
          <w:szCs w:val="28"/>
          <w:lang w:val="ru-RU"/>
        </w:rPr>
        <w:t xml:space="preserve"> [</w:t>
      </w:r>
      <w:r w:rsidR="0086040D" w:rsidRPr="00207730">
        <w:rPr>
          <w:rFonts w:eastAsia="Calibri" w:cs="Times New Roman"/>
          <w:bCs/>
          <w:iCs/>
          <w:sz w:val="28"/>
          <w:szCs w:val="28"/>
          <w:lang w:val="ru-RU"/>
        </w:rPr>
        <w:fldChar w:fldCharType="begin"/>
      </w:r>
      <w:r w:rsidR="0086040D" w:rsidRPr="00207730">
        <w:rPr>
          <w:rFonts w:eastAsia="Calibri" w:cs="Times New Roman"/>
          <w:bCs/>
          <w:iCs/>
          <w:sz w:val="28"/>
          <w:szCs w:val="28"/>
          <w:lang w:val="ru-RU"/>
        </w:rPr>
        <w:instrText xml:space="preserve"> REF _Ref206712120 \r \h </w:instrText>
      </w:r>
      <w:r w:rsidR="00667F6E" w:rsidRPr="00207730">
        <w:rPr>
          <w:rFonts w:eastAsia="Calibri" w:cs="Times New Roman"/>
          <w:bCs/>
          <w:iCs/>
          <w:sz w:val="28"/>
          <w:szCs w:val="28"/>
          <w:lang w:val="ru-RU"/>
        </w:rPr>
        <w:instrText xml:space="preserve"> \* MERGEFORMAT </w:instrText>
      </w:r>
      <w:r w:rsidR="0086040D" w:rsidRPr="00207730">
        <w:rPr>
          <w:rFonts w:eastAsia="Calibri" w:cs="Times New Roman"/>
          <w:bCs/>
          <w:iCs/>
          <w:sz w:val="28"/>
          <w:szCs w:val="28"/>
          <w:lang w:val="ru-RU"/>
        </w:rPr>
      </w:r>
      <w:r w:rsidR="0086040D" w:rsidRPr="00207730">
        <w:rPr>
          <w:rFonts w:eastAsia="Calibri" w:cs="Times New Roman"/>
          <w:bCs/>
          <w:iCs/>
          <w:sz w:val="28"/>
          <w:szCs w:val="28"/>
          <w:lang w:val="ru-RU"/>
        </w:rPr>
        <w:fldChar w:fldCharType="separate"/>
      </w:r>
      <w:r w:rsidR="00AC46D8">
        <w:rPr>
          <w:rFonts w:eastAsia="Calibri" w:cs="Times New Roman"/>
          <w:bCs/>
          <w:iCs/>
          <w:sz w:val="28"/>
          <w:szCs w:val="28"/>
          <w:lang w:val="ru-RU"/>
        </w:rPr>
        <w:t>181</w:t>
      </w:r>
      <w:r w:rsidR="0086040D" w:rsidRPr="00207730">
        <w:rPr>
          <w:rFonts w:eastAsia="Calibri" w:cs="Times New Roman"/>
          <w:bCs/>
          <w:iCs/>
          <w:sz w:val="28"/>
          <w:szCs w:val="28"/>
          <w:lang w:val="ru-RU"/>
        </w:rPr>
        <w:fldChar w:fldCharType="end"/>
      </w:r>
      <w:r w:rsidR="007B32C6" w:rsidRPr="00207730">
        <w:rPr>
          <w:rFonts w:eastAsia="Calibri" w:cs="Times New Roman"/>
          <w:bCs/>
          <w:iCs/>
          <w:sz w:val="28"/>
          <w:szCs w:val="28"/>
          <w:lang w:val="ru-RU"/>
        </w:rPr>
        <w:t>].</w:t>
      </w:r>
    </w:p>
    <w:p w14:paraId="0B9E9D2D" w14:textId="520EA366" w:rsidR="00D50766" w:rsidRPr="00207730" w:rsidRDefault="008D1122"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Times New Roman" w:cs="Times New Roman"/>
          <w:sz w:val="28"/>
          <w:szCs w:val="28"/>
          <w:lang w:val="ru-RU"/>
        </w:rPr>
        <w:t>Опрос сотрудников правоохранительных органов показал, что лишь 24,1 % респондентов считают целесообразным внедрение высылки как вида наказания. При этом затруднения, возникшие у части опрошенных при интерпретации данного термина, подтверждают необходимость научного обоснования любых изменений в правовой и организационной сферах.</w:t>
      </w:r>
    </w:p>
    <w:p w14:paraId="4C56CF8B" w14:textId="5FF10B64" w:rsidR="00F243F4" w:rsidRPr="00207730" w:rsidRDefault="00F243F4"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Результаты провед</w:t>
      </w:r>
      <w:r w:rsidR="00914E08" w:rsidRPr="00207730">
        <w:rPr>
          <w:rFonts w:eastAsia="Calibri" w:cs="Times New Roman"/>
          <w:bCs/>
          <w:iCs/>
          <w:sz w:val="28"/>
          <w:szCs w:val="28"/>
          <w:lang w:val="ru-RU"/>
        </w:rPr>
        <w:t>е</w:t>
      </w:r>
      <w:r w:rsidRPr="00207730">
        <w:rPr>
          <w:rFonts w:eastAsia="Calibri" w:cs="Times New Roman"/>
          <w:bCs/>
          <w:iCs/>
          <w:sz w:val="28"/>
          <w:szCs w:val="28"/>
          <w:lang w:val="ru-RU"/>
        </w:rPr>
        <w:t xml:space="preserve">нного опроса показывают, что большинство участников исследования (53,7 %) рассматривают </w:t>
      </w:r>
      <w:r w:rsidRPr="00207730">
        <w:rPr>
          <w:rFonts w:eastAsia="Calibri" w:cs="Times New Roman"/>
          <w:iCs/>
          <w:sz w:val="28"/>
          <w:szCs w:val="28"/>
          <w:lang w:val="ru-RU"/>
        </w:rPr>
        <w:t>высылку как допустимую меру наказания в отношении лиц, совершивших ненасильственные преступления, однако при обязательном условии полного признания вины</w:t>
      </w:r>
      <w:r w:rsidRPr="00207730">
        <w:rPr>
          <w:rFonts w:eastAsia="Calibri" w:cs="Times New Roman"/>
          <w:bCs/>
          <w:iCs/>
          <w:sz w:val="28"/>
          <w:szCs w:val="28"/>
          <w:lang w:val="ru-RU"/>
        </w:rPr>
        <w:t xml:space="preserve"> и раскаяния осужденного</w:t>
      </w:r>
      <w:r w:rsidR="007B03C0" w:rsidRPr="00207730">
        <w:rPr>
          <w:rFonts w:eastAsia="Calibri" w:cs="Times New Roman"/>
          <w:bCs/>
          <w:iCs/>
          <w:sz w:val="28"/>
          <w:szCs w:val="28"/>
          <w:lang w:val="ru-RU"/>
        </w:rPr>
        <w:t xml:space="preserve">. </w:t>
      </w:r>
      <w:r w:rsidRPr="00207730">
        <w:rPr>
          <w:rFonts w:eastAsia="Calibri" w:cs="Times New Roman"/>
          <w:bCs/>
          <w:iCs/>
          <w:sz w:val="28"/>
          <w:szCs w:val="28"/>
          <w:lang w:val="ru-RU"/>
        </w:rPr>
        <w:t>Относительно вопроса о территории исполнения высылки мнения респондентов существенно различаются. Так, 29,2 % опрошенных считают, что она должна осуществляться в пределах региона, где проживает осужд</w:t>
      </w:r>
      <w:r w:rsidR="00914E08" w:rsidRPr="00207730">
        <w:rPr>
          <w:rFonts w:eastAsia="Calibri" w:cs="Times New Roman"/>
          <w:bCs/>
          <w:iCs/>
          <w:sz w:val="28"/>
          <w:szCs w:val="28"/>
          <w:lang w:val="ru-RU"/>
        </w:rPr>
        <w:t>е</w:t>
      </w:r>
      <w:r w:rsidRPr="00207730">
        <w:rPr>
          <w:rFonts w:eastAsia="Calibri" w:cs="Times New Roman"/>
          <w:bCs/>
          <w:iCs/>
          <w:sz w:val="28"/>
          <w:szCs w:val="28"/>
          <w:lang w:val="ru-RU"/>
        </w:rPr>
        <w:t xml:space="preserve">нный, 30 % </w:t>
      </w:r>
      <w:r w:rsidR="00442179" w:rsidRPr="00207730">
        <w:rPr>
          <w:rFonts w:eastAsia="Calibri" w:cs="Times New Roman"/>
          <w:bCs/>
          <w:iCs/>
          <w:sz w:val="28"/>
          <w:szCs w:val="28"/>
          <w:lang w:val="ru-RU"/>
        </w:rPr>
        <w:t xml:space="preserve">– </w:t>
      </w:r>
      <w:r w:rsidRPr="00207730">
        <w:rPr>
          <w:rFonts w:eastAsia="Calibri" w:cs="Times New Roman"/>
          <w:bCs/>
          <w:iCs/>
          <w:sz w:val="28"/>
          <w:szCs w:val="28"/>
          <w:lang w:val="ru-RU"/>
        </w:rPr>
        <w:t>напротив, полагают, что целесообразно направлять таких лиц за пределы области, тогда как 36,6 % убеждены, что географическое место не имеет принципиального значения, если деятельность осужденного в месте высылки может принести реальную социальную или экономическую пользу местному сообществу.</w:t>
      </w:r>
      <w:r w:rsidR="007B03C0" w:rsidRPr="00207730">
        <w:rPr>
          <w:rFonts w:eastAsia="Calibri" w:cs="Times New Roman"/>
          <w:bCs/>
          <w:iCs/>
          <w:sz w:val="28"/>
          <w:szCs w:val="28"/>
          <w:lang w:val="ru-RU"/>
        </w:rPr>
        <w:t xml:space="preserve"> </w:t>
      </w:r>
    </w:p>
    <w:p w14:paraId="2FD3C991" w14:textId="79590165" w:rsidR="00D50766" w:rsidRPr="00207730" w:rsidRDefault="00442179" w:rsidP="00442179">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Что касается организации контроля за лицами, отбывающими высылку, мнения специалистов распределились почти поровну: 45,9 % респондентов предложили возложить эту функцию на участковых инспекторов полиции, а 42,2 % – на службу пробации, что свидетельствует о наличии различных подходов к обеспечению надзора за осужденными вне мест лишения свободы. В числе технических средств контроля, которые, по мнению сотрудников правоохранительных органов, могут быть применены для наблюдения за лицами, отбывающими высылку, названы: электронные браслеты – 46,9 %; имплантируемые микрочипы – 38,7 %; системы видеомониторинга – 26,8 %; биометрическая идентификация – 18,6 %.</w:t>
      </w:r>
      <w:r w:rsidR="00CB7A6E" w:rsidRPr="00207730">
        <w:rPr>
          <w:rFonts w:eastAsia="Calibri" w:cs="Times New Roman"/>
          <w:bCs/>
          <w:iCs/>
          <w:sz w:val="28"/>
          <w:szCs w:val="28"/>
          <w:lang w:val="ru-RU"/>
        </w:rPr>
        <w:t xml:space="preserve"> Относительно возможности использования </w:t>
      </w:r>
      <w:r w:rsidR="003D779C" w:rsidRPr="00207730">
        <w:rPr>
          <w:rFonts w:eastAsia="Calibri" w:cs="Times New Roman"/>
          <w:bCs/>
          <w:iCs/>
          <w:sz w:val="28"/>
          <w:szCs w:val="28"/>
          <w:lang w:val="ru-RU"/>
        </w:rPr>
        <w:t>ИИ</w:t>
      </w:r>
      <w:r w:rsidR="00CB7A6E" w:rsidRPr="00207730">
        <w:rPr>
          <w:rFonts w:eastAsia="Calibri" w:cs="Times New Roman"/>
          <w:bCs/>
          <w:iCs/>
          <w:sz w:val="28"/>
          <w:szCs w:val="28"/>
          <w:lang w:val="ru-RU"/>
        </w:rPr>
        <w:t xml:space="preserve"> для этих целей мнения разделились почти поровну</w:t>
      </w:r>
      <w:r w:rsidR="00DE753F" w:rsidRPr="00207730">
        <w:rPr>
          <w:rFonts w:eastAsia="Calibri" w:cs="Times New Roman"/>
          <w:bCs/>
          <w:iCs/>
          <w:sz w:val="28"/>
          <w:szCs w:val="28"/>
          <w:lang w:val="ru-RU"/>
        </w:rPr>
        <w:t xml:space="preserve"> (Приложение </w:t>
      </w:r>
      <w:r w:rsidR="0033733E">
        <w:rPr>
          <w:rFonts w:eastAsia="Calibri" w:cs="Times New Roman"/>
          <w:bCs/>
          <w:iCs/>
          <w:sz w:val="28"/>
          <w:szCs w:val="28"/>
          <w:lang w:val="ru-RU"/>
        </w:rPr>
        <w:t>Е</w:t>
      </w:r>
      <w:r w:rsidR="00DE753F" w:rsidRPr="00207730">
        <w:rPr>
          <w:rFonts w:eastAsia="Calibri" w:cs="Times New Roman"/>
          <w:bCs/>
          <w:iCs/>
          <w:sz w:val="28"/>
          <w:szCs w:val="28"/>
          <w:lang w:val="ru-RU"/>
        </w:rPr>
        <w:t xml:space="preserve">). </w:t>
      </w:r>
    </w:p>
    <w:p w14:paraId="6AE899AA" w14:textId="655FF48B" w:rsidR="00D50766" w:rsidRPr="00207730" w:rsidRDefault="00196FB0"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Представляется, что предложенная мера наказания может быть рассмотрена как вполне приемлемая для преступлений небольшой и средней тяжести. В отношении тяжких преступлений возможно ее применение в качестве альтернативы лишению свободы, но только при условии, что срок лишения свободы не превышает 7-8 лет.</w:t>
      </w:r>
    </w:p>
    <w:p w14:paraId="785BEE5D" w14:textId="338BD22E" w:rsidR="00D50766" w:rsidRPr="00207730" w:rsidRDefault="000775F7"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Введение данного вида наказания согласуется с международными стандартами, закрепленными в Правилах Нельсона Манделы, ратифицированных Казахстаном</w:t>
      </w:r>
      <w:r w:rsidR="00172E9A" w:rsidRPr="00207730">
        <w:rPr>
          <w:rFonts w:eastAsia="Calibri" w:cs="Times New Roman"/>
          <w:bCs/>
          <w:iCs/>
          <w:sz w:val="28"/>
          <w:szCs w:val="28"/>
          <w:lang w:val="ru-RU"/>
        </w:rPr>
        <w:t xml:space="preserve">, которые </w:t>
      </w:r>
      <w:r w:rsidRPr="00207730">
        <w:rPr>
          <w:rFonts w:eastAsia="Calibri" w:cs="Times New Roman"/>
          <w:bCs/>
          <w:iCs/>
          <w:sz w:val="28"/>
          <w:szCs w:val="28"/>
          <w:lang w:val="ru-RU"/>
        </w:rPr>
        <w:t>призывают к применению альтернативных мер наказания в отношении лиц, впервые совершивших ненасильственные (неумышленные) преступления, с целью избежания лишения свободы</w:t>
      </w:r>
      <w:r w:rsidR="00DE753F" w:rsidRPr="00207730">
        <w:rPr>
          <w:rFonts w:eastAsia="Calibri" w:cs="Times New Roman"/>
          <w:bCs/>
          <w:iCs/>
          <w:sz w:val="28"/>
          <w:szCs w:val="28"/>
          <w:lang w:val="ru-RU"/>
        </w:rPr>
        <w:t>. Это целесообразно с практической точки зрения, поскольку лица за коррупционные (экономические) преступления находясь в местах лишения свободы, во-первых, попадают в тюремную субкультуру, во-вторых, создают коррупционные риски для сотрудников учреждений УИС (незаконные свидания и т.д.)</w:t>
      </w:r>
      <w:r w:rsidR="00641EB7" w:rsidRPr="00207730">
        <w:rPr>
          <w:rFonts w:eastAsia="Calibri" w:cs="Times New Roman"/>
          <w:bCs/>
          <w:iCs/>
          <w:sz w:val="28"/>
          <w:szCs w:val="28"/>
          <w:lang w:val="ru-RU"/>
        </w:rPr>
        <w:t xml:space="preserve"> [</w:t>
      </w:r>
      <w:r w:rsidR="00641EB7" w:rsidRPr="00207730">
        <w:rPr>
          <w:rFonts w:eastAsia="Calibri" w:cs="Times New Roman"/>
          <w:bCs/>
          <w:iCs/>
          <w:sz w:val="28"/>
          <w:szCs w:val="28"/>
          <w:lang w:val="ru-RU"/>
        </w:rPr>
        <w:fldChar w:fldCharType="begin"/>
      </w:r>
      <w:r w:rsidR="00641EB7" w:rsidRPr="00207730">
        <w:rPr>
          <w:rFonts w:eastAsia="Calibri" w:cs="Times New Roman"/>
          <w:bCs/>
          <w:iCs/>
          <w:sz w:val="28"/>
          <w:szCs w:val="28"/>
          <w:lang w:val="ru-RU"/>
        </w:rPr>
        <w:instrText xml:space="preserve"> REF _Ref206712150 \r \h  \* MERGEFORMAT </w:instrText>
      </w:r>
      <w:r w:rsidR="00641EB7" w:rsidRPr="00207730">
        <w:rPr>
          <w:rFonts w:eastAsia="Calibri" w:cs="Times New Roman"/>
          <w:bCs/>
          <w:iCs/>
          <w:sz w:val="28"/>
          <w:szCs w:val="28"/>
          <w:lang w:val="ru-RU"/>
        </w:rPr>
      </w:r>
      <w:r w:rsidR="00641EB7" w:rsidRPr="00207730">
        <w:rPr>
          <w:rFonts w:eastAsia="Calibri" w:cs="Times New Roman"/>
          <w:bCs/>
          <w:iCs/>
          <w:sz w:val="28"/>
          <w:szCs w:val="28"/>
          <w:lang w:val="ru-RU"/>
        </w:rPr>
        <w:fldChar w:fldCharType="separate"/>
      </w:r>
      <w:r w:rsidR="00AC46D8">
        <w:rPr>
          <w:rFonts w:eastAsia="Calibri" w:cs="Times New Roman"/>
          <w:bCs/>
          <w:iCs/>
          <w:sz w:val="28"/>
          <w:szCs w:val="28"/>
          <w:lang w:val="ru-RU"/>
        </w:rPr>
        <w:t>182</w:t>
      </w:r>
      <w:r w:rsidR="00641EB7" w:rsidRPr="00207730">
        <w:rPr>
          <w:rFonts w:eastAsia="Calibri" w:cs="Times New Roman"/>
          <w:bCs/>
          <w:iCs/>
          <w:sz w:val="28"/>
          <w:szCs w:val="28"/>
          <w:lang w:val="ru-RU"/>
        </w:rPr>
        <w:fldChar w:fldCharType="end"/>
      </w:r>
      <w:r w:rsidR="00641EB7" w:rsidRPr="00207730">
        <w:rPr>
          <w:rFonts w:eastAsia="Calibri" w:cs="Times New Roman"/>
          <w:bCs/>
          <w:iCs/>
          <w:sz w:val="28"/>
          <w:szCs w:val="28"/>
          <w:lang w:val="ru-RU"/>
        </w:rPr>
        <w:t>, с. 90]</w:t>
      </w:r>
      <w:r w:rsidR="00DE753F" w:rsidRPr="00207730">
        <w:rPr>
          <w:rFonts w:eastAsia="Calibri" w:cs="Times New Roman"/>
          <w:bCs/>
          <w:iCs/>
          <w:sz w:val="28"/>
          <w:szCs w:val="28"/>
          <w:lang w:val="ru-RU"/>
        </w:rPr>
        <w:t>.</w:t>
      </w:r>
    </w:p>
    <w:p w14:paraId="79D45D4B" w14:textId="7CDC9F2F"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Тем более на сегодняшний день в целях ужесточения борьбы с коррупцией, для лиц, совершивших коррупционные преступления, ужесточены </w:t>
      </w:r>
      <w:r w:rsidR="001820E9" w:rsidRPr="00207730">
        <w:rPr>
          <w:rFonts w:eastAsia="Calibri" w:cs="Times New Roman"/>
          <w:bCs/>
          <w:iCs/>
          <w:sz w:val="28"/>
          <w:szCs w:val="28"/>
          <w:lang w:val="ru-RU"/>
        </w:rPr>
        <w:t xml:space="preserve">правила </w:t>
      </w:r>
      <w:r w:rsidRPr="00207730">
        <w:rPr>
          <w:rFonts w:eastAsia="Calibri" w:cs="Times New Roman"/>
          <w:bCs/>
          <w:iCs/>
          <w:sz w:val="28"/>
          <w:szCs w:val="28"/>
          <w:lang w:val="ru-RU"/>
        </w:rPr>
        <w:t xml:space="preserve">условно-досрочного освобождения и замены меры наказания. Теперь они должны отбывать полный срок заключения в местах лишения свободы, что влечет за собой дополнительные расходы бюджетных средств на их содержание.   </w:t>
      </w:r>
    </w:p>
    <w:p w14:paraId="630BFBA8" w14:textId="3D4E9DAF"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К примеру, при минимальной заработной плате в размере 85 тыс. тенге, иск, наложенный на осужденного в размере 5 млн тенге, будет погашаться более 10 лет. Однако, по факту, заработная плата осужденных еще ниже, поскольку большинство из них трудоустроены в РГП «Енбек» по сдельной форме оплаты труда. В то же время, за этот период государство потратит на содержание одного осужденного не менее 27,5 млн тенге (по словам председателя КУИС РК, суточные расходы на содержание одного заключенного составляют около 7 500 тенге [</w:t>
      </w:r>
      <w:r w:rsidR="003D55FD" w:rsidRPr="00207730">
        <w:rPr>
          <w:rFonts w:eastAsia="Calibri" w:cs="Times New Roman"/>
          <w:bCs/>
          <w:iCs/>
          <w:sz w:val="28"/>
          <w:szCs w:val="28"/>
          <w:lang w:val="ru-RU"/>
        </w:rPr>
        <w:fldChar w:fldCharType="begin"/>
      </w:r>
      <w:r w:rsidR="003D55FD" w:rsidRPr="00207730">
        <w:rPr>
          <w:rFonts w:eastAsia="Calibri" w:cs="Times New Roman"/>
          <w:bCs/>
          <w:iCs/>
          <w:sz w:val="28"/>
          <w:szCs w:val="28"/>
          <w:lang w:val="ru-RU"/>
        </w:rPr>
        <w:instrText xml:space="preserve"> REF _Ref198320589 \r \h </w:instrText>
      </w:r>
      <w:r w:rsidR="00EF4ECF" w:rsidRPr="00207730">
        <w:rPr>
          <w:rFonts w:eastAsia="Calibri" w:cs="Times New Roman"/>
          <w:bCs/>
          <w:iCs/>
          <w:sz w:val="28"/>
          <w:szCs w:val="28"/>
          <w:lang w:val="ru-RU"/>
        </w:rPr>
        <w:instrText xml:space="preserve"> \* MERGEFORMAT </w:instrText>
      </w:r>
      <w:r w:rsidR="003D55FD" w:rsidRPr="00207730">
        <w:rPr>
          <w:rFonts w:eastAsia="Calibri" w:cs="Times New Roman"/>
          <w:bCs/>
          <w:iCs/>
          <w:sz w:val="28"/>
          <w:szCs w:val="28"/>
          <w:lang w:val="ru-RU"/>
        </w:rPr>
      </w:r>
      <w:r w:rsidR="003D55FD" w:rsidRPr="00207730">
        <w:rPr>
          <w:rFonts w:eastAsia="Calibri" w:cs="Times New Roman"/>
          <w:bCs/>
          <w:iCs/>
          <w:sz w:val="28"/>
          <w:szCs w:val="28"/>
          <w:lang w:val="ru-RU"/>
        </w:rPr>
        <w:fldChar w:fldCharType="separate"/>
      </w:r>
      <w:r w:rsidR="00AC46D8">
        <w:rPr>
          <w:rFonts w:eastAsia="Calibri" w:cs="Times New Roman"/>
          <w:bCs/>
          <w:iCs/>
          <w:sz w:val="28"/>
          <w:szCs w:val="28"/>
          <w:lang w:val="ru-RU"/>
        </w:rPr>
        <w:t>183</w:t>
      </w:r>
      <w:r w:rsidR="003D55FD" w:rsidRPr="00207730">
        <w:rPr>
          <w:rFonts w:eastAsia="Calibri" w:cs="Times New Roman"/>
          <w:bCs/>
          <w:iCs/>
          <w:sz w:val="28"/>
          <w:szCs w:val="28"/>
          <w:lang w:val="ru-RU"/>
        </w:rPr>
        <w:fldChar w:fldCharType="end"/>
      </w:r>
      <w:r w:rsidRPr="00207730">
        <w:rPr>
          <w:rFonts w:eastAsia="Calibri" w:cs="Times New Roman"/>
          <w:bCs/>
          <w:iCs/>
          <w:sz w:val="28"/>
          <w:szCs w:val="28"/>
          <w:lang w:val="ru-RU"/>
        </w:rPr>
        <w:t>]).</w:t>
      </w:r>
    </w:p>
    <w:p w14:paraId="5DC24E25"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Содержание осужденных очень дорого обходится для государственного бюджета. Эти финансовые средства могли бы быть перенаправлены на более важные социальные нужды – здравоохранение, образование, поддержка малоимущих слоев населения. При этом речь не идет об освобождении рецидивистов, убийц, насильников, экстремистов и террористов. Предлагаемые меры касаются исключительно лиц, впервые осужденных за ненасильственные преступления, в частности, имущественного характера.</w:t>
      </w:r>
    </w:p>
    <w:p w14:paraId="023CD3C9"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Вместе с тем, для обеспечения надлежащего контроля за лицами, освобожденными по УДО или в порядке замены неотбытой части наказания, предлагается ввести обязательное использование ЭСС. В настоящее время, согласно официальной статистике, на учете в службах пробации страны состоит более 28 тыс. осужденных (28 242), однако лишь 9 % из них (2 562 чел.) обеспечены ЭСС. Такая ситуация требует системных решений.</w:t>
      </w:r>
    </w:p>
    <w:p w14:paraId="72958089" w14:textId="693C1DB4"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bCs/>
          <w:iCs/>
          <w:sz w:val="28"/>
          <w:szCs w:val="28"/>
          <w:lang w:val="ru-RU"/>
        </w:rPr>
        <w:t xml:space="preserve">При этом считаем целесообразным законодательно закрепить положение, согласно которому </w:t>
      </w:r>
      <w:r w:rsidRPr="00B91CF3">
        <w:rPr>
          <w:rFonts w:eastAsia="Calibri" w:cs="Times New Roman"/>
          <w:bCs/>
          <w:iCs/>
          <w:sz w:val="28"/>
          <w:szCs w:val="28"/>
          <w:lang w:val="ru-RU"/>
        </w:rPr>
        <w:t>осужденные, получившие право на досрочное освобождение, обязаны за счет собственных средств приобретать или зарабатывать на приобретение ЭСС. Дополнительно следует предусмотреть в УК РК и УИК РК возможность заключения медиативных соглашений с потерпевшими по вопросам компенсации ущерба.</w:t>
      </w:r>
      <w:r w:rsidRPr="00207730">
        <w:rPr>
          <w:rFonts w:eastAsia="Calibri" w:cs="Times New Roman"/>
          <w:bCs/>
          <w:iCs/>
          <w:sz w:val="28"/>
          <w:szCs w:val="28"/>
          <w:lang w:val="ru-RU"/>
        </w:rPr>
        <w:t xml:space="preserve"> </w:t>
      </w:r>
      <w:r w:rsidR="0026398D" w:rsidRPr="00207730">
        <w:rPr>
          <w:rFonts w:eastAsia="Calibri" w:cs="Times New Roman"/>
          <w:bCs/>
          <w:iCs/>
          <w:sz w:val="28"/>
          <w:szCs w:val="28"/>
          <w:lang w:val="ru-RU"/>
        </w:rPr>
        <w:t xml:space="preserve">Е.А. Саламатов </w:t>
      </w:r>
      <w:r w:rsidR="0026398D" w:rsidRPr="00207730">
        <w:rPr>
          <w:rFonts w:eastAsia="Calibri" w:cs="Times New Roman"/>
          <w:sz w:val="28"/>
          <w:szCs w:val="28"/>
          <w:lang w:val="ru-RU"/>
        </w:rPr>
        <w:t>также предлагает «внести в действующий</w:t>
      </w:r>
      <w:r w:rsidR="0026398D" w:rsidRPr="00207730">
        <w:rPr>
          <w:rFonts w:eastAsia="Calibri" w:cs="Times New Roman"/>
          <w:sz w:val="28"/>
          <w:szCs w:val="28"/>
        </w:rPr>
        <w:t> </w:t>
      </w:r>
      <w:hyperlink r:id="rId51" w:history="1">
        <w:r w:rsidR="0026398D" w:rsidRPr="00207730">
          <w:rPr>
            <w:rStyle w:val="aa"/>
            <w:rFonts w:eastAsia="Calibri" w:cs="Times New Roman"/>
            <w:color w:val="auto"/>
            <w:sz w:val="28"/>
            <w:szCs w:val="28"/>
            <w:u w:val="none"/>
            <w:lang w:val="ru-RU"/>
          </w:rPr>
          <w:t>Закон</w:t>
        </w:r>
      </w:hyperlink>
      <w:r w:rsidR="0026398D" w:rsidRPr="00207730">
        <w:rPr>
          <w:rFonts w:eastAsia="Calibri" w:cs="Times New Roman"/>
          <w:sz w:val="28"/>
          <w:szCs w:val="28"/>
        </w:rPr>
        <w:t> </w:t>
      </w:r>
      <w:r w:rsidR="0026398D" w:rsidRPr="00207730">
        <w:rPr>
          <w:rFonts w:eastAsia="Calibri" w:cs="Times New Roman"/>
          <w:sz w:val="28"/>
          <w:szCs w:val="28"/>
          <w:lang w:val="ru-RU"/>
        </w:rPr>
        <w:t>РК «О медиации» от 28 января 2011 года соответствующие изменения и дополнения, распространив институт медиации на стадию исполнения уголовного наказания.» [</w:t>
      </w:r>
      <w:r w:rsidR="0026398D" w:rsidRPr="00207730">
        <w:rPr>
          <w:rFonts w:eastAsia="Calibri" w:cs="Times New Roman"/>
          <w:sz w:val="28"/>
          <w:szCs w:val="28"/>
          <w:lang w:val="ru-RU"/>
        </w:rPr>
        <w:fldChar w:fldCharType="begin"/>
      </w:r>
      <w:r w:rsidR="0026398D" w:rsidRPr="00207730">
        <w:rPr>
          <w:rFonts w:eastAsia="Calibri" w:cs="Times New Roman"/>
          <w:sz w:val="28"/>
          <w:szCs w:val="28"/>
          <w:lang w:val="ru-RU"/>
        </w:rPr>
        <w:instrText xml:space="preserve"> REF _Ref206712120 \r \h </w:instrText>
      </w:r>
      <w:r w:rsidR="00CC1165" w:rsidRPr="00207730">
        <w:rPr>
          <w:rFonts w:eastAsia="Calibri" w:cs="Times New Roman"/>
          <w:sz w:val="28"/>
          <w:szCs w:val="28"/>
          <w:lang w:val="ru-RU"/>
        </w:rPr>
        <w:instrText xml:space="preserve"> \* MERGEFORMAT </w:instrText>
      </w:r>
      <w:r w:rsidR="0026398D" w:rsidRPr="00207730">
        <w:rPr>
          <w:rFonts w:eastAsia="Calibri" w:cs="Times New Roman"/>
          <w:sz w:val="28"/>
          <w:szCs w:val="28"/>
          <w:lang w:val="ru-RU"/>
        </w:rPr>
      </w:r>
      <w:r w:rsidR="0026398D" w:rsidRPr="00207730">
        <w:rPr>
          <w:rFonts w:eastAsia="Calibri" w:cs="Times New Roman"/>
          <w:sz w:val="28"/>
          <w:szCs w:val="28"/>
          <w:lang w:val="ru-RU"/>
        </w:rPr>
        <w:fldChar w:fldCharType="separate"/>
      </w:r>
      <w:r w:rsidR="00AC46D8">
        <w:rPr>
          <w:rFonts w:eastAsia="Calibri" w:cs="Times New Roman"/>
          <w:sz w:val="28"/>
          <w:szCs w:val="28"/>
          <w:lang w:val="ru-RU"/>
        </w:rPr>
        <w:t>181</w:t>
      </w:r>
      <w:r w:rsidR="0026398D" w:rsidRPr="00207730">
        <w:rPr>
          <w:rFonts w:eastAsia="Calibri" w:cs="Times New Roman"/>
          <w:sz w:val="28"/>
          <w:szCs w:val="28"/>
          <w:lang w:val="ru-RU"/>
        </w:rPr>
        <w:fldChar w:fldCharType="end"/>
      </w:r>
      <w:r w:rsidR="0026398D" w:rsidRPr="00207730">
        <w:rPr>
          <w:rFonts w:eastAsia="Calibri" w:cs="Times New Roman"/>
          <w:sz w:val="28"/>
          <w:szCs w:val="28"/>
          <w:lang w:val="ru-RU"/>
        </w:rPr>
        <w:t xml:space="preserve">; </w:t>
      </w:r>
      <w:r w:rsidR="00364658" w:rsidRPr="00207730">
        <w:rPr>
          <w:rFonts w:eastAsia="Calibri" w:cs="Times New Roman"/>
          <w:sz w:val="28"/>
          <w:szCs w:val="28"/>
          <w:lang w:val="ru-RU"/>
        </w:rPr>
        <w:fldChar w:fldCharType="begin"/>
      </w:r>
      <w:r w:rsidR="00364658" w:rsidRPr="00207730">
        <w:rPr>
          <w:rFonts w:eastAsia="Calibri" w:cs="Times New Roman"/>
          <w:sz w:val="28"/>
          <w:szCs w:val="28"/>
          <w:lang w:val="ru-RU"/>
        </w:rPr>
        <w:instrText xml:space="preserve"> REF _Ref206713208 \r \h </w:instrText>
      </w:r>
      <w:r w:rsidR="00CC1165" w:rsidRPr="00207730">
        <w:rPr>
          <w:rFonts w:eastAsia="Calibri" w:cs="Times New Roman"/>
          <w:sz w:val="28"/>
          <w:szCs w:val="28"/>
          <w:lang w:val="ru-RU"/>
        </w:rPr>
        <w:instrText xml:space="preserve"> \* MERGEFORMAT </w:instrText>
      </w:r>
      <w:r w:rsidR="00364658" w:rsidRPr="00207730">
        <w:rPr>
          <w:rFonts w:eastAsia="Calibri" w:cs="Times New Roman"/>
          <w:sz w:val="28"/>
          <w:szCs w:val="28"/>
          <w:lang w:val="ru-RU"/>
        </w:rPr>
      </w:r>
      <w:r w:rsidR="00364658" w:rsidRPr="00207730">
        <w:rPr>
          <w:rFonts w:eastAsia="Calibri" w:cs="Times New Roman"/>
          <w:sz w:val="28"/>
          <w:szCs w:val="28"/>
          <w:lang w:val="ru-RU"/>
        </w:rPr>
        <w:fldChar w:fldCharType="separate"/>
      </w:r>
      <w:r w:rsidR="00AC46D8">
        <w:rPr>
          <w:rFonts w:eastAsia="Calibri" w:cs="Times New Roman"/>
          <w:sz w:val="28"/>
          <w:szCs w:val="28"/>
          <w:lang w:val="ru-RU"/>
        </w:rPr>
        <w:t>184</w:t>
      </w:r>
      <w:r w:rsidR="00364658" w:rsidRPr="00207730">
        <w:rPr>
          <w:rFonts w:eastAsia="Calibri" w:cs="Times New Roman"/>
          <w:sz w:val="28"/>
          <w:szCs w:val="28"/>
          <w:lang w:val="ru-RU"/>
        </w:rPr>
        <w:fldChar w:fldCharType="end"/>
      </w:r>
      <w:r w:rsidR="0026398D" w:rsidRPr="00207730">
        <w:rPr>
          <w:rFonts w:eastAsia="Calibri" w:cs="Times New Roman"/>
          <w:sz w:val="28"/>
          <w:szCs w:val="28"/>
          <w:lang w:val="ru-RU"/>
        </w:rPr>
        <w:t xml:space="preserve">]. </w:t>
      </w:r>
      <w:r w:rsidRPr="00207730">
        <w:rPr>
          <w:rFonts w:eastAsia="Calibri" w:cs="Times New Roman"/>
          <w:bCs/>
          <w:iCs/>
          <w:sz w:val="28"/>
          <w:szCs w:val="28"/>
          <w:lang w:val="ru-RU"/>
        </w:rPr>
        <w:t>При этом в судебном постановлении должно быть четко указано: в случае нарушения условий пробационного контроля или медиативного соглашения, осужденный будет незамедлительно возвращен в учреждение УИС для отбывания оставшегося срока наказания.</w:t>
      </w:r>
    </w:p>
    <w:p w14:paraId="6C7102A7"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По нашему мнению, предлагаемые изменения позволят существенно разгрузить учреждения УИС от лиц, не представляющих серьезной общественной опасности, при этом сократив бюджетные расходы на их содержание. В качестве дополнительной или альтернативной меры контроля может быть предложено применение технологии чипирования, позволяющей отслеживать местоположение и соблюдение режима осужденными в автоматическом режиме.</w:t>
      </w:r>
    </w:p>
    <w:p w14:paraId="467FAD64" w14:textId="376FDD2B" w:rsidR="00D50766" w:rsidRPr="00207730" w:rsidRDefault="008E47C3"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 качестве альтернативы лишению свободы, осужденных, находящихся в УМБ и подвергнутых чипированию, можно направлять на работу в экономически отсталые регионы. Их труд будет способствовать развитию этих территорий, а применение этого подхода позволит снизить зависимость от исключительно карательных мер</w:t>
      </w:r>
      <w:r w:rsidR="00DE753F" w:rsidRPr="00207730">
        <w:rPr>
          <w:rFonts w:eastAsia="Calibri" w:cs="Times New Roman"/>
          <w:bCs/>
          <w:iCs/>
          <w:sz w:val="28"/>
          <w:szCs w:val="28"/>
          <w:lang w:val="ru-RU"/>
        </w:rPr>
        <w:t xml:space="preserve">. </w:t>
      </w:r>
    </w:p>
    <w:p w14:paraId="2B2B9E63" w14:textId="1B410DA3"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Таким образом, </w:t>
      </w:r>
      <w:r w:rsidR="00071DC2" w:rsidRPr="00207730">
        <w:rPr>
          <w:rFonts w:eastAsia="Calibri" w:cs="Times New Roman"/>
          <w:sz w:val="28"/>
          <w:szCs w:val="28"/>
          <w:lang w:val="ru-RU"/>
        </w:rPr>
        <w:t>с</w:t>
      </w:r>
      <w:r w:rsidR="00F541E6" w:rsidRPr="00207730">
        <w:rPr>
          <w:rFonts w:eastAsia="Calibri" w:cs="Times New Roman"/>
          <w:sz w:val="28"/>
          <w:szCs w:val="28"/>
          <w:lang w:val="ru-RU"/>
        </w:rPr>
        <w:t>овершенствование законодательного регулирования в указанных областях способно внести существенный вклад в повышение уровня безопасности в УМБ, предупреждение пенитенциарной преступности, сокращение численности тюремного населения, а также решение ряда актуальных социальных вопросов.</w:t>
      </w:r>
    </w:p>
    <w:p w14:paraId="4367F343"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05EC2D22" w14:textId="77777777" w:rsidR="00D50766" w:rsidRPr="00207730" w:rsidRDefault="00DE753F" w:rsidP="00742C3F">
      <w:pPr>
        <w:pStyle w:val="1"/>
        <w:spacing w:before="0" w:line="240" w:lineRule="auto"/>
        <w:ind w:firstLine="709"/>
        <w:jc w:val="both"/>
        <w:rPr>
          <w:rFonts w:ascii="Times New Roman" w:eastAsia="Calibri" w:hAnsi="Times New Roman" w:cs="Times New Roman"/>
          <w:bCs/>
          <w:color w:val="auto"/>
          <w:sz w:val="28"/>
          <w:szCs w:val="28"/>
          <w:lang w:val="ru-RU"/>
        </w:rPr>
      </w:pPr>
      <w:bookmarkStart w:id="27" w:name="_Toc198280892"/>
      <w:r w:rsidRPr="00207730">
        <w:rPr>
          <w:rFonts w:ascii="Times New Roman" w:eastAsia="Calibri" w:hAnsi="Times New Roman" w:cs="Times New Roman"/>
          <w:bCs/>
          <w:color w:val="auto"/>
          <w:sz w:val="28"/>
          <w:szCs w:val="28"/>
          <w:lang w:val="ru-RU"/>
        </w:rPr>
        <w:t>3.2 Практические рекомендации, направленные на развитие технико-криминалистического обеспечения содержания в учреждениях минимальной безопасности</w:t>
      </w:r>
      <w:bookmarkEnd w:id="27"/>
    </w:p>
    <w:p w14:paraId="508C1205"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289C2B26" w14:textId="0C82AFA9"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современных условиях всеобщей цифровизации </w:t>
      </w:r>
      <w:r w:rsidR="00203FFA" w:rsidRPr="00207730">
        <w:rPr>
          <w:rFonts w:eastAsia="Calibri" w:cs="Times New Roman"/>
          <w:sz w:val="28"/>
          <w:szCs w:val="28"/>
          <w:lang w:val="ru-RU"/>
        </w:rPr>
        <w:t>перспективы</w:t>
      </w:r>
      <w:r w:rsidRPr="00207730">
        <w:rPr>
          <w:rFonts w:eastAsia="Calibri" w:cs="Times New Roman"/>
          <w:sz w:val="28"/>
          <w:szCs w:val="28"/>
          <w:lang w:val="ru-RU"/>
        </w:rPr>
        <w:t xml:space="preserve"> развити</w:t>
      </w:r>
      <w:r w:rsidR="00203FFA" w:rsidRPr="00207730">
        <w:rPr>
          <w:rFonts w:eastAsia="Calibri" w:cs="Times New Roman"/>
          <w:sz w:val="28"/>
          <w:szCs w:val="28"/>
          <w:lang w:val="ru-RU"/>
        </w:rPr>
        <w:t>я</w:t>
      </w:r>
      <w:r w:rsidRPr="00207730">
        <w:rPr>
          <w:rFonts w:eastAsia="Calibri" w:cs="Times New Roman"/>
          <w:sz w:val="28"/>
          <w:szCs w:val="28"/>
          <w:lang w:val="ru-RU"/>
        </w:rPr>
        <w:t xml:space="preserve"> ТКО содержания осужденных в учреждениях УИС, в </w:t>
      </w:r>
      <w:r w:rsidR="00D134EB" w:rsidRPr="00207730">
        <w:rPr>
          <w:rFonts w:eastAsia="Calibri" w:cs="Times New Roman"/>
          <w:sz w:val="28"/>
          <w:szCs w:val="28"/>
          <w:lang w:val="ru-RU"/>
        </w:rPr>
        <w:t>том числе</w:t>
      </w:r>
      <w:r w:rsidRPr="00207730">
        <w:rPr>
          <w:rFonts w:eastAsia="Calibri" w:cs="Times New Roman"/>
          <w:sz w:val="28"/>
          <w:szCs w:val="28"/>
          <w:lang w:val="ru-RU"/>
        </w:rPr>
        <w:t xml:space="preserve"> УМБ, </w:t>
      </w:r>
      <w:r w:rsidR="00203FFA" w:rsidRPr="00207730">
        <w:rPr>
          <w:rFonts w:eastAsia="Calibri" w:cs="Times New Roman"/>
          <w:sz w:val="28"/>
          <w:szCs w:val="28"/>
          <w:lang w:val="ru-RU"/>
        </w:rPr>
        <w:t xml:space="preserve">как </w:t>
      </w:r>
      <w:r w:rsidRPr="00207730">
        <w:rPr>
          <w:rFonts w:eastAsia="Calibri" w:cs="Times New Roman"/>
          <w:sz w:val="28"/>
          <w:szCs w:val="28"/>
          <w:lang w:val="ru-RU"/>
        </w:rPr>
        <w:t>видится</w:t>
      </w:r>
      <w:r w:rsidR="00203FFA" w:rsidRPr="00207730">
        <w:rPr>
          <w:rFonts w:eastAsia="Calibri" w:cs="Times New Roman"/>
          <w:sz w:val="28"/>
          <w:szCs w:val="28"/>
          <w:lang w:val="ru-RU"/>
        </w:rPr>
        <w:t>,</w:t>
      </w:r>
      <w:r w:rsidRPr="00207730">
        <w:rPr>
          <w:rFonts w:eastAsia="Calibri" w:cs="Times New Roman"/>
          <w:sz w:val="28"/>
          <w:szCs w:val="28"/>
          <w:lang w:val="ru-RU"/>
        </w:rPr>
        <w:t xml:space="preserve"> </w:t>
      </w:r>
      <w:r w:rsidR="00203FFA" w:rsidRPr="00207730">
        <w:rPr>
          <w:rFonts w:eastAsia="Calibri" w:cs="Times New Roman"/>
          <w:sz w:val="28"/>
          <w:szCs w:val="28"/>
          <w:lang w:val="ru-RU"/>
        </w:rPr>
        <w:t xml:space="preserve">лежат в плоскости внедрения современных информационных технологий. </w:t>
      </w:r>
      <w:r w:rsidR="00265B60" w:rsidRPr="00207730">
        <w:rPr>
          <w:rFonts w:eastAsia="Calibri" w:cs="Times New Roman"/>
          <w:sz w:val="28"/>
          <w:szCs w:val="28"/>
          <w:lang w:val="ru-RU"/>
        </w:rPr>
        <w:t xml:space="preserve">Это даст возможность перейти к внедрению «умных» объектов в УИС, например, «умных колоний/тюрем», где современные технологии интегрированы для создания более комфортной и безопасной среды, а также для оптимального использования ресурсов </w:t>
      </w:r>
      <w:r w:rsidRPr="00207730">
        <w:rPr>
          <w:rFonts w:eastAsia="Calibri" w:cs="Times New Roman"/>
          <w:sz w:val="28"/>
          <w:szCs w:val="28"/>
          <w:lang w:val="ru-RU"/>
        </w:rPr>
        <w:t>[</w:t>
      </w:r>
      <w:r w:rsidR="00364658" w:rsidRPr="00207730">
        <w:rPr>
          <w:rFonts w:eastAsia="Calibri" w:cs="Times New Roman"/>
          <w:sz w:val="28"/>
          <w:szCs w:val="28"/>
          <w:lang w:val="ru-RU"/>
        </w:rPr>
        <w:fldChar w:fldCharType="begin"/>
      </w:r>
      <w:r w:rsidR="00364658" w:rsidRPr="00207730">
        <w:rPr>
          <w:rFonts w:eastAsia="Calibri" w:cs="Times New Roman"/>
          <w:sz w:val="28"/>
          <w:szCs w:val="28"/>
          <w:lang w:val="ru-RU"/>
        </w:rPr>
        <w:instrText xml:space="preserve"> REF _Ref206713242 \r \h </w:instrText>
      </w:r>
      <w:r w:rsidR="00465070" w:rsidRPr="00207730">
        <w:rPr>
          <w:rFonts w:eastAsia="Calibri" w:cs="Times New Roman"/>
          <w:sz w:val="28"/>
          <w:szCs w:val="28"/>
          <w:lang w:val="ru-RU"/>
        </w:rPr>
        <w:instrText xml:space="preserve"> \* MERGEFORMAT </w:instrText>
      </w:r>
      <w:r w:rsidR="00364658" w:rsidRPr="00207730">
        <w:rPr>
          <w:rFonts w:eastAsia="Calibri" w:cs="Times New Roman"/>
          <w:sz w:val="28"/>
          <w:szCs w:val="28"/>
          <w:lang w:val="ru-RU"/>
        </w:rPr>
      </w:r>
      <w:r w:rsidR="00364658" w:rsidRPr="00207730">
        <w:rPr>
          <w:rFonts w:eastAsia="Calibri" w:cs="Times New Roman"/>
          <w:sz w:val="28"/>
          <w:szCs w:val="28"/>
          <w:lang w:val="ru-RU"/>
        </w:rPr>
        <w:fldChar w:fldCharType="separate"/>
      </w:r>
      <w:r w:rsidR="00AC46D8">
        <w:rPr>
          <w:rFonts w:eastAsia="Calibri" w:cs="Times New Roman"/>
          <w:sz w:val="28"/>
          <w:szCs w:val="28"/>
          <w:lang w:val="ru-RU"/>
        </w:rPr>
        <w:t>185</w:t>
      </w:r>
      <w:r w:rsidR="00364658" w:rsidRPr="00207730">
        <w:rPr>
          <w:rFonts w:eastAsia="Calibri" w:cs="Times New Roman"/>
          <w:sz w:val="28"/>
          <w:szCs w:val="28"/>
          <w:lang w:val="ru-RU"/>
        </w:rPr>
        <w:fldChar w:fldCharType="end"/>
      </w:r>
      <w:r w:rsidRPr="00207730">
        <w:rPr>
          <w:rFonts w:eastAsia="Calibri" w:cs="Times New Roman"/>
          <w:sz w:val="28"/>
          <w:szCs w:val="28"/>
          <w:lang w:val="ru-RU"/>
        </w:rPr>
        <w:t xml:space="preserve">, с. 68]. </w:t>
      </w:r>
    </w:p>
    <w:p w14:paraId="51211F1A" w14:textId="7D6E5DA2" w:rsidR="00194A8F" w:rsidRPr="00207730" w:rsidRDefault="00265B60"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Концепция «умных» объектов УИС приобретает особую значимость в свете того, что осужденные в УМБ имеют право на самостоятельное передвижение, что создает риски побегов и правонарушений. Решение этой проблемы требует комплексного подхода, включающего оптимизацию штата, совершенствование законодательства и внедрение современных технологий контроля и надзора </w:t>
      </w:r>
      <w:r w:rsidR="00DE753F" w:rsidRPr="00207730">
        <w:rPr>
          <w:rFonts w:eastAsia="Calibri" w:cs="Times New Roman"/>
          <w:sz w:val="28"/>
          <w:szCs w:val="28"/>
          <w:lang w:val="ru-RU"/>
        </w:rPr>
        <w:t>[</w:t>
      </w:r>
      <w:r w:rsidR="00895294" w:rsidRPr="00207730">
        <w:rPr>
          <w:rFonts w:eastAsia="Calibri" w:cs="Times New Roman"/>
          <w:sz w:val="28"/>
          <w:szCs w:val="28"/>
          <w:lang w:val="ru-RU"/>
        </w:rPr>
        <w:fldChar w:fldCharType="begin"/>
      </w:r>
      <w:r w:rsidR="00895294" w:rsidRPr="00207730">
        <w:rPr>
          <w:rFonts w:eastAsia="Calibri" w:cs="Times New Roman"/>
          <w:sz w:val="28"/>
          <w:szCs w:val="28"/>
          <w:lang w:val="ru-RU"/>
        </w:rPr>
        <w:instrText xml:space="preserve"> REF _Ref206602094 \r \h </w:instrText>
      </w:r>
      <w:r w:rsidR="00465070" w:rsidRPr="00207730">
        <w:rPr>
          <w:rFonts w:eastAsia="Calibri" w:cs="Times New Roman"/>
          <w:sz w:val="28"/>
          <w:szCs w:val="28"/>
          <w:lang w:val="ru-RU"/>
        </w:rPr>
        <w:instrText xml:space="preserve"> \* MERGEFORMAT </w:instrText>
      </w:r>
      <w:r w:rsidR="00895294" w:rsidRPr="00207730">
        <w:rPr>
          <w:rFonts w:eastAsia="Calibri" w:cs="Times New Roman"/>
          <w:sz w:val="28"/>
          <w:szCs w:val="28"/>
          <w:lang w:val="ru-RU"/>
        </w:rPr>
      </w:r>
      <w:r w:rsidR="00895294" w:rsidRPr="00207730">
        <w:rPr>
          <w:rFonts w:eastAsia="Calibri" w:cs="Times New Roman"/>
          <w:sz w:val="28"/>
          <w:szCs w:val="28"/>
          <w:lang w:val="ru-RU"/>
        </w:rPr>
        <w:fldChar w:fldCharType="separate"/>
      </w:r>
      <w:r w:rsidR="00AC46D8">
        <w:rPr>
          <w:rFonts w:eastAsia="Calibri" w:cs="Times New Roman"/>
          <w:sz w:val="28"/>
          <w:szCs w:val="28"/>
          <w:lang w:val="ru-RU"/>
        </w:rPr>
        <w:t>5</w:t>
      </w:r>
      <w:r w:rsidR="00895294" w:rsidRPr="00207730">
        <w:rPr>
          <w:rFonts w:eastAsia="Calibri" w:cs="Times New Roman"/>
          <w:sz w:val="28"/>
          <w:szCs w:val="28"/>
          <w:lang w:val="ru-RU"/>
        </w:rPr>
        <w:fldChar w:fldCharType="end"/>
      </w:r>
      <w:r w:rsidR="00DE753F" w:rsidRPr="00207730">
        <w:rPr>
          <w:rFonts w:eastAsia="Calibri" w:cs="Times New Roman"/>
          <w:sz w:val="28"/>
          <w:szCs w:val="28"/>
          <w:lang w:val="ru-RU"/>
        </w:rPr>
        <w:t>, с. 381]</w:t>
      </w:r>
      <w:r w:rsidR="00231D28" w:rsidRPr="00207730">
        <w:rPr>
          <w:rFonts w:eastAsia="Calibri" w:cs="Times New Roman"/>
          <w:sz w:val="28"/>
          <w:szCs w:val="28"/>
          <w:lang w:val="ru-RU"/>
        </w:rPr>
        <w:t xml:space="preserve">. Создание «умных колоний/тюрем» предполагает два взаимодополняющих направления: </w:t>
      </w:r>
    </w:p>
    <w:p w14:paraId="7498F0D8" w14:textId="5B650462" w:rsidR="00D50766" w:rsidRPr="00207730" w:rsidRDefault="00231D28"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sz w:val="28"/>
          <w:szCs w:val="28"/>
          <w:lang w:val="ru-RU"/>
        </w:rPr>
        <w:t>1) усиление безопасности за счет технологий, встроенных в инфраструктуру</w:t>
      </w:r>
      <w:r w:rsidR="00DE753F" w:rsidRPr="00207730">
        <w:rPr>
          <w:rFonts w:eastAsia="Calibri" w:cs="Times New Roman"/>
          <w:sz w:val="28"/>
          <w:szCs w:val="28"/>
          <w:lang w:val="ru-RU"/>
        </w:rPr>
        <w:t xml:space="preserve"> </w:t>
      </w:r>
      <w:r w:rsidR="00DE753F" w:rsidRPr="00207730">
        <w:rPr>
          <w:rFonts w:eastAsia="Calibri" w:cs="Times New Roman"/>
          <w:bCs/>
          <w:iCs/>
          <w:sz w:val="28"/>
          <w:szCs w:val="28"/>
          <w:lang w:val="ru-RU"/>
        </w:rPr>
        <w:t>[</w:t>
      </w:r>
      <w:r w:rsidR="00AC3832" w:rsidRPr="00207730">
        <w:rPr>
          <w:rFonts w:eastAsia="Calibri" w:cs="Times New Roman"/>
          <w:bCs/>
          <w:sz w:val="28"/>
          <w:szCs w:val="28"/>
        </w:rPr>
        <w:fldChar w:fldCharType="begin"/>
      </w:r>
      <w:r w:rsidR="00AC3832" w:rsidRPr="00207730">
        <w:rPr>
          <w:rFonts w:eastAsia="Calibri" w:cs="Times New Roman"/>
          <w:bCs/>
          <w:iCs/>
          <w:sz w:val="28"/>
          <w:szCs w:val="28"/>
          <w:lang w:val="ru-RU"/>
        </w:rPr>
        <w:instrText xml:space="preserve"> REF _Ref172823518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AC3832" w:rsidRPr="00207730">
        <w:rPr>
          <w:rFonts w:eastAsia="Calibri" w:cs="Times New Roman"/>
          <w:bCs/>
          <w:sz w:val="28"/>
          <w:szCs w:val="28"/>
        </w:rPr>
      </w:r>
      <w:r w:rsidR="00AC3832" w:rsidRPr="00207730">
        <w:rPr>
          <w:rFonts w:eastAsia="Calibri" w:cs="Times New Roman"/>
          <w:bCs/>
          <w:sz w:val="28"/>
          <w:szCs w:val="28"/>
        </w:rPr>
        <w:fldChar w:fldCharType="separate"/>
      </w:r>
      <w:r w:rsidR="00AC46D8">
        <w:rPr>
          <w:rFonts w:eastAsia="Calibri" w:cs="Times New Roman"/>
          <w:bCs/>
          <w:iCs/>
          <w:sz w:val="28"/>
          <w:szCs w:val="28"/>
          <w:lang w:val="ru-RU"/>
        </w:rPr>
        <w:t>54</w:t>
      </w:r>
      <w:r w:rsidR="00AC3832" w:rsidRPr="00207730">
        <w:rPr>
          <w:rFonts w:eastAsia="Calibri" w:cs="Times New Roman"/>
          <w:bCs/>
          <w:sz w:val="28"/>
          <w:szCs w:val="28"/>
        </w:rPr>
        <w:fldChar w:fldCharType="end"/>
      </w:r>
      <w:r w:rsidR="00DE753F" w:rsidRPr="00207730">
        <w:rPr>
          <w:rFonts w:eastAsia="Calibri" w:cs="Times New Roman"/>
          <w:bCs/>
          <w:iCs/>
          <w:sz w:val="28"/>
          <w:szCs w:val="28"/>
          <w:lang w:val="ru-RU"/>
        </w:rPr>
        <w:t>];</w:t>
      </w:r>
    </w:p>
    <w:p w14:paraId="2A5C8229" w14:textId="5F0BAEF3"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2) </w:t>
      </w:r>
      <w:r w:rsidR="00194A8F" w:rsidRPr="00207730">
        <w:rPr>
          <w:rFonts w:eastAsia="Calibri" w:cs="Times New Roman"/>
          <w:bCs/>
          <w:iCs/>
          <w:sz w:val="28"/>
          <w:szCs w:val="28"/>
          <w:lang w:val="ru-RU"/>
        </w:rPr>
        <w:t xml:space="preserve">расширение прав осужденных в части доступа к правовой помощи, поддержания семейных связей и реабилитации с использованием соответствующих технологий </w:t>
      </w:r>
      <w:r w:rsidRPr="00207730">
        <w:rPr>
          <w:rFonts w:eastAsia="Calibri" w:cs="Times New Roman"/>
          <w:bCs/>
          <w:iCs/>
          <w:sz w:val="28"/>
          <w:szCs w:val="28"/>
          <w:lang w:val="ru-RU"/>
        </w:rPr>
        <w:t>[</w:t>
      </w:r>
      <w:r w:rsidR="00895294" w:rsidRPr="00207730">
        <w:rPr>
          <w:rFonts w:eastAsia="Calibri" w:cs="Times New Roman"/>
          <w:bCs/>
          <w:sz w:val="28"/>
          <w:szCs w:val="28"/>
        </w:rPr>
        <w:fldChar w:fldCharType="begin"/>
      </w:r>
      <w:r w:rsidR="00895294" w:rsidRPr="00207730">
        <w:rPr>
          <w:rFonts w:eastAsia="Calibri" w:cs="Times New Roman"/>
          <w:bCs/>
          <w:iCs/>
          <w:sz w:val="28"/>
          <w:szCs w:val="28"/>
          <w:lang w:val="ru-RU"/>
        </w:rPr>
        <w:instrText xml:space="preserve"> REF _Ref172823521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895294" w:rsidRPr="00207730">
        <w:rPr>
          <w:rFonts w:eastAsia="Calibri" w:cs="Times New Roman"/>
          <w:bCs/>
          <w:sz w:val="28"/>
          <w:szCs w:val="28"/>
        </w:rPr>
      </w:r>
      <w:r w:rsidR="00895294" w:rsidRPr="00207730">
        <w:rPr>
          <w:rFonts w:eastAsia="Calibri" w:cs="Times New Roman"/>
          <w:bCs/>
          <w:sz w:val="28"/>
          <w:szCs w:val="28"/>
        </w:rPr>
        <w:fldChar w:fldCharType="separate"/>
      </w:r>
      <w:r w:rsidR="00AC46D8">
        <w:rPr>
          <w:rFonts w:eastAsia="Calibri" w:cs="Times New Roman"/>
          <w:bCs/>
          <w:iCs/>
          <w:sz w:val="28"/>
          <w:szCs w:val="28"/>
          <w:lang w:val="ru-RU"/>
        </w:rPr>
        <w:t>57</w:t>
      </w:r>
      <w:r w:rsidR="00895294" w:rsidRPr="00207730">
        <w:rPr>
          <w:rFonts w:eastAsia="Calibri" w:cs="Times New Roman"/>
          <w:bCs/>
          <w:sz w:val="28"/>
          <w:szCs w:val="28"/>
        </w:rPr>
        <w:fldChar w:fldCharType="end"/>
      </w:r>
      <w:r w:rsidRPr="00207730">
        <w:rPr>
          <w:rFonts w:eastAsia="Calibri" w:cs="Times New Roman"/>
          <w:bCs/>
          <w:iCs/>
          <w:sz w:val="28"/>
          <w:szCs w:val="28"/>
          <w:lang w:val="ru-RU"/>
        </w:rPr>
        <w:t>].</w:t>
      </w:r>
    </w:p>
    <w:p w14:paraId="39FA23C1" w14:textId="168A7F2C" w:rsidR="00D50766" w:rsidRPr="00207730" w:rsidRDefault="00A71C65"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 отношении первого направления, О.В. Демидова провела анализ зарубежного опыта использования дистанционного электронного мониторинга в сфере исполнения уголовных наказаний и</w:t>
      </w:r>
      <w:r w:rsidR="00DE753F" w:rsidRPr="00207730">
        <w:rPr>
          <w:rFonts w:eastAsia="Calibri" w:cs="Times New Roman"/>
          <w:bCs/>
          <w:iCs/>
          <w:sz w:val="28"/>
          <w:szCs w:val="28"/>
          <w:lang w:val="ru-RU"/>
        </w:rPr>
        <w:t xml:space="preserve"> выделила </w:t>
      </w:r>
      <w:r w:rsidR="00892F35" w:rsidRPr="00207730">
        <w:rPr>
          <w:rFonts w:eastAsia="Calibri" w:cs="Times New Roman"/>
          <w:bCs/>
          <w:iCs/>
          <w:sz w:val="28"/>
          <w:szCs w:val="28"/>
          <w:lang w:val="ru-RU"/>
        </w:rPr>
        <w:t>четыре</w:t>
      </w:r>
      <w:r w:rsidR="00DE753F" w:rsidRPr="00207730">
        <w:rPr>
          <w:rFonts w:eastAsia="Calibri" w:cs="Times New Roman"/>
          <w:bCs/>
          <w:iCs/>
          <w:sz w:val="28"/>
          <w:szCs w:val="28"/>
          <w:lang w:val="ru-RU"/>
        </w:rPr>
        <w:t xml:space="preserve"> поколения соответствующих технологий:</w:t>
      </w:r>
    </w:p>
    <w:p w14:paraId="4C3A7A2E"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1) стационарный телефонный мониторинг;</w:t>
      </w:r>
    </w:p>
    <w:p w14:paraId="7A6E1318"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2) радиочастотные устройства (комплект состоит из передатчика, приемника и центра наблюдения);</w:t>
      </w:r>
    </w:p>
    <w:p w14:paraId="6BDF7E7F"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3) глобальная система позиционирования (GPS) (состоит из четырех частей, включая передатчик, спутниковый приемник, опорную точку и центр наблюдения);</w:t>
      </w:r>
    </w:p>
    <w:p w14:paraId="7804B4DC" w14:textId="620350C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4) биометрический мониторинг (</w:t>
      </w:r>
      <w:r w:rsidR="00914E08" w:rsidRPr="00207730">
        <w:rPr>
          <w:rFonts w:eastAsia="Calibri" w:cs="Times New Roman"/>
          <w:bCs/>
          <w:iCs/>
          <w:sz w:val="28"/>
          <w:szCs w:val="28"/>
          <w:lang w:val="ru-RU"/>
        </w:rPr>
        <w:t>возможно микро</w:t>
      </w:r>
      <w:r w:rsidRPr="00207730">
        <w:rPr>
          <w:rFonts w:eastAsia="Calibri" w:cs="Times New Roman"/>
          <w:bCs/>
          <w:iCs/>
          <w:sz w:val="28"/>
          <w:szCs w:val="28"/>
          <w:lang w:val="ru-RU"/>
        </w:rPr>
        <w:t>чип, вживля</w:t>
      </w:r>
      <w:r w:rsidR="00914E08" w:rsidRPr="00207730">
        <w:rPr>
          <w:rFonts w:eastAsia="Calibri" w:cs="Times New Roman"/>
          <w:bCs/>
          <w:iCs/>
          <w:sz w:val="28"/>
          <w:szCs w:val="28"/>
          <w:lang w:val="ru-RU"/>
        </w:rPr>
        <w:t>емый</w:t>
      </w:r>
      <w:r w:rsidRPr="00207730">
        <w:rPr>
          <w:rFonts w:eastAsia="Calibri" w:cs="Times New Roman"/>
          <w:bCs/>
          <w:iCs/>
          <w:sz w:val="28"/>
          <w:szCs w:val="28"/>
          <w:lang w:val="ru-RU"/>
        </w:rPr>
        <w:t xml:space="preserve"> в тело подконтрольного лица) [</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_Ref172823526 \r \h </w:instrText>
      </w:r>
      <w:r w:rsidR="00465070"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186</w:t>
      </w:r>
      <w:r w:rsidR="00AC3832" w:rsidRPr="00207730">
        <w:rPr>
          <w:rFonts w:eastAsia="Calibri" w:cs="Times New Roman"/>
          <w:bCs/>
          <w:iCs/>
          <w:sz w:val="28"/>
          <w:szCs w:val="28"/>
          <w:lang w:val="ru-RU"/>
        </w:rPr>
        <w:fldChar w:fldCharType="end"/>
      </w:r>
      <w:r w:rsidRPr="00207730">
        <w:rPr>
          <w:rFonts w:eastAsia="Calibri" w:cs="Times New Roman"/>
          <w:bCs/>
          <w:iCs/>
          <w:sz w:val="28"/>
          <w:szCs w:val="28"/>
          <w:lang w:val="ru-RU"/>
        </w:rPr>
        <w:t>, с. 32-34].</w:t>
      </w:r>
    </w:p>
    <w:p w14:paraId="499892E5" w14:textId="29376729" w:rsidR="00914E08" w:rsidRPr="00207730" w:rsidRDefault="00DE753F" w:rsidP="00914E08">
      <w:pPr>
        <w:tabs>
          <w:tab w:val="left" w:pos="9214"/>
          <w:tab w:val="left" w:pos="9356"/>
        </w:tabs>
        <w:spacing w:after="0" w:line="240" w:lineRule="auto"/>
        <w:ind w:firstLine="709"/>
        <w:jc w:val="both"/>
        <w:rPr>
          <w:rFonts w:eastAsia="Calibri"/>
          <w:bCs/>
          <w:iCs/>
          <w:sz w:val="28"/>
          <w:szCs w:val="28"/>
          <w:lang w:val="ru-RU"/>
        </w:rPr>
      </w:pPr>
      <w:r w:rsidRPr="00207730">
        <w:rPr>
          <w:rFonts w:eastAsia="Calibri" w:cs="Times New Roman"/>
          <w:bCs/>
          <w:iCs/>
          <w:sz w:val="28"/>
          <w:szCs w:val="28"/>
          <w:lang w:val="ru-RU"/>
        </w:rPr>
        <w:t xml:space="preserve">Первые три </w:t>
      </w:r>
      <w:r w:rsidR="00914E08" w:rsidRPr="00207730">
        <w:rPr>
          <w:rFonts w:eastAsia="Calibri"/>
          <w:bCs/>
          <w:iCs/>
          <w:sz w:val="28"/>
          <w:szCs w:val="28"/>
          <w:lang w:val="ru-RU"/>
        </w:rPr>
        <w:t>из указанных технологий уже нашли частичное применение в Казахстане, тогда как возможность использования чипирования осужденных все еще находится на стадии научного и правового обсуждения. В частности, рассматривается идея создания интегрированной системы дистанционного контроля, предназначенной для предупреждения попыток уклонения от наказания и повышения эффективности надзора. Предполагается, что основой такой системы станет GPS-микрочип, имплантируемый в тело либо закрепляемый на поверхности тела осужденного, обеспечивающий непрерывное отслеживание его местонахождения в реальном времени.</w:t>
      </w:r>
    </w:p>
    <w:p w14:paraId="679B5D52" w14:textId="6964AC40" w:rsidR="00D50766" w:rsidRPr="00207730" w:rsidRDefault="00914E08" w:rsidP="00914E08">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Казахстанские исследователи выделяют ряд ключевых целей внедрения подобной технологии </w:t>
      </w:r>
      <w:r w:rsidR="00DE753F" w:rsidRPr="00207730">
        <w:rPr>
          <w:rFonts w:eastAsia="Calibri" w:cs="Times New Roman"/>
          <w:bCs/>
          <w:iCs/>
          <w:sz w:val="28"/>
          <w:szCs w:val="28"/>
          <w:lang w:val="ru-RU"/>
        </w:rPr>
        <w:t>[</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_Ref198318467 \r \h </w:instrText>
      </w:r>
      <w:r w:rsidR="00465070"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43</w:t>
      </w:r>
      <w:r w:rsidR="00AC3832"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с. 79]:</w:t>
      </w:r>
    </w:p>
    <w:p w14:paraId="4E58074D" w14:textId="29940F0C"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bCs/>
          <w:iCs/>
          <w:sz w:val="28"/>
          <w:szCs w:val="28"/>
          <w:lang w:val="ru-RU"/>
        </w:rPr>
        <w:t xml:space="preserve">- </w:t>
      </w:r>
      <w:r w:rsidR="00914E08" w:rsidRPr="00207730">
        <w:rPr>
          <w:rFonts w:eastAsia="Calibri" w:cs="Times New Roman"/>
          <w:bCs/>
          <w:iCs/>
          <w:sz w:val="28"/>
          <w:szCs w:val="28"/>
          <w:lang w:val="ru-RU"/>
        </w:rPr>
        <w:t xml:space="preserve">осуществление постоянного </w:t>
      </w:r>
      <w:r w:rsidR="00914E08" w:rsidRPr="00207730">
        <w:rPr>
          <w:rFonts w:eastAsia="Calibri" w:cs="Times New Roman"/>
          <w:iCs/>
          <w:sz w:val="28"/>
          <w:szCs w:val="28"/>
          <w:lang w:val="ru-RU"/>
        </w:rPr>
        <w:t xml:space="preserve">контроля и обеспечения безопасности в </w:t>
      </w:r>
      <w:r w:rsidRPr="00207730">
        <w:rPr>
          <w:rFonts w:eastAsia="Calibri" w:cs="Times New Roman"/>
          <w:iCs/>
          <w:sz w:val="28"/>
          <w:szCs w:val="28"/>
          <w:lang w:val="ru-RU"/>
        </w:rPr>
        <w:t>УМБ;</w:t>
      </w:r>
    </w:p>
    <w:p w14:paraId="221D001F" w14:textId="597BA86F"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 </w:t>
      </w:r>
      <w:r w:rsidR="00914E08" w:rsidRPr="00207730">
        <w:rPr>
          <w:rFonts w:eastAsia="Calibri" w:cs="Times New Roman"/>
          <w:iCs/>
          <w:sz w:val="28"/>
          <w:szCs w:val="28"/>
          <w:lang w:val="ru-RU"/>
        </w:rPr>
        <w:t>предупреждение побегов</w:t>
      </w:r>
      <w:r w:rsidR="00914E08" w:rsidRPr="00207730">
        <w:rPr>
          <w:rFonts w:eastAsia="Calibri" w:cs="Times New Roman"/>
          <w:bCs/>
          <w:iCs/>
          <w:sz w:val="28"/>
          <w:szCs w:val="28"/>
          <w:lang w:val="ru-RU"/>
        </w:rPr>
        <w:t xml:space="preserve"> и иных форм уклонения от исполнения наказания</w:t>
      </w:r>
      <w:r w:rsidRPr="00207730">
        <w:rPr>
          <w:rFonts w:eastAsia="Calibri" w:cs="Times New Roman"/>
          <w:bCs/>
          <w:iCs/>
          <w:sz w:val="28"/>
          <w:szCs w:val="28"/>
          <w:lang w:val="ru-RU"/>
        </w:rPr>
        <w:t xml:space="preserve">. </w:t>
      </w:r>
    </w:p>
    <w:p w14:paraId="4D9A755C" w14:textId="2FB0A9C2" w:rsidR="00D50766" w:rsidRPr="00207730" w:rsidRDefault="00FB7AC2"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Вместе с тем, несмотря на очевидные практические преимущества в сфере надзора и управления поведением осужденных, идея чипирования порождает глубокие этико-правовые дискуссии. Основные сомнения касаются возможного нарушения права на личную неприкосновенность, вмешательства в частную жизнь и рисков злоупотребления собранной персональной информацией</w:t>
      </w:r>
      <w:r w:rsidR="00BE14A2" w:rsidRPr="00207730">
        <w:rPr>
          <w:rFonts w:eastAsia="Calibri" w:cs="Times New Roman"/>
          <w:bCs/>
          <w:iCs/>
          <w:sz w:val="28"/>
          <w:szCs w:val="28"/>
          <w:lang w:val="ru-RU"/>
        </w:rPr>
        <w:t xml:space="preserve">. В связи с этим, необходимо строжайшее соблюдение законодательства и проведение тщательной оценки как потенциальных выгод, так и возможных негативных последствий перед внедрением данной технологии </w:t>
      </w:r>
      <w:r w:rsidR="00DE753F" w:rsidRPr="00207730">
        <w:rPr>
          <w:rFonts w:eastAsia="Calibri" w:cs="Times New Roman"/>
          <w:bCs/>
          <w:iCs/>
          <w:sz w:val="28"/>
          <w:szCs w:val="28"/>
          <w:lang w:val="ru-RU"/>
        </w:rPr>
        <w:t>[</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_Ref198318467 \r \h </w:instrText>
      </w:r>
      <w:r w:rsidR="00465070"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43</w:t>
      </w:r>
      <w:r w:rsidR="00AC3832"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xml:space="preserve">, с. 79]. </w:t>
      </w:r>
    </w:p>
    <w:p w14:paraId="39952AEE" w14:textId="53667F5A" w:rsidR="00D50766" w:rsidRPr="00207730" w:rsidRDefault="00BE14A2"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Но для обеспечения безопасности и предотвращения насилия в «умных колониях/тюрьмах» требуется комплексный подход, включающий не только чипирование, но и автоматизированные, искусственные или роботизированные системы мониторинга и наблюдения. Это позволит минимизировать физическое взаимодействие между сотрудниками и осужденными, снижая риски</w:t>
      </w:r>
      <w:r w:rsidR="00DE753F" w:rsidRPr="00207730">
        <w:rPr>
          <w:rFonts w:eastAsia="Calibri" w:cs="Times New Roman"/>
          <w:bCs/>
          <w:iCs/>
          <w:sz w:val="28"/>
          <w:szCs w:val="28"/>
          <w:lang w:val="ru-RU"/>
        </w:rPr>
        <w:t xml:space="preserve">. </w:t>
      </w:r>
    </w:p>
    <w:p w14:paraId="2A9CC481" w14:textId="4FF5A3B0" w:rsidR="00D50766" w:rsidRPr="00207730" w:rsidRDefault="004D0F65"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Ярким примером внедрения инновационных технологий в сферу обеспечения безопасности пенитенциарных учреждений служит опыт </w:t>
      </w:r>
      <w:r w:rsidRPr="00207730">
        <w:rPr>
          <w:rFonts w:eastAsia="Calibri" w:cs="Times New Roman"/>
          <w:iCs/>
          <w:sz w:val="28"/>
          <w:szCs w:val="28"/>
          <w:lang w:val="ru-RU"/>
        </w:rPr>
        <w:t xml:space="preserve">Южной Кореи </w:t>
      </w:r>
      <w:r w:rsidR="00DE753F" w:rsidRPr="00207730">
        <w:rPr>
          <w:rFonts w:eastAsia="Calibri" w:cs="Times New Roman"/>
          <w:bCs/>
          <w:iCs/>
          <w:sz w:val="28"/>
          <w:szCs w:val="28"/>
          <w:lang w:val="ru-RU"/>
        </w:rPr>
        <w:t>[</w:t>
      </w:r>
      <w:r w:rsidR="00AC3832" w:rsidRPr="00207730">
        <w:rPr>
          <w:rFonts w:eastAsia="Calibri" w:cs="Times New Roman"/>
          <w:bCs/>
          <w:iCs/>
          <w:sz w:val="28"/>
          <w:szCs w:val="28"/>
        </w:rPr>
        <w:fldChar w:fldCharType="begin"/>
      </w:r>
      <w:r w:rsidR="00AC3832" w:rsidRPr="00207730">
        <w:rPr>
          <w:rFonts w:eastAsia="Calibri" w:cs="Times New Roman"/>
          <w:bCs/>
          <w:iCs/>
          <w:sz w:val="28"/>
          <w:szCs w:val="28"/>
          <w:lang w:val="ru-RU"/>
        </w:rPr>
        <w:instrText xml:space="preserve"> REF _Ref198320741 \r \h </w:instrText>
      </w:r>
      <w:r w:rsidR="00465070" w:rsidRPr="00207730">
        <w:rPr>
          <w:rFonts w:eastAsia="Calibri" w:cs="Times New Roman"/>
          <w:bCs/>
          <w:iCs/>
          <w:sz w:val="28"/>
          <w:szCs w:val="28"/>
          <w:lang w:val="ru-RU"/>
        </w:rPr>
        <w:instrText xml:space="preserve"> \* </w:instrText>
      </w:r>
      <w:r w:rsidR="00465070" w:rsidRPr="00207730">
        <w:rPr>
          <w:rFonts w:eastAsia="Calibri" w:cs="Times New Roman"/>
          <w:bCs/>
          <w:iCs/>
          <w:sz w:val="28"/>
          <w:szCs w:val="28"/>
        </w:rPr>
        <w:instrText>MERGEFORMAT</w:instrText>
      </w:r>
      <w:r w:rsidR="00465070" w:rsidRPr="00207730">
        <w:rPr>
          <w:rFonts w:eastAsia="Calibri" w:cs="Times New Roman"/>
          <w:bCs/>
          <w:iCs/>
          <w:sz w:val="28"/>
          <w:szCs w:val="28"/>
          <w:lang w:val="ru-RU"/>
        </w:rPr>
        <w:instrText xml:space="preserve"> </w:instrText>
      </w:r>
      <w:r w:rsidR="00AC3832" w:rsidRPr="00207730">
        <w:rPr>
          <w:rFonts w:eastAsia="Calibri" w:cs="Times New Roman"/>
          <w:bCs/>
          <w:iCs/>
          <w:sz w:val="28"/>
          <w:szCs w:val="28"/>
        </w:rPr>
      </w:r>
      <w:r w:rsidR="00AC3832" w:rsidRPr="00207730">
        <w:rPr>
          <w:rFonts w:eastAsia="Calibri" w:cs="Times New Roman"/>
          <w:bCs/>
          <w:iCs/>
          <w:sz w:val="28"/>
          <w:szCs w:val="28"/>
        </w:rPr>
        <w:fldChar w:fldCharType="separate"/>
      </w:r>
      <w:r w:rsidR="00AC46D8">
        <w:rPr>
          <w:rFonts w:eastAsia="Calibri" w:cs="Times New Roman"/>
          <w:bCs/>
          <w:iCs/>
          <w:sz w:val="28"/>
          <w:szCs w:val="28"/>
          <w:lang w:val="ru-RU"/>
        </w:rPr>
        <w:t>187</w:t>
      </w:r>
      <w:r w:rsidR="00AC3832" w:rsidRPr="00207730">
        <w:rPr>
          <w:rFonts w:eastAsia="Calibri" w:cs="Times New Roman"/>
          <w:bCs/>
          <w:iCs/>
          <w:sz w:val="28"/>
          <w:szCs w:val="28"/>
        </w:rPr>
        <w:fldChar w:fldCharType="end"/>
      </w:r>
      <w:r w:rsidR="00DE753F" w:rsidRPr="00207730">
        <w:rPr>
          <w:rFonts w:eastAsia="Calibri" w:cs="Times New Roman"/>
          <w:bCs/>
          <w:iCs/>
          <w:sz w:val="28"/>
          <w:szCs w:val="28"/>
          <w:lang w:val="ru-RU"/>
        </w:rPr>
        <w:t>] и Гонконг</w:t>
      </w:r>
      <w:r w:rsidR="00947908" w:rsidRPr="00207730">
        <w:rPr>
          <w:rFonts w:eastAsia="Calibri" w:cs="Times New Roman"/>
          <w:bCs/>
          <w:iCs/>
          <w:sz w:val="28"/>
          <w:szCs w:val="28"/>
          <w:lang w:val="ru-RU"/>
        </w:rPr>
        <w:t>а</w:t>
      </w:r>
      <w:r w:rsidR="00DE753F" w:rsidRPr="00207730">
        <w:rPr>
          <w:rFonts w:eastAsia="Calibri" w:cs="Times New Roman"/>
          <w:bCs/>
          <w:iCs/>
          <w:sz w:val="28"/>
          <w:szCs w:val="28"/>
          <w:lang w:val="ru-RU"/>
        </w:rPr>
        <w:t xml:space="preserve"> [</w:t>
      </w:r>
      <w:r w:rsidR="00AC3832" w:rsidRPr="00207730">
        <w:rPr>
          <w:rFonts w:eastAsia="Calibri" w:cs="Times New Roman"/>
          <w:bCs/>
          <w:iCs/>
          <w:sz w:val="28"/>
          <w:szCs w:val="28"/>
        </w:rPr>
        <w:fldChar w:fldCharType="begin"/>
      </w:r>
      <w:r w:rsidR="00AC3832" w:rsidRPr="00207730">
        <w:rPr>
          <w:rFonts w:eastAsia="Calibri" w:cs="Times New Roman"/>
          <w:bCs/>
          <w:iCs/>
          <w:sz w:val="28"/>
          <w:szCs w:val="28"/>
          <w:lang w:val="ru-RU"/>
        </w:rPr>
        <w:instrText xml:space="preserve"> REF _Ref198320748 \r \h </w:instrText>
      </w:r>
      <w:r w:rsidR="00465070" w:rsidRPr="00207730">
        <w:rPr>
          <w:rFonts w:eastAsia="Calibri" w:cs="Times New Roman"/>
          <w:bCs/>
          <w:iCs/>
          <w:sz w:val="28"/>
          <w:szCs w:val="28"/>
          <w:lang w:val="ru-RU"/>
        </w:rPr>
        <w:instrText xml:space="preserve"> \* </w:instrText>
      </w:r>
      <w:r w:rsidR="00465070" w:rsidRPr="00207730">
        <w:rPr>
          <w:rFonts w:eastAsia="Calibri" w:cs="Times New Roman"/>
          <w:bCs/>
          <w:iCs/>
          <w:sz w:val="28"/>
          <w:szCs w:val="28"/>
        </w:rPr>
        <w:instrText>MERGEFORMAT</w:instrText>
      </w:r>
      <w:r w:rsidR="00465070" w:rsidRPr="00207730">
        <w:rPr>
          <w:rFonts w:eastAsia="Calibri" w:cs="Times New Roman"/>
          <w:bCs/>
          <w:iCs/>
          <w:sz w:val="28"/>
          <w:szCs w:val="28"/>
          <w:lang w:val="ru-RU"/>
        </w:rPr>
        <w:instrText xml:space="preserve"> </w:instrText>
      </w:r>
      <w:r w:rsidR="00AC3832" w:rsidRPr="00207730">
        <w:rPr>
          <w:rFonts w:eastAsia="Calibri" w:cs="Times New Roman"/>
          <w:bCs/>
          <w:iCs/>
          <w:sz w:val="28"/>
          <w:szCs w:val="28"/>
        </w:rPr>
      </w:r>
      <w:r w:rsidR="00AC3832" w:rsidRPr="00207730">
        <w:rPr>
          <w:rFonts w:eastAsia="Calibri" w:cs="Times New Roman"/>
          <w:bCs/>
          <w:iCs/>
          <w:sz w:val="28"/>
          <w:szCs w:val="28"/>
        </w:rPr>
        <w:fldChar w:fldCharType="separate"/>
      </w:r>
      <w:r w:rsidR="00AC46D8">
        <w:rPr>
          <w:rFonts w:eastAsia="Calibri" w:cs="Times New Roman"/>
          <w:bCs/>
          <w:iCs/>
          <w:sz w:val="28"/>
          <w:szCs w:val="28"/>
          <w:lang w:val="ru-RU"/>
        </w:rPr>
        <w:t>188</w:t>
      </w:r>
      <w:r w:rsidR="00AC3832" w:rsidRPr="00207730">
        <w:rPr>
          <w:rFonts w:eastAsia="Calibri" w:cs="Times New Roman"/>
          <w:bCs/>
          <w:iCs/>
          <w:sz w:val="28"/>
          <w:szCs w:val="28"/>
        </w:rPr>
        <w:fldChar w:fldCharType="end"/>
      </w:r>
      <w:r w:rsidR="00DE753F" w:rsidRPr="00207730">
        <w:rPr>
          <w:rFonts w:eastAsia="Calibri" w:cs="Times New Roman"/>
          <w:bCs/>
          <w:iCs/>
          <w:sz w:val="28"/>
          <w:szCs w:val="28"/>
          <w:lang w:val="ru-RU"/>
        </w:rPr>
        <w:t>]</w:t>
      </w:r>
      <w:r w:rsidR="00947908" w:rsidRPr="00207730">
        <w:rPr>
          <w:rFonts w:eastAsia="Calibri" w:cs="Times New Roman"/>
          <w:bCs/>
          <w:iCs/>
          <w:sz w:val="28"/>
          <w:szCs w:val="28"/>
          <w:lang w:val="ru-RU"/>
        </w:rPr>
        <w:t>,</w:t>
      </w:r>
      <w:r w:rsidR="00DE753F" w:rsidRPr="00207730">
        <w:rPr>
          <w:rFonts w:eastAsia="Calibri" w:cs="Times New Roman"/>
          <w:bCs/>
          <w:iCs/>
          <w:sz w:val="28"/>
          <w:szCs w:val="28"/>
          <w:lang w:val="ru-RU"/>
        </w:rPr>
        <w:t xml:space="preserve"> </w:t>
      </w:r>
      <w:r w:rsidR="00AE59C6" w:rsidRPr="00207730">
        <w:rPr>
          <w:rFonts w:eastAsia="Calibri" w:cs="Times New Roman"/>
          <w:bCs/>
          <w:iCs/>
          <w:sz w:val="28"/>
          <w:szCs w:val="28"/>
          <w:lang w:val="ru-RU"/>
        </w:rPr>
        <w:t xml:space="preserve">где активно применяются так называемые </w:t>
      </w:r>
      <w:r w:rsidR="00AE59C6" w:rsidRPr="00207730">
        <w:rPr>
          <w:rFonts w:eastAsia="Calibri" w:cs="Times New Roman"/>
          <w:iCs/>
          <w:sz w:val="28"/>
          <w:szCs w:val="28"/>
          <w:lang w:val="ru-RU"/>
        </w:rPr>
        <w:t xml:space="preserve">«роботы-надзиратели» </w:t>
      </w:r>
      <w:r w:rsidR="00892838" w:rsidRPr="00207730">
        <w:rPr>
          <w:rFonts w:eastAsia="Calibri" w:cs="Times New Roman"/>
          <w:bCs/>
          <w:iCs/>
          <w:sz w:val="28"/>
          <w:szCs w:val="28"/>
          <w:lang w:val="ru-RU"/>
        </w:rPr>
        <w:t xml:space="preserve">– </w:t>
      </w:r>
      <w:r w:rsidR="00AE59C6" w:rsidRPr="00207730">
        <w:rPr>
          <w:rFonts w:eastAsia="Calibri" w:cs="Times New Roman"/>
          <w:iCs/>
          <w:sz w:val="28"/>
          <w:szCs w:val="28"/>
          <w:lang w:val="ru-RU"/>
        </w:rPr>
        <w:t>автономные устройства, оснащ</w:t>
      </w:r>
      <w:r w:rsidR="00892838" w:rsidRPr="00207730">
        <w:rPr>
          <w:rFonts w:eastAsia="Calibri" w:cs="Times New Roman"/>
          <w:iCs/>
          <w:sz w:val="28"/>
          <w:szCs w:val="28"/>
          <w:lang w:val="ru-RU"/>
        </w:rPr>
        <w:t>е</w:t>
      </w:r>
      <w:r w:rsidR="00AE59C6" w:rsidRPr="00207730">
        <w:rPr>
          <w:rFonts w:eastAsia="Calibri" w:cs="Times New Roman"/>
          <w:iCs/>
          <w:sz w:val="28"/>
          <w:szCs w:val="28"/>
          <w:lang w:val="ru-RU"/>
        </w:rPr>
        <w:t>нные 3</w:t>
      </w:r>
      <w:r w:rsidR="00AE59C6" w:rsidRPr="00207730">
        <w:rPr>
          <w:rFonts w:eastAsia="Calibri" w:cs="Times New Roman"/>
          <w:iCs/>
          <w:sz w:val="28"/>
          <w:szCs w:val="28"/>
        </w:rPr>
        <w:t>D</w:t>
      </w:r>
      <w:r w:rsidR="00AE59C6" w:rsidRPr="00207730">
        <w:rPr>
          <w:rFonts w:eastAsia="Calibri" w:cs="Times New Roman"/>
          <w:iCs/>
          <w:sz w:val="28"/>
          <w:szCs w:val="28"/>
          <w:lang w:val="ru-RU"/>
        </w:rPr>
        <w:t>-камерами, сенсорными датчиками и интеллектуальными системами распознавания лиц. Эти роботы выполняют функции патрулирования, мониторинга поведения заключ</w:t>
      </w:r>
      <w:r w:rsidR="00892838" w:rsidRPr="00207730">
        <w:rPr>
          <w:rFonts w:eastAsia="Calibri" w:cs="Times New Roman"/>
          <w:iCs/>
          <w:sz w:val="28"/>
          <w:szCs w:val="28"/>
          <w:lang w:val="ru-RU"/>
        </w:rPr>
        <w:t>е</w:t>
      </w:r>
      <w:r w:rsidR="00AE59C6" w:rsidRPr="00207730">
        <w:rPr>
          <w:rFonts w:eastAsia="Calibri" w:cs="Times New Roman"/>
          <w:iCs/>
          <w:sz w:val="28"/>
          <w:szCs w:val="28"/>
          <w:lang w:val="ru-RU"/>
        </w:rPr>
        <w:t>нных и выявления нарушений</w:t>
      </w:r>
      <w:r w:rsidR="00AE59C6" w:rsidRPr="00207730">
        <w:rPr>
          <w:rFonts w:eastAsia="Calibri" w:cs="Times New Roman"/>
          <w:bCs/>
          <w:iCs/>
          <w:sz w:val="28"/>
          <w:szCs w:val="28"/>
          <w:lang w:val="ru-RU"/>
        </w:rPr>
        <w:t xml:space="preserve"> режима, действуя под дистанционным контролем оператора. Их использование позволяет существенно снизить нагрузку на персонал, повысить оперативность реагирования и минимизировать человеческий фактор при обеспечении внутренней безопасности учреждений</w:t>
      </w:r>
      <w:r w:rsidR="00947908" w:rsidRPr="00207730">
        <w:rPr>
          <w:rFonts w:eastAsia="Calibri" w:cs="Times New Roman"/>
          <w:bCs/>
          <w:iCs/>
          <w:sz w:val="28"/>
          <w:szCs w:val="28"/>
          <w:lang w:val="ru-RU"/>
        </w:rPr>
        <w:t xml:space="preserve"> [</w:t>
      </w:r>
      <w:r w:rsidR="00DF482B" w:rsidRPr="00207730">
        <w:rPr>
          <w:rFonts w:eastAsia="Calibri" w:cs="Times New Roman"/>
          <w:bCs/>
          <w:iCs/>
          <w:sz w:val="28"/>
          <w:szCs w:val="28"/>
          <w:lang w:val="ru-RU"/>
        </w:rPr>
        <w:fldChar w:fldCharType="begin"/>
      </w:r>
      <w:r w:rsidR="00DF482B" w:rsidRPr="00207730">
        <w:rPr>
          <w:rFonts w:eastAsia="Calibri" w:cs="Times New Roman"/>
          <w:bCs/>
          <w:iCs/>
          <w:sz w:val="28"/>
          <w:szCs w:val="28"/>
          <w:lang w:val="ru-RU"/>
        </w:rPr>
        <w:instrText xml:space="preserve"> REF _Ref198320741 \r \h </w:instrText>
      </w:r>
      <w:r w:rsidR="00465070" w:rsidRPr="00207730">
        <w:rPr>
          <w:rFonts w:eastAsia="Calibri" w:cs="Times New Roman"/>
          <w:bCs/>
          <w:iCs/>
          <w:sz w:val="28"/>
          <w:szCs w:val="28"/>
          <w:lang w:val="ru-RU"/>
        </w:rPr>
        <w:instrText xml:space="preserve"> \* MERGEFORMAT </w:instrText>
      </w:r>
      <w:r w:rsidR="00DF482B" w:rsidRPr="00207730">
        <w:rPr>
          <w:rFonts w:eastAsia="Calibri" w:cs="Times New Roman"/>
          <w:bCs/>
          <w:iCs/>
          <w:sz w:val="28"/>
          <w:szCs w:val="28"/>
          <w:lang w:val="ru-RU"/>
        </w:rPr>
      </w:r>
      <w:r w:rsidR="00DF482B" w:rsidRPr="00207730">
        <w:rPr>
          <w:rFonts w:eastAsia="Calibri" w:cs="Times New Roman"/>
          <w:bCs/>
          <w:iCs/>
          <w:sz w:val="28"/>
          <w:szCs w:val="28"/>
          <w:lang w:val="ru-RU"/>
        </w:rPr>
        <w:fldChar w:fldCharType="separate"/>
      </w:r>
      <w:r w:rsidR="00AC46D8">
        <w:rPr>
          <w:rFonts w:eastAsia="Calibri" w:cs="Times New Roman"/>
          <w:bCs/>
          <w:iCs/>
          <w:sz w:val="28"/>
          <w:szCs w:val="28"/>
          <w:lang w:val="ru-RU"/>
        </w:rPr>
        <w:t>187</w:t>
      </w:r>
      <w:r w:rsidR="00DF482B" w:rsidRPr="00207730">
        <w:rPr>
          <w:rFonts w:eastAsia="Calibri" w:cs="Times New Roman"/>
          <w:bCs/>
          <w:iCs/>
          <w:sz w:val="28"/>
          <w:szCs w:val="28"/>
          <w:lang w:val="ru-RU"/>
        </w:rPr>
        <w:fldChar w:fldCharType="end"/>
      </w:r>
      <w:r w:rsidR="00947908" w:rsidRPr="00207730">
        <w:rPr>
          <w:rFonts w:eastAsia="Calibri" w:cs="Times New Roman"/>
          <w:bCs/>
          <w:iCs/>
          <w:sz w:val="28"/>
          <w:szCs w:val="28"/>
          <w:lang w:val="ru-RU"/>
        </w:rPr>
        <w:t xml:space="preserve">]. </w:t>
      </w:r>
      <w:r w:rsidR="00892838" w:rsidRPr="00207730">
        <w:rPr>
          <w:rFonts w:eastAsia="Calibri" w:cs="Times New Roman"/>
          <w:bCs/>
          <w:iCs/>
          <w:sz w:val="28"/>
          <w:szCs w:val="28"/>
          <w:lang w:val="ru-RU"/>
        </w:rPr>
        <w:t>Отдельной особенностью таких устройств является их способность обнаруживать запрещенные вещества, включая наркотики, содержащиеся в биологических выделениях осужд</w:t>
      </w:r>
      <w:r w:rsidR="0068302E" w:rsidRPr="00207730">
        <w:rPr>
          <w:rFonts w:eastAsia="Calibri" w:cs="Times New Roman"/>
          <w:bCs/>
          <w:iCs/>
          <w:sz w:val="28"/>
          <w:szCs w:val="28"/>
          <w:lang w:val="ru-RU"/>
        </w:rPr>
        <w:t>е</w:t>
      </w:r>
      <w:r w:rsidR="00892838" w:rsidRPr="00207730">
        <w:rPr>
          <w:rFonts w:eastAsia="Calibri" w:cs="Times New Roman"/>
          <w:bCs/>
          <w:iCs/>
          <w:sz w:val="28"/>
          <w:szCs w:val="28"/>
          <w:lang w:val="ru-RU"/>
        </w:rPr>
        <w:t xml:space="preserve">нных, что ранее требовало участия персонала и было сопряжено с нарушением этических норм </w:t>
      </w:r>
      <w:r w:rsidR="00DE753F" w:rsidRPr="00207730">
        <w:rPr>
          <w:rFonts w:eastAsia="Calibri" w:cs="Times New Roman"/>
          <w:bCs/>
          <w:iCs/>
          <w:sz w:val="28"/>
          <w:szCs w:val="28"/>
          <w:lang w:val="ru-RU"/>
        </w:rPr>
        <w:t>[</w:t>
      </w:r>
      <w:r w:rsidR="00AC3832" w:rsidRPr="00207730">
        <w:rPr>
          <w:rFonts w:eastAsia="Calibri" w:cs="Times New Roman"/>
          <w:bCs/>
          <w:sz w:val="28"/>
          <w:szCs w:val="28"/>
        </w:rPr>
        <w:fldChar w:fldCharType="begin"/>
      </w:r>
      <w:r w:rsidR="00AC3832" w:rsidRPr="00207730">
        <w:rPr>
          <w:rFonts w:eastAsia="Calibri" w:cs="Times New Roman"/>
          <w:bCs/>
          <w:iCs/>
          <w:sz w:val="28"/>
          <w:szCs w:val="28"/>
          <w:lang w:val="ru-RU"/>
        </w:rPr>
        <w:instrText xml:space="preserve"> REF _Ref198320757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AC3832" w:rsidRPr="00207730">
        <w:rPr>
          <w:rFonts w:eastAsia="Calibri" w:cs="Times New Roman"/>
          <w:bCs/>
          <w:sz w:val="28"/>
          <w:szCs w:val="28"/>
        </w:rPr>
      </w:r>
      <w:r w:rsidR="00AC3832" w:rsidRPr="00207730">
        <w:rPr>
          <w:rFonts w:eastAsia="Calibri" w:cs="Times New Roman"/>
          <w:bCs/>
          <w:sz w:val="28"/>
          <w:szCs w:val="28"/>
        </w:rPr>
        <w:fldChar w:fldCharType="separate"/>
      </w:r>
      <w:r w:rsidR="00AC46D8">
        <w:rPr>
          <w:rFonts w:eastAsia="Calibri" w:cs="Times New Roman"/>
          <w:bCs/>
          <w:iCs/>
          <w:sz w:val="28"/>
          <w:szCs w:val="28"/>
          <w:lang w:val="ru-RU"/>
        </w:rPr>
        <w:t>189</w:t>
      </w:r>
      <w:r w:rsidR="00AC3832" w:rsidRPr="00207730">
        <w:rPr>
          <w:rFonts w:eastAsia="Calibri" w:cs="Times New Roman"/>
          <w:bCs/>
          <w:sz w:val="28"/>
          <w:szCs w:val="28"/>
        </w:rPr>
        <w:fldChar w:fldCharType="end"/>
      </w:r>
      <w:r w:rsidR="00DE753F" w:rsidRPr="00207730">
        <w:rPr>
          <w:rFonts w:eastAsia="Calibri" w:cs="Times New Roman"/>
          <w:bCs/>
          <w:iCs/>
          <w:sz w:val="28"/>
          <w:szCs w:val="28"/>
          <w:lang w:val="ru-RU"/>
        </w:rPr>
        <w:t xml:space="preserve">]. </w:t>
      </w:r>
    </w:p>
    <w:p w14:paraId="6B26935E" w14:textId="61D5A57D" w:rsidR="00892838" w:rsidRPr="00207730" w:rsidRDefault="00892838" w:rsidP="00892838">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Не менее показателен и японский опыт, реализованный в тюрьме Симанэ Асахи (категория А – низкий уровень безопасности). Здесь акцент сделан на технологическом обеспечении гуманности пенитенциарных процедур. Для выявления наркотиков и иных запрещ</w:t>
      </w:r>
      <w:r w:rsidR="0068302E" w:rsidRPr="00207730">
        <w:rPr>
          <w:rFonts w:eastAsia="Calibri" w:cs="Times New Roman"/>
          <w:bCs/>
          <w:iCs/>
          <w:sz w:val="28"/>
          <w:szCs w:val="28"/>
          <w:lang w:val="ru-RU"/>
        </w:rPr>
        <w:t>е</w:t>
      </w:r>
      <w:r w:rsidRPr="00207730">
        <w:rPr>
          <w:rFonts w:eastAsia="Calibri" w:cs="Times New Roman"/>
          <w:bCs/>
          <w:iCs/>
          <w:sz w:val="28"/>
          <w:szCs w:val="28"/>
          <w:lang w:val="ru-RU"/>
        </w:rPr>
        <w:t>нных предметов внедрены инновационные системы, исключающие необходимость проведения унизительных личных обысков.</w:t>
      </w:r>
    </w:p>
    <w:p w14:paraId="5B2B4CBF" w14:textId="09DAAB0C" w:rsidR="00D50766" w:rsidRPr="00207730" w:rsidRDefault="00892838" w:rsidP="00892838">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Так, устройство под названием «нюхач» (испаратор), аналогичное применяемым в аэропортах для детектирования взрывчатых веществ, адаптировано для идентификации следов наркотиков в воздухе и на одежде заключ</w:t>
      </w:r>
      <w:r w:rsidR="0068302E" w:rsidRPr="00207730">
        <w:rPr>
          <w:rFonts w:eastAsia="Calibri" w:cs="Times New Roman"/>
          <w:bCs/>
          <w:iCs/>
          <w:sz w:val="28"/>
          <w:szCs w:val="28"/>
          <w:lang w:val="ru-RU"/>
        </w:rPr>
        <w:t>е</w:t>
      </w:r>
      <w:r w:rsidRPr="00207730">
        <w:rPr>
          <w:rFonts w:eastAsia="Calibri" w:cs="Times New Roman"/>
          <w:bCs/>
          <w:iCs/>
          <w:sz w:val="28"/>
          <w:szCs w:val="28"/>
          <w:lang w:val="ru-RU"/>
        </w:rPr>
        <w:t>нных. Дополнительно используется сканер «Safe View», основанный на миллиметровом диапазоне визуализации, который позволяет осуществлять полное бесконтактное сканирование тела, выявляя скрытые предметы без физического вмешательства</w:t>
      </w:r>
      <w:r w:rsidR="000F50FF" w:rsidRPr="00207730">
        <w:rPr>
          <w:rFonts w:eastAsia="Calibri" w:cs="Times New Roman"/>
          <w:bCs/>
          <w:iCs/>
          <w:sz w:val="28"/>
          <w:szCs w:val="28"/>
          <w:lang w:val="ru-RU"/>
        </w:rPr>
        <w:t>. Применение таких технологий не только повышает уровень безопасности и контроля, но и способствует улучшению психологического климата в местах лишения свободы, так как устраняет унизительные для осужд</w:t>
      </w:r>
      <w:r w:rsidR="0068302E" w:rsidRPr="00207730">
        <w:rPr>
          <w:rFonts w:eastAsia="Calibri" w:cs="Times New Roman"/>
          <w:bCs/>
          <w:iCs/>
          <w:sz w:val="28"/>
          <w:szCs w:val="28"/>
          <w:lang w:val="ru-RU"/>
        </w:rPr>
        <w:t>е</w:t>
      </w:r>
      <w:r w:rsidR="000F50FF" w:rsidRPr="00207730">
        <w:rPr>
          <w:rFonts w:eastAsia="Calibri" w:cs="Times New Roman"/>
          <w:bCs/>
          <w:iCs/>
          <w:sz w:val="28"/>
          <w:szCs w:val="28"/>
          <w:lang w:val="ru-RU"/>
        </w:rPr>
        <w:t xml:space="preserve">нных процедуры, укрепляет доверие к администрации и соответствует современным принципам гуманизации уголовно-исполнительной системы </w:t>
      </w:r>
      <w:r w:rsidR="00DE753F" w:rsidRPr="00207730">
        <w:rPr>
          <w:rFonts w:eastAsia="Calibri" w:cs="Times New Roman"/>
          <w:bCs/>
          <w:iCs/>
          <w:sz w:val="28"/>
          <w:szCs w:val="28"/>
          <w:lang w:val="ru-RU"/>
        </w:rPr>
        <w:t>[</w:t>
      </w:r>
      <w:r w:rsidR="00AC3832" w:rsidRPr="00207730">
        <w:rPr>
          <w:rFonts w:eastAsia="Calibri" w:cs="Times New Roman"/>
          <w:bCs/>
          <w:sz w:val="28"/>
          <w:szCs w:val="28"/>
        </w:rPr>
        <w:fldChar w:fldCharType="begin"/>
      </w:r>
      <w:r w:rsidR="00AC3832" w:rsidRPr="00207730">
        <w:rPr>
          <w:rFonts w:eastAsia="Calibri" w:cs="Times New Roman"/>
          <w:bCs/>
          <w:iCs/>
          <w:sz w:val="28"/>
          <w:szCs w:val="28"/>
          <w:lang w:val="ru-RU"/>
        </w:rPr>
        <w:instrText xml:space="preserve"> REF _Ref172823607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AC3832" w:rsidRPr="00207730">
        <w:rPr>
          <w:rFonts w:eastAsia="Calibri" w:cs="Times New Roman"/>
          <w:bCs/>
          <w:sz w:val="28"/>
          <w:szCs w:val="28"/>
        </w:rPr>
      </w:r>
      <w:r w:rsidR="00AC3832" w:rsidRPr="00207730">
        <w:rPr>
          <w:rFonts w:eastAsia="Calibri" w:cs="Times New Roman"/>
          <w:bCs/>
          <w:sz w:val="28"/>
          <w:szCs w:val="28"/>
        </w:rPr>
        <w:fldChar w:fldCharType="separate"/>
      </w:r>
      <w:r w:rsidR="00AC46D8">
        <w:rPr>
          <w:rFonts w:eastAsia="Calibri" w:cs="Times New Roman"/>
          <w:bCs/>
          <w:iCs/>
          <w:sz w:val="28"/>
          <w:szCs w:val="28"/>
          <w:lang w:val="ru-RU"/>
        </w:rPr>
        <w:t>190</w:t>
      </w:r>
      <w:r w:rsidR="00AC3832" w:rsidRPr="00207730">
        <w:rPr>
          <w:rFonts w:eastAsia="Calibri" w:cs="Times New Roman"/>
          <w:bCs/>
          <w:sz w:val="28"/>
          <w:szCs w:val="28"/>
        </w:rPr>
        <w:fldChar w:fldCharType="end"/>
      </w:r>
      <w:r w:rsidR="00DE753F" w:rsidRPr="00207730">
        <w:rPr>
          <w:rFonts w:eastAsia="Calibri" w:cs="Times New Roman"/>
          <w:bCs/>
          <w:sz w:val="28"/>
          <w:szCs w:val="28"/>
          <w:lang w:val="ru-RU"/>
        </w:rPr>
        <w:t>, р. 5-6</w:t>
      </w:r>
      <w:r w:rsidR="00DE753F" w:rsidRPr="00207730">
        <w:rPr>
          <w:rFonts w:eastAsia="Calibri" w:cs="Times New Roman"/>
          <w:bCs/>
          <w:iCs/>
          <w:sz w:val="28"/>
          <w:szCs w:val="28"/>
          <w:lang w:val="ru-RU"/>
        </w:rPr>
        <w:t>].</w:t>
      </w:r>
    </w:p>
    <w:p w14:paraId="272C2AF5" w14:textId="6133A732" w:rsidR="00D50766" w:rsidRPr="00207730" w:rsidRDefault="00DF6E57" w:rsidP="00742C3F">
      <w:pPr>
        <w:tabs>
          <w:tab w:val="left" w:pos="9214"/>
          <w:tab w:val="left" w:pos="9356"/>
        </w:tabs>
        <w:spacing w:after="0" w:line="240" w:lineRule="auto"/>
        <w:ind w:firstLine="709"/>
        <w:jc w:val="both"/>
        <w:rPr>
          <w:rFonts w:eastAsia="Calibri" w:cs="Times New Roman"/>
          <w:bCs/>
          <w:iCs/>
          <w:sz w:val="28"/>
          <w:szCs w:val="28"/>
          <w:lang w:val="ru-RU"/>
        </w:rPr>
      </w:pPr>
      <w:r w:rsidRPr="000E2140">
        <w:rPr>
          <w:rFonts w:eastAsia="Calibri" w:cs="Times New Roman"/>
          <w:bCs/>
          <w:iCs/>
          <w:sz w:val="28"/>
          <w:szCs w:val="28"/>
          <w:lang w:val="ru-RU"/>
        </w:rPr>
        <w:t>В данном учреждении применяются современные технологии для повышения безопасности и эффективности.</w:t>
      </w:r>
      <w:r>
        <w:rPr>
          <w:rFonts w:eastAsia="Calibri" w:cs="Times New Roman"/>
          <w:bCs/>
          <w:iCs/>
          <w:color w:val="FF0000"/>
          <w:sz w:val="28"/>
          <w:szCs w:val="28"/>
          <w:lang w:val="ru-RU"/>
        </w:rPr>
        <w:t xml:space="preserve">  </w:t>
      </w:r>
      <w:r w:rsidR="00945890" w:rsidRPr="00207730">
        <w:rPr>
          <w:rFonts w:eastAsia="Calibri" w:cs="Times New Roman"/>
          <w:bCs/>
          <w:iCs/>
          <w:sz w:val="28"/>
          <w:szCs w:val="28"/>
          <w:lang w:val="ru-RU"/>
        </w:rPr>
        <w:t>Во-первых, заключенные носят униформу со встроенными чипами для отслеживания их местоположения. Во-вторых, доставка еды автоматизирована: автономное транспортное средство (AGV) развозит порции заключенным прямо в их камеры. AGV – это компактный робот, который, следуя за направляющей лентой на полу, буксирует тележку с едой. Эта система позволяет значительно сократить необходимость в личном присутствии персонала при доставке еды, минимизируя риски, связанные с их перемещением по территории тюрьмы. Внедрение AGV обусловлено стремлением избежать массовых скоплений заключенных в столовой, которые считаются потенциально опасными. Благодаря автоматизированной доставке еды, заключенные питаются в своих камерах, что способствует поддержанию порядка и дисциплины</w:t>
      </w:r>
      <w:r w:rsidR="00DE753F" w:rsidRPr="00207730">
        <w:rPr>
          <w:rFonts w:eastAsia="Calibri" w:cs="Times New Roman"/>
          <w:bCs/>
          <w:iCs/>
          <w:sz w:val="28"/>
          <w:szCs w:val="28"/>
          <w:lang w:val="ru-RU"/>
        </w:rPr>
        <w:t xml:space="preserve"> [</w:t>
      </w:r>
      <w:r w:rsidR="00AC3832" w:rsidRPr="00207730">
        <w:rPr>
          <w:rFonts w:eastAsia="Calibri" w:cs="Times New Roman"/>
          <w:bCs/>
          <w:sz w:val="28"/>
          <w:szCs w:val="28"/>
        </w:rPr>
        <w:fldChar w:fldCharType="begin"/>
      </w:r>
      <w:r w:rsidR="00AC3832" w:rsidRPr="00207730">
        <w:rPr>
          <w:rFonts w:eastAsia="Calibri" w:cs="Times New Roman"/>
          <w:bCs/>
          <w:iCs/>
          <w:sz w:val="28"/>
          <w:szCs w:val="28"/>
          <w:lang w:val="ru-RU"/>
        </w:rPr>
        <w:instrText xml:space="preserve"> REF _Ref172823607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AC3832" w:rsidRPr="00207730">
        <w:rPr>
          <w:rFonts w:eastAsia="Calibri" w:cs="Times New Roman"/>
          <w:bCs/>
          <w:sz w:val="28"/>
          <w:szCs w:val="28"/>
        </w:rPr>
      </w:r>
      <w:r w:rsidR="00AC3832" w:rsidRPr="00207730">
        <w:rPr>
          <w:rFonts w:eastAsia="Calibri" w:cs="Times New Roman"/>
          <w:bCs/>
          <w:sz w:val="28"/>
          <w:szCs w:val="28"/>
        </w:rPr>
        <w:fldChar w:fldCharType="separate"/>
      </w:r>
      <w:r w:rsidR="00AC46D8">
        <w:rPr>
          <w:rFonts w:eastAsia="Calibri" w:cs="Times New Roman"/>
          <w:bCs/>
          <w:iCs/>
          <w:sz w:val="28"/>
          <w:szCs w:val="28"/>
          <w:lang w:val="ru-RU"/>
        </w:rPr>
        <w:t>190</w:t>
      </w:r>
      <w:r w:rsidR="00AC3832" w:rsidRPr="00207730">
        <w:rPr>
          <w:rFonts w:eastAsia="Calibri" w:cs="Times New Roman"/>
          <w:bCs/>
          <w:sz w:val="28"/>
          <w:szCs w:val="28"/>
        </w:rPr>
        <w:fldChar w:fldCharType="end"/>
      </w:r>
      <w:r w:rsidR="00DE753F" w:rsidRPr="00207730">
        <w:rPr>
          <w:rFonts w:eastAsia="Calibri" w:cs="Times New Roman"/>
          <w:bCs/>
          <w:sz w:val="28"/>
          <w:szCs w:val="28"/>
          <w:lang w:val="ru-RU"/>
        </w:rPr>
        <w:t>, р.</w:t>
      </w:r>
      <w:r w:rsidR="00AC3832" w:rsidRPr="00207730">
        <w:rPr>
          <w:rFonts w:eastAsia="Calibri" w:cs="Times New Roman"/>
          <w:bCs/>
          <w:sz w:val="28"/>
          <w:szCs w:val="28"/>
          <w:lang w:val="ru-RU"/>
        </w:rPr>
        <w:t> </w:t>
      </w:r>
      <w:r w:rsidR="00DE753F" w:rsidRPr="00207730">
        <w:rPr>
          <w:rFonts w:eastAsia="Calibri" w:cs="Times New Roman"/>
          <w:bCs/>
          <w:sz w:val="28"/>
          <w:szCs w:val="28"/>
          <w:lang w:val="ru-RU"/>
        </w:rPr>
        <w:t>6</w:t>
      </w:r>
      <w:r w:rsidR="00DE753F" w:rsidRPr="00207730">
        <w:rPr>
          <w:rFonts w:eastAsia="Calibri" w:cs="Times New Roman"/>
          <w:bCs/>
          <w:iCs/>
          <w:sz w:val="28"/>
          <w:szCs w:val="28"/>
          <w:lang w:val="ru-RU"/>
        </w:rPr>
        <w:t>].</w:t>
      </w:r>
    </w:p>
    <w:p w14:paraId="284E14CA" w14:textId="77777777" w:rsidR="00945890" w:rsidRPr="00207730" w:rsidRDefault="00945890"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Сингапурская тюремная служба (SPS) стремится к созданию «тюрьмы без охраны», активно внедряя передовые технологии. В рамках этой концепции разрабатываются системы, заменяющие традиционное наблюдение: </w:t>
      </w:r>
    </w:p>
    <w:p w14:paraId="414C4CBA" w14:textId="77777777" w:rsidR="00945890" w:rsidRPr="00207730" w:rsidRDefault="00945890"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 AVATAR анализирует видеоматериалы, автоматически выявляя признаки агрессии у заключенных и оповещая персонал; </w:t>
      </w:r>
    </w:p>
    <w:p w14:paraId="05522013" w14:textId="77777777" w:rsidR="00945890" w:rsidRPr="00207730" w:rsidRDefault="00945890"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 VADAR отслеживает подозрительное поведение, позволяя предотвращать нарушения. </w:t>
      </w:r>
    </w:p>
    <w:p w14:paraId="6478BE3C" w14:textId="315989C8" w:rsidR="00D50766" w:rsidRPr="00207730" w:rsidRDefault="00945890" w:rsidP="0006527C">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Кроме того, </w:t>
      </w:r>
      <w:r w:rsidR="0006527C" w:rsidRPr="00207730">
        <w:rPr>
          <w:rFonts w:eastAsia="Calibri" w:cs="Times New Roman"/>
          <w:bCs/>
          <w:iCs/>
          <w:sz w:val="28"/>
          <w:szCs w:val="28"/>
          <w:lang w:val="ru-RU"/>
        </w:rPr>
        <w:t xml:space="preserve">камеры с распознаванием лиц автоматизируют процесс проверок, а сканируемые браслеты с чипами обеспечивают идентификацию и мониторинг перемещений заключенных </w:t>
      </w:r>
      <w:r w:rsidR="00DE753F" w:rsidRPr="00207730">
        <w:rPr>
          <w:rFonts w:eastAsia="Calibri" w:cs="Times New Roman"/>
          <w:bCs/>
          <w:iCs/>
          <w:sz w:val="28"/>
          <w:szCs w:val="28"/>
          <w:lang w:val="ru-RU"/>
        </w:rPr>
        <w:t>[</w:t>
      </w:r>
      <w:r w:rsidR="00AC3832" w:rsidRPr="00207730">
        <w:rPr>
          <w:rFonts w:cs="Times New Roman"/>
          <w:bCs/>
          <w:sz w:val="28"/>
          <w:szCs w:val="28"/>
        </w:rPr>
        <w:fldChar w:fldCharType="begin"/>
      </w:r>
      <w:r w:rsidR="00AC3832" w:rsidRPr="00207730">
        <w:rPr>
          <w:rFonts w:eastAsia="Calibri" w:cs="Times New Roman"/>
          <w:bCs/>
          <w:iCs/>
          <w:sz w:val="28"/>
          <w:szCs w:val="28"/>
          <w:lang w:val="ru-RU"/>
        </w:rPr>
        <w:instrText xml:space="preserve"> REF _Ref198320779 \r \h </w:instrText>
      </w:r>
      <w:r w:rsidR="00465070" w:rsidRPr="00207730">
        <w:rPr>
          <w:rFonts w:cs="Times New Roman"/>
          <w:bCs/>
          <w:sz w:val="28"/>
          <w:szCs w:val="28"/>
          <w:lang w:val="ru-RU"/>
        </w:rPr>
        <w:instrText xml:space="preserve"> \* </w:instrText>
      </w:r>
      <w:r w:rsidR="00465070" w:rsidRPr="00207730">
        <w:rPr>
          <w:rFonts w:cs="Times New Roman"/>
          <w:bCs/>
          <w:sz w:val="28"/>
          <w:szCs w:val="28"/>
        </w:rPr>
        <w:instrText>MERGEFORMAT</w:instrText>
      </w:r>
      <w:r w:rsidR="00465070" w:rsidRPr="00207730">
        <w:rPr>
          <w:rFonts w:cs="Times New Roman"/>
          <w:bCs/>
          <w:sz w:val="28"/>
          <w:szCs w:val="28"/>
          <w:lang w:val="ru-RU"/>
        </w:rPr>
        <w:instrText xml:space="preserve"> </w:instrText>
      </w:r>
      <w:r w:rsidR="00AC3832" w:rsidRPr="00207730">
        <w:rPr>
          <w:rFonts w:cs="Times New Roman"/>
          <w:bCs/>
          <w:sz w:val="28"/>
          <w:szCs w:val="28"/>
        </w:rPr>
      </w:r>
      <w:r w:rsidR="00AC3832" w:rsidRPr="00207730">
        <w:rPr>
          <w:rFonts w:cs="Times New Roman"/>
          <w:bCs/>
          <w:sz w:val="28"/>
          <w:szCs w:val="28"/>
        </w:rPr>
        <w:fldChar w:fldCharType="separate"/>
      </w:r>
      <w:r w:rsidR="00AC46D8">
        <w:rPr>
          <w:rFonts w:eastAsia="Calibri" w:cs="Times New Roman"/>
          <w:bCs/>
          <w:iCs/>
          <w:sz w:val="28"/>
          <w:szCs w:val="28"/>
          <w:lang w:val="ru-RU"/>
        </w:rPr>
        <w:t>191</w:t>
      </w:r>
      <w:r w:rsidR="00AC3832" w:rsidRPr="00207730">
        <w:rPr>
          <w:rFonts w:cs="Times New Roman"/>
          <w:bCs/>
          <w:sz w:val="28"/>
          <w:szCs w:val="28"/>
        </w:rPr>
        <w:fldChar w:fldCharType="end"/>
      </w:r>
      <w:r w:rsidR="00DE753F" w:rsidRPr="00207730">
        <w:rPr>
          <w:rFonts w:eastAsia="Calibri" w:cs="Times New Roman"/>
          <w:bCs/>
          <w:iCs/>
          <w:sz w:val="28"/>
          <w:szCs w:val="28"/>
          <w:lang w:val="ru-RU"/>
        </w:rPr>
        <w:t>].</w:t>
      </w:r>
    </w:p>
    <w:p w14:paraId="0BC2E742" w14:textId="77777777" w:rsidR="000F50FF" w:rsidRPr="00207730" w:rsidRDefault="00483901" w:rsidP="00483901">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Тюрьма Яньчэн (Китай) оснащена «умной» системой наблюдения, которая использует сеть скрытых камер и датчиков для мониторинга заключенных в режиме реального времени</w:t>
      </w:r>
      <w:r w:rsidR="00564641" w:rsidRPr="00207730">
        <w:rPr>
          <w:rFonts w:eastAsia="Calibri" w:cs="Times New Roman"/>
          <w:bCs/>
          <w:iCs/>
          <w:sz w:val="28"/>
          <w:szCs w:val="28"/>
          <w:lang w:val="ru-RU"/>
        </w:rPr>
        <w:t>, а ИИ обеспечивает круглосуточный анализ и контроль</w:t>
      </w:r>
      <w:r w:rsidR="00DE753F" w:rsidRPr="00207730">
        <w:rPr>
          <w:rFonts w:eastAsia="Calibri" w:cs="Times New Roman"/>
          <w:bCs/>
          <w:iCs/>
          <w:sz w:val="28"/>
          <w:szCs w:val="28"/>
          <w:lang w:val="ru-RU"/>
        </w:rPr>
        <w:t xml:space="preserve">. Система генерирует всесторонний отчет о поведении каждого заключенного в конце дня, используя такие функции ИИ, как распознавание лиц и анализ движений. </w:t>
      </w:r>
    </w:p>
    <w:p w14:paraId="7DDFD088" w14:textId="62B9726C" w:rsidR="00D50766" w:rsidRPr="00207730" w:rsidRDefault="00DE753F" w:rsidP="00483901">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Подобно системам в Гонконге, эти технологии также предназначены для выявления подозрительного поведения и оповещения персонала о любой подозрительной деятельности. </w:t>
      </w:r>
      <w:r w:rsidR="008B2A6D" w:rsidRPr="00207730">
        <w:rPr>
          <w:rFonts w:eastAsia="Calibri" w:cs="Times New Roman"/>
          <w:bCs/>
          <w:iCs/>
          <w:sz w:val="28"/>
          <w:szCs w:val="28"/>
          <w:lang w:val="ru-RU"/>
        </w:rPr>
        <w:t xml:space="preserve">Непрерывный надзор, обеспечиваемый системами видеонаблюдения на основе ИИ, исключает возможности для неправомерных действий, поскольку любое нарушение фиксируется и анализируется. Это создает среду, где взяточничество и другие злоупотребления со стороны сотрудников становятся гораздо менее вероятными </w:t>
      </w:r>
      <w:r w:rsidRPr="00207730">
        <w:rPr>
          <w:rFonts w:eastAsia="Calibri" w:cs="Times New Roman"/>
          <w:bCs/>
          <w:iCs/>
          <w:sz w:val="28"/>
          <w:szCs w:val="28"/>
          <w:lang w:val="ru-RU"/>
        </w:rPr>
        <w:t>[</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_Ref198320596 \r \h </w:instrText>
      </w:r>
      <w:r w:rsidR="00465070"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184</w:t>
      </w:r>
      <w:r w:rsidR="00AC3832" w:rsidRPr="00207730">
        <w:rPr>
          <w:rFonts w:eastAsia="Calibri" w:cs="Times New Roman"/>
          <w:bCs/>
          <w:iCs/>
          <w:sz w:val="28"/>
          <w:szCs w:val="28"/>
          <w:lang w:val="ru-RU"/>
        </w:rPr>
        <w:fldChar w:fldCharType="end"/>
      </w:r>
      <w:r w:rsidRPr="00207730">
        <w:rPr>
          <w:rFonts w:eastAsia="Calibri" w:cs="Times New Roman"/>
          <w:bCs/>
          <w:sz w:val="28"/>
          <w:szCs w:val="28"/>
          <w:lang w:val="ru-RU"/>
        </w:rPr>
        <w:t>, с. 70</w:t>
      </w:r>
      <w:r w:rsidRPr="00207730">
        <w:rPr>
          <w:rFonts w:eastAsia="Calibri" w:cs="Times New Roman"/>
          <w:bCs/>
          <w:iCs/>
          <w:sz w:val="28"/>
          <w:szCs w:val="28"/>
          <w:lang w:val="ru-RU"/>
        </w:rPr>
        <w:t xml:space="preserve">]. </w:t>
      </w:r>
    </w:p>
    <w:p w14:paraId="0E4FF210" w14:textId="4217AAA6" w:rsidR="00D50766" w:rsidRPr="00207730" w:rsidRDefault="008B2A6D"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В целях противодействия нелегальному </w:t>
      </w:r>
      <w:r w:rsidR="0083797C" w:rsidRPr="00207730">
        <w:rPr>
          <w:rFonts w:eastAsia="Calibri" w:cs="Times New Roman"/>
          <w:bCs/>
          <w:iCs/>
          <w:sz w:val="28"/>
          <w:szCs w:val="28"/>
          <w:lang w:val="ru-RU"/>
        </w:rPr>
        <w:t>попаданию</w:t>
      </w:r>
      <w:r w:rsidRPr="00207730">
        <w:rPr>
          <w:rFonts w:eastAsia="Calibri" w:cs="Times New Roman"/>
          <w:bCs/>
          <w:iCs/>
          <w:sz w:val="28"/>
          <w:szCs w:val="28"/>
          <w:lang w:val="ru-RU"/>
        </w:rPr>
        <w:t xml:space="preserve"> товаров в пенитенциарные учреждения, в ряде американских тюрем внедряются системы интеллектуального обнаружения БПЛА</w:t>
      </w:r>
      <w:r w:rsidR="00DE753F" w:rsidRPr="00207730">
        <w:rPr>
          <w:rFonts w:eastAsia="Calibri" w:cs="Times New Roman"/>
          <w:bCs/>
          <w:iCs/>
          <w:sz w:val="28"/>
          <w:szCs w:val="28"/>
          <w:lang w:val="ru-RU"/>
        </w:rPr>
        <w:t>. Эти системы отслеживают подозрительное движение дронов вблизи тюрем, предотвращая незаконное проникновение [</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_Ref198320596 \r \h </w:instrText>
      </w:r>
      <w:r w:rsidR="00465070"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184</w:t>
      </w:r>
      <w:r w:rsidR="00AC3832" w:rsidRPr="00207730">
        <w:rPr>
          <w:rFonts w:eastAsia="Calibri" w:cs="Times New Roman"/>
          <w:bCs/>
          <w:iCs/>
          <w:sz w:val="28"/>
          <w:szCs w:val="28"/>
          <w:lang w:val="ru-RU"/>
        </w:rPr>
        <w:fldChar w:fldCharType="end"/>
      </w:r>
      <w:r w:rsidR="00DE753F" w:rsidRPr="00207730">
        <w:rPr>
          <w:rFonts w:eastAsia="Calibri" w:cs="Times New Roman"/>
          <w:bCs/>
          <w:sz w:val="28"/>
          <w:szCs w:val="28"/>
          <w:lang w:val="ru-RU"/>
        </w:rPr>
        <w:t>, с. 70</w:t>
      </w:r>
      <w:r w:rsidR="00DE753F" w:rsidRPr="00207730">
        <w:rPr>
          <w:rFonts w:eastAsia="Calibri" w:cs="Times New Roman"/>
          <w:bCs/>
          <w:iCs/>
          <w:sz w:val="28"/>
          <w:szCs w:val="28"/>
          <w:lang w:val="ru-RU"/>
        </w:rPr>
        <w:t xml:space="preserve">]. </w:t>
      </w:r>
    </w:p>
    <w:p w14:paraId="2C05FEA5" w14:textId="427F7FE0"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Как отметил Президент РК </w:t>
      </w:r>
      <w:bookmarkStart w:id="28" w:name="_Hlk190627592"/>
      <w:bookmarkStart w:id="29" w:name="_Hlk198239729"/>
      <w:r w:rsidRPr="00207730">
        <w:rPr>
          <w:rFonts w:eastAsia="Calibri" w:cs="Times New Roman"/>
          <w:bCs/>
          <w:iCs/>
          <w:sz w:val="28"/>
          <w:szCs w:val="28"/>
          <w:lang w:val="ru-RU"/>
        </w:rPr>
        <w:t>Касым-Жомарт</w:t>
      </w:r>
      <w:bookmarkEnd w:id="28"/>
      <w:r w:rsidRPr="00207730">
        <w:rPr>
          <w:rFonts w:eastAsia="Calibri" w:cs="Times New Roman"/>
          <w:bCs/>
          <w:iCs/>
          <w:sz w:val="28"/>
          <w:szCs w:val="28"/>
          <w:lang w:val="ru-RU"/>
        </w:rPr>
        <w:t xml:space="preserve"> Токаев</w:t>
      </w:r>
      <w:bookmarkEnd w:id="29"/>
      <w:r w:rsidRPr="00207730">
        <w:rPr>
          <w:rFonts w:eastAsia="Calibri" w:cs="Times New Roman"/>
          <w:bCs/>
          <w:iCs/>
          <w:sz w:val="28"/>
          <w:szCs w:val="28"/>
          <w:lang w:val="ru-RU"/>
        </w:rPr>
        <w:t>: «Надо иметь в виду, что в самые ближайшие годы искусственный интеллект сделает такой качественный скачок, что коренным образом изменит представления людей о жизни и полностью переформатирует саму жизнь людей. Не за горами время появления умных машин – роботов, которые многократно обойдут человека по интеллекту и к тому же обретут такое качество, как эмпатия, то есть чувства и эмоции, характерные для людей» [</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_Ref198317312 \r \h </w:instrText>
      </w:r>
      <w:r w:rsidR="00EE3261"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1</w:t>
      </w:r>
      <w:r w:rsidR="00AC3832" w:rsidRPr="00207730">
        <w:rPr>
          <w:rFonts w:eastAsia="Calibri" w:cs="Times New Roman"/>
          <w:bCs/>
          <w:iCs/>
          <w:sz w:val="28"/>
          <w:szCs w:val="28"/>
          <w:lang w:val="ru-RU"/>
        </w:rPr>
        <w:fldChar w:fldCharType="end"/>
      </w:r>
      <w:r w:rsidRPr="00207730">
        <w:rPr>
          <w:rFonts w:eastAsia="Calibri" w:cs="Times New Roman"/>
          <w:bCs/>
          <w:iCs/>
          <w:sz w:val="28"/>
          <w:szCs w:val="28"/>
          <w:lang w:val="ru-RU"/>
        </w:rPr>
        <w:t>].</w:t>
      </w:r>
    </w:p>
    <w:p w14:paraId="08231EC2" w14:textId="58440FCC" w:rsidR="00D50766" w:rsidRPr="00207730" w:rsidRDefault="00DF2085"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Концепция «умной колонии/тюрьмы» тесно связана с использованием оценки рисков и анализа данных, что характерно для многих современных социальных институтов </w:t>
      </w:r>
      <w:r w:rsidR="00DE753F" w:rsidRPr="00207730">
        <w:rPr>
          <w:rFonts w:eastAsia="Calibri" w:cs="Times New Roman"/>
          <w:bCs/>
          <w:iCs/>
          <w:sz w:val="28"/>
          <w:szCs w:val="28"/>
          <w:lang w:val="ru-RU"/>
        </w:rPr>
        <w:t>[</w:t>
      </w:r>
      <w:r w:rsidR="00AC3832" w:rsidRPr="00207730">
        <w:rPr>
          <w:rFonts w:eastAsia="Calibri" w:cs="Times New Roman"/>
          <w:bCs/>
          <w:sz w:val="28"/>
          <w:szCs w:val="28"/>
        </w:rPr>
        <w:fldChar w:fldCharType="begin"/>
      </w:r>
      <w:r w:rsidR="00AC3832" w:rsidRPr="00207730">
        <w:rPr>
          <w:rFonts w:eastAsia="Calibri" w:cs="Times New Roman"/>
          <w:bCs/>
          <w:iCs/>
          <w:sz w:val="28"/>
          <w:szCs w:val="28"/>
          <w:lang w:val="ru-RU"/>
        </w:rPr>
        <w:instrText xml:space="preserve"> REF _Ref172823518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AC3832" w:rsidRPr="00207730">
        <w:rPr>
          <w:rFonts w:eastAsia="Calibri" w:cs="Times New Roman"/>
          <w:bCs/>
          <w:sz w:val="28"/>
          <w:szCs w:val="28"/>
        </w:rPr>
      </w:r>
      <w:r w:rsidR="00AC3832" w:rsidRPr="00207730">
        <w:rPr>
          <w:rFonts w:eastAsia="Calibri" w:cs="Times New Roman"/>
          <w:bCs/>
          <w:sz w:val="28"/>
          <w:szCs w:val="28"/>
        </w:rPr>
        <w:fldChar w:fldCharType="separate"/>
      </w:r>
      <w:r w:rsidR="00AC46D8">
        <w:rPr>
          <w:rFonts w:eastAsia="Calibri" w:cs="Times New Roman"/>
          <w:bCs/>
          <w:iCs/>
          <w:sz w:val="28"/>
          <w:szCs w:val="28"/>
          <w:lang w:val="ru-RU"/>
        </w:rPr>
        <w:t>54</w:t>
      </w:r>
      <w:r w:rsidR="00AC3832" w:rsidRPr="00207730">
        <w:rPr>
          <w:rFonts w:eastAsia="Calibri" w:cs="Times New Roman"/>
          <w:bCs/>
          <w:sz w:val="28"/>
          <w:szCs w:val="28"/>
        </w:rPr>
        <w:fldChar w:fldCharType="end"/>
      </w:r>
      <w:r w:rsidR="00DE753F" w:rsidRPr="00207730">
        <w:rPr>
          <w:rFonts w:eastAsia="Calibri" w:cs="Times New Roman"/>
          <w:bCs/>
          <w:iCs/>
          <w:sz w:val="28"/>
          <w:szCs w:val="28"/>
          <w:lang w:val="ru-RU"/>
        </w:rPr>
        <w:t>]</w:t>
      </w:r>
      <w:r w:rsidRPr="00207730">
        <w:rPr>
          <w:rFonts w:eastAsia="Calibri" w:cs="Times New Roman"/>
          <w:bCs/>
          <w:iCs/>
          <w:sz w:val="28"/>
          <w:szCs w:val="28"/>
          <w:lang w:val="ru-RU"/>
        </w:rPr>
        <w:t>,</w:t>
      </w:r>
      <w:r w:rsidR="00DE753F" w:rsidRPr="00207730">
        <w:rPr>
          <w:rFonts w:eastAsia="Calibri" w:cs="Times New Roman"/>
          <w:bCs/>
          <w:iCs/>
          <w:sz w:val="28"/>
          <w:szCs w:val="28"/>
          <w:lang w:val="ru-RU"/>
        </w:rPr>
        <w:t xml:space="preserve"> </w:t>
      </w:r>
      <w:r w:rsidRPr="00207730">
        <w:rPr>
          <w:rFonts w:eastAsia="Calibri" w:cs="Times New Roman"/>
          <w:bCs/>
          <w:iCs/>
          <w:sz w:val="28"/>
          <w:szCs w:val="28"/>
          <w:lang w:val="ru-RU"/>
        </w:rPr>
        <w:t>особенно в уголовном правосудии, где оценка рисков имеет решающее значение</w:t>
      </w:r>
      <w:r w:rsidR="00DE753F" w:rsidRPr="00207730">
        <w:rPr>
          <w:rFonts w:eastAsia="Calibri" w:cs="Times New Roman"/>
          <w:bCs/>
          <w:iCs/>
          <w:sz w:val="28"/>
          <w:szCs w:val="28"/>
          <w:lang w:val="ru-RU"/>
        </w:rPr>
        <w:t>. Она применяется при решении вопроса об освобождении под залог, при вынесении приговора, а также на слушаниях по условно-досрочному освобождению и общественному надзору [</w:t>
      </w:r>
      <w:r w:rsidR="00AC3832" w:rsidRPr="00207730">
        <w:rPr>
          <w:rFonts w:eastAsia="Calibri" w:cs="Times New Roman"/>
          <w:bCs/>
          <w:iCs/>
          <w:sz w:val="28"/>
          <w:szCs w:val="28"/>
        </w:rPr>
        <w:fldChar w:fldCharType="begin"/>
      </w:r>
      <w:r w:rsidR="00AC3832" w:rsidRPr="00207730">
        <w:rPr>
          <w:rFonts w:eastAsia="Calibri" w:cs="Times New Roman"/>
          <w:bCs/>
          <w:iCs/>
          <w:sz w:val="28"/>
          <w:szCs w:val="28"/>
          <w:lang w:val="ru-RU"/>
        </w:rPr>
        <w:instrText xml:space="preserve"> REF _Ref172823667 \r \h </w:instrText>
      </w:r>
      <w:r w:rsidR="00465070" w:rsidRPr="00207730">
        <w:rPr>
          <w:rFonts w:eastAsia="Calibri" w:cs="Times New Roman"/>
          <w:bCs/>
          <w:iCs/>
          <w:sz w:val="28"/>
          <w:szCs w:val="28"/>
          <w:lang w:val="ru-RU"/>
        </w:rPr>
        <w:instrText xml:space="preserve"> \* </w:instrText>
      </w:r>
      <w:r w:rsidR="00465070" w:rsidRPr="00207730">
        <w:rPr>
          <w:rFonts w:eastAsia="Calibri" w:cs="Times New Roman"/>
          <w:bCs/>
          <w:iCs/>
          <w:sz w:val="28"/>
          <w:szCs w:val="28"/>
        </w:rPr>
        <w:instrText>MERGEFORMAT</w:instrText>
      </w:r>
      <w:r w:rsidR="00465070" w:rsidRPr="00207730">
        <w:rPr>
          <w:rFonts w:eastAsia="Calibri" w:cs="Times New Roman"/>
          <w:bCs/>
          <w:iCs/>
          <w:sz w:val="28"/>
          <w:szCs w:val="28"/>
          <w:lang w:val="ru-RU"/>
        </w:rPr>
        <w:instrText xml:space="preserve"> </w:instrText>
      </w:r>
      <w:r w:rsidR="00AC3832" w:rsidRPr="00207730">
        <w:rPr>
          <w:rFonts w:eastAsia="Calibri" w:cs="Times New Roman"/>
          <w:bCs/>
          <w:iCs/>
          <w:sz w:val="28"/>
          <w:szCs w:val="28"/>
        </w:rPr>
      </w:r>
      <w:r w:rsidR="00AC3832" w:rsidRPr="00207730">
        <w:rPr>
          <w:rFonts w:eastAsia="Calibri" w:cs="Times New Roman"/>
          <w:bCs/>
          <w:iCs/>
          <w:sz w:val="28"/>
          <w:szCs w:val="28"/>
        </w:rPr>
        <w:fldChar w:fldCharType="separate"/>
      </w:r>
      <w:r w:rsidR="00AC46D8">
        <w:rPr>
          <w:rFonts w:eastAsia="Calibri" w:cs="Times New Roman"/>
          <w:bCs/>
          <w:iCs/>
          <w:sz w:val="28"/>
          <w:szCs w:val="28"/>
          <w:lang w:val="ru-RU"/>
        </w:rPr>
        <w:t>192</w:t>
      </w:r>
      <w:r w:rsidR="00AC3832" w:rsidRPr="00207730">
        <w:rPr>
          <w:rFonts w:eastAsia="Calibri" w:cs="Times New Roman"/>
          <w:bCs/>
          <w:iCs/>
          <w:sz w:val="28"/>
          <w:szCs w:val="28"/>
        </w:rPr>
        <w:fldChar w:fldCharType="end"/>
      </w:r>
      <w:r w:rsidR="00DE753F" w:rsidRPr="00207730">
        <w:rPr>
          <w:rFonts w:eastAsia="Calibri" w:cs="Times New Roman"/>
          <w:bCs/>
          <w:iCs/>
          <w:sz w:val="28"/>
          <w:szCs w:val="28"/>
          <w:lang w:val="ru-RU"/>
        </w:rPr>
        <w:t xml:space="preserve">]. Это позволяет эффективно работать с правонарушителями, например, классифицировать заключенных по уровню опасности, выявлять риски самоповреждения или причинения вреда другим заключенным, а также определять потребности в ресоциализации. </w:t>
      </w:r>
    </w:p>
    <w:p w14:paraId="465FAF8C" w14:textId="2DCB4EDE"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Так, </w:t>
      </w:r>
      <w:r w:rsidR="00DF2085" w:rsidRPr="00207730">
        <w:rPr>
          <w:rFonts w:eastAsia="Calibri" w:cs="Times New Roman"/>
          <w:bCs/>
          <w:iCs/>
          <w:sz w:val="28"/>
          <w:szCs w:val="28"/>
          <w:lang w:val="ru-RU"/>
        </w:rPr>
        <w:t xml:space="preserve">Португалия стала одной из первых стран, внедривших систему на основе ИИ для принятия решений в уголовном правосудии. Программа, охватывающая все этапы от задержания до реабилитации, анализирует данные для определения места заключения, снижения конфликтности и прогнозирования рисков, таких как рецидив и суицид. В настоящее время система проходит проверку на практике </w:t>
      </w:r>
      <w:r w:rsidRPr="00207730">
        <w:rPr>
          <w:rFonts w:eastAsia="Calibri" w:cs="Times New Roman"/>
          <w:bCs/>
          <w:iCs/>
          <w:sz w:val="28"/>
          <w:szCs w:val="28"/>
          <w:lang w:val="ru-RU"/>
        </w:rPr>
        <w:t>[</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_Ref198320868 \r \h </w:instrText>
      </w:r>
      <w:r w:rsidR="00465070"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193</w:t>
      </w:r>
      <w:r w:rsidR="00AC3832" w:rsidRPr="00207730">
        <w:rPr>
          <w:rFonts w:eastAsia="Calibri" w:cs="Times New Roman"/>
          <w:bCs/>
          <w:iCs/>
          <w:sz w:val="28"/>
          <w:szCs w:val="28"/>
          <w:lang w:val="ru-RU"/>
        </w:rPr>
        <w:fldChar w:fldCharType="end"/>
      </w:r>
      <w:r w:rsidRPr="00207730">
        <w:rPr>
          <w:rFonts w:eastAsia="Calibri" w:cs="Times New Roman"/>
          <w:bCs/>
          <w:iCs/>
          <w:sz w:val="28"/>
          <w:szCs w:val="28"/>
          <w:lang w:val="ru-RU"/>
        </w:rPr>
        <w:t>].</w:t>
      </w:r>
    </w:p>
    <w:p w14:paraId="5FDE7B1A" w14:textId="7CB3840D" w:rsidR="00D50766" w:rsidRPr="00207730" w:rsidRDefault="00DF2085"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 то время как «умная колония/тюрьма» вызывает опасения, она также может принести пользу заключенным, предоставив им безопасные цифровые устройства для связи с внешним миром</w:t>
      </w:r>
      <w:r w:rsidR="00DE753F" w:rsidRPr="00207730">
        <w:rPr>
          <w:rFonts w:eastAsia="Calibri" w:cs="Times New Roman"/>
          <w:bCs/>
          <w:iCs/>
          <w:sz w:val="28"/>
          <w:szCs w:val="28"/>
          <w:lang w:val="ru-RU"/>
        </w:rPr>
        <w:t xml:space="preserve">, видеоконференции, цифровые планшеты, iKiosks и внутрикамерные компьютеры, предлагают значительное улучшение по сравнению с устаревшими традиционными телефонными системами и медленной почтовой службой, распространенными в тюрьмах. </w:t>
      </w:r>
      <w:r w:rsidR="00B07C72" w:rsidRPr="00207730">
        <w:rPr>
          <w:rFonts w:eastAsia="Calibri" w:cs="Times New Roman"/>
          <w:bCs/>
          <w:iCs/>
          <w:sz w:val="28"/>
          <w:szCs w:val="28"/>
          <w:lang w:val="ru-RU"/>
        </w:rPr>
        <w:t xml:space="preserve">Благодаря таким современным цифровым технологиям заключенные получают новые возможности: </w:t>
      </w:r>
      <w:r w:rsidR="00ED141B" w:rsidRPr="00207730">
        <w:rPr>
          <w:rFonts w:eastAsia="Calibri" w:cs="Times New Roman"/>
          <w:bCs/>
          <w:iCs/>
          <w:sz w:val="28"/>
          <w:szCs w:val="28"/>
          <w:lang w:val="ru-RU"/>
        </w:rPr>
        <w:t xml:space="preserve">они </w:t>
      </w:r>
      <w:r w:rsidR="00B07C72" w:rsidRPr="00207730">
        <w:rPr>
          <w:rFonts w:eastAsia="Calibri" w:cs="Times New Roman"/>
          <w:bCs/>
          <w:iCs/>
          <w:sz w:val="28"/>
          <w:szCs w:val="28"/>
          <w:lang w:val="ru-RU"/>
        </w:rPr>
        <w:t>могут поддерживать отношения с семьей, получать консультации юристов онлайн, участвовать в дистанционных образовательных курсах и приобретать цифровые навыки, необходимые для успешной реинтеграции в общество</w:t>
      </w:r>
      <w:r w:rsidR="00DE753F" w:rsidRPr="00207730">
        <w:rPr>
          <w:rFonts w:eastAsia="Calibri" w:cs="Times New Roman"/>
          <w:bCs/>
          <w:iCs/>
          <w:sz w:val="28"/>
          <w:szCs w:val="28"/>
          <w:lang w:val="ru-RU"/>
        </w:rPr>
        <w:t>.</w:t>
      </w:r>
    </w:p>
    <w:p w14:paraId="75258E33" w14:textId="0FFE2E71" w:rsidR="00D50766" w:rsidRPr="00207730" w:rsidRDefault="00ED141B"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Предоставление заключенным цифровых устройств связи вызывает споры </w:t>
      </w:r>
      <w:r w:rsidR="00DE753F" w:rsidRPr="00207730">
        <w:rPr>
          <w:rFonts w:eastAsia="Calibri" w:cs="Times New Roman"/>
          <w:bCs/>
          <w:iCs/>
          <w:sz w:val="28"/>
          <w:szCs w:val="28"/>
          <w:lang w:val="ru-RU"/>
        </w:rPr>
        <w:t>[</w:t>
      </w:r>
      <w:r w:rsidR="00AC3832" w:rsidRPr="00207730">
        <w:rPr>
          <w:rFonts w:eastAsia="Calibri" w:cs="Times New Roman"/>
          <w:bCs/>
          <w:sz w:val="28"/>
          <w:szCs w:val="28"/>
        </w:rPr>
        <w:fldChar w:fldCharType="begin"/>
      </w:r>
      <w:r w:rsidR="00AC3832" w:rsidRPr="00207730">
        <w:rPr>
          <w:rFonts w:eastAsia="Calibri" w:cs="Times New Roman"/>
          <w:bCs/>
          <w:iCs/>
          <w:sz w:val="28"/>
          <w:szCs w:val="28"/>
          <w:lang w:val="ru-RU"/>
        </w:rPr>
        <w:instrText xml:space="preserve"> REF _Ref172823690 \r \h </w:instrText>
      </w:r>
      <w:r w:rsidR="00465070" w:rsidRPr="00207730">
        <w:rPr>
          <w:rFonts w:eastAsia="Calibri" w:cs="Times New Roman"/>
          <w:bCs/>
          <w:sz w:val="28"/>
          <w:szCs w:val="28"/>
          <w:lang w:val="ru-RU"/>
        </w:rPr>
        <w:instrText xml:space="preserve"> \* </w:instrText>
      </w:r>
      <w:r w:rsidR="00465070" w:rsidRPr="00207730">
        <w:rPr>
          <w:rFonts w:eastAsia="Calibri" w:cs="Times New Roman"/>
          <w:bCs/>
          <w:sz w:val="28"/>
          <w:szCs w:val="28"/>
        </w:rPr>
        <w:instrText>MERGEFORMAT</w:instrText>
      </w:r>
      <w:r w:rsidR="00465070" w:rsidRPr="00207730">
        <w:rPr>
          <w:rFonts w:eastAsia="Calibri" w:cs="Times New Roman"/>
          <w:bCs/>
          <w:sz w:val="28"/>
          <w:szCs w:val="28"/>
          <w:lang w:val="ru-RU"/>
        </w:rPr>
        <w:instrText xml:space="preserve"> </w:instrText>
      </w:r>
      <w:r w:rsidR="00AC3832" w:rsidRPr="00207730">
        <w:rPr>
          <w:rFonts w:eastAsia="Calibri" w:cs="Times New Roman"/>
          <w:bCs/>
          <w:sz w:val="28"/>
          <w:szCs w:val="28"/>
        </w:rPr>
      </w:r>
      <w:r w:rsidR="00AC3832" w:rsidRPr="00207730">
        <w:rPr>
          <w:rFonts w:eastAsia="Calibri" w:cs="Times New Roman"/>
          <w:bCs/>
          <w:sz w:val="28"/>
          <w:szCs w:val="28"/>
        </w:rPr>
        <w:fldChar w:fldCharType="separate"/>
      </w:r>
      <w:r w:rsidR="00AC46D8">
        <w:rPr>
          <w:rFonts w:eastAsia="Calibri" w:cs="Times New Roman"/>
          <w:bCs/>
          <w:iCs/>
          <w:sz w:val="28"/>
          <w:szCs w:val="28"/>
          <w:lang w:val="ru-RU"/>
        </w:rPr>
        <w:t>194</w:t>
      </w:r>
      <w:r w:rsidR="00AC3832" w:rsidRPr="00207730">
        <w:rPr>
          <w:rFonts w:eastAsia="Calibri" w:cs="Times New Roman"/>
          <w:bCs/>
          <w:sz w:val="28"/>
          <w:szCs w:val="28"/>
        </w:rPr>
        <w:fldChar w:fldCharType="end"/>
      </w:r>
      <w:r w:rsidR="00DE753F" w:rsidRPr="00207730">
        <w:rPr>
          <w:rFonts w:eastAsia="Calibri" w:cs="Times New Roman"/>
          <w:bCs/>
          <w:iCs/>
          <w:sz w:val="28"/>
          <w:szCs w:val="28"/>
          <w:lang w:val="ru-RU"/>
        </w:rPr>
        <w:t xml:space="preserve">], </w:t>
      </w:r>
      <w:r w:rsidRPr="00207730">
        <w:rPr>
          <w:rFonts w:eastAsia="Calibri" w:cs="Times New Roman"/>
          <w:bCs/>
          <w:iCs/>
          <w:sz w:val="28"/>
          <w:szCs w:val="28"/>
          <w:lang w:val="ru-RU"/>
        </w:rPr>
        <w:t>но многие страны постепенно осознают реабилитационные преимущества ограниченного доступа в Интернет для заключенных. Так, сингапурская тюремная служба приняла конкретное решение, внедрив цифровые планшеты («Инструмент оцифровки средств реабилитации и исправительных учреждений заключенных») для обучения, общения и предотвращения контрабанды</w:t>
      </w:r>
      <w:r w:rsidR="00DE753F" w:rsidRPr="00207730">
        <w:rPr>
          <w:rFonts w:eastAsia="Calibri" w:cs="Times New Roman"/>
          <w:bCs/>
          <w:iCs/>
          <w:sz w:val="28"/>
          <w:szCs w:val="28"/>
          <w:lang w:val="ru-RU"/>
        </w:rPr>
        <w:t>.</w:t>
      </w:r>
    </w:p>
    <w:p w14:paraId="3CCD4119" w14:textId="180878C9" w:rsidR="00D50766" w:rsidRPr="00207730" w:rsidRDefault="0068302E"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Несмотря на потенциал современных технологий в оптимизации деятельности пенитенциарных учреждений, полная автоматизация представляется нецелесообразной и невозможной. Оптимальной стратегией является внедрение «умных» технологий для автоматизации рутинных операций, что позволит сотрудникам сосредоточиться на выполнении критически важных функций, таких как обеспечение безопасности, социальная поддержка и реабилитация заключенных, а также соблюдение их прав и уважение их достоинства</w:t>
      </w:r>
      <w:r w:rsidR="00DE753F" w:rsidRPr="00207730">
        <w:rPr>
          <w:rFonts w:eastAsia="Calibri" w:cs="Times New Roman"/>
          <w:bCs/>
          <w:iCs/>
          <w:sz w:val="28"/>
          <w:szCs w:val="28"/>
          <w:lang w:val="ru-RU"/>
        </w:rPr>
        <w:t>.</w:t>
      </w:r>
    </w:p>
    <w:p w14:paraId="29473E9D" w14:textId="774E7E06"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Создание «умной колонии</w:t>
      </w:r>
      <w:r w:rsidR="00726E28" w:rsidRPr="00207730">
        <w:rPr>
          <w:rFonts w:eastAsia="Calibri" w:cs="Times New Roman"/>
          <w:bCs/>
          <w:iCs/>
          <w:sz w:val="28"/>
          <w:szCs w:val="28"/>
          <w:lang w:val="ru-RU"/>
        </w:rPr>
        <w:t>/тюрьмы</w:t>
      </w:r>
      <w:r w:rsidR="00D55C4D" w:rsidRPr="00207730">
        <w:rPr>
          <w:rFonts w:eastAsia="Calibri" w:cs="Times New Roman"/>
          <w:bCs/>
          <w:iCs/>
          <w:sz w:val="28"/>
          <w:szCs w:val="28"/>
          <w:lang w:val="ru-RU"/>
        </w:rPr>
        <w:t>»</w:t>
      </w:r>
      <w:r w:rsidRPr="00207730">
        <w:rPr>
          <w:rFonts w:eastAsia="Calibri" w:cs="Times New Roman"/>
          <w:bCs/>
          <w:iCs/>
          <w:sz w:val="28"/>
          <w:szCs w:val="28"/>
          <w:lang w:val="ru-RU"/>
        </w:rPr>
        <w:t xml:space="preserve"> требует и подготовки персонала. С.С. Епифанов выделил основные препятствия эффективному использованию научно-технических средств сотрудниками УИС:</w:t>
      </w:r>
    </w:p>
    <w:p w14:paraId="2D39E168"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1. Отсутствие уверенности:</w:t>
      </w:r>
    </w:p>
    <w:p w14:paraId="20891A7D"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неверие в эффективность и пользу от использования технических средств;</w:t>
      </w:r>
    </w:p>
    <w:p w14:paraId="46CA00BB"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сомнения в законности их применения в конкретных служебных ситуациях.</w:t>
      </w:r>
    </w:p>
    <w:p w14:paraId="4E8ADF2C"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2. Недостаток опыта и навыков:</w:t>
      </w:r>
    </w:p>
    <w:p w14:paraId="40A081A3"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трудности в работе с новыми и непривычными техническими средствами;</w:t>
      </w:r>
    </w:p>
    <w:p w14:paraId="689A1E35"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недостаточные знания и умения по эксплуатации различных приборов и устройств.</w:t>
      </w:r>
    </w:p>
    <w:p w14:paraId="7B85C8D8" w14:textId="65A0EBE2"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отсутствие опыта применения технических средств в конкретных правоохранительных ситуациях. [</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_Ref172823694 \r \h </w:instrText>
      </w:r>
      <w:r w:rsidR="00465070"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195</w:t>
      </w:r>
      <w:r w:rsidR="00AC3832" w:rsidRPr="00207730">
        <w:rPr>
          <w:rFonts w:eastAsia="Calibri" w:cs="Times New Roman"/>
          <w:bCs/>
          <w:iCs/>
          <w:sz w:val="28"/>
          <w:szCs w:val="28"/>
          <w:lang w:val="ru-RU"/>
        </w:rPr>
        <w:fldChar w:fldCharType="end"/>
      </w:r>
      <w:r w:rsidRPr="00207730">
        <w:rPr>
          <w:rFonts w:eastAsia="Calibri" w:cs="Times New Roman"/>
          <w:bCs/>
          <w:iCs/>
          <w:sz w:val="28"/>
          <w:szCs w:val="28"/>
          <w:lang w:val="ru-RU"/>
        </w:rPr>
        <w:t>, с. 112].</w:t>
      </w:r>
    </w:p>
    <w:p w14:paraId="5676EE65"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Чтобы сотрудники правоохранительных органов активно использовали научно-технические средства, необходимо преодолеть психологический барьер, который им мешает. Это достигается путем создания убеждения в необходимости применения техники в их работе. Во время обучения следует не только обучать техническим навыкам, но и формировать у сотрудников навыки организации и тактики применения аппаратуры в реальных ситуациях. </w:t>
      </w:r>
    </w:p>
    <w:p w14:paraId="2BA47022" w14:textId="5A41952B" w:rsidR="00D50766" w:rsidRPr="00207730" w:rsidRDefault="00895604"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Чтобы новые технологии приносили максимальную пользу, необходимо уделить особое внимание обучению сотрудников </w:t>
      </w:r>
      <w:r w:rsidR="00DE753F" w:rsidRPr="00207730">
        <w:rPr>
          <w:rFonts w:eastAsia="Calibri" w:cs="Times New Roman"/>
          <w:bCs/>
          <w:iCs/>
          <w:sz w:val="28"/>
          <w:szCs w:val="28"/>
          <w:lang w:val="ru-RU"/>
        </w:rPr>
        <w:t>[</w:t>
      </w:r>
      <w:r w:rsidR="00AC3832" w:rsidRPr="00207730">
        <w:rPr>
          <w:rFonts w:eastAsia="Calibri" w:cs="Times New Roman"/>
          <w:bCs/>
          <w:iCs/>
          <w:sz w:val="28"/>
          <w:szCs w:val="28"/>
          <w:lang w:val="ru-RU"/>
        </w:rPr>
        <w:fldChar w:fldCharType="begin"/>
      </w:r>
      <w:r w:rsidR="00AC3832" w:rsidRPr="00207730">
        <w:rPr>
          <w:rFonts w:eastAsia="Calibri" w:cs="Times New Roman"/>
          <w:bCs/>
          <w:iCs/>
          <w:sz w:val="28"/>
          <w:szCs w:val="28"/>
          <w:lang w:val="ru-RU"/>
        </w:rPr>
        <w:instrText xml:space="preserve"> REF _Ref198320893 \r \h </w:instrText>
      </w:r>
      <w:r w:rsidR="00465070" w:rsidRPr="00207730">
        <w:rPr>
          <w:rFonts w:eastAsia="Calibri" w:cs="Times New Roman"/>
          <w:bCs/>
          <w:iCs/>
          <w:sz w:val="28"/>
          <w:szCs w:val="28"/>
          <w:lang w:val="ru-RU"/>
        </w:rPr>
        <w:instrText xml:space="preserve"> \* MERGEFORMAT </w:instrText>
      </w:r>
      <w:r w:rsidR="00AC3832" w:rsidRPr="00207730">
        <w:rPr>
          <w:rFonts w:eastAsia="Calibri" w:cs="Times New Roman"/>
          <w:bCs/>
          <w:iCs/>
          <w:sz w:val="28"/>
          <w:szCs w:val="28"/>
          <w:lang w:val="ru-RU"/>
        </w:rPr>
      </w:r>
      <w:r w:rsidR="00AC3832" w:rsidRPr="00207730">
        <w:rPr>
          <w:rFonts w:eastAsia="Calibri" w:cs="Times New Roman"/>
          <w:bCs/>
          <w:iCs/>
          <w:sz w:val="28"/>
          <w:szCs w:val="28"/>
          <w:lang w:val="ru-RU"/>
        </w:rPr>
        <w:fldChar w:fldCharType="separate"/>
      </w:r>
      <w:r w:rsidR="00AC46D8">
        <w:rPr>
          <w:rFonts w:eastAsia="Calibri" w:cs="Times New Roman"/>
          <w:bCs/>
          <w:iCs/>
          <w:sz w:val="28"/>
          <w:szCs w:val="28"/>
          <w:lang w:val="ru-RU"/>
        </w:rPr>
        <w:t>196</w:t>
      </w:r>
      <w:r w:rsidR="00AC3832" w:rsidRPr="00207730">
        <w:rPr>
          <w:rFonts w:eastAsia="Calibri" w:cs="Times New Roman"/>
          <w:bCs/>
          <w:iCs/>
          <w:sz w:val="28"/>
          <w:szCs w:val="28"/>
          <w:lang w:val="ru-RU"/>
        </w:rPr>
        <w:fldChar w:fldCharType="end"/>
      </w:r>
      <w:r w:rsidR="00DE753F" w:rsidRPr="00207730">
        <w:rPr>
          <w:rFonts w:eastAsia="Calibri" w:cs="Times New Roman"/>
          <w:bCs/>
          <w:iCs/>
          <w:sz w:val="28"/>
          <w:szCs w:val="28"/>
          <w:lang w:val="ru-RU"/>
        </w:rPr>
        <w:t xml:space="preserve">, с. 10]. </w:t>
      </w:r>
      <w:r w:rsidRPr="00207730">
        <w:rPr>
          <w:rFonts w:eastAsia="Calibri" w:cs="Times New Roman"/>
          <w:bCs/>
          <w:iCs/>
          <w:sz w:val="28"/>
          <w:szCs w:val="28"/>
          <w:lang w:val="ru-RU"/>
        </w:rPr>
        <w:t>Практические тренинги, моделирующие реальные ситуации, помогут им освоить новые навыки. Крайне важно распространять успешные примеры использования новейших технологий в уголовно-исполнительной системе, чтобы вдохновить и обучить других</w:t>
      </w:r>
      <w:r w:rsidR="00DE753F" w:rsidRPr="00207730">
        <w:rPr>
          <w:rFonts w:eastAsia="Calibri" w:cs="Times New Roman"/>
          <w:bCs/>
          <w:iCs/>
          <w:sz w:val="28"/>
          <w:szCs w:val="28"/>
          <w:lang w:val="ru-RU"/>
        </w:rPr>
        <w:t>.</w:t>
      </w:r>
    </w:p>
    <w:p w14:paraId="5E6EA137" w14:textId="3B407511"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Таким образом, </w:t>
      </w:r>
      <w:r w:rsidR="00895604" w:rsidRPr="00207730">
        <w:rPr>
          <w:rFonts w:eastAsia="Calibri" w:cs="Times New Roman"/>
          <w:bCs/>
          <w:iCs/>
          <w:sz w:val="28"/>
          <w:szCs w:val="28"/>
          <w:lang w:val="ru-RU"/>
        </w:rPr>
        <w:t>для повышения эффективности и безопасности уголовно-исполнительной системы, предлагается исследовать и развивать концепцию «умных колоний/тюрем», в которых будет обеспечен контролируемый режим для осужденных и персонала. В качестве одного из возможных шагов на начальном этапе, следует рассмотреть законодательное закрепление возможности чипирования осужденных, направляемых в УМБ, а также изучить перспективы использования ИИ. Реализация этой концепции потребует внесения изменений и дополнений в</w:t>
      </w:r>
      <w:r w:rsidR="00165878" w:rsidRPr="00207730">
        <w:rPr>
          <w:rFonts w:eastAsia="Calibri" w:cs="Times New Roman"/>
          <w:bCs/>
          <w:iCs/>
          <w:sz w:val="28"/>
          <w:szCs w:val="28"/>
          <w:lang w:val="ru-RU"/>
        </w:rPr>
        <w:t xml:space="preserve"> </w:t>
      </w:r>
      <w:r w:rsidRPr="00207730">
        <w:rPr>
          <w:rFonts w:eastAsia="Calibri" w:cs="Times New Roman"/>
          <w:bCs/>
          <w:iCs/>
          <w:sz w:val="28"/>
          <w:szCs w:val="28"/>
          <w:lang w:val="ru-RU"/>
        </w:rPr>
        <w:t xml:space="preserve">ст. 96 УИК РК и </w:t>
      </w:r>
      <w:r w:rsidR="00C8246E" w:rsidRPr="00207730">
        <w:rPr>
          <w:rFonts w:eastAsia="Calibri" w:cs="Times New Roman"/>
          <w:bCs/>
          <w:iCs/>
          <w:sz w:val="28"/>
          <w:szCs w:val="28"/>
          <w:lang w:val="ru-RU"/>
        </w:rPr>
        <w:t xml:space="preserve">ст. </w:t>
      </w:r>
      <w:r w:rsidRPr="00207730">
        <w:rPr>
          <w:rFonts w:eastAsia="Calibri" w:cs="Times New Roman"/>
          <w:bCs/>
          <w:iCs/>
          <w:sz w:val="28"/>
          <w:szCs w:val="28"/>
          <w:lang w:val="ru-RU"/>
        </w:rPr>
        <w:t xml:space="preserve">46 УК РК. </w:t>
      </w:r>
    </w:p>
    <w:p w14:paraId="552BA527" w14:textId="6A72CAB7" w:rsidR="00D50766" w:rsidRPr="00207730" w:rsidRDefault="00165878"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Разработка «умных колоний/тюрем» – тема, активно обсуждаемая за рубежом. Используя сочетание передовых технологий, включая усовершенствованные системы видеонаблюдения, распознавание лиц, видеоаналитику и браслеты слежения, тюремные власти стремятся к созданию интеллектуальных систем, обеспечивающих высокий уровень безопасности и наблюдения </w:t>
      </w:r>
      <w:r w:rsidR="00DE753F" w:rsidRPr="00207730">
        <w:rPr>
          <w:rFonts w:eastAsia="Calibri" w:cs="Times New Roman"/>
          <w:bCs/>
          <w:iCs/>
          <w:sz w:val="28"/>
          <w:szCs w:val="28"/>
          <w:lang w:val="ru-RU"/>
        </w:rPr>
        <w:t>[</w:t>
      </w:r>
      <w:r w:rsidR="00685C6F" w:rsidRPr="00207730">
        <w:rPr>
          <w:rFonts w:eastAsia="Calibri" w:cs="Times New Roman"/>
          <w:bCs/>
          <w:iCs/>
          <w:sz w:val="28"/>
          <w:szCs w:val="28"/>
        </w:rPr>
        <w:fldChar w:fldCharType="begin"/>
      </w:r>
      <w:r w:rsidR="00685C6F" w:rsidRPr="00207730">
        <w:rPr>
          <w:rFonts w:eastAsia="Calibri" w:cs="Times New Roman"/>
          <w:bCs/>
          <w:iCs/>
          <w:sz w:val="28"/>
          <w:szCs w:val="28"/>
          <w:lang w:val="ru-RU"/>
        </w:rPr>
        <w:instrText xml:space="preserve"> REF _Ref198320748 \r \h </w:instrText>
      </w:r>
      <w:r w:rsidR="00465070" w:rsidRPr="00207730">
        <w:rPr>
          <w:rFonts w:eastAsia="Calibri" w:cs="Times New Roman"/>
          <w:bCs/>
          <w:iCs/>
          <w:sz w:val="28"/>
          <w:szCs w:val="28"/>
          <w:lang w:val="ru-RU"/>
        </w:rPr>
        <w:instrText xml:space="preserve"> \* </w:instrText>
      </w:r>
      <w:r w:rsidR="00465070" w:rsidRPr="00207730">
        <w:rPr>
          <w:rFonts w:eastAsia="Calibri" w:cs="Times New Roman"/>
          <w:bCs/>
          <w:iCs/>
          <w:sz w:val="28"/>
          <w:szCs w:val="28"/>
        </w:rPr>
        <w:instrText>MERGEFORMAT</w:instrText>
      </w:r>
      <w:r w:rsidR="00465070" w:rsidRPr="00207730">
        <w:rPr>
          <w:rFonts w:eastAsia="Calibri" w:cs="Times New Roman"/>
          <w:bCs/>
          <w:iCs/>
          <w:sz w:val="28"/>
          <w:szCs w:val="28"/>
          <w:lang w:val="ru-RU"/>
        </w:rPr>
        <w:instrText xml:space="preserve"> </w:instrText>
      </w:r>
      <w:r w:rsidR="00685C6F" w:rsidRPr="00207730">
        <w:rPr>
          <w:rFonts w:eastAsia="Calibri" w:cs="Times New Roman"/>
          <w:bCs/>
          <w:iCs/>
          <w:sz w:val="28"/>
          <w:szCs w:val="28"/>
        </w:rPr>
      </w:r>
      <w:r w:rsidR="00685C6F" w:rsidRPr="00207730">
        <w:rPr>
          <w:rFonts w:eastAsia="Calibri" w:cs="Times New Roman"/>
          <w:bCs/>
          <w:iCs/>
          <w:sz w:val="28"/>
          <w:szCs w:val="28"/>
        </w:rPr>
        <w:fldChar w:fldCharType="separate"/>
      </w:r>
      <w:r w:rsidR="00AC46D8">
        <w:rPr>
          <w:rFonts w:eastAsia="Calibri" w:cs="Times New Roman"/>
          <w:bCs/>
          <w:iCs/>
          <w:sz w:val="28"/>
          <w:szCs w:val="28"/>
          <w:lang w:val="ru-RU"/>
        </w:rPr>
        <w:t>188</w:t>
      </w:r>
      <w:r w:rsidR="00685C6F" w:rsidRPr="00207730">
        <w:rPr>
          <w:rFonts w:eastAsia="Calibri" w:cs="Times New Roman"/>
          <w:bCs/>
          <w:iCs/>
          <w:sz w:val="28"/>
          <w:szCs w:val="28"/>
        </w:rPr>
        <w:fldChar w:fldCharType="end"/>
      </w:r>
      <w:r w:rsidR="00DE753F" w:rsidRPr="00207730">
        <w:rPr>
          <w:rFonts w:eastAsia="Calibri" w:cs="Times New Roman"/>
          <w:bCs/>
          <w:iCs/>
          <w:sz w:val="28"/>
          <w:szCs w:val="28"/>
          <w:lang w:val="ru-RU"/>
        </w:rPr>
        <w:t>]</w:t>
      </w:r>
      <w:r w:rsidRPr="00207730">
        <w:rPr>
          <w:rFonts w:eastAsia="Calibri" w:cs="Times New Roman"/>
          <w:bCs/>
          <w:iCs/>
          <w:sz w:val="28"/>
          <w:szCs w:val="28"/>
          <w:lang w:val="ru-RU"/>
        </w:rPr>
        <w:t>,</w:t>
      </w:r>
      <w:r w:rsidR="00DE753F" w:rsidRPr="00207730">
        <w:rPr>
          <w:rFonts w:eastAsia="Calibri" w:cs="Times New Roman"/>
          <w:bCs/>
          <w:iCs/>
          <w:sz w:val="28"/>
          <w:szCs w:val="28"/>
          <w:lang w:val="ru-RU"/>
        </w:rPr>
        <w:t xml:space="preserve"> </w:t>
      </w:r>
      <w:r w:rsidRPr="00207730">
        <w:rPr>
          <w:rFonts w:eastAsia="Calibri" w:cs="Times New Roman"/>
          <w:bCs/>
          <w:iCs/>
          <w:sz w:val="28"/>
          <w:szCs w:val="28"/>
          <w:lang w:val="ru-RU"/>
        </w:rPr>
        <w:t xml:space="preserve">а также оптимальную функциональность </w:t>
      </w:r>
      <w:r w:rsidR="00DE753F" w:rsidRPr="00207730">
        <w:rPr>
          <w:rFonts w:eastAsia="Calibri" w:cs="Times New Roman"/>
          <w:bCs/>
          <w:iCs/>
          <w:sz w:val="28"/>
          <w:szCs w:val="28"/>
          <w:lang w:val="ru-RU"/>
        </w:rPr>
        <w:t>[</w:t>
      </w:r>
      <w:r w:rsidR="00685C6F" w:rsidRPr="00207730">
        <w:rPr>
          <w:rFonts w:eastAsia="Calibri" w:cs="Times New Roman"/>
          <w:bCs/>
          <w:iCs/>
          <w:sz w:val="28"/>
          <w:szCs w:val="28"/>
        </w:rPr>
        <w:fldChar w:fldCharType="begin"/>
      </w:r>
      <w:r w:rsidR="00685C6F" w:rsidRPr="00207730">
        <w:rPr>
          <w:rFonts w:eastAsia="Calibri" w:cs="Times New Roman"/>
          <w:bCs/>
          <w:iCs/>
          <w:sz w:val="28"/>
          <w:szCs w:val="28"/>
          <w:lang w:val="ru-RU"/>
        </w:rPr>
        <w:instrText xml:space="preserve"> REF _Ref172823726 \r \h </w:instrText>
      </w:r>
      <w:r w:rsidR="00465070" w:rsidRPr="00207730">
        <w:rPr>
          <w:rFonts w:eastAsia="Calibri" w:cs="Times New Roman"/>
          <w:bCs/>
          <w:iCs/>
          <w:sz w:val="28"/>
          <w:szCs w:val="28"/>
          <w:lang w:val="ru-RU"/>
        </w:rPr>
        <w:instrText xml:space="preserve"> \* </w:instrText>
      </w:r>
      <w:r w:rsidR="00465070" w:rsidRPr="00207730">
        <w:rPr>
          <w:rFonts w:eastAsia="Calibri" w:cs="Times New Roman"/>
          <w:bCs/>
          <w:iCs/>
          <w:sz w:val="28"/>
          <w:szCs w:val="28"/>
        </w:rPr>
        <w:instrText>MERGEFORMAT</w:instrText>
      </w:r>
      <w:r w:rsidR="00465070" w:rsidRPr="00207730">
        <w:rPr>
          <w:rFonts w:eastAsia="Calibri" w:cs="Times New Roman"/>
          <w:bCs/>
          <w:iCs/>
          <w:sz w:val="28"/>
          <w:szCs w:val="28"/>
          <w:lang w:val="ru-RU"/>
        </w:rPr>
        <w:instrText xml:space="preserve"> </w:instrText>
      </w:r>
      <w:r w:rsidR="00685C6F" w:rsidRPr="00207730">
        <w:rPr>
          <w:rFonts w:eastAsia="Calibri" w:cs="Times New Roman"/>
          <w:bCs/>
          <w:iCs/>
          <w:sz w:val="28"/>
          <w:szCs w:val="28"/>
        </w:rPr>
      </w:r>
      <w:r w:rsidR="00685C6F" w:rsidRPr="00207730">
        <w:rPr>
          <w:rFonts w:eastAsia="Calibri" w:cs="Times New Roman"/>
          <w:bCs/>
          <w:iCs/>
          <w:sz w:val="28"/>
          <w:szCs w:val="28"/>
        </w:rPr>
        <w:fldChar w:fldCharType="separate"/>
      </w:r>
      <w:r w:rsidR="00AC46D8">
        <w:rPr>
          <w:rFonts w:eastAsia="Calibri" w:cs="Times New Roman"/>
          <w:bCs/>
          <w:iCs/>
          <w:sz w:val="28"/>
          <w:szCs w:val="28"/>
          <w:lang w:val="ru-RU"/>
        </w:rPr>
        <w:t>197</w:t>
      </w:r>
      <w:r w:rsidR="00685C6F" w:rsidRPr="00207730">
        <w:rPr>
          <w:rFonts w:eastAsia="Calibri" w:cs="Times New Roman"/>
          <w:bCs/>
          <w:iCs/>
          <w:sz w:val="28"/>
          <w:szCs w:val="28"/>
        </w:rPr>
        <w:fldChar w:fldCharType="end"/>
      </w:r>
      <w:r w:rsidR="00DE753F" w:rsidRPr="00207730">
        <w:rPr>
          <w:rFonts w:eastAsia="Calibri" w:cs="Times New Roman"/>
          <w:bCs/>
          <w:iCs/>
          <w:sz w:val="28"/>
          <w:szCs w:val="28"/>
          <w:lang w:val="ru-RU"/>
        </w:rPr>
        <w:t xml:space="preserve">]. </w:t>
      </w:r>
    </w:p>
    <w:p w14:paraId="066BB1C6" w14:textId="7DE811DE"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Так, проектирование тюрем в Китае описывается как движение к «роботократии», где </w:t>
      </w:r>
      <w:r w:rsidR="00EE3261" w:rsidRPr="00207730">
        <w:rPr>
          <w:rFonts w:eastAsia="Calibri" w:cs="Times New Roman"/>
          <w:bCs/>
          <w:iCs/>
          <w:sz w:val="28"/>
          <w:szCs w:val="28"/>
          <w:lang w:val="ru-RU"/>
        </w:rPr>
        <w:t>ИИ</w:t>
      </w:r>
      <w:r w:rsidRPr="00207730">
        <w:rPr>
          <w:rFonts w:eastAsia="Calibri" w:cs="Times New Roman"/>
          <w:bCs/>
          <w:iCs/>
          <w:sz w:val="28"/>
          <w:szCs w:val="28"/>
          <w:lang w:val="ru-RU"/>
        </w:rPr>
        <w:t xml:space="preserve"> играет ключевую роль в управлении. «Умная тюрьма» Яньчэн служит примером этой тенденции. Здесь система непрерывного наблюдения за заключенными реализована с помощью сети датчиков и камер, соединенных с </w:t>
      </w:r>
      <w:r w:rsidR="00EE3261" w:rsidRPr="00207730">
        <w:rPr>
          <w:rFonts w:eastAsia="Calibri" w:cs="Times New Roman"/>
          <w:bCs/>
          <w:iCs/>
          <w:sz w:val="28"/>
          <w:szCs w:val="28"/>
          <w:lang w:val="ru-RU"/>
        </w:rPr>
        <w:t>ИИ</w:t>
      </w:r>
      <w:r w:rsidRPr="00207730">
        <w:rPr>
          <w:rFonts w:eastAsia="Calibri" w:cs="Times New Roman"/>
          <w:bCs/>
          <w:iCs/>
          <w:sz w:val="28"/>
          <w:szCs w:val="28"/>
          <w:lang w:val="ru-RU"/>
        </w:rPr>
        <w:t>, который может непрерывно отслеживать и контролировать каждого заключенного [</w:t>
      </w:r>
      <w:r w:rsidR="00685C6F" w:rsidRPr="00207730">
        <w:rPr>
          <w:rFonts w:eastAsia="Calibri" w:cs="Times New Roman"/>
          <w:bCs/>
          <w:iCs/>
          <w:sz w:val="28"/>
          <w:szCs w:val="28"/>
        </w:rPr>
        <w:fldChar w:fldCharType="begin"/>
      </w:r>
      <w:r w:rsidR="00685C6F" w:rsidRPr="00207730">
        <w:rPr>
          <w:rFonts w:eastAsia="Calibri" w:cs="Times New Roman"/>
          <w:bCs/>
          <w:iCs/>
          <w:sz w:val="28"/>
          <w:szCs w:val="28"/>
          <w:lang w:val="ru-RU"/>
        </w:rPr>
        <w:instrText xml:space="preserve"> REF _Ref198320913 \r \h </w:instrText>
      </w:r>
      <w:r w:rsidR="00465070" w:rsidRPr="00207730">
        <w:rPr>
          <w:rFonts w:eastAsia="Calibri" w:cs="Times New Roman"/>
          <w:bCs/>
          <w:iCs/>
          <w:sz w:val="28"/>
          <w:szCs w:val="28"/>
          <w:lang w:val="ru-RU"/>
        </w:rPr>
        <w:instrText xml:space="preserve"> \* </w:instrText>
      </w:r>
      <w:r w:rsidR="00465070" w:rsidRPr="00207730">
        <w:rPr>
          <w:rFonts w:eastAsia="Calibri" w:cs="Times New Roman"/>
          <w:bCs/>
          <w:iCs/>
          <w:sz w:val="28"/>
          <w:szCs w:val="28"/>
        </w:rPr>
        <w:instrText>MERGEFORMAT</w:instrText>
      </w:r>
      <w:r w:rsidR="00465070" w:rsidRPr="00207730">
        <w:rPr>
          <w:rFonts w:eastAsia="Calibri" w:cs="Times New Roman"/>
          <w:bCs/>
          <w:iCs/>
          <w:sz w:val="28"/>
          <w:szCs w:val="28"/>
          <w:lang w:val="ru-RU"/>
        </w:rPr>
        <w:instrText xml:space="preserve"> </w:instrText>
      </w:r>
      <w:r w:rsidR="00685C6F" w:rsidRPr="00207730">
        <w:rPr>
          <w:rFonts w:eastAsia="Calibri" w:cs="Times New Roman"/>
          <w:bCs/>
          <w:iCs/>
          <w:sz w:val="28"/>
          <w:szCs w:val="28"/>
        </w:rPr>
      </w:r>
      <w:r w:rsidR="00685C6F" w:rsidRPr="00207730">
        <w:rPr>
          <w:rFonts w:eastAsia="Calibri" w:cs="Times New Roman"/>
          <w:bCs/>
          <w:iCs/>
          <w:sz w:val="28"/>
          <w:szCs w:val="28"/>
        </w:rPr>
        <w:fldChar w:fldCharType="separate"/>
      </w:r>
      <w:r w:rsidR="00AC46D8">
        <w:rPr>
          <w:rFonts w:eastAsia="Calibri" w:cs="Times New Roman"/>
          <w:bCs/>
          <w:iCs/>
          <w:sz w:val="28"/>
          <w:szCs w:val="28"/>
          <w:lang w:val="ru-RU"/>
        </w:rPr>
        <w:t>198</w:t>
      </w:r>
      <w:r w:rsidR="00685C6F" w:rsidRPr="00207730">
        <w:rPr>
          <w:rFonts w:eastAsia="Calibri" w:cs="Times New Roman"/>
          <w:bCs/>
          <w:iCs/>
          <w:sz w:val="28"/>
          <w:szCs w:val="28"/>
        </w:rPr>
        <w:fldChar w:fldCharType="end"/>
      </w:r>
      <w:r w:rsidRPr="00207730">
        <w:rPr>
          <w:rFonts w:eastAsia="Calibri" w:cs="Times New Roman"/>
          <w:bCs/>
          <w:iCs/>
          <w:sz w:val="28"/>
          <w:szCs w:val="28"/>
          <w:lang w:val="ru-RU"/>
        </w:rPr>
        <w:t>].</w:t>
      </w:r>
    </w:p>
    <w:p w14:paraId="6C8F9BEB" w14:textId="3A03C387" w:rsidR="00D50766" w:rsidRPr="00207730" w:rsidRDefault="00CA1E46"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Таким образом,</w:t>
      </w:r>
      <w:r w:rsidRPr="00207730">
        <w:rPr>
          <w:lang w:val="ru-RU"/>
        </w:rPr>
        <w:t xml:space="preserve"> </w:t>
      </w:r>
      <w:r w:rsidRPr="00207730">
        <w:rPr>
          <w:rFonts w:eastAsia="Calibri" w:cs="Times New Roman"/>
          <w:bCs/>
          <w:iCs/>
          <w:sz w:val="28"/>
          <w:szCs w:val="28"/>
          <w:lang w:val="ru-RU"/>
        </w:rPr>
        <w:t>концепция «умной колонии/тюрьмы» предполагает интеграцию цифровых технологий в учреждения уголовно-исполнительной системы, что потенциально повышает безопасность и улучшает условия содержания заключенных. Однако, признавая существующие риски, важно избегать прямого копирования зарубежных моделей надзора, особенно тех, что напоминают паноптикум. Необходимо тщательно изучить и внедрять цифровые технологии ответственно и этично, чтобы не усугубить проблемы, существующие в системе исполнения накзаний</w:t>
      </w:r>
      <w:r w:rsidR="00DE753F" w:rsidRPr="00207730">
        <w:rPr>
          <w:rFonts w:eastAsia="Calibri" w:cs="Times New Roman"/>
          <w:bCs/>
          <w:iCs/>
          <w:sz w:val="28"/>
          <w:szCs w:val="28"/>
          <w:lang w:val="ru-RU"/>
        </w:rPr>
        <w:t>.</w:t>
      </w:r>
    </w:p>
    <w:p w14:paraId="5C5D7FE7" w14:textId="7B56BA35" w:rsidR="00D50766" w:rsidRPr="00207730" w:rsidRDefault="005D067A"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заключение следует подчеркнуть, что наиболее перспективным направлением развития системы исполнения наказаний представляется внедрение комплексного технико-криминалистического подхода к организации содержания осужденных в учреждениях материально-бытового обеспечения. Реализовать такой подход возможно через разработку и поэтапное внедрение концепции «умных колоний» (или «умных тюрем») </w:t>
      </w:r>
      <w:r w:rsidRPr="00207730">
        <w:rPr>
          <w:rFonts w:eastAsia="Calibri" w:cs="Times New Roman"/>
          <w:bCs/>
          <w:iCs/>
          <w:sz w:val="28"/>
          <w:szCs w:val="28"/>
          <w:lang w:val="ru-RU"/>
        </w:rPr>
        <w:t xml:space="preserve">– </w:t>
      </w:r>
      <w:r w:rsidRPr="00207730">
        <w:rPr>
          <w:rFonts w:eastAsia="Calibri" w:cs="Times New Roman"/>
          <w:sz w:val="28"/>
          <w:szCs w:val="28"/>
          <w:lang w:val="ru-RU"/>
        </w:rPr>
        <w:t>инновационной модели, основанной на интеграции цифровых технологий, интеллектуальных систем наблюдения, автоматизации процессов контроля и обеспечения безопасности</w:t>
      </w:r>
      <w:r w:rsidR="00DE753F" w:rsidRPr="00207730">
        <w:rPr>
          <w:rFonts w:eastAsia="Calibri" w:cs="Times New Roman"/>
          <w:sz w:val="28"/>
          <w:szCs w:val="28"/>
          <w:lang w:val="ru-RU"/>
        </w:rPr>
        <w:t>.</w:t>
      </w:r>
      <w:r w:rsidRPr="00207730">
        <w:rPr>
          <w:rFonts w:eastAsia="Calibri" w:cs="Times New Roman"/>
          <w:sz w:val="28"/>
          <w:szCs w:val="28"/>
          <w:lang w:val="ru-RU"/>
        </w:rPr>
        <w:t xml:space="preserve"> Однако практическая реализация данной идеи требует глубокой научной проработки, включая оценку финансово-экономических затрат, технической осуществимости, а также совершенствование нормативно-правового регулирования, которое должно обеспечить баланс между эффективностью надзора и соблюдением прав осужденных.</w:t>
      </w:r>
    </w:p>
    <w:p w14:paraId="0A00B2BD" w14:textId="073AE25D"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результате проведенного нами исследования, сформулированы направления, которые вписываются в общую концепцию создания «умно</w:t>
      </w:r>
      <w:r w:rsidR="00C5318E" w:rsidRPr="00207730">
        <w:rPr>
          <w:rFonts w:eastAsia="Calibri" w:cs="Times New Roman"/>
          <w:sz w:val="28"/>
          <w:szCs w:val="28"/>
          <w:lang w:val="ru-RU"/>
        </w:rPr>
        <w:t>й колонии/тюрьмы</w:t>
      </w:r>
      <w:r w:rsidRPr="00207730">
        <w:rPr>
          <w:rFonts w:eastAsia="Calibri" w:cs="Times New Roman"/>
          <w:sz w:val="28"/>
          <w:szCs w:val="28"/>
          <w:lang w:val="ru-RU"/>
        </w:rPr>
        <w:t>», в частности это:</w:t>
      </w:r>
    </w:p>
    <w:p w14:paraId="57D5ACC3"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обеспечение правовой основы применения технологии чипирования в отношении отдельной категории осужденных;</w:t>
      </w:r>
    </w:p>
    <w:p w14:paraId="3B51A635" w14:textId="070F8C1A"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разработка и внедрение интегрированного реестра технических средств в формате программного продукта или мобильного приложения с модулем регулярного обновления и обязательным предоставлением доступа уполномоченным сотрудникам правоохранительных органов, в </w:t>
      </w:r>
      <w:r w:rsidR="00D134EB" w:rsidRPr="00207730">
        <w:rPr>
          <w:rFonts w:eastAsia="Calibri" w:cs="Times New Roman"/>
          <w:sz w:val="28"/>
          <w:szCs w:val="28"/>
          <w:lang w:val="ru-RU"/>
        </w:rPr>
        <w:t>том числе</w:t>
      </w:r>
      <w:r w:rsidRPr="00207730">
        <w:rPr>
          <w:rFonts w:eastAsia="Calibri" w:cs="Times New Roman"/>
          <w:sz w:val="28"/>
          <w:szCs w:val="28"/>
          <w:lang w:val="ru-RU"/>
        </w:rPr>
        <w:t xml:space="preserve"> УИС, и экспертных подразделений;</w:t>
      </w:r>
    </w:p>
    <w:p w14:paraId="46621246" w14:textId="775FA6DA"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разработка и принятие </w:t>
      </w:r>
      <w:r w:rsidR="00702F84" w:rsidRPr="00207730">
        <w:rPr>
          <w:rFonts w:eastAsia="Calibri" w:cs="Times New Roman"/>
          <w:sz w:val="28"/>
          <w:szCs w:val="28"/>
          <w:lang w:val="ru-RU"/>
        </w:rPr>
        <w:t>Алгоритма по</w:t>
      </w:r>
      <w:r w:rsidRPr="00207730">
        <w:rPr>
          <w:rFonts w:eastAsia="Calibri" w:cs="Times New Roman"/>
          <w:sz w:val="28"/>
          <w:szCs w:val="28"/>
          <w:lang w:val="ru-RU"/>
        </w:rPr>
        <w:t xml:space="preserve"> вопрос</w:t>
      </w:r>
      <w:r w:rsidR="00702F84" w:rsidRPr="00207730">
        <w:rPr>
          <w:rFonts w:eastAsia="Calibri" w:cs="Times New Roman"/>
          <w:sz w:val="28"/>
          <w:szCs w:val="28"/>
          <w:lang w:val="ru-RU"/>
        </w:rPr>
        <w:t>ам</w:t>
      </w:r>
      <w:r w:rsidRPr="00207730">
        <w:rPr>
          <w:rFonts w:eastAsia="Calibri" w:cs="Times New Roman"/>
          <w:sz w:val="28"/>
          <w:szCs w:val="28"/>
          <w:lang w:val="ru-RU"/>
        </w:rPr>
        <w:t>, относящи</w:t>
      </w:r>
      <w:r w:rsidR="00C5318E" w:rsidRPr="00207730">
        <w:rPr>
          <w:rFonts w:eastAsia="Calibri" w:cs="Times New Roman"/>
          <w:sz w:val="28"/>
          <w:szCs w:val="28"/>
          <w:lang w:val="ru-RU"/>
        </w:rPr>
        <w:t>х</w:t>
      </w:r>
      <w:r w:rsidRPr="00207730">
        <w:rPr>
          <w:rFonts w:eastAsia="Calibri" w:cs="Times New Roman"/>
          <w:sz w:val="28"/>
          <w:szCs w:val="28"/>
          <w:lang w:val="ru-RU"/>
        </w:rPr>
        <w:t xml:space="preserve">ся к ТКО содержания </w:t>
      </w:r>
      <w:r w:rsidR="008F6E2F" w:rsidRPr="00207730">
        <w:rPr>
          <w:rFonts w:eastAsia="Calibri" w:cs="Times New Roman"/>
          <w:sz w:val="28"/>
          <w:szCs w:val="28"/>
          <w:lang w:val="ru-RU"/>
        </w:rPr>
        <w:t>о</w:t>
      </w:r>
      <w:r w:rsidRPr="00207730">
        <w:rPr>
          <w:rFonts w:eastAsia="Calibri" w:cs="Times New Roman"/>
          <w:sz w:val="28"/>
          <w:szCs w:val="28"/>
          <w:lang w:val="ru-RU"/>
        </w:rPr>
        <w:t>сужденных в УМБ;</w:t>
      </w:r>
    </w:p>
    <w:p w14:paraId="3B63EB29" w14:textId="77777777" w:rsidR="00D50766" w:rsidRPr="00207730" w:rsidRDefault="00DE753F" w:rsidP="00126ACD">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полноценная теоретическая и практическая подготовка всех сотрудников УИС к применению </w:t>
      </w:r>
      <w:r w:rsidRPr="00207730">
        <w:rPr>
          <w:rFonts w:eastAsia="Calibri" w:cs="Times New Roman"/>
          <w:bCs/>
          <w:iCs/>
          <w:sz w:val="28"/>
          <w:szCs w:val="28"/>
          <w:lang w:val="ru-RU"/>
        </w:rPr>
        <w:t>новейших научно-технических средств в их работе.</w:t>
      </w:r>
    </w:p>
    <w:p w14:paraId="28944DDE" w14:textId="77777777" w:rsidR="005D1149" w:rsidRPr="00207730" w:rsidRDefault="00126ACD" w:rsidP="001A5B9F">
      <w:pPr>
        <w:tabs>
          <w:tab w:val="left" w:pos="9214"/>
          <w:tab w:val="left" w:pos="9356"/>
        </w:tabs>
        <w:spacing w:after="0" w:line="240" w:lineRule="auto"/>
        <w:ind w:firstLine="709"/>
        <w:jc w:val="both"/>
        <w:rPr>
          <w:rFonts w:eastAsia="Calibri" w:cs="Times New Roman"/>
          <w:iCs/>
          <w:sz w:val="28"/>
          <w:szCs w:val="28"/>
          <w:lang w:val="ru-RU"/>
        </w:rPr>
      </w:pPr>
      <w:r w:rsidRPr="00207730">
        <w:rPr>
          <w:rFonts w:eastAsia="Calibri" w:cs="Times New Roman"/>
          <w:iCs/>
          <w:sz w:val="28"/>
          <w:szCs w:val="28"/>
          <w:lang w:val="ru-RU"/>
        </w:rPr>
        <w:t>Проведенный автором опрос, охвативший сотрудников УИС, Службы пробации, Департамента полиции, прокуратуры, антикоррупционной службы и службы экономических расследований, показало в целом позитивное восприятие участниками идеи внедрения законодательных и технологических инноваций в деятельность учреждений УИС. Вместе с тем результаты анкетирования выявили, что значительная часть респондентов затруднилась с точным определением понятия «высылка», что свидетельствует о недостаточной теоретической и правовой проработанности данного института как альтернативной меры наказания. Это обстоятельство подчеркивает необходимость проведения дополнительных научных исследований и экспертных дискуссий, направленных на уточнение правового статуса, содержания и механизма реализации данной меры.</w:t>
      </w:r>
      <w:r w:rsidR="001A5B9F" w:rsidRPr="00207730">
        <w:rPr>
          <w:rFonts w:eastAsia="Calibri" w:cs="Times New Roman"/>
          <w:iCs/>
          <w:sz w:val="28"/>
          <w:szCs w:val="28"/>
          <w:lang w:val="ru-RU"/>
        </w:rPr>
        <w:t xml:space="preserve"> </w:t>
      </w:r>
    </w:p>
    <w:p w14:paraId="28FE2948" w14:textId="2532CAA1" w:rsidR="001A5B9F" w:rsidRPr="00207730" w:rsidRDefault="001A5B9F" w:rsidP="001A5B9F">
      <w:pPr>
        <w:tabs>
          <w:tab w:val="left" w:pos="9214"/>
          <w:tab w:val="left" w:pos="9356"/>
        </w:tabs>
        <w:spacing w:after="0" w:line="240" w:lineRule="auto"/>
        <w:ind w:firstLine="709"/>
        <w:jc w:val="both"/>
        <w:rPr>
          <w:rFonts w:eastAsia="Calibri" w:cs="Times New Roman"/>
          <w:iCs/>
          <w:sz w:val="28"/>
          <w:szCs w:val="28"/>
          <w:lang w:val="ru-RU"/>
        </w:rPr>
      </w:pPr>
      <w:r w:rsidRPr="00207730">
        <w:rPr>
          <w:rFonts w:eastAsia="Calibri" w:cs="Times New Roman"/>
          <w:iCs/>
          <w:sz w:val="28"/>
          <w:szCs w:val="28"/>
          <w:lang w:val="ru-RU"/>
        </w:rPr>
        <w:t>Поэтому предлагается использовать более понятный термин «ссылка». Тем более с учетом положительного опыта советского уголовного и исправительно-трудового права, где в законодательстве было предусмотрено и применялось судами такое наказание, как ссылка, в качестве основного вида за преступления небольшой и средней тяжести, коррупционные и экономические, внедрить в качестве основного наказания ссылка.</w:t>
      </w:r>
    </w:p>
    <w:p w14:paraId="034154AC" w14:textId="56A6A7B1" w:rsidR="00D50766" w:rsidRPr="00207730" w:rsidRDefault="00126ACD" w:rsidP="00126ACD">
      <w:pPr>
        <w:tabs>
          <w:tab w:val="left" w:pos="9214"/>
          <w:tab w:val="left" w:pos="9356"/>
        </w:tabs>
        <w:spacing w:after="0" w:line="240" w:lineRule="auto"/>
        <w:ind w:firstLine="709"/>
        <w:jc w:val="both"/>
        <w:rPr>
          <w:rFonts w:eastAsia="Calibri" w:cs="Times New Roman"/>
          <w:iCs/>
          <w:sz w:val="28"/>
          <w:szCs w:val="28"/>
          <w:lang w:val="ru-RU"/>
        </w:rPr>
      </w:pPr>
      <w:r w:rsidRPr="00207730">
        <w:rPr>
          <w:rFonts w:eastAsia="Calibri" w:cs="Times New Roman"/>
          <w:iCs/>
          <w:sz w:val="28"/>
          <w:szCs w:val="28"/>
          <w:lang w:val="ru-RU"/>
        </w:rPr>
        <w:t>Кроме того, большинство участников опроса выразили уверенность в том, что успешная интеграция новых технологий в систему исполнения наказаний невозможна без предварительной профессиональной подготовки персонала. По их мнению, сотрудники УИС должны пройти специальное обучение, направленное на формирование компетенций по эксплуатации, техническому обслуживанию и правомерному использованию внедряемых цифровых средств контроля и надзора.</w:t>
      </w:r>
    </w:p>
    <w:p w14:paraId="7C59F69D" w14:textId="14B47527" w:rsidR="00D50766" w:rsidRPr="00207730" w:rsidRDefault="00CD7E46" w:rsidP="00126ACD">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заключение необходимо подчеркнуть, что, несмотря на более высокую стоимость содержания «умных колоний/тюрем» по сравнению с существующими учреждениями, необходимо учитывать комплексный эффект реабилитации преступников. Реабилитированные и трудоустроенные граждане вносят вклад в экономику, уплачивая налоги, а общество освобождается от бремени издержек, связанных с преступностью, включая физический и эмоциональный ущерб, расходы на здравоохранение, финансовые убытки и снижение производительности.</w:t>
      </w:r>
    </w:p>
    <w:p w14:paraId="2256E4B8" w14:textId="61F9C39C" w:rsidR="00D50766" w:rsidRPr="00207730" w:rsidRDefault="00CD7E46"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В связи с этим, расходы на «умные колонии/тюрьмы» можно рассматривать как инвестиции в будущее. Но важно понимать, что это не панацея. Необходимо решать системные проблемы, такие как социальные причины преступности, чрезмерные сроки заключения и дискриминация бывших заключенных. </w:t>
      </w:r>
      <w:r w:rsidR="006927A6" w:rsidRPr="00207730">
        <w:rPr>
          <w:rFonts w:eastAsia="Calibri" w:cs="Times New Roman"/>
          <w:sz w:val="28"/>
          <w:szCs w:val="28"/>
          <w:lang w:val="ru-RU"/>
        </w:rPr>
        <w:t>Важно изучить эту концепцию с учетом политических и культурных особенностей Казахстана, чтобы определить возможности ее адаптации для повышения общественной безопасности и разработки эффективных «умных» подходов к борьбе с преступностью</w:t>
      </w:r>
      <w:r w:rsidRPr="00207730">
        <w:rPr>
          <w:rFonts w:eastAsia="Calibri" w:cs="Times New Roman"/>
          <w:sz w:val="28"/>
          <w:szCs w:val="28"/>
          <w:lang w:val="ru-RU"/>
        </w:rPr>
        <w:t>, соответствующей потребностям казахстанского общества</w:t>
      </w:r>
      <w:r w:rsidR="00DE753F" w:rsidRPr="00207730">
        <w:rPr>
          <w:rFonts w:eastAsia="Calibri" w:cs="Times New Roman"/>
          <w:sz w:val="28"/>
          <w:szCs w:val="28"/>
          <w:lang w:val="ru-RU"/>
        </w:rPr>
        <w:t xml:space="preserve">. </w:t>
      </w:r>
    </w:p>
    <w:p w14:paraId="7A911ED0"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Тем более, человечество уже привыкло к тому, что на улицах и в помещениях ведется постоянное видеонаблюдение и мы давно живем под внешним электронным контролем, добровольно согласившись на это ради удобства, личной безопасности и общественного порядка. Современные технологии прочно вошли в повседневную жизнь, охватывая все больше аспектов личного пространства.</w:t>
      </w:r>
    </w:p>
    <w:p w14:paraId="2C5805B4" w14:textId="4CBE89A9" w:rsidR="00D50766" w:rsidRPr="00207730" w:rsidRDefault="00DA2FFA"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w:t>
      </w:r>
      <w:r w:rsidR="00DE753F" w:rsidRPr="00207730">
        <w:rPr>
          <w:rFonts w:eastAsia="Calibri" w:cs="Times New Roman"/>
          <w:sz w:val="28"/>
          <w:szCs w:val="28"/>
          <w:lang w:val="ru-RU"/>
        </w:rPr>
        <w:t xml:space="preserve"> век стремительного развития информационных систем полноценное функционирование общества невозможно без определенного уровня внешнего контроля. Поэтому суть проблемы заключается не в самом факте контроля, а в предотвращении злоупотреблений полученной информацией. Именно на это –создание правовых и технологических гарантий защиты данных – следует делать акцент, а не на попытки исключить сам факт наблюдения, что в нынешних реалиях попросту невозможно.</w:t>
      </w:r>
    </w:p>
    <w:p w14:paraId="47DF92D9" w14:textId="3A0430DB"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Для сравнения стоит обратиться к опыту других стран. Так, в 2023 г. в Сальвадоре была открыта новая пенитенциарная колония, вызвавшая широкий общественный резонанс [</w:t>
      </w:r>
      <w:r w:rsidR="00685C6F" w:rsidRPr="00207730">
        <w:rPr>
          <w:rFonts w:eastAsia="Calibri" w:cs="Times New Roman"/>
          <w:sz w:val="28"/>
          <w:szCs w:val="28"/>
          <w:lang w:val="ru-RU"/>
        </w:rPr>
        <w:fldChar w:fldCharType="begin"/>
      </w:r>
      <w:r w:rsidR="00685C6F" w:rsidRPr="00207730">
        <w:rPr>
          <w:rFonts w:eastAsia="Calibri" w:cs="Times New Roman"/>
          <w:sz w:val="28"/>
          <w:szCs w:val="28"/>
          <w:lang w:val="ru-RU"/>
        </w:rPr>
        <w:instrText xml:space="preserve"> REF _Ref198320919 \r \h </w:instrText>
      </w:r>
      <w:r w:rsidR="00960157" w:rsidRPr="00207730">
        <w:rPr>
          <w:rFonts w:eastAsia="Calibri" w:cs="Times New Roman"/>
          <w:sz w:val="28"/>
          <w:szCs w:val="28"/>
          <w:lang w:val="ru-RU"/>
        </w:rPr>
        <w:instrText xml:space="preserve"> \* MERGEFORMAT </w:instrText>
      </w:r>
      <w:r w:rsidR="00685C6F" w:rsidRPr="00207730">
        <w:rPr>
          <w:rFonts w:eastAsia="Calibri" w:cs="Times New Roman"/>
          <w:sz w:val="28"/>
          <w:szCs w:val="28"/>
          <w:lang w:val="ru-RU"/>
        </w:rPr>
      </w:r>
      <w:r w:rsidR="00685C6F" w:rsidRPr="00207730">
        <w:rPr>
          <w:rFonts w:eastAsia="Calibri" w:cs="Times New Roman"/>
          <w:sz w:val="28"/>
          <w:szCs w:val="28"/>
          <w:lang w:val="ru-RU"/>
        </w:rPr>
        <w:fldChar w:fldCharType="separate"/>
      </w:r>
      <w:r w:rsidR="00AC46D8">
        <w:rPr>
          <w:rFonts w:eastAsia="Calibri" w:cs="Times New Roman"/>
          <w:sz w:val="28"/>
          <w:szCs w:val="28"/>
          <w:lang w:val="ru-RU"/>
        </w:rPr>
        <w:t>199</w:t>
      </w:r>
      <w:r w:rsidR="00685C6F" w:rsidRPr="00207730">
        <w:rPr>
          <w:rFonts w:eastAsia="Calibri" w:cs="Times New Roman"/>
          <w:sz w:val="28"/>
          <w:szCs w:val="28"/>
          <w:lang w:val="ru-RU"/>
        </w:rPr>
        <w:fldChar w:fldCharType="end"/>
      </w:r>
      <w:r w:rsidRPr="00207730">
        <w:rPr>
          <w:rFonts w:eastAsia="Calibri" w:cs="Times New Roman"/>
          <w:sz w:val="28"/>
          <w:szCs w:val="28"/>
          <w:lang w:val="ru-RU"/>
        </w:rPr>
        <w:t>]. Условия содержания в ней шокируют: осужденные спят без постельных принадлежностей, на 100 человек приходится два туалета и две раковины, рацион питания ограничен, и в целом общие условия не соответствуют Правилам Нельсона Манделы. Подобная практика, по сути, приравнивается к психологическим и физическим пыткам.</w:t>
      </w:r>
    </w:p>
    <w:p w14:paraId="67115B1B" w14:textId="2E033C06"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Конечно, если верить официальной статистике, уровень преступности в стране снизился, но смущают средства достижения таких результатов. И, что немаловажно, на создание такой колонии были затрачены колоссальные финансовые средства – высокие заборы, передовые системы наблюдения, охрана, спецтехника. Это не только вопрос морали, но и огромной нагрузки на бюджет.</w:t>
      </w:r>
    </w:p>
    <w:p w14:paraId="7419F242" w14:textId="02C32ED0" w:rsidR="00DE7831" w:rsidRPr="00207730" w:rsidRDefault="00A92439"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Е.А. Саламатов, подводя итог в своем исследовании «О восстановительном правосудии спросите у предков» отмечает, что</w:t>
      </w:r>
      <w:r w:rsidR="00DE753F" w:rsidRPr="00207730">
        <w:rPr>
          <w:rFonts w:eastAsia="Calibri" w:cs="Times New Roman"/>
          <w:sz w:val="28"/>
          <w:szCs w:val="28"/>
          <w:lang w:val="ru-RU"/>
        </w:rPr>
        <w:t xml:space="preserve"> </w:t>
      </w:r>
      <w:r w:rsidRPr="00207730">
        <w:rPr>
          <w:rFonts w:eastAsia="Calibri" w:cs="Times New Roman"/>
          <w:sz w:val="28"/>
          <w:szCs w:val="28"/>
          <w:lang w:val="ru-RU"/>
        </w:rPr>
        <w:t>«</w:t>
      </w:r>
      <w:r w:rsidR="00DE753F" w:rsidRPr="00207730">
        <w:rPr>
          <w:rFonts w:eastAsia="Calibri" w:cs="Times New Roman"/>
          <w:sz w:val="28"/>
          <w:szCs w:val="28"/>
          <w:lang w:val="ru-RU"/>
        </w:rPr>
        <w:t>за прошедшие 100 лет правовая психология казахского народа изменилась кардинально. Ж</w:t>
      </w:r>
      <w:r w:rsidR="00F01A23" w:rsidRPr="00207730">
        <w:rPr>
          <w:rFonts w:eastAsia="Calibri" w:cs="Times New Roman"/>
          <w:sz w:val="28"/>
          <w:szCs w:val="28"/>
          <w:lang w:val="ru-RU"/>
        </w:rPr>
        <w:t>е</w:t>
      </w:r>
      <w:r w:rsidR="00DE753F" w:rsidRPr="00207730">
        <w:rPr>
          <w:rFonts w:eastAsia="Calibri" w:cs="Times New Roman"/>
          <w:sz w:val="28"/>
          <w:szCs w:val="28"/>
          <w:lang w:val="ru-RU"/>
        </w:rPr>
        <w:t>гловский принцип «вор должен сидеть в тюрьме» прочно въелся в наше сознание. Сегодня в тюрьмах Казахстана отбывают лишение свободы за кражи, грабежи, мошенничество и коррупцию около 8 тысяч человек, большинство из которых никогда не погасят нанесенный ущерб, не говоря уже о примирении с потерпевшими. Этого не произойдет и по идеологическим соображениям криминального толка, так как в преступном мире это не «комильфо».</w:t>
      </w:r>
    </w:p>
    <w:p w14:paraId="226FB155" w14:textId="77777777" w:rsidR="00DE7831"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Потерпевший от преступления из центральной фигуры при судах биев в нынешнее время превратился в жертву в полном смысле этого слова, к которой с советских времен приклеилось оскорбительное и пренебрежительное прозвище - «терпила».</w:t>
      </w:r>
    </w:p>
    <w:p w14:paraId="31F2DE53" w14:textId="32F4F616" w:rsidR="00DE7831"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Постоянно совершенствуя свое законодательство в части наказания преступников, мы продолжаем игнорировать многовековой бесценный опыт своих предков, который, в отличие от западных идей, основывается на культурно-правовом коде собственного народа.</w:t>
      </w:r>
      <w:r w:rsidR="00A92439" w:rsidRPr="00207730">
        <w:rPr>
          <w:rFonts w:eastAsia="Calibri" w:cs="Times New Roman"/>
          <w:sz w:val="28"/>
          <w:szCs w:val="28"/>
          <w:lang w:val="ru-RU"/>
        </w:rPr>
        <w:t>» [</w:t>
      </w:r>
      <w:r w:rsidR="00A92439" w:rsidRPr="00207730">
        <w:rPr>
          <w:rFonts w:eastAsia="Calibri" w:cs="Times New Roman"/>
          <w:sz w:val="28"/>
          <w:szCs w:val="28"/>
          <w:lang w:val="ru-RU"/>
        </w:rPr>
        <w:fldChar w:fldCharType="begin"/>
      </w:r>
      <w:r w:rsidR="00A92439" w:rsidRPr="00207730">
        <w:rPr>
          <w:rFonts w:eastAsia="Calibri" w:cs="Times New Roman"/>
          <w:sz w:val="28"/>
          <w:szCs w:val="28"/>
          <w:lang w:val="ru-RU"/>
        </w:rPr>
        <w:instrText xml:space="preserve"> REF _Ref206710870 \r \h </w:instrText>
      </w:r>
      <w:r w:rsidR="00040CA2" w:rsidRPr="00207730">
        <w:rPr>
          <w:rFonts w:eastAsia="Calibri" w:cs="Times New Roman"/>
          <w:sz w:val="28"/>
          <w:szCs w:val="28"/>
          <w:lang w:val="ru-RU"/>
        </w:rPr>
        <w:instrText xml:space="preserve"> \* MERGEFORMAT </w:instrText>
      </w:r>
      <w:r w:rsidR="00A92439" w:rsidRPr="00207730">
        <w:rPr>
          <w:rFonts w:eastAsia="Calibri" w:cs="Times New Roman"/>
          <w:sz w:val="28"/>
          <w:szCs w:val="28"/>
          <w:lang w:val="ru-RU"/>
        </w:rPr>
      </w:r>
      <w:r w:rsidR="00A92439" w:rsidRPr="00207730">
        <w:rPr>
          <w:rFonts w:eastAsia="Calibri" w:cs="Times New Roman"/>
          <w:sz w:val="28"/>
          <w:szCs w:val="28"/>
          <w:lang w:val="ru-RU"/>
        </w:rPr>
        <w:fldChar w:fldCharType="separate"/>
      </w:r>
      <w:r w:rsidR="00AC46D8">
        <w:rPr>
          <w:rFonts w:eastAsia="Calibri" w:cs="Times New Roman"/>
          <w:sz w:val="28"/>
          <w:szCs w:val="28"/>
          <w:lang w:val="ru-RU"/>
        </w:rPr>
        <w:t>176</w:t>
      </w:r>
      <w:r w:rsidR="00A92439" w:rsidRPr="00207730">
        <w:rPr>
          <w:rFonts w:eastAsia="Calibri" w:cs="Times New Roman"/>
          <w:sz w:val="28"/>
          <w:szCs w:val="28"/>
          <w:lang w:val="ru-RU"/>
        </w:rPr>
        <w:fldChar w:fldCharType="end"/>
      </w:r>
      <w:r w:rsidR="00A92439" w:rsidRPr="00207730">
        <w:rPr>
          <w:rFonts w:eastAsia="Calibri" w:cs="Times New Roman"/>
          <w:sz w:val="28"/>
          <w:szCs w:val="28"/>
          <w:lang w:val="ru-RU"/>
        </w:rPr>
        <w:t>].</w:t>
      </w:r>
    </w:p>
    <w:p w14:paraId="5A226837"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На этом фоне Казахстан может и должен выбрать иной, более прогрессивный и цивилизованный путь развития уголовно-исполнительной системы. Путь, в основе которого лежат не репрессии и страх, а технологии, правовые гарантии, индивидуальный подход и уважение к человеческому достоинству, даже в отношении тех, кто оступился. Наша страна может стать примером для других стран, доказав, что эффективность исполнения наказания возможна без жестокости и унижения, а с применением современных средств контроля, цифровизации, пробационных программ и социального сопровождения.</w:t>
      </w:r>
    </w:p>
    <w:p w14:paraId="1CEDB4D0" w14:textId="3A86FF0B" w:rsidR="00F575D7" w:rsidRDefault="00DE753F" w:rsidP="00F575D7">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Об этом говорит и Глава государства, </w:t>
      </w:r>
      <w:r w:rsidR="002E1B30" w:rsidRPr="00207730">
        <w:rPr>
          <w:rFonts w:eastAsia="Calibri" w:cs="Times New Roman"/>
          <w:sz w:val="28"/>
          <w:szCs w:val="28"/>
          <w:lang w:val="ru-RU"/>
        </w:rPr>
        <w:t>отмечая</w:t>
      </w:r>
      <w:r w:rsidR="002E1B30">
        <w:rPr>
          <w:rFonts w:eastAsia="Calibri" w:cs="Times New Roman"/>
          <w:sz w:val="28"/>
          <w:szCs w:val="28"/>
          <w:lang w:val="ru-RU"/>
        </w:rPr>
        <w:t xml:space="preserve">, </w:t>
      </w:r>
      <w:r w:rsidR="002E1B30" w:rsidRPr="00F575D7">
        <w:rPr>
          <w:rFonts w:eastAsia="Calibri" w:cs="Times New Roman"/>
          <w:sz w:val="28"/>
          <w:szCs w:val="28"/>
          <w:lang w:val="ru-RU"/>
        </w:rPr>
        <w:t>что</w:t>
      </w:r>
      <w:r w:rsidR="00F575D7" w:rsidRPr="00F575D7">
        <w:rPr>
          <w:rFonts w:eastAsia="Calibri" w:cs="Times New Roman"/>
          <w:sz w:val="28"/>
          <w:szCs w:val="28"/>
          <w:lang w:val="ru-RU"/>
        </w:rPr>
        <w:t xml:space="preserve"> современное общество предъявляет обоснованно высокие требования к деятельности Правительства, что обусловливает необходимость результативной работы министров и готовности к принятию взвешенных, но при этом смелых управленческих решений.</w:t>
      </w:r>
      <w:r w:rsidR="00F575D7">
        <w:rPr>
          <w:rFonts w:eastAsia="Calibri" w:cs="Times New Roman"/>
          <w:sz w:val="28"/>
          <w:szCs w:val="28"/>
          <w:lang w:val="ru-RU"/>
        </w:rPr>
        <w:t xml:space="preserve"> </w:t>
      </w:r>
      <w:r w:rsidRPr="00207730">
        <w:rPr>
          <w:rFonts w:eastAsia="Calibri" w:cs="Times New Roman"/>
          <w:sz w:val="28"/>
          <w:szCs w:val="28"/>
          <w:lang w:val="ru-RU"/>
        </w:rPr>
        <w:t>При этом Президент оценивает нынешнюю работу руководителей-экономистов как посредственную: «слишком много риторики из лексикона международных финансовых институтов, мало конкретного дела. Сейчас нужны специалисты, хорошо знающие положение в регионах и механизмы функционирования реальной экономики, то есть поработавшие «на земле». … нужен тщательный отбор кандидатов на высокие государственные должности, включая руководителей силовых органов, они должны быть преданы Родине, Республике Казахстан. И самое главное – нужно повсеместно внедрять принципы справедливости, как зеницу ока беречь единство народа на основе концепции «Закон и Порядок» [</w:t>
      </w:r>
      <w:r w:rsidR="00685C6F" w:rsidRPr="00207730">
        <w:rPr>
          <w:rFonts w:eastAsia="Calibri" w:cs="Times New Roman"/>
          <w:sz w:val="28"/>
          <w:szCs w:val="28"/>
          <w:lang w:val="ru-RU"/>
        </w:rPr>
        <w:fldChar w:fldCharType="begin"/>
      </w:r>
      <w:r w:rsidR="00685C6F" w:rsidRPr="00207730">
        <w:rPr>
          <w:rFonts w:eastAsia="Calibri" w:cs="Times New Roman"/>
          <w:sz w:val="28"/>
          <w:szCs w:val="28"/>
          <w:lang w:val="ru-RU"/>
        </w:rPr>
        <w:instrText xml:space="preserve"> REF _Ref198317312 \r \h </w:instrText>
      </w:r>
      <w:r w:rsidR="0086040D" w:rsidRPr="00207730">
        <w:rPr>
          <w:rFonts w:eastAsia="Calibri" w:cs="Times New Roman"/>
          <w:sz w:val="28"/>
          <w:szCs w:val="28"/>
          <w:lang w:val="ru-RU"/>
        </w:rPr>
        <w:instrText xml:space="preserve"> \* MERGEFORMAT </w:instrText>
      </w:r>
      <w:r w:rsidR="00685C6F" w:rsidRPr="00207730">
        <w:rPr>
          <w:rFonts w:eastAsia="Calibri" w:cs="Times New Roman"/>
          <w:sz w:val="28"/>
          <w:szCs w:val="28"/>
          <w:lang w:val="ru-RU"/>
        </w:rPr>
      </w:r>
      <w:r w:rsidR="00685C6F" w:rsidRPr="00207730">
        <w:rPr>
          <w:rFonts w:eastAsia="Calibri" w:cs="Times New Roman"/>
          <w:sz w:val="28"/>
          <w:szCs w:val="28"/>
          <w:lang w:val="ru-RU"/>
        </w:rPr>
        <w:fldChar w:fldCharType="separate"/>
      </w:r>
      <w:r w:rsidR="00AC46D8">
        <w:rPr>
          <w:rFonts w:eastAsia="Calibri" w:cs="Times New Roman"/>
          <w:sz w:val="28"/>
          <w:szCs w:val="28"/>
          <w:lang w:val="ru-RU"/>
        </w:rPr>
        <w:t>1</w:t>
      </w:r>
      <w:r w:rsidR="00685C6F" w:rsidRPr="00207730">
        <w:rPr>
          <w:rFonts w:eastAsia="Calibri" w:cs="Times New Roman"/>
          <w:sz w:val="28"/>
          <w:szCs w:val="28"/>
          <w:lang w:val="ru-RU"/>
        </w:rPr>
        <w:fldChar w:fldCharType="end"/>
      </w:r>
      <w:r w:rsidRPr="00207730">
        <w:rPr>
          <w:rFonts w:eastAsia="Calibri" w:cs="Times New Roman"/>
          <w:sz w:val="28"/>
          <w:szCs w:val="28"/>
          <w:lang w:val="ru-RU"/>
        </w:rPr>
        <w:t>].</w:t>
      </w:r>
    </w:p>
    <w:p w14:paraId="5702AD59" w14:textId="73223E9E"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будущем Казахстан может стать примером для подражания как страна с одной из самых передовых, гуманных и технологичных пенитенциарных систем в мире. Мы не идем по пути карательных моделей – мы прокладываем свой собственный путь.</w:t>
      </w:r>
    </w:p>
    <w:p w14:paraId="1CC11529"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br w:type="page"/>
      </w:r>
    </w:p>
    <w:p w14:paraId="365599F7" w14:textId="77777777" w:rsidR="00D50766" w:rsidRPr="00207730" w:rsidRDefault="00DE753F" w:rsidP="00742C3F">
      <w:pPr>
        <w:pStyle w:val="1"/>
        <w:spacing w:before="0" w:line="240" w:lineRule="auto"/>
        <w:ind w:firstLine="709"/>
        <w:jc w:val="center"/>
        <w:rPr>
          <w:rFonts w:ascii="Times New Roman" w:eastAsia="Calibri" w:hAnsi="Times New Roman" w:cs="Times New Roman"/>
          <w:b/>
          <w:caps/>
          <w:color w:val="auto"/>
          <w:sz w:val="28"/>
          <w:szCs w:val="28"/>
          <w:lang w:val="ru-RU"/>
        </w:rPr>
      </w:pPr>
      <w:bookmarkStart w:id="30" w:name="_Toc198280893"/>
      <w:r w:rsidRPr="00207730">
        <w:rPr>
          <w:rFonts w:ascii="Times New Roman" w:eastAsia="Calibri" w:hAnsi="Times New Roman" w:cs="Times New Roman"/>
          <w:b/>
          <w:caps/>
          <w:color w:val="auto"/>
          <w:sz w:val="28"/>
          <w:szCs w:val="28"/>
          <w:lang w:val="ru-RU"/>
        </w:rPr>
        <w:t>Заключение</w:t>
      </w:r>
      <w:bookmarkEnd w:id="30"/>
    </w:p>
    <w:p w14:paraId="0D006AEE"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6412E9E6"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На основе проведенного исследования можно сделать ряд основных выводов и практических рекомендаций.</w:t>
      </w:r>
    </w:p>
    <w:p w14:paraId="44A41AA9" w14:textId="78B6FA14"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целях настоящего диссертационного исследования автор предлагает понимать под ТКО содержания осужденных в учреждениях УИС регламентированную законом систему разработанных на основе криминалистических знаний</w:t>
      </w:r>
      <w:r w:rsidR="00670FFF" w:rsidRPr="00207730">
        <w:rPr>
          <w:rFonts w:eastAsia="Calibri" w:cs="Times New Roman"/>
          <w:sz w:val="28"/>
          <w:szCs w:val="28"/>
          <w:lang w:val="ru-RU"/>
        </w:rPr>
        <w:t>,</w:t>
      </w:r>
      <w:r w:rsidRPr="00207730">
        <w:rPr>
          <w:rFonts w:eastAsia="Calibri" w:cs="Times New Roman"/>
          <w:sz w:val="28"/>
          <w:szCs w:val="28"/>
          <w:lang w:val="ru-RU"/>
        </w:rPr>
        <w:t xml:space="preserve"> действий и мер по предупреждению и расследованию пенитенциарных преступлений с использованием научно-технических средств, приемов и методов регистрации, фотографирования, звукозаписи, видеосъемки, </w:t>
      </w:r>
      <w:r w:rsidR="00304F2C" w:rsidRPr="00BC435D">
        <w:rPr>
          <w:sz w:val="28"/>
          <w:szCs w:val="28"/>
          <w:lang w:val="ru-RU"/>
        </w:rPr>
        <w:t>биометрической идентификации</w:t>
      </w:r>
      <w:r w:rsidR="00304F2C" w:rsidRPr="00207730">
        <w:rPr>
          <w:rFonts w:eastAsia="Calibri" w:cs="Times New Roman"/>
          <w:sz w:val="28"/>
          <w:szCs w:val="28"/>
          <w:lang w:val="ru-RU"/>
        </w:rPr>
        <w:t xml:space="preserve"> </w:t>
      </w:r>
      <w:r w:rsidRPr="00207730">
        <w:rPr>
          <w:rFonts w:eastAsia="Calibri" w:cs="Times New Roman"/>
          <w:sz w:val="28"/>
          <w:szCs w:val="28"/>
          <w:lang w:val="ru-RU"/>
        </w:rPr>
        <w:t xml:space="preserve">осужденных и иных лиц, а также производства отдельных следственных действий. </w:t>
      </w:r>
    </w:p>
    <w:p w14:paraId="669F93C4" w14:textId="588A451D" w:rsidR="00D50766" w:rsidRPr="00AB61C2" w:rsidRDefault="00C82325" w:rsidP="00AB61C2">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Современные учреждения УИС оснащены системами видеонаблюдения, контроля доступа, обнаружения и предотвращения проникновений, а также передовыми информационными технологиями для управления и контроля за осужденными. </w:t>
      </w:r>
      <w:r w:rsidR="00AB61C2">
        <w:rPr>
          <w:rFonts w:eastAsia="Calibri" w:cs="Times New Roman"/>
          <w:sz w:val="28"/>
          <w:szCs w:val="28"/>
          <w:lang w:val="ru-RU"/>
        </w:rPr>
        <w:t xml:space="preserve">Все это в первую очередь направленно на недопущение правонарушений, а также обеспечение безопасности как персонала, так и  осужденных. </w:t>
      </w:r>
      <w:r w:rsidRPr="00207730">
        <w:rPr>
          <w:rFonts w:eastAsia="Calibri" w:cs="Times New Roman"/>
          <w:sz w:val="28"/>
          <w:szCs w:val="28"/>
          <w:lang w:val="ru-RU"/>
        </w:rPr>
        <w:t>Вместе с тем, ТКО требует постоянной модернизации и адаптации к изменяющимся технологическим и социальным реалиям для поддержания своей эффективности</w:t>
      </w:r>
      <w:r w:rsidR="00DE753F" w:rsidRPr="00207730">
        <w:rPr>
          <w:rFonts w:eastAsia="Calibri" w:cs="Times New Roman"/>
          <w:bCs/>
          <w:iCs/>
          <w:sz w:val="28"/>
          <w:szCs w:val="28"/>
          <w:lang w:val="ru-RU"/>
        </w:rPr>
        <w:t xml:space="preserve">. </w:t>
      </w:r>
    </w:p>
    <w:p w14:paraId="12F4C642" w14:textId="47EFFC63"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Анализ различных подходов к классификации технико-криминалистических методов и средств позволил предложить их классификацию по назначению</w:t>
      </w:r>
      <w:r w:rsidR="00670FFF" w:rsidRPr="00207730">
        <w:rPr>
          <w:rFonts w:eastAsia="Calibri" w:cs="Times New Roman"/>
          <w:sz w:val="28"/>
          <w:szCs w:val="28"/>
          <w:lang w:val="ru-RU"/>
        </w:rPr>
        <w:t>,</w:t>
      </w:r>
      <w:r w:rsidRPr="00207730">
        <w:rPr>
          <w:rFonts w:eastAsia="Calibri" w:cs="Times New Roman"/>
          <w:sz w:val="28"/>
          <w:szCs w:val="28"/>
          <w:lang w:val="ru-RU"/>
        </w:rPr>
        <w:t xml:space="preserve"> принципу действия</w:t>
      </w:r>
      <w:r w:rsidR="00670FFF" w:rsidRPr="00207730">
        <w:rPr>
          <w:rFonts w:eastAsia="Calibri" w:cs="Times New Roman"/>
          <w:sz w:val="28"/>
          <w:szCs w:val="28"/>
          <w:lang w:val="ru-RU"/>
        </w:rPr>
        <w:t>,</w:t>
      </w:r>
      <w:r w:rsidRPr="00207730">
        <w:rPr>
          <w:rFonts w:eastAsia="Calibri" w:cs="Times New Roman"/>
          <w:sz w:val="28"/>
          <w:szCs w:val="28"/>
          <w:lang w:val="ru-RU"/>
        </w:rPr>
        <w:t xml:space="preserve"> степени автоматизации</w:t>
      </w:r>
      <w:r w:rsidR="00670FFF" w:rsidRPr="00207730">
        <w:rPr>
          <w:rFonts w:eastAsia="Calibri" w:cs="Times New Roman"/>
          <w:sz w:val="28"/>
          <w:szCs w:val="28"/>
          <w:lang w:val="ru-RU"/>
        </w:rPr>
        <w:t>,</w:t>
      </w:r>
      <w:r w:rsidRPr="00207730">
        <w:rPr>
          <w:rFonts w:eastAsia="Calibri" w:cs="Times New Roman"/>
          <w:sz w:val="28"/>
          <w:szCs w:val="28"/>
          <w:lang w:val="ru-RU"/>
        </w:rPr>
        <w:t xml:space="preserve"> уровню воздействия на осужденных. </w:t>
      </w:r>
      <w:r w:rsidR="001361F2" w:rsidRPr="00207730">
        <w:rPr>
          <w:rFonts w:eastAsia="Calibri"/>
          <w:sz w:val="28"/>
          <w:szCs w:val="28"/>
          <w:lang w:val="ru-RU"/>
        </w:rPr>
        <w:t>Критериями выбора конкретных методов и средств для применения в УМБ являются: количество и характеристики осужденных, размер и особенности учреждения, требуемый уровень безопасности и финансовые возможности учреждения</w:t>
      </w:r>
      <w:r w:rsidRPr="00207730">
        <w:rPr>
          <w:rFonts w:eastAsia="Calibri" w:cs="Times New Roman"/>
          <w:sz w:val="28"/>
          <w:szCs w:val="28"/>
          <w:lang w:val="ru-RU"/>
        </w:rPr>
        <w:t xml:space="preserve">. </w:t>
      </w:r>
    </w:p>
    <w:p w14:paraId="536695B6"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Эффективность применения технико-криминалистических методов и средств содержания осужденных в УМБ также зависит от наличия у сотрудников УИС необходимых навыков. Для этого предлагается выделить самостоятельную учебную дисциплину «ТКО УИС» и обеспечить соответствующую подготовку сотрудников учреждений и органов УИС с использованием современных цифровых технологий, в частности, виртуальной реальности.</w:t>
      </w:r>
    </w:p>
    <w:p w14:paraId="2D892BA0" w14:textId="2CDBE92B" w:rsidR="00571805" w:rsidRPr="00207730" w:rsidRDefault="002C25B8" w:rsidP="00571805">
      <w:pPr>
        <w:tabs>
          <w:tab w:val="left" w:pos="9214"/>
          <w:tab w:val="left" w:pos="9356"/>
        </w:tabs>
        <w:spacing w:after="0" w:line="240" w:lineRule="auto"/>
        <w:ind w:firstLine="709"/>
        <w:jc w:val="both"/>
        <w:rPr>
          <w:sz w:val="28"/>
          <w:lang w:val="ru-RU"/>
        </w:rPr>
      </w:pPr>
      <w:r w:rsidRPr="00207730">
        <w:rPr>
          <w:rFonts w:cs="Times New Roman"/>
          <w:sz w:val="28"/>
          <w:lang w:val="ru-RU"/>
        </w:rPr>
        <w:t xml:space="preserve">Внедрение инновационных средств и технологий является приоритетным направлением развития современной криминалистики. Автором </w:t>
      </w:r>
      <w:r w:rsidR="00571805" w:rsidRPr="00207730">
        <w:rPr>
          <w:rFonts w:cs="Times New Roman"/>
          <w:sz w:val="28"/>
          <w:lang w:val="ru-RU"/>
        </w:rPr>
        <w:t>совместно с научными</w:t>
      </w:r>
      <w:r w:rsidRPr="00207730">
        <w:rPr>
          <w:rFonts w:cs="Times New Roman"/>
          <w:sz w:val="28"/>
          <w:lang w:val="ru-RU"/>
        </w:rPr>
        <w:t xml:space="preserve"> коллегами разработано устройство для идентификации личности осужденных с использованием технологии распознавания лиц. </w:t>
      </w:r>
      <w:r w:rsidR="00571805" w:rsidRPr="00207730">
        <w:rPr>
          <w:sz w:val="28"/>
          <w:lang w:val="ru-RU"/>
        </w:rPr>
        <w:t>Данное техническое решение имеет высокий потенциал практического применения в деятельности УИС и МВД, обеспечивая повышение уровня общественной безопасности, рационализацию использования кадровых и материальных ресурсов, а также предупреждение противоправных действий со стороны поднадзорных лиц.</w:t>
      </w:r>
    </w:p>
    <w:p w14:paraId="025B71FE" w14:textId="60E7566A" w:rsidR="00571805" w:rsidRPr="00207730" w:rsidRDefault="00571805" w:rsidP="00571805">
      <w:pPr>
        <w:tabs>
          <w:tab w:val="left" w:pos="9214"/>
          <w:tab w:val="left" w:pos="9356"/>
        </w:tabs>
        <w:spacing w:after="0" w:line="240" w:lineRule="auto"/>
        <w:ind w:firstLine="709"/>
        <w:jc w:val="both"/>
        <w:rPr>
          <w:rFonts w:cs="Times New Roman"/>
          <w:sz w:val="28"/>
          <w:lang w:val="ru-RU"/>
        </w:rPr>
      </w:pPr>
      <w:r w:rsidRPr="00207730">
        <w:rPr>
          <w:rFonts w:cs="Times New Roman"/>
          <w:sz w:val="28"/>
          <w:lang w:val="ru-RU"/>
        </w:rPr>
        <w:t>Внедрение технологии распознавания лиц в предложенную модель создает условия для оперативного и точного контроля, минимизирует вероятность ошибок при идентификации и способствует укреплению доверия к действиям правоохранительных органов с учетом принципов законности, справедливости, прозрачности и подотчетности, что делает применение разработанного устройства не только эффективным, но и этически обоснованным в контексте современного уголовно-исполнительного управления.</w:t>
      </w:r>
    </w:p>
    <w:p w14:paraId="2692A1E8" w14:textId="252B30B6" w:rsidR="00542EB9" w:rsidRPr="00C274A0" w:rsidRDefault="00DE753F" w:rsidP="00C274A0">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 В качестве технико-криминалистического средства содержания осужденных может выступать БПЛА. В связи с этим целесообразным представляется осуществление контрольной закупки для оценки их эффективности в учреждениях различного уровня безопасности. В случае положительных результатов данные технические средства будут использоваться во время специальных операций по розыску и </w:t>
      </w:r>
      <w:r w:rsidR="002E1B30" w:rsidRPr="002E1B30">
        <w:rPr>
          <w:rFonts w:eastAsia="Calibri" w:cs="Times New Roman"/>
          <w:bCs/>
          <w:iCs/>
          <w:sz w:val="28"/>
          <w:szCs w:val="28"/>
          <w:lang w:val="ru-RU"/>
        </w:rPr>
        <w:t>задержани</w:t>
      </w:r>
      <w:r w:rsidR="002E1B30">
        <w:rPr>
          <w:rFonts w:eastAsia="Calibri" w:cs="Times New Roman"/>
          <w:bCs/>
          <w:iCs/>
          <w:sz w:val="28"/>
          <w:szCs w:val="28"/>
          <w:lang w:val="ru-RU"/>
        </w:rPr>
        <w:t>ю</w:t>
      </w:r>
      <w:r w:rsidR="002E1B30" w:rsidRPr="002E1B30">
        <w:rPr>
          <w:rFonts w:eastAsia="Calibri" w:cs="Times New Roman"/>
          <w:bCs/>
          <w:iCs/>
          <w:sz w:val="28"/>
          <w:szCs w:val="28"/>
          <w:lang w:val="ru-RU"/>
        </w:rPr>
        <w:t xml:space="preserve"> осужденных, совершивших побег, освобождение заложников, а также пресечение массовых беспорядков и групповых актов неповиновения на территориях учреждений </w:t>
      </w:r>
      <w:r w:rsidR="002E1B30">
        <w:rPr>
          <w:rFonts w:eastAsia="Calibri" w:cs="Times New Roman"/>
          <w:bCs/>
          <w:iCs/>
          <w:sz w:val="28"/>
          <w:szCs w:val="28"/>
          <w:lang w:val="ru-RU"/>
        </w:rPr>
        <w:t>УИС</w:t>
      </w:r>
      <w:r w:rsidR="002E1B30" w:rsidRPr="002E1B30">
        <w:rPr>
          <w:rFonts w:eastAsia="Calibri" w:cs="Times New Roman"/>
          <w:bCs/>
          <w:iCs/>
          <w:sz w:val="28"/>
          <w:szCs w:val="28"/>
          <w:lang w:val="ru-RU"/>
        </w:rPr>
        <w:t>.</w:t>
      </w:r>
      <w:r w:rsidR="009B73ED">
        <w:rPr>
          <w:rFonts w:eastAsia="Calibri" w:cs="Times New Roman"/>
          <w:bCs/>
          <w:iCs/>
          <w:sz w:val="28"/>
          <w:szCs w:val="28"/>
          <w:lang w:val="ru-RU"/>
        </w:rPr>
        <w:t xml:space="preserve"> </w:t>
      </w:r>
      <w:r w:rsidR="00C274A0" w:rsidRPr="00C274A0">
        <w:rPr>
          <w:rFonts w:eastAsia="Calibri" w:cs="Times New Roman"/>
          <w:bCs/>
          <w:iCs/>
          <w:sz w:val="28"/>
          <w:szCs w:val="28"/>
          <w:lang w:val="ru-RU"/>
        </w:rPr>
        <w:t>Для о</w:t>
      </w:r>
      <w:r w:rsidR="00542EB9" w:rsidRPr="00C274A0">
        <w:rPr>
          <w:rFonts w:eastAsia="Calibri" w:cs="Times New Roman"/>
          <w:bCs/>
          <w:iCs/>
          <w:sz w:val="28"/>
          <w:szCs w:val="28"/>
          <w:lang w:val="ru-RU"/>
        </w:rPr>
        <w:t>беспечение режима безопасности при использование БПЛА в учреждениях УИС, в  том числе в УМБ предлагается создание системы идентификации, позволяющая разграничивать «свои» дроны от «чужих».</w:t>
      </w:r>
    </w:p>
    <w:p w14:paraId="79DEFD02" w14:textId="70955969" w:rsidR="00F206DF" w:rsidRPr="0055174D" w:rsidRDefault="00F206DF" w:rsidP="0055174D">
      <w:pPr>
        <w:tabs>
          <w:tab w:val="left" w:pos="9214"/>
          <w:tab w:val="left" w:pos="9356"/>
        </w:tabs>
        <w:spacing w:after="0" w:line="240" w:lineRule="auto"/>
        <w:ind w:firstLine="709"/>
        <w:jc w:val="both"/>
        <w:rPr>
          <w:rFonts w:cs="Times New Roman"/>
          <w:sz w:val="28"/>
          <w:lang w:val="ru-RU"/>
        </w:rPr>
      </w:pPr>
      <w:r>
        <w:rPr>
          <w:rFonts w:cs="Times New Roman"/>
          <w:sz w:val="28"/>
          <w:lang w:val="ru-RU"/>
        </w:rPr>
        <w:t>Внедрение БПЛА сопряжено с финансовыми затратами не только на закуп оборудования, но и профессиональную подготовку персонала. Эффективность обучения способствует использование симулирующих технологий, обеспечивающих отработку практических навыков управления БПЛА.</w:t>
      </w:r>
    </w:p>
    <w:p w14:paraId="42D1803C"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В целом основные аспекты ТКО содержания осужденных в местах лишения свободы включают:</w:t>
      </w:r>
    </w:p>
    <w:p w14:paraId="7A315C81"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обеспечение безопасности путем</w:t>
      </w:r>
      <w:r w:rsidRPr="00207730">
        <w:rPr>
          <w:rFonts w:eastAsia="Calibri" w:cs="Times New Roman"/>
          <w:bCs/>
          <w:iCs/>
          <w:sz w:val="28"/>
          <w:szCs w:val="28"/>
          <w:lang w:val="ru-RU"/>
        </w:rPr>
        <w:t xml:space="preserve"> </w:t>
      </w:r>
      <w:r w:rsidRPr="00207730">
        <w:rPr>
          <w:rFonts w:eastAsia="Calibri" w:cs="Times New Roman"/>
          <w:sz w:val="28"/>
          <w:szCs w:val="28"/>
          <w:lang w:val="ru-RU"/>
        </w:rPr>
        <w:t>видеонаблюдения, контроля доступа, сканирования и обнаружения запрещенных предметов позволяет предупреждать инциденты насилия, осуществлять мониторинг потока посещающих лиц и предотвращать незаконные действия внутри исправительных учреждений;</w:t>
      </w:r>
    </w:p>
    <w:p w14:paraId="52B6B17B"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правильное применение технических средств и методов способствует соблюдению прав осужденных на конфиденциальность, а также минимизирует риск пыток или недопустимых методов воздействия в отношении осужденных;</w:t>
      </w:r>
    </w:p>
    <w:p w14:paraId="45C395D3"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sz w:val="28"/>
          <w:szCs w:val="28"/>
          <w:lang w:val="ru-RU"/>
        </w:rPr>
        <w:t>- регистрацию, фотографирование, звукозапись, биометрическую идентификацию осужденных и иных лиц, в целях недопущения совершения преступлений в местах лишения свободы.</w:t>
      </w:r>
      <w:r w:rsidRPr="00207730">
        <w:rPr>
          <w:rFonts w:eastAsia="Calibri" w:cs="Times New Roman"/>
          <w:bCs/>
          <w:iCs/>
          <w:sz w:val="28"/>
          <w:szCs w:val="28"/>
          <w:lang w:val="ru-RU"/>
        </w:rPr>
        <w:t xml:space="preserve"> </w:t>
      </w:r>
    </w:p>
    <w:p w14:paraId="7B5786D5" w14:textId="708AD528"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Times New Roman" w:cs="Times New Roman"/>
          <w:sz w:val="28"/>
          <w:szCs w:val="28"/>
          <w:lang w:val="ru-RU"/>
        </w:rPr>
        <w:t xml:space="preserve">Объединяя вышеуказанные аспекты, можно сделать вывод о возможности создания </w:t>
      </w:r>
      <w:r w:rsidRPr="00207730">
        <w:rPr>
          <w:rFonts w:eastAsia="Calibri" w:cs="Times New Roman"/>
          <w:bCs/>
          <w:iCs/>
          <w:sz w:val="28"/>
          <w:szCs w:val="28"/>
          <w:lang w:val="ru-RU"/>
        </w:rPr>
        <w:t>«умно</w:t>
      </w:r>
      <w:r w:rsidR="00C5318E" w:rsidRPr="00207730">
        <w:rPr>
          <w:rFonts w:eastAsia="Calibri" w:cs="Times New Roman"/>
          <w:bCs/>
          <w:iCs/>
          <w:sz w:val="28"/>
          <w:szCs w:val="28"/>
          <w:lang w:val="ru-RU"/>
        </w:rPr>
        <w:t>й колонии/тюрьмы</w:t>
      </w:r>
      <w:r w:rsidRPr="00207730">
        <w:rPr>
          <w:rFonts w:eastAsia="Calibri" w:cs="Times New Roman"/>
          <w:bCs/>
          <w:iCs/>
          <w:sz w:val="28"/>
          <w:szCs w:val="28"/>
          <w:lang w:val="ru-RU"/>
        </w:rPr>
        <w:t xml:space="preserve">» с применением систем биометрической идентификации и новых </w:t>
      </w:r>
      <w:r w:rsidRPr="00207730">
        <w:rPr>
          <w:rFonts w:eastAsia="Calibri" w:cs="Times New Roman"/>
          <w:bCs/>
          <w:iCs/>
          <w:sz w:val="28"/>
          <w:szCs w:val="28"/>
        </w:rPr>
        <w:t>IT</w:t>
      </w:r>
      <w:r w:rsidRPr="00207730">
        <w:rPr>
          <w:rFonts w:eastAsia="Calibri" w:cs="Times New Roman"/>
          <w:bCs/>
          <w:iCs/>
          <w:sz w:val="28"/>
          <w:szCs w:val="28"/>
          <w:lang w:val="ru-RU"/>
        </w:rPr>
        <w:t xml:space="preserve">-технологий. </w:t>
      </w:r>
      <w:r w:rsidRPr="00207730">
        <w:rPr>
          <w:rFonts w:eastAsia="Calibri" w:cs="Times New Roman"/>
          <w:sz w:val="28"/>
          <w:szCs w:val="28"/>
          <w:lang w:val="ru-RU"/>
        </w:rPr>
        <w:t>В связи с этим, сформулированы направления, которые вписываются в вышеназванную общую концепцию создания «умно</w:t>
      </w:r>
      <w:r w:rsidR="00C5318E" w:rsidRPr="00207730">
        <w:rPr>
          <w:rFonts w:eastAsia="Calibri" w:cs="Times New Roman"/>
          <w:sz w:val="28"/>
          <w:szCs w:val="28"/>
          <w:lang w:val="ru-RU"/>
        </w:rPr>
        <w:t>й колонии/тюрьмы</w:t>
      </w:r>
      <w:r w:rsidRPr="00207730">
        <w:rPr>
          <w:rFonts w:eastAsia="Calibri" w:cs="Times New Roman"/>
          <w:sz w:val="28"/>
          <w:szCs w:val="28"/>
          <w:lang w:val="ru-RU"/>
        </w:rPr>
        <w:t>», в частности это:</w:t>
      </w:r>
    </w:p>
    <w:p w14:paraId="67DC88A5"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обеспечение правовой основы применения технологии чипирования в отношении отдельной категории осужденных;</w:t>
      </w:r>
    </w:p>
    <w:p w14:paraId="1273181B" w14:textId="5F7D52EB"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разработка и внедрение интегрированного реестра технических средств в формате программного продукта или мобильного приложения с модулем регулярного обновления и обязательным предоставлением доступа уполномоченным сотрудникам правоохранительных органов, в </w:t>
      </w:r>
      <w:r w:rsidR="00D134EB" w:rsidRPr="00207730">
        <w:rPr>
          <w:rFonts w:eastAsia="Calibri" w:cs="Times New Roman"/>
          <w:sz w:val="28"/>
          <w:szCs w:val="28"/>
          <w:lang w:val="ru-RU"/>
        </w:rPr>
        <w:t>том числе</w:t>
      </w:r>
      <w:r w:rsidRPr="00207730">
        <w:rPr>
          <w:rFonts w:eastAsia="Calibri" w:cs="Times New Roman"/>
          <w:sz w:val="28"/>
          <w:szCs w:val="28"/>
          <w:lang w:val="ru-RU"/>
        </w:rPr>
        <w:t xml:space="preserve"> УИС, и экспертных подразделений;</w:t>
      </w:r>
    </w:p>
    <w:p w14:paraId="64708871" w14:textId="4BBE2FC1"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  разработка и принятие ведомственного нормативно-правового акта в виде </w:t>
      </w:r>
      <w:r w:rsidR="00DD0D1A" w:rsidRPr="00207730">
        <w:rPr>
          <w:rFonts w:eastAsia="Calibri" w:cs="Times New Roman"/>
          <w:sz w:val="28"/>
          <w:szCs w:val="28"/>
          <w:lang w:val="ru-RU"/>
        </w:rPr>
        <w:t>Алгоритма</w:t>
      </w:r>
      <w:r w:rsidRPr="00207730">
        <w:rPr>
          <w:rFonts w:eastAsia="Calibri" w:cs="Times New Roman"/>
          <w:sz w:val="28"/>
          <w:szCs w:val="28"/>
          <w:lang w:val="ru-RU"/>
        </w:rPr>
        <w:t xml:space="preserve">, который в </w:t>
      </w:r>
      <w:r w:rsidR="00D134EB" w:rsidRPr="00207730">
        <w:rPr>
          <w:rFonts w:eastAsia="Calibri" w:cs="Times New Roman"/>
          <w:sz w:val="28"/>
          <w:szCs w:val="28"/>
          <w:lang w:val="ru-RU"/>
        </w:rPr>
        <w:t>том числе</w:t>
      </w:r>
      <w:r w:rsidRPr="00207730">
        <w:rPr>
          <w:rFonts w:eastAsia="Calibri" w:cs="Times New Roman"/>
          <w:sz w:val="28"/>
          <w:szCs w:val="28"/>
          <w:lang w:val="ru-RU"/>
        </w:rPr>
        <w:t xml:space="preserve"> урегулирует вопросы, относящиеся к ТКО содержания сужденных в УМБ;</w:t>
      </w:r>
    </w:p>
    <w:p w14:paraId="4C2F3F93" w14:textId="77777777"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sz w:val="28"/>
          <w:szCs w:val="28"/>
          <w:lang w:val="ru-RU"/>
        </w:rPr>
        <w:t xml:space="preserve">- полноценная теоретическая и практическая подготовка всех сотрудников УИС к применению </w:t>
      </w:r>
      <w:r w:rsidRPr="00207730">
        <w:rPr>
          <w:rFonts w:eastAsia="Calibri" w:cs="Times New Roman"/>
          <w:bCs/>
          <w:iCs/>
          <w:sz w:val="28"/>
          <w:szCs w:val="28"/>
          <w:lang w:val="ru-RU"/>
        </w:rPr>
        <w:t>новейших научно-технических средств в их работе.</w:t>
      </w:r>
    </w:p>
    <w:p w14:paraId="4BA6D327" w14:textId="763E7565"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Следует также обратить внимание на существующий Модельный УИК для государств-участников СНГ, который представляет собой рекомендательный законодательный акт, принятый Постановлением Межпарламентской Ассамблеи государств-участников СНГ от 2 ноября 1996 г. [</w:t>
      </w:r>
      <w:r w:rsidR="00685C6F" w:rsidRPr="00207730">
        <w:rPr>
          <w:rFonts w:eastAsia="Calibri" w:cs="Times New Roman"/>
          <w:sz w:val="28"/>
          <w:szCs w:val="28"/>
          <w:lang w:val="ru-RU"/>
        </w:rPr>
        <w:fldChar w:fldCharType="begin"/>
      </w:r>
      <w:r w:rsidR="00685C6F" w:rsidRPr="00207730">
        <w:rPr>
          <w:rFonts w:eastAsia="Calibri" w:cs="Times New Roman"/>
          <w:sz w:val="28"/>
          <w:szCs w:val="28"/>
          <w:lang w:val="ru-RU"/>
        </w:rPr>
        <w:instrText xml:space="preserve"> REF _Ref198320938 \r \h </w:instrText>
      </w:r>
      <w:r w:rsidR="00040CA2" w:rsidRPr="00207730">
        <w:rPr>
          <w:rFonts w:eastAsia="Calibri" w:cs="Times New Roman"/>
          <w:sz w:val="28"/>
          <w:szCs w:val="28"/>
          <w:lang w:val="ru-RU"/>
        </w:rPr>
        <w:instrText xml:space="preserve"> \* MERGEFORMAT </w:instrText>
      </w:r>
      <w:r w:rsidR="00685C6F" w:rsidRPr="00207730">
        <w:rPr>
          <w:rFonts w:eastAsia="Calibri" w:cs="Times New Roman"/>
          <w:sz w:val="28"/>
          <w:szCs w:val="28"/>
          <w:lang w:val="ru-RU"/>
        </w:rPr>
      </w:r>
      <w:r w:rsidR="00685C6F" w:rsidRPr="00207730">
        <w:rPr>
          <w:rFonts w:eastAsia="Calibri" w:cs="Times New Roman"/>
          <w:sz w:val="28"/>
          <w:szCs w:val="28"/>
          <w:lang w:val="ru-RU"/>
        </w:rPr>
        <w:fldChar w:fldCharType="separate"/>
      </w:r>
      <w:r w:rsidR="00AC46D8">
        <w:rPr>
          <w:rFonts w:eastAsia="Calibri" w:cs="Times New Roman"/>
          <w:sz w:val="28"/>
          <w:szCs w:val="28"/>
          <w:lang w:val="ru-RU"/>
        </w:rPr>
        <w:t>200</w:t>
      </w:r>
      <w:r w:rsidR="00685C6F" w:rsidRPr="00207730">
        <w:rPr>
          <w:rFonts w:eastAsia="Calibri" w:cs="Times New Roman"/>
          <w:sz w:val="28"/>
          <w:szCs w:val="28"/>
          <w:lang w:val="ru-RU"/>
        </w:rPr>
        <w:fldChar w:fldCharType="end"/>
      </w:r>
      <w:r w:rsidRPr="00207730">
        <w:rPr>
          <w:rFonts w:eastAsia="Calibri" w:cs="Times New Roman"/>
          <w:sz w:val="28"/>
          <w:szCs w:val="28"/>
          <w:lang w:val="ru-RU"/>
        </w:rPr>
        <w:t>]. Но, несмотря на свой официальный статус, данный документ на практике остается невостребованным: он крайне редко используется в качестве реального ориентира для развития национального законодательства. Как правило, о нем вспоминают лишь в рамках ежегодных встреч руководителей тюремных систем стран СНГ, но конкретные предложения по его модернизации не формируются.</w:t>
      </w:r>
    </w:p>
    <w:p w14:paraId="59FF5675" w14:textId="77777777"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Между тем, потенциал этого документа весьма значителен. В случае если Республика Казахстан выступит с инициативой его актуализации, предложив включить в него современные концепции, такие как ТКО, применение ЭСС или технологии чипирования как альтернативы классическому лишению свободы, это могло бы стать настоящим прецедентом и мощным толчком к региональной реформе пенитенциарных систем.</w:t>
      </w:r>
    </w:p>
    <w:p w14:paraId="33A4B7CC" w14:textId="4170BBDC"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Такая инициатива подчеркнет прогрессивную позицию Казахстана и его стремление не только к внутренней модернизации, но и к формированию повестки на уровне СНГ. В целом представляется целесообразным подвергнуть критическому анализу положения Модельного УИК, указав на их устаревание и оторванность от реалий XXI в. В этом контексте Казахстан может сыграть роль реформатора, заложив основу для новой региональной пенитенциарной политики.</w:t>
      </w:r>
    </w:p>
    <w:p w14:paraId="512BD929" w14:textId="34B0DAE0" w:rsidR="00D50766" w:rsidRPr="00207730"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Следует отметить, что возможность применения технологии чипирования актуализирует возвращение к таким альтернативным мерам наказания как ссылка и высылка. В связи с этим</w:t>
      </w:r>
      <w:r w:rsidR="00F21AB5" w:rsidRPr="00207730">
        <w:rPr>
          <w:rFonts w:eastAsia="Calibri" w:cs="Times New Roman"/>
          <w:bCs/>
          <w:iCs/>
          <w:sz w:val="28"/>
          <w:szCs w:val="28"/>
          <w:lang w:val="ru-RU"/>
        </w:rPr>
        <w:t xml:space="preserve"> </w:t>
      </w:r>
      <w:r w:rsidRPr="00207730">
        <w:rPr>
          <w:rFonts w:eastAsia="Calibri" w:cs="Times New Roman"/>
          <w:bCs/>
          <w:iCs/>
          <w:sz w:val="28"/>
          <w:szCs w:val="28"/>
          <w:lang w:val="ru-RU"/>
        </w:rPr>
        <w:t xml:space="preserve">предлагается дополнить ст. 40 УК РК </w:t>
      </w:r>
      <w:r w:rsidRPr="00207730">
        <w:rPr>
          <w:rFonts w:eastAsia="Calibri" w:cs="Times New Roman"/>
          <w:sz w:val="28"/>
          <w:szCs w:val="28"/>
          <w:lang w:val="ru-RU"/>
        </w:rPr>
        <w:t xml:space="preserve">пунктом 3-1) </w:t>
      </w:r>
      <w:r w:rsidR="00982C44" w:rsidRPr="00207730">
        <w:rPr>
          <w:rFonts w:eastAsia="Calibri" w:cs="Times New Roman"/>
          <w:sz w:val="28"/>
          <w:szCs w:val="28"/>
          <w:lang w:val="ru-RU"/>
        </w:rPr>
        <w:t>ссылка</w:t>
      </w:r>
      <w:r w:rsidR="00702F84" w:rsidRPr="00207730">
        <w:rPr>
          <w:rFonts w:eastAsia="Calibri" w:cs="Times New Roman"/>
          <w:sz w:val="28"/>
          <w:szCs w:val="28"/>
          <w:lang w:val="ru-RU"/>
        </w:rPr>
        <w:t xml:space="preserve"> как основной вид наказания за преступление</w:t>
      </w:r>
      <w:r w:rsidRPr="00207730">
        <w:rPr>
          <w:rFonts w:eastAsia="Calibri" w:cs="Times New Roman"/>
          <w:sz w:val="28"/>
          <w:szCs w:val="28"/>
          <w:lang w:val="ru-RU"/>
        </w:rPr>
        <w:t xml:space="preserve">, а также ввести в УК РК новую ст. </w:t>
      </w:r>
      <w:r w:rsidR="00702F84" w:rsidRPr="00207730">
        <w:rPr>
          <w:rFonts w:eastAsia="Calibri" w:cs="Times New Roman"/>
          <w:sz w:val="28"/>
          <w:szCs w:val="28"/>
          <w:lang w:val="ru-RU"/>
        </w:rPr>
        <w:t>44</w:t>
      </w:r>
      <w:r w:rsidRPr="00207730">
        <w:rPr>
          <w:rFonts w:eastAsia="Calibri" w:cs="Times New Roman"/>
          <w:sz w:val="28"/>
          <w:szCs w:val="28"/>
          <w:lang w:val="ru-RU"/>
        </w:rPr>
        <w:t>-1 и изложить в следующей редакции:</w:t>
      </w:r>
    </w:p>
    <w:p w14:paraId="1A36E1BF" w14:textId="01F4D55F" w:rsidR="00D50766" w:rsidRPr="00207730" w:rsidRDefault="00DE753F" w:rsidP="00742C3F">
      <w:pPr>
        <w:tabs>
          <w:tab w:val="left" w:pos="9214"/>
          <w:tab w:val="left" w:pos="9356"/>
        </w:tabs>
        <w:spacing w:after="0" w:line="240" w:lineRule="auto"/>
        <w:ind w:firstLine="709"/>
        <w:jc w:val="both"/>
        <w:rPr>
          <w:rFonts w:eastAsia="Calibri" w:cs="Times New Roman"/>
          <w:sz w:val="28"/>
          <w:szCs w:val="28"/>
          <w:lang w:val="ru-RU"/>
        </w:rPr>
      </w:pPr>
      <w:r w:rsidRPr="00207730">
        <w:rPr>
          <w:rFonts w:eastAsia="Calibri" w:cs="Times New Roman"/>
          <w:sz w:val="28"/>
          <w:szCs w:val="28"/>
          <w:lang w:val="ru-RU"/>
        </w:rPr>
        <w:t xml:space="preserve">«Статья </w:t>
      </w:r>
      <w:r w:rsidR="00955B3A" w:rsidRPr="00207730">
        <w:rPr>
          <w:rFonts w:eastAsia="Calibri" w:cs="Times New Roman"/>
          <w:sz w:val="28"/>
          <w:szCs w:val="28"/>
          <w:lang w:val="ru-RU"/>
        </w:rPr>
        <w:t>44</w:t>
      </w:r>
      <w:r w:rsidRPr="00207730">
        <w:rPr>
          <w:rFonts w:eastAsia="Calibri" w:cs="Times New Roman"/>
          <w:sz w:val="28"/>
          <w:szCs w:val="28"/>
          <w:lang w:val="ru-RU"/>
        </w:rPr>
        <w:t xml:space="preserve">-1. </w:t>
      </w:r>
      <w:r w:rsidR="00982C44" w:rsidRPr="00207730">
        <w:rPr>
          <w:rFonts w:eastAsia="Calibri" w:cs="Times New Roman"/>
          <w:sz w:val="28"/>
          <w:szCs w:val="28"/>
          <w:lang w:val="ru-RU"/>
        </w:rPr>
        <w:t>Ссылка</w:t>
      </w:r>
      <w:r w:rsidRPr="00207730">
        <w:rPr>
          <w:rFonts w:eastAsia="Calibri" w:cs="Times New Roman"/>
          <w:sz w:val="28"/>
          <w:szCs w:val="28"/>
          <w:lang w:val="ru-RU"/>
        </w:rPr>
        <w:t xml:space="preserve"> </w:t>
      </w:r>
    </w:p>
    <w:p w14:paraId="6AEB666E" w14:textId="77777777" w:rsidR="00982C44" w:rsidRPr="00207730" w:rsidRDefault="00DE753F" w:rsidP="00982C44">
      <w:pPr>
        <w:tabs>
          <w:tab w:val="left" w:pos="9214"/>
          <w:tab w:val="left" w:pos="9356"/>
        </w:tabs>
        <w:spacing w:after="0" w:line="240" w:lineRule="auto"/>
        <w:ind w:firstLine="709"/>
        <w:jc w:val="both"/>
        <w:rPr>
          <w:rFonts w:eastAsia="Calibri" w:cs="Times New Roman"/>
          <w:iCs/>
          <w:sz w:val="28"/>
          <w:szCs w:val="28"/>
          <w:lang w:val="ru-RU"/>
        </w:rPr>
      </w:pPr>
      <w:r w:rsidRPr="00207730">
        <w:rPr>
          <w:rFonts w:eastAsia="Calibri" w:cs="Times New Roman"/>
          <w:sz w:val="28"/>
          <w:szCs w:val="28"/>
          <w:lang w:val="ru-RU"/>
        </w:rPr>
        <w:t xml:space="preserve">1. </w:t>
      </w:r>
      <w:r w:rsidR="00982C44" w:rsidRPr="00207730">
        <w:rPr>
          <w:rFonts w:eastAsia="Calibri" w:cs="Times New Roman"/>
          <w:iCs/>
          <w:sz w:val="28"/>
          <w:szCs w:val="28"/>
          <w:lang w:val="ru-RU"/>
        </w:rPr>
        <w:t>Ссылка состоит в удалении осужденного из места его жительства с обязательным переселением в определенной местности, определенной судом. Ссылка в качестве основного наказания может назначаться на срок от пяти до десяти лет. Ссылка не применяется к несовершеннолетним, беременным женщинам, женщинам, имеющим или воспитывающим малолетнего ребенка, мужчинам, воспитывающим в одиночку малолетнего ребенка, женщинам в возрасте пятидесяти восьми и свыше лет, мужчинам в возрасте шестидесяти трех и свыше лет, лицам с инвалидностью первой или второй группы.</w:t>
      </w:r>
    </w:p>
    <w:p w14:paraId="63C5885D" w14:textId="77777777" w:rsidR="00982C44" w:rsidRPr="00207730" w:rsidRDefault="00982C44" w:rsidP="00982C44">
      <w:pPr>
        <w:tabs>
          <w:tab w:val="left" w:pos="9214"/>
          <w:tab w:val="left" w:pos="9356"/>
        </w:tabs>
        <w:spacing w:after="0" w:line="240" w:lineRule="auto"/>
        <w:ind w:firstLine="709"/>
        <w:jc w:val="both"/>
        <w:rPr>
          <w:rFonts w:eastAsia="Calibri" w:cs="Times New Roman"/>
          <w:iCs/>
          <w:sz w:val="28"/>
          <w:szCs w:val="28"/>
          <w:lang w:val="ru-RU"/>
        </w:rPr>
      </w:pPr>
      <w:r w:rsidRPr="00207730">
        <w:rPr>
          <w:rFonts w:eastAsia="Calibri" w:cs="Times New Roman"/>
          <w:iCs/>
          <w:sz w:val="28"/>
          <w:szCs w:val="28"/>
          <w:lang w:val="ru-RU"/>
        </w:rPr>
        <w:t xml:space="preserve">Ссыльные подлежат трудоустройству местными исполнительными органами. </w:t>
      </w:r>
    </w:p>
    <w:p w14:paraId="17E5F10A" w14:textId="0B2C348A" w:rsidR="00D50766" w:rsidRPr="00207730" w:rsidRDefault="00982C44" w:rsidP="00982C44">
      <w:pPr>
        <w:tabs>
          <w:tab w:val="left" w:pos="9214"/>
          <w:tab w:val="left" w:pos="9356"/>
        </w:tabs>
        <w:spacing w:after="0" w:line="240" w:lineRule="auto"/>
        <w:ind w:firstLine="709"/>
        <w:jc w:val="both"/>
        <w:rPr>
          <w:rFonts w:eastAsia="Calibri" w:cs="Times New Roman"/>
          <w:iCs/>
          <w:sz w:val="28"/>
          <w:szCs w:val="28"/>
          <w:lang w:val="ru-RU"/>
        </w:rPr>
      </w:pPr>
      <w:r w:rsidRPr="00207730">
        <w:rPr>
          <w:rFonts w:eastAsia="Calibri" w:cs="Times New Roman"/>
          <w:iCs/>
          <w:sz w:val="28"/>
          <w:szCs w:val="28"/>
          <w:lang w:val="ru-RU"/>
        </w:rPr>
        <w:t>Порядок, место и условия отбывания ссылки, устанавливаются законодательством Постановлением Правительства Республики Казахстан</w:t>
      </w:r>
      <w:r w:rsidR="00DE753F" w:rsidRPr="00207730">
        <w:rPr>
          <w:rFonts w:eastAsia="Calibri" w:cs="Times New Roman"/>
          <w:iCs/>
          <w:sz w:val="28"/>
          <w:szCs w:val="28"/>
          <w:lang w:val="ru-RU"/>
        </w:rPr>
        <w:t>.</w:t>
      </w:r>
      <w:r w:rsidR="00702F84" w:rsidRPr="00207730">
        <w:rPr>
          <w:rFonts w:eastAsia="Calibri" w:cs="Times New Roman"/>
          <w:iCs/>
          <w:sz w:val="28"/>
          <w:szCs w:val="28"/>
          <w:lang w:val="ru-RU"/>
        </w:rPr>
        <w:t>».</w:t>
      </w:r>
    </w:p>
    <w:p w14:paraId="6B5CD430" w14:textId="43ECE439" w:rsidR="00D50766" w:rsidRDefault="00DE753F"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При этом речь не идет об освобождении рецидивистов, убийц, насильников, экстремистов и террористов. Предлагаемые меры касаются исключительно лиц, впервые осужденных за экономические, коррупционные и ненасильственные преступления, в частности, имущественного характера. </w:t>
      </w:r>
    </w:p>
    <w:p w14:paraId="3673760C" w14:textId="39760C92" w:rsidR="0064370C" w:rsidRDefault="0064370C" w:rsidP="00C36812">
      <w:pPr>
        <w:tabs>
          <w:tab w:val="left" w:pos="9214"/>
          <w:tab w:val="left" w:pos="9356"/>
        </w:tabs>
        <w:spacing w:after="0" w:line="240" w:lineRule="auto"/>
        <w:ind w:firstLine="709"/>
        <w:jc w:val="both"/>
        <w:rPr>
          <w:rFonts w:eastAsia="Calibri" w:cs="Times New Roman"/>
          <w:bCs/>
          <w:iCs/>
          <w:sz w:val="28"/>
          <w:szCs w:val="28"/>
          <w:lang w:val="ru-RU"/>
        </w:rPr>
      </w:pPr>
      <w:r>
        <w:rPr>
          <w:rFonts w:eastAsia="Calibri" w:cs="Times New Roman"/>
          <w:bCs/>
          <w:iCs/>
          <w:sz w:val="28"/>
          <w:szCs w:val="28"/>
          <w:lang w:val="ru-RU"/>
        </w:rPr>
        <w:t>Предлагаемый вид наказания, предусматривающий трудовую занятость осужденных, обладает социально-экономическим потенциалом и его введение способно снизить нагрузку на бюджет и получить дополнительных налогоплательщиков. Вместе с тем</w:t>
      </w:r>
      <w:r w:rsidR="00C508C0">
        <w:rPr>
          <w:rFonts w:eastAsia="Calibri" w:cs="Times New Roman"/>
          <w:bCs/>
          <w:iCs/>
          <w:sz w:val="28"/>
          <w:szCs w:val="28"/>
          <w:lang w:val="ru-RU"/>
        </w:rPr>
        <w:t xml:space="preserve"> эффективный контроль и мониторинг за поведением осужденных возможен только при использование передовых технологий, таких как чипирование.  </w:t>
      </w:r>
    </w:p>
    <w:p w14:paraId="6E16E9B4" w14:textId="56A6A787" w:rsidR="00D50766" w:rsidRPr="00207730" w:rsidRDefault="00C508C0" w:rsidP="00DF5B69">
      <w:pPr>
        <w:tabs>
          <w:tab w:val="left" w:pos="9214"/>
          <w:tab w:val="left" w:pos="9356"/>
        </w:tabs>
        <w:spacing w:after="0" w:line="240" w:lineRule="auto"/>
        <w:ind w:firstLine="709"/>
        <w:jc w:val="both"/>
        <w:rPr>
          <w:rFonts w:eastAsia="Calibri" w:cs="Times New Roman"/>
          <w:bCs/>
          <w:iCs/>
          <w:sz w:val="28"/>
          <w:szCs w:val="28"/>
          <w:lang w:val="ru-RU"/>
        </w:rPr>
      </w:pPr>
      <w:r>
        <w:rPr>
          <w:rFonts w:eastAsia="Calibri" w:cs="Times New Roman"/>
          <w:bCs/>
          <w:iCs/>
          <w:sz w:val="28"/>
          <w:szCs w:val="28"/>
          <w:lang w:val="ru-RU"/>
        </w:rPr>
        <w:t>В данном контексте представляется целесообразным пересмотр действующего порядка применения условно-досрочного освобождения и замены неотбытой части наказания более мягким видом, предусмотренным ст.ст . 72 и 7</w:t>
      </w:r>
      <w:r w:rsidR="00DF5B69">
        <w:rPr>
          <w:rFonts w:eastAsia="Calibri" w:cs="Times New Roman"/>
          <w:bCs/>
          <w:iCs/>
          <w:sz w:val="28"/>
          <w:szCs w:val="28"/>
          <w:lang w:val="ru-RU"/>
        </w:rPr>
        <w:t>3</w:t>
      </w:r>
      <w:r>
        <w:rPr>
          <w:rFonts w:eastAsia="Calibri" w:cs="Times New Roman"/>
          <w:bCs/>
          <w:iCs/>
          <w:sz w:val="28"/>
          <w:szCs w:val="28"/>
          <w:lang w:val="ru-RU"/>
        </w:rPr>
        <w:t xml:space="preserve"> УК РК, прежде всего в отношении лиц, впервые осужденных за ненасильственные преступления, преимущественно имущественного характера.</w:t>
      </w:r>
      <w:r w:rsidR="00DF5B69">
        <w:rPr>
          <w:rFonts w:eastAsia="Calibri" w:cs="Times New Roman"/>
          <w:bCs/>
          <w:iCs/>
          <w:sz w:val="28"/>
          <w:szCs w:val="28"/>
          <w:lang w:val="ru-RU"/>
        </w:rPr>
        <w:t xml:space="preserve"> </w:t>
      </w:r>
      <w:r w:rsidR="00DE753F" w:rsidRPr="00207730">
        <w:rPr>
          <w:rFonts w:eastAsia="Calibri" w:cs="Times New Roman"/>
          <w:bCs/>
          <w:iCs/>
          <w:sz w:val="28"/>
          <w:szCs w:val="28"/>
          <w:lang w:val="ru-RU"/>
        </w:rPr>
        <w:t>Для обеспечения надлежащего контроля за досрочно освобожденными предлагается ввести обязательное использование ЭСС. В связи с этим, предлагается законодательно закрепить положение, согласно которому осужденные, получившие право на досрочное освобождение, обязаны за счет собственных средств приобретать или зарабатывать на приобретение ЭСС. Дополнительно следует предусмотреть в законодательстве РК возможность заключения медиативных соглашений с потерпевшими по вопросам компенсации ущерба</w:t>
      </w:r>
      <w:r w:rsidR="00364658" w:rsidRPr="00207730">
        <w:rPr>
          <w:rFonts w:eastAsia="Calibri" w:cs="Times New Roman"/>
          <w:bCs/>
          <w:iCs/>
          <w:sz w:val="28"/>
          <w:szCs w:val="28"/>
          <w:lang w:val="ru-RU"/>
        </w:rPr>
        <w:t xml:space="preserve">, </w:t>
      </w:r>
      <w:r w:rsidR="00364658" w:rsidRPr="00207730">
        <w:rPr>
          <w:rFonts w:eastAsia="Calibri" w:cs="Times New Roman"/>
          <w:sz w:val="28"/>
          <w:szCs w:val="28"/>
          <w:lang w:val="ru-RU"/>
        </w:rPr>
        <w:t>распространив институт медиации на стадию исполнения уголовного наказания</w:t>
      </w:r>
      <w:r w:rsidR="0026398D" w:rsidRPr="00207730">
        <w:rPr>
          <w:rFonts w:eastAsia="Calibri" w:cs="Times New Roman"/>
          <w:bCs/>
          <w:iCs/>
          <w:sz w:val="28"/>
          <w:szCs w:val="28"/>
          <w:lang w:val="ru-RU"/>
        </w:rPr>
        <w:t>.</w:t>
      </w:r>
      <w:r w:rsidR="00DE753F" w:rsidRPr="00207730">
        <w:rPr>
          <w:rFonts w:eastAsia="Calibri" w:cs="Times New Roman"/>
          <w:bCs/>
          <w:iCs/>
          <w:sz w:val="28"/>
          <w:szCs w:val="28"/>
          <w:lang w:val="ru-RU"/>
        </w:rPr>
        <w:t xml:space="preserve"> При этом в судебном постановлении должно быть четко указано: в случае нарушения условий пробационного контроля или медиативного соглашения, осужденный будет незамедлительно возвращен в учреждение УИС для отбывания оставшегося срока наказания</w:t>
      </w:r>
      <w:r w:rsidR="0025387F" w:rsidRPr="00207730">
        <w:rPr>
          <w:rFonts w:eastAsia="Calibri" w:cs="Times New Roman"/>
          <w:bCs/>
          <w:iCs/>
          <w:sz w:val="28"/>
          <w:szCs w:val="28"/>
          <w:lang w:val="ru-RU"/>
        </w:rPr>
        <w:t>.</w:t>
      </w:r>
    </w:p>
    <w:p w14:paraId="62CA7503" w14:textId="4B00BB64" w:rsidR="00151187" w:rsidRPr="00207730" w:rsidRDefault="00364658"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 xml:space="preserve">Все это составляет </w:t>
      </w:r>
      <w:r w:rsidR="00151187" w:rsidRPr="00207730">
        <w:rPr>
          <w:rFonts w:eastAsia="Calibri" w:cs="Times New Roman"/>
          <w:bCs/>
          <w:iCs/>
          <w:sz w:val="28"/>
          <w:szCs w:val="28"/>
          <w:lang w:val="ru-RU"/>
        </w:rPr>
        <w:t>восстановительное правосуди</w:t>
      </w:r>
      <w:r w:rsidR="00806DF2" w:rsidRPr="00207730">
        <w:rPr>
          <w:rFonts w:eastAsia="Calibri" w:cs="Times New Roman"/>
          <w:bCs/>
          <w:iCs/>
          <w:sz w:val="28"/>
          <w:szCs w:val="28"/>
          <w:lang w:val="ru-RU"/>
        </w:rPr>
        <w:t>е</w:t>
      </w:r>
      <w:r w:rsidR="00151187" w:rsidRPr="00207730">
        <w:rPr>
          <w:rFonts w:eastAsia="Calibri" w:cs="Times New Roman"/>
          <w:bCs/>
          <w:iCs/>
          <w:sz w:val="28"/>
          <w:szCs w:val="28"/>
          <w:lang w:val="ru-RU"/>
        </w:rPr>
        <w:t>, которое «заключается в построении законодательства и правоприменительной практики таким образом, когда акцент от уголовного преследования правонарушителя смещается на возмещение материального и морального вреда потерпевшему, тем самым снижается уровень конфликтности сторон.</w:t>
      </w:r>
    </w:p>
    <w:p w14:paraId="261BA42C" w14:textId="5C01866D" w:rsidR="009952EF" w:rsidRPr="00207730" w:rsidRDefault="00151187" w:rsidP="00742C3F">
      <w:pPr>
        <w:tabs>
          <w:tab w:val="left" w:pos="9214"/>
          <w:tab w:val="left" w:pos="9356"/>
        </w:tabs>
        <w:spacing w:after="0" w:line="240" w:lineRule="auto"/>
        <w:ind w:firstLine="709"/>
        <w:jc w:val="both"/>
        <w:rPr>
          <w:rFonts w:eastAsia="Calibri" w:cs="Times New Roman"/>
          <w:bCs/>
          <w:iCs/>
          <w:sz w:val="28"/>
          <w:szCs w:val="28"/>
          <w:lang w:val="ru-RU"/>
        </w:rPr>
      </w:pPr>
      <w:r w:rsidRPr="00207730">
        <w:rPr>
          <w:rFonts w:eastAsia="Calibri" w:cs="Times New Roman"/>
          <w:bCs/>
          <w:iCs/>
          <w:sz w:val="28"/>
          <w:szCs w:val="28"/>
          <w:lang w:val="ru-RU"/>
        </w:rPr>
        <w:t>В</w:t>
      </w:r>
      <w:r w:rsidR="00364658" w:rsidRPr="00207730">
        <w:rPr>
          <w:rFonts w:eastAsia="Calibri" w:cs="Times New Roman"/>
          <w:bCs/>
          <w:iCs/>
          <w:sz w:val="28"/>
          <w:szCs w:val="28"/>
          <w:lang w:val="ru-RU"/>
        </w:rPr>
        <w:t>осстановительное правосудие, не заменяет собой систему уголовного правосудия, хотя может менять ее реакцию на преступление в сторону смягчения, и реализуются как дополнительный метод реабилитационной работы с правонарушителями и жертвами.</w:t>
      </w:r>
      <w:r w:rsidRPr="00207730">
        <w:rPr>
          <w:rFonts w:eastAsia="Calibri" w:cs="Times New Roman"/>
          <w:bCs/>
          <w:iCs/>
          <w:sz w:val="28"/>
          <w:szCs w:val="28"/>
          <w:lang w:val="ru-RU"/>
        </w:rPr>
        <w:t>» [</w:t>
      </w:r>
      <w:r w:rsidRPr="00207730">
        <w:rPr>
          <w:rFonts w:eastAsia="Calibri" w:cs="Times New Roman"/>
          <w:bCs/>
          <w:iCs/>
          <w:sz w:val="28"/>
          <w:szCs w:val="28"/>
          <w:lang w:val="ru-RU"/>
        </w:rPr>
        <w:fldChar w:fldCharType="begin"/>
      </w:r>
      <w:r w:rsidRPr="00207730">
        <w:rPr>
          <w:rFonts w:eastAsia="Calibri" w:cs="Times New Roman"/>
          <w:bCs/>
          <w:iCs/>
          <w:sz w:val="28"/>
          <w:szCs w:val="28"/>
          <w:lang w:val="ru-RU"/>
        </w:rPr>
        <w:instrText xml:space="preserve"> </w:instrText>
      </w:r>
      <w:r w:rsidRPr="00207730">
        <w:rPr>
          <w:rFonts w:eastAsia="Calibri" w:cs="Times New Roman"/>
          <w:bCs/>
          <w:iCs/>
          <w:sz w:val="28"/>
          <w:szCs w:val="28"/>
        </w:rPr>
        <w:instrText>REF</w:instrText>
      </w:r>
      <w:r w:rsidRPr="00207730">
        <w:rPr>
          <w:rFonts w:eastAsia="Calibri" w:cs="Times New Roman"/>
          <w:bCs/>
          <w:iCs/>
          <w:sz w:val="28"/>
          <w:szCs w:val="28"/>
          <w:lang w:val="ru-RU"/>
        </w:rPr>
        <w:instrText xml:space="preserve"> _</w:instrText>
      </w:r>
      <w:r w:rsidRPr="00207730">
        <w:rPr>
          <w:rFonts w:eastAsia="Calibri" w:cs="Times New Roman"/>
          <w:bCs/>
          <w:iCs/>
          <w:sz w:val="28"/>
          <w:szCs w:val="28"/>
        </w:rPr>
        <w:instrText>Ref</w:instrText>
      </w:r>
      <w:r w:rsidRPr="00207730">
        <w:rPr>
          <w:rFonts w:eastAsia="Calibri" w:cs="Times New Roman"/>
          <w:bCs/>
          <w:iCs/>
          <w:sz w:val="28"/>
          <w:szCs w:val="28"/>
          <w:lang w:val="ru-RU"/>
        </w:rPr>
        <w:instrText>206712120 \</w:instrText>
      </w:r>
      <w:r w:rsidRPr="00207730">
        <w:rPr>
          <w:rFonts w:eastAsia="Calibri" w:cs="Times New Roman"/>
          <w:bCs/>
          <w:iCs/>
          <w:sz w:val="28"/>
          <w:szCs w:val="28"/>
        </w:rPr>
        <w:instrText>r</w:instrText>
      </w:r>
      <w:r w:rsidRPr="00207730">
        <w:rPr>
          <w:rFonts w:eastAsia="Calibri" w:cs="Times New Roman"/>
          <w:bCs/>
          <w:iCs/>
          <w:sz w:val="28"/>
          <w:szCs w:val="28"/>
          <w:lang w:val="ru-RU"/>
        </w:rPr>
        <w:instrText xml:space="preserve"> \</w:instrText>
      </w:r>
      <w:r w:rsidRPr="00207730">
        <w:rPr>
          <w:rFonts w:eastAsia="Calibri" w:cs="Times New Roman"/>
          <w:bCs/>
          <w:iCs/>
          <w:sz w:val="28"/>
          <w:szCs w:val="28"/>
        </w:rPr>
        <w:instrText>h</w:instrText>
      </w:r>
      <w:r w:rsidRPr="00207730">
        <w:rPr>
          <w:rFonts w:eastAsia="Calibri" w:cs="Times New Roman"/>
          <w:bCs/>
          <w:iCs/>
          <w:sz w:val="28"/>
          <w:szCs w:val="28"/>
          <w:lang w:val="ru-RU"/>
        </w:rPr>
        <w:instrText xml:space="preserve">  \* MERGEFORMAT </w:instrText>
      </w:r>
      <w:r w:rsidRPr="00207730">
        <w:rPr>
          <w:rFonts w:eastAsia="Calibri" w:cs="Times New Roman"/>
          <w:bCs/>
          <w:iCs/>
          <w:sz w:val="28"/>
          <w:szCs w:val="28"/>
          <w:lang w:val="ru-RU"/>
        </w:rPr>
      </w:r>
      <w:r w:rsidRPr="00207730">
        <w:rPr>
          <w:rFonts w:eastAsia="Calibri" w:cs="Times New Roman"/>
          <w:bCs/>
          <w:iCs/>
          <w:sz w:val="28"/>
          <w:szCs w:val="28"/>
          <w:lang w:val="ru-RU"/>
        </w:rPr>
        <w:fldChar w:fldCharType="separate"/>
      </w:r>
      <w:r w:rsidR="00AC46D8" w:rsidRPr="00AC46D8">
        <w:rPr>
          <w:rFonts w:eastAsia="Calibri" w:cs="Times New Roman"/>
          <w:bCs/>
          <w:iCs/>
          <w:sz w:val="28"/>
          <w:szCs w:val="28"/>
          <w:lang w:val="ru-RU"/>
        </w:rPr>
        <w:t>181</w:t>
      </w:r>
      <w:r w:rsidRPr="00207730">
        <w:rPr>
          <w:rFonts w:eastAsia="Calibri" w:cs="Times New Roman"/>
          <w:bCs/>
          <w:iCs/>
          <w:sz w:val="28"/>
          <w:szCs w:val="28"/>
          <w:lang w:val="ru-RU"/>
        </w:rPr>
        <w:fldChar w:fldCharType="end"/>
      </w:r>
      <w:r w:rsidRPr="00207730">
        <w:rPr>
          <w:rFonts w:eastAsia="Calibri" w:cs="Times New Roman"/>
          <w:bCs/>
          <w:iCs/>
          <w:sz w:val="28"/>
          <w:szCs w:val="28"/>
          <w:lang w:val="ru-RU"/>
        </w:rPr>
        <w:t>].</w:t>
      </w:r>
    </w:p>
    <w:p w14:paraId="660C448C" w14:textId="67887B82" w:rsidR="00D50766" w:rsidRPr="00B8702D" w:rsidRDefault="004F6A4E" w:rsidP="00742C3F">
      <w:pPr>
        <w:tabs>
          <w:tab w:val="left" w:pos="9214"/>
          <w:tab w:val="left" w:pos="9356"/>
        </w:tabs>
        <w:spacing w:after="0" w:line="240" w:lineRule="auto"/>
        <w:ind w:firstLine="709"/>
        <w:jc w:val="both"/>
        <w:rPr>
          <w:rFonts w:eastAsia="Calibri" w:cs="Times New Roman"/>
          <w:color w:val="FF0000"/>
          <w:sz w:val="28"/>
          <w:szCs w:val="28"/>
          <w:lang w:val="ru-RU"/>
        </w:rPr>
      </w:pPr>
      <w:r w:rsidRPr="00207730">
        <w:rPr>
          <w:rFonts w:eastAsia="Calibri" w:cs="Times New Roman"/>
          <w:sz w:val="28"/>
          <w:szCs w:val="28"/>
          <w:lang w:val="ru-RU"/>
        </w:rPr>
        <w:t>Предлагаемый проект, несмотря на необходимость существенных капиталовложений, потенциально приведет к снижению бюджетной нагрузки за счет возвращения реабилитированных преступников к трудовой деятельности и уплате налогов</w:t>
      </w:r>
      <w:r w:rsidR="00154FAA">
        <w:rPr>
          <w:rFonts w:eastAsia="Calibri" w:cs="Times New Roman"/>
          <w:sz w:val="28"/>
          <w:szCs w:val="28"/>
          <w:lang w:val="ru-RU"/>
        </w:rPr>
        <w:t xml:space="preserve">, что естественно свидетельствует о долгосрочной экономической целесообразности данного проекта. </w:t>
      </w:r>
    </w:p>
    <w:p w14:paraId="697F2181" w14:textId="7FF208C0" w:rsidR="00D50766" w:rsidRPr="00207730" w:rsidRDefault="00154FAA" w:rsidP="00742C3F">
      <w:pPr>
        <w:tabs>
          <w:tab w:val="left" w:pos="9214"/>
          <w:tab w:val="left" w:pos="9356"/>
        </w:tabs>
        <w:spacing w:after="0" w:line="240" w:lineRule="auto"/>
        <w:ind w:firstLine="709"/>
        <w:jc w:val="both"/>
        <w:rPr>
          <w:rFonts w:eastAsia="Calibri" w:cs="Times New Roman"/>
          <w:sz w:val="28"/>
          <w:szCs w:val="28"/>
          <w:lang w:val="ru-RU"/>
        </w:rPr>
      </w:pPr>
      <w:r w:rsidRPr="00233EA4">
        <w:rPr>
          <w:rFonts w:eastAsia="Calibri" w:cs="Times New Roman"/>
          <w:sz w:val="28"/>
          <w:szCs w:val="28"/>
          <w:lang w:val="ru-RU"/>
        </w:rPr>
        <w:t>Вместе с тем необходимо отметить,</w:t>
      </w:r>
      <w:r w:rsidR="00EB644B" w:rsidRPr="00233EA4">
        <w:rPr>
          <w:rFonts w:eastAsia="Calibri" w:cs="Times New Roman"/>
          <w:sz w:val="28"/>
          <w:szCs w:val="28"/>
          <w:lang w:val="ru-RU"/>
        </w:rPr>
        <w:t xml:space="preserve"> что </w:t>
      </w:r>
      <w:r w:rsidR="00233EA4" w:rsidRPr="00233EA4">
        <w:rPr>
          <w:rFonts w:eastAsia="Calibri" w:cs="Times New Roman"/>
          <w:sz w:val="28"/>
          <w:szCs w:val="28"/>
          <w:lang w:val="ru-RU"/>
        </w:rPr>
        <w:t xml:space="preserve">все вышеуказанное </w:t>
      </w:r>
      <w:r w:rsidR="00EB644B" w:rsidRPr="00233EA4">
        <w:rPr>
          <w:rFonts w:eastAsia="Calibri" w:cs="Times New Roman"/>
          <w:sz w:val="28"/>
          <w:szCs w:val="28"/>
          <w:lang w:val="ru-RU"/>
        </w:rPr>
        <w:t>не является универсальным решением.</w:t>
      </w:r>
      <w:r w:rsidR="00EB644B" w:rsidRPr="00207730">
        <w:rPr>
          <w:rFonts w:eastAsia="Calibri" w:cs="Times New Roman"/>
          <w:sz w:val="28"/>
          <w:szCs w:val="28"/>
          <w:lang w:val="ru-RU"/>
        </w:rPr>
        <w:t xml:space="preserve"> Для эффективной борьбы с преступностью необходим комплексный подход, включающий устранение социальных причин, реформирование системы исполнения наказаний и борьбу с дискриминацией бывших заключенных.  Тем не менее, </w:t>
      </w:r>
      <w:r w:rsidR="007E6F95" w:rsidRPr="00207730">
        <w:rPr>
          <w:rFonts w:eastAsia="Calibri" w:cs="Times New Roman"/>
          <w:sz w:val="28"/>
          <w:szCs w:val="28"/>
          <w:lang w:val="ru-RU"/>
        </w:rPr>
        <w:t>ц</w:t>
      </w:r>
      <w:r w:rsidR="00C643B6" w:rsidRPr="00207730">
        <w:rPr>
          <w:rFonts w:eastAsia="Calibri" w:cs="Times New Roman"/>
          <w:sz w:val="28"/>
          <w:szCs w:val="28"/>
          <w:lang w:val="ru-RU"/>
        </w:rPr>
        <w:t>елью изучения и внедрения данной инициативы является не только повышение общественной безопасности, но и выявление политических и культурных особенностей, которые необходимо учитывать при адаптации инновационных и эффективных подходов к исправительной системе Казахстана в рамках концепции «умной борьбы с преступностью»</w:t>
      </w:r>
      <w:r w:rsidR="00DE753F" w:rsidRPr="00207730">
        <w:rPr>
          <w:rFonts w:eastAsia="Calibri" w:cs="Times New Roman"/>
          <w:sz w:val="28"/>
          <w:szCs w:val="28"/>
          <w:lang w:val="ru-RU"/>
        </w:rPr>
        <w:t>.</w:t>
      </w:r>
    </w:p>
    <w:p w14:paraId="4D352FE6" w14:textId="77777777" w:rsidR="00D50766" w:rsidRPr="00207730" w:rsidRDefault="00DE753F" w:rsidP="00742C3F">
      <w:pPr>
        <w:spacing w:after="0" w:line="240" w:lineRule="auto"/>
        <w:ind w:firstLine="709"/>
        <w:rPr>
          <w:rFonts w:eastAsia="Calibri" w:cs="Times New Roman"/>
          <w:sz w:val="28"/>
          <w:szCs w:val="28"/>
          <w:lang w:val="ru-RU"/>
        </w:rPr>
      </w:pPr>
      <w:r w:rsidRPr="00207730">
        <w:rPr>
          <w:rFonts w:eastAsia="Calibri" w:cs="Times New Roman"/>
          <w:sz w:val="28"/>
          <w:szCs w:val="28"/>
          <w:lang w:val="ru-RU"/>
        </w:rPr>
        <w:br w:type="page"/>
      </w:r>
    </w:p>
    <w:p w14:paraId="0C7B62D3" w14:textId="77777777" w:rsidR="00D50766" w:rsidRPr="00207730" w:rsidRDefault="00DE753F" w:rsidP="00742C3F">
      <w:pPr>
        <w:pStyle w:val="1"/>
        <w:spacing w:before="0" w:line="240" w:lineRule="auto"/>
        <w:ind w:firstLine="709"/>
        <w:jc w:val="center"/>
        <w:rPr>
          <w:rFonts w:ascii="Times New Roman" w:eastAsia="Calibri" w:hAnsi="Times New Roman" w:cs="Times New Roman"/>
          <w:b/>
          <w:caps/>
          <w:color w:val="auto"/>
          <w:sz w:val="28"/>
          <w:szCs w:val="28"/>
          <w:lang w:val="ru-RU"/>
        </w:rPr>
      </w:pPr>
      <w:bookmarkStart w:id="31" w:name="_Toc198280894"/>
      <w:r w:rsidRPr="00207730">
        <w:rPr>
          <w:rFonts w:ascii="Times New Roman" w:eastAsia="Calibri" w:hAnsi="Times New Roman" w:cs="Times New Roman"/>
          <w:b/>
          <w:caps/>
          <w:color w:val="auto"/>
          <w:sz w:val="28"/>
          <w:szCs w:val="28"/>
          <w:lang w:val="ru-RU"/>
        </w:rPr>
        <w:t>Список использованных источников</w:t>
      </w:r>
      <w:bookmarkEnd w:id="31"/>
    </w:p>
    <w:p w14:paraId="748AEB14"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76E6A351" w14:textId="3B018F45" w:rsidR="000D24AE" w:rsidRPr="00207730" w:rsidRDefault="000D24AE" w:rsidP="00742C3F">
      <w:pPr>
        <w:pStyle w:val="Default"/>
        <w:numPr>
          <w:ilvl w:val="0"/>
          <w:numId w:val="3"/>
        </w:numPr>
        <w:tabs>
          <w:tab w:val="left" w:pos="993"/>
        </w:tabs>
        <w:spacing w:after="36"/>
        <w:ind w:left="0" w:firstLine="709"/>
        <w:jc w:val="both"/>
        <w:rPr>
          <w:sz w:val="28"/>
          <w:szCs w:val="28"/>
        </w:rPr>
      </w:pPr>
      <w:bookmarkStart w:id="32" w:name="_Ref198317312"/>
      <w:bookmarkStart w:id="33" w:name="_Ref198317293"/>
      <w:bookmarkStart w:id="34" w:name="_Hlk206621362"/>
      <w:r w:rsidRPr="00207730">
        <w:rPr>
          <w:sz w:val="28"/>
          <w:szCs w:val="28"/>
        </w:rPr>
        <w:t>Касым-Жомарт Токаев: «Цель – укрепить экономику и суверенитет» (г.</w:t>
      </w:r>
      <w:r w:rsidR="00855FCB" w:rsidRPr="00207730">
        <w:rPr>
          <w:sz w:val="28"/>
          <w:szCs w:val="28"/>
        </w:rPr>
        <w:t> </w:t>
      </w:r>
      <w:r w:rsidRPr="00207730">
        <w:rPr>
          <w:sz w:val="28"/>
          <w:szCs w:val="28"/>
        </w:rPr>
        <w:t>Астана, 3 января 2025 г</w:t>
      </w:r>
      <w:r w:rsidR="00855FCB" w:rsidRPr="00207730">
        <w:rPr>
          <w:sz w:val="28"/>
          <w:szCs w:val="28"/>
        </w:rPr>
        <w:t>ода</w:t>
      </w:r>
      <w:r w:rsidRPr="00207730">
        <w:rPr>
          <w:sz w:val="28"/>
          <w:szCs w:val="28"/>
        </w:rPr>
        <w:t xml:space="preserve">). </w:t>
      </w:r>
      <w:r w:rsidRPr="00207730">
        <w:rPr>
          <w:bCs/>
          <w:color w:val="auto"/>
          <w:sz w:val="28"/>
          <w:szCs w:val="28"/>
        </w:rPr>
        <w:t xml:space="preserve">[Электронный ресурс]. – Режим </w:t>
      </w:r>
      <w:r w:rsidRPr="00207730">
        <w:rPr>
          <w:color w:val="auto"/>
          <w:sz w:val="28"/>
          <w:szCs w:val="28"/>
        </w:rPr>
        <w:t>обращения</w:t>
      </w:r>
      <w:r w:rsidRPr="00207730">
        <w:rPr>
          <w:bCs/>
          <w:color w:val="auto"/>
          <w:sz w:val="28"/>
          <w:szCs w:val="28"/>
        </w:rPr>
        <w:t>: https://www.akorda.kz/ru/kasym-zhomart-tokaev-cel-ukrepit-ekonomiku-i-suverenitet-20524 – Дата обращения: 16 февраля 2025.</w:t>
      </w:r>
      <w:bookmarkEnd w:id="32"/>
    </w:p>
    <w:p w14:paraId="09EA760C" w14:textId="30DC28A5" w:rsidR="00824B69" w:rsidRPr="00207730" w:rsidRDefault="00824B69" w:rsidP="00742C3F">
      <w:pPr>
        <w:pStyle w:val="Default"/>
        <w:numPr>
          <w:ilvl w:val="0"/>
          <w:numId w:val="3"/>
        </w:numPr>
        <w:tabs>
          <w:tab w:val="left" w:pos="993"/>
        </w:tabs>
        <w:spacing w:after="36"/>
        <w:ind w:left="0" w:firstLine="709"/>
        <w:jc w:val="both"/>
        <w:rPr>
          <w:sz w:val="28"/>
          <w:szCs w:val="28"/>
        </w:rPr>
      </w:pPr>
      <w:bookmarkStart w:id="35" w:name="_Ref206602025"/>
      <w:r w:rsidRPr="00207730">
        <w:rPr>
          <w:sz w:val="28"/>
          <w:szCs w:val="28"/>
        </w:rPr>
        <w:t>Выступление Президента Касым-Жомарта Токаева на заседании расширенной коллегии правоохранительных органов</w:t>
      </w:r>
      <w:r w:rsidRPr="00207730">
        <w:t xml:space="preserve"> </w:t>
      </w:r>
      <w:r w:rsidRPr="00207730">
        <w:rPr>
          <w:sz w:val="28"/>
          <w:szCs w:val="28"/>
        </w:rPr>
        <w:t>(г. Астана, 23 июня 2025</w:t>
      </w:r>
      <w:r w:rsidR="00A73580" w:rsidRPr="00207730">
        <w:rPr>
          <w:sz w:val="28"/>
          <w:szCs w:val="28"/>
        </w:rPr>
        <w:t> </w:t>
      </w:r>
      <w:r w:rsidRPr="00207730">
        <w:rPr>
          <w:sz w:val="28"/>
          <w:szCs w:val="28"/>
        </w:rPr>
        <w:t>г</w:t>
      </w:r>
      <w:r w:rsidR="00A73580" w:rsidRPr="00207730">
        <w:rPr>
          <w:sz w:val="28"/>
          <w:szCs w:val="28"/>
        </w:rPr>
        <w:t>ода</w:t>
      </w:r>
      <w:r w:rsidRPr="00207730">
        <w:rPr>
          <w:sz w:val="28"/>
          <w:szCs w:val="28"/>
        </w:rPr>
        <w:t xml:space="preserve">). </w:t>
      </w:r>
      <w:r w:rsidRPr="00207730">
        <w:rPr>
          <w:bCs/>
          <w:color w:val="auto"/>
          <w:sz w:val="28"/>
          <w:szCs w:val="28"/>
        </w:rPr>
        <w:t xml:space="preserve">[Электронный ресурс]. – Режим </w:t>
      </w:r>
      <w:r w:rsidRPr="00207730">
        <w:rPr>
          <w:color w:val="auto"/>
          <w:sz w:val="28"/>
          <w:szCs w:val="28"/>
        </w:rPr>
        <w:t>обращения</w:t>
      </w:r>
      <w:r w:rsidRPr="00207730">
        <w:rPr>
          <w:bCs/>
          <w:color w:val="auto"/>
          <w:sz w:val="28"/>
          <w:szCs w:val="28"/>
        </w:rPr>
        <w:t>: https://www.akorda.kz/ru/vystuplenie-prezidenta-kasym-zhomarta-tokaeva-na-zasedanii-rasshirennoy-kollegii-pravoohranitelnyh-organov-235114 – Дата обращения: 21 августа 2025.</w:t>
      </w:r>
      <w:bookmarkEnd w:id="35"/>
    </w:p>
    <w:p w14:paraId="0E9418B0" w14:textId="184D7DBF" w:rsidR="00FE4261" w:rsidRPr="00207730" w:rsidRDefault="00FE4261" w:rsidP="00742C3F">
      <w:pPr>
        <w:pStyle w:val="Default"/>
        <w:numPr>
          <w:ilvl w:val="0"/>
          <w:numId w:val="3"/>
        </w:numPr>
        <w:tabs>
          <w:tab w:val="left" w:pos="993"/>
        </w:tabs>
        <w:spacing w:after="36"/>
        <w:ind w:left="0" w:firstLine="709"/>
        <w:jc w:val="both"/>
        <w:rPr>
          <w:color w:val="auto"/>
          <w:sz w:val="28"/>
          <w:szCs w:val="28"/>
        </w:rPr>
      </w:pPr>
      <w:bookmarkStart w:id="36" w:name="_Ref198317302"/>
      <w:r w:rsidRPr="00207730">
        <w:rPr>
          <w:color w:val="auto"/>
          <w:sz w:val="28"/>
          <w:szCs w:val="28"/>
        </w:rPr>
        <w:t>Послание Главы государства Касым-Жомарта Токаева народу Казахстана «Экономический курс Справедливого Казахстана» (г. Астана, 1 сентября 2023 г</w:t>
      </w:r>
      <w:r w:rsidR="0054109E" w:rsidRPr="00207730">
        <w:rPr>
          <w:color w:val="auto"/>
          <w:sz w:val="28"/>
          <w:szCs w:val="28"/>
        </w:rPr>
        <w:t>ода</w:t>
      </w:r>
      <w:r w:rsidRPr="00207730">
        <w:rPr>
          <w:color w:val="auto"/>
          <w:sz w:val="28"/>
          <w:szCs w:val="28"/>
        </w:rPr>
        <w:t>) // Казахстанская правда. – 2023. – № 166 (30043).</w:t>
      </w:r>
      <w:bookmarkEnd w:id="36"/>
    </w:p>
    <w:p w14:paraId="6283CBDC" w14:textId="02571EAA" w:rsidR="00FE4261" w:rsidRPr="00207730" w:rsidRDefault="00FE4261" w:rsidP="00742C3F">
      <w:pPr>
        <w:pStyle w:val="Default"/>
        <w:numPr>
          <w:ilvl w:val="0"/>
          <w:numId w:val="3"/>
        </w:numPr>
        <w:tabs>
          <w:tab w:val="left" w:pos="993"/>
        </w:tabs>
        <w:spacing w:after="36"/>
        <w:ind w:left="0" w:firstLine="709"/>
        <w:jc w:val="both"/>
        <w:rPr>
          <w:color w:val="auto"/>
          <w:sz w:val="28"/>
          <w:szCs w:val="28"/>
        </w:rPr>
      </w:pPr>
      <w:bookmarkStart w:id="37" w:name="_Ref198317306"/>
      <w:r w:rsidRPr="00207730">
        <w:rPr>
          <w:color w:val="auto"/>
          <w:sz w:val="28"/>
          <w:szCs w:val="28"/>
        </w:rPr>
        <w:t>Послание Главы государства Касым-Жомарта Токаева народу Казахстана «</w:t>
      </w:r>
      <w:r w:rsidRPr="00207730">
        <w:rPr>
          <w:bCs/>
          <w:color w:val="auto"/>
          <w:sz w:val="28"/>
          <w:szCs w:val="28"/>
        </w:rPr>
        <w:t>Справедливый Казахстан: закон и порядок, экономический рост, общественный оптимизм</w:t>
      </w:r>
      <w:r w:rsidRPr="00207730">
        <w:rPr>
          <w:color w:val="auto"/>
          <w:sz w:val="28"/>
          <w:szCs w:val="28"/>
        </w:rPr>
        <w:t>» (г. Астана, 1 сентября 2024 г</w:t>
      </w:r>
      <w:r w:rsidR="0054109E" w:rsidRPr="00207730">
        <w:rPr>
          <w:color w:val="auto"/>
          <w:sz w:val="28"/>
          <w:szCs w:val="28"/>
        </w:rPr>
        <w:t>ода</w:t>
      </w:r>
      <w:r w:rsidRPr="00207730">
        <w:rPr>
          <w:color w:val="auto"/>
          <w:sz w:val="28"/>
          <w:szCs w:val="28"/>
        </w:rPr>
        <w:t>) // Казахстанская правда. – 2024. – № 169 (30296).</w:t>
      </w:r>
      <w:bookmarkEnd w:id="37"/>
    </w:p>
    <w:p w14:paraId="10694179" w14:textId="77777777" w:rsidR="00D50766" w:rsidRPr="00207730" w:rsidRDefault="00DE753F" w:rsidP="00742C3F">
      <w:pPr>
        <w:pStyle w:val="Default"/>
        <w:numPr>
          <w:ilvl w:val="0"/>
          <w:numId w:val="3"/>
        </w:numPr>
        <w:tabs>
          <w:tab w:val="left" w:pos="993"/>
        </w:tabs>
        <w:spacing w:after="36"/>
        <w:ind w:left="0" w:firstLine="709"/>
        <w:jc w:val="both"/>
        <w:rPr>
          <w:color w:val="auto"/>
          <w:sz w:val="28"/>
          <w:szCs w:val="28"/>
        </w:rPr>
      </w:pPr>
      <w:bookmarkStart w:id="38" w:name="_Ref206602094"/>
      <w:r w:rsidRPr="00207730">
        <w:rPr>
          <w:color w:val="auto"/>
          <w:sz w:val="28"/>
          <w:szCs w:val="28"/>
        </w:rPr>
        <w:t xml:space="preserve">Уразалин Б.Т., Медеев К.Е. Технико-криминалистическое обеспечение содержания осужденных в учреждениях минимальной безопасности // </w:t>
      </w:r>
      <w:r w:rsidRPr="00207730">
        <w:rPr>
          <w:rFonts w:eastAsia="Times New Roman"/>
          <w:sz w:val="28"/>
          <w:szCs w:val="28"/>
        </w:rPr>
        <w:t xml:space="preserve">Развитие современной юридической науки: теория и практика: материалы VII международной научно-практической конференции. </w:t>
      </w:r>
      <w:r w:rsidRPr="00207730">
        <w:rPr>
          <w:color w:val="auto"/>
          <w:sz w:val="28"/>
          <w:szCs w:val="28"/>
        </w:rPr>
        <w:t xml:space="preserve">– </w:t>
      </w:r>
      <w:r w:rsidRPr="00207730">
        <w:rPr>
          <w:rFonts w:eastAsia="Times New Roman"/>
          <w:sz w:val="28"/>
          <w:szCs w:val="28"/>
        </w:rPr>
        <w:t xml:space="preserve"> Косшы: Академия правоохранительных органов при Генеральной прокуратуре Республики Казахстан, 2024. – С. 379-384.</w:t>
      </w:r>
      <w:bookmarkEnd w:id="33"/>
      <w:bookmarkEnd w:id="38"/>
    </w:p>
    <w:p w14:paraId="313722DE" w14:textId="77777777" w:rsidR="00D50766" w:rsidRPr="00207730" w:rsidRDefault="00DE753F" w:rsidP="00742C3F">
      <w:pPr>
        <w:pStyle w:val="Default"/>
        <w:numPr>
          <w:ilvl w:val="0"/>
          <w:numId w:val="3"/>
        </w:numPr>
        <w:tabs>
          <w:tab w:val="left" w:pos="993"/>
        </w:tabs>
        <w:spacing w:after="36"/>
        <w:ind w:left="0" w:firstLine="709"/>
        <w:jc w:val="both"/>
        <w:rPr>
          <w:color w:val="auto"/>
          <w:sz w:val="28"/>
          <w:szCs w:val="28"/>
        </w:rPr>
      </w:pPr>
      <w:bookmarkStart w:id="39" w:name="_Ref198317316"/>
      <w:r w:rsidRPr="00207730">
        <w:rPr>
          <w:color w:val="auto"/>
          <w:sz w:val="28"/>
          <w:szCs w:val="28"/>
        </w:rPr>
        <w:t>Бабалиев Х.С. Проблемы регулирования и реализации личным прав осужденных при исполнении наказания в виде лишения свободы // Развитие современной юридической науки: теория и практика: сб. материалов VI Международной научно-практической конференции, приуроченной к празднованию 100-летнего юбилея У.С. Сеитова / Под общ. ред. С.М. Сапаралиевой. – Косшы: «Академия правоохранительных органов при Генеральной прокуратуре Республики Казахстан», 2023. – С. 263-273.</w:t>
      </w:r>
      <w:bookmarkEnd w:id="39"/>
    </w:p>
    <w:p w14:paraId="2B41654F" w14:textId="77777777" w:rsidR="00D50766" w:rsidRPr="00207730" w:rsidRDefault="00DE753F" w:rsidP="00742C3F">
      <w:pPr>
        <w:pStyle w:val="Default"/>
        <w:numPr>
          <w:ilvl w:val="0"/>
          <w:numId w:val="3"/>
        </w:numPr>
        <w:tabs>
          <w:tab w:val="left" w:pos="993"/>
        </w:tabs>
        <w:spacing w:after="36"/>
        <w:ind w:left="0" w:firstLine="709"/>
        <w:jc w:val="both"/>
        <w:rPr>
          <w:color w:val="auto"/>
          <w:sz w:val="28"/>
          <w:szCs w:val="28"/>
        </w:rPr>
      </w:pPr>
      <w:bookmarkStart w:id="40" w:name="_Ref198317326"/>
      <w:r w:rsidRPr="00207730">
        <w:rPr>
          <w:bCs/>
          <w:color w:val="auto"/>
          <w:sz w:val="28"/>
          <w:szCs w:val="28"/>
        </w:rPr>
        <w:t xml:space="preserve">Уголовно-исполнительный кодекс Республики Казахстан от 5 июля 2014 года № 226-V ЗРК (ред. от 08.07.2024). [Электронный ресурс]. – Режим </w:t>
      </w:r>
      <w:r w:rsidRPr="00207730">
        <w:rPr>
          <w:color w:val="auto"/>
          <w:sz w:val="28"/>
          <w:szCs w:val="28"/>
        </w:rPr>
        <w:t>обращения</w:t>
      </w:r>
      <w:r w:rsidRPr="00207730">
        <w:rPr>
          <w:bCs/>
          <w:color w:val="auto"/>
          <w:sz w:val="28"/>
          <w:szCs w:val="28"/>
        </w:rPr>
        <w:t>: https://adilet.zan.kz/rus/docs/K1400000234 – Дата обращения: 16 февраля 2025.</w:t>
      </w:r>
      <w:bookmarkEnd w:id="40"/>
    </w:p>
    <w:p w14:paraId="06D84631" w14:textId="77777777" w:rsidR="00D50766" w:rsidRPr="00207730" w:rsidRDefault="00DE753F" w:rsidP="00742C3F">
      <w:pPr>
        <w:pStyle w:val="Default"/>
        <w:numPr>
          <w:ilvl w:val="0"/>
          <w:numId w:val="3"/>
        </w:numPr>
        <w:tabs>
          <w:tab w:val="left" w:pos="993"/>
        </w:tabs>
        <w:spacing w:after="36"/>
        <w:ind w:left="0" w:firstLine="709"/>
        <w:jc w:val="both"/>
        <w:rPr>
          <w:color w:val="auto"/>
          <w:sz w:val="28"/>
          <w:szCs w:val="28"/>
        </w:rPr>
      </w:pPr>
      <w:bookmarkStart w:id="41" w:name="_Ref198317330"/>
      <w:r w:rsidRPr="00207730">
        <w:rPr>
          <w:bCs/>
          <w:color w:val="auto"/>
          <w:sz w:val="28"/>
          <w:szCs w:val="28"/>
        </w:rPr>
        <w:t xml:space="preserve">Уголовный кодекс Республики Казахстан от 3 июля 2014 года № 226-V ЗРК (ред. от 17.07.2024). [Электронный ресурс]. – Режим </w:t>
      </w:r>
      <w:r w:rsidRPr="00207730">
        <w:rPr>
          <w:color w:val="auto"/>
          <w:sz w:val="28"/>
          <w:szCs w:val="28"/>
        </w:rPr>
        <w:t>обращения</w:t>
      </w:r>
      <w:r w:rsidRPr="00207730">
        <w:rPr>
          <w:bCs/>
          <w:color w:val="auto"/>
          <w:sz w:val="28"/>
          <w:szCs w:val="28"/>
        </w:rPr>
        <w:t>: https://adilet.zan.kz/rus/docs/K1400000226 – Дата обращения: 16 февраля 2025.</w:t>
      </w:r>
      <w:bookmarkEnd w:id="41"/>
    </w:p>
    <w:p w14:paraId="21C3C981" w14:textId="77777777" w:rsidR="001B20EC" w:rsidRPr="00207730" w:rsidRDefault="001B20EC" w:rsidP="00742C3F">
      <w:pPr>
        <w:pStyle w:val="Default"/>
        <w:numPr>
          <w:ilvl w:val="0"/>
          <w:numId w:val="3"/>
        </w:numPr>
        <w:tabs>
          <w:tab w:val="left" w:pos="1134"/>
        </w:tabs>
        <w:spacing w:after="36"/>
        <w:ind w:left="0" w:firstLine="709"/>
        <w:jc w:val="both"/>
        <w:rPr>
          <w:color w:val="auto"/>
          <w:sz w:val="28"/>
          <w:szCs w:val="28"/>
        </w:rPr>
      </w:pPr>
      <w:bookmarkStart w:id="42" w:name="_Ref198318052"/>
      <w:bookmarkStart w:id="43" w:name="_Ref198317398"/>
      <w:bookmarkStart w:id="44" w:name="_Ref164805538"/>
      <w:r w:rsidRPr="00207730">
        <w:rPr>
          <w:bCs/>
          <w:sz w:val="28"/>
          <w:szCs w:val="28"/>
        </w:rPr>
        <w:t xml:space="preserve">Комитет уголовно-исполнительной системы Министерства внутренних дел Республики Казахстан. </w:t>
      </w:r>
      <w:r w:rsidRPr="00207730">
        <w:rPr>
          <w:sz w:val="28"/>
          <w:szCs w:val="28"/>
        </w:rPr>
        <w:t xml:space="preserve">[Электронный ресурс]. – Режим доступа: https://www.gov.kz/memleket/entities/ps?lang=ru – Дата доступа: </w:t>
      </w:r>
      <w:r w:rsidRPr="00207730">
        <w:rPr>
          <w:bCs/>
          <w:color w:val="auto"/>
          <w:sz w:val="28"/>
          <w:szCs w:val="28"/>
        </w:rPr>
        <w:t>7 ноября 2024.</w:t>
      </w:r>
      <w:bookmarkEnd w:id="42"/>
    </w:p>
    <w:p w14:paraId="37AAE507" w14:textId="77777777" w:rsidR="00D330CD" w:rsidRPr="00207730" w:rsidRDefault="00D330CD" w:rsidP="00742C3F">
      <w:pPr>
        <w:pStyle w:val="Default"/>
        <w:numPr>
          <w:ilvl w:val="0"/>
          <w:numId w:val="3"/>
        </w:numPr>
        <w:tabs>
          <w:tab w:val="left" w:pos="1134"/>
        </w:tabs>
        <w:spacing w:after="36"/>
        <w:ind w:left="0" w:firstLine="709"/>
        <w:jc w:val="both"/>
        <w:rPr>
          <w:color w:val="auto"/>
          <w:sz w:val="28"/>
          <w:szCs w:val="28"/>
        </w:rPr>
      </w:pPr>
      <w:bookmarkStart w:id="45" w:name="_Ref198317513"/>
      <w:bookmarkStart w:id="46" w:name="_Ref206602575"/>
      <w:r w:rsidRPr="00207730">
        <w:rPr>
          <w:rFonts w:eastAsia="Times New Roman"/>
          <w:sz w:val="28"/>
          <w:szCs w:val="28"/>
        </w:rPr>
        <w:t xml:space="preserve">Пертли Л.Ф. Историко-правовые основы деятельности колоний-поселений // </w:t>
      </w:r>
      <w:r w:rsidRPr="00207730">
        <w:rPr>
          <w:rFonts w:eastAsia="Times New Roman"/>
          <w:bCs/>
          <w:sz w:val="28"/>
          <w:szCs w:val="28"/>
        </w:rPr>
        <w:t>Ведомости уголовно-исполнительной системы. – 2012. – № 8. – С. 17-23.</w:t>
      </w:r>
      <w:bookmarkEnd w:id="45"/>
    </w:p>
    <w:p w14:paraId="02616E2D" w14:textId="0D58B1D8" w:rsidR="00CB4594" w:rsidRPr="00207730" w:rsidRDefault="00CB4594" w:rsidP="00742C3F">
      <w:pPr>
        <w:pStyle w:val="Default"/>
        <w:numPr>
          <w:ilvl w:val="0"/>
          <w:numId w:val="3"/>
        </w:numPr>
        <w:tabs>
          <w:tab w:val="left" w:pos="1134"/>
        </w:tabs>
        <w:spacing w:after="36"/>
        <w:ind w:left="0" w:firstLine="709"/>
        <w:jc w:val="both"/>
        <w:rPr>
          <w:bCs/>
          <w:color w:val="auto"/>
          <w:sz w:val="28"/>
          <w:szCs w:val="28"/>
        </w:rPr>
      </w:pPr>
      <w:bookmarkStart w:id="47" w:name="_Ref164979515"/>
      <w:r w:rsidRPr="00207730">
        <w:rPr>
          <w:bCs/>
          <w:sz w:val="28"/>
          <w:szCs w:val="28"/>
        </w:rPr>
        <w:t xml:space="preserve">Уразалин Б.Т., Муканов М.Р. Некоторые вопросы совершенствования деятельности учреждений минимальной безопасности в Республике Казахстан // Международный научный журнал Ғылым-Наука. </w:t>
      </w:r>
      <w:r w:rsidRPr="00207730">
        <w:rPr>
          <w:rStyle w:val="fontstyle01"/>
          <w:bCs w:val="0"/>
          <w:color w:val="auto"/>
        </w:rPr>
        <w:t xml:space="preserve">– </w:t>
      </w:r>
      <w:r w:rsidRPr="00470973">
        <w:rPr>
          <w:rStyle w:val="fontstyle01"/>
          <w:b w:val="0"/>
          <w:color w:val="auto"/>
        </w:rPr>
        <w:t xml:space="preserve">2023. – № </w:t>
      </w:r>
      <w:r w:rsidRPr="00470973">
        <w:rPr>
          <w:bCs/>
          <w:sz w:val="28"/>
          <w:szCs w:val="28"/>
        </w:rPr>
        <w:t>1</w:t>
      </w:r>
      <w:r w:rsidRPr="00207730">
        <w:rPr>
          <w:bCs/>
          <w:sz w:val="28"/>
          <w:szCs w:val="28"/>
        </w:rPr>
        <w:t xml:space="preserve"> (76). </w:t>
      </w:r>
      <w:r w:rsidRPr="00207730">
        <w:rPr>
          <w:rStyle w:val="fontstyle01"/>
          <w:bCs w:val="0"/>
          <w:color w:val="auto"/>
        </w:rPr>
        <w:t xml:space="preserve">– </w:t>
      </w:r>
      <w:r w:rsidRPr="00207730">
        <w:rPr>
          <w:bCs/>
          <w:sz w:val="28"/>
          <w:szCs w:val="28"/>
        </w:rPr>
        <w:t>С. 90-96.</w:t>
      </w:r>
      <w:bookmarkEnd w:id="47"/>
    </w:p>
    <w:p w14:paraId="1EAB5116" w14:textId="02DC4A13" w:rsidR="00FB68CC" w:rsidRPr="00207730" w:rsidRDefault="00FB68CC" w:rsidP="00742C3F">
      <w:pPr>
        <w:pStyle w:val="Default"/>
        <w:numPr>
          <w:ilvl w:val="0"/>
          <w:numId w:val="3"/>
        </w:numPr>
        <w:tabs>
          <w:tab w:val="left" w:pos="1134"/>
        </w:tabs>
        <w:spacing w:after="36"/>
        <w:ind w:left="0" w:firstLine="709"/>
        <w:jc w:val="both"/>
        <w:rPr>
          <w:bCs/>
          <w:color w:val="auto"/>
          <w:sz w:val="28"/>
          <w:szCs w:val="28"/>
        </w:rPr>
      </w:pPr>
      <w:bookmarkStart w:id="48" w:name="_Ref206624295"/>
      <w:r w:rsidRPr="00207730">
        <w:rPr>
          <w:color w:val="auto"/>
          <w:sz w:val="28"/>
          <w:szCs w:val="28"/>
        </w:rPr>
        <w:t xml:space="preserve">Григорянц А. Миллиарды на проволоку, собачий корм и сарафаны: сколько в Казахстане тратят на тюрьмы и что с системой не так </w:t>
      </w:r>
      <w:r w:rsidRPr="00207730">
        <w:rPr>
          <w:bCs/>
          <w:color w:val="auto"/>
          <w:sz w:val="28"/>
          <w:szCs w:val="28"/>
        </w:rPr>
        <w:t xml:space="preserve">[Электронный ресурс]. – Режим </w:t>
      </w:r>
      <w:r w:rsidRPr="00207730">
        <w:rPr>
          <w:color w:val="auto"/>
          <w:sz w:val="28"/>
          <w:szCs w:val="28"/>
        </w:rPr>
        <w:t>обращения</w:t>
      </w:r>
      <w:r w:rsidRPr="00207730">
        <w:rPr>
          <w:bCs/>
          <w:color w:val="auto"/>
          <w:sz w:val="28"/>
          <w:szCs w:val="28"/>
        </w:rPr>
        <w:t>: https://tengrinews.kz/article/milliardyi-provoloku-sobachiy-korm-sarafanyi-skolko-2895/ – Дата обращения: 21 августа 2025.</w:t>
      </w:r>
      <w:bookmarkEnd w:id="48"/>
    </w:p>
    <w:p w14:paraId="58126C0E" w14:textId="55C834EC" w:rsidR="00C31E89" w:rsidRPr="00207730" w:rsidRDefault="00C31E89" w:rsidP="00742C3F">
      <w:pPr>
        <w:pStyle w:val="Default"/>
        <w:numPr>
          <w:ilvl w:val="0"/>
          <w:numId w:val="3"/>
        </w:numPr>
        <w:tabs>
          <w:tab w:val="left" w:pos="1134"/>
        </w:tabs>
        <w:spacing w:after="36"/>
        <w:ind w:left="0" w:firstLine="709"/>
        <w:jc w:val="both"/>
        <w:rPr>
          <w:bCs/>
          <w:color w:val="auto"/>
          <w:sz w:val="28"/>
          <w:szCs w:val="28"/>
        </w:rPr>
      </w:pPr>
      <w:bookmarkStart w:id="49" w:name="_Ref206625682"/>
      <w:r w:rsidRPr="00207730">
        <w:rPr>
          <w:color w:val="auto"/>
          <w:sz w:val="28"/>
          <w:szCs w:val="28"/>
        </w:rPr>
        <w:t xml:space="preserve">Шашкина А. Мест не хватит? В Казахстане переполняются СИЗО </w:t>
      </w:r>
      <w:r w:rsidRPr="00207730">
        <w:rPr>
          <w:bCs/>
          <w:color w:val="auto"/>
          <w:sz w:val="28"/>
          <w:szCs w:val="28"/>
        </w:rPr>
        <w:t xml:space="preserve">[Электронный ресурс]. – Режим </w:t>
      </w:r>
      <w:r w:rsidRPr="00207730">
        <w:rPr>
          <w:color w:val="auto"/>
          <w:sz w:val="28"/>
          <w:szCs w:val="28"/>
        </w:rPr>
        <w:t>обращения</w:t>
      </w:r>
      <w:r w:rsidRPr="00207730">
        <w:rPr>
          <w:bCs/>
          <w:color w:val="auto"/>
          <w:sz w:val="28"/>
          <w:szCs w:val="28"/>
        </w:rPr>
        <w:t>: https://tengrinews.kz/kazakhstan_news/mest-ne-hvatit-v-kazahstane-perepolnyayutsya-sizo-533410/ – Дата обращения: 21 августа 2025.</w:t>
      </w:r>
      <w:bookmarkEnd w:id="49"/>
    </w:p>
    <w:p w14:paraId="7F4B79B4" w14:textId="77777777" w:rsidR="00754211" w:rsidRPr="00207730" w:rsidRDefault="00754211" w:rsidP="00742C3F">
      <w:pPr>
        <w:pStyle w:val="Default"/>
        <w:numPr>
          <w:ilvl w:val="0"/>
          <w:numId w:val="3"/>
        </w:numPr>
        <w:tabs>
          <w:tab w:val="left" w:pos="1134"/>
        </w:tabs>
        <w:spacing w:after="36"/>
        <w:ind w:left="0" w:firstLine="709"/>
        <w:jc w:val="both"/>
        <w:rPr>
          <w:color w:val="auto"/>
          <w:sz w:val="28"/>
          <w:szCs w:val="28"/>
        </w:rPr>
      </w:pPr>
      <w:bookmarkStart w:id="50" w:name="_Ref198318058"/>
      <w:r w:rsidRPr="00207730">
        <w:rPr>
          <w:color w:val="auto"/>
          <w:sz w:val="28"/>
          <w:szCs w:val="28"/>
        </w:rPr>
        <w:t>Уткин В.А. Проблемы теории уголовных наказаний: курс лекций. – Томск: Издательский Дом Томского государственного университета, 2018. – 240 с.</w:t>
      </w:r>
      <w:bookmarkEnd w:id="50"/>
    </w:p>
    <w:p w14:paraId="0D88DF76" w14:textId="07758340" w:rsidR="00754211" w:rsidRPr="00207730" w:rsidRDefault="00754211" w:rsidP="00742C3F">
      <w:pPr>
        <w:pStyle w:val="Default"/>
        <w:numPr>
          <w:ilvl w:val="0"/>
          <w:numId w:val="3"/>
        </w:numPr>
        <w:tabs>
          <w:tab w:val="left" w:pos="1134"/>
        </w:tabs>
        <w:spacing w:after="36"/>
        <w:ind w:left="0" w:firstLine="709"/>
        <w:jc w:val="both"/>
        <w:rPr>
          <w:color w:val="auto"/>
          <w:sz w:val="28"/>
          <w:szCs w:val="28"/>
        </w:rPr>
      </w:pPr>
      <w:bookmarkStart w:id="51" w:name="_Ref198318064"/>
      <w:r w:rsidRPr="00207730">
        <w:rPr>
          <w:bCs/>
          <w:color w:val="1E1E1E"/>
          <w:sz w:val="28"/>
          <w:szCs w:val="28"/>
        </w:rPr>
        <w:t>Қазақстан Республикасының қылмыстық</w:t>
      </w:r>
      <w:r w:rsidRPr="00207730">
        <w:rPr>
          <w:color w:val="1E1E1E"/>
          <w:sz w:val="28"/>
          <w:szCs w:val="28"/>
        </w:rPr>
        <w:t xml:space="preserve"> құқығы. Жалпы бөлім: оқулық / Жауапты редакторлар: Қ.Ж. Балтабаев, А.Ә. Биебаева, Б.К. Сыздық. - Алматы: Лантар Трейд, 2020. </w:t>
      </w:r>
      <w:r w:rsidRPr="00207730">
        <w:rPr>
          <w:color w:val="auto"/>
          <w:sz w:val="28"/>
          <w:szCs w:val="28"/>
        </w:rPr>
        <w:t xml:space="preserve">– </w:t>
      </w:r>
      <w:r w:rsidRPr="00207730">
        <w:rPr>
          <w:color w:val="1E1E1E"/>
          <w:sz w:val="28"/>
          <w:szCs w:val="28"/>
        </w:rPr>
        <w:t>394 б.</w:t>
      </w:r>
      <w:bookmarkEnd w:id="51"/>
      <w:r w:rsidRPr="00207730">
        <w:rPr>
          <w:color w:val="1E1E1E"/>
          <w:sz w:val="28"/>
          <w:szCs w:val="28"/>
        </w:rPr>
        <w:t xml:space="preserve"> </w:t>
      </w:r>
    </w:p>
    <w:p w14:paraId="6A2FD4B1" w14:textId="77777777" w:rsidR="00BB0C6D" w:rsidRPr="00207730" w:rsidRDefault="00BB0C6D" w:rsidP="00742C3F">
      <w:pPr>
        <w:pStyle w:val="Default"/>
        <w:numPr>
          <w:ilvl w:val="0"/>
          <w:numId w:val="3"/>
        </w:numPr>
        <w:tabs>
          <w:tab w:val="left" w:pos="1134"/>
        </w:tabs>
        <w:spacing w:after="36"/>
        <w:ind w:left="0" w:firstLine="709"/>
        <w:jc w:val="both"/>
        <w:rPr>
          <w:color w:val="auto"/>
          <w:sz w:val="28"/>
          <w:szCs w:val="28"/>
        </w:rPr>
      </w:pPr>
      <w:bookmarkStart w:id="52" w:name="_Ref198318110"/>
      <w:r w:rsidRPr="00207730">
        <w:rPr>
          <w:color w:val="auto"/>
          <w:sz w:val="28"/>
          <w:szCs w:val="28"/>
        </w:rPr>
        <w:t>Уразалин Б.Т. Учреждения минимальной безопасности в Республике Казахстан: проблемы законодательной регламентации и правоприменения: магистерская диссертация. – Косшы, 2023. – 113 с.</w:t>
      </w:r>
      <w:bookmarkEnd w:id="52"/>
    </w:p>
    <w:p w14:paraId="0D7E5512" w14:textId="77777777" w:rsidR="00A66D85" w:rsidRPr="00207730" w:rsidRDefault="00A66D85" w:rsidP="00742C3F">
      <w:pPr>
        <w:pStyle w:val="Default"/>
        <w:numPr>
          <w:ilvl w:val="0"/>
          <w:numId w:val="3"/>
        </w:numPr>
        <w:tabs>
          <w:tab w:val="left" w:pos="1134"/>
        </w:tabs>
        <w:spacing w:after="36"/>
        <w:ind w:left="0" w:firstLine="709"/>
        <w:jc w:val="both"/>
        <w:rPr>
          <w:color w:val="auto"/>
          <w:sz w:val="28"/>
          <w:szCs w:val="28"/>
        </w:rPr>
      </w:pPr>
      <w:bookmarkStart w:id="53" w:name="_Ref198318131"/>
      <w:r w:rsidRPr="00207730">
        <w:rPr>
          <w:color w:val="auto"/>
          <w:sz w:val="28"/>
          <w:szCs w:val="28"/>
        </w:rPr>
        <w:t>Постановление Правительства Республики Казахстан от 29 декабря 2023 года № 1233 «Об утверждении Концепции обеспечения общественной безопасности в партнерстве с обществом на 2024-2028 годы (в сфере профилактики правонарушений)» // САПП РК. – 2023. – № 67-68. – Ст. 472.</w:t>
      </w:r>
      <w:bookmarkEnd w:id="53"/>
    </w:p>
    <w:p w14:paraId="38A90000" w14:textId="77777777" w:rsidR="00CF2F1A" w:rsidRPr="00207730" w:rsidRDefault="00CF2F1A" w:rsidP="00742C3F">
      <w:pPr>
        <w:pStyle w:val="Default"/>
        <w:numPr>
          <w:ilvl w:val="0"/>
          <w:numId w:val="3"/>
        </w:numPr>
        <w:tabs>
          <w:tab w:val="left" w:pos="1134"/>
        </w:tabs>
        <w:spacing w:after="36"/>
        <w:ind w:left="0" w:firstLine="709"/>
        <w:jc w:val="both"/>
        <w:rPr>
          <w:color w:val="auto"/>
          <w:sz w:val="28"/>
          <w:szCs w:val="28"/>
        </w:rPr>
      </w:pPr>
      <w:bookmarkStart w:id="54" w:name="_Ref198318148"/>
      <w:r w:rsidRPr="00207730">
        <w:rPr>
          <w:color w:val="auto"/>
          <w:sz w:val="28"/>
          <w:szCs w:val="28"/>
        </w:rPr>
        <w:t xml:space="preserve">Анкета авторского социологического исследования. [Электронный ресурс]. – Режим доступа: https://forms.gle/JrvKcSxXvnURhXQY6 – </w:t>
      </w:r>
      <w:r w:rsidRPr="00207730">
        <w:rPr>
          <w:bCs/>
          <w:color w:val="auto"/>
          <w:sz w:val="28"/>
          <w:szCs w:val="28"/>
        </w:rPr>
        <w:t>Дата доступа: 7 ноября 2024</w:t>
      </w:r>
      <w:r w:rsidRPr="00207730">
        <w:rPr>
          <w:color w:val="auto"/>
          <w:sz w:val="28"/>
          <w:szCs w:val="28"/>
        </w:rPr>
        <w:t>.</w:t>
      </w:r>
      <w:bookmarkEnd w:id="54"/>
    </w:p>
    <w:p w14:paraId="7611EBBC" w14:textId="77777777" w:rsidR="000842E8" w:rsidRPr="00207730" w:rsidRDefault="000842E8" w:rsidP="00742C3F">
      <w:pPr>
        <w:pStyle w:val="Default"/>
        <w:numPr>
          <w:ilvl w:val="0"/>
          <w:numId w:val="3"/>
        </w:numPr>
        <w:tabs>
          <w:tab w:val="left" w:pos="1134"/>
        </w:tabs>
        <w:spacing w:after="36"/>
        <w:ind w:left="0" w:firstLine="709"/>
        <w:jc w:val="both"/>
        <w:rPr>
          <w:color w:val="auto"/>
          <w:sz w:val="28"/>
          <w:szCs w:val="28"/>
        </w:rPr>
      </w:pPr>
      <w:bookmarkStart w:id="55" w:name="_Ref198318153"/>
      <w:r w:rsidRPr="00207730">
        <w:rPr>
          <w:color w:val="auto"/>
          <w:sz w:val="28"/>
          <w:szCs w:val="28"/>
        </w:rPr>
        <w:t>Биекенов Н.А. К вопросу о реформировании уголовно-исполнительной системы // Научный журнал «Вестник Академии правоохранительных органов». – 2023. – № 3 (29). – С. 38-49.</w:t>
      </w:r>
      <w:bookmarkEnd w:id="55"/>
    </w:p>
    <w:p w14:paraId="288D8A01" w14:textId="77777777" w:rsidR="000842E8" w:rsidRPr="00207730" w:rsidRDefault="000842E8" w:rsidP="00742C3F">
      <w:pPr>
        <w:pStyle w:val="Default"/>
        <w:numPr>
          <w:ilvl w:val="0"/>
          <w:numId w:val="3"/>
        </w:numPr>
        <w:tabs>
          <w:tab w:val="left" w:pos="1134"/>
        </w:tabs>
        <w:spacing w:after="36"/>
        <w:ind w:left="0" w:firstLine="709"/>
        <w:jc w:val="both"/>
        <w:rPr>
          <w:color w:val="auto"/>
          <w:sz w:val="28"/>
          <w:szCs w:val="28"/>
        </w:rPr>
      </w:pPr>
      <w:bookmarkStart w:id="56" w:name="_Ref198318158"/>
      <w:r w:rsidRPr="00207730">
        <w:rPr>
          <w:color w:val="auto"/>
          <w:sz w:val="28"/>
          <w:szCs w:val="28"/>
        </w:rPr>
        <w:t xml:space="preserve">Минимальные стандартные правила обращения с заключенными (приняты на первом Конгрессе ООН по предупреждению преступности и обращению с правонарушителями 30 августа 1955 года, одобрены Экономическим и Социальным Советом </w:t>
      </w:r>
      <w:r w:rsidRPr="00207730">
        <w:rPr>
          <w:iCs/>
          <w:color w:val="auto"/>
          <w:sz w:val="28"/>
          <w:szCs w:val="28"/>
        </w:rPr>
        <w:t>в его резолюциях 663 С (XXIV) и 2076 (LXII) от 13 мая 1977 года</w:t>
      </w:r>
      <w:r w:rsidRPr="00207730">
        <w:rPr>
          <w:color w:val="auto"/>
          <w:sz w:val="28"/>
          <w:szCs w:val="28"/>
        </w:rPr>
        <w:t xml:space="preserve">). [Электронный ресурс] – Режим обращения: https://www.un.org/ru/documents/decl_conv/conventions/prison.shtml </w:t>
      </w:r>
      <w:r w:rsidRPr="00207730">
        <w:rPr>
          <w:bCs/>
          <w:color w:val="auto"/>
          <w:sz w:val="28"/>
          <w:szCs w:val="28"/>
        </w:rPr>
        <w:t xml:space="preserve">– Дата </w:t>
      </w:r>
      <w:r w:rsidRPr="00207730">
        <w:rPr>
          <w:color w:val="auto"/>
          <w:sz w:val="28"/>
          <w:szCs w:val="28"/>
        </w:rPr>
        <w:t xml:space="preserve">обращения: </w:t>
      </w:r>
      <w:r w:rsidRPr="00207730">
        <w:rPr>
          <w:bCs/>
          <w:color w:val="auto"/>
          <w:sz w:val="28"/>
          <w:szCs w:val="28"/>
        </w:rPr>
        <w:t>16 февраля 2025</w:t>
      </w:r>
      <w:r w:rsidRPr="00207730">
        <w:rPr>
          <w:color w:val="auto"/>
          <w:sz w:val="28"/>
          <w:szCs w:val="28"/>
        </w:rPr>
        <w:t>.</w:t>
      </w:r>
      <w:bookmarkEnd w:id="56"/>
    </w:p>
    <w:p w14:paraId="58F418C3" w14:textId="77777777" w:rsidR="000842E8" w:rsidRPr="00207730" w:rsidRDefault="000842E8" w:rsidP="00742C3F">
      <w:pPr>
        <w:pStyle w:val="Default"/>
        <w:numPr>
          <w:ilvl w:val="0"/>
          <w:numId w:val="3"/>
        </w:numPr>
        <w:tabs>
          <w:tab w:val="left" w:pos="1134"/>
        </w:tabs>
        <w:spacing w:after="36"/>
        <w:ind w:left="0" w:firstLine="709"/>
        <w:jc w:val="both"/>
        <w:rPr>
          <w:color w:val="auto"/>
          <w:sz w:val="28"/>
          <w:szCs w:val="28"/>
        </w:rPr>
      </w:pPr>
      <w:bookmarkStart w:id="57" w:name="_Ref198318185"/>
      <w:r w:rsidRPr="00207730">
        <w:rPr>
          <w:color w:val="auto"/>
          <w:sz w:val="28"/>
          <w:szCs w:val="28"/>
        </w:rPr>
        <w:t>Аккулев А.Ш. Этапы формирования уголовно- исполнительной политики Республики Казахстан // Проблемы укрепления законности и правопорядка: наука, практика, тенденции. – 2016. – № 9-1. – С. 46-54.</w:t>
      </w:r>
      <w:bookmarkEnd w:id="57"/>
    </w:p>
    <w:p w14:paraId="2766C6DC" w14:textId="77777777" w:rsidR="000842E8" w:rsidRPr="00207730" w:rsidRDefault="000842E8" w:rsidP="00742C3F">
      <w:pPr>
        <w:pStyle w:val="Default"/>
        <w:numPr>
          <w:ilvl w:val="0"/>
          <w:numId w:val="3"/>
        </w:numPr>
        <w:tabs>
          <w:tab w:val="left" w:pos="1134"/>
        </w:tabs>
        <w:spacing w:after="36"/>
        <w:ind w:left="0" w:firstLine="709"/>
        <w:jc w:val="both"/>
        <w:rPr>
          <w:color w:val="auto"/>
          <w:sz w:val="28"/>
          <w:szCs w:val="28"/>
        </w:rPr>
      </w:pPr>
      <w:bookmarkStart w:id="58" w:name="_Ref198318190"/>
      <w:r w:rsidRPr="00207730">
        <w:rPr>
          <w:bCs/>
          <w:color w:val="auto"/>
          <w:sz w:val="28"/>
          <w:szCs w:val="28"/>
        </w:rPr>
        <w:t xml:space="preserve">Скаков А.Б. Уголовно-исполнительный кодекс Казахстана: достижения и проблемы реализации // Уголовная юстиция. </w:t>
      </w:r>
      <w:r w:rsidRPr="00207730">
        <w:rPr>
          <w:color w:val="auto"/>
          <w:sz w:val="28"/>
          <w:szCs w:val="28"/>
        </w:rPr>
        <w:t xml:space="preserve">– </w:t>
      </w:r>
      <w:r w:rsidRPr="00207730">
        <w:rPr>
          <w:bCs/>
          <w:color w:val="auto"/>
          <w:sz w:val="28"/>
          <w:szCs w:val="28"/>
        </w:rPr>
        <w:t xml:space="preserve">2014. </w:t>
      </w:r>
      <w:r w:rsidRPr="00207730">
        <w:rPr>
          <w:color w:val="auto"/>
          <w:sz w:val="28"/>
          <w:szCs w:val="28"/>
        </w:rPr>
        <w:t xml:space="preserve">– </w:t>
      </w:r>
      <w:r w:rsidRPr="00207730">
        <w:rPr>
          <w:bCs/>
          <w:color w:val="auto"/>
          <w:sz w:val="28"/>
          <w:szCs w:val="28"/>
        </w:rPr>
        <w:t xml:space="preserve">№ 2. </w:t>
      </w:r>
      <w:r w:rsidRPr="00207730">
        <w:rPr>
          <w:color w:val="auto"/>
          <w:sz w:val="28"/>
          <w:szCs w:val="28"/>
        </w:rPr>
        <w:t xml:space="preserve">– </w:t>
      </w:r>
      <w:r w:rsidRPr="00207730">
        <w:rPr>
          <w:bCs/>
          <w:color w:val="auto"/>
          <w:sz w:val="28"/>
          <w:szCs w:val="28"/>
        </w:rPr>
        <w:t>С. 43-46</w:t>
      </w:r>
      <w:bookmarkEnd w:id="58"/>
      <w:r w:rsidRPr="00207730">
        <w:rPr>
          <w:bCs/>
          <w:color w:val="auto"/>
          <w:sz w:val="28"/>
          <w:szCs w:val="28"/>
        </w:rPr>
        <w:t>.</w:t>
      </w:r>
    </w:p>
    <w:p w14:paraId="1163E49A"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59" w:name="_Ref198318205"/>
      <w:bookmarkEnd w:id="43"/>
      <w:bookmarkEnd w:id="44"/>
      <w:bookmarkEnd w:id="46"/>
      <w:r w:rsidRPr="00207730">
        <w:rPr>
          <w:color w:val="auto"/>
          <w:sz w:val="28"/>
          <w:szCs w:val="28"/>
        </w:rPr>
        <w:t xml:space="preserve">Приказ Министра внутренних дел Республики Казахстан от 21 мая 2019 года № 451 «О внесении изменений и дополнений в некоторые приказы Министра внутренних дел Республики Казахстан». </w:t>
      </w:r>
      <w:r w:rsidRPr="00207730">
        <w:rPr>
          <w:sz w:val="28"/>
          <w:szCs w:val="28"/>
        </w:rPr>
        <w:t xml:space="preserve">[Электронный ресурс]. – Режим доступа: https://adilet.zan.kz/rus/docs/V1900018713 – Дата доступа: </w:t>
      </w:r>
      <w:r w:rsidRPr="00207730">
        <w:rPr>
          <w:bCs/>
          <w:color w:val="auto"/>
          <w:sz w:val="28"/>
          <w:szCs w:val="28"/>
        </w:rPr>
        <w:t>7 ноября 2024.</w:t>
      </w:r>
      <w:bookmarkEnd w:id="59"/>
    </w:p>
    <w:p w14:paraId="40458FE2"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0" w:name="_Ref198318211"/>
      <w:r w:rsidRPr="00207730">
        <w:rPr>
          <w:color w:val="auto"/>
          <w:sz w:val="28"/>
          <w:szCs w:val="28"/>
        </w:rPr>
        <w:t xml:space="preserve">Приказ Министра внутренних дел Республики Казахстан от 18 марта 2020 года № 226 «О внесении изменений в приказ Министра внутренних дел Республики Казахстан от 17 ноября 2014 года № 819 «Об утверждении Правил внутреннего распорядка учреждений уголовно-исполнительной системы». </w:t>
      </w:r>
      <w:r w:rsidRPr="00207730">
        <w:rPr>
          <w:sz w:val="28"/>
          <w:szCs w:val="28"/>
        </w:rPr>
        <w:t xml:space="preserve">[Электронный ресурс]. – Режим </w:t>
      </w:r>
      <w:r w:rsidRPr="00207730">
        <w:rPr>
          <w:bCs/>
          <w:color w:val="auto"/>
          <w:sz w:val="28"/>
          <w:szCs w:val="28"/>
        </w:rPr>
        <w:t>обращения</w:t>
      </w:r>
      <w:r w:rsidRPr="00207730">
        <w:rPr>
          <w:sz w:val="28"/>
          <w:szCs w:val="28"/>
        </w:rPr>
        <w:t xml:space="preserve">: https://adilet.zan.kz/rus/docs/V2000020152 – Дата </w:t>
      </w:r>
      <w:r w:rsidRPr="00207730">
        <w:rPr>
          <w:bCs/>
          <w:color w:val="auto"/>
          <w:sz w:val="28"/>
          <w:szCs w:val="28"/>
        </w:rPr>
        <w:t>обращения</w:t>
      </w:r>
      <w:r w:rsidRPr="00207730">
        <w:rPr>
          <w:sz w:val="28"/>
          <w:szCs w:val="28"/>
        </w:rPr>
        <w:t xml:space="preserve">: </w:t>
      </w:r>
      <w:r w:rsidRPr="00207730">
        <w:rPr>
          <w:bCs/>
          <w:color w:val="auto"/>
          <w:sz w:val="28"/>
          <w:szCs w:val="28"/>
        </w:rPr>
        <w:t>16 февраля 2025.</w:t>
      </w:r>
      <w:bookmarkEnd w:id="60"/>
    </w:p>
    <w:p w14:paraId="47ADA3D2"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1" w:name="_Ref198318220"/>
      <w:r w:rsidRPr="00207730">
        <w:rPr>
          <w:color w:val="auto"/>
          <w:sz w:val="28"/>
          <w:szCs w:val="28"/>
        </w:rPr>
        <w:t xml:space="preserve">Приказ Министра внутренних дел Республики Казахстан от 29 сентября 2020 года № 652 «О внесении изменений и дополнений в некоторые приказы Министра внутренних дел Республики Казахстан». </w:t>
      </w:r>
      <w:r w:rsidRPr="00207730">
        <w:rPr>
          <w:sz w:val="28"/>
          <w:szCs w:val="28"/>
        </w:rPr>
        <w:t xml:space="preserve">[Электронный ресурс]. – Режим </w:t>
      </w:r>
      <w:r w:rsidRPr="00207730">
        <w:rPr>
          <w:bCs/>
          <w:color w:val="auto"/>
          <w:sz w:val="28"/>
          <w:szCs w:val="28"/>
        </w:rPr>
        <w:t>обращения</w:t>
      </w:r>
      <w:r w:rsidRPr="00207730">
        <w:rPr>
          <w:sz w:val="28"/>
          <w:szCs w:val="28"/>
        </w:rPr>
        <w:t xml:space="preserve">: https://adilet.zan.kz/rus/docs/V2000021354 – Дата </w:t>
      </w:r>
      <w:r w:rsidRPr="00207730">
        <w:rPr>
          <w:bCs/>
          <w:color w:val="auto"/>
          <w:sz w:val="28"/>
          <w:szCs w:val="28"/>
        </w:rPr>
        <w:t>обращения</w:t>
      </w:r>
      <w:r w:rsidRPr="00207730">
        <w:rPr>
          <w:sz w:val="28"/>
          <w:szCs w:val="28"/>
        </w:rPr>
        <w:t xml:space="preserve">: </w:t>
      </w:r>
      <w:r w:rsidRPr="00207730">
        <w:rPr>
          <w:bCs/>
          <w:color w:val="auto"/>
          <w:sz w:val="28"/>
          <w:szCs w:val="28"/>
        </w:rPr>
        <w:t>16 февраля 2025.</w:t>
      </w:r>
      <w:bookmarkEnd w:id="61"/>
    </w:p>
    <w:p w14:paraId="6B729D82"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2" w:name="_Ref198318225"/>
      <w:r w:rsidRPr="00207730">
        <w:rPr>
          <w:color w:val="auto"/>
          <w:sz w:val="28"/>
          <w:szCs w:val="28"/>
        </w:rPr>
        <w:t>Когамов М.Ч. Правотворчество ради правотворчества – путь в никуда // Казахстанская правда. – 2017. – 17 января.</w:t>
      </w:r>
      <w:bookmarkEnd w:id="62"/>
    </w:p>
    <w:p w14:paraId="2711657C" w14:textId="7AEB9B1F"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3" w:name="_Ref198318234"/>
      <w:r w:rsidRPr="00207730">
        <w:rPr>
          <w:color w:val="auto"/>
          <w:sz w:val="28"/>
          <w:szCs w:val="28"/>
        </w:rPr>
        <w:t xml:space="preserve">Шеслер С.С. </w:t>
      </w:r>
      <w:r w:rsidRPr="00207730">
        <w:rPr>
          <w:rFonts w:eastAsia="Times New Roman"/>
          <w:bCs/>
          <w:color w:val="auto"/>
          <w:sz w:val="28"/>
          <w:szCs w:val="28"/>
        </w:rPr>
        <w:t xml:space="preserve">Понятие и содержание криминалистического обеспечения уголовно-исполнительной системы // Вестник Владимирского юридического института. </w:t>
      </w:r>
      <w:r w:rsidRPr="00207730">
        <w:rPr>
          <w:color w:val="auto"/>
          <w:sz w:val="28"/>
          <w:szCs w:val="28"/>
        </w:rPr>
        <w:t>– 2013. – № 3 (28). – С. 58-61.</w:t>
      </w:r>
      <w:bookmarkEnd w:id="63"/>
      <w:r w:rsidRPr="00207730">
        <w:rPr>
          <w:rFonts w:eastAsia="Times New Roman"/>
          <w:bCs/>
          <w:color w:val="auto"/>
          <w:sz w:val="28"/>
          <w:szCs w:val="28"/>
        </w:rPr>
        <w:t xml:space="preserve"> </w:t>
      </w:r>
    </w:p>
    <w:p w14:paraId="616F1731" w14:textId="64EF4864"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4" w:name="_Ref198318241"/>
      <w:r w:rsidRPr="00207730">
        <w:rPr>
          <w:color w:val="auto"/>
          <w:sz w:val="28"/>
          <w:szCs w:val="28"/>
        </w:rPr>
        <w:t>Горячев Э.К. Тактико-криминалистическое обеспечение раскрытия и расследования преступлений: автореф. дис. … канд. юрид. наук: 12.00.09. – М., 2004. – 200 с.</w:t>
      </w:r>
      <w:bookmarkEnd w:id="64"/>
    </w:p>
    <w:p w14:paraId="0FCAA600" w14:textId="77777777" w:rsidR="00C04998" w:rsidRPr="00207730" w:rsidRDefault="00C04998" w:rsidP="00742C3F">
      <w:pPr>
        <w:pStyle w:val="Default"/>
        <w:numPr>
          <w:ilvl w:val="0"/>
          <w:numId w:val="3"/>
        </w:numPr>
        <w:tabs>
          <w:tab w:val="left" w:pos="1134"/>
        </w:tabs>
        <w:spacing w:after="36"/>
        <w:ind w:left="0" w:firstLine="709"/>
        <w:jc w:val="both"/>
        <w:rPr>
          <w:color w:val="auto"/>
          <w:sz w:val="28"/>
          <w:szCs w:val="28"/>
        </w:rPr>
      </w:pPr>
      <w:bookmarkStart w:id="65" w:name="_Ref198317417"/>
      <w:r w:rsidRPr="00207730">
        <w:rPr>
          <w:rFonts w:eastAsia="Calibri"/>
          <w:sz w:val="28"/>
          <w:szCs w:val="28"/>
        </w:rPr>
        <w:t xml:space="preserve">Скорченко П.Т. Понятие и элементы технико-криминалистического обеспечения выявления и расследования преступлений // Российский следователь. </w:t>
      </w:r>
      <w:r w:rsidRPr="00207730">
        <w:rPr>
          <w:color w:val="auto"/>
          <w:sz w:val="28"/>
          <w:szCs w:val="28"/>
        </w:rPr>
        <w:t xml:space="preserve">– </w:t>
      </w:r>
      <w:r w:rsidRPr="00207730">
        <w:rPr>
          <w:rFonts w:eastAsia="Calibri"/>
          <w:sz w:val="28"/>
          <w:szCs w:val="28"/>
        </w:rPr>
        <w:t xml:space="preserve">2012. </w:t>
      </w:r>
      <w:r w:rsidRPr="00207730">
        <w:rPr>
          <w:color w:val="auto"/>
          <w:sz w:val="28"/>
          <w:szCs w:val="28"/>
        </w:rPr>
        <w:t xml:space="preserve">– </w:t>
      </w:r>
      <w:r w:rsidRPr="00207730">
        <w:rPr>
          <w:rFonts w:eastAsia="Calibri"/>
          <w:sz w:val="28"/>
          <w:szCs w:val="28"/>
        </w:rPr>
        <w:t xml:space="preserve">№ 14. </w:t>
      </w:r>
      <w:r w:rsidRPr="00207730">
        <w:rPr>
          <w:color w:val="auto"/>
          <w:sz w:val="28"/>
          <w:szCs w:val="28"/>
        </w:rPr>
        <w:t xml:space="preserve">– </w:t>
      </w:r>
      <w:r w:rsidRPr="00207730">
        <w:rPr>
          <w:rFonts w:eastAsia="Calibri"/>
          <w:sz w:val="28"/>
          <w:szCs w:val="28"/>
        </w:rPr>
        <w:t>С. 5-8.</w:t>
      </w:r>
      <w:bookmarkEnd w:id="65"/>
    </w:p>
    <w:p w14:paraId="7DD9A823"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6" w:name="_Ref198318330"/>
      <w:r w:rsidRPr="00207730">
        <w:rPr>
          <w:iCs/>
          <w:color w:val="auto"/>
          <w:sz w:val="28"/>
          <w:szCs w:val="28"/>
        </w:rPr>
        <w:t xml:space="preserve">Мартынов В.В., Мартынова И.С., Казак И.Б. Развитие цифровых компетенций сотрудников и условия цифровой трансформации уголовно-исполнительной системы России // Аграрное и земельное право. </w:t>
      </w:r>
      <w:r w:rsidRPr="00207730">
        <w:rPr>
          <w:bCs/>
          <w:color w:val="auto"/>
          <w:sz w:val="28"/>
          <w:szCs w:val="28"/>
        </w:rPr>
        <w:t xml:space="preserve">– </w:t>
      </w:r>
      <w:r w:rsidRPr="00207730">
        <w:rPr>
          <w:iCs/>
          <w:color w:val="auto"/>
          <w:sz w:val="28"/>
          <w:szCs w:val="28"/>
        </w:rPr>
        <w:t xml:space="preserve">2023. </w:t>
      </w:r>
      <w:r w:rsidRPr="00207730">
        <w:rPr>
          <w:bCs/>
          <w:color w:val="auto"/>
          <w:sz w:val="28"/>
          <w:szCs w:val="28"/>
        </w:rPr>
        <w:t xml:space="preserve">– </w:t>
      </w:r>
      <w:r w:rsidRPr="00207730">
        <w:rPr>
          <w:iCs/>
          <w:color w:val="auto"/>
          <w:sz w:val="28"/>
          <w:szCs w:val="28"/>
        </w:rPr>
        <w:t xml:space="preserve">№ 7 (223). </w:t>
      </w:r>
      <w:r w:rsidRPr="00207730">
        <w:rPr>
          <w:bCs/>
          <w:color w:val="auto"/>
          <w:sz w:val="28"/>
          <w:szCs w:val="28"/>
        </w:rPr>
        <w:t xml:space="preserve">– </w:t>
      </w:r>
      <w:r w:rsidRPr="00207730">
        <w:rPr>
          <w:iCs/>
          <w:color w:val="auto"/>
          <w:sz w:val="28"/>
          <w:szCs w:val="28"/>
        </w:rPr>
        <w:t>С. 112-114.</w:t>
      </w:r>
      <w:bookmarkEnd w:id="66"/>
    </w:p>
    <w:p w14:paraId="221431CA"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7" w:name="_Ref198318355"/>
      <w:r w:rsidRPr="00207730">
        <w:rPr>
          <w:sz w:val="28"/>
          <w:szCs w:val="28"/>
          <w:lang w:val="kk-KZ"/>
        </w:rPr>
        <w:t>Жданов Ю</w:t>
      </w:r>
      <w:r w:rsidRPr="00207730">
        <w:rPr>
          <w:sz w:val="28"/>
          <w:szCs w:val="28"/>
        </w:rPr>
        <w:t>., Овчинский В. Полиция будущего. – М., 2018. – 166 с.</w:t>
      </w:r>
      <w:bookmarkEnd w:id="67"/>
    </w:p>
    <w:p w14:paraId="7BC6DB96" w14:textId="5C8F5524"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8" w:name="_Ref198318366"/>
      <w:r w:rsidRPr="00207730">
        <w:rPr>
          <w:bCs/>
          <w:color w:val="auto"/>
          <w:sz w:val="28"/>
          <w:szCs w:val="28"/>
        </w:rPr>
        <w:t>Совместный приказ Генерального Прокурора Республики Казахстан от 27 января 2023 года № 46, Председателя Агентства Республики Казахстан по финансовому мониторингу от 23 февраля 2023 года № 54, Председателя Агентства Республики Казахстан по противодействию коррупции (Антикоррупционная служба) от 27 февраля 2023 года № 85, Министра внутренних дел Республики Казахстан от 21 февраля 2023 г</w:t>
      </w:r>
      <w:r w:rsidR="003A7E04" w:rsidRPr="00207730">
        <w:rPr>
          <w:bCs/>
          <w:color w:val="auto"/>
          <w:sz w:val="28"/>
          <w:szCs w:val="28"/>
        </w:rPr>
        <w:t>ода</w:t>
      </w:r>
      <w:r w:rsidRPr="00207730">
        <w:rPr>
          <w:bCs/>
          <w:color w:val="auto"/>
          <w:sz w:val="28"/>
          <w:szCs w:val="28"/>
        </w:rPr>
        <w:t xml:space="preserve"> № 176 «Об утверждении Правил функционирования (оснащения и использования) систем видеонаблюдения в пенитенциарных учреждениях и служебных помещениях полиции, а также во всех оперативно-следственных подразделениях правоохранительных органов». [Электронный ресурс]. – Режим обращения: </w:t>
      </w:r>
      <w:r w:rsidRPr="00207730">
        <w:rPr>
          <w:bCs/>
          <w:color w:val="auto"/>
          <w:sz w:val="28"/>
          <w:szCs w:val="28"/>
          <w:lang w:val="en-US"/>
        </w:rPr>
        <w:t>https</w:t>
      </w:r>
      <w:r w:rsidRPr="00207730">
        <w:rPr>
          <w:bCs/>
          <w:color w:val="auto"/>
          <w:sz w:val="28"/>
          <w:szCs w:val="28"/>
        </w:rPr>
        <w:t>://</w:t>
      </w:r>
      <w:r w:rsidRPr="00207730">
        <w:rPr>
          <w:bCs/>
          <w:color w:val="auto"/>
          <w:sz w:val="28"/>
          <w:szCs w:val="28"/>
          <w:lang w:val="en-US"/>
        </w:rPr>
        <w:t>online</w:t>
      </w:r>
      <w:r w:rsidRPr="00207730">
        <w:rPr>
          <w:bCs/>
          <w:color w:val="auto"/>
          <w:sz w:val="28"/>
          <w:szCs w:val="28"/>
        </w:rPr>
        <w:t>.</w:t>
      </w:r>
      <w:r w:rsidRPr="00207730">
        <w:rPr>
          <w:bCs/>
          <w:color w:val="auto"/>
          <w:sz w:val="28"/>
          <w:szCs w:val="28"/>
          <w:lang w:val="en-US"/>
        </w:rPr>
        <w:t>zakon</w:t>
      </w:r>
      <w:r w:rsidRPr="00207730">
        <w:rPr>
          <w:bCs/>
          <w:color w:val="auto"/>
          <w:sz w:val="28"/>
          <w:szCs w:val="28"/>
        </w:rPr>
        <w:t>.</w:t>
      </w:r>
      <w:r w:rsidRPr="00207730">
        <w:rPr>
          <w:bCs/>
          <w:color w:val="auto"/>
          <w:sz w:val="28"/>
          <w:szCs w:val="28"/>
          <w:lang w:val="en-US"/>
        </w:rPr>
        <w:t>kz</w:t>
      </w:r>
      <w:r w:rsidRPr="00207730">
        <w:rPr>
          <w:bCs/>
          <w:color w:val="auto"/>
          <w:sz w:val="28"/>
          <w:szCs w:val="28"/>
        </w:rPr>
        <w:t>/</w:t>
      </w:r>
      <w:r w:rsidRPr="00207730">
        <w:rPr>
          <w:bCs/>
          <w:color w:val="auto"/>
          <w:sz w:val="28"/>
          <w:szCs w:val="28"/>
          <w:lang w:val="en-US"/>
        </w:rPr>
        <w:t>Document</w:t>
      </w:r>
      <w:r w:rsidRPr="00207730">
        <w:rPr>
          <w:bCs/>
          <w:color w:val="auto"/>
          <w:sz w:val="28"/>
          <w:szCs w:val="28"/>
        </w:rPr>
        <w:t>/?</w:t>
      </w:r>
      <w:r w:rsidRPr="00207730">
        <w:rPr>
          <w:bCs/>
          <w:color w:val="auto"/>
          <w:sz w:val="28"/>
          <w:szCs w:val="28"/>
          <w:lang w:val="en-US"/>
        </w:rPr>
        <w:t>doc</w:t>
      </w:r>
      <w:r w:rsidRPr="00207730">
        <w:rPr>
          <w:bCs/>
          <w:color w:val="auto"/>
          <w:sz w:val="28"/>
          <w:szCs w:val="28"/>
        </w:rPr>
        <w:t>_</w:t>
      </w:r>
      <w:r w:rsidRPr="00207730">
        <w:rPr>
          <w:bCs/>
          <w:color w:val="auto"/>
          <w:sz w:val="28"/>
          <w:szCs w:val="28"/>
          <w:lang w:val="en-US"/>
        </w:rPr>
        <w:t>id</w:t>
      </w:r>
      <w:r w:rsidRPr="00207730">
        <w:rPr>
          <w:bCs/>
          <w:color w:val="auto"/>
          <w:sz w:val="28"/>
          <w:szCs w:val="28"/>
        </w:rPr>
        <w:t>=32829381 – Дата обращения: 16 февраля 2025.</w:t>
      </w:r>
      <w:bookmarkEnd w:id="68"/>
    </w:p>
    <w:p w14:paraId="16E2F518"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69" w:name="_Ref198318372"/>
      <w:bookmarkStart w:id="70" w:name="_Ref164805527"/>
      <w:r w:rsidRPr="00207730">
        <w:rPr>
          <w:bCs/>
          <w:color w:val="auto"/>
          <w:sz w:val="28"/>
          <w:szCs w:val="28"/>
        </w:rPr>
        <w:t xml:space="preserve">Завершена работа по внедрению сплошного видеонаблюдения – МВД РК. </w:t>
      </w:r>
      <w:r w:rsidRPr="00207730">
        <w:rPr>
          <w:color w:val="auto"/>
          <w:sz w:val="28"/>
          <w:szCs w:val="28"/>
        </w:rPr>
        <w:t xml:space="preserve">[Электронный ресурс]. – Режим доступа: https://gurk.kz/news/zavershena-rabota-po-vnedreniyu-sploshnogo-videonablyudeniya-mvd-rk </w:t>
      </w:r>
      <w:r w:rsidRPr="00207730">
        <w:rPr>
          <w:sz w:val="28"/>
          <w:szCs w:val="28"/>
        </w:rPr>
        <w:t>– Д</w:t>
      </w:r>
      <w:r w:rsidRPr="00207730">
        <w:rPr>
          <w:color w:val="auto"/>
          <w:sz w:val="28"/>
          <w:szCs w:val="28"/>
        </w:rPr>
        <w:t xml:space="preserve">ата доступа: </w:t>
      </w:r>
      <w:r w:rsidRPr="00207730">
        <w:rPr>
          <w:bCs/>
          <w:color w:val="auto"/>
          <w:sz w:val="28"/>
          <w:szCs w:val="28"/>
        </w:rPr>
        <w:t>16 февраля 2025</w:t>
      </w:r>
      <w:r w:rsidRPr="00207730">
        <w:rPr>
          <w:color w:val="auto"/>
          <w:sz w:val="28"/>
          <w:szCs w:val="28"/>
        </w:rPr>
        <w:t>.</w:t>
      </w:r>
      <w:bookmarkEnd w:id="69"/>
    </w:p>
    <w:p w14:paraId="1BE146E7"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71" w:name="_Ref198318381"/>
      <w:r w:rsidRPr="00207730">
        <w:rPr>
          <w:bCs/>
          <w:sz w:val="28"/>
          <w:szCs w:val="28"/>
        </w:rPr>
        <w:t>В исправительных учреждениях установлено более 38 тыс. видеокамер</w:t>
      </w:r>
      <w:r w:rsidRPr="00207730">
        <w:rPr>
          <w:bCs/>
          <w:color w:val="auto"/>
          <w:sz w:val="28"/>
          <w:szCs w:val="28"/>
        </w:rPr>
        <w:t xml:space="preserve">. </w:t>
      </w:r>
      <w:r w:rsidRPr="00207730">
        <w:rPr>
          <w:color w:val="auto"/>
          <w:sz w:val="28"/>
          <w:szCs w:val="28"/>
        </w:rPr>
        <w:t xml:space="preserve">[Электронный ресурс]. – Режим доступа: https://ortcom.kz/ru/novosti/1721288163 </w:t>
      </w:r>
      <w:r w:rsidRPr="00207730">
        <w:rPr>
          <w:sz w:val="28"/>
          <w:szCs w:val="28"/>
        </w:rPr>
        <w:t>– Д</w:t>
      </w:r>
      <w:r w:rsidRPr="00207730">
        <w:rPr>
          <w:color w:val="auto"/>
          <w:sz w:val="28"/>
          <w:szCs w:val="28"/>
        </w:rPr>
        <w:t xml:space="preserve">ата доступа: </w:t>
      </w:r>
      <w:r w:rsidRPr="00207730">
        <w:rPr>
          <w:bCs/>
          <w:color w:val="auto"/>
          <w:sz w:val="28"/>
          <w:szCs w:val="28"/>
        </w:rPr>
        <w:t>16 февраля 2025.</w:t>
      </w:r>
      <w:bookmarkEnd w:id="71"/>
    </w:p>
    <w:p w14:paraId="2C69D3B3"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72" w:name="_Ref198318385"/>
      <w:r w:rsidRPr="00207730">
        <w:rPr>
          <w:color w:val="auto"/>
          <w:sz w:val="28"/>
          <w:szCs w:val="28"/>
        </w:rPr>
        <w:t xml:space="preserve">Закон Республики Казахстан от 16 мая 2024 года № 82-VIII ЗРК «О внесении изменений и дополнений в некоторые законодательные акты Республики Казахстан по вопросам совершенствования законодательства в сферах миграции населения и уголовно-исполнительной системы». [Электронный ресурс]. – Режим доступа: https://adilet.zan.kz/rus/docs/Z2400000082#z21 </w:t>
      </w:r>
      <w:r w:rsidRPr="00207730">
        <w:rPr>
          <w:sz w:val="28"/>
          <w:szCs w:val="28"/>
        </w:rPr>
        <w:t>– Д</w:t>
      </w:r>
      <w:r w:rsidRPr="00207730">
        <w:rPr>
          <w:color w:val="auto"/>
          <w:sz w:val="28"/>
          <w:szCs w:val="28"/>
        </w:rPr>
        <w:t xml:space="preserve">ата доступа: </w:t>
      </w:r>
      <w:r w:rsidRPr="00207730">
        <w:rPr>
          <w:bCs/>
          <w:color w:val="auto"/>
          <w:sz w:val="28"/>
          <w:szCs w:val="28"/>
        </w:rPr>
        <w:t>16 февраля 2025.</w:t>
      </w:r>
      <w:bookmarkEnd w:id="72"/>
    </w:p>
    <w:p w14:paraId="72EB5450"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lang w:val="en-US"/>
        </w:rPr>
      </w:pPr>
      <w:bookmarkStart w:id="73" w:name="_Ref198318394"/>
      <w:bookmarkEnd w:id="70"/>
      <w:r w:rsidRPr="00207730">
        <w:rPr>
          <w:color w:val="auto"/>
          <w:sz w:val="28"/>
          <w:szCs w:val="28"/>
          <w:lang w:val="en-US"/>
        </w:rPr>
        <w:t>Dünkel F., Thiele C., Treig J. Elektronische Überwachung von Straffälligen im europäischen Vergleich - Bestandsaufnahme und Perspektiven. –</w:t>
      </w:r>
      <w:r w:rsidRPr="00207730">
        <w:rPr>
          <w:color w:val="auto"/>
          <w:sz w:val="28"/>
          <w:szCs w:val="28"/>
          <w:lang w:val="en-US"/>
        </w:rPr>
        <w:br/>
        <w:t>Mönchengladbach, 2017. – 547 s.</w:t>
      </w:r>
      <w:bookmarkEnd w:id="73"/>
    </w:p>
    <w:p w14:paraId="490E7C8B"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74" w:name="_Ref198318400"/>
      <w:r w:rsidRPr="00207730">
        <w:rPr>
          <w:color w:val="auto"/>
          <w:sz w:val="28"/>
          <w:szCs w:val="28"/>
        </w:rPr>
        <w:t xml:space="preserve">Овчинников С.Н. Зарубежный опыт электронного мониторинга поведения осужденных // Пробелы в российском законодательстве. – 2018. </w:t>
      </w:r>
      <w:r w:rsidRPr="00207730">
        <w:rPr>
          <w:bCs/>
          <w:color w:val="auto"/>
          <w:sz w:val="28"/>
          <w:szCs w:val="28"/>
        </w:rPr>
        <w:t>– № 5. – С. 187-189.</w:t>
      </w:r>
      <w:bookmarkEnd w:id="74"/>
    </w:p>
    <w:p w14:paraId="4BCCC786"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75" w:name="_Ref198318403"/>
      <w:r w:rsidRPr="00207730">
        <w:rPr>
          <w:color w:val="auto"/>
          <w:sz w:val="28"/>
          <w:szCs w:val="28"/>
        </w:rPr>
        <w:t>Голубцова К.И. Особенности системы электронного мониторинга подконтрольных лиц в зарубежных странах // Вестник Кузбасского института. – 2018. – № 2(35). – С. 25-31.</w:t>
      </w:r>
      <w:bookmarkEnd w:id="75"/>
    </w:p>
    <w:p w14:paraId="0A0F3028"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76" w:name="_Ref198318408"/>
      <w:r w:rsidRPr="00207730">
        <w:rPr>
          <w:color w:val="auto"/>
          <w:sz w:val="28"/>
          <w:szCs w:val="28"/>
        </w:rPr>
        <w:t>Дворянсков И.В. Об учете зарубежного опыта применения технических средств контроля за осужденными (на примере США) // Уголовно-исполнительное право. – 2018. – Т. 13 (1-4). – № 1. – С. 59-61.</w:t>
      </w:r>
      <w:bookmarkEnd w:id="76"/>
    </w:p>
    <w:p w14:paraId="03B72528"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77" w:name="_Ref141298077"/>
      <w:bookmarkStart w:id="78" w:name="_Ref198318414"/>
      <w:r w:rsidRPr="00207730">
        <w:rPr>
          <w:color w:val="auto"/>
          <w:sz w:val="28"/>
          <w:szCs w:val="28"/>
        </w:rPr>
        <w:t xml:space="preserve">Постановление Правительства Республики Казахстан от 24 декабря 2014 года № 1369 «Об утверждении Правил, условий и оснований применения электронных средств слежения». </w:t>
      </w:r>
      <w:r w:rsidRPr="00207730">
        <w:rPr>
          <w:bCs/>
          <w:color w:val="auto"/>
          <w:sz w:val="28"/>
          <w:szCs w:val="28"/>
        </w:rPr>
        <w:t xml:space="preserve">[Электронный ресурс]. – Режим обращения: </w:t>
      </w:r>
      <w:r w:rsidRPr="00207730">
        <w:rPr>
          <w:color w:val="auto"/>
          <w:sz w:val="28"/>
          <w:szCs w:val="28"/>
        </w:rPr>
        <w:t xml:space="preserve">https://adilet.zan.kz/rus/docs/P1400001369 </w:t>
      </w:r>
      <w:bookmarkEnd w:id="77"/>
      <w:r w:rsidRPr="00207730">
        <w:rPr>
          <w:bCs/>
          <w:color w:val="auto"/>
          <w:sz w:val="28"/>
          <w:szCs w:val="28"/>
        </w:rPr>
        <w:t>– Дата обращения: 16 февраля 2025.</w:t>
      </w:r>
      <w:bookmarkEnd w:id="78"/>
    </w:p>
    <w:p w14:paraId="657EE0BB" w14:textId="2153A9FE" w:rsidR="00346385" w:rsidRPr="00207730" w:rsidRDefault="00346385" w:rsidP="00742C3F">
      <w:pPr>
        <w:pStyle w:val="Default"/>
        <w:numPr>
          <w:ilvl w:val="0"/>
          <w:numId w:val="3"/>
        </w:numPr>
        <w:tabs>
          <w:tab w:val="left" w:pos="1134"/>
        </w:tabs>
        <w:spacing w:after="36"/>
        <w:ind w:left="0" w:firstLine="709"/>
        <w:jc w:val="both"/>
        <w:rPr>
          <w:bCs/>
          <w:sz w:val="28"/>
          <w:szCs w:val="28"/>
        </w:rPr>
      </w:pPr>
      <w:bookmarkStart w:id="79" w:name="_Ref206629978"/>
      <w:bookmarkStart w:id="80" w:name="_Ref198318458"/>
      <w:r w:rsidRPr="00207730">
        <w:rPr>
          <w:color w:val="auto"/>
          <w:sz w:val="28"/>
          <w:szCs w:val="28"/>
        </w:rPr>
        <w:t>Григорянц А.</w:t>
      </w:r>
      <w:r w:rsidRPr="00207730">
        <w:rPr>
          <w:rFonts w:ascii="Inter Bold" w:eastAsia="Times New Roman" w:hAnsi="Inter Bold"/>
          <w:b/>
          <w:bCs/>
          <w:spacing w:val="-7"/>
          <w:kern w:val="36"/>
          <w:sz w:val="28"/>
          <w:szCs w:val="28"/>
        </w:rPr>
        <w:t xml:space="preserve"> </w:t>
      </w:r>
      <w:r w:rsidRPr="00207730">
        <w:rPr>
          <w:color w:val="auto"/>
          <w:sz w:val="28"/>
          <w:szCs w:val="28"/>
        </w:rPr>
        <w:t xml:space="preserve">Миллиарды на слежку: как Казахстан 10 лет пытался ввести браслеты слежения и что из этого вышло. </w:t>
      </w:r>
      <w:r w:rsidRPr="00207730">
        <w:rPr>
          <w:bCs/>
          <w:color w:val="auto"/>
          <w:sz w:val="28"/>
          <w:szCs w:val="28"/>
        </w:rPr>
        <w:t xml:space="preserve">[Электронный ресурс]. – Режим обращения: </w:t>
      </w:r>
      <w:r w:rsidRPr="00207730">
        <w:rPr>
          <w:color w:val="auto"/>
          <w:sz w:val="28"/>
          <w:szCs w:val="28"/>
        </w:rPr>
        <w:t xml:space="preserve">https://tengrinews.kz/article/milliardyi-slejku-kazahstan-10-let-pyitalsya-vvesti-2957/ </w:t>
      </w:r>
      <w:r w:rsidRPr="00207730">
        <w:rPr>
          <w:bCs/>
          <w:color w:val="auto"/>
          <w:sz w:val="28"/>
          <w:szCs w:val="28"/>
        </w:rPr>
        <w:t>– Дата обращения: 21 августа 2025.</w:t>
      </w:r>
      <w:bookmarkEnd w:id="79"/>
    </w:p>
    <w:p w14:paraId="241932F8" w14:textId="64211DBE" w:rsidR="00D50766" w:rsidRPr="00207730" w:rsidRDefault="00DE753F" w:rsidP="00742C3F">
      <w:pPr>
        <w:pStyle w:val="Default"/>
        <w:numPr>
          <w:ilvl w:val="0"/>
          <w:numId w:val="3"/>
        </w:numPr>
        <w:tabs>
          <w:tab w:val="left" w:pos="1134"/>
        </w:tabs>
        <w:spacing w:after="36"/>
        <w:ind w:left="0" w:firstLine="709"/>
        <w:jc w:val="both"/>
        <w:rPr>
          <w:bCs/>
          <w:sz w:val="28"/>
          <w:szCs w:val="28"/>
        </w:rPr>
      </w:pPr>
      <w:bookmarkStart w:id="81" w:name="_Ref206630120"/>
      <w:r w:rsidRPr="00207730">
        <w:rPr>
          <w:bCs/>
          <w:color w:val="auto"/>
          <w:sz w:val="28"/>
          <w:szCs w:val="28"/>
        </w:rPr>
        <w:t xml:space="preserve">Муканов М.Р., Бегалиев Е.Н. </w:t>
      </w:r>
      <w:r w:rsidRPr="00207730">
        <w:rPr>
          <w:bCs/>
          <w:sz w:val="28"/>
          <w:szCs w:val="28"/>
        </w:rPr>
        <w:t xml:space="preserve">Чипирование педофилов как альтернатива химической кастрации // Судебная медицина. </w:t>
      </w:r>
      <w:r w:rsidRPr="00207730">
        <w:rPr>
          <w:color w:val="auto"/>
          <w:sz w:val="28"/>
          <w:szCs w:val="28"/>
        </w:rPr>
        <w:t>– 2024. – Т. 10. – № 1. – С. 5-14.</w:t>
      </w:r>
      <w:bookmarkEnd w:id="80"/>
      <w:bookmarkEnd w:id="81"/>
    </w:p>
    <w:p w14:paraId="75C519D9"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82" w:name="_Ref198318467"/>
      <w:r w:rsidRPr="00207730">
        <w:rPr>
          <w:bCs/>
          <w:color w:val="auto"/>
          <w:sz w:val="28"/>
          <w:szCs w:val="28"/>
        </w:rPr>
        <w:t xml:space="preserve">Муканов М.Р., Бегалиев Е.Н., Сералиева А.М. </w:t>
      </w:r>
      <w:r w:rsidRPr="00207730">
        <w:rPr>
          <w:bCs/>
          <w:sz w:val="28"/>
          <w:szCs w:val="28"/>
        </w:rPr>
        <w:t>Чипирование осужденных, находящихся в учреждениях минимальной безопасности</w:t>
      </w:r>
      <w:r w:rsidRPr="00207730">
        <w:rPr>
          <w:bCs/>
          <w:sz w:val="28"/>
          <w:szCs w:val="28"/>
        </w:rPr>
        <w:br/>
        <w:t xml:space="preserve">(колониях-поселениях), как профилактика уклонения от отбывания наказания  // </w:t>
      </w:r>
      <w:r w:rsidRPr="00207730">
        <w:rPr>
          <w:sz w:val="28"/>
          <w:szCs w:val="28"/>
        </w:rPr>
        <w:t>«Хабаршы - Вестник» Карагандинской академии МВД РК им. Б. Бейсенова</w:t>
      </w:r>
      <w:r w:rsidRPr="00207730">
        <w:rPr>
          <w:bCs/>
          <w:sz w:val="28"/>
          <w:szCs w:val="28"/>
        </w:rPr>
        <w:t xml:space="preserve">. </w:t>
      </w:r>
      <w:r w:rsidRPr="00207730">
        <w:rPr>
          <w:color w:val="auto"/>
          <w:sz w:val="28"/>
          <w:szCs w:val="28"/>
        </w:rPr>
        <w:t>– 2023. – № 3 (81). – С. 77-82.</w:t>
      </w:r>
      <w:bookmarkEnd w:id="82"/>
    </w:p>
    <w:p w14:paraId="257D9E28"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83" w:name="_Ref198318488"/>
      <w:r w:rsidRPr="00207730">
        <w:rPr>
          <w:sz w:val="28"/>
          <w:szCs w:val="28"/>
        </w:rPr>
        <w:t xml:space="preserve">Баймаханов А.Ә., Бегалиев Е.Н. Азаматтардың жекелеген санаттарын чиптеу институтын енгізудің перспективалары туралы // Құқық қорғау органдары академиясының Жаршысы. </w:t>
      </w:r>
      <w:r w:rsidRPr="00207730">
        <w:rPr>
          <w:bCs/>
          <w:color w:val="auto"/>
          <w:sz w:val="28"/>
          <w:szCs w:val="28"/>
        </w:rPr>
        <w:t xml:space="preserve">– 2023. – </w:t>
      </w:r>
      <w:r w:rsidRPr="00207730">
        <w:rPr>
          <w:sz w:val="28"/>
          <w:szCs w:val="28"/>
        </w:rPr>
        <w:t>№ 3 (29). – С. 76-83.</w:t>
      </w:r>
      <w:bookmarkEnd w:id="83"/>
    </w:p>
    <w:p w14:paraId="5F2935FA" w14:textId="0A7D9655"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84" w:name="_Ref198318492"/>
      <w:r w:rsidRPr="00207730">
        <w:rPr>
          <w:color w:val="auto"/>
          <w:sz w:val="28"/>
          <w:szCs w:val="28"/>
        </w:rPr>
        <w:t>Амиров А.М., Бегалиев Е.Н., Баймаханов А.А., Бахтеев Д.В. Обеспечение защиты персональных данных пут</w:t>
      </w:r>
      <w:r w:rsidR="00D4694F" w:rsidRPr="00207730">
        <w:rPr>
          <w:color w:val="auto"/>
          <w:sz w:val="28"/>
          <w:szCs w:val="28"/>
        </w:rPr>
        <w:t>е</w:t>
      </w:r>
      <w:r w:rsidRPr="00207730">
        <w:rPr>
          <w:color w:val="auto"/>
          <w:sz w:val="28"/>
          <w:szCs w:val="28"/>
        </w:rPr>
        <w:t xml:space="preserve">м чипирования отдельных категорий лиц: научный обзор // </w:t>
      </w:r>
      <w:r w:rsidRPr="00207730">
        <w:rPr>
          <w:iCs/>
          <w:color w:val="auto"/>
          <w:sz w:val="28"/>
          <w:szCs w:val="28"/>
        </w:rPr>
        <w:t>Судебная медицина.</w:t>
      </w:r>
      <w:r w:rsidRPr="00207730">
        <w:rPr>
          <w:bCs/>
          <w:color w:val="auto"/>
          <w:sz w:val="28"/>
          <w:szCs w:val="28"/>
        </w:rPr>
        <w:t xml:space="preserve"> – </w:t>
      </w:r>
      <w:r w:rsidRPr="00207730">
        <w:rPr>
          <w:i/>
          <w:iCs/>
          <w:color w:val="auto"/>
          <w:sz w:val="28"/>
          <w:szCs w:val="28"/>
        </w:rPr>
        <w:t xml:space="preserve"> </w:t>
      </w:r>
      <w:r w:rsidRPr="00207730">
        <w:rPr>
          <w:color w:val="auto"/>
          <w:sz w:val="28"/>
          <w:szCs w:val="28"/>
        </w:rPr>
        <w:t xml:space="preserve">2024. </w:t>
      </w:r>
      <w:r w:rsidRPr="00207730">
        <w:rPr>
          <w:bCs/>
          <w:color w:val="auto"/>
          <w:sz w:val="28"/>
          <w:szCs w:val="28"/>
        </w:rPr>
        <w:t xml:space="preserve">– </w:t>
      </w:r>
      <w:r w:rsidRPr="00207730">
        <w:rPr>
          <w:color w:val="auto"/>
          <w:sz w:val="28"/>
          <w:szCs w:val="28"/>
        </w:rPr>
        <w:t xml:space="preserve">Т. 10/ </w:t>
      </w:r>
      <w:r w:rsidRPr="00207730">
        <w:rPr>
          <w:bCs/>
          <w:color w:val="auto"/>
          <w:sz w:val="28"/>
          <w:szCs w:val="28"/>
        </w:rPr>
        <w:t xml:space="preserve">– </w:t>
      </w:r>
      <w:r w:rsidRPr="00207730">
        <w:rPr>
          <w:color w:val="auto"/>
          <w:sz w:val="28"/>
          <w:szCs w:val="28"/>
        </w:rPr>
        <w:t xml:space="preserve">№ 1. </w:t>
      </w:r>
      <w:r w:rsidRPr="00207730">
        <w:rPr>
          <w:bCs/>
          <w:color w:val="auto"/>
          <w:sz w:val="28"/>
          <w:szCs w:val="28"/>
        </w:rPr>
        <w:t xml:space="preserve">– </w:t>
      </w:r>
      <w:r w:rsidRPr="00207730">
        <w:rPr>
          <w:color w:val="auto"/>
          <w:sz w:val="28"/>
          <w:szCs w:val="28"/>
        </w:rPr>
        <w:t>С. 59-70.</w:t>
      </w:r>
      <w:bookmarkEnd w:id="84"/>
    </w:p>
    <w:p w14:paraId="4B08A2AB"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85" w:name="_Ref198318510"/>
      <w:r w:rsidRPr="00207730">
        <w:rPr>
          <w:rFonts w:eastAsia="Calibri"/>
          <w:color w:val="auto"/>
          <w:sz w:val="28"/>
          <w:szCs w:val="28"/>
        </w:rPr>
        <w:t xml:space="preserve">Голик </w:t>
      </w:r>
      <w:r w:rsidRPr="00207730">
        <w:rPr>
          <w:rFonts w:eastAsia="Calibri"/>
          <w:sz w:val="28"/>
          <w:szCs w:val="28"/>
        </w:rPr>
        <w:t>Ю.</w:t>
      </w:r>
      <w:r w:rsidRPr="00207730">
        <w:rPr>
          <w:rFonts w:eastAsia="Calibri"/>
          <w:color w:val="auto"/>
          <w:sz w:val="28"/>
          <w:szCs w:val="28"/>
        </w:rPr>
        <w:t xml:space="preserve">В. Меняется мир – меняется преступность // Криминология: вчера, сегодня, завтра. </w:t>
      </w:r>
      <w:r w:rsidRPr="00207730">
        <w:rPr>
          <w:bCs/>
          <w:color w:val="auto"/>
          <w:sz w:val="28"/>
          <w:szCs w:val="28"/>
        </w:rPr>
        <w:t xml:space="preserve">– 2015. –  № </w:t>
      </w:r>
      <w:r w:rsidRPr="00207730">
        <w:rPr>
          <w:rFonts w:eastAsia="Calibri"/>
          <w:color w:val="auto"/>
          <w:sz w:val="28"/>
          <w:szCs w:val="28"/>
        </w:rPr>
        <w:t xml:space="preserve">3 (38). </w:t>
      </w:r>
      <w:r w:rsidRPr="00207730">
        <w:rPr>
          <w:bCs/>
          <w:color w:val="auto"/>
          <w:sz w:val="28"/>
          <w:szCs w:val="28"/>
        </w:rPr>
        <w:t>– С. 33-37.</w:t>
      </w:r>
      <w:bookmarkEnd w:id="85"/>
    </w:p>
    <w:p w14:paraId="255554B6"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86" w:name="_Ref198318514"/>
      <w:r w:rsidRPr="00207730">
        <w:rPr>
          <w:color w:val="auto"/>
          <w:sz w:val="28"/>
          <w:szCs w:val="28"/>
        </w:rPr>
        <w:t xml:space="preserve">Кочкина О.В. Использование искусственного интеллекта в кадровой работе Федеральной службы исполнения наказаний и Министерства внутренних дел Российской Федерации // Сб. научных статей по итогам Недели российской науки в Рязанском филиале Московского университета МВД России им. В.Я. Кикотя. </w:t>
      </w:r>
      <w:r w:rsidRPr="00207730">
        <w:rPr>
          <w:bCs/>
          <w:color w:val="auto"/>
          <w:sz w:val="28"/>
          <w:szCs w:val="28"/>
        </w:rPr>
        <w:t xml:space="preserve">– </w:t>
      </w:r>
      <w:r w:rsidRPr="00207730">
        <w:rPr>
          <w:color w:val="auto"/>
          <w:sz w:val="28"/>
          <w:szCs w:val="28"/>
        </w:rPr>
        <w:t xml:space="preserve">Рязань, 2020. </w:t>
      </w:r>
      <w:r w:rsidRPr="00207730">
        <w:rPr>
          <w:bCs/>
          <w:color w:val="auto"/>
          <w:sz w:val="28"/>
          <w:szCs w:val="28"/>
        </w:rPr>
        <w:t xml:space="preserve">– </w:t>
      </w:r>
      <w:r w:rsidRPr="00207730">
        <w:rPr>
          <w:color w:val="auto"/>
          <w:sz w:val="28"/>
          <w:szCs w:val="28"/>
        </w:rPr>
        <w:t>С. 338-340.</w:t>
      </w:r>
      <w:bookmarkEnd w:id="86"/>
    </w:p>
    <w:p w14:paraId="559F94BF"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87" w:name="_Ref198318519"/>
      <w:r w:rsidRPr="00207730">
        <w:rPr>
          <w:color w:val="auto"/>
          <w:sz w:val="28"/>
          <w:szCs w:val="28"/>
        </w:rPr>
        <w:t>Методические рекомендации по применению поощрений и наложению дисциплинарных взысканий осужденным в учреждениях уголовно-исполнительной системы (№ исх.: 30-10-2-258/5-ОД от 20.02.2019 г.). – Алматы, 2019. – 14 с.</w:t>
      </w:r>
      <w:bookmarkEnd w:id="87"/>
    </w:p>
    <w:p w14:paraId="661A39ED"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88" w:name="_Ref198318525"/>
      <w:r w:rsidRPr="00207730">
        <w:rPr>
          <w:color w:val="auto"/>
          <w:sz w:val="28"/>
          <w:szCs w:val="28"/>
        </w:rPr>
        <w:t xml:space="preserve">Иногамова-Хегай Л.В. Квалификация преступлений с использованием компьютерных технологий // Уголовное право: стратегия развития в XXI веке: сб. материалов XVI Междунар. науч.-практ. конф. </w:t>
      </w:r>
      <w:r w:rsidRPr="00207730">
        <w:rPr>
          <w:bCs/>
          <w:color w:val="auto"/>
          <w:sz w:val="28"/>
          <w:szCs w:val="28"/>
        </w:rPr>
        <w:t xml:space="preserve">– </w:t>
      </w:r>
      <w:r w:rsidRPr="00207730">
        <w:rPr>
          <w:color w:val="auto"/>
          <w:sz w:val="28"/>
          <w:szCs w:val="28"/>
        </w:rPr>
        <w:t xml:space="preserve">М.: РГ-Пресс, 2019. </w:t>
      </w:r>
      <w:r w:rsidRPr="00207730">
        <w:rPr>
          <w:bCs/>
          <w:color w:val="auto"/>
          <w:sz w:val="28"/>
          <w:szCs w:val="28"/>
        </w:rPr>
        <w:t xml:space="preserve">– </w:t>
      </w:r>
      <w:r w:rsidRPr="00207730">
        <w:rPr>
          <w:color w:val="auto"/>
          <w:sz w:val="28"/>
          <w:szCs w:val="28"/>
        </w:rPr>
        <w:t>С. 51-55.</w:t>
      </w:r>
      <w:bookmarkEnd w:id="88"/>
    </w:p>
    <w:p w14:paraId="172D316F"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89" w:name="_Ref198318531"/>
      <w:r w:rsidRPr="00207730">
        <w:rPr>
          <w:color w:val="auto"/>
          <w:sz w:val="28"/>
          <w:szCs w:val="28"/>
        </w:rPr>
        <w:t xml:space="preserve">Царькова Е.Г. Случайности не случайны: применение технологий Data Mining в прогнозировании социальных явлений // Информационные технологии в УИС. </w:t>
      </w:r>
      <w:r w:rsidRPr="00207730">
        <w:rPr>
          <w:bCs/>
          <w:sz w:val="28"/>
          <w:szCs w:val="28"/>
        </w:rPr>
        <w:t xml:space="preserve">– </w:t>
      </w:r>
      <w:r w:rsidRPr="00207730">
        <w:rPr>
          <w:color w:val="auto"/>
          <w:sz w:val="28"/>
          <w:szCs w:val="28"/>
        </w:rPr>
        <w:t xml:space="preserve">2020. </w:t>
      </w:r>
      <w:r w:rsidRPr="00207730">
        <w:rPr>
          <w:bCs/>
          <w:sz w:val="28"/>
          <w:szCs w:val="28"/>
        </w:rPr>
        <w:t xml:space="preserve">– </w:t>
      </w:r>
      <w:r w:rsidRPr="00207730">
        <w:rPr>
          <w:color w:val="auto"/>
          <w:sz w:val="28"/>
          <w:szCs w:val="28"/>
        </w:rPr>
        <w:t xml:space="preserve">№ 2. </w:t>
      </w:r>
      <w:r w:rsidRPr="00207730">
        <w:rPr>
          <w:bCs/>
          <w:sz w:val="28"/>
          <w:szCs w:val="28"/>
        </w:rPr>
        <w:t xml:space="preserve">– </w:t>
      </w:r>
      <w:r w:rsidRPr="00207730">
        <w:rPr>
          <w:color w:val="auto"/>
          <w:sz w:val="28"/>
          <w:szCs w:val="28"/>
        </w:rPr>
        <w:t>С. 28-41.</w:t>
      </w:r>
      <w:bookmarkEnd w:id="89"/>
    </w:p>
    <w:p w14:paraId="3BCE3E39"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90" w:name="_Ref198318534"/>
      <w:r w:rsidRPr="00207730">
        <w:rPr>
          <w:color w:val="auto"/>
          <w:sz w:val="28"/>
          <w:szCs w:val="28"/>
        </w:rPr>
        <w:t xml:space="preserve">Джуламанов С.С., Кунакбаев Ж.Ж. Использование искусственного интеллекта в правоохранительной деятельности // Endless light in science. – 2024. – </w:t>
      </w:r>
      <w:r w:rsidRPr="00207730">
        <w:rPr>
          <w:color w:val="auto"/>
          <w:sz w:val="28"/>
          <w:szCs w:val="28"/>
          <w:lang w:val="en-US"/>
        </w:rPr>
        <w:t>V</w:t>
      </w:r>
      <w:r w:rsidRPr="00207730">
        <w:rPr>
          <w:color w:val="auto"/>
          <w:sz w:val="28"/>
          <w:szCs w:val="28"/>
        </w:rPr>
        <w:t>ol. 30. – № 17. – С. 12-17.</w:t>
      </w:r>
      <w:bookmarkEnd w:id="90"/>
    </w:p>
    <w:p w14:paraId="7235F4CF"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91" w:name="_Ref198318538"/>
      <w:r w:rsidRPr="00207730">
        <w:rPr>
          <w:color w:val="auto"/>
          <w:sz w:val="28"/>
          <w:szCs w:val="28"/>
        </w:rPr>
        <w:t>Тарасов А.В., Темзоков А.Р. Криминалистические аспекты использования искусственного интеллекта в раскрытии и расследовании преступлений // Теория и практика общественного развития. – 2023. – № 10. – С. 256-261.</w:t>
      </w:r>
      <w:bookmarkEnd w:id="91"/>
      <w:r w:rsidRPr="00207730">
        <w:rPr>
          <w:color w:val="auto"/>
          <w:sz w:val="28"/>
          <w:szCs w:val="28"/>
        </w:rPr>
        <w:t xml:space="preserve"> </w:t>
      </w:r>
    </w:p>
    <w:p w14:paraId="1AFD9CD1"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92" w:name="_Ref198318543"/>
      <w:r w:rsidRPr="00207730">
        <w:rPr>
          <w:color w:val="auto"/>
          <w:sz w:val="28"/>
          <w:szCs w:val="28"/>
        </w:rPr>
        <w:t>Тлембаева Ж.У. О некоторых подходах к правовому регулированию искусственного интеллекта // Вестник Института законодательства и правовой информации Республики Казахстан. – 2021. – № 2 (65). – С. 61-74.</w:t>
      </w:r>
      <w:bookmarkEnd w:id="92"/>
    </w:p>
    <w:p w14:paraId="0E75BBE5"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lang w:val="en-US"/>
        </w:rPr>
      </w:pPr>
      <w:bookmarkStart w:id="93" w:name="_Ref172823518"/>
      <w:bookmarkStart w:id="94" w:name="_Ref206631233"/>
      <w:r w:rsidRPr="00207730">
        <w:rPr>
          <w:bCs/>
          <w:color w:val="auto"/>
          <w:sz w:val="28"/>
          <w:szCs w:val="28"/>
          <w:lang w:val="en-US"/>
        </w:rPr>
        <w:t xml:space="preserve">Kaun A., Stiernstedt F. Doing time, the smart way? Temporalities of the smart prison // </w:t>
      </w:r>
      <w:r w:rsidRPr="00207730">
        <w:rPr>
          <w:bCs/>
          <w:iCs/>
          <w:color w:val="auto"/>
          <w:sz w:val="28"/>
          <w:szCs w:val="28"/>
          <w:lang w:val="en-US"/>
        </w:rPr>
        <w:t xml:space="preserve">New Media &amp; Society. – 2020. – № </w:t>
      </w:r>
      <w:r w:rsidRPr="00207730">
        <w:rPr>
          <w:bCs/>
          <w:color w:val="auto"/>
          <w:sz w:val="28"/>
          <w:szCs w:val="28"/>
          <w:lang w:val="en-US"/>
        </w:rPr>
        <w:t xml:space="preserve">22 (9). </w:t>
      </w:r>
      <w:r w:rsidRPr="00207730">
        <w:rPr>
          <w:bCs/>
          <w:iCs/>
          <w:color w:val="auto"/>
          <w:sz w:val="28"/>
          <w:szCs w:val="28"/>
          <w:lang w:val="en-US"/>
        </w:rPr>
        <w:t xml:space="preserve">– </w:t>
      </w:r>
      <w:r w:rsidRPr="00207730">
        <w:rPr>
          <w:bCs/>
          <w:iCs/>
          <w:color w:val="auto"/>
          <w:sz w:val="28"/>
          <w:szCs w:val="28"/>
        </w:rPr>
        <w:t>Р</w:t>
      </w:r>
      <w:r w:rsidRPr="00207730">
        <w:rPr>
          <w:bCs/>
          <w:iCs/>
          <w:color w:val="auto"/>
          <w:sz w:val="28"/>
          <w:szCs w:val="28"/>
          <w:lang w:val="en-US"/>
        </w:rPr>
        <w:t>.</w:t>
      </w:r>
      <w:r w:rsidRPr="00207730">
        <w:rPr>
          <w:bCs/>
          <w:color w:val="auto"/>
          <w:sz w:val="28"/>
          <w:szCs w:val="28"/>
          <w:lang w:val="en-US"/>
        </w:rPr>
        <w:t xml:space="preserve"> 1580-1599.</w:t>
      </w:r>
      <w:bookmarkEnd w:id="93"/>
      <w:bookmarkEnd w:id="94"/>
    </w:p>
    <w:p w14:paraId="4190CA70" w14:textId="6573990E"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95" w:name="_Ref198318630"/>
      <w:r w:rsidRPr="00207730">
        <w:rPr>
          <w:bCs/>
          <w:color w:val="auto"/>
          <w:sz w:val="28"/>
          <w:szCs w:val="28"/>
        </w:rPr>
        <w:t>Ешназаров А.А. Применение искусственного интеллекта и технологий «блокчейн» в уголовном судопроизводстве // Академия правосудия при Верховном Суде Республики Казахстан: сб. материалов II Евразийского форума по правам человека «Права человека и судебная власть современного Казахстана: проблемы, тенденции и перспективы». – Астана, 2020. – С. 61-66.</w:t>
      </w:r>
      <w:bookmarkEnd w:id="95"/>
      <w:r w:rsidRPr="00207730">
        <w:rPr>
          <w:bCs/>
          <w:color w:val="auto"/>
          <w:sz w:val="28"/>
          <w:szCs w:val="28"/>
        </w:rPr>
        <w:t xml:space="preserve"> </w:t>
      </w:r>
    </w:p>
    <w:p w14:paraId="02511C5C" w14:textId="77777777" w:rsidR="00C9669E" w:rsidRPr="00207730" w:rsidRDefault="00C9669E" w:rsidP="00742C3F">
      <w:pPr>
        <w:pStyle w:val="Default"/>
        <w:numPr>
          <w:ilvl w:val="0"/>
          <w:numId w:val="3"/>
        </w:numPr>
        <w:tabs>
          <w:tab w:val="left" w:pos="993"/>
        </w:tabs>
        <w:spacing w:after="36"/>
        <w:ind w:left="0" w:firstLine="709"/>
        <w:jc w:val="both"/>
        <w:rPr>
          <w:color w:val="auto"/>
          <w:sz w:val="28"/>
          <w:szCs w:val="28"/>
          <w:lang w:val="en-US"/>
        </w:rPr>
      </w:pPr>
      <w:bookmarkStart w:id="96" w:name="_Ref198317446"/>
      <w:r w:rsidRPr="00207730">
        <w:rPr>
          <w:color w:val="auto"/>
          <w:sz w:val="28"/>
          <w:szCs w:val="28"/>
          <w:lang w:val="en-US"/>
        </w:rPr>
        <w:t xml:space="preserve">Cervantes Mori M.D., Kävrestad J., Nohlberg M. Success Factors and Challenges in Digital Forensics for Law Enforcement in Sweden // 7th International Workshop on Socio-Technical Perspective in IS development. </w:t>
      </w:r>
      <w:r w:rsidRPr="00207730">
        <w:rPr>
          <w:bCs/>
          <w:color w:val="auto"/>
          <w:sz w:val="28"/>
          <w:szCs w:val="28"/>
          <w:lang w:val="en-US"/>
        </w:rPr>
        <w:t xml:space="preserve">– Stockholm, </w:t>
      </w:r>
      <w:r w:rsidRPr="00207730">
        <w:rPr>
          <w:color w:val="auto"/>
          <w:sz w:val="28"/>
          <w:szCs w:val="28"/>
          <w:lang w:val="en-US"/>
        </w:rPr>
        <w:t xml:space="preserve">2021. </w:t>
      </w:r>
      <w:r w:rsidRPr="00207730">
        <w:rPr>
          <w:bCs/>
          <w:color w:val="auto"/>
          <w:sz w:val="28"/>
          <w:szCs w:val="28"/>
          <w:lang w:val="en-US"/>
        </w:rPr>
        <w:t xml:space="preserve">– </w:t>
      </w:r>
      <w:r w:rsidRPr="00207730">
        <w:rPr>
          <w:color w:val="auto"/>
          <w:sz w:val="28"/>
          <w:szCs w:val="28"/>
        </w:rPr>
        <w:t>Р</w:t>
      </w:r>
      <w:r w:rsidRPr="00207730">
        <w:rPr>
          <w:color w:val="auto"/>
          <w:sz w:val="28"/>
          <w:szCs w:val="28"/>
          <w:lang w:val="kk-KZ"/>
        </w:rPr>
        <w:t>р</w:t>
      </w:r>
      <w:r w:rsidRPr="00207730">
        <w:rPr>
          <w:bCs/>
          <w:color w:val="auto"/>
          <w:sz w:val="28"/>
          <w:szCs w:val="28"/>
          <w:lang w:val="en-US"/>
        </w:rPr>
        <w:t>. 100-116.</w:t>
      </w:r>
      <w:bookmarkEnd w:id="96"/>
    </w:p>
    <w:p w14:paraId="08129979" w14:textId="77777777" w:rsidR="00C9669E" w:rsidRPr="00207730" w:rsidRDefault="00C9669E" w:rsidP="00742C3F">
      <w:pPr>
        <w:pStyle w:val="Default"/>
        <w:numPr>
          <w:ilvl w:val="0"/>
          <w:numId w:val="3"/>
        </w:numPr>
        <w:tabs>
          <w:tab w:val="left" w:pos="1134"/>
        </w:tabs>
        <w:spacing w:after="36"/>
        <w:ind w:left="0" w:firstLine="709"/>
        <w:jc w:val="both"/>
        <w:rPr>
          <w:color w:val="auto"/>
          <w:sz w:val="28"/>
          <w:szCs w:val="28"/>
          <w:lang w:val="en-US"/>
        </w:rPr>
      </w:pPr>
      <w:bookmarkStart w:id="97" w:name="_Ref172823521"/>
      <w:r w:rsidRPr="00207730">
        <w:rPr>
          <w:bCs/>
          <w:color w:val="auto"/>
          <w:sz w:val="28"/>
          <w:szCs w:val="28"/>
          <w:lang w:val="en-US"/>
        </w:rPr>
        <w:t xml:space="preserve">McKay C. The carceral automaton: Digital prisons and technologies of detention // </w:t>
      </w:r>
      <w:r w:rsidRPr="00207730">
        <w:rPr>
          <w:bCs/>
          <w:iCs/>
          <w:color w:val="auto"/>
          <w:sz w:val="28"/>
          <w:szCs w:val="28"/>
          <w:lang w:val="en-US"/>
        </w:rPr>
        <w:t xml:space="preserve">International Journal for Crime, Justice and Social Democracy. – 2022. – № </w:t>
      </w:r>
      <w:r w:rsidRPr="00207730">
        <w:rPr>
          <w:bCs/>
          <w:color w:val="auto"/>
          <w:sz w:val="28"/>
          <w:szCs w:val="28"/>
          <w:lang w:val="en-US"/>
        </w:rPr>
        <w:t xml:space="preserve">11 (1). </w:t>
      </w:r>
      <w:r w:rsidRPr="00207730">
        <w:rPr>
          <w:bCs/>
          <w:iCs/>
          <w:color w:val="auto"/>
          <w:sz w:val="28"/>
          <w:szCs w:val="28"/>
          <w:lang w:val="en-US"/>
        </w:rPr>
        <w:t xml:space="preserve">– </w:t>
      </w:r>
      <w:r w:rsidRPr="00207730">
        <w:rPr>
          <w:bCs/>
          <w:iCs/>
          <w:color w:val="auto"/>
          <w:sz w:val="28"/>
          <w:szCs w:val="28"/>
        </w:rPr>
        <w:t>Р</w:t>
      </w:r>
      <w:r w:rsidRPr="00207730">
        <w:rPr>
          <w:bCs/>
          <w:iCs/>
          <w:color w:val="auto"/>
          <w:sz w:val="28"/>
          <w:szCs w:val="28"/>
          <w:lang w:val="en-US"/>
        </w:rPr>
        <w:t xml:space="preserve">. </w:t>
      </w:r>
      <w:r w:rsidRPr="00207730">
        <w:rPr>
          <w:bCs/>
          <w:color w:val="auto"/>
          <w:sz w:val="28"/>
          <w:szCs w:val="28"/>
          <w:lang w:val="en-US"/>
        </w:rPr>
        <w:t>100-119.</w:t>
      </w:r>
      <w:bookmarkEnd w:id="97"/>
    </w:p>
    <w:p w14:paraId="6AB306FF"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98" w:name="_Ref198318637"/>
      <w:r w:rsidRPr="00207730">
        <w:rPr>
          <w:bCs/>
          <w:sz w:val="28"/>
          <w:szCs w:val="28"/>
        </w:rPr>
        <w:t xml:space="preserve">Приказ Генерального Прокурора Республики Казахстан от 13 января 2023 года № 21 «Об утверждении Правил формирования, доступа, использования, хранения, защиты и уничтожения сведений из системы информационного обмена правоохранительных, специальных государственных и иных органов». [Электронный ресурс]. – Режим </w:t>
      </w:r>
      <w:r w:rsidRPr="00207730">
        <w:rPr>
          <w:bCs/>
          <w:color w:val="auto"/>
          <w:sz w:val="28"/>
          <w:szCs w:val="28"/>
        </w:rPr>
        <w:t>обращения</w:t>
      </w:r>
      <w:r w:rsidRPr="00207730">
        <w:rPr>
          <w:bCs/>
          <w:sz w:val="28"/>
          <w:szCs w:val="28"/>
        </w:rPr>
        <w:t xml:space="preserve">: https://adilet.zan.kz/rus/docs/V2300031702 – Дата обращения: </w:t>
      </w:r>
      <w:r w:rsidRPr="00207730">
        <w:rPr>
          <w:bCs/>
          <w:color w:val="auto"/>
          <w:sz w:val="28"/>
          <w:szCs w:val="28"/>
        </w:rPr>
        <w:t>16 февраля 2025</w:t>
      </w:r>
      <w:r w:rsidRPr="00207730">
        <w:rPr>
          <w:color w:val="auto"/>
          <w:sz w:val="28"/>
          <w:szCs w:val="28"/>
        </w:rPr>
        <w:t>.</w:t>
      </w:r>
      <w:bookmarkEnd w:id="98"/>
    </w:p>
    <w:p w14:paraId="71205C72" w14:textId="5C4029C4"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99" w:name="_Ref198318642"/>
      <w:r w:rsidRPr="00207730">
        <w:rPr>
          <w:bCs/>
          <w:sz w:val="28"/>
          <w:szCs w:val="28"/>
        </w:rPr>
        <w:t xml:space="preserve">Приказ Генерального Прокурора Республики Казахстан от 27 февраля 2018 года № 29 «Об утверждении Правил ведения и использования специальных учетов лиц, совершивших уголовные правонарушения, привлекаемых к уголовной ответственности, лиц, привлеченных к уголовной ответственности за совершение уголовного правонарушения и дактилоскопического учета задержанных, содержащихся под стражей и осужденных лиц». [Электронный ресурс]. – Режим обращения: https://adilet.zan.kz/rus/docs/V1800016667 – Дата обращения: </w:t>
      </w:r>
      <w:r w:rsidRPr="00207730">
        <w:rPr>
          <w:bCs/>
          <w:color w:val="auto"/>
          <w:sz w:val="28"/>
          <w:szCs w:val="28"/>
        </w:rPr>
        <w:t>16 февраля 2025.</w:t>
      </w:r>
      <w:bookmarkEnd w:id="99"/>
    </w:p>
    <w:p w14:paraId="79428F15" w14:textId="77777777" w:rsidR="00C354FB" w:rsidRPr="00207730" w:rsidRDefault="00C354FB" w:rsidP="00742C3F">
      <w:pPr>
        <w:pStyle w:val="Default"/>
        <w:numPr>
          <w:ilvl w:val="0"/>
          <w:numId w:val="3"/>
        </w:numPr>
        <w:tabs>
          <w:tab w:val="left" w:pos="993"/>
        </w:tabs>
        <w:spacing w:after="36"/>
        <w:ind w:left="0" w:firstLine="709"/>
        <w:jc w:val="both"/>
        <w:rPr>
          <w:color w:val="auto"/>
          <w:sz w:val="28"/>
          <w:szCs w:val="28"/>
        </w:rPr>
      </w:pPr>
      <w:bookmarkStart w:id="100" w:name="_Ref198317404"/>
      <w:r w:rsidRPr="00207730">
        <w:rPr>
          <w:color w:val="auto"/>
          <w:sz w:val="28"/>
          <w:szCs w:val="28"/>
        </w:rPr>
        <w:t>Аймаганбетова М.Б. Правовые основы криминалистической регистрации // Концептуальные основы современной криминалистики: теория и практика: сб. материалов международной научно-практической конференции. – Минск: БГУ, 2019. – С. 31-34.</w:t>
      </w:r>
      <w:bookmarkEnd w:id="100"/>
    </w:p>
    <w:p w14:paraId="01876C44"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01" w:name="_Ref198318688"/>
      <w:r w:rsidRPr="00207730">
        <w:rPr>
          <w:bCs/>
          <w:color w:val="auto"/>
          <w:sz w:val="28"/>
          <w:szCs w:val="28"/>
        </w:rPr>
        <w:t>Закон Республики Казахстан от 30 декабря 2016 года №</w:t>
      </w:r>
      <w:r w:rsidRPr="00207730">
        <w:rPr>
          <w:bCs/>
          <w:color w:val="auto"/>
          <w:sz w:val="28"/>
          <w:szCs w:val="28"/>
          <w:lang w:val="en-US"/>
        </w:rPr>
        <w:t> </w:t>
      </w:r>
      <w:r w:rsidRPr="00207730">
        <w:rPr>
          <w:bCs/>
          <w:color w:val="auto"/>
          <w:sz w:val="28"/>
          <w:szCs w:val="28"/>
        </w:rPr>
        <w:t>40-</w:t>
      </w:r>
      <w:r w:rsidRPr="00207730">
        <w:rPr>
          <w:bCs/>
          <w:color w:val="auto"/>
          <w:sz w:val="28"/>
          <w:szCs w:val="28"/>
          <w:lang w:val="en-US"/>
        </w:rPr>
        <w:t>V</w:t>
      </w:r>
      <w:r w:rsidRPr="00207730">
        <w:rPr>
          <w:bCs/>
          <w:color w:val="auto"/>
          <w:sz w:val="28"/>
          <w:szCs w:val="28"/>
        </w:rPr>
        <w:t xml:space="preserve">І ЗРК «О дактилоскопической и геномной регистрации» (ред. от 05.07.2024). [Электронный ресурс]. – Режим </w:t>
      </w:r>
      <w:r w:rsidRPr="00207730">
        <w:rPr>
          <w:bCs/>
          <w:sz w:val="28"/>
          <w:szCs w:val="28"/>
        </w:rPr>
        <w:t>обращения</w:t>
      </w:r>
      <w:r w:rsidRPr="00207730">
        <w:rPr>
          <w:bCs/>
          <w:color w:val="auto"/>
          <w:sz w:val="28"/>
          <w:szCs w:val="28"/>
        </w:rPr>
        <w:t xml:space="preserve">: </w:t>
      </w:r>
      <w:r w:rsidRPr="00207730">
        <w:rPr>
          <w:bCs/>
          <w:color w:val="auto"/>
          <w:sz w:val="28"/>
          <w:szCs w:val="28"/>
          <w:lang w:val="en-US"/>
        </w:rPr>
        <w:t>https</w:t>
      </w:r>
      <w:r w:rsidRPr="00207730">
        <w:rPr>
          <w:bCs/>
          <w:color w:val="auto"/>
          <w:sz w:val="28"/>
          <w:szCs w:val="28"/>
        </w:rPr>
        <w:t>://</w:t>
      </w:r>
      <w:r w:rsidRPr="00207730">
        <w:rPr>
          <w:bCs/>
          <w:color w:val="auto"/>
          <w:sz w:val="28"/>
          <w:szCs w:val="28"/>
          <w:lang w:val="en-US"/>
        </w:rPr>
        <w:t>adilet</w:t>
      </w:r>
      <w:r w:rsidRPr="00207730">
        <w:rPr>
          <w:bCs/>
          <w:color w:val="auto"/>
          <w:sz w:val="28"/>
          <w:szCs w:val="28"/>
        </w:rPr>
        <w:t>.</w:t>
      </w:r>
      <w:r w:rsidRPr="00207730">
        <w:rPr>
          <w:bCs/>
          <w:color w:val="auto"/>
          <w:sz w:val="28"/>
          <w:szCs w:val="28"/>
          <w:lang w:val="en-US"/>
        </w:rPr>
        <w:t>zan</w:t>
      </w:r>
      <w:r w:rsidRPr="00207730">
        <w:rPr>
          <w:bCs/>
          <w:color w:val="auto"/>
          <w:sz w:val="28"/>
          <w:szCs w:val="28"/>
        </w:rPr>
        <w:t>.</w:t>
      </w:r>
      <w:r w:rsidRPr="00207730">
        <w:rPr>
          <w:bCs/>
          <w:color w:val="auto"/>
          <w:sz w:val="28"/>
          <w:szCs w:val="28"/>
          <w:lang w:val="en-US"/>
        </w:rPr>
        <w:t>kz</w:t>
      </w:r>
      <w:r w:rsidRPr="00207730">
        <w:rPr>
          <w:bCs/>
          <w:color w:val="auto"/>
          <w:sz w:val="28"/>
          <w:szCs w:val="28"/>
        </w:rPr>
        <w:t>/</w:t>
      </w:r>
      <w:r w:rsidRPr="00207730">
        <w:rPr>
          <w:bCs/>
          <w:color w:val="auto"/>
          <w:sz w:val="28"/>
          <w:szCs w:val="28"/>
          <w:lang w:val="en-US"/>
        </w:rPr>
        <w:t>rus</w:t>
      </w:r>
      <w:r w:rsidRPr="00207730">
        <w:rPr>
          <w:bCs/>
          <w:color w:val="auto"/>
          <w:sz w:val="28"/>
          <w:szCs w:val="28"/>
        </w:rPr>
        <w:t>/</w:t>
      </w:r>
      <w:r w:rsidRPr="00207730">
        <w:rPr>
          <w:bCs/>
          <w:color w:val="auto"/>
          <w:sz w:val="28"/>
          <w:szCs w:val="28"/>
          <w:lang w:val="en-US"/>
        </w:rPr>
        <w:t>docs</w:t>
      </w:r>
      <w:r w:rsidRPr="00207730">
        <w:rPr>
          <w:bCs/>
          <w:color w:val="auto"/>
          <w:sz w:val="28"/>
          <w:szCs w:val="28"/>
        </w:rPr>
        <w:t>/</w:t>
      </w:r>
      <w:r w:rsidRPr="00207730">
        <w:rPr>
          <w:bCs/>
          <w:color w:val="auto"/>
          <w:sz w:val="28"/>
          <w:szCs w:val="28"/>
          <w:lang w:val="en-US"/>
        </w:rPr>
        <w:t>Z</w:t>
      </w:r>
      <w:r w:rsidRPr="00207730">
        <w:rPr>
          <w:bCs/>
          <w:color w:val="auto"/>
          <w:sz w:val="28"/>
          <w:szCs w:val="28"/>
        </w:rPr>
        <w:t xml:space="preserve">1600000040 </w:t>
      </w:r>
      <w:r w:rsidRPr="00207730">
        <w:rPr>
          <w:bCs/>
          <w:sz w:val="28"/>
          <w:szCs w:val="28"/>
        </w:rPr>
        <w:t>– Дата обращения</w:t>
      </w:r>
      <w:r w:rsidRPr="00207730">
        <w:rPr>
          <w:bCs/>
          <w:color w:val="auto"/>
          <w:sz w:val="28"/>
          <w:szCs w:val="28"/>
        </w:rPr>
        <w:t>: 16 февраля 2025.</w:t>
      </w:r>
      <w:bookmarkEnd w:id="101"/>
    </w:p>
    <w:p w14:paraId="43512114"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lang w:val="en-US"/>
        </w:rPr>
      </w:pPr>
      <w:bookmarkStart w:id="102" w:name="_Ref158465634"/>
      <w:r w:rsidRPr="00207730">
        <w:rPr>
          <w:color w:val="auto"/>
          <w:sz w:val="28"/>
          <w:szCs w:val="28"/>
          <w:lang w:val="en-US"/>
        </w:rPr>
        <w:t xml:space="preserve">Tomczak Ph., Buck G.  The Penal Voluntary Sector: A Hybrid Sociology // The British Journal of Criminology. </w:t>
      </w:r>
      <w:r w:rsidRPr="00207730">
        <w:rPr>
          <w:bCs/>
          <w:color w:val="auto"/>
          <w:sz w:val="28"/>
          <w:szCs w:val="28"/>
          <w:lang w:val="en-US"/>
        </w:rPr>
        <w:t xml:space="preserve">– </w:t>
      </w:r>
      <w:r w:rsidRPr="00207730">
        <w:rPr>
          <w:color w:val="auto"/>
          <w:sz w:val="28"/>
          <w:szCs w:val="28"/>
          <w:lang w:val="en-US"/>
        </w:rPr>
        <w:t xml:space="preserve">2019. </w:t>
      </w:r>
      <w:r w:rsidRPr="00207730">
        <w:rPr>
          <w:bCs/>
          <w:color w:val="auto"/>
          <w:sz w:val="28"/>
          <w:szCs w:val="28"/>
          <w:lang w:val="en-US"/>
        </w:rPr>
        <w:t>–</w:t>
      </w:r>
      <w:r w:rsidRPr="00207730">
        <w:rPr>
          <w:color w:val="auto"/>
          <w:sz w:val="28"/>
          <w:szCs w:val="28"/>
          <w:lang w:val="en-US"/>
        </w:rPr>
        <w:t xml:space="preserve"> № 4(59). </w:t>
      </w:r>
      <w:r w:rsidRPr="00207730">
        <w:rPr>
          <w:bCs/>
          <w:color w:val="auto"/>
          <w:sz w:val="28"/>
          <w:szCs w:val="28"/>
          <w:lang w:val="en-US"/>
        </w:rPr>
        <w:t xml:space="preserve">– </w:t>
      </w:r>
      <w:r w:rsidRPr="00207730">
        <w:rPr>
          <w:color w:val="auto"/>
          <w:sz w:val="28"/>
          <w:szCs w:val="28"/>
        </w:rPr>
        <w:t>Р</w:t>
      </w:r>
      <w:r w:rsidRPr="00207730">
        <w:rPr>
          <w:color w:val="auto"/>
          <w:sz w:val="28"/>
          <w:szCs w:val="28"/>
          <w:lang w:val="en-US"/>
        </w:rPr>
        <w:t>. 898-918.</w:t>
      </w:r>
      <w:bookmarkEnd w:id="102"/>
    </w:p>
    <w:p w14:paraId="1A6ED4D6"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03" w:name="_Ref198318708"/>
      <w:r w:rsidRPr="00207730">
        <w:rPr>
          <w:rFonts w:eastAsia="Times New Roman"/>
          <w:kern w:val="36"/>
          <w:sz w:val="28"/>
          <w:szCs w:val="28"/>
        </w:rPr>
        <w:t xml:space="preserve">Криминалистика: учеб. / Под ред. А.Ф. Волынского, В.П. Лаврова. </w:t>
      </w:r>
      <w:r w:rsidRPr="00207730">
        <w:rPr>
          <w:bCs/>
          <w:color w:val="auto"/>
          <w:sz w:val="28"/>
          <w:szCs w:val="28"/>
        </w:rPr>
        <w:t>–</w:t>
      </w:r>
      <w:r w:rsidRPr="00207730">
        <w:rPr>
          <w:color w:val="auto"/>
          <w:sz w:val="28"/>
          <w:szCs w:val="28"/>
        </w:rPr>
        <w:t xml:space="preserve"> </w:t>
      </w:r>
      <w:r w:rsidRPr="00207730">
        <w:rPr>
          <w:rFonts w:eastAsia="Times New Roman"/>
          <w:kern w:val="36"/>
          <w:sz w:val="28"/>
          <w:szCs w:val="28"/>
        </w:rPr>
        <w:t xml:space="preserve">2 изд., перераб. и доп. </w:t>
      </w:r>
      <w:r w:rsidRPr="00207730">
        <w:rPr>
          <w:bCs/>
          <w:color w:val="auto"/>
          <w:sz w:val="28"/>
          <w:szCs w:val="28"/>
        </w:rPr>
        <w:t>–</w:t>
      </w:r>
      <w:r w:rsidRPr="00207730">
        <w:rPr>
          <w:color w:val="auto"/>
          <w:sz w:val="28"/>
          <w:szCs w:val="28"/>
        </w:rPr>
        <w:t xml:space="preserve"> </w:t>
      </w:r>
      <w:r w:rsidRPr="00207730">
        <w:rPr>
          <w:rFonts w:eastAsia="Times New Roman"/>
          <w:kern w:val="36"/>
          <w:sz w:val="28"/>
          <w:szCs w:val="28"/>
        </w:rPr>
        <w:t xml:space="preserve">М.: Закон и право, 2015. </w:t>
      </w:r>
      <w:r w:rsidRPr="00207730">
        <w:rPr>
          <w:bCs/>
          <w:color w:val="auto"/>
          <w:sz w:val="28"/>
          <w:szCs w:val="28"/>
        </w:rPr>
        <w:t>–</w:t>
      </w:r>
      <w:r w:rsidRPr="00207730">
        <w:rPr>
          <w:color w:val="auto"/>
          <w:sz w:val="28"/>
          <w:szCs w:val="28"/>
        </w:rPr>
        <w:t xml:space="preserve"> </w:t>
      </w:r>
      <w:r w:rsidRPr="00207730">
        <w:rPr>
          <w:rFonts w:eastAsia="Times New Roman"/>
          <w:kern w:val="36"/>
          <w:sz w:val="28"/>
          <w:szCs w:val="28"/>
        </w:rPr>
        <w:t>943 с.</w:t>
      </w:r>
      <w:bookmarkEnd w:id="103"/>
    </w:p>
    <w:p w14:paraId="28E7C925"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04" w:name="_Ref198318721"/>
      <w:r w:rsidRPr="00207730">
        <w:rPr>
          <w:color w:val="auto"/>
          <w:sz w:val="28"/>
          <w:szCs w:val="28"/>
        </w:rPr>
        <w:t xml:space="preserve">Приказ Министра внутренних дел Республики Казахстан от 30 января 2016 года № 89 «Об утверждении Правил взаимодействия подразделений органов внутренних дел Республики Казахстан по осуществлению учета лиц, освобожденных из мест лишения свободы» (ред. от 30.03.2021).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bCs/>
          <w:color w:val="auto"/>
          <w:sz w:val="28"/>
          <w:szCs w:val="28"/>
          <w:lang w:val="en-US"/>
        </w:rPr>
        <w:t>https</w:t>
      </w:r>
      <w:r w:rsidRPr="00207730">
        <w:rPr>
          <w:bCs/>
          <w:color w:val="auto"/>
          <w:sz w:val="28"/>
          <w:szCs w:val="28"/>
        </w:rPr>
        <w:t>://</w:t>
      </w:r>
      <w:r w:rsidRPr="00207730">
        <w:rPr>
          <w:bCs/>
          <w:color w:val="auto"/>
          <w:sz w:val="28"/>
          <w:szCs w:val="28"/>
          <w:lang w:val="en-US"/>
        </w:rPr>
        <w:t>adilet</w:t>
      </w:r>
      <w:r w:rsidRPr="00207730">
        <w:rPr>
          <w:bCs/>
          <w:color w:val="auto"/>
          <w:sz w:val="28"/>
          <w:szCs w:val="28"/>
        </w:rPr>
        <w:t>.</w:t>
      </w:r>
      <w:r w:rsidRPr="00207730">
        <w:rPr>
          <w:bCs/>
          <w:color w:val="auto"/>
          <w:sz w:val="28"/>
          <w:szCs w:val="28"/>
          <w:lang w:val="en-US"/>
        </w:rPr>
        <w:t>zan</w:t>
      </w:r>
      <w:r w:rsidRPr="00207730">
        <w:rPr>
          <w:bCs/>
          <w:color w:val="auto"/>
          <w:sz w:val="28"/>
          <w:szCs w:val="28"/>
        </w:rPr>
        <w:t>.</w:t>
      </w:r>
      <w:r w:rsidRPr="00207730">
        <w:rPr>
          <w:bCs/>
          <w:color w:val="auto"/>
          <w:sz w:val="28"/>
          <w:szCs w:val="28"/>
          <w:lang w:val="en-US"/>
        </w:rPr>
        <w:t>kz</w:t>
      </w:r>
      <w:r w:rsidRPr="00207730">
        <w:rPr>
          <w:bCs/>
          <w:color w:val="auto"/>
          <w:sz w:val="28"/>
          <w:szCs w:val="28"/>
        </w:rPr>
        <w:t>/</w:t>
      </w:r>
      <w:r w:rsidRPr="00207730">
        <w:rPr>
          <w:bCs/>
          <w:color w:val="auto"/>
          <w:sz w:val="28"/>
          <w:szCs w:val="28"/>
          <w:lang w:val="en-US"/>
        </w:rPr>
        <w:t>rus</w:t>
      </w:r>
      <w:r w:rsidRPr="00207730">
        <w:rPr>
          <w:bCs/>
          <w:color w:val="auto"/>
          <w:sz w:val="28"/>
          <w:szCs w:val="28"/>
        </w:rPr>
        <w:t>/</w:t>
      </w:r>
      <w:r w:rsidRPr="00207730">
        <w:rPr>
          <w:bCs/>
          <w:color w:val="auto"/>
          <w:sz w:val="28"/>
          <w:szCs w:val="28"/>
          <w:lang w:val="en-US"/>
        </w:rPr>
        <w:t>docs</w:t>
      </w:r>
      <w:r w:rsidRPr="00207730">
        <w:rPr>
          <w:bCs/>
          <w:color w:val="auto"/>
          <w:sz w:val="28"/>
          <w:szCs w:val="28"/>
        </w:rPr>
        <w:t>/</w:t>
      </w:r>
      <w:r w:rsidRPr="00207730">
        <w:rPr>
          <w:bCs/>
          <w:color w:val="auto"/>
          <w:sz w:val="28"/>
          <w:szCs w:val="28"/>
          <w:lang w:val="en-US"/>
        </w:rPr>
        <w:t>V</w:t>
      </w:r>
      <w:r w:rsidRPr="00207730">
        <w:rPr>
          <w:bCs/>
          <w:color w:val="auto"/>
          <w:sz w:val="28"/>
          <w:szCs w:val="28"/>
        </w:rPr>
        <w:t xml:space="preserve">1600013373 </w:t>
      </w:r>
      <w:r w:rsidRPr="00207730">
        <w:rPr>
          <w:bCs/>
          <w:sz w:val="28"/>
          <w:szCs w:val="28"/>
        </w:rPr>
        <w:t>– Дата обращения</w:t>
      </w:r>
      <w:r w:rsidRPr="00207730">
        <w:rPr>
          <w:bCs/>
          <w:color w:val="auto"/>
          <w:sz w:val="28"/>
          <w:szCs w:val="28"/>
        </w:rPr>
        <w:t>: 16 февраля 2025.</w:t>
      </w:r>
      <w:bookmarkEnd w:id="104"/>
    </w:p>
    <w:p w14:paraId="5F1C5B25"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05" w:name="_Ref198318733"/>
      <w:r w:rsidRPr="00207730">
        <w:rPr>
          <w:color w:val="auto"/>
          <w:sz w:val="28"/>
          <w:szCs w:val="28"/>
        </w:rPr>
        <w:t>Приказ Министра внутренних дел Республики Казахстан от 20 февраля 2017 года № 36 дсп «Об утверждении Правил организации деятельности по осуществлению контроля и надзора за поведением лиц, содержащихся в учреждениях уголовно-исполнительной системы, и производства досмотров и обысков» имеет гриф «ДСП». В базе данных не приводится.</w:t>
      </w:r>
      <w:bookmarkEnd w:id="105"/>
    </w:p>
    <w:p w14:paraId="5DE177F3"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06" w:name="_Ref198318739"/>
      <w:r w:rsidRPr="00207730">
        <w:rPr>
          <w:color w:val="auto"/>
          <w:sz w:val="28"/>
          <w:szCs w:val="28"/>
        </w:rPr>
        <w:t xml:space="preserve">Приказ Генерального Прокурора Республики Казахстан от 27 февраля 2018 года № 29 (ред. от 23.09.2024).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bCs/>
          <w:color w:val="auto"/>
          <w:sz w:val="28"/>
          <w:szCs w:val="28"/>
          <w:lang w:val="en-US"/>
        </w:rPr>
        <w:t>https</w:t>
      </w:r>
      <w:r w:rsidRPr="00207730">
        <w:rPr>
          <w:bCs/>
          <w:color w:val="auto"/>
          <w:sz w:val="28"/>
          <w:szCs w:val="28"/>
        </w:rPr>
        <w:t>://</w:t>
      </w:r>
      <w:r w:rsidRPr="00207730">
        <w:rPr>
          <w:bCs/>
          <w:color w:val="auto"/>
          <w:sz w:val="28"/>
          <w:szCs w:val="28"/>
          <w:lang w:val="en-US"/>
        </w:rPr>
        <w:t>adilet</w:t>
      </w:r>
      <w:r w:rsidRPr="00207730">
        <w:rPr>
          <w:bCs/>
          <w:color w:val="auto"/>
          <w:sz w:val="28"/>
          <w:szCs w:val="28"/>
        </w:rPr>
        <w:t>.</w:t>
      </w:r>
      <w:r w:rsidRPr="00207730">
        <w:rPr>
          <w:bCs/>
          <w:color w:val="auto"/>
          <w:sz w:val="28"/>
          <w:szCs w:val="28"/>
          <w:lang w:val="en-US"/>
        </w:rPr>
        <w:t>zan</w:t>
      </w:r>
      <w:r w:rsidRPr="00207730">
        <w:rPr>
          <w:bCs/>
          <w:color w:val="auto"/>
          <w:sz w:val="28"/>
          <w:szCs w:val="28"/>
        </w:rPr>
        <w:t>.</w:t>
      </w:r>
      <w:r w:rsidRPr="00207730">
        <w:rPr>
          <w:bCs/>
          <w:color w:val="auto"/>
          <w:sz w:val="28"/>
          <w:szCs w:val="28"/>
          <w:lang w:val="en-US"/>
        </w:rPr>
        <w:t>kz</w:t>
      </w:r>
      <w:r w:rsidRPr="00207730">
        <w:rPr>
          <w:bCs/>
          <w:color w:val="auto"/>
          <w:sz w:val="28"/>
          <w:szCs w:val="28"/>
        </w:rPr>
        <w:t>/</w:t>
      </w:r>
      <w:r w:rsidRPr="00207730">
        <w:rPr>
          <w:bCs/>
          <w:color w:val="auto"/>
          <w:sz w:val="28"/>
          <w:szCs w:val="28"/>
          <w:lang w:val="en-US"/>
        </w:rPr>
        <w:t>rus</w:t>
      </w:r>
      <w:r w:rsidRPr="00207730">
        <w:rPr>
          <w:bCs/>
          <w:color w:val="auto"/>
          <w:sz w:val="28"/>
          <w:szCs w:val="28"/>
        </w:rPr>
        <w:t>/</w:t>
      </w:r>
      <w:r w:rsidRPr="00207730">
        <w:rPr>
          <w:bCs/>
          <w:color w:val="auto"/>
          <w:sz w:val="28"/>
          <w:szCs w:val="28"/>
          <w:lang w:val="en-US"/>
        </w:rPr>
        <w:t>docs</w:t>
      </w:r>
      <w:r w:rsidRPr="00207730">
        <w:rPr>
          <w:bCs/>
          <w:color w:val="auto"/>
          <w:sz w:val="28"/>
          <w:szCs w:val="28"/>
        </w:rPr>
        <w:t>/</w:t>
      </w:r>
      <w:r w:rsidRPr="00207730">
        <w:rPr>
          <w:bCs/>
          <w:color w:val="auto"/>
          <w:sz w:val="28"/>
          <w:szCs w:val="28"/>
          <w:lang w:val="en-US"/>
        </w:rPr>
        <w:t>V</w:t>
      </w:r>
      <w:r w:rsidRPr="00207730">
        <w:rPr>
          <w:bCs/>
          <w:color w:val="auto"/>
          <w:sz w:val="28"/>
          <w:szCs w:val="28"/>
        </w:rPr>
        <w:t xml:space="preserve">1800016667 </w:t>
      </w:r>
      <w:r w:rsidRPr="00207730">
        <w:rPr>
          <w:bCs/>
          <w:sz w:val="28"/>
          <w:szCs w:val="28"/>
        </w:rPr>
        <w:t>– Дата обращения</w:t>
      </w:r>
      <w:r w:rsidRPr="00207730">
        <w:rPr>
          <w:bCs/>
          <w:color w:val="auto"/>
          <w:sz w:val="28"/>
          <w:szCs w:val="28"/>
        </w:rPr>
        <w:t>: 16 февраля 2025.</w:t>
      </w:r>
      <w:bookmarkEnd w:id="106"/>
    </w:p>
    <w:p w14:paraId="2A88FD61" w14:textId="77777777" w:rsidR="00A41BBD" w:rsidRPr="00207730" w:rsidRDefault="00A41BBD" w:rsidP="00742C3F">
      <w:pPr>
        <w:pStyle w:val="Default"/>
        <w:numPr>
          <w:ilvl w:val="0"/>
          <w:numId w:val="3"/>
        </w:numPr>
        <w:tabs>
          <w:tab w:val="left" w:pos="1134"/>
        </w:tabs>
        <w:spacing w:after="36"/>
        <w:ind w:left="0" w:firstLine="709"/>
        <w:jc w:val="both"/>
        <w:rPr>
          <w:color w:val="auto"/>
          <w:sz w:val="28"/>
          <w:szCs w:val="28"/>
        </w:rPr>
      </w:pPr>
      <w:bookmarkStart w:id="107" w:name="_Ref198317413"/>
      <w:bookmarkStart w:id="108" w:name="_Ref198318749"/>
      <w:r w:rsidRPr="00207730">
        <w:rPr>
          <w:color w:val="auto"/>
          <w:sz w:val="28"/>
          <w:szCs w:val="28"/>
        </w:rPr>
        <w:t xml:space="preserve">Волынский В.А. Технико-криминалистическое обеспечение раскрытия и расследования преступлений (методологические, организационные, правовые проблемы): дис. ... канд. юрид. наук: 12.00.09. </w:t>
      </w:r>
      <w:r w:rsidRPr="00207730">
        <w:rPr>
          <w:bCs/>
          <w:color w:val="auto"/>
          <w:sz w:val="28"/>
          <w:szCs w:val="28"/>
        </w:rPr>
        <w:t xml:space="preserve">– </w:t>
      </w:r>
      <w:r w:rsidRPr="00207730">
        <w:rPr>
          <w:color w:val="auto"/>
          <w:sz w:val="28"/>
          <w:szCs w:val="28"/>
        </w:rPr>
        <w:t xml:space="preserve">М., 1991. </w:t>
      </w:r>
      <w:r w:rsidRPr="00207730">
        <w:rPr>
          <w:bCs/>
          <w:color w:val="auto"/>
          <w:sz w:val="28"/>
          <w:szCs w:val="28"/>
        </w:rPr>
        <w:t xml:space="preserve">– </w:t>
      </w:r>
      <w:r w:rsidRPr="00207730">
        <w:rPr>
          <w:color w:val="auto"/>
          <w:sz w:val="28"/>
          <w:szCs w:val="28"/>
        </w:rPr>
        <w:t>189 c.</w:t>
      </w:r>
      <w:bookmarkEnd w:id="107"/>
    </w:p>
    <w:p w14:paraId="3DC22E58" w14:textId="77777777" w:rsidR="00A41BBD" w:rsidRPr="00207730" w:rsidRDefault="00A41BBD" w:rsidP="00742C3F">
      <w:pPr>
        <w:pStyle w:val="Default"/>
        <w:numPr>
          <w:ilvl w:val="0"/>
          <w:numId w:val="3"/>
        </w:numPr>
        <w:tabs>
          <w:tab w:val="left" w:pos="1134"/>
        </w:tabs>
        <w:spacing w:after="36"/>
        <w:ind w:left="0" w:firstLine="709"/>
        <w:jc w:val="both"/>
        <w:rPr>
          <w:color w:val="auto"/>
          <w:sz w:val="28"/>
          <w:szCs w:val="28"/>
        </w:rPr>
      </w:pPr>
      <w:bookmarkStart w:id="109" w:name="_Ref198318780"/>
      <w:bookmarkStart w:id="110" w:name="_Ref198317429"/>
      <w:r w:rsidRPr="00207730">
        <w:rPr>
          <w:color w:val="auto"/>
          <w:sz w:val="28"/>
          <w:szCs w:val="28"/>
        </w:rPr>
        <w:t xml:space="preserve">Ткачук Т.А., Хитев А.П. Технико-криминалистическое обеспечение следственной деятельности: учебное пособие. </w:t>
      </w:r>
      <w:r w:rsidRPr="00207730">
        <w:rPr>
          <w:bCs/>
          <w:color w:val="auto"/>
          <w:sz w:val="28"/>
          <w:szCs w:val="28"/>
        </w:rPr>
        <w:t xml:space="preserve">– </w:t>
      </w:r>
      <w:r w:rsidRPr="00207730">
        <w:rPr>
          <w:color w:val="auto"/>
          <w:sz w:val="28"/>
          <w:szCs w:val="28"/>
        </w:rPr>
        <w:t xml:space="preserve">Владимир, 2020. </w:t>
      </w:r>
      <w:r w:rsidRPr="00207730">
        <w:rPr>
          <w:bCs/>
          <w:color w:val="auto"/>
          <w:sz w:val="28"/>
          <w:szCs w:val="28"/>
        </w:rPr>
        <w:t xml:space="preserve">– </w:t>
      </w:r>
      <w:r w:rsidRPr="00207730">
        <w:rPr>
          <w:color w:val="auto"/>
          <w:sz w:val="28"/>
          <w:szCs w:val="28"/>
        </w:rPr>
        <w:t>79 с.</w:t>
      </w:r>
      <w:bookmarkEnd w:id="109"/>
    </w:p>
    <w:p w14:paraId="6354E652" w14:textId="77777777" w:rsidR="00A41BBD" w:rsidRPr="00207730" w:rsidRDefault="00A41BBD" w:rsidP="00742C3F">
      <w:pPr>
        <w:pStyle w:val="Default"/>
        <w:numPr>
          <w:ilvl w:val="0"/>
          <w:numId w:val="3"/>
        </w:numPr>
        <w:tabs>
          <w:tab w:val="left" w:pos="1134"/>
        </w:tabs>
        <w:spacing w:after="36"/>
        <w:ind w:left="0" w:firstLine="709"/>
        <w:jc w:val="both"/>
        <w:rPr>
          <w:color w:val="auto"/>
          <w:sz w:val="28"/>
          <w:szCs w:val="28"/>
        </w:rPr>
      </w:pPr>
      <w:bookmarkStart w:id="111" w:name="_Ref206632033"/>
      <w:r w:rsidRPr="00207730">
        <w:rPr>
          <w:color w:val="auto"/>
          <w:sz w:val="28"/>
          <w:szCs w:val="28"/>
        </w:rPr>
        <w:t xml:space="preserve">Аверьянова Т.В., Белкин Р.С., Корухов Ю.Г., Россинская Е.Р. Криминалистика: учебник. </w:t>
      </w:r>
      <w:r w:rsidRPr="00207730">
        <w:rPr>
          <w:bCs/>
          <w:color w:val="auto"/>
          <w:sz w:val="28"/>
          <w:szCs w:val="28"/>
        </w:rPr>
        <w:t xml:space="preserve">– </w:t>
      </w:r>
      <w:r w:rsidRPr="00207730">
        <w:rPr>
          <w:color w:val="auto"/>
          <w:sz w:val="28"/>
          <w:szCs w:val="28"/>
        </w:rPr>
        <w:t xml:space="preserve">4-е изд., перераб. и доп. </w:t>
      </w:r>
      <w:r w:rsidRPr="00207730">
        <w:rPr>
          <w:bCs/>
          <w:color w:val="auto"/>
          <w:sz w:val="28"/>
          <w:szCs w:val="28"/>
        </w:rPr>
        <w:t xml:space="preserve">– </w:t>
      </w:r>
      <w:r w:rsidRPr="00207730">
        <w:rPr>
          <w:color w:val="auto"/>
          <w:sz w:val="28"/>
          <w:szCs w:val="28"/>
        </w:rPr>
        <w:t xml:space="preserve">М.: Инфра-М, 2023. </w:t>
      </w:r>
      <w:r w:rsidRPr="00207730">
        <w:rPr>
          <w:bCs/>
          <w:color w:val="auto"/>
          <w:sz w:val="28"/>
          <w:szCs w:val="28"/>
        </w:rPr>
        <w:t xml:space="preserve">– </w:t>
      </w:r>
      <w:r w:rsidRPr="00207730">
        <w:rPr>
          <w:color w:val="auto"/>
          <w:sz w:val="28"/>
          <w:szCs w:val="28"/>
        </w:rPr>
        <w:t>928 с.</w:t>
      </w:r>
      <w:bookmarkEnd w:id="111"/>
    </w:p>
    <w:p w14:paraId="4BFBDBC1" w14:textId="77777777" w:rsidR="00A41BBD" w:rsidRPr="00207730" w:rsidRDefault="00A41BBD" w:rsidP="00742C3F">
      <w:pPr>
        <w:pStyle w:val="Default"/>
        <w:numPr>
          <w:ilvl w:val="0"/>
          <w:numId w:val="3"/>
        </w:numPr>
        <w:tabs>
          <w:tab w:val="left" w:pos="1134"/>
        </w:tabs>
        <w:spacing w:after="36"/>
        <w:ind w:left="0" w:firstLine="709"/>
        <w:jc w:val="both"/>
        <w:rPr>
          <w:bCs/>
          <w:sz w:val="28"/>
          <w:szCs w:val="28"/>
        </w:rPr>
      </w:pPr>
      <w:bookmarkStart w:id="112" w:name="_Ref206632039"/>
      <w:r w:rsidRPr="00207730">
        <w:rPr>
          <w:bCs/>
          <w:iCs/>
          <w:sz w:val="28"/>
          <w:szCs w:val="28"/>
        </w:rPr>
        <w:t xml:space="preserve">Озеров И.Н. и др. </w:t>
      </w:r>
      <w:r w:rsidRPr="00207730">
        <w:rPr>
          <w:bCs/>
          <w:sz w:val="28"/>
          <w:szCs w:val="28"/>
        </w:rPr>
        <w:t>Технико-криминалистическое обеспечение расследования преступлений: учебное наглядное пособие</w:t>
      </w:r>
      <w:r w:rsidRPr="00207730">
        <w:rPr>
          <w:bCs/>
          <w:iCs/>
          <w:sz w:val="28"/>
          <w:szCs w:val="28"/>
        </w:rPr>
        <w:t xml:space="preserve">. </w:t>
      </w:r>
      <w:r w:rsidRPr="00207730">
        <w:rPr>
          <w:bCs/>
          <w:sz w:val="28"/>
          <w:szCs w:val="28"/>
        </w:rPr>
        <w:t>– М., 2023. – 202 с.</w:t>
      </w:r>
      <w:bookmarkEnd w:id="110"/>
      <w:bookmarkEnd w:id="112"/>
    </w:p>
    <w:p w14:paraId="27601AF2" w14:textId="4D1CF96A"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13" w:name="_Ref164706867"/>
      <w:bookmarkEnd w:id="108"/>
      <w:r w:rsidRPr="00207730">
        <w:rPr>
          <w:bCs/>
          <w:sz w:val="28"/>
          <w:szCs w:val="28"/>
        </w:rPr>
        <w:t>Криминалистика</w:t>
      </w:r>
      <w:r w:rsidRPr="00207730">
        <w:rPr>
          <w:sz w:val="28"/>
          <w:szCs w:val="28"/>
        </w:rPr>
        <w:t xml:space="preserve">: </w:t>
      </w:r>
      <w:r w:rsidRPr="00207730">
        <w:rPr>
          <w:bCs/>
          <w:sz w:val="28"/>
          <w:szCs w:val="28"/>
        </w:rPr>
        <w:t>учебник</w:t>
      </w:r>
      <w:r w:rsidRPr="00207730">
        <w:rPr>
          <w:sz w:val="28"/>
          <w:szCs w:val="28"/>
        </w:rPr>
        <w:t xml:space="preserve"> / Под ред. Н.П. Яблокова, И.В. Александрова. </w:t>
      </w:r>
      <w:r w:rsidRPr="00207730">
        <w:rPr>
          <w:bCs/>
          <w:sz w:val="28"/>
          <w:szCs w:val="28"/>
        </w:rPr>
        <w:t xml:space="preserve">– </w:t>
      </w:r>
      <w:r w:rsidRPr="00207730">
        <w:rPr>
          <w:sz w:val="28"/>
          <w:szCs w:val="28"/>
        </w:rPr>
        <w:t xml:space="preserve">5-е изд., перераб. и доп. </w:t>
      </w:r>
      <w:r w:rsidRPr="00207730">
        <w:rPr>
          <w:bCs/>
          <w:sz w:val="28"/>
          <w:szCs w:val="28"/>
        </w:rPr>
        <w:t xml:space="preserve">– </w:t>
      </w:r>
      <w:r w:rsidRPr="00207730">
        <w:rPr>
          <w:sz w:val="28"/>
          <w:szCs w:val="28"/>
        </w:rPr>
        <w:t xml:space="preserve">М.: Инфра-М, 2024. </w:t>
      </w:r>
      <w:r w:rsidRPr="00207730">
        <w:rPr>
          <w:bCs/>
          <w:sz w:val="28"/>
          <w:szCs w:val="28"/>
        </w:rPr>
        <w:t xml:space="preserve">– </w:t>
      </w:r>
      <w:r w:rsidRPr="00207730">
        <w:rPr>
          <w:sz w:val="28"/>
          <w:szCs w:val="28"/>
        </w:rPr>
        <w:t>752 с.</w:t>
      </w:r>
      <w:bookmarkEnd w:id="113"/>
    </w:p>
    <w:p w14:paraId="2CF66E90"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14" w:name="_Ref198318793"/>
      <w:r w:rsidRPr="00207730">
        <w:rPr>
          <w:bCs/>
          <w:color w:val="auto"/>
          <w:sz w:val="28"/>
          <w:szCs w:val="28"/>
        </w:rPr>
        <w:t>Закон Республики Казахстан от 15 сентября 1994 года № 154-XIII «Об оперативно-розыскной деятельности» (ред. от 21.11.2024). [Электронный ресурс]. – Режим обращения: https://adilet.zan.kz/rus/docs/Z940004000_ – Дата обращения: 16 мая 2025.</w:t>
      </w:r>
      <w:bookmarkEnd w:id="114"/>
    </w:p>
    <w:p w14:paraId="15AC29CC" w14:textId="77777777" w:rsidR="00B21675" w:rsidRPr="00207730" w:rsidRDefault="00B21675" w:rsidP="00742C3F">
      <w:pPr>
        <w:pStyle w:val="Default"/>
        <w:numPr>
          <w:ilvl w:val="0"/>
          <w:numId w:val="3"/>
        </w:numPr>
        <w:tabs>
          <w:tab w:val="left" w:pos="1134"/>
        </w:tabs>
        <w:spacing w:after="36"/>
        <w:ind w:left="0" w:firstLine="709"/>
        <w:jc w:val="both"/>
        <w:rPr>
          <w:color w:val="auto"/>
          <w:sz w:val="28"/>
          <w:szCs w:val="28"/>
        </w:rPr>
      </w:pPr>
      <w:bookmarkStart w:id="115" w:name="_Ref198317420"/>
      <w:bookmarkStart w:id="116" w:name="_Ref198318862"/>
      <w:r w:rsidRPr="00207730">
        <w:rPr>
          <w:rFonts w:eastAsia="Times New Roman"/>
          <w:kern w:val="36"/>
          <w:sz w:val="28"/>
          <w:szCs w:val="28"/>
          <w:lang w:val="kk-KZ"/>
        </w:rPr>
        <w:t xml:space="preserve">Нуждин </w:t>
      </w:r>
      <w:r w:rsidRPr="00207730">
        <w:rPr>
          <w:rFonts w:eastAsia="Times New Roman"/>
          <w:kern w:val="36"/>
          <w:sz w:val="28"/>
          <w:szCs w:val="28"/>
        </w:rPr>
        <w:t xml:space="preserve">А.А. Технико-криминалистическое обеспечение // Всероссийский криминологический журнал. </w:t>
      </w:r>
      <w:r w:rsidRPr="00207730">
        <w:rPr>
          <w:bCs/>
          <w:color w:val="auto"/>
          <w:sz w:val="28"/>
          <w:szCs w:val="28"/>
        </w:rPr>
        <w:t>–</w:t>
      </w:r>
      <w:r w:rsidRPr="00207730">
        <w:rPr>
          <w:color w:val="auto"/>
          <w:sz w:val="28"/>
          <w:szCs w:val="28"/>
        </w:rPr>
        <w:t xml:space="preserve"> </w:t>
      </w:r>
      <w:r w:rsidRPr="00207730">
        <w:rPr>
          <w:rFonts w:eastAsia="Times New Roman"/>
          <w:kern w:val="36"/>
          <w:sz w:val="28"/>
          <w:szCs w:val="28"/>
        </w:rPr>
        <w:t xml:space="preserve">2021. </w:t>
      </w:r>
      <w:r w:rsidRPr="00207730">
        <w:rPr>
          <w:bCs/>
          <w:color w:val="auto"/>
          <w:sz w:val="28"/>
          <w:szCs w:val="28"/>
        </w:rPr>
        <w:t>–</w:t>
      </w:r>
      <w:r w:rsidRPr="00207730">
        <w:rPr>
          <w:color w:val="auto"/>
          <w:sz w:val="28"/>
          <w:szCs w:val="28"/>
        </w:rPr>
        <w:t xml:space="preserve"> </w:t>
      </w:r>
      <w:r w:rsidRPr="00207730">
        <w:rPr>
          <w:rFonts w:eastAsia="Times New Roman"/>
          <w:kern w:val="36"/>
          <w:sz w:val="28"/>
          <w:szCs w:val="28"/>
        </w:rPr>
        <w:t xml:space="preserve">Т. 15. </w:t>
      </w:r>
      <w:r w:rsidRPr="00207730">
        <w:rPr>
          <w:bCs/>
          <w:color w:val="auto"/>
          <w:sz w:val="28"/>
          <w:szCs w:val="28"/>
        </w:rPr>
        <w:t>–</w:t>
      </w:r>
      <w:r w:rsidRPr="00207730">
        <w:rPr>
          <w:color w:val="auto"/>
          <w:sz w:val="28"/>
          <w:szCs w:val="28"/>
        </w:rPr>
        <w:t xml:space="preserve"> </w:t>
      </w:r>
      <w:r w:rsidRPr="00207730">
        <w:rPr>
          <w:rFonts w:eastAsia="Times New Roman"/>
          <w:kern w:val="36"/>
          <w:sz w:val="28"/>
          <w:szCs w:val="28"/>
        </w:rPr>
        <w:t xml:space="preserve">№ 6. </w:t>
      </w:r>
      <w:r w:rsidRPr="00207730">
        <w:rPr>
          <w:bCs/>
          <w:color w:val="auto"/>
          <w:sz w:val="28"/>
          <w:szCs w:val="28"/>
        </w:rPr>
        <w:t>–</w:t>
      </w:r>
      <w:r w:rsidRPr="00207730">
        <w:rPr>
          <w:color w:val="auto"/>
          <w:sz w:val="28"/>
          <w:szCs w:val="28"/>
        </w:rPr>
        <w:t xml:space="preserve"> </w:t>
      </w:r>
      <w:r w:rsidRPr="00207730">
        <w:rPr>
          <w:rFonts w:eastAsia="Times New Roman"/>
          <w:kern w:val="36"/>
          <w:sz w:val="28"/>
          <w:szCs w:val="28"/>
        </w:rPr>
        <w:t>C. 797-806.</w:t>
      </w:r>
      <w:bookmarkEnd w:id="115"/>
    </w:p>
    <w:p w14:paraId="5DB2AAD8"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17" w:name="_Ref206632572"/>
      <w:r w:rsidRPr="00207730">
        <w:rPr>
          <w:color w:val="auto"/>
          <w:sz w:val="28"/>
          <w:szCs w:val="28"/>
        </w:rPr>
        <w:t>Сейтенов Қ.Қ. Іздің жалпы ғылыми категориясы: сот–сараптамалық аспектісі // Құқық қорғау органдары академиясының жаршысы.</w:t>
      </w:r>
      <w:r w:rsidRPr="00207730">
        <w:rPr>
          <w:bCs/>
          <w:sz w:val="28"/>
          <w:szCs w:val="28"/>
        </w:rPr>
        <w:t xml:space="preserve"> – </w:t>
      </w:r>
      <w:r w:rsidRPr="00207730">
        <w:rPr>
          <w:color w:val="auto"/>
          <w:sz w:val="28"/>
          <w:szCs w:val="28"/>
        </w:rPr>
        <w:t xml:space="preserve">2021. </w:t>
      </w:r>
      <w:r w:rsidRPr="00207730">
        <w:rPr>
          <w:bCs/>
          <w:sz w:val="28"/>
          <w:szCs w:val="28"/>
        </w:rPr>
        <w:t xml:space="preserve">– </w:t>
      </w:r>
      <w:r w:rsidRPr="00207730">
        <w:rPr>
          <w:color w:val="auto"/>
          <w:sz w:val="28"/>
          <w:szCs w:val="28"/>
        </w:rPr>
        <w:t xml:space="preserve">№ 1 (19). </w:t>
      </w:r>
      <w:r w:rsidRPr="00207730">
        <w:rPr>
          <w:bCs/>
          <w:sz w:val="28"/>
          <w:szCs w:val="28"/>
        </w:rPr>
        <w:t>– Б. 86-94.</w:t>
      </w:r>
      <w:bookmarkEnd w:id="116"/>
      <w:bookmarkEnd w:id="117"/>
    </w:p>
    <w:p w14:paraId="2A51088C"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18" w:name="_Ref198319021"/>
      <w:r w:rsidRPr="00207730">
        <w:rPr>
          <w:color w:val="auto"/>
          <w:sz w:val="28"/>
          <w:szCs w:val="28"/>
        </w:rPr>
        <w:t xml:space="preserve">Нуждин А.А. Предупреждение криминалистическими средствами // Ведомости уголовно-исполнительной системы. – 2020. </w:t>
      </w:r>
      <w:r w:rsidRPr="00207730">
        <w:rPr>
          <w:bCs/>
          <w:sz w:val="28"/>
          <w:szCs w:val="28"/>
        </w:rPr>
        <w:t xml:space="preserve">– </w:t>
      </w:r>
      <w:r w:rsidRPr="00207730">
        <w:rPr>
          <w:color w:val="auto"/>
          <w:sz w:val="28"/>
          <w:szCs w:val="28"/>
        </w:rPr>
        <w:t xml:space="preserve">№ 8. </w:t>
      </w:r>
      <w:r w:rsidRPr="00207730">
        <w:rPr>
          <w:bCs/>
          <w:sz w:val="28"/>
          <w:szCs w:val="28"/>
        </w:rPr>
        <w:t>– С. 35-43.</w:t>
      </w:r>
      <w:bookmarkEnd w:id="118"/>
    </w:p>
    <w:p w14:paraId="2F949442" w14:textId="77777777" w:rsidR="00CE367A" w:rsidRPr="00207730" w:rsidRDefault="00CE367A" w:rsidP="00742C3F">
      <w:pPr>
        <w:pStyle w:val="Default"/>
        <w:numPr>
          <w:ilvl w:val="0"/>
          <w:numId w:val="3"/>
        </w:numPr>
        <w:tabs>
          <w:tab w:val="left" w:pos="1134"/>
        </w:tabs>
        <w:spacing w:after="36"/>
        <w:ind w:left="0" w:firstLine="709"/>
        <w:jc w:val="both"/>
        <w:rPr>
          <w:color w:val="auto"/>
          <w:sz w:val="28"/>
          <w:szCs w:val="28"/>
        </w:rPr>
      </w:pPr>
      <w:bookmarkStart w:id="119" w:name="_Ref164706879"/>
      <w:bookmarkStart w:id="120" w:name="_Ref164979530"/>
      <w:bookmarkStart w:id="121" w:name="_Ref198319469"/>
      <w:r w:rsidRPr="00207730">
        <w:rPr>
          <w:iCs/>
          <w:sz w:val="28"/>
          <w:szCs w:val="28"/>
        </w:rPr>
        <w:t xml:space="preserve">Репин М.Е. </w:t>
      </w:r>
      <w:r w:rsidRPr="00207730">
        <w:rPr>
          <w:bCs/>
          <w:sz w:val="28"/>
          <w:szCs w:val="28"/>
        </w:rPr>
        <w:t>Место технико-криминалистических методов и средств в деятельности по выявлению, раскрытию и расследованию преступлений //</w:t>
      </w:r>
      <w:r w:rsidRPr="00207730">
        <w:rPr>
          <w:sz w:val="28"/>
          <w:szCs w:val="28"/>
        </w:rPr>
        <w:t xml:space="preserve"> Криминалистические средства обеспечения экономической безопасности России: сб. статей научно-практического семинара «Актуальные проблемы противодействия преступлениям экономической и коррупционной направленности». </w:t>
      </w:r>
      <w:r w:rsidRPr="00207730">
        <w:rPr>
          <w:bCs/>
          <w:sz w:val="28"/>
          <w:szCs w:val="28"/>
        </w:rPr>
        <w:t xml:space="preserve">– </w:t>
      </w:r>
      <w:r w:rsidRPr="00207730">
        <w:rPr>
          <w:sz w:val="28"/>
          <w:szCs w:val="28"/>
        </w:rPr>
        <w:t xml:space="preserve">Н.Новгород, 2021. </w:t>
      </w:r>
      <w:r w:rsidRPr="00207730">
        <w:rPr>
          <w:bCs/>
          <w:sz w:val="28"/>
          <w:szCs w:val="28"/>
        </w:rPr>
        <w:t xml:space="preserve">– </w:t>
      </w:r>
      <w:r w:rsidRPr="00207730">
        <w:rPr>
          <w:sz w:val="28"/>
          <w:szCs w:val="28"/>
        </w:rPr>
        <w:t>С. 157-161.</w:t>
      </w:r>
      <w:bookmarkEnd w:id="119"/>
    </w:p>
    <w:p w14:paraId="0D1F96A7" w14:textId="48DFCFA4" w:rsidR="000950F4" w:rsidRPr="00207730" w:rsidRDefault="000950F4" w:rsidP="00742C3F">
      <w:pPr>
        <w:pStyle w:val="Default"/>
        <w:numPr>
          <w:ilvl w:val="0"/>
          <w:numId w:val="3"/>
        </w:numPr>
        <w:tabs>
          <w:tab w:val="left" w:pos="1134"/>
        </w:tabs>
        <w:spacing w:after="36"/>
        <w:ind w:left="0" w:firstLine="709"/>
        <w:jc w:val="both"/>
        <w:rPr>
          <w:color w:val="auto"/>
          <w:sz w:val="28"/>
          <w:szCs w:val="28"/>
        </w:rPr>
      </w:pPr>
      <w:bookmarkStart w:id="122" w:name="_Ref164706887"/>
      <w:r w:rsidRPr="00207730">
        <w:rPr>
          <w:iCs/>
          <w:sz w:val="28"/>
          <w:szCs w:val="28"/>
        </w:rPr>
        <w:t>Дроздова И.В.</w:t>
      </w:r>
      <w:r w:rsidRPr="00207730">
        <w:rPr>
          <w:sz w:val="28"/>
          <w:szCs w:val="28"/>
        </w:rPr>
        <w:t xml:space="preserve"> </w:t>
      </w:r>
      <w:r w:rsidRPr="00207730">
        <w:rPr>
          <w:bCs/>
          <w:sz w:val="28"/>
          <w:szCs w:val="28"/>
        </w:rPr>
        <w:t>Понятие и классификация современных технико-криминалистических средств в деятельности уголовно-исполнительных инспекций //</w:t>
      </w:r>
      <w:r w:rsidRPr="00207730">
        <w:rPr>
          <w:sz w:val="28"/>
          <w:szCs w:val="28"/>
        </w:rPr>
        <w:t xml:space="preserve"> Вестник ФКУ НИИИТ ФСИН РОССИИ: научно-практическое издание. – Тверь, 2019. – С. 56-62.</w:t>
      </w:r>
      <w:bookmarkEnd w:id="122"/>
    </w:p>
    <w:p w14:paraId="6516404F" w14:textId="77777777" w:rsidR="00434354" w:rsidRPr="00207730" w:rsidRDefault="00434354" w:rsidP="00742C3F">
      <w:pPr>
        <w:pStyle w:val="Default"/>
        <w:numPr>
          <w:ilvl w:val="0"/>
          <w:numId w:val="3"/>
        </w:numPr>
        <w:tabs>
          <w:tab w:val="left" w:pos="1134"/>
        </w:tabs>
        <w:spacing w:after="36"/>
        <w:ind w:left="0" w:firstLine="709"/>
        <w:jc w:val="both"/>
        <w:rPr>
          <w:color w:val="auto"/>
          <w:sz w:val="28"/>
          <w:szCs w:val="28"/>
        </w:rPr>
      </w:pPr>
      <w:bookmarkStart w:id="123" w:name="_Ref206632017"/>
      <w:r w:rsidRPr="00207730">
        <w:rPr>
          <w:color w:val="auto"/>
          <w:sz w:val="28"/>
          <w:szCs w:val="28"/>
        </w:rPr>
        <w:t xml:space="preserve">Современные технологии криминалистической техники и криминалистической тактики: учеб. пособие / Под ред. Р.Е. Джансараевой. </w:t>
      </w:r>
      <w:r w:rsidRPr="00207730">
        <w:rPr>
          <w:sz w:val="28"/>
          <w:szCs w:val="28"/>
        </w:rPr>
        <w:t xml:space="preserve">– </w:t>
      </w:r>
      <w:r w:rsidRPr="00207730">
        <w:rPr>
          <w:color w:val="auto"/>
          <w:sz w:val="28"/>
          <w:szCs w:val="28"/>
        </w:rPr>
        <w:t xml:space="preserve">Алматы: Қазақ университеті, 2017. </w:t>
      </w:r>
      <w:r w:rsidRPr="00207730">
        <w:rPr>
          <w:sz w:val="28"/>
          <w:szCs w:val="28"/>
        </w:rPr>
        <w:t xml:space="preserve">– </w:t>
      </w:r>
      <w:r w:rsidRPr="00207730">
        <w:rPr>
          <w:color w:val="auto"/>
          <w:sz w:val="28"/>
          <w:szCs w:val="28"/>
        </w:rPr>
        <w:t>394 с.</w:t>
      </w:r>
      <w:bookmarkEnd w:id="123"/>
    </w:p>
    <w:p w14:paraId="4976118D" w14:textId="77777777" w:rsidR="006725F8" w:rsidRPr="00207730" w:rsidRDefault="006725F8" w:rsidP="00742C3F">
      <w:pPr>
        <w:pStyle w:val="Default"/>
        <w:numPr>
          <w:ilvl w:val="0"/>
          <w:numId w:val="3"/>
        </w:numPr>
        <w:tabs>
          <w:tab w:val="left" w:pos="1134"/>
        </w:tabs>
        <w:spacing w:after="36"/>
        <w:ind w:left="0" w:firstLine="709"/>
        <w:jc w:val="both"/>
        <w:rPr>
          <w:color w:val="auto"/>
          <w:sz w:val="28"/>
          <w:szCs w:val="28"/>
        </w:rPr>
      </w:pPr>
      <w:bookmarkStart w:id="124" w:name="_Ref164706894"/>
      <w:bookmarkStart w:id="125" w:name="_Ref164706903"/>
      <w:bookmarkStart w:id="126" w:name="_Ref158465583"/>
      <w:r w:rsidRPr="00207730">
        <w:rPr>
          <w:sz w:val="28"/>
          <w:szCs w:val="28"/>
        </w:rPr>
        <w:t xml:space="preserve">Филиппов М.Н. </w:t>
      </w:r>
      <w:r w:rsidRPr="00207730">
        <w:rPr>
          <w:bCs/>
          <w:sz w:val="28"/>
          <w:szCs w:val="28"/>
        </w:rPr>
        <w:t xml:space="preserve">Технико-криминалистические средства и методы в раскрытии и расследовании пенитенциарных преступлений // Пенитенциарная система и общество: опыт взаимодействия: сб. материалов VIII Международной научно-практической конференции. Т. 2. </w:t>
      </w:r>
      <w:r w:rsidRPr="00207730">
        <w:rPr>
          <w:sz w:val="28"/>
          <w:szCs w:val="28"/>
        </w:rPr>
        <w:t xml:space="preserve">– </w:t>
      </w:r>
      <w:r w:rsidRPr="00207730">
        <w:rPr>
          <w:bCs/>
          <w:sz w:val="28"/>
          <w:szCs w:val="28"/>
        </w:rPr>
        <w:t xml:space="preserve">Пермь, 2021. </w:t>
      </w:r>
      <w:r w:rsidRPr="00207730">
        <w:rPr>
          <w:sz w:val="28"/>
          <w:szCs w:val="28"/>
        </w:rPr>
        <w:t>– С. 58-59.</w:t>
      </w:r>
      <w:bookmarkEnd w:id="124"/>
    </w:p>
    <w:p w14:paraId="77E5BCE5" w14:textId="77777777" w:rsidR="006725F8" w:rsidRPr="00207730" w:rsidRDefault="006725F8" w:rsidP="00742C3F">
      <w:pPr>
        <w:pStyle w:val="Default"/>
        <w:numPr>
          <w:ilvl w:val="0"/>
          <w:numId w:val="3"/>
        </w:numPr>
        <w:tabs>
          <w:tab w:val="left" w:pos="1134"/>
        </w:tabs>
        <w:spacing w:after="36"/>
        <w:ind w:left="0" w:firstLine="709"/>
        <w:jc w:val="both"/>
        <w:rPr>
          <w:color w:val="auto"/>
          <w:sz w:val="28"/>
          <w:szCs w:val="28"/>
        </w:rPr>
      </w:pPr>
      <w:bookmarkStart w:id="127" w:name="_Ref206633345"/>
      <w:r w:rsidRPr="00207730">
        <w:rPr>
          <w:iCs/>
          <w:sz w:val="28"/>
          <w:szCs w:val="28"/>
        </w:rPr>
        <w:t xml:space="preserve">Гаврилин Ю.В., Сибилькова А.В. </w:t>
      </w:r>
      <w:r w:rsidRPr="00207730">
        <w:rPr>
          <w:bCs/>
          <w:sz w:val="28"/>
          <w:szCs w:val="28"/>
        </w:rPr>
        <w:t>Система технико-криминалистических средств в условиях развития криминалистического обеспечения расследования преступлений //</w:t>
      </w:r>
      <w:r w:rsidRPr="00207730">
        <w:rPr>
          <w:sz w:val="28"/>
          <w:szCs w:val="28"/>
        </w:rPr>
        <w:t xml:space="preserve"> Технико-криминалистическое обеспечение раскрытия и расследования преступлений: сб. статей. Всероссийская научно-практическая конференция, проводимая в рамках деловой программы Международной выставки средств обеспечения безопасности государства. – М., 2022. – С. 58-62.</w:t>
      </w:r>
      <w:bookmarkEnd w:id="125"/>
      <w:bookmarkEnd w:id="127"/>
    </w:p>
    <w:p w14:paraId="01C1A1CE"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128" w:name="_Ref206633494"/>
      <w:bookmarkEnd w:id="126"/>
      <w:r w:rsidRPr="00207730">
        <w:rPr>
          <w:sz w:val="28"/>
          <w:szCs w:val="28"/>
        </w:rPr>
        <w:t xml:space="preserve">Приказ Министра внутренних дел Республики Казахстан от 17 ноября 2014 г. № 819 «Об утверждении Правил внутреннего распорядка учреждений уголовно-исполнительной системы» (ред. от 07.11.2023 г.). </w:t>
      </w:r>
      <w:r w:rsidRPr="00207730">
        <w:rPr>
          <w:bCs/>
          <w:color w:val="auto"/>
          <w:sz w:val="28"/>
          <w:szCs w:val="28"/>
        </w:rPr>
        <w:t>[Электронный ресурс]. – Режим доступа:</w:t>
      </w:r>
      <w:r w:rsidRPr="00207730">
        <w:rPr>
          <w:sz w:val="28"/>
          <w:szCs w:val="28"/>
        </w:rPr>
        <w:t xml:space="preserve"> https://adilet.zan.kz/rus/docs/V14C0009984 </w:t>
      </w:r>
      <w:bookmarkEnd w:id="120"/>
      <w:r w:rsidRPr="00207730">
        <w:rPr>
          <w:sz w:val="28"/>
          <w:szCs w:val="28"/>
        </w:rPr>
        <w:t>– Д</w:t>
      </w:r>
      <w:r w:rsidRPr="00207730">
        <w:rPr>
          <w:color w:val="auto"/>
          <w:sz w:val="28"/>
          <w:szCs w:val="28"/>
        </w:rPr>
        <w:t xml:space="preserve">ата доступа: </w:t>
      </w:r>
      <w:r w:rsidRPr="00207730">
        <w:rPr>
          <w:bCs/>
          <w:color w:val="auto"/>
          <w:sz w:val="28"/>
          <w:szCs w:val="28"/>
        </w:rPr>
        <w:t>16 февраля 2025</w:t>
      </w:r>
      <w:r w:rsidRPr="00207730">
        <w:rPr>
          <w:color w:val="auto"/>
          <w:sz w:val="28"/>
          <w:szCs w:val="28"/>
        </w:rPr>
        <w:t>.</w:t>
      </w:r>
      <w:bookmarkEnd w:id="121"/>
      <w:bookmarkEnd w:id="128"/>
    </w:p>
    <w:p w14:paraId="76D368B9" w14:textId="77777777" w:rsidR="00BF2AB8" w:rsidRPr="00207730" w:rsidRDefault="00BF2AB8" w:rsidP="00742C3F">
      <w:pPr>
        <w:pStyle w:val="Default"/>
        <w:numPr>
          <w:ilvl w:val="0"/>
          <w:numId w:val="3"/>
        </w:numPr>
        <w:tabs>
          <w:tab w:val="left" w:pos="1134"/>
        </w:tabs>
        <w:spacing w:after="36"/>
        <w:ind w:left="0" w:firstLine="709"/>
        <w:jc w:val="both"/>
        <w:rPr>
          <w:color w:val="auto"/>
          <w:sz w:val="28"/>
          <w:szCs w:val="28"/>
        </w:rPr>
      </w:pPr>
      <w:bookmarkStart w:id="129" w:name="_Ref206686269"/>
      <w:bookmarkStart w:id="130" w:name="_Ref198319476"/>
      <w:r w:rsidRPr="00207730">
        <w:rPr>
          <w:color w:val="auto"/>
          <w:sz w:val="28"/>
          <w:szCs w:val="28"/>
        </w:rPr>
        <w:t xml:space="preserve">Аюбаев М.А., Тулкинбаев Н.А., Бримжанова С.С. О некоторых вопросах ресоциализации осужденных, отбывающих наказание в учреждениях уголовно-исполнительной системы // </w:t>
      </w:r>
      <w:r w:rsidRPr="00207730">
        <w:rPr>
          <w:bCs/>
          <w:sz w:val="28"/>
          <w:szCs w:val="28"/>
        </w:rPr>
        <w:t xml:space="preserve">Международный научный журнал Ғылым-Наука. </w:t>
      </w:r>
      <w:r w:rsidRPr="00207730">
        <w:rPr>
          <w:rStyle w:val="fontstyle01"/>
          <w:color w:val="auto"/>
        </w:rPr>
        <w:t xml:space="preserve">– 2023. – № </w:t>
      </w:r>
      <w:r w:rsidRPr="00207730">
        <w:rPr>
          <w:bCs/>
          <w:sz w:val="28"/>
          <w:szCs w:val="28"/>
        </w:rPr>
        <w:t xml:space="preserve">3 (78). </w:t>
      </w:r>
      <w:r w:rsidRPr="00207730">
        <w:rPr>
          <w:rStyle w:val="fontstyle01"/>
          <w:color w:val="auto"/>
        </w:rPr>
        <w:t xml:space="preserve">– </w:t>
      </w:r>
      <w:r w:rsidRPr="00207730">
        <w:rPr>
          <w:bCs/>
          <w:sz w:val="28"/>
          <w:szCs w:val="28"/>
        </w:rPr>
        <w:t>С. 12-17.</w:t>
      </w:r>
      <w:bookmarkEnd w:id="129"/>
    </w:p>
    <w:p w14:paraId="7C68FF20" w14:textId="4B437B06"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31" w:name="_Ref206686287"/>
      <w:r w:rsidRPr="00207730">
        <w:rPr>
          <w:rFonts w:eastAsia="Calibri"/>
          <w:sz w:val="28"/>
          <w:szCs w:val="28"/>
        </w:rPr>
        <w:t>Аликперов Х.Д. Глобальный дистанционный контроль над преступностью: допустимость, возможности, издержки // Криминология: вчера, сегодня, завтра. – 2016. – № 3 (42). – С. 26-33.</w:t>
      </w:r>
      <w:bookmarkEnd w:id="130"/>
      <w:bookmarkEnd w:id="131"/>
    </w:p>
    <w:p w14:paraId="63105DAB"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32" w:name="_Ref198319483"/>
      <w:r w:rsidRPr="00207730">
        <w:rPr>
          <w:color w:val="auto"/>
          <w:sz w:val="28"/>
          <w:szCs w:val="28"/>
        </w:rPr>
        <w:t xml:space="preserve">Указ Президента Республики Казахстан от 15 октября 2021 года № 674 «Об утверждении Концепции правовой политики Республики Казахстан до 2030 года». [Электронный ресурс]. - Режим </w:t>
      </w:r>
      <w:r w:rsidRPr="00207730">
        <w:rPr>
          <w:bCs/>
          <w:color w:val="auto"/>
          <w:sz w:val="28"/>
          <w:szCs w:val="28"/>
        </w:rPr>
        <w:t>обращения</w:t>
      </w:r>
      <w:r w:rsidRPr="00207730">
        <w:rPr>
          <w:color w:val="auto"/>
          <w:sz w:val="28"/>
          <w:szCs w:val="28"/>
        </w:rPr>
        <w:t xml:space="preserve">: </w:t>
      </w:r>
      <w:r w:rsidRPr="00207730">
        <w:rPr>
          <w:color w:val="auto"/>
          <w:sz w:val="28"/>
          <w:szCs w:val="28"/>
          <w:lang w:val="en-US"/>
        </w:rPr>
        <w:t>https</w:t>
      </w:r>
      <w:r w:rsidRPr="00207730">
        <w:rPr>
          <w:color w:val="auto"/>
          <w:sz w:val="28"/>
          <w:szCs w:val="28"/>
        </w:rPr>
        <w:t>://</w:t>
      </w:r>
      <w:r w:rsidRPr="00207730">
        <w:rPr>
          <w:color w:val="auto"/>
          <w:sz w:val="28"/>
          <w:szCs w:val="28"/>
          <w:lang w:val="en-US"/>
        </w:rPr>
        <w:t>adilet</w:t>
      </w:r>
      <w:r w:rsidRPr="00207730">
        <w:rPr>
          <w:color w:val="auto"/>
          <w:sz w:val="28"/>
          <w:szCs w:val="28"/>
        </w:rPr>
        <w:t>.</w:t>
      </w:r>
      <w:r w:rsidRPr="00207730">
        <w:rPr>
          <w:color w:val="auto"/>
          <w:sz w:val="28"/>
          <w:szCs w:val="28"/>
          <w:lang w:val="en-US"/>
        </w:rPr>
        <w:t>zan</w:t>
      </w:r>
      <w:r w:rsidRPr="00207730">
        <w:rPr>
          <w:color w:val="auto"/>
          <w:sz w:val="28"/>
          <w:szCs w:val="28"/>
        </w:rPr>
        <w:t>.</w:t>
      </w:r>
      <w:r w:rsidRPr="00207730">
        <w:rPr>
          <w:color w:val="auto"/>
          <w:sz w:val="28"/>
          <w:szCs w:val="28"/>
          <w:lang w:val="en-US"/>
        </w:rPr>
        <w:t>kz</w:t>
      </w:r>
      <w:r w:rsidRPr="00207730">
        <w:rPr>
          <w:color w:val="auto"/>
          <w:sz w:val="28"/>
          <w:szCs w:val="28"/>
        </w:rPr>
        <w:t>/</w:t>
      </w:r>
      <w:r w:rsidRPr="00207730">
        <w:rPr>
          <w:color w:val="auto"/>
          <w:sz w:val="28"/>
          <w:szCs w:val="28"/>
          <w:lang w:val="en-US"/>
        </w:rPr>
        <w:t>rus</w:t>
      </w:r>
      <w:r w:rsidRPr="00207730">
        <w:rPr>
          <w:color w:val="auto"/>
          <w:sz w:val="28"/>
          <w:szCs w:val="28"/>
        </w:rPr>
        <w:t>/</w:t>
      </w:r>
      <w:r w:rsidRPr="00207730">
        <w:rPr>
          <w:color w:val="auto"/>
          <w:sz w:val="28"/>
          <w:szCs w:val="28"/>
          <w:lang w:val="en-US"/>
        </w:rPr>
        <w:t>docs</w:t>
      </w:r>
      <w:r w:rsidRPr="00207730">
        <w:rPr>
          <w:color w:val="auto"/>
          <w:sz w:val="28"/>
          <w:szCs w:val="28"/>
        </w:rPr>
        <w:t>/</w:t>
      </w:r>
      <w:r w:rsidRPr="00207730">
        <w:rPr>
          <w:color w:val="auto"/>
          <w:sz w:val="28"/>
          <w:szCs w:val="28"/>
          <w:lang w:val="en-US"/>
        </w:rPr>
        <w:t>U</w:t>
      </w:r>
      <w:r w:rsidRPr="00207730">
        <w:rPr>
          <w:color w:val="auto"/>
          <w:sz w:val="28"/>
          <w:szCs w:val="28"/>
        </w:rPr>
        <w:t xml:space="preserve">2100000674 </w:t>
      </w:r>
      <w:r w:rsidRPr="00207730">
        <w:rPr>
          <w:sz w:val="28"/>
          <w:szCs w:val="28"/>
        </w:rPr>
        <w:t xml:space="preserve">– Дата </w:t>
      </w:r>
      <w:r w:rsidRPr="00207730">
        <w:rPr>
          <w:bCs/>
          <w:color w:val="auto"/>
          <w:sz w:val="28"/>
          <w:szCs w:val="28"/>
        </w:rPr>
        <w:t>обращения</w:t>
      </w:r>
      <w:r w:rsidRPr="00207730">
        <w:rPr>
          <w:sz w:val="28"/>
          <w:szCs w:val="28"/>
        </w:rPr>
        <w:t xml:space="preserve">: </w:t>
      </w:r>
      <w:r w:rsidRPr="00207730">
        <w:rPr>
          <w:bCs/>
          <w:color w:val="auto"/>
          <w:sz w:val="28"/>
          <w:szCs w:val="28"/>
        </w:rPr>
        <w:t>16 февраля 2025.</w:t>
      </w:r>
      <w:bookmarkEnd w:id="132"/>
    </w:p>
    <w:p w14:paraId="05E66163"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lang w:val="en-US"/>
        </w:rPr>
      </w:pPr>
      <w:bookmarkStart w:id="133" w:name="_Ref198319488"/>
      <w:r w:rsidRPr="00207730">
        <w:rPr>
          <w:bCs/>
          <w:color w:val="auto"/>
          <w:sz w:val="28"/>
          <w:szCs w:val="28"/>
        </w:rPr>
        <w:t>Байганова И.С. Проблема чипирования рецидивистов в УИС // Юридическая наука и практика: альманах научных трудов Самарского юридического института ФСИН России. Т</w:t>
      </w:r>
      <w:r w:rsidRPr="00207730">
        <w:rPr>
          <w:bCs/>
          <w:color w:val="auto"/>
          <w:sz w:val="28"/>
          <w:szCs w:val="28"/>
          <w:lang w:val="en-US"/>
        </w:rPr>
        <w:t xml:space="preserve">. 7, </w:t>
      </w:r>
      <w:r w:rsidRPr="00207730">
        <w:rPr>
          <w:bCs/>
          <w:color w:val="auto"/>
          <w:sz w:val="28"/>
          <w:szCs w:val="28"/>
        </w:rPr>
        <w:t>ч</w:t>
      </w:r>
      <w:r w:rsidRPr="00207730">
        <w:rPr>
          <w:bCs/>
          <w:color w:val="auto"/>
          <w:sz w:val="28"/>
          <w:szCs w:val="28"/>
          <w:lang w:val="en-US"/>
        </w:rPr>
        <w:t xml:space="preserve">. 2. – </w:t>
      </w:r>
      <w:r w:rsidRPr="00207730">
        <w:rPr>
          <w:bCs/>
          <w:color w:val="auto"/>
          <w:sz w:val="28"/>
          <w:szCs w:val="28"/>
        </w:rPr>
        <w:t>Самара</w:t>
      </w:r>
      <w:r w:rsidRPr="00207730">
        <w:rPr>
          <w:bCs/>
          <w:color w:val="auto"/>
          <w:sz w:val="28"/>
          <w:szCs w:val="28"/>
          <w:lang w:val="en-US"/>
        </w:rPr>
        <w:t xml:space="preserve">, 2019. – </w:t>
      </w:r>
      <w:r w:rsidRPr="00207730">
        <w:rPr>
          <w:bCs/>
          <w:color w:val="auto"/>
          <w:sz w:val="28"/>
          <w:szCs w:val="28"/>
        </w:rPr>
        <w:t>С</w:t>
      </w:r>
      <w:r w:rsidRPr="00207730">
        <w:rPr>
          <w:bCs/>
          <w:color w:val="auto"/>
          <w:sz w:val="28"/>
          <w:szCs w:val="28"/>
          <w:lang w:val="en-US"/>
        </w:rPr>
        <w:t>. 9-11.</w:t>
      </w:r>
      <w:bookmarkEnd w:id="133"/>
      <w:r w:rsidRPr="00207730">
        <w:rPr>
          <w:bCs/>
          <w:color w:val="auto"/>
          <w:sz w:val="28"/>
          <w:szCs w:val="28"/>
          <w:lang w:val="en-US"/>
        </w:rPr>
        <w:t xml:space="preserve"> </w:t>
      </w:r>
    </w:p>
    <w:p w14:paraId="7232B488"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34" w:name="_Ref198319494"/>
      <w:r w:rsidRPr="00207730">
        <w:rPr>
          <w:bCs/>
          <w:color w:val="auto"/>
          <w:sz w:val="28"/>
          <w:szCs w:val="28"/>
        </w:rPr>
        <w:t xml:space="preserve">Гавриков Д.В. О необходимости чипирования преступников, совершивших тяжкие и особо тяжкие преступления // Образование, педагогика и психология в условиях современных вызовов: сб. статей международ. науч. конф. – </w:t>
      </w:r>
      <w:r w:rsidRPr="00207730">
        <w:rPr>
          <w:bCs/>
          <w:color w:val="auto"/>
          <w:sz w:val="28"/>
          <w:szCs w:val="28"/>
          <w:lang w:val="kk-KZ"/>
        </w:rPr>
        <w:t xml:space="preserve">СПб., 2023. </w:t>
      </w:r>
      <w:r w:rsidRPr="00207730">
        <w:rPr>
          <w:bCs/>
          <w:color w:val="auto"/>
          <w:sz w:val="28"/>
          <w:szCs w:val="28"/>
        </w:rPr>
        <w:t>– С. 62-65.</w:t>
      </w:r>
      <w:bookmarkEnd w:id="134"/>
    </w:p>
    <w:p w14:paraId="1E44ADA2"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35" w:name="_Ref141298070"/>
      <w:r w:rsidRPr="00207730">
        <w:rPr>
          <w:iCs/>
          <w:sz w:val="28"/>
          <w:szCs w:val="28"/>
          <w:lang w:val="en-US"/>
        </w:rPr>
        <w:t>Roache R.</w:t>
      </w:r>
      <w:r w:rsidRPr="00207730">
        <w:rPr>
          <w:sz w:val="28"/>
          <w:szCs w:val="28"/>
          <w:lang w:val="en-US"/>
        </w:rPr>
        <w:t xml:space="preserve"> How Technology Could Make «Life in Prison» a Much Longer, Tougher Sentence. </w:t>
      </w:r>
      <w:r w:rsidRPr="00207730">
        <w:rPr>
          <w:sz w:val="28"/>
          <w:szCs w:val="28"/>
        </w:rPr>
        <w:t xml:space="preserve">[Электронный ресурс]. – Режим доступа: </w:t>
      </w:r>
      <w:r w:rsidRPr="00207730">
        <w:rPr>
          <w:sz w:val="28"/>
          <w:szCs w:val="28"/>
          <w:lang w:val="en-US"/>
        </w:rPr>
        <w:t>https</w:t>
      </w:r>
      <w:r w:rsidRPr="00207730">
        <w:rPr>
          <w:sz w:val="28"/>
          <w:szCs w:val="28"/>
        </w:rPr>
        <w:t>://</w:t>
      </w:r>
      <w:r w:rsidRPr="00207730">
        <w:rPr>
          <w:sz w:val="28"/>
          <w:szCs w:val="28"/>
          <w:lang w:val="en-US"/>
        </w:rPr>
        <w:t>slate</w:t>
      </w:r>
      <w:r w:rsidRPr="00207730">
        <w:rPr>
          <w:sz w:val="28"/>
          <w:szCs w:val="28"/>
        </w:rPr>
        <w:t>.</w:t>
      </w:r>
      <w:r w:rsidRPr="00207730">
        <w:rPr>
          <w:sz w:val="28"/>
          <w:szCs w:val="28"/>
          <w:lang w:val="en-US"/>
        </w:rPr>
        <w:t>com</w:t>
      </w:r>
      <w:r w:rsidRPr="00207730">
        <w:rPr>
          <w:sz w:val="28"/>
          <w:szCs w:val="28"/>
        </w:rPr>
        <w:t>/</w:t>
      </w:r>
      <w:r w:rsidRPr="00207730">
        <w:rPr>
          <w:sz w:val="28"/>
          <w:szCs w:val="28"/>
          <w:lang w:val="en-US"/>
        </w:rPr>
        <w:t>technology</w:t>
      </w:r>
      <w:r w:rsidRPr="00207730">
        <w:rPr>
          <w:sz w:val="28"/>
          <w:szCs w:val="28"/>
        </w:rPr>
        <w:t>/2013/08/</w:t>
      </w:r>
      <w:r w:rsidRPr="00207730">
        <w:rPr>
          <w:sz w:val="28"/>
          <w:szCs w:val="28"/>
          <w:lang w:val="en-US"/>
        </w:rPr>
        <w:t>daniel</w:t>
      </w:r>
      <w:r w:rsidRPr="00207730">
        <w:rPr>
          <w:sz w:val="28"/>
          <w:szCs w:val="28"/>
        </w:rPr>
        <w:t>-</w:t>
      </w:r>
      <w:r w:rsidRPr="00207730">
        <w:rPr>
          <w:sz w:val="28"/>
          <w:szCs w:val="28"/>
          <w:lang w:val="en-US"/>
        </w:rPr>
        <w:t>pelka</w:t>
      </w:r>
      <w:r w:rsidRPr="00207730">
        <w:rPr>
          <w:sz w:val="28"/>
          <w:szCs w:val="28"/>
        </w:rPr>
        <w:t>-</w:t>
      </w:r>
      <w:r w:rsidRPr="00207730">
        <w:rPr>
          <w:sz w:val="28"/>
          <w:szCs w:val="28"/>
          <w:lang w:val="en-US"/>
        </w:rPr>
        <w:t>ariel</w:t>
      </w:r>
      <w:r w:rsidRPr="00207730">
        <w:rPr>
          <w:sz w:val="28"/>
          <w:szCs w:val="28"/>
        </w:rPr>
        <w:t>-</w:t>
      </w:r>
      <w:r w:rsidRPr="00207730">
        <w:rPr>
          <w:sz w:val="28"/>
          <w:szCs w:val="28"/>
          <w:lang w:val="en-US"/>
        </w:rPr>
        <w:t>castro</w:t>
      </w:r>
      <w:r w:rsidRPr="00207730">
        <w:rPr>
          <w:sz w:val="28"/>
          <w:szCs w:val="28"/>
        </w:rPr>
        <w:t>-</w:t>
      </w:r>
      <w:r w:rsidRPr="00207730">
        <w:rPr>
          <w:sz w:val="28"/>
          <w:szCs w:val="28"/>
          <w:lang w:val="en-US"/>
        </w:rPr>
        <w:t>how</w:t>
      </w:r>
      <w:r w:rsidRPr="00207730">
        <w:rPr>
          <w:sz w:val="28"/>
          <w:szCs w:val="28"/>
        </w:rPr>
        <w:t>-</w:t>
      </w:r>
      <w:r w:rsidRPr="00207730">
        <w:rPr>
          <w:sz w:val="28"/>
          <w:szCs w:val="28"/>
          <w:lang w:val="en-US"/>
        </w:rPr>
        <w:t>life</w:t>
      </w:r>
      <w:r w:rsidRPr="00207730">
        <w:rPr>
          <w:sz w:val="28"/>
          <w:szCs w:val="28"/>
        </w:rPr>
        <w:t>-</w:t>
      </w:r>
      <w:r w:rsidRPr="00207730">
        <w:rPr>
          <w:sz w:val="28"/>
          <w:szCs w:val="28"/>
          <w:lang w:val="en-US"/>
        </w:rPr>
        <w:t>extending</w:t>
      </w:r>
      <w:r w:rsidRPr="00207730">
        <w:rPr>
          <w:sz w:val="28"/>
          <w:szCs w:val="28"/>
        </w:rPr>
        <w:t>-</w:t>
      </w:r>
      <w:r w:rsidRPr="00207730">
        <w:rPr>
          <w:sz w:val="28"/>
          <w:szCs w:val="28"/>
          <w:lang w:val="en-US"/>
        </w:rPr>
        <w:t>technology</w:t>
      </w:r>
      <w:r w:rsidRPr="00207730">
        <w:rPr>
          <w:sz w:val="28"/>
          <w:szCs w:val="28"/>
        </w:rPr>
        <w:t>-</w:t>
      </w:r>
      <w:r w:rsidRPr="00207730">
        <w:rPr>
          <w:sz w:val="28"/>
          <w:szCs w:val="28"/>
          <w:lang w:val="en-US"/>
        </w:rPr>
        <w:t>could</w:t>
      </w:r>
      <w:r w:rsidRPr="00207730">
        <w:rPr>
          <w:sz w:val="28"/>
          <w:szCs w:val="28"/>
        </w:rPr>
        <w:t>-</w:t>
      </w:r>
      <w:r w:rsidRPr="00207730">
        <w:rPr>
          <w:sz w:val="28"/>
          <w:szCs w:val="28"/>
          <w:lang w:val="en-US"/>
        </w:rPr>
        <w:t>make</w:t>
      </w:r>
      <w:r w:rsidRPr="00207730">
        <w:rPr>
          <w:sz w:val="28"/>
          <w:szCs w:val="28"/>
        </w:rPr>
        <w:t>-</w:t>
      </w:r>
      <w:r w:rsidRPr="00207730">
        <w:rPr>
          <w:sz w:val="28"/>
          <w:szCs w:val="28"/>
          <w:lang w:val="en-US"/>
        </w:rPr>
        <w:t>a</w:t>
      </w:r>
      <w:r w:rsidRPr="00207730">
        <w:rPr>
          <w:sz w:val="28"/>
          <w:szCs w:val="28"/>
        </w:rPr>
        <w:t>-</w:t>
      </w:r>
      <w:r w:rsidRPr="00207730">
        <w:rPr>
          <w:sz w:val="28"/>
          <w:szCs w:val="28"/>
          <w:lang w:val="en-US"/>
        </w:rPr>
        <w:t>life</w:t>
      </w:r>
      <w:r w:rsidRPr="00207730">
        <w:rPr>
          <w:sz w:val="28"/>
          <w:szCs w:val="28"/>
        </w:rPr>
        <w:t>-</w:t>
      </w:r>
      <w:r w:rsidRPr="00207730">
        <w:rPr>
          <w:sz w:val="28"/>
          <w:szCs w:val="28"/>
          <w:lang w:val="en-US"/>
        </w:rPr>
        <w:t>sentence</w:t>
      </w:r>
      <w:r w:rsidRPr="00207730">
        <w:rPr>
          <w:sz w:val="28"/>
          <w:szCs w:val="28"/>
        </w:rPr>
        <w:t>-</w:t>
      </w:r>
      <w:r w:rsidRPr="00207730">
        <w:rPr>
          <w:sz w:val="28"/>
          <w:szCs w:val="28"/>
          <w:lang w:val="en-US"/>
        </w:rPr>
        <w:t>tougher</w:t>
      </w:r>
      <w:r w:rsidRPr="00207730">
        <w:rPr>
          <w:sz w:val="28"/>
          <w:szCs w:val="28"/>
        </w:rPr>
        <w:t>-</w:t>
      </w:r>
      <w:r w:rsidRPr="00207730">
        <w:rPr>
          <w:sz w:val="28"/>
          <w:szCs w:val="28"/>
          <w:lang w:val="en-US"/>
        </w:rPr>
        <w:t>and</w:t>
      </w:r>
      <w:r w:rsidRPr="00207730">
        <w:rPr>
          <w:sz w:val="28"/>
          <w:szCs w:val="28"/>
        </w:rPr>
        <w:t>-</w:t>
      </w:r>
      <w:r w:rsidRPr="00207730">
        <w:rPr>
          <w:sz w:val="28"/>
          <w:szCs w:val="28"/>
          <w:lang w:val="en-US"/>
        </w:rPr>
        <w:t>longer</w:t>
      </w:r>
      <w:r w:rsidRPr="00207730">
        <w:rPr>
          <w:sz w:val="28"/>
          <w:szCs w:val="28"/>
        </w:rPr>
        <w:t>.</w:t>
      </w:r>
      <w:r w:rsidRPr="00207730">
        <w:rPr>
          <w:sz w:val="28"/>
          <w:szCs w:val="28"/>
          <w:lang w:val="en-US"/>
        </w:rPr>
        <w:t>html</w:t>
      </w:r>
      <w:r w:rsidRPr="00207730">
        <w:rPr>
          <w:sz w:val="28"/>
          <w:szCs w:val="28"/>
        </w:rPr>
        <w:t xml:space="preserve"> – Дата доступа: </w:t>
      </w:r>
      <w:r w:rsidRPr="00207730">
        <w:rPr>
          <w:bCs/>
          <w:color w:val="auto"/>
          <w:sz w:val="28"/>
          <w:szCs w:val="28"/>
        </w:rPr>
        <w:t>7 ноября 2024</w:t>
      </w:r>
      <w:r w:rsidRPr="00207730">
        <w:rPr>
          <w:sz w:val="28"/>
          <w:szCs w:val="28"/>
        </w:rPr>
        <w:t>.</w:t>
      </w:r>
      <w:bookmarkEnd w:id="135"/>
    </w:p>
    <w:p w14:paraId="4BC5ECCD" w14:textId="77777777" w:rsidR="00D50766" w:rsidRPr="00207730" w:rsidRDefault="00DE753F" w:rsidP="00742C3F">
      <w:pPr>
        <w:pStyle w:val="Default"/>
        <w:numPr>
          <w:ilvl w:val="0"/>
          <w:numId w:val="3"/>
        </w:numPr>
        <w:tabs>
          <w:tab w:val="left" w:pos="1134"/>
        </w:tabs>
        <w:spacing w:after="36"/>
        <w:ind w:left="0" w:firstLine="709"/>
        <w:jc w:val="both"/>
        <w:rPr>
          <w:bCs/>
          <w:sz w:val="28"/>
          <w:szCs w:val="28"/>
        </w:rPr>
      </w:pPr>
      <w:bookmarkStart w:id="136" w:name="_Ref198319504"/>
      <w:r w:rsidRPr="00207730">
        <w:rPr>
          <w:sz w:val="28"/>
          <w:szCs w:val="28"/>
        </w:rPr>
        <w:t xml:space="preserve">Бондаренко А.С., Ярыгин П.К., Турилов М.А. </w:t>
      </w:r>
      <w:r w:rsidRPr="00207730">
        <w:rPr>
          <w:bCs/>
          <w:sz w:val="28"/>
          <w:szCs w:val="28"/>
        </w:rPr>
        <w:t>Оценка рисков актуальных угроз при чипировании человека // Международный журнал гуманитарных и естественных наук. – 2019. – № 6-2. – С. 158-166.</w:t>
      </w:r>
      <w:bookmarkEnd w:id="136"/>
      <w:r w:rsidRPr="00207730">
        <w:rPr>
          <w:bCs/>
          <w:sz w:val="28"/>
          <w:szCs w:val="28"/>
        </w:rPr>
        <w:t xml:space="preserve"> </w:t>
      </w:r>
    </w:p>
    <w:p w14:paraId="031A6339"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37" w:name="_Ref198319508"/>
      <w:r w:rsidRPr="00207730">
        <w:rPr>
          <w:color w:val="auto"/>
          <w:sz w:val="28"/>
          <w:szCs w:val="28"/>
        </w:rPr>
        <w:t>Серебренникова А.В. Цифровизация исполнения наказания: состояние и перспективы // Человек: преступление и наказание. – 2021. – Т. 29 (1-4). – № 1. – С. 40-45.</w:t>
      </w:r>
      <w:bookmarkEnd w:id="137"/>
    </w:p>
    <w:p w14:paraId="265D20A8"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38" w:name="_Ref198319514"/>
      <w:r w:rsidRPr="00207730">
        <w:rPr>
          <w:sz w:val="28"/>
          <w:szCs w:val="28"/>
        </w:rPr>
        <w:t>Якжик Д.С. Аспекты применения систем на основе искусственного интеллекта в деятельности правоохранительных органов // Проблемы борьбы с преступностью и подготовки кадров для правоохранительных органов: междунар. науч.-практ. конф.: тез. докл. – Минск, 2023. – С. 143-145.</w:t>
      </w:r>
      <w:bookmarkEnd w:id="138"/>
    </w:p>
    <w:p w14:paraId="5DBA812F"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39" w:name="_Ref198319522"/>
      <w:r w:rsidRPr="00207730">
        <w:rPr>
          <w:color w:val="auto"/>
          <w:sz w:val="28"/>
          <w:szCs w:val="28"/>
        </w:rPr>
        <w:t>Тюрина Д.А., Пальмов С.В. Применение нейронных сетей в обработке естественного языка // Журнал прикладных исследований. – 2023. – № 7. – С. 158-162.</w:t>
      </w:r>
      <w:bookmarkEnd w:id="139"/>
    </w:p>
    <w:p w14:paraId="56FAC2BD"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40" w:name="_Ref198319531"/>
      <w:r w:rsidRPr="00207730">
        <w:rPr>
          <w:color w:val="auto"/>
          <w:sz w:val="28"/>
          <w:szCs w:val="28"/>
        </w:rPr>
        <w:t>Фаллетти Э. Алгоритмическая дискриминация и защита неприкосновенности частной жизни // Journal of Digital Technologies and Law. – 2023. – № 2 (1). – С. 387-420.</w:t>
      </w:r>
      <w:bookmarkEnd w:id="140"/>
      <w:r w:rsidRPr="00207730">
        <w:rPr>
          <w:color w:val="auto"/>
          <w:sz w:val="28"/>
          <w:szCs w:val="28"/>
        </w:rPr>
        <w:t xml:space="preserve"> </w:t>
      </w:r>
    </w:p>
    <w:p w14:paraId="6D0D9E41"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lang w:val="en-US"/>
        </w:rPr>
      </w:pPr>
      <w:bookmarkStart w:id="141" w:name="_Ref198319540"/>
      <w:r w:rsidRPr="00207730">
        <w:rPr>
          <w:rFonts w:eastAsia="Calibri"/>
          <w:sz w:val="28"/>
          <w:szCs w:val="28"/>
          <w:lang w:val="en-US"/>
        </w:rPr>
        <w:t>Dressel J., Farid H. The Dangers of Risk Prediction in the Criminal Justice System // </w:t>
      </w:r>
      <w:r w:rsidRPr="00207730">
        <w:rPr>
          <w:rFonts w:eastAsia="Calibri"/>
          <w:iCs/>
          <w:sz w:val="28"/>
          <w:szCs w:val="28"/>
          <w:lang w:val="en-US"/>
        </w:rPr>
        <w:t>MIT Case Studies in Social and Ethical Responsibilities of Computing</w:t>
      </w:r>
      <w:r w:rsidRPr="00207730">
        <w:rPr>
          <w:rFonts w:eastAsia="Calibri"/>
          <w:sz w:val="28"/>
          <w:szCs w:val="28"/>
          <w:lang w:val="en-US"/>
        </w:rPr>
        <w:t xml:space="preserve">. </w:t>
      </w:r>
      <w:r w:rsidRPr="00207730">
        <w:rPr>
          <w:color w:val="auto"/>
          <w:sz w:val="28"/>
          <w:szCs w:val="28"/>
          <w:lang w:val="en-US"/>
        </w:rPr>
        <w:t xml:space="preserve">– </w:t>
      </w:r>
      <w:r w:rsidRPr="00207730">
        <w:rPr>
          <w:rFonts w:eastAsia="Calibri"/>
          <w:sz w:val="28"/>
          <w:szCs w:val="28"/>
          <w:lang w:val="en-US"/>
        </w:rPr>
        <w:t xml:space="preserve">Berkeley, 2021. </w:t>
      </w:r>
      <w:r w:rsidRPr="00207730">
        <w:rPr>
          <w:color w:val="auto"/>
          <w:sz w:val="28"/>
          <w:szCs w:val="28"/>
          <w:lang w:val="en-US"/>
        </w:rPr>
        <w:t xml:space="preserve">– 19 </w:t>
      </w:r>
      <w:r w:rsidRPr="00207730">
        <w:rPr>
          <w:color w:val="auto"/>
          <w:sz w:val="28"/>
          <w:szCs w:val="28"/>
        </w:rPr>
        <w:t>р</w:t>
      </w:r>
      <w:r w:rsidRPr="00207730">
        <w:rPr>
          <w:color w:val="auto"/>
          <w:sz w:val="28"/>
          <w:szCs w:val="28"/>
          <w:lang w:val="en-US"/>
        </w:rPr>
        <w:t>.</w:t>
      </w:r>
      <w:bookmarkEnd w:id="141"/>
    </w:p>
    <w:p w14:paraId="3E7D1C66"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42" w:name="_Ref198319613"/>
      <w:r w:rsidRPr="00207730">
        <w:rPr>
          <w:sz w:val="28"/>
          <w:szCs w:val="28"/>
        </w:rPr>
        <w:t>Ускачева И.Б., Бодрова Е.В. Использование виртуальной реальности в образовательной деятельности с целью реализации практико-ориентированного подхода // Актуальные вопросы подготовки кадров в условиях модернизации высшего образования: сб. материалов IX межвузовских учебно-методических сборов профессорско-преподавательского и начальствующего состава образовательных организаций. – СПб., 2022. – С. 130-136.</w:t>
      </w:r>
      <w:bookmarkEnd w:id="142"/>
    </w:p>
    <w:p w14:paraId="60B74766"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43" w:name="_Ref198319619"/>
      <w:r w:rsidRPr="00207730">
        <w:rPr>
          <w:sz w:val="28"/>
          <w:szCs w:val="28"/>
        </w:rPr>
        <w:t xml:space="preserve">Кузнецова А. </w:t>
      </w:r>
      <w:r w:rsidRPr="00207730">
        <w:rPr>
          <w:bCs/>
          <w:sz w:val="28"/>
          <w:szCs w:val="28"/>
        </w:rPr>
        <w:t xml:space="preserve">Эффективность применения VR-технологий в обучении персонала: международная практика. Часть 1 </w:t>
      </w:r>
      <w:r w:rsidRPr="00207730">
        <w:rPr>
          <w:color w:val="auto"/>
          <w:sz w:val="28"/>
          <w:szCs w:val="28"/>
        </w:rPr>
        <w:t xml:space="preserve">[Электронный ресурс]. – Режим доступа: </w:t>
      </w:r>
      <w:r w:rsidRPr="00207730">
        <w:rPr>
          <w:sz w:val="28"/>
          <w:szCs w:val="28"/>
        </w:rPr>
        <w:t>https://modumlab.com/modum-daily/efficiency-vr-1</w:t>
      </w:r>
      <w:r w:rsidRPr="00207730">
        <w:rPr>
          <w:color w:val="auto"/>
          <w:sz w:val="28"/>
          <w:szCs w:val="28"/>
        </w:rPr>
        <w:t xml:space="preserve"> </w:t>
      </w:r>
      <w:r w:rsidRPr="00207730">
        <w:rPr>
          <w:sz w:val="28"/>
          <w:szCs w:val="28"/>
        </w:rPr>
        <w:t>– Д</w:t>
      </w:r>
      <w:r w:rsidRPr="00207730">
        <w:rPr>
          <w:color w:val="auto"/>
          <w:sz w:val="28"/>
          <w:szCs w:val="28"/>
        </w:rPr>
        <w:t xml:space="preserve">ата доступа: </w:t>
      </w:r>
      <w:r w:rsidRPr="00207730">
        <w:rPr>
          <w:bCs/>
          <w:color w:val="auto"/>
          <w:sz w:val="28"/>
          <w:szCs w:val="28"/>
        </w:rPr>
        <w:t>6 ноября 2024</w:t>
      </w:r>
      <w:r w:rsidRPr="00207730">
        <w:rPr>
          <w:color w:val="auto"/>
          <w:sz w:val="28"/>
          <w:szCs w:val="28"/>
        </w:rPr>
        <w:t>.</w:t>
      </w:r>
      <w:bookmarkEnd w:id="143"/>
    </w:p>
    <w:p w14:paraId="723B05CB"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lang w:val="en-US"/>
        </w:rPr>
      </w:pPr>
      <w:bookmarkStart w:id="144" w:name="_Ref198319624"/>
      <w:r w:rsidRPr="00207730">
        <w:rPr>
          <w:sz w:val="28"/>
          <w:szCs w:val="28"/>
          <w:lang w:val="en-US"/>
        </w:rPr>
        <w:t>Daugherty G.R., Bitner C., Ekici N. Influence of Policy Instruction and Training on Use of Deadly Force by Police // International Conference on Humanities, Social and Education Sciences. – Los Angeles, 2022. – P. 95-110.</w:t>
      </w:r>
      <w:bookmarkEnd w:id="144"/>
    </w:p>
    <w:p w14:paraId="5D5A329B"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45" w:name="_Ref198319631"/>
      <w:r w:rsidRPr="00207730">
        <w:rPr>
          <w:sz w:val="28"/>
          <w:szCs w:val="28"/>
        </w:rPr>
        <w:t>Косянчук А.С. Использование учебных платформ виртуальной реальности в образовательном процессе // Подготовка кадров для силовых структур: современные направления и образовательные технологии: сб. материалов двадцать второй всероссийской научно-методической конференции. – Иркутск, 2017. – С. 190-193.</w:t>
      </w:r>
      <w:bookmarkEnd w:id="145"/>
    </w:p>
    <w:p w14:paraId="685459DE"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46" w:name="_Ref198319634"/>
      <w:r w:rsidRPr="00207730">
        <w:rPr>
          <w:sz w:val="28"/>
          <w:szCs w:val="28"/>
        </w:rPr>
        <w:t xml:space="preserve">Цифровизация и связь </w:t>
      </w:r>
      <w:r w:rsidRPr="00207730">
        <w:rPr>
          <w:color w:val="auto"/>
          <w:sz w:val="28"/>
          <w:szCs w:val="28"/>
        </w:rPr>
        <w:t>[Электронный ресурс]. – Режим доступа:</w:t>
      </w:r>
      <w:r w:rsidRPr="00207730">
        <w:rPr>
          <w:sz w:val="28"/>
          <w:szCs w:val="28"/>
        </w:rPr>
        <w:t xml:space="preserve"> https://www.gov.kz/memleket/entities/ps/activities/17006?lang=ru – Д</w:t>
      </w:r>
      <w:r w:rsidRPr="00207730">
        <w:rPr>
          <w:color w:val="auto"/>
          <w:sz w:val="28"/>
          <w:szCs w:val="28"/>
        </w:rPr>
        <w:t xml:space="preserve">ата доступа: </w:t>
      </w:r>
      <w:r w:rsidRPr="00207730">
        <w:rPr>
          <w:bCs/>
          <w:color w:val="auto"/>
          <w:sz w:val="28"/>
          <w:szCs w:val="28"/>
        </w:rPr>
        <w:t>7 ноября 2024</w:t>
      </w:r>
      <w:r w:rsidRPr="00207730">
        <w:rPr>
          <w:color w:val="auto"/>
          <w:sz w:val="28"/>
          <w:szCs w:val="28"/>
        </w:rPr>
        <w:t>.</w:t>
      </w:r>
      <w:bookmarkEnd w:id="146"/>
    </w:p>
    <w:p w14:paraId="070899A1"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47" w:name="_Ref198319639"/>
      <w:r w:rsidRPr="00207730">
        <w:rPr>
          <w:sz w:val="28"/>
          <w:szCs w:val="28"/>
        </w:rPr>
        <w:t>Изъюров Д.Е., Богданов А.Н., Кочедыков С.С., Папонов А.В. Некоторые подходы к автоматизации действий должностных лиц, обеспечивающих без</w:t>
      </w:r>
      <w:r w:rsidRPr="00207730">
        <w:rPr>
          <w:sz w:val="28"/>
          <w:szCs w:val="28"/>
        </w:rPr>
        <w:softHyphen/>
        <w:t>опасность в учреждениях УИС, с использованием интерактивных систем обучения для принятия управленческих решений // Акту</w:t>
      </w:r>
      <w:r w:rsidRPr="00207730">
        <w:rPr>
          <w:sz w:val="28"/>
          <w:szCs w:val="28"/>
        </w:rPr>
        <w:softHyphen/>
        <w:t>альные проблемы деятельности подразделений УИС: сб. материалов Всероссийской научно-практической конференции. – Воронеж, 2021. – С. 318-319.</w:t>
      </w:r>
      <w:bookmarkEnd w:id="147"/>
    </w:p>
    <w:p w14:paraId="6FFA7241"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48" w:name="_Ref198319649"/>
      <w:bookmarkStart w:id="149" w:name="_Ref180676720"/>
      <w:r w:rsidRPr="00207730">
        <w:rPr>
          <w:color w:val="auto"/>
          <w:sz w:val="28"/>
          <w:szCs w:val="28"/>
        </w:rPr>
        <w:t>Сейтаева Ж.С., Аманкулов А.М. Построение эффективной системы подготовки сотрудников правоохранительных органов в сфере противодействия глобальным угрозам // Сетевое издание «Академическая мысль». – 2022. – № 3 (20). – С. 86-92.</w:t>
      </w:r>
      <w:bookmarkEnd w:id="148"/>
    </w:p>
    <w:p w14:paraId="75FE0D5D"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50" w:name="_Ref198319659"/>
      <w:r w:rsidRPr="00207730">
        <w:rPr>
          <w:bCs/>
          <w:color w:val="auto"/>
          <w:sz w:val="28"/>
          <w:szCs w:val="28"/>
        </w:rPr>
        <w:t xml:space="preserve">В Казахстане выросло тюремное население [Электронный ресурс]. – Режим доступа: https://www.zakon.kz/obshestvo/6441974-v-kazakhstane-vyroslo-tyuremnoe-naselenie.html </w:t>
      </w:r>
      <w:bookmarkEnd w:id="149"/>
      <w:r w:rsidRPr="00207730">
        <w:rPr>
          <w:sz w:val="28"/>
          <w:szCs w:val="28"/>
        </w:rPr>
        <w:t>– Д</w:t>
      </w:r>
      <w:r w:rsidRPr="00207730">
        <w:rPr>
          <w:color w:val="auto"/>
          <w:sz w:val="28"/>
          <w:szCs w:val="28"/>
        </w:rPr>
        <w:t xml:space="preserve">ата доступа: </w:t>
      </w:r>
      <w:r w:rsidRPr="00207730">
        <w:rPr>
          <w:bCs/>
          <w:color w:val="auto"/>
          <w:sz w:val="28"/>
          <w:szCs w:val="28"/>
        </w:rPr>
        <w:t>7 ноября 2024</w:t>
      </w:r>
      <w:r w:rsidRPr="00207730">
        <w:rPr>
          <w:color w:val="auto"/>
          <w:sz w:val="28"/>
          <w:szCs w:val="28"/>
        </w:rPr>
        <w:t>.</w:t>
      </w:r>
      <w:bookmarkEnd w:id="150"/>
    </w:p>
    <w:p w14:paraId="2E539C67" w14:textId="77777777" w:rsidR="00D50766" w:rsidRPr="00207730" w:rsidRDefault="00DE753F" w:rsidP="00742C3F">
      <w:pPr>
        <w:pStyle w:val="Default"/>
        <w:numPr>
          <w:ilvl w:val="0"/>
          <w:numId w:val="3"/>
        </w:numPr>
        <w:tabs>
          <w:tab w:val="left" w:pos="1134"/>
        </w:tabs>
        <w:spacing w:after="36"/>
        <w:ind w:left="0" w:firstLine="709"/>
        <w:jc w:val="both"/>
        <w:rPr>
          <w:bCs/>
          <w:sz w:val="28"/>
          <w:szCs w:val="28"/>
        </w:rPr>
      </w:pPr>
      <w:bookmarkStart w:id="151" w:name="_Ref180676726"/>
      <w:r w:rsidRPr="00207730">
        <w:rPr>
          <w:bCs/>
          <w:sz w:val="28"/>
          <w:szCs w:val="28"/>
        </w:rPr>
        <w:t>Бисекешева Д.М. Применение электронных средств слежения в уголовно-исполнительной системе: международный и казахстанский опыт // Мир закона. – 2024. – № 3-4 (263-264). – С. 3-11.</w:t>
      </w:r>
      <w:bookmarkEnd w:id="151"/>
    </w:p>
    <w:p w14:paraId="58A3D962" w14:textId="77777777" w:rsidR="00D50766" w:rsidRPr="00207730" w:rsidRDefault="00DE753F" w:rsidP="00742C3F">
      <w:pPr>
        <w:pStyle w:val="Default"/>
        <w:numPr>
          <w:ilvl w:val="0"/>
          <w:numId w:val="3"/>
        </w:numPr>
        <w:tabs>
          <w:tab w:val="left" w:pos="1134"/>
        </w:tabs>
        <w:spacing w:after="36"/>
        <w:ind w:left="0" w:firstLine="709"/>
        <w:jc w:val="both"/>
        <w:rPr>
          <w:bCs/>
          <w:sz w:val="28"/>
          <w:szCs w:val="28"/>
          <w:lang w:val="en-US"/>
        </w:rPr>
      </w:pPr>
      <w:bookmarkStart w:id="152" w:name="_Ref180676728"/>
      <w:r w:rsidRPr="00207730">
        <w:rPr>
          <w:bCs/>
          <w:sz w:val="28"/>
          <w:szCs w:val="28"/>
          <w:lang w:val="en-US"/>
        </w:rPr>
        <w:t>Alzubaidi K., Angawi M. Electronic Monitoring as an Alternative to Custodial Penaltie // In: Alareeni, B.A.M., Elgedawy, I. (eds) Artificial Intelligence (AI) and Finance. Studies in Systems, Decision and Control. – 2023). – Vol. 488. – P. 332-338.</w:t>
      </w:r>
      <w:bookmarkEnd w:id="152"/>
    </w:p>
    <w:p w14:paraId="20D766C3" w14:textId="77777777" w:rsidR="00D50766" w:rsidRPr="00207730" w:rsidRDefault="00DE753F" w:rsidP="00742C3F">
      <w:pPr>
        <w:pStyle w:val="Default"/>
        <w:numPr>
          <w:ilvl w:val="0"/>
          <w:numId w:val="3"/>
        </w:numPr>
        <w:tabs>
          <w:tab w:val="left" w:pos="1134"/>
        </w:tabs>
        <w:spacing w:after="36"/>
        <w:ind w:left="0" w:firstLine="709"/>
        <w:jc w:val="both"/>
        <w:rPr>
          <w:bCs/>
          <w:sz w:val="28"/>
          <w:szCs w:val="28"/>
          <w:lang w:val="en-US"/>
        </w:rPr>
      </w:pPr>
      <w:bookmarkStart w:id="153" w:name="_Ref198319671"/>
      <w:r w:rsidRPr="00207730">
        <w:rPr>
          <w:bCs/>
          <w:sz w:val="28"/>
          <w:szCs w:val="28"/>
          <w:lang w:val="en-US"/>
        </w:rPr>
        <w:t xml:space="preserve">Simmler M., Canova G., Schedler K. Smart criminal justice: Phenomena and normative requirements // </w:t>
      </w:r>
      <w:r w:rsidRPr="00207730">
        <w:rPr>
          <w:bCs/>
          <w:iCs/>
          <w:sz w:val="28"/>
          <w:szCs w:val="28"/>
          <w:lang w:val="en-US"/>
        </w:rPr>
        <w:t>International Review of Administrative Sciences</w:t>
      </w:r>
      <w:r w:rsidRPr="00207730">
        <w:rPr>
          <w:bCs/>
          <w:sz w:val="28"/>
          <w:szCs w:val="28"/>
          <w:lang w:val="en-US"/>
        </w:rPr>
        <w:t xml:space="preserve">. – 2023. – Vol. </w:t>
      </w:r>
      <w:r w:rsidRPr="00207730">
        <w:rPr>
          <w:bCs/>
          <w:iCs/>
          <w:sz w:val="28"/>
          <w:szCs w:val="28"/>
          <w:lang w:val="en-US"/>
        </w:rPr>
        <w:t xml:space="preserve">89 </w:t>
      </w:r>
      <w:r w:rsidRPr="00207730">
        <w:rPr>
          <w:bCs/>
          <w:sz w:val="28"/>
          <w:szCs w:val="28"/>
          <w:lang w:val="en-US"/>
        </w:rPr>
        <w:t>(2). – P. 415-432.</w:t>
      </w:r>
      <w:bookmarkEnd w:id="153"/>
    </w:p>
    <w:p w14:paraId="028DF85F"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bookmarkStart w:id="154" w:name="_Ref180676734"/>
      <w:r w:rsidRPr="00207730">
        <w:rPr>
          <w:bCs/>
          <w:color w:val="auto"/>
          <w:sz w:val="28"/>
          <w:szCs w:val="28"/>
        </w:rPr>
        <w:t>Уразалин Б.Т. Современное состояние и перспективы развития технико-криминалистического обеспечения содержания осужденных в учреждения минимальной безопасности // Вестник Академии правоохранительных органов. –2024. – № 2 (32). – С. 152-160.</w:t>
      </w:r>
      <w:bookmarkEnd w:id="154"/>
    </w:p>
    <w:p w14:paraId="1B7E0A76"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55" w:name="_Ref180676787"/>
      <w:r w:rsidRPr="00207730">
        <w:rPr>
          <w:bCs/>
          <w:color w:val="auto"/>
          <w:sz w:val="28"/>
          <w:szCs w:val="28"/>
        </w:rPr>
        <w:t>Мельников А.В. Проблемные вопросы исполнения наказания в виде ограничения свободы // Молодой ученый. – 2022. – № 51 (446). – С. 529-532.</w:t>
      </w:r>
      <w:bookmarkEnd w:id="155"/>
    </w:p>
    <w:p w14:paraId="4D642251"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56" w:name="_Ref180676798"/>
      <w:r w:rsidRPr="00207730">
        <w:rPr>
          <w:bCs/>
          <w:color w:val="auto"/>
          <w:sz w:val="28"/>
          <w:szCs w:val="28"/>
        </w:rPr>
        <w:t>Шульгин Е.П. Влияние цифровизации на правоохранительную деятельность в Республике Казахстан // «Хабаршы – Вестник» Карагандинской академии МВД РК им. Б. Бейсенова. – 2023. – № 2 (80). – С. 172-178.</w:t>
      </w:r>
      <w:bookmarkEnd w:id="156"/>
    </w:p>
    <w:p w14:paraId="158558EB"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57" w:name="_Ref180676803"/>
      <w:r w:rsidRPr="00207730">
        <w:rPr>
          <w:bCs/>
          <w:color w:val="auto"/>
          <w:sz w:val="28"/>
          <w:szCs w:val="28"/>
        </w:rPr>
        <w:t>Жакулин А.Б., Еленюк А.Г. Инновационные направления развития криминалистической техники в современных условиях // Инновационные технологии в криминалистике: сб. материалов международной научно-практической конференции. – Караганда: Карагандинская академия МВД РК им. Б. Бейсенова, 2021. – С. 69-77.</w:t>
      </w:r>
      <w:bookmarkStart w:id="158" w:name="_Ref183546816"/>
      <w:bookmarkStart w:id="159" w:name="_Ref183546810"/>
      <w:bookmarkEnd w:id="157"/>
    </w:p>
    <w:p w14:paraId="37B0DA88"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60" w:name="_Ref198319700"/>
      <w:r w:rsidRPr="00207730">
        <w:rPr>
          <w:bCs/>
          <w:sz w:val="28"/>
          <w:szCs w:val="28"/>
        </w:rPr>
        <w:t>Старкова В.В. Биометрическая система данных как основной способ криминалистической регистрации и идентификации человека на современном этапе // Международный научный журнал Ғылым-Наука. – 2020. – № 4 (67). – С. 37-41.</w:t>
      </w:r>
      <w:bookmarkEnd w:id="158"/>
      <w:bookmarkEnd w:id="160"/>
    </w:p>
    <w:p w14:paraId="16BC5EDD"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61" w:name="_Ref198319704"/>
      <w:r w:rsidRPr="00207730">
        <w:rPr>
          <w:bCs/>
          <w:sz w:val="28"/>
          <w:szCs w:val="28"/>
        </w:rPr>
        <w:t>Старкова В.В. Биометрия в криминалистическом исследовании внешнего облика человека по цифровым изображениям: монография. – Алматы: ТОО «Лантар</w:t>
      </w:r>
      <w:r w:rsidRPr="00207730">
        <w:rPr>
          <w:bCs/>
          <w:sz w:val="28"/>
          <w:szCs w:val="28"/>
          <w:lang w:val="en-US"/>
        </w:rPr>
        <w:t>books</w:t>
      </w:r>
      <w:r w:rsidRPr="00207730">
        <w:rPr>
          <w:bCs/>
          <w:sz w:val="28"/>
          <w:szCs w:val="28"/>
        </w:rPr>
        <w:t>», 2023. – 155 с.</w:t>
      </w:r>
      <w:bookmarkStart w:id="162" w:name="_Ref183546822"/>
      <w:bookmarkEnd w:id="159"/>
      <w:bookmarkEnd w:id="161"/>
    </w:p>
    <w:p w14:paraId="538FF463"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63" w:name="_Ref198319707"/>
      <w:r w:rsidRPr="00207730">
        <w:rPr>
          <w:bCs/>
          <w:sz w:val="28"/>
          <w:szCs w:val="28"/>
        </w:rPr>
        <w:t>Старкова В.В. Биометрия в правоохранительной деятельности // «Хабаршы-Вестник» Карагандинской академии МВД РК им. Б. Бейсенова. – 2023. – № 3 (81). – С. 114-122.</w:t>
      </w:r>
      <w:bookmarkEnd w:id="162"/>
      <w:bookmarkEnd w:id="163"/>
    </w:p>
    <w:p w14:paraId="549F6B55" w14:textId="77777777" w:rsidR="00D50766" w:rsidRPr="00207730" w:rsidRDefault="00DE753F" w:rsidP="00742C3F">
      <w:pPr>
        <w:pStyle w:val="Default"/>
        <w:numPr>
          <w:ilvl w:val="0"/>
          <w:numId w:val="3"/>
        </w:numPr>
        <w:tabs>
          <w:tab w:val="left" w:pos="1276"/>
        </w:tabs>
        <w:spacing w:after="36"/>
        <w:ind w:left="0" w:firstLine="709"/>
        <w:jc w:val="both"/>
        <w:rPr>
          <w:bCs/>
          <w:sz w:val="28"/>
          <w:szCs w:val="28"/>
          <w:lang w:val="en-US"/>
        </w:rPr>
      </w:pPr>
      <w:bookmarkStart w:id="164" w:name="_Ref198319713"/>
      <w:r w:rsidRPr="00207730">
        <w:rPr>
          <w:bCs/>
          <w:sz w:val="28"/>
          <w:szCs w:val="28"/>
          <w:lang w:val="en-US"/>
        </w:rPr>
        <w:t>Rey W.P. Face Recognition (FR) Integration on MABIS: A Mobile Automated Biometric Identification System for Law Enforcement in the Philippines // In Proceedings of the 2023 6th International Conference on Electronics, Communications and Control Engineering (ICECC '23). – NY: Association for Computing Machinery, 2023. – P. 8-16.</w:t>
      </w:r>
      <w:bookmarkEnd w:id="164"/>
    </w:p>
    <w:p w14:paraId="02E56EE7"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165" w:name="_Ref164979549"/>
      <w:bookmarkStart w:id="166" w:name="_Ref198319718"/>
      <w:r w:rsidRPr="00207730">
        <w:rPr>
          <w:sz w:val="28"/>
          <w:szCs w:val="28"/>
        </w:rPr>
        <w:t xml:space="preserve">Биометрия </w:t>
      </w:r>
      <w:r w:rsidRPr="00207730">
        <w:rPr>
          <w:bCs/>
          <w:color w:val="auto"/>
          <w:sz w:val="28"/>
          <w:szCs w:val="28"/>
        </w:rPr>
        <w:t>[Электронный ресурс]. – Режим доступа:</w:t>
      </w:r>
      <w:r w:rsidRPr="00207730">
        <w:rPr>
          <w:sz w:val="28"/>
          <w:szCs w:val="28"/>
        </w:rPr>
        <w:t xml:space="preserve"> https://kazpravda.kz/n/biometriya-dlya-osuzhdennyh/ </w:t>
      </w:r>
      <w:bookmarkEnd w:id="165"/>
      <w:r w:rsidRPr="00207730">
        <w:rPr>
          <w:sz w:val="28"/>
          <w:szCs w:val="28"/>
        </w:rPr>
        <w:t>– Д</w:t>
      </w:r>
      <w:r w:rsidRPr="00207730">
        <w:rPr>
          <w:color w:val="auto"/>
          <w:sz w:val="28"/>
          <w:szCs w:val="28"/>
        </w:rPr>
        <w:t xml:space="preserve">ата доступа: </w:t>
      </w:r>
      <w:r w:rsidRPr="00207730">
        <w:rPr>
          <w:bCs/>
          <w:color w:val="auto"/>
          <w:sz w:val="28"/>
          <w:szCs w:val="28"/>
        </w:rPr>
        <w:t>16 февраля 2025</w:t>
      </w:r>
      <w:r w:rsidRPr="00207730">
        <w:rPr>
          <w:color w:val="auto"/>
          <w:sz w:val="28"/>
          <w:szCs w:val="28"/>
        </w:rPr>
        <w:t>.</w:t>
      </w:r>
      <w:bookmarkEnd w:id="166"/>
    </w:p>
    <w:p w14:paraId="36DC5149"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lang w:val="en-US"/>
        </w:rPr>
      </w:pPr>
      <w:bookmarkStart w:id="167" w:name="_Ref198319724"/>
      <w:r w:rsidRPr="00207730">
        <w:rPr>
          <w:bCs/>
          <w:color w:val="auto"/>
          <w:sz w:val="28"/>
          <w:szCs w:val="28"/>
          <w:lang w:val="en-US"/>
        </w:rPr>
        <w:t xml:space="preserve">Indumathi G., Sujatha K., Thambi E.J.., Jason I., Sankar M. </w:t>
      </w:r>
      <w:r w:rsidRPr="00207730">
        <w:rPr>
          <w:color w:val="auto"/>
          <w:sz w:val="28"/>
          <w:szCs w:val="28"/>
          <w:lang w:val="en-US"/>
        </w:rPr>
        <w:t>Facial Recognition For Criminal Identification</w:t>
      </w:r>
      <w:r w:rsidRPr="00207730">
        <w:rPr>
          <w:bCs/>
          <w:color w:val="auto"/>
          <w:sz w:val="28"/>
          <w:szCs w:val="28"/>
          <w:lang w:val="en-US"/>
        </w:rPr>
        <w:t xml:space="preserve"> // 2024. – Vol. 44 (2). – P. 1700-1707.</w:t>
      </w:r>
      <w:bookmarkEnd w:id="167"/>
    </w:p>
    <w:p w14:paraId="3D272E4C"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68" w:name="_Ref198319731"/>
      <w:r w:rsidRPr="00207730">
        <w:rPr>
          <w:color w:val="auto"/>
          <w:sz w:val="28"/>
          <w:szCs w:val="28"/>
        </w:rPr>
        <w:t xml:space="preserve">Дронова О.Б., Храмова Е.С. Генезис совершенствования функциональных возможностей беспилотных летательных аппаратов, используемых в качестве технико-криминалистических средств // Сибирские уголовно-процессуальные и криминалистические чтения. </w:t>
      </w:r>
      <w:r w:rsidRPr="00207730">
        <w:rPr>
          <w:bCs/>
          <w:color w:val="auto"/>
          <w:sz w:val="28"/>
          <w:szCs w:val="28"/>
        </w:rPr>
        <w:t xml:space="preserve">– </w:t>
      </w:r>
      <w:r w:rsidRPr="00207730">
        <w:rPr>
          <w:color w:val="auto"/>
          <w:sz w:val="28"/>
          <w:szCs w:val="28"/>
        </w:rPr>
        <w:t xml:space="preserve">2021. </w:t>
      </w:r>
      <w:r w:rsidRPr="00207730">
        <w:rPr>
          <w:bCs/>
          <w:color w:val="auto"/>
          <w:sz w:val="28"/>
          <w:szCs w:val="28"/>
        </w:rPr>
        <w:t xml:space="preserve">– </w:t>
      </w:r>
      <w:r w:rsidRPr="00207730">
        <w:rPr>
          <w:color w:val="auto"/>
          <w:sz w:val="28"/>
          <w:szCs w:val="28"/>
        </w:rPr>
        <w:t xml:space="preserve">№ 1. </w:t>
      </w:r>
      <w:r w:rsidRPr="00207730">
        <w:rPr>
          <w:bCs/>
          <w:color w:val="auto"/>
          <w:sz w:val="28"/>
          <w:szCs w:val="28"/>
        </w:rPr>
        <w:t xml:space="preserve">– </w:t>
      </w:r>
      <w:r w:rsidRPr="00207730">
        <w:rPr>
          <w:color w:val="auto"/>
          <w:sz w:val="28"/>
          <w:szCs w:val="28"/>
        </w:rPr>
        <w:t>С. 77-87.</w:t>
      </w:r>
      <w:bookmarkEnd w:id="168"/>
    </w:p>
    <w:p w14:paraId="2327DCBF"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69" w:name="_Ref198319737"/>
      <w:r w:rsidRPr="00207730">
        <w:rPr>
          <w:color w:val="auto"/>
          <w:sz w:val="28"/>
          <w:szCs w:val="28"/>
        </w:rPr>
        <w:t xml:space="preserve">Дронова О.Б., Килинкарова Е.С. Нагрузка беспилотных летательных аппаратов как средства криминалистической техники: основные понятия и виды // Вестник Волгоградской академии МВД России. </w:t>
      </w:r>
      <w:r w:rsidRPr="00207730">
        <w:rPr>
          <w:bCs/>
          <w:color w:val="auto"/>
          <w:sz w:val="28"/>
          <w:szCs w:val="28"/>
        </w:rPr>
        <w:t xml:space="preserve">– </w:t>
      </w:r>
      <w:r w:rsidRPr="00207730">
        <w:rPr>
          <w:color w:val="auto"/>
          <w:sz w:val="28"/>
          <w:szCs w:val="28"/>
        </w:rPr>
        <w:t xml:space="preserve">2023. </w:t>
      </w:r>
      <w:r w:rsidRPr="00207730">
        <w:rPr>
          <w:bCs/>
          <w:color w:val="auto"/>
          <w:sz w:val="28"/>
          <w:szCs w:val="28"/>
        </w:rPr>
        <w:t xml:space="preserve">– </w:t>
      </w:r>
      <w:r w:rsidRPr="00207730">
        <w:rPr>
          <w:color w:val="auto"/>
          <w:sz w:val="28"/>
          <w:szCs w:val="28"/>
        </w:rPr>
        <w:t xml:space="preserve">№ 3 (66). </w:t>
      </w:r>
      <w:r w:rsidRPr="00207730">
        <w:rPr>
          <w:bCs/>
          <w:color w:val="auto"/>
          <w:sz w:val="28"/>
          <w:szCs w:val="28"/>
        </w:rPr>
        <w:t xml:space="preserve">– </w:t>
      </w:r>
      <w:r w:rsidRPr="00207730">
        <w:rPr>
          <w:color w:val="auto"/>
          <w:sz w:val="28"/>
          <w:szCs w:val="28"/>
        </w:rPr>
        <w:t>С. 93-102.</w:t>
      </w:r>
      <w:bookmarkEnd w:id="169"/>
    </w:p>
    <w:p w14:paraId="4B4C5BA2"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70" w:name="_Ref174132095"/>
      <w:bookmarkStart w:id="171" w:name="_Ref198319745"/>
      <w:r w:rsidRPr="00207730">
        <w:rPr>
          <w:bCs/>
          <w:sz w:val="28"/>
          <w:szCs w:val="28"/>
        </w:rPr>
        <w:t xml:space="preserve">Бережная Е. Казахстан представил 4 вида дронов, собранных совместно с Китаем. Спутник Казахстан.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bCs/>
          <w:sz w:val="28"/>
          <w:szCs w:val="28"/>
        </w:rPr>
        <w:t xml:space="preserve">https://ru.sputnik.kz/20230823/kazakhstan-predstavil-4-vida-dronov-sobrannykh-sovmestno-s-kitaem-37879281.html </w:t>
      </w:r>
      <w:bookmarkEnd w:id="170"/>
      <w:r w:rsidRPr="00207730">
        <w:rPr>
          <w:bCs/>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71"/>
    </w:p>
    <w:p w14:paraId="4B64444C"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72" w:name="_Ref174132077"/>
      <w:bookmarkStart w:id="173" w:name="_Ref198319756"/>
      <w:r w:rsidRPr="00207730">
        <w:rPr>
          <w:bCs/>
          <w:sz w:val="28"/>
          <w:szCs w:val="28"/>
        </w:rPr>
        <w:t xml:space="preserve">Мальченко А. Казахстанские полицейские возобновили практику применения квадрокоптеров. МК Казахстан.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bCs/>
          <w:sz w:val="28"/>
          <w:szCs w:val="28"/>
          <w:lang w:val="en-US"/>
        </w:rPr>
        <w:t>https</w:t>
      </w:r>
      <w:r w:rsidRPr="00207730">
        <w:rPr>
          <w:bCs/>
          <w:sz w:val="28"/>
          <w:szCs w:val="28"/>
        </w:rPr>
        <w:t>://</w:t>
      </w:r>
      <w:r w:rsidRPr="00207730">
        <w:rPr>
          <w:bCs/>
          <w:sz w:val="28"/>
          <w:szCs w:val="28"/>
          <w:lang w:val="en-US"/>
        </w:rPr>
        <w:t>mk</w:t>
      </w:r>
      <w:r w:rsidRPr="00207730">
        <w:rPr>
          <w:bCs/>
          <w:sz w:val="28"/>
          <w:szCs w:val="28"/>
        </w:rPr>
        <w:t>-</w:t>
      </w:r>
      <w:r w:rsidRPr="00207730">
        <w:rPr>
          <w:bCs/>
          <w:sz w:val="28"/>
          <w:szCs w:val="28"/>
          <w:lang w:val="en-US"/>
        </w:rPr>
        <w:t>kz</w:t>
      </w:r>
      <w:r w:rsidRPr="00207730">
        <w:rPr>
          <w:bCs/>
          <w:sz w:val="28"/>
          <w:szCs w:val="28"/>
        </w:rPr>
        <w:t>.</w:t>
      </w:r>
      <w:r w:rsidRPr="00207730">
        <w:rPr>
          <w:bCs/>
          <w:sz w:val="28"/>
          <w:szCs w:val="28"/>
          <w:lang w:val="en-US"/>
        </w:rPr>
        <w:t>kz</w:t>
      </w:r>
      <w:r w:rsidRPr="00207730">
        <w:rPr>
          <w:bCs/>
          <w:sz w:val="28"/>
          <w:szCs w:val="28"/>
        </w:rPr>
        <w:t>/</w:t>
      </w:r>
      <w:r w:rsidRPr="00207730">
        <w:rPr>
          <w:bCs/>
          <w:sz w:val="28"/>
          <w:szCs w:val="28"/>
          <w:lang w:val="en-US"/>
        </w:rPr>
        <w:t>social</w:t>
      </w:r>
      <w:r w:rsidRPr="00207730">
        <w:rPr>
          <w:bCs/>
          <w:sz w:val="28"/>
          <w:szCs w:val="28"/>
        </w:rPr>
        <w:t>/2024/06/05/</w:t>
      </w:r>
      <w:r w:rsidRPr="00207730">
        <w:rPr>
          <w:bCs/>
          <w:sz w:val="28"/>
          <w:szCs w:val="28"/>
          <w:lang w:val="en-US"/>
        </w:rPr>
        <w:t>kazakhstanskie</w:t>
      </w:r>
      <w:r w:rsidRPr="00207730">
        <w:rPr>
          <w:bCs/>
          <w:sz w:val="28"/>
          <w:szCs w:val="28"/>
        </w:rPr>
        <w:t>-</w:t>
      </w:r>
      <w:r w:rsidRPr="00207730">
        <w:rPr>
          <w:bCs/>
          <w:sz w:val="28"/>
          <w:szCs w:val="28"/>
          <w:lang w:val="en-US"/>
        </w:rPr>
        <w:t>policeiskie</w:t>
      </w:r>
      <w:r w:rsidRPr="00207730">
        <w:rPr>
          <w:bCs/>
          <w:sz w:val="28"/>
          <w:szCs w:val="28"/>
        </w:rPr>
        <w:t>-</w:t>
      </w:r>
      <w:r w:rsidRPr="00207730">
        <w:rPr>
          <w:bCs/>
          <w:sz w:val="28"/>
          <w:szCs w:val="28"/>
          <w:lang w:val="en-US"/>
        </w:rPr>
        <w:t>vozobnovili</w:t>
      </w:r>
      <w:r w:rsidRPr="00207730">
        <w:rPr>
          <w:bCs/>
          <w:sz w:val="28"/>
          <w:szCs w:val="28"/>
        </w:rPr>
        <w:t>-</w:t>
      </w:r>
      <w:r w:rsidRPr="00207730">
        <w:rPr>
          <w:bCs/>
          <w:sz w:val="28"/>
          <w:szCs w:val="28"/>
          <w:lang w:val="en-US"/>
        </w:rPr>
        <w:t>praktiku</w:t>
      </w:r>
      <w:r w:rsidRPr="00207730">
        <w:rPr>
          <w:bCs/>
          <w:sz w:val="28"/>
          <w:szCs w:val="28"/>
        </w:rPr>
        <w:t>-</w:t>
      </w:r>
      <w:r w:rsidRPr="00207730">
        <w:rPr>
          <w:bCs/>
          <w:sz w:val="28"/>
          <w:szCs w:val="28"/>
          <w:lang w:val="en-US"/>
        </w:rPr>
        <w:t>primeneniya</w:t>
      </w:r>
      <w:r w:rsidRPr="00207730">
        <w:rPr>
          <w:bCs/>
          <w:sz w:val="28"/>
          <w:szCs w:val="28"/>
        </w:rPr>
        <w:t>-</w:t>
      </w:r>
      <w:r w:rsidRPr="00207730">
        <w:rPr>
          <w:bCs/>
          <w:sz w:val="28"/>
          <w:szCs w:val="28"/>
          <w:lang w:val="en-US"/>
        </w:rPr>
        <w:t>kvadrokopterov</w:t>
      </w:r>
      <w:r w:rsidRPr="00207730">
        <w:rPr>
          <w:bCs/>
          <w:sz w:val="28"/>
          <w:szCs w:val="28"/>
        </w:rPr>
        <w:t>.</w:t>
      </w:r>
      <w:r w:rsidRPr="00207730">
        <w:rPr>
          <w:bCs/>
          <w:sz w:val="28"/>
          <w:szCs w:val="28"/>
          <w:lang w:val="en-US"/>
        </w:rPr>
        <w:t>html</w:t>
      </w:r>
      <w:r w:rsidRPr="00207730">
        <w:rPr>
          <w:bCs/>
          <w:sz w:val="28"/>
          <w:szCs w:val="28"/>
        </w:rPr>
        <w:t xml:space="preserve"> </w:t>
      </w:r>
      <w:bookmarkEnd w:id="172"/>
      <w:r w:rsidRPr="00207730">
        <w:rPr>
          <w:bCs/>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73"/>
    </w:p>
    <w:p w14:paraId="609CE768"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74" w:name="_Ref174132071"/>
      <w:bookmarkStart w:id="175" w:name="_Ref198319762"/>
      <w:r w:rsidRPr="00207730">
        <w:rPr>
          <w:bCs/>
          <w:sz w:val="28"/>
          <w:szCs w:val="28"/>
        </w:rPr>
        <w:t xml:space="preserve">Приказ и.о. Министра индустрии и инфраструктурного развития РК от 31 декабря 2020 года № 706 «Об утверждении Правил использования беспилотных авиационных систем в воздушном пространстве Республики Казахстан» (ред. от 09.01.2024).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bCs/>
          <w:sz w:val="28"/>
          <w:szCs w:val="28"/>
        </w:rPr>
        <w:t xml:space="preserve">https://adilet.zan.kz/rus/docs/V2000022031 </w:t>
      </w:r>
      <w:bookmarkEnd w:id="174"/>
      <w:r w:rsidRPr="00207730">
        <w:rPr>
          <w:bCs/>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75"/>
    </w:p>
    <w:p w14:paraId="7E666BC6"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76" w:name="_Ref198319765"/>
      <w:r w:rsidRPr="00207730">
        <w:rPr>
          <w:color w:val="auto"/>
          <w:sz w:val="28"/>
          <w:szCs w:val="28"/>
        </w:rPr>
        <w:t xml:space="preserve">Уголовно-процессуальный кодекс Республики Казахстан от 4 июля 2014 года № 231-V ЗРК (ред. от 05.09.2024).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bCs/>
          <w:sz w:val="28"/>
          <w:szCs w:val="28"/>
        </w:rPr>
        <w:t xml:space="preserve">https://adilet.zan.kz/rus/docs/K1400000231 –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76"/>
    </w:p>
    <w:p w14:paraId="3A4199D2"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77" w:name="_Ref174132082"/>
      <w:r w:rsidRPr="00207730">
        <w:rPr>
          <w:bCs/>
          <w:sz w:val="28"/>
          <w:szCs w:val="28"/>
        </w:rPr>
        <w:t>Баранов А.Р., Ускова М.А. Основы применения беспилотных летательных аппаратов подразделениями органов внутренних дел // Вопросы совершенствования тактико-специальной подготовки сотрудников правоохранительных органов: сб. трудов конференции. – М., 2022. – С. 10-14.</w:t>
      </w:r>
      <w:bookmarkEnd w:id="177"/>
    </w:p>
    <w:p w14:paraId="01B6CFC1"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78" w:name="_Ref198319780"/>
      <w:r w:rsidRPr="00207730">
        <w:rPr>
          <w:rFonts w:eastAsia="Times New Roman"/>
          <w:spacing w:val="-9"/>
          <w:kern w:val="36"/>
          <w:sz w:val="28"/>
          <w:szCs w:val="28"/>
        </w:rPr>
        <w:t xml:space="preserve">Заключенные устроили бунт в колонии в Туркестанской области.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bCs/>
          <w:sz w:val="28"/>
          <w:szCs w:val="28"/>
        </w:rPr>
        <w:t xml:space="preserve">https://tengrinews.kz/kazakhstan_news/zaklyuchennyie-ustroili-bunt-kolonii-turkestanskoy-oblasti-548704/ –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78"/>
    </w:p>
    <w:p w14:paraId="5D4CD702"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79" w:name="_Hlk198241764"/>
      <w:bookmarkStart w:id="180" w:name="_Ref198319790"/>
      <w:bookmarkStart w:id="181" w:name="_Ref167914806"/>
      <w:bookmarkStart w:id="182" w:name="_Ref174380975"/>
      <w:r w:rsidRPr="00207730">
        <w:rPr>
          <w:color w:val="auto"/>
          <w:sz w:val="28"/>
          <w:szCs w:val="28"/>
        </w:rPr>
        <w:t xml:space="preserve">Уразалин Б.Т., Бегалиев Е.Н., Муканов М.Р., Имашев Б.М. Профилактика членовредительства </w:t>
      </w:r>
      <w:bookmarkEnd w:id="179"/>
      <w:r w:rsidRPr="00207730">
        <w:rPr>
          <w:color w:val="auto"/>
          <w:sz w:val="28"/>
          <w:szCs w:val="28"/>
        </w:rPr>
        <w:t xml:space="preserve">и совершения суицидов среди лиц, отбывающих наказание в исправительных учреждениях минимальной безопасности уголовно-исполнительной системы Республики Казахстан //, </w:t>
      </w:r>
      <w:r w:rsidRPr="00207730">
        <w:rPr>
          <w:iCs/>
          <w:color w:val="auto"/>
          <w:sz w:val="28"/>
          <w:szCs w:val="28"/>
        </w:rPr>
        <w:t>Судебная медицина.</w:t>
      </w:r>
      <w:r w:rsidRPr="00207730">
        <w:rPr>
          <w:i/>
          <w:iCs/>
          <w:color w:val="auto"/>
          <w:sz w:val="28"/>
          <w:szCs w:val="28"/>
        </w:rPr>
        <w:t xml:space="preserve"> </w:t>
      </w:r>
      <w:r w:rsidRPr="00207730">
        <w:rPr>
          <w:color w:val="auto"/>
          <w:sz w:val="28"/>
          <w:szCs w:val="28"/>
        </w:rPr>
        <w:t>– 2024. – Т. 10. – № 2. – С. 210-219.</w:t>
      </w:r>
      <w:bookmarkEnd w:id="180"/>
      <w:r w:rsidRPr="00207730">
        <w:rPr>
          <w:color w:val="auto"/>
          <w:sz w:val="28"/>
          <w:szCs w:val="28"/>
        </w:rPr>
        <w:t xml:space="preserve"> </w:t>
      </w:r>
    </w:p>
    <w:p w14:paraId="67E154E6"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83" w:name="_Ref198319795"/>
      <w:r w:rsidRPr="00207730">
        <w:rPr>
          <w:bCs/>
          <w:sz w:val="28"/>
          <w:szCs w:val="28"/>
        </w:rPr>
        <w:t xml:space="preserve">Карпекин А.В., Мишковская В.В., Кошубаев Ж.А. Совершенствование управленческого процесса в условиях цифровизации органов внутренних дел // </w:t>
      </w:r>
      <w:r w:rsidRPr="00207730">
        <w:rPr>
          <w:sz w:val="28"/>
          <w:szCs w:val="28"/>
        </w:rPr>
        <w:t xml:space="preserve">«Хабаршы – Вестник» Карагандинской академии МВД РК им. Б. Бейсенова. – 2023. – № 2 (80). – С. </w:t>
      </w:r>
      <w:bookmarkEnd w:id="181"/>
      <w:r w:rsidRPr="00207730">
        <w:rPr>
          <w:sz w:val="28"/>
          <w:szCs w:val="28"/>
        </w:rPr>
        <w:t>54-60.</w:t>
      </w:r>
      <w:bookmarkEnd w:id="182"/>
      <w:bookmarkEnd w:id="183"/>
    </w:p>
    <w:p w14:paraId="4A82DEFC"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84" w:name="_Ref198319804"/>
      <w:r w:rsidRPr="00207730">
        <w:rPr>
          <w:sz w:val="28"/>
          <w:szCs w:val="28"/>
        </w:rPr>
        <w:t xml:space="preserve">Впервые с помощью дрона в казахстанскую колонию пытались передать телефоны.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w:t>
      </w:r>
      <w:r w:rsidRPr="00207730">
        <w:rPr>
          <w:sz w:val="28"/>
          <w:szCs w:val="28"/>
        </w:rPr>
        <w:t xml:space="preserve"> https://www.nur.kz/incident/crime/1872647-vpervye-s-pomosu-drona-v-kazahstanskuu-koloniu-pytalis-peredat-telefony/ </w:t>
      </w:r>
      <w:r w:rsidRPr="00207730">
        <w:rPr>
          <w:bCs/>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84"/>
    </w:p>
    <w:p w14:paraId="19B144D0"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85" w:name="_Ref198319810"/>
      <w:r w:rsidRPr="00207730">
        <w:rPr>
          <w:color w:val="auto"/>
          <w:sz w:val="28"/>
          <w:szCs w:val="28"/>
        </w:rPr>
        <w:t xml:space="preserve">Дрон со смартфонами перехватили у колонии в Жамбылской области. </w:t>
      </w:r>
      <w:r w:rsidRPr="00207730">
        <w:rPr>
          <w:bCs/>
          <w:color w:val="auto"/>
          <w:sz w:val="28"/>
          <w:szCs w:val="28"/>
        </w:rPr>
        <w:t>[Электронный ресурс]. – Режим обращения:</w:t>
      </w:r>
      <w:r w:rsidRPr="00207730">
        <w:rPr>
          <w:color w:val="auto"/>
          <w:sz w:val="28"/>
          <w:szCs w:val="28"/>
        </w:rPr>
        <w:t xml:space="preserve"> https://polisia.kz/ru/dron-so-smartfonami-perehvatili-u-kolonii-v-zhambylskoj-oblasti/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85"/>
    </w:p>
    <w:p w14:paraId="40A99C2E" w14:textId="77777777" w:rsidR="00D50766" w:rsidRPr="00207730" w:rsidRDefault="00DE753F" w:rsidP="00742C3F">
      <w:pPr>
        <w:pStyle w:val="Default"/>
        <w:numPr>
          <w:ilvl w:val="0"/>
          <w:numId w:val="3"/>
        </w:numPr>
        <w:tabs>
          <w:tab w:val="left" w:pos="1276"/>
        </w:tabs>
        <w:spacing w:after="36"/>
        <w:ind w:left="0" w:firstLine="709"/>
        <w:jc w:val="both"/>
        <w:rPr>
          <w:bCs/>
          <w:color w:val="auto"/>
          <w:sz w:val="28"/>
          <w:szCs w:val="28"/>
        </w:rPr>
      </w:pPr>
      <w:bookmarkStart w:id="186" w:name="_Ref198319814"/>
      <w:r w:rsidRPr="00207730">
        <w:rPr>
          <w:color w:val="auto"/>
          <w:sz w:val="28"/>
          <w:szCs w:val="28"/>
        </w:rPr>
        <w:t xml:space="preserve">Алмазов Х. </w:t>
      </w:r>
      <w:r w:rsidRPr="00207730">
        <w:rPr>
          <w:bCs/>
          <w:color w:val="auto"/>
          <w:sz w:val="28"/>
          <w:szCs w:val="28"/>
        </w:rPr>
        <w:t>Наркотики и телефоны пытались забросить в тюрьму с помощью дрона в Атырау. [Электронный ресурс]. – Режим обращения:</w:t>
      </w:r>
      <w:r w:rsidRPr="00207730">
        <w:rPr>
          <w:color w:val="auto"/>
          <w:sz w:val="28"/>
          <w:szCs w:val="28"/>
        </w:rPr>
        <w:t xml:space="preserve"> https://inbusiness.kz/ru/last/narkotiki-i-telefony-pytalis-zabrosit-v-tyurmu-s-pomoshyu-drona-v-atyrau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86"/>
    </w:p>
    <w:p w14:paraId="45D96887" w14:textId="77777777" w:rsidR="00D50766" w:rsidRPr="00207730" w:rsidRDefault="00DE753F" w:rsidP="00742C3F">
      <w:pPr>
        <w:pStyle w:val="Default"/>
        <w:numPr>
          <w:ilvl w:val="0"/>
          <w:numId w:val="3"/>
        </w:numPr>
        <w:tabs>
          <w:tab w:val="left" w:pos="1276"/>
        </w:tabs>
        <w:spacing w:after="36"/>
        <w:ind w:left="0" w:firstLine="709"/>
        <w:jc w:val="both"/>
        <w:rPr>
          <w:bCs/>
          <w:color w:val="auto"/>
          <w:sz w:val="28"/>
          <w:szCs w:val="28"/>
        </w:rPr>
      </w:pPr>
      <w:bookmarkStart w:id="187" w:name="_Ref198319818"/>
      <w:r w:rsidRPr="00207730">
        <w:rPr>
          <w:rFonts w:eastAsia="Times New Roman"/>
          <w:color w:val="auto"/>
          <w:kern w:val="36"/>
          <w:sz w:val="28"/>
          <w:szCs w:val="28"/>
        </w:rPr>
        <w:t xml:space="preserve">Над мужской колонией сбили дрон со свертком в Атырауской области. </w:t>
      </w:r>
      <w:r w:rsidRPr="00207730">
        <w:rPr>
          <w:bCs/>
          <w:color w:val="auto"/>
          <w:sz w:val="28"/>
          <w:szCs w:val="28"/>
        </w:rPr>
        <w:t>[Электронный ресурс]. – Режим обращения:</w:t>
      </w:r>
      <w:r w:rsidRPr="00207730">
        <w:rPr>
          <w:color w:val="auto"/>
          <w:sz w:val="28"/>
          <w:szCs w:val="28"/>
        </w:rPr>
        <w:t xml:space="preserve"> https://www.caravan.kz/news/nad-muzhskojj-koloniejj-sbili-dron-so-svertkom-v-atyrauskojj-oblasti-803311/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87"/>
    </w:p>
    <w:p w14:paraId="408BD863" w14:textId="77777777" w:rsidR="00D50766" w:rsidRPr="00207730" w:rsidRDefault="00DE753F" w:rsidP="00742C3F">
      <w:pPr>
        <w:pStyle w:val="Default"/>
        <w:numPr>
          <w:ilvl w:val="0"/>
          <w:numId w:val="3"/>
        </w:numPr>
        <w:tabs>
          <w:tab w:val="left" w:pos="1276"/>
        </w:tabs>
        <w:spacing w:after="36"/>
        <w:ind w:left="0" w:firstLine="709"/>
        <w:jc w:val="both"/>
        <w:rPr>
          <w:bCs/>
          <w:color w:val="auto"/>
          <w:sz w:val="28"/>
          <w:szCs w:val="28"/>
        </w:rPr>
      </w:pPr>
      <w:bookmarkStart w:id="188" w:name="_Ref198319823"/>
      <w:r w:rsidRPr="00207730">
        <w:rPr>
          <w:bCs/>
          <w:sz w:val="28"/>
          <w:szCs w:val="28"/>
        </w:rPr>
        <w:t xml:space="preserve">Шаяхметов Ш.Ш., Филипец О.Б., Алибекова А.М. Уголовно-правовые, пенитенциарные и криминологические меры противодействия терроризму в учреждениях уголовно-исполнительной системы Республики Казахстан: учеб. пособие. </w:t>
      </w:r>
      <w:r w:rsidRPr="00207730">
        <w:rPr>
          <w:bCs/>
          <w:color w:val="auto"/>
          <w:sz w:val="28"/>
          <w:szCs w:val="28"/>
        </w:rPr>
        <w:t xml:space="preserve">– </w:t>
      </w:r>
      <w:r w:rsidRPr="00207730">
        <w:rPr>
          <w:bCs/>
          <w:sz w:val="28"/>
          <w:szCs w:val="28"/>
        </w:rPr>
        <w:t>Алматы: ТОО Лантар-Трейд, 2020. – 131 с.</w:t>
      </w:r>
      <w:bookmarkEnd w:id="188"/>
    </w:p>
    <w:p w14:paraId="4FF92388" w14:textId="77777777" w:rsidR="00D50766" w:rsidRPr="00207730" w:rsidRDefault="00DE753F" w:rsidP="00742C3F">
      <w:pPr>
        <w:pStyle w:val="Default"/>
        <w:numPr>
          <w:ilvl w:val="0"/>
          <w:numId w:val="3"/>
        </w:numPr>
        <w:tabs>
          <w:tab w:val="left" w:pos="1276"/>
        </w:tabs>
        <w:spacing w:after="36"/>
        <w:ind w:left="0" w:firstLine="709"/>
        <w:jc w:val="both"/>
        <w:rPr>
          <w:bCs/>
          <w:color w:val="auto"/>
          <w:sz w:val="28"/>
          <w:szCs w:val="28"/>
        </w:rPr>
      </w:pPr>
      <w:bookmarkStart w:id="189" w:name="_Ref198319837"/>
      <w:r w:rsidRPr="00207730">
        <w:rPr>
          <w:color w:val="auto"/>
          <w:sz w:val="28"/>
          <w:szCs w:val="28"/>
        </w:rPr>
        <w:t>Колотушкин С.М. К вопросу об эффективности противодействия использованию беспилотных летательных аппаратов для доставки запрещенных предметов на территорию учреждений уголовно-исполнительной системы Российской Федерации // Научно-правовой журнал «Актуальный вопрос». – 2021. – № 1 (17). – С. 23-28.</w:t>
      </w:r>
      <w:bookmarkEnd w:id="189"/>
    </w:p>
    <w:p w14:paraId="23D502E2"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90" w:name="_Ref198319847"/>
      <w:r w:rsidRPr="00207730">
        <w:rPr>
          <w:rFonts w:eastAsia="Times New Roman"/>
          <w:color w:val="auto"/>
          <w:kern w:val="36"/>
          <w:sz w:val="28"/>
          <w:szCs w:val="28"/>
        </w:rPr>
        <w:t xml:space="preserve">В Вооруженных Силах готовят операторов беспилотных летательных аппаратов. </w:t>
      </w:r>
      <w:r w:rsidRPr="00207730">
        <w:rPr>
          <w:bCs/>
          <w:color w:val="auto"/>
          <w:sz w:val="28"/>
          <w:szCs w:val="28"/>
        </w:rPr>
        <w:t xml:space="preserve">[Электронный ресурс]. – Режим обращения: https://www.gov.kz/memleket/entities/mod/press/news/details/333003?lang=ru –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90"/>
    </w:p>
    <w:p w14:paraId="3DDC4FD9"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91" w:name="_Ref198319860"/>
      <w:r w:rsidRPr="00207730">
        <w:rPr>
          <w:rFonts w:eastAsia="Times New Roman"/>
          <w:bCs/>
          <w:color w:val="auto"/>
          <w:kern w:val="36"/>
          <w:sz w:val="28"/>
          <w:szCs w:val="28"/>
        </w:rPr>
        <w:t xml:space="preserve">Как организована радиоэлектронная борьба в Вооруженных силах? </w:t>
      </w:r>
      <w:r w:rsidRPr="00207730">
        <w:rPr>
          <w:bCs/>
          <w:color w:val="auto"/>
          <w:sz w:val="28"/>
          <w:szCs w:val="28"/>
        </w:rPr>
        <w:t xml:space="preserve">[Электронный ресурс]. – Режим обращения: https://sarbaz.kz/tekhnologii/1860-chto-takoe-sistema-antidron/ –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91"/>
    </w:p>
    <w:p w14:paraId="47F01711"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192" w:name="_Ref198319852"/>
      <w:r w:rsidRPr="00207730">
        <w:rPr>
          <w:color w:val="auto"/>
          <w:sz w:val="28"/>
          <w:szCs w:val="28"/>
        </w:rPr>
        <w:t xml:space="preserve">В Казахстане будут выпускать специалистов по управлению беспилотниками. </w:t>
      </w:r>
      <w:r w:rsidRPr="00207730">
        <w:rPr>
          <w:bCs/>
          <w:color w:val="auto"/>
          <w:sz w:val="28"/>
          <w:szCs w:val="28"/>
        </w:rPr>
        <w:t>[Электронный ресурс]. – Режим обращения:</w:t>
      </w:r>
      <w:r w:rsidRPr="00207730">
        <w:rPr>
          <w:color w:val="auto"/>
          <w:sz w:val="28"/>
          <w:szCs w:val="28"/>
        </w:rPr>
        <w:t xml:space="preserve"> https://24.kz/ru/news/social/item/662206-v-kazakhstane-budut-vypuskat-spetsialistov-po-upravleniyu-bespilotnikami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92"/>
    </w:p>
    <w:p w14:paraId="60B1BBD8"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193" w:name="_Ref174218412"/>
      <w:bookmarkStart w:id="194" w:name="_Ref198319872"/>
      <w:r w:rsidRPr="00207730">
        <w:rPr>
          <w:bCs/>
          <w:iCs/>
          <w:sz w:val="28"/>
          <w:szCs w:val="28"/>
        </w:rPr>
        <w:t>Трущенков И.В, Трущенкова И.Г. Использование компьютерного</w:t>
      </w:r>
      <w:r w:rsidRPr="00207730">
        <w:rPr>
          <w:bCs/>
          <w:iCs/>
          <w:sz w:val="28"/>
          <w:szCs w:val="28"/>
        </w:rPr>
        <w:br/>
        <w:t>тренажера для обучения операторов беспилотных летательных аппаратов в целях решения задач, стоящих перед органами правопорядка // Вестник ВИПК МВД России. – 2023. – № 3 (67). – С. 67-72</w:t>
      </w:r>
      <w:bookmarkEnd w:id="193"/>
      <w:r w:rsidRPr="00207730">
        <w:rPr>
          <w:bCs/>
          <w:iCs/>
          <w:sz w:val="28"/>
          <w:szCs w:val="28"/>
        </w:rPr>
        <w:t>.</w:t>
      </w:r>
      <w:bookmarkEnd w:id="194"/>
    </w:p>
    <w:p w14:paraId="1D80310D"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95" w:name="_Ref198319881"/>
      <w:r w:rsidRPr="00207730">
        <w:rPr>
          <w:sz w:val="28"/>
          <w:szCs w:val="28"/>
        </w:rPr>
        <w:t xml:space="preserve">Бегалиев Е.Н. О перспективах внедрения интегрированного реестра технических средств в практику раскрытия и расследования преступлений // </w:t>
      </w:r>
      <w:r w:rsidRPr="00207730">
        <w:rPr>
          <w:bCs/>
          <w:sz w:val="28"/>
          <w:szCs w:val="28"/>
        </w:rPr>
        <w:t xml:space="preserve">Криминалистика; судебно-экспертная деятельность; оперативно-разыскная деятельность. </w:t>
      </w:r>
      <w:r w:rsidRPr="00207730">
        <w:rPr>
          <w:sz w:val="28"/>
          <w:szCs w:val="28"/>
        </w:rPr>
        <w:t>– 2019. – № 2. – С. 131-134.</w:t>
      </w:r>
      <w:bookmarkEnd w:id="195"/>
    </w:p>
    <w:p w14:paraId="59E6828F"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lang w:val="en-US"/>
        </w:rPr>
      </w:pPr>
      <w:bookmarkStart w:id="196" w:name="_Ref164979519"/>
      <w:r w:rsidRPr="00207730">
        <w:rPr>
          <w:sz w:val="28"/>
          <w:szCs w:val="28"/>
        </w:rPr>
        <w:t>ГОСТ ISO/IEC 19794-1-2015 Информационные технологии (ИТ). Биометрия. Форматы обмена биометрическими данными. Часть 1. Структура. – М.: Стандартинформ, 2016. – 32 с.</w:t>
      </w:r>
      <w:bookmarkEnd w:id="196"/>
    </w:p>
    <w:p w14:paraId="7B2B82AF"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97" w:name="_Ref198319893"/>
      <w:r w:rsidRPr="00207730">
        <w:rPr>
          <w:color w:val="auto"/>
          <w:sz w:val="28"/>
          <w:szCs w:val="28"/>
        </w:rPr>
        <w:t xml:space="preserve">Закон Республики Казахстан от 24 ноября 2015 года № 418-V «Об информатизации» (ред. от 20.08.2024). </w:t>
      </w:r>
      <w:r w:rsidRPr="00207730">
        <w:rPr>
          <w:bCs/>
          <w:color w:val="auto"/>
          <w:sz w:val="28"/>
          <w:szCs w:val="28"/>
        </w:rPr>
        <w:t>[Электронный ресурс]. – Режим обращения:</w:t>
      </w:r>
      <w:r w:rsidRPr="00207730">
        <w:rPr>
          <w:color w:val="auto"/>
          <w:sz w:val="28"/>
          <w:szCs w:val="28"/>
        </w:rPr>
        <w:t xml:space="preserve"> https://adilet.zan.kz/rus/docs/Z1500000418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197"/>
    </w:p>
    <w:p w14:paraId="4F417281" w14:textId="2CBBE23B"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198" w:name="_Ref164980916"/>
      <w:r w:rsidRPr="00207730">
        <w:rPr>
          <w:color w:val="auto"/>
          <w:sz w:val="28"/>
          <w:szCs w:val="28"/>
        </w:rPr>
        <w:t xml:space="preserve">Зайцева А.Е. </w:t>
      </w:r>
      <w:r w:rsidRPr="00207730">
        <w:rPr>
          <w:bCs/>
          <w:color w:val="auto"/>
          <w:sz w:val="28"/>
          <w:szCs w:val="28"/>
        </w:rPr>
        <w:t>Особенности применения систем биометрической идентификации личности на объектах уголовно-исполнительной системы // Человек: преступление и наказание: сб. материалов Международной научно-теоретической конференции</w:t>
      </w:r>
      <w:r w:rsidR="00AA7D15" w:rsidRPr="00207730">
        <w:rPr>
          <w:bCs/>
          <w:color w:val="auto"/>
          <w:sz w:val="28"/>
          <w:szCs w:val="28"/>
        </w:rPr>
        <w:t xml:space="preserve"> </w:t>
      </w:r>
      <w:r w:rsidRPr="00207730">
        <w:rPr>
          <w:bCs/>
          <w:color w:val="auto"/>
          <w:sz w:val="28"/>
          <w:szCs w:val="28"/>
        </w:rPr>
        <w:t xml:space="preserve">адъюнктов, аспирантов, соискателей, курсантов и студентов. Т. 2. </w:t>
      </w:r>
      <w:r w:rsidRPr="00207730">
        <w:rPr>
          <w:color w:val="auto"/>
          <w:sz w:val="28"/>
          <w:szCs w:val="28"/>
        </w:rPr>
        <w:t xml:space="preserve">– </w:t>
      </w:r>
      <w:r w:rsidRPr="00207730">
        <w:rPr>
          <w:bCs/>
          <w:color w:val="auto"/>
          <w:sz w:val="28"/>
          <w:szCs w:val="28"/>
        </w:rPr>
        <w:t xml:space="preserve">Рязань, 2021. </w:t>
      </w:r>
      <w:r w:rsidRPr="00207730">
        <w:rPr>
          <w:color w:val="auto"/>
          <w:sz w:val="28"/>
          <w:szCs w:val="28"/>
        </w:rPr>
        <w:t>– С. 297-302.</w:t>
      </w:r>
      <w:bookmarkEnd w:id="198"/>
    </w:p>
    <w:p w14:paraId="1CD28D51" w14:textId="77777777" w:rsidR="00D50766" w:rsidRPr="00207730" w:rsidRDefault="00DE753F" w:rsidP="00742C3F">
      <w:pPr>
        <w:pStyle w:val="Default"/>
        <w:numPr>
          <w:ilvl w:val="0"/>
          <w:numId w:val="3"/>
        </w:numPr>
        <w:tabs>
          <w:tab w:val="left" w:pos="1134"/>
        </w:tabs>
        <w:spacing w:after="36"/>
        <w:ind w:left="0" w:firstLine="709"/>
        <w:jc w:val="both"/>
        <w:rPr>
          <w:bCs/>
          <w:sz w:val="28"/>
          <w:szCs w:val="28"/>
        </w:rPr>
      </w:pPr>
      <w:bookmarkStart w:id="199" w:name="_Ref180676818"/>
      <w:r w:rsidRPr="00207730">
        <w:rPr>
          <w:bCs/>
          <w:sz w:val="28"/>
          <w:szCs w:val="28"/>
        </w:rPr>
        <w:t>Кузьминых Е.С., Маслова М.А. Анализ и сравнение биометрических способов идентификации личности человека // Научный результат. Информационные технологии. – 2021. – № 4 (6). – С. 13-19.</w:t>
      </w:r>
      <w:bookmarkEnd w:id="199"/>
    </w:p>
    <w:p w14:paraId="548416B8"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00" w:name="_Ref164979562"/>
      <w:bookmarkStart w:id="201" w:name="_Ref198319907"/>
      <w:bookmarkStart w:id="202" w:name="_Ref164979593"/>
      <w:r w:rsidRPr="00207730">
        <w:rPr>
          <w:sz w:val="28"/>
          <w:szCs w:val="28"/>
        </w:rPr>
        <w:t xml:space="preserve">Биометрическая идентификация </w:t>
      </w:r>
      <w:r w:rsidRPr="00207730">
        <w:rPr>
          <w:bCs/>
          <w:color w:val="auto"/>
          <w:sz w:val="28"/>
          <w:szCs w:val="28"/>
        </w:rPr>
        <w:t>[Электронный ресурс]. – Режим доступа:</w:t>
      </w:r>
      <w:r w:rsidRPr="00207730">
        <w:rPr>
          <w:sz w:val="28"/>
          <w:szCs w:val="28"/>
        </w:rPr>
        <w:t xml:space="preserve"> http://www.techportal.ru/glossary/biometricheskaya_identifikaciya.html </w:t>
      </w:r>
      <w:bookmarkEnd w:id="200"/>
      <w:r w:rsidRPr="00207730">
        <w:rPr>
          <w:sz w:val="28"/>
          <w:szCs w:val="28"/>
        </w:rPr>
        <w:t>– Д</w:t>
      </w:r>
      <w:r w:rsidRPr="00207730">
        <w:rPr>
          <w:color w:val="auto"/>
          <w:sz w:val="28"/>
          <w:szCs w:val="28"/>
        </w:rPr>
        <w:t xml:space="preserve">ата доступа: </w:t>
      </w:r>
      <w:r w:rsidRPr="00207730">
        <w:rPr>
          <w:bCs/>
          <w:color w:val="auto"/>
          <w:sz w:val="28"/>
          <w:szCs w:val="28"/>
        </w:rPr>
        <w:t>7 ноября 2024</w:t>
      </w:r>
      <w:r w:rsidRPr="00207730">
        <w:rPr>
          <w:color w:val="auto"/>
          <w:sz w:val="28"/>
          <w:szCs w:val="28"/>
        </w:rPr>
        <w:t>.</w:t>
      </w:r>
      <w:bookmarkEnd w:id="201"/>
      <w:r w:rsidRPr="00207730">
        <w:rPr>
          <w:sz w:val="28"/>
          <w:szCs w:val="28"/>
        </w:rPr>
        <w:t xml:space="preserve">  </w:t>
      </w:r>
    </w:p>
    <w:p w14:paraId="6A6876D2"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03" w:name="_Ref164979524"/>
      <w:bookmarkStart w:id="204" w:name="_Ref198319913"/>
      <w:bookmarkEnd w:id="202"/>
      <w:r w:rsidRPr="00207730">
        <w:rPr>
          <w:sz w:val="28"/>
          <w:szCs w:val="28"/>
        </w:rPr>
        <w:t xml:space="preserve">Доклад Председателя Комитета УИС МВД РК на СЦК </w:t>
      </w:r>
      <w:r w:rsidRPr="00207730">
        <w:rPr>
          <w:bCs/>
          <w:color w:val="auto"/>
          <w:sz w:val="28"/>
          <w:szCs w:val="28"/>
        </w:rPr>
        <w:t xml:space="preserve">[Электронный ресурс]. – Режим доступа: </w:t>
      </w:r>
      <w:r w:rsidRPr="00207730">
        <w:rPr>
          <w:sz w:val="28"/>
          <w:szCs w:val="28"/>
        </w:rPr>
        <w:t xml:space="preserve">https://www.gov.kz/memleket/entities/ps/documents/details/259051?lang=ru </w:t>
      </w:r>
      <w:bookmarkEnd w:id="203"/>
      <w:r w:rsidRPr="00207730">
        <w:rPr>
          <w:sz w:val="28"/>
          <w:szCs w:val="28"/>
        </w:rPr>
        <w:t>– Д</w:t>
      </w:r>
      <w:r w:rsidRPr="00207730">
        <w:rPr>
          <w:color w:val="auto"/>
          <w:sz w:val="28"/>
          <w:szCs w:val="28"/>
        </w:rPr>
        <w:t xml:space="preserve">ата доступа: </w:t>
      </w:r>
      <w:r w:rsidRPr="00207730">
        <w:rPr>
          <w:bCs/>
          <w:color w:val="auto"/>
          <w:sz w:val="28"/>
          <w:szCs w:val="28"/>
        </w:rPr>
        <w:t>16 февраля 2025</w:t>
      </w:r>
      <w:r w:rsidRPr="00207730">
        <w:rPr>
          <w:color w:val="auto"/>
          <w:sz w:val="28"/>
          <w:szCs w:val="28"/>
        </w:rPr>
        <w:t>.</w:t>
      </w:r>
      <w:bookmarkEnd w:id="204"/>
    </w:p>
    <w:p w14:paraId="44A3384C"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05" w:name="_Ref164979537"/>
      <w:r w:rsidRPr="00207730">
        <w:rPr>
          <w:sz w:val="28"/>
          <w:szCs w:val="28"/>
        </w:rPr>
        <w:t>Чураков Д.Ю. [и др.] Исследование технологий биометрического распознавания личности в системах охранного телевидения и возможности применения их в учреждениях уголовно-исполнительной системы Российской Федерации // Актуальные вопросы информатизации федеральной службы исполнения наказаний на современном этапе развития уголовно исполнительной системы: сб. материалов круглого стола. – Тверь, 2020.</w:t>
      </w:r>
      <w:r w:rsidRPr="00207730">
        <w:rPr>
          <w:sz w:val="28"/>
          <w:szCs w:val="28"/>
        </w:rPr>
        <w:br/>
        <w:t>– С. 148-162.</w:t>
      </w:r>
      <w:bookmarkEnd w:id="205"/>
    </w:p>
    <w:p w14:paraId="44B38590"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06" w:name="_Ref198319962"/>
      <w:r w:rsidRPr="00207730">
        <w:rPr>
          <w:rFonts w:eastAsiaTheme="minorEastAsia"/>
          <w:sz w:val="28"/>
          <w:szCs w:val="28"/>
          <w:lang w:eastAsia="ru-RU"/>
        </w:rPr>
        <w:t>Полякова Е.Н., Человечкова А.В., Данилина Е.Ю., Ситникова А.А.</w:t>
      </w:r>
      <w:r w:rsidRPr="00207730">
        <w:rPr>
          <w:rFonts w:asciiTheme="minorHAnsi" w:eastAsiaTheme="minorEastAsia" w:hAnsiTheme="minorHAnsi" w:cstheme="minorBidi"/>
          <w:sz w:val="28"/>
          <w:szCs w:val="28"/>
          <w:lang w:eastAsia="ru-RU"/>
        </w:rPr>
        <w:t xml:space="preserve"> </w:t>
      </w:r>
      <w:r w:rsidRPr="00207730">
        <w:rPr>
          <w:rFonts w:eastAsiaTheme="minorEastAsia"/>
          <w:sz w:val="28"/>
          <w:szCs w:val="28"/>
          <w:lang w:eastAsia="ru-RU"/>
        </w:rPr>
        <w:t>Использование биометрической идентификации на мобильных телефонах с</w:t>
      </w:r>
      <w:r w:rsidRPr="00207730">
        <w:rPr>
          <w:rFonts w:asciiTheme="minorHAnsi" w:eastAsiaTheme="minorEastAsia" w:hAnsiTheme="minorHAnsi" w:cstheme="minorBidi"/>
          <w:sz w:val="28"/>
          <w:szCs w:val="28"/>
          <w:lang w:eastAsia="ru-RU"/>
        </w:rPr>
        <w:t xml:space="preserve"> </w:t>
      </w:r>
      <w:r w:rsidRPr="00207730">
        <w:rPr>
          <w:rFonts w:eastAsiaTheme="minorEastAsia"/>
          <w:sz w:val="28"/>
          <w:szCs w:val="28"/>
          <w:lang w:eastAsia="ru-RU"/>
        </w:rPr>
        <w:t>целью обеспечения информационной безопасности пользователя // Актуальные</w:t>
      </w:r>
      <w:r w:rsidRPr="00207730">
        <w:rPr>
          <w:rFonts w:asciiTheme="minorHAnsi" w:eastAsiaTheme="minorEastAsia" w:hAnsiTheme="minorHAnsi" w:cstheme="minorBidi"/>
          <w:sz w:val="28"/>
          <w:szCs w:val="28"/>
          <w:lang w:eastAsia="ru-RU"/>
        </w:rPr>
        <w:t xml:space="preserve"> </w:t>
      </w:r>
      <w:r w:rsidRPr="00207730">
        <w:rPr>
          <w:rFonts w:eastAsiaTheme="minorEastAsia"/>
          <w:sz w:val="28"/>
          <w:szCs w:val="28"/>
          <w:lang w:eastAsia="ru-RU"/>
        </w:rPr>
        <w:t xml:space="preserve">проблемы правого обеспечения национальной безопасности в России: сб. материалов всерос. научно-практич. конфер. </w:t>
      </w:r>
      <w:r w:rsidRPr="00207730">
        <w:rPr>
          <w:sz w:val="28"/>
          <w:szCs w:val="28"/>
        </w:rPr>
        <w:t xml:space="preserve">– </w:t>
      </w:r>
      <w:r w:rsidRPr="00207730">
        <w:rPr>
          <w:rFonts w:eastAsiaTheme="minorEastAsia"/>
          <w:sz w:val="28"/>
          <w:szCs w:val="28"/>
          <w:lang w:eastAsia="ru-RU"/>
        </w:rPr>
        <w:t xml:space="preserve">Курган: Курганский государственный университет, 2019. </w:t>
      </w:r>
      <w:r w:rsidRPr="00207730">
        <w:rPr>
          <w:sz w:val="28"/>
          <w:szCs w:val="28"/>
        </w:rPr>
        <w:t xml:space="preserve">– </w:t>
      </w:r>
      <w:r w:rsidRPr="00207730">
        <w:rPr>
          <w:rFonts w:eastAsiaTheme="minorEastAsia"/>
          <w:sz w:val="28"/>
          <w:szCs w:val="28"/>
          <w:lang w:eastAsia="ru-RU"/>
        </w:rPr>
        <w:t>С. 60-66.</w:t>
      </w:r>
      <w:bookmarkEnd w:id="206"/>
    </w:p>
    <w:p w14:paraId="3617C9DE"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07" w:name="_Ref198319968"/>
      <w:r w:rsidRPr="00207730">
        <w:rPr>
          <w:sz w:val="28"/>
          <w:szCs w:val="28"/>
        </w:rPr>
        <w:t>Человечкова А.В., Полякова Е.Н., Змызгова Т.Р. Биометрическая идентификация по рисунку вен ладони // Первая Международная научная конференция по проблемам цифровизации: EDCRUNCH URAL – 2020: сб. материалов конф. – Екатеринбург: Изд. Уральского университета, 2020. – С. 382-387.</w:t>
      </w:r>
      <w:bookmarkEnd w:id="207"/>
    </w:p>
    <w:p w14:paraId="49A81A59"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08" w:name="_Ref164979558"/>
      <w:r w:rsidRPr="00207730">
        <w:rPr>
          <w:sz w:val="28"/>
          <w:szCs w:val="28"/>
        </w:rPr>
        <w:t>Керова А.А., Гришин О.А. Использование биометрических данных человека в правоохранительной деятельности // Проблемы и перспективы развития уголовно-исполнительной системы России на современном этапе: сб. материалов Всероссийской научной конференции адъюнктов, аспирантов, курсантов и студентов с международным участием. – Самара, 2019. – С. 118-121.</w:t>
      </w:r>
      <w:bookmarkEnd w:id="208"/>
    </w:p>
    <w:p w14:paraId="510793DC"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09" w:name="_Ref164805553"/>
      <w:r w:rsidRPr="00207730">
        <w:rPr>
          <w:color w:val="auto"/>
          <w:sz w:val="28"/>
          <w:szCs w:val="28"/>
        </w:rPr>
        <w:t>Перетолчин А.П., Афанасьев А.Ю. Зарубежный опыт в розыске лиц и раскрытии преступлений по биометрическим данным // Международный форум молодых ученых: сб. статей Международной научно-практической конференции. – М., 2020. – С. 222-227.</w:t>
      </w:r>
      <w:bookmarkEnd w:id="209"/>
    </w:p>
    <w:p w14:paraId="2AC03C5C"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10" w:name="_Ref198319992"/>
      <w:r w:rsidRPr="00207730">
        <w:rPr>
          <w:bCs/>
          <w:color w:val="auto"/>
          <w:sz w:val="28"/>
          <w:szCs w:val="28"/>
        </w:rPr>
        <w:t xml:space="preserve">Постановление Правительства Республики Казахстан от 31 января 2018 года № 36 «Об утверждении Правил проведения дактилоскопической и геномной регистрации». [Электронный ресурс]. – Режим </w:t>
      </w:r>
      <w:r w:rsidRPr="00207730">
        <w:rPr>
          <w:bCs/>
          <w:sz w:val="28"/>
          <w:szCs w:val="28"/>
        </w:rPr>
        <w:t>обращения</w:t>
      </w:r>
      <w:r w:rsidRPr="00207730">
        <w:rPr>
          <w:bCs/>
          <w:color w:val="auto"/>
          <w:sz w:val="28"/>
          <w:szCs w:val="28"/>
        </w:rPr>
        <w:t xml:space="preserve">: </w:t>
      </w:r>
      <w:r w:rsidRPr="00207730">
        <w:rPr>
          <w:bCs/>
          <w:color w:val="auto"/>
          <w:sz w:val="28"/>
          <w:szCs w:val="28"/>
          <w:lang w:val="en-US"/>
        </w:rPr>
        <w:t>https</w:t>
      </w:r>
      <w:r w:rsidRPr="00207730">
        <w:rPr>
          <w:bCs/>
          <w:color w:val="auto"/>
          <w:sz w:val="28"/>
          <w:szCs w:val="28"/>
        </w:rPr>
        <w:t>://</w:t>
      </w:r>
      <w:r w:rsidRPr="00207730">
        <w:rPr>
          <w:bCs/>
          <w:color w:val="auto"/>
          <w:sz w:val="28"/>
          <w:szCs w:val="28"/>
          <w:lang w:val="en-US"/>
        </w:rPr>
        <w:t>adilet</w:t>
      </w:r>
      <w:r w:rsidRPr="00207730">
        <w:rPr>
          <w:bCs/>
          <w:color w:val="auto"/>
          <w:sz w:val="28"/>
          <w:szCs w:val="28"/>
        </w:rPr>
        <w:t>.</w:t>
      </w:r>
      <w:r w:rsidRPr="00207730">
        <w:rPr>
          <w:bCs/>
          <w:color w:val="auto"/>
          <w:sz w:val="28"/>
          <w:szCs w:val="28"/>
          <w:lang w:val="en-US"/>
        </w:rPr>
        <w:t>zan</w:t>
      </w:r>
      <w:r w:rsidRPr="00207730">
        <w:rPr>
          <w:bCs/>
          <w:color w:val="auto"/>
          <w:sz w:val="28"/>
          <w:szCs w:val="28"/>
        </w:rPr>
        <w:t>.</w:t>
      </w:r>
      <w:r w:rsidRPr="00207730">
        <w:rPr>
          <w:bCs/>
          <w:color w:val="auto"/>
          <w:sz w:val="28"/>
          <w:szCs w:val="28"/>
          <w:lang w:val="en-US"/>
        </w:rPr>
        <w:t>kz</w:t>
      </w:r>
      <w:r w:rsidRPr="00207730">
        <w:rPr>
          <w:bCs/>
          <w:color w:val="auto"/>
          <w:sz w:val="28"/>
          <w:szCs w:val="28"/>
        </w:rPr>
        <w:t>/</w:t>
      </w:r>
      <w:r w:rsidRPr="00207730">
        <w:rPr>
          <w:bCs/>
          <w:color w:val="auto"/>
          <w:sz w:val="28"/>
          <w:szCs w:val="28"/>
          <w:lang w:val="en-US"/>
        </w:rPr>
        <w:t>rus</w:t>
      </w:r>
      <w:r w:rsidRPr="00207730">
        <w:rPr>
          <w:bCs/>
          <w:color w:val="auto"/>
          <w:sz w:val="28"/>
          <w:szCs w:val="28"/>
        </w:rPr>
        <w:t>/</w:t>
      </w:r>
      <w:r w:rsidRPr="00207730">
        <w:rPr>
          <w:bCs/>
          <w:color w:val="auto"/>
          <w:sz w:val="28"/>
          <w:szCs w:val="28"/>
          <w:lang w:val="en-US"/>
        </w:rPr>
        <w:t>docs</w:t>
      </w:r>
      <w:r w:rsidRPr="00207730">
        <w:rPr>
          <w:bCs/>
          <w:color w:val="auto"/>
          <w:sz w:val="28"/>
          <w:szCs w:val="28"/>
        </w:rPr>
        <w:t>/</w:t>
      </w:r>
      <w:r w:rsidRPr="00207730">
        <w:rPr>
          <w:bCs/>
          <w:color w:val="auto"/>
          <w:sz w:val="28"/>
          <w:szCs w:val="28"/>
          <w:lang w:val="en-US"/>
        </w:rPr>
        <w:t>P</w:t>
      </w:r>
      <w:r w:rsidRPr="00207730">
        <w:rPr>
          <w:bCs/>
          <w:color w:val="auto"/>
          <w:sz w:val="28"/>
          <w:szCs w:val="28"/>
        </w:rPr>
        <w:t xml:space="preserve">1800000036 </w:t>
      </w:r>
      <w:r w:rsidRPr="00207730">
        <w:rPr>
          <w:bCs/>
          <w:sz w:val="28"/>
          <w:szCs w:val="28"/>
        </w:rPr>
        <w:t>– Дата обращения</w:t>
      </w:r>
      <w:r w:rsidRPr="00207730">
        <w:rPr>
          <w:bCs/>
          <w:color w:val="auto"/>
          <w:sz w:val="28"/>
          <w:szCs w:val="28"/>
        </w:rPr>
        <w:t>: 16 февраля 2025.</w:t>
      </w:r>
      <w:bookmarkEnd w:id="210"/>
    </w:p>
    <w:p w14:paraId="2BD85C4E"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11" w:name="_Ref198319997"/>
      <w:r w:rsidRPr="00207730">
        <w:rPr>
          <w:color w:val="auto"/>
          <w:sz w:val="28"/>
          <w:szCs w:val="28"/>
        </w:rPr>
        <w:t xml:space="preserve">Досжанова А.Б., Бегалиев Е.Н., Курмангали Ж.К., Имашев Б.М. Применение технологии чипирования и ДНК-идентификации в ходе установления личности несовершеннолетнего: научный обзор // </w:t>
      </w:r>
      <w:r w:rsidRPr="00207730">
        <w:rPr>
          <w:iCs/>
          <w:color w:val="auto"/>
          <w:sz w:val="28"/>
          <w:szCs w:val="28"/>
        </w:rPr>
        <w:t xml:space="preserve">Судебная медицина. </w:t>
      </w:r>
      <w:r w:rsidRPr="00207730">
        <w:rPr>
          <w:color w:val="auto"/>
          <w:sz w:val="28"/>
          <w:szCs w:val="28"/>
        </w:rPr>
        <w:t>– 2024. – Т. 10. – № 1. – С. 79-87.</w:t>
      </w:r>
      <w:bookmarkEnd w:id="211"/>
    </w:p>
    <w:p w14:paraId="2659EFBC" w14:textId="77777777" w:rsidR="00D50766" w:rsidRPr="00207730" w:rsidRDefault="00DE753F" w:rsidP="00742C3F">
      <w:pPr>
        <w:pStyle w:val="Default"/>
        <w:numPr>
          <w:ilvl w:val="0"/>
          <w:numId w:val="3"/>
        </w:numPr>
        <w:tabs>
          <w:tab w:val="left" w:pos="1134"/>
        </w:tabs>
        <w:spacing w:after="36"/>
        <w:ind w:left="0" w:firstLine="709"/>
        <w:jc w:val="both"/>
        <w:rPr>
          <w:color w:val="auto"/>
          <w:sz w:val="28"/>
          <w:szCs w:val="28"/>
        </w:rPr>
      </w:pPr>
      <w:r w:rsidRPr="00207730">
        <w:rPr>
          <w:color w:val="auto"/>
          <w:sz w:val="28"/>
          <w:szCs w:val="28"/>
        </w:rPr>
        <w:t xml:space="preserve"> </w:t>
      </w:r>
      <w:bookmarkStart w:id="212" w:name="_Ref198320004"/>
      <w:r w:rsidRPr="00207730">
        <w:rPr>
          <w:color w:val="auto"/>
          <w:sz w:val="28"/>
          <w:szCs w:val="28"/>
        </w:rPr>
        <w:t xml:space="preserve">Аминев Ф.Г., Аминев А.Ф. О перспективах цифровизации ДНК-регистрации населения России // Судебная экспертиза как элемент защиты прав и законных интересов граждан и юридических лиц – Роль права в обеспечении благополучия человека: сб. докладов XI Московской юридической недели: в 5 ч. Ч. 4. </w:t>
      </w:r>
      <w:r w:rsidRPr="00207730">
        <w:rPr>
          <w:bCs/>
          <w:sz w:val="28"/>
          <w:szCs w:val="28"/>
        </w:rPr>
        <w:t xml:space="preserve">– </w:t>
      </w:r>
      <w:r w:rsidRPr="00207730">
        <w:rPr>
          <w:color w:val="auto"/>
          <w:sz w:val="28"/>
          <w:szCs w:val="28"/>
        </w:rPr>
        <w:t xml:space="preserve">М.: Издательский центр Университета им. О.Е. Кутафина (МГЮА), 2022. </w:t>
      </w:r>
      <w:r w:rsidRPr="00207730">
        <w:rPr>
          <w:bCs/>
          <w:sz w:val="28"/>
          <w:szCs w:val="28"/>
        </w:rPr>
        <w:t xml:space="preserve">– </w:t>
      </w:r>
      <w:r w:rsidRPr="00207730">
        <w:rPr>
          <w:color w:val="auto"/>
          <w:sz w:val="28"/>
          <w:szCs w:val="28"/>
        </w:rPr>
        <w:t>С. 421-424.</w:t>
      </w:r>
      <w:bookmarkEnd w:id="212"/>
    </w:p>
    <w:p w14:paraId="634EB924"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13" w:name="_Ref150458946"/>
      <w:r w:rsidRPr="00207730">
        <w:rPr>
          <w:color w:val="auto"/>
          <w:sz w:val="28"/>
          <w:szCs w:val="28"/>
          <w:lang w:val="en-US"/>
        </w:rPr>
        <w:t>National</w:t>
      </w:r>
      <w:r w:rsidRPr="00207730">
        <w:rPr>
          <w:color w:val="auto"/>
          <w:sz w:val="28"/>
          <w:szCs w:val="28"/>
        </w:rPr>
        <w:t xml:space="preserve"> </w:t>
      </w:r>
      <w:r w:rsidRPr="00207730">
        <w:rPr>
          <w:color w:val="auto"/>
          <w:sz w:val="28"/>
          <w:szCs w:val="28"/>
          <w:lang w:val="en-US"/>
        </w:rPr>
        <w:t>DNA</w:t>
      </w:r>
      <w:r w:rsidRPr="00207730">
        <w:rPr>
          <w:color w:val="auto"/>
          <w:sz w:val="28"/>
          <w:szCs w:val="28"/>
        </w:rPr>
        <w:t xml:space="preserve"> </w:t>
      </w:r>
      <w:r w:rsidRPr="00207730">
        <w:rPr>
          <w:color w:val="auto"/>
          <w:sz w:val="28"/>
          <w:szCs w:val="28"/>
          <w:lang w:val="en-US"/>
        </w:rPr>
        <w:t>Database</w:t>
      </w:r>
      <w:r w:rsidRPr="00207730">
        <w:rPr>
          <w:color w:val="auto"/>
          <w:sz w:val="28"/>
          <w:szCs w:val="28"/>
        </w:rPr>
        <w:t xml:space="preserve"> </w:t>
      </w:r>
      <w:r w:rsidRPr="00207730">
        <w:rPr>
          <w:color w:val="auto"/>
          <w:sz w:val="28"/>
          <w:szCs w:val="28"/>
          <w:lang w:val="en-US"/>
        </w:rPr>
        <w:t>statistics</w:t>
      </w:r>
      <w:r w:rsidRPr="00207730">
        <w:rPr>
          <w:color w:val="auto"/>
          <w:sz w:val="28"/>
          <w:szCs w:val="28"/>
        </w:rPr>
        <w:t xml:space="preserve">.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color w:val="auto"/>
          <w:sz w:val="28"/>
          <w:szCs w:val="28"/>
        </w:rPr>
        <w:t xml:space="preserve">https://www.gov.uk/government/statistics/national-dna-database-statistics </w:t>
      </w:r>
      <w:r w:rsidRPr="00207730">
        <w:rPr>
          <w:bCs/>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13"/>
    </w:p>
    <w:p w14:paraId="5E217C9B"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14" w:name="_Ref150458949"/>
      <w:r w:rsidRPr="00207730">
        <w:rPr>
          <w:iCs/>
          <w:color w:val="auto"/>
          <w:sz w:val="28"/>
          <w:szCs w:val="28"/>
        </w:rPr>
        <w:t>Курская С.А.</w:t>
      </w:r>
      <w:r w:rsidRPr="00207730">
        <w:rPr>
          <w:color w:val="auto"/>
          <w:sz w:val="28"/>
          <w:szCs w:val="28"/>
        </w:rPr>
        <w:t xml:space="preserve"> </w:t>
      </w:r>
      <w:r w:rsidRPr="00207730">
        <w:rPr>
          <w:bCs/>
          <w:color w:val="auto"/>
          <w:sz w:val="28"/>
          <w:szCs w:val="28"/>
        </w:rPr>
        <w:t xml:space="preserve">Обязательная государственная геномная регистрация в противоречии с конституционным правом на неприкосновенность частной жизни // </w:t>
      </w:r>
      <w:r w:rsidRPr="00207730">
        <w:rPr>
          <w:color w:val="auto"/>
          <w:sz w:val="28"/>
          <w:szCs w:val="28"/>
        </w:rPr>
        <w:t>Государственная власть и местное самоуправление. – 2023. – № 7. – С. 3-6.</w:t>
      </w:r>
      <w:bookmarkEnd w:id="214"/>
    </w:p>
    <w:p w14:paraId="45B6410B"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15" w:name="_Ref150458971"/>
      <w:r w:rsidRPr="00207730">
        <w:rPr>
          <w:iCs/>
          <w:color w:val="auto"/>
          <w:sz w:val="28"/>
          <w:szCs w:val="28"/>
        </w:rPr>
        <w:t>Машков С.А., Огородникова А.В.</w:t>
      </w:r>
      <w:r w:rsidRPr="00207730">
        <w:rPr>
          <w:color w:val="auto"/>
          <w:sz w:val="28"/>
          <w:szCs w:val="28"/>
        </w:rPr>
        <w:t xml:space="preserve"> </w:t>
      </w:r>
      <w:r w:rsidRPr="00207730">
        <w:rPr>
          <w:bCs/>
          <w:color w:val="auto"/>
          <w:sz w:val="28"/>
          <w:szCs w:val="28"/>
        </w:rPr>
        <w:t>О значении ДНК-анализа и геномной регистрации //</w:t>
      </w:r>
      <w:r w:rsidRPr="00207730">
        <w:rPr>
          <w:color w:val="auto"/>
          <w:sz w:val="28"/>
          <w:szCs w:val="28"/>
        </w:rPr>
        <w:t xml:space="preserve"> Эксперт-криминалист. – 2021. – № 1. – С. 26-28.</w:t>
      </w:r>
      <w:bookmarkEnd w:id="215"/>
    </w:p>
    <w:p w14:paraId="7BEA0AB3" w14:textId="77777777" w:rsidR="00D50766" w:rsidRPr="00207730" w:rsidRDefault="00DE753F" w:rsidP="00742C3F">
      <w:pPr>
        <w:pStyle w:val="Default"/>
        <w:numPr>
          <w:ilvl w:val="0"/>
          <w:numId w:val="3"/>
        </w:numPr>
        <w:tabs>
          <w:tab w:val="left" w:pos="1276"/>
        </w:tabs>
        <w:spacing w:after="36"/>
        <w:ind w:left="0" w:firstLine="709"/>
        <w:jc w:val="both"/>
        <w:rPr>
          <w:bCs/>
          <w:color w:val="auto"/>
          <w:sz w:val="28"/>
          <w:szCs w:val="28"/>
        </w:rPr>
      </w:pPr>
      <w:bookmarkStart w:id="216" w:name="_Ref198320036"/>
      <w:r w:rsidRPr="00207730">
        <w:rPr>
          <w:color w:val="auto"/>
          <w:sz w:val="28"/>
          <w:szCs w:val="28"/>
        </w:rPr>
        <w:t xml:space="preserve">Дайырбеков Р.Т. </w:t>
      </w:r>
      <w:r w:rsidRPr="00207730">
        <w:rPr>
          <w:bCs/>
          <w:color w:val="auto"/>
          <w:sz w:val="28"/>
          <w:szCs w:val="28"/>
        </w:rPr>
        <w:t xml:space="preserve">Биометрическая идентификация в Казахстане: правовые особенности обработки биометрических данных граждан // Научный журнал кафедры ЮНЕСКО по авторскому праву, смежным, культурным и информационным правам. – 2021. </w:t>
      </w:r>
      <w:r w:rsidRPr="00207730">
        <w:rPr>
          <w:color w:val="auto"/>
          <w:sz w:val="28"/>
          <w:szCs w:val="28"/>
        </w:rPr>
        <w:t>– Т. 37. – № 1-2. – С. 88-98.</w:t>
      </w:r>
      <w:bookmarkEnd w:id="216"/>
    </w:p>
    <w:p w14:paraId="5CA96EB6" w14:textId="77777777" w:rsidR="00D50766" w:rsidRPr="00207730" w:rsidRDefault="00DE753F" w:rsidP="00742C3F">
      <w:pPr>
        <w:pStyle w:val="Default"/>
        <w:numPr>
          <w:ilvl w:val="0"/>
          <w:numId w:val="3"/>
        </w:numPr>
        <w:tabs>
          <w:tab w:val="left" w:pos="1276"/>
        </w:tabs>
        <w:spacing w:after="36"/>
        <w:ind w:left="0" w:firstLine="709"/>
        <w:jc w:val="both"/>
        <w:rPr>
          <w:bCs/>
          <w:color w:val="auto"/>
          <w:sz w:val="28"/>
          <w:szCs w:val="28"/>
        </w:rPr>
      </w:pPr>
      <w:bookmarkStart w:id="217" w:name="_Ref198320050"/>
      <w:r w:rsidRPr="00207730">
        <w:rPr>
          <w:bCs/>
          <w:color w:val="auto"/>
          <w:sz w:val="28"/>
          <w:szCs w:val="28"/>
        </w:rPr>
        <w:t>Международный</w:t>
      </w:r>
      <w:r w:rsidRPr="00207730">
        <w:rPr>
          <w:bCs/>
          <w:color w:val="auto"/>
          <w:sz w:val="28"/>
          <w:szCs w:val="28"/>
          <w:lang w:val="en-US"/>
        </w:rPr>
        <w:t xml:space="preserve"> </w:t>
      </w:r>
      <w:r w:rsidRPr="00207730">
        <w:rPr>
          <w:bCs/>
          <w:color w:val="auto"/>
          <w:sz w:val="28"/>
          <w:szCs w:val="28"/>
        </w:rPr>
        <w:t>стандарт</w:t>
      </w:r>
      <w:r w:rsidRPr="00207730">
        <w:rPr>
          <w:bCs/>
          <w:color w:val="auto"/>
          <w:sz w:val="28"/>
          <w:szCs w:val="28"/>
          <w:lang w:val="en-US"/>
        </w:rPr>
        <w:t xml:space="preserve"> </w:t>
      </w:r>
      <w:r w:rsidRPr="00207730">
        <w:rPr>
          <w:sz w:val="28"/>
          <w:szCs w:val="28"/>
          <w:lang w:val="en-US"/>
        </w:rPr>
        <w:t>ISO/IEC 2382-37:2022. Information technology – Vocabulary – Part 37: Biometrics</w:t>
      </w:r>
      <w:r w:rsidRPr="00207730">
        <w:rPr>
          <w:bCs/>
          <w:color w:val="auto"/>
          <w:sz w:val="28"/>
          <w:szCs w:val="28"/>
          <w:lang w:val="en-US"/>
        </w:rPr>
        <w:t xml:space="preserve">.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w:t>
      </w:r>
      <w:r w:rsidRPr="00207730">
        <w:rPr>
          <w:bCs/>
          <w:color w:val="auto"/>
          <w:sz w:val="28"/>
          <w:szCs w:val="28"/>
          <w:lang w:val="en-US"/>
        </w:rPr>
        <w:t>https</w:t>
      </w:r>
      <w:r w:rsidRPr="00207730">
        <w:rPr>
          <w:bCs/>
          <w:color w:val="auto"/>
          <w:sz w:val="28"/>
          <w:szCs w:val="28"/>
        </w:rPr>
        <w:t>://</w:t>
      </w:r>
      <w:r w:rsidRPr="00207730">
        <w:rPr>
          <w:bCs/>
          <w:color w:val="auto"/>
          <w:sz w:val="28"/>
          <w:szCs w:val="28"/>
          <w:lang w:val="en-US"/>
        </w:rPr>
        <w:t>www</w:t>
      </w:r>
      <w:r w:rsidRPr="00207730">
        <w:rPr>
          <w:bCs/>
          <w:color w:val="auto"/>
          <w:sz w:val="28"/>
          <w:szCs w:val="28"/>
        </w:rPr>
        <w:t>.</w:t>
      </w:r>
      <w:r w:rsidRPr="00207730">
        <w:rPr>
          <w:bCs/>
          <w:color w:val="auto"/>
          <w:sz w:val="28"/>
          <w:szCs w:val="28"/>
          <w:lang w:val="en-US"/>
        </w:rPr>
        <w:t>iso</w:t>
      </w:r>
      <w:r w:rsidRPr="00207730">
        <w:rPr>
          <w:bCs/>
          <w:color w:val="auto"/>
          <w:sz w:val="28"/>
          <w:szCs w:val="28"/>
        </w:rPr>
        <w:t>.</w:t>
      </w:r>
      <w:r w:rsidRPr="00207730">
        <w:rPr>
          <w:bCs/>
          <w:color w:val="auto"/>
          <w:sz w:val="28"/>
          <w:szCs w:val="28"/>
          <w:lang w:val="en-US"/>
        </w:rPr>
        <w:t>org</w:t>
      </w:r>
      <w:r w:rsidRPr="00207730">
        <w:rPr>
          <w:bCs/>
          <w:color w:val="auto"/>
          <w:sz w:val="28"/>
          <w:szCs w:val="28"/>
        </w:rPr>
        <w:t>/</w:t>
      </w:r>
      <w:r w:rsidRPr="00207730">
        <w:rPr>
          <w:bCs/>
          <w:color w:val="auto"/>
          <w:sz w:val="28"/>
          <w:szCs w:val="28"/>
          <w:lang w:val="en-US"/>
        </w:rPr>
        <w:t>standard</w:t>
      </w:r>
      <w:r w:rsidRPr="00207730">
        <w:rPr>
          <w:bCs/>
          <w:color w:val="auto"/>
          <w:sz w:val="28"/>
          <w:szCs w:val="28"/>
        </w:rPr>
        <w:t>/66693.</w:t>
      </w:r>
      <w:r w:rsidRPr="00207730">
        <w:rPr>
          <w:bCs/>
          <w:color w:val="auto"/>
          <w:sz w:val="28"/>
          <w:szCs w:val="28"/>
          <w:lang w:val="en-US"/>
        </w:rPr>
        <w:t>html</w:t>
      </w:r>
      <w:r w:rsidRPr="00207730">
        <w:rPr>
          <w:bCs/>
          <w:color w:val="auto"/>
          <w:sz w:val="28"/>
          <w:szCs w:val="28"/>
        </w:rPr>
        <w:t xml:space="preserve"> </w:t>
      </w:r>
      <w:r w:rsidRPr="00207730">
        <w:rPr>
          <w:bCs/>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17"/>
    </w:p>
    <w:p w14:paraId="6B09155B" w14:textId="77777777" w:rsidR="00D50766" w:rsidRPr="00207730" w:rsidRDefault="00DE753F" w:rsidP="00742C3F">
      <w:pPr>
        <w:pStyle w:val="Default"/>
        <w:numPr>
          <w:ilvl w:val="0"/>
          <w:numId w:val="3"/>
        </w:numPr>
        <w:tabs>
          <w:tab w:val="left" w:pos="1276"/>
        </w:tabs>
        <w:spacing w:after="36"/>
        <w:ind w:left="0" w:firstLine="709"/>
        <w:jc w:val="both"/>
        <w:rPr>
          <w:bCs/>
          <w:color w:val="auto"/>
          <w:sz w:val="28"/>
          <w:szCs w:val="28"/>
        </w:rPr>
      </w:pPr>
      <w:bookmarkStart w:id="218" w:name="_Ref198320068"/>
      <w:r w:rsidRPr="00207730">
        <w:rPr>
          <w:bCs/>
          <w:color w:val="auto"/>
          <w:sz w:val="28"/>
          <w:szCs w:val="28"/>
        </w:rPr>
        <w:t>Международный</w:t>
      </w:r>
      <w:r w:rsidRPr="00207730">
        <w:rPr>
          <w:bCs/>
          <w:color w:val="auto"/>
          <w:sz w:val="28"/>
          <w:szCs w:val="28"/>
          <w:lang w:val="en-US"/>
        </w:rPr>
        <w:t xml:space="preserve"> </w:t>
      </w:r>
      <w:r w:rsidRPr="00207730">
        <w:rPr>
          <w:bCs/>
          <w:color w:val="auto"/>
          <w:sz w:val="28"/>
          <w:szCs w:val="28"/>
        </w:rPr>
        <w:t>стандарт</w:t>
      </w:r>
      <w:r w:rsidRPr="00207730">
        <w:rPr>
          <w:bCs/>
          <w:color w:val="auto"/>
          <w:sz w:val="28"/>
          <w:szCs w:val="28"/>
          <w:lang w:val="en-US"/>
        </w:rPr>
        <w:t xml:space="preserve"> ISO/IEC 30107-2:2017. Information technology -- Biometric presentation attack detection -- Part 2: Data formats. </w:t>
      </w:r>
      <w:r w:rsidRPr="00207730">
        <w:rPr>
          <w:bCs/>
          <w:color w:val="auto"/>
          <w:sz w:val="28"/>
          <w:szCs w:val="28"/>
        </w:rPr>
        <w:t xml:space="preserve">[Электронный ресурс]. – Режим </w:t>
      </w:r>
      <w:r w:rsidRPr="00207730">
        <w:rPr>
          <w:bCs/>
          <w:sz w:val="28"/>
          <w:szCs w:val="28"/>
        </w:rPr>
        <w:t>обращения</w:t>
      </w:r>
      <w:r w:rsidRPr="00207730">
        <w:rPr>
          <w:bCs/>
          <w:color w:val="auto"/>
          <w:sz w:val="28"/>
          <w:szCs w:val="28"/>
        </w:rPr>
        <w:t xml:space="preserve">: https://www.iso.org/ru/standard/67380.html –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18"/>
    </w:p>
    <w:p w14:paraId="56852AB6"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19" w:name="_Ref164979610"/>
      <w:r w:rsidRPr="00207730">
        <w:rPr>
          <w:color w:val="auto"/>
          <w:sz w:val="28"/>
          <w:szCs w:val="28"/>
        </w:rPr>
        <w:t>Барковская Е.Г. Использование биометрических технологий в процессе криминалистической идентификации // Юристъ – Правоведъ. – 2011. – № 4. – С. 10-13.</w:t>
      </w:r>
      <w:bookmarkEnd w:id="219"/>
    </w:p>
    <w:p w14:paraId="4DC45C43"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20" w:name="_Ref172823507"/>
      <w:bookmarkStart w:id="221" w:name="_Ref146107040"/>
      <w:r w:rsidRPr="00207730">
        <w:rPr>
          <w:bCs/>
          <w:sz w:val="28"/>
          <w:szCs w:val="28"/>
        </w:rPr>
        <w:t>Епифанов С.С. Технические средства в противодействии пенитенциарной преступности: требования к системе // Юридическая наука и правоохранительная практика. – 2014. – № 3 (29). – С. 58-65.</w:t>
      </w:r>
      <w:bookmarkEnd w:id="220"/>
    </w:p>
    <w:p w14:paraId="01144F82"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22" w:name="_Hlk197896505"/>
      <w:r w:rsidRPr="00207730">
        <w:rPr>
          <w:sz w:val="28"/>
          <w:szCs w:val="28"/>
        </w:rPr>
        <w:t xml:space="preserve">Уразалин Б.Т. Учреждения уголовно-исполнительной системы минимальной безопасности Республики Казахстан: проблемы законодательной регламентации и правоприменения // Правила Нельсона Манделы: вопросы подготовки сотрудников уголовно-исполнительной системы и научного осмысления: сб. материалов Междунар. науч.-практ. онлайн-конференции / Под общ. ред. д.ю.н. Н.А. Биекенова. </w:t>
      </w:r>
      <w:r w:rsidRPr="00207730">
        <w:rPr>
          <w:bCs/>
          <w:sz w:val="28"/>
          <w:szCs w:val="28"/>
        </w:rPr>
        <w:t xml:space="preserve">– </w:t>
      </w:r>
      <w:r w:rsidRPr="00207730">
        <w:rPr>
          <w:sz w:val="28"/>
          <w:szCs w:val="28"/>
        </w:rPr>
        <w:t>Костанай:</w:t>
      </w:r>
      <w:r w:rsidRPr="00207730">
        <w:rPr>
          <w:sz w:val="28"/>
          <w:szCs w:val="28"/>
        </w:rPr>
        <w:br/>
        <w:t xml:space="preserve">Костанайская академия МВД РК им. Ш. Кабылбаева, 2021. </w:t>
      </w:r>
      <w:r w:rsidRPr="00207730">
        <w:rPr>
          <w:bCs/>
          <w:sz w:val="28"/>
          <w:szCs w:val="28"/>
        </w:rPr>
        <w:t xml:space="preserve">– </w:t>
      </w:r>
      <w:r w:rsidRPr="00207730">
        <w:rPr>
          <w:sz w:val="28"/>
          <w:szCs w:val="28"/>
        </w:rPr>
        <w:t>С. 152-156.</w:t>
      </w:r>
      <w:bookmarkEnd w:id="222"/>
    </w:p>
    <w:p w14:paraId="033AE78D" w14:textId="7777777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23" w:name="_Ref198320361"/>
      <w:r w:rsidRPr="00207730">
        <w:rPr>
          <w:rFonts w:eastAsia="Times New Roman"/>
          <w:bCs/>
          <w:color w:val="auto"/>
          <w:sz w:val="28"/>
          <w:szCs w:val="28"/>
        </w:rPr>
        <w:t xml:space="preserve">Уразалин Б.Т., Муканов М.Р. Проблема членовредительства в местах лишения свободы: правовой и организационные аспекты // Құқық қорғау органдары академиясының Жаршысы. </w:t>
      </w:r>
      <w:r w:rsidRPr="00207730">
        <w:rPr>
          <w:color w:val="auto"/>
          <w:sz w:val="28"/>
          <w:szCs w:val="28"/>
        </w:rPr>
        <w:t xml:space="preserve">– </w:t>
      </w:r>
      <w:r w:rsidRPr="00207730">
        <w:rPr>
          <w:rFonts w:eastAsia="Times New Roman"/>
          <w:bCs/>
          <w:color w:val="auto"/>
          <w:sz w:val="28"/>
          <w:szCs w:val="28"/>
        </w:rPr>
        <w:t xml:space="preserve">2024. </w:t>
      </w:r>
      <w:r w:rsidRPr="00207730">
        <w:rPr>
          <w:color w:val="auto"/>
          <w:sz w:val="28"/>
          <w:szCs w:val="28"/>
        </w:rPr>
        <w:t xml:space="preserve">– </w:t>
      </w:r>
      <w:r w:rsidRPr="00207730">
        <w:rPr>
          <w:rFonts w:eastAsia="Times New Roman"/>
          <w:bCs/>
          <w:color w:val="auto"/>
          <w:sz w:val="28"/>
          <w:szCs w:val="28"/>
        </w:rPr>
        <w:t xml:space="preserve">№ 1 (31). </w:t>
      </w:r>
      <w:r w:rsidRPr="00207730">
        <w:rPr>
          <w:color w:val="auto"/>
          <w:sz w:val="28"/>
          <w:szCs w:val="28"/>
        </w:rPr>
        <w:t>– С. 134-142.</w:t>
      </w:r>
      <w:bookmarkEnd w:id="223"/>
    </w:p>
    <w:p w14:paraId="05D1BDFB" w14:textId="3486B748"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24" w:name="_Hlk197897282"/>
      <w:r w:rsidRPr="00207730">
        <w:rPr>
          <w:color w:val="auto"/>
          <w:sz w:val="28"/>
          <w:szCs w:val="28"/>
        </w:rPr>
        <w:t xml:space="preserve">Чипы под кожу: свобода или тотальный контроль? [Электронный ресурс]. </w:t>
      </w:r>
      <w:r w:rsidRPr="00207730">
        <w:rPr>
          <w:bCs/>
          <w:color w:val="auto"/>
          <w:sz w:val="28"/>
          <w:szCs w:val="28"/>
        </w:rPr>
        <w:t xml:space="preserve">– </w:t>
      </w:r>
      <w:r w:rsidRPr="00207730">
        <w:rPr>
          <w:color w:val="auto"/>
          <w:sz w:val="28"/>
          <w:szCs w:val="28"/>
        </w:rPr>
        <w:t xml:space="preserve">Режим доступа: https://mentamore.com/covremennye-texnologii/chipy-pod-kozhu.html </w:t>
      </w:r>
      <w:r w:rsidRPr="00207730">
        <w:rPr>
          <w:bCs/>
          <w:color w:val="auto"/>
          <w:sz w:val="28"/>
          <w:szCs w:val="28"/>
        </w:rPr>
        <w:t xml:space="preserve">– </w:t>
      </w:r>
      <w:r w:rsidRPr="00207730">
        <w:rPr>
          <w:color w:val="auto"/>
          <w:sz w:val="28"/>
          <w:szCs w:val="28"/>
        </w:rPr>
        <w:t xml:space="preserve">Дата доступа: </w:t>
      </w:r>
      <w:bookmarkEnd w:id="221"/>
      <w:r w:rsidRPr="00207730">
        <w:rPr>
          <w:bCs/>
          <w:color w:val="auto"/>
          <w:sz w:val="28"/>
          <w:szCs w:val="28"/>
        </w:rPr>
        <w:t>16 февраля 2025.</w:t>
      </w:r>
      <w:bookmarkEnd w:id="224"/>
    </w:p>
    <w:p w14:paraId="2F3212EF" w14:textId="2587D725" w:rsidR="00FA6ABD" w:rsidRPr="00207730" w:rsidRDefault="00FA6ABD" w:rsidP="00742C3F">
      <w:pPr>
        <w:pStyle w:val="Default"/>
        <w:numPr>
          <w:ilvl w:val="0"/>
          <w:numId w:val="3"/>
        </w:numPr>
        <w:tabs>
          <w:tab w:val="left" w:pos="1276"/>
        </w:tabs>
        <w:spacing w:after="36"/>
        <w:ind w:left="0" w:firstLine="709"/>
        <w:jc w:val="both"/>
        <w:rPr>
          <w:color w:val="auto"/>
          <w:sz w:val="28"/>
          <w:szCs w:val="28"/>
        </w:rPr>
      </w:pPr>
      <w:bookmarkStart w:id="225" w:name="_Ref206708727"/>
      <w:r w:rsidRPr="00207730">
        <w:rPr>
          <w:color w:val="auto"/>
          <w:sz w:val="28"/>
          <w:szCs w:val="28"/>
        </w:rPr>
        <w:t>Филипец О.Б., Шелухин С.И. О проблемах законодательной регламентации отсрочки отбывания наказания в связи с болезнью в Республике Казахстан // Научный журнал «Вестник Академии правоохранительных органов».  – 2023. – № 4 (30). – С. 92-99.</w:t>
      </w:r>
      <w:bookmarkEnd w:id="225"/>
    </w:p>
    <w:p w14:paraId="5A71F62C" w14:textId="77777777" w:rsidR="00D50766" w:rsidRPr="00207730" w:rsidRDefault="00DE753F" w:rsidP="00742C3F">
      <w:pPr>
        <w:pStyle w:val="Default"/>
        <w:numPr>
          <w:ilvl w:val="0"/>
          <w:numId w:val="3"/>
        </w:numPr>
        <w:tabs>
          <w:tab w:val="left" w:pos="1276"/>
        </w:tabs>
        <w:spacing w:after="36"/>
        <w:ind w:left="0" w:firstLine="709"/>
        <w:jc w:val="both"/>
        <w:rPr>
          <w:sz w:val="28"/>
          <w:szCs w:val="28"/>
          <w:lang w:val="en-US"/>
        </w:rPr>
      </w:pPr>
      <w:bookmarkStart w:id="226" w:name="_Ref141386448"/>
      <w:bookmarkStart w:id="227" w:name="_Ref198320480"/>
      <w:r w:rsidRPr="00207730">
        <w:rPr>
          <w:sz w:val="28"/>
          <w:szCs w:val="28"/>
          <w:lang w:val="en-US"/>
        </w:rPr>
        <w:t xml:space="preserve">Human Microchipping, The Benefits And Downsides. </w:t>
      </w:r>
      <w:r w:rsidRPr="00207730">
        <w:rPr>
          <w:color w:val="auto"/>
          <w:sz w:val="28"/>
          <w:szCs w:val="28"/>
          <w:lang w:val="en-US"/>
        </w:rPr>
        <w:t>[</w:t>
      </w:r>
      <w:r w:rsidRPr="00207730">
        <w:rPr>
          <w:color w:val="auto"/>
          <w:sz w:val="28"/>
          <w:szCs w:val="28"/>
        </w:rPr>
        <w:t>Электронный</w:t>
      </w:r>
      <w:r w:rsidRPr="00207730">
        <w:rPr>
          <w:color w:val="auto"/>
          <w:sz w:val="28"/>
          <w:szCs w:val="28"/>
          <w:lang w:val="en-US"/>
        </w:rPr>
        <w:t xml:space="preserve"> </w:t>
      </w:r>
      <w:r w:rsidRPr="00207730">
        <w:rPr>
          <w:color w:val="auto"/>
          <w:sz w:val="28"/>
          <w:szCs w:val="28"/>
        </w:rPr>
        <w:t>ресурс</w:t>
      </w:r>
      <w:r w:rsidRPr="00207730">
        <w:rPr>
          <w:color w:val="auto"/>
          <w:sz w:val="28"/>
          <w:szCs w:val="28"/>
          <w:lang w:val="en-US"/>
        </w:rPr>
        <w:t xml:space="preserve">]. </w:t>
      </w:r>
      <w:r w:rsidRPr="00207730">
        <w:rPr>
          <w:bCs/>
          <w:color w:val="auto"/>
          <w:sz w:val="28"/>
          <w:szCs w:val="28"/>
          <w:lang w:val="en-US"/>
        </w:rPr>
        <w:t xml:space="preserve">– </w:t>
      </w:r>
      <w:r w:rsidRPr="00207730">
        <w:rPr>
          <w:color w:val="auto"/>
          <w:sz w:val="28"/>
          <w:szCs w:val="28"/>
        </w:rPr>
        <w:t>Режим</w:t>
      </w:r>
      <w:r w:rsidRPr="00207730">
        <w:rPr>
          <w:color w:val="auto"/>
          <w:sz w:val="28"/>
          <w:szCs w:val="28"/>
          <w:lang w:val="en-US"/>
        </w:rPr>
        <w:t xml:space="preserve"> </w:t>
      </w:r>
      <w:r w:rsidRPr="00207730">
        <w:rPr>
          <w:color w:val="auto"/>
          <w:sz w:val="28"/>
          <w:szCs w:val="28"/>
        </w:rPr>
        <w:t>доступа</w:t>
      </w:r>
      <w:r w:rsidRPr="00207730">
        <w:rPr>
          <w:color w:val="auto"/>
          <w:sz w:val="28"/>
          <w:szCs w:val="28"/>
          <w:lang w:val="en-US"/>
        </w:rPr>
        <w:t xml:space="preserve">: </w:t>
      </w:r>
      <w:r w:rsidRPr="00207730">
        <w:rPr>
          <w:sz w:val="28"/>
          <w:szCs w:val="28"/>
          <w:lang w:val="en-US"/>
        </w:rPr>
        <w:t xml:space="preserve">https://www. richardvanhooijdonk.com/blog/en/human-microchipping-thebenefits-and-downsides </w:t>
      </w:r>
      <w:bookmarkEnd w:id="226"/>
      <w:r w:rsidRPr="00207730">
        <w:rPr>
          <w:bCs/>
          <w:sz w:val="28"/>
          <w:szCs w:val="28"/>
          <w:lang w:val="en-US"/>
        </w:rPr>
        <w:t xml:space="preserve">– </w:t>
      </w:r>
      <w:r w:rsidRPr="00207730">
        <w:rPr>
          <w:color w:val="auto"/>
          <w:sz w:val="28"/>
          <w:szCs w:val="28"/>
        </w:rPr>
        <w:t>Дата</w:t>
      </w:r>
      <w:r w:rsidRPr="00207730">
        <w:rPr>
          <w:color w:val="auto"/>
          <w:sz w:val="28"/>
          <w:szCs w:val="28"/>
          <w:lang w:val="en-US"/>
        </w:rPr>
        <w:t xml:space="preserve"> </w:t>
      </w:r>
      <w:r w:rsidRPr="00207730">
        <w:rPr>
          <w:color w:val="auto"/>
          <w:sz w:val="28"/>
          <w:szCs w:val="28"/>
        </w:rPr>
        <w:t>обращения</w:t>
      </w:r>
      <w:r w:rsidRPr="00207730">
        <w:rPr>
          <w:color w:val="auto"/>
          <w:sz w:val="28"/>
          <w:szCs w:val="28"/>
          <w:lang w:val="en-US"/>
        </w:rPr>
        <w:t xml:space="preserve">: </w:t>
      </w:r>
      <w:r w:rsidRPr="00207730">
        <w:rPr>
          <w:bCs/>
          <w:color w:val="auto"/>
          <w:sz w:val="28"/>
          <w:szCs w:val="28"/>
          <w:lang w:val="en-US"/>
        </w:rPr>
        <w:t>16 февраля 2025</w:t>
      </w:r>
      <w:r w:rsidRPr="00207730">
        <w:rPr>
          <w:color w:val="auto"/>
          <w:sz w:val="28"/>
          <w:szCs w:val="28"/>
          <w:lang w:val="en-US"/>
        </w:rPr>
        <w:t>.</w:t>
      </w:r>
      <w:bookmarkEnd w:id="227"/>
    </w:p>
    <w:p w14:paraId="60FDD916"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28" w:name="_Ref141386452"/>
      <w:bookmarkStart w:id="229" w:name="_Ref198320490"/>
      <w:r w:rsidRPr="00207730">
        <w:rPr>
          <w:sz w:val="28"/>
          <w:szCs w:val="28"/>
          <w:lang w:val="en-US"/>
        </w:rPr>
        <w:t>Khan N.A. RFIDs Chip Implants and their related Ethical Issues.</w:t>
      </w:r>
      <w:r w:rsidRPr="00207730">
        <w:rPr>
          <w:color w:val="auto"/>
          <w:sz w:val="28"/>
          <w:szCs w:val="28"/>
          <w:lang w:val="en-US"/>
        </w:rPr>
        <w:t xml:space="preserve"> </w:t>
      </w:r>
      <w:r w:rsidRPr="00207730">
        <w:rPr>
          <w:color w:val="auto"/>
          <w:sz w:val="28"/>
          <w:szCs w:val="28"/>
        </w:rPr>
        <w:t xml:space="preserve">[Электронный ресурс]. </w:t>
      </w:r>
      <w:r w:rsidRPr="00207730">
        <w:rPr>
          <w:bCs/>
          <w:color w:val="auto"/>
          <w:sz w:val="28"/>
          <w:szCs w:val="28"/>
        </w:rPr>
        <w:t xml:space="preserve">– </w:t>
      </w:r>
      <w:r w:rsidRPr="00207730">
        <w:rPr>
          <w:color w:val="auto"/>
          <w:sz w:val="28"/>
          <w:szCs w:val="28"/>
        </w:rPr>
        <w:t xml:space="preserve">Режим доступа: </w:t>
      </w:r>
      <w:r w:rsidRPr="00207730">
        <w:rPr>
          <w:sz w:val="28"/>
          <w:szCs w:val="28"/>
          <w:lang w:val="en-US"/>
        </w:rPr>
        <w:t>https</w:t>
      </w:r>
      <w:r w:rsidRPr="00207730">
        <w:rPr>
          <w:sz w:val="28"/>
          <w:szCs w:val="28"/>
        </w:rPr>
        <w:t>://</w:t>
      </w:r>
      <w:r w:rsidRPr="00207730">
        <w:rPr>
          <w:sz w:val="28"/>
          <w:szCs w:val="28"/>
          <w:lang w:val="en-US"/>
        </w:rPr>
        <w:t>www</w:t>
      </w:r>
      <w:r w:rsidRPr="00207730">
        <w:rPr>
          <w:sz w:val="28"/>
          <w:szCs w:val="28"/>
        </w:rPr>
        <w:t>.</w:t>
      </w:r>
      <w:r w:rsidRPr="00207730">
        <w:rPr>
          <w:sz w:val="28"/>
          <w:szCs w:val="28"/>
          <w:lang w:val="en-US"/>
        </w:rPr>
        <w:t>researchgate</w:t>
      </w:r>
      <w:r w:rsidRPr="00207730">
        <w:rPr>
          <w:sz w:val="28"/>
          <w:szCs w:val="28"/>
        </w:rPr>
        <w:t>.</w:t>
      </w:r>
      <w:r w:rsidRPr="00207730">
        <w:rPr>
          <w:sz w:val="28"/>
          <w:szCs w:val="28"/>
          <w:lang w:val="en-US"/>
        </w:rPr>
        <w:t>net</w:t>
      </w:r>
      <w:r w:rsidRPr="00207730">
        <w:rPr>
          <w:sz w:val="28"/>
          <w:szCs w:val="28"/>
        </w:rPr>
        <w:t>/</w:t>
      </w:r>
      <w:r w:rsidRPr="00207730">
        <w:rPr>
          <w:sz w:val="28"/>
          <w:szCs w:val="28"/>
          <w:lang w:val="en-US"/>
        </w:rPr>
        <w:t>publication</w:t>
      </w:r>
      <w:r w:rsidRPr="00207730">
        <w:rPr>
          <w:sz w:val="28"/>
          <w:szCs w:val="28"/>
        </w:rPr>
        <w:t>/280933310_</w:t>
      </w:r>
      <w:r w:rsidRPr="00207730">
        <w:rPr>
          <w:sz w:val="28"/>
          <w:szCs w:val="28"/>
          <w:lang w:val="en-US"/>
        </w:rPr>
        <w:t>RFIDs</w:t>
      </w:r>
      <w:r w:rsidRPr="00207730">
        <w:rPr>
          <w:sz w:val="28"/>
          <w:szCs w:val="28"/>
        </w:rPr>
        <w:t>_</w:t>
      </w:r>
      <w:r w:rsidRPr="00207730">
        <w:rPr>
          <w:sz w:val="28"/>
          <w:szCs w:val="28"/>
          <w:lang w:val="en-US"/>
        </w:rPr>
        <w:t>Chip</w:t>
      </w:r>
      <w:r w:rsidRPr="00207730">
        <w:rPr>
          <w:sz w:val="28"/>
          <w:szCs w:val="28"/>
        </w:rPr>
        <w:t>_</w:t>
      </w:r>
      <w:r w:rsidRPr="00207730">
        <w:rPr>
          <w:sz w:val="28"/>
          <w:szCs w:val="28"/>
          <w:lang w:val="en-US"/>
        </w:rPr>
        <w:t>Implants</w:t>
      </w:r>
      <w:r w:rsidRPr="00207730">
        <w:rPr>
          <w:sz w:val="28"/>
          <w:szCs w:val="28"/>
        </w:rPr>
        <w:t>_</w:t>
      </w:r>
      <w:r w:rsidRPr="00207730">
        <w:rPr>
          <w:sz w:val="28"/>
          <w:szCs w:val="28"/>
          <w:lang w:val="en-US"/>
        </w:rPr>
        <w:t>and</w:t>
      </w:r>
      <w:r w:rsidRPr="00207730">
        <w:rPr>
          <w:sz w:val="28"/>
          <w:szCs w:val="28"/>
        </w:rPr>
        <w:t>_</w:t>
      </w:r>
      <w:r w:rsidRPr="00207730">
        <w:rPr>
          <w:sz w:val="28"/>
          <w:szCs w:val="28"/>
          <w:lang w:val="en-US"/>
        </w:rPr>
        <w:t>their</w:t>
      </w:r>
      <w:r w:rsidRPr="00207730">
        <w:rPr>
          <w:sz w:val="28"/>
          <w:szCs w:val="28"/>
        </w:rPr>
        <w:t xml:space="preserve">_ </w:t>
      </w:r>
      <w:r w:rsidRPr="00207730">
        <w:rPr>
          <w:sz w:val="28"/>
          <w:szCs w:val="28"/>
          <w:lang w:val="en-US"/>
        </w:rPr>
        <w:t>related</w:t>
      </w:r>
      <w:r w:rsidRPr="00207730">
        <w:rPr>
          <w:sz w:val="28"/>
          <w:szCs w:val="28"/>
        </w:rPr>
        <w:t>_</w:t>
      </w:r>
      <w:r w:rsidRPr="00207730">
        <w:rPr>
          <w:sz w:val="28"/>
          <w:szCs w:val="28"/>
          <w:lang w:val="en-US"/>
        </w:rPr>
        <w:t>Ethical</w:t>
      </w:r>
      <w:r w:rsidRPr="00207730">
        <w:rPr>
          <w:sz w:val="28"/>
          <w:szCs w:val="28"/>
        </w:rPr>
        <w:t>_</w:t>
      </w:r>
      <w:r w:rsidRPr="00207730">
        <w:rPr>
          <w:sz w:val="28"/>
          <w:szCs w:val="28"/>
          <w:lang w:val="en-US"/>
        </w:rPr>
        <w:t>Issues</w:t>
      </w:r>
      <w:r w:rsidRPr="00207730">
        <w:rPr>
          <w:sz w:val="28"/>
          <w:szCs w:val="28"/>
        </w:rPr>
        <w:t xml:space="preserve"> </w:t>
      </w:r>
      <w:bookmarkEnd w:id="228"/>
      <w:r w:rsidRPr="00207730">
        <w:rPr>
          <w:bCs/>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29"/>
    </w:p>
    <w:p w14:paraId="057DFF55" w14:textId="77777777" w:rsidR="00D50766" w:rsidRPr="00207730" w:rsidRDefault="00DE753F" w:rsidP="00742C3F">
      <w:pPr>
        <w:pStyle w:val="Default"/>
        <w:numPr>
          <w:ilvl w:val="0"/>
          <w:numId w:val="3"/>
        </w:numPr>
        <w:tabs>
          <w:tab w:val="left" w:pos="1276"/>
        </w:tabs>
        <w:spacing w:after="36"/>
        <w:ind w:left="0" w:firstLine="709"/>
        <w:jc w:val="both"/>
        <w:rPr>
          <w:sz w:val="28"/>
          <w:szCs w:val="28"/>
          <w:lang w:val="en-US"/>
        </w:rPr>
      </w:pPr>
      <w:bookmarkStart w:id="230" w:name="_Ref141386455"/>
      <w:bookmarkStart w:id="231" w:name="_Ref198320494"/>
      <w:r w:rsidRPr="00207730">
        <w:rPr>
          <w:color w:val="auto"/>
          <w:sz w:val="28"/>
          <w:szCs w:val="28"/>
          <w:lang w:val="en-US"/>
        </w:rPr>
        <w:t>Fowler M.C.C. Chipping Away Employee Privacy: Legal Implications of RFID Microchip Implants for Employees. [</w:t>
      </w:r>
      <w:r w:rsidRPr="00207730">
        <w:rPr>
          <w:color w:val="auto"/>
          <w:sz w:val="28"/>
          <w:szCs w:val="28"/>
        </w:rPr>
        <w:t>Электронный</w:t>
      </w:r>
      <w:r w:rsidRPr="00207730">
        <w:rPr>
          <w:color w:val="auto"/>
          <w:sz w:val="28"/>
          <w:szCs w:val="28"/>
          <w:lang w:val="en-US"/>
        </w:rPr>
        <w:t xml:space="preserve"> </w:t>
      </w:r>
      <w:r w:rsidRPr="00207730">
        <w:rPr>
          <w:color w:val="auto"/>
          <w:sz w:val="28"/>
          <w:szCs w:val="28"/>
        </w:rPr>
        <w:t>ресурс</w:t>
      </w:r>
      <w:r w:rsidRPr="00207730">
        <w:rPr>
          <w:color w:val="auto"/>
          <w:sz w:val="28"/>
          <w:szCs w:val="28"/>
          <w:lang w:val="en-US"/>
        </w:rPr>
        <w:t xml:space="preserve">]. </w:t>
      </w:r>
      <w:r w:rsidRPr="00207730">
        <w:rPr>
          <w:bCs/>
          <w:color w:val="auto"/>
          <w:sz w:val="28"/>
          <w:szCs w:val="28"/>
          <w:lang w:val="en-US"/>
        </w:rPr>
        <w:t xml:space="preserve">– </w:t>
      </w:r>
      <w:r w:rsidRPr="00207730">
        <w:rPr>
          <w:color w:val="auto"/>
          <w:sz w:val="28"/>
          <w:szCs w:val="28"/>
        </w:rPr>
        <w:t>Режим</w:t>
      </w:r>
      <w:r w:rsidRPr="00207730">
        <w:rPr>
          <w:color w:val="auto"/>
          <w:sz w:val="28"/>
          <w:szCs w:val="28"/>
          <w:lang w:val="en-US"/>
        </w:rPr>
        <w:t xml:space="preserve"> </w:t>
      </w:r>
      <w:r w:rsidRPr="00207730">
        <w:rPr>
          <w:color w:val="auto"/>
          <w:sz w:val="28"/>
          <w:szCs w:val="28"/>
        </w:rPr>
        <w:t>доступа</w:t>
      </w:r>
      <w:r w:rsidRPr="00207730">
        <w:rPr>
          <w:color w:val="auto"/>
          <w:sz w:val="28"/>
          <w:szCs w:val="28"/>
          <w:lang w:val="en-US"/>
        </w:rPr>
        <w:t xml:space="preserve">: https://www.natlawreview.com/article/ chipping-away-employee-privacy-legal-implications-rfidmicrochip-implants-employees </w:t>
      </w:r>
      <w:bookmarkEnd w:id="230"/>
      <w:r w:rsidRPr="00207730">
        <w:rPr>
          <w:bCs/>
          <w:sz w:val="28"/>
          <w:szCs w:val="28"/>
          <w:lang w:val="en-US"/>
        </w:rPr>
        <w:t xml:space="preserve">– </w:t>
      </w:r>
      <w:r w:rsidRPr="00207730">
        <w:rPr>
          <w:color w:val="auto"/>
          <w:sz w:val="28"/>
          <w:szCs w:val="28"/>
        </w:rPr>
        <w:t>Дата</w:t>
      </w:r>
      <w:r w:rsidRPr="00207730">
        <w:rPr>
          <w:color w:val="auto"/>
          <w:sz w:val="28"/>
          <w:szCs w:val="28"/>
          <w:lang w:val="en-US"/>
        </w:rPr>
        <w:t xml:space="preserve"> </w:t>
      </w:r>
      <w:r w:rsidRPr="00207730">
        <w:rPr>
          <w:color w:val="auto"/>
          <w:sz w:val="28"/>
          <w:szCs w:val="28"/>
        </w:rPr>
        <w:t>обращения</w:t>
      </w:r>
      <w:r w:rsidRPr="00207730">
        <w:rPr>
          <w:color w:val="auto"/>
          <w:sz w:val="28"/>
          <w:szCs w:val="28"/>
          <w:lang w:val="en-US"/>
        </w:rPr>
        <w:t xml:space="preserve">: </w:t>
      </w:r>
      <w:r w:rsidRPr="00207730">
        <w:rPr>
          <w:bCs/>
          <w:color w:val="auto"/>
          <w:sz w:val="28"/>
          <w:szCs w:val="28"/>
          <w:lang w:val="en-US"/>
        </w:rPr>
        <w:t>16 февраля 2025</w:t>
      </w:r>
      <w:r w:rsidRPr="00207730">
        <w:rPr>
          <w:color w:val="auto"/>
          <w:sz w:val="28"/>
          <w:szCs w:val="28"/>
          <w:lang w:val="en-US"/>
        </w:rPr>
        <w:t>.</w:t>
      </w:r>
      <w:bookmarkEnd w:id="231"/>
    </w:p>
    <w:p w14:paraId="4DB9074A"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32" w:name="_Ref198320502"/>
      <w:r w:rsidRPr="00207730">
        <w:rPr>
          <w:color w:val="auto"/>
          <w:sz w:val="28"/>
          <w:szCs w:val="28"/>
        </w:rPr>
        <w:t>Трудовой кодекс Республики Казахстан от 23 ноября 2015 года №</w:t>
      </w:r>
      <w:r w:rsidRPr="00207730">
        <w:rPr>
          <w:color w:val="auto"/>
          <w:sz w:val="28"/>
          <w:szCs w:val="28"/>
          <w:lang w:val="en-US"/>
        </w:rPr>
        <w:t> </w:t>
      </w:r>
      <w:r w:rsidRPr="00207730">
        <w:rPr>
          <w:color w:val="auto"/>
          <w:sz w:val="28"/>
          <w:szCs w:val="28"/>
        </w:rPr>
        <w:t>414-</w:t>
      </w:r>
      <w:r w:rsidRPr="00207730">
        <w:rPr>
          <w:color w:val="auto"/>
          <w:sz w:val="28"/>
          <w:szCs w:val="28"/>
          <w:lang w:val="en-US"/>
        </w:rPr>
        <w:t>V</w:t>
      </w:r>
      <w:r w:rsidRPr="00207730">
        <w:rPr>
          <w:color w:val="auto"/>
          <w:sz w:val="28"/>
          <w:szCs w:val="28"/>
        </w:rPr>
        <w:t xml:space="preserve"> ЗРК (ред. от 15.04.2025). [Электронный ресурс]. – Режим доступа: https://adilet.zan.kz/rus/docs/K1500000414 </w:t>
      </w:r>
      <w:r w:rsidRPr="00207730">
        <w:rPr>
          <w:sz w:val="28"/>
          <w:szCs w:val="28"/>
        </w:rPr>
        <w:t>– Д</w:t>
      </w:r>
      <w:r w:rsidRPr="00207730">
        <w:rPr>
          <w:color w:val="auto"/>
          <w:sz w:val="28"/>
          <w:szCs w:val="28"/>
        </w:rPr>
        <w:t xml:space="preserve">ата доступа: </w:t>
      </w:r>
      <w:r w:rsidRPr="00207730">
        <w:rPr>
          <w:bCs/>
          <w:color w:val="auto"/>
          <w:sz w:val="28"/>
          <w:szCs w:val="28"/>
        </w:rPr>
        <w:t>16 мая 2025.</w:t>
      </w:r>
      <w:bookmarkEnd w:id="232"/>
    </w:p>
    <w:p w14:paraId="4E59908D" w14:textId="77777777" w:rsidR="00D50766" w:rsidRPr="00207730" w:rsidRDefault="00DE753F" w:rsidP="00742C3F">
      <w:pPr>
        <w:pStyle w:val="Default"/>
        <w:numPr>
          <w:ilvl w:val="0"/>
          <w:numId w:val="3"/>
        </w:numPr>
        <w:tabs>
          <w:tab w:val="left" w:pos="1276"/>
        </w:tabs>
        <w:spacing w:after="36"/>
        <w:ind w:left="0" w:firstLine="709"/>
        <w:jc w:val="both"/>
        <w:rPr>
          <w:sz w:val="28"/>
          <w:szCs w:val="28"/>
          <w:lang w:val="en-US"/>
        </w:rPr>
      </w:pPr>
      <w:bookmarkStart w:id="233" w:name="_Ref198320509"/>
      <w:r w:rsidRPr="00207730">
        <w:rPr>
          <w:sz w:val="28"/>
          <w:szCs w:val="28"/>
          <w:lang w:val="en-US"/>
        </w:rPr>
        <w:t xml:space="preserve">Bennett </w:t>
      </w:r>
      <w:r w:rsidRPr="00207730">
        <w:rPr>
          <w:sz w:val="28"/>
          <w:szCs w:val="28"/>
        </w:rPr>
        <w:t>М</w:t>
      </w:r>
      <w:r w:rsidRPr="00207730">
        <w:rPr>
          <w:sz w:val="28"/>
          <w:szCs w:val="28"/>
          <w:lang w:val="en-US"/>
        </w:rPr>
        <w:t xml:space="preserve">.L., Chan J. Algorithmic prediction in policing: Assumptions, evaluation, and accountability // Policing and Society. – 2016. – Vol. 28 (7). – </w:t>
      </w:r>
      <w:r w:rsidRPr="00207730">
        <w:rPr>
          <w:sz w:val="28"/>
          <w:szCs w:val="28"/>
        </w:rPr>
        <w:t>Р</w:t>
      </w:r>
      <w:r w:rsidRPr="00207730">
        <w:rPr>
          <w:sz w:val="28"/>
          <w:szCs w:val="28"/>
          <w:lang w:val="en-US"/>
        </w:rPr>
        <w:t>. 1-17.</w:t>
      </w:r>
      <w:bookmarkEnd w:id="233"/>
      <w:r w:rsidRPr="00207730">
        <w:rPr>
          <w:sz w:val="28"/>
          <w:szCs w:val="28"/>
          <w:lang w:val="en-US"/>
        </w:rPr>
        <w:t xml:space="preserve"> </w:t>
      </w:r>
    </w:p>
    <w:p w14:paraId="5D0B55ED"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34" w:name="_Ref198320514"/>
      <w:r w:rsidRPr="00207730">
        <w:rPr>
          <w:sz w:val="28"/>
          <w:szCs w:val="28"/>
        </w:rPr>
        <w:t>Зорина Н.С. Факторы преступности в сфере компьютерных технологий // 25-летний опыт применения Уголовного и Уголовно-исполнительного кодексов Российской Федерации: проблемы и перспективы развития: сб. материалов круглого стола в рамках XII Пермского конгресса ученых-юристов. – Пермь: Пермский институт ФСИН России, 2022. – С. 45-47.</w:t>
      </w:r>
      <w:bookmarkEnd w:id="234"/>
    </w:p>
    <w:p w14:paraId="16EC43BC"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35" w:name="_Ref198320518"/>
      <w:r w:rsidRPr="00207730">
        <w:rPr>
          <w:sz w:val="28"/>
          <w:szCs w:val="28"/>
        </w:rPr>
        <w:t>Царькова Е.Г. Методы автоматизированного построения решения задачи оптимального управления ресурсом при обеспечении безопасности объектов // Научно-технический вестник Поволжья. – 2022. – № 3. – С. 67-69.</w:t>
      </w:r>
      <w:bookmarkEnd w:id="235"/>
    </w:p>
    <w:p w14:paraId="00EF4696" w14:textId="77777777" w:rsidR="00D50766" w:rsidRPr="00207730" w:rsidRDefault="00DE753F" w:rsidP="00742C3F">
      <w:pPr>
        <w:pStyle w:val="Default"/>
        <w:numPr>
          <w:ilvl w:val="0"/>
          <w:numId w:val="3"/>
        </w:numPr>
        <w:tabs>
          <w:tab w:val="left" w:pos="1276"/>
        </w:tabs>
        <w:spacing w:after="36"/>
        <w:ind w:left="0" w:firstLine="709"/>
        <w:jc w:val="both"/>
        <w:rPr>
          <w:sz w:val="28"/>
          <w:szCs w:val="28"/>
          <w:lang w:val="en-US"/>
        </w:rPr>
      </w:pPr>
      <w:bookmarkStart w:id="236" w:name="_Ref198320527"/>
      <w:r w:rsidRPr="00207730">
        <w:rPr>
          <w:sz w:val="28"/>
          <w:szCs w:val="28"/>
          <w:lang w:val="en-US"/>
        </w:rPr>
        <w:t xml:space="preserve">Dressel J., Farid H. The accuracy, fairness, and limits of predicting recidivism // Science Advances. – 2018. – Vol. 4 (1). – </w:t>
      </w:r>
      <w:r w:rsidRPr="00207730">
        <w:rPr>
          <w:sz w:val="28"/>
          <w:szCs w:val="28"/>
        </w:rPr>
        <w:t>Р</w:t>
      </w:r>
      <w:r w:rsidRPr="00207730">
        <w:rPr>
          <w:sz w:val="28"/>
          <w:szCs w:val="28"/>
          <w:lang w:val="en-US"/>
        </w:rPr>
        <w:t>. 1-5.</w:t>
      </w:r>
      <w:bookmarkEnd w:id="236"/>
    </w:p>
    <w:p w14:paraId="7673A050"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37" w:name="_Ref198320531"/>
      <w:r w:rsidRPr="00207730">
        <w:rPr>
          <w:bCs/>
          <w:sz w:val="28"/>
          <w:szCs w:val="28"/>
        </w:rPr>
        <w:t xml:space="preserve">Кожахмет А.С., Сулейменов </w:t>
      </w:r>
      <w:r w:rsidRPr="00207730">
        <w:rPr>
          <w:bCs/>
          <w:sz w:val="28"/>
          <w:szCs w:val="28"/>
          <w:lang w:val="kk-KZ"/>
        </w:rPr>
        <w:t>Д.М., Намысов Е.Д.</w:t>
      </w:r>
      <w:r w:rsidRPr="00207730">
        <w:rPr>
          <w:bCs/>
          <w:sz w:val="28"/>
          <w:szCs w:val="28"/>
        </w:rPr>
        <w:t xml:space="preserve"> Механизмы и способы предупреждения рецидива преступдений // Международный научный журнал Ғылым-Наука. </w:t>
      </w:r>
      <w:r w:rsidRPr="00207730">
        <w:rPr>
          <w:rStyle w:val="fontstyle01"/>
          <w:b w:val="0"/>
          <w:bCs w:val="0"/>
          <w:color w:val="auto"/>
        </w:rPr>
        <w:t>– 2024.</w:t>
      </w:r>
      <w:r w:rsidRPr="00207730">
        <w:rPr>
          <w:rStyle w:val="fontstyle01"/>
          <w:color w:val="auto"/>
        </w:rPr>
        <w:t xml:space="preserve"> – № </w:t>
      </w:r>
      <w:r w:rsidRPr="00207730">
        <w:rPr>
          <w:bCs/>
          <w:sz w:val="28"/>
          <w:szCs w:val="28"/>
        </w:rPr>
        <w:t xml:space="preserve">3 (82). </w:t>
      </w:r>
      <w:r w:rsidRPr="00207730">
        <w:rPr>
          <w:rStyle w:val="fontstyle01"/>
          <w:color w:val="auto"/>
        </w:rPr>
        <w:t xml:space="preserve">– </w:t>
      </w:r>
      <w:r w:rsidRPr="00207730">
        <w:rPr>
          <w:bCs/>
          <w:sz w:val="28"/>
          <w:szCs w:val="28"/>
        </w:rPr>
        <w:t>С. 178-185.</w:t>
      </w:r>
      <w:bookmarkEnd w:id="237"/>
    </w:p>
    <w:p w14:paraId="4CDA0344"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38" w:name="_Ref167834314"/>
      <w:r w:rsidRPr="00207730">
        <w:rPr>
          <w:sz w:val="28"/>
          <w:szCs w:val="28"/>
        </w:rPr>
        <w:t xml:space="preserve">Аубакирова А.А. Инновационные технологии в криминалистике // Инновационные технологии в криминалистике: сб. материалов международной научно-практической конференции. </w:t>
      </w:r>
      <w:r w:rsidRPr="00207730">
        <w:rPr>
          <w:bCs/>
          <w:sz w:val="28"/>
          <w:szCs w:val="28"/>
        </w:rPr>
        <w:t xml:space="preserve">– </w:t>
      </w:r>
      <w:r w:rsidRPr="00207730">
        <w:rPr>
          <w:sz w:val="28"/>
          <w:szCs w:val="28"/>
        </w:rPr>
        <w:t xml:space="preserve">Караганда: Карагандинская академия МВД Республики Казахстан им. Б. Бейсенова, 2021. </w:t>
      </w:r>
      <w:r w:rsidRPr="00207730">
        <w:rPr>
          <w:bCs/>
          <w:sz w:val="28"/>
          <w:szCs w:val="28"/>
        </w:rPr>
        <w:t>– С. 27-29.</w:t>
      </w:r>
      <w:bookmarkEnd w:id="238"/>
    </w:p>
    <w:p w14:paraId="62BC23CA"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39" w:name="_Ref198320545"/>
      <w:r w:rsidRPr="00207730">
        <w:rPr>
          <w:bCs/>
          <w:sz w:val="28"/>
          <w:szCs w:val="28"/>
        </w:rPr>
        <w:t xml:space="preserve">Сайдамарова В.В. Современные возможности использования ДНК в правоохранительной деятельности при установлении личности человека // </w:t>
      </w:r>
      <w:r w:rsidRPr="00207730">
        <w:rPr>
          <w:sz w:val="28"/>
          <w:szCs w:val="28"/>
        </w:rPr>
        <w:t>«Хабаршы-Вестник» Карагандинской академии МВД РК им. Б. Бейсенова. – 2023. - № 2 (80). – С. 89-96.</w:t>
      </w:r>
      <w:bookmarkEnd w:id="239"/>
    </w:p>
    <w:p w14:paraId="66B5DF49"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40" w:name="_Ref167834335"/>
      <w:r w:rsidRPr="00207730">
        <w:rPr>
          <w:iCs/>
          <w:sz w:val="28"/>
          <w:szCs w:val="28"/>
        </w:rPr>
        <w:t>Ковалев О.Г.</w:t>
      </w:r>
      <w:r w:rsidRPr="00207730">
        <w:rPr>
          <w:sz w:val="28"/>
          <w:szCs w:val="28"/>
        </w:rPr>
        <w:t xml:space="preserve"> </w:t>
      </w:r>
      <w:r w:rsidRPr="00207730">
        <w:rPr>
          <w:bCs/>
          <w:sz w:val="28"/>
          <w:szCs w:val="28"/>
        </w:rPr>
        <w:t xml:space="preserve">Современные проблемы инженерно-технического обеспечения безопасности учреждений уголовно-исполнительной системы и пути их совершенствования // </w:t>
      </w:r>
      <w:r w:rsidRPr="00207730">
        <w:rPr>
          <w:sz w:val="28"/>
          <w:szCs w:val="28"/>
        </w:rPr>
        <w:t xml:space="preserve">Уголовно-исполнительная система: право, экономика, управление. </w:t>
      </w:r>
      <w:r w:rsidRPr="00207730">
        <w:rPr>
          <w:bCs/>
          <w:sz w:val="28"/>
          <w:szCs w:val="28"/>
        </w:rPr>
        <w:t xml:space="preserve">– </w:t>
      </w:r>
      <w:r w:rsidRPr="00207730">
        <w:rPr>
          <w:sz w:val="28"/>
          <w:szCs w:val="28"/>
        </w:rPr>
        <w:t>2022. </w:t>
      </w:r>
      <w:r w:rsidRPr="00207730">
        <w:rPr>
          <w:bCs/>
          <w:sz w:val="28"/>
          <w:szCs w:val="28"/>
        </w:rPr>
        <w:t xml:space="preserve">– </w:t>
      </w:r>
      <w:r w:rsidRPr="00207730">
        <w:rPr>
          <w:sz w:val="28"/>
          <w:szCs w:val="28"/>
        </w:rPr>
        <w:t xml:space="preserve">№ 3. </w:t>
      </w:r>
      <w:r w:rsidRPr="00207730">
        <w:rPr>
          <w:bCs/>
          <w:sz w:val="28"/>
          <w:szCs w:val="28"/>
        </w:rPr>
        <w:t xml:space="preserve">– </w:t>
      </w:r>
      <w:r w:rsidRPr="00207730">
        <w:rPr>
          <w:sz w:val="28"/>
          <w:szCs w:val="28"/>
        </w:rPr>
        <w:t>С. 18-20.</w:t>
      </w:r>
      <w:bookmarkEnd w:id="240"/>
    </w:p>
    <w:p w14:paraId="6A43EABA"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41" w:name="_Ref198320560"/>
      <w:r w:rsidRPr="00207730">
        <w:rPr>
          <w:iCs/>
          <w:sz w:val="28"/>
          <w:szCs w:val="28"/>
          <w:lang w:val="en-US"/>
        </w:rPr>
        <w:t>Cheloukhine S., Khan V.V., Kalkaeva</w:t>
      </w:r>
      <w:r w:rsidRPr="00207730">
        <w:rPr>
          <w:sz w:val="28"/>
          <w:szCs w:val="28"/>
          <w:lang w:val="en-US"/>
        </w:rPr>
        <w:t xml:space="preserve"> </w:t>
      </w:r>
      <w:r w:rsidRPr="00207730">
        <w:rPr>
          <w:iCs/>
          <w:sz w:val="28"/>
          <w:szCs w:val="28"/>
          <w:lang w:val="en-US"/>
        </w:rPr>
        <w:t xml:space="preserve">N. </w:t>
      </w:r>
      <w:r w:rsidRPr="00207730">
        <w:rPr>
          <w:sz w:val="28"/>
          <w:szCs w:val="28"/>
          <w:lang w:val="en-US"/>
        </w:rPr>
        <w:t xml:space="preserve">Transnational Organized Crime and Corruption in Russia </w:t>
      </w:r>
      <w:r w:rsidRPr="00207730">
        <w:rPr>
          <w:sz w:val="28"/>
          <w:szCs w:val="28"/>
          <w:lang w:val="kk-KZ"/>
        </w:rPr>
        <w:t>//</w:t>
      </w:r>
      <w:r w:rsidRPr="00207730">
        <w:rPr>
          <w:sz w:val="28"/>
          <w:szCs w:val="28"/>
          <w:lang w:val="en-US"/>
        </w:rPr>
        <w:t xml:space="preserve"> In Allum F., Gilmour A. (Eds.) </w:t>
      </w:r>
      <w:r w:rsidRPr="00207730">
        <w:rPr>
          <w:bCs/>
          <w:sz w:val="28"/>
          <w:szCs w:val="28"/>
          <w:lang w:val="en-US"/>
        </w:rPr>
        <w:t>Routledge</w:t>
      </w:r>
      <w:r w:rsidRPr="00207730">
        <w:rPr>
          <w:bCs/>
          <w:sz w:val="28"/>
          <w:szCs w:val="28"/>
        </w:rPr>
        <w:t xml:space="preserve"> </w:t>
      </w:r>
      <w:r w:rsidRPr="00207730">
        <w:rPr>
          <w:bCs/>
          <w:sz w:val="28"/>
          <w:szCs w:val="28"/>
          <w:lang w:val="en-US"/>
        </w:rPr>
        <w:t>Handbook</w:t>
      </w:r>
      <w:r w:rsidRPr="00207730">
        <w:rPr>
          <w:bCs/>
          <w:sz w:val="28"/>
          <w:szCs w:val="28"/>
        </w:rPr>
        <w:t xml:space="preserve"> </w:t>
      </w:r>
      <w:r w:rsidRPr="00207730">
        <w:rPr>
          <w:bCs/>
          <w:sz w:val="28"/>
          <w:szCs w:val="28"/>
          <w:lang w:val="en-US"/>
        </w:rPr>
        <w:t>of</w:t>
      </w:r>
      <w:r w:rsidRPr="00207730">
        <w:rPr>
          <w:bCs/>
          <w:sz w:val="28"/>
          <w:szCs w:val="28"/>
        </w:rPr>
        <w:t xml:space="preserve"> </w:t>
      </w:r>
      <w:r w:rsidRPr="00207730">
        <w:rPr>
          <w:bCs/>
          <w:sz w:val="28"/>
          <w:szCs w:val="28"/>
          <w:lang w:val="en-US"/>
        </w:rPr>
        <w:t>Transnational</w:t>
      </w:r>
      <w:r w:rsidRPr="00207730">
        <w:rPr>
          <w:bCs/>
          <w:sz w:val="28"/>
          <w:szCs w:val="28"/>
        </w:rPr>
        <w:t xml:space="preserve"> </w:t>
      </w:r>
      <w:r w:rsidRPr="00207730">
        <w:rPr>
          <w:bCs/>
          <w:sz w:val="28"/>
          <w:szCs w:val="28"/>
          <w:lang w:val="en-US"/>
        </w:rPr>
        <w:t>Organized</w:t>
      </w:r>
      <w:r w:rsidRPr="00207730">
        <w:rPr>
          <w:bCs/>
          <w:sz w:val="28"/>
          <w:szCs w:val="28"/>
        </w:rPr>
        <w:t xml:space="preserve"> </w:t>
      </w:r>
      <w:r w:rsidRPr="00207730">
        <w:rPr>
          <w:bCs/>
          <w:sz w:val="28"/>
          <w:szCs w:val="28"/>
          <w:lang w:val="en-US"/>
        </w:rPr>
        <w:t>Crime</w:t>
      </w:r>
      <w:r w:rsidRPr="00207730">
        <w:rPr>
          <w:bCs/>
          <w:sz w:val="28"/>
          <w:szCs w:val="28"/>
        </w:rPr>
        <w:t xml:space="preserve">. </w:t>
      </w:r>
      <w:r w:rsidRPr="00207730">
        <w:rPr>
          <w:bCs/>
          <w:sz w:val="28"/>
          <w:szCs w:val="28"/>
          <w:lang w:val="en-US"/>
        </w:rPr>
        <w:t>Routledge</w:t>
      </w:r>
      <w:r w:rsidRPr="00207730">
        <w:rPr>
          <w:bCs/>
          <w:sz w:val="28"/>
          <w:szCs w:val="28"/>
        </w:rPr>
        <w:t xml:space="preserve">. – </w:t>
      </w:r>
      <w:r w:rsidRPr="00207730">
        <w:rPr>
          <w:bCs/>
          <w:sz w:val="28"/>
          <w:szCs w:val="28"/>
          <w:lang w:val="en-US"/>
        </w:rPr>
        <w:t>NY</w:t>
      </w:r>
      <w:r w:rsidRPr="00207730">
        <w:rPr>
          <w:bCs/>
          <w:sz w:val="28"/>
          <w:szCs w:val="28"/>
        </w:rPr>
        <w:t xml:space="preserve">, </w:t>
      </w:r>
      <w:r w:rsidRPr="00207730">
        <w:rPr>
          <w:sz w:val="28"/>
          <w:szCs w:val="28"/>
        </w:rPr>
        <w:t xml:space="preserve">2022. </w:t>
      </w:r>
      <w:r w:rsidRPr="00207730">
        <w:rPr>
          <w:bCs/>
          <w:sz w:val="28"/>
          <w:szCs w:val="28"/>
        </w:rPr>
        <w:t>–</w:t>
      </w:r>
      <w:r w:rsidRPr="00207730">
        <w:rPr>
          <w:bCs/>
          <w:sz w:val="28"/>
          <w:szCs w:val="28"/>
          <w:lang w:val="kk-KZ"/>
        </w:rPr>
        <w:t xml:space="preserve"> </w:t>
      </w:r>
      <w:r w:rsidRPr="00207730">
        <w:rPr>
          <w:bCs/>
          <w:sz w:val="28"/>
          <w:szCs w:val="28"/>
          <w:lang w:val="en-US"/>
        </w:rPr>
        <w:t>P</w:t>
      </w:r>
      <w:r w:rsidRPr="00207730">
        <w:rPr>
          <w:bCs/>
          <w:sz w:val="28"/>
          <w:szCs w:val="28"/>
        </w:rPr>
        <w:t>. 105-127.</w:t>
      </w:r>
      <w:bookmarkEnd w:id="241"/>
    </w:p>
    <w:p w14:paraId="4A90E166"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42" w:name="_Ref198320564"/>
      <w:r w:rsidRPr="00207730">
        <w:rPr>
          <w:sz w:val="28"/>
          <w:szCs w:val="28"/>
        </w:rPr>
        <w:t>Приходько И.С. Совершенствование деятельности органов внутренних дел Республики Казахстан по предупреждению преступлений сексуального характера, совершаемых в отношении детей // Наука молодых 2022: сборник статей III Международного научно-исследовательского конкурса. Ч. 2. – Петрозаводск: Международный центр научного партнерства «Новая Наука», 2022. – С. 137-147.</w:t>
      </w:r>
      <w:bookmarkEnd w:id="242"/>
    </w:p>
    <w:p w14:paraId="417BBAFC" w14:textId="4719AAF2" w:rsidR="00E0681D" w:rsidRPr="00207730" w:rsidRDefault="00E0681D" w:rsidP="00742C3F">
      <w:pPr>
        <w:pStyle w:val="Default"/>
        <w:numPr>
          <w:ilvl w:val="0"/>
          <w:numId w:val="3"/>
        </w:numPr>
        <w:tabs>
          <w:tab w:val="left" w:pos="1276"/>
        </w:tabs>
        <w:spacing w:after="36"/>
        <w:ind w:left="0" w:firstLine="709"/>
        <w:jc w:val="both"/>
        <w:rPr>
          <w:sz w:val="28"/>
          <w:szCs w:val="28"/>
        </w:rPr>
      </w:pPr>
      <w:bookmarkStart w:id="243" w:name="_Ref206710870"/>
      <w:bookmarkStart w:id="244" w:name="_Ref172823572"/>
      <w:bookmarkStart w:id="245" w:name="_Ref198320570"/>
      <w:r w:rsidRPr="00207730">
        <w:rPr>
          <w:color w:val="auto"/>
          <w:sz w:val="28"/>
          <w:szCs w:val="28"/>
        </w:rPr>
        <w:t xml:space="preserve">Саламатов Е.А. О восстановительном правосудии спросите у предков. </w:t>
      </w:r>
      <w:r w:rsidRPr="00207730">
        <w:rPr>
          <w:sz w:val="28"/>
          <w:szCs w:val="28"/>
        </w:rPr>
        <w:t xml:space="preserve">[Электронный ресурс] – Режим доступа: https://online.zakon.kz/Document/?doc_id=39633289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22 августа 2025</w:t>
      </w:r>
      <w:r w:rsidRPr="00207730">
        <w:rPr>
          <w:color w:val="auto"/>
          <w:sz w:val="28"/>
          <w:szCs w:val="28"/>
        </w:rPr>
        <w:t>.</w:t>
      </w:r>
      <w:bookmarkEnd w:id="243"/>
    </w:p>
    <w:p w14:paraId="3EBFECF1" w14:textId="0C0666AF" w:rsidR="00CD43D9" w:rsidRPr="00207730" w:rsidRDefault="00CD43D9" w:rsidP="00742C3F">
      <w:pPr>
        <w:pStyle w:val="Default"/>
        <w:numPr>
          <w:ilvl w:val="0"/>
          <w:numId w:val="3"/>
        </w:numPr>
        <w:tabs>
          <w:tab w:val="left" w:pos="1276"/>
        </w:tabs>
        <w:spacing w:after="36"/>
        <w:ind w:left="0" w:firstLine="709"/>
        <w:jc w:val="both"/>
        <w:rPr>
          <w:sz w:val="28"/>
          <w:szCs w:val="28"/>
        </w:rPr>
      </w:pPr>
      <w:bookmarkStart w:id="246" w:name="_Ref217401135"/>
      <w:r w:rsidRPr="00207730">
        <w:rPr>
          <w:color w:val="auto"/>
          <w:sz w:val="28"/>
          <w:szCs w:val="28"/>
        </w:rPr>
        <w:t xml:space="preserve">Бастрыкин А. Борьба с коррупцией – это марафон. </w:t>
      </w:r>
      <w:r w:rsidRPr="00207730">
        <w:rPr>
          <w:sz w:val="28"/>
          <w:szCs w:val="28"/>
        </w:rPr>
        <w:t xml:space="preserve">[Электронный ресурс] – Режим доступа: </w:t>
      </w:r>
      <w:r w:rsidRPr="00207730">
        <w:rPr>
          <w:color w:val="auto"/>
          <w:sz w:val="28"/>
          <w:szCs w:val="28"/>
          <w:lang w:val="en-US"/>
        </w:rPr>
        <w:t>https</w:t>
      </w:r>
      <w:r w:rsidRPr="00207730">
        <w:rPr>
          <w:color w:val="auto"/>
          <w:sz w:val="28"/>
          <w:szCs w:val="28"/>
        </w:rPr>
        <w:t>://</w:t>
      </w:r>
      <w:r w:rsidRPr="00207730">
        <w:rPr>
          <w:color w:val="auto"/>
          <w:sz w:val="28"/>
          <w:szCs w:val="28"/>
          <w:lang w:val="en-US"/>
        </w:rPr>
        <w:t>www</w:t>
      </w:r>
      <w:r w:rsidRPr="00207730">
        <w:rPr>
          <w:color w:val="auto"/>
          <w:sz w:val="28"/>
          <w:szCs w:val="28"/>
        </w:rPr>
        <w:t>.</w:t>
      </w:r>
      <w:r w:rsidRPr="00207730">
        <w:rPr>
          <w:color w:val="auto"/>
          <w:sz w:val="28"/>
          <w:szCs w:val="28"/>
          <w:lang w:val="en-US"/>
        </w:rPr>
        <w:t>rbc</w:t>
      </w:r>
      <w:r w:rsidRPr="00207730">
        <w:rPr>
          <w:color w:val="auto"/>
          <w:sz w:val="28"/>
          <w:szCs w:val="28"/>
        </w:rPr>
        <w:t>.</w:t>
      </w:r>
      <w:r w:rsidRPr="00207730">
        <w:rPr>
          <w:color w:val="auto"/>
          <w:sz w:val="28"/>
          <w:szCs w:val="28"/>
          <w:lang w:val="en-US"/>
        </w:rPr>
        <w:t>ru</w:t>
      </w:r>
      <w:r w:rsidRPr="00207730">
        <w:rPr>
          <w:color w:val="auto"/>
          <w:sz w:val="28"/>
          <w:szCs w:val="28"/>
        </w:rPr>
        <w:t>/</w:t>
      </w:r>
      <w:r w:rsidRPr="00207730">
        <w:rPr>
          <w:color w:val="auto"/>
          <w:sz w:val="28"/>
          <w:szCs w:val="28"/>
          <w:lang w:val="en-US"/>
        </w:rPr>
        <w:t>newspaper</w:t>
      </w:r>
      <w:r w:rsidRPr="00207730">
        <w:rPr>
          <w:color w:val="auto"/>
          <w:sz w:val="28"/>
          <w:szCs w:val="28"/>
        </w:rPr>
        <w:t>/2025/12/09/6934179</w:t>
      </w:r>
      <w:r w:rsidRPr="00207730">
        <w:rPr>
          <w:color w:val="auto"/>
          <w:sz w:val="28"/>
          <w:szCs w:val="28"/>
          <w:lang w:val="en-US"/>
        </w:rPr>
        <w:t>f</w:t>
      </w:r>
      <w:r w:rsidRPr="00207730">
        <w:rPr>
          <w:color w:val="auto"/>
          <w:sz w:val="28"/>
          <w:szCs w:val="28"/>
        </w:rPr>
        <w:t>9</w:t>
      </w:r>
      <w:r w:rsidRPr="00207730">
        <w:rPr>
          <w:color w:val="auto"/>
          <w:sz w:val="28"/>
          <w:szCs w:val="28"/>
          <w:lang w:val="en-US"/>
        </w:rPr>
        <w:t>a</w:t>
      </w:r>
      <w:r w:rsidRPr="00207730">
        <w:rPr>
          <w:color w:val="auto"/>
          <w:sz w:val="28"/>
          <w:szCs w:val="28"/>
        </w:rPr>
        <w:t>7947296</w:t>
      </w:r>
      <w:r w:rsidRPr="00207730">
        <w:rPr>
          <w:color w:val="auto"/>
          <w:sz w:val="28"/>
          <w:szCs w:val="28"/>
          <w:lang w:val="en-US"/>
        </w:rPr>
        <w:t>c</w:t>
      </w:r>
      <w:r w:rsidRPr="00207730">
        <w:rPr>
          <w:color w:val="auto"/>
          <w:sz w:val="28"/>
          <w:szCs w:val="28"/>
        </w:rPr>
        <w:t>7</w:t>
      </w:r>
      <w:r w:rsidRPr="00207730">
        <w:rPr>
          <w:color w:val="auto"/>
          <w:sz w:val="28"/>
          <w:szCs w:val="28"/>
          <w:lang w:val="en-US"/>
        </w:rPr>
        <w:t>bc</w:t>
      </w:r>
      <w:r w:rsidRPr="00207730">
        <w:rPr>
          <w:color w:val="auto"/>
          <w:sz w:val="28"/>
          <w:szCs w:val="28"/>
        </w:rPr>
        <w:t>1</w:t>
      </w:r>
      <w:r w:rsidRPr="00207730">
        <w:rPr>
          <w:color w:val="auto"/>
          <w:sz w:val="28"/>
          <w:szCs w:val="28"/>
          <w:lang w:val="en-US"/>
        </w:rPr>
        <w:t>c</w:t>
      </w:r>
      <w:r w:rsidRPr="00207730">
        <w:rPr>
          <w:color w:val="auto"/>
          <w:sz w:val="28"/>
          <w:szCs w:val="28"/>
        </w:rPr>
        <w:t xml:space="preserve">1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24 декабря 2025</w:t>
      </w:r>
      <w:r w:rsidRPr="00207730">
        <w:rPr>
          <w:color w:val="auto"/>
          <w:sz w:val="28"/>
          <w:szCs w:val="28"/>
        </w:rPr>
        <w:t>.</w:t>
      </w:r>
      <w:bookmarkEnd w:id="246"/>
    </w:p>
    <w:p w14:paraId="6C9DFEB8" w14:textId="1CFFC972" w:rsidR="00C92F0D" w:rsidRPr="00207730" w:rsidRDefault="00C92F0D" w:rsidP="00742C3F">
      <w:pPr>
        <w:pStyle w:val="Default"/>
        <w:numPr>
          <w:ilvl w:val="0"/>
          <w:numId w:val="3"/>
        </w:numPr>
        <w:tabs>
          <w:tab w:val="left" w:pos="1276"/>
        </w:tabs>
        <w:spacing w:after="36"/>
        <w:ind w:left="0" w:firstLine="709"/>
        <w:jc w:val="both"/>
        <w:rPr>
          <w:sz w:val="28"/>
          <w:szCs w:val="28"/>
        </w:rPr>
      </w:pPr>
      <w:bookmarkStart w:id="247" w:name="_Ref217401140"/>
      <w:r w:rsidRPr="00207730">
        <w:rPr>
          <w:sz w:val="28"/>
          <w:szCs w:val="28"/>
        </w:rPr>
        <w:t xml:space="preserve">Антонян Ю.М. Личность преступника и исправление осужденных // Вестник РГГУ. Серия «Экономика. Управление. Право». </w:t>
      </w:r>
      <w:r w:rsidR="00654286" w:rsidRPr="00207730">
        <w:rPr>
          <w:bCs/>
          <w:color w:val="auto"/>
          <w:sz w:val="28"/>
          <w:szCs w:val="28"/>
        </w:rPr>
        <w:t xml:space="preserve">– </w:t>
      </w:r>
      <w:r w:rsidRPr="00207730">
        <w:rPr>
          <w:sz w:val="28"/>
          <w:szCs w:val="28"/>
        </w:rPr>
        <w:t xml:space="preserve">2019. </w:t>
      </w:r>
      <w:r w:rsidR="00654286" w:rsidRPr="00207730">
        <w:rPr>
          <w:bCs/>
          <w:color w:val="auto"/>
          <w:sz w:val="28"/>
          <w:szCs w:val="28"/>
        </w:rPr>
        <w:t xml:space="preserve">– </w:t>
      </w:r>
      <w:r w:rsidRPr="00207730">
        <w:rPr>
          <w:sz w:val="28"/>
          <w:szCs w:val="28"/>
        </w:rPr>
        <w:t xml:space="preserve">№ 2. </w:t>
      </w:r>
      <w:r w:rsidR="00654286" w:rsidRPr="00207730">
        <w:rPr>
          <w:bCs/>
          <w:color w:val="auto"/>
          <w:sz w:val="28"/>
          <w:szCs w:val="28"/>
        </w:rPr>
        <w:t xml:space="preserve">– </w:t>
      </w:r>
      <w:r w:rsidRPr="00207730">
        <w:rPr>
          <w:sz w:val="28"/>
          <w:szCs w:val="28"/>
        </w:rPr>
        <w:t>С.</w:t>
      </w:r>
      <w:r w:rsidR="00654286" w:rsidRPr="00207730">
        <w:rPr>
          <w:sz w:val="28"/>
          <w:szCs w:val="28"/>
        </w:rPr>
        <w:t> </w:t>
      </w:r>
      <w:r w:rsidRPr="00207730">
        <w:rPr>
          <w:sz w:val="28"/>
          <w:szCs w:val="28"/>
        </w:rPr>
        <w:t>117-127.</w:t>
      </w:r>
      <w:bookmarkEnd w:id="247"/>
    </w:p>
    <w:p w14:paraId="3323DB40" w14:textId="5B35FEC5"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48" w:name="_Ref206710917"/>
      <w:r w:rsidRPr="00207730">
        <w:rPr>
          <w:bCs/>
          <w:sz w:val="28"/>
          <w:szCs w:val="28"/>
        </w:rPr>
        <w:t xml:space="preserve">Партия «Ак жол» предложила заменить лишение свободы для нарушивших закон бизнесменов ссылкой в отдаленные районы. </w:t>
      </w:r>
      <w:r w:rsidRPr="00207730">
        <w:rPr>
          <w:sz w:val="28"/>
          <w:szCs w:val="28"/>
        </w:rPr>
        <w:t xml:space="preserve">[Электронный ресурс] – Режим доступа: </w:t>
      </w:r>
      <w:r w:rsidRPr="00207730">
        <w:rPr>
          <w:bCs/>
          <w:sz w:val="28"/>
          <w:szCs w:val="28"/>
        </w:rPr>
        <w:t>https://informburo.kz/novosti/partiya-ak-zhol-predlozhila-zamenit-lishenie-svobody-dlya-narushivshih-zakon-biznesmenov-ssylkoj-v-otdalyonnye-rajony</w:t>
      </w:r>
      <w:r w:rsidRPr="00207730">
        <w:rPr>
          <w:sz w:val="28"/>
          <w:szCs w:val="28"/>
        </w:rPr>
        <w:t xml:space="preserve"> </w:t>
      </w:r>
      <w:bookmarkEnd w:id="244"/>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45"/>
      <w:bookmarkEnd w:id="248"/>
    </w:p>
    <w:p w14:paraId="019EEDE3" w14:textId="77777777" w:rsidR="009351C7" w:rsidRPr="00207730" w:rsidRDefault="00DE753F" w:rsidP="00742C3F">
      <w:pPr>
        <w:pStyle w:val="Default"/>
        <w:numPr>
          <w:ilvl w:val="0"/>
          <w:numId w:val="3"/>
        </w:numPr>
        <w:tabs>
          <w:tab w:val="left" w:pos="1276"/>
        </w:tabs>
        <w:spacing w:after="36"/>
        <w:ind w:left="0" w:firstLine="709"/>
        <w:jc w:val="both"/>
        <w:rPr>
          <w:sz w:val="28"/>
          <w:szCs w:val="28"/>
        </w:rPr>
      </w:pPr>
      <w:bookmarkStart w:id="249" w:name="_Ref198320574"/>
      <w:bookmarkStart w:id="250" w:name="_Ref172823480"/>
      <w:r w:rsidRPr="00207730">
        <w:rPr>
          <w:bCs/>
          <w:sz w:val="28"/>
          <w:szCs w:val="28"/>
        </w:rPr>
        <w:t xml:space="preserve">Правовая статистика. </w:t>
      </w:r>
      <w:r w:rsidRPr="00207730">
        <w:rPr>
          <w:sz w:val="28"/>
          <w:szCs w:val="28"/>
        </w:rPr>
        <w:t xml:space="preserve">[Электронный ресурс] – Режим доступа: https://qamqor.gov.kz/crimestat/statistics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мая 2025</w:t>
      </w:r>
      <w:r w:rsidRPr="00207730">
        <w:rPr>
          <w:color w:val="auto"/>
          <w:sz w:val="28"/>
          <w:szCs w:val="28"/>
        </w:rPr>
        <w:t>.</w:t>
      </w:r>
      <w:bookmarkEnd w:id="249"/>
    </w:p>
    <w:p w14:paraId="1FE6C76C" w14:textId="1CBD3AA2" w:rsidR="00614366" w:rsidRPr="00207730" w:rsidRDefault="0086040D" w:rsidP="00742C3F">
      <w:pPr>
        <w:pStyle w:val="Default"/>
        <w:numPr>
          <w:ilvl w:val="0"/>
          <w:numId w:val="3"/>
        </w:numPr>
        <w:tabs>
          <w:tab w:val="left" w:pos="1134"/>
        </w:tabs>
        <w:spacing w:after="36"/>
        <w:ind w:left="0" w:firstLine="709"/>
        <w:jc w:val="both"/>
        <w:rPr>
          <w:color w:val="auto"/>
          <w:sz w:val="28"/>
          <w:szCs w:val="28"/>
        </w:rPr>
      </w:pPr>
      <w:bookmarkStart w:id="251" w:name="_Ref198320580"/>
      <w:r w:rsidRPr="00207730">
        <w:rPr>
          <w:bCs/>
          <w:sz w:val="28"/>
          <w:szCs w:val="28"/>
        </w:rPr>
        <w:t xml:space="preserve"> </w:t>
      </w:r>
      <w:bookmarkStart w:id="252" w:name="_Ref206712120"/>
      <w:r w:rsidR="00614366" w:rsidRPr="00207730">
        <w:rPr>
          <w:bCs/>
          <w:sz w:val="28"/>
          <w:szCs w:val="28"/>
        </w:rPr>
        <w:t xml:space="preserve">Саламатов Е.А. Проблемы целей уголовного наказания (анализ казахстанского законодательства и практики). </w:t>
      </w:r>
      <w:r w:rsidR="00614366" w:rsidRPr="00207730">
        <w:rPr>
          <w:sz w:val="28"/>
          <w:szCs w:val="28"/>
        </w:rPr>
        <w:t xml:space="preserve">[Электронный ресурс]. – Режим </w:t>
      </w:r>
      <w:r w:rsidR="00614366" w:rsidRPr="00207730">
        <w:rPr>
          <w:bCs/>
          <w:color w:val="auto"/>
          <w:sz w:val="28"/>
          <w:szCs w:val="28"/>
        </w:rPr>
        <w:t>обращения</w:t>
      </w:r>
      <w:r w:rsidR="00614366" w:rsidRPr="00207730">
        <w:rPr>
          <w:sz w:val="28"/>
          <w:szCs w:val="28"/>
        </w:rPr>
        <w:t xml:space="preserve">: https://online.zakon.kz/Document/?doc_id=37067271 – Дата </w:t>
      </w:r>
      <w:r w:rsidR="00614366" w:rsidRPr="00207730">
        <w:rPr>
          <w:bCs/>
          <w:color w:val="auto"/>
          <w:sz w:val="28"/>
          <w:szCs w:val="28"/>
        </w:rPr>
        <w:t>обращения</w:t>
      </w:r>
      <w:r w:rsidR="00614366" w:rsidRPr="00207730">
        <w:rPr>
          <w:sz w:val="28"/>
          <w:szCs w:val="28"/>
        </w:rPr>
        <w:t xml:space="preserve">: </w:t>
      </w:r>
      <w:r w:rsidR="00614366" w:rsidRPr="00207730">
        <w:rPr>
          <w:bCs/>
          <w:color w:val="auto"/>
          <w:sz w:val="28"/>
          <w:szCs w:val="28"/>
        </w:rPr>
        <w:t>22 августа 2025.</w:t>
      </w:r>
      <w:bookmarkEnd w:id="252"/>
    </w:p>
    <w:p w14:paraId="4918C374"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53" w:name="_Ref206712150"/>
      <w:r w:rsidRPr="00207730">
        <w:rPr>
          <w:sz w:val="28"/>
          <w:szCs w:val="28"/>
        </w:rPr>
        <w:t xml:space="preserve">Селиверстов В.И., Майстренко Г.А., Баймолдина С.М. Альтернативы лишению свободы по законодательству Республики Казахстан, Республики Кыргызстан и Республики Таджикистан // Пенитенциарная наука. </w:t>
      </w:r>
      <w:r w:rsidRPr="00207730">
        <w:rPr>
          <w:bCs/>
          <w:sz w:val="28"/>
          <w:szCs w:val="28"/>
        </w:rPr>
        <w:t>– 2014. – №</w:t>
      </w:r>
      <w:r w:rsidRPr="00207730">
        <w:rPr>
          <w:sz w:val="28"/>
          <w:szCs w:val="28"/>
        </w:rPr>
        <w:t xml:space="preserve"> 2 (26). </w:t>
      </w:r>
      <w:r w:rsidRPr="00207730">
        <w:rPr>
          <w:bCs/>
          <w:sz w:val="28"/>
          <w:szCs w:val="28"/>
        </w:rPr>
        <w:t>– С</w:t>
      </w:r>
      <w:r w:rsidRPr="00207730">
        <w:rPr>
          <w:sz w:val="28"/>
          <w:szCs w:val="28"/>
        </w:rPr>
        <w:t>. 88-93.</w:t>
      </w:r>
      <w:bookmarkEnd w:id="251"/>
      <w:bookmarkEnd w:id="253"/>
    </w:p>
    <w:p w14:paraId="560F1680"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54" w:name="_Ref198320589"/>
      <w:r w:rsidRPr="00207730">
        <w:rPr>
          <w:sz w:val="28"/>
          <w:szCs w:val="28"/>
        </w:rPr>
        <w:t xml:space="preserve">Дарибай А. Во сколько обходится содержание одного осужденного в Казахстане. [Электронный ресурс] – Режим доступа: </w:t>
      </w:r>
      <w:r w:rsidRPr="00207730">
        <w:rPr>
          <w:bCs/>
          <w:sz w:val="28"/>
          <w:szCs w:val="28"/>
        </w:rPr>
        <w:t xml:space="preserve">https://tengrinews.kz/kazakhstan_news/skolko-obhoditsya-soderjanie-odnogo-osujdennogo-kazahstane-541758/ </w:t>
      </w:r>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мая 2025</w:t>
      </w:r>
      <w:r w:rsidRPr="00207730">
        <w:rPr>
          <w:color w:val="auto"/>
          <w:sz w:val="28"/>
          <w:szCs w:val="28"/>
        </w:rPr>
        <w:t>.</w:t>
      </w:r>
      <w:bookmarkEnd w:id="254"/>
    </w:p>
    <w:p w14:paraId="1B9D212F" w14:textId="760EDB9E" w:rsidR="004974FF" w:rsidRPr="00207730" w:rsidRDefault="004974FF" w:rsidP="00742C3F">
      <w:pPr>
        <w:pStyle w:val="Default"/>
        <w:numPr>
          <w:ilvl w:val="0"/>
          <w:numId w:val="3"/>
        </w:numPr>
        <w:tabs>
          <w:tab w:val="left" w:pos="1276"/>
        </w:tabs>
        <w:spacing w:after="36"/>
        <w:ind w:left="0" w:firstLine="709"/>
        <w:jc w:val="both"/>
        <w:rPr>
          <w:sz w:val="28"/>
          <w:szCs w:val="28"/>
        </w:rPr>
      </w:pPr>
      <w:bookmarkStart w:id="255" w:name="_Ref206713208"/>
      <w:bookmarkStart w:id="256" w:name="_Ref198320596"/>
      <w:r w:rsidRPr="00207730">
        <w:rPr>
          <w:sz w:val="28"/>
          <w:szCs w:val="28"/>
        </w:rPr>
        <w:t xml:space="preserve">Закон Республики Казахстан от 28 января 2011 года № 401-IV «О медиации» </w:t>
      </w:r>
      <w:r w:rsidRPr="00207730">
        <w:rPr>
          <w:bCs/>
          <w:color w:val="auto"/>
          <w:sz w:val="28"/>
          <w:szCs w:val="28"/>
        </w:rPr>
        <w:t xml:space="preserve">(ред. от 10.01.2025). [Электронный ресурс]. – Режим </w:t>
      </w:r>
      <w:r w:rsidRPr="00207730">
        <w:rPr>
          <w:color w:val="auto"/>
          <w:sz w:val="28"/>
          <w:szCs w:val="28"/>
        </w:rPr>
        <w:t>обращения</w:t>
      </w:r>
      <w:r w:rsidRPr="00207730">
        <w:rPr>
          <w:bCs/>
          <w:color w:val="auto"/>
          <w:sz w:val="28"/>
          <w:szCs w:val="28"/>
        </w:rPr>
        <w:t>: https://adilet.zan.kz/rus/archive/docs/Z1100000401/10.01.2025 – Дата обращения: 22 августа 2025.</w:t>
      </w:r>
      <w:bookmarkEnd w:id="255"/>
    </w:p>
    <w:p w14:paraId="1BDF1E3E" w14:textId="431BC68F"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57" w:name="_Ref206713242"/>
      <w:r w:rsidRPr="00207730">
        <w:rPr>
          <w:bCs/>
          <w:sz w:val="28"/>
          <w:szCs w:val="28"/>
        </w:rPr>
        <w:t>Крюкова Д.Ю., Мокрецов Ю.В., Авдеев Ю.М.  Зарубежный опыт применения цифровых технологий для реализации концепции «умная колония» в УИС // Современные средства автоматизации деятельности сотрудников территориальных органов и образовательных организаций ФСИН России: проблемы и перспективы: сб. материалов научно-практического семинара. – Вологда, 2020. – С. 66-72.</w:t>
      </w:r>
      <w:bookmarkEnd w:id="250"/>
      <w:bookmarkEnd w:id="256"/>
      <w:bookmarkEnd w:id="257"/>
    </w:p>
    <w:p w14:paraId="59980005"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58" w:name="_Ref172823526"/>
      <w:r w:rsidRPr="00207730">
        <w:rPr>
          <w:bCs/>
          <w:sz w:val="28"/>
          <w:szCs w:val="28"/>
        </w:rPr>
        <w:t>Демидова О.В. Зарубежный опыт применения электронного мониторинга при исполнении уголовных наказаний // Актуальные вопросы криминологии, противодействия коррупции и исполнения наказаний: междунар. науч.-практ. заоч. конф.: тез. докл. / Отв. ред. В.В. Стальбовский. – Минск, 2023. – С. 31-35.</w:t>
      </w:r>
      <w:bookmarkEnd w:id="258"/>
    </w:p>
    <w:p w14:paraId="3745B54E"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59" w:name="_Ref172823589"/>
      <w:bookmarkStart w:id="260" w:name="_Ref198320741"/>
      <w:r w:rsidRPr="00207730">
        <w:rPr>
          <w:bCs/>
          <w:sz w:val="28"/>
          <w:szCs w:val="28"/>
          <w:lang w:val="en-US"/>
        </w:rPr>
        <w:t xml:space="preserve">Kim L. Meet South Korea’s new robotic prison guards. </w:t>
      </w:r>
      <w:r w:rsidRPr="00207730">
        <w:rPr>
          <w:sz w:val="28"/>
          <w:szCs w:val="28"/>
        </w:rPr>
        <w:t xml:space="preserve">[Электронный ресурс] – Режим доступа: </w:t>
      </w:r>
      <w:r w:rsidRPr="00207730">
        <w:rPr>
          <w:bCs/>
          <w:sz w:val="28"/>
          <w:szCs w:val="28"/>
          <w:lang w:val="en-US"/>
        </w:rPr>
        <w:t>https</w:t>
      </w:r>
      <w:r w:rsidRPr="00207730">
        <w:rPr>
          <w:bCs/>
          <w:sz w:val="28"/>
          <w:szCs w:val="28"/>
        </w:rPr>
        <w:t>://</w:t>
      </w:r>
      <w:r w:rsidRPr="00207730">
        <w:rPr>
          <w:bCs/>
          <w:sz w:val="28"/>
          <w:szCs w:val="28"/>
          <w:lang w:val="en-US"/>
        </w:rPr>
        <w:t>www</w:t>
      </w:r>
      <w:r w:rsidRPr="00207730">
        <w:rPr>
          <w:bCs/>
          <w:sz w:val="28"/>
          <w:szCs w:val="28"/>
        </w:rPr>
        <w:t>.</w:t>
      </w:r>
      <w:r w:rsidRPr="00207730">
        <w:rPr>
          <w:bCs/>
          <w:sz w:val="28"/>
          <w:szCs w:val="28"/>
          <w:lang w:val="en-US"/>
        </w:rPr>
        <w:t>digitaltrends</w:t>
      </w:r>
      <w:r w:rsidRPr="00207730">
        <w:rPr>
          <w:bCs/>
          <w:sz w:val="28"/>
          <w:szCs w:val="28"/>
        </w:rPr>
        <w:t>.</w:t>
      </w:r>
      <w:r w:rsidRPr="00207730">
        <w:rPr>
          <w:bCs/>
          <w:sz w:val="28"/>
          <w:szCs w:val="28"/>
          <w:lang w:val="en-US"/>
        </w:rPr>
        <w:t>com</w:t>
      </w:r>
      <w:r w:rsidRPr="00207730">
        <w:rPr>
          <w:bCs/>
          <w:sz w:val="28"/>
          <w:szCs w:val="28"/>
        </w:rPr>
        <w:t>/</w:t>
      </w:r>
      <w:r w:rsidRPr="00207730">
        <w:rPr>
          <w:bCs/>
          <w:sz w:val="28"/>
          <w:szCs w:val="28"/>
          <w:lang w:val="en-US"/>
        </w:rPr>
        <w:t>cool</w:t>
      </w:r>
      <w:r w:rsidRPr="00207730">
        <w:rPr>
          <w:bCs/>
          <w:sz w:val="28"/>
          <w:szCs w:val="28"/>
        </w:rPr>
        <w:t>-</w:t>
      </w:r>
      <w:r w:rsidRPr="00207730">
        <w:rPr>
          <w:bCs/>
          <w:sz w:val="28"/>
          <w:szCs w:val="28"/>
          <w:lang w:val="en-US"/>
        </w:rPr>
        <w:t>tech</w:t>
      </w:r>
      <w:r w:rsidRPr="00207730">
        <w:rPr>
          <w:bCs/>
          <w:sz w:val="28"/>
          <w:szCs w:val="28"/>
        </w:rPr>
        <w:t>/</w:t>
      </w:r>
      <w:r w:rsidRPr="00207730">
        <w:rPr>
          <w:bCs/>
          <w:sz w:val="28"/>
          <w:szCs w:val="28"/>
          <w:lang w:val="en-US"/>
        </w:rPr>
        <w:t>meet</w:t>
      </w:r>
      <w:r w:rsidRPr="00207730">
        <w:rPr>
          <w:bCs/>
          <w:sz w:val="28"/>
          <w:szCs w:val="28"/>
        </w:rPr>
        <w:t>-</w:t>
      </w:r>
      <w:r w:rsidRPr="00207730">
        <w:rPr>
          <w:bCs/>
          <w:sz w:val="28"/>
          <w:szCs w:val="28"/>
          <w:lang w:val="en-US"/>
        </w:rPr>
        <w:t>south</w:t>
      </w:r>
      <w:r w:rsidRPr="00207730">
        <w:rPr>
          <w:bCs/>
          <w:sz w:val="28"/>
          <w:szCs w:val="28"/>
        </w:rPr>
        <w:t>-</w:t>
      </w:r>
      <w:r w:rsidRPr="00207730">
        <w:rPr>
          <w:bCs/>
          <w:sz w:val="28"/>
          <w:szCs w:val="28"/>
          <w:lang w:val="en-US"/>
        </w:rPr>
        <w:t>koreas</w:t>
      </w:r>
      <w:r w:rsidRPr="00207730">
        <w:rPr>
          <w:bCs/>
          <w:sz w:val="28"/>
          <w:szCs w:val="28"/>
        </w:rPr>
        <w:t>-</w:t>
      </w:r>
      <w:r w:rsidRPr="00207730">
        <w:rPr>
          <w:bCs/>
          <w:sz w:val="28"/>
          <w:szCs w:val="28"/>
          <w:lang w:val="en-US"/>
        </w:rPr>
        <w:t>new</w:t>
      </w:r>
      <w:r w:rsidRPr="00207730">
        <w:rPr>
          <w:bCs/>
          <w:sz w:val="28"/>
          <w:szCs w:val="28"/>
        </w:rPr>
        <w:t>-</w:t>
      </w:r>
      <w:r w:rsidRPr="00207730">
        <w:rPr>
          <w:bCs/>
          <w:sz w:val="28"/>
          <w:szCs w:val="28"/>
          <w:lang w:val="en-US"/>
        </w:rPr>
        <w:t>robotic</w:t>
      </w:r>
      <w:r w:rsidRPr="00207730">
        <w:rPr>
          <w:bCs/>
          <w:sz w:val="28"/>
          <w:szCs w:val="28"/>
        </w:rPr>
        <w:t>-</w:t>
      </w:r>
      <w:r w:rsidRPr="00207730">
        <w:rPr>
          <w:bCs/>
          <w:sz w:val="28"/>
          <w:szCs w:val="28"/>
          <w:lang w:val="en-US"/>
        </w:rPr>
        <w:t>prison</w:t>
      </w:r>
      <w:r w:rsidRPr="00207730">
        <w:rPr>
          <w:bCs/>
          <w:sz w:val="28"/>
          <w:szCs w:val="28"/>
        </w:rPr>
        <w:t>-</w:t>
      </w:r>
      <w:r w:rsidRPr="00207730">
        <w:rPr>
          <w:bCs/>
          <w:sz w:val="28"/>
          <w:szCs w:val="28"/>
          <w:lang w:val="en-US"/>
        </w:rPr>
        <w:t>guards</w:t>
      </w:r>
      <w:r w:rsidRPr="00207730">
        <w:rPr>
          <w:bCs/>
          <w:sz w:val="28"/>
          <w:szCs w:val="28"/>
        </w:rPr>
        <w:t xml:space="preserve">/ </w:t>
      </w:r>
      <w:bookmarkEnd w:id="259"/>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60"/>
    </w:p>
    <w:p w14:paraId="084943FC"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61" w:name="_Ref172823595"/>
      <w:bookmarkStart w:id="262" w:name="_Ref198320748"/>
      <w:r w:rsidRPr="00207730">
        <w:rPr>
          <w:bCs/>
          <w:sz w:val="28"/>
          <w:szCs w:val="28"/>
          <w:lang w:val="en-US"/>
        </w:rPr>
        <w:t xml:space="preserve">Leung C. Robot warders check on inmates as Hong Kong tests ‘smart prison’ devices to step up security, surveillance. </w:t>
      </w:r>
      <w:r w:rsidRPr="00207730">
        <w:rPr>
          <w:sz w:val="28"/>
          <w:szCs w:val="28"/>
        </w:rPr>
        <w:t xml:space="preserve">[Электронный ресурс] – Режим доступа: </w:t>
      </w:r>
      <w:r w:rsidRPr="00207730">
        <w:rPr>
          <w:bCs/>
          <w:sz w:val="28"/>
          <w:szCs w:val="28"/>
          <w:lang w:val="en-US"/>
        </w:rPr>
        <w:t>https</w:t>
      </w:r>
      <w:r w:rsidRPr="00207730">
        <w:rPr>
          <w:bCs/>
          <w:sz w:val="28"/>
          <w:szCs w:val="28"/>
        </w:rPr>
        <w:t>://</w:t>
      </w:r>
      <w:r w:rsidRPr="00207730">
        <w:rPr>
          <w:bCs/>
          <w:sz w:val="28"/>
          <w:szCs w:val="28"/>
          <w:lang w:val="en-US"/>
        </w:rPr>
        <w:t>www</w:t>
      </w:r>
      <w:r w:rsidRPr="00207730">
        <w:rPr>
          <w:bCs/>
          <w:sz w:val="28"/>
          <w:szCs w:val="28"/>
        </w:rPr>
        <w:t>.</w:t>
      </w:r>
      <w:r w:rsidRPr="00207730">
        <w:rPr>
          <w:bCs/>
          <w:sz w:val="28"/>
          <w:szCs w:val="28"/>
          <w:lang w:val="en-US"/>
        </w:rPr>
        <w:t>scmp</w:t>
      </w:r>
      <w:r w:rsidRPr="00207730">
        <w:rPr>
          <w:bCs/>
          <w:sz w:val="28"/>
          <w:szCs w:val="28"/>
        </w:rPr>
        <w:t>.</w:t>
      </w:r>
      <w:r w:rsidRPr="00207730">
        <w:rPr>
          <w:bCs/>
          <w:sz w:val="28"/>
          <w:szCs w:val="28"/>
          <w:lang w:val="en-US"/>
        </w:rPr>
        <w:t>com</w:t>
      </w:r>
      <w:r w:rsidRPr="00207730">
        <w:rPr>
          <w:bCs/>
          <w:sz w:val="28"/>
          <w:szCs w:val="28"/>
        </w:rPr>
        <w:t>/</w:t>
      </w:r>
      <w:r w:rsidRPr="00207730">
        <w:rPr>
          <w:bCs/>
          <w:sz w:val="28"/>
          <w:szCs w:val="28"/>
          <w:lang w:val="en-US"/>
        </w:rPr>
        <w:t>news</w:t>
      </w:r>
      <w:r w:rsidRPr="00207730">
        <w:rPr>
          <w:bCs/>
          <w:sz w:val="28"/>
          <w:szCs w:val="28"/>
        </w:rPr>
        <w:t>/</w:t>
      </w:r>
      <w:r w:rsidRPr="00207730">
        <w:rPr>
          <w:bCs/>
          <w:sz w:val="28"/>
          <w:szCs w:val="28"/>
          <w:lang w:val="en-US"/>
        </w:rPr>
        <w:t>hong</w:t>
      </w:r>
      <w:r w:rsidRPr="00207730">
        <w:rPr>
          <w:bCs/>
          <w:sz w:val="28"/>
          <w:szCs w:val="28"/>
        </w:rPr>
        <w:t>-</w:t>
      </w:r>
      <w:r w:rsidRPr="00207730">
        <w:rPr>
          <w:bCs/>
          <w:sz w:val="28"/>
          <w:szCs w:val="28"/>
          <w:lang w:val="en-US"/>
        </w:rPr>
        <w:t>kong</w:t>
      </w:r>
      <w:r w:rsidRPr="00207730">
        <w:rPr>
          <w:bCs/>
          <w:sz w:val="28"/>
          <w:szCs w:val="28"/>
        </w:rPr>
        <w:t>/</w:t>
      </w:r>
      <w:r w:rsidRPr="00207730">
        <w:rPr>
          <w:bCs/>
          <w:sz w:val="28"/>
          <w:szCs w:val="28"/>
          <w:lang w:val="en-US"/>
        </w:rPr>
        <w:t>law</w:t>
      </w:r>
      <w:r w:rsidRPr="00207730">
        <w:rPr>
          <w:bCs/>
          <w:sz w:val="28"/>
          <w:szCs w:val="28"/>
        </w:rPr>
        <w:t>-</w:t>
      </w:r>
      <w:r w:rsidRPr="00207730">
        <w:rPr>
          <w:bCs/>
          <w:sz w:val="28"/>
          <w:szCs w:val="28"/>
          <w:lang w:val="en-US"/>
        </w:rPr>
        <w:t>andcrime</w:t>
      </w:r>
      <w:r w:rsidRPr="00207730">
        <w:rPr>
          <w:bCs/>
          <w:sz w:val="28"/>
          <w:szCs w:val="28"/>
        </w:rPr>
        <w:t>/</w:t>
      </w:r>
      <w:r w:rsidRPr="00207730">
        <w:rPr>
          <w:bCs/>
          <w:sz w:val="28"/>
          <w:szCs w:val="28"/>
          <w:lang w:val="en-US"/>
        </w:rPr>
        <w:t>article</w:t>
      </w:r>
      <w:r w:rsidRPr="00207730">
        <w:rPr>
          <w:bCs/>
          <w:sz w:val="28"/>
          <w:szCs w:val="28"/>
        </w:rPr>
        <w:t>/3033791/</w:t>
      </w:r>
      <w:r w:rsidRPr="00207730">
        <w:rPr>
          <w:bCs/>
          <w:sz w:val="28"/>
          <w:szCs w:val="28"/>
          <w:lang w:val="en-US"/>
        </w:rPr>
        <w:t>robot</w:t>
      </w:r>
      <w:r w:rsidRPr="00207730">
        <w:rPr>
          <w:bCs/>
          <w:sz w:val="28"/>
          <w:szCs w:val="28"/>
        </w:rPr>
        <w:t>-</w:t>
      </w:r>
      <w:r w:rsidRPr="00207730">
        <w:rPr>
          <w:bCs/>
          <w:sz w:val="28"/>
          <w:szCs w:val="28"/>
          <w:lang w:val="en-US"/>
        </w:rPr>
        <w:t>warders</w:t>
      </w:r>
      <w:r w:rsidRPr="00207730">
        <w:rPr>
          <w:bCs/>
          <w:sz w:val="28"/>
          <w:szCs w:val="28"/>
        </w:rPr>
        <w:t>-</w:t>
      </w:r>
      <w:r w:rsidRPr="00207730">
        <w:rPr>
          <w:bCs/>
          <w:sz w:val="28"/>
          <w:szCs w:val="28"/>
          <w:lang w:val="en-US"/>
        </w:rPr>
        <w:t>check</w:t>
      </w:r>
      <w:r w:rsidRPr="00207730">
        <w:rPr>
          <w:bCs/>
          <w:sz w:val="28"/>
          <w:szCs w:val="28"/>
        </w:rPr>
        <w:t>-</w:t>
      </w:r>
      <w:r w:rsidRPr="00207730">
        <w:rPr>
          <w:bCs/>
          <w:sz w:val="28"/>
          <w:szCs w:val="28"/>
          <w:lang w:val="en-US"/>
        </w:rPr>
        <w:t>inmates</w:t>
      </w:r>
      <w:r w:rsidRPr="00207730">
        <w:rPr>
          <w:bCs/>
          <w:sz w:val="28"/>
          <w:szCs w:val="28"/>
        </w:rPr>
        <w:t>-</w:t>
      </w:r>
      <w:r w:rsidRPr="00207730">
        <w:rPr>
          <w:bCs/>
          <w:sz w:val="28"/>
          <w:szCs w:val="28"/>
          <w:lang w:val="en-US"/>
        </w:rPr>
        <w:t>hong</w:t>
      </w:r>
      <w:r w:rsidRPr="00207730">
        <w:rPr>
          <w:bCs/>
          <w:sz w:val="28"/>
          <w:szCs w:val="28"/>
        </w:rPr>
        <w:t>-</w:t>
      </w:r>
      <w:r w:rsidRPr="00207730">
        <w:rPr>
          <w:bCs/>
          <w:sz w:val="28"/>
          <w:szCs w:val="28"/>
          <w:lang w:val="en-US"/>
        </w:rPr>
        <w:t>kong</w:t>
      </w:r>
      <w:r w:rsidRPr="00207730">
        <w:rPr>
          <w:bCs/>
          <w:sz w:val="28"/>
          <w:szCs w:val="28"/>
        </w:rPr>
        <w:t>-</w:t>
      </w:r>
      <w:r w:rsidRPr="00207730">
        <w:rPr>
          <w:bCs/>
          <w:sz w:val="28"/>
          <w:szCs w:val="28"/>
          <w:lang w:val="en-US"/>
        </w:rPr>
        <w:t>tests</w:t>
      </w:r>
      <w:r w:rsidRPr="00207730">
        <w:rPr>
          <w:bCs/>
          <w:sz w:val="28"/>
          <w:szCs w:val="28"/>
        </w:rPr>
        <w:t>-</w:t>
      </w:r>
      <w:r w:rsidRPr="00207730">
        <w:rPr>
          <w:bCs/>
          <w:sz w:val="28"/>
          <w:szCs w:val="28"/>
          <w:lang w:val="en-US"/>
        </w:rPr>
        <w:t>smart</w:t>
      </w:r>
      <w:r w:rsidRPr="00207730">
        <w:rPr>
          <w:bCs/>
          <w:sz w:val="28"/>
          <w:szCs w:val="28"/>
        </w:rPr>
        <w:t xml:space="preserve"> </w:t>
      </w:r>
      <w:bookmarkEnd w:id="261"/>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62"/>
    </w:p>
    <w:p w14:paraId="7DC1DB6E"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63" w:name="_Ref172823603"/>
      <w:bookmarkStart w:id="264" w:name="_Ref198320757"/>
      <w:r w:rsidRPr="00207730">
        <w:rPr>
          <w:bCs/>
          <w:sz w:val="28"/>
          <w:szCs w:val="28"/>
          <w:lang w:val="en-US"/>
        </w:rPr>
        <w:t xml:space="preserve">Bala N., Trautman L. «Smart» technology is coming for prisons, too. </w:t>
      </w:r>
      <w:r w:rsidRPr="00207730">
        <w:rPr>
          <w:sz w:val="28"/>
          <w:szCs w:val="28"/>
        </w:rPr>
        <w:t>[Электронный ресурс] – Режим доступа:</w:t>
      </w:r>
      <w:r w:rsidRPr="00207730">
        <w:rPr>
          <w:bCs/>
          <w:sz w:val="28"/>
          <w:szCs w:val="28"/>
        </w:rPr>
        <w:t xml:space="preserve"> </w:t>
      </w:r>
      <w:r w:rsidRPr="00207730">
        <w:rPr>
          <w:bCs/>
          <w:sz w:val="28"/>
          <w:szCs w:val="28"/>
          <w:lang w:val="en-US"/>
        </w:rPr>
        <w:t>https</w:t>
      </w:r>
      <w:r w:rsidRPr="00207730">
        <w:rPr>
          <w:bCs/>
          <w:sz w:val="28"/>
          <w:szCs w:val="28"/>
        </w:rPr>
        <w:t>://</w:t>
      </w:r>
      <w:r w:rsidRPr="00207730">
        <w:rPr>
          <w:bCs/>
          <w:sz w:val="28"/>
          <w:szCs w:val="28"/>
          <w:lang w:val="en-US"/>
        </w:rPr>
        <w:t>slate</w:t>
      </w:r>
      <w:r w:rsidRPr="00207730">
        <w:rPr>
          <w:bCs/>
          <w:sz w:val="28"/>
          <w:szCs w:val="28"/>
        </w:rPr>
        <w:t>.</w:t>
      </w:r>
      <w:r w:rsidRPr="00207730">
        <w:rPr>
          <w:bCs/>
          <w:sz w:val="28"/>
          <w:szCs w:val="28"/>
          <w:lang w:val="en-US"/>
        </w:rPr>
        <w:t>com</w:t>
      </w:r>
      <w:r w:rsidRPr="00207730">
        <w:rPr>
          <w:bCs/>
          <w:sz w:val="28"/>
          <w:szCs w:val="28"/>
        </w:rPr>
        <w:t>/</w:t>
      </w:r>
      <w:r w:rsidRPr="00207730">
        <w:rPr>
          <w:bCs/>
          <w:sz w:val="28"/>
          <w:szCs w:val="28"/>
          <w:lang w:val="en-US"/>
        </w:rPr>
        <w:t>technology</w:t>
      </w:r>
      <w:r w:rsidRPr="00207730">
        <w:rPr>
          <w:bCs/>
          <w:sz w:val="28"/>
          <w:szCs w:val="28"/>
        </w:rPr>
        <w:t>/2019/04/</w:t>
      </w:r>
      <w:r w:rsidRPr="00207730">
        <w:rPr>
          <w:bCs/>
          <w:sz w:val="28"/>
          <w:szCs w:val="28"/>
          <w:lang w:val="en-US"/>
        </w:rPr>
        <w:t>smart</w:t>
      </w:r>
      <w:r w:rsidRPr="00207730">
        <w:rPr>
          <w:bCs/>
          <w:sz w:val="28"/>
          <w:szCs w:val="28"/>
        </w:rPr>
        <w:t>-</w:t>
      </w:r>
      <w:r w:rsidRPr="00207730">
        <w:rPr>
          <w:bCs/>
          <w:sz w:val="28"/>
          <w:szCs w:val="28"/>
          <w:lang w:val="en-US"/>
        </w:rPr>
        <w:t>ai</w:t>
      </w:r>
      <w:r w:rsidRPr="00207730">
        <w:rPr>
          <w:bCs/>
          <w:sz w:val="28"/>
          <w:szCs w:val="28"/>
        </w:rPr>
        <w:t>-</w:t>
      </w:r>
      <w:r w:rsidRPr="00207730">
        <w:rPr>
          <w:bCs/>
          <w:sz w:val="28"/>
          <w:szCs w:val="28"/>
          <w:lang w:val="en-US"/>
        </w:rPr>
        <w:t>prisons</w:t>
      </w:r>
      <w:r w:rsidRPr="00207730">
        <w:rPr>
          <w:bCs/>
          <w:sz w:val="28"/>
          <w:szCs w:val="28"/>
        </w:rPr>
        <w:t>-</w:t>
      </w:r>
      <w:r w:rsidRPr="00207730">
        <w:rPr>
          <w:bCs/>
          <w:sz w:val="28"/>
          <w:szCs w:val="28"/>
          <w:lang w:val="en-US"/>
        </w:rPr>
        <w:t>surveillance</w:t>
      </w:r>
      <w:r w:rsidRPr="00207730">
        <w:rPr>
          <w:bCs/>
          <w:sz w:val="28"/>
          <w:szCs w:val="28"/>
        </w:rPr>
        <w:t>-</w:t>
      </w:r>
      <w:r w:rsidRPr="00207730">
        <w:rPr>
          <w:bCs/>
          <w:sz w:val="28"/>
          <w:szCs w:val="28"/>
          <w:lang w:val="en-US"/>
        </w:rPr>
        <w:t>monitoring</w:t>
      </w:r>
      <w:r w:rsidRPr="00207730">
        <w:rPr>
          <w:bCs/>
          <w:sz w:val="28"/>
          <w:szCs w:val="28"/>
        </w:rPr>
        <w:t>-</w:t>
      </w:r>
      <w:r w:rsidRPr="00207730">
        <w:rPr>
          <w:bCs/>
          <w:sz w:val="28"/>
          <w:szCs w:val="28"/>
          <w:lang w:val="en-US"/>
        </w:rPr>
        <w:t>inmates</w:t>
      </w:r>
      <w:r w:rsidRPr="00207730">
        <w:rPr>
          <w:bCs/>
          <w:sz w:val="28"/>
          <w:szCs w:val="28"/>
        </w:rPr>
        <w:t>.</w:t>
      </w:r>
      <w:r w:rsidRPr="00207730">
        <w:rPr>
          <w:bCs/>
          <w:sz w:val="28"/>
          <w:szCs w:val="28"/>
          <w:lang w:val="en-US"/>
        </w:rPr>
        <w:t>html</w:t>
      </w:r>
      <w:r w:rsidRPr="00207730">
        <w:rPr>
          <w:bCs/>
          <w:sz w:val="28"/>
          <w:szCs w:val="28"/>
        </w:rPr>
        <w:t xml:space="preserve"> </w:t>
      </w:r>
      <w:bookmarkEnd w:id="263"/>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64"/>
    </w:p>
    <w:p w14:paraId="110C16B5" w14:textId="77777777" w:rsidR="00D50766" w:rsidRPr="00207730" w:rsidRDefault="00DE753F" w:rsidP="00742C3F">
      <w:pPr>
        <w:pStyle w:val="Default"/>
        <w:numPr>
          <w:ilvl w:val="0"/>
          <w:numId w:val="3"/>
        </w:numPr>
        <w:tabs>
          <w:tab w:val="left" w:pos="1276"/>
        </w:tabs>
        <w:spacing w:after="36"/>
        <w:ind w:left="0" w:firstLine="709"/>
        <w:jc w:val="both"/>
        <w:rPr>
          <w:sz w:val="28"/>
          <w:szCs w:val="28"/>
          <w:lang w:val="en-US"/>
        </w:rPr>
      </w:pPr>
      <w:bookmarkStart w:id="265" w:name="_Ref172823607"/>
      <w:r w:rsidRPr="00207730">
        <w:rPr>
          <w:bCs/>
          <w:sz w:val="28"/>
          <w:szCs w:val="28"/>
          <w:lang w:val="en-US"/>
        </w:rPr>
        <w:t>Leighton P. «A model prison for the next 50 years»: The hightech, public-private Shimane Asahi Rehabilitation Center</w:t>
      </w:r>
      <w:r w:rsidRPr="00207730">
        <w:rPr>
          <w:bCs/>
          <w:sz w:val="28"/>
          <w:szCs w:val="28"/>
          <w:lang w:val="kk-KZ"/>
        </w:rPr>
        <w:t xml:space="preserve"> // </w:t>
      </w:r>
      <w:r w:rsidRPr="00207730">
        <w:rPr>
          <w:bCs/>
          <w:sz w:val="28"/>
          <w:szCs w:val="28"/>
          <w:lang w:val="en-US"/>
        </w:rPr>
        <w:t xml:space="preserve">Justice Policy Journal. – 2014. </w:t>
      </w:r>
      <w:r w:rsidRPr="00207730">
        <w:rPr>
          <w:sz w:val="28"/>
          <w:szCs w:val="28"/>
          <w:lang w:val="en-US"/>
        </w:rPr>
        <w:t xml:space="preserve">– № 1 (11). – </w:t>
      </w:r>
      <w:r w:rsidRPr="00207730">
        <w:rPr>
          <w:sz w:val="28"/>
          <w:szCs w:val="28"/>
        </w:rPr>
        <w:t>Р</w:t>
      </w:r>
      <w:r w:rsidRPr="00207730">
        <w:rPr>
          <w:sz w:val="28"/>
          <w:szCs w:val="28"/>
          <w:lang w:val="en-US"/>
        </w:rPr>
        <w:t>. 1-16.</w:t>
      </w:r>
      <w:bookmarkEnd w:id="265"/>
    </w:p>
    <w:p w14:paraId="17CFC817"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66" w:name="_Ref172823633"/>
      <w:bookmarkStart w:id="267" w:name="_Ref198320779"/>
      <w:r w:rsidRPr="00207730">
        <w:rPr>
          <w:bCs/>
          <w:sz w:val="28"/>
          <w:szCs w:val="28"/>
          <w:lang w:val="en-US"/>
        </w:rPr>
        <w:t xml:space="preserve">Yusof A. Changi Prison raises tech bar with automated checks, surveillance system that detects fights. </w:t>
      </w:r>
      <w:r w:rsidRPr="00207730">
        <w:rPr>
          <w:sz w:val="28"/>
          <w:szCs w:val="28"/>
        </w:rPr>
        <w:t>[Электронный ресурс] – Режим доступа:</w:t>
      </w:r>
      <w:r w:rsidRPr="00207730">
        <w:rPr>
          <w:bCs/>
          <w:sz w:val="28"/>
          <w:szCs w:val="28"/>
        </w:rPr>
        <w:t xml:space="preserve"> </w:t>
      </w:r>
      <w:r w:rsidRPr="00207730">
        <w:rPr>
          <w:bCs/>
          <w:sz w:val="28"/>
          <w:szCs w:val="28"/>
          <w:lang w:val="en-US"/>
        </w:rPr>
        <w:t>https</w:t>
      </w:r>
      <w:r w:rsidRPr="00207730">
        <w:rPr>
          <w:bCs/>
          <w:sz w:val="28"/>
          <w:szCs w:val="28"/>
        </w:rPr>
        <w:t>://</w:t>
      </w:r>
      <w:r w:rsidRPr="00207730">
        <w:rPr>
          <w:bCs/>
          <w:sz w:val="28"/>
          <w:szCs w:val="28"/>
          <w:lang w:val="en-US"/>
        </w:rPr>
        <w:t>www</w:t>
      </w:r>
      <w:r w:rsidRPr="00207730">
        <w:rPr>
          <w:bCs/>
          <w:sz w:val="28"/>
          <w:szCs w:val="28"/>
        </w:rPr>
        <w:t>.</w:t>
      </w:r>
      <w:r w:rsidRPr="00207730">
        <w:rPr>
          <w:bCs/>
          <w:sz w:val="28"/>
          <w:szCs w:val="28"/>
          <w:lang w:val="en-US"/>
        </w:rPr>
        <w:t>channelnewsasia</w:t>
      </w:r>
      <w:r w:rsidRPr="00207730">
        <w:rPr>
          <w:bCs/>
          <w:sz w:val="28"/>
          <w:szCs w:val="28"/>
        </w:rPr>
        <w:t>.</w:t>
      </w:r>
      <w:r w:rsidRPr="00207730">
        <w:rPr>
          <w:bCs/>
          <w:sz w:val="28"/>
          <w:szCs w:val="28"/>
          <w:lang w:val="en-US"/>
        </w:rPr>
        <w:t>com</w:t>
      </w:r>
      <w:r w:rsidRPr="00207730">
        <w:rPr>
          <w:bCs/>
          <w:sz w:val="28"/>
          <w:szCs w:val="28"/>
        </w:rPr>
        <w:t>/</w:t>
      </w:r>
      <w:r w:rsidRPr="00207730">
        <w:rPr>
          <w:bCs/>
          <w:sz w:val="28"/>
          <w:szCs w:val="28"/>
          <w:lang w:val="en-US"/>
        </w:rPr>
        <w:t>watch</w:t>
      </w:r>
      <w:r w:rsidRPr="00207730">
        <w:rPr>
          <w:bCs/>
          <w:sz w:val="28"/>
          <w:szCs w:val="28"/>
        </w:rPr>
        <w:t>/</w:t>
      </w:r>
      <w:r w:rsidRPr="00207730">
        <w:rPr>
          <w:bCs/>
          <w:sz w:val="28"/>
          <w:szCs w:val="28"/>
          <w:lang w:val="en-US"/>
        </w:rPr>
        <w:t>changi</w:t>
      </w:r>
      <w:r w:rsidRPr="00207730">
        <w:rPr>
          <w:bCs/>
          <w:sz w:val="28"/>
          <w:szCs w:val="28"/>
        </w:rPr>
        <w:t>-</w:t>
      </w:r>
      <w:r w:rsidRPr="00207730">
        <w:rPr>
          <w:bCs/>
          <w:sz w:val="28"/>
          <w:szCs w:val="28"/>
          <w:lang w:val="en-US"/>
        </w:rPr>
        <w:t>prison</w:t>
      </w:r>
      <w:r w:rsidRPr="00207730">
        <w:rPr>
          <w:bCs/>
          <w:sz w:val="28"/>
          <w:szCs w:val="28"/>
        </w:rPr>
        <w:t>-</w:t>
      </w:r>
      <w:r w:rsidRPr="00207730">
        <w:rPr>
          <w:bCs/>
          <w:sz w:val="28"/>
          <w:szCs w:val="28"/>
          <w:lang w:val="en-US"/>
        </w:rPr>
        <w:t>raises</w:t>
      </w:r>
      <w:r w:rsidRPr="00207730">
        <w:rPr>
          <w:bCs/>
          <w:sz w:val="28"/>
          <w:szCs w:val="28"/>
        </w:rPr>
        <w:t>-</w:t>
      </w:r>
      <w:r w:rsidRPr="00207730">
        <w:rPr>
          <w:bCs/>
          <w:sz w:val="28"/>
          <w:szCs w:val="28"/>
          <w:lang w:val="en-US"/>
        </w:rPr>
        <w:t>tech</w:t>
      </w:r>
      <w:r w:rsidRPr="00207730">
        <w:rPr>
          <w:bCs/>
          <w:sz w:val="28"/>
          <w:szCs w:val="28"/>
        </w:rPr>
        <w:t>-</w:t>
      </w:r>
      <w:r w:rsidRPr="00207730">
        <w:rPr>
          <w:bCs/>
          <w:sz w:val="28"/>
          <w:szCs w:val="28"/>
          <w:lang w:val="en-US"/>
        </w:rPr>
        <w:t>barautomated</w:t>
      </w:r>
      <w:r w:rsidRPr="00207730">
        <w:rPr>
          <w:bCs/>
          <w:sz w:val="28"/>
          <w:szCs w:val="28"/>
        </w:rPr>
        <w:t>-</w:t>
      </w:r>
      <w:r w:rsidRPr="00207730">
        <w:rPr>
          <w:bCs/>
          <w:sz w:val="28"/>
          <w:szCs w:val="28"/>
          <w:lang w:val="en-US"/>
        </w:rPr>
        <w:t>checks</w:t>
      </w:r>
      <w:r w:rsidRPr="00207730">
        <w:rPr>
          <w:bCs/>
          <w:sz w:val="28"/>
          <w:szCs w:val="28"/>
        </w:rPr>
        <w:t>-</w:t>
      </w:r>
      <w:r w:rsidRPr="00207730">
        <w:rPr>
          <w:bCs/>
          <w:sz w:val="28"/>
          <w:szCs w:val="28"/>
          <w:lang w:val="en-US"/>
        </w:rPr>
        <w:t>surveillance</w:t>
      </w:r>
      <w:r w:rsidRPr="00207730">
        <w:rPr>
          <w:bCs/>
          <w:sz w:val="28"/>
          <w:szCs w:val="28"/>
        </w:rPr>
        <w:t>-</w:t>
      </w:r>
      <w:r w:rsidRPr="00207730">
        <w:rPr>
          <w:bCs/>
          <w:sz w:val="28"/>
          <w:szCs w:val="28"/>
          <w:lang w:val="en-US"/>
        </w:rPr>
        <w:t>system</w:t>
      </w:r>
      <w:r w:rsidRPr="00207730">
        <w:rPr>
          <w:bCs/>
          <w:sz w:val="28"/>
          <w:szCs w:val="28"/>
        </w:rPr>
        <w:t>-</w:t>
      </w:r>
      <w:r w:rsidRPr="00207730">
        <w:rPr>
          <w:bCs/>
          <w:sz w:val="28"/>
          <w:szCs w:val="28"/>
          <w:lang w:val="en-US"/>
        </w:rPr>
        <w:t>detects</w:t>
      </w:r>
      <w:r w:rsidRPr="00207730">
        <w:rPr>
          <w:bCs/>
          <w:sz w:val="28"/>
          <w:szCs w:val="28"/>
        </w:rPr>
        <w:t>-</w:t>
      </w:r>
      <w:r w:rsidRPr="00207730">
        <w:rPr>
          <w:bCs/>
          <w:sz w:val="28"/>
          <w:szCs w:val="28"/>
          <w:lang w:val="en-US"/>
        </w:rPr>
        <w:t>fights</w:t>
      </w:r>
      <w:r w:rsidRPr="00207730">
        <w:rPr>
          <w:bCs/>
          <w:sz w:val="28"/>
          <w:szCs w:val="28"/>
        </w:rPr>
        <w:t>-</w:t>
      </w:r>
      <w:r w:rsidRPr="00207730">
        <w:rPr>
          <w:bCs/>
          <w:sz w:val="28"/>
          <w:szCs w:val="28"/>
          <w:lang w:val="en-US"/>
        </w:rPr>
        <w:t>video</w:t>
      </w:r>
      <w:r w:rsidRPr="00207730">
        <w:rPr>
          <w:bCs/>
          <w:sz w:val="28"/>
          <w:szCs w:val="28"/>
        </w:rPr>
        <w:t xml:space="preserve">-1544246 </w:t>
      </w:r>
      <w:bookmarkEnd w:id="266"/>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67"/>
    </w:p>
    <w:p w14:paraId="193BE5E3" w14:textId="77777777" w:rsidR="00D50766" w:rsidRPr="00207730" w:rsidRDefault="00DE753F" w:rsidP="00742C3F">
      <w:pPr>
        <w:pStyle w:val="Default"/>
        <w:numPr>
          <w:ilvl w:val="0"/>
          <w:numId w:val="3"/>
        </w:numPr>
        <w:tabs>
          <w:tab w:val="left" w:pos="1276"/>
        </w:tabs>
        <w:spacing w:after="36"/>
        <w:ind w:left="0" w:firstLine="709"/>
        <w:jc w:val="both"/>
        <w:rPr>
          <w:sz w:val="28"/>
          <w:szCs w:val="28"/>
          <w:lang w:val="en-US"/>
        </w:rPr>
      </w:pPr>
      <w:bookmarkStart w:id="268" w:name="_Ref172823667"/>
      <w:r w:rsidRPr="00207730">
        <w:rPr>
          <w:bCs/>
          <w:sz w:val="28"/>
          <w:szCs w:val="28"/>
          <w:lang w:val="en-US"/>
        </w:rPr>
        <w:t xml:space="preserve">McKay C. Predicting risk in criminal procedure: Actuarial tools, algorithms, AI and judicial decision-making // </w:t>
      </w:r>
      <w:r w:rsidRPr="00207730">
        <w:rPr>
          <w:bCs/>
          <w:iCs/>
          <w:sz w:val="28"/>
          <w:szCs w:val="28"/>
          <w:lang w:val="en-US"/>
        </w:rPr>
        <w:t>Current Issues in Criminal Justice</w:t>
      </w:r>
      <w:r w:rsidRPr="00207730">
        <w:rPr>
          <w:bCs/>
          <w:sz w:val="28"/>
          <w:szCs w:val="28"/>
          <w:lang w:val="en-US"/>
        </w:rPr>
        <w:t xml:space="preserve">. – 2020. – № 32 (1). – </w:t>
      </w:r>
      <w:r w:rsidRPr="00207730">
        <w:rPr>
          <w:bCs/>
          <w:sz w:val="28"/>
          <w:szCs w:val="28"/>
        </w:rPr>
        <w:t>Р</w:t>
      </w:r>
      <w:r w:rsidRPr="00207730">
        <w:rPr>
          <w:bCs/>
          <w:sz w:val="28"/>
          <w:szCs w:val="28"/>
          <w:lang w:val="en-US"/>
        </w:rPr>
        <w:t>. 22-39.</w:t>
      </w:r>
      <w:bookmarkEnd w:id="268"/>
    </w:p>
    <w:p w14:paraId="29EEEC8A"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69" w:name="_Ref172823675"/>
      <w:bookmarkStart w:id="270" w:name="_Ref198320868"/>
      <w:r w:rsidRPr="00207730">
        <w:rPr>
          <w:bCs/>
          <w:sz w:val="28"/>
          <w:szCs w:val="28"/>
        </w:rPr>
        <w:t xml:space="preserve">В Португалии научили ИИ управлять тюремной системой. </w:t>
      </w:r>
      <w:r w:rsidRPr="00207730">
        <w:rPr>
          <w:sz w:val="28"/>
          <w:szCs w:val="28"/>
        </w:rPr>
        <w:t>[Электронный ресурс] – Режим доступа:</w:t>
      </w:r>
      <w:r w:rsidRPr="00207730">
        <w:rPr>
          <w:bCs/>
          <w:sz w:val="28"/>
          <w:szCs w:val="28"/>
        </w:rPr>
        <w:t xml:space="preserve"> </w:t>
      </w:r>
      <w:r w:rsidRPr="00207730">
        <w:rPr>
          <w:bCs/>
          <w:sz w:val="28"/>
          <w:szCs w:val="28"/>
          <w:lang w:val="en-US"/>
        </w:rPr>
        <w:t>https</w:t>
      </w:r>
      <w:r w:rsidRPr="00207730">
        <w:rPr>
          <w:bCs/>
          <w:sz w:val="28"/>
          <w:szCs w:val="28"/>
        </w:rPr>
        <w:t>://</w:t>
      </w:r>
      <w:r w:rsidRPr="00207730">
        <w:rPr>
          <w:bCs/>
          <w:sz w:val="28"/>
          <w:szCs w:val="28"/>
          <w:lang w:val="en-US"/>
        </w:rPr>
        <w:t>euro</w:t>
      </w:r>
      <w:r w:rsidRPr="00207730">
        <w:rPr>
          <w:bCs/>
          <w:sz w:val="28"/>
          <w:szCs w:val="28"/>
        </w:rPr>
        <w:t>-</w:t>
      </w:r>
      <w:r w:rsidRPr="00207730">
        <w:rPr>
          <w:bCs/>
          <w:sz w:val="28"/>
          <w:szCs w:val="28"/>
          <w:lang w:val="en-US"/>
        </w:rPr>
        <w:t>pulse</w:t>
      </w:r>
      <w:r w:rsidRPr="00207730">
        <w:rPr>
          <w:bCs/>
          <w:sz w:val="28"/>
          <w:szCs w:val="28"/>
        </w:rPr>
        <w:t>.</w:t>
      </w:r>
      <w:r w:rsidRPr="00207730">
        <w:rPr>
          <w:bCs/>
          <w:sz w:val="28"/>
          <w:szCs w:val="28"/>
          <w:lang w:val="en-US"/>
        </w:rPr>
        <w:t>ru</w:t>
      </w:r>
      <w:r w:rsidRPr="00207730">
        <w:rPr>
          <w:bCs/>
          <w:sz w:val="28"/>
          <w:szCs w:val="28"/>
        </w:rPr>
        <w:t>/</w:t>
      </w:r>
      <w:r w:rsidRPr="00207730">
        <w:rPr>
          <w:bCs/>
          <w:sz w:val="28"/>
          <w:szCs w:val="28"/>
          <w:lang w:val="en-US"/>
        </w:rPr>
        <w:t>news</w:t>
      </w:r>
      <w:r w:rsidRPr="00207730">
        <w:rPr>
          <w:bCs/>
          <w:sz w:val="28"/>
          <w:szCs w:val="28"/>
        </w:rPr>
        <w:t>/</w:t>
      </w:r>
      <w:r w:rsidRPr="00207730">
        <w:rPr>
          <w:bCs/>
          <w:sz w:val="28"/>
          <w:szCs w:val="28"/>
          <w:lang w:val="en-US"/>
        </w:rPr>
        <w:t>v</w:t>
      </w:r>
      <w:r w:rsidRPr="00207730">
        <w:rPr>
          <w:bCs/>
          <w:sz w:val="28"/>
          <w:szCs w:val="28"/>
        </w:rPr>
        <w:t>-</w:t>
      </w:r>
      <w:r w:rsidRPr="00207730">
        <w:rPr>
          <w:bCs/>
          <w:sz w:val="28"/>
          <w:szCs w:val="28"/>
          <w:lang w:val="en-US"/>
        </w:rPr>
        <w:t>portugalii</w:t>
      </w:r>
      <w:r w:rsidRPr="00207730">
        <w:rPr>
          <w:bCs/>
          <w:sz w:val="28"/>
          <w:szCs w:val="28"/>
        </w:rPr>
        <w:t>-</w:t>
      </w:r>
      <w:r w:rsidRPr="00207730">
        <w:rPr>
          <w:bCs/>
          <w:sz w:val="28"/>
          <w:szCs w:val="28"/>
          <w:lang w:val="en-US"/>
        </w:rPr>
        <w:t>nauchili</w:t>
      </w:r>
      <w:r w:rsidRPr="00207730">
        <w:rPr>
          <w:bCs/>
          <w:sz w:val="28"/>
          <w:szCs w:val="28"/>
        </w:rPr>
        <w:t>-</w:t>
      </w:r>
      <w:r w:rsidRPr="00207730">
        <w:rPr>
          <w:bCs/>
          <w:sz w:val="28"/>
          <w:szCs w:val="28"/>
          <w:lang w:val="en-US"/>
        </w:rPr>
        <w:t>ii</w:t>
      </w:r>
      <w:r w:rsidRPr="00207730">
        <w:rPr>
          <w:bCs/>
          <w:sz w:val="28"/>
          <w:szCs w:val="28"/>
        </w:rPr>
        <w:t>-</w:t>
      </w:r>
      <w:r w:rsidRPr="00207730">
        <w:rPr>
          <w:bCs/>
          <w:sz w:val="28"/>
          <w:szCs w:val="28"/>
          <w:lang w:val="en-US"/>
        </w:rPr>
        <w:t>upravlyat</w:t>
      </w:r>
      <w:r w:rsidRPr="00207730">
        <w:rPr>
          <w:bCs/>
          <w:sz w:val="28"/>
          <w:szCs w:val="28"/>
        </w:rPr>
        <w:t>-</w:t>
      </w:r>
      <w:r w:rsidRPr="00207730">
        <w:rPr>
          <w:bCs/>
          <w:sz w:val="28"/>
          <w:szCs w:val="28"/>
          <w:lang w:val="en-US"/>
        </w:rPr>
        <w:t>tyuremnoj</w:t>
      </w:r>
      <w:r w:rsidRPr="00207730">
        <w:rPr>
          <w:bCs/>
          <w:sz w:val="28"/>
          <w:szCs w:val="28"/>
        </w:rPr>
        <w:t>-</w:t>
      </w:r>
      <w:r w:rsidRPr="00207730">
        <w:rPr>
          <w:bCs/>
          <w:sz w:val="28"/>
          <w:szCs w:val="28"/>
          <w:lang w:val="en-US"/>
        </w:rPr>
        <w:t>sistemoj</w:t>
      </w:r>
      <w:r w:rsidRPr="00207730">
        <w:rPr>
          <w:bCs/>
          <w:sz w:val="28"/>
          <w:szCs w:val="28"/>
        </w:rPr>
        <w:t xml:space="preserve">/ </w:t>
      </w:r>
      <w:bookmarkEnd w:id="269"/>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70"/>
    </w:p>
    <w:p w14:paraId="4DF53104" w14:textId="77777777" w:rsidR="00D50766" w:rsidRPr="00207730" w:rsidRDefault="00DE753F" w:rsidP="00742C3F">
      <w:pPr>
        <w:pStyle w:val="Default"/>
        <w:numPr>
          <w:ilvl w:val="0"/>
          <w:numId w:val="3"/>
        </w:numPr>
        <w:tabs>
          <w:tab w:val="left" w:pos="1276"/>
        </w:tabs>
        <w:spacing w:after="36"/>
        <w:ind w:left="0" w:firstLine="709"/>
        <w:jc w:val="both"/>
        <w:rPr>
          <w:sz w:val="28"/>
          <w:szCs w:val="28"/>
          <w:lang w:val="en-US"/>
        </w:rPr>
      </w:pPr>
      <w:bookmarkStart w:id="271" w:name="_Ref172823690"/>
      <w:r w:rsidRPr="00207730">
        <w:rPr>
          <w:bCs/>
          <w:sz w:val="28"/>
          <w:szCs w:val="28"/>
          <w:lang w:val="en-US"/>
        </w:rPr>
        <w:t>Kerr A., Willis M.</w:t>
      </w:r>
      <w:r w:rsidRPr="00207730">
        <w:rPr>
          <w:bCs/>
          <w:i/>
          <w:iCs/>
          <w:sz w:val="28"/>
          <w:szCs w:val="28"/>
          <w:lang w:val="en-US"/>
        </w:rPr>
        <w:t xml:space="preserve"> </w:t>
      </w:r>
      <w:r w:rsidRPr="00207730">
        <w:rPr>
          <w:bCs/>
          <w:sz w:val="28"/>
          <w:szCs w:val="28"/>
          <w:lang w:val="en-US"/>
        </w:rPr>
        <w:t xml:space="preserve">Prisoner use of information and communications technology. – Canberra: Australian Institute of Criminology, 2018. – 19 </w:t>
      </w:r>
      <w:r w:rsidRPr="00207730">
        <w:rPr>
          <w:bCs/>
          <w:sz w:val="28"/>
          <w:szCs w:val="28"/>
        </w:rPr>
        <w:t>р</w:t>
      </w:r>
      <w:r w:rsidRPr="00207730">
        <w:rPr>
          <w:bCs/>
          <w:sz w:val="28"/>
          <w:szCs w:val="28"/>
          <w:lang w:val="en-US"/>
        </w:rPr>
        <w:t>.</w:t>
      </w:r>
      <w:bookmarkEnd w:id="271"/>
    </w:p>
    <w:p w14:paraId="526639D9"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72" w:name="_Ref172823694"/>
      <w:r w:rsidRPr="00207730">
        <w:rPr>
          <w:bCs/>
          <w:sz w:val="28"/>
          <w:szCs w:val="28"/>
        </w:rPr>
        <w:t>Епифанов С.С. Пути решения проблемы адаптации сотрудников уголовно-исполнительной системы к применению научно-технических средств в правоохранительной деятельности // Прикладная юридическая психология. – 2015. – № 3. – С. 112-118.</w:t>
      </w:r>
      <w:bookmarkEnd w:id="272"/>
    </w:p>
    <w:p w14:paraId="36C61A0A"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73" w:name="_Ref198320893"/>
      <w:r w:rsidRPr="00207730">
        <w:rPr>
          <w:color w:val="auto"/>
          <w:sz w:val="28"/>
          <w:szCs w:val="28"/>
        </w:rPr>
        <w:t>Бек</w:t>
      </w:r>
      <w:r w:rsidR="001650C2" w:rsidRPr="00207730">
        <w:rPr>
          <w:color w:val="auto"/>
          <w:sz w:val="28"/>
          <w:szCs w:val="28"/>
        </w:rPr>
        <w:t>и</w:t>
      </w:r>
      <w:r w:rsidRPr="00207730">
        <w:rPr>
          <w:color w:val="auto"/>
          <w:sz w:val="28"/>
          <w:szCs w:val="28"/>
        </w:rPr>
        <w:t>шева С.Д.</w:t>
      </w:r>
      <w:r w:rsidRPr="00207730">
        <w:rPr>
          <w:rFonts w:asciiTheme="minorHAnsi" w:eastAsiaTheme="minorEastAsia" w:hAnsiTheme="minorHAnsi" w:cstheme="minorBidi"/>
          <w:color w:val="auto"/>
          <w:sz w:val="22"/>
          <w:szCs w:val="22"/>
          <w:lang w:eastAsia="ru-RU"/>
        </w:rPr>
        <w:t xml:space="preserve"> </w:t>
      </w:r>
      <w:r w:rsidRPr="00207730">
        <w:rPr>
          <w:rFonts w:eastAsiaTheme="minorEastAsia"/>
          <w:bCs/>
          <w:color w:val="auto"/>
          <w:sz w:val="28"/>
          <w:szCs w:val="28"/>
          <w:lang w:eastAsia="ru-RU"/>
        </w:rPr>
        <w:t>Использование инновационных технологий при выявлении и раскрытии уголовных экологических правонарушений: постановка проблемы //</w:t>
      </w:r>
      <w:r w:rsidRPr="00207730">
        <w:rPr>
          <w:rFonts w:eastAsiaTheme="minorEastAsia"/>
          <w:color w:val="auto"/>
          <w:sz w:val="28"/>
          <w:szCs w:val="28"/>
          <w:lang w:eastAsia="ru-RU"/>
        </w:rPr>
        <w:t xml:space="preserve"> </w:t>
      </w:r>
      <w:r w:rsidRPr="00207730">
        <w:rPr>
          <w:color w:val="auto"/>
          <w:sz w:val="28"/>
          <w:szCs w:val="28"/>
        </w:rPr>
        <w:t>Аубакировские чтения: сб. материалов международной научнопрактической конференции. – Алматы: Қазақстан Республикасы ІІМ М. Есболатов атындағы Алматы академиясының ҒЗжРБЖҰБ, 2018. – С. 9-11.</w:t>
      </w:r>
      <w:bookmarkEnd w:id="273"/>
    </w:p>
    <w:p w14:paraId="68E1D429" w14:textId="77777777" w:rsidR="00D50766" w:rsidRPr="00207730" w:rsidRDefault="00DE753F" w:rsidP="00742C3F">
      <w:pPr>
        <w:pStyle w:val="Default"/>
        <w:numPr>
          <w:ilvl w:val="0"/>
          <w:numId w:val="3"/>
        </w:numPr>
        <w:tabs>
          <w:tab w:val="left" w:pos="1276"/>
        </w:tabs>
        <w:spacing w:after="36"/>
        <w:ind w:left="0" w:firstLine="709"/>
        <w:jc w:val="both"/>
        <w:rPr>
          <w:sz w:val="28"/>
          <w:szCs w:val="28"/>
          <w:lang w:val="en-US"/>
        </w:rPr>
      </w:pPr>
      <w:bookmarkStart w:id="274" w:name="_Ref172823726"/>
      <w:r w:rsidRPr="00207730">
        <w:rPr>
          <w:bCs/>
          <w:color w:val="auto"/>
          <w:sz w:val="28"/>
          <w:szCs w:val="28"/>
          <w:lang w:val="en-US"/>
        </w:rPr>
        <w:t xml:space="preserve">Jefferson B. </w:t>
      </w:r>
      <w:r w:rsidRPr="00207730">
        <w:rPr>
          <w:bCs/>
          <w:iCs/>
          <w:color w:val="auto"/>
          <w:sz w:val="28"/>
          <w:szCs w:val="28"/>
          <w:lang w:val="en-US"/>
        </w:rPr>
        <w:t>Digitize and punish: Racial criminalization in the digital age</w:t>
      </w:r>
      <w:r w:rsidRPr="00207730">
        <w:rPr>
          <w:bCs/>
          <w:color w:val="auto"/>
          <w:sz w:val="28"/>
          <w:szCs w:val="28"/>
          <w:lang w:val="en-US"/>
        </w:rPr>
        <w:t xml:space="preserve">. – Minneapolis: University of Minnesota Press, 2020. – 264 </w:t>
      </w:r>
      <w:r w:rsidRPr="00207730">
        <w:rPr>
          <w:bCs/>
          <w:color w:val="auto"/>
          <w:sz w:val="28"/>
          <w:szCs w:val="28"/>
        </w:rPr>
        <w:t>р</w:t>
      </w:r>
      <w:r w:rsidRPr="00207730">
        <w:rPr>
          <w:bCs/>
          <w:color w:val="auto"/>
          <w:sz w:val="28"/>
          <w:szCs w:val="28"/>
          <w:lang w:val="en-US"/>
        </w:rPr>
        <w:t>.</w:t>
      </w:r>
      <w:bookmarkEnd w:id="274"/>
    </w:p>
    <w:p w14:paraId="3A9523A1"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75" w:name="_Ref172823729"/>
      <w:bookmarkStart w:id="276" w:name="_Ref198320913"/>
      <w:r w:rsidRPr="00207730">
        <w:rPr>
          <w:bCs/>
          <w:color w:val="auto"/>
          <w:sz w:val="28"/>
          <w:szCs w:val="28"/>
          <w:lang w:val="en-US"/>
        </w:rPr>
        <w:t xml:space="preserve">Chen S. No escape? Chinese VIP jail puts AI monitors in every cell ‘to make prison breaks impossible’. </w:t>
      </w:r>
      <w:r w:rsidRPr="00207730">
        <w:rPr>
          <w:color w:val="auto"/>
          <w:sz w:val="28"/>
          <w:szCs w:val="28"/>
        </w:rPr>
        <w:t>[Электронный ресурс] – Режим доступа:</w:t>
      </w:r>
      <w:r w:rsidRPr="00207730">
        <w:rPr>
          <w:bCs/>
          <w:color w:val="auto"/>
          <w:sz w:val="28"/>
          <w:szCs w:val="28"/>
        </w:rPr>
        <w:t xml:space="preserve"> </w:t>
      </w:r>
      <w:r w:rsidRPr="00207730">
        <w:rPr>
          <w:bCs/>
          <w:color w:val="auto"/>
          <w:sz w:val="28"/>
          <w:szCs w:val="28"/>
          <w:lang w:val="en-US"/>
        </w:rPr>
        <w:t>https</w:t>
      </w:r>
      <w:r w:rsidRPr="00207730">
        <w:rPr>
          <w:bCs/>
          <w:color w:val="auto"/>
          <w:sz w:val="28"/>
          <w:szCs w:val="28"/>
        </w:rPr>
        <w:t>://</w:t>
      </w:r>
      <w:r w:rsidRPr="00207730">
        <w:rPr>
          <w:bCs/>
          <w:color w:val="auto"/>
          <w:sz w:val="28"/>
          <w:szCs w:val="28"/>
          <w:lang w:val="en-US"/>
        </w:rPr>
        <w:t>www</w:t>
      </w:r>
      <w:r w:rsidRPr="00207730">
        <w:rPr>
          <w:bCs/>
          <w:color w:val="auto"/>
          <w:sz w:val="28"/>
          <w:szCs w:val="28"/>
        </w:rPr>
        <w:t>.</w:t>
      </w:r>
      <w:r w:rsidRPr="00207730">
        <w:rPr>
          <w:bCs/>
          <w:color w:val="auto"/>
          <w:sz w:val="28"/>
          <w:szCs w:val="28"/>
          <w:lang w:val="en-US"/>
        </w:rPr>
        <w:t>scmp</w:t>
      </w:r>
      <w:r w:rsidRPr="00207730">
        <w:rPr>
          <w:bCs/>
          <w:color w:val="auto"/>
          <w:sz w:val="28"/>
          <w:szCs w:val="28"/>
        </w:rPr>
        <w:t>.</w:t>
      </w:r>
      <w:r w:rsidRPr="00207730">
        <w:rPr>
          <w:bCs/>
          <w:color w:val="auto"/>
          <w:sz w:val="28"/>
          <w:szCs w:val="28"/>
          <w:lang w:val="en-US"/>
        </w:rPr>
        <w:t>com</w:t>
      </w:r>
      <w:r w:rsidRPr="00207730">
        <w:rPr>
          <w:bCs/>
          <w:color w:val="auto"/>
          <w:sz w:val="28"/>
          <w:szCs w:val="28"/>
        </w:rPr>
        <w:t>/</w:t>
      </w:r>
      <w:r w:rsidRPr="00207730">
        <w:rPr>
          <w:bCs/>
          <w:color w:val="auto"/>
          <w:sz w:val="28"/>
          <w:szCs w:val="28"/>
          <w:lang w:val="en-US"/>
        </w:rPr>
        <w:t>news</w:t>
      </w:r>
      <w:r w:rsidRPr="00207730">
        <w:rPr>
          <w:bCs/>
          <w:color w:val="auto"/>
          <w:sz w:val="28"/>
          <w:szCs w:val="28"/>
        </w:rPr>
        <w:t>/</w:t>
      </w:r>
      <w:r w:rsidRPr="00207730">
        <w:rPr>
          <w:bCs/>
          <w:color w:val="auto"/>
          <w:sz w:val="28"/>
          <w:szCs w:val="28"/>
          <w:lang w:val="en-US"/>
        </w:rPr>
        <w:t>china</w:t>
      </w:r>
      <w:r w:rsidRPr="00207730">
        <w:rPr>
          <w:bCs/>
          <w:color w:val="auto"/>
          <w:sz w:val="28"/>
          <w:szCs w:val="28"/>
        </w:rPr>
        <w:t>/</w:t>
      </w:r>
      <w:r w:rsidRPr="00207730">
        <w:rPr>
          <w:bCs/>
          <w:color w:val="auto"/>
          <w:sz w:val="28"/>
          <w:szCs w:val="28"/>
          <w:lang w:val="en-US"/>
        </w:rPr>
        <w:t>science</w:t>
      </w:r>
      <w:r w:rsidRPr="00207730">
        <w:rPr>
          <w:bCs/>
          <w:color w:val="auto"/>
          <w:sz w:val="28"/>
          <w:szCs w:val="28"/>
        </w:rPr>
        <w:t>/</w:t>
      </w:r>
      <w:r w:rsidRPr="00207730">
        <w:rPr>
          <w:bCs/>
          <w:color w:val="auto"/>
          <w:sz w:val="28"/>
          <w:szCs w:val="28"/>
          <w:lang w:val="en-US"/>
        </w:rPr>
        <w:t>article</w:t>
      </w:r>
      <w:r w:rsidRPr="00207730">
        <w:rPr>
          <w:bCs/>
          <w:color w:val="auto"/>
          <w:sz w:val="28"/>
          <w:szCs w:val="28"/>
        </w:rPr>
        <w:t>/3003903/</w:t>
      </w:r>
      <w:r w:rsidRPr="00207730">
        <w:rPr>
          <w:bCs/>
          <w:color w:val="auto"/>
          <w:sz w:val="28"/>
          <w:szCs w:val="28"/>
          <w:lang w:val="en-US"/>
        </w:rPr>
        <w:t>no</w:t>
      </w:r>
      <w:r w:rsidRPr="00207730">
        <w:rPr>
          <w:bCs/>
          <w:color w:val="auto"/>
          <w:sz w:val="28"/>
          <w:szCs w:val="28"/>
        </w:rPr>
        <w:t>-</w:t>
      </w:r>
      <w:r w:rsidRPr="00207730">
        <w:rPr>
          <w:bCs/>
          <w:color w:val="auto"/>
          <w:sz w:val="28"/>
          <w:szCs w:val="28"/>
          <w:lang w:val="en-US"/>
        </w:rPr>
        <w:t>escape</w:t>
      </w:r>
      <w:r w:rsidRPr="00207730">
        <w:rPr>
          <w:bCs/>
          <w:color w:val="auto"/>
          <w:sz w:val="28"/>
          <w:szCs w:val="28"/>
        </w:rPr>
        <w:t>-</w:t>
      </w:r>
      <w:r w:rsidRPr="00207730">
        <w:rPr>
          <w:bCs/>
          <w:color w:val="auto"/>
          <w:sz w:val="28"/>
          <w:szCs w:val="28"/>
          <w:lang w:val="en-US"/>
        </w:rPr>
        <w:t>chinesevip</w:t>
      </w:r>
      <w:r w:rsidRPr="00207730">
        <w:rPr>
          <w:bCs/>
          <w:color w:val="auto"/>
          <w:sz w:val="28"/>
          <w:szCs w:val="28"/>
        </w:rPr>
        <w:t>-</w:t>
      </w:r>
      <w:r w:rsidRPr="00207730">
        <w:rPr>
          <w:bCs/>
          <w:color w:val="auto"/>
          <w:sz w:val="28"/>
          <w:szCs w:val="28"/>
          <w:lang w:val="en-US"/>
        </w:rPr>
        <w:t>jail</w:t>
      </w:r>
      <w:r w:rsidRPr="00207730">
        <w:rPr>
          <w:bCs/>
          <w:color w:val="auto"/>
          <w:sz w:val="28"/>
          <w:szCs w:val="28"/>
        </w:rPr>
        <w:t>-</w:t>
      </w:r>
      <w:r w:rsidRPr="00207730">
        <w:rPr>
          <w:bCs/>
          <w:color w:val="auto"/>
          <w:sz w:val="28"/>
          <w:szCs w:val="28"/>
          <w:lang w:val="en-US"/>
        </w:rPr>
        <w:t>puts</w:t>
      </w:r>
      <w:r w:rsidRPr="00207730">
        <w:rPr>
          <w:bCs/>
          <w:color w:val="auto"/>
          <w:sz w:val="28"/>
          <w:szCs w:val="28"/>
        </w:rPr>
        <w:t>-</w:t>
      </w:r>
      <w:r w:rsidRPr="00207730">
        <w:rPr>
          <w:bCs/>
          <w:color w:val="auto"/>
          <w:sz w:val="28"/>
          <w:szCs w:val="28"/>
          <w:lang w:val="en-US"/>
        </w:rPr>
        <w:t>ai</w:t>
      </w:r>
      <w:r w:rsidRPr="00207730">
        <w:rPr>
          <w:bCs/>
          <w:color w:val="auto"/>
          <w:sz w:val="28"/>
          <w:szCs w:val="28"/>
        </w:rPr>
        <w:t>-</w:t>
      </w:r>
      <w:r w:rsidRPr="00207730">
        <w:rPr>
          <w:bCs/>
          <w:color w:val="auto"/>
          <w:sz w:val="28"/>
          <w:szCs w:val="28"/>
          <w:lang w:val="en-US"/>
        </w:rPr>
        <w:t>monitors</w:t>
      </w:r>
      <w:r w:rsidRPr="00207730">
        <w:rPr>
          <w:bCs/>
          <w:color w:val="auto"/>
          <w:sz w:val="28"/>
          <w:szCs w:val="28"/>
        </w:rPr>
        <w:t>-</w:t>
      </w:r>
      <w:r w:rsidRPr="00207730">
        <w:rPr>
          <w:bCs/>
          <w:color w:val="auto"/>
          <w:sz w:val="28"/>
          <w:szCs w:val="28"/>
          <w:lang w:val="en-US"/>
        </w:rPr>
        <w:t>every</w:t>
      </w:r>
      <w:r w:rsidRPr="00207730">
        <w:rPr>
          <w:bCs/>
          <w:color w:val="auto"/>
          <w:sz w:val="28"/>
          <w:szCs w:val="28"/>
        </w:rPr>
        <w:t>-</w:t>
      </w:r>
      <w:r w:rsidRPr="00207730">
        <w:rPr>
          <w:bCs/>
          <w:color w:val="auto"/>
          <w:sz w:val="28"/>
          <w:szCs w:val="28"/>
          <w:lang w:val="en-US"/>
        </w:rPr>
        <w:t>cell</w:t>
      </w:r>
      <w:r w:rsidRPr="00207730">
        <w:rPr>
          <w:bCs/>
          <w:color w:val="auto"/>
          <w:sz w:val="28"/>
          <w:szCs w:val="28"/>
        </w:rPr>
        <w:t>-</w:t>
      </w:r>
      <w:r w:rsidRPr="00207730">
        <w:rPr>
          <w:bCs/>
          <w:color w:val="auto"/>
          <w:sz w:val="28"/>
          <w:szCs w:val="28"/>
          <w:lang w:val="en-US"/>
        </w:rPr>
        <w:t>make</w:t>
      </w:r>
      <w:r w:rsidRPr="00207730">
        <w:rPr>
          <w:bCs/>
          <w:color w:val="auto"/>
          <w:sz w:val="28"/>
          <w:szCs w:val="28"/>
        </w:rPr>
        <w:t xml:space="preserve"> </w:t>
      </w:r>
      <w:bookmarkEnd w:id="275"/>
      <w:r w:rsidRPr="00207730">
        <w:rPr>
          <w:bCs/>
          <w:color w:val="auto"/>
          <w:sz w:val="28"/>
          <w:szCs w:val="28"/>
        </w:rPr>
        <w:t xml:space="preserve">– </w:t>
      </w:r>
      <w:r w:rsidRPr="00207730">
        <w:rPr>
          <w:color w:val="auto"/>
          <w:sz w:val="28"/>
          <w:szCs w:val="28"/>
        </w:rPr>
        <w:t xml:space="preserve">Дата обращения: </w:t>
      </w:r>
      <w:r w:rsidRPr="00207730">
        <w:rPr>
          <w:bCs/>
          <w:color w:val="auto"/>
          <w:sz w:val="28"/>
          <w:szCs w:val="28"/>
        </w:rPr>
        <w:t>16 февраля 2025</w:t>
      </w:r>
      <w:r w:rsidRPr="00207730">
        <w:rPr>
          <w:color w:val="auto"/>
          <w:sz w:val="28"/>
          <w:szCs w:val="28"/>
        </w:rPr>
        <w:t>.</w:t>
      </w:r>
      <w:bookmarkEnd w:id="276"/>
    </w:p>
    <w:p w14:paraId="06849F33" w14:textId="77777777" w:rsidR="00D50766" w:rsidRPr="00207730" w:rsidRDefault="00DE753F" w:rsidP="00742C3F">
      <w:pPr>
        <w:pStyle w:val="Default"/>
        <w:numPr>
          <w:ilvl w:val="0"/>
          <w:numId w:val="3"/>
        </w:numPr>
        <w:tabs>
          <w:tab w:val="left" w:pos="1276"/>
        </w:tabs>
        <w:spacing w:after="36"/>
        <w:ind w:left="0" w:firstLine="709"/>
        <w:jc w:val="both"/>
        <w:rPr>
          <w:sz w:val="28"/>
          <w:szCs w:val="28"/>
        </w:rPr>
      </w:pPr>
      <w:bookmarkStart w:id="277" w:name="_Ref198320919"/>
      <w:r w:rsidRPr="00207730">
        <w:rPr>
          <w:color w:val="auto"/>
          <w:sz w:val="28"/>
          <w:szCs w:val="28"/>
        </w:rPr>
        <w:t>Мегатюрьма для гангстеров. [Электронный ресурс] – Режим доступа:</w:t>
      </w:r>
      <w:r w:rsidRPr="00207730">
        <w:rPr>
          <w:bCs/>
          <w:color w:val="auto"/>
          <w:sz w:val="28"/>
          <w:szCs w:val="28"/>
        </w:rPr>
        <w:t xml:space="preserve"> </w:t>
      </w:r>
      <w:r w:rsidRPr="00207730">
        <w:rPr>
          <w:bCs/>
          <w:color w:val="auto"/>
          <w:sz w:val="28"/>
          <w:szCs w:val="28"/>
          <w:lang w:val="en-US"/>
        </w:rPr>
        <w:t>https</w:t>
      </w:r>
      <w:r w:rsidRPr="00207730">
        <w:rPr>
          <w:bCs/>
          <w:color w:val="auto"/>
          <w:sz w:val="28"/>
          <w:szCs w:val="28"/>
        </w:rPr>
        <w:t>://</w:t>
      </w:r>
      <w:r w:rsidRPr="00207730">
        <w:rPr>
          <w:bCs/>
          <w:color w:val="auto"/>
          <w:sz w:val="28"/>
          <w:szCs w:val="28"/>
          <w:lang w:val="en-US"/>
        </w:rPr>
        <w:t>time</w:t>
      </w:r>
      <w:r w:rsidRPr="00207730">
        <w:rPr>
          <w:bCs/>
          <w:color w:val="auto"/>
          <w:sz w:val="28"/>
          <w:szCs w:val="28"/>
        </w:rPr>
        <w:t>.</w:t>
      </w:r>
      <w:r w:rsidRPr="00207730">
        <w:rPr>
          <w:bCs/>
          <w:color w:val="auto"/>
          <w:sz w:val="28"/>
          <w:szCs w:val="28"/>
          <w:lang w:val="en-US"/>
        </w:rPr>
        <w:t>kz</w:t>
      </w:r>
      <w:r w:rsidRPr="00207730">
        <w:rPr>
          <w:bCs/>
          <w:color w:val="auto"/>
          <w:sz w:val="28"/>
          <w:szCs w:val="28"/>
        </w:rPr>
        <w:t>/</w:t>
      </w:r>
      <w:r w:rsidRPr="00207730">
        <w:rPr>
          <w:bCs/>
          <w:color w:val="auto"/>
          <w:sz w:val="28"/>
          <w:szCs w:val="28"/>
          <w:lang w:val="en-US"/>
        </w:rPr>
        <w:t>articles</w:t>
      </w:r>
      <w:r w:rsidRPr="00207730">
        <w:rPr>
          <w:bCs/>
          <w:color w:val="auto"/>
          <w:sz w:val="28"/>
          <w:szCs w:val="28"/>
        </w:rPr>
        <w:t>/</w:t>
      </w:r>
      <w:r w:rsidRPr="00207730">
        <w:rPr>
          <w:bCs/>
          <w:color w:val="auto"/>
          <w:sz w:val="28"/>
          <w:szCs w:val="28"/>
          <w:lang w:val="en-US"/>
        </w:rPr>
        <w:t>mir</w:t>
      </w:r>
      <w:r w:rsidRPr="00207730">
        <w:rPr>
          <w:bCs/>
          <w:color w:val="auto"/>
          <w:sz w:val="28"/>
          <w:szCs w:val="28"/>
        </w:rPr>
        <w:t>/2023/02/27/</w:t>
      </w:r>
      <w:r w:rsidRPr="00207730">
        <w:rPr>
          <w:bCs/>
          <w:color w:val="auto"/>
          <w:sz w:val="28"/>
          <w:szCs w:val="28"/>
          <w:lang w:val="en-US"/>
        </w:rPr>
        <w:t>megatyurma</w:t>
      </w:r>
      <w:r w:rsidRPr="00207730">
        <w:rPr>
          <w:bCs/>
          <w:color w:val="auto"/>
          <w:sz w:val="28"/>
          <w:szCs w:val="28"/>
        </w:rPr>
        <w:t>-</w:t>
      </w:r>
      <w:r w:rsidRPr="00207730">
        <w:rPr>
          <w:bCs/>
          <w:color w:val="auto"/>
          <w:sz w:val="28"/>
          <w:szCs w:val="28"/>
          <w:lang w:val="en-US"/>
        </w:rPr>
        <w:t>dlya</w:t>
      </w:r>
      <w:r w:rsidRPr="00207730">
        <w:rPr>
          <w:bCs/>
          <w:color w:val="auto"/>
          <w:sz w:val="28"/>
          <w:szCs w:val="28"/>
        </w:rPr>
        <w:t>-</w:t>
      </w:r>
      <w:r w:rsidRPr="00207730">
        <w:rPr>
          <w:bCs/>
          <w:color w:val="auto"/>
          <w:sz w:val="28"/>
          <w:szCs w:val="28"/>
          <w:lang w:val="en-US"/>
        </w:rPr>
        <w:t>gangsterov</w:t>
      </w:r>
      <w:r w:rsidRPr="00207730">
        <w:rPr>
          <w:bCs/>
          <w:color w:val="auto"/>
          <w:sz w:val="28"/>
          <w:szCs w:val="28"/>
        </w:rPr>
        <w:t xml:space="preserve"> – </w:t>
      </w:r>
      <w:r w:rsidRPr="00207730">
        <w:rPr>
          <w:color w:val="auto"/>
          <w:sz w:val="28"/>
          <w:szCs w:val="28"/>
        </w:rPr>
        <w:t xml:space="preserve">Дата обращения: </w:t>
      </w:r>
      <w:r w:rsidRPr="00207730">
        <w:rPr>
          <w:bCs/>
          <w:color w:val="auto"/>
          <w:sz w:val="28"/>
          <w:szCs w:val="28"/>
        </w:rPr>
        <w:t>16 мая 2025</w:t>
      </w:r>
      <w:r w:rsidRPr="00207730">
        <w:rPr>
          <w:color w:val="auto"/>
          <w:sz w:val="28"/>
          <w:szCs w:val="28"/>
        </w:rPr>
        <w:t>.</w:t>
      </w:r>
      <w:bookmarkEnd w:id="277"/>
    </w:p>
    <w:p w14:paraId="28DC147C" w14:textId="7EE0E447" w:rsidR="00D50766" w:rsidRPr="00207730" w:rsidRDefault="00DE753F" w:rsidP="00742C3F">
      <w:pPr>
        <w:pStyle w:val="Default"/>
        <w:numPr>
          <w:ilvl w:val="0"/>
          <w:numId w:val="3"/>
        </w:numPr>
        <w:tabs>
          <w:tab w:val="left" w:pos="1276"/>
        </w:tabs>
        <w:spacing w:after="36"/>
        <w:ind w:left="0" w:firstLine="709"/>
        <w:jc w:val="both"/>
        <w:rPr>
          <w:color w:val="auto"/>
          <w:sz w:val="28"/>
          <w:szCs w:val="28"/>
        </w:rPr>
      </w:pPr>
      <w:bookmarkStart w:id="278" w:name="_Ref198320938"/>
      <w:r w:rsidRPr="00207730">
        <w:rPr>
          <w:sz w:val="28"/>
          <w:szCs w:val="28"/>
        </w:rPr>
        <w:t>Модельный уголовно-исполнительный кодекс для государств-участников СНГ (принят постановлением Межпарламентской Ассамблеей государств-участников СНГ от 2 ноября 1996 года) // Приложение к Информационному бюллетеню Межпарламентской Ассамблеи государств-участников СНГ. – 1997. – № 12.</w:t>
      </w:r>
      <w:bookmarkEnd w:id="34"/>
      <w:bookmarkEnd w:id="278"/>
    </w:p>
    <w:p w14:paraId="1E0AB24A" w14:textId="77777777" w:rsidR="00D50766" w:rsidRPr="00207730"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519D7E58" w14:textId="53931691" w:rsidR="005320DD" w:rsidRPr="0076681C" w:rsidRDefault="005320DD" w:rsidP="0076681C">
      <w:pPr>
        <w:rPr>
          <w:rFonts w:eastAsia="Calibri" w:cs="Times New Roman"/>
          <w:b/>
          <w:caps/>
          <w:sz w:val="28"/>
          <w:szCs w:val="28"/>
          <w:lang w:val="ru-RU"/>
        </w:rPr>
        <w:sectPr w:rsidR="005320DD" w:rsidRPr="0076681C" w:rsidSect="00055992">
          <w:footerReference w:type="default" r:id="rId52"/>
          <w:pgSz w:w="11906" w:h="16838"/>
          <w:pgMar w:top="851" w:right="567" w:bottom="851" w:left="1134" w:header="709" w:footer="709" w:gutter="0"/>
          <w:cols w:space="708"/>
          <w:titlePg/>
          <w:docGrid w:linePitch="360"/>
        </w:sectPr>
      </w:pPr>
      <w:bookmarkStart w:id="279" w:name="_Toc198280898"/>
      <w:bookmarkStart w:id="280" w:name="_Hlk206621387"/>
      <w:bookmarkStart w:id="281" w:name="_Toc198280895"/>
    </w:p>
    <w:p w14:paraId="33EFF0D4" w14:textId="20FD904F" w:rsidR="00833D02" w:rsidRPr="00833D02" w:rsidRDefault="00833D02" w:rsidP="00833D02">
      <w:pPr>
        <w:pStyle w:val="1"/>
        <w:spacing w:before="0" w:line="240" w:lineRule="auto"/>
        <w:jc w:val="center"/>
        <w:rPr>
          <w:rFonts w:ascii="Times New Roman" w:eastAsia="Calibri" w:hAnsi="Times New Roman" w:cs="Times New Roman"/>
          <w:b/>
          <w:caps/>
          <w:color w:val="auto"/>
          <w:sz w:val="28"/>
          <w:szCs w:val="28"/>
          <w:lang w:val="ru-RU"/>
        </w:rPr>
      </w:pPr>
      <w:bookmarkStart w:id="282" w:name="_Hlk221476670"/>
      <w:r w:rsidRPr="00207730">
        <w:rPr>
          <w:rFonts w:ascii="Times New Roman" w:eastAsia="Calibri" w:hAnsi="Times New Roman" w:cs="Times New Roman"/>
          <w:b/>
          <w:caps/>
          <w:color w:val="auto"/>
          <w:sz w:val="28"/>
          <w:szCs w:val="28"/>
          <w:lang w:val="ru-RU"/>
        </w:rPr>
        <w:t xml:space="preserve">Приложение </w:t>
      </w:r>
      <w:r>
        <w:rPr>
          <w:rFonts w:ascii="Times New Roman" w:eastAsia="Calibri" w:hAnsi="Times New Roman" w:cs="Times New Roman"/>
          <w:b/>
          <w:caps/>
          <w:color w:val="auto"/>
          <w:sz w:val="28"/>
          <w:szCs w:val="28"/>
          <w:lang w:val="ru-RU"/>
        </w:rPr>
        <w:t>а</w:t>
      </w:r>
    </w:p>
    <w:p w14:paraId="5430AF93" w14:textId="327B015C" w:rsidR="00833D02" w:rsidRPr="00833D02" w:rsidRDefault="00833D02" w:rsidP="00833D02">
      <w:pPr>
        <w:spacing w:after="0" w:line="240" w:lineRule="auto"/>
        <w:jc w:val="right"/>
        <w:rPr>
          <w:bCs/>
          <w:sz w:val="28"/>
          <w:szCs w:val="28"/>
          <w:lang w:val="ru-RU"/>
        </w:rPr>
      </w:pPr>
      <w:r w:rsidRPr="00833D02">
        <w:rPr>
          <w:b/>
          <w:i/>
          <w:sz w:val="28"/>
          <w:szCs w:val="28"/>
          <w:lang w:val="ru-RU"/>
        </w:rPr>
        <w:t>ПРОЕКТ</w:t>
      </w:r>
      <w:r w:rsidRPr="00833D02">
        <w:rPr>
          <w:bCs/>
          <w:sz w:val="28"/>
          <w:szCs w:val="28"/>
          <w:lang w:val="ru-RU"/>
        </w:rPr>
        <w:t xml:space="preserve"> </w:t>
      </w:r>
    </w:p>
    <w:p w14:paraId="6ACC6CBF" w14:textId="77777777" w:rsidR="00833D02" w:rsidRPr="00833D02" w:rsidRDefault="00833D02" w:rsidP="00833D02">
      <w:pPr>
        <w:spacing w:after="0" w:line="240" w:lineRule="auto"/>
        <w:jc w:val="center"/>
        <w:rPr>
          <w:bCs/>
          <w:sz w:val="28"/>
          <w:szCs w:val="28"/>
          <w:lang w:val="ru-RU"/>
        </w:rPr>
      </w:pPr>
    </w:p>
    <w:p w14:paraId="3F74CD21" w14:textId="77777777" w:rsidR="00833D02" w:rsidRPr="00833D02" w:rsidRDefault="00833D02" w:rsidP="00833D02">
      <w:pPr>
        <w:spacing w:after="0" w:line="240" w:lineRule="auto"/>
        <w:jc w:val="center"/>
        <w:rPr>
          <w:bCs/>
          <w:sz w:val="28"/>
          <w:szCs w:val="28"/>
          <w:lang w:val="ru-RU"/>
        </w:rPr>
      </w:pPr>
      <w:r w:rsidRPr="00833D02">
        <w:rPr>
          <w:bCs/>
          <w:sz w:val="28"/>
          <w:szCs w:val="28"/>
          <w:lang w:val="ru-RU"/>
        </w:rPr>
        <w:t xml:space="preserve">КОСТАНАЙСКАЯ АКАДЕМИЯ </w:t>
      </w:r>
    </w:p>
    <w:p w14:paraId="7EEE3AA2" w14:textId="77777777" w:rsidR="00833D02" w:rsidRPr="00833D02" w:rsidRDefault="00833D02" w:rsidP="00833D02">
      <w:pPr>
        <w:spacing w:after="0" w:line="240" w:lineRule="auto"/>
        <w:jc w:val="center"/>
        <w:rPr>
          <w:sz w:val="28"/>
          <w:szCs w:val="28"/>
          <w:lang w:val="ru-RU"/>
        </w:rPr>
      </w:pPr>
      <w:r w:rsidRPr="00833D02">
        <w:rPr>
          <w:bCs/>
          <w:sz w:val="28"/>
          <w:szCs w:val="28"/>
          <w:lang w:val="ru-RU"/>
        </w:rPr>
        <w:t>МИНИСТЕРСТВА ВНУТРЕННИХ ДЕЛ РЕСПУБЛИКИ КАЗАХСТАН ИМЕНИ ШРАКБЕКА КАБЫЛБАЕВА</w:t>
      </w:r>
    </w:p>
    <w:p w14:paraId="144C5C47" w14:textId="77777777" w:rsidR="00833D02" w:rsidRPr="00833D02" w:rsidRDefault="00833D02" w:rsidP="00833D02">
      <w:pPr>
        <w:spacing w:after="0" w:line="240" w:lineRule="auto"/>
        <w:jc w:val="center"/>
        <w:rPr>
          <w:sz w:val="28"/>
          <w:szCs w:val="28"/>
          <w:lang w:val="ru-RU"/>
        </w:rPr>
      </w:pPr>
    </w:p>
    <w:p w14:paraId="507CDA59" w14:textId="77777777" w:rsidR="00833D02" w:rsidRPr="00833D02" w:rsidRDefault="00833D02" w:rsidP="00833D02">
      <w:pPr>
        <w:spacing w:after="0" w:line="240" w:lineRule="auto"/>
        <w:jc w:val="center"/>
        <w:rPr>
          <w:sz w:val="28"/>
          <w:szCs w:val="28"/>
          <w:lang w:val="ru-RU"/>
        </w:rPr>
      </w:pPr>
    </w:p>
    <w:p w14:paraId="60D157E7" w14:textId="77777777" w:rsidR="00833D02" w:rsidRPr="00833D02" w:rsidRDefault="00833D02" w:rsidP="00833D02">
      <w:pPr>
        <w:spacing w:after="0" w:line="240" w:lineRule="auto"/>
        <w:jc w:val="center"/>
        <w:rPr>
          <w:caps/>
          <w:sz w:val="28"/>
          <w:szCs w:val="28"/>
          <w:lang w:val="ru-RU"/>
        </w:rPr>
      </w:pPr>
      <w:r w:rsidRPr="00833D02">
        <w:rPr>
          <w:caps/>
          <w:sz w:val="28"/>
          <w:szCs w:val="28"/>
          <w:lang w:val="ru-RU"/>
        </w:rPr>
        <w:t>КАФЕДРА уголовно-исполнительного права</w:t>
      </w:r>
    </w:p>
    <w:p w14:paraId="5A26355F" w14:textId="77777777" w:rsidR="00833D02" w:rsidRDefault="00833D02" w:rsidP="00833D02">
      <w:pPr>
        <w:pStyle w:val="af0"/>
        <w:jc w:val="both"/>
        <w:rPr>
          <w:rFonts w:ascii="Times New Roman" w:hAnsi="Times New Roman"/>
          <w:sz w:val="28"/>
          <w:szCs w:val="28"/>
        </w:rPr>
      </w:pPr>
    </w:p>
    <w:p w14:paraId="06DA7267" w14:textId="77777777" w:rsidR="00833D02" w:rsidRPr="005B674A" w:rsidRDefault="00833D02" w:rsidP="00833D02">
      <w:pPr>
        <w:pStyle w:val="af0"/>
        <w:rPr>
          <w:rFonts w:ascii="Times New Roman" w:hAnsi="Times New Roman"/>
          <w:b/>
          <w:i/>
          <w:sz w:val="28"/>
          <w:szCs w:val="28"/>
        </w:rPr>
      </w:pPr>
      <w:r>
        <w:rPr>
          <w:rFonts w:ascii="Times New Roman" w:hAnsi="Times New Roman"/>
          <w:b/>
          <w:i/>
          <w:sz w:val="28"/>
          <w:szCs w:val="28"/>
        </w:rPr>
        <w:t xml:space="preserve">        </w:t>
      </w:r>
    </w:p>
    <w:p w14:paraId="05639AAF" w14:textId="77777777" w:rsidR="00833D02" w:rsidRPr="00AD0776" w:rsidRDefault="00833D02" w:rsidP="00833D02">
      <w:pPr>
        <w:pStyle w:val="af0"/>
        <w:jc w:val="both"/>
        <w:rPr>
          <w:rFonts w:ascii="Times New Roman" w:hAnsi="Times New Roman"/>
          <w:sz w:val="28"/>
          <w:szCs w:val="28"/>
        </w:rPr>
      </w:pPr>
    </w:p>
    <w:p w14:paraId="5931E711" w14:textId="77777777" w:rsidR="00833D02" w:rsidRDefault="00833D02" w:rsidP="00833D02">
      <w:pPr>
        <w:pStyle w:val="af0"/>
        <w:ind w:left="6372" w:firstLine="708"/>
        <w:jc w:val="both"/>
        <w:rPr>
          <w:rFonts w:ascii="Times New Roman" w:hAnsi="Times New Roman"/>
          <w:sz w:val="28"/>
          <w:szCs w:val="28"/>
        </w:rPr>
      </w:pPr>
      <w:r>
        <w:rPr>
          <w:rFonts w:ascii="Times New Roman" w:hAnsi="Times New Roman"/>
          <w:sz w:val="28"/>
          <w:szCs w:val="28"/>
        </w:rPr>
        <w:t xml:space="preserve">     Утверждаю</w:t>
      </w:r>
    </w:p>
    <w:p w14:paraId="6A7A598E" w14:textId="77777777" w:rsidR="00833D02" w:rsidRDefault="00833D02" w:rsidP="00833D02">
      <w:pPr>
        <w:pStyle w:val="af0"/>
        <w:ind w:left="6372"/>
        <w:jc w:val="both"/>
        <w:rPr>
          <w:rFonts w:ascii="Times New Roman" w:hAnsi="Times New Roman"/>
          <w:sz w:val="28"/>
          <w:szCs w:val="28"/>
          <w:lang w:val="kk-KZ"/>
        </w:rPr>
      </w:pPr>
      <w:r w:rsidRPr="005B674A">
        <w:rPr>
          <w:rFonts w:ascii="Times New Roman" w:hAnsi="Times New Roman"/>
          <w:sz w:val="28"/>
          <w:szCs w:val="28"/>
          <w:lang w:val="kk-KZ"/>
        </w:rPr>
        <w:t xml:space="preserve">Заместитель начальника Костанайской академии Министерства внутренних дел Республики Казахстан имени Шракбека Кабылбаева, доктор философии (PhD), ассоциированный профессор (доцент), полковник полиции                   </w:t>
      </w:r>
      <w:r>
        <w:rPr>
          <w:rFonts w:ascii="Times New Roman" w:hAnsi="Times New Roman"/>
          <w:sz w:val="28"/>
          <w:szCs w:val="28"/>
          <w:lang w:val="kk-KZ"/>
        </w:rPr>
        <w:t xml:space="preserve">                  _______________Муканов М.Р.</w:t>
      </w:r>
    </w:p>
    <w:p w14:paraId="72CA8961" w14:textId="77777777" w:rsidR="00833D02" w:rsidRPr="00181292" w:rsidRDefault="00833D02" w:rsidP="00833D02">
      <w:pPr>
        <w:pStyle w:val="af0"/>
        <w:ind w:left="6372"/>
        <w:jc w:val="both"/>
        <w:rPr>
          <w:rFonts w:ascii="Times New Roman" w:hAnsi="Times New Roman"/>
          <w:sz w:val="28"/>
          <w:szCs w:val="28"/>
        </w:rPr>
      </w:pPr>
      <w:r>
        <w:rPr>
          <w:rFonts w:ascii="Times New Roman" w:hAnsi="Times New Roman"/>
          <w:sz w:val="28"/>
          <w:szCs w:val="28"/>
        </w:rPr>
        <w:t>«</w:t>
      </w:r>
      <w:r w:rsidRPr="004C2838">
        <w:rPr>
          <w:rFonts w:ascii="Times New Roman" w:hAnsi="Times New Roman"/>
          <w:sz w:val="28"/>
          <w:szCs w:val="28"/>
        </w:rPr>
        <w:t>___</w:t>
      </w:r>
      <w:r>
        <w:rPr>
          <w:rFonts w:ascii="Times New Roman" w:hAnsi="Times New Roman"/>
          <w:sz w:val="28"/>
          <w:szCs w:val="28"/>
        </w:rPr>
        <w:t>»</w:t>
      </w:r>
      <w:r w:rsidRPr="004C2838">
        <w:rPr>
          <w:rFonts w:ascii="Times New Roman" w:hAnsi="Times New Roman"/>
          <w:sz w:val="28"/>
          <w:szCs w:val="28"/>
        </w:rPr>
        <w:t xml:space="preserve"> _____</w:t>
      </w:r>
      <w:r>
        <w:rPr>
          <w:rFonts w:ascii="Times New Roman" w:hAnsi="Times New Roman"/>
          <w:sz w:val="28"/>
          <w:szCs w:val="28"/>
        </w:rPr>
        <w:t>_</w:t>
      </w:r>
      <w:r w:rsidRPr="004C2838">
        <w:rPr>
          <w:rFonts w:ascii="Times New Roman" w:hAnsi="Times New Roman"/>
          <w:sz w:val="28"/>
          <w:szCs w:val="28"/>
        </w:rPr>
        <w:t>_______ 202</w:t>
      </w:r>
      <w:r>
        <w:rPr>
          <w:rFonts w:ascii="Times New Roman" w:hAnsi="Times New Roman"/>
          <w:sz w:val="28"/>
          <w:szCs w:val="28"/>
        </w:rPr>
        <w:t xml:space="preserve">   г.</w:t>
      </w:r>
    </w:p>
    <w:p w14:paraId="5F05448C" w14:textId="77777777" w:rsidR="00833D02" w:rsidRDefault="00833D02" w:rsidP="00833D02">
      <w:pPr>
        <w:pStyle w:val="af0"/>
        <w:jc w:val="both"/>
        <w:rPr>
          <w:rFonts w:ascii="Times New Roman" w:hAnsi="Times New Roman"/>
          <w:sz w:val="28"/>
          <w:szCs w:val="28"/>
        </w:rPr>
      </w:pPr>
    </w:p>
    <w:p w14:paraId="6823A7DE" w14:textId="77777777" w:rsidR="00833D02" w:rsidRPr="00AD0776" w:rsidRDefault="00833D02" w:rsidP="00833D02">
      <w:pPr>
        <w:pStyle w:val="af0"/>
        <w:jc w:val="both"/>
        <w:rPr>
          <w:rFonts w:ascii="Times New Roman" w:hAnsi="Times New Roman"/>
          <w:sz w:val="28"/>
          <w:szCs w:val="28"/>
        </w:rPr>
      </w:pPr>
    </w:p>
    <w:p w14:paraId="3AEBD6E6" w14:textId="77777777" w:rsidR="00833D02" w:rsidRPr="00167BB2" w:rsidRDefault="00833D02" w:rsidP="00833D02">
      <w:pPr>
        <w:pStyle w:val="af0"/>
        <w:jc w:val="center"/>
        <w:rPr>
          <w:rFonts w:ascii="Times New Roman" w:hAnsi="Times New Roman"/>
          <w:b/>
          <w:sz w:val="28"/>
          <w:szCs w:val="28"/>
        </w:rPr>
      </w:pPr>
      <w:r w:rsidRPr="00167BB2">
        <w:rPr>
          <w:rFonts w:ascii="Times New Roman" w:hAnsi="Times New Roman"/>
          <w:b/>
          <w:sz w:val="28"/>
          <w:szCs w:val="28"/>
        </w:rPr>
        <w:t>РАБОЧАЯ</w:t>
      </w:r>
      <w:r>
        <w:rPr>
          <w:rFonts w:ascii="Times New Roman" w:hAnsi="Times New Roman"/>
          <w:b/>
          <w:sz w:val="28"/>
          <w:szCs w:val="28"/>
        </w:rPr>
        <w:t xml:space="preserve"> </w:t>
      </w:r>
      <w:r w:rsidRPr="00167BB2">
        <w:rPr>
          <w:rFonts w:ascii="Times New Roman" w:hAnsi="Times New Roman"/>
          <w:b/>
          <w:sz w:val="28"/>
          <w:szCs w:val="28"/>
        </w:rPr>
        <w:t>УЧЕБНАЯ</w:t>
      </w:r>
      <w:r>
        <w:rPr>
          <w:rFonts w:ascii="Times New Roman" w:hAnsi="Times New Roman"/>
          <w:b/>
          <w:sz w:val="28"/>
          <w:szCs w:val="28"/>
        </w:rPr>
        <w:t xml:space="preserve"> </w:t>
      </w:r>
      <w:r w:rsidRPr="00167BB2">
        <w:rPr>
          <w:rFonts w:ascii="Times New Roman" w:hAnsi="Times New Roman"/>
          <w:b/>
          <w:sz w:val="28"/>
          <w:szCs w:val="28"/>
        </w:rPr>
        <w:t>ПРОГРАММА</w:t>
      </w:r>
      <w:r>
        <w:rPr>
          <w:rFonts w:ascii="Times New Roman" w:hAnsi="Times New Roman"/>
          <w:b/>
          <w:sz w:val="28"/>
          <w:szCs w:val="28"/>
        </w:rPr>
        <w:t xml:space="preserve"> </w:t>
      </w:r>
    </w:p>
    <w:p w14:paraId="04A01AF0" w14:textId="77777777" w:rsidR="00833D02" w:rsidRPr="00167BB2" w:rsidRDefault="00833D02" w:rsidP="00833D02">
      <w:pPr>
        <w:pStyle w:val="af0"/>
        <w:jc w:val="center"/>
        <w:rPr>
          <w:rFonts w:ascii="Times New Roman" w:hAnsi="Times New Roman"/>
          <w:b/>
          <w:sz w:val="28"/>
          <w:szCs w:val="28"/>
        </w:rPr>
      </w:pPr>
      <w:r w:rsidRPr="00167BB2">
        <w:rPr>
          <w:rFonts w:ascii="Times New Roman" w:hAnsi="Times New Roman"/>
          <w:b/>
          <w:sz w:val="28"/>
          <w:szCs w:val="28"/>
        </w:rPr>
        <w:t>(СИЛЛАБУС)</w:t>
      </w:r>
    </w:p>
    <w:p w14:paraId="0D361373" w14:textId="77777777" w:rsidR="00833D02" w:rsidRPr="00833D02" w:rsidRDefault="00833D02" w:rsidP="00833D02">
      <w:pPr>
        <w:shd w:val="clear" w:color="auto" w:fill="FFFFFF"/>
        <w:spacing w:after="0" w:line="240" w:lineRule="auto"/>
        <w:jc w:val="center"/>
        <w:rPr>
          <w:sz w:val="28"/>
          <w:szCs w:val="28"/>
          <w:lang w:val="ru-RU"/>
        </w:rPr>
      </w:pPr>
      <w:r w:rsidRPr="00833D02">
        <w:rPr>
          <w:sz w:val="28"/>
          <w:szCs w:val="28"/>
          <w:lang w:val="ru-RU"/>
        </w:rPr>
        <w:t>по дисциплине «</w:t>
      </w:r>
      <w:r w:rsidRPr="00833D02">
        <w:rPr>
          <w:rFonts w:eastAsia="Calibri"/>
          <w:bCs/>
          <w:sz w:val="28"/>
          <w:szCs w:val="28"/>
          <w:lang w:val="ru-RU"/>
        </w:rPr>
        <w:t>Технико-криминалистическое обеспечение содержания осужденных в учреждениях уголовно-исполнительной системы</w:t>
      </w:r>
      <w:r w:rsidRPr="00833D02">
        <w:rPr>
          <w:sz w:val="28"/>
          <w:szCs w:val="28"/>
          <w:lang w:val="ru-RU"/>
        </w:rPr>
        <w:t xml:space="preserve">» </w:t>
      </w:r>
    </w:p>
    <w:p w14:paraId="6E94E756" w14:textId="77777777" w:rsidR="00833D02" w:rsidRPr="00833D02" w:rsidRDefault="00833D02" w:rsidP="00833D02">
      <w:pPr>
        <w:shd w:val="clear" w:color="auto" w:fill="FFFFFF"/>
        <w:spacing w:after="0" w:line="240" w:lineRule="auto"/>
        <w:jc w:val="center"/>
        <w:rPr>
          <w:sz w:val="28"/>
          <w:szCs w:val="28"/>
          <w:lang w:val="ru-RU"/>
        </w:rPr>
      </w:pPr>
      <w:r w:rsidRPr="00833D02">
        <w:rPr>
          <w:sz w:val="28"/>
          <w:szCs w:val="28"/>
          <w:lang w:val="ru-RU"/>
        </w:rPr>
        <w:t xml:space="preserve">для обучающихся (бакалавров) 3 курса (набор 2026 г.) </w:t>
      </w:r>
    </w:p>
    <w:p w14:paraId="617BAFCC" w14:textId="77777777" w:rsidR="00833D02" w:rsidRPr="00833D02" w:rsidRDefault="00833D02" w:rsidP="00833D02">
      <w:pPr>
        <w:spacing w:after="0" w:line="240" w:lineRule="auto"/>
        <w:jc w:val="center"/>
        <w:rPr>
          <w:sz w:val="28"/>
          <w:szCs w:val="28"/>
          <w:lang w:val="ru-RU"/>
        </w:rPr>
      </w:pPr>
    </w:p>
    <w:p w14:paraId="61141221" w14:textId="77777777" w:rsidR="00833D02" w:rsidRPr="00833D02" w:rsidRDefault="00833D02" w:rsidP="00833D02">
      <w:pPr>
        <w:spacing w:after="0" w:line="240" w:lineRule="auto"/>
        <w:jc w:val="center"/>
        <w:rPr>
          <w:sz w:val="28"/>
          <w:szCs w:val="28"/>
          <w:lang w:val="ru-RU"/>
        </w:rPr>
      </w:pPr>
    </w:p>
    <w:p w14:paraId="5A0860D7" w14:textId="77777777" w:rsidR="00833D02" w:rsidRPr="00833D02" w:rsidRDefault="00833D02" w:rsidP="00833D02">
      <w:pPr>
        <w:spacing w:after="0" w:line="240" w:lineRule="auto"/>
        <w:jc w:val="center"/>
        <w:rPr>
          <w:sz w:val="28"/>
          <w:szCs w:val="28"/>
          <w:lang w:val="ru-RU"/>
        </w:rPr>
      </w:pPr>
      <w:r w:rsidRPr="00833D02">
        <w:rPr>
          <w:sz w:val="28"/>
          <w:szCs w:val="28"/>
          <w:lang w:val="ru-RU"/>
        </w:rPr>
        <w:t>по образовательной программе «7М12301 Правоохранительная деятельность»</w:t>
      </w:r>
    </w:p>
    <w:p w14:paraId="0E7804AE" w14:textId="77777777" w:rsidR="00833D02" w:rsidRPr="00833D02" w:rsidRDefault="00833D02" w:rsidP="00833D02">
      <w:pPr>
        <w:spacing w:after="0" w:line="240" w:lineRule="auto"/>
        <w:jc w:val="center"/>
        <w:rPr>
          <w:sz w:val="28"/>
          <w:szCs w:val="28"/>
          <w:lang w:val="ru-RU"/>
        </w:rPr>
      </w:pPr>
      <w:r w:rsidRPr="00833D02">
        <w:rPr>
          <w:sz w:val="28"/>
          <w:szCs w:val="28"/>
          <w:lang w:val="ru-RU"/>
        </w:rPr>
        <w:t>(научное и педагогическое направление)</w:t>
      </w:r>
    </w:p>
    <w:p w14:paraId="2D584242" w14:textId="77777777" w:rsidR="00833D02" w:rsidRPr="00833D02" w:rsidRDefault="00833D02" w:rsidP="00833D02">
      <w:pPr>
        <w:spacing w:after="0" w:line="240" w:lineRule="auto"/>
        <w:jc w:val="center"/>
        <w:rPr>
          <w:sz w:val="28"/>
          <w:szCs w:val="28"/>
          <w:lang w:val="ru-RU"/>
        </w:rPr>
      </w:pPr>
    </w:p>
    <w:p w14:paraId="2DF2968D" w14:textId="77777777" w:rsidR="00833D02" w:rsidRPr="00833D02" w:rsidRDefault="00833D02" w:rsidP="00833D02">
      <w:pPr>
        <w:spacing w:after="0" w:line="240" w:lineRule="auto"/>
        <w:jc w:val="center"/>
        <w:rPr>
          <w:sz w:val="28"/>
          <w:szCs w:val="28"/>
          <w:lang w:val="ru-RU"/>
        </w:rPr>
      </w:pPr>
    </w:p>
    <w:p w14:paraId="4E865805" w14:textId="77777777" w:rsidR="00833D02" w:rsidRPr="00833D02" w:rsidRDefault="00833D02" w:rsidP="00833D02">
      <w:pPr>
        <w:jc w:val="center"/>
        <w:rPr>
          <w:sz w:val="28"/>
          <w:szCs w:val="28"/>
          <w:lang w:val="ru-RU"/>
        </w:rPr>
      </w:pPr>
      <w:r w:rsidRPr="00833D02">
        <w:rPr>
          <w:sz w:val="28"/>
          <w:szCs w:val="28"/>
          <w:lang w:val="ru-RU"/>
        </w:rPr>
        <w:t>Объем кредитов – 2 (60 часов)</w:t>
      </w:r>
    </w:p>
    <w:p w14:paraId="12EB8585" w14:textId="77777777" w:rsidR="00833D02" w:rsidRPr="00833D02" w:rsidRDefault="00833D02" w:rsidP="00833D02">
      <w:pPr>
        <w:spacing w:after="0" w:line="240" w:lineRule="auto"/>
        <w:jc w:val="both"/>
        <w:rPr>
          <w:sz w:val="28"/>
          <w:szCs w:val="28"/>
          <w:lang w:val="ru-RU"/>
        </w:rPr>
      </w:pPr>
    </w:p>
    <w:p w14:paraId="706E00A7" w14:textId="77777777" w:rsidR="00833D02" w:rsidRPr="00FC1FF2" w:rsidRDefault="00833D02" w:rsidP="00833D02">
      <w:pPr>
        <w:pStyle w:val="af0"/>
        <w:jc w:val="both"/>
        <w:rPr>
          <w:rFonts w:ascii="Times New Roman" w:hAnsi="Times New Roman"/>
          <w:sz w:val="28"/>
          <w:szCs w:val="28"/>
        </w:rPr>
      </w:pPr>
    </w:p>
    <w:p w14:paraId="471BEF7E" w14:textId="77777777" w:rsidR="00833D02" w:rsidRPr="00FC1FF2" w:rsidRDefault="00833D02" w:rsidP="00833D02">
      <w:pPr>
        <w:pStyle w:val="af0"/>
        <w:jc w:val="both"/>
        <w:rPr>
          <w:rFonts w:ascii="Times New Roman" w:hAnsi="Times New Roman"/>
          <w:sz w:val="28"/>
          <w:szCs w:val="28"/>
        </w:rPr>
      </w:pPr>
    </w:p>
    <w:p w14:paraId="15BF931C" w14:textId="77777777" w:rsidR="00833D02" w:rsidRPr="00FC1FF2" w:rsidRDefault="00833D02" w:rsidP="00833D02">
      <w:pPr>
        <w:pStyle w:val="af0"/>
        <w:jc w:val="both"/>
        <w:rPr>
          <w:rFonts w:ascii="Times New Roman" w:hAnsi="Times New Roman"/>
          <w:sz w:val="28"/>
          <w:szCs w:val="28"/>
        </w:rPr>
      </w:pPr>
    </w:p>
    <w:p w14:paraId="717B66F2" w14:textId="77777777" w:rsidR="00833D02" w:rsidRPr="00FC1FF2" w:rsidRDefault="00833D02" w:rsidP="00833D02">
      <w:pPr>
        <w:pStyle w:val="af0"/>
        <w:jc w:val="both"/>
        <w:rPr>
          <w:rFonts w:ascii="Times New Roman" w:hAnsi="Times New Roman"/>
          <w:sz w:val="28"/>
          <w:szCs w:val="28"/>
        </w:rPr>
      </w:pPr>
    </w:p>
    <w:p w14:paraId="26294096" w14:textId="77777777" w:rsidR="00833D02" w:rsidRPr="00FC1FF2" w:rsidRDefault="00833D02" w:rsidP="00833D02">
      <w:pPr>
        <w:pStyle w:val="af0"/>
        <w:jc w:val="both"/>
        <w:rPr>
          <w:rFonts w:ascii="Times New Roman" w:hAnsi="Times New Roman"/>
          <w:sz w:val="28"/>
          <w:szCs w:val="28"/>
        </w:rPr>
      </w:pPr>
    </w:p>
    <w:p w14:paraId="179F78E9" w14:textId="77777777" w:rsidR="00833D02" w:rsidRPr="00FC1FF2" w:rsidRDefault="00833D02" w:rsidP="00833D02">
      <w:pPr>
        <w:pStyle w:val="af0"/>
        <w:jc w:val="both"/>
        <w:rPr>
          <w:rFonts w:ascii="Times New Roman" w:hAnsi="Times New Roman"/>
          <w:sz w:val="28"/>
          <w:szCs w:val="28"/>
        </w:rPr>
      </w:pPr>
    </w:p>
    <w:p w14:paraId="5BEE41E2" w14:textId="77777777" w:rsidR="00833D02" w:rsidRDefault="00833D02" w:rsidP="00833D02">
      <w:pPr>
        <w:pStyle w:val="af0"/>
        <w:jc w:val="both"/>
        <w:rPr>
          <w:rFonts w:ascii="Times New Roman" w:hAnsi="Times New Roman"/>
          <w:sz w:val="28"/>
          <w:szCs w:val="28"/>
          <w:lang w:val="kk-KZ"/>
        </w:rPr>
      </w:pPr>
    </w:p>
    <w:p w14:paraId="5E6260A1" w14:textId="77777777" w:rsidR="00833D02" w:rsidRPr="00C3507A" w:rsidRDefault="00833D02" w:rsidP="00833D02">
      <w:pPr>
        <w:pStyle w:val="af0"/>
        <w:jc w:val="both"/>
        <w:rPr>
          <w:rFonts w:ascii="Times New Roman" w:hAnsi="Times New Roman"/>
          <w:sz w:val="28"/>
          <w:szCs w:val="28"/>
          <w:lang w:val="kk-KZ"/>
        </w:rPr>
      </w:pPr>
    </w:p>
    <w:p w14:paraId="7F21DF0B" w14:textId="77777777" w:rsidR="00833D02" w:rsidRDefault="00833D02" w:rsidP="00833D02">
      <w:pPr>
        <w:pStyle w:val="af0"/>
        <w:jc w:val="center"/>
        <w:rPr>
          <w:rFonts w:ascii="Times New Roman" w:hAnsi="Times New Roman"/>
          <w:sz w:val="28"/>
          <w:szCs w:val="28"/>
        </w:rPr>
      </w:pPr>
      <w:r>
        <w:rPr>
          <w:rFonts w:ascii="Times New Roman" w:hAnsi="Times New Roman"/>
          <w:sz w:val="28"/>
          <w:szCs w:val="28"/>
        </w:rPr>
        <w:t>Костанай, 2025</w:t>
      </w:r>
    </w:p>
    <w:p w14:paraId="5176B20A" w14:textId="77777777" w:rsidR="00833D02" w:rsidRPr="00FC1FF2" w:rsidRDefault="00833D02" w:rsidP="00833D02">
      <w:pPr>
        <w:pStyle w:val="af0"/>
        <w:jc w:val="center"/>
        <w:rPr>
          <w:rFonts w:ascii="Times New Roman" w:hAnsi="Times New Roman"/>
          <w:sz w:val="28"/>
          <w:szCs w:val="28"/>
        </w:rPr>
      </w:pPr>
    </w:p>
    <w:p w14:paraId="51990C03"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 xml:space="preserve">Рабочая учебная программа (силлабус) разработана в соответствии с </w:t>
      </w:r>
      <w:r w:rsidRPr="006F61BD">
        <w:rPr>
          <w:sz w:val="28"/>
          <w:szCs w:val="28"/>
          <w:lang w:val="kk-KZ"/>
        </w:rPr>
        <w:t xml:space="preserve">приказом Министра науки и высшего образования Республики Казахстан </w:t>
      </w:r>
      <w:r w:rsidRPr="00833D02">
        <w:rPr>
          <w:color w:val="000000"/>
          <w:sz w:val="28"/>
          <w:szCs w:val="28"/>
          <w:shd w:val="clear" w:color="auto" w:fill="FFFFFF"/>
          <w:lang w:val="ru-RU"/>
        </w:rPr>
        <w:t>от 20 июля 2022 года № 2</w:t>
      </w:r>
      <w:r w:rsidRPr="006F61BD">
        <w:rPr>
          <w:sz w:val="28"/>
          <w:szCs w:val="28"/>
          <w:lang w:val="kk-KZ"/>
        </w:rPr>
        <w:t xml:space="preserve"> «Об утверждении государственных общеобязательных стандартов высшего и послевузовского образования»</w:t>
      </w:r>
      <w:r w:rsidRPr="00833D02">
        <w:rPr>
          <w:bCs/>
          <w:sz w:val="28"/>
          <w:szCs w:val="28"/>
          <w:lang w:val="ru-RU"/>
        </w:rPr>
        <w:t>, приказом Министра образования и науки Республики Казахстан от 20 апреля 2011 года № 152 «Об утверждении Правил организации учебного процесса по кредитной технологии обучения в организациях высшего и (или) послевузовского образования»</w:t>
      </w:r>
      <w:r w:rsidRPr="00833D02">
        <w:rPr>
          <w:spacing w:val="-7"/>
          <w:sz w:val="28"/>
          <w:szCs w:val="28"/>
          <w:lang w:val="ru-RU"/>
        </w:rPr>
        <w:t>, приказом Министра внутренних дел Республики Казахстан от 22 января 2016 года № 52 «</w:t>
      </w:r>
      <w:r w:rsidRPr="00833D02">
        <w:rPr>
          <w:sz w:val="28"/>
          <w:szCs w:val="28"/>
          <w:lang w:val="ru-RU"/>
        </w:rPr>
        <w:t>Об утверждении Правил организации и осуществления учебного процесса, учебно-методической и научно-методической деятельности в военных, специальных учебных заведениях Министерства внутренних дел Республики Казахстан».</w:t>
      </w:r>
    </w:p>
    <w:p w14:paraId="776EBBE2" w14:textId="77777777" w:rsidR="00833D02" w:rsidRPr="00833D02" w:rsidRDefault="00833D02" w:rsidP="00833D02">
      <w:pPr>
        <w:shd w:val="clear" w:color="auto" w:fill="FFFFFF"/>
        <w:spacing w:after="0" w:line="240" w:lineRule="auto"/>
        <w:jc w:val="both"/>
        <w:rPr>
          <w:sz w:val="28"/>
          <w:szCs w:val="28"/>
          <w:lang w:val="ru-RU"/>
        </w:rPr>
      </w:pPr>
    </w:p>
    <w:p w14:paraId="6E2AC369" w14:textId="77777777" w:rsidR="00833D02" w:rsidRPr="00833D02" w:rsidRDefault="00833D02" w:rsidP="00833D02">
      <w:pPr>
        <w:shd w:val="clear" w:color="auto" w:fill="FFFFFF"/>
        <w:spacing w:after="0" w:line="240" w:lineRule="auto"/>
        <w:jc w:val="both"/>
        <w:rPr>
          <w:sz w:val="28"/>
          <w:szCs w:val="28"/>
          <w:lang w:val="ru-RU"/>
        </w:rPr>
      </w:pPr>
    </w:p>
    <w:p w14:paraId="79978C27" w14:textId="77777777" w:rsidR="00833D02" w:rsidRPr="00833D02" w:rsidRDefault="00833D02" w:rsidP="00833D02">
      <w:pPr>
        <w:spacing w:after="0" w:line="240" w:lineRule="auto"/>
        <w:rPr>
          <w:color w:val="000000"/>
          <w:sz w:val="28"/>
          <w:szCs w:val="28"/>
          <w:lang w:val="ru-RU"/>
        </w:rPr>
      </w:pPr>
      <w:r w:rsidRPr="00833D02">
        <w:rPr>
          <w:color w:val="000000"/>
          <w:sz w:val="28"/>
          <w:szCs w:val="28"/>
          <w:lang w:val="ru-RU"/>
        </w:rPr>
        <w:t>Подготовил:</w:t>
      </w:r>
    </w:p>
    <w:p w14:paraId="45E89B7E" w14:textId="77777777" w:rsidR="00833D02" w:rsidRDefault="00833D02" w:rsidP="00833D02">
      <w:pPr>
        <w:spacing w:after="0" w:line="240" w:lineRule="auto"/>
        <w:rPr>
          <w:color w:val="000000"/>
          <w:sz w:val="28"/>
          <w:szCs w:val="28"/>
          <w:lang w:val="kk-KZ"/>
        </w:rPr>
      </w:pPr>
    </w:p>
    <w:p w14:paraId="07A21D33" w14:textId="77777777" w:rsidR="00833D02" w:rsidRDefault="00833D02" w:rsidP="00833D02">
      <w:pPr>
        <w:spacing w:after="0" w:line="240" w:lineRule="auto"/>
        <w:rPr>
          <w:color w:val="000000"/>
          <w:sz w:val="28"/>
          <w:szCs w:val="28"/>
          <w:lang w:val="kk-KZ"/>
        </w:rPr>
      </w:pPr>
    </w:p>
    <w:p w14:paraId="7146DAA2" w14:textId="77777777" w:rsidR="00833D02" w:rsidRPr="00FC1FF2" w:rsidRDefault="00833D02" w:rsidP="00833D02">
      <w:pPr>
        <w:spacing w:after="0" w:line="240" w:lineRule="auto"/>
        <w:rPr>
          <w:color w:val="000000"/>
          <w:sz w:val="28"/>
          <w:szCs w:val="28"/>
          <w:lang w:val="kk-KZ"/>
        </w:rPr>
      </w:pPr>
    </w:p>
    <w:p w14:paraId="463E6007" w14:textId="77777777" w:rsidR="00833D02" w:rsidRDefault="00833D02" w:rsidP="00833D02">
      <w:pPr>
        <w:tabs>
          <w:tab w:val="left" w:pos="709"/>
        </w:tabs>
        <w:spacing w:after="0" w:line="240" w:lineRule="auto"/>
        <w:jc w:val="both"/>
        <w:rPr>
          <w:sz w:val="28"/>
          <w:szCs w:val="28"/>
          <w:lang w:val="kk-KZ"/>
        </w:rPr>
      </w:pPr>
      <w:r w:rsidRPr="00FC1FF2">
        <w:rPr>
          <w:sz w:val="28"/>
          <w:szCs w:val="28"/>
          <w:lang w:val="kk-KZ"/>
        </w:rPr>
        <w:t>Рассмотрена</w:t>
      </w:r>
      <w:r>
        <w:rPr>
          <w:sz w:val="28"/>
          <w:szCs w:val="28"/>
          <w:lang w:val="kk-KZ"/>
        </w:rPr>
        <w:t xml:space="preserve"> </w:t>
      </w:r>
      <w:r w:rsidRPr="00FC1FF2">
        <w:rPr>
          <w:sz w:val="28"/>
          <w:szCs w:val="28"/>
          <w:lang w:val="kk-KZ"/>
        </w:rPr>
        <w:t>и</w:t>
      </w:r>
      <w:r>
        <w:rPr>
          <w:sz w:val="28"/>
          <w:szCs w:val="28"/>
          <w:lang w:val="kk-KZ"/>
        </w:rPr>
        <w:t xml:space="preserve"> </w:t>
      </w:r>
      <w:r w:rsidRPr="00FC1FF2">
        <w:rPr>
          <w:sz w:val="28"/>
          <w:szCs w:val="28"/>
          <w:lang w:val="kk-KZ"/>
        </w:rPr>
        <w:t>обсуждена</w:t>
      </w:r>
      <w:r>
        <w:rPr>
          <w:sz w:val="28"/>
          <w:szCs w:val="28"/>
          <w:lang w:val="kk-KZ"/>
        </w:rPr>
        <w:t xml:space="preserve"> </w:t>
      </w:r>
      <w:r w:rsidRPr="00FC1FF2">
        <w:rPr>
          <w:sz w:val="28"/>
          <w:szCs w:val="28"/>
          <w:lang w:val="kk-KZ"/>
        </w:rPr>
        <w:t>на</w:t>
      </w:r>
      <w:r>
        <w:rPr>
          <w:sz w:val="28"/>
          <w:szCs w:val="28"/>
          <w:lang w:val="kk-KZ"/>
        </w:rPr>
        <w:t xml:space="preserve"> </w:t>
      </w:r>
      <w:r w:rsidRPr="00FC1FF2">
        <w:rPr>
          <w:sz w:val="28"/>
          <w:szCs w:val="28"/>
          <w:lang w:val="kk-KZ"/>
        </w:rPr>
        <w:t>заседании</w:t>
      </w:r>
      <w:r>
        <w:rPr>
          <w:sz w:val="28"/>
          <w:szCs w:val="28"/>
          <w:lang w:val="kk-KZ"/>
        </w:rPr>
        <w:t xml:space="preserve"> </w:t>
      </w:r>
      <w:r w:rsidRPr="00FC1FF2">
        <w:rPr>
          <w:sz w:val="28"/>
          <w:szCs w:val="28"/>
          <w:lang w:val="kk-KZ"/>
        </w:rPr>
        <w:t>кафедры</w:t>
      </w:r>
      <w:r>
        <w:rPr>
          <w:sz w:val="28"/>
          <w:szCs w:val="28"/>
          <w:lang w:val="kk-KZ"/>
        </w:rPr>
        <w:t xml:space="preserve"> </w:t>
      </w:r>
      <w:r w:rsidRPr="00FC1FF2">
        <w:rPr>
          <w:sz w:val="28"/>
          <w:szCs w:val="28"/>
          <w:lang w:val="kk-KZ"/>
        </w:rPr>
        <w:t>уголовно-исполнительного</w:t>
      </w:r>
      <w:r>
        <w:rPr>
          <w:sz w:val="28"/>
          <w:szCs w:val="28"/>
          <w:lang w:val="kk-KZ"/>
        </w:rPr>
        <w:t xml:space="preserve"> </w:t>
      </w:r>
      <w:r w:rsidRPr="00FC1FF2">
        <w:rPr>
          <w:sz w:val="28"/>
          <w:szCs w:val="28"/>
          <w:lang w:val="kk-KZ"/>
        </w:rPr>
        <w:t>права</w:t>
      </w:r>
    </w:p>
    <w:p w14:paraId="61F6CB07" w14:textId="77777777" w:rsidR="00833D02" w:rsidRPr="00833D02" w:rsidRDefault="00833D02" w:rsidP="00833D02">
      <w:pPr>
        <w:tabs>
          <w:tab w:val="left" w:pos="709"/>
        </w:tabs>
        <w:spacing w:after="0" w:line="240" w:lineRule="auto"/>
        <w:jc w:val="both"/>
        <w:rPr>
          <w:sz w:val="28"/>
          <w:szCs w:val="28"/>
          <w:lang w:val="ru-RU"/>
        </w:rPr>
      </w:pPr>
      <w:r>
        <w:rPr>
          <w:sz w:val="28"/>
          <w:szCs w:val="28"/>
          <w:lang w:val="kk-KZ"/>
        </w:rPr>
        <w:t>П</w:t>
      </w:r>
      <w:r w:rsidRPr="00FC1FF2">
        <w:rPr>
          <w:sz w:val="28"/>
          <w:szCs w:val="28"/>
          <w:lang w:val="kk-KZ"/>
        </w:rPr>
        <w:t>ротокол</w:t>
      </w:r>
      <w:r>
        <w:rPr>
          <w:sz w:val="28"/>
          <w:szCs w:val="28"/>
          <w:lang w:val="kk-KZ"/>
        </w:rPr>
        <w:t xml:space="preserve"> </w:t>
      </w:r>
      <w:r w:rsidRPr="00833D02">
        <w:rPr>
          <w:sz w:val="28"/>
          <w:szCs w:val="28"/>
          <w:lang w:val="ru-RU"/>
        </w:rPr>
        <w:t xml:space="preserve">№    от «     » ________ 202   г. </w:t>
      </w:r>
    </w:p>
    <w:p w14:paraId="53D7A741" w14:textId="77777777" w:rsidR="00833D02" w:rsidRPr="00833D02" w:rsidRDefault="00833D02" w:rsidP="00833D02">
      <w:pPr>
        <w:tabs>
          <w:tab w:val="left" w:pos="4111"/>
        </w:tabs>
        <w:spacing w:after="0" w:line="240" w:lineRule="auto"/>
        <w:jc w:val="both"/>
        <w:rPr>
          <w:sz w:val="28"/>
          <w:szCs w:val="28"/>
          <w:lang w:val="ru-RU"/>
        </w:rPr>
      </w:pPr>
    </w:p>
    <w:p w14:paraId="13384F0B" w14:textId="77777777" w:rsidR="00833D02" w:rsidRPr="00833D02" w:rsidRDefault="00833D02" w:rsidP="00833D02">
      <w:pPr>
        <w:tabs>
          <w:tab w:val="left" w:pos="4111"/>
        </w:tabs>
        <w:spacing w:after="0" w:line="240" w:lineRule="auto"/>
        <w:jc w:val="both"/>
        <w:rPr>
          <w:sz w:val="28"/>
          <w:szCs w:val="28"/>
          <w:lang w:val="ru-RU"/>
        </w:rPr>
      </w:pPr>
    </w:p>
    <w:p w14:paraId="723D1815" w14:textId="77777777" w:rsidR="00833D02" w:rsidRPr="009F03D8" w:rsidRDefault="00833D02" w:rsidP="00833D02">
      <w:pPr>
        <w:spacing w:after="0" w:line="240" w:lineRule="auto"/>
        <w:jc w:val="both"/>
        <w:rPr>
          <w:bCs/>
          <w:sz w:val="28"/>
          <w:szCs w:val="28"/>
          <w:lang w:val="kk-KZ"/>
        </w:rPr>
      </w:pPr>
      <w:r w:rsidRPr="00833D02">
        <w:rPr>
          <w:bCs/>
          <w:sz w:val="28"/>
          <w:szCs w:val="28"/>
          <w:lang w:val="ru-RU"/>
        </w:rPr>
        <w:t>Заместитель н</w:t>
      </w:r>
      <w:r w:rsidRPr="009F03D8">
        <w:rPr>
          <w:bCs/>
          <w:sz w:val="28"/>
          <w:szCs w:val="28"/>
          <w:lang w:val="kk-KZ"/>
        </w:rPr>
        <w:t>ачальника кафедры</w:t>
      </w:r>
    </w:p>
    <w:p w14:paraId="2CD1DB96" w14:textId="77777777" w:rsidR="00833D02" w:rsidRPr="009F03D8" w:rsidRDefault="00833D02" w:rsidP="00833D02">
      <w:pPr>
        <w:spacing w:after="0" w:line="240" w:lineRule="auto"/>
        <w:jc w:val="both"/>
        <w:rPr>
          <w:bCs/>
          <w:sz w:val="28"/>
          <w:szCs w:val="28"/>
          <w:lang w:val="kk-KZ"/>
        </w:rPr>
      </w:pPr>
      <w:r w:rsidRPr="009F03D8">
        <w:rPr>
          <w:bCs/>
          <w:sz w:val="28"/>
          <w:szCs w:val="28"/>
          <w:lang w:val="kk-KZ"/>
        </w:rPr>
        <w:t>уголовно-исполнительного права</w:t>
      </w:r>
    </w:p>
    <w:p w14:paraId="09E1CA02" w14:textId="77777777" w:rsidR="00833D02" w:rsidRDefault="00833D02" w:rsidP="00833D02">
      <w:pPr>
        <w:tabs>
          <w:tab w:val="left" w:pos="426"/>
        </w:tabs>
        <w:spacing w:after="0" w:line="240" w:lineRule="auto"/>
        <w:jc w:val="both"/>
        <w:rPr>
          <w:sz w:val="28"/>
          <w:szCs w:val="28"/>
          <w:lang w:val="kk-KZ"/>
        </w:rPr>
      </w:pPr>
      <w:r w:rsidRPr="009F03D8">
        <w:rPr>
          <w:sz w:val="28"/>
          <w:szCs w:val="28"/>
          <w:lang w:val="kk-KZ"/>
        </w:rPr>
        <w:t>полковник полиции</w:t>
      </w:r>
      <w:r w:rsidRPr="009F03D8">
        <w:rPr>
          <w:sz w:val="28"/>
          <w:szCs w:val="28"/>
          <w:lang w:val="kk-KZ"/>
        </w:rPr>
        <w:tab/>
      </w:r>
      <w:r w:rsidRPr="009F03D8">
        <w:rPr>
          <w:sz w:val="28"/>
          <w:szCs w:val="28"/>
          <w:lang w:val="kk-KZ"/>
        </w:rPr>
        <w:tab/>
      </w:r>
      <w:r w:rsidRPr="009F03D8">
        <w:rPr>
          <w:sz w:val="28"/>
          <w:szCs w:val="28"/>
          <w:lang w:val="kk-KZ"/>
        </w:rPr>
        <w:tab/>
      </w:r>
      <w:r w:rsidRPr="00FC1FF2">
        <w:rPr>
          <w:sz w:val="28"/>
          <w:szCs w:val="28"/>
          <w:lang w:val="kk-KZ"/>
        </w:rPr>
        <w:tab/>
      </w:r>
      <w:r w:rsidRPr="00FC1FF2">
        <w:rPr>
          <w:sz w:val="28"/>
          <w:szCs w:val="28"/>
          <w:lang w:val="kk-KZ"/>
        </w:rPr>
        <w:tab/>
      </w:r>
      <w:r w:rsidRPr="00FC1FF2">
        <w:rPr>
          <w:sz w:val="28"/>
          <w:szCs w:val="28"/>
          <w:lang w:val="kk-KZ"/>
        </w:rPr>
        <w:tab/>
      </w:r>
      <w:r w:rsidRPr="00FC1FF2">
        <w:rPr>
          <w:sz w:val="28"/>
          <w:szCs w:val="28"/>
          <w:lang w:val="kk-KZ"/>
        </w:rPr>
        <w:tab/>
      </w:r>
      <w:r>
        <w:rPr>
          <w:sz w:val="28"/>
          <w:szCs w:val="28"/>
          <w:lang w:val="kk-KZ"/>
        </w:rPr>
        <w:tab/>
        <w:t>А. Конвисарь</w:t>
      </w:r>
    </w:p>
    <w:p w14:paraId="360F7144" w14:textId="77777777" w:rsidR="00833D02" w:rsidRDefault="00833D02" w:rsidP="00833D02">
      <w:pPr>
        <w:tabs>
          <w:tab w:val="left" w:pos="426"/>
        </w:tabs>
        <w:spacing w:after="0" w:line="240" w:lineRule="auto"/>
        <w:jc w:val="both"/>
        <w:rPr>
          <w:sz w:val="28"/>
          <w:szCs w:val="28"/>
          <w:lang w:val="kk-KZ"/>
        </w:rPr>
      </w:pPr>
    </w:p>
    <w:p w14:paraId="0978FC92" w14:textId="77777777" w:rsidR="00833D02" w:rsidRDefault="00833D02" w:rsidP="00833D02">
      <w:pPr>
        <w:tabs>
          <w:tab w:val="left" w:pos="426"/>
        </w:tabs>
        <w:spacing w:after="0" w:line="240" w:lineRule="auto"/>
        <w:jc w:val="both"/>
        <w:rPr>
          <w:sz w:val="28"/>
          <w:szCs w:val="28"/>
          <w:lang w:val="kk-KZ"/>
        </w:rPr>
      </w:pPr>
    </w:p>
    <w:p w14:paraId="017E2FBB" w14:textId="77777777" w:rsidR="00833D02" w:rsidRPr="00833D02" w:rsidRDefault="00833D02" w:rsidP="00833D02">
      <w:pPr>
        <w:shd w:val="clear" w:color="auto" w:fill="FFFFFF"/>
        <w:spacing w:after="0" w:line="240" w:lineRule="auto"/>
        <w:jc w:val="both"/>
        <w:rPr>
          <w:sz w:val="28"/>
          <w:szCs w:val="28"/>
          <w:lang w:val="ru-RU"/>
        </w:rPr>
      </w:pPr>
      <w:r w:rsidRPr="00833D02">
        <w:rPr>
          <w:sz w:val="28"/>
          <w:szCs w:val="28"/>
          <w:lang w:val="ru-RU"/>
        </w:rPr>
        <w:t xml:space="preserve">Рассмотрена и </w:t>
      </w:r>
      <w:r w:rsidRPr="003C2237">
        <w:rPr>
          <w:sz w:val="28"/>
          <w:szCs w:val="28"/>
          <w:lang w:val="kk-KZ"/>
        </w:rPr>
        <w:t>утвержден</w:t>
      </w:r>
      <w:r>
        <w:rPr>
          <w:sz w:val="28"/>
          <w:szCs w:val="28"/>
          <w:lang w:val="kk-KZ"/>
        </w:rPr>
        <w:t>а</w:t>
      </w:r>
      <w:r w:rsidRPr="00833D02">
        <w:rPr>
          <w:sz w:val="28"/>
          <w:szCs w:val="28"/>
          <w:lang w:val="ru-RU"/>
        </w:rPr>
        <w:t xml:space="preserve"> на заседании Учебно-методического совета </w:t>
      </w:r>
    </w:p>
    <w:p w14:paraId="60F9BF5F" w14:textId="77777777" w:rsidR="00833D02" w:rsidRPr="00FC1FF2" w:rsidRDefault="00833D02" w:rsidP="00833D02">
      <w:pPr>
        <w:shd w:val="clear" w:color="auto" w:fill="FFFFFF"/>
        <w:spacing w:after="0" w:line="240" w:lineRule="auto"/>
        <w:jc w:val="both"/>
        <w:rPr>
          <w:sz w:val="28"/>
          <w:szCs w:val="28"/>
          <w:lang w:val="kk-KZ"/>
        </w:rPr>
      </w:pPr>
      <w:r w:rsidRPr="00833D02">
        <w:rPr>
          <w:sz w:val="28"/>
          <w:szCs w:val="28"/>
          <w:lang w:val="ru-RU"/>
        </w:rPr>
        <w:t>Протокол № __ от «__» ___________ 202   г.</w:t>
      </w:r>
    </w:p>
    <w:p w14:paraId="682F8051" w14:textId="77777777" w:rsidR="00833D02" w:rsidRPr="00833D02" w:rsidRDefault="00833D02" w:rsidP="00833D02">
      <w:pPr>
        <w:spacing w:after="0" w:line="240" w:lineRule="auto"/>
        <w:jc w:val="center"/>
        <w:rPr>
          <w:b/>
          <w:sz w:val="28"/>
          <w:szCs w:val="28"/>
          <w:lang w:val="ru-RU"/>
        </w:rPr>
      </w:pPr>
    </w:p>
    <w:p w14:paraId="015AA2CF" w14:textId="77777777" w:rsidR="00833D02" w:rsidRPr="00833D02" w:rsidRDefault="00833D02" w:rsidP="00833D02">
      <w:pPr>
        <w:rPr>
          <w:sz w:val="28"/>
          <w:szCs w:val="28"/>
          <w:lang w:val="ru-RU"/>
        </w:rPr>
      </w:pPr>
    </w:p>
    <w:p w14:paraId="0D248A96" w14:textId="77777777" w:rsidR="00833D02" w:rsidRPr="00833D02" w:rsidRDefault="00833D02" w:rsidP="00833D02">
      <w:pPr>
        <w:rPr>
          <w:sz w:val="28"/>
          <w:szCs w:val="28"/>
          <w:lang w:val="ru-RU"/>
        </w:rPr>
      </w:pPr>
    </w:p>
    <w:p w14:paraId="4DE5567D" w14:textId="77777777" w:rsidR="00833D02" w:rsidRPr="00833D02" w:rsidRDefault="00833D02" w:rsidP="00833D02">
      <w:pPr>
        <w:rPr>
          <w:sz w:val="28"/>
          <w:szCs w:val="28"/>
          <w:lang w:val="ru-RU"/>
        </w:rPr>
      </w:pPr>
    </w:p>
    <w:p w14:paraId="7233CF03" w14:textId="77777777" w:rsidR="00833D02" w:rsidRPr="00833D02" w:rsidRDefault="00833D02" w:rsidP="00833D02">
      <w:pPr>
        <w:rPr>
          <w:sz w:val="28"/>
          <w:szCs w:val="28"/>
          <w:lang w:val="ru-RU"/>
        </w:rPr>
      </w:pPr>
    </w:p>
    <w:p w14:paraId="4899A744" w14:textId="77777777" w:rsidR="00833D02" w:rsidRPr="00833D02" w:rsidRDefault="00833D02" w:rsidP="00833D02">
      <w:pPr>
        <w:rPr>
          <w:sz w:val="28"/>
          <w:szCs w:val="28"/>
          <w:lang w:val="ru-RU"/>
        </w:rPr>
      </w:pPr>
    </w:p>
    <w:p w14:paraId="49B2BB3D" w14:textId="77777777" w:rsidR="00833D02" w:rsidRPr="00833D02" w:rsidRDefault="00833D02" w:rsidP="00833D02">
      <w:pPr>
        <w:rPr>
          <w:sz w:val="28"/>
          <w:szCs w:val="28"/>
          <w:lang w:val="ru-RU"/>
        </w:rPr>
      </w:pPr>
    </w:p>
    <w:p w14:paraId="68C5DD56" w14:textId="77777777" w:rsidR="00833D02" w:rsidRPr="00833D02" w:rsidRDefault="00833D02" w:rsidP="00833D02">
      <w:pPr>
        <w:rPr>
          <w:sz w:val="28"/>
          <w:szCs w:val="28"/>
          <w:lang w:val="ru-RU"/>
        </w:rPr>
      </w:pPr>
    </w:p>
    <w:p w14:paraId="09C925B4" w14:textId="77777777" w:rsidR="00833D02" w:rsidRPr="00833D02" w:rsidRDefault="00833D02" w:rsidP="00833D02">
      <w:pPr>
        <w:spacing w:after="0" w:line="240" w:lineRule="auto"/>
        <w:jc w:val="center"/>
        <w:rPr>
          <w:b/>
          <w:sz w:val="28"/>
          <w:szCs w:val="28"/>
          <w:lang w:val="ru-RU"/>
        </w:rPr>
      </w:pPr>
    </w:p>
    <w:p w14:paraId="04B82EBB" w14:textId="77777777" w:rsidR="00833D02" w:rsidRPr="00833D02" w:rsidRDefault="00833D02" w:rsidP="00833D02">
      <w:pPr>
        <w:spacing w:after="0" w:line="240" w:lineRule="auto"/>
        <w:jc w:val="center"/>
        <w:rPr>
          <w:b/>
          <w:sz w:val="28"/>
          <w:szCs w:val="28"/>
          <w:lang w:val="ru-RU"/>
        </w:rPr>
      </w:pPr>
    </w:p>
    <w:p w14:paraId="28E56239" w14:textId="77777777" w:rsidR="00833D02" w:rsidRPr="00833D02" w:rsidRDefault="00833D02" w:rsidP="00833D02">
      <w:pPr>
        <w:spacing w:after="0" w:line="240" w:lineRule="auto"/>
        <w:ind w:left="3540"/>
        <w:rPr>
          <w:b/>
          <w:sz w:val="32"/>
          <w:szCs w:val="32"/>
          <w:lang w:val="ru-RU"/>
        </w:rPr>
      </w:pPr>
      <w:r w:rsidRPr="00833D02">
        <w:rPr>
          <w:sz w:val="28"/>
          <w:szCs w:val="28"/>
          <w:lang w:val="ru-RU"/>
        </w:rPr>
        <w:br w:type="page"/>
      </w:r>
      <w:r w:rsidRPr="00833D02">
        <w:rPr>
          <w:b/>
          <w:sz w:val="32"/>
          <w:szCs w:val="32"/>
          <w:lang w:val="ru-RU"/>
        </w:rPr>
        <w:t>1. ПРЕДИСЛОВИЕ</w:t>
      </w:r>
    </w:p>
    <w:p w14:paraId="02F5F795" w14:textId="77777777" w:rsidR="00833D02" w:rsidRPr="00833D02" w:rsidRDefault="00833D02" w:rsidP="00833D02">
      <w:pPr>
        <w:spacing w:after="0" w:line="240" w:lineRule="auto"/>
        <w:ind w:left="3540"/>
        <w:rPr>
          <w:b/>
          <w:sz w:val="32"/>
          <w:szCs w:val="32"/>
          <w:lang w:val="ru-RU"/>
        </w:rPr>
      </w:pPr>
    </w:p>
    <w:p w14:paraId="3127BE8F" w14:textId="77777777" w:rsidR="00833D02" w:rsidRPr="00833D02" w:rsidRDefault="00833D02" w:rsidP="00833D02">
      <w:pPr>
        <w:tabs>
          <w:tab w:val="left" w:pos="567"/>
        </w:tabs>
        <w:autoSpaceDE w:val="0"/>
        <w:autoSpaceDN w:val="0"/>
        <w:adjustRightInd w:val="0"/>
        <w:spacing w:after="0" w:line="240" w:lineRule="auto"/>
        <w:jc w:val="center"/>
        <w:rPr>
          <w:b/>
          <w:sz w:val="32"/>
          <w:szCs w:val="32"/>
          <w:lang w:val="ru-RU"/>
        </w:rPr>
      </w:pPr>
    </w:p>
    <w:p w14:paraId="5CC64CF7" w14:textId="77777777" w:rsidR="00833D02" w:rsidRPr="00833D02" w:rsidRDefault="00833D02" w:rsidP="00833D02">
      <w:pPr>
        <w:tabs>
          <w:tab w:val="left" w:pos="9214"/>
          <w:tab w:val="left" w:pos="9356"/>
        </w:tabs>
        <w:spacing w:after="0" w:line="240" w:lineRule="auto"/>
        <w:ind w:firstLine="709"/>
        <w:jc w:val="both"/>
        <w:rPr>
          <w:rFonts w:eastAsia="Calibri"/>
          <w:bCs/>
          <w:iCs/>
          <w:sz w:val="28"/>
          <w:szCs w:val="28"/>
          <w:lang w:val="ru-RU"/>
        </w:rPr>
      </w:pPr>
      <w:r w:rsidRPr="00833D02">
        <w:rPr>
          <w:rFonts w:eastAsia="Calibri"/>
          <w:iCs/>
          <w:sz w:val="28"/>
          <w:szCs w:val="28"/>
          <w:lang w:val="ru-RU"/>
        </w:rPr>
        <w:t xml:space="preserve">23 июня 2025 года на заседании расширенной коллегии правоохранительных органов </w:t>
      </w:r>
      <w:r w:rsidRPr="00833D02">
        <w:rPr>
          <w:rFonts w:eastAsia="Calibri"/>
          <w:bCs/>
          <w:iCs/>
          <w:sz w:val="28"/>
          <w:szCs w:val="28"/>
          <w:lang w:val="ru-RU"/>
        </w:rPr>
        <w:t>Президентом нашей страны Касым-Жомартом Токаевым</w:t>
      </w:r>
      <w:r w:rsidRPr="00833D02">
        <w:rPr>
          <w:rFonts w:eastAsia="Calibri"/>
          <w:iCs/>
          <w:sz w:val="28"/>
          <w:szCs w:val="28"/>
          <w:lang w:val="ru-RU"/>
        </w:rPr>
        <w:t xml:space="preserve"> </w:t>
      </w:r>
      <w:r w:rsidRPr="00833D02">
        <w:rPr>
          <w:rFonts w:eastAsia="Calibri"/>
          <w:bCs/>
          <w:iCs/>
          <w:sz w:val="28"/>
          <w:szCs w:val="28"/>
          <w:lang w:val="ru-RU"/>
        </w:rPr>
        <w:t>было сказано: «Сегодня назрела необходимость в серьезном реформировании уголовно-исполнительной системы. Она должна быть направлена на перевоспитание осужденных, а не просто их изоляцию от общества.</w:t>
      </w:r>
      <w:r w:rsidRPr="00C97057">
        <w:rPr>
          <w:rFonts w:eastAsia="Calibri"/>
          <w:bCs/>
          <w:iCs/>
          <w:sz w:val="28"/>
          <w:szCs w:val="28"/>
        </w:rPr>
        <w:t> </w:t>
      </w:r>
      <w:r w:rsidRPr="00833D02">
        <w:rPr>
          <w:rFonts w:eastAsia="Calibri"/>
          <w:bCs/>
          <w:iCs/>
          <w:sz w:val="28"/>
          <w:szCs w:val="28"/>
          <w:lang w:val="ru-RU"/>
        </w:rPr>
        <w:t>Следует внедрять прогрессивные подходы, стимулирующие их к соблюдению ценностей Закона и Порядка и реинтеграции в общество.</w:t>
      </w:r>
      <w:r w:rsidRPr="00C97057">
        <w:rPr>
          <w:rFonts w:eastAsia="Calibri"/>
          <w:bCs/>
          <w:iCs/>
          <w:sz w:val="28"/>
          <w:szCs w:val="28"/>
        </w:rPr>
        <w:t> </w:t>
      </w:r>
    </w:p>
    <w:p w14:paraId="3E83887B" w14:textId="77777777" w:rsidR="00833D02" w:rsidRPr="00833D02" w:rsidRDefault="00833D02" w:rsidP="00833D02">
      <w:pPr>
        <w:tabs>
          <w:tab w:val="left" w:pos="9214"/>
          <w:tab w:val="left" w:pos="9356"/>
        </w:tabs>
        <w:spacing w:after="0" w:line="240" w:lineRule="auto"/>
        <w:ind w:firstLine="709"/>
        <w:jc w:val="both"/>
        <w:rPr>
          <w:rFonts w:eastAsia="Calibri"/>
          <w:bCs/>
          <w:iCs/>
          <w:sz w:val="28"/>
          <w:szCs w:val="28"/>
          <w:lang w:val="ru-RU"/>
        </w:rPr>
      </w:pPr>
      <w:r w:rsidRPr="00833D02">
        <w:rPr>
          <w:rFonts w:eastAsia="Calibri"/>
          <w:bCs/>
          <w:iCs/>
          <w:sz w:val="28"/>
          <w:szCs w:val="28"/>
          <w:lang w:val="ru-RU"/>
        </w:rPr>
        <w:t>Следует активно внедрять различные цифровые решения, позволяющие эффективно проводить пробационный контроль.</w:t>
      </w:r>
      <w:r w:rsidRPr="00C97057">
        <w:rPr>
          <w:rFonts w:eastAsia="Calibri"/>
          <w:bCs/>
          <w:iCs/>
          <w:sz w:val="28"/>
          <w:szCs w:val="28"/>
        </w:rPr>
        <w:t> </w:t>
      </w:r>
      <w:r w:rsidRPr="00833D02">
        <w:rPr>
          <w:rFonts w:eastAsia="Calibri"/>
          <w:bCs/>
          <w:iCs/>
          <w:sz w:val="28"/>
          <w:szCs w:val="28"/>
          <w:lang w:val="ru-RU"/>
        </w:rPr>
        <w:t>В целом, мы должны бороться не с последствиями, а причинами.</w:t>
      </w:r>
      <w:r w:rsidRPr="00C97057">
        <w:rPr>
          <w:rFonts w:eastAsia="Calibri"/>
          <w:bCs/>
          <w:iCs/>
          <w:sz w:val="28"/>
          <w:szCs w:val="28"/>
        </w:rPr>
        <w:t> </w:t>
      </w:r>
      <w:r w:rsidRPr="00833D02">
        <w:rPr>
          <w:rFonts w:eastAsia="Calibri"/>
          <w:bCs/>
          <w:iCs/>
          <w:sz w:val="28"/>
          <w:szCs w:val="28"/>
          <w:lang w:val="ru-RU"/>
        </w:rPr>
        <w:t>Нужно отходить от карательного характера уголовно-исполнительной системы.</w:t>
      </w:r>
      <w:r w:rsidRPr="00C97057">
        <w:rPr>
          <w:rFonts w:eastAsia="Calibri"/>
          <w:bCs/>
          <w:iCs/>
          <w:sz w:val="28"/>
          <w:szCs w:val="28"/>
        </w:rPr>
        <w:t> </w:t>
      </w:r>
      <w:r w:rsidRPr="00833D02">
        <w:rPr>
          <w:rFonts w:eastAsia="Calibri"/>
          <w:bCs/>
          <w:iCs/>
          <w:sz w:val="28"/>
          <w:szCs w:val="28"/>
          <w:lang w:val="ru-RU"/>
        </w:rPr>
        <w:t>Неверно пытаться подавить лиц, совершивших ошибку и оказавшихся в местах заключения. Мы должны помочь такому человеку встать на путь исправления.</w:t>
      </w:r>
      <w:r w:rsidRPr="00C97057">
        <w:rPr>
          <w:rFonts w:eastAsia="Calibri"/>
          <w:bCs/>
          <w:iCs/>
          <w:sz w:val="28"/>
          <w:szCs w:val="28"/>
        </w:rPr>
        <w:t> </w:t>
      </w:r>
      <w:r w:rsidRPr="00833D02">
        <w:rPr>
          <w:rFonts w:eastAsia="Calibri"/>
          <w:bCs/>
          <w:iCs/>
          <w:sz w:val="28"/>
          <w:szCs w:val="28"/>
          <w:lang w:val="ru-RU"/>
        </w:rPr>
        <w:t>Мы все сплоченно строим цивилизованное, передовое и справедливое общество. Справедливость и закона, и суда – это наш незыблемый принцип».</w:t>
      </w:r>
    </w:p>
    <w:p w14:paraId="427A1AC0"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С учётом вышеизложенного, введение дисциплины «</w:t>
      </w:r>
      <w:r w:rsidRPr="00833D02">
        <w:rPr>
          <w:rFonts w:eastAsia="Calibri"/>
          <w:bCs/>
          <w:sz w:val="28"/>
          <w:szCs w:val="28"/>
          <w:lang w:val="ru-RU"/>
        </w:rPr>
        <w:t>Технико-криминалистическое обеспечение содержания осужденных в учреждениях уголовно-исполнительной системы</w:t>
      </w:r>
      <w:r w:rsidRPr="00833D02">
        <w:rPr>
          <w:sz w:val="28"/>
          <w:szCs w:val="28"/>
          <w:lang w:val="ru-RU"/>
        </w:rPr>
        <w:t>» в образовательную программу бакалавриата по специальности «6В12301-Правоохранительная деятельность» является актуальным и научно обоснованным.</w:t>
      </w:r>
    </w:p>
    <w:p w14:paraId="616103CD" w14:textId="77777777" w:rsidR="00833D02" w:rsidRPr="00833D02" w:rsidRDefault="00833D02" w:rsidP="00833D02">
      <w:pPr>
        <w:spacing w:after="0" w:line="240" w:lineRule="auto"/>
        <w:ind w:firstLine="709"/>
        <w:jc w:val="both"/>
        <w:rPr>
          <w:sz w:val="28"/>
          <w:szCs w:val="28"/>
          <w:lang w:val="ru-RU"/>
        </w:rPr>
      </w:pPr>
      <w:r w:rsidRPr="00833D02">
        <w:rPr>
          <w:rStyle w:val="af5"/>
          <w:b w:val="0"/>
          <w:bCs w:val="0"/>
          <w:sz w:val="28"/>
          <w:szCs w:val="28"/>
          <w:lang w:val="ru-RU"/>
        </w:rPr>
        <w:t xml:space="preserve">Целью дисциплины является </w:t>
      </w:r>
      <w:r w:rsidRPr="00833D02">
        <w:rPr>
          <w:sz w:val="28"/>
          <w:szCs w:val="28"/>
          <w:lang w:val="ru-RU"/>
        </w:rPr>
        <w:t>формирование у курсантов системы теоретических знаний и практических навыков по использованию современного технико-криминалистического инструментария, а также методов и средств в деятельности учреждений уголовно-исполнительной системы, для обеспечения законности и безопасности при содержании осужденных.</w:t>
      </w:r>
    </w:p>
    <w:p w14:paraId="61DBB752" w14:textId="77777777" w:rsidR="00833D02" w:rsidRPr="00833D02" w:rsidRDefault="00833D02" w:rsidP="00833D02">
      <w:pPr>
        <w:spacing w:after="0" w:line="240" w:lineRule="auto"/>
        <w:ind w:firstLine="709"/>
        <w:jc w:val="both"/>
        <w:rPr>
          <w:bCs/>
          <w:sz w:val="28"/>
          <w:szCs w:val="28"/>
          <w:lang w:val="ru-RU"/>
        </w:rPr>
      </w:pPr>
      <w:r w:rsidRPr="00833D02">
        <w:rPr>
          <w:bCs/>
          <w:sz w:val="28"/>
          <w:szCs w:val="28"/>
          <w:lang w:val="ru-RU"/>
        </w:rPr>
        <w:t>Задачи дисциплины:</w:t>
      </w:r>
    </w:p>
    <w:p w14:paraId="4514BB8D"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w:t>
      </w:r>
      <w:r w:rsidRPr="00833D02">
        <w:rPr>
          <w:sz w:val="28"/>
          <w:szCs w:val="28"/>
          <w:lang w:val="ru-RU"/>
        </w:rPr>
        <w:tab/>
        <w:t>изучение историко-правовых и теоретические основ формирования технико - криминалистических средств и методов в уголовно-исполнительной системе и их применения;</w:t>
      </w:r>
    </w:p>
    <w:p w14:paraId="476BE63D" w14:textId="77777777" w:rsidR="00833D02" w:rsidRPr="00833D02" w:rsidRDefault="00833D02" w:rsidP="00833D02">
      <w:pPr>
        <w:numPr>
          <w:ilvl w:val="0"/>
          <w:numId w:val="31"/>
        </w:numPr>
        <w:spacing w:after="0" w:line="240" w:lineRule="auto"/>
        <w:ind w:left="0" w:firstLine="709"/>
        <w:jc w:val="both"/>
        <w:rPr>
          <w:sz w:val="28"/>
          <w:szCs w:val="28"/>
          <w:lang w:val="ru-RU"/>
        </w:rPr>
      </w:pPr>
      <w:r w:rsidRPr="00833D02">
        <w:rPr>
          <w:sz w:val="28"/>
          <w:szCs w:val="28"/>
          <w:lang w:val="ru-RU"/>
        </w:rPr>
        <w:t xml:space="preserve"> изучение классификаций методов и средств, применяемых в учреждениях уголовно-исполнительной системы для обеспечения правопорядка и предупреждения преступлений;</w:t>
      </w:r>
    </w:p>
    <w:p w14:paraId="116CA015" w14:textId="77777777" w:rsidR="00833D02" w:rsidRPr="00833D02" w:rsidRDefault="00833D02" w:rsidP="00833D02">
      <w:pPr>
        <w:numPr>
          <w:ilvl w:val="0"/>
          <w:numId w:val="31"/>
        </w:numPr>
        <w:spacing w:after="0" w:line="240" w:lineRule="auto"/>
        <w:ind w:left="0" w:firstLine="709"/>
        <w:jc w:val="both"/>
        <w:rPr>
          <w:sz w:val="28"/>
          <w:szCs w:val="28"/>
          <w:lang w:val="ru-RU"/>
        </w:rPr>
      </w:pPr>
      <w:r w:rsidRPr="00833D02">
        <w:rPr>
          <w:sz w:val="28"/>
          <w:szCs w:val="28"/>
          <w:lang w:val="ru-RU"/>
        </w:rPr>
        <w:t>анализ международных стандартов исполнения наказаний;</w:t>
      </w:r>
    </w:p>
    <w:p w14:paraId="0F460B04"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w:t>
      </w:r>
      <w:r w:rsidRPr="00833D02">
        <w:rPr>
          <w:sz w:val="28"/>
          <w:szCs w:val="28"/>
          <w:lang w:val="ru-RU"/>
        </w:rPr>
        <w:tab/>
        <w:t>формирование навыков оценки рисков, выявления правонарушений в местах лишения свободы и их предупреждения с использованием технических средств;</w:t>
      </w:r>
    </w:p>
    <w:p w14:paraId="0D215393"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w:t>
      </w:r>
      <w:r w:rsidRPr="00833D02">
        <w:rPr>
          <w:sz w:val="28"/>
          <w:szCs w:val="28"/>
          <w:lang w:val="ru-RU"/>
        </w:rPr>
        <w:tab/>
        <w:t>ознакомление с инновационными технологиями – систем биометрической идентификации, электронных средств слежения, ИИ, чипирования, видеоаналитика;</w:t>
      </w:r>
    </w:p>
    <w:p w14:paraId="528FEDF1"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w:t>
      </w:r>
      <w:r w:rsidRPr="00833D02">
        <w:rPr>
          <w:sz w:val="28"/>
          <w:szCs w:val="28"/>
          <w:lang w:val="ru-RU"/>
        </w:rPr>
        <w:tab/>
        <w:t>освоение практических приемов фиксации, регистрации и анализа информации, получаемой с помощью технико - криминалистической техники;</w:t>
      </w:r>
    </w:p>
    <w:p w14:paraId="76A81196"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w:t>
      </w:r>
      <w:r w:rsidRPr="00833D02">
        <w:rPr>
          <w:sz w:val="28"/>
          <w:szCs w:val="28"/>
          <w:lang w:val="ru-RU"/>
        </w:rPr>
        <w:tab/>
        <w:t>разработка предложений по модернизации казахстанской уголовно-исполнительной системы с учетом международного опыта.</w:t>
      </w:r>
    </w:p>
    <w:p w14:paraId="28B79BEF" w14:textId="77777777" w:rsidR="00833D02" w:rsidRPr="00833D02" w:rsidRDefault="00833D02" w:rsidP="00833D02">
      <w:pPr>
        <w:spacing w:after="0" w:line="240" w:lineRule="auto"/>
        <w:jc w:val="both"/>
        <w:rPr>
          <w:sz w:val="28"/>
          <w:szCs w:val="28"/>
          <w:lang w:val="ru-RU"/>
        </w:rPr>
      </w:pPr>
    </w:p>
    <w:p w14:paraId="26E5DDCB" w14:textId="77777777" w:rsidR="00833D02" w:rsidRPr="00833D02" w:rsidRDefault="00833D02" w:rsidP="00833D02">
      <w:pPr>
        <w:spacing w:after="0" w:line="240" w:lineRule="auto"/>
        <w:ind w:firstLine="709"/>
        <w:jc w:val="both"/>
        <w:rPr>
          <w:sz w:val="28"/>
          <w:szCs w:val="28"/>
          <w:lang w:val="ru-RU"/>
        </w:rPr>
      </w:pPr>
      <w:r w:rsidRPr="00833D02">
        <w:rPr>
          <w:rStyle w:val="af5"/>
          <w:b w:val="0"/>
          <w:bCs w:val="0"/>
          <w:sz w:val="28"/>
          <w:szCs w:val="28"/>
          <w:lang w:val="ru-RU"/>
        </w:rPr>
        <w:t>Методы и технологии обучения включают в себя п</w:t>
      </w:r>
      <w:r w:rsidRPr="00833D02">
        <w:rPr>
          <w:sz w:val="28"/>
          <w:szCs w:val="28"/>
          <w:lang w:val="ru-RU"/>
        </w:rPr>
        <w:t>роблемно-ориентированное обучение; анализ кейсов (</w:t>
      </w:r>
      <w:r w:rsidRPr="002607A9">
        <w:rPr>
          <w:sz w:val="28"/>
          <w:szCs w:val="28"/>
        </w:rPr>
        <w:t>case</w:t>
      </w:r>
      <w:r w:rsidRPr="00833D02">
        <w:rPr>
          <w:sz w:val="28"/>
          <w:szCs w:val="28"/>
          <w:lang w:val="ru-RU"/>
        </w:rPr>
        <w:t>-</w:t>
      </w:r>
      <w:r w:rsidRPr="002607A9">
        <w:rPr>
          <w:sz w:val="28"/>
          <w:szCs w:val="28"/>
        </w:rPr>
        <w:t>study</w:t>
      </w:r>
      <w:r w:rsidRPr="00833D02">
        <w:rPr>
          <w:sz w:val="28"/>
          <w:szCs w:val="28"/>
          <w:lang w:val="ru-RU"/>
        </w:rPr>
        <w:t>) из зарубежной практики, моделирование ситуаций; интерактивные лекции и семинары; самостоятельная проектная работа; использование электронных баз данных международных нормативных документов; применение сравнительно-правового метода исследования.</w:t>
      </w:r>
    </w:p>
    <w:p w14:paraId="5B7A708A"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По завершении курса курсант   должен:</w:t>
      </w:r>
    </w:p>
    <w:p w14:paraId="033C3607" w14:textId="77777777" w:rsidR="00833D02" w:rsidRPr="00833D02" w:rsidRDefault="00833D02" w:rsidP="00833D02">
      <w:pPr>
        <w:numPr>
          <w:ilvl w:val="0"/>
          <w:numId w:val="32"/>
        </w:numPr>
        <w:spacing w:after="0" w:line="240" w:lineRule="auto"/>
        <w:ind w:left="0" w:firstLine="709"/>
        <w:jc w:val="both"/>
        <w:rPr>
          <w:sz w:val="28"/>
          <w:szCs w:val="28"/>
          <w:lang w:val="ru-RU"/>
        </w:rPr>
      </w:pPr>
      <w:r w:rsidRPr="00833D02">
        <w:rPr>
          <w:sz w:val="28"/>
          <w:szCs w:val="28"/>
          <w:lang w:val="ru-RU"/>
        </w:rPr>
        <w:t>понимать принципы функционирования технико - криминалистических средств и методов в уголовно-исполнительной системе и их применения;</w:t>
      </w:r>
    </w:p>
    <w:p w14:paraId="37F1607E"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w:t>
      </w:r>
      <w:r w:rsidRPr="00833D02">
        <w:rPr>
          <w:sz w:val="28"/>
          <w:szCs w:val="28"/>
          <w:lang w:val="ru-RU"/>
        </w:rPr>
        <w:tab/>
        <w:t>ориентироваться в видах и назначении технико - криминалистических средств, применяемых в учреждениях уголовно-исполнительной</w:t>
      </w:r>
      <w:r w:rsidRPr="00833D02">
        <w:rPr>
          <w:sz w:val="28"/>
          <w:szCs w:val="28"/>
          <w:lang w:val="ru-RU"/>
        </w:rPr>
        <w:tab/>
        <w:t xml:space="preserve"> системы;</w:t>
      </w:r>
    </w:p>
    <w:p w14:paraId="420F9339" w14:textId="77777777" w:rsidR="00833D02" w:rsidRPr="00833D02" w:rsidRDefault="00833D02" w:rsidP="00833D02">
      <w:pPr>
        <w:numPr>
          <w:ilvl w:val="0"/>
          <w:numId w:val="32"/>
        </w:numPr>
        <w:spacing w:after="0" w:line="240" w:lineRule="auto"/>
        <w:ind w:left="0" w:firstLine="709"/>
        <w:jc w:val="both"/>
        <w:rPr>
          <w:sz w:val="28"/>
          <w:szCs w:val="28"/>
          <w:lang w:val="ru-RU"/>
        </w:rPr>
      </w:pPr>
      <w:r w:rsidRPr="00833D02">
        <w:rPr>
          <w:sz w:val="28"/>
          <w:szCs w:val="28"/>
          <w:lang w:val="ru-RU"/>
        </w:rPr>
        <w:t>анализировать зарубежные нормативные правовые акты и механизмы исполнения наказаний;</w:t>
      </w:r>
    </w:p>
    <w:p w14:paraId="6A8FCD31"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w:t>
      </w:r>
      <w:r w:rsidRPr="00833D02">
        <w:rPr>
          <w:sz w:val="28"/>
          <w:szCs w:val="28"/>
          <w:lang w:val="ru-RU"/>
        </w:rPr>
        <w:tab/>
        <w:t>проводить первичный анализ данных, получаемых с помощью технических систем надзора и контроля, а также использовать их для профилактики нарушений;</w:t>
      </w:r>
    </w:p>
    <w:p w14:paraId="29BFC8B0"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w:t>
      </w:r>
      <w:r w:rsidRPr="00833D02">
        <w:rPr>
          <w:sz w:val="28"/>
          <w:szCs w:val="28"/>
          <w:lang w:val="ru-RU"/>
        </w:rPr>
        <w:tab/>
        <w:t>оценивать возможности внедрения инновационных технологий в учреждениях уголовно-исполнительной системы;</w:t>
      </w:r>
    </w:p>
    <w:p w14:paraId="3D82D364" w14:textId="77777777" w:rsidR="00833D02" w:rsidRPr="00833D02" w:rsidRDefault="00833D02" w:rsidP="00833D02">
      <w:pPr>
        <w:numPr>
          <w:ilvl w:val="0"/>
          <w:numId w:val="32"/>
        </w:numPr>
        <w:spacing w:after="0" w:line="240" w:lineRule="auto"/>
        <w:ind w:left="0" w:firstLine="709"/>
        <w:jc w:val="both"/>
        <w:rPr>
          <w:sz w:val="28"/>
          <w:szCs w:val="28"/>
          <w:lang w:val="ru-RU"/>
        </w:rPr>
      </w:pPr>
      <w:r w:rsidRPr="00833D02">
        <w:rPr>
          <w:sz w:val="28"/>
          <w:szCs w:val="28"/>
          <w:lang w:val="ru-RU"/>
        </w:rPr>
        <w:t>обосновывать предложения по реформированию и модернизации отечественной практики, использовать полученные знания в научных и прикладных исследованиях.</w:t>
      </w:r>
    </w:p>
    <w:p w14:paraId="5EF479CB" w14:textId="77777777" w:rsidR="00833D02" w:rsidRPr="00833D02" w:rsidRDefault="00833D02" w:rsidP="00833D02">
      <w:pPr>
        <w:spacing w:after="0" w:line="240" w:lineRule="auto"/>
        <w:jc w:val="both"/>
        <w:rPr>
          <w:sz w:val="28"/>
          <w:szCs w:val="28"/>
          <w:lang w:val="ru-RU"/>
        </w:rPr>
      </w:pPr>
    </w:p>
    <w:p w14:paraId="63F1521C" w14:textId="77777777" w:rsidR="00833D02" w:rsidRPr="00833D02" w:rsidRDefault="00833D02" w:rsidP="00833D02">
      <w:pPr>
        <w:spacing w:after="0" w:line="240" w:lineRule="auto"/>
        <w:ind w:firstLine="709"/>
        <w:jc w:val="both"/>
        <w:rPr>
          <w:sz w:val="28"/>
          <w:szCs w:val="28"/>
          <w:lang w:val="ru-RU"/>
        </w:rPr>
      </w:pPr>
      <w:r w:rsidRPr="00833D02">
        <w:rPr>
          <w:rStyle w:val="af5"/>
          <w:bCs w:val="0"/>
          <w:sz w:val="28"/>
          <w:szCs w:val="28"/>
          <w:lang w:val="ru-RU"/>
        </w:rPr>
        <w:t xml:space="preserve">Пререквизиты: </w:t>
      </w:r>
      <w:r w:rsidRPr="00833D02">
        <w:rPr>
          <w:sz w:val="28"/>
          <w:szCs w:val="28"/>
          <w:lang w:val="ru-RU"/>
        </w:rPr>
        <w:t xml:space="preserve">Уголовно-исполнительное право; Уголовное право; Уголовный процесс; Криминалистика; Организационно-правовые аспекты оперативно - розыскной деятельности учреждений уголовно-исполнительной системы; Основы информационных технологий в правоохранительной деятельности. </w:t>
      </w:r>
    </w:p>
    <w:p w14:paraId="3BE7F58E" w14:textId="77777777" w:rsidR="00833D02" w:rsidRPr="00833D02" w:rsidRDefault="00833D02" w:rsidP="00833D02">
      <w:pPr>
        <w:spacing w:after="0" w:line="240" w:lineRule="auto"/>
        <w:ind w:firstLine="709"/>
        <w:jc w:val="both"/>
        <w:rPr>
          <w:sz w:val="28"/>
          <w:szCs w:val="28"/>
          <w:lang w:val="ru-RU"/>
        </w:rPr>
      </w:pPr>
    </w:p>
    <w:p w14:paraId="4CC42C51" w14:textId="77777777" w:rsidR="00833D02" w:rsidRPr="00833D02" w:rsidRDefault="00833D02" w:rsidP="00833D02">
      <w:pPr>
        <w:spacing w:after="0" w:line="240" w:lineRule="auto"/>
        <w:ind w:firstLine="709"/>
        <w:jc w:val="both"/>
        <w:rPr>
          <w:rFonts w:eastAsia="Calibri"/>
          <w:bCs/>
          <w:iCs/>
          <w:sz w:val="28"/>
          <w:szCs w:val="28"/>
          <w:lang w:val="ru-RU"/>
        </w:rPr>
      </w:pPr>
      <w:r w:rsidRPr="00833D02">
        <w:rPr>
          <w:rStyle w:val="af5"/>
          <w:bCs w:val="0"/>
          <w:sz w:val="28"/>
          <w:szCs w:val="28"/>
          <w:lang w:val="ru-RU"/>
        </w:rPr>
        <w:t xml:space="preserve">Постреквизиты: </w:t>
      </w:r>
      <w:r w:rsidRPr="00833D02">
        <w:rPr>
          <w:sz w:val="28"/>
          <w:szCs w:val="28"/>
          <w:lang w:val="ru-RU"/>
        </w:rPr>
        <w:t>учебные курсы, ориентированные на углубление профессиональной специализации обучающихся, включая специальные курсы по организации деятельности правоохранительных органов, оперативно-розыскной деятельности, использование технико – криминалистических методов и средств, а также производственная практика и выполнение выпускной квалификационной работы. Знания и навыки, полученные в ходе освоения дисциплины, используются при анализе и решении практических задач, связанных с обеспечением режима, безопасности и законности в учреждениях уголовно-исполнительной системы.</w:t>
      </w:r>
    </w:p>
    <w:p w14:paraId="1CE4F033" w14:textId="77777777" w:rsidR="00833D02" w:rsidRPr="00833D02" w:rsidRDefault="00833D02" w:rsidP="00833D02">
      <w:pPr>
        <w:spacing w:after="0" w:line="240" w:lineRule="auto"/>
        <w:ind w:firstLine="709"/>
        <w:jc w:val="both"/>
        <w:rPr>
          <w:sz w:val="28"/>
          <w:szCs w:val="28"/>
          <w:lang w:val="ru-RU"/>
        </w:rPr>
      </w:pPr>
    </w:p>
    <w:p w14:paraId="15DFA707" w14:textId="77777777" w:rsidR="00833D02" w:rsidRPr="00833D02" w:rsidRDefault="00833D02" w:rsidP="00833D02">
      <w:pPr>
        <w:spacing w:after="0" w:line="240" w:lineRule="auto"/>
        <w:ind w:firstLine="709"/>
        <w:jc w:val="both"/>
        <w:rPr>
          <w:b/>
          <w:sz w:val="32"/>
          <w:szCs w:val="32"/>
          <w:lang w:val="ru-RU"/>
        </w:rPr>
      </w:pPr>
      <w:r w:rsidRPr="00833D02">
        <w:rPr>
          <w:b/>
          <w:sz w:val="32"/>
          <w:szCs w:val="32"/>
          <w:lang w:val="ru-RU"/>
        </w:rPr>
        <w:t>2. ХАРАКТЕРИСТИКА ИЗУЧАЕМОЙ ДИСЦИПЛИНЫ</w:t>
      </w:r>
    </w:p>
    <w:p w14:paraId="40176A7F" w14:textId="77777777" w:rsidR="00833D02" w:rsidRPr="00833D02" w:rsidRDefault="00833D02" w:rsidP="00833D02">
      <w:pPr>
        <w:spacing w:after="0" w:line="240" w:lineRule="auto"/>
        <w:ind w:firstLine="709"/>
        <w:jc w:val="both"/>
        <w:rPr>
          <w:sz w:val="28"/>
          <w:szCs w:val="28"/>
          <w:lang w:val="ru-RU"/>
        </w:rPr>
      </w:pPr>
    </w:p>
    <w:p w14:paraId="60085F90" w14:textId="6FF19CF5" w:rsidR="00833D02" w:rsidRPr="00833D02" w:rsidRDefault="00833D02" w:rsidP="0045450F">
      <w:pPr>
        <w:spacing w:after="0" w:line="240" w:lineRule="auto"/>
        <w:ind w:firstLine="709"/>
        <w:jc w:val="both"/>
        <w:rPr>
          <w:sz w:val="28"/>
          <w:szCs w:val="28"/>
          <w:lang w:val="ru-RU"/>
        </w:rPr>
      </w:pPr>
      <w:r w:rsidRPr="00833D02">
        <w:rPr>
          <w:sz w:val="28"/>
          <w:szCs w:val="28"/>
          <w:lang w:val="ru-RU"/>
        </w:rPr>
        <w:t xml:space="preserve">Научная направленность дисциплины обусловлена необходимостью комплексного осмысления технико-криминалистического обеспечения как самостоятельного институционального и функционального элемента деятельности уголовно-исполнительной системы. </w:t>
      </w:r>
      <w:r w:rsidR="00AB22AA">
        <w:rPr>
          <w:sz w:val="28"/>
          <w:szCs w:val="28"/>
          <w:lang w:val="ru-RU"/>
        </w:rPr>
        <w:t>Технико- криминалистическое обеспечение в рамках данной дисциплины рассматривается как научно обоснованная система, которая включает в себя правовые, организационные и криминалистические компоненты, направленные на обеспечение законности при исполнение уголовного наказания.</w:t>
      </w:r>
      <w:r w:rsidRPr="00833D02">
        <w:rPr>
          <w:sz w:val="28"/>
          <w:szCs w:val="28"/>
          <w:lang w:val="ru-RU"/>
        </w:rPr>
        <w:t>В данных условиях возрастает роль научно обоснованных подходов к внедрению и использованию технико-криминалистических средств в учреждениях УИС.</w:t>
      </w:r>
    </w:p>
    <w:p w14:paraId="3C470947"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Дисциплина носит междисциплинарный характер и базируется на положениях уголовного, уголовно-исполнительного и уголовно-процессуального права, криминалистики, теории оперативно-розыскной деятельности, судебной экспертизы, информационных технологий и управления в правоохранительной сфере.</w:t>
      </w:r>
    </w:p>
    <w:p w14:paraId="0C3BCD33" w14:textId="77777777" w:rsidR="00833D02" w:rsidRPr="00833D02" w:rsidRDefault="00833D02" w:rsidP="00833D02">
      <w:pPr>
        <w:spacing w:after="0" w:line="240" w:lineRule="auto"/>
        <w:jc w:val="center"/>
        <w:rPr>
          <w:sz w:val="16"/>
          <w:szCs w:val="16"/>
          <w:lang w:val="ru-RU"/>
        </w:rPr>
      </w:pPr>
    </w:p>
    <w:p w14:paraId="6D3BE049"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В связи с этим целью</w:t>
      </w:r>
      <w:r w:rsidRPr="00833D02">
        <w:rPr>
          <w:b/>
          <w:sz w:val="28"/>
          <w:szCs w:val="28"/>
          <w:lang w:val="ru-RU"/>
        </w:rPr>
        <w:t xml:space="preserve"> </w:t>
      </w:r>
      <w:r w:rsidRPr="00833D02">
        <w:rPr>
          <w:sz w:val="28"/>
          <w:szCs w:val="28"/>
          <w:lang w:val="ru-RU"/>
        </w:rPr>
        <w:t>изучения  дисциплины «</w:t>
      </w:r>
      <w:r w:rsidRPr="00833D02">
        <w:rPr>
          <w:rFonts w:eastAsia="Calibri"/>
          <w:bCs/>
          <w:sz w:val="28"/>
          <w:szCs w:val="28"/>
          <w:lang w:val="ru-RU"/>
        </w:rPr>
        <w:t>Технико-криминалистическое обеспечение содержания осужденных в учреждениях уголовно-исполнительной системы</w:t>
      </w:r>
      <w:r w:rsidRPr="00833D02">
        <w:rPr>
          <w:sz w:val="28"/>
          <w:szCs w:val="28"/>
          <w:lang w:val="ru-RU"/>
        </w:rPr>
        <w:t>», в Костанайской академии МВД Республики Казахстан им. Ш. Кабылбаева, является формирование у курсантов научных знаний о сущности, содержании и закономерностях технико-криминалистического обеспечения содержания осужденных в учреждениях уголовно-исполнительной системы, а также развитие профессиональных компетенций, необходимых для применения технических и криминалистических средств в практической деятельности с учетом требований законности, прав человека и профессиональной этики.</w:t>
      </w:r>
    </w:p>
    <w:p w14:paraId="2D184AA7"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Основными задачами дисциплины «</w:t>
      </w:r>
      <w:r w:rsidRPr="00833D02">
        <w:rPr>
          <w:rFonts w:eastAsia="Calibri"/>
          <w:bCs/>
          <w:sz w:val="28"/>
          <w:szCs w:val="28"/>
          <w:lang w:val="ru-RU"/>
        </w:rPr>
        <w:t>Технико-криминалистическое обеспечение содержания осужденных в учреждениях уголовно-исполнительной системы</w:t>
      </w:r>
      <w:r w:rsidRPr="00833D02">
        <w:rPr>
          <w:sz w:val="28"/>
          <w:szCs w:val="28"/>
          <w:lang w:val="ru-RU"/>
        </w:rPr>
        <w:t xml:space="preserve">»: </w:t>
      </w:r>
    </w:p>
    <w:p w14:paraId="17F4C582" w14:textId="77777777" w:rsidR="00833D02" w:rsidRPr="00833D02" w:rsidRDefault="00833D02" w:rsidP="00833D02">
      <w:pPr>
        <w:spacing w:after="0" w:line="240" w:lineRule="auto"/>
        <w:ind w:firstLine="360"/>
        <w:jc w:val="both"/>
        <w:rPr>
          <w:sz w:val="28"/>
          <w:szCs w:val="28"/>
          <w:lang w:val="ru-RU"/>
        </w:rPr>
      </w:pPr>
      <w:r w:rsidRPr="00833D02">
        <w:rPr>
          <w:sz w:val="28"/>
          <w:szCs w:val="28"/>
          <w:lang w:val="ru-RU"/>
        </w:rPr>
        <w:t>-</w:t>
      </w:r>
      <w:r w:rsidRPr="00833D02">
        <w:rPr>
          <w:sz w:val="28"/>
          <w:szCs w:val="28"/>
          <w:lang w:val="ru-RU"/>
        </w:rPr>
        <w:tab/>
        <w:t>изучение теоретических и методологических основ технико-криминалистического обеспечения деятельности учреждений уголовно-исполнительной системы;</w:t>
      </w:r>
    </w:p>
    <w:p w14:paraId="2449C1BA" w14:textId="77777777" w:rsidR="00833D02" w:rsidRPr="00833D02" w:rsidRDefault="00833D02" w:rsidP="00833D02">
      <w:pPr>
        <w:spacing w:after="0" w:line="240" w:lineRule="auto"/>
        <w:ind w:firstLine="360"/>
        <w:jc w:val="both"/>
        <w:rPr>
          <w:sz w:val="28"/>
          <w:szCs w:val="28"/>
          <w:lang w:val="ru-RU"/>
        </w:rPr>
      </w:pPr>
      <w:r w:rsidRPr="00833D02">
        <w:rPr>
          <w:sz w:val="28"/>
          <w:szCs w:val="28"/>
          <w:lang w:val="ru-RU"/>
        </w:rPr>
        <w:t>-</w:t>
      </w:r>
      <w:r w:rsidRPr="00833D02">
        <w:rPr>
          <w:sz w:val="28"/>
          <w:szCs w:val="28"/>
          <w:lang w:val="ru-RU"/>
        </w:rPr>
        <w:tab/>
        <w:t>анализ нормативно-правового регулирования применения технических и криминалистических средств при содержании осужденных;</w:t>
      </w:r>
    </w:p>
    <w:p w14:paraId="3C99CA92" w14:textId="77777777" w:rsidR="00833D02" w:rsidRPr="00833D02" w:rsidRDefault="00833D02" w:rsidP="00833D02">
      <w:pPr>
        <w:spacing w:after="0" w:line="240" w:lineRule="auto"/>
        <w:ind w:firstLine="360"/>
        <w:jc w:val="both"/>
        <w:rPr>
          <w:sz w:val="28"/>
          <w:szCs w:val="28"/>
          <w:lang w:val="ru-RU"/>
        </w:rPr>
      </w:pPr>
      <w:r w:rsidRPr="00833D02">
        <w:rPr>
          <w:sz w:val="28"/>
          <w:szCs w:val="28"/>
          <w:lang w:val="ru-RU"/>
        </w:rPr>
        <w:t>-</w:t>
      </w:r>
      <w:r w:rsidRPr="00833D02">
        <w:rPr>
          <w:sz w:val="28"/>
          <w:szCs w:val="28"/>
          <w:lang w:val="ru-RU"/>
        </w:rPr>
        <w:tab/>
        <w:t>формирование представлений о классификации, назначении и возможностях технических средств охраны, надзора, контроля и обеспечения безопасности в учреждениях УИС;</w:t>
      </w:r>
    </w:p>
    <w:p w14:paraId="72FD203F" w14:textId="77777777" w:rsidR="00833D02" w:rsidRPr="00833D02" w:rsidRDefault="00833D02" w:rsidP="00833D02">
      <w:pPr>
        <w:spacing w:after="0" w:line="240" w:lineRule="auto"/>
        <w:ind w:firstLine="360"/>
        <w:jc w:val="both"/>
        <w:rPr>
          <w:sz w:val="28"/>
          <w:szCs w:val="28"/>
          <w:lang w:val="ru-RU"/>
        </w:rPr>
      </w:pPr>
      <w:r w:rsidRPr="00833D02">
        <w:rPr>
          <w:sz w:val="28"/>
          <w:szCs w:val="28"/>
          <w:lang w:val="ru-RU"/>
        </w:rPr>
        <w:t>-</w:t>
      </w:r>
      <w:r w:rsidRPr="00833D02">
        <w:rPr>
          <w:sz w:val="28"/>
          <w:szCs w:val="28"/>
          <w:lang w:val="ru-RU"/>
        </w:rPr>
        <w:tab/>
        <w:t>освоение криминалистических средств и методов выявления, фиксации, изъятия и исследования следов правонарушений и преступлений, совершаемых в местах лишения свободы;</w:t>
      </w:r>
    </w:p>
    <w:p w14:paraId="73CB0F96" w14:textId="77777777" w:rsidR="00833D02" w:rsidRPr="00833D02" w:rsidRDefault="00833D02" w:rsidP="00833D02">
      <w:pPr>
        <w:spacing w:after="0" w:line="240" w:lineRule="auto"/>
        <w:ind w:firstLine="360"/>
        <w:jc w:val="both"/>
        <w:rPr>
          <w:sz w:val="28"/>
          <w:szCs w:val="28"/>
          <w:lang w:val="ru-RU"/>
        </w:rPr>
      </w:pPr>
      <w:r w:rsidRPr="00833D02">
        <w:rPr>
          <w:sz w:val="28"/>
          <w:szCs w:val="28"/>
          <w:lang w:val="ru-RU"/>
        </w:rPr>
        <w:t>-</w:t>
      </w:r>
      <w:r w:rsidRPr="00833D02">
        <w:rPr>
          <w:sz w:val="28"/>
          <w:szCs w:val="28"/>
          <w:lang w:val="ru-RU"/>
        </w:rPr>
        <w:tab/>
        <w:t>изучение возможностей применения цифровых технологий, автоматизированных информационных систем и  искусственного интеллекта в целях профилактики и противодействия правонарушениям в учреждениях УИС;</w:t>
      </w:r>
    </w:p>
    <w:p w14:paraId="5021F3B0" w14:textId="77777777" w:rsidR="00833D02" w:rsidRPr="00833D02" w:rsidRDefault="00833D02" w:rsidP="00833D02">
      <w:pPr>
        <w:spacing w:after="0" w:line="240" w:lineRule="auto"/>
        <w:ind w:firstLine="360"/>
        <w:jc w:val="both"/>
        <w:rPr>
          <w:sz w:val="28"/>
          <w:szCs w:val="28"/>
          <w:lang w:val="ru-RU"/>
        </w:rPr>
      </w:pPr>
      <w:r w:rsidRPr="00833D02">
        <w:rPr>
          <w:sz w:val="28"/>
          <w:szCs w:val="28"/>
          <w:lang w:val="ru-RU"/>
        </w:rPr>
        <w:t>-</w:t>
      </w:r>
      <w:r w:rsidRPr="00833D02">
        <w:rPr>
          <w:sz w:val="28"/>
          <w:szCs w:val="28"/>
          <w:lang w:val="ru-RU"/>
        </w:rPr>
        <w:tab/>
        <w:t>формирование умений комплексной оценки эффективности технико-криминалистических средств и разработки научно обоснованных предложений по их совершенствованию;</w:t>
      </w:r>
    </w:p>
    <w:p w14:paraId="418E8D11" w14:textId="77777777" w:rsidR="00833D02" w:rsidRPr="00833D02" w:rsidRDefault="00833D02" w:rsidP="00833D02">
      <w:pPr>
        <w:spacing w:after="0" w:line="240" w:lineRule="auto"/>
        <w:ind w:firstLine="360"/>
        <w:jc w:val="both"/>
        <w:rPr>
          <w:sz w:val="28"/>
          <w:szCs w:val="28"/>
          <w:lang w:val="ru-RU"/>
        </w:rPr>
      </w:pPr>
      <w:r w:rsidRPr="00833D02">
        <w:rPr>
          <w:sz w:val="28"/>
          <w:szCs w:val="28"/>
          <w:lang w:val="ru-RU"/>
        </w:rPr>
        <w:t>-</w:t>
      </w:r>
      <w:r w:rsidRPr="00833D02">
        <w:rPr>
          <w:sz w:val="28"/>
          <w:szCs w:val="28"/>
          <w:lang w:val="ru-RU"/>
        </w:rPr>
        <w:tab/>
        <w:t>развитие навыков применения полученных знаний при решении практических и ситуационных задач профессиональной деятельности.</w:t>
      </w:r>
    </w:p>
    <w:p w14:paraId="14C68EC2" w14:textId="77777777" w:rsidR="00833D02" w:rsidRPr="00833D02" w:rsidRDefault="00833D02" w:rsidP="00833D02">
      <w:pPr>
        <w:spacing w:after="0" w:line="240" w:lineRule="auto"/>
        <w:ind w:firstLine="709"/>
        <w:jc w:val="both"/>
        <w:rPr>
          <w:sz w:val="28"/>
          <w:szCs w:val="28"/>
          <w:lang w:val="ru-RU"/>
        </w:rPr>
      </w:pPr>
    </w:p>
    <w:p w14:paraId="205F6A31" w14:textId="77777777" w:rsidR="00833D02" w:rsidRPr="00833D02" w:rsidRDefault="00833D02" w:rsidP="00833D02">
      <w:pPr>
        <w:pStyle w:val="a4"/>
        <w:ind w:left="0" w:firstLine="708"/>
        <w:jc w:val="both"/>
        <w:rPr>
          <w:bCs/>
          <w:sz w:val="28"/>
          <w:szCs w:val="28"/>
          <w:lang w:val="ru-RU"/>
        </w:rPr>
      </w:pPr>
      <w:r w:rsidRPr="00833D02">
        <w:rPr>
          <w:sz w:val="28"/>
          <w:szCs w:val="28"/>
          <w:lang w:val="ru-RU"/>
        </w:rPr>
        <w:t>В процессе изучения курса «</w:t>
      </w:r>
      <w:r w:rsidRPr="00833D02">
        <w:rPr>
          <w:bCs/>
          <w:sz w:val="28"/>
          <w:szCs w:val="28"/>
          <w:lang w:val="ru-RU"/>
        </w:rPr>
        <w:t>Технико-криминалистическое обеспечение содержания осужденных в учреждениях уголовно-исполнительной системы»: у курсантов должны сформироваться компетенции в области:</w:t>
      </w:r>
    </w:p>
    <w:p w14:paraId="077998BF" w14:textId="77777777" w:rsidR="00833D02" w:rsidRPr="00833D02" w:rsidRDefault="00833D02" w:rsidP="00833D02">
      <w:pPr>
        <w:pStyle w:val="a4"/>
        <w:ind w:left="0" w:firstLine="708"/>
        <w:jc w:val="both"/>
        <w:rPr>
          <w:bCs/>
          <w:kern w:val="36"/>
          <w:sz w:val="28"/>
          <w:szCs w:val="28"/>
          <w:lang w:val="ru-RU"/>
        </w:rPr>
      </w:pPr>
      <w:r w:rsidRPr="00833D02">
        <w:rPr>
          <w:bCs/>
          <w:sz w:val="28"/>
          <w:szCs w:val="28"/>
          <w:lang w:val="ru-RU"/>
        </w:rPr>
        <w:t>-</w:t>
      </w:r>
      <w:r w:rsidRPr="00833D02">
        <w:rPr>
          <w:bCs/>
          <w:sz w:val="28"/>
          <w:szCs w:val="28"/>
          <w:lang w:val="ru-RU"/>
        </w:rPr>
        <w:tab/>
        <w:t>правового</w:t>
      </w:r>
      <w:r w:rsidRPr="00833D02">
        <w:rPr>
          <w:bCs/>
          <w:kern w:val="36"/>
          <w:sz w:val="28"/>
          <w:szCs w:val="28"/>
          <w:lang w:val="ru-RU"/>
        </w:rPr>
        <w:t xml:space="preserve"> регулирования применения техническо - криминалистических средств, связанные с анализом и применением норм уголовного, уголовно-исполнительного, уголовно-процессуального и подзаконного регулирования, определяющих правовые пределы, основания и условия использования технических и криминалистических средств при содержании осужденных, с учетом требований законности и защиты прав человека;</w:t>
      </w:r>
    </w:p>
    <w:p w14:paraId="5EE57AAD" w14:textId="77777777" w:rsidR="00833D02" w:rsidRPr="00833D02" w:rsidRDefault="00833D02" w:rsidP="00833D02">
      <w:pPr>
        <w:pStyle w:val="a4"/>
        <w:ind w:left="0" w:firstLine="708"/>
        <w:jc w:val="both"/>
        <w:rPr>
          <w:bCs/>
          <w:kern w:val="36"/>
          <w:sz w:val="28"/>
          <w:szCs w:val="28"/>
          <w:lang w:val="ru-RU"/>
        </w:rPr>
      </w:pPr>
      <w:r w:rsidRPr="00833D02">
        <w:rPr>
          <w:bCs/>
          <w:kern w:val="36"/>
          <w:sz w:val="28"/>
          <w:szCs w:val="28"/>
          <w:lang w:val="ru-RU"/>
        </w:rPr>
        <w:t>-</w:t>
      </w:r>
      <w:r w:rsidRPr="00833D02">
        <w:rPr>
          <w:bCs/>
          <w:kern w:val="36"/>
          <w:sz w:val="28"/>
          <w:szCs w:val="28"/>
          <w:lang w:val="ru-RU"/>
        </w:rPr>
        <w:tab/>
        <w:t>информационно-аналитического и цифрового обеспечения деятельности УИС, т.е. способность к использованию автоматизированных информационных систем, цифровых технологий и искусственного интеллекта для сбора, обработки и анализа информации, связанной с обеспечением режима содержания осужденных, оценкой криминогенной обстановки и принятием управленческих решений;</w:t>
      </w:r>
    </w:p>
    <w:p w14:paraId="24A02DE5" w14:textId="77777777" w:rsidR="00833D02" w:rsidRPr="00833D02" w:rsidRDefault="00833D02" w:rsidP="00833D02">
      <w:pPr>
        <w:pStyle w:val="a4"/>
        <w:ind w:left="0" w:firstLine="708"/>
        <w:jc w:val="both"/>
        <w:rPr>
          <w:bCs/>
          <w:kern w:val="36"/>
          <w:sz w:val="28"/>
          <w:szCs w:val="28"/>
          <w:lang w:val="ru-RU"/>
        </w:rPr>
      </w:pPr>
      <w:r w:rsidRPr="00833D02">
        <w:rPr>
          <w:bCs/>
          <w:kern w:val="36"/>
          <w:sz w:val="28"/>
          <w:szCs w:val="28"/>
          <w:lang w:val="ru-RU"/>
        </w:rPr>
        <w:t>-</w:t>
      </w:r>
      <w:r w:rsidRPr="00833D02">
        <w:rPr>
          <w:bCs/>
          <w:kern w:val="36"/>
          <w:sz w:val="28"/>
          <w:szCs w:val="28"/>
          <w:lang w:val="ru-RU"/>
        </w:rPr>
        <w:tab/>
        <w:t>научно-исследовательской и аналитической деятельности, т.е.</w:t>
      </w:r>
      <w:r w:rsidRPr="00833D02">
        <w:rPr>
          <w:bCs/>
          <w:kern w:val="36"/>
          <w:sz w:val="28"/>
          <w:szCs w:val="28"/>
          <w:lang w:val="ru-RU"/>
        </w:rPr>
        <w:br/>
        <w:t>способность к анализу научных источников, обобщению правоприменительной практики и формулированию научно обоснованных выводов и предложений по совершенствованию технико-криминалистического обеспечения содержания осужденных в учреждениях уголовно-исполнительной системы.</w:t>
      </w:r>
    </w:p>
    <w:p w14:paraId="76E4DD24" w14:textId="37681A27" w:rsidR="00833D02" w:rsidRPr="00833D02" w:rsidRDefault="00833D02" w:rsidP="00B6770C">
      <w:pPr>
        <w:spacing w:after="0" w:line="240" w:lineRule="auto"/>
        <w:ind w:firstLine="709"/>
        <w:jc w:val="both"/>
        <w:rPr>
          <w:sz w:val="28"/>
          <w:szCs w:val="28"/>
          <w:lang w:val="ru-RU"/>
        </w:rPr>
      </w:pPr>
      <w:r w:rsidRPr="00833D02">
        <w:rPr>
          <w:sz w:val="28"/>
          <w:szCs w:val="28"/>
          <w:lang w:val="ru-RU"/>
        </w:rPr>
        <w:t>По завершении освоения дисциплины обучающийся должен обладать системным научным представлением о технико-криминалистическом обеспечении деятельности учреждений уголовно-исполнительной системы, владеть основными методами и средствами данной деятельности, а также быть готовым к применению полученных знаний и умений в профессиональной и научно-исследовательской работе.</w:t>
      </w:r>
    </w:p>
    <w:p w14:paraId="3964CDB6" w14:textId="77777777" w:rsidR="00833D02" w:rsidRPr="00833D02" w:rsidRDefault="00833D02" w:rsidP="00833D02">
      <w:pPr>
        <w:spacing w:after="0" w:line="240" w:lineRule="auto"/>
        <w:jc w:val="both"/>
        <w:rPr>
          <w:sz w:val="28"/>
          <w:szCs w:val="28"/>
          <w:lang w:val="ru-RU"/>
        </w:rPr>
      </w:pPr>
    </w:p>
    <w:p w14:paraId="6B34A2D8" w14:textId="77777777" w:rsidR="00833D02" w:rsidRPr="00833D02" w:rsidRDefault="00833D02" w:rsidP="00833D02">
      <w:pPr>
        <w:spacing w:after="0" w:line="240" w:lineRule="auto"/>
        <w:jc w:val="center"/>
        <w:rPr>
          <w:b/>
          <w:sz w:val="32"/>
          <w:szCs w:val="32"/>
          <w:lang w:val="ru-RU"/>
        </w:rPr>
      </w:pPr>
      <w:r w:rsidRPr="00833D02">
        <w:rPr>
          <w:b/>
          <w:sz w:val="32"/>
          <w:szCs w:val="32"/>
          <w:lang w:val="ru-RU"/>
        </w:rPr>
        <w:t>3. ПОЛИТИКА И ПРОЦЕДУРА КУРСА</w:t>
      </w:r>
    </w:p>
    <w:p w14:paraId="5D582F9A" w14:textId="77777777" w:rsidR="00833D02" w:rsidRPr="00833D02" w:rsidRDefault="00833D02" w:rsidP="00833D02">
      <w:pPr>
        <w:shd w:val="clear" w:color="auto" w:fill="FFFFFF"/>
        <w:spacing w:after="0" w:line="240" w:lineRule="auto"/>
        <w:ind w:firstLine="709"/>
        <w:jc w:val="both"/>
        <w:rPr>
          <w:sz w:val="28"/>
          <w:szCs w:val="28"/>
          <w:lang w:val="ru-RU"/>
        </w:rPr>
      </w:pPr>
    </w:p>
    <w:p w14:paraId="1B271FF5" w14:textId="77777777" w:rsidR="00833D02" w:rsidRPr="00DC42C6" w:rsidRDefault="00833D02" w:rsidP="00833D02">
      <w:pPr>
        <w:pStyle w:val="af0"/>
        <w:ind w:firstLine="709"/>
        <w:jc w:val="both"/>
        <w:rPr>
          <w:rFonts w:ascii="Times New Roman" w:hAnsi="Times New Roman"/>
          <w:sz w:val="28"/>
          <w:szCs w:val="28"/>
        </w:rPr>
      </w:pPr>
      <w:r w:rsidRPr="00DC42C6">
        <w:rPr>
          <w:rFonts w:ascii="Times New Roman" w:hAnsi="Times New Roman"/>
          <w:sz w:val="28"/>
          <w:szCs w:val="28"/>
        </w:rPr>
        <w:t xml:space="preserve">Посещение </w:t>
      </w:r>
      <w:r>
        <w:rPr>
          <w:rFonts w:ascii="Times New Roman" w:hAnsi="Times New Roman"/>
          <w:sz w:val="28"/>
          <w:szCs w:val="28"/>
        </w:rPr>
        <w:t xml:space="preserve">курсантами </w:t>
      </w:r>
      <w:r w:rsidRPr="00DC42C6">
        <w:rPr>
          <w:rFonts w:ascii="Times New Roman" w:hAnsi="Times New Roman"/>
          <w:sz w:val="28"/>
          <w:szCs w:val="28"/>
        </w:rPr>
        <w:t>всех аудиторных занятий без опозданий обязательно. В случае если курсант набрал менее 50 баллов (получил неудовлетворительную оценку) он должен отработать данное занятие в часы самостоятельной работы или самостоятельной работы курсанта с преподавателем в течение 7 рабочих дней с момента получения неудовлетворительной оценки.</w:t>
      </w:r>
    </w:p>
    <w:p w14:paraId="4701BAE4" w14:textId="77777777" w:rsidR="00833D02" w:rsidRPr="00DC42C6" w:rsidRDefault="00833D02" w:rsidP="00833D02">
      <w:pPr>
        <w:pStyle w:val="af0"/>
        <w:ind w:firstLine="708"/>
        <w:jc w:val="both"/>
        <w:rPr>
          <w:rFonts w:ascii="Times New Roman" w:hAnsi="Times New Roman"/>
          <w:sz w:val="28"/>
          <w:szCs w:val="28"/>
        </w:rPr>
      </w:pPr>
      <w:r w:rsidRPr="00DC42C6">
        <w:rPr>
          <w:rFonts w:ascii="Times New Roman" w:hAnsi="Times New Roman"/>
          <w:sz w:val="28"/>
          <w:szCs w:val="28"/>
        </w:rPr>
        <w:t>Пропуски занятий по уважительной причине отрабатываются в течение 10 рабочих дней с момента выхода на учебу.</w:t>
      </w:r>
    </w:p>
    <w:p w14:paraId="286BA235" w14:textId="77777777" w:rsidR="00833D02" w:rsidRPr="00DC42C6" w:rsidRDefault="00833D02" w:rsidP="00833D02">
      <w:pPr>
        <w:pStyle w:val="af0"/>
        <w:ind w:firstLine="709"/>
        <w:jc w:val="both"/>
        <w:rPr>
          <w:rFonts w:ascii="Times New Roman" w:hAnsi="Times New Roman"/>
          <w:sz w:val="28"/>
          <w:szCs w:val="28"/>
        </w:rPr>
      </w:pPr>
      <w:r w:rsidRPr="00DC42C6">
        <w:rPr>
          <w:rFonts w:ascii="Times New Roman" w:hAnsi="Times New Roman"/>
          <w:sz w:val="28"/>
          <w:szCs w:val="28"/>
        </w:rPr>
        <w:t>Отработка пропущенного занятия принимается преподавателем, ведущим занятия по данной дисциплине, при его отсутствии – дежурным преподавателем, либо начальником кафедры или лицом его заменяющим. Отработка семинарских и практических занятий осуществляется в форме подготовки письменной работы (реферата, доклада, эссе и др.) по теме пропущенного занятия, а также устного ответа по вопросам пропущенной темы из учебной программы. Повторение темы и отработка пройденных материалов по каждому учебному занятию обязательны. Для определения степени усвоения материала предусматриваются различные виды работ: бланочное тестирование, письменные работы, устный опрос, презентация, дебаты, дискуссии и другие. Тестирование в ходе занятий может проводиться без предупреждения.</w:t>
      </w:r>
    </w:p>
    <w:p w14:paraId="443A9BE0" w14:textId="77777777" w:rsidR="00833D02" w:rsidRPr="00DC42C6" w:rsidRDefault="00833D02" w:rsidP="00833D02">
      <w:pPr>
        <w:pStyle w:val="af0"/>
        <w:ind w:firstLine="709"/>
        <w:jc w:val="both"/>
        <w:rPr>
          <w:rFonts w:ascii="Times New Roman" w:hAnsi="Times New Roman"/>
          <w:sz w:val="28"/>
          <w:szCs w:val="28"/>
        </w:rPr>
      </w:pPr>
      <w:r>
        <w:rPr>
          <w:rFonts w:ascii="Times New Roman" w:hAnsi="Times New Roman"/>
          <w:sz w:val="28"/>
          <w:szCs w:val="28"/>
        </w:rPr>
        <w:t>Курсанты</w:t>
      </w:r>
      <w:r w:rsidRPr="00DC42C6">
        <w:rPr>
          <w:rFonts w:ascii="Times New Roman" w:hAnsi="Times New Roman"/>
          <w:sz w:val="28"/>
          <w:szCs w:val="28"/>
        </w:rPr>
        <w:t xml:space="preserve">, не сдавшие все задания, не допускаются к сдаче рубежного контроля знаний и экзамену. </w:t>
      </w:r>
    </w:p>
    <w:p w14:paraId="177ACB4D" w14:textId="77777777" w:rsidR="00833D02" w:rsidRPr="00DC42C6" w:rsidRDefault="00833D02" w:rsidP="00833D02">
      <w:pPr>
        <w:pStyle w:val="af0"/>
        <w:ind w:firstLine="709"/>
        <w:jc w:val="both"/>
        <w:rPr>
          <w:rFonts w:ascii="Times New Roman" w:hAnsi="Times New Roman"/>
          <w:sz w:val="28"/>
          <w:szCs w:val="28"/>
        </w:rPr>
      </w:pPr>
      <w:r>
        <w:rPr>
          <w:rFonts w:ascii="Times New Roman" w:hAnsi="Times New Roman"/>
          <w:sz w:val="28"/>
          <w:szCs w:val="28"/>
        </w:rPr>
        <w:t>Курсант</w:t>
      </w:r>
      <w:r w:rsidRPr="00DC42C6">
        <w:rPr>
          <w:rFonts w:ascii="Times New Roman" w:hAnsi="Times New Roman"/>
          <w:sz w:val="28"/>
          <w:szCs w:val="28"/>
        </w:rPr>
        <w:t xml:space="preserve"> обязан:</w:t>
      </w:r>
    </w:p>
    <w:p w14:paraId="5CD6042A" w14:textId="77777777" w:rsidR="00833D02" w:rsidRPr="00DC42C6" w:rsidRDefault="00833D02" w:rsidP="00833D02">
      <w:pPr>
        <w:pStyle w:val="af0"/>
        <w:ind w:firstLine="709"/>
        <w:jc w:val="both"/>
        <w:rPr>
          <w:rFonts w:ascii="Times New Roman" w:hAnsi="Times New Roman"/>
          <w:sz w:val="28"/>
          <w:szCs w:val="28"/>
        </w:rPr>
      </w:pPr>
      <w:r w:rsidRPr="00DC42C6">
        <w:rPr>
          <w:rFonts w:ascii="Times New Roman" w:hAnsi="Times New Roman"/>
          <w:sz w:val="28"/>
          <w:szCs w:val="28"/>
        </w:rPr>
        <w:t xml:space="preserve">- регулярно посещать все виды аудиторных занятий (практические занятия, семинарские занятия) и занятия по самостоятельной работе </w:t>
      </w:r>
      <w:r>
        <w:rPr>
          <w:rFonts w:ascii="Times New Roman" w:hAnsi="Times New Roman"/>
          <w:sz w:val="28"/>
          <w:szCs w:val="28"/>
        </w:rPr>
        <w:t>курсанта</w:t>
      </w:r>
      <w:r w:rsidRPr="00DC42C6">
        <w:rPr>
          <w:rFonts w:ascii="Times New Roman" w:hAnsi="Times New Roman"/>
          <w:sz w:val="28"/>
          <w:szCs w:val="28"/>
        </w:rPr>
        <w:t xml:space="preserve"> под руководством преподавателя </w:t>
      </w:r>
      <w:r>
        <w:rPr>
          <w:rFonts w:ascii="Times New Roman" w:hAnsi="Times New Roman"/>
          <w:sz w:val="28"/>
          <w:szCs w:val="28"/>
        </w:rPr>
        <w:t>(СРО</w:t>
      </w:r>
      <w:r w:rsidRPr="00DC42C6">
        <w:rPr>
          <w:rFonts w:ascii="Times New Roman" w:hAnsi="Times New Roman"/>
          <w:sz w:val="28"/>
          <w:szCs w:val="28"/>
        </w:rPr>
        <w:t>П);</w:t>
      </w:r>
    </w:p>
    <w:p w14:paraId="196AAC22" w14:textId="77777777" w:rsidR="00833D02" w:rsidRPr="00DC42C6" w:rsidRDefault="00833D02" w:rsidP="00833D02">
      <w:pPr>
        <w:pStyle w:val="af0"/>
        <w:ind w:firstLine="709"/>
        <w:jc w:val="both"/>
        <w:rPr>
          <w:rFonts w:ascii="Times New Roman" w:hAnsi="Times New Roman"/>
          <w:sz w:val="28"/>
          <w:szCs w:val="28"/>
        </w:rPr>
      </w:pPr>
      <w:r w:rsidRPr="00DC42C6">
        <w:rPr>
          <w:rFonts w:ascii="Times New Roman" w:hAnsi="Times New Roman"/>
          <w:sz w:val="28"/>
          <w:szCs w:val="28"/>
        </w:rPr>
        <w:t>- самостоятельна</w:t>
      </w:r>
      <w:r w:rsidRPr="008430A5">
        <w:rPr>
          <w:rFonts w:ascii="Times New Roman" w:hAnsi="Times New Roman"/>
          <w:sz w:val="28"/>
          <w:szCs w:val="28"/>
          <w:lang w:val="kk-KZ"/>
        </w:rPr>
        <w:t>я</w:t>
      </w:r>
      <w:r w:rsidRPr="00DC42C6">
        <w:rPr>
          <w:rFonts w:ascii="Times New Roman" w:hAnsi="Times New Roman"/>
          <w:sz w:val="28"/>
          <w:szCs w:val="28"/>
        </w:rPr>
        <w:t xml:space="preserve"> работ</w:t>
      </w:r>
      <w:r w:rsidRPr="008430A5">
        <w:rPr>
          <w:rFonts w:ascii="Times New Roman" w:hAnsi="Times New Roman"/>
          <w:sz w:val="28"/>
          <w:szCs w:val="28"/>
          <w:lang w:val="kk-KZ"/>
        </w:rPr>
        <w:t>а</w:t>
      </w:r>
      <w:r w:rsidRPr="00DC42C6">
        <w:rPr>
          <w:rFonts w:ascii="Times New Roman" w:hAnsi="Times New Roman"/>
          <w:sz w:val="28"/>
          <w:szCs w:val="28"/>
        </w:rPr>
        <w:t xml:space="preserve"> (СР</w:t>
      </w:r>
      <w:r>
        <w:rPr>
          <w:rFonts w:ascii="Times New Roman" w:hAnsi="Times New Roman"/>
          <w:sz w:val="28"/>
          <w:szCs w:val="28"/>
        </w:rPr>
        <w:t>О</w:t>
      </w:r>
      <w:r w:rsidRPr="00DC42C6">
        <w:rPr>
          <w:rFonts w:ascii="Times New Roman" w:hAnsi="Times New Roman"/>
          <w:sz w:val="28"/>
          <w:szCs w:val="28"/>
        </w:rPr>
        <w:t>) выполняет</w:t>
      </w:r>
      <w:r w:rsidRPr="008430A5">
        <w:rPr>
          <w:rFonts w:ascii="Times New Roman" w:hAnsi="Times New Roman"/>
          <w:sz w:val="28"/>
          <w:szCs w:val="28"/>
          <w:lang w:val="kk-KZ"/>
        </w:rPr>
        <w:t>ся</w:t>
      </w:r>
      <w:r w:rsidRPr="00DC42C6">
        <w:rPr>
          <w:rFonts w:ascii="Times New Roman" w:hAnsi="Times New Roman"/>
          <w:sz w:val="28"/>
          <w:szCs w:val="28"/>
        </w:rPr>
        <w:t xml:space="preserve"> в заданном объёме и в установленные сроки, с использованием рекомендованной учебной и учебно-методической литературы или других источников в читальных и интернет - классах, в библиотеках;</w:t>
      </w:r>
    </w:p>
    <w:p w14:paraId="2C5A44E8" w14:textId="77777777" w:rsidR="00833D02" w:rsidRPr="00DC42C6" w:rsidRDefault="00833D02" w:rsidP="00833D02">
      <w:pPr>
        <w:pStyle w:val="af0"/>
        <w:ind w:firstLine="709"/>
        <w:jc w:val="both"/>
        <w:rPr>
          <w:rFonts w:ascii="Times New Roman" w:hAnsi="Times New Roman"/>
          <w:sz w:val="28"/>
          <w:szCs w:val="28"/>
        </w:rPr>
      </w:pPr>
      <w:r w:rsidRPr="00DC42C6">
        <w:rPr>
          <w:rFonts w:ascii="Times New Roman" w:hAnsi="Times New Roman"/>
          <w:sz w:val="28"/>
          <w:szCs w:val="28"/>
        </w:rPr>
        <w:t>- строго соблюдать графики сдачи выполненных работ в заданном объёме;</w:t>
      </w:r>
    </w:p>
    <w:p w14:paraId="1E1246BC" w14:textId="77777777" w:rsidR="00833D02" w:rsidRPr="00DC42C6" w:rsidRDefault="00833D02" w:rsidP="00833D02">
      <w:pPr>
        <w:pStyle w:val="af0"/>
        <w:ind w:firstLine="709"/>
        <w:jc w:val="both"/>
        <w:rPr>
          <w:rFonts w:ascii="Times New Roman" w:hAnsi="Times New Roman"/>
          <w:sz w:val="28"/>
          <w:szCs w:val="28"/>
        </w:rPr>
      </w:pPr>
      <w:r w:rsidRPr="00DC42C6">
        <w:rPr>
          <w:rFonts w:ascii="Times New Roman" w:hAnsi="Times New Roman"/>
          <w:sz w:val="28"/>
          <w:szCs w:val="28"/>
        </w:rPr>
        <w:t>- лично присутствовать на рейтинговых и итоговом контролях;</w:t>
      </w:r>
    </w:p>
    <w:p w14:paraId="3E305497" w14:textId="77777777" w:rsidR="00833D02" w:rsidRPr="00DC42C6" w:rsidRDefault="00833D02" w:rsidP="00833D02">
      <w:pPr>
        <w:pStyle w:val="af0"/>
        <w:ind w:firstLine="709"/>
        <w:jc w:val="both"/>
        <w:rPr>
          <w:rFonts w:ascii="Times New Roman" w:hAnsi="Times New Roman"/>
          <w:sz w:val="28"/>
          <w:szCs w:val="28"/>
        </w:rPr>
      </w:pPr>
      <w:r w:rsidRPr="00DC42C6">
        <w:rPr>
          <w:rFonts w:ascii="Times New Roman" w:hAnsi="Times New Roman"/>
          <w:sz w:val="28"/>
          <w:szCs w:val="28"/>
        </w:rPr>
        <w:t>- отрабатывать пропущенные занятия и неудовлетворительные оценки.</w:t>
      </w:r>
    </w:p>
    <w:p w14:paraId="5F2A0AD5" w14:textId="77777777" w:rsidR="00833D02" w:rsidRPr="00DC42C6" w:rsidRDefault="00833D02" w:rsidP="00833D02">
      <w:pPr>
        <w:pStyle w:val="af0"/>
        <w:ind w:firstLine="709"/>
        <w:jc w:val="both"/>
        <w:rPr>
          <w:rFonts w:ascii="Times New Roman" w:hAnsi="Times New Roman"/>
          <w:sz w:val="28"/>
          <w:szCs w:val="28"/>
        </w:rPr>
      </w:pPr>
      <w:r w:rsidRPr="00DC42C6">
        <w:rPr>
          <w:rFonts w:ascii="Times New Roman" w:hAnsi="Times New Roman"/>
          <w:sz w:val="28"/>
          <w:szCs w:val="28"/>
        </w:rPr>
        <w:t xml:space="preserve">Рубежные и итоговые контроли знаний, </w:t>
      </w:r>
      <w:r>
        <w:rPr>
          <w:rFonts w:ascii="Times New Roman" w:hAnsi="Times New Roman"/>
          <w:sz w:val="28"/>
          <w:szCs w:val="28"/>
        </w:rPr>
        <w:t xml:space="preserve">курсантов </w:t>
      </w:r>
      <w:r w:rsidRPr="00DC42C6">
        <w:rPr>
          <w:rFonts w:ascii="Times New Roman" w:hAnsi="Times New Roman"/>
          <w:sz w:val="28"/>
          <w:szCs w:val="28"/>
        </w:rPr>
        <w:t>проводятся согласно утверждённому академическому календарю.</w:t>
      </w:r>
    </w:p>
    <w:p w14:paraId="6AEE6F62" w14:textId="77777777" w:rsidR="00833D02" w:rsidRDefault="00833D02" w:rsidP="00833D02">
      <w:pPr>
        <w:jc w:val="center"/>
        <w:rPr>
          <w:b/>
          <w:sz w:val="32"/>
          <w:szCs w:val="32"/>
        </w:rPr>
      </w:pPr>
      <w:r w:rsidRPr="00833D02">
        <w:rPr>
          <w:sz w:val="28"/>
          <w:szCs w:val="28"/>
          <w:lang w:val="ru-RU"/>
        </w:rPr>
        <w:br w:type="page"/>
      </w:r>
      <w:r w:rsidRPr="00C25F8A">
        <w:rPr>
          <w:b/>
          <w:sz w:val="32"/>
          <w:szCs w:val="32"/>
        </w:rPr>
        <w:t>4. ТЕМАТИЧЕСКИЙ ПЛАН</w:t>
      </w:r>
    </w:p>
    <w:p w14:paraId="5833F2EB" w14:textId="77777777" w:rsidR="00833D02" w:rsidRDefault="00833D02" w:rsidP="00833D02">
      <w:pPr>
        <w:pStyle w:val="af0"/>
        <w:ind w:right="-143"/>
        <w:jc w:val="center"/>
        <w:rPr>
          <w:rFonts w:ascii="Times New Roman" w:hAnsi="Times New Roman"/>
          <w:b/>
          <w:sz w:val="28"/>
          <w:szCs w:val="28"/>
        </w:rPr>
      </w:pPr>
    </w:p>
    <w:tbl>
      <w:tblPr>
        <w:tblW w:w="1031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11"/>
        <w:gridCol w:w="4275"/>
        <w:gridCol w:w="709"/>
        <w:gridCol w:w="567"/>
        <w:gridCol w:w="567"/>
        <w:gridCol w:w="992"/>
        <w:gridCol w:w="829"/>
        <w:gridCol w:w="872"/>
        <w:gridCol w:w="992"/>
      </w:tblGrid>
      <w:tr w:rsidR="00833D02" w:rsidRPr="00F1233B" w14:paraId="08E0B2E9" w14:textId="77777777" w:rsidTr="00662935">
        <w:trPr>
          <w:trHeight w:val="227"/>
        </w:trPr>
        <w:tc>
          <w:tcPr>
            <w:tcW w:w="511" w:type="dxa"/>
            <w:vMerge w:val="restart"/>
            <w:shd w:val="clear" w:color="auto" w:fill="auto"/>
          </w:tcPr>
          <w:p w14:paraId="5BFB0600" w14:textId="77777777" w:rsidR="00833D02" w:rsidRPr="001E5A5D" w:rsidRDefault="00833D02" w:rsidP="00662935">
            <w:pPr>
              <w:spacing w:after="0" w:line="240" w:lineRule="auto"/>
              <w:jc w:val="center"/>
              <w:rPr>
                <w:bCs/>
                <w:caps/>
                <w:sz w:val="26"/>
                <w:szCs w:val="26"/>
              </w:rPr>
            </w:pPr>
            <w:r w:rsidRPr="001E5A5D">
              <w:rPr>
                <w:bCs/>
                <w:caps/>
                <w:sz w:val="26"/>
                <w:szCs w:val="26"/>
              </w:rPr>
              <w:t>№</w:t>
            </w:r>
          </w:p>
        </w:tc>
        <w:tc>
          <w:tcPr>
            <w:tcW w:w="4275" w:type="dxa"/>
            <w:vMerge w:val="restart"/>
            <w:shd w:val="clear" w:color="auto" w:fill="auto"/>
          </w:tcPr>
          <w:p w14:paraId="482205AA" w14:textId="77777777" w:rsidR="00833D02" w:rsidRPr="001E5A5D" w:rsidRDefault="00833D02" w:rsidP="00662935">
            <w:pPr>
              <w:spacing w:after="0" w:line="240" w:lineRule="auto"/>
              <w:jc w:val="center"/>
              <w:rPr>
                <w:sz w:val="26"/>
                <w:szCs w:val="26"/>
              </w:rPr>
            </w:pPr>
            <w:r w:rsidRPr="001E5A5D">
              <w:rPr>
                <w:color w:val="000000"/>
                <w:spacing w:val="-8"/>
                <w:sz w:val="26"/>
                <w:szCs w:val="26"/>
              </w:rPr>
              <w:t>Наименование тем</w:t>
            </w:r>
          </w:p>
          <w:p w14:paraId="5C403887" w14:textId="77777777" w:rsidR="00833D02" w:rsidRPr="001E5A5D" w:rsidRDefault="00833D02" w:rsidP="00662935">
            <w:pPr>
              <w:spacing w:after="0" w:line="240" w:lineRule="auto"/>
              <w:jc w:val="center"/>
              <w:rPr>
                <w:b/>
                <w:bCs/>
                <w:caps/>
                <w:sz w:val="26"/>
                <w:szCs w:val="26"/>
              </w:rPr>
            </w:pPr>
          </w:p>
        </w:tc>
        <w:tc>
          <w:tcPr>
            <w:tcW w:w="1843" w:type="dxa"/>
            <w:gridSpan w:val="3"/>
            <w:tcBorders>
              <w:bottom w:val="nil"/>
            </w:tcBorders>
            <w:shd w:val="clear" w:color="auto" w:fill="auto"/>
          </w:tcPr>
          <w:p w14:paraId="26C570DB" w14:textId="77777777" w:rsidR="00833D02" w:rsidRPr="001E5A5D" w:rsidRDefault="00833D02" w:rsidP="00662935">
            <w:pPr>
              <w:spacing w:after="0" w:line="240" w:lineRule="auto"/>
              <w:jc w:val="center"/>
              <w:rPr>
                <w:b/>
                <w:bCs/>
                <w:caps/>
                <w:sz w:val="26"/>
                <w:szCs w:val="26"/>
              </w:rPr>
            </w:pPr>
            <w:r w:rsidRPr="001E5A5D">
              <w:rPr>
                <w:color w:val="000000"/>
                <w:spacing w:val="-7"/>
                <w:sz w:val="26"/>
                <w:szCs w:val="26"/>
              </w:rPr>
              <w:t>Аудиторные</w:t>
            </w:r>
          </w:p>
        </w:tc>
        <w:tc>
          <w:tcPr>
            <w:tcW w:w="992" w:type="dxa"/>
            <w:tcBorders>
              <w:bottom w:val="nil"/>
            </w:tcBorders>
            <w:shd w:val="clear" w:color="auto" w:fill="auto"/>
          </w:tcPr>
          <w:p w14:paraId="7F8744EA" w14:textId="77777777" w:rsidR="00833D02" w:rsidRPr="001E5A5D" w:rsidRDefault="00833D02" w:rsidP="00662935">
            <w:pPr>
              <w:spacing w:after="0" w:line="240" w:lineRule="auto"/>
              <w:jc w:val="center"/>
              <w:rPr>
                <w:b/>
                <w:bCs/>
                <w:caps/>
                <w:sz w:val="26"/>
                <w:szCs w:val="26"/>
              </w:rPr>
            </w:pPr>
          </w:p>
        </w:tc>
        <w:tc>
          <w:tcPr>
            <w:tcW w:w="829" w:type="dxa"/>
            <w:vMerge w:val="restart"/>
            <w:shd w:val="clear" w:color="auto" w:fill="auto"/>
          </w:tcPr>
          <w:p w14:paraId="036BD087" w14:textId="77777777" w:rsidR="00833D02" w:rsidRPr="001E5A5D" w:rsidRDefault="00833D02" w:rsidP="00662935">
            <w:pPr>
              <w:spacing w:after="0" w:line="240" w:lineRule="auto"/>
              <w:jc w:val="center"/>
              <w:rPr>
                <w:color w:val="000000"/>
                <w:spacing w:val="-12"/>
                <w:sz w:val="26"/>
                <w:szCs w:val="26"/>
              </w:rPr>
            </w:pPr>
          </w:p>
          <w:p w14:paraId="5A2B86E9" w14:textId="77777777" w:rsidR="00833D02" w:rsidRPr="001E5A5D" w:rsidRDefault="00833D02" w:rsidP="00662935">
            <w:pPr>
              <w:spacing w:after="0" w:line="240" w:lineRule="auto"/>
              <w:jc w:val="center"/>
              <w:rPr>
                <w:b/>
                <w:bCs/>
                <w:caps/>
                <w:sz w:val="26"/>
                <w:szCs w:val="26"/>
              </w:rPr>
            </w:pPr>
            <w:r w:rsidRPr="001E5A5D">
              <w:rPr>
                <w:color w:val="000000"/>
                <w:spacing w:val="-12"/>
                <w:sz w:val="26"/>
                <w:szCs w:val="26"/>
              </w:rPr>
              <w:t>СР</w:t>
            </w:r>
            <w:r>
              <w:rPr>
                <w:color w:val="000000"/>
                <w:spacing w:val="-12"/>
                <w:sz w:val="26"/>
                <w:szCs w:val="26"/>
              </w:rPr>
              <w:t>О</w:t>
            </w:r>
          </w:p>
        </w:tc>
        <w:tc>
          <w:tcPr>
            <w:tcW w:w="872" w:type="dxa"/>
            <w:vMerge w:val="restart"/>
            <w:shd w:val="clear" w:color="auto" w:fill="auto"/>
          </w:tcPr>
          <w:p w14:paraId="52E37781" w14:textId="77777777" w:rsidR="00833D02" w:rsidRPr="001E5A5D" w:rsidRDefault="00833D02" w:rsidP="00662935">
            <w:pPr>
              <w:spacing w:after="0" w:line="240" w:lineRule="auto"/>
              <w:jc w:val="center"/>
              <w:rPr>
                <w:b/>
                <w:bCs/>
                <w:caps/>
                <w:sz w:val="26"/>
                <w:szCs w:val="26"/>
              </w:rPr>
            </w:pPr>
            <w:r w:rsidRPr="001E5A5D">
              <w:rPr>
                <w:color w:val="000000"/>
                <w:spacing w:val="-12"/>
                <w:sz w:val="26"/>
                <w:szCs w:val="26"/>
              </w:rPr>
              <w:t xml:space="preserve">Всего </w:t>
            </w:r>
            <w:r w:rsidRPr="001E5A5D">
              <w:rPr>
                <w:sz w:val="26"/>
                <w:szCs w:val="26"/>
              </w:rPr>
              <w:t>часов по теме</w:t>
            </w:r>
          </w:p>
        </w:tc>
        <w:tc>
          <w:tcPr>
            <w:tcW w:w="992" w:type="dxa"/>
            <w:vMerge w:val="restart"/>
            <w:shd w:val="clear" w:color="auto" w:fill="auto"/>
          </w:tcPr>
          <w:p w14:paraId="7B6C680D" w14:textId="77777777" w:rsidR="00833D02" w:rsidRPr="001E5A5D" w:rsidRDefault="00833D02" w:rsidP="00662935">
            <w:pPr>
              <w:spacing w:after="0" w:line="240" w:lineRule="auto"/>
              <w:jc w:val="center"/>
              <w:rPr>
                <w:b/>
                <w:bCs/>
                <w:caps/>
                <w:sz w:val="26"/>
                <w:szCs w:val="26"/>
              </w:rPr>
            </w:pPr>
            <w:r w:rsidRPr="001E5A5D">
              <w:rPr>
                <w:color w:val="000000"/>
                <w:spacing w:val="-12"/>
                <w:sz w:val="26"/>
                <w:szCs w:val="26"/>
              </w:rPr>
              <w:t>Примечание</w:t>
            </w:r>
          </w:p>
        </w:tc>
      </w:tr>
      <w:tr w:rsidR="00833D02" w:rsidRPr="00F1233B" w14:paraId="5780B963" w14:textId="77777777" w:rsidTr="00662935">
        <w:trPr>
          <w:trHeight w:val="335"/>
        </w:trPr>
        <w:tc>
          <w:tcPr>
            <w:tcW w:w="511" w:type="dxa"/>
            <w:vMerge/>
            <w:shd w:val="clear" w:color="auto" w:fill="auto"/>
          </w:tcPr>
          <w:p w14:paraId="2F3C559C" w14:textId="77777777" w:rsidR="00833D02" w:rsidRPr="001E5A5D" w:rsidRDefault="00833D02" w:rsidP="00662935">
            <w:pPr>
              <w:spacing w:after="0" w:line="240" w:lineRule="auto"/>
              <w:jc w:val="center"/>
              <w:rPr>
                <w:bCs/>
                <w:caps/>
                <w:sz w:val="26"/>
                <w:szCs w:val="26"/>
              </w:rPr>
            </w:pPr>
          </w:p>
        </w:tc>
        <w:tc>
          <w:tcPr>
            <w:tcW w:w="4275" w:type="dxa"/>
            <w:vMerge/>
            <w:shd w:val="clear" w:color="auto" w:fill="auto"/>
          </w:tcPr>
          <w:p w14:paraId="38AD07A8" w14:textId="77777777" w:rsidR="00833D02" w:rsidRPr="001E5A5D" w:rsidRDefault="00833D02" w:rsidP="00662935">
            <w:pPr>
              <w:spacing w:after="0" w:line="240" w:lineRule="auto"/>
              <w:jc w:val="center"/>
              <w:rPr>
                <w:color w:val="000000"/>
                <w:spacing w:val="-8"/>
                <w:sz w:val="26"/>
                <w:szCs w:val="26"/>
              </w:rPr>
            </w:pPr>
          </w:p>
        </w:tc>
        <w:tc>
          <w:tcPr>
            <w:tcW w:w="709" w:type="dxa"/>
            <w:shd w:val="clear" w:color="auto" w:fill="auto"/>
          </w:tcPr>
          <w:p w14:paraId="610B8488" w14:textId="77777777" w:rsidR="00833D02" w:rsidRPr="001E5A5D" w:rsidRDefault="00833D02" w:rsidP="00662935">
            <w:pPr>
              <w:spacing w:after="0" w:line="240" w:lineRule="auto"/>
              <w:jc w:val="center"/>
              <w:rPr>
                <w:color w:val="000000"/>
                <w:spacing w:val="-8"/>
                <w:sz w:val="26"/>
                <w:szCs w:val="26"/>
              </w:rPr>
            </w:pPr>
            <w:r w:rsidRPr="001E5A5D">
              <w:rPr>
                <w:color w:val="000000"/>
                <w:spacing w:val="-8"/>
                <w:sz w:val="26"/>
                <w:szCs w:val="26"/>
              </w:rPr>
              <w:t xml:space="preserve">ЛЗ </w:t>
            </w:r>
          </w:p>
        </w:tc>
        <w:tc>
          <w:tcPr>
            <w:tcW w:w="567" w:type="dxa"/>
            <w:shd w:val="clear" w:color="auto" w:fill="auto"/>
          </w:tcPr>
          <w:p w14:paraId="11E840B5" w14:textId="77777777" w:rsidR="00833D02" w:rsidRPr="001E5A5D" w:rsidRDefault="00833D02" w:rsidP="00662935">
            <w:pPr>
              <w:spacing w:after="0" w:line="240" w:lineRule="auto"/>
              <w:jc w:val="center"/>
              <w:rPr>
                <w:color w:val="000000"/>
                <w:spacing w:val="-8"/>
                <w:sz w:val="26"/>
                <w:szCs w:val="26"/>
              </w:rPr>
            </w:pPr>
            <w:r w:rsidRPr="001E5A5D">
              <w:rPr>
                <w:color w:val="000000"/>
                <w:spacing w:val="-8"/>
                <w:sz w:val="26"/>
                <w:szCs w:val="26"/>
              </w:rPr>
              <w:t>СЗ</w:t>
            </w:r>
          </w:p>
        </w:tc>
        <w:tc>
          <w:tcPr>
            <w:tcW w:w="567" w:type="dxa"/>
            <w:shd w:val="clear" w:color="auto" w:fill="auto"/>
          </w:tcPr>
          <w:p w14:paraId="1607176E" w14:textId="77777777" w:rsidR="00833D02" w:rsidRPr="001E5A5D" w:rsidRDefault="00833D02" w:rsidP="00662935">
            <w:pPr>
              <w:spacing w:after="0" w:line="240" w:lineRule="auto"/>
              <w:jc w:val="center"/>
              <w:rPr>
                <w:color w:val="000000"/>
                <w:spacing w:val="-8"/>
                <w:sz w:val="26"/>
                <w:szCs w:val="26"/>
              </w:rPr>
            </w:pPr>
            <w:r w:rsidRPr="001E5A5D">
              <w:rPr>
                <w:color w:val="000000"/>
                <w:spacing w:val="-8"/>
                <w:sz w:val="26"/>
                <w:szCs w:val="26"/>
              </w:rPr>
              <w:t>ПЗ</w:t>
            </w:r>
          </w:p>
        </w:tc>
        <w:tc>
          <w:tcPr>
            <w:tcW w:w="992" w:type="dxa"/>
            <w:tcBorders>
              <w:top w:val="nil"/>
            </w:tcBorders>
            <w:shd w:val="clear" w:color="auto" w:fill="auto"/>
          </w:tcPr>
          <w:p w14:paraId="291A88DD" w14:textId="77777777" w:rsidR="00833D02" w:rsidRPr="001E5A5D" w:rsidRDefault="00833D02" w:rsidP="00662935">
            <w:pPr>
              <w:spacing w:after="0" w:line="240" w:lineRule="auto"/>
              <w:jc w:val="center"/>
              <w:rPr>
                <w:color w:val="000000"/>
                <w:spacing w:val="-7"/>
                <w:sz w:val="26"/>
                <w:szCs w:val="26"/>
              </w:rPr>
            </w:pPr>
            <w:r w:rsidRPr="001E5A5D">
              <w:rPr>
                <w:color w:val="000000"/>
                <w:spacing w:val="-14"/>
                <w:sz w:val="26"/>
                <w:szCs w:val="26"/>
              </w:rPr>
              <w:t>СР</w:t>
            </w:r>
            <w:r>
              <w:rPr>
                <w:color w:val="000000"/>
                <w:spacing w:val="-14"/>
                <w:sz w:val="26"/>
                <w:szCs w:val="26"/>
              </w:rPr>
              <w:t>О</w:t>
            </w:r>
            <w:r w:rsidRPr="001E5A5D">
              <w:rPr>
                <w:color w:val="000000"/>
                <w:spacing w:val="-14"/>
                <w:sz w:val="26"/>
                <w:szCs w:val="26"/>
              </w:rPr>
              <w:t>П</w:t>
            </w:r>
          </w:p>
        </w:tc>
        <w:tc>
          <w:tcPr>
            <w:tcW w:w="829" w:type="dxa"/>
            <w:vMerge/>
            <w:shd w:val="clear" w:color="auto" w:fill="auto"/>
          </w:tcPr>
          <w:p w14:paraId="7A015F12" w14:textId="77777777" w:rsidR="00833D02" w:rsidRPr="001E5A5D" w:rsidRDefault="00833D02" w:rsidP="00662935">
            <w:pPr>
              <w:spacing w:after="0" w:line="240" w:lineRule="auto"/>
              <w:jc w:val="center"/>
              <w:rPr>
                <w:color w:val="000000"/>
                <w:spacing w:val="-12"/>
                <w:sz w:val="26"/>
                <w:szCs w:val="26"/>
              </w:rPr>
            </w:pPr>
          </w:p>
        </w:tc>
        <w:tc>
          <w:tcPr>
            <w:tcW w:w="872" w:type="dxa"/>
            <w:vMerge/>
            <w:shd w:val="clear" w:color="auto" w:fill="auto"/>
          </w:tcPr>
          <w:p w14:paraId="21A93F1C" w14:textId="77777777" w:rsidR="00833D02" w:rsidRPr="001E5A5D" w:rsidRDefault="00833D02" w:rsidP="00662935">
            <w:pPr>
              <w:spacing w:after="0" w:line="240" w:lineRule="auto"/>
              <w:jc w:val="center"/>
              <w:rPr>
                <w:color w:val="000000"/>
                <w:spacing w:val="-12"/>
                <w:sz w:val="26"/>
                <w:szCs w:val="26"/>
              </w:rPr>
            </w:pPr>
          </w:p>
        </w:tc>
        <w:tc>
          <w:tcPr>
            <w:tcW w:w="992" w:type="dxa"/>
            <w:vMerge/>
            <w:shd w:val="clear" w:color="auto" w:fill="auto"/>
          </w:tcPr>
          <w:p w14:paraId="74E6DB87" w14:textId="77777777" w:rsidR="00833D02" w:rsidRPr="001E5A5D" w:rsidRDefault="00833D02" w:rsidP="00662935">
            <w:pPr>
              <w:spacing w:after="0" w:line="240" w:lineRule="auto"/>
              <w:jc w:val="center"/>
              <w:rPr>
                <w:color w:val="000000"/>
                <w:spacing w:val="-12"/>
                <w:sz w:val="26"/>
                <w:szCs w:val="26"/>
              </w:rPr>
            </w:pPr>
          </w:p>
        </w:tc>
      </w:tr>
      <w:tr w:rsidR="00833D02" w:rsidRPr="00F1233B" w14:paraId="41FE87E7" w14:textId="77777777" w:rsidTr="00662935">
        <w:tc>
          <w:tcPr>
            <w:tcW w:w="511" w:type="dxa"/>
            <w:shd w:val="clear" w:color="auto" w:fill="auto"/>
          </w:tcPr>
          <w:p w14:paraId="0054E1D0" w14:textId="77777777" w:rsidR="00833D02" w:rsidRPr="001E5A5D" w:rsidRDefault="00833D02" w:rsidP="00662935">
            <w:pPr>
              <w:spacing w:after="0" w:line="240" w:lineRule="auto"/>
              <w:jc w:val="center"/>
              <w:rPr>
                <w:bCs/>
                <w:caps/>
                <w:sz w:val="26"/>
                <w:szCs w:val="26"/>
              </w:rPr>
            </w:pPr>
            <w:r w:rsidRPr="001E5A5D">
              <w:rPr>
                <w:bCs/>
                <w:caps/>
                <w:sz w:val="26"/>
                <w:szCs w:val="26"/>
              </w:rPr>
              <w:t>1</w:t>
            </w:r>
          </w:p>
        </w:tc>
        <w:tc>
          <w:tcPr>
            <w:tcW w:w="4275" w:type="dxa"/>
            <w:shd w:val="clear" w:color="auto" w:fill="auto"/>
          </w:tcPr>
          <w:p w14:paraId="536789AE" w14:textId="77777777" w:rsidR="00833D02" w:rsidRPr="00833D02" w:rsidRDefault="00833D02" w:rsidP="00662935">
            <w:pPr>
              <w:spacing w:after="0" w:line="240" w:lineRule="auto"/>
              <w:jc w:val="both"/>
              <w:rPr>
                <w:sz w:val="26"/>
                <w:szCs w:val="26"/>
                <w:lang w:val="ru-RU"/>
              </w:rPr>
            </w:pPr>
            <w:r w:rsidRPr="00833D02">
              <w:rPr>
                <w:sz w:val="26"/>
                <w:szCs w:val="26"/>
                <w:lang w:val="ru-RU"/>
              </w:rPr>
              <w:t>Технико-криминалистическое обеспечение учреждений уголовно-исполнительной системы РК</w:t>
            </w:r>
          </w:p>
        </w:tc>
        <w:tc>
          <w:tcPr>
            <w:tcW w:w="709" w:type="dxa"/>
            <w:shd w:val="clear" w:color="auto" w:fill="auto"/>
          </w:tcPr>
          <w:p w14:paraId="4619BCFE"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647429E6"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57783D49"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992" w:type="dxa"/>
            <w:shd w:val="clear" w:color="auto" w:fill="auto"/>
          </w:tcPr>
          <w:p w14:paraId="3AD40677"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829" w:type="dxa"/>
            <w:shd w:val="clear" w:color="auto" w:fill="auto"/>
          </w:tcPr>
          <w:p w14:paraId="7308E11D" w14:textId="77777777" w:rsidR="00833D02" w:rsidRPr="001E5A5D" w:rsidRDefault="00833D02" w:rsidP="00662935">
            <w:pPr>
              <w:shd w:val="clear" w:color="auto" w:fill="FFFFFF"/>
              <w:tabs>
                <w:tab w:val="center" w:pos="175"/>
              </w:tabs>
              <w:spacing w:after="0" w:line="240" w:lineRule="auto"/>
              <w:jc w:val="center"/>
              <w:rPr>
                <w:sz w:val="26"/>
                <w:szCs w:val="26"/>
              </w:rPr>
            </w:pPr>
            <w:r>
              <w:rPr>
                <w:sz w:val="26"/>
                <w:szCs w:val="26"/>
              </w:rPr>
              <w:t>2</w:t>
            </w:r>
          </w:p>
        </w:tc>
        <w:tc>
          <w:tcPr>
            <w:tcW w:w="872" w:type="dxa"/>
            <w:shd w:val="clear" w:color="auto" w:fill="auto"/>
          </w:tcPr>
          <w:p w14:paraId="36B1063A" w14:textId="77777777" w:rsidR="00833D02" w:rsidRPr="001E5A5D" w:rsidRDefault="00833D02" w:rsidP="00662935">
            <w:pPr>
              <w:shd w:val="clear" w:color="auto" w:fill="FFFFFF"/>
              <w:spacing w:after="0" w:line="240" w:lineRule="auto"/>
              <w:jc w:val="center"/>
              <w:rPr>
                <w:sz w:val="26"/>
                <w:szCs w:val="26"/>
              </w:rPr>
            </w:pPr>
            <w:r>
              <w:rPr>
                <w:sz w:val="26"/>
                <w:szCs w:val="26"/>
              </w:rPr>
              <w:t>6</w:t>
            </w:r>
          </w:p>
        </w:tc>
        <w:tc>
          <w:tcPr>
            <w:tcW w:w="992" w:type="dxa"/>
            <w:shd w:val="clear" w:color="auto" w:fill="auto"/>
          </w:tcPr>
          <w:p w14:paraId="4048C01A" w14:textId="77777777" w:rsidR="00833D02" w:rsidRPr="001E5A5D" w:rsidRDefault="00833D02" w:rsidP="00662935">
            <w:pPr>
              <w:spacing w:after="0" w:line="240" w:lineRule="auto"/>
              <w:jc w:val="center"/>
              <w:rPr>
                <w:b/>
                <w:bCs/>
                <w:caps/>
                <w:sz w:val="26"/>
                <w:szCs w:val="26"/>
              </w:rPr>
            </w:pPr>
          </w:p>
        </w:tc>
      </w:tr>
      <w:tr w:rsidR="00833D02" w:rsidRPr="00F1233B" w14:paraId="5DA1D6D7" w14:textId="77777777" w:rsidTr="00662935">
        <w:tc>
          <w:tcPr>
            <w:tcW w:w="511" w:type="dxa"/>
            <w:shd w:val="clear" w:color="auto" w:fill="auto"/>
          </w:tcPr>
          <w:p w14:paraId="5CB07651" w14:textId="77777777" w:rsidR="00833D02" w:rsidRPr="001E5A5D" w:rsidRDefault="00833D02" w:rsidP="00662935">
            <w:pPr>
              <w:spacing w:after="0" w:line="240" w:lineRule="auto"/>
              <w:jc w:val="center"/>
              <w:rPr>
                <w:bCs/>
                <w:caps/>
                <w:sz w:val="26"/>
                <w:szCs w:val="26"/>
              </w:rPr>
            </w:pPr>
            <w:r w:rsidRPr="001E5A5D">
              <w:rPr>
                <w:bCs/>
                <w:caps/>
                <w:sz w:val="26"/>
                <w:szCs w:val="26"/>
              </w:rPr>
              <w:t>2</w:t>
            </w:r>
          </w:p>
        </w:tc>
        <w:tc>
          <w:tcPr>
            <w:tcW w:w="4275" w:type="dxa"/>
            <w:shd w:val="clear" w:color="auto" w:fill="auto"/>
          </w:tcPr>
          <w:p w14:paraId="78B7F39D" w14:textId="77777777" w:rsidR="00833D02" w:rsidRPr="00833D02" w:rsidRDefault="00833D02" w:rsidP="00662935">
            <w:pPr>
              <w:spacing w:after="0" w:line="240" w:lineRule="auto"/>
              <w:jc w:val="both"/>
              <w:rPr>
                <w:sz w:val="26"/>
                <w:szCs w:val="26"/>
                <w:lang w:val="ru-RU"/>
              </w:rPr>
            </w:pPr>
            <w:r w:rsidRPr="00833D02">
              <w:rPr>
                <w:sz w:val="26"/>
                <w:szCs w:val="26"/>
                <w:lang w:val="ru-RU"/>
              </w:rPr>
              <w:t>Нормативно-правовые основы применения технико-криминалистических метод и средств/техники в учреждений уголовно-исполнительной системы РК</w:t>
            </w:r>
          </w:p>
        </w:tc>
        <w:tc>
          <w:tcPr>
            <w:tcW w:w="709" w:type="dxa"/>
            <w:shd w:val="clear" w:color="auto" w:fill="auto"/>
          </w:tcPr>
          <w:p w14:paraId="4409C758"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463157CE"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6E0255B2"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992" w:type="dxa"/>
            <w:shd w:val="clear" w:color="auto" w:fill="auto"/>
          </w:tcPr>
          <w:p w14:paraId="6A9E8207"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829" w:type="dxa"/>
            <w:shd w:val="clear" w:color="auto" w:fill="auto"/>
          </w:tcPr>
          <w:p w14:paraId="5DEF23D4"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872" w:type="dxa"/>
            <w:shd w:val="clear" w:color="auto" w:fill="auto"/>
          </w:tcPr>
          <w:p w14:paraId="3A3E5B53" w14:textId="77777777" w:rsidR="00833D02" w:rsidRPr="001E5A5D" w:rsidRDefault="00833D02" w:rsidP="00662935">
            <w:pPr>
              <w:shd w:val="clear" w:color="auto" w:fill="FFFFFF"/>
              <w:spacing w:after="0" w:line="240" w:lineRule="auto"/>
              <w:jc w:val="center"/>
              <w:rPr>
                <w:sz w:val="26"/>
                <w:szCs w:val="26"/>
              </w:rPr>
            </w:pPr>
            <w:r>
              <w:rPr>
                <w:sz w:val="26"/>
                <w:szCs w:val="26"/>
              </w:rPr>
              <w:t>6</w:t>
            </w:r>
          </w:p>
        </w:tc>
        <w:tc>
          <w:tcPr>
            <w:tcW w:w="992" w:type="dxa"/>
            <w:shd w:val="clear" w:color="auto" w:fill="auto"/>
          </w:tcPr>
          <w:p w14:paraId="05425ACB" w14:textId="77777777" w:rsidR="00833D02" w:rsidRPr="001E5A5D" w:rsidRDefault="00833D02" w:rsidP="00662935">
            <w:pPr>
              <w:spacing w:after="0" w:line="240" w:lineRule="auto"/>
              <w:jc w:val="center"/>
              <w:rPr>
                <w:b/>
                <w:bCs/>
                <w:caps/>
                <w:sz w:val="26"/>
                <w:szCs w:val="26"/>
              </w:rPr>
            </w:pPr>
          </w:p>
        </w:tc>
      </w:tr>
      <w:tr w:rsidR="00833D02" w:rsidRPr="00F1233B" w14:paraId="40C4B391" w14:textId="77777777" w:rsidTr="00662935">
        <w:tc>
          <w:tcPr>
            <w:tcW w:w="511" w:type="dxa"/>
            <w:shd w:val="clear" w:color="auto" w:fill="auto"/>
          </w:tcPr>
          <w:p w14:paraId="24BBDFAE" w14:textId="77777777" w:rsidR="00833D02" w:rsidRPr="001E5A5D" w:rsidRDefault="00833D02" w:rsidP="00662935">
            <w:pPr>
              <w:spacing w:after="0" w:line="240" w:lineRule="auto"/>
              <w:jc w:val="center"/>
              <w:rPr>
                <w:bCs/>
                <w:caps/>
                <w:sz w:val="26"/>
                <w:szCs w:val="26"/>
              </w:rPr>
            </w:pPr>
            <w:r>
              <w:rPr>
                <w:bCs/>
                <w:caps/>
                <w:sz w:val="26"/>
                <w:szCs w:val="26"/>
              </w:rPr>
              <w:t>3</w:t>
            </w:r>
          </w:p>
        </w:tc>
        <w:tc>
          <w:tcPr>
            <w:tcW w:w="4275" w:type="dxa"/>
            <w:shd w:val="clear" w:color="auto" w:fill="auto"/>
          </w:tcPr>
          <w:p w14:paraId="5680ED6D" w14:textId="77777777" w:rsidR="00833D02" w:rsidRPr="00833D02" w:rsidRDefault="00833D02" w:rsidP="00662935">
            <w:pPr>
              <w:spacing w:after="0" w:line="240" w:lineRule="auto"/>
              <w:jc w:val="both"/>
              <w:rPr>
                <w:sz w:val="26"/>
                <w:szCs w:val="26"/>
                <w:lang w:val="ru-RU"/>
              </w:rPr>
            </w:pPr>
            <w:r w:rsidRPr="00833D02">
              <w:rPr>
                <w:color w:val="000000"/>
                <w:sz w:val="28"/>
                <w:szCs w:val="28"/>
                <w:lang w:val="ru-RU"/>
              </w:rPr>
              <w:t xml:space="preserve">Классификация </w:t>
            </w:r>
            <w:r w:rsidRPr="00833D02">
              <w:rPr>
                <w:rFonts w:eastAsia="Calibri"/>
                <w:sz w:val="28"/>
                <w:szCs w:val="28"/>
                <w:lang w:val="ru-RU"/>
              </w:rPr>
              <w:t>технико-криминалистических методов и средств содержания осужденных в</w:t>
            </w:r>
            <w:r w:rsidRPr="00833D02">
              <w:rPr>
                <w:sz w:val="26"/>
                <w:szCs w:val="26"/>
                <w:lang w:val="ru-RU"/>
              </w:rPr>
              <w:t xml:space="preserve"> учреждений уголовно-исполнительной системы РК</w:t>
            </w:r>
          </w:p>
        </w:tc>
        <w:tc>
          <w:tcPr>
            <w:tcW w:w="709" w:type="dxa"/>
            <w:shd w:val="clear" w:color="auto" w:fill="auto"/>
          </w:tcPr>
          <w:p w14:paraId="2B2158EC"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395D25E9" w14:textId="77777777" w:rsidR="00833D02"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45841CC2"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992" w:type="dxa"/>
            <w:shd w:val="clear" w:color="auto" w:fill="auto"/>
          </w:tcPr>
          <w:p w14:paraId="78501265"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829" w:type="dxa"/>
            <w:shd w:val="clear" w:color="auto" w:fill="auto"/>
          </w:tcPr>
          <w:p w14:paraId="32DE9751" w14:textId="77777777" w:rsidR="00833D02" w:rsidRPr="001E5A5D" w:rsidRDefault="00833D02" w:rsidP="00662935">
            <w:pPr>
              <w:shd w:val="clear" w:color="auto" w:fill="FFFFFF"/>
              <w:spacing w:after="0" w:line="240" w:lineRule="auto"/>
              <w:jc w:val="center"/>
              <w:rPr>
                <w:sz w:val="26"/>
                <w:szCs w:val="26"/>
              </w:rPr>
            </w:pPr>
            <w:r>
              <w:rPr>
                <w:sz w:val="26"/>
                <w:szCs w:val="26"/>
              </w:rPr>
              <w:t>3</w:t>
            </w:r>
          </w:p>
        </w:tc>
        <w:tc>
          <w:tcPr>
            <w:tcW w:w="872" w:type="dxa"/>
            <w:shd w:val="clear" w:color="auto" w:fill="auto"/>
          </w:tcPr>
          <w:p w14:paraId="205FC430" w14:textId="77777777" w:rsidR="00833D02" w:rsidRPr="001E5A5D" w:rsidRDefault="00833D02" w:rsidP="00662935">
            <w:pPr>
              <w:shd w:val="clear" w:color="auto" w:fill="FFFFFF"/>
              <w:spacing w:after="0" w:line="240" w:lineRule="auto"/>
              <w:jc w:val="center"/>
              <w:rPr>
                <w:sz w:val="26"/>
                <w:szCs w:val="26"/>
              </w:rPr>
            </w:pPr>
            <w:r>
              <w:rPr>
                <w:sz w:val="26"/>
                <w:szCs w:val="26"/>
              </w:rPr>
              <w:t>7</w:t>
            </w:r>
          </w:p>
        </w:tc>
        <w:tc>
          <w:tcPr>
            <w:tcW w:w="992" w:type="dxa"/>
            <w:shd w:val="clear" w:color="auto" w:fill="auto"/>
          </w:tcPr>
          <w:p w14:paraId="14F61D0A" w14:textId="77777777" w:rsidR="00833D02" w:rsidRPr="001E5A5D" w:rsidRDefault="00833D02" w:rsidP="00662935">
            <w:pPr>
              <w:spacing w:after="0" w:line="240" w:lineRule="auto"/>
              <w:jc w:val="center"/>
              <w:rPr>
                <w:b/>
                <w:bCs/>
                <w:caps/>
                <w:sz w:val="26"/>
                <w:szCs w:val="26"/>
              </w:rPr>
            </w:pPr>
          </w:p>
        </w:tc>
      </w:tr>
      <w:tr w:rsidR="00833D02" w:rsidRPr="00F1233B" w14:paraId="6BA8437D" w14:textId="77777777" w:rsidTr="00662935">
        <w:tc>
          <w:tcPr>
            <w:tcW w:w="511" w:type="dxa"/>
            <w:shd w:val="clear" w:color="auto" w:fill="auto"/>
          </w:tcPr>
          <w:p w14:paraId="55299E96" w14:textId="77777777" w:rsidR="00833D02" w:rsidRPr="001E5A5D" w:rsidRDefault="00833D02" w:rsidP="00662935">
            <w:pPr>
              <w:spacing w:after="0" w:line="240" w:lineRule="auto"/>
              <w:jc w:val="center"/>
              <w:rPr>
                <w:bCs/>
                <w:caps/>
                <w:sz w:val="26"/>
                <w:szCs w:val="26"/>
              </w:rPr>
            </w:pPr>
            <w:r>
              <w:rPr>
                <w:bCs/>
                <w:caps/>
                <w:sz w:val="26"/>
                <w:szCs w:val="26"/>
              </w:rPr>
              <w:t>4</w:t>
            </w:r>
          </w:p>
        </w:tc>
        <w:tc>
          <w:tcPr>
            <w:tcW w:w="4275" w:type="dxa"/>
            <w:shd w:val="clear" w:color="auto" w:fill="auto"/>
          </w:tcPr>
          <w:p w14:paraId="38B5C353" w14:textId="77777777" w:rsidR="00833D02" w:rsidRPr="001E5A5D" w:rsidRDefault="00833D02" w:rsidP="00662935">
            <w:pPr>
              <w:spacing w:after="0" w:line="240" w:lineRule="auto"/>
              <w:jc w:val="both"/>
              <w:rPr>
                <w:sz w:val="26"/>
                <w:szCs w:val="26"/>
              </w:rPr>
            </w:pPr>
            <w:r w:rsidRPr="00833D02">
              <w:rPr>
                <w:bCs/>
                <w:iCs/>
                <w:sz w:val="26"/>
                <w:szCs w:val="26"/>
                <w:lang w:val="ru-RU"/>
              </w:rPr>
              <w:t xml:space="preserve">Технико-криминалистическое обеспечение тюрем США, Великобритания, Страны Европы. </w:t>
            </w:r>
            <w:r>
              <w:rPr>
                <w:bCs/>
                <w:iCs/>
                <w:sz w:val="26"/>
                <w:szCs w:val="26"/>
              </w:rPr>
              <w:t>Электронный мониторинг.</w:t>
            </w:r>
            <w:r w:rsidRPr="00CA6B69">
              <w:rPr>
                <w:bCs/>
                <w:iCs/>
                <w:sz w:val="26"/>
                <w:szCs w:val="26"/>
              </w:rPr>
              <w:t xml:space="preserve"> </w:t>
            </w:r>
            <w:r>
              <w:rPr>
                <w:bCs/>
                <w:iCs/>
                <w:sz w:val="26"/>
                <w:szCs w:val="26"/>
              </w:rPr>
              <w:t xml:space="preserve">Опыт зарубежных стран. </w:t>
            </w:r>
          </w:p>
        </w:tc>
        <w:tc>
          <w:tcPr>
            <w:tcW w:w="709" w:type="dxa"/>
            <w:shd w:val="clear" w:color="auto" w:fill="auto"/>
          </w:tcPr>
          <w:p w14:paraId="30131108"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66813D7D"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0720DF99"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992" w:type="dxa"/>
            <w:shd w:val="clear" w:color="auto" w:fill="auto"/>
          </w:tcPr>
          <w:p w14:paraId="132E9560"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829" w:type="dxa"/>
            <w:shd w:val="clear" w:color="auto" w:fill="auto"/>
          </w:tcPr>
          <w:p w14:paraId="7D253E77"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872" w:type="dxa"/>
            <w:shd w:val="clear" w:color="auto" w:fill="auto"/>
          </w:tcPr>
          <w:p w14:paraId="18DA5D15" w14:textId="77777777" w:rsidR="00833D02" w:rsidRPr="001E5A5D" w:rsidRDefault="00833D02" w:rsidP="00662935">
            <w:pPr>
              <w:shd w:val="clear" w:color="auto" w:fill="FFFFFF"/>
              <w:spacing w:after="0" w:line="240" w:lineRule="auto"/>
              <w:jc w:val="center"/>
              <w:rPr>
                <w:sz w:val="26"/>
                <w:szCs w:val="26"/>
              </w:rPr>
            </w:pPr>
            <w:r>
              <w:rPr>
                <w:sz w:val="26"/>
                <w:szCs w:val="26"/>
              </w:rPr>
              <w:t>6</w:t>
            </w:r>
          </w:p>
        </w:tc>
        <w:tc>
          <w:tcPr>
            <w:tcW w:w="992" w:type="dxa"/>
            <w:shd w:val="clear" w:color="auto" w:fill="auto"/>
          </w:tcPr>
          <w:p w14:paraId="0C31C03B" w14:textId="77777777" w:rsidR="00833D02" w:rsidRPr="001E5A5D" w:rsidRDefault="00833D02" w:rsidP="00662935">
            <w:pPr>
              <w:spacing w:after="0" w:line="240" w:lineRule="auto"/>
              <w:jc w:val="center"/>
              <w:rPr>
                <w:b/>
                <w:bCs/>
                <w:caps/>
                <w:sz w:val="26"/>
                <w:szCs w:val="26"/>
              </w:rPr>
            </w:pPr>
          </w:p>
        </w:tc>
      </w:tr>
      <w:tr w:rsidR="00833D02" w:rsidRPr="00F1233B" w14:paraId="347B5C3D" w14:textId="77777777" w:rsidTr="00662935">
        <w:tc>
          <w:tcPr>
            <w:tcW w:w="511" w:type="dxa"/>
            <w:shd w:val="clear" w:color="auto" w:fill="auto"/>
          </w:tcPr>
          <w:p w14:paraId="31320B1F" w14:textId="77777777" w:rsidR="00833D02" w:rsidRPr="001E5A5D" w:rsidRDefault="00833D02" w:rsidP="00662935">
            <w:pPr>
              <w:spacing w:after="0" w:line="240" w:lineRule="auto"/>
              <w:jc w:val="center"/>
              <w:rPr>
                <w:bCs/>
                <w:caps/>
                <w:sz w:val="26"/>
                <w:szCs w:val="26"/>
              </w:rPr>
            </w:pPr>
            <w:r>
              <w:rPr>
                <w:bCs/>
                <w:caps/>
                <w:sz w:val="26"/>
                <w:szCs w:val="26"/>
              </w:rPr>
              <w:t>5</w:t>
            </w:r>
          </w:p>
        </w:tc>
        <w:tc>
          <w:tcPr>
            <w:tcW w:w="4275" w:type="dxa"/>
            <w:shd w:val="clear" w:color="auto" w:fill="auto"/>
          </w:tcPr>
          <w:p w14:paraId="67E16FB6" w14:textId="77777777" w:rsidR="00833D02" w:rsidRPr="00833D02" w:rsidRDefault="00833D02" w:rsidP="00662935">
            <w:pPr>
              <w:spacing w:after="0" w:line="240" w:lineRule="auto"/>
              <w:jc w:val="both"/>
              <w:rPr>
                <w:sz w:val="26"/>
                <w:szCs w:val="26"/>
                <w:lang w:val="ru-RU"/>
              </w:rPr>
            </w:pPr>
            <w:r w:rsidRPr="00833D02">
              <w:rPr>
                <w:sz w:val="26"/>
                <w:szCs w:val="26"/>
                <w:lang w:val="ru-RU"/>
              </w:rPr>
              <w:t>Биометрическая идентификация,</w:t>
            </w:r>
          </w:p>
          <w:p w14:paraId="4E8795F2" w14:textId="77777777" w:rsidR="00833D02" w:rsidRPr="00833D02" w:rsidRDefault="00833D02" w:rsidP="00662935">
            <w:pPr>
              <w:spacing w:after="0" w:line="240" w:lineRule="auto"/>
              <w:jc w:val="both"/>
              <w:rPr>
                <w:lang w:val="ru-RU"/>
              </w:rPr>
            </w:pPr>
            <w:r w:rsidRPr="00833D02">
              <w:rPr>
                <w:sz w:val="26"/>
                <w:szCs w:val="26"/>
                <w:lang w:val="ru-RU"/>
              </w:rPr>
              <w:t xml:space="preserve">дактилоскопическая и геномная регистрации, чипирование. Интеграция с </w:t>
            </w:r>
            <w:r w:rsidRPr="00833D02">
              <w:rPr>
                <w:bCs/>
                <w:iCs/>
                <w:sz w:val="26"/>
                <w:szCs w:val="26"/>
                <w:lang w:val="ru-RU"/>
              </w:rPr>
              <w:t>автоматизированными информационно-поисковыми системами правоохранительных органов РК.</w:t>
            </w:r>
          </w:p>
        </w:tc>
        <w:tc>
          <w:tcPr>
            <w:tcW w:w="709" w:type="dxa"/>
            <w:shd w:val="clear" w:color="auto" w:fill="auto"/>
          </w:tcPr>
          <w:p w14:paraId="42905648" w14:textId="77777777" w:rsidR="00833D02" w:rsidRPr="001E5A5D" w:rsidRDefault="00833D02" w:rsidP="00662935">
            <w:pPr>
              <w:shd w:val="clear" w:color="auto" w:fill="FFFFFF"/>
              <w:spacing w:after="0" w:line="240" w:lineRule="auto"/>
              <w:jc w:val="center"/>
              <w:rPr>
                <w:sz w:val="26"/>
                <w:szCs w:val="26"/>
              </w:rPr>
            </w:pPr>
            <w:r w:rsidRPr="001E5A5D">
              <w:rPr>
                <w:sz w:val="26"/>
                <w:szCs w:val="26"/>
              </w:rPr>
              <w:t>2</w:t>
            </w:r>
          </w:p>
        </w:tc>
        <w:tc>
          <w:tcPr>
            <w:tcW w:w="567" w:type="dxa"/>
            <w:shd w:val="clear" w:color="auto" w:fill="auto"/>
          </w:tcPr>
          <w:p w14:paraId="364ADB2D"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567" w:type="dxa"/>
            <w:shd w:val="clear" w:color="auto" w:fill="auto"/>
          </w:tcPr>
          <w:p w14:paraId="70C73113" w14:textId="77777777" w:rsidR="00833D02" w:rsidRPr="001E5A5D" w:rsidRDefault="00833D02" w:rsidP="00662935">
            <w:pPr>
              <w:shd w:val="clear" w:color="auto" w:fill="FFFFFF"/>
              <w:spacing w:after="0" w:line="240" w:lineRule="auto"/>
              <w:jc w:val="center"/>
              <w:rPr>
                <w:sz w:val="26"/>
                <w:szCs w:val="26"/>
              </w:rPr>
            </w:pPr>
            <w:r w:rsidRPr="001E5A5D">
              <w:rPr>
                <w:sz w:val="26"/>
                <w:szCs w:val="26"/>
              </w:rPr>
              <w:t>2</w:t>
            </w:r>
          </w:p>
        </w:tc>
        <w:tc>
          <w:tcPr>
            <w:tcW w:w="992" w:type="dxa"/>
            <w:shd w:val="clear" w:color="auto" w:fill="auto"/>
          </w:tcPr>
          <w:p w14:paraId="24B29D0A"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829" w:type="dxa"/>
            <w:shd w:val="clear" w:color="auto" w:fill="auto"/>
          </w:tcPr>
          <w:p w14:paraId="733F5B47"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872" w:type="dxa"/>
            <w:shd w:val="clear" w:color="auto" w:fill="auto"/>
          </w:tcPr>
          <w:p w14:paraId="609D9A0B" w14:textId="77777777" w:rsidR="00833D02" w:rsidRPr="001E5A5D" w:rsidRDefault="00833D02" w:rsidP="00662935">
            <w:pPr>
              <w:shd w:val="clear" w:color="auto" w:fill="FFFFFF"/>
              <w:spacing w:after="0" w:line="240" w:lineRule="auto"/>
              <w:jc w:val="center"/>
              <w:rPr>
                <w:sz w:val="26"/>
                <w:szCs w:val="26"/>
              </w:rPr>
            </w:pPr>
            <w:r>
              <w:rPr>
                <w:sz w:val="26"/>
                <w:szCs w:val="26"/>
              </w:rPr>
              <w:t>9</w:t>
            </w:r>
          </w:p>
        </w:tc>
        <w:tc>
          <w:tcPr>
            <w:tcW w:w="992" w:type="dxa"/>
            <w:shd w:val="clear" w:color="auto" w:fill="auto"/>
          </w:tcPr>
          <w:p w14:paraId="192B7D87" w14:textId="77777777" w:rsidR="00833D02" w:rsidRPr="001E5A5D" w:rsidRDefault="00833D02" w:rsidP="00662935">
            <w:pPr>
              <w:spacing w:after="0" w:line="240" w:lineRule="auto"/>
              <w:jc w:val="center"/>
              <w:rPr>
                <w:b/>
                <w:bCs/>
                <w:caps/>
                <w:sz w:val="26"/>
                <w:szCs w:val="26"/>
              </w:rPr>
            </w:pPr>
          </w:p>
        </w:tc>
      </w:tr>
      <w:tr w:rsidR="00833D02" w:rsidRPr="00F1233B" w14:paraId="26E856C7" w14:textId="77777777" w:rsidTr="00662935">
        <w:tc>
          <w:tcPr>
            <w:tcW w:w="511" w:type="dxa"/>
            <w:shd w:val="clear" w:color="auto" w:fill="auto"/>
          </w:tcPr>
          <w:p w14:paraId="7B8E72D6" w14:textId="77777777" w:rsidR="00833D02" w:rsidRPr="001E5A5D" w:rsidRDefault="00833D02" w:rsidP="00662935">
            <w:pPr>
              <w:spacing w:after="0" w:line="240" w:lineRule="auto"/>
              <w:jc w:val="center"/>
              <w:rPr>
                <w:bCs/>
                <w:caps/>
                <w:sz w:val="26"/>
                <w:szCs w:val="26"/>
              </w:rPr>
            </w:pPr>
            <w:r>
              <w:rPr>
                <w:bCs/>
                <w:caps/>
                <w:sz w:val="26"/>
                <w:szCs w:val="26"/>
              </w:rPr>
              <w:t>6</w:t>
            </w:r>
          </w:p>
        </w:tc>
        <w:tc>
          <w:tcPr>
            <w:tcW w:w="4275" w:type="dxa"/>
            <w:shd w:val="clear" w:color="auto" w:fill="auto"/>
          </w:tcPr>
          <w:p w14:paraId="22D8846A" w14:textId="77777777" w:rsidR="00833D02" w:rsidRPr="00833D02" w:rsidRDefault="00833D02" w:rsidP="00662935">
            <w:pPr>
              <w:spacing w:after="0" w:line="240" w:lineRule="auto"/>
              <w:jc w:val="both"/>
              <w:rPr>
                <w:sz w:val="26"/>
                <w:szCs w:val="26"/>
                <w:lang w:val="ru-RU"/>
              </w:rPr>
            </w:pPr>
            <w:r w:rsidRPr="00833D02">
              <w:rPr>
                <w:sz w:val="26"/>
                <w:szCs w:val="26"/>
                <w:lang w:val="ru-RU"/>
              </w:rPr>
              <w:t>Использование искусственного интеллекта и цифровых технологий в УИС.</w:t>
            </w:r>
          </w:p>
        </w:tc>
        <w:tc>
          <w:tcPr>
            <w:tcW w:w="709" w:type="dxa"/>
            <w:shd w:val="clear" w:color="auto" w:fill="auto"/>
          </w:tcPr>
          <w:p w14:paraId="675C95F8" w14:textId="77777777" w:rsidR="00833D02" w:rsidRPr="001E5A5D" w:rsidRDefault="00833D02" w:rsidP="00662935">
            <w:pPr>
              <w:shd w:val="clear" w:color="auto" w:fill="FFFFFF"/>
              <w:spacing w:after="0" w:line="240" w:lineRule="auto"/>
              <w:jc w:val="center"/>
              <w:rPr>
                <w:sz w:val="26"/>
                <w:szCs w:val="26"/>
              </w:rPr>
            </w:pPr>
            <w:r w:rsidRPr="001E5A5D">
              <w:rPr>
                <w:sz w:val="26"/>
                <w:szCs w:val="26"/>
              </w:rPr>
              <w:t>2</w:t>
            </w:r>
          </w:p>
        </w:tc>
        <w:tc>
          <w:tcPr>
            <w:tcW w:w="567" w:type="dxa"/>
            <w:shd w:val="clear" w:color="auto" w:fill="auto"/>
          </w:tcPr>
          <w:p w14:paraId="65F24586"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567" w:type="dxa"/>
            <w:shd w:val="clear" w:color="auto" w:fill="auto"/>
          </w:tcPr>
          <w:p w14:paraId="1A621E3E" w14:textId="77777777" w:rsidR="00833D02" w:rsidRPr="001E5A5D" w:rsidRDefault="00833D02" w:rsidP="00662935">
            <w:pPr>
              <w:shd w:val="clear" w:color="auto" w:fill="FFFFFF"/>
              <w:spacing w:after="0" w:line="240" w:lineRule="auto"/>
              <w:jc w:val="center"/>
              <w:rPr>
                <w:sz w:val="26"/>
                <w:szCs w:val="26"/>
              </w:rPr>
            </w:pPr>
            <w:r w:rsidRPr="001E5A5D">
              <w:rPr>
                <w:sz w:val="26"/>
                <w:szCs w:val="26"/>
              </w:rPr>
              <w:t>2</w:t>
            </w:r>
          </w:p>
        </w:tc>
        <w:tc>
          <w:tcPr>
            <w:tcW w:w="992" w:type="dxa"/>
            <w:shd w:val="clear" w:color="auto" w:fill="auto"/>
          </w:tcPr>
          <w:p w14:paraId="412EEDF7"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829" w:type="dxa"/>
            <w:shd w:val="clear" w:color="auto" w:fill="auto"/>
          </w:tcPr>
          <w:p w14:paraId="406BF479"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872" w:type="dxa"/>
            <w:shd w:val="clear" w:color="auto" w:fill="auto"/>
          </w:tcPr>
          <w:p w14:paraId="088E9456" w14:textId="77777777" w:rsidR="00833D02" w:rsidRPr="001E5A5D" w:rsidRDefault="00833D02" w:rsidP="00662935">
            <w:pPr>
              <w:shd w:val="clear" w:color="auto" w:fill="FFFFFF"/>
              <w:spacing w:after="0" w:line="240" w:lineRule="auto"/>
              <w:jc w:val="center"/>
              <w:rPr>
                <w:sz w:val="26"/>
                <w:szCs w:val="26"/>
              </w:rPr>
            </w:pPr>
            <w:r>
              <w:rPr>
                <w:sz w:val="26"/>
                <w:szCs w:val="26"/>
              </w:rPr>
              <w:t>10</w:t>
            </w:r>
          </w:p>
        </w:tc>
        <w:tc>
          <w:tcPr>
            <w:tcW w:w="992" w:type="dxa"/>
            <w:shd w:val="clear" w:color="auto" w:fill="auto"/>
          </w:tcPr>
          <w:p w14:paraId="60DD5A91" w14:textId="77777777" w:rsidR="00833D02" w:rsidRPr="001E5A5D" w:rsidRDefault="00833D02" w:rsidP="00662935">
            <w:pPr>
              <w:spacing w:after="0" w:line="240" w:lineRule="auto"/>
              <w:jc w:val="center"/>
              <w:rPr>
                <w:b/>
                <w:bCs/>
                <w:caps/>
                <w:sz w:val="26"/>
                <w:szCs w:val="26"/>
              </w:rPr>
            </w:pPr>
          </w:p>
        </w:tc>
      </w:tr>
      <w:tr w:rsidR="00833D02" w:rsidRPr="00F1233B" w14:paraId="41BDF54F" w14:textId="77777777" w:rsidTr="00662935">
        <w:tc>
          <w:tcPr>
            <w:tcW w:w="511" w:type="dxa"/>
            <w:shd w:val="clear" w:color="auto" w:fill="auto"/>
          </w:tcPr>
          <w:p w14:paraId="3A55CB90" w14:textId="77777777" w:rsidR="00833D02" w:rsidRPr="001E5A5D" w:rsidRDefault="00833D02" w:rsidP="00662935">
            <w:pPr>
              <w:spacing w:after="0" w:line="240" w:lineRule="auto"/>
              <w:jc w:val="center"/>
              <w:rPr>
                <w:bCs/>
                <w:caps/>
                <w:sz w:val="26"/>
                <w:szCs w:val="26"/>
              </w:rPr>
            </w:pPr>
            <w:r>
              <w:rPr>
                <w:bCs/>
                <w:caps/>
                <w:sz w:val="26"/>
                <w:szCs w:val="26"/>
              </w:rPr>
              <w:t>7</w:t>
            </w:r>
          </w:p>
        </w:tc>
        <w:tc>
          <w:tcPr>
            <w:tcW w:w="4275" w:type="dxa"/>
            <w:shd w:val="clear" w:color="auto" w:fill="auto"/>
          </w:tcPr>
          <w:p w14:paraId="086F20CB" w14:textId="77777777" w:rsidR="00833D02" w:rsidRPr="00833D02" w:rsidRDefault="00833D02" w:rsidP="00662935">
            <w:pPr>
              <w:spacing w:after="0" w:line="240" w:lineRule="auto"/>
              <w:jc w:val="both"/>
              <w:rPr>
                <w:bCs/>
                <w:iCs/>
                <w:sz w:val="26"/>
                <w:szCs w:val="26"/>
                <w:lang w:val="ru-RU"/>
              </w:rPr>
            </w:pPr>
            <w:r w:rsidRPr="00833D02">
              <w:rPr>
                <w:bCs/>
                <w:iCs/>
                <w:sz w:val="26"/>
                <w:szCs w:val="26"/>
                <w:lang w:val="ru-RU"/>
              </w:rPr>
              <w:t xml:space="preserve">Использование технико-криминалистических средств в противодействии совершению правонарушений/преступлений в учреждениях УИС. </w:t>
            </w:r>
          </w:p>
        </w:tc>
        <w:tc>
          <w:tcPr>
            <w:tcW w:w="709" w:type="dxa"/>
            <w:shd w:val="clear" w:color="auto" w:fill="auto"/>
          </w:tcPr>
          <w:p w14:paraId="2A49B82E"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692B8B89"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4694E3E8" w14:textId="77777777" w:rsidR="00833D02" w:rsidRPr="001E5A5D" w:rsidRDefault="00833D02" w:rsidP="00662935">
            <w:pPr>
              <w:spacing w:after="0" w:line="240" w:lineRule="auto"/>
              <w:jc w:val="center"/>
              <w:rPr>
                <w:sz w:val="26"/>
                <w:szCs w:val="26"/>
              </w:rPr>
            </w:pPr>
            <w:r w:rsidRPr="001E5A5D">
              <w:rPr>
                <w:sz w:val="26"/>
                <w:szCs w:val="26"/>
              </w:rPr>
              <w:t>1</w:t>
            </w:r>
          </w:p>
        </w:tc>
        <w:tc>
          <w:tcPr>
            <w:tcW w:w="992" w:type="dxa"/>
            <w:shd w:val="clear" w:color="auto" w:fill="auto"/>
          </w:tcPr>
          <w:p w14:paraId="58F80CA7" w14:textId="77777777" w:rsidR="00833D02" w:rsidRPr="001E5A5D" w:rsidRDefault="00833D02" w:rsidP="00662935">
            <w:pPr>
              <w:spacing w:after="0" w:line="240" w:lineRule="auto"/>
              <w:jc w:val="center"/>
              <w:rPr>
                <w:sz w:val="26"/>
                <w:szCs w:val="26"/>
              </w:rPr>
            </w:pPr>
            <w:r>
              <w:rPr>
                <w:sz w:val="26"/>
                <w:szCs w:val="26"/>
              </w:rPr>
              <w:t>2</w:t>
            </w:r>
          </w:p>
        </w:tc>
        <w:tc>
          <w:tcPr>
            <w:tcW w:w="829" w:type="dxa"/>
            <w:shd w:val="clear" w:color="auto" w:fill="auto"/>
          </w:tcPr>
          <w:p w14:paraId="3F0A468C"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872" w:type="dxa"/>
            <w:shd w:val="clear" w:color="auto" w:fill="auto"/>
          </w:tcPr>
          <w:p w14:paraId="08414793" w14:textId="77777777" w:rsidR="00833D02" w:rsidRPr="001E5A5D" w:rsidRDefault="00833D02" w:rsidP="00662935">
            <w:pPr>
              <w:shd w:val="clear" w:color="auto" w:fill="FFFFFF"/>
              <w:spacing w:after="0" w:line="240" w:lineRule="auto"/>
              <w:jc w:val="center"/>
              <w:rPr>
                <w:sz w:val="26"/>
                <w:szCs w:val="26"/>
              </w:rPr>
            </w:pPr>
            <w:r>
              <w:rPr>
                <w:sz w:val="26"/>
                <w:szCs w:val="26"/>
              </w:rPr>
              <w:t>7</w:t>
            </w:r>
          </w:p>
        </w:tc>
        <w:tc>
          <w:tcPr>
            <w:tcW w:w="992" w:type="dxa"/>
            <w:shd w:val="clear" w:color="auto" w:fill="auto"/>
          </w:tcPr>
          <w:p w14:paraId="4B63764B" w14:textId="77777777" w:rsidR="00833D02" w:rsidRPr="001E5A5D" w:rsidRDefault="00833D02" w:rsidP="00662935">
            <w:pPr>
              <w:spacing w:after="0" w:line="240" w:lineRule="auto"/>
              <w:jc w:val="center"/>
              <w:rPr>
                <w:b/>
                <w:bCs/>
                <w:caps/>
                <w:sz w:val="26"/>
                <w:szCs w:val="26"/>
              </w:rPr>
            </w:pPr>
          </w:p>
        </w:tc>
      </w:tr>
      <w:tr w:rsidR="00833D02" w:rsidRPr="00F1233B" w14:paraId="57DABDE1" w14:textId="77777777" w:rsidTr="00662935">
        <w:tc>
          <w:tcPr>
            <w:tcW w:w="511" w:type="dxa"/>
            <w:shd w:val="clear" w:color="auto" w:fill="auto"/>
          </w:tcPr>
          <w:p w14:paraId="2F78BE47" w14:textId="77777777" w:rsidR="00833D02" w:rsidRPr="001E5A5D" w:rsidRDefault="00833D02" w:rsidP="00662935">
            <w:pPr>
              <w:spacing w:after="0" w:line="240" w:lineRule="auto"/>
              <w:jc w:val="center"/>
              <w:rPr>
                <w:bCs/>
                <w:caps/>
                <w:sz w:val="26"/>
                <w:szCs w:val="26"/>
              </w:rPr>
            </w:pPr>
            <w:r>
              <w:rPr>
                <w:bCs/>
                <w:caps/>
                <w:sz w:val="26"/>
                <w:szCs w:val="26"/>
              </w:rPr>
              <w:t>8</w:t>
            </w:r>
          </w:p>
        </w:tc>
        <w:tc>
          <w:tcPr>
            <w:tcW w:w="4275" w:type="dxa"/>
            <w:shd w:val="clear" w:color="auto" w:fill="auto"/>
          </w:tcPr>
          <w:p w14:paraId="462876D2" w14:textId="77777777" w:rsidR="00833D02" w:rsidRPr="00833D02" w:rsidRDefault="00833D02" w:rsidP="00662935">
            <w:pPr>
              <w:spacing w:after="0" w:line="240" w:lineRule="auto"/>
              <w:jc w:val="both"/>
              <w:rPr>
                <w:sz w:val="26"/>
                <w:szCs w:val="26"/>
                <w:lang w:val="ru-RU"/>
              </w:rPr>
            </w:pPr>
            <w:r w:rsidRPr="00833D02">
              <w:rPr>
                <w:sz w:val="26"/>
                <w:szCs w:val="26"/>
                <w:lang w:val="ru-RU"/>
              </w:rPr>
              <w:t xml:space="preserve">Совершенствование действующего законодательства по вопросам относящихся к технико-криминалистическому обеспечению содержания в учреждениях УИС. </w:t>
            </w:r>
          </w:p>
        </w:tc>
        <w:tc>
          <w:tcPr>
            <w:tcW w:w="709" w:type="dxa"/>
            <w:shd w:val="clear" w:color="auto" w:fill="auto"/>
          </w:tcPr>
          <w:p w14:paraId="196325A4"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567" w:type="dxa"/>
            <w:shd w:val="clear" w:color="auto" w:fill="auto"/>
          </w:tcPr>
          <w:p w14:paraId="0BA7C5C5" w14:textId="77777777" w:rsidR="00833D02" w:rsidRPr="001E5A5D" w:rsidRDefault="00833D02" w:rsidP="00662935">
            <w:pPr>
              <w:shd w:val="clear" w:color="auto" w:fill="FFFFFF"/>
              <w:spacing w:after="0" w:line="240" w:lineRule="auto"/>
              <w:jc w:val="center"/>
              <w:rPr>
                <w:sz w:val="26"/>
                <w:szCs w:val="26"/>
              </w:rPr>
            </w:pPr>
            <w:r w:rsidRPr="001E5A5D">
              <w:rPr>
                <w:sz w:val="26"/>
                <w:szCs w:val="26"/>
              </w:rPr>
              <w:t>1</w:t>
            </w:r>
          </w:p>
        </w:tc>
        <w:tc>
          <w:tcPr>
            <w:tcW w:w="567" w:type="dxa"/>
            <w:shd w:val="clear" w:color="auto" w:fill="auto"/>
          </w:tcPr>
          <w:p w14:paraId="3E5ACB17" w14:textId="77777777" w:rsidR="00833D02" w:rsidRPr="001E5A5D" w:rsidRDefault="00833D02" w:rsidP="00662935">
            <w:pPr>
              <w:shd w:val="clear" w:color="auto" w:fill="FFFFFF"/>
              <w:spacing w:after="0" w:line="240" w:lineRule="auto"/>
              <w:jc w:val="center"/>
              <w:rPr>
                <w:sz w:val="26"/>
                <w:szCs w:val="26"/>
              </w:rPr>
            </w:pPr>
            <w:r>
              <w:rPr>
                <w:sz w:val="26"/>
                <w:szCs w:val="26"/>
              </w:rPr>
              <w:t>1</w:t>
            </w:r>
          </w:p>
        </w:tc>
        <w:tc>
          <w:tcPr>
            <w:tcW w:w="992" w:type="dxa"/>
            <w:shd w:val="clear" w:color="auto" w:fill="auto"/>
          </w:tcPr>
          <w:p w14:paraId="3C2E17DC" w14:textId="77777777" w:rsidR="00833D02" w:rsidRPr="001E5A5D" w:rsidRDefault="00833D02" w:rsidP="00662935">
            <w:pPr>
              <w:shd w:val="clear" w:color="auto" w:fill="FFFFFF"/>
              <w:spacing w:after="0" w:line="240" w:lineRule="auto"/>
              <w:jc w:val="center"/>
              <w:rPr>
                <w:sz w:val="26"/>
                <w:szCs w:val="26"/>
              </w:rPr>
            </w:pPr>
            <w:r>
              <w:rPr>
                <w:sz w:val="26"/>
                <w:szCs w:val="26"/>
              </w:rPr>
              <w:t>2</w:t>
            </w:r>
          </w:p>
        </w:tc>
        <w:tc>
          <w:tcPr>
            <w:tcW w:w="829" w:type="dxa"/>
            <w:shd w:val="clear" w:color="auto" w:fill="auto"/>
          </w:tcPr>
          <w:p w14:paraId="4F5618FB" w14:textId="77777777" w:rsidR="00833D02" w:rsidRPr="001E5A5D" w:rsidRDefault="00833D02" w:rsidP="00662935">
            <w:pPr>
              <w:shd w:val="clear" w:color="auto" w:fill="FFFFFF"/>
              <w:spacing w:after="0" w:line="240" w:lineRule="auto"/>
              <w:jc w:val="center"/>
              <w:rPr>
                <w:sz w:val="26"/>
                <w:szCs w:val="26"/>
              </w:rPr>
            </w:pPr>
            <w:r>
              <w:rPr>
                <w:sz w:val="26"/>
                <w:szCs w:val="26"/>
              </w:rPr>
              <w:t>4</w:t>
            </w:r>
          </w:p>
        </w:tc>
        <w:tc>
          <w:tcPr>
            <w:tcW w:w="872" w:type="dxa"/>
            <w:shd w:val="clear" w:color="auto" w:fill="auto"/>
          </w:tcPr>
          <w:p w14:paraId="350928A8" w14:textId="77777777" w:rsidR="00833D02" w:rsidRPr="001E5A5D" w:rsidRDefault="00833D02" w:rsidP="00662935">
            <w:pPr>
              <w:shd w:val="clear" w:color="auto" w:fill="FFFFFF"/>
              <w:spacing w:after="0" w:line="240" w:lineRule="auto"/>
              <w:jc w:val="center"/>
              <w:rPr>
                <w:sz w:val="26"/>
                <w:szCs w:val="26"/>
              </w:rPr>
            </w:pPr>
            <w:r>
              <w:rPr>
                <w:sz w:val="26"/>
                <w:szCs w:val="26"/>
              </w:rPr>
              <w:t>9</w:t>
            </w:r>
          </w:p>
        </w:tc>
        <w:tc>
          <w:tcPr>
            <w:tcW w:w="992" w:type="dxa"/>
            <w:shd w:val="clear" w:color="auto" w:fill="auto"/>
          </w:tcPr>
          <w:p w14:paraId="3B6975D8" w14:textId="77777777" w:rsidR="00833D02" w:rsidRPr="001E5A5D" w:rsidRDefault="00833D02" w:rsidP="00662935">
            <w:pPr>
              <w:spacing w:after="0" w:line="240" w:lineRule="auto"/>
              <w:jc w:val="center"/>
              <w:rPr>
                <w:b/>
                <w:bCs/>
                <w:caps/>
                <w:sz w:val="26"/>
                <w:szCs w:val="26"/>
              </w:rPr>
            </w:pPr>
          </w:p>
        </w:tc>
      </w:tr>
      <w:tr w:rsidR="00833D02" w:rsidRPr="00F1233B" w14:paraId="7082D875" w14:textId="77777777" w:rsidTr="00662935">
        <w:tc>
          <w:tcPr>
            <w:tcW w:w="511" w:type="dxa"/>
            <w:shd w:val="clear" w:color="auto" w:fill="auto"/>
          </w:tcPr>
          <w:p w14:paraId="7DB3357B" w14:textId="77777777" w:rsidR="00833D02" w:rsidRPr="001E5A5D" w:rsidRDefault="00833D02" w:rsidP="00662935">
            <w:pPr>
              <w:spacing w:after="0" w:line="240" w:lineRule="auto"/>
              <w:jc w:val="center"/>
              <w:rPr>
                <w:bCs/>
                <w:caps/>
                <w:sz w:val="26"/>
                <w:szCs w:val="26"/>
              </w:rPr>
            </w:pPr>
          </w:p>
        </w:tc>
        <w:tc>
          <w:tcPr>
            <w:tcW w:w="4275" w:type="dxa"/>
            <w:shd w:val="clear" w:color="auto" w:fill="auto"/>
          </w:tcPr>
          <w:p w14:paraId="5F179A3B" w14:textId="77777777" w:rsidR="00833D02" w:rsidRPr="001E5A5D" w:rsidRDefault="00833D02" w:rsidP="00662935">
            <w:pPr>
              <w:spacing w:after="0" w:line="240" w:lineRule="auto"/>
              <w:jc w:val="both"/>
              <w:rPr>
                <w:b/>
                <w:sz w:val="26"/>
                <w:szCs w:val="26"/>
              </w:rPr>
            </w:pPr>
            <w:r w:rsidRPr="001E5A5D">
              <w:rPr>
                <w:b/>
                <w:sz w:val="26"/>
                <w:szCs w:val="26"/>
              </w:rPr>
              <w:t>ВСЕГО</w:t>
            </w:r>
          </w:p>
        </w:tc>
        <w:tc>
          <w:tcPr>
            <w:tcW w:w="709" w:type="dxa"/>
            <w:shd w:val="clear" w:color="auto" w:fill="auto"/>
          </w:tcPr>
          <w:p w14:paraId="2784AEAA" w14:textId="77777777" w:rsidR="00833D02" w:rsidRPr="001E5A5D" w:rsidRDefault="00833D02" w:rsidP="00662935">
            <w:pPr>
              <w:shd w:val="clear" w:color="auto" w:fill="FFFFFF"/>
              <w:spacing w:after="0" w:line="240" w:lineRule="auto"/>
              <w:jc w:val="center"/>
              <w:rPr>
                <w:b/>
                <w:sz w:val="26"/>
                <w:szCs w:val="26"/>
              </w:rPr>
            </w:pPr>
            <w:r>
              <w:rPr>
                <w:b/>
                <w:sz w:val="26"/>
                <w:szCs w:val="26"/>
              </w:rPr>
              <w:t>10</w:t>
            </w:r>
          </w:p>
        </w:tc>
        <w:tc>
          <w:tcPr>
            <w:tcW w:w="567" w:type="dxa"/>
            <w:shd w:val="clear" w:color="auto" w:fill="auto"/>
          </w:tcPr>
          <w:p w14:paraId="282D7272" w14:textId="77777777" w:rsidR="00833D02" w:rsidRPr="001E5A5D" w:rsidRDefault="00833D02" w:rsidP="00662935">
            <w:pPr>
              <w:shd w:val="clear" w:color="auto" w:fill="FFFFFF"/>
              <w:spacing w:after="0" w:line="240" w:lineRule="auto"/>
              <w:jc w:val="center"/>
              <w:rPr>
                <w:b/>
                <w:sz w:val="26"/>
                <w:szCs w:val="26"/>
              </w:rPr>
            </w:pPr>
            <w:r>
              <w:rPr>
                <w:b/>
                <w:sz w:val="26"/>
                <w:szCs w:val="26"/>
              </w:rPr>
              <w:t>10</w:t>
            </w:r>
          </w:p>
        </w:tc>
        <w:tc>
          <w:tcPr>
            <w:tcW w:w="567" w:type="dxa"/>
            <w:shd w:val="clear" w:color="auto" w:fill="auto"/>
          </w:tcPr>
          <w:p w14:paraId="728C4C36" w14:textId="77777777" w:rsidR="00833D02" w:rsidRPr="001E5A5D" w:rsidRDefault="00833D02" w:rsidP="00662935">
            <w:pPr>
              <w:shd w:val="clear" w:color="auto" w:fill="FFFFFF"/>
              <w:spacing w:after="0" w:line="240" w:lineRule="auto"/>
              <w:jc w:val="center"/>
              <w:rPr>
                <w:b/>
                <w:sz w:val="26"/>
                <w:szCs w:val="26"/>
              </w:rPr>
            </w:pPr>
            <w:r>
              <w:rPr>
                <w:b/>
                <w:sz w:val="26"/>
                <w:szCs w:val="26"/>
              </w:rPr>
              <w:t>10</w:t>
            </w:r>
          </w:p>
        </w:tc>
        <w:tc>
          <w:tcPr>
            <w:tcW w:w="992" w:type="dxa"/>
            <w:shd w:val="clear" w:color="auto" w:fill="auto"/>
          </w:tcPr>
          <w:p w14:paraId="0B54BACB" w14:textId="77777777" w:rsidR="00833D02" w:rsidRPr="001E5A5D" w:rsidRDefault="00833D02" w:rsidP="00662935">
            <w:pPr>
              <w:shd w:val="clear" w:color="auto" w:fill="FFFFFF"/>
              <w:spacing w:after="0" w:line="240" w:lineRule="auto"/>
              <w:jc w:val="center"/>
              <w:rPr>
                <w:b/>
                <w:sz w:val="26"/>
                <w:szCs w:val="26"/>
              </w:rPr>
            </w:pPr>
            <w:r>
              <w:rPr>
                <w:b/>
                <w:sz w:val="26"/>
                <w:szCs w:val="26"/>
              </w:rPr>
              <w:t>12</w:t>
            </w:r>
          </w:p>
        </w:tc>
        <w:tc>
          <w:tcPr>
            <w:tcW w:w="829" w:type="dxa"/>
            <w:shd w:val="clear" w:color="auto" w:fill="auto"/>
          </w:tcPr>
          <w:p w14:paraId="4C8EA4EF" w14:textId="77777777" w:rsidR="00833D02" w:rsidRPr="001E5A5D" w:rsidRDefault="00833D02" w:rsidP="00662935">
            <w:pPr>
              <w:shd w:val="clear" w:color="auto" w:fill="FFFFFF"/>
              <w:spacing w:after="0" w:line="240" w:lineRule="auto"/>
              <w:jc w:val="center"/>
              <w:rPr>
                <w:b/>
                <w:sz w:val="26"/>
                <w:szCs w:val="26"/>
              </w:rPr>
            </w:pPr>
            <w:r>
              <w:rPr>
                <w:b/>
                <w:sz w:val="26"/>
                <w:szCs w:val="26"/>
              </w:rPr>
              <w:t>18</w:t>
            </w:r>
          </w:p>
        </w:tc>
        <w:tc>
          <w:tcPr>
            <w:tcW w:w="872" w:type="dxa"/>
            <w:shd w:val="clear" w:color="auto" w:fill="auto"/>
          </w:tcPr>
          <w:p w14:paraId="175A3E97" w14:textId="77777777" w:rsidR="00833D02" w:rsidRPr="001E5A5D" w:rsidRDefault="00833D02" w:rsidP="00662935">
            <w:pPr>
              <w:shd w:val="clear" w:color="auto" w:fill="FFFFFF"/>
              <w:spacing w:after="0" w:line="240" w:lineRule="auto"/>
              <w:jc w:val="center"/>
              <w:rPr>
                <w:b/>
                <w:sz w:val="26"/>
                <w:szCs w:val="26"/>
              </w:rPr>
            </w:pPr>
            <w:r>
              <w:rPr>
                <w:b/>
                <w:sz w:val="26"/>
                <w:szCs w:val="26"/>
              </w:rPr>
              <w:t>60</w:t>
            </w:r>
          </w:p>
        </w:tc>
        <w:tc>
          <w:tcPr>
            <w:tcW w:w="992" w:type="dxa"/>
            <w:shd w:val="clear" w:color="auto" w:fill="auto"/>
          </w:tcPr>
          <w:p w14:paraId="7C1FF18E" w14:textId="77777777" w:rsidR="00833D02" w:rsidRPr="001E5A5D" w:rsidRDefault="00833D02" w:rsidP="00662935">
            <w:pPr>
              <w:spacing w:after="0" w:line="240" w:lineRule="auto"/>
              <w:jc w:val="center"/>
              <w:rPr>
                <w:b/>
                <w:bCs/>
                <w:caps/>
                <w:sz w:val="26"/>
                <w:szCs w:val="26"/>
              </w:rPr>
            </w:pPr>
          </w:p>
        </w:tc>
      </w:tr>
    </w:tbl>
    <w:p w14:paraId="66B6F4B7" w14:textId="77777777" w:rsidR="00833D02" w:rsidRDefault="00833D02" w:rsidP="00833D02">
      <w:pPr>
        <w:spacing w:after="0" w:line="240" w:lineRule="auto"/>
        <w:jc w:val="center"/>
        <w:rPr>
          <w:b/>
          <w:spacing w:val="-4"/>
          <w:sz w:val="24"/>
          <w:szCs w:val="24"/>
        </w:rPr>
      </w:pPr>
      <w:r w:rsidRPr="00EE1383">
        <w:rPr>
          <w:b/>
          <w:spacing w:val="-4"/>
          <w:sz w:val="24"/>
          <w:szCs w:val="24"/>
        </w:rPr>
        <w:br w:type="page"/>
      </w:r>
      <w:r w:rsidRPr="00C25F8A">
        <w:rPr>
          <w:b/>
          <w:spacing w:val="-4"/>
          <w:sz w:val="32"/>
          <w:szCs w:val="32"/>
        </w:rPr>
        <w:t>5. СОДЕРЖАНИЕ ДИСЦИПЛИНЫ</w:t>
      </w:r>
    </w:p>
    <w:p w14:paraId="13D70632" w14:textId="77777777" w:rsidR="00833D02" w:rsidRPr="0017385C" w:rsidRDefault="00833D02" w:rsidP="00833D02">
      <w:pPr>
        <w:spacing w:after="0" w:line="240" w:lineRule="auto"/>
        <w:jc w:val="center"/>
        <w:rPr>
          <w:b/>
          <w:spacing w:val="-4"/>
          <w:sz w:val="28"/>
          <w:szCs w:val="28"/>
        </w:rPr>
      </w:pPr>
    </w:p>
    <w:p w14:paraId="3B156D5A" w14:textId="77777777" w:rsidR="00833D02" w:rsidRPr="00833D02" w:rsidRDefault="00833D02" w:rsidP="00833D02">
      <w:pPr>
        <w:spacing w:after="0" w:line="240" w:lineRule="auto"/>
        <w:ind w:firstLine="709"/>
        <w:jc w:val="both"/>
        <w:rPr>
          <w:b/>
          <w:sz w:val="28"/>
          <w:szCs w:val="28"/>
          <w:lang w:val="ru-RU"/>
        </w:rPr>
      </w:pPr>
      <w:r w:rsidRPr="00833D02">
        <w:rPr>
          <w:b/>
          <w:sz w:val="28"/>
          <w:szCs w:val="28"/>
          <w:lang w:val="ru-RU"/>
        </w:rPr>
        <w:t xml:space="preserve">Тема № 1. Технико-криминалистическое обеспечение учреждений уголовно-исполнительной системы РК </w:t>
      </w:r>
    </w:p>
    <w:p w14:paraId="4010F095"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Понятие, задачи и принципы технико - криминалистического обеспечения в УИС. Роль технико - криминалистического обеспечения в УИС.  Место дисциплины в подготовке сотрудников УИС.</w:t>
      </w:r>
    </w:p>
    <w:p w14:paraId="64EA6AA1" w14:textId="77777777" w:rsidR="00833D02" w:rsidRPr="00833D02" w:rsidRDefault="00833D02" w:rsidP="00833D02">
      <w:pPr>
        <w:spacing w:after="0" w:line="240" w:lineRule="auto"/>
        <w:ind w:firstLine="709"/>
        <w:jc w:val="both"/>
        <w:rPr>
          <w:sz w:val="28"/>
          <w:szCs w:val="28"/>
          <w:lang w:val="ru-RU"/>
        </w:rPr>
      </w:pPr>
      <w:r w:rsidRPr="00833D02">
        <w:rPr>
          <w:rFonts w:eastAsia="Calibri"/>
          <w:sz w:val="28"/>
          <w:szCs w:val="28"/>
          <w:lang w:val="ru-RU"/>
        </w:rPr>
        <w:t>Современное состояние и перспективы развития технико-криминалистического обеспечения содержания осужденных в учреждениях минимальной безопасности</w:t>
      </w:r>
    </w:p>
    <w:p w14:paraId="10098EEA" w14:textId="77777777" w:rsidR="00833D02" w:rsidRPr="00833D02" w:rsidRDefault="00833D02" w:rsidP="00833D02">
      <w:pPr>
        <w:spacing w:after="0" w:line="240" w:lineRule="auto"/>
        <w:jc w:val="both"/>
        <w:rPr>
          <w:sz w:val="28"/>
          <w:szCs w:val="28"/>
          <w:lang w:val="ru-RU"/>
        </w:rPr>
      </w:pPr>
    </w:p>
    <w:p w14:paraId="59BC541D" w14:textId="77777777" w:rsidR="00833D02" w:rsidRPr="00833D02" w:rsidRDefault="00833D02" w:rsidP="00833D02">
      <w:pPr>
        <w:spacing w:after="0" w:line="240" w:lineRule="auto"/>
        <w:ind w:firstLine="709"/>
        <w:jc w:val="both"/>
        <w:rPr>
          <w:b/>
          <w:sz w:val="28"/>
          <w:szCs w:val="28"/>
          <w:lang w:val="ru-RU"/>
        </w:rPr>
      </w:pPr>
      <w:r w:rsidRPr="00833D02">
        <w:rPr>
          <w:b/>
          <w:sz w:val="28"/>
          <w:szCs w:val="28"/>
          <w:lang w:val="ru-RU"/>
        </w:rPr>
        <w:t xml:space="preserve">Тема № 2. Нормативные правовые основы применения технико-криминалистических метод и средств/техники в учреждениях уголовно-исполнительной системы РК </w:t>
      </w:r>
    </w:p>
    <w:p w14:paraId="28F3C3B7"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 xml:space="preserve">Законодательные акты, регламентирующие использование технико-криминалистических метод и средств/техники в учреждениях УИС. Международные стандарты: </w:t>
      </w:r>
      <w:r w:rsidRPr="00BC22B0">
        <w:rPr>
          <w:sz w:val="28"/>
          <w:szCs w:val="28"/>
        </w:rPr>
        <w:t>ISO</w:t>
      </w:r>
      <w:r w:rsidRPr="00833D02">
        <w:rPr>
          <w:sz w:val="28"/>
          <w:szCs w:val="28"/>
          <w:lang w:val="ru-RU"/>
        </w:rPr>
        <w:t>/</w:t>
      </w:r>
      <w:r w:rsidRPr="00BC22B0">
        <w:rPr>
          <w:sz w:val="28"/>
          <w:szCs w:val="28"/>
        </w:rPr>
        <w:t>IEC</w:t>
      </w:r>
      <w:r w:rsidRPr="00833D02">
        <w:rPr>
          <w:sz w:val="28"/>
          <w:szCs w:val="28"/>
          <w:lang w:val="ru-RU"/>
        </w:rPr>
        <w:t xml:space="preserve"> 2382-37:2022; </w:t>
      </w:r>
      <w:r w:rsidRPr="00BC22B0">
        <w:rPr>
          <w:bCs/>
          <w:sz w:val="28"/>
          <w:szCs w:val="28"/>
        </w:rPr>
        <w:t>ISO</w:t>
      </w:r>
      <w:r w:rsidRPr="00833D02">
        <w:rPr>
          <w:bCs/>
          <w:sz w:val="28"/>
          <w:szCs w:val="28"/>
          <w:lang w:val="ru-RU"/>
        </w:rPr>
        <w:t>/</w:t>
      </w:r>
      <w:r w:rsidRPr="00BC22B0">
        <w:rPr>
          <w:bCs/>
          <w:sz w:val="28"/>
          <w:szCs w:val="28"/>
        </w:rPr>
        <w:t>IEC</w:t>
      </w:r>
      <w:r w:rsidRPr="00833D02">
        <w:rPr>
          <w:bCs/>
          <w:sz w:val="28"/>
          <w:szCs w:val="28"/>
          <w:lang w:val="ru-RU"/>
        </w:rPr>
        <w:t xml:space="preserve"> 30107-2:2017; ГОСТ </w:t>
      </w:r>
      <w:r w:rsidRPr="00BC22B0">
        <w:rPr>
          <w:bCs/>
          <w:sz w:val="28"/>
          <w:szCs w:val="28"/>
        </w:rPr>
        <w:t>ISO</w:t>
      </w:r>
      <w:r w:rsidRPr="00833D02">
        <w:rPr>
          <w:bCs/>
          <w:sz w:val="28"/>
          <w:szCs w:val="28"/>
          <w:lang w:val="ru-RU"/>
        </w:rPr>
        <w:t>/</w:t>
      </w:r>
      <w:r w:rsidRPr="00BC22B0">
        <w:rPr>
          <w:bCs/>
          <w:sz w:val="28"/>
          <w:szCs w:val="28"/>
        </w:rPr>
        <w:t>IEC</w:t>
      </w:r>
      <w:r w:rsidRPr="00833D02">
        <w:rPr>
          <w:bCs/>
          <w:sz w:val="28"/>
          <w:szCs w:val="28"/>
          <w:lang w:val="ru-RU"/>
        </w:rPr>
        <w:t xml:space="preserve"> 19794-1-2015.</w:t>
      </w:r>
    </w:p>
    <w:p w14:paraId="2AA7FB87"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Проблемные вопросы при сборе, обработки информации о лицах, находящихся в местах лишения свободы</w:t>
      </w:r>
      <w:r w:rsidRPr="00833D02">
        <w:rPr>
          <w:spacing w:val="2"/>
          <w:sz w:val="28"/>
          <w:szCs w:val="28"/>
          <w:lang w:val="ru-RU"/>
        </w:rPr>
        <w:t xml:space="preserve"> </w:t>
      </w:r>
      <w:r w:rsidRPr="00833D02">
        <w:rPr>
          <w:sz w:val="28"/>
          <w:szCs w:val="28"/>
          <w:lang w:val="ru-RU"/>
        </w:rPr>
        <w:t>с целью соблюдения баланса между эффективностью технологий и защитой прав и свобод граждан.</w:t>
      </w:r>
    </w:p>
    <w:p w14:paraId="09693ECA" w14:textId="77777777" w:rsidR="00833D02" w:rsidRPr="00833D02" w:rsidRDefault="00833D02" w:rsidP="00833D02">
      <w:pPr>
        <w:spacing w:after="0" w:line="240" w:lineRule="auto"/>
        <w:ind w:firstLine="709"/>
        <w:jc w:val="both"/>
        <w:rPr>
          <w:sz w:val="28"/>
          <w:szCs w:val="28"/>
          <w:lang w:val="ru-RU"/>
        </w:rPr>
      </w:pPr>
    </w:p>
    <w:p w14:paraId="259A8F92" w14:textId="77777777" w:rsidR="00833D02" w:rsidRPr="00833D02" w:rsidRDefault="00833D02" w:rsidP="00833D02">
      <w:pPr>
        <w:spacing w:after="0" w:line="240" w:lineRule="auto"/>
        <w:ind w:firstLine="709"/>
        <w:jc w:val="both"/>
        <w:rPr>
          <w:b/>
          <w:sz w:val="28"/>
          <w:szCs w:val="28"/>
          <w:lang w:val="ru-RU"/>
        </w:rPr>
      </w:pPr>
      <w:r w:rsidRPr="00833D02">
        <w:rPr>
          <w:b/>
          <w:sz w:val="28"/>
          <w:szCs w:val="28"/>
          <w:lang w:val="ru-RU"/>
        </w:rPr>
        <w:t xml:space="preserve">Тема № 3. Классификация технико-криминалистических методов и средств содержания осужденных в учреждениях уголовно-исполнительной системы РК </w:t>
      </w:r>
    </w:p>
    <w:p w14:paraId="358292C1"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Технико-криминалистическое обеспечение.</w:t>
      </w:r>
      <w:r w:rsidRPr="00833D02">
        <w:rPr>
          <w:lang w:val="ru-RU"/>
        </w:rPr>
        <w:t xml:space="preserve"> </w:t>
      </w:r>
      <w:r w:rsidRPr="00833D02">
        <w:rPr>
          <w:sz w:val="28"/>
          <w:szCs w:val="28"/>
          <w:lang w:val="ru-RU"/>
        </w:rPr>
        <w:t>Научно-технические средства.</w:t>
      </w:r>
      <w:r w:rsidRPr="00833D02">
        <w:rPr>
          <w:lang w:val="ru-RU"/>
        </w:rPr>
        <w:t xml:space="preserve"> </w:t>
      </w:r>
      <w:r w:rsidRPr="00833D02">
        <w:rPr>
          <w:sz w:val="28"/>
          <w:szCs w:val="28"/>
          <w:lang w:val="ru-RU"/>
        </w:rPr>
        <w:t>Специальная техника</w:t>
      </w:r>
      <w:r w:rsidRPr="00833D02">
        <w:rPr>
          <w:lang w:val="ru-RU"/>
        </w:rPr>
        <w:t xml:space="preserve">. </w:t>
      </w:r>
      <w:r w:rsidRPr="00833D02">
        <w:rPr>
          <w:sz w:val="28"/>
          <w:szCs w:val="28"/>
          <w:lang w:val="ru-RU"/>
        </w:rPr>
        <w:t>Технические средства охраны и надзора.</w:t>
      </w:r>
      <w:r w:rsidRPr="00833D02">
        <w:rPr>
          <w:lang w:val="ru-RU"/>
        </w:rPr>
        <w:t xml:space="preserve"> </w:t>
      </w:r>
    </w:p>
    <w:p w14:paraId="6D44D139" w14:textId="77777777" w:rsidR="00833D02" w:rsidRPr="00833D02" w:rsidRDefault="00833D02" w:rsidP="00833D02">
      <w:pPr>
        <w:spacing w:after="0" w:line="240" w:lineRule="auto"/>
        <w:ind w:firstLine="709"/>
        <w:jc w:val="both"/>
        <w:rPr>
          <w:lang w:val="ru-RU"/>
        </w:rPr>
      </w:pPr>
      <w:r w:rsidRPr="00833D02">
        <w:rPr>
          <w:sz w:val="28"/>
          <w:szCs w:val="28"/>
          <w:lang w:val="ru-RU"/>
        </w:rPr>
        <w:t>Общие средства и методы. Средства и методы, заимствованные и адаптированные. Специальные средства и методы.</w:t>
      </w:r>
      <w:r w:rsidRPr="00833D02">
        <w:rPr>
          <w:lang w:val="ru-RU"/>
        </w:rPr>
        <w:t xml:space="preserve"> </w:t>
      </w:r>
    </w:p>
    <w:p w14:paraId="041B731E"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Критерий выбора конкретных методов и средств для применения в учреждениях УИС по назначению, принципу действия, степени автоматизации, уровню воздействия на осужденных.</w:t>
      </w:r>
    </w:p>
    <w:p w14:paraId="2C1BFFAB" w14:textId="77777777" w:rsidR="00833D02" w:rsidRPr="00833D02" w:rsidRDefault="00833D02" w:rsidP="00833D02">
      <w:pPr>
        <w:spacing w:after="0" w:line="240" w:lineRule="auto"/>
        <w:ind w:firstLine="709"/>
        <w:jc w:val="both"/>
        <w:rPr>
          <w:b/>
          <w:sz w:val="28"/>
          <w:szCs w:val="28"/>
          <w:lang w:val="ru-RU"/>
        </w:rPr>
      </w:pPr>
    </w:p>
    <w:p w14:paraId="492C1EAF" w14:textId="77777777" w:rsidR="00833D02" w:rsidRPr="00833D02" w:rsidRDefault="00833D02" w:rsidP="00833D02">
      <w:pPr>
        <w:spacing w:after="0" w:line="240" w:lineRule="auto"/>
        <w:ind w:firstLine="709"/>
        <w:jc w:val="both"/>
        <w:rPr>
          <w:b/>
          <w:sz w:val="28"/>
          <w:szCs w:val="28"/>
          <w:lang w:val="ru-RU"/>
        </w:rPr>
      </w:pPr>
      <w:r w:rsidRPr="00833D02">
        <w:rPr>
          <w:b/>
          <w:sz w:val="28"/>
          <w:szCs w:val="28"/>
          <w:lang w:val="ru-RU"/>
        </w:rPr>
        <w:t xml:space="preserve">Тема № 4. Технико-криминалистическое обеспечение тюрем США, Великобритания, Страны Европы. Электронный мониторинг. Опыт зарубежных стран. </w:t>
      </w:r>
    </w:p>
    <w:p w14:paraId="3CA1F811" w14:textId="77777777" w:rsidR="00833D02" w:rsidRPr="00833D02" w:rsidRDefault="00833D02" w:rsidP="00833D02">
      <w:pPr>
        <w:spacing w:after="0" w:line="240" w:lineRule="auto"/>
        <w:ind w:firstLine="709"/>
        <w:jc w:val="both"/>
        <w:rPr>
          <w:color w:val="080000"/>
          <w:sz w:val="28"/>
          <w:szCs w:val="28"/>
          <w:lang w:val="ru-RU"/>
        </w:rPr>
      </w:pPr>
      <w:r w:rsidRPr="00833D02">
        <w:rPr>
          <w:sz w:val="28"/>
          <w:szCs w:val="28"/>
          <w:lang w:val="ru-RU"/>
        </w:rPr>
        <w:t xml:space="preserve">Общая характеристика технико – криминалистического обеспечения по законодательству США, </w:t>
      </w:r>
      <w:r w:rsidRPr="00833D02">
        <w:rPr>
          <w:color w:val="000000"/>
          <w:sz w:val="28"/>
          <w:szCs w:val="28"/>
          <w:lang w:val="ru-RU"/>
        </w:rPr>
        <w:t xml:space="preserve">Соединенного Королевства Великобритании и Северной Ирландии </w:t>
      </w:r>
      <w:r w:rsidRPr="00833D02">
        <w:rPr>
          <w:sz w:val="28"/>
          <w:szCs w:val="28"/>
          <w:lang w:val="ru-RU"/>
        </w:rPr>
        <w:t xml:space="preserve">(Англия, Шотландия, </w:t>
      </w:r>
      <w:r w:rsidRPr="00833D02">
        <w:rPr>
          <w:bCs/>
          <w:sz w:val="28"/>
          <w:szCs w:val="28"/>
          <w:lang w:val="ru-RU"/>
        </w:rPr>
        <w:t>Северная</w:t>
      </w:r>
      <w:r w:rsidRPr="00833D02">
        <w:rPr>
          <w:sz w:val="28"/>
          <w:szCs w:val="28"/>
          <w:lang w:val="ru-RU"/>
        </w:rPr>
        <w:t xml:space="preserve"> </w:t>
      </w:r>
      <w:r w:rsidRPr="00833D02">
        <w:rPr>
          <w:bCs/>
          <w:sz w:val="28"/>
          <w:szCs w:val="28"/>
          <w:lang w:val="ru-RU"/>
        </w:rPr>
        <w:t>Ирландия</w:t>
      </w:r>
      <w:r w:rsidRPr="00833D02">
        <w:rPr>
          <w:sz w:val="28"/>
          <w:szCs w:val="28"/>
          <w:lang w:val="ru-RU"/>
        </w:rPr>
        <w:t>, Уэльс)</w:t>
      </w:r>
      <w:r w:rsidRPr="00833D02">
        <w:rPr>
          <w:color w:val="080000"/>
          <w:sz w:val="28"/>
          <w:szCs w:val="28"/>
          <w:lang w:val="ru-RU"/>
        </w:rPr>
        <w:t>, Страны Европы.</w:t>
      </w:r>
    </w:p>
    <w:p w14:paraId="2CB66B82" w14:textId="77777777" w:rsidR="00833D02" w:rsidRPr="00833D02" w:rsidRDefault="00833D02" w:rsidP="00833D02">
      <w:pPr>
        <w:spacing w:after="0" w:line="240" w:lineRule="auto"/>
        <w:ind w:firstLine="709"/>
        <w:jc w:val="both"/>
        <w:rPr>
          <w:sz w:val="16"/>
          <w:szCs w:val="16"/>
          <w:lang w:val="ru-RU"/>
        </w:rPr>
      </w:pPr>
      <w:r w:rsidRPr="00833D02">
        <w:rPr>
          <w:color w:val="080000"/>
          <w:sz w:val="28"/>
          <w:szCs w:val="28"/>
          <w:lang w:val="ru-RU"/>
        </w:rPr>
        <w:t xml:space="preserve"> </w:t>
      </w:r>
      <w:r w:rsidRPr="00833D02">
        <w:rPr>
          <w:sz w:val="28"/>
          <w:szCs w:val="28"/>
          <w:lang w:val="ru-RU"/>
        </w:rPr>
        <w:t>Система органов и учреждений, осуществляющих пенитенциарную и пробационную деятельность</w:t>
      </w:r>
      <w:r w:rsidRPr="00833D02">
        <w:rPr>
          <w:color w:val="000000"/>
          <w:sz w:val="28"/>
          <w:szCs w:val="28"/>
          <w:lang w:val="ru-RU"/>
        </w:rPr>
        <w:t xml:space="preserve"> </w:t>
      </w:r>
      <w:r w:rsidRPr="00833D02">
        <w:rPr>
          <w:sz w:val="28"/>
          <w:szCs w:val="28"/>
          <w:lang w:val="ru-RU"/>
        </w:rPr>
        <w:t xml:space="preserve">США, </w:t>
      </w:r>
      <w:r w:rsidRPr="00833D02">
        <w:rPr>
          <w:color w:val="000000"/>
          <w:sz w:val="28"/>
          <w:szCs w:val="28"/>
          <w:lang w:val="ru-RU"/>
        </w:rPr>
        <w:t xml:space="preserve">Соединенного Королевства Великобритании и Северной Ирландии </w:t>
      </w:r>
      <w:r w:rsidRPr="00833D02">
        <w:rPr>
          <w:sz w:val="28"/>
          <w:szCs w:val="28"/>
          <w:lang w:val="ru-RU"/>
        </w:rPr>
        <w:t xml:space="preserve">(Англия, Шотландия, </w:t>
      </w:r>
      <w:r w:rsidRPr="00833D02">
        <w:rPr>
          <w:bCs/>
          <w:sz w:val="28"/>
          <w:szCs w:val="28"/>
          <w:lang w:val="ru-RU"/>
        </w:rPr>
        <w:t>Северная</w:t>
      </w:r>
      <w:r w:rsidRPr="00833D02">
        <w:rPr>
          <w:sz w:val="28"/>
          <w:szCs w:val="28"/>
          <w:lang w:val="ru-RU"/>
        </w:rPr>
        <w:t xml:space="preserve"> </w:t>
      </w:r>
      <w:r w:rsidRPr="00833D02">
        <w:rPr>
          <w:bCs/>
          <w:sz w:val="28"/>
          <w:szCs w:val="28"/>
          <w:lang w:val="ru-RU"/>
        </w:rPr>
        <w:t>Ирландия</w:t>
      </w:r>
      <w:r w:rsidRPr="00833D02">
        <w:rPr>
          <w:sz w:val="28"/>
          <w:szCs w:val="28"/>
          <w:lang w:val="ru-RU"/>
        </w:rPr>
        <w:t>, Уэльс)</w:t>
      </w:r>
      <w:r w:rsidRPr="00833D02">
        <w:rPr>
          <w:color w:val="080000"/>
          <w:sz w:val="28"/>
          <w:szCs w:val="28"/>
          <w:lang w:val="ru-RU"/>
        </w:rPr>
        <w:t>, Страны Европы</w:t>
      </w:r>
    </w:p>
    <w:p w14:paraId="6D473111" w14:textId="77777777" w:rsidR="00833D02" w:rsidRPr="00833D02" w:rsidRDefault="00833D02" w:rsidP="00833D02">
      <w:pPr>
        <w:spacing w:after="0" w:line="240" w:lineRule="auto"/>
        <w:ind w:firstLine="709"/>
        <w:jc w:val="both"/>
        <w:rPr>
          <w:b/>
          <w:sz w:val="28"/>
          <w:szCs w:val="28"/>
          <w:lang w:val="ru-RU"/>
        </w:rPr>
      </w:pPr>
    </w:p>
    <w:p w14:paraId="5F324705" w14:textId="77777777" w:rsidR="00833D02" w:rsidRPr="00833D02" w:rsidRDefault="00833D02" w:rsidP="00833D02">
      <w:pPr>
        <w:spacing w:after="0" w:line="240" w:lineRule="auto"/>
        <w:ind w:firstLine="709"/>
        <w:jc w:val="both"/>
        <w:rPr>
          <w:b/>
          <w:bCs/>
          <w:iCs/>
          <w:sz w:val="28"/>
          <w:szCs w:val="28"/>
          <w:lang w:val="ru-RU"/>
        </w:rPr>
      </w:pPr>
      <w:r w:rsidRPr="00833D02">
        <w:rPr>
          <w:b/>
          <w:sz w:val="28"/>
          <w:szCs w:val="28"/>
          <w:lang w:val="ru-RU"/>
        </w:rPr>
        <w:t xml:space="preserve">Тема № 5. Биометрическая идентификация, дактилоскопическая и геномная регистрации, чипирование. Интеграция с </w:t>
      </w:r>
      <w:r w:rsidRPr="00833D02">
        <w:rPr>
          <w:b/>
          <w:bCs/>
          <w:iCs/>
          <w:sz w:val="28"/>
          <w:szCs w:val="28"/>
          <w:lang w:val="ru-RU"/>
        </w:rPr>
        <w:t>автоматизированными информационно-поисковыми системами правоохранительных органов РК.</w:t>
      </w:r>
    </w:p>
    <w:p w14:paraId="26DB6FBF"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Комплексное использование технико-криминалистических методов, включая криминалистическую регистрацию и обработку данных всех информационных систем правоохранительных органов.</w:t>
      </w:r>
      <w:r w:rsidRPr="00833D02">
        <w:rPr>
          <w:sz w:val="28"/>
          <w:szCs w:val="28"/>
          <w:lang w:val="ru-RU"/>
        </w:rPr>
        <w:tab/>
        <w:t>ДНК-регистрация, отпечатки пальцев, цифровое биометрическое досье. Устройства дистанционного мониторинга и  электронные браслеты.</w:t>
      </w:r>
    </w:p>
    <w:p w14:paraId="4B5ABF90"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Особенности применения систем биометрической идентификации осужденных в учреждениях минимальной безопасности.</w:t>
      </w:r>
    </w:p>
    <w:p w14:paraId="7373D498"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 xml:space="preserve"> Дискуссионные вопросы: чипирование осужденных, этика и всесторонняя оценка потенциальных и правовых рисков и преимуществ. </w:t>
      </w:r>
    </w:p>
    <w:p w14:paraId="3DAFD0E4" w14:textId="77777777" w:rsidR="00833D02" w:rsidRPr="00833D02" w:rsidRDefault="00833D02" w:rsidP="00833D02">
      <w:pPr>
        <w:spacing w:after="0" w:line="240" w:lineRule="auto"/>
        <w:ind w:firstLine="709"/>
        <w:jc w:val="both"/>
        <w:rPr>
          <w:b/>
          <w:sz w:val="16"/>
          <w:szCs w:val="16"/>
          <w:lang w:val="ru-RU"/>
        </w:rPr>
      </w:pPr>
    </w:p>
    <w:p w14:paraId="1CED9678" w14:textId="77777777" w:rsidR="00833D02" w:rsidRPr="00833D02" w:rsidRDefault="00833D02" w:rsidP="00833D02">
      <w:pPr>
        <w:spacing w:after="0" w:line="240" w:lineRule="auto"/>
        <w:ind w:firstLine="709"/>
        <w:jc w:val="both"/>
        <w:rPr>
          <w:b/>
          <w:sz w:val="28"/>
          <w:szCs w:val="28"/>
          <w:lang w:val="ru-RU"/>
        </w:rPr>
      </w:pPr>
    </w:p>
    <w:p w14:paraId="61B232B0" w14:textId="77777777" w:rsidR="00833D02" w:rsidRPr="00833D02" w:rsidRDefault="00833D02" w:rsidP="00833D02">
      <w:pPr>
        <w:spacing w:after="0" w:line="240" w:lineRule="auto"/>
        <w:ind w:firstLine="709"/>
        <w:jc w:val="both"/>
        <w:rPr>
          <w:b/>
          <w:sz w:val="28"/>
          <w:szCs w:val="28"/>
          <w:lang w:val="ru-RU"/>
        </w:rPr>
      </w:pPr>
      <w:r w:rsidRPr="00833D02">
        <w:rPr>
          <w:b/>
          <w:sz w:val="28"/>
          <w:szCs w:val="28"/>
          <w:lang w:val="ru-RU"/>
        </w:rPr>
        <w:t>Тема № 6. Использование искусственного интеллекта и цифровых технологий в УИС</w:t>
      </w:r>
    </w:p>
    <w:p w14:paraId="0C4F7384"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 xml:space="preserve">Концепция «умной тюрьмы» с применением систем биометрической идентификации и новых </w:t>
      </w:r>
      <w:r>
        <w:rPr>
          <w:sz w:val="28"/>
          <w:szCs w:val="28"/>
        </w:rPr>
        <w:t>IT</w:t>
      </w:r>
      <w:r w:rsidRPr="00833D02">
        <w:rPr>
          <w:sz w:val="28"/>
          <w:szCs w:val="28"/>
          <w:lang w:val="ru-RU"/>
        </w:rPr>
        <w:t>-технологий, а также искусственного интеллекта, которая включает в себя:</w:t>
      </w:r>
    </w:p>
    <w:p w14:paraId="5F0F3FCE"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 xml:space="preserve"> -разработку инновационной модели, основанной на интеграции цифровых технологий, интеллектуальных систем, автоматизации процессов контроля и обеспечения безопасности;</w:t>
      </w:r>
    </w:p>
    <w:p w14:paraId="670FAC28"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-информационная система, с интеграцией комплекса биометрических технологий для более эффективного управления и контроля, а также оснащение уполномоченных сотрудников УИС мобильными устройствами и разработка программного обеспечения, позволяющей оперативно получать требуемую информацию с геномных и дактилоскопических биометрических систем;</w:t>
      </w:r>
    </w:p>
    <w:p w14:paraId="5F4C7111"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-разработка и внедрение интегрированного реестра технических средств в формате программного продукта или мобильного приложения с предоставлением доступа уполномоченным сотрудникам УИС;</w:t>
      </w:r>
    </w:p>
    <w:p w14:paraId="129A80A8" w14:textId="77777777" w:rsidR="00833D02" w:rsidRPr="00833D02" w:rsidRDefault="00833D02" w:rsidP="00833D02">
      <w:pPr>
        <w:spacing w:after="0" w:line="240" w:lineRule="auto"/>
        <w:ind w:firstLine="708"/>
        <w:jc w:val="both"/>
        <w:rPr>
          <w:sz w:val="28"/>
          <w:szCs w:val="28"/>
          <w:lang w:val="ru-RU"/>
        </w:rPr>
      </w:pPr>
      <w:r w:rsidRPr="00833D02">
        <w:rPr>
          <w:sz w:val="28"/>
          <w:szCs w:val="28"/>
          <w:lang w:val="ru-RU"/>
        </w:rPr>
        <w:t xml:space="preserve">-цифровые пропуска, ИИ-мониторинг, </w:t>
      </w:r>
      <w:r w:rsidRPr="00960C4E">
        <w:rPr>
          <w:sz w:val="28"/>
          <w:szCs w:val="28"/>
        </w:rPr>
        <w:t>Big</w:t>
      </w:r>
      <w:r w:rsidRPr="00833D02">
        <w:rPr>
          <w:sz w:val="28"/>
          <w:szCs w:val="28"/>
          <w:lang w:val="ru-RU"/>
        </w:rPr>
        <w:t xml:space="preserve"> </w:t>
      </w:r>
      <w:r w:rsidRPr="00960C4E">
        <w:rPr>
          <w:sz w:val="28"/>
          <w:szCs w:val="28"/>
        </w:rPr>
        <w:t>Data</w:t>
      </w:r>
      <w:r w:rsidRPr="00833D02">
        <w:rPr>
          <w:sz w:val="28"/>
          <w:szCs w:val="28"/>
          <w:lang w:val="ru-RU"/>
        </w:rPr>
        <w:t>.</w:t>
      </w:r>
    </w:p>
    <w:p w14:paraId="4C465A96"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 xml:space="preserve">- технических средств, включающим системы видеонаблюдения, контроля доступа, обнаружения проникновений, специализированные системы обработки данных и информационные технологии,  развитию методов идентификации лиц, находящихся на территории учреждения, отслеживанию их передвижения, внедрению систем идентификации по голосу и походке. </w:t>
      </w:r>
    </w:p>
    <w:p w14:paraId="420E171E" w14:textId="77777777" w:rsidR="00833D02" w:rsidRPr="00833D02" w:rsidRDefault="00833D02" w:rsidP="00833D02">
      <w:pPr>
        <w:spacing w:after="0" w:line="240" w:lineRule="auto"/>
        <w:ind w:firstLine="709"/>
        <w:jc w:val="both"/>
        <w:rPr>
          <w:sz w:val="16"/>
          <w:szCs w:val="16"/>
          <w:lang w:val="ru-RU"/>
        </w:rPr>
      </w:pPr>
    </w:p>
    <w:p w14:paraId="31999F95" w14:textId="77777777" w:rsidR="00833D02" w:rsidRPr="00833D02" w:rsidRDefault="00833D02" w:rsidP="00833D02">
      <w:pPr>
        <w:spacing w:after="0" w:line="240" w:lineRule="auto"/>
        <w:ind w:firstLine="709"/>
        <w:jc w:val="both"/>
        <w:rPr>
          <w:b/>
          <w:bCs/>
          <w:iCs/>
          <w:sz w:val="28"/>
          <w:szCs w:val="28"/>
          <w:lang w:val="ru-RU"/>
        </w:rPr>
      </w:pPr>
      <w:r w:rsidRPr="00833D02">
        <w:rPr>
          <w:b/>
          <w:sz w:val="28"/>
          <w:szCs w:val="28"/>
          <w:lang w:val="ru-RU"/>
        </w:rPr>
        <w:t xml:space="preserve">Тема № 7. </w:t>
      </w:r>
      <w:r w:rsidRPr="00833D02">
        <w:rPr>
          <w:b/>
          <w:bCs/>
          <w:iCs/>
          <w:sz w:val="28"/>
          <w:szCs w:val="28"/>
          <w:lang w:val="ru-RU"/>
        </w:rPr>
        <w:t xml:space="preserve">Использование технико-криминалистических средств в противодействии совершению правонарушений/преступлений в учреждениях УИС. </w:t>
      </w:r>
    </w:p>
    <w:p w14:paraId="6D8BEE1E"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Использование технических средств для предотвращения побегов, уклонений от отбывания наказания, суицидов, актов членовредительств. Порядок использования системы подавления сигналов сотовой связи в учреждениях УИС. Видеонаблюдение, видеоаналитика, системы распознавания лиц. Датчики движения, тепловизоры, электронные средства охраны внешнего периметра.</w:t>
      </w:r>
    </w:p>
    <w:p w14:paraId="2C3AF0AE" w14:textId="77777777" w:rsidR="00833D02" w:rsidRPr="00833D02" w:rsidRDefault="00833D02" w:rsidP="00833D02">
      <w:pPr>
        <w:spacing w:after="0" w:line="240" w:lineRule="auto"/>
        <w:ind w:firstLine="709"/>
        <w:jc w:val="both"/>
        <w:rPr>
          <w:sz w:val="28"/>
          <w:szCs w:val="28"/>
          <w:lang w:val="ru-RU"/>
        </w:rPr>
      </w:pPr>
      <w:r w:rsidRPr="00833D02">
        <w:rPr>
          <w:sz w:val="28"/>
          <w:szCs w:val="28"/>
          <w:lang w:val="ru-RU"/>
        </w:rPr>
        <w:t>Анализ криминальной активности с помощью дактилоскопических, трасологических и цифровых данных. Особенности фиксации следов преступлений в местах лишения свободы. Изъятие запрещённых предметов: фото- и видео документация, протоколирование. Передача и хранение доказательств.</w:t>
      </w:r>
    </w:p>
    <w:p w14:paraId="6C301FBF" w14:textId="77777777" w:rsidR="00833D02" w:rsidRPr="00833D02" w:rsidRDefault="00833D02" w:rsidP="00833D02">
      <w:pPr>
        <w:spacing w:after="0" w:line="240" w:lineRule="auto"/>
        <w:jc w:val="both"/>
        <w:rPr>
          <w:sz w:val="16"/>
          <w:szCs w:val="16"/>
          <w:lang w:val="ru-RU"/>
        </w:rPr>
      </w:pPr>
    </w:p>
    <w:p w14:paraId="0D3EC8BE" w14:textId="77777777" w:rsidR="00833D02" w:rsidRPr="00833D02" w:rsidRDefault="00833D02" w:rsidP="00833D02">
      <w:pPr>
        <w:spacing w:after="0" w:line="240" w:lineRule="auto"/>
        <w:ind w:firstLine="709"/>
        <w:jc w:val="both"/>
        <w:rPr>
          <w:b/>
          <w:sz w:val="28"/>
          <w:szCs w:val="28"/>
          <w:lang w:val="ru-RU"/>
        </w:rPr>
      </w:pPr>
      <w:r w:rsidRPr="00833D02">
        <w:rPr>
          <w:b/>
          <w:sz w:val="28"/>
          <w:szCs w:val="28"/>
          <w:lang w:val="ru-RU"/>
        </w:rPr>
        <w:t>Тема № 8. Совершенствование действующего законодательства по вопросам относящихся к технико-криминалистическому обеспечению содержания в учреждениях УИС.</w:t>
      </w:r>
    </w:p>
    <w:p w14:paraId="3CA7D94C" w14:textId="77777777" w:rsidR="00833D02" w:rsidRPr="00833D02" w:rsidRDefault="00833D02" w:rsidP="00833D02">
      <w:pPr>
        <w:shd w:val="clear" w:color="auto" w:fill="FFFFFF"/>
        <w:spacing w:after="0" w:line="240" w:lineRule="auto"/>
        <w:ind w:firstLine="709"/>
        <w:jc w:val="both"/>
        <w:rPr>
          <w:sz w:val="28"/>
          <w:szCs w:val="28"/>
          <w:lang w:val="ru-RU"/>
        </w:rPr>
      </w:pPr>
      <w:r w:rsidRPr="00833D02">
        <w:rPr>
          <w:sz w:val="28"/>
          <w:szCs w:val="28"/>
          <w:lang w:val="ru-RU"/>
        </w:rPr>
        <w:t>Анализ современных технических и цифровых технологий, используемых в обеспечении режима и надзора. Модернизация важнейших сегментов УИС: от видеосистем до роботизированного контроля.</w:t>
      </w:r>
    </w:p>
    <w:p w14:paraId="0E47FBE6" w14:textId="241C3AB3" w:rsidR="00833D02" w:rsidRPr="000A5B26" w:rsidRDefault="004B4875" w:rsidP="00833D02">
      <w:pPr>
        <w:shd w:val="clear" w:color="auto" w:fill="FFFFFF"/>
        <w:spacing w:after="0" w:line="240" w:lineRule="auto"/>
        <w:ind w:firstLine="360"/>
        <w:jc w:val="both"/>
        <w:rPr>
          <w:sz w:val="28"/>
          <w:szCs w:val="28"/>
          <w:lang w:val="ru-RU"/>
        </w:rPr>
      </w:pPr>
      <w:r w:rsidRPr="000A5B26">
        <w:rPr>
          <w:sz w:val="28"/>
          <w:szCs w:val="28"/>
          <w:lang w:val="ru-RU"/>
        </w:rPr>
        <w:t xml:space="preserve">Возможность использования биометрической идентификации в местах лишения свободы, положительные и отрицательные аспекты. Информационная безопасность и возможные риски </w:t>
      </w:r>
      <w:r w:rsidR="00833D02" w:rsidRPr="000A5B26">
        <w:rPr>
          <w:sz w:val="28"/>
          <w:szCs w:val="28"/>
          <w:lang w:val="ru-RU"/>
        </w:rPr>
        <w:t xml:space="preserve">хранения данных. </w:t>
      </w:r>
    </w:p>
    <w:p w14:paraId="7A975E5F" w14:textId="77777777" w:rsidR="00833D02" w:rsidRPr="000A5B26" w:rsidRDefault="00833D02" w:rsidP="00833D02">
      <w:pPr>
        <w:shd w:val="clear" w:color="auto" w:fill="FFFFFF"/>
        <w:spacing w:after="0" w:line="240" w:lineRule="auto"/>
        <w:jc w:val="both"/>
        <w:rPr>
          <w:sz w:val="28"/>
          <w:szCs w:val="28"/>
          <w:lang w:val="ru-RU"/>
        </w:rPr>
      </w:pPr>
    </w:p>
    <w:p w14:paraId="1C0C6F14" w14:textId="77777777" w:rsidR="00833D02" w:rsidRPr="00833D02" w:rsidRDefault="00833D02" w:rsidP="00833D02">
      <w:pPr>
        <w:shd w:val="clear" w:color="auto" w:fill="FFFFFF"/>
        <w:spacing w:after="0" w:line="240" w:lineRule="auto"/>
        <w:ind w:firstLine="709"/>
        <w:jc w:val="both"/>
        <w:rPr>
          <w:sz w:val="28"/>
          <w:szCs w:val="28"/>
          <w:lang w:val="ru-RU"/>
        </w:rPr>
      </w:pPr>
    </w:p>
    <w:p w14:paraId="240E22D1" w14:textId="77777777" w:rsidR="00833D02" w:rsidRPr="00833D02" w:rsidRDefault="00833D02" w:rsidP="00833D02">
      <w:pPr>
        <w:shd w:val="clear" w:color="auto" w:fill="FFFFFF"/>
        <w:spacing w:after="0" w:line="240" w:lineRule="auto"/>
        <w:ind w:firstLine="709"/>
        <w:jc w:val="both"/>
        <w:rPr>
          <w:sz w:val="28"/>
          <w:szCs w:val="28"/>
          <w:lang w:val="ru-RU"/>
        </w:rPr>
      </w:pPr>
    </w:p>
    <w:p w14:paraId="4D5A6984" w14:textId="77777777" w:rsidR="00833D02" w:rsidRPr="00833D02" w:rsidRDefault="00833D02" w:rsidP="00833D02">
      <w:pPr>
        <w:shd w:val="clear" w:color="auto" w:fill="FFFFFF"/>
        <w:spacing w:after="0" w:line="240" w:lineRule="auto"/>
        <w:ind w:firstLine="709"/>
        <w:jc w:val="both"/>
        <w:rPr>
          <w:sz w:val="28"/>
          <w:szCs w:val="28"/>
          <w:lang w:val="ru-RU"/>
        </w:rPr>
      </w:pPr>
    </w:p>
    <w:p w14:paraId="208ED2A2" w14:textId="77777777" w:rsidR="00833D02" w:rsidRPr="00833D02" w:rsidRDefault="00833D02" w:rsidP="00833D02">
      <w:pPr>
        <w:spacing w:after="0" w:line="240" w:lineRule="auto"/>
        <w:jc w:val="center"/>
        <w:rPr>
          <w:b/>
          <w:bCs/>
          <w:sz w:val="32"/>
          <w:szCs w:val="32"/>
          <w:lang w:val="ru-RU"/>
        </w:rPr>
      </w:pPr>
      <w:r w:rsidRPr="00833D02">
        <w:rPr>
          <w:sz w:val="28"/>
          <w:szCs w:val="28"/>
          <w:lang w:val="ru-RU"/>
        </w:rPr>
        <w:br w:type="page"/>
      </w:r>
      <w:r w:rsidRPr="00833D02">
        <w:rPr>
          <w:b/>
          <w:bCs/>
          <w:sz w:val="32"/>
          <w:szCs w:val="32"/>
          <w:lang w:val="ru-RU"/>
        </w:rPr>
        <w:t>6. СПИСОК РЕКОМЕНДУЕМОЙ ЛИТЕРАТУРЫ</w:t>
      </w:r>
    </w:p>
    <w:p w14:paraId="223356FD" w14:textId="77777777" w:rsidR="00833D02" w:rsidRPr="00833D02" w:rsidRDefault="00833D02" w:rsidP="00833D02">
      <w:pPr>
        <w:pStyle w:val="a4"/>
        <w:ind w:left="502"/>
        <w:jc w:val="both"/>
        <w:rPr>
          <w:bCs/>
          <w:sz w:val="28"/>
          <w:szCs w:val="28"/>
          <w:lang w:val="ru-RU"/>
        </w:rPr>
      </w:pPr>
    </w:p>
    <w:p w14:paraId="269CDBFD" w14:textId="77777777" w:rsidR="00833D02" w:rsidRDefault="00833D02" w:rsidP="00833D02">
      <w:pPr>
        <w:pStyle w:val="a4"/>
        <w:tabs>
          <w:tab w:val="left" w:pos="993"/>
        </w:tabs>
        <w:ind w:left="0" w:firstLine="709"/>
        <w:jc w:val="both"/>
        <w:rPr>
          <w:b/>
          <w:bCs/>
          <w:color w:val="000000"/>
          <w:sz w:val="28"/>
          <w:szCs w:val="28"/>
          <w:lang w:val="kk-KZ"/>
        </w:rPr>
      </w:pPr>
      <w:r w:rsidRPr="007D3833">
        <w:rPr>
          <w:b/>
          <w:bCs/>
          <w:color w:val="000000"/>
          <w:sz w:val="28"/>
          <w:szCs w:val="28"/>
          <w:lang w:val="kk-KZ"/>
        </w:rPr>
        <w:t>Основная</w:t>
      </w:r>
      <w:r>
        <w:rPr>
          <w:b/>
          <w:bCs/>
          <w:color w:val="000000"/>
          <w:sz w:val="28"/>
          <w:szCs w:val="28"/>
          <w:lang w:val="kk-KZ"/>
        </w:rPr>
        <w:t xml:space="preserve"> литература</w:t>
      </w:r>
      <w:r w:rsidRPr="007D3833">
        <w:rPr>
          <w:b/>
          <w:bCs/>
          <w:color w:val="000000"/>
          <w:sz w:val="28"/>
          <w:szCs w:val="28"/>
          <w:lang w:val="kk-KZ"/>
        </w:rPr>
        <w:t>:</w:t>
      </w:r>
    </w:p>
    <w:p w14:paraId="6AB0359A" w14:textId="77777777" w:rsidR="00833D02" w:rsidRPr="007D3833" w:rsidRDefault="00833D02" w:rsidP="00833D02">
      <w:pPr>
        <w:pStyle w:val="a4"/>
        <w:tabs>
          <w:tab w:val="left" w:pos="993"/>
        </w:tabs>
        <w:ind w:left="0" w:firstLine="709"/>
        <w:jc w:val="both"/>
        <w:rPr>
          <w:b/>
          <w:bCs/>
          <w:color w:val="000000"/>
          <w:sz w:val="28"/>
          <w:szCs w:val="28"/>
          <w:lang w:val="kk-KZ"/>
        </w:rPr>
      </w:pPr>
    </w:p>
    <w:p w14:paraId="050533BC" w14:textId="77777777" w:rsidR="00833D02" w:rsidRPr="00AC3DE4"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AC3DE4">
        <w:rPr>
          <w:rFonts w:ascii="Times New Roman" w:hAnsi="Times New Roman"/>
          <w:bCs/>
          <w:sz w:val="28"/>
          <w:szCs w:val="28"/>
        </w:rPr>
        <w:t>Уголовно-исполнительный кодекс Республики Казахстан от 5 июля 2014 года № 226-V ЗРК</w:t>
      </w:r>
      <w:r>
        <w:rPr>
          <w:rFonts w:ascii="Times New Roman" w:hAnsi="Times New Roman"/>
          <w:bCs/>
          <w:sz w:val="28"/>
          <w:szCs w:val="28"/>
        </w:rPr>
        <w:t>.</w:t>
      </w:r>
    </w:p>
    <w:p w14:paraId="339E5E28" w14:textId="77777777" w:rsidR="00833D02" w:rsidRPr="00AC3DE4"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AC3DE4">
        <w:rPr>
          <w:rFonts w:ascii="Times New Roman" w:hAnsi="Times New Roman"/>
          <w:bCs/>
          <w:sz w:val="28"/>
          <w:szCs w:val="28"/>
        </w:rPr>
        <w:t>Уголовный кодекс Республики Казахстан от 3 июля 2014 года № 226-V ЗРК</w:t>
      </w:r>
      <w:r>
        <w:rPr>
          <w:rFonts w:ascii="Times New Roman" w:hAnsi="Times New Roman"/>
          <w:bCs/>
          <w:sz w:val="28"/>
          <w:szCs w:val="28"/>
        </w:rPr>
        <w:t>.</w:t>
      </w:r>
    </w:p>
    <w:p w14:paraId="5D8EFA79" w14:textId="77777777" w:rsidR="00833D02" w:rsidRPr="00AC3DE4"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AC3DE4">
        <w:rPr>
          <w:rFonts w:ascii="Times New Roman" w:hAnsi="Times New Roman"/>
          <w:sz w:val="28"/>
          <w:szCs w:val="28"/>
        </w:rPr>
        <w:t>Уткин В.А. Проблемы теории уголовных наказаний: курс лекций. – Томск: Издательский Дом Томского государственного университета, 2018</w:t>
      </w:r>
      <w:r>
        <w:rPr>
          <w:rFonts w:ascii="Times New Roman" w:hAnsi="Times New Roman"/>
          <w:sz w:val="28"/>
          <w:szCs w:val="28"/>
        </w:rPr>
        <w:t>.</w:t>
      </w:r>
    </w:p>
    <w:p w14:paraId="512BDAE8" w14:textId="77777777" w:rsidR="00833D02"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0F5015">
        <w:rPr>
          <w:rFonts w:ascii="Times New Roman" w:hAnsi="Times New Roman"/>
          <w:bCs/>
          <w:sz w:val="28"/>
          <w:szCs w:val="28"/>
        </w:rPr>
        <w:t>Уголовно-исполнительное право</w:t>
      </w:r>
      <w:r w:rsidRPr="000F5015">
        <w:rPr>
          <w:rFonts w:ascii="Times New Roman" w:hAnsi="Times New Roman"/>
          <w:sz w:val="28"/>
          <w:szCs w:val="28"/>
        </w:rPr>
        <w:t xml:space="preserve">. Общая часть / под общ. ред. Ю.И. Калинина. – Рязань, 2009. </w:t>
      </w:r>
    </w:p>
    <w:p w14:paraId="1A79E627" w14:textId="77777777" w:rsidR="00833D02"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AC3DE4">
        <w:rPr>
          <w:rFonts w:ascii="Times New Roman" w:hAnsi="Times New Roman"/>
          <w:sz w:val="28"/>
          <w:szCs w:val="28"/>
        </w:rPr>
        <w:t xml:space="preserve">Минимальные стандартные правила обращения с заключенными (приняты на первом Конгрессе ООН по предупреждению преступности и обращению с правонарушителями 30 августа 1955 года, одобрены Экономическим и Социальным Советом </w:t>
      </w:r>
      <w:r w:rsidRPr="00AC3DE4">
        <w:rPr>
          <w:rFonts w:ascii="Times New Roman" w:hAnsi="Times New Roman"/>
          <w:iCs/>
          <w:sz w:val="28"/>
          <w:szCs w:val="28"/>
        </w:rPr>
        <w:t>в его резолюциях 663 С (XXIV) и 2076 (LXII) от 13 мая 1977 года</w:t>
      </w:r>
      <w:r w:rsidRPr="00AC3DE4">
        <w:rPr>
          <w:rFonts w:ascii="Times New Roman" w:hAnsi="Times New Roman"/>
          <w:sz w:val="28"/>
          <w:szCs w:val="28"/>
        </w:rPr>
        <w:t>).</w:t>
      </w:r>
    </w:p>
    <w:p w14:paraId="517F20E9" w14:textId="77777777" w:rsidR="00833D02" w:rsidRPr="00AC3DE4"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AC3DE4">
        <w:rPr>
          <w:rFonts w:ascii="Times New Roman" w:hAnsi="Times New Roman"/>
          <w:bCs/>
          <w:sz w:val="28"/>
          <w:szCs w:val="28"/>
        </w:rPr>
        <w:t>Закон Республики Казахстан от 30 декабря 2016 года №</w:t>
      </w:r>
      <w:r w:rsidRPr="00AC3DE4">
        <w:rPr>
          <w:rFonts w:ascii="Times New Roman" w:hAnsi="Times New Roman"/>
          <w:bCs/>
          <w:sz w:val="28"/>
          <w:szCs w:val="28"/>
          <w:lang w:val="en-US"/>
        </w:rPr>
        <w:t> </w:t>
      </w:r>
      <w:r w:rsidRPr="00AC3DE4">
        <w:rPr>
          <w:rFonts w:ascii="Times New Roman" w:hAnsi="Times New Roman"/>
          <w:bCs/>
          <w:sz w:val="28"/>
          <w:szCs w:val="28"/>
        </w:rPr>
        <w:t>40-</w:t>
      </w:r>
      <w:r w:rsidRPr="00AC3DE4">
        <w:rPr>
          <w:rFonts w:ascii="Times New Roman" w:hAnsi="Times New Roman"/>
          <w:bCs/>
          <w:sz w:val="28"/>
          <w:szCs w:val="28"/>
          <w:lang w:val="en-US"/>
        </w:rPr>
        <w:t>V</w:t>
      </w:r>
      <w:r w:rsidRPr="00AC3DE4">
        <w:rPr>
          <w:rFonts w:ascii="Times New Roman" w:hAnsi="Times New Roman"/>
          <w:bCs/>
          <w:sz w:val="28"/>
          <w:szCs w:val="28"/>
        </w:rPr>
        <w:t>І ЗРК «О дактилоскопической и геномной регистрации»</w:t>
      </w:r>
      <w:r>
        <w:rPr>
          <w:rFonts w:ascii="Times New Roman" w:hAnsi="Times New Roman"/>
          <w:bCs/>
          <w:sz w:val="28"/>
          <w:szCs w:val="28"/>
        </w:rPr>
        <w:t>.</w:t>
      </w:r>
    </w:p>
    <w:p w14:paraId="151E7412" w14:textId="77777777" w:rsidR="00833D02" w:rsidRPr="00AC3DE4"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AC3DE4">
        <w:rPr>
          <w:rFonts w:ascii="Times New Roman" w:hAnsi="Times New Roman"/>
          <w:bCs/>
          <w:sz w:val="28"/>
          <w:szCs w:val="28"/>
        </w:rPr>
        <w:t>Закон Республики Казахстан от 15 сентября 1994 года № 154-XIII «Об оперативно-розыскной деятельности»</w:t>
      </w:r>
      <w:r>
        <w:rPr>
          <w:rFonts w:ascii="Times New Roman" w:hAnsi="Times New Roman"/>
          <w:bCs/>
          <w:sz w:val="28"/>
          <w:szCs w:val="28"/>
        </w:rPr>
        <w:t>.</w:t>
      </w:r>
    </w:p>
    <w:p w14:paraId="4C579FD2" w14:textId="77777777" w:rsidR="00833D02"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AC3DE4">
        <w:rPr>
          <w:rFonts w:ascii="Times New Roman" w:hAnsi="Times New Roman"/>
          <w:sz w:val="28"/>
          <w:szCs w:val="28"/>
        </w:rPr>
        <w:t>Указ Президента Республики Казахстан от 15 октября 2021 года № 674 «Об утверждении Концепции правовой политики Республики Казахстан до 2030 года».</w:t>
      </w:r>
    </w:p>
    <w:p w14:paraId="589B077D" w14:textId="77777777" w:rsidR="00833D02" w:rsidRPr="00215F7C"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215F7C">
        <w:rPr>
          <w:rFonts w:ascii="Times New Roman" w:hAnsi="Times New Roman"/>
          <w:sz w:val="28"/>
          <w:szCs w:val="28"/>
        </w:rPr>
        <w:t>Уголовно-процессуальный кодекс Республики Казахстан от 4 июля 2014 года № 231-V ЗРК</w:t>
      </w:r>
    </w:p>
    <w:p w14:paraId="4E7B3C32" w14:textId="77777777" w:rsidR="00833D02"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0F5015">
        <w:rPr>
          <w:rFonts w:ascii="Times New Roman" w:hAnsi="Times New Roman"/>
          <w:sz w:val="28"/>
          <w:szCs w:val="28"/>
        </w:rPr>
        <w:t>Энциклопедия пенитенциарного права / под общ. ред. Р.А. Ромашова – Самара, 2013.</w:t>
      </w:r>
    </w:p>
    <w:p w14:paraId="68C138AE" w14:textId="77777777" w:rsidR="00833D02"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097FD1">
        <w:rPr>
          <w:rFonts w:ascii="Times New Roman" w:hAnsi="Times New Roman"/>
          <w:sz w:val="28"/>
          <w:szCs w:val="28"/>
        </w:rPr>
        <w:t>Закон Республики Казахстан от 24 ноября 2015 года № 418-V «Об информатизации»</w:t>
      </w:r>
      <w:r>
        <w:rPr>
          <w:rFonts w:ascii="Times New Roman" w:hAnsi="Times New Roman"/>
          <w:sz w:val="28"/>
          <w:szCs w:val="28"/>
        </w:rPr>
        <w:t>.</w:t>
      </w:r>
    </w:p>
    <w:p w14:paraId="57A86857" w14:textId="77777777" w:rsidR="00833D02"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097FD1">
        <w:rPr>
          <w:rFonts w:ascii="Times New Roman" w:hAnsi="Times New Roman"/>
          <w:sz w:val="28"/>
          <w:szCs w:val="28"/>
        </w:rPr>
        <w:t>Закон Республики Казахстан от 28 января 2011 года № 401-</w:t>
      </w:r>
      <w:r w:rsidRPr="00097FD1">
        <w:rPr>
          <w:rFonts w:ascii="Times New Roman" w:hAnsi="Times New Roman"/>
          <w:sz w:val="28"/>
          <w:szCs w:val="28"/>
          <w:lang w:val="en-US"/>
        </w:rPr>
        <w:t>IV</w:t>
      </w:r>
      <w:r w:rsidRPr="00097FD1">
        <w:rPr>
          <w:rFonts w:ascii="Times New Roman" w:hAnsi="Times New Roman"/>
          <w:sz w:val="28"/>
          <w:szCs w:val="28"/>
        </w:rPr>
        <w:t xml:space="preserve"> «О медиации»</w:t>
      </w:r>
      <w:r>
        <w:rPr>
          <w:rFonts w:ascii="Times New Roman" w:hAnsi="Times New Roman"/>
          <w:sz w:val="28"/>
          <w:szCs w:val="28"/>
        </w:rPr>
        <w:t>.</w:t>
      </w:r>
    </w:p>
    <w:p w14:paraId="72B7B87B" w14:textId="77777777" w:rsidR="00833D02" w:rsidRPr="006522B8" w:rsidRDefault="00833D02" w:rsidP="00833D02">
      <w:pPr>
        <w:pStyle w:val="Style30"/>
        <w:widowControl/>
        <w:numPr>
          <w:ilvl w:val="0"/>
          <w:numId w:val="29"/>
        </w:numPr>
        <w:tabs>
          <w:tab w:val="left" w:pos="993"/>
          <w:tab w:val="left" w:pos="1276"/>
        </w:tabs>
        <w:spacing w:line="240" w:lineRule="auto"/>
        <w:ind w:left="0" w:firstLine="709"/>
        <w:jc w:val="both"/>
        <w:rPr>
          <w:rFonts w:ascii="Times New Roman" w:hAnsi="Times New Roman"/>
          <w:sz w:val="28"/>
          <w:szCs w:val="28"/>
        </w:rPr>
      </w:pPr>
      <w:r w:rsidRPr="006522B8">
        <w:rPr>
          <w:rFonts w:ascii="Times New Roman" w:hAnsi="Times New Roman"/>
          <w:sz w:val="28"/>
          <w:szCs w:val="28"/>
        </w:rPr>
        <w:t xml:space="preserve">Шеслер С.С. </w:t>
      </w:r>
      <w:r w:rsidRPr="006522B8">
        <w:rPr>
          <w:rFonts w:ascii="Times New Roman" w:hAnsi="Times New Roman"/>
          <w:bCs/>
          <w:sz w:val="28"/>
          <w:szCs w:val="28"/>
        </w:rPr>
        <w:t>Понятие и содержание криминалистического обеспечения уголовно-исполнительной системы</w:t>
      </w:r>
      <w:r>
        <w:rPr>
          <w:rFonts w:ascii="Times New Roman" w:hAnsi="Times New Roman"/>
          <w:bCs/>
          <w:sz w:val="28"/>
          <w:szCs w:val="28"/>
        </w:rPr>
        <w:t>.</w:t>
      </w:r>
    </w:p>
    <w:p w14:paraId="0D2D2F96" w14:textId="77777777" w:rsidR="00833D02" w:rsidRPr="00833D02" w:rsidRDefault="00833D02" w:rsidP="00833D02">
      <w:pPr>
        <w:pStyle w:val="21"/>
        <w:numPr>
          <w:ilvl w:val="0"/>
          <w:numId w:val="29"/>
        </w:numPr>
        <w:tabs>
          <w:tab w:val="left" w:pos="993"/>
          <w:tab w:val="left" w:pos="1276"/>
        </w:tabs>
        <w:suppressAutoHyphens/>
        <w:spacing w:after="0" w:line="240" w:lineRule="auto"/>
        <w:ind w:left="0" w:firstLine="709"/>
        <w:jc w:val="both"/>
        <w:rPr>
          <w:sz w:val="28"/>
          <w:szCs w:val="28"/>
          <w:lang w:val="ru-RU"/>
        </w:rPr>
      </w:pPr>
      <w:r w:rsidRPr="00833D02">
        <w:rPr>
          <w:sz w:val="28"/>
          <w:szCs w:val="28"/>
          <w:lang w:val="ru-RU"/>
        </w:rPr>
        <w:t xml:space="preserve">Яковлев </w:t>
      </w:r>
      <w:r w:rsidRPr="000F5015">
        <w:rPr>
          <w:sz w:val="28"/>
          <w:szCs w:val="28"/>
        </w:rPr>
        <w:t>K</w:t>
      </w:r>
      <w:r w:rsidRPr="00833D02">
        <w:rPr>
          <w:sz w:val="28"/>
          <w:szCs w:val="28"/>
          <w:lang w:val="ru-RU"/>
        </w:rPr>
        <w:t>.Л., Яковлева Е.И., Яковлева О.Н. Государственно-правовые основы организации правоохра</w:t>
      </w:r>
      <w:r w:rsidRPr="00833D02">
        <w:rPr>
          <w:sz w:val="28"/>
          <w:szCs w:val="28"/>
          <w:lang w:val="ru-RU"/>
        </w:rPr>
        <w:softHyphen/>
        <w:t>нительных органов зарубежных стран. – М., 2011.</w:t>
      </w:r>
    </w:p>
    <w:p w14:paraId="19874C5C"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 xml:space="preserve">Поздняков В.М. Пенитенциарные системы зарубежных стран. – М., 2000. </w:t>
      </w:r>
    </w:p>
    <w:p w14:paraId="7689281B"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Горячев Э.К. Тактико-криминалистическое обеспечение раскрытия и расследования преступлений.</w:t>
      </w:r>
    </w:p>
    <w:p w14:paraId="06D486FA"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iCs/>
          <w:sz w:val="28"/>
          <w:szCs w:val="28"/>
          <w:lang w:val="ru-RU"/>
        </w:rPr>
        <w:t xml:space="preserve">Мартынов В.В., Мартынова И.С., Казак И.Б. Развитие цифровых компетенций сотрудников и условия цифровой трансформации уголовно-исполнительной системы России // Аграрное и земельное право. </w:t>
      </w:r>
      <w:r w:rsidRPr="00833D02">
        <w:rPr>
          <w:bCs/>
          <w:sz w:val="28"/>
          <w:szCs w:val="28"/>
          <w:lang w:val="ru-RU"/>
        </w:rPr>
        <w:t xml:space="preserve">– </w:t>
      </w:r>
      <w:r w:rsidRPr="00833D02">
        <w:rPr>
          <w:iCs/>
          <w:sz w:val="28"/>
          <w:szCs w:val="28"/>
          <w:lang w:val="ru-RU"/>
        </w:rPr>
        <w:t xml:space="preserve">2023. </w:t>
      </w:r>
      <w:r w:rsidRPr="00833D02">
        <w:rPr>
          <w:bCs/>
          <w:sz w:val="28"/>
          <w:szCs w:val="28"/>
          <w:lang w:val="ru-RU"/>
        </w:rPr>
        <w:t xml:space="preserve">– </w:t>
      </w:r>
      <w:r w:rsidRPr="00833D02">
        <w:rPr>
          <w:iCs/>
          <w:sz w:val="28"/>
          <w:szCs w:val="28"/>
          <w:lang w:val="ru-RU"/>
        </w:rPr>
        <w:t>№</w:t>
      </w:r>
      <w:r w:rsidRPr="00CA7EDB">
        <w:rPr>
          <w:iCs/>
          <w:sz w:val="28"/>
          <w:szCs w:val="28"/>
        </w:rPr>
        <w:t> </w:t>
      </w:r>
      <w:r w:rsidRPr="00833D02">
        <w:rPr>
          <w:iCs/>
          <w:sz w:val="28"/>
          <w:szCs w:val="28"/>
          <w:lang w:val="ru-RU"/>
        </w:rPr>
        <w:t>7.</w:t>
      </w:r>
    </w:p>
    <w:p w14:paraId="224ADF57"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0070B3">
        <w:rPr>
          <w:sz w:val="28"/>
          <w:szCs w:val="28"/>
          <w:lang w:val="kk-KZ"/>
        </w:rPr>
        <w:t>Жданов Ю</w:t>
      </w:r>
      <w:r w:rsidRPr="00833D02">
        <w:rPr>
          <w:sz w:val="28"/>
          <w:szCs w:val="28"/>
          <w:lang w:val="ru-RU"/>
        </w:rPr>
        <w:t>., Овчинский В. Полиция будущего. – М., 2018.</w:t>
      </w:r>
    </w:p>
    <w:p w14:paraId="2D66E120"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bCs/>
          <w:sz w:val="28"/>
          <w:szCs w:val="28"/>
          <w:lang w:val="ru-RU"/>
        </w:rPr>
        <w:t>Совместный приказ Генерального Прокурора Республики Казахстан от 27 января 2023 года № 46, Председателя Агентства Республики Казахстан по финансовому мониторингу от 23 февраля 2023 года № 54, Председателя Агентства Республики Казахстан по противодействию коррупции (Антикоррупционная служба) от 27 февраля 2023 года № 85, Министра внутренних дел Республики Казахстан от 21 февраля 2023 года № 176 «Об утверждении Правил функционирования (оснащения и использования) систем видеонаблюдения в пенитенциарных учреждениях и служебных помещениях полиции, а также во всех оперативно-следственных подразделениях правоохранительных органов».</w:t>
      </w:r>
    </w:p>
    <w:p w14:paraId="5ED75E44" w14:textId="77777777" w:rsidR="00833D02" w:rsidRPr="000F5015"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rPr>
      </w:pPr>
      <w:r w:rsidRPr="00833D02">
        <w:rPr>
          <w:sz w:val="28"/>
          <w:szCs w:val="28"/>
          <w:lang w:val="ru-RU"/>
        </w:rPr>
        <w:t xml:space="preserve">Пенитенциарные системы ряда зарубежных государств. Информационный бюллетень в 3-х частях / сост. </w:t>
      </w:r>
      <w:r w:rsidRPr="000F5015">
        <w:rPr>
          <w:sz w:val="28"/>
          <w:szCs w:val="28"/>
        </w:rPr>
        <w:t xml:space="preserve">И.В. Слепцов. – Костанай, 2007. </w:t>
      </w:r>
    </w:p>
    <w:p w14:paraId="07484826"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rStyle w:val="A00"/>
          <w:b w:val="0"/>
          <w:sz w:val="28"/>
          <w:szCs w:val="28"/>
          <w:lang w:val="ru-RU"/>
        </w:rPr>
      </w:pPr>
      <w:r w:rsidRPr="00833D02">
        <w:rPr>
          <w:rStyle w:val="A00"/>
          <w:b w:val="0"/>
          <w:sz w:val="28"/>
          <w:szCs w:val="28"/>
          <w:lang w:val="ru-RU"/>
        </w:rPr>
        <w:t>Овсянникова А., Россман Э.</w:t>
      </w:r>
      <w:r w:rsidRPr="00833D02">
        <w:rPr>
          <w:rStyle w:val="A00"/>
          <w:sz w:val="28"/>
          <w:szCs w:val="28"/>
          <w:lang w:val="ru-RU"/>
        </w:rPr>
        <w:t xml:space="preserve"> </w:t>
      </w:r>
      <w:r w:rsidRPr="00833D02">
        <w:rPr>
          <w:bCs/>
          <w:sz w:val="28"/>
          <w:szCs w:val="28"/>
          <w:lang w:val="ru-RU"/>
        </w:rPr>
        <w:t>Пенитенциарные системы</w:t>
      </w:r>
      <w:r w:rsidRPr="00833D02">
        <w:rPr>
          <w:rStyle w:val="A30"/>
          <w:sz w:val="28"/>
          <w:szCs w:val="28"/>
          <w:lang w:val="ru-RU"/>
        </w:rPr>
        <w:t xml:space="preserve"> и п</w:t>
      </w:r>
      <w:r w:rsidRPr="00833D02">
        <w:rPr>
          <w:bCs/>
          <w:sz w:val="28"/>
          <w:szCs w:val="28"/>
          <w:lang w:val="ru-RU"/>
        </w:rPr>
        <w:t>енитенциарные реформы в зарубежных странах. – М., 2017.</w:t>
      </w:r>
    </w:p>
    <w:p w14:paraId="7B048D6D"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bCs/>
          <w:sz w:val="28"/>
          <w:szCs w:val="28"/>
          <w:lang w:val="ru-RU"/>
        </w:rPr>
        <w:t xml:space="preserve">Тимофеева Е.А. </w:t>
      </w:r>
      <w:r w:rsidRPr="00833D02">
        <w:rPr>
          <w:sz w:val="28"/>
          <w:szCs w:val="28"/>
          <w:lang w:val="ru-RU"/>
        </w:rPr>
        <w:t>Профессиональная подготовка сотрудников пенитенциарной системы в зарубежных странах. –  Самара, 2015.</w:t>
      </w:r>
    </w:p>
    <w:p w14:paraId="78B29491"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Овчинников С.Н. Зарубежный опыт электронного мониторинга поведения осужденных // Пробелы в российском законодательстве.</w:t>
      </w:r>
    </w:p>
    <w:p w14:paraId="75FA762F"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Дворянсков И.В. Об учете зарубежного опыта применения технических средств контроля за осужденными (на примере США) // Уголовно-исполнительное право. – 2018.</w:t>
      </w:r>
    </w:p>
    <w:p w14:paraId="2494DE7D"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Кочкина О.В. Использование искусственного интеллекта в кадровой работе Федеральной службы исполнения наказаний и Министерства внутренних дел Российской Федерации.</w:t>
      </w:r>
    </w:p>
    <w:p w14:paraId="7E282D29" w14:textId="77777777" w:rsidR="00833D02" w:rsidRPr="00833D02" w:rsidRDefault="00833D02" w:rsidP="00833D02">
      <w:pPr>
        <w:pStyle w:val="a4"/>
        <w:numPr>
          <w:ilvl w:val="0"/>
          <w:numId w:val="29"/>
        </w:numPr>
        <w:tabs>
          <w:tab w:val="left" w:pos="284"/>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 xml:space="preserve">Джуламанов С.С., Кунакбаев Ж.Ж. Использование искусственного интеллекта в правоохранительной деятельности // </w:t>
      </w:r>
      <w:r w:rsidRPr="00A10F41">
        <w:rPr>
          <w:sz w:val="28"/>
          <w:szCs w:val="28"/>
        </w:rPr>
        <w:t>Endless</w:t>
      </w:r>
      <w:r w:rsidRPr="00833D02">
        <w:rPr>
          <w:sz w:val="28"/>
          <w:szCs w:val="28"/>
          <w:lang w:val="ru-RU"/>
        </w:rPr>
        <w:t xml:space="preserve"> </w:t>
      </w:r>
      <w:r w:rsidRPr="00A10F41">
        <w:rPr>
          <w:sz w:val="28"/>
          <w:szCs w:val="28"/>
        </w:rPr>
        <w:t>light</w:t>
      </w:r>
      <w:r w:rsidRPr="00833D02">
        <w:rPr>
          <w:sz w:val="28"/>
          <w:szCs w:val="28"/>
          <w:lang w:val="ru-RU"/>
        </w:rPr>
        <w:t xml:space="preserve"> </w:t>
      </w:r>
      <w:r w:rsidRPr="00A10F41">
        <w:rPr>
          <w:sz w:val="28"/>
          <w:szCs w:val="28"/>
        </w:rPr>
        <w:t>in</w:t>
      </w:r>
      <w:r w:rsidRPr="00833D02">
        <w:rPr>
          <w:sz w:val="28"/>
          <w:szCs w:val="28"/>
          <w:lang w:val="ru-RU"/>
        </w:rPr>
        <w:t xml:space="preserve"> </w:t>
      </w:r>
      <w:r w:rsidRPr="00A10F41">
        <w:rPr>
          <w:sz w:val="28"/>
          <w:szCs w:val="28"/>
        </w:rPr>
        <w:t>science</w:t>
      </w:r>
      <w:r w:rsidRPr="00833D02">
        <w:rPr>
          <w:sz w:val="28"/>
          <w:szCs w:val="28"/>
          <w:lang w:val="ru-RU"/>
        </w:rPr>
        <w:t xml:space="preserve">. – 2024. – </w:t>
      </w:r>
      <w:r w:rsidRPr="00A10F41">
        <w:rPr>
          <w:sz w:val="28"/>
          <w:szCs w:val="28"/>
        </w:rPr>
        <w:t>Vol</w:t>
      </w:r>
      <w:r w:rsidRPr="00833D02">
        <w:rPr>
          <w:sz w:val="28"/>
          <w:szCs w:val="28"/>
          <w:lang w:val="ru-RU"/>
        </w:rPr>
        <w:t>. 30. – № 17.</w:t>
      </w:r>
    </w:p>
    <w:p w14:paraId="6659703C"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rPr>
          <w:sz w:val="28"/>
          <w:szCs w:val="28"/>
          <w:lang w:val="ru-RU"/>
        </w:rPr>
      </w:pPr>
      <w:r w:rsidRPr="00833D02">
        <w:rPr>
          <w:sz w:val="28"/>
          <w:szCs w:val="28"/>
          <w:lang w:val="ru-RU"/>
        </w:rPr>
        <w:t xml:space="preserve">Минимальные стандартные правила Организации Объединенных Наций в отношении обращения с заключенными (Правила Нельсона Манделы), резолюция принятая Генеральной Ассамблеей 17 декабря 2015 года. </w:t>
      </w:r>
    </w:p>
    <w:p w14:paraId="10338ED5"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rPr>
          <w:sz w:val="28"/>
          <w:szCs w:val="28"/>
          <w:lang w:val="ru-RU"/>
        </w:rPr>
      </w:pPr>
      <w:r w:rsidRPr="00833D02">
        <w:rPr>
          <w:sz w:val="28"/>
          <w:szCs w:val="28"/>
          <w:lang w:val="ru-RU"/>
        </w:rPr>
        <w:t xml:space="preserve">О персональных данных и их защите Закон Республики Казахстан от 21 мая 2013 года </w:t>
      </w:r>
      <w:r w:rsidRPr="00490F05">
        <w:rPr>
          <w:sz w:val="28"/>
          <w:szCs w:val="28"/>
        </w:rPr>
        <w:t>N</w:t>
      </w:r>
      <w:r w:rsidRPr="00833D02">
        <w:rPr>
          <w:sz w:val="28"/>
          <w:szCs w:val="28"/>
          <w:lang w:val="ru-RU"/>
        </w:rPr>
        <w:t xml:space="preserve"> 94-</w:t>
      </w:r>
      <w:r w:rsidRPr="00490F05">
        <w:rPr>
          <w:sz w:val="28"/>
          <w:szCs w:val="28"/>
        </w:rPr>
        <w:t>V</w:t>
      </w:r>
      <w:r w:rsidRPr="00833D02">
        <w:rPr>
          <w:sz w:val="28"/>
          <w:szCs w:val="28"/>
          <w:lang w:val="ru-RU"/>
        </w:rPr>
        <w:t>.</w:t>
      </w:r>
    </w:p>
    <w:p w14:paraId="24FB3D79"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rPr>
          <w:sz w:val="28"/>
          <w:szCs w:val="28"/>
          <w:lang w:val="ru-RU"/>
        </w:rPr>
      </w:pPr>
      <w:r w:rsidRPr="00833D02">
        <w:rPr>
          <w:bCs/>
          <w:sz w:val="28"/>
          <w:szCs w:val="28"/>
          <w:lang w:val="ru-RU"/>
        </w:rPr>
        <w:t>Приказ Генерального Прокурора Республики Казахстан от 13 января 2023 года № 21 «Об утверждении Правил формирования, доступа, использования, хранения, защиты и уничтожения сведений из системы информационного обмена правоохранительных, специальных государственных и иных органов».</w:t>
      </w:r>
    </w:p>
    <w:p w14:paraId="5572185B"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lang w:val="ru-RU"/>
        </w:rPr>
      </w:pPr>
      <w:r w:rsidRPr="00833D02">
        <w:rPr>
          <w:bCs/>
          <w:sz w:val="28"/>
          <w:szCs w:val="28"/>
          <w:lang w:val="ru-RU"/>
        </w:rPr>
        <w:t>Закон Республики Казахстан от 30 декабря 2016 года №</w:t>
      </w:r>
      <w:r w:rsidRPr="00A97624">
        <w:rPr>
          <w:bCs/>
          <w:sz w:val="28"/>
          <w:szCs w:val="28"/>
        </w:rPr>
        <w:t> </w:t>
      </w:r>
      <w:r w:rsidRPr="00833D02">
        <w:rPr>
          <w:bCs/>
          <w:sz w:val="28"/>
          <w:szCs w:val="28"/>
          <w:lang w:val="ru-RU"/>
        </w:rPr>
        <w:t>40-</w:t>
      </w:r>
      <w:r w:rsidRPr="00A97624">
        <w:rPr>
          <w:bCs/>
          <w:sz w:val="28"/>
          <w:szCs w:val="28"/>
        </w:rPr>
        <w:t>V</w:t>
      </w:r>
      <w:r w:rsidRPr="00833D02">
        <w:rPr>
          <w:bCs/>
          <w:sz w:val="28"/>
          <w:szCs w:val="28"/>
          <w:lang w:val="ru-RU"/>
        </w:rPr>
        <w:t>І ЗРК «О дактилоскопической и геномной регистрации».</w:t>
      </w:r>
    </w:p>
    <w:p w14:paraId="151D4D41"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lang w:val="ru-RU"/>
        </w:rPr>
      </w:pPr>
      <w:r w:rsidRPr="00833D02">
        <w:rPr>
          <w:sz w:val="28"/>
          <w:szCs w:val="28"/>
          <w:lang w:val="ru-RU"/>
        </w:rPr>
        <w:t xml:space="preserve">Криминалистика: учеб. / Под ред. А.Ф. Волынского, В.П. Лаврова. </w:t>
      </w:r>
      <w:r w:rsidRPr="00833D02">
        <w:rPr>
          <w:bCs/>
          <w:sz w:val="28"/>
          <w:szCs w:val="28"/>
          <w:lang w:val="ru-RU"/>
        </w:rPr>
        <w:t>–</w:t>
      </w:r>
      <w:r w:rsidRPr="00833D02">
        <w:rPr>
          <w:sz w:val="28"/>
          <w:szCs w:val="28"/>
          <w:lang w:val="ru-RU"/>
        </w:rPr>
        <w:t xml:space="preserve"> 2 изд., перераб. и доп. </w:t>
      </w:r>
      <w:r w:rsidRPr="00833D02">
        <w:rPr>
          <w:bCs/>
          <w:sz w:val="28"/>
          <w:szCs w:val="28"/>
          <w:lang w:val="ru-RU"/>
        </w:rPr>
        <w:t>–</w:t>
      </w:r>
      <w:r w:rsidRPr="00833D02">
        <w:rPr>
          <w:sz w:val="28"/>
          <w:szCs w:val="28"/>
          <w:lang w:val="ru-RU"/>
        </w:rPr>
        <w:t xml:space="preserve"> М.: Закон и право, 2015.</w:t>
      </w:r>
    </w:p>
    <w:p w14:paraId="20296333" w14:textId="77777777" w:rsidR="00833D02" w:rsidRPr="00833D02" w:rsidRDefault="00833D02" w:rsidP="00833D02">
      <w:pPr>
        <w:pStyle w:val="a4"/>
        <w:numPr>
          <w:ilvl w:val="0"/>
          <w:numId w:val="29"/>
        </w:numPr>
        <w:tabs>
          <w:tab w:val="left" w:pos="993"/>
          <w:tab w:val="left" w:pos="1276"/>
        </w:tabs>
        <w:autoSpaceDE w:val="0"/>
        <w:autoSpaceDN w:val="0"/>
        <w:adjustRightInd w:val="0"/>
        <w:spacing w:after="0" w:line="240" w:lineRule="auto"/>
        <w:ind w:left="0" w:firstLine="709"/>
        <w:jc w:val="both"/>
        <w:rPr>
          <w:rFonts w:eastAsia="ArialMT"/>
          <w:sz w:val="28"/>
          <w:szCs w:val="28"/>
          <w:lang w:val="ru-RU"/>
        </w:rPr>
      </w:pPr>
      <w:r w:rsidRPr="00833D02">
        <w:rPr>
          <w:rFonts w:eastAsia="Arial-ItalicMT"/>
          <w:iCs/>
          <w:sz w:val="28"/>
          <w:szCs w:val="28"/>
          <w:lang w:val="ru-RU"/>
        </w:rPr>
        <w:t xml:space="preserve">Гордополов А.Н. </w:t>
      </w:r>
      <w:r w:rsidRPr="00833D02">
        <w:rPr>
          <w:rFonts w:eastAsia="ArialMT"/>
          <w:sz w:val="28"/>
          <w:szCs w:val="28"/>
          <w:lang w:val="ru-RU"/>
        </w:rPr>
        <w:t>Злостный нарушитель режима отбывания наказания: сравнительно-правовой анализ зарубежного законодательства // Уголовно- исполнительное право. - 2020. - № 3.</w:t>
      </w:r>
      <w:r w:rsidRPr="00833D02">
        <w:rPr>
          <w:sz w:val="28"/>
          <w:szCs w:val="28"/>
          <w:lang w:val="ru-RU"/>
        </w:rPr>
        <w:t xml:space="preserve"> </w:t>
      </w:r>
    </w:p>
    <w:p w14:paraId="6ECF51EC" w14:textId="77777777" w:rsidR="00833D02" w:rsidRPr="00833D02" w:rsidRDefault="00833D02" w:rsidP="00833D02">
      <w:pPr>
        <w:pStyle w:val="a4"/>
        <w:numPr>
          <w:ilvl w:val="0"/>
          <w:numId w:val="29"/>
        </w:numPr>
        <w:tabs>
          <w:tab w:val="left" w:pos="993"/>
          <w:tab w:val="left" w:pos="1276"/>
        </w:tabs>
        <w:autoSpaceDE w:val="0"/>
        <w:autoSpaceDN w:val="0"/>
        <w:adjustRightInd w:val="0"/>
        <w:spacing w:after="0" w:line="240" w:lineRule="auto"/>
        <w:ind w:left="0" w:firstLine="709"/>
        <w:jc w:val="both"/>
        <w:rPr>
          <w:rFonts w:eastAsia="ArialMT"/>
          <w:sz w:val="28"/>
          <w:szCs w:val="28"/>
          <w:lang w:val="ru-RU"/>
        </w:rPr>
      </w:pPr>
      <w:r w:rsidRPr="00833D02">
        <w:rPr>
          <w:rFonts w:eastAsia="ArialMT"/>
          <w:sz w:val="28"/>
          <w:szCs w:val="28"/>
          <w:lang w:val="ru-RU"/>
        </w:rPr>
        <w:t>Приказ Министра внутренних дел Республики Казахстан от 30 января 2016 года № 89 «Об утверждении Правил взаимодействия подразделений органов внутренних дел Республики Казахстан по осуществлению учета лиц, освобожденных из мест лишения свободы»</w:t>
      </w:r>
    </w:p>
    <w:p w14:paraId="2286C5FE"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lang w:val="ru-RU"/>
        </w:rPr>
      </w:pPr>
      <w:r w:rsidRPr="00833D02">
        <w:rPr>
          <w:iCs/>
          <w:sz w:val="28"/>
          <w:szCs w:val="28"/>
          <w:lang w:val="ru-RU"/>
        </w:rPr>
        <w:t xml:space="preserve">Хуторская Н.Б. </w:t>
      </w:r>
      <w:r w:rsidRPr="00833D02">
        <w:rPr>
          <w:sz w:val="28"/>
          <w:szCs w:val="28"/>
          <w:lang w:val="ru-RU"/>
        </w:rPr>
        <w:t>Организация и деятельность службы пробации за рубежом: Аналитический обзор // Альтернативы тюремному заключению в Российской Федерации. – М., 2001.</w:t>
      </w:r>
    </w:p>
    <w:p w14:paraId="27667379"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lang w:val="ru-RU"/>
        </w:rPr>
      </w:pPr>
      <w:r w:rsidRPr="00833D02">
        <w:rPr>
          <w:sz w:val="28"/>
          <w:szCs w:val="28"/>
          <w:lang w:val="ru-RU"/>
        </w:rPr>
        <w:t>Приказ Министра внутренних дел Республики Казахстан от 20 февраля 2017 года № 36 дсп «Об утверждении Правил организации деятельности по осуществлению контроля и надзора за поведением лиц, содержащихся в учреждениях уголовно-исполнительной системы, и производства досмотров и обысков»</w:t>
      </w:r>
    </w:p>
    <w:p w14:paraId="2068A667"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lang w:val="ru-RU"/>
        </w:rPr>
      </w:pPr>
      <w:r w:rsidRPr="00833D02">
        <w:rPr>
          <w:sz w:val="28"/>
          <w:szCs w:val="28"/>
          <w:lang w:val="ru-RU"/>
        </w:rPr>
        <w:t>Приказ Министра внутренних дел Республики Казахстан от 17 ноября 2014 г. № 819 «Об утверждении Правил внутреннего распорядка учреждений уголовно-исполнительной системы».</w:t>
      </w:r>
    </w:p>
    <w:p w14:paraId="69C46ECB"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lang w:val="ru-RU"/>
        </w:rPr>
      </w:pPr>
      <w:r w:rsidRPr="00833D02">
        <w:rPr>
          <w:sz w:val="28"/>
          <w:szCs w:val="28"/>
          <w:lang w:val="ru-RU"/>
        </w:rPr>
        <w:t>Аликперов Х.Д. Глобальный дистанционный контроль над преступностью: допустимость, возможности, издержки // Криминология: вчера, сегодня, завтра. – 2016. – № 3 (42).</w:t>
      </w:r>
    </w:p>
    <w:p w14:paraId="2FDB567C" w14:textId="77777777" w:rsidR="00833D02" w:rsidRPr="00833D02"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lang w:val="ru-RU"/>
        </w:rPr>
      </w:pPr>
      <w:r w:rsidRPr="00833D02">
        <w:rPr>
          <w:bCs/>
          <w:sz w:val="28"/>
          <w:szCs w:val="28"/>
          <w:lang w:val="ru-RU"/>
        </w:rPr>
        <w:t>Приказ и.о. Министра индустрии и инфраструктурного развития РК от 31 декабря 2020 года № 706 «Об утверждении Правил использования беспилотных авиационных систем в воздушном пространстве Республики Казахстан».</w:t>
      </w:r>
    </w:p>
    <w:p w14:paraId="0C91ACBD" w14:textId="77777777" w:rsidR="00833D02"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rPr>
      </w:pPr>
      <w:r w:rsidRPr="00833D02">
        <w:rPr>
          <w:sz w:val="28"/>
          <w:szCs w:val="28"/>
          <w:lang w:val="ru-RU"/>
        </w:rPr>
        <w:t xml:space="preserve">ГОСТ </w:t>
      </w:r>
      <w:r w:rsidRPr="00F845B7">
        <w:rPr>
          <w:sz w:val="28"/>
          <w:szCs w:val="28"/>
        </w:rPr>
        <w:t>ISO</w:t>
      </w:r>
      <w:r w:rsidRPr="00833D02">
        <w:rPr>
          <w:sz w:val="28"/>
          <w:szCs w:val="28"/>
          <w:lang w:val="ru-RU"/>
        </w:rPr>
        <w:t>/</w:t>
      </w:r>
      <w:r w:rsidRPr="00F845B7">
        <w:rPr>
          <w:sz w:val="28"/>
          <w:szCs w:val="28"/>
        </w:rPr>
        <w:t>IEC</w:t>
      </w:r>
      <w:r w:rsidRPr="00833D02">
        <w:rPr>
          <w:sz w:val="28"/>
          <w:szCs w:val="28"/>
          <w:lang w:val="ru-RU"/>
        </w:rPr>
        <w:t xml:space="preserve"> 19794-1-2015 Информационные технологии (ИТ). Биометрия. Форматы обмена биометрическими данными. </w:t>
      </w:r>
      <w:r w:rsidRPr="00F845B7">
        <w:rPr>
          <w:sz w:val="28"/>
          <w:szCs w:val="28"/>
        </w:rPr>
        <w:t>Часть 1. Структура. – М.: Стандартинформ, 2016</w:t>
      </w:r>
      <w:r>
        <w:rPr>
          <w:sz w:val="28"/>
          <w:szCs w:val="28"/>
        </w:rPr>
        <w:t>.</w:t>
      </w:r>
    </w:p>
    <w:p w14:paraId="4B9C9265" w14:textId="77777777" w:rsidR="00833D02" w:rsidRPr="008C435F"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rPr>
      </w:pPr>
      <w:r w:rsidRPr="008C435F">
        <w:rPr>
          <w:bCs/>
          <w:sz w:val="28"/>
          <w:szCs w:val="28"/>
        </w:rPr>
        <w:t xml:space="preserve">Международный стандарт </w:t>
      </w:r>
      <w:r w:rsidRPr="008C435F">
        <w:rPr>
          <w:sz w:val="28"/>
          <w:szCs w:val="28"/>
        </w:rPr>
        <w:t>ISO/IEC 2382-37:2022. Information technology – Vocabulary – Part 37: Biometrics</w:t>
      </w:r>
      <w:r w:rsidRPr="008C435F">
        <w:rPr>
          <w:bCs/>
          <w:sz w:val="28"/>
          <w:szCs w:val="28"/>
        </w:rPr>
        <w:t>.</w:t>
      </w:r>
    </w:p>
    <w:p w14:paraId="50A90E53" w14:textId="77777777" w:rsidR="00833D02" w:rsidRPr="008C435F" w:rsidRDefault="00833D02" w:rsidP="00833D02">
      <w:pPr>
        <w:pStyle w:val="a4"/>
        <w:numPr>
          <w:ilvl w:val="0"/>
          <w:numId w:val="29"/>
        </w:numPr>
        <w:tabs>
          <w:tab w:val="left" w:pos="-993"/>
          <w:tab w:val="left" w:pos="993"/>
          <w:tab w:val="left" w:pos="1276"/>
        </w:tabs>
        <w:spacing w:after="0" w:line="240" w:lineRule="auto"/>
        <w:ind w:left="0" w:firstLine="709"/>
        <w:jc w:val="both"/>
        <w:rPr>
          <w:sz w:val="28"/>
          <w:szCs w:val="28"/>
        </w:rPr>
      </w:pPr>
      <w:r w:rsidRPr="00615CFB">
        <w:rPr>
          <w:bCs/>
          <w:sz w:val="28"/>
          <w:szCs w:val="28"/>
        </w:rPr>
        <w:t>Международный стандарт ISO/IEC 30107-2:2017. Information technology -- Biometric presentation attack detection -- Part 2.</w:t>
      </w:r>
    </w:p>
    <w:p w14:paraId="009753A2" w14:textId="77777777" w:rsidR="00833D02" w:rsidRPr="008C435F" w:rsidRDefault="00833D02" w:rsidP="00833D02">
      <w:pPr>
        <w:tabs>
          <w:tab w:val="left" w:pos="993"/>
          <w:tab w:val="left" w:pos="1276"/>
        </w:tabs>
        <w:spacing w:after="0" w:line="240" w:lineRule="auto"/>
        <w:ind w:firstLine="709"/>
        <w:jc w:val="center"/>
        <w:rPr>
          <w:b/>
          <w:sz w:val="16"/>
          <w:szCs w:val="16"/>
        </w:rPr>
      </w:pPr>
    </w:p>
    <w:p w14:paraId="48701A49" w14:textId="77777777" w:rsidR="00833D02" w:rsidRPr="007256AF" w:rsidRDefault="00833D02" w:rsidP="00833D02">
      <w:pPr>
        <w:tabs>
          <w:tab w:val="left" w:pos="993"/>
          <w:tab w:val="left" w:pos="1276"/>
        </w:tabs>
        <w:spacing w:after="0" w:line="240" w:lineRule="auto"/>
        <w:ind w:firstLine="709"/>
        <w:jc w:val="both"/>
        <w:rPr>
          <w:b/>
          <w:sz w:val="28"/>
          <w:szCs w:val="28"/>
        </w:rPr>
      </w:pPr>
      <w:r w:rsidRPr="007256AF">
        <w:rPr>
          <w:b/>
          <w:sz w:val="28"/>
          <w:szCs w:val="28"/>
        </w:rPr>
        <w:t>Дополнительная</w:t>
      </w:r>
      <w:r>
        <w:rPr>
          <w:b/>
          <w:sz w:val="28"/>
          <w:szCs w:val="28"/>
        </w:rPr>
        <w:t xml:space="preserve"> литература:</w:t>
      </w:r>
    </w:p>
    <w:p w14:paraId="0FAD3159" w14:textId="77777777" w:rsidR="00833D02" w:rsidRPr="00897765" w:rsidRDefault="00833D02" w:rsidP="00833D02">
      <w:pPr>
        <w:pStyle w:val="Default"/>
        <w:numPr>
          <w:ilvl w:val="0"/>
          <w:numId w:val="30"/>
        </w:numPr>
        <w:tabs>
          <w:tab w:val="left" w:pos="284"/>
          <w:tab w:val="left" w:pos="993"/>
          <w:tab w:val="left" w:pos="1276"/>
        </w:tabs>
        <w:ind w:left="0" w:firstLine="709"/>
        <w:jc w:val="both"/>
        <w:rPr>
          <w:rFonts w:eastAsia="HelveticaCyr-Upright"/>
          <w:color w:val="auto"/>
          <w:sz w:val="28"/>
          <w:szCs w:val="28"/>
        </w:rPr>
      </w:pPr>
      <w:r w:rsidRPr="00897765">
        <w:rPr>
          <w:rFonts w:eastAsia="HelveticaCyr-Upright"/>
          <w:iCs/>
          <w:color w:val="auto"/>
          <w:sz w:val="28"/>
          <w:szCs w:val="28"/>
        </w:rPr>
        <w:t>Дроздова И.В.</w:t>
      </w:r>
      <w:r w:rsidRPr="00897765">
        <w:rPr>
          <w:rFonts w:eastAsia="HelveticaCyr-Upright"/>
          <w:color w:val="auto"/>
          <w:sz w:val="28"/>
          <w:szCs w:val="28"/>
        </w:rPr>
        <w:t xml:space="preserve"> </w:t>
      </w:r>
      <w:r w:rsidRPr="00897765">
        <w:rPr>
          <w:rFonts w:eastAsia="HelveticaCyr-Upright"/>
          <w:bCs/>
          <w:color w:val="auto"/>
          <w:sz w:val="28"/>
          <w:szCs w:val="28"/>
        </w:rPr>
        <w:t>Понятие и классификация современных технико-криминалистических средств в деятельности уголовно-исполнительных инспекций</w:t>
      </w:r>
    </w:p>
    <w:p w14:paraId="024AE593" w14:textId="77777777" w:rsidR="00833D02" w:rsidRPr="00FB40D0" w:rsidRDefault="00833D02" w:rsidP="00833D02">
      <w:pPr>
        <w:pStyle w:val="Default"/>
        <w:numPr>
          <w:ilvl w:val="0"/>
          <w:numId w:val="30"/>
        </w:numPr>
        <w:tabs>
          <w:tab w:val="left" w:pos="284"/>
          <w:tab w:val="left" w:pos="993"/>
          <w:tab w:val="left" w:pos="1276"/>
        </w:tabs>
        <w:ind w:left="0" w:firstLine="709"/>
        <w:jc w:val="both"/>
        <w:rPr>
          <w:rFonts w:eastAsia="HelveticaCyr-Upright"/>
          <w:color w:val="auto"/>
          <w:sz w:val="28"/>
          <w:szCs w:val="28"/>
        </w:rPr>
      </w:pPr>
      <w:r w:rsidRPr="00F1233B">
        <w:rPr>
          <w:bCs/>
          <w:color w:val="auto"/>
          <w:sz w:val="28"/>
          <w:szCs w:val="28"/>
        </w:rPr>
        <w:t xml:space="preserve">Тимофеева Е. А., Вилкова А. В. </w:t>
      </w:r>
      <w:r w:rsidRPr="00C43484">
        <w:rPr>
          <w:color w:val="auto"/>
          <w:sz w:val="28"/>
          <w:szCs w:val="28"/>
        </w:rPr>
        <w:t>Частные тюрьмы за рубежом: особенности организации и функционирования: аналитические материалы. – Самара,  2018.</w:t>
      </w:r>
    </w:p>
    <w:p w14:paraId="0E55DB66" w14:textId="77777777" w:rsidR="00833D02" w:rsidRPr="00897765" w:rsidRDefault="00833D02" w:rsidP="00833D02">
      <w:pPr>
        <w:pStyle w:val="Default"/>
        <w:numPr>
          <w:ilvl w:val="0"/>
          <w:numId w:val="30"/>
        </w:numPr>
        <w:tabs>
          <w:tab w:val="left" w:pos="284"/>
          <w:tab w:val="left" w:pos="993"/>
          <w:tab w:val="left" w:pos="1276"/>
        </w:tabs>
        <w:ind w:left="0" w:firstLine="709"/>
        <w:jc w:val="both"/>
        <w:rPr>
          <w:rFonts w:eastAsia="HelveticaCyr-Upright"/>
          <w:color w:val="auto"/>
          <w:sz w:val="28"/>
          <w:szCs w:val="28"/>
        </w:rPr>
      </w:pPr>
      <w:r w:rsidRPr="00897765">
        <w:rPr>
          <w:rFonts w:eastAsia="HelveticaCyr-Upright"/>
          <w:color w:val="auto"/>
          <w:sz w:val="28"/>
          <w:szCs w:val="28"/>
        </w:rPr>
        <w:t xml:space="preserve">Ткачук Т.А., Хитев А.П. Технико-криминалистическое обеспечение следственной деятельности: учебное пособие. </w:t>
      </w:r>
      <w:r w:rsidRPr="00897765">
        <w:rPr>
          <w:rFonts w:eastAsia="HelveticaCyr-Upright"/>
          <w:bCs/>
          <w:color w:val="auto"/>
          <w:sz w:val="28"/>
          <w:szCs w:val="28"/>
        </w:rPr>
        <w:t xml:space="preserve">– </w:t>
      </w:r>
      <w:r w:rsidRPr="00897765">
        <w:rPr>
          <w:rFonts w:eastAsia="HelveticaCyr-Upright"/>
          <w:color w:val="auto"/>
          <w:sz w:val="28"/>
          <w:szCs w:val="28"/>
        </w:rPr>
        <w:t>Владимир, 2020.</w:t>
      </w:r>
    </w:p>
    <w:p w14:paraId="0ECE84DE" w14:textId="77777777" w:rsidR="00833D02" w:rsidRPr="00C43484" w:rsidRDefault="00833D02" w:rsidP="00833D02">
      <w:pPr>
        <w:pStyle w:val="Default"/>
        <w:numPr>
          <w:ilvl w:val="0"/>
          <w:numId w:val="30"/>
        </w:numPr>
        <w:tabs>
          <w:tab w:val="left" w:pos="284"/>
          <w:tab w:val="left" w:pos="993"/>
          <w:tab w:val="left" w:pos="1276"/>
        </w:tabs>
        <w:ind w:left="0" w:firstLine="709"/>
        <w:jc w:val="both"/>
        <w:rPr>
          <w:color w:val="auto"/>
          <w:sz w:val="28"/>
          <w:szCs w:val="28"/>
        </w:rPr>
      </w:pPr>
      <w:r w:rsidRPr="00C43484">
        <w:rPr>
          <w:bCs/>
          <w:iCs/>
          <w:noProof/>
          <w:color w:val="auto"/>
          <w:sz w:val="28"/>
          <w:szCs w:val="28"/>
        </w:rPr>
        <w:t xml:space="preserve">Колесник Н.В. </w:t>
      </w:r>
      <w:r w:rsidRPr="00C43484">
        <w:rPr>
          <w:bCs/>
          <w:noProof/>
          <w:color w:val="auto"/>
          <w:sz w:val="28"/>
          <w:szCs w:val="28"/>
        </w:rPr>
        <w:t>Некоторые аспекты истории становлсния зарубежных</w:t>
      </w:r>
      <w:r>
        <w:rPr>
          <w:bCs/>
          <w:noProof/>
          <w:color w:val="auto"/>
          <w:sz w:val="28"/>
          <w:szCs w:val="28"/>
        </w:rPr>
        <w:t xml:space="preserve"> </w:t>
      </w:r>
      <w:r w:rsidRPr="00C43484">
        <w:rPr>
          <w:bCs/>
          <w:noProof/>
          <w:color w:val="auto"/>
          <w:sz w:val="28"/>
          <w:szCs w:val="28"/>
        </w:rPr>
        <w:t xml:space="preserve">пенитснциарных систем  </w:t>
      </w:r>
      <w:r w:rsidRPr="00C43484">
        <w:rPr>
          <w:bCs/>
          <w:color w:val="auto"/>
          <w:kern w:val="36"/>
          <w:sz w:val="28"/>
          <w:szCs w:val="28"/>
        </w:rPr>
        <w:t xml:space="preserve">// </w:t>
      </w:r>
      <w:r w:rsidRPr="00C43484">
        <w:rPr>
          <w:color w:val="auto"/>
          <w:sz w:val="28"/>
          <w:szCs w:val="28"/>
        </w:rPr>
        <w:t>Уголовно-исполнительная система: право, экономика, управление. - 2005. - № 5.</w:t>
      </w:r>
    </w:p>
    <w:p w14:paraId="23CBF498" w14:textId="77777777" w:rsidR="00833D02" w:rsidRPr="00833D02" w:rsidRDefault="00833D02" w:rsidP="00833D02">
      <w:pPr>
        <w:pStyle w:val="a4"/>
        <w:numPr>
          <w:ilvl w:val="0"/>
          <w:numId w:val="30"/>
        </w:numPr>
        <w:tabs>
          <w:tab w:val="left" w:pos="993"/>
          <w:tab w:val="left" w:pos="1276"/>
        </w:tabs>
        <w:spacing w:after="0" w:line="240" w:lineRule="auto"/>
        <w:ind w:left="0" w:firstLine="709"/>
        <w:jc w:val="both"/>
        <w:rPr>
          <w:sz w:val="28"/>
          <w:szCs w:val="28"/>
          <w:lang w:val="ru-RU"/>
        </w:rPr>
      </w:pPr>
      <w:r w:rsidRPr="00833D02">
        <w:rPr>
          <w:iCs/>
          <w:sz w:val="28"/>
          <w:szCs w:val="28"/>
          <w:lang w:val="ru-RU"/>
        </w:rPr>
        <w:t>Багреева Е.Г.</w:t>
      </w:r>
      <w:r w:rsidRPr="00833D02">
        <w:rPr>
          <w:sz w:val="28"/>
          <w:szCs w:val="28"/>
          <w:lang w:val="ru-RU"/>
        </w:rPr>
        <w:t xml:space="preserve"> Об организации пенитенциарных систем в международной практике // Уголовно-исполнительная система: право, экономика, управление. - 2012. - № 5. </w:t>
      </w:r>
    </w:p>
    <w:p w14:paraId="62732AAE" w14:textId="77777777" w:rsidR="00833D02" w:rsidRPr="00C3614B" w:rsidRDefault="00833D02" w:rsidP="00833D02">
      <w:pPr>
        <w:pStyle w:val="a4"/>
        <w:numPr>
          <w:ilvl w:val="0"/>
          <w:numId w:val="30"/>
        </w:numPr>
        <w:tabs>
          <w:tab w:val="left" w:pos="284"/>
          <w:tab w:val="left" w:pos="993"/>
          <w:tab w:val="left" w:pos="1276"/>
        </w:tabs>
        <w:autoSpaceDE w:val="0"/>
        <w:autoSpaceDN w:val="0"/>
        <w:adjustRightInd w:val="0"/>
        <w:spacing w:after="0" w:line="240" w:lineRule="auto"/>
        <w:ind w:left="0" w:firstLine="709"/>
        <w:jc w:val="both"/>
        <w:rPr>
          <w:sz w:val="28"/>
          <w:szCs w:val="28"/>
        </w:rPr>
      </w:pPr>
      <w:r w:rsidRPr="00833D02">
        <w:rPr>
          <w:bCs/>
          <w:sz w:val="28"/>
          <w:szCs w:val="28"/>
          <w:lang w:val="ru-RU"/>
        </w:rPr>
        <w:t>Щербаков А.В.</w:t>
      </w:r>
      <w:r w:rsidRPr="00833D02">
        <w:rPr>
          <w:sz w:val="28"/>
          <w:szCs w:val="28"/>
          <w:lang w:val="ru-RU"/>
        </w:rPr>
        <w:t xml:space="preserve"> Зарубежный опыт обеспечения безопасности пенитенциарной системы и возможность его использования в отечественной практике</w:t>
      </w:r>
      <w:r w:rsidRPr="00833D02">
        <w:rPr>
          <w:iCs/>
          <w:sz w:val="28"/>
          <w:szCs w:val="28"/>
          <w:lang w:val="ru-RU"/>
        </w:rPr>
        <w:t xml:space="preserve"> // Вестник ТвГУ. </w:t>
      </w:r>
      <w:r w:rsidRPr="00C43484">
        <w:rPr>
          <w:iCs/>
          <w:sz w:val="28"/>
          <w:szCs w:val="28"/>
        </w:rPr>
        <w:t>Серия «Право». -  2017.-  № 3.</w:t>
      </w:r>
    </w:p>
    <w:p w14:paraId="77394FA4" w14:textId="77777777" w:rsidR="00833D02" w:rsidRPr="00C3614B" w:rsidRDefault="00833D02" w:rsidP="00833D02">
      <w:pPr>
        <w:pStyle w:val="a4"/>
        <w:numPr>
          <w:ilvl w:val="0"/>
          <w:numId w:val="30"/>
        </w:numPr>
        <w:tabs>
          <w:tab w:val="left" w:pos="284"/>
          <w:tab w:val="left" w:pos="993"/>
          <w:tab w:val="left" w:pos="1276"/>
        </w:tabs>
        <w:autoSpaceDE w:val="0"/>
        <w:autoSpaceDN w:val="0"/>
        <w:adjustRightInd w:val="0"/>
        <w:spacing w:after="0" w:line="240" w:lineRule="auto"/>
        <w:ind w:left="0" w:firstLine="709"/>
        <w:jc w:val="both"/>
        <w:rPr>
          <w:sz w:val="28"/>
          <w:szCs w:val="28"/>
        </w:rPr>
      </w:pPr>
      <w:r w:rsidRPr="00833D02">
        <w:rPr>
          <w:sz w:val="28"/>
          <w:szCs w:val="28"/>
          <w:lang w:val="ru-RU"/>
        </w:rPr>
        <w:t xml:space="preserve"> Филиппов М.Н. </w:t>
      </w:r>
      <w:r w:rsidRPr="00833D02">
        <w:rPr>
          <w:bCs/>
          <w:sz w:val="28"/>
          <w:szCs w:val="28"/>
          <w:lang w:val="ru-RU"/>
        </w:rPr>
        <w:t xml:space="preserve">Технико-криминалистические средства и методы в раскрытии и расследовании пенитенциарных преступлений // Пенитенциарная система и общество: опыт взаимодействия: сб. материалов </w:t>
      </w:r>
      <w:r w:rsidRPr="00C3614B">
        <w:rPr>
          <w:bCs/>
          <w:sz w:val="28"/>
          <w:szCs w:val="28"/>
        </w:rPr>
        <w:t>VIII</w:t>
      </w:r>
      <w:r w:rsidRPr="00833D02">
        <w:rPr>
          <w:bCs/>
          <w:sz w:val="28"/>
          <w:szCs w:val="28"/>
          <w:lang w:val="ru-RU"/>
        </w:rPr>
        <w:t xml:space="preserve"> Международной научно-практической конференции. </w:t>
      </w:r>
      <w:r w:rsidRPr="00C3614B">
        <w:rPr>
          <w:bCs/>
          <w:sz w:val="28"/>
          <w:szCs w:val="28"/>
        </w:rPr>
        <w:t xml:space="preserve">Т. 2. </w:t>
      </w:r>
      <w:r w:rsidRPr="00C3614B">
        <w:rPr>
          <w:sz w:val="28"/>
          <w:szCs w:val="28"/>
        </w:rPr>
        <w:t xml:space="preserve">– </w:t>
      </w:r>
      <w:r w:rsidRPr="00C3614B">
        <w:rPr>
          <w:bCs/>
          <w:sz w:val="28"/>
          <w:szCs w:val="28"/>
        </w:rPr>
        <w:t>Пермь, 2021.</w:t>
      </w:r>
    </w:p>
    <w:p w14:paraId="6CB13F23" w14:textId="77777777" w:rsidR="00833D02" w:rsidRPr="00833D02" w:rsidRDefault="00833D02" w:rsidP="00833D02">
      <w:pPr>
        <w:pStyle w:val="a4"/>
        <w:numPr>
          <w:ilvl w:val="0"/>
          <w:numId w:val="30"/>
        </w:numPr>
        <w:tabs>
          <w:tab w:val="left" w:pos="993"/>
          <w:tab w:val="left" w:pos="1276"/>
        </w:tabs>
        <w:spacing w:after="0" w:line="240" w:lineRule="auto"/>
        <w:ind w:left="0" w:firstLine="709"/>
        <w:jc w:val="both"/>
        <w:rPr>
          <w:sz w:val="28"/>
          <w:szCs w:val="28"/>
          <w:lang w:val="ru-RU"/>
        </w:rPr>
      </w:pPr>
      <w:r w:rsidRPr="00833D02">
        <w:rPr>
          <w:sz w:val="28"/>
          <w:szCs w:val="28"/>
          <w:lang w:val="ru-RU"/>
        </w:rPr>
        <w:t>Овчинников С.Н.</w:t>
      </w:r>
      <w:r w:rsidRPr="00833D02">
        <w:rPr>
          <w:bCs/>
          <w:kern w:val="36"/>
          <w:sz w:val="28"/>
          <w:szCs w:val="28"/>
          <w:lang w:val="ru-RU"/>
        </w:rPr>
        <w:t xml:space="preserve"> Современная пенитенциарная модель Австрии: сравнительно-правовой анализ // </w:t>
      </w:r>
      <w:r w:rsidRPr="00833D02">
        <w:rPr>
          <w:sz w:val="28"/>
          <w:szCs w:val="28"/>
          <w:lang w:val="ru-RU"/>
        </w:rPr>
        <w:t>Международное уголовное право и международная юстиция. -  2013. -  № 4.</w:t>
      </w:r>
    </w:p>
    <w:p w14:paraId="66D00598" w14:textId="77777777" w:rsidR="00833D02" w:rsidRPr="00833D02" w:rsidRDefault="00833D02" w:rsidP="00833D02">
      <w:pPr>
        <w:pStyle w:val="a4"/>
        <w:numPr>
          <w:ilvl w:val="0"/>
          <w:numId w:val="30"/>
        </w:numPr>
        <w:tabs>
          <w:tab w:val="left" w:pos="993"/>
          <w:tab w:val="left" w:pos="1276"/>
        </w:tabs>
        <w:spacing w:after="0" w:line="240" w:lineRule="auto"/>
        <w:ind w:left="0" w:firstLine="709"/>
        <w:jc w:val="both"/>
        <w:rPr>
          <w:rStyle w:val="FontStyle27"/>
          <w:sz w:val="28"/>
          <w:szCs w:val="28"/>
          <w:lang w:val="ru-RU"/>
        </w:rPr>
      </w:pPr>
      <w:r w:rsidRPr="00833D02">
        <w:rPr>
          <w:b/>
          <w:sz w:val="28"/>
          <w:szCs w:val="28"/>
          <w:lang w:val="ru-RU"/>
        </w:rPr>
        <w:t>Г</w:t>
      </w:r>
      <w:r w:rsidRPr="00833D02">
        <w:rPr>
          <w:rStyle w:val="FontStyle28"/>
          <w:b w:val="0"/>
          <w:sz w:val="28"/>
          <w:szCs w:val="28"/>
          <w:lang w:val="ru-RU"/>
        </w:rPr>
        <w:t>ришко А.Я.</w:t>
      </w:r>
      <w:r w:rsidRPr="00833D02">
        <w:rPr>
          <w:rStyle w:val="FontStyle28"/>
          <w:sz w:val="28"/>
          <w:szCs w:val="28"/>
          <w:lang w:val="ru-RU"/>
        </w:rPr>
        <w:t xml:space="preserve"> </w:t>
      </w:r>
      <w:r w:rsidRPr="00833D02">
        <w:rPr>
          <w:rStyle w:val="FontStyle27"/>
          <w:sz w:val="28"/>
          <w:szCs w:val="28"/>
          <w:lang w:val="ru-RU"/>
        </w:rPr>
        <w:t>Исполнение наказания в виде лишения свободы в Германии (на примере федеральной земли Бавария). – Ря</w:t>
      </w:r>
      <w:r w:rsidRPr="00833D02">
        <w:rPr>
          <w:rStyle w:val="FontStyle27"/>
          <w:sz w:val="28"/>
          <w:szCs w:val="28"/>
          <w:lang w:val="ru-RU"/>
        </w:rPr>
        <w:softHyphen/>
        <w:t>зань, 2009.</w:t>
      </w:r>
    </w:p>
    <w:p w14:paraId="55737701" w14:textId="77777777" w:rsidR="00833D02" w:rsidRPr="00833D02" w:rsidRDefault="00833D02" w:rsidP="00833D02">
      <w:pPr>
        <w:pStyle w:val="a4"/>
        <w:numPr>
          <w:ilvl w:val="0"/>
          <w:numId w:val="30"/>
        </w:numPr>
        <w:tabs>
          <w:tab w:val="left" w:pos="993"/>
          <w:tab w:val="left" w:pos="1276"/>
        </w:tabs>
        <w:spacing w:after="0" w:line="240" w:lineRule="auto"/>
        <w:ind w:left="0" w:firstLine="709"/>
        <w:jc w:val="both"/>
        <w:rPr>
          <w:rStyle w:val="FontStyle27"/>
          <w:sz w:val="28"/>
          <w:szCs w:val="28"/>
          <w:lang w:val="ru-RU"/>
        </w:rPr>
      </w:pPr>
      <w:r w:rsidRPr="00833D02">
        <w:rPr>
          <w:bCs/>
          <w:sz w:val="28"/>
          <w:szCs w:val="28"/>
          <w:lang w:val="ru-RU"/>
        </w:rPr>
        <w:t xml:space="preserve">Гавриков Д.В. О необходимости чипирования преступников, совершивших тяжкие и особо тяжкие преступления // Образование, педагогика и психология в условиях современных вызовов: сб. статей международ. науч. конф. – </w:t>
      </w:r>
      <w:r w:rsidRPr="00E21BBC">
        <w:rPr>
          <w:bCs/>
          <w:sz w:val="28"/>
          <w:szCs w:val="28"/>
          <w:lang w:val="kk-KZ"/>
        </w:rPr>
        <w:t>СПб., 2023.</w:t>
      </w:r>
    </w:p>
    <w:p w14:paraId="49A93296" w14:textId="77777777" w:rsidR="00833D02" w:rsidRPr="00833D02" w:rsidRDefault="00833D02" w:rsidP="00833D02">
      <w:pPr>
        <w:pStyle w:val="a4"/>
        <w:numPr>
          <w:ilvl w:val="0"/>
          <w:numId w:val="30"/>
        </w:numPr>
        <w:tabs>
          <w:tab w:val="left" w:pos="993"/>
          <w:tab w:val="left" w:pos="1276"/>
        </w:tabs>
        <w:spacing w:after="0" w:line="240" w:lineRule="auto"/>
        <w:ind w:left="0" w:firstLine="709"/>
        <w:jc w:val="both"/>
        <w:rPr>
          <w:sz w:val="28"/>
          <w:szCs w:val="28"/>
          <w:lang w:val="ru-RU"/>
        </w:rPr>
      </w:pPr>
      <w:r w:rsidRPr="00833D02">
        <w:rPr>
          <w:sz w:val="28"/>
          <w:szCs w:val="28"/>
          <w:lang w:val="ru-RU"/>
        </w:rPr>
        <w:t xml:space="preserve">Бергер Б. Тюрьма, которая должно приносить прибыль // Исполнение наказания. - 2011. - № 5.  </w:t>
      </w:r>
    </w:p>
    <w:p w14:paraId="7B067A6F" w14:textId="77777777" w:rsidR="00833D02" w:rsidRDefault="00833D02" w:rsidP="00833D02">
      <w:pPr>
        <w:pStyle w:val="Default"/>
        <w:numPr>
          <w:ilvl w:val="0"/>
          <w:numId w:val="30"/>
        </w:numPr>
        <w:tabs>
          <w:tab w:val="left" w:pos="284"/>
          <w:tab w:val="left" w:pos="993"/>
          <w:tab w:val="left" w:pos="1276"/>
        </w:tabs>
        <w:ind w:left="0" w:firstLine="709"/>
        <w:jc w:val="both"/>
        <w:rPr>
          <w:sz w:val="28"/>
          <w:szCs w:val="28"/>
        </w:rPr>
      </w:pPr>
      <w:r w:rsidRPr="00C43484">
        <w:rPr>
          <w:sz w:val="28"/>
          <w:szCs w:val="28"/>
        </w:rPr>
        <w:t xml:space="preserve">Шмид М., Огрохина Е.А. </w:t>
      </w:r>
      <w:r w:rsidRPr="00C43484">
        <w:rPr>
          <w:bCs/>
          <w:sz w:val="28"/>
          <w:szCs w:val="28"/>
        </w:rPr>
        <w:t xml:space="preserve">О новых Стандартах службы пробации конкордата в области исполнения наказаний Северо-Западная и Центральная Швейцария </w:t>
      </w:r>
      <w:r w:rsidRPr="00C43484">
        <w:rPr>
          <w:sz w:val="28"/>
          <w:szCs w:val="28"/>
        </w:rPr>
        <w:t xml:space="preserve">// Преступление. Наказание. Исправление. Вестник Вологодского института права и экономики ФСИН России. - 2016. - № 4. </w:t>
      </w:r>
      <w:r w:rsidRPr="00C43484">
        <w:rPr>
          <w:bCs/>
          <w:iCs/>
          <w:sz w:val="28"/>
          <w:szCs w:val="28"/>
        </w:rPr>
        <w:t>Воробьев Ю.А. Национальные особенности правового обеспечения превентивного заключения в Швейцарии //</w:t>
      </w:r>
      <w:r w:rsidRPr="00C43484">
        <w:rPr>
          <w:iCs/>
          <w:sz w:val="28"/>
          <w:szCs w:val="28"/>
        </w:rPr>
        <w:t xml:space="preserve"> Уголовно-исполнительное право</w:t>
      </w:r>
      <w:r w:rsidRPr="00C43484">
        <w:rPr>
          <w:sz w:val="28"/>
          <w:szCs w:val="28"/>
        </w:rPr>
        <w:t>.-2015. - № 2.</w:t>
      </w:r>
    </w:p>
    <w:p w14:paraId="4293DB47" w14:textId="77777777" w:rsidR="00833D02" w:rsidRPr="009750A5" w:rsidRDefault="00833D02" w:rsidP="00833D02">
      <w:pPr>
        <w:pStyle w:val="Default"/>
        <w:numPr>
          <w:ilvl w:val="0"/>
          <w:numId w:val="30"/>
        </w:numPr>
        <w:tabs>
          <w:tab w:val="left" w:pos="284"/>
          <w:tab w:val="left" w:pos="993"/>
          <w:tab w:val="left" w:pos="1276"/>
        </w:tabs>
        <w:ind w:left="0" w:firstLine="709"/>
        <w:jc w:val="both"/>
        <w:rPr>
          <w:sz w:val="28"/>
          <w:szCs w:val="28"/>
        </w:rPr>
      </w:pPr>
      <w:r w:rsidRPr="009750A5">
        <w:rPr>
          <w:sz w:val="28"/>
          <w:szCs w:val="28"/>
        </w:rPr>
        <w:t>Якжик Д.С. Аспекты применения систем на основе искусственного интеллекта в деятельности правоохранительных органов // Проблемы борьбы с преступностью и подготовки кадров для правоохранительных органов: междунар. науч.-практ. конф.: тез. докл. – Минск, 2023.</w:t>
      </w:r>
    </w:p>
    <w:p w14:paraId="3D4FFC73" w14:textId="77777777" w:rsidR="00833D02" w:rsidRPr="00C43484" w:rsidRDefault="00833D02" w:rsidP="00833D02">
      <w:pPr>
        <w:pStyle w:val="ad"/>
        <w:numPr>
          <w:ilvl w:val="0"/>
          <w:numId w:val="30"/>
        </w:numPr>
        <w:tabs>
          <w:tab w:val="left" w:pos="993"/>
          <w:tab w:val="left" w:pos="1276"/>
        </w:tabs>
        <w:ind w:left="0" w:firstLine="709"/>
        <w:jc w:val="both"/>
        <w:rPr>
          <w:sz w:val="28"/>
          <w:szCs w:val="28"/>
        </w:rPr>
      </w:pPr>
      <w:r w:rsidRPr="00C43484">
        <w:rPr>
          <w:sz w:val="28"/>
          <w:szCs w:val="28"/>
        </w:rPr>
        <w:t>Жылкышинова А. Как выглядит тюрьма в Голландии // Исполнение наказания. - 2011. - № 10.</w:t>
      </w:r>
    </w:p>
    <w:p w14:paraId="40949075" w14:textId="77777777" w:rsidR="00833D02" w:rsidRPr="00833D02" w:rsidRDefault="00833D02" w:rsidP="00833D02">
      <w:pPr>
        <w:pStyle w:val="a4"/>
        <w:numPr>
          <w:ilvl w:val="0"/>
          <w:numId w:val="30"/>
        </w:numPr>
        <w:tabs>
          <w:tab w:val="left" w:pos="993"/>
          <w:tab w:val="left" w:pos="1276"/>
        </w:tabs>
        <w:spacing w:after="0" w:line="240" w:lineRule="auto"/>
        <w:ind w:left="0" w:firstLine="709"/>
        <w:jc w:val="both"/>
        <w:rPr>
          <w:sz w:val="28"/>
          <w:szCs w:val="28"/>
          <w:lang w:val="ru-RU"/>
        </w:rPr>
      </w:pPr>
      <w:r w:rsidRPr="00833D02">
        <w:rPr>
          <w:sz w:val="28"/>
          <w:szCs w:val="28"/>
          <w:lang w:val="ru-RU"/>
        </w:rPr>
        <w:t xml:space="preserve">Исполнение наказаний в Нидерландах // </w:t>
      </w:r>
      <w:r w:rsidRPr="00833D02">
        <w:rPr>
          <w:rStyle w:val="paragraph"/>
          <w:sz w:val="28"/>
          <w:szCs w:val="28"/>
          <w:lang w:val="ru-RU"/>
        </w:rPr>
        <w:t>Борьба с преступностью за рубежом. – М., 1981</w:t>
      </w:r>
    </w:p>
    <w:p w14:paraId="1E76B9B0" w14:textId="77777777" w:rsidR="00833D02" w:rsidRPr="00C43484" w:rsidRDefault="00833D02" w:rsidP="00833D02">
      <w:pPr>
        <w:pStyle w:val="a4"/>
        <w:numPr>
          <w:ilvl w:val="0"/>
          <w:numId w:val="30"/>
        </w:numPr>
        <w:tabs>
          <w:tab w:val="left" w:pos="993"/>
          <w:tab w:val="left" w:pos="1276"/>
        </w:tabs>
        <w:autoSpaceDE w:val="0"/>
        <w:autoSpaceDN w:val="0"/>
        <w:adjustRightInd w:val="0"/>
        <w:spacing w:after="0" w:line="240" w:lineRule="auto"/>
        <w:ind w:left="0" w:firstLine="709"/>
        <w:jc w:val="both"/>
        <w:rPr>
          <w:rFonts w:eastAsia="ArialMT"/>
          <w:sz w:val="28"/>
          <w:szCs w:val="28"/>
        </w:rPr>
      </w:pPr>
      <w:r w:rsidRPr="00833D02">
        <w:rPr>
          <w:iCs/>
          <w:color w:val="000000"/>
          <w:sz w:val="28"/>
          <w:szCs w:val="28"/>
          <w:lang w:val="ru-RU"/>
        </w:rPr>
        <w:t xml:space="preserve">Сиряков А.Н. </w:t>
      </w:r>
      <w:r w:rsidRPr="00833D02">
        <w:rPr>
          <w:color w:val="000000"/>
          <w:sz w:val="28"/>
          <w:szCs w:val="28"/>
          <w:lang w:val="ru-RU"/>
        </w:rPr>
        <w:t>Правовое регулирование и содержание пенитенциарных про</w:t>
      </w:r>
      <w:r w:rsidRPr="00833D02">
        <w:rPr>
          <w:color w:val="000000"/>
          <w:sz w:val="28"/>
          <w:szCs w:val="28"/>
          <w:lang w:val="ru-RU"/>
        </w:rPr>
        <w:softHyphen/>
        <w:t>грамм в местах лишения свободы Испании</w:t>
      </w:r>
      <w:r w:rsidRPr="00833D02">
        <w:rPr>
          <w:rFonts w:eastAsia="ArialMT"/>
          <w:sz w:val="28"/>
          <w:szCs w:val="28"/>
          <w:lang w:val="ru-RU"/>
        </w:rPr>
        <w:t xml:space="preserve"> // Уголовно-исполнительное право.-2021.- </w:t>
      </w:r>
      <w:r w:rsidRPr="00C43484">
        <w:rPr>
          <w:rFonts w:eastAsia="ArialMT"/>
          <w:sz w:val="28"/>
          <w:szCs w:val="28"/>
        </w:rPr>
        <w:t>№ 1.</w:t>
      </w:r>
    </w:p>
    <w:p w14:paraId="4BBE5EF7" w14:textId="77777777" w:rsidR="00833D02" w:rsidRPr="00833D02" w:rsidRDefault="00833D02" w:rsidP="00833D02">
      <w:pPr>
        <w:pStyle w:val="a4"/>
        <w:numPr>
          <w:ilvl w:val="0"/>
          <w:numId w:val="30"/>
        </w:numPr>
        <w:tabs>
          <w:tab w:val="left" w:pos="142"/>
          <w:tab w:val="left" w:pos="993"/>
          <w:tab w:val="left" w:pos="1276"/>
        </w:tabs>
        <w:spacing w:after="0" w:line="240" w:lineRule="auto"/>
        <w:ind w:left="0" w:firstLine="709"/>
        <w:jc w:val="both"/>
        <w:rPr>
          <w:iCs/>
          <w:sz w:val="28"/>
          <w:szCs w:val="28"/>
          <w:lang w:val="ru-RU"/>
        </w:rPr>
      </w:pPr>
      <w:r w:rsidRPr="00833D02">
        <w:rPr>
          <w:iCs/>
          <w:sz w:val="28"/>
          <w:szCs w:val="28"/>
          <w:lang w:val="ru-RU"/>
        </w:rPr>
        <w:t>Княжева И.М. Тюрьмы Скандинавии // Пчела. - 2003. - № 42</w:t>
      </w:r>
    </w:p>
    <w:p w14:paraId="614E1540" w14:textId="77777777" w:rsidR="00833D02" w:rsidRPr="00833D02" w:rsidRDefault="00833D02" w:rsidP="00833D02">
      <w:pPr>
        <w:pStyle w:val="a4"/>
        <w:numPr>
          <w:ilvl w:val="0"/>
          <w:numId w:val="30"/>
        </w:numPr>
        <w:tabs>
          <w:tab w:val="left" w:pos="142"/>
          <w:tab w:val="left" w:pos="993"/>
          <w:tab w:val="left" w:pos="1276"/>
        </w:tabs>
        <w:spacing w:after="0" w:line="240" w:lineRule="auto"/>
        <w:ind w:left="0" w:firstLine="709"/>
        <w:jc w:val="both"/>
        <w:rPr>
          <w:rStyle w:val="af8"/>
          <w:i w:val="0"/>
          <w:sz w:val="28"/>
          <w:szCs w:val="28"/>
          <w:lang w:val="ru-RU"/>
        </w:rPr>
      </w:pPr>
      <w:r w:rsidRPr="00833D02">
        <w:rPr>
          <w:sz w:val="28"/>
          <w:szCs w:val="28"/>
          <w:lang w:val="ru-RU"/>
        </w:rPr>
        <w:t>Селиверстов В., Бриллиантов А., Багреева Е. Пенитенциарная система Финляндии // Преступление и наказание. - 1996. - № 12.</w:t>
      </w:r>
    </w:p>
    <w:p w14:paraId="0B922B32" w14:textId="77777777" w:rsidR="00833D02" w:rsidRPr="00833D02" w:rsidRDefault="00833D02" w:rsidP="00833D02">
      <w:pPr>
        <w:pStyle w:val="a4"/>
        <w:numPr>
          <w:ilvl w:val="0"/>
          <w:numId w:val="30"/>
        </w:numPr>
        <w:tabs>
          <w:tab w:val="left" w:pos="142"/>
          <w:tab w:val="left" w:pos="993"/>
          <w:tab w:val="left" w:pos="1276"/>
        </w:tabs>
        <w:autoSpaceDE w:val="0"/>
        <w:autoSpaceDN w:val="0"/>
        <w:adjustRightInd w:val="0"/>
        <w:spacing w:after="0" w:line="240" w:lineRule="auto"/>
        <w:ind w:left="0" w:firstLine="709"/>
        <w:jc w:val="both"/>
        <w:rPr>
          <w:bCs/>
          <w:sz w:val="28"/>
          <w:szCs w:val="28"/>
          <w:lang w:val="ru-RU"/>
        </w:rPr>
      </w:pPr>
      <w:r w:rsidRPr="00833D02">
        <w:rPr>
          <w:sz w:val="28"/>
          <w:szCs w:val="28"/>
          <w:lang w:val="ru-RU"/>
        </w:rPr>
        <w:t xml:space="preserve">Тепляшин П.В. </w:t>
      </w:r>
      <w:r w:rsidRPr="00833D02">
        <w:rPr>
          <w:bCs/>
          <w:sz w:val="28"/>
          <w:szCs w:val="28"/>
          <w:lang w:val="ru-RU"/>
        </w:rPr>
        <w:t xml:space="preserve">Современное тюремное право Англии. – </w:t>
      </w:r>
      <w:r w:rsidRPr="00833D02">
        <w:rPr>
          <w:sz w:val="28"/>
          <w:szCs w:val="28"/>
          <w:lang w:val="ru-RU"/>
        </w:rPr>
        <w:t>Красноярск 2006.</w:t>
      </w:r>
    </w:p>
    <w:p w14:paraId="018FC2B5" w14:textId="77777777" w:rsidR="00833D02" w:rsidRPr="00833D02" w:rsidRDefault="00833D02" w:rsidP="00833D02">
      <w:pPr>
        <w:pStyle w:val="a4"/>
        <w:numPr>
          <w:ilvl w:val="0"/>
          <w:numId w:val="30"/>
        </w:numPr>
        <w:tabs>
          <w:tab w:val="left" w:pos="142"/>
          <w:tab w:val="left" w:pos="993"/>
          <w:tab w:val="left" w:pos="1276"/>
        </w:tabs>
        <w:autoSpaceDE w:val="0"/>
        <w:autoSpaceDN w:val="0"/>
        <w:adjustRightInd w:val="0"/>
        <w:spacing w:after="0" w:line="240" w:lineRule="auto"/>
        <w:ind w:left="0" w:firstLine="709"/>
        <w:jc w:val="both"/>
        <w:rPr>
          <w:bCs/>
          <w:sz w:val="28"/>
          <w:szCs w:val="28"/>
          <w:lang w:val="ru-RU"/>
        </w:rPr>
      </w:pPr>
      <w:r w:rsidRPr="00833D02">
        <w:rPr>
          <w:bCs/>
          <w:sz w:val="28"/>
          <w:szCs w:val="28"/>
          <w:lang w:val="ru-RU"/>
        </w:rPr>
        <w:t xml:space="preserve">Ускачева И.Б., Бодрова Е.В. Использование виртуальной реальности в образовательной деятельности с целью реализации практико-ориентированного подхода // Актуальные вопросы подготовки кадров в условиях модернизации высшего образования: сб. материалов </w:t>
      </w:r>
      <w:r w:rsidRPr="00487914">
        <w:rPr>
          <w:bCs/>
          <w:sz w:val="28"/>
          <w:szCs w:val="28"/>
        </w:rPr>
        <w:t>IX</w:t>
      </w:r>
      <w:r w:rsidRPr="00833D02">
        <w:rPr>
          <w:bCs/>
          <w:sz w:val="28"/>
          <w:szCs w:val="28"/>
          <w:lang w:val="ru-RU"/>
        </w:rPr>
        <w:t xml:space="preserve"> межвузовских учебно-методических сборов профессорско-преподавательского и начальствующего состава образовательных организаций. – СПб., 2022</w:t>
      </w:r>
    </w:p>
    <w:p w14:paraId="032D4D4F" w14:textId="77777777" w:rsidR="00833D02" w:rsidRPr="00833D02" w:rsidRDefault="00833D02" w:rsidP="00833D02">
      <w:pPr>
        <w:pStyle w:val="a4"/>
        <w:numPr>
          <w:ilvl w:val="0"/>
          <w:numId w:val="30"/>
        </w:numPr>
        <w:tabs>
          <w:tab w:val="left" w:pos="142"/>
          <w:tab w:val="left" w:pos="993"/>
          <w:tab w:val="left" w:pos="1276"/>
        </w:tabs>
        <w:autoSpaceDE w:val="0"/>
        <w:autoSpaceDN w:val="0"/>
        <w:adjustRightInd w:val="0"/>
        <w:spacing w:after="0" w:line="240" w:lineRule="auto"/>
        <w:ind w:left="0" w:firstLine="709"/>
        <w:jc w:val="both"/>
        <w:rPr>
          <w:bCs/>
          <w:sz w:val="28"/>
          <w:szCs w:val="28"/>
          <w:lang w:val="ru-RU"/>
        </w:rPr>
      </w:pPr>
      <w:r w:rsidRPr="00833D02">
        <w:rPr>
          <w:bCs/>
          <w:sz w:val="28"/>
          <w:szCs w:val="28"/>
          <w:lang w:val="ru-RU"/>
        </w:rPr>
        <w:t>Изъюров Д.Е., Богданов А.Н., Кочедыков С.С., Папонов А.В. Некоторые подходы к автоматизации действий должностных лиц, обеспечивающих без</w:t>
      </w:r>
      <w:r w:rsidRPr="00833D02">
        <w:rPr>
          <w:bCs/>
          <w:sz w:val="28"/>
          <w:szCs w:val="28"/>
          <w:lang w:val="ru-RU"/>
        </w:rPr>
        <w:softHyphen/>
        <w:t>опасность в учреждениях УИС, с использованием интерактивных систем обучения для принятия управленческих решений // Акту</w:t>
      </w:r>
      <w:r w:rsidRPr="00833D02">
        <w:rPr>
          <w:bCs/>
          <w:sz w:val="28"/>
          <w:szCs w:val="28"/>
          <w:lang w:val="ru-RU"/>
        </w:rPr>
        <w:softHyphen/>
        <w:t>альные проблемы деятельности подразделений УИС: сб. материалов Всероссийской научно-практической конференции. – Воронеж, 2021.</w:t>
      </w:r>
    </w:p>
    <w:p w14:paraId="7BFB81F9" w14:textId="77777777" w:rsidR="00833D02" w:rsidRPr="00833D02" w:rsidRDefault="00833D02" w:rsidP="00833D02">
      <w:pPr>
        <w:pStyle w:val="a4"/>
        <w:numPr>
          <w:ilvl w:val="0"/>
          <w:numId w:val="30"/>
        </w:numPr>
        <w:tabs>
          <w:tab w:val="left" w:pos="142"/>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 xml:space="preserve">Козочкин И.Д. Реформа американского уголовного права // Государство и право. - 1993. - № 9. </w:t>
      </w:r>
    </w:p>
    <w:p w14:paraId="7AB63496" w14:textId="77777777" w:rsidR="00833D02" w:rsidRPr="00833D02" w:rsidRDefault="00833D02" w:rsidP="00833D02">
      <w:pPr>
        <w:pStyle w:val="a4"/>
        <w:numPr>
          <w:ilvl w:val="0"/>
          <w:numId w:val="30"/>
        </w:numPr>
        <w:tabs>
          <w:tab w:val="left" w:pos="142"/>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 xml:space="preserve">Козочкин И.Д. Меры безопасности по уголовному праву США // Право и политика. - 2000. - № 6. </w:t>
      </w:r>
    </w:p>
    <w:p w14:paraId="3B0C4B37" w14:textId="77777777" w:rsidR="00833D02" w:rsidRPr="00833D02" w:rsidRDefault="00833D02" w:rsidP="00833D02">
      <w:pPr>
        <w:pStyle w:val="a4"/>
        <w:numPr>
          <w:ilvl w:val="0"/>
          <w:numId w:val="30"/>
        </w:numPr>
        <w:tabs>
          <w:tab w:val="left" w:pos="142"/>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 xml:space="preserve">Кубанцев С.П. Основные виды наказания в уголовном праве США </w:t>
      </w:r>
      <w:r w:rsidRPr="00833D02">
        <w:rPr>
          <w:bCs/>
          <w:kern w:val="36"/>
          <w:sz w:val="28"/>
          <w:szCs w:val="28"/>
          <w:lang w:val="ru-RU"/>
        </w:rPr>
        <w:t xml:space="preserve">// </w:t>
      </w:r>
      <w:r w:rsidRPr="00833D02">
        <w:rPr>
          <w:sz w:val="28"/>
          <w:szCs w:val="28"/>
          <w:lang w:val="ru-RU"/>
        </w:rPr>
        <w:t>Журнал российского права. - 2004. - № 9.</w:t>
      </w:r>
    </w:p>
    <w:p w14:paraId="61AE4609" w14:textId="77777777" w:rsidR="00833D02" w:rsidRPr="00833D02" w:rsidRDefault="00833D02" w:rsidP="00833D02">
      <w:pPr>
        <w:pStyle w:val="a4"/>
        <w:numPr>
          <w:ilvl w:val="0"/>
          <w:numId w:val="30"/>
        </w:numPr>
        <w:tabs>
          <w:tab w:val="left" w:pos="142"/>
          <w:tab w:val="left" w:pos="993"/>
          <w:tab w:val="left" w:pos="1276"/>
        </w:tabs>
        <w:autoSpaceDE w:val="0"/>
        <w:autoSpaceDN w:val="0"/>
        <w:adjustRightInd w:val="0"/>
        <w:spacing w:after="0" w:line="240" w:lineRule="auto"/>
        <w:ind w:left="0" w:firstLine="709"/>
        <w:jc w:val="both"/>
        <w:rPr>
          <w:sz w:val="28"/>
          <w:szCs w:val="28"/>
          <w:lang w:val="ru-RU"/>
        </w:rPr>
      </w:pPr>
      <w:r w:rsidRPr="00833D02">
        <w:rPr>
          <w:sz w:val="28"/>
          <w:szCs w:val="28"/>
          <w:lang w:val="ru-RU"/>
        </w:rPr>
        <w:t xml:space="preserve">Кубанцев С.П. </w:t>
      </w:r>
      <w:r w:rsidRPr="00833D02">
        <w:rPr>
          <w:bCs/>
          <w:kern w:val="36"/>
          <w:sz w:val="28"/>
          <w:szCs w:val="28"/>
          <w:lang w:val="ru-RU"/>
        </w:rPr>
        <w:t>Применение пробации и досрочного освобождения от отбывания наказания в виде лишения свободы в США//</w:t>
      </w:r>
      <w:r w:rsidRPr="00833D02">
        <w:rPr>
          <w:sz w:val="28"/>
          <w:szCs w:val="28"/>
          <w:lang w:val="ru-RU"/>
        </w:rPr>
        <w:t>Журнал российского права.-2006. - № 1.</w:t>
      </w:r>
    </w:p>
    <w:p w14:paraId="75C1A4ED" w14:textId="77777777" w:rsidR="00833D02" w:rsidRDefault="00833D02" w:rsidP="00833D02">
      <w:pPr>
        <w:pStyle w:val="a4"/>
        <w:numPr>
          <w:ilvl w:val="0"/>
          <w:numId w:val="30"/>
        </w:numPr>
        <w:tabs>
          <w:tab w:val="left" w:pos="142"/>
          <w:tab w:val="left" w:pos="284"/>
          <w:tab w:val="left" w:pos="993"/>
          <w:tab w:val="left" w:pos="1276"/>
        </w:tabs>
        <w:autoSpaceDE w:val="0"/>
        <w:autoSpaceDN w:val="0"/>
        <w:adjustRightInd w:val="0"/>
        <w:spacing w:after="0" w:line="240" w:lineRule="auto"/>
        <w:ind w:left="0" w:firstLine="709"/>
        <w:jc w:val="both"/>
        <w:rPr>
          <w:sz w:val="28"/>
          <w:szCs w:val="28"/>
        </w:rPr>
      </w:pPr>
      <w:r w:rsidRPr="00833D02">
        <w:rPr>
          <w:sz w:val="28"/>
          <w:szCs w:val="28"/>
          <w:lang w:val="ru-RU"/>
        </w:rPr>
        <w:t xml:space="preserve">Шленская Н. Пенитенциарная система США//Отечественные записки.- </w:t>
      </w:r>
      <w:r w:rsidRPr="00C43484">
        <w:rPr>
          <w:sz w:val="28"/>
          <w:szCs w:val="28"/>
        </w:rPr>
        <w:t>2008. - № 2.</w:t>
      </w:r>
    </w:p>
    <w:p w14:paraId="20E11A40" w14:textId="77777777" w:rsidR="00833D02" w:rsidRPr="00833D02" w:rsidRDefault="00833D02" w:rsidP="00833D02">
      <w:pPr>
        <w:pStyle w:val="a4"/>
        <w:numPr>
          <w:ilvl w:val="0"/>
          <w:numId w:val="30"/>
        </w:numPr>
        <w:tabs>
          <w:tab w:val="left" w:pos="142"/>
          <w:tab w:val="left" w:pos="284"/>
          <w:tab w:val="left" w:pos="993"/>
          <w:tab w:val="left" w:pos="1276"/>
        </w:tabs>
        <w:autoSpaceDE w:val="0"/>
        <w:autoSpaceDN w:val="0"/>
        <w:adjustRightInd w:val="0"/>
        <w:spacing w:after="0" w:line="240" w:lineRule="auto"/>
        <w:ind w:left="0" w:firstLine="709"/>
        <w:jc w:val="both"/>
        <w:rPr>
          <w:iCs/>
          <w:sz w:val="28"/>
          <w:szCs w:val="28"/>
          <w:lang w:val="ru-RU"/>
        </w:rPr>
      </w:pPr>
      <w:r w:rsidRPr="00833D02">
        <w:rPr>
          <w:bCs/>
          <w:sz w:val="28"/>
          <w:szCs w:val="28"/>
          <w:lang w:val="ru-RU"/>
        </w:rPr>
        <w:t>Уразалин Б.Т. Современное состояние и перспективы развития технико-криминалистического обеспечения содержания осужденных в учреждения минимальной безопасности // Вестник Академии правоохранительных органов. –2024. – № 2 (32).</w:t>
      </w:r>
    </w:p>
    <w:p w14:paraId="76B8D05B" w14:textId="77777777" w:rsidR="00833D02" w:rsidRPr="00833D02" w:rsidRDefault="00833D02" w:rsidP="00833D02">
      <w:pPr>
        <w:pStyle w:val="a4"/>
        <w:numPr>
          <w:ilvl w:val="0"/>
          <w:numId w:val="30"/>
        </w:numPr>
        <w:tabs>
          <w:tab w:val="left" w:pos="142"/>
          <w:tab w:val="left" w:pos="284"/>
          <w:tab w:val="left" w:pos="993"/>
          <w:tab w:val="left" w:pos="1276"/>
        </w:tabs>
        <w:autoSpaceDE w:val="0"/>
        <w:autoSpaceDN w:val="0"/>
        <w:adjustRightInd w:val="0"/>
        <w:spacing w:after="0" w:line="240" w:lineRule="auto"/>
        <w:ind w:left="0" w:firstLine="709"/>
        <w:jc w:val="both"/>
        <w:rPr>
          <w:iCs/>
          <w:sz w:val="28"/>
          <w:szCs w:val="28"/>
          <w:lang w:val="ru-RU"/>
        </w:rPr>
      </w:pPr>
      <w:r w:rsidRPr="00833D02">
        <w:rPr>
          <w:bCs/>
          <w:iCs/>
          <w:sz w:val="28"/>
          <w:szCs w:val="28"/>
          <w:lang w:val="ru-RU"/>
        </w:rPr>
        <w:t>Старкова В.В. Биометрическая система данных как основной способ криминалистической регистрации и идентификации человека на современном этапе // Международный научный журнал Ғылым-Наука. – 2020.</w:t>
      </w:r>
    </w:p>
    <w:p w14:paraId="2B1E1B5C" w14:textId="77777777" w:rsidR="00833D02" w:rsidRPr="007F4A1A" w:rsidRDefault="00833D02" w:rsidP="00833D02">
      <w:pPr>
        <w:pStyle w:val="a4"/>
        <w:numPr>
          <w:ilvl w:val="0"/>
          <w:numId w:val="30"/>
        </w:numPr>
        <w:tabs>
          <w:tab w:val="left" w:pos="142"/>
          <w:tab w:val="left" w:pos="284"/>
          <w:tab w:val="left" w:pos="993"/>
          <w:tab w:val="left" w:pos="1276"/>
        </w:tabs>
        <w:autoSpaceDE w:val="0"/>
        <w:autoSpaceDN w:val="0"/>
        <w:adjustRightInd w:val="0"/>
        <w:spacing w:after="0" w:line="240" w:lineRule="auto"/>
        <w:ind w:left="0" w:firstLine="709"/>
        <w:jc w:val="both"/>
        <w:rPr>
          <w:iCs/>
          <w:sz w:val="28"/>
          <w:szCs w:val="28"/>
        </w:rPr>
      </w:pPr>
      <w:r w:rsidRPr="00833D02">
        <w:rPr>
          <w:bCs/>
          <w:iCs/>
          <w:sz w:val="28"/>
          <w:szCs w:val="28"/>
          <w:lang w:val="ru-RU"/>
        </w:rPr>
        <w:t>Старкова В.В. Биометрия в правоохранительной деятельности // «Хабаршы-Вестник» Карагандинской академии МВД РК им.</w:t>
      </w:r>
      <w:r w:rsidRPr="002D2A55">
        <w:rPr>
          <w:bCs/>
          <w:iCs/>
          <w:sz w:val="28"/>
          <w:szCs w:val="28"/>
        </w:rPr>
        <w:t> Б. Бейсенова. – 2023.</w:t>
      </w:r>
    </w:p>
    <w:p w14:paraId="3D0C6C44" w14:textId="77777777" w:rsidR="00833D02" w:rsidRPr="00833D02" w:rsidRDefault="00833D02" w:rsidP="00833D02">
      <w:pPr>
        <w:pStyle w:val="a4"/>
        <w:numPr>
          <w:ilvl w:val="0"/>
          <w:numId w:val="30"/>
        </w:numPr>
        <w:tabs>
          <w:tab w:val="left" w:pos="142"/>
          <w:tab w:val="left" w:pos="284"/>
          <w:tab w:val="left" w:pos="993"/>
          <w:tab w:val="left" w:pos="1276"/>
        </w:tabs>
        <w:autoSpaceDE w:val="0"/>
        <w:autoSpaceDN w:val="0"/>
        <w:adjustRightInd w:val="0"/>
        <w:spacing w:after="0" w:line="240" w:lineRule="auto"/>
        <w:ind w:left="0" w:firstLine="709"/>
        <w:jc w:val="both"/>
        <w:rPr>
          <w:iCs/>
          <w:sz w:val="28"/>
          <w:szCs w:val="28"/>
          <w:lang w:val="ru-RU"/>
        </w:rPr>
      </w:pPr>
      <w:r w:rsidRPr="00833D02">
        <w:rPr>
          <w:iCs/>
          <w:sz w:val="28"/>
          <w:szCs w:val="28"/>
          <w:lang w:val="ru-RU"/>
        </w:rPr>
        <w:t xml:space="preserve">Бегалиев Е.Н. О перспективах внедрения интегрированного реестра технических средств в практику раскрытия и расследования преступлений // </w:t>
      </w:r>
      <w:r w:rsidRPr="00833D02">
        <w:rPr>
          <w:bCs/>
          <w:iCs/>
          <w:sz w:val="28"/>
          <w:szCs w:val="28"/>
          <w:lang w:val="ru-RU"/>
        </w:rPr>
        <w:t xml:space="preserve">Криминалистика; судебно-экспертная деятельность; оперативно-разыскная деятельность. </w:t>
      </w:r>
      <w:r w:rsidRPr="00833D02">
        <w:rPr>
          <w:iCs/>
          <w:sz w:val="28"/>
          <w:szCs w:val="28"/>
          <w:lang w:val="ru-RU"/>
        </w:rPr>
        <w:t>– 2019. – № 2.</w:t>
      </w:r>
    </w:p>
    <w:p w14:paraId="0DF1A33B" w14:textId="77777777" w:rsidR="00833D02" w:rsidRPr="00833D02" w:rsidRDefault="00833D02" w:rsidP="00833D02">
      <w:pPr>
        <w:spacing w:after="0" w:line="240" w:lineRule="auto"/>
        <w:rPr>
          <w:b/>
          <w:sz w:val="32"/>
          <w:szCs w:val="32"/>
          <w:lang w:val="ru-RU"/>
        </w:rPr>
        <w:sectPr w:rsidR="00833D02" w:rsidRPr="00833D02" w:rsidSect="00662935">
          <w:footerReference w:type="default" r:id="rId53"/>
          <w:pgSz w:w="11906" w:h="16838"/>
          <w:pgMar w:top="851" w:right="567" w:bottom="851" w:left="1134" w:header="709" w:footer="709" w:gutter="0"/>
          <w:cols w:space="708"/>
          <w:docGrid w:linePitch="360"/>
        </w:sectPr>
      </w:pPr>
    </w:p>
    <w:bookmarkEnd w:id="282"/>
    <w:p w14:paraId="54669E57" w14:textId="65092CBF" w:rsidR="007833D3" w:rsidRDefault="005C2167" w:rsidP="00E133DB">
      <w:pPr>
        <w:pStyle w:val="1"/>
        <w:tabs>
          <w:tab w:val="left" w:pos="1512"/>
        </w:tabs>
        <w:spacing w:before="0" w:line="240" w:lineRule="auto"/>
        <w:rPr>
          <w:rFonts w:ascii="Times New Roman" w:eastAsia="Calibri" w:hAnsi="Times New Roman" w:cs="Times New Roman"/>
          <w:b/>
          <w:caps/>
          <w:color w:val="auto"/>
          <w:sz w:val="28"/>
          <w:szCs w:val="28"/>
          <w:lang w:val="ru-RU"/>
        </w:rPr>
      </w:pPr>
      <w:r>
        <w:rPr>
          <w:noProof/>
          <w:sz w:val="17"/>
        </w:rPr>
        <w:drawing>
          <wp:inline distT="0" distB="0" distL="0" distR="0" wp14:anchorId="6BBB15D7" wp14:editId="7B7951D6">
            <wp:extent cx="5897880" cy="8427720"/>
            <wp:effectExtent l="0" t="0" r="0" b="0"/>
            <wp:docPr id="59875854" name="Imag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Image 1"/>
                    <pic:cNvPicPr/>
                  </pic:nvPicPr>
                  <pic:blipFill>
                    <a:blip r:embed="rId54" cstate="print">
                      <a:extLst>
                        <a:ext uri="{28A0092B-C50C-407E-A947-70E740481C1C}">
                          <a14:useLocalDpi xmlns:a14="http://schemas.microsoft.com/office/drawing/2010/main" val="0"/>
                        </a:ext>
                      </a:extLst>
                    </a:blip>
                    <a:stretch>
                      <a:fillRect/>
                    </a:stretch>
                  </pic:blipFill>
                  <pic:spPr>
                    <a:xfrm>
                      <a:off x="0" y="0"/>
                      <a:ext cx="5897880" cy="8427720"/>
                    </a:xfrm>
                    <a:prstGeom prst="rect">
                      <a:avLst/>
                    </a:prstGeom>
                  </pic:spPr>
                </pic:pic>
              </a:graphicData>
            </a:graphic>
          </wp:inline>
        </w:drawing>
      </w:r>
    </w:p>
    <w:p w14:paraId="1AC2B2BC" w14:textId="146E42E6" w:rsidR="00E133DB" w:rsidRPr="005320DD" w:rsidRDefault="00E133DB" w:rsidP="00E133DB">
      <w:pPr>
        <w:spacing w:before="4"/>
        <w:rPr>
          <w:sz w:val="17"/>
          <w:lang w:val="ru-RU"/>
        </w:rPr>
      </w:pPr>
    </w:p>
    <w:p w14:paraId="3A4F95C3" w14:textId="77777777" w:rsidR="00E133DB" w:rsidRPr="005320DD" w:rsidRDefault="00E133DB" w:rsidP="00E133DB">
      <w:pPr>
        <w:rPr>
          <w:sz w:val="17"/>
          <w:lang w:val="ru-RU"/>
        </w:rPr>
        <w:sectPr w:rsidR="00E133DB" w:rsidRPr="005320DD" w:rsidSect="00E133DB">
          <w:footerReference w:type="default" r:id="rId55"/>
          <w:pgSz w:w="11910" w:h="16840"/>
          <w:pgMar w:top="1920" w:right="1700" w:bottom="280" w:left="1700" w:header="720" w:footer="720" w:gutter="0"/>
          <w:cols w:space="720"/>
        </w:sectPr>
      </w:pPr>
    </w:p>
    <w:p w14:paraId="6AA3AE80" w14:textId="088F149B" w:rsidR="00055992" w:rsidRDefault="00E133DB" w:rsidP="00055992">
      <w:pPr>
        <w:spacing w:before="4"/>
        <w:rPr>
          <w:sz w:val="17"/>
          <w:lang w:val="ru-RU"/>
        </w:rPr>
        <w:sectPr w:rsidR="00055992" w:rsidSect="00153F1F">
          <w:footerReference w:type="first" r:id="rId56"/>
          <w:pgSz w:w="11910" w:h="16840"/>
          <w:pgMar w:top="1134" w:right="567" w:bottom="1134" w:left="1701" w:header="709" w:footer="709" w:gutter="0"/>
          <w:cols w:space="720"/>
          <w:docGrid w:linePitch="299"/>
        </w:sectPr>
      </w:pPr>
      <w:r>
        <w:rPr>
          <w:noProof/>
          <w:sz w:val="17"/>
        </w:rPr>
        <w:drawing>
          <wp:inline distT="0" distB="0" distL="0" distR="0" wp14:anchorId="0BF90E64" wp14:editId="4722947B">
            <wp:extent cx="5791200" cy="8890024"/>
            <wp:effectExtent l="0" t="0" r="0" b="0"/>
            <wp:docPr id="59875855" name="Image 2"/>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57" cstate="print">
                      <a:extLst>
                        <a:ext uri="{28A0092B-C50C-407E-A947-70E740481C1C}">
                          <a14:useLocalDpi xmlns:a14="http://schemas.microsoft.com/office/drawing/2010/main" val="0"/>
                        </a:ext>
                      </a:extLst>
                    </a:blip>
                    <a:stretch>
                      <a:fillRect/>
                    </a:stretch>
                  </pic:blipFill>
                  <pic:spPr>
                    <a:xfrm>
                      <a:off x="0" y="0"/>
                      <a:ext cx="5795184" cy="8896140"/>
                    </a:xfrm>
                    <a:prstGeom prst="rect">
                      <a:avLst/>
                    </a:prstGeom>
                  </pic:spPr>
                </pic:pic>
              </a:graphicData>
            </a:graphic>
          </wp:inline>
        </w:drawing>
      </w:r>
    </w:p>
    <w:p w14:paraId="119ACEDB" w14:textId="63A5381D" w:rsidR="00B5747F" w:rsidRPr="00207730" w:rsidRDefault="00B5747F" w:rsidP="002930C5">
      <w:pPr>
        <w:pStyle w:val="1"/>
        <w:spacing w:before="0" w:line="240" w:lineRule="auto"/>
        <w:jc w:val="center"/>
        <w:rPr>
          <w:rFonts w:ascii="Times New Roman" w:eastAsia="Calibri" w:hAnsi="Times New Roman" w:cs="Times New Roman"/>
          <w:b/>
          <w:caps/>
          <w:color w:val="auto"/>
          <w:sz w:val="28"/>
          <w:szCs w:val="28"/>
          <w:lang w:val="ru-RU"/>
        </w:rPr>
      </w:pPr>
      <w:r w:rsidRPr="00207730">
        <w:rPr>
          <w:rFonts w:ascii="Times New Roman" w:eastAsia="Calibri" w:hAnsi="Times New Roman" w:cs="Times New Roman"/>
          <w:b/>
          <w:caps/>
          <w:color w:val="auto"/>
          <w:sz w:val="28"/>
          <w:szCs w:val="28"/>
          <w:lang w:val="ru-RU"/>
        </w:rPr>
        <w:t>Приложени</w:t>
      </w:r>
      <w:bookmarkEnd w:id="279"/>
      <w:r w:rsidR="00383784" w:rsidRPr="00207730">
        <w:rPr>
          <w:rFonts w:ascii="Times New Roman" w:eastAsia="Calibri" w:hAnsi="Times New Roman" w:cs="Times New Roman"/>
          <w:b/>
          <w:caps/>
          <w:color w:val="auto"/>
          <w:sz w:val="28"/>
          <w:szCs w:val="28"/>
          <w:lang w:val="ru-RU"/>
        </w:rPr>
        <w:t xml:space="preserve">е </w:t>
      </w:r>
      <w:r w:rsidR="007833D3">
        <w:rPr>
          <w:rFonts w:ascii="Times New Roman" w:eastAsia="Calibri" w:hAnsi="Times New Roman" w:cs="Times New Roman"/>
          <w:b/>
          <w:caps/>
          <w:color w:val="auto"/>
          <w:sz w:val="28"/>
          <w:szCs w:val="28"/>
          <w:lang w:val="ru-RU"/>
        </w:rPr>
        <w:t>б</w:t>
      </w:r>
    </w:p>
    <w:p w14:paraId="7501DCD7" w14:textId="77777777" w:rsidR="00B5747F" w:rsidRPr="00207730" w:rsidRDefault="00B5747F" w:rsidP="00742C3F">
      <w:pPr>
        <w:spacing w:after="0" w:line="240" w:lineRule="auto"/>
        <w:rPr>
          <w:rFonts w:cs="Times New Roman"/>
          <w:sz w:val="28"/>
          <w:szCs w:val="28"/>
          <w:lang w:val="ru-RU"/>
        </w:rPr>
      </w:pPr>
    </w:p>
    <w:p w14:paraId="638212D9" w14:textId="2FE58F2B" w:rsidR="00B5747F" w:rsidRPr="00207730" w:rsidRDefault="00B5747F" w:rsidP="00742C3F">
      <w:pPr>
        <w:spacing w:after="0" w:line="240" w:lineRule="auto"/>
        <w:jc w:val="center"/>
        <w:rPr>
          <w:rFonts w:cs="Times New Roman"/>
          <w:sz w:val="28"/>
          <w:szCs w:val="28"/>
          <w:lang w:val="ru-RU"/>
        </w:rPr>
      </w:pPr>
      <w:bookmarkStart w:id="283" w:name="_Hlk206621416"/>
      <w:r w:rsidRPr="00207730">
        <w:rPr>
          <w:rFonts w:cs="Times New Roman"/>
          <w:noProof/>
          <w:sz w:val="28"/>
          <w:szCs w:val="28"/>
          <w:lang w:val="ru-RU" w:eastAsia="ru-RU"/>
        </w:rPr>
        <w:drawing>
          <wp:inline distT="0" distB="0" distL="0" distR="0" wp14:anchorId="704DC5AF" wp14:editId="75FFF0FD">
            <wp:extent cx="5120257" cy="7219666"/>
            <wp:effectExtent l="0" t="0" r="0" b="0"/>
            <wp:docPr id="1164" name="Рисунок 11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4" name="Picture 1164"/>
                    <pic:cNvPicPr>
                      <a:picLocks noChangeAspect="1" noChangeArrowheads="1"/>
                    </pic:cNvPicPr>
                  </pic:nvPicPr>
                  <pic:blipFill>
                    <a:blip r:embed="rId58" cstate="print"/>
                    <a:srcRect l="35811" t="12037" r="34032" b="12436"/>
                    <a:stretch>
                      <a:fillRect/>
                    </a:stretch>
                  </pic:blipFill>
                  <pic:spPr bwMode="auto">
                    <a:xfrm>
                      <a:off x="0" y="0"/>
                      <a:ext cx="5121451" cy="7221350"/>
                    </a:xfrm>
                    <a:prstGeom prst="rect">
                      <a:avLst/>
                    </a:prstGeom>
                    <a:noFill/>
                    <a:ln w="9525">
                      <a:noFill/>
                      <a:miter lim="800000"/>
                      <a:headEnd/>
                      <a:tailEnd/>
                    </a:ln>
                  </pic:spPr>
                </pic:pic>
              </a:graphicData>
            </a:graphic>
          </wp:inline>
        </w:drawing>
      </w:r>
    </w:p>
    <w:p w14:paraId="7612C075" w14:textId="3785E549" w:rsidR="00E133DB" w:rsidRDefault="00E133DB" w:rsidP="00E133DB">
      <w:pPr>
        <w:spacing w:after="0" w:line="240" w:lineRule="auto"/>
        <w:rPr>
          <w:rFonts w:cs="Times New Roman"/>
          <w:sz w:val="28"/>
          <w:szCs w:val="28"/>
          <w:lang w:val="ru-RU"/>
        </w:rPr>
      </w:pPr>
    </w:p>
    <w:p w14:paraId="26B9FB6F" w14:textId="20D2DCE1" w:rsidR="00E133DB" w:rsidRDefault="00E133DB" w:rsidP="00E133DB">
      <w:pPr>
        <w:spacing w:after="0" w:line="240" w:lineRule="auto"/>
        <w:rPr>
          <w:rFonts w:cs="Times New Roman"/>
          <w:sz w:val="28"/>
          <w:szCs w:val="28"/>
          <w:lang w:val="ru-RU"/>
        </w:rPr>
      </w:pPr>
    </w:p>
    <w:bookmarkEnd w:id="280"/>
    <w:bookmarkEnd w:id="283"/>
    <w:p w14:paraId="7129FF39" w14:textId="77777777" w:rsidR="002930C5" w:rsidRPr="00C04089" w:rsidRDefault="002930C5" w:rsidP="002930C5">
      <w:pPr>
        <w:widowControl w:val="0"/>
        <w:autoSpaceDE w:val="0"/>
        <w:autoSpaceDN w:val="0"/>
        <w:spacing w:after="0" w:line="240" w:lineRule="auto"/>
        <w:ind w:right="3832"/>
        <w:rPr>
          <w:rFonts w:eastAsia="Times New Roman" w:cs="Times New Roman"/>
          <w:spacing w:val="-2"/>
          <w:sz w:val="20"/>
          <w:szCs w:val="20"/>
        </w:rPr>
        <w:sectPr w:rsidR="002930C5" w:rsidRPr="00C04089" w:rsidSect="003772B2">
          <w:headerReference w:type="default" r:id="rId59"/>
          <w:footerReference w:type="default" r:id="rId60"/>
          <w:footerReference w:type="first" r:id="rId61"/>
          <w:pgSz w:w="11906" w:h="16838" w:code="9"/>
          <w:pgMar w:top="1134" w:right="758" w:bottom="1134" w:left="1701" w:header="709" w:footer="709" w:gutter="0"/>
          <w:cols w:space="708"/>
          <w:docGrid w:linePitch="360"/>
        </w:sectPr>
      </w:pPr>
    </w:p>
    <w:p w14:paraId="74367FD0" w14:textId="77777777" w:rsidR="002930C5" w:rsidRPr="00A24FDE" w:rsidRDefault="002930C5" w:rsidP="002930C5">
      <w:pPr>
        <w:spacing w:after="0" w:line="240" w:lineRule="auto"/>
        <w:jc w:val="center"/>
        <w:rPr>
          <w:rFonts w:cs="Times New Roman"/>
          <w:b/>
          <w:sz w:val="24"/>
          <w:szCs w:val="24"/>
        </w:rPr>
      </w:pPr>
      <w:bookmarkStart w:id="284" w:name="_Hlk221475359"/>
      <w:bookmarkStart w:id="285" w:name="_Hlk221475881"/>
      <w:r w:rsidRPr="00A24FDE">
        <w:rPr>
          <w:rFonts w:cs="Times New Roman"/>
          <w:b/>
          <w:sz w:val="24"/>
          <w:szCs w:val="24"/>
        </w:rPr>
        <w:t>СРАВНИТЕЛЬНАЯ ТАБЛИЦА</w:t>
      </w:r>
    </w:p>
    <w:p w14:paraId="69D24206" w14:textId="77777777" w:rsidR="002930C5" w:rsidRPr="00A24FDE" w:rsidRDefault="002930C5" w:rsidP="002930C5">
      <w:pPr>
        <w:spacing w:after="0" w:line="240" w:lineRule="auto"/>
        <w:jc w:val="center"/>
        <w:rPr>
          <w:rFonts w:cs="Times New Roman"/>
          <w:b/>
          <w:sz w:val="24"/>
          <w:szCs w:val="24"/>
        </w:rPr>
      </w:pPr>
    </w:p>
    <w:tbl>
      <w:tblPr>
        <w:tblW w:w="15026" w:type="dxa"/>
        <w:tblInd w:w="-14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709"/>
        <w:gridCol w:w="1134"/>
        <w:gridCol w:w="4536"/>
        <w:gridCol w:w="4508"/>
        <w:gridCol w:w="4139"/>
      </w:tblGrid>
      <w:tr w:rsidR="002930C5" w:rsidRPr="00A24FDE" w14:paraId="09CEA20A" w14:textId="77777777" w:rsidTr="002930C5">
        <w:tc>
          <w:tcPr>
            <w:tcW w:w="709" w:type="dxa"/>
          </w:tcPr>
          <w:p w14:paraId="423BDCEF" w14:textId="77777777" w:rsidR="002930C5" w:rsidRPr="00A24FDE" w:rsidRDefault="002930C5" w:rsidP="005320DD">
            <w:pPr>
              <w:spacing w:after="0" w:line="240" w:lineRule="auto"/>
              <w:jc w:val="center"/>
              <w:rPr>
                <w:rFonts w:cs="Times New Roman"/>
                <w:b/>
                <w:sz w:val="24"/>
                <w:szCs w:val="24"/>
              </w:rPr>
            </w:pPr>
            <w:r w:rsidRPr="00A24FDE">
              <w:rPr>
                <w:rFonts w:cs="Times New Roman"/>
                <w:b/>
                <w:sz w:val="24"/>
                <w:szCs w:val="24"/>
              </w:rPr>
              <w:t>№ п/п</w:t>
            </w:r>
          </w:p>
        </w:tc>
        <w:tc>
          <w:tcPr>
            <w:tcW w:w="1134" w:type="dxa"/>
          </w:tcPr>
          <w:p w14:paraId="0D97A73A" w14:textId="77777777" w:rsidR="002930C5" w:rsidRPr="00A24FDE" w:rsidRDefault="002930C5" w:rsidP="005320DD">
            <w:pPr>
              <w:spacing w:after="0" w:line="240" w:lineRule="auto"/>
              <w:jc w:val="center"/>
              <w:rPr>
                <w:rFonts w:cs="Times New Roman"/>
                <w:b/>
                <w:sz w:val="24"/>
                <w:szCs w:val="24"/>
              </w:rPr>
            </w:pPr>
            <w:r w:rsidRPr="00A24FDE">
              <w:rPr>
                <w:rFonts w:cs="Times New Roman"/>
                <w:b/>
                <w:sz w:val="24"/>
                <w:szCs w:val="24"/>
              </w:rPr>
              <w:t>Структурный элемент</w:t>
            </w:r>
          </w:p>
        </w:tc>
        <w:tc>
          <w:tcPr>
            <w:tcW w:w="4536" w:type="dxa"/>
          </w:tcPr>
          <w:p w14:paraId="0DF70CDA" w14:textId="77777777" w:rsidR="002930C5" w:rsidRPr="00A24FDE" w:rsidRDefault="002930C5" w:rsidP="005320DD">
            <w:pPr>
              <w:spacing w:after="0" w:line="240" w:lineRule="auto"/>
              <w:jc w:val="center"/>
              <w:rPr>
                <w:rFonts w:cs="Times New Roman"/>
                <w:b/>
                <w:sz w:val="24"/>
                <w:szCs w:val="24"/>
              </w:rPr>
            </w:pPr>
            <w:r w:rsidRPr="00A24FDE">
              <w:rPr>
                <w:rFonts w:cs="Times New Roman"/>
                <w:b/>
                <w:sz w:val="24"/>
                <w:szCs w:val="24"/>
              </w:rPr>
              <w:t>Действующая редакция</w:t>
            </w:r>
          </w:p>
        </w:tc>
        <w:tc>
          <w:tcPr>
            <w:tcW w:w="4508" w:type="dxa"/>
          </w:tcPr>
          <w:p w14:paraId="59B4C430" w14:textId="77777777" w:rsidR="002930C5" w:rsidRPr="00A24FDE" w:rsidRDefault="002930C5" w:rsidP="005320DD">
            <w:pPr>
              <w:spacing w:after="0" w:line="240" w:lineRule="auto"/>
              <w:jc w:val="center"/>
              <w:rPr>
                <w:rFonts w:cs="Times New Roman"/>
                <w:b/>
                <w:sz w:val="24"/>
                <w:szCs w:val="24"/>
              </w:rPr>
            </w:pPr>
            <w:r w:rsidRPr="00A24FDE">
              <w:rPr>
                <w:rFonts w:cs="Times New Roman"/>
                <w:b/>
                <w:sz w:val="24"/>
                <w:szCs w:val="24"/>
              </w:rPr>
              <w:t>Предлагаемая редакция</w:t>
            </w:r>
          </w:p>
        </w:tc>
        <w:tc>
          <w:tcPr>
            <w:tcW w:w="4139" w:type="dxa"/>
          </w:tcPr>
          <w:p w14:paraId="06D739BC" w14:textId="77777777" w:rsidR="002930C5" w:rsidRPr="00A24FDE" w:rsidRDefault="002930C5" w:rsidP="005320DD">
            <w:pPr>
              <w:spacing w:after="0" w:line="240" w:lineRule="auto"/>
              <w:jc w:val="center"/>
              <w:rPr>
                <w:rFonts w:cs="Times New Roman"/>
                <w:b/>
                <w:sz w:val="24"/>
                <w:szCs w:val="24"/>
              </w:rPr>
            </w:pPr>
            <w:r w:rsidRPr="00A24FDE">
              <w:rPr>
                <w:rFonts w:cs="Times New Roman"/>
                <w:b/>
                <w:sz w:val="24"/>
                <w:szCs w:val="24"/>
              </w:rPr>
              <w:t>Обоснование</w:t>
            </w:r>
          </w:p>
        </w:tc>
      </w:tr>
      <w:tr w:rsidR="002930C5" w:rsidRPr="00A24FDE" w14:paraId="26174AEC" w14:textId="77777777" w:rsidTr="002930C5">
        <w:tc>
          <w:tcPr>
            <w:tcW w:w="709" w:type="dxa"/>
          </w:tcPr>
          <w:p w14:paraId="572B0AB6" w14:textId="77777777" w:rsidR="002930C5" w:rsidRPr="00A24FDE" w:rsidRDefault="002930C5" w:rsidP="005320DD">
            <w:pPr>
              <w:spacing w:after="0" w:line="240" w:lineRule="auto"/>
              <w:jc w:val="center"/>
              <w:rPr>
                <w:rFonts w:cs="Times New Roman"/>
                <w:sz w:val="24"/>
                <w:szCs w:val="24"/>
              </w:rPr>
            </w:pPr>
            <w:r w:rsidRPr="00A24FDE">
              <w:rPr>
                <w:rFonts w:cs="Times New Roman"/>
                <w:sz w:val="24"/>
                <w:szCs w:val="24"/>
              </w:rPr>
              <w:t>1</w:t>
            </w:r>
          </w:p>
        </w:tc>
        <w:tc>
          <w:tcPr>
            <w:tcW w:w="1134" w:type="dxa"/>
          </w:tcPr>
          <w:p w14:paraId="2946C0FC" w14:textId="77777777" w:rsidR="002930C5" w:rsidRPr="00A24FDE" w:rsidRDefault="002930C5" w:rsidP="005320DD">
            <w:pPr>
              <w:spacing w:after="0" w:line="240" w:lineRule="auto"/>
              <w:jc w:val="center"/>
              <w:rPr>
                <w:rFonts w:cs="Times New Roman"/>
                <w:sz w:val="24"/>
                <w:szCs w:val="24"/>
              </w:rPr>
            </w:pPr>
            <w:r w:rsidRPr="00A24FDE">
              <w:rPr>
                <w:rFonts w:cs="Times New Roman"/>
                <w:sz w:val="24"/>
                <w:szCs w:val="24"/>
              </w:rPr>
              <w:t>2</w:t>
            </w:r>
          </w:p>
        </w:tc>
        <w:tc>
          <w:tcPr>
            <w:tcW w:w="4536" w:type="dxa"/>
          </w:tcPr>
          <w:p w14:paraId="1A66475C" w14:textId="77777777" w:rsidR="002930C5" w:rsidRPr="00A24FDE" w:rsidRDefault="002930C5" w:rsidP="005320DD">
            <w:pPr>
              <w:spacing w:after="0" w:line="240" w:lineRule="auto"/>
              <w:jc w:val="center"/>
              <w:rPr>
                <w:rFonts w:cs="Times New Roman"/>
                <w:sz w:val="24"/>
                <w:szCs w:val="24"/>
              </w:rPr>
            </w:pPr>
            <w:r w:rsidRPr="00A24FDE">
              <w:rPr>
                <w:rFonts w:cs="Times New Roman"/>
                <w:sz w:val="24"/>
                <w:szCs w:val="24"/>
              </w:rPr>
              <w:t>3</w:t>
            </w:r>
          </w:p>
        </w:tc>
        <w:tc>
          <w:tcPr>
            <w:tcW w:w="4508" w:type="dxa"/>
          </w:tcPr>
          <w:p w14:paraId="60CC56A8" w14:textId="77777777" w:rsidR="002930C5" w:rsidRPr="00A24FDE" w:rsidRDefault="002930C5" w:rsidP="005320DD">
            <w:pPr>
              <w:spacing w:after="0" w:line="240" w:lineRule="auto"/>
              <w:jc w:val="center"/>
              <w:rPr>
                <w:rFonts w:cs="Times New Roman"/>
                <w:sz w:val="24"/>
                <w:szCs w:val="24"/>
              </w:rPr>
            </w:pPr>
            <w:r w:rsidRPr="00A24FDE">
              <w:rPr>
                <w:rFonts w:cs="Times New Roman"/>
                <w:sz w:val="24"/>
                <w:szCs w:val="24"/>
              </w:rPr>
              <w:t>4</w:t>
            </w:r>
          </w:p>
        </w:tc>
        <w:tc>
          <w:tcPr>
            <w:tcW w:w="4139" w:type="dxa"/>
          </w:tcPr>
          <w:p w14:paraId="1A255AC1" w14:textId="77777777" w:rsidR="002930C5" w:rsidRPr="00A24FDE" w:rsidRDefault="002930C5" w:rsidP="005320DD">
            <w:pPr>
              <w:spacing w:after="0" w:line="240" w:lineRule="auto"/>
              <w:jc w:val="center"/>
              <w:rPr>
                <w:rFonts w:cs="Times New Roman"/>
                <w:sz w:val="24"/>
                <w:szCs w:val="24"/>
              </w:rPr>
            </w:pPr>
            <w:r w:rsidRPr="00A24FDE">
              <w:rPr>
                <w:rFonts w:cs="Times New Roman"/>
                <w:sz w:val="24"/>
                <w:szCs w:val="24"/>
              </w:rPr>
              <w:t>5</w:t>
            </w:r>
          </w:p>
        </w:tc>
      </w:tr>
      <w:tr w:rsidR="002930C5" w:rsidRPr="00A22097" w14:paraId="7A4CE980" w14:textId="77777777" w:rsidTr="005320DD">
        <w:tc>
          <w:tcPr>
            <w:tcW w:w="15026" w:type="dxa"/>
            <w:gridSpan w:val="5"/>
          </w:tcPr>
          <w:p w14:paraId="66A20B09" w14:textId="77777777" w:rsidR="002930C5" w:rsidRPr="002930C5" w:rsidRDefault="002930C5" w:rsidP="005320DD">
            <w:pPr>
              <w:spacing w:line="240" w:lineRule="auto"/>
              <w:jc w:val="center"/>
              <w:rPr>
                <w:rFonts w:ascii="Arial" w:eastAsia="Times New Roman" w:hAnsi="Arial" w:cs="Arial"/>
                <w:color w:val="444444"/>
                <w:kern w:val="36"/>
                <w:sz w:val="39"/>
                <w:szCs w:val="39"/>
                <w:lang w:val="ru-RU"/>
              </w:rPr>
            </w:pPr>
            <w:r w:rsidRPr="002930C5">
              <w:rPr>
                <w:rFonts w:cs="Times New Roman"/>
                <w:b/>
                <w:sz w:val="24"/>
                <w:szCs w:val="24"/>
                <w:lang w:val="ru-RU"/>
              </w:rPr>
              <w:t>Приказ Министра внутренних дел Республики Казахстан от 17 ноября 2014 года № 819</w:t>
            </w:r>
            <w:r w:rsidRPr="002930C5">
              <w:rPr>
                <w:rFonts w:ascii="Arial" w:eastAsia="Times New Roman" w:hAnsi="Arial" w:cs="Arial"/>
                <w:color w:val="444444"/>
                <w:kern w:val="36"/>
                <w:sz w:val="39"/>
                <w:szCs w:val="39"/>
                <w:lang w:val="ru-RU"/>
              </w:rPr>
              <w:t xml:space="preserve"> </w:t>
            </w:r>
          </w:p>
          <w:p w14:paraId="718E4729" w14:textId="77777777" w:rsidR="002930C5" w:rsidRPr="002930C5" w:rsidRDefault="002930C5" w:rsidP="005320DD">
            <w:pPr>
              <w:spacing w:line="240" w:lineRule="auto"/>
              <w:jc w:val="center"/>
              <w:rPr>
                <w:rFonts w:ascii="Arial" w:eastAsia="Times New Roman" w:hAnsi="Arial" w:cs="Arial"/>
                <w:color w:val="444444"/>
                <w:kern w:val="36"/>
                <w:sz w:val="39"/>
                <w:szCs w:val="39"/>
                <w:lang w:val="ru-RU"/>
              </w:rPr>
            </w:pPr>
            <w:r w:rsidRPr="002930C5">
              <w:rPr>
                <w:rFonts w:cs="Times New Roman"/>
                <w:sz w:val="24"/>
                <w:szCs w:val="24"/>
                <w:lang w:val="ru-RU"/>
              </w:rPr>
              <w:t>Об утверждении Правил внутреннего распорядка учреждений уголовно-исполнительной системы</w:t>
            </w:r>
          </w:p>
        </w:tc>
      </w:tr>
      <w:tr w:rsidR="002930C5" w:rsidRPr="00A22097" w14:paraId="4802530F" w14:textId="77777777" w:rsidTr="008041DE">
        <w:trPr>
          <w:trHeight w:val="1565"/>
        </w:trPr>
        <w:tc>
          <w:tcPr>
            <w:tcW w:w="709" w:type="dxa"/>
          </w:tcPr>
          <w:p w14:paraId="73A6CC35" w14:textId="77777777" w:rsidR="002930C5" w:rsidRPr="00A24FDE" w:rsidRDefault="002930C5" w:rsidP="005320DD">
            <w:pPr>
              <w:spacing w:after="0" w:line="240" w:lineRule="auto"/>
              <w:jc w:val="both"/>
              <w:rPr>
                <w:rFonts w:cs="Times New Roman"/>
                <w:sz w:val="24"/>
                <w:szCs w:val="24"/>
              </w:rPr>
            </w:pPr>
            <w:r w:rsidRPr="00A24FDE">
              <w:rPr>
                <w:rFonts w:cs="Times New Roman"/>
                <w:sz w:val="24"/>
                <w:szCs w:val="24"/>
              </w:rPr>
              <w:t>1</w:t>
            </w:r>
          </w:p>
        </w:tc>
        <w:tc>
          <w:tcPr>
            <w:tcW w:w="1134" w:type="dxa"/>
          </w:tcPr>
          <w:p w14:paraId="60F4FF11" w14:textId="77777777" w:rsidR="002930C5" w:rsidRPr="003F2312" w:rsidRDefault="002930C5" w:rsidP="005320DD">
            <w:pPr>
              <w:spacing w:after="0" w:line="240" w:lineRule="auto"/>
              <w:jc w:val="both"/>
              <w:rPr>
                <w:rFonts w:cs="Times New Roman"/>
                <w:sz w:val="24"/>
                <w:szCs w:val="24"/>
              </w:rPr>
            </w:pPr>
            <w:r>
              <w:rPr>
                <w:rFonts w:cs="Times New Roman"/>
                <w:sz w:val="24"/>
                <w:szCs w:val="24"/>
              </w:rPr>
              <w:t>Глава 9 параграф 2</w:t>
            </w:r>
          </w:p>
        </w:tc>
        <w:tc>
          <w:tcPr>
            <w:tcW w:w="4536" w:type="dxa"/>
          </w:tcPr>
          <w:p w14:paraId="31EA2C15" w14:textId="77777777" w:rsidR="002930C5" w:rsidRPr="002930C5" w:rsidRDefault="002930C5" w:rsidP="005320DD">
            <w:pPr>
              <w:spacing w:after="0" w:line="240" w:lineRule="auto"/>
              <w:jc w:val="both"/>
              <w:rPr>
                <w:rFonts w:cs="Times New Roman"/>
                <w:b/>
                <w:sz w:val="24"/>
                <w:szCs w:val="24"/>
                <w:lang w:val="ru-RU"/>
              </w:rPr>
            </w:pPr>
            <w:r w:rsidRPr="002930C5">
              <w:rPr>
                <w:rFonts w:cs="Times New Roman"/>
                <w:b/>
                <w:sz w:val="24"/>
                <w:szCs w:val="24"/>
                <w:lang w:val="ru-RU"/>
              </w:rPr>
              <w:t xml:space="preserve">      Параграф 2. Особенности отбывания наказания осужденными,</w:t>
            </w:r>
            <w:r w:rsidRPr="002930C5">
              <w:rPr>
                <w:rFonts w:cs="Times New Roman"/>
                <w:b/>
                <w:sz w:val="24"/>
                <w:szCs w:val="24"/>
                <w:lang w:val="ru-RU"/>
              </w:rPr>
              <w:br/>
              <w:t>содержащимися в учреждениях минимальной безопасности</w:t>
            </w:r>
          </w:p>
          <w:p w14:paraId="7FA9F399" w14:textId="77777777" w:rsidR="002930C5" w:rsidRPr="002930C5" w:rsidRDefault="002930C5" w:rsidP="005320DD">
            <w:pPr>
              <w:spacing w:after="0" w:line="240" w:lineRule="auto"/>
              <w:ind w:firstLine="340"/>
              <w:jc w:val="both"/>
              <w:rPr>
                <w:rFonts w:cs="Times New Roman"/>
                <w:sz w:val="24"/>
                <w:szCs w:val="24"/>
                <w:lang w:val="ru-RU"/>
              </w:rPr>
            </w:pPr>
            <w:r w:rsidRPr="002930C5">
              <w:rPr>
                <w:rFonts w:cs="Times New Roman"/>
                <w:sz w:val="24"/>
                <w:szCs w:val="24"/>
                <w:lang w:val="ru-RU"/>
              </w:rPr>
              <w:t>…</w:t>
            </w:r>
          </w:p>
          <w:p w14:paraId="35F329D9"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158. Осужденным, содержащимся в учреждениях минимальной безопасности не допускается:</w:t>
            </w:r>
          </w:p>
          <w:p w14:paraId="4C9927A6"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1) самовольно оставлять территорию учреждения;</w:t>
            </w:r>
          </w:p>
          <w:p w14:paraId="2A92DF87"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2) управлять транспортным средством, за исключением служебного транспорта;</w:t>
            </w:r>
          </w:p>
          <w:p w14:paraId="5F95F7D0"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3) приобретать, хранить огнестрельное и холодное оружие, взрывоопасные и взрывчатые вещества, наркотические средства или психотропные вещества, средства с функциями аудио-, фото- и видеозаписи, а также пользоваться ими за исключением мобильных средств связи с функциями "звонок/ответ/смс.";</w:t>
            </w:r>
          </w:p>
          <w:p w14:paraId="1750C221"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4) носить одежду военного образца;</w:t>
            </w:r>
          </w:p>
          <w:p w14:paraId="10341E1E"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5) производить, приобретать и употреблять все виды алкогольных напитков;</w:t>
            </w:r>
          </w:p>
          <w:p w14:paraId="3A742C3B"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6) без разрешения врача, приобретать, хранить и употреблять лекарственные средства содержащие наркотические средства, психотропные вещества, их аналоги и прекурсоры;</w:t>
            </w:r>
          </w:p>
          <w:p w14:paraId="15D1AA47"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7) в рабочее время без уведомления администрации учреждения покидать рабочие объекты. Осужденные трудоустраиваются и выполняют работы на объектах, указанных в трудовых договорах;</w:t>
            </w:r>
          </w:p>
          <w:p w14:paraId="277E2D47"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8) проносить, хранить и пользоваться на территории учреждения компьютерным оборудованием, мобильными средствами связи.</w:t>
            </w:r>
          </w:p>
          <w:p w14:paraId="2E9BBB36" w14:textId="77777777" w:rsidR="002930C5" w:rsidRPr="002930C5" w:rsidRDefault="002930C5" w:rsidP="005320DD">
            <w:pPr>
              <w:spacing w:after="0" w:line="240" w:lineRule="auto"/>
              <w:ind w:firstLine="340"/>
              <w:jc w:val="both"/>
              <w:rPr>
                <w:rFonts w:cs="Times New Roman"/>
                <w:sz w:val="24"/>
                <w:szCs w:val="24"/>
                <w:lang w:val="ru-RU"/>
              </w:rPr>
            </w:pPr>
            <w:r>
              <w:rPr>
                <w:rFonts w:cs="Times New Roman"/>
                <w:sz w:val="24"/>
                <w:szCs w:val="24"/>
              </w:rPr>
              <w:t>  </w:t>
            </w:r>
            <w:r w:rsidRPr="002930C5">
              <w:rPr>
                <w:rFonts w:cs="Times New Roman"/>
                <w:sz w:val="24"/>
                <w:szCs w:val="24"/>
                <w:lang w:val="ru-RU"/>
              </w:rPr>
              <w:t>Имеющиеся средства мобильной связи с функциями "звонок/ответ/смс" при входе на территорию учреждения сдаются на хранение в специально предназначенных запираемых ячейках, находящихся на контрольном пропускном пункте.</w:t>
            </w:r>
          </w:p>
          <w:p w14:paraId="2769C5DC" w14:textId="77777777" w:rsidR="002930C5" w:rsidRPr="002930C5" w:rsidRDefault="002930C5" w:rsidP="005320DD">
            <w:pPr>
              <w:spacing w:after="0" w:line="240" w:lineRule="auto"/>
              <w:ind w:firstLine="340"/>
              <w:jc w:val="both"/>
              <w:rPr>
                <w:rFonts w:cs="Times New Roman"/>
                <w:sz w:val="24"/>
                <w:szCs w:val="24"/>
                <w:lang w:val="ru-RU"/>
              </w:rPr>
            </w:pPr>
          </w:p>
          <w:p w14:paraId="1FD84817" w14:textId="77777777" w:rsidR="002930C5" w:rsidRPr="002930C5" w:rsidRDefault="002930C5" w:rsidP="005320DD">
            <w:pPr>
              <w:spacing w:after="0" w:line="240" w:lineRule="auto"/>
              <w:ind w:firstLine="340"/>
              <w:jc w:val="both"/>
              <w:rPr>
                <w:rFonts w:cs="Times New Roman"/>
                <w:sz w:val="24"/>
                <w:szCs w:val="24"/>
                <w:lang w:val="ru-RU"/>
              </w:rPr>
            </w:pPr>
          </w:p>
        </w:tc>
        <w:tc>
          <w:tcPr>
            <w:tcW w:w="4508" w:type="dxa"/>
          </w:tcPr>
          <w:p w14:paraId="4752528D" w14:textId="77777777" w:rsidR="002930C5" w:rsidRPr="002930C5" w:rsidRDefault="002930C5" w:rsidP="005320DD">
            <w:pPr>
              <w:spacing w:after="0" w:line="240" w:lineRule="auto"/>
              <w:ind w:firstLine="340"/>
              <w:jc w:val="both"/>
              <w:rPr>
                <w:rFonts w:cs="Times New Roman"/>
                <w:b/>
                <w:sz w:val="24"/>
                <w:szCs w:val="24"/>
                <w:lang w:val="ru-RU"/>
              </w:rPr>
            </w:pPr>
            <w:r w:rsidRPr="002930C5">
              <w:rPr>
                <w:rFonts w:cs="Times New Roman"/>
                <w:b/>
                <w:sz w:val="24"/>
                <w:szCs w:val="24"/>
                <w:lang w:val="ru-RU"/>
              </w:rPr>
              <w:t>Параграф 2. Особенности отбывания наказания осужденными,</w:t>
            </w:r>
            <w:r w:rsidRPr="002930C5">
              <w:rPr>
                <w:rFonts w:cs="Times New Roman"/>
                <w:b/>
                <w:sz w:val="24"/>
                <w:szCs w:val="24"/>
                <w:lang w:val="ru-RU"/>
              </w:rPr>
              <w:br/>
              <w:t>содержащимися в учреждениях минимальной безопасности</w:t>
            </w:r>
          </w:p>
          <w:p w14:paraId="3C35CDE7" w14:textId="77777777" w:rsidR="002930C5" w:rsidRPr="002930C5" w:rsidRDefault="002930C5" w:rsidP="005320DD">
            <w:pPr>
              <w:spacing w:after="0" w:line="240" w:lineRule="auto"/>
              <w:ind w:firstLine="340"/>
              <w:jc w:val="both"/>
              <w:rPr>
                <w:rFonts w:cs="Times New Roman"/>
                <w:sz w:val="24"/>
                <w:szCs w:val="24"/>
                <w:lang w:val="ru-RU"/>
              </w:rPr>
            </w:pPr>
            <w:r w:rsidRPr="002930C5">
              <w:rPr>
                <w:rFonts w:cs="Times New Roman"/>
                <w:sz w:val="24"/>
                <w:szCs w:val="24"/>
                <w:lang w:val="ru-RU"/>
              </w:rPr>
              <w:t>…</w:t>
            </w:r>
          </w:p>
          <w:p w14:paraId="7728F939" w14:textId="77777777" w:rsidR="002930C5" w:rsidRPr="002930C5" w:rsidRDefault="002930C5" w:rsidP="005320DD">
            <w:pPr>
              <w:spacing w:after="0" w:line="240" w:lineRule="auto"/>
              <w:ind w:firstLine="340"/>
              <w:jc w:val="both"/>
              <w:rPr>
                <w:rFonts w:cs="Times New Roman"/>
                <w:sz w:val="24"/>
                <w:szCs w:val="24"/>
                <w:lang w:val="ru-RU"/>
              </w:rPr>
            </w:pPr>
            <w:r w:rsidRPr="002930C5">
              <w:rPr>
                <w:rFonts w:cs="Times New Roman"/>
                <w:sz w:val="24"/>
                <w:szCs w:val="24"/>
                <w:lang w:val="ru-RU"/>
              </w:rPr>
              <w:t>158. Осужденным, содержащимся в учреждениях минимальной безопасности не допускается:</w:t>
            </w:r>
          </w:p>
          <w:p w14:paraId="79EDE588"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1) самовольно оставлять территорию учреждения;</w:t>
            </w:r>
          </w:p>
          <w:p w14:paraId="368B8CEA"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2) управлять транспортным средством, за исключением служебного транспорта;</w:t>
            </w:r>
          </w:p>
          <w:p w14:paraId="22A9C640"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3) приобретать, хранить огнестрельное и холодное оружие, взрывоопасные и взрывчатые вещества, наркотические средства или психотропные вещества, средства с функциями аудио-, фото- и видеозаписи, а также пользоваться ими за исключением мобильных средств связи с функциями "звонок/ответ/смс.";</w:t>
            </w:r>
          </w:p>
          <w:p w14:paraId="66274589"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4) носить одежду военного образца;</w:t>
            </w:r>
          </w:p>
          <w:p w14:paraId="0BA39322"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5) производить, приобретать и употреблять все виды алкогольных напитков;</w:t>
            </w:r>
          </w:p>
          <w:p w14:paraId="1D502438"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6) без разрешения врача, приобретать, хранить и употреблять лекарственные средства содержащие наркотические средства, психотропные вещества, их аналоги и прекурсоры;</w:t>
            </w:r>
          </w:p>
          <w:p w14:paraId="268A39E8"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7) в рабочее время без уведомления администрации учреждения покидать рабочие объекты. Осужденные трудоустраиваются и выполняют работы на объектах, указанных в трудовых договорах;</w:t>
            </w:r>
          </w:p>
          <w:p w14:paraId="1FDC50A6" w14:textId="77777777" w:rsidR="002930C5" w:rsidRPr="002930C5" w:rsidRDefault="002930C5" w:rsidP="005320DD">
            <w:pPr>
              <w:spacing w:after="0" w:line="240" w:lineRule="auto"/>
              <w:ind w:firstLine="340"/>
              <w:jc w:val="both"/>
              <w:rPr>
                <w:rFonts w:cs="Times New Roman"/>
                <w:sz w:val="24"/>
                <w:szCs w:val="24"/>
                <w:lang w:val="ru-RU"/>
              </w:rPr>
            </w:pPr>
            <w:r w:rsidRPr="002E2806">
              <w:rPr>
                <w:rFonts w:cs="Times New Roman"/>
                <w:sz w:val="24"/>
                <w:szCs w:val="24"/>
              </w:rPr>
              <w:t>     </w:t>
            </w:r>
            <w:r w:rsidRPr="002930C5">
              <w:rPr>
                <w:rFonts w:cs="Times New Roman"/>
                <w:sz w:val="24"/>
                <w:szCs w:val="24"/>
                <w:lang w:val="ru-RU"/>
              </w:rPr>
              <w:t xml:space="preserve"> 8) проносить, хранить и пользоваться на территории учреждения компьютерным оборудованием, мобильными средствами связи.</w:t>
            </w:r>
          </w:p>
          <w:p w14:paraId="6B3D0CD2" w14:textId="703B1812" w:rsidR="002930C5" w:rsidRPr="002C165E" w:rsidRDefault="002930C5" w:rsidP="002C165E">
            <w:pPr>
              <w:spacing w:after="0" w:line="240" w:lineRule="auto"/>
              <w:ind w:firstLine="340"/>
              <w:jc w:val="both"/>
              <w:rPr>
                <w:rFonts w:cs="Times New Roman"/>
                <w:sz w:val="24"/>
                <w:szCs w:val="24"/>
                <w:lang w:val="ru-RU"/>
              </w:rPr>
            </w:pPr>
            <w:r>
              <w:rPr>
                <w:rFonts w:cs="Times New Roman"/>
                <w:sz w:val="24"/>
                <w:szCs w:val="24"/>
              </w:rPr>
              <w:t>   </w:t>
            </w:r>
            <w:r w:rsidRPr="002930C5">
              <w:rPr>
                <w:rFonts w:cs="Times New Roman"/>
                <w:sz w:val="24"/>
                <w:szCs w:val="24"/>
                <w:lang w:val="ru-RU"/>
              </w:rPr>
              <w:t>Имеющиеся средства мобильной связи с функциями "звонок/ответ/смс" при входе на территорию учреждения сдаются на хранение в специально предназначенных запираемых ячейках, находящихся на контрольном пропускном пункте.</w:t>
            </w:r>
          </w:p>
          <w:p w14:paraId="2021BC84" w14:textId="77777777" w:rsidR="002930C5" w:rsidRPr="002930C5" w:rsidRDefault="002930C5" w:rsidP="005320DD">
            <w:pPr>
              <w:spacing w:after="0" w:line="240" w:lineRule="auto"/>
              <w:jc w:val="both"/>
              <w:rPr>
                <w:rFonts w:cs="Times New Roman"/>
                <w:b/>
                <w:sz w:val="24"/>
                <w:szCs w:val="24"/>
                <w:lang w:val="ru-RU"/>
              </w:rPr>
            </w:pPr>
            <w:r w:rsidRPr="002930C5">
              <w:rPr>
                <w:rFonts w:cs="Times New Roman"/>
                <w:b/>
                <w:sz w:val="24"/>
                <w:szCs w:val="24"/>
                <w:lang w:val="ru-RU"/>
              </w:rPr>
              <w:t xml:space="preserve">   Администрация учреждения осуществляет контроль и надзор за осужденными на территории учреждения и за ее пределами,  в том числе биометрическую идентификацию посредством технических средств надзора, контроля и охраны. </w:t>
            </w:r>
          </w:p>
          <w:p w14:paraId="4949E0E7" w14:textId="000B3CAF" w:rsidR="002930C5" w:rsidRPr="002930C5" w:rsidRDefault="002C165E" w:rsidP="005320DD">
            <w:pPr>
              <w:spacing w:after="0" w:line="240" w:lineRule="auto"/>
              <w:jc w:val="both"/>
              <w:rPr>
                <w:rFonts w:cs="Times New Roman"/>
                <w:b/>
                <w:sz w:val="24"/>
                <w:szCs w:val="24"/>
                <w:lang w:val="ru-RU"/>
              </w:rPr>
            </w:pPr>
            <w:r>
              <w:rPr>
                <w:rFonts w:cs="Times New Roman"/>
                <w:b/>
                <w:sz w:val="24"/>
                <w:szCs w:val="24"/>
                <w:lang w:val="ru-RU"/>
              </w:rPr>
              <w:t xml:space="preserve">   Периодичность проверок определяет администрация учреждения с учетом количество объектов, но не менее 2-х проверок в день.  </w:t>
            </w:r>
          </w:p>
          <w:p w14:paraId="3245ECAA" w14:textId="77777777" w:rsidR="002930C5" w:rsidRPr="002930C5" w:rsidRDefault="002930C5" w:rsidP="005320DD">
            <w:pPr>
              <w:spacing w:after="0" w:line="240" w:lineRule="auto"/>
              <w:ind w:firstLine="340"/>
              <w:jc w:val="both"/>
              <w:rPr>
                <w:rFonts w:cs="Times New Roman"/>
                <w:b/>
                <w:sz w:val="24"/>
                <w:szCs w:val="24"/>
                <w:lang w:val="ru-RU"/>
              </w:rPr>
            </w:pPr>
          </w:p>
          <w:p w14:paraId="3F94FB11" w14:textId="77777777" w:rsidR="002930C5" w:rsidRPr="002930C5" w:rsidRDefault="002930C5" w:rsidP="005320DD">
            <w:pPr>
              <w:spacing w:after="0" w:line="240" w:lineRule="auto"/>
              <w:ind w:firstLine="340"/>
              <w:jc w:val="both"/>
              <w:rPr>
                <w:rFonts w:cs="Times New Roman"/>
                <w:sz w:val="24"/>
                <w:szCs w:val="24"/>
                <w:lang w:val="ru-RU"/>
              </w:rPr>
            </w:pPr>
          </w:p>
        </w:tc>
        <w:tc>
          <w:tcPr>
            <w:tcW w:w="4139" w:type="dxa"/>
          </w:tcPr>
          <w:p w14:paraId="517095B0" w14:textId="77777777" w:rsidR="002930C5" w:rsidRPr="002930C5" w:rsidRDefault="002930C5" w:rsidP="005320DD">
            <w:pPr>
              <w:pStyle w:val="af6"/>
              <w:widowControl w:val="0"/>
              <w:pBdr>
                <w:bottom w:val="single" w:sz="4" w:space="31" w:color="FFFFFF"/>
              </w:pBdr>
              <w:ind w:left="0"/>
              <w:contextualSpacing/>
              <w:jc w:val="both"/>
              <w:rPr>
                <w:sz w:val="24"/>
                <w:szCs w:val="24"/>
                <w:lang w:val="ru-RU"/>
              </w:rPr>
            </w:pPr>
            <w:r>
              <w:rPr>
                <w:sz w:val="24"/>
                <w:szCs w:val="24"/>
                <w:lang w:val="ru-RU"/>
              </w:rPr>
              <w:t xml:space="preserve">     </w:t>
            </w:r>
            <w:r w:rsidRPr="002930C5">
              <w:rPr>
                <w:sz w:val="24"/>
                <w:szCs w:val="24"/>
                <w:lang w:val="ru-RU"/>
              </w:rPr>
              <w:t>Главная задача, которую государство ставит перед такой формой отбывания наказания – это ресоциализация осужденных, содействие в формировании осужденных к самодисциплине и соблюдению правил, которые должны привести к исправлению и реабилитации их в обществе.</w:t>
            </w:r>
          </w:p>
          <w:p w14:paraId="07B33A09" w14:textId="5D1C5D49" w:rsidR="002930C5" w:rsidRPr="002930C5" w:rsidRDefault="002930C5" w:rsidP="005320DD">
            <w:pPr>
              <w:pStyle w:val="af6"/>
              <w:widowControl w:val="0"/>
              <w:pBdr>
                <w:bottom w:val="single" w:sz="4" w:space="31" w:color="FFFFFF"/>
              </w:pBdr>
              <w:ind w:left="0"/>
              <w:contextualSpacing/>
              <w:jc w:val="both"/>
              <w:rPr>
                <w:sz w:val="24"/>
                <w:szCs w:val="24"/>
                <w:lang w:val="ru-RU"/>
              </w:rPr>
            </w:pPr>
            <w:r>
              <w:rPr>
                <w:sz w:val="24"/>
                <w:szCs w:val="24"/>
                <w:lang w:val="ru-RU"/>
              </w:rPr>
              <w:t xml:space="preserve">       </w:t>
            </w:r>
            <w:r w:rsidRPr="002930C5">
              <w:rPr>
                <w:sz w:val="24"/>
                <w:szCs w:val="24"/>
                <w:lang w:val="ru-RU"/>
              </w:rPr>
              <w:t>Однако, свою свою роль - институт учреждения минимальной безопасности</w:t>
            </w:r>
            <w:r>
              <w:rPr>
                <w:sz w:val="24"/>
                <w:szCs w:val="24"/>
                <w:lang w:val="ru-RU"/>
              </w:rPr>
              <w:t xml:space="preserve"> </w:t>
            </w:r>
            <w:r w:rsidRPr="008F4692">
              <w:rPr>
                <w:i/>
                <w:sz w:val="24"/>
                <w:szCs w:val="24"/>
                <w:lang w:val="ru-RU"/>
              </w:rPr>
              <w:t>(далее- УМБ)</w:t>
            </w:r>
            <w:r w:rsidRPr="002930C5">
              <w:rPr>
                <w:sz w:val="24"/>
                <w:szCs w:val="24"/>
                <w:lang w:val="ru-RU"/>
              </w:rPr>
              <w:t xml:space="preserve"> как они предполагались изначально уже не выполняют (колония-поселение). Данные учреждения создавались с целью полной трудовой занятости на своих объектах животноводства, полеводства, садоводства, строительства и т.д. </w:t>
            </w:r>
          </w:p>
          <w:p w14:paraId="01C61682" w14:textId="63DA2D22" w:rsidR="002930C5" w:rsidRPr="002930C5" w:rsidRDefault="00AC1B00" w:rsidP="005320DD">
            <w:pPr>
              <w:pStyle w:val="af6"/>
              <w:widowControl w:val="0"/>
              <w:pBdr>
                <w:bottom w:val="single" w:sz="4" w:space="31" w:color="FFFFFF"/>
              </w:pBdr>
              <w:ind w:left="0"/>
              <w:contextualSpacing/>
              <w:jc w:val="both"/>
              <w:rPr>
                <w:sz w:val="24"/>
                <w:szCs w:val="24"/>
                <w:lang w:val="ru-RU"/>
              </w:rPr>
            </w:pPr>
            <w:r>
              <w:rPr>
                <w:sz w:val="24"/>
                <w:szCs w:val="24"/>
                <w:lang w:val="ru-RU"/>
              </w:rPr>
              <w:t xml:space="preserve">     </w:t>
            </w:r>
            <w:r w:rsidR="00DA60CE">
              <w:rPr>
                <w:sz w:val="24"/>
                <w:szCs w:val="24"/>
                <w:lang w:val="ru-RU"/>
              </w:rPr>
              <w:t>С</w:t>
            </w:r>
            <w:r w:rsidR="002930C5" w:rsidRPr="002930C5">
              <w:rPr>
                <w:sz w:val="24"/>
                <w:szCs w:val="24"/>
                <w:lang w:val="ru-RU"/>
              </w:rPr>
              <w:t xml:space="preserve">одержание положительно характеризующихся осужденных в условиях </w:t>
            </w:r>
            <w:r w:rsidR="002930C5">
              <w:rPr>
                <w:sz w:val="24"/>
                <w:szCs w:val="24"/>
                <w:lang w:val="ru-RU"/>
              </w:rPr>
              <w:t>УМБ</w:t>
            </w:r>
            <w:r w:rsidR="002930C5" w:rsidRPr="002930C5">
              <w:rPr>
                <w:sz w:val="24"/>
                <w:szCs w:val="24"/>
                <w:lang w:val="ru-RU"/>
              </w:rPr>
              <w:t xml:space="preserve">, предполагает о низкой степени общественной опасности и оставления таких лиц без охраны. </w:t>
            </w:r>
          </w:p>
          <w:p w14:paraId="275A2549" w14:textId="454DB0B4" w:rsidR="002930C5" w:rsidRPr="002930C5" w:rsidRDefault="002930C5" w:rsidP="005320DD">
            <w:pPr>
              <w:pStyle w:val="af6"/>
              <w:widowControl w:val="0"/>
              <w:pBdr>
                <w:bottom w:val="single" w:sz="4" w:space="31" w:color="FFFFFF"/>
              </w:pBdr>
              <w:ind w:left="0"/>
              <w:contextualSpacing/>
              <w:jc w:val="both"/>
              <w:rPr>
                <w:sz w:val="24"/>
                <w:szCs w:val="24"/>
                <w:lang w:val="ru-RU"/>
              </w:rPr>
            </w:pPr>
            <w:r>
              <w:rPr>
                <w:sz w:val="24"/>
                <w:szCs w:val="24"/>
                <w:lang w:val="ru-RU"/>
              </w:rPr>
              <w:t xml:space="preserve">       </w:t>
            </w:r>
            <w:r w:rsidRPr="002930C5">
              <w:rPr>
                <w:sz w:val="24"/>
                <w:szCs w:val="24"/>
                <w:lang w:val="ru-RU"/>
              </w:rPr>
              <w:t xml:space="preserve">В тоже время, значительное количество правонарушений со стороны таких осужденных в </w:t>
            </w:r>
            <w:r>
              <w:rPr>
                <w:sz w:val="24"/>
                <w:szCs w:val="24"/>
                <w:lang w:val="ru-RU"/>
              </w:rPr>
              <w:t>УМБ</w:t>
            </w:r>
            <w:r w:rsidRPr="002930C5">
              <w:rPr>
                <w:sz w:val="24"/>
                <w:szCs w:val="24"/>
                <w:lang w:val="ru-RU"/>
              </w:rPr>
              <w:t xml:space="preserve"> способствует их правовой статус:</w:t>
            </w:r>
          </w:p>
          <w:p w14:paraId="485533DE" w14:textId="77777777" w:rsidR="002930C5" w:rsidRPr="002930C5" w:rsidRDefault="002930C5" w:rsidP="005320DD">
            <w:pPr>
              <w:pStyle w:val="af6"/>
              <w:widowControl w:val="0"/>
              <w:pBdr>
                <w:bottom w:val="single" w:sz="4" w:space="31" w:color="FFFFFF"/>
              </w:pBdr>
              <w:ind w:left="0"/>
              <w:contextualSpacing/>
              <w:jc w:val="both"/>
              <w:rPr>
                <w:sz w:val="24"/>
                <w:szCs w:val="24"/>
                <w:lang w:val="ru-RU"/>
              </w:rPr>
            </w:pPr>
            <w:r w:rsidRPr="002930C5">
              <w:rPr>
                <w:sz w:val="24"/>
                <w:szCs w:val="24"/>
                <w:lang w:val="ru-RU"/>
              </w:rPr>
              <w:t>- безнадзорного передвижения в пределах границ территории, прилегающей к учреждению (по характеру выполняемой ими работы, в связи с обучением, для приобретения предметов первой необходимости, посещения бани или парикмахерской);</w:t>
            </w:r>
          </w:p>
          <w:p w14:paraId="07B3AE08" w14:textId="77777777" w:rsidR="002930C5" w:rsidRPr="002930C5" w:rsidRDefault="002930C5" w:rsidP="005320DD">
            <w:pPr>
              <w:pStyle w:val="af6"/>
              <w:widowControl w:val="0"/>
              <w:pBdr>
                <w:bottom w:val="single" w:sz="4" w:space="31" w:color="FFFFFF"/>
              </w:pBdr>
              <w:ind w:left="0"/>
              <w:contextualSpacing/>
              <w:jc w:val="both"/>
              <w:rPr>
                <w:sz w:val="24"/>
                <w:szCs w:val="24"/>
                <w:lang w:val="ru-RU"/>
              </w:rPr>
            </w:pPr>
            <w:r w:rsidRPr="002930C5">
              <w:rPr>
                <w:sz w:val="24"/>
                <w:szCs w:val="24"/>
                <w:lang w:val="ru-RU"/>
              </w:rPr>
              <w:t>- трудоустройства на различных рабочих объектах за пределами учреждения;</w:t>
            </w:r>
          </w:p>
          <w:p w14:paraId="13282F58" w14:textId="77777777" w:rsidR="002930C5" w:rsidRPr="008F4692" w:rsidRDefault="002930C5" w:rsidP="005320DD">
            <w:pPr>
              <w:pStyle w:val="af6"/>
              <w:widowControl w:val="0"/>
              <w:pBdr>
                <w:bottom w:val="single" w:sz="4" w:space="31" w:color="FFFFFF"/>
              </w:pBdr>
              <w:ind w:left="0"/>
              <w:contextualSpacing/>
              <w:jc w:val="both"/>
              <w:rPr>
                <w:sz w:val="24"/>
                <w:szCs w:val="24"/>
                <w:lang w:val="kk-KZ"/>
              </w:rPr>
            </w:pPr>
            <w:r w:rsidRPr="002930C5">
              <w:rPr>
                <w:sz w:val="24"/>
                <w:szCs w:val="24"/>
                <w:lang w:val="ru-RU"/>
              </w:rPr>
              <w:t xml:space="preserve">-  </w:t>
            </w:r>
            <w:r w:rsidRPr="008F4692">
              <w:rPr>
                <w:sz w:val="24"/>
                <w:szCs w:val="24"/>
                <w:lang w:val="kk-KZ"/>
              </w:rPr>
              <w:t>на длительный (отпуск) и краткосрочный выезды (исключительные случаи) за пределы учреждения;</w:t>
            </w:r>
          </w:p>
          <w:p w14:paraId="07ACEC8F" w14:textId="77777777" w:rsidR="002930C5" w:rsidRPr="008F4692" w:rsidRDefault="002930C5" w:rsidP="005320DD">
            <w:pPr>
              <w:pStyle w:val="af6"/>
              <w:widowControl w:val="0"/>
              <w:pBdr>
                <w:bottom w:val="single" w:sz="4" w:space="31" w:color="FFFFFF"/>
              </w:pBdr>
              <w:ind w:left="0"/>
              <w:contextualSpacing/>
              <w:jc w:val="both"/>
              <w:rPr>
                <w:sz w:val="24"/>
                <w:szCs w:val="24"/>
                <w:lang w:val="kk-KZ"/>
              </w:rPr>
            </w:pPr>
            <w:r w:rsidRPr="008F4692">
              <w:rPr>
                <w:sz w:val="24"/>
                <w:szCs w:val="24"/>
                <w:lang w:val="kk-KZ"/>
              </w:rPr>
              <w:t xml:space="preserve">- проживания осужденными со своими </w:t>
            </w:r>
            <w:r w:rsidRPr="002930C5">
              <w:rPr>
                <w:sz w:val="24"/>
                <w:szCs w:val="24"/>
                <w:lang w:val="ru-RU"/>
              </w:rPr>
              <w:t>семьями на арендованной или собственной жилой площади в пределах населенного пункта, где располагается учреждение;</w:t>
            </w:r>
          </w:p>
          <w:p w14:paraId="0FFBD629" w14:textId="77777777" w:rsidR="002930C5" w:rsidRDefault="002930C5" w:rsidP="005320DD">
            <w:pPr>
              <w:pStyle w:val="af6"/>
              <w:widowControl w:val="0"/>
              <w:pBdr>
                <w:bottom w:val="single" w:sz="4" w:space="31" w:color="FFFFFF"/>
              </w:pBdr>
              <w:ind w:left="0"/>
              <w:contextualSpacing/>
              <w:jc w:val="both"/>
              <w:rPr>
                <w:rFonts w:ascii="Arial" w:hAnsi="Arial" w:cs="Arial"/>
                <w:sz w:val="28"/>
                <w:szCs w:val="28"/>
                <w:lang w:val="ru-RU"/>
              </w:rPr>
            </w:pPr>
            <w:r w:rsidRPr="002930C5">
              <w:rPr>
                <w:sz w:val="24"/>
                <w:szCs w:val="24"/>
                <w:lang w:val="ru-RU"/>
              </w:rPr>
              <w:t>- свободного передвижения в пределах территории учреждения</w:t>
            </w:r>
            <w:r>
              <w:rPr>
                <w:sz w:val="24"/>
                <w:szCs w:val="24"/>
                <w:lang w:val="ru-RU"/>
              </w:rPr>
              <w:t xml:space="preserve">, </w:t>
            </w:r>
            <w:r w:rsidRPr="002930C5">
              <w:rPr>
                <w:sz w:val="24"/>
                <w:szCs w:val="24"/>
                <w:lang w:val="ru-RU"/>
              </w:rPr>
              <w:t>выходны</w:t>
            </w:r>
            <w:r>
              <w:rPr>
                <w:sz w:val="24"/>
                <w:szCs w:val="24"/>
                <w:lang w:val="ru-RU"/>
              </w:rPr>
              <w:t>е</w:t>
            </w:r>
            <w:r w:rsidRPr="002930C5">
              <w:rPr>
                <w:sz w:val="24"/>
                <w:szCs w:val="24"/>
                <w:lang w:val="ru-RU"/>
              </w:rPr>
              <w:t xml:space="preserve"> и праздничны</w:t>
            </w:r>
            <w:r>
              <w:rPr>
                <w:sz w:val="24"/>
                <w:szCs w:val="24"/>
                <w:lang w:val="ru-RU"/>
              </w:rPr>
              <w:t>е</w:t>
            </w:r>
            <w:r w:rsidRPr="002930C5">
              <w:rPr>
                <w:sz w:val="24"/>
                <w:szCs w:val="24"/>
                <w:lang w:val="ru-RU"/>
              </w:rPr>
              <w:t xml:space="preserve"> дн</w:t>
            </w:r>
            <w:r>
              <w:rPr>
                <w:sz w:val="24"/>
                <w:szCs w:val="24"/>
                <w:lang w:val="ru-RU"/>
              </w:rPr>
              <w:t>и</w:t>
            </w:r>
            <w:r w:rsidRPr="002930C5">
              <w:rPr>
                <w:sz w:val="24"/>
                <w:szCs w:val="24"/>
                <w:lang w:val="ru-RU"/>
              </w:rPr>
              <w:t xml:space="preserve"> в порядке поощрения.</w:t>
            </w:r>
            <w:r w:rsidRPr="00C34891">
              <w:rPr>
                <w:rFonts w:ascii="Arial" w:hAnsi="Arial" w:cs="Arial"/>
                <w:sz w:val="28"/>
                <w:szCs w:val="28"/>
                <w:lang w:val="ru-RU"/>
              </w:rPr>
              <w:t xml:space="preserve"> </w:t>
            </w:r>
          </w:p>
          <w:p w14:paraId="4B539CD0" w14:textId="77777777" w:rsidR="002930C5" w:rsidRPr="002930C5" w:rsidRDefault="002930C5" w:rsidP="005320DD">
            <w:pPr>
              <w:pStyle w:val="af6"/>
              <w:widowControl w:val="0"/>
              <w:pBdr>
                <w:bottom w:val="single" w:sz="4" w:space="31" w:color="FFFFFF"/>
              </w:pBdr>
              <w:ind w:left="0"/>
              <w:contextualSpacing/>
              <w:jc w:val="both"/>
              <w:rPr>
                <w:b/>
                <w:sz w:val="24"/>
                <w:szCs w:val="24"/>
                <w:lang w:val="ru-RU"/>
              </w:rPr>
            </w:pPr>
            <w:r>
              <w:rPr>
                <w:rFonts w:ascii="Arial" w:hAnsi="Arial" w:cs="Arial"/>
                <w:sz w:val="28"/>
                <w:szCs w:val="28"/>
                <w:lang w:val="ru-RU"/>
              </w:rPr>
              <w:t xml:space="preserve">    </w:t>
            </w:r>
            <w:r w:rsidRPr="001E5F89">
              <w:rPr>
                <w:b/>
                <w:sz w:val="24"/>
                <w:szCs w:val="24"/>
                <w:lang w:val="ru-RU"/>
              </w:rPr>
              <w:t xml:space="preserve">За последние 5 лет зарегистрировано 443 фактов  самовольных оставлений мест отбывания наказания осужденными УМБ. </w:t>
            </w:r>
          </w:p>
          <w:p w14:paraId="61B3C10F" w14:textId="77777777" w:rsidR="002930C5" w:rsidRPr="008F4692" w:rsidRDefault="002930C5" w:rsidP="005320DD">
            <w:pPr>
              <w:pStyle w:val="af6"/>
              <w:widowControl w:val="0"/>
              <w:pBdr>
                <w:bottom w:val="single" w:sz="4" w:space="31" w:color="FFFFFF"/>
              </w:pBdr>
              <w:ind w:left="0"/>
              <w:contextualSpacing/>
              <w:jc w:val="both"/>
              <w:rPr>
                <w:sz w:val="24"/>
                <w:szCs w:val="24"/>
                <w:lang w:val="ru-RU"/>
              </w:rPr>
            </w:pPr>
            <w:r>
              <w:rPr>
                <w:sz w:val="24"/>
                <w:szCs w:val="24"/>
                <w:lang w:val="ru-RU"/>
              </w:rPr>
              <w:t xml:space="preserve">      В этой связи п</w:t>
            </w:r>
            <w:r w:rsidRPr="00A35D34">
              <w:rPr>
                <w:sz w:val="24"/>
                <w:szCs w:val="24"/>
                <w:lang w:val="ru-RU"/>
              </w:rPr>
              <w:t xml:space="preserve">редлагается внедрение </w:t>
            </w:r>
            <w:r>
              <w:rPr>
                <w:sz w:val="24"/>
                <w:szCs w:val="24"/>
                <w:lang w:val="ru-RU"/>
              </w:rPr>
              <w:t xml:space="preserve">мобильного </w:t>
            </w:r>
            <w:r w:rsidRPr="00A35D34">
              <w:rPr>
                <w:sz w:val="24"/>
                <w:szCs w:val="24"/>
                <w:lang w:val="ru-RU"/>
              </w:rPr>
              <w:t xml:space="preserve"> </w:t>
            </w:r>
            <w:r w:rsidRPr="00A35D34">
              <w:rPr>
                <w:bCs/>
                <w:iCs/>
                <w:sz w:val="24"/>
                <w:szCs w:val="24"/>
                <w:lang w:val="ru-RU"/>
              </w:rPr>
              <w:t xml:space="preserve">устройства для идентификации личности с функцией распознавания лица </w:t>
            </w:r>
            <w:r w:rsidRPr="00A35D34">
              <w:rPr>
                <w:iCs/>
                <w:sz w:val="24"/>
                <w:szCs w:val="24"/>
                <w:lang w:val="ru-RU"/>
              </w:rPr>
              <w:t xml:space="preserve">для повышения эффективности контроля и надзора за осужденными в </w:t>
            </w:r>
            <w:r>
              <w:rPr>
                <w:sz w:val="24"/>
                <w:szCs w:val="24"/>
                <w:lang w:val="ru-RU"/>
              </w:rPr>
              <w:t>УМБ</w:t>
            </w:r>
            <w:r w:rsidRPr="00A35D34">
              <w:rPr>
                <w:bCs/>
                <w:iCs/>
                <w:sz w:val="24"/>
                <w:szCs w:val="24"/>
                <w:lang w:val="ru-RU"/>
              </w:rPr>
              <w:t xml:space="preserve">, способствующее повышению результативности работы сотрудников </w:t>
            </w:r>
            <w:r>
              <w:rPr>
                <w:bCs/>
                <w:iCs/>
                <w:sz w:val="24"/>
                <w:szCs w:val="24"/>
                <w:lang w:val="ru-RU"/>
              </w:rPr>
              <w:t>правоохранительных органов</w:t>
            </w:r>
            <w:r w:rsidRPr="00A35D34">
              <w:rPr>
                <w:bCs/>
                <w:iCs/>
                <w:sz w:val="24"/>
                <w:szCs w:val="24"/>
                <w:lang w:val="ru-RU"/>
              </w:rPr>
              <w:t>, минимизации коррупционных рисков, снижению уровня преступности</w:t>
            </w:r>
            <w:r w:rsidRPr="00A35D34">
              <w:rPr>
                <w:sz w:val="24"/>
                <w:szCs w:val="24"/>
                <w:lang w:val="ru-RU"/>
              </w:rPr>
              <w:t xml:space="preserve">. </w:t>
            </w:r>
            <w:r>
              <w:rPr>
                <w:sz w:val="24"/>
                <w:szCs w:val="24"/>
                <w:lang w:val="ru-RU"/>
              </w:rPr>
              <w:t xml:space="preserve">    Данная </w:t>
            </w:r>
            <w:r w:rsidRPr="00A35D34">
              <w:rPr>
                <w:sz w:val="24"/>
                <w:szCs w:val="24"/>
                <w:lang w:val="ru-RU"/>
              </w:rPr>
              <w:t>технология обладает широким функциональным потенциалом и в перспективе может быть адаптирована для контроля осужденных, находящихся под пробационным контролем, административным надзором, а также использоваться в иных подразделениях правоохранительных органов, что способствует унификации и модернизации систем идентификации в сфере обеспечения общественной безопасности.</w:t>
            </w:r>
            <w:r>
              <w:rPr>
                <w:sz w:val="24"/>
                <w:szCs w:val="24"/>
                <w:lang w:val="ru-RU"/>
              </w:rPr>
              <w:t xml:space="preserve"> </w:t>
            </w:r>
          </w:p>
        </w:tc>
      </w:tr>
      <w:tr w:rsidR="002930C5" w:rsidRPr="002E009B" w14:paraId="221868E9" w14:textId="77777777" w:rsidTr="005320DD">
        <w:tc>
          <w:tcPr>
            <w:tcW w:w="15026" w:type="dxa"/>
            <w:gridSpan w:val="5"/>
            <w:shd w:val="clear" w:color="auto" w:fill="auto"/>
          </w:tcPr>
          <w:p w14:paraId="1C3954E5" w14:textId="77777777" w:rsidR="002930C5" w:rsidRPr="002930C5" w:rsidRDefault="002930C5" w:rsidP="005320DD">
            <w:pPr>
              <w:spacing w:line="240" w:lineRule="auto"/>
              <w:ind w:firstLine="284"/>
              <w:jc w:val="center"/>
              <w:rPr>
                <w:rFonts w:ascii="Arial" w:eastAsia="Times New Roman" w:hAnsi="Arial" w:cs="Arial"/>
                <w:color w:val="444444"/>
                <w:kern w:val="36"/>
                <w:sz w:val="39"/>
                <w:szCs w:val="39"/>
                <w:lang w:val="ru-RU"/>
              </w:rPr>
            </w:pPr>
            <w:r w:rsidRPr="002930C5">
              <w:rPr>
                <w:rFonts w:cs="Times New Roman"/>
                <w:b/>
                <w:sz w:val="24"/>
                <w:szCs w:val="24"/>
                <w:lang w:val="ru-RU"/>
              </w:rPr>
              <w:t>Приказ Министра внутренних дел Республики Казахстан от 30 сентября 2025 года № 735</w:t>
            </w:r>
            <w:r w:rsidRPr="002930C5">
              <w:rPr>
                <w:rFonts w:ascii="Arial" w:eastAsia="Times New Roman" w:hAnsi="Arial" w:cs="Arial"/>
                <w:color w:val="444444"/>
                <w:kern w:val="36"/>
                <w:sz w:val="39"/>
                <w:szCs w:val="39"/>
                <w:lang w:val="ru-RU"/>
              </w:rPr>
              <w:t xml:space="preserve"> </w:t>
            </w:r>
          </w:p>
          <w:p w14:paraId="5E7AA4FD" w14:textId="77777777" w:rsidR="002930C5" w:rsidRPr="002930C5" w:rsidRDefault="002930C5" w:rsidP="005320DD">
            <w:pPr>
              <w:spacing w:line="240" w:lineRule="auto"/>
              <w:ind w:firstLine="284"/>
              <w:jc w:val="center"/>
              <w:rPr>
                <w:rFonts w:cs="Times New Roman"/>
                <w:b/>
                <w:sz w:val="24"/>
                <w:szCs w:val="24"/>
                <w:lang w:val="ru-RU"/>
              </w:rPr>
            </w:pPr>
            <w:r w:rsidRPr="002930C5">
              <w:rPr>
                <w:rFonts w:cs="Times New Roman"/>
                <w:sz w:val="24"/>
                <w:szCs w:val="24"/>
                <w:lang w:val="ru-RU"/>
              </w:rPr>
              <w:t>Об утверждении Правил и условий организации труда осужденных</w:t>
            </w:r>
          </w:p>
        </w:tc>
      </w:tr>
      <w:tr w:rsidR="002930C5" w:rsidRPr="00A22097" w14:paraId="5E5A4E9E" w14:textId="77777777" w:rsidTr="002930C5">
        <w:tc>
          <w:tcPr>
            <w:tcW w:w="709" w:type="dxa"/>
          </w:tcPr>
          <w:p w14:paraId="1D7D74CF" w14:textId="77777777" w:rsidR="002930C5" w:rsidRPr="00A24FDE" w:rsidRDefault="002930C5" w:rsidP="005320DD">
            <w:pPr>
              <w:spacing w:after="0" w:line="240" w:lineRule="auto"/>
              <w:jc w:val="both"/>
              <w:rPr>
                <w:rFonts w:cs="Times New Roman"/>
                <w:sz w:val="24"/>
                <w:szCs w:val="24"/>
              </w:rPr>
            </w:pPr>
            <w:r>
              <w:rPr>
                <w:rFonts w:cs="Times New Roman"/>
                <w:sz w:val="24"/>
                <w:szCs w:val="24"/>
              </w:rPr>
              <w:t>2</w:t>
            </w:r>
          </w:p>
        </w:tc>
        <w:tc>
          <w:tcPr>
            <w:tcW w:w="1134" w:type="dxa"/>
          </w:tcPr>
          <w:p w14:paraId="70F6EB95" w14:textId="77777777" w:rsidR="002930C5" w:rsidRPr="00A24FDE" w:rsidRDefault="002930C5" w:rsidP="005320DD">
            <w:pPr>
              <w:spacing w:after="0" w:line="240" w:lineRule="auto"/>
              <w:jc w:val="both"/>
              <w:rPr>
                <w:rFonts w:cs="Times New Roman"/>
                <w:sz w:val="24"/>
                <w:szCs w:val="24"/>
              </w:rPr>
            </w:pPr>
            <w:r>
              <w:rPr>
                <w:rFonts w:cs="Times New Roman"/>
                <w:sz w:val="24"/>
                <w:szCs w:val="24"/>
              </w:rPr>
              <w:t>Глава восемь, пункт 72</w:t>
            </w:r>
          </w:p>
        </w:tc>
        <w:tc>
          <w:tcPr>
            <w:tcW w:w="4536" w:type="dxa"/>
          </w:tcPr>
          <w:p w14:paraId="4BB8B0C9" w14:textId="77777777" w:rsidR="002930C5" w:rsidRPr="002930C5" w:rsidRDefault="002930C5" w:rsidP="005320DD">
            <w:pPr>
              <w:spacing w:after="0" w:line="240" w:lineRule="auto"/>
              <w:ind w:firstLine="284"/>
              <w:jc w:val="both"/>
              <w:rPr>
                <w:rFonts w:cs="Times New Roman"/>
                <w:b/>
                <w:sz w:val="24"/>
                <w:szCs w:val="24"/>
                <w:lang w:val="ru-RU"/>
              </w:rPr>
            </w:pPr>
            <w:r w:rsidRPr="002930C5">
              <w:rPr>
                <w:rFonts w:cs="Times New Roman"/>
                <w:b/>
                <w:sz w:val="24"/>
                <w:szCs w:val="24"/>
                <w:lang w:val="ru-RU"/>
              </w:rPr>
              <w:t>Глава 8. Порядок организации труда осужденных в организациях, расположенных за пределами охраняемой территории учреждения УИС</w:t>
            </w:r>
          </w:p>
          <w:p w14:paraId="0762DA07" w14:textId="77777777" w:rsidR="002930C5" w:rsidRPr="002930C5" w:rsidRDefault="002930C5" w:rsidP="005320DD">
            <w:pPr>
              <w:spacing w:after="0" w:line="240" w:lineRule="auto"/>
              <w:ind w:firstLine="284"/>
              <w:jc w:val="both"/>
              <w:rPr>
                <w:rFonts w:cs="Times New Roman"/>
                <w:sz w:val="24"/>
                <w:szCs w:val="24"/>
                <w:lang w:val="ru-RU"/>
              </w:rPr>
            </w:pPr>
            <w:r w:rsidRPr="002930C5">
              <w:rPr>
                <w:rFonts w:cs="Times New Roman"/>
                <w:sz w:val="24"/>
                <w:szCs w:val="24"/>
                <w:lang w:val="ru-RU"/>
              </w:rPr>
              <w:t>…</w:t>
            </w:r>
          </w:p>
          <w:p w14:paraId="7652EB32" w14:textId="77777777" w:rsidR="002930C5" w:rsidRPr="002930C5" w:rsidRDefault="002930C5" w:rsidP="005320DD">
            <w:pPr>
              <w:spacing w:after="0" w:line="240" w:lineRule="auto"/>
              <w:ind w:firstLine="284"/>
              <w:jc w:val="both"/>
              <w:rPr>
                <w:rFonts w:cs="Times New Roman"/>
                <w:sz w:val="24"/>
                <w:szCs w:val="24"/>
                <w:lang w:val="ru-RU"/>
              </w:rPr>
            </w:pPr>
          </w:p>
          <w:p w14:paraId="6615E741" w14:textId="77777777" w:rsidR="002930C5" w:rsidRPr="002930C5" w:rsidRDefault="002930C5" w:rsidP="005320DD">
            <w:pPr>
              <w:spacing w:after="0" w:line="240" w:lineRule="auto"/>
              <w:ind w:firstLine="284"/>
              <w:jc w:val="both"/>
              <w:rPr>
                <w:rFonts w:cs="Times New Roman"/>
                <w:sz w:val="24"/>
                <w:szCs w:val="24"/>
                <w:lang w:val="ru-RU"/>
              </w:rPr>
            </w:pPr>
            <w:r w:rsidRPr="002930C5">
              <w:rPr>
                <w:rFonts w:cs="Times New Roman"/>
                <w:sz w:val="24"/>
                <w:szCs w:val="24"/>
                <w:lang w:val="ru-RU"/>
              </w:rPr>
              <w:t>72. Надзор, контроль и охрана осужденных на рабочих объектах организаций, расположенных за пределами охраняемой территории учреждений УИС, осуществляется администрацией учреждений УИС и военнослужащими Национальной гвардии Республики Казахстан в соответствии с штатной численностью подразделений.</w:t>
            </w:r>
          </w:p>
        </w:tc>
        <w:tc>
          <w:tcPr>
            <w:tcW w:w="4508" w:type="dxa"/>
          </w:tcPr>
          <w:p w14:paraId="71559FD2" w14:textId="77777777" w:rsidR="002930C5" w:rsidRPr="002930C5" w:rsidRDefault="002930C5" w:rsidP="005320DD">
            <w:pPr>
              <w:spacing w:after="0" w:line="240" w:lineRule="auto"/>
              <w:ind w:firstLine="284"/>
              <w:jc w:val="both"/>
              <w:rPr>
                <w:rFonts w:cs="Times New Roman"/>
                <w:b/>
                <w:sz w:val="24"/>
                <w:szCs w:val="24"/>
                <w:lang w:val="ru-RU"/>
              </w:rPr>
            </w:pPr>
            <w:r w:rsidRPr="002930C5">
              <w:rPr>
                <w:rFonts w:cs="Times New Roman"/>
                <w:b/>
                <w:sz w:val="24"/>
                <w:szCs w:val="24"/>
                <w:lang w:val="ru-RU"/>
              </w:rPr>
              <w:t>Глава 8. Порядок организации труда осужденных в организациях, расположенных за пределами охраняемой территории учреждения УИС</w:t>
            </w:r>
          </w:p>
          <w:p w14:paraId="7CE13B1D" w14:textId="77777777" w:rsidR="002930C5" w:rsidRPr="002930C5" w:rsidRDefault="002930C5" w:rsidP="005320DD">
            <w:pPr>
              <w:spacing w:after="0" w:line="240" w:lineRule="auto"/>
              <w:ind w:firstLine="284"/>
              <w:jc w:val="both"/>
              <w:rPr>
                <w:rFonts w:cs="Times New Roman"/>
                <w:sz w:val="24"/>
                <w:szCs w:val="24"/>
                <w:lang w:val="ru-RU"/>
              </w:rPr>
            </w:pPr>
            <w:r w:rsidRPr="002930C5">
              <w:rPr>
                <w:rFonts w:cs="Times New Roman"/>
                <w:sz w:val="24"/>
                <w:szCs w:val="24"/>
                <w:lang w:val="ru-RU"/>
              </w:rPr>
              <w:t>…</w:t>
            </w:r>
          </w:p>
          <w:p w14:paraId="67A5C33D" w14:textId="77777777" w:rsidR="002930C5" w:rsidRPr="002930C5" w:rsidRDefault="002930C5" w:rsidP="005320DD">
            <w:pPr>
              <w:spacing w:after="0" w:line="240" w:lineRule="auto"/>
              <w:ind w:firstLine="284"/>
              <w:jc w:val="both"/>
              <w:rPr>
                <w:rFonts w:cs="Times New Roman"/>
                <w:sz w:val="24"/>
                <w:szCs w:val="24"/>
                <w:lang w:val="ru-RU"/>
              </w:rPr>
            </w:pPr>
          </w:p>
          <w:p w14:paraId="5D3FF72A" w14:textId="77777777" w:rsidR="002930C5" w:rsidRPr="002930C5" w:rsidRDefault="002930C5" w:rsidP="005320DD">
            <w:pPr>
              <w:spacing w:after="0" w:line="240" w:lineRule="auto"/>
              <w:ind w:firstLine="284"/>
              <w:jc w:val="both"/>
              <w:rPr>
                <w:rFonts w:cs="Times New Roman"/>
                <w:b/>
                <w:sz w:val="24"/>
                <w:szCs w:val="24"/>
                <w:lang w:val="ru-RU"/>
              </w:rPr>
            </w:pPr>
            <w:r w:rsidRPr="002930C5">
              <w:rPr>
                <w:rFonts w:cs="Times New Roman"/>
                <w:sz w:val="24"/>
                <w:szCs w:val="24"/>
                <w:lang w:val="ru-RU"/>
              </w:rPr>
              <w:t xml:space="preserve">72. Надзор, контроль и охрана осужденных на рабочих объектах организаций, расположенных за пределами охраняемой территории учреждений УИС, осуществляется администрацией учреждений УИС и военнослужащими Национальной гвардии Республики Казахстан </w:t>
            </w:r>
            <w:r w:rsidRPr="002930C5">
              <w:rPr>
                <w:rFonts w:cs="Times New Roman"/>
                <w:b/>
                <w:sz w:val="24"/>
                <w:szCs w:val="24"/>
                <w:lang w:val="ru-RU"/>
              </w:rPr>
              <w:t xml:space="preserve">в том числе биометрическую идентификацию посредством технических средств надзора, контроля и охраны, </w:t>
            </w:r>
            <w:r w:rsidRPr="002930C5">
              <w:rPr>
                <w:rFonts w:cs="Times New Roman"/>
                <w:sz w:val="24"/>
                <w:szCs w:val="24"/>
                <w:lang w:val="ru-RU"/>
              </w:rPr>
              <w:t>в соответствии с штатной численностью подразделений.</w:t>
            </w:r>
          </w:p>
        </w:tc>
        <w:tc>
          <w:tcPr>
            <w:tcW w:w="4139" w:type="dxa"/>
          </w:tcPr>
          <w:p w14:paraId="79F9F7B2" w14:textId="7093B130" w:rsidR="002930C5" w:rsidRPr="002930C5" w:rsidRDefault="002930C5" w:rsidP="005320DD">
            <w:pPr>
              <w:spacing w:after="0"/>
              <w:ind w:firstLine="284"/>
              <w:jc w:val="both"/>
              <w:rPr>
                <w:rFonts w:cs="Times New Roman"/>
                <w:sz w:val="24"/>
                <w:szCs w:val="24"/>
                <w:lang w:val="ru-RU"/>
              </w:rPr>
            </w:pPr>
            <w:r w:rsidRPr="002930C5">
              <w:rPr>
                <w:rFonts w:cs="Times New Roman"/>
                <w:sz w:val="24"/>
                <w:szCs w:val="24"/>
                <w:lang w:val="ru-RU"/>
              </w:rPr>
              <w:t xml:space="preserve">         Контроль и надзор за поведением осужденных трудоустроенных на объектах, расположенных за пределами учреждения минимальной безопасности осуществляется сотрудниками учреждения по отдельному графику. Кроме того, контроль </w:t>
            </w:r>
            <w:r w:rsidRPr="002930C5">
              <w:rPr>
                <w:rFonts w:cs="Times New Roman"/>
                <w:sz w:val="24"/>
                <w:szCs w:val="24"/>
                <w:lang w:val="ru-RU"/>
              </w:rPr>
              <w:br/>
              <w:t xml:space="preserve">за поведением работников-осужденных в рабочее время на объекте осуществляется непосредственно работодателями и в случае нарушения осужденным трудового распорядка (распитие спиртных напитков, отсутствие на рабочем месте и др.) - работодатель немедленно уведомляет об этом администрацию учреждения (указанные условия прописываются в соглашении на предоставление рабочей силы между учреждением и работодателем).  Из-за значительной отдаленности </w:t>
            </w:r>
            <w:r w:rsidR="000A77BA">
              <w:rPr>
                <w:rFonts w:cs="Times New Roman"/>
                <w:sz w:val="24"/>
                <w:szCs w:val="24"/>
                <w:lang w:val="ru-RU"/>
              </w:rPr>
              <w:t>объектов</w:t>
            </w:r>
            <w:r w:rsidRPr="002930C5">
              <w:rPr>
                <w:rFonts w:cs="Times New Roman"/>
                <w:sz w:val="24"/>
                <w:szCs w:val="24"/>
                <w:lang w:val="ru-RU"/>
              </w:rPr>
              <w:t xml:space="preserve">, в том числе предоставления осужденным передвижения за пределами учреждения - </w:t>
            </w:r>
            <w:r w:rsidRPr="002930C5">
              <w:rPr>
                <w:rFonts w:cs="Times New Roman"/>
                <w:b/>
                <w:sz w:val="24"/>
                <w:szCs w:val="24"/>
                <w:lang w:val="ru-RU"/>
              </w:rPr>
              <w:t xml:space="preserve">у администрации учреждения фактически отсутствуют необходимые кадровые возможности для осуществления надлежащего надзора и контроля за осужденными </w:t>
            </w:r>
            <w:r w:rsidRPr="002930C5">
              <w:rPr>
                <w:rFonts w:cs="Times New Roman"/>
                <w:b/>
                <w:sz w:val="24"/>
                <w:szCs w:val="24"/>
                <w:lang w:val="ru-RU"/>
              </w:rPr>
              <w:br/>
              <w:t>в период их нахождения за пределами учреждения.</w:t>
            </w:r>
            <w:r w:rsidRPr="002930C5">
              <w:rPr>
                <w:rFonts w:cs="Times New Roman"/>
                <w:sz w:val="24"/>
                <w:szCs w:val="24"/>
                <w:lang w:val="ru-RU"/>
              </w:rPr>
              <w:t xml:space="preserve"> </w:t>
            </w:r>
          </w:p>
          <w:p w14:paraId="05A06805" w14:textId="77777777" w:rsidR="002930C5" w:rsidRPr="002930C5" w:rsidRDefault="002930C5" w:rsidP="005320DD">
            <w:pPr>
              <w:spacing w:after="0"/>
              <w:ind w:firstLine="284"/>
              <w:jc w:val="both"/>
              <w:rPr>
                <w:rFonts w:cs="Times New Roman"/>
                <w:b/>
                <w:sz w:val="24"/>
                <w:szCs w:val="24"/>
                <w:lang w:val="ru-RU"/>
              </w:rPr>
            </w:pPr>
            <w:r w:rsidRPr="002930C5">
              <w:rPr>
                <w:rFonts w:cs="Times New Roman"/>
                <w:b/>
                <w:sz w:val="24"/>
                <w:szCs w:val="24"/>
                <w:lang w:val="ru-RU"/>
              </w:rPr>
              <w:t xml:space="preserve">Так, из-за  в период с 2020 по 2025 годы находясь  на рабочих объектах  осужденными было совершенно 229 фактов уклонений от отбывания наказания.     </w:t>
            </w:r>
          </w:p>
          <w:p w14:paraId="29C75024" w14:textId="2193BF0A" w:rsidR="002930C5" w:rsidRPr="002930C5" w:rsidRDefault="002930C5" w:rsidP="008041DE">
            <w:pPr>
              <w:spacing w:after="0"/>
              <w:ind w:firstLine="284"/>
              <w:jc w:val="both"/>
              <w:rPr>
                <w:rFonts w:cs="Times New Roman"/>
                <w:sz w:val="24"/>
                <w:szCs w:val="24"/>
                <w:lang w:val="ru-RU"/>
              </w:rPr>
            </w:pPr>
            <w:r w:rsidRPr="008E3944">
              <w:rPr>
                <w:rFonts w:cs="Times New Roman"/>
                <w:bCs/>
                <w:iCs/>
                <w:sz w:val="24"/>
                <w:szCs w:val="24"/>
                <w:lang w:val="x-none"/>
              </w:rPr>
              <w:t>Внедрение электронно-биометрической системы мониторинга создаст возможность осуществления дистанционного надзора за осужденными с высокой степенью автоматизации. При помощи такой системы один сотрудник УМБ может в режиме реального времени контролировать нахождение и перемещение подучетных лиц, работающих на различных объектах, вне зависимости от их территориального расположения.</w:t>
            </w:r>
          </w:p>
        </w:tc>
      </w:tr>
      <w:bookmarkEnd w:id="284"/>
    </w:tbl>
    <w:p w14:paraId="563B5AD2" w14:textId="77777777" w:rsidR="002930C5" w:rsidRPr="002930C5" w:rsidRDefault="002930C5" w:rsidP="002930C5">
      <w:pPr>
        <w:rPr>
          <w:rFonts w:cs="Times New Roman"/>
          <w:sz w:val="24"/>
          <w:szCs w:val="24"/>
          <w:lang w:val="ru-RU"/>
        </w:rPr>
        <w:sectPr w:rsidR="002930C5" w:rsidRPr="002930C5" w:rsidSect="00153F1F">
          <w:footerReference w:type="default" r:id="rId62"/>
          <w:pgSz w:w="16838" w:h="11906" w:orient="landscape"/>
          <w:pgMar w:top="851" w:right="851" w:bottom="567" w:left="1418" w:header="709" w:footer="709" w:gutter="0"/>
          <w:cols w:space="708"/>
          <w:docGrid w:linePitch="360"/>
        </w:sectPr>
      </w:pPr>
    </w:p>
    <w:p w14:paraId="1D341C62" w14:textId="4C7CDABE" w:rsidR="005320DD" w:rsidRPr="005320DD" w:rsidRDefault="005320DD" w:rsidP="005320DD">
      <w:pPr>
        <w:jc w:val="center"/>
        <w:rPr>
          <w:b/>
          <w:lang w:val="ru-RU"/>
        </w:rPr>
      </w:pPr>
      <w:bookmarkStart w:id="286" w:name="_Hlk221476375"/>
      <w:bookmarkEnd w:id="285"/>
      <w:r>
        <w:rPr>
          <w:b/>
        </w:rPr>
        <w:t>ПРИЛОЖЕНИЕ</w:t>
      </w:r>
      <w:r>
        <w:rPr>
          <w:b/>
          <w:lang w:val="ru-RU"/>
        </w:rPr>
        <w:t xml:space="preserve"> В</w:t>
      </w:r>
    </w:p>
    <w:tbl>
      <w:tblPr>
        <w:tblStyle w:val="a9"/>
        <w:tblW w:w="5002" w:type="pct"/>
        <w:tblLayout w:type="fixed"/>
        <w:tblLook w:val="04A0" w:firstRow="1" w:lastRow="0" w:firstColumn="1" w:lastColumn="0" w:noHBand="0" w:noVBand="1"/>
      </w:tblPr>
      <w:tblGrid>
        <w:gridCol w:w="668"/>
        <w:gridCol w:w="1900"/>
        <w:gridCol w:w="4698"/>
        <w:gridCol w:w="4698"/>
        <w:gridCol w:w="3430"/>
      </w:tblGrid>
      <w:tr w:rsidR="005320DD" w:rsidRPr="006152E7" w14:paraId="4828A1C5" w14:textId="77777777" w:rsidTr="005320DD">
        <w:tc>
          <w:tcPr>
            <w:tcW w:w="217" w:type="pct"/>
            <w:vAlign w:val="center"/>
          </w:tcPr>
          <w:p w14:paraId="73319572" w14:textId="77777777" w:rsidR="005320DD" w:rsidRPr="006152E7" w:rsidRDefault="005320DD" w:rsidP="005320DD">
            <w:pPr>
              <w:jc w:val="center"/>
              <w:rPr>
                <w:b/>
              </w:rPr>
            </w:pPr>
            <w:r w:rsidRPr="006152E7">
              <w:rPr>
                <w:b/>
              </w:rPr>
              <w:t>№ п/п</w:t>
            </w:r>
          </w:p>
        </w:tc>
        <w:tc>
          <w:tcPr>
            <w:tcW w:w="617" w:type="pct"/>
            <w:vAlign w:val="center"/>
          </w:tcPr>
          <w:p w14:paraId="503F18F2" w14:textId="77777777" w:rsidR="005320DD" w:rsidRPr="006152E7" w:rsidRDefault="005320DD" w:rsidP="005320DD">
            <w:pPr>
              <w:jc w:val="center"/>
              <w:rPr>
                <w:b/>
              </w:rPr>
            </w:pPr>
            <w:r w:rsidRPr="006152E7">
              <w:rPr>
                <w:b/>
              </w:rPr>
              <w:t>Структурный элемент</w:t>
            </w:r>
          </w:p>
        </w:tc>
        <w:tc>
          <w:tcPr>
            <w:tcW w:w="1526" w:type="pct"/>
            <w:vAlign w:val="center"/>
          </w:tcPr>
          <w:p w14:paraId="1FACD05C" w14:textId="77777777" w:rsidR="005320DD" w:rsidRPr="006152E7" w:rsidRDefault="005320DD" w:rsidP="005320DD">
            <w:pPr>
              <w:jc w:val="center"/>
              <w:rPr>
                <w:b/>
              </w:rPr>
            </w:pPr>
            <w:r w:rsidRPr="006152E7">
              <w:rPr>
                <w:b/>
              </w:rPr>
              <w:t>Действующая редакция</w:t>
            </w:r>
          </w:p>
        </w:tc>
        <w:tc>
          <w:tcPr>
            <w:tcW w:w="1526" w:type="pct"/>
            <w:vAlign w:val="center"/>
          </w:tcPr>
          <w:p w14:paraId="43C22819" w14:textId="77777777" w:rsidR="005320DD" w:rsidRPr="006152E7" w:rsidRDefault="005320DD" w:rsidP="005320DD">
            <w:pPr>
              <w:jc w:val="center"/>
              <w:rPr>
                <w:b/>
              </w:rPr>
            </w:pPr>
            <w:r w:rsidRPr="006152E7">
              <w:rPr>
                <w:b/>
              </w:rPr>
              <w:t>Предлагаемая редакция</w:t>
            </w:r>
          </w:p>
        </w:tc>
        <w:tc>
          <w:tcPr>
            <w:tcW w:w="1114" w:type="pct"/>
            <w:vAlign w:val="center"/>
          </w:tcPr>
          <w:p w14:paraId="0A891649" w14:textId="77777777" w:rsidR="005320DD" w:rsidRPr="009D39B2" w:rsidRDefault="005320DD" w:rsidP="005320DD">
            <w:pPr>
              <w:jc w:val="center"/>
              <w:rPr>
                <w:b/>
              </w:rPr>
            </w:pPr>
            <w:r w:rsidRPr="009D39B2">
              <w:rPr>
                <w:b/>
              </w:rPr>
              <w:t>Обоснование</w:t>
            </w:r>
          </w:p>
        </w:tc>
      </w:tr>
      <w:tr w:rsidR="005320DD" w:rsidRPr="006152E7" w14:paraId="27A6C9C3" w14:textId="77777777" w:rsidTr="005320DD">
        <w:tc>
          <w:tcPr>
            <w:tcW w:w="217" w:type="pct"/>
            <w:vAlign w:val="center"/>
          </w:tcPr>
          <w:p w14:paraId="59D2E5B2" w14:textId="77777777" w:rsidR="005320DD" w:rsidRPr="006152E7" w:rsidRDefault="005320DD" w:rsidP="005320DD">
            <w:pPr>
              <w:jc w:val="center"/>
            </w:pPr>
            <w:r w:rsidRPr="006152E7">
              <w:t>1</w:t>
            </w:r>
          </w:p>
        </w:tc>
        <w:tc>
          <w:tcPr>
            <w:tcW w:w="617" w:type="pct"/>
            <w:vAlign w:val="center"/>
          </w:tcPr>
          <w:p w14:paraId="0AC2C36C" w14:textId="77777777" w:rsidR="005320DD" w:rsidRPr="006152E7" w:rsidRDefault="005320DD" w:rsidP="005320DD">
            <w:pPr>
              <w:jc w:val="center"/>
            </w:pPr>
            <w:r w:rsidRPr="006152E7">
              <w:t>2</w:t>
            </w:r>
          </w:p>
        </w:tc>
        <w:tc>
          <w:tcPr>
            <w:tcW w:w="1526" w:type="pct"/>
            <w:vAlign w:val="center"/>
          </w:tcPr>
          <w:p w14:paraId="6CCFACF8" w14:textId="77777777" w:rsidR="005320DD" w:rsidRPr="006152E7" w:rsidRDefault="005320DD" w:rsidP="005320DD">
            <w:pPr>
              <w:jc w:val="center"/>
            </w:pPr>
            <w:r w:rsidRPr="006152E7">
              <w:t>3</w:t>
            </w:r>
          </w:p>
        </w:tc>
        <w:tc>
          <w:tcPr>
            <w:tcW w:w="1526" w:type="pct"/>
            <w:vAlign w:val="center"/>
          </w:tcPr>
          <w:p w14:paraId="762BA2C5" w14:textId="77777777" w:rsidR="005320DD" w:rsidRPr="006152E7" w:rsidRDefault="005320DD" w:rsidP="005320DD">
            <w:pPr>
              <w:jc w:val="center"/>
            </w:pPr>
            <w:r w:rsidRPr="006152E7">
              <w:t>4</w:t>
            </w:r>
          </w:p>
        </w:tc>
        <w:tc>
          <w:tcPr>
            <w:tcW w:w="1114" w:type="pct"/>
            <w:vAlign w:val="center"/>
          </w:tcPr>
          <w:p w14:paraId="0310695D" w14:textId="77777777" w:rsidR="005320DD" w:rsidRPr="006152E7" w:rsidRDefault="005320DD" w:rsidP="005320DD">
            <w:pPr>
              <w:jc w:val="center"/>
            </w:pPr>
            <w:r w:rsidRPr="006152E7">
              <w:t>5</w:t>
            </w:r>
          </w:p>
        </w:tc>
      </w:tr>
      <w:tr w:rsidR="005320DD" w:rsidRPr="00A22097" w14:paraId="701E9D4B" w14:textId="77777777" w:rsidTr="005320DD">
        <w:trPr>
          <w:trHeight w:val="570"/>
        </w:trPr>
        <w:tc>
          <w:tcPr>
            <w:tcW w:w="5000" w:type="pct"/>
            <w:gridSpan w:val="5"/>
          </w:tcPr>
          <w:p w14:paraId="4497016D" w14:textId="77777777" w:rsidR="005320DD" w:rsidRPr="005320DD" w:rsidRDefault="005320DD" w:rsidP="005320DD">
            <w:pPr>
              <w:jc w:val="center"/>
              <w:rPr>
                <w:b/>
                <w:lang w:val="ru-RU"/>
              </w:rPr>
            </w:pPr>
            <w:r w:rsidRPr="005320DD">
              <w:rPr>
                <w:b/>
                <w:lang w:val="ru-RU"/>
              </w:rPr>
              <w:t>Уголовный-исполнительный кодекс Республики Казахстан от 5 июля 2014 года</w:t>
            </w:r>
          </w:p>
        </w:tc>
      </w:tr>
      <w:tr w:rsidR="005320DD" w:rsidRPr="00A22097" w14:paraId="07BEC403" w14:textId="77777777" w:rsidTr="005320DD">
        <w:tc>
          <w:tcPr>
            <w:tcW w:w="217" w:type="pct"/>
          </w:tcPr>
          <w:p w14:paraId="61853942" w14:textId="77777777" w:rsidR="005320DD" w:rsidRPr="006152E7" w:rsidRDefault="005320DD" w:rsidP="005320DD">
            <w:pPr>
              <w:jc w:val="center"/>
            </w:pPr>
            <w:r>
              <w:t>1.</w:t>
            </w:r>
          </w:p>
        </w:tc>
        <w:tc>
          <w:tcPr>
            <w:tcW w:w="617" w:type="pct"/>
          </w:tcPr>
          <w:p w14:paraId="4EF29249" w14:textId="77777777" w:rsidR="005320DD" w:rsidRDefault="005320DD" w:rsidP="005320DD">
            <w:r>
              <w:t>Пункт 2</w:t>
            </w:r>
          </w:p>
          <w:p w14:paraId="4AE2D748" w14:textId="77777777" w:rsidR="005320DD" w:rsidRDefault="005320DD" w:rsidP="005320DD">
            <w:r>
              <w:t>Часть 1</w:t>
            </w:r>
          </w:p>
          <w:p w14:paraId="7B69BA0C" w14:textId="77777777" w:rsidR="005320DD" w:rsidRPr="006152E7" w:rsidRDefault="005320DD" w:rsidP="005320DD">
            <w:r>
              <w:t>Статья 96</w:t>
            </w:r>
          </w:p>
        </w:tc>
        <w:tc>
          <w:tcPr>
            <w:tcW w:w="1526" w:type="pct"/>
          </w:tcPr>
          <w:p w14:paraId="221356D9" w14:textId="77777777" w:rsidR="005320DD" w:rsidRPr="005320DD" w:rsidRDefault="005320DD" w:rsidP="00D6552F">
            <w:pPr>
              <w:jc w:val="both"/>
              <w:rPr>
                <w:b/>
                <w:bCs/>
                <w:lang w:val="ru-RU"/>
              </w:rPr>
            </w:pPr>
            <w:r w:rsidRPr="005320DD">
              <w:rPr>
                <w:b/>
                <w:bCs/>
                <w:lang w:val="ru-RU"/>
              </w:rPr>
              <w:t>Статья 96. Изменение вида учреждения</w:t>
            </w:r>
          </w:p>
          <w:p w14:paraId="5AF7794E" w14:textId="77777777" w:rsidR="005320DD" w:rsidRPr="005320DD" w:rsidRDefault="005320DD" w:rsidP="00D6552F">
            <w:pPr>
              <w:jc w:val="both"/>
              <w:rPr>
                <w:b/>
                <w:lang w:val="ru-RU"/>
              </w:rPr>
            </w:pPr>
            <w:r w:rsidRPr="005320DD">
              <w:rPr>
                <w:b/>
                <w:lang w:val="ru-RU"/>
              </w:rPr>
              <w:t xml:space="preserve">                                    …</w:t>
            </w:r>
          </w:p>
          <w:p w14:paraId="62F58132" w14:textId="77777777" w:rsidR="005320DD" w:rsidRPr="005320DD" w:rsidRDefault="005320DD" w:rsidP="00D6552F">
            <w:pPr>
              <w:jc w:val="both"/>
              <w:rPr>
                <w:lang w:val="ru-RU"/>
              </w:rPr>
            </w:pPr>
            <w:r w:rsidRPr="00B40171">
              <w:rPr>
                <w:b/>
              </w:rPr>
              <w:t>     </w:t>
            </w:r>
            <w:r w:rsidRPr="005320DD">
              <w:rPr>
                <w:b/>
                <w:lang w:val="ru-RU"/>
              </w:rPr>
              <w:t xml:space="preserve"> </w:t>
            </w:r>
            <w:r w:rsidRPr="005320DD">
              <w:rPr>
                <w:lang w:val="ru-RU"/>
              </w:rPr>
              <w:t>2) учреждения средней или максимальной безопасности на учреждение минимальной безопасности – по отбытии осужденными, находящимися в облегченных и льготных условиях отбывания наказания, не менее одной четверти срока наказания за преступления небольшой и средней тяжести, не менее одной трети срока наказания – за тяжкие преступления, а ранее условно-досрочно освобождавшимися от отбывания лишения свободы и совершившими новые преступления в период оставшейся неотбытой части наказания – не менее двух третей срока наказания.</w:t>
            </w:r>
          </w:p>
          <w:p w14:paraId="7F6A4F86" w14:textId="77777777" w:rsidR="005320DD" w:rsidRPr="005320DD" w:rsidRDefault="005320DD" w:rsidP="00D6552F">
            <w:pPr>
              <w:jc w:val="both"/>
              <w:rPr>
                <w:lang w:val="ru-RU"/>
              </w:rPr>
            </w:pPr>
          </w:p>
        </w:tc>
        <w:tc>
          <w:tcPr>
            <w:tcW w:w="1526" w:type="pct"/>
          </w:tcPr>
          <w:p w14:paraId="2C79CB41" w14:textId="77777777" w:rsidR="005320DD" w:rsidRPr="005320DD" w:rsidRDefault="005320DD" w:rsidP="00D6552F">
            <w:pPr>
              <w:jc w:val="both"/>
              <w:rPr>
                <w:b/>
                <w:bCs/>
                <w:lang w:val="ru-RU"/>
              </w:rPr>
            </w:pPr>
            <w:r w:rsidRPr="005320DD">
              <w:rPr>
                <w:b/>
                <w:bCs/>
                <w:lang w:val="ru-RU"/>
              </w:rPr>
              <w:t>Статья 96. Изменение вида учреждения</w:t>
            </w:r>
          </w:p>
          <w:p w14:paraId="577754F4" w14:textId="77777777" w:rsidR="005320DD" w:rsidRPr="005320DD" w:rsidRDefault="005320DD" w:rsidP="00D6552F">
            <w:pPr>
              <w:jc w:val="both"/>
              <w:rPr>
                <w:b/>
                <w:lang w:val="ru-RU"/>
              </w:rPr>
            </w:pPr>
            <w:r w:rsidRPr="005320DD">
              <w:rPr>
                <w:b/>
                <w:lang w:val="ru-RU"/>
              </w:rPr>
              <w:t xml:space="preserve">                                    …</w:t>
            </w:r>
          </w:p>
          <w:p w14:paraId="1802F467" w14:textId="2C85379C" w:rsidR="005320DD" w:rsidRPr="005320DD" w:rsidRDefault="005320DD" w:rsidP="00D6552F">
            <w:pPr>
              <w:jc w:val="both"/>
              <w:rPr>
                <w:b/>
                <w:lang w:val="ru-RU"/>
              </w:rPr>
            </w:pPr>
            <w:r w:rsidRPr="00B40171">
              <w:rPr>
                <w:b/>
              </w:rPr>
              <w:t>     </w:t>
            </w:r>
            <w:r w:rsidRPr="005320DD">
              <w:rPr>
                <w:b/>
                <w:lang w:val="ru-RU"/>
              </w:rPr>
              <w:t xml:space="preserve"> </w:t>
            </w:r>
            <w:r w:rsidRPr="005320DD">
              <w:rPr>
                <w:lang w:val="ru-RU"/>
              </w:rPr>
              <w:t xml:space="preserve">2) учреждения средней или максимальной безопасности на учреждение минимальной безопасности – по отбытии осужденными, находящимися в облегченных и льготных условиях отбывания наказания, не менее одной четверти срока наказания за преступления небольшой и средней тяжести, не менее одной трети срока наказания – за тяжкие преступления, а ранее условно-досрочно освобождавшимися от отбывания лишения свободы и совершившими новые преступления в период оставшейся неотбытой части наказания – не менее двух третей срока наказания </w:t>
            </w:r>
            <w:r w:rsidRPr="005320DD">
              <w:rPr>
                <w:b/>
                <w:lang w:val="ru-RU"/>
              </w:rPr>
              <w:t>и давшие согласие на имплантируемое электронное средство контроля.</w:t>
            </w:r>
          </w:p>
          <w:p w14:paraId="56B21BC2" w14:textId="77777777" w:rsidR="005320DD" w:rsidRDefault="005320DD" w:rsidP="00D6552F">
            <w:pPr>
              <w:jc w:val="both"/>
              <w:rPr>
                <w:rFonts w:eastAsia="Times New Roman"/>
                <w:szCs w:val="24"/>
                <w:lang w:val="ru-RU" w:eastAsia="ru-RU"/>
              </w:rPr>
            </w:pPr>
          </w:p>
          <w:p w14:paraId="6B635315" w14:textId="77777777" w:rsidR="00055992" w:rsidRPr="00055992" w:rsidRDefault="00055992" w:rsidP="00D6552F">
            <w:pPr>
              <w:jc w:val="both"/>
              <w:rPr>
                <w:rFonts w:eastAsia="Times New Roman"/>
                <w:szCs w:val="24"/>
                <w:lang w:val="ru-RU" w:eastAsia="ru-RU"/>
              </w:rPr>
            </w:pPr>
          </w:p>
          <w:p w14:paraId="63A0E907" w14:textId="77777777" w:rsidR="00055992" w:rsidRPr="00055992" w:rsidRDefault="00055992" w:rsidP="00D6552F">
            <w:pPr>
              <w:jc w:val="both"/>
              <w:rPr>
                <w:rFonts w:eastAsia="Times New Roman"/>
                <w:szCs w:val="24"/>
                <w:lang w:val="ru-RU" w:eastAsia="ru-RU"/>
              </w:rPr>
            </w:pPr>
          </w:p>
          <w:p w14:paraId="607EE888" w14:textId="77777777" w:rsidR="00055992" w:rsidRPr="00055992" w:rsidRDefault="00055992" w:rsidP="00D6552F">
            <w:pPr>
              <w:jc w:val="both"/>
              <w:rPr>
                <w:rFonts w:eastAsia="Times New Roman"/>
                <w:szCs w:val="24"/>
                <w:lang w:val="ru-RU" w:eastAsia="ru-RU"/>
              </w:rPr>
            </w:pPr>
          </w:p>
          <w:p w14:paraId="75CD8BE7" w14:textId="77777777" w:rsidR="00055992" w:rsidRPr="00055992" w:rsidRDefault="00055992" w:rsidP="00D6552F">
            <w:pPr>
              <w:jc w:val="both"/>
              <w:rPr>
                <w:rFonts w:eastAsia="Times New Roman"/>
                <w:szCs w:val="24"/>
                <w:lang w:val="ru-RU" w:eastAsia="ru-RU"/>
              </w:rPr>
            </w:pPr>
          </w:p>
          <w:p w14:paraId="003A7B5B" w14:textId="77777777" w:rsidR="00055992" w:rsidRPr="00055992" w:rsidRDefault="00055992" w:rsidP="00D6552F">
            <w:pPr>
              <w:jc w:val="both"/>
              <w:rPr>
                <w:rFonts w:eastAsia="Times New Roman"/>
                <w:szCs w:val="24"/>
                <w:lang w:val="ru-RU" w:eastAsia="ru-RU"/>
              </w:rPr>
            </w:pPr>
          </w:p>
          <w:p w14:paraId="7DEDB665" w14:textId="77777777" w:rsidR="00055992" w:rsidRPr="00055992" w:rsidRDefault="00055992" w:rsidP="00D6552F">
            <w:pPr>
              <w:jc w:val="both"/>
              <w:rPr>
                <w:rFonts w:eastAsia="Times New Roman"/>
                <w:szCs w:val="24"/>
                <w:lang w:val="ru-RU" w:eastAsia="ru-RU"/>
              </w:rPr>
            </w:pPr>
          </w:p>
          <w:p w14:paraId="48CED5E0" w14:textId="77777777" w:rsidR="00055992" w:rsidRPr="00055992" w:rsidRDefault="00055992" w:rsidP="00D6552F">
            <w:pPr>
              <w:jc w:val="both"/>
              <w:rPr>
                <w:rFonts w:eastAsia="Times New Roman"/>
                <w:szCs w:val="24"/>
                <w:lang w:val="ru-RU" w:eastAsia="ru-RU"/>
              </w:rPr>
            </w:pPr>
          </w:p>
          <w:p w14:paraId="26355A45" w14:textId="77777777" w:rsidR="00055992" w:rsidRPr="00055992" w:rsidRDefault="00055992" w:rsidP="00D6552F">
            <w:pPr>
              <w:jc w:val="both"/>
              <w:rPr>
                <w:rFonts w:eastAsia="Times New Roman"/>
                <w:szCs w:val="24"/>
                <w:lang w:val="ru-RU" w:eastAsia="ru-RU"/>
              </w:rPr>
            </w:pPr>
          </w:p>
          <w:p w14:paraId="680CC9C2" w14:textId="77777777" w:rsidR="00055992" w:rsidRDefault="00055992" w:rsidP="00D6552F">
            <w:pPr>
              <w:jc w:val="both"/>
              <w:rPr>
                <w:rFonts w:eastAsia="Times New Roman"/>
                <w:szCs w:val="24"/>
                <w:lang w:val="ru-RU" w:eastAsia="ru-RU"/>
              </w:rPr>
            </w:pPr>
          </w:p>
          <w:p w14:paraId="5192DF7E" w14:textId="77777777" w:rsidR="00055992" w:rsidRPr="00055992" w:rsidRDefault="00055992" w:rsidP="00D6552F">
            <w:pPr>
              <w:jc w:val="both"/>
              <w:rPr>
                <w:rFonts w:eastAsia="Times New Roman"/>
                <w:szCs w:val="24"/>
                <w:lang w:val="ru-RU" w:eastAsia="ru-RU"/>
              </w:rPr>
            </w:pPr>
          </w:p>
          <w:p w14:paraId="0B35929C" w14:textId="77777777" w:rsidR="00055992" w:rsidRPr="00055992" w:rsidRDefault="00055992" w:rsidP="00D6552F">
            <w:pPr>
              <w:jc w:val="both"/>
              <w:rPr>
                <w:rFonts w:eastAsia="Times New Roman"/>
                <w:szCs w:val="24"/>
                <w:lang w:val="ru-RU" w:eastAsia="ru-RU"/>
              </w:rPr>
            </w:pPr>
          </w:p>
          <w:p w14:paraId="1C0D71D0" w14:textId="77777777" w:rsidR="00055992" w:rsidRPr="00055992" w:rsidRDefault="00055992" w:rsidP="00D6552F">
            <w:pPr>
              <w:jc w:val="both"/>
              <w:rPr>
                <w:rFonts w:eastAsia="Times New Roman"/>
                <w:szCs w:val="24"/>
                <w:lang w:val="ru-RU" w:eastAsia="ru-RU"/>
              </w:rPr>
            </w:pPr>
          </w:p>
          <w:p w14:paraId="40F8D773" w14:textId="77777777" w:rsidR="00055992" w:rsidRDefault="00055992" w:rsidP="00D6552F">
            <w:pPr>
              <w:jc w:val="both"/>
              <w:rPr>
                <w:rFonts w:eastAsia="Times New Roman"/>
                <w:szCs w:val="24"/>
                <w:lang w:val="ru-RU" w:eastAsia="ru-RU"/>
              </w:rPr>
            </w:pPr>
          </w:p>
          <w:p w14:paraId="0E579A11" w14:textId="77777777" w:rsidR="00055992" w:rsidRDefault="00055992" w:rsidP="00D6552F">
            <w:pPr>
              <w:jc w:val="both"/>
              <w:rPr>
                <w:rFonts w:eastAsia="Times New Roman"/>
                <w:szCs w:val="24"/>
                <w:lang w:val="ru-RU" w:eastAsia="ru-RU"/>
              </w:rPr>
            </w:pPr>
          </w:p>
          <w:p w14:paraId="4466CC24" w14:textId="256E2A40" w:rsidR="00055992" w:rsidRPr="00055992" w:rsidRDefault="00055992" w:rsidP="00D6552F">
            <w:pPr>
              <w:jc w:val="both"/>
              <w:rPr>
                <w:rFonts w:eastAsia="Times New Roman"/>
                <w:szCs w:val="24"/>
                <w:lang w:val="ru-RU" w:eastAsia="ru-RU"/>
              </w:rPr>
            </w:pPr>
          </w:p>
        </w:tc>
        <w:tc>
          <w:tcPr>
            <w:tcW w:w="1114" w:type="pct"/>
          </w:tcPr>
          <w:p w14:paraId="36B247D0" w14:textId="77777777" w:rsidR="005320DD" w:rsidRPr="005320DD" w:rsidRDefault="005320DD" w:rsidP="00D6552F">
            <w:pPr>
              <w:jc w:val="both"/>
              <w:rPr>
                <w:szCs w:val="24"/>
                <w:lang w:val="ru-RU"/>
              </w:rPr>
            </w:pPr>
            <w:r w:rsidRPr="005320DD">
              <w:rPr>
                <w:szCs w:val="24"/>
                <w:lang w:val="ru-RU"/>
              </w:rPr>
              <w:t xml:space="preserve">  Современное развитие цифровых и биомедицинских технологий свидетельствует о качественном изменении способов взаимодействия человека и технических систем. </w:t>
            </w:r>
          </w:p>
          <w:p w14:paraId="7079BC05" w14:textId="77777777" w:rsidR="005320DD" w:rsidRPr="005320DD" w:rsidRDefault="005320DD" w:rsidP="00D6552F">
            <w:pPr>
              <w:jc w:val="both"/>
              <w:rPr>
                <w:szCs w:val="24"/>
                <w:lang w:val="ru-RU"/>
              </w:rPr>
            </w:pPr>
            <w:r w:rsidRPr="005320DD">
              <w:rPr>
                <w:szCs w:val="24"/>
                <w:lang w:val="ru-RU"/>
              </w:rPr>
              <w:t xml:space="preserve">  Электронные имплантируемые устройства, включая кардиостимуляторы, возвращающий слух кохлеарные импланты, инсулиновые помпы и подкожные сенсоры, уже на протяжении длительного времени используются в медицинской практике и воспринимаются обществом как социально полезные и жизненно необходимые технологии. </w:t>
            </w:r>
          </w:p>
          <w:p w14:paraId="092EF445" w14:textId="77777777" w:rsidR="005320DD" w:rsidRPr="005320DD" w:rsidRDefault="005320DD" w:rsidP="00D6552F">
            <w:pPr>
              <w:jc w:val="both"/>
              <w:rPr>
                <w:szCs w:val="24"/>
                <w:lang w:val="ru-RU"/>
              </w:rPr>
            </w:pPr>
            <w:r w:rsidRPr="005320DD">
              <w:rPr>
                <w:szCs w:val="24"/>
                <w:lang w:val="ru-RU"/>
              </w:rPr>
              <w:t xml:space="preserve">  Их широкое распространение подтверждает, что сама по себе имплантация электронных устройств в тело человека не является ни научной новеллой, ни правовой аномалией, а представляет собой объективный результат технологического прогресса.</w:t>
            </w:r>
          </w:p>
          <w:p w14:paraId="695DB6A2" w14:textId="77777777" w:rsidR="005320DD" w:rsidRPr="005320DD" w:rsidRDefault="005320DD" w:rsidP="00D6552F">
            <w:pPr>
              <w:jc w:val="both"/>
              <w:rPr>
                <w:szCs w:val="24"/>
                <w:lang w:val="ru-RU"/>
              </w:rPr>
            </w:pPr>
            <w:r w:rsidRPr="005320DD">
              <w:rPr>
                <w:szCs w:val="24"/>
                <w:lang w:val="ru-RU"/>
              </w:rPr>
              <w:t xml:space="preserve">   В зарубежных государствах с высоким уровнем цифровой зрелости, прежде всего, Швеция, Бельгия, Китай, технологии микрочипирования получили развитие и за пределами медицины. </w:t>
            </w:r>
          </w:p>
          <w:p w14:paraId="4B344E33" w14:textId="77777777" w:rsidR="005320DD" w:rsidRPr="005320DD" w:rsidRDefault="005320DD" w:rsidP="00D6552F">
            <w:pPr>
              <w:jc w:val="both"/>
              <w:rPr>
                <w:szCs w:val="24"/>
                <w:lang w:val="ru-RU"/>
              </w:rPr>
            </w:pPr>
            <w:r w:rsidRPr="005320DD">
              <w:rPr>
                <w:szCs w:val="24"/>
                <w:lang w:val="ru-RU"/>
              </w:rPr>
              <w:t xml:space="preserve">    В этих государствах микрочипы применяются на добровольной основе для идентификации личности, упрощения доступа к инфраструктурным объектам, транспортным и социальным сервисам, что свидетельствует о формировании устойчивой общественной легитимации данной технологии. </w:t>
            </w:r>
          </w:p>
          <w:p w14:paraId="30A8E334" w14:textId="77777777" w:rsidR="005320DD" w:rsidRPr="005320DD" w:rsidRDefault="005320DD" w:rsidP="00D6552F">
            <w:pPr>
              <w:jc w:val="both"/>
              <w:rPr>
                <w:szCs w:val="24"/>
                <w:lang w:val="ru-RU"/>
              </w:rPr>
            </w:pPr>
            <w:r w:rsidRPr="005320DD">
              <w:rPr>
                <w:szCs w:val="24"/>
                <w:lang w:val="ru-RU"/>
              </w:rPr>
              <w:t xml:space="preserve">    Аналогичные практики находят применение и в других частях мира, в т.ч. в странах Южной и Северной Америки </w:t>
            </w:r>
            <w:r w:rsidRPr="005320DD">
              <w:rPr>
                <w:i/>
                <w:iCs/>
                <w:szCs w:val="24"/>
                <w:lang w:val="ru-RU"/>
              </w:rPr>
              <w:t>(Бразилия, Мексика),</w:t>
            </w:r>
            <w:r w:rsidRPr="005320DD">
              <w:rPr>
                <w:szCs w:val="24"/>
                <w:lang w:val="ru-RU"/>
              </w:rPr>
              <w:t xml:space="preserve"> где микрочипы используются в целях обеспечения безопасности, защиты уязвимых категорий лиц и оперативной медицинской помощи.</w:t>
            </w:r>
          </w:p>
          <w:p w14:paraId="5A211236" w14:textId="77777777" w:rsidR="005320DD" w:rsidRPr="005320DD" w:rsidRDefault="005320DD" w:rsidP="00D6552F">
            <w:pPr>
              <w:jc w:val="both"/>
              <w:rPr>
                <w:szCs w:val="24"/>
                <w:lang w:val="ru-RU"/>
              </w:rPr>
            </w:pPr>
            <w:r w:rsidRPr="005320DD">
              <w:rPr>
                <w:szCs w:val="24"/>
                <w:lang w:val="ru-RU"/>
              </w:rPr>
              <w:t xml:space="preserve">    Таким образом, </w:t>
            </w:r>
            <w:r w:rsidRPr="005320DD">
              <w:rPr>
                <w:bCs/>
                <w:szCs w:val="24"/>
                <w:lang w:val="ru-RU"/>
              </w:rPr>
              <w:t>чипирование</w:t>
            </w:r>
            <w:r w:rsidRPr="005320DD">
              <w:rPr>
                <w:szCs w:val="24"/>
                <w:lang w:val="ru-RU"/>
              </w:rPr>
              <w:t xml:space="preserve"> уже функционирует как элемент глобальной цифровой среды и не может рассматриваться исключительно как гипотетическая или экспериментальная технология.</w:t>
            </w:r>
          </w:p>
          <w:p w14:paraId="41C49708" w14:textId="77777777" w:rsidR="005320DD" w:rsidRPr="005320DD" w:rsidRDefault="005320DD" w:rsidP="00D6552F">
            <w:pPr>
              <w:jc w:val="both"/>
              <w:rPr>
                <w:bCs/>
                <w:szCs w:val="24"/>
                <w:lang w:val="ru-RU"/>
              </w:rPr>
            </w:pPr>
            <w:r w:rsidRPr="005320DD">
              <w:rPr>
                <w:bCs/>
                <w:szCs w:val="24"/>
                <w:lang w:val="ru-RU"/>
              </w:rPr>
              <w:t xml:space="preserve">   Предлагаемая модель ориентирована на строго ограниченную категорию лиц – осужденных, которые в силу вступившего в законную силу приговора суда уже находятся под постоянным контролем и надзором со стороны государства. </w:t>
            </w:r>
          </w:p>
          <w:p w14:paraId="2DE2D996" w14:textId="77777777" w:rsidR="005320DD" w:rsidRPr="005320DD" w:rsidRDefault="005320DD" w:rsidP="00D6552F">
            <w:pPr>
              <w:jc w:val="both"/>
              <w:rPr>
                <w:bCs/>
                <w:szCs w:val="24"/>
                <w:lang w:val="ru-RU"/>
              </w:rPr>
            </w:pPr>
            <w:r w:rsidRPr="005320DD">
              <w:rPr>
                <w:bCs/>
                <w:szCs w:val="24"/>
                <w:lang w:val="ru-RU"/>
              </w:rPr>
              <w:t xml:space="preserve">    Особенно остро данная проблема проявляется в УМБ, где осужденные отбывают наказание без охраны, но под надзором, размещаясь в общежитиях либо камерах в зависимости от условий содержания. </w:t>
            </w:r>
          </w:p>
          <w:p w14:paraId="1A995782" w14:textId="79FAC82C" w:rsidR="005320DD" w:rsidRPr="00255B67" w:rsidRDefault="005320DD" w:rsidP="00D6552F">
            <w:pPr>
              <w:jc w:val="both"/>
              <w:rPr>
                <w:bCs/>
                <w:szCs w:val="24"/>
                <w:lang w:val="ru-RU"/>
              </w:rPr>
            </w:pPr>
            <w:r w:rsidRPr="005320DD">
              <w:rPr>
                <w:bCs/>
                <w:szCs w:val="24"/>
                <w:lang w:val="ru-RU"/>
              </w:rPr>
              <w:t xml:space="preserve">     В таких учреждениях государство объективно нуждается в непрерывном и надежном механизме контроля за поведением осужденных, однако действующие средства надзора носят фрагментарный, эпизодический и в значительной степени формальный характер.</w:t>
            </w:r>
          </w:p>
        </w:tc>
      </w:tr>
      <w:tr w:rsidR="005320DD" w:rsidRPr="00A22097" w14:paraId="71D1D856" w14:textId="77777777" w:rsidTr="005320DD">
        <w:tc>
          <w:tcPr>
            <w:tcW w:w="217" w:type="pct"/>
          </w:tcPr>
          <w:p w14:paraId="3C7259E4" w14:textId="77777777" w:rsidR="005320DD" w:rsidRPr="006152E7" w:rsidRDefault="005320DD" w:rsidP="005320DD">
            <w:pPr>
              <w:jc w:val="center"/>
            </w:pPr>
            <w:r>
              <w:t>2.</w:t>
            </w:r>
          </w:p>
        </w:tc>
        <w:tc>
          <w:tcPr>
            <w:tcW w:w="617" w:type="pct"/>
          </w:tcPr>
          <w:p w14:paraId="09EF5F84" w14:textId="77777777" w:rsidR="005320DD" w:rsidRDefault="005320DD" w:rsidP="005320DD">
            <w:r>
              <w:t>Часть 2</w:t>
            </w:r>
          </w:p>
          <w:p w14:paraId="3F2FFCB5" w14:textId="77777777" w:rsidR="005320DD" w:rsidRPr="006152E7" w:rsidRDefault="005320DD" w:rsidP="005320DD">
            <w:r>
              <w:t>Статья 96</w:t>
            </w:r>
          </w:p>
        </w:tc>
        <w:tc>
          <w:tcPr>
            <w:tcW w:w="1526" w:type="pct"/>
          </w:tcPr>
          <w:p w14:paraId="2EFE769C" w14:textId="77777777" w:rsidR="005320DD" w:rsidRPr="005320DD" w:rsidRDefault="005320DD" w:rsidP="00F85BBD">
            <w:pPr>
              <w:jc w:val="both"/>
              <w:rPr>
                <w:b/>
                <w:lang w:val="ru-RU"/>
              </w:rPr>
            </w:pPr>
            <w:r w:rsidRPr="005320DD">
              <w:rPr>
                <w:b/>
                <w:lang w:val="ru-RU"/>
              </w:rPr>
              <w:t xml:space="preserve">        2. Не подлежат переводу в учреждения минимальной безопасности осужденные:</w:t>
            </w:r>
          </w:p>
          <w:p w14:paraId="731903C1" w14:textId="77777777" w:rsidR="005320DD" w:rsidRPr="005320DD" w:rsidRDefault="005320DD" w:rsidP="00F85BBD">
            <w:pPr>
              <w:jc w:val="both"/>
              <w:rPr>
                <w:lang w:val="ru-RU"/>
              </w:rPr>
            </w:pPr>
            <w:r w:rsidRPr="00DB14A3">
              <w:rPr>
                <w:b/>
              </w:rPr>
              <w:t>     </w:t>
            </w:r>
            <w:r w:rsidRPr="005320DD">
              <w:rPr>
                <w:b/>
                <w:lang w:val="ru-RU"/>
              </w:rPr>
              <w:t xml:space="preserve"> </w:t>
            </w:r>
            <w:r w:rsidRPr="005320DD">
              <w:rPr>
                <w:lang w:val="ru-RU"/>
              </w:rPr>
              <w:t>1) при опасном рецидиве преступлений;</w:t>
            </w:r>
          </w:p>
          <w:p w14:paraId="21B1EF16" w14:textId="77777777" w:rsidR="005320DD" w:rsidRPr="005320DD" w:rsidRDefault="005320DD" w:rsidP="00F85BBD">
            <w:pPr>
              <w:jc w:val="both"/>
              <w:rPr>
                <w:lang w:val="ru-RU"/>
              </w:rPr>
            </w:pPr>
            <w:r w:rsidRPr="00DB14A3">
              <w:t>     </w:t>
            </w:r>
            <w:r w:rsidRPr="005320DD">
              <w:rPr>
                <w:lang w:val="ru-RU"/>
              </w:rPr>
              <w:t xml:space="preserve"> 1-1) за совершение преступлений, предусмотренных</w:t>
            </w:r>
            <w:r w:rsidRPr="00DB14A3">
              <w:t> </w:t>
            </w:r>
            <w:hyperlink r:id="rId63" w:anchor="z1347" w:history="1">
              <w:r w:rsidRPr="005320DD">
                <w:rPr>
                  <w:rStyle w:val="aa"/>
                  <w:lang w:val="ru-RU"/>
                </w:rPr>
                <w:t>главой 15</w:t>
              </w:r>
            </w:hyperlink>
            <w:r w:rsidRPr="00DB14A3">
              <w:t> </w:t>
            </w:r>
            <w:r w:rsidRPr="005320DD">
              <w:rPr>
                <w:lang w:val="ru-RU"/>
              </w:rPr>
              <w:t>Уголовного кодекса Республики Казахстан, не возместившие ущерб, причиненный преступлением;</w:t>
            </w:r>
          </w:p>
          <w:p w14:paraId="422DEF17" w14:textId="77777777" w:rsidR="005320DD" w:rsidRPr="005320DD" w:rsidRDefault="005320DD" w:rsidP="00F85BBD">
            <w:pPr>
              <w:jc w:val="both"/>
              <w:rPr>
                <w:lang w:val="ru-RU"/>
              </w:rPr>
            </w:pPr>
            <w:r w:rsidRPr="00DB14A3">
              <w:t>     </w:t>
            </w:r>
            <w:r w:rsidRPr="005320DD">
              <w:rPr>
                <w:lang w:val="ru-RU"/>
              </w:rPr>
              <w:t xml:space="preserve"> 2) за совершение особо тяжких преступлений, а также террористические или экстремистские преступления;</w:t>
            </w:r>
          </w:p>
          <w:p w14:paraId="773A25DC" w14:textId="77777777" w:rsidR="005320DD" w:rsidRPr="005320DD" w:rsidRDefault="005320DD" w:rsidP="00F85BBD">
            <w:pPr>
              <w:jc w:val="both"/>
              <w:rPr>
                <w:lang w:val="ru-RU"/>
              </w:rPr>
            </w:pPr>
            <w:r w:rsidRPr="00DB14A3">
              <w:t>     </w:t>
            </w:r>
            <w:r w:rsidRPr="005320DD">
              <w:rPr>
                <w:lang w:val="ru-RU"/>
              </w:rPr>
              <w:t xml:space="preserve"> 3) к пожизненному лишению свободы, а также осужденные, которым пожизненное лишение свободы заменено в порядке помилования лишением свободы на определенный срок;</w:t>
            </w:r>
          </w:p>
          <w:p w14:paraId="0CCB6754" w14:textId="77777777" w:rsidR="005320DD" w:rsidRPr="005320DD" w:rsidRDefault="005320DD" w:rsidP="00F85BBD">
            <w:pPr>
              <w:jc w:val="both"/>
              <w:rPr>
                <w:lang w:val="ru-RU"/>
              </w:rPr>
            </w:pPr>
            <w:r w:rsidRPr="00DB14A3">
              <w:t>     </w:t>
            </w:r>
            <w:r w:rsidRPr="005320DD">
              <w:rPr>
                <w:lang w:val="ru-RU"/>
              </w:rPr>
              <w:t xml:space="preserve"> 4) исключен Законом РК от 16.07.2025</w:t>
            </w:r>
            <w:r w:rsidRPr="00DB14A3">
              <w:t> </w:t>
            </w:r>
            <w:hyperlink r:id="rId64" w:anchor="z927" w:history="1">
              <w:r w:rsidRPr="005320DD">
                <w:rPr>
                  <w:rStyle w:val="aa"/>
                  <w:lang w:val="ru-RU"/>
                </w:rPr>
                <w:t>№ 210-</w:t>
              </w:r>
              <w:r w:rsidRPr="00DB14A3">
                <w:rPr>
                  <w:rStyle w:val="aa"/>
                </w:rPr>
                <w:t>VIII</w:t>
              </w:r>
            </w:hyperlink>
            <w:r w:rsidRPr="00DB14A3">
              <w:t> </w:t>
            </w:r>
            <w:r w:rsidRPr="005320DD">
              <w:rPr>
                <w:lang w:val="ru-RU"/>
              </w:rPr>
              <w:t>(вводится в действие по истечении шестидесяти календарных дней после дня его первого официального опубликования);</w:t>
            </w:r>
          </w:p>
          <w:p w14:paraId="7247C579" w14:textId="77777777" w:rsidR="005320DD" w:rsidRPr="005320DD" w:rsidRDefault="005320DD" w:rsidP="00F85BBD">
            <w:pPr>
              <w:jc w:val="both"/>
              <w:rPr>
                <w:lang w:val="ru-RU"/>
              </w:rPr>
            </w:pPr>
            <w:r w:rsidRPr="00DB14A3">
              <w:t>     </w:t>
            </w:r>
            <w:r w:rsidRPr="005320DD">
              <w:rPr>
                <w:lang w:val="ru-RU"/>
              </w:rPr>
              <w:t xml:space="preserve"> 5) не прошедшие обязательного лечения, а также требующие специализированного лечения в лечебно-профилактических учреждениях;</w:t>
            </w:r>
          </w:p>
          <w:p w14:paraId="466FA97E" w14:textId="77777777" w:rsidR="005320DD" w:rsidRPr="00F92CFE" w:rsidRDefault="005320DD" w:rsidP="00F85BBD">
            <w:pPr>
              <w:jc w:val="both"/>
            </w:pPr>
            <w:r w:rsidRPr="00DB14A3">
              <w:t>     </w:t>
            </w:r>
            <w:r w:rsidRPr="005320DD">
              <w:rPr>
                <w:lang w:val="ru-RU"/>
              </w:rPr>
              <w:t xml:space="preserve"> </w:t>
            </w:r>
            <w:r w:rsidRPr="00DB14A3">
              <w:t>6) имеющие отрицательную степень поведения.</w:t>
            </w:r>
          </w:p>
        </w:tc>
        <w:tc>
          <w:tcPr>
            <w:tcW w:w="1526" w:type="pct"/>
          </w:tcPr>
          <w:p w14:paraId="44C62E66" w14:textId="77777777" w:rsidR="005320DD" w:rsidRPr="005320DD" w:rsidRDefault="005320DD" w:rsidP="00F85BBD">
            <w:pPr>
              <w:jc w:val="both"/>
              <w:rPr>
                <w:b/>
                <w:lang w:val="ru-RU"/>
              </w:rPr>
            </w:pPr>
            <w:r w:rsidRPr="005320DD">
              <w:rPr>
                <w:b/>
                <w:lang w:val="ru-RU"/>
              </w:rPr>
              <w:t xml:space="preserve">        2. Не подлежат переводу в учреждения минимальной безопасности осужденные:</w:t>
            </w:r>
          </w:p>
          <w:p w14:paraId="01EEE0EA" w14:textId="77777777" w:rsidR="005320DD" w:rsidRPr="005320DD" w:rsidRDefault="005320DD" w:rsidP="00F85BBD">
            <w:pPr>
              <w:jc w:val="both"/>
              <w:rPr>
                <w:lang w:val="ru-RU"/>
              </w:rPr>
            </w:pPr>
            <w:r w:rsidRPr="00DB14A3">
              <w:rPr>
                <w:b/>
              </w:rPr>
              <w:t>     </w:t>
            </w:r>
            <w:r w:rsidRPr="005320DD">
              <w:rPr>
                <w:b/>
                <w:lang w:val="ru-RU"/>
              </w:rPr>
              <w:t xml:space="preserve"> </w:t>
            </w:r>
            <w:r w:rsidRPr="005320DD">
              <w:rPr>
                <w:lang w:val="ru-RU"/>
              </w:rPr>
              <w:t>1) при опасном рецидиве преступлений;</w:t>
            </w:r>
          </w:p>
          <w:p w14:paraId="44372D07" w14:textId="77777777" w:rsidR="005320DD" w:rsidRPr="005320DD" w:rsidRDefault="005320DD" w:rsidP="00F85BBD">
            <w:pPr>
              <w:jc w:val="both"/>
              <w:rPr>
                <w:lang w:val="ru-RU"/>
              </w:rPr>
            </w:pPr>
            <w:r w:rsidRPr="00DB14A3">
              <w:t>     </w:t>
            </w:r>
            <w:r w:rsidRPr="005320DD">
              <w:rPr>
                <w:lang w:val="ru-RU"/>
              </w:rPr>
              <w:t>1-1) за совершение преступлений, предусмотренных</w:t>
            </w:r>
            <w:r w:rsidRPr="00DB14A3">
              <w:t> </w:t>
            </w:r>
            <w:hyperlink r:id="rId65" w:anchor="z1347" w:history="1">
              <w:r w:rsidRPr="005320DD">
                <w:rPr>
                  <w:rStyle w:val="aa"/>
                  <w:lang w:val="ru-RU"/>
                </w:rPr>
                <w:t>главой 15</w:t>
              </w:r>
            </w:hyperlink>
            <w:r w:rsidRPr="00DB14A3">
              <w:t> </w:t>
            </w:r>
            <w:r w:rsidRPr="005320DD">
              <w:rPr>
                <w:lang w:val="ru-RU"/>
              </w:rPr>
              <w:t>Уголовного кодекса Республики Казахстан, не возместившие ущерб, причиненный преступлением;</w:t>
            </w:r>
          </w:p>
          <w:p w14:paraId="13C72BFB" w14:textId="77777777" w:rsidR="005320DD" w:rsidRPr="005320DD" w:rsidRDefault="005320DD" w:rsidP="00F85BBD">
            <w:pPr>
              <w:jc w:val="both"/>
              <w:rPr>
                <w:lang w:val="ru-RU"/>
              </w:rPr>
            </w:pPr>
            <w:r w:rsidRPr="00DB14A3">
              <w:t>     </w:t>
            </w:r>
            <w:r w:rsidRPr="005320DD">
              <w:rPr>
                <w:lang w:val="ru-RU"/>
              </w:rPr>
              <w:t xml:space="preserve"> 2) за совершение особо тяжких преступлений, а также террористические или экстремистские преступления;</w:t>
            </w:r>
          </w:p>
          <w:p w14:paraId="5AEEFCC5" w14:textId="77777777" w:rsidR="005320DD" w:rsidRPr="005320DD" w:rsidRDefault="005320DD" w:rsidP="00F85BBD">
            <w:pPr>
              <w:jc w:val="both"/>
              <w:rPr>
                <w:lang w:val="ru-RU"/>
              </w:rPr>
            </w:pPr>
            <w:r w:rsidRPr="00DB14A3">
              <w:t>     </w:t>
            </w:r>
            <w:r w:rsidRPr="005320DD">
              <w:rPr>
                <w:lang w:val="ru-RU"/>
              </w:rPr>
              <w:t xml:space="preserve"> 3) к пожизненному лишению свободы, а также осужденные, которым пожизненное лишение свободы заменено в порядке помилования лишением свободы на определенный срок;</w:t>
            </w:r>
          </w:p>
          <w:p w14:paraId="1D640170" w14:textId="77777777" w:rsidR="005320DD" w:rsidRPr="005320DD" w:rsidRDefault="005320DD" w:rsidP="00F85BBD">
            <w:pPr>
              <w:jc w:val="both"/>
              <w:rPr>
                <w:lang w:val="ru-RU"/>
              </w:rPr>
            </w:pPr>
            <w:r w:rsidRPr="00DB14A3">
              <w:t>     </w:t>
            </w:r>
            <w:r w:rsidRPr="005320DD">
              <w:rPr>
                <w:lang w:val="ru-RU"/>
              </w:rPr>
              <w:t xml:space="preserve"> 4) исключен Законом РК от 16.07.2025</w:t>
            </w:r>
            <w:r w:rsidRPr="00DB14A3">
              <w:t> </w:t>
            </w:r>
            <w:hyperlink r:id="rId66" w:anchor="z927" w:history="1">
              <w:r w:rsidRPr="005320DD">
                <w:rPr>
                  <w:rStyle w:val="aa"/>
                  <w:lang w:val="ru-RU"/>
                </w:rPr>
                <w:t>№ 210-</w:t>
              </w:r>
              <w:r w:rsidRPr="00DB14A3">
                <w:rPr>
                  <w:rStyle w:val="aa"/>
                </w:rPr>
                <w:t>VIII</w:t>
              </w:r>
            </w:hyperlink>
            <w:r w:rsidRPr="00DB14A3">
              <w:t> </w:t>
            </w:r>
            <w:r w:rsidRPr="005320DD">
              <w:rPr>
                <w:lang w:val="ru-RU"/>
              </w:rPr>
              <w:t>(вводится в действие по истечении шестидесяти календарных дней после дня его первого официального опубликования);</w:t>
            </w:r>
          </w:p>
          <w:p w14:paraId="2097E06F" w14:textId="77777777" w:rsidR="005320DD" w:rsidRPr="005320DD" w:rsidRDefault="005320DD" w:rsidP="00F85BBD">
            <w:pPr>
              <w:jc w:val="both"/>
              <w:rPr>
                <w:lang w:val="ru-RU"/>
              </w:rPr>
            </w:pPr>
            <w:r w:rsidRPr="00DB14A3">
              <w:t>     </w:t>
            </w:r>
            <w:r w:rsidRPr="005320DD">
              <w:rPr>
                <w:lang w:val="ru-RU"/>
              </w:rPr>
              <w:t xml:space="preserve"> 5) не прошедшие обязательного лечения, а также требующие специализированного лечения в лечебно-профилактических учреждениях;</w:t>
            </w:r>
          </w:p>
          <w:p w14:paraId="7D89C562" w14:textId="77777777" w:rsidR="005320DD" w:rsidRPr="005320DD" w:rsidRDefault="005320DD" w:rsidP="00F85BBD">
            <w:pPr>
              <w:jc w:val="both"/>
              <w:rPr>
                <w:lang w:val="ru-RU"/>
              </w:rPr>
            </w:pPr>
            <w:r w:rsidRPr="00DB14A3">
              <w:t>     </w:t>
            </w:r>
            <w:r w:rsidRPr="005320DD">
              <w:rPr>
                <w:lang w:val="ru-RU"/>
              </w:rPr>
              <w:t xml:space="preserve"> 6) имеющие отрицательную степень поведения;</w:t>
            </w:r>
          </w:p>
          <w:p w14:paraId="2966303F" w14:textId="77777777" w:rsidR="005320DD" w:rsidRPr="005320DD" w:rsidRDefault="005320DD" w:rsidP="00F85BBD">
            <w:pPr>
              <w:jc w:val="both"/>
              <w:rPr>
                <w:b/>
                <w:lang w:val="ru-RU"/>
              </w:rPr>
            </w:pPr>
            <w:r w:rsidRPr="005320DD">
              <w:rPr>
                <w:lang w:val="ru-RU"/>
              </w:rPr>
              <w:t xml:space="preserve">    </w:t>
            </w:r>
            <w:r w:rsidRPr="005320DD">
              <w:rPr>
                <w:b/>
                <w:lang w:val="ru-RU"/>
              </w:rPr>
              <w:t>7) не давшие согласие на использование имплантируемого электронного средства контроля  (ИЭСК).</w:t>
            </w:r>
          </w:p>
        </w:tc>
        <w:tc>
          <w:tcPr>
            <w:tcW w:w="1114" w:type="pct"/>
          </w:tcPr>
          <w:p w14:paraId="5055AD3D" w14:textId="77777777" w:rsidR="005320DD" w:rsidRPr="005320DD" w:rsidRDefault="005320DD" w:rsidP="00F85BBD">
            <w:pPr>
              <w:jc w:val="both"/>
              <w:rPr>
                <w:szCs w:val="24"/>
                <w:lang w:val="ru-RU"/>
              </w:rPr>
            </w:pPr>
            <w:r w:rsidRPr="005320DD">
              <w:rPr>
                <w:szCs w:val="24"/>
                <w:lang w:val="ru-RU"/>
              </w:rPr>
              <w:t xml:space="preserve">   Согласно ст.21 Конституции РК, каждому, кто законно находится на территории страны, принадлежит право свободного передвижения и выбора места жительства, кроме случаев, предусмотренных законом. </w:t>
            </w:r>
          </w:p>
          <w:p w14:paraId="01E3DA86" w14:textId="77777777" w:rsidR="005320DD" w:rsidRPr="005320DD" w:rsidRDefault="005320DD" w:rsidP="00F85BBD">
            <w:pPr>
              <w:jc w:val="both"/>
              <w:rPr>
                <w:szCs w:val="24"/>
                <w:lang w:val="ru-RU"/>
              </w:rPr>
            </w:pPr>
            <w:r w:rsidRPr="005320DD">
              <w:rPr>
                <w:szCs w:val="24"/>
                <w:lang w:val="ru-RU"/>
              </w:rPr>
              <w:t xml:space="preserve">   Перевод осужденных в УМБ и применение инновационных средств контроля, включая чипирование, должно осуществляться строго в рамках закона и предполагает добровольное согласие осужденного, что соответствует конституционным гарантиям и принципам гуманности. </w:t>
            </w:r>
          </w:p>
          <w:p w14:paraId="1D430699" w14:textId="77777777" w:rsidR="005320DD" w:rsidRPr="005320DD" w:rsidRDefault="005320DD" w:rsidP="00F85BBD">
            <w:pPr>
              <w:jc w:val="both"/>
              <w:rPr>
                <w:szCs w:val="24"/>
                <w:lang w:val="ru-RU"/>
              </w:rPr>
            </w:pPr>
            <w:r w:rsidRPr="005320DD">
              <w:rPr>
                <w:szCs w:val="24"/>
                <w:lang w:val="ru-RU"/>
              </w:rPr>
              <w:t xml:space="preserve">    Реализация предлагаемого решения соответствует и положениям УИК. В соответствии со ст.97 УИК, режим отбывания наказания в учреждениях предусматривает охрану и изоляцию осужденных, постоянный надзор, обеспечение безопасности осужденных, персонала и медицинских работников, а также реализацию прав и законных интересов осужденных. </w:t>
            </w:r>
          </w:p>
          <w:p w14:paraId="2F60CCBD" w14:textId="77777777" w:rsidR="005320DD" w:rsidRPr="005320DD" w:rsidRDefault="005320DD" w:rsidP="00F85BBD">
            <w:pPr>
              <w:jc w:val="both"/>
              <w:rPr>
                <w:szCs w:val="24"/>
                <w:lang w:val="ru-RU"/>
              </w:rPr>
            </w:pPr>
            <w:r w:rsidRPr="005320DD">
              <w:rPr>
                <w:szCs w:val="24"/>
                <w:lang w:val="ru-RU"/>
              </w:rPr>
              <w:t xml:space="preserve">     А ст.99 УИК закрепляет использование инженерно-технических средств для контроля и охраны, включая видеонаблюдение и электронные системы.</w:t>
            </w:r>
          </w:p>
          <w:p w14:paraId="2F9B3F22" w14:textId="77777777" w:rsidR="005320DD" w:rsidRPr="005320DD" w:rsidRDefault="005320DD" w:rsidP="00F85BBD">
            <w:pPr>
              <w:jc w:val="both"/>
              <w:rPr>
                <w:bCs/>
                <w:szCs w:val="24"/>
                <w:lang w:val="ru-RU"/>
              </w:rPr>
            </w:pPr>
            <w:r w:rsidRPr="005320DD">
              <w:rPr>
                <w:bCs/>
                <w:szCs w:val="24"/>
                <w:lang w:val="ru-RU"/>
              </w:rPr>
              <w:t>С учетом вышеизложенного, предлагается законодательно закрепить согласие на чипирование со стороны самих осужденных, которые переводятся в УМБ, путем внесения изменений и дополнений в Уголовно-исполнительный кодекс, законодательство о персональных данных, а также Кодекс о здоровье народа и системе здравоохранения, с одновременной разработкой подзаконных актов, регламентирующих медицинские, технические и информационные аспекты имплантации.</w:t>
            </w:r>
          </w:p>
        </w:tc>
      </w:tr>
      <w:tr w:rsidR="005320DD" w:rsidRPr="00A22097" w14:paraId="66BA0DC2" w14:textId="77777777" w:rsidTr="005320DD">
        <w:tc>
          <w:tcPr>
            <w:tcW w:w="217" w:type="pct"/>
          </w:tcPr>
          <w:p w14:paraId="1A65450B" w14:textId="77777777" w:rsidR="005320DD" w:rsidRDefault="005320DD" w:rsidP="005320DD">
            <w:pPr>
              <w:jc w:val="center"/>
            </w:pPr>
            <w:r>
              <w:t>3.</w:t>
            </w:r>
          </w:p>
        </w:tc>
        <w:tc>
          <w:tcPr>
            <w:tcW w:w="617" w:type="pct"/>
          </w:tcPr>
          <w:p w14:paraId="3A167CC1" w14:textId="77777777" w:rsidR="005320DD" w:rsidRDefault="005320DD" w:rsidP="005320DD">
            <w:r>
              <w:t>Часть 1</w:t>
            </w:r>
          </w:p>
          <w:p w14:paraId="0BBCD614" w14:textId="77777777" w:rsidR="005320DD" w:rsidRDefault="005320DD" w:rsidP="005320DD">
            <w:r>
              <w:t>Статья 99</w:t>
            </w:r>
          </w:p>
        </w:tc>
        <w:tc>
          <w:tcPr>
            <w:tcW w:w="1526" w:type="pct"/>
          </w:tcPr>
          <w:p w14:paraId="666D6833" w14:textId="77777777" w:rsidR="005320DD" w:rsidRPr="005320DD" w:rsidRDefault="005320DD" w:rsidP="00DA6450">
            <w:pPr>
              <w:jc w:val="both"/>
              <w:rPr>
                <w:b/>
                <w:lang w:val="ru-RU"/>
              </w:rPr>
            </w:pPr>
            <w:r w:rsidRPr="005320DD">
              <w:rPr>
                <w:b/>
                <w:bCs/>
                <w:lang w:val="ru-RU"/>
              </w:rPr>
              <w:t>Статья 99. Инженерно-технические средства надзора, контроля и охраны</w:t>
            </w:r>
          </w:p>
          <w:p w14:paraId="0E434971" w14:textId="77777777" w:rsidR="005320DD" w:rsidRPr="005320DD" w:rsidRDefault="005320DD" w:rsidP="00DA6450">
            <w:pPr>
              <w:jc w:val="both"/>
              <w:rPr>
                <w:lang w:val="ru-RU"/>
              </w:rPr>
            </w:pPr>
            <w:r w:rsidRPr="00CF74E1">
              <w:rPr>
                <w:b/>
              </w:rPr>
              <w:t>     </w:t>
            </w:r>
            <w:r w:rsidRPr="005320DD">
              <w:rPr>
                <w:b/>
                <w:lang w:val="ru-RU"/>
              </w:rPr>
              <w:t xml:space="preserve"> </w:t>
            </w:r>
            <w:r w:rsidRPr="005320DD">
              <w:rPr>
                <w:lang w:val="ru-RU"/>
              </w:rPr>
              <w:t>1. Администрация учреждения использует системы видеонаблюдения, электронные и иные инженерно-технические средства для предупреждения побегов, правонарушений, нарушений установленного порядка отбывания наказания, получения необходимой информации о поведении осужденных, пресечения полета беспилотного воздушного судна над территорией учреждений и над прилегающими к ней территориями.</w:t>
            </w:r>
          </w:p>
          <w:p w14:paraId="46653085" w14:textId="77777777" w:rsidR="005320DD" w:rsidRPr="005320DD" w:rsidRDefault="005320DD" w:rsidP="00DA6450">
            <w:pPr>
              <w:jc w:val="both"/>
              <w:rPr>
                <w:b/>
                <w:lang w:val="ru-RU"/>
              </w:rPr>
            </w:pPr>
          </w:p>
        </w:tc>
        <w:tc>
          <w:tcPr>
            <w:tcW w:w="1526" w:type="pct"/>
          </w:tcPr>
          <w:p w14:paraId="33032832" w14:textId="77777777" w:rsidR="005320DD" w:rsidRPr="005320DD" w:rsidRDefault="005320DD" w:rsidP="00DA6450">
            <w:pPr>
              <w:jc w:val="both"/>
              <w:rPr>
                <w:b/>
                <w:lang w:val="ru-RU"/>
              </w:rPr>
            </w:pPr>
            <w:r w:rsidRPr="005320DD">
              <w:rPr>
                <w:b/>
                <w:bCs/>
                <w:lang w:val="ru-RU"/>
              </w:rPr>
              <w:t>Статья 99. Инженерно-технические средства надзора, контроля и охраны</w:t>
            </w:r>
          </w:p>
          <w:p w14:paraId="31131192" w14:textId="7D5B1088" w:rsidR="005320DD" w:rsidRPr="00E23D8F" w:rsidRDefault="005320DD" w:rsidP="00DA6450">
            <w:pPr>
              <w:jc w:val="both"/>
              <w:rPr>
                <w:lang w:val="ru-RU"/>
              </w:rPr>
            </w:pPr>
            <w:r w:rsidRPr="00CF74E1">
              <w:rPr>
                <w:b/>
              </w:rPr>
              <w:t>     </w:t>
            </w:r>
            <w:r w:rsidRPr="005320DD">
              <w:rPr>
                <w:b/>
                <w:lang w:val="ru-RU"/>
              </w:rPr>
              <w:t xml:space="preserve"> </w:t>
            </w:r>
            <w:r w:rsidRPr="005320DD">
              <w:rPr>
                <w:lang w:val="ru-RU"/>
              </w:rPr>
              <w:t xml:space="preserve">1. Администрация учреждения использует системы видеонаблюдения, электронные, </w:t>
            </w:r>
            <w:r w:rsidRPr="005320DD">
              <w:rPr>
                <w:b/>
                <w:lang w:val="ru-RU"/>
              </w:rPr>
              <w:t xml:space="preserve">имплантируемые электронные средства контроля  </w:t>
            </w:r>
            <w:r w:rsidRPr="005320DD">
              <w:rPr>
                <w:lang w:val="ru-RU"/>
              </w:rPr>
              <w:t>и иные инженерно-технические средства для предупреждения побегов, правонарушений, нарушений установленного порядка отбывания наказания, получения необходимой информации о поведении осужденных, пресечения полета беспилотного воздушного судна над территорией учреждений и над прилегающими к ней территориями.</w:t>
            </w:r>
          </w:p>
        </w:tc>
        <w:tc>
          <w:tcPr>
            <w:tcW w:w="1114" w:type="pct"/>
          </w:tcPr>
          <w:p w14:paraId="4395D931" w14:textId="77777777" w:rsidR="005320DD" w:rsidRPr="005320DD" w:rsidRDefault="005320DD" w:rsidP="00BE4F9F">
            <w:pPr>
              <w:jc w:val="both"/>
              <w:rPr>
                <w:szCs w:val="24"/>
                <w:lang w:val="ru-RU"/>
              </w:rPr>
            </w:pPr>
            <w:r w:rsidRPr="005320DD">
              <w:rPr>
                <w:szCs w:val="24"/>
                <w:lang w:val="ru-RU"/>
              </w:rPr>
              <w:t xml:space="preserve">    Для компетенции сотрудников уголовно-исполнительной системы.</w:t>
            </w:r>
          </w:p>
        </w:tc>
      </w:tr>
      <w:tr w:rsidR="003F77F0" w:rsidRPr="00A22097" w14:paraId="38C003DF" w14:textId="77777777" w:rsidTr="005320DD">
        <w:tc>
          <w:tcPr>
            <w:tcW w:w="217" w:type="pct"/>
          </w:tcPr>
          <w:p w14:paraId="1A0B1606" w14:textId="662A7615" w:rsidR="003F77F0" w:rsidRPr="003F77F0" w:rsidRDefault="003F77F0" w:rsidP="005320DD">
            <w:pPr>
              <w:jc w:val="center"/>
              <w:rPr>
                <w:lang w:val="ru-RU"/>
              </w:rPr>
            </w:pPr>
            <w:r>
              <w:rPr>
                <w:lang w:val="ru-RU"/>
              </w:rPr>
              <w:t>4.</w:t>
            </w:r>
          </w:p>
        </w:tc>
        <w:tc>
          <w:tcPr>
            <w:tcW w:w="617" w:type="pct"/>
          </w:tcPr>
          <w:p w14:paraId="3658A1EC" w14:textId="37FDE88C" w:rsidR="003F77F0" w:rsidRPr="00313A36" w:rsidRDefault="00313A36" w:rsidP="005320DD">
            <w:pPr>
              <w:rPr>
                <w:lang w:val="ru-RU"/>
              </w:rPr>
            </w:pPr>
            <w:r>
              <w:rPr>
                <w:lang w:val="ru-RU"/>
              </w:rPr>
              <w:t>статья 143</w:t>
            </w:r>
          </w:p>
        </w:tc>
        <w:tc>
          <w:tcPr>
            <w:tcW w:w="1526" w:type="pct"/>
          </w:tcPr>
          <w:p w14:paraId="499C22E1" w14:textId="4450010F" w:rsidR="00313A36" w:rsidRPr="00313A36" w:rsidRDefault="00313A36" w:rsidP="00313A36">
            <w:pPr>
              <w:jc w:val="both"/>
              <w:rPr>
                <w:b/>
                <w:bCs/>
                <w:lang w:val="ru-RU"/>
              </w:rPr>
            </w:pPr>
            <w:r>
              <w:rPr>
                <w:b/>
                <w:bCs/>
                <w:lang w:val="ru-RU"/>
              </w:rPr>
              <w:t>Ст</w:t>
            </w:r>
            <w:r w:rsidRPr="00313A36">
              <w:rPr>
                <w:b/>
                <w:bCs/>
                <w:lang w:val="ru-RU"/>
              </w:rPr>
              <w:t>атья 143. Условия отбывания наказания в учреждениях минимальной безопасности</w:t>
            </w:r>
          </w:p>
          <w:p w14:paraId="05F2EB6E" w14:textId="77777777" w:rsidR="00313A36" w:rsidRPr="00313A36" w:rsidRDefault="00313A36" w:rsidP="00313A36">
            <w:pPr>
              <w:jc w:val="both"/>
              <w:rPr>
                <w:lang w:val="ru-RU"/>
              </w:rPr>
            </w:pPr>
            <w:r w:rsidRPr="00313A36">
              <w:rPr>
                <w:b/>
                <w:bCs/>
                <w:lang w:val="ru-RU"/>
              </w:rPr>
              <w:t xml:space="preserve">      </w:t>
            </w:r>
            <w:r w:rsidRPr="00313A36">
              <w:rPr>
                <w:lang w:val="ru-RU"/>
              </w:rPr>
              <w:t>1. Осужденные, отбывающие наказание в учреждениях минимальной безопасности, содержатся без охраны, но под контролем и надзором администрации учреждения.</w:t>
            </w:r>
          </w:p>
          <w:p w14:paraId="533E9EB2" w14:textId="4C4562BB" w:rsidR="00313A36" w:rsidRDefault="00313A36" w:rsidP="00313A36">
            <w:pPr>
              <w:jc w:val="both"/>
              <w:rPr>
                <w:lang w:val="ru-RU"/>
              </w:rPr>
            </w:pPr>
            <w:r w:rsidRPr="00313A36">
              <w:rPr>
                <w:lang w:val="ru-RU"/>
              </w:rPr>
              <w:t>      2. Осужденному администрацией учреждения выдается документ установленной формы, подтверждающий его личность. Документы, удостоверяющие личность осужденного, хранятся в их личных делах.</w:t>
            </w:r>
          </w:p>
          <w:p w14:paraId="1CE98850" w14:textId="62FD4A63" w:rsidR="00313A36" w:rsidRPr="00313A36" w:rsidRDefault="00313A36" w:rsidP="00313A36">
            <w:pPr>
              <w:jc w:val="both"/>
              <w:rPr>
                <w:lang w:val="ru-RU"/>
              </w:rPr>
            </w:pPr>
            <w:r>
              <w:rPr>
                <w:lang w:val="ru-RU"/>
              </w:rPr>
              <w:t xml:space="preserve">                                             …</w:t>
            </w:r>
          </w:p>
          <w:p w14:paraId="0148A7FD" w14:textId="77777777" w:rsidR="003F77F0" w:rsidRPr="005320DD" w:rsidRDefault="003F77F0" w:rsidP="00DA6450">
            <w:pPr>
              <w:jc w:val="both"/>
              <w:rPr>
                <w:b/>
                <w:bCs/>
                <w:lang w:val="ru-RU"/>
              </w:rPr>
            </w:pPr>
          </w:p>
        </w:tc>
        <w:tc>
          <w:tcPr>
            <w:tcW w:w="1526" w:type="pct"/>
          </w:tcPr>
          <w:p w14:paraId="26594644" w14:textId="77777777" w:rsidR="00313A36" w:rsidRPr="00313A36" w:rsidRDefault="00313A36" w:rsidP="00313A36">
            <w:pPr>
              <w:jc w:val="both"/>
              <w:rPr>
                <w:b/>
                <w:bCs/>
                <w:lang w:val="ru-RU"/>
              </w:rPr>
            </w:pPr>
            <w:r>
              <w:rPr>
                <w:b/>
                <w:bCs/>
                <w:lang w:val="ru-RU"/>
              </w:rPr>
              <w:t>Ст</w:t>
            </w:r>
            <w:r w:rsidRPr="00313A36">
              <w:rPr>
                <w:b/>
                <w:bCs/>
                <w:lang w:val="ru-RU"/>
              </w:rPr>
              <w:t>атья 143. Условия отбывания наказания в учреждениях минимальной безопасности</w:t>
            </w:r>
          </w:p>
          <w:p w14:paraId="49E96AFB" w14:textId="77777777" w:rsidR="00313A36" w:rsidRPr="00313A36" w:rsidRDefault="00313A36" w:rsidP="00313A36">
            <w:pPr>
              <w:jc w:val="both"/>
              <w:rPr>
                <w:lang w:val="ru-RU"/>
              </w:rPr>
            </w:pPr>
            <w:r w:rsidRPr="00313A36">
              <w:rPr>
                <w:b/>
                <w:bCs/>
                <w:lang w:val="ru-RU"/>
              </w:rPr>
              <w:t xml:space="preserve">      </w:t>
            </w:r>
            <w:r w:rsidRPr="00313A36">
              <w:rPr>
                <w:lang w:val="ru-RU"/>
              </w:rPr>
              <w:t>1. Осужденные, отбывающие наказание в учреждениях минимальной безопасности, содержатся без охраны, но под контролем и надзором администрации учреждения.</w:t>
            </w:r>
          </w:p>
          <w:p w14:paraId="1AB9F594" w14:textId="77777777" w:rsidR="00313A36" w:rsidRDefault="00313A36" w:rsidP="00313A36">
            <w:pPr>
              <w:jc w:val="both"/>
              <w:rPr>
                <w:lang w:val="ru-RU"/>
              </w:rPr>
            </w:pPr>
            <w:r w:rsidRPr="00313A36">
              <w:rPr>
                <w:lang w:val="ru-RU"/>
              </w:rPr>
              <w:t>      2. Осужденному администрацией учреждения выдается документ установленной формы, подтверждающий его личность. Документы, удостоверяющие личность осужденного, хранятся в их личных делах.</w:t>
            </w:r>
          </w:p>
          <w:p w14:paraId="1979EB64" w14:textId="1DFCC8D6" w:rsidR="00313A36" w:rsidRPr="00BE49ED" w:rsidRDefault="00313A36" w:rsidP="00313A36">
            <w:pPr>
              <w:jc w:val="both"/>
              <w:rPr>
                <w:b/>
                <w:bCs/>
                <w:lang w:val="ru-RU"/>
              </w:rPr>
            </w:pPr>
            <w:r w:rsidRPr="00BE49ED">
              <w:rPr>
                <w:b/>
                <w:bCs/>
                <w:lang w:val="ru-RU"/>
              </w:rPr>
              <w:t>3. В учреждениях создается единая информационная система мониторинга.</w:t>
            </w:r>
          </w:p>
          <w:p w14:paraId="5B6152CD" w14:textId="042D784E" w:rsidR="003F77F0" w:rsidRPr="005320DD" w:rsidRDefault="00313A36" w:rsidP="00313A36">
            <w:pPr>
              <w:jc w:val="both"/>
              <w:rPr>
                <w:b/>
                <w:bCs/>
                <w:lang w:val="ru-RU"/>
              </w:rPr>
            </w:pPr>
            <w:r w:rsidRPr="00BE49ED">
              <w:rPr>
                <w:b/>
                <w:bCs/>
                <w:lang w:val="ru-RU"/>
              </w:rPr>
              <w:t>3.1. Сотрудники учреждения при несении службы оснащаются мобильными биометрическими терминалами.</w:t>
            </w:r>
          </w:p>
        </w:tc>
        <w:tc>
          <w:tcPr>
            <w:tcW w:w="1114" w:type="pct"/>
          </w:tcPr>
          <w:p w14:paraId="6A62A6C3" w14:textId="77777777" w:rsidR="00BE49ED" w:rsidRDefault="00BE49ED" w:rsidP="00BE49ED">
            <w:pPr>
              <w:jc w:val="both"/>
              <w:rPr>
                <w:bCs/>
                <w:iCs/>
                <w:szCs w:val="24"/>
                <w:lang w:val="ru-RU"/>
              </w:rPr>
            </w:pPr>
            <w:r>
              <w:rPr>
                <w:bCs/>
                <w:iCs/>
                <w:szCs w:val="24"/>
                <w:lang w:val="ru-RU"/>
              </w:rPr>
              <w:t xml:space="preserve">     </w:t>
            </w:r>
            <w:r w:rsidRPr="00BE49ED">
              <w:rPr>
                <w:bCs/>
                <w:iCs/>
                <w:szCs w:val="24"/>
                <w:lang w:val="ru-RU"/>
              </w:rPr>
              <w:t xml:space="preserve">Предложенная система решает ключевые проблемы контроля, идентификации и надзора в УМБ, обеспечивая цифровизацию и стандартизацию технико-криминалистического обеспечения. </w:t>
            </w:r>
          </w:p>
          <w:p w14:paraId="3FB25DA9" w14:textId="47967A22" w:rsidR="003F77F0" w:rsidRPr="00BE49ED" w:rsidRDefault="00BE49ED" w:rsidP="00BE4F9F">
            <w:pPr>
              <w:jc w:val="both"/>
              <w:rPr>
                <w:bCs/>
                <w:iCs/>
                <w:szCs w:val="24"/>
                <w:lang w:val="ru-RU"/>
              </w:rPr>
            </w:pPr>
            <w:r>
              <w:rPr>
                <w:bCs/>
                <w:iCs/>
                <w:szCs w:val="24"/>
                <w:lang w:val="ru-RU"/>
              </w:rPr>
              <w:t xml:space="preserve">     </w:t>
            </w:r>
            <w:r w:rsidRPr="00BE49ED">
              <w:rPr>
                <w:bCs/>
                <w:iCs/>
                <w:szCs w:val="24"/>
                <w:lang w:val="ru-RU"/>
              </w:rPr>
              <w:t>Для правоохранительных органов и УИС это означает повышение управляемости, прозрачности и эффективности деятельности, снижение коррупционных и криминальных рисков, усиление безопасности, улучшение межведомственного взаимодействия и создание технологического фундамента для дальнейших реформ в УИС РК.</w:t>
            </w:r>
          </w:p>
        </w:tc>
      </w:tr>
      <w:tr w:rsidR="005320DD" w:rsidRPr="002E009B" w14:paraId="0F7D4012" w14:textId="77777777" w:rsidTr="005320DD">
        <w:tc>
          <w:tcPr>
            <w:tcW w:w="5000" w:type="pct"/>
            <w:gridSpan w:val="5"/>
          </w:tcPr>
          <w:p w14:paraId="0AAEA6F8" w14:textId="77777777" w:rsidR="005320DD" w:rsidRPr="005320DD" w:rsidRDefault="005320DD" w:rsidP="005320DD">
            <w:pPr>
              <w:jc w:val="center"/>
              <w:rPr>
                <w:b/>
                <w:lang w:val="ru-RU"/>
              </w:rPr>
            </w:pPr>
            <w:r w:rsidRPr="005320DD">
              <w:rPr>
                <w:b/>
                <w:lang w:val="ru-RU"/>
              </w:rPr>
              <w:t>Уголовно  кодекс Республики Казахстан от 3 июля 2014 года</w:t>
            </w:r>
          </w:p>
          <w:p w14:paraId="69482340" w14:textId="77777777" w:rsidR="005320DD" w:rsidRPr="005320DD" w:rsidRDefault="005320DD" w:rsidP="005320DD">
            <w:pPr>
              <w:jc w:val="center"/>
              <w:rPr>
                <w:b/>
                <w:lang w:val="ru-RU"/>
              </w:rPr>
            </w:pPr>
          </w:p>
        </w:tc>
      </w:tr>
      <w:tr w:rsidR="005320DD" w:rsidRPr="00A22097" w14:paraId="27504007" w14:textId="77777777" w:rsidTr="005320DD">
        <w:tc>
          <w:tcPr>
            <w:tcW w:w="217" w:type="pct"/>
          </w:tcPr>
          <w:p w14:paraId="530FA2A4" w14:textId="6CF796D6" w:rsidR="005320DD" w:rsidRPr="00A71B4B" w:rsidRDefault="003F77F0" w:rsidP="005320DD">
            <w:pPr>
              <w:jc w:val="center"/>
            </w:pPr>
            <w:r>
              <w:rPr>
                <w:lang w:val="ru-RU"/>
              </w:rPr>
              <w:t>5</w:t>
            </w:r>
            <w:r w:rsidR="005320DD">
              <w:t>.</w:t>
            </w:r>
          </w:p>
        </w:tc>
        <w:tc>
          <w:tcPr>
            <w:tcW w:w="617" w:type="pct"/>
          </w:tcPr>
          <w:p w14:paraId="19DF5EF3" w14:textId="77777777" w:rsidR="005320DD" w:rsidRDefault="005320DD" w:rsidP="005320DD">
            <w:r>
              <w:t>Часть 4</w:t>
            </w:r>
          </w:p>
          <w:p w14:paraId="294A3CF0" w14:textId="77777777" w:rsidR="005320DD" w:rsidRPr="00A71B4B" w:rsidRDefault="005320DD" w:rsidP="005320DD">
            <w:r>
              <w:t>Статья 72</w:t>
            </w:r>
          </w:p>
        </w:tc>
        <w:tc>
          <w:tcPr>
            <w:tcW w:w="1526" w:type="pct"/>
          </w:tcPr>
          <w:p w14:paraId="2010808E" w14:textId="77777777" w:rsidR="005320DD" w:rsidRPr="005320DD" w:rsidRDefault="005320DD" w:rsidP="00455B2C">
            <w:pPr>
              <w:jc w:val="both"/>
              <w:rPr>
                <w:b/>
                <w:lang w:val="ru-RU"/>
              </w:rPr>
            </w:pPr>
            <w:r w:rsidRPr="00A71B4B">
              <w:rPr>
                <w:rFonts w:eastAsia="Times New Roman"/>
                <w:szCs w:val="24"/>
              </w:rPr>
              <w:t>  </w:t>
            </w:r>
            <w:r w:rsidRPr="005320DD">
              <w:rPr>
                <w:b/>
                <w:lang w:val="ru-RU"/>
              </w:rPr>
              <w:t>Статья 72. Условно-досрочное освобождение от отбывания наказания</w:t>
            </w:r>
          </w:p>
          <w:p w14:paraId="3420985C" w14:textId="77777777" w:rsidR="005320DD" w:rsidRPr="005320DD" w:rsidRDefault="005320DD" w:rsidP="00455B2C">
            <w:pPr>
              <w:jc w:val="both"/>
              <w:rPr>
                <w:lang w:val="ru-RU"/>
              </w:rPr>
            </w:pPr>
            <w:r w:rsidRPr="005320DD">
              <w:rPr>
                <w:lang w:val="ru-RU"/>
              </w:rPr>
              <w:t xml:space="preserve">                                  …</w:t>
            </w:r>
          </w:p>
          <w:p w14:paraId="6181D3EB" w14:textId="77777777" w:rsidR="005320DD" w:rsidRPr="005320DD" w:rsidRDefault="005320DD" w:rsidP="00455B2C">
            <w:pPr>
              <w:keepNext/>
              <w:keepLines/>
              <w:jc w:val="both"/>
              <w:outlineLvl w:val="2"/>
              <w:rPr>
                <w:szCs w:val="24"/>
                <w:lang w:val="ru-RU"/>
              </w:rPr>
            </w:pPr>
            <w:r w:rsidRPr="004A213F">
              <w:rPr>
                <w:rFonts w:eastAsia="Times New Roman"/>
                <w:szCs w:val="24"/>
              </w:rPr>
              <w:t>     </w:t>
            </w:r>
            <w:r w:rsidRPr="004A213F">
              <w:rPr>
                <w:szCs w:val="24"/>
              </w:rPr>
              <w:t> </w:t>
            </w:r>
            <w:r w:rsidRPr="005320DD">
              <w:rPr>
                <w:szCs w:val="24"/>
                <w:lang w:val="ru-RU"/>
              </w:rPr>
              <w:t>4. Условно-досрочное освобождение от отбывания наказания может быть применено к беременным женщинам, женщинам, имеющим или воспитывающим малолетнего ребенка, мужчинам, воспитывающим в одиночку малолетнего ребенка, лицам, воспитывающим ребенка с инвалидностью, женщинам в возрасте пятидесяти восьми и свыше лет, мужчинам в возрасте шестидесяти трех и свыше лет, лицам с инвалидностью первой или второй группы после фактического отбытия:</w:t>
            </w:r>
          </w:p>
          <w:p w14:paraId="4CABB7AF" w14:textId="77777777" w:rsidR="005320DD" w:rsidRPr="005320DD" w:rsidRDefault="005320DD" w:rsidP="00455B2C">
            <w:pPr>
              <w:keepNext/>
              <w:keepLines/>
              <w:jc w:val="both"/>
              <w:outlineLvl w:val="2"/>
              <w:rPr>
                <w:rFonts w:eastAsia="Times New Roman"/>
                <w:szCs w:val="24"/>
                <w:lang w:val="ru-RU"/>
              </w:rPr>
            </w:pPr>
            <w:r w:rsidRPr="005320DD">
              <w:rPr>
                <w:szCs w:val="24"/>
                <w:lang w:val="ru-RU"/>
              </w:rPr>
              <w:t xml:space="preserve"> </w:t>
            </w:r>
          </w:p>
        </w:tc>
        <w:tc>
          <w:tcPr>
            <w:tcW w:w="1526" w:type="pct"/>
          </w:tcPr>
          <w:p w14:paraId="72B2A231" w14:textId="77777777" w:rsidR="005320DD" w:rsidRPr="005320DD" w:rsidRDefault="005320DD" w:rsidP="00455B2C">
            <w:pPr>
              <w:jc w:val="both"/>
              <w:rPr>
                <w:b/>
                <w:lang w:val="ru-RU"/>
              </w:rPr>
            </w:pPr>
            <w:r w:rsidRPr="005320DD">
              <w:rPr>
                <w:b/>
                <w:lang w:val="ru-RU"/>
              </w:rPr>
              <w:t>Статья 72. Условно-досрочное освобождение от отбывания наказания</w:t>
            </w:r>
          </w:p>
          <w:p w14:paraId="4A05280A" w14:textId="77777777" w:rsidR="005320DD" w:rsidRPr="005320DD" w:rsidRDefault="005320DD" w:rsidP="00455B2C">
            <w:pPr>
              <w:jc w:val="both"/>
              <w:rPr>
                <w:lang w:val="ru-RU"/>
              </w:rPr>
            </w:pPr>
            <w:r w:rsidRPr="005320DD">
              <w:rPr>
                <w:lang w:val="ru-RU"/>
              </w:rPr>
              <w:t xml:space="preserve">                                  …</w:t>
            </w:r>
          </w:p>
          <w:p w14:paraId="42DDD363" w14:textId="77777777" w:rsidR="005320DD" w:rsidRPr="005320DD" w:rsidRDefault="005320DD" w:rsidP="00455B2C">
            <w:pPr>
              <w:jc w:val="both"/>
              <w:rPr>
                <w:lang w:val="ru-RU"/>
              </w:rPr>
            </w:pPr>
            <w:r w:rsidRPr="005320DD">
              <w:rPr>
                <w:lang w:val="ru-RU"/>
              </w:rPr>
              <w:t xml:space="preserve">4. Условно-досрочное освобождение от отбывания наказания может быть применено к беременным женщинам, женщинам, имеющим или воспитывающим малолетнего ребенка, мужчинам, воспитывающим в одиночку малолетнего ребенка, лицам, воспитывающим ребенка с инвалидностью, женщинам в возрасте пятидесяти восьми и свыше лет, мужчинам в возрасте шестидесяти трех и свыше лет, лицам с инвалидностью первой или второй группы после фактического отбытия, а также </w:t>
            </w:r>
            <w:r w:rsidRPr="005320DD">
              <w:rPr>
                <w:rFonts w:eastAsia="Times New Roman"/>
                <w:b/>
                <w:bCs/>
                <w:szCs w:val="24"/>
                <w:lang w:val="ru-RU"/>
              </w:rPr>
              <w:t>осужденным минимальной безопасности давшие  согласие на</w:t>
            </w:r>
            <w:r w:rsidRPr="005320DD">
              <w:rPr>
                <w:rFonts w:eastAsia="Times New Roman"/>
                <w:bCs/>
                <w:szCs w:val="24"/>
                <w:lang w:val="ru-RU"/>
              </w:rPr>
              <w:t xml:space="preserve"> </w:t>
            </w:r>
            <w:r w:rsidRPr="005320DD">
              <w:rPr>
                <w:rFonts w:eastAsia="Times New Roman"/>
                <w:b/>
                <w:bCs/>
                <w:szCs w:val="24"/>
                <w:lang w:val="ru-RU"/>
              </w:rPr>
              <w:t>использование имплантируемого электронного средства контроля:</w:t>
            </w:r>
          </w:p>
        </w:tc>
        <w:tc>
          <w:tcPr>
            <w:tcW w:w="1114" w:type="pct"/>
          </w:tcPr>
          <w:p w14:paraId="530348F1" w14:textId="77777777" w:rsidR="005320DD" w:rsidRPr="005320DD" w:rsidRDefault="005320DD" w:rsidP="00455B2C">
            <w:pPr>
              <w:keepLines/>
              <w:widowControl w:val="0"/>
              <w:jc w:val="both"/>
              <w:rPr>
                <w:lang w:val="ru-RU"/>
              </w:rPr>
            </w:pPr>
            <w:r w:rsidRPr="005320DD">
              <w:rPr>
                <w:lang w:val="ru-RU"/>
              </w:rPr>
              <w:t xml:space="preserve">   Данная технология ориентирована на повышение уровня безопасности, снижение рисков совершения правонарушений, защиту персонала учреждений и гуманизацию условий отбывания наказания, что соответствует как современным мировым тенденциям, так и стратегическим направлениям цифрового развития государства.</w:t>
            </w:r>
          </w:p>
          <w:p w14:paraId="4012266F" w14:textId="77777777" w:rsidR="005320DD" w:rsidRPr="005320DD" w:rsidRDefault="005320DD" w:rsidP="00455B2C">
            <w:pPr>
              <w:keepLines/>
              <w:widowControl w:val="0"/>
              <w:jc w:val="both"/>
              <w:rPr>
                <w:lang w:val="ru-RU"/>
              </w:rPr>
            </w:pPr>
            <w:r w:rsidRPr="005320DD">
              <w:rPr>
                <w:lang w:val="ru-RU"/>
              </w:rPr>
              <w:t xml:space="preserve">   Предложенный проект является прорывным, поскольку в международной практике применение чипов в отношении осужденных пока не реализуется, что делает его уникальной инновацией в УИС. </w:t>
            </w:r>
          </w:p>
          <w:p w14:paraId="135944D9" w14:textId="77777777" w:rsidR="005320DD" w:rsidRPr="005320DD" w:rsidRDefault="005320DD" w:rsidP="00455B2C">
            <w:pPr>
              <w:keepLines/>
              <w:widowControl w:val="0"/>
              <w:jc w:val="both"/>
              <w:rPr>
                <w:lang w:val="ru-RU"/>
              </w:rPr>
            </w:pPr>
            <w:r w:rsidRPr="005320DD">
              <w:rPr>
                <w:lang w:val="ru-RU"/>
              </w:rPr>
              <w:t xml:space="preserve">    Предлагаемое представляет собой своеобразную «сделку» между государством и осужденным.</w:t>
            </w:r>
          </w:p>
          <w:p w14:paraId="62B2E81C" w14:textId="77777777" w:rsidR="005320DD" w:rsidRPr="005320DD" w:rsidRDefault="005320DD" w:rsidP="00455B2C">
            <w:pPr>
              <w:keepLines/>
              <w:widowControl w:val="0"/>
              <w:jc w:val="both"/>
              <w:rPr>
                <w:b/>
                <w:bCs/>
                <w:lang w:val="ru-RU"/>
              </w:rPr>
            </w:pPr>
            <w:r w:rsidRPr="005320DD">
              <w:rPr>
                <w:lang w:val="ru-RU"/>
              </w:rPr>
              <w:t xml:space="preserve">    При наличии добровольного согласия осужденному могут быть предоставлены послабления, включая смягчение режима содержания.</w:t>
            </w:r>
          </w:p>
          <w:p w14:paraId="047F6B9E" w14:textId="77777777" w:rsidR="005320DD" w:rsidRPr="005320DD" w:rsidRDefault="005320DD" w:rsidP="00455B2C">
            <w:pPr>
              <w:keepLines/>
              <w:widowControl w:val="0"/>
              <w:jc w:val="both"/>
              <w:rPr>
                <w:lang w:val="ru-RU"/>
              </w:rPr>
            </w:pPr>
            <w:r w:rsidRPr="005320DD">
              <w:rPr>
                <w:lang w:val="ru-RU"/>
              </w:rPr>
              <w:t xml:space="preserve">     Перед проведением процедуры в обязательном порядке будет получение заключения медицинской организации, подтверждающего отсутствие противопоказаний к имплантации чипа.</w:t>
            </w:r>
          </w:p>
        </w:tc>
      </w:tr>
      <w:tr w:rsidR="005320DD" w:rsidRPr="002E009B" w14:paraId="6AE70594" w14:textId="77777777" w:rsidTr="005320DD">
        <w:tc>
          <w:tcPr>
            <w:tcW w:w="217" w:type="pct"/>
          </w:tcPr>
          <w:p w14:paraId="4CB505CA" w14:textId="6C8F7037" w:rsidR="005320DD" w:rsidRDefault="003F77F0" w:rsidP="005320DD">
            <w:pPr>
              <w:jc w:val="center"/>
            </w:pPr>
            <w:r>
              <w:rPr>
                <w:lang w:val="ru-RU"/>
              </w:rPr>
              <w:t>6</w:t>
            </w:r>
            <w:r w:rsidR="005320DD">
              <w:t>.</w:t>
            </w:r>
          </w:p>
        </w:tc>
        <w:tc>
          <w:tcPr>
            <w:tcW w:w="617" w:type="pct"/>
          </w:tcPr>
          <w:p w14:paraId="57ABE787" w14:textId="77777777" w:rsidR="005320DD" w:rsidRDefault="005320DD" w:rsidP="005320DD">
            <w:r>
              <w:t>Часть 4</w:t>
            </w:r>
          </w:p>
          <w:p w14:paraId="78DE1B61" w14:textId="77777777" w:rsidR="005320DD" w:rsidRPr="00A71B4B" w:rsidRDefault="005320DD" w:rsidP="005320DD">
            <w:r>
              <w:t>Статья 73</w:t>
            </w:r>
          </w:p>
        </w:tc>
        <w:tc>
          <w:tcPr>
            <w:tcW w:w="1526" w:type="pct"/>
          </w:tcPr>
          <w:p w14:paraId="7BCD434F" w14:textId="77777777" w:rsidR="005320DD" w:rsidRPr="005320DD" w:rsidRDefault="005320DD" w:rsidP="00311B7A">
            <w:pPr>
              <w:keepNext/>
              <w:keepLines/>
              <w:shd w:val="clear" w:color="auto" w:fill="FFFFFF"/>
              <w:jc w:val="both"/>
              <w:textAlignment w:val="baseline"/>
              <w:outlineLvl w:val="2"/>
              <w:rPr>
                <w:rFonts w:eastAsia="Times New Roman"/>
                <w:b/>
                <w:bCs/>
                <w:szCs w:val="24"/>
                <w:lang w:val="ru-RU"/>
              </w:rPr>
            </w:pPr>
            <w:r w:rsidRPr="005320DD">
              <w:rPr>
                <w:rFonts w:eastAsia="Times New Roman"/>
                <w:b/>
                <w:bCs/>
                <w:szCs w:val="24"/>
                <w:lang w:val="ru-RU"/>
              </w:rPr>
              <w:t>Статья 73. Замена неотбытой части наказания более мягким видом наказания либо сокращение срока назначенного наказания</w:t>
            </w:r>
          </w:p>
          <w:p w14:paraId="0C9C1D45" w14:textId="77777777" w:rsidR="005320DD" w:rsidRPr="005320DD" w:rsidRDefault="005320DD" w:rsidP="00311B7A">
            <w:pPr>
              <w:keepNext/>
              <w:keepLines/>
              <w:shd w:val="clear" w:color="auto" w:fill="FFFFFF"/>
              <w:jc w:val="both"/>
              <w:textAlignment w:val="baseline"/>
              <w:outlineLvl w:val="2"/>
              <w:rPr>
                <w:rFonts w:eastAsia="Times New Roman"/>
                <w:bCs/>
                <w:szCs w:val="24"/>
                <w:lang w:val="ru-RU"/>
              </w:rPr>
            </w:pPr>
            <w:r w:rsidRPr="00D714BC">
              <w:rPr>
                <w:rFonts w:eastAsia="Times New Roman"/>
                <w:bCs/>
                <w:szCs w:val="24"/>
              </w:rPr>
              <w:t> </w:t>
            </w:r>
            <w:r w:rsidRPr="005320DD">
              <w:rPr>
                <w:rFonts w:eastAsia="Times New Roman"/>
                <w:bCs/>
                <w:szCs w:val="24"/>
                <w:lang w:val="ru-RU"/>
              </w:rPr>
              <w:t xml:space="preserve">                                    …</w:t>
            </w:r>
            <w:r w:rsidRPr="00D714BC">
              <w:rPr>
                <w:rFonts w:eastAsia="Times New Roman"/>
                <w:bCs/>
                <w:szCs w:val="24"/>
              </w:rPr>
              <w:t>    </w:t>
            </w:r>
            <w:r w:rsidRPr="005320DD">
              <w:rPr>
                <w:rFonts w:eastAsia="Times New Roman"/>
                <w:bCs/>
                <w:szCs w:val="24"/>
                <w:lang w:val="ru-RU"/>
              </w:rPr>
              <w:t xml:space="preserve"> </w:t>
            </w:r>
          </w:p>
          <w:p w14:paraId="5C1BA560" w14:textId="77777777" w:rsidR="005320DD" w:rsidRPr="005320DD" w:rsidRDefault="005320DD" w:rsidP="00311B7A">
            <w:pPr>
              <w:keepNext/>
              <w:keepLines/>
              <w:shd w:val="clear" w:color="auto" w:fill="FFFFFF"/>
              <w:jc w:val="both"/>
              <w:textAlignment w:val="baseline"/>
              <w:outlineLvl w:val="2"/>
              <w:rPr>
                <w:rFonts w:eastAsia="Times New Roman"/>
                <w:bCs/>
                <w:szCs w:val="24"/>
                <w:lang w:val="ru-RU"/>
              </w:rPr>
            </w:pPr>
            <w:r w:rsidRPr="002511EB">
              <w:rPr>
                <w:rFonts w:eastAsia="Times New Roman"/>
                <w:bCs/>
                <w:szCs w:val="24"/>
              </w:rPr>
              <w:t> </w:t>
            </w:r>
            <w:r w:rsidRPr="005320DD">
              <w:rPr>
                <w:rFonts w:eastAsia="Times New Roman"/>
                <w:bCs/>
                <w:szCs w:val="24"/>
                <w:lang w:val="ru-RU"/>
              </w:rPr>
              <w:t>4. Лицу, отбывающему лишение свободы за преступления небольшой, средней тяжести, тяжкие или особо тяжкие преступления, в случае, если оно в период отбывания наказания способствовало раскрытию и расследованию преступлений, совершенных преступной группой, либо выполнило все условия процессуального соглашения, оставшаяся неотбытой часть наказания может быть сокращена судом не более чем наполовину, за тяжкое преступление, связанное с посягательством на жизнь или здоровье человека, – не более чем на одну треть, а за особо тяжкое преступление, связанное с посягательством на жизнь или здоровье человека, – не более чем на одну четверть. Сокращение неотбытой части наказания не применяется в отношении лиц, осужденных за преступление против половой неприкосновенности несовершеннолетних, за исключением случая совершения такого преступления несовершеннолетним в отношении несовершеннолетнего в возрасте от четырнадцати до восемнадцати лет.</w:t>
            </w:r>
          </w:p>
          <w:p w14:paraId="2BA42E64" w14:textId="77777777" w:rsidR="005320DD" w:rsidRPr="005320DD" w:rsidRDefault="005320DD" w:rsidP="00311B7A">
            <w:pPr>
              <w:keepNext/>
              <w:keepLines/>
              <w:shd w:val="clear" w:color="auto" w:fill="FFFFFF"/>
              <w:jc w:val="both"/>
              <w:textAlignment w:val="baseline"/>
              <w:outlineLvl w:val="2"/>
              <w:rPr>
                <w:rFonts w:eastAsia="Times New Roman"/>
                <w:bCs/>
                <w:szCs w:val="24"/>
                <w:lang w:val="ru-RU"/>
              </w:rPr>
            </w:pPr>
          </w:p>
        </w:tc>
        <w:tc>
          <w:tcPr>
            <w:tcW w:w="1526" w:type="pct"/>
          </w:tcPr>
          <w:p w14:paraId="549475FD" w14:textId="77777777" w:rsidR="005320DD" w:rsidRPr="005320DD" w:rsidRDefault="005320DD" w:rsidP="00311B7A">
            <w:pPr>
              <w:keepNext/>
              <w:keepLines/>
              <w:shd w:val="clear" w:color="auto" w:fill="FFFFFF"/>
              <w:jc w:val="both"/>
              <w:textAlignment w:val="baseline"/>
              <w:outlineLvl w:val="2"/>
              <w:rPr>
                <w:rFonts w:eastAsia="Times New Roman"/>
                <w:b/>
                <w:bCs/>
                <w:szCs w:val="24"/>
                <w:lang w:val="ru-RU"/>
              </w:rPr>
            </w:pPr>
            <w:r w:rsidRPr="005320DD">
              <w:rPr>
                <w:rFonts w:eastAsia="Times New Roman"/>
                <w:b/>
                <w:bCs/>
                <w:szCs w:val="24"/>
                <w:lang w:val="ru-RU"/>
              </w:rPr>
              <w:t>Статья 73. Замена неотбытой части наказания более мягким видом наказания либо сокращение срока назначенного наказания</w:t>
            </w:r>
          </w:p>
          <w:p w14:paraId="5E7F4592" w14:textId="77777777" w:rsidR="005320DD" w:rsidRPr="005320DD" w:rsidRDefault="005320DD" w:rsidP="00311B7A">
            <w:pPr>
              <w:keepNext/>
              <w:keepLines/>
              <w:shd w:val="clear" w:color="auto" w:fill="FFFFFF"/>
              <w:jc w:val="both"/>
              <w:textAlignment w:val="baseline"/>
              <w:outlineLvl w:val="2"/>
              <w:rPr>
                <w:rFonts w:eastAsia="Times New Roman"/>
                <w:bCs/>
                <w:szCs w:val="24"/>
                <w:lang w:val="ru-RU"/>
              </w:rPr>
            </w:pPr>
            <w:r w:rsidRPr="00D714BC">
              <w:rPr>
                <w:rFonts w:eastAsia="Times New Roman"/>
                <w:bCs/>
                <w:szCs w:val="24"/>
              </w:rPr>
              <w:t> </w:t>
            </w:r>
            <w:r w:rsidRPr="005320DD">
              <w:rPr>
                <w:rFonts w:eastAsia="Times New Roman"/>
                <w:bCs/>
                <w:szCs w:val="24"/>
                <w:lang w:val="ru-RU"/>
              </w:rPr>
              <w:t xml:space="preserve">                                    …</w:t>
            </w:r>
            <w:r w:rsidRPr="00D714BC">
              <w:rPr>
                <w:rFonts w:eastAsia="Times New Roman"/>
                <w:bCs/>
                <w:szCs w:val="24"/>
              </w:rPr>
              <w:t>    </w:t>
            </w:r>
            <w:r w:rsidRPr="005320DD">
              <w:rPr>
                <w:rFonts w:eastAsia="Times New Roman"/>
                <w:bCs/>
                <w:szCs w:val="24"/>
                <w:lang w:val="ru-RU"/>
              </w:rPr>
              <w:t xml:space="preserve"> </w:t>
            </w:r>
          </w:p>
          <w:p w14:paraId="539CEA00" w14:textId="77777777" w:rsidR="005320DD" w:rsidRPr="005320DD" w:rsidRDefault="005320DD" w:rsidP="00311B7A">
            <w:pPr>
              <w:keepNext/>
              <w:keepLines/>
              <w:shd w:val="clear" w:color="auto" w:fill="FFFFFF"/>
              <w:jc w:val="both"/>
              <w:textAlignment w:val="baseline"/>
              <w:outlineLvl w:val="2"/>
              <w:rPr>
                <w:rFonts w:eastAsia="Times New Roman"/>
                <w:bCs/>
                <w:szCs w:val="24"/>
                <w:lang w:val="ru-RU"/>
              </w:rPr>
            </w:pPr>
            <w:r w:rsidRPr="002511EB">
              <w:rPr>
                <w:rFonts w:eastAsia="Times New Roman"/>
                <w:bCs/>
                <w:szCs w:val="24"/>
              </w:rPr>
              <w:t> </w:t>
            </w:r>
            <w:r w:rsidRPr="005320DD">
              <w:rPr>
                <w:rFonts w:eastAsia="Times New Roman"/>
                <w:bCs/>
                <w:szCs w:val="24"/>
                <w:lang w:val="ru-RU"/>
              </w:rPr>
              <w:t xml:space="preserve">4. Лицу, отбывающему лишение свободы за преступления небольшой, средней тяжести, тяжкие или особо тяжкие преступления, в случае, если оно в период отбывания наказания способствовало раскрытию и расследованию преступлений, совершенных преступной группой, либо выполнило все условия процессуального соглашения, а также </w:t>
            </w:r>
            <w:r w:rsidRPr="005320DD">
              <w:rPr>
                <w:rFonts w:eastAsia="Times New Roman"/>
                <w:b/>
                <w:bCs/>
                <w:szCs w:val="24"/>
                <w:lang w:val="ru-RU"/>
              </w:rPr>
              <w:t>осужденным минимальной безопасности давшие  согласие на</w:t>
            </w:r>
            <w:r w:rsidRPr="005320DD">
              <w:rPr>
                <w:rFonts w:eastAsia="Times New Roman"/>
                <w:bCs/>
                <w:szCs w:val="24"/>
                <w:lang w:val="ru-RU"/>
              </w:rPr>
              <w:t xml:space="preserve"> </w:t>
            </w:r>
            <w:r w:rsidRPr="005320DD">
              <w:rPr>
                <w:rFonts w:eastAsia="Times New Roman"/>
                <w:b/>
                <w:bCs/>
                <w:szCs w:val="24"/>
                <w:lang w:val="ru-RU"/>
              </w:rPr>
              <w:t>использование имплантируемого электронного средства контроля</w:t>
            </w:r>
            <w:r w:rsidRPr="005320DD">
              <w:rPr>
                <w:rFonts w:eastAsia="Times New Roman"/>
                <w:bCs/>
                <w:szCs w:val="24"/>
                <w:lang w:val="ru-RU"/>
              </w:rPr>
              <w:t xml:space="preserve"> оставшаяся неотбытой часть наказания может быть сокращена судом не более чем наполовину, за тяжкое преступление, связанное с посягательством на жизнь или здоровье человека, – не более чем на одну треть, а за особо тяжкое преступление, связанное с посягательством на жизнь или здоровье человека, – не более чем на одну четверть. Сокращение неотбытой части наказания не применяется в отношении лиц, осужденных за преступление против половой неприкосновенности несовершеннолетних, за исключением случая совершения такого преступления несовершеннолетним в отношении несовершеннолетнего в возрасте от четырнадцати до восемнадцати лет.</w:t>
            </w:r>
          </w:p>
        </w:tc>
        <w:tc>
          <w:tcPr>
            <w:tcW w:w="1114" w:type="pct"/>
          </w:tcPr>
          <w:p w14:paraId="45C9D46C" w14:textId="47FE5B24" w:rsidR="005320DD" w:rsidRPr="002F7F31" w:rsidRDefault="00A575AE" w:rsidP="002F7F31">
            <w:pPr>
              <w:keepLines/>
              <w:widowControl w:val="0"/>
              <w:jc w:val="both"/>
              <w:rPr>
                <w:lang w:val="ru-RU"/>
              </w:rPr>
            </w:pPr>
            <w:r>
              <w:rPr>
                <w:rFonts w:eastAsia="Times New Roman"/>
                <w:szCs w:val="24"/>
                <w:lang w:val="ru-RU"/>
              </w:rPr>
              <w:t xml:space="preserve"> </w:t>
            </w:r>
            <w:r w:rsidR="002F7F31" w:rsidRPr="002F7F31">
              <w:rPr>
                <w:rFonts w:eastAsia="Times New Roman"/>
                <w:szCs w:val="24"/>
                <w:lang w:val="ru-RU"/>
              </w:rPr>
              <w:t>На осужденного минимальной безопасности давшие  согласие на использование имплантируемого электронного средства контроля</w:t>
            </w:r>
            <w:r w:rsidR="002F7F31">
              <w:rPr>
                <w:rFonts w:eastAsia="Times New Roman"/>
                <w:szCs w:val="24"/>
                <w:lang w:val="ru-RU"/>
              </w:rPr>
              <w:t xml:space="preserve"> после перевода в УМБ будут распространяться требования части 4 статьи 73 УК РК </w:t>
            </w:r>
          </w:p>
        </w:tc>
      </w:tr>
      <w:bookmarkEnd w:id="286"/>
      <w:tr w:rsidR="00621FCF" w:rsidRPr="00A22097" w14:paraId="2B8A6C57" w14:textId="77777777" w:rsidTr="00233C39">
        <w:trPr>
          <w:trHeight w:val="570"/>
        </w:trPr>
        <w:tc>
          <w:tcPr>
            <w:tcW w:w="5000" w:type="pct"/>
            <w:gridSpan w:val="5"/>
          </w:tcPr>
          <w:p w14:paraId="3594E10C" w14:textId="77777777" w:rsidR="00621FCF" w:rsidRPr="00621FCF" w:rsidRDefault="00621FCF" w:rsidP="00233C39">
            <w:pPr>
              <w:jc w:val="center"/>
              <w:rPr>
                <w:b/>
                <w:lang w:val="ru-RU"/>
              </w:rPr>
            </w:pPr>
            <w:r w:rsidRPr="00621FCF">
              <w:rPr>
                <w:b/>
                <w:lang w:val="ru-RU"/>
              </w:rPr>
              <w:t>Закон Республики Казахстан от 21 мая 2013 года «О персональных данных и их защите»</w:t>
            </w:r>
          </w:p>
        </w:tc>
      </w:tr>
      <w:tr w:rsidR="00621FCF" w:rsidRPr="00A22097" w14:paraId="182804D4" w14:textId="77777777" w:rsidTr="00233C39">
        <w:tc>
          <w:tcPr>
            <w:tcW w:w="217" w:type="pct"/>
          </w:tcPr>
          <w:p w14:paraId="786B1D6B" w14:textId="5C30C361" w:rsidR="00621FCF" w:rsidRPr="006152E7" w:rsidRDefault="005829DC" w:rsidP="00AC145D">
            <w:pPr>
              <w:jc w:val="both"/>
            </w:pPr>
            <w:r>
              <w:t>7</w:t>
            </w:r>
            <w:r w:rsidR="00621FCF">
              <w:t>.</w:t>
            </w:r>
          </w:p>
        </w:tc>
        <w:tc>
          <w:tcPr>
            <w:tcW w:w="617" w:type="pct"/>
          </w:tcPr>
          <w:p w14:paraId="40548D94" w14:textId="77777777" w:rsidR="00621FCF" w:rsidRPr="006152E7" w:rsidRDefault="00621FCF" w:rsidP="00AC145D">
            <w:pPr>
              <w:jc w:val="both"/>
            </w:pPr>
            <w:r>
              <w:t>Статья 7</w:t>
            </w:r>
          </w:p>
        </w:tc>
        <w:tc>
          <w:tcPr>
            <w:tcW w:w="1526" w:type="pct"/>
          </w:tcPr>
          <w:p w14:paraId="06C83C6A" w14:textId="77777777" w:rsidR="00621FCF" w:rsidRPr="00621FCF" w:rsidRDefault="00621FCF" w:rsidP="00AC145D">
            <w:pPr>
              <w:jc w:val="both"/>
              <w:rPr>
                <w:b/>
                <w:lang w:val="ru-RU"/>
              </w:rPr>
            </w:pPr>
            <w:r w:rsidRPr="00621FCF">
              <w:rPr>
                <w:b/>
                <w:lang w:val="ru-RU"/>
              </w:rPr>
              <w:t>Статья 7. Условия сбора, обработки персональных данных и особенности сбора, обработки персональных данных из общедоступных источников</w:t>
            </w:r>
          </w:p>
          <w:p w14:paraId="4AC25339" w14:textId="77777777" w:rsidR="00621FCF" w:rsidRPr="00621FCF" w:rsidRDefault="00621FCF" w:rsidP="00AC145D">
            <w:pPr>
              <w:jc w:val="both"/>
              <w:rPr>
                <w:lang w:val="ru-RU"/>
              </w:rPr>
            </w:pPr>
            <w:r w:rsidRPr="00621FCF">
              <w:rPr>
                <w:lang w:val="ru-RU"/>
              </w:rPr>
              <w:t xml:space="preserve">      1. Сбор, обработка персональных данных осуществляются собственником и (или) оператором, а также третьим лицом с согласия субъекта или его законного представителя в порядке, определяемом уполномоченным органом, за исключением случаев, предусмотренных пунктом 5 настоящей статьи и статьей 9 настоящего Закона.</w:t>
            </w:r>
          </w:p>
          <w:p w14:paraId="1BFF8BB3" w14:textId="77777777" w:rsidR="00621FCF" w:rsidRPr="00621FCF" w:rsidRDefault="00621FCF" w:rsidP="00AC145D">
            <w:pPr>
              <w:jc w:val="both"/>
              <w:rPr>
                <w:lang w:val="ru-RU"/>
              </w:rPr>
            </w:pPr>
            <w:r w:rsidRPr="00621FCF">
              <w:rPr>
                <w:lang w:val="ru-RU"/>
              </w:rPr>
              <w:t xml:space="preserve">      2. Сбор, обработка персональных данных умершего (признанного судом безвестно отсутствующим или объявленного умершим) субъекта осуществляются в соответствии с законодательством Республики Казахстан.</w:t>
            </w:r>
          </w:p>
          <w:p w14:paraId="359F0B46" w14:textId="77777777" w:rsidR="00621FCF" w:rsidRPr="00621FCF" w:rsidRDefault="00621FCF" w:rsidP="00AC145D">
            <w:pPr>
              <w:jc w:val="both"/>
              <w:rPr>
                <w:lang w:val="ru-RU"/>
              </w:rPr>
            </w:pPr>
            <w:r w:rsidRPr="00621FCF">
              <w:rPr>
                <w:lang w:val="ru-RU"/>
              </w:rPr>
              <w:t xml:space="preserve">      3. Распространение персональных данных в общедоступных источниках допускается при наличии согласия субъекта или его законного представителя.</w:t>
            </w:r>
          </w:p>
          <w:p w14:paraId="31804D94" w14:textId="77777777" w:rsidR="00621FCF" w:rsidRPr="00621FCF" w:rsidRDefault="00621FCF" w:rsidP="00AC145D">
            <w:pPr>
              <w:jc w:val="both"/>
              <w:rPr>
                <w:lang w:val="ru-RU"/>
              </w:rPr>
            </w:pPr>
            <w:r w:rsidRPr="00621FCF">
              <w:rPr>
                <w:lang w:val="ru-RU"/>
              </w:rPr>
              <w:t xml:space="preserve">      4. Требования пункта 3 настоящей статьи не распространяются на обладателей информации в случаях публикации информации, обязанность размещения которой установлена законами Республики Казахстан.</w:t>
            </w:r>
          </w:p>
          <w:p w14:paraId="222CF5BE" w14:textId="77777777" w:rsidR="00621FCF" w:rsidRPr="00621FCF" w:rsidRDefault="00621FCF" w:rsidP="00AC145D">
            <w:pPr>
              <w:jc w:val="both"/>
              <w:rPr>
                <w:lang w:val="ru-RU"/>
              </w:rPr>
            </w:pPr>
            <w:r w:rsidRPr="00621FCF">
              <w:rPr>
                <w:lang w:val="ru-RU"/>
              </w:rPr>
              <w:t xml:space="preserve">      5. Допускается повторный сбор, обработка и распространение третьими лицами персональных данных, опубликованных на основании пунктов 3 и 4 настоящей статьи, при условии наличия ссылки на источник информации.</w:t>
            </w:r>
          </w:p>
          <w:p w14:paraId="31DC3EBC" w14:textId="77777777" w:rsidR="00621FCF" w:rsidRPr="00621FCF" w:rsidRDefault="00621FCF" w:rsidP="00AC145D">
            <w:pPr>
              <w:jc w:val="both"/>
              <w:rPr>
                <w:lang w:val="ru-RU"/>
              </w:rPr>
            </w:pPr>
            <w:r w:rsidRPr="00621FCF">
              <w:rPr>
                <w:lang w:val="ru-RU"/>
              </w:rPr>
              <w:t xml:space="preserve">      6. Обработка персональных данных в виде трансграничной передачи персональных данных, за исключением случаев, предусмотренных статьей 16 настоящего Закона, распространения персональных данных в общедоступных источниках, а также их передачи третьим лицам осуществляется при условии согласия субъекта.</w:t>
            </w:r>
          </w:p>
          <w:p w14:paraId="695F7B6D" w14:textId="77777777" w:rsidR="00621FCF" w:rsidRPr="00621FCF" w:rsidRDefault="00621FCF" w:rsidP="00AC145D">
            <w:pPr>
              <w:jc w:val="both"/>
              <w:rPr>
                <w:lang w:val="ru-RU"/>
              </w:rPr>
            </w:pPr>
            <w:r w:rsidRPr="00621FCF">
              <w:rPr>
                <w:lang w:val="ru-RU"/>
              </w:rPr>
              <w:t xml:space="preserve">      7. Особенности сбора, обработки персональных данных в электронных информационных ресурсах, содержащих персональные данные, устанавливаются в соответствии с законодательством Республики Казахстан об информатизации с учетом положений настоящего Закона.</w:t>
            </w:r>
          </w:p>
          <w:p w14:paraId="0F0EE93B" w14:textId="77777777" w:rsidR="00621FCF" w:rsidRPr="00621FCF" w:rsidRDefault="00621FCF" w:rsidP="00AC145D">
            <w:pPr>
              <w:jc w:val="both"/>
              <w:rPr>
                <w:lang w:val="ru-RU"/>
              </w:rPr>
            </w:pPr>
          </w:p>
        </w:tc>
        <w:tc>
          <w:tcPr>
            <w:tcW w:w="1526" w:type="pct"/>
          </w:tcPr>
          <w:p w14:paraId="4A162DBC" w14:textId="77777777" w:rsidR="00621FCF" w:rsidRPr="00621FCF" w:rsidRDefault="00621FCF" w:rsidP="00AC145D">
            <w:pPr>
              <w:jc w:val="both"/>
              <w:rPr>
                <w:rFonts w:eastAsia="Times New Roman"/>
                <w:b/>
                <w:szCs w:val="24"/>
                <w:lang w:val="ru-RU" w:eastAsia="ru-RU"/>
              </w:rPr>
            </w:pPr>
            <w:r w:rsidRPr="00621FCF">
              <w:rPr>
                <w:rFonts w:eastAsia="Times New Roman"/>
                <w:b/>
                <w:szCs w:val="24"/>
                <w:lang w:val="ru-RU" w:eastAsia="ru-RU"/>
              </w:rPr>
              <w:t>Статья 7. Условия сбора, обработки персональных данных и особенности сбора, обработки персональных данных из общедоступных источников</w:t>
            </w:r>
          </w:p>
          <w:p w14:paraId="4FE57311" w14:textId="77777777" w:rsidR="00621FCF" w:rsidRPr="00621FCF" w:rsidRDefault="00621FCF" w:rsidP="00AC145D">
            <w:pPr>
              <w:jc w:val="both"/>
              <w:rPr>
                <w:rFonts w:eastAsia="Times New Roman"/>
                <w:szCs w:val="24"/>
                <w:lang w:val="ru-RU" w:eastAsia="ru-RU"/>
              </w:rPr>
            </w:pPr>
            <w:r w:rsidRPr="00621FCF">
              <w:rPr>
                <w:rFonts w:eastAsia="Times New Roman"/>
                <w:szCs w:val="24"/>
                <w:lang w:val="ru-RU" w:eastAsia="ru-RU"/>
              </w:rPr>
              <w:t xml:space="preserve">      1. Сбор, обработка персональных данных осуществляются собственником и (или) оператором, а также третьим лицом с согласия субъекта или его законного представителя в порядке, определяемом уполномоченным органом, за исключением случаев, предусмотренных пунктом 5 настоящей статьи и статьей 9 настоящего Закона.</w:t>
            </w:r>
          </w:p>
          <w:p w14:paraId="307C30FD" w14:textId="77777777" w:rsidR="00621FCF" w:rsidRPr="00621FCF" w:rsidRDefault="00621FCF" w:rsidP="00AC145D">
            <w:pPr>
              <w:jc w:val="both"/>
              <w:rPr>
                <w:rFonts w:eastAsia="Times New Roman"/>
                <w:szCs w:val="24"/>
                <w:lang w:val="ru-RU" w:eastAsia="ru-RU"/>
              </w:rPr>
            </w:pPr>
            <w:r w:rsidRPr="00621FCF">
              <w:rPr>
                <w:rFonts w:eastAsia="Times New Roman"/>
                <w:szCs w:val="24"/>
                <w:lang w:val="ru-RU" w:eastAsia="ru-RU"/>
              </w:rPr>
              <w:t xml:space="preserve">      2. Сбор, обработка персональных данных умершего (признанного судом безвестно отсутствующим или объявленного умершим) субъекта осуществляются в соответствии с законодательством Республики Казахстан.</w:t>
            </w:r>
          </w:p>
          <w:p w14:paraId="27701D46" w14:textId="77777777" w:rsidR="00621FCF" w:rsidRPr="00650305" w:rsidRDefault="00621FCF" w:rsidP="00AC145D">
            <w:pPr>
              <w:jc w:val="both"/>
              <w:rPr>
                <w:rFonts w:eastAsia="Times New Roman"/>
                <w:b/>
                <w:szCs w:val="24"/>
                <w:lang w:val="kk-KZ" w:eastAsia="ru-RU"/>
              </w:rPr>
            </w:pPr>
            <w:r w:rsidRPr="00621FCF">
              <w:rPr>
                <w:rFonts w:eastAsia="Times New Roman"/>
                <w:szCs w:val="24"/>
                <w:lang w:val="ru-RU" w:eastAsia="ru-RU"/>
              </w:rPr>
              <w:t xml:space="preserve">      </w:t>
            </w:r>
            <w:r w:rsidRPr="00621FCF">
              <w:rPr>
                <w:rFonts w:eastAsia="Times New Roman"/>
                <w:b/>
                <w:szCs w:val="24"/>
                <w:lang w:val="ru-RU" w:eastAsia="ru-RU"/>
              </w:rPr>
              <w:t>3.</w:t>
            </w:r>
            <w:r w:rsidRPr="00650305">
              <w:rPr>
                <w:rFonts w:eastAsia="Times New Roman"/>
                <w:b/>
                <w:sz w:val="28"/>
                <w:szCs w:val="28"/>
                <w:lang w:val="kk-KZ" w:eastAsia="ru-RU"/>
              </w:rPr>
              <w:t xml:space="preserve"> </w:t>
            </w:r>
            <w:r w:rsidRPr="00650305">
              <w:rPr>
                <w:rFonts w:eastAsia="Times New Roman"/>
                <w:b/>
                <w:szCs w:val="24"/>
                <w:lang w:val="kk-KZ" w:eastAsia="ru-RU"/>
              </w:rPr>
              <w:t xml:space="preserve">Сбор и обработка </w:t>
            </w:r>
            <w:r>
              <w:rPr>
                <w:rFonts w:eastAsia="Times New Roman"/>
                <w:b/>
                <w:szCs w:val="24"/>
                <w:lang w:val="kk-KZ" w:eastAsia="ru-RU"/>
              </w:rPr>
              <w:t>персональных данных</w:t>
            </w:r>
            <w:r w:rsidRPr="00650305">
              <w:rPr>
                <w:rFonts w:eastAsia="Times New Roman"/>
                <w:b/>
                <w:szCs w:val="24"/>
                <w:lang w:val="kk-KZ" w:eastAsia="ru-RU"/>
              </w:rPr>
              <w:t xml:space="preserve"> осужденных</w:t>
            </w:r>
            <w:r>
              <w:rPr>
                <w:rFonts w:eastAsia="Times New Roman"/>
                <w:b/>
                <w:szCs w:val="24"/>
                <w:lang w:val="kk-KZ" w:eastAsia="ru-RU"/>
              </w:rPr>
              <w:t>,</w:t>
            </w:r>
            <w:r w:rsidRPr="00650305">
              <w:rPr>
                <w:rFonts w:eastAsia="Times New Roman"/>
                <w:b/>
                <w:szCs w:val="24"/>
                <w:lang w:val="kk-KZ" w:eastAsia="ru-RU"/>
              </w:rPr>
              <w:t xml:space="preserve"> отбывающих</w:t>
            </w:r>
            <w:r>
              <w:rPr>
                <w:rFonts w:eastAsia="Times New Roman"/>
                <w:b/>
                <w:szCs w:val="24"/>
                <w:lang w:val="kk-KZ" w:eastAsia="ru-RU"/>
              </w:rPr>
              <w:t xml:space="preserve"> наказание в учреждениях УИС,  а также </w:t>
            </w:r>
            <w:r w:rsidRPr="00650305">
              <w:rPr>
                <w:rFonts w:eastAsia="Times New Roman"/>
                <w:b/>
                <w:szCs w:val="24"/>
                <w:lang w:val="kk-KZ" w:eastAsia="ru-RU"/>
              </w:rPr>
              <w:t xml:space="preserve"> </w:t>
            </w:r>
            <w:r>
              <w:rPr>
                <w:rFonts w:eastAsia="Times New Roman"/>
                <w:b/>
                <w:szCs w:val="24"/>
                <w:lang w:val="kk-KZ" w:eastAsia="ru-RU"/>
              </w:rPr>
              <w:t xml:space="preserve">лиц находящиеся на пробационном контроле </w:t>
            </w:r>
            <w:r w:rsidRPr="00621FCF">
              <w:rPr>
                <w:rFonts w:eastAsia="Times New Roman"/>
                <w:b/>
                <w:szCs w:val="24"/>
                <w:lang w:val="ru-RU" w:eastAsia="ru-RU"/>
              </w:rPr>
              <w:t>допускается  применение имплантируемых электронных средств контроле в порядке, установленном законодательством РК</w:t>
            </w:r>
            <w:r w:rsidRPr="00650305">
              <w:rPr>
                <w:rFonts w:eastAsia="Times New Roman"/>
                <w:b/>
                <w:szCs w:val="24"/>
                <w:lang w:val="kk-KZ" w:eastAsia="ru-RU"/>
              </w:rPr>
              <w:t>.</w:t>
            </w:r>
          </w:p>
          <w:p w14:paraId="131FC539" w14:textId="77777777" w:rsidR="00621FCF" w:rsidRPr="00650305" w:rsidRDefault="00621FCF" w:rsidP="00AC145D">
            <w:pPr>
              <w:jc w:val="both"/>
              <w:rPr>
                <w:rFonts w:eastAsia="Times New Roman"/>
                <w:szCs w:val="24"/>
                <w:lang w:val="kk-KZ" w:eastAsia="ru-RU"/>
              </w:rPr>
            </w:pPr>
          </w:p>
          <w:p w14:paraId="44DDD76D" w14:textId="77777777" w:rsidR="00621FCF" w:rsidRPr="00621FCF" w:rsidRDefault="00621FCF" w:rsidP="00AC145D">
            <w:pPr>
              <w:jc w:val="both"/>
              <w:rPr>
                <w:rFonts w:eastAsia="Times New Roman"/>
                <w:szCs w:val="24"/>
                <w:lang w:val="ru-RU" w:eastAsia="ru-RU"/>
              </w:rPr>
            </w:pPr>
          </w:p>
          <w:p w14:paraId="0D9E4186" w14:textId="77777777" w:rsidR="00621FCF" w:rsidRPr="00621FCF" w:rsidRDefault="00621FCF" w:rsidP="00AC145D">
            <w:pPr>
              <w:jc w:val="both"/>
              <w:rPr>
                <w:rFonts w:eastAsia="Times New Roman"/>
                <w:szCs w:val="24"/>
                <w:lang w:val="ru-RU" w:eastAsia="ru-RU"/>
              </w:rPr>
            </w:pPr>
          </w:p>
        </w:tc>
        <w:tc>
          <w:tcPr>
            <w:tcW w:w="1114" w:type="pct"/>
          </w:tcPr>
          <w:p w14:paraId="0B446BC1" w14:textId="77777777" w:rsidR="00621FCF" w:rsidRPr="00621FCF" w:rsidRDefault="00621FCF" w:rsidP="00AC145D">
            <w:pPr>
              <w:jc w:val="both"/>
              <w:rPr>
                <w:szCs w:val="24"/>
                <w:lang w:val="ru-RU"/>
              </w:rPr>
            </w:pPr>
            <w:r w:rsidRPr="00621FCF">
              <w:rPr>
                <w:szCs w:val="24"/>
                <w:lang w:val="ru-RU"/>
              </w:rPr>
              <w:t xml:space="preserve">    Отдельное внимание в исследовании уделяется анализу потенциальных рисков внедрения чипирования, включая угрозы нарушения прав человека,  информационную безопасность и возможное негативное восприятие со стороны общества.     </w:t>
            </w:r>
          </w:p>
          <w:p w14:paraId="5AE675D2" w14:textId="77777777" w:rsidR="00621FCF" w:rsidRPr="00621FCF" w:rsidRDefault="00621FCF" w:rsidP="00AC145D">
            <w:pPr>
              <w:jc w:val="both"/>
              <w:rPr>
                <w:szCs w:val="24"/>
                <w:lang w:val="ru-RU"/>
              </w:rPr>
            </w:pPr>
            <w:r w:rsidRPr="00621FCF">
              <w:rPr>
                <w:szCs w:val="24"/>
                <w:lang w:val="ru-RU"/>
              </w:rPr>
              <w:t xml:space="preserve">     Указанные риски не игнорируются, а, напротив, рассматриваются как обязательный элемент научного анализа, что позволяет предложить конкретные механизмы их минимизации: добровольность, медицинская сертификация имплантов, использование закрытых защищенных цифровых контуров, государственный контроль обработки данных и поэтапное внедрение технологии в формате пилотных проектов.</w:t>
            </w:r>
          </w:p>
          <w:p w14:paraId="5642E7A8" w14:textId="77777777" w:rsidR="00621FCF" w:rsidRPr="00621FCF" w:rsidRDefault="00621FCF" w:rsidP="00AC145D">
            <w:pPr>
              <w:jc w:val="both"/>
              <w:rPr>
                <w:szCs w:val="24"/>
                <w:lang w:val="ru-RU"/>
              </w:rPr>
            </w:pPr>
            <w:r w:rsidRPr="00621FCF">
              <w:rPr>
                <w:szCs w:val="24"/>
                <w:lang w:val="ru-RU"/>
              </w:rPr>
              <w:t xml:space="preserve">   Регламентация особенностей сбора данных специальных субъектов – осужденных необходимо для легитимации применения йифровых средств контроля.  </w:t>
            </w:r>
          </w:p>
          <w:p w14:paraId="5FBE0739" w14:textId="77777777" w:rsidR="00621FCF" w:rsidRPr="00621FCF" w:rsidRDefault="00621FCF" w:rsidP="00AC145D">
            <w:pPr>
              <w:jc w:val="both"/>
              <w:rPr>
                <w:szCs w:val="24"/>
                <w:lang w:val="ru-RU"/>
              </w:rPr>
            </w:pPr>
          </w:p>
        </w:tc>
      </w:tr>
      <w:tr w:rsidR="00621FCF" w:rsidRPr="002E009B" w14:paraId="3688BC84" w14:textId="77777777" w:rsidTr="00233C39">
        <w:tc>
          <w:tcPr>
            <w:tcW w:w="217" w:type="pct"/>
          </w:tcPr>
          <w:p w14:paraId="524DFACD" w14:textId="645F3E27" w:rsidR="00621FCF" w:rsidRPr="006152E7" w:rsidRDefault="005829DC" w:rsidP="00AC145D">
            <w:pPr>
              <w:jc w:val="both"/>
            </w:pPr>
            <w:r>
              <w:t>8</w:t>
            </w:r>
            <w:r w:rsidR="00621FCF">
              <w:t>.</w:t>
            </w:r>
          </w:p>
        </w:tc>
        <w:tc>
          <w:tcPr>
            <w:tcW w:w="617" w:type="pct"/>
          </w:tcPr>
          <w:p w14:paraId="149B76BF" w14:textId="77777777" w:rsidR="00621FCF" w:rsidRPr="006152E7" w:rsidRDefault="00621FCF" w:rsidP="00AC145D">
            <w:pPr>
              <w:jc w:val="both"/>
            </w:pPr>
            <w:r>
              <w:t>Статья 9</w:t>
            </w:r>
          </w:p>
        </w:tc>
        <w:tc>
          <w:tcPr>
            <w:tcW w:w="1526" w:type="pct"/>
          </w:tcPr>
          <w:p w14:paraId="2B2742EC" w14:textId="77777777" w:rsidR="00621FCF" w:rsidRPr="00621FCF" w:rsidRDefault="00621FCF" w:rsidP="00AC145D">
            <w:pPr>
              <w:jc w:val="both"/>
              <w:rPr>
                <w:b/>
                <w:lang w:val="ru-RU"/>
              </w:rPr>
            </w:pPr>
            <w:r w:rsidRPr="00621FCF">
              <w:rPr>
                <w:b/>
                <w:bCs/>
                <w:lang w:val="ru-RU"/>
              </w:rPr>
              <w:t>Статья 9. Сбор, обработка персональных данных без согласия субъекта</w:t>
            </w:r>
          </w:p>
          <w:p w14:paraId="1C3F20CB" w14:textId="77777777" w:rsidR="00621FCF" w:rsidRPr="00621FCF" w:rsidRDefault="00621FCF" w:rsidP="00AC145D">
            <w:pPr>
              <w:jc w:val="both"/>
              <w:rPr>
                <w:lang w:val="ru-RU"/>
              </w:rPr>
            </w:pPr>
            <w:r w:rsidRPr="003E1AEF">
              <w:rPr>
                <w:b/>
              </w:rPr>
              <w:t>     </w:t>
            </w:r>
            <w:r w:rsidRPr="00621FCF">
              <w:rPr>
                <w:b/>
                <w:lang w:val="ru-RU"/>
              </w:rPr>
              <w:t xml:space="preserve"> </w:t>
            </w:r>
            <w:r w:rsidRPr="00621FCF">
              <w:rPr>
                <w:lang w:val="ru-RU"/>
              </w:rPr>
              <w:t>Сбор, обработка персональных данных производятся без согласия субъекта или его законного представителя в случаях:</w:t>
            </w:r>
          </w:p>
          <w:p w14:paraId="3CD9C30B" w14:textId="77777777" w:rsidR="00621FCF" w:rsidRPr="00621FCF" w:rsidRDefault="00621FCF" w:rsidP="00AC145D">
            <w:pPr>
              <w:jc w:val="both"/>
              <w:rPr>
                <w:lang w:val="ru-RU"/>
              </w:rPr>
            </w:pPr>
            <w:r w:rsidRPr="003E1AEF">
              <w:t>     </w:t>
            </w:r>
            <w:r w:rsidRPr="00621FCF">
              <w:rPr>
                <w:lang w:val="ru-RU"/>
              </w:rPr>
              <w:t xml:space="preserve"> 1) осуществления деятельности правоохранительных органов, судов и иных уполномоченных государственных органов, которые возбуждают и рассматривают дела об административных правонарушениях, исполнительного производства;</w:t>
            </w:r>
          </w:p>
          <w:p w14:paraId="091C58C9" w14:textId="77777777" w:rsidR="00621FCF" w:rsidRPr="00621FCF" w:rsidRDefault="00621FCF" w:rsidP="00AC145D">
            <w:pPr>
              <w:jc w:val="both"/>
              <w:rPr>
                <w:lang w:val="ru-RU"/>
              </w:rPr>
            </w:pPr>
            <w:r w:rsidRPr="003E1AEF">
              <w:t>     </w:t>
            </w:r>
            <w:r w:rsidRPr="00621FCF">
              <w:rPr>
                <w:lang w:val="ru-RU"/>
              </w:rPr>
              <w:t xml:space="preserve"> 2) осуществления государственной статистической деятельности;</w:t>
            </w:r>
          </w:p>
          <w:p w14:paraId="1F86DE0E" w14:textId="77777777" w:rsidR="00621FCF" w:rsidRPr="00621FCF" w:rsidRDefault="00621FCF" w:rsidP="00AC145D">
            <w:pPr>
              <w:jc w:val="both"/>
              <w:rPr>
                <w:lang w:val="ru-RU"/>
              </w:rPr>
            </w:pPr>
            <w:r w:rsidRPr="003E1AEF">
              <w:t>     </w:t>
            </w:r>
            <w:r w:rsidRPr="00621FCF">
              <w:rPr>
                <w:lang w:val="ru-RU"/>
              </w:rPr>
              <w:t xml:space="preserve"> 2-1) осуществления воинского учета в соответствии с законодательством Республики Казахстан о воинской службе и статусе военнослужащих;</w:t>
            </w:r>
          </w:p>
          <w:p w14:paraId="14017A0F" w14:textId="77777777" w:rsidR="00621FCF" w:rsidRPr="003E1AEF" w:rsidRDefault="00621FCF" w:rsidP="00AC145D">
            <w:pPr>
              <w:jc w:val="both"/>
            </w:pPr>
            <w:r w:rsidRPr="00621FCF">
              <w:rPr>
                <w:lang w:val="ru-RU"/>
              </w:rPr>
              <w:t xml:space="preserve">                                       </w:t>
            </w:r>
            <w:r>
              <w:t>…</w:t>
            </w:r>
          </w:p>
          <w:p w14:paraId="17B4430E" w14:textId="77777777" w:rsidR="00621FCF" w:rsidRPr="00D971F8" w:rsidRDefault="00621FCF" w:rsidP="00AC145D">
            <w:pPr>
              <w:jc w:val="both"/>
              <w:rPr>
                <w:b/>
              </w:rPr>
            </w:pPr>
          </w:p>
        </w:tc>
        <w:tc>
          <w:tcPr>
            <w:tcW w:w="1526" w:type="pct"/>
          </w:tcPr>
          <w:p w14:paraId="797D2D00" w14:textId="77777777" w:rsidR="00621FCF" w:rsidRPr="00621FCF" w:rsidRDefault="00621FCF" w:rsidP="00AC145D">
            <w:pPr>
              <w:jc w:val="both"/>
              <w:rPr>
                <w:b/>
                <w:lang w:val="ru-RU"/>
              </w:rPr>
            </w:pPr>
            <w:r w:rsidRPr="00621FCF">
              <w:rPr>
                <w:b/>
                <w:bCs/>
                <w:lang w:val="ru-RU"/>
              </w:rPr>
              <w:t>Статья 9. Сбор, обработка персональных данных без согласия субъекта</w:t>
            </w:r>
          </w:p>
          <w:p w14:paraId="52344CB0" w14:textId="77777777" w:rsidR="00621FCF" w:rsidRPr="00621FCF" w:rsidRDefault="00621FCF" w:rsidP="00AC145D">
            <w:pPr>
              <w:jc w:val="both"/>
              <w:rPr>
                <w:lang w:val="ru-RU"/>
              </w:rPr>
            </w:pPr>
            <w:r w:rsidRPr="003E1AEF">
              <w:rPr>
                <w:b/>
              </w:rPr>
              <w:t>     </w:t>
            </w:r>
            <w:r w:rsidRPr="00621FCF">
              <w:rPr>
                <w:b/>
                <w:lang w:val="ru-RU"/>
              </w:rPr>
              <w:t xml:space="preserve"> </w:t>
            </w:r>
            <w:r w:rsidRPr="00621FCF">
              <w:rPr>
                <w:lang w:val="ru-RU"/>
              </w:rPr>
              <w:t>Сбор, обработка персональных данных производятся без согласия субъекта или его законного представителя в случаях:</w:t>
            </w:r>
          </w:p>
          <w:p w14:paraId="3B6EE729" w14:textId="77777777" w:rsidR="00621FCF" w:rsidRPr="00621FCF" w:rsidRDefault="00621FCF" w:rsidP="00AC145D">
            <w:pPr>
              <w:jc w:val="both"/>
              <w:rPr>
                <w:lang w:val="ru-RU"/>
              </w:rPr>
            </w:pPr>
            <w:r w:rsidRPr="003E1AEF">
              <w:t>     </w:t>
            </w:r>
            <w:r w:rsidRPr="00621FCF">
              <w:rPr>
                <w:lang w:val="ru-RU"/>
              </w:rPr>
              <w:t xml:space="preserve"> 1) осуществления деятельности правоохранительных органов, судов и иных уполномоченных государственных органов, которые возбуждают и рассматривают дела об административных правонарушениях, исполнительного производства;</w:t>
            </w:r>
          </w:p>
          <w:p w14:paraId="28A6E6F7" w14:textId="77777777" w:rsidR="00621FCF" w:rsidRPr="00621FCF" w:rsidRDefault="00621FCF" w:rsidP="00AC145D">
            <w:pPr>
              <w:jc w:val="both"/>
              <w:rPr>
                <w:b/>
                <w:lang w:val="ru-RU"/>
              </w:rPr>
            </w:pPr>
            <w:r w:rsidRPr="003E1AEF">
              <w:t>     </w:t>
            </w:r>
            <w:r w:rsidRPr="00621FCF">
              <w:rPr>
                <w:lang w:val="ru-RU"/>
              </w:rPr>
              <w:t xml:space="preserve"> </w:t>
            </w:r>
            <w:r w:rsidRPr="00621FCF">
              <w:rPr>
                <w:b/>
                <w:lang w:val="ru-RU"/>
              </w:rPr>
              <w:t xml:space="preserve">2) осуществления деятельности сотрудниками УИС по мониторингу местонахождения и идентификации осужденных с применением электронных средств контроля. </w:t>
            </w:r>
          </w:p>
          <w:p w14:paraId="25F747C1" w14:textId="77777777" w:rsidR="00621FCF" w:rsidRPr="003E1AEF" w:rsidRDefault="00621FCF" w:rsidP="00AC145D">
            <w:pPr>
              <w:jc w:val="both"/>
            </w:pPr>
            <w:r w:rsidRPr="00621FCF">
              <w:rPr>
                <w:lang w:val="ru-RU"/>
              </w:rPr>
              <w:t xml:space="preserve">                                       </w:t>
            </w:r>
            <w:r>
              <w:t>…</w:t>
            </w:r>
          </w:p>
          <w:p w14:paraId="1A888F88" w14:textId="77777777" w:rsidR="00621FCF" w:rsidRPr="006152E7" w:rsidRDefault="00621FCF" w:rsidP="00AC145D">
            <w:pPr>
              <w:tabs>
                <w:tab w:val="left" w:pos="9214"/>
                <w:tab w:val="left" w:pos="9356"/>
              </w:tabs>
              <w:ind w:firstLine="709"/>
              <w:jc w:val="both"/>
              <w:rPr>
                <w:rFonts w:eastAsia="Times New Roman"/>
                <w:szCs w:val="24"/>
                <w:lang w:eastAsia="ru-RU"/>
              </w:rPr>
            </w:pPr>
          </w:p>
        </w:tc>
        <w:tc>
          <w:tcPr>
            <w:tcW w:w="1114" w:type="pct"/>
          </w:tcPr>
          <w:p w14:paraId="03F714C6" w14:textId="77777777" w:rsidR="00621FCF" w:rsidRPr="00311FE9" w:rsidRDefault="00621FCF" w:rsidP="00AC145D">
            <w:pPr>
              <w:jc w:val="both"/>
              <w:rPr>
                <w:szCs w:val="24"/>
                <w:lang w:val="ru-RU"/>
              </w:rPr>
            </w:pPr>
            <w:r w:rsidRPr="00621FCF">
              <w:rPr>
                <w:szCs w:val="24"/>
                <w:lang w:val="ru-RU"/>
              </w:rPr>
              <w:t xml:space="preserve">  </w:t>
            </w:r>
            <w:r w:rsidRPr="00311FE9">
              <w:rPr>
                <w:szCs w:val="24"/>
                <w:lang w:val="ru-RU"/>
              </w:rPr>
              <w:t xml:space="preserve">Включение </w:t>
            </w:r>
            <w:r w:rsidRPr="00621FCF">
              <w:rPr>
                <w:szCs w:val="24"/>
                <w:lang w:val="ru-RU"/>
              </w:rPr>
              <w:t xml:space="preserve">в указанный перечень сотрудников </w:t>
            </w:r>
            <w:r w:rsidRPr="00311FE9">
              <w:rPr>
                <w:szCs w:val="24"/>
                <w:lang w:val="ru-RU"/>
              </w:rPr>
              <w:t xml:space="preserve"> УИС, имеющих право на обработку данных без согласия, необходимо для обеспечения непрерывности надзора и предотвращения уклонения от отбывания наказания.</w:t>
            </w:r>
          </w:p>
          <w:p w14:paraId="38E4A488" w14:textId="77777777" w:rsidR="00621FCF" w:rsidRPr="00621FCF" w:rsidRDefault="00621FCF" w:rsidP="00AC145D">
            <w:pPr>
              <w:jc w:val="both"/>
              <w:rPr>
                <w:szCs w:val="24"/>
                <w:lang w:val="ru-RU"/>
              </w:rPr>
            </w:pPr>
            <w:r w:rsidRPr="00621FCF">
              <w:rPr>
                <w:szCs w:val="24"/>
                <w:lang w:val="ru-RU"/>
              </w:rPr>
              <w:t xml:space="preserve">  </w:t>
            </w:r>
            <w:r w:rsidRPr="00311FE9">
              <w:rPr>
                <w:szCs w:val="24"/>
                <w:lang w:val="ru-RU"/>
              </w:rPr>
              <w:t>Легализация обработки  данных в режиме 24/7 без необходимости получения отдельного согласия на каждую транзакцию.</w:t>
            </w:r>
          </w:p>
        </w:tc>
      </w:tr>
      <w:tr w:rsidR="00621FCF" w:rsidRPr="00A22097" w14:paraId="4CCA76A5" w14:textId="77777777" w:rsidTr="00233C39">
        <w:tc>
          <w:tcPr>
            <w:tcW w:w="217" w:type="pct"/>
          </w:tcPr>
          <w:p w14:paraId="11D56186" w14:textId="77777777" w:rsidR="00621FCF" w:rsidRDefault="005829DC" w:rsidP="00AC145D">
            <w:pPr>
              <w:jc w:val="both"/>
            </w:pPr>
            <w:r>
              <w:t>9</w:t>
            </w:r>
          </w:p>
          <w:p w14:paraId="36B4D5E4" w14:textId="08391B34" w:rsidR="005829DC" w:rsidRDefault="005829DC" w:rsidP="00AC145D">
            <w:pPr>
              <w:jc w:val="both"/>
            </w:pPr>
          </w:p>
        </w:tc>
        <w:tc>
          <w:tcPr>
            <w:tcW w:w="617" w:type="pct"/>
          </w:tcPr>
          <w:p w14:paraId="527E5FAC" w14:textId="77777777" w:rsidR="00621FCF" w:rsidRPr="006152E7" w:rsidRDefault="00621FCF" w:rsidP="00AC145D">
            <w:pPr>
              <w:jc w:val="both"/>
            </w:pPr>
            <w:r>
              <w:t>Статья 12</w:t>
            </w:r>
          </w:p>
        </w:tc>
        <w:tc>
          <w:tcPr>
            <w:tcW w:w="1526" w:type="pct"/>
          </w:tcPr>
          <w:p w14:paraId="55292D23" w14:textId="77777777" w:rsidR="00621FCF" w:rsidRPr="00621FCF" w:rsidRDefault="00621FCF" w:rsidP="00AC145D">
            <w:pPr>
              <w:jc w:val="both"/>
              <w:rPr>
                <w:b/>
                <w:bCs/>
                <w:lang w:val="ru-RU"/>
              </w:rPr>
            </w:pPr>
            <w:r w:rsidRPr="00621FCF">
              <w:rPr>
                <w:b/>
                <w:bCs/>
                <w:lang w:val="ru-RU"/>
              </w:rPr>
              <w:t>Статья 12. Накопление и хранение персональных данных</w:t>
            </w:r>
          </w:p>
          <w:p w14:paraId="27B587E2" w14:textId="77777777" w:rsidR="00621FCF" w:rsidRPr="00621FCF" w:rsidRDefault="00621FCF" w:rsidP="00AC145D">
            <w:pPr>
              <w:jc w:val="both"/>
              <w:rPr>
                <w:bCs/>
                <w:lang w:val="ru-RU"/>
              </w:rPr>
            </w:pPr>
            <w:r w:rsidRPr="0059302E">
              <w:rPr>
                <w:bCs/>
              </w:rPr>
              <w:t>     </w:t>
            </w:r>
            <w:r w:rsidRPr="00621FCF">
              <w:rPr>
                <w:bCs/>
                <w:lang w:val="ru-RU"/>
              </w:rPr>
              <w:t xml:space="preserve"> 1. Накопление персональных данных производится путем сбора персональных данных, необходимых и достаточных для выполнения задач, осуществляемых собственником и (или) оператором, а также третьим лицом.</w:t>
            </w:r>
          </w:p>
          <w:p w14:paraId="7A2ABFB7" w14:textId="77777777" w:rsidR="00621FCF" w:rsidRPr="00621FCF" w:rsidRDefault="00621FCF" w:rsidP="00AC145D">
            <w:pPr>
              <w:jc w:val="both"/>
              <w:rPr>
                <w:bCs/>
                <w:lang w:val="ru-RU"/>
              </w:rPr>
            </w:pPr>
            <w:r w:rsidRPr="0059302E">
              <w:rPr>
                <w:bCs/>
              </w:rPr>
              <w:t>     </w:t>
            </w:r>
            <w:r w:rsidRPr="00621FCF">
              <w:rPr>
                <w:bCs/>
                <w:lang w:val="ru-RU"/>
              </w:rPr>
              <w:t xml:space="preserve"> 2. Хранение персональных данных осуществляется собственником и (или) оператором, а также третьим лицом в базе, находящейся на территории Республики Казахстан.</w:t>
            </w:r>
          </w:p>
          <w:p w14:paraId="5509CEC8" w14:textId="77777777" w:rsidR="00621FCF" w:rsidRPr="00621FCF" w:rsidRDefault="00621FCF" w:rsidP="00AC145D">
            <w:pPr>
              <w:jc w:val="both"/>
              <w:rPr>
                <w:bCs/>
                <w:lang w:val="ru-RU"/>
              </w:rPr>
            </w:pPr>
            <w:r w:rsidRPr="0059302E">
              <w:rPr>
                <w:bCs/>
              </w:rPr>
              <w:t>     </w:t>
            </w:r>
            <w:r w:rsidRPr="00621FCF">
              <w:rPr>
                <w:bCs/>
                <w:lang w:val="ru-RU"/>
              </w:rPr>
              <w:t xml:space="preserve"> Срок хранения персональных данных определяется датой достижения целей их сбора и обработки, если иное не предусмотрено законодательством Республики Казахстан.</w:t>
            </w:r>
          </w:p>
          <w:p w14:paraId="744EBFDF" w14:textId="77777777" w:rsidR="00621FCF" w:rsidRPr="00621FCF" w:rsidRDefault="00621FCF" w:rsidP="00AC145D">
            <w:pPr>
              <w:jc w:val="both"/>
              <w:rPr>
                <w:b/>
                <w:bCs/>
                <w:lang w:val="ru-RU"/>
              </w:rPr>
            </w:pPr>
          </w:p>
        </w:tc>
        <w:tc>
          <w:tcPr>
            <w:tcW w:w="1526" w:type="pct"/>
          </w:tcPr>
          <w:p w14:paraId="0C23B976" w14:textId="77777777" w:rsidR="00621FCF" w:rsidRPr="00621FCF" w:rsidRDefault="00621FCF" w:rsidP="00AC145D">
            <w:pPr>
              <w:jc w:val="both"/>
              <w:rPr>
                <w:b/>
                <w:bCs/>
                <w:lang w:val="ru-RU"/>
              </w:rPr>
            </w:pPr>
            <w:r w:rsidRPr="00621FCF">
              <w:rPr>
                <w:b/>
                <w:bCs/>
                <w:lang w:val="ru-RU"/>
              </w:rPr>
              <w:t>Статья 12. Накопление и хранение персональных данных</w:t>
            </w:r>
          </w:p>
          <w:p w14:paraId="518EA9A0" w14:textId="77777777" w:rsidR="00621FCF" w:rsidRPr="00621FCF" w:rsidRDefault="00621FCF" w:rsidP="00AC145D">
            <w:pPr>
              <w:jc w:val="both"/>
              <w:rPr>
                <w:bCs/>
                <w:lang w:val="ru-RU"/>
              </w:rPr>
            </w:pPr>
            <w:r w:rsidRPr="0059302E">
              <w:rPr>
                <w:bCs/>
              </w:rPr>
              <w:t>     </w:t>
            </w:r>
            <w:r w:rsidRPr="00621FCF">
              <w:rPr>
                <w:bCs/>
                <w:lang w:val="ru-RU"/>
              </w:rPr>
              <w:t xml:space="preserve"> 1. Накопление персональных данных производится путем сбора персональных данных, необходимых и достаточных для выполнения задач, осуществляемых собственником и (или) оператором, а также третьим лицом.</w:t>
            </w:r>
          </w:p>
          <w:p w14:paraId="690E3D15" w14:textId="77777777" w:rsidR="00621FCF" w:rsidRPr="00621FCF" w:rsidRDefault="00621FCF" w:rsidP="00AC145D">
            <w:pPr>
              <w:jc w:val="both"/>
              <w:rPr>
                <w:bCs/>
                <w:lang w:val="ru-RU"/>
              </w:rPr>
            </w:pPr>
            <w:r w:rsidRPr="0059302E">
              <w:rPr>
                <w:bCs/>
              </w:rPr>
              <w:t>     </w:t>
            </w:r>
            <w:r w:rsidRPr="00621FCF">
              <w:rPr>
                <w:bCs/>
                <w:lang w:val="ru-RU"/>
              </w:rPr>
              <w:t xml:space="preserve"> 2. Хранение персональных данных осуществляется собственником и (или) оператором, а также третьим лицом в базе, находящейся на территории Республики Казахстан.</w:t>
            </w:r>
          </w:p>
          <w:p w14:paraId="624A464A" w14:textId="77777777" w:rsidR="00621FCF" w:rsidRPr="00311FE9" w:rsidRDefault="00621FCF" w:rsidP="00AC145D">
            <w:pPr>
              <w:jc w:val="both"/>
              <w:rPr>
                <w:b/>
                <w:bCs/>
                <w:lang w:val="ru-RU"/>
              </w:rPr>
            </w:pPr>
            <w:r w:rsidRPr="00621FCF">
              <w:rPr>
                <w:b/>
                <w:bCs/>
                <w:lang w:val="ru-RU"/>
              </w:rPr>
              <w:t xml:space="preserve">       3.</w:t>
            </w:r>
            <w:r w:rsidRPr="00311FE9">
              <w:rPr>
                <w:b/>
                <w:bCs/>
                <w:lang w:val="ru-RU"/>
              </w:rPr>
              <w:t xml:space="preserve"> Базы данных, содержащие сведения, полученные с использованием имплантируемых средств контроля за осужденными, хранятся в защищенном контуре информационных систем уполномоченного органа в сфере уголовно-исполнительной деятельности»</w:t>
            </w:r>
          </w:p>
          <w:p w14:paraId="567761CB" w14:textId="77777777" w:rsidR="00621FCF" w:rsidRPr="00621FCF" w:rsidRDefault="00621FCF" w:rsidP="00AC145D">
            <w:pPr>
              <w:jc w:val="both"/>
              <w:rPr>
                <w:bCs/>
                <w:lang w:val="ru-RU"/>
              </w:rPr>
            </w:pPr>
            <w:r w:rsidRPr="0059302E">
              <w:rPr>
                <w:bCs/>
              </w:rPr>
              <w:t>     </w:t>
            </w:r>
            <w:r w:rsidRPr="00621FCF">
              <w:rPr>
                <w:bCs/>
                <w:lang w:val="ru-RU"/>
              </w:rPr>
              <w:t xml:space="preserve"> Срок хранения персональных данных определяется датой достижения целей их сбора и обработки, если иное не предусмотрено законодательством Республики Казахстан.</w:t>
            </w:r>
          </w:p>
        </w:tc>
        <w:tc>
          <w:tcPr>
            <w:tcW w:w="1114" w:type="pct"/>
          </w:tcPr>
          <w:p w14:paraId="3CEF8B94" w14:textId="77777777" w:rsidR="00621FCF" w:rsidRPr="00621FCF" w:rsidRDefault="00621FCF" w:rsidP="00AC145D">
            <w:pPr>
              <w:jc w:val="both"/>
              <w:rPr>
                <w:szCs w:val="24"/>
                <w:lang w:val="ru-RU"/>
              </w:rPr>
            </w:pPr>
            <w:r w:rsidRPr="00621FCF">
              <w:rPr>
                <w:szCs w:val="24"/>
                <w:lang w:val="ru-RU"/>
              </w:rPr>
              <w:t xml:space="preserve">    Обязательное условие это информационная безопасность т.е. </w:t>
            </w:r>
            <w:r w:rsidRPr="00311FE9">
              <w:rPr>
                <w:szCs w:val="24"/>
                <w:lang w:val="ru-RU"/>
              </w:rPr>
              <w:t xml:space="preserve">защита </w:t>
            </w:r>
            <w:r w:rsidRPr="00621FCF">
              <w:rPr>
                <w:szCs w:val="24"/>
                <w:lang w:val="ru-RU"/>
              </w:rPr>
              <w:t xml:space="preserve">персональных - </w:t>
            </w:r>
            <w:r w:rsidRPr="00311FE9">
              <w:rPr>
                <w:szCs w:val="24"/>
                <w:lang w:val="ru-RU"/>
              </w:rPr>
              <w:t>биометрических данных осужденных от несанкционированного доступа третьих лиц</w:t>
            </w:r>
            <w:r w:rsidRPr="00621FCF">
              <w:rPr>
                <w:szCs w:val="24"/>
                <w:lang w:val="ru-RU"/>
              </w:rPr>
              <w:t xml:space="preserve">, </w:t>
            </w:r>
          </w:p>
        </w:tc>
      </w:tr>
      <w:tr w:rsidR="00621FCF" w:rsidRPr="00A22097" w14:paraId="5A4790DC" w14:textId="77777777" w:rsidTr="00233C39">
        <w:tc>
          <w:tcPr>
            <w:tcW w:w="5000" w:type="pct"/>
            <w:gridSpan w:val="5"/>
          </w:tcPr>
          <w:p w14:paraId="0E367588" w14:textId="77777777" w:rsidR="00621FCF" w:rsidRPr="0032180E" w:rsidRDefault="00621FCF" w:rsidP="00AC145D">
            <w:pPr>
              <w:jc w:val="both"/>
              <w:rPr>
                <w:b/>
                <w:lang w:val="kk-KZ"/>
              </w:rPr>
            </w:pPr>
            <w:r w:rsidRPr="00621FCF">
              <w:rPr>
                <w:b/>
                <w:lang w:val="ru-RU"/>
              </w:rPr>
              <w:t xml:space="preserve">Кодекс Республики Казахстан </w:t>
            </w:r>
            <w:r w:rsidRPr="0032180E">
              <w:rPr>
                <w:b/>
                <w:lang w:val="kk-KZ"/>
              </w:rPr>
              <w:t>«</w:t>
            </w:r>
            <w:r w:rsidRPr="00621FCF">
              <w:rPr>
                <w:b/>
                <w:lang w:val="ru-RU"/>
              </w:rPr>
              <w:t>О здоровье народа и системе</w:t>
            </w:r>
            <w:r w:rsidRPr="0032180E">
              <w:rPr>
                <w:b/>
                <w:lang w:val="kk-KZ"/>
              </w:rPr>
              <w:t xml:space="preserve"> </w:t>
            </w:r>
            <w:r w:rsidRPr="00621FCF">
              <w:rPr>
                <w:b/>
                <w:lang w:val="ru-RU"/>
              </w:rPr>
              <w:t>здравоохранения</w:t>
            </w:r>
            <w:r w:rsidRPr="0032180E">
              <w:rPr>
                <w:b/>
                <w:lang w:val="kk-KZ"/>
              </w:rPr>
              <w:t xml:space="preserve">» </w:t>
            </w:r>
            <w:r w:rsidRPr="00621FCF">
              <w:rPr>
                <w:b/>
                <w:lang w:val="ru-RU"/>
              </w:rPr>
              <w:t xml:space="preserve">от 7 июля 2020 года </w:t>
            </w:r>
          </w:p>
        </w:tc>
      </w:tr>
      <w:tr w:rsidR="00621FCF" w:rsidRPr="00A22097" w14:paraId="0D0C6A06" w14:textId="77777777" w:rsidTr="00233C39">
        <w:tc>
          <w:tcPr>
            <w:tcW w:w="217" w:type="pct"/>
          </w:tcPr>
          <w:p w14:paraId="068D3971" w14:textId="235B98B4" w:rsidR="00621FCF" w:rsidRPr="00A71B4B" w:rsidRDefault="005829DC" w:rsidP="00AC145D">
            <w:pPr>
              <w:jc w:val="both"/>
            </w:pPr>
            <w:r>
              <w:t>10</w:t>
            </w:r>
          </w:p>
        </w:tc>
        <w:tc>
          <w:tcPr>
            <w:tcW w:w="617" w:type="pct"/>
          </w:tcPr>
          <w:p w14:paraId="72E15EA4" w14:textId="77777777" w:rsidR="00621FCF" w:rsidRPr="00A71B4B" w:rsidRDefault="00621FCF" w:rsidP="00AC145D">
            <w:pPr>
              <w:jc w:val="both"/>
            </w:pPr>
            <w:r>
              <w:t>Статья 77</w:t>
            </w:r>
          </w:p>
        </w:tc>
        <w:tc>
          <w:tcPr>
            <w:tcW w:w="1526" w:type="pct"/>
          </w:tcPr>
          <w:p w14:paraId="4AF8BB6E" w14:textId="77777777" w:rsidR="00621FCF" w:rsidRPr="00621FCF" w:rsidRDefault="00621FCF" w:rsidP="00AC145D">
            <w:pPr>
              <w:keepNext/>
              <w:keepLines/>
              <w:jc w:val="both"/>
              <w:outlineLvl w:val="2"/>
              <w:rPr>
                <w:bCs/>
                <w:szCs w:val="24"/>
                <w:lang w:val="ru-RU"/>
              </w:rPr>
            </w:pPr>
            <w:r w:rsidRPr="00621FCF">
              <w:rPr>
                <w:rFonts w:eastAsia="Times New Roman"/>
                <w:bCs/>
                <w:szCs w:val="24"/>
                <w:lang w:val="ru-RU"/>
              </w:rPr>
              <w:t xml:space="preserve"> С</w:t>
            </w:r>
            <w:r w:rsidRPr="00621FCF">
              <w:rPr>
                <w:b/>
                <w:bCs/>
                <w:szCs w:val="24"/>
                <w:lang w:val="ru-RU"/>
              </w:rPr>
              <w:t>татья 77. Права граждан Республики Казахстан</w:t>
            </w:r>
          </w:p>
          <w:p w14:paraId="433B3C8F"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1. Граждане Республики Казахстан имеют право на:</w:t>
            </w:r>
          </w:p>
          <w:p w14:paraId="528F0C5F"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1) получение гарантированного объема бесплатной медицинской помощи;</w:t>
            </w:r>
          </w:p>
          <w:p w14:paraId="54DA6ADB"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2) обеспечение лекарственными средствами и медицинскими изделиями в рамках гарантированного объема бесплатной медицинской помощи и (или) в системе обязательного социального медицинского страхования;</w:t>
            </w:r>
          </w:p>
          <w:p w14:paraId="5A42454C"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3) свободный выбор медицинского работника и субъекта здравоохранения;</w:t>
            </w:r>
          </w:p>
          <w:p w14:paraId="3B696A79"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4) получение лечебного питания в случае нахождения пациента на лечении в стационарных условиях;</w:t>
            </w:r>
          </w:p>
          <w:p w14:paraId="56267315"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5) дополнительную медицинскую помощь сверх гарантированного объема бесплатной медицинской помощи и (или) в системе обязательного социального медицинского страхования за счет собственных средств, средств организаций, системы добровольного медицинского страхования и иных источников в соответствии с законодательством Республики Казахстан;</w:t>
            </w:r>
          </w:p>
          <w:p w14:paraId="1C19BF47"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6) получение медицинских и иных услуг на платной основе;</w:t>
            </w:r>
          </w:p>
          <w:p w14:paraId="22CBC7AF"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7) получение медицинской помощи за пределами Республики Казахстан за счет бюджетных средств при наличии показаний в порядке, определяемом уполномоченным органом;</w:t>
            </w:r>
          </w:p>
          <w:p w14:paraId="7EB84396"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8) получение и предоставление соответствующих документов, удостоверяющих факт временной нетрудоспособности, в соответствии с законодательством Республики Казахстан;</w:t>
            </w:r>
          </w:p>
          <w:p w14:paraId="7E05C87A"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9) безвозмездное и регулярное получение от государственных органов, организаций и лечащего врача в пределах их компетенции достоверной информации о методах профилактики, диагностики, лечения заболевания и медицинской реабилитации, клинических исследованиях, факторах, влияющих на здоровье, включая состояние среды обитания, условия труда, быта и отдыха, здоровом питании и безопасности пищевых продуктов;</w:t>
            </w:r>
          </w:p>
          <w:p w14:paraId="3EE8DB3E"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10) получение от государственных органов, независимых экспертных организаций и субъектов в сфере обращения лекарственных средств, медицинских изделий информации о безопасности, эффективности и качестве реализуемых лекарственных средств, медицинских изделий;</w:t>
            </w:r>
          </w:p>
          <w:p w14:paraId="062FBB29"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11) защиту сведений, составляющих тайну медицинского работника;</w:t>
            </w:r>
          </w:p>
          <w:p w14:paraId="702BBB01" w14:textId="77777777" w:rsidR="00621FCF" w:rsidRPr="00621FCF" w:rsidRDefault="00621FCF" w:rsidP="00AC145D">
            <w:pPr>
              <w:keepNext/>
              <w:keepLines/>
              <w:shd w:val="clear" w:color="auto" w:fill="FFFFFF"/>
              <w:jc w:val="both"/>
              <w:textAlignment w:val="baseline"/>
              <w:outlineLvl w:val="2"/>
              <w:rPr>
                <w:rFonts w:eastAsia="Times New Roman"/>
                <w:szCs w:val="24"/>
                <w:lang w:val="ru-RU"/>
              </w:rPr>
            </w:pPr>
            <w:r w:rsidRPr="00621FCF">
              <w:rPr>
                <w:rFonts w:eastAsia="Times New Roman"/>
                <w:bCs/>
                <w:szCs w:val="24"/>
                <w:lang w:val="ru-RU"/>
              </w:rPr>
              <w:t xml:space="preserve">      </w:t>
            </w:r>
          </w:p>
        </w:tc>
        <w:tc>
          <w:tcPr>
            <w:tcW w:w="1526" w:type="pct"/>
          </w:tcPr>
          <w:p w14:paraId="58B20E85" w14:textId="77777777" w:rsidR="00621FCF" w:rsidRPr="00621FCF" w:rsidRDefault="00621FCF" w:rsidP="00AC145D">
            <w:pPr>
              <w:keepNext/>
              <w:keepLines/>
              <w:jc w:val="both"/>
              <w:outlineLvl w:val="2"/>
              <w:rPr>
                <w:bCs/>
                <w:szCs w:val="24"/>
                <w:lang w:val="ru-RU"/>
              </w:rPr>
            </w:pPr>
            <w:r w:rsidRPr="00621FCF">
              <w:rPr>
                <w:rFonts w:eastAsia="Times New Roman"/>
                <w:bCs/>
                <w:szCs w:val="24"/>
                <w:lang w:val="ru-RU"/>
              </w:rPr>
              <w:t>С</w:t>
            </w:r>
            <w:r w:rsidRPr="00621FCF">
              <w:rPr>
                <w:b/>
                <w:bCs/>
                <w:szCs w:val="24"/>
                <w:lang w:val="ru-RU"/>
              </w:rPr>
              <w:t>татья 77. Права граждан Республики Казахстан</w:t>
            </w:r>
          </w:p>
          <w:p w14:paraId="41E3F994"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1. Граждане Республики Казахстан имеют право на:</w:t>
            </w:r>
          </w:p>
          <w:p w14:paraId="61EA86DE" w14:textId="77777777" w:rsidR="00621FCF" w:rsidRPr="00621FCF" w:rsidRDefault="00621FCF" w:rsidP="00AC145D">
            <w:pPr>
              <w:keepNext/>
              <w:keepLines/>
              <w:shd w:val="clear" w:color="auto" w:fill="FFFFFF"/>
              <w:jc w:val="both"/>
              <w:textAlignment w:val="baseline"/>
              <w:outlineLvl w:val="2"/>
              <w:rPr>
                <w:rFonts w:eastAsia="Times New Roman"/>
                <w:bCs/>
                <w:szCs w:val="24"/>
                <w:lang w:val="ru-RU"/>
              </w:rPr>
            </w:pPr>
            <w:r w:rsidRPr="00F20AC6">
              <w:rPr>
                <w:rFonts w:eastAsia="Times New Roman"/>
                <w:bCs/>
                <w:szCs w:val="24"/>
              </w:rPr>
              <w:t>     </w:t>
            </w:r>
            <w:r w:rsidRPr="00621FCF">
              <w:rPr>
                <w:rFonts w:eastAsia="Times New Roman"/>
                <w:bCs/>
                <w:szCs w:val="24"/>
                <w:lang w:val="ru-RU"/>
              </w:rPr>
              <w:t xml:space="preserve"> 1) получение гарантированного объема бесплатной медицинской помощи;</w:t>
            </w:r>
          </w:p>
          <w:p w14:paraId="7D44E642" w14:textId="77777777" w:rsidR="00621FCF" w:rsidRPr="00311FE9" w:rsidRDefault="00621FCF" w:rsidP="00AC145D">
            <w:pPr>
              <w:keepNext/>
              <w:keepLines/>
              <w:shd w:val="clear" w:color="auto" w:fill="FFFFFF"/>
              <w:jc w:val="both"/>
              <w:textAlignment w:val="baseline"/>
              <w:outlineLvl w:val="2"/>
              <w:rPr>
                <w:rFonts w:eastAsia="Times New Roman"/>
                <w:b/>
                <w:bCs/>
                <w:szCs w:val="24"/>
                <w:lang w:val="ru-RU"/>
              </w:rPr>
            </w:pPr>
            <w:r w:rsidRPr="00311FE9">
              <w:rPr>
                <w:rFonts w:eastAsia="Times New Roman"/>
                <w:b/>
                <w:bCs/>
                <w:szCs w:val="24"/>
                <w:lang w:val="ru-RU"/>
              </w:rPr>
              <w:t xml:space="preserve">16-1) добровольное информированное согласие </w:t>
            </w:r>
            <w:r w:rsidRPr="00621FCF">
              <w:rPr>
                <w:rFonts w:eastAsia="Times New Roman"/>
                <w:b/>
                <w:bCs/>
                <w:szCs w:val="24"/>
                <w:lang w:val="ru-RU"/>
              </w:rPr>
              <w:t xml:space="preserve">осужденных </w:t>
            </w:r>
            <w:r w:rsidRPr="00311FE9">
              <w:rPr>
                <w:rFonts w:eastAsia="Times New Roman"/>
                <w:b/>
                <w:bCs/>
                <w:szCs w:val="24"/>
                <w:lang w:val="ru-RU"/>
              </w:rPr>
              <w:t xml:space="preserve">на установку имплантируемых электронных средств контроля; </w:t>
            </w:r>
          </w:p>
          <w:p w14:paraId="57427C98" w14:textId="77777777" w:rsidR="00621FCF" w:rsidRPr="00621FCF" w:rsidRDefault="00621FCF" w:rsidP="00AC145D">
            <w:pPr>
              <w:keepNext/>
              <w:keepLines/>
              <w:shd w:val="clear" w:color="auto" w:fill="FFFFFF"/>
              <w:jc w:val="both"/>
              <w:textAlignment w:val="baseline"/>
              <w:outlineLvl w:val="2"/>
              <w:rPr>
                <w:rFonts w:eastAsia="Times New Roman"/>
                <w:b/>
                <w:bCs/>
                <w:szCs w:val="24"/>
                <w:lang w:val="ru-RU"/>
              </w:rPr>
            </w:pPr>
            <w:r w:rsidRPr="00311FE9">
              <w:rPr>
                <w:rFonts w:eastAsia="Times New Roman"/>
                <w:b/>
                <w:bCs/>
                <w:szCs w:val="24"/>
                <w:lang w:val="ru-RU"/>
              </w:rPr>
              <w:t>16-2) получение полной информации о технических характеристиках, медицинских противопоказаниях и возможных рисках при использовании имплантируемых средств</w:t>
            </w:r>
            <w:r w:rsidRPr="00621FCF">
              <w:rPr>
                <w:rFonts w:eastAsia="Times New Roman"/>
                <w:b/>
                <w:bCs/>
                <w:szCs w:val="24"/>
                <w:lang w:val="ru-RU"/>
              </w:rPr>
              <w:t xml:space="preserve"> контроля…</w:t>
            </w:r>
          </w:p>
          <w:p w14:paraId="2CB2AE8F" w14:textId="77777777" w:rsidR="00621FCF" w:rsidRPr="00311FE9" w:rsidRDefault="00621FCF" w:rsidP="00AC145D">
            <w:pPr>
              <w:keepNext/>
              <w:keepLines/>
              <w:shd w:val="clear" w:color="auto" w:fill="FFFFFF"/>
              <w:jc w:val="both"/>
              <w:textAlignment w:val="baseline"/>
              <w:outlineLvl w:val="2"/>
              <w:rPr>
                <w:rFonts w:eastAsia="Times New Roman"/>
                <w:b/>
                <w:bCs/>
                <w:szCs w:val="24"/>
                <w:lang w:val="ru-RU"/>
              </w:rPr>
            </w:pPr>
          </w:p>
          <w:p w14:paraId="5DDF6788" w14:textId="77777777" w:rsidR="00621FCF" w:rsidRPr="00621FCF" w:rsidRDefault="00621FCF" w:rsidP="00AC145D">
            <w:pPr>
              <w:keepNext/>
              <w:keepLines/>
              <w:shd w:val="clear" w:color="auto" w:fill="FFFFFF"/>
              <w:jc w:val="both"/>
              <w:textAlignment w:val="baseline"/>
              <w:outlineLvl w:val="2"/>
              <w:rPr>
                <w:rFonts w:eastAsia="Times New Roman"/>
                <w:b/>
                <w:bCs/>
                <w:szCs w:val="24"/>
                <w:lang w:val="ru-RU"/>
              </w:rPr>
            </w:pPr>
          </w:p>
          <w:p w14:paraId="5E93C677" w14:textId="77777777" w:rsidR="00621FCF" w:rsidRPr="00621FCF" w:rsidRDefault="00621FCF" w:rsidP="00AC145D">
            <w:pPr>
              <w:keepNext/>
              <w:keepLines/>
              <w:shd w:val="clear" w:color="auto" w:fill="FFFFFF"/>
              <w:jc w:val="both"/>
              <w:textAlignment w:val="baseline"/>
              <w:outlineLvl w:val="2"/>
              <w:rPr>
                <w:rFonts w:eastAsia="Times New Roman"/>
                <w:szCs w:val="24"/>
                <w:lang w:val="ru-RU"/>
              </w:rPr>
            </w:pPr>
          </w:p>
        </w:tc>
        <w:tc>
          <w:tcPr>
            <w:tcW w:w="1114" w:type="pct"/>
          </w:tcPr>
          <w:p w14:paraId="663198F2" w14:textId="77777777" w:rsidR="00621FCF" w:rsidRPr="00621FCF" w:rsidRDefault="00621FCF" w:rsidP="00AC145D">
            <w:pPr>
              <w:keepLines/>
              <w:widowControl w:val="0"/>
              <w:jc w:val="both"/>
              <w:rPr>
                <w:lang w:val="ru-RU"/>
              </w:rPr>
            </w:pPr>
            <w:r w:rsidRPr="00621FCF">
              <w:rPr>
                <w:lang w:val="ru-RU"/>
              </w:rPr>
              <w:t xml:space="preserve">    </w:t>
            </w:r>
            <w:r w:rsidRPr="00311FE9">
              <w:rPr>
                <w:lang w:val="ru-RU"/>
              </w:rPr>
              <w:t xml:space="preserve">Реализация принципа гуманизма и соблюдение прав </w:t>
            </w:r>
            <w:r w:rsidRPr="00621FCF">
              <w:rPr>
                <w:lang w:val="ru-RU"/>
              </w:rPr>
              <w:t>человека</w:t>
            </w:r>
            <w:r w:rsidRPr="00311FE9">
              <w:rPr>
                <w:lang w:val="ru-RU"/>
              </w:rPr>
              <w:t xml:space="preserve"> на телесную неприкосновенность. </w:t>
            </w:r>
            <w:r w:rsidRPr="00621FCF">
              <w:rPr>
                <w:lang w:val="ru-RU"/>
              </w:rPr>
              <w:t xml:space="preserve">      </w:t>
            </w:r>
            <w:r w:rsidRPr="00311FE9">
              <w:rPr>
                <w:lang w:val="ru-RU"/>
              </w:rPr>
              <w:t>Установка импланта квалифицируется как медицинское вмешательство, требующее согласия</w:t>
            </w:r>
            <w:r w:rsidRPr="00621FCF">
              <w:rPr>
                <w:lang w:val="ru-RU"/>
              </w:rPr>
              <w:t>.    Указанные риски не игнорируются, а, напротив, рассматриваются как обязательный элемент научного анализа, что позволяет предложить конкретные механизмы их минимизации: добровольность, медицинская сертификация имплантов, использование закрытых защищенных цифровых контуров, государственный контроль обработки данных и поэтапное внедрение технологии в формате пилотных проектов.</w:t>
            </w:r>
          </w:p>
          <w:p w14:paraId="17C57454" w14:textId="77777777" w:rsidR="00621FCF" w:rsidRPr="00621FCF" w:rsidRDefault="00621FCF" w:rsidP="00AC145D">
            <w:pPr>
              <w:keepLines/>
              <w:widowControl w:val="0"/>
              <w:jc w:val="both"/>
              <w:rPr>
                <w:lang w:val="ru-RU"/>
              </w:rPr>
            </w:pPr>
            <w:r w:rsidRPr="00621FCF">
              <w:rPr>
                <w:lang w:val="ru-RU"/>
              </w:rPr>
              <w:t xml:space="preserve">   Осужденный получает право выбора: «чип и свобода» или «изоляция в учреждении»</w:t>
            </w:r>
          </w:p>
        </w:tc>
      </w:tr>
    </w:tbl>
    <w:p w14:paraId="304C21CD" w14:textId="77777777" w:rsidR="00621FCF" w:rsidRPr="00A71B4B" w:rsidRDefault="00621FCF" w:rsidP="00AC145D">
      <w:pPr>
        <w:jc w:val="both"/>
        <w:rPr>
          <w:sz w:val="28"/>
          <w:szCs w:val="28"/>
          <w:lang w:val="kk-KZ"/>
        </w:rPr>
      </w:pPr>
    </w:p>
    <w:p w14:paraId="7A6F4A71" w14:textId="772EB695" w:rsidR="00621FCF" w:rsidRDefault="00621FCF" w:rsidP="00AC145D">
      <w:pPr>
        <w:jc w:val="both"/>
        <w:rPr>
          <w:b/>
          <w:lang w:val="kk-KZ"/>
        </w:rPr>
      </w:pPr>
      <w:r>
        <w:rPr>
          <w:b/>
          <w:lang w:val="kk-KZ"/>
        </w:rPr>
        <w:br w:type="page"/>
      </w:r>
    </w:p>
    <w:p w14:paraId="561F56FB" w14:textId="77777777" w:rsidR="00621FCF" w:rsidRPr="00621FCF" w:rsidRDefault="00621FCF" w:rsidP="00AA6886">
      <w:pPr>
        <w:jc w:val="center"/>
        <w:rPr>
          <w:b/>
          <w:lang w:val="kk-KZ"/>
        </w:rPr>
      </w:pPr>
    </w:p>
    <w:p w14:paraId="264C4BB4" w14:textId="7527297B" w:rsidR="005320DD" w:rsidRPr="005320DD" w:rsidRDefault="005320DD" w:rsidP="00AA6886">
      <w:pPr>
        <w:jc w:val="center"/>
        <w:rPr>
          <w:b/>
        </w:rPr>
      </w:pPr>
      <w:r>
        <w:rPr>
          <w:b/>
        </w:rPr>
        <w:t>ПРИЛОЖЕНИЕ Г</w:t>
      </w:r>
    </w:p>
    <w:tbl>
      <w:tblPr>
        <w:tblStyle w:val="a9"/>
        <w:tblW w:w="5002" w:type="pct"/>
        <w:tblLayout w:type="fixed"/>
        <w:tblLook w:val="04A0" w:firstRow="1" w:lastRow="0" w:firstColumn="1" w:lastColumn="0" w:noHBand="0" w:noVBand="1"/>
      </w:tblPr>
      <w:tblGrid>
        <w:gridCol w:w="668"/>
        <w:gridCol w:w="1900"/>
        <w:gridCol w:w="4698"/>
        <w:gridCol w:w="4698"/>
        <w:gridCol w:w="3430"/>
      </w:tblGrid>
      <w:tr w:rsidR="005320DD" w:rsidRPr="006152E7" w14:paraId="01694D02" w14:textId="77777777" w:rsidTr="005320DD">
        <w:tc>
          <w:tcPr>
            <w:tcW w:w="217" w:type="pct"/>
            <w:vAlign w:val="center"/>
          </w:tcPr>
          <w:p w14:paraId="5800FDB3" w14:textId="77777777" w:rsidR="005320DD" w:rsidRPr="006152E7" w:rsidRDefault="005320DD" w:rsidP="005320DD">
            <w:pPr>
              <w:jc w:val="center"/>
              <w:rPr>
                <w:b/>
              </w:rPr>
            </w:pPr>
            <w:r w:rsidRPr="006152E7">
              <w:rPr>
                <w:b/>
              </w:rPr>
              <w:t>№ п/п</w:t>
            </w:r>
          </w:p>
        </w:tc>
        <w:tc>
          <w:tcPr>
            <w:tcW w:w="617" w:type="pct"/>
            <w:vAlign w:val="center"/>
          </w:tcPr>
          <w:p w14:paraId="3911968B" w14:textId="77777777" w:rsidR="005320DD" w:rsidRPr="006152E7" w:rsidRDefault="005320DD" w:rsidP="005320DD">
            <w:pPr>
              <w:jc w:val="center"/>
              <w:rPr>
                <w:b/>
              </w:rPr>
            </w:pPr>
            <w:r w:rsidRPr="006152E7">
              <w:rPr>
                <w:b/>
              </w:rPr>
              <w:t>Структурный элемент</w:t>
            </w:r>
          </w:p>
        </w:tc>
        <w:tc>
          <w:tcPr>
            <w:tcW w:w="1526" w:type="pct"/>
            <w:vAlign w:val="center"/>
          </w:tcPr>
          <w:p w14:paraId="72C91627" w14:textId="77777777" w:rsidR="005320DD" w:rsidRPr="006152E7" w:rsidRDefault="005320DD" w:rsidP="005320DD">
            <w:pPr>
              <w:jc w:val="center"/>
              <w:rPr>
                <w:b/>
              </w:rPr>
            </w:pPr>
            <w:r w:rsidRPr="006152E7">
              <w:rPr>
                <w:b/>
              </w:rPr>
              <w:t>Действующая редакция</w:t>
            </w:r>
          </w:p>
        </w:tc>
        <w:tc>
          <w:tcPr>
            <w:tcW w:w="1526" w:type="pct"/>
            <w:vAlign w:val="center"/>
          </w:tcPr>
          <w:p w14:paraId="2763D732" w14:textId="77777777" w:rsidR="005320DD" w:rsidRPr="006152E7" w:rsidRDefault="005320DD" w:rsidP="005320DD">
            <w:pPr>
              <w:jc w:val="center"/>
              <w:rPr>
                <w:b/>
              </w:rPr>
            </w:pPr>
            <w:r w:rsidRPr="006152E7">
              <w:rPr>
                <w:b/>
              </w:rPr>
              <w:t>Предлагаемая редакция</w:t>
            </w:r>
          </w:p>
        </w:tc>
        <w:tc>
          <w:tcPr>
            <w:tcW w:w="1114" w:type="pct"/>
            <w:vAlign w:val="center"/>
          </w:tcPr>
          <w:p w14:paraId="3C436AE9" w14:textId="77777777" w:rsidR="005320DD" w:rsidRPr="009D39B2" w:rsidRDefault="005320DD" w:rsidP="005320DD">
            <w:pPr>
              <w:jc w:val="center"/>
              <w:rPr>
                <w:b/>
              </w:rPr>
            </w:pPr>
            <w:r w:rsidRPr="009D39B2">
              <w:rPr>
                <w:b/>
              </w:rPr>
              <w:t>Обоснование</w:t>
            </w:r>
          </w:p>
        </w:tc>
      </w:tr>
      <w:tr w:rsidR="005320DD" w:rsidRPr="006152E7" w14:paraId="1374E6D2" w14:textId="77777777" w:rsidTr="005320DD">
        <w:tc>
          <w:tcPr>
            <w:tcW w:w="217" w:type="pct"/>
            <w:vAlign w:val="center"/>
          </w:tcPr>
          <w:p w14:paraId="3FBBE978" w14:textId="77777777" w:rsidR="005320DD" w:rsidRPr="006152E7" w:rsidRDefault="005320DD" w:rsidP="005320DD">
            <w:pPr>
              <w:jc w:val="center"/>
            </w:pPr>
            <w:r w:rsidRPr="006152E7">
              <w:t>1</w:t>
            </w:r>
          </w:p>
        </w:tc>
        <w:tc>
          <w:tcPr>
            <w:tcW w:w="617" w:type="pct"/>
            <w:vAlign w:val="center"/>
          </w:tcPr>
          <w:p w14:paraId="26F86CB9" w14:textId="77777777" w:rsidR="005320DD" w:rsidRPr="006152E7" w:rsidRDefault="005320DD" w:rsidP="005320DD">
            <w:pPr>
              <w:jc w:val="center"/>
            </w:pPr>
            <w:r w:rsidRPr="006152E7">
              <w:t>2</w:t>
            </w:r>
          </w:p>
        </w:tc>
        <w:tc>
          <w:tcPr>
            <w:tcW w:w="1526" w:type="pct"/>
            <w:vAlign w:val="center"/>
          </w:tcPr>
          <w:p w14:paraId="236FC921" w14:textId="77777777" w:rsidR="005320DD" w:rsidRPr="006152E7" w:rsidRDefault="005320DD" w:rsidP="005320DD">
            <w:pPr>
              <w:jc w:val="center"/>
            </w:pPr>
            <w:r w:rsidRPr="006152E7">
              <w:t>3</w:t>
            </w:r>
          </w:p>
        </w:tc>
        <w:tc>
          <w:tcPr>
            <w:tcW w:w="1526" w:type="pct"/>
            <w:vAlign w:val="center"/>
          </w:tcPr>
          <w:p w14:paraId="1283BB40" w14:textId="77777777" w:rsidR="005320DD" w:rsidRPr="006152E7" w:rsidRDefault="005320DD" w:rsidP="005320DD">
            <w:pPr>
              <w:jc w:val="center"/>
            </w:pPr>
            <w:r w:rsidRPr="006152E7">
              <w:t>4</w:t>
            </w:r>
          </w:p>
        </w:tc>
        <w:tc>
          <w:tcPr>
            <w:tcW w:w="1114" w:type="pct"/>
            <w:vAlign w:val="center"/>
          </w:tcPr>
          <w:p w14:paraId="62B34BEE" w14:textId="77777777" w:rsidR="005320DD" w:rsidRPr="006152E7" w:rsidRDefault="005320DD" w:rsidP="005320DD">
            <w:pPr>
              <w:jc w:val="center"/>
            </w:pPr>
            <w:r w:rsidRPr="006152E7">
              <w:t>5</w:t>
            </w:r>
          </w:p>
        </w:tc>
      </w:tr>
      <w:tr w:rsidR="005320DD" w:rsidRPr="00A22097" w14:paraId="3684CD82" w14:textId="77777777" w:rsidTr="005320DD">
        <w:trPr>
          <w:trHeight w:val="570"/>
        </w:trPr>
        <w:tc>
          <w:tcPr>
            <w:tcW w:w="5000" w:type="pct"/>
            <w:gridSpan w:val="5"/>
          </w:tcPr>
          <w:p w14:paraId="06C7B559" w14:textId="77777777" w:rsidR="005320DD" w:rsidRPr="005320DD" w:rsidRDefault="005320DD" w:rsidP="005320DD">
            <w:pPr>
              <w:jc w:val="center"/>
              <w:rPr>
                <w:b/>
                <w:lang w:val="ru-RU"/>
              </w:rPr>
            </w:pPr>
            <w:r w:rsidRPr="005320DD">
              <w:rPr>
                <w:b/>
                <w:lang w:val="ru-RU"/>
              </w:rPr>
              <w:t>Уголовный кодекс Республики Казахстан от 3 июля 2014 года</w:t>
            </w:r>
          </w:p>
        </w:tc>
      </w:tr>
      <w:tr w:rsidR="005320DD" w:rsidRPr="00A22097" w14:paraId="170F873B" w14:textId="77777777" w:rsidTr="005320DD">
        <w:tc>
          <w:tcPr>
            <w:tcW w:w="217" w:type="pct"/>
          </w:tcPr>
          <w:p w14:paraId="1FCCB438" w14:textId="77777777" w:rsidR="005320DD" w:rsidRPr="006152E7" w:rsidRDefault="005320DD" w:rsidP="005320DD">
            <w:pPr>
              <w:jc w:val="center"/>
            </w:pPr>
            <w:r>
              <w:t>1.</w:t>
            </w:r>
          </w:p>
        </w:tc>
        <w:tc>
          <w:tcPr>
            <w:tcW w:w="617" w:type="pct"/>
          </w:tcPr>
          <w:p w14:paraId="0B2A8078" w14:textId="77777777" w:rsidR="005320DD" w:rsidRPr="006152E7" w:rsidRDefault="005320DD" w:rsidP="005320DD">
            <w:r>
              <w:t>Часть вторая</w:t>
            </w:r>
          </w:p>
        </w:tc>
        <w:tc>
          <w:tcPr>
            <w:tcW w:w="1526" w:type="pct"/>
          </w:tcPr>
          <w:p w14:paraId="788F30F1" w14:textId="77777777" w:rsidR="005320DD" w:rsidRPr="005320DD" w:rsidRDefault="005320DD" w:rsidP="00BE4F9F">
            <w:pPr>
              <w:jc w:val="both"/>
              <w:rPr>
                <w:b/>
                <w:lang w:val="ru-RU"/>
              </w:rPr>
            </w:pPr>
            <w:r w:rsidRPr="005320DD">
              <w:rPr>
                <w:b/>
                <w:lang w:val="ru-RU"/>
              </w:rPr>
              <w:t>Статья 40. Виды наказаний</w:t>
            </w:r>
          </w:p>
          <w:p w14:paraId="285573FB" w14:textId="77777777" w:rsidR="005320DD" w:rsidRPr="005320DD" w:rsidRDefault="005320DD" w:rsidP="00BE4F9F">
            <w:pPr>
              <w:jc w:val="both"/>
              <w:rPr>
                <w:lang w:val="ru-RU"/>
              </w:rPr>
            </w:pPr>
            <w:r w:rsidRPr="005320DD">
              <w:rPr>
                <w:lang w:val="ru-RU"/>
              </w:rPr>
              <w:t xml:space="preserve">                                 ….</w:t>
            </w:r>
          </w:p>
          <w:p w14:paraId="714F2358" w14:textId="77777777" w:rsidR="005320DD" w:rsidRPr="005320DD" w:rsidRDefault="005320DD" w:rsidP="00BE4F9F">
            <w:pPr>
              <w:jc w:val="both"/>
              <w:rPr>
                <w:lang w:val="ru-RU"/>
              </w:rPr>
            </w:pPr>
            <w:r w:rsidRPr="005320DD">
              <w:rPr>
                <w:lang w:val="ru-RU"/>
              </w:rPr>
              <w:t>2. К лицу, признанному виновным в совершении преступления, могут применяться следующие основные наказания:</w:t>
            </w:r>
          </w:p>
          <w:p w14:paraId="040BEBE5" w14:textId="77777777" w:rsidR="005320DD" w:rsidRPr="005320DD" w:rsidRDefault="005320DD" w:rsidP="00BE4F9F">
            <w:pPr>
              <w:jc w:val="both"/>
              <w:rPr>
                <w:lang w:val="ru-RU"/>
              </w:rPr>
            </w:pPr>
            <w:r w:rsidRPr="000506A9">
              <w:t>     </w:t>
            </w:r>
            <w:r w:rsidRPr="005320DD">
              <w:rPr>
                <w:lang w:val="ru-RU"/>
              </w:rPr>
              <w:t xml:space="preserve"> 1) штраф;</w:t>
            </w:r>
          </w:p>
          <w:p w14:paraId="58656CA8" w14:textId="77777777" w:rsidR="005320DD" w:rsidRPr="005320DD" w:rsidRDefault="005320DD" w:rsidP="00BE4F9F">
            <w:pPr>
              <w:jc w:val="both"/>
              <w:rPr>
                <w:lang w:val="ru-RU"/>
              </w:rPr>
            </w:pPr>
            <w:r w:rsidRPr="000506A9">
              <w:t>     </w:t>
            </w:r>
            <w:r w:rsidRPr="005320DD">
              <w:rPr>
                <w:lang w:val="ru-RU"/>
              </w:rPr>
              <w:t xml:space="preserve"> 2) исправительные работы;</w:t>
            </w:r>
          </w:p>
          <w:p w14:paraId="46065946" w14:textId="77777777" w:rsidR="005320DD" w:rsidRPr="005320DD" w:rsidRDefault="005320DD" w:rsidP="00BE4F9F">
            <w:pPr>
              <w:jc w:val="both"/>
              <w:rPr>
                <w:lang w:val="ru-RU"/>
              </w:rPr>
            </w:pPr>
            <w:r w:rsidRPr="000506A9">
              <w:t>     </w:t>
            </w:r>
            <w:r w:rsidRPr="005320DD">
              <w:rPr>
                <w:lang w:val="ru-RU"/>
              </w:rPr>
              <w:t xml:space="preserve"> 2-1) привлечение к общественным работам;</w:t>
            </w:r>
          </w:p>
          <w:p w14:paraId="7C9BB003" w14:textId="77777777" w:rsidR="005320DD" w:rsidRPr="005320DD" w:rsidRDefault="005320DD" w:rsidP="00BE4F9F">
            <w:pPr>
              <w:jc w:val="both"/>
              <w:rPr>
                <w:lang w:val="ru-RU"/>
              </w:rPr>
            </w:pPr>
            <w:r w:rsidRPr="000506A9">
              <w:t>     </w:t>
            </w:r>
            <w:r w:rsidRPr="005320DD">
              <w:rPr>
                <w:lang w:val="ru-RU"/>
              </w:rPr>
              <w:t xml:space="preserve"> 3) ограничение свободы;</w:t>
            </w:r>
          </w:p>
          <w:p w14:paraId="7BBC5E45" w14:textId="77777777" w:rsidR="005320DD" w:rsidRPr="005320DD" w:rsidRDefault="005320DD" w:rsidP="00BE4F9F">
            <w:pPr>
              <w:jc w:val="both"/>
              <w:rPr>
                <w:lang w:val="ru-RU"/>
              </w:rPr>
            </w:pPr>
            <w:r w:rsidRPr="000506A9">
              <w:t>     </w:t>
            </w:r>
            <w:r w:rsidRPr="005320DD">
              <w:rPr>
                <w:lang w:val="ru-RU"/>
              </w:rPr>
              <w:t xml:space="preserve"> 4) лишение свободы;</w:t>
            </w:r>
          </w:p>
          <w:p w14:paraId="04796E96" w14:textId="77777777" w:rsidR="005320DD" w:rsidRPr="005320DD" w:rsidRDefault="005320DD" w:rsidP="00BE4F9F">
            <w:pPr>
              <w:jc w:val="both"/>
              <w:rPr>
                <w:lang w:val="ru-RU"/>
              </w:rPr>
            </w:pPr>
            <w:r w:rsidRPr="000506A9">
              <w:t>     </w:t>
            </w:r>
            <w:r w:rsidRPr="005320DD">
              <w:rPr>
                <w:lang w:val="ru-RU"/>
              </w:rPr>
              <w:t xml:space="preserve"> 5) Исключен Законом РК от 29.12.2021</w:t>
            </w:r>
            <w:r w:rsidRPr="000506A9">
              <w:t> </w:t>
            </w:r>
            <w:hyperlink r:id="rId67" w:anchor="z8" w:history="1">
              <w:r w:rsidRPr="005320DD">
                <w:rPr>
                  <w:rStyle w:val="aa"/>
                  <w:lang w:val="ru-RU"/>
                </w:rPr>
                <w:t>№ 89-</w:t>
              </w:r>
              <w:r w:rsidRPr="000506A9">
                <w:rPr>
                  <w:rStyle w:val="aa"/>
                </w:rPr>
                <w:t>VII</w:t>
              </w:r>
            </w:hyperlink>
            <w:r w:rsidRPr="000506A9">
              <w:t> </w:t>
            </w:r>
            <w:r w:rsidRPr="005320DD">
              <w:rPr>
                <w:lang w:val="ru-RU"/>
              </w:rPr>
              <w:t>(вводится в действие по истечении десяти календарных дней после дня его первого официального опубликования).</w:t>
            </w:r>
          </w:p>
          <w:p w14:paraId="41942B29" w14:textId="77777777" w:rsidR="005320DD" w:rsidRPr="005320DD" w:rsidRDefault="005320DD" w:rsidP="00BE4F9F">
            <w:pPr>
              <w:jc w:val="both"/>
              <w:rPr>
                <w:lang w:val="ru-RU"/>
              </w:rPr>
            </w:pPr>
          </w:p>
        </w:tc>
        <w:tc>
          <w:tcPr>
            <w:tcW w:w="1526" w:type="pct"/>
          </w:tcPr>
          <w:p w14:paraId="6C48A659" w14:textId="77777777" w:rsidR="005320DD" w:rsidRPr="005320DD" w:rsidRDefault="005320DD" w:rsidP="00BE4F9F">
            <w:pPr>
              <w:jc w:val="both"/>
              <w:rPr>
                <w:b/>
                <w:lang w:val="ru-RU"/>
              </w:rPr>
            </w:pPr>
            <w:r w:rsidRPr="005320DD">
              <w:rPr>
                <w:b/>
                <w:lang w:val="ru-RU"/>
              </w:rPr>
              <w:t>Статья 40. Виды наказаний</w:t>
            </w:r>
          </w:p>
          <w:p w14:paraId="3A229819" w14:textId="77777777" w:rsidR="005320DD" w:rsidRPr="005320DD" w:rsidRDefault="005320DD" w:rsidP="00BE4F9F">
            <w:pPr>
              <w:jc w:val="both"/>
              <w:rPr>
                <w:lang w:val="ru-RU"/>
              </w:rPr>
            </w:pPr>
            <w:r w:rsidRPr="005320DD">
              <w:rPr>
                <w:lang w:val="ru-RU"/>
              </w:rPr>
              <w:t xml:space="preserve">                                 ….</w:t>
            </w:r>
          </w:p>
          <w:p w14:paraId="5C31C2FC" w14:textId="77777777" w:rsidR="005320DD" w:rsidRPr="005320DD" w:rsidRDefault="005320DD" w:rsidP="00BE4F9F">
            <w:pPr>
              <w:jc w:val="both"/>
              <w:rPr>
                <w:lang w:val="ru-RU"/>
              </w:rPr>
            </w:pPr>
            <w:r w:rsidRPr="005320DD">
              <w:rPr>
                <w:lang w:val="ru-RU"/>
              </w:rPr>
              <w:t>2. К лицу, признанному виновным в совершении преступления, могут применяться следующие основные наказания:</w:t>
            </w:r>
          </w:p>
          <w:p w14:paraId="7C121775" w14:textId="77777777" w:rsidR="005320DD" w:rsidRPr="005320DD" w:rsidRDefault="005320DD" w:rsidP="00BE4F9F">
            <w:pPr>
              <w:jc w:val="both"/>
              <w:rPr>
                <w:lang w:val="ru-RU"/>
              </w:rPr>
            </w:pPr>
            <w:r w:rsidRPr="000506A9">
              <w:t>     </w:t>
            </w:r>
            <w:r w:rsidRPr="005320DD">
              <w:rPr>
                <w:lang w:val="ru-RU"/>
              </w:rPr>
              <w:t xml:space="preserve"> 1) штраф;</w:t>
            </w:r>
          </w:p>
          <w:p w14:paraId="5D1AE282" w14:textId="77777777" w:rsidR="005320DD" w:rsidRPr="005320DD" w:rsidRDefault="005320DD" w:rsidP="00BE4F9F">
            <w:pPr>
              <w:jc w:val="both"/>
              <w:rPr>
                <w:lang w:val="ru-RU"/>
              </w:rPr>
            </w:pPr>
            <w:r w:rsidRPr="000506A9">
              <w:t>     </w:t>
            </w:r>
            <w:r w:rsidRPr="005320DD">
              <w:rPr>
                <w:lang w:val="ru-RU"/>
              </w:rPr>
              <w:t xml:space="preserve"> 2) исправительные работы;</w:t>
            </w:r>
          </w:p>
          <w:p w14:paraId="6B706A91" w14:textId="77777777" w:rsidR="005320DD" w:rsidRPr="005320DD" w:rsidRDefault="005320DD" w:rsidP="00BE4F9F">
            <w:pPr>
              <w:jc w:val="both"/>
              <w:rPr>
                <w:lang w:val="ru-RU"/>
              </w:rPr>
            </w:pPr>
            <w:r w:rsidRPr="000506A9">
              <w:t>     </w:t>
            </w:r>
            <w:r w:rsidRPr="005320DD">
              <w:rPr>
                <w:lang w:val="ru-RU"/>
              </w:rPr>
              <w:t xml:space="preserve"> 2-1) привлечение к общественным работам;</w:t>
            </w:r>
          </w:p>
          <w:p w14:paraId="52B5389B" w14:textId="77777777" w:rsidR="005320DD" w:rsidRPr="005320DD" w:rsidRDefault="005320DD" w:rsidP="00BE4F9F">
            <w:pPr>
              <w:jc w:val="both"/>
              <w:rPr>
                <w:lang w:val="ru-RU"/>
              </w:rPr>
            </w:pPr>
            <w:r w:rsidRPr="000506A9">
              <w:t>     </w:t>
            </w:r>
            <w:r w:rsidRPr="005320DD">
              <w:rPr>
                <w:lang w:val="ru-RU"/>
              </w:rPr>
              <w:t xml:space="preserve"> 3) ограничение свободы;</w:t>
            </w:r>
          </w:p>
          <w:p w14:paraId="0D497CEF" w14:textId="77777777" w:rsidR="005320DD" w:rsidRPr="005320DD" w:rsidRDefault="005320DD" w:rsidP="00BE4F9F">
            <w:pPr>
              <w:jc w:val="both"/>
              <w:rPr>
                <w:b/>
                <w:lang w:val="ru-RU"/>
              </w:rPr>
            </w:pPr>
            <w:r w:rsidRPr="005320DD">
              <w:rPr>
                <w:lang w:val="ru-RU"/>
              </w:rPr>
              <w:t xml:space="preserve">      </w:t>
            </w:r>
            <w:r w:rsidRPr="005320DD">
              <w:rPr>
                <w:b/>
                <w:lang w:val="ru-RU"/>
              </w:rPr>
              <w:t>4) ссылка</w:t>
            </w:r>
          </w:p>
          <w:p w14:paraId="574AA282" w14:textId="77777777" w:rsidR="005320DD" w:rsidRPr="005320DD" w:rsidRDefault="005320DD" w:rsidP="00BE4F9F">
            <w:pPr>
              <w:jc w:val="both"/>
              <w:rPr>
                <w:lang w:val="ru-RU"/>
              </w:rPr>
            </w:pPr>
            <w:r w:rsidRPr="000506A9">
              <w:t>     </w:t>
            </w:r>
            <w:r w:rsidRPr="005320DD">
              <w:rPr>
                <w:lang w:val="ru-RU"/>
              </w:rPr>
              <w:t xml:space="preserve"> 5) лишение свободы;</w:t>
            </w:r>
          </w:p>
          <w:p w14:paraId="65492C37" w14:textId="77777777" w:rsidR="005320DD" w:rsidRPr="005320DD" w:rsidRDefault="005320DD" w:rsidP="00BE4F9F">
            <w:pPr>
              <w:jc w:val="both"/>
              <w:rPr>
                <w:rFonts w:eastAsia="Times New Roman"/>
                <w:szCs w:val="24"/>
                <w:lang w:val="ru-RU" w:eastAsia="ru-RU"/>
              </w:rPr>
            </w:pPr>
            <w:r w:rsidRPr="000506A9">
              <w:t>     </w:t>
            </w:r>
            <w:r w:rsidRPr="005320DD">
              <w:rPr>
                <w:lang w:val="ru-RU"/>
              </w:rPr>
              <w:t xml:space="preserve"> 5) Исключен Законом РК от 29.12.2021</w:t>
            </w:r>
            <w:r w:rsidRPr="000506A9">
              <w:t> </w:t>
            </w:r>
            <w:hyperlink r:id="rId68" w:anchor="z8" w:history="1">
              <w:r w:rsidRPr="005320DD">
                <w:rPr>
                  <w:rStyle w:val="aa"/>
                  <w:lang w:val="ru-RU"/>
                </w:rPr>
                <w:t>№ 89-</w:t>
              </w:r>
              <w:r w:rsidRPr="000506A9">
                <w:rPr>
                  <w:rStyle w:val="aa"/>
                </w:rPr>
                <w:t>VII</w:t>
              </w:r>
            </w:hyperlink>
            <w:r w:rsidRPr="000506A9">
              <w:t> </w:t>
            </w:r>
            <w:r w:rsidRPr="005320DD">
              <w:rPr>
                <w:lang w:val="ru-RU"/>
              </w:rPr>
              <w:t>(вводится в действие по истечении десяти календарных дней после дня его первого официального опубликования).</w:t>
            </w:r>
          </w:p>
        </w:tc>
        <w:tc>
          <w:tcPr>
            <w:tcW w:w="1114" w:type="pct"/>
          </w:tcPr>
          <w:p w14:paraId="7D237029" w14:textId="77777777" w:rsidR="00E23D8F" w:rsidRDefault="00E23D8F" w:rsidP="00BE4F9F">
            <w:pPr>
              <w:jc w:val="both"/>
              <w:rPr>
                <w:lang w:val="ru-RU"/>
              </w:rPr>
            </w:pPr>
            <w:r>
              <w:rPr>
                <w:lang w:val="ru-RU"/>
              </w:rPr>
              <w:t xml:space="preserve">     </w:t>
            </w:r>
            <w:r w:rsidR="005320DD" w:rsidRPr="005320DD">
              <w:rPr>
                <w:lang w:val="ru-RU"/>
              </w:rPr>
              <w:t>Современные геополитические интересы Республики Казахстан сталкиваются со экономическими обременениями при исполнении лишения свободы, и актуально введение новых наказаний, ранее известных советскому уголовному законодательству, предполагающему заселение и</w:t>
            </w:r>
            <w:r w:rsidR="005320DD">
              <w:t> </w:t>
            </w:r>
            <w:r w:rsidR="005320DD" w:rsidRPr="005320DD">
              <w:rPr>
                <w:lang w:val="ru-RU"/>
              </w:rPr>
              <w:t xml:space="preserve">развитие слабозаселенных территорий страны; исполнение наказания как стимулирование миграций. </w:t>
            </w:r>
          </w:p>
          <w:p w14:paraId="78455660" w14:textId="6FABB314" w:rsidR="005320DD" w:rsidRPr="005320DD" w:rsidRDefault="00E23D8F" w:rsidP="00BE4F9F">
            <w:pPr>
              <w:jc w:val="both"/>
              <w:rPr>
                <w:szCs w:val="24"/>
                <w:lang w:val="ru-RU"/>
              </w:rPr>
            </w:pPr>
            <w:r>
              <w:rPr>
                <w:lang w:val="ru-RU"/>
              </w:rPr>
              <w:t xml:space="preserve">   </w:t>
            </w:r>
            <w:r w:rsidR="005320DD" w:rsidRPr="005320DD">
              <w:rPr>
                <w:lang w:val="ru-RU"/>
              </w:rPr>
              <w:t>Для этого необходимо учитывать большое количество факторов</w:t>
            </w:r>
            <w:r w:rsidR="005320DD">
              <w:t> </w:t>
            </w:r>
            <w:r w:rsidR="005320DD" w:rsidRPr="005320DD">
              <w:rPr>
                <w:lang w:val="ru-RU"/>
              </w:rPr>
              <w:t>— от социальной поддержки населения, проживающего далеко от центральных регионов, до использования громадного перечня материальных ресурсов осужденных, поддержка земель, приспособленных для ведения хозяйства и</w:t>
            </w:r>
            <w:r w:rsidR="005320DD">
              <w:t> </w:t>
            </w:r>
            <w:r w:rsidR="005320DD" w:rsidRPr="005320DD">
              <w:rPr>
                <w:lang w:val="ru-RU"/>
              </w:rPr>
              <w:t>промышленности. Введение ссылки позволит решить вопрос по развитию малозаселенных территорий. ссылки или какого-то иного наказания, связанного с</w:t>
            </w:r>
            <w:r w:rsidR="005320DD">
              <w:t> </w:t>
            </w:r>
            <w:r w:rsidR="005320DD" w:rsidRPr="005320DD">
              <w:rPr>
                <w:lang w:val="ru-RU"/>
              </w:rPr>
              <w:t>добровольным или вынужденным перемещением большого количества населения из одного региона в</w:t>
            </w:r>
            <w:r w:rsidR="005320DD">
              <w:t> </w:t>
            </w:r>
            <w:r w:rsidR="005320DD" w:rsidRPr="005320DD">
              <w:rPr>
                <w:lang w:val="ru-RU"/>
              </w:rPr>
              <w:t>другой (чаще из центральных регионов на окраинные территории страны), будет разрешаться постепенно, в</w:t>
            </w:r>
            <w:r w:rsidR="005320DD">
              <w:t> </w:t>
            </w:r>
            <w:r w:rsidR="005320DD" w:rsidRPr="005320DD">
              <w:rPr>
                <w:lang w:val="ru-RU"/>
              </w:rPr>
              <w:t>зависимости в</w:t>
            </w:r>
            <w:r w:rsidR="005320DD">
              <w:t> </w:t>
            </w:r>
            <w:r w:rsidR="005320DD" w:rsidRPr="005320DD">
              <w:rPr>
                <w:lang w:val="ru-RU"/>
              </w:rPr>
              <w:t>первую очередь от социально-экономических возможностей государства.</w:t>
            </w:r>
          </w:p>
        </w:tc>
      </w:tr>
      <w:tr w:rsidR="005320DD" w:rsidRPr="002E009B" w14:paraId="55447321" w14:textId="77777777" w:rsidTr="005320DD">
        <w:tc>
          <w:tcPr>
            <w:tcW w:w="217" w:type="pct"/>
          </w:tcPr>
          <w:p w14:paraId="49C39AB4" w14:textId="77777777" w:rsidR="005320DD" w:rsidRPr="006152E7" w:rsidRDefault="005320DD" w:rsidP="005320DD">
            <w:pPr>
              <w:jc w:val="center"/>
            </w:pPr>
            <w:r>
              <w:t>2.</w:t>
            </w:r>
          </w:p>
        </w:tc>
        <w:tc>
          <w:tcPr>
            <w:tcW w:w="617" w:type="pct"/>
          </w:tcPr>
          <w:p w14:paraId="7012D509" w14:textId="77777777" w:rsidR="005320DD" w:rsidRPr="006152E7" w:rsidRDefault="005320DD" w:rsidP="005320DD"/>
        </w:tc>
        <w:tc>
          <w:tcPr>
            <w:tcW w:w="1526" w:type="pct"/>
          </w:tcPr>
          <w:p w14:paraId="1D83BED2" w14:textId="77777777" w:rsidR="005320DD" w:rsidRPr="00D971F8" w:rsidRDefault="005320DD" w:rsidP="005320DD">
            <w:pPr>
              <w:rPr>
                <w:b/>
              </w:rPr>
            </w:pPr>
            <w:r w:rsidRPr="00D971F8">
              <w:rPr>
                <w:b/>
              </w:rPr>
              <w:t xml:space="preserve">                       Отсутствует</w:t>
            </w:r>
          </w:p>
        </w:tc>
        <w:tc>
          <w:tcPr>
            <w:tcW w:w="1526" w:type="pct"/>
          </w:tcPr>
          <w:p w14:paraId="623C3E33" w14:textId="77777777" w:rsidR="005320DD" w:rsidRPr="00A776C3" w:rsidRDefault="005320DD" w:rsidP="00D458EA">
            <w:pPr>
              <w:tabs>
                <w:tab w:val="left" w:pos="9214"/>
                <w:tab w:val="left" w:pos="9356"/>
              </w:tabs>
              <w:jc w:val="both"/>
              <w:rPr>
                <w:rFonts w:eastAsia="Calibri"/>
                <w:b/>
                <w:bCs/>
                <w:szCs w:val="24"/>
                <w:lang w:val="ru-RU"/>
              </w:rPr>
            </w:pPr>
            <w:r w:rsidRPr="00A776C3">
              <w:rPr>
                <w:rFonts w:eastAsia="Calibri"/>
                <w:b/>
                <w:bCs/>
                <w:szCs w:val="24"/>
                <w:lang w:val="ru-RU"/>
              </w:rPr>
              <w:t>Статья 45-1. Ссылка</w:t>
            </w:r>
          </w:p>
          <w:p w14:paraId="3C2B2868" w14:textId="77777777" w:rsidR="005320DD" w:rsidRPr="00A776C3" w:rsidRDefault="005320DD" w:rsidP="00D458EA">
            <w:pPr>
              <w:tabs>
                <w:tab w:val="left" w:pos="9214"/>
                <w:tab w:val="left" w:pos="9356"/>
              </w:tabs>
              <w:ind w:firstLine="709"/>
              <w:jc w:val="both"/>
              <w:rPr>
                <w:rFonts w:eastAsia="Calibri"/>
                <w:b/>
                <w:bCs/>
                <w:szCs w:val="24"/>
                <w:lang w:val="ru-RU"/>
              </w:rPr>
            </w:pPr>
            <w:r w:rsidRPr="00A776C3">
              <w:rPr>
                <w:rFonts w:eastAsia="Calibri"/>
                <w:b/>
                <w:bCs/>
                <w:szCs w:val="24"/>
                <w:lang w:val="ru-RU"/>
              </w:rPr>
              <w:t>1. Ссылка состоит в удалении осужденного из места его жительства с обязательным переселением в определенной местности, определенной судом с обязательным привлечением к принудительному труду</w:t>
            </w:r>
            <w:r w:rsidRPr="00A776C3">
              <w:rPr>
                <w:rFonts w:eastAsia="Calibri"/>
                <w:b/>
                <w:bCs/>
                <w:szCs w:val="24"/>
              </w:rPr>
              <w:t> </w:t>
            </w:r>
            <w:r w:rsidRPr="00A776C3">
              <w:rPr>
                <w:rFonts w:eastAsia="Calibri"/>
                <w:b/>
                <w:bCs/>
                <w:szCs w:val="24"/>
                <w:lang w:val="ru-RU"/>
              </w:rPr>
              <w:t>в течение всего срока отбывания наказания. Принудительный труд организуется местными исполнительными органами в общественных местах и отбывается не менее четырех часов в день.</w:t>
            </w:r>
          </w:p>
          <w:p w14:paraId="5EB9FD9D" w14:textId="708ABD6F" w:rsidR="005320DD" w:rsidRPr="00A776C3" w:rsidRDefault="005320DD" w:rsidP="00D458EA">
            <w:pPr>
              <w:tabs>
                <w:tab w:val="left" w:pos="9214"/>
                <w:tab w:val="left" w:pos="9356"/>
              </w:tabs>
              <w:ind w:firstLine="709"/>
              <w:jc w:val="both"/>
              <w:rPr>
                <w:rFonts w:eastAsia="Calibri"/>
                <w:b/>
                <w:bCs/>
                <w:szCs w:val="24"/>
                <w:lang w:val="ru-RU"/>
              </w:rPr>
            </w:pPr>
            <w:r w:rsidRPr="00A776C3">
              <w:rPr>
                <w:rFonts w:eastAsia="Calibri"/>
                <w:b/>
                <w:bCs/>
                <w:szCs w:val="24"/>
                <w:lang w:val="ru-RU"/>
              </w:rPr>
              <w:t>Ссылка к лицам, совершившим коррупционные преступления и преступления в сфере экономической деятельности, назначается в случае полного</w:t>
            </w:r>
            <w:r w:rsidRPr="00A776C3">
              <w:rPr>
                <w:rFonts w:eastAsia="Calibri"/>
                <w:b/>
                <w:bCs/>
                <w:szCs w:val="24"/>
              </w:rPr>
              <w:t> </w:t>
            </w:r>
            <w:r w:rsidRPr="00A776C3">
              <w:rPr>
                <w:rFonts w:eastAsia="Calibri"/>
                <w:b/>
                <w:bCs/>
                <w:szCs w:val="24"/>
                <w:lang w:val="ru-RU"/>
              </w:rPr>
              <w:t>возмещения ими ущерба, причиненного преступлением.</w:t>
            </w:r>
          </w:p>
          <w:p w14:paraId="20435617" w14:textId="77777777" w:rsidR="005320DD" w:rsidRPr="00A776C3" w:rsidRDefault="005320DD" w:rsidP="00D458EA">
            <w:pPr>
              <w:tabs>
                <w:tab w:val="left" w:pos="9214"/>
                <w:tab w:val="left" w:pos="9356"/>
              </w:tabs>
              <w:ind w:firstLine="709"/>
              <w:jc w:val="both"/>
              <w:rPr>
                <w:rFonts w:eastAsia="Calibri"/>
                <w:b/>
                <w:bCs/>
                <w:szCs w:val="24"/>
                <w:lang w:val="ru-RU"/>
              </w:rPr>
            </w:pPr>
            <w:r w:rsidRPr="00A776C3">
              <w:rPr>
                <w:rFonts w:eastAsia="Calibri"/>
                <w:b/>
                <w:bCs/>
                <w:szCs w:val="24"/>
                <w:lang w:val="ru-RU"/>
              </w:rPr>
              <w:t>Ссылка в качестве основного наказания назначается на срок от пяти до десяти лет.</w:t>
            </w:r>
          </w:p>
          <w:p w14:paraId="524A72F7" w14:textId="159238F2" w:rsidR="005320DD" w:rsidRPr="00A776C3" w:rsidRDefault="005320DD" w:rsidP="00D458EA">
            <w:pPr>
              <w:tabs>
                <w:tab w:val="left" w:pos="9214"/>
                <w:tab w:val="left" w:pos="9356"/>
              </w:tabs>
              <w:jc w:val="both"/>
              <w:rPr>
                <w:rFonts w:eastAsia="Calibri"/>
                <w:b/>
                <w:bCs/>
                <w:i/>
                <w:szCs w:val="24"/>
                <w:lang w:val="ru-RU"/>
              </w:rPr>
            </w:pPr>
            <w:r w:rsidRPr="00A776C3">
              <w:rPr>
                <w:rFonts w:eastAsia="Calibri"/>
                <w:b/>
                <w:bCs/>
                <w:szCs w:val="24"/>
                <w:lang w:val="ru-RU"/>
              </w:rPr>
              <w:t xml:space="preserve">2. Ссылка не применяется </w:t>
            </w:r>
            <w:r w:rsidRPr="00A776C3">
              <w:rPr>
                <w:b/>
                <w:bCs/>
                <w:color w:val="000000"/>
                <w:spacing w:val="2"/>
                <w:szCs w:val="24"/>
                <w:shd w:val="clear" w:color="auto" w:fill="FFFFFF"/>
                <w:lang w:val="ru-RU"/>
              </w:rPr>
              <w:t>к несовершеннолетним, беременным женщинам, женщинам, имеющим малолетнего ребенка,</w:t>
            </w:r>
            <w:r w:rsidRPr="00A776C3">
              <w:rPr>
                <w:b/>
                <w:bCs/>
                <w:color w:val="000000"/>
                <w:spacing w:val="2"/>
                <w:szCs w:val="24"/>
                <w:shd w:val="clear" w:color="auto" w:fill="FFFFFF"/>
              </w:rPr>
              <w:t> </w:t>
            </w:r>
            <w:r w:rsidRPr="00A776C3">
              <w:rPr>
                <w:b/>
                <w:bCs/>
                <w:color w:val="000000"/>
                <w:spacing w:val="2"/>
                <w:szCs w:val="24"/>
                <w:shd w:val="clear" w:color="auto" w:fill="FFFFFF"/>
                <w:lang w:val="ru-RU"/>
              </w:rPr>
              <w:t>мужчинам, воспитывающим в одиночку малолетнего ребенка, женщинам и мужчинам, достигшим общеустановленного пенсионного возраста, лицам с инвалидностью первой или второй группы, к лицам, совершившим тяжкие и особо тяжкие преступления.</w:t>
            </w:r>
          </w:p>
          <w:p w14:paraId="0D2959EE" w14:textId="77777777" w:rsidR="005320DD" w:rsidRPr="00A776C3" w:rsidRDefault="005320DD" w:rsidP="00D458EA">
            <w:pPr>
              <w:tabs>
                <w:tab w:val="left" w:pos="9214"/>
                <w:tab w:val="left" w:pos="9356"/>
              </w:tabs>
              <w:ind w:firstLine="709"/>
              <w:jc w:val="both"/>
              <w:rPr>
                <w:rFonts w:eastAsia="Calibri"/>
                <w:b/>
                <w:bCs/>
                <w:szCs w:val="24"/>
                <w:lang w:val="ru-RU"/>
              </w:rPr>
            </w:pPr>
            <w:r w:rsidRPr="00A776C3">
              <w:rPr>
                <w:rFonts w:eastAsia="Calibri"/>
                <w:b/>
                <w:bCs/>
                <w:szCs w:val="24"/>
                <w:lang w:val="ru-RU"/>
              </w:rPr>
              <w:t>Ссыльные подлежат трудоустройству местными исполнительными органами.</w:t>
            </w:r>
          </w:p>
          <w:p w14:paraId="066BBE08" w14:textId="77777777" w:rsidR="005320DD" w:rsidRPr="005320DD" w:rsidRDefault="005320DD" w:rsidP="00D458EA">
            <w:pPr>
              <w:tabs>
                <w:tab w:val="left" w:pos="9214"/>
                <w:tab w:val="left" w:pos="9356"/>
              </w:tabs>
              <w:ind w:firstLine="709"/>
              <w:jc w:val="both"/>
              <w:rPr>
                <w:rFonts w:eastAsia="Times New Roman"/>
                <w:szCs w:val="24"/>
                <w:lang w:val="ru-RU" w:eastAsia="ru-RU"/>
              </w:rPr>
            </w:pPr>
            <w:r w:rsidRPr="00A776C3">
              <w:rPr>
                <w:rFonts w:eastAsia="Times New Roman"/>
                <w:b/>
                <w:bCs/>
                <w:szCs w:val="24"/>
                <w:lang w:val="ru-RU" w:eastAsia="ru-RU"/>
              </w:rPr>
              <w:t>3. В случае злостного уклонения от отбывания ограничения свободы его неотбытый срок заменяется лишением свободы из расчета один день лишения свободы за один день ссылки.</w:t>
            </w:r>
          </w:p>
        </w:tc>
        <w:tc>
          <w:tcPr>
            <w:tcW w:w="1114" w:type="pct"/>
          </w:tcPr>
          <w:p w14:paraId="2D5D38A6" w14:textId="77777777" w:rsidR="00BE4D63" w:rsidRDefault="00946886" w:rsidP="00F03B9D">
            <w:pPr>
              <w:tabs>
                <w:tab w:val="left" w:pos="9214"/>
                <w:tab w:val="left" w:pos="9356"/>
              </w:tabs>
              <w:jc w:val="both"/>
              <w:rPr>
                <w:rFonts w:eastAsia="Calibri" w:cs="Times New Roman"/>
                <w:bCs/>
                <w:iCs/>
                <w:lang w:val="ru-RU"/>
              </w:rPr>
            </w:pPr>
            <w:r w:rsidRPr="00BE4D63">
              <w:rPr>
                <w:rFonts w:eastAsia="Calibri" w:cs="Times New Roman"/>
                <w:bCs/>
                <w:iCs/>
                <w:lang w:val="ru-RU"/>
              </w:rPr>
              <w:t xml:space="preserve">   </w:t>
            </w:r>
            <w:r w:rsidR="00F03B9D" w:rsidRPr="00BE4D63">
              <w:rPr>
                <w:rFonts w:eastAsia="Calibri" w:cs="Times New Roman"/>
                <w:bCs/>
                <w:iCs/>
                <w:lang w:val="ru-RU"/>
              </w:rPr>
              <w:t>Данный вид нак</w:t>
            </w:r>
            <w:r w:rsidRPr="00BE4D63">
              <w:rPr>
                <w:rFonts w:eastAsia="Calibri" w:cs="Times New Roman"/>
                <w:bCs/>
                <w:iCs/>
                <w:lang w:val="ru-RU"/>
              </w:rPr>
              <w:t>а</w:t>
            </w:r>
            <w:r w:rsidR="00F03B9D" w:rsidRPr="00BE4D63">
              <w:rPr>
                <w:rFonts w:eastAsia="Calibri" w:cs="Times New Roman"/>
                <w:bCs/>
                <w:iCs/>
                <w:lang w:val="ru-RU"/>
              </w:rPr>
              <w:t>зания решает ряд задач: восполняется пробел в системе уголовных наказаний, предоставляется альтернатива лишению свободы, снижается нагрузка на исправительные учреждения, минимизируются риски рецидива и коррупционных проявлений.</w:t>
            </w:r>
          </w:p>
          <w:p w14:paraId="40ABD639" w14:textId="461FC8D8" w:rsidR="00F03B9D" w:rsidRPr="00F03B9D" w:rsidRDefault="00BE4D63" w:rsidP="00F03B9D">
            <w:pPr>
              <w:tabs>
                <w:tab w:val="left" w:pos="9214"/>
                <w:tab w:val="left" w:pos="9356"/>
              </w:tabs>
              <w:jc w:val="both"/>
              <w:rPr>
                <w:rFonts w:eastAsia="Calibri" w:cs="Times New Roman"/>
                <w:bCs/>
                <w:iCs/>
                <w:lang w:val="ru-RU"/>
              </w:rPr>
            </w:pPr>
            <w:r>
              <w:rPr>
                <w:rFonts w:eastAsia="Calibri" w:cs="Times New Roman"/>
                <w:bCs/>
                <w:iCs/>
                <w:lang w:val="ru-RU"/>
              </w:rPr>
              <w:t xml:space="preserve">  </w:t>
            </w:r>
            <w:r w:rsidR="00F03B9D" w:rsidRPr="00F03B9D">
              <w:rPr>
                <w:rFonts w:eastAsia="Calibri" w:cs="Times New Roman"/>
                <w:bCs/>
                <w:iCs/>
                <w:lang w:val="ru-RU"/>
              </w:rPr>
              <w:t xml:space="preserve"> Для правоохранительных органов это создает возможность гибкого применения наказаний с учетом личностных и профессиональных характеристик осужденных, обеспечивает эффективный контроль за их деятельностью вне учреждений УИС, рациональное распределение ресурсов и повышение результативности профилактики экономических и коррупционных правонарушений через целевое трудовое и социальное вовлечение осужденных.</w:t>
            </w:r>
          </w:p>
          <w:p w14:paraId="6E65DFB7" w14:textId="64DB045D" w:rsidR="005320DD" w:rsidRPr="00A776C3" w:rsidRDefault="00BE4D63" w:rsidP="00323B8F">
            <w:pPr>
              <w:jc w:val="both"/>
              <w:rPr>
                <w:szCs w:val="24"/>
                <w:lang w:val="ru-RU"/>
              </w:rPr>
            </w:pPr>
            <w:r>
              <w:rPr>
                <w:lang w:val="ru-RU"/>
              </w:rPr>
              <w:t xml:space="preserve">     </w:t>
            </w:r>
            <w:r w:rsidR="00A776C3" w:rsidRPr="00F03B9D">
              <w:rPr>
                <w:lang w:val="ru-RU"/>
              </w:rPr>
              <w:t>Ссылка, связанная</w:t>
            </w:r>
            <w:r w:rsidR="00A776C3" w:rsidRPr="005320DD">
              <w:rPr>
                <w:lang w:val="ru-RU"/>
              </w:rPr>
              <w:t xml:space="preserve"> с</w:t>
            </w:r>
            <w:r w:rsidR="00A776C3">
              <w:t> </w:t>
            </w:r>
            <w:r w:rsidR="00A776C3" w:rsidRPr="005320DD">
              <w:rPr>
                <w:lang w:val="ru-RU"/>
              </w:rPr>
              <w:t>вынужденным перемещением осужденного из одного региона в</w:t>
            </w:r>
            <w:r w:rsidR="00A776C3">
              <w:t> </w:t>
            </w:r>
            <w:r w:rsidR="00A776C3" w:rsidRPr="005320DD">
              <w:rPr>
                <w:lang w:val="ru-RU"/>
              </w:rPr>
              <w:t>другой будет внедряться постепенно, в</w:t>
            </w:r>
            <w:r w:rsidR="00A776C3">
              <w:t> </w:t>
            </w:r>
            <w:r w:rsidR="00A776C3" w:rsidRPr="005320DD">
              <w:rPr>
                <w:lang w:val="ru-RU"/>
              </w:rPr>
              <w:t>зависимости в</w:t>
            </w:r>
            <w:r w:rsidR="00A776C3">
              <w:t> </w:t>
            </w:r>
            <w:r w:rsidR="00A776C3" w:rsidRPr="005320DD">
              <w:rPr>
                <w:lang w:val="ru-RU"/>
              </w:rPr>
              <w:t>первую очередь от социально-экономических возможностей государства.</w:t>
            </w:r>
          </w:p>
        </w:tc>
      </w:tr>
      <w:tr w:rsidR="005320DD" w:rsidRPr="00A22097" w14:paraId="5E3F571E" w14:textId="77777777" w:rsidTr="005320DD">
        <w:tc>
          <w:tcPr>
            <w:tcW w:w="5000" w:type="pct"/>
            <w:gridSpan w:val="5"/>
          </w:tcPr>
          <w:p w14:paraId="3E01985F" w14:textId="77777777" w:rsidR="005320DD" w:rsidRPr="005320DD" w:rsidRDefault="005320DD" w:rsidP="00D458EA">
            <w:pPr>
              <w:jc w:val="center"/>
              <w:rPr>
                <w:b/>
                <w:lang w:val="ru-RU"/>
              </w:rPr>
            </w:pPr>
            <w:r w:rsidRPr="005320DD">
              <w:rPr>
                <w:b/>
                <w:lang w:val="ru-RU"/>
              </w:rPr>
              <w:t>Уголовно – исполнительный кодекс Республики Казахстан от 5 июля 2014 года</w:t>
            </w:r>
          </w:p>
        </w:tc>
      </w:tr>
      <w:tr w:rsidR="005320DD" w:rsidRPr="00A22097" w14:paraId="037C48AB" w14:textId="77777777" w:rsidTr="005320DD">
        <w:tc>
          <w:tcPr>
            <w:tcW w:w="217" w:type="pct"/>
          </w:tcPr>
          <w:p w14:paraId="3EFDF53D" w14:textId="77777777" w:rsidR="005320DD" w:rsidRPr="00A71B4B" w:rsidRDefault="005320DD" w:rsidP="005320DD">
            <w:pPr>
              <w:jc w:val="center"/>
            </w:pPr>
            <w:r>
              <w:t>3.</w:t>
            </w:r>
          </w:p>
        </w:tc>
        <w:tc>
          <w:tcPr>
            <w:tcW w:w="617" w:type="pct"/>
          </w:tcPr>
          <w:p w14:paraId="2FB5E8BF" w14:textId="77777777" w:rsidR="005320DD" w:rsidRPr="00A71B4B" w:rsidRDefault="005320DD" w:rsidP="005320DD"/>
        </w:tc>
        <w:tc>
          <w:tcPr>
            <w:tcW w:w="1526" w:type="pct"/>
          </w:tcPr>
          <w:p w14:paraId="70AEBB14" w14:textId="77777777" w:rsidR="005320DD" w:rsidRPr="000335BD" w:rsidRDefault="005320DD" w:rsidP="0066540F">
            <w:pPr>
              <w:keepNext/>
              <w:keepLines/>
              <w:shd w:val="clear" w:color="auto" w:fill="FFFFFF"/>
              <w:jc w:val="both"/>
              <w:textAlignment w:val="baseline"/>
              <w:outlineLvl w:val="2"/>
              <w:rPr>
                <w:rFonts w:eastAsia="Times New Roman"/>
                <w:szCs w:val="24"/>
                <w:lang w:val="ru-RU"/>
              </w:rPr>
            </w:pPr>
            <w:r w:rsidRPr="000335BD">
              <w:rPr>
                <w:rFonts w:eastAsia="Times New Roman"/>
                <w:szCs w:val="24"/>
                <w:lang w:val="ru-RU"/>
              </w:rPr>
              <w:t xml:space="preserve">      Часть 8-1 ст.24. Учреждения и органы, исполняющие наказания и иные меры уголовно-правового воздействия отсутствует</w:t>
            </w:r>
          </w:p>
        </w:tc>
        <w:tc>
          <w:tcPr>
            <w:tcW w:w="1526" w:type="pct"/>
          </w:tcPr>
          <w:p w14:paraId="7A4BEA58" w14:textId="77777777" w:rsidR="005320DD" w:rsidRPr="005320DD" w:rsidRDefault="005320DD" w:rsidP="0066540F">
            <w:pPr>
              <w:keepNext/>
              <w:keepLines/>
              <w:shd w:val="clear" w:color="auto" w:fill="FFFFFF"/>
              <w:jc w:val="both"/>
              <w:textAlignment w:val="baseline"/>
              <w:outlineLvl w:val="2"/>
              <w:rPr>
                <w:rFonts w:eastAsia="Times New Roman"/>
                <w:b/>
                <w:szCs w:val="24"/>
                <w:lang w:val="ru-RU"/>
              </w:rPr>
            </w:pPr>
            <w:r w:rsidRPr="005320DD">
              <w:rPr>
                <w:rFonts w:eastAsia="Times New Roman"/>
                <w:b/>
                <w:bCs/>
                <w:szCs w:val="24"/>
                <w:lang w:val="ru-RU"/>
              </w:rPr>
              <w:t>Статья 24. Учреждения и органы, исполняющие наказания и иные меры уголовно-правового воздействия</w:t>
            </w:r>
          </w:p>
          <w:p w14:paraId="4D6A2A61" w14:textId="77777777" w:rsidR="005320DD" w:rsidRPr="005320DD" w:rsidRDefault="005320DD" w:rsidP="0066540F">
            <w:pPr>
              <w:keepNext/>
              <w:keepLines/>
              <w:shd w:val="clear" w:color="auto" w:fill="FFFFFF"/>
              <w:jc w:val="both"/>
              <w:textAlignment w:val="baseline"/>
              <w:outlineLvl w:val="2"/>
              <w:rPr>
                <w:rFonts w:eastAsia="Times New Roman"/>
                <w:szCs w:val="24"/>
                <w:lang w:val="ru-RU"/>
              </w:rPr>
            </w:pPr>
            <w:r w:rsidRPr="00A71B4B">
              <w:rPr>
                <w:rFonts w:eastAsia="Times New Roman"/>
                <w:szCs w:val="24"/>
              </w:rPr>
              <w:t>          </w:t>
            </w:r>
            <w:r w:rsidRPr="005320DD">
              <w:rPr>
                <w:rFonts w:eastAsia="Times New Roman"/>
                <w:b/>
                <w:szCs w:val="24"/>
                <w:lang w:val="ru-RU"/>
              </w:rPr>
              <w:t>8. Наказания в виде ссылки исполняется службой пробации по месту нахождения осужденного согласно приговору суда.</w:t>
            </w:r>
            <w:r w:rsidRPr="00A71B4B">
              <w:rPr>
                <w:rFonts w:eastAsia="Times New Roman"/>
                <w:szCs w:val="24"/>
              </w:rPr>
              <w:t>     </w:t>
            </w:r>
          </w:p>
        </w:tc>
        <w:tc>
          <w:tcPr>
            <w:tcW w:w="1114" w:type="pct"/>
          </w:tcPr>
          <w:p w14:paraId="7CE8A12D" w14:textId="3AF34AF0" w:rsidR="005320DD" w:rsidRPr="005320DD" w:rsidRDefault="005320DD" w:rsidP="00987E21">
            <w:pPr>
              <w:keepLines/>
              <w:widowControl w:val="0"/>
              <w:jc w:val="both"/>
              <w:rPr>
                <w:lang w:val="ru-RU"/>
              </w:rPr>
            </w:pPr>
            <w:r w:rsidRPr="005320DD">
              <w:rPr>
                <w:lang w:val="ru-RU"/>
              </w:rPr>
              <w:t xml:space="preserve">   </w:t>
            </w:r>
            <w:r w:rsidR="00A776C3" w:rsidRPr="00A776C3">
              <w:rPr>
                <w:lang w:val="ru-RU"/>
              </w:rPr>
              <w:t>Для компетенции сотрудников уголовно-исполнительной системы.</w:t>
            </w:r>
            <w:r w:rsidR="00A776C3" w:rsidRPr="005320DD">
              <w:rPr>
                <w:szCs w:val="24"/>
                <w:lang w:val="ru-RU"/>
              </w:rPr>
              <w:t xml:space="preserve"> </w:t>
            </w:r>
          </w:p>
        </w:tc>
      </w:tr>
      <w:tr w:rsidR="005320DD" w:rsidRPr="00A22097" w14:paraId="7732854E" w14:textId="77777777" w:rsidTr="005320DD">
        <w:tc>
          <w:tcPr>
            <w:tcW w:w="217" w:type="pct"/>
          </w:tcPr>
          <w:p w14:paraId="51FC6B69" w14:textId="77777777" w:rsidR="005320DD" w:rsidRDefault="005320DD" w:rsidP="005320DD">
            <w:pPr>
              <w:jc w:val="center"/>
            </w:pPr>
            <w:r>
              <w:t>4.</w:t>
            </w:r>
          </w:p>
        </w:tc>
        <w:tc>
          <w:tcPr>
            <w:tcW w:w="617" w:type="pct"/>
          </w:tcPr>
          <w:p w14:paraId="5BB18A30" w14:textId="77777777" w:rsidR="005320DD" w:rsidRPr="00A71B4B" w:rsidRDefault="005320DD" w:rsidP="005320DD"/>
        </w:tc>
        <w:tc>
          <w:tcPr>
            <w:tcW w:w="1526" w:type="pct"/>
          </w:tcPr>
          <w:p w14:paraId="450F349F" w14:textId="77777777" w:rsidR="005320DD" w:rsidRPr="00F94D9F" w:rsidRDefault="005320DD" w:rsidP="005320DD">
            <w:pPr>
              <w:keepNext/>
              <w:keepLines/>
              <w:shd w:val="clear" w:color="auto" w:fill="FFFFFF"/>
              <w:textAlignment w:val="baseline"/>
              <w:outlineLvl w:val="2"/>
              <w:rPr>
                <w:rFonts w:eastAsia="Times New Roman"/>
                <w:b/>
                <w:bCs/>
                <w:szCs w:val="24"/>
              </w:rPr>
            </w:pPr>
            <w:r w:rsidRPr="00F94D9F">
              <w:rPr>
                <w:rFonts w:eastAsia="Times New Roman"/>
                <w:b/>
                <w:bCs/>
                <w:szCs w:val="24"/>
              </w:rPr>
              <w:t xml:space="preserve">                  ГЛАВА 1</w:t>
            </w:r>
            <w:r>
              <w:rPr>
                <w:rFonts w:eastAsia="Times New Roman"/>
                <w:b/>
                <w:bCs/>
                <w:szCs w:val="24"/>
              </w:rPr>
              <w:t>3-1</w:t>
            </w:r>
            <w:r w:rsidRPr="00F94D9F">
              <w:rPr>
                <w:rFonts w:eastAsia="Times New Roman"/>
                <w:b/>
                <w:bCs/>
                <w:szCs w:val="24"/>
              </w:rPr>
              <w:t>. Отсутствует</w:t>
            </w:r>
          </w:p>
        </w:tc>
        <w:tc>
          <w:tcPr>
            <w:tcW w:w="1526" w:type="pct"/>
          </w:tcPr>
          <w:p w14:paraId="736281CA" w14:textId="77777777" w:rsidR="005320DD" w:rsidRPr="005320DD" w:rsidRDefault="005320DD" w:rsidP="0066540F">
            <w:pPr>
              <w:shd w:val="clear" w:color="auto" w:fill="FFFFFF"/>
              <w:spacing w:before="225" w:after="135" w:line="390" w:lineRule="atLeast"/>
              <w:jc w:val="both"/>
              <w:textAlignment w:val="baseline"/>
              <w:outlineLvl w:val="2"/>
              <w:rPr>
                <w:rFonts w:eastAsia="Times New Roman"/>
                <w:b/>
                <w:bCs/>
                <w:szCs w:val="24"/>
                <w:lang w:val="ru-RU"/>
              </w:rPr>
            </w:pPr>
            <w:r w:rsidRPr="005320DD">
              <w:rPr>
                <w:rFonts w:eastAsia="Times New Roman"/>
                <w:b/>
                <w:bCs/>
                <w:szCs w:val="24"/>
                <w:lang w:val="ru-RU"/>
              </w:rPr>
              <w:t>ГЛАВА 13-1. ИСПОЛНЕНИЕ НАКАЗАНИЯ В ВИДЕ ССЫЛКИ</w:t>
            </w:r>
          </w:p>
          <w:p w14:paraId="251A0DE8"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5320DD">
              <w:rPr>
                <w:rFonts w:eastAsia="Times New Roman"/>
                <w:b/>
                <w:bCs/>
                <w:szCs w:val="24"/>
                <w:lang w:val="ru-RU"/>
              </w:rPr>
              <w:t>Статья 69-1. Пробационный контроль за осужденным, отбывающим наказание в виде ссылки</w:t>
            </w:r>
          </w:p>
          <w:p w14:paraId="739449EE"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5320DD">
              <w:rPr>
                <w:rFonts w:eastAsia="Times New Roman"/>
                <w:b/>
                <w:bCs/>
                <w:szCs w:val="24"/>
                <w:lang w:val="ru-RU"/>
              </w:rPr>
              <w:t xml:space="preserve">      1. Осужденные направляются для отбывания наказания со дня вступления приговора суда в законную силу.</w:t>
            </w:r>
          </w:p>
          <w:p w14:paraId="1AE528B3"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5320DD">
              <w:rPr>
                <w:rFonts w:eastAsia="Times New Roman"/>
                <w:b/>
                <w:bCs/>
                <w:szCs w:val="24"/>
                <w:lang w:val="ru-RU"/>
              </w:rPr>
              <w:t xml:space="preserve">     2. Срок отбывания наказания в виде ссылки исчисляется со дня принятия вступившего в законную силу приговора суда к исполнению службой пробации.</w:t>
            </w:r>
          </w:p>
          <w:p w14:paraId="64570A9B"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5320DD">
              <w:rPr>
                <w:rFonts w:eastAsia="Times New Roman"/>
                <w:b/>
                <w:bCs/>
                <w:szCs w:val="24"/>
                <w:lang w:val="ru-RU"/>
              </w:rPr>
              <w:t xml:space="preserve">      2. Пробационный контроль за осужденным, отбывающим наказание в виде ссылки, осуществляется службой пробации по месту нахождения осужденного согласно приговору суда.</w:t>
            </w:r>
          </w:p>
          <w:p w14:paraId="7A3EC342"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F94D9F">
              <w:rPr>
                <w:rFonts w:eastAsia="Times New Roman"/>
                <w:b/>
                <w:bCs/>
                <w:szCs w:val="24"/>
              </w:rPr>
              <w:t>     </w:t>
            </w:r>
            <w:r w:rsidRPr="005320DD">
              <w:rPr>
                <w:rFonts w:eastAsia="Times New Roman"/>
                <w:b/>
                <w:bCs/>
                <w:szCs w:val="24"/>
                <w:lang w:val="ru-RU"/>
              </w:rPr>
              <w:t xml:space="preserve"> Для обеспечения надлежащего контроля и получения информации о месте нахождения осужденного служба пробации вправе использовать имплантируемые электронные средства контроля, перечень которых определяется Правительством Республики Казахстан.</w:t>
            </w:r>
          </w:p>
          <w:p w14:paraId="54D5AAD8"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p>
          <w:p w14:paraId="240801A7"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5320DD">
              <w:rPr>
                <w:rFonts w:eastAsia="Times New Roman"/>
                <w:b/>
                <w:bCs/>
                <w:szCs w:val="24"/>
                <w:lang w:val="ru-RU"/>
              </w:rPr>
              <w:t>Статья 69-2. Направление осужденного к ссылке к месту отбывания наказания</w:t>
            </w:r>
          </w:p>
          <w:p w14:paraId="62342DB2"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36EC3">
              <w:rPr>
                <w:rFonts w:eastAsia="Times New Roman"/>
                <w:b/>
                <w:bCs/>
                <w:szCs w:val="24"/>
              </w:rPr>
              <w:t>     </w:t>
            </w:r>
            <w:r w:rsidRPr="005320DD">
              <w:rPr>
                <w:rFonts w:eastAsia="Times New Roman"/>
                <w:b/>
                <w:bCs/>
                <w:szCs w:val="24"/>
                <w:lang w:val="ru-RU"/>
              </w:rPr>
              <w:t xml:space="preserve"> 1. Осужденный, которому назначена ссылка следует к месту отбывания наказания самостоятельно за счет собственных средств.</w:t>
            </w:r>
          </w:p>
          <w:p w14:paraId="06C9F131"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36EC3">
              <w:rPr>
                <w:rFonts w:eastAsia="Times New Roman"/>
                <w:b/>
                <w:bCs/>
                <w:szCs w:val="24"/>
              </w:rPr>
              <w:t>     </w:t>
            </w:r>
            <w:r w:rsidRPr="005320DD">
              <w:rPr>
                <w:rFonts w:eastAsia="Times New Roman"/>
                <w:b/>
                <w:bCs/>
                <w:szCs w:val="24"/>
                <w:lang w:val="ru-RU"/>
              </w:rPr>
              <w:t>Осужденному вручают предписание о выезде к месту отбывания наказания с указанием маршрута и времени прибытия в службу пробации для постановки на учет, а также направляет в службу пробации характеризующие его материалы.</w:t>
            </w:r>
          </w:p>
          <w:p w14:paraId="0C368B05"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36EC3">
              <w:rPr>
                <w:rFonts w:eastAsia="Times New Roman"/>
                <w:b/>
                <w:bCs/>
                <w:szCs w:val="24"/>
              </w:rPr>
              <w:t>     </w:t>
            </w:r>
            <w:r w:rsidRPr="005320DD">
              <w:rPr>
                <w:rFonts w:eastAsia="Times New Roman"/>
                <w:b/>
                <w:bCs/>
                <w:szCs w:val="24"/>
                <w:lang w:val="ru-RU"/>
              </w:rPr>
              <w:t xml:space="preserve"> 2. При неприбытии осужденного к месту отбывания наказания в установленный срок служба пробации проводит первоначальные розыскные мероприятия и, если место пребывания осужденного не установлено, вносит в суд представление об объявлении его в розыск.</w:t>
            </w:r>
          </w:p>
          <w:p w14:paraId="237FE45C"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p>
          <w:p w14:paraId="7C6850F8"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F94D9F">
              <w:rPr>
                <w:rFonts w:eastAsia="Times New Roman"/>
                <w:b/>
                <w:bCs/>
                <w:szCs w:val="24"/>
              </w:rPr>
              <w:t>    </w:t>
            </w:r>
            <w:r w:rsidRPr="005320DD">
              <w:rPr>
                <w:rFonts w:eastAsia="Times New Roman"/>
                <w:b/>
                <w:bCs/>
                <w:szCs w:val="24"/>
                <w:lang w:val="ru-RU"/>
              </w:rPr>
              <w:t>Статья 69-3. Условия отбывания наказания в виде ссылки</w:t>
            </w:r>
          </w:p>
          <w:p w14:paraId="48F73919"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1. Осужденный, отбывающий наказание в виде ссылки, обязан:</w:t>
            </w:r>
          </w:p>
          <w:p w14:paraId="4F56496D"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1) исполнять возложенные судом обязанности;</w:t>
            </w:r>
          </w:p>
          <w:p w14:paraId="3C4BB02B"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2) выполнять требования службы пробации;</w:t>
            </w:r>
          </w:p>
          <w:p w14:paraId="3EB225BB"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3) не посещать места, определенные судом по представлению службы пробации;</w:t>
            </w:r>
          </w:p>
          <w:p w14:paraId="535E550B"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4) не менять места жительства, работы, учебы в пределах административно-территориальной единицы;</w:t>
            </w:r>
          </w:p>
          <w:p w14:paraId="64F1663A"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5) не выезжать за пределы административно-территориальной единицы;</w:t>
            </w:r>
          </w:p>
          <w:p w14:paraId="1BEBBA1B"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6) являться в службу пробации в установленные дни для регистрации и проведения с ним воспитательной работы. Уважительные случаи неявки указаны в части второй</w:t>
            </w:r>
            <w:r w:rsidRPr="00613ABE">
              <w:rPr>
                <w:rFonts w:eastAsia="Times New Roman"/>
                <w:b/>
                <w:bCs/>
                <w:szCs w:val="24"/>
              </w:rPr>
              <w:t> </w:t>
            </w:r>
            <w:r w:rsidRPr="005320DD">
              <w:rPr>
                <w:rFonts w:eastAsia="Times New Roman"/>
                <w:b/>
                <w:bCs/>
                <w:szCs w:val="24"/>
                <w:lang w:val="ru-RU"/>
              </w:rPr>
              <w:t>статьи 53</w:t>
            </w:r>
            <w:r w:rsidRPr="00613ABE">
              <w:rPr>
                <w:rFonts w:eastAsia="Times New Roman"/>
                <w:b/>
                <w:bCs/>
                <w:szCs w:val="24"/>
              </w:rPr>
              <w:t> </w:t>
            </w:r>
            <w:r w:rsidRPr="005320DD">
              <w:rPr>
                <w:rFonts w:eastAsia="Times New Roman"/>
                <w:b/>
                <w:bCs/>
                <w:szCs w:val="24"/>
                <w:lang w:val="ru-RU"/>
              </w:rPr>
              <w:t>настоящего Кодекса;</w:t>
            </w:r>
          </w:p>
          <w:p w14:paraId="3D4F5B07"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7) иметь при себе документ, удостоверяющий личность.</w:t>
            </w:r>
          </w:p>
          <w:p w14:paraId="2863DE61"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2. Осужденные, отбывающие наказание в виде ссылки, вправе обучаться в учебных заведениях, расположенных в пределах административно-территориальной единицы по месту отбывания наказания. </w:t>
            </w:r>
          </w:p>
          <w:p w14:paraId="1A5709FB"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p>
          <w:p w14:paraId="18269463"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bookmarkStart w:id="287" w:name="z279"/>
            <w:bookmarkEnd w:id="287"/>
            <w:r w:rsidRPr="005320DD">
              <w:rPr>
                <w:rFonts w:eastAsia="Times New Roman"/>
                <w:b/>
                <w:bCs/>
                <w:szCs w:val="24"/>
                <w:lang w:val="ru-RU"/>
              </w:rPr>
              <w:t>Статья 69-4. Нарушение порядка и условий отбывания наказания в виде ссылки</w:t>
            </w:r>
          </w:p>
          <w:p w14:paraId="1B176844"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1. Нарушением порядка и условий отбывания наказания в виде ссылки являются:</w:t>
            </w:r>
          </w:p>
          <w:p w14:paraId="6C07CB6C"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1) неисполнение обязанностей, указанных в части первой</w:t>
            </w:r>
            <w:r w:rsidRPr="00613ABE">
              <w:rPr>
                <w:rFonts w:eastAsia="Times New Roman"/>
                <w:b/>
                <w:bCs/>
                <w:szCs w:val="24"/>
              </w:rPr>
              <w:t> </w:t>
            </w:r>
            <w:r w:rsidRPr="005320DD">
              <w:rPr>
                <w:rFonts w:eastAsia="Times New Roman"/>
                <w:b/>
                <w:bCs/>
                <w:szCs w:val="24"/>
                <w:lang w:val="ru-RU"/>
              </w:rPr>
              <w:t>статьи 69</w:t>
            </w:r>
            <w:r w:rsidRPr="005320DD">
              <w:rPr>
                <w:szCs w:val="24"/>
                <w:lang w:val="ru-RU"/>
              </w:rPr>
              <w:t>-</w:t>
            </w:r>
            <w:r w:rsidRPr="005320DD">
              <w:rPr>
                <w:rFonts w:eastAsia="Times New Roman"/>
                <w:b/>
                <w:bCs/>
                <w:szCs w:val="24"/>
                <w:lang w:val="ru-RU"/>
              </w:rPr>
              <w:t>3</w:t>
            </w:r>
            <w:r w:rsidRPr="00613ABE">
              <w:rPr>
                <w:rFonts w:eastAsia="Times New Roman"/>
                <w:b/>
                <w:bCs/>
                <w:szCs w:val="24"/>
              </w:rPr>
              <w:t> </w:t>
            </w:r>
            <w:r w:rsidRPr="005320DD">
              <w:rPr>
                <w:rFonts w:eastAsia="Times New Roman"/>
                <w:b/>
                <w:bCs/>
                <w:szCs w:val="24"/>
                <w:lang w:val="ru-RU"/>
              </w:rPr>
              <w:t>настоящего Кодекса;</w:t>
            </w:r>
          </w:p>
          <w:p w14:paraId="0213DC75"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2) умышленное повреждение (порча) имплантируемое электронное средство контроля;</w:t>
            </w:r>
          </w:p>
          <w:p w14:paraId="4EFD2F79"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3) совершение административных правонарушений за совершение которых на осужденного наложено административное взыскание.</w:t>
            </w:r>
          </w:p>
          <w:p w14:paraId="62130CEC"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2. Злостными нарушениями отбывания наказания в виде ссылки являются:</w:t>
            </w:r>
          </w:p>
          <w:p w14:paraId="0FE3B405"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1) повторное совершение в течение года нарушений, указанных в части первой настоящей статьи;</w:t>
            </w:r>
          </w:p>
          <w:p w14:paraId="2D7DE814"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2) выезд за пределы Республики Казахстан;</w:t>
            </w:r>
          </w:p>
          <w:p w14:paraId="523D0CF3"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3) отказ от выполнения законных требований, а равно оскорбление либо угроза применения насилия в отношении сотрудника службы пробации;</w:t>
            </w:r>
          </w:p>
          <w:p w14:paraId="0B269D46"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4) уклонение от выполнения принудительного труда без уважительных причин.</w:t>
            </w:r>
          </w:p>
          <w:p w14:paraId="636C357C"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p>
          <w:p w14:paraId="494CB295"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bookmarkStart w:id="288" w:name="z283"/>
            <w:bookmarkEnd w:id="288"/>
            <w:r w:rsidRPr="005320DD">
              <w:rPr>
                <w:rFonts w:eastAsia="Times New Roman"/>
                <w:b/>
                <w:bCs/>
                <w:szCs w:val="24"/>
                <w:lang w:val="ru-RU"/>
              </w:rPr>
              <w:t>Статья 69-5. Ответственность осужденного за нарушение порядка и условий отбывания наказания в виде ссылки</w:t>
            </w:r>
          </w:p>
          <w:p w14:paraId="1E6BE47C"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1. За нарушение порядка и условий отбывания наказания в виде ссылки к осужденному применяется взыскание в виде письменного предупреждения о замене ссылки лишением свободы.</w:t>
            </w:r>
          </w:p>
          <w:p w14:paraId="2C29212B" w14:textId="77777777" w:rsidR="005320DD" w:rsidRPr="005320DD" w:rsidRDefault="005320DD" w:rsidP="0066540F">
            <w:pPr>
              <w:keepNext/>
              <w:keepLines/>
              <w:shd w:val="clear" w:color="auto" w:fill="FFFFFF"/>
              <w:jc w:val="both"/>
              <w:textAlignment w:val="baseline"/>
              <w:outlineLvl w:val="2"/>
              <w:rPr>
                <w:rFonts w:eastAsia="Times New Roman"/>
                <w:b/>
                <w:bCs/>
                <w:szCs w:val="24"/>
                <w:lang w:val="ru-RU"/>
              </w:rPr>
            </w:pPr>
            <w:r w:rsidRPr="00613ABE">
              <w:rPr>
                <w:rFonts w:eastAsia="Times New Roman"/>
                <w:b/>
                <w:bCs/>
                <w:szCs w:val="24"/>
              </w:rPr>
              <w:t>     </w:t>
            </w:r>
            <w:r w:rsidRPr="005320DD">
              <w:rPr>
                <w:rFonts w:eastAsia="Times New Roman"/>
                <w:b/>
                <w:bCs/>
                <w:szCs w:val="24"/>
                <w:lang w:val="ru-RU"/>
              </w:rPr>
              <w:t xml:space="preserve"> 2. В отношении осужденного, злостно нарушающего порядок отбывания наказания, служба пробации представляет в суд материалы для решения вопросов о замене ссылки лишением свободы.</w:t>
            </w:r>
            <w:bookmarkStart w:id="289" w:name="z286"/>
            <w:bookmarkEnd w:id="289"/>
            <w:r w:rsidRPr="00F94D9F">
              <w:rPr>
                <w:rFonts w:eastAsia="Times New Roman"/>
                <w:b/>
                <w:bCs/>
                <w:szCs w:val="24"/>
              </w:rPr>
              <w:t>    </w:t>
            </w:r>
            <w:r w:rsidRPr="005320DD">
              <w:rPr>
                <w:rFonts w:eastAsia="Times New Roman"/>
                <w:b/>
                <w:bCs/>
                <w:szCs w:val="24"/>
                <w:lang w:val="ru-RU"/>
              </w:rPr>
              <w:t xml:space="preserve"> </w:t>
            </w:r>
            <w:r w:rsidRPr="00F94D9F">
              <w:rPr>
                <w:rFonts w:eastAsia="Times New Roman"/>
                <w:b/>
                <w:bCs/>
                <w:szCs w:val="24"/>
              </w:rPr>
              <w:t>     </w:t>
            </w:r>
          </w:p>
        </w:tc>
        <w:tc>
          <w:tcPr>
            <w:tcW w:w="1114" w:type="pct"/>
          </w:tcPr>
          <w:p w14:paraId="086110FD" w14:textId="4F4BF1A7" w:rsidR="00D24A60" w:rsidRPr="00D24A60" w:rsidRDefault="00D24A60" w:rsidP="00D24A60">
            <w:pPr>
              <w:keepLines/>
              <w:widowControl w:val="0"/>
              <w:jc w:val="both"/>
              <w:rPr>
                <w:bCs/>
                <w:lang w:val="ru-RU"/>
              </w:rPr>
            </w:pPr>
            <w:r>
              <w:rPr>
                <w:bCs/>
                <w:lang w:val="ru-RU"/>
              </w:rPr>
              <w:t xml:space="preserve">     </w:t>
            </w:r>
            <w:r w:rsidRPr="00D24A60">
              <w:rPr>
                <w:bCs/>
                <w:lang w:val="ru-RU"/>
              </w:rPr>
              <w:t xml:space="preserve">Ограничение свободы с территориальной изоляцией </w:t>
            </w:r>
            <w:r>
              <w:rPr>
                <w:bCs/>
                <w:lang w:val="ru-RU"/>
              </w:rPr>
              <w:t xml:space="preserve">в виде ссылки </w:t>
            </w:r>
            <w:r w:rsidRPr="00D24A60">
              <w:rPr>
                <w:bCs/>
                <w:lang w:val="ru-RU"/>
              </w:rPr>
              <w:t>без изоляции от общества, но в условиях постоянного электронного мониторинга.</w:t>
            </w:r>
          </w:p>
          <w:p w14:paraId="0ED563CC" w14:textId="75F1461F" w:rsidR="00D24A60" w:rsidRPr="00D24A60" w:rsidRDefault="00D24A60" w:rsidP="00D24A60">
            <w:pPr>
              <w:keepLines/>
              <w:widowControl w:val="0"/>
              <w:jc w:val="both"/>
              <w:rPr>
                <w:bCs/>
                <w:lang w:val="ru-RU"/>
              </w:rPr>
            </w:pPr>
            <w:r>
              <w:rPr>
                <w:bCs/>
                <w:lang w:val="ru-RU"/>
              </w:rPr>
              <w:t xml:space="preserve">     </w:t>
            </w:r>
            <w:r w:rsidRPr="00D24A60">
              <w:rPr>
                <w:bCs/>
                <w:lang w:val="ru-RU"/>
              </w:rPr>
              <w:t>Обязательным условием применения данного наказания является письменное добровольное согласие осужденного на использование в отношении него имплантируемого электронного средства контроля.</w:t>
            </w:r>
          </w:p>
          <w:p w14:paraId="40EA4A55" w14:textId="4992F28C" w:rsidR="005320DD" w:rsidRPr="00D24A60" w:rsidRDefault="00D24A60" w:rsidP="00D24A60">
            <w:pPr>
              <w:keepLines/>
              <w:widowControl w:val="0"/>
              <w:jc w:val="both"/>
              <w:rPr>
                <w:bCs/>
                <w:lang w:val="ru-RU"/>
              </w:rPr>
            </w:pPr>
            <w:r>
              <w:rPr>
                <w:bCs/>
                <w:lang w:val="ru-RU"/>
              </w:rPr>
              <w:t xml:space="preserve">      </w:t>
            </w:r>
            <w:r w:rsidRPr="00D24A60">
              <w:rPr>
                <w:bCs/>
                <w:lang w:val="ru-RU"/>
              </w:rPr>
              <w:t xml:space="preserve">Назначение и применение имплантируемого электронного средства контроля осуществляется на основании </w:t>
            </w:r>
            <w:r>
              <w:rPr>
                <w:bCs/>
                <w:lang w:val="ru-RU"/>
              </w:rPr>
              <w:t xml:space="preserve">решения суда. </w:t>
            </w:r>
          </w:p>
        </w:tc>
      </w:tr>
    </w:tbl>
    <w:p w14:paraId="6830E6C9" w14:textId="77777777" w:rsidR="005320DD" w:rsidRDefault="005320DD" w:rsidP="005320DD">
      <w:pPr>
        <w:rPr>
          <w:sz w:val="28"/>
          <w:szCs w:val="28"/>
          <w:lang w:val="kk-KZ"/>
        </w:rPr>
        <w:sectPr w:rsidR="005320DD" w:rsidSect="00153F1F">
          <w:headerReference w:type="default" r:id="rId69"/>
          <w:pgSz w:w="16838" w:h="11906" w:orient="landscape"/>
          <w:pgMar w:top="720" w:right="720" w:bottom="720" w:left="720" w:header="454" w:footer="454" w:gutter="0"/>
          <w:cols w:space="708"/>
          <w:docGrid w:linePitch="381"/>
        </w:sectPr>
      </w:pPr>
    </w:p>
    <w:p w14:paraId="39D90C7A" w14:textId="77777777" w:rsidR="00AB37E8" w:rsidRDefault="00AB37E8" w:rsidP="00AB37E8">
      <w:pPr>
        <w:spacing w:after="0" w:line="240" w:lineRule="auto"/>
        <w:ind w:firstLine="720"/>
        <w:jc w:val="center"/>
        <w:rPr>
          <w:rFonts w:cs="Times New Roman"/>
          <w:b/>
          <w:sz w:val="28"/>
          <w:szCs w:val="28"/>
          <w:lang w:val="ru-RU"/>
        </w:rPr>
      </w:pPr>
      <w:r>
        <w:rPr>
          <w:rFonts w:eastAsia="Calibri" w:cs="Times New Roman"/>
          <w:b/>
          <w:caps/>
          <w:sz w:val="28"/>
          <w:szCs w:val="28"/>
          <w:lang w:val="ru-RU"/>
        </w:rPr>
        <w:t xml:space="preserve"> </w:t>
      </w:r>
      <w:bookmarkStart w:id="290" w:name="_Hlk221477211"/>
    </w:p>
    <w:bookmarkEnd w:id="290"/>
    <w:p w14:paraId="56C06E59" w14:textId="1CECD044" w:rsidR="00AB37E8" w:rsidRPr="00AB37E8" w:rsidRDefault="00AB37E8" w:rsidP="00AB37E8">
      <w:pPr>
        <w:spacing w:after="0" w:line="240" w:lineRule="auto"/>
        <w:jc w:val="center"/>
        <w:rPr>
          <w:rFonts w:eastAsia="Calibri" w:cs="Times New Roman"/>
          <w:b/>
          <w:caps/>
          <w:sz w:val="28"/>
          <w:szCs w:val="28"/>
          <w:lang w:val="ru-RU"/>
        </w:rPr>
      </w:pPr>
      <w:r w:rsidRPr="00207730">
        <w:rPr>
          <w:rFonts w:eastAsia="Calibri" w:cs="Times New Roman"/>
          <w:b/>
          <w:caps/>
          <w:sz w:val="28"/>
          <w:szCs w:val="28"/>
          <w:lang w:val="ru-RU"/>
        </w:rPr>
        <w:t xml:space="preserve">Приложение </w:t>
      </w:r>
      <w:r>
        <w:rPr>
          <w:rFonts w:eastAsia="Calibri" w:cs="Times New Roman"/>
          <w:b/>
          <w:caps/>
          <w:sz w:val="28"/>
          <w:szCs w:val="28"/>
          <w:lang w:val="ru-RU"/>
        </w:rPr>
        <w:t>д</w:t>
      </w:r>
    </w:p>
    <w:p w14:paraId="6BF9302A" w14:textId="77777777" w:rsidR="00AC145D" w:rsidRDefault="00AC145D" w:rsidP="00AC145D">
      <w:pPr>
        <w:spacing w:after="0" w:line="240" w:lineRule="auto"/>
        <w:jc w:val="center"/>
        <w:rPr>
          <w:rFonts w:cs="Times New Roman"/>
          <w:b/>
          <w:sz w:val="28"/>
          <w:szCs w:val="28"/>
          <w:lang w:val="ru-RU"/>
        </w:rPr>
      </w:pPr>
    </w:p>
    <w:p w14:paraId="2F5637DB" w14:textId="37B31353" w:rsidR="00AB37E8" w:rsidRPr="00402093" w:rsidRDefault="00AB37E8" w:rsidP="00AC145D">
      <w:pPr>
        <w:spacing w:after="0" w:line="240" w:lineRule="auto"/>
        <w:jc w:val="center"/>
        <w:rPr>
          <w:rFonts w:cs="Times New Roman"/>
          <w:b/>
          <w:sz w:val="28"/>
          <w:szCs w:val="28"/>
          <w:lang w:val="ru-RU"/>
        </w:rPr>
      </w:pPr>
      <w:r w:rsidRPr="00402093">
        <w:rPr>
          <w:rFonts w:cs="Times New Roman"/>
          <w:b/>
          <w:sz w:val="28"/>
          <w:szCs w:val="28"/>
          <w:lang w:val="ru-RU"/>
        </w:rPr>
        <w:t>Алгоритм</w:t>
      </w:r>
    </w:p>
    <w:p w14:paraId="19A99923" w14:textId="77777777" w:rsidR="00AB37E8" w:rsidRPr="00DE16C3" w:rsidRDefault="00AB37E8" w:rsidP="00AB37E8">
      <w:pPr>
        <w:spacing w:after="0" w:line="240" w:lineRule="auto"/>
        <w:ind w:firstLine="720"/>
        <w:jc w:val="center"/>
        <w:rPr>
          <w:rFonts w:cs="Times New Roman"/>
          <w:b/>
          <w:sz w:val="28"/>
          <w:szCs w:val="28"/>
          <w:lang w:val="ru-RU"/>
        </w:rPr>
      </w:pPr>
      <w:r w:rsidRPr="00DE16C3">
        <w:rPr>
          <w:rFonts w:cs="Times New Roman"/>
          <w:b/>
          <w:sz w:val="28"/>
          <w:szCs w:val="28"/>
          <w:lang w:val="ru-RU"/>
        </w:rPr>
        <w:t xml:space="preserve"> </w:t>
      </w:r>
      <w:r>
        <w:rPr>
          <w:rFonts w:cs="Times New Roman"/>
          <w:b/>
          <w:sz w:val="28"/>
          <w:szCs w:val="28"/>
          <w:lang w:val="ru-RU"/>
        </w:rPr>
        <w:t xml:space="preserve">для </w:t>
      </w:r>
      <w:r w:rsidRPr="00DE16C3">
        <w:rPr>
          <w:rFonts w:cs="Times New Roman"/>
          <w:b/>
          <w:sz w:val="28"/>
          <w:szCs w:val="28"/>
          <w:lang w:val="ru-RU"/>
        </w:rPr>
        <w:t>работы сотрудников учреждений минимальной безопасности</w:t>
      </w:r>
      <w:r>
        <w:rPr>
          <w:rFonts w:cs="Times New Roman"/>
          <w:b/>
          <w:sz w:val="28"/>
          <w:szCs w:val="28"/>
          <w:lang w:val="ru-RU"/>
        </w:rPr>
        <w:t xml:space="preserve"> </w:t>
      </w:r>
      <w:r w:rsidRPr="00DE16C3">
        <w:rPr>
          <w:rFonts w:cs="Times New Roman"/>
          <w:b/>
          <w:sz w:val="28"/>
          <w:szCs w:val="28"/>
          <w:lang w:val="ru-RU"/>
        </w:rPr>
        <w:t>в части технико-криминалистического об</w:t>
      </w:r>
      <w:r>
        <w:rPr>
          <w:rFonts w:cs="Times New Roman"/>
          <w:b/>
          <w:sz w:val="28"/>
          <w:szCs w:val="28"/>
          <w:lang w:val="ru-RU"/>
        </w:rPr>
        <w:t>еспечения содержания осужденных</w:t>
      </w:r>
    </w:p>
    <w:p w14:paraId="1A649F9F" w14:textId="77777777" w:rsidR="00AB37E8" w:rsidRDefault="00AB37E8" w:rsidP="00AB37E8">
      <w:pPr>
        <w:spacing w:after="0" w:line="240" w:lineRule="auto"/>
        <w:ind w:firstLine="720"/>
        <w:jc w:val="both"/>
        <w:rPr>
          <w:rFonts w:cs="Times New Roman"/>
          <w:b/>
          <w:bCs/>
          <w:sz w:val="28"/>
          <w:szCs w:val="28"/>
          <w:lang w:val="ru-RU"/>
        </w:rPr>
      </w:pPr>
    </w:p>
    <w:p w14:paraId="214C4A51" w14:textId="77777777" w:rsidR="00AB37E8" w:rsidRPr="00FE5C81" w:rsidRDefault="00AB37E8" w:rsidP="00AB37E8">
      <w:pPr>
        <w:widowControl w:val="0"/>
        <w:suppressAutoHyphens/>
        <w:spacing w:after="0" w:line="240" w:lineRule="auto"/>
        <w:ind w:firstLine="709"/>
        <w:jc w:val="both"/>
        <w:rPr>
          <w:rFonts w:cs="Times New Roman"/>
          <w:b/>
          <w:bCs/>
          <w:sz w:val="28"/>
          <w:szCs w:val="28"/>
          <w:lang w:val="ru-RU"/>
        </w:rPr>
      </w:pPr>
      <w:r w:rsidRPr="00FE5C81">
        <w:rPr>
          <w:rFonts w:cs="Times New Roman"/>
          <w:b/>
          <w:bCs/>
          <w:sz w:val="28"/>
          <w:szCs w:val="28"/>
          <w:lang w:val="ru-RU"/>
        </w:rPr>
        <w:t>1. Общие положения</w:t>
      </w:r>
    </w:p>
    <w:p w14:paraId="06CBB7B5" w14:textId="77777777" w:rsidR="00AB37E8" w:rsidRPr="00FE5C81" w:rsidRDefault="00AB37E8" w:rsidP="00AB37E8">
      <w:pPr>
        <w:widowControl w:val="0"/>
        <w:suppressAutoHyphens/>
        <w:spacing w:after="0" w:line="240" w:lineRule="auto"/>
        <w:ind w:firstLine="709"/>
        <w:jc w:val="both"/>
        <w:rPr>
          <w:rFonts w:cs="Times New Roman"/>
          <w:sz w:val="28"/>
          <w:szCs w:val="28"/>
          <w:lang w:val="ru-RU"/>
        </w:rPr>
      </w:pPr>
      <w:r w:rsidRPr="00FE5C81">
        <w:rPr>
          <w:rFonts w:cs="Times New Roman"/>
          <w:sz w:val="28"/>
          <w:szCs w:val="28"/>
          <w:lang w:val="ru-RU"/>
        </w:rPr>
        <w:t xml:space="preserve">1.1. Цель алгоритма – формирование комплексного подхода к управлению, контролю </w:t>
      </w:r>
      <w:r>
        <w:rPr>
          <w:rFonts w:cs="Times New Roman"/>
          <w:sz w:val="28"/>
          <w:szCs w:val="28"/>
          <w:lang w:val="ru-RU"/>
        </w:rPr>
        <w:t xml:space="preserve">и обеспечению безопасности в учреждениях минимальной безопасности </w:t>
      </w:r>
      <w:r w:rsidRPr="009B10AE">
        <w:rPr>
          <w:rFonts w:cs="Times New Roman"/>
          <w:i/>
          <w:sz w:val="28"/>
          <w:szCs w:val="28"/>
          <w:lang w:val="ru-RU"/>
        </w:rPr>
        <w:t>(далее-УМБ</w:t>
      </w:r>
      <w:r>
        <w:rPr>
          <w:rFonts w:cs="Times New Roman"/>
          <w:sz w:val="28"/>
          <w:szCs w:val="28"/>
          <w:lang w:val="ru-RU"/>
        </w:rPr>
        <w:t>)</w:t>
      </w:r>
      <w:r w:rsidRPr="00FE5C81">
        <w:rPr>
          <w:rFonts w:cs="Times New Roman"/>
          <w:sz w:val="28"/>
          <w:szCs w:val="28"/>
          <w:lang w:val="ru-RU"/>
        </w:rPr>
        <w:t>.</w:t>
      </w:r>
    </w:p>
    <w:p w14:paraId="505349A9" w14:textId="77777777" w:rsidR="00AB37E8" w:rsidRPr="00FE5C81" w:rsidRDefault="00AB37E8" w:rsidP="00AB37E8">
      <w:pPr>
        <w:widowControl w:val="0"/>
        <w:suppressAutoHyphens/>
        <w:spacing w:after="0" w:line="240" w:lineRule="auto"/>
        <w:ind w:firstLine="709"/>
        <w:jc w:val="both"/>
        <w:rPr>
          <w:rFonts w:cs="Times New Roman"/>
          <w:sz w:val="28"/>
          <w:szCs w:val="28"/>
          <w:lang w:val="ru-RU"/>
        </w:rPr>
      </w:pPr>
      <w:r w:rsidRPr="00FE5C81">
        <w:rPr>
          <w:rFonts w:cs="Times New Roman"/>
          <w:sz w:val="28"/>
          <w:szCs w:val="28"/>
          <w:lang w:val="ru-RU"/>
        </w:rPr>
        <w:t>1.2. Под технико-криминалистическим обеспечением</w:t>
      </w:r>
      <w:r>
        <w:rPr>
          <w:rFonts w:cs="Times New Roman"/>
          <w:sz w:val="28"/>
          <w:szCs w:val="28"/>
          <w:lang w:val="ru-RU"/>
        </w:rPr>
        <w:t xml:space="preserve"> </w:t>
      </w:r>
      <w:r w:rsidRPr="009B10AE">
        <w:rPr>
          <w:rFonts w:cs="Times New Roman"/>
          <w:i/>
          <w:sz w:val="28"/>
          <w:szCs w:val="28"/>
          <w:lang w:val="ru-RU"/>
        </w:rPr>
        <w:t>(</w:t>
      </w:r>
      <w:r>
        <w:rPr>
          <w:rFonts w:cs="Times New Roman"/>
          <w:i/>
          <w:sz w:val="28"/>
          <w:szCs w:val="28"/>
          <w:lang w:val="ru-RU"/>
        </w:rPr>
        <w:t>далее-ТКО</w:t>
      </w:r>
      <w:r>
        <w:rPr>
          <w:rFonts w:cs="Times New Roman"/>
          <w:sz w:val="28"/>
          <w:szCs w:val="28"/>
          <w:lang w:val="ru-RU"/>
        </w:rPr>
        <w:t>)</w:t>
      </w:r>
      <w:r w:rsidRPr="00FE5C81">
        <w:rPr>
          <w:rFonts w:cs="Times New Roman"/>
          <w:sz w:val="28"/>
          <w:szCs w:val="28"/>
          <w:lang w:val="ru-RU"/>
        </w:rPr>
        <w:t xml:space="preserve">  понимается комплекс организационных, технических и обучающих мероприятий, направленных на профилакт</w:t>
      </w:r>
      <w:r>
        <w:rPr>
          <w:rFonts w:cs="Times New Roman"/>
          <w:sz w:val="28"/>
          <w:szCs w:val="28"/>
          <w:lang w:val="ru-RU"/>
        </w:rPr>
        <w:t>ику правонарушений и обеспечения</w:t>
      </w:r>
      <w:r w:rsidRPr="00FE5C81">
        <w:rPr>
          <w:rFonts w:cs="Times New Roman"/>
          <w:sz w:val="28"/>
          <w:szCs w:val="28"/>
          <w:lang w:val="ru-RU"/>
        </w:rPr>
        <w:t xml:space="preserve"> порядка с использованием технических средств.</w:t>
      </w:r>
    </w:p>
    <w:p w14:paraId="263DA6FF" w14:textId="77777777" w:rsidR="00AB37E8" w:rsidRDefault="00AB37E8" w:rsidP="00AB37E8">
      <w:pPr>
        <w:spacing w:after="0" w:line="240" w:lineRule="auto"/>
        <w:ind w:firstLine="709"/>
        <w:rPr>
          <w:rFonts w:cs="Times New Roman"/>
          <w:b/>
          <w:bCs/>
          <w:sz w:val="28"/>
          <w:szCs w:val="28"/>
          <w:lang w:val="ru-RU"/>
        </w:rPr>
      </w:pPr>
    </w:p>
    <w:p w14:paraId="263C4CDF" w14:textId="77777777" w:rsidR="00AB37E8" w:rsidRPr="00A1121B" w:rsidRDefault="00AB37E8" w:rsidP="00AB37E8">
      <w:pPr>
        <w:spacing w:after="0" w:line="240" w:lineRule="auto"/>
        <w:ind w:firstLine="709"/>
        <w:rPr>
          <w:rFonts w:cs="Times New Roman"/>
          <w:b/>
          <w:bCs/>
          <w:sz w:val="28"/>
          <w:szCs w:val="28"/>
          <w:lang w:val="ru-RU"/>
        </w:rPr>
      </w:pPr>
      <w:r>
        <w:rPr>
          <w:rFonts w:cs="Times New Roman"/>
          <w:b/>
          <w:bCs/>
          <w:sz w:val="28"/>
          <w:szCs w:val="28"/>
          <w:lang w:val="ru-RU"/>
        </w:rPr>
        <w:t>2. Создание Единой информационной с</w:t>
      </w:r>
      <w:r w:rsidRPr="00A1121B">
        <w:rPr>
          <w:rFonts w:cs="Times New Roman"/>
          <w:b/>
          <w:bCs/>
          <w:sz w:val="28"/>
          <w:szCs w:val="28"/>
          <w:lang w:val="ru-RU"/>
        </w:rPr>
        <w:t>истемы (ЕИС)</w:t>
      </w:r>
    </w:p>
    <w:p w14:paraId="725DBE62" w14:textId="77777777" w:rsidR="00AB37E8" w:rsidRPr="00A1121B" w:rsidRDefault="00AB37E8" w:rsidP="00AB37E8">
      <w:pPr>
        <w:spacing w:after="0" w:line="240" w:lineRule="auto"/>
        <w:ind w:firstLine="709"/>
        <w:jc w:val="both"/>
        <w:rPr>
          <w:rFonts w:cs="Times New Roman"/>
          <w:sz w:val="28"/>
          <w:szCs w:val="28"/>
          <w:lang w:val="ru-RU"/>
        </w:rPr>
      </w:pPr>
      <w:r w:rsidRPr="00A1121B">
        <w:rPr>
          <w:rFonts w:cs="Times New Roman"/>
          <w:sz w:val="28"/>
          <w:szCs w:val="28"/>
          <w:lang w:val="ru-RU"/>
        </w:rPr>
        <w:t>- централизованная база данных, объединяющая дактилоскопическую, геномную и фото/видео биометрию</w:t>
      </w:r>
      <w:r>
        <w:rPr>
          <w:rFonts w:cs="Times New Roman"/>
          <w:sz w:val="28"/>
          <w:szCs w:val="28"/>
          <w:lang w:val="ru-RU"/>
        </w:rPr>
        <w:t>, создание электронного журнала.</w:t>
      </w:r>
      <w:r w:rsidRPr="00A1121B">
        <w:rPr>
          <w:rFonts w:cs="Times New Roman"/>
          <w:sz w:val="28"/>
          <w:szCs w:val="28"/>
          <w:lang w:val="ru-RU"/>
        </w:rPr>
        <w:t xml:space="preserve"> В перспективе предполагается возможность интеграции данной системы с другими информационными технологиями (искусственный интеллект, ро</w:t>
      </w:r>
      <w:r>
        <w:rPr>
          <w:rFonts w:cs="Times New Roman"/>
          <w:sz w:val="28"/>
          <w:szCs w:val="28"/>
          <w:lang w:val="ru-RU"/>
        </w:rPr>
        <w:t>бототехника).</w:t>
      </w:r>
    </w:p>
    <w:p w14:paraId="115D985C" w14:textId="77777777" w:rsidR="00AB37E8" w:rsidRPr="00A1121B" w:rsidRDefault="00AB37E8" w:rsidP="00AB37E8">
      <w:pPr>
        <w:spacing w:after="0" w:line="240" w:lineRule="auto"/>
        <w:ind w:firstLine="709"/>
        <w:jc w:val="both"/>
        <w:rPr>
          <w:rFonts w:cs="Times New Roman"/>
          <w:sz w:val="28"/>
          <w:szCs w:val="28"/>
          <w:lang w:val="ru-RU"/>
        </w:rPr>
      </w:pPr>
      <w:r w:rsidRPr="00A1121B">
        <w:rPr>
          <w:rFonts w:cs="Times New Roman"/>
          <w:sz w:val="28"/>
          <w:szCs w:val="28"/>
          <w:lang w:val="ru-RU"/>
        </w:rPr>
        <w:t>- модули интеграции с ведомственными и государственными ИС (ЦОН, МВД, КНБ, Минюст);</w:t>
      </w:r>
    </w:p>
    <w:p w14:paraId="4EAAC47B" w14:textId="77777777" w:rsidR="00AB37E8" w:rsidRPr="00A1121B" w:rsidRDefault="00AB37E8" w:rsidP="00AB37E8">
      <w:pPr>
        <w:spacing w:after="0" w:line="240" w:lineRule="auto"/>
        <w:ind w:firstLine="709"/>
        <w:jc w:val="both"/>
        <w:rPr>
          <w:rFonts w:cs="Times New Roman"/>
          <w:sz w:val="28"/>
          <w:szCs w:val="28"/>
          <w:lang w:val="ru-RU"/>
        </w:rPr>
      </w:pPr>
      <w:r w:rsidRPr="00A1121B">
        <w:rPr>
          <w:rFonts w:cs="Times New Roman"/>
          <w:sz w:val="28"/>
          <w:szCs w:val="28"/>
          <w:lang w:val="ru-RU"/>
        </w:rPr>
        <w:t xml:space="preserve">- облачная или защищенная серверная архитектура с резервным копированием, со сроками хранения не менее 30 дней. </w:t>
      </w:r>
    </w:p>
    <w:p w14:paraId="08409255" w14:textId="77777777" w:rsidR="00AB37E8" w:rsidRPr="00307464" w:rsidRDefault="00AB37E8" w:rsidP="00AB37E8">
      <w:pPr>
        <w:pStyle w:val="a3"/>
        <w:shd w:val="clear" w:color="auto" w:fill="FFFFFF"/>
        <w:spacing w:after="0" w:line="240" w:lineRule="auto"/>
        <w:ind w:firstLine="709"/>
        <w:jc w:val="both"/>
        <w:textAlignment w:val="baseline"/>
        <w:rPr>
          <w:lang w:val="ru-RU"/>
        </w:rPr>
      </w:pPr>
      <w:r w:rsidRPr="00307464">
        <w:rPr>
          <w:sz w:val="28"/>
          <w:szCs w:val="28"/>
          <w:lang w:val="ru-RU"/>
        </w:rPr>
        <w:t>-</w:t>
      </w:r>
      <w:r>
        <w:rPr>
          <w:sz w:val="28"/>
          <w:szCs w:val="28"/>
          <w:lang w:val="ru-RU"/>
        </w:rPr>
        <w:t xml:space="preserve"> </w:t>
      </w:r>
      <w:r w:rsidRPr="00F53674">
        <w:rPr>
          <w:sz w:val="28"/>
          <w:lang w:val="ru-RU"/>
        </w:rPr>
        <w:t>биометрическ</w:t>
      </w:r>
      <w:r>
        <w:rPr>
          <w:sz w:val="28"/>
          <w:lang w:val="ru-RU"/>
        </w:rPr>
        <w:t>ая</w:t>
      </w:r>
      <w:r w:rsidRPr="00F53674">
        <w:rPr>
          <w:sz w:val="28"/>
          <w:lang w:val="ru-RU"/>
        </w:rPr>
        <w:t xml:space="preserve"> систем идентификации позволит </w:t>
      </w:r>
      <w:r w:rsidRPr="00307464">
        <w:rPr>
          <w:sz w:val="28"/>
          <w:szCs w:val="28"/>
          <w:lang w:val="ru-RU"/>
        </w:rPr>
        <w:t>автоматическ</w:t>
      </w:r>
      <w:r>
        <w:rPr>
          <w:sz w:val="28"/>
          <w:szCs w:val="28"/>
          <w:lang w:val="ru-RU"/>
        </w:rPr>
        <w:t>и</w:t>
      </w:r>
      <w:r w:rsidRPr="00307464">
        <w:rPr>
          <w:sz w:val="28"/>
          <w:szCs w:val="28"/>
          <w:lang w:val="ru-RU"/>
        </w:rPr>
        <w:t xml:space="preserve"> сравнив</w:t>
      </w:r>
      <w:r>
        <w:rPr>
          <w:sz w:val="28"/>
          <w:szCs w:val="28"/>
          <w:lang w:val="ru-RU"/>
        </w:rPr>
        <w:t>ать</w:t>
      </w:r>
      <w:r w:rsidRPr="00307464">
        <w:rPr>
          <w:sz w:val="28"/>
          <w:szCs w:val="28"/>
          <w:lang w:val="ru-RU"/>
        </w:rPr>
        <w:t xml:space="preserve"> биометрически</w:t>
      </w:r>
      <w:r>
        <w:rPr>
          <w:sz w:val="28"/>
          <w:szCs w:val="28"/>
          <w:lang w:val="ru-RU"/>
        </w:rPr>
        <w:t>е</w:t>
      </w:r>
      <w:r w:rsidRPr="00307464">
        <w:rPr>
          <w:sz w:val="28"/>
          <w:szCs w:val="28"/>
          <w:lang w:val="ru-RU"/>
        </w:rPr>
        <w:t xml:space="preserve"> данны</w:t>
      </w:r>
      <w:r>
        <w:rPr>
          <w:sz w:val="28"/>
          <w:szCs w:val="28"/>
          <w:lang w:val="ru-RU"/>
        </w:rPr>
        <w:t>е</w:t>
      </w:r>
      <w:r w:rsidRPr="00307464">
        <w:rPr>
          <w:sz w:val="28"/>
          <w:szCs w:val="28"/>
          <w:lang w:val="ru-RU"/>
        </w:rPr>
        <w:t xml:space="preserve"> при перемещении или проверк</w:t>
      </w:r>
      <w:r>
        <w:rPr>
          <w:sz w:val="28"/>
          <w:szCs w:val="28"/>
          <w:lang w:val="ru-RU"/>
        </w:rPr>
        <w:t>е</w:t>
      </w:r>
      <w:r w:rsidRPr="00F53674">
        <w:rPr>
          <w:sz w:val="28"/>
          <w:lang w:val="ru-RU"/>
        </w:rPr>
        <w:t xml:space="preserve"> наличия осужденных в </w:t>
      </w:r>
      <w:r>
        <w:rPr>
          <w:sz w:val="28"/>
          <w:lang w:val="kk-KZ"/>
        </w:rPr>
        <w:t>учреждении</w:t>
      </w:r>
      <w:r w:rsidRPr="00F53674">
        <w:rPr>
          <w:sz w:val="28"/>
          <w:lang w:val="ru-RU"/>
        </w:rPr>
        <w:t xml:space="preserve"> с целью исключения человеческого фактора</w:t>
      </w:r>
      <w:r>
        <w:rPr>
          <w:sz w:val="28"/>
          <w:lang w:val="ru-RU"/>
        </w:rPr>
        <w:t>;</w:t>
      </w:r>
    </w:p>
    <w:p w14:paraId="303A6CB8" w14:textId="77777777" w:rsidR="00AB37E8" w:rsidRPr="00A1121B" w:rsidRDefault="00AB37E8" w:rsidP="00AB37E8">
      <w:pPr>
        <w:spacing w:after="0" w:line="240" w:lineRule="auto"/>
        <w:ind w:firstLine="709"/>
        <w:jc w:val="both"/>
        <w:rPr>
          <w:rFonts w:cs="Times New Roman"/>
          <w:sz w:val="28"/>
          <w:szCs w:val="28"/>
          <w:lang w:val="ru-RU"/>
        </w:rPr>
      </w:pPr>
      <w:r w:rsidRPr="00A1121B">
        <w:rPr>
          <w:rFonts w:cs="Times New Roman"/>
          <w:sz w:val="28"/>
          <w:szCs w:val="28"/>
          <w:lang w:val="ru-RU"/>
        </w:rPr>
        <w:t>- ведение цифрового досье (архива) осужденного с биометрическим профилем;</w:t>
      </w:r>
    </w:p>
    <w:p w14:paraId="4C699E44" w14:textId="77777777" w:rsidR="00AB37E8" w:rsidRPr="00A1121B" w:rsidRDefault="00AB37E8" w:rsidP="00AB37E8">
      <w:pPr>
        <w:spacing w:after="0" w:line="240" w:lineRule="auto"/>
        <w:ind w:firstLine="709"/>
        <w:jc w:val="both"/>
        <w:rPr>
          <w:rFonts w:cs="Times New Roman"/>
          <w:sz w:val="28"/>
          <w:szCs w:val="28"/>
          <w:lang w:val="ru-RU"/>
        </w:rPr>
      </w:pPr>
      <w:r w:rsidRPr="00A1121B">
        <w:rPr>
          <w:rFonts w:cs="Times New Roman"/>
          <w:sz w:val="28"/>
          <w:szCs w:val="28"/>
          <w:lang w:val="ru-RU"/>
        </w:rPr>
        <w:t>- формирование соответствующей отчетности, журналов обращений и т.д.;</w:t>
      </w:r>
    </w:p>
    <w:p w14:paraId="0AE9853A" w14:textId="77777777" w:rsidR="00AB37E8" w:rsidRPr="00A05220" w:rsidRDefault="00AB37E8" w:rsidP="00AB37E8">
      <w:pPr>
        <w:spacing w:after="0" w:line="240" w:lineRule="auto"/>
        <w:ind w:firstLine="709"/>
        <w:jc w:val="both"/>
        <w:rPr>
          <w:rFonts w:cs="Times New Roman"/>
          <w:sz w:val="28"/>
          <w:szCs w:val="28"/>
          <w:lang w:val="ru-RU"/>
        </w:rPr>
      </w:pPr>
      <w:r w:rsidRPr="00A1121B">
        <w:rPr>
          <w:rFonts w:cs="Times New Roman"/>
          <w:sz w:val="28"/>
          <w:szCs w:val="28"/>
          <w:lang w:val="ru-RU"/>
        </w:rPr>
        <w:t>- интерфейс для доступа сотрудников и контролирующих органов, с кодом доступа.</w:t>
      </w:r>
    </w:p>
    <w:p w14:paraId="3BA8B279" w14:textId="77777777" w:rsidR="00AB37E8" w:rsidRPr="00A1121B" w:rsidRDefault="00AB37E8" w:rsidP="00AB37E8">
      <w:pPr>
        <w:spacing w:after="0" w:line="240" w:lineRule="auto"/>
        <w:ind w:firstLine="709"/>
        <w:rPr>
          <w:rFonts w:cs="Times New Roman"/>
          <w:b/>
          <w:bCs/>
          <w:sz w:val="28"/>
          <w:szCs w:val="28"/>
          <w:lang w:val="ru-RU"/>
        </w:rPr>
      </w:pPr>
      <w:r>
        <w:rPr>
          <w:rFonts w:cs="Times New Roman"/>
          <w:b/>
          <w:bCs/>
          <w:sz w:val="28"/>
          <w:szCs w:val="28"/>
          <w:lang w:val="ru-RU"/>
        </w:rPr>
        <w:t>2</w:t>
      </w:r>
      <w:r w:rsidRPr="00A1121B">
        <w:rPr>
          <w:rFonts w:cs="Times New Roman"/>
          <w:b/>
          <w:bCs/>
          <w:sz w:val="28"/>
          <w:szCs w:val="28"/>
          <w:lang w:val="ru-RU"/>
        </w:rPr>
        <w:t>.1. Виды используемых биометрических данных:</w:t>
      </w:r>
    </w:p>
    <w:p w14:paraId="51D3B2D5" w14:textId="77777777" w:rsidR="00AB37E8" w:rsidRPr="00A1121B" w:rsidRDefault="00AB37E8" w:rsidP="00AB37E8">
      <w:pPr>
        <w:spacing w:after="0" w:line="240" w:lineRule="auto"/>
        <w:ind w:firstLine="709"/>
        <w:rPr>
          <w:rFonts w:cs="Times New Roman"/>
          <w:sz w:val="28"/>
          <w:szCs w:val="28"/>
          <w:lang w:val="ru-RU"/>
        </w:rPr>
      </w:pPr>
      <w:r>
        <w:rPr>
          <w:rFonts w:cs="Times New Roman"/>
          <w:sz w:val="28"/>
          <w:szCs w:val="28"/>
          <w:lang w:val="ru-RU"/>
        </w:rPr>
        <w:t>-  д</w:t>
      </w:r>
      <w:r w:rsidRPr="00A1121B">
        <w:rPr>
          <w:rFonts w:cs="Times New Roman"/>
          <w:sz w:val="28"/>
          <w:szCs w:val="28"/>
          <w:lang w:val="ru-RU"/>
        </w:rPr>
        <w:t>актилоскопия – отпечатки пальцев</w:t>
      </w:r>
      <w:r>
        <w:rPr>
          <w:rFonts w:cs="Times New Roman"/>
          <w:sz w:val="28"/>
          <w:szCs w:val="28"/>
          <w:lang w:val="ru-RU"/>
        </w:rPr>
        <w:t>;</w:t>
      </w:r>
    </w:p>
    <w:p w14:paraId="41807E47" w14:textId="77777777" w:rsidR="00AB37E8" w:rsidRPr="00A1121B" w:rsidRDefault="00AB37E8" w:rsidP="00AB37E8">
      <w:pPr>
        <w:spacing w:after="0" w:line="240" w:lineRule="auto"/>
        <w:ind w:firstLine="709"/>
        <w:jc w:val="both"/>
        <w:rPr>
          <w:rFonts w:cs="Times New Roman"/>
          <w:sz w:val="28"/>
          <w:szCs w:val="28"/>
          <w:lang w:val="ru-RU"/>
        </w:rPr>
      </w:pPr>
      <w:r>
        <w:rPr>
          <w:rFonts w:cs="Times New Roman"/>
          <w:sz w:val="28"/>
          <w:szCs w:val="28"/>
          <w:lang w:val="ru-RU"/>
        </w:rPr>
        <w:t>-  г</w:t>
      </w:r>
      <w:r w:rsidRPr="00A1121B">
        <w:rPr>
          <w:rFonts w:cs="Times New Roman"/>
          <w:sz w:val="28"/>
          <w:szCs w:val="28"/>
          <w:lang w:val="ru-RU"/>
        </w:rPr>
        <w:t xml:space="preserve">еномные данные – </w:t>
      </w:r>
      <w:r>
        <w:rPr>
          <w:rFonts w:cs="Times New Roman"/>
          <w:sz w:val="28"/>
          <w:szCs w:val="28"/>
          <w:lang w:val="ru-RU"/>
        </w:rPr>
        <w:t xml:space="preserve">ДНК-профили; </w:t>
      </w:r>
    </w:p>
    <w:p w14:paraId="79794F05" w14:textId="77777777" w:rsidR="00AB37E8" w:rsidRPr="00A1121B" w:rsidRDefault="00AB37E8" w:rsidP="00AB37E8">
      <w:pPr>
        <w:spacing w:after="0" w:line="240" w:lineRule="auto"/>
        <w:ind w:firstLine="709"/>
        <w:jc w:val="both"/>
        <w:rPr>
          <w:rFonts w:cs="Times New Roman"/>
          <w:sz w:val="28"/>
          <w:szCs w:val="28"/>
          <w:lang w:val="ru-RU"/>
        </w:rPr>
      </w:pPr>
      <w:r>
        <w:rPr>
          <w:rFonts w:cs="Times New Roman"/>
          <w:sz w:val="28"/>
          <w:szCs w:val="28"/>
          <w:lang w:val="ru-RU"/>
        </w:rPr>
        <w:t>-  р</w:t>
      </w:r>
      <w:r w:rsidRPr="00A1121B">
        <w:rPr>
          <w:rFonts w:cs="Times New Roman"/>
          <w:sz w:val="28"/>
          <w:szCs w:val="28"/>
          <w:lang w:val="ru-RU"/>
        </w:rPr>
        <w:t>аспознавание лица – для доступа, перемещения и видеоконтроля</w:t>
      </w:r>
      <w:r>
        <w:rPr>
          <w:rFonts w:cs="Times New Roman"/>
          <w:sz w:val="28"/>
          <w:szCs w:val="28"/>
          <w:lang w:val="ru-RU"/>
        </w:rPr>
        <w:t>;</w:t>
      </w:r>
    </w:p>
    <w:p w14:paraId="3DD95BDE" w14:textId="77777777" w:rsidR="00AB37E8" w:rsidRDefault="00AB37E8" w:rsidP="00AB37E8">
      <w:pPr>
        <w:spacing w:after="0" w:line="240" w:lineRule="auto"/>
        <w:ind w:firstLine="709"/>
        <w:jc w:val="both"/>
        <w:rPr>
          <w:rFonts w:cs="Times New Roman"/>
          <w:sz w:val="28"/>
          <w:szCs w:val="28"/>
          <w:lang w:val="ru-RU"/>
        </w:rPr>
      </w:pPr>
      <w:r>
        <w:rPr>
          <w:rFonts w:cs="Times New Roman"/>
          <w:sz w:val="28"/>
          <w:szCs w:val="28"/>
          <w:lang w:val="ru-RU"/>
        </w:rPr>
        <w:t>- г</w:t>
      </w:r>
      <w:r w:rsidRPr="00A1121B">
        <w:rPr>
          <w:rFonts w:cs="Times New Roman"/>
          <w:sz w:val="28"/>
          <w:szCs w:val="28"/>
          <w:lang w:val="ru-RU"/>
        </w:rPr>
        <w:t>олосовая биометрия – при телефонной связи, аудиоконтроле.</w:t>
      </w:r>
    </w:p>
    <w:p w14:paraId="56A62099" w14:textId="77777777" w:rsidR="00AB37E8" w:rsidRPr="00A1121B" w:rsidRDefault="00AB37E8" w:rsidP="00AB37E8">
      <w:pPr>
        <w:spacing w:after="0" w:line="240" w:lineRule="auto"/>
        <w:ind w:firstLine="709"/>
        <w:jc w:val="both"/>
        <w:rPr>
          <w:rFonts w:cs="Times New Roman"/>
          <w:sz w:val="28"/>
          <w:szCs w:val="28"/>
          <w:lang w:val="ru-RU"/>
        </w:rPr>
      </w:pPr>
    </w:p>
    <w:p w14:paraId="3E3D7C54" w14:textId="77777777" w:rsidR="00AB37E8" w:rsidRPr="00C21512" w:rsidRDefault="00AB37E8" w:rsidP="00AB37E8">
      <w:pPr>
        <w:spacing w:after="0" w:line="240" w:lineRule="auto"/>
        <w:ind w:firstLine="709"/>
        <w:jc w:val="both"/>
        <w:rPr>
          <w:rFonts w:eastAsia="Calibri" w:cs="Times New Roman"/>
          <w:b/>
          <w:bCs/>
          <w:sz w:val="28"/>
          <w:szCs w:val="28"/>
          <w:lang w:val="ru-RU"/>
        </w:rPr>
      </w:pPr>
      <w:r>
        <w:rPr>
          <w:rFonts w:eastAsia="Calibri" w:cs="Times New Roman"/>
          <w:b/>
          <w:bCs/>
          <w:sz w:val="28"/>
          <w:szCs w:val="28"/>
          <w:lang w:val="ru-RU"/>
        </w:rPr>
        <w:t>3</w:t>
      </w:r>
      <w:r w:rsidRPr="00C21512">
        <w:rPr>
          <w:rFonts w:eastAsia="Calibri" w:cs="Times New Roman"/>
          <w:b/>
          <w:bCs/>
          <w:sz w:val="28"/>
          <w:szCs w:val="28"/>
          <w:lang w:val="ru-RU"/>
        </w:rPr>
        <w:t>. Разработка специального программного обеспечения</w:t>
      </w:r>
      <w:r>
        <w:rPr>
          <w:rFonts w:eastAsia="Calibri" w:cs="Times New Roman"/>
          <w:b/>
          <w:bCs/>
          <w:sz w:val="28"/>
          <w:szCs w:val="28"/>
          <w:lang w:val="ru-RU"/>
        </w:rPr>
        <w:t>, которое должно:</w:t>
      </w:r>
    </w:p>
    <w:p w14:paraId="57D767D3"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быть защищенной, с многоуровневой аутентификацией;</w:t>
      </w:r>
    </w:p>
    <w:p w14:paraId="7DB6E42A"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отображать профиль осужденного по биометрии (фото, ИИН, срок, уровень доступа и т.д.);</w:t>
      </w:r>
    </w:p>
    <w:p w14:paraId="6C5C0947"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обеспечивать поиск по отпечаткам пальцев и лицу в режиме онлайн;</w:t>
      </w:r>
    </w:p>
    <w:p w14:paraId="21DCE9E6"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синхронизироваться с ЕИС в реальном времени.</w:t>
      </w:r>
    </w:p>
    <w:p w14:paraId="3305CED5" w14:textId="77777777" w:rsidR="00AB37E8" w:rsidRPr="00C21512" w:rsidRDefault="00AB37E8" w:rsidP="00AB37E8">
      <w:pPr>
        <w:spacing w:after="0" w:line="240" w:lineRule="auto"/>
        <w:ind w:firstLine="709"/>
        <w:rPr>
          <w:rFonts w:eastAsia="Calibri" w:cs="Times New Roman"/>
          <w:b/>
          <w:bCs/>
          <w:sz w:val="28"/>
          <w:szCs w:val="28"/>
          <w:lang w:val="ru-RU"/>
        </w:rPr>
      </w:pPr>
      <w:r>
        <w:rPr>
          <w:rFonts w:eastAsia="Calibri" w:cs="Times New Roman"/>
          <w:b/>
          <w:bCs/>
          <w:sz w:val="28"/>
          <w:szCs w:val="28"/>
          <w:lang w:val="ru-RU"/>
        </w:rPr>
        <w:t>3.1</w:t>
      </w:r>
      <w:r w:rsidRPr="00C21512">
        <w:rPr>
          <w:rFonts w:eastAsia="Calibri" w:cs="Times New Roman"/>
          <w:b/>
          <w:bCs/>
          <w:sz w:val="28"/>
          <w:szCs w:val="28"/>
          <w:lang w:val="ru-RU"/>
        </w:rPr>
        <w:t>. Пользовательские роли:</w:t>
      </w:r>
    </w:p>
    <w:p w14:paraId="00DC96A7" w14:textId="77777777" w:rsidR="00AB37E8" w:rsidRPr="00C21512" w:rsidRDefault="00AB37E8" w:rsidP="00AB37E8">
      <w:pPr>
        <w:spacing w:after="0" w:line="240" w:lineRule="auto"/>
        <w:ind w:left="709"/>
        <w:rPr>
          <w:rFonts w:eastAsia="Calibri" w:cs="Times New Roman"/>
          <w:sz w:val="28"/>
          <w:szCs w:val="28"/>
          <w:lang w:val="ru-RU"/>
        </w:rPr>
      </w:pPr>
      <w:r w:rsidRPr="00C21512">
        <w:rPr>
          <w:rFonts w:eastAsia="Calibri" w:cs="Times New Roman"/>
          <w:sz w:val="28"/>
          <w:szCs w:val="28"/>
          <w:lang w:val="ru-RU"/>
        </w:rPr>
        <w:t xml:space="preserve">- </w:t>
      </w:r>
      <w:r>
        <w:rPr>
          <w:rFonts w:eastAsia="Calibri" w:cs="Times New Roman"/>
          <w:sz w:val="28"/>
          <w:szCs w:val="28"/>
          <w:lang w:val="ru-RU"/>
        </w:rPr>
        <w:t xml:space="preserve">оперативный </w:t>
      </w:r>
      <w:r w:rsidRPr="00C21512">
        <w:rPr>
          <w:rFonts w:eastAsia="Calibri" w:cs="Times New Roman"/>
          <w:sz w:val="28"/>
          <w:szCs w:val="28"/>
          <w:lang w:val="ru-RU"/>
        </w:rPr>
        <w:t>сотруд</w:t>
      </w:r>
      <w:r>
        <w:rPr>
          <w:rFonts w:eastAsia="Calibri" w:cs="Times New Roman"/>
          <w:sz w:val="28"/>
          <w:szCs w:val="28"/>
          <w:lang w:val="ru-RU"/>
        </w:rPr>
        <w:t xml:space="preserve">ник заступивший на службу </w:t>
      </w:r>
      <w:r w:rsidRPr="00C21512">
        <w:rPr>
          <w:rFonts w:eastAsia="Calibri" w:cs="Times New Roman"/>
          <w:sz w:val="28"/>
          <w:szCs w:val="28"/>
          <w:lang w:val="ru-RU"/>
        </w:rPr>
        <w:t>(ограниченный доступ);</w:t>
      </w:r>
    </w:p>
    <w:p w14:paraId="298C2CE8" w14:textId="77777777" w:rsidR="00AB37E8" w:rsidRPr="00C21512" w:rsidRDefault="00AB37E8" w:rsidP="00AB37E8">
      <w:pPr>
        <w:spacing w:after="0" w:line="240" w:lineRule="auto"/>
        <w:ind w:left="709"/>
        <w:rPr>
          <w:rFonts w:eastAsia="Calibri" w:cs="Times New Roman"/>
          <w:sz w:val="28"/>
          <w:szCs w:val="28"/>
          <w:lang w:val="ru-RU"/>
        </w:rPr>
      </w:pPr>
      <w:r w:rsidRPr="00C21512">
        <w:rPr>
          <w:rFonts w:eastAsia="Calibri" w:cs="Times New Roman"/>
          <w:sz w:val="28"/>
          <w:szCs w:val="28"/>
          <w:lang w:val="ru-RU"/>
        </w:rPr>
        <w:t xml:space="preserve">- дежурный </w:t>
      </w:r>
      <w:r>
        <w:rPr>
          <w:rFonts w:eastAsia="Calibri" w:cs="Times New Roman"/>
          <w:sz w:val="28"/>
          <w:szCs w:val="28"/>
          <w:lang w:val="ru-RU"/>
        </w:rPr>
        <w:t xml:space="preserve">помощник начальнику колонии, оперативно – режимный состав </w:t>
      </w:r>
      <w:r w:rsidRPr="00C21512">
        <w:rPr>
          <w:rFonts w:eastAsia="Calibri" w:cs="Times New Roman"/>
          <w:sz w:val="28"/>
          <w:szCs w:val="28"/>
          <w:lang w:val="ru-RU"/>
        </w:rPr>
        <w:t>(расширенный функционал);</w:t>
      </w:r>
    </w:p>
    <w:p w14:paraId="01A38884" w14:textId="77777777" w:rsidR="00AB37E8" w:rsidRPr="00C21512" w:rsidRDefault="00AB37E8" w:rsidP="00AB37E8">
      <w:pPr>
        <w:spacing w:after="0" w:line="240" w:lineRule="auto"/>
        <w:ind w:left="709"/>
        <w:rPr>
          <w:rFonts w:eastAsia="Calibri" w:cs="Times New Roman"/>
          <w:sz w:val="28"/>
          <w:szCs w:val="28"/>
          <w:lang w:val="ru-RU"/>
        </w:rPr>
      </w:pPr>
      <w:r w:rsidRPr="00C21512">
        <w:rPr>
          <w:rFonts w:eastAsia="Calibri" w:cs="Times New Roman"/>
          <w:sz w:val="28"/>
          <w:szCs w:val="28"/>
          <w:lang w:val="ru-RU"/>
        </w:rPr>
        <w:t xml:space="preserve">- </w:t>
      </w:r>
      <w:r>
        <w:rPr>
          <w:rFonts w:eastAsia="Calibri" w:cs="Times New Roman"/>
          <w:sz w:val="28"/>
          <w:szCs w:val="28"/>
          <w:lang w:val="ru-RU"/>
        </w:rPr>
        <w:t xml:space="preserve">начальник, заместитель, </w:t>
      </w:r>
      <w:r w:rsidRPr="00C21512">
        <w:rPr>
          <w:rFonts w:eastAsia="Calibri" w:cs="Times New Roman"/>
          <w:sz w:val="28"/>
          <w:szCs w:val="28"/>
          <w:lang w:val="ru-RU"/>
        </w:rPr>
        <w:t xml:space="preserve">администратор (полный доступ к </w:t>
      </w:r>
      <w:r>
        <w:rPr>
          <w:rFonts w:eastAsia="Calibri" w:cs="Times New Roman"/>
          <w:sz w:val="28"/>
          <w:szCs w:val="28"/>
          <w:lang w:val="ru-RU"/>
        </w:rPr>
        <w:t xml:space="preserve">электронным </w:t>
      </w:r>
      <w:r w:rsidRPr="00C21512">
        <w:rPr>
          <w:rFonts w:eastAsia="Calibri" w:cs="Times New Roman"/>
          <w:sz w:val="28"/>
          <w:szCs w:val="28"/>
          <w:lang w:val="ru-RU"/>
        </w:rPr>
        <w:t>журналам и настройкам).</w:t>
      </w:r>
    </w:p>
    <w:p w14:paraId="79B8F2D3" w14:textId="77777777" w:rsidR="00AB37E8" w:rsidRDefault="00AB37E8" w:rsidP="00AB37E8">
      <w:pPr>
        <w:spacing w:after="0" w:line="240" w:lineRule="auto"/>
        <w:ind w:firstLine="709"/>
        <w:rPr>
          <w:rFonts w:eastAsia="Calibri" w:cs="Times New Roman"/>
          <w:b/>
          <w:bCs/>
          <w:sz w:val="28"/>
          <w:szCs w:val="28"/>
          <w:lang w:val="ru-RU"/>
        </w:rPr>
      </w:pPr>
    </w:p>
    <w:p w14:paraId="47487A0F" w14:textId="77777777" w:rsidR="00AB37E8" w:rsidRPr="00C21512" w:rsidRDefault="00AB37E8" w:rsidP="00AB37E8">
      <w:pPr>
        <w:spacing w:after="0" w:line="240" w:lineRule="auto"/>
        <w:ind w:firstLine="709"/>
        <w:rPr>
          <w:rFonts w:eastAsia="Calibri" w:cs="Times New Roman"/>
          <w:b/>
          <w:bCs/>
          <w:sz w:val="28"/>
          <w:szCs w:val="28"/>
          <w:lang w:val="ru-RU"/>
        </w:rPr>
      </w:pPr>
      <w:r>
        <w:rPr>
          <w:rFonts w:eastAsia="Calibri" w:cs="Times New Roman"/>
          <w:b/>
          <w:bCs/>
          <w:sz w:val="28"/>
          <w:szCs w:val="28"/>
          <w:lang w:val="ru-RU"/>
        </w:rPr>
        <w:t>4</w:t>
      </w:r>
      <w:r w:rsidRPr="00C21512">
        <w:rPr>
          <w:rFonts w:eastAsia="Calibri" w:cs="Times New Roman"/>
          <w:b/>
          <w:bCs/>
          <w:sz w:val="28"/>
          <w:szCs w:val="28"/>
          <w:lang w:val="ru-RU"/>
        </w:rPr>
        <w:t>. Оснащение мобильными устройствами</w:t>
      </w:r>
    </w:p>
    <w:p w14:paraId="427F6059" w14:textId="77777777" w:rsidR="00AB37E8" w:rsidRPr="00C21512" w:rsidRDefault="00AB37E8" w:rsidP="00AB37E8">
      <w:pPr>
        <w:spacing w:after="0" w:line="240" w:lineRule="auto"/>
        <w:ind w:firstLine="709"/>
        <w:jc w:val="both"/>
        <w:rPr>
          <w:rFonts w:eastAsia="Calibri" w:cs="Times New Roman"/>
          <w:b/>
          <w:bCs/>
          <w:sz w:val="28"/>
          <w:szCs w:val="28"/>
          <w:lang w:val="ru-RU"/>
        </w:rPr>
      </w:pPr>
      <w:r>
        <w:rPr>
          <w:rFonts w:eastAsia="Calibri" w:cs="Times New Roman"/>
          <w:b/>
          <w:bCs/>
          <w:sz w:val="28"/>
          <w:szCs w:val="28"/>
          <w:lang w:val="ru-RU"/>
        </w:rPr>
        <w:t>4.1</w:t>
      </w:r>
      <w:r w:rsidRPr="00C21512">
        <w:rPr>
          <w:rFonts w:eastAsia="Calibri" w:cs="Times New Roman"/>
          <w:b/>
          <w:bCs/>
          <w:sz w:val="28"/>
          <w:szCs w:val="28"/>
          <w:lang w:val="ru-RU"/>
        </w:rPr>
        <w:t>. Технические характеристики устройств:</w:t>
      </w:r>
    </w:p>
    <w:p w14:paraId="2BA01A70"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планшеты/смартфоны с защищенным программным обеспечением и сканером отпечатков;</w:t>
      </w:r>
    </w:p>
    <w:p w14:paraId="382307F0"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поддержка GPS, LTE;</w:t>
      </w:r>
    </w:p>
    <w:p w14:paraId="32F46671"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подключение к внутренней сети учреждения и ЕИС;</w:t>
      </w:r>
    </w:p>
    <w:p w14:paraId="650AD83D" w14:textId="77777777" w:rsidR="00AB37E8" w:rsidRPr="00CD055E"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автономная работа не менее 12 часов.</w:t>
      </w:r>
    </w:p>
    <w:p w14:paraId="6C16782B" w14:textId="77777777" w:rsidR="00AB37E8" w:rsidRPr="00C21512" w:rsidRDefault="00AB37E8" w:rsidP="00AB37E8">
      <w:pPr>
        <w:spacing w:after="0" w:line="240" w:lineRule="auto"/>
        <w:ind w:firstLine="709"/>
        <w:rPr>
          <w:rFonts w:eastAsia="Calibri" w:cs="Times New Roman"/>
          <w:b/>
          <w:bCs/>
          <w:sz w:val="28"/>
          <w:szCs w:val="28"/>
          <w:lang w:val="ru-RU"/>
        </w:rPr>
      </w:pPr>
      <w:r>
        <w:rPr>
          <w:rFonts w:eastAsia="Calibri" w:cs="Times New Roman"/>
          <w:b/>
          <w:bCs/>
          <w:sz w:val="28"/>
          <w:szCs w:val="28"/>
          <w:lang w:val="ru-RU"/>
        </w:rPr>
        <w:t>4.2</w:t>
      </w:r>
      <w:r w:rsidRPr="00C21512">
        <w:rPr>
          <w:rFonts w:eastAsia="Calibri" w:cs="Times New Roman"/>
          <w:b/>
          <w:bCs/>
          <w:sz w:val="28"/>
          <w:szCs w:val="28"/>
          <w:lang w:val="ru-RU"/>
        </w:rPr>
        <w:t>. Назначение:</w:t>
      </w:r>
    </w:p>
    <w:p w14:paraId="350D0BEC"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мобильная верификация личности осужденного на территории учреждения;</w:t>
      </w:r>
    </w:p>
    <w:p w14:paraId="508F31C7" w14:textId="77777777" w:rsidR="00AB37E8" w:rsidRPr="00C21512" w:rsidRDefault="00AB37E8" w:rsidP="00AB37E8">
      <w:pPr>
        <w:spacing w:after="0" w:line="240" w:lineRule="auto"/>
        <w:ind w:firstLine="709"/>
        <w:jc w:val="both"/>
        <w:rPr>
          <w:rFonts w:eastAsia="Calibri" w:cs="Times New Roman"/>
          <w:sz w:val="28"/>
          <w:szCs w:val="28"/>
          <w:lang w:val="ru-RU"/>
        </w:rPr>
      </w:pPr>
      <w:r w:rsidRPr="00C21512">
        <w:rPr>
          <w:rFonts w:eastAsia="Calibri" w:cs="Times New Roman"/>
          <w:sz w:val="28"/>
          <w:szCs w:val="28"/>
          <w:lang w:val="ru-RU"/>
        </w:rPr>
        <w:t>- контроль передвижений вне учреждения (</w:t>
      </w:r>
      <w:r>
        <w:rPr>
          <w:rFonts w:eastAsia="Calibri" w:cs="Times New Roman"/>
          <w:sz w:val="28"/>
          <w:szCs w:val="28"/>
          <w:lang w:val="ru-RU"/>
        </w:rPr>
        <w:t xml:space="preserve">рабочий объект, </w:t>
      </w:r>
      <w:r w:rsidRPr="00C21512">
        <w:rPr>
          <w:rFonts w:eastAsia="Calibri" w:cs="Times New Roman"/>
          <w:sz w:val="28"/>
          <w:szCs w:val="28"/>
          <w:lang w:val="ru-RU"/>
        </w:rPr>
        <w:t>банк, магазин, баня, спортзал и др.);</w:t>
      </w:r>
    </w:p>
    <w:p w14:paraId="20757F5A" w14:textId="77777777" w:rsidR="00AB37E8" w:rsidRPr="00C21512" w:rsidRDefault="00AB37E8" w:rsidP="00AB37E8">
      <w:pPr>
        <w:spacing w:after="0" w:line="240" w:lineRule="auto"/>
        <w:jc w:val="both"/>
        <w:rPr>
          <w:rFonts w:eastAsia="Calibri" w:cs="Times New Roman"/>
          <w:b/>
          <w:bCs/>
          <w:sz w:val="28"/>
          <w:szCs w:val="28"/>
          <w:lang w:val="ru-RU"/>
        </w:rPr>
      </w:pPr>
    </w:p>
    <w:p w14:paraId="56A3744A" w14:textId="77777777" w:rsidR="00AB37E8" w:rsidRPr="00C21512" w:rsidRDefault="00AB37E8" w:rsidP="00AB37E8">
      <w:pPr>
        <w:spacing w:after="0" w:line="240" w:lineRule="auto"/>
        <w:ind w:firstLine="709"/>
        <w:jc w:val="both"/>
        <w:rPr>
          <w:rFonts w:eastAsia="Calibri" w:cs="Times New Roman"/>
          <w:b/>
          <w:bCs/>
          <w:sz w:val="28"/>
          <w:szCs w:val="28"/>
          <w:lang w:val="ru-RU"/>
        </w:rPr>
      </w:pPr>
      <w:r>
        <w:rPr>
          <w:rFonts w:eastAsia="Calibri" w:cs="Times New Roman"/>
          <w:b/>
          <w:bCs/>
          <w:sz w:val="28"/>
          <w:szCs w:val="28"/>
          <w:lang w:val="ru-RU"/>
        </w:rPr>
        <w:t>5</w:t>
      </w:r>
      <w:r w:rsidRPr="00C21512">
        <w:rPr>
          <w:rFonts w:eastAsia="Calibri" w:cs="Times New Roman"/>
          <w:b/>
          <w:bCs/>
          <w:sz w:val="28"/>
          <w:szCs w:val="28"/>
          <w:lang w:val="ru-RU"/>
        </w:rPr>
        <w:t>. Безопасность и защита данных</w:t>
      </w:r>
    </w:p>
    <w:p w14:paraId="57B1177E" w14:textId="77777777" w:rsidR="00AB37E8" w:rsidRPr="00C21512" w:rsidRDefault="00AB37E8" w:rsidP="00AB37E8">
      <w:pPr>
        <w:spacing w:after="0" w:line="240" w:lineRule="auto"/>
        <w:ind w:firstLine="709"/>
        <w:jc w:val="both"/>
        <w:rPr>
          <w:rFonts w:eastAsia="Calibri" w:cs="Times New Roman"/>
          <w:sz w:val="28"/>
          <w:szCs w:val="28"/>
          <w:lang w:val="ru-RU"/>
        </w:rPr>
      </w:pPr>
      <w:r>
        <w:rPr>
          <w:rFonts w:eastAsia="Calibri" w:cs="Times New Roman"/>
          <w:sz w:val="28"/>
          <w:szCs w:val="28"/>
          <w:lang w:val="ru-RU"/>
        </w:rPr>
        <w:t>- в</w:t>
      </w:r>
      <w:r w:rsidRPr="00C21512">
        <w:rPr>
          <w:rFonts w:eastAsia="Calibri" w:cs="Times New Roman"/>
          <w:sz w:val="28"/>
          <w:szCs w:val="28"/>
          <w:lang w:val="ru-RU"/>
        </w:rPr>
        <w:t>се биометрические данные должны шифроваться</w:t>
      </w:r>
      <w:r>
        <w:rPr>
          <w:rFonts w:eastAsia="Calibri" w:cs="Times New Roman"/>
          <w:sz w:val="28"/>
          <w:szCs w:val="28"/>
          <w:lang w:val="ru-RU"/>
        </w:rPr>
        <w:t xml:space="preserve"> с использованием алгоритмов в установленном законном порядке;</w:t>
      </w:r>
    </w:p>
    <w:p w14:paraId="3FDF2A18" w14:textId="77777777" w:rsidR="00AB37E8" w:rsidRPr="007948D6" w:rsidRDefault="00AB37E8" w:rsidP="00AB37E8">
      <w:pPr>
        <w:spacing w:after="0" w:line="240" w:lineRule="auto"/>
        <w:ind w:firstLine="709"/>
        <w:jc w:val="both"/>
        <w:rPr>
          <w:rFonts w:eastAsia="Calibri" w:cs="Times New Roman"/>
          <w:sz w:val="28"/>
          <w:szCs w:val="28"/>
          <w:lang w:val="ru-RU"/>
        </w:rPr>
      </w:pPr>
      <w:r>
        <w:rPr>
          <w:rFonts w:eastAsia="Calibri" w:cs="Times New Roman"/>
          <w:sz w:val="28"/>
          <w:szCs w:val="28"/>
          <w:lang w:val="ru-RU"/>
        </w:rPr>
        <w:t>- д</w:t>
      </w:r>
      <w:r w:rsidRPr="00C21512">
        <w:rPr>
          <w:rFonts w:eastAsia="Calibri" w:cs="Times New Roman"/>
          <w:sz w:val="28"/>
          <w:szCs w:val="28"/>
          <w:lang w:val="ru-RU"/>
        </w:rPr>
        <w:t>оступ к ЕИС и мобильным устройствам осуществля</w:t>
      </w:r>
      <w:r>
        <w:rPr>
          <w:rFonts w:eastAsia="Calibri" w:cs="Times New Roman"/>
          <w:sz w:val="28"/>
          <w:szCs w:val="28"/>
          <w:lang w:val="ru-RU"/>
        </w:rPr>
        <w:t>ется строго по учетным данным</w:t>
      </w:r>
      <w:r w:rsidRPr="00C21512">
        <w:rPr>
          <w:rFonts w:eastAsia="Calibri" w:cs="Times New Roman"/>
          <w:sz w:val="28"/>
          <w:szCs w:val="28"/>
          <w:lang w:val="ru-RU"/>
        </w:rPr>
        <w:t>.</w:t>
      </w:r>
      <w:r>
        <w:rPr>
          <w:rFonts w:eastAsia="Calibri" w:cs="Times New Roman"/>
          <w:sz w:val="28"/>
          <w:szCs w:val="28"/>
          <w:lang w:val="ru-RU"/>
        </w:rPr>
        <w:t xml:space="preserve"> </w:t>
      </w:r>
      <w:r w:rsidRPr="00C21512">
        <w:rPr>
          <w:rFonts w:eastAsia="Calibri" w:cs="Times New Roman"/>
          <w:sz w:val="28"/>
          <w:szCs w:val="28"/>
          <w:lang w:val="ru-RU"/>
        </w:rPr>
        <w:t>Информация хранится в защищенной сети с ре</w:t>
      </w:r>
      <w:r>
        <w:rPr>
          <w:rFonts w:eastAsia="Calibri" w:cs="Times New Roman"/>
          <w:sz w:val="28"/>
          <w:szCs w:val="28"/>
          <w:lang w:val="ru-RU"/>
        </w:rPr>
        <w:t>зервным копированием и минимизации доступа;</w:t>
      </w:r>
    </w:p>
    <w:p w14:paraId="6F5EB514"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w:t>
      </w:r>
      <w:r w:rsidRPr="00DE16C3">
        <w:rPr>
          <w:rFonts w:cs="Times New Roman"/>
          <w:sz w:val="28"/>
          <w:szCs w:val="28"/>
          <w:lang w:val="ru-RU"/>
        </w:rPr>
        <w:t xml:space="preserve">доступ к системе только у уполномоченных лиц с </w:t>
      </w:r>
      <w:r>
        <w:rPr>
          <w:rFonts w:cs="Times New Roman"/>
          <w:sz w:val="28"/>
          <w:szCs w:val="28"/>
          <w:lang w:val="ru-RU"/>
        </w:rPr>
        <w:t>режимами доступа;</w:t>
      </w:r>
    </w:p>
    <w:p w14:paraId="1F55C2B8"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помещение с серверами должно находиться  в зонах ограниченного доступа, с установкой электронных пропусков и всей необходимой системой защиты (интеллектуальные видеокамеры, тревожные кнопки, системы экстренного оповещения ит.д.);</w:t>
      </w:r>
    </w:p>
    <w:p w14:paraId="381BC976" w14:textId="77777777" w:rsidR="00AB37E8" w:rsidRPr="00DE16C3" w:rsidRDefault="00AB37E8" w:rsidP="00AB37E8">
      <w:pPr>
        <w:spacing w:after="0" w:line="240" w:lineRule="auto"/>
        <w:jc w:val="both"/>
        <w:rPr>
          <w:rFonts w:cs="Times New Roman"/>
          <w:sz w:val="28"/>
          <w:szCs w:val="28"/>
          <w:lang w:val="ru-RU"/>
        </w:rPr>
      </w:pPr>
    </w:p>
    <w:p w14:paraId="1D0C8BB0" w14:textId="77777777" w:rsidR="00AB37E8" w:rsidRPr="002B31B3" w:rsidRDefault="00AB37E8" w:rsidP="00AB37E8">
      <w:pPr>
        <w:spacing w:after="0" w:line="240" w:lineRule="auto"/>
        <w:ind w:firstLine="720"/>
        <w:jc w:val="both"/>
        <w:rPr>
          <w:rFonts w:cs="Times New Roman"/>
          <w:b/>
          <w:bCs/>
          <w:sz w:val="28"/>
          <w:szCs w:val="28"/>
          <w:lang w:val="ru-RU"/>
        </w:rPr>
      </w:pPr>
      <w:r>
        <w:rPr>
          <w:rFonts w:cs="Times New Roman"/>
          <w:b/>
          <w:bCs/>
          <w:sz w:val="28"/>
          <w:szCs w:val="28"/>
          <w:lang w:val="ru-RU"/>
        </w:rPr>
        <w:t>6</w:t>
      </w:r>
      <w:r w:rsidRPr="00762176">
        <w:rPr>
          <w:rFonts w:cs="Times New Roman"/>
          <w:b/>
          <w:bCs/>
          <w:sz w:val="28"/>
          <w:szCs w:val="28"/>
          <w:lang w:val="ru-RU"/>
        </w:rPr>
        <w:t>. Защита прав осужденных</w:t>
      </w:r>
      <w:r>
        <w:rPr>
          <w:rFonts w:cs="Times New Roman"/>
          <w:b/>
          <w:bCs/>
          <w:sz w:val="28"/>
          <w:szCs w:val="28"/>
          <w:lang w:val="ru-RU"/>
        </w:rPr>
        <w:t>, к</w:t>
      </w:r>
      <w:r w:rsidRPr="00762176">
        <w:rPr>
          <w:rFonts w:cs="Times New Roman"/>
          <w:b/>
          <w:bCs/>
          <w:sz w:val="28"/>
          <w:szCs w:val="28"/>
          <w:lang w:val="ru-RU"/>
        </w:rPr>
        <w:t>онтроль и отчетность</w:t>
      </w:r>
    </w:p>
    <w:p w14:paraId="05578DEC"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w:t>
      </w:r>
      <w:r w:rsidRPr="00DE16C3">
        <w:rPr>
          <w:rFonts w:cs="Times New Roman"/>
          <w:sz w:val="28"/>
          <w:szCs w:val="28"/>
          <w:lang w:val="ru-RU"/>
        </w:rPr>
        <w:t>соблюдение баланса между бе</w:t>
      </w:r>
      <w:r>
        <w:rPr>
          <w:rFonts w:cs="Times New Roman"/>
          <w:sz w:val="28"/>
          <w:szCs w:val="28"/>
          <w:lang w:val="ru-RU"/>
        </w:rPr>
        <w:t>зопасностью и правами человека;</w:t>
      </w:r>
    </w:p>
    <w:p w14:paraId="0AEC45F1"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w:t>
      </w:r>
      <w:r w:rsidRPr="00DE16C3">
        <w:rPr>
          <w:rFonts w:cs="Times New Roman"/>
          <w:sz w:val="28"/>
          <w:szCs w:val="28"/>
          <w:lang w:val="ru-RU"/>
        </w:rPr>
        <w:t>прозрачн</w:t>
      </w:r>
      <w:r>
        <w:rPr>
          <w:rFonts w:cs="Times New Roman"/>
          <w:sz w:val="28"/>
          <w:szCs w:val="28"/>
          <w:lang w:val="ru-RU"/>
        </w:rPr>
        <w:t>ость работы технических систем, п</w:t>
      </w:r>
      <w:r w:rsidRPr="00DE16C3">
        <w:rPr>
          <w:rFonts w:cs="Times New Roman"/>
          <w:sz w:val="28"/>
          <w:szCs w:val="28"/>
          <w:lang w:val="ru-RU"/>
        </w:rPr>
        <w:t>роведение внутренних и внешних проверок (в т.ч. ОНК,</w:t>
      </w:r>
      <w:r>
        <w:rPr>
          <w:rFonts w:cs="Times New Roman"/>
          <w:sz w:val="28"/>
          <w:szCs w:val="28"/>
          <w:lang w:val="ru-RU"/>
        </w:rPr>
        <w:t xml:space="preserve"> НПМ,</w:t>
      </w:r>
      <w:r w:rsidRPr="00DE16C3">
        <w:rPr>
          <w:rFonts w:cs="Times New Roman"/>
          <w:sz w:val="28"/>
          <w:szCs w:val="28"/>
          <w:lang w:val="ru-RU"/>
        </w:rPr>
        <w:t xml:space="preserve"> прокуратура) с доступом к </w:t>
      </w:r>
      <w:r>
        <w:rPr>
          <w:rFonts w:cs="Times New Roman"/>
          <w:sz w:val="28"/>
          <w:szCs w:val="28"/>
          <w:lang w:val="ru-RU"/>
        </w:rPr>
        <w:t xml:space="preserve">электронным </w:t>
      </w:r>
      <w:r w:rsidRPr="00DE16C3">
        <w:rPr>
          <w:rFonts w:cs="Times New Roman"/>
          <w:sz w:val="28"/>
          <w:szCs w:val="28"/>
          <w:lang w:val="ru-RU"/>
        </w:rPr>
        <w:t>журнала</w:t>
      </w:r>
      <w:r>
        <w:rPr>
          <w:rFonts w:cs="Times New Roman"/>
          <w:sz w:val="28"/>
          <w:szCs w:val="28"/>
          <w:lang w:val="ru-RU"/>
        </w:rPr>
        <w:t>м, видеоархиву и системам учета;</w:t>
      </w:r>
    </w:p>
    <w:p w14:paraId="2543F2AA"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w:t>
      </w:r>
      <w:r w:rsidRPr="00DE16C3">
        <w:rPr>
          <w:rFonts w:cs="Times New Roman"/>
          <w:sz w:val="28"/>
          <w:szCs w:val="28"/>
          <w:lang w:val="ru-RU"/>
        </w:rPr>
        <w:t>фиксация всех инцидентов с во</w:t>
      </w:r>
      <w:r>
        <w:rPr>
          <w:rFonts w:cs="Times New Roman"/>
          <w:sz w:val="28"/>
          <w:szCs w:val="28"/>
          <w:lang w:val="ru-RU"/>
        </w:rPr>
        <w:t>зможностью независимой проверки;</w:t>
      </w:r>
    </w:p>
    <w:p w14:paraId="3AC11B81"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w:t>
      </w:r>
      <w:r w:rsidRPr="00DE16C3">
        <w:rPr>
          <w:rFonts w:cs="Times New Roman"/>
          <w:sz w:val="28"/>
          <w:szCs w:val="28"/>
          <w:lang w:val="ru-RU"/>
        </w:rPr>
        <w:t>запрет несанкционированного набл</w:t>
      </w:r>
      <w:r>
        <w:rPr>
          <w:rFonts w:cs="Times New Roman"/>
          <w:sz w:val="28"/>
          <w:szCs w:val="28"/>
          <w:lang w:val="ru-RU"/>
        </w:rPr>
        <w:t>юдения вне пределов регламента;</w:t>
      </w:r>
    </w:p>
    <w:p w14:paraId="1D490319"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w:t>
      </w:r>
      <w:r w:rsidRPr="00DE16C3">
        <w:rPr>
          <w:rFonts w:cs="Times New Roman"/>
          <w:sz w:val="28"/>
          <w:szCs w:val="28"/>
          <w:lang w:val="ru-RU"/>
        </w:rPr>
        <w:t>обязательная регистрация всех фактов применения</w:t>
      </w:r>
      <w:r>
        <w:rPr>
          <w:rFonts w:cs="Times New Roman"/>
          <w:sz w:val="28"/>
          <w:szCs w:val="28"/>
          <w:lang w:val="ru-RU"/>
        </w:rPr>
        <w:t xml:space="preserve"> техники с указанием оснований;</w:t>
      </w:r>
    </w:p>
    <w:p w14:paraId="1508AAC1" w14:textId="77777777" w:rsidR="00AB37E8" w:rsidRPr="00DE16C3" w:rsidRDefault="00AB37E8" w:rsidP="00AB37E8">
      <w:pPr>
        <w:spacing w:after="0" w:line="240" w:lineRule="auto"/>
        <w:ind w:firstLine="720"/>
        <w:jc w:val="both"/>
        <w:rPr>
          <w:rFonts w:cs="Times New Roman"/>
          <w:sz w:val="28"/>
          <w:szCs w:val="28"/>
          <w:lang w:val="ru-RU"/>
        </w:rPr>
      </w:pPr>
      <w:r>
        <w:rPr>
          <w:rFonts w:cs="Times New Roman"/>
          <w:sz w:val="28"/>
          <w:szCs w:val="28"/>
          <w:lang w:val="ru-RU"/>
        </w:rPr>
        <w:t>- х</w:t>
      </w:r>
      <w:r w:rsidRPr="00DE16C3">
        <w:rPr>
          <w:rFonts w:cs="Times New Roman"/>
          <w:sz w:val="28"/>
          <w:szCs w:val="28"/>
          <w:lang w:val="ru-RU"/>
        </w:rPr>
        <w:t>ранение докуме</w:t>
      </w:r>
      <w:r>
        <w:rPr>
          <w:rFonts w:cs="Times New Roman"/>
          <w:sz w:val="28"/>
          <w:szCs w:val="28"/>
          <w:lang w:val="ru-RU"/>
        </w:rPr>
        <w:t>нтации и логов использования ЕИС</w:t>
      </w:r>
      <w:r w:rsidRPr="00DE16C3">
        <w:rPr>
          <w:rFonts w:cs="Times New Roman"/>
          <w:sz w:val="28"/>
          <w:szCs w:val="28"/>
          <w:lang w:val="ru-RU"/>
        </w:rPr>
        <w:t xml:space="preserve"> не менее 1 года.</w:t>
      </w:r>
    </w:p>
    <w:p w14:paraId="088B6B55" w14:textId="77777777" w:rsidR="00AB37E8" w:rsidRPr="00A50C5D" w:rsidRDefault="00AB37E8" w:rsidP="00AB37E8">
      <w:pPr>
        <w:spacing w:after="0" w:line="240" w:lineRule="auto"/>
        <w:ind w:firstLine="709"/>
        <w:jc w:val="both"/>
        <w:rPr>
          <w:rFonts w:cs="Times New Roman"/>
          <w:b/>
          <w:sz w:val="28"/>
          <w:szCs w:val="28"/>
          <w:lang w:val="ru-RU"/>
        </w:rPr>
      </w:pPr>
      <w:r w:rsidRPr="00A50C5D">
        <w:rPr>
          <w:rFonts w:cs="Times New Roman"/>
          <w:b/>
          <w:sz w:val="28"/>
          <w:szCs w:val="28"/>
          <w:lang w:val="ru-RU"/>
        </w:rPr>
        <w:t>6.2. Гарантируется:</w:t>
      </w:r>
    </w:p>
    <w:p w14:paraId="67A15EB6" w14:textId="77777777" w:rsidR="00AB37E8" w:rsidRPr="00A50C5D" w:rsidRDefault="00AB37E8" w:rsidP="00AB37E8">
      <w:pPr>
        <w:spacing w:after="0" w:line="240" w:lineRule="auto"/>
        <w:ind w:firstLine="709"/>
        <w:jc w:val="both"/>
        <w:rPr>
          <w:rFonts w:cs="Times New Roman"/>
          <w:sz w:val="28"/>
          <w:szCs w:val="28"/>
          <w:lang w:val="ru-RU"/>
        </w:rPr>
      </w:pPr>
      <w:r w:rsidRPr="00A50C5D">
        <w:rPr>
          <w:rFonts w:cs="Times New Roman"/>
          <w:sz w:val="28"/>
          <w:szCs w:val="28"/>
          <w:lang w:val="ru-RU"/>
        </w:rPr>
        <w:t>- недопущение использования данных в неправомерных целях;</w:t>
      </w:r>
    </w:p>
    <w:p w14:paraId="34BB6D38" w14:textId="77777777" w:rsidR="00AB37E8" w:rsidRPr="00A50C5D" w:rsidRDefault="00AB37E8" w:rsidP="00AB37E8">
      <w:pPr>
        <w:spacing w:after="0" w:line="240" w:lineRule="auto"/>
        <w:ind w:firstLine="709"/>
        <w:jc w:val="both"/>
        <w:rPr>
          <w:rFonts w:cs="Times New Roman"/>
          <w:sz w:val="28"/>
          <w:szCs w:val="28"/>
          <w:lang w:val="ru-RU"/>
        </w:rPr>
      </w:pPr>
      <w:r w:rsidRPr="00A50C5D">
        <w:rPr>
          <w:rFonts w:cs="Times New Roman"/>
          <w:sz w:val="28"/>
          <w:szCs w:val="28"/>
          <w:lang w:val="ru-RU"/>
        </w:rPr>
        <w:t>- возможность подачи жалобы и проверки корректности идентификации;</w:t>
      </w:r>
    </w:p>
    <w:p w14:paraId="1559D5E9" w14:textId="77777777" w:rsidR="00AB37E8" w:rsidRPr="00A50C5D" w:rsidRDefault="00AB37E8" w:rsidP="00AB37E8">
      <w:pPr>
        <w:spacing w:after="0" w:line="240" w:lineRule="auto"/>
        <w:ind w:firstLine="709"/>
        <w:jc w:val="both"/>
        <w:rPr>
          <w:rFonts w:cs="Times New Roman"/>
          <w:sz w:val="28"/>
          <w:szCs w:val="28"/>
          <w:lang w:val="ru-RU"/>
        </w:rPr>
      </w:pPr>
      <w:r w:rsidRPr="00A50C5D">
        <w:rPr>
          <w:rFonts w:cs="Times New Roman"/>
          <w:sz w:val="28"/>
          <w:szCs w:val="28"/>
          <w:lang w:val="ru-RU"/>
        </w:rPr>
        <w:t>- контроль за действиями сотрудников,</w:t>
      </w:r>
      <w:r>
        <w:rPr>
          <w:rFonts w:cs="Times New Roman"/>
          <w:sz w:val="28"/>
          <w:szCs w:val="28"/>
          <w:lang w:val="ru-RU"/>
        </w:rPr>
        <w:t xml:space="preserve"> использующих биометрическое ПО;</w:t>
      </w:r>
    </w:p>
    <w:p w14:paraId="327019F2" w14:textId="77777777" w:rsidR="00AB37E8" w:rsidRDefault="00AB37E8" w:rsidP="00AB37E8">
      <w:pPr>
        <w:spacing w:after="0" w:line="240" w:lineRule="auto"/>
        <w:ind w:firstLine="720"/>
        <w:jc w:val="both"/>
        <w:rPr>
          <w:rFonts w:cs="Times New Roman"/>
          <w:b/>
          <w:bCs/>
          <w:sz w:val="28"/>
          <w:szCs w:val="28"/>
          <w:lang w:val="ru-RU"/>
        </w:rPr>
      </w:pPr>
    </w:p>
    <w:p w14:paraId="11A02BA3" w14:textId="77777777" w:rsidR="00AB37E8" w:rsidRPr="00762176" w:rsidRDefault="00AB37E8" w:rsidP="00AB37E8">
      <w:pPr>
        <w:spacing w:after="0" w:line="240" w:lineRule="auto"/>
        <w:ind w:firstLine="720"/>
        <w:jc w:val="both"/>
        <w:rPr>
          <w:rFonts w:cs="Times New Roman"/>
          <w:b/>
          <w:bCs/>
          <w:sz w:val="28"/>
          <w:szCs w:val="28"/>
          <w:lang w:val="ru-RU"/>
        </w:rPr>
      </w:pPr>
      <w:r>
        <w:rPr>
          <w:rFonts w:cs="Times New Roman"/>
          <w:b/>
          <w:bCs/>
          <w:sz w:val="28"/>
          <w:szCs w:val="28"/>
          <w:lang w:val="ru-RU"/>
        </w:rPr>
        <w:t>7</w:t>
      </w:r>
      <w:r w:rsidRPr="00762176">
        <w:rPr>
          <w:rFonts w:cs="Times New Roman"/>
          <w:b/>
          <w:bCs/>
          <w:sz w:val="28"/>
          <w:szCs w:val="28"/>
          <w:lang w:val="ru-RU"/>
        </w:rPr>
        <w:t>. Обучение персонала</w:t>
      </w:r>
    </w:p>
    <w:p w14:paraId="48B6D412" w14:textId="77777777" w:rsidR="00AB37E8" w:rsidRPr="00AE49AA" w:rsidRDefault="00AB37E8" w:rsidP="00AB37E8">
      <w:pPr>
        <w:spacing w:after="0" w:line="240" w:lineRule="auto"/>
        <w:ind w:firstLine="720"/>
        <w:jc w:val="both"/>
        <w:rPr>
          <w:rFonts w:cs="Times New Roman"/>
          <w:sz w:val="28"/>
          <w:szCs w:val="28"/>
          <w:lang w:val="ru-RU"/>
        </w:rPr>
      </w:pPr>
      <w:r>
        <w:rPr>
          <w:rFonts w:cs="Times New Roman"/>
          <w:sz w:val="28"/>
          <w:szCs w:val="28"/>
          <w:lang w:val="ru-RU"/>
        </w:rPr>
        <w:t xml:space="preserve">- утвердить и начать обучение в </w:t>
      </w:r>
      <w:r w:rsidRPr="00AE49AA">
        <w:rPr>
          <w:rFonts w:cs="Times New Roman"/>
          <w:sz w:val="28"/>
          <w:szCs w:val="28"/>
          <w:lang w:val="ru-RU"/>
        </w:rPr>
        <w:t>Ко</w:t>
      </w:r>
      <w:r>
        <w:rPr>
          <w:rFonts w:cs="Times New Roman"/>
          <w:sz w:val="28"/>
          <w:szCs w:val="28"/>
          <w:lang w:val="ru-RU"/>
        </w:rPr>
        <w:t>станайской  академии</w:t>
      </w:r>
      <w:r w:rsidRPr="00AE49AA">
        <w:rPr>
          <w:rFonts w:cs="Times New Roman"/>
          <w:sz w:val="28"/>
          <w:szCs w:val="28"/>
          <w:lang w:val="ru-RU"/>
        </w:rPr>
        <w:t xml:space="preserve"> Министерства внутренних дел Республики Казахстан имени Шракбека Кабылбаева </w:t>
      </w:r>
      <w:r w:rsidRPr="00AE49AA">
        <w:rPr>
          <w:rFonts w:cs="Times New Roman"/>
          <w:bCs/>
          <w:sz w:val="28"/>
          <w:szCs w:val="28"/>
          <w:lang w:val="ru-RU"/>
        </w:rPr>
        <w:t>по дисциплине «Технико-криминалистическое обеспечение содержания осужденных в учреждениях уголовно-исполнительной системы» для обучающихся (бакалавров)</w:t>
      </w:r>
      <w:r>
        <w:rPr>
          <w:rFonts w:cs="Times New Roman"/>
          <w:bCs/>
          <w:sz w:val="28"/>
          <w:szCs w:val="28"/>
          <w:lang w:val="ru-RU"/>
        </w:rPr>
        <w:t>;</w:t>
      </w:r>
    </w:p>
    <w:p w14:paraId="28F297CC"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организовать </w:t>
      </w:r>
      <w:r w:rsidRPr="00DE16C3">
        <w:rPr>
          <w:rFonts w:cs="Times New Roman"/>
          <w:sz w:val="28"/>
          <w:szCs w:val="28"/>
          <w:lang w:val="ru-RU"/>
        </w:rPr>
        <w:t xml:space="preserve">курсы </w:t>
      </w:r>
      <w:r>
        <w:rPr>
          <w:rFonts w:cs="Times New Roman"/>
          <w:sz w:val="28"/>
          <w:szCs w:val="28"/>
          <w:lang w:val="ru-RU"/>
        </w:rPr>
        <w:t xml:space="preserve">повышения квалификации </w:t>
      </w:r>
      <w:r w:rsidRPr="00DE16C3">
        <w:rPr>
          <w:rFonts w:cs="Times New Roman"/>
          <w:sz w:val="28"/>
          <w:szCs w:val="28"/>
          <w:lang w:val="ru-RU"/>
        </w:rPr>
        <w:t xml:space="preserve">по использованию технических </w:t>
      </w:r>
      <w:r>
        <w:rPr>
          <w:rFonts w:cs="Times New Roman"/>
          <w:sz w:val="28"/>
          <w:szCs w:val="28"/>
          <w:lang w:val="ru-RU"/>
        </w:rPr>
        <w:t>средств контроля и наблюдения;</w:t>
      </w:r>
    </w:p>
    <w:p w14:paraId="7DB63E1A"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организовать тренинги </w:t>
      </w:r>
      <w:r>
        <w:rPr>
          <w:rFonts w:cs="Times New Roman"/>
          <w:bCs/>
          <w:iCs/>
          <w:sz w:val="28"/>
          <w:szCs w:val="28"/>
          <w:lang w:val="ru-RU"/>
        </w:rPr>
        <w:t>по изучению</w:t>
      </w:r>
      <w:r w:rsidRPr="0061156F">
        <w:rPr>
          <w:rFonts w:cs="Times New Roman"/>
          <w:bCs/>
          <w:iCs/>
          <w:sz w:val="28"/>
          <w:szCs w:val="28"/>
          <w:lang w:val="ru-RU"/>
        </w:rPr>
        <w:t xml:space="preserve"> новых </w:t>
      </w:r>
      <w:r w:rsidRPr="0061156F">
        <w:rPr>
          <w:rFonts w:cs="Times New Roman"/>
          <w:bCs/>
          <w:iCs/>
          <w:sz w:val="28"/>
          <w:szCs w:val="28"/>
        </w:rPr>
        <w:t>IT</w:t>
      </w:r>
      <w:r w:rsidRPr="0061156F">
        <w:rPr>
          <w:rFonts w:cs="Times New Roman"/>
          <w:bCs/>
          <w:iCs/>
          <w:sz w:val="28"/>
          <w:szCs w:val="28"/>
          <w:lang w:val="ru-RU"/>
        </w:rPr>
        <w:t>-технологий</w:t>
      </w:r>
      <w:r>
        <w:rPr>
          <w:rFonts w:cs="Times New Roman"/>
          <w:sz w:val="28"/>
          <w:szCs w:val="28"/>
          <w:lang w:val="ru-RU"/>
        </w:rPr>
        <w:t>, а также возможностей ИИ и</w:t>
      </w:r>
      <w:r w:rsidRPr="00DE16C3">
        <w:rPr>
          <w:rFonts w:cs="Times New Roman"/>
          <w:sz w:val="28"/>
          <w:szCs w:val="28"/>
          <w:lang w:val="ru-RU"/>
        </w:rPr>
        <w:t xml:space="preserve"> правовы</w:t>
      </w:r>
      <w:r>
        <w:rPr>
          <w:rFonts w:cs="Times New Roman"/>
          <w:sz w:val="28"/>
          <w:szCs w:val="28"/>
          <w:lang w:val="ru-RU"/>
        </w:rPr>
        <w:t>м аспектам использования технико-криминалистических средств и методов;</w:t>
      </w:r>
    </w:p>
    <w:p w14:paraId="53797935" w14:textId="77777777" w:rsidR="00AB37E8" w:rsidRPr="00DE16C3" w:rsidRDefault="00AB37E8" w:rsidP="00AB37E8">
      <w:pPr>
        <w:spacing w:after="0" w:line="240" w:lineRule="auto"/>
        <w:ind w:firstLine="720"/>
        <w:jc w:val="both"/>
        <w:rPr>
          <w:rFonts w:cs="Times New Roman"/>
          <w:sz w:val="28"/>
          <w:szCs w:val="28"/>
          <w:lang w:val="ru-RU"/>
        </w:rPr>
      </w:pPr>
      <w:r w:rsidRPr="00A44E2E">
        <w:rPr>
          <w:rFonts w:cs="Times New Roman"/>
          <w:sz w:val="28"/>
          <w:szCs w:val="28"/>
          <w:lang w:val="ru-RU"/>
        </w:rPr>
        <w:t>-</w:t>
      </w:r>
      <w:r>
        <w:rPr>
          <w:rFonts w:cs="Times New Roman"/>
          <w:sz w:val="28"/>
          <w:szCs w:val="28"/>
          <w:lang w:val="ru-RU"/>
        </w:rPr>
        <w:t xml:space="preserve"> обучающие курсы по </w:t>
      </w:r>
      <w:r w:rsidRPr="00DE16C3">
        <w:rPr>
          <w:rFonts w:cs="Times New Roman"/>
          <w:sz w:val="28"/>
          <w:szCs w:val="28"/>
          <w:lang w:val="ru-RU"/>
        </w:rPr>
        <w:t>этик</w:t>
      </w:r>
      <w:r>
        <w:rPr>
          <w:rFonts w:cs="Times New Roman"/>
          <w:sz w:val="28"/>
          <w:szCs w:val="28"/>
          <w:lang w:val="ru-RU"/>
        </w:rPr>
        <w:t>е</w:t>
      </w:r>
      <w:r w:rsidRPr="00DE16C3">
        <w:rPr>
          <w:rFonts w:cs="Times New Roman"/>
          <w:sz w:val="28"/>
          <w:szCs w:val="28"/>
          <w:lang w:val="ru-RU"/>
        </w:rPr>
        <w:t xml:space="preserve"> обращения с осужденными.</w:t>
      </w:r>
    </w:p>
    <w:p w14:paraId="762BD991" w14:textId="77777777" w:rsidR="00AB37E8" w:rsidRPr="003950C9" w:rsidRDefault="00AB37E8" w:rsidP="00AB37E8">
      <w:pPr>
        <w:spacing w:after="0" w:line="240" w:lineRule="auto"/>
        <w:ind w:firstLine="720"/>
        <w:jc w:val="both"/>
        <w:rPr>
          <w:rFonts w:cs="Times New Roman"/>
          <w:b/>
          <w:sz w:val="28"/>
          <w:szCs w:val="28"/>
          <w:lang w:val="ru-RU"/>
        </w:rPr>
      </w:pPr>
      <w:r w:rsidRPr="003950C9">
        <w:rPr>
          <w:rFonts w:cs="Times New Roman"/>
          <w:b/>
          <w:sz w:val="28"/>
          <w:szCs w:val="28"/>
          <w:lang w:val="ru-RU"/>
        </w:rPr>
        <w:t>7.1. Повышение квалификации:</w:t>
      </w:r>
    </w:p>
    <w:p w14:paraId="0B467E6C"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w:t>
      </w:r>
      <w:r w:rsidRPr="00DE16C3">
        <w:rPr>
          <w:rFonts w:cs="Times New Roman"/>
          <w:sz w:val="28"/>
          <w:szCs w:val="28"/>
          <w:lang w:val="ru-RU"/>
        </w:rPr>
        <w:t>регулярные тренинги 1–2 раза в год;</w:t>
      </w:r>
    </w:p>
    <w:p w14:paraId="2A6CBAB2"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Pr>
          <w:rFonts w:cs="Times New Roman"/>
          <w:sz w:val="28"/>
          <w:szCs w:val="28"/>
          <w:lang w:val="ru-RU"/>
        </w:rPr>
        <w:t xml:space="preserve"> </w:t>
      </w:r>
      <w:r w:rsidRPr="00DE16C3">
        <w:rPr>
          <w:rFonts w:cs="Times New Roman"/>
          <w:sz w:val="28"/>
          <w:szCs w:val="28"/>
          <w:lang w:val="ru-RU"/>
        </w:rPr>
        <w:t>проверка</w:t>
      </w:r>
      <w:r>
        <w:rPr>
          <w:rFonts w:cs="Times New Roman"/>
          <w:sz w:val="28"/>
          <w:szCs w:val="28"/>
          <w:lang w:val="ru-RU"/>
        </w:rPr>
        <w:t xml:space="preserve"> знаний и практических навыков;</w:t>
      </w:r>
    </w:p>
    <w:p w14:paraId="284300C1" w14:textId="77777777" w:rsidR="00AB37E8" w:rsidRPr="00DE16C3" w:rsidRDefault="00AB37E8" w:rsidP="00AB37E8">
      <w:pPr>
        <w:spacing w:after="0" w:line="240" w:lineRule="auto"/>
        <w:ind w:firstLine="720"/>
        <w:jc w:val="both"/>
        <w:rPr>
          <w:rFonts w:cs="Times New Roman"/>
          <w:sz w:val="28"/>
          <w:szCs w:val="28"/>
          <w:lang w:val="ru-RU"/>
        </w:rPr>
      </w:pPr>
      <w:r w:rsidRPr="00762176">
        <w:rPr>
          <w:rFonts w:cs="Times New Roman"/>
          <w:sz w:val="28"/>
          <w:szCs w:val="28"/>
          <w:lang w:val="ru-RU"/>
        </w:rPr>
        <w:t>-</w:t>
      </w:r>
      <w:r w:rsidRPr="00DE16C3">
        <w:rPr>
          <w:rFonts w:cs="Times New Roman"/>
          <w:sz w:val="28"/>
          <w:szCs w:val="28"/>
          <w:lang w:val="ru-RU"/>
        </w:rPr>
        <w:t>симуляции чрезвычайных ситуаций с отработкой алгоритмов реагирования.</w:t>
      </w:r>
    </w:p>
    <w:p w14:paraId="2D80A788" w14:textId="77777777" w:rsidR="00AB37E8" w:rsidRDefault="00AB37E8" w:rsidP="00AB37E8">
      <w:pPr>
        <w:spacing w:after="0" w:line="240" w:lineRule="auto"/>
        <w:jc w:val="both"/>
        <w:rPr>
          <w:rFonts w:cs="Times New Roman"/>
          <w:b/>
          <w:bCs/>
          <w:sz w:val="28"/>
          <w:szCs w:val="28"/>
          <w:lang w:val="ru-RU"/>
        </w:rPr>
      </w:pPr>
    </w:p>
    <w:p w14:paraId="3BA7E7D2" w14:textId="77777777" w:rsidR="00AB37E8" w:rsidRPr="00B53D68" w:rsidRDefault="00AB37E8" w:rsidP="00AB37E8">
      <w:pPr>
        <w:spacing w:after="0" w:line="240" w:lineRule="auto"/>
        <w:ind w:firstLine="709"/>
        <w:jc w:val="both"/>
        <w:rPr>
          <w:rFonts w:cs="Times New Roman"/>
          <w:b/>
          <w:bCs/>
          <w:sz w:val="28"/>
          <w:szCs w:val="28"/>
          <w:lang w:val="ru-RU"/>
        </w:rPr>
      </w:pPr>
      <w:r>
        <w:rPr>
          <w:rFonts w:cs="Times New Roman"/>
          <w:b/>
          <w:bCs/>
          <w:sz w:val="28"/>
          <w:szCs w:val="28"/>
          <w:lang w:val="ru-RU"/>
        </w:rPr>
        <w:t>8</w:t>
      </w:r>
      <w:r w:rsidRPr="00B53D68">
        <w:rPr>
          <w:rFonts w:cs="Times New Roman"/>
          <w:b/>
          <w:bCs/>
          <w:sz w:val="28"/>
          <w:szCs w:val="28"/>
          <w:lang w:val="ru-RU"/>
        </w:rPr>
        <w:t>. Ответственность</w:t>
      </w:r>
    </w:p>
    <w:p w14:paraId="33752DD8" w14:textId="77777777" w:rsidR="00AB37E8" w:rsidRPr="00DE16C3" w:rsidRDefault="00AB37E8" w:rsidP="00AB37E8">
      <w:pPr>
        <w:spacing w:after="0" w:line="240" w:lineRule="auto"/>
        <w:ind w:firstLine="709"/>
        <w:jc w:val="both"/>
        <w:rPr>
          <w:rFonts w:cs="Times New Roman"/>
          <w:sz w:val="28"/>
          <w:szCs w:val="28"/>
          <w:lang w:val="ru-RU"/>
        </w:rPr>
      </w:pPr>
      <w:r w:rsidRPr="00B53D68">
        <w:rPr>
          <w:rFonts w:cs="Times New Roman"/>
          <w:sz w:val="28"/>
          <w:szCs w:val="28"/>
          <w:lang w:val="ru-RU"/>
        </w:rPr>
        <w:t>8.1. За нарушение поря</w:t>
      </w:r>
      <w:r>
        <w:rPr>
          <w:rFonts w:cs="Times New Roman"/>
          <w:sz w:val="28"/>
          <w:szCs w:val="28"/>
          <w:lang w:val="ru-RU"/>
        </w:rPr>
        <w:t>дка сбора, хранения и обработки информации сотрудники</w:t>
      </w:r>
      <w:r w:rsidRPr="00DE16C3">
        <w:rPr>
          <w:rFonts w:cs="Times New Roman"/>
          <w:sz w:val="28"/>
          <w:szCs w:val="28"/>
          <w:lang w:val="ru-RU"/>
        </w:rPr>
        <w:t xml:space="preserve"> несут дисциплинарную, административную или уголовную ответственность в соответствии с законодательством Р</w:t>
      </w:r>
      <w:r>
        <w:rPr>
          <w:rFonts w:cs="Times New Roman"/>
          <w:sz w:val="28"/>
          <w:szCs w:val="28"/>
          <w:lang w:val="ru-RU"/>
        </w:rPr>
        <w:t>еспублики Казахстан</w:t>
      </w:r>
      <w:r w:rsidRPr="00DE16C3">
        <w:rPr>
          <w:rFonts w:cs="Times New Roman"/>
          <w:sz w:val="28"/>
          <w:szCs w:val="28"/>
          <w:lang w:val="ru-RU"/>
        </w:rPr>
        <w:t>.</w:t>
      </w:r>
    </w:p>
    <w:p w14:paraId="316C870B" w14:textId="77777777" w:rsidR="00AB37E8" w:rsidRDefault="00AB37E8" w:rsidP="00AB37E8">
      <w:pPr>
        <w:spacing w:after="0" w:line="240" w:lineRule="auto"/>
        <w:jc w:val="both"/>
        <w:rPr>
          <w:rFonts w:cs="Times New Roman"/>
          <w:sz w:val="28"/>
          <w:szCs w:val="28"/>
          <w:lang w:val="ru-RU"/>
        </w:rPr>
      </w:pPr>
    </w:p>
    <w:p w14:paraId="2B858717" w14:textId="77777777" w:rsidR="00AB37E8" w:rsidRPr="00CE6585" w:rsidRDefault="00AB37E8" w:rsidP="00AB37E8">
      <w:pPr>
        <w:spacing w:after="0" w:line="240" w:lineRule="auto"/>
        <w:ind w:firstLine="709"/>
        <w:rPr>
          <w:rFonts w:cs="Times New Roman"/>
          <w:b/>
          <w:bCs/>
          <w:sz w:val="28"/>
          <w:szCs w:val="28"/>
        </w:rPr>
      </w:pPr>
      <w:r w:rsidRPr="00CE6585">
        <w:rPr>
          <w:rFonts w:cs="Times New Roman"/>
          <w:b/>
          <w:bCs/>
          <w:sz w:val="28"/>
          <w:szCs w:val="28"/>
        </w:rPr>
        <w:t>9. Этапы внедрения</w:t>
      </w:r>
    </w:p>
    <w:tbl>
      <w:tblPr>
        <w:tblStyle w:val="12"/>
        <w:tblW w:w="9747" w:type="dxa"/>
        <w:tblLook w:val="04A0" w:firstRow="1" w:lastRow="0" w:firstColumn="1" w:lastColumn="0" w:noHBand="0" w:noVBand="1"/>
      </w:tblPr>
      <w:tblGrid>
        <w:gridCol w:w="1668"/>
        <w:gridCol w:w="6520"/>
        <w:gridCol w:w="1559"/>
      </w:tblGrid>
      <w:tr w:rsidR="00AB37E8" w:rsidRPr="00CE6585" w14:paraId="6D8CB0F5" w14:textId="77777777" w:rsidTr="00AB37E8">
        <w:tc>
          <w:tcPr>
            <w:tcW w:w="1668" w:type="dxa"/>
            <w:hideMark/>
          </w:tcPr>
          <w:p w14:paraId="3C9C4BE1" w14:textId="77777777" w:rsidR="00AB37E8" w:rsidRPr="00CE6585" w:rsidRDefault="00AB37E8" w:rsidP="00AB37E8">
            <w:pPr>
              <w:ind w:firstLine="0"/>
              <w:rPr>
                <w:b/>
                <w:bCs/>
              </w:rPr>
            </w:pPr>
            <w:r w:rsidRPr="00CE6585">
              <w:rPr>
                <w:b/>
                <w:bCs/>
              </w:rPr>
              <w:t>Этап</w:t>
            </w:r>
          </w:p>
        </w:tc>
        <w:tc>
          <w:tcPr>
            <w:tcW w:w="6520" w:type="dxa"/>
            <w:hideMark/>
          </w:tcPr>
          <w:p w14:paraId="5317DE5D" w14:textId="77777777" w:rsidR="00AB37E8" w:rsidRPr="00CE6585" w:rsidRDefault="00AB37E8" w:rsidP="00662935">
            <w:pPr>
              <w:ind w:firstLine="709"/>
              <w:rPr>
                <w:b/>
                <w:bCs/>
              </w:rPr>
            </w:pPr>
            <w:r w:rsidRPr="00CE6585">
              <w:rPr>
                <w:b/>
                <w:bCs/>
              </w:rPr>
              <w:t>Содержание</w:t>
            </w:r>
          </w:p>
        </w:tc>
        <w:tc>
          <w:tcPr>
            <w:tcW w:w="1559" w:type="dxa"/>
            <w:hideMark/>
          </w:tcPr>
          <w:p w14:paraId="55BA77A4" w14:textId="77777777" w:rsidR="00AB37E8" w:rsidRPr="00CE6585" w:rsidRDefault="00AB37E8" w:rsidP="00AB37E8">
            <w:pPr>
              <w:ind w:firstLine="0"/>
              <w:rPr>
                <w:b/>
                <w:bCs/>
              </w:rPr>
            </w:pPr>
            <w:r w:rsidRPr="00CE6585">
              <w:rPr>
                <w:b/>
                <w:bCs/>
              </w:rPr>
              <w:t>Сроки</w:t>
            </w:r>
          </w:p>
        </w:tc>
      </w:tr>
      <w:tr w:rsidR="00AB37E8" w:rsidRPr="00CE6585" w14:paraId="666CC31E" w14:textId="77777777" w:rsidTr="00AB37E8">
        <w:tc>
          <w:tcPr>
            <w:tcW w:w="1668" w:type="dxa"/>
            <w:hideMark/>
          </w:tcPr>
          <w:p w14:paraId="496D93CD" w14:textId="77777777" w:rsidR="00AB37E8" w:rsidRPr="00CE6585" w:rsidRDefault="00AB37E8" w:rsidP="00662935">
            <w:pPr>
              <w:ind w:firstLine="709"/>
            </w:pPr>
            <w:r w:rsidRPr="00CE6585">
              <w:t>I</w:t>
            </w:r>
          </w:p>
        </w:tc>
        <w:tc>
          <w:tcPr>
            <w:tcW w:w="6520" w:type="dxa"/>
            <w:hideMark/>
          </w:tcPr>
          <w:p w14:paraId="0BCBEF6D" w14:textId="77777777" w:rsidR="00AB37E8" w:rsidRPr="00CE6585" w:rsidRDefault="00AB37E8" w:rsidP="00662935">
            <w:r w:rsidRPr="00CE6585">
              <w:t>Разработка и тестирование ЕИС</w:t>
            </w:r>
          </w:p>
        </w:tc>
        <w:tc>
          <w:tcPr>
            <w:tcW w:w="1559" w:type="dxa"/>
            <w:hideMark/>
          </w:tcPr>
          <w:p w14:paraId="29ACD4CF" w14:textId="77777777" w:rsidR="00AB37E8" w:rsidRPr="00314C35" w:rsidRDefault="00AB37E8" w:rsidP="00AB37E8">
            <w:pPr>
              <w:ind w:firstLine="0"/>
            </w:pPr>
            <w:r>
              <w:t>1 год</w:t>
            </w:r>
          </w:p>
        </w:tc>
      </w:tr>
      <w:tr w:rsidR="00AB37E8" w:rsidRPr="00CE6585" w14:paraId="75CC9102" w14:textId="77777777" w:rsidTr="00AB37E8">
        <w:tc>
          <w:tcPr>
            <w:tcW w:w="1668" w:type="dxa"/>
            <w:hideMark/>
          </w:tcPr>
          <w:p w14:paraId="3A3AFC4E" w14:textId="77777777" w:rsidR="00AB37E8" w:rsidRPr="00CE6585" w:rsidRDefault="00AB37E8" w:rsidP="00662935">
            <w:pPr>
              <w:ind w:firstLine="709"/>
            </w:pPr>
            <w:r w:rsidRPr="00CE6585">
              <w:t>II</w:t>
            </w:r>
          </w:p>
        </w:tc>
        <w:tc>
          <w:tcPr>
            <w:tcW w:w="6520" w:type="dxa"/>
            <w:hideMark/>
          </w:tcPr>
          <w:p w14:paraId="03EE047F" w14:textId="77777777" w:rsidR="00AB37E8" w:rsidRPr="00056EB1" w:rsidRDefault="00AB37E8" w:rsidP="00662935">
            <w:r w:rsidRPr="00056EB1">
              <w:t>Закупка и оснащение мобильными устройствами</w:t>
            </w:r>
          </w:p>
        </w:tc>
        <w:tc>
          <w:tcPr>
            <w:tcW w:w="1559" w:type="dxa"/>
            <w:hideMark/>
          </w:tcPr>
          <w:p w14:paraId="5D2F2C8A" w14:textId="77777777" w:rsidR="00AB37E8" w:rsidRPr="00CE6585" w:rsidRDefault="00AB37E8" w:rsidP="00AB37E8">
            <w:pPr>
              <w:ind w:firstLine="0"/>
            </w:pPr>
            <w:r>
              <w:t xml:space="preserve">до 1 года </w:t>
            </w:r>
          </w:p>
        </w:tc>
      </w:tr>
      <w:tr w:rsidR="00AB37E8" w:rsidRPr="00CE6585" w14:paraId="3E5C783F" w14:textId="77777777" w:rsidTr="00AB37E8">
        <w:tc>
          <w:tcPr>
            <w:tcW w:w="1668" w:type="dxa"/>
            <w:hideMark/>
          </w:tcPr>
          <w:p w14:paraId="1879F95B" w14:textId="77777777" w:rsidR="00AB37E8" w:rsidRPr="00CE6585" w:rsidRDefault="00AB37E8" w:rsidP="00662935">
            <w:pPr>
              <w:ind w:firstLine="709"/>
            </w:pPr>
            <w:r w:rsidRPr="00CE6585">
              <w:t>III</w:t>
            </w:r>
          </w:p>
        </w:tc>
        <w:tc>
          <w:tcPr>
            <w:tcW w:w="6520" w:type="dxa"/>
            <w:hideMark/>
          </w:tcPr>
          <w:p w14:paraId="1A5FDABF" w14:textId="77777777" w:rsidR="00AB37E8" w:rsidRPr="00CE6585" w:rsidRDefault="00AB37E8" w:rsidP="00662935">
            <w:r w:rsidRPr="00CE6585">
              <w:t>Обучение сотрудников</w:t>
            </w:r>
          </w:p>
        </w:tc>
        <w:tc>
          <w:tcPr>
            <w:tcW w:w="1559" w:type="dxa"/>
            <w:hideMark/>
          </w:tcPr>
          <w:p w14:paraId="6A579E30" w14:textId="77777777" w:rsidR="00AB37E8" w:rsidRPr="00314C35" w:rsidRDefault="00AB37E8" w:rsidP="00AB37E8">
            <w:pPr>
              <w:ind w:firstLine="0"/>
            </w:pPr>
            <w:r>
              <w:t>2</w:t>
            </w:r>
            <w:r w:rsidRPr="00CE6585">
              <w:t xml:space="preserve"> месяц</w:t>
            </w:r>
            <w:r>
              <w:t>а</w:t>
            </w:r>
          </w:p>
        </w:tc>
      </w:tr>
      <w:tr w:rsidR="00AB37E8" w:rsidRPr="00CE6585" w14:paraId="2B1630D2" w14:textId="77777777" w:rsidTr="00AB37E8">
        <w:tc>
          <w:tcPr>
            <w:tcW w:w="1668" w:type="dxa"/>
            <w:hideMark/>
          </w:tcPr>
          <w:p w14:paraId="02986075" w14:textId="77777777" w:rsidR="00AB37E8" w:rsidRPr="00CE6585" w:rsidRDefault="00AB37E8" w:rsidP="00AB37E8">
            <w:pPr>
              <w:ind w:firstLine="0"/>
            </w:pPr>
            <w:r w:rsidRPr="00CE6585">
              <w:t>IV</w:t>
            </w:r>
          </w:p>
        </w:tc>
        <w:tc>
          <w:tcPr>
            <w:tcW w:w="6520" w:type="dxa"/>
            <w:hideMark/>
          </w:tcPr>
          <w:p w14:paraId="2AB90CFF" w14:textId="77777777" w:rsidR="00AB37E8" w:rsidRPr="00056EB1" w:rsidRDefault="00AB37E8" w:rsidP="00662935">
            <w:r w:rsidRPr="00056EB1">
              <w:t>Пилотное внедрение в одном учреждении</w:t>
            </w:r>
          </w:p>
        </w:tc>
        <w:tc>
          <w:tcPr>
            <w:tcW w:w="1559" w:type="dxa"/>
            <w:hideMark/>
          </w:tcPr>
          <w:p w14:paraId="183457BA" w14:textId="77777777" w:rsidR="00AB37E8" w:rsidRPr="00314C35" w:rsidRDefault="00AB37E8" w:rsidP="00AB37E8">
            <w:pPr>
              <w:ind w:firstLine="0"/>
            </w:pPr>
            <w:r>
              <w:t>6 месяцев</w:t>
            </w:r>
          </w:p>
        </w:tc>
      </w:tr>
      <w:tr w:rsidR="00AB37E8" w:rsidRPr="00CE6585" w14:paraId="16B5DB26" w14:textId="77777777" w:rsidTr="00AB37E8">
        <w:tc>
          <w:tcPr>
            <w:tcW w:w="1668" w:type="dxa"/>
            <w:hideMark/>
          </w:tcPr>
          <w:p w14:paraId="0D5BAF40" w14:textId="77777777" w:rsidR="00AB37E8" w:rsidRPr="00CE6585" w:rsidRDefault="00AB37E8" w:rsidP="00662935">
            <w:pPr>
              <w:ind w:firstLine="709"/>
            </w:pPr>
            <w:r w:rsidRPr="00CE6585">
              <w:t>V</w:t>
            </w:r>
          </w:p>
        </w:tc>
        <w:tc>
          <w:tcPr>
            <w:tcW w:w="6520" w:type="dxa"/>
            <w:hideMark/>
          </w:tcPr>
          <w:p w14:paraId="115EDE41" w14:textId="77777777" w:rsidR="00AB37E8" w:rsidRPr="00056EB1" w:rsidRDefault="00AB37E8" w:rsidP="00662935">
            <w:r w:rsidRPr="00056EB1">
              <w:t>Расширение на все учреждения минимальной безопасности</w:t>
            </w:r>
          </w:p>
        </w:tc>
        <w:tc>
          <w:tcPr>
            <w:tcW w:w="1559" w:type="dxa"/>
            <w:hideMark/>
          </w:tcPr>
          <w:p w14:paraId="7F811955" w14:textId="77777777" w:rsidR="00AB37E8" w:rsidRPr="00CE6585" w:rsidRDefault="00AB37E8" w:rsidP="00AB37E8">
            <w:pPr>
              <w:ind w:firstLine="0"/>
            </w:pPr>
            <w:r w:rsidRPr="00CE6585">
              <w:t xml:space="preserve">до </w:t>
            </w:r>
            <w:r>
              <w:t>1 года</w:t>
            </w:r>
          </w:p>
        </w:tc>
      </w:tr>
    </w:tbl>
    <w:p w14:paraId="0A5D7632" w14:textId="77777777" w:rsidR="00AB37E8" w:rsidRDefault="00AB37E8" w:rsidP="00054B15">
      <w:pPr>
        <w:spacing w:after="0" w:line="240" w:lineRule="auto"/>
        <w:rPr>
          <w:rFonts w:eastAsia="Calibri" w:cs="Times New Roman"/>
          <w:b/>
          <w:caps/>
          <w:sz w:val="28"/>
          <w:szCs w:val="28"/>
          <w:lang w:val="ru-RU"/>
        </w:rPr>
      </w:pPr>
    </w:p>
    <w:p w14:paraId="42DA9069" w14:textId="286242CF" w:rsidR="00D50766" w:rsidRPr="00207730" w:rsidRDefault="00DE753F" w:rsidP="005320DD">
      <w:pPr>
        <w:spacing w:after="0" w:line="240" w:lineRule="auto"/>
        <w:jc w:val="center"/>
        <w:rPr>
          <w:rFonts w:eastAsia="Calibri" w:cs="Times New Roman"/>
          <w:b/>
          <w:caps/>
          <w:sz w:val="28"/>
          <w:szCs w:val="28"/>
          <w:lang w:val="ru-RU"/>
        </w:rPr>
      </w:pPr>
      <w:r w:rsidRPr="00207730">
        <w:rPr>
          <w:rFonts w:eastAsia="Calibri" w:cs="Times New Roman"/>
          <w:b/>
          <w:caps/>
          <w:sz w:val="28"/>
          <w:szCs w:val="28"/>
          <w:lang w:val="ru-RU"/>
        </w:rPr>
        <w:t xml:space="preserve">Приложение </w:t>
      </w:r>
      <w:bookmarkEnd w:id="281"/>
      <w:r w:rsidR="005320DD">
        <w:rPr>
          <w:rFonts w:eastAsia="Calibri" w:cs="Times New Roman"/>
          <w:b/>
          <w:caps/>
          <w:sz w:val="28"/>
          <w:szCs w:val="28"/>
          <w:lang w:val="ru-RU"/>
        </w:rPr>
        <w:t>е</w:t>
      </w:r>
    </w:p>
    <w:p w14:paraId="55E2F412" w14:textId="77777777" w:rsidR="00D50766" w:rsidRPr="00207730" w:rsidRDefault="00D50766" w:rsidP="00742C3F">
      <w:pPr>
        <w:spacing w:after="0" w:line="240" w:lineRule="auto"/>
        <w:ind w:firstLine="709"/>
        <w:rPr>
          <w:rFonts w:cs="Times New Roman"/>
          <w:sz w:val="28"/>
          <w:szCs w:val="28"/>
          <w:lang w:val="ru-RU"/>
        </w:rPr>
      </w:pPr>
    </w:p>
    <w:p w14:paraId="33E9DAB4" w14:textId="77777777" w:rsidR="001A0104" w:rsidRPr="00207730" w:rsidRDefault="00DE753F" w:rsidP="00742C3F">
      <w:pPr>
        <w:spacing w:after="0" w:line="240" w:lineRule="auto"/>
        <w:ind w:firstLine="709"/>
        <w:jc w:val="center"/>
        <w:rPr>
          <w:rFonts w:ascii="Times New Roman Полужирный" w:hAnsi="Times New Roman Полужирный" w:cs="Times New Roman"/>
          <w:b/>
          <w:caps/>
          <w:sz w:val="28"/>
          <w:szCs w:val="28"/>
          <w:lang w:val="ru-RU"/>
        </w:rPr>
      </w:pPr>
      <w:r w:rsidRPr="00207730">
        <w:rPr>
          <w:rFonts w:ascii="Times New Roman Полужирный" w:hAnsi="Times New Roman Полужирный" w:cs="Times New Roman"/>
          <w:b/>
          <w:caps/>
          <w:sz w:val="28"/>
          <w:szCs w:val="28"/>
          <w:lang w:val="ru-RU"/>
        </w:rPr>
        <w:t xml:space="preserve">Анкета </w:t>
      </w:r>
    </w:p>
    <w:p w14:paraId="7EBA2DE7" w14:textId="558A40EE" w:rsidR="00D50766" w:rsidRPr="00207730" w:rsidRDefault="00DE753F" w:rsidP="00742C3F">
      <w:pPr>
        <w:spacing w:after="0" w:line="240" w:lineRule="auto"/>
        <w:ind w:firstLine="709"/>
        <w:jc w:val="center"/>
        <w:rPr>
          <w:rFonts w:cs="Times New Roman"/>
          <w:b/>
          <w:sz w:val="28"/>
          <w:szCs w:val="28"/>
          <w:lang w:val="ru-RU"/>
        </w:rPr>
      </w:pPr>
      <w:r w:rsidRPr="00207730">
        <w:rPr>
          <w:rFonts w:cs="Times New Roman"/>
          <w:b/>
          <w:sz w:val="28"/>
          <w:szCs w:val="28"/>
          <w:lang w:val="ru-RU"/>
        </w:rPr>
        <w:t>авторского социологического исследования по теме «Техническое обеспечение содержания осужденных учреждений уголовно-исполнительной системы»</w:t>
      </w:r>
    </w:p>
    <w:p w14:paraId="477FEF2E" w14:textId="77777777" w:rsidR="00D50766" w:rsidRPr="00207730" w:rsidRDefault="00D50766" w:rsidP="00742C3F">
      <w:pPr>
        <w:spacing w:after="0" w:line="240" w:lineRule="auto"/>
        <w:ind w:firstLine="709"/>
        <w:jc w:val="both"/>
        <w:rPr>
          <w:rFonts w:cs="Times New Roman"/>
          <w:b/>
          <w:sz w:val="28"/>
          <w:szCs w:val="28"/>
          <w:lang w:val="ru-RU"/>
        </w:rPr>
      </w:pPr>
    </w:p>
    <w:p w14:paraId="12077FB8"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 В каком органе Вы работаете?</w:t>
      </w:r>
    </w:p>
    <w:p w14:paraId="44BB7EAD" w14:textId="354FACFD"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BCF6ED4" wp14:editId="1A1612A3">
            <wp:extent cx="259080" cy="228600"/>
            <wp:effectExtent l="0" t="0" r="0" b="0"/>
            <wp:docPr id="2097202977" name="Рисунок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Комитет УИС</w:t>
      </w:r>
    </w:p>
    <w:p w14:paraId="67F77B9A" w14:textId="5C2F21D3"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FDB6ECB" wp14:editId="5BD5C0DE">
            <wp:extent cx="259080" cy="228600"/>
            <wp:effectExtent l="0" t="0" r="0" b="0"/>
            <wp:docPr id="2097202976" name="Рисунок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Департамент УИС</w:t>
      </w:r>
    </w:p>
    <w:p w14:paraId="1C4DAB19" w14:textId="5E304C96"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03628EE" wp14:editId="3254F3B1">
            <wp:extent cx="259080" cy="228600"/>
            <wp:effectExtent l="0" t="0" r="0" b="0"/>
            <wp:docPr id="2097202975" name="Рисунок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Учреждения УИС</w:t>
      </w:r>
    </w:p>
    <w:p w14:paraId="6AA9A3FD" w14:textId="124AFF53"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8CCFB5F" wp14:editId="0015AE7D">
            <wp:extent cx="259080" cy="228600"/>
            <wp:effectExtent l="0" t="0" r="0" b="0"/>
            <wp:docPr id="2097202974" name="Рисунок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Служба пробации</w:t>
      </w:r>
    </w:p>
    <w:p w14:paraId="09050CD0" w14:textId="5D3CEA5A"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AD414DF" wp14:editId="5AD39513">
            <wp:extent cx="259080" cy="228600"/>
            <wp:effectExtent l="0" t="0" r="0" b="0"/>
            <wp:docPr id="2097202973" name="Рисунок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Департамент полиции</w:t>
      </w:r>
    </w:p>
    <w:p w14:paraId="21C92A42" w14:textId="579F80F6"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531930A" wp14:editId="020AE56E">
            <wp:extent cx="259080" cy="228600"/>
            <wp:effectExtent l="0" t="0" r="0" b="0"/>
            <wp:docPr id="2097202972" name="Рисунок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Прокуратура</w:t>
      </w:r>
    </w:p>
    <w:p w14:paraId="3D66DD46" w14:textId="322D1E32"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9E2D348" wp14:editId="771060CF">
            <wp:extent cx="259080" cy="228600"/>
            <wp:effectExtent l="0" t="0" r="0" b="0"/>
            <wp:docPr id="2097202971" name="Рисунок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Антикоррупционная служба</w:t>
      </w:r>
    </w:p>
    <w:p w14:paraId="2E43A238" w14:textId="68D77605"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DD03351" wp14:editId="4A5ED9B7">
            <wp:extent cx="259080" cy="228600"/>
            <wp:effectExtent l="0" t="0" r="0" b="0"/>
            <wp:docPr id="2097202970" name="Рисунок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Служба экономических расследований</w:t>
      </w:r>
    </w:p>
    <w:p w14:paraId="73B3055F"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2. Стаж работы в правоохранительных органах</w:t>
      </w:r>
    </w:p>
    <w:p w14:paraId="35E21535" w14:textId="64B398F7"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74D932E" wp14:editId="33D31D45">
            <wp:extent cx="259080" cy="228600"/>
            <wp:effectExtent l="0" t="0" r="0" b="0"/>
            <wp:docPr id="2097202969" name="Рисунок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2-х до 5 лет</w:t>
      </w:r>
    </w:p>
    <w:p w14:paraId="3D546A4C" w14:textId="0CA8E844"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613FCA4" wp14:editId="4516A719">
            <wp:extent cx="259080" cy="228600"/>
            <wp:effectExtent l="0" t="0" r="0" b="0"/>
            <wp:docPr id="2097202968" name="Рисунок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5-и до 10 лет</w:t>
      </w:r>
    </w:p>
    <w:p w14:paraId="6A7EA97E" w14:textId="469604D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7CFEA82" wp14:editId="11154B6B">
            <wp:extent cx="259080" cy="228600"/>
            <wp:effectExtent l="0" t="0" r="0" b="0"/>
            <wp:docPr id="2097202967" name="Рисунок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10 до 15 лет</w:t>
      </w:r>
    </w:p>
    <w:p w14:paraId="18393658" w14:textId="4E640C42"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E644948" wp14:editId="78FAF978">
            <wp:extent cx="259080" cy="228600"/>
            <wp:effectExtent l="0" t="0" r="0" b="0"/>
            <wp:docPr id="2097202966" name="Рисунок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15 до 20 лет</w:t>
      </w:r>
    </w:p>
    <w:p w14:paraId="65E69333" w14:textId="69BC5664"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85C10A6" wp14:editId="4F417A3D">
            <wp:extent cx="259080" cy="228600"/>
            <wp:effectExtent l="0" t="0" r="0" b="0"/>
            <wp:docPr id="2097202965" name="Рисунок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свыше 20 лет</w:t>
      </w:r>
    </w:p>
    <w:p w14:paraId="59AA056F"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3. По Вашему мнению, лица, совершившие особо тяжкие преступления, должны отбывать уголовное наказание...</w:t>
      </w:r>
    </w:p>
    <w:p w14:paraId="6A9F6177" w14:textId="1A1CB111"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4EF75A57" wp14:editId="1DFB4390">
            <wp:extent cx="259080" cy="228600"/>
            <wp:effectExtent l="0" t="0" r="0" b="0"/>
            <wp:docPr id="2097202964" name="Рисунок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закрытого типа</w:t>
      </w:r>
    </w:p>
    <w:p w14:paraId="7F6B12E1" w14:textId="4C08B2F2"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25191A1" wp14:editId="4B5BB724">
            <wp:extent cx="259080" cy="228600"/>
            <wp:effectExtent l="0" t="0" r="0" b="0"/>
            <wp:docPr id="2097202963" name="Рисунок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xml:space="preserve"> в учреждениях УИС открытого типа</w:t>
      </w:r>
    </w:p>
    <w:p w14:paraId="49C03D38" w14:textId="176329C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E4C6EAF" wp14:editId="188DB307">
            <wp:extent cx="259080" cy="228600"/>
            <wp:effectExtent l="0" t="0" r="0" b="0"/>
            <wp:docPr id="2097202962" name="Рисунок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виде ареста</w:t>
      </w:r>
    </w:p>
    <w:p w14:paraId="6EF9745E" w14:textId="7ECE37C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53EF4F6" wp14:editId="0F19C9F2">
            <wp:extent cx="259080" cy="228600"/>
            <wp:effectExtent l="0" t="0" r="0" b="0"/>
            <wp:docPr id="2097202961" name="Рисунок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использованием технических средства слежения и контроля, без лишения свободы</w:t>
      </w:r>
    </w:p>
    <w:p w14:paraId="72F230FB" w14:textId="2FBA0E8A"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B48537C" wp14:editId="6B64F771">
            <wp:extent cx="259080" cy="228600"/>
            <wp:effectExtent l="0" t="0" r="0" b="0"/>
            <wp:docPr id="2097202960" name="Рисунок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20B7BF40" wp14:editId="1B75A28A">
            <wp:extent cx="914400" cy="228600"/>
            <wp:effectExtent l="0" t="0" r="0" b="0"/>
            <wp:docPr id="2097202958" name="Рисунок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504E10AF"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4. По Вашему мнению, лица, совершившие тяжкие преступления, должны отбывать меру уголовного наказания...</w:t>
      </w:r>
    </w:p>
    <w:p w14:paraId="5DE2DB05" w14:textId="4F2CA6EB"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4430AFD3" wp14:editId="0AE93E9C">
            <wp:extent cx="259080" cy="228600"/>
            <wp:effectExtent l="0" t="0" r="0" b="0"/>
            <wp:docPr id="2097202957" name="Рисунок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закрытого типа</w:t>
      </w:r>
    </w:p>
    <w:p w14:paraId="62F939AA" w14:textId="0AAC5189"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AD606A0" wp14:editId="31139C2C">
            <wp:extent cx="259080" cy="228600"/>
            <wp:effectExtent l="0" t="0" r="0" b="0"/>
            <wp:docPr id="2097202956" name="Рисунок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открытого типа</w:t>
      </w:r>
    </w:p>
    <w:p w14:paraId="0E260959" w14:textId="12CB04FD"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FC8DADB" wp14:editId="585B11FC">
            <wp:extent cx="259080" cy="228600"/>
            <wp:effectExtent l="0" t="0" r="0" b="0"/>
            <wp:docPr id="2097202955" name="Рисунок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виде ареста</w:t>
      </w:r>
    </w:p>
    <w:p w14:paraId="644165F5" w14:textId="19B5563D"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780B5E8" wp14:editId="38CDCDC2">
            <wp:extent cx="259080" cy="228600"/>
            <wp:effectExtent l="0" t="0" r="0" b="0"/>
            <wp:docPr id="2097202954" name="Рисунок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использованием технические средства слежения и контроля, без лишения свободы</w:t>
      </w:r>
    </w:p>
    <w:p w14:paraId="3BF164E9" w14:textId="6896F499"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FCF87E2" wp14:editId="4A5B63D1">
            <wp:extent cx="259080" cy="228600"/>
            <wp:effectExtent l="0" t="0" r="0" b="0"/>
            <wp:docPr id="2097202953" name="Рисунок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779CB3A7" wp14:editId="2F1128AF">
            <wp:extent cx="914400" cy="228600"/>
            <wp:effectExtent l="0" t="0" r="0" b="0"/>
            <wp:docPr id="2097202952" name="Рисунок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36B9109E"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5. По Вашему мнению, лица, совершившие коррупционные преступления, должны отбывать меру уголовного наказания...</w:t>
      </w:r>
    </w:p>
    <w:p w14:paraId="74BF4C4C" w14:textId="7924907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1A5039B" wp14:editId="4052A0A9">
            <wp:extent cx="259080" cy="228600"/>
            <wp:effectExtent l="0" t="0" r="0" b="0"/>
            <wp:docPr id="2097202951" name="Рисунок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закрытого типа</w:t>
      </w:r>
    </w:p>
    <w:p w14:paraId="69DEE3B6" w14:textId="2F4F3EA4"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4288278D" wp14:editId="3CEA3A21">
            <wp:extent cx="259080" cy="228600"/>
            <wp:effectExtent l="0" t="0" r="0" b="0"/>
            <wp:docPr id="2097202950" name="Рисунок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открытого типа</w:t>
      </w:r>
    </w:p>
    <w:p w14:paraId="26D2B0BC" w14:textId="3555220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C6228AE" wp14:editId="00C4C973">
            <wp:extent cx="259080" cy="228600"/>
            <wp:effectExtent l="0" t="0" r="0" b="0"/>
            <wp:docPr id="2097202949" name="Рисунок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применить уголовное наказание без изоляции от общества с привлечением службы пробации</w:t>
      </w:r>
    </w:p>
    <w:p w14:paraId="7BD2DA2F" w14:textId="749707DE"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CBFA0F5" wp14:editId="187102DE">
            <wp:extent cx="259080" cy="228600"/>
            <wp:effectExtent l="0" t="0" r="0" b="0"/>
            <wp:docPr id="2097202948" name="Рисунок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использованием технические средства слежения и контроля, без лишения свободы</w:t>
      </w:r>
    </w:p>
    <w:p w14:paraId="63093EA0" w14:textId="2B0AA64D"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E8EB9AF" wp14:editId="4287BA11">
            <wp:extent cx="259080" cy="228600"/>
            <wp:effectExtent l="0" t="0" r="0" b="0"/>
            <wp:docPr id="2097202947" name="Рисунок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047650E2" wp14:editId="6BFA0516">
            <wp:extent cx="914400" cy="228600"/>
            <wp:effectExtent l="0" t="0" r="0" b="0"/>
            <wp:docPr id="2097202946" name="Рисунок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74B45C35"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6. По Вашему мнению, лица, совершившие преступления в сфере экономической деятельности, должны отбывать меру уголовного наказания...</w:t>
      </w:r>
    </w:p>
    <w:p w14:paraId="46426686" w14:textId="3EEE89BA"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4A09AD91" wp14:editId="71A21C84">
            <wp:extent cx="259080" cy="228600"/>
            <wp:effectExtent l="0" t="0" r="0" b="0"/>
            <wp:docPr id="2097202945" name="Рисунок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закрытого типа</w:t>
      </w:r>
    </w:p>
    <w:p w14:paraId="7C63F386" w14:textId="7F609DD1"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05467BE" wp14:editId="732CFA26">
            <wp:extent cx="259080" cy="228600"/>
            <wp:effectExtent l="0" t="0" r="0" b="0"/>
            <wp:docPr id="2097202944" name="Рисунок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открытого типа</w:t>
      </w:r>
    </w:p>
    <w:p w14:paraId="21825B82" w14:textId="41297D4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11CDC95" wp14:editId="1F8569EF">
            <wp:extent cx="259080" cy="228600"/>
            <wp:effectExtent l="0" t="0" r="0" b="0"/>
            <wp:docPr id="34" name="Рисунок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без изоляции от общества с привлечением службы пробации</w:t>
      </w:r>
    </w:p>
    <w:p w14:paraId="20FD5F92" w14:textId="3DEB19E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B472401" wp14:editId="5C3DBF7A">
            <wp:extent cx="259080" cy="228600"/>
            <wp:effectExtent l="0" t="0" r="0" b="0"/>
            <wp:docPr id="35" name="Рисунок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использованием технические средства слежения и контроля, без лишения свободы</w:t>
      </w:r>
    </w:p>
    <w:p w14:paraId="3348399C" w14:textId="11228C98"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33D3F82" wp14:editId="47E79A5D">
            <wp:extent cx="259080" cy="228600"/>
            <wp:effectExtent l="0" t="0" r="0" b="0"/>
            <wp:docPr id="36" name="Рисунок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0FBA55E4" wp14:editId="1B19C2F8">
            <wp:extent cx="914400" cy="228600"/>
            <wp:effectExtent l="0" t="0" r="0" b="0"/>
            <wp:docPr id="37" name="Рисунок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74D6D9C7"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7. По Вашему мнению, лица, совершившие впервые ненасильственные </w:t>
      </w:r>
      <w:r w:rsidR="009351C7" w:rsidRPr="00207730">
        <w:rPr>
          <w:rFonts w:eastAsia="Times New Roman" w:cs="Times New Roman"/>
          <w:b/>
          <w:bCs/>
          <w:sz w:val="24"/>
          <w:szCs w:val="24"/>
          <w:lang w:val="ru-RU" w:eastAsia="ru-RU"/>
        </w:rPr>
        <w:t>преступления должны</w:t>
      </w:r>
      <w:r w:rsidRPr="00207730">
        <w:rPr>
          <w:rFonts w:eastAsia="Times New Roman" w:cs="Times New Roman"/>
          <w:b/>
          <w:bCs/>
          <w:sz w:val="24"/>
          <w:szCs w:val="24"/>
          <w:lang w:val="ru-RU" w:eastAsia="ru-RU"/>
        </w:rPr>
        <w:t xml:space="preserve"> отбывать уголовное наказание...</w:t>
      </w:r>
    </w:p>
    <w:p w14:paraId="716DABC3" w14:textId="21432AC4"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A7DC273" wp14:editId="46596E1F">
            <wp:extent cx="259080" cy="228600"/>
            <wp:effectExtent l="0" t="0" r="0" b="0"/>
            <wp:docPr id="38" name="Рисунок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закрытого типа</w:t>
      </w:r>
    </w:p>
    <w:p w14:paraId="17635D71" w14:textId="0705C1B5"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45999F93" wp14:editId="6FE286C8">
            <wp:extent cx="259080" cy="228600"/>
            <wp:effectExtent l="0" t="0" r="0" b="0"/>
            <wp:docPr id="39" name="Рисунок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учреждениях УИС открытого типа</w:t>
      </w:r>
    </w:p>
    <w:p w14:paraId="5A04666E" w14:textId="626FD0C2"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18BB686" wp14:editId="60599998">
            <wp:extent cx="259080" cy="228600"/>
            <wp:effectExtent l="0" t="0" r="0" b="0"/>
            <wp:docPr id="40" name="Рисунок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виде штрафа</w:t>
      </w:r>
    </w:p>
    <w:p w14:paraId="75DA7482" w14:textId="0A7A5075"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7E610A3" wp14:editId="68664EA2">
            <wp:extent cx="259080" cy="228600"/>
            <wp:effectExtent l="0" t="0" r="0" b="0"/>
            <wp:docPr id="41" name="Рисунок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виде исправительных работ либо ограничения свободы</w:t>
      </w:r>
    </w:p>
    <w:p w14:paraId="58B4844E" w14:textId="60569D6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01934E0" wp14:editId="37E384B4">
            <wp:extent cx="259080" cy="228600"/>
            <wp:effectExtent l="0" t="0" r="0" b="0"/>
            <wp:docPr id="42" name="Рисунок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 использованием технические средства слежения и контроля, без лишения свободы</w:t>
      </w:r>
    </w:p>
    <w:p w14:paraId="20447F87"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8. Считаете ли Вы возможным внедрения такого вида наказания как высылка?</w:t>
      </w:r>
    </w:p>
    <w:p w14:paraId="7EDD13B0" w14:textId="677E5B83"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20E5249" wp14:editId="2E66BDCA">
            <wp:extent cx="259080" cy="228600"/>
            <wp:effectExtent l="0" t="0" r="0" b="0"/>
            <wp:docPr id="43" name="Рисунок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Да</w:t>
      </w:r>
    </w:p>
    <w:p w14:paraId="0249493E" w14:textId="16F6CA79"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A779D5B" wp14:editId="368BC467">
            <wp:extent cx="259080" cy="228600"/>
            <wp:effectExtent l="0" t="0" r="0" b="0"/>
            <wp:docPr id="44" name="Рисунок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Нет, «вор должен сидеть в тюрьме»</w:t>
      </w:r>
    </w:p>
    <w:p w14:paraId="508B7E34" w14:textId="386A9646"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9DC4F94" wp14:editId="2AFA6AFA">
            <wp:extent cx="259080" cy="228600"/>
            <wp:effectExtent l="0" t="0" r="0" b="0"/>
            <wp:docPr id="45" name="Рисунок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Лучше строить новые тюрьмы и содержать всех в жестких камерных условиях</w:t>
      </w:r>
    </w:p>
    <w:p w14:paraId="127570F4" w14:textId="2186F738"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3E597FE" wp14:editId="63E6BE34">
            <wp:extent cx="259080" cy="228600"/>
            <wp:effectExtent l="0" t="0" r="0" b="0"/>
            <wp:docPr id="46" name="Рисунок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1A0499BB" wp14:editId="261BB260">
            <wp:extent cx="914400" cy="228600"/>
            <wp:effectExtent l="0" t="0" r="0" b="0"/>
            <wp:docPr id="47" name="Рисунок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3E7B05E0"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9. По Вашему мнению, при каких условиях к лицу, совершившему впервые ненасильственное преступление, может быть применено наказание в виде высылки?</w:t>
      </w:r>
    </w:p>
    <w:p w14:paraId="109D35EC" w14:textId="6146979B"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D8A6616" wp14:editId="0F96CC6B">
            <wp:extent cx="259080" cy="228600"/>
            <wp:effectExtent l="0" t="0" r="0" b="0"/>
            <wp:docPr id="48" name="Рисунок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полное признание вины</w:t>
      </w:r>
    </w:p>
    <w:p w14:paraId="7A2A6683" w14:textId="3FE67BA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17B3AF4" wp14:editId="272CD98C">
            <wp:extent cx="259080" cy="228600"/>
            <wp:effectExtent l="0" t="0" r="0" b="0"/>
            <wp:docPr id="49" name="Рисунок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частичное признание вины</w:t>
      </w:r>
    </w:p>
    <w:p w14:paraId="47ABB03E" w14:textId="0AEE3AD8"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6F9157C3" wp14:editId="7EA29DEE">
            <wp:extent cx="259080" cy="228600"/>
            <wp:effectExtent l="0" t="0" r="0" b="0"/>
            <wp:docPr id="50" name="Рисунок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xml:space="preserve"> может вообще свою вину не признавать, самое </w:t>
      </w:r>
      <w:r w:rsidR="00694275" w:rsidRPr="00207730">
        <w:rPr>
          <w:rFonts w:eastAsia="Times New Roman" w:cs="Times New Roman"/>
          <w:sz w:val="24"/>
          <w:szCs w:val="24"/>
          <w:lang w:val="ru-RU" w:eastAsia="ru-RU"/>
        </w:rPr>
        <w:t>главное,</w:t>
      </w:r>
      <w:r w:rsidR="00DE753F" w:rsidRPr="00207730">
        <w:rPr>
          <w:rFonts w:eastAsia="Times New Roman" w:cs="Times New Roman"/>
          <w:sz w:val="24"/>
          <w:szCs w:val="24"/>
          <w:lang w:val="ru-RU" w:eastAsia="ru-RU"/>
        </w:rPr>
        <w:t xml:space="preserve"> </w:t>
      </w:r>
      <w:r w:rsidR="00694275" w:rsidRPr="00207730">
        <w:rPr>
          <w:rFonts w:eastAsia="Times New Roman" w:cs="Times New Roman"/>
          <w:sz w:val="24"/>
          <w:szCs w:val="24"/>
          <w:lang w:val="ru-RU" w:eastAsia="ru-RU"/>
        </w:rPr>
        <w:t>чтобы</w:t>
      </w:r>
      <w:r w:rsidR="00DE753F" w:rsidRPr="00207730">
        <w:rPr>
          <w:rFonts w:eastAsia="Times New Roman" w:cs="Times New Roman"/>
          <w:sz w:val="24"/>
          <w:szCs w:val="24"/>
          <w:lang w:val="ru-RU" w:eastAsia="ru-RU"/>
        </w:rPr>
        <w:t xml:space="preserve"> от него была польза</w:t>
      </w:r>
    </w:p>
    <w:p w14:paraId="20950FB8" w14:textId="7AFCF8F9"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5E0CBBA" wp14:editId="3F91BE01">
            <wp:extent cx="259080" cy="228600"/>
            <wp:effectExtent l="0" t="0" r="0" b="0"/>
            <wp:docPr id="51" name="Рисунок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обязан выплатить штраф и исполнить наказание в виде высылки на определенный срок</w:t>
      </w:r>
    </w:p>
    <w:p w14:paraId="1188CD7A" w14:textId="6AD8E83B"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BF47591" wp14:editId="553300A8">
            <wp:extent cx="259080" cy="228600"/>
            <wp:effectExtent l="0" t="0" r="0" b="0"/>
            <wp:docPr id="52" name="Рисунок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3C4EEABB" wp14:editId="20AD1423">
            <wp:extent cx="914400" cy="228600"/>
            <wp:effectExtent l="0" t="0" r="0" b="0"/>
            <wp:docPr id="53" name="Рисунок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3"/>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483F8DAC"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10. По Вашему мнению, наказание в виде высылки, осужденный должен отбывать...</w:t>
      </w:r>
    </w:p>
    <w:p w14:paraId="492ADCD8" w14:textId="18BFEA4D"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A8FE478" wp14:editId="2AEA33CB">
            <wp:extent cx="259080" cy="228600"/>
            <wp:effectExtent l="0" t="0" r="0" b="0"/>
            <wp:docPr id="54" name="Рисунок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 одном из населенных пунктов в пределах своей области</w:t>
      </w:r>
    </w:p>
    <w:p w14:paraId="0C6730C0" w14:textId="70491B0A"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D3CB5F2" wp14:editId="75D1CB9C">
            <wp:extent cx="259080" cy="228600"/>
            <wp:effectExtent l="0" t="0" r="0" b="0"/>
            <wp:docPr id="55" name="Рисунок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однозначно, за пределами своей области</w:t>
      </w:r>
    </w:p>
    <w:p w14:paraId="6DC5E6E7" w14:textId="1E2671A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D1CE366" wp14:editId="0C7D09D9">
            <wp:extent cx="259080" cy="228600"/>
            <wp:effectExtent l="0" t="0" r="0" b="0"/>
            <wp:docPr id="56" name="Рисунок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xml:space="preserve"> пусть отбывает </w:t>
      </w:r>
      <w:r w:rsidR="00694275" w:rsidRPr="00207730">
        <w:rPr>
          <w:rFonts w:eastAsia="Times New Roman" w:cs="Times New Roman"/>
          <w:sz w:val="24"/>
          <w:szCs w:val="24"/>
          <w:lang w:val="ru-RU" w:eastAsia="ru-RU"/>
        </w:rPr>
        <w:t>хоть</w:t>
      </w:r>
      <w:r w:rsidR="00DE753F" w:rsidRPr="00207730">
        <w:rPr>
          <w:rFonts w:eastAsia="Times New Roman" w:cs="Times New Roman"/>
          <w:sz w:val="24"/>
          <w:szCs w:val="24"/>
          <w:lang w:val="ru-RU" w:eastAsia="ru-RU"/>
        </w:rPr>
        <w:t xml:space="preserve"> где, самое главное, чтобы от него была польза для этого населенного пункта</w:t>
      </w:r>
    </w:p>
    <w:p w14:paraId="5C380BC0" w14:textId="5BF1DE86"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84C9BC5" wp14:editId="33EF8C25">
            <wp:extent cx="259080" cy="228600"/>
            <wp:effectExtent l="0" t="0" r="0" b="0"/>
            <wp:docPr id="57" name="Рисунок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6E0094A1" wp14:editId="07E037C5">
            <wp:extent cx="914400" cy="228600"/>
            <wp:effectExtent l="0" t="0" r="0" b="0"/>
            <wp:docPr id="58" name="Рисунок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8"/>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6D27AAE0"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11. По Вашему мнению, какие органы должны осуществлять контроль за осужденными в виде высылки...</w:t>
      </w:r>
    </w:p>
    <w:p w14:paraId="25D34352" w14:textId="5C91AE33"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752C9F1" wp14:editId="3FC82941">
            <wp:extent cx="259080" cy="228600"/>
            <wp:effectExtent l="0" t="0" r="0" b="0"/>
            <wp:docPr id="59" name="Рисунок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служба пробации</w:t>
      </w:r>
    </w:p>
    <w:p w14:paraId="34CA62A7" w14:textId="60F5C627"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E19FA4B" wp14:editId="7CE36E4A">
            <wp:extent cx="259080" cy="228600"/>
            <wp:effectExtent l="0" t="0" r="0" b="0"/>
            <wp:docPr id="60" name="Рисунок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местные участковые инспектора полиции</w:t>
      </w:r>
    </w:p>
    <w:p w14:paraId="53376D8B" w14:textId="5E7EA459"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5A3DD9F" wp14:editId="3C0AF841">
            <wp:extent cx="259080" cy="228600"/>
            <wp:effectExtent l="0" t="0" r="0" b="0"/>
            <wp:docPr id="61" name="Рисунок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местные исполнительные органы</w:t>
      </w:r>
    </w:p>
    <w:p w14:paraId="10725546" w14:textId="03DEBA0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6A79F673" wp14:editId="0BE2BAB2">
            <wp:extent cx="259080" cy="228600"/>
            <wp:effectExtent l="0" t="0" r="0" b="0"/>
            <wp:docPr id="62" name="Рисунок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органы прокуратуры</w:t>
      </w:r>
    </w:p>
    <w:p w14:paraId="0D3E27DD" w14:textId="4C30F0A9"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63F083E0" wp14:editId="1420F36B">
            <wp:extent cx="259080" cy="228600"/>
            <wp:effectExtent l="0" t="0" r="0" b="0"/>
            <wp:docPr id="63" name="Рисунок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1D000A02" wp14:editId="4F26FE8D">
            <wp:extent cx="914400" cy="228600"/>
            <wp:effectExtent l="0" t="0" r="0" b="0"/>
            <wp:docPr id="64" name="Рисунок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4"/>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248BFD10"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12. Как Вы считаете, можно ли осуществлять контроль за осужденными в виде высылки с использованием технических средств?</w:t>
      </w:r>
    </w:p>
    <w:p w14:paraId="297815FF" w14:textId="1EAD47FB"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58CBC34" wp14:editId="26004748">
            <wp:extent cx="259080" cy="228600"/>
            <wp:effectExtent l="0" t="0" r="0" b="0"/>
            <wp:docPr id="65" name="Рисунок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микрочип, биочип</w:t>
      </w:r>
    </w:p>
    <w:p w14:paraId="7EF0A08A" w14:textId="7F21FCE7"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31CE9B0" wp14:editId="73BB69BF">
            <wp:extent cx="259080" cy="228600"/>
            <wp:effectExtent l="0" t="0" r="0" b="0"/>
            <wp:docPr id="66" name="Рисунок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электронный браслет</w:t>
      </w:r>
    </w:p>
    <w:p w14:paraId="704BC438" w14:textId="75FF3CC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73DD3C4" wp14:editId="77D4C75C">
            <wp:extent cx="259080" cy="228600"/>
            <wp:effectExtent l="0" t="0" r="0" b="0"/>
            <wp:docPr id="67" name="Рисунок 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видео контроль</w:t>
      </w:r>
    </w:p>
    <w:p w14:paraId="25B37C60" w14:textId="064A93A3"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9F1BCFB" wp14:editId="38F101BE">
            <wp:extent cx="259080" cy="228600"/>
            <wp:effectExtent l="0" t="0" r="0" b="0"/>
            <wp:docPr id="68" name="Рисунок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система биометрической идентификации</w:t>
      </w:r>
    </w:p>
    <w:p w14:paraId="71B7353B" w14:textId="0F30FDC5"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9EB9432" wp14:editId="10DCB077">
            <wp:extent cx="259080" cy="228600"/>
            <wp:effectExtent l="0" t="0" r="0" b="0"/>
            <wp:docPr id="69" name="Рисунок 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7DA0FFAD" wp14:editId="7D6A81EB">
            <wp:extent cx="914400" cy="228600"/>
            <wp:effectExtent l="0" t="0" r="0" b="0"/>
            <wp:docPr id="70" name="Рисунок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0"/>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1C8207C8"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13. По Вашему мнению, можно ли осуществлять контроль за осужденными в виде высылки с помощью искусственного интеллекта?</w:t>
      </w:r>
    </w:p>
    <w:p w14:paraId="43713423" w14:textId="4C92A8F4"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47D94EC" wp14:editId="7A071984">
            <wp:extent cx="259080" cy="228600"/>
            <wp:effectExtent l="0" t="0" r="0" b="0"/>
            <wp:docPr id="71" name="Рисунок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Да</w:t>
      </w:r>
    </w:p>
    <w:p w14:paraId="68E9EA32" w14:textId="2484289B"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0C6EBFE" wp14:editId="7D6AD49C">
            <wp:extent cx="259080" cy="228600"/>
            <wp:effectExtent l="0" t="0" r="0" b="0"/>
            <wp:docPr id="72" name="Рисунок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Нет, это невозможно</w:t>
      </w:r>
    </w:p>
    <w:p w14:paraId="70CA64F1" w14:textId="343AAFF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6A5822F9" wp14:editId="066B6806">
            <wp:extent cx="259080" cy="228600"/>
            <wp:effectExtent l="0" t="0" r="0" b="0"/>
            <wp:docPr id="73" name="Рисунок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Возможно, только если осужденный находится в удаленном населенном пункте</w:t>
      </w:r>
    </w:p>
    <w:p w14:paraId="1F8F5728" w14:textId="39FBB5E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2429109" wp14:editId="618271B0">
            <wp:extent cx="259080" cy="228600"/>
            <wp:effectExtent l="0" t="0" r="0" b="0"/>
            <wp:docPr id="74" name="Рисунок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5EC2DEC2" wp14:editId="64506007">
            <wp:extent cx="914400" cy="228600"/>
            <wp:effectExtent l="0" t="0" r="0" b="0"/>
            <wp:docPr id="75" name="Рисунок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5"/>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590F58B2" w14:textId="42E1A191"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14. Как Вы считаете, можно ли использовать искусственный интеллект в </w:t>
      </w:r>
      <w:r w:rsidR="00BD3CA2" w:rsidRPr="00207730">
        <w:rPr>
          <w:rFonts w:eastAsia="Times New Roman" w:cs="Times New Roman"/>
          <w:b/>
          <w:bCs/>
          <w:sz w:val="24"/>
          <w:szCs w:val="24"/>
          <w:lang w:val="ru-RU" w:eastAsia="ru-RU"/>
        </w:rPr>
        <w:t>профилактике совершению</w:t>
      </w:r>
      <w:r w:rsidRPr="00207730">
        <w:rPr>
          <w:rFonts w:eastAsia="Times New Roman" w:cs="Times New Roman"/>
          <w:b/>
          <w:bCs/>
          <w:sz w:val="24"/>
          <w:szCs w:val="24"/>
          <w:lang w:val="ru-RU" w:eastAsia="ru-RU"/>
        </w:rPr>
        <w:t xml:space="preserve"> правонарушений в учреждениях минимальной безопасности?</w:t>
      </w:r>
    </w:p>
    <w:p w14:paraId="3CCA8339" w14:textId="2B5BAA18"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4E8A62B" wp14:editId="7A80C661">
            <wp:extent cx="259080" cy="228600"/>
            <wp:effectExtent l="0" t="0" r="0" b="0"/>
            <wp:docPr id="76" name="Рисунок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Да</w:t>
      </w:r>
    </w:p>
    <w:p w14:paraId="40190463" w14:textId="49D22631"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C3BBCD4" wp14:editId="39476F46">
            <wp:extent cx="259080" cy="228600"/>
            <wp:effectExtent l="0" t="0" r="0" b="0"/>
            <wp:docPr id="77" name="Рисунок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Нет</w:t>
      </w:r>
    </w:p>
    <w:p w14:paraId="1ACA2C46" w14:textId="11436BB4"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AC7D893" wp14:editId="0484A9F9">
            <wp:extent cx="259080" cy="228600"/>
            <wp:effectExtent l="0" t="0" r="0" b="0"/>
            <wp:docPr id="78" name="Рисунок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Можно применить, если будет обеспечена информационная безопасность</w:t>
      </w:r>
    </w:p>
    <w:p w14:paraId="591138E5" w14:textId="20B28811"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FCC44CA" wp14:editId="70796B41">
            <wp:extent cx="259080" cy="228600"/>
            <wp:effectExtent l="0" t="0" r="0" b="0"/>
            <wp:docPr id="79" name="Рисунок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Считаю преждевременно</w:t>
      </w:r>
    </w:p>
    <w:p w14:paraId="04C07D44" w14:textId="4FF3C463"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A77B47F" wp14:editId="7D14867C">
            <wp:extent cx="259080" cy="228600"/>
            <wp:effectExtent l="0" t="0" r="0" b="0"/>
            <wp:docPr id="80" name="Рисунок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5D547867" wp14:editId="17783637">
            <wp:extent cx="914400" cy="228600"/>
            <wp:effectExtent l="0" t="0" r="0" b="0"/>
            <wp:docPr id="81" name="Рисунок 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67924589" w14:textId="5081518B"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15.Как Вы </w:t>
      </w:r>
      <w:r w:rsidR="00BD3CA2" w:rsidRPr="00207730">
        <w:rPr>
          <w:rFonts w:eastAsia="Times New Roman" w:cs="Times New Roman"/>
          <w:b/>
          <w:bCs/>
          <w:sz w:val="24"/>
          <w:szCs w:val="24"/>
          <w:lang w:val="ru-RU" w:eastAsia="ru-RU"/>
        </w:rPr>
        <w:t>считаете, возможно</w:t>
      </w:r>
      <w:r w:rsidRPr="00207730">
        <w:rPr>
          <w:rFonts w:eastAsia="Times New Roman" w:cs="Times New Roman"/>
          <w:b/>
          <w:bCs/>
          <w:sz w:val="24"/>
          <w:szCs w:val="24"/>
          <w:lang w:val="ru-RU" w:eastAsia="ru-RU"/>
        </w:rPr>
        <w:t xml:space="preserve"> ли внедрение чипирование осужденных при переводе последних в учреждения минимальной безопасности?</w:t>
      </w:r>
    </w:p>
    <w:p w14:paraId="71827C92" w14:textId="4EA26496"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C9BE276" wp14:editId="79C4967F">
            <wp:extent cx="259080" cy="228600"/>
            <wp:effectExtent l="0" t="0" r="0" b="0"/>
            <wp:docPr id="82" name="Рисунок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Да</w:t>
      </w:r>
    </w:p>
    <w:p w14:paraId="35F1EB25" w14:textId="0B959FE6"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34B7094" wp14:editId="05CE8106">
            <wp:extent cx="259080" cy="228600"/>
            <wp:effectExtent l="0" t="0" r="0" b="0"/>
            <wp:docPr id="83" name="Рисунок 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Нет</w:t>
      </w:r>
    </w:p>
    <w:p w14:paraId="1CD6B8E5" w14:textId="3DEA39EE"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02AC1F3" wp14:editId="5E387275">
            <wp:extent cx="259080" cy="228600"/>
            <wp:effectExtent l="0" t="0" r="0" b="0"/>
            <wp:docPr id="84" name="Рисунок 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Возможно, если это не будет влиять на здоровье осужденных и персонала</w:t>
      </w:r>
    </w:p>
    <w:p w14:paraId="747FE37C" w14:textId="41415DE2"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35F3522" wp14:editId="368BE3F2">
            <wp:extent cx="259080" cy="228600"/>
            <wp:effectExtent l="0" t="0" r="0" b="0"/>
            <wp:docPr id="85" name="Рисунок 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Можно применить, с учетом соблюдения защиты данных</w:t>
      </w:r>
    </w:p>
    <w:p w14:paraId="6946F206" w14:textId="0F45EBF1"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686397D" wp14:editId="2FB494E7">
            <wp:extent cx="259080" cy="228600"/>
            <wp:effectExtent l="0" t="0" r="0" b="0"/>
            <wp:docPr id="86" name="Рисунок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6658259B" wp14:editId="3DC14187">
            <wp:extent cx="914400" cy="228600"/>
            <wp:effectExtent l="0" t="0" r="0" b="0"/>
            <wp:docPr id="87" name="Рисунок 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7"/>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61BFB242" w14:textId="701DB5F4"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16. Как Вы оцениваете создания «умного» учреждения минимальной </w:t>
      </w:r>
      <w:r w:rsidR="00BD3CA2" w:rsidRPr="00207730">
        <w:rPr>
          <w:rFonts w:eastAsia="Times New Roman" w:cs="Times New Roman"/>
          <w:b/>
          <w:bCs/>
          <w:sz w:val="24"/>
          <w:szCs w:val="24"/>
          <w:lang w:val="ru-RU" w:eastAsia="ru-RU"/>
        </w:rPr>
        <w:t>безопасности с</w:t>
      </w:r>
      <w:r w:rsidRPr="00207730">
        <w:rPr>
          <w:rFonts w:eastAsia="Times New Roman" w:cs="Times New Roman"/>
          <w:b/>
          <w:bCs/>
          <w:sz w:val="24"/>
          <w:szCs w:val="24"/>
          <w:lang w:val="ru-RU" w:eastAsia="ru-RU"/>
        </w:rPr>
        <w:t xml:space="preserve"> применением систем биометрической идентификации, а также новых IT-технологий?</w:t>
      </w:r>
    </w:p>
    <w:p w14:paraId="12268544" w14:textId="43D2A169"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EA7AA29" wp14:editId="39FBA931">
            <wp:extent cx="259080" cy="228600"/>
            <wp:effectExtent l="0" t="0" r="0" b="0"/>
            <wp:docPr id="88" name="Рисунок 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Да, это будет намного эффективнее</w:t>
      </w:r>
    </w:p>
    <w:p w14:paraId="6AD33BC5" w14:textId="59422527"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6137D496" wp14:editId="06968BC7">
            <wp:extent cx="259080" cy="228600"/>
            <wp:effectExtent l="0" t="0" r="0" b="0"/>
            <wp:docPr id="89" name="Рисунок 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xml:space="preserve"> Нет, это </w:t>
      </w:r>
      <w:r w:rsidR="00694275" w:rsidRPr="00207730">
        <w:rPr>
          <w:rFonts w:eastAsia="Times New Roman" w:cs="Times New Roman"/>
          <w:sz w:val="24"/>
          <w:szCs w:val="24"/>
          <w:lang w:val="ru-RU" w:eastAsia="ru-RU"/>
        </w:rPr>
        <w:t>невозможно</w:t>
      </w:r>
    </w:p>
    <w:p w14:paraId="44A8EC01" w14:textId="2AAD680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5E37BB3" wp14:editId="587D1600">
            <wp:extent cx="259080" cy="228600"/>
            <wp:effectExtent l="0" t="0" r="0" b="0"/>
            <wp:docPr id="90" name="Рисунок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Можно применить, с учетом соблюдения всех требований информационной безопасности</w:t>
      </w:r>
    </w:p>
    <w:p w14:paraId="1F72AA86" w14:textId="0904B63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30D4982" wp14:editId="51C1ED7E">
            <wp:extent cx="259080" cy="228600"/>
            <wp:effectExtent l="0" t="0" r="0" b="0"/>
            <wp:docPr id="91" name="Рисунок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Лучше отказаться от учреждений минимальной безопасности</w:t>
      </w:r>
    </w:p>
    <w:p w14:paraId="0D048716" w14:textId="5C0E2EE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FC9E501" wp14:editId="17C0DF68">
            <wp:extent cx="259080" cy="228600"/>
            <wp:effectExtent l="0" t="0" r="0" b="0"/>
            <wp:docPr id="92" name="Рисунок 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5F633D0A" wp14:editId="5D474A15">
            <wp:extent cx="914400" cy="228600"/>
            <wp:effectExtent l="0" t="0" r="0" b="0"/>
            <wp:docPr id="93" name="Рисунок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3"/>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01BF1782" w14:textId="163FC43B"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17.По Вашему мнению, </w:t>
      </w:r>
      <w:r w:rsidR="00BD3CA2" w:rsidRPr="00207730">
        <w:rPr>
          <w:rFonts w:eastAsia="Times New Roman" w:cs="Times New Roman"/>
          <w:b/>
          <w:bCs/>
          <w:sz w:val="24"/>
          <w:szCs w:val="24"/>
          <w:lang w:val="ru-RU" w:eastAsia="ru-RU"/>
        </w:rPr>
        <w:t>использование IT</w:t>
      </w:r>
      <w:r w:rsidRPr="00207730">
        <w:rPr>
          <w:rFonts w:eastAsia="Times New Roman" w:cs="Times New Roman"/>
          <w:b/>
          <w:bCs/>
          <w:sz w:val="24"/>
          <w:szCs w:val="24"/>
          <w:lang w:val="ru-RU" w:eastAsia="ru-RU"/>
        </w:rPr>
        <w:t>-технологий в деятельности сотрудников уголовно-исполнительной системы поможет осуществлению контроля, надзора и охраны осужденных...</w:t>
      </w:r>
    </w:p>
    <w:p w14:paraId="1AF598C4" w14:textId="4F290023"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D299520" wp14:editId="12F1F567">
            <wp:extent cx="259080" cy="228600"/>
            <wp:effectExtent l="0" t="0" r="0" b="0"/>
            <wp:docPr id="94" name="Рисунок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Да, это будет намного эффективнее</w:t>
      </w:r>
    </w:p>
    <w:p w14:paraId="5AF25612" w14:textId="301B89A7"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F4AED6D" wp14:editId="676027DD">
            <wp:extent cx="259080" cy="228600"/>
            <wp:effectExtent l="0" t="0" r="0" b="0"/>
            <wp:docPr id="95" name="Рисунок 9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Нет, это будет очень дорогое удовольствие</w:t>
      </w:r>
    </w:p>
    <w:p w14:paraId="1DDCCA3B" w14:textId="5B0C1B05"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88351BB" wp14:editId="6EE63302">
            <wp:extent cx="259080" cy="228600"/>
            <wp:effectExtent l="0" t="0" r="0" b="0"/>
            <wp:docPr id="96" name="Рисунок 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Положительно, но с условием переподготовки всего персонала</w:t>
      </w:r>
    </w:p>
    <w:p w14:paraId="3A46FD2B" w14:textId="38568CC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0E33253" wp14:editId="103FB8E2">
            <wp:extent cx="259080" cy="228600"/>
            <wp:effectExtent l="0" t="0" r="0" b="0"/>
            <wp:docPr id="97" name="Рисунок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470E6741" wp14:editId="77A471F7">
            <wp:extent cx="914400" cy="228600"/>
            <wp:effectExtent l="0" t="0" r="0" b="0"/>
            <wp:docPr id="98" name="Рисунок 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8"/>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506B3C41"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18.По Вашему мнению, с целью совершенствование деятельности УИС, в программу подготовки сотрудников необходимо включить изучение возможностей искусственного интеллекта, IT-технологий?</w:t>
      </w:r>
    </w:p>
    <w:p w14:paraId="3CF35717" w14:textId="25A9B077"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E9BFEEF" wp14:editId="7AB515F3">
            <wp:extent cx="259080" cy="228600"/>
            <wp:effectExtent l="0" t="0" r="0" b="0"/>
            <wp:docPr id="99" name="Рисунок 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Да, давно пора</w:t>
      </w:r>
    </w:p>
    <w:p w14:paraId="5E60E026" w14:textId="71C7698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118FD3E5" wp14:editId="101809FC">
            <wp:extent cx="259080" cy="228600"/>
            <wp:effectExtent l="0" t="0" r="0" b="0"/>
            <wp:docPr id="100" name="Рисунок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Нет, это бесполезно</w:t>
      </w:r>
    </w:p>
    <w:p w14:paraId="458406FE" w14:textId="307F8C7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5C0AD17" wp14:editId="0543C205">
            <wp:extent cx="259080" cy="228600"/>
            <wp:effectExtent l="0" t="0" r="0" b="0"/>
            <wp:docPr id="101" name="Рисунок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Можно, только не для всех сотрудников</w:t>
      </w:r>
    </w:p>
    <w:p w14:paraId="750D1B68" w14:textId="3D953CD2"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BBD2E56" wp14:editId="1376F982">
            <wp:extent cx="259080" cy="228600"/>
            <wp:effectExtent l="0" t="0" r="0" b="0"/>
            <wp:docPr id="102" name="Рисунок 1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03A77110" wp14:editId="564EB2D6">
            <wp:extent cx="914400" cy="228600"/>
            <wp:effectExtent l="0" t="0" r="0" b="0"/>
            <wp:docPr id="103" name="Рисунок 1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3"/>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12E15C85"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19.Считаете ли Вы возможным чипирование  осужденных за преступления против половой неприкосновенности несовершеннолетних при освобождение из мест лишения свободы?</w:t>
      </w:r>
    </w:p>
    <w:p w14:paraId="6AA717FB" w14:textId="4270E243"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49A921CB" wp14:editId="242FA7F1">
            <wp:extent cx="259080" cy="228600"/>
            <wp:effectExtent l="0" t="0" r="0" b="0"/>
            <wp:docPr id="104" name="Рисунок 1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Да</w:t>
      </w:r>
    </w:p>
    <w:p w14:paraId="274FE4D5" w14:textId="000F7B51"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8823E50" wp14:editId="534A871D">
            <wp:extent cx="259080" cy="228600"/>
            <wp:effectExtent l="0" t="0" r="0" b="0"/>
            <wp:docPr id="105" name="Рисунок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5"/>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Нет</w:t>
      </w:r>
    </w:p>
    <w:p w14:paraId="3F0A8164" w14:textId="50C9D39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79D6D89" wp14:editId="6D2E5712">
            <wp:extent cx="259080" cy="228600"/>
            <wp:effectExtent l="0" t="0" r="0" b="0"/>
            <wp:docPr id="106" name="Рисунок 10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Достаточно химической кастрации</w:t>
      </w:r>
    </w:p>
    <w:p w14:paraId="1112B425" w14:textId="44B9FAD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D7FFEF5" wp14:editId="25CF5131">
            <wp:extent cx="259080" cy="228600"/>
            <wp:effectExtent l="0" t="0" r="0" b="0"/>
            <wp:docPr id="107" name="Рисунок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Обязательной условие при освобождение хирургическая кастрация</w:t>
      </w:r>
    </w:p>
    <w:p w14:paraId="1595A89D" w14:textId="368C43FB"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264BCD8" wp14:editId="1D6A7DD3">
            <wp:extent cx="259080" cy="228600"/>
            <wp:effectExtent l="0" t="0" r="0" b="0"/>
            <wp:docPr id="108" name="Рисунок 1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0DAD7B05" wp14:editId="1969C3E6">
            <wp:extent cx="914400" cy="228600"/>
            <wp:effectExtent l="0" t="0" r="0" b="0"/>
            <wp:docPr id="109" name="Рисунок 1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9"/>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29725937"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20.Как Вы считаете, какие меры необходимо принять для технического обеспечение содержания осужденных учреждений минимальной безопасности?</w:t>
      </w:r>
    </w:p>
    <w:p w14:paraId="22D56614" w14:textId="3E206F2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3552C68" wp14:editId="098D0388">
            <wp:extent cx="259080" cy="228600"/>
            <wp:effectExtent l="0" t="0" r="0" b="0"/>
            <wp:docPr id="110" name="Рисунок 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0"/>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Обеспечить необходимым финансирование как для осужденных, так и для персонала</w:t>
      </w:r>
    </w:p>
    <w:p w14:paraId="6FB9D199" w14:textId="15E2C9AB"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5957776" wp14:editId="01CD3BFF">
            <wp:extent cx="259080" cy="228600"/>
            <wp:effectExtent l="0" t="0" r="0" b="0"/>
            <wp:docPr id="111" name="Рисунок 1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Организовать подготовку персонала</w:t>
      </w:r>
    </w:p>
    <w:p w14:paraId="46AACD99" w14:textId="70B2109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214B000" wp14:editId="398352F8">
            <wp:extent cx="259080" cy="228600"/>
            <wp:effectExtent l="0" t="0" r="0" b="0"/>
            <wp:docPr id="112" name="Рисунок 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Усилить ответственность руководителей всех звеньев</w:t>
      </w:r>
    </w:p>
    <w:p w14:paraId="219E3988" w14:textId="6820266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EB0CA6F" wp14:editId="7E12C9D0">
            <wp:extent cx="259080" cy="228600"/>
            <wp:effectExtent l="0" t="0" r="0" b="0"/>
            <wp:docPr id="113" name="Рисунок 1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Совершенствование действующего законодательства</w:t>
      </w:r>
    </w:p>
    <w:p w14:paraId="4E11CCCE" w14:textId="1E60642A"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F530DBE" wp14:editId="31D5199D">
            <wp:extent cx="259080" cy="228600"/>
            <wp:effectExtent l="0" t="0" r="0" b="0"/>
            <wp:docPr id="114" name="Рисунок 1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104310F6" wp14:editId="574468FC">
            <wp:extent cx="914400" cy="228600"/>
            <wp:effectExtent l="0" t="0" r="0" b="0"/>
            <wp:docPr id="115" name="Рисунок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5"/>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1BEACFBB"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21.Какие практические рекомендации можете предложить для развития технического обеспечения содержания осужденных учреждений минимальной безопасности...</w:t>
      </w:r>
    </w:p>
    <w:p w14:paraId="1A300B0F" w14:textId="7711494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77EE6629" wp14:editId="767C7A4A">
            <wp:extent cx="259080" cy="228600"/>
            <wp:effectExtent l="0" t="0" r="0" b="0"/>
            <wp:docPr id="116" name="Рисунок 1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w:t>
      </w:r>
      <w:r w:rsidR="0073006A" w:rsidRPr="00207730">
        <w:rPr>
          <w:rFonts w:eastAsia="Times New Roman" w:cs="Times New Roman"/>
          <w:sz w:val="24"/>
          <w:szCs w:val="24"/>
          <w:lang w:val="ru-RU" w:eastAsia="ru-RU"/>
        </w:rPr>
        <w:t>Организовать тренинги и обучающие семинары на тему "Возможности ИИ и IT-технологий в учреждениях УИС"</w:t>
      </w:r>
    </w:p>
    <w:p w14:paraId="4024F4EC" w14:textId="1439FD7B"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FD226F6" wp14:editId="206C548F">
            <wp:extent cx="259080" cy="228600"/>
            <wp:effectExtent l="0" t="0" r="0" b="0"/>
            <wp:docPr id="117" name="Рисунок 1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7"/>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xml:space="preserve"> Разработку </w:t>
      </w:r>
      <w:r w:rsidR="00902A32" w:rsidRPr="00207730">
        <w:rPr>
          <w:rFonts w:eastAsia="Times New Roman" w:cs="Times New Roman"/>
          <w:sz w:val="24"/>
          <w:szCs w:val="24"/>
          <w:lang w:val="ru-RU" w:eastAsia="ru-RU"/>
        </w:rPr>
        <w:t>Алгоритма</w:t>
      </w:r>
      <w:r w:rsidR="00DE753F" w:rsidRPr="00207730">
        <w:rPr>
          <w:rFonts w:eastAsia="Times New Roman" w:cs="Times New Roman"/>
          <w:sz w:val="24"/>
          <w:szCs w:val="24"/>
          <w:lang w:val="ru-RU" w:eastAsia="ru-RU"/>
        </w:rPr>
        <w:t xml:space="preserve"> для персонала</w:t>
      </w:r>
    </w:p>
    <w:p w14:paraId="64D4DD98" w14:textId="2CA4848A"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0C2D6CC8" wp14:editId="76F4A62C">
            <wp:extent cx="259080" cy="228600"/>
            <wp:effectExtent l="0" t="0" r="0" b="0"/>
            <wp:docPr id="118" name="Рисунок 1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8"/>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Изучение международного опыта развитых стран</w:t>
      </w:r>
    </w:p>
    <w:p w14:paraId="55460495" w14:textId="36F60AA8"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45B2FE16" wp14:editId="2297D6FA">
            <wp:extent cx="259080" cy="228600"/>
            <wp:effectExtent l="0" t="0" r="0" b="0"/>
            <wp:docPr id="119" name="Рисунок 1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9"/>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7ECA6C21" wp14:editId="361F0B5D">
            <wp:extent cx="914400" cy="228600"/>
            <wp:effectExtent l="0" t="0" r="0" b="0"/>
            <wp:docPr id="120" name="Рисунок 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0"/>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7A2AA556" w14:textId="595473B3"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22. По Вашему мнению, какие имеются риски при использование искусственного интеллекта с </w:t>
      </w:r>
      <w:r w:rsidR="00BD3CA2" w:rsidRPr="00207730">
        <w:rPr>
          <w:rFonts w:eastAsia="Times New Roman" w:cs="Times New Roman"/>
          <w:b/>
          <w:bCs/>
          <w:sz w:val="24"/>
          <w:szCs w:val="24"/>
          <w:lang w:val="ru-RU" w:eastAsia="ru-RU"/>
        </w:rPr>
        <w:t>целью контроля</w:t>
      </w:r>
      <w:r w:rsidRPr="00207730">
        <w:rPr>
          <w:rFonts w:eastAsia="Times New Roman" w:cs="Times New Roman"/>
          <w:b/>
          <w:bCs/>
          <w:sz w:val="24"/>
          <w:szCs w:val="24"/>
          <w:lang w:val="ru-RU" w:eastAsia="ru-RU"/>
        </w:rPr>
        <w:t xml:space="preserve"> и надзора за осужденными в учреждениях минимальной безопасности?</w:t>
      </w:r>
    </w:p>
    <w:p w14:paraId="5115D2F2" w14:textId="0211559F"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36A31B89" wp14:editId="6003C0C1">
            <wp:extent cx="259080" cy="228600"/>
            <wp:effectExtent l="0" t="0" r="0" b="0"/>
            <wp:docPr id="121" name="Рисунок 1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Искусственный интеллект тоже может ошибаться</w:t>
      </w:r>
    </w:p>
    <w:p w14:paraId="4D4A6DBF" w14:textId="346AA88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2A641FD4" wp14:editId="0B06A161">
            <wp:extent cx="259080" cy="228600"/>
            <wp:effectExtent l="0" t="0" r="0" b="0"/>
            <wp:docPr id="122" name="Рисунок 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2"/>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Никаких рисков нет</w:t>
      </w:r>
    </w:p>
    <w:p w14:paraId="3B611E71" w14:textId="3E07D5AC"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5E25BF50" wp14:editId="1869C3FB">
            <wp:extent cx="259080" cy="228600"/>
            <wp:effectExtent l="0" t="0" r="0" b="0"/>
            <wp:docPr id="123" name="Рисунок 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3"/>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Утечка персональных данных осужденных</w:t>
      </w:r>
    </w:p>
    <w:p w14:paraId="17D997AA" w14:textId="7DD49A10" w:rsidR="00D50766" w:rsidRPr="00207730" w:rsidRDefault="00726FE8" w:rsidP="00742C3F">
      <w:pPr>
        <w:shd w:val="clear" w:color="auto" w:fill="FFFFFF"/>
        <w:spacing w:after="0" w:line="240" w:lineRule="auto"/>
        <w:ind w:left="709"/>
        <w:jc w:val="both"/>
        <w:textAlignment w:val="center"/>
        <w:rPr>
          <w:rFonts w:eastAsia="Times New Roman" w:cs="Times New Roman"/>
          <w:sz w:val="24"/>
          <w:szCs w:val="24"/>
          <w:lang w:val="ru-RU" w:eastAsia="ru-RU"/>
        </w:rPr>
      </w:pPr>
      <w:r w:rsidRPr="00207730">
        <w:rPr>
          <w:rFonts w:eastAsia="Times New Roman" w:cs="Times New Roman"/>
          <w:noProof/>
          <w:sz w:val="24"/>
          <w:szCs w:val="24"/>
        </w:rPr>
        <w:drawing>
          <wp:inline distT="0" distB="0" distL="0" distR="0" wp14:anchorId="69293BD9" wp14:editId="2C904170">
            <wp:extent cx="259080" cy="228600"/>
            <wp:effectExtent l="0" t="0" r="0" b="0"/>
            <wp:docPr id="124" name="Рисунок 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4"/>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259080" cy="228600"/>
                    </a:xfrm>
                    <a:prstGeom prst="rect">
                      <a:avLst/>
                    </a:prstGeom>
                    <a:noFill/>
                    <a:ln>
                      <a:noFill/>
                    </a:ln>
                  </pic:spPr>
                </pic:pic>
              </a:graphicData>
            </a:graphic>
          </wp:inline>
        </w:drawing>
      </w:r>
      <w:r w:rsidR="00DE753F" w:rsidRPr="00207730">
        <w:rPr>
          <w:rFonts w:eastAsia="Times New Roman" w:cs="Times New Roman"/>
          <w:sz w:val="24"/>
          <w:szCs w:val="24"/>
          <w:lang w:val="ru-RU" w:eastAsia="ru-RU"/>
        </w:rPr>
        <w:t> Другое: </w:t>
      </w:r>
      <w:r w:rsidRPr="00207730">
        <w:rPr>
          <w:rFonts w:eastAsia="Times New Roman" w:cs="Times New Roman"/>
          <w:noProof/>
          <w:sz w:val="24"/>
          <w:szCs w:val="24"/>
        </w:rPr>
        <w:drawing>
          <wp:inline distT="0" distB="0" distL="0" distR="0" wp14:anchorId="6DE9E13A" wp14:editId="352B2394">
            <wp:extent cx="914400" cy="228600"/>
            <wp:effectExtent l="0" t="0" r="0" b="0"/>
            <wp:docPr id="125" name="Рисунок 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5"/>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914400" cy="228600"/>
                    </a:xfrm>
                    <a:prstGeom prst="rect">
                      <a:avLst/>
                    </a:prstGeom>
                    <a:noFill/>
                    <a:ln>
                      <a:noFill/>
                    </a:ln>
                  </pic:spPr>
                </pic:pic>
              </a:graphicData>
            </a:graphic>
          </wp:inline>
        </w:drawing>
      </w:r>
    </w:p>
    <w:p w14:paraId="119C1A98" w14:textId="77777777" w:rsidR="00D50766" w:rsidRPr="00207730" w:rsidRDefault="00D50766" w:rsidP="00742C3F">
      <w:pPr>
        <w:spacing w:after="0" w:line="240" w:lineRule="auto"/>
        <w:ind w:firstLine="709"/>
        <w:jc w:val="both"/>
        <w:rPr>
          <w:rFonts w:eastAsia="Calibri" w:cs="Times New Roman"/>
          <w:b/>
          <w:caps/>
          <w:sz w:val="28"/>
          <w:szCs w:val="28"/>
          <w:lang w:val="ru-RU"/>
        </w:rPr>
      </w:pPr>
    </w:p>
    <w:p w14:paraId="3592A732" w14:textId="77777777" w:rsidR="00D50766" w:rsidRPr="00207730" w:rsidRDefault="00DE753F" w:rsidP="00742C3F">
      <w:pPr>
        <w:spacing w:line="240" w:lineRule="auto"/>
        <w:rPr>
          <w:rFonts w:eastAsia="Calibri" w:cs="Times New Roman"/>
          <w:b/>
          <w:caps/>
          <w:sz w:val="28"/>
          <w:szCs w:val="28"/>
          <w:lang w:val="ru-RU"/>
        </w:rPr>
      </w:pPr>
      <w:r w:rsidRPr="00207730">
        <w:rPr>
          <w:rFonts w:eastAsia="Calibri" w:cs="Times New Roman"/>
          <w:b/>
          <w:caps/>
          <w:sz w:val="28"/>
          <w:szCs w:val="28"/>
          <w:lang w:val="ru-RU"/>
        </w:rPr>
        <w:br w:type="page"/>
      </w:r>
    </w:p>
    <w:p w14:paraId="56250673" w14:textId="15F220E9" w:rsidR="00D50766" w:rsidRPr="00207730" w:rsidRDefault="00DE753F" w:rsidP="0019796F">
      <w:pPr>
        <w:spacing w:after="0" w:line="240" w:lineRule="auto"/>
        <w:jc w:val="center"/>
        <w:rPr>
          <w:rFonts w:eastAsia="Calibri" w:cs="Times New Roman"/>
          <w:b/>
          <w:caps/>
          <w:sz w:val="28"/>
          <w:szCs w:val="28"/>
          <w:lang w:val="ru-RU"/>
        </w:rPr>
      </w:pPr>
      <w:bookmarkStart w:id="291" w:name="_Toc198280896"/>
      <w:r w:rsidRPr="00207730">
        <w:rPr>
          <w:rFonts w:eastAsia="Calibri" w:cs="Times New Roman"/>
          <w:b/>
          <w:caps/>
          <w:sz w:val="28"/>
          <w:szCs w:val="28"/>
          <w:lang w:val="ru-RU"/>
        </w:rPr>
        <w:t xml:space="preserve">Приложение </w:t>
      </w:r>
      <w:bookmarkEnd w:id="291"/>
      <w:r w:rsidR="00AB37E8">
        <w:rPr>
          <w:rFonts w:eastAsia="Calibri" w:cs="Times New Roman"/>
          <w:b/>
          <w:caps/>
          <w:sz w:val="28"/>
          <w:szCs w:val="28"/>
          <w:lang w:val="ru-RU"/>
        </w:rPr>
        <w:t>ж</w:t>
      </w:r>
    </w:p>
    <w:p w14:paraId="65754916" w14:textId="77777777" w:rsidR="00D50766" w:rsidRPr="00207730" w:rsidRDefault="00D50766" w:rsidP="0019796F">
      <w:pPr>
        <w:spacing w:after="0" w:line="240" w:lineRule="auto"/>
        <w:ind w:firstLine="709"/>
        <w:rPr>
          <w:rFonts w:cs="Times New Roman"/>
          <w:sz w:val="28"/>
          <w:szCs w:val="28"/>
          <w:lang w:val="ru-RU"/>
        </w:rPr>
      </w:pPr>
    </w:p>
    <w:p w14:paraId="065BF8CB" w14:textId="77777777" w:rsidR="0019796F" w:rsidRPr="00207730" w:rsidRDefault="00DE753F" w:rsidP="0019796F">
      <w:pPr>
        <w:spacing w:after="0" w:line="240" w:lineRule="auto"/>
        <w:ind w:firstLine="709"/>
        <w:jc w:val="center"/>
        <w:rPr>
          <w:rFonts w:ascii="Times New Roman Полужирный" w:hAnsi="Times New Roman Полужирный" w:cs="Times New Roman"/>
          <w:b/>
          <w:caps/>
          <w:sz w:val="28"/>
          <w:szCs w:val="28"/>
          <w:lang w:val="ru-RU"/>
        </w:rPr>
      </w:pPr>
      <w:r w:rsidRPr="00207730">
        <w:rPr>
          <w:rFonts w:ascii="Times New Roman Полужирный" w:hAnsi="Times New Roman Полужирный" w:cs="Times New Roman"/>
          <w:b/>
          <w:caps/>
          <w:sz w:val="28"/>
          <w:szCs w:val="28"/>
          <w:lang w:val="ru-RU"/>
        </w:rPr>
        <w:t xml:space="preserve">Результаты </w:t>
      </w:r>
    </w:p>
    <w:p w14:paraId="5F81ACA1" w14:textId="49095703" w:rsidR="00D50766" w:rsidRPr="00207730" w:rsidRDefault="00DE753F" w:rsidP="0019796F">
      <w:pPr>
        <w:spacing w:after="0" w:line="240" w:lineRule="auto"/>
        <w:ind w:firstLine="709"/>
        <w:jc w:val="center"/>
        <w:rPr>
          <w:rFonts w:cs="Times New Roman"/>
          <w:b/>
          <w:sz w:val="28"/>
          <w:szCs w:val="28"/>
          <w:lang w:val="ru-RU"/>
        </w:rPr>
      </w:pPr>
      <w:r w:rsidRPr="00207730">
        <w:rPr>
          <w:rFonts w:cs="Times New Roman"/>
          <w:b/>
          <w:sz w:val="28"/>
          <w:szCs w:val="28"/>
          <w:lang w:val="ru-RU"/>
        </w:rPr>
        <w:t>авторского социологического исследования по теме «Техническое обеспечение содержания осужденных учреждений уголовно-исполнительной системы»</w:t>
      </w:r>
    </w:p>
    <w:p w14:paraId="0CC87BF3" w14:textId="77777777" w:rsidR="00D50766" w:rsidRPr="00207730" w:rsidRDefault="00D50766" w:rsidP="00742C3F">
      <w:pPr>
        <w:spacing w:after="0" w:line="240" w:lineRule="auto"/>
        <w:ind w:firstLine="709"/>
        <w:jc w:val="both"/>
        <w:rPr>
          <w:rFonts w:cs="Times New Roman"/>
          <w:b/>
          <w:sz w:val="28"/>
          <w:szCs w:val="28"/>
          <w:lang w:val="ru-RU"/>
        </w:rPr>
      </w:pPr>
    </w:p>
    <w:p w14:paraId="0247DC7E" w14:textId="77777777" w:rsidR="00D50766" w:rsidRPr="00207730" w:rsidRDefault="00DE753F" w:rsidP="00742C3F">
      <w:pPr>
        <w:spacing w:after="0" w:line="240" w:lineRule="auto"/>
        <w:ind w:firstLine="709"/>
        <w:jc w:val="both"/>
        <w:rPr>
          <w:rFonts w:cs="Times New Roman"/>
          <w:b/>
          <w:sz w:val="24"/>
          <w:szCs w:val="24"/>
          <w:lang w:val="ru-RU"/>
        </w:rPr>
      </w:pPr>
      <w:r w:rsidRPr="00207730">
        <w:rPr>
          <w:rFonts w:cs="Times New Roman"/>
          <w:b/>
          <w:sz w:val="24"/>
          <w:szCs w:val="24"/>
          <w:lang w:val="ru-RU"/>
        </w:rPr>
        <w:t>1. В каком органе Вы работаете?</w:t>
      </w:r>
    </w:p>
    <w:p w14:paraId="19E27EA1" w14:textId="77777777" w:rsidR="00D50766" w:rsidRPr="00207730" w:rsidRDefault="00DE753F" w:rsidP="00742C3F">
      <w:pPr>
        <w:pStyle w:val="af0"/>
        <w:jc w:val="both"/>
        <w:rPr>
          <w:rFonts w:ascii="Times New Roman" w:hAnsi="Times New Roman"/>
          <w:bCs/>
          <w:sz w:val="24"/>
          <w:szCs w:val="24"/>
        </w:rPr>
      </w:pPr>
      <w:r w:rsidRPr="00207730">
        <w:rPr>
          <w:rFonts w:ascii="Times New Roman" w:hAnsi="Times New Roman"/>
          <w:bCs/>
          <w:noProof/>
          <w:sz w:val="24"/>
          <w:szCs w:val="24"/>
          <w:lang w:eastAsia="ru-RU"/>
        </w:rPr>
        <w:drawing>
          <wp:inline distT="0" distB="0" distL="0" distR="0" wp14:anchorId="40724F67" wp14:editId="5300BFF4">
            <wp:extent cx="6305266" cy="3971498"/>
            <wp:effectExtent l="0" t="0" r="0" b="0"/>
            <wp:docPr id="13"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73"/>
              </a:graphicData>
            </a:graphic>
          </wp:inline>
        </w:drawing>
      </w:r>
    </w:p>
    <w:p w14:paraId="2120AA74" w14:textId="77777777" w:rsidR="00D50766" w:rsidRPr="00207730" w:rsidRDefault="00DE753F" w:rsidP="00742C3F">
      <w:pPr>
        <w:spacing w:after="0" w:line="240" w:lineRule="auto"/>
        <w:ind w:firstLine="709"/>
        <w:jc w:val="both"/>
        <w:rPr>
          <w:rFonts w:cs="Times New Roman"/>
          <w:sz w:val="24"/>
          <w:szCs w:val="24"/>
          <w:lang w:val="ru-RU"/>
        </w:rPr>
      </w:pPr>
      <w:r w:rsidRPr="00207730">
        <w:rPr>
          <w:rFonts w:cs="Times New Roman"/>
          <w:b/>
          <w:sz w:val="24"/>
          <w:szCs w:val="24"/>
          <w:lang w:val="ru-RU"/>
        </w:rPr>
        <w:t>2.</w:t>
      </w:r>
      <w:r w:rsidRPr="00207730">
        <w:rPr>
          <w:rFonts w:cs="Times New Roman"/>
          <w:sz w:val="24"/>
          <w:szCs w:val="24"/>
          <w:lang w:val="ru-RU"/>
        </w:rPr>
        <w:t xml:space="preserve"> </w:t>
      </w:r>
      <w:r w:rsidRPr="00207730">
        <w:rPr>
          <w:rFonts w:cs="Times New Roman"/>
          <w:b/>
          <w:bCs/>
          <w:sz w:val="24"/>
          <w:szCs w:val="24"/>
          <w:lang w:val="ru-RU"/>
        </w:rPr>
        <w:t>Стаж работы в правоохранительных органах</w:t>
      </w:r>
    </w:p>
    <w:p w14:paraId="7D37E4F3" w14:textId="77777777" w:rsidR="00D50766" w:rsidRPr="00207730" w:rsidRDefault="00DE753F" w:rsidP="00742C3F">
      <w:pPr>
        <w:pStyle w:val="af0"/>
        <w:jc w:val="center"/>
        <w:rPr>
          <w:rFonts w:ascii="Times New Roman" w:hAnsi="Times New Roman"/>
          <w:bCs/>
          <w:sz w:val="24"/>
          <w:szCs w:val="24"/>
        </w:rPr>
      </w:pPr>
      <w:r w:rsidRPr="00207730">
        <w:rPr>
          <w:rFonts w:ascii="Times New Roman" w:hAnsi="Times New Roman"/>
          <w:bCs/>
          <w:noProof/>
          <w:sz w:val="24"/>
          <w:szCs w:val="24"/>
          <w:lang w:eastAsia="ru-RU"/>
        </w:rPr>
        <w:drawing>
          <wp:inline distT="0" distB="0" distL="0" distR="0" wp14:anchorId="160144C1" wp14:editId="5ED0CFA7">
            <wp:extent cx="5016974" cy="2961565"/>
            <wp:effectExtent l="19050" t="0" r="0" b="0"/>
            <wp:docPr id="14"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74"/>
              </a:graphicData>
            </a:graphic>
          </wp:inline>
        </w:drawing>
      </w:r>
    </w:p>
    <w:p w14:paraId="6457430C" w14:textId="77777777" w:rsidR="00D50766" w:rsidRPr="00207730" w:rsidRDefault="00D50766" w:rsidP="00742C3F">
      <w:pPr>
        <w:pStyle w:val="af0"/>
        <w:ind w:firstLine="709"/>
        <w:rPr>
          <w:rFonts w:ascii="Times New Roman" w:hAnsi="Times New Roman"/>
          <w:bCs/>
          <w:sz w:val="28"/>
          <w:szCs w:val="28"/>
        </w:rPr>
      </w:pPr>
    </w:p>
    <w:p w14:paraId="02B41E78"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3. По Вашему мнению, лица, совершившие особо тяжкие преступления, должны отбывать уголовное наказание...</w:t>
      </w:r>
    </w:p>
    <w:p w14:paraId="5301A5C7"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1C55F3C4" wp14:editId="0BBB159C">
            <wp:extent cx="6305266" cy="2483892"/>
            <wp:effectExtent l="0" t="0" r="0" b="0"/>
            <wp:docPr id="15"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0141A861"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4. По Вашему мнению, лица, совершившие тяжкие преступления, должны отбывать меру уголовного наказания...</w:t>
      </w:r>
    </w:p>
    <w:p w14:paraId="4EE536A0"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3C9050C2" wp14:editId="2338B048">
            <wp:extent cx="6305266" cy="2347415"/>
            <wp:effectExtent l="0" t="0" r="0" b="0"/>
            <wp:docPr id="16"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76"/>
              </a:graphicData>
            </a:graphic>
          </wp:inline>
        </w:drawing>
      </w:r>
    </w:p>
    <w:p w14:paraId="4A6D8A77"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5. По Вашему мнению, лица, совершившие коррупционные преступления, должны отбывать меру уголовного наказания...</w:t>
      </w:r>
    </w:p>
    <w:p w14:paraId="6765E393"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79BD8C7A" wp14:editId="50CF6CE2">
            <wp:extent cx="6305266" cy="2442950"/>
            <wp:effectExtent l="0" t="0" r="0" b="0"/>
            <wp:docPr id="17"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77"/>
              </a:graphicData>
            </a:graphic>
          </wp:inline>
        </w:drawing>
      </w:r>
    </w:p>
    <w:p w14:paraId="4AD87144"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6. По Вашему мнению, лица, совершившие преступления в сфере экономической деятельности, должны отбывать меру уголовного наказания...</w:t>
      </w:r>
    </w:p>
    <w:p w14:paraId="6C7E2900"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1126DF6B" wp14:editId="4090F2D1">
            <wp:extent cx="6305266" cy="2538484"/>
            <wp:effectExtent l="0" t="0" r="0" b="0"/>
            <wp:docPr id="18"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78"/>
              </a:graphicData>
            </a:graphic>
          </wp:inline>
        </w:drawing>
      </w:r>
    </w:p>
    <w:p w14:paraId="3EF7C309" w14:textId="126A20C8"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7. По Вашему мнению, лица, совершившие впервые ненасильственные </w:t>
      </w:r>
      <w:r w:rsidR="00902A32" w:rsidRPr="00207730">
        <w:rPr>
          <w:rFonts w:eastAsia="Times New Roman" w:cs="Times New Roman"/>
          <w:b/>
          <w:bCs/>
          <w:sz w:val="24"/>
          <w:szCs w:val="24"/>
          <w:lang w:val="ru-RU" w:eastAsia="ru-RU"/>
        </w:rPr>
        <w:t>преступления должны</w:t>
      </w:r>
      <w:r w:rsidRPr="00207730">
        <w:rPr>
          <w:rFonts w:eastAsia="Times New Roman" w:cs="Times New Roman"/>
          <w:b/>
          <w:bCs/>
          <w:sz w:val="24"/>
          <w:szCs w:val="24"/>
          <w:lang w:val="ru-RU" w:eastAsia="ru-RU"/>
        </w:rPr>
        <w:t xml:space="preserve"> отбывать уголовное наказание...</w:t>
      </w:r>
    </w:p>
    <w:p w14:paraId="4202089C"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42FF51FD" wp14:editId="13C0182A">
            <wp:extent cx="6305266" cy="2593075"/>
            <wp:effectExtent l="0" t="0" r="0" b="0"/>
            <wp:docPr id="19"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79"/>
              </a:graphicData>
            </a:graphic>
          </wp:inline>
        </w:drawing>
      </w:r>
    </w:p>
    <w:p w14:paraId="6311286E"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8. Считаете ли Вы возможным внедрения такого вида наказания как высылка?</w:t>
      </w:r>
    </w:p>
    <w:p w14:paraId="2448E30C"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0C999564" wp14:editId="4B6BCDBC">
            <wp:extent cx="6305266" cy="2238233"/>
            <wp:effectExtent l="0" t="0" r="0" b="0"/>
            <wp:docPr id="20"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0"/>
              </a:graphicData>
            </a:graphic>
          </wp:inline>
        </w:drawing>
      </w:r>
    </w:p>
    <w:p w14:paraId="1B3B0A18" w14:textId="77777777" w:rsidR="00D50766" w:rsidRPr="00207730" w:rsidRDefault="00D50766"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p>
    <w:p w14:paraId="42FF002D"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9. По Вашему мнению, при каких условиях к лицу, совершившему впервые ненасильственное преступление, может быть применено наказание в виде высылки?</w:t>
      </w:r>
    </w:p>
    <w:p w14:paraId="4BB6A6CC"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062F5975" wp14:editId="01C09445">
            <wp:extent cx="6305266" cy="2620371"/>
            <wp:effectExtent l="0" t="0" r="0" b="0"/>
            <wp:docPr id="21"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1"/>
              </a:graphicData>
            </a:graphic>
          </wp:inline>
        </w:drawing>
      </w:r>
    </w:p>
    <w:p w14:paraId="3929C1E4"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10. По Вашему мнению, наказание в виде высылки, осужденный должен отбывать...</w:t>
      </w:r>
    </w:p>
    <w:p w14:paraId="1200233E"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2636DCDC" wp14:editId="5404CEEA">
            <wp:extent cx="6305266" cy="2197289"/>
            <wp:effectExtent l="0" t="0" r="0" b="0"/>
            <wp:docPr id="22"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2"/>
              </a:graphicData>
            </a:graphic>
          </wp:inline>
        </w:drawing>
      </w:r>
    </w:p>
    <w:p w14:paraId="2A54CC14"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11. По Вашему мнению, какие органы должны осуществлять контроль за осужденными в виде высылки...</w:t>
      </w:r>
    </w:p>
    <w:p w14:paraId="1225EAD8"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6CCF7975" wp14:editId="5782DB86">
            <wp:extent cx="6305266" cy="2442950"/>
            <wp:effectExtent l="0" t="0" r="0" b="0"/>
            <wp:docPr id="23"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3"/>
              </a:graphicData>
            </a:graphic>
          </wp:inline>
        </w:drawing>
      </w:r>
    </w:p>
    <w:p w14:paraId="53AF1032" w14:textId="77777777" w:rsidR="00D50766" w:rsidRPr="00207730" w:rsidRDefault="00D50766"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p>
    <w:p w14:paraId="7E0D430C" w14:textId="77777777" w:rsidR="00D50766" w:rsidRPr="00207730" w:rsidRDefault="00D50766"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p>
    <w:p w14:paraId="5DD23159"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12. Как Вы считаете, можно ли осуществлять контроль за осужденными в виде высылки с использованием технических средств?</w:t>
      </w:r>
    </w:p>
    <w:p w14:paraId="63BC0543"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5F42DF28" wp14:editId="522C7F77">
            <wp:extent cx="6305266" cy="1924335"/>
            <wp:effectExtent l="0" t="0" r="0" b="0"/>
            <wp:docPr id="24"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4"/>
              </a:graphicData>
            </a:graphic>
          </wp:inline>
        </w:drawing>
      </w:r>
    </w:p>
    <w:p w14:paraId="3F22C4B0"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13. По Вашему мнению, можно ли осуществлять контроль за осужденными в виде высылки с помощью искусственного интеллекта?</w:t>
      </w:r>
    </w:p>
    <w:p w14:paraId="33E07C9D"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48611A99" wp14:editId="1022E5A1">
            <wp:extent cx="6305266" cy="1883391"/>
            <wp:effectExtent l="0" t="0" r="0" b="0"/>
            <wp:docPr id="25"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5"/>
              </a:graphicData>
            </a:graphic>
          </wp:inline>
        </w:drawing>
      </w:r>
    </w:p>
    <w:p w14:paraId="4619635C" w14:textId="1948452F"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14. Как Вы считаете, можно ли использовать искусственный интеллект в </w:t>
      </w:r>
      <w:r w:rsidR="00902A32" w:rsidRPr="00207730">
        <w:rPr>
          <w:rFonts w:eastAsia="Times New Roman" w:cs="Times New Roman"/>
          <w:b/>
          <w:bCs/>
          <w:sz w:val="24"/>
          <w:szCs w:val="24"/>
          <w:lang w:val="ru-RU" w:eastAsia="ru-RU"/>
        </w:rPr>
        <w:t>профилактике совершению</w:t>
      </w:r>
      <w:r w:rsidRPr="00207730">
        <w:rPr>
          <w:rFonts w:eastAsia="Times New Roman" w:cs="Times New Roman"/>
          <w:b/>
          <w:bCs/>
          <w:sz w:val="24"/>
          <w:szCs w:val="24"/>
          <w:lang w:val="ru-RU" w:eastAsia="ru-RU"/>
        </w:rPr>
        <w:t xml:space="preserve"> правонарушений в учреждениях минимальной безопасности?</w:t>
      </w:r>
    </w:p>
    <w:p w14:paraId="57058F78"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302A0083" wp14:editId="25D00C75">
            <wp:extent cx="6305266" cy="1610436"/>
            <wp:effectExtent l="0" t="0" r="0" b="0"/>
            <wp:docPr id="26"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6"/>
              </a:graphicData>
            </a:graphic>
          </wp:inline>
        </w:drawing>
      </w:r>
    </w:p>
    <w:p w14:paraId="0B5DE0A3" w14:textId="48ECEB28"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15.Как Вы </w:t>
      </w:r>
      <w:r w:rsidR="00902A32" w:rsidRPr="00207730">
        <w:rPr>
          <w:rFonts w:eastAsia="Times New Roman" w:cs="Times New Roman"/>
          <w:b/>
          <w:bCs/>
          <w:sz w:val="24"/>
          <w:szCs w:val="24"/>
          <w:lang w:val="ru-RU" w:eastAsia="ru-RU"/>
        </w:rPr>
        <w:t>считаете, возможно</w:t>
      </w:r>
      <w:r w:rsidRPr="00207730">
        <w:rPr>
          <w:rFonts w:eastAsia="Times New Roman" w:cs="Times New Roman"/>
          <w:b/>
          <w:bCs/>
          <w:sz w:val="24"/>
          <w:szCs w:val="24"/>
          <w:lang w:val="ru-RU" w:eastAsia="ru-RU"/>
        </w:rPr>
        <w:t xml:space="preserve"> ли внедрение чипирование осужденных при переводе последних в учреждения минимальной безопасности?</w:t>
      </w:r>
    </w:p>
    <w:p w14:paraId="2B7F923A"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19FB0A16" wp14:editId="397ABC78">
            <wp:extent cx="6305266" cy="1610436"/>
            <wp:effectExtent l="0" t="0" r="0" b="0"/>
            <wp:docPr id="27"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7"/>
              </a:graphicData>
            </a:graphic>
          </wp:inline>
        </w:drawing>
      </w:r>
    </w:p>
    <w:p w14:paraId="581979B6" w14:textId="0B9354FB"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16. Как Вы оцениваете создания «умного» учреждения минимальной </w:t>
      </w:r>
      <w:r w:rsidR="00902A32" w:rsidRPr="00207730">
        <w:rPr>
          <w:rFonts w:eastAsia="Times New Roman" w:cs="Times New Roman"/>
          <w:b/>
          <w:bCs/>
          <w:sz w:val="24"/>
          <w:szCs w:val="24"/>
          <w:lang w:val="ru-RU" w:eastAsia="ru-RU"/>
        </w:rPr>
        <w:t>безопасности с</w:t>
      </w:r>
      <w:r w:rsidRPr="00207730">
        <w:rPr>
          <w:rFonts w:eastAsia="Times New Roman" w:cs="Times New Roman"/>
          <w:b/>
          <w:bCs/>
          <w:sz w:val="24"/>
          <w:szCs w:val="24"/>
          <w:lang w:val="ru-RU" w:eastAsia="ru-RU"/>
        </w:rPr>
        <w:t xml:space="preserve"> применением систем биометрической идентификации, а также новых IT-технологий?</w:t>
      </w:r>
    </w:p>
    <w:p w14:paraId="645F0F43"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0330FFAA" wp14:editId="349D2AE0">
            <wp:extent cx="6305266" cy="1610436"/>
            <wp:effectExtent l="0" t="0" r="0" b="0"/>
            <wp:docPr id="28"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8"/>
              </a:graphicData>
            </a:graphic>
          </wp:inline>
        </w:drawing>
      </w:r>
    </w:p>
    <w:p w14:paraId="2DD95682" w14:textId="3F30760B"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17.По Вашему мнению, </w:t>
      </w:r>
      <w:r w:rsidR="00902A32" w:rsidRPr="00207730">
        <w:rPr>
          <w:rFonts w:eastAsia="Times New Roman" w:cs="Times New Roman"/>
          <w:b/>
          <w:bCs/>
          <w:sz w:val="24"/>
          <w:szCs w:val="24"/>
          <w:lang w:val="ru-RU" w:eastAsia="ru-RU"/>
        </w:rPr>
        <w:t>использование IT</w:t>
      </w:r>
      <w:r w:rsidRPr="00207730">
        <w:rPr>
          <w:rFonts w:eastAsia="Times New Roman" w:cs="Times New Roman"/>
          <w:b/>
          <w:bCs/>
          <w:sz w:val="24"/>
          <w:szCs w:val="24"/>
          <w:lang w:val="ru-RU" w:eastAsia="ru-RU"/>
        </w:rPr>
        <w:t>-технологий в деятельности сотрудников уголовно-исполнительной системы поможет осуществлению контроля, надзора и охраны осужденных...</w:t>
      </w:r>
    </w:p>
    <w:p w14:paraId="05D8728D"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1265D394" wp14:editId="0C82A0B4">
            <wp:extent cx="6305266" cy="1760561"/>
            <wp:effectExtent l="0" t="0" r="0" b="0"/>
            <wp:docPr id="29"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89"/>
              </a:graphicData>
            </a:graphic>
          </wp:inline>
        </w:drawing>
      </w:r>
    </w:p>
    <w:p w14:paraId="5BAF3CF9"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18.По Вашему мнению, с целью совершенствование деятельности УИС, в программу подготовки сотрудников необходимо включить изучение возможностей искусственного интеллекта, IT-технологий?</w:t>
      </w:r>
    </w:p>
    <w:p w14:paraId="6CC30DAC"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2E2F1BC0" wp14:editId="0A5BDE41">
            <wp:extent cx="6305266" cy="1501254"/>
            <wp:effectExtent l="0" t="0" r="0" b="0"/>
            <wp:docPr id="30"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90"/>
              </a:graphicData>
            </a:graphic>
          </wp:inline>
        </w:drawing>
      </w:r>
    </w:p>
    <w:p w14:paraId="11F06AEF" w14:textId="0477AA1C"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19.Считаете ли Вы возможным </w:t>
      </w:r>
      <w:r w:rsidR="00902A32" w:rsidRPr="00207730">
        <w:rPr>
          <w:rFonts w:eastAsia="Times New Roman" w:cs="Times New Roman"/>
          <w:b/>
          <w:bCs/>
          <w:sz w:val="24"/>
          <w:szCs w:val="24"/>
          <w:lang w:val="ru-RU" w:eastAsia="ru-RU"/>
        </w:rPr>
        <w:t>чипирование осужденных</w:t>
      </w:r>
      <w:r w:rsidRPr="00207730">
        <w:rPr>
          <w:rFonts w:eastAsia="Times New Roman" w:cs="Times New Roman"/>
          <w:b/>
          <w:bCs/>
          <w:sz w:val="24"/>
          <w:szCs w:val="24"/>
          <w:lang w:val="ru-RU" w:eastAsia="ru-RU"/>
        </w:rPr>
        <w:t xml:space="preserve"> за преступления против половой неприкосновенности несовершеннолетних </w:t>
      </w:r>
      <w:r w:rsidR="00902A32" w:rsidRPr="00207730">
        <w:rPr>
          <w:rFonts w:eastAsia="Times New Roman" w:cs="Times New Roman"/>
          <w:b/>
          <w:bCs/>
          <w:sz w:val="24"/>
          <w:szCs w:val="24"/>
          <w:lang w:val="ru-RU" w:eastAsia="ru-RU"/>
        </w:rPr>
        <w:t>при освобождении</w:t>
      </w:r>
      <w:r w:rsidRPr="00207730">
        <w:rPr>
          <w:rFonts w:eastAsia="Times New Roman" w:cs="Times New Roman"/>
          <w:b/>
          <w:bCs/>
          <w:sz w:val="24"/>
          <w:szCs w:val="24"/>
          <w:lang w:val="ru-RU" w:eastAsia="ru-RU"/>
        </w:rPr>
        <w:t xml:space="preserve"> из мест лишения свободы?</w:t>
      </w:r>
    </w:p>
    <w:p w14:paraId="4F431895"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544ED978" wp14:editId="016A1452">
            <wp:extent cx="6305266" cy="1610436"/>
            <wp:effectExtent l="0" t="0" r="0" b="0"/>
            <wp:docPr id="31"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91"/>
              </a:graphicData>
            </a:graphic>
          </wp:inline>
        </w:drawing>
      </w:r>
    </w:p>
    <w:p w14:paraId="5C12EA16" w14:textId="1118F78B"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20.Как Вы считаете, какие меры необходимо принять для технического обеспечение содержания осужденных учреждений минимальной безопасности?</w:t>
      </w:r>
    </w:p>
    <w:p w14:paraId="5CAB45A7" w14:textId="29127DBB"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586551FC" wp14:editId="5D9A43D0">
            <wp:extent cx="6305266" cy="2538484"/>
            <wp:effectExtent l="0" t="0" r="0" b="0"/>
            <wp:docPr id="1152"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92"/>
              </a:graphicData>
            </a:graphic>
          </wp:inline>
        </w:drawing>
      </w:r>
    </w:p>
    <w:p w14:paraId="319BF495" w14:textId="77777777"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21.Какие практические рекомендации можете предложить для развития технического обеспечения содержания осужденных учреждений минимальной безопасности...</w:t>
      </w:r>
    </w:p>
    <w:p w14:paraId="4702B499"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26F1DDED" wp14:editId="02285AFC">
            <wp:extent cx="6305266" cy="2402006"/>
            <wp:effectExtent l="0" t="0" r="0" b="0"/>
            <wp:docPr id="1153"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93"/>
              </a:graphicData>
            </a:graphic>
          </wp:inline>
        </w:drawing>
      </w:r>
    </w:p>
    <w:p w14:paraId="4DD71B76" w14:textId="05684303" w:rsidR="00D50766" w:rsidRPr="00207730" w:rsidRDefault="00DE753F" w:rsidP="00742C3F">
      <w:pPr>
        <w:shd w:val="clear" w:color="auto" w:fill="FFFFFF"/>
        <w:spacing w:after="0" w:line="240" w:lineRule="auto"/>
        <w:ind w:firstLine="709"/>
        <w:jc w:val="both"/>
        <w:textAlignment w:val="center"/>
        <w:rPr>
          <w:rFonts w:eastAsia="Times New Roman" w:cs="Times New Roman"/>
          <w:b/>
          <w:bCs/>
          <w:sz w:val="24"/>
          <w:szCs w:val="24"/>
          <w:lang w:val="ru-RU" w:eastAsia="ru-RU"/>
        </w:rPr>
      </w:pPr>
      <w:r w:rsidRPr="00207730">
        <w:rPr>
          <w:rFonts w:eastAsia="Times New Roman" w:cs="Times New Roman"/>
          <w:b/>
          <w:bCs/>
          <w:sz w:val="24"/>
          <w:szCs w:val="24"/>
          <w:lang w:val="ru-RU" w:eastAsia="ru-RU"/>
        </w:rPr>
        <w:t xml:space="preserve">22. По Вашему мнению, какие имеются риски при использование искусственного интеллекта с </w:t>
      </w:r>
      <w:r w:rsidR="00902A32" w:rsidRPr="00207730">
        <w:rPr>
          <w:rFonts w:eastAsia="Times New Roman" w:cs="Times New Roman"/>
          <w:b/>
          <w:bCs/>
          <w:sz w:val="24"/>
          <w:szCs w:val="24"/>
          <w:lang w:val="ru-RU" w:eastAsia="ru-RU"/>
        </w:rPr>
        <w:t>целью контроля</w:t>
      </w:r>
      <w:r w:rsidRPr="00207730">
        <w:rPr>
          <w:rFonts w:eastAsia="Times New Roman" w:cs="Times New Roman"/>
          <w:b/>
          <w:bCs/>
          <w:sz w:val="24"/>
          <w:szCs w:val="24"/>
          <w:lang w:val="ru-RU" w:eastAsia="ru-RU"/>
        </w:rPr>
        <w:t xml:space="preserve"> и надзора за осужденными в учреждениях минимальной безопасности?</w:t>
      </w:r>
    </w:p>
    <w:p w14:paraId="50455B74" w14:textId="77777777" w:rsidR="00D50766" w:rsidRPr="00207730" w:rsidRDefault="00DE753F" w:rsidP="00742C3F">
      <w:pPr>
        <w:shd w:val="clear" w:color="auto" w:fill="FFFFFF"/>
        <w:spacing w:after="0" w:line="240" w:lineRule="auto"/>
        <w:jc w:val="both"/>
        <w:textAlignment w:val="center"/>
        <w:rPr>
          <w:rFonts w:eastAsia="Times New Roman" w:cs="Times New Roman"/>
          <w:b/>
          <w:bCs/>
          <w:sz w:val="24"/>
          <w:szCs w:val="24"/>
          <w:lang w:val="ru-RU" w:eastAsia="ru-RU"/>
        </w:rPr>
      </w:pPr>
      <w:r w:rsidRPr="00207730">
        <w:rPr>
          <w:rFonts w:eastAsia="Times New Roman" w:cs="Times New Roman"/>
          <w:b/>
          <w:bCs/>
          <w:noProof/>
          <w:sz w:val="24"/>
          <w:szCs w:val="24"/>
          <w:lang w:val="ru-RU" w:eastAsia="ru-RU"/>
        </w:rPr>
        <w:drawing>
          <wp:inline distT="0" distB="0" distL="0" distR="0" wp14:anchorId="2EC8AC12" wp14:editId="61371B02">
            <wp:extent cx="6305266" cy="1883391"/>
            <wp:effectExtent l="0" t="0" r="0" b="0"/>
            <wp:docPr id="1154" name="Диаграмма 3"/>
            <wp:cNvGraphicFramePr/>
            <a:graphic xmlns:a="http://schemas.openxmlformats.org/drawingml/2006/main">
              <a:graphicData uri="http://schemas.openxmlformats.org/drawingml/2006/chart">
                <c:chart xmlns:c="http://schemas.openxmlformats.org/drawingml/2006/chart" xmlns:r="http://schemas.openxmlformats.org/officeDocument/2006/relationships" r:id="rId94"/>
              </a:graphicData>
            </a:graphic>
          </wp:inline>
        </w:drawing>
      </w:r>
    </w:p>
    <w:p w14:paraId="6DDE890A" w14:textId="77777777" w:rsidR="00D95C80" w:rsidRPr="00207730" w:rsidRDefault="00D95C80" w:rsidP="00742C3F">
      <w:pPr>
        <w:spacing w:after="0" w:line="240" w:lineRule="auto"/>
        <w:jc w:val="both"/>
        <w:rPr>
          <w:rFonts w:eastAsia="Calibri" w:cs="Times New Roman"/>
          <w:b/>
          <w:caps/>
          <w:sz w:val="28"/>
          <w:szCs w:val="28"/>
          <w:lang w:val="ru-RU"/>
        </w:rPr>
      </w:pPr>
      <w:bookmarkStart w:id="292" w:name="_Toc198280897"/>
    </w:p>
    <w:p w14:paraId="5841ED83" w14:textId="77777777" w:rsidR="0063224A" w:rsidRDefault="0063224A" w:rsidP="0063224A">
      <w:pPr>
        <w:spacing w:after="0" w:line="240" w:lineRule="auto"/>
        <w:rPr>
          <w:rFonts w:eastAsia="Calibri" w:cs="Times New Roman"/>
          <w:b/>
          <w:caps/>
          <w:sz w:val="28"/>
          <w:szCs w:val="28"/>
          <w:lang w:val="ru-RU"/>
        </w:rPr>
      </w:pPr>
    </w:p>
    <w:p w14:paraId="511088C4" w14:textId="6F52ECA6" w:rsidR="00491C05" w:rsidRPr="00833D02" w:rsidRDefault="0063224A" w:rsidP="00833D02">
      <w:pPr>
        <w:spacing w:after="0" w:line="240" w:lineRule="auto"/>
        <w:jc w:val="center"/>
        <w:rPr>
          <w:rFonts w:cs="Times New Roman"/>
          <w:b/>
          <w:sz w:val="28"/>
          <w:szCs w:val="28"/>
          <w:lang w:val="ru-RU"/>
        </w:rPr>
      </w:pPr>
      <w:r w:rsidRPr="0063224A">
        <w:rPr>
          <w:rFonts w:eastAsia="Calibri" w:cs="Times New Roman"/>
          <w:b/>
          <w:caps/>
          <w:noProof/>
          <w:sz w:val="28"/>
          <w:szCs w:val="28"/>
          <w:lang w:val="ru-RU"/>
        </w:rPr>
        <w:drawing>
          <wp:anchor distT="0" distB="0" distL="114300" distR="114300" simplePos="0" relativeHeight="251674112" behindDoc="0" locked="0" layoutInCell="1" allowOverlap="1" wp14:anchorId="27C7AF5C" wp14:editId="1A14150A">
            <wp:simplePos x="0" y="0"/>
            <wp:positionH relativeFrom="column">
              <wp:posOffset>1905</wp:posOffset>
            </wp:positionH>
            <wp:positionV relativeFrom="paragraph">
              <wp:posOffset>386715</wp:posOffset>
            </wp:positionV>
            <wp:extent cx="5998845" cy="8480425"/>
            <wp:effectExtent l="0" t="0" r="0" b="0"/>
            <wp:wrapTopAndBottom/>
            <wp:docPr id="59875856" name="Рисунок 598758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5998845" cy="8480425"/>
                    </a:xfrm>
                    <a:prstGeom prst="rect">
                      <a:avLst/>
                    </a:prstGeom>
                    <a:noFill/>
                    <a:ln>
                      <a:noFill/>
                    </a:ln>
                  </pic:spPr>
                </pic:pic>
              </a:graphicData>
            </a:graphic>
          </wp:anchor>
        </w:drawing>
      </w:r>
      <w:r w:rsidR="00491C05" w:rsidRPr="00207730">
        <w:rPr>
          <w:rFonts w:eastAsia="Calibri" w:cs="Times New Roman"/>
          <w:b/>
          <w:caps/>
          <w:sz w:val="28"/>
          <w:szCs w:val="28"/>
          <w:lang w:val="ru-RU"/>
        </w:rPr>
        <w:t xml:space="preserve">Приложение </w:t>
      </w:r>
      <w:r w:rsidR="00AB37E8">
        <w:rPr>
          <w:rFonts w:eastAsia="Calibri" w:cs="Times New Roman"/>
          <w:b/>
          <w:caps/>
          <w:sz w:val="28"/>
          <w:szCs w:val="28"/>
          <w:lang w:val="ru-RU"/>
        </w:rPr>
        <w:t>з</w:t>
      </w:r>
    </w:p>
    <w:p w14:paraId="62C60717" w14:textId="77777777" w:rsidR="00153F1F" w:rsidRDefault="00D95C80" w:rsidP="00742C3F">
      <w:pPr>
        <w:spacing w:after="0" w:line="240" w:lineRule="auto"/>
        <w:jc w:val="center"/>
        <w:rPr>
          <w:rFonts w:eastAsia="Calibri" w:cs="Times New Roman"/>
          <w:b/>
          <w:caps/>
          <w:sz w:val="28"/>
          <w:szCs w:val="28"/>
          <w:lang w:val="ru-RU"/>
        </w:rPr>
      </w:pPr>
      <w:r w:rsidRPr="00207730">
        <w:rPr>
          <w:rFonts w:eastAsia="Calibri" w:cs="Times New Roman"/>
          <w:b/>
          <w:caps/>
          <w:sz w:val="28"/>
          <w:szCs w:val="28"/>
          <w:lang w:val="ru-RU"/>
        </w:rPr>
        <w:t xml:space="preserve"> </w:t>
      </w:r>
    </w:p>
    <w:p w14:paraId="7437744F" w14:textId="6E9199CC" w:rsidR="00491C05" w:rsidRPr="00207730" w:rsidRDefault="00491C05" w:rsidP="00742C3F">
      <w:pPr>
        <w:spacing w:after="0" w:line="240" w:lineRule="auto"/>
        <w:jc w:val="center"/>
        <w:rPr>
          <w:rFonts w:eastAsia="Calibri" w:cs="Times New Roman"/>
          <w:b/>
          <w:caps/>
          <w:sz w:val="28"/>
          <w:szCs w:val="28"/>
          <w:lang w:val="ru-RU"/>
        </w:rPr>
      </w:pPr>
      <w:r w:rsidRPr="00207730">
        <w:rPr>
          <w:rFonts w:eastAsia="Calibri" w:cs="Times New Roman"/>
          <w:b/>
          <w:caps/>
          <w:sz w:val="28"/>
          <w:szCs w:val="28"/>
          <w:lang w:val="ru-RU"/>
        </w:rPr>
        <w:t xml:space="preserve">Приложение </w:t>
      </w:r>
      <w:r w:rsidR="00F30651" w:rsidRPr="00207730">
        <w:rPr>
          <w:rFonts w:eastAsia="Calibri" w:cs="Times New Roman"/>
          <w:b/>
          <w:caps/>
          <w:sz w:val="28"/>
          <w:szCs w:val="28"/>
          <w:lang w:val="ru-RU"/>
        </w:rPr>
        <w:t>И</w:t>
      </w:r>
    </w:p>
    <w:p w14:paraId="3911E736" w14:textId="0285A936" w:rsidR="00D95C80" w:rsidRPr="00207730" w:rsidRDefault="00D95C80" w:rsidP="00742C3F">
      <w:pPr>
        <w:spacing w:after="0" w:line="240" w:lineRule="auto"/>
        <w:jc w:val="center"/>
        <w:rPr>
          <w:rFonts w:eastAsia="Calibri" w:cs="Times New Roman"/>
          <w:b/>
          <w:caps/>
          <w:sz w:val="28"/>
          <w:szCs w:val="28"/>
          <w:lang w:val="ru-RU"/>
        </w:rPr>
      </w:pPr>
    </w:p>
    <w:p w14:paraId="6D8F20DF" w14:textId="5CB9411A" w:rsidR="00D95C80" w:rsidRPr="00207730" w:rsidRDefault="00D95C80" w:rsidP="00742C3F">
      <w:pPr>
        <w:spacing w:after="0" w:line="240" w:lineRule="auto"/>
        <w:jc w:val="center"/>
        <w:rPr>
          <w:rFonts w:eastAsia="Calibri" w:cs="Times New Roman"/>
          <w:b/>
          <w:caps/>
          <w:sz w:val="28"/>
          <w:szCs w:val="28"/>
          <w:lang w:val="ru-RU"/>
        </w:rPr>
      </w:pPr>
      <w:r w:rsidRPr="00207730">
        <w:rPr>
          <w:rFonts w:eastAsia="Calibri" w:cs="Times New Roman"/>
          <w:b/>
          <w:caps/>
          <w:noProof/>
          <w:sz w:val="28"/>
          <w:szCs w:val="28"/>
          <w:lang w:val="ru-RU"/>
        </w:rPr>
        <w:drawing>
          <wp:anchor distT="0" distB="0" distL="114300" distR="114300" simplePos="0" relativeHeight="251660800" behindDoc="0" locked="0" layoutInCell="1" allowOverlap="1" wp14:anchorId="736F13A0" wp14:editId="0F77EE09">
            <wp:simplePos x="0" y="0"/>
            <wp:positionH relativeFrom="column">
              <wp:posOffset>-3810</wp:posOffset>
            </wp:positionH>
            <wp:positionV relativeFrom="paragraph">
              <wp:posOffset>13970</wp:posOffset>
            </wp:positionV>
            <wp:extent cx="5991225" cy="8467725"/>
            <wp:effectExtent l="0" t="0" r="0" b="0"/>
            <wp:wrapNone/>
            <wp:docPr id="59875841" name="Рисунок 598758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96">
                      <a:extLst>
                        <a:ext uri="{28A0092B-C50C-407E-A947-70E740481C1C}">
                          <a14:useLocalDpi xmlns:a14="http://schemas.microsoft.com/office/drawing/2010/main" val="0"/>
                        </a:ext>
                      </a:extLst>
                    </a:blip>
                    <a:srcRect/>
                    <a:stretch>
                      <a:fillRect/>
                    </a:stretch>
                  </pic:blipFill>
                  <pic:spPr bwMode="auto">
                    <a:xfrm>
                      <a:off x="0" y="0"/>
                      <a:ext cx="5991225" cy="8467725"/>
                    </a:xfrm>
                    <a:prstGeom prst="rect">
                      <a:avLst/>
                    </a:prstGeom>
                    <a:noFill/>
                    <a:ln>
                      <a:noFill/>
                    </a:ln>
                  </pic:spPr>
                </pic:pic>
              </a:graphicData>
            </a:graphic>
          </wp:anchor>
        </w:drawing>
      </w:r>
    </w:p>
    <w:p w14:paraId="6C72AA24" w14:textId="77777777" w:rsidR="00D95C80" w:rsidRPr="00207730" w:rsidRDefault="00D95C80" w:rsidP="00742C3F">
      <w:pPr>
        <w:spacing w:after="0" w:line="240" w:lineRule="auto"/>
        <w:jc w:val="center"/>
        <w:rPr>
          <w:rFonts w:eastAsia="Calibri" w:cs="Times New Roman"/>
          <w:b/>
          <w:caps/>
          <w:sz w:val="28"/>
          <w:szCs w:val="28"/>
          <w:lang w:val="ru-RU"/>
        </w:rPr>
      </w:pPr>
    </w:p>
    <w:p w14:paraId="4049B7B7" w14:textId="5B4DA13A" w:rsidR="00D95C80" w:rsidRPr="00207730" w:rsidRDefault="00D95C80" w:rsidP="00833D02">
      <w:pPr>
        <w:spacing w:after="0" w:line="240" w:lineRule="auto"/>
        <w:jc w:val="center"/>
        <w:rPr>
          <w:rFonts w:eastAsia="Calibri" w:cs="Times New Roman"/>
          <w:b/>
          <w:caps/>
          <w:sz w:val="28"/>
          <w:szCs w:val="28"/>
          <w:lang w:val="ru-RU"/>
        </w:rPr>
      </w:pPr>
      <w:r w:rsidRPr="00207730">
        <w:rPr>
          <w:rFonts w:eastAsia="Calibri" w:cs="Times New Roman"/>
          <w:b/>
          <w:caps/>
          <w:noProof/>
          <w:sz w:val="28"/>
          <w:szCs w:val="28"/>
          <w:lang w:val="ru-RU"/>
        </w:rPr>
        <w:drawing>
          <wp:inline distT="0" distB="0" distL="0" distR="0" wp14:anchorId="08FC1D22" wp14:editId="629A1618">
            <wp:extent cx="5991225" cy="8467725"/>
            <wp:effectExtent l="0" t="0" r="0" b="0"/>
            <wp:docPr id="59875842" name="Рисунок 598758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97">
                      <a:extLst>
                        <a:ext uri="{28A0092B-C50C-407E-A947-70E740481C1C}">
                          <a14:useLocalDpi xmlns:a14="http://schemas.microsoft.com/office/drawing/2010/main" val="0"/>
                        </a:ext>
                      </a:extLst>
                    </a:blip>
                    <a:srcRect/>
                    <a:stretch>
                      <a:fillRect/>
                    </a:stretch>
                  </pic:blipFill>
                  <pic:spPr bwMode="auto">
                    <a:xfrm>
                      <a:off x="0" y="0"/>
                      <a:ext cx="5991225" cy="8467725"/>
                    </a:xfrm>
                    <a:prstGeom prst="rect">
                      <a:avLst/>
                    </a:prstGeom>
                    <a:noFill/>
                    <a:ln>
                      <a:noFill/>
                    </a:ln>
                  </pic:spPr>
                </pic:pic>
              </a:graphicData>
            </a:graphic>
          </wp:inline>
        </w:drawing>
      </w:r>
    </w:p>
    <w:p w14:paraId="04716AB3" w14:textId="77777777" w:rsidR="00833D02" w:rsidRDefault="00833D02" w:rsidP="00833D02">
      <w:pPr>
        <w:spacing w:after="0" w:line="240" w:lineRule="auto"/>
        <w:jc w:val="center"/>
        <w:rPr>
          <w:rFonts w:eastAsia="Calibri" w:cs="Times New Roman"/>
          <w:b/>
          <w:caps/>
          <w:sz w:val="28"/>
          <w:szCs w:val="28"/>
          <w:lang w:val="ru-RU"/>
        </w:rPr>
      </w:pPr>
    </w:p>
    <w:p w14:paraId="58DC7D92" w14:textId="77777777" w:rsidR="00153F1F" w:rsidRDefault="00153F1F" w:rsidP="00833D02">
      <w:pPr>
        <w:spacing w:after="0" w:line="240" w:lineRule="auto"/>
        <w:jc w:val="center"/>
        <w:rPr>
          <w:rFonts w:eastAsia="Calibri" w:cs="Times New Roman"/>
          <w:b/>
          <w:caps/>
          <w:sz w:val="28"/>
          <w:szCs w:val="28"/>
          <w:lang w:val="ru-RU"/>
        </w:rPr>
      </w:pPr>
    </w:p>
    <w:p w14:paraId="710E268B" w14:textId="77777777" w:rsidR="00153F1F" w:rsidRDefault="00153F1F" w:rsidP="00833D02">
      <w:pPr>
        <w:spacing w:after="0" w:line="240" w:lineRule="auto"/>
        <w:jc w:val="center"/>
        <w:rPr>
          <w:rFonts w:eastAsia="Calibri" w:cs="Times New Roman"/>
          <w:b/>
          <w:caps/>
          <w:sz w:val="28"/>
          <w:szCs w:val="28"/>
          <w:lang w:val="ru-RU"/>
        </w:rPr>
      </w:pPr>
    </w:p>
    <w:p w14:paraId="07EE250C" w14:textId="1DCA32DE" w:rsidR="00491C05" w:rsidRPr="00207730" w:rsidRDefault="00491C05" w:rsidP="00833D02">
      <w:pPr>
        <w:spacing w:after="0" w:line="240" w:lineRule="auto"/>
        <w:jc w:val="center"/>
        <w:rPr>
          <w:rFonts w:eastAsia="Calibri" w:cs="Times New Roman"/>
          <w:b/>
          <w:caps/>
          <w:sz w:val="28"/>
          <w:szCs w:val="28"/>
          <w:lang w:val="ru-RU"/>
        </w:rPr>
      </w:pPr>
      <w:r w:rsidRPr="00207730">
        <w:rPr>
          <w:rFonts w:eastAsia="Calibri" w:cs="Times New Roman"/>
          <w:b/>
          <w:caps/>
          <w:sz w:val="28"/>
          <w:szCs w:val="28"/>
          <w:lang w:val="ru-RU"/>
        </w:rPr>
        <w:t xml:space="preserve">Приложение </w:t>
      </w:r>
      <w:r w:rsidR="00F30651" w:rsidRPr="00207730">
        <w:rPr>
          <w:rFonts w:eastAsia="Calibri" w:cs="Times New Roman"/>
          <w:b/>
          <w:caps/>
          <w:sz w:val="28"/>
          <w:szCs w:val="28"/>
          <w:lang w:val="ru-RU"/>
        </w:rPr>
        <w:t>К</w:t>
      </w:r>
    </w:p>
    <w:p w14:paraId="57EC8909" w14:textId="7CD55D8B" w:rsidR="00FA26F3" w:rsidRPr="00207730" w:rsidRDefault="00D95C80" w:rsidP="00742C3F">
      <w:pPr>
        <w:spacing w:after="0" w:line="240" w:lineRule="auto"/>
        <w:jc w:val="center"/>
        <w:rPr>
          <w:rFonts w:eastAsia="Calibri" w:cs="Times New Roman"/>
          <w:b/>
          <w:caps/>
          <w:sz w:val="28"/>
          <w:szCs w:val="28"/>
          <w:lang w:val="ru-RU"/>
        </w:rPr>
      </w:pPr>
      <w:r w:rsidRPr="00207730">
        <w:rPr>
          <w:rFonts w:eastAsia="Calibri" w:cs="Times New Roman"/>
          <w:b/>
          <w:caps/>
          <w:noProof/>
          <w:sz w:val="28"/>
          <w:szCs w:val="28"/>
          <w:lang w:val="ru-RU"/>
        </w:rPr>
        <w:drawing>
          <wp:inline distT="0" distB="0" distL="0" distR="0" wp14:anchorId="5966DB0E" wp14:editId="38FDD4B1">
            <wp:extent cx="5991225" cy="8467725"/>
            <wp:effectExtent l="0" t="0" r="0" b="0"/>
            <wp:docPr id="59875843" name="Рисунок 598758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98">
                      <a:extLst>
                        <a:ext uri="{28A0092B-C50C-407E-A947-70E740481C1C}">
                          <a14:useLocalDpi xmlns:a14="http://schemas.microsoft.com/office/drawing/2010/main" val="0"/>
                        </a:ext>
                      </a:extLst>
                    </a:blip>
                    <a:srcRect/>
                    <a:stretch>
                      <a:fillRect/>
                    </a:stretch>
                  </pic:blipFill>
                  <pic:spPr bwMode="auto">
                    <a:xfrm>
                      <a:off x="0" y="0"/>
                      <a:ext cx="5991225" cy="8467725"/>
                    </a:xfrm>
                    <a:prstGeom prst="rect">
                      <a:avLst/>
                    </a:prstGeom>
                    <a:noFill/>
                    <a:ln>
                      <a:noFill/>
                    </a:ln>
                  </pic:spPr>
                </pic:pic>
              </a:graphicData>
            </a:graphic>
          </wp:inline>
        </w:drawing>
      </w:r>
    </w:p>
    <w:p w14:paraId="140A7E34" w14:textId="77777777" w:rsidR="00D95C80" w:rsidRPr="00207730" w:rsidRDefault="00D95C80" w:rsidP="00742C3F">
      <w:pPr>
        <w:spacing w:after="0" w:line="240" w:lineRule="auto"/>
        <w:jc w:val="right"/>
        <w:rPr>
          <w:rFonts w:eastAsia="Calibri" w:cs="Times New Roman"/>
          <w:b/>
          <w:caps/>
          <w:sz w:val="28"/>
          <w:szCs w:val="28"/>
        </w:rPr>
      </w:pPr>
    </w:p>
    <w:p w14:paraId="7C5DBAF8" w14:textId="103032E4" w:rsidR="00D95C80" w:rsidRPr="00207730" w:rsidRDefault="00D95C80" w:rsidP="00742C3F">
      <w:pPr>
        <w:spacing w:after="0" w:line="240" w:lineRule="auto"/>
        <w:jc w:val="right"/>
        <w:rPr>
          <w:rFonts w:eastAsia="Calibri" w:cs="Times New Roman"/>
          <w:b/>
          <w:caps/>
          <w:sz w:val="28"/>
          <w:szCs w:val="28"/>
          <w:lang w:val="ru-RU"/>
        </w:rPr>
      </w:pPr>
      <w:r w:rsidRPr="00207730">
        <w:rPr>
          <w:rFonts w:eastAsia="Calibri" w:cs="Times New Roman"/>
          <w:b/>
          <w:caps/>
          <w:noProof/>
          <w:sz w:val="28"/>
          <w:szCs w:val="28"/>
          <w:lang w:val="ru-RU"/>
        </w:rPr>
        <w:drawing>
          <wp:inline distT="0" distB="0" distL="0" distR="0" wp14:anchorId="41C3277C" wp14:editId="22E6ED74">
            <wp:extent cx="5991225" cy="8467725"/>
            <wp:effectExtent l="0" t="0" r="0" b="0"/>
            <wp:docPr id="59875844" name="Рисунок 598758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99">
                      <a:extLst>
                        <a:ext uri="{28A0092B-C50C-407E-A947-70E740481C1C}">
                          <a14:useLocalDpi xmlns:a14="http://schemas.microsoft.com/office/drawing/2010/main" val="0"/>
                        </a:ext>
                      </a:extLst>
                    </a:blip>
                    <a:srcRect/>
                    <a:stretch>
                      <a:fillRect/>
                    </a:stretch>
                  </pic:blipFill>
                  <pic:spPr bwMode="auto">
                    <a:xfrm>
                      <a:off x="0" y="0"/>
                      <a:ext cx="5991225" cy="8467725"/>
                    </a:xfrm>
                    <a:prstGeom prst="rect">
                      <a:avLst/>
                    </a:prstGeom>
                    <a:noFill/>
                    <a:ln>
                      <a:noFill/>
                    </a:ln>
                  </pic:spPr>
                </pic:pic>
              </a:graphicData>
            </a:graphic>
          </wp:inline>
        </w:drawing>
      </w:r>
    </w:p>
    <w:p w14:paraId="09395FA0" w14:textId="77777777" w:rsidR="00153F1F" w:rsidRDefault="00153F1F" w:rsidP="00742C3F">
      <w:pPr>
        <w:spacing w:after="0" w:line="240" w:lineRule="auto"/>
        <w:jc w:val="center"/>
        <w:rPr>
          <w:rFonts w:eastAsia="Calibri" w:cs="Times New Roman"/>
          <w:b/>
          <w:caps/>
          <w:sz w:val="28"/>
          <w:szCs w:val="28"/>
          <w:lang w:val="ru-RU"/>
        </w:rPr>
      </w:pPr>
    </w:p>
    <w:p w14:paraId="65F1177B" w14:textId="77777777" w:rsidR="00153F1F" w:rsidRDefault="00153F1F" w:rsidP="00742C3F">
      <w:pPr>
        <w:spacing w:after="0" w:line="240" w:lineRule="auto"/>
        <w:jc w:val="center"/>
        <w:rPr>
          <w:rFonts w:eastAsia="Calibri" w:cs="Times New Roman"/>
          <w:b/>
          <w:caps/>
          <w:sz w:val="28"/>
          <w:szCs w:val="28"/>
          <w:lang w:val="ru-RU"/>
        </w:rPr>
      </w:pPr>
    </w:p>
    <w:p w14:paraId="50FA5DB9" w14:textId="77777777" w:rsidR="00153F1F" w:rsidRDefault="00153F1F" w:rsidP="00742C3F">
      <w:pPr>
        <w:spacing w:after="0" w:line="240" w:lineRule="auto"/>
        <w:jc w:val="center"/>
        <w:rPr>
          <w:rFonts w:eastAsia="Calibri" w:cs="Times New Roman"/>
          <w:b/>
          <w:caps/>
          <w:sz w:val="28"/>
          <w:szCs w:val="28"/>
          <w:lang w:val="ru-RU"/>
        </w:rPr>
      </w:pPr>
    </w:p>
    <w:p w14:paraId="02F3CF12" w14:textId="6D1EC863" w:rsidR="00491C05" w:rsidRPr="00207730" w:rsidRDefault="00491C05" w:rsidP="00742C3F">
      <w:pPr>
        <w:spacing w:after="0" w:line="240" w:lineRule="auto"/>
        <w:jc w:val="center"/>
        <w:rPr>
          <w:rFonts w:eastAsia="Calibri" w:cs="Times New Roman"/>
          <w:b/>
          <w:caps/>
          <w:sz w:val="28"/>
          <w:szCs w:val="28"/>
          <w:lang w:val="ru-RU"/>
        </w:rPr>
      </w:pPr>
      <w:r w:rsidRPr="00207730">
        <w:rPr>
          <w:rFonts w:eastAsia="Calibri" w:cs="Times New Roman"/>
          <w:b/>
          <w:caps/>
          <w:sz w:val="28"/>
          <w:szCs w:val="28"/>
          <w:lang w:val="ru-RU"/>
        </w:rPr>
        <w:t xml:space="preserve">Приложение </w:t>
      </w:r>
      <w:r w:rsidR="00F30651" w:rsidRPr="00207730">
        <w:rPr>
          <w:rFonts w:eastAsia="Calibri" w:cs="Times New Roman"/>
          <w:b/>
          <w:caps/>
          <w:sz w:val="28"/>
          <w:szCs w:val="28"/>
          <w:lang w:val="ru-RU"/>
        </w:rPr>
        <w:t>Л</w:t>
      </w:r>
    </w:p>
    <w:p w14:paraId="539E116B" w14:textId="79FF5469" w:rsidR="00FA26F3" w:rsidRPr="00207730" w:rsidRDefault="00D95C80" w:rsidP="00742C3F">
      <w:pPr>
        <w:spacing w:after="0" w:line="240" w:lineRule="auto"/>
        <w:jc w:val="center"/>
        <w:rPr>
          <w:rFonts w:ascii="Times New Roman Полужирный" w:eastAsia="Calibri" w:hAnsi="Times New Roman Полужирный" w:cs="Times New Roman"/>
          <w:b/>
          <w:sz w:val="28"/>
          <w:szCs w:val="28"/>
          <w:lang w:val="ru-RU"/>
        </w:rPr>
      </w:pPr>
      <w:r w:rsidRPr="00207730">
        <w:rPr>
          <w:rFonts w:ascii="Times New Roman Полужирный" w:eastAsia="Calibri" w:hAnsi="Times New Roman Полужирный" w:cs="Times New Roman"/>
          <w:b/>
          <w:noProof/>
          <w:sz w:val="28"/>
          <w:szCs w:val="28"/>
          <w:lang w:val="ru-RU"/>
        </w:rPr>
        <w:drawing>
          <wp:inline distT="0" distB="0" distL="0" distR="0" wp14:anchorId="7F7701A6" wp14:editId="11A4CAA8">
            <wp:extent cx="5991225" cy="8467725"/>
            <wp:effectExtent l="0" t="0" r="0" b="0"/>
            <wp:docPr id="59875845" name="Рисунок 598758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100">
                      <a:extLst>
                        <a:ext uri="{28A0092B-C50C-407E-A947-70E740481C1C}">
                          <a14:useLocalDpi xmlns:a14="http://schemas.microsoft.com/office/drawing/2010/main" val="0"/>
                        </a:ext>
                      </a:extLst>
                    </a:blip>
                    <a:srcRect/>
                    <a:stretch>
                      <a:fillRect/>
                    </a:stretch>
                  </pic:blipFill>
                  <pic:spPr bwMode="auto">
                    <a:xfrm>
                      <a:off x="0" y="0"/>
                      <a:ext cx="5991225" cy="8467725"/>
                    </a:xfrm>
                    <a:prstGeom prst="rect">
                      <a:avLst/>
                    </a:prstGeom>
                    <a:noFill/>
                    <a:ln>
                      <a:noFill/>
                    </a:ln>
                  </pic:spPr>
                </pic:pic>
              </a:graphicData>
            </a:graphic>
          </wp:inline>
        </w:drawing>
      </w:r>
    </w:p>
    <w:p w14:paraId="6D460938" w14:textId="77777777" w:rsidR="00FA26F3" w:rsidRPr="00207730" w:rsidRDefault="00FA26F3" w:rsidP="00742C3F">
      <w:pPr>
        <w:spacing w:after="0" w:line="240" w:lineRule="auto"/>
        <w:ind w:firstLine="709"/>
        <w:rPr>
          <w:rFonts w:cs="Times New Roman"/>
          <w:sz w:val="28"/>
          <w:szCs w:val="28"/>
          <w:lang w:val="ru-RU"/>
        </w:rPr>
      </w:pPr>
    </w:p>
    <w:p w14:paraId="7D54FCB2" w14:textId="6802C07C" w:rsidR="00491C05" w:rsidRPr="00833D02" w:rsidRDefault="00D95C80" w:rsidP="00833D02">
      <w:pPr>
        <w:spacing w:after="0" w:line="240" w:lineRule="auto"/>
        <w:jc w:val="right"/>
        <w:rPr>
          <w:rFonts w:eastAsia="Calibri" w:cs="Times New Roman"/>
          <w:b/>
          <w:caps/>
          <w:sz w:val="28"/>
          <w:szCs w:val="28"/>
          <w:lang w:val="ru-RU"/>
        </w:rPr>
      </w:pPr>
      <w:r w:rsidRPr="00207730">
        <w:rPr>
          <w:rFonts w:eastAsia="Calibri" w:cs="Times New Roman"/>
          <w:b/>
          <w:caps/>
          <w:noProof/>
          <w:sz w:val="28"/>
          <w:szCs w:val="28"/>
          <w:lang w:val="ru-RU"/>
        </w:rPr>
        <w:drawing>
          <wp:inline distT="0" distB="0" distL="0" distR="0" wp14:anchorId="4D2B63E9" wp14:editId="4EF3F66C">
            <wp:extent cx="5991225" cy="8467725"/>
            <wp:effectExtent l="0" t="0" r="0" b="0"/>
            <wp:docPr id="59875846" name="Рисунок 598758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101">
                      <a:extLst>
                        <a:ext uri="{28A0092B-C50C-407E-A947-70E740481C1C}">
                          <a14:useLocalDpi xmlns:a14="http://schemas.microsoft.com/office/drawing/2010/main" val="0"/>
                        </a:ext>
                      </a:extLst>
                    </a:blip>
                    <a:srcRect/>
                    <a:stretch>
                      <a:fillRect/>
                    </a:stretch>
                  </pic:blipFill>
                  <pic:spPr bwMode="auto">
                    <a:xfrm>
                      <a:off x="0" y="0"/>
                      <a:ext cx="5991225" cy="8467725"/>
                    </a:xfrm>
                    <a:prstGeom prst="rect">
                      <a:avLst/>
                    </a:prstGeom>
                    <a:noFill/>
                    <a:ln>
                      <a:noFill/>
                    </a:ln>
                  </pic:spPr>
                </pic:pic>
              </a:graphicData>
            </a:graphic>
          </wp:inline>
        </w:drawing>
      </w:r>
    </w:p>
    <w:p w14:paraId="3904F66F" w14:textId="77777777" w:rsidR="00153F1F" w:rsidRDefault="00153F1F" w:rsidP="00742C3F">
      <w:pPr>
        <w:pStyle w:val="1"/>
        <w:spacing w:before="0" w:line="240" w:lineRule="auto"/>
        <w:jc w:val="center"/>
        <w:rPr>
          <w:rFonts w:ascii="Times New Roman" w:eastAsia="Calibri" w:hAnsi="Times New Roman" w:cs="Times New Roman"/>
          <w:b/>
          <w:caps/>
          <w:color w:val="auto"/>
          <w:sz w:val="28"/>
          <w:szCs w:val="28"/>
          <w:lang w:val="ru-RU"/>
        </w:rPr>
      </w:pPr>
    </w:p>
    <w:p w14:paraId="4DD6CD61" w14:textId="77777777" w:rsidR="00153F1F" w:rsidRDefault="00153F1F" w:rsidP="00742C3F">
      <w:pPr>
        <w:pStyle w:val="1"/>
        <w:spacing w:before="0" w:line="240" w:lineRule="auto"/>
        <w:jc w:val="center"/>
        <w:rPr>
          <w:rFonts w:ascii="Times New Roman" w:eastAsia="Calibri" w:hAnsi="Times New Roman" w:cs="Times New Roman"/>
          <w:b/>
          <w:caps/>
          <w:color w:val="auto"/>
          <w:sz w:val="28"/>
          <w:szCs w:val="28"/>
          <w:lang w:val="ru-RU"/>
        </w:rPr>
      </w:pPr>
    </w:p>
    <w:p w14:paraId="10D2B986" w14:textId="0E6EDB11" w:rsidR="00D50766" w:rsidRPr="00207730" w:rsidRDefault="00DE753F" w:rsidP="00742C3F">
      <w:pPr>
        <w:pStyle w:val="1"/>
        <w:spacing w:before="0" w:line="240" w:lineRule="auto"/>
        <w:jc w:val="center"/>
        <w:rPr>
          <w:rFonts w:ascii="Times New Roman" w:eastAsia="Calibri" w:hAnsi="Times New Roman" w:cs="Times New Roman"/>
          <w:b/>
          <w:caps/>
          <w:color w:val="auto"/>
          <w:sz w:val="28"/>
          <w:szCs w:val="28"/>
          <w:lang w:val="ru-RU"/>
        </w:rPr>
      </w:pPr>
      <w:r w:rsidRPr="00207730">
        <w:rPr>
          <w:rFonts w:ascii="Times New Roman" w:eastAsia="Calibri" w:hAnsi="Times New Roman" w:cs="Times New Roman"/>
          <w:b/>
          <w:caps/>
          <w:color w:val="auto"/>
          <w:sz w:val="28"/>
          <w:szCs w:val="28"/>
          <w:lang w:val="ru-RU"/>
        </w:rPr>
        <w:t xml:space="preserve">Приложение </w:t>
      </w:r>
      <w:bookmarkEnd w:id="292"/>
      <w:r w:rsidR="00F30651" w:rsidRPr="00207730">
        <w:rPr>
          <w:rFonts w:ascii="Times New Roman" w:eastAsia="Calibri" w:hAnsi="Times New Roman" w:cs="Times New Roman"/>
          <w:b/>
          <w:caps/>
          <w:color w:val="auto"/>
          <w:sz w:val="28"/>
          <w:szCs w:val="28"/>
          <w:lang w:val="ru-RU"/>
        </w:rPr>
        <w:t>М</w:t>
      </w:r>
    </w:p>
    <w:p w14:paraId="7F240445" w14:textId="77777777" w:rsidR="00702F84" w:rsidRPr="00207730" w:rsidRDefault="00702F84" w:rsidP="00742C3F">
      <w:pPr>
        <w:spacing w:after="0" w:line="240" w:lineRule="auto"/>
        <w:ind w:firstLine="680"/>
        <w:jc w:val="center"/>
        <w:rPr>
          <w:rFonts w:cs="Times New Roman"/>
          <w:sz w:val="28"/>
          <w:szCs w:val="28"/>
          <w:lang w:val="ru-RU"/>
        </w:rPr>
      </w:pPr>
    </w:p>
    <w:p w14:paraId="23C4CCEB" w14:textId="043F2634" w:rsidR="00702F84" w:rsidRPr="00207730" w:rsidRDefault="00DE753F" w:rsidP="00742C3F">
      <w:pPr>
        <w:spacing w:after="0" w:line="240" w:lineRule="auto"/>
        <w:ind w:firstLine="680"/>
        <w:jc w:val="center"/>
        <w:rPr>
          <w:rFonts w:cs="Times New Roman"/>
          <w:sz w:val="28"/>
          <w:szCs w:val="28"/>
          <w:lang w:val="ru-RU"/>
        </w:rPr>
      </w:pPr>
      <w:r w:rsidRPr="00207730">
        <w:rPr>
          <w:rFonts w:cs="Times New Roman"/>
          <w:sz w:val="28"/>
          <w:szCs w:val="28"/>
          <w:lang w:val="ru-RU"/>
        </w:rPr>
        <w:t xml:space="preserve">Рисунок </w:t>
      </w:r>
      <w:r w:rsidR="00E276C7" w:rsidRPr="00207730">
        <w:rPr>
          <w:rFonts w:cs="Times New Roman"/>
          <w:sz w:val="28"/>
          <w:szCs w:val="28"/>
          <w:lang w:val="ru-RU"/>
        </w:rPr>
        <w:t>Л</w:t>
      </w:r>
      <w:r w:rsidRPr="00207730">
        <w:rPr>
          <w:rFonts w:cs="Times New Roman"/>
          <w:sz w:val="28"/>
          <w:szCs w:val="28"/>
          <w:lang w:val="ru-RU"/>
        </w:rPr>
        <w:t>.1 – Биометрический чип</w:t>
      </w:r>
    </w:p>
    <w:p w14:paraId="4FF624F8" w14:textId="2AEF6980" w:rsidR="00D50766" w:rsidRPr="00207730" w:rsidRDefault="00DE753F" w:rsidP="00742C3F">
      <w:pPr>
        <w:spacing w:after="0" w:line="240" w:lineRule="auto"/>
        <w:jc w:val="center"/>
        <w:rPr>
          <w:rFonts w:cs="Times New Roman"/>
          <w:sz w:val="24"/>
          <w:szCs w:val="24"/>
          <w:lang w:val="ru-RU"/>
        </w:rPr>
      </w:pPr>
      <w:r w:rsidRPr="00207730">
        <w:rPr>
          <w:rFonts w:cs="Times New Roman"/>
          <w:noProof/>
          <w:sz w:val="24"/>
          <w:szCs w:val="24"/>
          <w:lang w:val="ru-RU" w:eastAsia="ru-RU"/>
        </w:rPr>
        <w:drawing>
          <wp:inline distT="0" distB="0" distL="0" distR="0" wp14:anchorId="72CF9D08" wp14:editId="21C8301F">
            <wp:extent cx="2971630" cy="1983179"/>
            <wp:effectExtent l="19050" t="0" r="170" b="0"/>
            <wp:docPr id="4" name="Рисунок 6" descr="чип под кожу"/>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6" descr="чип под кожу"/>
                    <pic:cNvPicPr>
                      <a:picLocks noChangeAspect="1" noChangeArrowheads="1"/>
                    </pic:cNvPicPr>
                  </pic:nvPicPr>
                  <pic:blipFill>
                    <a:blip r:embed="rId102" cstate="print"/>
                    <a:stretch>
                      <a:fillRect/>
                    </a:stretch>
                  </pic:blipFill>
                  <pic:spPr bwMode="auto">
                    <a:xfrm>
                      <a:off x="0" y="0"/>
                      <a:ext cx="2981459" cy="1989738"/>
                    </a:xfrm>
                    <a:prstGeom prst="rect">
                      <a:avLst/>
                    </a:prstGeom>
                    <a:noFill/>
                    <a:ln w="9525">
                      <a:noFill/>
                      <a:miter lim="800000"/>
                      <a:headEnd/>
                      <a:tailEnd/>
                    </a:ln>
                  </pic:spPr>
                </pic:pic>
              </a:graphicData>
            </a:graphic>
          </wp:inline>
        </w:drawing>
      </w:r>
      <w:r w:rsidRPr="00207730">
        <w:rPr>
          <w:rFonts w:cs="Times New Roman"/>
          <w:noProof/>
          <w:sz w:val="24"/>
          <w:szCs w:val="24"/>
          <w:lang w:val="ru-RU" w:eastAsia="ru-RU"/>
        </w:rPr>
        <w:drawing>
          <wp:inline distT="0" distB="0" distL="0" distR="0" wp14:anchorId="17EAE49D" wp14:editId="29511C39">
            <wp:extent cx="3042460" cy="1995054"/>
            <wp:effectExtent l="19050" t="0" r="5540" b="0"/>
            <wp:docPr id="5" name="Рисунок 11" descr="C:\Users\Ira\Desktop\habl_chip.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11" descr="C:\Users\Ira\Desktop\habl_chip.jpg"/>
                    <pic:cNvPicPr>
                      <a:picLocks noChangeAspect="1" noChangeArrowheads="1"/>
                    </pic:cNvPicPr>
                  </pic:nvPicPr>
                  <pic:blipFill>
                    <a:blip r:embed="rId103" cstate="print"/>
                    <a:srcRect l="13289"/>
                    <a:stretch>
                      <a:fillRect/>
                    </a:stretch>
                  </pic:blipFill>
                  <pic:spPr bwMode="auto">
                    <a:xfrm>
                      <a:off x="0" y="0"/>
                      <a:ext cx="3051066" cy="2000698"/>
                    </a:xfrm>
                    <a:prstGeom prst="rect">
                      <a:avLst/>
                    </a:prstGeom>
                    <a:noFill/>
                    <a:ln w="9525">
                      <a:noFill/>
                      <a:miter lim="800000"/>
                      <a:headEnd/>
                      <a:tailEnd/>
                    </a:ln>
                  </pic:spPr>
                </pic:pic>
              </a:graphicData>
            </a:graphic>
          </wp:inline>
        </w:drawing>
      </w:r>
    </w:p>
    <w:p w14:paraId="30F51084" w14:textId="77777777" w:rsidR="00D50766" w:rsidRPr="00207730" w:rsidRDefault="00D50766" w:rsidP="00742C3F">
      <w:pPr>
        <w:tabs>
          <w:tab w:val="left" w:pos="9214"/>
          <w:tab w:val="left" w:pos="9356"/>
        </w:tabs>
        <w:spacing w:after="0" w:line="240" w:lineRule="auto"/>
        <w:ind w:firstLine="680"/>
        <w:jc w:val="both"/>
        <w:rPr>
          <w:rFonts w:eastAsia="Calibri" w:cs="Times New Roman"/>
          <w:sz w:val="28"/>
          <w:szCs w:val="28"/>
          <w:lang w:val="ru-RU"/>
        </w:rPr>
      </w:pPr>
    </w:p>
    <w:p w14:paraId="44876A4D" w14:textId="77777777" w:rsidR="00702F84" w:rsidRPr="00207730" w:rsidRDefault="00702F84" w:rsidP="00742C3F">
      <w:pPr>
        <w:spacing w:after="0" w:line="240" w:lineRule="auto"/>
        <w:ind w:firstLine="709"/>
        <w:jc w:val="center"/>
        <w:rPr>
          <w:rFonts w:cs="Times New Roman"/>
          <w:sz w:val="28"/>
          <w:szCs w:val="28"/>
          <w:lang w:val="ru-RU"/>
        </w:rPr>
      </w:pPr>
    </w:p>
    <w:p w14:paraId="1A05D75A" w14:textId="4D7E65D1" w:rsidR="00702F84" w:rsidRPr="00207730" w:rsidRDefault="00DE753F" w:rsidP="00742C3F">
      <w:pPr>
        <w:spacing w:after="0" w:line="240" w:lineRule="auto"/>
        <w:ind w:firstLine="709"/>
        <w:jc w:val="center"/>
        <w:rPr>
          <w:rFonts w:cs="Times New Roman"/>
          <w:sz w:val="28"/>
          <w:szCs w:val="28"/>
          <w:lang w:val="ru-RU"/>
        </w:rPr>
      </w:pPr>
      <w:r w:rsidRPr="00207730">
        <w:rPr>
          <w:rFonts w:cs="Times New Roman"/>
          <w:sz w:val="28"/>
          <w:szCs w:val="28"/>
          <w:lang w:val="ru-RU"/>
        </w:rPr>
        <w:t xml:space="preserve">Рисунок </w:t>
      </w:r>
      <w:r w:rsidR="00E276C7" w:rsidRPr="00207730">
        <w:rPr>
          <w:rFonts w:cs="Times New Roman"/>
          <w:sz w:val="28"/>
          <w:szCs w:val="28"/>
          <w:lang w:val="ru-RU"/>
        </w:rPr>
        <w:t>Л</w:t>
      </w:r>
      <w:r w:rsidRPr="00207730">
        <w:rPr>
          <w:rFonts w:cs="Times New Roman"/>
          <w:sz w:val="28"/>
          <w:szCs w:val="28"/>
          <w:lang w:val="ru-RU"/>
        </w:rPr>
        <w:t>.2 – Набор для установки подкожного чипа</w:t>
      </w:r>
    </w:p>
    <w:p w14:paraId="6D236731" w14:textId="77777777" w:rsidR="00D50766" w:rsidRPr="00ED0291" w:rsidRDefault="00DE753F" w:rsidP="00742C3F">
      <w:pPr>
        <w:spacing w:after="0" w:line="240" w:lineRule="auto"/>
        <w:jc w:val="both"/>
        <w:rPr>
          <w:rFonts w:cs="Times New Roman"/>
          <w:sz w:val="24"/>
          <w:szCs w:val="24"/>
          <w:lang w:val="ru-RU"/>
        </w:rPr>
      </w:pPr>
      <w:r w:rsidRPr="00207730">
        <w:rPr>
          <w:rFonts w:cs="Times New Roman"/>
          <w:noProof/>
          <w:sz w:val="24"/>
          <w:szCs w:val="24"/>
          <w:lang w:val="ru-RU" w:eastAsia="ru-RU"/>
        </w:rPr>
        <w:drawing>
          <wp:inline distT="0" distB="0" distL="0" distR="0" wp14:anchorId="27B49199" wp14:editId="55425AB8">
            <wp:extent cx="3377293" cy="2138321"/>
            <wp:effectExtent l="19050" t="0" r="0" b="0"/>
            <wp:docPr id="6" name="Рисунок 18" descr="Набор для установки подкожного чипа"/>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18" descr="Набор для установки подкожного чипа"/>
                    <pic:cNvPicPr>
                      <a:picLocks noChangeAspect="1" noChangeArrowheads="1"/>
                    </pic:cNvPicPr>
                  </pic:nvPicPr>
                  <pic:blipFill>
                    <a:blip r:embed="rId104" cstate="print"/>
                    <a:srcRect l="11524" t="15717" r="8913" b="8611"/>
                    <a:stretch>
                      <a:fillRect/>
                    </a:stretch>
                  </pic:blipFill>
                  <pic:spPr bwMode="auto">
                    <a:xfrm>
                      <a:off x="0" y="0"/>
                      <a:ext cx="3382494" cy="2141614"/>
                    </a:xfrm>
                    <a:prstGeom prst="rect">
                      <a:avLst/>
                    </a:prstGeom>
                    <a:noFill/>
                    <a:ln w="9525">
                      <a:noFill/>
                      <a:miter lim="800000"/>
                      <a:headEnd/>
                      <a:tailEnd/>
                    </a:ln>
                  </pic:spPr>
                </pic:pic>
              </a:graphicData>
            </a:graphic>
          </wp:inline>
        </w:drawing>
      </w:r>
      <w:r w:rsidRPr="00207730">
        <w:rPr>
          <w:rFonts w:cs="Times New Roman"/>
          <w:sz w:val="24"/>
          <w:szCs w:val="24"/>
          <w:lang w:val="ru-RU"/>
        </w:rPr>
        <w:t xml:space="preserve"> </w:t>
      </w:r>
      <w:r w:rsidRPr="00207730">
        <w:rPr>
          <w:rFonts w:cs="Times New Roman"/>
          <w:noProof/>
          <w:sz w:val="24"/>
          <w:szCs w:val="24"/>
          <w:lang w:val="ru-RU" w:eastAsia="ru-RU"/>
        </w:rPr>
        <w:drawing>
          <wp:inline distT="0" distB="0" distL="0" distR="0" wp14:anchorId="6D9F3143" wp14:editId="0F31D12D">
            <wp:extent cx="2534144" cy="2125176"/>
            <wp:effectExtent l="19050" t="0" r="0" b="0"/>
            <wp:docPr id="7" name="Рисунок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27"/>
                    <pic:cNvPicPr>
                      <a:picLocks noChangeAspect="1" noChangeArrowheads="1"/>
                    </pic:cNvPicPr>
                  </pic:nvPicPr>
                  <pic:blipFill>
                    <a:blip r:embed="rId105" cstate="print"/>
                    <a:srcRect l="35058" t="30398" r="34980" b="25166"/>
                    <a:stretch>
                      <a:fillRect/>
                    </a:stretch>
                  </pic:blipFill>
                  <pic:spPr bwMode="auto">
                    <a:xfrm>
                      <a:off x="0" y="0"/>
                      <a:ext cx="2546589" cy="2135612"/>
                    </a:xfrm>
                    <a:prstGeom prst="rect">
                      <a:avLst/>
                    </a:prstGeom>
                    <a:noFill/>
                    <a:ln w="9525">
                      <a:noFill/>
                      <a:miter lim="800000"/>
                      <a:headEnd/>
                      <a:tailEnd/>
                    </a:ln>
                  </pic:spPr>
                </pic:pic>
              </a:graphicData>
            </a:graphic>
          </wp:inline>
        </w:drawing>
      </w:r>
    </w:p>
    <w:p w14:paraId="023AB84B" w14:textId="77777777" w:rsidR="00D50766" w:rsidRPr="00ED0291" w:rsidRDefault="00D50766" w:rsidP="00742C3F">
      <w:pPr>
        <w:tabs>
          <w:tab w:val="left" w:pos="9214"/>
          <w:tab w:val="left" w:pos="9356"/>
        </w:tabs>
        <w:spacing w:after="0" w:line="240" w:lineRule="auto"/>
        <w:ind w:firstLine="709"/>
        <w:jc w:val="both"/>
        <w:rPr>
          <w:rFonts w:eastAsia="Calibri" w:cs="Times New Roman"/>
          <w:sz w:val="28"/>
          <w:szCs w:val="28"/>
          <w:lang w:val="ru-RU"/>
        </w:rPr>
      </w:pPr>
    </w:p>
    <w:p w14:paraId="21BCC188" w14:textId="32DAACBE" w:rsidR="00D50766" w:rsidRPr="00726FE8" w:rsidRDefault="00D50766" w:rsidP="00742C3F">
      <w:pPr>
        <w:spacing w:line="240" w:lineRule="auto"/>
        <w:rPr>
          <w:rFonts w:eastAsia="Calibri" w:cs="Times New Roman"/>
          <w:caps/>
          <w:sz w:val="28"/>
          <w:szCs w:val="28"/>
          <w:lang w:val="ru-RU"/>
        </w:rPr>
      </w:pPr>
    </w:p>
    <w:sectPr w:rsidR="00D50766" w:rsidRPr="00726FE8" w:rsidSect="003772B2">
      <w:footerReference w:type="default" r:id="rId106"/>
      <w:pgSz w:w="11906" w:h="16838" w:code="9"/>
      <w:pgMar w:top="1134" w:right="758" w:bottom="1134" w:left="170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DA57CB8" w14:textId="77777777" w:rsidR="007754BC" w:rsidRDefault="007754BC">
      <w:pPr>
        <w:spacing w:after="0" w:line="240" w:lineRule="auto"/>
      </w:pPr>
      <w:r>
        <w:separator/>
      </w:r>
    </w:p>
  </w:endnote>
  <w:endnote w:type="continuationSeparator" w:id="0">
    <w:p w14:paraId="6F0E121E" w14:textId="77777777" w:rsidR="007754BC" w:rsidRDefault="007754B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CC"/>
    <w:family w:val="swiss"/>
    <w:pitch w:val="variable"/>
    <w:sig w:usb0="E4002EFF" w:usb1="C200247B" w:usb2="00000009" w:usb3="00000000" w:csb0="000001FF" w:csb1="00000000"/>
  </w:font>
  <w:font w:name="Calibri Light">
    <w:panose1 w:val="020F0302020204030204"/>
    <w:charset w:val="CC"/>
    <w:family w:val="swiss"/>
    <w:pitch w:val="variable"/>
    <w:sig w:usb0="E4002EFF" w:usb1="C200247B" w:usb2="00000009" w:usb3="00000000" w:csb0="000001FF" w:csb1="00000000"/>
  </w:font>
  <w:font w:name="Tahoma">
    <w:panose1 w:val="020B0604030504040204"/>
    <w:charset w:val="CC"/>
    <w:family w:val="swiss"/>
    <w:pitch w:val="variable"/>
    <w:sig w:usb0="E1002EFF" w:usb1="C000605B" w:usb2="00000029" w:usb3="00000000" w:csb0="000101FF" w:csb1="00000000"/>
  </w:font>
  <w:font w:name="Arial Narrow">
    <w:panose1 w:val="020B0606020202030204"/>
    <w:charset w:val="CC"/>
    <w:family w:val="swiss"/>
    <w:pitch w:val="variable"/>
    <w:sig w:usb0="00000287" w:usb1="00000800" w:usb2="00000000" w:usb3="00000000" w:csb0="0000009F" w:csb1="00000000"/>
  </w:font>
  <w:font w:name="Times New Roman Полужирный">
    <w:altName w:val="Times New Roman"/>
    <w:panose1 w:val="00000000000000000000"/>
    <w:charset w:val="00"/>
    <w:family w:val="roman"/>
    <w:notTrueType/>
    <w:pitch w:val="default"/>
  </w:font>
  <w:font w:name="RobotoStatic-Regular">
    <w:altName w:val="Times New Roman"/>
    <w:panose1 w:val="00000000000000000000"/>
    <w:charset w:val="00"/>
    <w:family w:val="roman"/>
    <w:notTrueType/>
    <w:pitch w:val="default"/>
  </w:font>
  <w:font w:name="TimesNewRomanPSMT">
    <w:altName w:val="Times New Roman"/>
    <w:panose1 w:val="00000000000000000000"/>
    <w:charset w:val="00"/>
    <w:family w:val="roman"/>
    <w:notTrueType/>
    <w:pitch w:val="default"/>
  </w:font>
  <w:font w:name="Inter Bold">
    <w:altName w:val="Cambria"/>
    <w:panose1 w:val="00000000000000000000"/>
    <w:charset w:val="00"/>
    <w:family w:val="roman"/>
    <w:notTrueType/>
    <w:pitch w:val="default"/>
  </w:font>
  <w:font w:name="Arial-ItalicMT">
    <w:altName w:val="MS Mincho"/>
    <w:panose1 w:val="00000000000000000000"/>
    <w:charset w:val="80"/>
    <w:family w:val="auto"/>
    <w:notTrueType/>
    <w:pitch w:val="default"/>
    <w:sig w:usb0="00000203" w:usb1="08070000" w:usb2="00000010" w:usb3="00000000" w:csb0="00020005" w:csb1="00000000"/>
  </w:font>
  <w:font w:name="ArialMT">
    <w:altName w:val="MS Mincho"/>
    <w:panose1 w:val="00000000000000000000"/>
    <w:charset w:val="80"/>
    <w:family w:val="auto"/>
    <w:notTrueType/>
    <w:pitch w:val="default"/>
    <w:sig w:usb0="00000003" w:usb1="08070000" w:usb2="00000010" w:usb3="00000000" w:csb0="00020001" w:csb1="00000000"/>
  </w:font>
  <w:font w:name="HelveticaCyr-Upright">
    <w:altName w:val="MS Mincho"/>
    <w:panose1 w:val="00000000000000000000"/>
    <w:charset w:val="80"/>
    <w:family w:val="auto"/>
    <w:notTrueType/>
    <w:pitch w:val="default"/>
    <w:sig w:usb0="00000201" w:usb1="08070000" w:usb2="00000010" w:usb3="00000000" w:csb0="00020004"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480774548"/>
      <w:docPartObj>
        <w:docPartGallery w:val="Page Numbers (Bottom of Page)"/>
        <w:docPartUnique/>
      </w:docPartObj>
    </w:sdtPr>
    <w:sdtEndPr/>
    <w:sdtContent>
      <w:p w14:paraId="0F4C1B7F" w14:textId="02FAFC43" w:rsidR="00035133" w:rsidRDefault="00035133">
        <w:pPr>
          <w:pStyle w:val="a7"/>
          <w:jc w:val="center"/>
        </w:pPr>
        <w:r>
          <w:fldChar w:fldCharType="begin"/>
        </w:r>
        <w:r>
          <w:instrText>PAGE   \* MERGEFORMAT</w:instrText>
        </w:r>
        <w:r>
          <w:fldChar w:fldCharType="separate"/>
        </w:r>
        <w:r>
          <w:rPr>
            <w:lang w:val="ru-RU"/>
          </w:rPr>
          <w:t>2</w:t>
        </w:r>
        <w:r>
          <w:fldChar w:fldCharType="end"/>
        </w:r>
      </w:p>
    </w:sdtContent>
  </w:sdt>
  <w:p w14:paraId="0E1DD4A2" w14:textId="77777777" w:rsidR="00035133" w:rsidRDefault="00035133">
    <w:pPr>
      <w:pStyle w:val="a7"/>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116977501"/>
      <w:docPartObj>
        <w:docPartGallery w:val="Page Numbers (Bottom of Page)"/>
        <w:docPartUnique/>
      </w:docPartObj>
    </w:sdtPr>
    <w:sdtEndPr/>
    <w:sdtContent>
      <w:p w14:paraId="1598A545" w14:textId="77777777" w:rsidR="00035133" w:rsidRDefault="00035133">
        <w:pPr>
          <w:pStyle w:val="a7"/>
          <w:jc w:val="center"/>
        </w:pPr>
        <w:r>
          <w:fldChar w:fldCharType="begin"/>
        </w:r>
        <w:r>
          <w:instrText>PAGE   \* MERGEFORMAT</w:instrText>
        </w:r>
        <w:r>
          <w:fldChar w:fldCharType="separate"/>
        </w:r>
        <w:r>
          <w:rPr>
            <w:lang w:val="ru-RU"/>
          </w:rPr>
          <w:t>2</w:t>
        </w:r>
        <w:r>
          <w:fldChar w:fldCharType="end"/>
        </w:r>
      </w:p>
    </w:sdtContent>
  </w:sdt>
  <w:p w14:paraId="1C08FD7E" w14:textId="77777777" w:rsidR="00035133" w:rsidRDefault="00035133">
    <w:pPr>
      <w:pStyle w:val="a7"/>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355622600"/>
      <w:docPartObj>
        <w:docPartGallery w:val="Page Numbers (Bottom of Page)"/>
        <w:docPartUnique/>
      </w:docPartObj>
    </w:sdtPr>
    <w:sdtEndPr/>
    <w:sdtContent>
      <w:p w14:paraId="65B09595" w14:textId="77777777" w:rsidR="00035133" w:rsidRDefault="00035133">
        <w:pPr>
          <w:pStyle w:val="a7"/>
          <w:jc w:val="center"/>
        </w:pPr>
        <w:r>
          <w:fldChar w:fldCharType="begin"/>
        </w:r>
        <w:r>
          <w:instrText>PAGE   \* MERGEFORMAT</w:instrText>
        </w:r>
        <w:r>
          <w:fldChar w:fldCharType="separate"/>
        </w:r>
        <w:r>
          <w:rPr>
            <w:lang w:val="ru-RU"/>
          </w:rPr>
          <w:t>2</w:t>
        </w:r>
        <w:r>
          <w:fldChar w:fldCharType="end"/>
        </w:r>
      </w:p>
    </w:sdtContent>
  </w:sdt>
  <w:p w14:paraId="426773E8" w14:textId="77777777" w:rsidR="00035133" w:rsidRDefault="00035133">
    <w:pPr>
      <w:pStyle w:val="a7"/>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913E82" w14:textId="30FE6712" w:rsidR="00035133" w:rsidRPr="00A76B78" w:rsidRDefault="00035133" w:rsidP="00A76B78">
    <w:pPr>
      <w:pStyle w:val="a7"/>
      <w:jc w:val="center"/>
      <w:rPr>
        <w:lang w:val="ru-RU"/>
      </w:rPr>
    </w:pPr>
  </w:p>
  <w:p w14:paraId="0E7E0550" w14:textId="77777777" w:rsidR="00035133" w:rsidRDefault="00035133"/>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927953415"/>
      <w:docPartObj>
        <w:docPartGallery w:val="Page Numbers (Bottom of Page)"/>
        <w:docPartUnique/>
      </w:docPartObj>
    </w:sdtPr>
    <w:sdtEndPr/>
    <w:sdtContent>
      <w:p w14:paraId="71BDA787" w14:textId="4EA261B4" w:rsidR="00035133" w:rsidRDefault="00035133">
        <w:pPr>
          <w:pStyle w:val="a7"/>
          <w:jc w:val="center"/>
        </w:pPr>
        <w:r>
          <w:fldChar w:fldCharType="begin"/>
        </w:r>
        <w:r>
          <w:instrText>PAGE   \* MERGEFORMAT</w:instrText>
        </w:r>
        <w:r>
          <w:fldChar w:fldCharType="separate"/>
        </w:r>
        <w:r>
          <w:rPr>
            <w:lang w:val="ru-RU"/>
          </w:rPr>
          <w:t>2</w:t>
        </w:r>
        <w:r>
          <w:fldChar w:fldCharType="end"/>
        </w:r>
      </w:p>
    </w:sdtContent>
  </w:sdt>
  <w:p w14:paraId="509B16E4" w14:textId="77777777" w:rsidR="00035133" w:rsidRDefault="00035133"/>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D5C50B" w14:textId="04B84362" w:rsidR="00035133" w:rsidRPr="00A76B78" w:rsidRDefault="00035133" w:rsidP="00A76B78">
    <w:pPr>
      <w:pStyle w:val="a7"/>
      <w:jc w:val="center"/>
      <w:rPr>
        <w:lang w:val="ru-RU"/>
      </w:rPr>
    </w:pPr>
    <w:r>
      <w:rPr>
        <w:lang w:val="ru-RU"/>
      </w:rPr>
      <w:t>139</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866567140"/>
      <w:docPartObj>
        <w:docPartGallery w:val="Page Numbers (Bottom of Page)"/>
        <w:docPartUnique/>
      </w:docPartObj>
    </w:sdtPr>
    <w:sdtEndPr/>
    <w:sdtContent>
      <w:p w14:paraId="7ABAE2EA" w14:textId="0EC0E9BC" w:rsidR="00035133" w:rsidRDefault="00035133">
        <w:pPr>
          <w:pStyle w:val="a7"/>
          <w:jc w:val="center"/>
        </w:pPr>
        <w:r>
          <w:fldChar w:fldCharType="begin"/>
        </w:r>
        <w:r>
          <w:instrText>PAGE   \* MERGEFORMAT</w:instrText>
        </w:r>
        <w:r>
          <w:fldChar w:fldCharType="separate"/>
        </w:r>
        <w:r>
          <w:rPr>
            <w:lang w:val="ru-RU"/>
          </w:rPr>
          <w:t>2</w:t>
        </w:r>
        <w:r>
          <w:fldChar w:fldCharType="end"/>
        </w:r>
      </w:p>
    </w:sdtContent>
  </w:sdt>
  <w:p w14:paraId="1D6F8800" w14:textId="77777777" w:rsidR="00035133" w:rsidRDefault="00035133"/>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563635005"/>
      <w:docPartObj>
        <w:docPartGallery w:val="Page Numbers (Bottom of Page)"/>
        <w:docPartUnique/>
      </w:docPartObj>
    </w:sdtPr>
    <w:sdtEndPr/>
    <w:sdtContent>
      <w:p w14:paraId="53FB4AAF" w14:textId="712C73E2" w:rsidR="00035133" w:rsidRDefault="00035133">
        <w:pPr>
          <w:pStyle w:val="a7"/>
          <w:jc w:val="center"/>
        </w:pPr>
        <w:r>
          <w:fldChar w:fldCharType="begin"/>
        </w:r>
        <w:r>
          <w:instrText>PAGE   \* MERGEFORMAT</w:instrText>
        </w:r>
        <w:r>
          <w:fldChar w:fldCharType="separate"/>
        </w:r>
        <w:r>
          <w:rPr>
            <w:lang w:val="ru-RU"/>
          </w:rPr>
          <w:t>2</w:t>
        </w:r>
        <w:r>
          <w:fldChar w:fldCharType="end"/>
        </w:r>
      </w:p>
    </w:sdtContent>
  </w:sdt>
  <w:p w14:paraId="37F89A5F" w14:textId="77777777" w:rsidR="00035133" w:rsidRDefault="00035133"/>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64BD80E" w14:textId="77777777" w:rsidR="007754BC" w:rsidRDefault="007754BC">
      <w:pPr>
        <w:spacing w:after="0" w:line="240" w:lineRule="auto"/>
      </w:pPr>
      <w:r>
        <w:separator/>
      </w:r>
    </w:p>
  </w:footnote>
  <w:footnote w:type="continuationSeparator" w:id="0">
    <w:p w14:paraId="225A9792" w14:textId="77777777" w:rsidR="007754BC" w:rsidRDefault="007754B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ECF3C7C" w14:textId="0F90AFCF" w:rsidR="00035133" w:rsidRPr="00726FE8" w:rsidRDefault="00035133" w:rsidP="00726FE8">
    <w:pPr>
      <w:pStyle w:val="a5"/>
    </w:pPr>
  </w:p>
  <w:p w14:paraId="3B87D822" w14:textId="77777777" w:rsidR="00035133" w:rsidRDefault="00035133"/>
  <w:p w14:paraId="41863E1F" w14:textId="77777777" w:rsidR="00035133" w:rsidRDefault="00035133"/>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3BB900" w14:textId="77777777" w:rsidR="00035133" w:rsidRDefault="00035133">
    <w:pPr>
      <w:pStyle w:val="a5"/>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71026A4"/>
    <w:multiLevelType w:val="hybridMultilevel"/>
    <w:tmpl w:val="559A61B6"/>
    <w:lvl w:ilvl="0" w:tplc="C5921A9C">
      <w:start w:val="1"/>
      <w:numFmt w:val="decimal"/>
      <w:lvlText w:val="%1."/>
      <w:lvlJc w:val="left"/>
      <w:pPr>
        <w:ind w:left="1429" w:hanging="360"/>
      </w:pPr>
    </w:lvl>
    <w:lvl w:ilvl="1" w:tplc="27904308" w:tentative="1">
      <w:start w:val="1"/>
      <w:numFmt w:val="lowerLetter"/>
      <w:lvlText w:val="%2."/>
      <w:lvlJc w:val="left"/>
      <w:pPr>
        <w:ind w:left="2149" w:hanging="360"/>
      </w:pPr>
    </w:lvl>
    <w:lvl w:ilvl="2" w:tplc="1D8AB000" w:tentative="1">
      <w:start w:val="1"/>
      <w:numFmt w:val="lowerRoman"/>
      <w:lvlText w:val="%3."/>
      <w:lvlJc w:val="right"/>
      <w:pPr>
        <w:ind w:left="2869" w:hanging="180"/>
      </w:pPr>
    </w:lvl>
    <w:lvl w:ilvl="3" w:tplc="5F409144" w:tentative="1">
      <w:start w:val="1"/>
      <w:numFmt w:val="decimal"/>
      <w:lvlText w:val="%4."/>
      <w:lvlJc w:val="left"/>
      <w:pPr>
        <w:ind w:left="3589" w:hanging="360"/>
      </w:pPr>
    </w:lvl>
    <w:lvl w:ilvl="4" w:tplc="86A0468A" w:tentative="1">
      <w:start w:val="1"/>
      <w:numFmt w:val="lowerLetter"/>
      <w:lvlText w:val="%5."/>
      <w:lvlJc w:val="left"/>
      <w:pPr>
        <w:ind w:left="4309" w:hanging="360"/>
      </w:pPr>
    </w:lvl>
    <w:lvl w:ilvl="5" w:tplc="A3CAE566" w:tentative="1">
      <w:start w:val="1"/>
      <w:numFmt w:val="lowerRoman"/>
      <w:lvlText w:val="%6."/>
      <w:lvlJc w:val="right"/>
      <w:pPr>
        <w:ind w:left="5029" w:hanging="180"/>
      </w:pPr>
    </w:lvl>
    <w:lvl w:ilvl="6" w:tplc="14123A5A" w:tentative="1">
      <w:start w:val="1"/>
      <w:numFmt w:val="decimal"/>
      <w:lvlText w:val="%7."/>
      <w:lvlJc w:val="left"/>
      <w:pPr>
        <w:ind w:left="5749" w:hanging="360"/>
      </w:pPr>
    </w:lvl>
    <w:lvl w:ilvl="7" w:tplc="023649A8" w:tentative="1">
      <w:start w:val="1"/>
      <w:numFmt w:val="lowerLetter"/>
      <w:lvlText w:val="%8."/>
      <w:lvlJc w:val="left"/>
      <w:pPr>
        <w:ind w:left="6469" w:hanging="360"/>
      </w:pPr>
    </w:lvl>
    <w:lvl w:ilvl="8" w:tplc="0B10E1FE" w:tentative="1">
      <w:start w:val="1"/>
      <w:numFmt w:val="lowerRoman"/>
      <w:lvlText w:val="%9."/>
      <w:lvlJc w:val="right"/>
      <w:pPr>
        <w:ind w:left="7189" w:hanging="180"/>
      </w:pPr>
    </w:lvl>
  </w:abstractNum>
  <w:abstractNum w:abstractNumId="1" w15:restartNumberingAfterBreak="0">
    <w:nsid w:val="0DE95125"/>
    <w:multiLevelType w:val="multilevel"/>
    <w:tmpl w:val="7B481F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E160AF2"/>
    <w:multiLevelType w:val="hybridMultilevel"/>
    <w:tmpl w:val="1E529374"/>
    <w:lvl w:ilvl="0" w:tplc="42A8A986">
      <w:start w:val="1"/>
      <w:numFmt w:val="decimal"/>
      <w:lvlText w:val="%1."/>
      <w:lvlJc w:val="left"/>
      <w:pPr>
        <w:ind w:left="1069" w:hanging="360"/>
      </w:pPr>
      <w:rPr>
        <w:rFonts w:hint="default"/>
      </w:rPr>
    </w:lvl>
    <w:lvl w:ilvl="1" w:tplc="04190019" w:tentative="1">
      <w:start w:val="1"/>
      <w:numFmt w:val="lowerLetter"/>
      <w:lvlText w:val="%2."/>
      <w:lvlJc w:val="left"/>
      <w:pPr>
        <w:ind w:left="1789" w:hanging="360"/>
      </w:pPr>
    </w:lvl>
    <w:lvl w:ilvl="2" w:tplc="0419001B" w:tentative="1">
      <w:start w:val="1"/>
      <w:numFmt w:val="lowerRoman"/>
      <w:lvlText w:val="%3."/>
      <w:lvlJc w:val="right"/>
      <w:pPr>
        <w:ind w:left="2509" w:hanging="180"/>
      </w:pPr>
    </w:lvl>
    <w:lvl w:ilvl="3" w:tplc="0419000F" w:tentative="1">
      <w:start w:val="1"/>
      <w:numFmt w:val="decimal"/>
      <w:lvlText w:val="%4."/>
      <w:lvlJc w:val="left"/>
      <w:pPr>
        <w:ind w:left="3229" w:hanging="360"/>
      </w:pPr>
    </w:lvl>
    <w:lvl w:ilvl="4" w:tplc="04190019" w:tentative="1">
      <w:start w:val="1"/>
      <w:numFmt w:val="lowerLetter"/>
      <w:lvlText w:val="%5."/>
      <w:lvlJc w:val="left"/>
      <w:pPr>
        <w:ind w:left="3949" w:hanging="360"/>
      </w:pPr>
    </w:lvl>
    <w:lvl w:ilvl="5" w:tplc="0419001B" w:tentative="1">
      <w:start w:val="1"/>
      <w:numFmt w:val="lowerRoman"/>
      <w:lvlText w:val="%6."/>
      <w:lvlJc w:val="right"/>
      <w:pPr>
        <w:ind w:left="4669" w:hanging="180"/>
      </w:pPr>
    </w:lvl>
    <w:lvl w:ilvl="6" w:tplc="0419000F" w:tentative="1">
      <w:start w:val="1"/>
      <w:numFmt w:val="decimal"/>
      <w:lvlText w:val="%7."/>
      <w:lvlJc w:val="left"/>
      <w:pPr>
        <w:ind w:left="5389" w:hanging="360"/>
      </w:pPr>
    </w:lvl>
    <w:lvl w:ilvl="7" w:tplc="04190019" w:tentative="1">
      <w:start w:val="1"/>
      <w:numFmt w:val="lowerLetter"/>
      <w:lvlText w:val="%8."/>
      <w:lvlJc w:val="left"/>
      <w:pPr>
        <w:ind w:left="6109" w:hanging="360"/>
      </w:pPr>
    </w:lvl>
    <w:lvl w:ilvl="8" w:tplc="0419001B" w:tentative="1">
      <w:start w:val="1"/>
      <w:numFmt w:val="lowerRoman"/>
      <w:lvlText w:val="%9."/>
      <w:lvlJc w:val="right"/>
      <w:pPr>
        <w:ind w:left="6829" w:hanging="180"/>
      </w:pPr>
    </w:lvl>
  </w:abstractNum>
  <w:abstractNum w:abstractNumId="3" w15:restartNumberingAfterBreak="0">
    <w:nsid w:val="0FC23C08"/>
    <w:multiLevelType w:val="hybridMultilevel"/>
    <w:tmpl w:val="243EC8D0"/>
    <w:lvl w:ilvl="0" w:tplc="8F44A71A">
      <w:start w:val="1"/>
      <w:numFmt w:val="decimal"/>
      <w:lvlText w:val="%1."/>
      <w:lvlJc w:val="left"/>
      <w:pPr>
        <w:ind w:left="1069" w:hanging="360"/>
      </w:pPr>
      <w:rPr>
        <w:rFonts w:hint="default"/>
        <w:color w:val="000000"/>
      </w:rPr>
    </w:lvl>
    <w:lvl w:ilvl="1" w:tplc="033EAAC8" w:tentative="1">
      <w:start w:val="1"/>
      <w:numFmt w:val="lowerLetter"/>
      <w:lvlText w:val="%2."/>
      <w:lvlJc w:val="left"/>
      <w:pPr>
        <w:ind w:left="1789" w:hanging="360"/>
      </w:pPr>
    </w:lvl>
    <w:lvl w:ilvl="2" w:tplc="679C2BDE" w:tentative="1">
      <w:start w:val="1"/>
      <w:numFmt w:val="lowerRoman"/>
      <w:lvlText w:val="%3."/>
      <w:lvlJc w:val="right"/>
      <w:pPr>
        <w:ind w:left="2509" w:hanging="180"/>
      </w:pPr>
    </w:lvl>
    <w:lvl w:ilvl="3" w:tplc="4190885C" w:tentative="1">
      <w:start w:val="1"/>
      <w:numFmt w:val="decimal"/>
      <w:lvlText w:val="%4."/>
      <w:lvlJc w:val="left"/>
      <w:pPr>
        <w:ind w:left="3229" w:hanging="360"/>
      </w:pPr>
    </w:lvl>
    <w:lvl w:ilvl="4" w:tplc="9D30BDE4" w:tentative="1">
      <w:start w:val="1"/>
      <w:numFmt w:val="lowerLetter"/>
      <w:lvlText w:val="%5."/>
      <w:lvlJc w:val="left"/>
      <w:pPr>
        <w:ind w:left="3949" w:hanging="360"/>
      </w:pPr>
    </w:lvl>
    <w:lvl w:ilvl="5" w:tplc="6AA843AA" w:tentative="1">
      <w:start w:val="1"/>
      <w:numFmt w:val="lowerRoman"/>
      <w:lvlText w:val="%6."/>
      <w:lvlJc w:val="right"/>
      <w:pPr>
        <w:ind w:left="4669" w:hanging="180"/>
      </w:pPr>
    </w:lvl>
    <w:lvl w:ilvl="6" w:tplc="4ED6F054" w:tentative="1">
      <w:start w:val="1"/>
      <w:numFmt w:val="decimal"/>
      <w:lvlText w:val="%7."/>
      <w:lvlJc w:val="left"/>
      <w:pPr>
        <w:ind w:left="5389" w:hanging="360"/>
      </w:pPr>
    </w:lvl>
    <w:lvl w:ilvl="7" w:tplc="8F54EFDC" w:tentative="1">
      <w:start w:val="1"/>
      <w:numFmt w:val="lowerLetter"/>
      <w:lvlText w:val="%8."/>
      <w:lvlJc w:val="left"/>
      <w:pPr>
        <w:ind w:left="6109" w:hanging="360"/>
      </w:pPr>
    </w:lvl>
    <w:lvl w:ilvl="8" w:tplc="78D6249E" w:tentative="1">
      <w:start w:val="1"/>
      <w:numFmt w:val="lowerRoman"/>
      <w:lvlText w:val="%9."/>
      <w:lvlJc w:val="right"/>
      <w:pPr>
        <w:ind w:left="6829" w:hanging="180"/>
      </w:pPr>
    </w:lvl>
  </w:abstractNum>
  <w:abstractNum w:abstractNumId="4" w15:restartNumberingAfterBreak="0">
    <w:nsid w:val="130D20C9"/>
    <w:multiLevelType w:val="multilevel"/>
    <w:tmpl w:val="129A0D18"/>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 w15:restartNumberingAfterBreak="0">
    <w:nsid w:val="1337545B"/>
    <w:multiLevelType w:val="multilevel"/>
    <w:tmpl w:val="E9C844D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19910339"/>
    <w:multiLevelType w:val="hybridMultilevel"/>
    <w:tmpl w:val="00000000"/>
    <w:lvl w:ilvl="0" w:tplc="9C66A10E">
      <w:start w:val="72"/>
      <w:numFmt w:val="decimal"/>
      <w:lvlText w:val="(%1)"/>
      <w:lvlJc w:val="left"/>
      <w:pPr>
        <w:ind w:left="143" w:hanging="738"/>
      </w:pPr>
      <w:rPr>
        <w:rFonts w:ascii="Times New Roman" w:eastAsia="Times New Roman" w:hAnsi="Times New Roman" w:cs="Times New Roman" w:hint="default"/>
        <w:b w:val="0"/>
        <w:bCs w:val="0"/>
        <w:i w:val="0"/>
        <w:iCs w:val="0"/>
        <w:spacing w:val="0"/>
        <w:w w:val="99"/>
        <w:sz w:val="20"/>
        <w:szCs w:val="20"/>
        <w:lang w:val="kk-KZ" w:eastAsia="en-US" w:bidi="ar-SA"/>
      </w:rPr>
    </w:lvl>
    <w:lvl w:ilvl="1" w:tplc="3F5C1E1A">
      <w:numFmt w:val="bullet"/>
      <w:lvlText w:val="•"/>
      <w:lvlJc w:val="left"/>
      <w:pPr>
        <w:ind w:left="597" w:hanging="738"/>
      </w:pPr>
      <w:rPr>
        <w:rFonts w:hint="default"/>
        <w:lang w:val="kk-KZ" w:eastAsia="en-US" w:bidi="ar-SA"/>
      </w:rPr>
    </w:lvl>
    <w:lvl w:ilvl="2" w:tplc="50263D48">
      <w:numFmt w:val="bullet"/>
      <w:lvlText w:val="•"/>
      <w:lvlJc w:val="left"/>
      <w:pPr>
        <w:ind w:left="1055" w:hanging="738"/>
      </w:pPr>
      <w:rPr>
        <w:rFonts w:hint="default"/>
        <w:lang w:val="kk-KZ" w:eastAsia="en-US" w:bidi="ar-SA"/>
      </w:rPr>
    </w:lvl>
    <w:lvl w:ilvl="3" w:tplc="713CACB2">
      <w:numFmt w:val="bullet"/>
      <w:lvlText w:val="•"/>
      <w:lvlJc w:val="left"/>
      <w:pPr>
        <w:ind w:left="1513" w:hanging="738"/>
      </w:pPr>
      <w:rPr>
        <w:rFonts w:hint="default"/>
        <w:lang w:val="kk-KZ" w:eastAsia="en-US" w:bidi="ar-SA"/>
      </w:rPr>
    </w:lvl>
    <w:lvl w:ilvl="4" w:tplc="CF6055C6">
      <w:numFmt w:val="bullet"/>
      <w:lvlText w:val="•"/>
      <w:lvlJc w:val="left"/>
      <w:pPr>
        <w:ind w:left="1971" w:hanging="738"/>
      </w:pPr>
      <w:rPr>
        <w:rFonts w:hint="default"/>
        <w:lang w:val="kk-KZ" w:eastAsia="en-US" w:bidi="ar-SA"/>
      </w:rPr>
    </w:lvl>
    <w:lvl w:ilvl="5" w:tplc="F43E7CE0">
      <w:numFmt w:val="bullet"/>
      <w:lvlText w:val="•"/>
      <w:lvlJc w:val="left"/>
      <w:pPr>
        <w:ind w:left="2429" w:hanging="738"/>
      </w:pPr>
      <w:rPr>
        <w:rFonts w:hint="default"/>
        <w:lang w:val="kk-KZ" w:eastAsia="en-US" w:bidi="ar-SA"/>
      </w:rPr>
    </w:lvl>
    <w:lvl w:ilvl="6" w:tplc="1CFA083A">
      <w:numFmt w:val="bullet"/>
      <w:lvlText w:val="•"/>
      <w:lvlJc w:val="left"/>
      <w:pPr>
        <w:ind w:left="2887" w:hanging="738"/>
      </w:pPr>
      <w:rPr>
        <w:rFonts w:hint="default"/>
        <w:lang w:val="kk-KZ" w:eastAsia="en-US" w:bidi="ar-SA"/>
      </w:rPr>
    </w:lvl>
    <w:lvl w:ilvl="7" w:tplc="ECAE859A">
      <w:numFmt w:val="bullet"/>
      <w:lvlText w:val="•"/>
      <w:lvlJc w:val="left"/>
      <w:pPr>
        <w:ind w:left="3345" w:hanging="738"/>
      </w:pPr>
      <w:rPr>
        <w:rFonts w:hint="default"/>
        <w:lang w:val="kk-KZ" w:eastAsia="en-US" w:bidi="ar-SA"/>
      </w:rPr>
    </w:lvl>
    <w:lvl w:ilvl="8" w:tplc="05E0E662">
      <w:numFmt w:val="bullet"/>
      <w:lvlText w:val="•"/>
      <w:lvlJc w:val="left"/>
      <w:pPr>
        <w:ind w:left="3803" w:hanging="738"/>
      </w:pPr>
      <w:rPr>
        <w:rFonts w:hint="default"/>
        <w:lang w:val="kk-KZ" w:eastAsia="en-US" w:bidi="ar-SA"/>
      </w:rPr>
    </w:lvl>
  </w:abstractNum>
  <w:abstractNum w:abstractNumId="7" w15:restartNumberingAfterBreak="0">
    <w:nsid w:val="1BC16E0D"/>
    <w:multiLevelType w:val="multilevel"/>
    <w:tmpl w:val="8DE4D3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DAD3B03"/>
    <w:multiLevelType w:val="multilevel"/>
    <w:tmpl w:val="3AC287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1E53073B"/>
    <w:multiLevelType w:val="multilevel"/>
    <w:tmpl w:val="26F050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10B5641"/>
    <w:multiLevelType w:val="hybridMultilevel"/>
    <w:tmpl w:val="D83E61F6"/>
    <w:lvl w:ilvl="0" w:tplc="8D72E8C0">
      <w:start w:val="1"/>
      <w:numFmt w:val="decimal"/>
      <w:lvlText w:val="%1"/>
      <w:lvlJc w:val="left"/>
      <w:pPr>
        <w:ind w:left="1211" w:hanging="360"/>
      </w:pPr>
      <w:rPr>
        <w:rFonts w:hint="default"/>
      </w:rPr>
    </w:lvl>
    <w:lvl w:ilvl="1" w:tplc="D1D8D01A" w:tentative="1">
      <w:start w:val="1"/>
      <w:numFmt w:val="lowerLetter"/>
      <w:lvlText w:val="%2."/>
      <w:lvlJc w:val="left"/>
      <w:pPr>
        <w:ind w:left="2149" w:hanging="360"/>
      </w:pPr>
    </w:lvl>
    <w:lvl w:ilvl="2" w:tplc="025CEF9A" w:tentative="1">
      <w:start w:val="1"/>
      <w:numFmt w:val="lowerRoman"/>
      <w:lvlText w:val="%3."/>
      <w:lvlJc w:val="right"/>
      <w:pPr>
        <w:ind w:left="2869" w:hanging="180"/>
      </w:pPr>
    </w:lvl>
    <w:lvl w:ilvl="3" w:tplc="90FCA308" w:tentative="1">
      <w:start w:val="1"/>
      <w:numFmt w:val="decimal"/>
      <w:lvlText w:val="%4."/>
      <w:lvlJc w:val="left"/>
      <w:pPr>
        <w:ind w:left="3589" w:hanging="360"/>
      </w:pPr>
    </w:lvl>
    <w:lvl w:ilvl="4" w:tplc="ECD8D880" w:tentative="1">
      <w:start w:val="1"/>
      <w:numFmt w:val="lowerLetter"/>
      <w:lvlText w:val="%5."/>
      <w:lvlJc w:val="left"/>
      <w:pPr>
        <w:ind w:left="4309" w:hanging="360"/>
      </w:pPr>
    </w:lvl>
    <w:lvl w:ilvl="5" w:tplc="2A8CC0FE" w:tentative="1">
      <w:start w:val="1"/>
      <w:numFmt w:val="lowerRoman"/>
      <w:lvlText w:val="%6."/>
      <w:lvlJc w:val="right"/>
      <w:pPr>
        <w:ind w:left="5029" w:hanging="180"/>
      </w:pPr>
    </w:lvl>
    <w:lvl w:ilvl="6" w:tplc="47C6DEEC" w:tentative="1">
      <w:start w:val="1"/>
      <w:numFmt w:val="decimal"/>
      <w:lvlText w:val="%7."/>
      <w:lvlJc w:val="left"/>
      <w:pPr>
        <w:ind w:left="5749" w:hanging="360"/>
      </w:pPr>
    </w:lvl>
    <w:lvl w:ilvl="7" w:tplc="B168763C" w:tentative="1">
      <w:start w:val="1"/>
      <w:numFmt w:val="lowerLetter"/>
      <w:lvlText w:val="%8."/>
      <w:lvlJc w:val="left"/>
      <w:pPr>
        <w:ind w:left="6469" w:hanging="360"/>
      </w:pPr>
    </w:lvl>
    <w:lvl w:ilvl="8" w:tplc="741A64CE" w:tentative="1">
      <w:start w:val="1"/>
      <w:numFmt w:val="lowerRoman"/>
      <w:lvlText w:val="%9."/>
      <w:lvlJc w:val="right"/>
      <w:pPr>
        <w:ind w:left="7189" w:hanging="180"/>
      </w:pPr>
    </w:lvl>
  </w:abstractNum>
  <w:abstractNum w:abstractNumId="11" w15:restartNumberingAfterBreak="0">
    <w:nsid w:val="262506EA"/>
    <w:multiLevelType w:val="multilevel"/>
    <w:tmpl w:val="C804C3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2CE76866"/>
    <w:multiLevelType w:val="hybridMultilevel"/>
    <w:tmpl w:val="EFAE6DA8"/>
    <w:lvl w:ilvl="0" w:tplc="4FEA5D60">
      <w:start w:val="1"/>
      <w:numFmt w:val="decimal"/>
      <w:lvlText w:val="%1)"/>
      <w:lvlJc w:val="left"/>
      <w:pPr>
        <w:ind w:left="927" w:hanging="360"/>
      </w:pPr>
      <w:rPr>
        <w:rFonts w:hint="default"/>
      </w:rPr>
    </w:lvl>
    <w:lvl w:ilvl="1" w:tplc="8FB4891C" w:tentative="1">
      <w:start w:val="1"/>
      <w:numFmt w:val="lowerLetter"/>
      <w:lvlText w:val="%2."/>
      <w:lvlJc w:val="left"/>
      <w:pPr>
        <w:ind w:left="1647" w:hanging="360"/>
      </w:pPr>
    </w:lvl>
    <w:lvl w:ilvl="2" w:tplc="7486C036" w:tentative="1">
      <w:start w:val="1"/>
      <w:numFmt w:val="lowerRoman"/>
      <w:lvlText w:val="%3."/>
      <w:lvlJc w:val="right"/>
      <w:pPr>
        <w:ind w:left="2367" w:hanging="180"/>
      </w:pPr>
    </w:lvl>
    <w:lvl w:ilvl="3" w:tplc="73A62BB4" w:tentative="1">
      <w:start w:val="1"/>
      <w:numFmt w:val="decimal"/>
      <w:lvlText w:val="%4."/>
      <w:lvlJc w:val="left"/>
      <w:pPr>
        <w:ind w:left="3087" w:hanging="360"/>
      </w:pPr>
    </w:lvl>
    <w:lvl w:ilvl="4" w:tplc="27EA7FA0" w:tentative="1">
      <w:start w:val="1"/>
      <w:numFmt w:val="lowerLetter"/>
      <w:lvlText w:val="%5."/>
      <w:lvlJc w:val="left"/>
      <w:pPr>
        <w:ind w:left="3807" w:hanging="360"/>
      </w:pPr>
    </w:lvl>
    <w:lvl w:ilvl="5" w:tplc="88440456" w:tentative="1">
      <w:start w:val="1"/>
      <w:numFmt w:val="lowerRoman"/>
      <w:lvlText w:val="%6."/>
      <w:lvlJc w:val="right"/>
      <w:pPr>
        <w:ind w:left="4527" w:hanging="180"/>
      </w:pPr>
    </w:lvl>
    <w:lvl w:ilvl="6" w:tplc="B3CE7A1E" w:tentative="1">
      <w:start w:val="1"/>
      <w:numFmt w:val="decimal"/>
      <w:lvlText w:val="%7."/>
      <w:lvlJc w:val="left"/>
      <w:pPr>
        <w:ind w:left="5247" w:hanging="360"/>
      </w:pPr>
    </w:lvl>
    <w:lvl w:ilvl="7" w:tplc="571C3EE2" w:tentative="1">
      <w:start w:val="1"/>
      <w:numFmt w:val="lowerLetter"/>
      <w:lvlText w:val="%8."/>
      <w:lvlJc w:val="left"/>
      <w:pPr>
        <w:ind w:left="5967" w:hanging="360"/>
      </w:pPr>
    </w:lvl>
    <w:lvl w:ilvl="8" w:tplc="E076A9B2" w:tentative="1">
      <w:start w:val="1"/>
      <w:numFmt w:val="lowerRoman"/>
      <w:lvlText w:val="%9."/>
      <w:lvlJc w:val="right"/>
      <w:pPr>
        <w:ind w:left="6687" w:hanging="180"/>
      </w:pPr>
    </w:lvl>
  </w:abstractNum>
  <w:abstractNum w:abstractNumId="13" w15:restartNumberingAfterBreak="0">
    <w:nsid w:val="2E5E1833"/>
    <w:multiLevelType w:val="hybridMultilevel"/>
    <w:tmpl w:val="B302ED0A"/>
    <w:lvl w:ilvl="0" w:tplc="0EBC9DD4">
      <w:start w:val="1"/>
      <w:numFmt w:val="decimal"/>
      <w:lvlText w:val="%1."/>
      <w:lvlJc w:val="left"/>
      <w:pPr>
        <w:ind w:left="927" w:hanging="360"/>
      </w:pPr>
      <w:rPr>
        <w:rFonts w:hint="default"/>
      </w:rPr>
    </w:lvl>
    <w:lvl w:ilvl="1" w:tplc="4A2A96A4" w:tentative="1">
      <w:start w:val="1"/>
      <w:numFmt w:val="lowerLetter"/>
      <w:lvlText w:val="%2."/>
      <w:lvlJc w:val="left"/>
      <w:pPr>
        <w:ind w:left="1647" w:hanging="360"/>
      </w:pPr>
    </w:lvl>
    <w:lvl w:ilvl="2" w:tplc="A29A5E4A" w:tentative="1">
      <w:start w:val="1"/>
      <w:numFmt w:val="lowerRoman"/>
      <w:lvlText w:val="%3."/>
      <w:lvlJc w:val="right"/>
      <w:pPr>
        <w:ind w:left="2367" w:hanging="180"/>
      </w:pPr>
    </w:lvl>
    <w:lvl w:ilvl="3" w:tplc="B97EA1C4" w:tentative="1">
      <w:start w:val="1"/>
      <w:numFmt w:val="decimal"/>
      <w:lvlText w:val="%4."/>
      <w:lvlJc w:val="left"/>
      <w:pPr>
        <w:ind w:left="3087" w:hanging="360"/>
      </w:pPr>
    </w:lvl>
    <w:lvl w:ilvl="4" w:tplc="6656820C" w:tentative="1">
      <w:start w:val="1"/>
      <w:numFmt w:val="lowerLetter"/>
      <w:lvlText w:val="%5."/>
      <w:lvlJc w:val="left"/>
      <w:pPr>
        <w:ind w:left="3807" w:hanging="360"/>
      </w:pPr>
    </w:lvl>
    <w:lvl w:ilvl="5" w:tplc="8A764E20" w:tentative="1">
      <w:start w:val="1"/>
      <w:numFmt w:val="lowerRoman"/>
      <w:lvlText w:val="%6."/>
      <w:lvlJc w:val="right"/>
      <w:pPr>
        <w:ind w:left="4527" w:hanging="180"/>
      </w:pPr>
    </w:lvl>
    <w:lvl w:ilvl="6" w:tplc="8B8019E6" w:tentative="1">
      <w:start w:val="1"/>
      <w:numFmt w:val="decimal"/>
      <w:lvlText w:val="%7."/>
      <w:lvlJc w:val="left"/>
      <w:pPr>
        <w:ind w:left="5247" w:hanging="360"/>
      </w:pPr>
    </w:lvl>
    <w:lvl w:ilvl="7" w:tplc="0D1A0614" w:tentative="1">
      <w:start w:val="1"/>
      <w:numFmt w:val="lowerLetter"/>
      <w:lvlText w:val="%8."/>
      <w:lvlJc w:val="left"/>
      <w:pPr>
        <w:ind w:left="5967" w:hanging="360"/>
      </w:pPr>
    </w:lvl>
    <w:lvl w:ilvl="8" w:tplc="AF40BDFA" w:tentative="1">
      <w:start w:val="1"/>
      <w:numFmt w:val="lowerRoman"/>
      <w:lvlText w:val="%9."/>
      <w:lvlJc w:val="right"/>
      <w:pPr>
        <w:ind w:left="6687" w:hanging="180"/>
      </w:pPr>
    </w:lvl>
  </w:abstractNum>
  <w:abstractNum w:abstractNumId="14" w15:restartNumberingAfterBreak="0">
    <w:nsid w:val="330B7998"/>
    <w:multiLevelType w:val="hybridMultilevel"/>
    <w:tmpl w:val="14D814EE"/>
    <w:lvl w:ilvl="0" w:tplc="33F6CF52">
      <w:start w:val="1"/>
      <w:numFmt w:val="bullet"/>
      <w:lvlText w:val=""/>
      <w:lvlJc w:val="left"/>
      <w:pPr>
        <w:ind w:left="720" w:hanging="360"/>
      </w:pPr>
      <w:rPr>
        <w:rFonts w:ascii="Symbol" w:hAnsi="Symbol" w:hint="default"/>
      </w:rPr>
    </w:lvl>
    <w:lvl w:ilvl="1" w:tplc="02AE4CEE" w:tentative="1">
      <w:start w:val="1"/>
      <w:numFmt w:val="bullet"/>
      <w:lvlText w:val="o"/>
      <w:lvlJc w:val="left"/>
      <w:pPr>
        <w:ind w:left="1440" w:hanging="360"/>
      </w:pPr>
      <w:rPr>
        <w:rFonts w:ascii="Courier New" w:hAnsi="Courier New" w:cs="Courier New" w:hint="default"/>
      </w:rPr>
    </w:lvl>
    <w:lvl w:ilvl="2" w:tplc="A246D738" w:tentative="1">
      <w:start w:val="1"/>
      <w:numFmt w:val="bullet"/>
      <w:lvlText w:val=""/>
      <w:lvlJc w:val="left"/>
      <w:pPr>
        <w:ind w:left="2160" w:hanging="360"/>
      </w:pPr>
      <w:rPr>
        <w:rFonts w:ascii="Wingdings" w:hAnsi="Wingdings" w:hint="default"/>
      </w:rPr>
    </w:lvl>
    <w:lvl w:ilvl="3" w:tplc="28302992" w:tentative="1">
      <w:start w:val="1"/>
      <w:numFmt w:val="bullet"/>
      <w:lvlText w:val=""/>
      <w:lvlJc w:val="left"/>
      <w:pPr>
        <w:ind w:left="2880" w:hanging="360"/>
      </w:pPr>
      <w:rPr>
        <w:rFonts w:ascii="Symbol" w:hAnsi="Symbol" w:hint="default"/>
      </w:rPr>
    </w:lvl>
    <w:lvl w:ilvl="4" w:tplc="34E47642" w:tentative="1">
      <w:start w:val="1"/>
      <w:numFmt w:val="bullet"/>
      <w:lvlText w:val="o"/>
      <w:lvlJc w:val="left"/>
      <w:pPr>
        <w:ind w:left="3600" w:hanging="360"/>
      </w:pPr>
      <w:rPr>
        <w:rFonts w:ascii="Courier New" w:hAnsi="Courier New" w:cs="Courier New" w:hint="default"/>
      </w:rPr>
    </w:lvl>
    <w:lvl w:ilvl="5" w:tplc="1E4CAB54" w:tentative="1">
      <w:start w:val="1"/>
      <w:numFmt w:val="bullet"/>
      <w:lvlText w:val=""/>
      <w:lvlJc w:val="left"/>
      <w:pPr>
        <w:ind w:left="4320" w:hanging="360"/>
      </w:pPr>
      <w:rPr>
        <w:rFonts w:ascii="Wingdings" w:hAnsi="Wingdings" w:hint="default"/>
      </w:rPr>
    </w:lvl>
    <w:lvl w:ilvl="6" w:tplc="59E6215A" w:tentative="1">
      <w:start w:val="1"/>
      <w:numFmt w:val="bullet"/>
      <w:lvlText w:val=""/>
      <w:lvlJc w:val="left"/>
      <w:pPr>
        <w:ind w:left="5040" w:hanging="360"/>
      </w:pPr>
      <w:rPr>
        <w:rFonts w:ascii="Symbol" w:hAnsi="Symbol" w:hint="default"/>
      </w:rPr>
    </w:lvl>
    <w:lvl w:ilvl="7" w:tplc="F4A2B112" w:tentative="1">
      <w:start w:val="1"/>
      <w:numFmt w:val="bullet"/>
      <w:lvlText w:val="o"/>
      <w:lvlJc w:val="left"/>
      <w:pPr>
        <w:ind w:left="5760" w:hanging="360"/>
      </w:pPr>
      <w:rPr>
        <w:rFonts w:ascii="Courier New" w:hAnsi="Courier New" w:cs="Courier New" w:hint="default"/>
      </w:rPr>
    </w:lvl>
    <w:lvl w:ilvl="8" w:tplc="A8CAFD3C" w:tentative="1">
      <w:start w:val="1"/>
      <w:numFmt w:val="bullet"/>
      <w:lvlText w:val=""/>
      <w:lvlJc w:val="left"/>
      <w:pPr>
        <w:ind w:left="6480" w:hanging="360"/>
      </w:pPr>
      <w:rPr>
        <w:rFonts w:ascii="Wingdings" w:hAnsi="Wingdings" w:hint="default"/>
      </w:rPr>
    </w:lvl>
  </w:abstractNum>
  <w:abstractNum w:abstractNumId="15" w15:restartNumberingAfterBreak="0">
    <w:nsid w:val="3928642C"/>
    <w:multiLevelType w:val="multilevel"/>
    <w:tmpl w:val="650846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3C11281C"/>
    <w:multiLevelType w:val="hybridMultilevel"/>
    <w:tmpl w:val="136C71CC"/>
    <w:lvl w:ilvl="0" w:tplc="DF86DB62">
      <w:start w:val="1"/>
      <w:numFmt w:val="decimal"/>
      <w:lvlText w:val="%1)"/>
      <w:lvlJc w:val="left"/>
      <w:pPr>
        <w:ind w:left="1068" w:hanging="360"/>
      </w:pPr>
      <w:rPr>
        <w:rFonts w:hint="default"/>
      </w:rPr>
    </w:lvl>
    <w:lvl w:ilvl="1" w:tplc="D19CC598" w:tentative="1">
      <w:start w:val="1"/>
      <w:numFmt w:val="lowerLetter"/>
      <w:lvlText w:val="%2."/>
      <w:lvlJc w:val="left"/>
      <w:pPr>
        <w:ind w:left="1788" w:hanging="360"/>
      </w:pPr>
    </w:lvl>
    <w:lvl w:ilvl="2" w:tplc="E26842C4" w:tentative="1">
      <w:start w:val="1"/>
      <w:numFmt w:val="lowerRoman"/>
      <w:lvlText w:val="%3."/>
      <w:lvlJc w:val="right"/>
      <w:pPr>
        <w:ind w:left="2508" w:hanging="180"/>
      </w:pPr>
    </w:lvl>
    <w:lvl w:ilvl="3" w:tplc="A34E94B8" w:tentative="1">
      <w:start w:val="1"/>
      <w:numFmt w:val="decimal"/>
      <w:lvlText w:val="%4."/>
      <w:lvlJc w:val="left"/>
      <w:pPr>
        <w:ind w:left="3228" w:hanging="360"/>
      </w:pPr>
    </w:lvl>
    <w:lvl w:ilvl="4" w:tplc="BD642098" w:tentative="1">
      <w:start w:val="1"/>
      <w:numFmt w:val="lowerLetter"/>
      <w:lvlText w:val="%5."/>
      <w:lvlJc w:val="left"/>
      <w:pPr>
        <w:ind w:left="3948" w:hanging="360"/>
      </w:pPr>
    </w:lvl>
    <w:lvl w:ilvl="5" w:tplc="A99899F2" w:tentative="1">
      <w:start w:val="1"/>
      <w:numFmt w:val="lowerRoman"/>
      <w:lvlText w:val="%6."/>
      <w:lvlJc w:val="right"/>
      <w:pPr>
        <w:ind w:left="4668" w:hanging="180"/>
      </w:pPr>
    </w:lvl>
    <w:lvl w:ilvl="6" w:tplc="87AC62A4" w:tentative="1">
      <w:start w:val="1"/>
      <w:numFmt w:val="decimal"/>
      <w:lvlText w:val="%7."/>
      <w:lvlJc w:val="left"/>
      <w:pPr>
        <w:ind w:left="5388" w:hanging="360"/>
      </w:pPr>
    </w:lvl>
    <w:lvl w:ilvl="7" w:tplc="A080C932" w:tentative="1">
      <w:start w:val="1"/>
      <w:numFmt w:val="lowerLetter"/>
      <w:lvlText w:val="%8."/>
      <w:lvlJc w:val="left"/>
      <w:pPr>
        <w:ind w:left="6108" w:hanging="360"/>
      </w:pPr>
    </w:lvl>
    <w:lvl w:ilvl="8" w:tplc="28360F80" w:tentative="1">
      <w:start w:val="1"/>
      <w:numFmt w:val="lowerRoman"/>
      <w:lvlText w:val="%9."/>
      <w:lvlJc w:val="right"/>
      <w:pPr>
        <w:ind w:left="6828" w:hanging="180"/>
      </w:pPr>
    </w:lvl>
  </w:abstractNum>
  <w:abstractNum w:abstractNumId="17" w15:restartNumberingAfterBreak="0">
    <w:nsid w:val="3CB40D30"/>
    <w:multiLevelType w:val="hybridMultilevel"/>
    <w:tmpl w:val="655CE0C2"/>
    <w:lvl w:ilvl="0" w:tplc="493CE9A0">
      <w:start w:val="1"/>
      <w:numFmt w:val="decimal"/>
      <w:lvlText w:val="%1)"/>
      <w:lvlJc w:val="left"/>
      <w:pPr>
        <w:ind w:left="720" w:hanging="360"/>
      </w:pPr>
      <w:rPr>
        <w:rFonts w:hint="default"/>
      </w:rPr>
    </w:lvl>
    <w:lvl w:ilvl="1" w:tplc="2AC41334" w:tentative="1">
      <w:start w:val="1"/>
      <w:numFmt w:val="lowerLetter"/>
      <w:lvlText w:val="%2."/>
      <w:lvlJc w:val="left"/>
      <w:pPr>
        <w:ind w:left="1440" w:hanging="360"/>
      </w:pPr>
    </w:lvl>
    <w:lvl w:ilvl="2" w:tplc="157C7660" w:tentative="1">
      <w:start w:val="1"/>
      <w:numFmt w:val="lowerRoman"/>
      <w:lvlText w:val="%3."/>
      <w:lvlJc w:val="right"/>
      <w:pPr>
        <w:ind w:left="2160" w:hanging="180"/>
      </w:pPr>
    </w:lvl>
    <w:lvl w:ilvl="3" w:tplc="D9B47C7A" w:tentative="1">
      <w:start w:val="1"/>
      <w:numFmt w:val="decimal"/>
      <w:lvlText w:val="%4."/>
      <w:lvlJc w:val="left"/>
      <w:pPr>
        <w:ind w:left="2880" w:hanging="360"/>
      </w:pPr>
    </w:lvl>
    <w:lvl w:ilvl="4" w:tplc="BB343750" w:tentative="1">
      <w:start w:val="1"/>
      <w:numFmt w:val="lowerLetter"/>
      <w:lvlText w:val="%5."/>
      <w:lvlJc w:val="left"/>
      <w:pPr>
        <w:ind w:left="3600" w:hanging="360"/>
      </w:pPr>
    </w:lvl>
    <w:lvl w:ilvl="5" w:tplc="5F8AC856" w:tentative="1">
      <w:start w:val="1"/>
      <w:numFmt w:val="lowerRoman"/>
      <w:lvlText w:val="%6."/>
      <w:lvlJc w:val="right"/>
      <w:pPr>
        <w:ind w:left="4320" w:hanging="180"/>
      </w:pPr>
    </w:lvl>
    <w:lvl w:ilvl="6" w:tplc="3F028D58" w:tentative="1">
      <w:start w:val="1"/>
      <w:numFmt w:val="decimal"/>
      <w:lvlText w:val="%7."/>
      <w:lvlJc w:val="left"/>
      <w:pPr>
        <w:ind w:left="5040" w:hanging="360"/>
      </w:pPr>
    </w:lvl>
    <w:lvl w:ilvl="7" w:tplc="05D039BE" w:tentative="1">
      <w:start w:val="1"/>
      <w:numFmt w:val="lowerLetter"/>
      <w:lvlText w:val="%8."/>
      <w:lvlJc w:val="left"/>
      <w:pPr>
        <w:ind w:left="5760" w:hanging="360"/>
      </w:pPr>
    </w:lvl>
    <w:lvl w:ilvl="8" w:tplc="A8566A58" w:tentative="1">
      <w:start w:val="1"/>
      <w:numFmt w:val="lowerRoman"/>
      <w:lvlText w:val="%9."/>
      <w:lvlJc w:val="right"/>
      <w:pPr>
        <w:ind w:left="6480" w:hanging="180"/>
      </w:pPr>
    </w:lvl>
  </w:abstractNum>
  <w:abstractNum w:abstractNumId="18" w15:restartNumberingAfterBreak="0">
    <w:nsid w:val="3FCB4885"/>
    <w:multiLevelType w:val="hybridMultilevel"/>
    <w:tmpl w:val="00000000"/>
    <w:lvl w:ilvl="0" w:tplc="E1EA5AD2">
      <w:start w:val="1"/>
      <w:numFmt w:val="decimal"/>
      <w:lvlText w:val="%1)"/>
      <w:lvlJc w:val="left"/>
      <w:pPr>
        <w:ind w:left="503" w:hanging="218"/>
      </w:pPr>
      <w:rPr>
        <w:rFonts w:ascii="Times New Roman" w:eastAsia="Times New Roman" w:hAnsi="Times New Roman" w:cs="Times New Roman" w:hint="default"/>
        <w:b w:val="0"/>
        <w:bCs w:val="0"/>
        <w:i w:val="0"/>
        <w:iCs w:val="0"/>
        <w:spacing w:val="0"/>
        <w:w w:val="99"/>
        <w:sz w:val="20"/>
        <w:szCs w:val="20"/>
        <w:lang w:val="kk-KZ" w:eastAsia="en-US" w:bidi="ar-SA"/>
      </w:rPr>
    </w:lvl>
    <w:lvl w:ilvl="1" w:tplc="C3005F66">
      <w:numFmt w:val="bullet"/>
      <w:lvlText w:val="•"/>
      <w:lvlJc w:val="left"/>
      <w:pPr>
        <w:ind w:left="932" w:hanging="218"/>
      </w:pPr>
      <w:rPr>
        <w:rFonts w:hint="default"/>
        <w:lang w:val="kk-KZ" w:eastAsia="en-US" w:bidi="ar-SA"/>
      </w:rPr>
    </w:lvl>
    <w:lvl w:ilvl="2" w:tplc="61F2D968">
      <w:numFmt w:val="bullet"/>
      <w:lvlText w:val="•"/>
      <w:lvlJc w:val="left"/>
      <w:pPr>
        <w:ind w:left="1364" w:hanging="218"/>
      </w:pPr>
      <w:rPr>
        <w:rFonts w:hint="default"/>
        <w:lang w:val="kk-KZ" w:eastAsia="en-US" w:bidi="ar-SA"/>
      </w:rPr>
    </w:lvl>
    <w:lvl w:ilvl="3" w:tplc="F9EA149C">
      <w:numFmt w:val="bullet"/>
      <w:lvlText w:val="•"/>
      <w:lvlJc w:val="left"/>
      <w:pPr>
        <w:ind w:left="1796" w:hanging="218"/>
      </w:pPr>
      <w:rPr>
        <w:rFonts w:hint="default"/>
        <w:lang w:val="kk-KZ" w:eastAsia="en-US" w:bidi="ar-SA"/>
      </w:rPr>
    </w:lvl>
    <w:lvl w:ilvl="4" w:tplc="0EEA7920">
      <w:numFmt w:val="bullet"/>
      <w:lvlText w:val="•"/>
      <w:lvlJc w:val="left"/>
      <w:pPr>
        <w:ind w:left="2228" w:hanging="218"/>
      </w:pPr>
      <w:rPr>
        <w:rFonts w:hint="default"/>
        <w:lang w:val="kk-KZ" w:eastAsia="en-US" w:bidi="ar-SA"/>
      </w:rPr>
    </w:lvl>
    <w:lvl w:ilvl="5" w:tplc="5200612C">
      <w:numFmt w:val="bullet"/>
      <w:lvlText w:val="•"/>
      <w:lvlJc w:val="left"/>
      <w:pPr>
        <w:ind w:left="2661" w:hanging="218"/>
      </w:pPr>
      <w:rPr>
        <w:rFonts w:hint="default"/>
        <w:lang w:val="kk-KZ" w:eastAsia="en-US" w:bidi="ar-SA"/>
      </w:rPr>
    </w:lvl>
    <w:lvl w:ilvl="6" w:tplc="4E487B6C">
      <w:numFmt w:val="bullet"/>
      <w:lvlText w:val="•"/>
      <w:lvlJc w:val="left"/>
      <w:pPr>
        <w:ind w:left="3093" w:hanging="218"/>
      </w:pPr>
      <w:rPr>
        <w:rFonts w:hint="default"/>
        <w:lang w:val="kk-KZ" w:eastAsia="en-US" w:bidi="ar-SA"/>
      </w:rPr>
    </w:lvl>
    <w:lvl w:ilvl="7" w:tplc="3A02D48C">
      <w:numFmt w:val="bullet"/>
      <w:lvlText w:val="•"/>
      <w:lvlJc w:val="left"/>
      <w:pPr>
        <w:ind w:left="3525" w:hanging="218"/>
      </w:pPr>
      <w:rPr>
        <w:rFonts w:hint="default"/>
        <w:lang w:val="kk-KZ" w:eastAsia="en-US" w:bidi="ar-SA"/>
      </w:rPr>
    </w:lvl>
    <w:lvl w:ilvl="8" w:tplc="8F7CF66C">
      <w:numFmt w:val="bullet"/>
      <w:lvlText w:val="•"/>
      <w:lvlJc w:val="left"/>
      <w:pPr>
        <w:ind w:left="3957" w:hanging="218"/>
      </w:pPr>
      <w:rPr>
        <w:rFonts w:hint="default"/>
        <w:lang w:val="kk-KZ" w:eastAsia="en-US" w:bidi="ar-SA"/>
      </w:rPr>
    </w:lvl>
  </w:abstractNum>
  <w:abstractNum w:abstractNumId="19" w15:restartNumberingAfterBreak="0">
    <w:nsid w:val="44453E64"/>
    <w:multiLevelType w:val="multilevel"/>
    <w:tmpl w:val="9996A6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45465323"/>
    <w:multiLevelType w:val="hybridMultilevel"/>
    <w:tmpl w:val="4EEC3ED2"/>
    <w:lvl w:ilvl="0" w:tplc="BBE84CD0">
      <w:start w:val="6"/>
      <w:numFmt w:val="bullet"/>
      <w:lvlText w:val="-"/>
      <w:lvlJc w:val="left"/>
      <w:pPr>
        <w:ind w:left="1429" w:hanging="360"/>
      </w:pPr>
      <w:rPr>
        <w:rFonts w:ascii="Times New Roman" w:eastAsia="Times New Roman" w:hAnsi="Times New Roman" w:cs="Times New Roman" w:hint="default"/>
      </w:rPr>
    </w:lvl>
    <w:lvl w:ilvl="1" w:tplc="04090003" w:tentative="1">
      <w:start w:val="1"/>
      <w:numFmt w:val="bullet"/>
      <w:lvlText w:val="o"/>
      <w:lvlJc w:val="left"/>
      <w:pPr>
        <w:ind w:left="2149" w:hanging="360"/>
      </w:pPr>
      <w:rPr>
        <w:rFonts w:ascii="Courier New" w:hAnsi="Courier New" w:cs="Courier New" w:hint="default"/>
      </w:rPr>
    </w:lvl>
    <w:lvl w:ilvl="2" w:tplc="04090005" w:tentative="1">
      <w:start w:val="1"/>
      <w:numFmt w:val="bullet"/>
      <w:lvlText w:val=""/>
      <w:lvlJc w:val="left"/>
      <w:pPr>
        <w:ind w:left="2869" w:hanging="360"/>
      </w:pPr>
      <w:rPr>
        <w:rFonts w:ascii="Wingdings" w:hAnsi="Wingdings" w:hint="default"/>
      </w:rPr>
    </w:lvl>
    <w:lvl w:ilvl="3" w:tplc="04090001" w:tentative="1">
      <w:start w:val="1"/>
      <w:numFmt w:val="bullet"/>
      <w:lvlText w:val=""/>
      <w:lvlJc w:val="left"/>
      <w:pPr>
        <w:ind w:left="3589" w:hanging="360"/>
      </w:pPr>
      <w:rPr>
        <w:rFonts w:ascii="Symbol" w:hAnsi="Symbol" w:hint="default"/>
      </w:rPr>
    </w:lvl>
    <w:lvl w:ilvl="4" w:tplc="04090003" w:tentative="1">
      <w:start w:val="1"/>
      <w:numFmt w:val="bullet"/>
      <w:lvlText w:val="o"/>
      <w:lvlJc w:val="left"/>
      <w:pPr>
        <w:ind w:left="4309" w:hanging="360"/>
      </w:pPr>
      <w:rPr>
        <w:rFonts w:ascii="Courier New" w:hAnsi="Courier New" w:cs="Courier New" w:hint="default"/>
      </w:rPr>
    </w:lvl>
    <w:lvl w:ilvl="5" w:tplc="04090005" w:tentative="1">
      <w:start w:val="1"/>
      <w:numFmt w:val="bullet"/>
      <w:lvlText w:val=""/>
      <w:lvlJc w:val="left"/>
      <w:pPr>
        <w:ind w:left="5029" w:hanging="360"/>
      </w:pPr>
      <w:rPr>
        <w:rFonts w:ascii="Wingdings" w:hAnsi="Wingdings" w:hint="default"/>
      </w:rPr>
    </w:lvl>
    <w:lvl w:ilvl="6" w:tplc="04090001" w:tentative="1">
      <w:start w:val="1"/>
      <w:numFmt w:val="bullet"/>
      <w:lvlText w:val=""/>
      <w:lvlJc w:val="left"/>
      <w:pPr>
        <w:ind w:left="5749" w:hanging="360"/>
      </w:pPr>
      <w:rPr>
        <w:rFonts w:ascii="Symbol" w:hAnsi="Symbol" w:hint="default"/>
      </w:rPr>
    </w:lvl>
    <w:lvl w:ilvl="7" w:tplc="04090003" w:tentative="1">
      <w:start w:val="1"/>
      <w:numFmt w:val="bullet"/>
      <w:lvlText w:val="o"/>
      <w:lvlJc w:val="left"/>
      <w:pPr>
        <w:ind w:left="6469" w:hanging="360"/>
      </w:pPr>
      <w:rPr>
        <w:rFonts w:ascii="Courier New" w:hAnsi="Courier New" w:cs="Courier New" w:hint="default"/>
      </w:rPr>
    </w:lvl>
    <w:lvl w:ilvl="8" w:tplc="04090005" w:tentative="1">
      <w:start w:val="1"/>
      <w:numFmt w:val="bullet"/>
      <w:lvlText w:val=""/>
      <w:lvlJc w:val="left"/>
      <w:pPr>
        <w:ind w:left="7189" w:hanging="360"/>
      </w:pPr>
      <w:rPr>
        <w:rFonts w:ascii="Wingdings" w:hAnsi="Wingdings" w:hint="default"/>
      </w:rPr>
    </w:lvl>
  </w:abstractNum>
  <w:abstractNum w:abstractNumId="21" w15:restartNumberingAfterBreak="0">
    <w:nsid w:val="47902EAF"/>
    <w:multiLevelType w:val="multilevel"/>
    <w:tmpl w:val="4476E16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4C22A6F1"/>
    <w:multiLevelType w:val="hybridMultilevel"/>
    <w:tmpl w:val="00000000"/>
    <w:lvl w:ilvl="0" w:tplc="C316D086">
      <w:start w:val="57"/>
      <w:numFmt w:val="decimal"/>
      <w:lvlText w:val="(%1)"/>
      <w:lvlJc w:val="left"/>
      <w:pPr>
        <w:ind w:left="143" w:hanging="778"/>
      </w:pPr>
      <w:rPr>
        <w:rFonts w:ascii="Times New Roman" w:eastAsia="Times New Roman" w:hAnsi="Times New Roman" w:cs="Times New Roman" w:hint="default"/>
        <w:b w:val="0"/>
        <w:bCs w:val="0"/>
        <w:i w:val="0"/>
        <w:iCs w:val="0"/>
        <w:spacing w:val="0"/>
        <w:w w:val="99"/>
        <w:sz w:val="20"/>
        <w:szCs w:val="20"/>
        <w:lang w:val="kk-KZ" w:eastAsia="en-US" w:bidi="ar-SA"/>
      </w:rPr>
    </w:lvl>
    <w:lvl w:ilvl="1" w:tplc="397A8EE0">
      <w:start w:val="1"/>
      <w:numFmt w:val="decimal"/>
      <w:lvlText w:val="%2."/>
      <w:lvlJc w:val="left"/>
      <w:pPr>
        <w:ind w:left="143" w:hanging="475"/>
      </w:pPr>
      <w:rPr>
        <w:rFonts w:ascii="Times New Roman" w:eastAsia="Times New Roman" w:hAnsi="Times New Roman" w:cs="Times New Roman" w:hint="default"/>
        <w:b w:val="0"/>
        <w:bCs w:val="0"/>
        <w:i w:val="0"/>
        <w:iCs w:val="0"/>
        <w:spacing w:val="0"/>
        <w:w w:val="99"/>
        <w:sz w:val="20"/>
        <w:szCs w:val="20"/>
        <w:lang w:val="kk-KZ" w:eastAsia="en-US" w:bidi="ar-SA"/>
      </w:rPr>
    </w:lvl>
    <w:lvl w:ilvl="2" w:tplc="C834190E">
      <w:numFmt w:val="bullet"/>
      <w:lvlText w:val="•"/>
      <w:lvlJc w:val="left"/>
      <w:pPr>
        <w:ind w:left="1055" w:hanging="475"/>
      </w:pPr>
      <w:rPr>
        <w:rFonts w:hint="default"/>
        <w:lang w:val="kk-KZ" w:eastAsia="en-US" w:bidi="ar-SA"/>
      </w:rPr>
    </w:lvl>
    <w:lvl w:ilvl="3" w:tplc="95A8E9A2">
      <w:numFmt w:val="bullet"/>
      <w:lvlText w:val="•"/>
      <w:lvlJc w:val="left"/>
      <w:pPr>
        <w:ind w:left="1513" w:hanging="475"/>
      </w:pPr>
      <w:rPr>
        <w:rFonts w:hint="default"/>
        <w:lang w:val="kk-KZ" w:eastAsia="en-US" w:bidi="ar-SA"/>
      </w:rPr>
    </w:lvl>
    <w:lvl w:ilvl="4" w:tplc="915ABDD2">
      <w:numFmt w:val="bullet"/>
      <w:lvlText w:val="•"/>
      <w:lvlJc w:val="left"/>
      <w:pPr>
        <w:ind w:left="1971" w:hanging="475"/>
      </w:pPr>
      <w:rPr>
        <w:rFonts w:hint="default"/>
        <w:lang w:val="kk-KZ" w:eastAsia="en-US" w:bidi="ar-SA"/>
      </w:rPr>
    </w:lvl>
    <w:lvl w:ilvl="5" w:tplc="C33664AC">
      <w:numFmt w:val="bullet"/>
      <w:lvlText w:val="•"/>
      <w:lvlJc w:val="left"/>
      <w:pPr>
        <w:ind w:left="2429" w:hanging="475"/>
      </w:pPr>
      <w:rPr>
        <w:rFonts w:hint="default"/>
        <w:lang w:val="kk-KZ" w:eastAsia="en-US" w:bidi="ar-SA"/>
      </w:rPr>
    </w:lvl>
    <w:lvl w:ilvl="6" w:tplc="B73619C6">
      <w:numFmt w:val="bullet"/>
      <w:lvlText w:val="•"/>
      <w:lvlJc w:val="left"/>
      <w:pPr>
        <w:ind w:left="2887" w:hanging="475"/>
      </w:pPr>
      <w:rPr>
        <w:rFonts w:hint="default"/>
        <w:lang w:val="kk-KZ" w:eastAsia="en-US" w:bidi="ar-SA"/>
      </w:rPr>
    </w:lvl>
    <w:lvl w:ilvl="7" w:tplc="1C9E6144">
      <w:numFmt w:val="bullet"/>
      <w:lvlText w:val="•"/>
      <w:lvlJc w:val="left"/>
      <w:pPr>
        <w:ind w:left="3345" w:hanging="475"/>
      </w:pPr>
      <w:rPr>
        <w:rFonts w:hint="default"/>
        <w:lang w:val="kk-KZ" w:eastAsia="en-US" w:bidi="ar-SA"/>
      </w:rPr>
    </w:lvl>
    <w:lvl w:ilvl="8" w:tplc="FADECA5A">
      <w:numFmt w:val="bullet"/>
      <w:lvlText w:val="•"/>
      <w:lvlJc w:val="left"/>
      <w:pPr>
        <w:ind w:left="3803" w:hanging="475"/>
      </w:pPr>
      <w:rPr>
        <w:rFonts w:hint="default"/>
        <w:lang w:val="kk-KZ" w:eastAsia="en-US" w:bidi="ar-SA"/>
      </w:rPr>
    </w:lvl>
  </w:abstractNum>
  <w:abstractNum w:abstractNumId="23" w15:restartNumberingAfterBreak="0">
    <w:nsid w:val="4DC36DF3"/>
    <w:multiLevelType w:val="multilevel"/>
    <w:tmpl w:val="A9128CF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4" w15:restartNumberingAfterBreak="0">
    <w:nsid w:val="56536B4D"/>
    <w:multiLevelType w:val="hybridMultilevel"/>
    <w:tmpl w:val="857E9532"/>
    <w:lvl w:ilvl="0" w:tplc="0419000F">
      <w:start w:val="1"/>
      <w:numFmt w:val="decimal"/>
      <w:lvlText w:val="%1."/>
      <w:lvlJc w:val="left"/>
      <w:pPr>
        <w:ind w:left="1779"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25" w15:restartNumberingAfterBreak="0">
    <w:nsid w:val="575A4F20"/>
    <w:multiLevelType w:val="hybridMultilevel"/>
    <w:tmpl w:val="D83E61F6"/>
    <w:lvl w:ilvl="0" w:tplc="36DE3EE8">
      <w:start w:val="1"/>
      <w:numFmt w:val="decimal"/>
      <w:lvlText w:val="%1"/>
      <w:lvlJc w:val="left"/>
      <w:pPr>
        <w:ind w:left="1429" w:hanging="360"/>
      </w:pPr>
      <w:rPr>
        <w:rFonts w:hint="default"/>
      </w:rPr>
    </w:lvl>
    <w:lvl w:ilvl="1" w:tplc="D3CA93AA" w:tentative="1">
      <w:start w:val="1"/>
      <w:numFmt w:val="lowerLetter"/>
      <w:lvlText w:val="%2."/>
      <w:lvlJc w:val="left"/>
      <w:pPr>
        <w:ind w:left="2149" w:hanging="360"/>
      </w:pPr>
    </w:lvl>
    <w:lvl w:ilvl="2" w:tplc="874E31D0" w:tentative="1">
      <w:start w:val="1"/>
      <w:numFmt w:val="lowerRoman"/>
      <w:lvlText w:val="%3."/>
      <w:lvlJc w:val="right"/>
      <w:pPr>
        <w:ind w:left="2869" w:hanging="180"/>
      </w:pPr>
    </w:lvl>
    <w:lvl w:ilvl="3" w:tplc="6B32E3CA" w:tentative="1">
      <w:start w:val="1"/>
      <w:numFmt w:val="decimal"/>
      <w:lvlText w:val="%4."/>
      <w:lvlJc w:val="left"/>
      <w:pPr>
        <w:ind w:left="3589" w:hanging="360"/>
      </w:pPr>
    </w:lvl>
    <w:lvl w:ilvl="4" w:tplc="5F025946" w:tentative="1">
      <w:start w:val="1"/>
      <w:numFmt w:val="lowerLetter"/>
      <w:lvlText w:val="%5."/>
      <w:lvlJc w:val="left"/>
      <w:pPr>
        <w:ind w:left="4309" w:hanging="360"/>
      </w:pPr>
    </w:lvl>
    <w:lvl w:ilvl="5" w:tplc="6D0241EC" w:tentative="1">
      <w:start w:val="1"/>
      <w:numFmt w:val="lowerRoman"/>
      <w:lvlText w:val="%6."/>
      <w:lvlJc w:val="right"/>
      <w:pPr>
        <w:ind w:left="5029" w:hanging="180"/>
      </w:pPr>
    </w:lvl>
    <w:lvl w:ilvl="6" w:tplc="726E8A14" w:tentative="1">
      <w:start w:val="1"/>
      <w:numFmt w:val="decimal"/>
      <w:lvlText w:val="%7."/>
      <w:lvlJc w:val="left"/>
      <w:pPr>
        <w:ind w:left="5749" w:hanging="360"/>
      </w:pPr>
    </w:lvl>
    <w:lvl w:ilvl="7" w:tplc="820A4AC8" w:tentative="1">
      <w:start w:val="1"/>
      <w:numFmt w:val="lowerLetter"/>
      <w:lvlText w:val="%8."/>
      <w:lvlJc w:val="left"/>
      <w:pPr>
        <w:ind w:left="6469" w:hanging="360"/>
      </w:pPr>
    </w:lvl>
    <w:lvl w:ilvl="8" w:tplc="4E604D20" w:tentative="1">
      <w:start w:val="1"/>
      <w:numFmt w:val="lowerRoman"/>
      <w:lvlText w:val="%9."/>
      <w:lvlJc w:val="right"/>
      <w:pPr>
        <w:ind w:left="7189" w:hanging="180"/>
      </w:pPr>
    </w:lvl>
  </w:abstractNum>
  <w:abstractNum w:abstractNumId="26" w15:restartNumberingAfterBreak="0">
    <w:nsid w:val="59752C2A"/>
    <w:multiLevelType w:val="hybridMultilevel"/>
    <w:tmpl w:val="805CBE66"/>
    <w:lvl w:ilvl="0" w:tplc="706ECA46">
      <w:start w:val="1"/>
      <w:numFmt w:val="decimal"/>
      <w:lvlText w:val="%1."/>
      <w:lvlJc w:val="left"/>
      <w:pPr>
        <w:ind w:left="720" w:hanging="360"/>
      </w:pPr>
      <w:rPr>
        <w:rFonts w:hint="default"/>
      </w:rPr>
    </w:lvl>
    <w:lvl w:ilvl="1" w:tplc="624C73B8" w:tentative="1">
      <w:start w:val="1"/>
      <w:numFmt w:val="lowerLetter"/>
      <w:lvlText w:val="%2."/>
      <w:lvlJc w:val="left"/>
      <w:pPr>
        <w:ind w:left="1440" w:hanging="360"/>
      </w:pPr>
    </w:lvl>
    <w:lvl w:ilvl="2" w:tplc="E98AEA7C" w:tentative="1">
      <w:start w:val="1"/>
      <w:numFmt w:val="lowerRoman"/>
      <w:lvlText w:val="%3."/>
      <w:lvlJc w:val="right"/>
      <w:pPr>
        <w:ind w:left="2160" w:hanging="180"/>
      </w:pPr>
    </w:lvl>
    <w:lvl w:ilvl="3" w:tplc="20723C0A" w:tentative="1">
      <w:start w:val="1"/>
      <w:numFmt w:val="decimal"/>
      <w:lvlText w:val="%4."/>
      <w:lvlJc w:val="left"/>
      <w:pPr>
        <w:ind w:left="2880" w:hanging="360"/>
      </w:pPr>
    </w:lvl>
    <w:lvl w:ilvl="4" w:tplc="941EBB66" w:tentative="1">
      <w:start w:val="1"/>
      <w:numFmt w:val="lowerLetter"/>
      <w:lvlText w:val="%5."/>
      <w:lvlJc w:val="left"/>
      <w:pPr>
        <w:ind w:left="3600" w:hanging="360"/>
      </w:pPr>
    </w:lvl>
    <w:lvl w:ilvl="5" w:tplc="B91E324A" w:tentative="1">
      <w:start w:val="1"/>
      <w:numFmt w:val="lowerRoman"/>
      <w:lvlText w:val="%6."/>
      <w:lvlJc w:val="right"/>
      <w:pPr>
        <w:ind w:left="4320" w:hanging="180"/>
      </w:pPr>
    </w:lvl>
    <w:lvl w:ilvl="6" w:tplc="BED4699A" w:tentative="1">
      <w:start w:val="1"/>
      <w:numFmt w:val="decimal"/>
      <w:lvlText w:val="%7."/>
      <w:lvlJc w:val="left"/>
      <w:pPr>
        <w:ind w:left="5040" w:hanging="360"/>
      </w:pPr>
    </w:lvl>
    <w:lvl w:ilvl="7" w:tplc="9FB8C9D0" w:tentative="1">
      <w:start w:val="1"/>
      <w:numFmt w:val="lowerLetter"/>
      <w:lvlText w:val="%8."/>
      <w:lvlJc w:val="left"/>
      <w:pPr>
        <w:ind w:left="5760" w:hanging="360"/>
      </w:pPr>
    </w:lvl>
    <w:lvl w:ilvl="8" w:tplc="E4E0F124" w:tentative="1">
      <w:start w:val="1"/>
      <w:numFmt w:val="lowerRoman"/>
      <w:lvlText w:val="%9."/>
      <w:lvlJc w:val="right"/>
      <w:pPr>
        <w:ind w:left="6480" w:hanging="180"/>
      </w:pPr>
    </w:lvl>
  </w:abstractNum>
  <w:abstractNum w:abstractNumId="27" w15:restartNumberingAfterBreak="0">
    <w:nsid w:val="637B31FA"/>
    <w:multiLevelType w:val="multilevel"/>
    <w:tmpl w:val="E4E491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15:restartNumberingAfterBreak="0">
    <w:nsid w:val="67614A1C"/>
    <w:multiLevelType w:val="multilevel"/>
    <w:tmpl w:val="9932BC9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9" w15:restartNumberingAfterBreak="0">
    <w:nsid w:val="680B2AB4"/>
    <w:multiLevelType w:val="hybridMultilevel"/>
    <w:tmpl w:val="E3D4C4AC"/>
    <w:lvl w:ilvl="0" w:tplc="BBE84CD0">
      <w:start w:val="6"/>
      <w:numFmt w:val="bullet"/>
      <w:lvlText w:val="-"/>
      <w:lvlJc w:val="left"/>
      <w:pPr>
        <w:ind w:left="1429" w:hanging="360"/>
      </w:pPr>
      <w:rPr>
        <w:rFonts w:ascii="Times New Roman" w:eastAsia="Times New Roman" w:hAnsi="Times New Roman" w:cs="Times New Roman" w:hint="default"/>
      </w:rPr>
    </w:lvl>
    <w:lvl w:ilvl="1" w:tplc="04090003" w:tentative="1">
      <w:start w:val="1"/>
      <w:numFmt w:val="bullet"/>
      <w:lvlText w:val="o"/>
      <w:lvlJc w:val="left"/>
      <w:pPr>
        <w:ind w:left="2149" w:hanging="360"/>
      </w:pPr>
      <w:rPr>
        <w:rFonts w:ascii="Courier New" w:hAnsi="Courier New" w:cs="Courier New" w:hint="default"/>
      </w:rPr>
    </w:lvl>
    <w:lvl w:ilvl="2" w:tplc="04090005" w:tentative="1">
      <w:start w:val="1"/>
      <w:numFmt w:val="bullet"/>
      <w:lvlText w:val=""/>
      <w:lvlJc w:val="left"/>
      <w:pPr>
        <w:ind w:left="2869" w:hanging="360"/>
      </w:pPr>
      <w:rPr>
        <w:rFonts w:ascii="Wingdings" w:hAnsi="Wingdings" w:hint="default"/>
      </w:rPr>
    </w:lvl>
    <w:lvl w:ilvl="3" w:tplc="04090001" w:tentative="1">
      <w:start w:val="1"/>
      <w:numFmt w:val="bullet"/>
      <w:lvlText w:val=""/>
      <w:lvlJc w:val="left"/>
      <w:pPr>
        <w:ind w:left="3589" w:hanging="360"/>
      </w:pPr>
      <w:rPr>
        <w:rFonts w:ascii="Symbol" w:hAnsi="Symbol" w:hint="default"/>
      </w:rPr>
    </w:lvl>
    <w:lvl w:ilvl="4" w:tplc="04090003" w:tentative="1">
      <w:start w:val="1"/>
      <w:numFmt w:val="bullet"/>
      <w:lvlText w:val="o"/>
      <w:lvlJc w:val="left"/>
      <w:pPr>
        <w:ind w:left="4309" w:hanging="360"/>
      </w:pPr>
      <w:rPr>
        <w:rFonts w:ascii="Courier New" w:hAnsi="Courier New" w:cs="Courier New" w:hint="default"/>
      </w:rPr>
    </w:lvl>
    <w:lvl w:ilvl="5" w:tplc="04090005" w:tentative="1">
      <w:start w:val="1"/>
      <w:numFmt w:val="bullet"/>
      <w:lvlText w:val=""/>
      <w:lvlJc w:val="left"/>
      <w:pPr>
        <w:ind w:left="5029" w:hanging="360"/>
      </w:pPr>
      <w:rPr>
        <w:rFonts w:ascii="Wingdings" w:hAnsi="Wingdings" w:hint="default"/>
      </w:rPr>
    </w:lvl>
    <w:lvl w:ilvl="6" w:tplc="04090001" w:tentative="1">
      <w:start w:val="1"/>
      <w:numFmt w:val="bullet"/>
      <w:lvlText w:val=""/>
      <w:lvlJc w:val="left"/>
      <w:pPr>
        <w:ind w:left="5749" w:hanging="360"/>
      </w:pPr>
      <w:rPr>
        <w:rFonts w:ascii="Symbol" w:hAnsi="Symbol" w:hint="default"/>
      </w:rPr>
    </w:lvl>
    <w:lvl w:ilvl="7" w:tplc="04090003" w:tentative="1">
      <w:start w:val="1"/>
      <w:numFmt w:val="bullet"/>
      <w:lvlText w:val="o"/>
      <w:lvlJc w:val="left"/>
      <w:pPr>
        <w:ind w:left="6469" w:hanging="360"/>
      </w:pPr>
      <w:rPr>
        <w:rFonts w:ascii="Courier New" w:hAnsi="Courier New" w:cs="Courier New" w:hint="default"/>
      </w:rPr>
    </w:lvl>
    <w:lvl w:ilvl="8" w:tplc="04090005" w:tentative="1">
      <w:start w:val="1"/>
      <w:numFmt w:val="bullet"/>
      <w:lvlText w:val=""/>
      <w:lvlJc w:val="left"/>
      <w:pPr>
        <w:ind w:left="7189" w:hanging="360"/>
      </w:pPr>
      <w:rPr>
        <w:rFonts w:ascii="Wingdings" w:hAnsi="Wingdings" w:hint="default"/>
      </w:rPr>
    </w:lvl>
  </w:abstractNum>
  <w:abstractNum w:abstractNumId="30" w15:restartNumberingAfterBreak="0">
    <w:nsid w:val="6E494482"/>
    <w:multiLevelType w:val="hybridMultilevel"/>
    <w:tmpl w:val="0DD61D8E"/>
    <w:lvl w:ilvl="0" w:tplc="0419000F">
      <w:start w:val="1"/>
      <w:numFmt w:val="decimal"/>
      <w:lvlText w:val="%1."/>
      <w:lvlJc w:val="left"/>
      <w:pPr>
        <w:ind w:left="502" w:hanging="360"/>
      </w:pPr>
    </w:lvl>
    <w:lvl w:ilvl="1" w:tplc="04190019" w:tentative="1">
      <w:start w:val="1"/>
      <w:numFmt w:val="lowerLetter"/>
      <w:lvlText w:val="%2."/>
      <w:lvlJc w:val="left"/>
      <w:pPr>
        <w:ind w:left="1440" w:hanging="360"/>
      </w:pPr>
    </w:lvl>
    <w:lvl w:ilvl="2" w:tplc="0419001B" w:tentative="1">
      <w:start w:val="1"/>
      <w:numFmt w:val="lowerRoman"/>
      <w:lvlText w:val="%3."/>
      <w:lvlJc w:val="right"/>
      <w:pPr>
        <w:ind w:left="2160" w:hanging="180"/>
      </w:pPr>
    </w:lvl>
    <w:lvl w:ilvl="3" w:tplc="0419000F" w:tentative="1">
      <w:start w:val="1"/>
      <w:numFmt w:val="decimal"/>
      <w:lvlText w:val="%4."/>
      <w:lvlJc w:val="left"/>
      <w:pPr>
        <w:ind w:left="2880" w:hanging="360"/>
      </w:pPr>
    </w:lvl>
    <w:lvl w:ilvl="4" w:tplc="04190019" w:tentative="1">
      <w:start w:val="1"/>
      <w:numFmt w:val="lowerLetter"/>
      <w:lvlText w:val="%5."/>
      <w:lvlJc w:val="left"/>
      <w:pPr>
        <w:ind w:left="3600" w:hanging="360"/>
      </w:pPr>
    </w:lvl>
    <w:lvl w:ilvl="5" w:tplc="0419001B" w:tentative="1">
      <w:start w:val="1"/>
      <w:numFmt w:val="lowerRoman"/>
      <w:lvlText w:val="%6."/>
      <w:lvlJc w:val="right"/>
      <w:pPr>
        <w:ind w:left="4320" w:hanging="180"/>
      </w:pPr>
    </w:lvl>
    <w:lvl w:ilvl="6" w:tplc="0419000F" w:tentative="1">
      <w:start w:val="1"/>
      <w:numFmt w:val="decimal"/>
      <w:lvlText w:val="%7."/>
      <w:lvlJc w:val="left"/>
      <w:pPr>
        <w:ind w:left="5040" w:hanging="360"/>
      </w:pPr>
    </w:lvl>
    <w:lvl w:ilvl="7" w:tplc="04190019" w:tentative="1">
      <w:start w:val="1"/>
      <w:numFmt w:val="lowerLetter"/>
      <w:lvlText w:val="%8."/>
      <w:lvlJc w:val="left"/>
      <w:pPr>
        <w:ind w:left="5760" w:hanging="360"/>
      </w:pPr>
    </w:lvl>
    <w:lvl w:ilvl="8" w:tplc="0419001B" w:tentative="1">
      <w:start w:val="1"/>
      <w:numFmt w:val="lowerRoman"/>
      <w:lvlText w:val="%9."/>
      <w:lvlJc w:val="right"/>
      <w:pPr>
        <w:ind w:left="6480" w:hanging="180"/>
      </w:pPr>
    </w:lvl>
  </w:abstractNum>
  <w:abstractNum w:abstractNumId="31" w15:restartNumberingAfterBreak="0">
    <w:nsid w:val="70E72167"/>
    <w:multiLevelType w:val="hybridMultilevel"/>
    <w:tmpl w:val="5AB66DCE"/>
    <w:lvl w:ilvl="0" w:tplc="4894D18E">
      <w:start w:val="1"/>
      <w:numFmt w:val="bullet"/>
      <w:lvlText w:val=""/>
      <w:lvlJc w:val="left"/>
      <w:pPr>
        <w:ind w:left="1429" w:hanging="360"/>
      </w:pPr>
      <w:rPr>
        <w:rFonts w:ascii="Symbol" w:hAnsi="Symbol" w:hint="default"/>
      </w:rPr>
    </w:lvl>
    <w:lvl w:ilvl="1" w:tplc="B2CCEDE8" w:tentative="1">
      <w:start w:val="1"/>
      <w:numFmt w:val="bullet"/>
      <w:lvlText w:val="o"/>
      <w:lvlJc w:val="left"/>
      <w:pPr>
        <w:ind w:left="2149" w:hanging="360"/>
      </w:pPr>
      <w:rPr>
        <w:rFonts w:ascii="Courier New" w:hAnsi="Courier New" w:cs="Courier New" w:hint="default"/>
      </w:rPr>
    </w:lvl>
    <w:lvl w:ilvl="2" w:tplc="61845B60" w:tentative="1">
      <w:start w:val="1"/>
      <w:numFmt w:val="bullet"/>
      <w:lvlText w:val=""/>
      <w:lvlJc w:val="left"/>
      <w:pPr>
        <w:ind w:left="2869" w:hanging="360"/>
      </w:pPr>
      <w:rPr>
        <w:rFonts w:ascii="Wingdings" w:hAnsi="Wingdings" w:hint="default"/>
      </w:rPr>
    </w:lvl>
    <w:lvl w:ilvl="3" w:tplc="FAF2B008" w:tentative="1">
      <w:start w:val="1"/>
      <w:numFmt w:val="bullet"/>
      <w:lvlText w:val=""/>
      <w:lvlJc w:val="left"/>
      <w:pPr>
        <w:ind w:left="3589" w:hanging="360"/>
      </w:pPr>
      <w:rPr>
        <w:rFonts w:ascii="Symbol" w:hAnsi="Symbol" w:hint="default"/>
      </w:rPr>
    </w:lvl>
    <w:lvl w:ilvl="4" w:tplc="9F66BBF2" w:tentative="1">
      <w:start w:val="1"/>
      <w:numFmt w:val="bullet"/>
      <w:lvlText w:val="o"/>
      <w:lvlJc w:val="left"/>
      <w:pPr>
        <w:ind w:left="4309" w:hanging="360"/>
      </w:pPr>
      <w:rPr>
        <w:rFonts w:ascii="Courier New" w:hAnsi="Courier New" w:cs="Courier New" w:hint="default"/>
      </w:rPr>
    </w:lvl>
    <w:lvl w:ilvl="5" w:tplc="AE768530" w:tentative="1">
      <w:start w:val="1"/>
      <w:numFmt w:val="bullet"/>
      <w:lvlText w:val=""/>
      <w:lvlJc w:val="left"/>
      <w:pPr>
        <w:ind w:left="5029" w:hanging="360"/>
      </w:pPr>
      <w:rPr>
        <w:rFonts w:ascii="Wingdings" w:hAnsi="Wingdings" w:hint="default"/>
      </w:rPr>
    </w:lvl>
    <w:lvl w:ilvl="6" w:tplc="F9D27A9C" w:tentative="1">
      <w:start w:val="1"/>
      <w:numFmt w:val="bullet"/>
      <w:lvlText w:val=""/>
      <w:lvlJc w:val="left"/>
      <w:pPr>
        <w:ind w:left="5749" w:hanging="360"/>
      </w:pPr>
      <w:rPr>
        <w:rFonts w:ascii="Symbol" w:hAnsi="Symbol" w:hint="default"/>
      </w:rPr>
    </w:lvl>
    <w:lvl w:ilvl="7" w:tplc="34421368" w:tentative="1">
      <w:start w:val="1"/>
      <w:numFmt w:val="bullet"/>
      <w:lvlText w:val="o"/>
      <w:lvlJc w:val="left"/>
      <w:pPr>
        <w:ind w:left="6469" w:hanging="360"/>
      </w:pPr>
      <w:rPr>
        <w:rFonts w:ascii="Courier New" w:hAnsi="Courier New" w:cs="Courier New" w:hint="default"/>
      </w:rPr>
    </w:lvl>
    <w:lvl w:ilvl="8" w:tplc="04AE04B4" w:tentative="1">
      <w:start w:val="1"/>
      <w:numFmt w:val="bullet"/>
      <w:lvlText w:val=""/>
      <w:lvlJc w:val="left"/>
      <w:pPr>
        <w:ind w:left="7189" w:hanging="360"/>
      </w:pPr>
      <w:rPr>
        <w:rFonts w:ascii="Wingdings" w:hAnsi="Wingdings" w:hint="default"/>
      </w:rPr>
    </w:lvl>
  </w:abstractNum>
  <w:abstractNum w:abstractNumId="32" w15:restartNumberingAfterBreak="0">
    <w:nsid w:val="72834B17"/>
    <w:multiLevelType w:val="hybridMultilevel"/>
    <w:tmpl w:val="2B002A4E"/>
    <w:lvl w:ilvl="0" w:tplc="8D383EF8">
      <w:start w:val="1"/>
      <w:numFmt w:val="decimal"/>
      <w:lvlText w:val="%1."/>
      <w:lvlJc w:val="left"/>
      <w:pPr>
        <w:ind w:left="1069" w:hanging="360"/>
      </w:pPr>
      <w:rPr>
        <w:rFonts w:ascii="Arial" w:eastAsiaTheme="minorHAnsi" w:hAnsi="Arial" w:cs="Arial"/>
        <w:b w:val="0"/>
      </w:rPr>
    </w:lvl>
    <w:lvl w:ilvl="1" w:tplc="05F28678" w:tentative="1">
      <w:start w:val="1"/>
      <w:numFmt w:val="lowerLetter"/>
      <w:lvlText w:val="%2."/>
      <w:lvlJc w:val="left"/>
      <w:pPr>
        <w:ind w:left="1789" w:hanging="360"/>
      </w:pPr>
    </w:lvl>
    <w:lvl w:ilvl="2" w:tplc="3C2AAA0E" w:tentative="1">
      <w:start w:val="1"/>
      <w:numFmt w:val="lowerRoman"/>
      <w:lvlText w:val="%3."/>
      <w:lvlJc w:val="right"/>
      <w:pPr>
        <w:ind w:left="2509" w:hanging="180"/>
      </w:pPr>
    </w:lvl>
    <w:lvl w:ilvl="3" w:tplc="534E5F38" w:tentative="1">
      <w:start w:val="1"/>
      <w:numFmt w:val="decimal"/>
      <w:lvlText w:val="%4."/>
      <w:lvlJc w:val="left"/>
      <w:pPr>
        <w:ind w:left="3229" w:hanging="360"/>
      </w:pPr>
    </w:lvl>
    <w:lvl w:ilvl="4" w:tplc="5136D5E6" w:tentative="1">
      <w:start w:val="1"/>
      <w:numFmt w:val="lowerLetter"/>
      <w:lvlText w:val="%5."/>
      <w:lvlJc w:val="left"/>
      <w:pPr>
        <w:ind w:left="3949" w:hanging="360"/>
      </w:pPr>
    </w:lvl>
    <w:lvl w:ilvl="5" w:tplc="72E07DDA" w:tentative="1">
      <w:start w:val="1"/>
      <w:numFmt w:val="lowerRoman"/>
      <w:lvlText w:val="%6."/>
      <w:lvlJc w:val="right"/>
      <w:pPr>
        <w:ind w:left="4669" w:hanging="180"/>
      </w:pPr>
    </w:lvl>
    <w:lvl w:ilvl="6" w:tplc="B01A57AE" w:tentative="1">
      <w:start w:val="1"/>
      <w:numFmt w:val="decimal"/>
      <w:lvlText w:val="%7."/>
      <w:lvlJc w:val="left"/>
      <w:pPr>
        <w:ind w:left="5389" w:hanging="360"/>
      </w:pPr>
    </w:lvl>
    <w:lvl w:ilvl="7" w:tplc="372E498A" w:tentative="1">
      <w:start w:val="1"/>
      <w:numFmt w:val="lowerLetter"/>
      <w:lvlText w:val="%8."/>
      <w:lvlJc w:val="left"/>
      <w:pPr>
        <w:ind w:left="6109" w:hanging="360"/>
      </w:pPr>
    </w:lvl>
    <w:lvl w:ilvl="8" w:tplc="C4AA4312" w:tentative="1">
      <w:start w:val="1"/>
      <w:numFmt w:val="lowerRoman"/>
      <w:lvlText w:val="%9."/>
      <w:lvlJc w:val="right"/>
      <w:pPr>
        <w:ind w:left="6829" w:hanging="180"/>
      </w:pPr>
    </w:lvl>
  </w:abstractNum>
  <w:abstractNum w:abstractNumId="33" w15:restartNumberingAfterBreak="0">
    <w:nsid w:val="73334EBC"/>
    <w:multiLevelType w:val="multilevel"/>
    <w:tmpl w:val="71FA12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75BB529F"/>
    <w:multiLevelType w:val="multilevel"/>
    <w:tmpl w:val="C3D8E9D4"/>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5" w15:restartNumberingAfterBreak="0">
    <w:nsid w:val="76DB0E41"/>
    <w:multiLevelType w:val="multilevel"/>
    <w:tmpl w:val="2646B4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783428DB"/>
    <w:multiLevelType w:val="multilevel"/>
    <w:tmpl w:val="26D87A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abstractNumId w:val="26"/>
  </w:num>
  <w:num w:numId="2">
    <w:abstractNumId w:val="17"/>
  </w:num>
  <w:num w:numId="3">
    <w:abstractNumId w:val="10"/>
  </w:num>
  <w:num w:numId="4">
    <w:abstractNumId w:val="21"/>
  </w:num>
  <w:num w:numId="5">
    <w:abstractNumId w:val="31"/>
  </w:num>
  <w:num w:numId="6">
    <w:abstractNumId w:val="0"/>
  </w:num>
  <w:num w:numId="7">
    <w:abstractNumId w:val="34"/>
  </w:num>
  <w:num w:numId="8">
    <w:abstractNumId w:val="4"/>
  </w:num>
  <w:num w:numId="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28"/>
  </w:num>
  <w:num w:numId="11">
    <w:abstractNumId w:val="23"/>
  </w:num>
  <w:num w:numId="12">
    <w:abstractNumId w:val="14"/>
  </w:num>
  <w:num w:numId="13">
    <w:abstractNumId w:val="32"/>
  </w:num>
  <w:num w:numId="14">
    <w:abstractNumId w:val="3"/>
  </w:num>
  <w:num w:numId="15">
    <w:abstractNumId w:val="13"/>
  </w:num>
  <w:num w:numId="16">
    <w:abstractNumId w:val="25"/>
  </w:num>
  <w:num w:numId="17">
    <w:abstractNumId w:val="12"/>
  </w:num>
  <w:num w:numId="18">
    <w:abstractNumId w:val="16"/>
  </w:num>
  <w:num w:numId="19">
    <w:abstractNumId w:val="8"/>
  </w:num>
  <w:num w:numId="20">
    <w:abstractNumId w:val="15"/>
  </w:num>
  <w:num w:numId="21">
    <w:abstractNumId w:val="9"/>
  </w:num>
  <w:num w:numId="22">
    <w:abstractNumId w:val="6"/>
  </w:num>
  <w:num w:numId="23">
    <w:abstractNumId w:val="22"/>
  </w:num>
  <w:num w:numId="24">
    <w:abstractNumId w:val="18"/>
  </w:num>
  <w:num w:numId="25">
    <w:abstractNumId w:val="5"/>
  </w:num>
  <w:num w:numId="26">
    <w:abstractNumId w:val="7"/>
  </w:num>
  <w:num w:numId="27">
    <w:abstractNumId w:val="33"/>
  </w:num>
  <w:num w:numId="28">
    <w:abstractNumId w:val="11"/>
  </w:num>
  <w:num w:numId="29">
    <w:abstractNumId w:val="30"/>
  </w:num>
  <w:num w:numId="30">
    <w:abstractNumId w:val="24"/>
  </w:num>
  <w:num w:numId="31">
    <w:abstractNumId w:val="20"/>
  </w:num>
  <w:num w:numId="32">
    <w:abstractNumId w:val="29"/>
  </w:num>
  <w:num w:numId="33">
    <w:abstractNumId w:val="35"/>
  </w:num>
  <w:num w:numId="34">
    <w:abstractNumId w:val="27"/>
  </w:num>
  <w:num w:numId="35">
    <w:abstractNumId w:val="1"/>
  </w:num>
  <w:num w:numId="36">
    <w:abstractNumId w:val="36"/>
  </w:num>
  <w:num w:numId="37">
    <w:abstractNumId w:val="19"/>
  </w:num>
  <w:num w:numId="38">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72"/>
  <w:defaultTabStop w:val="720"/>
  <w:drawingGridHorizontalSpacing w:val="110"/>
  <w:displayHorizont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20EF"/>
    <w:rsid w:val="000000CB"/>
    <w:rsid w:val="00001211"/>
    <w:rsid w:val="00002843"/>
    <w:rsid w:val="00003453"/>
    <w:rsid w:val="000034CC"/>
    <w:rsid w:val="00003519"/>
    <w:rsid w:val="00003AEF"/>
    <w:rsid w:val="00004E81"/>
    <w:rsid w:val="00004E88"/>
    <w:rsid w:val="00005580"/>
    <w:rsid w:val="00005DD1"/>
    <w:rsid w:val="000071A4"/>
    <w:rsid w:val="0001081E"/>
    <w:rsid w:val="00011380"/>
    <w:rsid w:val="0001170E"/>
    <w:rsid w:val="00011A53"/>
    <w:rsid w:val="00011B81"/>
    <w:rsid w:val="00011CEB"/>
    <w:rsid w:val="0001229B"/>
    <w:rsid w:val="0001275E"/>
    <w:rsid w:val="00013B11"/>
    <w:rsid w:val="000164CF"/>
    <w:rsid w:val="00016DDA"/>
    <w:rsid w:val="00017B8A"/>
    <w:rsid w:val="00017C27"/>
    <w:rsid w:val="0002133C"/>
    <w:rsid w:val="00021CFA"/>
    <w:rsid w:val="00021E1E"/>
    <w:rsid w:val="000222BA"/>
    <w:rsid w:val="00023086"/>
    <w:rsid w:val="0002380E"/>
    <w:rsid w:val="00024AB8"/>
    <w:rsid w:val="00024DB0"/>
    <w:rsid w:val="00024F55"/>
    <w:rsid w:val="00025493"/>
    <w:rsid w:val="00025A38"/>
    <w:rsid w:val="00025E0F"/>
    <w:rsid w:val="00025EC8"/>
    <w:rsid w:val="000262D9"/>
    <w:rsid w:val="00026668"/>
    <w:rsid w:val="0002728A"/>
    <w:rsid w:val="00027D59"/>
    <w:rsid w:val="00027F3E"/>
    <w:rsid w:val="000306D4"/>
    <w:rsid w:val="00031066"/>
    <w:rsid w:val="000319BF"/>
    <w:rsid w:val="00031BDB"/>
    <w:rsid w:val="0003289D"/>
    <w:rsid w:val="00032E0A"/>
    <w:rsid w:val="00032F85"/>
    <w:rsid w:val="000335BD"/>
    <w:rsid w:val="000345E2"/>
    <w:rsid w:val="00035057"/>
    <w:rsid w:val="000350E8"/>
    <w:rsid w:val="00035133"/>
    <w:rsid w:val="00035DE8"/>
    <w:rsid w:val="00035F00"/>
    <w:rsid w:val="0003621E"/>
    <w:rsid w:val="00036682"/>
    <w:rsid w:val="0003756C"/>
    <w:rsid w:val="00040510"/>
    <w:rsid w:val="00040CA2"/>
    <w:rsid w:val="00040CCA"/>
    <w:rsid w:val="000412D5"/>
    <w:rsid w:val="000428C1"/>
    <w:rsid w:val="00043301"/>
    <w:rsid w:val="00044A53"/>
    <w:rsid w:val="00044B67"/>
    <w:rsid w:val="00044E30"/>
    <w:rsid w:val="00045DBE"/>
    <w:rsid w:val="00046B25"/>
    <w:rsid w:val="00046F6B"/>
    <w:rsid w:val="0004709D"/>
    <w:rsid w:val="00050FF6"/>
    <w:rsid w:val="000512B2"/>
    <w:rsid w:val="000515F5"/>
    <w:rsid w:val="0005178C"/>
    <w:rsid w:val="00051A04"/>
    <w:rsid w:val="00052BEB"/>
    <w:rsid w:val="000532BF"/>
    <w:rsid w:val="000534D6"/>
    <w:rsid w:val="00054B15"/>
    <w:rsid w:val="000553A3"/>
    <w:rsid w:val="0005591C"/>
    <w:rsid w:val="00055992"/>
    <w:rsid w:val="0005690E"/>
    <w:rsid w:val="000569F5"/>
    <w:rsid w:val="000573D7"/>
    <w:rsid w:val="0005762A"/>
    <w:rsid w:val="00057C1D"/>
    <w:rsid w:val="0006011F"/>
    <w:rsid w:val="0006201F"/>
    <w:rsid w:val="00063320"/>
    <w:rsid w:val="000634FC"/>
    <w:rsid w:val="0006376D"/>
    <w:rsid w:val="0006399B"/>
    <w:rsid w:val="00063EBB"/>
    <w:rsid w:val="000641C8"/>
    <w:rsid w:val="000641DC"/>
    <w:rsid w:val="000646E9"/>
    <w:rsid w:val="0006527C"/>
    <w:rsid w:val="0006582A"/>
    <w:rsid w:val="0006632A"/>
    <w:rsid w:val="00066497"/>
    <w:rsid w:val="00066840"/>
    <w:rsid w:val="00066C97"/>
    <w:rsid w:val="00070828"/>
    <w:rsid w:val="000712EF"/>
    <w:rsid w:val="0007143E"/>
    <w:rsid w:val="00071CF0"/>
    <w:rsid w:val="00071DC2"/>
    <w:rsid w:val="00073343"/>
    <w:rsid w:val="00073C05"/>
    <w:rsid w:val="00074399"/>
    <w:rsid w:val="00075EBA"/>
    <w:rsid w:val="000767EC"/>
    <w:rsid w:val="00076948"/>
    <w:rsid w:val="000775F7"/>
    <w:rsid w:val="0007768B"/>
    <w:rsid w:val="00077D5D"/>
    <w:rsid w:val="000800E1"/>
    <w:rsid w:val="000814CC"/>
    <w:rsid w:val="0008187F"/>
    <w:rsid w:val="00081C1C"/>
    <w:rsid w:val="00081FF4"/>
    <w:rsid w:val="00082453"/>
    <w:rsid w:val="00082C98"/>
    <w:rsid w:val="000839CD"/>
    <w:rsid w:val="00083B17"/>
    <w:rsid w:val="00083F85"/>
    <w:rsid w:val="000842E8"/>
    <w:rsid w:val="00085899"/>
    <w:rsid w:val="00085C78"/>
    <w:rsid w:val="000901A9"/>
    <w:rsid w:val="00090E1B"/>
    <w:rsid w:val="00090F5C"/>
    <w:rsid w:val="00091760"/>
    <w:rsid w:val="00092932"/>
    <w:rsid w:val="000943B9"/>
    <w:rsid w:val="00094A15"/>
    <w:rsid w:val="00094A75"/>
    <w:rsid w:val="00094C99"/>
    <w:rsid w:val="000950F4"/>
    <w:rsid w:val="00096441"/>
    <w:rsid w:val="000966F0"/>
    <w:rsid w:val="000A152E"/>
    <w:rsid w:val="000A2172"/>
    <w:rsid w:val="000A2350"/>
    <w:rsid w:val="000A2947"/>
    <w:rsid w:val="000A2DC9"/>
    <w:rsid w:val="000A3709"/>
    <w:rsid w:val="000A39B5"/>
    <w:rsid w:val="000A46E5"/>
    <w:rsid w:val="000A4D43"/>
    <w:rsid w:val="000A54BD"/>
    <w:rsid w:val="000A555A"/>
    <w:rsid w:val="000A5AB5"/>
    <w:rsid w:val="000A5B26"/>
    <w:rsid w:val="000A5B43"/>
    <w:rsid w:val="000A6061"/>
    <w:rsid w:val="000A65FD"/>
    <w:rsid w:val="000A68E7"/>
    <w:rsid w:val="000A7236"/>
    <w:rsid w:val="000A77BA"/>
    <w:rsid w:val="000A7A4C"/>
    <w:rsid w:val="000A7F22"/>
    <w:rsid w:val="000B1432"/>
    <w:rsid w:val="000B158B"/>
    <w:rsid w:val="000B1E6E"/>
    <w:rsid w:val="000B26AC"/>
    <w:rsid w:val="000B2B4E"/>
    <w:rsid w:val="000B2C0C"/>
    <w:rsid w:val="000B2D7C"/>
    <w:rsid w:val="000B3DF2"/>
    <w:rsid w:val="000B432C"/>
    <w:rsid w:val="000B4779"/>
    <w:rsid w:val="000B4B3E"/>
    <w:rsid w:val="000B4CAA"/>
    <w:rsid w:val="000B4DA5"/>
    <w:rsid w:val="000B5586"/>
    <w:rsid w:val="000B69FE"/>
    <w:rsid w:val="000B6D63"/>
    <w:rsid w:val="000B7292"/>
    <w:rsid w:val="000B751E"/>
    <w:rsid w:val="000C01D9"/>
    <w:rsid w:val="000C1367"/>
    <w:rsid w:val="000C1768"/>
    <w:rsid w:val="000C2725"/>
    <w:rsid w:val="000C28C8"/>
    <w:rsid w:val="000C2EA8"/>
    <w:rsid w:val="000C332B"/>
    <w:rsid w:val="000C369C"/>
    <w:rsid w:val="000C43D4"/>
    <w:rsid w:val="000C4E81"/>
    <w:rsid w:val="000C60E0"/>
    <w:rsid w:val="000C620B"/>
    <w:rsid w:val="000C6B1E"/>
    <w:rsid w:val="000C747E"/>
    <w:rsid w:val="000D1252"/>
    <w:rsid w:val="000D2076"/>
    <w:rsid w:val="000D24AE"/>
    <w:rsid w:val="000D2A55"/>
    <w:rsid w:val="000D2D02"/>
    <w:rsid w:val="000D39D7"/>
    <w:rsid w:val="000D4216"/>
    <w:rsid w:val="000D532E"/>
    <w:rsid w:val="000D62DD"/>
    <w:rsid w:val="000D6797"/>
    <w:rsid w:val="000D6F01"/>
    <w:rsid w:val="000D73BB"/>
    <w:rsid w:val="000E0B3B"/>
    <w:rsid w:val="000E1111"/>
    <w:rsid w:val="000E16CF"/>
    <w:rsid w:val="000E2140"/>
    <w:rsid w:val="000E3375"/>
    <w:rsid w:val="000E37F3"/>
    <w:rsid w:val="000E4C33"/>
    <w:rsid w:val="000E525F"/>
    <w:rsid w:val="000E57A8"/>
    <w:rsid w:val="000E591D"/>
    <w:rsid w:val="000E5C7C"/>
    <w:rsid w:val="000E7172"/>
    <w:rsid w:val="000E7364"/>
    <w:rsid w:val="000F0852"/>
    <w:rsid w:val="000F0D71"/>
    <w:rsid w:val="000F14A8"/>
    <w:rsid w:val="000F277C"/>
    <w:rsid w:val="000F2C56"/>
    <w:rsid w:val="000F3A42"/>
    <w:rsid w:val="000F50FF"/>
    <w:rsid w:val="000F54A5"/>
    <w:rsid w:val="000F5CFD"/>
    <w:rsid w:val="000F6978"/>
    <w:rsid w:val="0010096F"/>
    <w:rsid w:val="00100A5F"/>
    <w:rsid w:val="00101090"/>
    <w:rsid w:val="00101094"/>
    <w:rsid w:val="00102831"/>
    <w:rsid w:val="001035CE"/>
    <w:rsid w:val="00104AE5"/>
    <w:rsid w:val="00105873"/>
    <w:rsid w:val="00105C92"/>
    <w:rsid w:val="00105D67"/>
    <w:rsid w:val="001060CF"/>
    <w:rsid w:val="00106106"/>
    <w:rsid w:val="00106F55"/>
    <w:rsid w:val="001072AC"/>
    <w:rsid w:val="00107D55"/>
    <w:rsid w:val="00110420"/>
    <w:rsid w:val="00110649"/>
    <w:rsid w:val="00110C58"/>
    <w:rsid w:val="0011133E"/>
    <w:rsid w:val="00111744"/>
    <w:rsid w:val="0011186D"/>
    <w:rsid w:val="0011260D"/>
    <w:rsid w:val="0011307B"/>
    <w:rsid w:val="00113449"/>
    <w:rsid w:val="0011379A"/>
    <w:rsid w:val="001139B4"/>
    <w:rsid w:val="00113A0A"/>
    <w:rsid w:val="0011480D"/>
    <w:rsid w:val="0011584F"/>
    <w:rsid w:val="00115C9A"/>
    <w:rsid w:val="00115D08"/>
    <w:rsid w:val="00115D1B"/>
    <w:rsid w:val="001167CE"/>
    <w:rsid w:val="00117614"/>
    <w:rsid w:val="00117BD0"/>
    <w:rsid w:val="00117EA6"/>
    <w:rsid w:val="00120B75"/>
    <w:rsid w:val="00120C8D"/>
    <w:rsid w:val="00120CC2"/>
    <w:rsid w:val="00121ED3"/>
    <w:rsid w:val="00122930"/>
    <w:rsid w:val="00122C72"/>
    <w:rsid w:val="00122D3A"/>
    <w:rsid w:val="001241C9"/>
    <w:rsid w:val="001254A8"/>
    <w:rsid w:val="00126ACD"/>
    <w:rsid w:val="00126B32"/>
    <w:rsid w:val="00126B75"/>
    <w:rsid w:val="00126B84"/>
    <w:rsid w:val="001272AB"/>
    <w:rsid w:val="00127536"/>
    <w:rsid w:val="0013072A"/>
    <w:rsid w:val="00130CA4"/>
    <w:rsid w:val="0013185F"/>
    <w:rsid w:val="0013248C"/>
    <w:rsid w:val="0013287F"/>
    <w:rsid w:val="00132A31"/>
    <w:rsid w:val="00132DDA"/>
    <w:rsid w:val="001345D6"/>
    <w:rsid w:val="00134648"/>
    <w:rsid w:val="00134AE1"/>
    <w:rsid w:val="00134CA7"/>
    <w:rsid w:val="0013516A"/>
    <w:rsid w:val="001361F2"/>
    <w:rsid w:val="001372AA"/>
    <w:rsid w:val="00137496"/>
    <w:rsid w:val="0014001F"/>
    <w:rsid w:val="00141ABF"/>
    <w:rsid w:val="00141C80"/>
    <w:rsid w:val="0014211E"/>
    <w:rsid w:val="001430F6"/>
    <w:rsid w:val="00143880"/>
    <w:rsid w:val="00143D2E"/>
    <w:rsid w:val="0014411F"/>
    <w:rsid w:val="00144746"/>
    <w:rsid w:val="0014476F"/>
    <w:rsid w:val="00144B0D"/>
    <w:rsid w:val="00144E6E"/>
    <w:rsid w:val="00144EA7"/>
    <w:rsid w:val="001452B1"/>
    <w:rsid w:val="001470CC"/>
    <w:rsid w:val="00150B0C"/>
    <w:rsid w:val="00150CA7"/>
    <w:rsid w:val="00151187"/>
    <w:rsid w:val="001513FA"/>
    <w:rsid w:val="00151B11"/>
    <w:rsid w:val="00151B14"/>
    <w:rsid w:val="00151C2E"/>
    <w:rsid w:val="00152550"/>
    <w:rsid w:val="00153DA2"/>
    <w:rsid w:val="00153F1F"/>
    <w:rsid w:val="00154FAA"/>
    <w:rsid w:val="001550E2"/>
    <w:rsid w:val="0015614E"/>
    <w:rsid w:val="0015697F"/>
    <w:rsid w:val="001570A6"/>
    <w:rsid w:val="00157CE6"/>
    <w:rsid w:val="00160692"/>
    <w:rsid w:val="00161190"/>
    <w:rsid w:val="0016276B"/>
    <w:rsid w:val="001635BA"/>
    <w:rsid w:val="001637A1"/>
    <w:rsid w:val="001639E9"/>
    <w:rsid w:val="00164093"/>
    <w:rsid w:val="00164C5C"/>
    <w:rsid w:val="001650C2"/>
    <w:rsid w:val="00165878"/>
    <w:rsid w:val="00165E7D"/>
    <w:rsid w:val="00171F7E"/>
    <w:rsid w:val="001725C0"/>
    <w:rsid w:val="00172E9A"/>
    <w:rsid w:val="00172EF4"/>
    <w:rsid w:val="00173808"/>
    <w:rsid w:val="00173EF3"/>
    <w:rsid w:val="001747EE"/>
    <w:rsid w:val="00176AD6"/>
    <w:rsid w:val="00176E15"/>
    <w:rsid w:val="00177023"/>
    <w:rsid w:val="001773DB"/>
    <w:rsid w:val="00177A14"/>
    <w:rsid w:val="001801B7"/>
    <w:rsid w:val="00180B35"/>
    <w:rsid w:val="00180D12"/>
    <w:rsid w:val="00180E97"/>
    <w:rsid w:val="0018167C"/>
    <w:rsid w:val="00181803"/>
    <w:rsid w:val="00181FDE"/>
    <w:rsid w:val="001820E9"/>
    <w:rsid w:val="00182C49"/>
    <w:rsid w:val="00183064"/>
    <w:rsid w:val="00183529"/>
    <w:rsid w:val="00183936"/>
    <w:rsid w:val="001841FB"/>
    <w:rsid w:val="0018435A"/>
    <w:rsid w:val="00185194"/>
    <w:rsid w:val="0018543C"/>
    <w:rsid w:val="001854F5"/>
    <w:rsid w:val="00185985"/>
    <w:rsid w:val="00185B67"/>
    <w:rsid w:val="001867D7"/>
    <w:rsid w:val="00190174"/>
    <w:rsid w:val="001911CE"/>
    <w:rsid w:val="00191DA5"/>
    <w:rsid w:val="00191DDD"/>
    <w:rsid w:val="001944AF"/>
    <w:rsid w:val="00194A8F"/>
    <w:rsid w:val="00194FC3"/>
    <w:rsid w:val="00195619"/>
    <w:rsid w:val="00196706"/>
    <w:rsid w:val="00196CAB"/>
    <w:rsid w:val="00196FB0"/>
    <w:rsid w:val="00197538"/>
    <w:rsid w:val="00197673"/>
    <w:rsid w:val="0019796F"/>
    <w:rsid w:val="00197A5B"/>
    <w:rsid w:val="001A0104"/>
    <w:rsid w:val="001A03F0"/>
    <w:rsid w:val="001A0C67"/>
    <w:rsid w:val="001A0F07"/>
    <w:rsid w:val="001A23B5"/>
    <w:rsid w:val="001A3396"/>
    <w:rsid w:val="001A3490"/>
    <w:rsid w:val="001A3A79"/>
    <w:rsid w:val="001A46DD"/>
    <w:rsid w:val="001A5232"/>
    <w:rsid w:val="001A5B9F"/>
    <w:rsid w:val="001A6208"/>
    <w:rsid w:val="001A6366"/>
    <w:rsid w:val="001A7263"/>
    <w:rsid w:val="001A72C4"/>
    <w:rsid w:val="001B20EC"/>
    <w:rsid w:val="001B326F"/>
    <w:rsid w:val="001B4280"/>
    <w:rsid w:val="001B4739"/>
    <w:rsid w:val="001B4848"/>
    <w:rsid w:val="001B6AE3"/>
    <w:rsid w:val="001C0001"/>
    <w:rsid w:val="001C0D33"/>
    <w:rsid w:val="001C10B6"/>
    <w:rsid w:val="001C11D0"/>
    <w:rsid w:val="001C1577"/>
    <w:rsid w:val="001C1637"/>
    <w:rsid w:val="001C1BB4"/>
    <w:rsid w:val="001C1C3D"/>
    <w:rsid w:val="001C2EA4"/>
    <w:rsid w:val="001C3A80"/>
    <w:rsid w:val="001C3D11"/>
    <w:rsid w:val="001C3D4E"/>
    <w:rsid w:val="001C3FD9"/>
    <w:rsid w:val="001C417A"/>
    <w:rsid w:val="001C51C6"/>
    <w:rsid w:val="001C5686"/>
    <w:rsid w:val="001C61D2"/>
    <w:rsid w:val="001C6303"/>
    <w:rsid w:val="001C6562"/>
    <w:rsid w:val="001C68E7"/>
    <w:rsid w:val="001D1697"/>
    <w:rsid w:val="001D178C"/>
    <w:rsid w:val="001D2A97"/>
    <w:rsid w:val="001D2E0C"/>
    <w:rsid w:val="001D302D"/>
    <w:rsid w:val="001D3DF7"/>
    <w:rsid w:val="001D4438"/>
    <w:rsid w:val="001D56DE"/>
    <w:rsid w:val="001D58C3"/>
    <w:rsid w:val="001D5F7F"/>
    <w:rsid w:val="001D7FCE"/>
    <w:rsid w:val="001E095A"/>
    <w:rsid w:val="001E16A3"/>
    <w:rsid w:val="001E1E95"/>
    <w:rsid w:val="001E1F6E"/>
    <w:rsid w:val="001E3316"/>
    <w:rsid w:val="001E377F"/>
    <w:rsid w:val="001E4241"/>
    <w:rsid w:val="001E45C3"/>
    <w:rsid w:val="001E4796"/>
    <w:rsid w:val="001E48A1"/>
    <w:rsid w:val="001E4F6B"/>
    <w:rsid w:val="001E553B"/>
    <w:rsid w:val="001E5594"/>
    <w:rsid w:val="001E5B61"/>
    <w:rsid w:val="001E6EEE"/>
    <w:rsid w:val="001E7863"/>
    <w:rsid w:val="001E7A42"/>
    <w:rsid w:val="001F0FF5"/>
    <w:rsid w:val="001F1254"/>
    <w:rsid w:val="001F1472"/>
    <w:rsid w:val="001F1562"/>
    <w:rsid w:val="001F160B"/>
    <w:rsid w:val="001F18D6"/>
    <w:rsid w:val="001F1D24"/>
    <w:rsid w:val="001F26AB"/>
    <w:rsid w:val="001F406B"/>
    <w:rsid w:val="001F47F6"/>
    <w:rsid w:val="001F5E6B"/>
    <w:rsid w:val="001F7265"/>
    <w:rsid w:val="00200183"/>
    <w:rsid w:val="002005AE"/>
    <w:rsid w:val="0020114D"/>
    <w:rsid w:val="00201EA6"/>
    <w:rsid w:val="0020217E"/>
    <w:rsid w:val="00202FC2"/>
    <w:rsid w:val="00203FFA"/>
    <w:rsid w:val="00204764"/>
    <w:rsid w:val="00204D86"/>
    <w:rsid w:val="00206108"/>
    <w:rsid w:val="002066AA"/>
    <w:rsid w:val="00207730"/>
    <w:rsid w:val="00210FC7"/>
    <w:rsid w:val="00211CF0"/>
    <w:rsid w:val="002121A7"/>
    <w:rsid w:val="0021294E"/>
    <w:rsid w:val="00212F3D"/>
    <w:rsid w:val="00220727"/>
    <w:rsid w:val="00221C45"/>
    <w:rsid w:val="00223280"/>
    <w:rsid w:val="002237E0"/>
    <w:rsid w:val="00225281"/>
    <w:rsid w:val="00225625"/>
    <w:rsid w:val="00227758"/>
    <w:rsid w:val="00227891"/>
    <w:rsid w:val="00227D5C"/>
    <w:rsid w:val="00227EF3"/>
    <w:rsid w:val="00227F45"/>
    <w:rsid w:val="00230095"/>
    <w:rsid w:val="00230AA7"/>
    <w:rsid w:val="00231D28"/>
    <w:rsid w:val="00233747"/>
    <w:rsid w:val="00233C39"/>
    <w:rsid w:val="00233EA4"/>
    <w:rsid w:val="002343D6"/>
    <w:rsid w:val="002345F4"/>
    <w:rsid w:val="002348B0"/>
    <w:rsid w:val="002358FE"/>
    <w:rsid w:val="002360D0"/>
    <w:rsid w:val="002369B2"/>
    <w:rsid w:val="00236B22"/>
    <w:rsid w:val="00242BCD"/>
    <w:rsid w:val="00243D76"/>
    <w:rsid w:val="002451B1"/>
    <w:rsid w:val="002456ED"/>
    <w:rsid w:val="002460E3"/>
    <w:rsid w:val="002462F3"/>
    <w:rsid w:val="002462F4"/>
    <w:rsid w:val="00246B71"/>
    <w:rsid w:val="002474C2"/>
    <w:rsid w:val="002479FC"/>
    <w:rsid w:val="00250459"/>
    <w:rsid w:val="0025045F"/>
    <w:rsid w:val="0025166D"/>
    <w:rsid w:val="00251A44"/>
    <w:rsid w:val="0025260C"/>
    <w:rsid w:val="002528F4"/>
    <w:rsid w:val="00252A47"/>
    <w:rsid w:val="00253779"/>
    <w:rsid w:val="0025387F"/>
    <w:rsid w:val="0025403F"/>
    <w:rsid w:val="0025471C"/>
    <w:rsid w:val="00254E2D"/>
    <w:rsid w:val="00255B67"/>
    <w:rsid w:val="00256FCA"/>
    <w:rsid w:val="00257CD4"/>
    <w:rsid w:val="00260255"/>
    <w:rsid w:val="002603D3"/>
    <w:rsid w:val="002604C0"/>
    <w:rsid w:val="002621BD"/>
    <w:rsid w:val="00262475"/>
    <w:rsid w:val="00262992"/>
    <w:rsid w:val="00262DF1"/>
    <w:rsid w:val="00263710"/>
    <w:rsid w:val="0026398D"/>
    <w:rsid w:val="00263B1B"/>
    <w:rsid w:val="00263E85"/>
    <w:rsid w:val="00264CD2"/>
    <w:rsid w:val="00264D7F"/>
    <w:rsid w:val="00264EA2"/>
    <w:rsid w:val="00265011"/>
    <w:rsid w:val="00265B60"/>
    <w:rsid w:val="0026636D"/>
    <w:rsid w:val="00266709"/>
    <w:rsid w:val="002674E5"/>
    <w:rsid w:val="00267AC2"/>
    <w:rsid w:val="00267D27"/>
    <w:rsid w:val="0027036E"/>
    <w:rsid w:val="00271A83"/>
    <w:rsid w:val="00271E5A"/>
    <w:rsid w:val="002721E0"/>
    <w:rsid w:val="002729BC"/>
    <w:rsid w:val="00272CED"/>
    <w:rsid w:val="002732CD"/>
    <w:rsid w:val="00273912"/>
    <w:rsid w:val="00274080"/>
    <w:rsid w:val="002741D3"/>
    <w:rsid w:val="00274D45"/>
    <w:rsid w:val="00275AA5"/>
    <w:rsid w:val="00275AD6"/>
    <w:rsid w:val="00275CE1"/>
    <w:rsid w:val="00276AF9"/>
    <w:rsid w:val="00276F68"/>
    <w:rsid w:val="0027705F"/>
    <w:rsid w:val="00280A8C"/>
    <w:rsid w:val="00281190"/>
    <w:rsid w:val="00282C23"/>
    <w:rsid w:val="00282DAF"/>
    <w:rsid w:val="00282E86"/>
    <w:rsid w:val="002839B4"/>
    <w:rsid w:val="00283B07"/>
    <w:rsid w:val="00283DDE"/>
    <w:rsid w:val="00284028"/>
    <w:rsid w:val="00284175"/>
    <w:rsid w:val="00284CAB"/>
    <w:rsid w:val="002863BC"/>
    <w:rsid w:val="002919FA"/>
    <w:rsid w:val="00291B54"/>
    <w:rsid w:val="002930C5"/>
    <w:rsid w:val="002930F5"/>
    <w:rsid w:val="00293955"/>
    <w:rsid w:val="00293E59"/>
    <w:rsid w:val="00294115"/>
    <w:rsid w:val="002952B3"/>
    <w:rsid w:val="00295394"/>
    <w:rsid w:val="002959F2"/>
    <w:rsid w:val="00296440"/>
    <w:rsid w:val="0029663F"/>
    <w:rsid w:val="00296D1C"/>
    <w:rsid w:val="00296FA9"/>
    <w:rsid w:val="002A0D50"/>
    <w:rsid w:val="002A1D9F"/>
    <w:rsid w:val="002A203D"/>
    <w:rsid w:val="002A2F07"/>
    <w:rsid w:val="002A465A"/>
    <w:rsid w:val="002A557F"/>
    <w:rsid w:val="002A76D6"/>
    <w:rsid w:val="002A79D6"/>
    <w:rsid w:val="002B00F8"/>
    <w:rsid w:val="002B03DE"/>
    <w:rsid w:val="002B20B1"/>
    <w:rsid w:val="002B220C"/>
    <w:rsid w:val="002B239E"/>
    <w:rsid w:val="002B2413"/>
    <w:rsid w:val="002B2865"/>
    <w:rsid w:val="002B42D9"/>
    <w:rsid w:val="002B4E3C"/>
    <w:rsid w:val="002B4FFA"/>
    <w:rsid w:val="002B569E"/>
    <w:rsid w:val="002B5AD9"/>
    <w:rsid w:val="002B6CCD"/>
    <w:rsid w:val="002B7041"/>
    <w:rsid w:val="002B70A1"/>
    <w:rsid w:val="002B7891"/>
    <w:rsid w:val="002B7C3A"/>
    <w:rsid w:val="002C0701"/>
    <w:rsid w:val="002C08BB"/>
    <w:rsid w:val="002C0E25"/>
    <w:rsid w:val="002C135E"/>
    <w:rsid w:val="002C1608"/>
    <w:rsid w:val="002C165E"/>
    <w:rsid w:val="002C1A2D"/>
    <w:rsid w:val="002C1A4E"/>
    <w:rsid w:val="002C1FA2"/>
    <w:rsid w:val="002C23F1"/>
    <w:rsid w:val="002C25B8"/>
    <w:rsid w:val="002C27EA"/>
    <w:rsid w:val="002C35D5"/>
    <w:rsid w:val="002C4D88"/>
    <w:rsid w:val="002C5318"/>
    <w:rsid w:val="002C542A"/>
    <w:rsid w:val="002C5515"/>
    <w:rsid w:val="002C5883"/>
    <w:rsid w:val="002C6150"/>
    <w:rsid w:val="002C74DC"/>
    <w:rsid w:val="002C7DFF"/>
    <w:rsid w:val="002D0E97"/>
    <w:rsid w:val="002D2745"/>
    <w:rsid w:val="002D2E39"/>
    <w:rsid w:val="002D41B0"/>
    <w:rsid w:val="002D46B8"/>
    <w:rsid w:val="002D4C37"/>
    <w:rsid w:val="002D55F8"/>
    <w:rsid w:val="002D5746"/>
    <w:rsid w:val="002D6C06"/>
    <w:rsid w:val="002D7570"/>
    <w:rsid w:val="002D7C56"/>
    <w:rsid w:val="002E009B"/>
    <w:rsid w:val="002E0161"/>
    <w:rsid w:val="002E0542"/>
    <w:rsid w:val="002E0D04"/>
    <w:rsid w:val="002E10B2"/>
    <w:rsid w:val="002E151A"/>
    <w:rsid w:val="002E170B"/>
    <w:rsid w:val="002E1B30"/>
    <w:rsid w:val="002E2D90"/>
    <w:rsid w:val="002E3C7D"/>
    <w:rsid w:val="002E490F"/>
    <w:rsid w:val="002E4A76"/>
    <w:rsid w:val="002E5017"/>
    <w:rsid w:val="002E5554"/>
    <w:rsid w:val="002E5B89"/>
    <w:rsid w:val="002E6BC1"/>
    <w:rsid w:val="002E6D1F"/>
    <w:rsid w:val="002F029D"/>
    <w:rsid w:val="002F0E19"/>
    <w:rsid w:val="002F1043"/>
    <w:rsid w:val="002F1579"/>
    <w:rsid w:val="002F2F42"/>
    <w:rsid w:val="002F3AE3"/>
    <w:rsid w:val="002F4073"/>
    <w:rsid w:val="002F5803"/>
    <w:rsid w:val="002F5C6D"/>
    <w:rsid w:val="002F6B92"/>
    <w:rsid w:val="002F79F5"/>
    <w:rsid w:val="002F7F31"/>
    <w:rsid w:val="00300662"/>
    <w:rsid w:val="00301BDE"/>
    <w:rsid w:val="00301CBD"/>
    <w:rsid w:val="003024A8"/>
    <w:rsid w:val="00302F70"/>
    <w:rsid w:val="0030317F"/>
    <w:rsid w:val="00304279"/>
    <w:rsid w:val="003042A9"/>
    <w:rsid w:val="003048E2"/>
    <w:rsid w:val="00304F2C"/>
    <w:rsid w:val="003052C3"/>
    <w:rsid w:val="00306C44"/>
    <w:rsid w:val="00306DBE"/>
    <w:rsid w:val="00310AA9"/>
    <w:rsid w:val="00311057"/>
    <w:rsid w:val="00311AD3"/>
    <w:rsid w:val="00311B7A"/>
    <w:rsid w:val="00311FE9"/>
    <w:rsid w:val="0031295B"/>
    <w:rsid w:val="00313718"/>
    <w:rsid w:val="00313A36"/>
    <w:rsid w:val="0031602A"/>
    <w:rsid w:val="00316150"/>
    <w:rsid w:val="0031631D"/>
    <w:rsid w:val="003164AC"/>
    <w:rsid w:val="00317AE1"/>
    <w:rsid w:val="0032035B"/>
    <w:rsid w:val="0032072F"/>
    <w:rsid w:val="00320FCC"/>
    <w:rsid w:val="003219EA"/>
    <w:rsid w:val="00321A33"/>
    <w:rsid w:val="00321EFF"/>
    <w:rsid w:val="003230AB"/>
    <w:rsid w:val="00323B8F"/>
    <w:rsid w:val="00324283"/>
    <w:rsid w:val="003246A3"/>
    <w:rsid w:val="0032553D"/>
    <w:rsid w:val="0032586A"/>
    <w:rsid w:val="00325ABB"/>
    <w:rsid w:val="00326A3E"/>
    <w:rsid w:val="00326AE8"/>
    <w:rsid w:val="00327DC0"/>
    <w:rsid w:val="00330126"/>
    <w:rsid w:val="003301A1"/>
    <w:rsid w:val="00330252"/>
    <w:rsid w:val="00330355"/>
    <w:rsid w:val="003306D6"/>
    <w:rsid w:val="0033090F"/>
    <w:rsid w:val="00331387"/>
    <w:rsid w:val="003315C8"/>
    <w:rsid w:val="003317BD"/>
    <w:rsid w:val="00331CAD"/>
    <w:rsid w:val="00332106"/>
    <w:rsid w:val="00332407"/>
    <w:rsid w:val="003329A0"/>
    <w:rsid w:val="00334C2A"/>
    <w:rsid w:val="00335285"/>
    <w:rsid w:val="00335365"/>
    <w:rsid w:val="00335AC2"/>
    <w:rsid w:val="003362A0"/>
    <w:rsid w:val="00337023"/>
    <w:rsid w:val="00337243"/>
    <w:rsid w:val="0033733E"/>
    <w:rsid w:val="00337A12"/>
    <w:rsid w:val="0034098F"/>
    <w:rsid w:val="00342A6B"/>
    <w:rsid w:val="003434EC"/>
    <w:rsid w:val="003456F7"/>
    <w:rsid w:val="003461CE"/>
    <w:rsid w:val="00346385"/>
    <w:rsid w:val="00346E00"/>
    <w:rsid w:val="00346ED6"/>
    <w:rsid w:val="00347221"/>
    <w:rsid w:val="00350B5F"/>
    <w:rsid w:val="00350CC7"/>
    <w:rsid w:val="0035131D"/>
    <w:rsid w:val="003513DC"/>
    <w:rsid w:val="00351AB9"/>
    <w:rsid w:val="00352A95"/>
    <w:rsid w:val="00352EDC"/>
    <w:rsid w:val="00353410"/>
    <w:rsid w:val="003535C2"/>
    <w:rsid w:val="00353CF2"/>
    <w:rsid w:val="003549AC"/>
    <w:rsid w:val="003555A1"/>
    <w:rsid w:val="00355674"/>
    <w:rsid w:val="00355976"/>
    <w:rsid w:val="00356205"/>
    <w:rsid w:val="00356453"/>
    <w:rsid w:val="003565FC"/>
    <w:rsid w:val="00357CF2"/>
    <w:rsid w:val="00357FC7"/>
    <w:rsid w:val="00360C6E"/>
    <w:rsid w:val="003619E4"/>
    <w:rsid w:val="00361F24"/>
    <w:rsid w:val="003624C9"/>
    <w:rsid w:val="003626A8"/>
    <w:rsid w:val="00364658"/>
    <w:rsid w:val="00364711"/>
    <w:rsid w:val="00365ABC"/>
    <w:rsid w:val="00365D35"/>
    <w:rsid w:val="003660AD"/>
    <w:rsid w:val="003661C9"/>
    <w:rsid w:val="00366381"/>
    <w:rsid w:val="0036647F"/>
    <w:rsid w:val="0036713A"/>
    <w:rsid w:val="00367237"/>
    <w:rsid w:val="0036742B"/>
    <w:rsid w:val="003678AE"/>
    <w:rsid w:val="00367F45"/>
    <w:rsid w:val="00370050"/>
    <w:rsid w:val="003703FE"/>
    <w:rsid w:val="00370C07"/>
    <w:rsid w:val="00371D59"/>
    <w:rsid w:val="00373F2C"/>
    <w:rsid w:val="00374EFE"/>
    <w:rsid w:val="0037596E"/>
    <w:rsid w:val="0037665C"/>
    <w:rsid w:val="0037675E"/>
    <w:rsid w:val="00376C0F"/>
    <w:rsid w:val="00377270"/>
    <w:rsid w:val="003772B2"/>
    <w:rsid w:val="00377388"/>
    <w:rsid w:val="00377605"/>
    <w:rsid w:val="00380D05"/>
    <w:rsid w:val="00381051"/>
    <w:rsid w:val="0038153C"/>
    <w:rsid w:val="00381EF9"/>
    <w:rsid w:val="00381EFF"/>
    <w:rsid w:val="00381F8E"/>
    <w:rsid w:val="003821B5"/>
    <w:rsid w:val="00382292"/>
    <w:rsid w:val="00382457"/>
    <w:rsid w:val="00382770"/>
    <w:rsid w:val="00383693"/>
    <w:rsid w:val="00383784"/>
    <w:rsid w:val="00383D72"/>
    <w:rsid w:val="00384373"/>
    <w:rsid w:val="003857A4"/>
    <w:rsid w:val="00386295"/>
    <w:rsid w:val="003863C7"/>
    <w:rsid w:val="00386EA2"/>
    <w:rsid w:val="00386F8B"/>
    <w:rsid w:val="00387C92"/>
    <w:rsid w:val="0039135A"/>
    <w:rsid w:val="0039136E"/>
    <w:rsid w:val="00391775"/>
    <w:rsid w:val="00391B97"/>
    <w:rsid w:val="003927B0"/>
    <w:rsid w:val="00392898"/>
    <w:rsid w:val="00393E9E"/>
    <w:rsid w:val="00394184"/>
    <w:rsid w:val="00394A1A"/>
    <w:rsid w:val="00394CDA"/>
    <w:rsid w:val="003950D2"/>
    <w:rsid w:val="0039552D"/>
    <w:rsid w:val="00395861"/>
    <w:rsid w:val="0039663A"/>
    <w:rsid w:val="003A02C5"/>
    <w:rsid w:val="003A147D"/>
    <w:rsid w:val="003A1ADA"/>
    <w:rsid w:val="003A2CF3"/>
    <w:rsid w:val="003A3FE0"/>
    <w:rsid w:val="003A46CE"/>
    <w:rsid w:val="003A49D6"/>
    <w:rsid w:val="003A5213"/>
    <w:rsid w:val="003A553C"/>
    <w:rsid w:val="003A5818"/>
    <w:rsid w:val="003A66E0"/>
    <w:rsid w:val="003A6F61"/>
    <w:rsid w:val="003A70DB"/>
    <w:rsid w:val="003A7E04"/>
    <w:rsid w:val="003B006A"/>
    <w:rsid w:val="003B04A2"/>
    <w:rsid w:val="003B1DA9"/>
    <w:rsid w:val="003B1E85"/>
    <w:rsid w:val="003B27CE"/>
    <w:rsid w:val="003B2A8E"/>
    <w:rsid w:val="003B36E0"/>
    <w:rsid w:val="003B44E4"/>
    <w:rsid w:val="003B4BF0"/>
    <w:rsid w:val="003B6128"/>
    <w:rsid w:val="003B67F1"/>
    <w:rsid w:val="003B704B"/>
    <w:rsid w:val="003C04DC"/>
    <w:rsid w:val="003C0628"/>
    <w:rsid w:val="003C06A5"/>
    <w:rsid w:val="003C06C0"/>
    <w:rsid w:val="003C2057"/>
    <w:rsid w:val="003C52A9"/>
    <w:rsid w:val="003C566F"/>
    <w:rsid w:val="003C5DA9"/>
    <w:rsid w:val="003C60CE"/>
    <w:rsid w:val="003C6BF1"/>
    <w:rsid w:val="003C7196"/>
    <w:rsid w:val="003C776D"/>
    <w:rsid w:val="003C7848"/>
    <w:rsid w:val="003C7D9F"/>
    <w:rsid w:val="003D0C33"/>
    <w:rsid w:val="003D1A23"/>
    <w:rsid w:val="003D230E"/>
    <w:rsid w:val="003D2867"/>
    <w:rsid w:val="003D328B"/>
    <w:rsid w:val="003D369C"/>
    <w:rsid w:val="003D38A2"/>
    <w:rsid w:val="003D38F6"/>
    <w:rsid w:val="003D3C3A"/>
    <w:rsid w:val="003D4E6C"/>
    <w:rsid w:val="003D5125"/>
    <w:rsid w:val="003D54CA"/>
    <w:rsid w:val="003D55FD"/>
    <w:rsid w:val="003D5C45"/>
    <w:rsid w:val="003D5DF8"/>
    <w:rsid w:val="003D63B2"/>
    <w:rsid w:val="003D779C"/>
    <w:rsid w:val="003D7DF8"/>
    <w:rsid w:val="003E0044"/>
    <w:rsid w:val="003E1BF2"/>
    <w:rsid w:val="003E1C00"/>
    <w:rsid w:val="003E2D41"/>
    <w:rsid w:val="003E35C7"/>
    <w:rsid w:val="003E3C11"/>
    <w:rsid w:val="003E5327"/>
    <w:rsid w:val="003E6E6A"/>
    <w:rsid w:val="003F0F78"/>
    <w:rsid w:val="003F1368"/>
    <w:rsid w:val="003F1638"/>
    <w:rsid w:val="003F209B"/>
    <w:rsid w:val="003F30EE"/>
    <w:rsid w:val="003F3283"/>
    <w:rsid w:val="003F328C"/>
    <w:rsid w:val="003F37FE"/>
    <w:rsid w:val="003F3D69"/>
    <w:rsid w:val="003F3E91"/>
    <w:rsid w:val="003F4813"/>
    <w:rsid w:val="003F48DD"/>
    <w:rsid w:val="003F5C9A"/>
    <w:rsid w:val="003F77F0"/>
    <w:rsid w:val="00400D0F"/>
    <w:rsid w:val="00402AB3"/>
    <w:rsid w:val="00402F7C"/>
    <w:rsid w:val="00404708"/>
    <w:rsid w:val="00404C10"/>
    <w:rsid w:val="00405011"/>
    <w:rsid w:val="00405C1C"/>
    <w:rsid w:val="00405FA4"/>
    <w:rsid w:val="00406D2B"/>
    <w:rsid w:val="00410D9F"/>
    <w:rsid w:val="00411043"/>
    <w:rsid w:val="00412177"/>
    <w:rsid w:val="00413A06"/>
    <w:rsid w:val="00413DD1"/>
    <w:rsid w:val="00413FA9"/>
    <w:rsid w:val="004146D3"/>
    <w:rsid w:val="0041528F"/>
    <w:rsid w:val="00415D32"/>
    <w:rsid w:val="00415DF9"/>
    <w:rsid w:val="004217D0"/>
    <w:rsid w:val="00421FF0"/>
    <w:rsid w:val="0042256E"/>
    <w:rsid w:val="00423050"/>
    <w:rsid w:val="00423399"/>
    <w:rsid w:val="00425A4F"/>
    <w:rsid w:val="004260E7"/>
    <w:rsid w:val="00426259"/>
    <w:rsid w:val="004264EC"/>
    <w:rsid w:val="00426807"/>
    <w:rsid w:val="00426A51"/>
    <w:rsid w:val="00427884"/>
    <w:rsid w:val="00431DC8"/>
    <w:rsid w:val="00431F7C"/>
    <w:rsid w:val="00432F42"/>
    <w:rsid w:val="00433521"/>
    <w:rsid w:val="004337D6"/>
    <w:rsid w:val="00433E8D"/>
    <w:rsid w:val="00434354"/>
    <w:rsid w:val="00434864"/>
    <w:rsid w:val="00437321"/>
    <w:rsid w:val="004406DF"/>
    <w:rsid w:val="00440A18"/>
    <w:rsid w:val="00440B04"/>
    <w:rsid w:val="00440CB9"/>
    <w:rsid w:val="00441A27"/>
    <w:rsid w:val="004420C9"/>
    <w:rsid w:val="00442179"/>
    <w:rsid w:val="004424AD"/>
    <w:rsid w:val="00442BDF"/>
    <w:rsid w:val="00443097"/>
    <w:rsid w:val="00443517"/>
    <w:rsid w:val="00443EA4"/>
    <w:rsid w:val="004455B3"/>
    <w:rsid w:val="0044567D"/>
    <w:rsid w:val="00445959"/>
    <w:rsid w:val="00445F60"/>
    <w:rsid w:val="00446487"/>
    <w:rsid w:val="004472C7"/>
    <w:rsid w:val="004473CB"/>
    <w:rsid w:val="00447F0E"/>
    <w:rsid w:val="0045007C"/>
    <w:rsid w:val="00450606"/>
    <w:rsid w:val="00450818"/>
    <w:rsid w:val="00450914"/>
    <w:rsid w:val="00450D31"/>
    <w:rsid w:val="00451212"/>
    <w:rsid w:val="00451549"/>
    <w:rsid w:val="00452163"/>
    <w:rsid w:val="00452269"/>
    <w:rsid w:val="004535D5"/>
    <w:rsid w:val="00453A8D"/>
    <w:rsid w:val="0045450F"/>
    <w:rsid w:val="00454EC3"/>
    <w:rsid w:val="004551D1"/>
    <w:rsid w:val="00455B2C"/>
    <w:rsid w:val="004560FE"/>
    <w:rsid w:val="00456105"/>
    <w:rsid w:val="00456BA9"/>
    <w:rsid w:val="00456BE6"/>
    <w:rsid w:val="00456DB3"/>
    <w:rsid w:val="0045784C"/>
    <w:rsid w:val="004578A1"/>
    <w:rsid w:val="00457CE2"/>
    <w:rsid w:val="00461704"/>
    <w:rsid w:val="0046286E"/>
    <w:rsid w:val="0046317F"/>
    <w:rsid w:val="004635BF"/>
    <w:rsid w:val="00464112"/>
    <w:rsid w:val="00464BA6"/>
    <w:rsid w:val="00464C47"/>
    <w:rsid w:val="00465070"/>
    <w:rsid w:val="00465F12"/>
    <w:rsid w:val="00466CC9"/>
    <w:rsid w:val="0046755F"/>
    <w:rsid w:val="004676F8"/>
    <w:rsid w:val="00467899"/>
    <w:rsid w:val="00470973"/>
    <w:rsid w:val="00470D6F"/>
    <w:rsid w:val="004710A3"/>
    <w:rsid w:val="00471C03"/>
    <w:rsid w:val="004722FC"/>
    <w:rsid w:val="004724B1"/>
    <w:rsid w:val="00473AEF"/>
    <w:rsid w:val="00474EAF"/>
    <w:rsid w:val="00475EE5"/>
    <w:rsid w:val="00476434"/>
    <w:rsid w:val="00476CA7"/>
    <w:rsid w:val="004773EF"/>
    <w:rsid w:val="00477828"/>
    <w:rsid w:val="00481324"/>
    <w:rsid w:val="00483901"/>
    <w:rsid w:val="00483937"/>
    <w:rsid w:val="00483C9A"/>
    <w:rsid w:val="00484591"/>
    <w:rsid w:val="00484A47"/>
    <w:rsid w:val="00485432"/>
    <w:rsid w:val="004868B5"/>
    <w:rsid w:val="0048744F"/>
    <w:rsid w:val="00487819"/>
    <w:rsid w:val="00490481"/>
    <w:rsid w:val="0049156C"/>
    <w:rsid w:val="00491C05"/>
    <w:rsid w:val="004923BA"/>
    <w:rsid w:val="004923C2"/>
    <w:rsid w:val="0049257B"/>
    <w:rsid w:val="0049264D"/>
    <w:rsid w:val="00492742"/>
    <w:rsid w:val="004961A7"/>
    <w:rsid w:val="0049715A"/>
    <w:rsid w:val="004974FF"/>
    <w:rsid w:val="0049784E"/>
    <w:rsid w:val="004A0D7E"/>
    <w:rsid w:val="004A1158"/>
    <w:rsid w:val="004A1A9F"/>
    <w:rsid w:val="004A21BB"/>
    <w:rsid w:val="004A2C50"/>
    <w:rsid w:val="004A30B2"/>
    <w:rsid w:val="004A369F"/>
    <w:rsid w:val="004A4382"/>
    <w:rsid w:val="004A48C2"/>
    <w:rsid w:val="004A551B"/>
    <w:rsid w:val="004A6AA9"/>
    <w:rsid w:val="004B0FE8"/>
    <w:rsid w:val="004B1252"/>
    <w:rsid w:val="004B157C"/>
    <w:rsid w:val="004B2676"/>
    <w:rsid w:val="004B3758"/>
    <w:rsid w:val="004B3A36"/>
    <w:rsid w:val="004B3AA2"/>
    <w:rsid w:val="004B4822"/>
    <w:rsid w:val="004B4875"/>
    <w:rsid w:val="004B4DEB"/>
    <w:rsid w:val="004B5E7E"/>
    <w:rsid w:val="004B6C95"/>
    <w:rsid w:val="004B6C98"/>
    <w:rsid w:val="004B70D0"/>
    <w:rsid w:val="004B72FD"/>
    <w:rsid w:val="004B7399"/>
    <w:rsid w:val="004B785E"/>
    <w:rsid w:val="004C0127"/>
    <w:rsid w:val="004C0361"/>
    <w:rsid w:val="004C1084"/>
    <w:rsid w:val="004C1440"/>
    <w:rsid w:val="004C17AC"/>
    <w:rsid w:val="004C1924"/>
    <w:rsid w:val="004C2846"/>
    <w:rsid w:val="004C3649"/>
    <w:rsid w:val="004C36CC"/>
    <w:rsid w:val="004C41ED"/>
    <w:rsid w:val="004C60A5"/>
    <w:rsid w:val="004C657F"/>
    <w:rsid w:val="004C783E"/>
    <w:rsid w:val="004C78E3"/>
    <w:rsid w:val="004D0570"/>
    <w:rsid w:val="004D09B2"/>
    <w:rsid w:val="004D0F65"/>
    <w:rsid w:val="004D15A0"/>
    <w:rsid w:val="004D1D9F"/>
    <w:rsid w:val="004D2083"/>
    <w:rsid w:val="004D32B1"/>
    <w:rsid w:val="004D3C3B"/>
    <w:rsid w:val="004D47A1"/>
    <w:rsid w:val="004D4CB1"/>
    <w:rsid w:val="004D4DD6"/>
    <w:rsid w:val="004D57A1"/>
    <w:rsid w:val="004D6368"/>
    <w:rsid w:val="004D6FAB"/>
    <w:rsid w:val="004D73BC"/>
    <w:rsid w:val="004D7514"/>
    <w:rsid w:val="004D7625"/>
    <w:rsid w:val="004E1F1F"/>
    <w:rsid w:val="004E20FE"/>
    <w:rsid w:val="004E2137"/>
    <w:rsid w:val="004E25D5"/>
    <w:rsid w:val="004E3361"/>
    <w:rsid w:val="004E337D"/>
    <w:rsid w:val="004E4E5E"/>
    <w:rsid w:val="004E58B9"/>
    <w:rsid w:val="004E5A0B"/>
    <w:rsid w:val="004E5E11"/>
    <w:rsid w:val="004E686B"/>
    <w:rsid w:val="004F02E0"/>
    <w:rsid w:val="004F0450"/>
    <w:rsid w:val="004F0545"/>
    <w:rsid w:val="004F0E47"/>
    <w:rsid w:val="004F14B9"/>
    <w:rsid w:val="004F399D"/>
    <w:rsid w:val="004F6A4E"/>
    <w:rsid w:val="004F71CA"/>
    <w:rsid w:val="004F76D5"/>
    <w:rsid w:val="0050077A"/>
    <w:rsid w:val="005007B5"/>
    <w:rsid w:val="005008A7"/>
    <w:rsid w:val="005020EF"/>
    <w:rsid w:val="005024B7"/>
    <w:rsid w:val="0050261E"/>
    <w:rsid w:val="0050266E"/>
    <w:rsid w:val="005029A1"/>
    <w:rsid w:val="00502BC2"/>
    <w:rsid w:val="00502CC3"/>
    <w:rsid w:val="005031C5"/>
    <w:rsid w:val="00503A77"/>
    <w:rsid w:val="00503D84"/>
    <w:rsid w:val="005042FA"/>
    <w:rsid w:val="005043B8"/>
    <w:rsid w:val="005116CF"/>
    <w:rsid w:val="00511937"/>
    <w:rsid w:val="00512D80"/>
    <w:rsid w:val="00512DB7"/>
    <w:rsid w:val="00513050"/>
    <w:rsid w:val="00513E10"/>
    <w:rsid w:val="005147A5"/>
    <w:rsid w:val="00516725"/>
    <w:rsid w:val="00516D29"/>
    <w:rsid w:val="005178A2"/>
    <w:rsid w:val="005206DE"/>
    <w:rsid w:val="005207ED"/>
    <w:rsid w:val="00521D38"/>
    <w:rsid w:val="0052289E"/>
    <w:rsid w:val="00523831"/>
    <w:rsid w:val="0052432D"/>
    <w:rsid w:val="005243C1"/>
    <w:rsid w:val="00525729"/>
    <w:rsid w:val="00525EED"/>
    <w:rsid w:val="0052644F"/>
    <w:rsid w:val="005269EB"/>
    <w:rsid w:val="00527072"/>
    <w:rsid w:val="0053071D"/>
    <w:rsid w:val="00530D4E"/>
    <w:rsid w:val="00531001"/>
    <w:rsid w:val="0053124E"/>
    <w:rsid w:val="00531583"/>
    <w:rsid w:val="00531BE8"/>
    <w:rsid w:val="00531CCD"/>
    <w:rsid w:val="005320DD"/>
    <w:rsid w:val="00533CEE"/>
    <w:rsid w:val="0053580A"/>
    <w:rsid w:val="0053581E"/>
    <w:rsid w:val="005372C6"/>
    <w:rsid w:val="0054109E"/>
    <w:rsid w:val="0054144B"/>
    <w:rsid w:val="00542005"/>
    <w:rsid w:val="00542375"/>
    <w:rsid w:val="005424A3"/>
    <w:rsid w:val="00542B0E"/>
    <w:rsid w:val="00542EB9"/>
    <w:rsid w:val="00543252"/>
    <w:rsid w:val="00543977"/>
    <w:rsid w:val="00543EC6"/>
    <w:rsid w:val="00547083"/>
    <w:rsid w:val="0054766A"/>
    <w:rsid w:val="005500FE"/>
    <w:rsid w:val="0055069D"/>
    <w:rsid w:val="005509D4"/>
    <w:rsid w:val="00551347"/>
    <w:rsid w:val="0055174D"/>
    <w:rsid w:val="005521CF"/>
    <w:rsid w:val="005528E8"/>
    <w:rsid w:val="005535C7"/>
    <w:rsid w:val="005536E8"/>
    <w:rsid w:val="00554042"/>
    <w:rsid w:val="0055447B"/>
    <w:rsid w:val="00555484"/>
    <w:rsid w:val="005557FA"/>
    <w:rsid w:val="00555EB0"/>
    <w:rsid w:val="00556511"/>
    <w:rsid w:val="00557E09"/>
    <w:rsid w:val="00560DE8"/>
    <w:rsid w:val="00561146"/>
    <w:rsid w:val="00561361"/>
    <w:rsid w:val="0056192E"/>
    <w:rsid w:val="005623BB"/>
    <w:rsid w:val="0056285D"/>
    <w:rsid w:val="00563445"/>
    <w:rsid w:val="00563CA7"/>
    <w:rsid w:val="00564641"/>
    <w:rsid w:val="005646BA"/>
    <w:rsid w:val="00570BFB"/>
    <w:rsid w:val="00570D5D"/>
    <w:rsid w:val="00571583"/>
    <w:rsid w:val="00571805"/>
    <w:rsid w:val="0057191F"/>
    <w:rsid w:val="005724EC"/>
    <w:rsid w:val="00572903"/>
    <w:rsid w:val="00572B66"/>
    <w:rsid w:val="005735A7"/>
    <w:rsid w:val="0057391A"/>
    <w:rsid w:val="00573B5C"/>
    <w:rsid w:val="00574053"/>
    <w:rsid w:val="0057412F"/>
    <w:rsid w:val="00574BF3"/>
    <w:rsid w:val="0057580C"/>
    <w:rsid w:val="00576210"/>
    <w:rsid w:val="00576993"/>
    <w:rsid w:val="00576D42"/>
    <w:rsid w:val="00577973"/>
    <w:rsid w:val="00580042"/>
    <w:rsid w:val="0058128D"/>
    <w:rsid w:val="00581ED2"/>
    <w:rsid w:val="005823B4"/>
    <w:rsid w:val="005829DC"/>
    <w:rsid w:val="00583016"/>
    <w:rsid w:val="005838FC"/>
    <w:rsid w:val="005844DB"/>
    <w:rsid w:val="0058490A"/>
    <w:rsid w:val="00585522"/>
    <w:rsid w:val="00585B50"/>
    <w:rsid w:val="00586E69"/>
    <w:rsid w:val="00587341"/>
    <w:rsid w:val="005877EF"/>
    <w:rsid w:val="00590723"/>
    <w:rsid w:val="0059091E"/>
    <w:rsid w:val="00590C39"/>
    <w:rsid w:val="00591671"/>
    <w:rsid w:val="005924BA"/>
    <w:rsid w:val="005930BC"/>
    <w:rsid w:val="0059369C"/>
    <w:rsid w:val="00593843"/>
    <w:rsid w:val="00593853"/>
    <w:rsid w:val="00594E4C"/>
    <w:rsid w:val="0059507D"/>
    <w:rsid w:val="00595672"/>
    <w:rsid w:val="00596D1E"/>
    <w:rsid w:val="00596F81"/>
    <w:rsid w:val="0059711C"/>
    <w:rsid w:val="005A0CDD"/>
    <w:rsid w:val="005A0CEE"/>
    <w:rsid w:val="005A1AF2"/>
    <w:rsid w:val="005A1B3C"/>
    <w:rsid w:val="005A22AA"/>
    <w:rsid w:val="005A2FFF"/>
    <w:rsid w:val="005A42D0"/>
    <w:rsid w:val="005A4B3F"/>
    <w:rsid w:val="005A74F8"/>
    <w:rsid w:val="005A7CFC"/>
    <w:rsid w:val="005A7EE9"/>
    <w:rsid w:val="005B0714"/>
    <w:rsid w:val="005B0C87"/>
    <w:rsid w:val="005B29C2"/>
    <w:rsid w:val="005B30AB"/>
    <w:rsid w:val="005B57CE"/>
    <w:rsid w:val="005B61E3"/>
    <w:rsid w:val="005B66F4"/>
    <w:rsid w:val="005B6AAC"/>
    <w:rsid w:val="005B7B12"/>
    <w:rsid w:val="005B7CFF"/>
    <w:rsid w:val="005C00FE"/>
    <w:rsid w:val="005C0122"/>
    <w:rsid w:val="005C149D"/>
    <w:rsid w:val="005C152E"/>
    <w:rsid w:val="005C2022"/>
    <w:rsid w:val="005C2167"/>
    <w:rsid w:val="005C30C6"/>
    <w:rsid w:val="005C343D"/>
    <w:rsid w:val="005C364A"/>
    <w:rsid w:val="005C3CF8"/>
    <w:rsid w:val="005C4436"/>
    <w:rsid w:val="005C495F"/>
    <w:rsid w:val="005C5BEB"/>
    <w:rsid w:val="005C7E4E"/>
    <w:rsid w:val="005D033D"/>
    <w:rsid w:val="005D067A"/>
    <w:rsid w:val="005D1149"/>
    <w:rsid w:val="005D1309"/>
    <w:rsid w:val="005D3265"/>
    <w:rsid w:val="005D3A37"/>
    <w:rsid w:val="005D3BC9"/>
    <w:rsid w:val="005D4187"/>
    <w:rsid w:val="005D6356"/>
    <w:rsid w:val="005D6936"/>
    <w:rsid w:val="005E036C"/>
    <w:rsid w:val="005E2B63"/>
    <w:rsid w:val="005E3175"/>
    <w:rsid w:val="005E3A95"/>
    <w:rsid w:val="005E522F"/>
    <w:rsid w:val="005E6698"/>
    <w:rsid w:val="005E7A52"/>
    <w:rsid w:val="005F2675"/>
    <w:rsid w:val="005F3CAB"/>
    <w:rsid w:val="005F4AE2"/>
    <w:rsid w:val="005F4BBA"/>
    <w:rsid w:val="005F4EF5"/>
    <w:rsid w:val="005F5267"/>
    <w:rsid w:val="005F5C9C"/>
    <w:rsid w:val="005F68EB"/>
    <w:rsid w:val="005F6C49"/>
    <w:rsid w:val="005F7081"/>
    <w:rsid w:val="005F7261"/>
    <w:rsid w:val="006007A2"/>
    <w:rsid w:val="00600AD2"/>
    <w:rsid w:val="00600CE0"/>
    <w:rsid w:val="00601133"/>
    <w:rsid w:val="00602378"/>
    <w:rsid w:val="00603DD0"/>
    <w:rsid w:val="00603F3C"/>
    <w:rsid w:val="006046DE"/>
    <w:rsid w:val="0060470B"/>
    <w:rsid w:val="00606B66"/>
    <w:rsid w:val="00606EE2"/>
    <w:rsid w:val="006074BF"/>
    <w:rsid w:val="00607A0D"/>
    <w:rsid w:val="00610278"/>
    <w:rsid w:val="00610A5C"/>
    <w:rsid w:val="006111E5"/>
    <w:rsid w:val="006112ED"/>
    <w:rsid w:val="0061151E"/>
    <w:rsid w:val="0061226A"/>
    <w:rsid w:val="006122C0"/>
    <w:rsid w:val="006130EB"/>
    <w:rsid w:val="00613CA9"/>
    <w:rsid w:val="00614366"/>
    <w:rsid w:val="00614D71"/>
    <w:rsid w:val="00615054"/>
    <w:rsid w:val="00615E31"/>
    <w:rsid w:val="006167B2"/>
    <w:rsid w:val="00616DF4"/>
    <w:rsid w:val="006171A8"/>
    <w:rsid w:val="00617E95"/>
    <w:rsid w:val="00621710"/>
    <w:rsid w:val="0062184B"/>
    <w:rsid w:val="00621FCF"/>
    <w:rsid w:val="00623586"/>
    <w:rsid w:val="00623627"/>
    <w:rsid w:val="00624244"/>
    <w:rsid w:val="006244CB"/>
    <w:rsid w:val="00625770"/>
    <w:rsid w:val="006257B2"/>
    <w:rsid w:val="00625D96"/>
    <w:rsid w:val="00626602"/>
    <w:rsid w:val="00626E1B"/>
    <w:rsid w:val="00627232"/>
    <w:rsid w:val="006275FD"/>
    <w:rsid w:val="0062785D"/>
    <w:rsid w:val="00627E74"/>
    <w:rsid w:val="00630F28"/>
    <w:rsid w:val="00632055"/>
    <w:rsid w:val="0063224A"/>
    <w:rsid w:val="00632383"/>
    <w:rsid w:val="00633818"/>
    <w:rsid w:val="0063423D"/>
    <w:rsid w:val="00634522"/>
    <w:rsid w:val="00634989"/>
    <w:rsid w:val="00634A0D"/>
    <w:rsid w:val="00634EF4"/>
    <w:rsid w:val="006356CC"/>
    <w:rsid w:val="00635DF1"/>
    <w:rsid w:val="00636756"/>
    <w:rsid w:val="0063696C"/>
    <w:rsid w:val="00637F23"/>
    <w:rsid w:val="00640272"/>
    <w:rsid w:val="0064037E"/>
    <w:rsid w:val="006403FA"/>
    <w:rsid w:val="006405D5"/>
    <w:rsid w:val="006408AE"/>
    <w:rsid w:val="00640E3A"/>
    <w:rsid w:val="006410E8"/>
    <w:rsid w:val="00641EB7"/>
    <w:rsid w:val="0064299D"/>
    <w:rsid w:val="0064370C"/>
    <w:rsid w:val="006440C6"/>
    <w:rsid w:val="00644AF5"/>
    <w:rsid w:val="00646458"/>
    <w:rsid w:val="006508A9"/>
    <w:rsid w:val="00651380"/>
    <w:rsid w:val="00651888"/>
    <w:rsid w:val="0065280E"/>
    <w:rsid w:val="00653254"/>
    <w:rsid w:val="00654286"/>
    <w:rsid w:val="0065428E"/>
    <w:rsid w:val="00655406"/>
    <w:rsid w:val="00655EF9"/>
    <w:rsid w:val="00657147"/>
    <w:rsid w:val="00657592"/>
    <w:rsid w:val="00660F4A"/>
    <w:rsid w:val="00662935"/>
    <w:rsid w:val="00663FBB"/>
    <w:rsid w:val="00664521"/>
    <w:rsid w:val="00664DB2"/>
    <w:rsid w:val="0066540F"/>
    <w:rsid w:val="006654A6"/>
    <w:rsid w:val="00667E22"/>
    <w:rsid w:val="00667F6E"/>
    <w:rsid w:val="0067048E"/>
    <w:rsid w:val="0067050B"/>
    <w:rsid w:val="00670FFF"/>
    <w:rsid w:val="00671A99"/>
    <w:rsid w:val="00672200"/>
    <w:rsid w:val="006725F8"/>
    <w:rsid w:val="00672756"/>
    <w:rsid w:val="00672814"/>
    <w:rsid w:val="006728C3"/>
    <w:rsid w:val="00672CA4"/>
    <w:rsid w:val="006730B0"/>
    <w:rsid w:val="0067422A"/>
    <w:rsid w:val="0067522A"/>
    <w:rsid w:val="00675257"/>
    <w:rsid w:val="006760A0"/>
    <w:rsid w:val="00676A3B"/>
    <w:rsid w:val="00677325"/>
    <w:rsid w:val="00677B4C"/>
    <w:rsid w:val="00680DD9"/>
    <w:rsid w:val="006812C0"/>
    <w:rsid w:val="00681A75"/>
    <w:rsid w:val="00681E35"/>
    <w:rsid w:val="006821E4"/>
    <w:rsid w:val="0068268F"/>
    <w:rsid w:val="0068302E"/>
    <w:rsid w:val="00683370"/>
    <w:rsid w:val="006837D2"/>
    <w:rsid w:val="00683A49"/>
    <w:rsid w:val="00683B5E"/>
    <w:rsid w:val="006850EF"/>
    <w:rsid w:val="0068596F"/>
    <w:rsid w:val="00685C6F"/>
    <w:rsid w:val="00685CED"/>
    <w:rsid w:val="006867CB"/>
    <w:rsid w:val="0069009E"/>
    <w:rsid w:val="006900E9"/>
    <w:rsid w:val="0069024E"/>
    <w:rsid w:val="00691F53"/>
    <w:rsid w:val="006927A6"/>
    <w:rsid w:val="006933D2"/>
    <w:rsid w:val="00693643"/>
    <w:rsid w:val="00694275"/>
    <w:rsid w:val="006943A4"/>
    <w:rsid w:val="00694436"/>
    <w:rsid w:val="00694794"/>
    <w:rsid w:val="0069483B"/>
    <w:rsid w:val="00694A1A"/>
    <w:rsid w:val="00695314"/>
    <w:rsid w:val="00695A9B"/>
    <w:rsid w:val="006960F0"/>
    <w:rsid w:val="00696F2C"/>
    <w:rsid w:val="00697301"/>
    <w:rsid w:val="006975A7"/>
    <w:rsid w:val="006A025C"/>
    <w:rsid w:val="006A0423"/>
    <w:rsid w:val="006A133B"/>
    <w:rsid w:val="006A1961"/>
    <w:rsid w:val="006A1983"/>
    <w:rsid w:val="006A1E47"/>
    <w:rsid w:val="006A1F9B"/>
    <w:rsid w:val="006A2BE5"/>
    <w:rsid w:val="006A368D"/>
    <w:rsid w:val="006A391F"/>
    <w:rsid w:val="006A43A9"/>
    <w:rsid w:val="006A464A"/>
    <w:rsid w:val="006A51AB"/>
    <w:rsid w:val="006A53CE"/>
    <w:rsid w:val="006A66CF"/>
    <w:rsid w:val="006A6B33"/>
    <w:rsid w:val="006A76F3"/>
    <w:rsid w:val="006A7713"/>
    <w:rsid w:val="006B066B"/>
    <w:rsid w:val="006B0F84"/>
    <w:rsid w:val="006B1E18"/>
    <w:rsid w:val="006B203A"/>
    <w:rsid w:val="006B248C"/>
    <w:rsid w:val="006B2528"/>
    <w:rsid w:val="006B3494"/>
    <w:rsid w:val="006B4693"/>
    <w:rsid w:val="006B5BCE"/>
    <w:rsid w:val="006B63D4"/>
    <w:rsid w:val="006B6E34"/>
    <w:rsid w:val="006B71C9"/>
    <w:rsid w:val="006C022E"/>
    <w:rsid w:val="006C0785"/>
    <w:rsid w:val="006C10BB"/>
    <w:rsid w:val="006C1ED6"/>
    <w:rsid w:val="006C26FA"/>
    <w:rsid w:val="006C3294"/>
    <w:rsid w:val="006C65F7"/>
    <w:rsid w:val="006C7AE2"/>
    <w:rsid w:val="006D06AA"/>
    <w:rsid w:val="006D088C"/>
    <w:rsid w:val="006D0ECE"/>
    <w:rsid w:val="006D141E"/>
    <w:rsid w:val="006D1A47"/>
    <w:rsid w:val="006D2969"/>
    <w:rsid w:val="006D2EDF"/>
    <w:rsid w:val="006D35DC"/>
    <w:rsid w:val="006D37DA"/>
    <w:rsid w:val="006D37DC"/>
    <w:rsid w:val="006D41FB"/>
    <w:rsid w:val="006D486E"/>
    <w:rsid w:val="006D516D"/>
    <w:rsid w:val="006D73A5"/>
    <w:rsid w:val="006E0ED6"/>
    <w:rsid w:val="006E1BBD"/>
    <w:rsid w:val="006E1E5C"/>
    <w:rsid w:val="006E3BBE"/>
    <w:rsid w:val="006E4AAA"/>
    <w:rsid w:val="006E4F70"/>
    <w:rsid w:val="006E4F9E"/>
    <w:rsid w:val="006E5208"/>
    <w:rsid w:val="006E5736"/>
    <w:rsid w:val="006E5E26"/>
    <w:rsid w:val="006E697D"/>
    <w:rsid w:val="006E6F63"/>
    <w:rsid w:val="006F1A8A"/>
    <w:rsid w:val="006F1DC2"/>
    <w:rsid w:val="006F2934"/>
    <w:rsid w:val="006F303D"/>
    <w:rsid w:val="006F3738"/>
    <w:rsid w:val="006F3956"/>
    <w:rsid w:val="006F3D5C"/>
    <w:rsid w:val="006F3FFA"/>
    <w:rsid w:val="00700310"/>
    <w:rsid w:val="00700A47"/>
    <w:rsid w:val="00700CDF"/>
    <w:rsid w:val="007017EA"/>
    <w:rsid w:val="007026D6"/>
    <w:rsid w:val="00702DEC"/>
    <w:rsid w:val="00702F84"/>
    <w:rsid w:val="007037C0"/>
    <w:rsid w:val="00703C9C"/>
    <w:rsid w:val="007043EB"/>
    <w:rsid w:val="007048C7"/>
    <w:rsid w:val="00705158"/>
    <w:rsid w:val="00706288"/>
    <w:rsid w:val="00706E9A"/>
    <w:rsid w:val="0070724E"/>
    <w:rsid w:val="00707BBF"/>
    <w:rsid w:val="00710E87"/>
    <w:rsid w:val="007116D6"/>
    <w:rsid w:val="00712CAB"/>
    <w:rsid w:val="007133C5"/>
    <w:rsid w:val="00713721"/>
    <w:rsid w:val="00713905"/>
    <w:rsid w:val="007154AF"/>
    <w:rsid w:val="00715D01"/>
    <w:rsid w:val="00716FA4"/>
    <w:rsid w:val="0072015A"/>
    <w:rsid w:val="007201E4"/>
    <w:rsid w:val="00721CE8"/>
    <w:rsid w:val="00722F8A"/>
    <w:rsid w:val="0072317D"/>
    <w:rsid w:val="007245CB"/>
    <w:rsid w:val="0072561B"/>
    <w:rsid w:val="00725AE2"/>
    <w:rsid w:val="00726E28"/>
    <w:rsid w:val="00726EA5"/>
    <w:rsid w:val="00726FE8"/>
    <w:rsid w:val="0072720C"/>
    <w:rsid w:val="00730033"/>
    <w:rsid w:val="0073006A"/>
    <w:rsid w:val="007318EA"/>
    <w:rsid w:val="007324CD"/>
    <w:rsid w:val="007325E3"/>
    <w:rsid w:val="007330D2"/>
    <w:rsid w:val="0073583D"/>
    <w:rsid w:val="00736364"/>
    <w:rsid w:val="0073640D"/>
    <w:rsid w:val="007365D9"/>
    <w:rsid w:val="00736912"/>
    <w:rsid w:val="00736DDA"/>
    <w:rsid w:val="0073732D"/>
    <w:rsid w:val="00737628"/>
    <w:rsid w:val="0073796E"/>
    <w:rsid w:val="00737A13"/>
    <w:rsid w:val="00737DF0"/>
    <w:rsid w:val="00740B0B"/>
    <w:rsid w:val="00741165"/>
    <w:rsid w:val="00741A5B"/>
    <w:rsid w:val="00741DF7"/>
    <w:rsid w:val="00742A41"/>
    <w:rsid w:val="00742B01"/>
    <w:rsid w:val="00742C3F"/>
    <w:rsid w:val="00743B1C"/>
    <w:rsid w:val="0074419B"/>
    <w:rsid w:val="0074421F"/>
    <w:rsid w:val="00744707"/>
    <w:rsid w:val="007449B8"/>
    <w:rsid w:val="00745626"/>
    <w:rsid w:val="007465ED"/>
    <w:rsid w:val="00746CCE"/>
    <w:rsid w:val="00751177"/>
    <w:rsid w:val="00751DEF"/>
    <w:rsid w:val="007522A6"/>
    <w:rsid w:val="00752F13"/>
    <w:rsid w:val="007531E6"/>
    <w:rsid w:val="00754211"/>
    <w:rsid w:val="00756B02"/>
    <w:rsid w:val="007574EF"/>
    <w:rsid w:val="00757727"/>
    <w:rsid w:val="007611F7"/>
    <w:rsid w:val="00761363"/>
    <w:rsid w:val="00762D85"/>
    <w:rsid w:val="00762E85"/>
    <w:rsid w:val="00763E10"/>
    <w:rsid w:val="00764B3D"/>
    <w:rsid w:val="00764BE7"/>
    <w:rsid w:val="00765175"/>
    <w:rsid w:val="00765752"/>
    <w:rsid w:val="00765E2D"/>
    <w:rsid w:val="007666D0"/>
    <w:rsid w:val="0076681C"/>
    <w:rsid w:val="00766AD5"/>
    <w:rsid w:val="00766F29"/>
    <w:rsid w:val="0076782A"/>
    <w:rsid w:val="007705D8"/>
    <w:rsid w:val="0077090C"/>
    <w:rsid w:val="007714E0"/>
    <w:rsid w:val="00772127"/>
    <w:rsid w:val="00772292"/>
    <w:rsid w:val="00772541"/>
    <w:rsid w:val="00772B56"/>
    <w:rsid w:val="007738A6"/>
    <w:rsid w:val="00774168"/>
    <w:rsid w:val="00775008"/>
    <w:rsid w:val="007754BC"/>
    <w:rsid w:val="007755CB"/>
    <w:rsid w:val="00776955"/>
    <w:rsid w:val="00776D67"/>
    <w:rsid w:val="00777B48"/>
    <w:rsid w:val="00780D6E"/>
    <w:rsid w:val="00781E1F"/>
    <w:rsid w:val="00782BDC"/>
    <w:rsid w:val="007833D3"/>
    <w:rsid w:val="007836C1"/>
    <w:rsid w:val="00783F44"/>
    <w:rsid w:val="00784F2D"/>
    <w:rsid w:val="00786DFF"/>
    <w:rsid w:val="0079080D"/>
    <w:rsid w:val="00790ED5"/>
    <w:rsid w:val="007914FD"/>
    <w:rsid w:val="00791C35"/>
    <w:rsid w:val="00791E48"/>
    <w:rsid w:val="00792508"/>
    <w:rsid w:val="0079332C"/>
    <w:rsid w:val="00794235"/>
    <w:rsid w:val="0079456C"/>
    <w:rsid w:val="0079497A"/>
    <w:rsid w:val="00794FD3"/>
    <w:rsid w:val="00795FF2"/>
    <w:rsid w:val="007967B2"/>
    <w:rsid w:val="00796ED7"/>
    <w:rsid w:val="007A070C"/>
    <w:rsid w:val="007A0ED4"/>
    <w:rsid w:val="007A3399"/>
    <w:rsid w:val="007A361E"/>
    <w:rsid w:val="007A386C"/>
    <w:rsid w:val="007A3A7C"/>
    <w:rsid w:val="007A4A0F"/>
    <w:rsid w:val="007A5556"/>
    <w:rsid w:val="007A6E39"/>
    <w:rsid w:val="007A749A"/>
    <w:rsid w:val="007A7CB0"/>
    <w:rsid w:val="007A7DD7"/>
    <w:rsid w:val="007B03C0"/>
    <w:rsid w:val="007B0624"/>
    <w:rsid w:val="007B1AE1"/>
    <w:rsid w:val="007B22E5"/>
    <w:rsid w:val="007B2A44"/>
    <w:rsid w:val="007B32C6"/>
    <w:rsid w:val="007B37A6"/>
    <w:rsid w:val="007B3A71"/>
    <w:rsid w:val="007B4249"/>
    <w:rsid w:val="007B5426"/>
    <w:rsid w:val="007B573E"/>
    <w:rsid w:val="007B6369"/>
    <w:rsid w:val="007B68C9"/>
    <w:rsid w:val="007B7C8B"/>
    <w:rsid w:val="007B7D9E"/>
    <w:rsid w:val="007C013E"/>
    <w:rsid w:val="007C21E0"/>
    <w:rsid w:val="007C4EF0"/>
    <w:rsid w:val="007C5F97"/>
    <w:rsid w:val="007C604B"/>
    <w:rsid w:val="007C620F"/>
    <w:rsid w:val="007C6E17"/>
    <w:rsid w:val="007D03CF"/>
    <w:rsid w:val="007D061F"/>
    <w:rsid w:val="007D0CE1"/>
    <w:rsid w:val="007D0F8E"/>
    <w:rsid w:val="007D119E"/>
    <w:rsid w:val="007D14BD"/>
    <w:rsid w:val="007D2F93"/>
    <w:rsid w:val="007D3B3F"/>
    <w:rsid w:val="007D3FE5"/>
    <w:rsid w:val="007D582F"/>
    <w:rsid w:val="007D6370"/>
    <w:rsid w:val="007D6560"/>
    <w:rsid w:val="007D72C5"/>
    <w:rsid w:val="007D75F0"/>
    <w:rsid w:val="007E041C"/>
    <w:rsid w:val="007E1990"/>
    <w:rsid w:val="007E21E9"/>
    <w:rsid w:val="007E4832"/>
    <w:rsid w:val="007E58A1"/>
    <w:rsid w:val="007E5B90"/>
    <w:rsid w:val="007E6F95"/>
    <w:rsid w:val="007E7729"/>
    <w:rsid w:val="007E7FCE"/>
    <w:rsid w:val="007F1957"/>
    <w:rsid w:val="007F32DF"/>
    <w:rsid w:val="007F388F"/>
    <w:rsid w:val="007F398B"/>
    <w:rsid w:val="007F42E5"/>
    <w:rsid w:val="007F4D4D"/>
    <w:rsid w:val="007F4DA1"/>
    <w:rsid w:val="007F553F"/>
    <w:rsid w:val="007F5845"/>
    <w:rsid w:val="007F5EFB"/>
    <w:rsid w:val="007F671F"/>
    <w:rsid w:val="007F7418"/>
    <w:rsid w:val="0080098A"/>
    <w:rsid w:val="00800E20"/>
    <w:rsid w:val="00800E4F"/>
    <w:rsid w:val="00801D10"/>
    <w:rsid w:val="00802F22"/>
    <w:rsid w:val="00803555"/>
    <w:rsid w:val="008041DE"/>
    <w:rsid w:val="008052B7"/>
    <w:rsid w:val="00805BFB"/>
    <w:rsid w:val="00805CBD"/>
    <w:rsid w:val="00806747"/>
    <w:rsid w:val="00806C18"/>
    <w:rsid w:val="00806DF2"/>
    <w:rsid w:val="00807BA2"/>
    <w:rsid w:val="008100EC"/>
    <w:rsid w:val="0081128E"/>
    <w:rsid w:val="008132D7"/>
    <w:rsid w:val="00813326"/>
    <w:rsid w:val="008139FD"/>
    <w:rsid w:val="008147E0"/>
    <w:rsid w:val="00814CBF"/>
    <w:rsid w:val="00815660"/>
    <w:rsid w:val="00815B38"/>
    <w:rsid w:val="00816065"/>
    <w:rsid w:val="008165A5"/>
    <w:rsid w:val="00816B2E"/>
    <w:rsid w:val="008178BE"/>
    <w:rsid w:val="00821985"/>
    <w:rsid w:val="008219EB"/>
    <w:rsid w:val="00822278"/>
    <w:rsid w:val="00823190"/>
    <w:rsid w:val="00824385"/>
    <w:rsid w:val="008244CB"/>
    <w:rsid w:val="00824B69"/>
    <w:rsid w:val="00824E86"/>
    <w:rsid w:val="00825193"/>
    <w:rsid w:val="00825636"/>
    <w:rsid w:val="00825CA5"/>
    <w:rsid w:val="00825D32"/>
    <w:rsid w:val="0082623D"/>
    <w:rsid w:val="00826657"/>
    <w:rsid w:val="00827769"/>
    <w:rsid w:val="008279FB"/>
    <w:rsid w:val="008307B7"/>
    <w:rsid w:val="00830CB7"/>
    <w:rsid w:val="00832201"/>
    <w:rsid w:val="00833BB8"/>
    <w:rsid w:val="00833D02"/>
    <w:rsid w:val="008341BD"/>
    <w:rsid w:val="00834F0A"/>
    <w:rsid w:val="00835665"/>
    <w:rsid w:val="00835EAF"/>
    <w:rsid w:val="00836685"/>
    <w:rsid w:val="008373B8"/>
    <w:rsid w:val="0083797C"/>
    <w:rsid w:val="00840E3F"/>
    <w:rsid w:val="00841189"/>
    <w:rsid w:val="008416C9"/>
    <w:rsid w:val="00841F50"/>
    <w:rsid w:val="008421D1"/>
    <w:rsid w:val="008426B6"/>
    <w:rsid w:val="00842CAA"/>
    <w:rsid w:val="00842DEA"/>
    <w:rsid w:val="00842DF0"/>
    <w:rsid w:val="008445DD"/>
    <w:rsid w:val="00844D37"/>
    <w:rsid w:val="00845252"/>
    <w:rsid w:val="008454F0"/>
    <w:rsid w:val="00846B95"/>
    <w:rsid w:val="00846DD0"/>
    <w:rsid w:val="00846EB9"/>
    <w:rsid w:val="00847E5C"/>
    <w:rsid w:val="0085086F"/>
    <w:rsid w:val="0085136A"/>
    <w:rsid w:val="0085156F"/>
    <w:rsid w:val="0085172F"/>
    <w:rsid w:val="008521DD"/>
    <w:rsid w:val="008547C1"/>
    <w:rsid w:val="00854C8F"/>
    <w:rsid w:val="00855670"/>
    <w:rsid w:val="00855FCB"/>
    <w:rsid w:val="008562EC"/>
    <w:rsid w:val="0085674F"/>
    <w:rsid w:val="00856CD3"/>
    <w:rsid w:val="0086040D"/>
    <w:rsid w:val="00860F80"/>
    <w:rsid w:val="00861126"/>
    <w:rsid w:val="008615A4"/>
    <w:rsid w:val="0086237C"/>
    <w:rsid w:val="0086252E"/>
    <w:rsid w:val="00862F5B"/>
    <w:rsid w:val="00863784"/>
    <w:rsid w:val="00865146"/>
    <w:rsid w:val="00865F43"/>
    <w:rsid w:val="00866F38"/>
    <w:rsid w:val="00867000"/>
    <w:rsid w:val="0086746E"/>
    <w:rsid w:val="00870F03"/>
    <w:rsid w:val="0087102A"/>
    <w:rsid w:val="00872387"/>
    <w:rsid w:val="00872427"/>
    <w:rsid w:val="00872458"/>
    <w:rsid w:val="00872728"/>
    <w:rsid w:val="0087292F"/>
    <w:rsid w:val="00872FA0"/>
    <w:rsid w:val="00873BEC"/>
    <w:rsid w:val="00874515"/>
    <w:rsid w:val="0087461F"/>
    <w:rsid w:val="008756FA"/>
    <w:rsid w:val="00876D06"/>
    <w:rsid w:val="008800AF"/>
    <w:rsid w:val="0088081D"/>
    <w:rsid w:val="0088221B"/>
    <w:rsid w:val="00883B61"/>
    <w:rsid w:val="00883B8A"/>
    <w:rsid w:val="00883CC2"/>
    <w:rsid w:val="008840F6"/>
    <w:rsid w:val="00885485"/>
    <w:rsid w:val="00886599"/>
    <w:rsid w:val="008867D8"/>
    <w:rsid w:val="00886A19"/>
    <w:rsid w:val="00886EBD"/>
    <w:rsid w:val="00887AE4"/>
    <w:rsid w:val="00887C93"/>
    <w:rsid w:val="00891401"/>
    <w:rsid w:val="008915A1"/>
    <w:rsid w:val="008917B9"/>
    <w:rsid w:val="008918EC"/>
    <w:rsid w:val="00891AAA"/>
    <w:rsid w:val="00891D52"/>
    <w:rsid w:val="00892838"/>
    <w:rsid w:val="008928A4"/>
    <w:rsid w:val="00892F35"/>
    <w:rsid w:val="00894519"/>
    <w:rsid w:val="0089460C"/>
    <w:rsid w:val="0089492A"/>
    <w:rsid w:val="00894CF6"/>
    <w:rsid w:val="00895294"/>
    <w:rsid w:val="00895604"/>
    <w:rsid w:val="00895754"/>
    <w:rsid w:val="00896472"/>
    <w:rsid w:val="00896DC8"/>
    <w:rsid w:val="00897478"/>
    <w:rsid w:val="008A051B"/>
    <w:rsid w:val="008A0EBE"/>
    <w:rsid w:val="008A1255"/>
    <w:rsid w:val="008A14C4"/>
    <w:rsid w:val="008A1887"/>
    <w:rsid w:val="008A276C"/>
    <w:rsid w:val="008A2C95"/>
    <w:rsid w:val="008A36E7"/>
    <w:rsid w:val="008A37E7"/>
    <w:rsid w:val="008A429E"/>
    <w:rsid w:val="008A4D41"/>
    <w:rsid w:val="008A630C"/>
    <w:rsid w:val="008A72AA"/>
    <w:rsid w:val="008A7938"/>
    <w:rsid w:val="008B0136"/>
    <w:rsid w:val="008B0252"/>
    <w:rsid w:val="008B151D"/>
    <w:rsid w:val="008B2A6D"/>
    <w:rsid w:val="008B3368"/>
    <w:rsid w:val="008B479D"/>
    <w:rsid w:val="008B482F"/>
    <w:rsid w:val="008B5A6C"/>
    <w:rsid w:val="008B7489"/>
    <w:rsid w:val="008B7D17"/>
    <w:rsid w:val="008C0281"/>
    <w:rsid w:val="008C0D90"/>
    <w:rsid w:val="008C0FFE"/>
    <w:rsid w:val="008C1023"/>
    <w:rsid w:val="008C1936"/>
    <w:rsid w:val="008C2131"/>
    <w:rsid w:val="008C228B"/>
    <w:rsid w:val="008C294D"/>
    <w:rsid w:val="008C2D31"/>
    <w:rsid w:val="008C3142"/>
    <w:rsid w:val="008C3BB5"/>
    <w:rsid w:val="008C42F9"/>
    <w:rsid w:val="008C5139"/>
    <w:rsid w:val="008C5859"/>
    <w:rsid w:val="008C6268"/>
    <w:rsid w:val="008C6723"/>
    <w:rsid w:val="008C68B7"/>
    <w:rsid w:val="008C6A49"/>
    <w:rsid w:val="008C6E32"/>
    <w:rsid w:val="008C715C"/>
    <w:rsid w:val="008C7DED"/>
    <w:rsid w:val="008D030B"/>
    <w:rsid w:val="008D1122"/>
    <w:rsid w:val="008D4354"/>
    <w:rsid w:val="008D4B18"/>
    <w:rsid w:val="008D54C5"/>
    <w:rsid w:val="008D5B09"/>
    <w:rsid w:val="008D5C9D"/>
    <w:rsid w:val="008D5CE7"/>
    <w:rsid w:val="008D63C1"/>
    <w:rsid w:val="008D65DB"/>
    <w:rsid w:val="008D6F4A"/>
    <w:rsid w:val="008D7022"/>
    <w:rsid w:val="008D713B"/>
    <w:rsid w:val="008D780E"/>
    <w:rsid w:val="008E045C"/>
    <w:rsid w:val="008E11E3"/>
    <w:rsid w:val="008E17A5"/>
    <w:rsid w:val="008E36CB"/>
    <w:rsid w:val="008E3C36"/>
    <w:rsid w:val="008E45BF"/>
    <w:rsid w:val="008E47C3"/>
    <w:rsid w:val="008E4847"/>
    <w:rsid w:val="008E79B9"/>
    <w:rsid w:val="008E7D5B"/>
    <w:rsid w:val="008E7FE0"/>
    <w:rsid w:val="008F06F1"/>
    <w:rsid w:val="008F0A57"/>
    <w:rsid w:val="008F0C70"/>
    <w:rsid w:val="008F2118"/>
    <w:rsid w:val="008F334D"/>
    <w:rsid w:val="008F4942"/>
    <w:rsid w:val="008F53AE"/>
    <w:rsid w:val="008F5983"/>
    <w:rsid w:val="008F6A46"/>
    <w:rsid w:val="008F6B5B"/>
    <w:rsid w:val="008F6E2F"/>
    <w:rsid w:val="008F6EB9"/>
    <w:rsid w:val="008F76D1"/>
    <w:rsid w:val="008F7A41"/>
    <w:rsid w:val="009000B4"/>
    <w:rsid w:val="00900E1B"/>
    <w:rsid w:val="009019BE"/>
    <w:rsid w:val="00901C53"/>
    <w:rsid w:val="00902A32"/>
    <w:rsid w:val="00903907"/>
    <w:rsid w:val="00903925"/>
    <w:rsid w:val="00903DBA"/>
    <w:rsid w:val="00904209"/>
    <w:rsid w:val="00904ADA"/>
    <w:rsid w:val="00905287"/>
    <w:rsid w:val="00907312"/>
    <w:rsid w:val="00907572"/>
    <w:rsid w:val="0091072E"/>
    <w:rsid w:val="00911208"/>
    <w:rsid w:val="0091129E"/>
    <w:rsid w:val="009119F2"/>
    <w:rsid w:val="00911CC5"/>
    <w:rsid w:val="0091226D"/>
    <w:rsid w:val="00912387"/>
    <w:rsid w:val="009124CD"/>
    <w:rsid w:val="00912C25"/>
    <w:rsid w:val="00912E83"/>
    <w:rsid w:val="0091395F"/>
    <w:rsid w:val="00914460"/>
    <w:rsid w:val="00914A9F"/>
    <w:rsid w:val="00914E08"/>
    <w:rsid w:val="00917881"/>
    <w:rsid w:val="00920A9D"/>
    <w:rsid w:val="00921E24"/>
    <w:rsid w:val="00922027"/>
    <w:rsid w:val="00923450"/>
    <w:rsid w:val="0092397B"/>
    <w:rsid w:val="00924445"/>
    <w:rsid w:val="009264D5"/>
    <w:rsid w:val="0092786B"/>
    <w:rsid w:val="00927D27"/>
    <w:rsid w:val="009309BE"/>
    <w:rsid w:val="00930D2F"/>
    <w:rsid w:val="00931E79"/>
    <w:rsid w:val="00931F58"/>
    <w:rsid w:val="00932589"/>
    <w:rsid w:val="00933FC4"/>
    <w:rsid w:val="009341D1"/>
    <w:rsid w:val="00934712"/>
    <w:rsid w:val="00934AB0"/>
    <w:rsid w:val="00934BA2"/>
    <w:rsid w:val="00934CF2"/>
    <w:rsid w:val="009351C7"/>
    <w:rsid w:val="009352E7"/>
    <w:rsid w:val="00935EF3"/>
    <w:rsid w:val="00936372"/>
    <w:rsid w:val="009367BE"/>
    <w:rsid w:val="00936E9F"/>
    <w:rsid w:val="0093728B"/>
    <w:rsid w:val="0094055C"/>
    <w:rsid w:val="00942F47"/>
    <w:rsid w:val="009438C3"/>
    <w:rsid w:val="00943E51"/>
    <w:rsid w:val="00943F9A"/>
    <w:rsid w:val="00944131"/>
    <w:rsid w:val="00944A2C"/>
    <w:rsid w:val="00944FB8"/>
    <w:rsid w:val="0094510D"/>
    <w:rsid w:val="00945890"/>
    <w:rsid w:val="00946886"/>
    <w:rsid w:val="00946E5D"/>
    <w:rsid w:val="009478C6"/>
    <w:rsid w:val="00947908"/>
    <w:rsid w:val="00947B19"/>
    <w:rsid w:val="00951DAC"/>
    <w:rsid w:val="00951F60"/>
    <w:rsid w:val="009535CE"/>
    <w:rsid w:val="00953B76"/>
    <w:rsid w:val="009546E0"/>
    <w:rsid w:val="00955B3A"/>
    <w:rsid w:val="00956DF2"/>
    <w:rsid w:val="00957B23"/>
    <w:rsid w:val="00957FA2"/>
    <w:rsid w:val="00960157"/>
    <w:rsid w:val="009616CD"/>
    <w:rsid w:val="00961CD1"/>
    <w:rsid w:val="0096229E"/>
    <w:rsid w:val="00962595"/>
    <w:rsid w:val="00962681"/>
    <w:rsid w:val="00962F60"/>
    <w:rsid w:val="009633D0"/>
    <w:rsid w:val="00964534"/>
    <w:rsid w:val="00964553"/>
    <w:rsid w:val="00965EF4"/>
    <w:rsid w:val="009660EA"/>
    <w:rsid w:val="00966BD5"/>
    <w:rsid w:val="00967451"/>
    <w:rsid w:val="00970B05"/>
    <w:rsid w:val="009725F8"/>
    <w:rsid w:val="00972B43"/>
    <w:rsid w:val="0097356C"/>
    <w:rsid w:val="009736CF"/>
    <w:rsid w:val="00974EE0"/>
    <w:rsid w:val="00975122"/>
    <w:rsid w:val="00975594"/>
    <w:rsid w:val="009768B5"/>
    <w:rsid w:val="00976B52"/>
    <w:rsid w:val="00976E8F"/>
    <w:rsid w:val="00977013"/>
    <w:rsid w:val="00977880"/>
    <w:rsid w:val="00977F0F"/>
    <w:rsid w:val="009806BE"/>
    <w:rsid w:val="009807A1"/>
    <w:rsid w:val="00981824"/>
    <w:rsid w:val="009822C3"/>
    <w:rsid w:val="009828D9"/>
    <w:rsid w:val="00982C44"/>
    <w:rsid w:val="00982CA3"/>
    <w:rsid w:val="00983131"/>
    <w:rsid w:val="00983830"/>
    <w:rsid w:val="00983B0D"/>
    <w:rsid w:val="009857EE"/>
    <w:rsid w:val="009864AF"/>
    <w:rsid w:val="00987737"/>
    <w:rsid w:val="00987E21"/>
    <w:rsid w:val="00987FEB"/>
    <w:rsid w:val="009905CE"/>
    <w:rsid w:val="00992046"/>
    <w:rsid w:val="009933A7"/>
    <w:rsid w:val="00994798"/>
    <w:rsid w:val="009952EF"/>
    <w:rsid w:val="0099530E"/>
    <w:rsid w:val="009958F5"/>
    <w:rsid w:val="00995B12"/>
    <w:rsid w:val="009966E6"/>
    <w:rsid w:val="009A0AB2"/>
    <w:rsid w:val="009A0F61"/>
    <w:rsid w:val="009A0FD5"/>
    <w:rsid w:val="009A10E2"/>
    <w:rsid w:val="009A275A"/>
    <w:rsid w:val="009A3715"/>
    <w:rsid w:val="009A3DC1"/>
    <w:rsid w:val="009A4304"/>
    <w:rsid w:val="009A4773"/>
    <w:rsid w:val="009A4AC6"/>
    <w:rsid w:val="009A51BD"/>
    <w:rsid w:val="009A524C"/>
    <w:rsid w:val="009A55AD"/>
    <w:rsid w:val="009A59ED"/>
    <w:rsid w:val="009A78BC"/>
    <w:rsid w:val="009B05A0"/>
    <w:rsid w:val="009B06A0"/>
    <w:rsid w:val="009B06F4"/>
    <w:rsid w:val="009B0C80"/>
    <w:rsid w:val="009B0C8B"/>
    <w:rsid w:val="009B1C71"/>
    <w:rsid w:val="009B30E7"/>
    <w:rsid w:val="009B3E8E"/>
    <w:rsid w:val="009B5186"/>
    <w:rsid w:val="009B5374"/>
    <w:rsid w:val="009B55F9"/>
    <w:rsid w:val="009B5CE7"/>
    <w:rsid w:val="009B5E3E"/>
    <w:rsid w:val="009B5FFB"/>
    <w:rsid w:val="009B6560"/>
    <w:rsid w:val="009B6B30"/>
    <w:rsid w:val="009B6D34"/>
    <w:rsid w:val="009B7044"/>
    <w:rsid w:val="009B73ED"/>
    <w:rsid w:val="009C01B4"/>
    <w:rsid w:val="009C0342"/>
    <w:rsid w:val="009C09E0"/>
    <w:rsid w:val="009C15A9"/>
    <w:rsid w:val="009C1BD4"/>
    <w:rsid w:val="009C1D6E"/>
    <w:rsid w:val="009C208B"/>
    <w:rsid w:val="009C2319"/>
    <w:rsid w:val="009C24FA"/>
    <w:rsid w:val="009C2D38"/>
    <w:rsid w:val="009C428C"/>
    <w:rsid w:val="009C4627"/>
    <w:rsid w:val="009C57A7"/>
    <w:rsid w:val="009C60DC"/>
    <w:rsid w:val="009C6BBC"/>
    <w:rsid w:val="009C785F"/>
    <w:rsid w:val="009D06AC"/>
    <w:rsid w:val="009D076B"/>
    <w:rsid w:val="009D0BDC"/>
    <w:rsid w:val="009D10CD"/>
    <w:rsid w:val="009D22F9"/>
    <w:rsid w:val="009D362E"/>
    <w:rsid w:val="009D435E"/>
    <w:rsid w:val="009D6A8A"/>
    <w:rsid w:val="009D6E9F"/>
    <w:rsid w:val="009D7929"/>
    <w:rsid w:val="009D79CE"/>
    <w:rsid w:val="009E0466"/>
    <w:rsid w:val="009E17C2"/>
    <w:rsid w:val="009E1CBE"/>
    <w:rsid w:val="009E26C9"/>
    <w:rsid w:val="009E3FC5"/>
    <w:rsid w:val="009E52DF"/>
    <w:rsid w:val="009E700C"/>
    <w:rsid w:val="009E71E8"/>
    <w:rsid w:val="009E7701"/>
    <w:rsid w:val="009E77E9"/>
    <w:rsid w:val="009E7C76"/>
    <w:rsid w:val="009E7CB6"/>
    <w:rsid w:val="009F0CDA"/>
    <w:rsid w:val="009F1955"/>
    <w:rsid w:val="009F1C28"/>
    <w:rsid w:val="009F241E"/>
    <w:rsid w:val="009F2FD8"/>
    <w:rsid w:val="009F5802"/>
    <w:rsid w:val="009F6A5B"/>
    <w:rsid w:val="009F6FF5"/>
    <w:rsid w:val="009F7A41"/>
    <w:rsid w:val="00A00387"/>
    <w:rsid w:val="00A00C43"/>
    <w:rsid w:val="00A01337"/>
    <w:rsid w:val="00A015FF"/>
    <w:rsid w:val="00A01760"/>
    <w:rsid w:val="00A01B76"/>
    <w:rsid w:val="00A03795"/>
    <w:rsid w:val="00A0395F"/>
    <w:rsid w:val="00A03BBC"/>
    <w:rsid w:val="00A045DE"/>
    <w:rsid w:val="00A04B59"/>
    <w:rsid w:val="00A04C4C"/>
    <w:rsid w:val="00A04DF7"/>
    <w:rsid w:val="00A04E3C"/>
    <w:rsid w:val="00A05B27"/>
    <w:rsid w:val="00A05FFA"/>
    <w:rsid w:val="00A06ADF"/>
    <w:rsid w:val="00A0726A"/>
    <w:rsid w:val="00A10762"/>
    <w:rsid w:val="00A1151E"/>
    <w:rsid w:val="00A1219A"/>
    <w:rsid w:val="00A14F0D"/>
    <w:rsid w:val="00A15079"/>
    <w:rsid w:val="00A162A4"/>
    <w:rsid w:val="00A17134"/>
    <w:rsid w:val="00A17548"/>
    <w:rsid w:val="00A175FF"/>
    <w:rsid w:val="00A17A4E"/>
    <w:rsid w:val="00A21281"/>
    <w:rsid w:val="00A217F2"/>
    <w:rsid w:val="00A21E9F"/>
    <w:rsid w:val="00A21F31"/>
    <w:rsid w:val="00A22097"/>
    <w:rsid w:val="00A232A5"/>
    <w:rsid w:val="00A24166"/>
    <w:rsid w:val="00A24168"/>
    <w:rsid w:val="00A24B05"/>
    <w:rsid w:val="00A24ED8"/>
    <w:rsid w:val="00A26462"/>
    <w:rsid w:val="00A26C8B"/>
    <w:rsid w:val="00A26D15"/>
    <w:rsid w:val="00A27D6C"/>
    <w:rsid w:val="00A30286"/>
    <w:rsid w:val="00A3126E"/>
    <w:rsid w:val="00A31C96"/>
    <w:rsid w:val="00A31D34"/>
    <w:rsid w:val="00A32719"/>
    <w:rsid w:val="00A3273D"/>
    <w:rsid w:val="00A32F2A"/>
    <w:rsid w:val="00A3315E"/>
    <w:rsid w:val="00A337F9"/>
    <w:rsid w:val="00A33B82"/>
    <w:rsid w:val="00A33C87"/>
    <w:rsid w:val="00A33F27"/>
    <w:rsid w:val="00A34D26"/>
    <w:rsid w:val="00A362F3"/>
    <w:rsid w:val="00A36443"/>
    <w:rsid w:val="00A371D0"/>
    <w:rsid w:val="00A400CB"/>
    <w:rsid w:val="00A4162F"/>
    <w:rsid w:val="00A41828"/>
    <w:rsid w:val="00A41BBD"/>
    <w:rsid w:val="00A41D8A"/>
    <w:rsid w:val="00A41F60"/>
    <w:rsid w:val="00A4297D"/>
    <w:rsid w:val="00A441F0"/>
    <w:rsid w:val="00A44B80"/>
    <w:rsid w:val="00A45264"/>
    <w:rsid w:val="00A452FA"/>
    <w:rsid w:val="00A45A0B"/>
    <w:rsid w:val="00A45C92"/>
    <w:rsid w:val="00A464E3"/>
    <w:rsid w:val="00A46641"/>
    <w:rsid w:val="00A47446"/>
    <w:rsid w:val="00A47653"/>
    <w:rsid w:val="00A47AD0"/>
    <w:rsid w:val="00A50858"/>
    <w:rsid w:val="00A50CAF"/>
    <w:rsid w:val="00A522F6"/>
    <w:rsid w:val="00A524C6"/>
    <w:rsid w:val="00A53366"/>
    <w:rsid w:val="00A5451A"/>
    <w:rsid w:val="00A55980"/>
    <w:rsid w:val="00A572A2"/>
    <w:rsid w:val="00A572E9"/>
    <w:rsid w:val="00A575AE"/>
    <w:rsid w:val="00A608C3"/>
    <w:rsid w:val="00A60F9D"/>
    <w:rsid w:val="00A61FEE"/>
    <w:rsid w:val="00A6335E"/>
    <w:rsid w:val="00A63C61"/>
    <w:rsid w:val="00A63C97"/>
    <w:rsid w:val="00A645C0"/>
    <w:rsid w:val="00A6465A"/>
    <w:rsid w:val="00A64C00"/>
    <w:rsid w:val="00A651C1"/>
    <w:rsid w:val="00A66D85"/>
    <w:rsid w:val="00A701A5"/>
    <w:rsid w:val="00A704D4"/>
    <w:rsid w:val="00A70898"/>
    <w:rsid w:val="00A7134A"/>
    <w:rsid w:val="00A71C65"/>
    <w:rsid w:val="00A726ED"/>
    <w:rsid w:val="00A730A8"/>
    <w:rsid w:val="00A730E5"/>
    <w:rsid w:val="00A73580"/>
    <w:rsid w:val="00A73621"/>
    <w:rsid w:val="00A73BF0"/>
    <w:rsid w:val="00A75152"/>
    <w:rsid w:val="00A76270"/>
    <w:rsid w:val="00A766DE"/>
    <w:rsid w:val="00A76B78"/>
    <w:rsid w:val="00A776C3"/>
    <w:rsid w:val="00A8059B"/>
    <w:rsid w:val="00A817ED"/>
    <w:rsid w:val="00A83C35"/>
    <w:rsid w:val="00A84187"/>
    <w:rsid w:val="00A863AC"/>
    <w:rsid w:val="00A8644B"/>
    <w:rsid w:val="00A86DB1"/>
    <w:rsid w:val="00A874A3"/>
    <w:rsid w:val="00A878A8"/>
    <w:rsid w:val="00A908C9"/>
    <w:rsid w:val="00A90FFA"/>
    <w:rsid w:val="00A91834"/>
    <w:rsid w:val="00A91FD9"/>
    <w:rsid w:val="00A9202A"/>
    <w:rsid w:val="00A923C1"/>
    <w:rsid w:val="00A92439"/>
    <w:rsid w:val="00A927EE"/>
    <w:rsid w:val="00A942A5"/>
    <w:rsid w:val="00A94795"/>
    <w:rsid w:val="00A94997"/>
    <w:rsid w:val="00A94E27"/>
    <w:rsid w:val="00A95A43"/>
    <w:rsid w:val="00A968D1"/>
    <w:rsid w:val="00A96B0B"/>
    <w:rsid w:val="00A97BA1"/>
    <w:rsid w:val="00AA065D"/>
    <w:rsid w:val="00AA07D0"/>
    <w:rsid w:val="00AA0FAF"/>
    <w:rsid w:val="00AA12F9"/>
    <w:rsid w:val="00AA2922"/>
    <w:rsid w:val="00AA2935"/>
    <w:rsid w:val="00AA2E75"/>
    <w:rsid w:val="00AA3060"/>
    <w:rsid w:val="00AA3CB9"/>
    <w:rsid w:val="00AA3E5A"/>
    <w:rsid w:val="00AA4A1F"/>
    <w:rsid w:val="00AA534C"/>
    <w:rsid w:val="00AA5457"/>
    <w:rsid w:val="00AA59A4"/>
    <w:rsid w:val="00AA59D9"/>
    <w:rsid w:val="00AA6886"/>
    <w:rsid w:val="00AA7D15"/>
    <w:rsid w:val="00AA7EE5"/>
    <w:rsid w:val="00AB0101"/>
    <w:rsid w:val="00AB043F"/>
    <w:rsid w:val="00AB069B"/>
    <w:rsid w:val="00AB0A87"/>
    <w:rsid w:val="00AB1BB9"/>
    <w:rsid w:val="00AB22AA"/>
    <w:rsid w:val="00AB2425"/>
    <w:rsid w:val="00AB26AA"/>
    <w:rsid w:val="00AB357E"/>
    <w:rsid w:val="00AB37E8"/>
    <w:rsid w:val="00AB42D1"/>
    <w:rsid w:val="00AB49F4"/>
    <w:rsid w:val="00AB4D9A"/>
    <w:rsid w:val="00AB5F0D"/>
    <w:rsid w:val="00AB61C2"/>
    <w:rsid w:val="00AB7474"/>
    <w:rsid w:val="00AB7568"/>
    <w:rsid w:val="00AB7602"/>
    <w:rsid w:val="00AC0149"/>
    <w:rsid w:val="00AC0711"/>
    <w:rsid w:val="00AC07C5"/>
    <w:rsid w:val="00AC145D"/>
    <w:rsid w:val="00AC1780"/>
    <w:rsid w:val="00AC1B00"/>
    <w:rsid w:val="00AC1D9D"/>
    <w:rsid w:val="00AC230B"/>
    <w:rsid w:val="00AC2829"/>
    <w:rsid w:val="00AC3371"/>
    <w:rsid w:val="00AC3832"/>
    <w:rsid w:val="00AC46D8"/>
    <w:rsid w:val="00AC5AAF"/>
    <w:rsid w:val="00AC6326"/>
    <w:rsid w:val="00AC7070"/>
    <w:rsid w:val="00AC7E6D"/>
    <w:rsid w:val="00AD0880"/>
    <w:rsid w:val="00AD0F15"/>
    <w:rsid w:val="00AD24A3"/>
    <w:rsid w:val="00AD4025"/>
    <w:rsid w:val="00AD5086"/>
    <w:rsid w:val="00AD5316"/>
    <w:rsid w:val="00AD7096"/>
    <w:rsid w:val="00AE076F"/>
    <w:rsid w:val="00AE11AF"/>
    <w:rsid w:val="00AE12C3"/>
    <w:rsid w:val="00AE1425"/>
    <w:rsid w:val="00AE1964"/>
    <w:rsid w:val="00AE44C5"/>
    <w:rsid w:val="00AE4D2C"/>
    <w:rsid w:val="00AE55D7"/>
    <w:rsid w:val="00AE59C6"/>
    <w:rsid w:val="00AE5A2E"/>
    <w:rsid w:val="00AE5A44"/>
    <w:rsid w:val="00AE78B2"/>
    <w:rsid w:val="00AE79F6"/>
    <w:rsid w:val="00AF0288"/>
    <w:rsid w:val="00AF1B63"/>
    <w:rsid w:val="00AF3007"/>
    <w:rsid w:val="00AF3139"/>
    <w:rsid w:val="00AF4305"/>
    <w:rsid w:val="00AF4811"/>
    <w:rsid w:val="00AF628E"/>
    <w:rsid w:val="00AF6B4B"/>
    <w:rsid w:val="00AF6F26"/>
    <w:rsid w:val="00AF70EC"/>
    <w:rsid w:val="00AF712E"/>
    <w:rsid w:val="00B004E3"/>
    <w:rsid w:val="00B01182"/>
    <w:rsid w:val="00B02682"/>
    <w:rsid w:val="00B02FCF"/>
    <w:rsid w:val="00B043A2"/>
    <w:rsid w:val="00B045A1"/>
    <w:rsid w:val="00B04B4A"/>
    <w:rsid w:val="00B052C9"/>
    <w:rsid w:val="00B05576"/>
    <w:rsid w:val="00B05A19"/>
    <w:rsid w:val="00B05C0A"/>
    <w:rsid w:val="00B06347"/>
    <w:rsid w:val="00B06778"/>
    <w:rsid w:val="00B07274"/>
    <w:rsid w:val="00B078EA"/>
    <w:rsid w:val="00B07C72"/>
    <w:rsid w:val="00B07F7A"/>
    <w:rsid w:val="00B102F2"/>
    <w:rsid w:val="00B1153A"/>
    <w:rsid w:val="00B12189"/>
    <w:rsid w:val="00B14251"/>
    <w:rsid w:val="00B14A53"/>
    <w:rsid w:val="00B15C7E"/>
    <w:rsid w:val="00B15CD0"/>
    <w:rsid w:val="00B15D99"/>
    <w:rsid w:val="00B17217"/>
    <w:rsid w:val="00B17BFC"/>
    <w:rsid w:val="00B20345"/>
    <w:rsid w:val="00B20493"/>
    <w:rsid w:val="00B2090C"/>
    <w:rsid w:val="00B20EA9"/>
    <w:rsid w:val="00B214AA"/>
    <w:rsid w:val="00B21675"/>
    <w:rsid w:val="00B21B4F"/>
    <w:rsid w:val="00B227A6"/>
    <w:rsid w:val="00B22960"/>
    <w:rsid w:val="00B23CCD"/>
    <w:rsid w:val="00B24C29"/>
    <w:rsid w:val="00B24D8F"/>
    <w:rsid w:val="00B25DEB"/>
    <w:rsid w:val="00B275C9"/>
    <w:rsid w:val="00B27B0C"/>
    <w:rsid w:val="00B31216"/>
    <w:rsid w:val="00B33038"/>
    <w:rsid w:val="00B33478"/>
    <w:rsid w:val="00B337E8"/>
    <w:rsid w:val="00B33C8B"/>
    <w:rsid w:val="00B3413E"/>
    <w:rsid w:val="00B34364"/>
    <w:rsid w:val="00B34D18"/>
    <w:rsid w:val="00B34E7C"/>
    <w:rsid w:val="00B35922"/>
    <w:rsid w:val="00B35988"/>
    <w:rsid w:val="00B361C7"/>
    <w:rsid w:val="00B4059C"/>
    <w:rsid w:val="00B41656"/>
    <w:rsid w:val="00B41899"/>
    <w:rsid w:val="00B41A4C"/>
    <w:rsid w:val="00B42BE0"/>
    <w:rsid w:val="00B42E8B"/>
    <w:rsid w:val="00B4313B"/>
    <w:rsid w:val="00B43FFE"/>
    <w:rsid w:val="00B4495C"/>
    <w:rsid w:val="00B45258"/>
    <w:rsid w:val="00B46A9D"/>
    <w:rsid w:val="00B477E4"/>
    <w:rsid w:val="00B50F30"/>
    <w:rsid w:val="00B513A7"/>
    <w:rsid w:val="00B515F2"/>
    <w:rsid w:val="00B51913"/>
    <w:rsid w:val="00B51982"/>
    <w:rsid w:val="00B51BF4"/>
    <w:rsid w:val="00B51C54"/>
    <w:rsid w:val="00B51E01"/>
    <w:rsid w:val="00B52F92"/>
    <w:rsid w:val="00B53938"/>
    <w:rsid w:val="00B54973"/>
    <w:rsid w:val="00B549A1"/>
    <w:rsid w:val="00B54BD8"/>
    <w:rsid w:val="00B54DB2"/>
    <w:rsid w:val="00B554E4"/>
    <w:rsid w:val="00B56794"/>
    <w:rsid w:val="00B56A0C"/>
    <w:rsid w:val="00B56F8C"/>
    <w:rsid w:val="00B5725E"/>
    <w:rsid w:val="00B5747F"/>
    <w:rsid w:val="00B57D7E"/>
    <w:rsid w:val="00B611ED"/>
    <w:rsid w:val="00B61B6D"/>
    <w:rsid w:val="00B63BDF"/>
    <w:rsid w:val="00B640AB"/>
    <w:rsid w:val="00B646C5"/>
    <w:rsid w:val="00B64EA0"/>
    <w:rsid w:val="00B655F0"/>
    <w:rsid w:val="00B65FC0"/>
    <w:rsid w:val="00B665F0"/>
    <w:rsid w:val="00B66CD3"/>
    <w:rsid w:val="00B6704D"/>
    <w:rsid w:val="00B6770C"/>
    <w:rsid w:val="00B67804"/>
    <w:rsid w:val="00B678EB"/>
    <w:rsid w:val="00B6795B"/>
    <w:rsid w:val="00B67ED5"/>
    <w:rsid w:val="00B7006B"/>
    <w:rsid w:val="00B7071A"/>
    <w:rsid w:val="00B708D8"/>
    <w:rsid w:val="00B7099C"/>
    <w:rsid w:val="00B70F0F"/>
    <w:rsid w:val="00B7116A"/>
    <w:rsid w:val="00B71A08"/>
    <w:rsid w:val="00B71AF5"/>
    <w:rsid w:val="00B71B83"/>
    <w:rsid w:val="00B71E95"/>
    <w:rsid w:val="00B72028"/>
    <w:rsid w:val="00B72147"/>
    <w:rsid w:val="00B728C6"/>
    <w:rsid w:val="00B73152"/>
    <w:rsid w:val="00B735F9"/>
    <w:rsid w:val="00B73928"/>
    <w:rsid w:val="00B73F0D"/>
    <w:rsid w:val="00B74AEA"/>
    <w:rsid w:val="00B75E25"/>
    <w:rsid w:val="00B76B81"/>
    <w:rsid w:val="00B77974"/>
    <w:rsid w:val="00B804F8"/>
    <w:rsid w:val="00B815DF"/>
    <w:rsid w:val="00B81819"/>
    <w:rsid w:val="00B82362"/>
    <w:rsid w:val="00B83FA0"/>
    <w:rsid w:val="00B84CEC"/>
    <w:rsid w:val="00B86F81"/>
    <w:rsid w:val="00B8702D"/>
    <w:rsid w:val="00B87654"/>
    <w:rsid w:val="00B90CA2"/>
    <w:rsid w:val="00B91CF3"/>
    <w:rsid w:val="00B93D69"/>
    <w:rsid w:val="00B93E2D"/>
    <w:rsid w:val="00B94C35"/>
    <w:rsid w:val="00B94EF6"/>
    <w:rsid w:val="00B9506E"/>
    <w:rsid w:val="00B953C7"/>
    <w:rsid w:val="00B96395"/>
    <w:rsid w:val="00B96983"/>
    <w:rsid w:val="00B96ED4"/>
    <w:rsid w:val="00B9766C"/>
    <w:rsid w:val="00B97896"/>
    <w:rsid w:val="00B97E57"/>
    <w:rsid w:val="00BA06B6"/>
    <w:rsid w:val="00BA0C51"/>
    <w:rsid w:val="00BA0FF7"/>
    <w:rsid w:val="00BA1126"/>
    <w:rsid w:val="00BA1AB1"/>
    <w:rsid w:val="00BA1FAB"/>
    <w:rsid w:val="00BA2413"/>
    <w:rsid w:val="00BA279B"/>
    <w:rsid w:val="00BA2A24"/>
    <w:rsid w:val="00BA392F"/>
    <w:rsid w:val="00BA4209"/>
    <w:rsid w:val="00BA491E"/>
    <w:rsid w:val="00BA53CA"/>
    <w:rsid w:val="00BA5E9B"/>
    <w:rsid w:val="00BA71CD"/>
    <w:rsid w:val="00BA73DA"/>
    <w:rsid w:val="00BA7807"/>
    <w:rsid w:val="00BA7D7A"/>
    <w:rsid w:val="00BB0C6D"/>
    <w:rsid w:val="00BB0D0F"/>
    <w:rsid w:val="00BB1136"/>
    <w:rsid w:val="00BB18F2"/>
    <w:rsid w:val="00BB1FE0"/>
    <w:rsid w:val="00BB4FBF"/>
    <w:rsid w:val="00BB51F9"/>
    <w:rsid w:val="00BB6AB3"/>
    <w:rsid w:val="00BB70C5"/>
    <w:rsid w:val="00BB7A33"/>
    <w:rsid w:val="00BB7DCD"/>
    <w:rsid w:val="00BC0863"/>
    <w:rsid w:val="00BC0C7C"/>
    <w:rsid w:val="00BC0E35"/>
    <w:rsid w:val="00BC2AD7"/>
    <w:rsid w:val="00BC36AF"/>
    <w:rsid w:val="00BC435D"/>
    <w:rsid w:val="00BC4455"/>
    <w:rsid w:val="00BC4459"/>
    <w:rsid w:val="00BC616B"/>
    <w:rsid w:val="00BC6E17"/>
    <w:rsid w:val="00BC6FD6"/>
    <w:rsid w:val="00BC730A"/>
    <w:rsid w:val="00BC770B"/>
    <w:rsid w:val="00BC7C4A"/>
    <w:rsid w:val="00BD0029"/>
    <w:rsid w:val="00BD0F12"/>
    <w:rsid w:val="00BD11D7"/>
    <w:rsid w:val="00BD2B8D"/>
    <w:rsid w:val="00BD2E34"/>
    <w:rsid w:val="00BD3CA2"/>
    <w:rsid w:val="00BD4DAA"/>
    <w:rsid w:val="00BD5709"/>
    <w:rsid w:val="00BD5EE7"/>
    <w:rsid w:val="00BD745D"/>
    <w:rsid w:val="00BE14A2"/>
    <w:rsid w:val="00BE1848"/>
    <w:rsid w:val="00BE204C"/>
    <w:rsid w:val="00BE23AA"/>
    <w:rsid w:val="00BE3CD9"/>
    <w:rsid w:val="00BE43EC"/>
    <w:rsid w:val="00BE46A1"/>
    <w:rsid w:val="00BE4856"/>
    <w:rsid w:val="00BE49ED"/>
    <w:rsid w:val="00BE4D63"/>
    <w:rsid w:val="00BE4F9F"/>
    <w:rsid w:val="00BE5AD7"/>
    <w:rsid w:val="00BE5D10"/>
    <w:rsid w:val="00BE5D13"/>
    <w:rsid w:val="00BE5E98"/>
    <w:rsid w:val="00BE689B"/>
    <w:rsid w:val="00BF00BD"/>
    <w:rsid w:val="00BF1308"/>
    <w:rsid w:val="00BF1D55"/>
    <w:rsid w:val="00BF1DC6"/>
    <w:rsid w:val="00BF2094"/>
    <w:rsid w:val="00BF2106"/>
    <w:rsid w:val="00BF2AB8"/>
    <w:rsid w:val="00BF2E05"/>
    <w:rsid w:val="00BF34AF"/>
    <w:rsid w:val="00BF40F1"/>
    <w:rsid w:val="00BF53D1"/>
    <w:rsid w:val="00BF6C72"/>
    <w:rsid w:val="00BF7C25"/>
    <w:rsid w:val="00C002BA"/>
    <w:rsid w:val="00C02897"/>
    <w:rsid w:val="00C028FA"/>
    <w:rsid w:val="00C02E73"/>
    <w:rsid w:val="00C031EA"/>
    <w:rsid w:val="00C04089"/>
    <w:rsid w:val="00C04998"/>
    <w:rsid w:val="00C052D7"/>
    <w:rsid w:val="00C05C79"/>
    <w:rsid w:val="00C1024E"/>
    <w:rsid w:val="00C10667"/>
    <w:rsid w:val="00C120FE"/>
    <w:rsid w:val="00C136F4"/>
    <w:rsid w:val="00C13A78"/>
    <w:rsid w:val="00C15153"/>
    <w:rsid w:val="00C15697"/>
    <w:rsid w:val="00C1649B"/>
    <w:rsid w:val="00C17C39"/>
    <w:rsid w:val="00C20F23"/>
    <w:rsid w:val="00C221C4"/>
    <w:rsid w:val="00C22AF1"/>
    <w:rsid w:val="00C237BB"/>
    <w:rsid w:val="00C23C98"/>
    <w:rsid w:val="00C23D71"/>
    <w:rsid w:val="00C2427B"/>
    <w:rsid w:val="00C24612"/>
    <w:rsid w:val="00C24A7E"/>
    <w:rsid w:val="00C24DA4"/>
    <w:rsid w:val="00C24EF2"/>
    <w:rsid w:val="00C25793"/>
    <w:rsid w:val="00C25ADC"/>
    <w:rsid w:val="00C26E21"/>
    <w:rsid w:val="00C26FA3"/>
    <w:rsid w:val="00C274A0"/>
    <w:rsid w:val="00C27EE0"/>
    <w:rsid w:val="00C309A8"/>
    <w:rsid w:val="00C30C55"/>
    <w:rsid w:val="00C31AA2"/>
    <w:rsid w:val="00C31E89"/>
    <w:rsid w:val="00C32A5C"/>
    <w:rsid w:val="00C330E8"/>
    <w:rsid w:val="00C33B6D"/>
    <w:rsid w:val="00C34412"/>
    <w:rsid w:val="00C345CA"/>
    <w:rsid w:val="00C35121"/>
    <w:rsid w:val="00C35145"/>
    <w:rsid w:val="00C354FB"/>
    <w:rsid w:val="00C35C76"/>
    <w:rsid w:val="00C36812"/>
    <w:rsid w:val="00C36F1C"/>
    <w:rsid w:val="00C37E81"/>
    <w:rsid w:val="00C40060"/>
    <w:rsid w:val="00C40A6C"/>
    <w:rsid w:val="00C40B41"/>
    <w:rsid w:val="00C40D6A"/>
    <w:rsid w:val="00C40EE5"/>
    <w:rsid w:val="00C41C0B"/>
    <w:rsid w:val="00C41F8F"/>
    <w:rsid w:val="00C422AC"/>
    <w:rsid w:val="00C428FF"/>
    <w:rsid w:val="00C43051"/>
    <w:rsid w:val="00C439E9"/>
    <w:rsid w:val="00C43BC8"/>
    <w:rsid w:val="00C43FDF"/>
    <w:rsid w:val="00C4438B"/>
    <w:rsid w:val="00C4559E"/>
    <w:rsid w:val="00C45E4C"/>
    <w:rsid w:val="00C47D62"/>
    <w:rsid w:val="00C508C0"/>
    <w:rsid w:val="00C51107"/>
    <w:rsid w:val="00C51C76"/>
    <w:rsid w:val="00C51D86"/>
    <w:rsid w:val="00C51DA0"/>
    <w:rsid w:val="00C521CF"/>
    <w:rsid w:val="00C5241E"/>
    <w:rsid w:val="00C52636"/>
    <w:rsid w:val="00C5318E"/>
    <w:rsid w:val="00C533EA"/>
    <w:rsid w:val="00C535AB"/>
    <w:rsid w:val="00C5386D"/>
    <w:rsid w:val="00C53C40"/>
    <w:rsid w:val="00C53E96"/>
    <w:rsid w:val="00C56394"/>
    <w:rsid w:val="00C56BBA"/>
    <w:rsid w:val="00C60338"/>
    <w:rsid w:val="00C60694"/>
    <w:rsid w:val="00C6069F"/>
    <w:rsid w:val="00C60857"/>
    <w:rsid w:val="00C60BBD"/>
    <w:rsid w:val="00C62165"/>
    <w:rsid w:val="00C639A7"/>
    <w:rsid w:val="00C63B4D"/>
    <w:rsid w:val="00C643B6"/>
    <w:rsid w:val="00C648B2"/>
    <w:rsid w:val="00C649E9"/>
    <w:rsid w:val="00C652A1"/>
    <w:rsid w:val="00C67608"/>
    <w:rsid w:val="00C703E7"/>
    <w:rsid w:val="00C712C5"/>
    <w:rsid w:val="00C713B4"/>
    <w:rsid w:val="00C718E7"/>
    <w:rsid w:val="00C725C3"/>
    <w:rsid w:val="00C72D49"/>
    <w:rsid w:val="00C72EC5"/>
    <w:rsid w:val="00C73650"/>
    <w:rsid w:val="00C7366C"/>
    <w:rsid w:val="00C73EF8"/>
    <w:rsid w:val="00C7445A"/>
    <w:rsid w:val="00C74A5D"/>
    <w:rsid w:val="00C74DBA"/>
    <w:rsid w:val="00C74EDD"/>
    <w:rsid w:val="00C7647D"/>
    <w:rsid w:val="00C765CD"/>
    <w:rsid w:val="00C769EA"/>
    <w:rsid w:val="00C77E01"/>
    <w:rsid w:val="00C77F45"/>
    <w:rsid w:val="00C80BBF"/>
    <w:rsid w:val="00C8113A"/>
    <w:rsid w:val="00C82325"/>
    <w:rsid w:val="00C8246E"/>
    <w:rsid w:val="00C826E0"/>
    <w:rsid w:val="00C842E7"/>
    <w:rsid w:val="00C84425"/>
    <w:rsid w:val="00C84E5E"/>
    <w:rsid w:val="00C85223"/>
    <w:rsid w:val="00C8568A"/>
    <w:rsid w:val="00C856C8"/>
    <w:rsid w:val="00C860BA"/>
    <w:rsid w:val="00C8615E"/>
    <w:rsid w:val="00C90DD8"/>
    <w:rsid w:val="00C9112B"/>
    <w:rsid w:val="00C918DB"/>
    <w:rsid w:val="00C91A4B"/>
    <w:rsid w:val="00C920BD"/>
    <w:rsid w:val="00C92F0D"/>
    <w:rsid w:val="00C92FC5"/>
    <w:rsid w:val="00C93997"/>
    <w:rsid w:val="00C94689"/>
    <w:rsid w:val="00C95561"/>
    <w:rsid w:val="00C9669E"/>
    <w:rsid w:val="00C96835"/>
    <w:rsid w:val="00C96DF0"/>
    <w:rsid w:val="00C96E8C"/>
    <w:rsid w:val="00C972ED"/>
    <w:rsid w:val="00C973DF"/>
    <w:rsid w:val="00CA00CA"/>
    <w:rsid w:val="00CA0296"/>
    <w:rsid w:val="00CA16B2"/>
    <w:rsid w:val="00CA1E46"/>
    <w:rsid w:val="00CA3B78"/>
    <w:rsid w:val="00CA4320"/>
    <w:rsid w:val="00CA4ADB"/>
    <w:rsid w:val="00CA4C6C"/>
    <w:rsid w:val="00CA5932"/>
    <w:rsid w:val="00CA6097"/>
    <w:rsid w:val="00CA6E44"/>
    <w:rsid w:val="00CB014A"/>
    <w:rsid w:val="00CB05C4"/>
    <w:rsid w:val="00CB1FED"/>
    <w:rsid w:val="00CB4594"/>
    <w:rsid w:val="00CB5D93"/>
    <w:rsid w:val="00CB6B27"/>
    <w:rsid w:val="00CB724D"/>
    <w:rsid w:val="00CB7A6E"/>
    <w:rsid w:val="00CB7AA1"/>
    <w:rsid w:val="00CC0FC9"/>
    <w:rsid w:val="00CC10D4"/>
    <w:rsid w:val="00CC1165"/>
    <w:rsid w:val="00CC1E72"/>
    <w:rsid w:val="00CC289F"/>
    <w:rsid w:val="00CC2FA5"/>
    <w:rsid w:val="00CC31C7"/>
    <w:rsid w:val="00CC3E6A"/>
    <w:rsid w:val="00CC4FEF"/>
    <w:rsid w:val="00CC5C26"/>
    <w:rsid w:val="00CC6120"/>
    <w:rsid w:val="00CC61A4"/>
    <w:rsid w:val="00CD0C08"/>
    <w:rsid w:val="00CD0E15"/>
    <w:rsid w:val="00CD1819"/>
    <w:rsid w:val="00CD20E5"/>
    <w:rsid w:val="00CD2F0A"/>
    <w:rsid w:val="00CD2FD5"/>
    <w:rsid w:val="00CD3AB4"/>
    <w:rsid w:val="00CD3B23"/>
    <w:rsid w:val="00CD3FEB"/>
    <w:rsid w:val="00CD43D9"/>
    <w:rsid w:val="00CD56AC"/>
    <w:rsid w:val="00CD7777"/>
    <w:rsid w:val="00CD7E46"/>
    <w:rsid w:val="00CE14FC"/>
    <w:rsid w:val="00CE3326"/>
    <w:rsid w:val="00CE367A"/>
    <w:rsid w:val="00CE4421"/>
    <w:rsid w:val="00CE6634"/>
    <w:rsid w:val="00CE6724"/>
    <w:rsid w:val="00CE7163"/>
    <w:rsid w:val="00CF003B"/>
    <w:rsid w:val="00CF1140"/>
    <w:rsid w:val="00CF2B2D"/>
    <w:rsid w:val="00CF2E9C"/>
    <w:rsid w:val="00CF2F1A"/>
    <w:rsid w:val="00CF343C"/>
    <w:rsid w:val="00CF34B7"/>
    <w:rsid w:val="00CF3B28"/>
    <w:rsid w:val="00CF4801"/>
    <w:rsid w:val="00CF4C0D"/>
    <w:rsid w:val="00CF744E"/>
    <w:rsid w:val="00CF7FF4"/>
    <w:rsid w:val="00D001B4"/>
    <w:rsid w:val="00D00A8A"/>
    <w:rsid w:val="00D0100F"/>
    <w:rsid w:val="00D01B30"/>
    <w:rsid w:val="00D01F90"/>
    <w:rsid w:val="00D02577"/>
    <w:rsid w:val="00D02CAA"/>
    <w:rsid w:val="00D02DB3"/>
    <w:rsid w:val="00D04905"/>
    <w:rsid w:val="00D04FAC"/>
    <w:rsid w:val="00D05DE4"/>
    <w:rsid w:val="00D06B9B"/>
    <w:rsid w:val="00D06BE6"/>
    <w:rsid w:val="00D070C2"/>
    <w:rsid w:val="00D10582"/>
    <w:rsid w:val="00D111EE"/>
    <w:rsid w:val="00D12411"/>
    <w:rsid w:val="00D130D7"/>
    <w:rsid w:val="00D134EB"/>
    <w:rsid w:val="00D13BBA"/>
    <w:rsid w:val="00D142DD"/>
    <w:rsid w:val="00D145B3"/>
    <w:rsid w:val="00D1528E"/>
    <w:rsid w:val="00D154A0"/>
    <w:rsid w:val="00D154E5"/>
    <w:rsid w:val="00D15C77"/>
    <w:rsid w:val="00D17732"/>
    <w:rsid w:val="00D20250"/>
    <w:rsid w:val="00D20830"/>
    <w:rsid w:val="00D21457"/>
    <w:rsid w:val="00D2220F"/>
    <w:rsid w:val="00D22799"/>
    <w:rsid w:val="00D242BE"/>
    <w:rsid w:val="00D24A60"/>
    <w:rsid w:val="00D2523C"/>
    <w:rsid w:val="00D2566A"/>
    <w:rsid w:val="00D26016"/>
    <w:rsid w:val="00D30BE0"/>
    <w:rsid w:val="00D32C62"/>
    <w:rsid w:val="00D330CD"/>
    <w:rsid w:val="00D34EBC"/>
    <w:rsid w:val="00D35018"/>
    <w:rsid w:val="00D355B5"/>
    <w:rsid w:val="00D35C8F"/>
    <w:rsid w:val="00D37BD5"/>
    <w:rsid w:val="00D4177E"/>
    <w:rsid w:val="00D4186A"/>
    <w:rsid w:val="00D421DD"/>
    <w:rsid w:val="00D42544"/>
    <w:rsid w:val="00D45055"/>
    <w:rsid w:val="00D4522F"/>
    <w:rsid w:val="00D45776"/>
    <w:rsid w:val="00D458EA"/>
    <w:rsid w:val="00D45902"/>
    <w:rsid w:val="00D464BD"/>
    <w:rsid w:val="00D464CC"/>
    <w:rsid w:val="00D4694F"/>
    <w:rsid w:val="00D46D33"/>
    <w:rsid w:val="00D50400"/>
    <w:rsid w:val="00D50766"/>
    <w:rsid w:val="00D51662"/>
    <w:rsid w:val="00D517AB"/>
    <w:rsid w:val="00D5184F"/>
    <w:rsid w:val="00D51A7A"/>
    <w:rsid w:val="00D52114"/>
    <w:rsid w:val="00D52C86"/>
    <w:rsid w:val="00D534AF"/>
    <w:rsid w:val="00D543A5"/>
    <w:rsid w:val="00D54CA8"/>
    <w:rsid w:val="00D55130"/>
    <w:rsid w:val="00D55C4D"/>
    <w:rsid w:val="00D57E53"/>
    <w:rsid w:val="00D60025"/>
    <w:rsid w:val="00D60180"/>
    <w:rsid w:val="00D61BDF"/>
    <w:rsid w:val="00D622B9"/>
    <w:rsid w:val="00D6266A"/>
    <w:rsid w:val="00D62DF7"/>
    <w:rsid w:val="00D637E1"/>
    <w:rsid w:val="00D63BA8"/>
    <w:rsid w:val="00D63DBF"/>
    <w:rsid w:val="00D64608"/>
    <w:rsid w:val="00D6552F"/>
    <w:rsid w:val="00D656A8"/>
    <w:rsid w:val="00D660C5"/>
    <w:rsid w:val="00D67D00"/>
    <w:rsid w:val="00D67E9A"/>
    <w:rsid w:val="00D70333"/>
    <w:rsid w:val="00D7049E"/>
    <w:rsid w:val="00D706B1"/>
    <w:rsid w:val="00D709C7"/>
    <w:rsid w:val="00D7172C"/>
    <w:rsid w:val="00D7216A"/>
    <w:rsid w:val="00D72BE8"/>
    <w:rsid w:val="00D72EAE"/>
    <w:rsid w:val="00D7344F"/>
    <w:rsid w:val="00D73588"/>
    <w:rsid w:val="00D73B49"/>
    <w:rsid w:val="00D744AA"/>
    <w:rsid w:val="00D751F0"/>
    <w:rsid w:val="00D76966"/>
    <w:rsid w:val="00D76A7E"/>
    <w:rsid w:val="00D76DDB"/>
    <w:rsid w:val="00D772F8"/>
    <w:rsid w:val="00D77B60"/>
    <w:rsid w:val="00D80862"/>
    <w:rsid w:val="00D80A6D"/>
    <w:rsid w:val="00D80C18"/>
    <w:rsid w:val="00D813FB"/>
    <w:rsid w:val="00D81560"/>
    <w:rsid w:val="00D82598"/>
    <w:rsid w:val="00D83052"/>
    <w:rsid w:val="00D87CC9"/>
    <w:rsid w:val="00D87D4A"/>
    <w:rsid w:val="00D90012"/>
    <w:rsid w:val="00D90332"/>
    <w:rsid w:val="00D9044C"/>
    <w:rsid w:val="00D909C3"/>
    <w:rsid w:val="00D920E0"/>
    <w:rsid w:val="00D92459"/>
    <w:rsid w:val="00D92947"/>
    <w:rsid w:val="00D929D0"/>
    <w:rsid w:val="00D92FDF"/>
    <w:rsid w:val="00D93047"/>
    <w:rsid w:val="00D9338B"/>
    <w:rsid w:val="00D93DC2"/>
    <w:rsid w:val="00D93FA0"/>
    <w:rsid w:val="00D951A4"/>
    <w:rsid w:val="00D95806"/>
    <w:rsid w:val="00D95C80"/>
    <w:rsid w:val="00D963AE"/>
    <w:rsid w:val="00D97EF1"/>
    <w:rsid w:val="00DA020E"/>
    <w:rsid w:val="00DA0263"/>
    <w:rsid w:val="00DA1E0C"/>
    <w:rsid w:val="00DA2FFA"/>
    <w:rsid w:val="00DA418D"/>
    <w:rsid w:val="00DA42F3"/>
    <w:rsid w:val="00DA50A8"/>
    <w:rsid w:val="00DA5B29"/>
    <w:rsid w:val="00DA60CE"/>
    <w:rsid w:val="00DA6450"/>
    <w:rsid w:val="00DA677F"/>
    <w:rsid w:val="00DA7009"/>
    <w:rsid w:val="00DA7264"/>
    <w:rsid w:val="00DA77ED"/>
    <w:rsid w:val="00DA7A1A"/>
    <w:rsid w:val="00DB018D"/>
    <w:rsid w:val="00DB0A39"/>
    <w:rsid w:val="00DB12B6"/>
    <w:rsid w:val="00DB1894"/>
    <w:rsid w:val="00DB29F8"/>
    <w:rsid w:val="00DB3448"/>
    <w:rsid w:val="00DB3CD1"/>
    <w:rsid w:val="00DB4245"/>
    <w:rsid w:val="00DB434B"/>
    <w:rsid w:val="00DB5B9C"/>
    <w:rsid w:val="00DB5F2F"/>
    <w:rsid w:val="00DB6573"/>
    <w:rsid w:val="00DB7CB5"/>
    <w:rsid w:val="00DB7E75"/>
    <w:rsid w:val="00DC2E93"/>
    <w:rsid w:val="00DC300E"/>
    <w:rsid w:val="00DC47ED"/>
    <w:rsid w:val="00DC5079"/>
    <w:rsid w:val="00DC6733"/>
    <w:rsid w:val="00DC6FE8"/>
    <w:rsid w:val="00DC76C3"/>
    <w:rsid w:val="00DC7DBE"/>
    <w:rsid w:val="00DD0453"/>
    <w:rsid w:val="00DD0D1A"/>
    <w:rsid w:val="00DD1163"/>
    <w:rsid w:val="00DD116B"/>
    <w:rsid w:val="00DD1BB1"/>
    <w:rsid w:val="00DD21CE"/>
    <w:rsid w:val="00DD2BA1"/>
    <w:rsid w:val="00DD2C31"/>
    <w:rsid w:val="00DD3C34"/>
    <w:rsid w:val="00DD44CB"/>
    <w:rsid w:val="00DD4A03"/>
    <w:rsid w:val="00DD4A0A"/>
    <w:rsid w:val="00DD4E6F"/>
    <w:rsid w:val="00DD4FAC"/>
    <w:rsid w:val="00DD5174"/>
    <w:rsid w:val="00DD56A2"/>
    <w:rsid w:val="00DD5DDA"/>
    <w:rsid w:val="00DD6122"/>
    <w:rsid w:val="00DD6A27"/>
    <w:rsid w:val="00DD6D6A"/>
    <w:rsid w:val="00DD72D1"/>
    <w:rsid w:val="00DE0A73"/>
    <w:rsid w:val="00DE0D72"/>
    <w:rsid w:val="00DE27AA"/>
    <w:rsid w:val="00DE2A93"/>
    <w:rsid w:val="00DE31AC"/>
    <w:rsid w:val="00DE3C4C"/>
    <w:rsid w:val="00DE41AF"/>
    <w:rsid w:val="00DE4426"/>
    <w:rsid w:val="00DE6151"/>
    <w:rsid w:val="00DE67C5"/>
    <w:rsid w:val="00DE6AA1"/>
    <w:rsid w:val="00DE753F"/>
    <w:rsid w:val="00DE779F"/>
    <w:rsid w:val="00DE7831"/>
    <w:rsid w:val="00DE7BED"/>
    <w:rsid w:val="00DF04A3"/>
    <w:rsid w:val="00DF06FD"/>
    <w:rsid w:val="00DF099D"/>
    <w:rsid w:val="00DF10F3"/>
    <w:rsid w:val="00DF1288"/>
    <w:rsid w:val="00DF1B9F"/>
    <w:rsid w:val="00DF2085"/>
    <w:rsid w:val="00DF25AA"/>
    <w:rsid w:val="00DF2672"/>
    <w:rsid w:val="00DF3B9C"/>
    <w:rsid w:val="00DF4036"/>
    <w:rsid w:val="00DF482B"/>
    <w:rsid w:val="00DF48CF"/>
    <w:rsid w:val="00DF5A4B"/>
    <w:rsid w:val="00DF5B69"/>
    <w:rsid w:val="00DF6248"/>
    <w:rsid w:val="00DF639D"/>
    <w:rsid w:val="00DF63E5"/>
    <w:rsid w:val="00DF6D7E"/>
    <w:rsid w:val="00DF6E57"/>
    <w:rsid w:val="00E00851"/>
    <w:rsid w:val="00E0169E"/>
    <w:rsid w:val="00E0361C"/>
    <w:rsid w:val="00E03B1D"/>
    <w:rsid w:val="00E03F33"/>
    <w:rsid w:val="00E0402C"/>
    <w:rsid w:val="00E0415B"/>
    <w:rsid w:val="00E04176"/>
    <w:rsid w:val="00E05258"/>
    <w:rsid w:val="00E053D9"/>
    <w:rsid w:val="00E05CD3"/>
    <w:rsid w:val="00E0681D"/>
    <w:rsid w:val="00E0700C"/>
    <w:rsid w:val="00E101DC"/>
    <w:rsid w:val="00E10595"/>
    <w:rsid w:val="00E116A5"/>
    <w:rsid w:val="00E11841"/>
    <w:rsid w:val="00E12035"/>
    <w:rsid w:val="00E133DB"/>
    <w:rsid w:val="00E14603"/>
    <w:rsid w:val="00E14796"/>
    <w:rsid w:val="00E1485C"/>
    <w:rsid w:val="00E16266"/>
    <w:rsid w:val="00E16D2E"/>
    <w:rsid w:val="00E170AD"/>
    <w:rsid w:val="00E17CA2"/>
    <w:rsid w:val="00E21CE2"/>
    <w:rsid w:val="00E229D4"/>
    <w:rsid w:val="00E239A8"/>
    <w:rsid w:val="00E23D8F"/>
    <w:rsid w:val="00E24A8C"/>
    <w:rsid w:val="00E250C9"/>
    <w:rsid w:val="00E256EC"/>
    <w:rsid w:val="00E2573C"/>
    <w:rsid w:val="00E25925"/>
    <w:rsid w:val="00E26029"/>
    <w:rsid w:val="00E268F5"/>
    <w:rsid w:val="00E276C7"/>
    <w:rsid w:val="00E277B5"/>
    <w:rsid w:val="00E30063"/>
    <w:rsid w:val="00E311A5"/>
    <w:rsid w:val="00E311E0"/>
    <w:rsid w:val="00E31BDE"/>
    <w:rsid w:val="00E3237B"/>
    <w:rsid w:val="00E32D68"/>
    <w:rsid w:val="00E32EB8"/>
    <w:rsid w:val="00E34A31"/>
    <w:rsid w:val="00E34EB7"/>
    <w:rsid w:val="00E354D1"/>
    <w:rsid w:val="00E356D4"/>
    <w:rsid w:val="00E35735"/>
    <w:rsid w:val="00E358A5"/>
    <w:rsid w:val="00E367B1"/>
    <w:rsid w:val="00E37872"/>
    <w:rsid w:val="00E40403"/>
    <w:rsid w:val="00E409FD"/>
    <w:rsid w:val="00E41878"/>
    <w:rsid w:val="00E41D72"/>
    <w:rsid w:val="00E41E5D"/>
    <w:rsid w:val="00E41F04"/>
    <w:rsid w:val="00E430C7"/>
    <w:rsid w:val="00E433AA"/>
    <w:rsid w:val="00E43E2D"/>
    <w:rsid w:val="00E43F73"/>
    <w:rsid w:val="00E44715"/>
    <w:rsid w:val="00E44F3E"/>
    <w:rsid w:val="00E4575B"/>
    <w:rsid w:val="00E45A5E"/>
    <w:rsid w:val="00E45E31"/>
    <w:rsid w:val="00E4696D"/>
    <w:rsid w:val="00E46C93"/>
    <w:rsid w:val="00E46D22"/>
    <w:rsid w:val="00E46D2D"/>
    <w:rsid w:val="00E47898"/>
    <w:rsid w:val="00E47927"/>
    <w:rsid w:val="00E512E7"/>
    <w:rsid w:val="00E51934"/>
    <w:rsid w:val="00E51E3A"/>
    <w:rsid w:val="00E52338"/>
    <w:rsid w:val="00E53088"/>
    <w:rsid w:val="00E53253"/>
    <w:rsid w:val="00E53543"/>
    <w:rsid w:val="00E53CA8"/>
    <w:rsid w:val="00E53D26"/>
    <w:rsid w:val="00E54D53"/>
    <w:rsid w:val="00E5611F"/>
    <w:rsid w:val="00E56437"/>
    <w:rsid w:val="00E564E1"/>
    <w:rsid w:val="00E565C2"/>
    <w:rsid w:val="00E56608"/>
    <w:rsid w:val="00E56AC8"/>
    <w:rsid w:val="00E57299"/>
    <w:rsid w:val="00E57D0E"/>
    <w:rsid w:val="00E60631"/>
    <w:rsid w:val="00E607CF"/>
    <w:rsid w:val="00E60FA4"/>
    <w:rsid w:val="00E62470"/>
    <w:rsid w:val="00E62D0B"/>
    <w:rsid w:val="00E652D8"/>
    <w:rsid w:val="00E655B9"/>
    <w:rsid w:val="00E66B83"/>
    <w:rsid w:val="00E66F6F"/>
    <w:rsid w:val="00E67382"/>
    <w:rsid w:val="00E675F3"/>
    <w:rsid w:val="00E677F5"/>
    <w:rsid w:val="00E720F0"/>
    <w:rsid w:val="00E7229E"/>
    <w:rsid w:val="00E7233A"/>
    <w:rsid w:val="00E724EF"/>
    <w:rsid w:val="00E734FE"/>
    <w:rsid w:val="00E73E70"/>
    <w:rsid w:val="00E741CA"/>
    <w:rsid w:val="00E748D3"/>
    <w:rsid w:val="00E75767"/>
    <w:rsid w:val="00E75EE9"/>
    <w:rsid w:val="00E76C70"/>
    <w:rsid w:val="00E809DE"/>
    <w:rsid w:val="00E80F16"/>
    <w:rsid w:val="00E81913"/>
    <w:rsid w:val="00E81DD7"/>
    <w:rsid w:val="00E82085"/>
    <w:rsid w:val="00E82782"/>
    <w:rsid w:val="00E840A0"/>
    <w:rsid w:val="00E846E6"/>
    <w:rsid w:val="00E87164"/>
    <w:rsid w:val="00E87D5F"/>
    <w:rsid w:val="00E90658"/>
    <w:rsid w:val="00E934E2"/>
    <w:rsid w:val="00E94A78"/>
    <w:rsid w:val="00E96361"/>
    <w:rsid w:val="00E96DA1"/>
    <w:rsid w:val="00E97520"/>
    <w:rsid w:val="00E97F52"/>
    <w:rsid w:val="00EA01FC"/>
    <w:rsid w:val="00EA05F0"/>
    <w:rsid w:val="00EA0A23"/>
    <w:rsid w:val="00EA0E02"/>
    <w:rsid w:val="00EA0E77"/>
    <w:rsid w:val="00EA2B13"/>
    <w:rsid w:val="00EA34C2"/>
    <w:rsid w:val="00EA3D21"/>
    <w:rsid w:val="00EA3F91"/>
    <w:rsid w:val="00EA49AC"/>
    <w:rsid w:val="00EA507D"/>
    <w:rsid w:val="00EA5517"/>
    <w:rsid w:val="00EA590E"/>
    <w:rsid w:val="00EA61D6"/>
    <w:rsid w:val="00EA6709"/>
    <w:rsid w:val="00EB012E"/>
    <w:rsid w:val="00EB0B18"/>
    <w:rsid w:val="00EB187F"/>
    <w:rsid w:val="00EB1C78"/>
    <w:rsid w:val="00EB1DCA"/>
    <w:rsid w:val="00EB1FC9"/>
    <w:rsid w:val="00EB2908"/>
    <w:rsid w:val="00EB302A"/>
    <w:rsid w:val="00EB31EC"/>
    <w:rsid w:val="00EB31FB"/>
    <w:rsid w:val="00EB3455"/>
    <w:rsid w:val="00EB4A68"/>
    <w:rsid w:val="00EB503B"/>
    <w:rsid w:val="00EB5E40"/>
    <w:rsid w:val="00EB644B"/>
    <w:rsid w:val="00EB6AF0"/>
    <w:rsid w:val="00EC065E"/>
    <w:rsid w:val="00EC0983"/>
    <w:rsid w:val="00EC2346"/>
    <w:rsid w:val="00EC2C7B"/>
    <w:rsid w:val="00EC3542"/>
    <w:rsid w:val="00EC3774"/>
    <w:rsid w:val="00EC4D88"/>
    <w:rsid w:val="00EC4FC4"/>
    <w:rsid w:val="00EC5D18"/>
    <w:rsid w:val="00EC6088"/>
    <w:rsid w:val="00EC624E"/>
    <w:rsid w:val="00EC6B89"/>
    <w:rsid w:val="00EC72BB"/>
    <w:rsid w:val="00EC742E"/>
    <w:rsid w:val="00ED0291"/>
    <w:rsid w:val="00ED141B"/>
    <w:rsid w:val="00ED232A"/>
    <w:rsid w:val="00ED34A2"/>
    <w:rsid w:val="00ED3A7E"/>
    <w:rsid w:val="00ED3A81"/>
    <w:rsid w:val="00ED4D60"/>
    <w:rsid w:val="00ED546E"/>
    <w:rsid w:val="00ED57B7"/>
    <w:rsid w:val="00ED5D88"/>
    <w:rsid w:val="00ED623F"/>
    <w:rsid w:val="00ED6C6C"/>
    <w:rsid w:val="00ED6F1F"/>
    <w:rsid w:val="00ED79B9"/>
    <w:rsid w:val="00ED7A27"/>
    <w:rsid w:val="00EE1C47"/>
    <w:rsid w:val="00EE1FFD"/>
    <w:rsid w:val="00EE2259"/>
    <w:rsid w:val="00EE3261"/>
    <w:rsid w:val="00EE40E3"/>
    <w:rsid w:val="00EE436D"/>
    <w:rsid w:val="00EE4DBD"/>
    <w:rsid w:val="00EE56D9"/>
    <w:rsid w:val="00EE6326"/>
    <w:rsid w:val="00EE66D5"/>
    <w:rsid w:val="00EE6961"/>
    <w:rsid w:val="00EE6E25"/>
    <w:rsid w:val="00EE6F01"/>
    <w:rsid w:val="00EE71FB"/>
    <w:rsid w:val="00EF072E"/>
    <w:rsid w:val="00EF07BE"/>
    <w:rsid w:val="00EF0B10"/>
    <w:rsid w:val="00EF0D9E"/>
    <w:rsid w:val="00EF12B2"/>
    <w:rsid w:val="00EF13F7"/>
    <w:rsid w:val="00EF2403"/>
    <w:rsid w:val="00EF25AD"/>
    <w:rsid w:val="00EF28A2"/>
    <w:rsid w:val="00EF2AA1"/>
    <w:rsid w:val="00EF3B8A"/>
    <w:rsid w:val="00EF4ECF"/>
    <w:rsid w:val="00EF52F7"/>
    <w:rsid w:val="00EF6238"/>
    <w:rsid w:val="00EF7F54"/>
    <w:rsid w:val="00F00086"/>
    <w:rsid w:val="00F01A23"/>
    <w:rsid w:val="00F01DD1"/>
    <w:rsid w:val="00F01E73"/>
    <w:rsid w:val="00F02DD0"/>
    <w:rsid w:val="00F02EAC"/>
    <w:rsid w:val="00F03919"/>
    <w:rsid w:val="00F03B64"/>
    <w:rsid w:val="00F03B9D"/>
    <w:rsid w:val="00F04517"/>
    <w:rsid w:val="00F0567F"/>
    <w:rsid w:val="00F06346"/>
    <w:rsid w:val="00F06ED7"/>
    <w:rsid w:val="00F07D0B"/>
    <w:rsid w:val="00F11BE5"/>
    <w:rsid w:val="00F12570"/>
    <w:rsid w:val="00F129BE"/>
    <w:rsid w:val="00F12ADD"/>
    <w:rsid w:val="00F13A7A"/>
    <w:rsid w:val="00F14669"/>
    <w:rsid w:val="00F147E4"/>
    <w:rsid w:val="00F14D7F"/>
    <w:rsid w:val="00F1509F"/>
    <w:rsid w:val="00F15B60"/>
    <w:rsid w:val="00F16237"/>
    <w:rsid w:val="00F16331"/>
    <w:rsid w:val="00F16D75"/>
    <w:rsid w:val="00F16E12"/>
    <w:rsid w:val="00F17069"/>
    <w:rsid w:val="00F17275"/>
    <w:rsid w:val="00F17353"/>
    <w:rsid w:val="00F17704"/>
    <w:rsid w:val="00F200D6"/>
    <w:rsid w:val="00F20317"/>
    <w:rsid w:val="00F206DF"/>
    <w:rsid w:val="00F21327"/>
    <w:rsid w:val="00F21404"/>
    <w:rsid w:val="00F2189A"/>
    <w:rsid w:val="00F21A4A"/>
    <w:rsid w:val="00F21AB5"/>
    <w:rsid w:val="00F21C02"/>
    <w:rsid w:val="00F22EAD"/>
    <w:rsid w:val="00F231D9"/>
    <w:rsid w:val="00F238AA"/>
    <w:rsid w:val="00F23F28"/>
    <w:rsid w:val="00F2405C"/>
    <w:rsid w:val="00F24337"/>
    <w:rsid w:val="00F24347"/>
    <w:rsid w:val="00F243F4"/>
    <w:rsid w:val="00F24491"/>
    <w:rsid w:val="00F24C8C"/>
    <w:rsid w:val="00F26A2A"/>
    <w:rsid w:val="00F27A76"/>
    <w:rsid w:val="00F30013"/>
    <w:rsid w:val="00F30651"/>
    <w:rsid w:val="00F30838"/>
    <w:rsid w:val="00F30A4E"/>
    <w:rsid w:val="00F31072"/>
    <w:rsid w:val="00F3125A"/>
    <w:rsid w:val="00F313C5"/>
    <w:rsid w:val="00F31845"/>
    <w:rsid w:val="00F328C6"/>
    <w:rsid w:val="00F33155"/>
    <w:rsid w:val="00F33A03"/>
    <w:rsid w:val="00F34186"/>
    <w:rsid w:val="00F34340"/>
    <w:rsid w:val="00F35D10"/>
    <w:rsid w:val="00F3640A"/>
    <w:rsid w:val="00F368BF"/>
    <w:rsid w:val="00F369C6"/>
    <w:rsid w:val="00F37543"/>
    <w:rsid w:val="00F377A1"/>
    <w:rsid w:val="00F37E4D"/>
    <w:rsid w:val="00F400D2"/>
    <w:rsid w:val="00F42D4E"/>
    <w:rsid w:val="00F42FAD"/>
    <w:rsid w:val="00F4338E"/>
    <w:rsid w:val="00F439E5"/>
    <w:rsid w:val="00F43AF7"/>
    <w:rsid w:val="00F43C3B"/>
    <w:rsid w:val="00F44224"/>
    <w:rsid w:val="00F44247"/>
    <w:rsid w:val="00F45254"/>
    <w:rsid w:val="00F452EF"/>
    <w:rsid w:val="00F45446"/>
    <w:rsid w:val="00F454CD"/>
    <w:rsid w:val="00F466E7"/>
    <w:rsid w:val="00F46D6D"/>
    <w:rsid w:val="00F47E75"/>
    <w:rsid w:val="00F51D41"/>
    <w:rsid w:val="00F51D62"/>
    <w:rsid w:val="00F541E6"/>
    <w:rsid w:val="00F545C2"/>
    <w:rsid w:val="00F54D76"/>
    <w:rsid w:val="00F550D6"/>
    <w:rsid w:val="00F55F2B"/>
    <w:rsid w:val="00F571EA"/>
    <w:rsid w:val="00F57393"/>
    <w:rsid w:val="00F575D7"/>
    <w:rsid w:val="00F60058"/>
    <w:rsid w:val="00F609FD"/>
    <w:rsid w:val="00F61913"/>
    <w:rsid w:val="00F6206A"/>
    <w:rsid w:val="00F623A8"/>
    <w:rsid w:val="00F6260C"/>
    <w:rsid w:val="00F62626"/>
    <w:rsid w:val="00F62C0C"/>
    <w:rsid w:val="00F62D34"/>
    <w:rsid w:val="00F630EC"/>
    <w:rsid w:val="00F636D7"/>
    <w:rsid w:val="00F654F5"/>
    <w:rsid w:val="00F66467"/>
    <w:rsid w:val="00F66D24"/>
    <w:rsid w:val="00F66E61"/>
    <w:rsid w:val="00F67004"/>
    <w:rsid w:val="00F67A53"/>
    <w:rsid w:val="00F708AC"/>
    <w:rsid w:val="00F7178D"/>
    <w:rsid w:val="00F71856"/>
    <w:rsid w:val="00F718D6"/>
    <w:rsid w:val="00F73F11"/>
    <w:rsid w:val="00F74748"/>
    <w:rsid w:val="00F7492F"/>
    <w:rsid w:val="00F765F9"/>
    <w:rsid w:val="00F76B04"/>
    <w:rsid w:val="00F76C5C"/>
    <w:rsid w:val="00F76E9F"/>
    <w:rsid w:val="00F76FD4"/>
    <w:rsid w:val="00F7702F"/>
    <w:rsid w:val="00F77AD5"/>
    <w:rsid w:val="00F800BC"/>
    <w:rsid w:val="00F8073C"/>
    <w:rsid w:val="00F80758"/>
    <w:rsid w:val="00F81A11"/>
    <w:rsid w:val="00F81D42"/>
    <w:rsid w:val="00F81E85"/>
    <w:rsid w:val="00F82881"/>
    <w:rsid w:val="00F828AB"/>
    <w:rsid w:val="00F828CF"/>
    <w:rsid w:val="00F83C3E"/>
    <w:rsid w:val="00F83E8A"/>
    <w:rsid w:val="00F84327"/>
    <w:rsid w:val="00F849FA"/>
    <w:rsid w:val="00F8517D"/>
    <w:rsid w:val="00F8543E"/>
    <w:rsid w:val="00F85BBD"/>
    <w:rsid w:val="00F85CAC"/>
    <w:rsid w:val="00F85F74"/>
    <w:rsid w:val="00F863AE"/>
    <w:rsid w:val="00F878A7"/>
    <w:rsid w:val="00F9114E"/>
    <w:rsid w:val="00F915F0"/>
    <w:rsid w:val="00F91A8F"/>
    <w:rsid w:val="00F927DE"/>
    <w:rsid w:val="00F92AC8"/>
    <w:rsid w:val="00F9327D"/>
    <w:rsid w:val="00F93924"/>
    <w:rsid w:val="00F93959"/>
    <w:rsid w:val="00F94231"/>
    <w:rsid w:val="00F95778"/>
    <w:rsid w:val="00F9584A"/>
    <w:rsid w:val="00F95FF4"/>
    <w:rsid w:val="00F969D7"/>
    <w:rsid w:val="00F96DA0"/>
    <w:rsid w:val="00FA056A"/>
    <w:rsid w:val="00FA0C12"/>
    <w:rsid w:val="00FA26CA"/>
    <w:rsid w:val="00FA26F3"/>
    <w:rsid w:val="00FA3C33"/>
    <w:rsid w:val="00FA4CA0"/>
    <w:rsid w:val="00FA5DA0"/>
    <w:rsid w:val="00FA69C0"/>
    <w:rsid w:val="00FA6ABD"/>
    <w:rsid w:val="00FA7324"/>
    <w:rsid w:val="00FA760F"/>
    <w:rsid w:val="00FA7CC6"/>
    <w:rsid w:val="00FA7D67"/>
    <w:rsid w:val="00FB0672"/>
    <w:rsid w:val="00FB1CF7"/>
    <w:rsid w:val="00FB1F37"/>
    <w:rsid w:val="00FB2AAC"/>
    <w:rsid w:val="00FB2E16"/>
    <w:rsid w:val="00FB4B48"/>
    <w:rsid w:val="00FB59CB"/>
    <w:rsid w:val="00FB68CC"/>
    <w:rsid w:val="00FB7089"/>
    <w:rsid w:val="00FB73C9"/>
    <w:rsid w:val="00FB7544"/>
    <w:rsid w:val="00FB7A6C"/>
    <w:rsid w:val="00FB7AC2"/>
    <w:rsid w:val="00FC062E"/>
    <w:rsid w:val="00FC06C6"/>
    <w:rsid w:val="00FC12BB"/>
    <w:rsid w:val="00FC1653"/>
    <w:rsid w:val="00FC3A7A"/>
    <w:rsid w:val="00FC3CC3"/>
    <w:rsid w:val="00FC7298"/>
    <w:rsid w:val="00FD0C07"/>
    <w:rsid w:val="00FD1C05"/>
    <w:rsid w:val="00FD221F"/>
    <w:rsid w:val="00FD2331"/>
    <w:rsid w:val="00FD2F15"/>
    <w:rsid w:val="00FD334D"/>
    <w:rsid w:val="00FD3911"/>
    <w:rsid w:val="00FD3A19"/>
    <w:rsid w:val="00FD4AE4"/>
    <w:rsid w:val="00FD4ECF"/>
    <w:rsid w:val="00FD5A92"/>
    <w:rsid w:val="00FD617C"/>
    <w:rsid w:val="00FD7A19"/>
    <w:rsid w:val="00FD7D0E"/>
    <w:rsid w:val="00FE0C34"/>
    <w:rsid w:val="00FE12A3"/>
    <w:rsid w:val="00FE1570"/>
    <w:rsid w:val="00FE15C5"/>
    <w:rsid w:val="00FE1C51"/>
    <w:rsid w:val="00FE24DE"/>
    <w:rsid w:val="00FE37BF"/>
    <w:rsid w:val="00FE3A6C"/>
    <w:rsid w:val="00FE4261"/>
    <w:rsid w:val="00FE4A7F"/>
    <w:rsid w:val="00FE4AE2"/>
    <w:rsid w:val="00FE6E09"/>
    <w:rsid w:val="00FE7B89"/>
    <w:rsid w:val="00FF0D01"/>
    <w:rsid w:val="00FF10B8"/>
    <w:rsid w:val="00FF178C"/>
    <w:rsid w:val="00FF1C6A"/>
    <w:rsid w:val="00FF24F4"/>
    <w:rsid w:val="00FF41CC"/>
    <w:rsid w:val="00FF4565"/>
    <w:rsid w:val="00FF4788"/>
    <w:rsid w:val="00FF6B89"/>
    <w:rsid w:val="00FF6DDB"/>
    <w:rsid w:val="00FF70C7"/>
  </w:rsids>
  <m:mathPr>
    <m:mathFont m:val="Cambria Math"/>
    <m:brkBin m:val="before"/>
    <m:brkBinSub m:val="--"/>
    <m:smallFrac m:val="0"/>
    <m:dispDef/>
    <m:lMargin m:val="0"/>
    <m:rMargin m:val="0"/>
    <m:defJc m:val="centerGroup"/>
    <m:wrapIndent m:val="1440"/>
    <m:intLim m:val="subSup"/>
    <m:naryLim m:val="undOvr"/>
  </m:mathPr>
  <w:themeFontLang w:val="ru-RU"/>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66DBC6F1"/>
  <w15:docId w15:val="{9E602F4C-A184-4F28-AA18-9AEE4ABE4DC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rsid w:val="0033090F"/>
    <w:rPr>
      <w:rFonts w:ascii="Times New Roman" w:hAnsi="Times New Roman"/>
    </w:rPr>
  </w:style>
  <w:style w:type="paragraph" w:styleId="1">
    <w:name w:val="heading 1"/>
    <w:basedOn w:val="a"/>
    <w:next w:val="a"/>
    <w:link w:val="10"/>
    <w:uiPriority w:val="9"/>
    <w:qFormat/>
    <w:rsid w:val="00FE37BF"/>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2">
    <w:name w:val="heading 2"/>
    <w:basedOn w:val="a"/>
    <w:link w:val="20"/>
    <w:uiPriority w:val="9"/>
    <w:qFormat/>
    <w:rsid w:val="003A46CE"/>
    <w:pPr>
      <w:spacing w:before="100" w:beforeAutospacing="1" w:after="100" w:afterAutospacing="1" w:line="240" w:lineRule="auto"/>
      <w:outlineLvl w:val="1"/>
    </w:pPr>
    <w:rPr>
      <w:rFonts w:eastAsia="Times New Roman" w:cs="Times New Roman"/>
      <w:b/>
      <w:bCs/>
      <w:sz w:val="36"/>
      <w:szCs w:val="36"/>
      <w:lang w:val="ru-RU" w:eastAsia="ru-RU"/>
    </w:rPr>
  </w:style>
  <w:style w:type="paragraph" w:styleId="3">
    <w:name w:val="heading 3"/>
    <w:basedOn w:val="a"/>
    <w:next w:val="a"/>
    <w:link w:val="30"/>
    <w:uiPriority w:val="9"/>
    <w:semiHidden/>
    <w:unhideWhenUsed/>
    <w:qFormat/>
    <w:rsid w:val="00110C58"/>
    <w:pPr>
      <w:keepNext/>
      <w:keepLines/>
      <w:spacing w:before="200" w:after="0"/>
      <w:outlineLvl w:val="2"/>
    </w:pPr>
    <w:rPr>
      <w:rFonts w:asciiTheme="majorHAnsi" w:eastAsiaTheme="majorEastAsia" w:hAnsiTheme="majorHAnsi" w:cstheme="majorBidi"/>
      <w:b/>
      <w:bCs/>
      <w:color w:val="5B9BD5" w:themeColor="accent1"/>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character" w:customStyle="1" w:styleId="10">
    <w:name w:val="Заголовок 1 Знак"/>
    <w:basedOn w:val="a0"/>
    <w:link w:val="1"/>
    <w:uiPriority w:val="9"/>
    <w:rsid w:val="00FE37BF"/>
    <w:rPr>
      <w:rFonts w:asciiTheme="majorHAnsi" w:eastAsiaTheme="majorEastAsia" w:hAnsiTheme="majorHAnsi" w:cstheme="majorBidi"/>
      <w:color w:val="2E74B5" w:themeColor="accent1" w:themeShade="BF"/>
      <w:sz w:val="32"/>
      <w:szCs w:val="32"/>
    </w:rPr>
  </w:style>
  <w:style w:type="paragraph" w:styleId="a3">
    <w:name w:val="Normal (Web)"/>
    <w:basedOn w:val="a"/>
    <w:uiPriority w:val="99"/>
    <w:unhideWhenUsed/>
    <w:rsid w:val="00066C97"/>
    <w:rPr>
      <w:rFonts w:cs="Times New Roman"/>
      <w:sz w:val="24"/>
      <w:szCs w:val="24"/>
    </w:rPr>
  </w:style>
  <w:style w:type="paragraph" w:styleId="a4">
    <w:name w:val="List Paragraph"/>
    <w:basedOn w:val="a"/>
    <w:uiPriority w:val="34"/>
    <w:qFormat/>
    <w:rsid w:val="00696F2C"/>
    <w:pPr>
      <w:ind w:left="720"/>
      <w:contextualSpacing/>
    </w:pPr>
  </w:style>
  <w:style w:type="paragraph" w:styleId="a5">
    <w:name w:val="header"/>
    <w:basedOn w:val="a"/>
    <w:link w:val="a6"/>
    <w:uiPriority w:val="99"/>
    <w:unhideWhenUsed/>
    <w:rsid w:val="00F313C5"/>
    <w:pPr>
      <w:tabs>
        <w:tab w:val="center" w:pos="4677"/>
        <w:tab w:val="right" w:pos="9355"/>
      </w:tabs>
      <w:spacing w:after="0" w:line="240" w:lineRule="auto"/>
    </w:pPr>
  </w:style>
  <w:style w:type="character" w:customStyle="1" w:styleId="a6">
    <w:name w:val="Верхний колонтитул Знак"/>
    <w:basedOn w:val="a0"/>
    <w:link w:val="a5"/>
    <w:uiPriority w:val="99"/>
    <w:rsid w:val="00F313C5"/>
  </w:style>
  <w:style w:type="paragraph" w:styleId="a7">
    <w:name w:val="footer"/>
    <w:basedOn w:val="a"/>
    <w:link w:val="a8"/>
    <w:uiPriority w:val="99"/>
    <w:unhideWhenUsed/>
    <w:rsid w:val="00F313C5"/>
    <w:pPr>
      <w:tabs>
        <w:tab w:val="center" w:pos="4677"/>
        <w:tab w:val="right" w:pos="9355"/>
      </w:tabs>
      <w:spacing w:after="0" w:line="240" w:lineRule="auto"/>
    </w:pPr>
  </w:style>
  <w:style w:type="character" w:customStyle="1" w:styleId="a8">
    <w:name w:val="Нижний колонтитул Знак"/>
    <w:basedOn w:val="a0"/>
    <w:link w:val="a7"/>
    <w:uiPriority w:val="99"/>
    <w:rsid w:val="00F313C5"/>
  </w:style>
  <w:style w:type="character" w:customStyle="1" w:styleId="30">
    <w:name w:val="Заголовок 3 Знак"/>
    <w:basedOn w:val="a0"/>
    <w:link w:val="3"/>
    <w:uiPriority w:val="9"/>
    <w:semiHidden/>
    <w:rsid w:val="00110C58"/>
    <w:rPr>
      <w:rFonts w:asciiTheme="majorHAnsi" w:eastAsiaTheme="majorEastAsia" w:hAnsiTheme="majorHAnsi" w:cstheme="majorBidi"/>
      <w:b/>
      <w:bCs/>
      <w:color w:val="5B9BD5" w:themeColor="accent1"/>
    </w:rPr>
  </w:style>
  <w:style w:type="character" w:customStyle="1" w:styleId="fontstyle01">
    <w:name w:val="fontstyle01"/>
    <w:basedOn w:val="a0"/>
    <w:rsid w:val="009857EE"/>
    <w:rPr>
      <w:rFonts w:ascii="Times New Roman" w:hAnsi="Times New Roman" w:cs="Times New Roman" w:hint="default"/>
      <w:b/>
      <w:bCs/>
      <w:i w:val="0"/>
      <w:iCs w:val="0"/>
      <w:color w:val="000000"/>
      <w:sz w:val="28"/>
      <w:szCs w:val="28"/>
    </w:rPr>
  </w:style>
  <w:style w:type="character" w:customStyle="1" w:styleId="fontstyle21">
    <w:name w:val="fontstyle21"/>
    <w:basedOn w:val="a0"/>
    <w:rsid w:val="009857EE"/>
    <w:rPr>
      <w:rFonts w:ascii="Times New Roman" w:hAnsi="Times New Roman" w:cs="Times New Roman" w:hint="default"/>
      <w:b w:val="0"/>
      <w:bCs w:val="0"/>
      <w:i w:val="0"/>
      <w:iCs w:val="0"/>
      <w:color w:val="000000"/>
      <w:sz w:val="28"/>
      <w:szCs w:val="28"/>
    </w:rPr>
  </w:style>
  <w:style w:type="table" w:styleId="a9">
    <w:name w:val="Table Grid"/>
    <w:basedOn w:val="a1"/>
    <w:uiPriority w:val="59"/>
    <w:rsid w:val="0092345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11">
    <w:name w:val="toc 1"/>
    <w:basedOn w:val="a"/>
    <w:next w:val="a"/>
    <w:autoRedefine/>
    <w:uiPriority w:val="39"/>
    <w:unhideWhenUsed/>
    <w:rsid w:val="00EA590E"/>
    <w:pPr>
      <w:tabs>
        <w:tab w:val="right" w:leader="dot" w:pos="10205"/>
      </w:tabs>
      <w:spacing w:after="0" w:line="240" w:lineRule="auto"/>
      <w:jc w:val="both"/>
    </w:pPr>
    <w:rPr>
      <w:rFonts w:eastAsia="Calibri" w:cs="Times New Roman"/>
      <w:b/>
      <w:noProof/>
      <w:sz w:val="28"/>
      <w:szCs w:val="28"/>
      <w:lang w:val="ru-RU"/>
    </w:rPr>
  </w:style>
  <w:style w:type="character" w:styleId="aa">
    <w:name w:val="Hyperlink"/>
    <w:basedOn w:val="a0"/>
    <w:uiPriority w:val="99"/>
    <w:unhideWhenUsed/>
    <w:rsid w:val="00A73BF0"/>
    <w:rPr>
      <w:color w:val="0563C1" w:themeColor="hyperlink"/>
      <w:u w:val="single"/>
    </w:rPr>
  </w:style>
  <w:style w:type="paragraph" w:styleId="ab">
    <w:name w:val="Balloon Text"/>
    <w:basedOn w:val="a"/>
    <w:link w:val="ac"/>
    <w:uiPriority w:val="99"/>
    <w:semiHidden/>
    <w:unhideWhenUsed/>
    <w:rsid w:val="00CE7163"/>
    <w:pPr>
      <w:spacing w:after="0" w:line="240" w:lineRule="auto"/>
    </w:pPr>
    <w:rPr>
      <w:rFonts w:ascii="Tahoma" w:hAnsi="Tahoma" w:cs="Tahoma"/>
      <w:sz w:val="16"/>
      <w:szCs w:val="16"/>
    </w:rPr>
  </w:style>
  <w:style w:type="character" w:customStyle="1" w:styleId="ac">
    <w:name w:val="Текст выноски Знак"/>
    <w:basedOn w:val="a0"/>
    <w:link w:val="ab"/>
    <w:uiPriority w:val="99"/>
    <w:semiHidden/>
    <w:rsid w:val="00CE7163"/>
    <w:rPr>
      <w:rFonts w:ascii="Tahoma" w:hAnsi="Tahoma" w:cs="Tahoma"/>
      <w:sz w:val="16"/>
      <w:szCs w:val="16"/>
    </w:rPr>
  </w:style>
  <w:style w:type="paragraph" w:styleId="ad">
    <w:name w:val="footnote text"/>
    <w:basedOn w:val="a"/>
    <w:link w:val="ae"/>
    <w:unhideWhenUsed/>
    <w:rsid w:val="003950D2"/>
    <w:pPr>
      <w:spacing w:after="0" w:line="240" w:lineRule="auto"/>
    </w:pPr>
    <w:rPr>
      <w:sz w:val="20"/>
      <w:szCs w:val="20"/>
      <w:lang w:val="ru-RU"/>
    </w:rPr>
  </w:style>
  <w:style w:type="character" w:customStyle="1" w:styleId="ae">
    <w:name w:val="Текст сноски Знак"/>
    <w:basedOn w:val="a0"/>
    <w:link w:val="ad"/>
    <w:rsid w:val="003950D2"/>
    <w:rPr>
      <w:sz w:val="20"/>
      <w:szCs w:val="20"/>
      <w:lang w:val="ru-RU"/>
    </w:rPr>
  </w:style>
  <w:style w:type="character" w:styleId="af">
    <w:name w:val="footnote reference"/>
    <w:basedOn w:val="a0"/>
    <w:uiPriority w:val="99"/>
    <w:semiHidden/>
    <w:unhideWhenUsed/>
    <w:rsid w:val="003950D2"/>
    <w:rPr>
      <w:vertAlign w:val="superscript"/>
    </w:rPr>
  </w:style>
  <w:style w:type="paragraph" w:styleId="af0">
    <w:name w:val="No Spacing"/>
    <w:aliases w:val="мой рабочий,норма,Айгерим,No Spacing_0,свой,ААА,Без интеБез интервала,Без интервала11,14 TNR,Обя,мелкий,No Spacing1,Без интервала1,МОЙ СТИЛЬ,Елжан,Без интервала2,Без интервала21,Без интервала211,Без интервала3,исполнитель,No Spacing11,А,АА"/>
    <w:link w:val="af1"/>
    <w:uiPriority w:val="1"/>
    <w:qFormat/>
    <w:rsid w:val="00F35D10"/>
    <w:pPr>
      <w:spacing w:after="0" w:line="240" w:lineRule="auto"/>
    </w:pPr>
    <w:rPr>
      <w:lang w:val="ru-RU"/>
    </w:rPr>
  </w:style>
  <w:style w:type="table" w:customStyle="1" w:styleId="12">
    <w:name w:val="Сетка таблицы1"/>
    <w:basedOn w:val="a1"/>
    <w:next w:val="a9"/>
    <w:uiPriority w:val="39"/>
    <w:rsid w:val="00F35D10"/>
    <w:pPr>
      <w:spacing w:after="0" w:line="240" w:lineRule="auto"/>
      <w:ind w:firstLine="720"/>
      <w:jc w:val="both"/>
    </w:pPr>
    <w:rPr>
      <w:rFonts w:ascii="Times New Roman" w:hAnsi="Times New Roman" w:cs="Times New Roman"/>
      <w:sz w:val="28"/>
      <w:szCs w:val="28"/>
      <w:lang w:val="ru-R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af1">
    <w:name w:val="Без интервала Знак"/>
    <w:aliases w:val="мой рабочий Знак,норма Знак,Айгерим Знак,No Spacing_0 Знак,свой Знак,ААА Знак,Без интеБез интервала Знак,Без интервала11 Знак,14 TNR Знак,Обя Знак,мелкий Знак,No Spacing1 Знак,Без интервала1 Знак,МОЙ СТИЛЬ Знак,Елжан Знак,А Знак"/>
    <w:link w:val="af0"/>
    <w:uiPriority w:val="1"/>
    <w:qFormat/>
    <w:locked/>
    <w:rsid w:val="00F35D10"/>
    <w:rPr>
      <w:lang w:val="ru-RU"/>
    </w:rPr>
  </w:style>
  <w:style w:type="paragraph" w:customStyle="1" w:styleId="Default">
    <w:name w:val="Default"/>
    <w:rsid w:val="00EE6961"/>
    <w:pPr>
      <w:autoSpaceDE w:val="0"/>
      <w:autoSpaceDN w:val="0"/>
      <w:adjustRightInd w:val="0"/>
      <w:spacing w:after="0" w:line="240" w:lineRule="auto"/>
    </w:pPr>
    <w:rPr>
      <w:rFonts w:ascii="Times New Roman" w:hAnsi="Times New Roman" w:cs="Times New Roman"/>
      <w:color w:val="000000"/>
      <w:sz w:val="24"/>
      <w:szCs w:val="24"/>
      <w:lang w:val="ru-RU"/>
    </w:rPr>
  </w:style>
  <w:style w:type="character" w:customStyle="1" w:styleId="ss-choice-item-controlmrcssattr">
    <w:name w:val="ss-choice-item-control_mr_css_attr"/>
    <w:basedOn w:val="a0"/>
    <w:rsid w:val="00FF10B8"/>
  </w:style>
  <w:style w:type="character" w:customStyle="1" w:styleId="ss-choice-labelmrcssattr">
    <w:name w:val="ss-choice-label_mr_css_attr"/>
    <w:basedOn w:val="a0"/>
    <w:rsid w:val="00FF10B8"/>
  </w:style>
  <w:style w:type="character" w:customStyle="1" w:styleId="ss-q-other-containermrcssattr">
    <w:name w:val="ss-q-other-container_mr_css_attr"/>
    <w:basedOn w:val="a0"/>
    <w:rsid w:val="00FF10B8"/>
  </w:style>
  <w:style w:type="character" w:customStyle="1" w:styleId="Bodytext">
    <w:name w:val="Body text_"/>
    <w:basedOn w:val="a0"/>
    <w:link w:val="13"/>
    <w:locked/>
    <w:rsid w:val="00B102F2"/>
    <w:rPr>
      <w:rFonts w:ascii="Times New Roman" w:eastAsia="Times New Roman" w:hAnsi="Times New Roman" w:cs="Times New Roman"/>
      <w:sz w:val="27"/>
      <w:szCs w:val="27"/>
      <w:shd w:val="clear" w:color="auto" w:fill="FFFFFF"/>
    </w:rPr>
  </w:style>
  <w:style w:type="paragraph" w:customStyle="1" w:styleId="13">
    <w:name w:val="Основной текст1"/>
    <w:basedOn w:val="a"/>
    <w:link w:val="Bodytext"/>
    <w:rsid w:val="00B102F2"/>
    <w:pPr>
      <w:shd w:val="clear" w:color="auto" w:fill="FFFFFF"/>
      <w:spacing w:after="0" w:line="322" w:lineRule="exact"/>
      <w:jc w:val="both"/>
    </w:pPr>
    <w:rPr>
      <w:rFonts w:eastAsia="Times New Roman" w:cs="Times New Roman"/>
      <w:sz w:val="27"/>
      <w:szCs w:val="27"/>
    </w:rPr>
  </w:style>
  <w:style w:type="character" w:customStyle="1" w:styleId="20">
    <w:name w:val="Заголовок 2 Знак"/>
    <w:basedOn w:val="a0"/>
    <w:link w:val="2"/>
    <w:uiPriority w:val="9"/>
    <w:rsid w:val="003A46CE"/>
    <w:rPr>
      <w:rFonts w:ascii="Times New Roman" w:eastAsia="Times New Roman" w:hAnsi="Times New Roman" w:cs="Times New Roman"/>
      <w:b/>
      <w:bCs/>
      <w:sz w:val="36"/>
      <w:szCs w:val="36"/>
      <w:lang w:val="ru-RU" w:eastAsia="ru-RU"/>
    </w:rPr>
  </w:style>
  <w:style w:type="character" w:styleId="af2">
    <w:name w:val="Unresolved Mention"/>
    <w:basedOn w:val="a0"/>
    <w:uiPriority w:val="99"/>
    <w:semiHidden/>
    <w:unhideWhenUsed/>
    <w:rsid w:val="00D50766"/>
    <w:rPr>
      <w:color w:val="605E5C"/>
      <w:shd w:val="clear" w:color="auto" w:fill="E1DFDD"/>
    </w:rPr>
  </w:style>
  <w:style w:type="paragraph" w:customStyle="1" w:styleId="pj">
    <w:name w:val="pj"/>
    <w:basedOn w:val="a"/>
    <w:rsid w:val="00D26016"/>
    <w:pPr>
      <w:spacing w:before="100" w:beforeAutospacing="1" w:after="100" w:afterAutospacing="1" w:line="240" w:lineRule="auto"/>
    </w:pPr>
    <w:rPr>
      <w:rFonts w:eastAsia="Times New Roman" w:cs="Times New Roman"/>
      <w:sz w:val="24"/>
      <w:szCs w:val="24"/>
      <w:lang w:val="ru-RU" w:eastAsia="ru-RU"/>
    </w:rPr>
  </w:style>
  <w:style w:type="paragraph" w:customStyle="1" w:styleId="TableParagraph">
    <w:name w:val="Table Paragraph"/>
    <w:basedOn w:val="a"/>
    <w:uiPriority w:val="1"/>
    <w:qFormat/>
    <w:pPr>
      <w:widowControl w:val="0"/>
      <w:autoSpaceDE w:val="0"/>
      <w:autoSpaceDN w:val="0"/>
      <w:spacing w:after="0" w:line="240" w:lineRule="auto"/>
      <w:ind w:left="18"/>
    </w:pPr>
    <w:rPr>
      <w:rFonts w:eastAsia="Times New Roman" w:cs="Times New Roman"/>
      <w:lang w:val="kk-KZ"/>
    </w:rPr>
  </w:style>
  <w:style w:type="table" w:customStyle="1" w:styleId="TableNormal0">
    <w:name w:val="Table Normal_0"/>
    <w:uiPriority w:val="2"/>
    <w:semiHidden/>
    <w:unhideWhenUsed/>
    <w:qFormat/>
    <w:pPr>
      <w:widowControl w:val="0"/>
      <w:autoSpaceDE w:val="0"/>
      <w:autoSpaceDN w:val="0"/>
      <w:spacing w:after="0" w:line="240" w:lineRule="auto"/>
    </w:pPr>
    <w:rPr>
      <w:rFonts w:ascii="Calibri" w:eastAsia="Calibri" w:hAnsi="Calibri" w:cs="Times New Roman"/>
    </w:rPr>
    <w:tblPr>
      <w:tblInd w:w="0" w:type="dxa"/>
      <w:tblCellMar>
        <w:top w:w="0" w:type="dxa"/>
        <w:left w:w="0" w:type="dxa"/>
        <w:bottom w:w="0" w:type="dxa"/>
        <w:right w:w="0" w:type="dxa"/>
      </w:tblCellMar>
    </w:tblPr>
  </w:style>
  <w:style w:type="paragraph" w:styleId="af3">
    <w:name w:val="Body Text"/>
    <w:basedOn w:val="a"/>
    <w:uiPriority w:val="1"/>
    <w:qFormat/>
    <w:pPr>
      <w:widowControl w:val="0"/>
      <w:autoSpaceDE w:val="0"/>
      <w:autoSpaceDN w:val="0"/>
      <w:spacing w:after="0" w:line="240" w:lineRule="auto"/>
      <w:ind w:left="143"/>
    </w:pPr>
    <w:rPr>
      <w:rFonts w:eastAsia="Times New Roman" w:cs="Times New Roman"/>
      <w:sz w:val="20"/>
      <w:szCs w:val="20"/>
      <w:lang w:val="kk-KZ"/>
    </w:rPr>
  </w:style>
  <w:style w:type="character" w:styleId="af4">
    <w:name w:val="FollowedHyperlink"/>
    <w:basedOn w:val="a0"/>
    <w:uiPriority w:val="99"/>
    <w:semiHidden/>
    <w:unhideWhenUsed/>
    <w:rsid w:val="004C0361"/>
    <w:rPr>
      <w:color w:val="954F72" w:themeColor="followedHyperlink"/>
      <w:u w:val="single"/>
    </w:rPr>
  </w:style>
  <w:style w:type="character" w:styleId="af5">
    <w:name w:val="Strong"/>
    <w:basedOn w:val="a0"/>
    <w:uiPriority w:val="22"/>
    <w:qFormat/>
    <w:rsid w:val="00502BC2"/>
    <w:rPr>
      <w:b/>
      <w:bCs/>
    </w:rPr>
  </w:style>
  <w:style w:type="paragraph" w:styleId="21">
    <w:name w:val="Body Text 2"/>
    <w:basedOn w:val="a"/>
    <w:link w:val="22"/>
    <w:uiPriority w:val="99"/>
    <w:semiHidden/>
    <w:unhideWhenUsed/>
    <w:rsid w:val="007833D3"/>
    <w:pPr>
      <w:spacing w:after="120" w:line="480" w:lineRule="auto"/>
    </w:pPr>
  </w:style>
  <w:style w:type="character" w:customStyle="1" w:styleId="22">
    <w:name w:val="Основной текст 2 Знак"/>
    <w:basedOn w:val="a0"/>
    <w:link w:val="21"/>
    <w:uiPriority w:val="99"/>
    <w:semiHidden/>
    <w:rsid w:val="007833D3"/>
    <w:rPr>
      <w:rFonts w:ascii="Times New Roman" w:hAnsi="Times New Roman"/>
    </w:rPr>
  </w:style>
  <w:style w:type="paragraph" w:styleId="af6">
    <w:name w:val="Body Text Indent"/>
    <w:basedOn w:val="a"/>
    <w:link w:val="af7"/>
    <w:uiPriority w:val="99"/>
    <w:semiHidden/>
    <w:unhideWhenUsed/>
    <w:rsid w:val="00120CC2"/>
    <w:pPr>
      <w:spacing w:after="120"/>
      <w:ind w:left="283"/>
    </w:pPr>
  </w:style>
  <w:style w:type="character" w:customStyle="1" w:styleId="af7">
    <w:name w:val="Основной текст с отступом Знак"/>
    <w:basedOn w:val="a0"/>
    <w:link w:val="af6"/>
    <w:uiPriority w:val="99"/>
    <w:semiHidden/>
    <w:rsid w:val="00120CC2"/>
    <w:rPr>
      <w:rFonts w:ascii="Times New Roman" w:hAnsi="Times New Roman"/>
    </w:rPr>
  </w:style>
  <w:style w:type="character" w:customStyle="1" w:styleId="paragraph">
    <w:name w:val="paragraph"/>
    <w:basedOn w:val="a0"/>
    <w:rsid w:val="005320DD"/>
  </w:style>
  <w:style w:type="character" w:styleId="af8">
    <w:name w:val="Emphasis"/>
    <w:uiPriority w:val="20"/>
    <w:qFormat/>
    <w:rsid w:val="005320DD"/>
    <w:rPr>
      <w:i/>
      <w:iCs/>
    </w:rPr>
  </w:style>
  <w:style w:type="character" w:customStyle="1" w:styleId="FontStyle27">
    <w:name w:val="Font Style27"/>
    <w:rsid w:val="005320DD"/>
    <w:rPr>
      <w:rFonts w:ascii="Times New Roman" w:hAnsi="Times New Roman" w:cs="Times New Roman"/>
      <w:sz w:val="20"/>
      <w:szCs w:val="20"/>
    </w:rPr>
  </w:style>
  <w:style w:type="character" w:customStyle="1" w:styleId="FontStyle28">
    <w:name w:val="Font Style28"/>
    <w:rsid w:val="005320DD"/>
    <w:rPr>
      <w:rFonts w:ascii="Times New Roman" w:hAnsi="Times New Roman" w:cs="Times New Roman"/>
      <w:b/>
      <w:bCs/>
      <w:sz w:val="20"/>
      <w:szCs w:val="20"/>
    </w:rPr>
  </w:style>
  <w:style w:type="paragraph" w:customStyle="1" w:styleId="Style30">
    <w:name w:val="Style30"/>
    <w:basedOn w:val="a"/>
    <w:uiPriority w:val="99"/>
    <w:rsid w:val="005320DD"/>
    <w:pPr>
      <w:widowControl w:val="0"/>
      <w:autoSpaceDE w:val="0"/>
      <w:autoSpaceDN w:val="0"/>
      <w:adjustRightInd w:val="0"/>
      <w:spacing w:after="0" w:line="180" w:lineRule="exact"/>
      <w:jc w:val="center"/>
    </w:pPr>
    <w:rPr>
      <w:rFonts w:ascii="Arial Narrow" w:eastAsia="Times New Roman" w:hAnsi="Arial Narrow" w:cs="Times New Roman"/>
      <w:sz w:val="24"/>
      <w:szCs w:val="24"/>
      <w:lang w:val="ru-RU" w:eastAsia="ru-RU"/>
    </w:rPr>
  </w:style>
  <w:style w:type="character" w:customStyle="1" w:styleId="A00">
    <w:name w:val="A0"/>
    <w:uiPriority w:val="99"/>
    <w:rsid w:val="005320DD"/>
    <w:rPr>
      <w:b/>
      <w:bCs/>
      <w:color w:val="000000"/>
    </w:rPr>
  </w:style>
  <w:style w:type="character" w:customStyle="1" w:styleId="A30">
    <w:name w:val="A3"/>
    <w:uiPriority w:val="99"/>
    <w:rsid w:val="005320DD"/>
    <w:rPr>
      <w:color w:val="000000"/>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5837977">
      <w:bodyDiv w:val="1"/>
      <w:marLeft w:val="0"/>
      <w:marRight w:val="0"/>
      <w:marTop w:val="0"/>
      <w:marBottom w:val="0"/>
      <w:divBdr>
        <w:top w:val="none" w:sz="0" w:space="0" w:color="auto"/>
        <w:left w:val="none" w:sz="0" w:space="0" w:color="auto"/>
        <w:bottom w:val="none" w:sz="0" w:space="0" w:color="auto"/>
        <w:right w:val="none" w:sz="0" w:space="0" w:color="auto"/>
      </w:divBdr>
    </w:div>
    <w:div w:id="22678839">
      <w:bodyDiv w:val="1"/>
      <w:marLeft w:val="0"/>
      <w:marRight w:val="0"/>
      <w:marTop w:val="0"/>
      <w:marBottom w:val="0"/>
      <w:divBdr>
        <w:top w:val="none" w:sz="0" w:space="0" w:color="auto"/>
        <w:left w:val="none" w:sz="0" w:space="0" w:color="auto"/>
        <w:bottom w:val="none" w:sz="0" w:space="0" w:color="auto"/>
        <w:right w:val="none" w:sz="0" w:space="0" w:color="auto"/>
      </w:divBdr>
    </w:div>
    <w:div w:id="28384721">
      <w:bodyDiv w:val="1"/>
      <w:marLeft w:val="0"/>
      <w:marRight w:val="0"/>
      <w:marTop w:val="0"/>
      <w:marBottom w:val="0"/>
      <w:divBdr>
        <w:top w:val="none" w:sz="0" w:space="0" w:color="auto"/>
        <w:left w:val="none" w:sz="0" w:space="0" w:color="auto"/>
        <w:bottom w:val="none" w:sz="0" w:space="0" w:color="auto"/>
        <w:right w:val="none" w:sz="0" w:space="0" w:color="auto"/>
      </w:divBdr>
    </w:div>
    <w:div w:id="33501148">
      <w:bodyDiv w:val="1"/>
      <w:marLeft w:val="0"/>
      <w:marRight w:val="0"/>
      <w:marTop w:val="0"/>
      <w:marBottom w:val="0"/>
      <w:divBdr>
        <w:top w:val="none" w:sz="0" w:space="0" w:color="auto"/>
        <w:left w:val="none" w:sz="0" w:space="0" w:color="auto"/>
        <w:bottom w:val="none" w:sz="0" w:space="0" w:color="auto"/>
        <w:right w:val="none" w:sz="0" w:space="0" w:color="auto"/>
      </w:divBdr>
    </w:div>
    <w:div w:id="69233413">
      <w:bodyDiv w:val="1"/>
      <w:marLeft w:val="0"/>
      <w:marRight w:val="0"/>
      <w:marTop w:val="0"/>
      <w:marBottom w:val="0"/>
      <w:divBdr>
        <w:top w:val="none" w:sz="0" w:space="0" w:color="auto"/>
        <w:left w:val="none" w:sz="0" w:space="0" w:color="auto"/>
        <w:bottom w:val="none" w:sz="0" w:space="0" w:color="auto"/>
        <w:right w:val="none" w:sz="0" w:space="0" w:color="auto"/>
      </w:divBdr>
    </w:div>
    <w:div w:id="85467151">
      <w:bodyDiv w:val="1"/>
      <w:marLeft w:val="0"/>
      <w:marRight w:val="0"/>
      <w:marTop w:val="0"/>
      <w:marBottom w:val="0"/>
      <w:divBdr>
        <w:top w:val="none" w:sz="0" w:space="0" w:color="auto"/>
        <w:left w:val="none" w:sz="0" w:space="0" w:color="auto"/>
        <w:bottom w:val="none" w:sz="0" w:space="0" w:color="auto"/>
        <w:right w:val="none" w:sz="0" w:space="0" w:color="auto"/>
      </w:divBdr>
    </w:div>
    <w:div w:id="135539150">
      <w:bodyDiv w:val="1"/>
      <w:marLeft w:val="0"/>
      <w:marRight w:val="0"/>
      <w:marTop w:val="0"/>
      <w:marBottom w:val="0"/>
      <w:divBdr>
        <w:top w:val="none" w:sz="0" w:space="0" w:color="auto"/>
        <w:left w:val="none" w:sz="0" w:space="0" w:color="auto"/>
        <w:bottom w:val="none" w:sz="0" w:space="0" w:color="auto"/>
        <w:right w:val="none" w:sz="0" w:space="0" w:color="auto"/>
      </w:divBdr>
    </w:div>
    <w:div w:id="166680946">
      <w:bodyDiv w:val="1"/>
      <w:marLeft w:val="0"/>
      <w:marRight w:val="0"/>
      <w:marTop w:val="0"/>
      <w:marBottom w:val="0"/>
      <w:divBdr>
        <w:top w:val="none" w:sz="0" w:space="0" w:color="auto"/>
        <w:left w:val="none" w:sz="0" w:space="0" w:color="auto"/>
        <w:bottom w:val="none" w:sz="0" w:space="0" w:color="auto"/>
        <w:right w:val="none" w:sz="0" w:space="0" w:color="auto"/>
      </w:divBdr>
    </w:div>
    <w:div w:id="277682498">
      <w:bodyDiv w:val="1"/>
      <w:marLeft w:val="0"/>
      <w:marRight w:val="0"/>
      <w:marTop w:val="0"/>
      <w:marBottom w:val="0"/>
      <w:divBdr>
        <w:top w:val="none" w:sz="0" w:space="0" w:color="auto"/>
        <w:left w:val="none" w:sz="0" w:space="0" w:color="auto"/>
        <w:bottom w:val="none" w:sz="0" w:space="0" w:color="auto"/>
        <w:right w:val="none" w:sz="0" w:space="0" w:color="auto"/>
      </w:divBdr>
    </w:div>
    <w:div w:id="277951954">
      <w:bodyDiv w:val="1"/>
      <w:marLeft w:val="0"/>
      <w:marRight w:val="0"/>
      <w:marTop w:val="0"/>
      <w:marBottom w:val="0"/>
      <w:divBdr>
        <w:top w:val="none" w:sz="0" w:space="0" w:color="auto"/>
        <w:left w:val="none" w:sz="0" w:space="0" w:color="auto"/>
        <w:bottom w:val="none" w:sz="0" w:space="0" w:color="auto"/>
        <w:right w:val="none" w:sz="0" w:space="0" w:color="auto"/>
      </w:divBdr>
    </w:div>
    <w:div w:id="302929112">
      <w:bodyDiv w:val="1"/>
      <w:marLeft w:val="0"/>
      <w:marRight w:val="0"/>
      <w:marTop w:val="0"/>
      <w:marBottom w:val="0"/>
      <w:divBdr>
        <w:top w:val="none" w:sz="0" w:space="0" w:color="auto"/>
        <w:left w:val="none" w:sz="0" w:space="0" w:color="auto"/>
        <w:bottom w:val="none" w:sz="0" w:space="0" w:color="auto"/>
        <w:right w:val="none" w:sz="0" w:space="0" w:color="auto"/>
      </w:divBdr>
    </w:div>
    <w:div w:id="317881836">
      <w:bodyDiv w:val="1"/>
      <w:marLeft w:val="0"/>
      <w:marRight w:val="0"/>
      <w:marTop w:val="0"/>
      <w:marBottom w:val="0"/>
      <w:divBdr>
        <w:top w:val="none" w:sz="0" w:space="0" w:color="auto"/>
        <w:left w:val="none" w:sz="0" w:space="0" w:color="auto"/>
        <w:bottom w:val="none" w:sz="0" w:space="0" w:color="auto"/>
        <w:right w:val="none" w:sz="0" w:space="0" w:color="auto"/>
      </w:divBdr>
    </w:div>
    <w:div w:id="320424974">
      <w:bodyDiv w:val="1"/>
      <w:marLeft w:val="0"/>
      <w:marRight w:val="0"/>
      <w:marTop w:val="0"/>
      <w:marBottom w:val="0"/>
      <w:divBdr>
        <w:top w:val="none" w:sz="0" w:space="0" w:color="auto"/>
        <w:left w:val="none" w:sz="0" w:space="0" w:color="auto"/>
        <w:bottom w:val="none" w:sz="0" w:space="0" w:color="auto"/>
        <w:right w:val="none" w:sz="0" w:space="0" w:color="auto"/>
      </w:divBdr>
    </w:div>
    <w:div w:id="357245860">
      <w:bodyDiv w:val="1"/>
      <w:marLeft w:val="0"/>
      <w:marRight w:val="0"/>
      <w:marTop w:val="0"/>
      <w:marBottom w:val="0"/>
      <w:divBdr>
        <w:top w:val="none" w:sz="0" w:space="0" w:color="auto"/>
        <w:left w:val="none" w:sz="0" w:space="0" w:color="auto"/>
        <w:bottom w:val="none" w:sz="0" w:space="0" w:color="auto"/>
        <w:right w:val="none" w:sz="0" w:space="0" w:color="auto"/>
      </w:divBdr>
    </w:div>
    <w:div w:id="361633903">
      <w:bodyDiv w:val="1"/>
      <w:marLeft w:val="0"/>
      <w:marRight w:val="0"/>
      <w:marTop w:val="0"/>
      <w:marBottom w:val="0"/>
      <w:divBdr>
        <w:top w:val="none" w:sz="0" w:space="0" w:color="auto"/>
        <w:left w:val="none" w:sz="0" w:space="0" w:color="auto"/>
        <w:bottom w:val="none" w:sz="0" w:space="0" w:color="auto"/>
        <w:right w:val="none" w:sz="0" w:space="0" w:color="auto"/>
      </w:divBdr>
    </w:div>
    <w:div w:id="414862453">
      <w:bodyDiv w:val="1"/>
      <w:marLeft w:val="0"/>
      <w:marRight w:val="0"/>
      <w:marTop w:val="0"/>
      <w:marBottom w:val="0"/>
      <w:divBdr>
        <w:top w:val="none" w:sz="0" w:space="0" w:color="auto"/>
        <w:left w:val="none" w:sz="0" w:space="0" w:color="auto"/>
        <w:bottom w:val="none" w:sz="0" w:space="0" w:color="auto"/>
        <w:right w:val="none" w:sz="0" w:space="0" w:color="auto"/>
      </w:divBdr>
    </w:div>
    <w:div w:id="430051624">
      <w:bodyDiv w:val="1"/>
      <w:marLeft w:val="0"/>
      <w:marRight w:val="0"/>
      <w:marTop w:val="0"/>
      <w:marBottom w:val="0"/>
      <w:divBdr>
        <w:top w:val="none" w:sz="0" w:space="0" w:color="auto"/>
        <w:left w:val="none" w:sz="0" w:space="0" w:color="auto"/>
        <w:bottom w:val="none" w:sz="0" w:space="0" w:color="auto"/>
        <w:right w:val="none" w:sz="0" w:space="0" w:color="auto"/>
      </w:divBdr>
    </w:div>
    <w:div w:id="448670073">
      <w:bodyDiv w:val="1"/>
      <w:marLeft w:val="0"/>
      <w:marRight w:val="0"/>
      <w:marTop w:val="0"/>
      <w:marBottom w:val="0"/>
      <w:divBdr>
        <w:top w:val="none" w:sz="0" w:space="0" w:color="auto"/>
        <w:left w:val="none" w:sz="0" w:space="0" w:color="auto"/>
        <w:bottom w:val="none" w:sz="0" w:space="0" w:color="auto"/>
        <w:right w:val="none" w:sz="0" w:space="0" w:color="auto"/>
      </w:divBdr>
    </w:div>
    <w:div w:id="449591763">
      <w:bodyDiv w:val="1"/>
      <w:marLeft w:val="0"/>
      <w:marRight w:val="0"/>
      <w:marTop w:val="0"/>
      <w:marBottom w:val="0"/>
      <w:divBdr>
        <w:top w:val="none" w:sz="0" w:space="0" w:color="auto"/>
        <w:left w:val="none" w:sz="0" w:space="0" w:color="auto"/>
        <w:bottom w:val="none" w:sz="0" w:space="0" w:color="auto"/>
        <w:right w:val="none" w:sz="0" w:space="0" w:color="auto"/>
      </w:divBdr>
    </w:div>
    <w:div w:id="457994255">
      <w:bodyDiv w:val="1"/>
      <w:marLeft w:val="0"/>
      <w:marRight w:val="0"/>
      <w:marTop w:val="0"/>
      <w:marBottom w:val="0"/>
      <w:divBdr>
        <w:top w:val="none" w:sz="0" w:space="0" w:color="auto"/>
        <w:left w:val="none" w:sz="0" w:space="0" w:color="auto"/>
        <w:bottom w:val="none" w:sz="0" w:space="0" w:color="auto"/>
        <w:right w:val="none" w:sz="0" w:space="0" w:color="auto"/>
      </w:divBdr>
    </w:div>
    <w:div w:id="467359552">
      <w:bodyDiv w:val="1"/>
      <w:marLeft w:val="0"/>
      <w:marRight w:val="0"/>
      <w:marTop w:val="0"/>
      <w:marBottom w:val="0"/>
      <w:divBdr>
        <w:top w:val="none" w:sz="0" w:space="0" w:color="auto"/>
        <w:left w:val="none" w:sz="0" w:space="0" w:color="auto"/>
        <w:bottom w:val="none" w:sz="0" w:space="0" w:color="auto"/>
        <w:right w:val="none" w:sz="0" w:space="0" w:color="auto"/>
      </w:divBdr>
    </w:div>
    <w:div w:id="523520738">
      <w:bodyDiv w:val="1"/>
      <w:marLeft w:val="0"/>
      <w:marRight w:val="0"/>
      <w:marTop w:val="0"/>
      <w:marBottom w:val="0"/>
      <w:divBdr>
        <w:top w:val="none" w:sz="0" w:space="0" w:color="auto"/>
        <w:left w:val="none" w:sz="0" w:space="0" w:color="auto"/>
        <w:bottom w:val="none" w:sz="0" w:space="0" w:color="auto"/>
        <w:right w:val="none" w:sz="0" w:space="0" w:color="auto"/>
      </w:divBdr>
    </w:div>
    <w:div w:id="544681865">
      <w:bodyDiv w:val="1"/>
      <w:marLeft w:val="0"/>
      <w:marRight w:val="0"/>
      <w:marTop w:val="0"/>
      <w:marBottom w:val="0"/>
      <w:divBdr>
        <w:top w:val="none" w:sz="0" w:space="0" w:color="auto"/>
        <w:left w:val="none" w:sz="0" w:space="0" w:color="auto"/>
        <w:bottom w:val="none" w:sz="0" w:space="0" w:color="auto"/>
        <w:right w:val="none" w:sz="0" w:space="0" w:color="auto"/>
      </w:divBdr>
    </w:div>
    <w:div w:id="570967801">
      <w:bodyDiv w:val="1"/>
      <w:marLeft w:val="0"/>
      <w:marRight w:val="0"/>
      <w:marTop w:val="0"/>
      <w:marBottom w:val="0"/>
      <w:divBdr>
        <w:top w:val="none" w:sz="0" w:space="0" w:color="auto"/>
        <w:left w:val="none" w:sz="0" w:space="0" w:color="auto"/>
        <w:bottom w:val="none" w:sz="0" w:space="0" w:color="auto"/>
        <w:right w:val="none" w:sz="0" w:space="0" w:color="auto"/>
      </w:divBdr>
    </w:div>
    <w:div w:id="576012350">
      <w:bodyDiv w:val="1"/>
      <w:marLeft w:val="0"/>
      <w:marRight w:val="0"/>
      <w:marTop w:val="0"/>
      <w:marBottom w:val="0"/>
      <w:divBdr>
        <w:top w:val="none" w:sz="0" w:space="0" w:color="auto"/>
        <w:left w:val="none" w:sz="0" w:space="0" w:color="auto"/>
        <w:bottom w:val="none" w:sz="0" w:space="0" w:color="auto"/>
        <w:right w:val="none" w:sz="0" w:space="0" w:color="auto"/>
      </w:divBdr>
    </w:div>
    <w:div w:id="626860127">
      <w:bodyDiv w:val="1"/>
      <w:marLeft w:val="0"/>
      <w:marRight w:val="0"/>
      <w:marTop w:val="0"/>
      <w:marBottom w:val="0"/>
      <w:divBdr>
        <w:top w:val="none" w:sz="0" w:space="0" w:color="auto"/>
        <w:left w:val="none" w:sz="0" w:space="0" w:color="auto"/>
        <w:bottom w:val="none" w:sz="0" w:space="0" w:color="auto"/>
        <w:right w:val="none" w:sz="0" w:space="0" w:color="auto"/>
      </w:divBdr>
    </w:div>
    <w:div w:id="670177567">
      <w:bodyDiv w:val="1"/>
      <w:marLeft w:val="0"/>
      <w:marRight w:val="0"/>
      <w:marTop w:val="0"/>
      <w:marBottom w:val="0"/>
      <w:divBdr>
        <w:top w:val="none" w:sz="0" w:space="0" w:color="auto"/>
        <w:left w:val="none" w:sz="0" w:space="0" w:color="auto"/>
        <w:bottom w:val="none" w:sz="0" w:space="0" w:color="auto"/>
        <w:right w:val="none" w:sz="0" w:space="0" w:color="auto"/>
      </w:divBdr>
    </w:div>
    <w:div w:id="693768951">
      <w:bodyDiv w:val="1"/>
      <w:marLeft w:val="0"/>
      <w:marRight w:val="0"/>
      <w:marTop w:val="0"/>
      <w:marBottom w:val="0"/>
      <w:divBdr>
        <w:top w:val="none" w:sz="0" w:space="0" w:color="auto"/>
        <w:left w:val="none" w:sz="0" w:space="0" w:color="auto"/>
        <w:bottom w:val="none" w:sz="0" w:space="0" w:color="auto"/>
        <w:right w:val="none" w:sz="0" w:space="0" w:color="auto"/>
      </w:divBdr>
    </w:div>
    <w:div w:id="694842946">
      <w:bodyDiv w:val="1"/>
      <w:marLeft w:val="0"/>
      <w:marRight w:val="0"/>
      <w:marTop w:val="0"/>
      <w:marBottom w:val="0"/>
      <w:divBdr>
        <w:top w:val="none" w:sz="0" w:space="0" w:color="auto"/>
        <w:left w:val="none" w:sz="0" w:space="0" w:color="auto"/>
        <w:bottom w:val="none" w:sz="0" w:space="0" w:color="auto"/>
        <w:right w:val="none" w:sz="0" w:space="0" w:color="auto"/>
      </w:divBdr>
    </w:div>
    <w:div w:id="720636020">
      <w:bodyDiv w:val="1"/>
      <w:marLeft w:val="0"/>
      <w:marRight w:val="0"/>
      <w:marTop w:val="0"/>
      <w:marBottom w:val="0"/>
      <w:divBdr>
        <w:top w:val="none" w:sz="0" w:space="0" w:color="auto"/>
        <w:left w:val="none" w:sz="0" w:space="0" w:color="auto"/>
        <w:bottom w:val="none" w:sz="0" w:space="0" w:color="auto"/>
        <w:right w:val="none" w:sz="0" w:space="0" w:color="auto"/>
      </w:divBdr>
    </w:div>
    <w:div w:id="796414751">
      <w:bodyDiv w:val="1"/>
      <w:marLeft w:val="0"/>
      <w:marRight w:val="0"/>
      <w:marTop w:val="0"/>
      <w:marBottom w:val="0"/>
      <w:divBdr>
        <w:top w:val="none" w:sz="0" w:space="0" w:color="auto"/>
        <w:left w:val="none" w:sz="0" w:space="0" w:color="auto"/>
        <w:bottom w:val="none" w:sz="0" w:space="0" w:color="auto"/>
        <w:right w:val="none" w:sz="0" w:space="0" w:color="auto"/>
      </w:divBdr>
    </w:div>
    <w:div w:id="803279430">
      <w:bodyDiv w:val="1"/>
      <w:marLeft w:val="0"/>
      <w:marRight w:val="0"/>
      <w:marTop w:val="0"/>
      <w:marBottom w:val="0"/>
      <w:divBdr>
        <w:top w:val="none" w:sz="0" w:space="0" w:color="auto"/>
        <w:left w:val="none" w:sz="0" w:space="0" w:color="auto"/>
        <w:bottom w:val="none" w:sz="0" w:space="0" w:color="auto"/>
        <w:right w:val="none" w:sz="0" w:space="0" w:color="auto"/>
      </w:divBdr>
    </w:div>
    <w:div w:id="816610438">
      <w:bodyDiv w:val="1"/>
      <w:marLeft w:val="0"/>
      <w:marRight w:val="0"/>
      <w:marTop w:val="0"/>
      <w:marBottom w:val="0"/>
      <w:divBdr>
        <w:top w:val="none" w:sz="0" w:space="0" w:color="auto"/>
        <w:left w:val="none" w:sz="0" w:space="0" w:color="auto"/>
        <w:bottom w:val="none" w:sz="0" w:space="0" w:color="auto"/>
        <w:right w:val="none" w:sz="0" w:space="0" w:color="auto"/>
      </w:divBdr>
    </w:div>
    <w:div w:id="829373741">
      <w:bodyDiv w:val="1"/>
      <w:marLeft w:val="0"/>
      <w:marRight w:val="0"/>
      <w:marTop w:val="0"/>
      <w:marBottom w:val="0"/>
      <w:divBdr>
        <w:top w:val="none" w:sz="0" w:space="0" w:color="auto"/>
        <w:left w:val="none" w:sz="0" w:space="0" w:color="auto"/>
        <w:bottom w:val="none" w:sz="0" w:space="0" w:color="auto"/>
        <w:right w:val="none" w:sz="0" w:space="0" w:color="auto"/>
      </w:divBdr>
    </w:div>
    <w:div w:id="888414179">
      <w:bodyDiv w:val="1"/>
      <w:marLeft w:val="0"/>
      <w:marRight w:val="0"/>
      <w:marTop w:val="0"/>
      <w:marBottom w:val="0"/>
      <w:divBdr>
        <w:top w:val="none" w:sz="0" w:space="0" w:color="auto"/>
        <w:left w:val="none" w:sz="0" w:space="0" w:color="auto"/>
        <w:bottom w:val="none" w:sz="0" w:space="0" w:color="auto"/>
        <w:right w:val="none" w:sz="0" w:space="0" w:color="auto"/>
      </w:divBdr>
    </w:div>
    <w:div w:id="961107583">
      <w:bodyDiv w:val="1"/>
      <w:marLeft w:val="0"/>
      <w:marRight w:val="0"/>
      <w:marTop w:val="0"/>
      <w:marBottom w:val="0"/>
      <w:divBdr>
        <w:top w:val="none" w:sz="0" w:space="0" w:color="auto"/>
        <w:left w:val="none" w:sz="0" w:space="0" w:color="auto"/>
        <w:bottom w:val="none" w:sz="0" w:space="0" w:color="auto"/>
        <w:right w:val="none" w:sz="0" w:space="0" w:color="auto"/>
      </w:divBdr>
    </w:div>
    <w:div w:id="964434414">
      <w:bodyDiv w:val="1"/>
      <w:marLeft w:val="0"/>
      <w:marRight w:val="0"/>
      <w:marTop w:val="0"/>
      <w:marBottom w:val="0"/>
      <w:divBdr>
        <w:top w:val="none" w:sz="0" w:space="0" w:color="auto"/>
        <w:left w:val="none" w:sz="0" w:space="0" w:color="auto"/>
        <w:bottom w:val="none" w:sz="0" w:space="0" w:color="auto"/>
        <w:right w:val="none" w:sz="0" w:space="0" w:color="auto"/>
      </w:divBdr>
      <w:divsChild>
        <w:div w:id="891501006">
          <w:marLeft w:val="0"/>
          <w:marRight w:val="0"/>
          <w:marTop w:val="0"/>
          <w:marBottom w:val="0"/>
          <w:divBdr>
            <w:top w:val="none" w:sz="0" w:space="0" w:color="auto"/>
            <w:left w:val="none" w:sz="0" w:space="0" w:color="auto"/>
            <w:bottom w:val="none" w:sz="0" w:space="0" w:color="auto"/>
            <w:right w:val="none" w:sz="0" w:space="0" w:color="auto"/>
          </w:divBdr>
          <w:divsChild>
            <w:div w:id="1744137618">
              <w:marLeft w:val="0"/>
              <w:marRight w:val="0"/>
              <w:marTop w:val="0"/>
              <w:marBottom w:val="0"/>
              <w:divBdr>
                <w:top w:val="none" w:sz="0" w:space="0" w:color="auto"/>
                <w:left w:val="none" w:sz="0" w:space="0" w:color="auto"/>
                <w:bottom w:val="none" w:sz="0" w:space="0" w:color="auto"/>
                <w:right w:val="none" w:sz="0" w:space="0" w:color="auto"/>
              </w:divBdr>
              <w:divsChild>
                <w:div w:id="73861550">
                  <w:marLeft w:val="0"/>
                  <w:marRight w:val="0"/>
                  <w:marTop w:val="0"/>
                  <w:marBottom w:val="0"/>
                  <w:divBdr>
                    <w:top w:val="none" w:sz="0" w:space="0" w:color="auto"/>
                    <w:left w:val="none" w:sz="0" w:space="0" w:color="auto"/>
                    <w:bottom w:val="none" w:sz="0" w:space="0" w:color="auto"/>
                    <w:right w:val="none" w:sz="0" w:space="0" w:color="auto"/>
                  </w:divBdr>
                  <w:divsChild>
                    <w:div w:id="1366443190">
                      <w:marLeft w:val="0"/>
                      <w:marRight w:val="0"/>
                      <w:marTop w:val="0"/>
                      <w:marBottom w:val="0"/>
                      <w:divBdr>
                        <w:top w:val="none" w:sz="0" w:space="0" w:color="auto"/>
                        <w:left w:val="none" w:sz="0" w:space="0" w:color="auto"/>
                        <w:bottom w:val="none" w:sz="0" w:space="0" w:color="auto"/>
                        <w:right w:val="none" w:sz="0" w:space="0" w:color="auto"/>
                      </w:divBdr>
                      <w:divsChild>
                        <w:div w:id="377318586">
                          <w:marLeft w:val="0"/>
                          <w:marRight w:val="0"/>
                          <w:marTop w:val="0"/>
                          <w:marBottom w:val="0"/>
                          <w:divBdr>
                            <w:top w:val="none" w:sz="0" w:space="0" w:color="auto"/>
                            <w:left w:val="none" w:sz="0" w:space="0" w:color="auto"/>
                            <w:bottom w:val="none" w:sz="0" w:space="0" w:color="auto"/>
                            <w:right w:val="none" w:sz="0" w:space="0" w:color="auto"/>
                          </w:divBdr>
                          <w:divsChild>
                            <w:div w:id="4538673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65700740">
      <w:bodyDiv w:val="1"/>
      <w:marLeft w:val="0"/>
      <w:marRight w:val="0"/>
      <w:marTop w:val="0"/>
      <w:marBottom w:val="0"/>
      <w:divBdr>
        <w:top w:val="none" w:sz="0" w:space="0" w:color="auto"/>
        <w:left w:val="none" w:sz="0" w:space="0" w:color="auto"/>
        <w:bottom w:val="none" w:sz="0" w:space="0" w:color="auto"/>
        <w:right w:val="none" w:sz="0" w:space="0" w:color="auto"/>
      </w:divBdr>
    </w:div>
    <w:div w:id="1005089931">
      <w:bodyDiv w:val="1"/>
      <w:marLeft w:val="0"/>
      <w:marRight w:val="0"/>
      <w:marTop w:val="0"/>
      <w:marBottom w:val="0"/>
      <w:divBdr>
        <w:top w:val="none" w:sz="0" w:space="0" w:color="auto"/>
        <w:left w:val="none" w:sz="0" w:space="0" w:color="auto"/>
        <w:bottom w:val="none" w:sz="0" w:space="0" w:color="auto"/>
        <w:right w:val="none" w:sz="0" w:space="0" w:color="auto"/>
      </w:divBdr>
    </w:div>
    <w:div w:id="1058550300">
      <w:bodyDiv w:val="1"/>
      <w:marLeft w:val="0"/>
      <w:marRight w:val="0"/>
      <w:marTop w:val="0"/>
      <w:marBottom w:val="0"/>
      <w:divBdr>
        <w:top w:val="none" w:sz="0" w:space="0" w:color="auto"/>
        <w:left w:val="none" w:sz="0" w:space="0" w:color="auto"/>
        <w:bottom w:val="none" w:sz="0" w:space="0" w:color="auto"/>
        <w:right w:val="none" w:sz="0" w:space="0" w:color="auto"/>
      </w:divBdr>
    </w:div>
    <w:div w:id="1059090867">
      <w:bodyDiv w:val="1"/>
      <w:marLeft w:val="0"/>
      <w:marRight w:val="0"/>
      <w:marTop w:val="0"/>
      <w:marBottom w:val="0"/>
      <w:divBdr>
        <w:top w:val="none" w:sz="0" w:space="0" w:color="auto"/>
        <w:left w:val="none" w:sz="0" w:space="0" w:color="auto"/>
        <w:bottom w:val="none" w:sz="0" w:space="0" w:color="auto"/>
        <w:right w:val="none" w:sz="0" w:space="0" w:color="auto"/>
      </w:divBdr>
    </w:div>
    <w:div w:id="1096711479">
      <w:bodyDiv w:val="1"/>
      <w:marLeft w:val="0"/>
      <w:marRight w:val="0"/>
      <w:marTop w:val="0"/>
      <w:marBottom w:val="0"/>
      <w:divBdr>
        <w:top w:val="none" w:sz="0" w:space="0" w:color="auto"/>
        <w:left w:val="none" w:sz="0" w:space="0" w:color="auto"/>
        <w:bottom w:val="none" w:sz="0" w:space="0" w:color="auto"/>
        <w:right w:val="none" w:sz="0" w:space="0" w:color="auto"/>
      </w:divBdr>
    </w:div>
    <w:div w:id="1109862134">
      <w:bodyDiv w:val="1"/>
      <w:marLeft w:val="0"/>
      <w:marRight w:val="0"/>
      <w:marTop w:val="0"/>
      <w:marBottom w:val="0"/>
      <w:divBdr>
        <w:top w:val="none" w:sz="0" w:space="0" w:color="auto"/>
        <w:left w:val="none" w:sz="0" w:space="0" w:color="auto"/>
        <w:bottom w:val="none" w:sz="0" w:space="0" w:color="auto"/>
        <w:right w:val="none" w:sz="0" w:space="0" w:color="auto"/>
      </w:divBdr>
    </w:div>
    <w:div w:id="1163202789">
      <w:bodyDiv w:val="1"/>
      <w:marLeft w:val="0"/>
      <w:marRight w:val="0"/>
      <w:marTop w:val="0"/>
      <w:marBottom w:val="0"/>
      <w:divBdr>
        <w:top w:val="none" w:sz="0" w:space="0" w:color="auto"/>
        <w:left w:val="none" w:sz="0" w:space="0" w:color="auto"/>
        <w:bottom w:val="none" w:sz="0" w:space="0" w:color="auto"/>
        <w:right w:val="none" w:sz="0" w:space="0" w:color="auto"/>
      </w:divBdr>
    </w:div>
    <w:div w:id="1164054762">
      <w:bodyDiv w:val="1"/>
      <w:marLeft w:val="0"/>
      <w:marRight w:val="0"/>
      <w:marTop w:val="0"/>
      <w:marBottom w:val="0"/>
      <w:divBdr>
        <w:top w:val="none" w:sz="0" w:space="0" w:color="auto"/>
        <w:left w:val="none" w:sz="0" w:space="0" w:color="auto"/>
        <w:bottom w:val="none" w:sz="0" w:space="0" w:color="auto"/>
        <w:right w:val="none" w:sz="0" w:space="0" w:color="auto"/>
      </w:divBdr>
    </w:div>
    <w:div w:id="1169324558">
      <w:bodyDiv w:val="1"/>
      <w:marLeft w:val="0"/>
      <w:marRight w:val="0"/>
      <w:marTop w:val="0"/>
      <w:marBottom w:val="0"/>
      <w:divBdr>
        <w:top w:val="none" w:sz="0" w:space="0" w:color="auto"/>
        <w:left w:val="none" w:sz="0" w:space="0" w:color="auto"/>
        <w:bottom w:val="none" w:sz="0" w:space="0" w:color="auto"/>
        <w:right w:val="none" w:sz="0" w:space="0" w:color="auto"/>
      </w:divBdr>
    </w:div>
    <w:div w:id="1182860561">
      <w:bodyDiv w:val="1"/>
      <w:marLeft w:val="0"/>
      <w:marRight w:val="0"/>
      <w:marTop w:val="0"/>
      <w:marBottom w:val="0"/>
      <w:divBdr>
        <w:top w:val="none" w:sz="0" w:space="0" w:color="auto"/>
        <w:left w:val="none" w:sz="0" w:space="0" w:color="auto"/>
        <w:bottom w:val="none" w:sz="0" w:space="0" w:color="auto"/>
        <w:right w:val="none" w:sz="0" w:space="0" w:color="auto"/>
      </w:divBdr>
    </w:div>
    <w:div w:id="1191071500">
      <w:bodyDiv w:val="1"/>
      <w:marLeft w:val="0"/>
      <w:marRight w:val="0"/>
      <w:marTop w:val="0"/>
      <w:marBottom w:val="0"/>
      <w:divBdr>
        <w:top w:val="none" w:sz="0" w:space="0" w:color="auto"/>
        <w:left w:val="none" w:sz="0" w:space="0" w:color="auto"/>
        <w:bottom w:val="none" w:sz="0" w:space="0" w:color="auto"/>
        <w:right w:val="none" w:sz="0" w:space="0" w:color="auto"/>
      </w:divBdr>
    </w:div>
    <w:div w:id="1193111268">
      <w:bodyDiv w:val="1"/>
      <w:marLeft w:val="0"/>
      <w:marRight w:val="0"/>
      <w:marTop w:val="0"/>
      <w:marBottom w:val="0"/>
      <w:divBdr>
        <w:top w:val="none" w:sz="0" w:space="0" w:color="auto"/>
        <w:left w:val="none" w:sz="0" w:space="0" w:color="auto"/>
        <w:bottom w:val="none" w:sz="0" w:space="0" w:color="auto"/>
        <w:right w:val="none" w:sz="0" w:space="0" w:color="auto"/>
      </w:divBdr>
    </w:div>
    <w:div w:id="1199314797">
      <w:bodyDiv w:val="1"/>
      <w:marLeft w:val="0"/>
      <w:marRight w:val="0"/>
      <w:marTop w:val="0"/>
      <w:marBottom w:val="0"/>
      <w:divBdr>
        <w:top w:val="none" w:sz="0" w:space="0" w:color="auto"/>
        <w:left w:val="none" w:sz="0" w:space="0" w:color="auto"/>
        <w:bottom w:val="none" w:sz="0" w:space="0" w:color="auto"/>
        <w:right w:val="none" w:sz="0" w:space="0" w:color="auto"/>
      </w:divBdr>
    </w:div>
    <w:div w:id="1205751086">
      <w:bodyDiv w:val="1"/>
      <w:marLeft w:val="0"/>
      <w:marRight w:val="0"/>
      <w:marTop w:val="0"/>
      <w:marBottom w:val="0"/>
      <w:divBdr>
        <w:top w:val="none" w:sz="0" w:space="0" w:color="auto"/>
        <w:left w:val="none" w:sz="0" w:space="0" w:color="auto"/>
        <w:bottom w:val="none" w:sz="0" w:space="0" w:color="auto"/>
        <w:right w:val="none" w:sz="0" w:space="0" w:color="auto"/>
      </w:divBdr>
    </w:div>
    <w:div w:id="1270702373">
      <w:bodyDiv w:val="1"/>
      <w:marLeft w:val="0"/>
      <w:marRight w:val="0"/>
      <w:marTop w:val="0"/>
      <w:marBottom w:val="0"/>
      <w:divBdr>
        <w:top w:val="none" w:sz="0" w:space="0" w:color="auto"/>
        <w:left w:val="none" w:sz="0" w:space="0" w:color="auto"/>
        <w:bottom w:val="none" w:sz="0" w:space="0" w:color="auto"/>
        <w:right w:val="none" w:sz="0" w:space="0" w:color="auto"/>
      </w:divBdr>
    </w:div>
    <w:div w:id="1288242583">
      <w:bodyDiv w:val="1"/>
      <w:marLeft w:val="0"/>
      <w:marRight w:val="0"/>
      <w:marTop w:val="0"/>
      <w:marBottom w:val="0"/>
      <w:divBdr>
        <w:top w:val="none" w:sz="0" w:space="0" w:color="auto"/>
        <w:left w:val="none" w:sz="0" w:space="0" w:color="auto"/>
        <w:bottom w:val="none" w:sz="0" w:space="0" w:color="auto"/>
        <w:right w:val="none" w:sz="0" w:space="0" w:color="auto"/>
      </w:divBdr>
    </w:div>
    <w:div w:id="1294405007">
      <w:bodyDiv w:val="1"/>
      <w:marLeft w:val="0"/>
      <w:marRight w:val="0"/>
      <w:marTop w:val="0"/>
      <w:marBottom w:val="0"/>
      <w:divBdr>
        <w:top w:val="none" w:sz="0" w:space="0" w:color="auto"/>
        <w:left w:val="none" w:sz="0" w:space="0" w:color="auto"/>
        <w:bottom w:val="none" w:sz="0" w:space="0" w:color="auto"/>
        <w:right w:val="none" w:sz="0" w:space="0" w:color="auto"/>
      </w:divBdr>
      <w:divsChild>
        <w:div w:id="113788174">
          <w:marLeft w:val="0"/>
          <w:marRight w:val="0"/>
          <w:marTop w:val="0"/>
          <w:marBottom w:val="0"/>
          <w:divBdr>
            <w:top w:val="none" w:sz="0" w:space="0" w:color="auto"/>
            <w:left w:val="none" w:sz="0" w:space="0" w:color="auto"/>
            <w:bottom w:val="none" w:sz="0" w:space="0" w:color="auto"/>
            <w:right w:val="none" w:sz="0" w:space="0" w:color="auto"/>
          </w:divBdr>
          <w:divsChild>
            <w:div w:id="1166213273">
              <w:marLeft w:val="0"/>
              <w:marRight w:val="0"/>
              <w:marTop w:val="0"/>
              <w:marBottom w:val="0"/>
              <w:divBdr>
                <w:top w:val="none" w:sz="0" w:space="0" w:color="auto"/>
                <w:left w:val="none" w:sz="0" w:space="0" w:color="auto"/>
                <w:bottom w:val="none" w:sz="0" w:space="0" w:color="auto"/>
                <w:right w:val="none" w:sz="0" w:space="0" w:color="auto"/>
              </w:divBdr>
              <w:divsChild>
                <w:div w:id="760568323">
                  <w:marLeft w:val="0"/>
                  <w:marRight w:val="0"/>
                  <w:marTop w:val="0"/>
                  <w:marBottom w:val="0"/>
                  <w:divBdr>
                    <w:top w:val="none" w:sz="0" w:space="0" w:color="auto"/>
                    <w:left w:val="none" w:sz="0" w:space="0" w:color="auto"/>
                    <w:bottom w:val="none" w:sz="0" w:space="0" w:color="auto"/>
                    <w:right w:val="none" w:sz="0" w:space="0" w:color="auto"/>
                  </w:divBdr>
                  <w:divsChild>
                    <w:div w:id="14310921">
                      <w:marLeft w:val="0"/>
                      <w:marRight w:val="0"/>
                      <w:marTop w:val="0"/>
                      <w:marBottom w:val="0"/>
                      <w:divBdr>
                        <w:top w:val="none" w:sz="0" w:space="0" w:color="auto"/>
                        <w:left w:val="none" w:sz="0" w:space="0" w:color="auto"/>
                        <w:bottom w:val="none" w:sz="0" w:space="0" w:color="auto"/>
                        <w:right w:val="none" w:sz="0" w:space="0" w:color="auto"/>
                      </w:divBdr>
                      <w:divsChild>
                        <w:div w:id="1626736590">
                          <w:marLeft w:val="0"/>
                          <w:marRight w:val="0"/>
                          <w:marTop w:val="0"/>
                          <w:marBottom w:val="0"/>
                          <w:divBdr>
                            <w:top w:val="none" w:sz="0" w:space="0" w:color="auto"/>
                            <w:left w:val="none" w:sz="0" w:space="0" w:color="auto"/>
                            <w:bottom w:val="none" w:sz="0" w:space="0" w:color="auto"/>
                            <w:right w:val="none" w:sz="0" w:space="0" w:color="auto"/>
                          </w:divBdr>
                          <w:divsChild>
                            <w:div w:id="18218448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300764774">
      <w:bodyDiv w:val="1"/>
      <w:marLeft w:val="0"/>
      <w:marRight w:val="0"/>
      <w:marTop w:val="0"/>
      <w:marBottom w:val="0"/>
      <w:divBdr>
        <w:top w:val="none" w:sz="0" w:space="0" w:color="auto"/>
        <w:left w:val="none" w:sz="0" w:space="0" w:color="auto"/>
        <w:bottom w:val="none" w:sz="0" w:space="0" w:color="auto"/>
        <w:right w:val="none" w:sz="0" w:space="0" w:color="auto"/>
      </w:divBdr>
    </w:div>
    <w:div w:id="1325012978">
      <w:bodyDiv w:val="1"/>
      <w:marLeft w:val="0"/>
      <w:marRight w:val="0"/>
      <w:marTop w:val="0"/>
      <w:marBottom w:val="0"/>
      <w:divBdr>
        <w:top w:val="none" w:sz="0" w:space="0" w:color="auto"/>
        <w:left w:val="none" w:sz="0" w:space="0" w:color="auto"/>
        <w:bottom w:val="none" w:sz="0" w:space="0" w:color="auto"/>
        <w:right w:val="none" w:sz="0" w:space="0" w:color="auto"/>
      </w:divBdr>
    </w:div>
    <w:div w:id="1399283114">
      <w:bodyDiv w:val="1"/>
      <w:marLeft w:val="0"/>
      <w:marRight w:val="0"/>
      <w:marTop w:val="0"/>
      <w:marBottom w:val="0"/>
      <w:divBdr>
        <w:top w:val="none" w:sz="0" w:space="0" w:color="auto"/>
        <w:left w:val="none" w:sz="0" w:space="0" w:color="auto"/>
        <w:bottom w:val="none" w:sz="0" w:space="0" w:color="auto"/>
        <w:right w:val="none" w:sz="0" w:space="0" w:color="auto"/>
      </w:divBdr>
    </w:div>
    <w:div w:id="1455445418">
      <w:bodyDiv w:val="1"/>
      <w:marLeft w:val="0"/>
      <w:marRight w:val="0"/>
      <w:marTop w:val="0"/>
      <w:marBottom w:val="0"/>
      <w:divBdr>
        <w:top w:val="none" w:sz="0" w:space="0" w:color="auto"/>
        <w:left w:val="none" w:sz="0" w:space="0" w:color="auto"/>
        <w:bottom w:val="none" w:sz="0" w:space="0" w:color="auto"/>
        <w:right w:val="none" w:sz="0" w:space="0" w:color="auto"/>
      </w:divBdr>
    </w:div>
    <w:div w:id="1466041156">
      <w:bodyDiv w:val="1"/>
      <w:marLeft w:val="0"/>
      <w:marRight w:val="0"/>
      <w:marTop w:val="0"/>
      <w:marBottom w:val="0"/>
      <w:divBdr>
        <w:top w:val="none" w:sz="0" w:space="0" w:color="auto"/>
        <w:left w:val="none" w:sz="0" w:space="0" w:color="auto"/>
        <w:bottom w:val="none" w:sz="0" w:space="0" w:color="auto"/>
        <w:right w:val="none" w:sz="0" w:space="0" w:color="auto"/>
      </w:divBdr>
    </w:div>
    <w:div w:id="1477257840">
      <w:bodyDiv w:val="1"/>
      <w:marLeft w:val="0"/>
      <w:marRight w:val="0"/>
      <w:marTop w:val="0"/>
      <w:marBottom w:val="0"/>
      <w:divBdr>
        <w:top w:val="none" w:sz="0" w:space="0" w:color="auto"/>
        <w:left w:val="none" w:sz="0" w:space="0" w:color="auto"/>
        <w:bottom w:val="none" w:sz="0" w:space="0" w:color="auto"/>
        <w:right w:val="none" w:sz="0" w:space="0" w:color="auto"/>
      </w:divBdr>
    </w:div>
    <w:div w:id="1481341121">
      <w:bodyDiv w:val="1"/>
      <w:marLeft w:val="0"/>
      <w:marRight w:val="0"/>
      <w:marTop w:val="0"/>
      <w:marBottom w:val="0"/>
      <w:divBdr>
        <w:top w:val="none" w:sz="0" w:space="0" w:color="auto"/>
        <w:left w:val="none" w:sz="0" w:space="0" w:color="auto"/>
        <w:bottom w:val="none" w:sz="0" w:space="0" w:color="auto"/>
        <w:right w:val="none" w:sz="0" w:space="0" w:color="auto"/>
      </w:divBdr>
    </w:div>
    <w:div w:id="1538086491">
      <w:bodyDiv w:val="1"/>
      <w:marLeft w:val="0"/>
      <w:marRight w:val="0"/>
      <w:marTop w:val="0"/>
      <w:marBottom w:val="0"/>
      <w:divBdr>
        <w:top w:val="none" w:sz="0" w:space="0" w:color="auto"/>
        <w:left w:val="none" w:sz="0" w:space="0" w:color="auto"/>
        <w:bottom w:val="none" w:sz="0" w:space="0" w:color="auto"/>
        <w:right w:val="none" w:sz="0" w:space="0" w:color="auto"/>
      </w:divBdr>
    </w:div>
    <w:div w:id="1559780169">
      <w:bodyDiv w:val="1"/>
      <w:marLeft w:val="0"/>
      <w:marRight w:val="0"/>
      <w:marTop w:val="0"/>
      <w:marBottom w:val="0"/>
      <w:divBdr>
        <w:top w:val="none" w:sz="0" w:space="0" w:color="auto"/>
        <w:left w:val="none" w:sz="0" w:space="0" w:color="auto"/>
        <w:bottom w:val="none" w:sz="0" w:space="0" w:color="auto"/>
        <w:right w:val="none" w:sz="0" w:space="0" w:color="auto"/>
      </w:divBdr>
    </w:div>
    <w:div w:id="1561018964">
      <w:bodyDiv w:val="1"/>
      <w:marLeft w:val="0"/>
      <w:marRight w:val="0"/>
      <w:marTop w:val="0"/>
      <w:marBottom w:val="0"/>
      <w:divBdr>
        <w:top w:val="none" w:sz="0" w:space="0" w:color="auto"/>
        <w:left w:val="none" w:sz="0" w:space="0" w:color="auto"/>
        <w:bottom w:val="none" w:sz="0" w:space="0" w:color="auto"/>
        <w:right w:val="none" w:sz="0" w:space="0" w:color="auto"/>
      </w:divBdr>
    </w:div>
    <w:div w:id="1569917286">
      <w:bodyDiv w:val="1"/>
      <w:marLeft w:val="0"/>
      <w:marRight w:val="0"/>
      <w:marTop w:val="0"/>
      <w:marBottom w:val="0"/>
      <w:divBdr>
        <w:top w:val="none" w:sz="0" w:space="0" w:color="auto"/>
        <w:left w:val="none" w:sz="0" w:space="0" w:color="auto"/>
        <w:bottom w:val="none" w:sz="0" w:space="0" w:color="auto"/>
        <w:right w:val="none" w:sz="0" w:space="0" w:color="auto"/>
      </w:divBdr>
    </w:div>
    <w:div w:id="1574005555">
      <w:bodyDiv w:val="1"/>
      <w:marLeft w:val="0"/>
      <w:marRight w:val="0"/>
      <w:marTop w:val="0"/>
      <w:marBottom w:val="0"/>
      <w:divBdr>
        <w:top w:val="none" w:sz="0" w:space="0" w:color="auto"/>
        <w:left w:val="none" w:sz="0" w:space="0" w:color="auto"/>
        <w:bottom w:val="none" w:sz="0" w:space="0" w:color="auto"/>
        <w:right w:val="none" w:sz="0" w:space="0" w:color="auto"/>
      </w:divBdr>
    </w:div>
    <w:div w:id="1581141272">
      <w:bodyDiv w:val="1"/>
      <w:marLeft w:val="0"/>
      <w:marRight w:val="0"/>
      <w:marTop w:val="0"/>
      <w:marBottom w:val="0"/>
      <w:divBdr>
        <w:top w:val="none" w:sz="0" w:space="0" w:color="auto"/>
        <w:left w:val="none" w:sz="0" w:space="0" w:color="auto"/>
        <w:bottom w:val="none" w:sz="0" w:space="0" w:color="auto"/>
        <w:right w:val="none" w:sz="0" w:space="0" w:color="auto"/>
      </w:divBdr>
    </w:div>
    <w:div w:id="1590193266">
      <w:bodyDiv w:val="1"/>
      <w:marLeft w:val="0"/>
      <w:marRight w:val="0"/>
      <w:marTop w:val="0"/>
      <w:marBottom w:val="0"/>
      <w:divBdr>
        <w:top w:val="none" w:sz="0" w:space="0" w:color="auto"/>
        <w:left w:val="none" w:sz="0" w:space="0" w:color="auto"/>
        <w:bottom w:val="none" w:sz="0" w:space="0" w:color="auto"/>
        <w:right w:val="none" w:sz="0" w:space="0" w:color="auto"/>
      </w:divBdr>
    </w:div>
    <w:div w:id="1593658913">
      <w:bodyDiv w:val="1"/>
      <w:marLeft w:val="0"/>
      <w:marRight w:val="0"/>
      <w:marTop w:val="0"/>
      <w:marBottom w:val="0"/>
      <w:divBdr>
        <w:top w:val="none" w:sz="0" w:space="0" w:color="auto"/>
        <w:left w:val="none" w:sz="0" w:space="0" w:color="auto"/>
        <w:bottom w:val="none" w:sz="0" w:space="0" w:color="auto"/>
        <w:right w:val="none" w:sz="0" w:space="0" w:color="auto"/>
      </w:divBdr>
    </w:div>
    <w:div w:id="1617909734">
      <w:bodyDiv w:val="1"/>
      <w:marLeft w:val="0"/>
      <w:marRight w:val="0"/>
      <w:marTop w:val="0"/>
      <w:marBottom w:val="0"/>
      <w:divBdr>
        <w:top w:val="none" w:sz="0" w:space="0" w:color="auto"/>
        <w:left w:val="none" w:sz="0" w:space="0" w:color="auto"/>
        <w:bottom w:val="none" w:sz="0" w:space="0" w:color="auto"/>
        <w:right w:val="none" w:sz="0" w:space="0" w:color="auto"/>
      </w:divBdr>
    </w:div>
    <w:div w:id="1628125839">
      <w:bodyDiv w:val="1"/>
      <w:marLeft w:val="0"/>
      <w:marRight w:val="0"/>
      <w:marTop w:val="0"/>
      <w:marBottom w:val="0"/>
      <w:divBdr>
        <w:top w:val="none" w:sz="0" w:space="0" w:color="auto"/>
        <w:left w:val="none" w:sz="0" w:space="0" w:color="auto"/>
        <w:bottom w:val="none" w:sz="0" w:space="0" w:color="auto"/>
        <w:right w:val="none" w:sz="0" w:space="0" w:color="auto"/>
      </w:divBdr>
    </w:div>
    <w:div w:id="1670408446">
      <w:bodyDiv w:val="1"/>
      <w:marLeft w:val="0"/>
      <w:marRight w:val="0"/>
      <w:marTop w:val="0"/>
      <w:marBottom w:val="0"/>
      <w:divBdr>
        <w:top w:val="none" w:sz="0" w:space="0" w:color="auto"/>
        <w:left w:val="none" w:sz="0" w:space="0" w:color="auto"/>
        <w:bottom w:val="none" w:sz="0" w:space="0" w:color="auto"/>
        <w:right w:val="none" w:sz="0" w:space="0" w:color="auto"/>
      </w:divBdr>
    </w:div>
    <w:div w:id="1676306002">
      <w:bodyDiv w:val="1"/>
      <w:marLeft w:val="0"/>
      <w:marRight w:val="0"/>
      <w:marTop w:val="0"/>
      <w:marBottom w:val="0"/>
      <w:divBdr>
        <w:top w:val="none" w:sz="0" w:space="0" w:color="auto"/>
        <w:left w:val="none" w:sz="0" w:space="0" w:color="auto"/>
        <w:bottom w:val="none" w:sz="0" w:space="0" w:color="auto"/>
        <w:right w:val="none" w:sz="0" w:space="0" w:color="auto"/>
      </w:divBdr>
    </w:div>
    <w:div w:id="1682661537">
      <w:bodyDiv w:val="1"/>
      <w:marLeft w:val="0"/>
      <w:marRight w:val="0"/>
      <w:marTop w:val="0"/>
      <w:marBottom w:val="0"/>
      <w:divBdr>
        <w:top w:val="none" w:sz="0" w:space="0" w:color="auto"/>
        <w:left w:val="none" w:sz="0" w:space="0" w:color="auto"/>
        <w:bottom w:val="none" w:sz="0" w:space="0" w:color="auto"/>
        <w:right w:val="none" w:sz="0" w:space="0" w:color="auto"/>
      </w:divBdr>
    </w:div>
    <w:div w:id="1688017738">
      <w:bodyDiv w:val="1"/>
      <w:marLeft w:val="0"/>
      <w:marRight w:val="0"/>
      <w:marTop w:val="0"/>
      <w:marBottom w:val="0"/>
      <w:divBdr>
        <w:top w:val="none" w:sz="0" w:space="0" w:color="auto"/>
        <w:left w:val="none" w:sz="0" w:space="0" w:color="auto"/>
        <w:bottom w:val="none" w:sz="0" w:space="0" w:color="auto"/>
        <w:right w:val="none" w:sz="0" w:space="0" w:color="auto"/>
      </w:divBdr>
    </w:div>
    <w:div w:id="1692797670">
      <w:bodyDiv w:val="1"/>
      <w:marLeft w:val="0"/>
      <w:marRight w:val="0"/>
      <w:marTop w:val="0"/>
      <w:marBottom w:val="0"/>
      <w:divBdr>
        <w:top w:val="none" w:sz="0" w:space="0" w:color="auto"/>
        <w:left w:val="none" w:sz="0" w:space="0" w:color="auto"/>
        <w:bottom w:val="none" w:sz="0" w:space="0" w:color="auto"/>
        <w:right w:val="none" w:sz="0" w:space="0" w:color="auto"/>
      </w:divBdr>
    </w:div>
    <w:div w:id="1699425515">
      <w:bodyDiv w:val="1"/>
      <w:marLeft w:val="0"/>
      <w:marRight w:val="0"/>
      <w:marTop w:val="0"/>
      <w:marBottom w:val="0"/>
      <w:divBdr>
        <w:top w:val="none" w:sz="0" w:space="0" w:color="auto"/>
        <w:left w:val="none" w:sz="0" w:space="0" w:color="auto"/>
        <w:bottom w:val="none" w:sz="0" w:space="0" w:color="auto"/>
        <w:right w:val="none" w:sz="0" w:space="0" w:color="auto"/>
      </w:divBdr>
    </w:div>
    <w:div w:id="1778718708">
      <w:bodyDiv w:val="1"/>
      <w:marLeft w:val="0"/>
      <w:marRight w:val="0"/>
      <w:marTop w:val="0"/>
      <w:marBottom w:val="0"/>
      <w:divBdr>
        <w:top w:val="none" w:sz="0" w:space="0" w:color="auto"/>
        <w:left w:val="none" w:sz="0" w:space="0" w:color="auto"/>
        <w:bottom w:val="none" w:sz="0" w:space="0" w:color="auto"/>
        <w:right w:val="none" w:sz="0" w:space="0" w:color="auto"/>
      </w:divBdr>
    </w:div>
    <w:div w:id="1856260179">
      <w:bodyDiv w:val="1"/>
      <w:marLeft w:val="0"/>
      <w:marRight w:val="0"/>
      <w:marTop w:val="0"/>
      <w:marBottom w:val="0"/>
      <w:divBdr>
        <w:top w:val="none" w:sz="0" w:space="0" w:color="auto"/>
        <w:left w:val="none" w:sz="0" w:space="0" w:color="auto"/>
        <w:bottom w:val="none" w:sz="0" w:space="0" w:color="auto"/>
        <w:right w:val="none" w:sz="0" w:space="0" w:color="auto"/>
      </w:divBdr>
    </w:div>
    <w:div w:id="1874344461">
      <w:bodyDiv w:val="1"/>
      <w:marLeft w:val="0"/>
      <w:marRight w:val="0"/>
      <w:marTop w:val="0"/>
      <w:marBottom w:val="0"/>
      <w:divBdr>
        <w:top w:val="none" w:sz="0" w:space="0" w:color="auto"/>
        <w:left w:val="none" w:sz="0" w:space="0" w:color="auto"/>
        <w:bottom w:val="none" w:sz="0" w:space="0" w:color="auto"/>
        <w:right w:val="none" w:sz="0" w:space="0" w:color="auto"/>
      </w:divBdr>
    </w:div>
    <w:div w:id="1887329371">
      <w:bodyDiv w:val="1"/>
      <w:marLeft w:val="0"/>
      <w:marRight w:val="0"/>
      <w:marTop w:val="0"/>
      <w:marBottom w:val="0"/>
      <w:divBdr>
        <w:top w:val="none" w:sz="0" w:space="0" w:color="auto"/>
        <w:left w:val="none" w:sz="0" w:space="0" w:color="auto"/>
        <w:bottom w:val="none" w:sz="0" w:space="0" w:color="auto"/>
        <w:right w:val="none" w:sz="0" w:space="0" w:color="auto"/>
      </w:divBdr>
    </w:div>
    <w:div w:id="1939831138">
      <w:bodyDiv w:val="1"/>
      <w:marLeft w:val="0"/>
      <w:marRight w:val="0"/>
      <w:marTop w:val="0"/>
      <w:marBottom w:val="0"/>
      <w:divBdr>
        <w:top w:val="none" w:sz="0" w:space="0" w:color="auto"/>
        <w:left w:val="none" w:sz="0" w:space="0" w:color="auto"/>
        <w:bottom w:val="none" w:sz="0" w:space="0" w:color="auto"/>
        <w:right w:val="none" w:sz="0" w:space="0" w:color="auto"/>
      </w:divBdr>
    </w:div>
    <w:div w:id="1948847390">
      <w:bodyDiv w:val="1"/>
      <w:marLeft w:val="0"/>
      <w:marRight w:val="0"/>
      <w:marTop w:val="0"/>
      <w:marBottom w:val="0"/>
      <w:divBdr>
        <w:top w:val="none" w:sz="0" w:space="0" w:color="auto"/>
        <w:left w:val="none" w:sz="0" w:space="0" w:color="auto"/>
        <w:bottom w:val="none" w:sz="0" w:space="0" w:color="auto"/>
        <w:right w:val="none" w:sz="0" w:space="0" w:color="auto"/>
      </w:divBdr>
    </w:div>
    <w:div w:id="1956132559">
      <w:bodyDiv w:val="1"/>
      <w:marLeft w:val="0"/>
      <w:marRight w:val="0"/>
      <w:marTop w:val="0"/>
      <w:marBottom w:val="0"/>
      <w:divBdr>
        <w:top w:val="none" w:sz="0" w:space="0" w:color="auto"/>
        <w:left w:val="none" w:sz="0" w:space="0" w:color="auto"/>
        <w:bottom w:val="none" w:sz="0" w:space="0" w:color="auto"/>
        <w:right w:val="none" w:sz="0" w:space="0" w:color="auto"/>
      </w:divBdr>
    </w:div>
    <w:div w:id="1959334317">
      <w:bodyDiv w:val="1"/>
      <w:marLeft w:val="0"/>
      <w:marRight w:val="0"/>
      <w:marTop w:val="0"/>
      <w:marBottom w:val="0"/>
      <w:divBdr>
        <w:top w:val="none" w:sz="0" w:space="0" w:color="auto"/>
        <w:left w:val="none" w:sz="0" w:space="0" w:color="auto"/>
        <w:bottom w:val="none" w:sz="0" w:space="0" w:color="auto"/>
        <w:right w:val="none" w:sz="0" w:space="0" w:color="auto"/>
      </w:divBdr>
    </w:div>
    <w:div w:id="2000570894">
      <w:bodyDiv w:val="1"/>
      <w:marLeft w:val="0"/>
      <w:marRight w:val="0"/>
      <w:marTop w:val="0"/>
      <w:marBottom w:val="0"/>
      <w:divBdr>
        <w:top w:val="none" w:sz="0" w:space="0" w:color="auto"/>
        <w:left w:val="none" w:sz="0" w:space="0" w:color="auto"/>
        <w:bottom w:val="none" w:sz="0" w:space="0" w:color="auto"/>
        <w:right w:val="none" w:sz="0" w:space="0" w:color="auto"/>
      </w:divBdr>
    </w:div>
    <w:div w:id="2020811393">
      <w:bodyDiv w:val="1"/>
      <w:marLeft w:val="0"/>
      <w:marRight w:val="0"/>
      <w:marTop w:val="0"/>
      <w:marBottom w:val="0"/>
      <w:divBdr>
        <w:top w:val="none" w:sz="0" w:space="0" w:color="auto"/>
        <w:left w:val="none" w:sz="0" w:space="0" w:color="auto"/>
        <w:bottom w:val="none" w:sz="0" w:space="0" w:color="auto"/>
        <w:right w:val="none" w:sz="0" w:space="0" w:color="auto"/>
      </w:divBdr>
    </w:div>
    <w:div w:id="2020963580">
      <w:bodyDiv w:val="1"/>
      <w:marLeft w:val="0"/>
      <w:marRight w:val="0"/>
      <w:marTop w:val="0"/>
      <w:marBottom w:val="0"/>
      <w:divBdr>
        <w:top w:val="none" w:sz="0" w:space="0" w:color="auto"/>
        <w:left w:val="none" w:sz="0" w:space="0" w:color="auto"/>
        <w:bottom w:val="none" w:sz="0" w:space="0" w:color="auto"/>
        <w:right w:val="none" w:sz="0" w:space="0" w:color="auto"/>
      </w:divBdr>
    </w:div>
    <w:div w:id="2077701291">
      <w:bodyDiv w:val="1"/>
      <w:marLeft w:val="0"/>
      <w:marRight w:val="0"/>
      <w:marTop w:val="0"/>
      <w:marBottom w:val="0"/>
      <w:divBdr>
        <w:top w:val="none" w:sz="0" w:space="0" w:color="auto"/>
        <w:left w:val="none" w:sz="0" w:space="0" w:color="auto"/>
        <w:bottom w:val="none" w:sz="0" w:space="0" w:color="auto"/>
        <w:right w:val="none" w:sz="0" w:space="0" w:color="auto"/>
      </w:divBdr>
    </w:div>
    <w:div w:id="2083601307">
      <w:bodyDiv w:val="1"/>
      <w:marLeft w:val="0"/>
      <w:marRight w:val="0"/>
      <w:marTop w:val="0"/>
      <w:marBottom w:val="0"/>
      <w:divBdr>
        <w:top w:val="none" w:sz="0" w:space="0" w:color="auto"/>
        <w:left w:val="none" w:sz="0" w:space="0" w:color="auto"/>
        <w:bottom w:val="none" w:sz="0" w:space="0" w:color="auto"/>
        <w:right w:val="none" w:sz="0" w:space="0" w:color="auto"/>
      </w:divBdr>
    </w:div>
    <w:div w:id="2086798718">
      <w:bodyDiv w:val="1"/>
      <w:marLeft w:val="0"/>
      <w:marRight w:val="0"/>
      <w:marTop w:val="0"/>
      <w:marBottom w:val="0"/>
      <w:divBdr>
        <w:top w:val="none" w:sz="0" w:space="0" w:color="auto"/>
        <w:left w:val="none" w:sz="0" w:space="0" w:color="auto"/>
        <w:bottom w:val="none" w:sz="0" w:space="0" w:color="auto"/>
        <w:right w:val="none" w:sz="0" w:space="0" w:color="auto"/>
      </w:divBdr>
    </w:div>
    <w:div w:id="2093506355">
      <w:bodyDiv w:val="1"/>
      <w:marLeft w:val="0"/>
      <w:marRight w:val="0"/>
      <w:marTop w:val="0"/>
      <w:marBottom w:val="0"/>
      <w:divBdr>
        <w:top w:val="none" w:sz="0" w:space="0" w:color="auto"/>
        <w:left w:val="none" w:sz="0" w:space="0" w:color="auto"/>
        <w:bottom w:val="none" w:sz="0" w:space="0" w:color="auto"/>
        <w:right w:val="none" w:sz="0" w:space="0" w:color="auto"/>
      </w:divBdr>
    </w:div>
    <w:div w:id="2123574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microsoft.com/office/2007/relationships/diagramDrawing" Target="diagrams/drawing3.xml"/><Relationship Id="rId21" Type="http://schemas.microsoft.com/office/2007/relationships/diagramDrawing" Target="diagrams/drawing2.xml"/><Relationship Id="rId42" Type="http://schemas.openxmlformats.org/officeDocument/2006/relationships/diagramQuickStyle" Target="diagrams/quickStyle6.xml"/><Relationship Id="rId47" Type="http://schemas.openxmlformats.org/officeDocument/2006/relationships/hyperlink" Target="https://adilet.zan.kz/rus/docs/K1400000226" TargetMode="External"/><Relationship Id="rId63" Type="http://schemas.openxmlformats.org/officeDocument/2006/relationships/hyperlink" Target="https://adilet.zan.kz/rus/docs/K1400000226" TargetMode="External"/><Relationship Id="rId68" Type="http://schemas.openxmlformats.org/officeDocument/2006/relationships/hyperlink" Target="https://adilet.zan.kz/rus/docs/Z2100000089" TargetMode="External"/><Relationship Id="rId84" Type="http://schemas.openxmlformats.org/officeDocument/2006/relationships/chart" Target="charts/chart16.xml"/><Relationship Id="rId89" Type="http://schemas.openxmlformats.org/officeDocument/2006/relationships/chart" Target="charts/chart21.xml"/><Relationship Id="rId16" Type="http://schemas.microsoft.com/office/2007/relationships/diagramDrawing" Target="diagrams/drawing1.xml"/><Relationship Id="rId107" Type="http://schemas.openxmlformats.org/officeDocument/2006/relationships/fontTable" Target="fontTable.xml"/><Relationship Id="rId11" Type="http://schemas.openxmlformats.org/officeDocument/2006/relationships/chart" Target="charts/chart3.xml"/><Relationship Id="rId32" Type="http://schemas.openxmlformats.org/officeDocument/2006/relationships/image" Target="media/image1.jpeg"/><Relationship Id="rId37" Type="http://schemas.microsoft.com/office/2007/relationships/diagramDrawing" Target="diagrams/drawing5.xml"/><Relationship Id="rId53" Type="http://schemas.openxmlformats.org/officeDocument/2006/relationships/footer" Target="footer2.xml"/><Relationship Id="rId58" Type="http://schemas.openxmlformats.org/officeDocument/2006/relationships/image" Target="media/image5.png"/><Relationship Id="rId74" Type="http://schemas.openxmlformats.org/officeDocument/2006/relationships/chart" Target="charts/chart6.xml"/><Relationship Id="rId79" Type="http://schemas.openxmlformats.org/officeDocument/2006/relationships/chart" Target="charts/chart11.xml"/><Relationship Id="rId102" Type="http://schemas.openxmlformats.org/officeDocument/2006/relationships/image" Target="media/image16.jpeg"/><Relationship Id="rId5" Type="http://schemas.openxmlformats.org/officeDocument/2006/relationships/webSettings" Target="webSettings.xml"/><Relationship Id="rId90" Type="http://schemas.openxmlformats.org/officeDocument/2006/relationships/chart" Target="charts/chart22.xml"/><Relationship Id="rId95" Type="http://schemas.openxmlformats.org/officeDocument/2006/relationships/image" Target="media/image9.emf"/><Relationship Id="rId22" Type="http://schemas.openxmlformats.org/officeDocument/2006/relationships/diagramData" Target="diagrams/data3.xml"/><Relationship Id="rId27" Type="http://schemas.openxmlformats.org/officeDocument/2006/relationships/diagramData" Target="diagrams/data4.xml"/><Relationship Id="rId43" Type="http://schemas.openxmlformats.org/officeDocument/2006/relationships/diagramColors" Target="diagrams/colors6.xml"/><Relationship Id="rId48" Type="http://schemas.openxmlformats.org/officeDocument/2006/relationships/hyperlink" Target="https://adilet.zan.kz/rus/docs/K1400000226" TargetMode="External"/><Relationship Id="rId64" Type="http://schemas.openxmlformats.org/officeDocument/2006/relationships/hyperlink" Target="https://adilet.zan.kz/rus/docs/Z2500000210" TargetMode="External"/><Relationship Id="rId69" Type="http://schemas.openxmlformats.org/officeDocument/2006/relationships/header" Target="header2.xml"/><Relationship Id="rId80" Type="http://schemas.openxmlformats.org/officeDocument/2006/relationships/chart" Target="charts/chart12.xml"/><Relationship Id="rId85" Type="http://schemas.openxmlformats.org/officeDocument/2006/relationships/chart" Target="charts/chart17.xml"/><Relationship Id="rId12" Type="http://schemas.openxmlformats.org/officeDocument/2006/relationships/diagramData" Target="diagrams/data1.xml"/><Relationship Id="rId17" Type="http://schemas.openxmlformats.org/officeDocument/2006/relationships/diagramData" Target="diagrams/data2.xml"/><Relationship Id="rId33" Type="http://schemas.openxmlformats.org/officeDocument/2006/relationships/diagramData" Target="diagrams/data5.xml"/><Relationship Id="rId38" Type="http://schemas.openxmlformats.org/officeDocument/2006/relationships/image" Target="media/image2.png"/><Relationship Id="rId59" Type="http://schemas.openxmlformats.org/officeDocument/2006/relationships/header" Target="header1.xml"/><Relationship Id="rId103" Type="http://schemas.openxmlformats.org/officeDocument/2006/relationships/image" Target="media/image17.jpeg"/><Relationship Id="rId108" Type="http://schemas.openxmlformats.org/officeDocument/2006/relationships/theme" Target="theme/theme1.xml"/><Relationship Id="rId20" Type="http://schemas.openxmlformats.org/officeDocument/2006/relationships/diagramColors" Target="diagrams/colors2.xml"/><Relationship Id="rId41" Type="http://schemas.openxmlformats.org/officeDocument/2006/relationships/diagramLayout" Target="diagrams/layout6.xml"/><Relationship Id="rId54" Type="http://schemas.openxmlformats.org/officeDocument/2006/relationships/image" Target="media/image3.jpeg"/><Relationship Id="rId62" Type="http://schemas.openxmlformats.org/officeDocument/2006/relationships/footer" Target="footer7.xml"/><Relationship Id="rId70" Type="http://schemas.openxmlformats.org/officeDocument/2006/relationships/image" Target="media/image6.wmf"/><Relationship Id="rId75" Type="http://schemas.openxmlformats.org/officeDocument/2006/relationships/chart" Target="charts/chart7.xml"/><Relationship Id="rId83" Type="http://schemas.openxmlformats.org/officeDocument/2006/relationships/chart" Target="charts/chart15.xml"/><Relationship Id="rId88" Type="http://schemas.openxmlformats.org/officeDocument/2006/relationships/chart" Target="charts/chart20.xml"/><Relationship Id="rId91" Type="http://schemas.openxmlformats.org/officeDocument/2006/relationships/chart" Target="charts/chart23.xml"/><Relationship Id="rId96" Type="http://schemas.openxmlformats.org/officeDocument/2006/relationships/image" Target="media/image10.jpeg"/><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diagramColors" Target="diagrams/colors1.xml"/><Relationship Id="rId23" Type="http://schemas.openxmlformats.org/officeDocument/2006/relationships/diagramLayout" Target="diagrams/layout3.xml"/><Relationship Id="rId28" Type="http://schemas.openxmlformats.org/officeDocument/2006/relationships/diagramLayout" Target="diagrams/layout4.xml"/><Relationship Id="rId36" Type="http://schemas.openxmlformats.org/officeDocument/2006/relationships/diagramColors" Target="diagrams/colors5.xml"/><Relationship Id="rId49" Type="http://schemas.openxmlformats.org/officeDocument/2006/relationships/hyperlink" Target="https://adilet.zan.kz/rus/docs/K1400000226" TargetMode="External"/><Relationship Id="rId57" Type="http://schemas.openxmlformats.org/officeDocument/2006/relationships/image" Target="media/image4.jpeg"/><Relationship Id="rId106" Type="http://schemas.openxmlformats.org/officeDocument/2006/relationships/footer" Target="footer8.xml"/><Relationship Id="rId10" Type="http://schemas.openxmlformats.org/officeDocument/2006/relationships/chart" Target="charts/chart2.xml"/><Relationship Id="rId31" Type="http://schemas.microsoft.com/office/2007/relationships/diagramDrawing" Target="diagrams/drawing4.xml"/><Relationship Id="rId44" Type="http://schemas.microsoft.com/office/2007/relationships/diagramDrawing" Target="diagrams/drawing6.xml"/><Relationship Id="rId52" Type="http://schemas.openxmlformats.org/officeDocument/2006/relationships/footer" Target="footer1.xml"/><Relationship Id="rId60" Type="http://schemas.openxmlformats.org/officeDocument/2006/relationships/footer" Target="footer5.xml"/><Relationship Id="rId65" Type="http://schemas.openxmlformats.org/officeDocument/2006/relationships/hyperlink" Target="https://adilet.zan.kz/rus/docs/K1400000226" TargetMode="External"/><Relationship Id="rId73" Type="http://schemas.openxmlformats.org/officeDocument/2006/relationships/chart" Target="charts/chart5.xml"/><Relationship Id="rId78" Type="http://schemas.openxmlformats.org/officeDocument/2006/relationships/chart" Target="charts/chart10.xml"/><Relationship Id="rId81" Type="http://schemas.openxmlformats.org/officeDocument/2006/relationships/chart" Target="charts/chart13.xml"/><Relationship Id="rId86" Type="http://schemas.openxmlformats.org/officeDocument/2006/relationships/chart" Target="charts/chart18.xml"/><Relationship Id="rId94" Type="http://schemas.openxmlformats.org/officeDocument/2006/relationships/chart" Target="charts/chart26.xml"/><Relationship Id="rId99" Type="http://schemas.openxmlformats.org/officeDocument/2006/relationships/image" Target="media/image13.jpeg"/><Relationship Id="rId101" Type="http://schemas.openxmlformats.org/officeDocument/2006/relationships/image" Target="media/image15.jpeg"/><Relationship Id="rId4" Type="http://schemas.openxmlformats.org/officeDocument/2006/relationships/settings" Target="settings.xml"/><Relationship Id="rId9" Type="http://schemas.openxmlformats.org/officeDocument/2006/relationships/chart" Target="charts/chart1.xml"/><Relationship Id="rId13" Type="http://schemas.openxmlformats.org/officeDocument/2006/relationships/diagramLayout" Target="diagrams/layout1.xml"/><Relationship Id="rId18" Type="http://schemas.openxmlformats.org/officeDocument/2006/relationships/diagramLayout" Target="diagrams/layout2.xml"/><Relationship Id="rId39" Type="http://schemas.openxmlformats.org/officeDocument/2006/relationships/chart" Target="charts/chart4.xml"/><Relationship Id="rId34" Type="http://schemas.openxmlformats.org/officeDocument/2006/relationships/diagramLayout" Target="diagrams/layout5.xml"/><Relationship Id="rId50" Type="http://schemas.openxmlformats.org/officeDocument/2006/relationships/hyperlink" Target="https://adilet.zan.kz/rus/docs/K1400000226" TargetMode="External"/><Relationship Id="rId55" Type="http://schemas.openxmlformats.org/officeDocument/2006/relationships/footer" Target="footer3.xml"/><Relationship Id="rId76" Type="http://schemas.openxmlformats.org/officeDocument/2006/relationships/chart" Target="charts/chart8.xml"/><Relationship Id="rId97" Type="http://schemas.openxmlformats.org/officeDocument/2006/relationships/image" Target="media/image11.jpeg"/><Relationship Id="rId104" Type="http://schemas.openxmlformats.org/officeDocument/2006/relationships/image" Target="media/image18.jpeg"/><Relationship Id="rId7" Type="http://schemas.openxmlformats.org/officeDocument/2006/relationships/endnotes" Target="endnotes.xml"/><Relationship Id="rId71" Type="http://schemas.openxmlformats.org/officeDocument/2006/relationships/image" Target="media/image7.wmf"/><Relationship Id="rId92" Type="http://schemas.openxmlformats.org/officeDocument/2006/relationships/chart" Target="charts/chart24.xml"/><Relationship Id="rId2" Type="http://schemas.openxmlformats.org/officeDocument/2006/relationships/numbering" Target="numbering.xml"/><Relationship Id="rId29" Type="http://schemas.openxmlformats.org/officeDocument/2006/relationships/diagramQuickStyle" Target="diagrams/quickStyle4.xml"/><Relationship Id="rId24" Type="http://schemas.openxmlformats.org/officeDocument/2006/relationships/diagramQuickStyle" Target="diagrams/quickStyle3.xml"/><Relationship Id="rId40" Type="http://schemas.openxmlformats.org/officeDocument/2006/relationships/diagramData" Target="diagrams/data6.xml"/><Relationship Id="rId45" Type="http://schemas.openxmlformats.org/officeDocument/2006/relationships/hyperlink" Target="https://adilet.zan.kz/rus/docs/K1400000226" TargetMode="External"/><Relationship Id="rId66" Type="http://schemas.openxmlformats.org/officeDocument/2006/relationships/hyperlink" Target="https://adilet.zan.kz/rus/docs/Z2500000210" TargetMode="External"/><Relationship Id="rId87" Type="http://schemas.openxmlformats.org/officeDocument/2006/relationships/chart" Target="charts/chart19.xml"/><Relationship Id="rId61" Type="http://schemas.openxmlformats.org/officeDocument/2006/relationships/footer" Target="footer6.xml"/><Relationship Id="rId82" Type="http://schemas.openxmlformats.org/officeDocument/2006/relationships/chart" Target="charts/chart14.xml"/><Relationship Id="rId19" Type="http://schemas.openxmlformats.org/officeDocument/2006/relationships/diagramQuickStyle" Target="diagrams/quickStyle2.xml"/><Relationship Id="rId14" Type="http://schemas.openxmlformats.org/officeDocument/2006/relationships/diagramQuickStyle" Target="diagrams/quickStyle1.xml"/><Relationship Id="rId30" Type="http://schemas.openxmlformats.org/officeDocument/2006/relationships/diagramColors" Target="diagrams/colors4.xml"/><Relationship Id="rId35" Type="http://schemas.openxmlformats.org/officeDocument/2006/relationships/diagramQuickStyle" Target="diagrams/quickStyle5.xml"/><Relationship Id="rId56" Type="http://schemas.openxmlformats.org/officeDocument/2006/relationships/footer" Target="footer4.xml"/><Relationship Id="rId77" Type="http://schemas.openxmlformats.org/officeDocument/2006/relationships/chart" Target="charts/chart9.xml"/><Relationship Id="rId100" Type="http://schemas.openxmlformats.org/officeDocument/2006/relationships/image" Target="media/image14.jpeg"/><Relationship Id="rId105" Type="http://schemas.openxmlformats.org/officeDocument/2006/relationships/image" Target="media/image19.png"/><Relationship Id="rId8" Type="http://schemas.openxmlformats.org/officeDocument/2006/relationships/hyperlink" Target="https://teacode.com/online/udc/34/343.811.html" TargetMode="External"/><Relationship Id="rId51" Type="http://schemas.openxmlformats.org/officeDocument/2006/relationships/hyperlink" Target="https://online.zakon.kz/Document/?doc_id=30927376" TargetMode="External"/><Relationship Id="rId72" Type="http://schemas.openxmlformats.org/officeDocument/2006/relationships/image" Target="media/image8.wmf"/><Relationship Id="rId93" Type="http://schemas.openxmlformats.org/officeDocument/2006/relationships/chart" Target="charts/chart25.xml"/><Relationship Id="rId98" Type="http://schemas.openxmlformats.org/officeDocument/2006/relationships/image" Target="media/image12.jpeg"/><Relationship Id="rId3" Type="http://schemas.openxmlformats.org/officeDocument/2006/relationships/styles" Target="styles.xml"/><Relationship Id="rId25" Type="http://schemas.openxmlformats.org/officeDocument/2006/relationships/diagramColors" Target="diagrams/colors3.xml"/><Relationship Id="rId46" Type="http://schemas.openxmlformats.org/officeDocument/2006/relationships/hyperlink" Target="https://adilet.zan.kz/rus/docs/K1400000226" TargetMode="External"/><Relationship Id="rId67" Type="http://schemas.openxmlformats.org/officeDocument/2006/relationships/hyperlink" Target="https://adilet.zan.kz/rus/docs/Z2100000089" TargetMode="External"/></Relationships>
</file>

<file path=word/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word/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word/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word/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word/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word/charts/_rels/chart8.xml.rels><?xml version="1.0" encoding="UTF-8" standalone="yes"?>
<Relationships xmlns="http://schemas.openxmlformats.org/package/2006/relationships"><Relationship Id="rId1" Type="http://schemas.openxmlformats.org/officeDocument/2006/relationships/package" Target="../embeddings/Microsoft_Excel_Worksheet7.xlsx"/></Relationships>
</file>

<file path=word/charts/_rels/chart9.xml.rels><?xml version="1.0" encoding="UTF-8" standalone="yes"?>
<Relationships xmlns="http://schemas.openxmlformats.org/package/2006/relationships"><Relationship Id="rId1" Type="http://schemas.openxmlformats.org/officeDocument/2006/relationships/package" Target="../embeddings/Microsoft_Excel_Worksheet8.xlsx"/></Relationships>
</file>

<file path=word/charts/_rels/chart10.xml.rels><?xml version="1.0" encoding="UTF-8" standalone="yes"?>
<Relationships xmlns="http://schemas.openxmlformats.org/package/2006/relationships"><Relationship Id="rId1" Type="http://schemas.openxmlformats.org/officeDocument/2006/relationships/package" Target="../embeddings/Microsoft_Excel_Worksheet9.xlsx"/></Relationships>
</file>

<file path=word/charts/_rels/chart11.xml.rels><?xml version="1.0" encoding="UTF-8" standalone="yes"?>
<Relationships xmlns="http://schemas.openxmlformats.org/package/2006/relationships"><Relationship Id="rId1" Type="http://schemas.openxmlformats.org/officeDocument/2006/relationships/package" Target="../embeddings/Microsoft_Excel_Worksheet10.xlsx"/></Relationships>
</file>

<file path=word/charts/_rels/chart12.xml.rels><?xml version="1.0" encoding="UTF-8" standalone="yes"?>
<Relationships xmlns="http://schemas.openxmlformats.org/package/2006/relationships"><Relationship Id="rId1" Type="http://schemas.openxmlformats.org/officeDocument/2006/relationships/package" Target="../embeddings/Microsoft_Excel_Worksheet11.xlsx"/></Relationships>
</file>

<file path=word/charts/_rels/chart13.xml.rels><?xml version="1.0" encoding="UTF-8" standalone="yes"?>
<Relationships xmlns="http://schemas.openxmlformats.org/package/2006/relationships"><Relationship Id="rId1" Type="http://schemas.openxmlformats.org/officeDocument/2006/relationships/package" Target="../embeddings/Microsoft_Excel_Worksheet12.xlsx"/></Relationships>
</file>

<file path=word/charts/_rels/chart14.xml.rels><?xml version="1.0" encoding="UTF-8" standalone="yes"?>
<Relationships xmlns="http://schemas.openxmlformats.org/package/2006/relationships"><Relationship Id="rId1" Type="http://schemas.openxmlformats.org/officeDocument/2006/relationships/package" Target="../embeddings/Microsoft_Excel_Worksheet13.xlsx"/></Relationships>
</file>

<file path=word/charts/_rels/chart15.xml.rels><?xml version="1.0" encoding="UTF-8" standalone="yes"?>
<Relationships xmlns="http://schemas.openxmlformats.org/package/2006/relationships"><Relationship Id="rId1" Type="http://schemas.openxmlformats.org/officeDocument/2006/relationships/package" Target="../embeddings/Microsoft_Excel_Worksheet14.xlsx"/></Relationships>
</file>

<file path=word/charts/_rels/chart16.xml.rels><?xml version="1.0" encoding="UTF-8" standalone="yes"?>
<Relationships xmlns="http://schemas.openxmlformats.org/package/2006/relationships"><Relationship Id="rId1" Type="http://schemas.openxmlformats.org/officeDocument/2006/relationships/package" Target="../embeddings/Microsoft_Excel_Worksheet15.xlsx"/></Relationships>
</file>

<file path=word/charts/_rels/chart17.xml.rels><?xml version="1.0" encoding="UTF-8" standalone="yes"?>
<Relationships xmlns="http://schemas.openxmlformats.org/package/2006/relationships"><Relationship Id="rId1" Type="http://schemas.openxmlformats.org/officeDocument/2006/relationships/package" Target="../embeddings/Microsoft_Excel_Worksheet16.xlsx"/></Relationships>
</file>

<file path=word/charts/_rels/chart18.xml.rels><?xml version="1.0" encoding="UTF-8" standalone="yes"?>
<Relationships xmlns="http://schemas.openxmlformats.org/package/2006/relationships"><Relationship Id="rId1" Type="http://schemas.openxmlformats.org/officeDocument/2006/relationships/package" Target="../embeddings/Microsoft_Excel_Worksheet17.xlsx"/></Relationships>
</file>

<file path=word/charts/_rels/chart19.xml.rels><?xml version="1.0" encoding="UTF-8" standalone="yes"?>
<Relationships xmlns="http://schemas.openxmlformats.org/package/2006/relationships"><Relationship Id="rId1" Type="http://schemas.openxmlformats.org/officeDocument/2006/relationships/package" Target="../embeddings/Microsoft_Excel_Worksheet18.xlsx"/></Relationships>
</file>

<file path=word/charts/_rels/chart20.xml.rels><?xml version="1.0" encoding="UTF-8" standalone="yes"?>
<Relationships xmlns="http://schemas.openxmlformats.org/package/2006/relationships"><Relationship Id="rId1" Type="http://schemas.openxmlformats.org/officeDocument/2006/relationships/package" Target="../embeddings/Microsoft_Excel_Worksheet19.xlsx"/></Relationships>
</file>

<file path=word/charts/_rels/chart21.xml.rels><?xml version="1.0" encoding="UTF-8" standalone="yes"?>
<Relationships xmlns="http://schemas.openxmlformats.org/package/2006/relationships"><Relationship Id="rId1" Type="http://schemas.openxmlformats.org/officeDocument/2006/relationships/package" Target="../embeddings/Microsoft_Excel_Worksheet20.xlsx"/></Relationships>
</file>

<file path=word/charts/_rels/chart22.xml.rels><?xml version="1.0" encoding="UTF-8" standalone="yes"?>
<Relationships xmlns="http://schemas.openxmlformats.org/package/2006/relationships"><Relationship Id="rId1" Type="http://schemas.openxmlformats.org/officeDocument/2006/relationships/package" Target="../embeddings/Microsoft_Excel_Worksheet21.xlsx"/></Relationships>
</file>

<file path=word/charts/_rels/chart23.xml.rels><?xml version="1.0" encoding="UTF-8" standalone="yes"?>
<Relationships xmlns="http://schemas.openxmlformats.org/package/2006/relationships"><Relationship Id="rId1" Type="http://schemas.openxmlformats.org/officeDocument/2006/relationships/package" Target="../embeddings/Microsoft_Excel_Worksheet22.xlsx"/></Relationships>
</file>

<file path=word/charts/_rels/chart24.xml.rels><?xml version="1.0" encoding="UTF-8" standalone="yes"?>
<Relationships xmlns="http://schemas.openxmlformats.org/package/2006/relationships"><Relationship Id="rId1" Type="http://schemas.openxmlformats.org/officeDocument/2006/relationships/package" Target="../embeddings/Microsoft_Excel_Worksheet23.xlsx"/></Relationships>
</file>

<file path=word/charts/_rels/chart25.xml.rels><?xml version="1.0" encoding="UTF-8" standalone="yes"?>
<Relationships xmlns="http://schemas.openxmlformats.org/package/2006/relationships"><Relationship Id="rId1" Type="http://schemas.openxmlformats.org/officeDocument/2006/relationships/package" Target="../embeddings/Microsoft_Excel_Worksheet24.xlsx"/></Relationships>
</file>

<file path=word/charts/_rels/chart26.xml.rels><?xml version="1.0" encoding="UTF-8" standalone="yes"?>
<Relationships xmlns="http://schemas.openxmlformats.org/package/2006/relationships"><Relationship Id="rId1" Type="http://schemas.openxmlformats.org/officeDocument/2006/relationships/package" Target="../embeddings/Microsoft_Excel_Worksheet25.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15"/>
      <c:rotY val="20"/>
      <c:rAngAx val="0"/>
    </c:view3D>
    <c:floor>
      <c:thickness val="0"/>
    </c:floor>
    <c:sideWall>
      <c:thickness val="0"/>
    </c:sideWall>
    <c:backWall>
      <c:thickness val="0"/>
    </c:backWall>
    <c:plotArea>
      <c:layout>
        <c:manualLayout>
          <c:layoutTarget val="inner"/>
          <c:xMode val="edge"/>
          <c:yMode val="edge"/>
          <c:x val="7.1060094547507724E-2"/>
          <c:y val="2.6777206820464299E-2"/>
          <c:w val="0.92622842698980712"/>
          <c:h val="0.6883932838512522"/>
        </c:manualLayout>
      </c:layout>
      <c:bar3DChart>
        <c:barDir val="col"/>
        <c:grouping val="clustered"/>
        <c:varyColors val="0"/>
        <c:ser>
          <c:idx val="0"/>
          <c:order val="0"/>
          <c:tx>
            <c:strRef>
              <c:f>Лист1!$B$1</c:f>
              <c:strCache>
                <c:ptCount val="1"/>
                <c:pt idx="0">
                  <c:v>Год</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Лист1!$A$2:$A$9</c:f>
              <c:strCache>
                <c:ptCount val="8"/>
                <c:pt idx="0">
                  <c:v>Прямые затраты 2022 г.</c:v>
                </c:pt>
                <c:pt idx="1">
                  <c:v>Прямые затраты 2023 г.</c:v>
                </c:pt>
                <c:pt idx="2">
                  <c:v>Прямые затраты 2024 г.</c:v>
                </c:pt>
                <c:pt idx="3">
                  <c:v>Прямые затраты 2025 г.</c:v>
                </c:pt>
                <c:pt idx="4">
                  <c:v>Общие затраты 2022 г.</c:v>
                </c:pt>
                <c:pt idx="5">
                  <c:v>Общие затраты 2023 г.</c:v>
                </c:pt>
                <c:pt idx="6">
                  <c:v>Общие затраты 2024 г.</c:v>
                </c:pt>
                <c:pt idx="7">
                  <c:v>Общие затраты 2025 г.</c:v>
                </c:pt>
              </c:strCache>
            </c:strRef>
          </c:cat>
          <c:val>
            <c:numRef>
              <c:f>Лист1!$B$2:$B$9</c:f>
              <c:numCache>
                <c:formatCode>General</c:formatCode>
                <c:ptCount val="8"/>
                <c:pt idx="0">
                  <c:v>621</c:v>
                </c:pt>
                <c:pt idx="1">
                  <c:v>857</c:v>
                </c:pt>
                <c:pt idx="2">
                  <c:v>969</c:v>
                </c:pt>
                <c:pt idx="3" formatCode="#,##0">
                  <c:v>1204</c:v>
                </c:pt>
                <c:pt idx="4" formatCode="#,##0">
                  <c:v>2323</c:v>
                </c:pt>
                <c:pt idx="5" formatCode="#,##0">
                  <c:v>2496</c:v>
                </c:pt>
                <c:pt idx="6" formatCode="#,##0">
                  <c:v>2738</c:v>
                </c:pt>
                <c:pt idx="7" formatCode="#,##0">
                  <c:v>3177</c:v>
                </c:pt>
              </c:numCache>
            </c:numRef>
          </c:val>
          <c:extLst>
            <c:ext xmlns:c16="http://schemas.microsoft.com/office/drawing/2014/chart" uri="{C3380CC4-5D6E-409C-BE32-E72D297353CC}">
              <c16:uniqueId val="{00000000-F0BC-4764-9DBD-E5F201287A88}"/>
            </c:ext>
          </c:extLst>
        </c:ser>
        <c:ser>
          <c:idx val="1"/>
          <c:order val="1"/>
          <c:tx>
            <c:strRef>
              <c:f>Лист1!$C$1</c:f>
              <c:strCache>
                <c:ptCount val="1"/>
                <c:pt idx="0">
                  <c:v>Месяц</c:v>
                </c:pt>
              </c:strCache>
            </c:strRef>
          </c:tx>
          <c:invertIfNegative val="0"/>
          <c:dLbls>
            <c:dLbl>
              <c:idx val="0"/>
              <c:layout>
                <c:manualLayout>
                  <c:x val="1.8406594424138539E-2"/>
                  <c:y val="-1.583924290913263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0BC-4764-9DBD-E5F201287A88}"/>
                </c:ext>
              </c:extLst>
            </c:dLbl>
            <c:dLbl>
              <c:idx val="1"/>
              <c:layout>
                <c:manualLayout>
                  <c:x val="1.4316240107663279E-2"/>
                  <c:y val="-1.97990536364158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0BC-4764-9DBD-E5F201287A88}"/>
                </c:ext>
              </c:extLst>
            </c:dLbl>
            <c:dLbl>
              <c:idx val="2"/>
              <c:layout>
                <c:manualLayout>
                  <c:x val="1.4316240107663279E-2"/>
                  <c:y val="-7.919621454566361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0BC-4764-9DBD-E5F201287A88}"/>
                </c:ext>
              </c:extLst>
            </c:dLbl>
            <c:dLbl>
              <c:idx val="3"/>
              <c:layout>
                <c:manualLayout>
                  <c:x val="1.2271112559611197E-2"/>
                  <c:y val="-4.521477015825176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0BC-4764-9DBD-E5F201287A88}"/>
                </c:ext>
              </c:extLst>
            </c:dLbl>
            <c:dLbl>
              <c:idx val="4"/>
              <c:layout>
                <c:manualLayout>
                  <c:x val="1.3829892324409759E-2"/>
                  <c:y val="-1.507159005275056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0BC-4764-9DBD-E5F201287A88}"/>
                </c:ext>
              </c:extLst>
            </c:dLbl>
            <c:dLbl>
              <c:idx val="5"/>
              <c:layout>
                <c:manualLayout>
                  <c:x val="1.1854193420922652E-2"/>
                  <c:y val="-1.507159005275063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0BC-4764-9DBD-E5F201287A88}"/>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Лист1!$A$2:$A$9</c:f>
              <c:strCache>
                <c:ptCount val="8"/>
                <c:pt idx="0">
                  <c:v>Прямые затраты 2022 г.</c:v>
                </c:pt>
                <c:pt idx="1">
                  <c:v>Прямые затраты 2023 г.</c:v>
                </c:pt>
                <c:pt idx="2">
                  <c:v>Прямые затраты 2024 г.</c:v>
                </c:pt>
                <c:pt idx="3">
                  <c:v>Прямые затраты 2025 г.</c:v>
                </c:pt>
                <c:pt idx="4">
                  <c:v>Общие затраты 2022 г.</c:v>
                </c:pt>
                <c:pt idx="5">
                  <c:v>Общие затраты 2023 г.</c:v>
                </c:pt>
                <c:pt idx="6">
                  <c:v>Общие затраты 2024 г.</c:v>
                </c:pt>
                <c:pt idx="7">
                  <c:v>Общие затраты 2025 г.</c:v>
                </c:pt>
              </c:strCache>
            </c:strRef>
          </c:cat>
          <c:val>
            <c:numRef>
              <c:f>Лист1!$C$2:$C$9</c:f>
              <c:numCache>
                <c:formatCode>General</c:formatCode>
                <c:ptCount val="8"/>
                <c:pt idx="0">
                  <c:v>52</c:v>
                </c:pt>
                <c:pt idx="1">
                  <c:v>71</c:v>
                </c:pt>
                <c:pt idx="2">
                  <c:v>81</c:v>
                </c:pt>
                <c:pt idx="3">
                  <c:v>100</c:v>
                </c:pt>
                <c:pt idx="4">
                  <c:v>194</c:v>
                </c:pt>
                <c:pt idx="5">
                  <c:v>208</c:v>
                </c:pt>
                <c:pt idx="6">
                  <c:v>228</c:v>
                </c:pt>
                <c:pt idx="7">
                  <c:v>265</c:v>
                </c:pt>
              </c:numCache>
            </c:numRef>
          </c:val>
          <c:extLst>
            <c:ext xmlns:c16="http://schemas.microsoft.com/office/drawing/2014/chart" uri="{C3380CC4-5D6E-409C-BE32-E72D297353CC}">
              <c16:uniqueId val="{00000007-F0BC-4764-9DBD-E5F201287A88}"/>
            </c:ext>
          </c:extLst>
        </c:ser>
        <c:ser>
          <c:idx val="2"/>
          <c:order val="2"/>
          <c:tx>
            <c:strRef>
              <c:f>Лист1!$D$1</c:f>
              <c:strCache>
                <c:ptCount val="1"/>
                <c:pt idx="0">
                  <c:v>День</c:v>
                </c:pt>
              </c:strCache>
            </c:strRef>
          </c:tx>
          <c:invertIfNegative val="0"/>
          <c:dLbls>
            <c:dLbl>
              <c:idx val="0"/>
              <c:layout>
                <c:manualLayout>
                  <c:x val="2.6669300356727987E-2"/>
                  <c:y val="1.457832621200715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F0BC-4764-9DBD-E5F201287A88}"/>
                </c:ext>
              </c:extLst>
            </c:dLbl>
            <c:dLbl>
              <c:idx val="1"/>
              <c:layout>
                <c:manualLayout>
                  <c:x val="2.6628328301901236E-2"/>
                  <c:y val="3.3799096404924715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F0BC-4764-9DBD-E5F201287A88}"/>
                </c:ext>
              </c:extLst>
            </c:dLbl>
            <c:dLbl>
              <c:idx val="2"/>
              <c:layout>
                <c:manualLayout>
                  <c:x val="2.6566790507492312E-2"/>
                  <c:y val="5.889478457772988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F0BC-4764-9DBD-E5F201287A88}"/>
                </c:ext>
              </c:extLst>
            </c:dLbl>
            <c:dLbl>
              <c:idx val="3"/>
              <c:layout>
                <c:manualLayout>
                  <c:x val="6.7162873039566095E-3"/>
                  <c:y val="-5.065597018910760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F0BC-4764-9DBD-E5F201287A88}"/>
                </c:ext>
              </c:extLst>
            </c:dLbl>
            <c:dLbl>
              <c:idx val="4"/>
              <c:layout>
                <c:manualLayout>
                  <c:x val="2.1732687938358048E-2"/>
                  <c:y val="-1.13036925395629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F0BC-4764-9DBD-E5F201287A88}"/>
                </c:ext>
              </c:extLst>
            </c:dLbl>
            <c:dLbl>
              <c:idx val="5"/>
              <c:layout>
                <c:manualLayout>
                  <c:x val="2.1732687938358194E-2"/>
                  <c:y val="-1.507159005275056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F0BC-4764-9DBD-E5F201287A88}"/>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Лист1!$A$2:$A$9</c:f>
              <c:strCache>
                <c:ptCount val="8"/>
                <c:pt idx="0">
                  <c:v>Прямые затраты 2022 г.</c:v>
                </c:pt>
                <c:pt idx="1">
                  <c:v>Прямые затраты 2023 г.</c:v>
                </c:pt>
                <c:pt idx="2">
                  <c:v>Прямые затраты 2024 г.</c:v>
                </c:pt>
                <c:pt idx="3">
                  <c:v>Прямые затраты 2025 г.</c:v>
                </c:pt>
                <c:pt idx="4">
                  <c:v>Общие затраты 2022 г.</c:v>
                </c:pt>
                <c:pt idx="5">
                  <c:v>Общие затраты 2023 г.</c:v>
                </c:pt>
                <c:pt idx="6">
                  <c:v>Общие затраты 2024 г.</c:v>
                </c:pt>
                <c:pt idx="7">
                  <c:v>Общие затраты 2025 г.</c:v>
                </c:pt>
              </c:strCache>
            </c:strRef>
          </c:cat>
          <c:val>
            <c:numRef>
              <c:f>Лист1!$D$2:$D$9</c:f>
              <c:numCache>
                <c:formatCode>#\ ##0.000</c:formatCode>
                <c:ptCount val="8"/>
                <c:pt idx="0">
                  <c:v>1.7</c:v>
                </c:pt>
                <c:pt idx="1">
                  <c:v>2.347</c:v>
                </c:pt>
                <c:pt idx="2">
                  <c:v>2.6539999999999999</c:v>
                </c:pt>
                <c:pt idx="3">
                  <c:v>3.2989999999999999</c:v>
                </c:pt>
                <c:pt idx="4">
                  <c:v>6.3650000000000002</c:v>
                </c:pt>
                <c:pt idx="5">
                  <c:v>6.8380000000000001</c:v>
                </c:pt>
                <c:pt idx="6">
                  <c:v>7.5019999999999998</c:v>
                </c:pt>
                <c:pt idx="7">
                  <c:v>8.7040000000000006</c:v>
                </c:pt>
              </c:numCache>
            </c:numRef>
          </c:val>
          <c:extLst>
            <c:ext xmlns:c16="http://schemas.microsoft.com/office/drawing/2014/chart" uri="{C3380CC4-5D6E-409C-BE32-E72D297353CC}">
              <c16:uniqueId val="{0000000E-F0BC-4764-9DBD-E5F201287A88}"/>
            </c:ext>
          </c:extLst>
        </c:ser>
        <c:dLbls>
          <c:showLegendKey val="0"/>
          <c:showVal val="0"/>
          <c:showCatName val="0"/>
          <c:showSerName val="0"/>
          <c:showPercent val="0"/>
          <c:showBubbleSize val="0"/>
        </c:dLbls>
        <c:gapWidth val="150"/>
        <c:shape val="box"/>
        <c:axId val="90356736"/>
        <c:axId val="98906880"/>
        <c:axId val="0"/>
      </c:bar3DChart>
      <c:catAx>
        <c:axId val="90356736"/>
        <c:scaling>
          <c:orientation val="minMax"/>
        </c:scaling>
        <c:delete val="0"/>
        <c:axPos val="b"/>
        <c:numFmt formatCode="General" sourceLinked="0"/>
        <c:majorTickMark val="out"/>
        <c:minorTickMark val="none"/>
        <c:tickLblPos val="nextTo"/>
        <c:crossAx val="98906880"/>
        <c:crosses val="autoZero"/>
        <c:auto val="1"/>
        <c:lblAlgn val="ctr"/>
        <c:lblOffset val="100"/>
        <c:noMultiLvlLbl val="0"/>
      </c:catAx>
      <c:valAx>
        <c:axId val="98906880"/>
        <c:scaling>
          <c:orientation val="minMax"/>
        </c:scaling>
        <c:delete val="0"/>
        <c:axPos val="l"/>
        <c:majorGridlines/>
        <c:numFmt formatCode="General" sourceLinked="1"/>
        <c:majorTickMark val="out"/>
        <c:minorTickMark val="none"/>
        <c:tickLblPos val="nextTo"/>
        <c:crossAx val="90356736"/>
        <c:crosses val="autoZero"/>
        <c:crossBetween val="between"/>
      </c:valAx>
    </c:plotArea>
    <c:legend>
      <c:legendPos val="b"/>
      <c:layout>
        <c:manualLayout>
          <c:xMode val="edge"/>
          <c:yMode val="edge"/>
          <c:x val="0.38331812425150386"/>
          <c:y val="0.8597680064300941"/>
          <c:w val="0.23550435909847237"/>
          <c:h val="7.4058420493800556E-2"/>
        </c:manualLayout>
      </c:layout>
      <c:overlay val="0"/>
    </c:legend>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2459408443686674"/>
          <c:y val="1.6483270129765984E-2"/>
          <c:w val="0.73538202098291827"/>
          <c:h val="0.16829431954489851"/>
        </c:manualLayout>
      </c:layout>
      <c:barChart>
        <c:barDir val="bar"/>
        <c:grouping val="stacked"/>
        <c:varyColors val="0"/>
        <c:ser>
          <c:idx val="0"/>
          <c:order val="0"/>
          <c:tx>
            <c:strRef>
              <c:f>Лист1!$B$1</c:f>
              <c:strCache>
                <c:ptCount val="1"/>
                <c:pt idx="0">
                  <c:v>Уклонение от отбывания наказания</c:v>
                </c:pt>
              </c:strCache>
            </c:strRef>
          </c:tx>
          <c:invertIfNegative val="0"/>
          <c:cat>
            <c:strRef>
              <c:f>Лист1!$A$2:$A$3</c:f>
              <c:strCache>
                <c:ptCount val="2"/>
                <c:pt idx="0">
                  <c:v>УМБ второго вида</c:v>
                </c:pt>
                <c:pt idx="1">
                  <c:v>УМБ первого вида</c:v>
                </c:pt>
              </c:strCache>
            </c:strRef>
          </c:cat>
          <c:val>
            <c:numRef>
              <c:f>Лист1!$B$2:$B$3</c:f>
              <c:numCache>
                <c:formatCode>General</c:formatCode>
                <c:ptCount val="2"/>
                <c:pt idx="0">
                  <c:v>179</c:v>
                </c:pt>
                <c:pt idx="1">
                  <c:v>20</c:v>
                </c:pt>
              </c:numCache>
            </c:numRef>
          </c:val>
          <c:extLst>
            <c:ext xmlns:c16="http://schemas.microsoft.com/office/drawing/2014/chart" uri="{C3380CC4-5D6E-409C-BE32-E72D297353CC}">
              <c16:uniqueId val="{00000000-4360-4689-8EB3-70B8C6E0559D}"/>
            </c:ext>
          </c:extLst>
        </c:ser>
        <c:ser>
          <c:idx val="1"/>
          <c:order val="1"/>
          <c:tx>
            <c:strRef>
              <c:f>Лист1!$C$1</c:f>
              <c:strCache>
                <c:ptCount val="1"/>
                <c:pt idx="0">
                  <c:v>Незаконное обращение с наркотическими средставми, их аналогами без цели сбыта</c:v>
                </c:pt>
              </c:strCache>
            </c:strRef>
          </c:tx>
          <c:invertIfNegative val="0"/>
          <c:cat>
            <c:strRef>
              <c:f>Лист1!$A$2:$A$3</c:f>
              <c:strCache>
                <c:ptCount val="2"/>
                <c:pt idx="0">
                  <c:v>УМБ второго вида</c:v>
                </c:pt>
                <c:pt idx="1">
                  <c:v>УМБ первого вида</c:v>
                </c:pt>
              </c:strCache>
            </c:strRef>
          </c:cat>
          <c:val>
            <c:numRef>
              <c:f>Лист1!$C$2:$C$3</c:f>
              <c:numCache>
                <c:formatCode>General</c:formatCode>
                <c:ptCount val="2"/>
                <c:pt idx="0">
                  <c:v>11</c:v>
                </c:pt>
                <c:pt idx="1">
                  <c:v>4</c:v>
                </c:pt>
              </c:numCache>
            </c:numRef>
          </c:val>
          <c:extLst>
            <c:ext xmlns:c16="http://schemas.microsoft.com/office/drawing/2014/chart" uri="{C3380CC4-5D6E-409C-BE32-E72D297353CC}">
              <c16:uniqueId val="{00000001-4360-4689-8EB3-70B8C6E0559D}"/>
            </c:ext>
          </c:extLst>
        </c:ser>
        <c:ser>
          <c:idx val="2"/>
          <c:order val="2"/>
          <c:tx>
            <c:strRef>
              <c:f>Лист1!$D$1</c:f>
              <c:strCache>
                <c:ptCount val="1"/>
                <c:pt idx="0">
                  <c:v>Побег</c:v>
                </c:pt>
              </c:strCache>
            </c:strRef>
          </c:tx>
          <c:invertIfNegative val="0"/>
          <c:cat>
            <c:strRef>
              <c:f>Лист1!$A$2:$A$3</c:f>
              <c:strCache>
                <c:ptCount val="2"/>
                <c:pt idx="0">
                  <c:v>УМБ второго вида</c:v>
                </c:pt>
                <c:pt idx="1">
                  <c:v>УМБ первого вида</c:v>
                </c:pt>
              </c:strCache>
            </c:strRef>
          </c:cat>
          <c:val>
            <c:numRef>
              <c:f>Лист1!$D$2:$D$3</c:f>
              <c:numCache>
                <c:formatCode>General</c:formatCode>
                <c:ptCount val="2"/>
                <c:pt idx="0">
                  <c:v>16</c:v>
                </c:pt>
                <c:pt idx="1">
                  <c:v>2</c:v>
                </c:pt>
              </c:numCache>
            </c:numRef>
          </c:val>
          <c:extLst>
            <c:ext xmlns:c16="http://schemas.microsoft.com/office/drawing/2014/chart" uri="{C3380CC4-5D6E-409C-BE32-E72D297353CC}">
              <c16:uniqueId val="{00000002-4360-4689-8EB3-70B8C6E0559D}"/>
            </c:ext>
          </c:extLst>
        </c:ser>
        <c:ser>
          <c:idx val="3"/>
          <c:order val="3"/>
          <c:tx>
            <c:strRef>
              <c:f>Лист1!$E$1</c:f>
              <c:strCache>
                <c:ptCount val="1"/>
                <c:pt idx="0">
                  <c:v>Кража</c:v>
                </c:pt>
              </c:strCache>
            </c:strRef>
          </c:tx>
          <c:invertIfNegative val="0"/>
          <c:cat>
            <c:strRef>
              <c:f>Лист1!$A$2:$A$3</c:f>
              <c:strCache>
                <c:ptCount val="2"/>
                <c:pt idx="0">
                  <c:v>УМБ второго вида</c:v>
                </c:pt>
                <c:pt idx="1">
                  <c:v>УМБ первого вида</c:v>
                </c:pt>
              </c:strCache>
            </c:strRef>
          </c:cat>
          <c:val>
            <c:numRef>
              <c:f>Лист1!$E$2:$E$3</c:f>
              <c:numCache>
                <c:formatCode>General</c:formatCode>
                <c:ptCount val="2"/>
                <c:pt idx="0">
                  <c:v>34</c:v>
                </c:pt>
                <c:pt idx="1">
                  <c:v>2</c:v>
                </c:pt>
              </c:numCache>
            </c:numRef>
          </c:val>
          <c:extLst>
            <c:ext xmlns:c16="http://schemas.microsoft.com/office/drawing/2014/chart" uri="{C3380CC4-5D6E-409C-BE32-E72D297353CC}">
              <c16:uniqueId val="{00000003-4360-4689-8EB3-70B8C6E0559D}"/>
            </c:ext>
          </c:extLst>
        </c:ser>
        <c:ser>
          <c:idx val="4"/>
          <c:order val="4"/>
          <c:tx>
            <c:strRef>
              <c:f>Лист1!$F$1</c:f>
              <c:strCache>
                <c:ptCount val="1"/>
                <c:pt idx="0">
                  <c:v>Дача взятки</c:v>
                </c:pt>
              </c:strCache>
            </c:strRef>
          </c:tx>
          <c:invertIfNegative val="0"/>
          <c:cat>
            <c:strRef>
              <c:f>Лист1!$A$2:$A$3</c:f>
              <c:strCache>
                <c:ptCount val="2"/>
                <c:pt idx="0">
                  <c:v>УМБ второго вида</c:v>
                </c:pt>
                <c:pt idx="1">
                  <c:v>УМБ первого вида</c:v>
                </c:pt>
              </c:strCache>
            </c:strRef>
          </c:cat>
          <c:val>
            <c:numRef>
              <c:f>Лист1!$F$2:$F$3</c:f>
              <c:numCache>
                <c:formatCode>General</c:formatCode>
                <c:ptCount val="2"/>
                <c:pt idx="0">
                  <c:v>3</c:v>
                </c:pt>
                <c:pt idx="1">
                  <c:v>1</c:v>
                </c:pt>
              </c:numCache>
            </c:numRef>
          </c:val>
          <c:extLst>
            <c:ext xmlns:c16="http://schemas.microsoft.com/office/drawing/2014/chart" uri="{C3380CC4-5D6E-409C-BE32-E72D297353CC}">
              <c16:uniqueId val="{00000004-4360-4689-8EB3-70B8C6E0559D}"/>
            </c:ext>
          </c:extLst>
        </c:ser>
        <c:ser>
          <c:idx val="5"/>
          <c:order val="5"/>
          <c:tx>
            <c:strRef>
              <c:f>Лист1!$G$1</c:f>
              <c:strCache>
                <c:ptCount val="1"/>
                <c:pt idx="0">
                  <c:v>Мошенничество</c:v>
                </c:pt>
              </c:strCache>
            </c:strRef>
          </c:tx>
          <c:invertIfNegative val="0"/>
          <c:cat>
            <c:strRef>
              <c:f>Лист1!$A$2:$A$3</c:f>
              <c:strCache>
                <c:ptCount val="2"/>
                <c:pt idx="0">
                  <c:v>УМБ второго вида</c:v>
                </c:pt>
                <c:pt idx="1">
                  <c:v>УМБ первого вида</c:v>
                </c:pt>
              </c:strCache>
            </c:strRef>
          </c:cat>
          <c:val>
            <c:numRef>
              <c:f>Лист1!$G$2:$G$3</c:f>
              <c:numCache>
                <c:formatCode>General</c:formatCode>
                <c:ptCount val="2"/>
                <c:pt idx="0">
                  <c:v>11</c:v>
                </c:pt>
                <c:pt idx="1">
                  <c:v>1</c:v>
                </c:pt>
              </c:numCache>
            </c:numRef>
          </c:val>
          <c:extLst>
            <c:ext xmlns:c16="http://schemas.microsoft.com/office/drawing/2014/chart" uri="{C3380CC4-5D6E-409C-BE32-E72D297353CC}">
              <c16:uniqueId val="{00000005-4360-4689-8EB3-70B8C6E0559D}"/>
            </c:ext>
          </c:extLst>
        </c:ser>
        <c:ser>
          <c:idx val="6"/>
          <c:order val="6"/>
          <c:tx>
            <c:strRef>
              <c:f>Лист1!$H$1</c:f>
              <c:strCache>
                <c:ptCount val="1"/>
                <c:pt idx="0">
                  <c:v>Грабеж</c:v>
                </c:pt>
              </c:strCache>
            </c:strRef>
          </c:tx>
          <c:invertIfNegative val="0"/>
          <c:cat>
            <c:strRef>
              <c:f>Лист1!$A$2:$A$3</c:f>
              <c:strCache>
                <c:ptCount val="2"/>
                <c:pt idx="0">
                  <c:v>УМБ второго вида</c:v>
                </c:pt>
                <c:pt idx="1">
                  <c:v>УМБ первого вида</c:v>
                </c:pt>
              </c:strCache>
            </c:strRef>
          </c:cat>
          <c:val>
            <c:numRef>
              <c:f>Лист1!$H$2:$H$3</c:f>
              <c:numCache>
                <c:formatCode>General</c:formatCode>
                <c:ptCount val="2"/>
                <c:pt idx="0">
                  <c:v>9</c:v>
                </c:pt>
              </c:numCache>
            </c:numRef>
          </c:val>
          <c:extLst>
            <c:ext xmlns:c16="http://schemas.microsoft.com/office/drawing/2014/chart" uri="{C3380CC4-5D6E-409C-BE32-E72D297353CC}">
              <c16:uniqueId val="{00000006-4360-4689-8EB3-70B8C6E0559D}"/>
            </c:ext>
          </c:extLst>
        </c:ser>
        <c:ser>
          <c:idx val="7"/>
          <c:order val="7"/>
          <c:tx>
            <c:strRef>
              <c:f>Лист1!$I$1</c:f>
              <c:strCache>
                <c:ptCount val="1"/>
                <c:pt idx="0">
                  <c:v>Изнасилование </c:v>
                </c:pt>
              </c:strCache>
            </c:strRef>
          </c:tx>
          <c:invertIfNegative val="0"/>
          <c:cat>
            <c:strRef>
              <c:f>Лист1!$A$2:$A$3</c:f>
              <c:strCache>
                <c:ptCount val="2"/>
                <c:pt idx="0">
                  <c:v>УМБ второго вида</c:v>
                </c:pt>
                <c:pt idx="1">
                  <c:v>УМБ первого вида</c:v>
                </c:pt>
              </c:strCache>
            </c:strRef>
          </c:cat>
          <c:val>
            <c:numRef>
              <c:f>Лист1!$I$2:$I$3</c:f>
              <c:numCache>
                <c:formatCode>General</c:formatCode>
                <c:ptCount val="2"/>
                <c:pt idx="0">
                  <c:v>6</c:v>
                </c:pt>
              </c:numCache>
            </c:numRef>
          </c:val>
          <c:extLst>
            <c:ext xmlns:c16="http://schemas.microsoft.com/office/drawing/2014/chart" uri="{C3380CC4-5D6E-409C-BE32-E72D297353CC}">
              <c16:uniqueId val="{00000007-4360-4689-8EB3-70B8C6E0559D}"/>
            </c:ext>
          </c:extLst>
        </c:ser>
        <c:ser>
          <c:idx val="8"/>
          <c:order val="8"/>
          <c:tx>
            <c:strRef>
              <c:f>Лист1!$J$1</c:f>
              <c:strCache>
                <c:ptCount val="1"/>
                <c:pt idx="0">
                  <c:v>Разбой </c:v>
                </c:pt>
              </c:strCache>
            </c:strRef>
          </c:tx>
          <c:invertIfNegative val="0"/>
          <c:cat>
            <c:strRef>
              <c:f>Лист1!$A$2:$A$3</c:f>
              <c:strCache>
                <c:ptCount val="2"/>
                <c:pt idx="0">
                  <c:v>УМБ второго вида</c:v>
                </c:pt>
                <c:pt idx="1">
                  <c:v>УМБ первого вида</c:v>
                </c:pt>
              </c:strCache>
            </c:strRef>
          </c:cat>
          <c:val>
            <c:numRef>
              <c:f>Лист1!$J$2:$J$3</c:f>
              <c:numCache>
                <c:formatCode>General</c:formatCode>
                <c:ptCount val="2"/>
                <c:pt idx="0">
                  <c:v>4</c:v>
                </c:pt>
              </c:numCache>
            </c:numRef>
          </c:val>
          <c:extLst>
            <c:ext xmlns:c16="http://schemas.microsoft.com/office/drawing/2014/chart" uri="{C3380CC4-5D6E-409C-BE32-E72D297353CC}">
              <c16:uniqueId val="{00000008-4360-4689-8EB3-70B8C6E0559D}"/>
            </c:ext>
          </c:extLst>
        </c:ser>
        <c:ser>
          <c:idx val="9"/>
          <c:order val="9"/>
          <c:tx>
            <c:strRef>
              <c:f>Лист1!$K$1</c:f>
              <c:strCache>
                <c:ptCount val="1"/>
                <c:pt idx="0">
                  <c:v>Умышленное причинение средней тяжести вреда здоровью </c:v>
                </c:pt>
              </c:strCache>
            </c:strRef>
          </c:tx>
          <c:invertIfNegative val="0"/>
          <c:cat>
            <c:strRef>
              <c:f>Лист1!$A$2:$A$3</c:f>
              <c:strCache>
                <c:ptCount val="2"/>
                <c:pt idx="0">
                  <c:v>УМБ второго вида</c:v>
                </c:pt>
                <c:pt idx="1">
                  <c:v>УМБ первого вида</c:v>
                </c:pt>
              </c:strCache>
            </c:strRef>
          </c:cat>
          <c:val>
            <c:numRef>
              <c:f>Лист1!$K$2:$K$3</c:f>
              <c:numCache>
                <c:formatCode>General</c:formatCode>
                <c:ptCount val="2"/>
                <c:pt idx="0">
                  <c:v>3</c:v>
                </c:pt>
              </c:numCache>
            </c:numRef>
          </c:val>
          <c:extLst>
            <c:ext xmlns:c16="http://schemas.microsoft.com/office/drawing/2014/chart" uri="{C3380CC4-5D6E-409C-BE32-E72D297353CC}">
              <c16:uniqueId val="{00000009-4360-4689-8EB3-70B8C6E0559D}"/>
            </c:ext>
          </c:extLst>
        </c:ser>
        <c:ser>
          <c:idx val="10"/>
          <c:order val="10"/>
          <c:tx>
            <c:strRef>
              <c:f>Лист1!$L$1</c:f>
              <c:strCache>
                <c:ptCount val="1"/>
                <c:pt idx="0">
                  <c:v>Сбыт наркотических средств</c:v>
                </c:pt>
              </c:strCache>
            </c:strRef>
          </c:tx>
          <c:invertIfNegative val="0"/>
          <c:cat>
            <c:strRef>
              <c:f>Лист1!$A$2:$A$3</c:f>
              <c:strCache>
                <c:ptCount val="2"/>
                <c:pt idx="0">
                  <c:v>УМБ второго вида</c:v>
                </c:pt>
                <c:pt idx="1">
                  <c:v>УМБ первого вида</c:v>
                </c:pt>
              </c:strCache>
            </c:strRef>
          </c:cat>
          <c:val>
            <c:numRef>
              <c:f>Лист1!$L$2:$L$3</c:f>
              <c:numCache>
                <c:formatCode>General</c:formatCode>
                <c:ptCount val="2"/>
                <c:pt idx="0">
                  <c:v>3</c:v>
                </c:pt>
              </c:numCache>
            </c:numRef>
          </c:val>
          <c:extLst>
            <c:ext xmlns:c16="http://schemas.microsoft.com/office/drawing/2014/chart" uri="{C3380CC4-5D6E-409C-BE32-E72D297353CC}">
              <c16:uniqueId val="{0000000A-4360-4689-8EB3-70B8C6E0559D}"/>
            </c:ext>
          </c:extLst>
        </c:ser>
        <c:ser>
          <c:idx val="11"/>
          <c:order val="11"/>
          <c:tx>
            <c:strRef>
              <c:f>Лист1!$M$1</c:f>
              <c:strCache>
                <c:ptCount val="1"/>
                <c:pt idx="0">
                  <c:v>Угроза применения насилия в отношении сотрудника учреждения</c:v>
                </c:pt>
              </c:strCache>
            </c:strRef>
          </c:tx>
          <c:invertIfNegative val="0"/>
          <c:cat>
            <c:strRef>
              <c:f>Лист1!$A$2:$A$3</c:f>
              <c:strCache>
                <c:ptCount val="2"/>
                <c:pt idx="0">
                  <c:v>УМБ второго вида</c:v>
                </c:pt>
                <c:pt idx="1">
                  <c:v>УМБ первого вида</c:v>
                </c:pt>
              </c:strCache>
            </c:strRef>
          </c:cat>
          <c:val>
            <c:numRef>
              <c:f>Лист1!$M$2:$M$3</c:f>
              <c:numCache>
                <c:formatCode>General</c:formatCode>
                <c:ptCount val="2"/>
                <c:pt idx="0">
                  <c:v>3</c:v>
                </c:pt>
              </c:numCache>
            </c:numRef>
          </c:val>
          <c:extLst>
            <c:ext xmlns:c16="http://schemas.microsoft.com/office/drawing/2014/chart" uri="{C3380CC4-5D6E-409C-BE32-E72D297353CC}">
              <c16:uniqueId val="{0000000B-4360-4689-8EB3-70B8C6E0559D}"/>
            </c:ext>
          </c:extLst>
        </c:ser>
        <c:ser>
          <c:idx val="12"/>
          <c:order val="12"/>
          <c:tx>
            <c:strRef>
              <c:f>Лист1!$N$1</c:f>
              <c:strCache>
                <c:ptCount val="1"/>
                <c:pt idx="0">
                  <c:v>Угон</c:v>
                </c:pt>
              </c:strCache>
            </c:strRef>
          </c:tx>
          <c:invertIfNegative val="0"/>
          <c:cat>
            <c:strRef>
              <c:f>Лист1!$A$2:$A$3</c:f>
              <c:strCache>
                <c:ptCount val="2"/>
                <c:pt idx="0">
                  <c:v>УМБ второго вида</c:v>
                </c:pt>
                <c:pt idx="1">
                  <c:v>УМБ первого вида</c:v>
                </c:pt>
              </c:strCache>
            </c:strRef>
          </c:cat>
          <c:val>
            <c:numRef>
              <c:f>Лист1!$N$2:$N$3</c:f>
              <c:numCache>
                <c:formatCode>General</c:formatCode>
                <c:ptCount val="2"/>
                <c:pt idx="0">
                  <c:v>3</c:v>
                </c:pt>
              </c:numCache>
            </c:numRef>
          </c:val>
          <c:extLst>
            <c:ext xmlns:c16="http://schemas.microsoft.com/office/drawing/2014/chart" uri="{C3380CC4-5D6E-409C-BE32-E72D297353CC}">
              <c16:uniqueId val="{0000000C-4360-4689-8EB3-70B8C6E0559D}"/>
            </c:ext>
          </c:extLst>
        </c:ser>
        <c:ser>
          <c:idx val="13"/>
          <c:order val="13"/>
          <c:tx>
            <c:strRef>
              <c:f>Лист1!$O$1</c:f>
              <c:strCache>
                <c:ptCount val="1"/>
                <c:pt idx="0">
                  <c:v>Разжигание социальной, национальной розни</c:v>
                </c:pt>
              </c:strCache>
            </c:strRef>
          </c:tx>
          <c:invertIfNegative val="0"/>
          <c:cat>
            <c:strRef>
              <c:f>Лист1!$A$2:$A$3</c:f>
              <c:strCache>
                <c:ptCount val="2"/>
                <c:pt idx="0">
                  <c:v>УМБ второго вида</c:v>
                </c:pt>
                <c:pt idx="1">
                  <c:v>УМБ первого вида</c:v>
                </c:pt>
              </c:strCache>
            </c:strRef>
          </c:cat>
          <c:val>
            <c:numRef>
              <c:f>Лист1!$O$2:$O$3</c:f>
              <c:numCache>
                <c:formatCode>General</c:formatCode>
                <c:ptCount val="2"/>
                <c:pt idx="0">
                  <c:v>1</c:v>
                </c:pt>
              </c:numCache>
            </c:numRef>
          </c:val>
          <c:extLst>
            <c:ext xmlns:c16="http://schemas.microsoft.com/office/drawing/2014/chart" uri="{C3380CC4-5D6E-409C-BE32-E72D297353CC}">
              <c16:uniqueId val="{0000000D-4360-4689-8EB3-70B8C6E0559D}"/>
            </c:ext>
          </c:extLst>
        </c:ser>
        <c:ser>
          <c:idx val="14"/>
          <c:order val="14"/>
          <c:tx>
            <c:strRef>
              <c:f>Лист1!$P$1</c:f>
              <c:strCache>
                <c:ptCount val="1"/>
                <c:pt idx="0">
                  <c:v>Убийство</c:v>
                </c:pt>
              </c:strCache>
            </c:strRef>
          </c:tx>
          <c:invertIfNegative val="0"/>
          <c:cat>
            <c:strRef>
              <c:f>Лист1!$A$2:$A$3</c:f>
              <c:strCache>
                <c:ptCount val="2"/>
                <c:pt idx="0">
                  <c:v>УМБ второго вида</c:v>
                </c:pt>
                <c:pt idx="1">
                  <c:v>УМБ первого вида</c:v>
                </c:pt>
              </c:strCache>
            </c:strRef>
          </c:cat>
          <c:val>
            <c:numRef>
              <c:f>Лист1!$P$2:$P$3</c:f>
              <c:numCache>
                <c:formatCode>General</c:formatCode>
                <c:ptCount val="2"/>
                <c:pt idx="0">
                  <c:v>1</c:v>
                </c:pt>
              </c:numCache>
            </c:numRef>
          </c:val>
          <c:extLst>
            <c:ext xmlns:c16="http://schemas.microsoft.com/office/drawing/2014/chart" uri="{C3380CC4-5D6E-409C-BE32-E72D297353CC}">
              <c16:uniqueId val="{0000000E-4360-4689-8EB3-70B8C6E0559D}"/>
            </c:ext>
          </c:extLst>
        </c:ser>
        <c:ser>
          <c:idx val="15"/>
          <c:order val="15"/>
          <c:tx>
            <c:strRef>
              <c:f>Лист1!$Q$1</c:f>
              <c:strCache>
                <c:ptCount val="1"/>
                <c:pt idx="0">
                  <c:v>Умышленное причинение тяжкого вреда здоровью</c:v>
                </c:pt>
              </c:strCache>
            </c:strRef>
          </c:tx>
          <c:invertIfNegative val="0"/>
          <c:cat>
            <c:strRef>
              <c:f>Лист1!$A$2:$A$3</c:f>
              <c:strCache>
                <c:ptCount val="2"/>
                <c:pt idx="0">
                  <c:v>УМБ второго вида</c:v>
                </c:pt>
                <c:pt idx="1">
                  <c:v>УМБ первого вида</c:v>
                </c:pt>
              </c:strCache>
            </c:strRef>
          </c:cat>
          <c:val>
            <c:numRef>
              <c:f>Лист1!$Q$2:$Q$3</c:f>
              <c:numCache>
                <c:formatCode>General</c:formatCode>
                <c:ptCount val="2"/>
                <c:pt idx="0">
                  <c:v>1</c:v>
                </c:pt>
              </c:numCache>
            </c:numRef>
          </c:val>
          <c:extLst>
            <c:ext xmlns:c16="http://schemas.microsoft.com/office/drawing/2014/chart" uri="{C3380CC4-5D6E-409C-BE32-E72D297353CC}">
              <c16:uniqueId val="{0000000F-4360-4689-8EB3-70B8C6E0559D}"/>
            </c:ext>
          </c:extLst>
        </c:ser>
        <c:ser>
          <c:idx val="16"/>
          <c:order val="16"/>
          <c:tx>
            <c:strRef>
              <c:f>Лист1!$R$1</c:f>
              <c:strCache>
                <c:ptCount val="1"/>
                <c:pt idx="0">
                  <c:v>Незаконное изготовление оружия </c:v>
                </c:pt>
              </c:strCache>
            </c:strRef>
          </c:tx>
          <c:invertIfNegative val="0"/>
          <c:cat>
            <c:strRef>
              <c:f>Лист1!$A$2:$A$3</c:f>
              <c:strCache>
                <c:ptCount val="2"/>
                <c:pt idx="0">
                  <c:v>УМБ второго вида</c:v>
                </c:pt>
                <c:pt idx="1">
                  <c:v>УМБ первого вида</c:v>
                </c:pt>
              </c:strCache>
            </c:strRef>
          </c:cat>
          <c:val>
            <c:numRef>
              <c:f>Лист1!$R$2:$R$3</c:f>
              <c:numCache>
                <c:formatCode>General</c:formatCode>
                <c:ptCount val="2"/>
                <c:pt idx="0">
                  <c:v>1</c:v>
                </c:pt>
              </c:numCache>
            </c:numRef>
          </c:val>
          <c:extLst>
            <c:ext xmlns:c16="http://schemas.microsoft.com/office/drawing/2014/chart" uri="{C3380CC4-5D6E-409C-BE32-E72D297353CC}">
              <c16:uniqueId val="{00000010-4360-4689-8EB3-70B8C6E0559D}"/>
            </c:ext>
          </c:extLst>
        </c:ser>
        <c:ser>
          <c:idx val="17"/>
          <c:order val="17"/>
          <c:tx>
            <c:strRef>
              <c:f>Лист1!$S$1</c:f>
              <c:strCache>
                <c:ptCount val="1"/>
                <c:pt idx="0">
                  <c:v>Незаконное хранение оружия</c:v>
                </c:pt>
              </c:strCache>
            </c:strRef>
          </c:tx>
          <c:invertIfNegative val="0"/>
          <c:cat>
            <c:strRef>
              <c:f>Лист1!$A$2:$A$3</c:f>
              <c:strCache>
                <c:ptCount val="2"/>
                <c:pt idx="0">
                  <c:v>УМБ второго вида</c:v>
                </c:pt>
                <c:pt idx="1">
                  <c:v>УМБ первого вида</c:v>
                </c:pt>
              </c:strCache>
            </c:strRef>
          </c:cat>
          <c:val>
            <c:numRef>
              <c:f>Лист1!$S$2:$S$3</c:f>
              <c:numCache>
                <c:formatCode>General</c:formatCode>
                <c:ptCount val="2"/>
                <c:pt idx="0">
                  <c:v>1</c:v>
                </c:pt>
              </c:numCache>
            </c:numRef>
          </c:val>
          <c:extLst>
            <c:ext xmlns:c16="http://schemas.microsoft.com/office/drawing/2014/chart" uri="{C3380CC4-5D6E-409C-BE32-E72D297353CC}">
              <c16:uniqueId val="{00000011-4360-4689-8EB3-70B8C6E0559D}"/>
            </c:ext>
          </c:extLst>
        </c:ser>
        <c:ser>
          <c:idx val="18"/>
          <c:order val="18"/>
          <c:tx>
            <c:strRef>
              <c:f>Лист1!$T$1</c:f>
              <c:strCache>
                <c:ptCount val="1"/>
                <c:pt idx="0">
                  <c:v>Злостное неповиновение законным требованиям администрации</c:v>
                </c:pt>
              </c:strCache>
            </c:strRef>
          </c:tx>
          <c:invertIfNegative val="0"/>
          <c:cat>
            <c:strRef>
              <c:f>Лист1!$A$2:$A$3</c:f>
              <c:strCache>
                <c:ptCount val="2"/>
                <c:pt idx="0">
                  <c:v>УМБ второго вида</c:v>
                </c:pt>
                <c:pt idx="1">
                  <c:v>УМБ первого вида</c:v>
                </c:pt>
              </c:strCache>
            </c:strRef>
          </c:cat>
          <c:val>
            <c:numRef>
              <c:f>Лист1!$T$2:$T$3</c:f>
              <c:numCache>
                <c:formatCode>General</c:formatCode>
                <c:ptCount val="2"/>
                <c:pt idx="0">
                  <c:v>1</c:v>
                </c:pt>
              </c:numCache>
            </c:numRef>
          </c:val>
          <c:extLst>
            <c:ext xmlns:c16="http://schemas.microsoft.com/office/drawing/2014/chart" uri="{C3380CC4-5D6E-409C-BE32-E72D297353CC}">
              <c16:uniqueId val="{00000012-4360-4689-8EB3-70B8C6E0559D}"/>
            </c:ext>
          </c:extLst>
        </c:ser>
        <c:ser>
          <c:idx val="19"/>
          <c:order val="19"/>
          <c:tx>
            <c:strRef>
              <c:f>Лист1!$U$1</c:f>
              <c:strCache>
                <c:ptCount val="1"/>
                <c:pt idx="0">
                  <c:v>Оскорбление представителя власти </c:v>
                </c:pt>
              </c:strCache>
            </c:strRef>
          </c:tx>
          <c:invertIfNegative val="0"/>
          <c:cat>
            <c:strRef>
              <c:f>Лист1!$A$2:$A$3</c:f>
              <c:strCache>
                <c:ptCount val="2"/>
                <c:pt idx="0">
                  <c:v>УМБ второго вида</c:v>
                </c:pt>
                <c:pt idx="1">
                  <c:v>УМБ первого вида</c:v>
                </c:pt>
              </c:strCache>
            </c:strRef>
          </c:cat>
          <c:val>
            <c:numRef>
              <c:f>Лист1!$U$2:$U$3</c:f>
              <c:numCache>
                <c:formatCode>General</c:formatCode>
                <c:ptCount val="2"/>
                <c:pt idx="0">
                  <c:v>1</c:v>
                </c:pt>
              </c:numCache>
            </c:numRef>
          </c:val>
          <c:extLst>
            <c:ext xmlns:c16="http://schemas.microsoft.com/office/drawing/2014/chart" uri="{C3380CC4-5D6E-409C-BE32-E72D297353CC}">
              <c16:uniqueId val="{00000013-4360-4689-8EB3-70B8C6E0559D}"/>
            </c:ext>
          </c:extLst>
        </c:ser>
        <c:ser>
          <c:idx val="20"/>
          <c:order val="20"/>
          <c:tx>
            <c:strRef>
              <c:f>Лист1!$V$1</c:f>
              <c:strCache>
                <c:ptCount val="1"/>
                <c:pt idx="0">
                  <c:v>Управление транспортным средством лицом, лишенным права, в состоянии алкогольного опьянения</c:v>
                </c:pt>
              </c:strCache>
            </c:strRef>
          </c:tx>
          <c:invertIfNegative val="0"/>
          <c:cat>
            <c:strRef>
              <c:f>Лист1!$A$2:$A$3</c:f>
              <c:strCache>
                <c:ptCount val="2"/>
                <c:pt idx="0">
                  <c:v>УМБ второго вида</c:v>
                </c:pt>
                <c:pt idx="1">
                  <c:v>УМБ первого вида</c:v>
                </c:pt>
              </c:strCache>
            </c:strRef>
          </c:cat>
          <c:val>
            <c:numRef>
              <c:f>Лист1!$V$2:$V$3</c:f>
              <c:numCache>
                <c:formatCode>General</c:formatCode>
                <c:ptCount val="2"/>
                <c:pt idx="0">
                  <c:v>1</c:v>
                </c:pt>
              </c:numCache>
            </c:numRef>
          </c:val>
          <c:extLst>
            <c:ext xmlns:c16="http://schemas.microsoft.com/office/drawing/2014/chart" uri="{C3380CC4-5D6E-409C-BE32-E72D297353CC}">
              <c16:uniqueId val="{00000014-4360-4689-8EB3-70B8C6E0559D}"/>
            </c:ext>
          </c:extLst>
        </c:ser>
        <c:ser>
          <c:idx val="21"/>
          <c:order val="21"/>
          <c:tx>
            <c:strRef>
              <c:f>Лист1!$W$1</c:f>
              <c:strCache>
                <c:ptCount val="1"/>
                <c:pt idx="0">
                  <c:v>Применение насилия в отношении представителя власти</c:v>
                </c:pt>
              </c:strCache>
            </c:strRef>
          </c:tx>
          <c:invertIfNegative val="0"/>
          <c:cat>
            <c:strRef>
              <c:f>Лист1!$A$2:$A$3</c:f>
              <c:strCache>
                <c:ptCount val="2"/>
                <c:pt idx="0">
                  <c:v>УМБ второго вида</c:v>
                </c:pt>
                <c:pt idx="1">
                  <c:v>УМБ первого вида</c:v>
                </c:pt>
              </c:strCache>
            </c:strRef>
          </c:cat>
          <c:val>
            <c:numRef>
              <c:f>Лист1!$W$2:$W$3</c:f>
              <c:numCache>
                <c:formatCode>General</c:formatCode>
                <c:ptCount val="2"/>
                <c:pt idx="0">
                  <c:v>1</c:v>
                </c:pt>
              </c:numCache>
            </c:numRef>
          </c:val>
          <c:extLst>
            <c:ext xmlns:c16="http://schemas.microsoft.com/office/drawing/2014/chart" uri="{C3380CC4-5D6E-409C-BE32-E72D297353CC}">
              <c16:uniqueId val="{00000015-4360-4689-8EB3-70B8C6E0559D}"/>
            </c:ext>
          </c:extLst>
        </c:ser>
        <c:ser>
          <c:idx val="22"/>
          <c:order val="22"/>
          <c:tx>
            <c:strRef>
              <c:f>Лист1!$X$1</c:f>
              <c:strCache>
                <c:ptCount val="1"/>
                <c:pt idx="0">
                  <c:v>Пропаганда терроризма</c:v>
                </c:pt>
              </c:strCache>
            </c:strRef>
          </c:tx>
          <c:invertIfNegative val="0"/>
          <c:cat>
            <c:strRef>
              <c:f>Лист1!$A$2:$A$3</c:f>
              <c:strCache>
                <c:ptCount val="2"/>
                <c:pt idx="0">
                  <c:v>УМБ второго вида</c:v>
                </c:pt>
                <c:pt idx="1">
                  <c:v>УМБ первого вида</c:v>
                </c:pt>
              </c:strCache>
            </c:strRef>
          </c:cat>
          <c:val>
            <c:numRef>
              <c:f>Лист1!$X$2:$X$3</c:f>
              <c:numCache>
                <c:formatCode>General</c:formatCode>
                <c:ptCount val="2"/>
                <c:pt idx="0">
                  <c:v>1</c:v>
                </c:pt>
              </c:numCache>
            </c:numRef>
          </c:val>
          <c:extLst>
            <c:ext xmlns:c16="http://schemas.microsoft.com/office/drawing/2014/chart" uri="{C3380CC4-5D6E-409C-BE32-E72D297353CC}">
              <c16:uniqueId val="{00000016-4360-4689-8EB3-70B8C6E0559D}"/>
            </c:ext>
          </c:extLst>
        </c:ser>
        <c:ser>
          <c:idx val="23"/>
          <c:order val="23"/>
          <c:tx>
            <c:strRef>
              <c:f>Лист1!$Y$1</c:f>
              <c:strCache>
                <c:ptCount val="1"/>
                <c:pt idx="0">
                  <c:v>Заведомо ложное сообщение об акте терроризма</c:v>
                </c:pt>
              </c:strCache>
            </c:strRef>
          </c:tx>
          <c:invertIfNegative val="0"/>
          <c:cat>
            <c:strRef>
              <c:f>Лист1!$A$2:$A$3</c:f>
              <c:strCache>
                <c:ptCount val="2"/>
                <c:pt idx="0">
                  <c:v>УМБ второго вида</c:v>
                </c:pt>
                <c:pt idx="1">
                  <c:v>УМБ первого вида</c:v>
                </c:pt>
              </c:strCache>
            </c:strRef>
          </c:cat>
          <c:val>
            <c:numRef>
              <c:f>Лист1!$Y$2:$Y$3</c:f>
              <c:numCache>
                <c:formatCode>General</c:formatCode>
                <c:ptCount val="2"/>
                <c:pt idx="0">
                  <c:v>1</c:v>
                </c:pt>
              </c:numCache>
            </c:numRef>
          </c:val>
          <c:extLst>
            <c:ext xmlns:c16="http://schemas.microsoft.com/office/drawing/2014/chart" uri="{C3380CC4-5D6E-409C-BE32-E72D297353CC}">
              <c16:uniqueId val="{00000017-4360-4689-8EB3-70B8C6E0559D}"/>
            </c:ext>
          </c:extLst>
        </c:ser>
        <c:ser>
          <c:idx val="24"/>
          <c:order val="24"/>
          <c:tx>
            <c:strRef>
              <c:f>Лист1!$Z$1</c:f>
              <c:strCache>
                <c:ptCount val="1"/>
                <c:pt idx="0">
                  <c:v>Хулиганство</c:v>
                </c:pt>
              </c:strCache>
            </c:strRef>
          </c:tx>
          <c:invertIfNegative val="0"/>
          <c:cat>
            <c:strRef>
              <c:f>Лист1!$A$2:$A$3</c:f>
              <c:strCache>
                <c:ptCount val="2"/>
                <c:pt idx="0">
                  <c:v>УМБ второго вида</c:v>
                </c:pt>
                <c:pt idx="1">
                  <c:v>УМБ первого вида</c:v>
                </c:pt>
              </c:strCache>
            </c:strRef>
          </c:cat>
          <c:val>
            <c:numRef>
              <c:f>Лист1!$Z$2:$Z$3</c:f>
              <c:numCache>
                <c:formatCode>General</c:formatCode>
                <c:ptCount val="2"/>
                <c:pt idx="0">
                  <c:v>1</c:v>
                </c:pt>
              </c:numCache>
            </c:numRef>
          </c:val>
          <c:extLst>
            <c:ext xmlns:c16="http://schemas.microsoft.com/office/drawing/2014/chart" uri="{C3380CC4-5D6E-409C-BE32-E72D297353CC}">
              <c16:uniqueId val="{00000018-4360-4689-8EB3-70B8C6E0559D}"/>
            </c:ext>
          </c:extLst>
        </c:ser>
        <c:ser>
          <c:idx val="25"/>
          <c:order val="25"/>
          <c:tx>
            <c:strRef>
              <c:f>Лист1!$AA$1</c:f>
              <c:strCache>
                <c:ptCount val="1"/>
                <c:pt idx="0">
                  <c:v>Организация и участие в деятельности общественного или религиозного объединения </c:v>
                </c:pt>
              </c:strCache>
            </c:strRef>
          </c:tx>
          <c:invertIfNegative val="0"/>
          <c:cat>
            <c:strRef>
              <c:f>Лист1!$A$2:$A$3</c:f>
              <c:strCache>
                <c:ptCount val="2"/>
                <c:pt idx="0">
                  <c:v>УМБ второго вида</c:v>
                </c:pt>
                <c:pt idx="1">
                  <c:v>УМБ первого вида</c:v>
                </c:pt>
              </c:strCache>
            </c:strRef>
          </c:cat>
          <c:val>
            <c:numRef>
              <c:f>Лист1!$AA$2:$AA$3</c:f>
              <c:numCache>
                <c:formatCode>General</c:formatCode>
                <c:ptCount val="2"/>
                <c:pt idx="0">
                  <c:v>1</c:v>
                </c:pt>
              </c:numCache>
            </c:numRef>
          </c:val>
          <c:extLst>
            <c:ext xmlns:c16="http://schemas.microsoft.com/office/drawing/2014/chart" uri="{C3380CC4-5D6E-409C-BE32-E72D297353CC}">
              <c16:uniqueId val="{00000019-4360-4689-8EB3-70B8C6E0559D}"/>
            </c:ext>
          </c:extLst>
        </c:ser>
        <c:ser>
          <c:idx val="26"/>
          <c:order val="26"/>
          <c:tx>
            <c:strRef>
              <c:f>Лист1!$AB$1</c:f>
              <c:strCache>
                <c:ptCount val="1"/>
                <c:pt idx="0">
                  <c:v>Умышленное уничтожение или повреждение системы видеонаблюдения</c:v>
                </c:pt>
              </c:strCache>
            </c:strRef>
          </c:tx>
          <c:invertIfNegative val="0"/>
          <c:cat>
            <c:strRef>
              <c:f>Лист1!$A$2:$A$3</c:f>
              <c:strCache>
                <c:ptCount val="2"/>
                <c:pt idx="0">
                  <c:v>УМБ второго вида</c:v>
                </c:pt>
                <c:pt idx="1">
                  <c:v>УМБ первого вида</c:v>
                </c:pt>
              </c:strCache>
            </c:strRef>
          </c:cat>
          <c:val>
            <c:numRef>
              <c:f>Лист1!$AB$2:$AB$3</c:f>
              <c:numCache>
                <c:formatCode>General</c:formatCode>
                <c:ptCount val="2"/>
                <c:pt idx="0">
                  <c:v>1</c:v>
                </c:pt>
              </c:numCache>
            </c:numRef>
          </c:val>
          <c:extLst>
            <c:ext xmlns:c16="http://schemas.microsoft.com/office/drawing/2014/chart" uri="{C3380CC4-5D6E-409C-BE32-E72D297353CC}">
              <c16:uniqueId val="{0000001A-4360-4689-8EB3-70B8C6E0559D}"/>
            </c:ext>
          </c:extLst>
        </c:ser>
        <c:dLbls>
          <c:showLegendKey val="0"/>
          <c:showVal val="0"/>
          <c:showCatName val="0"/>
          <c:showSerName val="0"/>
          <c:showPercent val="0"/>
          <c:showBubbleSize val="0"/>
        </c:dLbls>
        <c:gapWidth val="150"/>
        <c:overlap val="100"/>
        <c:axId val="99429760"/>
        <c:axId val="99443840"/>
      </c:barChart>
      <c:catAx>
        <c:axId val="99429760"/>
        <c:scaling>
          <c:orientation val="minMax"/>
        </c:scaling>
        <c:delete val="0"/>
        <c:axPos val="l"/>
        <c:numFmt formatCode="General" sourceLinked="0"/>
        <c:majorTickMark val="out"/>
        <c:minorTickMark val="none"/>
        <c:tickLblPos val="nextTo"/>
        <c:crossAx val="99443840"/>
        <c:crosses val="autoZero"/>
        <c:auto val="1"/>
        <c:lblAlgn val="ctr"/>
        <c:lblOffset val="100"/>
        <c:noMultiLvlLbl val="0"/>
      </c:catAx>
      <c:valAx>
        <c:axId val="99443840"/>
        <c:scaling>
          <c:orientation val="minMax"/>
        </c:scaling>
        <c:delete val="0"/>
        <c:axPos val="b"/>
        <c:majorGridlines/>
        <c:numFmt formatCode="General" sourceLinked="1"/>
        <c:majorTickMark val="out"/>
        <c:minorTickMark val="none"/>
        <c:tickLblPos val="nextTo"/>
        <c:crossAx val="99429760"/>
        <c:crosses val="autoZero"/>
        <c:crossBetween val="between"/>
      </c:valAx>
    </c:plotArea>
    <c:legend>
      <c:legendPos val="b"/>
      <c:layout>
        <c:manualLayout>
          <c:xMode val="edge"/>
          <c:yMode val="edge"/>
          <c:x val="0"/>
          <c:y val="0.22959149337102094"/>
          <c:w val="1"/>
          <c:h val="0.77040850662897919"/>
        </c:manualLayout>
      </c:layout>
      <c:overlay val="0"/>
    </c:legend>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8001232882603799E-3"/>
          <c:y val="0"/>
          <c:w val="0.98817229136169782"/>
          <c:h val="0.62713468467381073"/>
        </c:manualLayout>
      </c:layout>
      <c:barChart>
        <c:barDir val="col"/>
        <c:grouping val="stacked"/>
        <c:varyColors val="0"/>
        <c:ser>
          <c:idx val="0"/>
          <c:order val="0"/>
          <c:tx>
            <c:strRef>
              <c:f>Лист1!$B$1</c:f>
              <c:strCache>
                <c:ptCount val="1"/>
                <c:pt idx="0">
                  <c:v>Другое</c:v>
                </c:pt>
              </c:strCache>
            </c:strRef>
          </c:tx>
          <c:invertIfNegative val="0"/>
          <c:dLbls>
            <c:dLbl>
              <c:idx val="3"/>
              <c:layout>
                <c:manualLayout>
                  <c:x val="-1.6183575263978664E-2"/>
                  <c:y val="5.378933133084550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F91-4D59-B247-B3116CE61D5B}"/>
                </c:ext>
              </c:extLst>
            </c:dLbl>
            <c:dLbl>
              <c:idx val="4"/>
              <c:layout>
                <c:manualLayout>
                  <c:x val="-1.4160628355981319E-2"/>
                  <c:y val="-9.8612634924976686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F91-4D59-B247-B3116CE61D5B}"/>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лица, совершившие впервые ненасильственные преступления</c:v>
                </c:pt>
                <c:pt idx="1">
                  <c:v>лица, совершившие преступления в сфере экономической деятельности</c:v>
                </c:pt>
                <c:pt idx="2">
                  <c:v>лица, совершившие коррупционные преступления</c:v>
                </c:pt>
                <c:pt idx="3">
                  <c:v>лица, совершившие тяжкие преступления</c:v>
                </c:pt>
                <c:pt idx="4">
                  <c:v>лица, совершившие особо тяжкие преступления </c:v>
                </c:pt>
              </c:strCache>
            </c:strRef>
          </c:cat>
          <c:val>
            <c:numRef>
              <c:f>Лист1!$B$2:$B$6</c:f>
              <c:numCache>
                <c:formatCode>0.0%</c:formatCode>
                <c:ptCount val="5"/>
                <c:pt idx="0">
                  <c:v>0.20100000000000001</c:v>
                </c:pt>
                <c:pt idx="1">
                  <c:v>1.2999999999999998E-2</c:v>
                </c:pt>
                <c:pt idx="2">
                  <c:v>1.2E-2</c:v>
                </c:pt>
                <c:pt idx="3">
                  <c:v>1.2E-2</c:v>
                </c:pt>
                <c:pt idx="4">
                  <c:v>1.2999999999999998E-2</c:v>
                </c:pt>
              </c:numCache>
            </c:numRef>
          </c:val>
          <c:extLst>
            <c:ext xmlns:c16="http://schemas.microsoft.com/office/drawing/2014/chart" uri="{C3380CC4-5D6E-409C-BE32-E72D297353CC}">
              <c16:uniqueId val="{00000002-AF91-4D59-B247-B3116CE61D5B}"/>
            </c:ext>
          </c:extLst>
        </c:ser>
        <c:ser>
          <c:idx val="1"/>
          <c:order val="1"/>
          <c:tx>
            <c:strRef>
              <c:f>Лист1!$C$1</c:f>
              <c:strCache>
                <c:ptCount val="1"/>
                <c:pt idx="0">
                  <c:v>Без изоляции от общества с привлечением службы пробации</c:v>
                </c:pt>
              </c:strCache>
            </c:strRef>
          </c:tx>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3-AF91-4D59-B247-B3116CE61D5B}"/>
                </c:ext>
              </c:extLst>
            </c:dLbl>
            <c:dLbl>
              <c:idx val="3"/>
              <c:delete val="1"/>
              <c:extLst>
                <c:ext xmlns:c15="http://schemas.microsoft.com/office/drawing/2012/chart" uri="{CE6537A1-D6FC-4f65-9D91-7224C49458BB}"/>
                <c:ext xmlns:c16="http://schemas.microsoft.com/office/drawing/2014/chart" uri="{C3380CC4-5D6E-409C-BE32-E72D297353CC}">
                  <c16:uniqueId val="{00000004-AF91-4D59-B247-B3116CE61D5B}"/>
                </c:ext>
              </c:extLst>
            </c:dLbl>
            <c:dLbl>
              <c:idx val="4"/>
              <c:delete val="1"/>
              <c:extLst>
                <c:ext xmlns:c15="http://schemas.microsoft.com/office/drawing/2012/chart" uri="{CE6537A1-D6FC-4f65-9D91-7224C49458BB}"/>
                <c:ext xmlns:c16="http://schemas.microsoft.com/office/drawing/2014/chart" uri="{C3380CC4-5D6E-409C-BE32-E72D297353CC}">
                  <c16:uniqueId val="{00000005-AF91-4D59-B247-B3116CE61D5B}"/>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лица, совершившие впервые ненасильственные преступления</c:v>
                </c:pt>
                <c:pt idx="1">
                  <c:v>лица, совершившие преступления в сфере экономической деятельности</c:v>
                </c:pt>
                <c:pt idx="2">
                  <c:v>лица, совершившие коррупционные преступления</c:v>
                </c:pt>
                <c:pt idx="3">
                  <c:v>лица, совершившие тяжкие преступления</c:v>
                </c:pt>
                <c:pt idx="4">
                  <c:v>лица, совершившие особо тяжкие преступления </c:v>
                </c:pt>
              </c:strCache>
            </c:strRef>
          </c:cat>
          <c:val>
            <c:numRef>
              <c:f>Лист1!$C$2:$C$6</c:f>
              <c:numCache>
                <c:formatCode>0.0%</c:formatCode>
                <c:ptCount val="5"/>
                <c:pt idx="0">
                  <c:v>0</c:v>
                </c:pt>
                <c:pt idx="1">
                  <c:v>0.10800000000000004</c:v>
                </c:pt>
                <c:pt idx="2">
                  <c:v>8.4000000000000047E-2</c:v>
                </c:pt>
                <c:pt idx="3">
                  <c:v>0</c:v>
                </c:pt>
                <c:pt idx="4">
                  <c:v>0</c:v>
                </c:pt>
              </c:numCache>
            </c:numRef>
          </c:val>
          <c:extLst>
            <c:ext xmlns:c16="http://schemas.microsoft.com/office/drawing/2014/chart" uri="{C3380CC4-5D6E-409C-BE32-E72D297353CC}">
              <c16:uniqueId val="{00000006-AF91-4D59-B247-B3116CE61D5B}"/>
            </c:ext>
          </c:extLst>
        </c:ser>
        <c:ser>
          <c:idx val="2"/>
          <c:order val="2"/>
          <c:tx>
            <c:strRef>
              <c:f>Лист1!$D$1</c:f>
              <c:strCache>
                <c:ptCount val="1"/>
                <c:pt idx="0">
                  <c:v>Использование технических средств слежения и контроля, без лишения свободы</c:v>
                </c:pt>
              </c:strCache>
            </c:strRef>
          </c:tx>
          <c:invertIfNegative val="0"/>
          <c:dLbls>
            <c:dLbl>
              <c:idx val="0"/>
              <c:layout>
                <c:manualLayout>
                  <c:x val="8.091787631989332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AF91-4D59-B247-B3116CE61D5B}"/>
                </c:ext>
              </c:extLst>
            </c:dLbl>
            <c:dLbl>
              <c:idx val="3"/>
              <c:layout>
                <c:manualLayout>
                  <c:x val="4.2481885067943925E-2"/>
                  <c:y val="9.8612634924976686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AF91-4D59-B247-B3116CE61D5B}"/>
                </c:ext>
              </c:extLst>
            </c:dLbl>
            <c:dLbl>
              <c:idx val="4"/>
              <c:layout>
                <c:manualLayout>
                  <c:x val="4.8550725791935916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AF91-4D59-B247-B3116CE61D5B}"/>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лица, совершившие впервые ненасильственные преступления</c:v>
                </c:pt>
                <c:pt idx="1">
                  <c:v>лица, совершившие преступления в сфере экономической деятельности</c:v>
                </c:pt>
                <c:pt idx="2">
                  <c:v>лица, совершившие коррупционные преступления</c:v>
                </c:pt>
                <c:pt idx="3">
                  <c:v>лица, совершившие тяжкие преступления</c:v>
                </c:pt>
                <c:pt idx="4">
                  <c:v>лица, совершившие особо тяжкие преступления </c:v>
                </c:pt>
              </c:strCache>
            </c:strRef>
          </c:cat>
          <c:val>
            <c:numRef>
              <c:f>Лист1!$D$2:$D$6</c:f>
              <c:numCache>
                <c:formatCode>0.0%</c:formatCode>
                <c:ptCount val="5"/>
                <c:pt idx="0">
                  <c:v>6.1000000000000013E-2</c:v>
                </c:pt>
                <c:pt idx="1">
                  <c:v>4.900000000000003E-2</c:v>
                </c:pt>
                <c:pt idx="2">
                  <c:v>2.7000000000000014E-2</c:v>
                </c:pt>
                <c:pt idx="3">
                  <c:v>2.1999999999999999E-2</c:v>
                </c:pt>
                <c:pt idx="4">
                  <c:v>1.7000000000000001E-2</c:v>
                </c:pt>
              </c:numCache>
            </c:numRef>
          </c:val>
          <c:extLst>
            <c:ext xmlns:c16="http://schemas.microsoft.com/office/drawing/2014/chart" uri="{C3380CC4-5D6E-409C-BE32-E72D297353CC}">
              <c16:uniqueId val="{0000000A-AF91-4D59-B247-B3116CE61D5B}"/>
            </c:ext>
          </c:extLst>
        </c:ser>
        <c:ser>
          <c:idx val="3"/>
          <c:order val="3"/>
          <c:tx>
            <c:strRef>
              <c:f>Лист1!$E$1</c:f>
              <c:strCache>
                <c:ptCount val="1"/>
                <c:pt idx="0">
                  <c:v>Арест</c:v>
                </c:pt>
              </c:strCache>
            </c:strRef>
          </c:tx>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B-AF91-4D59-B247-B3116CE61D5B}"/>
                </c:ext>
              </c:extLst>
            </c:dLbl>
            <c:dLbl>
              <c:idx val="1"/>
              <c:delete val="1"/>
              <c:extLst>
                <c:ext xmlns:c15="http://schemas.microsoft.com/office/drawing/2012/chart" uri="{CE6537A1-D6FC-4f65-9D91-7224C49458BB}"/>
                <c:ext xmlns:c16="http://schemas.microsoft.com/office/drawing/2014/chart" uri="{C3380CC4-5D6E-409C-BE32-E72D297353CC}">
                  <c16:uniqueId val="{0000000C-AF91-4D59-B247-B3116CE61D5B}"/>
                </c:ext>
              </c:extLst>
            </c:dLbl>
            <c:dLbl>
              <c:idx val="2"/>
              <c:delete val="1"/>
              <c:extLst>
                <c:ext xmlns:c15="http://schemas.microsoft.com/office/drawing/2012/chart" uri="{CE6537A1-D6FC-4f65-9D91-7224C49458BB}"/>
                <c:ext xmlns:c16="http://schemas.microsoft.com/office/drawing/2014/chart" uri="{C3380CC4-5D6E-409C-BE32-E72D297353CC}">
                  <c16:uniqueId val="{0000000D-AF91-4D59-B247-B3116CE61D5B}"/>
                </c:ext>
              </c:extLst>
            </c:dLbl>
            <c:dLbl>
              <c:idx val="3"/>
              <c:layout>
                <c:manualLayout>
                  <c:x val="-2.4275362895967986E-2"/>
                  <c:y val="-5.378933133084651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AF91-4D59-B247-B3116CE61D5B}"/>
                </c:ext>
              </c:extLst>
            </c:dLbl>
            <c:dLbl>
              <c:idx val="4"/>
              <c:layout>
                <c:manualLayout>
                  <c:x val="-3.6413044343951949E-2"/>
                  <c:y val="-1.0757866266169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AF91-4D59-B247-B3116CE61D5B}"/>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лица, совершившие впервые ненасильственные преступления</c:v>
                </c:pt>
                <c:pt idx="1">
                  <c:v>лица, совершившие преступления в сфере экономической деятельности</c:v>
                </c:pt>
                <c:pt idx="2">
                  <c:v>лица, совершившие коррупционные преступления</c:v>
                </c:pt>
                <c:pt idx="3">
                  <c:v>лица, совершившие тяжкие преступления</c:v>
                </c:pt>
                <c:pt idx="4">
                  <c:v>лица, совершившие особо тяжкие преступления </c:v>
                </c:pt>
              </c:strCache>
            </c:strRef>
          </c:cat>
          <c:val>
            <c:numRef>
              <c:f>Лист1!$E$2:$E$6</c:f>
              <c:numCache>
                <c:formatCode>0.0%</c:formatCode>
                <c:ptCount val="5"/>
                <c:pt idx="0">
                  <c:v>0</c:v>
                </c:pt>
                <c:pt idx="1">
                  <c:v>0</c:v>
                </c:pt>
                <c:pt idx="2">
                  <c:v>0</c:v>
                </c:pt>
                <c:pt idx="3">
                  <c:v>2.0000000000000011E-2</c:v>
                </c:pt>
                <c:pt idx="4">
                  <c:v>1.7000000000000001E-2</c:v>
                </c:pt>
              </c:numCache>
            </c:numRef>
          </c:val>
          <c:extLst>
            <c:ext xmlns:c16="http://schemas.microsoft.com/office/drawing/2014/chart" uri="{C3380CC4-5D6E-409C-BE32-E72D297353CC}">
              <c16:uniqueId val="{00000010-AF91-4D59-B247-B3116CE61D5B}"/>
            </c:ext>
          </c:extLst>
        </c:ser>
        <c:ser>
          <c:idx val="4"/>
          <c:order val="4"/>
          <c:tx>
            <c:strRef>
              <c:f>Лист1!$F$1</c:f>
              <c:strCache>
                <c:ptCount val="1"/>
                <c:pt idx="0">
                  <c:v>Учреждения УИС открытого типа</c:v>
                </c:pt>
              </c:strCache>
            </c:strRef>
          </c:tx>
          <c:invertIfNegative val="0"/>
          <c:dLbls>
            <c:dLbl>
              <c:idx val="3"/>
              <c:layout>
                <c:manualLayout>
                  <c:x val="2.022946907997333E-3"/>
                  <c:y val="-1.0757866266169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1-AF91-4D59-B247-B3116CE61D5B}"/>
                </c:ext>
              </c:extLst>
            </c:dLbl>
            <c:dLbl>
              <c:idx val="4"/>
              <c:layout>
                <c:manualLayout>
                  <c:x val="1.8206522171975974E-2"/>
                  <c:y val="-1.0757866266169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AF91-4D59-B247-B3116CE61D5B}"/>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лица, совершившие впервые ненасильственные преступления</c:v>
                </c:pt>
                <c:pt idx="1">
                  <c:v>лица, совершившие преступления в сфере экономической деятельности</c:v>
                </c:pt>
                <c:pt idx="2">
                  <c:v>лица, совершившие коррупционные преступления</c:v>
                </c:pt>
                <c:pt idx="3">
                  <c:v>лица, совершившие тяжкие преступления</c:v>
                </c:pt>
                <c:pt idx="4">
                  <c:v>лица, совершившие особо тяжкие преступления </c:v>
                </c:pt>
              </c:strCache>
            </c:strRef>
          </c:cat>
          <c:val>
            <c:numRef>
              <c:f>Лист1!$F$2:$F$6</c:f>
              <c:numCache>
                <c:formatCode>0.0%</c:formatCode>
                <c:ptCount val="5"/>
                <c:pt idx="0">
                  <c:v>0.26</c:v>
                </c:pt>
                <c:pt idx="1">
                  <c:v>0.35300000000000015</c:v>
                </c:pt>
                <c:pt idx="2">
                  <c:v>0.30700000000000016</c:v>
                </c:pt>
                <c:pt idx="3">
                  <c:v>0.10299999999999998</c:v>
                </c:pt>
                <c:pt idx="4">
                  <c:v>3.4000000000000002E-2</c:v>
                </c:pt>
              </c:numCache>
            </c:numRef>
          </c:val>
          <c:extLst>
            <c:ext xmlns:c16="http://schemas.microsoft.com/office/drawing/2014/chart" uri="{C3380CC4-5D6E-409C-BE32-E72D297353CC}">
              <c16:uniqueId val="{00000013-AF91-4D59-B247-B3116CE61D5B}"/>
            </c:ext>
          </c:extLst>
        </c:ser>
        <c:ser>
          <c:idx val="5"/>
          <c:order val="5"/>
          <c:tx>
            <c:strRef>
              <c:f>Лист1!$G$1</c:f>
              <c:strCache>
                <c:ptCount val="1"/>
                <c:pt idx="0">
                  <c:v>Учреждения УИС закрытого типа</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лица, совершившие впервые ненасильственные преступления</c:v>
                </c:pt>
                <c:pt idx="1">
                  <c:v>лица, совершившие преступления в сфере экономической деятельности</c:v>
                </c:pt>
                <c:pt idx="2">
                  <c:v>лица, совершившие коррупционные преступления</c:v>
                </c:pt>
                <c:pt idx="3">
                  <c:v>лица, совершившие тяжкие преступления</c:v>
                </c:pt>
                <c:pt idx="4">
                  <c:v>лица, совершившие особо тяжкие преступления </c:v>
                </c:pt>
              </c:strCache>
            </c:strRef>
          </c:cat>
          <c:val>
            <c:numRef>
              <c:f>Лист1!$G$2:$G$6</c:f>
              <c:numCache>
                <c:formatCode>0.0%</c:formatCode>
                <c:ptCount val="5"/>
                <c:pt idx="0">
                  <c:v>0.53700000000000003</c:v>
                </c:pt>
                <c:pt idx="1">
                  <c:v>0.51</c:v>
                </c:pt>
                <c:pt idx="2">
                  <c:v>0.59499999999999997</c:v>
                </c:pt>
                <c:pt idx="3">
                  <c:v>0.85500000000000032</c:v>
                </c:pt>
                <c:pt idx="4">
                  <c:v>0.92900000000000005</c:v>
                </c:pt>
              </c:numCache>
            </c:numRef>
          </c:val>
          <c:extLst>
            <c:ext xmlns:c16="http://schemas.microsoft.com/office/drawing/2014/chart" uri="{C3380CC4-5D6E-409C-BE32-E72D297353CC}">
              <c16:uniqueId val="{00000014-AF91-4D59-B247-B3116CE61D5B}"/>
            </c:ext>
          </c:extLst>
        </c:ser>
        <c:dLbls>
          <c:showLegendKey val="0"/>
          <c:showVal val="1"/>
          <c:showCatName val="0"/>
          <c:showSerName val="0"/>
          <c:showPercent val="0"/>
          <c:showBubbleSize val="0"/>
        </c:dLbls>
        <c:gapWidth val="95"/>
        <c:overlap val="100"/>
        <c:axId val="100276480"/>
        <c:axId val="100306944"/>
      </c:barChart>
      <c:catAx>
        <c:axId val="100276480"/>
        <c:scaling>
          <c:orientation val="minMax"/>
        </c:scaling>
        <c:delete val="0"/>
        <c:axPos val="b"/>
        <c:numFmt formatCode="General" sourceLinked="0"/>
        <c:majorTickMark val="none"/>
        <c:minorTickMark val="none"/>
        <c:tickLblPos val="nextTo"/>
        <c:crossAx val="100306944"/>
        <c:crosses val="autoZero"/>
        <c:auto val="1"/>
        <c:lblAlgn val="ctr"/>
        <c:lblOffset val="100"/>
        <c:tickLblSkip val="1"/>
        <c:noMultiLvlLbl val="0"/>
      </c:catAx>
      <c:valAx>
        <c:axId val="100306944"/>
        <c:scaling>
          <c:orientation val="minMax"/>
        </c:scaling>
        <c:delete val="1"/>
        <c:axPos val="l"/>
        <c:numFmt formatCode="0.0%" sourceLinked="1"/>
        <c:majorTickMark val="none"/>
        <c:minorTickMark val="none"/>
        <c:tickLblPos val="none"/>
        <c:crossAx val="100276480"/>
        <c:crosses val="autoZero"/>
        <c:crossBetween val="between"/>
        <c:majorUnit val="0.2"/>
        <c:minorUnit val="2.0000000000000011E-2"/>
      </c:valAx>
    </c:plotArea>
    <c:legend>
      <c:legendPos val="b"/>
      <c:layout>
        <c:manualLayout>
          <c:xMode val="edge"/>
          <c:yMode val="edge"/>
          <c:x val="1.0894285891777121E-2"/>
          <c:y val="0.79680423605808137"/>
          <c:w val="0.9891057141082229"/>
          <c:h val="0.20319576394191938"/>
        </c:manualLayout>
      </c:layout>
      <c:overlay val="0"/>
    </c:legend>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5193783489979644"/>
          <c:y val="4.3557918000114743E-2"/>
          <c:w val="0.49313140369372549"/>
          <c:h val="0.85724227556291677"/>
        </c:manualLayout>
      </c:layout>
      <c:barChart>
        <c:barDir val="bar"/>
        <c:grouping val="clustered"/>
        <c:varyColors val="0"/>
        <c:ser>
          <c:idx val="0"/>
          <c:order val="0"/>
          <c:tx>
            <c:strRef>
              <c:f>Лист1!$B$1</c:f>
              <c:strCache>
                <c:ptCount val="1"/>
                <c:pt idx="0">
                  <c:v>Ряд 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Лист1!$A$2:$A$10</c:f>
              <c:strCache>
                <c:ptCount val="9"/>
                <c:pt idx="0">
                  <c:v>Больше финансировать</c:v>
                </c:pt>
                <c:pt idx="1">
                  <c:v>Увеличение штата и полномочий сотрудников УМБ</c:v>
                </c:pt>
                <c:pt idx="2">
                  <c:v>Все вышеперечисленное</c:v>
                </c:pt>
                <c:pt idx="3">
                  <c:v>Упразднить УМБ</c:v>
                </c:pt>
                <c:pt idx="4">
                  <c:v>Добавить материальные средства</c:v>
                </c:pt>
                <c:pt idx="5">
                  <c:v>Сделать платным питание для осужденных</c:v>
                </c:pt>
                <c:pt idx="6">
                  <c:v>Изучать международный опыт развитых стран</c:v>
                </c:pt>
                <c:pt idx="7">
                  <c:v>Разработать Алгоритм для персонала</c:v>
                </c:pt>
                <c:pt idx="8">
                  <c:v>Организовать тренинги и обучающие семинары на тему "Возможности ИИ и IT-технологий в учреждениях УИС"</c:v>
                </c:pt>
              </c:strCache>
            </c:strRef>
          </c:cat>
          <c:val>
            <c:numRef>
              <c:f>Лист1!$B$2:$B$10</c:f>
              <c:numCache>
                <c:formatCode>0.0%</c:formatCode>
                <c:ptCount val="9"/>
                <c:pt idx="0">
                  <c:v>3.0000000000000001E-3</c:v>
                </c:pt>
                <c:pt idx="1">
                  <c:v>3.0000000000000001E-3</c:v>
                </c:pt>
                <c:pt idx="2">
                  <c:v>3.0000000000000001E-3</c:v>
                </c:pt>
                <c:pt idx="3">
                  <c:v>3.0000000000000001E-3</c:v>
                </c:pt>
                <c:pt idx="4">
                  <c:v>3.0000000000000001E-3</c:v>
                </c:pt>
                <c:pt idx="5">
                  <c:v>3.0000000000000001E-3</c:v>
                </c:pt>
                <c:pt idx="6">
                  <c:v>0.28100000000000003</c:v>
                </c:pt>
                <c:pt idx="7">
                  <c:v>0.28599999999999998</c:v>
                </c:pt>
                <c:pt idx="8">
                  <c:v>0.622</c:v>
                </c:pt>
              </c:numCache>
            </c:numRef>
          </c:val>
          <c:extLst>
            <c:ext xmlns:c16="http://schemas.microsoft.com/office/drawing/2014/chart" uri="{C3380CC4-5D6E-409C-BE32-E72D297353CC}">
              <c16:uniqueId val="{00000000-275D-4A52-A66B-D60422668D4D}"/>
            </c:ext>
          </c:extLst>
        </c:ser>
        <c:dLbls>
          <c:showLegendKey val="0"/>
          <c:showVal val="0"/>
          <c:showCatName val="0"/>
          <c:showSerName val="0"/>
          <c:showPercent val="0"/>
          <c:showBubbleSize val="0"/>
        </c:dLbls>
        <c:gapWidth val="150"/>
        <c:axId val="274045952"/>
        <c:axId val="274051840"/>
      </c:barChart>
      <c:catAx>
        <c:axId val="274045952"/>
        <c:scaling>
          <c:orientation val="minMax"/>
        </c:scaling>
        <c:delete val="0"/>
        <c:axPos val="l"/>
        <c:numFmt formatCode="General" sourceLinked="0"/>
        <c:majorTickMark val="out"/>
        <c:minorTickMark val="none"/>
        <c:tickLblPos val="nextTo"/>
        <c:crossAx val="274051840"/>
        <c:crosses val="autoZero"/>
        <c:auto val="1"/>
        <c:lblAlgn val="ctr"/>
        <c:lblOffset val="100"/>
        <c:noMultiLvlLbl val="0"/>
      </c:catAx>
      <c:valAx>
        <c:axId val="274051840"/>
        <c:scaling>
          <c:orientation val="minMax"/>
          <c:max val="0.70000000000000062"/>
          <c:min val="0"/>
        </c:scaling>
        <c:delete val="0"/>
        <c:axPos val="b"/>
        <c:majorGridlines/>
        <c:numFmt formatCode="0.0%" sourceLinked="1"/>
        <c:majorTickMark val="out"/>
        <c:minorTickMark val="none"/>
        <c:tickLblPos val="nextTo"/>
        <c:crossAx val="274045952"/>
        <c:crosses val="autoZero"/>
        <c:crossBetween val="between"/>
        <c:majorUnit val="0.30000000000000032"/>
      </c:valAx>
    </c:plotArea>
    <c:plotVisOnly val="1"/>
    <c:dispBlanksAs val="gap"/>
    <c:showDLblsOverMax val="0"/>
  </c:chart>
  <c:spPr>
    <a:ln>
      <a:noFill/>
    </a:ln>
  </c:spPr>
  <c:txPr>
    <a:bodyPr/>
    <a:lstStyle/>
    <a:p>
      <a:pPr>
        <a:defRPr sz="1200" baseline="0">
          <a:latin typeface="Times New Roman" pitchFamily="18" charset="0"/>
          <a:cs typeface="Times New Roman" pitchFamily="18" charset="0"/>
        </a:defRPr>
      </a:pPr>
      <a:endParaRPr lang="ru-RU"/>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Лист1!$A$2:$A$9</c:f>
              <c:strCache>
                <c:ptCount val="8"/>
                <c:pt idx="0">
                  <c:v>Служба экономических расследований</c:v>
                </c:pt>
                <c:pt idx="1">
                  <c:v>Антикоррупционная служба</c:v>
                </c:pt>
                <c:pt idx="2">
                  <c:v>Прокуратура</c:v>
                </c:pt>
                <c:pt idx="3">
                  <c:v>Депаратмент полиции</c:v>
                </c:pt>
                <c:pt idx="4">
                  <c:v>Служба пробации</c:v>
                </c:pt>
                <c:pt idx="5">
                  <c:v>Учреждения УИС</c:v>
                </c:pt>
                <c:pt idx="6">
                  <c:v>Департамент УИС</c:v>
                </c:pt>
                <c:pt idx="7">
                  <c:v>Комитет УИС</c:v>
                </c:pt>
              </c:strCache>
            </c:strRef>
          </c:cat>
          <c:val>
            <c:numRef>
              <c:f>Лист1!$B$2:$B$9</c:f>
              <c:numCache>
                <c:formatCode>0.0%</c:formatCode>
                <c:ptCount val="8"/>
                <c:pt idx="0">
                  <c:v>7.0000000000000045E-3</c:v>
                </c:pt>
                <c:pt idx="1">
                  <c:v>5.0000000000000044E-3</c:v>
                </c:pt>
                <c:pt idx="2">
                  <c:v>4.2000000000000023E-2</c:v>
                </c:pt>
                <c:pt idx="3">
                  <c:v>1.0000000000000005E-2</c:v>
                </c:pt>
                <c:pt idx="4">
                  <c:v>0.22</c:v>
                </c:pt>
                <c:pt idx="5">
                  <c:v>0.55000000000000004</c:v>
                </c:pt>
                <c:pt idx="6">
                  <c:v>0.127</c:v>
                </c:pt>
                <c:pt idx="7">
                  <c:v>4.2000000000000023E-2</c:v>
                </c:pt>
              </c:numCache>
            </c:numRef>
          </c:val>
          <c:extLst>
            <c:ext xmlns:c16="http://schemas.microsoft.com/office/drawing/2014/chart" uri="{C3380CC4-5D6E-409C-BE32-E72D297353CC}">
              <c16:uniqueId val="{00000000-8D02-4178-9D3A-2821B687B30E}"/>
            </c:ext>
          </c:extLst>
        </c:ser>
        <c:dLbls>
          <c:showLegendKey val="0"/>
          <c:showVal val="0"/>
          <c:showCatName val="0"/>
          <c:showSerName val="0"/>
          <c:showPercent val="0"/>
          <c:showBubbleSize val="0"/>
        </c:dLbls>
        <c:gapWidth val="150"/>
        <c:axId val="121371648"/>
        <c:axId val="116130560"/>
      </c:barChart>
      <c:catAx>
        <c:axId val="121371648"/>
        <c:scaling>
          <c:orientation val="minMax"/>
        </c:scaling>
        <c:delete val="0"/>
        <c:axPos val="l"/>
        <c:numFmt formatCode="General" sourceLinked="0"/>
        <c:majorTickMark val="out"/>
        <c:minorTickMark val="none"/>
        <c:tickLblPos val="nextTo"/>
        <c:crossAx val="116130560"/>
        <c:crosses val="autoZero"/>
        <c:auto val="1"/>
        <c:lblAlgn val="ctr"/>
        <c:lblOffset val="100"/>
        <c:noMultiLvlLbl val="0"/>
      </c:catAx>
      <c:valAx>
        <c:axId val="116130560"/>
        <c:scaling>
          <c:orientation val="minMax"/>
        </c:scaling>
        <c:delete val="0"/>
        <c:axPos val="b"/>
        <c:majorGridlines/>
        <c:numFmt formatCode="0.0%" sourceLinked="1"/>
        <c:majorTickMark val="out"/>
        <c:minorTickMark val="none"/>
        <c:tickLblPos val="nextTo"/>
        <c:crossAx val="121371648"/>
        <c:crosses val="autoZero"/>
        <c:crossBetween val="between"/>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75"/>
      <c:rotY val="0"/>
      <c:rAngAx val="0"/>
    </c:view3D>
    <c:floor>
      <c:thickness val="0"/>
    </c:floor>
    <c:sideWall>
      <c:thickness val="0"/>
    </c:sideWall>
    <c:backWall>
      <c:thickness val="0"/>
    </c:backWall>
    <c:plotArea>
      <c:layout>
        <c:manualLayout>
          <c:layoutTarget val="inner"/>
          <c:xMode val="edge"/>
          <c:yMode val="edge"/>
          <c:x val="0"/>
          <c:y val="1.1510243288451662E-2"/>
          <c:w val="1"/>
          <c:h val="0.98848975671154837"/>
        </c:manualLayout>
      </c:layout>
      <c:pie3DChart>
        <c:varyColors val="1"/>
        <c:ser>
          <c:idx val="0"/>
          <c:order val="0"/>
          <c:tx>
            <c:strRef>
              <c:f>Лист1!$B$1</c:f>
              <c:strCache>
                <c:ptCount val="1"/>
                <c:pt idx="0">
                  <c:v>Столбец1</c:v>
                </c:pt>
              </c:strCache>
            </c:strRef>
          </c:tx>
          <c:dLbls>
            <c:dLbl>
              <c:idx val="0"/>
              <c:layout>
                <c:manualLayout>
                  <c:x val="-2.2921073802670094E-2"/>
                  <c:y val="5.481719670309359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987-45DE-AB89-FE7BB5409914}"/>
                </c:ext>
              </c:extLst>
            </c:dLbl>
            <c:spPr>
              <a:noFill/>
              <a:ln>
                <a:noFill/>
              </a:ln>
              <a:effectLst/>
            </c:spPr>
            <c:showLegendKey val="0"/>
            <c:showVal val="1"/>
            <c:showCatName val="0"/>
            <c:showSerName val="0"/>
            <c:showPercent val="0"/>
            <c:showBubbleSize val="0"/>
            <c:showLeaderLines val="1"/>
            <c:extLst>
              <c:ext xmlns:c15="http://schemas.microsoft.com/office/drawing/2012/chart" uri="{CE6537A1-D6FC-4f65-9D91-7224C49458BB}"/>
            </c:extLst>
          </c:dLbls>
          <c:cat>
            <c:strRef>
              <c:f>Лист1!$A$2:$A$6</c:f>
              <c:strCache>
                <c:ptCount val="5"/>
                <c:pt idx="0">
                  <c:v>свыше 20 лет</c:v>
                </c:pt>
                <c:pt idx="1">
                  <c:v>с 15 до 20 лет</c:v>
                </c:pt>
                <c:pt idx="2">
                  <c:v>с 10 до 15 лет</c:v>
                </c:pt>
                <c:pt idx="3">
                  <c:v>с 5 до 10 лет</c:v>
                </c:pt>
                <c:pt idx="4">
                  <c:v>с 2 до 5 лет</c:v>
                </c:pt>
              </c:strCache>
            </c:strRef>
          </c:cat>
          <c:val>
            <c:numRef>
              <c:f>Лист1!$B$2:$B$6</c:f>
              <c:numCache>
                <c:formatCode>0.0%</c:formatCode>
                <c:ptCount val="5"/>
                <c:pt idx="0">
                  <c:v>4.5000000000000012E-2</c:v>
                </c:pt>
                <c:pt idx="1">
                  <c:v>0.17500000000000004</c:v>
                </c:pt>
                <c:pt idx="2">
                  <c:v>0.25900000000000001</c:v>
                </c:pt>
                <c:pt idx="3">
                  <c:v>0.23900000000000013</c:v>
                </c:pt>
                <c:pt idx="4">
                  <c:v>0.28200000000000008</c:v>
                </c:pt>
              </c:numCache>
            </c:numRef>
          </c:val>
          <c:extLst>
            <c:ext xmlns:c16="http://schemas.microsoft.com/office/drawing/2014/chart" uri="{C3380CC4-5D6E-409C-BE32-E72D297353CC}">
              <c16:uniqueId val="{00000001-F987-45DE-AB89-FE7BB5409914}"/>
            </c:ext>
          </c:extLst>
        </c:ser>
        <c:dLbls>
          <c:showLegendKey val="0"/>
          <c:showVal val="0"/>
          <c:showCatName val="0"/>
          <c:showSerName val="0"/>
          <c:showPercent val="0"/>
          <c:showBubbleSize val="0"/>
          <c:showLeaderLines val="1"/>
        </c:dLbls>
      </c:pie3DChart>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с использованием технических средств слежения и контроля, без лишения свободы</c:v>
                </c:pt>
                <c:pt idx="2">
                  <c:v>в виде ареста</c:v>
                </c:pt>
                <c:pt idx="3">
                  <c:v>в учреждениях УИС открытого типа</c:v>
                </c:pt>
                <c:pt idx="4">
                  <c:v>в учреждениях УИС закрытого типа</c:v>
                </c:pt>
              </c:strCache>
            </c:strRef>
          </c:cat>
          <c:val>
            <c:numRef>
              <c:f>Лист1!$B$2:$B$6</c:f>
              <c:numCache>
                <c:formatCode>0.0%</c:formatCode>
                <c:ptCount val="5"/>
                <c:pt idx="0">
                  <c:v>1.2999999999999998E-2</c:v>
                </c:pt>
                <c:pt idx="1">
                  <c:v>1.7000000000000001E-2</c:v>
                </c:pt>
                <c:pt idx="2">
                  <c:v>1.7000000000000001E-2</c:v>
                </c:pt>
                <c:pt idx="3">
                  <c:v>3.4000000000000002E-2</c:v>
                </c:pt>
                <c:pt idx="4">
                  <c:v>0.92900000000000005</c:v>
                </c:pt>
              </c:numCache>
            </c:numRef>
          </c:val>
          <c:extLst>
            <c:ext xmlns:c16="http://schemas.microsoft.com/office/drawing/2014/chart" uri="{C3380CC4-5D6E-409C-BE32-E72D297353CC}">
              <c16:uniqueId val="{00000000-6590-4CBD-8F85-39E20F11C9E5}"/>
            </c:ext>
          </c:extLst>
        </c:ser>
        <c:dLbls>
          <c:showLegendKey val="0"/>
          <c:showVal val="0"/>
          <c:showCatName val="0"/>
          <c:showSerName val="0"/>
          <c:showPercent val="0"/>
          <c:showBubbleSize val="0"/>
        </c:dLbls>
        <c:gapWidth val="150"/>
        <c:axId val="116176384"/>
        <c:axId val="116177920"/>
      </c:barChart>
      <c:catAx>
        <c:axId val="116176384"/>
        <c:scaling>
          <c:orientation val="minMax"/>
        </c:scaling>
        <c:delete val="0"/>
        <c:axPos val="l"/>
        <c:numFmt formatCode="General" sourceLinked="0"/>
        <c:majorTickMark val="out"/>
        <c:minorTickMark val="none"/>
        <c:tickLblPos val="nextTo"/>
        <c:crossAx val="116177920"/>
        <c:crosses val="autoZero"/>
        <c:auto val="1"/>
        <c:lblAlgn val="ctr"/>
        <c:lblOffset val="100"/>
        <c:noMultiLvlLbl val="0"/>
      </c:catAx>
      <c:valAx>
        <c:axId val="116177920"/>
        <c:scaling>
          <c:orientation val="minMax"/>
        </c:scaling>
        <c:delete val="0"/>
        <c:axPos val="b"/>
        <c:majorGridlines/>
        <c:numFmt formatCode="0.0%" sourceLinked="1"/>
        <c:majorTickMark val="out"/>
        <c:minorTickMark val="none"/>
        <c:tickLblPos val="nextTo"/>
        <c:crossAx val="116176384"/>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с использованием технических средств слежения и контроля, без лишения свободы</c:v>
                </c:pt>
                <c:pt idx="2">
                  <c:v>в виде ареста</c:v>
                </c:pt>
                <c:pt idx="3">
                  <c:v>в учреждениях УИС открытого типа</c:v>
                </c:pt>
                <c:pt idx="4">
                  <c:v>в учреждениях УИС закрытого типа</c:v>
                </c:pt>
              </c:strCache>
            </c:strRef>
          </c:cat>
          <c:val>
            <c:numRef>
              <c:f>Лист1!$B$2:$B$6</c:f>
              <c:numCache>
                <c:formatCode>0.0%</c:formatCode>
                <c:ptCount val="5"/>
                <c:pt idx="0">
                  <c:v>1.2E-2</c:v>
                </c:pt>
                <c:pt idx="1">
                  <c:v>2.1999999999999999E-2</c:v>
                </c:pt>
                <c:pt idx="2">
                  <c:v>2.0000000000000011E-2</c:v>
                </c:pt>
                <c:pt idx="3">
                  <c:v>0.10299999999999998</c:v>
                </c:pt>
                <c:pt idx="4">
                  <c:v>0.85500000000000032</c:v>
                </c:pt>
              </c:numCache>
            </c:numRef>
          </c:val>
          <c:extLst>
            <c:ext xmlns:c16="http://schemas.microsoft.com/office/drawing/2014/chart" uri="{C3380CC4-5D6E-409C-BE32-E72D297353CC}">
              <c16:uniqueId val="{00000000-8E2B-44F6-BED5-2050141A566B}"/>
            </c:ext>
          </c:extLst>
        </c:ser>
        <c:dLbls>
          <c:showLegendKey val="0"/>
          <c:showVal val="0"/>
          <c:showCatName val="0"/>
          <c:showSerName val="0"/>
          <c:showPercent val="0"/>
          <c:showBubbleSize val="0"/>
        </c:dLbls>
        <c:gapWidth val="150"/>
        <c:axId val="121547008"/>
        <c:axId val="121552896"/>
      </c:barChart>
      <c:catAx>
        <c:axId val="121547008"/>
        <c:scaling>
          <c:orientation val="minMax"/>
        </c:scaling>
        <c:delete val="0"/>
        <c:axPos val="l"/>
        <c:numFmt formatCode="General" sourceLinked="0"/>
        <c:majorTickMark val="out"/>
        <c:minorTickMark val="none"/>
        <c:tickLblPos val="nextTo"/>
        <c:crossAx val="121552896"/>
        <c:crosses val="autoZero"/>
        <c:auto val="1"/>
        <c:lblAlgn val="ctr"/>
        <c:lblOffset val="100"/>
        <c:noMultiLvlLbl val="0"/>
      </c:catAx>
      <c:valAx>
        <c:axId val="121552896"/>
        <c:scaling>
          <c:orientation val="minMax"/>
        </c:scaling>
        <c:delete val="0"/>
        <c:axPos val="b"/>
        <c:majorGridlines/>
        <c:numFmt formatCode="0.0%" sourceLinked="1"/>
        <c:majorTickMark val="out"/>
        <c:minorTickMark val="none"/>
        <c:tickLblPos val="nextTo"/>
        <c:crossAx val="121547008"/>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с использованием технических средств слежения и контроля, без лишения свободы</c:v>
                </c:pt>
                <c:pt idx="2">
                  <c:v>без изоляции от общества с привлечением службы пробации</c:v>
                </c:pt>
                <c:pt idx="3">
                  <c:v>в учреждениях УИС открытого типа</c:v>
                </c:pt>
                <c:pt idx="4">
                  <c:v>в учреждениях УИС закрытого типа</c:v>
                </c:pt>
              </c:strCache>
            </c:strRef>
          </c:cat>
          <c:val>
            <c:numRef>
              <c:f>Лист1!$B$2:$B$6</c:f>
              <c:numCache>
                <c:formatCode>0.0%</c:formatCode>
                <c:ptCount val="5"/>
                <c:pt idx="0">
                  <c:v>1.2E-2</c:v>
                </c:pt>
                <c:pt idx="1">
                  <c:v>2.7000000000000014E-2</c:v>
                </c:pt>
                <c:pt idx="2">
                  <c:v>2.7000000000000014E-2</c:v>
                </c:pt>
                <c:pt idx="3">
                  <c:v>0.30700000000000016</c:v>
                </c:pt>
                <c:pt idx="4">
                  <c:v>0.59499999999999997</c:v>
                </c:pt>
              </c:numCache>
            </c:numRef>
          </c:val>
          <c:extLst>
            <c:ext xmlns:c16="http://schemas.microsoft.com/office/drawing/2014/chart" uri="{C3380CC4-5D6E-409C-BE32-E72D297353CC}">
              <c16:uniqueId val="{00000000-8DDD-470B-8781-864DD6CF2B45}"/>
            </c:ext>
          </c:extLst>
        </c:ser>
        <c:dLbls>
          <c:showLegendKey val="0"/>
          <c:showVal val="0"/>
          <c:showCatName val="0"/>
          <c:showSerName val="0"/>
          <c:showPercent val="0"/>
          <c:showBubbleSize val="0"/>
        </c:dLbls>
        <c:gapWidth val="150"/>
        <c:axId val="121576448"/>
        <c:axId val="121582336"/>
      </c:barChart>
      <c:catAx>
        <c:axId val="121576448"/>
        <c:scaling>
          <c:orientation val="minMax"/>
        </c:scaling>
        <c:delete val="0"/>
        <c:axPos val="l"/>
        <c:numFmt formatCode="General" sourceLinked="0"/>
        <c:majorTickMark val="out"/>
        <c:minorTickMark val="none"/>
        <c:tickLblPos val="nextTo"/>
        <c:crossAx val="121582336"/>
        <c:crosses val="autoZero"/>
        <c:auto val="1"/>
        <c:lblAlgn val="ctr"/>
        <c:lblOffset val="100"/>
        <c:noMultiLvlLbl val="0"/>
      </c:catAx>
      <c:valAx>
        <c:axId val="121582336"/>
        <c:scaling>
          <c:orientation val="minMax"/>
        </c:scaling>
        <c:delete val="0"/>
        <c:axPos val="b"/>
        <c:majorGridlines/>
        <c:numFmt formatCode="0.0%" sourceLinked="1"/>
        <c:majorTickMark val="out"/>
        <c:minorTickMark val="none"/>
        <c:tickLblPos val="nextTo"/>
        <c:crossAx val="121576448"/>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с использованием технических средств слежения и контроля, без лишения свободы</c:v>
                </c:pt>
                <c:pt idx="2">
                  <c:v>без изоляции от общества с привлечением службы пробации</c:v>
                </c:pt>
                <c:pt idx="3">
                  <c:v>в учреждениях УИС открытого типа</c:v>
                </c:pt>
                <c:pt idx="4">
                  <c:v>в учреждениях УИС закрытого типа</c:v>
                </c:pt>
              </c:strCache>
            </c:strRef>
          </c:cat>
          <c:val>
            <c:numRef>
              <c:f>Лист1!$B$2:$B$6</c:f>
              <c:numCache>
                <c:formatCode>0.0%</c:formatCode>
                <c:ptCount val="5"/>
                <c:pt idx="0">
                  <c:v>1.2999999999999998E-2</c:v>
                </c:pt>
                <c:pt idx="1">
                  <c:v>4.900000000000003E-2</c:v>
                </c:pt>
                <c:pt idx="2">
                  <c:v>0.10800000000000004</c:v>
                </c:pt>
                <c:pt idx="3">
                  <c:v>0.35300000000000015</c:v>
                </c:pt>
                <c:pt idx="4">
                  <c:v>0.51</c:v>
                </c:pt>
              </c:numCache>
            </c:numRef>
          </c:val>
          <c:extLst>
            <c:ext xmlns:c16="http://schemas.microsoft.com/office/drawing/2014/chart" uri="{C3380CC4-5D6E-409C-BE32-E72D297353CC}">
              <c16:uniqueId val="{00000000-05AD-4369-B03B-E7B4965A8374}"/>
            </c:ext>
          </c:extLst>
        </c:ser>
        <c:dLbls>
          <c:showLegendKey val="0"/>
          <c:showVal val="0"/>
          <c:showCatName val="0"/>
          <c:showSerName val="0"/>
          <c:showPercent val="0"/>
          <c:showBubbleSize val="0"/>
        </c:dLbls>
        <c:gapWidth val="150"/>
        <c:axId val="121589120"/>
        <c:axId val="121648256"/>
      </c:barChart>
      <c:catAx>
        <c:axId val="121589120"/>
        <c:scaling>
          <c:orientation val="minMax"/>
        </c:scaling>
        <c:delete val="0"/>
        <c:axPos val="l"/>
        <c:numFmt formatCode="General" sourceLinked="0"/>
        <c:majorTickMark val="out"/>
        <c:minorTickMark val="none"/>
        <c:tickLblPos val="nextTo"/>
        <c:crossAx val="121648256"/>
        <c:crosses val="autoZero"/>
        <c:auto val="1"/>
        <c:lblAlgn val="ctr"/>
        <c:lblOffset val="100"/>
        <c:noMultiLvlLbl val="0"/>
      </c:catAx>
      <c:valAx>
        <c:axId val="121648256"/>
        <c:scaling>
          <c:orientation val="minMax"/>
        </c:scaling>
        <c:delete val="0"/>
        <c:axPos val="b"/>
        <c:majorGridlines/>
        <c:numFmt formatCode="0.0%" sourceLinked="1"/>
        <c:majorTickMark val="out"/>
        <c:minorTickMark val="none"/>
        <c:tickLblPos val="nextTo"/>
        <c:crossAx val="121589120"/>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с использованием технических средств слежения и контроля, без лишения свободы</c:v>
                </c:pt>
                <c:pt idx="2">
                  <c:v>применить уголовное наказание без изоляции от общества с привлечением службы пробации</c:v>
                </c:pt>
                <c:pt idx="3">
                  <c:v>учреждениях УИС открытого типа</c:v>
                </c:pt>
                <c:pt idx="4">
                  <c:v>в учреждениях УИС закрытого типа</c:v>
                </c:pt>
              </c:strCache>
            </c:strRef>
          </c:cat>
          <c:val>
            <c:numRef>
              <c:f>Лист1!$B$2:$B$6</c:f>
              <c:numCache>
                <c:formatCode>0.0%</c:formatCode>
                <c:ptCount val="5"/>
                <c:pt idx="0">
                  <c:v>1.2999999999999998E-2</c:v>
                </c:pt>
                <c:pt idx="1">
                  <c:v>4.900000000000003E-2</c:v>
                </c:pt>
                <c:pt idx="2">
                  <c:v>0.10800000000000004</c:v>
                </c:pt>
                <c:pt idx="3">
                  <c:v>0.35300000000000015</c:v>
                </c:pt>
                <c:pt idx="4">
                  <c:v>0.51</c:v>
                </c:pt>
              </c:numCache>
            </c:numRef>
          </c:val>
          <c:extLst>
            <c:ext xmlns:c16="http://schemas.microsoft.com/office/drawing/2014/chart" uri="{C3380CC4-5D6E-409C-BE32-E72D297353CC}">
              <c16:uniqueId val="{00000000-09E2-4E9B-90CA-171E412D6BD4}"/>
            </c:ext>
          </c:extLst>
        </c:ser>
        <c:dLbls>
          <c:showLegendKey val="0"/>
          <c:showVal val="0"/>
          <c:showCatName val="0"/>
          <c:showSerName val="0"/>
          <c:showPercent val="0"/>
          <c:showBubbleSize val="0"/>
        </c:dLbls>
        <c:gapWidth val="150"/>
        <c:axId val="121676160"/>
        <c:axId val="121677696"/>
      </c:barChart>
      <c:catAx>
        <c:axId val="121676160"/>
        <c:scaling>
          <c:orientation val="minMax"/>
        </c:scaling>
        <c:delete val="0"/>
        <c:axPos val="l"/>
        <c:numFmt formatCode="General" sourceLinked="0"/>
        <c:majorTickMark val="out"/>
        <c:minorTickMark val="none"/>
        <c:tickLblPos val="nextTo"/>
        <c:crossAx val="121677696"/>
        <c:crosses val="autoZero"/>
        <c:auto val="1"/>
        <c:lblAlgn val="ctr"/>
        <c:lblOffset val="100"/>
        <c:noMultiLvlLbl val="0"/>
      </c:catAx>
      <c:valAx>
        <c:axId val="121677696"/>
        <c:scaling>
          <c:orientation val="minMax"/>
        </c:scaling>
        <c:delete val="0"/>
        <c:axPos val="b"/>
        <c:majorGridlines/>
        <c:numFmt formatCode="0.0%" sourceLinked="1"/>
        <c:majorTickMark val="out"/>
        <c:minorTickMark val="none"/>
        <c:tickLblPos val="nextTo"/>
        <c:crossAx val="121676160"/>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Лист1!$A$2:$A$5</c:f>
              <c:strCache>
                <c:ptCount val="4"/>
                <c:pt idx="0">
                  <c:v>Другое</c:v>
                </c:pt>
                <c:pt idx="1">
                  <c:v>Лучше строить новые тюрьмы и содержать всех в жестких камерных условиях</c:v>
                </c:pt>
                <c:pt idx="2">
                  <c:v>Нет, "вор должен сидеть в тюрьме"</c:v>
                </c:pt>
                <c:pt idx="3">
                  <c:v>Да</c:v>
                </c:pt>
              </c:strCache>
            </c:strRef>
          </c:cat>
          <c:val>
            <c:numRef>
              <c:f>Лист1!$B$2:$B$5</c:f>
              <c:numCache>
                <c:formatCode>0.0%</c:formatCode>
                <c:ptCount val="4"/>
                <c:pt idx="0">
                  <c:v>2.4E-2</c:v>
                </c:pt>
                <c:pt idx="1">
                  <c:v>0.28100000000000008</c:v>
                </c:pt>
                <c:pt idx="2">
                  <c:v>0.47500000000000014</c:v>
                </c:pt>
                <c:pt idx="3">
                  <c:v>0.24100000000000008</c:v>
                </c:pt>
              </c:numCache>
            </c:numRef>
          </c:val>
          <c:extLst>
            <c:ext xmlns:c16="http://schemas.microsoft.com/office/drawing/2014/chart" uri="{C3380CC4-5D6E-409C-BE32-E72D297353CC}">
              <c16:uniqueId val="{00000000-3C4D-4D0C-82C5-C11782C14B6E}"/>
            </c:ext>
          </c:extLst>
        </c:ser>
        <c:dLbls>
          <c:showLegendKey val="0"/>
          <c:showVal val="0"/>
          <c:showCatName val="0"/>
          <c:showSerName val="0"/>
          <c:showPercent val="0"/>
          <c:showBubbleSize val="0"/>
        </c:dLbls>
        <c:gapWidth val="150"/>
        <c:axId val="121742464"/>
        <c:axId val="121744000"/>
      </c:barChart>
      <c:catAx>
        <c:axId val="121742464"/>
        <c:scaling>
          <c:orientation val="minMax"/>
        </c:scaling>
        <c:delete val="0"/>
        <c:axPos val="l"/>
        <c:numFmt formatCode="General" sourceLinked="0"/>
        <c:majorTickMark val="out"/>
        <c:minorTickMark val="none"/>
        <c:tickLblPos val="nextTo"/>
        <c:crossAx val="121744000"/>
        <c:crosses val="autoZero"/>
        <c:auto val="1"/>
        <c:lblAlgn val="ctr"/>
        <c:lblOffset val="100"/>
        <c:noMultiLvlLbl val="0"/>
      </c:catAx>
      <c:valAx>
        <c:axId val="121744000"/>
        <c:scaling>
          <c:orientation val="minMax"/>
        </c:scaling>
        <c:delete val="0"/>
        <c:axPos val="b"/>
        <c:majorGridlines/>
        <c:numFmt formatCode="0.0%" sourceLinked="1"/>
        <c:majorTickMark val="out"/>
        <c:minorTickMark val="none"/>
        <c:tickLblPos val="nextTo"/>
        <c:crossAx val="121742464"/>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обязан выплатить штраф и исполнить наказание в виде высылки на определенный срок</c:v>
                </c:pt>
                <c:pt idx="2">
                  <c:v>может вообще свою вину не признавать, самое главное что бы от него была польза</c:v>
                </c:pt>
                <c:pt idx="3">
                  <c:v>частичное признание вины</c:v>
                </c:pt>
                <c:pt idx="4">
                  <c:v>полное признание вины</c:v>
                </c:pt>
              </c:strCache>
            </c:strRef>
          </c:cat>
          <c:val>
            <c:numRef>
              <c:f>Лист1!$B$2:$B$6</c:f>
              <c:numCache>
                <c:formatCode>0.0%</c:formatCode>
                <c:ptCount val="5"/>
                <c:pt idx="0">
                  <c:v>6.8000000000000019E-2</c:v>
                </c:pt>
                <c:pt idx="1">
                  <c:v>0.28100000000000008</c:v>
                </c:pt>
                <c:pt idx="2">
                  <c:v>0.10199999999999998</c:v>
                </c:pt>
                <c:pt idx="3">
                  <c:v>5.1999999999999998E-2</c:v>
                </c:pt>
                <c:pt idx="4">
                  <c:v>0.53700000000000003</c:v>
                </c:pt>
              </c:numCache>
            </c:numRef>
          </c:val>
          <c:extLst>
            <c:ext xmlns:c16="http://schemas.microsoft.com/office/drawing/2014/chart" uri="{C3380CC4-5D6E-409C-BE32-E72D297353CC}">
              <c16:uniqueId val="{00000000-E7F9-4A09-9D18-80C1FB13B2D6}"/>
            </c:ext>
          </c:extLst>
        </c:ser>
        <c:dLbls>
          <c:showLegendKey val="0"/>
          <c:showVal val="0"/>
          <c:showCatName val="0"/>
          <c:showSerName val="0"/>
          <c:showPercent val="0"/>
          <c:showBubbleSize val="0"/>
        </c:dLbls>
        <c:gapWidth val="150"/>
        <c:axId val="121776000"/>
        <c:axId val="121777536"/>
      </c:barChart>
      <c:catAx>
        <c:axId val="121776000"/>
        <c:scaling>
          <c:orientation val="minMax"/>
        </c:scaling>
        <c:delete val="0"/>
        <c:axPos val="l"/>
        <c:numFmt formatCode="General" sourceLinked="0"/>
        <c:majorTickMark val="out"/>
        <c:minorTickMark val="none"/>
        <c:tickLblPos val="nextTo"/>
        <c:crossAx val="121777536"/>
        <c:crosses val="autoZero"/>
        <c:auto val="1"/>
        <c:lblAlgn val="ctr"/>
        <c:lblOffset val="100"/>
        <c:noMultiLvlLbl val="0"/>
      </c:catAx>
      <c:valAx>
        <c:axId val="121777536"/>
        <c:scaling>
          <c:orientation val="minMax"/>
        </c:scaling>
        <c:delete val="0"/>
        <c:axPos val="b"/>
        <c:majorGridlines/>
        <c:numFmt formatCode="0.0%" sourceLinked="1"/>
        <c:majorTickMark val="out"/>
        <c:minorTickMark val="none"/>
        <c:tickLblPos val="nextTo"/>
        <c:crossAx val="121776000"/>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Лист1!$A$2:$A$5</c:f>
              <c:strCache>
                <c:ptCount val="4"/>
                <c:pt idx="0">
                  <c:v>другое</c:v>
                </c:pt>
                <c:pt idx="1">
                  <c:v>пусть отбывает хоть где, самое главное, чтобы от него была польза для этого населенного пункта</c:v>
                </c:pt>
                <c:pt idx="2">
                  <c:v>однозначно, за пределами своей области</c:v>
                </c:pt>
                <c:pt idx="3">
                  <c:v>в одном из населенных пунктов в пределах своей области</c:v>
                </c:pt>
              </c:strCache>
            </c:strRef>
          </c:cat>
          <c:val>
            <c:numRef>
              <c:f>Лист1!$B$2:$B$5</c:f>
              <c:numCache>
                <c:formatCode>0.0%</c:formatCode>
                <c:ptCount val="4"/>
                <c:pt idx="0">
                  <c:v>6.3E-2</c:v>
                </c:pt>
                <c:pt idx="1">
                  <c:v>0.36600000000000021</c:v>
                </c:pt>
                <c:pt idx="2">
                  <c:v>0.30000000000000016</c:v>
                </c:pt>
                <c:pt idx="3">
                  <c:v>0.29200000000000015</c:v>
                </c:pt>
              </c:numCache>
            </c:numRef>
          </c:val>
          <c:extLst>
            <c:ext xmlns:c16="http://schemas.microsoft.com/office/drawing/2014/chart" uri="{C3380CC4-5D6E-409C-BE32-E72D297353CC}">
              <c16:uniqueId val="{00000000-6BFF-4D15-8536-AE94262A553F}"/>
            </c:ext>
          </c:extLst>
        </c:ser>
        <c:dLbls>
          <c:showLegendKey val="0"/>
          <c:showVal val="0"/>
          <c:showCatName val="0"/>
          <c:showSerName val="0"/>
          <c:showPercent val="0"/>
          <c:showBubbleSize val="0"/>
        </c:dLbls>
        <c:gapWidth val="150"/>
        <c:axId val="121841920"/>
        <c:axId val="121847808"/>
      </c:barChart>
      <c:catAx>
        <c:axId val="121841920"/>
        <c:scaling>
          <c:orientation val="minMax"/>
        </c:scaling>
        <c:delete val="0"/>
        <c:axPos val="l"/>
        <c:numFmt formatCode="General" sourceLinked="0"/>
        <c:majorTickMark val="out"/>
        <c:minorTickMark val="none"/>
        <c:tickLblPos val="nextTo"/>
        <c:crossAx val="121847808"/>
        <c:crosses val="autoZero"/>
        <c:auto val="1"/>
        <c:lblAlgn val="ctr"/>
        <c:lblOffset val="100"/>
        <c:noMultiLvlLbl val="0"/>
      </c:catAx>
      <c:valAx>
        <c:axId val="121847808"/>
        <c:scaling>
          <c:orientation val="minMax"/>
        </c:scaling>
        <c:delete val="0"/>
        <c:axPos val="b"/>
        <c:majorGridlines/>
        <c:numFmt formatCode="0.0%" sourceLinked="1"/>
        <c:majorTickMark val="out"/>
        <c:minorTickMark val="none"/>
        <c:tickLblPos val="nextTo"/>
        <c:crossAx val="121841920"/>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органы прокуратуры</c:v>
                </c:pt>
                <c:pt idx="2">
                  <c:v>местные исполнительные органы</c:v>
                </c:pt>
                <c:pt idx="3">
                  <c:v>местные участковые инспектора полиции</c:v>
                </c:pt>
                <c:pt idx="4">
                  <c:v>служба пробации</c:v>
                </c:pt>
              </c:strCache>
            </c:strRef>
          </c:cat>
          <c:val>
            <c:numRef>
              <c:f>Лист1!$B$2:$B$6</c:f>
              <c:numCache>
                <c:formatCode>0.0%</c:formatCode>
                <c:ptCount val="5"/>
                <c:pt idx="0">
                  <c:v>4.8000000000000001E-2</c:v>
                </c:pt>
                <c:pt idx="1">
                  <c:v>0.16900000000000001</c:v>
                </c:pt>
                <c:pt idx="2">
                  <c:v>0.19400000000000001</c:v>
                </c:pt>
                <c:pt idx="3">
                  <c:v>0.45900000000000002</c:v>
                </c:pt>
                <c:pt idx="4">
                  <c:v>0.42200000000000021</c:v>
                </c:pt>
              </c:numCache>
            </c:numRef>
          </c:val>
          <c:extLst>
            <c:ext xmlns:c16="http://schemas.microsoft.com/office/drawing/2014/chart" uri="{C3380CC4-5D6E-409C-BE32-E72D297353CC}">
              <c16:uniqueId val="{00000000-8DC0-4018-B67D-24385F295D1D}"/>
            </c:ext>
          </c:extLst>
        </c:ser>
        <c:dLbls>
          <c:showLegendKey val="0"/>
          <c:showVal val="0"/>
          <c:showCatName val="0"/>
          <c:showSerName val="0"/>
          <c:showPercent val="0"/>
          <c:showBubbleSize val="0"/>
        </c:dLbls>
        <c:gapWidth val="150"/>
        <c:axId val="121871360"/>
        <c:axId val="121873152"/>
      </c:barChart>
      <c:catAx>
        <c:axId val="121871360"/>
        <c:scaling>
          <c:orientation val="minMax"/>
        </c:scaling>
        <c:delete val="0"/>
        <c:axPos val="l"/>
        <c:numFmt formatCode="General" sourceLinked="0"/>
        <c:majorTickMark val="out"/>
        <c:minorTickMark val="none"/>
        <c:tickLblPos val="nextTo"/>
        <c:crossAx val="121873152"/>
        <c:crosses val="autoZero"/>
        <c:auto val="1"/>
        <c:lblAlgn val="ctr"/>
        <c:lblOffset val="100"/>
        <c:noMultiLvlLbl val="0"/>
      </c:catAx>
      <c:valAx>
        <c:axId val="121873152"/>
        <c:scaling>
          <c:orientation val="minMax"/>
        </c:scaling>
        <c:delete val="0"/>
        <c:axPos val="b"/>
        <c:majorGridlines/>
        <c:numFmt formatCode="0.0%" sourceLinked="1"/>
        <c:majorTickMark val="out"/>
        <c:minorTickMark val="none"/>
        <c:tickLblPos val="nextTo"/>
        <c:crossAx val="121871360"/>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система биометрической идентификации</c:v>
                </c:pt>
                <c:pt idx="2">
                  <c:v>видео контроль</c:v>
                </c:pt>
                <c:pt idx="3">
                  <c:v>электронный браслет</c:v>
                </c:pt>
                <c:pt idx="4">
                  <c:v>микрочип, биочип</c:v>
                </c:pt>
              </c:strCache>
            </c:strRef>
          </c:cat>
          <c:val>
            <c:numRef>
              <c:f>Лист1!$B$2:$B$6</c:f>
              <c:numCache>
                <c:formatCode>0.0%</c:formatCode>
                <c:ptCount val="5"/>
                <c:pt idx="0">
                  <c:v>6.7000000000000004E-2</c:v>
                </c:pt>
                <c:pt idx="1">
                  <c:v>0.18600000000000008</c:v>
                </c:pt>
                <c:pt idx="2">
                  <c:v>0.26800000000000002</c:v>
                </c:pt>
                <c:pt idx="3">
                  <c:v>0.46900000000000008</c:v>
                </c:pt>
                <c:pt idx="4">
                  <c:v>0.38700000000000018</c:v>
                </c:pt>
              </c:numCache>
            </c:numRef>
          </c:val>
          <c:extLst>
            <c:ext xmlns:c16="http://schemas.microsoft.com/office/drawing/2014/chart" uri="{C3380CC4-5D6E-409C-BE32-E72D297353CC}">
              <c16:uniqueId val="{00000000-0D0F-420E-840D-054E26E970D0}"/>
            </c:ext>
          </c:extLst>
        </c:ser>
        <c:dLbls>
          <c:showLegendKey val="0"/>
          <c:showVal val="0"/>
          <c:showCatName val="0"/>
          <c:showSerName val="0"/>
          <c:showPercent val="0"/>
          <c:showBubbleSize val="0"/>
        </c:dLbls>
        <c:gapWidth val="150"/>
        <c:axId val="121929728"/>
        <c:axId val="121931264"/>
      </c:barChart>
      <c:catAx>
        <c:axId val="121929728"/>
        <c:scaling>
          <c:orientation val="minMax"/>
        </c:scaling>
        <c:delete val="0"/>
        <c:axPos val="l"/>
        <c:numFmt formatCode="General" sourceLinked="0"/>
        <c:majorTickMark val="out"/>
        <c:minorTickMark val="none"/>
        <c:tickLblPos val="nextTo"/>
        <c:crossAx val="121931264"/>
        <c:crosses val="autoZero"/>
        <c:auto val="1"/>
        <c:lblAlgn val="ctr"/>
        <c:lblOffset val="100"/>
        <c:noMultiLvlLbl val="0"/>
      </c:catAx>
      <c:valAx>
        <c:axId val="121931264"/>
        <c:scaling>
          <c:orientation val="minMax"/>
        </c:scaling>
        <c:delete val="0"/>
        <c:axPos val="b"/>
        <c:majorGridlines/>
        <c:numFmt formatCode="0.0%" sourceLinked="1"/>
        <c:majorTickMark val="out"/>
        <c:minorTickMark val="none"/>
        <c:tickLblPos val="nextTo"/>
        <c:crossAx val="121929728"/>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Лист1!$A$2:$A$5</c:f>
              <c:strCache>
                <c:ptCount val="4"/>
                <c:pt idx="0">
                  <c:v>Другое</c:v>
                </c:pt>
                <c:pt idx="1">
                  <c:v>Возможно, только если осужденный находится в удаленном населенном пункте</c:v>
                </c:pt>
                <c:pt idx="2">
                  <c:v>Нет, это невозможно</c:v>
                </c:pt>
                <c:pt idx="3">
                  <c:v>Да</c:v>
                </c:pt>
              </c:strCache>
            </c:strRef>
          </c:cat>
          <c:val>
            <c:numRef>
              <c:f>Лист1!$B$2:$B$5</c:f>
              <c:numCache>
                <c:formatCode>0.0%</c:formatCode>
                <c:ptCount val="4"/>
                <c:pt idx="0">
                  <c:v>3.4000000000000002E-2</c:v>
                </c:pt>
                <c:pt idx="1">
                  <c:v>0.17800000000000007</c:v>
                </c:pt>
                <c:pt idx="2">
                  <c:v>0.48500000000000021</c:v>
                </c:pt>
                <c:pt idx="3">
                  <c:v>0.31800000000000017</c:v>
                </c:pt>
              </c:numCache>
            </c:numRef>
          </c:val>
          <c:extLst>
            <c:ext xmlns:c16="http://schemas.microsoft.com/office/drawing/2014/chart" uri="{C3380CC4-5D6E-409C-BE32-E72D297353CC}">
              <c16:uniqueId val="{00000000-8E9F-4081-927B-58A5A180C966}"/>
            </c:ext>
          </c:extLst>
        </c:ser>
        <c:dLbls>
          <c:showLegendKey val="0"/>
          <c:showVal val="0"/>
          <c:showCatName val="0"/>
          <c:showSerName val="0"/>
          <c:showPercent val="0"/>
          <c:showBubbleSize val="0"/>
        </c:dLbls>
        <c:gapWidth val="150"/>
        <c:axId val="121971456"/>
        <c:axId val="121972992"/>
      </c:barChart>
      <c:catAx>
        <c:axId val="121971456"/>
        <c:scaling>
          <c:orientation val="minMax"/>
        </c:scaling>
        <c:delete val="0"/>
        <c:axPos val="l"/>
        <c:numFmt formatCode="General" sourceLinked="0"/>
        <c:majorTickMark val="out"/>
        <c:minorTickMark val="none"/>
        <c:tickLblPos val="nextTo"/>
        <c:crossAx val="121972992"/>
        <c:crosses val="autoZero"/>
        <c:auto val="1"/>
        <c:lblAlgn val="ctr"/>
        <c:lblOffset val="100"/>
        <c:noMultiLvlLbl val="0"/>
      </c:catAx>
      <c:valAx>
        <c:axId val="121972992"/>
        <c:scaling>
          <c:orientation val="minMax"/>
        </c:scaling>
        <c:delete val="0"/>
        <c:axPos val="b"/>
        <c:majorGridlines/>
        <c:numFmt formatCode="0.0%" sourceLinked="1"/>
        <c:majorTickMark val="out"/>
        <c:minorTickMark val="none"/>
        <c:tickLblPos val="nextTo"/>
        <c:crossAx val="121971456"/>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Считаю преждевременно</c:v>
                </c:pt>
                <c:pt idx="2">
                  <c:v>Можно применить, если будет обеспечена информационная безопасность</c:v>
                </c:pt>
                <c:pt idx="3">
                  <c:v>Нет</c:v>
                </c:pt>
                <c:pt idx="4">
                  <c:v>Да</c:v>
                </c:pt>
              </c:strCache>
            </c:strRef>
          </c:cat>
          <c:val>
            <c:numRef>
              <c:f>Лист1!$B$2:$B$6</c:f>
              <c:numCache>
                <c:formatCode>0.0%</c:formatCode>
                <c:ptCount val="5"/>
                <c:pt idx="0">
                  <c:v>1.7999999999999999E-2</c:v>
                </c:pt>
                <c:pt idx="1">
                  <c:v>6.2000000000000027E-2</c:v>
                </c:pt>
                <c:pt idx="2">
                  <c:v>0.34300000000000008</c:v>
                </c:pt>
                <c:pt idx="3">
                  <c:v>0.31600000000000017</c:v>
                </c:pt>
                <c:pt idx="4">
                  <c:v>0.31100000000000017</c:v>
                </c:pt>
              </c:numCache>
            </c:numRef>
          </c:val>
          <c:extLst>
            <c:ext xmlns:c16="http://schemas.microsoft.com/office/drawing/2014/chart" uri="{C3380CC4-5D6E-409C-BE32-E72D297353CC}">
              <c16:uniqueId val="{00000000-91AC-4558-9DA5-839247A7DC5A}"/>
            </c:ext>
          </c:extLst>
        </c:ser>
        <c:dLbls>
          <c:showLegendKey val="0"/>
          <c:showVal val="0"/>
          <c:showCatName val="0"/>
          <c:showSerName val="0"/>
          <c:showPercent val="0"/>
          <c:showBubbleSize val="0"/>
        </c:dLbls>
        <c:gapWidth val="150"/>
        <c:axId val="122033664"/>
        <c:axId val="122035200"/>
      </c:barChart>
      <c:catAx>
        <c:axId val="122033664"/>
        <c:scaling>
          <c:orientation val="minMax"/>
        </c:scaling>
        <c:delete val="0"/>
        <c:axPos val="l"/>
        <c:numFmt formatCode="General" sourceLinked="0"/>
        <c:majorTickMark val="out"/>
        <c:minorTickMark val="none"/>
        <c:tickLblPos val="nextTo"/>
        <c:crossAx val="122035200"/>
        <c:crosses val="autoZero"/>
        <c:auto val="1"/>
        <c:lblAlgn val="ctr"/>
        <c:lblOffset val="100"/>
        <c:noMultiLvlLbl val="0"/>
      </c:catAx>
      <c:valAx>
        <c:axId val="122035200"/>
        <c:scaling>
          <c:orientation val="minMax"/>
        </c:scaling>
        <c:delete val="0"/>
        <c:axPos val="b"/>
        <c:majorGridlines/>
        <c:numFmt formatCode="0.0%" sourceLinked="1"/>
        <c:majorTickMark val="out"/>
        <c:minorTickMark val="none"/>
        <c:tickLblPos val="nextTo"/>
        <c:crossAx val="122033664"/>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Можно применить, с учетом соблюдения защиты данных</c:v>
                </c:pt>
                <c:pt idx="2">
                  <c:v>Возможно, если это не будет влиять на здоровье осужденных и персонала</c:v>
                </c:pt>
                <c:pt idx="3">
                  <c:v>Нет</c:v>
                </c:pt>
                <c:pt idx="4">
                  <c:v>Да</c:v>
                </c:pt>
              </c:strCache>
            </c:strRef>
          </c:cat>
          <c:val>
            <c:numRef>
              <c:f>Лист1!$B$2:$B$6</c:f>
              <c:numCache>
                <c:formatCode>0.0%</c:formatCode>
                <c:ptCount val="5"/>
                <c:pt idx="0">
                  <c:v>1.6000000000000011E-2</c:v>
                </c:pt>
                <c:pt idx="1">
                  <c:v>0.13</c:v>
                </c:pt>
                <c:pt idx="2">
                  <c:v>0.29500000000000015</c:v>
                </c:pt>
                <c:pt idx="3">
                  <c:v>0.16800000000000001</c:v>
                </c:pt>
                <c:pt idx="4">
                  <c:v>0.48500000000000021</c:v>
                </c:pt>
              </c:numCache>
            </c:numRef>
          </c:val>
          <c:extLst>
            <c:ext xmlns:c16="http://schemas.microsoft.com/office/drawing/2014/chart" uri="{C3380CC4-5D6E-409C-BE32-E72D297353CC}">
              <c16:uniqueId val="{00000000-592C-4A55-861E-5527276FC07F}"/>
            </c:ext>
          </c:extLst>
        </c:ser>
        <c:dLbls>
          <c:showLegendKey val="0"/>
          <c:showVal val="0"/>
          <c:showCatName val="0"/>
          <c:showSerName val="0"/>
          <c:showPercent val="0"/>
          <c:showBubbleSize val="0"/>
        </c:dLbls>
        <c:gapWidth val="150"/>
        <c:axId val="122059008"/>
        <c:axId val="122060800"/>
      </c:barChart>
      <c:catAx>
        <c:axId val="122059008"/>
        <c:scaling>
          <c:orientation val="minMax"/>
        </c:scaling>
        <c:delete val="0"/>
        <c:axPos val="l"/>
        <c:numFmt formatCode="General" sourceLinked="0"/>
        <c:majorTickMark val="out"/>
        <c:minorTickMark val="none"/>
        <c:tickLblPos val="nextTo"/>
        <c:crossAx val="122060800"/>
        <c:crosses val="autoZero"/>
        <c:auto val="1"/>
        <c:lblAlgn val="ctr"/>
        <c:lblOffset val="100"/>
        <c:noMultiLvlLbl val="0"/>
      </c:catAx>
      <c:valAx>
        <c:axId val="122060800"/>
        <c:scaling>
          <c:orientation val="minMax"/>
        </c:scaling>
        <c:delete val="0"/>
        <c:axPos val="b"/>
        <c:majorGridlines/>
        <c:numFmt formatCode="0.0%" sourceLinked="1"/>
        <c:majorTickMark val="out"/>
        <c:minorTickMark val="none"/>
        <c:tickLblPos val="nextTo"/>
        <c:crossAx val="122059008"/>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Лучше отказаться от учреждений минимальной безопасности</c:v>
                </c:pt>
                <c:pt idx="2">
                  <c:v>Можно применить, с учетом соблюдения всех требований информационной безопасности</c:v>
                </c:pt>
                <c:pt idx="3">
                  <c:v>Нет, это не возможно</c:v>
                </c:pt>
                <c:pt idx="4">
                  <c:v>Да, это будет намного эффективнее</c:v>
                </c:pt>
              </c:strCache>
            </c:strRef>
          </c:cat>
          <c:val>
            <c:numRef>
              <c:f>Лист1!$B$2:$B$6</c:f>
              <c:numCache>
                <c:formatCode>0.0%</c:formatCode>
                <c:ptCount val="5"/>
                <c:pt idx="0">
                  <c:v>2.3E-2</c:v>
                </c:pt>
                <c:pt idx="1">
                  <c:v>3.500000000000001E-2</c:v>
                </c:pt>
                <c:pt idx="2">
                  <c:v>0.29900000000000021</c:v>
                </c:pt>
                <c:pt idx="3">
                  <c:v>0.17</c:v>
                </c:pt>
                <c:pt idx="4">
                  <c:v>0.52900000000000003</c:v>
                </c:pt>
              </c:numCache>
            </c:numRef>
          </c:val>
          <c:extLst>
            <c:ext xmlns:c16="http://schemas.microsoft.com/office/drawing/2014/chart" uri="{C3380CC4-5D6E-409C-BE32-E72D297353CC}">
              <c16:uniqueId val="{00000000-5EB7-4910-83C6-2232F3802D55}"/>
            </c:ext>
          </c:extLst>
        </c:ser>
        <c:dLbls>
          <c:showLegendKey val="0"/>
          <c:showVal val="0"/>
          <c:showCatName val="0"/>
          <c:showSerName val="0"/>
          <c:showPercent val="0"/>
          <c:showBubbleSize val="0"/>
        </c:dLbls>
        <c:gapWidth val="150"/>
        <c:axId val="122129408"/>
        <c:axId val="122135296"/>
      </c:barChart>
      <c:catAx>
        <c:axId val="122129408"/>
        <c:scaling>
          <c:orientation val="minMax"/>
        </c:scaling>
        <c:delete val="0"/>
        <c:axPos val="l"/>
        <c:numFmt formatCode="General" sourceLinked="0"/>
        <c:majorTickMark val="out"/>
        <c:minorTickMark val="none"/>
        <c:tickLblPos val="nextTo"/>
        <c:crossAx val="122135296"/>
        <c:crosses val="autoZero"/>
        <c:auto val="1"/>
        <c:lblAlgn val="ctr"/>
        <c:lblOffset val="100"/>
        <c:noMultiLvlLbl val="0"/>
      </c:catAx>
      <c:valAx>
        <c:axId val="122135296"/>
        <c:scaling>
          <c:orientation val="minMax"/>
        </c:scaling>
        <c:delete val="0"/>
        <c:axPos val="b"/>
        <c:majorGridlines/>
        <c:numFmt formatCode="0.0%" sourceLinked="1"/>
        <c:majorTickMark val="out"/>
        <c:minorTickMark val="none"/>
        <c:tickLblPos val="nextTo"/>
        <c:crossAx val="122129408"/>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Лист1!$A$2:$A$5</c:f>
              <c:strCache>
                <c:ptCount val="4"/>
                <c:pt idx="0">
                  <c:v>Другое</c:v>
                </c:pt>
                <c:pt idx="1">
                  <c:v>Положительно, но с условием переподготовки всего персонала</c:v>
                </c:pt>
                <c:pt idx="2">
                  <c:v>Нет, это будет очень дорогое удовольствие</c:v>
                </c:pt>
                <c:pt idx="3">
                  <c:v>Да, это будет намного эффективнее</c:v>
                </c:pt>
              </c:strCache>
            </c:strRef>
          </c:cat>
          <c:val>
            <c:numRef>
              <c:f>Лист1!$B$2:$B$5</c:f>
              <c:numCache>
                <c:formatCode>0.0%</c:formatCode>
                <c:ptCount val="4"/>
                <c:pt idx="0">
                  <c:v>1.0999999999999998E-2</c:v>
                </c:pt>
                <c:pt idx="1">
                  <c:v>0.27900000000000008</c:v>
                </c:pt>
                <c:pt idx="2">
                  <c:v>0.18200000000000008</c:v>
                </c:pt>
                <c:pt idx="3">
                  <c:v>0.57500000000000029</c:v>
                </c:pt>
              </c:numCache>
            </c:numRef>
          </c:val>
          <c:extLst>
            <c:ext xmlns:c16="http://schemas.microsoft.com/office/drawing/2014/chart" uri="{C3380CC4-5D6E-409C-BE32-E72D297353CC}">
              <c16:uniqueId val="{00000000-5102-454E-A3CB-BD3F272F8B5B}"/>
            </c:ext>
          </c:extLst>
        </c:ser>
        <c:dLbls>
          <c:showLegendKey val="0"/>
          <c:showVal val="0"/>
          <c:showCatName val="0"/>
          <c:showSerName val="0"/>
          <c:showPercent val="0"/>
          <c:showBubbleSize val="0"/>
        </c:dLbls>
        <c:gapWidth val="150"/>
        <c:axId val="122163200"/>
        <c:axId val="122164736"/>
      </c:barChart>
      <c:catAx>
        <c:axId val="122163200"/>
        <c:scaling>
          <c:orientation val="minMax"/>
        </c:scaling>
        <c:delete val="0"/>
        <c:axPos val="l"/>
        <c:numFmt formatCode="General" sourceLinked="0"/>
        <c:majorTickMark val="out"/>
        <c:minorTickMark val="none"/>
        <c:tickLblPos val="nextTo"/>
        <c:crossAx val="122164736"/>
        <c:crosses val="autoZero"/>
        <c:auto val="1"/>
        <c:lblAlgn val="ctr"/>
        <c:lblOffset val="100"/>
        <c:noMultiLvlLbl val="0"/>
      </c:catAx>
      <c:valAx>
        <c:axId val="122164736"/>
        <c:scaling>
          <c:orientation val="minMax"/>
        </c:scaling>
        <c:delete val="0"/>
        <c:axPos val="b"/>
        <c:majorGridlines/>
        <c:numFmt formatCode="0.0%" sourceLinked="1"/>
        <c:majorTickMark val="out"/>
        <c:minorTickMark val="none"/>
        <c:tickLblPos val="nextTo"/>
        <c:crossAx val="122163200"/>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Лист1!$A$2:$A$5</c:f>
              <c:strCache>
                <c:ptCount val="4"/>
                <c:pt idx="0">
                  <c:v>Другое</c:v>
                </c:pt>
                <c:pt idx="1">
                  <c:v>Можно, только не для всех сотрудников</c:v>
                </c:pt>
                <c:pt idx="2">
                  <c:v>Нет, это бесполезно</c:v>
                </c:pt>
                <c:pt idx="3">
                  <c:v>Да, давно пора</c:v>
                </c:pt>
              </c:strCache>
            </c:strRef>
          </c:cat>
          <c:val>
            <c:numRef>
              <c:f>Лист1!$B$2:$B$5</c:f>
              <c:numCache>
                <c:formatCode>0.0%</c:formatCode>
                <c:ptCount val="4"/>
                <c:pt idx="0">
                  <c:v>1.6000000000000011E-2</c:v>
                </c:pt>
                <c:pt idx="1">
                  <c:v>0.24100000000000008</c:v>
                </c:pt>
                <c:pt idx="2">
                  <c:v>0.16400000000000001</c:v>
                </c:pt>
                <c:pt idx="3">
                  <c:v>0.61000000000000032</c:v>
                </c:pt>
              </c:numCache>
            </c:numRef>
          </c:val>
          <c:extLst>
            <c:ext xmlns:c16="http://schemas.microsoft.com/office/drawing/2014/chart" uri="{C3380CC4-5D6E-409C-BE32-E72D297353CC}">
              <c16:uniqueId val="{00000000-E26C-4F6F-8F8A-986004281113}"/>
            </c:ext>
          </c:extLst>
        </c:ser>
        <c:dLbls>
          <c:showLegendKey val="0"/>
          <c:showVal val="0"/>
          <c:showCatName val="0"/>
          <c:showSerName val="0"/>
          <c:showPercent val="0"/>
          <c:showBubbleSize val="0"/>
        </c:dLbls>
        <c:gapWidth val="150"/>
        <c:axId val="122221312"/>
        <c:axId val="122222848"/>
      </c:barChart>
      <c:catAx>
        <c:axId val="122221312"/>
        <c:scaling>
          <c:orientation val="minMax"/>
        </c:scaling>
        <c:delete val="0"/>
        <c:axPos val="l"/>
        <c:numFmt formatCode="General" sourceLinked="0"/>
        <c:majorTickMark val="out"/>
        <c:minorTickMark val="none"/>
        <c:tickLblPos val="nextTo"/>
        <c:crossAx val="122222848"/>
        <c:crosses val="autoZero"/>
        <c:auto val="1"/>
        <c:lblAlgn val="ctr"/>
        <c:lblOffset val="100"/>
        <c:noMultiLvlLbl val="0"/>
      </c:catAx>
      <c:valAx>
        <c:axId val="122222848"/>
        <c:scaling>
          <c:orientation val="minMax"/>
        </c:scaling>
        <c:delete val="0"/>
        <c:axPos val="b"/>
        <c:majorGridlines/>
        <c:numFmt formatCode="0.0%" sourceLinked="1"/>
        <c:majorTickMark val="out"/>
        <c:minorTickMark val="none"/>
        <c:tickLblPos val="nextTo"/>
        <c:crossAx val="122221312"/>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Обязательной условие при освобождение хирургическая кастрация</c:v>
                </c:pt>
                <c:pt idx="2">
                  <c:v>Достаточно химической кастрации</c:v>
                </c:pt>
                <c:pt idx="3">
                  <c:v>Нет</c:v>
                </c:pt>
                <c:pt idx="4">
                  <c:v>Да</c:v>
                </c:pt>
              </c:strCache>
            </c:strRef>
          </c:cat>
          <c:val>
            <c:numRef>
              <c:f>Лист1!$B$2:$B$6</c:f>
              <c:numCache>
                <c:formatCode>0.0%</c:formatCode>
                <c:ptCount val="5"/>
                <c:pt idx="0">
                  <c:v>2.1000000000000012E-2</c:v>
                </c:pt>
                <c:pt idx="1">
                  <c:v>0.30900000000000016</c:v>
                </c:pt>
                <c:pt idx="2">
                  <c:v>0.12000000000000002</c:v>
                </c:pt>
                <c:pt idx="3">
                  <c:v>0.10700000000000004</c:v>
                </c:pt>
                <c:pt idx="4">
                  <c:v>0.62300000000000033</c:v>
                </c:pt>
              </c:numCache>
            </c:numRef>
          </c:val>
          <c:extLst>
            <c:ext xmlns:c16="http://schemas.microsoft.com/office/drawing/2014/chart" uri="{C3380CC4-5D6E-409C-BE32-E72D297353CC}">
              <c16:uniqueId val="{00000000-14A8-4A56-8B08-94416CB95E31}"/>
            </c:ext>
          </c:extLst>
        </c:ser>
        <c:dLbls>
          <c:showLegendKey val="0"/>
          <c:showVal val="0"/>
          <c:showCatName val="0"/>
          <c:showSerName val="0"/>
          <c:showPercent val="0"/>
          <c:showBubbleSize val="0"/>
        </c:dLbls>
        <c:gapWidth val="150"/>
        <c:axId val="122263040"/>
        <c:axId val="122264576"/>
      </c:barChart>
      <c:catAx>
        <c:axId val="122263040"/>
        <c:scaling>
          <c:orientation val="minMax"/>
        </c:scaling>
        <c:delete val="0"/>
        <c:axPos val="l"/>
        <c:numFmt formatCode="General" sourceLinked="0"/>
        <c:majorTickMark val="out"/>
        <c:minorTickMark val="none"/>
        <c:tickLblPos val="nextTo"/>
        <c:crossAx val="122264576"/>
        <c:crosses val="autoZero"/>
        <c:auto val="1"/>
        <c:lblAlgn val="ctr"/>
        <c:lblOffset val="100"/>
        <c:noMultiLvlLbl val="0"/>
      </c:catAx>
      <c:valAx>
        <c:axId val="122264576"/>
        <c:scaling>
          <c:orientation val="minMax"/>
        </c:scaling>
        <c:delete val="0"/>
        <c:axPos val="b"/>
        <c:majorGridlines/>
        <c:numFmt formatCode="0.0%" sourceLinked="1"/>
        <c:majorTickMark val="out"/>
        <c:minorTickMark val="none"/>
        <c:tickLblPos val="nextTo"/>
        <c:crossAx val="122263040"/>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Лист1!$A$2:$A$6</c:f>
              <c:strCache>
                <c:ptCount val="5"/>
                <c:pt idx="0">
                  <c:v>Другое</c:v>
                </c:pt>
                <c:pt idx="1">
                  <c:v>Совершенствование действующего законодательства</c:v>
                </c:pt>
                <c:pt idx="2">
                  <c:v>Усилить ответственность руководителей всех звеньев</c:v>
                </c:pt>
                <c:pt idx="3">
                  <c:v>Организовать подготовку персонала</c:v>
                </c:pt>
                <c:pt idx="4">
                  <c:v>Обеспечить необходимым финансирование как для осужденных, так и для персонала</c:v>
                </c:pt>
              </c:strCache>
            </c:strRef>
          </c:cat>
          <c:val>
            <c:numRef>
              <c:f>Лист1!$B$2:$B$6</c:f>
              <c:numCache>
                <c:formatCode>0.0%</c:formatCode>
                <c:ptCount val="5"/>
                <c:pt idx="0">
                  <c:v>2.0000000000000011E-2</c:v>
                </c:pt>
                <c:pt idx="1">
                  <c:v>0.28400000000000014</c:v>
                </c:pt>
                <c:pt idx="2">
                  <c:v>0.18500000000000008</c:v>
                </c:pt>
                <c:pt idx="3">
                  <c:v>0.23900000000000007</c:v>
                </c:pt>
                <c:pt idx="4">
                  <c:v>0.59599999999999997</c:v>
                </c:pt>
              </c:numCache>
            </c:numRef>
          </c:val>
          <c:extLst>
            <c:ext xmlns:c16="http://schemas.microsoft.com/office/drawing/2014/chart" uri="{C3380CC4-5D6E-409C-BE32-E72D297353CC}">
              <c16:uniqueId val="{00000000-E9E3-4A43-AD7B-9156139B65C2}"/>
            </c:ext>
          </c:extLst>
        </c:ser>
        <c:dLbls>
          <c:showLegendKey val="0"/>
          <c:showVal val="0"/>
          <c:showCatName val="0"/>
          <c:showSerName val="0"/>
          <c:showPercent val="0"/>
          <c:showBubbleSize val="0"/>
        </c:dLbls>
        <c:gapWidth val="150"/>
        <c:axId val="122333824"/>
        <c:axId val="122339712"/>
      </c:barChart>
      <c:catAx>
        <c:axId val="122333824"/>
        <c:scaling>
          <c:orientation val="minMax"/>
        </c:scaling>
        <c:delete val="0"/>
        <c:axPos val="l"/>
        <c:numFmt formatCode="General" sourceLinked="0"/>
        <c:majorTickMark val="out"/>
        <c:minorTickMark val="none"/>
        <c:tickLblPos val="nextTo"/>
        <c:crossAx val="122339712"/>
        <c:crosses val="autoZero"/>
        <c:auto val="1"/>
        <c:lblAlgn val="ctr"/>
        <c:lblOffset val="100"/>
        <c:noMultiLvlLbl val="0"/>
      </c:catAx>
      <c:valAx>
        <c:axId val="122339712"/>
        <c:scaling>
          <c:orientation val="minMax"/>
        </c:scaling>
        <c:delete val="0"/>
        <c:axPos val="b"/>
        <c:majorGridlines/>
        <c:numFmt formatCode="0.0%" sourceLinked="1"/>
        <c:majorTickMark val="out"/>
        <c:minorTickMark val="none"/>
        <c:tickLblPos val="nextTo"/>
        <c:crossAx val="122333824"/>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Лист1!$A$2:$A$5</c:f>
              <c:strCache>
                <c:ptCount val="4"/>
                <c:pt idx="0">
                  <c:v>Другое</c:v>
                </c:pt>
                <c:pt idx="1">
                  <c:v>Изучение международного опыта развитых стран</c:v>
                </c:pt>
                <c:pt idx="2">
                  <c:v>Разработку Алгоритма для персонала</c:v>
                </c:pt>
                <c:pt idx="3">
                  <c:v>Организовать тренинги и обучающие семинары на тему "Возможности ИИ и IT-технологий в учреждениях УИС"</c:v>
                </c:pt>
              </c:strCache>
            </c:strRef>
          </c:cat>
          <c:val>
            <c:numRef>
              <c:f>Лист1!$B$2:$B$5</c:f>
              <c:numCache>
                <c:formatCode>0.0%</c:formatCode>
                <c:ptCount val="4"/>
                <c:pt idx="0">
                  <c:v>1.7999999999999999E-2</c:v>
                </c:pt>
                <c:pt idx="1">
                  <c:v>0.28100000000000003</c:v>
                </c:pt>
                <c:pt idx="2">
                  <c:v>0.28599999999999998</c:v>
                </c:pt>
                <c:pt idx="3">
                  <c:v>0.622</c:v>
                </c:pt>
              </c:numCache>
            </c:numRef>
          </c:val>
          <c:extLst>
            <c:ext xmlns:c16="http://schemas.microsoft.com/office/drawing/2014/chart" uri="{C3380CC4-5D6E-409C-BE32-E72D297353CC}">
              <c16:uniqueId val="{00000000-1CC4-493A-B39B-06B77DBE9747}"/>
            </c:ext>
          </c:extLst>
        </c:ser>
        <c:dLbls>
          <c:showLegendKey val="0"/>
          <c:showVal val="0"/>
          <c:showCatName val="0"/>
          <c:showSerName val="0"/>
          <c:showPercent val="0"/>
          <c:showBubbleSize val="0"/>
        </c:dLbls>
        <c:gapWidth val="150"/>
        <c:axId val="122346880"/>
        <c:axId val="122373248"/>
      </c:barChart>
      <c:catAx>
        <c:axId val="122346880"/>
        <c:scaling>
          <c:orientation val="minMax"/>
        </c:scaling>
        <c:delete val="0"/>
        <c:axPos val="l"/>
        <c:numFmt formatCode="General" sourceLinked="0"/>
        <c:majorTickMark val="out"/>
        <c:minorTickMark val="none"/>
        <c:tickLblPos val="nextTo"/>
        <c:crossAx val="122373248"/>
        <c:crosses val="autoZero"/>
        <c:auto val="1"/>
        <c:lblAlgn val="ctr"/>
        <c:lblOffset val="100"/>
        <c:noMultiLvlLbl val="0"/>
      </c:catAx>
      <c:valAx>
        <c:axId val="122373248"/>
        <c:scaling>
          <c:orientation val="minMax"/>
        </c:scaling>
        <c:delete val="0"/>
        <c:axPos val="b"/>
        <c:majorGridlines/>
        <c:numFmt formatCode="0.0%" sourceLinked="1"/>
        <c:majorTickMark val="out"/>
        <c:minorTickMark val="none"/>
        <c:tickLblPos val="nextTo"/>
        <c:crossAx val="122346880"/>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u-RU"/>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Лист1!$B$1</c:f>
              <c:strCache>
                <c:ptCount val="1"/>
                <c:pt idx="0">
                  <c:v>Столбец1</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Лист1!$A$2:$A$5</c:f>
              <c:strCache>
                <c:ptCount val="4"/>
                <c:pt idx="0">
                  <c:v>Другое</c:v>
                </c:pt>
                <c:pt idx="1">
                  <c:v>Утечка персональных данных осужденных</c:v>
                </c:pt>
                <c:pt idx="2">
                  <c:v>Никаких рисков нет</c:v>
                </c:pt>
                <c:pt idx="3">
                  <c:v>Искусственный интеллект тоже может ошибаться</c:v>
                </c:pt>
              </c:strCache>
            </c:strRef>
          </c:cat>
          <c:val>
            <c:numRef>
              <c:f>Лист1!$B$2:$B$5</c:f>
              <c:numCache>
                <c:formatCode>0.0%</c:formatCode>
                <c:ptCount val="4"/>
                <c:pt idx="0">
                  <c:v>2.5000000000000001E-2</c:v>
                </c:pt>
                <c:pt idx="1">
                  <c:v>0.34700000000000014</c:v>
                </c:pt>
                <c:pt idx="2">
                  <c:v>9.7000000000000003E-2</c:v>
                </c:pt>
                <c:pt idx="3">
                  <c:v>0.7110000000000003</c:v>
                </c:pt>
              </c:numCache>
            </c:numRef>
          </c:val>
          <c:extLst>
            <c:ext xmlns:c16="http://schemas.microsoft.com/office/drawing/2014/chart" uri="{C3380CC4-5D6E-409C-BE32-E72D297353CC}">
              <c16:uniqueId val="{00000000-4237-4880-9B53-0D6A6FAAA60F}"/>
            </c:ext>
          </c:extLst>
        </c:ser>
        <c:dLbls>
          <c:showLegendKey val="0"/>
          <c:showVal val="0"/>
          <c:showCatName val="0"/>
          <c:showSerName val="0"/>
          <c:showPercent val="0"/>
          <c:showBubbleSize val="0"/>
        </c:dLbls>
        <c:gapWidth val="150"/>
        <c:axId val="122491264"/>
        <c:axId val="122492800"/>
      </c:barChart>
      <c:catAx>
        <c:axId val="122491264"/>
        <c:scaling>
          <c:orientation val="minMax"/>
        </c:scaling>
        <c:delete val="0"/>
        <c:axPos val="l"/>
        <c:numFmt formatCode="General" sourceLinked="0"/>
        <c:majorTickMark val="out"/>
        <c:minorTickMark val="none"/>
        <c:tickLblPos val="nextTo"/>
        <c:crossAx val="122492800"/>
        <c:crosses val="autoZero"/>
        <c:auto val="1"/>
        <c:lblAlgn val="ctr"/>
        <c:lblOffset val="100"/>
        <c:noMultiLvlLbl val="0"/>
      </c:catAx>
      <c:valAx>
        <c:axId val="122492800"/>
        <c:scaling>
          <c:orientation val="minMax"/>
        </c:scaling>
        <c:delete val="0"/>
        <c:axPos val="b"/>
        <c:majorGridlines/>
        <c:numFmt formatCode="0.0%" sourceLinked="1"/>
        <c:majorTickMark val="out"/>
        <c:minorTickMark val="none"/>
        <c:tickLblPos val="nextTo"/>
        <c:crossAx val="122491264"/>
        <c:crosses val="autoZero"/>
        <c:crossBetween val="between"/>
        <c:majorUnit val="0.2"/>
        <c:minorUnit val="0.05"/>
      </c:valAx>
    </c:plotArea>
    <c:plotVisOnly val="1"/>
    <c:dispBlanksAs val="gap"/>
    <c:showDLblsOverMax val="0"/>
  </c:chart>
  <c:spPr>
    <a:ln>
      <a:noFill/>
    </a:ln>
  </c:spPr>
  <c:txPr>
    <a:bodyPr/>
    <a:lstStyle/>
    <a:p>
      <a:pPr>
        <a:defRPr sz="1050">
          <a:latin typeface="Times New Roman" pitchFamily="18" charset="0"/>
          <a:cs typeface="Times New Roman" pitchFamily="18" charset="0"/>
        </a:defRPr>
      </a:pPr>
      <a:endParaRPr lang="ru-RU"/>
    </a:p>
  </c:txPr>
  <c:externalData r:id="rId1">
    <c:autoUpdate val="0"/>
  </c:externalData>
</c:chartSpac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310531F-CF38-4EC2-9CD7-A036015D8AA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ru-RU"/>
        </a:p>
      </dgm:t>
    </dgm:pt>
    <dgm:pt modelId="{594F956C-A968-4538-9B8E-45ABBE471A53}">
      <dgm:prSet phldrT="[Текст]" custT="1"/>
      <dgm:spPr>
        <a:solidFill>
          <a:schemeClr val="accent5">
            <a:lumMod val="20000"/>
            <a:lumOff val="80000"/>
          </a:schemeClr>
        </a:solidFill>
      </dgm:spPr>
      <dgm:t>
        <a:bodyPr/>
        <a:lstStyle/>
        <a:p>
          <a:pPr algn="ctr"/>
          <a:r>
            <a:rPr lang="ru-RU" sz="1200">
              <a:solidFill>
                <a:sysClr val="windowText" lastClr="000000"/>
              </a:solidFill>
              <a:latin typeface="Times New Roman" panose="02020603050405020304" pitchFamily="18" charset="0"/>
              <a:cs typeface="Times New Roman" panose="02020603050405020304" pitchFamily="18" charset="0"/>
            </a:rPr>
            <a:t>ТКО</a:t>
          </a:r>
        </a:p>
      </dgm:t>
    </dgm:pt>
    <dgm:pt modelId="{DB0C6590-EDC2-41F9-BD5E-048BC19A8186}" type="parTrans" cxnId="{345C77E1-DC65-456F-B786-737CE7C0BEDF}">
      <dgm:prSet/>
      <dgm:spPr/>
      <dgm:t>
        <a:bodyPr/>
        <a:lstStyle/>
        <a:p>
          <a:endParaRPr lang="ru-RU" sz="1200">
            <a:latin typeface="Times New Roman" panose="02020603050405020304" pitchFamily="18" charset="0"/>
            <a:cs typeface="Times New Roman" panose="02020603050405020304" pitchFamily="18" charset="0"/>
          </a:endParaRPr>
        </a:p>
      </dgm:t>
    </dgm:pt>
    <dgm:pt modelId="{36CB5F66-E658-4FE2-9C56-1148BA3E64AB}" type="sibTrans" cxnId="{345C77E1-DC65-456F-B786-737CE7C0BEDF}">
      <dgm:prSet/>
      <dgm:spPr/>
      <dgm:t>
        <a:bodyPr/>
        <a:lstStyle/>
        <a:p>
          <a:endParaRPr lang="ru-RU" sz="1200">
            <a:latin typeface="Times New Roman" panose="02020603050405020304" pitchFamily="18" charset="0"/>
            <a:cs typeface="Times New Roman" panose="02020603050405020304" pitchFamily="18" charset="0"/>
          </a:endParaRPr>
        </a:p>
      </dgm:t>
    </dgm:pt>
    <dgm:pt modelId="{9E1D07E0-0731-471B-B3E5-5CE2C3DE8DFB}">
      <dgm:prSet phldrT="[Текст]" custT="1"/>
      <dgm:spPr/>
      <dgm:t>
        <a:bodyPr/>
        <a:lstStyle/>
        <a:p>
          <a:r>
            <a:rPr lang="ru-RU" sz="1200">
              <a:latin typeface="Times New Roman" panose="02020603050405020304" pitchFamily="18" charset="0"/>
              <a:cs typeface="Times New Roman" panose="02020603050405020304" pitchFamily="18" charset="0"/>
            </a:rPr>
            <a:t>обеспечение сотрудников учреждений и органов УИС современными технико-криминалистическими средствами и обучены приемам и методам их использования, включая регистрацию, фотографирование, аудио- и видеофиксацию, дактилоскопию осужденных и иных лиц, а также работу со следами преступлений при проведении неотложных следственных действий</a:t>
          </a:r>
        </a:p>
      </dgm:t>
    </dgm:pt>
    <dgm:pt modelId="{3465690B-32AF-4686-B843-54214756B12C}" type="parTrans" cxnId="{C6AD94A1-1362-4301-AA9D-4B59519DD4D1}">
      <dgm:prSet/>
      <dgm:spPr/>
      <dgm:t>
        <a:bodyPr/>
        <a:lstStyle/>
        <a:p>
          <a:endParaRPr lang="ru-RU" sz="1200">
            <a:latin typeface="Times New Roman" panose="02020603050405020304" pitchFamily="18" charset="0"/>
            <a:cs typeface="Times New Roman" panose="02020603050405020304" pitchFamily="18" charset="0"/>
          </a:endParaRPr>
        </a:p>
      </dgm:t>
    </dgm:pt>
    <dgm:pt modelId="{0A664612-8324-4980-BB54-8D70EAA83FEA}" type="sibTrans" cxnId="{C6AD94A1-1362-4301-AA9D-4B59519DD4D1}">
      <dgm:prSet/>
      <dgm:spPr/>
      <dgm:t>
        <a:bodyPr/>
        <a:lstStyle/>
        <a:p>
          <a:endParaRPr lang="ru-RU" sz="1200">
            <a:latin typeface="Times New Roman" panose="02020603050405020304" pitchFamily="18" charset="0"/>
            <a:cs typeface="Times New Roman" panose="02020603050405020304" pitchFamily="18" charset="0"/>
          </a:endParaRPr>
        </a:p>
      </dgm:t>
    </dgm:pt>
    <dgm:pt modelId="{D47FEA54-B6A1-46B1-87F5-557C76BED9F3}">
      <dgm:prSet phldrT="[Текст]" custT="1"/>
      <dgm:spPr>
        <a:solidFill>
          <a:schemeClr val="accent5">
            <a:lumMod val="20000"/>
            <a:lumOff val="80000"/>
          </a:schemeClr>
        </a:solidFill>
      </dgm:spPr>
      <dgm:t>
        <a:bodyPr/>
        <a:lstStyle/>
        <a:p>
          <a:pPr algn="ctr"/>
          <a:r>
            <a:rPr lang="ru-RU" sz="1200">
              <a:solidFill>
                <a:sysClr val="windowText" lastClr="000000"/>
              </a:solidFill>
              <a:latin typeface="Times New Roman" panose="02020603050405020304" pitchFamily="18" charset="0"/>
              <a:cs typeface="Times New Roman" panose="02020603050405020304" pitchFamily="18" charset="0"/>
            </a:rPr>
            <a:t>Тактико-криминалистическое обеспечение</a:t>
          </a:r>
        </a:p>
      </dgm:t>
    </dgm:pt>
    <dgm:pt modelId="{DD0C6E81-036B-40BA-90B2-F55E24B98476}" type="parTrans" cxnId="{C89E28DF-0914-4FEE-BF15-84ACB25265DD}">
      <dgm:prSet/>
      <dgm:spPr/>
      <dgm:t>
        <a:bodyPr/>
        <a:lstStyle/>
        <a:p>
          <a:endParaRPr lang="ru-RU" sz="1200">
            <a:latin typeface="Times New Roman" panose="02020603050405020304" pitchFamily="18" charset="0"/>
            <a:cs typeface="Times New Roman" panose="02020603050405020304" pitchFamily="18" charset="0"/>
          </a:endParaRPr>
        </a:p>
      </dgm:t>
    </dgm:pt>
    <dgm:pt modelId="{52952F8B-8252-4DA9-93B6-C59535D0CF2C}" type="sibTrans" cxnId="{C89E28DF-0914-4FEE-BF15-84ACB25265DD}">
      <dgm:prSet/>
      <dgm:spPr/>
      <dgm:t>
        <a:bodyPr/>
        <a:lstStyle/>
        <a:p>
          <a:endParaRPr lang="ru-RU" sz="1200">
            <a:latin typeface="Times New Roman" panose="02020603050405020304" pitchFamily="18" charset="0"/>
            <a:cs typeface="Times New Roman" panose="02020603050405020304" pitchFamily="18" charset="0"/>
          </a:endParaRPr>
        </a:p>
      </dgm:t>
    </dgm:pt>
    <dgm:pt modelId="{D1DB5BD9-0619-4A23-9240-4020F3994590}">
      <dgm:prSet phldrT="[Текст]" custT="1"/>
      <dgm:spPr/>
      <dgm:t>
        <a:bodyPr/>
        <a:lstStyle/>
        <a:p>
          <a:r>
            <a:rPr lang="ru-RU" sz="1200">
              <a:latin typeface="Times New Roman" panose="02020603050405020304" pitchFamily="18" charset="0"/>
              <a:cs typeface="Times New Roman" panose="02020603050405020304" pitchFamily="18" charset="0"/>
            </a:rPr>
            <a:t>предоставление сотрудникам учреждений и органов УИС системы тактико-криминалистических знаний и разрабатываемых на их основе тактических приемов и комбинаций проведения неотложных следственных действий</a:t>
          </a:r>
        </a:p>
      </dgm:t>
    </dgm:pt>
    <dgm:pt modelId="{6D740D59-EEC7-41F5-8E79-14B0A34D7AB4}" type="parTrans" cxnId="{09DA9D2E-4458-4736-B728-32671096E9FD}">
      <dgm:prSet/>
      <dgm:spPr/>
      <dgm:t>
        <a:bodyPr/>
        <a:lstStyle/>
        <a:p>
          <a:endParaRPr lang="ru-RU" sz="1200">
            <a:latin typeface="Times New Roman" panose="02020603050405020304" pitchFamily="18" charset="0"/>
            <a:cs typeface="Times New Roman" panose="02020603050405020304" pitchFamily="18" charset="0"/>
          </a:endParaRPr>
        </a:p>
      </dgm:t>
    </dgm:pt>
    <dgm:pt modelId="{6DCE3D6E-0152-4A6E-B44D-8720640883E2}" type="sibTrans" cxnId="{09DA9D2E-4458-4736-B728-32671096E9FD}">
      <dgm:prSet/>
      <dgm:spPr/>
      <dgm:t>
        <a:bodyPr/>
        <a:lstStyle/>
        <a:p>
          <a:endParaRPr lang="ru-RU" sz="1200">
            <a:latin typeface="Times New Roman" panose="02020603050405020304" pitchFamily="18" charset="0"/>
            <a:cs typeface="Times New Roman" panose="02020603050405020304" pitchFamily="18" charset="0"/>
          </a:endParaRPr>
        </a:p>
      </dgm:t>
    </dgm:pt>
    <dgm:pt modelId="{860A7458-D335-412A-ABA8-4CDF0AD1FEA0}">
      <dgm:prSet phldrT="[Текст]" custT="1"/>
      <dgm:spPr/>
      <dgm:t>
        <a:bodyPr/>
        <a:lstStyle/>
        <a:p>
          <a:r>
            <a:rPr lang="ru-RU" sz="1200">
              <a:latin typeface="Times New Roman" panose="02020603050405020304" pitchFamily="18" charset="0"/>
              <a:cs typeface="Times New Roman" panose="02020603050405020304" pitchFamily="18" charset="0"/>
            </a:rPr>
            <a:t>предоставление сотрудникам учреждений и органов УИС системы методико-криминалистических знаний и разрабатываемых на их основе методик расследования преступлений против установленного порядка несения службы, совершенных сотрудниками, а также преступлений, совершенных в расположении указанных учреждений и органов иными лицами</a:t>
          </a:r>
        </a:p>
      </dgm:t>
    </dgm:pt>
    <dgm:pt modelId="{E3115AD9-F78B-4628-9282-488D63117282}" type="parTrans" cxnId="{9062840C-A669-45CD-93EA-F3B1F65CC12F}">
      <dgm:prSet/>
      <dgm:spPr/>
      <dgm:t>
        <a:bodyPr/>
        <a:lstStyle/>
        <a:p>
          <a:endParaRPr lang="ru-RU" sz="1200">
            <a:latin typeface="Times New Roman" panose="02020603050405020304" pitchFamily="18" charset="0"/>
            <a:cs typeface="Times New Roman" panose="02020603050405020304" pitchFamily="18" charset="0"/>
          </a:endParaRPr>
        </a:p>
      </dgm:t>
    </dgm:pt>
    <dgm:pt modelId="{1C1747C7-4B58-4A06-9C97-E7925F3AF681}" type="sibTrans" cxnId="{9062840C-A669-45CD-93EA-F3B1F65CC12F}">
      <dgm:prSet/>
      <dgm:spPr/>
      <dgm:t>
        <a:bodyPr/>
        <a:lstStyle/>
        <a:p>
          <a:endParaRPr lang="ru-RU" sz="1200">
            <a:latin typeface="Times New Roman" panose="02020603050405020304" pitchFamily="18" charset="0"/>
            <a:cs typeface="Times New Roman" panose="02020603050405020304" pitchFamily="18" charset="0"/>
          </a:endParaRPr>
        </a:p>
      </dgm:t>
    </dgm:pt>
    <dgm:pt modelId="{57DCD23E-2D01-4FA9-918F-DCC0D6A7941E}">
      <dgm:prSet phldrT="[Текст]" custT="1"/>
      <dgm:spPr>
        <a:solidFill>
          <a:schemeClr val="accent5">
            <a:lumMod val="20000"/>
            <a:lumOff val="80000"/>
          </a:schemeClr>
        </a:solidFill>
      </dgm:spPr>
      <dgm:t>
        <a:bodyPr/>
        <a:lstStyle/>
        <a:p>
          <a:pPr algn="ctr"/>
          <a:r>
            <a:rPr lang="ru-RU" sz="1200">
              <a:solidFill>
                <a:sysClr val="windowText" lastClr="000000"/>
              </a:solidFill>
              <a:latin typeface="Times New Roman" panose="02020603050405020304" pitchFamily="18" charset="0"/>
              <a:cs typeface="Times New Roman" panose="02020603050405020304" pitchFamily="18" charset="0"/>
            </a:rPr>
            <a:t>Методико-криминалистическое обеспечение</a:t>
          </a:r>
        </a:p>
      </dgm:t>
    </dgm:pt>
    <dgm:pt modelId="{90E84D87-8AA8-4F32-AB2A-BCF69F938470}" type="parTrans" cxnId="{050A9DA8-8B00-4DAB-B4B6-1C165E37508F}">
      <dgm:prSet/>
      <dgm:spPr/>
      <dgm:t>
        <a:bodyPr/>
        <a:lstStyle/>
        <a:p>
          <a:endParaRPr lang="ru-RU" sz="1200">
            <a:latin typeface="Times New Roman" panose="02020603050405020304" pitchFamily="18" charset="0"/>
            <a:cs typeface="Times New Roman" panose="02020603050405020304" pitchFamily="18" charset="0"/>
          </a:endParaRPr>
        </a:p>
      </dgm:t>
    </dgm:pt>
    <dgm:pt modelId="{500E04F7-E3F9-4E9A-9CDF-AF8593D91A39}" type="sibTrans" cxnId="{050A9DA8-8B00-4DAB-B4B6-1C165E37508F}">
      <dgm:prSet/>
      <dgm:spPr/>
      <dgm:t>
        <a:bodyPr/>
        <a:lstStyle/>
        <a:p>
          <a:endParaRPr lang="ru-RU" sz="1200">
            <a:latin typeface="Times New Roman" panose="02020603050405020304" pitchFamily="18" charset="0"/>
            <a:cs typeface="Times New Roman" panose="02020603050405020304" pitchFamily="18" charset="0"/>
          </a:endParaRPr>
        </a:p>
      </dgm:t>
    </dgm:pt>
    <dgm:pt modelId="{BC16E499-7951-430E-8605-02B390FC3F54}" type="pres">
      <dgm:prSet presAssocID="{2310531F-CF38-4EC2-9CD7-A036015D8AAC}" presName="linear" presStyleCnt="0">
        <dgm:presLayoutVars>
          <dgm:animLvl val="lvl"/>
          <dgm:resizeHandles val="exact"/>
        </dgm:presLayoutVars>
      </dgm:prSet>
      <dgm:spPr/>
    </dgm:pt>
    <dgm:pt modelId="{EA756222-E538-4707-9D52-8E35F1264453}" type="pres">
      <dgm:prSet presAssocID="{594F956C-A968-4538-9B8E-45ABBE471A53}" presName="parentText" presStyleLbl="node1" presStyleIdx="0" presStyleCnt="3">
        <dgm:presLayoutVars>
          <dgm:chMax val="0"/>
          <dgm:bulletEnabled val="1"/>
        </dgm:presLayoutVars>
      </dgm:prSet>
      <dgm:spPr/>
    </dgm:pt>
    <dgm:pt modelId="{08DDB73B-F7A4-4A66-AED8-FDE301EA89D3}" type="pres">
      <dgm:prSet presAssocID="{594F956C-A968-4538-9B8E-45ABBE471A53}" presName="childText" presStyleLbl="revTx" presStyleIdx="0" presStyleCnt="3">
        <dgm:presLayoutVars>
          <dgm:bulletEnabled val="1"/>
        </dgm:presLayoutVars>
      </dgm:prSet>
      <dgm:spPr/>
    </dgm:pt>
    <dgm:pt modelId="{73F9E718-3DA6-46E6-BEE0-8F654DBC6601}" type="pres">
      <dgm:prSet presAssocID="{D47FEA54-B6A1-46B1-87F5-557C76BED9F3}" presName="parentText" presStyleLbl="node1" presStyleIdx="1" presStyleCnt="3">
        <dgm:presLayoutVars>
          <dgm:chMax val="0"/>
          <dgm:bulletEnabled val="1"/>
        </dgm:presLayoutVars>
      </dgm:prSet>
      <dgm:spPr/>
    </dgm:pt>
    <dgm:pt modelId="{062B8024-750C-4BAE-86DC-3EDA67C658DC}" type="pres">
      <dgm:prSet presAssocID="{D47FEA54-B6A1-46B1-87F5-557C76BED9F3}" presName="childText" presStyleLbl="revTx" presStyleIdx="1" presStyleCnt="3">
        <dgm:presLayoutVars>
          <dgm:bulletEnabled val="1"/>
        </dgm:presLayoutVars>
      </dgm:prSet>
      <dgm:spPr/>
    </dgm:pt>
    <dgm:pt modelId="{B17BD6F9-7A23-491F-A504-D8622EF37B40}" type="pres">
      <dgm:prSet presAssocID="{57DCD23E-2D01-4FA9-918F-DCC0D6A7941E}" presName="parentText" presStyleLbl="node1" presStyleIdx="2" presStyleCnt="3">
        <dgm:presLayoutVars>
          <dgm:chMax val="0"/>
          <dgm:bulletEnabled val="1"/>
        </dgm:presLayoutVars>
      </dgm:prSet>
      <dgm:spPr/>
    </dgm:pt>
    <dgm:pt modelId="{E4072B10-461C-412F-9E37-2C19C6837267}" type="pres">
      <dgm:prSet presAssocID="{57DCD23E-2D01-4FA9-918F-DCC0D6A7941E}" presName="childText" presStyleLbl="revTx" presStyleIdx="2" presStyleCnt="3">
        <dgm:presLayoutVars>
          <dgm:bulletEnabled val="1"/>
        </dgm:presLayoutVars>
      </dgm:prSet>
      <dgm:spPr/>
    </dgm:pt>
  </dgm:ptLst>
  <dgm:cxnLst>
    <dgm:cxn modelId="{9062840C-A669-45CD-93EA-F3B1F65CC12F}" srcId="{57DCD23E-2D01-4FA9-918F-DCC0D6A7941E}" destId="{860A7458-D335-412A-ABA8-4CDF0AD1FEA0}" srcOrd="0" destOrd="0" parTransId="{E3115AD9-F78B-4628-9282-488D63117282}" sibTransId="{1C1747C7-4B58-4A06-9C97-E7925F3AF681}"/>
    <dgm:cxn modelId="{6A78460E-2A25-4B88-918D-BF9D0445BBA3}" type="presOf" srcId="{9E1D07E0-0731-471B-B3E5-5CE2C3DE8DFB}" destId="{08DDB73B-F7A4-4A66-AED8-FDE301EA89D3}" srcOrd="0" destOrd="0" presId="urn:microsoft.com/office/officeart/2005/8/layout/vList2"/>
    <dgm:cxn modelId="{CC6AE01D-107A-407F-95FF-AFC2322D3D9E}" type="presOf" srcId="{D47FEA54-B6A1-46B1-87F5-557C76BED9F3}" destId="{73F9E718-3DA6-46E6-BEE0-8F654DBC6601}" srcOrd="0" destOrd="0" presId="urn:microsoft.com/office/officeart/2005/8/layout/vList2"/>
    <dgm:cxn modelId="{41FD5521-4901-40DB-A0C1-20BC04C0B11A}" type="presOf" srcId="{2310531F-CF38-4EC2-9CD7-A036015D8AAC}" destId="{BC16E499-7951-430E-8605-02B390FC3F54}" srcOrd="0" destOrd="0" presId="urn:microsoft.com/office/officeart/2005/8/layout/vList2"/>
    <dgm:cxn modelId="{09DA9D2E-4458-4736-B728-32671096E9FD}" srcId="{D47FEA54-B6A1-46B1-87F5-557C76BED9F3}" destId="{D1DB5BD9-0619-4A23-9240-4020F3994590}" srcOrd="0" destOrd="0" parTransId="{6D740D59-EEC7-41F5-8E79-14B0A34D7AB4}" sibTransId="{6DCE3D6E-0152-4A6E-B44D-8720640883E2}"/>
    <dgm:cxn modelId="{37A4A851-B4C3-452C-B338-B5CB1DCCF115}" type="presOf" srcId="{594F956C-A968-4538-9B8E-45ABBE471A53}" destId="{EA756222-E538-4707-9D52-8E35F1264453}" srcOrd="0" destOrd="0" presId="urn:microsoft.com/office/officeart/2005/8/layout/vList2"/>
    <dgm:cxn modelId="{8DA74173-4C94-4A1C-8202-B31D0EBB2603}" type="presOf" srcId="{D1DB5BD9-0619-4A23-9240-4020F3994590}" destId="{062B8024-750C-4BAE-86DC-3EDA67C658DC}" srcOrd="0" destOrd="0" presId="urn:microsoft.com/office/officeart/2005/8/layout/vList2"/>
    <dgm:cxn modelId="{08AB4779-E164-4CF2-BD32-7AC62428D2A4}" type="presOf" srcId="{860A7458-D335-412A-ABA8-4CDF0AD1FEA0}" destId="{E4072B10-461C-412F-9E37-2C19C6837267}" srcOrd="0" destOrd="0" presId="urn:microsoft.com/office/officeart/2005/8/layout/vList2"/>
    <dgm:cxn modelId="{C6AD94A1-1362-4301-AA9D-4B59519DD4D1}" srcId="{594F956C-A968-4538-9B8E-45ABBE471A53}" destId="{9E1D07E0-0731-471B-B3E5-5CE2C3DE8DFB}" srcOrd="0" destOrd="0" parTransId="{3465690B-32AF-4686-B843-54214756B12C}" sibTransId="{0A664612-8324-4980-BB54-8D70EAA83FEA}"/>
    <dgm:cxn modelId="{050A9DA8-8B00-4DAB-B4B6-1C165E37508F}" srcId="{2310531F-CF38-4EC2-9CD7-A036015D8AAC}" destId="{57DCD23E-2D01-4FA9-918F-DCC0D6A7941E}" srcOrd="2" destOrd="0" parTransId="{90E84D87-8AA8-4F32-AB2A-BCF69F938470}" sibTransId="{500E04F7-E3F9-4E9A-9CDF-AF8593D91A39}"/>
    <dgm:cxn modelId="{813923C4-4380-40F9-88C6-93F7D0A994DD}" type="presOf" srcId="{57DCD23E-2D01-4FA9-918F-DCC0D6A7941E}" destId="{B17BD6F9-7A23-491F-A504-D8622EF37B40}" srcOrd="0" destOrd="0" presId="urn:microsoft.com/office/officeart/2005/8/layout/vList2"/>
    <dgm:cxn modelId="{C89E28DF-0914-4FEE-BF15-84ACB25265DD}" srcId="{2310531F-CF38-4EC2-9CD7-A036015D8AAC}" destId="{D47FEA54-B6A1-46B1-87F5-557C76BED9F3}" srcOrd="1" destOrd="0" parTransId="{DD0C6E81-036B-40BA-90B2-F55E24B98476}" sibTransId="{52952F8B-8252-4DA9-93B6-C59535D0CF2C}"/>
    <dgm:cxn modelId="{345C77E1-DC65-456F-B786-737CE7C0BEDF}" srcId="{2310531F-CF38-4EC2-9CD7-A036015D8AAC}" destId="{594F956C-A968-4538-9B8E-45ABBE471A53}" srcOrd="0" destOrd="0" parTransId="{DB0C6590-EDC2-41F9-BD5E-048BC19A8186}" sibTransId="{36CB5F66-E658-4FE2-9C56-1148BA3E64AB}"/>
    <dgm:cxn modelId="{62D8FE4C-44B7-47F5-8CB0-4147FB6C7BF0}" type="presParOf" srcId="{BC16E499-7951-430E-8605-02B390FC3F54}" destId="{EA756222-E538-4707-9D52-8E35F1264453}" srcOrd="0" destOrd="0" presId="urn:microsoft.com/office/officeart/2005/8/layout/vList2"/>
    <dgm:cxn modelId="{8D6FFA86-5F03-485D-A824-23C645DEF537}" type="presParOf" srcId="{BC16E499-7951-430E-8605-02B390FC3F54}" destId="{08DDB73B-F7A4-4A66-AED8-FDE301EA89D3}" srcOrd="1" destOrd="0" presId="urn:microsoft.com/office/officeart/2005/8/layout/vList2"/>
    <dgm:cxn modelId="{B3A2250E-C8E7-46F0-8302-B619A31DEE1F}" type="presParOf" srcId="{BC16E499-7951-430E-8605-02B390FC3F54}" destId="{73F9E718-3DA6-46E6-BEE0-8F654DBC6601}" srcOrd="2" destOrd="0" presId="urn:microsoft.com/office/officeart/2005/8/layout/vList2"/>
    <dgm:cxn modelId="{EEE6F203-1D3A-47C6-AD5B-D77CBC95F35F}" type="presParOf" srcId="{BC16E499-7951-430E-8605-02B390FC3F54}" destId="{062B8024-750C-4BAE-86DC-3EDA67C658DC}" srcOrd="3" destOrd="0" presId="urn:microsoft.com/office/officeart/2005/8/layout/vList2"/>
    <dgm:cxn modelId="{D124F600-73D2-4A26-A6BC-1E55A4E000BB}" type="presParOf" srcId="{BC16E499-7951-430E-8605-02B390FC3F54}" destId="{B17BD6F9-7A23-491F-A504-D8622EF37B40}" srcOrd="4" destOrd="0" presId="urn:microsoft.com/office/officeart/2005/8/layout/vList2"/>
    <dgm:cxn modelId="{60C4B412-A8CE-4E5D-BAA0-A08955441066}" type="presParOf" srcId="{BC16E499-7951-430E-8605-02B390FC3F54}" destId="{E4072B10-461C-412F-9E37-2C19C6837267}" srcOrd="5"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CBBE96FD-DB32-4F0D-B4B2-EA7DB3E91063}" type="doc">
      <dgm:prSet loTypeId="urn:microsoft.com/office/officeart/2005/8/layout/hierarchy1#1" loCatId="hierarchy" qsTypeId="urn:microsoft.com/office/officeart/2005/8/quickstyle/simple1" qsCatId="simple" csTypeId="urn:microsoft.com/office/officeart/2005/8/colors/accent1_2" csCatId="accent1" phldr="1"/>
      <dgm:spPr/>
      <dgm:t>
        <a:bodyPr/>
        <a:lstStyle/>
        <a:p>
          <a:endParaRPr lang="ru-RU"/>
        </a:p>
      </dgm:t>
    </dgm:pt>
    <dgm:pt modelId="{76BBA2CE-0331-4C4A-87EF-1F1E5AB2689D}">
      <dgm:prSet phldrT="[Текст]" custT="1"/>
      <dgm:spPr/>
      <dgm:t>
        <a:bodyPr/>
        <a:lstStyle/>
        <a:p>
          <a:r>
            <a:rPr lang="ru-RU" sz="1200" b="0" i="0">
              <a:latin typeface="Times New Roman" pitchFamily="18" charset="0"/>
              <a:cs typeface="Times New Roman" pitchFamily="18" charset="0"/>
            </a:rPr>
            <a:t>Технико-криминалистическое обеспечение</a:t>
          </a:r>
          <a:endParaRPr lang="ru-RU" sz="1200" i="0">
            <a:latin typeface="Times New Roman" pitchFamily="18" charset="0"/>
            <a:cs typeface="Times New Roman" pitchFamily="18" charset="0"/>
          </a:endParaRPr>
        </a:p>
      </dgm:t>
    </dgm:pt>
    <dgm:pt modelId="{07622396-6276-4955-8E93-0DD8850F70B3}" type="parTrans" cxnId="{FD7EC1C2-463B-4EFA-BE3D-B2787CC200A0}">
      <dgm:prSet/>
      <dgm:spPr/>
      <dgm:t>
        <a:bodyPr/>
        <a:lstStyle/>
        <a:p>
          <a:endParaRPr lang="ru-RU"/>
        </a:p>
      </dgm:t>
    </dgm:pt>
    <dgm:pt modelId="{355A0590-6824-41A7-9C3D-082BFBA0FCAB}" type="sibTrans" cxnId="{FD7EC1C2-463B-4EFA-BE3D-B2787CC200A0}">
      <dgm:prSet/>
      <dgm:spPr/>
      <dgm:t>
        <a:bodyPr/>
        <a:lstStyle/>
        <a:p>
          <a:endParaRPr lang="ru-RU"/>
        </a:p>
      </dgm:t>
    </dgm:pt>
    <dgm:pt modelId="{09547261-C7A2-4C04-A537-4783D45E409F}">
      <dgm:prSet phldrT="[Текст]" custT="1"/>
      <dgm:spPr/>
      <dgm:t>
        <a:bodyPr/>
        <a:lstStyle/>
        <a:p>
          <a:r>
            <a:rPr lang="ru-RU" sz="1200" b="0" i="0">
              <a:latin typeface="Times New Roman" pitchFamily="18" charset="0"/>
              <a:cs typeface="Times New Roman" pitchFamily="18" charset="0"/>
            </a:rPr>
            <a:t>Научно-технические средства </a:t>
          </a:r>
          <a:endParaRPr lang="ru-RU" sz="1200" i="0">
            <a:latin typeface="Times New Roman" pitchFamily="18" charset="0"/>
            <a:cs typeface="Times New Roman" pitchFamily="18" charset="0"/>
          </a:endParaRPr>
        </a:p>
      </dgm:t>
    </dgm:pt>
    <dgm:pt modelId="{C31A1347-2D1D-4B77-9D1D-00092C9C3CF4}" type="parTrans" cxnId="{21FCACC3-35F6-44E5-AE15-3A761DEE2844}">
      <dgm:prSet/>
      <dgm:spPr/>
      <dgm:t>
        <a:bodyPr/>
        <a:lstStyle/>
        <a:p>
          <a:endParaRPr lang="ru-RU"/>
        </a:p>
      </dgm:t>
    </dgm:pt>
    <dgm:pt modelId="{39C8CA3E-DE40-43EE-A1AC-1A3D435E660B}" type="sibTrans" cxnId="{21FCACC3-35F6-44E5-AE15-3A761DEE2844}">
      <dgm:prSet/>
      <dgm:spPr/>
      <dgm:t>
        <a:bodyPr/>
        <a:lstStyle/>
        <a:p>
          <a:endParaRPr lang="ru-RU"/>
        </a:p>
      </dgm:t>
    </dgm:pt>
    <dgm:pt modelId="{B468162A-7CE4-4024-8D31-84DEC71D52F3}">
      <dgm:prSet phldrT="[Текст]" custT="1"/>
      <dgm:spPr/>
      <dgm:t>
        <a:bodyPr/>
        <a:lstStyle/>
        <a:p>
          <a:r>
            <a:rPr lang="ru-RU" sz="1200" b="0" i="0">
              <a:latin typeface="Times New Roman" pitchFamily="18" charset="0"/>
              <a:cs typeface="Times New Roman" pitchFamily="18" charset="0"/>
            </a:rPr>
            <a:t>Средства, используемые</a:t>
          </a:r>
          <a:br>
            <a:rPr lang="ru-RU" sz="1200" b="0" i="0">
              <a:latin typeface="Times New Roman" pitchFamily="18" charset="0"/>
              <a:cs typeface="Times New Roman" pitchFamily="18" charset="0"/>
            </a:rPr>
          </a:br>
          <a:r>
            <a:rPr lang="ru-RU" sz="1200" b="0" i="0">
              <a:latin typeface="Times New Roman" pitchFamily="18" charset="0"/>
              <a:cs typeface="Times New Roman" pitchFamily="18" charset="0"/>
            </a:rPr>
            <a:t>для обнаружения, фиксации, изъятия и исследования</a:t>
          </a:r>
          <a:br>
            <a:rPr lang="ru-RU" sz="1200" b="0" i="0">
              <a:latin typeface="Times New Roman" pitchFamily="18" charset="0"/>
              <a:cs typeface="Times New Roman" pitchFamily="18" charset="0"/>
            </a:rPr>
          </a:br>
          <a:r>
            <a:rPr lang="ru-RU" sz="1200" b="0" i="0">
              <a:latin typeface="Times New Roman" pitchFamily="18" charset="0"/>
              <a:cs typeface="Times New Roman" pitchFamily="18" charset="0"/>
            </a:rPr>
            <a:t>доказательств</a:t>
          </a:r>
          <a:endParaRPr lang="ru-RU" sz="1200" i="0">
            <a:latin typeface="Times New Roman" pitchFamily="18" charset="0"/>
            <a:cs typeface="Times New Roman" pitchFamily="18" charset="0"/>
          </a:endParaRPr>
        </a:p>
      </dgm:t>
    </dgm:pt>
    <dgm:pt modelId="{B99E5381-F54E-4B03-9C47-14A0EC9ACCD7}" type="parTrans" cxnId="{2F3A3D6E-1887-4427-98F9-3B70A229E6D5}">
      <dgm:prSet/>
      <dgm:spPr/>
      <dgm:t>
        <a:bodyPr/>
        <a:lstStyle/>
        <a:p>
          <a:endParaRPr lang="ru-RU"/>
        </a:p>
      </dgm:t>
    </dgm:pt>
    <dgm:pt modelId="{9487BC7F-F92B-4AD0-A893-D640879C8ED5}" type="sibTrans" cxnId="{2F3A3D6E-1887-4427-98F9-3B70A229E6D5}">
      <dgm:prSet/>
      <dgm:spPr/>
      <dgm:t>
        <a:bodyPr/>
        <a:lstStyle/>
        <a:p>
          <a:endParaRPr lang="ru-RU"/>
        </a:p>
      </dgm:t>
    </dgm:pt>
    <dgm:pt modelId="{D1C9EDE7-11F2-4AAC-A0FD-9752A52EC28B}">
      <dgm:prSet phldrT="[Текст]" custT="1"/>
      <dgm:spPr/>
      <dgm:t>
        <a:bodyPr/>
        <a:lstStyle/>
        <a:p>
          <a:r>
            <a:rPr lang="ru-RU" sz="1200" b="0" i="0">
              <a:latin typeface="Times New Roman" pitchFamily="18" charset="0"/>
              <a:cs typeface="Times New Roman" pitchFamily="18" charset="0"/>
            </a:rPr>
            <a:t>Специальная техника</a:t>
          </a:r>
          <a:endParaRPr lang="ru-RU" sz="1200" i="0">
            <a:latin typeface="Times New Roman" pitchFamily="18" charset="0"/>
            <a:cs typeface="Times New Roman" pitchFamily="18" charset="0"/>
          </a:endParaRPr>
        </a:p>
      </dgm:t>
    </dgm:pt>
    <dgm:pt modelId="{4F68F57C-3166-45C8-ADA1-E27D9F5C9E55}" type="parTrans" cxnId="{1FC5618D-17BB-4063-A826-34A3AC7D3EAB}">
      <dgm:prSet/>
      <dgm:spPr/>
      <dgm:t>
        <a:bodyPr/>
        <a:lstStyle/>
        <a:p>
          <a:endParaRPr lang="ru-RU"/>
        </a:p>
      </dgm:t>
    </dgm:pt>
    <dgm:pt modelId="{CEDBDE4B-9AEB-432D-A2A9-637CF8E3BA61}" type="sibTrans" cxnId="{1FC5618D-17BB-4063-A826-34A3AC7D3EAB}">
      <dgm:prSet/>
      <dgm:spPr/>
      <dgm:t>
        <a:bodyPr/>
        <a:lstStyle/>
        <a:p>
          <a:endParaRPr lang="ru-RU"/>
        </a:p>
      </dgm:t>
    </dgm:pt>
    <dgm:pt modelId="{72BA168D-28D0-49CB-B16E-E0F501E68A3D}">
      <dgm:prSet phldrT="[Текст]" custT="1"/>
      <dgm:spPr/>
      <dgm:t>
        <a:bodyPr/>
        <a:lstStyle/>
        <a:p>
          <a:r>
            <a:rPr lang="ru-RU" sz="1200" b="0" i="0">
              <a:latin typeface="Times New Roman" pitchFamily="18" charset="0"/>
              <a:cs typeface="Times New Roman" pitchFamily="18" charset="0"/>
            </a:rPr>
            <a:t>Технические средства охраны</a:t>
          </a:r>
          <a:br>
            <a:rPr lang="ru-RU" sz="1200" b="0" i="0">
              <a:latin typeface="Times New Roman" pitchFamily="18" charset="0"/>
              <a:cs typeface="Times New Roman" pitchFamily="18" charset="0"/>
            </a:rPr>
          </a:br>
          <a:r>
            <a:rPr lang="ru-RU" sz="1200" b="0" i="0">
              <a:latin typeface="Times New Roman" pitchFamily="18" charset="0"/>
              <a:cs typeface="Times New Roman" pitchFamily="18" charset="0"/>
            </a:rPr>
            <a:t>и надзора </a:t>
          </a:r>
          <a:endParaRPr lang="ru-RU" sz="1200" i="0">
            <a:latin typeface="Times New Roman" pitchFamily="18" charset="0"/>
            <a:cs typeface="Times New Roman" pitchFamily="18" charset="0"/>
          </a:endParaRPr>
        </a:p>
      </dgm:t>
    </dgm:pt>
    <dgm:pt modelId="{44B946B7-FBE9-4E2D-80D5-0E8991A4FBB8}" type="parTrans" cxnId="{A87B83C4-DEA2-482D-9E50-97A2CD3E7FC8}">
      <dgm:prSet/>
      <dgm:spPr/>
      <dgm:t>
        <a:bodyPr/>
        <a:lstStyle/>
        <a:p>
          <a:endParaRPr lang="ru-RU"/>
        </a:p>
      </dgm:t>
    </dgm:pt>
    <dgm:pt modelId="{43314E42-F4F7-419E-B0B1-4C11472994FF}" type="sibTrans" cxnId="{A87B83C4-DEA2-482D-9E50-97A2CD3E7FC8}">
      <dgm:prSet/>
      <dgm:spPr/>
      <dgm:t>
        <a:bodyPr/>
        <a:lstStyle/>
        <a:p>
          <a:endParaRPr lang="ru-RU"/>
        </a:p>
      </dgm:t>
    </dgm:pt>
    <dgm:pt modelId="{CFBB8E44-86E7-4482-946D-341AE7135792}">
      <dgm:prSet phldrT="[Текст]" custT="1"/>
      <dgm:spPr/>
      <dgm:t>
        <a:bodyPr/>
        <a:lstStyle/>
        <a:p>
          <a:r>
            <a:rPr lang="ru-RU" sz="1200" b="0" i="0">
              <a:latin typeface="Times New Roman" pitchFamily="18" charset="0"/>
              <a:cs typeface="Times New Roman" pitchFamily="18" charset="0"/>
            </a:rPr>
            <a:t>Средства, используемые</a:t>
          </a:r>
          <a:br>
            <a:rPr lang="ru-RU" sz="1200" b="0" i="0">
              <a:latin typeface="Times New Roman" pitchFamily="18" charset="0"/>
              <a:cs typeface="Times New Roman" pitchFamily="18" charset="0"/>
            </a:rPr>
          </a:br>
          <a:r>
            <a:rPr lang="ru-RU" sz="1200" b="0" i="0">
              <a:latin typeface="Times New Roman" pitchFamily="18" charset="0"/>
              <a:cs typeface="Times New Roman" pitchFamily="18" charset="0"/>
            </a:rPr>
            <a:t>в повседневной деятельности</a:t>
          </a:r>
          <a:br>
            <a:rPr lang="ru-RU" sz="1200" b="0" i="0">
              <a:latin typeface="Times New Roman" pitchFamily="18" charset="0"/>
              <a:cs typeface="Times New Roman" pitchFamily="18" charset="0"/>
            </a:rPr>
          </a:br>
          <a:r>
            <a:rPr lang="ru-RU" sz="1200" b="0" i="0">
              <a:latin typeface="Times New Roman" pitchFamily="18" charset="0"/>
              <a:cs typeface="Times New Roman" pitchFamily="18" charset="0"/>
            </a:rPr>
            <a:t>исправительных учреждений</a:t>
          </a:r>
          <a:endParaRPr lang="ru-RU" sz="1200" i="0">
            <a:latin typeface="Times New Roman" pitchFamily="18" charset="0"/>
            <a:cs typeface="Times New Roman" pitchFamily="18" charset="0"/>
          </a:endParaRPr>
        </a:p>
      </dgm:t>
    </dgm:pt>
    <dgm:pt modelId="{B7A87CD3-9A81-405C-B336-0DD498776632}" type="parTrans" cxnId="{69970CC6-1E84-492D-8133-E3117233CA4D}">
      <dgm:prSet/>
      <dgm:spPr/>
      <dgm:t>
        <a:bodyPr/>
        <a:lstStyle/>
        <a:p>
          <a:endParaRPr lang="ru-RU"/>
        </a:p>
      </dgm:t>
    </dgm:pt>
    <dgm:pt modelId="{5A3F594A-CE6C-4969-9E83-9DE3D936E635}" type="sibTrans" cxnId="{69970CC6-1E84-492D-8133-E3117233CA4D}">
      <dgm:prSet/>
      <dgm:spPr/>
      <dgm:t>
        <a:bodyPr/>
        <a:lstStyle/>
        <a:p>
          <a:endParaRPr lang="ru-RU"/>
        </a:p>
      </dgm:t>
    </dgm:pt>
    <dgm:pt modelId="{A6E5692B-DE0C-4402-B518-FCE6CDA80537}">
      <dgm:prSet phldrT="[Текст]" custT="1"/>
      <dgm:spPr/>
      <dgm:t>
        <a:bodyPr/>
        <a:lstStyle/>
        <a:p>
          <a:r>
            <a:rPr lang="ru-RU" sz="1200" b="0" i="0">
              <a:latin typeface="Times New Roman" pitchFamily="18" charset="0"/>
              <a:cs typeface="Times New Roman" pitchFamily="18" charset="0"/>
            </a:rPr>
            <a:t>Специальные технические средства, используемые</a:t>
          </a:r>
          <a:br>
            <a:rPr lang="ru-RU" sz="1200" b="0" i="0">
              <a:latin typeface="Times New Roman" pitchFamily="18" charset="0"/>
              <a:cs typeface="Times New Roman" pitchFamily="18" charset="0"/>
            </a:rPr>
          </a:br>
          <a:r>
            <a:rPr lang="ru-RU" sz="1200" b="0" i="0">
              <a:latin typeface="Times New Roman" pitchFamily="18" charset="0"/>
              <a:cs typeface="Times New Roman" pitchFamily="18" charset="0"/>
            </a:rPr>
            <a:t>негласно</a:t>
          </a:r>
          <a:endParaRPr lang="ru-RU" sz="1200" i="0">
            <a:latin typeface="Times New Roman" pitchFamily="18" charset="0"/>
            <a:cs typeface="Times New Roman" pitchFamily="18" charset="0"/>
          </a:endParaRPr>
        </a:p>
      </dgm:t>
    </dgm:pt>
    <dgm:pt modelId="{6B5B56DC-9071-4D39-B1A0-A08C7107E654}" type="parTrans" cxnId="{E61B30AA-350A-4ED8-9F5E-B9E375119E01}">
      <dgm:prSet/>
      <dgm:spPr/>
      <dgm:t>
        <a:bodyPr/>
        <a:lstStyle/>
        <a:p>
          <a:endParaRPr lang="ru-RU"/>
        </a:p>
      </dgm:t>
    </dgm:pt>
    <dgm:pt modelId="{0B98BCD4-10E1-439D-9218-D718C4E18D1E}" type="sibTrans" cxnId="{E61B30AA-350A-4ED8-9F5E-B9E375119E01}">
      <dgm:prSet/>
      <dgm:spPr/>
      <dgm:t>
        <a:bodyPr/>
        <a:lstStyle/>
        <a:p>
          <a:endParaRPr lang="ru-RU"/>
        </a:p>
      </dgm:t>
    </dgm:pt>
    <dgm:pt modelId="{CA5796AC-B7F4-4BBA-83BB-79009F75A15D}" type="pres">
      <dgm:prSet presAssocID="{CBBE96FD-DB32-4F0D-B4B2-EA7DB3E91063}" presName="hierChild1" presStyleCnt="0">
        <dgm:presLayoutVars>
          <dgm:chPref val="1"/>
          <dgm:dir/>
          <dgm:animOne val="branch"/>
          <dgm:animLvl val="lvl"/>
          <dgm:resizeHandles/>
        </dgm:presLayoutVars>
      </dgm:prSet>
      <dgm:spPr/>
    </dgm:pt>
    <dgm:pt modelId="{1F8CFDD9-4E62-4E63-9654-D420A508FE3D}" type="pres">
      <dgm:prSet presAssocID="{76BBA2CE-0331-4C4A-87EF-1F1E5AB2689D}" presName="hierRoot1" presStyleCnt="0"/>
      <dgm:spPr/>
    </dgm:pt>
    <dgm:pt modelId="{A580F028-3FBF-4D2F-B083-4F78B25D62CB}" type="pres">
      <dgm:prSet presAssocID="{76BBA2CE-0331-4C4A-87EF-1F1E5AB2689D}" presName="composite" presStyleCnt="0"/>
      <dgm:spPr/>
    </dgm:pt>
    <dgm:pt modelId="{05BE2F0C-95FC-4DED-B787-70851F2A99BF}" type="pres">
      <dgm:prSet presAssocID="{76BBA2CE-0331-4C4A-87EF-1F1E5AB2689D}" presName="background" presStyleLbl="node0" presStyleIdx="0" presStyleCnt="1"/>
      <dgm:spPr/>
    </dgm:pt>
    <dgm:pt modelId="{891739CA-6562-4020-8B9C-CBD2DABAD0B6}" type="pres">
      <dgm:prSet presAssocID="{76BBA2CE-0331-4C4A-87EF-1F1E5AB2689D}" presName="text" presStyleLbl="fgAcc0" presStyleIdx="0" presStyleCnt="1" custScaleX="200446" custScaleY="54318">
        <dgm:presLayoutVars>
          <dgm:chPref val="3"/>
        </dgm:presLayoutVars>
      </dgm:prSet>
      <dgm:spPr/>
    </dgm:pt>
    <dgm:pt modelId="{88D243CD-825D-43FF-9BAC-39B69EC021E4}" type="pres">
      <dgm:prSet presAssocID="{76BBA2CE-0331-4C4A-87EF-1F1E5AB2689D}" presName="hierChild2" presStyleCnt="0"/>
      <dgm:spPr/>
    </dgm:pt>
    <dgm:pt modelId="{B74443AF-25E1-4CFE-AC40-5E1E7754C9ED}" type="pres">
      <dgm:prSet presAssocID="{C31A1347-2D1D-4B77-9D1D-00092C9C3CF4}" presName="Name10" presStyleLbl="parChTrans1D2" presStyleIdx="0" presStyleCnt="3"/>
      <dgm:spPr/>
    </dgm:pt>
    <dgm:pt modelId="{2874C1F9-BED0-4108-8BE1-EA328BEE54B1}" type="pres">
      <dgm:prSet presAssocID="{09547261-C7A2-4C04-A537-4783D45E409F}" presName="hierRoot2" presStyleCnt="0"/>
      <dgm:spPr/>
    </dgm:pt>
    <dgm:pt modelId="{0247BE42-C1B4-4386-8038-8F61BA083A71}" type="pres">
      <dgm:prSet presAssocID="{09547261-C7A2-4C04-A537-4783D45E409F}" presName="composite2" presStyleCnt="0"/>
      <dgm:spPr/>
    </dgm:pt>
    <dgm:pt modelId="{8D055911-5B50-4D5B-BF16-AE37CB313DAB}" type="pres">
      <dgm:prSet presAssocID="{09547261-C7A2-4C04-A537-4783D45E409F}" presName="background2" presStyleLbl="node2" presStyleIdx="0" presStyleCnt="3"/>
      <dgm:spPr/>
    </dgm:pt>
    <dgm:pt modelId="{35F618F1-D403-437C-935B-8D99DB76C93B}" type="pres">
      <dgm:prSet presAssocID="{09547261-C7A2-4C04-A537-4783D45E409F}" presName="text2" presStyleLbl="fgAcc2" presStyleIdx="0" presStyleCnt="3" custScaleX="93764" custScaleY="65305">
        <dgm:presLayoutVars>
          <dgm:chPref val="3"/>
        </dgm:presLayoutVars>
      </dgm:prSet>
      <dgm:spPr/>
    </dgm:pt>
    <dgm:pt modelId="{BA44AD09-5FBC-4BC9-B4A1-61F9923381F2}" type="pres">
      <dgm:prSet presAssocID="{09547261-C7A2-4C04-A537-4783D45E409F}" presName="hierChild3" presStyleCnt="0"/>
      <dgm:spPr/>
    </dgm:pt>
    <dgm:pt modelId="{EB7646AF-FD23-44DC-9E84-87604B2CAD3B}" type="pres">
      <dgm:prSet presAssocID="{B99E5381-F54E-4B03-9C47-14A0EC9ACCD7}" presName="Name17" presStyleLbl="parChTrans1D3" presStyleIdx="0" presStyleCnt="3"/>
      <dgm:spPr/>
    </dgm:pt>
    <dgm:pt modelId="{14F3869F-1B67-46CD-B190-21446D095250}" type="pres">
      <dgm:prSet presAssocID="{B468162A-7CE4-4024-8D31-84DEC71D52F3}" presName="hierRoot3" presStyleCnt="0"/>
      <dgm:spPr/>
    </dgm:pt>
    <dgm:pt modelId="{975FD09A-BA79-420C-BE3A-9801B741C74C}" type="pres">
      <dgm:prSet presAssocID="{B468162A-7CE4-4024-8D31-84DEC71D52F3}" presName="composite3" presStyleCnt="0"/>
      <dgm:spPr/>
    </dgm:pt>
    <dgm:pt modelId="{16205EFE-1B12-45ED-84E3-6CD20CF18916}" type="pres">
      <dgm:prSet presAssocID="{B468162A-7CE4-4024-8D31-84DEC71D52F3}" presName="background3" presStyleLbl="node3" presStyleIdx="0" presStyleCnt="3"/>
      <dgm:spPr/>
    </dgm:pt>
    <dgm:pt modelId="{4FBD2BAB-6986-4F05-939C-C7EE3841E587}" type="pres">
      <dgm:prSet presAssocID="{B468162A-7CE4-4024-8D31-84DEC71D52F3}" presName="text3" presStyleLbl="fgAcc3" presStyleIdx="0" presStyleCnt="3" custScaleX="133400" custScaleY="115181">
        <dgm:presLayoutVars>
          <dgm:chPref val="3"/>
        </dgm:presLayoutVars>
      </dgm:prSet>
      <dgm:spPr/>
    </dgm:pt>
    <dgm:pt modelId="{BCC86EFA-F32B-4977-BEB8-D0412A9F8B12}" type="pres">
      <dgm:prSet presAssocID="{B468162A-7CE4-4024-8D31-84DEC71D52F3}" presName="hierChild4" presStyleCnt="0"/>
      <dgm:spPr/>
    </dgm:pt>
    <dgm:pt modelId="{3B533A90-D16C-4ED9-95FB-5A7923781EEE}" type="pres">
      <dgm:prSet presAssocID="{4F68F57C-3166-45C8-ADA1-E27D9F5C9E55}" presName="Name10" presStyleLbl="parChTrans1D2" presStyleIdx="1" presStyleCnt="3"/>
      <dgm:spPr/>
    </dgm:pt>
    <dgm:pt modelId="{685A7C7A-E643-487C-AC5E-9DCA059CF8AD}" type="pres">
      <dgm:prSet presAssocID="{D1C9EDE7-11F2-4AAC-A0FD-9752A52EC28B}" presName="hierRoot2" presStyleCnt="0"/>
      <dgm:spPr/>
    </dgm:pt>
    <dgm:pt modelId="{81285A83-C7DD-44FA-B7C3-D8509AEC572E}" type="pres">
      <dgm:prSet presAssocID="{D1C9EDE7-11F2-4AAC-A0FD-9752A52EC28B}" presName="composite2" presStyleCnt="0"/>
      <dgm:spPr/>
    </dgm:pt>
    <dgm:pt modelId="{DBDEE97D-90D0-4A91-947F-6316E728476B}" type="pres">
      <dgm:prSet presAssocID="{D1C9EDE7-11F2-4AAC-A0FD-9752A52EC28B}" presName="background2" presStyleLbl="node2" presStyleIdx="1" presStyleCnt="3"/>
      <dgm:spPr/>
    </dgm:pt>
    <dgm:pt modelId="{A40D8ED1-5AFE-4A18-9023-8A10844D523B}" type="pres">
      <dgm:prSet presAssocID="{D1C9EDE7-11F2-4AAC-A0FD-9752A52EC28B}" presName="text2" presStyleLbl="fgAcc2" presStyleIdx="1" presStyleCnt="3" custScaleY="62265">
        <dgm:presLayoutVars>
          <dgm:chPref val="3"/>
        </dgm:presLayoutVars>
      </dgm:prSet>
      <dgm:spPr/>
    </dgm:pt>
    <dgm:pt modelId="{468D4319-0914-4102-97FF-A6FB234EF2E2}" type="pres">
      <dgm:prSet presAssocID="{D1C9EDE7-11F2-4AAC-A0FD-9752A52EC28B}" presName="hierChild3" presStyleCnt="0"/>
      <dgm:spPr/>
    </dgm:pt>
    <dgm:pt modelId="{AE94146D-9C37-445F-8910-D8F64031263D}" type="pres">
      <dgm:prSet presAssocID="{6B5B56DC-9071-4D39-B1A0-A08C7107E654}" presName="Name17" presStyleLbl="parChTrans1D3" presStyleIdx="1" presStyleCnt="3"/>
      <dgm:spPr/>
    </dgm:pt>
    <dgm:pt modelId="{A82AEABE-44D8-49BC-95C1-1D4BDD5D226C}" type="pres">
      <dgm:prSet presAssocID="{A6E5692B-DE0C-4402-B518-FCE6CDA80537}" presName="hierRoot3" presStyleCnt="0"/>
      <dgm:spPr/>
    </dgm:pt>
    <dgm:pt modelId="{5F672EDE-B5F4-4193-8A45-FCC8A86B8956}" type="pres">
      <dgm:prSet presAssocID="{A6E5692B-DE0C-4402-B518-FCE6CDA80537}" presName="composite3" presStyleCnt="0"/>
      <dgm:spPr/>
    </dgm:pt>
    <dgm:pt modelId="{CB9A0D1D-2608-4CA8-9C3F-EC46440BC0C6}" type="pres">
      <dgm:prSet presAssocID="{A6E5692B-DE0C-4402-B518-FCE6CDA80537}" presName="background3" presStyleLbl="node3" presStyleIdx="1" presStyleCnt="3"/>
      <dgm:spPr/>
    </dgm:pt>
    <dgm:pt modelId="{D7092272-38C9-43BE-AB06-B7EBAD4D9413}" type="pres">
      <dgm:prSet presAssocID="{A6E5692B-DE0C-4402-B518-FCE6CDA80537}" presName="text3" presStyleLbl="fgAcc3" presStyleIdx="1" presStyleCnt="3" custScaleX="110448" custScaleY="116993">
        <dgm:presLayoutVars>
          <dgm:chPref val="3"/>
        </dgm:presLayoutVars>
      </dgm:prSet>
      <dgm:spPr/>
    </dgm:pt>
    <dgm:pt modelId="{740AD65A-40BD-4277-9F6F-12720A0851B1}" type="pres">
      <dgm:prSet presAssocID="{A6E5692B-DE0C-4402-B518-FCE6CDA80537}" presName="hierChild4" presStyleCnt="0"/>
      <dgm:spPr/>
    </dgm:pt>
    <dgm:pt modelId="{79FAE8E8-479F-44B0-95EE-F68F3388880C}" type="pres">
      <dgm:prSet presAssocID="{44B946B7-FBE9-4E2D-80D5-0E8991A4FBB8}" presName="Name10" presStyleLbl="parChTrans1D2" presStyleIdx="2" presStyleCnt="3"/>
      <dgm:spPr/>
    </dgm:pt>
    <dgm:pt modelId="{371B5D63-CB52-4D11-BB5F-FDA94EAA4418}" type="pres">
      <dgm:prSet presAssocID="{72BA168D-28D0-49CB-B16E-E0F501E68A3D}" presName="hierRoot2" presStyleCnt="0"/>
      <dgm:spPr/>
    </dgm:pt>
    <dgm:pt modelId="{98CA0185-1A28-438C-9877-55F53AC7DE73}" type="pres">
      <dgm:prSet presAssocID="{72BA168D-28D0-49CB-B16E-E0F501E68A3D}" presName="composite2" presStyleCnt="0"/>
      <dgm:spPr/>
    </dgm:pt>
    <dgm:pt modelId="{F0787AA1-BAA5-4DC6-AB61-32EBE3CBBD15}" type="pres">
      <dgm:prSet presAssocID="{72BA168D-28D0-49CB-B16E-E0F501E68A3D}" presName="background2" presStyleLbl="node2" presStyleIdx="2" presStyleCnt="3"/>
      <dgm:spPr/>
    </dgm:pt>
    <dgm:pt modelId="{3326B191-DE24-4B5D-A391-175690BE2B9C}" type="pres">
      <dgm:prSet presAssocID="{72BA168D-28D0-49CB-B16E-E0F501E68A3D}" presName="text2" presStyleLbl="fgAcc2" presStyleIdx="2" presStyleCnt="3" custScaleY="67316">
        <dgm:presLayoutVars>
          <dgm:chPref val="3"/>
        </dgm:presLayoutVars>
      </dgm:prSet>
      <dgm:spPr/>
    </dgm:pt>
    <dgm:pt modelId="{7981D4A2-565A-4600-ADD3-23D3A1458EEE}" type="pres">
      <dgm:prSet presAssocID="{72BA168D-28D0-49CB-B16E-E0F501E68A3D}" presName="hierChild3" presStyleCnt="0"/>
      <dgm:spPr/>
    </dgm:pt>
    <dgm:pt modelId="{AE940F3E-6D76-4D67-A597-83800E624A91}" type="pres">
      <dgm:prSet presAssocID="{B7A87CD3-9A81-405C-B336-0DD498776632}" presName="Name17" presStyleLbl="parChTrans1D3" presStyleIdx="2" presStyleCnt="3"/>
      <dgm:spPr/>
    </dgm:pt>
    <dgm:pt modelId="{B0F8D376-9239-4C13-A08A-13BB3523FA5D}" type="pres">
      <dgm:prSet presAssocID="{CFBB8E44-86E7-4482-946D-341AE7135792}" presName="hierRoot3" presStyleCnt="0"/>
      <dgm:spPr/>
    </dgm:pt>
    <dgm:pt modelId="{0EDA5ABE-75FC-4D79-87BF-D4EF178B6468}" type="pres">
      <dgm:prSet presAssocID="{CFBB8E44-86E7-4482-946D-341AE7135792}" presName="composite3" presStyleCnt="0"/>
      <dgm:spPr/>
    </dgm:pt>
    <dgm:pt modelId="{63592E26-CBE4-47B8-B534-17E2D1B0AA88}" type="pres">
      <dgm:prSet presAssocID="{CFBB8E44-86E7-4482-946D-341AE7135792}" presName="background3" presStyleLbl="node3" presStyleIdx="2" presStyleCnt="3"/>
      <dgm:spPr/>
    </dgm:pt>
    <dgm:pt modelId="{DB3AD19D-8BD2-40A3-A60C-B9557C07128B}" type="pres">
      <dgm:prSet presAssocID="{CFBB8E44-86E7-4482-946D-341AE7135792}" presName="text3" presStyleLbl="fgAcc3" presStyleIdx="2" presStyleCnt="3" custScaleX="133458" custScaleY="109408">
        <dgm:presLayoutVars>
          <dgm:chPref val="3"/>
        </dgm:presLayoutVars>
      </dgm:prSet>
      <dgm:spPr/>
    </dgm:pt>
    <dgm:pt modelId="{2F41BDA9-566A-45E5-83A2-C64E200B8EBD}" type="pres">
      <dgm:prSet presAssocID="{CFBB8E44-86E7-4482-946D-341AE7135792}" presName="hierChild4" presStyleCnt="0"/>
      <dgm:spPr/>
    </dgm:pt>
  </dgm:ptLst>
  <dgm:cxnLst>
    <dgm:cxn modelId="{B4853300-07D8-40FE-91A9-0585F13170EA}" type="presOf" srcId="{4F68F57C-3166-45C8-ADA1-E27D9F5C9E55}" destId="{3B533A90-D16C-4ED9-95FB-5A7923781EEE}" srcOrd="0" destOrd="0" presId="urn:microsoft.com/office/officeart/2005/8/layout/hierarchy1#1"/>
    <dgm:cxn modelId="{8F51F713-A29D-4B0C-A106-4D98E8802EF7}" type="presOf" srcId="{09547261-C7A2-4C04-A537-4783D45E409F}" destId="{35F618F1-D403-437C-935B-8D99DB76C93B}" srcOrd="0" destOrd="0" presId="urn:microsoft.com/office/officeart/2005/8/layout/hierarchy1#1"/>
    <dgm:cxn modelId="{DC671915-4B79-46E8-835F-03B3FD5C40E9}" type="presOf" srcId="{44B946B7-FBE9-4E2D-80D5-0E8991A4FBB8}" destId="{79FAE8E8-479F-44B0-95EE-F68F3388880C}" srcOrd="0" destOrd="0" presId="urn:microsoft.com/office/officeart/2005/8/layout/hierarchy1#1"/>
    <dgm:cxn modelId="{C5149621-D8C1-49FA-A315-658EC16C4705}" type="presOf" srcId="{B7A87CD3-9A81-405C-B336-0DD498776632}" destId="{AE940F3E-6D76-4D67-A597-83800E624A91}" srcOrd="0" destOrd="0" presId="urn:microsoft.com/office/officeart/2005/8/layout/hierarchy1#1"/>
    <dgm:cxn modelId="{413C3224-7D9F-45BA-A67A-6720A79D5C98}" type="presOf" srcId="{B99E5381-F54E-4B03-9C47-14A0EC9ACCD7}" destId="{EB7646AF-FD23-44DC-9E84-87604B2CAD3B}" srcOrd="0" destOrd="0" presId="urn:microsoft.com/office/officeart/2005/8/layout/hierarchy1#1"/>
    <dgm:cxn modelId="{D6111039-2D33-423B-BF7F-1B3132801A89}" type="presOf" srcId="{76BBA2CE-0331-4C4A-87EF-1F1E5AB2689D}" destId="{891739CA-6562-4020-8B9C-CBD2DABAD0B6}" srcOrd="0" destOrd="0" presId="urn:microsoft.com/office/officeart/2005/8/layout/hierarchy1#1"/>
    <dgm:cxn modelId="{6C533061-1DD6-4B6F-BA22-B7A995443A0A}" type="presOf" srcId="{CFBB8E44-86E7-4482-946D-341AE7135792}" destId="{DB3AD19D-8BD2-40A3-A60C-B9557C07128B}" srcOrd="0" destOrd="0" presId="urn:microsoft.com/office/officeart/2005/8/layout/hierarchy1#1"/>
    <dgm:cxn modelId="{2F3A3D6E-1887-4427-98F9-3B70A229E6D5}" srcId="{09547261-C7A2-4C04-A537-4783D45E409F}" destId="{B468162A-7CE4-4024-8D31-84DEC71D52F3}" srcOrd="0" destOrd="0" parTransId="{B99E5381-F54E-4B03-9C47-14A0EC9ACCD7}" sibTransId="{9487BC7F-F92B-4AD0-A893-D640879C8ED5}"/>
    <dgm:cxn modelId="{D9270E5A-B40E-4D84-A920-E4BD5D3AB4F3}" type="presOf" srcId="{72BA168D-28D0-49CB-B16E-E0F501E68A3D}" destId="{3326B191-DE24-4B5D-A391-175690BE2B9C}" srcOrd="0" destOrd="0" presId="urn:microsoft.com/office/officeart/2005/8/layout/hierarchy1#1"/>
    <dgm:cxn modelId="{1FC5618D-17BB-4063-A826-34A3AC7D3EAB}" srcId="{76BBA2CE-0331-4C4A-87EF-1F1E5AB2689D}" destId="{D1C9EDE7-11F2-4AAC-A0FD-9752A52EC28B}" srcOrd="1" destOrd="0" parTransId="{4F68F57C-3166-45C8-ADA1-E27D9F5C9E55}" sibTransId="{CEDBDE4B-9AEB-432D-A2A9-637CF8E3BA61}"/>
    <dgm:cxn modelId="{3117C290-8072-4074-A5D2-969154048693}" type="presOf" srcId="{CBBE96FD-DB32-4F0D-B4B2-EA7DB3E91063}" destId="{CA5796AC-B7F4-4BBA-83BB-79009F75A15D}" srcOrd="0" destOrd="0" presId="urn:microsoft.com/office/officeart/2005/8/layout/hierarchy1#1"/>
    <dgm:cxn modelId="{E61B30AA-350A-4ED8-9F5E-B9E375119E01}" srcId="{D1C9EDE7-11F2-4AAC-A0FD-9752A52EC28B}" destId="{A6E5692B-DE0C-4402-B518-FCE6CDA80537}" srcOrd="0" destOrd="0" parTransId="{6B5B56DC-9071-4D39-B1A0-A08C7107E654}" sibTransId="{0B98BCD4-10E1-439D-9218-D718C4E18D1E}"/>
    <dgm:cxn modelId="{94E41EC2-9265-4B67-9560-C72A15FDEA2A}" type="presOf" srcId="{6B5B56DC-9071-4D39-B1A0-A08C7107E654}" destId="{AE94146D-9C37-445F-8910-D8F64031263D}" srcOrd="0" destOrd="0" presId="urn:microsoft.com/office/officeart/2005/8/layout/hierarchy1#1"/>
    <dgm:cxn modelId="{FD7EC1C2-463B-4EFA-BE3D-B2787CC200A0}" srcId="{CBBE96FD-DB32-4F0D-B4B2-EA7DB3E91063}" destId="{76BBA2CE-0331-4C4A-87EF-1F1E5AB2689D}" srcOrd="0" destOrd="0" parTransId="{07622396-6276-4955-8E93-0DD8850F70B3}" sibTransId="{355A0590-6824-41A7-9C3D-082BFBA0FCAB}"/>
    <dgm:cxn modelId="{21FCACC3-35F6-44E5-AE15-3A761DEE2844}" srcId="{76BBA2CE-0331-4C4A-87EF-1F1E5AB2689D}" destId="{09547261-C7A2-4C04-A537-4783D45E409F}" srcOrd="0" destOrd="0" parTransId="{C31A1347-2D1D-4B77-9D1D-00092C9C3CF4}" sibTransId="{39C8CA3E-DE40-43EE-A1AC-1A3D435E660B}"/>
    <dgm:cxn modelId="{A87B83C4-DEA2-482D-9E50-97A2CD3E7FC8}" srcId="{76BBA2CE-0331-4C4A-87EF-1F1E5AB2689D}" destId="{72BA168D-28D0-49CB-B16E-E0F501E68A3D}" srcOrd="2" destOrd="0" parTransId="{44B946B7-FBE9-4E2D-80D5-0E8991A4FBB8}" sibTransId="{43314E42-F4F7-419E-B0B1-4C11472994FF}"/>
    <dgm:cxn modelId="{69970CC6-1E84-492D-8133-E3117233CA4D}" srcId="{72BA168D-28D0-49CB-B16E-E0F501E68A3D}" destId="{CFBB8E44-86E7-4482-946D-341AE7135792}" srcOrd="0" destOrd="0" parTransId="{B7A87CD3-9A81-405C-B336-0DD498776632}" sibTransId="{5A3F594A-CE6C-4969-9E83-9DE3D936E635}"/>
    <dgm:cxn modelId="{A64A14C7-0773-4673-BE81-307105CA4443}" type="presOf" srcId="{C31A1347-2D1D-4B77-9D1D-00092C9C3CF4}" destId="{B74443AF-25E1-4CFE-AC40-5E1E7754C9ED}" srcOrd="0" destOrd="0" presId="urn:microsoft.com/office/officeart/2005/8/layout/hierarchy1#1"/>
    <dgm:cxn modelId="{399081D8-5B1C-48E5-8E98-1E477FFDC28C}" type="presOf" srcId="{A6E5692B-DE0C-4402-B518-FCE6CDA80537}" destId="{D7092272-38C9-43BE-AB06-B7EBAD4D9413}" srcOrd="0" destOrd="0" presId="urn:microsoft.com/office/officeart/2005/8/layout/hierarchy1#1"/>
    <dgm:cxn modelId="{BA2C41DE-BB80-440F-AD1C-E3F75BC06305}" type="presOf" srcId="{B468162A-7CE4-4024-8D31-84DEC71D52F3}" destId="{4FBD2BAB-6986-4F05-939C-C7EE3841E587}" srcOrd="0" destOrd="0" presId="urn:microsoft.com/office/officeart/2005/8/layout/hierarchy1#1"/>
    <dgm:cxn modelId="{9096A3F0-4845-48AF-A790-B899C5D3E91D}" type="presOf" srcId="{D1C9EDE7-11F2-4AAC-A0FD-9752A52EC28B}" destId="{A40D8ED1-5AFE-4A18-9023-8A10844D523B}" srcOrd="0" destOrd="0" presId="urn:microsoft.com/office/officeart/2005/8/layout/hierarchy1#1"/>
    <dgm:cxn modelId="{B1927A8F-0359-4244-8829-66C9F2D330AA}" type="presParOf" srcId="{CA5796AC-B7F4-4BBA-83BB-79009F75A15D}" destId="{1F8CFDD9-4E62-4E63-9654-D420A508FE3D}" srcOrd="0" destOrd="0" presId="urn:microsoft.com/office/officeart/2005/8/layout/hierarchy1#1"/>
    <dgm:cxn modelId="{D7328FC2-32BC-4B00-9B72-F215479593B3}" type="presParOf" srcId="{1F8CFDD9-4E62-4E63-9654-D420A508FE3D}" destId="{A580F028-3FBF-4D2F-B083-4F78B25D62CB}" srcOrd="0" destOrd="0" presId="urn:microsoft.com/office/officeart/2005/8/layout/hierarchy1#1"/>
    <dgm:cxn modelId="{19024FB7-FB32-4E62-A504-F05CFEC1FA8D}" type="presParOf" srcId="{A580F028-3FBF-4D2F-B083-4F78B25D62CB}" destId="{05BE2F0C-95FC-4DED-B787-70851F2A99BF}" srcOrd="0" destOrd="0" presId="urn:microsoft.com/office/officeart/2005/8/layout/hierarchy1#1"/>
    <dgm:cxn modelId="{2B2387F6-209A-40CF-B14C-715ECAAAC504}" type="presParOf" srcId="{A580F028-3FBF-4D2F-B083-4F78B25D62CB}" destId="{891739CA-6562-4020-8B9C-CBD2DABAD0B6}" srcOrd="1" destOrd="0" presId="urn:microsoft.com/office/officeart/2005/8/layout/hierarchy1#1"/>
    <dgm:cxn modelId="{A438DE6D-2E29-4070-87DB-A3C423C304E5}" type="presParOf" srcId="{1F8CFDD9-4E62-4E63-9654-D420A508FE3D}" destId="{88D243CD-825D-43FF-9BAC-39B69EC021E4}" srcOrd="1" destOrd="0" presId="urn:microsoft.com/office/officeart/2005/8/layout/hierarchy1#1"/>
    <dgm:cxn modelId="{08CAFDCE-16CE-4B0A-ACDB-480B9A596EC7}" type="presParOf" srcId="{88D243CD-825D-43FF-9BAC-39B69EC021E4}" destId="{B74443AF-25E1-4CFE-AC40-5E1E7754C9ED}" srcOrd="0" destOrd="0" presId="urn:microsoft.com/office/officeart/2005/8/layout/hierarchy1#1"/>
    <dgm:cxn modelId="{1DAC8028-284A-484E-A47D-ED13F1F2D950}" type="presParOf" srcId="{88D243CD-825D-43FF-9BAC-39B69EC021E4}" destId="{2874C1F9-BED0-4108-8BE1-EA328BEE54B1}" srcOrd="1" destOrd="0" presId="urn:microsoft.com/office/officeart/2005/8/layout/hierarchy1#1"/>
    <dgm:cxn modelId="{21D68F9A-CE00-4735-A3E3-46FE97B0EDDF}" type="presParOf" srcId="{2874C1F9-BED0-4108-8BE1-EA328BEE54B1}" destId="{0247BE42-C1B4-4386-8038-8F61BA083A71}" srcOrd="0" destOrd="0" presId="urn:microsoft.com/office/officeart/2005/8/layout/hierarchy1#1"/>
    <dgm:cxn modelId="{3179AC11-7039-42B9-B723-806F131A62FC}" type="presParOf" srcId="{0247BE42-C1B4-4386-8038-8F61BA083A71}" destId="{8D055911-5B50-4D5B-BF16-AE37CB313DAB}" srcOrd="0" destOrd="0" presId="urn:microsoft.com/office/officeart/2005/8/layout/hierarchy1#1"/>
    <dgm:cxn modelId="{198E7CBA-C3F7-471A-8114-E5909097F8F4}" type="presParOf" srcId="{0247BE42-C1B4-4386-8038-8F61BA083A71}" destId="{35F618F1-D403-437C-935B-8D99DB76C93B}" srcOrd="1" destOrd="0" presId="urn:microsoft.com/office/officeart/2005/8/layout/hierarchy1#1"/>
    <dgm:cxn modelId="{3F99BC09-B3CF-4145-B7BE-12155ADC7F4C}" type="presParOf" srcId="{2874C1F9-BED0-4108-8BE1-EA328BEE54B1}" destId="{BA44AD09-5FBC-4BC9-B4A1-61F9923381F2}" srcOrd="1" destOrd="0" presId="urn:microsoft.com/office/officeart/2005/8/layout/hierarchy1#1"/>
    <dgm:cxn modelId="{99DFACC3-E799-4308-95D6-E36E3C2141E5}" type="presParOf" srcId="{BA44AD09-5FBC-4BC9-B4A1-61F9923381F2}" destId="{EB7646AF-FD23-44DC-9E84-87604B2CAD3B}" srcOrd="0" destOrd="0" presId="urn:microsoft.com/office/officeart/2005/8/layout/hierarchy1#1"/>
    <dgm:cxn modelId="{BBE3D59E-ED50-49D8-B301-ED423D8ECF56}" type="presParOf" srcId="{BA44AD09-5FBC-4BC9-B4A1-61F9923381F2}" destId="{14F3869F-1B67-46CD-B190-21446D095250}" srcOrd="1" destOrd="0" presId="urn:microsoft.com/office/officeart/2005/8/layout/hierarchy1#1"/>
    <dgm:cxn modelId="{27437A73-B8C1-42D1-8DC2-A82CBE19E980}" type="presParOf" srcId="{14F3869F-1B67-46CD-B190-21446D095250}" destId="{975FD09A-BA79-420C-BE3A-9801B741C74C}" srcOrd="0" destOrd="0" presId="urn:microsoft.com/office/officeart/2005/8/layout/hierarchy1#1"/>
    <dgm:cxn modelId="{671F5FB1-E478-4DD5-B05B-0E053D3AC32D}" type="presParOf" srcId="{975FD09A-BA79-420C-BE3A-9801B741C74C}" destId="{16205EFE-1B12-45ED-84E3-6CD20CF18916}" srcOrd="0" destOrd="0" presId="urn:microsoft.com/office/officeart/2005/8/layout/hierarchy1#1"/>
    <dgm:cxn modelId="{75639DCC-11F9-4C7D-A144-2E0E0350384B}" type="presParOf" srcId="{975FD09A-BA79-420C-BE3A-9801B741C74C}" destId="{4FBD2BAB-6986-4F05-939C-C7EE3841E587}" srcOrd="1" destOrd="0" presId="urn:microsoft.com/office/officeart/2005/8/layout/hierarchy1#1"/>
    <dgm:cxn modelId="{624FCD1E-2E29-4700-AB87-38949BFC84A7}" type="presParOf" srcId="{14F3869F-1B67-46CD-B190-21446D095250}" destId="{BCC86EFA-F32B-4977-BEB8-D0412A9F8B12}" srcOrd="1" destOrd="0" presId="urn:microsoft.com/office/officeart/2005/8/layout/hierarchy1#1"/>
    <dgm:cxn modelId="{EF520265-1C02-42E3-9E1C-75DA3C412CD0}" type="presParOf" srcId="{88D243CD-825D-43FF-9BAC-39B69EC021E4}" destId="{3B533A90-D16C-4ED9-95FB-5A7923781EEE}" srcOrd="2" destOrd="0" presId="urn:microsoft.com/office/officeart/2005/8/layout/hierarchy1#1"/>
    <dgm:cxn modelId="{464AC543-ED2B-4817-9494-FF7BEA26F555}" type="presParOf" srcId="{88D243CD-825D-43FF-9BAC-39B69EC021E4}" destId="{685A7C7A-E643-487C-AC5E-9DCA059CF8AD}" srcOrd="3" destOrd="0" presId="urn:microsoft.com/office/officeart/2005/8/layout/hierarchy1#1"/>
    <dgm:cxn modelId="{78A683CA-CB79-42B5-B4C1-45A1A8BDA595}" type="presParOf" srcId="{685A7C7A-E643-487C-AC5E-9DCA059CF8AD}" destId="{81285A83-C7DD-44FA-B7C3-D8509AEC572E}" srcOrd="0" destOrd="0" presId="urn:microsoft.com/office/officeart/2005/8/layout/hierarchy1#1"/>
    <dgm:cxn modelId="{55B2C336-6BBC-4FA5-BC48-ECBFF0A9D006}" type="presParOf" srcId="{81285A83-C7DD-44FA-B7C3-D8509AEC572E}" destId="{DBDEE97D-90D0-4A91-947F-6316E728476B}" srcOrd="0" destOrd="0" presId="urn:microsoft.com/office/officeart/2005/8/layout/hierarchy1#1"/>
    <dgm:cxn modelId="{123E7622-331D-4F15-AE2C-52CC10043756}" type="presParOf" srcId="{81285A83-C7DD-44FA-B7C3-D8509AEC572E}" destId="{A40D8ED1-5AFE-4A18-9023-8A10844D523B}" srcOrd="1" destOrd="0" presId="urn:microsoft.com/office/officeart/2005/8/layout/hierarchy1#1"/>
    <dgm:cxn modelId="{3C39B5A8-3BFD-41B7-ADA5-1CFB2E316499}" type="presParOf" srcId="{685A7C7A-E643-487C-AC5E-9DCA059CF8AD}" destId="{468D4319-0914-4102-97FF-A6FB234EF2E2}" srcOrd="1" destOrd="0" presId="urn:microsoft.com/office/officeart/2005/8/layout/hierarchy1#1"/>
    <dgm:cxn modelId="{C4D8DAE2-73B7-4C0E-9629-6891DC1CEF6A}" type="presParOf" srcId="{468D4319-0914-4102-97FF-A6FB234EF2E2}" destId="{AE94146D-9C37-445F-8910-D8F64031263D}" srcOrd="0" destOrd="0" presId="urn:microsoft.com/office/officeart/2005/8/layout/hierarchy1#1"/>
    <dgm:cxn modelId="{2A11FA06-F74D-49B0-9295-3EC6930F5F05}" type="presParOf" srcId="{468D4319-0914-4102-97FF-A6FB234EF2E2}" destId="{A82AEABE-44D8-49BC-95C1-1D4BDD5D226C}" srcOrd="1" destOrd="0" presId="urn:microsoft.com/office/officeart/2005/8/layout/hierarchy1#1"/>
    <dgm:cxn modelId="{763E096F-2DB9-4AA2-98C8-B6984D8B2F0F}" type="presParOf" srcId="{A82AEABE-44D8-49BC-95C1-1D4BDD5D226C}" destId="{5F672EDE-B5F4-4193-8A45-FCC8A86B8956}" srcOrd="0" destOrd="0" presId="urn:microsoft.com/office/officeart/2005/8/layout/hierarchy1#1"/>
    <dgm:cxn modelId="{A57DC310-E5FF-477B-9302-994E1728610D}" type="presParOf" srcId="{5F672EDE-B5F4-4193-8A45-FCC8A86B8956}" destId="{CB9A0D1D-2608-4CA8-9C3F-EC46440BC0C6}" srcOrd="0" destOrd="0" presId="urn:microsoft.com/office/officeart/2005/8/layout/hierarchy1#1"/>
    <dgm:cxn modelId="{70136939-F91B-486B-9103-628BA25A0D23}" type="presParOf" srcId="{5F672EDE-B5F4-4193-8A45-FCC8A86B8956}" destId="{D7092272-38C9-43BE-AB06-B7EBAD4D9413}" srcOrd="1" destOrd="0" presId="urn:microsoft.com/office/officeart/2005/8/layout/hierarchy1#1"/>
    <dgm:cxn modelId="{A3C6BD1C-3E4A-4191-A34B-A75DF90A9145}" type="presParOf" srcId="{A82AEABE-44D8-49BC-95C1-1D4BDD5D226C}" destId="{740AD65A-40BD-4277-9F6F-12720A0851B1}" srcOrd="1" destOrd="0" presId="urn:microsoft.com/office/officeart/2005/8/layout/hierarchy1#1"/>
    <dgm:cxn modelId="{AE9EC6AD-C422-4AB4-AD51-51C075445A19}" type="presParOf" srcId="{88D243CD-825D-43FF-9BAC-39B69EC021E4}" destId="{79FAE8E8-479F-44B0-95EE-F68F3388880C}" srcOrd="4" destOrd="0" presId="urn:microsoft.com/office/officeart/2005/8/layout/hierarchy1#1"/>
    <dgm:cxn modelId="{976E7966-D6D4-4822-98CC-6F9ECA51F9C7}" type="presParOf" srcId="{88D243CD-825D-43FF-9BAC-39B69EC021E4}" destId="{371B5D63-CB52-4D11-BB5F-FDA94EAA4418}" srcOrd="5" destOrd="0" presId="urn:microsoft.com/office/officeart/2005/8/layout/hierarchy1#1"/>
    <dgm:cxn modelId="{1710A0C5-FABF-4962-956F-EE83BA4F3B13}" type="presParOf" srcId="{371B5D63-CB52-4D11-BB5F-FDA94EAA4418}" destId="{98CA0185-1A28-438C-9877-55F53AC7DE73}" srcOrd="0" destOrd="0" presId="urn:microsoft.com/office/officeart/2005/8/layout/hierarchy1#1"/>
    <dgm:cxn modelId="{815AD628-4693-4DB1-871F-021661E05261}" type="presParOf" srcId="{98CA0185-1A28-438C-9877-55F53AC7DE73}" destId="{F0787AA1-BAA5-4DC6-AB61-32EBE3CBBD15}" srcOrd="0" destOrd="0" presId="urn:microsoft.com/office/officeart/2005/8/layout/hierarchy1#1"/>
    <dgm:cxn modelId="{EBBF61F4-84C6-4BAE-92B7-7983E5266C18}" type="presParOf" srcId="{98CA0185-1A28-438C-9877-55F53AC7DE73}" destId="{3326B191-DE24-4B5D-A391-175690BE2B9C}" srcOrd="1" destOrd="0" presId="urn:microsoft.com/office/officeart/2005/8/layout/hierarchy1#1"/>
    <dgm:cxn modelId="{4751021D-C425-4C1D-8B43-814919D65D38}" type="presParOf" srcId="{371B5D63-CB52-4D11-BB5F-FDA94EAA4418}" destId="{7981D4A2-565A-4600-ADD3-23D3A1458EEE}" srcOrd="1" destOrd="0" presId="urn:microsoft.com/office/officeart/2005/8/layout/hierarchy1#1"/>
    <dgm:cxn modelId="{DE12FA6B-E0B9-4F5B-B4E8-3A039EA2CE56}" type="presParOf" srcId="{7981D4A2-565A-4600-ADD3-23D3A1458EEE}" destId="{AE940F3E-6D76-4D67-A597-83800E624A91}" srcOrd="0" destOrd="0" presId="urn:microsoft.com/office/officeart/2005/8/layout/hierarchy1#1"/>
    <dgm:cxn modelId="{99E6CCB1-0A8D-4A0F-8FC6-39A8F76EBC63}" type="presParOf" srcId="{7981D4A2-565A-4600-ADD3-23D3A1458EEE}" destId="{B0F8D376-9239-4C13-A08A-13BB3523FA5D}" srcOrd="1" destOrd="0" presId="urn:microsoft.com/office/officeart/2005/8/layout/hierarchy1#1"/>
    <dgm:cxn modelId="{5601DD46-783C-41ED-A542-8F87C99BC3E9}" type="presParOf" srcId="{B0F8D376-9239-4C13-A08A-13BB3523FA5D}" destId="{0EDA5ABE-75FC-4D79-87BF-D4EF178B6468}" srcOrd="0" destOrd="0" presId="urn:microsoft.com/office/officeart/2005/8/layout/hierarchy1#1"/>
    <dgm:cxn modelId="{1D6FB926-B77F-472A-A450-4E9D9B95ABF9}" type="presParOf" srcId="{0EDA5ABE-75FC-4D79-87BF-D4EF178B6468}" destId="{63592E26-CBE4-47B8-B534-17E2D1B0AA88}" srcOrd="0" destOrd="0" presId="urn:microsoft.com/office/officeart/2005/8/layout/hierarchy1#1"/>
    <dgm:cxn modelId="{18872B42-7372-4A0F-B69B-1A76F623AA73}" type="presParOf" srcId="{0EDA5ABE-75FC-4D79-87BF-D4EF178B6468}" destId="{DB3AD19D-8BD2-40A3-A60C-B9557C07128B}" srcOrd="1" destOrd="0" presId="urn:microsoft.com/office/officeart/2005/8/layout/hierarchy1#1"/>
    <dgm:cxn modelId="{E6CFCF98-0A3E-4D04-8E89-3218115F1D4D}" type="presParOf" srcId="{B0F8D376-9239-4C13-A08A-13BB3523FA5D}" destId="{2F41BDA9-566A-45E5-83A2-C64E200B8EBD}" srcOrd="1" destOrd="0" presId="urn:microsoft.com/office/officeart/2005/8/layout/hierarchy1#1"/>
  </dgm:cxnLst>
  <dgm:bg/>
  <dgm:whole/>
  <dgm:extLst>
    <a:ext uri="http://schemas.microsoft.com/office/drawing/2008/diagram">
      <dsp:dataModelExt xmlns:dsp="http://schemas.microsoft.com/office/drawing/2008/diagram" relId="rId21"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BAFA28ED-3A24-4065-AC5C-5521C8D79A9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ru-RU"/>
        </a:p>
      </dgm:t>
    </dgm:pt>
    <dgm:pt modelId="{A862E4B6-47D1-4529-A81D-500FCC55CC41}">
      <dgm:prSet phldrT="[Текст]" custT="1"/>
      <dgm:spPr>
        <a:solidFill>
          <a:schemeClr val="accent5">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Общие средства и методы</a:t>
          </a:r>
        </a:p>
      </dgm:t>
    </dgm:pt>
    <dgm:pt modelId="{9544C61C-E156-4D00-BA82-775A59F094BB}" type="parTrans" cxnId="{F53638F5-AE29-4643-8FEC-EC062A544A0A}">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3394C136-46F0-421F-8CEB-F53467CFEB6D}" type="sibTrans" cxnId="{F53638F5-AE29-4643-8FEC-EC062A544A0A}">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D8504BC9-9C92-4083-906B-02F2317D6945}">
      <dgm:prSet phldrT="[Текст]" custT="1"/>
      <dgm:spPr>
        <a:solidFill>
          <a:schemeClr val="bg1">
            <a:alpha val="9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Широко используются в разных областях науки и техники и применяются в УМБ без модификации</a:t>
          </a:r>
        </a:p>
      </dgm:t>
    </dgm:pt>
    <dgm:pt modelId="{108DACCD-639E-4A3F-8F5C-AE5F40F269F5}" type="parTrans" cxnId="{B3210FF5-A260-46BF-AE96-DC4605E1C466}">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ED2E1456-3909-4927-895B-1784EC9D620F}" type="sibTrans" cxnId="{B3210FF5-A260-46BF-AE96-DC4605E1C466}">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15310B70-4111-4C74-9BEB-1B1942976B64}">
      <dgm:prSet phldrT="[Текст]" custT="1"/>
      <dgm:spPr>
        <a:solidFill>
          <a:schemeClr val="accent5">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Средства и методы, заимствованные и адаптированные</a:t>
          </a:r>
        </a:p>
      </dgm:t>
    </dgm:pt>
    <dgm:pt modelId="{20F19B53-4402-4472-9E15-6C3B702328EE}" type="parTrans" cxnId="{79930133-1F59-4459-AB64-8C619D7F150D}">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D084DA34-9EFC-4DEB-A00D-7785879D94A5}" type="sibTrans" cxnId="{79930133-1F59-4459-AB64-8C619D7F150D}">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FD827FA8-C3D7-4C78-83FC-DA5E522D0692}">
      <dgm:prSet phldrT="[Текст]" custT="1"/>
      <dgm:spPr>
        <a:solidFill>
          <a:schemeClr val="bg1">
            <a:alpha val="9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Разработаны на основе существующих технологий, но модифицированные для решения специфических задач в криминалистике </a:t>
          </a:r>
        </a:p>
      </dgm:t>
    </dgm:pt>
    <dgm:pt modelId="{66AB1F9F-18AE-4744-B54D-49F72AA812A9}" type="parTrans" cxnId="{9AFD35A5-B2BA-49B8-9BDD-B0CF3DA3A4D3}">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917ED9B2-2F33-4E06-B7C0-7D8502F415D9}" type="sibTrans" cxnId="{9AFD35A5-B2BA-49B8-9BDD-B0CF3DA3A4D3}">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24227F33-FE4B-4CA0-A3A0-3F25D0A26339}">
      <dgm:prSet phldrT="[Текст]" custT="1"/>
      <dgm:spPr>
        <a:solidFill>
          <a:schemeClr val="accent5">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Специальные средства и методы</a:t>
          </a:r>
        </a:p>
      </dgm:t>
    </dgm:pt>
    <dgm:pt modelId="{553BD567-A80E-4ED0-A9CC-3CB0AE8815E3}" type="parTrans" cxnId="{6D4D5490-8B36-4292-B56F-CA44C42A9215}">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222193BE-52CD-4346-A140-19A982D6D23C}" type="sibTrans" cxnId="{6D4D5490-8B36-4292-B56F-CA44C42A9215}">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A893FE6C-C8C5-4953-945F-EF9F91FBA88F}">
      <dgm:prSet phldrT="[Текст]" custT="1"/>
      <dgm:spPr>
        <a:solidFill>
          <a:schemeClr val="bg1">
            <a:alpha val="90000"/>
          </a:schemeClr>
        </a:solidFill>
      </dgm:spPr>
      <dgm:t>
        <a:bodyPr/>
        <a:lstStyle/>
        <a:p>
          <a:r>
            <a:rPr lang="ru-RU" sz="1200">
              <a:latin typeface="Times New Roman" panose="02020603050405020304" pitchFamily="18" charset="0"/>
              <a:cs typeface="Times New Roman" panose="02020603050405020304" pitchFamily="18" charset="0"/>
            </a:rPr>
            <a:t>разработаны специально для нужд криминалистики и используемые для решения специфических задач в УМБ</a:t>
          </a:r>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E9DE4051-FC4C-4881-A5F4-3FFD5D61590E}" type="parTrans" cxnId="{B5164D7A-C924-4215-8D46-B8AF13C11013}">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CFA8B951-D805-4CB8-BD26-69DB990E1F57}" type="sibTrans" cxnId="{B5164D7A-C924-4215-8D46-B8AF13C11013}">
      <dgm:prSet/>
      <dgm:spPr/>
      <dgm:t>
        <a:bodyPr/>
        <a:lstStyle/>
        <a:p>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20D92A23-DCDE-43AA-9157-D3D20D190F60}">
      <dgm:prSet phldrT="[Текст]" custT="1"/>
      <dgm:spPr>
        <a:solidFill>
          <a:schemeClr val="bg1">
            <a:alpha val="9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Примеры: фотоаппараты, видео- и аудиозаписывающие устройства, компьютеры, микроскопы, металлоискатели, химико-аналитические методы</a:t>
          </a:r>
        </a:p>
      </dgm:t>
    </dgm:pt>
    <dgm:pt modelId="{9FE07EE8-FCA3-4AFE-8EC5-D412EE8F0E48}" type="parTrans" cxnId="{893E6E69-1D12-477A-93EC-E6EDE506762E}">
      <dgm:prSet/>
      <dgm:spPr/>
      <dgm:t>
        <a:bodyPr/>
        <a:lstStyle/>
        <a:p>
          <a:endParaRPr lang="ru-RU">
            <a:solidFill>
              <a:sysClr val="windowText" lastClr="000000"/>
            </a:solidFill>
            <a:latin typeface="Times New Roman" panose="02020603050405020304" pitchFamily="18" charset="0"/>
            <a:cs typeface="Times New Roman" panose="02020603050405020304" pitchFamily="18" charset="0"/>
          </a:endParaRPr>
        </a:p>
      </dgm:t>
    </dgm:pt>
    <dgm:pt modelId="{F504D67C-7790-4CE6-879E-0EBDDBDEB812}" type="sibTrans" cxnId="{893E6E69-1D12-477A-93EC-E6EDE506762E}">
      <dgm:prSet/>
      <dgm:spPr/>
      <dgm:t>
        <a:bodyPr/>
        <a:lstStyle/>
        <a:p>
          <a:endParaRPr lang="ru-RU">
            <a:solidFill>
              <a:sysClr val="windowText" lastClr="000000"/>
            </a:solidFill>
            <a:latin typeface="Times New Roman" panose="02020603050405020304" pitchFamily="18" charset="0"/>
            <a:cs typeface="Times New Roman" panose="02020603050405020304" pitchFamily="18" charset="0"/>
          </a:endParaRPr>
        </a:p>
      </dgm:t>
    </dgm:pt>
    <dgm:pt modelId="{D84B0A42-FCB8-4A34-8BE0-7C0F509AB358}">
      <dgm:prSet phldrT="[Текст]" custT="1"/>
      <dgm:spPr>
        <a:solidFill>
          <a:schemeClr val="bg1">
            <a:alpha val="9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Примеры: специализированная фотоаппаратура для съемки улик в невидимом спектре, физико-химические методы для обнаружения отпечатков пальцев</a:t>
          </a:r>
        </a:p>
      </dgm:t>
    </dgm:pt>
    <dgm:pt modelId="{955B7442-5134-4AF6-8F50-8FBC28854183}" type="parTrans" cxnId="{5FFBFC03-3E9F-41D9-975D-2F843B53EF85}">
      <dgm:prSet/>
      <dgm:spPr/>
      <dgm:t>
        <a:bodyPr/>
        <a:lstStyle/>
        <a:p>
          <a:endParaRPr lang="ru-RU">
            <a:solidFill>
              <a:sysClr val="windowText" lastClr="000000"/>
            </a:solidFill>
            <a:latin typeface="Times New Roman" panose="02020603050405020304" pitchFamily="18" charset="0"/>
            <a:cs typeface="Times New Roman" panose="02020603050405020304" pitchFamily="18" charset="0"/>
          </a:endParaRPr>
        </a:p>
      </dgm:t>
    </dgm:pt>
    <dgm:pt modelId="{AEF04B00-CB51-42DF-8B17-E057F728208A}" type="sibTrans" cxnId="{5FFBFC03-3E9F-41D9-975D-2F843B53EF85}">
      <dgm:prSet/>
      <dgm:spPr/>
      <dgm:t>
        <a:bodyPr/>
        <a:lstStyle/>
        <a:p>
          <a:endParaRPr lang="ru-RU">
            <a:solidFill>
              <a:sysClr val="windowText" lastClr="000000"/>
            </a:solidFill>
            <a:latin typeface="Times New Roman" panose="02020603050405020304" pitchFamily="18" charset="0"/>
            <a:cs typeface="Times New Roman" panose="02020603050405020304" pitchFamily="18" charset="0"/>
          </a:endParaRPr>
        </a:p>
      </dgm:t>
    </dgm:pt>
    <dgm:pt modelId="{50745C23-0728-4FD5-90B2-46664724C098}">
      <dgm:prSet phldrT="[Текст]" custT="1"/>
      <dgm:spPr>
        <a:solidFill>
          <a:schemeClr val="bg1">
            <a:alpha val="90000"/>
          </a:schemeClr>
        </a:solidFill>
      </dgm:spPr>
      <dgm:t>
        <a:bodyPr/>
        <a:lstStyle/>
        <a:p>
          <a:r>
            <a:rPr lang="ru-RU" sz="1200">
              <a:latin typeface="Times New Roman" panose="02020603050405020304" pitchFamily="18" charset="0"/>
              <a:cs typeface="Times New Roman" panose="02020603050405020304" pitchFamily="18" charset="0"/>
            </a:rPr>
            <a:t>Примеры: программно-технические комплексы для автоматизированного учета осужденных, системы электронного слежения за ними и др.</a:t>
          </a:r>
          <a:endParaRPr lang="ru-RU" sz="1200">
            <a:solidFill>
              <a:sysClr val="windowText" lastClr="000000"/>
            </a:solidFill>
            <a:latin typeface="Times New Roman" panose="02020603050405020304" pitchFamily="18" charset="0"/>
            <a:cs typeface="Times New Roman" panose="02020603050405020304" pitchFamily="18" charset="0"/>
          </a:endParaRPr>
        </a:p>
      </dgm:t>
    </dgm:pt>
    <dgm:pt modelId="{CD306172-9F82-4288-8EF1-288F75C55BB2}" type="parTrans" cxnId="{170F1C0B-1AF2-4393-B00E-B7BA072CFC1D}">
      <dgm:prSet/>
      <dgm:spPr/>
      <dgm:t>
        <a:bodyPr/>
        <a:lstStyle/>
        <a:p>
          <a:endParaRPr lang="ru-RU">
            <a:latin typeface="Times New Roman" panose="02020603050405020304" pitchFamily="18" charset="0"/>
            <a:cs typeface="Times New Roman" panose="02020603050405020304" pitchFamily="18" charset="0"/>
          </a:endParaRPr>
        </a:p>
      </dgm:t>
    </dgm:pt>
    <dgm:pt modelId="{B1A207B3-EB00-446D-92D2-4411150253B3}" type="sibTrans" cxnId="{170F1C0B-1AF2-4393-B00E-B7BA072CFC1D}">
      <dgm:prSet/>
      <dgm:spPr/>
      <dgm:t>
        <a:bodyPr/>
        <a:lstStyle/>
        <a:p>
          <a:endParaRPr lang="ru-RU">
            <a:latin typeface="Times New Roman" panose="02020603050405020304" pitchFamily="18" charset="0"/>
            <a:cs typeface="Times New Roman" panose="02020603050405020304" pitchFamily="18" charset="0"/>
          </a:endParaRPr>
        </a:p>
      </dgm:t>
    </dgm:pt>
    <dgm:pt modelId="{8B369CA2-C6BB-43B1-A693-A0416F7D9271}" type="pres">
      <dgm:prSet presAssocID="{BAFA28ED-3A24-4065-AC5C-5521C8D79A9E}" presName="Name0" presStyleCnt="0">
        <dgm:presLayoutVars>
          <dgm:dir/>
          <dgm:animLvl val="lvl"/>
          <dgm:resizeHandles val="exact"/>
        </dgm:presLayoutVars>
      </dgm:prSet>
      <dgm:spPr/>
    </dgm:pt>
    <dgm:pt modelId="{674E01C5-E7F7-4219-B74A-A2F599D2A22D}" type="pres">
      <dgm:prSet presAssocID="{A862E4B6-47D1-4529-A81D-500FCC55CC41}" presName="composite" presStyleCnt="0"/>
      <dgm:spPr/>
    </dgm:pt>
    <dgm:pt modelId="{707D7114-96E1-4F7E-A627-8AB38AF5DB57}" type="pres">
      <dgm:prSet presAssocID="{A862E4B6-47D1-4529-A81D-500FCC55CC41}" presName="parTx" presStyleLbl="alignNode1" presStyleIdx="0" presStyleCnt="3">
        <dgm:presLayoutVars>
          <dgm:chMax val="0"/>
          <dgm:chPref val="0"/>
          <dgm:bulletEnabled val="1"/>
        </dgm:presLayoutVars>
      </dgm:prSet>
      <dgm:spPr/>
    </dgm:pt>
    <dgm:pt modelId="{346E9BD3-E887-4BE2-BE16-03E430AD67E0}" type="pres">
      <dgm:prSet presAssocID="{A862E4B6-47D1-4529-A81D-500FCC55CC41}" presName="desTx" presStyleLbl="alignAccFollowNode1" presStyleIdx="0" presStyleCnt="3" custScaleY="100000">
        <dgm:presLayoutVars>
          <dgm:bulletEnabled val="1"/>
        </dgm:presLayoutVars>
      </dgm:prSet>
      <dgm:spPr/>
    </dgm:pt>
    <dgm:pt modelId="{7CD9C03D-07F1-4EFC-94E0-4D6F4548CF09}" type="pres">
      <dgm:prSet presAssocID="{3394C136-46F0-421F-8CEB-F53467CFEB6D}" presName="space" presStyleCnt="0"/>
      <dgm:spPr/>
    </dgm:pt>
    <dgm:pt modelId="{C9BF1936-AF49-4091-A5D5-0EBB8ECCDEE4}" type="pres">
      <dgm:prSet presAssocID="{15310B70-4111-4C74-9BEB-1B1942976B64}" presName="composite" presStyleCnt="0"/>
      <dgm:spPr/>
    </dgm:pt>
    <dgm:pt modelId="{500DD154-7788-4571-97C7-2DF31D1B42C0}" type="pres">
      <dgm:prSet presAssocID="{15310B70-4111-4C74-9BEB-1B1942976B64}" presName="parTx" presStyleLbl="alignNode1" presStyleIdx="1" presStyleCnt="3">
        <dgm:presLayoutVars>
          <dgm:chMax val="0"/>
          <dgm:chPref val="0"/>
          <dgm:bulletEnabled val="1"/>
        </dgm:presLayoutVars>
      </dgm:prSet>
      <dgm:spPr/>
    </dgm:pt>
    <dgm:pt modelId="{3B107247-078A-42E0-8ACF-CA2EDD0C41AA}" type="pres">
      <dgm:prSet presAssocID="{15310B70-4111-4C74-9BEB-1B1942976B64}" presName="desTx" presStyleLbl="alignAccFollowNode1" presStyleIdx="1" presStyleCnt="3" custScaleY="100000">
        <dgm:presLayoutVars>
          <dgm:bulletEnabled val="1"/>
        </dgm:presLayoutVars>
      </dgm:prSet>
      <dgm:spPr/>
    </dgm:pt>
    <dgm:pt modelId="{D9D0DCE2-3505-485E-BF5B-D0FC3DBE25C5}" type="pres">
      <dgm:prSet presAssocID="{D084DA34-9EFC-4DEB-A00D-7785879D94A5}" presName="space" presStyleCnt="0"/>
      <dgm:spPr/>
    </dgm:pt>
    <dgm:pt modelId="{4F474A29-9E70-480D-93AA-30D404611934}" type="pres">
      <dgm:prSet presAssocID="{24227F33-FE4B-4CA0-A3A0-3F25D0A26339}" presName="composite" presStyleCnt="0"/>
      <dgm:spPr/>
    </dgm:pt>
    <dgm:pt modelId="{3FB819FC-FF13-4A3B-8683-7FE8D41DFD86}" type="pres">
      <dgm:prSet presAssocID="{24227F33-FE4B-4CA0-A3A0-3F25D0A26339}" presName="parTx" presStyleLbl="alignNode1" presStyleIdx="2" presStyleCnt="3">
        <dgm:presLayoutVars>
          <dgm:chMax val="0"/>
          <dgm:chPref val="0"/>
          <dgm:bulletEnabled val="1"/>
        </dgm:presLayoutVars>
      </dgm:prSet>
      <dgm:spPr/>
    </dgm:pt>
    <dgm:pt modelId="{D785CF9B-49BC-4831-906F-8733794DD22A}" type="pres">
      <dgm:prSet presAssocID="{24227F33-FE4B-4CA0-A3A0-3F25D0A26339}" presName="desTx" presStyleLbl="alignAccFollowNode1" presStyleIdx="2" presStyleCnt="3" custScaleY="100000">
        <dgm:presLayoutVars>
          <dgm:bulletEnabled val="1"/>
        </dgm:presLayoutVars>
      </dgm:prSet>
      <dgm:spPr/>
    </dgm:pt>
  </dgm:ptLst>
  <dgm:cxnLst>
    <dgm:cxn modelId="{5FFBFC03-3E9F-41D9-975D-2F843B53EF85}" srcId="{15310B70-4111-4C74-9BEB-1B1942976B64}" destId="{D84B0A42-FCB8-4A34-8BE0-7C0F509AB358}" srcOrd="1" destOrd="0" parTransId="{955B7442-5134-4AF6-8F50-8FBC28854183}" sibTransId="{AEF04B00-CB51-42DF-8B17-E057F728208A}"/>
    <dgm:cxn modelId="{170F1C0B-1AF2-4393-B00E-B7BA072CFC1D}" srcId="{24227F33-FE4B-4CA0-A3A0-3F25D0A26339}" destId="{50745C23-0728-4FD5-90B2-46664724C098}" srcOrd="1" destOrd="0" parTransId="{CD306172-9F82-4288-8EF1-288F75C55BB2}" sibTransId="{B1A207B3-EB00-446D-92D2-4411150253B3}"/>
    <dgm:cxn modelId="{1E0B141E-B69C-412F-BFDB-91220F1DD5C4}" type="presOf" srcId="{50745C23-0728-4FD5-90B2-46664724C098}" destId="{D785CF9B-49BC-4831-906F-8733794DD22A}" srcOrd="0" destOrd="1" presId="urn:microsoft.com/office/officeart/2005/8/layout/hList1"/>
    <dgm:cxn modelId="{D2964522-D40A-4B3A-9E43-78C6812686CD}" type="presOf" srcId="{15310B70-4111-4C74-9BEB-1B1942976B64}" destId="{500DD154-7788-4571-97C7-2DF31D1B42C0}" srcOrd="0" destOrd="0" presId="urn:microsoft.com/office/officeart/2005/8/layout/hList1"/>
    <dgm:cxn modelId="{DC071824-2689-462E-94F8-1E546D73D3CB}" type="presOf" srcId="{20D92A23-DCDE-43AA-9157-D3D20D190F60}" destId="{346E9BD3-E887-4BE2-BE16-03E430AD67E0}" srcOrd="0" destOrd="1" presId="urn:microsoft.com/office/officeart/2005/8/layout/hList1"/>
    <dgm:cxn modelId="{79930133-1F59-4459-AB64-8C619D7F150D}" srcId="{BAFA28ED-3A24-4065-AC5C-5521C8D79A9E}" destId="{15310B70-4111-4C74-9BEB-1B1942976B64}" srcOrd="1" destOrd="0" parTransId="{20F19B53-4402-4472-9E15-6C3B702328EE}" sibTransId="{D084DA34-9EFC-4DEB-A00D-7785879D94A5}"/>
    <dgm:cxn modelId="{F681FF64-37AB-445B-9151-EC1E5982002B}" type="presOf" srcId="{D84B0A42-FCB8-4A34-8BE0-7C0F509AB358}" destId="{3B107247-078A-42E0-8ACF-CA2EDD0C41AA}" srcOrd="0" destOrd="1" presId="urn:microsoft.com/office/officeart/2005/8/layout/hList1"/>
    <dgm:cxn modelId="{893E6E69-1D12-477A-93EC-E6EDE506762E}" srcId="{A862E4B6-47D1-4529-A81D-500FCC55CC41}" destId="{20D92A23-DCDE-43AA-9157-D3D20D190F60}" srcOrd="1" destOrd="0" parTransId="{9FE07EE8-FCA3-4AFE-8EC5-D412EE8F0E48}" sibTransId="{F504D67C-7790-4CE6-879E-0EBDDBDEB812}"/>
    <dgm:cxn modelId="{EED78F70-9F02-4190-9053-04E57CCD458B}" type="presOf" srcId="{D8504BC9-9C92-4083-906B-02F2317D6945}" destId="{346E9BD3-E887-4BE2-BE16-03E430AD67E0}" srcOrd="0" destOrd="0" presId="urn:microsoft.com/office/officeart/2005/8/layout/hList1"/>
    <dgm:cxn modelId="{B5164D7A-C924-4215-8D46-B8AF13C11013}" srcId="{24227F33-FE4B-4CA0-A3A0-3F25D0A26339}" destId="{A893FE6C-C8C5-4953-945F-EF9F91FBA88F}" srcOrd="0" destOrd="0" parTransId="{E9DE4051-FC4C-4881-A5F4-3FFD5D61590E}" sibTransId="{CFA8B951-D805-4CB8-BD26-69DB990E1F57}"/>
    <dgm:cxn modelId="{6D4D5490-8B36-4292-B56F-CA44C42A9215}" srcId="{BAFA28ED-3A24-4065-AC5C-5521C8D79A9E}" destId="{24227F33-FE4B-4CA0-A3A0-3F25D0A26339}" srcOrd="2" destOrd="0" parTransId="{553BD567-A80E-4ED0-A9CC-3CB0AE8815E3}" sibTransId="{222193BE-52CD-4346-A140-19A982D6D23C}"/>
    <dgm:cxn modelId="{48FCB0A2-56E3-44D8-B99B-6B6F54913E10}" type="presOf" srcId="{A893FE6C-C8C5-4953-945F-EF9F91FBA88F}" destId="{D785CF9B-49BC-4831-906F-8733794DD22A}" srcOrd="0" destOrd="0" presId="urn:microsoft.com/office/officeart/2005/8/layout/hList1"/>
    <dgm:cxn modelId="{9AFD35A5-B2BA-49B8-9BDD-B0CF3DA3A4D3}" srcId="{15310B70-4111-4C74-9BEB-1B1942976B64}" destId="{FD827FA8-C3D7-4C78-83FC-DA5E522D0692}" srcOrd="0" destOrd="0" parTransId="{66AB1F9F-18AE-4744-B54D-49F72AA812A9}" sibTransId="{917ED9B2-2F33-4E06-B7C0-7D8502F415D9}"/>
    <dgm:cxn modelId="{1E2FFEC2-370F-4F49-AB7F-FC56D3C1C1D8}" type="presOf" srcId="{A862E4B6-47D1-4529-A81D-500FCC55CC41}" destId="{707D7114-96E1-4F7E-A627-8AB38AF5DB57}" srcOrd="0" destOrd="0" presId="urn:microsoft.com/office/officeart/2005/8/layout/hList1"/>
    <dgm:cxn modelId="{178615DE-A71C-4E23-AFF0-3A993CC6E3AE}" type="presOf" srcId="{BAFA28ED-3A24-4065-AC5C-5521C8D79A9E}" destId="{8B369CA2-C6BB-43B1-A693-A0416F7D9271}" srcOrd="0" destOrd="0" presId="urn:microsoft.com/office/officeart/2005/8/layout/hList1"/>
    <dgm:cxn modelId="{5E0025E6-BDD2-4A77-A392-297A992C7BA9}" type="presOf" srcId="{24227F33-FE4B-4CA0-A3A0-3F25D0A26339}" destId="{3FB819FC-FF13-4A3B-8683-7FE8D41DFD86}" srcOrd="0" destOrd="0" presId="urn:microsoft.com/office/officeart/2005/8/layout/hList1"/>
    <dgm:cxn modelId="{B3210FF5-A260-46BF-AE96-DC4605E1C466}" srcId="{A862E4B6-47D1-4529-A81D-500FCC55CC41}" destId="{D8504BC9-9C92-4083-906B-02F2317D6945}" srcOrd="0" destOrd="0" parTransId="{108DACCD-639E-4A3F-8F5C-AE5F40F269F5}" sibTransId="{ED2E1456-3909-4927-895B-1784EC9D620F}"/>
    <dgm:cxn modelId="{F53638F5-AE29-4643-8FEC-EC062A544A0A}" srcId="{BAFA28ED-3A24-4065-AC5C-5521C8D79A9E}" destId="{A862E4B6-47D1-4529-A81D-500FCC55CC41}" srcOrd="0" destOrd="0" parTransId="{9544C61C-E156-4D00-BA82-775A59F094BB}" sibTransId="{3394C136-46F0-421F-8CEB-F53467CFEB6D}"/>
    <dgm:cxn modelId="{F21A65F6-039C-434E-A1E5-84E15EC6BB3B}" type="presOf" srcId="{FD827FA8-C3D7-4C78-83FC-DA5E522D0692}" destId="{3B107247-078A-42E0-8ACF-CA2EDD0C41AA}" srcOrd="0" destOrd="0" presId="urn:microsoft.com/office/officeart/2005/8/layout/hList1"/>
    <dgm:cxn modelId="{98DFCD36-C009-4FFB-9E52-B2DB18E8C8AE}" type="presParOf" srcId="{8B369CA2-C6BB-43B1-A693-A0416F7D9271}" destId="{674E01C5-E7F7-4219-B74A-A2F599D2A22D}" srcOrd="0" destOrd="0" presId="urn:microsoft.com/office/officeart/2005/8/layout/hList1"/>
    <dgm:cxn modelId="{9434C497-CC11-4E5F-AEC6-2B118B57ABE8}" type="presParOf" srcId="{674E01C5-E7F7-4219-B74A-A2F599D2A22D}" destId="{707D7114-96E1-4F7E-A627-8AB38AF5DB57}" srcOrd="0" destOrd="0" presId="urn:microsoft.com/office/officeart/2005/8/layout/hList1"/>
    <dgm:cxn modelId="{C9470232-A0DD-4828-BD03-39658187D554}" type="presParOf" srcId="{674E01C5-E7F7-4219-B74A-A2F599D2A22D}" destId="{346E9BD3-E887-4BE2-BE16-03E430AD67E0}" srcOrd="1" destOrd="0" presId="urn:microsoft.com/office/officeart/2005/8/layout/hList1"/>
    <dgm:cxn modelId="{09931B15-EAF5-4CB2-A0CF-7C34A773EB39}" type="presParOf" srcId="{8B369CA2-C6BB-43B1-A693-A0416F7D9271}" destId="{7CD9C03D-07F1-4EFC-94E0-4D6F4548CF09}" srcOrd="1" destOrd="0" presId="urn:microsoft.com/office/officeart/2005/8/layout/hList1"/>
    <dgm:cxn modelId="{66D5CCE1-8867-4126-A4D4-269F0BF9E61F}" type="presParOf" srcId="{8B369CA2-C6BB-43B1-A693-A0416F7D9271}" destId="{C9BF1936-AF49-4091-A5D5-0EBB8ECCDEE4}" srcOrd="2" destOrd="0" presId="urn:microsoft.com/office/officeart/2005/8/layout/hList1"/>
    <dgm:cxn modelId="{0D0190CA-F176-44A5-A953-B83BE1A46510}" type="presParOf" srcId="{C9BF1936-AF49-4091-A5D5-0EBB8ECCDEE4}" destId="{500DD154-7788-4571-97C7-2DF31D1B42C0}" srcOrd="0" destOrd="0" presId="urn:microsoft.com/office/officeart/2005/8/layout/hList1"/>
    <dgm:cxn modelId="{8D021299-E544-4F1A-AB07-9E7A18F3351D}" type="presParOf" srcId="{C9BF1936-AF49-4091-A5D5-0EBB8ECCDEE4}" destId="{3B107247-078A-42E0-8ACF-CA2EDD0C41AA}" srcOrd="1" destOrd="0" presId="urn:microsoft.com/office/officeart/2005/8/layout/hList1"/>
    <dgm:cxn modelId="{150A68C4-9F39-4255-9059-3B19C2DB16D4}" type="presParOf" srcId="{8B369CA2-C6BB-43B1-A693-A0416F7D9271}" destId="{D9D0DCE2-3505-485E-BF5B-D0FC3DBE25C5}" srcOrd="3" destOrd="0" presId="urn:microsoft.com/office/officeart/2005/8/layout/hList1"/>
    <dgm:cxn modelId="{6394D78E-10C1-4320-91E5-65AC733136CA}" type="presParOf" srcId="{8B369CA2-C6BB-43B1-A693-A0416F7D9271}" destId="{4F474A29-9E70-480D-93AA-30D404611934}" srcOrd="4" destOrd="0" presId="urn:microsoft.com/office/officeart/2005/8/layout/hList1"/>
    <dgm:cxn modelId="{1E829C68-371C-44FF-9BB2-ACF7277EAFA3}" type="presParOf" srcId="{4F474A29-9E70-480D-93AA-30D404611934}" destId="{3FB819FC-FF13-4A3B-8683-7FE8D41DFD86}" srcOrd="0" destOrd="0" presId="urn:microsoft.com/office/officeart/2005/8/layout/hList1"/>
    <dgm:cxn modelId="{6B74DBA2-F32A-45BC-8221-D8BB30BBA23E}" type="presParOf" srcId="{4F474A29-9E70-480D-93AA-30D404611934}" destId="{D785CF9B-49BC-4831-906F-8733794DD22A}" srcOrd="1" destOrd="0" presId="urn:microsoft.com/office/officeart/2005/8/layout/hList1"/>
  </dgm:cxnLst>
  <dgm:bg/>
  <dgm:whole/>
  <dgm:extLst>
    <a:ext uri="http://schemas.microsoft.com/office/drawing/2008/diagram">
      <dsp:dataModelExt xmlns:dsp="http://schemas.microsoft.com/office/drawing/2008/diagram" relId="rId26"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21A62CE9-A5B8-4010-991C-657ECCC5ED25}" type="doc">
      <dgm:prSet loTypeId="urn:microsoft.com/office/officeart/2005/8/layout/list1#1" loCatId="list" qsTypeId="urn:microsoft.com/office/officeart/2005/8/quickstyle/simple1" qsCatId="simple" csTypeId="urn:microsoft.com/office/officeart/2005/8/colors/accent1_2" csCatId="accent1" phldr="1"/>
      <dgm:spPr/>
      <dgm:t>
        <a:bodyPr/>
        <a:lstStyle/>
        <a:p>
          <a:endParaRPr lang="ru-RU"/>
        </a:p>
      </dgm:t>
    </dgm:pt>
    <dgm:pt modelId="{56F733DF-1821-4348-8488-94ECBEABA492}">
      <dgm:prSet phldrT="[Текст]" custT="1"/>
      <dgm:spPr>
        <a:solidFill>
          <a:schemeClr val="bg1"/>
        </a:solidFill>
        <a:ln>
          <a:solidFill>
            <a:schemeClr val="accent1"/>
          </a:solidFill>
        </a:ln>
      </dgm:spPr>
      <dgm:t>
        <a:bodyPr/>
        <a:lstStyle/>
        <a:p>
          <a:pPr algn="ctr"/>
          <a:r>
            <a:rPr lang="ru-RU" sz="1200" b="0" i="0">
              <a:solidFill>
                <a:sysClr val="windowText" lastClr="000000"/>
              </a:solidFill>
              <a:latin typeface="Times New Roman" pitchFamily="18" charset="0"/>
              <a:cs typeface="Times New Roman" pitchFamily="18" charset="0"/>
            </a:rPr>
            <a:t>Технико-криминалистические средства, приемы и методы выявления обстоятельств, способствовавших совершению пенитенциарных преступлений</a:t>
          </a:r>
          <a:endParaRPr lang="ru-RU" sz="1200">
            <a:solidFill>
              <a:sysClr val="windowText" lastClr="000000"/>
            </a:solidFill>
            <a:latin typeface="Times New Roman" pitchFamily="18" charset="0"/>
            <a:cs typeface="Times New Roman" pitchFamily="18" charset="0"/>
          </a:endParaRPr>
        </a:p>
      </dgm:t>
    </dgm:pt>
    <dgm:pt modelId="{B85C1983-7E57-4E8C-89B6-1F21E08405CB}" type="parTrans" cxnId="{656A2631-09DD-4458-80E1-0FFAD3A73F77}">
      <dgm:prSet/>
      <dgm:spPr/>
      <dgm:t>
        <a:bodyPr/>
        <a:lstStyle/>
        <a:p>
          <a:pPr algn="ctr"/>
          <a:endParaRPr lang="ru-RU"/>
        </a:p>
      </dgm:t>
    </dgm:pt>
    <dgm:pt modelId="{95C5E0F6-159E-4CC2-9F64-A2A68B742D2E}" type="sibTrans" cxnId="{656A2631-09DD-4458-80E1-0FFAD3A73F77}">
      <dgm:prSet/>
      <dgm:spPr/>
      <dgm:t>
        <a:bodyPr/>
        <a:lstStyle/>
        <a:p>
          <a:pPr algn="ctr"/>
          <a:endParaRPr lang="ru-RU"/>
        </a:p>
      </dgm:t>
    </dgm:pt>
    <dgm:pt modelId="{53DD3AAE-D789-4775-8272-51DAE78E807A}">
      <dgm:prSet phldrT="[Текст]" custT="1"/>
      <dgm:spPr>
        <a:solidFill>
          <a:schemeClr val="bg1"/>
        </a:solidFill>
        <a:ln>
          <a:solidFill>
            <a:schemeClr val="accent1"/>
          </a:solidFill>
        </a:ln>
      </dgm:spPr>
      <dgm:t>
        <a:bodyPr/>
        <a:lstStyle/>
        <a:p>
          <a:pPr algn="ctr"/>
          <a:r>
            <a:rPr lang="ru-RU" sz="1200" b="0" i="0">
              <a:solidFill>
                <a:sysClr val="windowText" lastClr="000000"/>
              </a:solidFill>
              <a:latin typeface="Times New Roman" pitchFamily="18" charset="0"/>
              <a:cs typeface="Times New Roman" pitchFamily="18" charset="0"/>
            </a:rPr>
            <a:t>Криминалистическая регистрация и данные различных видов учетов</a:t>
          </a:r>
          <a:endParaRPr lang="ru-RU" sz="1200">
            <a:solidFill>
              <a:sysClr val="windowText" lastClr="000000"/>
            </a:solidFill>
            <a:latin typeface="Times New Roman" pitchFamily="18" charset="0"/>
            <a:cs typeface="Times New Roman" pitchFamily="18" charset="0"/>
          </a:endParaRPr>
        </a:p>
      </dgm:t>
    </dgm:pt>
    <dgm:pt modelId="{CA5BDC33-6BA8-4129-BFD4-B3EE57BF2369}" type="parTrans" cxnId="{940A659A-8BA0-4E57-93C2-C7728B08479A}">
      <dgm:prSet/>
      <dgm:spPr/>
      <dgm:t>
        <a:bodyPr/>
        <a:lstStyle/>
        <a:p>
          <a:pPr algn="ctr"/>
          <a:endParaRPr lang="ru-RU"/>
        </a:p>
      </dgm:t>
    </dgm:pt>
    <dgm:pt modelId="{40DB7A55-9650-46DE-81E1-3835464D579C}" type="sibTrans" cxnId="{940A659A-8BA0-4E57-93C2-C7728B08479A}">
      <dgm:prSet/>
      <dgm:spPr/>
      <dgm:t>
        <a:bodyPr/>
        <a:lstStyle/>
        <a:p>
          <a:pPr algn="ctr"/>
          <a:endParaRPr lang="ru-RU"/>
        </a:p>
      </dgm:t>
    </dgm:pt>
    <dgm:pt modelId="{3A906415-D39A-46B2-8AC7-C6EBA8831E28}">
      <dgm:prSet phldrT="[Текст]" custT="1"/>
      <dgm:spPr>
        <a:solidFill>
          <a:schemeClr val="bg1"/>
        </a:solidFill>
        <a:ln>
          <a:solidFill>
            <a:schemeClr val="accent1"/>
          </a:solidFill>
        </a:ln>
      </dgm:spPr>
      <dgm:t>
        <a:bodyPr/>
        <a:lstStyle/>
        <a:p>
          <a:pPr algn="ctr"/>
          <a:r>
            <a:rPr lang="ru-RU" sz="1200" b="0" i="0">
              <a:solidFill>
                <a:sysClr val="windowText" lastClr="000000"/>
              </a:solidFill>
              <a:latin typeface="Times New Roman" pitchFamily="18" charset="0"/>
              <a:cs typeface="Times New Roman" pitchFamily="18" charset="0"/>
            </a:rPr>
            <a:t>Технико-криминалистические средства, приемы и методы, затрудняющие или исключающие совершение пенитенциарных преступлений</a:t>
          </a:r>
          <a:endParaRPr lang="ru-RU" sz="1200">
            <a:solidFill>
              <a:sysClr val="windowText" lastClr="000000"/>
            </a:solidFill>
            <a:latin typeface="Times New Roman" pitchFamily="18" charset="0"/>
            <a:cs typeface="Times New Roman" pitchFamily="18" charset="0"/>
          </a:endParaRPr>
        </a:p>
      </dgm:t>
    </dgm:pt>
    <dgm:pt modelId="{C77A8245-9385-48CA-ABF4-EEC96626AF98}" type="parTrans" cxnId="{B08517D5-5459-4683-B7B0-FC73B38F8EC8}">
      <dgm:prSet/>
      <dgm:spPr/>
      <dgm:t>
        <a:bodyPr/>
        <a:lstStyle/>
        <a:p>
          <a:pPr algn="ctr"/>
          <a:endParaRPr lang="ru-RU"/>
        </a:p>
      </dgm:t>
    </dgm:pt>
    <dgm:pt modelId="{A22EA9DF-07EB-42BB-BE33-71E141F16464}" type="sibTrans" cxnId="{B08517D5-5459-4683-B7B0-FC73B38F8EC8}">
      <dgm:prSet/>
      <dgm:spPr/>
      <dgm:t>
        <a:bodyPr/>
        <a:lstStyle/>
        <a:p>
          <a:pPr algn="ctr"/>
          <a:endParaRPr lang="ru-RU"/>
        </a:p>
      </dgm:t>
    </dgm:pt>
    <dgm:pt modelId="{82BB1B02-F7BC-4554-B4A5-7837D41DC289}">
      <dgm:prSet phldrT="[Текст]" custT="1"/>
      <dgm:spPr>
        <a:solidFill>
          <a:schemeClr val="bg1"/>
        </a:solidFill>
        <a:ln>
          <a:solidFill>
            <a:schemeClr val="accent1"/>
          </a:solidFill>
        </a:ln>
      </dgm:spPr>
      <dgm:t>
        <a:bodyPr/>
        <a:lstStyle/>
        <a:p>
          <a:pPr algn="ctr"/>
          <a:r>
            <a:rPr lang="ru-RU" sz="1200" b="0" i="0">
              <a:solidFill>
                <a:sysClr val="windowText" lastClr="000000"/>
              </a:solidFill>
              <a:latin typeface="Times New Roman" pitchFamily="18" charset="0"/>
              <a:cs typeface="Times New Roman" pitchFamily="18" charset="0"/>
            </a:rPr>
            <a:t>Пресечение начавшегося пенитенциарного преступления с помощью технико-криминалистических средств, приемов и методов</a:t>
          </a:r>
          <a:endParaRPr lang="ru-RU" sz="1200">
            <a:solidFill>
              <a:sysClr val="windowText" lastClr="000000"/>
            </a:solidFill>
            <a:latin typeface="Times New Roman" pitchFamily="18" charset="0"/>
            <a:cs typeface="Times New Roman" pitchFamily="18" charset="0"/>
          </a:endParaRPr>
        </a:p>
      </dgm:t>
    </dgm:pt>
    <dgm:pt modelId="{F0FACAEF-B88A-480C-88EE-46CC4F2C63B6}" type="parTrans" cxnId="{86BFF375-C28D-4715-9D5E-C30A6D7FCD30}">
      <dgm:prSet/>
      <dgm:spPr/>
      <dgm:t>
        <a:bodyPr/>
        <a:lstStyle/>
        <a:p>
          <a:pPr algn="ctr"/>
          <a:endParaRPr lang="ru-RU"/>
        </a:p>
      </dgm:t>
    </dgm:pt>
    <dgm:pt modelId="{BFB090CA-19C4-4807-9AF0-C0947982DC31}" type="sibTrans" cxnId="{86BFF375-C28D-4715-9D5E-C30A6D7FCD30}">
      <dgm:prSet/>
      <dgm:spPr/>
      <dgm:t>
        <a:bodyPr/>
        <a:lstStyle/>
        <a:p>
          <a:pPr algn="ctr"/>
          <a:endParaRPr lang="ru-RU"/>
        </a:p>
      </dgm:t>
    </dgm:pt>
    <dgm:pt modelId="{993097AE-490A-4C78-84C5-E592FC80917C}">
      <dgm:prSet phldrT="[Текст]" custT="1"/>
      <dgm:spPr>
        <a:solidFill>
          <a:schemeClr val="bg1"/>
        </a:solidFill>
        <a:ln>
          <a:solidFill>
            <a:schemeClr val="accent1"/>
          </a:solidFill>
        </a:ln>
      </dgm:spPr>
      <dgm:t>
        <a:bodyPr/>
        <a:lstStyle/>
        <a:p>
          <a:pPr algn="ctr"/>
          <a:r>
            <a:rPr lang="ru-RU" sz="1200" b="0" i="0">
              <a:solidFill>
                <a:sysClr val="windowText" lastClr="000000"/>
              </a:solidFill>
              <a:latin typeface="Times New Roman" pitchFamily="18" charset="0"/>
              <a:cs typeface="Times New Roman" pitchFamily="18" charset="0"/>
            </a:rPr>
            <a:t>Технико-криминалистические средства, приемы и методы обеспечения быстрого раскрытия пенитенциарных преступлений </a:t>
          </a:r>
          <a:endParaRPr lang="ru-RU" sz="1200">
            <a:solidFill>
              <a:sysClr val="windowText" lastClr="000000"/>
            </a:solidFill>
            <a:latin typeface="Times New Roman" pitchFamily="18" charset="0"/>
            <a:cs typeface="Times New Roman" pitchFamily="18" charset="0"/>
          </a:endParaRPr>
        </a:p>
      </dgm:t>
    </dgm:pt>
    <dgm:pt modelId="{5A5B99F4-E34C-46CE-8619-F7C5789BD583}" type="parTrans" cxnId="{2844BBAD-C611-424F-B9B9-7F72C3408509}">
      <dgm:prSet/>
      <dgm:spPr/>
      <dgm:t>
        <a:bodyPr/>
        <a:lstStyle/>
        <a:p>
          <a:pPr algn="ctr"/>
          <a:endParaRPr lang="ru-RU"/>
        </a:p>
      </dgm:t>
    </dgm:pt>
    <dgm:pt modelId="{3D183E3F-2F42-432D-A8D0-086CC88490A5}" type="sibTrans" cxnId="{2844BBAD-C611-424F-B9B9-7F72C3408509}">
      <dgm:prSet/>
      <dgm:spPr/>
      <dgm:t>
        <a:bodyPr/>
        <a:lstStyle/>
        <a:p>
          <a:pPr algn="ctr"/>
          <a:endParaRPr lang="ru-RU"/>
        </a:p>
      </dgm:t>
    </dgm:pt>
    <dgm:pt modelId="{5FC84A1C-7446-4EC9-A4F9-336C0E46BE27}" type="pres">
      <dgm:prSet presAssocID="{21A62CE9-A5B8-4010-991C-657ECCC5ED25}" presName="linear" presStyleCnt="0">
        <dgm:presLayoutVars>
          <dgm:dir/>
          <dgm:animLvl val="lvl"/>
          <dgm:resizeHandles val="exact"/>
        </dgm:presLayoutVars>
      </dgm:prSet>
      <dgm:spPr/>
    </dgm:pt>
    <dgm:pt modelId="{9EFA7CF3-489D-44DD-86C6-A7A7EF648B64}" type="pres">
      <dgm:prSet presAssocID="{56F733DF-1821-4348-8488-94ECBEABA492}" presName="parentLin" presStyleCnt="0"/>
      <dgm:spPr/>
    </dgm:pt>
    <dgm:pt modelId="{012CDBE8-7036-444B-A476-B4255FBD9A8D}" type="pres">
      <dgm:prSet presAssocID="{56F733DF-1821-4348-8488-94ECBEABA492}" presName="parentLeftMargin" presStyleLbl="node1" presStyleIdx="0" presStyleCnt="5"/>
      <dgm:spPr/>
    </dgm:pt>
    <dgm:pt modelId="{90E4A382-B0BF-4AC8-811C-9C8C145DD8EF}" type="pres">
      <dgm:prSet presAssocID="{56F733DF-1821-4348-8488-94ECBEABA492}" presName="parentText" presStyleLbl="node1" presStyleIdx="0" presStyleCnt="5" custScaleX="124568">
        <dgm:presLayoutVars>
          <dgm:chMax val="0"/>
          <dgm:bulletEnabled val="1"/>
        </dgm:presLayoutVars>
      </dgm:prSet>
      <dgm:spPr/>
    </dgm:pt>
    <dgm:pt modelId="{A268911E-D326-4E07-B1FE-A7617097FB0F}" type="pres">
      <dgm:prSet presAssocID="{56F733DF-1821-4348-8488-94ECBEABA492}" presName="negativeSpace" presStyleCnt="0"/>
      <dgm:spPr/>
    </dgm:pt>
    <dgm:pt modelId="{B799CA5B-524B-4E47-8FE2-5E24075C4010}" type="pres">
      <dgm:prSet presAssocID="{56F733DF-1821-4348-8488-94ECBEABA492}" presName="childText" presStyleLbl="conFgAcc1" presStyleIdx="0" presStyleCnt="5">
        <dgm:presLayoutVars>
          <dgm:bulletEnabled val="1"/>
        </dgm:presLayoutVars>
      </dgm:prSet>
      <dgm:spPr/>
    </dgm:pt>
    <dgm:pt modelId="{3495F292-B35B-4F9B-A691-FD2DBE79260C}" type="pres">
      <dgm:prSet presAssocID="{95C5E0F6-159E-4CC2-9F64-A2A68B742D2E}" presName="spaceBetweenRectangles" presStyleCnt="0"/>
      <dgm:spPr/>
    </dgm:pt>
    <dgm:pt modelId="{8A7BBD5C-57A2-4526-BE38-8E5EAF501B63}" type="pres">
      <dgm:prSet presAssocID="{53DD3AAE-D789-4775-8272-51DAE78E807A}" presName="parentLin" presStyleCnt="0"/>
      <dgm:spPr/>
    </dgm:pt>
    <dgm:pt modelId="{4D64AF82-EC50-4435-ABD3-BA7C467289DC}" type="pres">
      <dgm:prSet presAssocID="{53DD3AAE-D789-4775-8272-51DAE78E807A}" presName="parentLeftMargin" presStyleLbl="node1" presStyleIdx="0" presStyleCnt="5"/>
      <dgm:spPr/>
    </dgm:pt>
    <dgm:pt modelId="{40AE7038-1CAB-4315-81C4-D1318ECA5880}" type="pres">
      <dgm:prSet presAssocID="{53DD3AAE-D789-4775-8272-51DAE78E807A}" presName="parentText" presStyleLbl="node1" presStyleIdx="1" presStyleCnt="5" custScaleX="124568">
        <dgm:presLayoutVars>
          <dgm:chMax val="0"/>
          <dgm:bulletEnabled val="1"/>
        </dgm:presLayoutVars>
      </dgm:prSet>
      <dgm:spPr/>
    </dgm:pt>
    <dgm:pt modelId="{602BE771-74BB-44AF-9FEC-CA3BB541DB36}" type="pres">
      <dgm:prSet presAssocID="{53DD3AAE-D789-4775-8272-51DAE78E807A}" presName="negativeSpace" presStyleCnt="0"/>
      <dgm:spPr/>
    </dgm:pt>
    <dgm:pt modelId="{1914F964-1A06-4998-9EA5-5227C6E9273B}" type="pres">
      <dgm:prSet presAssocID="{53DD3AAE-D789-4775-8272-51DAE78E807A}" presName="childText" presStyleLbl="conFgAcc1" presStyleIdx="1" presStyleCnt="5">
        <dgm:presLayoutVars>
          <dgm:bulletEnabled val="1"/>
        </dgm:presLayoutVars>
      </dgm:prSet>
      <dgm:spPr/>
    </dgm:pt>
    <dgm:pt modelId="{B37CF378-2E13-45A8-A71A-C3F56ABF605F}" type="pres">
      <dgm:prSet presAssocID="{40DB7A55-9650-46DE-81E1-3835464D579C}" presName="spaceBetweenRectangles" presStyleCnt="0"/>
      <dgm:spPr/>
    </dgm:pt>
    <dgm:pt modelId="{5047D547-28BB-4B22-BCB4-3625FCB59A15}" type="pres">
      <dgm:prSet presAssocID="{3A906415-D39A-46B2-8AC7-C6EBA8831E28}" presName="parentLin" presStyleCnt="0"/>
      <dgm:spPr/>
    </dgm:pt>
    <dgm:pt modelId="{002100CB-D367-4697-9073-4D8E857C1C62}" type="pres">
      <dgm:prSet presAssocID="{3A906415-D39A-46B2-8AC7-C6EBA8831E28}" presName="parentLeftMargin" presStyleLbl="node1" presStyleIdx="1" presStyleCnt="5"/>
      <dgm:spPr/>
    </dgm:pt>
    <dgm:pt modelId="{0D2FBAE2-2D50-4387-9106-BD13B5C25557}" type="pres">
      <dgm:prSet presAssocID="{3A906415-D39A-46B2-8AC7-C6EBA8831E28}" presName="parentText" presStyleLbl="node1" presStyleIdx="2" presStyleCnt="5" custScaleX="124568">
        <dgm:presLayoutVars>
          <dgm:chMax val="0"/>
          <dgm:bulletEnabled val="1"/>
        </dgm:presLayoutVars>
      </dgm:prSet>
      <dgm:spPr/>
    </dgm:pt>
    <dgm:pt modelId="{26CB68B8-254D-4AC5-BE41-9F673D067E85}" type="pres">
      <dgm:prSet presAssocID="{3A906415-D39A-46B2-8AC7-C6EBA8831E28}" presName="negativeSpace" presStyleCnt="0"/>
      <dgm:spPr/>
    </dgm:pt>
    <dgm:pt modelId="{D6FD602F-80B2-443F-87D7-D17BB6FAEA13}" type="pres">
      <dgm:prSet presAssocID="{3A906415-D39A-46B2-8AC7-C6EBA8831E28}" presName="childText" presStyleLbl="conFgAcc1" presStyleIdx="2" presStyleCnt="5">
        <dgm:presLayoutVars>
          <dgm:bulletEnabled val="1"/>
        </dgm:presLayoutVars>
      </dgm:prSet>
      <dgm:spPr/>
    </dgm:pt>
    <dgm:pt modelId="{48B39207-92DA-4E7E-AE07-FE7A7D37147C}" type="pres">
      <dgm:prSet presAssocID="{A22EA9DF-07EB-42BB-BE33-71E141F16464}" presName="spaceBetweenRectangles" presStyleCnt="0"/>
      <dgm:spPr/>
    </dgm:pt>
    <dgm:pt modelId="{231EEEF5-73EF-495E-A85D-AB137DA2298F}" type="pres">
      <dgm:prSet presAssocID="{82BB1B02-F7BC-4554-B4A5-7837D41DC289}" presName="parentLin" presStyleCnt="0"/>
      <dgm:spPr/>
    </dgm:pt>
    <dgm:pt modelId="{DF0CC081-ABF0-495F-A052-6A3E3026B94F}" type="pres">
      <dgm:prSet presAssocID="{82BB1B02-F7BC-4554-B4A5-7837D41DC289}" presName="parentLeftMargin" presStyleLbl="node1" presStyleIdx="2" presStyleCnt="5"/>
      <dgm:spPr/>
    </dgm:pt>
    <dgm:pt modelId="{03255295-5216-4D34-8197-C21528DD73DF}" type="pres">
      <dgm:prSet presAssocID="{82BB1B02-F7BC-4554-B4A5-7837D41DC289}" presName="parentText" presStyleLbl="node1" presStyleIdx="3" presStyleCnt="5" custScaleX="124568">
        <dgm:presLayoutVars>
          <dgm:chMax val="0"/>
          <dgm:bulletEnabled val="1"/>
        </dgm:presLayoutVars>
      </dgm:prSet>
      <dgm:spPr/>
    </dgm:pt>
    <dgm:pt modelId="{6A4ADE3E-48F2-40A5-B05B-88E00FD80CDE}" type="pres">
      <dgm:prSet presAssocID="{82BB1B02-F7BC-4554-B4A5-7837D41DC289}" presName="negativeSpace" presStyleCnt="0"/>
      <dgm:spPr/>
    </dgm:pt>
    <dgm:pt modelId="{0E075D08-8F57-4BBE-ADD5-B3F0A1F2D2F9}" type="pres">
      <dgm:prSet presAssocID="{82BB1B02-F7BC-4554-B4A5-7837D41DC289}" presName="childText" presStyleLbl="conFgAcc1" presStyleIdx="3" presStyleCnt="5">
        <dgm:presLayoutVars>
          <dgm:bulletEnabled val="1"/>
        </dgm:presLayoutVars>
      </dgm:prSet>
      <dgm:spPr/>
    </dgm:pt>
    <dgm:pt modelId="{DFDF0C13-9086-4EEA-AAFE-8B3055B2DFC5}" type="pres">
      <dgm:prSet presAssocID="{BFB090CA-19C4-4807-9AF0-C0947982DC31}" presName="spaceBetweenRectangles" presStyleCnt="0"/>
      <dgm:spPr/>
    </dgm:pt>
    <dgm:pt modelId="{5D12A256-9085-474B-9B61-32EB49960E11}" type="pres">
      <dgm:prSet presAssocID="{993097AE-490A-4C78-84C5-E592FC80917C}" presName="parentLin" presStyleCnt="0"/>
      <dgm:spPr/>
    </dgm:pt>
    <dgm:pt modelId="{3F155E71-AFE1-4FBF-9800-991D1EAD6D5E}" type="pres">
      <dgm:prSet presAssocID="{993097AE-490A-4C78-84C5-E592FC80917C}" presName="parentLeftMargin" presStyleLbl="node1" presStyleIdx="3" presStyleCnt="5"/>
      <dgm:spPr/>
    </dgm:pt>
    <dgm:pt modelId="{69C61174-E9F2-4E95-B8E5-7C5DB72BA52D}" type="pres">
      <dgm:prSet presAssocID="{993097AE-490A-4C78-84C5-E592FC80917C}" presName="parentText" presStyleLbl="node1" presStyleIdx="4" presStyleCnt="5" custScaleX="124568">
        <dgm:presLayoutVars>
          <dgm:chMax val="0"/>
          <dgm:bulletEnabled val="1"/>
        </dgm:presLayoutVars>
      </dgm:prSet>
      <dgm:spPr/>
    </dgm:pt>
    <dgm:pt modelId="{E205EA86-38C7-4881-8532-F27718837846}" type="pres">
      <dgm:prSet presAssocID="{993097AE-490A-4C78-84C5-E592FC80917C}" presName="negativeSpace" presStyleCnt="0"/>
      <dgm:spPr/>
    </dgm:pt>
    <dgm:pt modelId="{7191F39A-5072-4E18-A724-BEEC6542DE16}" type="pres">
      <dgm:prSet presAssocID="{993097AE-490A-4C78-84C5-E592FC80917C}" presName="childText" presStyleLbl="conFgAcc1" presStyleIdx="4" presStyleCnt="5">
        <dgm:presLayoutVars>
          <dgm:bulletEnabled val="1"/>
        </dgm:presLayoutVars>
      </dgm:prSet>
      <dgm:spPr/>
    </dgm:pt>
  </dgm:ptLst>
  <dgm:cxnLst>
    <dgm:cxn modelId="{68A05607-F3FD-41CD-96F3-769A4F49B0EF}" type="presOf" srcId="{82BB1B02-F7BC-4554-B4A5-7837D41DC289}" destId="{DF0CC081-ABF0-495F-A052-6A3E3026B94F}" srcOrd="0" destOrd="0" presId="urn:microsoft.com/office/officeart/2005/8/layout/list1#1"/>
    <dgm:cxn modelId="{05513527-8A88-43AD-A3C1-AAF6DB6207FF}" type="presOf" srcId="{53DD3AAE-D789-4775-8272-51DAE78E807A}" destId="{4D64AF82-EC50-4435-ABD3-BA7C467289DC}" srcOrd="0" destOrd="0" presId="urn:microsoft.com/office/officeart/2005/8/layout/list1#1"/>
    <dgm:cxn modelId="{656A2631-09DD-4458-80E1-0FFAD3A73F77}" srcId="{21A62CE9-A5B8-4010-991C-657ECCC5ED25}" destId="{56F733DF-1821-4348-8488-94ECBEABA492}" srcOrd="0" destOrd="0" parTransId="{B85C1983-7E57-4E8C-89B6-1F21E08405CB}" sibTransId="{95C5E0F6-159E-4CC2-9F64-A2A68B742D2E}"/>
    <dgm:cxn modelId="{272C9A5D-20FD-4414-9243-438C9001FFB0}" type="presOf" srcId="{53DD3AAE-D789-4775-8272-51DAE78E807A}" destId="{40AE7038-1CAB-4315-81C4-D1318ECA5880}" srcOrd="1" destOrd="0" presId="urn:microsoft.com/office/officeart/2005/8/layout/list1#1"/>
    <dgm:cxn modelId="{61C0C146-FC6D-4CA5-B19B-5BE91AC630BD}" type="presOf" srcId="{82BB1B02-F7BC-4554-B4A5-7837D41DC289}" destId="{03255295-5216-4D34-8197-C21528DD73DF}" srcOrd="1" destOrd="0" presId="urn:microsoft.com/office/officeart/2005/8/layout/list1#1"/>
    <dgm:cxn modelId="{86BFF375-C28D-4715-9D5E-C30A6D7FCD30}" srcId="{21A62CE9-A5B8-4010-991C-657ECCC5ED25}" destId="{82BB1B02-F7BC-4554-B4A5-7837D41DC289}" srcOrd="3" destOrd="0" parTransId="{F0FACAEF-B88A-480C-88EE-46CC4F2C63B6}" sibTransId="{BFB090CA-19C4-4807-9AF0-C0947982DC31}"/>
    <dgm:cxn modelId="{940A659A-8BA0-4E57-93C2-C7728B08479A}" srcId="{21A62CE9-A5B8-4010-991C-657ECCC5ED25}" destId="{53DD3AAE-D789-4775-8272-51DAE78E807A}" srcOrd="1" destOrd="0" parTransId="{CA5BDC33-6BA8-4129-BFD4-B3EE57BF2369}" sibTransId="{40DB7A55-9650-46DE-81E1-3835464D579C}"/>
    <dgm:cxn modelId="{42A5739F-082A-41F9-9B6F-B9AEA8CB0CF1}" type="presOf" srcId="{21A62CE9-A5B8-4010-991C-657ECCC5ED25}" destId="{5FC84A1C-7446-4EC9-A4F9-336C0E46BE27}" srcOrd="0" destOrd="0" presId="urn:microsoft.com/office/officeart/2005/8/layout/list1#1"/>
    <dgm:cxn modelId="{2844BBAD-C611-424F-B9B9-7F72C3408509}" srcId="{21A62CE9-A5B8-4010-991C-657ECCC5ED25}" destId="{993097AE-490A-4C78-84C5-E592FC80917C}" srcOrd="4" destOrd="0" parTransId="{5A5B99F4-E34C-46CE-8619-F7C5789BD583}" sibTransId="{3D183E3F-2F42-432D-A8D0-086CC88490A5}"/>
    <dgm:cxn modelId="{05FA34BB-F507-49A7-B613-7694A65B9D13}" type="presOf" srcId="{993097AE-490A-4C78-84C5-E592FC80917C}" destId="{3F155E71-AFE1-4FBF-9800-991D1EAD6D5E}" srcOrd="0" destOrd="0" presId="urn:microsoft.com/office/officeart/2005/8/layout/list1#1"/>
    <dgm:cxn modelId="{09EB8CD0-F937-466B-9E24-53E84061AC7B}" type="presOf" srcId="{993097AE-490A-4C78-84C5-E592FC80917C}" destId="{69C61174-E9F2-4E95-B8E5-7C5DB72BA52D}" srcOrd="1" destOrd="0" presId="urn:microsoft.com/office/officeart/2005/8/layout/list1#1"/>
    <dgm:cxn modelId="{B08517D5-5459-4683-B7B0-FC73B38F8EC8}" srcId="{21A62CE9-A5B8-4010-991C-657ECCC5ED25}" destId="{3A906415-D39A-46B2-8AC7-C6EBA8831E28}" srcOrd="2" destOrd="0" parTransId="{C77A8245-9385-48CA-ABF4-EEC96626AF98}" sibTransId="{A22EA9DF-07EB-42BB-BE33-71E141F16464}"/>
    <dgm:cxn modelId="{833F0EE4-ED59-4D0B-B1A0-4FB21E85ED70}" type="presOf" srcId="{3A906415-D39A-46B2-8AC7-C6EBA8831E28}" destId="{0D2FBAE2-2D50-4387-9106-BD13B5C25557}" srcOrd="1" destOrd="0" presId="urn:microsoft.com/office/officeart/2005/8/layout/list1#1"/>
    <dgm:cxn modelId="{7FBA1CE7-F919-4724-A0C4-A56A09729787}" type="presOf" srcId="{56F733DF-1821-4348-8488-94ECBEABA492}" destId="{012CDBE8-7036-444B-A476-B4255FBD9A8D}" srcOrd="0" destOrd="0" presId="urn:microsoft.com/office/officeart/2005/8/layout/list1#1"/>
    <dgm:cxn modelId="{7C435AE8-DB7D-446C-AC1C-D555A0BA6534}" type="presOf" srcId="{56F733DF-1821-4348-8488-94ECBEABA492}" destId="{90E4A382-B0BF-4AC8-811C-9C8C145DD8EF}" srcOrd="1" destOrd="0" presId="urn:microsoft.com/office/officeart/2005/8/layout/list1#1"/>
    <dgm:cxn modelId="{1829AEEA-B5CF-4EDC-B6DA-527DFEB77016}" type="presOf" srcId="{3A906415-D39A-46B2-8AC7-C6EBA8831E28}" destId="{002100CB-D367-4697-9073-4D8E857C1C62}" srcOrd="0" destOrd="0" presId="urn:microsoft.com/office/officeart/2005/8/layout/list1#1"/>
    <dgm:cxn modelId="{E4E0E1E3-3CA7-4CA8-8C44-2A669B362368}" type="presParOf" srcId="{5FC84A1C-7446-4EC9-A4F9-336C0E46BE27}" destId="{9EFA7CF3-489D-44DD-86C6-A7A7EF648B64}" srcOrd="0" destOrd="0" presId="urn:microsoft.com/office/officeart/2005/8/layout/list1#1"/>
    <dgm:cxn modelId="{DE185D9F-F92F-4812-AA56-8D26921DE394}" type="presParOf" srcId="{9EFA7CF3-489D-44DD-86C6-A7A7EF648B64}" destId="{012CDBE8-7036-444B-A476-B4255FBD9A8D}" srcOrd="0" destOrd="0" presId="urn:microsoft.com/office/officeart/2005/8/layout/list1#1"/>
    <dgm:cxn modelId="{D8B6651E-CD6A-4052-8BBD-9C1403CA62E7}" type="presParOf" srcId="{9EFA7CF3-489D-44DD-86C6-A7A7EF648B64}" destId="{90E4A382-B0BF-4AC8-811C-9C8C145DD8EF}" srcOrd="1" destOrd="0" presId="urn:microsoft.com/office/officeart/2005/8/layout/list1#1"/>
    <dgm:cxn modelId="{85ECA15C-2436-4C14-B4AF-87DACCE7AAB8}" type="presParOf" srcId="{5FC84A1C-7446-4EC9-A4F9-336C0E46BE27}" destId="{A268911E-D326-4E07-B1FE-A7617097FB0F}" srcOrd="1" destOrd="0" presId="urn:microsoft.com/office/officeart/2005/8/layout/list1#1"/>
    <dgm:cxn modelId="{7284DD5C-ED3F-4895-836A-3F68F9A39FE6}" type="presParOf" srcId="{5FC84A1C-7446-4EC9-A4F9-336C0E46BE27}" destId="{B799CA5B-524B-4E47-8FE2-5E24075C4010}" srcOrd="2" destOrd="0" presId="urn:microsoft.com/office/officeart/2005/8/layout/list1#1"/>
    <dgm:cxn modelId="{50B53D56-56A3-4E58-80D2-92C08BB98064}" type="presParOf" srcId="{5FC84A1C-7446-4EC9-A4F9-336C0E46BE27}" destId="{3495F292-B35B-4F9B-A691-FD2DBE79260C}" srcOrd="3" destOrd="0" presId="urn:microsoft.com/office/officeart/2005/8/layout/list1#1"/>
    <dgm:cxn modelId="{DAFFEA05-AD50-4FFD-92B7-1287A91359D7}" type="presParOf" srcId="{5FC84A1C-7446-4EC9-A4F9-336C0E46BE27}" destId="{8A7BBD5C-57A2-4526-BE38-8E5EAF501B63}" srcOrd="4" destOrd="0" presId="urn:microsoft.com/office/officeart/2005/8/layout/list1#1"/>
    <dgm:cxn modelId="{93182BCA-23D0-4DF8-AD7F-AEB93BD70046}" type="presParOf" srcId="{8A7BBD5C-57A2-4526-BE38-8E5EAF501B63}" destId="{4D64AF82-EC50-4435-ABD3-BA7C467289DC}" srcOrd="0" destOrd="0" presId="urn:microsoft.com/office/officeart/2005/8/layout/list1#1"/>
    <dgm:cxn modelId="{F580A5C0-ED5F-49A8-BA6F-2EC012508C75}" type="presParOf" srcId="{8A7BBD5C-57A2-4526-BE38-8E5EAF501B63}" destId="{40AE7038-1CAB-4315-81C4-D1318ECA5880}" srcOrd="1" destOrd="0" presId="urn:microsoft.com/office/officeart/2005/8/layout/list1#1"/>
    <dgm:cxn modelId="{7619CA4E-62CB-435D-8A5E-326DEE6515B7}" type="presParOf" srcId="{5FC84A1C-7446-4EC9-A4F9-336C0E46BE27}" destId="{602BE771-74BB-44AF-9FEC-CA3BB541DB36}" srcOrd="5" destOrd="0" presId="urn:microsoft.com/office/officeart/2005/8/layout/list1#1"/>
    <dgm:cxn modelId="{ED9E3B69-EDE8-44AB-9B27-23B417EB364F}" type="presParOf" srcId="{5FC84A1C-7446-4EC9-A4F9-336C0E46BE27}" destId="{1914F964-1A06-4998-9EA5-5227C6E9273B}" srcOrd="6" destOrd="0" presId="urn:microsoft.com/office/officeart/2005/8/layout/list1#1"/>
    <dgm:cxn modelId="{E5B9185C-36C6-4268-8DBE-7EC797DFFA13}" type="presParOf" srcId="{5FC84A1C-7446-4EC9-A4F9-336C0E46BE27}" destId="{B37CF378-2E13-45A8-A71A-C3F56ABF605F}" srcOrd="7" destOrd="0" presId="urn:microsoft.com/office/officeart/2005/8/layout/list1#1"/>
    <dgm:cxn modelId="{EB9DD3BF-739C-4DC5-909F-A1C7F416CA24}" type="presParOf" srcId="{5FC84A1C-7446-4EC9-A4F9-336C0E46BE27}" destId="{5047D547-28BB-4B22-BCB4-3625FCB59A15}" srcOrd="8" destOrd="0" presId="urn:microsoft.com/office/officeart/2005/8/layout/list1#1"/>
    <dgm:cxn modelId="{68D6B5B6-E7FF-4F68-8F26-18928274D3A6}" type="presParOf" srcId="{5047D547-28BB-4B22-BCB4-3625FCB59A15}" destId="{002100CB-D367-4697-9073-4D8E857C1C62}" srcOrd="0" destOrd="0" presId="urn:microsoft.com/office/officeart/2005/8/layout/list1#1"/>
    <dgm:cxn modelId="{43718EEA-26E3-4445-A8EA-87FBC6D7CBFF}" type="presParOf" srcId="{5047D547-28BB-4B22-BCB4-3625FCB59A15}" destId="{0D2FBAE2-2D50-4387-9106-BD13B5C25557}" srcOrd="1" destOrd="0" presId="urn:microsoft.com/office/officeart/2005/8/layout/list1#1"/>
    <dgm:cxn modelId="{DA2C2ABD-02A8-4F1E-9ED5-5AFBE281C2BF}" type="presParOf" srcId="{5FC84A1C-7446-4EC9-A4F9-336C0E46BE27}" destId="{26CB68B8-254D-4AC5-BE41-9F673D067E85}" srcOrd="9" destOrd="0" presId="urn:microsoft.com/office/officeart/2005/8/layout/list1#1"/>
    <dgm:cxn modelId="{ED5A49E2-B578-4AEF-A2F7-597C355BC714}" type="presParOf" srcId="{5FC84A1C-7446-4EC9-A4F9-336C0E46BE27}" destId="{D6FD602F-80B2-443F-87D7-D17BB6FAEA13}" srcOrd="10" destOrd="0" presId="urn:microsoft.com/office/officeart/2005/8/layout/list1#1"/>
    <dgm:cxn modelId="{FA32E77D-88BA-4192-9EAD-7F6F572F48AC}" type="presParOf" srcId="{5FC84A1C-7446-4EC9-A4F9-336C0E46BE27}" destId="{48B39207-92DA-4E7E-AE07-FE7A7D37147C}" srcOrd="11" destOrd="0" presId="urn:microsoft.com/office/officeart/2005/8/layout/list1#1"/>
    <dgm:cxn modelId="{4A172663-7D04-41C6-8021-3C117D5B59B3}" type="presParOf" srcId="{5FC84A1C-7446-4EC9-A4F9-336C0E46BE27}" destId="{231EEEF5-73EF-495E-A85D-AB137DA2298F}" srcOrd="12" destOrd="0" presId="urn:microsoft.com/office/officeart/2005/8/layout/list1#1"/>
    <dgm:cxn modelId="{77CD19FD-47CF-4D21-A16F-E796D3CA567B}" type="presParOf" srcId="{231EEEF5-73EF-495E-A85D-AB137DA2298F}" destId="{DF0CC081-ABF0-495F-A052-6A3E3026B94F}" srcOrd="0" destOrd="0" presId="urn:microsoft.com/office/officeart/2005/8/layout/list1#1"/>
    <dgm:cxn modelId="{9E9C20FC-8D96-4D54-BEEC-228DEF617ABF}" type="presParOf" srcId="{231EEEF5-73EF-495E-A85D-AB137DA2298F}" destId="{03255295-5216-4D34-8197-C21528DD73DF}" srcOrd="1" destOrd="0" presId="urn:microsoft.com/office/officeart/2005/8/layout/list1#1"/>
    <dgm:cxn modelId="{06E4CE3F-9A8F-457A-B729-E48A8784957F}" type="presParOf" srcId="{5FC84A1C-7446-4EC9-A4F9-336C0E46BE27}" destId="{6A4ADE3E-48F2-40A5-B05B-88E00FD80CDE}" srcOrd="13" destOrd="0" presId="urn:microsoft.com/office/officeart/2005/8/layout/list1#1"/>
    <dgm:cxn modelId="{52103E8D-676E-44E5-A29B-9A675342AA06}" type="presParOf" srcId="{5FC84A1C-7446-4EC9-A4F9-336C0E46BE27}" destId="{0E075D08-8F57-4BBE-ADD5-B3F0A1F2D2F9}" srcOrd="14" destOrd="0" presId="urn:microsoft.com/office/officeart/2005/8/layout/list1#1"/>
    <dgm:cxn modelId="{B3761F41-9985-4D31-A3DA-B17E99B8ABB1}" type="presParOf" srcId="{5FC84A1C-7446-4EC9-A4F9-336C0E46BE27}" destId="{DFDF0C13-9086-4EEA-AAFE-8B3055B2DFC5}" srcOrd="15" destOrd="0" presId="urn:microsoft.com/office/officeart/2005/8/layout/list1#1"/>
    <dgm:cxn modelId="{D2FD4175-8B3C-4EFA-AA96-428215FE75AD}" type="presParOf" srcId="{5FC84A1C-7446-4EC9-A4F9-336C0E46BE27}" destId="{5D12A256-9085-474B-9B61-32EB49960E11}" srcOrd="16" destOrd="0" presId="urn:microsoft.com/office/officeart/2005/8/layout/list1#1"/>
    <dgm:cxn modelId="{EEB78D8E-7877-4B1D-B8A9-7379374BB7F1}" type="presParOf" srcId="{5D12A256-9085-474B-9B61-32EB49960E11}" destId="{3F155E71-AFE1-4FBF-9800-991D1EAD6D5E}" srcOrd="0" destOrd="0" presId="urn:microsoft.com/office/officeart/2005/8/layout/list1#1"/>
    <dgm:cxn modelId="{626BF425-7BFA-4262-AE11-6CFD6B5545AB}" type="presParOf" srcId="{5D12A256-9085-474B-9B61-32EB49960E11}" destId="{69C61174-E9F2-4E95-B8E5-7C5DB72BA52D}" srcOrd="1" destOrd="0" presId="urn:microsoft.com/office/officeart/2005/8/layout/list1#1"/>
    <dgm:cxn modelId="{3CE2BD6A-320E-4869-9BFF-2D32F31DA953}" type="presParOf" srcId="{5FC84A1C-7446-4EC9-A4F9-336C0E46BE27}" destId="{E205EA86-38C7-4881-8532-F27718837846}" srcOrd="17" destOrd="0" presId="urn:microsoft.com/office/officeart/2005/8/layout/list1#1"/>
    <dgm:cxn modelId="{4B5BFB21-E239-4C12-A9FC-074879CA7F3F}" type="presParOf" srcId="{5FC84A1C-7446-4EC9-A4F9-336C0E46BE27}" destId="{7191F39A-5072-4E18-A724-BEEC6542DE16}" srcOrd="18" destOrd="0" presId="urn:microsoft.com/office/officeart/2005/8/layout/list1#1"/>
  </dgm:cxnLst>
  <dgm:bg/>
  <dgm:whole/>
  <dgm:extLst>
    <a:ext uri="http://schemas.microsoft.com/office/drawing/2008/diagram">
      <dsp:dataModelExt xmlns:dsp="http://schemas.microsoft.com/office/drawing/2008/diagram" relId="rId31"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F15C5D85-A5F5-4F20-9D02-5535940D367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ru-RU"/>
        </a:p>
      </dgm:t>
    </dgm:pt>
    <dgm:pt modelId="{62F51FD3-947A-4DE3-916C-3D6422856754}">
      <dgm:prSet phldrT="[Текст]" custT="1"/>
      <dgm:spPr>
        <a:solidFill>
          <a:schemeClr val="accent1">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Экран идентификации лица</a:t>
          </a:r>
        </a:p>
      </dgm:t>
    </dgm:pt>
    <dgm:pt modelId="{614D2D8E-D39A-4ACE-A397-077C0383A61C}" type="parTrans" cxnId="{E98DEBD9-37F1-4B06-ADF3-B8EF776BDF04}">
      <dgm:prSet/>
      <dgm:spPr/>
      <dgm:t>
        <a:bodyPr/>
        <a:lstStyle/>
        <a:p>
          <a:endParaRPr lang="ru-RU"/>
        </a:p>
      </dgm:t>
    </dgm:pt>
    <dgm:pt modelId="{721D965F-DBC4-4653-9877-A8220AC3D5C6}" type="sibTrans" cxnId="{E98DEBD9-37F1-4B06-ADF3-B8EF776BDF04}">
      <dgm:prSet/>
      <dgm:spPr/>
      <dgm:t>
        <a:bodyPr/>
        <a:lstStyle/>
        <a:p>
          <a:endParaRPr lang="ru-RU"/>
        </a:p>
      </dgm:t>
    </dgm:pt>
    <dgm:pt modelId="{FC83101E-E3A4-4122-BF83-061F0F14FB90}">
      <dgm:prSet phldrT="[Текст]" custT="1"/>
      <dgm:spPr>
        <a:solidFill>
          <a:schemeClr val="accent1">
            <a:lumMod val="20000"/>
            <a:lumOff val="80000"/>
          </a:schemeClr>
        </a:solidFill>
      </dgm:spPr>
      <dgm:t>
        <a:bodyPr/>
        <a:lstStyle/>
        <a:p>
          <a:r>
            <a:rPr lang="en-US" sz="1200">
              <a:solidFill>
                <a:sysClr val="windowText" lastClr="000000"/>
              </a:solidFill>
              <a:latin typeface="Times New Roman" panose="02020603050405020304" pitchFamily="18" charset="0"/>
              <a:cs typeface="Times New Roman" panose="02020603050405020304" pitchFamily="18" charset="0"/>
            </a:rPr>
            <a:t>GPS </a:t>
          </a:r>
          <a:r>
            <a:rPr lang="ru-RU" sz="1200">
              <a:solidFill>
                <a:sysClr val="windowText" lastClr="000000"/>
              </a:solidFill>
              <a:latin typeface="Times New Roman" panose="02020603050405020304" pitchFamily="18" charset="0"/>
              <a:cs typeface="Times New Roman" panose="02020603050405020304" pitchFamily="18" charset="0"/>
            </a:rPr>
            <a:t>(встроен в корпус)</a:t>
          </a:r>
        </a:p>
      </dgm:t>
    </dgm:pt>
    <dgm:pt modelId="{E89D79C8-CF1E-433E-AF07-169694651CCD}" type="parTrans" cxnId="{95582828-985B-4492-A959-8D22377C0D2F}">
      <dgm:prSet/>
      <dgm:spPr/>
      <dgm:t>
        <a:bodyPr/>
        <a:lstStyle/>
        <a:p>
          <a:endParaRPr lang="ru-RU"/>
        </a:p>
      </dgm:t>
    </dgm:pt>
    <dgm:pt modelId="{52A7338B-524D-44B7-B52E-52836A26E264}" type="sibTrans" cxnId="{95582828-985B-4492-A959-8D22377C0D2F}">
      <dgm:prSet/>
      <dgm:spPr/>
      <dgm:t>
        <a:bodyPr/>
        <a:lstStyle/>
        <a:p>
          <a:endParaRPr lang="ru-RU"/>
        </a:p>
      </dgm:t>
    </dgm:pt>
    <dgm:pt modelId="{E577F287-B771-4341-B028-DAADADE136C2}">
      <dgm:prSet phldrT="[Текст]" custT="1"/>
      <dgm:spPr>
        <a:solidFill>
          <a:schemeClr val="accent1">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Сенсорный экран, где отображаются следующие данные: уровень заряда батареи, настройки и результаты сканирования (дата, время, ФИО идентифицируемого, местоположение)</a:t>
          </a:r>
        </a:p>
      </dgm:t>
    </dgm:pt>
    <dgm:pt modelId="{C6030208-1871-494E-AD73-E5BD50EB4A62}" type="parTrans" cxnId="{8277AA0C-52CE-4698-925D-6F3F1D1D3555}">
      <dgm:prSet/>
      <dgm:spPr/>
      <dgm:t>
        <a:bodyPr/>
        <a:lstStyle/>
        <a:p>
          <a:endParaRPr lang="ru-RU"/>
        </a:p>
      </dgm:t>
    </dgm:pt>
    <dgm:pt modelId="{6C56A5E9-CF6C-4C46-B7DD-20E2BE28A426}" type="sibTrans" cxnId="{8277AA0C-52CE-4698-925D-6F3F1D1D3555}">
      <dgm:prSet/>
      <dgm:spPr/>
      <dgm:t>
        <a:bodyPr/>
        <a:lstStyle/>
        <a:p>
          <a:endParaRPr lang="ru-RU"/>
        </a:p>
      </dgm:t>
    </dgm:pt>
    <dgm:pt modelId="{6BEA2D2B-852C-4096-8D38-FEA27B242106}">
      <dgm:prSet phldrT="[Текст]" custT="1"/>
      <dgm:spPr>
        <a:solidFill>
          <a:schemeClr val="accent1">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Гнездо для </a:t>
          </a:r>
          <a:r>
            <a:rPr lang="en-US" sz="1200">
              <a:solidFill>
                <a:sysClr val="windowText" lastClr="000000"/>
              </a:solidFill>
              <a:latin typeface="Times New Roman" panose="02020603050405020304" pitchFamily="18" charset="0"/>
              <a:cs typeface="Times New Roman" panose="02020603050405020304" pitchFamily="18" charset="0"/>
            </a:rPr>
            <a:t>SIM</a:t>
          </a:r>
          <a:r>
            <a:rPr lang="ru-RU" sz="1200">
              <a:solidFill>
                <a:sysClr val="windowText" lastClr="000000"/>
              </a:solidFill>
              <a:latin typeface="Times New Roman" panose="02020603050405020304" pitchFamily="18" charset="0"/>
              <a:cs typeface="Times New Roman" panose="02020603050405020304" pitchFamily="18" charset="0"/>
            </a:rPr>
            <a:t>-карты (встроено в корпус)</a:t>
          </a:r>
        </a:p>
      </dgm:t>
    </dgm:pt>
    <dgm:pt modelId="{DA1A1726-8EFD-4C4B-BE64-8559499B6F3D}" type="parTrans" cxnId="{50AA4E8A-D823-47BD-99B9-C307FEDD9169}">
      <dgm:prSet/>
      <dgm:spPr/>
      <dgm:t>
        <a:bodyPr/>
        <a:lstStyle/>
        <a:p>
          <a:endParaRPr lang="ru-RU"/>
        </a:p>
      </dgm:t>
    </dgm:pt>
    <dgm:pt modelId="{EC7FB5B2-3344-415C-A200-9AB58107715C}" type="sibTrans" cxnId="{50AA4E8A-D823-47BD-99B9-C307FEDD9169}">
      <dgm:prSet/>
      <dgm:spPr/>
      <dgm:t>
        <a:bodyPr/>
        <a:lstStyle/>
        <a:p>
          <a:endParaRPr lang="ru-RU"/>
        </a:p>
      </dgm:t>
    </dgm:pt>
    <dgm:pt modelId="{CA60F827-5AC2-41DE-B36B-C60CA78F544D}">
      <dgm:prSet phldrT="[Текст]" custT="1"/>
      <dgm:spPr>
        <a:solidFill>
          <a:schemeClr val="accent1">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Внутренняя память до 256 Gb (встроена в корпус)</a:t>
          </a:r>
        </a:p>
      </dgm:t>
    </dgm:pt>
    <dgm:pt modelId="{15BD66AD-21CF-4564-B372-34194C44259F}" type="parTrans" cxnId="{D871B913-8F4E-4D2F-BF3A-9261788A3635}">
      <dgm:prSet/>
      <dgm:spPr/>
      <dgm:t>
        <a:bodyPr/>
        <a:lstStyle/>
        <a:p>
          <a:endParaRPr lang="ru-RU"/>
        </a:p>
      </dgm:t>
    </dgm:pt>
    <dgm:pt modelId="{2154A786-13DE-4512-B8BD-E02566029475}" type="sibTrans" cxnId="{D871B913-8F4E-4D2F-BF3A-9261788A3635}">
      <dgm:prSet/>
      <dgm:spPr/>
      <dgm:t>
        <a:bodyPr/>
        <a:lstStyle/>
        <a:p>
          <a:endParaRPr lang="ru-RU"/>
        </a:p>
      </dgm:t>
    </dgm:pt>
    <dgm:pt modelId="{0EF86ACB-04FA-42C3-809C-85A239F4C7AA}">
      <dgm:prSet phldrT="[Текст]" custT="1"/>
      <dgm:spPr>
        <a:solidFill>
          <a:schemeClr val="accent1">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Разъем </a:t>
          </a:r>
          <a:r>
            <a:rPr lang="en-US" sz="1200">
              <a:solidFill>
                <a:sysClr val="windowText" lastClr="000000"/>
              </a:solidFill>
              <a:latin typeface="Times New Roman" panose="02020603050405020304" pitchFamily="18" charset="0"/>
              <a:cs typeface="Times New Roman" panose="02020603050405020304" pitchFamily="18" charset="0"/>
            </a:rPr>
            <a:t>Type-C </a:t>
          </a:r>
          <a:r>
            <a:rPr lang="ru-RU" sz="1200">
              <a:solidFill>
                <a:sysClr val="windowText" lastClr="000000"/>
              </a:solidFill>
              <a:latin typeface="Times New Roman" panose="02020603050405020304" pitchFamily="18" charset="0"/>
              <a:cs typeface="Times New Roman" panose="02020603050405020304" pitchFamily="18" charset="0"/>
            </a:rPr>
            <a:t>для зарядного устройства</a:t>
          </a:r>
        </a:p>
      </dgm:t>
    </dgm:pt>
    <dgm:pt modelId="{540FAEB9-1F8F-426A-BAE4-A8A7ED2F12A1}" type="parTrans" cxnId="{A9890AAE-A8FB-4A35-B43B-BF3FEDC98E21}">
      <dgm:prSet/>
      <dgm:spPr/>
      <dgm:t>
        <a:bodyPr/>
        <a:lstStyle/>
        <a:p>
          <a:endParaRPr lang="ru-RU"/>
        </a:p>
      </dgm:t>
    </dgm:pt>
    <dgm:pt modelId="{884387CC-114C-4C18-B5B0-4366CF5CFF8E}" type="sibTrans" cxnId="{A9890AAE-A8FB-4A35-B43B-BF3FEDC98E21}">
      <dgm:prSet/>
      <dgm:spPr/>
      <dgm:t>
        <a:bodyPr/>
        <a:lstStyle/>
        <a:p>
          <a:endParaRPr lang="ru-RU"/>
        </a:p>
      </dgm:t>
    </dgm:pt>
    <dgm:pt modelId="{8CE9B656-8783-4817-88A9-E1CB0FD8EF55}">
      <dgm:prSet phldrT="[Текст]" custT="1"/>
      <dgm:spPr>
        <a:solidFill>
          <a:schemeClr val="accent1">
            <a:lumMod val="20000"/>
            <a:lumOff val="80000"/>
          </a:schemeClr>
        </a:solidFill>
      </dgm:spPr>
      <dgm:t>
        <a:bodyPr/>
        <a:lstStyle/>
        <a:p>
          <a:r>
            <a:rPr lang="en-US" sz="1200">
              <a:solidFill>
                <a:sysClr val="windowText" lastClr="000000"/>
              </a:solidFill>
              <a:latin typeface="Times New Roman" panose="02020603050405020304" pitchFamily="18" charset="0"/>
              <a:cs typeface="Times New Roman" panose="02020603050405020304" pitchFamily="18" charset="0"/>
            </a:rPr>
            <a:t>USB-</a:t>
          </a:r>
          <a:r>
            <a:rPr lang="ru-RU" sz="1200">
              <a:solidFill>
                <a:sysClr val="windowText" lastClr="000000"/>
              </a:solidFill>
              <a:latin typeface="Times New Roman" panose="02020603050405020304" pitchFamily="18" charset="0"/>
              <a:cs typeface="Times New Roman" panose="02020603050405020304" pitchFamily="18" charset="0"/>
            </a:rPr>
            <a:t>порт для соединения с ПК, чтобы вносить/ обновлять данные подконтрольных лиц (встроен в корпус)</a:t>
          </a:r>
        </a:p>
      </dgm:t>
    </dgm:pt>
    <dgm:pt modelId="{BC916B7D-5C2D-4F55-8A8D-FF90574B63B8}" type="parTrans" cxnId="{B457B35E-394F-435A-A545-72D2EFD349DC}">
      <dgm:prSet/>
      <dgm:spPr/>
      <dgm:t>
        <a:bodyPr/>
        <a:lstStyle/>
        <a:p>
          <a:endParaRPr lang="ru-RU"/>
        </a:p>
      </dgm:t>
    </dgm:pt>
    <dgm:pt modelId="{41BBDCC8-FC80-4F30-9CD8-28EBF4EF9D12}" type="sibTrans" cxnId="{B457B35E-394F-435A-A545-72D2EFD349DC}">
      <dgm:prSet/>
      <dgm:spPr/>
      <dgm:t>
        <a:bodyPr/>
        <a:lstStyle/>
        <a:p>
          <a:endParaRPr lang="ru-RU"/>
        </a:p>
      </dgm:t>
    </dgm:pt>
    <dgm:pt modelId="{786F0CA3-826F-40BB-BE15-FC4BCCDABEDC}">
      <dgm:prSet phldrT="[Текст]" custT="1"/>
      <dgm:spPr>
        <a:solidFill>
          <a:schemeClr val="accent1">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Пусковой крючок включения модуля для сканирования и идентификации лица</a:t>
          </a:r>
        </a:p>
      </dgm:t>
    </dgm:pt>
    <dgm:pt modelId="{0514CBBC-3280-428F-BC37-FC56DF8FA2C7}" type="parTrans" cxnId="{63A504FA-8438-4B11-9B4B-B6582A2A686A}">
      <dgm:prSet/>
      <dgm:spPr/>
      <dgm:t>
        <a:bodyPr/>
        <a:lstStyle/>
        <a:p>
          <a:endParaRPr lang="ru-RU"/>
        </a:p>
      </dgm:t>
    </dgm:pt>
    <dgm:pt modelId="{E23623A3-F003-486A-A66E-21C1BB52DE18}" type="sibTrans" cxnId="{63A504FA-8438-4B11-9B4B-B6582A2A686A}">
      <dgm:prSet/>
      <dgm:spPr/>
      <dgm:t>
        <a:bodyPr/>
        <a:lstStyle/>
        <a:p>
          <a:endParaRPr lang="ru-RU"/>
        </a:p>
      </dgm:t>
    </dgm:pt>
    <dgm:pt modelId="{34CB5DF2-99C0-482B-9EEF-A92F15EFB832}">
      <dgm:prSet phldrT="[Текст]" custT="1"/>
      <dgm:spPr>
        <a:solidFill>
          <a:schemeClr val="accent1">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Рукоятка модуля</a:t>
          </a:r>
        </a:p>
      </dgm:t>
    </dgm:pt>
    <dgm:pt modelId="{3A270175-849E-4596-970E-09D0D1597E70}" type="parTrans" cxnId="{B9C3AFC9-7A9D-4853-A5ED-9E48D99ACC8A}">
      <dgm:prSet/>
      <dgm:spPr/>
      <dgm:t>
        <a:bodyPr/>
        <a:lstStyle/>
        <a:p>
          <a:endParaRPr lang="ru-RU"/>
        </a:p>
      </dgm:t>
    </dgm:pt>
    <dgm:pt modelId="{B86E9AB6-6A91-45F5-8C44-451A259FAF52}" type="sibTrans" cxnId="{B9C3AFC9-7A9D-4853-A5ED-9E48D99ACC8A}">
      <dgm:prSet/>
      <dgm:spPr/>
      <dgm:t>
        <a:bodyPr/>
        <a:lstStyle/>
        <a:p>
          <a:endParaRPr lang="ru-RU"/>
        </a:p>
      </dgm:t>
    </dgm:pt>
    <dgm:pt modelId="{B2ED6CCB-BA92-48E0-8D20-365D96AB52EF}" type="pres">
      <dgm:prSet presAssocID="{F15C5D85-A5F5-4F20-9D02-5535940D3677}" presName="diagram" presStyleCnt="0">
        <dgm:presLayoutVars>
          <dgm:dir/>
          <dgm:resizeHandles val="exact"/>
        </dgm:presLayoutVars>
      </dgm:prSet>
      <dgm:spPr/>
    </dgm:pt>
    <dgm:pt modelId="{2F672023-80BC-4213-92A3-662A7C5DCF2A}" type="pres">
      <dgm:prSet presAssocID="{62F51FD3-947A-4DE3-916C-3D6422856754}" presName="node" presStyleLbl="node1" presStyleIdx="0" presStyleCnt="9" custScaleX="83002">
        <dgm:presLayoutVars>
          <dgm:bulletEnabled val="1"/>
        </dgm:presLayoutVars>
      </dgm:prSet>
      <dgm:spPr/>
    </dgm:pt>
    <dgm:pt modelId="{4711E523-5E4B-4CF9-BAA0-39DD57C0544F}" type="pres">
      <dgm:prSet presAssocID="{721D965F-DBC4-4653-9877-A8220AC3D5C6}" presName="sibTrans" presStyleCnt="0"/>
      <dgm:spPr/>
    </dgm:pt>
    <dgm:pt modelId="{F2E501C5-6965-4D61-8581-CA16F44F83D7}" type="pres">
      <dgm:prSet presAssocID="{FC83101E-E3A4-4122-BF83-061F0F14FB90}" presName="node" presStyleLbl="node1" presStyleIdx="1" presStyleCnt="9" custScaleX="70149">
        <dgm:presLayoutVars>
          <dgm:bulletEnabled val="1"/>
        </dgm:presLayoutVars>
      </dgm:prSet>
      <dgm:spPr/>
    </dgm:pt>
    <dgm:pt modelId="{480A21B1-1706-4DC2-9444-0E609024E1A8}" type="pres">
      <dgm:prSet presAssocID="{52A7338B-524D-44B7-B52E-52836A26E264}" presName="sibTrans" presStyleCnt="0"/>
      <dgm:spPr/>
    </dgm:pt>
    <dgm:pt modelId="{CF1DC83E-FE18-411A-AB4E-901DF9826C98}" type="pres">
      <dgm:prSet presAssocID="{E577F287-B771-4341-B028-DAADADE136C2}" presName="node" presStyleLbl="node1" presStyleIdx="2" presStyleCnt="9" custScaleX="166300">
        <dgm:presLayoutVars>
          <dgm:bulletEnabled val="1"/>
        </dgm:presLayoutVars>
      </dgm:prSet>
      <dgm:spPr/>
    </dgm:pt>
    <dgm:pt modelId="{3622D57B-D49B-4A06-9CEF-2E381F47860E}" type="pres">
      <dgm:prSet presAssocID="{6C56A5E9-CF6C-4C46-B7DD-20E2BE28A426}" presName="sibTrans" presStyleCnt="0"/>
      <dgm:spPr/>
    </dgm:pt>
    <dgm:pt modelId="{D45C38B4-0C05-429A-A514-267D2D75BC26}" type="pres">
      <dgm:prSet presAssocID="{6BEA2D2B-852C-4096-8D38-FEA27B242106}" presName="node" presStyleLbl="node1" presStyleIdx="3" presStyleCnt="9" custScaleX="73681">
        <dgm:presLayoutVars>
          <dgm:bulletEnabled val="1"/>
        </dgm:presLayoutVars>
      </dgm:prSet>
      <dgm:spPr/>
    </dgm:pt>
    <dgm:pt modelId="{2C8603F9-EB66-4C79-BE05-E01C6D07E061}" type="pres">
      <dgm:prSet presAssocID="{EC7FB5B2-3344-415C-A200-9AB58107715C}" presName="sibTrans" presStyleCnt="0"/>
      <dgm:spPr/>
    </dgm:pt>
    <dgm:pt modelId="{CC98CD89-50B5-468A-8167-B29746DA076A}" type="pres">
      <dgm:prSet presAssocID="{CA60F827-5AC2-41DE-B36B-C60CA78F544D}" presName="node" presStyleLbl="node1" presStyleIdx="4" presStyleCnt="9" custScaleX="92541">
        <dgm:presLayoutVars>
          <dgm:bulletEnabled val="1"/>
        </dgm:presLayoutVars>
      </dgm:prSet>
      <dgm:spPr/>
    </dgm:pt>
    <dgm:pt modelId="{4B8C2980-7DE7-42E7-97B6-C7D650DCF401}" type="pres">
      <dgm:prSet presAssocID="{2154A786-13DE-4512-B8BD-E02566029475}" presName="sibTrans" presStyleCnt="0"/>
      <dgm:spPr/>
    </dgm:pt>
    <dgm:pt modelId="{0CA4FA98-2B13-4202-A143-3920AC655E29}" type="pres">
      <dgm:prSet presAssocID="{8CE9B656-8783-4817-88A9-E1CB0FD8EF55}" presName="node" presStyleLbl="node1" presStyleIdx="5" presStyleCnt="9" custScaleX="119062">
        <dgm:presLayoutVars>
          <dgm:bulletEnabled val="1"/>
        </dgm:presLayoutVars>
      </dgm:prSet>
      <dgm:spPr/>
    </dgm:pt>
    <dgm:pt modelId="{6E358D02-CD25-498B-A309-93FC57C4497C}" type="pres">
      <dgm:prSet presAssocID="{41BBDCC8-FC80-4F30-9CD8-28EBF4EF9D12}" presName="sibTrans" presStyleCnt="0"/>
      <dgm:spPr/>
    </dgm:pt>
    <dgm:pt modelId="{DE9172ED-006D-4DF5-BA2D-F71F64A1ACAF}" type="pres">
      <dgm:prSet presAssocID="{786F0CA3-826F-40BB-BE15-FC4BCCDABEDC}" presName="node" presStyleLbl="node1" presStyleIdx="6" presStyleCnt="9" custScaleX="112305">
        <dgm:presLayoutVars>
          <dgm:bulletEnabled val="1"/>
        </dgm:presLayoutVars>
      </dgm:prSet>
      <dgm:spPr/>
    </dgm:pt>
    <dgm:pt modelId="{03F86647-93DF-4002-9627-533B667BC975}" type="pres">
      <dgm:prSet presAssocID="{E23623A3-F003-486A-A66E-21C1BB52DE18}" presName="sibTrans" presStyleCnt="0"/>
      <dgm:spPr/>
    </dgm:pt>
    <dgm:pt modelId="{E8F61719-31A9-43D0-BA56-6FB51D70FED1}" type="pres">
      <dgm:prSet presAssocID="{34CB5DF2-99C0-482B-9EEF-A92F15EFB832}" presName="node" presStyleLbl="node1" presStyleIdx="7" presStyleCnt="9">
        <dgm:presLayoutVars>
          <dgm:bulletEnabled val="1"/>
        </dgm:presLayoutVars>
      </dgm:prSet>
      <dgm:spPr/>
    </dgm:pt>
    <dgm:pt modelId="{09960449-ADAB-48FD-9910-32A710D098CD}" type="pres">
      <dgm:prSet presAssocID="{B86E9AB6-6A91-45F5-8C44-451A259FAF52}" presName="sibTrans" presStyleCnt="0"/>
      <dgm:spPr/>
    </dgm:pt>
    <dgm:pt modelId="{28764F99-6EBC-4AF6-806C-24B43BDE2A03}" type="pres">
      <dgm:prSet presAssocID="{0EF86ACB-04FA-42C3-809C-85A239F4C7AA}" presName="node" presStyleLbl="node1" presStyleIdx="8" presStyleCnt="9">
        <dgm:presLayoutVars>
          <dgm:bulletEnabled val="1"/>
        </dgm:presLayoutVars>
      </dgm:prSet>
      <dgm:spPr/>
    </dgm:pt>
  </dgm:ptLst>
  <dgm:cxnLst>
    <dgm:cxn modelId="{8277AA0C-52CE-4698-925D-6F3F1D1D3555}" srcId="{F15C5D85-A5F5-4F20-9D02-5535940D3677}" destId="{E577F287-B771-4341-B028-DAADADE136C2}" srcOrd="2" destOrd="0" parTransId="{C6030208-1871-494E-AD73-E5BD50EB4A62}" sibTransId="{6C56A5E9-CF6C-4C46-B7DD-20E2BE28A426}"/>
    <dgm:cxn modelId="{D871B913-8F4E-4D2F-BF3A-9261788A3635}" srcId="{F15C5D85-A5F5-4F20-9D02-5535940D3677}" destId="{CA60F827-5AC2-41DE-B36B-C60CA78F544D}" srcOrd="4" destOrd="0" parTransId="{15BD66AD-21CF-4564-B372-34194C44259F}" sibTransId="{2154A786-13DE-4512-B8BD-E02566029475}"/>
    <dgm:cxn modelId="{53472222-D5A1-43CB-8406-A6EFD51EDF75}" type="presOf" srcId="{62F51FD3-947A-4DE3-916C-3D6422856754}" destId="{2F672023-80BC-4213-92A3-662A7C5DCF2A}" srcOrd="0" destOrd="0" presId="urn:microsoft.com/office/officeart/2005/8/layout/default"/>
    <dgm:cxn modelId="{95582828-985B-4492-A959-8D22377C0D2F}" srcId="{F15C5D85-A5F5-4F20-9D02-5535940D3677}" destId="{FC83101E-E3A4-4122-BF83-061F0F14FB90}" srcOrd="1" destOrd="0" parTransId="{E89D79C8-CF1E-433E-AF07-169694651CCD}" sibTransId="{52A7338B-524D-44B7-B52E-52836A26E264}"/>
    <dgm:cxn modelId="{B457B35E-394F-435A-A545-72D2EFD349DC}" srcId="{F15C5D85-A5F5-4F20-9D02-5535940D3677}" destId="{8CE9B656-8783-4817-88A9-E1CB0FD8EF55}" srcOrd="5" destOrd="0" parTransId="{BC916B7D-5C2D-4F55-8A8D-FF90574B63B8}" sibTransId="{41BBDCC8-FC80-4F30-9CD8-28EBF4EF9D12}"/>
    <dgm:cxn modelId="{F6EEF961-FF19-4637-B08A-775FC64E238A}" type="presOf" srcId="{8CE9B656-8783-4817-88A9-E1CB0FD8EF55}" destId="{0CA4FA98-2B13-4202-A143-3920AC655E29}" srcOrd="0" destOrd="0" presId="urn:microsoft.com/office/officeart/2005/8/layout/default"/>
    <dgm:cxn modelId="{70AAF269-A568-4947-9D3A-198C95548718}" type="presOf" srcId="{6BEA2D2B-852C-4096-8D38-FEA27B242106}" destId="{D45C38B4-0C05-429A-A514-267D2D75BC26}" srcOrd="0" destOrd="0" presId="urn:microsoft.com/office/officeart/2005/8/layout/default"/>
    <dgm:cxn modelId="{BBA02154-8180-420E-93A7-52E6E869FC09}" type="presOf" srcId="{FC83101E-E3A4-4122-BF83-061F0F14FB90}" destId="{F2E501C5-6965-4D61-8581-CA16F44F83D7}" srcOrd="0" destOrd="0" presId="urn:microsoft.com/office/officeart/2005/8/layout/default"/>
    <dgm:cxn modelId="{3D24F55A-13DF-4AF2-9B5A-3064C124C021}" type="presOf" srcId="{E577F287-B771-4341-B028-DAADADE136C2}" destId="{CF1DC83E-FE18-411A-AB4E-901DF9826C98}" srcOrd="0" destOrd="0" presId="urn:microsoft.com/office/officeart/2005/8/layout/default"/>
    <dgm:cxn modelId="{88A35683-535F-4EFC-89DA-7B8F3A884915}" type="presOf" srcId="{34CB5DF2-99C0-482B-9EEF-A92F15EFB832}" destId="{E8F61719-31A9-43D0-BA56-6FB51D70FED1}" srcOrd="0" destOrd="0" presId="urn:microsoft.com/office/officeart/2005/8/layout/default"/>
    <dgm:cxn modelId="{25F93587-3352-4967-81AC-392271A32F4A}" type="presOf" srcId="{0EF86ACB-04FA-42C3-809C-85A239F4C7AA}" destId="{28764F99-6EBC-4AF6-806C-24B43BDE2A03}" srcOrd="0" destOrd="0" presId="urn:microsoft.com/office/officeart/2005/8/layout/default"/>
    <dgm:cxn modelId="{50AA4E8A-D823-47BD-99B9-C307FEDD9169}" srcId="{F15C5D85-A5F5-4F20-9D02-5535940D3677}" destId="{6BEA2D2B-852C-4096-8D38-FEA27B242106}" srcOrd="3" destOrd="0" parTransId="{DA1A1726-8EFD-4C4B-BE64-8559499B6F3D}" sibTransId="{EC7FB5B2-3344-415C-A200-9AB58107715C}"/>
    <dgm:cxn modelId="{A9890AAE-A8FB-4A35-B43B-BF3FEDC98E21}" srcId="{F15C5D85-A5F5-4F20-9D02-5535940D3677}" destId="{0EF86ACB-04FA-42C3-809C-85A239F4C7AA}" srcOrd="8" destOrd="0" parTransId="{540FAEB9-1F8F-426A-BAE4-A8A7ED2F12A1}" sibTransId="{884387CC-114C-4C18-B5B0-4366CF5CFF8E}"/>
    <dgm:cxn modelId="{1A6BABC2-3E70-4C7B-A6F1-4751E7DC7C66}" type="presOf" srcId="{CA60F827-5AC2-41DE-B36B-C60CA78F544D}" destId="{CC98CD89-50B5-468A-8167-B29746DA076A}" srcOrd="0" destOrd="0" presId="urn:microsoft.com/office/officeart/2005/8/layout/default"/>
    <dgm:cxn modelId="{B9C3AFC9-7A9D-4853-A5ED-9E48D99ACC8A}" srcId="{F15C5D85-A5F5-4F20-9D02-5535940D3677}" destId="{34CB5DF2-99C0-482B-9EEF-A92F15EFB832}" srcOrd="7" destOrd="0" parTransId="{3A270175-849E-4596-970E-09D0D1597E70}" sibTransId="{B86E9AB6-6A91-45F5-8C44-451A259FAF52}"/>
    <dgm:cxn modelId="{E98DEBD9-37F1-4B06-ADF3-B8EF776BDF04}" srcId="{F15C5D85-A5F5-4F20-9D02-5535940D3677}" destId="{62F51FD3-947A-4DE3-916C-3D6422856754}" srcOrd="0" destOrd="0" parTransId="{614D2D8E-D39A-4ACE-A397-077C0383A61C}" sibTransId="{721D965F-DBC4-4653-9877-A8220AC3D5C6}"/>
    <dgm:cxn modelId="{46EE50DB-BA26-4D50-BDE1-F01E7A646798}" type="presOf" srcId="{F15C5D85-A5F5-4F20-9D02-5535940D3677}" destId="{B2ED6CCB-BA92-48E0-8D20-365D96AB52EF}" srcOrd="0" destOrd="0" presId="urn:microsoft.com/office/officeart/2005/8/layout/default"/>
    <dgm:cxn modelId="{7DE759E4-0B9F-429C-8CF1-1887F8356FA9}" type="presOf" srcId="{786F0CA3-826F-40BB-BE15-FC4BCCDABEDC}" destId="{DE9172ED-006D-4DF5-BA2D-F71F64A1ACAF}" srcOrd="0" destOrd="0" presId="urn:microsoft.com/office/officeart/2005/8/layout/default"/>
    <dgm:cxn modelId="{63A504FA-8438-4B11-9B4B-B6582A2A686A}" srcId="{F15C5D85-A5F5-4F20-9D02-5535940D3677}" destId="{786F0CA3-826F-40BB-BE15-FC4BCCDABEDC}" srcOrd="6" destOrd="0" parTransId="{0514CBBC-3280-428F-BC37-FC56DF8FA2C7}" sibTransId="{E23623A3-F003-486A-A66E-21C1BB52DE18}"/>
    <dgm:cxn modelId="{D17C3508-0EE0-43FE-ADB4-7E390438C695}" type="presParOf" srcId="{B2ED6CCB-BA92-48E0-8D20-365D96AB52EF}" destId="{2F672023-80BC-4213-92A3-662A7C5DCF2A}" srcOrd="0" destOrd="0" presId="urn:microsoft.com/office/officeart/2005/8/layout/default"/>
    <dgm:cxn modelId="{43FBC9C3-677A-438A-9285-C4FD7B947625}" type="presParOf" srcId="{B2ED6CCB-BA92-48E0-8D20-365D96AB52EF}" destId="{4711E523-5E4B-4CF9-BAA0-39DD57C0544F}" srcOrd="1" destOrd="0" presId="urn:microsoft.com/office/officeart/2005/8/layout/default"/>
    <dgm:cxn modelId="{4D480303-5573-4E32-81EC-7850A6A5B4C7}" type="presParOf" srcId="{B2ED6CCB-BA92-48E0-8D20-365D96AB52EF}" destId="{F2E501C5-6965-4D61-8581-CA16F44F83D7}" srcOrd="2" destOrd="0" presId="urn:microsoft.com/office/officeart/2005/8/layout/default"/>
    <dgm:cxn modelId="{A16F6016-F4FC-41A0-9F9B-B335F7A1221E}" type="presParOf" srcId="{B2ED6CCB-BA92-48E0-8D20-365D96AB52EF}" destId="{480A21B1-1706-4DC2-9444-0E609024E1A8}" srcOrd="3" destOrd="0" presId="urn:microsoft.com/office/officeart/2005/8/layout/default"/>
    <dgm:cxn modelId="{34C07D4F-4E91-435A-A5B7-1409F84966FB}" type="presParOf" srcId="{B2ED6CCB-BA92-48E0-8D20-365D96AB52EF}" destId="{CF1DC83E-FE18-411A-AB4E-901DF9826C98}" srcOrd="4" destOrd="0" presId="urn:microsoft.com/office/officeart/2005/8/layout/default"/>
    <dgm:cxn modelId="{3E17A7E7-D5DF-4EAB-8AE2-4A45C30C1E34}" type="presParOf" srcId="{B2ED6CCB-BA92-48E0-8D20-365D96AB52EF}" destId="{3622D57B-D49B-4A06-9CEF-2E381F47860E}" srcOrd="5" destOrd="0" presId="urn:microsoft.com/office/officeart/2005/8/layout/default"/>
    <dgm:cxn modelId="{2223A4CE-8A32-404E-AD0D-884327C038A9}" type="presParOf" srcId="{B2ED6CCB-BA92-48E0-8D20-365D96AB52EF}" destId="{D45C38B4-0C05-429A-A514-267D2D75BC26}" srcOrd="6" destOrd="0" presId="urn:microsoft.com/office/officeart/2005/8/layout/default"/>
    <dgm:cxn modelId="{C93BC962-C733-4B1F-A03D-1F082CEE5E86}" type="presParOf" srcId="{B2ED6CCB-BA92-48E0-8D20-365D96AB52EF}" destId="{2C8603F9-EB66-4C79-BE05-E01C6D07E061}" srcOrd="7" destOrd="0" presId="urn:microsoft.com/office/officeart/2005/8/layout/default"/>
    <dgm:cxn modelId="{F7502F65-115A-4869-8391-5A8FF7FC28BF}" type="presParOf" srcId="{B2ED6CCB-BA92-48E0-8D20-365D96AB52EF}" destId="{CC98CD89-50B5-468A-8167-B29746DA076A}" srcOrd="8" destOrd="0" presId="urn:microsoft.com/office/officeart/2005/8/layout/default"/>
    <dgm:cxn modelId="{935AFC07-17C4-4172-8C52-86694FF4E687}" type="presParOf" srcId="{B2ED6CCB-BA92-48E0-8D20-365D96AB52EF}" destId="{4B8C2980-7DE7-42E7-97B6-C7D650DCF401}" srcOrd="9" destOrd="0" presId="urn:microsoft.com/office/officeart/2005/8/layout/default"/>
    <dgm:cxn modelId="{94CFA0F0-73CA-47AA-9D65-F0AF72D18778}" type="presParOf" srcId="{B2ED6CCB-BA92-48E0-8D20-365D96AB52EF}" destId="{0CA4FA98-2B13-4202-A143-3920AC655E29}" srcOrd="10" destOrd="0" presId="urn:microsoft.com/office/officeart/2005/8/layout/default"/>
    <dgm:cxn modelId="{41BBAC56-B8D5-4EC2-903A-D905993BEAE6}" type="presParOf" srcId="{B2ED6CCB-BA92-48E0-8D20-365D96AB52EF}" destId="{6E358D02-CD25-498B-A309-93FC57C4497C}" srcOrd="11" destOrd="0" presId="urn:microsoft.com/office/officeart/2005/8/layout/default"/>
    <dgm:cxn modelId="{8F9384B1-DD9A-47FA-B5F0-D6FD5B36DA1F}" type="presParOf" srcId="{B2ED6CCB-BA92-48E0-8D20-365D96AB52EF}" destId="{DE9172ED-006D-4DF5-BA2D-F71F64A1ACAF}" srcOrd="12" destOrd="0" presId="urn:microsoft.com/office/officeart/2005/8/layout/default"/>
    <dgm:cxn modelId="{9C96C037-145F-4136-9165-6C195B04C405}" type="presParOf" srcId="{B2ED6CCB-BA92-48E0-8D20-365D96AB52EF}" destId="{03F86647-93DF-4002-9627-533B667BC975}" srcOrd="13" destOrd="0" presId="urn:microsoft.com/office/officeart/2005/8/layout/default"/>
    <dgm:cxn modelId="{44ABED60-5A88-48E9-A310-72508C6C097B}" type="presParOf" srcId="{B2ED6CCB-BA92-48E0-8D20-365D96AB52EF}" destId="{E8F61719-31A9-43D0-BA56-6FB51D70FED1}" srcOrd="14" destOrd="0" presId="urn:microsoft.com/office/officeart/2005/8/layout/default"/>
    <dgm:cxn modelId="{5D76D50D-1CC7-4993-B289-900DC5043F8C}" type="presParOf" srcId="{B2ED6CCB-BA92-48E0-8D20-365D96AB52EF}" destId="{09960449-ADAB-48FD-9910-32A710D098CD}" srcOrd="15" destOrd="0" presId="urn:microsoft.com/office/officeart/2005/8/layout/default"/>
    <dgm:cxn modelId="{D0432584-166B-4E52-98E2-CAC7622B1E15}" type="presParOf" srcId="{B2ED6CCB-BA92-48E0-8D20-365D96AB52EF}" destId="{28764F99-6EBC-4AF6-806C-24B43BDE2A03}" srcOrd="16" destOrd="0" presId="urn:microsoft.com/office/officeart/2005/8/layout/default"/>
  </dgm:cxnLst>
  <dgm:bg/>
  <dgm:whole/>
  <dgm:extLst>
    <a:ext uri="http://schemas.microsoft.com/office/drawing/2008/diagram">
      <dsp:dataModelExt xmlns:dsp="http://schemas.microsoft.com/office/drawing/2008/diagram" relId="rId37"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148DECD4-B0A1-4539-806A-8D602542C99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ru-RU"/>
        </a:p>
      </dgm:t>
    </dgm:pt>
    <dgm:pt modelId="{40EB84D9-EF84-4F7B-B551-18709E2954EA}">
      <dgm:prSet phldrT="[Текст]" custT="1"/>
      <dgm:spPr>
        <a:solidFill>
          <a:schemeClr val="accent5">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Принятие решения о применении технико-криминалистических методов и средств</a:t>
          </a:r>
        </a:p>
      </dgm:t>
    </dgm:pt>
    <dgm:pt modelId="{D159DF88-E550-4E05-BE66-12B1CBA26AC0}" type="parTrans" cxnId="{13B0EDAF-BD13-4445-9932-1C34F68F2B2A}">
      <dgm:prSet/>
      <dgm:spPr/>
      <dgm:t>
        <a:bodyPr/>
        <a:lstStyle/>
        <a:p>
          <a:endParaRPr lang="ru-RU" sz="1200">
            <a:latin typeface="Times New Roman" panose="02020603050405020304" pitchFamily="18" charset="0"/>
            <a:cs typeface="Times New Roman" panose="02020603050405020304" pitchFamily="18" charset="0"/>
          </a:endParaRPr>
        </a:p>
      </dgm:t>
    </dgm:pt>
    <dgm:pt modelId="{9D885EBA-6EDC-42D0-9D39-AE91D2809B4D}" type="sibTrans" cxnId="{13B0EDAF-BD13-4445-9932-1C34F68F2B2A}">
      <dgm:prSet/>
      <dgm:spPr/>
      <dgm:t>
        <a:bodyPr/>
        <a:lstStyle/>
        <a:p>
          <a:endParaRPr lang="ru-RU" sz="1200">
            <a:latin typeface="Times New Roman" panose="02020603050405020304" pitchFamily="18" charset="0"/>
            <a:cs typeface="Times New Roman" panose="02020603050405020304" pitchFamily="18" charset="0"/>
          </a:endParaRPr>
        </a:p>
      </dgm:t>
    </dgm:pt>
    <dgm:pt modelId="{2A959EFD-B210-41B8-88FF-A81C99619599}">
      <dgm:prSet phldrT="[Текст]" custT="1"/>
      <dgm:spPr/>
      <dgm:t>
        <a:bodyPr/>
        <a:lstStyle/>
        <a:p>
          <a:r>
            <a:rPr lang="ru-RU" sz="1200">
              <a:latin typeface="Times New Roman" panose="02020603050405020304" pitchFamily="18" charset="0"/>
              <a:cs typeface="Times New Roman" panose="02020603050405020304" pitchFamily="18" charset="0"/>
            </a:rPr>
            <a:t>к примеру, в плане оперативного мероприятия </a:t>
          </a:r>
        </a:p>
      </dgm:t>
    </dgm:pt>
    <dgm:pt modelId="{5081ED88-E965-43B4-991E-580117CF25E7}" type="parTrans" cxnId="{8E691AA0-6782-4DF8-9375-630DB6201948}">
      <dgm:prSet/>
      <dgm:spPr/>
      <dgm:t>
        <a:bodyPr/>
        <a:lstStyle/>
        <a:p>
          <a:endParaRPr lang="ru-RU" sz="1200">
            <a:latin typeface="Times New Roman" panose="02020603050405020304" pitchFamily="18" charset="0"/>
            <a:cs typeface="Times New Roman" panose="02020603050405020304" pitchFamily="18" charset="0"/>
          </a:endParaRPr>
        </a:p>
      </dgm:t>
    </dgm:pt>
    <dgm:pt modelId="{4AF7EEBA-32A4-4587-8610-120EFE10A94C}" type="sibTrans" cxnId="{8E691AA0-6782-4DF8-9375-630DB6201948}">
      <dgm:prSet/>
      <dgm:spPr/>
      <dgm:t>
        <a:bodyPr/>
        <a:lstStyle/>
        <a:p>
          <a:endParaRPr lang="ru-RU" sz="1200">
            <a:latin typeface="Times New Roman" panose="02020603050405020304" pitchFamily="18" charset="0"/>
            <a:cs typeface="Times New Roman" panose="02020603050405020304" pitchFamily="18" charset="0"/>
          </a:endParaRPr>
        </a:p>
      </dgm:t>
    </dgm:pt>
    <dgm:pt modelId="{C7246E28-A702-48BE-A4AB-C96907F40836}">
      <dgm:prSet phldrT="[Текст]" custT="1"/>
      <dgm:spPr>
        <a:solidFill>
          <a:schemeClr val="accent5">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Факт применения технико-криминалистических методов и средств</a:t>
          </a:r>
        </a:p>
      </dgm:t>
    </dgm:pt>
    <dgm:pt modelId="{070F5ED6-9C9B-4B33-8FE7-82AC9DB9418C}" type="parTrans" cxnId="{AC960A86-52C3-4735-A82B-05DC9AD6D758}">
      <dgm:prSet/>
      <dgm:spPr/>
      <dgm:t>
        <a:bodyPr/>
        <a:lstStyle/>
        <a:p>
          <a:endParaRPr lang="ru-RU" sz="1200">
            <a:latin typeface="Times New Roman" panose="02020603050405020304" pitchFamily="18" charset="0"/>
            <a:cs typeface="Times New Roman" panose="02020603050405020304" pitchFamily="18" charset="0"/>
          </a:endParaRPr>
        </a:p>
      </dgm:t>
    </dgm:pt>
    <dgm:pt modelId="{654AAA88-DDA2-4E19-9B9F-D370E76B700E}" type="sibTrans" cxnId="{AC960A86-52C3-4735-A82B-05DC9AD6D758}">
      <dgm:prSet/>
      <dgm:spPr/>
      <dgm:t>
        <a:bodyPr/>
        <a:lstStyle/>
        <a:p>
          <a:endParaRPr lang="ru-RU" sz="1200">
            <a:latin typeface="Times New Roman" panose="02020603050405020304" pitchFamily="18" charset="0"/>
            <a:cs typeface="Times New Roman" panose="02020603050405020304" pitchFamily="18" charset="0"/>
          </a:endParaRPr>
        </a:p>
      </dgm:t>
    </dgm:pt>
    <dgm:pt modelId="{33D60553-D4E7-4BE3-A871-5E908F6ED2A0}">
      <dgm:prSet phldrT="[Текст]" custT="1"/>
      <dgm:spPr/>
      <dgm:t>
        <a:bodyPr/>
        <a:lstStyle/>
        <a:p>
          <a:r>
            <a:rPr lang="ru-RU" sz="1200">
              <a:latin typeface="Times New Roman" panose="02020603050405020304" pitchFamily="18" charset="0"/>
              <a:cs typeface="Times New Roman" panose="02020603050405020304" pitchFamily="18" charset="0"/>
            </a:rPr>
            <a:t>в отчетах, актах, протоколах </a:t>
          </a:r>
        </a:p>
      </dgm:t>
    </dgm:pt>
    <dgm:pt modelId="{19420ED5-294F-481F-AD68-C0EE5214CA3E}" type="parTrans" cxnId="{DECDD9EA-E3ED-4F8B-A724-D72BC92C36EB}">
      <dgm:prSet/>
      <dgm:spPr/>
      <dgm:t>
        <a:bodyPr/>
        <a:lstStyle/>
        <a:p>
          <a:endParaRPr lang="ru-RU" sz="1200">
            <a:latin typeface="Times New Roman" panose="02020603050405020304" pitchFamily="18" charset="0"/>
            <a:cs typeface="Times New Roman" panose="02020603050405020304" pitchFamily="18" charset="0"/>
          </a:endParaRPr>
        </a:p>
      </dgm:t>
    </dgm:pt>
    <dgm:pt modelId="{18C86C10-BC60-4109-8A7D-26C20BF2FE15}" type="sibTrans" cxnId="{DECDD9EA-E3ED-4F8B-A724-D72BC92C36EB}">
      <dgm:prSet/>
      <dgm:spPr/>
      <dgm:t>
        <a:bodyPr/>
        <a:lstStyle/>
        <a:p>
          <a:endParaRPr lang="ru-RU" sz="1200">
            <a:latin typeface="Times New Roman" panose="02020603050405020304" pitchFamily="18" charset="0"/>
            <a:cs typeface="Times New Roman" panose="02020603050405020304" pitchFamily="18" charset="0"/>
          </a:endParaRPr>
        </a:p>
      </dgm:t>
    </dgm:pt>
    <dgm:pt modelId="{07ED7758-641D-4092-831A-549F0E6CB948}">
      <dgm:prSet phldrT="[Текст]" custT="1"/>
      <dgm:spPr>
        <a:solidFill>
          <a:schemeClr val="accent5">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Результаты применения технико-криминалистических методов и средств</a:t>
          </a:r>
        </a:p>
      </dgm:t>
    </dgm:pt>
    <dgm:pt modelId="{2A967288-AEBC-4529-BC4B-29AC404285F5}" type="parTrans" cxnId="{BB010EC2-2974-4C3C-A83F-17860C0095DB}">
      <dgm:prSet/>
      <dgm:spPr/>
      <dgm:t>
        <a:bodyPr/>
        <a:lstStyle/>
        <a:p>
          <a:endParaRPr lang="ru-RU" sz="1200">
            <a:latin typeface="Times New Roman" panose="02020603050405020304" pitchFamily="18" charset="0"/>
            <a:cs typeface="Times New Roman" panose="02020603050405020304" pitchFamily="18" charset="0"/>
          </a:endParaRPr>
        </a:p>
      </dgm:t>
    </dgm:pt>
    <dgm:pt modelId="{0EA5D8DB-8217-4C7D-BCB8-601D1ED78CB0}" type="sibTrans" cxnId="{BB010EC2-2974-4C3C-A83F-17860C0095DB}">
      <dgm:prSet/>
      <dgm:spPr/>
      <dgm:t>
        <a:bodyPr/>
        <a:lstStyle/>
        <a:p>
          <a:endParaRPr lang="ru-RU" sz="1200">
            <a:latin typeface="Times New Roman" panose="02020603050405020304" pitchFamily="18" charset="0"/>
            <a:cs typeface="Times New Roman" panose="02020603050405020304" pitchFamily="18" charset="0"/>
          </a:endParaRPr>
        </a:p>
      </dgm:t>
    </dgm:pt>
    <dgm:pt modelId="{02524D91-A0E6-49F6-AF07-CF80B0528A8F}">
      <dgm:prSet phldrT="[Текст]" custT="1"/>
      <dgm:spPr/>
      <dgm:t>
        <a:bodyPr/>
        <a:lstStyle/>
        <a:p>
          <a:r>
            <a:rPr lang="ru-RU" sz="1200">
              <a:latin typeface="Times New Roman" panose="02020603050405020304" pitchFamily="18" charset="0"/>
              <a:cs typeface="Times New Roman" panose="02020603050405020304" pitchFamily="18" charset="0"/>
            </a:rPr>
            <a:t>полученные данные или материалы</a:t>
          </a:r>
        </a:p>
      </dgm:t>
    </dgm:pt>
    <dgm:pt modelId="{C0C2C707-8B3C-43CE-814B-6DBB38A00FCD}" type="parTrans" cxnId="{CF02C7B8-191B-4C5C-A86A-F84464AD8B48}">
      <dgm:prSet/>
      <dgm:spPr/>
      <dgm:t>
        <a:bodyPr/>
        <a:lstStyle/>
        <a:p>
          <a:endParaRPr lang="ru-RU" sz="1200">
            <a:latin typeface="Times New Roman" panose="02020603050405020304" pitchFamily="18" charset="0"/>
            <a:cs typeface="Times New Roman" panose="02020603050405020304" pitchFamily="18" charset="0"/>
          </a:endParaRPr>
        </a:p>
      </dgm:t>
    </dgm:pt>
    <dgm:pt modelId="{B1A81C8C-9470-442C-BFB1-0A2D2A265562}" type="sibTrans" cxnId="{CF02C7B8-191B-4C5C-A86A-F84464AD8B48}">
      <dgm:prSet/>
      <dgm:spPr/>
      <dgm:t>
        <a:bodyPr/>
        <a:lstStyle/>
        <a:p>
          <a:endParaRPr lang="ru-RU" sz="1200">
            <a:latin typeface="Times New Roman" panose="02020603050405020304" pitchFamily="18" charset="0"/>
            <a:cs typeface="Times New Roman" panose="02020603050405020304" pitchFamily="18" charset="0"/>
          </a:endParaRPr>
        </a:p>
      </dgm:t>
    </dgm:pt>
    <dgm:pt modelId="{098BF14E-9514-4A03-9D60-33BC0BCBF6B8}">
      <dgm:prSet phldrT="[Текст]" custT="1"/>
      <dgm:spPr>
        <a:solidFill>
          <a:schemeClr val="accent5">
            <a:lumMod val="20000"/>
            <a:lumOff val="80000"/>
          </a:schemeClr>
        </a:solidFill>
      </dgm:spPr>
      <dgm:t>
        <a:bodyPr/>
        <a:lstStyle/>
        <a:p>
          <a:r>
            <a:rPr lang="ru-RU" sz="1200">
              <a:solidFill>
                <a:sysClr val="windowText" lastClr="000000"/>
              </a:solidFill>
              <a:latin typeface="Times New Roman" panose="02020603050405020304" pitchFamily="18" charset="0"/>
              <a:cs typeface="Times New Roman" panose="02020603050405020304" pitchFamily="18" charset="0"/>
            </a:rPr>
            <a:t>Использование/предъявление полученных результатов</a:t>
          </a:r>
        </a:p>
      </dgm:t>
    </dgm:pt>
    <dgm:pt modelId="{8C74AF92-7358-4D64-B868-14E015EF828E}" type="parTrans" cxnId="{8BCEA6C1-8D31-4684-9BEA-0D83EEF3204A}">
      <dgm:prSet/>
      <dgm:spPr/>
      <dgm:t>
        <a:bodyPr/>
        <a:lstStyle/>
        <a:p>
          <a:endParaRPr lang="ru-RU"/>
        </a:p>
      </dgm:t>
    </dgm:pt>
    <dgm:pt modelId="{716F51BD-103B-444C-8742-8E7E47661F74}" type="sibTrans" cxnId="{8BCEA6C1-8D31-4684-9BEA-0D83EEF3204A}">
      <dgm:prSet/>
      <dgm:spPr/>
      <dgm:t>
        <a:bodyPr/>
        <a:lstStyle/>
        <a:p>
          <a:endParaRPr lang="ru-RU"/>
        </a:p>
      </dgm:t>
    </dgm:pt>
    <dgm:pt modelId="{5A62DBBB-BCEF-4504-A920-C494F5DA4468}" type="pres">
      <dgm:prSet presAssocID="{148DECD4-B0A1-4539-806A-8D602542C99E}" presName="rootnode" presStyleCnt="0">
        <dgm:presLayoutVars>
          <dgm:chMax/>
          <dgm:chPref/>
          <dgm:dir/>
          <dgm:animLvl val="lvl"/>
        </dgm:presLayoutVars>
      </dgm:prSet>
      <dgm:spPr/>
    </dgm:pt>
    <dgm:pt modelId="{BDB86DA1-82C6-4327-8B74-F23D5C1A50D9}" type="pres">
      <dgm:prSet presAssocID="{40EB84D9-EF84-4F7B-B551-18709E2954EA}" presName="composite" presStyleCnt="0"/>
      <dgm:spPr/>
    </dgm:pt>
    <dgm:pt modelId="{0BACD70B-4E37-4484-9A49-E340F77A9A29}" type="pres">
      <dgm:prSet presAssocID="{40EB84D9-EF84-4F7B-B551-18709E2954EA}" presName="bentUpArrow1" presStyleLbl="alignImgPlace1" presStyleIdx="0" presStyleCnt="3" custScaleX="108278" custScaleY="164166" custLinFactNeighborX="-67002" custLinFactNeighborY="57144"/>
      <dgm:spPr>
        <a:solidFill>
          <a:schemeClr val="accent1">
            <a:lumMod val="20000"/>
            <a:lumOff val="80000"/>
          </a:schemeClr>
        </a:solidFill>
      </dgm:spPr>
    </dgm:pt>
    <dgm:pt modelId="{E4FF6727-8FDB-4B67-9522-08337A36A648}" type="pres">
      <dgm:prSet presAssocID="{40EB84D9-EF84-4F7B-B551-18709E2954EA}" presName="ParentText" presStyleLbl="node1" presStyleIdx="0" presStyleCnt="4" custScaleX="271695" custScaleY="147133" custLinFactNeighborX="12468" custLinFactNeighborY="-2200">
        <dgm:presLayoutVars>
          <dgm:chMax val="1"/>
          <dgm:chPref val="1"/>
          <dgm:bulletEnabled val="1"/>
        </dgm:presLayoutVars>
      </dgm:prSet>
      <dgm:spPr/>
    </dgm:pt>
    <dgm:pt modelId="{39D756FD-2AB7-453C-9362-C292F5EE0F4F}" type="pres">
      <dgm:prSet presAssocID="{40EB84D9-EF84-4F7B-B551-18709E2954EA}" presName="ChildText" presStyleLbl="revTx" presStyleIdx="0" presStyleCnt="3" custScaleX="470339" custLinFactX="114665" custLinFactNeighborX="200000" custLinFactNeighborY="-14020">
        <dgm:presLayoutVars>
          <dgm:chMax val="0"/>
          <dgm:chPref val="0"/>
          <dgm:bulletEnabled val="1"/>
        </dgm:presLayoutVars>
      </dgm:prSet>
      <dgm:spPr/>
    </dgm:pt>
    <dgm:pt modelId="{7BD8C1FB-8E8F-4B84-BDA4-E7D0342E86DC}" type="pres">
      <dgm:prSet presAssocID="{9D885EBA-6EDC-42D0-9D39-AE91D2809B4D}" presName="sibTrans" presStyleCnt="0"/>
      <dgm:spPr/>
    </dgm:pt>
    <dgm:pt modelId="{449FDA60-EF8E-4B04-B6DF-8779C49D63C2}" type="pres">
      <dgm:prSet presAssocID="{C7246E28-A702-48BE-A4AB-C96907F40836}" presName="composite" presStyleCnt="0"/>
      <dgm:spPr/>
    </dgm:pt>
    <dgm:pt modelId="{8F815706-267B-4C1D-9675-44B9FC71F4E9}" type="pres">
      <dgm:prSet presAssocID="{C7246E28-A702-48BE-A4AB-C96907F40836}" presName="bentUpArrow1" presStyleLbl="alignImgPlace1" presStyleIdx="1" presStyleCnt="3" custScaleX="117076" custScaleY="117743" custLinFactNeighborX="-72774" custLinFactNeighborY="65019"/>
      <dgm:spPr>
        <a:solidFill>
          <a:schemeClr val="accent1">
            <a:lumMod val="20000"/>
            <a:lumOff val="80000"/>
          </a:schemeClr>
        </a:solidFill>
      </dgm:spPr>
    </dgm:pt>
    <dgm:pt modelId="{1CDD2C55-9DEB-42DC-AC40-58202CE646E6}" type="pres">
      <dgm:prSet presAssocID="{C7246E28-A702-48BE-A4AB-C96907F40836}" presName="ParentText" presStyleLbl="node1" presStyleIdx="1" presStyleCnt="4" custScaleX="256104" custScaleY="152539" custLinFactNeighborX="-72654" custLinFactNeighborY="17592">
        <dgm:presLayoutVars>
          <dgm:chMax val="1"/>
          <dgm:chPref val="1"/>
          <dgm:bulletEnabled val="1"/>
        </dgm:presLayoutVars>
      </dgm:prSet>
      <dgm:spPr/>
    </dgm:pt>
    <dgm:pt modelId="{B67C2A51-2716-4241-A7FF-F22B477316F3}" type="pres">
      <dgm:prSet presAssocID="{C7246E28-A702-48BE-A4AB-C96907F40836}" presName="ChildText" presStyleLbl="revTx" presStyleIdx="1" presStyleCnt="3" custScaleX="420124" custLinFactX="64819" custLinFactNeighborX="100000" custLinFactNeighborY="24426">
        <dgm:presLayoutVars>
          <dgm:chMax val="0"/>
          <dgm:chPref val="0"/>
          <dgm:bulletEnabled val="1"/>
        </dgm:presLayoutVars>
      </dgm:prSet>
      <dgm:spPr/>
    </dgm:pt>
    <dgm:pt modelId="{5D847DE9-28FB-4200-8DBD-2BFD7ECCD10E}" type="pres">
      <dgm:prSet presAssocID="{654AAA88-DDA2-4E19-9B9F-D370E76B700E}" presName="sibTrans" presStyleCnt="0"/>
      <dgm:spPr/>
    </dgm:pt>
    <dgm:pt modelId="{0E59C0BA-6E8B-4F5A-90FA-579B59F86DEE}" type="pres">
      <dgm:prSet presAssocID="{07ED7758-641D-4092-831A-549F0E6CB948}" presName="composite" presStyleCnt="0"/>
      <dgm:spPr/>
    </dgm:pt>
    <dgm:pt modelId="{751C55BC-D710-4150-9C7B-EBF501B36DFC}" type="pres">
      <dgm:prSet presAssocID="{07ED7758-641D-4092-831A-549F0E6CB948}" presName="bentUpArrow1" presStyleLbl="alignImgPlace1" presStyleIdx="2" presStyleCnt="3" custScaleX="116589" custScaleY="123713" custLinFactNeighborX="-81059" custLinFactNeighborY="61911"/>
      <dgm:spPr>
        <a:solidFill>
          <a:schemeClr val="accent1">
            <a:lumMod val="20000"/>
            <a:lumOff val="80000"/>
          </a:schemeClr>
        </a:solidFill>
      </dgm:spPr>
    </dgm:pt>
    <dgm:pt modelId="{D750FB35-5815-4732-90BE-6060F62FD11A}" type="pres">
      <dgm:prSet presAssocID="{07ED7758-641D-4092-831A-549F0E6CB948}" presName="ParentText" presStyleLbl="node1" presStyleIdx="2" presStyleCnt="4" custScaleX="342164" custScaleY="115810" custLinFactNeighborX="-86213" custLinFactNeighborY="42509">
        <dgm:presLayoutVars>
          <dgm:chMax val="1"/>
          <dgm:chPref val="1"/>
          <dgm:bulletEnabled val="1"/>
        </dgm:presLayoutVars>
      </dgm:prSet>
      <dgm:spPr/>
    </dgm:pt>
    <dgm:pt modelId="{5B9F24EE-73A4-4DC3-8945-22D22E9E5B16}" type="pres">
      <dgm:prSet presAssocID="{07ED7758-641D-4092-831A-549F0E6CB948}" presName="ChildText" presStyleLbl="revTx" presStyleIdx="2" presStyleCnt="3" custScaleX="321977" custLinFactX="53787" custLinFactNeighborX="100000" custLinFactNeighborY="46955">
        <dgm:presLayoutVars>
          <dgm:chMax val="0"/>
          <dgm:chPref val="0"/>
          <dgm:bulletEnabled val="1"/>
        </dgm:presLayoutVars>
      </dgm:prSet>
      <dgm:spPr/>
    </dgm:pt>
    <dgm:pt modelId="{AACDF499-3215-441E-A8CF-62BF3516DE86}" type="pres">
      <dgm:prSet presAssocID="{0EA5D8DB-8217-4C7D-BCB8-601D1ED78CB0}" presName="sibTrans" presStyleCnt="0"/>
      <dgm:spPr/>
    </dgm:pt>
    <dgm:pt modelId="{4CFCA809-791B-4B5D-B157-5F0A5411F616}" type="pres">
      <dgm:prSet presAssocID="{098BF14E-9514-4A03-9D60-33BC0BCBF6B8}" presName="composite" presStyleCnt="0"/>
      <dgm:spPr/>
    </dgm:pt>
    <dgm:pt modelId="{442CF8BD-E964-4D19-9955-73B7075023D6}" type="pres">
      <dgm:prSet presAssocID="{098BF14E-9514-4A03-9D60-33BC0BCBF6B8}" presName="ParentText" presStyleLbl="node1" presStyleIdx="3" presStyleCnt="4" custScaleX="329537" custLinFactNeighborX="-40754" custLinFactNeighborY="53438">
        <dgm:presLayoutVars>
          <dgm:chMax val="1"/>
          <dgm:chPref val="1"/>
          <dgm:bulletEnabled val="1"/>
        </dgm:presLayoutVars>
      </dgm:prSet>
      <dgm:spPr/>
    </dgm:pt>
  </dgm:ptLst>
  <dgm:cxnLst>
    <dgm:cxn modelId="{EAA0820E-5BCD-4B11-997D-EC7B1B029BE4}" type="presOf" srcId="{40EB84D9-EF84-4F7B-B551-18709E2954EA}" destId="{E4FF6727-8FDB-4B67-9522-08337A36A648}" srcOrd="0" destOrd="0" presId="urn:microsoft.com/office/officeart/2005/8/layout/StepDownProcess"/>
    <dgm:cxn modelId="{DF76B36A-E2E6-4659-BB2A-32C219AF6CAA}" type="presOf" srcId="{098BF14E-9514-4A03-9D60-33BC0BCBF6B8}" destId="{442CF8BD-E964-4D19-9955-73B7075023D6}" srcOrd="0" destOrd="0" presId="urn:microsoft.com/office/officeart/2005/8/layout/StepDownProcess"/>
    <dgm:cxn modelId="{89F6D484-107B-4348-A871-DD86ADC1834F}" type="presOf" srcId="{33D60553-D4E7-4BE3-A871-5E908F6ED2A0}" destId="{B67C2A51-2716-4241-A7FF-F22B477316F3}" srcOrd="0" destOrd="0" presId="urn:microsoft.com/office/officeart/2005/8/layout/StepDownProcess"/>
    <dgm:cxn modelId="{AC960A86-52C3-4735-A82B-05DC9AD6D758}" srcId="{148DECD4-B0A1-4539-806A-8D602542C99E}" destId="{C7246E28-A702-48BE-A4AB-C96907F40836}" srcOrd="1" destOrd="0" parTransId="{070F5ED6-9C9B-4B33-8FE7-82AC9DB9418C}" sibTransId="{654AAA88-DDA2-4E19-9B9F-D370E76B700E}"/>
    <dgm:cxn modelId="{8E691AA0-6782-4DF8-9375-630DB6201948}" srcId="{40EB84D9-EF84-4F7B-B551-18709E2954EA}" destId="{2A959EFD-B210-41B8-88FF-A81C99619599}" srcOrd="0" destOrd="0" parTransId="{5081ED88-E965-43B4-991E-580117CF25E7}" sibTransId="{4AF7EEBA-32A4-4587-8610-120EFE10A94C}"/>
    <dgm:cxn modelId="{64A2EEA1-AC4E-4289-BC41-5572524A5184}" type="presOf" srcId="{C7246E28-A702-48BE-A4AB-C96907F40836}" destId="{1CDD2C55-9DEB-42DC-AC40-58202CE646E6}" srcOrd="0" destOrd="0" presId="urn:microsoft.com/office/officeart/2005/8/layout/StepDownProcess"/>
    <dgm:cxn modelId="{13B0EDAF-BD13-4445-9932-1C34F68F2B2A}" srcId="{148DECD4-B0A1-4539-806A-8D602542C99E}" destId="{40EB84D9-EF84-4F7B-B551-18709E2954EA}" srcOrd="0" destOrd="0" parTransId="{D159DF88-E550-4E05-BE66-12B1CBA26AC0}" sibTransId="{9D885EBA-6EDC-42D0-9D39-AE91D2809B4D}"/>
    <dgm:cxn modelId="{CF02C7B8-191B-4C5C-A86A-F84464AD8B48}" srcId="{07ED7758-641D-4092-831A-549F0E6CB948}" destId="{02524D91-A0E6-49F6-AF07-CF80B0528A8F}" srcOrd="0" destOrd="0" parTransId="{C0C2C707-8B3C-43CE-814B-6DBB38A00FCD}" sibTransId="{B1A81C8C-9470-442C-BFB1-0A2D2A265562}"/>
    <dgm:cxn modelId="{8BCEA6C1-8D31-4684-9BEA-0D83EEF3204A}" srcId="{148DECD4-B0A1-4539-806A-8D602542C99E}" destId="{098BF14E-9514-4A03-9D60-33BC0BCBF6B8}" srcOrd="3" destOrd="0" parTransId="{8C74AF92-7358-4D64-B868-14E015EF828E}" sibTransId="{716F51BD-103B-444C-8742-8E7E47661F74}"/>
    <dgm:cxn modelId="{BB010EC2-2974-4C3C-A83F-17860C0095DB}" srcId="{148DECD4-B0A1-4539-806A-8D602542C99E}" destId="{07ED7758-641D-4092-831A-549F0E6CB948}" srcOrd="2" destOrd="0" parTransId="{2A967288-AEBC-4529-BC4B-29AC404285F5}" sibTransId="{0EA5D8DB-8217-4C7D-BCB8-601D1ED78CB0}"/>
    <dgm:cxn modelId="{AFE32CCA-33B0-4C5F-BBA9-281B5752188E}" type="presOf" srcId="{2A959EFD-B210-41B8-88FF-A81C99619599}" destId="{39D756FD-2AB7-453C-9362-C292F5EE0F4F}" srcOrd="0" destOrd="0" presId="urn:microsoft.com/office/officeart/2005/8/layout/StepDownProcess"/>
    <dgm:cxn modelId="{58B2C2D1-5D0F-42E5-803E-BAE3B2F48040}" type="presOf" srcId="{148DECD4-B0A1-4539-806A-8D602542C99E}" destId="{5A62DBBB-BCEF-4504-A920-C494F5DA4468}" srcOrd="0" destOrd="0" presId="urn:microsoft.com/office/officeart/2005/8/layout/StepDownProcess"/>
    <dgm:cxn modelId="{0509BDE7-E894-46B8-AB9A-39106F1987EE}" type="presOf" srcId="{07ED7758-641D-4092-831A-549F0E6CB948}" destId="{D750FB35-5815-4732-90BE-6060F62FD11A}" srcOrd="0" destOrd="0" presId="urn:microsoft.com/office/officeart/2005/8/layout/StepDownProcess"/>
    <dgm:cxn modelId="{DECDD9EA-E3ED-4F8B-A724-D72BC92C36EB}" srcId="{C7246E28-A702-48BE-A4AB-C96907F40836}" destId="{33D60553-D4E7-4BE3-A871-5E908F6ED2A0}" srcOrd="0" destOrd="0" parTransId="{19420ED5-294F-481F-AD68-C0EE5214CA3E}" sibTransId="{18C86C10-BC60-4109-8A7D-26C20BF2FE15}"/>
    <dgm:cxn modelId="{B7416AFD-9B37-434C-A4A3-3B71F058AB0D}" type="presOf" srcId="{02524D91-A0E6-49F6-AF07-CF80B0528A8F}" destId="{5B9F24EE-73A4-4DC3-8945-22D22E9E5B16}" srcOrd="0" destOrd="0" presId="urn:microsoft.com/office/officeart/2005/8/layout/StepDownProcess"/>
    <dgm:cxn modelId="{DABDE83A-D1B0-4913-BEF6-35BA17802999}" type="presParOf" srcId="{5A62DBBB-BCEF-4504-A920-C494F5DA4468}" destId="{BDB86DA1-82C6-4327-8B74-F23D5C1A50D9}" srcOrd="0" destOrd="0" presId="urn:microsoft.com/office/officeart/2005/8/layout/StepDownProcess"/>
    <dgm:cxn modelId="{28E5B652-D336-4242-9EE2-77B0048A921A}" type="presParOf" srcId="{BDB86DA1-82C6-4327-8B74-F23D5C1A50D9}" destId="{0BACD70B-4E37-4484-9A49-E340F77A9A29}" srcOrd="0" destOrd="0" presId="urn:microsoft.com/office/officeart/2005/8/layout/StepDownProcess"/>
    <dgm:cxn modelId="{4ABD2925-3773-4D03-B170-8659B590704D}" type="presParOf" srcId="{BDB86DA1-82C6-4327-8B74-F23D5C1A50D9}" destId="{E4FF6727-8FDB-4B67-9522-08337A36A648}" srcOrd="1" destOrd="0" presId="urn:microsoft.com/office/officeart/2005/8/layout/StepDownProcess"/>
    <dgm:cxn modelId="{61658A45-67BC-4945-902E-F5D21C08F042}" type="presParOf" srcId="{BDB86DA1-82C6-4327-8B74-F23D5C1A50D9}" destId="{39D756FD-2AB7-453C-9362-C292F5EE0F4F}" srcOrd="2" destOrd="0" presId="urn:microsoft.com/office/officeart/2005/8/layout/StepDownProcess"/>
    <dgm:cxn modelId="{DC552AFE-BA44-4B15-B306-7627778DF756}" type="presParOf" srcId="{5A62DBBB-BCEF-4504-A920-C494F5DA4468}" destId="{7BD8C1FB-8E8F-4B84-BDA4-E7D0342E86DC}" srcOrd="1" destOrd="0" presId="urn:microsoft.com/office/officeart/2005/8/layout/StepDownProcess"/>
    <dgm:cxn modelId="{FEF3B188-F0D3-40CE-8704-646FA93036CB}" type="presParOf" srcId="{5A62DBBB-BCEF-4504-A920-C494F5DA4468}" destId="{449FDA60-EF8E-4B04-B6DF-8779C49D63C2}" srcOrd="2" destOrd="0" presId="urn:microsoft.com/office/officeart/2005/8/layout/StepDownProcess"/>
    <dgm:cxn modelId="{40242F6D-43D6-41BD-A6AA-0C9D454F0954}" type="presParOf" srcId="{449FDA60-EF8E-4B04-B6DF-8779C49D63C2}" destId="{8F815706-267B-4C1D-9675-44B9FC71F4E9}" srcOrd="0" destOrd="0" presId="urn:microsoft.com/office/officeart/2005/8/layout/StepDownProcess"/>
    <dgm:cxn modelId="{CC3195E7-B7A3-47C4-B950-285A34991CCA}" type="presParOf" srcId="{449FDA60-EF8E-4B04-B6DF-8779C49D63C2}" destId="{1CDD2C55-9DEB-42DC-AC40-58202CE646E6}" srcOrd="1" destOrd="0" presId="urn:microsoft.com/office/officeart/2005/8/layout/StepDownProcess"/>
    <dgm:cxn modelId="{B83572EF-C2AE-4E64-BE68-A08A8B426E05}" type="presParOf" srcId="{449FDA60-EF8E-4B04-B6DF-8779C49D63C2}" destId="{B67C2A51-2716-4241-A7FF-F22B477316F3}" srcOrd="2" destOrd="0" presId="urn:microsoft.com/office/officeart/2005/8/layout/StepDownProcess"/>
    <dgm:cxn modelId="{0C91CDAB-81CD-41CF-B6EE-A38FEE0493B5}" type="presParOf" srcId="{5A62DBBB-BCEF-4504-A920-C494F5DA4468}" destId="{5D847DE9-28FB-4200-8DBD-2BFD7ECCD10E}" srcOrd="3" destOrd="0" presId="urn:microsoft.com/office/officeart/2005/8/layout/StepDownProcess"/>
    <dgm:cxn modelId="{D94327D7-BBFB-457A-86D6-F977A320F9C4}" type="presParOf" srcId="{5A62DBBB-BCEF-4504-A920-C494F5DA4468}" destId="{0E59C0BA-6E8B-4F5A-90FA-579B59F86DEE}" srcOrd="4" destOrd="0" presId="urn:microsoft.com/office/officeart/2005/8/layout/StepDownProcess"/>
    <dgm:cxn modelId="{2D8D5707-DBC0-4F96-B6FE-8B2C6B2A1DE7}" type="presParOf" srcId="{0E59C0BA-6E8B-4F5A-90FA-579B59F86DEE}" destId="{751C55BC-D710-4150-9C7B-EBF501B36DFC}" srcOrd="0" destOrd="0" presId="urn:microsoft.com/office/officeart/2005/8/layout/StepDownProcess"/>
    <dgm:cxn modelId="{14B07C29-B046-4246-9EBE-6E97E94198F4}" type="presParOf" srcId="{0E59C0BA-6E8B-4F5A-90FA-579B59F86DEE}" destId="{D750FB35-5815-4732-90BE-6060F62FD11A}" srcOrd="1" destOrd="0" presId="urn:microsoft.com/office/officeart/2005/8/layout/StepDownProcess"/>
    <dgm:cxn modelId="{CD6BDA6B-1887-46DA-8422-65A9137D9BAE}" type="presParOf" srcId="{0E59C0BA-6E8B-4F5A-90FA-579B59F86DEE}" destId="{5B9F24EE-73A4-4DC3-8945-22D22E9E5B16}" srcOrd="2" destOrd="0" presId="urn:microsoft.com/office/officeart/2005/8/layout/StepDownProcess"/>
    <dgm:cxn modelId="{5DE64AD7-0A98-4B87-BDE0-F0EAF7221A7D}" type="presParOf" srcId="{5A62DBBB-BCEF-4504-A920-C494F5DA4468}" destId="{AACDF499-3215-441E-A8CF-62BF3516DE86}" srcOrd="5" destOrd="0" presId="urn:microsoft.com/office/officeart/2005/8/layout/StepDownProcess"/>
    <dgm:cxn modelId="{57B17458-3B6A-43F1-8B99-0DE1640A2340}" type="presParOf" srcId="{5A62DBBB-BCEF-4504-A920-C494F5DA4468}" destId="{4CFCA809-791B-4B5D-B157-5F0A5411F616}" srcOrd="6" destOrd="0" presId="urn:microsoft.com/office/officeart/2005/8/layout/StepDownProcess"/>
    <dgm:cxn modelId="{E4570D76-6178-401E-BAD1-D20F5C4B85A1}" type="presParOf" srcId="{4CFCA809-791B-4B5D-B157-5F0A5411F616}" destId="{442CF8BD-E964-4D19-9955-73B7075023D6}" srcOrd="0" destOrd="0" presId="urn:microsoft.com/office/officeart/2005/8/layout/StepDownProcess"/>
  </dgm:cxnLst>
  <dgm:bg/>
  <dgm:whole/>
  <dgm:extLst>
    <a:ext uri="http://schemas.microsoft.com/office/drawing/2008/diagram">
      <dsp:dataModelExt xmlns:dsp="http://schemas.microsoft.com/office/drawing/2008/diagram" relId="rId44"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56222-E538-4707-9D52-8E35F1264453}">
      <dsp:nvSpPr>
        <dsp:cNvPr id="0" name=""/>
        <dsp:cNvSpPr/>
      </dsp:nvSpPr>
      <dsp:spPr>
        <a:xfrm>
          <a:off x="0" y="4618"/>
          <a:ext cx="5996940" cy="524160"/>
        </a:xfrm>
        <a:prstGeom prst="roundRect">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ТКО</a:t>
          </a:r>
        </a:p>
      </dsp:txBody>
      <dsp:txXfrm>
        <a:off x="25587" y="30205"/>
        <a:ext cx="5945766" cy="472986"/>
      </dsp:txXfrm>
    </dsp:sp>
    <dsp:sp modelId="{08DDB73B-F7A4-4A66-AED8-FDE301EA89D3}">
      <dsp:nvSpPr>
        <dsp:cNvPr id="0" name=""/>
        <dsp:cNvSpPr/>
      </dsp:nvSpPr>
      <dsp:spPr>
        <a:xfrm>
          <a:off x="0" y="528778"/>
          <a:ext cx="5996940" cy="82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40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ru-RU" sz="1200" kern="1200">
              <a:latin typeface="Times New Roman" panose="02020603050405020304" pitchFamily="18" charset="0"/>
              <a:cs typeface="Times New Roman" panose="02020603050405020304" pitchFamily="18" charset="0"/>
            </a:rPr>
            <a:t>обеспечение сотрудников учреждений и органов УИС современными технико-криминалистическими средствами и обучены приемам и методам их использования, включая регистрацию, фотографирование, аудио- и видеофиксацию, дактилоскопию осужденных и иных лиц, а также работу со следами преступлений при проведении неотложных следственных действий</a:t>
          </a:r>
        </a:p>
      </dsp:txBody>
      <dsp:txXfrm>
        <a:off x="0" y="528778"/>
        <a:ext cx="5996940" cy="825930"/>
      </dsp:txXfrm>
    </dsp:sp>
    <dsp:sp modelId="{73F9E718-3DA6-46E6-BEE0-8F654DBC6601}">
      <dsp:nvSpPr>
        <dsp:cNvPr id="0" name=""/>
        <dsp:cNvSpPr/>
      </dsp:nvSpPr>
      <dsp:spPr>
        <a:xfrm>
          <a:off x="0" y="1354708"/>
          <a:ext cx="5996940" cy="524160"/>
        </a:xfrm>
        <a:prstGeom prst="roundRect">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Тактико-криминалистическое обеспечение</a:t>
          </a:r>
        </a:p>
      </dsp:txBody>
      <dsp:txXfrm>
        <a:off x="25587" y="1380295"/>
        <a:ext cx="5945766" cy="472986"/>
      </dsp:txXfrm>
    </dsp:sp>
    <dsp:sp modelId="{062B8024-750C-4BAE-86DC-3EDA67C658DC}">
      <dsp:nvSpPr>
        <dsp:cNvPr id="0" name=""/>
        <dsp:cNvSpPr/>
      </dsp:nvSpPr>
      <dsp:spPr>
        <a:xfrm>
          <a:off x="0" y="1878868"/>
          <a:ext cx="5996940" cy="507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40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ru-RU" sz="1200" kern="1200">
              <a:latin typeface="Times New Roman" panose="02020603050405020304" pitchFamily="18" charset="0"/>
              <a:cs typeface="Times New Roman" panose="02020603050405020304" pitchFamily="18" charset="0"/>
            </a:rPr>
            <a:t>предоставление сотрудникам учреждений и органов УИС системы тактико-криминалистических знаний и разрабатываемых на их основе тактических приемов и комбинаций проведения неотложных следственных действий</a:t>
          </a:r>
        </a:p>
      </dsp:txBody>
      <dsp:txXfrm>
        <a:off x="0" y="1878868"/>
        <a:ext cx="5996940" cy="507150"/>
      </dsp:txXfrm>
    </dsp:sp>
    <dsp:sp modelId="{B17BD6F9-7A23-491F-A504-D8622EF37B40}">
      <dsp:nvSpPr>
        <dsp:cNvPr id="0" name=""/>
        <dsp:cNvSpPr/>
      </dsp:nvSpPr>
      <dsp:spPr>
        <a:xfrm>
          <a:off x="0" y="2386018"/>
          <a:ext cx="5996940" cy="524160"/>
        </a:xfrm>
        <a:prstGeom prst="roundRect">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Методико-криминалистическое обеспечение</a:t>
          </a:r>
        </a:p>
      </dsp:txBody>
      <dsp:txXfrm>
        <a:off x="25587" y="2411605"/>
        <a:ext cx="5945766" cy="472986"/>
      </dsp:txXfrm>
    </dsp:sp>
    <dsp:sp modelId="{E4072B10-461C-412F-9E37-2C19C6837267}">
      <dsp:nvSpPr>
        <dsp:cNvPr id="0" name=""/>
        <dsp:cNvSpPr/>
      </dsp:nvSpPr>
      <dsp:spPr>
        <a:xfrm>
          <a:off x="0" y="2910178"/>
          <a:ext cx="5996940" cy="82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40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ru-RU" sz="1200" kern="1200">
              <a:latin typeface="Times New Roman" panose="02020603050405020304" pitchFamily="18" charset="0"/>
              <a:cs typeface="Times New Roman" panose="02020603050405020304" pitchFamily="18" charset="0"/>
            </a:rPr>
            <a:t>предоставление сотрудникам учреждений и органов УИС системы методико-криминалистических знаний и разрабатываемых на их основе методик расследования преступлений против установленного порядка несения службы, совершенных сотрудниками, а также преступлений, совершенных в расположении указанных учреждений и органов иными лицами</a:t>
          </a:r>
        </a:p>
      </dsp:txBody>
      <dsp:txXfrm>
        <a:off x="0" y="2910178"/>
        <a:ext cx="5996940" cy="825930"/>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40F3E-6D76-4D67-A597-83800E624A91}">
      <dsp:nvSpPr>
        <dsp:cNvPr id="0" name=""/>
        <dsp:cNvSpPr/>
      </dsp:nvSpPr>
      <dsp:spPr>
        <a:xfrm>
          <a:off x="4979043" y="1676159"/>
          <a:ext cx="91440" cy="411293"/>
        </a:xfrm>
        <a:custGeom>
          <a:avLst/>
          <a:gdLst/>
          <a:ahLst/>
          <a:cxnLst/>
          <a:rect l="0" t="0" r="0" b="0"/>
          <a:pathLst>
            <a:path>
              <a:moveTo>
                <a:pt x="45720" y="0"/>
              </a:moveTo>
              <a:lnTo>
                <a:pt x="45720" y="41129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FAE8E8-479F-44B0-95EE-F68F3388880C}">
      <dsp:nvSpPr>
        <dsp:cNvPr id="0" name=""/>
        <dsp:cNvSpPr/>
      </dsp:nvSpPr>
      <dsp:spPr>
        <a:xfrm>
          <a:off x="3008103" y="660361"/>
          <a:ext cx="2016659" cy="411293"/>
        </a:xfrm>
        <a:custGeom>
          <a:avLst/>
          <a:gdLst/>
          <a:ahLst/>
          <a:cxnLst/>
          <a:rect l="0" t="0" r="0" b="0"/>
          <a:pathLst>
            <a:path>
              <a:moveTo>
                <a:pt x="0" y="0"/>
              </a:moveTo>
              <a:lnTo>
                <a:pt x="0" y="280284"/>
              </a:lnTo>
              <a:lnTo>
                <a:pt x="2016659" y="280284"/>
              </a:lnTo>
              <a:lnTo>
                <a:pt x="2016659" y="41129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94146D-9C37-445F-8910-D8F64031263D}">
      <dsp:nvSpPr>
        <dsp:cNvPr id="0" name=""/>
        <dsp:cNvSpPr/>
      </dsp:nvSpPr>
      <dsp:spPr>
        <a:xfrm>
          <a:off x="2940131" y="1630801"/>
          <a:ext cx="91440" cy="411293"/>
        </a:xfrm>
        <a:custGeom>
          <a:avLst/>
          <a:gdLst/>
          <a:ahLst/>
          <a:cxnLst/>
          <a:rect l="0" t="0" r="0" b="0"/>
          <a:pathLst>
            <a:path>
              <a:moveTo>
                <a:pt x="45720" y="0"/>
              </a:moveTo>
              <a:lnTo>
                <a:pt x="45720" y="41129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533A90-D16C-4ED9-95FB-5A7923781EEE}">
      <dsp:nvSpPr>
        <dsp:cNvPr id="0" name=""/>
        <dsp:cNvSpPr/>
      </dsp:nvSpPr>
      <dsp:spPr>
        <a:xfrm>
          <a:off x="2940131" y="660361"/>
          <a:ext cx="91440" cy="411293"/>
        </a:xfrm>
        <a:custGeom>
          <a:avLst/>
          <a:gdLst/>
          <a:ahLst/>
          <a:cxnLst/>
          <a:rect l="0" t="0" r="0" b="0"/>
          <a:pathLst>
            <a:path>
              <a:moveTo>
                <a:pt x="67972" y="0"/>
              </a:moveTo>
              <a:lnTo>
                <a:pt x="67972" y="280284"/>
              </a:lnTo>
              <a:lnTo>
                <a:pt x="45720" y="280284"/>
              </a:lnTo>
              <a:lnTo>
                <a:pt x="45720" y="41129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B7646AF-FD23-44DC-9E84-87604B2CAD3B}">
      <dsp:nvSpPr>
        <dsp:cNvPr id="0" name=""/>
        <dsp:cNvSpPr/>
      </dsp:nvSpPr>
      <dsp:spPr>
        <a:xfrm>
          <a:off x="901629" y="1658100"/>
          <a:ext cx="91440" cy="411293"/>
        </a:xfrm>
        <a:custGeom>
          <a:avLst/>
          <a:gdLst/>
          <a:ahLst/>
          <a:cxnLst/>
          <a:rect l="0" t="0" r="0" b="0"/>
          <a:pathLst>
            <a:path>
              <a:moveTo>
                <a:pt x="45720" y="0"/>
              </a:moveTo>
              <a:lnTo>
                <a:pt x="45720" y="41129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4443AF-25E1-4CFE-AC40-5E1E7754C9ED}">
      <dsp:nvSpPr>
        <dsp:cNvPr id="0" name=""/>
        <dsp:cNvSpPr/>
      </dsp:nvSpPr>
      <dsp:spPr>
        <a:xfrm>
          <a:off x="947349" y="660361"/>
          <a:ext cx="2060754" cy="411293"/>
        </a:xfrm>
        <a:custGeom>
          <a:avLst/>
          <a:gdLst/>
          <a:ahLst/>
          <a:cxnLst/>
          <a:rect l="0" t="0" r="0" b="0"/>
          <a:pathLst>
            <a:path>
              <a:moveTo>
                <a:pt x="2060754" y="0"/>
              </a:moveTo>
              <a:lnTo>
                <a:pt x="2060754" y="280284"/>
              </a:lnTo>
              <a:lnTo>
                <a:pt x="0" y="280284"/>
              </a:lnTo>
              <a:lnTo>
                <a:pt x="0" y="41129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BE2F0C-95FC-4DED-B787-70851F2A99BF}">
      <dsp:nvSpPr>
        <dsp:cNvPr id="0" name=""/>
        <dsp:cNvSpPr/>
      </dsp:nvSpPr>
      <dsp:spPr>
        <a:xfrm>
          <a:off x="1590759" y="172579"/>
          <a:ext cx="2834688" cy="4877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739CA-6562-4020-8B9C-CBD2DABAD0B6}">
      <dsp:nvSpPr>
        <dsp:cNvPr id="0" name=""/>
        <dsp:cNvSpPr/>
      </dsp:nvSpPr>
      <dsp:spPr>
        <a:xfrm>
          <a:off x="1747891" y="321855"/>
          <a:ext cx="2834688" cy="48778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b="0" i="0" kern="1200">
              <a:latin typeface="Times New Roman" pitchFamily="18" charset="0"/>
              <a:cs typeface="Times New Roman" pitchFamily="18" charset="0"/>
            </a:rPr>
            <a:t>Технико-криминалистическое обеспечение</a:t>
          </a:r>
          <a:endParaRPr lang="ru-RU" sz="1200" i="0" kern="1200">
            <a:latin typeface="Times New Roman" pitchFamily="18" charset="0"/>
            <a:cs typeface="Times New Roman" pitchFamily="18" charset="0"/>
          </a:endParaRPr>
        </a:p>
      </dsp:txBody>
      <dsp:txXfrm>
        <a:off x="1762178" y="336142"/>
        <a:ext cx="2806114" cy="459207"/>
      </dsp:txXfrm>
    </dsp:sp>
    <dsp:sp modelId="{8D055911-5B50-4D5B-BF16-AE37CB313DAB}">
      <dsp:nvSpPr>
        <dsp:cNvPr id="0" name=""/>
        <dsp:cNvSpPr/>
      </dsp:nvSpPr>
      <dsp:spPr>
        <a:xfrm>
          <a:off x="284348" y="1071654"/>
          <a:ext cx="1326001" cy="5864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F618F1-D403-437C-935B-8D99DB76C93B}">
      <dsp:nvSpPr>
        <dsp:cNvPr id="0" name=""/>
        <dsp:cNvSpPr/>
      </dsp:nvSpPr>
      <dsp:spPr>
        <a:xfrm>
          <a:off x="441480" y="1220930"/>
          <a:ext cx="1326001" cy="5864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b="0" i="0" kern="1200">
              <a:latin typeface="Times New Roman" pitchFamily="18" charset="0"/>
              <a:cs typeface="Times New Roman" pitchFamily="18" charset="0"/>
            </a:rPr>
            <a:t>Научно-технические средства </a:t>
          </a:r>
          <a:endParaRPr lang="ru-RU" sz="1200" i="0" kern="1200">
            <a:latin typeface="Times New Roman" pitchFamily="18" charset="0"/>
            <a:cs typeface="Times New Roman" pitchFamily="18" charset="0"/>
          </a:endParaRPr>
        </a:p>
      </dsp:txBody>
      <dsp:txXfrm>
        <a:off x="458656" y="1238106"/>
        <a:ext cx="1291649" cy="552094"/>
      </dsp:txXfrm>
    </dsp:sp>
    <dsp:sp modelId="{16205EFE-1B12-45ED-84E3-6CD20CF18916}">
      <dsp:nvSpPr>
        <dsp:cNvPr id="0" name=""/>
        <dsp:cNvSpPr/>
      </dsp:nvSpPr>
      <dsp:spPr>
        <a:xfrm>
          <a:off x="4084" y="2069394"/>
          <a:ext cx="1886530" cy="10343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BD2BAB-6986-4F05-939C-C7EE3841E587}">
      <dsp:nvSpPr>
        <dsp:cNvPr id="0" name=""/>
        <dsp:cNvSpPr/>
      </dsp:nvSpPr>
      <dsp:spPr>
        <a:xfrm>
          <a:off x="161216" y="2218670"/>
          <a:ext cx="1886530" cy="10343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b="0" i="0" kern="1200">
              <a:latin typeface="Times New Roman" pitchFamily="18" charset="0"/>
              <a:cs typeface="Times New Roman" pitchFamily="18" charset="0"/>
            </a:rPr>
            <a:t>Средства, используемые</a:t>
          </a:r>
          <a:br>
            <a:rPr lang="ru-RU" sz="1200" b="0" i="0" kern="1200">
              <a:latin typeface="Times New Roman" pitchFamily="18" charset="0"/>
              <a:cs typeface="Times New Roman" pitchFamily="18" charset="0"/>
            </a:rPr>
          </a:br>
          <a:r>
            <a:rPr lang="ru-RU" sz="1200" b="0" i="0" kern="1200">
              <a:latin typeface="Times New Roman" pitchFamily="18" charset="0"/>
              <a:cs typeface="Times New Roman" pitchFamily="18" charset="0"/>
            </a:rPr>
            <a:t>для обнаружения, фиксации, изъятия и исследования</a:t>
          </a:r>
          <a:br>
            <a:rPr lang="ru-RU" sz="1200" b="0" i="0" kern="1200">
              <a:latin typeface="Times New Roman" pitchFamily="18" charset="0"/>
              <a:cs typeface="Times New Roman" pitchFamily="18" charset="0"/>
            </a:rPr>
          </a:br>
          <a:r>
            <a:rPr lang="ru-RU" sz="1200" b="0" i="0" kern="1200">
              <a:latin typeface="Times New Roman" pitchFamily="18" charset="0"/>
              <a:cs typeface="Times New Roman" pitchFamily="18" charset="0"/>
            </a:rPr>
            <a:t>доказательств</a:t>
          </a:r>
          <a:endParaRPr lang="ru-RU" sz="1200" i="0" kern="1200">
            <a:latin typeface="Times New Roman" pitchFamily="18" charset="0"/>
            <a:cs typeface="Times New Roman" pitchFamily="18" charset="0"/>
          </a:endParaRPr>
        </a:p>
      </dsp:txBody>
      <dsp:txXfrm>
        <a:off x="191511" y="2248965"/>
        <a:ext cx="1825940" cy="973747"/>
      </dsp:txXfrm>
    </dsp:sp>
    <dsp:sp modelId="{DBDEE97D-90D0-4A91-947F-6316E728476B}">
      <dsp:nvSpPr>
        <dsp:cNvPr id="0" name=""/>
        <dsp:cNvSpPr/>
      </dsp:nvSpPr>
      <dsp:spPr>
        <a:xfrm>
          <a:off x="2278756" y="1071654"/>
          <a:ext cx="1414190" cy="5591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D8ED1-5AFE-4A18-9023-8A10844D523B}">
      <dsp:nvSpPr>
        <dsp:cNvPr id="0" name=""/>
        <dsp:cNvSpPr/>
      </dsp:nvSpPr>
      <dsp:spPr>
        <a:xfrm>
          <a:off x="2435888" y="1220930"/>
          <a:ext cx="1414190" cy="5591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b="0" i="0" kern="1200">
              <a:latin typeface="Times New Roman" pitchFamily="18" charset="0"/>
              <a:cs typeface="Times New Roman" pitchFamily="18" charset="0"/>
            </a:rPr>
            <a:t>Специальная техника</a:t>
          </a:r>
          <a:endParaRPr lang="ru-RU" sz="1200" i="0" kern="1200">
            <a:latin typeface="Times New Roman" pitchFamily="18" charset="0"/>
            <a:cs typeface="Times New Roman" pitchFamily="18" charset="0"/>
          </a:endParaRPr>
        </a:p>
      </dsp:txBody>
      <dsp:txXfrm>
        <a:off x="2452265" y="1237307"/>
        <a:ext cx="1381436" cy="526392"/>
      </dsp:txXfrm>
    </dsp:sp>
    <dsp:sp modelId="{CB9A0D1D-2608-4CA8-9C3F-EC46440BC0C6}">
      <dsp:nvSpPr>
        <dsp:cNvPr id="0" name=""/>
        <dsp:cNvSpPr/>
      </dsp:nvSpPr>
      <dsp:spPr>
        <a:xfrm>
          <a:off x="2204878" y="2042095"/>
          <a:ext cx="1561945" cy="10506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92272-38C9-43BE-AB06-B7EBAD4D9413}">
      <dsp:nvSpPr>
        <dsp:cNvPr id="0" name=""/>
        <dsp:cNvSpPr/>
      </dsp:nvSpPr>
      <dsp:spPr>
        <a:xfrm>
          <a:off x="2362010" y="2191370"/>
          <a:ext cx="1561945" cy="10506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b="0" i="0" kern="1200">
              <a:latin typeface="Times New Roman" pitchFamily="18" charset="0"/>
              <a:cs typeface="Times New Roman" pitchFamily="18" charset="0"/>
            </a:rPr>
            <a:t>Специальные технические средства, используемые</a:t>
          </a:r>
          <a:br>
            <a:rPr lang="ru-RU" sz="1200" b="0" i="0" kern="1200">
              <a:latin typeface="Times New Roman" pitchFamily="18" charset="0"/>
              <a:cs typeface="Times New Roman" pitchFamily="18" charset="0"/>
            </a:rPr>
          </a:br>
          <a:r>
            <a:rPr lang="ru-RU" sz="1200" b="0" i="0" kern="1200">
              <a:latin typeface="Times New Roman" pitchFamily="18" charset="0"/>
              <a:cs typeface="Times New Roman" pitchFamily="18" charset="0"/>
            </a:rPr>
            <a:t>негласно</a:t>
          </a:r>
          <a:endParaRPr lang="ru-RU" sz="1200" i="0" kern="1200">
            <a:latin typeface="Times New Roman" pitchFamily="18" charset="0"/>
            <a:cs typeface="Times New Roman" pitchFamily="18" charset="0"/>
          </a:endParaRPr>
        </a:p>
      </dsp:txBody>
      <dsp:txXfrm>
        <a:off x="2392781" y="2222141"/>
        <a:ext cx="1500403" cy="989067"/>
      </dsp:txXfrm>
    </dsp:sp>
    <dsp:sp modelId="{F0787AA1-BAA5-4DC6-AB61-32EBE3CBBD15}">
      <dsp:nvSpPr>
        <dsp:cNvPr id="0" name=""/>
        <dsp:cNvSpPr/>
      </dsp:nvSpPr>
      <dsp:spPr>
        <a:xfrm>
          <a:off x="4317668" y="1071654"/>
          <a:ext cx="1414190" cy="604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6B191-DE24-4B5D-A391-175690BE2B9C}">
      <dsp:nvSpPr>
        <dsp:cNvPr id="0" name=""/>
        <dsp:cNvSpPr/>
      </dsp:nvSpPr>
      <dsp:spPr>
        <a:xfrm>
          <a:off x="4474800" y="1220930"/>
          <a:ext cx="1414190" cy="604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b="0" i="0" kern="1200">
              <a:latin typeface="Times New Roman" pitchFamily="18" charset="0"/>
              <a:cs typeface="Times New Roman" pitchFamily="18" charset="0"/>
            </a:rPr>
            <a:t>Технические средства охраны</a:t>
          </a:r>
          <a:br>
            <a:rPr lang="ru-RU" sz="1200" b="0" i="0" kern="1200">
              <a:latin typeface="Times New Roman" pitchFamily="18" charset="0"/>
              <a:cs typeface="Times New Roman" pitchFamily="18" charset="0"/>
            </a:rPr>
          </a:br>
          <a:r>
            <a:rPr lang="ru-RU" sz="1200" b="0" i="0" kern="1200">
              <a:latin typeface="Times New Roman" pitchFamily="18" charset="0"/>
              <a:cs typeface="Times New Roman" pitchFamily="18" charset="0"/>
            </a:rPr>
            <a:t>и надзора </a:t>
          </a:r>
          <a:endParaRPr lang="ru-RU" sz="1200" i="0" kern="1200">
            <a:latin typeface="Times New Roman" pitchFamily="18" charset="0"/>
            <a:cs typeface="Times New Roman" pitchFamily="18" charset="0"/>
          </a:endParaRPr>
        </a:p>
      </dsp:txBody>
      <dsp:txXfrm>
        <a:off x="4492505" y="1238635"/>
        <a:ext cx="1378780" cy="569095"/>
      </dsp:txXfrm>
    </dsp:sp>
    <dsp:sp modelId="{63592E26-CBE4-47B8-B534-17E2D1B0AA88}">
      <dsp:nvSpPr>
        <dsp:cNvPr id="0" name=""/>
        <dsp:cNvSpPr/>
      </dsp:nvSpPr>
      <dsp:spPr>
        <a:xfrm>
          <a:off x="4081088" y="2087453"/>
          <a:ext cx="1887350" cy="9824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3AD19D-8BD2-40A3-A60C-B9557C07128B}">
      <dsp:nvSpPr>
        <dsp:cNvPr id="0" name=""/>
        <dsp:cNvSpPr/>
      </dsp:nvSpPr>
      <dsp:spPr>
        <a:xfrm>
          <a:off x="4238220" y="2236729"/>
          <a:ext cx="1887350" cy="9824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b="0" i="0" kern="1200">
              <a:latin typeface="Times New Roman" pitchFamily="18" charset="0"/>
              <a:cs typeface="Times New Roman" pitchFamily="18" charset="0"/>
            </a:rPr>
            <a:t>Средства, используемые</a:t>
          </a:r>
          <a:br>
            <a:rPr lang="ru-RU" sz="1200" b="0" i="0" kern="1200">
              <a:latin typeface="Times New Roman" pitchFamily="18" charset="0"/>
              <a:cs typeface="Times New Roman" pitchFamily="18" charset="0"/>
            </a:rPr>
          </a:br>
          <a:r>
            <a:rPr lang="ru-RU" sz="1200" b="0" i="0" kern="1200">
              <a:latin typeface="Times New Roman" pitchFamily="18" charset="0"/>
              <a:cs typeface="Times New Roman" pitchFamily="18" charset="0"/>
            </a:rPr>
            <a:t>в повседневной деятельности</a:t>
          </a:r>
          <a:br>
            <a:rPr lang="ru-RU" sz="1200" b="0" i="0" kern="1200">
              <a:latin typeface="Times New Roman" pitchFamily="18" charset="0"/>
              <a:cs typeface="Times New Roman" pitchFamily="18" charset="0"/>
            </a:rPr>
          </a:br>
          <a:r>
            <a:rPr lang="ru-RU" sz="1200" b="0" i="0" kern="1200">
              <a:latin typeface="Times New Roman" pitchFamily="18" charset="0"/>
              <a:cs typeface="Times New Roman" pitchFamily="18" charset="0"/>
            </a:rPr>
            <a:t>исправительных учреждений</a:t>
          </a:r>
          <a:endParaRPr lang="ru-RU" sz="1200" i="0" kern="1200">
            <a:latin typeface="Times New Roman" pitchFamily="18" charset="0"/>
            <a:cs typeface="Times New Roman" pitchFamily="18" charset="0"/>
          </a:endParaRPr>
        </a:p>
      </dsp:txBody>
      <dsp:txXfrm>
        <a:off x="4266996" y="2265505"/>
        <a:ext cx="1829798" cy="924943"/>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D7114-96E1-4F7E-A627-8AB38AF5DB57}">
      <dsp:nvSpPr>
        <dsp:cNvPr id="0" name=""/>
        <dsp:cNvSpPr/>
      </dsp:nvSpPr>
      <dsp:spPr>
        <a:xfrm>
          <a:off x="1869" y="10102"/>
          <a:ext cx="1822742" cy="729097"/>
        </a:xfrm>
        <a:prstGeom prst="rect">
          <a:avLst/>
        </a:prstGeom>
        <a:solidFill>
          <a:schemeClr val="accent5">
            <a:lumMod val="20000"/>
            <a:lumOff val="8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Общие средства и методы</a:t>
          </a:r>
        </a:p>
      </dsp:txBody>
      <dsp:txXfrm>
        <a:off x="1869" y="10102"/>
        <a:ext cx="1822742" cy="729097"/>
      </dsp:txXfrm>
    </dsp:sp>
    <dsp:sp modelId="{346E9BD3-E887-4BE2-BE16-03E430AD67E0}">
      <dsp:nvSpPr>
        <dsp:cNvPr id="0" name=""/>
        <dsp:cNvSpPr/>
      </dsp:nvSpPr>
      <dsp:spPr>
        <a:xfrm>
          <a:off x="1869" y="739200"/>
          <a:ext cx="1822742" cy="2717550"/>
        </a:xfrm>
        <a:prstGeom prst="rect">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ru-RU" sz="1200" kern="1200">
              <a:solidFill>
                <a:sysClr val="windowText" lastClr="000000"/>
              </a:solidFill>
              <a:latin typeface="Times New Roman" panose="02020603050405020304" pitchFamily="18" charset="0"/>
              <a:cs typeface="Times New Roman" panose="02020603050405020304" pitchFamily="18" charset="0"/>
            </a:rPr>
            <a:t>Широко используются в разных областях науки и техники и применяются в УМБ без модификации</a:t>
          </a:r>
        </a:p>
        <a:p>
          <a:pPr marL="114300" lvl="1" indent="-114300" algn="l" defTabSz="533400">
            <a:lnSpc>
              <a:spcPct val="90000"/>
            </a:lnSpc>
            <a:spcBef>
              <a:spcPct val="0"/>
            </a:spcBef>
            <a:spcAft>
              <a:spcPct val="15000"/>
            </a:spcAft>
            <a:buChar char="•"/>
          </a:pPr>
          <a:r>
            <a:rPr lang="ru-RU" sz="1200" kern="1200">
              <a:solidFill>
                <a:sysClr val="windowText" lastClr="000000"/>
              </a:solidFill>
              <a:latin typeface="Times New Roman" panose="02020603050405020304" pitchFamily="18" charset="0"/>
              <a:cs typeface="Times New Roman" panose="02020603050405020304" pitchFamily="18" charset="0"/>
            </a:rPr>
            <a:t>Примеры: фотоаппараты, видео- и аудиозаписывающие устройства, компьютеры, микроскопы, металлоискатели, химико-аналитические методы</a:t>
          </a:r>
        </a:p>
      </dsp:txBody>
      <dsp:txXfrm>
        <a:off x="1869" y="739200"/>
        <a:ext cx="1822742" cy="2717550"/>
      </dsp:txXfrm>
    </dsp:sp>
    <dsp:sp modelId="{500DD154-7788-4571-97C7-2DF31D1B42C0}">
      <dsp:nvSpPr>
        <dsp:cNvPr id="0" name=""/>
        <dsp:cNvSpPr/>
      </dsp:nvSpPr>
      <dsp:spPr>
        <a:xfrm>
          <a:off x="2079796" y="10102"/>
          <a:ext cx="1822742" cy="729097"/>
        </a:xfrm>
        <a:prstGeom prst="rect">
          <a:avLst/>
        </a:prstGeom>
        <a:solidFill>
          <a:schemeClr val="accent5">
            <a:lumMod val="20000"/>
            <a:lumOff val="8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Средства и методы, заимствованные и адаптированные</a:t>
          </a:r>
        </a:p>
      </dsp:txBody>
      <dsp:txXfrm>
        <a:off x="2079796" y="10102"/>
        <a:ext cx="1822742" cy="729097"/>
      </dsp:txXfrm>
    </dsp:sp>
    <dsp:sp modelId="{3B107247-078A-42E0-8ACF-CA2EDD0C41AA}">
      <dsp:nvSpPr>
        <dsp:cNvPr id="0" name=""/>
        <dsp:cNvSpPr/>
      </dsp:nvSpPr>
      <dsp:spPr>
        <a:xfrm>
          <a:off x="2079796" y="739200"/>
          <a:ext cx="1822742" cy="2717550"/>
        </a:xfrm>
        <a:prstGeom prst="rect">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ru-RU" sz="1200" kern="1200">
              <a:solidFill>
                <a:sysClr val="windowText" lastClr="000000"/>
              </a:solidFill>
              <a:latin typeface="Times New Roman" panose="02020603050405020304" pitchFamily="18" charset="0"/>
              <a:cs typeface="Times New Roman" panose="02020603050405020304" pitchFamily="18" charset="0"/>
            </a:rPr>
            <a:t>Разработаны на основе существующих технологий, но модифицированные для решения специфических задач в криминалистике </a:t>
          </a:r>
        </a:p>
        <a:p>
          <a:pPr marL="114300" lvl="1" indent="-114300" algn="l" defTabSz="533400">
            <a:lnSpc>
              <a:spcPct val="90000"/>
            </a:lnSpc>
            <a:spcBef>
              <a:spcPct val="0"/>
            </a:spcBef>
            <a:spcAft>
              <a:spcPct val="15000"/>
            </a:spcAft>
            <a:buChar char="•"/>
          </a:pPr>
          <a:r>
            <a:rPr lang="ru-RU" sz="1200" kern="1200">
              <a:solidFill>
                <a:sysClr val="windowText" lastClr="000000"/>
              </a:solidFill>
              <a:latin typeface="Times New Roman" panose="02020603050405020304" pitchFamily="18" charset="0"/>
              <a:cs typeface="Times New Roman" panose="02020603050405020304" pitchFamily="18" charset="0"/>
            </a:rPr>
            <a:t>Примеры: специализированная фотоаппаратура для съемки улик в невидимом спектре, физико-химические методы для обнаружения отпечатков пальцев</a:t>
          </a:r>
        </a:p>
      </dsp:txBody>
      <dsp:txXfrm>
        <a:off x="2079796" y="739200"/>
        <a:ext cx="1822742" cy="2717550"/>
      </dsp:txXfrm>
    </dsp:sp>
    <dsp:sp modelId="{3FB819FC-FF13-4A3B-8683-7FE8D41DFD86}">
      <dsp:nvSpPr>
        <dsp:cNvPr id="0" name=""/>
        <dsp:cNvSpPr/>
      </dsp:nvSpPr>
      <dsp:spPr>
        <a:xfrm>
          <a:off x="4157722" y="10102"/>
          <a:ext cx="1822742" cy="729097"/>
        </a:xfrm>
        <a:prstGeom prst="rect">
          <a:avLst/>
        </a:prstGeom>
        <a:solidFill>
          <a:schemeClr val="accent5">
            <a:lumMod val="20000"/>
            <a:lumOff val="8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Специальные средства и методы</a:t>
          </a:r>
        </a:p>
      </dsp:txBody>
      <dsp:txXfrm>
        <a:off x="4157722" y="10102"/>
        <a:ext cx="1822742" cy="729097"/>
      </dsp:txXfrm>
    </dsp:sp>
    <dsp:sp modelId="{D785CF9B-49BC-4831-906F-8733794DD22A}">
      <dsp:nvSpPr>
        <dsp:cNvPr id="0" name=""/>
        <dsp:cNvSpPr/>
      </dsp:nvSpPr>
      <dsp:spPr>
        <a:xfrm>
          <a:off x="4157722" y="739200"/>
          <a:ext cx="1822742" cy="2717550"/>
        </a:xfrm>
        <a:prstGeom prst="rect">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ru-RU" sz="1200" kern="1200">
              <a:latin typeface="Times New Roman" panose="02020603050405020304" pitchFamily="18" charset="0"/>
              <a:cs typeface="Times New Roman" panose="02020603050405020304" pitchFamily="18" charset="0"/>
            </a:rPr>
            <a:t>разработаны специально для нужд криминалистики и используемые для решения специфических задач в УМБ</a:t>
          </a:r>
          <a:endParaRPr lang="ru-RU" sz="1200" kern="1200">
            <a:solidFill>
              <a:sysClr val="windowText" lastClr="000000"/>
            </a:solidFill>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ru-RU" sz="1200" kern="1200">
              <a:latin typeface="Times New Roman" panose="02020603050405020304" pitchFamily="18" charset="0"/>
              <a:cs typeface="Times New Roman" panose="02020603050405020304" pitchFamily="18" charset="0"/>
            </a:rPr>
            <a:t>Примеры: программно-технические комплексы для автоматизированного учета осужденных, системы электронного слежения за ними и др.</a:t>
          </a:r>
          <a:endParaRPr lang="ru-RU" sz="1200" kern="1200">
            <a:solidFill>
              <a:sysClr val="windowText" lastClr="000000"/>
            </a:solidFill>
            <a:latin typeface="Times New Roman" panose="02020603050405020304" pitchFamily="18" charset="0"/>
            <a:cs typeface="Times New Roman" panose="02020603050405020304" pitchFamily="18" charset="0"/>
          </a:endParaRPr>
        </a:p>
      </dsp:txBody>
      <dsp:txXfrm>
        <a:off x="4157722" y="739200"/>
        <a:ext cx="1822742" cy="2717550"/>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9CA5B-524B-4E47-8FE2-5E24075C4010}">
      <dsp:nvSpPr>
        <dsp:cNvPr id="0" name=""/>
        <dsp:cNvSpPr/>
      </dsp:nvSpPr>
      <dsp:spPr>
        <a:xfrm>
          <a:off x="0" y="255659"/>
          <a:ext cx="553847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E4A382-B0BF-4AC8-811C-9C8C145DD8EF}">
      <dsp:nvSpPr>
        <dsp:cNvPr id="0" name=""/>
        <dsp:cNvSpPr/>
      </dsp:nvSpPr>
      <dsp:spPr>
        <a:xfrm>
          <a:off x="276923" y="19499"/>
          <a:ext cx="4829412" cy="472320"/>
        </a:xfrm>
        <a:prstGeom prst="roundRect">
          <a:avLst/>
        </a:prstGeom>
        <a:solidFill>
          <a:schemeClr val="bg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39" tIns="0" rIns="146539" bIns="0" numCol="1" spcCol="1270" anchor="ctr" anchorCtr="0">
          <a:noAutofit/>
        </a:bodyPr>
        <a:lstStyle/>
        <a:p>
          <a:pPr marL="0" lvl="0" indent="0" algn="ctr" defTabSz="533400">
            <a:lnSpc>
              <a:spcPct val="90000"/>
            </a:lnSpc>
            <a:spcBef>
              <a:spcPct val="0"/>
            </a:spcBef>
            <a:spcAft>
              <a:spcPct val="35000"/>
            </a:spcAft>
            <a:buNone/>
          </a:pPr>
          <a:r>
            <a:rPr lang="ru-RU" sz="1200" b="0" i="0" kern="1200">
              <a:solidFill>
                <a:sysClr val="windowText" lastClr="000000"/>
              </a:solidFill>
              <a:latin typeface="Times New Roman" pitchFamily="18" charset="0"/>
              <a:cs typeface="Times New Roman" pitchFamily="18" charset="0"/>
            </a:rPr>
            <a:t>Технико-криминалистические средства, приемы и методы выявления обстоятельств, способствовавших совершению пенитенциарных преступлений</a:t>
          </a:r>
          <a:endParaRPr lang="ru-RU" sz="1200" kern="1200">
            <a:solidFill>
              <a:sysClr val="windowText" lastClr="000000"/>
            </a:solidFill>
            <a:latin typeface="Times New Roman" pitchFamily="18" charset="0"/>
            <a:cs typeface="Times New Roman" pitchFamily="18" charset="0"/>
          </a:endParaRPr>
        </a:p>
      </dsp:txBody>
      <dsp:txXfrm>
        <a:off x="299980" y="42556"/>
        <a:ext cx="4783298" cy="426206"/>
      </dsp:txXfrm>
    </dsp:sp>
    <dsp:sp modelId="{1914F964-1A06-4998-9EA5-5227C6E9273B}">
      <dsp:nvSpPr>
        <dsp:cNvPr id="0" name=""/>
        <dsp:cNvSpPr/>
      </dsp:nvSpPr>
      <dsp:spPr>
        <a:xfrm>
          <a:off x="0" y="981419"/>
          <a:ext cx="553847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AE7038-1CAB-4315-81C4-D1318ECA5880}">
      <dsp:nvSpPr>
        <dsp:cNvPr id="0" name=""/>
        <dsp:cNvSpPr/>
      </dsp:nvSpPr>
      <dsp:spPr>
        <a:xfrm>
          <a:off x="276923" y="745260"/>
          <a:ext cx="4829412" cy="472320"/>
        </a:xfrm>
        <a:prstGeom prst="roundRect">
          <a:avLst/>
        </a:prstGeom>
        <a:solidFill>
          <a:schemeClr val="bg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39" tIns="0" rIns="146539" bIns="0" numCol="1" spcCol="1270" anchor="ctr" anchorCtr="0">
          <a:noAutofit/>
        </a:bodyPr>
        <a:lstStyle/>
        <a:p>
          <a:pPr marL="0" lvl="0" indent="0" algn="ctr" defTabSz="533400">
            <a:lnSpc>
              <a:spcPct val="90000"/>
            </a:lnSpc>
            <a:spcBef>
              <a:spcPct val="0"/>
            </a:spcBef>
            <a:spcAft>
              <a:spcPct val="35000"/>
            </a:spcAft>
            <a:buNone/>
          </a:pPr>
          <a:r>
            <a:rPr lang="ru-RU" sz="1200" b="0" i="0" kern="1200">
              <a:solidFill>
                <a:sysClr val="windowText" lastClr="000000"/>
              </a:solidFill>
              <a:latin typeface="Times New Roman" pitchFamily="18" charset="0"/>
              <a:cs typeface="Times New Roman" pitchFamily="18" charset="0"/>
            </a:rPr>
            <a:t>Криминалистическая регистрация и данные различных видов учетов</a:t>
          </a:r>
          <a:endParaRPr lang="ru-RU" sz="1200" kern="1200">
            <a:solidFill>
              <a:sysClr val="windowText" lastClr="000000"/>
            </a:solidFill>
            <a:latin typeface="Times New Roman" pitchFamily="18" charset="0"/>
            <a:cs typeface="Times New Roman" pitchFamily="18" charset="0"/>
          </a:endParaRPr>
        </a:p>
      </dsp:txBody>
      <dsp:txXfrm>
        <a:off x="299980" y="768317"/>
        <a:ext cx="4783298" cy="426206"/>
      </dsp:txXfrm>
    </dsp:sp>
    <dsp:sp modelId="{D6FD602F-80B2-443F-87D7-D17BB6FAEA13}">
      <dsp:nvSpPr>
        <dsp:cNvPr id="0" name=""/>
        <dsp:cNvSpPr/>
      </dsp:nvSpPr>
      <dsp:spPr>
        <a:xfrm>
          <a:off x="0" y="1707179"/>
          <a:ext cx="553847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2FBAE2-2D50-4387-9106-BD13B5C25557}">
      <dsp:nvSpPr>
        <dsp:cNvPr id="0" name=""/>
        <dsp:cNvSpPr/>
      </dsp:nvSpPr>
      <dsp:spPr>
        <a:xfrm>
          <a:off x="276923" y="1471020"/>
          <a:ext cx="4829412" cy="472320"/>
        </a:xfrm>
        <a:prstGeom prst="roundRect">
          <a:avLst/>
        </a:prstGeom>
        <a:solidFill>
          <a:schemeClr val="bg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39" tIns="0" rIns="146539" bIns="0" numCol="1" spcCol="1270" anchor="ctr" anchorCtr="0">
          <a:noAutofit/>
        </a:bodyPr>
        <a:lstStyle/>
        <a:p>
          <a:pPr marL="0" lvl="0" indent="0" algn="ctr" defTabSz="533400">
            <a:lnSpc>
              <a:spcPct val="90000"/>
            </a:lnSpc>
            <a:spcBef>
              <a:spcPct val="0"/>
            </a:spcBef>
            <a:spcAft>
              <a:spcPct val="35000"/>
            </a:spcAft>
            <a:buNone/>
          </a:pPr>
          <a:r>
            <a:rPr lang="ru-RU" sz="1200" b="0" i="0" kern="1200">
              <a:solidFill>
                <a:sysClr val="windowText" lastClr="000000"/>
              </a:solidFill>
              <a:latin typeface="Times New Roman" pitchFamily="18" charset="0"/>
              <a:cs typeface="Times New Roman" pitchFamily="18" charset="0"/>
            </a:rPr>
            <a:t>Технико-криминалистические средства, приемы и методы, затрудняющие или исключающие совершение пенитенциарных преступлений</a:t>
          </a:r>
          <a:endParaRPr lang="ru-RU" sz="1200" kern="1200">
            <a:solidFill>
              <a:sysClr val="windowText" lastClr="000000"/>
            </a:solidFill>
            <a:latin typeface="Times New Roman" pitchFamily="18" charset="0"/>
            <a:cs typeface="Times New Roman" pitchFamily="18" charset="0"/>
          </a:endParaRPr>
        </a:p>
      </dsp:txBody>
      <dsp:txXfrm>
        <a:off x="299980" y="1494077"/>
        <a:ext cx="4783298" cy="426206"/>
      </dsp:txXfrm>
    </dsp:sp>
    <dsp:sp modelId="{0E075D08-8F57-4BBE-ADD5-B3F0A1F2D2F9}">
      <dsp:nvSpPr>
        <dsp:cNvPr id="0" name=""/>
        <dsp:cNvSpPr/>
      </dsp:nvSpPr>
      <dsp:spPr>
        <a:xfrm>
          <a:off x="0" y="2432939"/>
          <a:ext cx="553847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255295-5216-4D34-8197-C21528DD73DF}">
      <dsp:nvSpPr>
        <dsp:cNvPr id="0" name=""/>
        <dsp:cNvSpPr/>
      </dsp:nvSpPr>
      <dsp:spPr>
        <a:xfrm>
          <a:off x="276923" y="2196779"/>
          <a:ext cx="4829412" cy="472320"/>
        </a:xfrm>
        <a:prstGeom prst="roundRect">
          <a:avLst/>
        </a:prstGeom>
        <a:solidFill>
          <a:schemeClr val="bg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39" tIns="0" rIns="146539" bIns="0" numCol="1" spcCol="1270" anchor="ctr" anchorCtr="0">
          <a:noAutofit/>
        </a:bodyPr>
        <a:lstStyle/>
        <a:p>
          <a:pPr marL="0" lvl="0" indent="0" algn="ctr" defTabSz="533400">
            <a:lnSpc>
              <a:spcPct val="90000"/>
            </a:lnSpc>
            <a:spcBef>
              <a:spcPct val="0"/>
            </a:spcBef>
            <a:spcAft>
              <a:spcPct val="35000"/>
            </a:spcAft>
            <a:buNone/>
          </a:pPr>
          <a:r>
            <a:rPr lang="ru-RU" sz="1200" b="0" i="0" kern="1200">
              <a:solidFill>
                <a:sysClr val="windowText" lastClr="000000"/>
              </a:solidFill>
              <a:latin typeface="Times New Roman" pitchFamily="18" charset="0"/>
              <a:cs typeface="Times New Roman" pitchFamily="18" charset="0"/>
            </a:rPr>
            <a:t>Пресечение начавшегося пенитенциарного преступления с помощью технико-криминалистических средств, приемов и методов</a:t>
          </a:r>
          <a:endParaRPr lang="ru-RU" sz="1200" kern="1200">
            <a:solidFill>
              <a:sysClr val="windowText" lastClr="000000"/>
            </a:solidFill>
            <a:latin typeface="Times New Roman" pitchFamily="18" charset="0"/>
            <a:cs typeface="Times New Roman" pitchFamily="18" charset="0"/>
          </a:endParaRPr>
        </a:p>
      </dsp:txBody>
      <dsp:txXfrm>
        <a:off x="299980" y="2219836"/>
        <a:ext cx="4783298" cy="426206"/>
      </dsp:txXfrm>
    </dsp:sp>
    <dsp:sp modelId="{7191F39A-5072-4E18-A724-BEEC6542DE16}">
      <dsp:nvSpPr>
        <dsp:cNvPr id="0" name=""/>
        <dsp:cNvSpPr/>
      </dsp:nvSpPr>
      <dsp:spPr>
        <a:xfrm>
          <a:off x="0" y="3158700"/>
          <a:ext cx="553847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C61174-E9F2-4E95-B8E5-7C5DB72BA52D}">
      <dsp:nvSpPr>
        <dsp:cNvPr id="0" name=""/>
        <dsp:cNvSpPr/>
      </dsp:nvSpPr>
      <dsp:spPr>
        <a:xfrm>
          <a:off x="276923" y="2922540"/>
          <a:ext cx="4829412" cy="472320"/>
        </a:xfrm>
        <a:prstGeom prst="roundRect">
          <a:avLst/>
        </a:prstGeom>
        <a:solidFill>
          <a:schemeClr val="bg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39" tIns="0" rIns="146539" bIns="0" numCol="1" spcCol="1270" anchor="ctr" anchorCtr="0">
          <a:noAutofit/>
        </a:bodyPr>
        <a:lstStyle/>
        <a:p>
          <a:pPr marL="0" lvl="0" indent="0" algn="ctr" defTabSz="533400">
            <a:lnSpc>
              <a:spcPct val="90000"/>
            </a:lnSpc>
            <a:spcBef>
              <a:spcPct val="0"/>
            </a:spcBef>
            <a:spcAft>
              <a:spcPct val="35000"/>
            </a:spcAft>
            <a:buNone/>
          </a:pPr>
          <a:r>
            <a:rPr lang="ru-RU" sz="1200" b="0" i="0" kern="1200">
              <a:solidFill>
                <a:sysClr val="windowText" lastClr="000000"/>
              </a:solidFill>
              <a:latin typeface="Times New Roman" pitchFamily="18" charset="0"/>
              <a:cs typeface="Times New Roman" pitchFamily="18" charset="0"/>
            </a:rPr>
            <a:t>Технико-криминалистические средства, приемы и методы обеспечения быстрого раскрытия пенитенциарных преступлений </a:t>
          </a:r>
          <a:endParaRPr lang="ru-RU" sz="1200" kern="1200">
            <a:solidFill>
              <a:sysClr val="windowText" lastClr="000000"/>
            </a:solidFill>
            <a:latin typeface="Times New Roman" pitchFamily="18" charset="0"/>
            <a:cs typeface="Times New Roman" pitchFamily="18" charset="0"/>
          </a:endParaRPr>
        </a:p>
      </dsp:txBody>
      <dsp:txXfrm>
        <a:off x="299980" y="2945597"/>
        <a:ext cx="4783298" cy="426206"/>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72023-80BC-4213-92A3-662A7C5DCF2A}">
      <dsp:nvSpPr>
        <dsp:cNvPr id="0" name=""/>
        <dsp:cNvSpPr/>
      </dsp:nvSpPr>
      <dsp:spPr>
        <a:xfrm>
          <a:off x="284914" y="1380"/>
          <a:ext cx="1327052"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Экран идентификации лица</a:t>
          </a:r>
        </a:p>
      </dsp:txBody>
      <dsp:txXfrm>
        <a:off x="284914" y="1380"/>
        <a:ext cx="1327052" cy="959291"/>
      </dsp:txXfrm>
    </dsp:sp>
    <dsp:sp modelId="{F2E501C5-6965-4D61-8581-CA16F44F83D7}">
      <dsp:nvSpPr>
        <dsp:cNvPr id="0" name=""/>
        <dsp:cNvSpPr/>
      </dsp:nvSpPr>
      <dsp:spPr>
        <a:xfrm>
          <a:off x="1771848" y="1380"/>
          <a:ext cx="1121556"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solidFill>
                <a:sysClr val="windowText" lastClr="000000"/>
              </a:solidFill>
              <a:latin typeface="Times New Roman" panose="02020603050405020304" pitchFamily="18" charset="0"/>
              <a:cs typeface="Times New Roman" panose="02020603050405020304" pitchFamily="18" charset="0"/>
            </a:rPr>
            <a:t>GPS </a:t>
          </a:r>
          <a:r>
            <a:rPr lang="ru-RU" sz="1200" kern="1200">
              <a:solidFill>
                <a:sysClr val="windowText" lastClr="000000"/>
              </a:solidFill>
              <a:latin typeface="Times New Roman" panose="02020603050405020304" pitchFamily="18" charset="0"/>
              <a:cs typeface="Times New Roman" panose="02020603050405020304" pitchFamily="18" charset="0"/>
            </a:rPr>
            <a:t>(встроен в корпус)</a:t>
          </a:r>
        </a:p>
      </dsp:txBody>
      <dsp:txXfrm>
        <a:off x="1771848" y="1380"/>
        <a:ext cx="1121556" cy="959291"/>
      </dsp:txXfrm>
    </dsp:sp>
    <dsp:sp modelId="{CF1DC83E-FE18-411A-AB4E-901DF9826C98}">
      <dsp:nvSpPr>
        <dsp:cNvPr id="0" name=""/>
        <dsp:cNvSpPr/>
      </dsp:nvSpPr>
      <dsp:spPr>
        <a:xfrm>
          <a:off x="3053287" y="1380"/>
          <a:ext cx="2658837"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Сенсорный экран, где отображаются следующие данные: уровень заряда батареи, настройки и результаты сканирования (дата, время, ФИО идентифицируемого, местоположение)</a:t>
          </a:r>
        </a:p>
      </dsp:txBody>
      <dsp:txXfrm>
        <a:off x="3053287" y="1380"/>
        <a:ext cx="2658837" cy="959291"/>
      </dsp:txXfrm>
    </dsp:sp>
    <dsp:sp modelId="{D45C38B4-0C05-429A-A514-267D2D75BC26}">
      <dsp:nvSpPr>
        <dsp:cNvPr id="0" name=""/>
        <dsp:cNvSpPr/>
      </dsp:nvSpPr>
      <dsp:spPr>
        <a:xfrm>
          <a:off x="558048" y="1120554"/>
          <a:ext cx="1178026"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Гнездо для </a:t>
          </a:r>
          <a:r>
            <a:rPr lang="en-US" sz="1200" kern="1200">
              <a:solidFill>
                <a:sysClr val="windowText" lastClr="000000"/>
              </a:solidFill>
              <a:latin typeface="Times New Roman" panose="02020603050405020304" pitchFamily="18" charset="0"/>
              <a:cs typeface="Times New Roman" panose="02020603050405020304" pitchFamily="18" charset="0"/>
            </a:rPr>
            <a:t>SIM</a:t>
          </a:r>
          <a:r>
            <a:rPr lang="ru-RU" sz="1200" kern="1200">
              <a:solidFill>
                <a:sysClr val="windowText" lastClr="000000"/>
              </a:solidFill>
              <a:latin typeface="Times New Roman" panose="02020603050405020304" pitchFamily="18" charset="0"/>
              <a:cs typeface="Times New Roman" panose="02020603050405020304" pitchFamily="18" charset="0"/>
            </a:rPr>
            <a:t>-карты (встроено в корпус)</a:t>
          </a:r>
        </a:p>
      </dsp:txBody>
      <dsp:txXfrm>
        <a:off x="558048" y="1120554"/>
        <a:ext cx="1178026" cy="959291"/>
      </dsp:txXfrm>
    </dsp:sp>
    <dsp:sp modelId="{CC98CD89-50B5-468A-8167-B29746DA076A}">
      <dsp:nvSpPr>
        <dsp:cNvPr id="0" name=""/>
        <dsp:cNvSpPr/>
      </dsp:nvSpPr>
      <dsp:spPr>
        <a:xfrm>
          <a:off x="1895957" y="1120554"/>
          <a:ext cx="1479563"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Внутренняя память до 256 Gb (встроена в корпус)</a:t>
          </a:r>
        </a:p>
      </dsp:txBody>
      <dsp:txXfrm>
        <a:off x="1895957" y="1120554"/>
        <a:ext cx="1479563" cy="959291"/>
      </dsp:txXfrm>
    </dsp:sp>
    <dsp:sp modelId="{0CA4FA98-2B13-4202-A143-3920AC655E29}">
      <dsp:nvSpPr>
        <dsp:cNvPr id="0" name=""/>
        <dsp:cNvSpPr/>
      </dsp:nvSpPr>
      <dsp:spPr>
        <a:xfrm>
          <a:off x="3535403" y="1120554"/>
          <a:ext cx="1903587"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solidFill>
                <a:sysClr val="windowText" lastClr="000000"/>
              </a:solidFill>
              <a:latin typeface="Times New Roman" panose="02020603050405020304" pitchFamily="18" charset="0"/>
              <a:cs typeface="Times New Roman" panose="02020603050405020304" pitchFamily="18" charset="0"/>
            </a:rPr>
            <a:t>USB-</a:t>
          </a:r>
          <a:r>
            <a:rPr lang="ru-RU" sz="1200" kern="1200">
              <a:solidFill>
                <a:sysClr val="windowText" lastClr="000000"/>
              </a:solidFill>
              <a:latin typeface="Times New Roman" panose="02020603050405020304" pitchFamily="18" charset="0"/>
              <a:cs typeface="Times New Roman" panose="02020603050405020304" pitchFamily="18" charset="0"/>
            </a:rPr>
            <a:t>порт для соединения с ПК, чтобы вносить/ обновлять данные подконтрольных лиц (встроен в корпус)</a:t>
          </a:r>
        </a:p>
      </dsp:txBody>
      <dsp:txXfrm>
        <a:off x="3535403" y="1120554"/>
        <a:ext cx="1903587" cy="959291"/>
      </dsp:txXfrm>
    </dsp:sp>
    <dsp:sp modelId="{DE9172ED-006D-4DF5-BA2D-F71F64A1ACAF}">
      <dsp:nvSpPr>
        <dsp:cNvPr id="0" name=""/>
        <dsp:cNvSpPr/>
      </dsp:nvSpPr>
      <dsp:spPr>
        <a:xfrm>
          <a:off x="342040" y="2239727"/>
          <a:ext cx="1795554"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Пусковой крючок включения модуля для сканирования и идентификации лица</a:t>
          </a:r>
        </a:p>
      </dsp:txBody>
      <dsp:txXfrm>
        <a:off x="342040" y="2239727"/>
        <a:ext cx="1795554" cy="959291"/>
      </dsp:txXfrm>
    </dsp:sp>
    <dsp:sp modelId="{E8F61719-31A9-43D0-BA56-6FB51D70FED1}">
      <dsp:nvSpPr>
        <dsp:cNvPr id="0" name=""/>
        <dsp:cNvSpPr/>
      </dsp:nvSpPr>
      <dsp:spPr>
        <a:xfrm>
          <a:off x="2297476" y="2239727"/>
          <a:ext cx="1598819"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Рукоятка модуля</a:t>
          </a:r>
        </a:p>
      </dsp:txBody>
      <dsp:txXfrm>
        <a:off x="2297476" y="2239727"/>
        <a:ext cx="1598819" cy="959291"/>
      </dsp:txXfrm>
    </dsp:sp>
    <dsp:sp modelId="{28764F99-6EBC-4AF6-806C-24B43BDE2A03}">
      <dsp:nvSpPr>
        <dsp:cNvPr id="0" name=""/>
        <dsp:cNvSpPr/>
      </dsp:nvSpPr>
      <dsp:spPr>
        <a:xfrm>
          <a:off x="4056178" y="2239727"/>
          <a:ext cx="1598819" cy="959291"/>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Разъем </a:t>
          </a:r>
          <a:r>
            <a:rPr lang="en-US" sz="1200" kern="1200">
              <a:solidFill>
                <a:sysClr val="windowText" lastClr="000000"/>
              </a:solidFill>
              <a:latin typeface="Times New Roman" panose="02020603050405020304" pitchFamily="18" charset="0"/>
              <a:cs typeface="Times New Roman" panose="02020603050405020304" pitchFamily="18" charset="0"/>
            </a:rPr>
            <a:t>Type-C </a:t>
          </a:r>
          <a:r>
            <a:rPr lang="ru-RU" sz="1200" kern="1200">
              <a:solidFill>
                <a:sysClr val="windowText" lastClr="000000"/>
              </a:solidFill>
              <a:latin typeface="Times New Roman" panose="02020603050405020304" pitchFamily="18" charset="0"/>
              <a:cs typeface="Times New Roman" panose="02020603050405020304" pitchFamily="18" charset="0"/>
            </a:rPr>
            <a:t>для зарядного устройства</a:t>
          </a:r>
        </a:p>
      </dsp:txBody>
      <dsp:txXfrm>
        <a:off x="4056178" y="2239727"/>
        <a:ext cx="1598819" cy="959291"/>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CD70B-4E37-4484-9A49-E340F77A9A29}">
      <dsp:nvSpPr>
        <dsp:cNvPr id="0" name=""/>
        <dsp:cNvSpPr/>
      </dsp:nvSpPr>
      <dsp:spPr>
        <a:xfrm rot="5400000">
          <a:off x="247967" y="1173727"/>
          <a:ext cx="640367" cy="480845"/>
        </a:xfrm>
        <a:prstGeom prst="bentUpArrow">
          <a:avLst>
            <a:gd name="adj1" fmla="val 32840"/>
            <a:gd name="adj2" fmla="val 25000"/>
            <a:gd name="adj3" fmla="val 35780"/>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FF6727-8FDB-4B67-9522-08337A36A648}">
      <dsp:nvSpPr>
        <dsp:cNvPr id="0" name=""/>
        <dsp:cNvSpPr/>
      </dsp:nvSpPr>
      <dsp:spPr>
        <a:xfrm>
          <a:off x="85465" y="418368"/>
          <a:ext cx="1784094" cy="676276"/>
        </a:xfrm>
        <a:prstGeom prst="roundRect">
          <a:avLst>
            <a:gd name="adj" fmla="val 16670"/>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Принятие решения о применении технико-криминалистических методов и средств</a:t>
          </a:r>
        </a:p>
      </dsp:txBody>
      <dsp:txXfrm>
        <a:off x="118484" y="451387"/>
        <a:ext cx="1718056" cy="610238"/>
      </dsp:txXfrm>
    </dsp:sp>
    <dsp:sp modelId="{39D756FD-2AB7-453C-9362-C292F5EE0F4F}">
      <dsp:nvSpPr>
        <dsp:cNvPr id="0" name=""/>
        <dsp:cNvSpPr/>
      </dsp:nvSpPr>
      <dsp:spPr>
        <a:xfrm>
          <a:off x="1842421" y="528553"/>
          <a:ext cx="2246278" cy="371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ru-RU" sz="1200" kern="1200">
              <a:latin typeface="Times New Roman" panose="02020603050405020304" pitchFamily="18" charset="0"/>
              <a:cs typeface="Times New Roman" panose="02020603050405020304" pitchFamily="18" charset="0"/>
            </a:rPr>
            <a:t>к примеру, в плане оперативного мероприятия </a:t>
          </a:r>
        </a:p>
      </dsp:txBody>
      <dsp:txXfrm>
        <a:off x="1842421" y="528553"/>
        <a:ext cx="2246278" cy="371498"/>
      </dsp:txXfrm>
    </dsp:sp>
    <dsp:sp modelId="{8F815706-267B-4C1D-9675-44B9FC71F4E9}">
      <dsp:nvSpPr>
        <dsp:cNvPr id="0" name=""/>
        <dsp:cNvSpPr/>
      </dsp:nvSpPr>
      <dsp:spPr>
        <a:xfrm rot="5400000">
          <a:off x="1501194" y="1947124"/>
          <a:ext cx="459283" cy="519916"/>
        </a:xfrm>
        <a:prstGeom prst="bentUpArrow">
          <a:avLst>
            <a:gd name="adj1" fmla="val 32840"/>
            <a:gd name="adj2" fmla="val 25000"/>
            <a:gd name="adj3" fmla="val 35780"/>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DD2C55-9DEB-42DC-AC40-58202CE646E6}">
      <dsp:nvSpPr>
        <dsp:cNvPr id="0" name=""/>
        <dsp:cNvSpPr/>
      </dsp:nvSpPr>
      <dsp:spPr>
        <a:xfrm>
          <a:off x="766015" y="1259129"/>
          <a:ext cx="1681715" cy="701124"/>
        </a:xfrm>
        <a:prstGeom prst="roundRect">
          <a:avLst>
            <a:gd name="adj" fmla="val 16670"/>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Факт применения технико-криминалистических методов и средств</a:t>
          </a:r>
        </a:p>
      </dsp:txBody>
      <dsp:txXfrm>
        <a:off x="800247" y="1293361"/>
        <a:ext cx="1613251" cy="632660"/>
      </dsp:txXfrm>
    </dsp:sp>
    <dsp:sp modelId="{B67C2A51-2716-4241-A7FF-F22B477316F3}">
      <dsp:nvSpPr>
        <dsp:cNvPr id="0" name=""/>
        <dsp:cNvSpPr/>
      </dsp:nvSpPr>
      <dsp:spPr>
        <a:xfrm>
          <a:off x="2435004" y="1433593"/>
          <a:ext cx="2006458" cy="371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ru-RU" sz="1200" kern="1200">
              <a:latin typeface="Times New Roman" panose="02020603050405020304" pitchFamily="18" charset="0"/>
              <a:cs typeface="Times New Roman" panose="02020603050405020304" pitchFamily="18" charset="0"/>
            </a:rPr>
            <a:t>в отчетах, актах, протоколах </a:t>
          </a:r>
        </a:p>
      </dsp:txBody>
      <dsp:txXfrm>
        <a:off x="2435004" y="1433593"/>
        <a:ext cx="2006458" cy="371498"/>
      </dsp:txXfrm>
    </dsp:sp>
    <dsp:sp modelId="{751C55BC-D710-4150-9C7B-EBF501B36DFC}">
      <dsp:nvSpPr>
        <dsp:cNvPr id="0" name=""/>
        <dsp:cNvSpPr/>
      </dsp:nvSpPr>
      <dsp:spPr>
        <a:xfrm rot="5400000">
          <a:off x="2974823" y="2523344"/>
          <a:ext cx="482571" cy="517753"/>
        </a:xfrm>
        <a:prstGeom prst="bentUpArrow">
          <a:avLst>
            <a:gd name="adj1" fmla="val 32840"/>
            <a:gd name="adj2" fmla="val 25000"/>
            <a:gd name="adj3" fmla="val 35780"/>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50FB35-5815-4732-90BE-6060F62FD11A}">
      <dsp:nvSpPr>
        <dsp:cNvPr id="0" name=""/>
        <dsp:cNvSpPr/>
      </dsp:nvSpPr>
      <dsp:spPr>
        <a:xfrm>
          <a:off x="1916487" y="2045329"/>
          <a:ext cx="2246831" cy="532304"/>
        </a:xfrm>
        <a:prstGeom prst="roundRect">
          <a:avLst>
            <a:gd name="adj" fmla="val 16670"/>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Результаты применения технико-криминалистических методов и средств</a:t>
          </a:r>
        </a:p>
      </dsp:txBody>
      <dsp:txXfrm>
        <a:off x="1942477" y="2071319"/>
        <a:ext cx="2194851" cy="480324"/>
      </dsp:txXfrm>
    </dsp:sp>
    <dsp:sp modelId="{5B9F24EE-73A4-4DC3-8945-22D22E9E5B16}">
      <dsp:nvSpPr>
        <dsp:cNvPr id="0" name=""/>
        <dsp:cNvSpPr/>
      </dsp:nvSpPr>
      <dsp:spPr>
        <a:xfrm>
          <a:off x="4138750" y="2104551"/>
          <a:ext cx="1537720" cy="371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ru-RU" sz="1200" kern="1200">
              <a:latin typeface="Times New Roman" panose="02020603050405020304" pitchFamily="18" charset="0"/>
              <a:cs typeface="Times New Roman" panose="02020603050405020304" pitchFamily="18" charset="0"/>
            </a:rPr>
            <a:t>полученные данные или материалы</a:t>
          </a:r>
        </a:p>
      </dsp:txBody>
      <dsp:txXfrm>
        <a:off x="4138750" y="2104551"/>
        <a:ext cx="1537720" cy="371498"/>
      </dsp:txXfrm>
    </dsp:sp>
    <dsp:sp modelId="{442CF8BD-E964-4D19-9955-73B7075023D6}">
      <dsp:nvSpPr>
        <dsp:cNvPr id="0" name=""/>
        <dsp:cNvSpPr/>
      </dsp:nvSpPr>
      <dsp:spPr>
        <a:xfrm>
          <a:off x="3454502" y="2694469"/>
          <a:ext cx="2163916" cy="459636"/>
        </a:xfrm>
        <a:prstGeom prst="roundRect">
          <a:avLst>
            <a:gd name="adj" fmla="val 16670"/>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ru-RU" sz="1200" kern="1200">
              <a:solidFill>
                <a:sysClr val="windowText" lastClr="000000"/>
              </a:solidFill>
              <a:latin typeface="Times New Roman" panose="02020603050405020304" pitchFamily="18" charset="0"/>
              <a:cs typeface="Times New Roman" panose="02020603050405020304" pitchFamily="18" charset="0"/>
            </a:rPr>
            <a:t>Использование/предъявление полученных результатов</a:t>
          </a:r>
        </a:p>
      </dsp:txBody>
      <dsp:txXfrm>
        <a:off x="3476944" y="2716911"/>
        <a:ext cx="2119032" cy="414752"/>
      </dsp:txXfrm>
    </dsp:sp>
  </dsp:spTree>
</dsp:drawing>
</file>

<file path=word/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2.xml><?xml version="1.0" encoding="utf-8"?>
<dgm:layoutDef xmlns:dgm="http://schemas.openxmlformats.org/drawingml/2006/diagram" xmlns:a="http://schemas.openxmlformats.org/drawingml/2006/main" uniqueId="urn:microsoft.com/office/officeart/2005/8/layout/hierarchy1#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begPts" val="bCtr"/>
                    <dgm:param type="bendPt" val="end"/>
                    <dgm:param type="connRout" val="bend"/>
                    <dgm:param type="dim" val="1D"/>
                    <dgm:param type="dstNode" val="background2"/>
                    <dgm:param type="endPts" val="tCtr"/>
                    <dgm:param type="endSty" val="noArr"/>
                    <dgm:param type="srcNode" val="backgrou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begPts" val="bCtr"/>
                            <dgm:param type="bendPt" val="end"/>
                            <dgm:param type="connRout" val="bend"/>
                            <dgm:param type="dim" val="1D"/>
                            <dgm:param type="dstNode" val="background3"/>
                            <dgm:param type="endPts" val="tCtr"/>
                            <dgm:param type="endSty" val="noArr"/>
                            <dgm:param type="src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begPts" val="bCtr"/>
                                        <dgm:param type="bendPt" val="end"/>
                                        <dgm:param type="connRout" val="bend"/>
                                        <dgm:param type="dim" val="1D"/>
                                        <dgm:param type="dstNode" val="background4"/>
                                        <dgm:param type="endPts" val="tCtr"/>
                                        <dgm:param type="endSty" val="noArr"/>
                                        <dgm:param type="srcNode" val="background3"/>
                                      </dgm:alg>
                                    </dgm:if>
                                    <dgm:else name="Name26">
                                      <dgm:alg type="conn">
                                        <dgm:param type="begPts" val="bCtr"/>
                                        <dgm:param type="bendPt" val="end"/>
                                        <dgm:param type="connRout" val="bend"/>
                                        <dgm:param type="dim" val="1D"/>
                                        <dgm:param type="dstNode" val="background4"/>
                                        <dgm:param type="endPts" val="tCtr"/>
                                        <dgm:param type="endSty" val="noArr"/>
                                        <dgm:param type="src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horzAlign" val="l"/>
          <dgm:param type="linDir" val="fromT"/>
          <dgm:param type="nodeHorzAlign" val="l"/>
          <dgm:param type="vertAlign" val="mid"/>
        </dgm:alg>
      </dgm:if>
      <dgm:else name="Name2">
        <dgm:alg type="lin">
          <dgm:param type="horzAlign" val="r"/>
          <dgm:param type="linDir" val="fromT"/>
          <dgm:param type="nodeHorzAlign" val="r"/>
          <dgm:param type="vertAlign" val="mid"/>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horzAlign" val="l"/>
              <dgm:param type="linDir" val="fromL"/>
              <dgm:param type="nodeHorzAlign" val="l"/>
            </dgm:alg>
          </dgm:if>
          <dgm:else name="Name6">
            <dgm:alg type="lin">
              <dgm:param type="horzAlign" val="r"/>
              <dgm:param type="linDir" val="from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9BF2DF35-499A-4E05-922A-6EFAF8F77BC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46</Pages>
  <Words>66603</Words>
  <Characters>379640</Characters>
  <Application>Microsoft Office Word</Application>
  <DocSecurity>0</DocSecurity>
  <Lines>3163</Lines>
  <Paragraphs>890</Paragraphs>
  <ScaleCrop>false</ScaleCrop>
  <HeadingPairs>
    <vt:vector size="2" baseType="variant">
      <vt:variant>
        <vt:lpstr>Название</vt:lpstr>
      </vt:variant>
      <vt:variant>
        <vt:i4>1</vt:i4>
      </vt:variant>
    </vt:vector>
  </HeadingPairs>
  <TitlesOfParts>
    <vt:vector size="1" baseType="lpstr">
      <vt:lpstr/>
    </vt:vector>
  </TitlesOfParts>
  <Company/>
  <LinksUpToDate>false</LinksUpToDate>
  <CharactersWithSpaces>445353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admin</dc:creator>
  <cp:lastModifiedBy>user</cp:lastModifiedBy>
  <cp:revision>2</cp:revision>
  <cp:lastPrinted>2026-03-01T12:20:00Z</cp:lastPrinted>
  <dcterms:created xsi:type="dcterms:W3CDTF">2026-06-08T06:58:00Z</dcterms:created>
  <dcterms:modified xsi:type="dcterms:W3CDTF">2026-06-08T06:58:00Z</dcterms:modified>
</cp:coreProperties>
</file>