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38" r:id="rId2"/>
    <p:sldMasterId id="2147483753" r:id="rId3"/>
    <p:sldMasterId id="2147483766" r:id="rId4"/>
    <p:sldMasterId id="2147483791" r:id="rId5"/>
    <p:sldMasterId id="2147483803" r:id="rId6"/>
  </p:sldMasterIdLst>
  <p:notesMasterIdLst>
    <p:notesMasterId r:id="rId21"/>
  </p:notesMasterIdLst>
  <p:sldIdLst>
    <p:sldId id="271" r:id="rId7"/>
    <p:sldId id="272" r:id="rId8"/>
    <p:sldId id="273" r:id="rId9"/>
    <p:sldId id="284" r:id="rId10"/>
    <p:sldId id="269" r:id="rId11"/>
    <p:sldId id="283" r:id="rId12"/>
    <p:sldId id="270" r:id="rId13"/>
    <p:sldId id="274" r:id="rId14"/>
    <p:sldId id="276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848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54242F-05FF-48DB-B5C0-9B05B83DB3ED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CC13C3-E677-4D9B-9CD3-5F08915FE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4600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A88E8-7F28-4C62-9A35-63F9529AEC9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299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A88E8-7F28-4C62-9A35-63F9529AEC9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299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869D6A-2E10-43A9-A492-B623B21E4E5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302418-9A44-499C-B143-8A1914C4E7DD}" type="slidenum">
              <a:rPr lang="en-GB"/>
              <a:pPr/>
              <a:t>7</a:t>
            </a:fld>
            <a:endParaRPr lang="en-GB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142729" y="686023"/>
            <a:ext cx="4572544" cy="34286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991" tIns="46496" rIns="92991" bIns="46496" anchor="ctr"/>
          <a:lstStyle/>
          <a:p>
            <a:endParaRPr lang="en-US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4183" y="4343326"/>
            <a:ext cx="5029635" cy="411613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C13C3-E677-4D9B-9CD3-5F08915FE2B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.v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3.v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46133-B925-4ED5-838B-DC9539AB48E3}" type="datetimeFigureOut">
              <a:rPr lang="ru-RU" smtClean="0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E7CDDB-97CD-4072-A5E7-1C50682C4E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1D55F-9771-47A3-8491-54E1648B50E9}" type="datetimeFigureOut">
              <a:rPr lang="ru-RU" smtClean="0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618BD-2287-494C-A881-3D9F8E4FC3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C18FD3-4499-4503-9111-6DE30FE252ED}" type="datetimeFigureOut">
              <a:rPr lang="ru-RU" smtClean="0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EE786-AA69-47F9-9683-3C59DC976D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297180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Verdana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81000" y="319088"/>
            <a:ext cx="1371600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2800" b="1" smtClean="0">
                <a:solidFill>
                  <a:prstClr val="black"/>
                </a:solidFill>
                <a:cs typeface="Arial" pitchFamily="34" charset="0"/>
              </a:rPr>
              <a:t>LOGO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gray">
          <a:xfrm>
            <a:off x="0" y="2895600"/>
            <a:ext cx="8229600" cy="9144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905000" y="5410200"/>
            <a:ext cx="51816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924800" cy="685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0" y="6477000"/>
            <a:ext cx="2133600" cy="244475"/>
          </a:xfrm>
        </p:spPr>
        <p:txBody>
          <a:bodyPr/>
          <a:lstStyle>
            <a:lvl1pPr algn="ctr">
              <a:defRPr sz="120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2DD77CA-27C6-4E5A-947F-57956BC3DEFA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" y="6477000"/>
            <a:ext cx="2895600" cy="244475"/>
          </a:xfrm>
        </p:spPr>
        <p:txBody>
          <a:bodyPr/>
          <a:lstStyle>
            <a:lvl1pPr algn="ct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 b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B210130-3979-42F2-8044-DE97E001E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9439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284DE-571C-43B6-8C07-AF18B3A2B1F9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48280-E22C-483D-9CB1-ECC141ACC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8092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66DC-8741-408B-B38B-1B58D4CC3642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16274-269C-41EC-ADD4-3EE446C36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8560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82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82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003EA-82E8-4F7E-815A-698E9791F2C9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B7737-96E2-4D28-B3F4-704A9F94F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9714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7DFEE-D926-4D5C-9142-D9F732CD3221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2CB5-07CC-4CF1-B57F-D080E741D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9355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9A86B-21F2-46D8-9843-996B7DCA782E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F1923-B5F0-4998-967C-E4A0C7FB0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2255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11C45-B46F-47E4-952E-022CF7AAD759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4A14D-BA88-446D-B3E7-FC72B1B40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8331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649A-3520-47D3-A137-C20B2BE93908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48BF2-6801-4C39-A965-8CF078907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177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E22180-15FC-4CC9-82C9-A32F4CE0ABA9}" type="datetimeFigureOut">
              <a:rPr lang="ru-RU" smtClean="0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6CEB2-542A-42B4-9F3C-EB22908019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B3E5C-737A-471F-90F5-55867DA6A6B0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9F56-7ED3-40A0-BA96-2DB3E1537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433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7B268-DEEC-4E9C-B88A-18A38FFDB834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E5CD5-2B6E-4AF7-BAEB-726EBEA0F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9660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883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883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AA14D-C471-4BB6-BD1F-6B1B2C49756D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8D6C5-389F-4B07-A5D7-5F0631487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1356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7688"/>
            <a:ext cx="7391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38263"/>
            <a:ext cx="8229600" cy="50927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11B9-3FAA-449C-AAEC-EAE9A2DC98FF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4393D-2569-4F6A-BDDD-6B092AAB3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1331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61039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14649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p:oleObj spid="_x0000_s1045" name="Image" r:id="rId3" imgW="6565079" imgH="4761905" progId="">
              <p:embed/>
            </p:oleObj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56CBB40-41B9-453D-9DDC-E1FC53B395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457200" y="45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Verdana"/>
                <a:cs typeface="+mn-cs"/>
              </a:rPr>
              <a:t>LOGO</a:t>
            </a:r>
          </a:p>
        </p:txBody>
      </p:sp>
    </p:spTree>
    <p:extLst>
      <p:ext uri="{BB962C8B-B14F-4D97-AF65-F5344CB8AC3E}">
        <p14:creationId xmlns="" xmlns:p14="http://schemas.microsoft.com/office/powerpoint/2010/main" val="3311673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1EA86-A01B-43F5-BC15-46237CFAAA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5761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7907A-064A-4B1E-8122-B240B374D3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035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95CEC-F197-4BA9-B469-B3EF4EAF764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411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E1B74-9BE9-4312-A7B0-F14170E6006B}" type="datetimeFigureOut">
              <a:rPr lang="ru-RU" smtClean="0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C95D5E15-0A31-4EA2-9AEB-EF27AB751D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ECCE6-B214-46E2-BD24-3C447EA06E8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39345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29F36-FF5C-4EAA-8F52-F739663515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639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90C04-E96B-466C-82E9-15BA4325A9C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495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E621D-1F53-48FA-A227-CE82D8A190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51070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17416-844D-4CCC-BF17-1A881DD6B9A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8705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EE01E-D122-4235-B676-3FE542210D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1348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DCD5F-8754-444D-AE98-272B729A76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2901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A146FAE9-9CE7-43FE-A7E2-84AF7AB2AEA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570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gradFill rotWithShape="0">
          <a:gsLst>
            <a:gs pos="0">
              <a:schemeClr val="tx2">
                <a:gamma/>
                <a:shade val="0"/>
                <a:invGamma/>
              </a:schemeClr>
            </a:gs>
            <a:gs pos="50000">
              <a:schemeClr val="tx2"/>
            </a:gs>
            <a:gs pos="100000">
              <a:schemeClr val="tx2">
                <a:gamma/>
                <a:shade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714"/>
          <p:cNvSpPr>
            <a:spLocks noChangeArrowheads="1"/>
          </p:cNvSpPr>
          <p:nvPr/>
        </p:nvSpPr>
        <p:spPr bwMode="invGray">
          <a:xfrm>
            <a:off x="1458913" y="0"/>
            <a:ext cx="6858000" cy="68580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339966">
                  <a:gamma/>
                  <a:shade val="46275"/>
                  <a:invGamma/>
                </a:srgbClr>
              </a:gs>
              <a:gs pos="50000">
                <a:srgbClr val="339966"/>
              </a:gs>
              <a:gs pos="100000">
                <a:srgbClr val="3399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" name="AutoShape 2713"/>
          <p:cNvSpPr>
            <a:spLocks noChangeArrowheads="1"/>
          </p:cNvSpPr>
          <p:nvPr/>
        </p:nvSpPr>
        <p:spPr bwMode="auto">
          <a:xfrm>
            <a:off x="871538" y="0"/>
            <a:ext cx="6858000" cy="68580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" name="Rectangle 2561"/>
          <p:cNvSpPr>
            <a:spLocks noChangeArrowheads="1"/>
          </p:cNvSpPr>
          <p:nvPr/>
        </p:nvSpPr>
        <p:spPr bwMode="invGray">
          <a:xfrm>
            <a:off x="0" y="0"/>
            <a:ext cx="27432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" name="AutoShape 2556"/>
          <p:cNvSpPr>
            <a:spLocks noChangeArrowheads="1"/>
          </p:cNvSpPr>
          <p:nvPr/>
        </p:nvSpPr>
        <p:spPr bwMode="ltGray">
          <a:xfrm>
            <a:off x="685800" y="0"/>
            <a:ext cx="6858000" cy="68580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5C4B22"/>
              </a:gs>
              <a:gs pos="50000">
                <a:schemeClr val="folHlink"/>
              </a:gs>
              <a:gs pos="100000">
                <a:srgbClr val="5C4B2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" name="AutoShape 2557"/>
          <p:cNvSpPr>
            <a:spLocks noChangeArrowheads="1"/>
          </p:cNvSpPr>
          <p:nvPr/>
        </p:nvSpPr>
        <p:spPr bwMode="gray">
          <a:xfrm>
            <a:off x="0" y="0"/>
            <a:ext cx="6858000" cy="6858000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sp>
        <p:nvSpPr>
          <p:cNvPr id="8" name="Text Box 2560"/>
          <p:cNvSpPr txBox="1">
            <a:spLocks noChangeArrowheads="1"/>
          </p:cNvSpPr>
          <p:nvPr/>
        </p:nvSpPr>
        <p:spPr bwMode="auto">
          <a:xfrm>
            <a:off x="533400" y="1524000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b="1">
                <a:solidFill>
                  <a:srgbClr val="9D8039"/>
                </a:solidFill>
                <a:latin typeface="Verdana"/>
                <a:ea typeface="굴림" pitchFamily="34" charset="-127"/>
                <a:cs typeface="+mn-cs"/>
              </a:rPr>
              <a:t>Add Your Company Slogan</a:t>
            </a:r>
          </a:p>
        </p:txBody>
      </p:sp>
      <p:sp>
        <p:nvSpPr>
          <p:cNvPr id="9" name="Oval 2667"/>
          <p:cNvSpPr>
            <a:spLocks noChangeArrowheads="1"/>
          </p:cNvSpPr>
          <p:nvPr/>
        </p:nvSpPr>
        <p:spPr bwMode="gray">
          <a:xfrm>
            <a:off x="584200" y="1905000"/>
            <a:ext cx="195263" cy="195263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Oval 2669"/>
          <p:cNvSpPr>
            <a:spLocks noChangeArrowheads="1"/>
          </p:cNvSpPr>
          <p:nvPr/>
        </p:nvSpPr>
        <p:spPr bwMode="gray">
          <a:xfrm>
            <a:off x="1069975" y="1905000"/>
            <a:ext cx="195263" cy="195263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1" name="Oval 2670"/>
          <p:cNvSpPr>
            <a:spLocks noChangeArrowheads="1"/>
          </p:cNvSpPr>
          <p:nvPr/>
        </p:nvSpPr>
        <p:spPr bwMode="gray">
          <a:xfrm>
            <a:off x="1533525" y="1905000"/>
            <a:ext cx="195263" cy="195263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2" name="Oval 2671"/>
          <p:cNvSpPr>
            <a:spLocks noChangeArrowheads="1"/>
          </p:cNvSpPr>
          <p:nvPr/>
        </p:nvSpPr>
        <p:spPr bwMode="gray">
          <a:xfrm>
            <a:off x="2019300" y="1905000"/>
            <a:ext cx="195263" cy="195263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3" name="Oval 2672"/>
          <p:cNvSpPr>
            <a:spLocks noChangeArrowheads="1"/>
          </p:cNvSpPr>
          <p:nvPr/>
        </p:nvSpPr>
        <p:spPr bwMode="gray">
          <a:xfrm>
            <a:off x="2493963" y="1905000"/>
            <a:ext cx="195262" cy="195263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4" name="Oval 2673"/>
          <p:cNvSpPr>
            <a:spLocks noChangeArrowheads="1"/>
          </p:cNvSpPr>
          <p:nvPr/>
        </p:nvSpPr>
        <p:spPr bwMode="gray">
          <a:xfrm>
            <a:off x="2990850" y="1905000"/>
            <a:ext cx="195263" cy="195263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5" name="Oval 2674"/>
          <p:cNvSpPr>
            <a:spLocks noChangeArrowheads="1"/>
          </p:cNvSpPr>
          <p:nvPr/>
        </p:nvSpPr>
        <p:spPr bwMode="gray">
          <a:xfrm>
            <a:off x="3465513" y="1905000"/>
            <a:ext cx="195262" cy="195263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6" name="Oval 2675"/>
          <p:cNvSpPr>
            <a:spLocks noChangeArrowheads="1"/>
          </p:cNvSpPr>
          <p:nvPr/>
        </p:nvSpPr>
        <p:spPr bwMode="gray">
          <a:xfrm>
            <a:off x="3914775" y="1905000"/>
            <a:ext cx="195263" cy="195263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7" name="Oval 2705"/>
          <p:cNvSpPr>
            <a:spLocks noChangeArrowheads="1"/>
          </p:cNvSpPr>
          <p:nvPr/>
        </p:nvSpPr>
        <p:spPr bwMode="gray">
          <a:xfrm>
            <a:off x="4318000" y="1905000"/>
            <a:ext cx="195263" cy="195263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8" name="Oval 2706"/>
          <p:cNvSpPr>
            <a:spLocks noChangeArrowheads="1"/>
          </p:cNvSpPr>
          <p:nvPr/>
        </p:nvSpPr>
        <p:spPr bwMode="gray">
          <a:xfrm>
            <a:off x="4732338" y="1905000"/>
            <a:ext cx="195262" cy="195263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" name="Oval 2707"/>
          <p:cNvSpPr>
            <a:spLocks noChangeArrowheads="1"/>
          </p:cNvSpPr>
          <p:nvPr/>
        </p:nvSpPr>
        <p:spPr bwMode="gray">
          <a:xfrm>
            <a:off x="5189538" y="1905000"/>
            <a:ext cx="195262" cy="195263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20" name="Group 2728"/>
          <p:cNvGrpSpPr>
            <a:grpSpLocks/>
          </p:cNvGrpSpPr>
          <p:nvPr/>
        </p:nvGrpSpPr>
        <p:grpSpPr bwMode="auto">
          <a:xfrm>
            <a:off x="6362700" y="3994150"/>
            <a:ext cx="2792413" cy="2689225"/>
            <a:chOff x="743" y="928"/>
            <a:chExt cx="2617" cy="3056"/>
          </a:xfrm>
        </p:grpSpPr>
        <p:sp>
          <p:nvSpPr>
            <p:cNvPr id="21" name="AutoShape 2729"/>
            <p:cNvSpPr>
              <a:spLocks noChangeArrowheads="1"/>
            </p:cNvSpPr>
            <p:nvPr userDrawn="1"/>
          </p:nvSpPr>
          <p:spPr bwMode="gray">
            <a:xfrm>
              <a:off x="743" y="928"/>
              <a:ext cx="1488" cy="1440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ru-RU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2" name="AutoShape 2730"/>
            <p:cNvSpPr>
              <a:spLocks noChangeArrowheads="1"/>
            </p:cNvSpPr>
            <p:nvPr userDrawn="1"/>
          </p:nvSpPr>
          <p:spPr bwMode="gray">
            <a:xfrm>
              <a:off x="743" y="2209"/>
              <a:ext cx="1488" cy="1440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ru-RU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3" name="AutoShape 2731"/>
            <p:cNvSpPr>
              <a:spLocks noChangeArrowheads="1"/>
            </p:cNvSpPr>
            <p:nvPr userDrawn="1"/>
          </p:nvSpPr>
          <p:spPr bwMode="gray">
            <a:xfrm>
              <a:off x="1872" y="1247"/>
              <a:ext cx="1488" cy="1441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ru-RU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4" name="AutoShape 2732"/>
            <p:cNvSpPr>
              <a:spLocks noChangeArrowheads="1"/>
            </p:cNvSpPr>
            <p:nvPr userDrawn="1"/>
          </p:nvSpPr>
          <p:spPr bwMode="gray">
            <a:xfrm>
              <a:off x="1872" y="2544"/>
              <a:ext cx="1488" cy="1440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ru-RU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13848" name="Rectangle 536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457200" y="2184400"/>
            <a:ext cx="5638800" cy="1874838"/>
          </a:xfrm>
        </p:spPr>
        <p:txBody>
          <a:bodyPr anchor="t"/>
          <a:lstStyle>
            <a:lvl1pPr>
              <a:lnSpc>
                <a:spcPct val="80000"/>
              </a:lnSpc>
              <a:defRPr sz="5800">
                <a:ea typeface="굴림" pitchFamily="34" charset="-127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25" name="Rectangle 2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553200"/>
            <a:ext cx="21336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6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00400" y="6629400"/>
            <a:ext cx="28956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34" charset="-127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  <a:latin typeface="Times New Roman" pitchFamily="18" charset="0"/>
                <a:cs typeface="+mn-cs"/>
              </a:rPr>
              <a:t>www.wondershare.com</a:t>
            </a:r>
            <a:endParaRPr lang="en-US" altLang="ko-KR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1962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1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B9E54-0E80-431D-A14F-7ED66799AF51}" type="datetimeFigureOut">
              <a:rPr lang="ru-RU" smtClean="0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9796E-F796-44BB-8760-DC72FCABE9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332711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28713" y="1219200"/>
            <a:ext cx="38925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73663" y="1219200"/>
            <a:ext cx="3894137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40967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2341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4136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57833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5566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0235711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0793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3425" y="177800"/>
            <a:ext cx="1984375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28713" y="177800"/>
            <a:ext cx="5802312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77016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p:oleObj spid="_x0000_s2068" name="Image" r:id="rId3" imgW="6565079" imgH="4761905" progId="">
              <p:embed/>
            </p:oleObj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eaLnBrk="0" hangingPunct="0"/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1682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eaLnBrk="0" hangingPunct="0"/>
            <a:fld id="{D56CBB40-41B9-453D-9DDC-E1FC53B39534}" type="slidenum">
              <a:rPr lang="en-US">
                <a:solidFill>
                  <a:srgbClr val="000000"/>
                </a:solidFill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457200" y="45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latin typeface="Verdana"/>
                <a:cs typeface="+mn-cs"/>
              </a:rPr>
              <a:t>LOGO</a:t>
            </a:r>
          </a:p>
        </p:txBody>
      </p:sp>
    </p:spTree>
    <p:extLst>
      <p:ext uri="{BB962C8B-B14F-4D97-AF65-F5344CB8AC3E}">
        <p14:creationId xmlns="" xmlns:p14="http://schemas.microsoft.com/office/powerpoint/2010/main" val="263274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ABBAB-CAA1-4DBB-A3B6-08D0D761A6BB}" type="datetimeFigureOut">
              <a:rPr lang="ru-RU" smtClean="0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86250-E95C-4EB4-8C56-95749D9026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46133-B925-4ED5-838B-DC9539AB48E3}" type="datetimeFigureOut">
              <a:rPr lang="ru-RU" smtClean="0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7CDDB-97CD-4072-A5E7-1C50682C4E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E22180-15FC-4CC9-82C9-A32F4CE0ABA9}" type="datetimeFigureOut">
              <a:rPr lang="ru-RU" smtClean="0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6CEB2-542A-42B4-9F3C-EB22908019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E1B74-9BE9-4312-A7B0-F14170E6006B}" type="datetimeFigureOut">
              <a:rPr lang="ru-RU" smtClean="0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D5E15-0A31-4EA2-9AEB-EF27AB751D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B9E54-0E80-431D-A14F-7ED66799AF51}" type="datetimeFigureOut">
              <a:rPr lang="ru-RU" smtClean="0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9796E-F796-44BB-8760-DC72FCABE9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ABBAB-CAA1-4DBB-A3B6-08D0D761A6BB}" type="datetimeFigureOut">
              <a:rPr lang="ru-RU" smtClean="0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86250-E95C-4EB4-8C56-95749D9026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B5DA11-8426-4EAE-B777-3B8674C7D8A4}" type="datetimeFigureOut">
              <a:rPr lang="ru-RU" smtClean="0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D1BE-BDD9-426D-837E-CF469432CF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8D76EE-5C1D-4FA3-A285-5444AC37820A}" type="datetimeFigureOut">
              <a:rPr lang="ru-RU" smtClean="0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C570A-8523-45D6-B04B-69376090FE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192651-A081-4FF0-A13C-D62EDACE94A4}" type="datetimeFigureOut">
              <a:rPr lang="ru-RU" smtClean="0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6A7829F-EF41-4EF3-A721-6420D9725A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D7F352-C392-44FA-A377-5E73A95F1017}" type="datetimeFigureOut">
              <a:rPr lang="ru-RU" smtClean="0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A9FE2-9061-4C90-B73C-8F8FFE452D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1D55F-9771-47A3-8491-54E1648B50E9}" type="datetimeFigureOut">
              <a:rPr lang="ru-RU" smtClean="0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618BD-2287-494C-A881-3D9F8E4FC3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B5DA11-8426-4EAE-B777-3B8674C7D8A4}" type="datetimeFigureOut">
              <a:rPr lang="ru-RU" smtClean="0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D1BE-BDD9-426D-837E-CF469432CF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C18FD3-4499-4503-9111-6DE30FE252ED}" type="datetimeFigureOut">
              <a:rPr lang="ru-RU" smtClean="0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EE786-AA69-47F9-9683-3C59DC976D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p:oleObj spid="_x0000_s3080" name="Image" r:id="rId3" imgW="6565079" imgH="4761905" progId="">
              <p:embed/>
            </p:oleObj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56CBB40-41B9-453D-9DDC-E1FC53B395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457200" y="45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Verdana"/>
                <a:cs typeface="+mn-cs"/>
              </a:rPr>
              <a:t>LOGO</a:t>
            </a:r>
          </a:p>
        </p:txBody>
      </p:sp>
    </p:spTree>
    <p:extLst>
      <p:ext uri="{BB962C8B-B14F-4D97-AF65-F5344CB8AC3E}">
        <p14:creationId xmlns="" xmlns:p14="http://schemas.microsoft.com/office/powerpoint/2010/main" val="30596917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1EA86-A01B-43F5-BC15-46237CFAAA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04817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7907A-064A-4B1E-8122-B240B374D3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4764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95CEC-F197-4BA9-B469-B3EF4EAF764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3402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ECCE6-B214-46E2-BD24-3C447EA06E8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2448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29F36-FF5C-4EAA-8F52-F739663515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97823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90C04-E96B-466C-82E9-15BA4325A9C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7299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E621D-1F53-48FA-A227-CE82D8A190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24462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17416-844D-4CCC-BF17-1A881DD6B9A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91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8D76EE-5C1D-4FA3-A285-5444AC37820A}" type="datetimeFigureOut">
              <a:rPr lang="ru-RU" smtClean="0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C570A-8523-45D6-B04B-69376090FE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EE01E-D122-4235-B676-3FE542210D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90816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DCD5F-8754-444D-AE98-272B729A76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37808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A146FAE9-9CE7-43FE-A7E2-84AF7AB2AEA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213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192651-A081-4FF0-A13C-D62EDACE94A4}" type="datetimeFigureOut">
              <a:rPr lang="ru-RU" smtClean="0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7829F-EF41-4EF3-A721-6420D9725A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D7F352-C392-44FA-A377-5E73A95F1017}" type="datetimeFigureOut">
              <a:rPr lang="ru-RU" smtClean="0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450A9FE2-9061-4C90-B73C-8F8FFE452D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98E1EC-1EAF-455D-BA27-E36866DE3A25}" type="datetimeFigureOut">
              <a:rPr lang="ru-RU" smtClean="0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124ED20-146A-442C-B026-04F873C65C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533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457200"/>
            <a:ext cx="8229600" cy="685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8263"/>
            <a:ext cx="82296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81800" y="269875"/>
            <a:ext cx="2133600" cy="246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46D9B3-F70D-4ADB-89DE-9346CDEA2628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0975"/>
            <a:ext cx="2895600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553200"/>
            <a:ext cx="2133600" cy="254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54C20F-9467-42D8-99DF-CE04E6F30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547688"/>
            <a:ext cx="73914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102511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  <a:cs typeface="+mn-cs"/>
              </a:rPr>
              <a:t>http://ppt.prtxt.ru</a:t>
            </a:r>
            <a:endParaRPr lang="en-US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FFFFFF"/>
                </a:solidFill>
                <a:cs typeface="+mn-cs"/>
              </a:rPr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EBB09950-3D90-4290-93AE-4C2EACCB271E}" type="slidenum">
              <a:rPr lang="en-US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cs typeface="+mn-cs"/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93329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8" name="AutoShape 270"/>
          <p:cNvSpPr>
            <a:spLocks noChangeArrowheads="1"/>
          </p:cNvSpPr>
          <p:nvPr/>
        </p:nvSpPr>
        <p:spPr bwMode="ltGray">
          <a:xfrm>
            <a:off x="-12700" y="-1588"/>
            <a:ext cx="6858000" cy="6858001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5C4B22"/>
              </a:gs>
              <a:gs pos="50000">
                <a:schemeClr val="folHlink"/>
              </a:gs>
              <a:gs pos="100000">
                <a:srgbClr val="5C4B2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1027" name="Group 274"/>
          <p:cNvGrpSpPr>
            <a:grpSpLocks/>
          </p:cNvGrpSpPr>
          <p:nvPr/>
        </p:nvGrpSpPr>
        <p:grpSpPr bwMode="auto">
          <a:xfrm>
            <a:off x="317500" y="-14288"/>
            <a:ext cx="8826500" cy="6877051"/>
            <a:chOff x="200" y="-9"/>
            <a:chExt cx="5560" cy="4332"/>
          </a:xfrm>
        </p:grpSpPr>
        <p:sp>
          <p:nvSpPr>
            <p:cNvPr id="12555" name="Rectangle 267"/>
            <p:cNvSpPr>
              <a:spLocks noChangeArrowheads="1"/>
            </p:cNvSpPr>
            <p:nvPr userDrawn="1"/>
          </p:nvSpPr>
          <p:spPr bwMode="white">
            <a:xfrm>
              <a:off x="2496" y="-8"/>
              <a:ext cx="3264" cy="43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2560" name="AutoShape 272"/>
            <p:cNvSpPr>
              <a:spLocks noChangeArrowheads="1"/>
            </p:cNvSpPr>
            <p:nvPr userDrawn="1"/>
          </p:nvSpPr>
          <p:spPr bwMode="ltGray">
            <a:xfrm>
              <a:off x="200" y="-9"/>
              <a:ext cx="4320" cy="4332"/>
            </a:xfrm>
            <a:prstGeom prst="octagon">
              <a:avLst>
                <a:gd name="adj" fmla="val 30764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8713" y="1219200"/>
            <a:ext cx="793908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en-US" altLang="ko-KR" smtClean="0"/>
          </a:p>
        </p:txBody>
      </p:sp>
      <p:sp>
        <p:nvSpPr>
          <p:cNvPr id="1029" name="Rectangle 21"/>
          <p:cNvSpPr>
            <a:spLocks noGrp="1" noChangeArrowheads="1"/>
          </p:cNvSpPr>
          <p:nvPr>
            <p:ph type="title"/>
          </p:nvPr>
        </p:nvSpPr>
        <p:spPr bwMode="gray">
          <a:xfrm>
            <a:off x="2084388" y="177800"/>
            <a:ext cx="69072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 smtClean="0"/>
              <a:t>Образец заголовка</a:t>
            </a:r>
            <a:endParaRPr lang="en-US" altLang="ko-KR" smtClean="0"/>
          </a:p>
        </p:txBody>
      </p:sp>
      <p:grpSp>
        <p:nvGrpSpPr>
          <p:cNvPr id="1030" name="Group 291"/>
          <p:cNvGrpSpPr>
            <a:grpSpLocks/>
          </p:cNvGrpSpPr>
          <p:nvPr/>
        </p:nvGrpSpPr>
        <p:grpSpPr bwMode="auto">
          <a:xfrm>
            <a:off x="-4763" y="177800"/>
            <a:ext cx="1192213" cy="481013"/>
            <a:chOff x="77" y="112"/>
            <a:chExt cx="751" cy="303"/>
          </a:xfrm>
        </p:grpSpPr>
        <p:grpSp>
          <p:nvGrpSpPr>
            <p:cNvPr id="1035" name="Group 284"/>
            <p:cNvGrpSpPr>
              <a:grpSpLocks/>
            </p:cNvGrpSpPr>
            <p:nvPr userDrawn="1"/>
          </p:nvGrpSpPr>
          <p:grpSpPr bwMode="auto">
            <a:xfrm>
              <a:off x="352" y="112"/>
              <a:ext cx="476" cy="296"/>
              <a:chOff x="99" y="100"/>
              <a:chExt cx="685" cy="426"/>
            </a:xfrm>
          </p:grpSpPr>
          <p:sp>
            <p:nvSpPr>
              <p:cNvPr id="12564" name="AutoShape 276"/>
              <p:cNvSpPr>
                <a:spLocks noChangeArrowheads="1"/>
              </p:cNvSpPr>
              <p:nvPr userDrawn="1"/>
            </p:nvSpPr>
            <p:spPr bwMode="auto">
              <a:xfrm>
                <a:off x="172" y="112"/>
                <a:ext cx="612" cy="410"/>
              </a:xfrm>
              <a:prstGeom prst="chevron">
                <a:avLst>
                  <a:gd name="adj" fmla="val 37500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565" name="AutoShape 277"/>
              <p:cNvSpPr>
                <a:spLocks noChangeArrowheads="1"/>
              </p:cNvSpPr>
              <p:nvPr userDrawn="1"/>
            </p:nvSpPr>
            <p:spPr bwMode="auto">
              <a:xfrm>
                <a:off x="99" y="100"/>
                <a:ext cx="612" cy="426"/>
              </a:xfrm>
              <a:prstGeom prst="chevron">
                <a:avLst>
                  <a:gd name="adj" fmla="val 35915"/>
                </a:avLst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  <p:grpSp>
          <p:nvGrpSpPr>
            <p:cNvPr id="1036" name="Group 283"/>
            <p:cNvGrpSpPr>
              <a:grpSpLocks/>
            </p:cNvGrpSpPr>
            <p:nvPr userDrawn="1"/>
          </p:nvGrpSpPr>
          <p:grpSpPr bwMode="auto">
            <a:xfrm>
              <a:off x="216" y="112"/>
              <a:ext cx="476" cy="295"/>
              <a:chOff x="99" y="3788"/>
              <a:chExt cx="685" cy="425"/>
            </a:xfrm>
          </p:grpSpPr>
          <p:sp>
            <p:nvSpPr>
              <p:cNvPr id="12568" name="AutoShape 280"/>
              <p:cNvSpPr>
                <a:spLocks noChangeArrowheads="1"/>
              </p:cNvSpPr>
              <p:nvPr userDrawn="1"/>
            </p:nvSpPr>
            <p:spPr bwMode="auto">
              <a:xfrm>
                <a:off x="172" y="3792"/>
                <a:ext cx="612" cy="409"/>
              </a:xfrm>
              <a:prstGeom prst="chevron">
                <a:avLst>
                  <a:gd name="adj" fmla="val 37500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569" name="AutoShape 281"/>
              <p:cNvSpPr>
                <a:spLocks noChangeArrowheads="1"/>
              </p:cNvSpPr>
              <p:nvPr userDrawn="1"/>
            </p:nvSpPr>
            <p:spPr bwMode="auto">
              <a:xfrm>
                <a:off x="99" y="3788"/>
                <a:ext cx="612" cy="425"/>
              </a:xfrm>
              <a:prstGeom prst="chevron">
                <a:avLst>
                  <a:gd name="adj" fmla="val 36000"/>
                </a:avLst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  <p:grpSp>
          <p:nvGrpSpPr>
            <p:cNvPr id="1037" name="Group 288"/>
            <p:cNvGrpSpPr>
              <a:grpSpLocks/>
            </p:cNvGrpSpPr>
            <p:nvPr userDrawn="1"/>
          </p:nvGrpSpPr>
          <p:grpSpPr bwMode="auto">
            <a:xfrm>
              <a:off x="77" y="120"/>
              <a:ext cx="476" cy="295"/>
              <a:chOff x="99" y="3788"/>
              <a:chExt cx="685" cy="425"/>
            </a:xfrm>
          </p:grpSpPr>
          <p:sp>
            <p:nvSpPr>
              <p:cNvPr id="12577" name="AutoShape 289"/>
              <p:cNvSpPr>
                <a:spLocks noChangeArrowheads="1"/>
              </p:cNvSpPr>
              <p:nvPr userDrawn="1"/>
            </p:nvSpPr>
            <p:spPr bwMode="auto">
              <a:xfrm>
                <a:off x="172" y="3792"/>
                <a:ext cx="612" cy="409"/>
              </a:xfrm>
              <a:prstGeom prst="chevron">
                <a:avLst>
                  <a:gd name="adj" fmla="val 37500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578" name="AutoShape 290"/>
              <p:cNvSpPr>
                <a:spLocks noChangeArrowheads="1"/>
              </p:cNvSpPr>
              <p:nvPr userDrawn="1"/>
            </p:nvSpPr>
            <p:spPr bwMode="auto">
              <a:xfrm>
                <a:off x="99" y="3788"/>
                <a:ext cx="612" cy="425"/>
              </a:xfrm>
              <a:prstGeom prst="chevron">
                <a:avLst>
                  <a:gd name="adj" fmla="val 36000"/>
                </a:avLst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</p:grpSp>
      <p:grpSp>
        <p:nvGrpSpPr>
          <p:cNvPr id="1031" name="Group 297"/>
          <p:cNvGrpSpPr>
            <a:grpSpLocks/>
          </p:cNvGrpSpPr>
          <p:nvPr/>
        </p:nvGrpSpPr>
        <p:grpSpPr bwMode="auto">
          <a:xfrm>
            <a:off x="431800" y="5013325"/>
            <a:ext cx="1766888" cy="1514475"/>
            <a:chOff x="169" y="-32"/>
            <a:chExt cx="1271" cy="1089"/>
          </a:xfrm>
        </p:grpSpPr>
        <p:sp>
          <p:nvSpPr>
            <p:cNvPr id="12586" name="AutoShape 298"/>
            <p:cNvSpPr>
              <a:spLocks noChangeArrowheads="1"/>
            </p:cNvSpPr>
            <p:nvPr userDrawn="1"/>
          </p:nvSpPr>
          <p:spPr bwMode="gray">
            <a:xfrm>
              <a:off x="169" y="-32"/>
              <a:ext cx="723" cy="57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ru-RU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2587" name="AutoShape 299"/>
            <p:cNvSpPr>
              <a:spLocks noChangeArrowheads="1"/>
            </p:cNvSpPr>
            <p:nvPr userDrawn="1"/>
          </p:nvSpPr>
          <p:spPr bwMode="gray">
            <a:xfrm>
              <a:off x="169" y="481"/>
              <a:ext cx="723" cy="57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ru-RU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2588" name="AutoShape 300"/>
            <p:cNvSpPr>
              <a:spLocks noChangeArrowheads="1"/>
            </p:cNvSpPr>
            <p:nvPr userDrawn="1"/>
          </p:nvSpPr>
          <p:spPr bwMode="gray">
            <a:xfrm>
              <a:off x="717" y="96"/>
              <a:ext cx="723" cy="578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ru-RU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6945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D8039"/>
        </a:buClr>
        <a:buSzPct val="110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98E1EC-1EAF-455D-BA27-E36866DE3A25}" type="datetimeFigureOut">
              <a:rPr lang="ru-RU" smtClean="0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24ED20-146A-442C-B026-04F873C65C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  <a:cs typeface="+mn-cs"/>
              </a:rPr>
              <a:t>http://ppt.prtxt.ru</a:t>
            </a:r>
            <a:endParaRPr lang="en-US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FFFFFF"/>
                </a:solidFill>
                <a:cs typeface="+mn-cs"/>
              </a:rPr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EBB09950-3D90-4290-93AE-4C2EACCB271E}" type="slidenum">
              <a:rPr lang="en-US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cs typeface="+mn-cs"/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47095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xnovo.com/" TargetMode="Externa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80" y="2996952"/>
            <a:ext cx="8964488" cy="1066800"/>
          </a:xfrm>
        </p:spPr>
        <p:txBody>
          <a:bodyPr/>
          <a:lstStyle/>
          <a:p>
            <a:pPr algn="just"/>
            <a:r>
              <a:rPr lang="ru-RU" altLang="ru-RU" sz="1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инновации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endParaRPr lang="ru-RU" alt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45280" y="1439317"/>
            <a:ext cx="8583488" cy="1524000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«Витражные экраны на основе новых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наноматериалов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» 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2954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Технопар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44" y="62002"/>
            <a:ext cx="902171" cy="1377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98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3563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Конкурентные преимущества</a:t>
            </a: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50853092"/>
              </p:ext>
            </p:extLst>
          </p:nvPr>
        </p:nvGraphicFramePr>
        <p:xfrm>
          <a:off x="214282" y="928670"/>
          <a:ext cx="8715435" cy="531963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388449"/>
                <a:gridCol w="3421841"/>
                <a:gridCol w="2905145"/>
              </a:tblGrid>
              <a:tr h="5342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Аналог/компания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«Плюсы»/преимущества, достоинства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«Минусы»/недостатки, недочеты</a:t>
                      </a:r>
                      <a:endParaRPr lang="ru-RU" sz="1400" dirty="0"/>
                    </a:p>
                  </a:txBody>
                  <a:tcPr anchor="ctr"/>
                </a:tc>
              </a:tr>
              <a:tr h="314281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Типовые светодиодные экраны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 налаженное производство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427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 налаженные каналы сбыта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 невозможность обеспечения</a:t>
                      </a:r>
                      <a:r>
                        <a:rPr lang="ru-RU" sz="1600" baseline="0" dirty="0" smtClean="0"/>
                        <a:t> переключения в режим «Окно»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4281"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Прозрачные светодиодные экраны (компания «</a:t>
                      </a:r>
                      <a:r>
                        <a:rPr lang="en-US" sz="2000" dirty="0" err="1" smtClean="0"/>
                        <a:t>Nexnovo</a:t>
                      </a:r>
                      <a:r>
                        <a:rPr lang="ru-RU" sz="2000" dirty="0" smtClean="0"/>
                        <a:t>»)  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  налаженное производство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42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 специализированная</a:t>
                      </a:r>
                      <a:r>
                        <a:rPr lang="ru-RU" sz="1600" baseline="0" dirty="0" smtClean="0"/>
                        <a:t> компания, наличие большого числа патентов, агрессивная политика продвижения на рынок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 завышенная</a:t>
                      </a:r>
                      <a:r>
                        <a:rPr lang="ru-RU" sz="1600" baseline="0" dirty="0" smtClean="0"/>
                        <a:t> стоимость изделия за счет монопольного положения на данном сегменте рынка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42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4281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Инновация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 зрелищная и потребительская привлекательность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 новичок на рынке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427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 </a:t>
                      </a:r>
                      <a:r>
                        <a:rPr lang="ru-RU" sz="1600" b="1" dirty="0" smtClean="0"/>
                        <a:t>более</a:t>
                      </a:r>
                      <a:r>
                        <a:rPr lang="ru-RU" sz="1600" b="1" baseline="0" dirty="0" smtClean="0"/>
                        <a:t> низкая себестоимость продукции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95539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Бизнес-модель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Company Logo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4157536"/>
              </p:ext>
            </p:extLst>
          </p:nvPr>
        </p:nvGraphicFramePr>
        <p:xfrm>
          <a:off x="179512" y="1772816"/>
          <a:ext cx="8784975" cy="43891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297201"/>
                <a:gridCol w="1457071"/>
                <a:gridCol w="1516713"/>
                <a:gridCol w="1756995"/>
                <a:gridCol w="1756995"/>
              </a:tblGrid>
              <a:tr h="42297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Показатели</a:t>
                      </a:r>
                      <a:endParaRPr lang="ru-RU" sz="1800" dirty="0"/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год проекта</a:t>
                      </a:r>
                      <a:endParaRPr lang="ru-RU" sz="1800" dirty="0"/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год проекта</a:t>
                      </a:r>
                      <a:endParaRPr lang="ru-RU" sz="1800" dirty="0"/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 год проекта</a:t>
                      </a:r>
                      <a:endParaRPr lang="ru-RU" sz="1800" dirty="0"/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далее</a:t>
                      </a:r>
                      <a:endParaRPr lang="ru-RU" sz="1800" dirty="0"/>
                    </a:p>
                  </a:txBody>
                  <a:tcPr marL="86846" marR="86846" anchor="ctr"/>
                </a:tc>
              </a:tr>
              <a:tr h="372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продаж в ед., кв.м./год 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846" marR="868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1 000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3 500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10 000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10 000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846" marR="86846" anchor="ctr"/>
                </a:tc>
              </a:tr>
              <a:tr h="372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Цена за ед., тыс.</a:t>
                      </a:r>
                      <a:r>
                        <a:rPr lang="ru-RU" sz="1800" baseline="0" dirty="0" smtClean="0"/>
                        <a:t>долл./кв.м 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846" marR="868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846" marR="86846" anchor="ctr"/>
                </a:tc>
              </a:tr>
              <a:tr h="372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Доход/прибыль, </a:t>
                      </a:r>
                      <a:r>
                        <a:rPr lang="ru-RU" sz="1800" baseline="0" dirty="0" smtClean="0"/>
                        <a:t>млн. долл. </a:t>
                      </a:r>
                      <a:r>
                        <a:rPr lang="ru-RU" sz="1800" dirty="0" smtClean="0"/>
                        <a:t> 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846" marR="868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0,8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846" marR="86846" anchor="ctr"/>
                </a:tc>
              </a:tr>
              <a:tr h="372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Себестоимость за ед., </a:t>
                      </a:r>
                      <a:r>
                        <a:rPr lang="ru-RU" sz="1800" baseline="0" dirty="0" smtClean="0"/>
                        <a:t>тыс. долл./кв.м 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846" marR="868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0,37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0,35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0,35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846" marR="86846" anchor="ctr"/>
                </a:tc>
              </a:tr>
              <a:tr h="53283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Операционные затраты, </a:t>
                      </a:r>
                      <a:r>
                        <a:rPr lang="ru-RU" sz="1800" baseline="0" dirty="0" smtClean="0"/>
                        <a:t>тыс. долл./кв.м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846" marR="868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0,2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846" marR="86846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0,2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846" marR="86846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0,05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846" marR="86846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0,05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6846" marR="86846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07068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Инвестиционная оценка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320480"/>
          </a:xfrm>
        </p:spPr>
        <p:txBody>
          <a:bodyPr/>
          <a:lstStyle/>
          <a:p>
            <a:pPr algn="just"/>
            <a:r>
              <a:rPr lang="ru-RU" sz="2400" b="0" dirty="0"/>
              <a:t>Сумма </a:t>
            </a:r>
            <a:r>
              <a:rPr lang="ru-RU" sz="2400" b="0" dirty="0" smtClean="0"/>
              <a:t>инвестиций– </a:t>
            </a:r>
            <a:r>
              <a:rPr lang="ru-RU" sz="2400" dirty="0" smtClean="0"/>
              <a:t>0,4 </a:t>
            </a:r>
            <a:r>
              <a:rPr lang="ru-RU" sz="2400" dirty="0"/>
              <a:t>млн</a:t>
            </a:r>
            <a:r>
              <a:rPr lang="ru-RU" sz="2400" dirty="0" smtClean="0"/>
              <a:t>. долл</a:t>
            </a:r>
            <a:r>
              <a:rPr lang="ru-RU" sz="2400" dirty="0"/>
              <a:t>.</a:t>
            </a:r>
          </a:p>
          <a:p>
            <a:pPr algn="just"/>
            <a:r>
              <a:rPr lang="ru-RU" sz="2400" b="0" dirty="0"/>
              <a:t>Назначение инвестиций – </a:t>
            </a:r>
            <a:r>
              <a:rPr lang="ru-RU" sz="2400" dirty="0"/>
              <a:t>приобретение оборудования, сырья, материалов</a:t>
            </a:r>
          </a:p>
          <a:p>
            <a:pPr algn="just"/>
            <a:r>
              <a:rPr lang="ru-RU" sz="2400" b="0" dirty="0"/>
              <a:t>Длительность инвестиционной </a:t>
            </a:r>
            <a:r>
              <a:rPr lang="ru-RU" sz="2400" b="0" dirty="0" smtClean="0"/>
              <a:t>фазы – </a:t>
            </a:r>
            <a:r>
              <a:rPr lang="ru-RU" sz="2400" dirty="0" smtClean="0"/>
              <a:t>11 </a:t>
            </a:r>
            <a:r>
              <a:rPr lang="ru-RU" sz="2400" dirty="0"/>
              <a:t>мес.</a:t>
            </a:r>
          </a:p>
          <a:p>
            <a:pPr algn="just"/>
            <a:r>
              <a:rPr lang="ru-RU" sz="2400" b="0" dirty="0"/>
              <a:t>Чистая текущая стоимость (NPV</a:t>
            </a:r>
            <a:r>
              <a:rPr lang="ru-RU" sz="2400" b="0" dirty="0" smtClean="0"/>
              <a:t>) – </a:t>
            </a:r>
            <a:r>
              <a:rPr lang="ru-RU" sz="2400" dirty="0"/>
              <a:t>от </a:t>
            </a:r>
            <a:r>
              <a:rPr lang="ru-RU" sz="2400" dirty="0" smtClean="0"/>
              <a:t>0,5 </a:t>
            </a:r>
            <a:r>
              <a:rPr lang="ru-RU" sz="2400" dirty="0"/>
              <a:t>тыс. </a:t>
            </a:r>
            <a:r>
              <a:rPr lang="ru-RU" sz="2400" dirty="0" smtClean="0"/>
              <a:t>долл./кв.м.</a:t>
            </a:r>
            <a:endParaRPr lang="ru-RU" sz="2400" dirty="0"/>
          </a:p>
          <a:p>
            <a:pPr algn="just"/>
            <a:r>
              <a:rPr lang="ru-RU" sz="2400" b="0" dirty="0"/>
              <a:t>Внутренняя норма доходности (IRR</a:t>
            </a:r>
            <a:r>
              <a:rPr lang="ru-RU" sz="2400" b="0" dirty="0" smtClean="0"/>
              <a:t>) </a:t>
            </a:r>
            <a:r>
              <a:rPr lang="ru-RU" sz="2400" b="0" dirty="0"/>
              <a:t>- </a:t>
            </a:r>
            <a:r>
              <a:rPr lang="ru-RU" sz="2400" dirty="0"/>
              <a:t>от </a:t>
            </a:r>
            <a:r>
              <a:rPr lang="ru-RU" sz="2400" dirty="0" smtClean="0"/>
              <a:t>5%</a:t>
            </a:r>
            <a:endParaRPr lang="ru-RU" sz="2400" dirty="0"/>
          </a:p>
          <a:p>
            <a:pPr algn="just"/>
            <a:r>
              <a:rPr lang="ru-RU" sz="2400" b="0" dirty="0"/>
              <a:t>Срок окупаемости дисконтированный (DPBP</a:t>
            </a:r>
            <a:r>
              <a:rPr lang="ru-RU" sz="2400" b="0" dirty="0" smtClean="0"/>
              <a:t>) – </a:t>
            </a:r>
            <a:r>
              <a:rPr lang="ru-RU" sz="2400" dirty="0" smtClean="0"/>
              <a:t>не более 2-х лет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887365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Риски проекта</a:t>
            </a:r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130594624"/>
              </p:ext>
            </p:extLst>
          </p:nvPr>
        </p:nvGraphicFramePr>
        <p:xfrm>
          <a:off x="1214414" y="1428736"/>
          <a:ext cx="6715172" cy="4929223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539867"/>
                <a:gridCol w="1666629"/>
                <a:gridCol w="2508676"/>
              </a:tblGrid>
              <a:tr h="6465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 риска</a:t>
                      </a:r>
                      <a:endParaRPr lang="ru-RU" sz="1200" dirty="0"/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Степень воздействия </a:t>
                      </a:r>
                    </a:p>
                    <a:p>
                      <a:pPr algn="ctr"/>
                      <a:r>
                        <a:rPr lang="ru-RU" sz="1200" dirty="0" smtClean="0"/>
                        <a:t>(0-1)</a:t>
                      </a:r>
                      <a:endParaRPr lang="ru-RU" sz="1200" dirty="0"/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Оценка значимости (высокая, низкая, умеренная)</a:t>
                      </a:r>
                      <a:endParaRPr lang="ru-RU" sz="1200" dirty="0"/>
                    </a:p>
                  </a:txBody>
                  <a:tcPr marL="86846" marR="86846" anchor="ctr"/>
                </a:tc>
              </a:tr>
              <a:tr h="38454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Технологические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</a:tr>
              <a:tr h="82176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 технологический принцип </a:t>
                      </a:r>
                      <a:r>
                        <a:rPr lang="ru-RU" sz="1100" dirty="0" smtClean="0"/>
                        <a:t>(возможные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проблемы в 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0" dirty="0" err="1" smtClean="0"/>
                        <a:t>практ</a:t>
                      </a:r>
                      <a:r>
                        <a:rPr lang="ru-RU" sz="1100" baseline="0" dirty="0" smtClean="0"/>
                        <a:t>. использовании)</a:t>
                      </a:r>
                      <a:endParaRPr lang="ru-RU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низкая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</a:tr>
              <a:tr h="45828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 оборудование </a:t>
                      </a:r>
                      <a:r>
                        <a:rPr lang="ru-RU" sz="1100" dirty="0" smtClean="0"/>
                        <a:t>(доступность)</a:t>
                      </a:r>
                      <a:endParaRPr lang="ru-RU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 доступно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средняя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</a:tr>
              <a:tr h="45828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 кадры </a:t>
                      </a:r>
                      <a:r>
                        <a:rPr lang="ru-RU" sz="1100" dirty="0" smtClean="0"/>
                        <a:t>(наличие</a:t>
                      </a:r>
                      <a:r>
                        <a:rPr lang="ru-RU" sz="1100" baseline="0" dirty="0" smtClean="0"/>
                        <a:t> по уровню квалификации)</a:t>
                      </a:r>
                      <a:endParaRPr lang="ru-RU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средняя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</a:tr>
              <a:tr h="38454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 сырье </a:t>
                      </a:r>
                      <a:r>
                        <a:rPr lang="ru-RU" sz="1100" dirty="0" smtClean="0"/>
                        <a:t>(доступность)</a:t>
                      </a:r>
                      <a:endParaRPr lang="ru-RU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доступно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средняя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</a:tr>
              <a:tr h="38454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Маркетинговые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</a:tr>
              <a:tr h="45828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 сбытовые </a:t>
                      </a:r>
                      <a:r>
                        <a:rPr lang="ru-RU" sz="1100" dirty="0" smtClean="0"/>
                        <a:t>(трудности со сбытом)</a:t>
                      </a:r>
                      <a:endParaRPr lang="ru-RU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возможны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умеренная</a:t>
                      </a:r>
                    </a:p>
                  </a:txBody>
                  <a:tcPr marL="86846" marR="86846" anchor="ctr"/>
                </a:tc>
              </a:tr>
              <a:tr h="45828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 конкурентные </a:t>
                      </a:r>
                      <a:r>
                        <a:rPr lang="ru-RU" sz="1100" dirty="0" smtClean="0"/>
                        <a:t>(рост конкуренции)</a:t>
                      </a:r>
                      <a:endParaRPr lang="ru-RU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возможны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низкая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</a:tr>
              <a:tr h="47409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 ценовые </a:t>
                      </a:r>
                      <a:r>
                        <a:rPr lang="ru-RU" sz="1100" dirty="0" smtClean="0"/>
                        <a:t>(рост цен на сырье, продукцию)</a:t>
                      </a:r>
                      <a:endParaRPr lang="ru-RU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возможны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умеренная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846" marR="86846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58727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83099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Текущий статус проекта и предложение инвестору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324036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b="0" dirty="0"/>
              <a:t>Лабораторные (укрупненные) или промышленные испытания, образец, модель, прототип, ТЭО, бизнес-план:  </a:t>
            </a:r>
            <a:r>
              <a:rPr lang="ru-RU" sz="2000" dirty="0" smtClean="0"/>
              <a:t>технология изготовления модулей экрана в опытно-промышленных масштабах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0" dirty="0" smtClean="0"/>
              <a:t>Были проведены эксплуатационные испытания отдельного модуля</a:t>
            </a:r>
            <a:endParaRPr lang="ru-RU" sz="2000" dirty="0"/>
          </a:p>
          <a:p>
            <a:pPr algn="just"/>
            <a:endParaRPr lang="ru-RU" sz="2000" dirty="0"/>
          </a:p>
          <a:p>
            <a:pPr algn="ctr"/>
            <a:r>
              <a:rPr lang="ru-RU" sz="2000" dirty="0"/>
              <a:t>Коммерческое предложение инвестору </a:t>
            </a:r>
            <a:r>
              <a:rPr lang="ru-RU" sz="2000" dirty="0" smtClean="0"/>
              <a:t>– </a:t>
            </a:r>
            <a:r>
              <a:rPr lang="ru-RU" sz="2000" dirty="0" smtClean="0">
                <a:solidFill>
                  <a:srgbClr val="FF0000"/>
                </a:solidFill>
              </a:rPr>
              <a:t>организация совместного производства на территории РК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10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ОПИСАНИЕ </a:t>
            </a:r>
            <a:r>
              <a:rPr lang="ru-RU" sz="2800" dirty="0" smtClean="0"/>
              <a:t>ПРОЕКТА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968552"/>
          </a:xfrm>
        </p:spPr>
        <p:txBody>
          <a:bodyPr/>
          <a:lstStyle/>
          <a:p>
            <a:pPr algn="just"/>
            <a:r>
              <a:rPr lang="ru-RU" sz="1400" dirty="0"/>
              <a:t>Инициатор проекта</a:t>
            </a:r>
            <a:r>
              <a:rPr lang="ru-RU" sz="1400" dirty="0" smtClean="0"/>
              <a:t>: </a:t>
            </a:r>
            <a:r>
              <a:rPr lang="ru-RU" sz="1400" b="0" dirty="0" smtClean="0"/>
              <a:t>«Лаборатория </a:t>
            </a:r>
            <a:r>
              <a:rPr lang="ru-RU" sz="1400" b="0" dirty="0" err="1" smtClean="0"/>
              <a:t>Игликова</a:t>
            </a:r>
            <a:r>
              <a:rPr lang="ru-RU" sz="1400" b="0" dirty="0" smtClean="0"/>
              <a:t>», </a:t>
            </a:r>
            <a:r>
              <a:rPr lang="ru-RU" sz="1400" b="0" dirty="0"/>
              <a:t>НТП </a:t>
            </a:r>
            <a:r>
              <a:rPr lang="ru-RU" sz="1400" b="0" dirty="0" err="1"/>
              <a:t>КазНУ</a:t>
            </a:r>
            <a:r>
              <a:rPr lang="ru-RU" sz="1400" b="0" dirty="0"/>
              <a:t> </a:t>
            </a:r>
            <a:r>
              <a:rPr lang="ru-RU" sz="1400" b="0" dirty="0" smtClean="0"/>
              <a:t>им.</a:t>
            </a:r>
            <a:r>
              <a:rPr lang="en-US" sz="1400" b="0" dirty="0" smtClean="0"/>
              <a:t> </a:t>
            </a:r>
            <a:r>
              <a:rPr lang="ru-RU" sz="1400" b="0" dirty="0" smtClean="0"/>
              <a:t>аль-</a:t>
            </a:r>
            <a:r>
              <a:rPr lang="ru-RU" sz="1400" b="0" dirty="0" err="1" smtClean="0"/>
              <a:t>Фараби</a:t>
            </a:r>
            <a:endParaRPr lang="ru-RU" sz="1400" b="0" dirty="0" smtClean="0"/>
          </a:p>
          <a:p>
            <a:pPr marL="0" indent="0" algn="just">
              <a:buNone/>
            </a:pPr>
            <a:endParaRPr lang="ru-RU" sz="1400" b="0" dirty="0"/>
          </a:p>
          <a:p>
            <a:pPr algn="just"/>
            <a:r>
              <a:rPr lang="ru-RU" sz="1400" dirty="0"/>
              <a:t>Описание:</a:t>
            </a:r>
            <a:r>
              <a:rPr lang="ru-RU" sz="1400" b="0" dirty="0"/>
              <a:t> </a:t>
            </a:r>
            <a:r>
              <a:rPr lang="ru-RU" sz="1400" b="0" dirty="0" smtClean="0"/>
              <a:t>Система воспроизведения изображений, обеспечивающая возможность переключения режима «Окно»/ «Экран». Производство организуется на основе технологической линии по производству типовых стеклопакетов, монтаж экрана осуществляется по технологии, используемой при монтаже  оконных фасадов.</a:t>
            </a:r>
            <a:endParaRPr lang="ru-RU" sz="1400" b="0" dirty="0"/>
          </a:p>
          <a:p>
            <a:pPr algn="just"/>
            <a:r>
              <a:rPr lang="ru-RU" sz="1400" dirty="0"/>
              <a:t>Технология получения </a:t>
            </a:r>
            <a:r>
              <a:rPr lang="ru-RU" sz="1400" dirty="0" smtClean="0"/>
              <a:t>отработана </a:t>
            </a:r>
            <a:r>
              <a:rPr lang="ru-RU" sz="1400" dirty="0"/>
              <a:t>и готова к внедрению. </a:t>
            </a:r>
            <a:r>
              <a:rPr lang="ru-RU" sz="1400" dirty="0" smtClean="0"/>
              <a:t> Технология производства разработана, имеются опытные образцы, прошедшие эксплуатационные испытания.</a:t>
            </a:r>
            <a:endParaRPr lang="ru-RU" sz="1400" b="0" dirty="0"/>
          </a:p>
          <a:p>
            <a:pPr algn="just"/>
            <a:r>
              <a:rPr lang="ru-RU" sz="1800" dirty="0">
                <a:solidFill>
                  <a:srgbClr val="FF0000"/>
                </a:solidFill>
              </a:rPr>
              <a:t>Преимущества: 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Предлагаемый экран в дневное время представляет собой обычное окно, а в ночное время используется для воспроизведения изображений.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Нет необходимости искать дополнительные площади (глухие стены) для размещения экрана.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Система воспроизведения изображений размещается непосредственно внутри стеклопакетов, не требуется монтаж дополнительных несущих конструкций.</a:t>
            </a:r>
          </a:p>
        </p:txBody>
      </p:sp>
    </p:spTree>
    <p:extLst>
      <p:ext uri="{BB962C8B-B14F-4D97-AF65-F5344CB8AC3E}">
        <p14:creationId xmlns="" xmlns:p14="http://schemas.microsoft.com/office/powerpoint/2010/main" val="761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920880" cy="563563"/>
          </a:xfrm>
        </p:spPr>
        <p:txBody>
          <a:bodyPr/>
          <a:lstStyle/>
          <a:p>
            <a:r>
              <a:rPr lang="ru-RU" dirty="0"/>
              <a:t>Проблема и ее решение</a:t>
            </a:r>
            <a:endParaRPr lang="en-US" dirty="0"/>
          </a:p>
        </p:txBody>
      </p:sp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285720" y="1428736"/>
            <a:ext cx="3528392" cy="4984720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72066" y="1428736"/>
            <a:ext cx="3600400" cy="498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3929058" y="3429000"/>
            <a:ext cx="1105086" cy="792088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90872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Проблема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58509" y="908720"/>
            <a:ext cx="1191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Решение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643050"/>
            <a:ext cx="32147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Невозможность переключения экрана существующего типа в полностью прозрачное состояние. Это вынуждает использовать глухие стены для размещения экранов (пример – экран на пересечении пр. Абая и ул.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Байтурсынова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Проблема – обеспечение использования фасадов офисных зданий для размещения экрана.</a:t>
            </a:r>
          </a:p>
          <a:p>
            <a:pPr marL="342900" indent="-342900" algn="just"/>
            <a:endParaRPr lang="ru-RU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1772816"/>
            <a:ext cx="30963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Использование полимерной композиции, содержащей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иммерсированные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наночастицы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, позволяет обеспечить переход среды из полностью прозрачной в светорассеивающую.</a:t>
            </a:r>
          </a:p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Процессы рассеяния света обеспечивают высвечивание отдельных пикселей.</a:t>
            </a:r>
          </a:p>
        </p:txBody>
      </p:sp>
    </p:spTree>
    <p:extLst>
      <p:ext uri="{BB962C8B-B14F-4D97-AF65-F5344CB8AC3E}">
        <p14:creationId xmlns="" xmlns:p14="http://schemas.microsoft.com/office/powerpoint/2010/main" val="3464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920880" cy="563563"/>
          </a:xfrm>
        </p:spPr>
        <p:txBody>
          <a:bodyPr/>
          <a:lstStyle/>
          <a:p>
            <a:r>
              <a:rPr lang="ru-RU" dirty="0"/>
              <a:t>Сфера применения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330015"/>
              </p:ext>
            </p:extLst>
          </p:nvPr>
        </p:nvGraphicFramePr>
        <p:xfrm>
          <a:off x="683568" y="1772816"/>
          <a:ext cx="7632848" cy="21510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772890"/>
                <a:gridCol w="2315675"/>
                <a:gridCol w="2544283"/>
              </a:tblGrid>
              <a:tr h="7170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Отрасли / сектора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Регионы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Класс потребителей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1700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dirty="0" smtClean="0"/>
                        <a:t> Строительная индустрия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dirty="0" smtClean="0"/>
                        <a:t>Все регионы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dirty="0" smtClean="0"/>
                        <a:t> Строительные</a:t>
                      </a:r>
                      <a:r>
                        <a:rPr lang="ru-RU" sz="2000" baseline="0" dirty="0" smtClean="0"/>
                        <a:t> компании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1700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dirty="0" smtClean="0"/>
                        <a:t> Рекламно-информационная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dirty="0" smtClean="0"/>
                        <a:t> Все регионы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dirty="0" smtClean="0"/>
                        <a:t>Маркетинговые</a:t>
                      </a:r>
                      <a:r>
                        <a:rPr lang="ru-RU" sz="2000" baseline="0" dirty="0" smtClean="0"/>
                        <a:t> компании</a:t>
                      </a:r>
                      <a:r>
                        <a:rPr lang="ru-RU" sz="2000" dirty="0" smtClean="0"/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651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2844" y="723372"/>
            <a:ext cx="8286808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b="1" i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116632"/>
            <a:ext cx="9144000" cy="43204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ОБЛАСТИ ПРИМЕНЕНИЯ ИННОВАЦИИ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357158" y="571480"/>
            <a:ext cx="8202613" cy="3175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28596" y="785794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Размещение экранов на фасадах офисных зданий, создание новых архитектурных форм – сооружений, стены которых представляют собой системы воспроизведения изображений</a:t>
            </a:r>
            <a:endParaRPr lang="ru-RU" dirty="0"/>
          </a:p>
        </p:txBody>
      </p:sp>
      <p:pic>
        <p:nvPicPr>
          <p:cNvPr id="42" name="Рисунок 41" descr="D:\ДОКУМЕНТЫ\Ibragim_docs\ДОКУМЕНТЫ\мун\проекты 2015\Ринат телевизор\ресторан Ялта.jpg"/>
          <p:cNvPicPr/>
          <p:nvPr/>
        </p:nvPicPr>
        <p:blipFill>
          <a:blip r:embed="rId3" cstate="print"/>
          <a:srcRect b="27397"/>
          <a:stretch>
            <a:fillRect/>
          </a:stretch>
        </p:blipFill>
        <p:spPr bwMode="auto">
          <a:xfrm>
            <a:off x="785786" y="1857364"/>
            <a:ext cx="771530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56510" y="1714500"/>
            <a:ext cx="3744416" cy="41956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714500"/>
            <a:ext cx="3744416" cy="41956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78731" y="548680"/>
            <a:ext cx="8229600" cy="86636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Фотография отдельного модуля </a:t>
            </a:r>
          </a:p>
        </p:txBody>
      </p:sp>
      <p:pic>
        <p:nvPicPr>
          <p:cNvPr id="1229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16" y="1849587"/>
            <a:ext cx="342900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 descr="D:\ДОКУМЕНТЫ\Ibragim_docs\ДОКУМЕНТЫ\мун\проекты 2015\Ринат телевизор\фото образец\IMAG6628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88"/>
          <a:stretch>
            <a:fillRect/>
          </a:stretch>
        </p:blipFill>
        <p:spPr bwMode="auto">
          <a:xfrm>
            <a:off x="4788024" y="1905149"/>
            <a:ext cx="3481388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8549" y="5191275"/>
            <a:ext cx="1843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Включено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8110" y="5191275"/>
            <a:ext cx="2101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Выключено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71435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Сравнительные показатели</a:t>
            </a:r>
          </a:p>
          <a:p>
            <a:endParaRPr lang="ru-RU" sz="16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ЭКОНОМИЧЕСКАЯ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ЭФФЕКТИВНОСТЬ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 bwMode="auto">
          <a:xfrm>
            <a:off x="357158" y="571480"/>
            <a:ext cx="8202613" cy="3175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одержимое 5"/>
          <p:cNvSpPr txBox="1">
            <a:spLocks/>
          </p:cNvSpPr>
          <p:nvPr/>
        </p:nvSpPr>
        <p:spPr>
          <a:xfrm>
            <a:off x="4286248" y="1285860"/>
            <a:ext cx="4273522" cy="5167476"/>
          </a:xfrm>
          <a:prstGeom prst="rect">
            <a:avLst/>
          </a:prstGeom>
        </p:spPr>
        <p:txBody>
          <a:bodyPr/>
          <a:lstStyle/>
          <a:p>
            <a:pPr marL="355600" marR="0" lvl="0" indent="-3556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55600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Цена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аналогов на рынке составляет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$700–1200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/ кв.м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;</a:t>
            </a:r>
          </a:p>
          <a:p>
            <a:pPr marL="355600" lvl="0" indent="-35560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tabLst>
                <a:tab pos="355600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Себестоимость системы воспроизведения изображений (в условиях опытного производства) составляет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$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00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, в условиях опытно-промышленного производства 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$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37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;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355600" lvl="0" indent="-35560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tabLst>
                <a:tab pos="355600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При этом в стоимость изделия входит стоимость самих стеклопакетов, готовое изделие выполняет двойную функцию.</a:t>
            </a:r>
          </a:p>
          <a:p>
            <a:pPr lvl="0" algn="ctr">
              <a:lnSpc>
                <a:spcPct val="90000"/>
              </a:lnSpc>
              <a:spcBef>
                <a:spcPct val="20000"/>
              </a:spcBef>
              <a:tabLst>
                <a:tab pos="355600" algn="l"/>
              </a:tabLst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В странах СНГ </a:t>
            </a:r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не имеется производств 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аналогичной технологии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3" descr="D:\ДОКУМЕНТЫ\Ibragim_docs\ДОКУМЕНТЫ\мун\проекты 2014\МОН РК\телевизор\отчеты 2015\фотографии\IMG_20150622_2346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357298"/>
            <a:ext cx="2611438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Рынок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00430" y="6357958"/>
            <a:ext cx="2133600" cy="254000"/>
          </a:xfrm>
        </p:spPr>
        <p:txBody>
          <a:bodyPr/>
          <a:lstStyle/>
          <a:p>
            <a:fld id="{4561D0F1-2062-4DAE-98B4-22FB8DF920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7782314"/>
              </p:ext>
            </p:extLst>
          </p:nvPr>
        </p:nvGraphicFramePr>
        <p:xfrm>
          <a:off x="611560" y="1484784"/>
          <a:ext cx="7643866" cy="212554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76893"/>
                <a:gridCol w="2809494"/>
                <a:gridCol w="2057479"/>
              </a:tblGrid>
              <a:tr h="8605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Спрос/емкость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Целевой сегмент (отрасль, класс потребителей)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Доля</a:t>
                      </a:r>
                      <a:r>
                        <a:rPr lang="ru-RU" sz="1800" baseline="0" dirty="0" smtClean="0"/>
                        <a:t> рынка (%)</a:t>
                      </a:r>
                      <a:endParaRPr lang="ru-RU" sz="1800" dirty="0"/>
                    </a:p>
                  </a:txBody>
                  <a:tcPr anchor="ctr"/>
                </a:tc>
              </a:tr>
              <a:tr h="1211149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800" dirty="0" smtClean="0"/>
                        <a:t>10 000 кв.м./год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800" dirty="0" smtClean="0"/>
                        <a:t>Строительная индустрия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800" dirty="0" smtClean="0"/>
                        <a:t>3-5%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Содержимое 3"/>
          <p:cNvSpPr txBox="1">
            <a:spLocks/>
          </p:cNvSpPr>
          <p:nvPr/>
        </p:nvSpPr>
        <p:spPr>
          <a:xfrm>
            <a:off x="179512" y="4149080"/>
            <a:ext cx="8784976" cy="2211140"/>
          </a:xfrm>
          <a:prstGeom prst="rect">
            <a:avLst/>
          </a:prstGeom>
        </p:spPr>
        <p:txBody>
          <a:bodyPr lIns="182880" tIns="91440">
            <a:noAutofit/>
          </a:bodyPr>
          <a:lstStyle/>
          <a:p>
            <a:pPr fontAlgn="auto">
              <a:spcBef>
                <a:spcPts val="250"/>
              </a:spcBef>
              <a:spcAft>
                <a:spcPts val="0"/>
              </a:spcAft>
              <a:buClr>
                <a:srgbClr val="D34817"/>
              </a:buClr>
              <a:buSzPct val="80000"/>
              <a:buFont typeface="Wingdings 2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Возможные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потребители: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buClr>
                <a:srgbClr val="D34817"/>
              </a:buClr>
              <a:buSzPct val="80000"/>
              <a:buFont typeface="Wingdings 2"/>
              <a:buNone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Строительные компании 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buClr>
                <a:srgbClr val="D34817"/>
              </a:buClr>
              <a:buSzPct val="80000"/>
              <a:buFont typeface="Wingdings 2"/>
              <a:buNone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Компании, осуществляющие монтаж окон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buClr>
                <a:srgbClr val="D34817"/>
              </a:buClr>
              <a:buSzPct val="80000"/>
              <a:buFont typeface="Wingdings 2"/>
              <a:buNone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Рекламно-информационные агентства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062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8183563" cy="68266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Конкуренция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12776"/>
            <a:ext cx="7860034" cy="3888432"/>
          </a:xfrm>
        </p:spPr>
        <p:txBody>
          <a:bodyPr>
            <a:normAutofit lnSpcReduction="10000"/>
          </a:bodyPr>
          <a:lstStyle/>
          <a:p>
            <a:pPr marL="0" indent="0" algn="just" fontAlgn="auto">
              <a:spcAft>
                <a:spcPts val="1000"/>
              </a:spcAft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Конкуренты:</a:t>
            </a:r>
          </a:p>
          <a:p>
            <a:pPr marL="0" indent="0" algn="just" fontAlgn="auto">
              <a:spcAft>
                <a:spcPts val="1000"/>
              </a:spcAft>
              <a:buNone/>
              <a:defRPr/>
            </a:pPr>
            <a:r>
              <a:rPr lang="ru-RU" sz="2000" dirty="0" smtClean="0"/>
              <a:t>Большое число компаний, производящих типовые светодиодные экраны</a:t>
            </a:r>
          </a:p>
          <a:p>
            <a:pPr marL="0" indent="0" algn="just" fontAlgn="auto">
              <a:spcAft>
                <a:spcPts val="1000"/>
              </a:spcAft>
              <a:buNone/>
              <a:defRPr/>
            </a:pPr>
            <a:r>
              <a:rPr lang="ru-RU" sz="2000" dirty="0" smtClean="0"/>
              <a:t>Существует единственная компания </a:t>
            </a:r>
            <a:r>
              <a:rPr lang="en-US" sz="2000" dirty="0" err="1" smtClean="0"/>
              <a:t>Nexnovo</a:t>
            </a:r>
            <a:r>
              <a:rPr lang="ru-RU" sz="2000" dirty="0" smtClean="0"/>
              <a:t>, Китай, которая производит аналогичную продукцию (прозрачные экраны), но на другом принципе действия, материалы с переменным коэффициентом рассеяния света не используются. </a:t>
            </a:r>
            <a:r>
              <a:rPr lang="en-GB" sz="2100" dirty="0" smtClean="0">
                <a:hlinkClick r:id="rId2"/>
              </a:rPr>
              <a:t>http://www.nexnovo.com/</a:t>
            </a:r>
            <a:r>
              <a:rPr lang="en-US" sz="2100" dirty="0" smtClean="0">
                <a:hlinkClick r:id="rId2"/>
              </a:rPr>
              <a:t/>
            </a:r>
            <a:br>
              <a:rPr lang="en-US" sz="2100" dirty="0" smtClean="0">
                <a:hlinkClick r:id="rId2"/>
              </a:rPr>
            </a:br>
            <a:r>
              <a:rPr lang="en-US" sz="2100" dirty="0" smtClean="0"/>
              <a:t>  </a:t>
            </a:r>
          </a:p>
          <a:p>
            <a:pPr marL="265176" indent="-265176" algn="just" fontAlgn="auto">
              <a:spcAft>
                <a:spcPts val="1000"/>
              </a:spcAft>
              <a:buFont typeface="Wingdings 2"/>
              <a:buChar char=""/>
              <a:defRPr/>
            </a:pPr>
            <a:r>
              <a:rPr lang="ru-RU" sz="2100" dirty="0" smtClean="0">
                <a:solidFill>
                  <a:srgbClr val="FF0000"/>
                </a:solidFill>
              </a:rPr>
              <a:t>Уровень конкуренции: </a:t>
            </a:r>
            <a:r>
              <a:rPr lang="ru-RU" sz="2100" dirty="0" smtClean="0"/>
              <a:t>ниже среднего</a:t>
            </a:r>
            <a:endParaRPr lang="ru-RU" sz="2100" dirty="0"/>
          </a:p>
        </p:txBody>
      </p:sp>
    </p:spTree>
    <p:extLst>
      <p:ext uri="{BB962C8B-B14F-4D97-AF65-F5344CB8AC3E}">
        <p14:creationId xmlns="" xmlns:p14="http://schemas.microsoft.com/office/powerpoint/2010/main" val="19808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82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40297B"/>
        </a:dk2>
        <a:lt2>
          <a:srgbClr val="DDDDDD"/>
        </a:lt2>
        <a:accent1>
          <a:srgbClr val="35978E"/>
        </a:accent1>
        <a:accent2>
          <a:srgbClr val="1E86E4"/>
        </a:accent2>
        <a:accent3>
          <a:srgbClr val="FFFFFF"/>
        </a:accent3>
        <a:accent4>
          <a:srgbClr val="000056"/>
        </a:accent4>
        <a:accent5>
          <a:srgbClr val="AEC9C6"/>
        </a:accent5>
        <a:accent6>
          <a:srgbClr val="1A79CF"/>
        </a:accent6>
        <a:hlink>
          <a:srgbClr val="9CAA32"/>
        </a:hlink>
        <a:folHlink>
          <a:srgbClr val="ACB3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0F5ABD"/>
        </a:dk2>
        <a:lt2>
          <a:srgbClr val="DDDDDD"/>
        </a:lt2>
        <a:accent1>
          <a:srgbClr val="7061C9"/>
        </a:accent1>
        <a:accent2>
          <a:srgbClr val="53BB9B"/>
        </a:accent2>
        <a:accent3>
          <a:srgbClr val="FFFFFF"/>
        </a:accent3>
        <a:accent4>
          <a:srgbClr val="000056"/>
        </a:accent4>
        <a:accent5>
          <a:srgbClr val="BBB7E1"/>
        </a:accent5>
        <a:accent6>
          <a:srgbClr val="4AA98C"/>
        </a:accent6>
        <a:hlink>
          <a:srgbClr val="57B2D7"/>
        </a:hlink>
        <a:folHlink>
          <a:srgbClr val="BCC8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99190B"/>
        </a:dk2>
        <a:lt2>
          <a:srgbClr val="DDDDDD"/>
        </a:lt2>
        <a:accent1>
          <a:srgbClr val="1F63AD"/>
        </a:accent1>
        <a:accent2>
          <a:srgbClr val="D28302"/>
        </a:accent2>
        <a:accent3>
          <a:srgbClr val="FFFFFF"/>
        </a:accent3>
        <a:accent4>
          <a:srgbClr val="002A56"/>
        </a:accent4>
        <a:accent5>
          <a:srgbClr val="ABB7D3"/>
        </a:accent5>
        <a:accent6>
          <a:srgbClr val="BE7602"/>
        </a:accent6>
        <a:hlink>
          <a:srgbClr val="3CA051"/>
        </a:hlink>
        <a:folHlink>
          <a:srgbClr val="97AD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5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siness22">
  <a:themeElements>
    <a:clrScheme name="business2 1">
      <a:dk1>
        <a:srgbClr val="000000"/>
      </a:dk1>
      <a:lt1>
        <a:srgbClr val="FFFFFF"/>
      </a:lt1>
      <a:dk2>
        <a:srgbClr val="543D18"/>
      </a:dk2>
      <a:lt2>
        <a:srgbClr val="969696"/>
      </a:lt2>
      <a:accent1>
        <a:srgbClr val="FFFFCC"/>
      </a:accent1>
      <a:accent2>
        <a:srgbClr val="7EC8CE"/>
      </a:accent2>
      <a:accent3>
        <a:srgbClr val="FFFFFF"/>
      </a:accent3>
      <a:accent4>
        <a:srgbClr val="000000"/>
      </a:accent4>
      <a:accent5>
        <a:srgbClr val="FFFFE2"/>
      </a:accent5>
      <a:accent6>
        <a:srgbClr val="72B5BA"/>
      </a:accent6>
      <a:hlink>
        <a:srgbClr val="E5D093"/>
      </a:hlink>
      <a:folHlink>
        <a:srgbClr val="CCB374"/>
      </a:folHlink>
    </a:clrScheme>
    <a:fontScheme name="business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usiness2 1">
        <a:dk1>
          <a:srgbClr val="000000"/>
        </a:dk1>
        <a:lt1>
          <a:srgbClr val="FFFFFF"/>
        </a:lt1>
        <a:dk2>
          <a:srgbClr val="543D18"/>
        </a:dk2>
        <a:lt2>
          <a:srgbClr val="969696"/>
        </a:lt2>
        <a:accent1>
          <a:srgbClr val="FFFFCC"/>
        </a:accent1>
        <a:accent2>
          <a:srgbClr val="7EC8CE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72B5BA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2 2">
        <a:dk1>
          <a:srgbClr val="000000"/>
        </a:dk1>
        <a:lt1>
          <a:srgbClr val="FFFFFF"/>
        </a:lt1>
        <a:dk2>
          <a:srgbClr val="003366"/>
        </a:dk2>
        <a:lt2>
          <a:srgbClr val="969696"/>
        </a:lt2>
        <a:accent1>
          <a:srgbClr val="CCFFFF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E2FFFF"/>
        </a:accent5>
        <a:accent6>
          <a:srgbClr val="2DB9B9"/>
        </a:accent6>
        <a:hlink>
          <a:srgbClr val="92BEE6"/>
        </a:hlink>
        <a:folHlink>
          <a:srgbClr val="74B5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2 3">
        <a:dk1>
          <a:srgbClr val="000000"/>
        </a:dk1>
        <a:lt1>
          <a:srgbClr val="FFFFFF"/>
        </a:lt1>
        <a:dk2>
          <a:srgbClr val="224A3C"/>
        </a:dk2>
        <a:lt2>
          <a:srgbClr val="969696"/>
        </a:lt2>
        <a:accent1>
          <a:srgbClr val="FFFFCC"/>
        </a:accent1>
        <a:accent2>
          <a:srgbClr val="7CCEE8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70BAD2"/>
        </a:accent6>
        <a:hlink>
          <a:srgbClr val="D5E494"/>
        </a:hlink>
        <a:folHlink>
          <a:srgbClr val="A4CE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75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mple 1">
    <a:dk1>
      <a:srgbClr val="000066"/>
    </a:dk1>
    <a:lt1>
      <a:srgbClr val="FFFFFF"/>
    </a:lt1>
    <a:dk2>
      <a:srgbClr val="40297B"/>
    </a:dk2>
    <a:lt2>
      <a:srgbClr val="DDDDDD"/>
    </a:lt2>
    <a:accent1>
      <a:srgbClr val="35978E"/>
    </a:accent1>
    <a:accent2>
      <a:srgbClr val="1E86E4"/>
    </a:accent2>
    <a:accent3>
      <a:srgbClr val="FFFFFF"/>
    </a:accent3>
    <a:accent4>
      <a:srgbClr val="000056"/>
    </a:accent4>
    <a:accent5>
      <a:srgbClr val="AEC9C6"/>
    </a:accent5>
    <a:accent6>
      <a:srgbClr val="1A79CF"/>
    </a:accent6>
    <a:hlink>
      <a:srgbClr val="9CAA32"/>
    </a:hlink>
    <a:folHlink>
      <a:srgbClr val="ACB3D0"/>
    </a:folHlink>
  </a:clrScheme>
</a:themeOverride>
</file>

<file path=ppt/theme/themeOverride2.xml><?xml version="1.0" encoding="utf-8"?>
<a:themeOverride xmlns:a="http://schemas.openxmlformats.org/drawingml/2006/main">
  <a:clrScheme name="sample 1">
    <a:dk1>
      <a:srgbClr val="000066"/>
    </a:dk1>
    <a:lt1>
      <a:srgbClr val="FFFFFF"/>
    </a:lt1>
    <a:dk2>
      <a:srgbClr val="40297B"/>
    </a:dk2>
    <a:lt2>
      <a:srgbClr val="DDDDDD"/>
    </a:lt2>
    <a:accent1>
      <a:srgbClr val="35978E"/>
    </a:accent1>
    <a:accent2>
      <a:srgbClr val="1E86E4"/>
    </a:accent2>
    <a:accent3>
      <a:srgbClr val="FFFFFF"/>
    </a:accent3>
    <a:accent4>
      <a:srgbClr val="000056"/>
    </a:accent4>
    <a:accent5>
      <a:srgbClr val="AEC9C6"/>
    </a:accent5>
    <a:accent6>
      <a:srgbClr val="1A79CF"/>
    </a:accent6>
    <a:hlink>
      <a:srgbClr val="9CAA32"/>
    </a:hlink>
    <a:folHlink>
      <a:srgbClr val="ACB3D0"/>
    </a:folHlink>
  </a:clrScheme>
</a:themeOverride>
</file>

<file path=ppt/theme/themeOverride3.xml><?xml version="1.0" encoding="utf-8"?>
<a:themeOverride xmlns:a="http://schemas.openxmlformats.org/drawingml/2006/main">
  <a:clrScheme name="sample 3">
    <a:dk1>
      <a:srgbClr val="003366"/>
    </a:dk1>
    <a:lt1>
      <a:srgbClr val="FFFFFF"/>
    </a:lt1>
    <a:dk2>
      <a:srgbClr val="99190B"/>
    </a:dk2>
    <a:lt2>
      <a:srgbClr val="DDDDDD"/>
    </a:lt2>
    <a:accent1>
      <a:srgbClr val="1F63AD"/>
    </a:accent1>
    <a:accent2>
      <a:srgbClr val="D28302"/>
    </a:accent2>
    <a:accent3>
      <a:srgbClr val="FFFFFF"/>
    </a:accent3>
    <a:accent4>
      <a:srgbClr val="002A56"/>
    </a:accent4>
    <a:accent5>
      <a:srgbClr val="ABB7D3"/>
    </a:accent5>
    <a:accent6>
      <a:srgbClr val="BE7602"/>
    </a:accent6>
    <a:hlink>
      <a:srgbClr val="3CA051"/>
    </a:hlink>
    <a:folHlink>
      <a:srgbClr val="97ADB5"/>
    </a:folHlink>
  </a:clrScheme>
</a:themeOverride>
</file>

<file path=ppt/theme/themeOverride4.xml><?xml version="1.0" encoding="utf-8"?>
<a:themeOverride xmlns:a="http://schemas.openxmlformats.org/drawingml/2006/main">
  <a:clrScheme name="sample 2">
    <a:dk1>
      <a:srgbClr val="000066"/>
    </a:dk1>
    <a:lt1>
      <a:srgbClr val="FFFFFF"/>
    </a:lt1>
    <a:dk2>
      <a:srgbClr val="0F5ABD"/>
    </a:dk2>
    <a:lt2>
      <a:srgbClr val="DDDDDD"/>
    </a:lt2>
    <a:accent1>
      <a:srgbClr val="7061C9"/>
    </a:accent1>
    <a:accent2>
      <a:srgbClr val="53BB9B"/>
    </a:accent2>
    <a:accent3>
      <a:srgbClr val="FFFFFF"/>
    </a:accent3>
    <a:accent4>
      <a:srgbClr val="000056"/>
    </a:accent4>
    <a:accent5>
      <a:srgbClr val="BBB7E1"/>
    </a:accent5>
    <a:accent6>
      <a:srgbClr val="4AA98C"/>
    </a:accent6>
    <a:hlink>
      <a:srgbClr val="57B2D7"/>
    </a:hlink>
    <a:folHlink>
      <a:srgbClr val="BCC8AC"/>
    </a:folHlink>
  </a:clrScheme>
</a:themeOverride>
</file>

<file path=ppt/theme/themeOverride5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1634</TotalTime>
  <Words>769</Words>
  <Application>Microsoft Office PowerPoint</Application>
  <PresentationFormat>Экран (4:3)</PresentationFormat>
  <Paragraphs>149</Paragraphs>
  <Slides>14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Справедливость</vt:lpstr>
      <vt:lpstr>2_82</vt:lpstr>
      <vt:lpstr>75</vt:lpstr>
      <vt:lpstr>business22</vt:lpstr>
      <vt:lpstr>Углы</vt:lpstr>
      <vt:lpstr>1_75</vt:lpstr>
      <vt:lpstr>Image</vt:lpstr>
      <vt:lpstr>«Витражные экраны на основе новых наноматериалов» </vt:lpstr>
      <vt:lpstr>ОПИСАНИЕ ПРОЕКТА</vt:lpstr>
      <vt:lpstr>Проблема и ее решение</vt:lpstr>
      <vt:lpstr>Сфера применения</vt:lpstr>
      <vt:lpstr>Слайд 5</vt:lpstr>
      <vt:lpstr>Фотография отдельного модуля </vt:lpstr>
      <vt:lpstr>Слайд 7</vt:lpstr>
      <vt:lpstr>Рынок</vt:lpstr>
      <vt:lpstr>Конкуренция</vt:lpstr>
      <vt:lpstr> Конкурентные преимущества</vt:lpstr>
      <vt:lpstr>Бизнес-модель</vt:lpstr>
      <vt:lpstr>Инвестиционная оценка</vt:lpstr>
      <vt:lpstr>Риски проекта</vt:lpstr>
      <vt:lpstr>Текущий статус проекта и предложение инвестору</vt:lpstr>
    </vt:vector>
  </TitlesOfParts>
  <Company>АО НЦНТИ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проекта:     Вид инновации -</dc:title>
  <dc:creator>User19</dc:creator>
  <cp:lastModifiedBy>User19</cp:lastModifiedBy>
  <cp:revision>156</cp:revision>
  <dcterms:created xsi:type="dcterms:W3CDTF">2015-04-07T05:33:15Z</dcterms:created>
  <dcterms:modified xsi:type="dcterms:W3CDTF">2016-07-04T06:28:17Z</dcterms:modified>
</cp:coreProperties>
</file>