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676" r:id="rId3"/>
    <p:sldId id="645" r:id="rId4"/>
    <p:sldId id="531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653" r:id="rId13"/>
    <p:sldId id="654" r:id="rId14"/>
    <p:sldId id="655" r:id="rId15"/>
    <p:sldId id="656" r:id="rId16"/>
    <p:sldId id="657" r:id="rId17"/>
    <p:sldId id="658" r:id="rId18"/>
    <p:sldId id="677" r:id="rId19"/>
    <p:sldId id="660" r:id="rId20"/>
    <p:sldId id="662" r:id="rId21"/>
    <p:sldId id="664" r:id="rId22"/>
    <p:sldId id="665" r:id="rId23"/>
    <p:sldId id="573" r:id="rId24"/>
    <p:sldId id="666" r:id="rId25"/>
    <p:sldId id="678" r:id="rId26"/>
    <p:sldId id="680" r:id="rId27"/>
    <p:sldId id="673" r:id="rId28"/>
    <p:sldId id="548" r:id="rId29"/>
    <p:sldId id="549" r:id="rId30"/>
    <p:sldId id="552" r:id="rId31"/>
    <p:sldId id="579" r:id="rId32"/>
    <p:sldId id="580" r:id="rId33"/>
    <p:sldId id="553" r:id="rId34"/>
    <p:sldId id="681" r:id="rId35"/>
    <p:sldId id="582" r:id="rId36"/>
    <p:sldId id="684" r:id="rId37"/>
    <p:sldId id="674" r:id="rId38"/>
    <p:sldId id="612" r:id="rId39"/>
    <p:sldId id="627" r:id="rId40"/>
    <p:sldId id="616" r:id="rId41"/>
    <p:sldId id="617" r:id="rId42"/>
    <p:sldId id="618" r:id="rId43"/>
    <p:sldId id="601" r:id="rId44"/>
    <p:sldId id="577" r:id="rId45"/>
    <p:sldId id="557" r:id="rId46"/>
    <p:sldId id="671" r:id="rId47"/>
    <p:sldId id="672" r:id="rId48"/>
    <p:sldId id="634" r:id="rId49"/>
    <p:sldId id="635" r:id="rId50"/>
    <p:sldId id="639" r:id="rId51"/>
    <p:sldId id="598" r:id="rId52"/>
    <p:sldId id="640" r:id="rId53"/>
    <p:sldId id="641" r:id="rId54"/>
    <p:sldId id="643" r:id="rId55"/>
    <p:sldId id="631" r:id="rId56"/>
    <p:sldId id="685" r:id="rId57"/>
    <p:sldId id="682" r:id="rId58"/>
    <p:sldId id="632" r:id="rId59"/>
    <p:sldId id="68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817FF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F42-49B5-47BE-B68F-9EC0FDE893C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2DE5-A531-4462-B2A1-8618CCEE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30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19135-12D6-4FB2-910E-94412DB7DA5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148DC-CF73-40BD-B595-782C4D74A3D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C76EA8-65FA-4917-9144-4690F9535315}" type="slidenum">
              <a:rPr lang="ru-RU" sz="1200"/>
              <a:pPr algn="r"/>
              <a:t>30</a:t>
            </a:fld>
            <a:endParaRPr lang="ru-RU" sz="120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/>
            <a:fld id="{3ECC6974-091D-49BD-80DD-A5F3A5F3E3DB}" type="slidenum">
              <a:rPr lang="ru-RU" sz="1200">
                <a:solidFill>
                  <a:srgbClr val="B2B2B2"/>
                </a:solidFill>
                <a:latin typeface="Calibri" pitchFamily="34" charset="0"/>
              </a:rPr>
              <a:pPr algn="r"/>
              <a:t>30</a:t>
            </a:fld>
            <a:endParaRPr lang="ru-RU" sz="1200">
              <a:solidFill>
                <a:srgbClr val="B2B2B2"/>
              </a:solidFill>
              <a:latin typeface="Calibri" pitchFamily="34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sz="11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sz="11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" sz="1100" b="0" i="0" u="none" strike="noStrike" cap="none"/>
              <a:t>ASM, CUP, OUP, RS, BMJ, IOP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sz="11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Thieme, Emerald, MDPI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rv_logo_rgb_po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60515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966942" y="0"/>
            <a:ext cx="4177058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600" b="0" i="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0213" y="4979988"/>
            <a:ext cx="4573587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defRPr/>
            </a:pPr>
            <a:endParaRPr lang="en-US" sz="800" dirty="0">
              <a:latin typeface="Arial"/>
              <a:cs typeface="Arial"/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576756-671F-4E61-B688-A949FE0111FD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12" name="Picture 3" descr="crv_logo_rgb_po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98816" y="1313424"/>
            <a:ext cx="3484397" cy="1885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9570" y="1313425"/>
            <a:ext cx="4226309" cy="3530079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29569" y="4980517"/>
            <a:ext cx="4242184" cy="397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66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502567"/>
            <a:ext cx="8229600" cy="7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Font typeface="Roboto"/>
              <a:buNone/>
              <a:defRPr sz="20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0" y="6270800"/>
            <a:ext cx="9144000" cy="587200"/>
          </a:xfrm>
          <a:prstGeom prst="rect">
            <a:avLst/>
          </a:prstGeom>
          <a:solidFill>
            <a:srgbClr val="2B639B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" name="Shape 3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741549" y="6300899"/>
            <a:ext cx="395274" cy="52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ogo_rgb_po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rv_lfcl_grhc_rgb_pos_quote-img.png"/>
          <p:cNvPicPr>
            <a:picLocks noChangeAspect="1"/>
          </p:cNvPicPr>
          <p:nvPr userDrawn="1"/>
        </p:nvPicPr>
        <p:blipFill>
          <a:blip r:embed="rId3" cstate="print"/>
          <a:srcRect l="5830" t="11493" r="277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/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A465-7F7C-4B62-AE55-BC83702FA05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B781-6D31-41C0-A18B-44029ECC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.endnote.com/" TargetMode="External"/><Relationship Id="rId13" Type="http://schemas.openxmlformats.org/officeDocument/2006/relationships/image" Target="../media/image51.png"/><Relationship Id="rId3" Type="http://schemas.openxmlformats.org/officeDocument/2006/relationships/hyperlink" Target="https://youtu.be/AKmpFbPF0h0" TargetMode="External"/><Relationship Id="rId7" Type="http://schemas.openxmlformats.org/officeDocument/2006/relationships/hyperlink" Target="https://orcid.org/" TargetMode="External"/><Relationship Id="rId12" Type="http://schemas.openxmlformats.org/officeDocument/2006/relationships/image" Target="../media/image50.png"/><Relationship Id="rId2" Type="http://schemas.openxmlformats.org/officeDocument/2006/relationships/hyperlink" Target="http://info.clarivate.com/rcis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researcherid.com/" TargetMode="External"/><Relationship Id="rId11" Type="http://schemas.openxmlformats.org/officeDocument/2006/relationships/image" Target="../media/image49.jpeg"/><Relationship Id="rId5" Type="http://schemas.openxmlformats.org/officeDocument/2006/relationships/hyperlink" Target="http://crossref.org/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://webofscience.com/" TargetMode="External"/><Relationship Id="rId9" Type="http://schemas.openxmlformats.org/officeDocument/2006/relationships/hyperlink" Target="https://www.youtube.com/user/WOKtrainingsRussia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Placeholder 2" descr="shutterstock_301196936_low_nw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0"/>
            <a:ext cx="4176712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3555" name="Picture 9" descr="crv_lfcl_grhc_rgb_pos_coverpage-img.png"/>
          <p:cNvPicPr>
            <a:picLocks noChangeAspect="1"/>
          </p:cNvPicPr>
          <p:nvPr/>
        </p:nvPicPr>
        <p:blipFill>
          <a:blip r:embed="rId3" cstate="print"/>
          <a:srcRect l="17291" t="11945" r="20416" b="4802"/>
          <a:stretch>
            <a:fillRect/>
          </a:stretch>
        </p:blipFill>
        <p:spPr bwMode="auto">
          <a:xfrm>
            <a:off x="-36512" y="6746"/>
            <a:ext cx="914876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3528" y="5517232"/>
            <a:ext cx="3384376" cy="28803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ru-RU" sz="1600" dirty="0" err="1" smtClean="0"/>
              <a:t>Тихонкова</a:t>
            </a:r>
            <a:r>
              <a:rPr lang="ru-RU" sz="1600" dirty="0" smtClean="0"/>
              <a:t> Ирина, к.б.н.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ru-RU" sz="1600" dirty="0" smtClean="0"/>
              <a:t>Специалист по обучению </a:t>
            </a:r>
            <a:endParaRPr lang="en-US" sz="1600" dirty="0"/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-3186113" y="77184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 descr="http://iac.kz/sites/default/files/top_logo_ru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21288"/>
            <a:ext cx="1438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4</a:t>
            </a:r>
            <a:r>
              <a:rPr lang="en-US" dirty="0" smtClean="0"/>
              <a:t> </a:t>
            </a:r>
            <a:r>
              <a:rPr lang="ru-RU" dirty="0" smtClean="0"/>
              <a:t>ноября2017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1043608" y="0"/>
            <a:ext cx="3744416" cy="9087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Вопросы повышения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качества и международного статуса казахстанских научных журналов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323528" y="2119065"/>
            <a:ext cx="4586535" cy="8778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Современный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международный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научный журнал: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советы для издателей,  редакторов и авторов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Периодичность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5975" y="1339850"/>
            <a:ext cx="7350125" cy="1824038"/>
          </a:xfrm>
        </p:spPr>
        <p:txBody>
          <a:bodyPr>
            <a:noAutofit/>
          </a:bodyPr>
          <a:lstStyle/>
          <a:p>
            <a:pPr marL="355537" indent="-355537">
              <a:spcAft>
                <a:spcPts val="526"/>
              </a:spcAft>
              <a:buClr>
                <a:srgbClr val="FF8000"/>
              </a:buClr>
              <a:buFont typeface="Arial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Придерживаться объявленной периодичности</a:t>
            </a:r>
          </a:p>
          <a:p>
            <a:pPr marL="355537" indent="-355537">
              <a:spcAft>
                <a:spcPts val="526"/>
              </a:spcAft>
              <a:buClr>
                <a:srgbClr val="FF8000"/>
              </a:buClr>
              <a:buFont typeface="Arial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Оценка начинается после установления своевременности выходов</a:t>
            </a: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20750" y="4595813"/>
            <a:ext cx="7634288" cy="884237"/>
            <a:chOff x="812800" y="2365825"/>
            <a:chExt cx="7634514" cy="885372"/>
          </a:xfrm>
        </p:grpSpPr>
        <p:sp>
          <p:nvSpPr>
            <p:cNvPr id="5" name="Right Arrow 4"/>
            <p:cNvSpPr/>
            <p:nvPr/>
          </p:nvSpPr>
          <p:spPr>
            <a:xfrm>
              <a:off x="812800" y="2365825"/>
              <a:ext cx="7634514" cy="8853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022" name="TextBox 5"/>
            <p:cNvSpPr txBox="1">
              <a:spLocks noChangeArrowheads="1"/>
            </p:cNvSpPr>
            <p:nvPr/>
          </p:nvSpPr>
          <p:spPr bwMode="auto">
            <a:xfrm flipH="1">
              <a:off x="844002" y="2574108"/>
              <a:ext cx="665483" cy="37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mtClean="0">
                  <a:latin typeface="Knowledge Light" pitchFamily="34" charset="0"/>
                </a:rPr>
                <a:t>01</a:t>
              </a:r>
              <a:endParaRPr lang="ru-RU">
                <a:latin typeface="Knowledge Light" pitchFamily="34" charset="0"/>
              </a:endParaRPr>
            </a:p>
          </p:txBody>
        </p:sp>
        <p:sp>
          <p:nvSpPr>
            <p:cNvPr id="43023" name="TextBox 6"/>
            <p:cNvSpPr txBox="1">
              <a:spLocks noChangeArrowheads="1"/>
            </p:cNvSpPr>
            <p:nvPr/>
          </p:nvSpPr>
          <p:spPr bwMode="auto">
            <a:xfrm flipH="1">
              <a:off x="1916590" y="2574108"/>
              <a:ext cx="861442" cy="37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mtClean="0">
                  <a:latin typeface="Knowledge Light" pitchFamily="34" charset="0"/>
                </a:rPr>
                <a:t>03</a:t>
              </a:r>
              <a:endParaRPr lang="ru-RU">
                <a:latin typeface="Knowledge Light" pitchFamily="34" charset="0"/>
              </a:endParaRPr>
            </a:p>
          </p:txBody>
        </p:sp>
        <p:sp>
          <p:nvSpPr>
            <p:cNvPr id="43024" name="TextBox 7"/>
            <p:cNvSpPr txBox="1">
              <a:spLocks noChangeArrowheads="1"/>
            </p:cNvSpPr>
            <p:nvPr/>
          </p:nvSpPr>
          <p:spPr bwMode="auto">
            <a:xfrm flipH="1">
              <a:off x="3185137" y="2574108"/>
              <a:ext cx="861442" cy="37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mtClean="0">
                  <a:latin typeface="Knowledge Light" pitchFamily="34" charset="0"/>
                </a:rPr>
                <a:t>05</a:t>
              </a:r>
              <a:endParaRPr lang="ru-RU">
                <a:latin typeface="Knowledge Light" pitchFamily="34" charset="0"/>
              </a:endParaRPr>
            </a:p>
          </p:txBody>
        </p:sp>
        <p:sp>
          <p:nvSpPr>
            <p:cNvPr id="43025" name="TextBox 8"/>
            <p:cNvSpPr txBox="1">
              <a:spLocks noChangeArrowheads="1"/>
            </p:cNvSpPr>
            <p:nvPr/>
          </p:nvSpPr>
          <p:spPr bwMode="auto">
            <a:xfrm flipH="1">
              <a:off x="4453684" y="2574108"/>
              <a:ext cx="861442" cy="37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mtClean="0">
                  <a:latin typeface="Knowledge Light" pitchFamily="34" charset="0"/>
                </a:rPr>
                <a:t>07</a:t>
              </a:r>
              <a:endParaRPr lang="ru-RU">
                <a:latin typeface="Knowledge Light" pitchFamily="34" charset="0"/>
              </a:endParaRPr>
            </a:p>
          </p:txBody>
        </p:sp>
        <p:sp>
          <p:nvSpPr>
            <p:cNvPr id="43026" name="TextBox 9"/>
            <p:cNvSpPr txBox="1">
              <a:spLocks noChangeArrowheads="1"/>
            </p:cNvSpPr>
            <p:nvPr/>
          </p:nvSpPr>
          <p:spPr bwMode="auto">
            <a:xfrm flipH="1">
              <a:off x="5722231" y="2574108"/>
              <a:ext cx="861442" cy="37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mtClean="0">
                  <a:latin typeface="Knowledge Light" pitchFamily="34" charset="0"/>
                </a:rPr>
                <a:t>09</a:t>
              </a:r>
              <a:endParaRPr lang="ru-RU">
                <a:latin typeface="Knowledge Light" pitchFamily="34" charset="0"/>
              </a:endParaRPr>
            </a:p>
          </p:txBody>
        </p:sp>
        <p:sp>
          <p:nvSpPr>
            <p:cNvPr id="43027" name="TextBox 10"/>
            <p:cNvSpPr txBox="1">
              <a:spLocks noChangeArrowheads="1"/>
            </p:cNvSpPr>
            <p:nvPr/>
          </p:nvSpPr>
          <p:spPr bwMode="auto">
            <a:xfrm flipH="1">
              <a:off x="6990778" y="2574108"/>
              <a:ext cx="861442" cy="37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mtClean="0">
                  <a:latin typeface="Knowledge Light" pitchFamily="34" charset="0"/>
                </a:rPr>
                <a:t>11</a:t>
              </a:r>
              <a:endParaRPr lang="ru-RU">
                <a:latin typeface="Knowledge Ligh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77888" y="3681413"/>
            <a:ext cx="739775" cy="1016000"/>
          </a:xfrm>
          <a:prstGeom prst="rect">
            <a:avLst/>
          </a:prstGeom>
          <a:gradFill>
            <a:gsLst>
              <a:gs pos="0">
                <a:srgbClr val="00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>
              <a:defRPr/>
            </a:pPr>
            <a:r>
              <a:rPr lang="ru-RU" sz="1200" b="1" dirty="0" err="1" smtClean="0">
                <a:latin typeface="Knowledge Light" pitchFamily="34" charset="0"/>
              </a:rPr>
              <a:t>Journal</a:t>
            </a:r>
            <a:endParaRPr lang="ru-RU" sz="1200" b="1" dirty="0" smtClean="0">
              <a:latin typeface="Knowledge Light" pitchFamily="34" charset="0"/>
            </a:endParaRPr>
          </a:p>
          <a:p>
            <a:pPr>
              <a:defRPr/>
            </a:pPr>
            <a:endParaRPr lang="ru-RU" sz="1200" dirty="0" smtClean="0">
              <a:latin typeface="Knowledge Light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Knowledge Light" pitchFamily="34" charset="0"/>
              </a:rPr>
              <a:t>1</a:t>
            </a:r>
            <a:endParaRPr lang="ru-RU" sz="1200" dirty="0">
              <a:latin typeface="Knowledge Ligh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2963" y="3681413"/>
            <a:ext cx="739775" cy="1016000"/>
          </a:xfrm>
          <a:prstGeom prst="rect">
            <a:avLst/>
          </a:prstGeom>
          <a:gradFill>
            <a:gsLst>
              <a:gs pos="0">
                <a:srgbClr val="00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>
              <a:defRPr/>
            </a:pPr>
            <a:r>
              <a:rPr lang="ru-RU" sz="1200" b="1" dirty="0" err="1" smtClean="0">
                <a:latin typeface="Knowledge Light" pitchFamily="34" charset="0"/>
              </a:rPr>
              <a:t>Journal</a:t>
            </a:r>
            <a:endParaRPr lang="ru-RU" sz="1200" b="1" dirty="0" smtClean="0">
              <a:latin typeface="Knowledge Light" pitchFamily="34" charset="0"/>
            </a:endParaRPr>
          </a:p>
          <a:p>
            <a:pPr>
              <a:defRPr/>
            </a:pPr>
            <a:endParaRPr lang="ru-RU" sz="1200" dirty="0" smtClean="0">
              <a:latin typeface="Knowledge Light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Knowledge Light" pitchFamily="34" charset="0"/>
              </a:rPr>
              <a:t>2</a:t>
            </a:r>
            <a:endParaRPr lang="ru-RU" sz="1200" dirty="0">
              <a:latin typeface="Knowledge Ligh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8038" y="3681413"/>
            <a:ext cx="739775" cy="1016000"/>
          </a:xfrm>
          <a:prstGeom prst="rect">
            <a:avLst/>
          </a:prstGeom>
          <a:gradFill>
            <a:gsLst>
              <a:gs pos="0">
                <a:srgbClr val="00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>
              <a:defRPr/>
            </a:pPr>
            <a:r>
              <a:rPr lang="ru-RU" sz="1200" b="1" smtClean="0">
                <a:latin typeface="Knowledge Light" pitchFamily="34" charset="0"/>
              </a:rPr>
              <a:t>Journal</a:t>
            </a:r>
          </a:p>
          <a:p>
            <a:pPr>
              <a:defRPr/>
            </a:pPr>
            <a:endParaRPr lang="ru-RU" sz="1200" smtClean="0">
              <a:latin typeface="Knowledge Light" pitchFamily="34" charset="0"/>
            </a:endParaRPr>
          </a:p>
          <a:p>
            <a:pPr algn="ctr">
              <a:defRPr/>
            </a:pPr>
            <a:r>
              <a:rPr lang="ru-RU" sz="1200" smtClean="0">
                <a:latin typeface="Knowledge Light" pitchFamily="34" charset="0"/>
              </a:rPr>
              <a:t>3</a:t>
            </a:r>
            <a:endParaRPr lang="ru-RU" sz="1200">
              <a:latin typeface="Knowledge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3113" y="3681413"/>
            <a:ext cx="739775" cy="1016000"/>
          </a:xfrm>
          <a:prstGeom prst="rect">
            <a:avLst/>
          </a:prstGeom>
          <a:gradFill>
            <a:gsLst>
              <a:gs pos="0">
                <a:srgbClr val="00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>
              <a:defRPr/>
            </a:pPr>
            <a:r>
              <a:rPr lang="ru-RU" sz="1200" b="1" smtClean="0">
                <a:latin typeface="Knowledge Light" pitchFamily="34" charset="0"/>
              </a:rPr>
              <a:t>Journal</a:t>
            </a:r>
          </a:p>
          <a:p>
            <a:pPr>
              <a:defRPr/>
            </a:pPr>
            <a:endParaRPr lang="ru-RU" sz="1200" smtClean="0">
              <a:latin typeface="Knowledge Light" pitchFamily="34" charset="0"/>
            </a:endParaRPr>
          </a:p>
          <a:p>
            <a:pPr algn="ctr">
              <a:defRPr/>
            </a:pPr>
            <a:r>
              <a:rPr lang="ru-RU" sz="1200" smtClean="0">
                <a:latin typeface="Knowledge Light" pitchFamily="34" charset="0"/>
              </a:rPr>
              <a:t>4</a:t>
            </a:r>
            <a:endParaRPr lang="ru-RU" sz="1200">
              <a:latin typeface="Knowledge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8188" y="3681413"/>
            <a:ext cx="739775" cy="1016000"/>
          </a:xfrm>
          <a:prstGeom prst="rect">
            <a:avLst/>
          </a:prstGeom>
          <a:gradFill>
            <a:gsLst>
              <a:gs pos="0">
                <a:srgbClr val="00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>
              <a:defRPr/>
            </a:pPr>
            <a:r>
              <a:rPr lang="ru-RU" sz="1200" b="1" smtClean="0">
                <a:latin typeface="Knowledge Light" pitchFamily="34" charset="0"/>
              </a:rPr>
              <a:t>Journal</a:t>
            </a:r>
          </a:p>
          <a:p>
            <a:pPr>
              <a:defRPr/>
            </a:pPr>
            <a:endParaRPr lang="ru-RU" sz="1200" smtClean="0">
              <a:latin typeface="Knowledge Light" pitchFamily="34" charset="0"/>
            </a:endParaRPr>
          </a:p>
          <a:p>
            <a:pPr algn="ctr">
              <a:defRPr/>
            </a:pPr>
            <a:r>
              <a:rPr lang="ru-RU" sz="1200" smtClean="0">
                <a:latin typeface="Knowledge Light" pitchFamily="34" charset="0"/>
              </a:rPr>
              <a:t>5</a:t>
            </a:r>
            <a:endParaRPr lang="ru-RU" sz="1200">
              <a:latin typeface="Knowledge Ligh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53263" y="3681413"/>
            <a:ext cx="739775" cy="1016000"/>
          </a:xfrm>
          <a:prstGeom prst="rect">
            <a:avLst/>
          </a:prstGeom>
          <a:gradFill>
            <a:gsLst>
              <a:gs pos="0">
                <a:srgbClr val="00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>
              <a:defRPr/>
            </a:pPr>
            <a:r>
              <a:rPr lang="ru-RU" sz="1200" b="1" dirty="0" err="1" smtClean="0">
                <a:latin typeface="Knowledge Light" pitchFamily="34" charset="0"/>
              </a:rPr>
              <a:t>Journal</a:t>
            </a:r>
            <a:endParaRPr lang="ru-RU" sz="1200" b="1" dirty="0" smtClean="0">
              <a:latin typeface="Knowledge Light" pitchFamily="34" charset="0"/>
            </a:endParaRPr>
          </a:p>
          <a:p>
            <a:pPr>
              <a:defRPr/>
            </a:pPr>
            <a:endParaRPr lang="ru-RU" sz="1200" dirty="0" smtClean="0">
              <a:latin typeface="Knowledge Light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Knowledge Light" pitchFamily="34" charset="0"/>
              </a:rPr>
              <a:t>6</a:t>
            </a:r>
            <a:endParaRPr lang="ru-RU" sz="1200" dirty="0">
              <a:latin typeface="Knowledge Ligh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438" y="3429000"/>
            <a:ext cx="3629025" cy="194468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20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7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262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Издательские</a:t>
            </a:r>
            <a:r>
              <a:rPr lang="uk-UA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стандарты</a:t>
            </a:r>
            <a:endParaRPr lang="uk-UA" sz="2400" b="1" dirty="0" smtClean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4135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8388" y="1555750"/>
            <a:ext cx="5950778" cy="624920"/>
            <a:chOff x="914400" y="1112520"/>
            <a:chExt cx="5951848" cy="623779"/>
          </a:xfrm>
        </p:grpSpPr>
        <p:sp>
          <p:nvSpPr>
            <p:cNvPr id="9" name="Rectangle 8"/>
            <p:cNvSpPr/>
            <p:nvPr/>
          </p:nvSpPr>
          <p:spPr>
            <a:xfrm>
              <a:off x="3037268" y="1367641"/>
              <a:ext cx="3828980" cy="368658"/>
            </a:xfrm>
            <a:prstGeom prst="rect">
              <a:avLst/>
            </a:prstGeom>
            <a:solidFill>
              <a:srgbClr val="6817FF"/>
            </a:solidFill>
          </p:spPr>
          <p:txBody>
            <a:bodyPr wrap="none">
              <a:spAutoFit/>
            </a:bodyPr>
            <a:lstStyle/>
            <a:p>
              <a:pPr marL="228560" indent="-228560" eaLnBrk="0" hangingPunct="0">
                <a:spcBef>
                  <a:spcPct val="50000"/>
                </a:spcBef>
                <a:buClr>
                  <a:schemeClr val="tx2"/>
                </a:buClr>
                <a:defRPr/>
              </a:pP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Информативное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название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журнала</a:t>
              </a:r>
              <a:endParaRPr lang="uk-UA" kern="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112520"/>
              <a:ext cx="1843418" cy="21392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cxnSp>
          <p:nvCxnSpPr>
            <p:cNvPr id="12" name="Straight Connector 11"/>
            <p:cNvCxnSpPr>
              <a:stCxn id="10" idx="3"/>
            </p:cNvCxnSpPr>
            <p:nvPr/>
          </p:nvCxnSpPr>
          <p:spPr>
            <a:xfrm>
              <a:off x="2757818" y="1218689"/>
              <a:ext cx="290565" cy="13786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5938" y="1177479"/>
            <a:ext cx="8389937" cy="2395537"/>
            <a:chOff x="362856" y="568235"/>
            <a:chExt cx="8389258" cy="2394509"/>
          </a:xfrm>
        </p:grpSpPr>
        <p:sp>
          <p:nvSpPr>
            <p:cNvPr id="15" name="Rectangle 14"/>
            <p:cNvSpPr/>
            <p:nvPr/>
          </p:nvSpPr>
          <p:spPr>
            <a:xfrm>
              <a:off x="4115402" y="2593016"/>
              <a:ext cx="4230345" cy="369728"/>
            </a:xfrm>
            <a:prstGeom prst="rect">
              <a:avLst/>
            </a:prstGeom>
            <a:solidFill>
              <a:srgbClr val="6817FF"/>
            </a:solidFill>
          </p:spPr>
          <p:txBody>
            <a:bodyPr>
              <a:spAutoFit/>
            </a:bodyPr>
            <a:lstStyle/>
            <a:p>
              <a:pPr marL="228560" indent="-228560" eaLnBrk="0" hangingPunct="0">
                <a:spcBef>
                  <a:spcPct val="50000"/>
                </a:spcBef>
                <a:buClr>
                  <a:schemeClr val="tx2"/>
                </a:buClr>
                <a:defRPr/>
              </a:pP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Название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и резюме на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английском</a:t>
              </a:r>
              <a:endParaRPr lang="uk-UA" kern="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3652" y="568235"/>
              <a:ext cx="4957361" cy="30308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2856" y="1750414"/>
              <a:ext cx="8389258" cy="86164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3875" y="4057651"/>
            <a:ext cx="7823200" cy="1844895"/>
            <a:chOff x="370113" y="3614057"/>
            <a:chExt cx="7823200" cy="1845011"/>
          </a:xfrm>
        </p:grpSpPr>
        <p:sp>
          <p:nvSpPr>
            <p:cNvPr id="19" name="Rectangle 18"/>
            <p:cNvSpPr/>
            <p:nvPr/>
          </p:nvSpPr>
          <p:spPr>
            <a:xfrm>
              <a:off x="3621313" y="4812696"/>
              <a:ext cx="4572000" cy="646372"/>
            </a:xfrm>
            <a:prstGeom prst="rect">
              <a:avLst/>
            </a:prstGeom>
            <a:solidFill>
              <a:srgbClr val="6817FF"/>
            </a:solidFill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tx2"/>
                </a:buClr>
                <a:defRPr/>
              </a:pP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Полная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информация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о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месте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выполнения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работы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 (на </a:t>
              </a:r>
              <a:r>
                <a:rPr lang="uk-UA" kern="0" dirty="0" err="1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английском</a:t>
              </a:r>
              <a:r>
                <a:rPr lang="uk-UA" kern="0" dirty="0" smtClean="0">
                  <a:solidFill>
                    <a:schemeClr val="bg1"/>
                  </a:solidFill>
                  <a:latin typeface="+mj-lt"/>
                  <a:ea typeface="ＭＳ Ｐゴシック" pitchFamily="-106" charset="-128"/>
                  <a:cs typeface="ＭＳ Ｐゴシック" charset="-128"/>
                </a:rPr>
                <a:t>)</a:t>
              </a:r>
              <a:endParaRPr lang="uk-UA" kern="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113" y="3614057"/>
              <a:ext cx="4391025" cy="1204989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44039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981075"/>
            <a:ext cx="7362825" cy="548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087813" y="1544638"/>
            <a:ext cx="4572000" cy="830981"/>
          </a:xfrm>
          <a:prstGeom prst="rect">
            <a:avLst/>
          </a:prstGeom>
          <a:solidFill>
            <a:srgbClr val="6817FF"/>
          </a:solidFill>
          <a:ln>
            <a:solidFill>
              <a:srgbClr val="FF8000"/>
            </a:solidFill>
          </a:ln>
        </p:spPr>
        <p:txBody>
          <a:bodyPr lIns="91424" tIns="45712" rIns="91424" bIns="45712">
            <a:spAutoFit/>
          </a:bodyPr>
          <a:lstStyle/>
          <a:p>
            <a:pPr marL="228560"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uk-UA" sz="2400" kern="0" dirty="0" err="1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Полная</a:t>
            </a:r>
            <a:r>
              <a:rPr lang="uk-UA" sz="2400" kern="0" dirty="0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 и </a:t>
            </a:r>
            <a:r>
              <a:rPr lang="uk-UA" sz="2400" kern="0" dirty="0" err="1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корректная</a:t>
            </a:r>
            <a:r>
              <a:rPr lang="uk-UA" sz="2400" kern="0" dirty="0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 </a:t>
            </a:r>
            <a:r>
              <a:rPr lang="uk-UA" sz="2400" kern="0" dirty="0" err="1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библиография</a:t>
            </a:r>
            <a:r>
              <a:rPr lang="uk-UA" sz="2400" kern="0" dirty="0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 на </a:t>
            </a:r>
            <a:r>
              <a:rPr lang="uk-UA" sz="2400" kern="0" dirty="0" err="1" smtClean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charset="-128"/>
              </a:rPr>
              <a:t>английском</a:t>
            </a:r>
            <a:endParaRPr lang="uk-UA" sz="2400" kern="0" dirty="0">
              <a:solidFill>
                <a:schemeClr val="bg1"/>
              </a:solidFill>
              <a:latin typeface="+mj-lt"/>
              <a:ea typeface="ＭＳ Ｐゴシック" pitchFamily="-106" charset="-128"/>
              <a:cs typeface="ＭＳ Ｐゴシック" charset="-128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2788" y="2765425"/>
            <a:ext cx="6662737" cy="4000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itle 17"/>
          <p:cNvSpPr txBox="1">
            <a:spLocks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Издательские</a:t>
            </a:r>
            <a:r>
              <a:rPr lang="uk-UA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стандарты</a:t>
            </a:r>
            <a:endParaRPr lang="uk-UA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5062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917575" y="3141078"/>
            <a:ext cx="7364413" cy="169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Обогатит ли Web of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Science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новым материалом?</a:t>
            </a:r>
          </a:p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Полно ли представлена отрасль знаний?</a:t>
            </a:r>
          </a:p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соотносится с имеющимися в базе?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6875" y="1557338"/>
            <a:ext cx="1079500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uk-UA" sz="5400">
                <a:sym typeface="Wingdings"/>
              </a:rPr>
              <a:t></a:t>
            </a:r>
            <a:endParaRPr lang="uk-UA" sz="54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3263" y="1557338"/>
            <a:ext cx="1081087" cy="1079500"/>
          </a:xfrm>
          <a:prstGeom prst="roundRect">
            <a:avLst>
              <a:gd name="adj" fmla="val 11515"/>
            </a:avLst>
          </a:prstGeo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uk-UA" sz="5400">
                <a:sym typeface="Wingdings"/>
              </a:rPr>
              <a:t></a:t>
            </a:r>
            <a:endParaRPr lang="uk-UA" sz="54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9650" y="1557338"/>
            <a:ext cx="1081088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uk-UA" sz="5400">
                <a:solidFill>
                  <a:srgbClr val="4B4B4B"/>
                </a:solidFill>
                <a:sym typeface="Webdings"/>
              </a:rPr>
              <a:t>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7625" y="1557338"/>
            <a:ext cx="1079500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uk-UA" sz="5400">
                <a:sym typeface="Wingdings"/>
              </a:rPr>
              <a:t></a:t>
            </a:r>
            <a:endParaRPr lang="uk-UA" sz="540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350" y="1557338"/>
            <a:ext cx="1655763" cy="11684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4740275" y="1557338"/>
            <a:ext cx="3144838" cy="11684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57200" y="4556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Критерии</a:t>
            </a:r>
            <a:r>
              <a:rPr lang="uk-UA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отбора</a:t>
            </a:r>
            <a:r>
              <a:rPr lang="uk-UA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uk-UA" sz="2400" b="1" dirty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uk-UA" sz="2400" b="1" dirty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endParaRPr lang="uk-UA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090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887413" y="3789363"/>
            <a:ext cx="7369175" cy="126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Авторов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редакторов и членов редколлегии</a:t>
            </a:r>
          </a:p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Аудитория журнала: международная или региональная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6875" y="1557338"/>
            <a:ext cx="1079500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</a:t>
            </a:r>
            <a:endParaRPr lang="ru-RU" sz="54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3263" y="1557338"/>
            <a:ext cx="1081087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</a:t>
            </a:r>
            <a:endParaRPr lang="ru-RU" sz="54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19650" y="1557338"/>
            <a:ext cx="1081088" cy="1079500"/>
          </a:xfrm>
          <a:prstGeom prst="roundRect">
            <a:avLst>
              <a:gd name="adj" fmla="val 11515"/>
            </a:avLst>
          </a:prstGeo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olidFill>
                  <a:srgbClr val="4B4B4B"/>
                </a:solidFill>
                <a:sym typeface="Webdings"/>
              </a:rPr>
              <a:t></a:t>
            </a:r>
            <a:endParaRPr lang="ru-RU" sz="540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97625" y="1557338"/>
            <a:ext cx="1079500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</a:t>
            </a:r>
            <a:endParaRPr lang="ru-RU" sz="540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250" y="1484313"/>
            <a:ext cx="2881313" cy="12239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64275" y="1484313"/>
            <a:ext cx="1547813" cy="12239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57200" y="4556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Критерии отбора: </a:t>
            </a:r>
            <a:b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международный состав</a:t>
            </a:r>
            <a:endParaRPr lang="ru-RU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711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922338" y="3010080"/>
            <a:ext cx="7364412" cy="20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Новые журналы: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цитирования предыдущих работ авторов и редакторов.</a:t>
            </a:r>
          </a:p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«Старые»журналы: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анализ цитирования в Web of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Science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6875" y="1557338"/>
            <a:ext cx="1079500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</a:t>
            </a:r>
            <a:endParaRPr lang="ru-RU" sz="54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3263" y="1557338"/>
            <a:ext cx="1081087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</a:t>
            </a:r>
            <a:endParaRPr lang="ru-RU" sz="54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9650" y="1557338"/>
            <a:ext cx="1081088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olidFill>
                  <a:srgbClr val="4B4B4B"/>
                </a:solidFill>
                <a:sym typeface="Webdings"/>
              </a:rPr>
              <a:t></a:t>
            </a:r>
            <a:endParaRPr lang="ru-RU" sz="540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97625" y="1557338"/>
            <a:ext cx="1079500" cy="1079500"/>
          </a:xfrm>
          <a:prstGeom prst="roundRect">
            <a:avLst>
              <a:gd name="adj" fmla="val 11515"/>
            </a:avLst>
          </a:prstGeo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</a:t>
            </a:r>
            <a:endParaRPr lang="ru-RU" sz="540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9863" y="1484313"/>
            <a:ext cx="4787900" cy="129698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6" name="Прямоугольник 10"/>
          <p:cNvSpPr>
            <a:spLocks noChangeArrowheads="1"/>
          </p:cNvSpPr>
          <p:nvPr/>
        </p:nvSpPr>
        <p:spPr bwMode="auto">
          <a:xfrm>
            <a:off x="3563938" y="5445125"/>
            <a:ext cx="3509962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>
              <a:buClr>
                <a:srgbClr val="FF8000"/>
              </a:buClr>
            </a:pPr>
            <a:r>
              <a:rPr lang="ru-RU" i="1" smtClean="0"/>
              <a:t>Проводится в пределах </a:t>
            </a:r>
          </a:p>
          <a:p>
            <a:pPr>
              <a:buClr>
                <a:srgbClr val="FF8000"/>
              </a:buClr>
            </a:pPr>
            <a:r>
              <a:rPr lang="ru-RU" i="1" smtClean="0"/>
              <a:t>Предметной области издания </a:t>
            </a:r>
            <a:endParaRPr lang="ru-RU" i="1"/>
          </a:p>
        </p:txBody>
      </p:sp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5283200"/>
            <a:ext cx="11699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57200" y="4556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Критерии отбора: </a:t>
            </a:r>
            <a:b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анализ цитирования</a:t>
            </a:r>
            <a:endParaRPr lang="ru-RU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8139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0" y="404664"/>
            <a:ext cx="8390828" cy="3993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Почему отклоняют или исключают журналы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02180" y="1556792"/>
            <a:ext cx="7739640" cy="936920"/>
          </a:xfrm>
        </p:spPr>
        <p:txBody>
          <a:bodyPr numCol="1"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Переоценка базируется на тех же критериях что и первичный анализ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528" y="2636912"/>
            <a:ext cx="2232248" cy="2016224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Периодичность</a:t>
            </a:r>
            <a:endParaRPr lang="en-US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27984" y="2636912"/>
            <a:ext cx="2232248" cy="2016224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en-US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39752" y="2636912"/>
            <a:ext cx="2232248" cy="2016224"/>
          </a:xfrm>
          <a:prstGeom prst="ellipse">
            <a:avLst/>
          </a:prstGeom>
          <a:noFill/>
          <a:ln>
            <a:solidFill>
              <a:srgbClr val="681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Цитирование</a:t>
            </a:r>
            <a:endParaRPr lang="en-US" sz="2400" dirty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16216" y="2636912"/>
            <a:ext cx="2232248" cy="2016224"/>
          </a:xfrm>
          <a:prstGeom prst="ellipse">
            <a:avLst/>
          </a:prstGeom>
          <a:noFill/>
          <a:ln>
            <a:solidFill>
              <a:srgbClr val="681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Формат</a:t>
            </a:r>
            <a:endParaRPr lang="en-US" sz="2400" dirty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31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 eaLnBrk="1" hangingPunct="1"/>
            <a:r>
              <a:rPr lang="uk-UA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Подача заявки</a:t>
            </a:r>
            <a:endParaRPr lang="en-US" sz="2400" b="1" dirty="0" smtClean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5288" y="5795972"/>
            <a:ext cx="770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http://ips.clarivate.com/info/journalsubmission-front/</a:t>
            </a:r>
            <a:endParaRPr lang="en-US" dirty="0"/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190" r="1001"/>
          <a:stretch>
            <a:fillRect/>
          </a:stretch>
        </p:blipFill>
        <p:spPr>
          <a:xfrm>
            <a:off x="498475" y="1503363"/>
            <a:ext cx="8147050" cy="385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5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Казахстанские журналы </a:t>
            </a:r>
            <a:r>
              <a:rPr lang="ru-RU" sz="27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отобранные в </a:t>
            </a:r>
            <a:br>
              <a:rPr lang="ru-RU" sz="27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Emerging </a:t>
            </a:r>
            <a:r>
              <a:rPr lang="en-US" sz="27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Sources Citation Index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600" y="2060848"/>
          <a:ext cx="7488832" cy="2727176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Bulletin of the Karaganda University-Mathematics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Bulletin of the University of Karaganda-Chemistry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Bulletin of the University of Karaganda-Physics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7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Central Asian Journal of Global Health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Eurasian Chemico-Technological Journal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Eurasian Mathematical Journal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Когда возникли научные издания? </a:t>
            </a:r>
            <a:endParaRPr lang="ru-RU" sz="2400" b="1" dirty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1412776"/>
            <a:ext cx="8229600" cy="11087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1665</a:t>
            </a:r>
            <a:endParaRPr lang="ru-RU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680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Зачем?</a:t>
            </a:r>
            <a:endParaRPr lang="ru-RU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2920" y="3544416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научной  коммуникации</a:t>
            </a:r>
            <a:endParaRPr kumimoji="0" lang="ru-RU" sz="2400" b="0" i="0" u="none" strike="noStrike" kern="1200" cap="none" spc="0" normalizeH="0" baseline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Сколько их сейчас ?</a:t>
            </a:r>
            <a:endParaRPr lang="ru-RU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2920" y="5551512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100000</a:t>
            </a:r>
            <a:endParaRPr lang="ru-RU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hilosophical-Transactions-1665-Royal-Soci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4209">
            <a:off x="6357473" y="1369778"/>
            <a:ext cx="1547669" cy="198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1665_journal_des_scavans_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7715">
            <a:off x="4565737" y="1178359"/>
            <a:ext cx="1416804" cy="213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Placeholder 2" descr="shutterstock_301196936_low_nw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0"/>
            <a:ext cx="4176712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3555" name="Picture 9" descr="crv_lfcl_grhc_rgb_pos_coverpage-img.png"/>
          <p:cNvPicPr>
            <a:picLocks noChangeAspect="1"/>
          </p:cNvPicPr>
          <p:nvPr/>
        </p:nvPicPr>
        <p:blipFill>
          <a:blip r:embed="rId3" cstate="print"/>
          <a:srcRect l="17291" t="11945" r="20416" b="4802"/>
          <a:stretch>
            <a:fillRect/>
          </a:stretch>
        </p:blipFill>
        <p:spPr bwMode="auto">
          <a:xfrm>
            <a:off x="-36512" y="6746"/>
            <a:ext cx="914876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3528" y="5517232"/>
            <a:ext cx="3384376" cy="28803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ru-RU" sz="1600" dirty="0" err="1" smtClean="0"/>
              <a:t>Тихонкова</a:t>
            </a:r>
            <a:r>
              <a:rPr lang="ru-RU" sz="1600" dirty="0" smtClean="0"/>
              <a:t> Ирина, к.б.н.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ru-RU" sz="1600" dirty="0" smtClean="0"/>
              <a:t>Специалист по обучению </a:t>
            </a:r>
            <a:endParaRPr lang="en-US" sz="1600" dirty="0"/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-3186113" y="77184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 descr="http://iac.kz/sites/default/files/top_logo_ru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21288"/>
            <a:ext cx="1438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193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4</a:t>
            </a:r>
            <a:r>
              <a:rPr lang="en-US" dirty="0" smtClean="0"/>
              <a:t> </a:t>
            </a:r>
            <a:r>
              <a:rPr lang="ru-RU" dirty="0" smtClean="0"/>
              <a:t>сентября 2017 </a:t>
            </a:r>
            <a:endParaRPr lang="en-US" dirty="0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323528" y="1831033"/>
            <a:ext cx="4586535" cy="8778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Основные элементы современного научного журнала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1043608" y="0"/>
            <a:ext cx="3744416" cy="9087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Международный научный журнал: лучшие практики и инструменты развития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Кто за них платит</a:t>
            </a:r>
            <a:endParaRPr lang="ru-RU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3264" y="1052736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Читатели,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Авторы,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Фонды (общества)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инистерство</a:t>
            </a:r>
            <a:endParaRPr kumimoji="0" lang="ru-RU" sz="2400" b="0" i="0" u="none" strike="noStrike" kern="1200" cap="none" spc="0" normalizeH="0" baseline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3861048"/>
            <a:ext cx="7920037" cy="270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Регистрация знаний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Сертификация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Информирование/распространение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Сохранность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Почему за них платят</a:t>
            </a:r>
            <a:endParaRPr lang="ru-RU" sz="2400" b="1" dirty="0">
              <a:solidFill>
                <a:srgbClr val="6817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Для чего необходимы/используются научные журналы</a:t>
            </a:r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4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3" y="1700808"/>
            <a:ext cx="4038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Своевременное представление собственных результатов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Поиск соисполнителей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Престиж/реклама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Бизнес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Защиты аспирантов, показатели учреждений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Информация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наукометрических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оценок науки, страны, учреждения, ученого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43608" y="980728"/>
            <a:ext cx="14542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2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учеными</a:t>
            </a:r>
            <a:endParaRPr lang="ru-RU" sz="22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44008" y="980728"/>
            <a:ext cx="40073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2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издателями</a:t>
            </a:r>
            <a:r>
              <a:rPr lang="uk-UA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22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учреждениями</a:t>
            </a:r>
            <a:endParaRPr lang="ru-RU" sz="22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95536" y="1700089"/>
            <a:ext cx="4290764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0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Площадка для обмена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НОВЫМИ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результатами, идеями</a:t>
            </a:r>
          </a:p>
          <a:p>
            <a:pPr marL="3960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Согласование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собственных данных с аналогами</a:t>
            </a:r>
          </a:p>
          <a:p>
            <a:pPr marL="3960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Закрепление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приоритета, создание научного имени, поиск сотрудничества</a:t>
            </a:r>
          </a:p>
          <a:p>
            <a:pPr marL="3960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финансирования</a:t>
            </a:r>
          </a:p>
          <a:p>
            <a:pPr marL="3960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Элемент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отчетности (продуктивность, качества)</a:t>
            </a:r>
          </a:p>
          <a:p>
            <a:pPr marL="3960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Карьерный элемент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504825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Качество</a:t>
            </a:r>
            <a:r>
              <a:rPr lang="uk-UA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журнала</a:t>
            </a:r>
            <a:endParaRPr lang="ru-RU" sz="2400" b="1" dirty="0" smtClean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971550" y="1268413"/>
            <a:ext cx="2376488" cy="576262"/>
          </a:xfrm>
          <a:prstGeom prst="roundRect">
            <a:avLst>
              <a:gd name="adj" fmla="val 16667"/>
            </a:avLst>
          </a:prstGeom>
          <a:solidFill>
            <a:srgbClr val="6817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latin typeface="Arial" pitchFamily="34" charset="0"/>
                <a:cs typeface="Arial" pitchFamily="34" charset="0"/>
              </a:rPr>
              <a:t>Научное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62575" y="1268413"/>
            <a:ext cx="2881313" cy="5762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latin typeface="Arial" pitchFamily="34" charset="0"/>
                <a:cs typeface="Arial" pitchFamily="34" charset="0"/>
              </a:rPr>
              <a:t>Техническое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 flipH="1">
            <a:off x="3059113" y="765175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>
            <a:off x="5364163" y="620713"/>
            <a:ext cx="6492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17"/>
          <p:cNvSpPr>
            <a:spLocks noChangeArrowheads="1"/>
          </p:cNvSpPr>
          <p:nvPr/>
        </p:nvSpPr>
        <p:spPr bwMode="auto">
          <a:xfrm>
            <a:off x="5003800" y="2276475"/>
            <a:ext cx="38528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Оформление статьи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Web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site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Doi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Индексирование базами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Долгосрочное  хранение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Acid-free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paper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Открытость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информации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179388" y="2205038"/>
            <a:ext cx="46799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Специализация/Конкуренция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Рецензирование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Индексирование базами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 err="1">
                <a:latin typeface="Arial" pitchFamily="34" charset="0"/>
                <a:cs typeface="Arial" pitchFamily="34" charset="0"/>
              </a:rPr>
              <a:t>Impact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factor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квартиль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Цитирование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Редколлегия, авторы 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Ключевые персоны журнала их интерес</a:t>
            </a:r>
            <a:endParaRPr lang="ru-RU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9" y="1484784"/>
            <a:ext cx="3131839" cy="493109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Автору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Максимальное распространение</a:t>
            </a:r>
          </a:p>
          <a:p>
            <a:pPr eaLnBrk="1" hangingPunct="1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Оценка полученных данных</a:t>
            </a:r>
          </a:p>
          <a:p>
            <a:pPr eaLnBrk="1" hangingPunct="1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Закрепление приоритета</a:t>
            </a:r>
          </a:p>
          <a:p>
            <a:pPr eaLnBrk="1" hangingPunct="1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Сохранность</a:t>
            </a:r>
          </a:p>
          <a:p>
            <a:pPr eaLnBrk="1" hangingPunct="1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Престиж, карьера, бонусы</a:t>
            </a:r>
          </a:p>
          <a:p>
            <a:pPr eaLnBrk="1" hangingPunct="1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92500" y="1484313"/>
            <a:ext cx="2592388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Рецензенту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Узнать новости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Бонусы в т.ч карьера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Признание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516117" y="1484313"/>
            <a:ext cx="2592387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Редактору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Хобби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Бизнес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Презентация достижений организации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Как молодые авторы пишут статью</a:t>
            </a:r>
            <a:endParaRPr lang="en-US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грузом ответственности (Требования к результатам работы и ученых степеней 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званий)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 научным руководителем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САМОСТОЯТЕЛЬНО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Сложности с которыми сталкиваются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6817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4509120"/>
            <a:ext cx="8229600" cy="17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понимание </a:t>
            </a:r>
            <a:r>
              <a:rPr lang="ru-RU" sz="2400" noProof="0" dirty="0" smtClean="0">
                <a:latin typeface="Arial" pitchFamily="34" charset="0"/>
                <a:cs typeface="Arial" pitchFamily="34" charset="0"/>
              </a:rPr>
              <a:t>значения публикации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</a:t>
            </a:r>
            <a:r>
              <a:rPr kumimoji="0" lang="ru-RU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знание правил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691276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Хорошая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публикация</a:t>
            </a:r>
            <a:endParaRPr lang="en-US" sz="2800" b="1" dirty="0">
              <a:solidFill>
                <a:srgbClr val="6817FF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5116" t="3269" r="5489" b="-1348"/>
          <a:stretch>
            <a:fillRect/>
          </a:stretch>
        </p:blipFill>
        <p:spPr bwMode="auto">
          <a:xfrm>
            <a:off x="467544" y="2348880"/>
            <a:ext cx="8208912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74044" y="4293096"/>
            <a:ext cx="2395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Качественные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Результаты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856" y="3717032"/>
            <a:ext cx="1988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Актуальная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тема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0297" y="3987061"/>
            <a:ext cx="2984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Соответствующий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журнал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940" y="1412776"/>
            <a:ext cx="1080120" cy="138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313" y="170080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Оценить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исследования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kern="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WoS</a:t>
            </a:r>
            <a:r>
              <a:rPr lang="en-US" sz="2600" kern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Core </a:t>
            </a:r>
            <a:r>
              <a:rPr lang="en-US" sz="2600" kern="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Collection)</a:t>
            </a:r>
            <a:endParaRPr lang="uk-UA" sz="2600" kern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Выбрать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журнал 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Вашего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профиля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 err="1">
                <a:latin typeface="Arial" pitchFamily="34" charset="0"/>
                <a:cs typeface="Arial" pitchFamily="34" charset="0"/>
              </a:rPr>
              <a:t>из</a:t>
            </a:r>
            <a:r>
              <a:rPr lang="uk-UA" sz="2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kern="0" dirty="0">
                <a:latin typeface="Arial" pitchFamily="34" charset="0"/>
                <a:cs typeface="Arial" pitchFamily="34" charset="0"/>
              </a:rPr>
              <a:t>Core Collection </a:t>
            </a:r>
            <a:r>
              <a:rPr lang="en-US" sz="2600" kern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(JCR)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Оформить </a:t>
            </a:r>
            <a:r>
              <a:rPr lang="uk-UA" sz="2600" kern="0" dirty="0" err="1">
                <a:latin typeface="Arial" pitchFamily="34" charset="0"/>
                <a:cs typeface="Arial" pitchFamily="34" charset="0"/>
              </a:rPr>
              <a:t>публикацию</a:t>
            </a:r>
            <a:r>
              <a:rPr lang="uk-UA" sz="2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требова</a:t>
            </a:r>
            <a:r>
              <a:rPr lang="ru-RU" sz="2600" kern="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иям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журнала</a:t>
            </a:r>
            <a:r>
              <a:rPr lang="en-US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kern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kern="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n-US" sz="2600" kern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sz="2600" kern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Ознакомить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kern="0" dirty="0" err="1" smtClean="0">
                <a:latin typeface="Arial" pitchFamily="34" charset="0"/>
                <a:cs typeface="Arial" pitchFamily="34" charset="0"/>
              </a:rPr>
              <a:t>научный</a:t>
            </a:r>
            <a:r>
              <a:rPr lang="uk-UA" sz="2600" kern="0" dirty="0" smtClean="0">
                <a:latin typeface="Arial" pitchFamily="34" charset="0"/>
                <a:cs typeface="Arial" pitchFamily="34" charset="0"/>
              </a:rPr>
              <a:t> мир с Вашими результатами </a:t>
            </a:r>
            <a:r>
              <a:rPr lang="en-US" sz="2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kern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kern="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ResearcherID</a:t>
            </a:r>
            <a:r>
              <a:rPr lang="en-US" sz="2600" kern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Чем </a:t>
            </a:r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помогут наши </a:t>
            </a:r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ресурсы исследователю</a:t>
            </a:r>
            <a:endParaRPr lang="en-US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pic>
        <p:nvPicPr>
          <p:cNvPr id="9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690" t="20374" r="22247" b="6935"/>
          <a:stretch>
            <a:fillRect/>
          </a:stretch>
        </p:blipFill>
        <p:spPr bwMode="auto">
          <a:xfrm>
            <a:off x="6588224" y="0"/>
            <a:ext cx="2555776" cy="179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660232" y="44624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 smtClean="0">
                <a:solidFill>
                  <a:srgbClr val="FF0000"/>
                </a:solidFill>
              </a:rPr>
              <a:t>Тут </a:t>
            </a:r>
            <a:r>
              <a:rPr lang="uk-UA" sz="900" dirty="0" smtClean="0">
                <a:solidFill>
                  <a:srgbClr val="FF0000"/>
                </a:solidFill>
              </a:rPr>
              <a:t>могла </a:t>
            </a:r>
            <a:r>
              <a:rPr lang="uk-UA" sz="900" dirty="0" err="1" smtClean="0">
                <a:solidFill>
                  <a:srgbClr val="FF0000"/>
                </a:solidFill>
              </a:rPr>
              <a:t>быть</a:t>
            </a:r>
            <a:r>
              <a:rPr lang="uk-UA" sz="900" dirty="0" smtClean="0">
                <a:solidFill>
                  <a:srgbClr val="FF0000"/>
                </a:solidFill>
              </a:rPr>
              <a:t> Ваша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ru-RU" sz="900" dirty="0" smtClean="0">
                <a:solidFill>
                  <a:srgbClr val="FF0000"/>
                </a:solidFill>
              </a:rPr>
              <a:t>фамилия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316416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Серия 1: Информационные инструменты для авторов научных публикаций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Подбор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актуальных источников для написания научной работы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(Web of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Science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Оформление статей по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ГОСТу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и требованиям международных журналов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EndNote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Online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Создание персонального авторского профиля в Web of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Science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ResearcherID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Поиск и анализ научных журналов с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импакт-фактором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Citation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Reports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Серия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2: Информационные инструменты для анализа научной деятельности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Эффективные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техники поиска и анализа информации в Web of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Science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Создание и поддержка профиля организации в Web of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Science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Работа с международной патентной информацией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Derwent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Innovation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Index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Профессиональная оценка публикационной активности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InCites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Серия 3: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b="1" dirty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Практические рекомендации по публикации в международных журналах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избежать публикации в недобросовестном журнале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Основные требования к публикациям в международных журналах – ч.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 и 2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0163" y="260648"/>
            <a:ext cx="8102477" cy="399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 err="1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Вебинары</a:t>
            </a:r>
            <a:r>
              <a:rPr lang="ru-RU" sz="2200" b="1" noProof="0" dirty="0" smtClean="0">
                <a:solidFill>
                  <a:srgbClr val="6817FF"/>
                </a:solidFill>
                <a:latin typeface="Arial" pitchFamily="34" charset="0"/>
                <a:ea typeface="+mj-ea"/>
                <a:cs typeface="Arial" pitchFamily="34" charset="0"/>
              </a:rPr>
              <a:t> на русском языке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6817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39752" y="6423719"/>
            <a:ext cx="393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http://info.clarivate.com/rcis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Что должно быть у научного издания</a:t>
            </a:r>
            <a:endParaRPr lang="ru-RU" sz="2800" b="1" dirty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80920" cy="4525963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Имя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Стабильная периодичность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ISSN,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Doi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Специализация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Редколлегия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Рецензирование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Четкая бизнес модель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Политика распространения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Сайт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Правила для авторов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Механизм отзыва публикаций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Индексация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определенными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специализированными 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наукометрическими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базами данных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НЕ ИНДЕКСАЦИЯ ХИЩНИЧЕСКИМИ БАЗАМИ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5085184"/>
            <a:ext cx="3544887" cy="106838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3771900" algn="l"/>
              </a:tabLst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разных версий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издания (бумажная,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он-лайн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CD-ROM, должны быть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разные ISSN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321425" y="1484784"/>
            <a:ext cx="28225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Обложка журнала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Колонтитуле статьи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 сайте журнала!!!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516216" y="692696"/>
            <a:ext cx="2081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37719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Должен быть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 cstate="print"/>
          <a:srcRect l="18810" t="7524" r="19167" b="6285"/>
          <a:stretch>
            <a:fillRect/>
          </a:stretch>
        </p:blipFill>
        <p:spPr bwMode="auto">
          <a:xfrm>
            <a:off x="2935287" y="1556792"/>
            <a:ext cx="327342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19063" y="474663"/>
            <a:ext cx="3492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nternational </a:t>
            </a:r>
            <a:r>
              <a:rPr lang="ru-RU" sz="360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tandard </a:t>
            </a:r>
            <a:b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erial </a:t>
            </a:r>
            <a:b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3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umber</a:t>
            </a:r>
            <a:endParaRPr lang="ru-RU" sz="36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4572000" y="4581128"/>
            <a:ext cx="4572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Восьмизначный номер идентифицирующий издание (и электронные тоже)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 содержит информации о происхождении и содержании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Формат ХХХХ-ХХХХ </a:t>
            </a:r>
          </a:p>
        </p:txBody>
      </p:sp>
      <p:pic>
        <p:nvPicPr>
          <p:cNvPr id="9" name="Picture 9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6232525"/>
            <a:ext cx="11874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9483306">
            <a:off x="-454657" y="2650170"/>
            <a:ext cx="5206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существует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качественных ограничений!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icture1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26" r="2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817FF"/>
                </a:solidFill>
                <a:ea typeface="+mj-ea"/>
              </a:rPr>
              <a:t>План</a:t>
            </a:r>
            <a:endParaRPr lang="en-US" sz="2400" dirty="0">
              <a:solidFill>
                <a:srgbClr val="6817FF"/>
              </a:solidFill>
              <a:ea typeface="+mj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5567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Критерии отбора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Web of Science Core Collection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Ключевые персоны журнала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Автор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Редактор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Рецензент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такое качественный журнал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технические элементы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качественные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количественные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показатели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727200" y="1269082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14313"/>
            <a:ext cx="8604448" cy="622300"/>
          </a:xfrm>
        </p:spPr>
        <p:txBody>
          <a:bodyPr wrap="none" lIns="0" tIns="0" rIns="0" bIns="0">
            <a:normAutofit/>
          </a:bodyPr>
          <a:lstStyle/>
          <a:p>
            <a:pPr algn="l" eaLnBrk="1" hangingPunct="1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Какому объекту можно присвоить DOI?</a:t>
            </a:r>
          </a:p>
        </p:txBody>
      </p:sp>
      <p:pic>
        <p:nvPicPr>
          <p:cNvPr id="35844" name="Picture 4" descr="slide-5-638"/>
          <p:cNvPicPr>
            <a:picLocks noChangeAspect="1" noChangeArrowheads="1"/>
          </p:cNvPicPr>
          <p:nvPr/>
        </p:nvPicPr>
        <p:blipFill>
          <a:blip r:embed="rId3" cstate="print"/>
          <a:srcRect l="8566" r="9146" b="8267"/>
          <a:stretch>
            <a:fillRect/>
          </a:stretch>
        </p:blipFill>
        <p:spPr bwMode="auto">
          <a:xfrm>
            <a:off x="5364088" y="2060848"/>
            <a:ext cx="3600400" cy="30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979712" y="3142729"/>
            <a:ext cx="4608512" cy="194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1" indent="-514350">
              <a:spcBef>
                <a:spcPct val="20000"/>
              </a:spcBef>
              <a:buFont typeface="Calibri" pitchFamily="34" charset="0"/>
              <a:buNone/>
            </a:pP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журнал, номер, том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статья</a:t>
            </a:r>
            <a:endParaRPr lang="ru-RU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ct val="20000"/>
              </a:spcBef>
              <a:buFont typeface="Calibri" pitchFamily="34" charset="0"/>
              <a:buNone/>
            </a:pP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публикации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ct val="20000"/>
              </a:spcBef>
              <a:buFont typeface="Calibri" pitchFamily="34" charset="0"/>
              <a:buNone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книга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книжная серия, </a:t>
            </a:r>
          </a:p>
          <a:p>
            <a:pPr marL="514350" lvl="1" indent="-514350">
              <a:spcBef>
                <a:spcPct val="20000"/>
              </a:spcBef>
              <a:buFont typeface="Calibri" pitchFamily="34" charset="0"/>
              <a:buNone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Материалы конференции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1913" y="908720"/>
            <a:ext cx="619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uk-UA" sz="2800" dirty="0" smtClean="0">
                <a:solidFill>
                  <a:srgbClr val="FF0000"/>
                </a:solidFill>
                <a:latin typeface="Georgia" pitchFamily="18" charset="0"/>
              </a:rPr>
              <a:t>http://dx.doi.org/</a:t>
            </a:r>
            <a:r>
              <a:rPr lang="ru-RU" altLang="uk-UA" sz="2800" dirty="0" smtClean="0">
                <a:solidFill>
                  <a:schemeClr val="accent2"/>
                </a:solidFill>
                <a:latin typeface="Georgia" pitchFamily="18" charset="0"/>
              </a:rPr>
              <a:t>10.7124/</a:t>
            </a:r>
            <a:r>
              <a:rPr lang="ru-RU" altLang="uk-UA" sz="2800" dirty="0" smtClean="0">
                <a:solidFill>
                  <a:srgbClr val="008000"/>
                </a:solidFill>
                <a:latin typeface="Georgia" pitchFamily="18" charset="0"/>
              </a:rPr>
              <a:t>bc.000027</a:t>
            </a:r>
            <a:r>
              <a:rPr lang="ru-RU" altLang="uk-UA" sz="2800" dirty="0" smtClean="0">
                <a:latin typeface="Georgia" pitchFamily="18" charset="0"/>
              </a:rPr>
              <a:t> </a:t>
            </a:r>
            <a:endParaRPr lang="ru-RU" altLang="uk-UA" sz="2800" dirty="0">
              <a:latin typeface="Georgia" pitchFamily="18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 rot="-5400000">
            <a:off x="2590801" y="226094"/>
            <a:ext cx="360362" cy="2735263"/>
          </a:xfrm>
          <a:prstGeom prst="leftBracket">
            <a:avLst>
              <a:gd name="adj" fmla="val 63253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-5400000">
            <a:off x="4716463" y="981745"/>
            <a:ext cx="360362" cy="1223962"/>
          </a:xfrm>
          <a:prstGeom prst="leftBracket">
            <a:avLst>
              <a:gd name="adj" fmla="val 28304"/>
            </a:avLst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 rot="-5400000">
            <a:off x="6264276" y="729332"/>
            <a:ext cx="360362" cy="1728787"/>
          </a:xfrm>
          <a:prstGeom prst="leftBracket">
            <a:avLst>
              <a:gd name="adj" fmla="val 39978"/>
            </a:avLst>
          </a:prstGeom>
          <a:noFill/>
          <a:ln w="349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35150" y="1411957"/>
            <a:ext cx="1655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uk-UA" sz="1600">
                <a:solidFill>
                  <a:srgbClr val="FF0000"/>
                </a:solidFill>
                <a:latin typeface="Georgia" pitchFamily="18" charset="0"/>
              </a:rPr>
              <a:t>doi </a:t>
            </a:r>
            <a:r>
              <a:rPr lang="ru-RU" altLang="uk-UA" sz="1600">
                <a:solidFill>
                  <a:srgbClr val="FF0000"/>
                </a:solidFill>
                <a:latin typeface="Georgia" pitchFamily="18" charset="0"/>
              </a:rPr>
              <a:t>директор</a:t>
            </a:r>
            <a:r>
              <a:rPr lang="uk-UA" altLang="uk-UA" sz="160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altLang="uk-UA" sz="1600">
                <a:solidFill>
                  <a:srgbClr val="FF0000"/>
                </a:solidFill>
                <a:latin typeface="Georgia" pitchFamily="18" charset="0"/>
              </a:rPr>
              <a:t>я</a:t>
            </a:r>
            <a:endParaRPr lang="ru-RU" altLang="uk-UA" sz="1600">
              <a:latin typeface="Georgia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56100" y="1411957"/>
            <a:ext cx="1009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uk-UA" sz="1600">
                <a:solidFill>
                  <a:schemeClr val="accent2"/>
                </a:solidFill>
                <a:latin typeface="Georgia" pitchFamily="18" charset="0"/>
              </a:rPr>
              <a:t>префикс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67400" y="1411957"/>
            <a:ext cx="1017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uk-UA" sz="1600">
                <a:solidFill>
                  <a:srgbClr val="008000"/>
                </a:solidFill>
                <a:latin typeface="Georgia" pitchFamily="18" charset="0"/>
              </a:rPr>
              <a:t>суффикс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515719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ЗАЧЕМ нужен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Возможность всегда найти страничку резюме, даже если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изменился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0" name="AutoShape 2" descr="Image result for crossre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download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877272"/>
            <a:ext cx="1728192" cy="5790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8998855">
            <a:off x="-398327" y="2650170"/>
            <a:ext cx="4588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существует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качественных ограничений!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573544"/>
            <a:ext cx="3970337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сервисы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 descr="slide-25-638"/>
          <p:cNvPicPr>
            <a:picLocks noChangeAspect="1" noChangeArrowheads="1"/>
          </p:cNvPicPr>
          <p:nvPr/>
        </p:nvPicPr>
        <p:blipFill>
          <a:blip r:embed="rId2" cstate="print"/>
          <a:srcRect t="27675"/>
          <a:stretch>
            <a:fillRect/>
          </a:stretch>
        </p:blipFill>
        <p:spPr bwMode="auto">
          <a:xfrm>
            <a:off x="0" y="1557338"/>
            <a:ext cx="914400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ited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16113"/>
            <a:ext cx="1962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MenuLogo"/>
          <p:cNvPicPr>
            <a:picLocks noChangeAspect="1" noChangeArrowheads="1"/>
          </p:cNvPicPr>
          <p:nvPr/>
        </p:nvPicPr>
        <p:blipFill>
          <a:blip r:embed="rId4" cstate="print"/>
          <a:srcRect b="4491"/>
          <a:stretch>
            <a:fillRect/>
          </a:stretch>
        </p:blipFill>
        <p:spPr bwMode="auto">
          <a:xfrm>
            <a:off x="2484438" y="4941888"/>
            <a:ext cx="20875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fundref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805488"/>
            <a:ext cx="20161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http://crosstech.crossref.org/wp-content/uploads/2015/11/Crossref_Logo_Stacked_RGB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"/>
            <a:ext cx="2088009" cy="135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572000" y="1412776"/>
            <a:ext cx="3816424" cy="1800200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crosstech.crossref.org/wp-content/uploads/2015/11/Crossref_Logo_Stacked_RGB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848387"/>
            <a:ext cx="1152128" cy="7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95536" y="5661248"/>
            <a:ext cx="2016224" cy="1008112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3" descr="slide-13-638"/>
          <p:cNvPicPr>
            <a:picLocks noChangeAspect="1" noChangeArrowheads="1"/>
          </p:cNvPicPr>
          <p:nvPr/>
        </p:nvPicPr>
        <p:blipFill>
          <a:blip r:embed="rId2" cstate="print"/>
          <a:srcRect t="15656"/>
          <a:stretch>
            <a:fillRect/>
          </a:stretch>
        </p:blipFill>
        <p:spPr bwMode="auto">
          <a:xfrm>
            <a:off x="250825" y="1196975"/>
            <a:ext cx="86423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68313" y="3571875"/>
            <a:ext cx="7920037" cy="11509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7338" y="6453188"/>
            <a:ext cx="600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From Kevin Dolby CrossRef annual Meeting 14 Nov 2012</a:t>
            </a:r>
            <a:endParaRPr lang="ru-RU" i="1"/>
          </a:p>
        </p:txBody>
      </p:sp>
      <p:pic>
        <p:nvPicPr>
          <p:cNvPr id="39942" name="Picture 6" descr="fundref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0"/>
            <a:ext cx="35639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95289" y="1556792"/>
            <a:ext cx="784912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>
              <a:lnSpc>
                <a:spcPct val="150000"/>
              </a:lnSpc>
              <a:spcBef>
                <a:spcPct val="50000"/>
              </a:spcBef>
            </a:pP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ISSN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индикаторы качества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журнала,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282575">
              <a:lnSpc>
                <a:spcPct val="150000"/>
              </a:lnSpc>
              <a:spcBef>
                <a:spcPct val="50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являются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необходимыми атрибутами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современного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издания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дорожащим своим статусом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1664" y="404813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Не существует “качественных” ограничений</a:t>
            </a: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endParaRPr lang="ru-RU" sz="4000" dirty="0">
              <a:latin typeface="Georgia" pitchFamily="18" charset="0"/>
            </a:endParaRP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4869160"/>
            <a:ext cx="743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Получение префикса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издателем (Академия, Министерство)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700" b="1" dirty="0" smtClean="0">
                <a:solidFill>
                  <a:srgbClr val="6817FF"/>
                </a:solidFill>
                <a:latin typeface="Arial"/>
                <a:cs typeface="Arial"/>
              </a:rPr>
              <a:t>В </a:t>
            </a:r>
            <a:r>
              <a:rPr lang="uk-UA" sz="2700" b="1" dirty="0" err="1" smtClean="0">
                <a:solidFill>
                  <a:srgbClr val="6817FF"/>
                </a:solidFill>
                <a:latin typeface="Arial"/>
                <a:cs typeface="Arial"/>
              </a:rPr>
              <a:t>каких</a:t>
            </a:r>
            <a:r>
              <a:rPr lang="uk-UA" sz="2700" b="1" dirty="0" smtClean="0">
                <a:solidFill>
                  <a:srgbClr val="6817FF"/>
                </a:solidFill>
                <a:latin typeface="Arial"/>
                <a:cs typeface="Arial"/>
              </a:rPr>
              <a:t> базах </a:t>
            </a:r>
            <a:r>
              <a:rPr lang="uk-UA" sz="2700" b="1" dirty="0" err="1" smtClean="0">
                <a:solidFill>
                  <a:srgbClr val="6817FF"/>
                </a:solidFill>
                <a:latin typeface="Arial"/>
                <a:cs typeface="Arial"/>
              </a:rPr>
              <a:t>должен</a:t>
            </a:r>
            <a:r>
              <a:rPr lang="uk-UA" sz="2700" b="1" dirty="0" smtClean="0">
                <a:solidFill>
                  <a:srgbClr val="6817FF"/>
                </a:solidFill>
                <a:latin typeface="Arial"/>
                <a:cs typeface="Arial"/>
              </a:rPr>
              <a:t> </a:t>
            </a:r>
            <a:r>
              <a:rPr lang="uk-UA" sz="2700" b="1" dirty="0" err="1" smtClean="0">
                <a:solidFill>
                  <a:srgbClr val="6817FF"/>
                </a:solidFill>
                <a:latin typeface="Arial"/>
                <a:cs typeface="Arial"/>
              </a:rPr>
              <a:t>индексироваться</a:t>
            </a:r>
            <a:r>
              <a:rPr lang="uk-UA" sz="2700" b="1" dirty="0" smtClean="0">
                <a:solidFill>
                  <a:srgbClr val="6817FF"/>
                </a:solidFill>
                <a:latin typeface="Arial"/>
                <a:cs typeface="Arial"/>
              </a:rPr>
              <a:t> ваш журнал</a:t>
            </a:r>
            <a:endParaRPr lang="uk-UA" sz="27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Специализированных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Наукометрических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725144"/>
            <a:ext cx="8229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Хищнических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Тех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что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принесут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пользы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ни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изданию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ни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автору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 </a:t>
            </a:r>
            <a:r>
              <a:rPr kumimoji="0" lang="uk-UA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каких</a:t>
            </a: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базах НЕ </a:t>
            </a:r>
            <a:r>
              <a:rPr kumimoji="0" lang="uk-UA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должен</a:t>
            </a: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uk-UA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индексироваться</a:t>
            </a: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ваш журнал</a:t>
            </a:r>
          </a:p>
        </p:txBody>
      </p:sp>
      <p:pic>
        <p:nvPicPr>
          <p:cNvPr id="7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0100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Глубиной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шириной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архива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Принципом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отбора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исключения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Индексацией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полная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или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избирательная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Метриками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2204864"/>
            <a:ext cx="8157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Чем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они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отличаются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?</a:t>
            </a:r>
            <a:endParaRPr lang="en-US" sz="2800" b="1" dirty="0" smtClean="0">
              <a:solidFill>
                <a:srgbClr val="6817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5013176"/>
            <a:ext cx="8075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Почему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везде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разные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индексы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Хирша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?</a:t>
            </a:r>
            <a:endParaRPr lang="en-US" sz="2800" b="1" dirty="0" smtClean="0">
              <a:solidFill>
                <a:srgbClr val="6817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2880" y="119675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Фильтр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информации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Оценка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науки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44624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Зачем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необходимы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наукометрические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базы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?</a:t>
            </a:r>
            <a:endParaRPr lang="en-US" sz="2800" b="1" dirty="0" smtClean="0">
              <a:solidFill>
                <a:srgbClr val="6817FF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altLang="zh-CN" sz="2200" b="1" dirty="0" err="1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uk-UA" altLang="zh-CN" sz="22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zh-CN" sz="2200" b="1" dirty="0" err="1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посчитать</a:t>
            </a:r>
            <a:r>
              <a:rPr lang="uk-UA" altLang="zh-CN" sz="22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2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impact </a:t>
            </a:r>
            <a:r>
              <a:rPr lang="en-US" altLang="zh-CN" sz="22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factor</a:t>
            </a:r>
            <a:endParaRPr lang="en-US" altLang="zh-CN" sz="2200" b="1" dirty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</a:t>
            </a:r>
            <a:endParaRPr lang="en-US" dirty="0" smtClean="0"/>
          </a:p>
          <a:p>
            <a:pPr lvl="1"/>
            <a:r>
              <a:rPr lang="en-US" sz="2200" dirty="0" smtClean="0"/>
              <a:t>SCIE </a:t>
            </a:r>
          </a:p>
          <a:p>
            <a:pPr lvl="1"/>
            <a:r>
              <a:rPr lang="en-US" sz="2200" dirty="0" smtClean="0"/>
              <a:t>SSCI</a:t>
            </a:r>
          </a:p>
          <a:p>
            <a:pPr>
              <a:buNone/>
            </a:pPr>
            <a:r>
              <a:rPr lang="ru-RU" sz="2600" dirty="0" smtClean="0"/>
              <a:t>За</a:t>
            </a:r>
          </a:p>
          <a:p>
            <a:pPr>
              <a:buNone/>
            </a:pPr>
            <a:r>
              <a:rPr lang="en-US" sz="2600" dirty="0" smtClean="0"/>
              <a:t>Web of Science </a:t>
            </a:r>
            <a:r>
              <a:rPr lang="en-US" sz="2200" dirty="0" smtClean="0"/>
              <a:t>(Core Collection)</a:t>
            </a:r>
            <a:endParaRPr lang="en-US" sz="2200" dirty="0"/>
          </a:p>
        </p:txBody>
      </p:sp>
      <p:grpSp>
        <p:nvGrpSpPr>
          <p:cNvPr id="4" name="Group 26"/>
          <p:cNvGrpSpPr/>
          <p:nvPr/>
        </p:nvGrpSpPr>
        <p:grpSpPr>
          <a:xfrm>
            <a:off x="4716016" y="1086907"/>
            <a:ext cx="4211960" cy="2342093"/>
            <a:chOff x="1071563" y="1891159"/>
            <a:chExt cx="8000429" cy="4528006"/>
          </a:xfrm>
        </p:grpSpPr>
        <p:sp>
          <p:nvSpPr>
            <p:cNvPr id="6" name="Arc 5"/>
            <p:cNvSpPr/>
            <p:nvPr/>
          </p:nvSpPr>
          <p:spPr>
            <a:xfrm>
              <a:off x="4067945" y="3789040"/>
              <a:ext cx="3384376" cy="2160240"/>
            </a:xfrm>
            <a:prstGeom prst="arc">
              <a:avLst>
                <a:gd name="adj1" fmla="val 11502930"/>
                <a:gd name="adj2" fmla="val 21438061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b="0" dirty="0"/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1071563" y="4464050"/>
              <a:ext cx="1152525" cy="1628775"/>
              <a:chOff x="1243679" y="3167714"/>
              <a:chExt cx="1152128" cy="1629438"/>
            </a:xfrm>
            <a:solidFill>
              <a:srgbClr val="3AE27A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1243679" y="3167714"/>
                <a:ext cx="1152128" cy="1629438"/>
              </a:xfrm>
              <a:prstGeom prst="rect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0" dirty="0"/>
              </a:p>
            </p:txBody>
          </p:sp>
          <p:sp>
            <p:nvSpPr>
              <p:cNvPr id="9" name="TextBox 5"/>
              <p:cNvSpPr txBox="1">
                <a:spLocks noChangeArrowheads="1"/>
              </p:cNvSpPr>
              <p:nvPr/>
            </p:nvSpPr>
            <p:spPr bwMode="auto">
              <a:xfrm>
                <a:off x="1272155" y="3690046"/>
                <a:ext cx="947226" cy="5357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dirty="0" smtClean="0">
                    <a:solidFill>
                      <a:srgbClr val="4B4B4B"/>
                    </a:solidFill>
                  </a:rPr>
                  <a:t>2014</a:t>
                </a:r>
                <a:endParaRPr lang="ru-RU" sz="12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3995738" y="4464050"/>
              <a:ext cx="1152525" cy="1628775"/>
              <a:chOff x="1243679" y="3167714"/>
              <a:chExt cx="1152128" cy="1629438"/>
            </a:xfrm>
            <a:solidFill>
              <a:srgbClr val="3AE27A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1243679" y="3167714"/>
                <a:ext cx="1152128" cy="1629438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0" dirty="0"/>
              </a:p>
            </p:txBody>
          </p:sp>
          <p:sp>
            <p:nvSpPr>
              <p:cNvPr id="12" name="TextBox 62"/>
              <p:cNvSpPr txBox="1">
                <a:spLocks noChangeArrowheads="1"/>
              </p:cNvSpPr>
              <p:nvPr/>
            </p:nvSpPr>
            <p:spPr bwMode="auto">
              <a:xfrm>
                <a:off x="1272155" y="3690046"/>
                <a:ext cx="947226" cy="5357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dirty="0" smtClean="0">
                    <a:solidFill>
                      <a:srgbClr val="4B4B4B"/>
                    </a:solidFill>
                  </a:rPr>
                  <a:t>2015</a:t>
                </a:r>
                <a:endParaRPr lang="ru-RU" sz="12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6876256" y="4032473"/>
              <a:ext cx="1152525" cy="1628775"/>
              <a:chOff x="6920237" y="2817242"/>
              <a:chExt cx="1152128" cy="162943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6920237" y="2817242"/>
                <a:ext cx="1152128" cy="1629438"/>
              </a:xfrm>
              <a:prstGeom prst="rect">
                <a:avLst/>
              </a:prstGeom>
              <a:solidFill>
                <a:srgbClr val="FF9966"/>
              </a:solidFill>
              <a:ln w="3175"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FF8000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0" dirty="0"/>
              </a:p>
            </p:txBody>
          </p:sp>
          <p:sp>
            <p:nvSpPr>
              <p:cNvPr id="15" name="TextBox 65"/>
              <p:cNvSpPr txBox="1">
                <a:spLocks noChangeArrowheads="1"/>
              </p:cNvSpPr>
              <p:nvPr/>
            </p:nvSpPr>
            <p:spPr bwMode="auto">
              <a:xfrm>
                <a:off x="6948713" y="2961319"/>
                <a:ext cx="1095172" cy="535745"/>
              </a:xfrm>
              <a:prstGeom prst="rect">
                <a:avLst/>
              </a:prstGeom>
              <a:solidFill>
                <a:srgbClr val="FF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dirty="0" smtClean="0"/>
                  <a:t>2016</a:t>
                </a:r>
                <a:endParaRPr lang="ru-RU" sz="1200" dirty="0"/>
              </a:p>
            </p:txBody>
          </p:sp>
        </p:grpSp>
        <p:sp>
          <p:nvSpPr>
            <p:cNvPr id="16" name="Arc 15"/>
            <p:cNvSpPr/>
            <p:nvPr/>
          </p:nvSpPr>
          <p:spPr>
            <a:xfrm>
              <a:off x="4471988" y="4077072"/>
              <a:ext cx="2260252" cy="1656184"/>
            </a:xfrm>
            <a:prstGeom prst="arc">
              <a:avLst>
                <a:gd name="adj1" fmla="val 12013447"/>
                <a:gd name="adj2" fmla="val 95752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b="0" dirty="0"/>
            </a:p>
          </p:txBody>
        </p:sp>
        <p:sp>
          <p:nvSpPr>
            <p:cNvPr id="17" name="TextBox 72"/>
            <p:cNvSpPr txBox="1">
              <a:spLocks noChangeArrowheads="1"/>
            </p:cNvSpPr>
            <p:nvPr/>
          </p:nvSpPr>
          <p:spPr bwMode="auto">
            <a:xfrm>
              <a:off x="1331912" y="2538860"/>
              <a:ext cx="1242901" cy="535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IF</a:t>
              </a:r>
              <a:r>
                <a:rPr lang="ru-RU" sz="1200" baseline="-25000" dirty="0">
                  <a:solidFill>
                    <a:schemeClr val="tx2">
                      <a:lumMod val="75000"/>
                    </a:schemeClr>
                  </a:solidFill>
                </a:rPr>
                <a:t>201</a:t>
              </a:r>
              <a:r>
                <a:rPr lang="uk-UA" sz="1200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ru-RU" sz="1200" b="0" dirty="0" smtClean="0">
                  <a:solidFill>
                    <a:schemeClr val="tx2">
                      <a:lumMod val="75000"/>
                    </a:schemeClr>
                  </a:solidFill>
                </a:rPr>
                <a:t>=</a:t>
              </a:r>
              <a:endParaRPr lang="ru-RU" sz="1200" b="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845808" y="1891159"/>
              <a:ext cx="5054178" cy="89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0" dirty="0" smtClean="0">
                  <a:solidFill>
                    <a:schemeClr val="tx2">
                      <a:lumMod val="50000"/>
                    </a:schemeClr>
                  </a:solidFill>
                </a:rPr>
                <a:t>Количество </a:t>
              </a:r>
              <a:r>
                <a:rPr lang="ru-RU" sz="1200" b="0" dirty="0" err="1" smtClean="0">
                  <a:solidFill>
                    <a:schemeClr val="tx2">
                      <a:lumMod val="50000"/>
                    </a:schemeClr>
                  </a:solidFill>
                </a:rPr>
                <a:t>цитировиний</a:t>
              </a:r>
              <a:r>
                <a:rPr lang="ru-RU" sz="1200" b="0" dirty="0" smtClean="0">
                  <a:solidFill>
                    <a:schemeClr val="tx2">
                      <a:lumMod val="50000"/>
                    </a:schemeClr>
                  </a:solidFill>
                </a:rPr>
                <a:t> в 201</a:t>
              </a: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  <a:r>
                <a:rPr lang="uk-UA" sz="1200" b="0" dirty="0">
                  <a:solidFill>
                    <a:schemeClr val="tx2">
                      <a:lumMod val="50000"/>
                    </a:schemeClr>
                  </a:solidFill>
                </a:rPr>
                <a:t/>
              </a:r>
              <a:br>
                <a:rPr lang="uk-UA" sz="1200" b="0" dirty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uk-UA" sz="1200" b="0" dirty="0">
                  <a:solidFill>
                    <a:schemeClr val="tx2">
                      <a:lumMod val="50000"/>
                    </a:schemeClr>
                  </a:solidFill>
                </a:rPr>
                <a:t> статей </a:t>
              </a:r>
              <a:r>
                <a:rPr lang="uk-UA" sz="1200" b="0" dirty="0" err="1" smtClean="0">
                  <a:solidFill>
                    <a:schemeClr val="tx2">
                      <a:lumMod val="50000"/>
                    </a:schemeClr>
                  </a:solidFill>
                </a:rPr>
                <a:t>опубликованных</a:t>
              </a:r>
              <a:r>
                <a:rPr lang="uk-UA" sz="1200" b="0" dirty="0" smtClean="0">
                  <a:solidFill>
                    <a:schemeClr val="tx2">
                      <a:lumMod val="50000"/>
                    </a:schemeClr>
                  </a:solidFill>
                </a:rPr>
                <a:t> в 2014─2015</a:t>
              </a:r>
              <a:r>
                <a:rPr lang="ru-RU" sz="1200" b="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ru-RU" sz="1200" b="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995263" y="2827783"/>
              <a:ext cx="4396496" cy="535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0" dirty="0" smtClean="0"/>
                <a:t>Количество </a:t>
              </a:r>
              <a:r>
                <a:rPr lang="ru-RU" sz="1200" dirty="0" smtClean="0"/>
                <a:t>статей</a:t>
              </a:r>
              <a:r>
                <a:rPr lang="ru-RU" sz="1200" b="0" dirty="0" smtClean="0"/>
                <a:t> в 2014 </a:t>
              </a:r>
              <a:r>
                <a:rPr lang="ru-RU" sz="1200" dirty="0" smtClean="0"/>
                <a:t>и</a:t>
              </a:r>
              <a:r>
                <a:rPr lang="ru-RU" sz="1200" b="0" dirty="0" smtClean="0"/>
                <a:t> 201</a:t>
              </a:r>
              <a:r>
                <a:rPr lang="uk-UA" sz="1200" dirty="0" smtClean="0"/>
                <a:t>5</a:t>
              </a:r>
              <a:endParaRPr lang="ru-RU" sz="1200" b="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43188" y="2871329"/>
              <a:ext cx="5097463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6377700" y="4790390"/>
              <a:ext cx="1152525" cy="1628775"/>
              <a:chOff x="7156147" y="2493756"/>
              <a:chExt cx="1152128" cy="162943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7156147" y="2493756"/>
                <a:ext cx="1152128" cy="16294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5400000" rotWithShape="0">
                  <a:srgbClr val="FF8000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0" dirty="0"/>
              </a:p>
            </p:txBody>
          </p:sp>
          <p:sp>
            <p:nvSpPr>
              <p:cNvPr id="23" name="TextBox 65"/>
              <p:cNvSpPr txBox="1">
                <a:spLocks noChangeArrowheads="1"/>
              </p:cNvSpPr>
              <p:nvPr/>
            </p:nvSpPr>
            <p:spPr bwMode="auto">
              <a:xfrm>
                <a:off x="7212705" y="2998017"/>
                <a:ext cx="947226" cy="53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dirty="0" smtClean="0"/>
                  <a:t>2016</a:t>
                </a:r>
                <a:endParaRPr lang="ru-RU" sz="1200" dirty="0"/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7884368" y="4293096"/>
              <a:ext cx="1187624" cy="1628775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0000" dist="23000" dir="5400000" rotWithShape="0">
                <a:srgbClr val="FF8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b="0" dirty="0"/>
            </a:p>
          </p:txBody>
        </p:sp>
        <p:sp>
          <p:nvSpPr>
            <p:cNvPr id="25" name="TextBox 65"/>
            <p:cNvSpPr txBox="1">
              <a:spLocks noChangeArrowheads="1"/>
            </p:cNvSpPr>
            <p:nvPr/>
          </p:nvSpPr>
          <p:spPr bwMode="auto">
            <a:xfrm>
              <a:off x="7956376" y="4797151"/>
              <a:ext cx="947553" cy="535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2016</a:t>
              </a:r>
              <a:endParaRPr lang="ru-RU" sz="1200" dirty="0"/>
            </a:p>
          </p:txBody>
        </p:sp>
        <p:sp>
          <p:nvSpPr>
            <p:cNvPr id="26" name="Arc 25"/>
            <p:cNvSpPr/>
            <p:nvPr/>
          </p:nvSpPr>
          <p:spPr>
            <a:xfrm>
              <a:off x="1816100" y="3429000"/>
              <a:ext cx="6284292" cy="2374900"/>
            </a:xfrm>
            <a:prstGeom prst="arc">
              <a:avLst>
                <a:gd name="adj1" fmla="val 10947250"/>
                <a:gd name="adj2" fmla="val 21214225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b="0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76200" cmpd="tri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1720" y="3717032"/>
            <a:ext cx="428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 где не нужно </a:t>
            </a:r>
            <a:r>
              <a:rPr lang="ru-RU" sz="2800" dirty="0" smtClean="0">
                <a:solidFill>
                  <a:srgbClr val="FF0000"/>
                </a:solidFill>
              </a:rPr>
              <a:t>э</a:t>
            </a:r>
            <a:r>
              <a:rPr lang="ru-RU" sz="2800" dirty="0" smtClean="0">
                <a:solidFill>
                  <a:srgbClr val="FF0000"/>
                </a:solidFill>
              </a:rPr>
              <a:t>то делать!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2328" t="21962" r="22882" b="4308"/>
          <a:stretch>
            <a:fillRect/>
          </a:stretch>
        </p:blipFill>
        <p:spPr bwMode="auto">
          <a:xfrm>
            <a:off x="179512" y="4221088"/>
            <a:ext cx="3384376" cy="242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3923928" y="472514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Архив</a:t>
            </a:r>
            <a:r>
              <a:rPr lang="uk-UA" dirty="0" smtClean="0"/>
              <a:t> </a:t>
            </a:r>
            <a:r>
              <a:rPr lang="uk-UA" dirty="0" smtClean="0"/>
              <a:t>метрик </a:t>
            </a:r>
            <a:r>
              <a:rPr lang="uk-UA" dirty="0" err="1" smtClean="0"/>
              <a:t>вводящих</a:t>
            </a:r>
            <a:r>
              <a:rPr lang="uk-UA" dirty="0" smtClean="0"/>
              <a:t> в </a:t>
            </a:r>
            <a:r>
              <a:rPr lang="uk-UA" dirty="0" err="1" smtClean="0"/>
              <a:t>заблуждение</a:t>
            </a:r>
            <a:r>
              <a:rPr lang="uk-UA" dirty="0" smtClean="0"/>
              <a:t> от </a:t>
            </a:r>
            <a:r>
              <a:rPr lang="uk-UA" dirty="0" err="1" smtClean="0"/>
              <a:t>Джефри</a:t>
            </a:r>
            <a:r>
              <a:rPr lang="uk-UA" dirty="0" smtClean="0"/>
              <a:t> Била</a:t>
            </a:r>
            <a:endParaRPr lang="uk-UA" dirty="0" smtClean="0"/>
          </a:p>
          <a:p>
            <a:r>
              <a:rPr lang="en-US" dirty="0" smtClean="0"/>
              <a:t>https://web.archive.org/web/20170111172311/https://scholarlyoa.com/other-pages/misleading-metrics/</a:t>
            </a:r>
            <a:endParaRPr lang="en-US" dirty="0"/>
          </a:p>
        </p:txBody>
      </p:sp>
      <p:pic>
        <p:nvPicPr>
          <p:cNvPr id="30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Формат журнала</a:t>
            </a:r>
            <a:endParaRPr lang="en-US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Тематика</a:t>
            </a:r>
          </a:p>
          <a:p>
            <a:r>
              <a:rPr lang="ru-RU" dirty="0" smtClean="0"/>
              <a:t>Структура статьи</a:t>
            </a:r>
          </a:p>
          <a:p>
            <a:r>
              <a:rPr lang="ru-RU" dirty="0" smtClean="0"/>
              <a:t>Оформление иллюстративных материалов</a:t>
            </a:r>
          </a:p>
          <a:p>
            <a:r>
              <a:rPr lang="ru-RU" dirty="0" smtClean="0"/>
              <a:t>Список литературы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5492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Стили оформления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79388" y="3683000"/>
            <a:ext cx="2952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870700" y="5942013"/>
            <a:ext cx="21605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Chicago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Australian Guide to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Legal Citation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492500" y="4373563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23850" y="5942013"/>
            <a:ext cx="2447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Harvard</a:t>
            </a:r>
          </a:p>
          <a:p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APA</a:t>
            </a:r>
          </a:p>
          <a:p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Turabian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0" y="2852738"/>
            <a:ext cx="23939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В тексте фамилия автора идата в скобках(Watson, 1953).</a:t>
            </a:r>
          </a:p>
          <a:p>
            <a:endParaRPr lang="ru-RU">
              <a:latin typeface="Arial" pitchFamily="34" charset="0"/>
              <a:cs typeface="Arial" pitchFamily="34" charset="0"/>
            </a:endParaRPr>
          </a:p>
          <a:p>
            <a:r>
              <a:rPr lang="ru-RU">
                <a:latin typeface="Arial" pitchFamily="34" charset="0"/>
                <a:cs typeface="Arial" pitchFamily="34" charset="0"/>
              </a:rPr>
              <a:t>в алфавитном порядке (по фамилии первого автора)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627313" y="2924175"/>
            <a:ext cx="33115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Порядковый номер ссылки указывается в тексте в скобках[1]</a:t>
            </a:r>
          </a:p>
          <a:p>
            <a:endParaRPr lang="ru-RU">
              <a:latin typeface="Arial" pitchFamily="34" charset="0"/>
              <a:cs typeface="Arial" pitchFamily="34" charset="0"/>
            </a:endParaRPr>
          </a:p>
          <a:p>
            <a:endParaRPr lang="ru-RU">
              <a:latin typeface="Arial" pitchFamily="34" charset="0"/>
              <a:cs typeface="Arial" pitchFamily="34" charset="0"/>
            </a:endParaRPr>
          </a:p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563938" y="5942013"/>
            <a:ext cx="12652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Vancouver</a:t>
            </a:r>
          </a:p>
          <a:p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IEEE</a:t>
            </a:r>
          </a:p>
          <a:p>
            <a:r>
              <a: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AIP ГОСТ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629025" y="1125538"/>
            <a:ext cx="27352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инженерия, информационные технологии, медицина, фармакология, наука</a:t>
            </a:r>
          </a:p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360363" y="1125538"/>
            <a:ext cx="28289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искусство, дизайн, экономика, педегогика, инженерия, медицина, фармакология, наука</a:t>
            </a:r>
          </a:p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804025" y="1125538"/>
            <a:ext cx="2105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искусство, право,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 история</a:t>
            </a:r>
          </a:p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6248400" y="2924175"/>
            <a:ext cx="2895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Верхний индекс в тексте статьи</a:t>
            </a:r>
            <a:r>
              <a:rPr lang="ru-RU" baseline="45000">
                <a:latin typeface="Arial" pitchFamily="34" charset="0"/>
                <a:cs typeface="Arial" pitchFamily="34" charset="0"/>
              </a:rPr>
              <a:t>1</a:t>
            </a:r>
            <a:r>
              <a:rPr lang="ru-RU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внизу каждой страницы детали цитирования</a:t>
            </a:r>
          </a:p>
          <a:p>
            <a:endParaRPr lang="ru-RU">
              <a:latin typeface="Arial" pitchFamily="34" charset="0"/>
              <a:cs typeface="Arial" pitchFamily="34" charset="0"/>
            </a:endParaRPr>
          </a:p>
          <a:p>
            <a:r>
              <a:rPr lang="ru-RU">
                <a:latin typeface="Arial" pitchFamily="34" charset="0"/>
                <a:cs typeface="Arial" pitchFamily="34" charset="0"/>
              </a:rPr>
              <a:t>в алфавитном порядке (по фамилии автора)</a:t>
            </a:r>
          </a:p>
          <a:p>
            <a:r>
              <a:rPr lang="ru-RU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Иногда указывается бибилиография</a:t>
            </a:r>
          </a:p>
          <a:p>
            <a:endParaRPr lang="ru-RU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447675" y="685800"/>
            <a:ext cx="1477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pitchFamily="34" charset="0"/>
                <a:cs typeface="Arial" pitchFamily="34" charset="0"/>
              </a:rPr>
              <a:t>Автор-дата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3581400" y="685800"/>
            <a:ext cx="1945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pitchFamily="34" charset="0"/>
                <a:cs typeface="Arial" pitchFamily="34" charset="0"/>
              </a:rPr>
              <a:t>Нумерованный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019925" y="685800"/>
            <a:ext cx="1608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pitchFamily="34" charset="0"/>
                <a:cs typeface="Arial" pitchFamily="34" charset="0"/>
              </a:rPr>
              <a:t>Примечания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700338" y="4221163"/>
            <a:ext cx="3303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Нумерованный , 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за порядком упоминания в тексте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635375" y="5367338"/>
            <a:ext cx="1227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Примеры</a:t>
            </a: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3348038" y="3709988"/>
            <a:ext cx="222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список литератури</a:t>
            </a: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2987675" y="2341563"/>
            <a:ext cx="2433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Оформление ссылки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56165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EndNote</a:t>
            </a:r>
            <a:endParaRPr lang="ru-RU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8586" b="3894"/>
          <a:stretch>
            <a:fillRect/>
          </a:stretch>
        </p:blipFill>
        <p:spPr>
          <a:xfrm>
            <a:off x="249238" y="1341438"/>
            <a:ext cx="5835650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 rot="10800000">
            <a:off x="1116013" y="3068638"/>
            <a:ext cx="649287" cy="144462"/>
          </a:xfrm>
          <a:prstGeom prst="rightArrow">
            <a:avLst>
              <a:gd name="adj1" fmla="val 50000"/>
              <a:gd name="adj2" fmla="val 11236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13"/>
          <p:cNvSpPr>
            <a:spLocks noChangeArrowheads="1"/>
          </p:cNvSpPr>
          <p:nvPr/>
        </p:nvSpPr>
        <p:spPr bwMode="auto">
          <a:xfrm>
            <a:off x="6282307" y="692696"/>
            <a:ext cx="2807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Сохранение избранных публикаций</a:t>
            </a:r>
            <a:endParaRPr lang="ru-RU" dirty="0"/>
          </a:p>
        </p:txBody>
      </p:sp>
      <p:sp>
        <p:nvSpPr>
          <p:cNvPr id="54280" name="TextBox 16"/>
          <p:cNvSpPr txBox="1">
            <a:spLocks noChangeArrowheads="1"/>
          </p:cNvSpPr>
          <p:nvPr/>
        </p:nvSpPr>
        <p:spPr bwMode="auto">
          <a:xfrm>
            <a:off x="6282307" y="2348880"/>
            <a:ext cx="295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Формирование каталога </a:t>
            </a:r>
          </a:p>
          <a:p>
            <a:r>
              <a:rPr lang="ru-RU" dirty="0" smtClean="0"/>
              <a:t>Совместная работа</a:t>
            </a:r>
            <a:endParaRPr lang="ru-RU" dirty="0"/>
          </a:p>
          <a:p>
            <a:r>
              <a:rPr lang="ru-RU" dirty="0" smtClean="0"/>
              <a:t>Добавление полных текстов</a:t>
            </a:r>
            <a:endParaRPr lang="ru-RU" dirty="0"/>
          </a:p>
        </p:txBody>
      </p:sp>
      <p:sp>
        <p:nvSpPr>
          <p:cNvPr id="54281" name="TextBox 17"/>
          <p:cNvSpPr txBox="1">
            <a:spLocks noChangeArrowheads="1"/>
          </p:cNvSpPr>
          <p:nvPr/>
        </p:nvSpPr>
        <p:spPr bwMode="auto">
          <a:xfrm>
            <a:off x="6282307" y="4005064"/>
            <a:ext cx="2208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Оформление статей </a:t>
            </a:r>
            <a:endParaRPr lang="ru-RU" dirty="0"/>
          </a:p>
        </p:txBody>
      </p:sp>
      <p:sp>
        <p:nvSpPr>
          <p:cNvPr id="54282" name="TextBox 18"/>
          <p:cNvSpPr txBox="1">
            <a:spLocks noChangeArrowheads="1"/>
          </p:cNvSpPr>
          <p:nvPr/>
        </p:nvSpPr>
        <p:spPr bwMode="auto">
          <a:xfrm>
            <a:off x="6282307" y="5373216"/>
            <a:ext cx="1837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Подбор журнала</a:t>
            </a:r>
            <a:endParaRPr lang="ru-RU" dirty="0"/>
          </a:p>
        </p:txBody>
      </p:sp>
      <p:sp>
        <p:nvSpPr>
          <p:cNvPr id="54283" name="Rectangle 19"/>
          <p:cNvSpPr>
            <a:spLocks noChangeArrowheads="1"/>
          </p:cNvSpPr>
          <p:nvPr/>
        </p:nvSpPr>
        <p:spPr bwMode="auto">
          <a:xfrm>
            <a:off x="6372225" y="1928837"/>
            <a:ext cx="128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Organize</a:t>
            </a:r>
          </a:p>
        </p:txBody>
      </p:sp>
      <p:sp>
        <p:nvSpPr>
          <p:cNvPr id="54284" name="Rectangle 20"/>
          <p:cNvSpPr>
            <a:spLocks noChangeArrowheads="1"/>
          </p:cNvSpPr>
          <p:nvPr/>
        </p:nvSpPr>
        <p:spPr bwMode="auto">
          <a:xfrm>
            <a:off x="6372225" y="3647678"/>
            <a:ext cx="1052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Format</a:t>
            </a:r>
          </a:p>
        </p:txBody>
      </p:sp>
      <p:sp>
        <p:nvSpPr>
          <p:cNvPr id="54285" name="Rectangle 21"/>
          <p:cNvSpPr>
            <a:spLocks noChangeArrowheads="1"/>
          </p:cNvSpPr>
          <p:nvPr/>
        </p:nvSpPr>
        <p:spPr bwMode="auto">
          <a:xfrm>
            <a:off x="6372225" y="4869160"/>
            <a:ext cx="925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Match</a:t>
            </a:r>
          </a:p>
        </p:txBody>
      </p:sp>
      <p:sp>
        <p:nvSpPr>
          <p:cNvPr id="54286" name="Rectangle 22"/>
          <p:cNvSpPr>
            <a:spLocks noChangeArrowheads="1"/>
          </p:cNvSpPr>
          <p:nvPr/>
        </p:nvSpPr>
        <p:spPr bwMode="auto">
          <a:xfrm>
            <a:off x="6372225" y="260648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Collect</a:t>
            </a:r>
          </a:p>
        </p:txBody>
      </p:sp>
      <p:pic>
        <p:nvPicPr>
          <p:cNvPr id="54287" name="Picture 13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6232525"/>
            <a:ext cx="11874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539552" y="4581128"/>
            <a:ext cx="489654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kern="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Если</a:t>
            </a:r>
            <a:r>
              <a:rPr lang="uk-UA" sz="2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400" kern="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авторы</a:t>
            </a:r>
            <a:r>
              <a:rPr lang="uk-UA" sz="2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400" kern="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пользуются</a:t>
            </a:r>
            <a:r>
              <a:rPr lang="uk-UA" sz="2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EndNote</a:t>
            </a:r>
            <a:r>
              <a:rPr lang="en-US" sz="2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ошибок в оформлении</a:t>
            </a:r>
            <a:r>
              <a:rPr lang="uk-UA" sz="2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не </a:t>
            </a:r>
            <a:r>
              <a:rPr lang="ru-RU" sz="2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будет</a:t>
            </a:r>
            <a:endParaRPr lang="uk-UA" sz="2400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15" name="Picture 14" descr="crv_logo_rgb_p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268760"/>
            <a:ext cx="2520280" cy="113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AutoShape 2" descr="Картинки по запросу thomson reuters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Картинки по запросу thomson reuters л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328987" cy="7789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16216" y="213285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haroni" pitchFamily="2" charset="-79"/>
              </a:rPr>
              <a:t>IP &amp; Science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haroni" pitchFamily="2" charset="-79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Кто мы?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83568" y="4005064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Web of </a:t>
            </a:r>
            <a:r>
              <a:rPr lang="ru-RU" b="1" dirty="0" err="1" smtClean="0"/>
              <a:t>Science</a:t>
            </a:r>
            <a:endParaRPr lang="ru-RU" b="1" dirty="0" smtClean="0"/>
          </a:p>
          <a:p>
            <a:r>
              <a:rPr lang="en-US" b="1" dirty="0" smtClean="0"/>
              <a:t>Journal Citation Report</a:t>
            </a:r>
          </a:p>
          <a:p>
            <a:r>
              <a:rPr lang="en-US" b="1" dirty="0" err="1" smtClean="0"/>
              <a:t>EndNote</a:t>
            </a:r>
            <a:endParaRPr lang="en-US" b="1" dirty="0" smtClean="0"/>
          </a:p>
          <a:p>
            <a:r>
              <a:rPr lang="en-US" dirty="0" err="1" smtClean="0"/>
              <a:t>ScholarOne</a:t>
            </a:r>
            <a:endParaRPr lang="en-US" dirty="0" smtClean="0"/>
          </a:p>
          <a:p>
            <a:r>
              <a:rPr lang="en-US" b="1" dirty="0" err="1" smtClean="0"/>
              <a:t>InCites</a:t>
            </a:r>
            <a:endParaRPr lang="en-US" dirty="0" smtClean="0"/>
          </a:p>
          <a:p>
            <a:r>
              <a:rPr lang="en-US" dirty="0" smtClean="0"/>
              <a:t>Essential Science Indicators</a:t>
            </a:r>
          </a:p>
          <a:p>
            <a:r>
              <a:rPr lang="en-US" dirty="0" err="1" smtClean="0"/>
              <a:t>Converis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2420888"/>
            <a:ext cx="2820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Discover</a:t>
            </a:r>
          </a:p>
          <a:p>
            <a:pPr algn="ctr"/>
            <a:r>
              <a:rPr lang="en-US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Protect</a:t>
            </a:r>
          </a:p>
          <a:p>
            <a:pPr algn="ctr"/>
            <a:r>
              <a:rPr lang="en-US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Commercialize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44416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Cortellis</a:t>
            </a:r>
            <a:endParaRPr lang="en-US" dirty="0" smtClean="0"/>
          </a:p>
          <a:p>
            <a:r>
              <a:rPr lang="en-US" dirty="0" err="1" smtClean="0"/>
              <a:t>NewPort</a:t>
            </a:r>
            <a:endParaRPr lang="ru-RU" dirty="0" smtClean="0"/>
          </a:p>
          <a:p>
            <a:r>
              <a:rPr lang="en-US" dirty="0" smtClean="0"/>
              <a:t>Integrity</a:t>
            </a:r>
          </a:p>
          <a:p>
            <a:r>
              <a:rPr lang="en-US" dirty="0" err="1" smtClean="0"/>
              <a:t>MetaCore</a:t>
            </a:r>
            <a:endParaRPr lang="en-US" dirty="0" smtClean="0"/>
          </a:p>
          <a:p>
            <a:r>
              <a:rPr lang="en-US" dirty="0" smtClean="0"/>
              <a:t>Key Pathway Advisor</a:t>
            </a:r>
          </a:p>
          <a:p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300192" y="4293096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Derwent</a:t>
            </a:r>
            <a:r>
              <a:rPr lang="en-US" b="1" dirty="0" smtClean="0"/>
              <a:t> Innovation</a:t>
            </a:r>
            <a:endParaRPr lang="ru-RU" b="1" dirty="0" smtClean="0"/>
          </a:p>
          <a:p>
            <a:r>
              <a:rPr lang="ru-RU" dirty="0" err="1" smtClean="0"/>
              <a:t>CompuMark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MarkMonitor</a:t>
            </a:r>
            <a:endParaRPr lang="en-US" dirty="0" smtClean="0"/>
          </a:p>
          <a:p>
            <a:r>
              <a:rPr lang="en-US" dirty="0" err="1" smtClean="0"/>
              <a:t>Techstreet</a:t>
            </a:r>
            <a:endParaRPr lang="ru-RU" dirty="0" smtClean="0"/>
          </a:p>
          <a:p>
            <a:r>
              <a:rPr lang="ru-RU" dirty="0" smtClean="0"/>
              <a:t>и другими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Подача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статьи</a:t>
            </a:r>
            <a:endParaRPr lang="ru-RU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20000"/>
              </a:lnSpc>
            </a:pP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Традиционный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способ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Он-лайн подача </a:t>
            </a:r>
          </a:p>
          <a:p>
            <a:pPr marL="1371600" lvl="2" indent="-457200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обычный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формат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материалов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Специальный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формат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229600" cy="9080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100" b="1" dirty="0" smtClean="0">
                <a:solidFill>
                  <a:srgbClr val="6817FF"/>
                </a:solidFill>
                <a:latin typeface="Arial"/>
                <a:cs typeface="Arial"/>
              </a:rPr>
              <a:t>SCHOLARONE</a:t>
            </a:r>
            <a:r>
              <a:rPr lang="ru-RU" sz="3100" b="1" dirty="0" smtClean="0">
                <a:solidFill>
                  <a:srgbClr val="6817FF"/>
                </a:solidFill>
                <a:latin typeface="Arial"/>
                <a:cs typeface="Arial"/>
              </a:rPr>
              <a:t> особенности и преимущества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endParaRPr lang="en-US" sz="3600" dirty="0">
              <a:latin typeface="Georgia" pitchFamily="18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11188" y="1281113"/>
            <a:ext cx="7921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Он-лайн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система доступна всегда и из любой точки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Одна простая система для авторов, рецензентов редакторов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Профессиональный менеджмент публикационного процесса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Подача статьи (конвертация документов)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Открытый для автора трек публикационного процесса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1" name="Rectangle 8"/>
          <p:cNvSpPr>
            <a:spLocks noChangeArrowheads="1"/>
          </p:cNvSpPr>
          <p:nvPr/>
        </p:nvSpPr>
        <p:spPr bwMode="auto">
          <a:xfrm>
            <a:off x="539552" y="6372225"/>
            <a:ext cx="676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http://ipscience.thomsonreuters.com/product/scholarone/</a:t>
            </a:r>
          </a:p>
        </p:txBody>
      </p:sp>
      <p:pic>
        <p:nvPicPr>
          <p:cNvPr id="5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6817FF"/>
                </a:solidFill>
                <a:latin typeface="Arial"/>
                <a:cs typeface="Arial"/>
              </a:rPr>
              <a:t>SCHOLARONE</a:t>
            </a:r>
            <a:endParaRPr lang="en-US" sz="2800" b="1" dirty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590872" y="149532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Используется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365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обществами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издателями, университетами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3,400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журналов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более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пользователей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более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1.3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подач/год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выявление плагиата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поддержка пользователей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5" name="Rectangle 8"/>
          <p:cNvSpPr>
            <a:spLocks noChangeArrowheads="1"/>
          </p:cNvSpPr>
          <p:nvPr/>
        </p:nvSpPr>
        <p:spPr bwMode="auto">
          <a:xfrm>
            <a:off x="755576" y="6011440"/>
            <a:ext cx="676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http://ipscience.thomsonreuters.com/product/scholarone/</a:t>
            </a:r>
          </a:p>
        </p:txBody>
      </p:sp>
      <p:pic>
        <p:nvPicPr>
          <p:cNvPr id="5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Что происходит со статьей после подачи ее в редакцию</a:t>
            </a:r>
            <a:r>
              <a:rPr lang="en-US" sz="2800" b="1" dirty="0" smtClean="0">
                <a:solidFill>
                  <a:srgbClr val="6817FF"/>
                </a:solidFill>
                <a:latin typeface="Arial"/>
                <a:cs typeface="Arial"/>
              </a:rPr>
              <a:t>?</a:t>
            </a:r>
            <a:endParaRPr lang="ru-RU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53012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Оценка соответствия техническим требованиям и тематики журнала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Назначение рецензентов (редколлегия)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Получение рецензий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Доработка статьи, Ответ авторов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Повторная рецензия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положительном мнении рецензентов редколлегия утверждает в номер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Допечатная обработка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Печать </a:t>
            </a: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Редколлегия</a:t>
            </a:r>
            <a:endParaRPr lang="ru-RU" sz="2800" b="1" dirty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65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Специалисты по тематике издания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Работают в профильных организациях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Имеют собственные достижения в соответствующей тематике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Роль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6817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365104"/>
            <a:ext cx="8388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Представлять достоверную информацию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Обеспечить непредвзятое рецензирование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Всесторонне показывать проблему (привлекать авторов)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Обеспечивать доход издательству</a:t>
            </a:r>
          </a:p>
        </p:txBody>
      </p:sp>
      <p:pic>
        <p:nvPicPr>
          <p:cNvPr id="6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Рецензирование</a:t>
            </a:r>
            <a:endParaRPr lang="ru-RU" sz="2800" b="1" dirty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Обязательно!!!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Прописана процедура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Осуществляется специалистами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Замечания рецензентов присылаются авторам</a:t>
            </a: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Double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blind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Информирование о нарушении публикационной этики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338015" y="1996369"/>
            <a:ext cx="2181300" cy="16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3600" b="1" i="0" u="none" strike="noStrike" cap="none" dirty="0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3600" b="1" dirty="0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65</a:t>
            </a:r>
            <a:r>
              <a:rPr lang="en" sz="3600" b="1" i="0" u="none" strike="noStrike" cap="none" dirty="0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k+</a:t>
            </a:r>
            <a:r>
              <a:rPr lang="en" sz="36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36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reviewers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2616215" y="1996369"/>
            <a:ext cx="1800300" cy="16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36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" sz="3600" b="1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en" sz="36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k+</a:t>
            </a:r>
            <a:r>
              <a:rPr lang="en" sz="36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36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reviews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4510865" y="1996369"/>
            <a:ext cx="1800300" cy="16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36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25k+</a:t>
            </a:r>
            <a:r>
              <a:rPr lang="en" sz="36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36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journals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324950" y="3906500"/>
            <a:ext cx="6494100" cy="10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3600" b="1" i="0" u="none" strike="noStrike" cap="none" dirty="0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14,000+</a:t>
            </a:r>
            <a:r>
              <a:rPr lang="en" sz="30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organic reviews each week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dirty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457200" y="502567"/>
            <a:ext cx="8229600" cy="7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2800" dirty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Publons in numbers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351700" y="5548933"/>
            <a:ext cx="8479800" cy="5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*As at 1 July 2017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6405515" y="1996353"/>
            <a:ext cx="2207100" cy="16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3600" b="1" dirty="0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8.5/10</a:t>
            </a:r>
            <a:r>
              <a:rPr lang="en" sz="36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3600" b="0" i="0" u="none" strike="noStrike" cap="none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Avg. user satisfaction score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457200" y="1235567"/>
            <a:ext cx="8155500" cy="6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Publons is growing fast, reflecting researcher demand for the service.</a:t>
            </a:r>
          </a:p>
        </p:txBody>
      </p:sp>
      <p:pic>
        <p:nvPicPr>
          <p:cNvPr id="116738" name="Picture 2" descr="Image result for publ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92687"/>
            <a:ext cx="865313" cy="865313"/>
          </a:xfrm>
          <a:prstGeom prst="rect">
            <a:avLst/>
          </a:prstGeom>
          <a:noFill/>
        </p:spPr>
      </p:pic>
      <p:pic>
        <p:nvPicPr>
          <p:cNvPr id="11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381000" y="2249800"/>
            <a:ext cx="1605000" cy="26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1800" b="1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en" sz="18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n" sz="18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 top </a:t>
            </a:r>
            <a:r>
              <a:rPr lang="en" sz="1800" b="1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" sz="180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publishers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Font typeface="Roboto"/>
              <a:buNone/>
            </a:pP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18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1,</a:t>
            </a:r>
            <a:r>
              <a:rPr lang="en" sz="1800" b="1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8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rPr>
              <a:t>50+</a:t>
            </a:r>
            <a:r>
              <a:rPr lang="en" sz="180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180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80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ntegrated</a:t>
            </a: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journals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title" idx="4294967295"/>
          </p:nvPr>
        </p:nvSpPr>
        <p:spPr>
          <a:xfrm>
            <a:off x="457200" y="502567"/>
            <a:ext cx="8229600" cy="7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6817FF"/>
                </a:solidFill>
                <a:latin typeface="Arial"/>
                <a:cs typeface="Arial"/>
                <a:sym typeface="Roboto"/>
              </a:rPr>
              <a:t>Our mission is supported by industry heavyweights</a:t>
            </a:r>
          </a:p>
        </p:txBody>
      </p:sp>
      <p:pic>
        <p:nvPicPr>
          <p:cNvPr id="487" name="Shape 48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831700" y="1486167"/>
            <a:ext cx="6951926" cy="417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publon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92687"/>
            <a:ext cx="865313" cy="865313"/>
          </a:xfrm>
          <a:prstGeom prst="rect">
            <a:avLst/>
          </a:prstGeom>
          <a:noFill/>
        </p:spPr>
      </p:pic>
      <p:pic>
        <p:nvPicPr>
          <p:cNvPr id="6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350" y="115888"/>
            <a:ext cx="90106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Что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происходит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со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статьей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после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рецензии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 и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cs typeface="Arial"/>
              </a:rPr>
              <a:t>рекомендации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cs typeface="Arial"/>
              </a:rPr>
              <a:t> в печать?</a:t>
            </a:r>
            <a:endParaRPr lang="ru-RU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210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Вычитка редактором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Проверка списка литературы на соответствие и оформление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Проблема: сокращенное название журнала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Верстка, допечатная подготовка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Вычитка авторами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Внесение правок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Печать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он-лайн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версии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53975"/>
            <a:ext cx="8686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Где найти опубликованную статью?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2816"/>
            <a:ext cx="8229600" cy="4167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сайте издателя 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авторский экземпляр (политика распространения)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библиотеке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репозиториях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институтов)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Базах данных!!!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Реклама авторами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сетях, на конференциях, других публикациях</a:t>
            </a:r>
          </a:p>
          <a:p>
            <a:pPr eaLnBrk="1" hangingPunct="1"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 rot="19158574">
            <a:off x="4508153" y="1184941"/>
            <a:ext cx="644525" cy="468527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rot="21043062">
            <a:off x="4888764" y="3978912"/>
            <a:ext cx="436563" cy="179626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Овал 15"/>
          <p:cNvSpPr>
            <a:spLocks noChangeArrowheads="1"/>
          </p:cNvSpPr>
          <p:nvPr/>
        </p:nvSpPr>
        <p:spPr bwMode="auto">
          <a:xfrm>
            <a:off x="6156548" y="4869160"/>
            <a:ext cx="2663924" cy="747836"/>
          </a:xfrm>
          <a:prstGeom prst="ellipse">
            <a:avLst/>
          </a:prstGeom>
          <a:solidFill>
            <a:srgbClr val="FFC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CC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" name="Овал 15"/>
          <p:cNvSpPr>
            <a:spLocks noChangeArrowheads="1"/>
          </p:cNvSpPr>
          <p:nvPr/>
        </p:nvSpPr>
        <p:spPr bwMode="auto">
          <a:xfrm>
            <a:off x="4788024" y="5545368"/>
            <a:ext cx="2519908" cy="720080"/>
          </a:xfrm>
          <a:prstGeom prst="ellipse">
            <a:avLst/>
          </a:prstGeom>
          <a:solidFill>
            <a:srgbClr val="FFFF66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CC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 rot="740249">
            <a:off x="4704011" y="1371600"/>
            <a:ext cx="436562" cy="165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 bwMode="auto">
          <a:xfrm rot="20525731">
            <a:off x="4169514" y="1139896"/>
            <a:ext cx="436562" cy="182179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rot="664774">
            <a:off x="4062268" y="3966095"/>
            <a:ext cx="436563" cy="193436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 rot="16200000">
            <a:off x="4311104" y="1270794"/>
            <a:ext cx="652463" cy="444817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rot="3864614">
            <a:off x="4311104" y="1315244"/>
            <a:ext cx="652463" cy="444817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 rot="17696760">
            <a:off x="4176167" y="1212056"/>
            <a:ext cx="650875" cy="44497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 rot="2275125">
            <a:off x="4169023" y="1239838"/>
            <a:ext cx="644525" cy="450691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119686" y="1973263"/>
            <a:ext cx="3252787" cy="31511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3456236" y="2093913"/>
            <a:ext cx="2628900" cy="2703512"/>
            <a:chOff x="4071390" y="2094781"/>
            <a:chExt cx="3023715" cy="3295576"/>
          </a:xfrm>
        </p:grpSpPr>
        <p:sp>
          <p:nvSpPr>
            <p:cNvPr id="43" name="Oval 51"/>
            <p:cNvSpPr/>
            <p:nvPr/>
          </p:nvSpPr>
          <p:spPr bwMode="auto">
            <a:xfrm>
              <a:off x="4071390" y="2379249"/>
              <a:ext cx="3023715" cy="30111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65" name="TextBox 7"/>
            <p:cNvSpPr txBox="1">
              <a:spLocks noChangeArrowheads="1"/>
            </p:cNvSpPr>
            <p:nvPr/>
          </p:nvSpPr>
          <p:spPr bwMode="auto">
            <a:xfrm>
              <a:off x="4219750" y="2094781"/>
              <a:ext cx="2689443" cy="79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Web of Science</a:t>
              </a:r>
              <a:endParaRPr lang="ru-RU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Core Collection</a:t>
              </a:r>
              <a:endParaRPr lang="ru-RU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5166" name="Rectangle 122"/>
            <p:cNvSpPr>
              <a:spLocks noChangeArrowheads="1"/>
            </p:cNvSpPr>
            <p:nvPr/>
          </p:nvSpPr>
          <p:spPr bwMode="auto">
            <a:xfrm>
              <a:off x="4319006" y="2719807"/>
              <a:ext cx="2733989" cy="249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SCIE – </a:t>
              </a:r>
              <a:r>
                <a:rPr lang="ru-RU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архив с 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1900</a:t>
              </a:r>
            </a:p>
            <a:p>
              <a:pPr algn="ctr"/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SSCI – </a:t>
              </a:r>
              <a:r>
                <a:rPr lang="ru-RU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архив с 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1900</a:t>
              </a:r>
            </a:p>
            <a:p>
              <a:pPr algn="ctr">
                <a:spcAft>
                  <a:spcPts val="875"/>
                </a:spcAft>
              </a:pP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AHCI – </a:t>
              </a:r>
              <a:r>
                <a:rPr lang="ru-RU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архив с 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1975</a:t>
              </a:r>
            </a:p>
            <a:p>
              <a:pPr algn="ctr"/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CPCI – </a:t>
              </a:r>
              <a:r>
                <a:rPr lang="ru-RU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архив с 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1990</a:t>
              </a:r>
            </a:p>
            <a:p>
              <a:pPr algn="ctr"/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BkCI – </a:t>
              </a:r>
              <a:r>
                <a:rPr lang="ru-RU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архив с 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2005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IC 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–  </a:t>
              </a:r>
              <a:r>
                <a:rPr lang="ru-RU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архив с 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1993</a:t>
              </a:r>
              <a:endParaRPr lang="en-US" sz="1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CCR</a:t>
              </a:r>
              <a:r>
                <a:rPr lang="it-IT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 – </a:t>
              </a:r>
              <a:r>
                <a:rPr lang="ru-RU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архив с 1</a:t>
              </a:r>
              <a:r>
                <a:rPr lang="en-US" sz="160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985</a:t>
              </a:r>
              <a:endParaRPr lang="ru-RU" sz="1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6275636" y="5013176"/>
            <a:ext cx="2652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  <a:ea typeface="MS PGothic" pitchFamily="34" charset="-128"/>
              </a:rPr>
              <a:t>Russian Science Citation</a:t>
            </a:r>
            <a:r>
              <a:rPr lang="ru-RU" sz="1400" b="1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Index</a:t>
            </a:r>
            <a:endParaRPr lang="uk-UA" sz="1400" b="1" dirty="0">
              <a:latin typeface="Calibri" pitchFamily="34" charset="0"/>
              <a:ea typeface="MS PGothic" pitchFamily="34" charset="-128"/>
            </a:endParaRPr>
          </a:p>
          <a:p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 с  2010</a:t>
            </a:r>
          </a:p>
        </p:txBody>
      </p:sp>
      <p:sp>
        <p:nvSpPr>
          <p:cNvPr id="16" name="Овал 12"/>
          <p:cNvSpPr/>
          <p:nvPr/>
        </p:nvSpPr>
        <p:spPr bwMode="auto">
          <a:xfrm>
            <a:off x="786805" y="3233738"/>
            <a:ext cx="1799481" cy="533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35"/>
          <p:cNvSpPr>
            <a:spLocks noChangeArrowheads="1"/>
          </p:cNvSpPr>
          <p:nvPr/>
        </p:nvSpPr>
        <p:spPr bwMode="auto">
          <a:xfrm flipV="1">
            <a:off x="1043980" y="4211638"/>
            <a:ext cx="1799481" cy="533400"/>
          </a:xfrm>
          <a:prstGeom prst="ellipse">
            <a:avLst/>
          </a:prstGeom>
          <a:solidFill>
            <a:srgbClr val="00FF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Овал 40"/>
          <p:cNvSpPr/>
          <p:nvPr/>
        </p:nvSpPr>
        <p:spPr bwMode="auto">
          <a:xfrm flipH="1">
            <a:off x="6615361" y="3222625"/>
            <a:ext cx="1987748" cy="533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43"/>
          <p:cNvSpPr>
            <a:spLocks noChangeArrowheads="1"/>
          </p:cNvSpPr>
          <p:nvPr/>
        </p:nvSpPr>
        <p:spPr bwMode="auto">
          <a:xfrm flipH="1" flipV="1">
            <a:off x="6401048" y="4135438"/>
            <a:ext cx="1987748" cy="533400"/>
          </a:xfrm>
          <a:prstGeom prst="ellipse">
            <a:avLst/>
          </a:prstGeom>
          <a:solidFill>
            <a:srgbClr val="00FF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766184" y="3257550"/>
            <a:ext cx="142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>
                <a:latin typeface="Calibri" pitchFamily="34" charset="0"/>
                <a:ea typeface="MS PGothic" pitchFamily="34" charset="-128"/>
              </a:rPr>
              <a:t>CABI</a:t>
            </a:r>
          </a:p>
          <a:p>
            <a:pPr algn="r"/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ru-RU" sz="1400" b="1" dirty="0">
                <a:latin typeface="Calibri" pitchFamily="34" charset="0"/>
                <a:ea typeface="MS PGothic" pitchFamily="34" charset="-128"/>
              </a:rPr>
              <a:t>1910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1260004" y="4221088"/>
            <a:ext cx="138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>
                <a:latin typeface="Calibri" pitchFamily="34" charset="0"/>
                <a:ea typeface="MS PGothic" pitchFamily="34" charset="-128"/>
              </a:rPr>
              <a:t>FSTA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  <a:p>
            <a:pPr algn="r"/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 1969</a:t>
            </a: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6874123" y="4149080"/>
            <a:ext cx="151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>
                <a:latin typeface="Calibri" pitchFamily="34" charset="0"/>
                <a:ea typeface="MS PGothic" pitchFamily="34" charset="-128"/>
              </a:rPr>
              <a:t>Inspec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  <a:p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 1898</a:t>
            </a: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7259886" y="3257550"/>
            <a:ext cx="148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  <a:ea typeface="MS PGothic" pitchFamily="34" charset="-128"/>
              </a:rPr>
              <a:t>MEDLINE</a:t>
            </a:r>
            <a:endParaRPr lang="ru-RU" sz="1400" b="1">
              <a:latin typeface="Calibri" pitchFamily="34" charset="0"/>
              <a:ea typeface="MS PGothic" pitchFamily="34" charset="-128"/>
            </a:endParaRPr>
          </a:p>
          <a:p>
            <a:r>
              <a:rPr lang="ru-RU" sz="1400" b="1">
                <a:latin typeface="Calibri" pitchFamily="34" charset="0"/>
                <a:ea typeface="MS PGothic" pitchFamily="34" charset="-128"/>
              </a:rPr>
              <a:t>архив с 1950</a:t>
            </a:r>
          </a:p>
        </p:txBody>
      </p:sp>
      <p:sp>
        <p:nvSpPr>
          <p:cNvPr id="24" name="Овал 38"/>
          <p:cNvSpPr/>
          <p:nvPr/>
        </p:nvSpPr>
        <p:spPr bwMode="auto">
          <a:xfrm flipH="1">
            <a:off x="5648572" y="1412776"/>
            <a:ext cx="2380183" cy="7300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Овал 39"/>
          <p:cNvSpPr/>
          <p:nvPr/>
        </p:nvSpPr>
        <p:spPr bwMode="auto">
          <a:xfrm flipH="1">
            <a:off x="6356598" y="2309812"/>
            <a:ext cx="1888182" cy="6871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6732612" y="2401069"/>
            <a:ext cx="158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  <a:ea typeface="MS PGothic" pitchFamily="34" charset="-128"/>
              </a:rPr>
              <a:t>Zoological</a:t>
            </a:r>
            <a:r>
              <a:rPr lang="ru-RU" sz="1400" b="1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Record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  <a:p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 1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864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Овал 10"/>
          <p:cNvSpPr/>
          <p:nvPr/>
        </p:nvSpPr>
        <p:spPr bwMode="auto">
          <a:xfrm>
            <a:off x="1115988" y="1484784"/>
            <a:ext cx="2386184" cy="72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Овал 11"/>
          <p:cNvSpPr/>
          <p:nvPr/>
        </p:nvSpPr>
        <p:spPr bwMode="auto">
          <a:xfrm>
            <a:off x="827956" y="2204864"/>
            <a:ext cx="1882128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827956" y="2276872"/>
            <a:ext cx="1706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>
                <a:latin typeface="Calibri" pitchFamily="34" charset="0"/>
                <a:ea typeface="MS PGothic" pitchFamily="34" charset="-128"/>
              </a:rPr>
              <a:t>Data Citation</a:t>
            </a:r>
            <a:r>
              <a:rPr lang="ru-RU" sz="1400" b="1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Index</a:t>
            </a:r>
          </a:p>
          <a:p>
            <a:pPr algn="r"/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 1900</a:t>
            </a: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1115988" y="1556792"/>
            <a:ext cx="2312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err="1">
                <a:latin typeface="Calibri" pitchFamily="34" charset="0"/>
                <a:ea typeface="MS PGothic" pitchFamily="34" charset="-128"/>
              </a:rPr>
              <a:t>Derwent</a:t>
            </a:r>
            <a:r>
              <a:rPr lang="ru-RU" sz="1400" b="1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Innovations</a:t>
            </a:r>
            <a:r>
              <a:rPr lang="ru-RU" sz="1400" b="1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Index</a:t>
            </a:r>
          </a:p>
          <a:p>
            <a:pPr algn="r"/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 1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963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1" name="TextBox 46"/>
          <p:cNvSpPr txBox="1">
            <a:spLocks noChangeArrowheads="1"/>
          </p:cNvSpPr>
          <p:nvPr/>
        </p:nvSpPr>
        <p:spPr bwMode="auto">
          <a:xfrm>
            <a:off x="6237536" y="1393825"/>
            <a:ext cx="1863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  <a:ea typeface="MS PGothic" pitchFamily="34" charset="-128"/>
              </a:rPr>
              <a:t>BIOSIS Preview</a:t>
            </a:r>
          </a:p>
          <a:p>
            <a:r>
              <a:rPr lang="en-US" sz="1400" b="1">
                <a:latin typeface="Calibri" pitchFamily="34" charset="0"/>
                <a:ea typeface="MS PGothic" pitchFamily="34" charset="-128"/>
              </a:rPr>
              <a:t>BIOSIS Citation Index</a:t>
            </a:r>
            <a:endParaRPr lang="ru-RU" sz="1400" b="1">
              <a:latin typeface="Calibri" pitchFamily="34" charset="0"/>
              <a:ea typeface="MS PGothic" pitchFamily="34" charset="-128"/>
            </a:endParaRPr>
          </a:p>
          <a:p>
            <a:r>
              <a:rPr lang="ru-RU" sz="1400" b="1">
                <a:latin typeface="Calibri" pitchFamily="34" charset="0"/>
                <a:ea typeface="MS PGothic" pitchFamily="34" charset="-128"/>
              </a:rPr>
              <a:t>архивы с 1926</a:t>
            </a:r>
          </a:p>
        </p:txBody>
      </p:sp>
      <p:sp>
        <p:nvSpPr>
          <p:cNvPr id="32" name="Овал 34"/>
          <p:cNvSpPr>
            <a:spLocks noChangeArrowheads="1"/>
          </p:cNvSpPr>
          <p:nvPr/>
        </p:nvSpPr>
        <p:spPr bwMode="auto">
          <a:xfrm flipV="1">
            <a:off x="539552" y="4941168"/>
            <a:ext cx="2664668" cy="720080"/>
          </a:xfrm>
          <a:prstGeom prst="ellipse">
            <a:avLst/>
          </a:prstGeom>
          <a:solidFill>
            <a:srgbClr val="FFFF66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CC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" name="Овал 42"/>
          <p:cNvSpPr>
            <a:spLocks noChangeArrowheads="1"/>
          </p:cNvSpPr>
          <p:nvPr/>
        </p:nvSpPr>
        <p:spPr bwMode="auto">
          <a:xfrm flipH="1" flipV="1">
            <a:off x="2273020" y="5661248"/>
            <a:ext cx="2442996" cy="648072"/>
          </a:xfrm>
          <a:prstGeom prst="ellipse">
            <a:avLst/>
          </a:prstGeom>
          <a:solidFill>
            <a:srgbClr val="FFFF66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CC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367400" y="5057048"/>
            <a:ext cx="272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 pitchFamily="34" charset="0"/>
                <a:ea typeface="MS PGothic" pitchFamily="34" charset="-128"/>
              </a:rPr>
              <a:t>Chinese Science Citation Index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  <a:p>
            <a:pPr algn="r"/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 с 1989</a:t>
            </a:r>
          </a:p>
        </p:txBody>
      </p: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2797423" y="5733256"/>
            <a:ext cx="177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err="1">
                <a:latin typeface="Calibri" pitchFamily="34" charset="0"/>
                <a:ea typeface="MS PGothic" pitchFamily="34" charset="-128"/>
              </a:rPr>
              <a:t>SciELO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 Citation Index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  <a:p>
            <a:pPr algn="r"/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 с 2002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019798" y="4725144"/>
            <a:ext cx="1560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ESCI 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архив с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2015</a:t>
            </a:r>
            <a:endParaRPr lang="ru-RU" sz="14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4938961" y="5661248"/>
            <a:ext cx="240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  <a:ea typeface="MS PGothic" pitchFamily="34" charset="-128"/>
              </a:rPr>
              <a:t>KCI - Korean Journal Database</a:t>
            </a:r>
            <a:endParaRPr lang="uk-UA" sz="1400" b="1" dirty="0">
              <a:latin typeface="Calibri" pitchFamily="34" charset="0"/>
              <a:ea typeface="MS PGothic" pitchFamily="34" charset="-128"/>
            </a:endParaRPr>
          </a:p>
          <a:p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 с </a:t>
            </a:r>
            <a:r>
              <a:rPr lang="uk-UA" sz="1400" b="1" dirty="0">
                <a:latin typeface="Calibri" pitchFamily="34" charset="0"/>
                <a:ea typeface="MS PGothic" pitchFamily="34" charset="-128"/>
              </a:rPr>
              <a:t>1980</a:t>
            </a:r>
            <a:endParaRPr lang="en-US" sz="14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" name="Овал 38"/>
          <p:cNvSpPr/>
          <p:nvPr/>
        </p:nvSpPr>
        <p:spPr bwMode="auto">
          <a:xfrm flipH="1">
            <a:off x="4572372" y="764704"/>
            <a:ext cx="2160240" cy="72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Овал 38"/>
          <p:cNvSpPr/>
          <p:nvPr/>
        </p:nvSpPr>
        <p:spPr bwMode="auto">
          <a:xfrm flipH="1">
            <a:off x="2474220" y="764704"/>
            <a:ext cx="1882128" cy="72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Box 46"/>
          <p:cNvSpPr txBox="1">
            <a:spLocks noChangeArrowheads="1"/>
          </p:cNvSpPr>
          <p:nvPr/>
        </p:nvSpPr>
        <p:spPr bwMode="auto">
          <a:xfrm>
            <a:off x="4572372" y="836712"/>
            <a:ext cx="2366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  <a:ea typeface="MS PGothic" pitchFamily="34" charset="-128"/>
              </a:rPr>
              <a:t>Current Content Connect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  <a:p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 1989</a:t>
            </a: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2649786" y="836712"/>
            <a:ext cx="1706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 pitchFamily="34" charset="0"/>
                <a:ea typeface="MS PGothic" pitchFamily="34" charset="-128"/>
              </a:rPr>
              <a:t>Biological Abstracts</a:t>
            </a:r>
          </a:p>
          <a:p>
            <a:pPr algn="r"/>
            <a:r>
              <a:rPr lang="ru-RU" sz="1400" b="1" dirty="0">
                <a:latin typeface="Calibri" pitchFamily="34" charset="0"/>
                <a:ea typeface="MS PGothic" pitchFamily="34" charset="-128"/>
              </a:rPr>
              <a:t>архив с 19</a:t>
            </a:r>
            <a:r>
              <a:rPr lang="en-US" sz="1400" b="1" dirty="0">
                <a:latin typeface="Calibri" pitchFamily="34" charset="0"/>
                <a:ea typeface="MS PGothic" pitchFamily="34" charset="-128"/>
              </a:rPr>
              <a:t>26</a:t>
            </a:r>
            <a:endParaRPr lang="ru-RU" sz="14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430212" y="44624"/>
            <a:ext cx="8534275" cy="43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defRPr/>
            </a:pPr>
            <a:r>
              <a:rPr lang="ru-RU" sz="2400" b="1" dirty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Базы данных на платформе </a:t>
            </a:r>
            <a:r>
              <a:rPr lang="en-US" sz="2400" b="1" dirty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Web of </a:t>
            </a:r>
            <a:r>
              <a:rPr lang="en-US" sz="24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Science</a:t>
            </a:r>
            <a:endParaRPr lang="ru-RU" sz="2400" b="1" dirty="0" smtClean="0">
              <a:solidFill>
                <a:srgbClr val="6817FF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1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48" grpId="0" animBg="1"/>
      <p:bldP spid="49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74638"/>
            <a:ext cx="83629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Реклама учеными собственных результатов</a:t>
            </a:r>
            <a:r>
              <a:rPr lang="en-US" sz="2800" b="1" dirty="0" smtClean="0">
                <a:solidFill>
                  <a:srgbClr val="6817FF"/>
                </a:solidFill>
                <a:latin typeface="Arial"/>
                <a:cs typeface="Arial"/>
              </a:rPr>
              <a:t> = </a:t>
            </a:r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реклама Вашего издания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523925"/>
            <a:ext cx="7786687" cy="5001419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ResearcherID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Orcid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Researchgate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Google Scholar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Academ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.edu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Ваш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вариант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ORCI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19796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852737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Google-Scholar-logo"/>
          <p:cNvPicPr>
            <a:picLocks noChangeAspect="1" noChangeArrowheads="1"/>
          </p:cNvPicPr>
          <p:nvPr/>
        </p:nvPicPr>
        <p:blipFill>
          <a:blip r:embed="rId4" cstate="print"/>
          <a:srcRect l="10699" t="12346" r="11993" b="10347"/>
          <a:stretch>
            <a:fillRect/>
          </a:stretch>
        </p:blipFill>
        <p:spPr bwMode="auto">
          <a:xfrm>
            <a:off x="4572000" y="3933056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rid_logo"/>
          <p:cNvPicPr>
            <a:picLocks noChangeAspect="1" noChangeArrowheads="1"/>
          </p:cNvPicPr>
          <p:nvPr/>
        </p:nvPicPr>
        <p:blipFill>
          <a:blip r:embed="rId5" cstate="print"/>
          <a:srcRect l="4784" r="10107" b="-11020"/>
          <a:stretch>
            <a:fillRect/>
          </a:stretch>
        </p:blipFill>
        <p:spPr bwMode="auto">
          <a:xfrm>
            <a:off x="4139952" y="1700808"/>
            <a:ext cx="399732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chem.spbu.ru/files/m_vladimir/white-academia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800" b="1" smtClean="0">
                <a:solidFill>
                  <a:srgbClr val="6817FF"/>
                </a:solidFill>
                <a:latin typeface="Arial"/>
                <a:cs typeface="Arial"/>
              </a:rPr>
              <a:t>Сайт издания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507413" cy="525579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Отдельная страница (не на сайте учреждения)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Обязательна английская версия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Указаны ISSN информация о издании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Редколлегия (страна, учреждения)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Правила оформления и способ подачи и рецензирования статей (этика)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Архив (отдельные странички для оглавления номеров, резюме с указанными  названием, авторами, место выполнения работы, резюме, ссылка на полный текст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(ориентир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landing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page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91" y="6165304"/>
            <a:ext cx="1427968" cy="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Посмотреть на конкурентов</a:t>
            </a:r>
            <a:endParaRPr lang="en-US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pic>
        <p:nvPicPr>
          <p:cNvPr id="239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190"/>
          <a:stretch>
            <a:fillRect/>
          </a:stretch>
        </p:blipFill>
        <p:spPr bwMode="auto">
          <a:xfrm>
            <a:off x="457200" y="1503364"/>
            <a:ext cx="8229600" cy="385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35696" y="4725144"/>
            <a:ext cx="1440160" cy="936104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15816" y="1412776"/>
            <a:ext cx="864096" cy="360040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817FF"/>
                </a:solidFill>
                <a:latin typeface="Arial"/>
                <a:cs typeface="Arial"/>
              </a:rPr>
              <a:t>Посмотреть как нас цитируют</a:t>
            </a:r>
            <a:endParaRPr lang="en-US" sz="2800" b="1" dirty="0" smtClean="0">
              <a:solidFill>
                <a:srgbClr val="6817FF"/>
              </a:solidFill>
              <a:latin typeface="Arial"/>
              <a:cs typeface="Arial"/>
            </a:endParaRPr>
          </a:p>
        </p:txBody>
      </p:sp>
      <p:pic>
        <p:nvPicPr>
          <p:cNvPr id="240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1689"/>
            <a:ext cx="8229600" cy="403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67544" y="1268760"/>
            <a:ext cx="864096" cy="360040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03648" y="2852936"/>
            <a:ext cx="1080120" cy="360040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9552" y="3861048"/>
            <a:ext cx="1080120" cy="360040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55976" y="3861048"/>
            <a:ext cx="1080120" cy="360040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Посмотреть как нас цитируют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6817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7652422" cy="16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7704856" cy="32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627784" y="4941168"/>
            <a:ext cx="1440160" cy="1656184"/>
          </a:xfrm>
          <a:prstGeom prst="roundRect">
            <a:avLst/>
          </a:prstGeom>
          <a:solidFill>
            <a:srgbClr val="00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3528" y="4725144"/>
            <a:ext cx="144016" cy="648072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80112" y="4725144"/>
            <a:ext cx="2304256" cy="504056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 t="11818"/>
          <a:stretch>
            <a:fillRect/>
          </a:stretch>
        </p:blipFill>
        <p:spPr bwMode="auto">
          <a:xfrm>
            <a:off x="411649" y="2204864"/>
            <a:ext cx="812079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1" name="Title 1"/>
          <p:cNvSpPr txBox="1">
            <a:spLocks/>
          </p:cNvSpPr>
          <p:nvPr/>
        </p:nvSpPr>
        <p:spPr bwMode="auto">
          <a:xfrm>
            <a:off x="468313" y="2603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uk-UA" sz="2800" b="1" dirty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Все на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одной</a:t>
            </a:r>
            <a:r>
              <a:rPr lang="uk-UA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 </a:t>
            </a:r>
            <a:r>
              <a:rPr lang="uk-UA" sz="2800" b="1" dirty="0" err="1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платформе</a:t>
            </a:r>
            <a:endParaRPr lang="en-US" sz="2800" b="1" dirty="0">
              <a:solidFill>
                <a:srgbClr val="6817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8612" name="Down Arrow 3"/>
          <p:cNvSpPr>
            <a:spLocks noChangeArrowheads="1"/>
          </p:cNvSpPr>
          <p:nvPr/>
        </p:nvSpPr>
        <p:spPr bwMode="auto">
          <a:xfrm>
            <a:off x="755179" y="1556222"/>
            <a:ext cx="288925" cy="576262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DD83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3" name="Down Arrow 4"/>
          <p:cNvSpPr>
            <a:spLocks noChangeArrowheads="1"/>
          </p:cNvSpPr>
          <p:nvPr/>
        </p:nvSpPr>
        <p:spPr bwMode="auto">
          <a:xfrm>
            <a:off x="1907704" y="1484784"/>
            <a:ext cx="287338" cy="6477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DD83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4" name="Down Arrow 6"/>
          <p:cNvSpPr>
            <a:spLocks noChangeArrowheads="1"/>
          </p:cNvSpPr>
          <p:nvPr/>
        </p:nvSpPr>
        <p:spPr bwMode="auto">
          <a:xfrm>
            <a:off x="3851920" y="1556792"/>
            <a:ext cx="504192" cy="593239"/>
          </a:xfrm>
          <a:prstGeom prst="downArrow">
            <a:avLst>
              <a:gd name="adj1" fmla="val 50000"/>
              <a:gd name="adj2" fmla="val 50147"/>
            </a:avLst>
          </a:prstGeom>
          <a:solidFill>
            <a:srgbClr val="DD83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5" name="TextBox 7"/>
          <p:cNvSpPr txBox="1">
            <a:spLocks noChangeArrowheads="1"/>
          </p:cNvSpPr>
          <p:nvPr/>
        </p:nvSpPr>
        <p:spPr bwMode="auto">
          <a:xfrm>
            <a:off x="683742" y="1124422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WoS</a:t>
            </a:r>
          </a:p>
        </p:txBody>
      </p:sp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1836267" y="1124422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JCR</a:t>
            </a:r>
          </a:p>
        </p:txBody>
      </p:sp>
      <p:sp>
        <p:nvSpPr>
          <p:cNvPr id="68617" name="TextBox 10"/>
          <p:cNvSpPr txBox="1">
            <a:spLocks noChangeArrowheads="1"/>
          </p:cNvSpPr>
          <p:nvPr/>
        </p:nvSpPr>
        <p:spPr bwMode="auto">
          <a:xfrm>
            <a:off x="4860032" y="3068960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EndNote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8618" name="Down Arrow 11"/>
          <p:cNvSpPr>
            <a:spLocks noChangeArrowheads="1"/>
          </p:cNvSpPr>
          <p:nvPr/>
        </p:nvSpPr>
        <p:spPr bwMode="auto">
          <a:xfrm rot="-4648597">
            <a:off x="5649764" y="3435811"/>
            <a:ext cx="360363" cy="431800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DD83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9" name="Down Arrow 12"/>
          <p:cNvSpPr>
            <a:spLocks noChangeArrowheads="1"/>
          </p:cNvSpPr>
          <p:nvPr/>
        </p:nvSpPr>
        <p:spPr bwMode="auto">
          <a:xfrm rot="-8265815">
            <a:off x="5894485" y="4214144"/>
            <a:ext cx="360363" cy="431800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DD83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20" name="TextBox 13"/>
          <p:cNvSpPr txBox="1">
            <a:spLocks noChangeArrowheads="1"/>
          </p:cNvSpPr>
          <p:nvPr/>
        </p:nvSpPr>
        <p:spPr bwMode="auto">
          <a:xfrm>
            <a:off x="4211638" y="4509864"/>
            <a:ext cx="1673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ResearcherID</a:t>
            </a:r>
          </a:p>
        </p:txBody>
      </p:sp>
      <p:sp>
        <p:nvSpPr>
          <p:cNvPr id="15" name="Rounded Rectangle 17"/>
          <p:cNvSpPr>
            <a:spLocks noChangeArrowheads="1"/>
          </p:cNvSpPr>
          <p:nvPr/>
        </p:nvSpPr>
        <p:spPr bwMode="auto">
          <a:xfrm>
            <a:off x="6228184" y="2708920"/>
            <a:ext cx="720725" cy="431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D03A2E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000">
                <a:solidFill>
                  <a:srgbClr val="DD832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8622" name="TextBox 15"/>
          <p:cNvSpPr txBox="1">
            <a:spLocks noChangeArrowheads="1"/>
          </p:cNvSpPr>
          <p:nvPr/>
        </p:nvSpPr>
        <p:spPr bwMode="auto">
          <a:xfrm>
            <a:off x="5795963" y="1557114"/>
            <a:ext cx="1166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My Tools</a:t>
            </a:r>
          </a:p>
        </p:txBody>
      </p:sp>
      <p:sp>
        <p:nvSpPr>
          <p:cNvPr id="68623" name="TextBox 15"/>
          <p:cNvSpPr txBox="1">
            <a:spLocks noChangeArrowheads="1"/>
          </p:cNvSpPr>
          <p:nvPr/>
        </p:nvSpPr>
        <p:spPr bwMode="auto">
          <a:xfrm>
            <a:off x="7380288" y="1196752"/>
            <a:ext cx="985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Calibri" pitchFamily="34" charset="0"/>
              </a:rPr>
              <a:t>Справка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8624" name="Down Arrow 5"/>
          <p:cNvSpPr>
            <a:spLocks noChangeArrowheads="1"/>
          </p:cNvSpPr>
          <p:nvPr/>
        </p:nvSpPr>
        <p:spPr bwMode="auto">
          <a:xfrm>
            <a:off x="6372225" y="1988914"/>
            <a:ext cx="360363" cy="792163"/>
          </a:xfrm>
          <a:prstGeom prst="downArrow">
            <a:avLst>
              <a:gd name="adj1" fmla="val 50000"/>
              <a:gd name="adj2" fmla="val 49827"/>
            </a:avLst>
          </a:prstGeom>
          <a:solidFill>
            <a:srgbClr val="DD83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25" name="Down Arrow 5"/>
          <p:cNvSpPr>
            <a:spLocks noChangeArrowheads="1"/>
          </p:cNvSpPr>
          <p:nvPr/>
        </p:nvSpPr>
        <p:spPr bwMode="auto">
          <a:xfrm>
            <a:off x="7681913" y="1673002"/>
            <a:ext cx="288925" cy="576262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DD83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8626" name="Picture 22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6232525"/>
            <a:ext cx="11874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2000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635896" y="1115452"/>
            <a:ext cx="933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Publons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Рекомендации авторам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6817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Читать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Анализировать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Учиться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Взвешенно подбирать издание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забывать о казахстанских журналах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2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232525"/>
            <a:ext cx="11874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Рекомендации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6817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Пересмотр и оценка имеющихся изданий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решения общих задач необходимо создать профессиональное сообщество и организовывать регулярные встречи для обмена опытом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 технических задач (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сайт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индексирование базами)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 научных задач (редколлегия, рецензенты)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Разработка стратегии развития научных журналов Казахстана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2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232525"/>
            <a:ext cx="11874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" descr="Картинки по запросу айсберг"/>
          <p:cNvPicPr>
            <a:picLocks noChangeAspect="1" noChangeArrowheads="1"/>
          </p:cNvPicPr>
          <p:nvPr/>
        </p:nvPicPr>
        <p:blipFill>
          <a:blip r:embed="rId2" cstate="print"/>
          <a:srcRect l="8394"/>
          <a:stretch>
            <a:fillRect/>
          </a:stretch>
        </p:blipFill>
        <p:spPr bwMode="auto">
          <a:xfrm>
            <a:off x="0" y="298450"/>
            <a:ext cx="91440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Качественное издание это отдельная, сложная работа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684" name="AutoShape 2" descr="Картинки по запросу айсбе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5" name="AutoShape 4" descr="Картинки по запросу айсбе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6" name="AutoShape 6" descr="Картинки по запросу айсбе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7" name="Content Placeholder 2"/>
          <p:cNvSpPr>
            <a:spLocks noGrp="1"/>
          </p:cNvSpPr>
          <p:nvPr>
            <p:ph idx="1"/>
          </p:nvPr>
        </p:nvSpPr>
        <p:spPr>
          <a:xfrm>
            <a:off x="3697288" y="2349500"/>
            <a:ext cx="5338762" cy="4137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Привлечь авторов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Проверить на плагиат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Найти рецензентов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Сайт и индексация базами данных (уберечься от хищнических метрик)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1688" name="AutoShape 8" descr="Картинки по запросу айсбе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420688" y="528638"/>
            <a:ext cx="3835400" cy="6461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Ресурсы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8376" y="1540668"/>
            <a:ext cx="8229600" cy="49126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hlinkClick r:id="rId2"/>
              </a:rPr>
              <a:t>http://info.clarivate.com/rcis</a:t>
            </a:r>
            <a:r>
              <a:rPr lang="ru-RU" sz="2400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https://youtu.be/AKmpFbPF0h0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http://webofscience.com/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http://crossref.org/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http://www.researcherid.com/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https://orcid.org/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www.my.endnote.com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https://www.youtube.com/user/WOKtrainingsRussian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2060848"/>
            <a:ext cx="3603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2492896"/>
            <a:ext cx="3603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2924944"/>
            <a:ext cx="3603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861048"/>
            <a:ext cx="3603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628800"/>
            <a:ext cx="3603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s://encrypted-tbn1.gstatic.com/images?q=tbn:ANd9GcTj8kOyrOWrUVmfeDUbIMkwo2PaEB01EPhKeVtYwWhbPGBhbwsddimzuG6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689897"/>
            <a:ext cx="3603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34290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4221088"/>
            <a:ext cx="3603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33 тысяч журналов на платформе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19 тысяч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Core Collection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11 тысяч 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импакт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фактором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67 миллионов документов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Core Collection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1,3 миллиарда ссылок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81 тысячи книг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191 тысяч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материалов конференций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70 тысяч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патентов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Архив с 1898 года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429570" y="282820"/>
            <a:ext cx="8390828" cy="399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Факты о </a:t>
            </a:r>
            <a:r>
              <a:rPr lang="en-US" sz="2400" b="1" dirty="0" smtClean="0">
                <a:solidFill>
                  <a:srgbClr val="6817FF"/>
                </a:solidFill>
                <a:latin typeface="Arial"/>
                <a:ea typeface="+mj-ea"/>
                <a:cs typeface="Arial"/>
              </a:rPr>
              <a:t>Web of Science</a:t>
            </a:r>
            <a:endParaRPr lang="en-US" sz="2400" b="1" dirty="0">
              <a:solidFill>
                <a:srgbClr val="6817FF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445511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   9,950 Specialist Literature</a:t>
            </a:r>
            <a:r>
              <a:rPr lang="en-US" baseline="30000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</a:p>
          <a:p>
            <a:pPr lvl="1"/>
            <a:endParaRPr lang="en-US" dirty="0" smtClean="0">
              <a:solidFill>
                <a:srgbClr val="624F93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5,358 BIOSIS Citation Index</a:t>
            </a:r>
          </a:p>
          <a:p>
            <a:pPr lvl="1"/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4,941 Zoological Record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1,038 FSTA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4,338 INSPEC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5,533 Medline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7,945 CABI </a:t>
            </a:r>
          </a:p>
          <a:p>
            <a:endParaRPr lang="en-US" dirty="0" smtClean="0">
              <a:solidFill>
                <a:srgbClr val="624F93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6666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509120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Core Collection</a:t>
            </a:r>
            <a:r>
              <a:rPr lang="en-US" baseline="30000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</a:p>
          <a:p>
            <a:pPr lvl="1"/>
            <a:endParaRPr lang="en-US" dirty="0" smtClean="0">
              <a:solidFill>
                <a:srgbClr val="624F93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8,888 SCIE</a:t>
            </a:r>
          </a:p>
          <a:p>
            <a:pPr lvl="1"/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3,256 SSCI</a:t>
            </a:r>
          </a:p>
          <a:p>
            <a:pPr lvl="1"/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1,785 AHCI</a:t>
            </a:r>
          </a:p>
          <a:p>
            <a:pPr lvl="1"/>
            <a:r>
              <a:rPr lang="ru-RU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6950 </a:t>
            </a:r>
            <a:r>
              <a:rPr lang="en-US" dirty="0" smtClean="0">
                <a:solidFill>
                  <a:srgbClr val="624F93"/>
                </a:solidFill>
                <a:latin typeface="Calibri" charset="0"/>
                <a:ea typeface="Calibri" charset="0"/>
                <a:cs typeface="Calibri" charset="0"/>
              </a:rPr>
              <a:t>ESCI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6176" y="4509120"/>
            <a:ext cx="27261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4,646 Regional Collections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endParaRPr lang="ru-RU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aseline="30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69" y="293385"/>
            <a:ext cx="8104831" cy="3993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Принципы отбора журналов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Web of Science journal selection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проверены 50 летней практикой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39552" y="141277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Факты: </a:t>
            </a:r>
          </a:p>
          <a:p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150 лет совместного опыта</a:t>
            </a:r>
            <a:endParaRPr lang="en-US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Заседания раз  в 2 недели</a:t>
            </a:r>
          </a:p>
          <a:p>
            <a:endParaRPr lang="ru-RU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Постоянный мониторинг</a:t>
            </a:r>
            <a:r>
              <a:rPr lang="en-US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и исключение журналов </a:t>
            </a:r>
          </a:p>
          <a:p>
            <a:endParaRPr lang="ru-RU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Свободно владеет 12 языками</a:t>
            </a:r>
          </a:p>
          <a:p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Нет конфликта интересов</a:t>
            </a:r>
          </a:p>
          <a:p>
            <a:endParaRPr lang="en-US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12776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Политика компании:</a:t>
            </a:r>
          </a:p>
          <a:p>
            <a:r>
              <a:rPr lang="ru-RU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14 редакторов штатные сотрудники </a:t>
            </a:r>
            <a:r>
              <a:rPr lang="en-US" b="1" dirty="0" err="1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Clarivate</a:t>
            </a:r>
            <a:r>
              <a:rPr lang="ru-RU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Analytics</a:t>
            </a:r>
            <a:endParaRPr lang="ru-RU" b="1" dirty="0" smtClean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Не имеют права быть вовлеченными в издательский процесс 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Быть членами редколлегии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Редактировать журнал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Публиковать статьи</a:t>
            </a:r>
            <a:endParaRPr lang="en-US" b="1" dirty="0" smtClean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4509120"/>
            <a:ext cx="1872208" cy="172819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Комплексный подходы: все факторы учитываются</a:t>
            </a:r>
            <a:endParaRPr lang="en-US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776" y="4509120"/>
            <a:ext cx="1872208" cy="1728192"/>
          </a:xfrm>
          <a:prstGeom prst="rect">
            <a:avLst/>
          </a:prstGeom>
          <a:noFill/>
          <a:ln>
            <a:solidFill>
              <a:srgbClr val="681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817FF"/>
                </a:solidFill>
              </a:rPr>
              <a:t>Индивидуальный подход  к каждому изданию</a:t>
            </a:r>
            <a:endParaRPr lang="en-US" dirty="0">
              <a:solidFill>
                <a:srgbClr val="6817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6016" y="4509120"/>
            <a:ext cx="1872208" cy="172819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Коллекция не постоянна!</a:t>
            </a:r>
            <a:endParaRPr lang="en-US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04248" y="4509120"/>
            <a:ext cx="1872208" cy="1728192"/>
          </a:xfrm>
          <a:prstGeom prst="rect">
            <a:avLst/>
          </a:prstGeom>
          <a:noFill/>
          <a:ln>
            <a:solidFill>
              <a:srgbClr val="681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817FF"/>
                </a:solidFill>
              </a:rPr>
              <a:t>Решение финансово независимо</a:t>
            </a:r>
            <a:endParaRPr lang="en-US" dirty="0">
              <a:solidFill>
                <a:srgbClr val="681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23528" y="268288"/>
            <a:ext cx="8820472" cy="7842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Критерии отбора</a:t>
            </a:r>
            <a:r>
              <a:rPr lang="en-US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Web of Science Core Collection</a:t>
            </a:r>
            <a:endParaRPr lang="ru-RU" sz="2400" b="1" dirty="0" smtClean="0">
              <a:solidFill>
                <a:srgbClr val="681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700000">
            <a:off x="2708275" y="1885950"/>
            <a:ext cx="3533775" cy="35337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98675" y="1358900"/>
            <a:ext cx="2303463" cy="2233613"/>
          </a:xfrm>
          <a:prstGeom prst="roundRect">
            <a:avLst>
              <a:gd name="adj" fmla="val 11515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Издательские</a:t>
            </a:r>
          </a:p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стандарты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5400" dirty="0">
                <a:sym typeface="Wingdings"/>
              </a:rPr>
              <a:t></a:t>
            </a:r>
            <a:endParaRPr lang="ru-RU" sz="5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8675" y="3732213"/>
            <a:ext cx="2303463" cy="2235200"/>
          </a:xfrm>
          <a:prstGeom prst="roundRect">
            <a:avLst>
              <a:gd name="adj" fmla="val 11515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5400" dirty="0">
                <a:sym typeface="Wingdings"/>
              </a:rPr>
              <a:t></a:t>
            </a:r>
            <a:endParaRPr lang="ru-RU" sz="5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6600" y="1358900"/>
            <a:ext cx="2305050" cy="2233613"/>
          </a:xfrm>
          <a:prstGeom prst="roundRect">
            <a:avLst>
              <a:gd name="adj" fmla="val 11515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Международный</a:t>
            </a:r>
          </a:p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состав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5400" dirty="0">
                <a:solidFill>
                  <a:srgbClr val="4B4B4B"/>
                </a:solidFill>
                <a:sym typeface="Webdings"/>
              </a:rPr>
              <a:t>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46600" y="3732213"/>
            <a:ext cx="2305050" cy="2235200"/>
          </a:xfrm>
          <a:prstGeom prst="roundRect">
            <a:avLst>
              <a:gd name="adj" fmla="val 11515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Анализ цитирования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5400" dirty="0">
                <a:sym typeface="Wingdings"/>
              </a:rPr>
              <a:t></a:t>
            </a:r>
            <a:endParaRPr lang="ru-RU" sz="5400" dirty="0"/>
          </a:p>
        </p:txBody>
      </p:sp>
      <p:sp>
        <p:nvSpPr>
          <p:cNvPr id="40968" name="Rectangle 18"/>
          <p:cNvSpPr>
            <a:spLocks noChangeArrowheads="1"/>
          </p:cNvSpPr>
          <p:nvPr/>
        </p:nvSpPr>
        <p:spPr bwMode="auto">
          <a:xfrm>
            <a:off x="1835150" y="6299200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/>
              <a:t>http://wokinfo.com/essays/journal-selection-process/</a:t>
            </a:r>
            <a:endParaRPr lang="en-US"/>
          </a:p>
        </p:txBody>
      </p:sp>
      <p:pic>
        <p:nvPicPr>
          <p:cNvPr id="40969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36036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Критерии отбора:</a:t>
            </a:r>
            <a:br>
              <a:rPr lang="ru-RU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6817FF"/>
                </a:solidFill>
                <a:latin typeface="Arial" pitchFamily="34" charset="0"/>
                <a:cs typeface="Arial" pitchFamily="34" charset="0"/>
              </a:rPr>
              <a:t>издательские стандарты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887413" y="3429000"/>
            <a:ext cx="7369175" cy="213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Своевременность выхода</a:t>
            </a:r>
          </a:p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Следование международным издательским конвенциям</a:t>
            </a:r>
          </a:p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Библиография на английском</a:t>
            </a:r>
          </a:p>
          <a:p>
            <a:pPr marL="354013" indent="-354013">
              <a:spcAft>
                <a:spcPts val="525"/>
              </a:spcAft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Рецензирование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6875" y="1557338"/>
            <a:ext cx="1079500" cy="1079500"/>
          </a:xfrm>
          <a:prstGeom prst="roundRect">
            <a:avLst>
              <a:gd name="adj" fmla="val 11515"/>
            </a:avLst>
          </a:prstGeo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olidFill>
                  <a:schemeClr val="tx1"/>
                </a:solidFill>
                <a:sym typeface="Wingdings"/>
              </a:rPr>
              <a:t></a:t>
            </a:r>
            <a:endParaRPr lang="ru-RU" sz="540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3263" y="1557338"/>
            <a:ext cx="1081087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</a:t>
            </a:r>
            <a:endParaRPr lang="ru-RU" sz="5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9650" y="1557338"/>
            <a:ext cx="1081088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olidFill>
                  <a:srgbClr val="4B4B4B"/>
                </a:solidFill>
                <a:sym typeface="Webdings"/>
              </a:rPr>
              <a:t></a:t>
            </a:r>
            <a:endParaRPr lang="ru-RU" sz="540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7625" y="1557338"/>
            <a:ext cx="1079500" cy="1079500"/>
          </a:xfrm>
          <a:prstGeom prst="roundRect">
            <a:avLst>
              <a:gd name="adj" fmla="val 115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5400" smtClean="0">
                <a:sym typeface="Wingdings"/>
              </a:rPr>
              <a:t></a:t>
            </a:r>
            <a:endParaRPr lang="ru-RU" sz="5400">
              <a:solidFill>
                <a:srgbClr val="4B4B4B"/>
              </a:solidFill>
              <a:sym typeface="Webding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113" y="1557338"/>
            <a:ext cx="5233987" cy="136683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93" name="Picture 18" descr="Картинки по запросу clarivate analyt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6165850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1980</Words>
  <Application>Microsoft Office PowerPoint</Application>
  <PresentationFormat>On-screen Show (4:3)</PresentationFormat>
  <Paragraphs>599</Paragraphs>
  <Slides>59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Кто мы?</vt:lpstr>
      <vt:lpstr>Slide 5</vt:lpstr>
      <vt:lpstr>Slide 6</vt:lpstr>
      <vt:lpstr>Принципы отбора журналов в Web of Science journal selection проверены 50 летней практикой</vt:lpstr>
      <vt:lpstr>Критерии отбора Web of Science Core Collection</vt:lpstr>
      <vt:lpstr>Критерии отбора: издательские стандарты</vt:lpstr>
      <vt:lpstr>Периодичность</vt:lpstr>
      <vt:lpstr>Издательские стандарты</vt:lpstr>
      <vt:lpstr>Slide 12</vt:lpstr>
      <vt:lpstr>Slide 13</vt:lpstr>
      <vt:lpstr>Slide 14</vt:lpstr>
      <vt:lpstr>Slide 15</vt:lpstr>
      <vt:lpstr>Почему отклоняют или исключают журналы </vt:lpstr>
      <vt:lpstr>Подача заявки</vt:lpstr>
      <vt:lpstr>Казахстанские журналы отобранные в  Emerging Sources Citation Index </vt:lpstr>
      <vt:lpstr>Когда возникли научные издания? </vt:lpstr>
      <vt:lpstr>Slide 20</vt:lpstr>
      <vt:lpstr>Для чего необходимы/используются научные журналы </vt:lpstr>
      <vt:lpstr>Качество журнала</vt:lpstr>
      <vt:lpstr>Ключевые персоны журнала их интерес</vt:lpstr>
      <vt:lpstr>Как молодые авторы пишут статью</vt:lpstr>
      <vt:lpstr>Хорошая публикация</vt:lpstr>
      <vt:lpstr>Чем помогут наши ресурсы исследователю</vt:lpstr>
      <vt:lpstr>Slide 27</vt:lpstr>
      <vt:lpstr>Что должно быть у научного издания</vt:lpstr>
      <vt:lpstr>Slide 29</vt:lpstr>
      <vt:lpstr>Какому объекту можно присвоить DOI?</vt:lpstr>
      <vt:lpstr>сервисы</vt:lpstr>
      <vt:lpstr>Slide 32</vt:lpstr>
      <vt:lpstr>Slide 33</vt:lpstr>
      <vt:lpstr>В каких базах должен индексироваться ваш журнал</vt:lpstr>
      <vt:lpstr>Slide 35</vt:lpstr>
      <vt:lpstr>Где посчитать impact factor</vt:lpstr>
      <vt:lpstr>Формат журнала</vt:lpstr>
      <vt:lpstr>Стили оформления</vt:lpstr>
      <vt:lpstr>EndNote</vt:lpstr>
      <vt:lpstr>Подача статьи</vt:lpstr>
      <vt:lpstr>SCHOLARONE особенности и преимущества </vt:lpstr>
      <vt:lpstr>SCHOLARONE</vt:lpstr>
      <vt:lpstr>Что происходит со статьей после подачи ее в редакцию?</vt:lpstr>
      <vt:lpstr>Редколлегия</vt:lpstr>
      <vt:lpstr>Рецензирование</vt:lpstr>
      <vt:lpstr>Publons in numbers</vt:lpstr>
      <vt:lpstr>Our mission is supported by industry heavyweights</vt:lpstr>
      <vt:lpstr>Что происходит со статьей после рецензии и рекомендации в печать?</vt:lpstr>
      <vt:lpstr>Где найти опубликованную статью?</vt:lpstr>
      <vt:lpstr>Реклама учеными собственных результатов = реклама Вашего издания</vt:lpstr>
      <vt:lpstr>Сайт издания</vt:lpstr>
      <vt:lpstr>Посмотреть на конкурентов</vt:lpstr>
      <vt:lpstr>Посмотреть как нас цитируют</vt:lpstr>
      <vt:lpstr>Slide 54</vt:lpstr>
      <vt:lpstr>Slide 55</vt:lpstr>
      <vt:lpstr>Slide 56</vt:lpstr>
      <vt:lpstr>Slide 57</vt:lpstr>
      <vt:lpstr>Качественное издание это отдельная, сложная работа</vt:lpstr>
      <vt:lpstr>Ресурсы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U6038836</dc:creator>
  <cp:lastModifiedBy>U6038836</cp:lastModifiedBy>
  <cp:revision>27</cp:revision>
  <dcterms:created xsi:type="dcterms:W3CDTF">2017-09-16T10:28:46Z</dcterms:created>
  <dcterms:modified xsi:type="dcterms:W3CDTF">2017-11-15T03:32:52Z</dcterms:modified>
</cp:coreProperties>
</file>