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8" r:id="rId8"/>
    <p:sldId id="264" r:id="rId9"/>
    <p:sldId id="269" r:id="rId10"/>
    <p:sldId id="267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541" autoAdjust="0"/>
    <p:restoredTop sz="94660"/>
  </p:normalViewPr>
  <p:slideViewPr>
    <p:cSldViewPr>
      <p:cViewPr varScale="1">
        <p:scale>
          <a:sx n="84" d="100"/>
          <a:sy n="84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681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2858090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2200" dirty="0" smtClean="0"/>
              <a:t>Название проекта: </a:t>
            </a:r>
            <a:r>
              <a:rPr lang="ru-RU" sz="2200" dirty="0">
                <a:solidFill>
                  <a:schemeClr val="accent4">
                    <a:lumMod val="75000"/>
                  </a:schemeClr>
                </a:solidFill>
                <a:effectLst/>
              </a:rPr>
              <a:t>Сенсоры электромагнитного излучения, влажности и механической деформации на основе </a:t>
            </a:r>
            <a:r>
              <a:rPr lang="ru-RU" sz="2200" dirty="0" err="1">
                <a:solidFill>
                  <a:schemeClr val="accent4">
                    <a:lumMod val="75000"/>
                  </a:schemeClr>
                </a:solidFill>
                <a:effectLst/>
              </a:rPr>
              <a:t>наноматериалов</a:t>
            </a:r>
            <a:r>
              <a:rPr lang="ru-RU" sz="2200" dirty="0">
                <a:solidFill>
                  <a:schemeClr val="accent4">
                    <a:lumMod val="75000"/>
                  </a:schemeClr>
                </a:solidFill>
                <a:effectLst/>
              </a:rPr>
              <a:t> для применения в </a:t>
            </a:r>
            <a:r>
              <a:rPr lang="ru-RU" sz="2200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инфраструктурном, промышленном </a:t>
            </a:r>
            <a:r>
              <a:rPr lang="ru-RU" sz="2200" dirty="0">
                <a:solidFill>
                  <a:schemeClr val="accent4">
                    <a:lumMod val="75000"/>
                  </a:schemeClr>
                </a:solidFill>
                <a:effectLst/>
              </a:rPr>
              <a:t>и </a:t>
            </a:r>
            <a:r>
              <a:rPr lang="ru-RU" sz="2200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гражданском строительстве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Вид инновации: </a:t>
            </a:r>
            <a:r>
              <a:rPr lang="ru-RU" sz="2200" dirty="0">
                <a:solidFill>
                  <a:schemeClr val="accent4">
                    <a:lumMod val="75000"/>
                  </a:schemeClr>
                </a:solidFill>
                <a:effectLst/>
              </a:rPr>
              <a:t>изделие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143512"/>
            <a:ext cx="4936632" cy="700130"/>
          </a:xfrm>
        </p:spPr>
        <p:txBody>
          <a:bodyPr>
            <a:normAutofit/>
          </a:bodyPr>
          <a:lstStyle/>
          <a:p>
            <a:r>
              <a:rPr lang="ru-RU" dirty="0" smtClean="0"/>
              <a:t>Риски проекта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8264742"/>
              </p:ext>
            </p:extLst>
          </p:nvPr>
        </p:nvGraphicFramePr>
        <p:xfrm>
          <a:off x="857224" y="714356"/>
          <a:ext cx="6936624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740"/>
                <a:gridCol w="34468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Вид риска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Оценка значимости (высокая, низкая, умеренная)</a:t>
                      </a:r>
                      <a:endParaRPr lang="ru-RU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Технологические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технологический принцип (возможные проблемы в  </a:t>
                      </a:r>
                      <a:r>
                        <a:rPr kumimoji="0" lang="ru-RU" sz="1200" kern="12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практ</a:t>
                      </a: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использовании)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высокая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оборудование (доступность)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умеренная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кадры (наличие по уровню квалификации)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умеренная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сырье (доступность)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высокая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Маркетинговые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indent="-1714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сбытовые (трудности со сбытом)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умеренной до высокой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indent="-1714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конкурентные (рост конкуренции)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умеренная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indent="-1714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ценовые (рост цен на сырье, продукцию)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высокая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365104"/>
            <a:ext cx="7528920" cy="1480188"/>
          </a:xfrm>
        </p:spPr>
        <p:txBody>
          <a:bodyPr/>
          <a:lstStyle/>
          <a:p>
            <a:r>
              <a:rPr lang="ru-RU" dirty="0" smtClean="0"/>
              <a:t>Текущий статус проекта и предложение инвестору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4747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Тестовые образцы датчиков влажности, механического давления и 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электромагнитного излучения </a:t>
            </a: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Апробированы на выставках</a:t>
            </a:r>
          </a:p>
          <a:p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Коммерческое предложение инвестору -</a:t>
            </a:r>
            <a:r>
              <a:rPr lang="ru-RU" sz="2400" dirty="0">
                <a:solidFill>
                  <a:srgbClr val="C00000"/>
                </a:solidFill>
              </a:rPr>
              <a:t>организация производства, внедрение на существующих предприятиях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572140"/>
            <a:ext cx="6912768" cy="4800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Проблема и ее решение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296334677"/>
              </p:ext>
            </p:extLst>
          </p:nvPr>
        </p:nvGraphicFramePr>
        <p:xfrm>
          <a:off x="571472" y="642918"/>
          <a:ext cx="8058178" cy="483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78"/>
              </a:tblGrid>
              <a:tr h="35137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Проблема</a:t>
                      </a:r>
                      <a:endParaRPr lang="ru-RU" sz="1800" dirty="0"/>
                    </a:p>
                  </a:txBody>
                  <a:tcPr/>
                </a:tc>
              </a:tr>
              <a:tr h="90770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В ряде случаев электромагнитные (ЭМ) излучения, давление, температура и влажность могут существенно влиять на механические и физические свойства, на качество сооружений (высотные здания, мосты и т.д.), что может привезти к ситуациям, которые могут повилять на безопасность людей и окружающей среды</a:t>
                      </a:r>
                      <a:endParaRPr kumimoji="0" lang="ru-RU" sz="16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/>
                </a:tc>
              </a:tr>
              <a:tr h="35137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Решение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9325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Разработка компактных и чувствительных датчиков, которые не создают затруднений при их ношении и использовании, не требуют громоздких источников питания и устройств индикации. Предварительные лабораторные эксперименты показали, что возможно создание чувствительных датчиков ЭМ излучения, давления, температуры на основе </a:t>
                      </a:r>
                      <a:r>
                        <a:rPr kumimoji="0" lang="ru-RU" sz="1400" b="0" kern="12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графеновых</a:t>
                      </a:r>
                      <a:r>
                        <a:rPr kumimoji="0" lang="ru-RU" sz="14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 </a:t>
                      </a:r>
                      <a:r>
                        <a:rPr kumimoji="0" lang="ru-RU" sz="1400" b="0" kern="12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наноструктур</a:t>
                      </a:r>
                      <a:r>
                        <a:rPr kumimoji="0" lang="ru-RU" sz="14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. Обнаружение ЭМ излучений, детектирование изменения давления, температуры и влажности, и контроль с помощью микроэлектронной системы позволяет обеспечить предупреждающее сообщение уже на ранних стадиях появления опасностей в инфраструктурных, промышленных и гражданских сооружениях</a:t>
                      </a:r>
                      <a:endParaRPr lang="ru-RU" sz="16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137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Преимущества технологии</a:t>
                      </a:r>
                      <a:endParaRPr lang="ru-RU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6157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kumimoji="0" lang="ru-RU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Обладает высокой чувствительностью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kumimoji="0" lang="ru-RU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Материалы устойчивы к агрессивным средам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kumimoji="0" lang="ru-RU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Экономически выгодный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714884"/>
            <a:ext cx="5440118" cy="682400"/>
          </a:xfrm>
        </p:spPr>
        <p:txBody>
          <a:bodyPr>
            <a:normAutofit/>
          </a:bodyPr>
          <a:lstStyle/>
          <a:p>
            <a:r>
              <a:rPr lang="ru-RU" dirty="0" smtClean="0"/>
              <a:t>Сфера применения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03607389"/>
              </p:ext>
            </p:extLst>
          </p:nvPr>
        </p:nvGraphicFramePr>
        <p:xfrm>
          <a:off x="642910" y="714356"/>
          <a:ext cx="7920879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527"/>
                <a:gridCol w="2403059"/>
                <a:gridCol w="2640293"/>
              </a:tblGrid>
              <a:tr h="77943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Потребители</a:t>
                      </a:r>
                      <a:endParaRPr lang="ru-RU" sz="1600" dirty="0"/>
                    </a:p>
                  </a:txBody>
                  <a:tcPr anchor="ctr"/>
                </a:tc>
              </a:tr>
              <a:tr h="2604944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kumimoji="0" lang="ru-RU" sz="16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«Умные технологии» во всех видах строительства (инфраструктурное, промышленное и гражданское)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kumimoji="0" lang="ru-RU" sz="16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Регионы и города, где стремительно развиваются все виды строительства (инфраструктурное, промышленное и гражданское)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kumimoji="0" lang="ru-RU" sz="1600" b="0" kern="120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kumimoji="0" lang="ru-RU" sz="16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Строительные компании</a:t>
                      </a:r>
                      <a:endParaRPr kumimoji="0" lang="ru-RU" sz="1600" b="0" kern="120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733256"/>
            <a:ext cx="2343774" cy="752128"/>
          </a:xfrm>
        </p:spPr>
        <p:txBody>
          <a:bodyPr>
            <a:normAutofit/>
          </a:bodyPr>
          <a:lstStyle/>
          <a:p>
            <a:r>
              <a:rPr lang="ru-RU" dirty="0" smtClean="0"/>
              <a:t>Рынок</a:t>
            </a:r>
            <a:endParaRPr lang="ru-RU" dirty="0"/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857224" y="2714620"/>
            <a:ext cx="7572428" cy="228601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Холдинг «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BI Group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»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АО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"НГСК КАЗСТРОЙСЕРВИС" </a:t>
            </a:r>
          </a:p>
          <a:p>
            <a:pPr marL="265176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ТОО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"КОРПОРАЦИЯ "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MAG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АО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"ТРАНССТРОЙМОСТ"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АО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"АЛМАТЫМЕТРОКУРЫЛЫС"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14650525"/>
              </p:ext>
            </p:extLst>
          </p:nvPr>
        </p:nvGraphicFramePr>
        <p:xfrm>
          <a:off x="785786" y="857232"/>
          <a:ext cx="4866973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9018"/>
                <a:gridCol w="25479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Целевой сегмент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Возможная доля</a:t>
                      </a:r>
                      <a:r>
                        <a:rPr lang="ru-RU" sz="1600" baseline="0" dirty="0" smtClean="0"/>
                        <a:t> рынка (%)</a:t>
                      </a:r>
                      <a:endParaRPr lang="ru-RU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Arial" pitchFamily="34" charset="0"/>
                        <a:buNone/>
                      </a:pPr>
                      <a:r>
                        <a:rPr kumimoji="0" lang="ru-RU" sz="16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 Компании, использующие умные технологии в строительстве</a:t>
                      </a:r>
                      <a:endParaRPr kumimoji="0" lang="ru-RU" sz="1600" b="0" kern="120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kumimoji="0" lang="ru-RU" sz="16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100 (в РК и СНГ),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kumimoji="0" lang="ru-RU" sz="16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~50 (по</a:t>
                      </a:r>
                      <a:r>
                        <a:rPr kumimoji="0" lang="ru-RU" sz="1600" b="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 всему миру</a:t>
                      </a:r>
                      <a:r>
                        <a:rPr kumimoji="0" lang="ru-RU" sz="16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)</a:t>
                      </a:r>
                      <a:endParaRPr kumimoji="0" lang="ru-RU" sz="1600" b="0" kern="120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26" name="Picture 2" descr="C:\Users\Erulan_s\Desktop\скачанные файлы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004" t="18880" r="21670" b="22864"/>
          <a:stretch/>
        </p:blipFill>
        <p:spPr bwMode="auto">
          <a:xfrm>
            <a:off x="4446828" y="4746721"/>
            <a:ext cx="1250000" cy="124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Erulan_s\Desktop\скачанные файлы (1)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863" r="26051"/>
          <a:stretch/>
        </p:blipFill>
        <p:spPr bwMode="auto">
          <a:xfrm>
            <a:off x="3347864" y="4934065"/>
            <a:ext cx="1198423" cy="85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Erulan_s\Desktop\скачанные файлы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617842"/>
            <a:ext cx="1928537" cy="1444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Erulan_s\Desktop\скачанные файлы (3)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960" r="7864" b="27587"/>
          <a:stretch/>
        </p:blipFill>
        <p:spPr bwMode="auto">
          <a:xfrm>
            <a:off x="5652120" y="4514869"/>
            <a:ext cx="1837529" cy="971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Erulan_s\Desktop\kss_b.jp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7641" b="13898"/>
          <a:stretch/>
        </p:blipFill>
        <p:spPr bwMode="auto">
          <a:xfrm>
            <a:off x="6371287" y="3857628"/>
            <a:ext cx="1809750" cy="696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733256"/>
            <a:ext cx="4145114" cy="754978"/>
          </a:xfrm>
        </p:spPr>
        <p:txBody>
          <a:bodyPr/>
          <a:lstStyle/>
          <a:p>
            <a:r>
              <a:rPr lang="ru-RU" dirty="0" smtClean="0"/>
              <a:t>Конкуренция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857232"/>
            <a:ext cx="7986738" cy="5020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Конкуренты:</a:t>
            </a:r>
          </a:p>
          <a:p>
            <a:pPr marL="0" indent="0"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“SOR” Inc. (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США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en-US" sz="2000" dirty="0">
              <a:solidFill>
                <a:schemeClr val="accent4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“SETEX” Products (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США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“Smart Sensors”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Inc. 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(США)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“SENSOR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Engineered 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Solutions”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(США)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Уровень конкуренции: 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слабый по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РК</a:t>
            </a:r>
            <a:endParaRPr lang="ru-RU" sz="1800" b="1" dirty="0">
              <a:solidFill>
                <a:schemeClr val="accent4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endParaRPr lang="ru-RU" sz="1800" dirty="0"/>
          </a:p>
        </p:txBody>
      </p:sp>
      <p:pic>
        <p:nvPicPr>
          <p:cNvPr id="2050" name="Picture 2" descr="C:\Users\Erulan_s\Desktop\SSi Logo_no tag li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0035" y="3068960"/>
            <a:ext cx="1249363" cy="78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Erulan_s\Desktop\SOR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774652"/>
            <a:ext cx="182880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Erulan_s\Desktop\SENSOR_no_tag_lin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77072"/>
            <a:ext cx="2808312" cy="643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589240"/>
            <a:ext cx="818388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Конкурентные преимущества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89259310"/>
              </p:ext>
            </p:extLst>
          </p:nvPr>
        </p:nvGraphicFramePr>
        <p:xfrm>
          <a:off x="535159" y="476672"/>
          <a:ext cx="8069289" cy="540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320"/>
                <a:gridCol w="3251206"/>
                <a:gridCol w="2689763"/>
              </a:tblGrid>
              <a:tr h="5001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Аналог/компания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«Плюсы»/преимущества, достоинства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«Минусы»/недостатки, недочеты</a:t>
                      </a:r>
                      <a:endParaRPr lang="ru-RU" sz="1400" dirty="0"/>
                    </a:p>
                  </a:txBody>
                  <a:tcPr anchor="ctr"/>
                </a:tc>
              </a:tr>
              <a:tr h="294180">
                <a:tc rowSpan="2">
                  <a:txBody>
                    <a:bodyPr/>
                    <a:lstStyle/>
                    <a:p>
                      <a:pPr algn="ctr"/>
                      <a:r>
                        <a:rPr kumimoji="0" lang="en-US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“SOR” Inc.</a:t>
                      </a:r>
                    </a:p>
                    <a:p>
                      <a:pPr algn="ctr"/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-285750" algn="ctr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Имеют огромный опыт 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Высокая стоимость,</a:t>
                      </a: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н</a:t>
                      </a: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 меньше 100 долларов/датчик (сенсор)</a:t>
                      </a: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285750" algn="ctr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Имеют выход на мировой рынок 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94180">
                <a:tc rowSpan="2">
                  <a:txBody>
                    <a:bodyPr/>
                    <a:lstStyle/>
                    <a:p>
                      <a:pPr algn="ctr"/>
                      <a:r>
                        <a:rPr kumimoji="0" lang="en-US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“SETEX Products”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-285750" algn="ctr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Низкие</a:t>
                      </a: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погрешности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Высокая стоимость,</a:t>
                      </a: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н</a:t>
                      </a: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 меньше 100 долларов/датчик (сенсор)</a:t>
                      </a: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285750" algn="ctr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Имеют выход на мировой рынок 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3016"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“SENSOR Engineered Solutions” </a:t>
                      </a:r>
                    </a:p>
                    <a:p>
                      <a:pPr algn="ctr"/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-285750" algn="ctr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Выпускают</a:t>
                      </a: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готовый, пройденный все тесты продукт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Высокая стоимость,</a:t>
                      </a: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н</a:t>
                      </a: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 меньше 100 долларов/датчик (сенсор)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30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“Smart Sensors” Inc. 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-285750" algn="ctr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Имеют большой опыт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Высокая стоимость,</a:t>
                      </a: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н</a:t>
                      </a: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 меньше 100 долларов/датчик (сенсор)</a:t>
                      </a:r>
                    </a:p>
                  </a:txBody>
                  <a:tcPr/>
                </a:tc>
              </a:tr>
              <a:tr h="294180">
                <a:tc rowSpan="3">
                  <a:txBody>
                    <a:bodyPr/>
                    <a:lstStyle/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Инновация</a:t>
                      </a:r>
                      <a:endParaRPr kumimoji="0" lang="ru-RU" sz="1200" b="1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-285750" algn="ctr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Низкая стоимость,</a:t>
                      </a: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меньше </a:t>
                      </a:r>
                      <a:r>
                        <a:rPr kumimoji="0" lang="en-US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 (</a:t>
                      </a: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двух</a:t>
                      </a:r>
                      <a:r>
                        <a:rPr kumimoji="0" lang="en-US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долларов за датчик (сенсор)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kumimoji="0" lang="ru-RU" sz="12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Довольно большие п</a:t>
                      </a: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огрешности  при «критических» влажностях и температурах 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285750" algn="ctr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Высокая чувствительность и точность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285750" algn="ctr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Устойчивость к окружающей среде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95536" y="5589240"/>
            <a:ext cx="818388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Конкурентные преимущества</a:t>
            </a:r>
            <a:endParaRPr lang="ru-RU" sz="4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5993841"/>
              </p:ext>
            </p:extLst>
          </p:nvPr>
        </p:nvGraphicFramePr>
        <p:xfrm>
          <a:off x="467544" y="476672"/>
          <a:ext cx="5095875" cy="1789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129"/>
                <a:gridCol w="1128125"/>
                <a:gridCol w="1063621"/>
              </a:tblGrid>
              <a:tr h="45717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Датчики</a:t>
                      </a:r>
                      <a:r>
                        <a:rPr lang="ru-RU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влажности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Диапазон</a:t>
                      </a:r>
                      <a:r>
                        <a:rPr lang="ru-RU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измерений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Точность </a:t>
                      </a:r>
                      <a:r>
                        <a:rPr lang="ru-RU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измерений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</a:tr>
              <a:tr h="374244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Датчик на основе оксида графена</a:t>
                      </a:r>
                      <a:endParaRPr kumimoji="0"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>
                    <a:solidFill>
                      <a:srgbClr val="F115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5-95%</a:t>
                      </a:r>
                      <a:endParaRPr kumimoji="0"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>
                    <a:solidFill>
                      <a:srgbClr val="F115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± 3%</a:t>
                      </a:r>
                      <a:endParaRPr kumimoji="0"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>
                    <a:solidFill>
                      <a:srgbClr val="F11544"/>
                    </a:solidFill>
                  </a:tcPr>
                </a:tc>
              </a:tr>
              <a:tr h="309784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Платиновый датчик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20-90%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± 3%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Датчик на основе  </a:t>
                      </a:r>
                      <a:r>
                        <a:rPr kumimoji="0" lang="ru-RU" sz="1200" kern="12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триокиси</a:t>
                      </a: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en-US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5-90%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± 5%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Датчик на основе термопластика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20-100%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± 8%</a:t>
                      </a:r>
                      <a:endParaRPr kumimoji="0" lang="ru-RU" sz="12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6" marR="91436" marT="45708" marB="45708"/>
                </a:tc>
              </a:tr>
            </a:tbl>
          </a:graphicData>
        </a:graphic>
      </p:graphicFrame>
      <p:pic>
        <p:nvPicPr>
          <p:cNvPr id="6" name="Picture 106" descr="C:\Users\Маркизат\Desktop\IMG_610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76672"/>
            <a:ext cx="2018868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7663202" y="764704"/>
            <a:ext cx="104534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dirty="0"/>
              <a:t>Датчик влажности на основе </a:t>
            </a:r>
          </a:p>
          <a:p>
            <a:pPr algn="ctr" eaLnBrk="1" hangingPunct="1"/>
            <a:r>
              <a:rPr lang="ru-RU" altLang="ru-RU" sz="1200" dirty="0"/>
              <a:t>оксида </a:t>
            </a:r>
            <a:r>
              <a:rPr lang="ru-RU" altLang="ru-RU" sz="1200" dirty="0" err="1"/>
              <a:t>графена</a:t>
            </a:r>
            <a:endParaRPr lang="ru-RU" altLang="ru-RU" sz="12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2786799"/>
              </p:ext>
            </p:extLst>
          </p:nvPr>
        </p:nvGraphicFramePr>
        <p:xfrm>
          <a:off x="5287219" y="2075310"/>
          <a:ext cx="3456384" cy="2011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008112"/>
                <a:gridCol w="1080120"/>
              </a:tblGrid>
              <a:tr h="42256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Датчики</a:t>
                      </a:r>
                      <a:r>
                        <a:rPr lang="ru-RU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УФ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Точность </a:t>
                      </a:r>
                      <a:r>
                        <a:rPr lang="ru-RU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измерений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Диапазон измерений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/>
                </a:tc>
              </a:tr>
              <a:tr h="31694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Датчик на основе </a:t>
                      </a:r>
                      <a:r>
                        <a:rPr lang="ru-RU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</a:t>
                      </a:r>
                      <a:r>
                        <a:rPr lang="ru-RU" sz="12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рафена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>
                    <a:solidFill>
                      <a:srgbClr val="F115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 2%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>
                    <a:solidFill>
                      <a:srgbClr val="F1154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190- 400 </a:t>
                      </a:r>
                      <a:r>
                        <a:rPr lang="ru-RU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нм</a:t>
                      </a:r>
                      <a:endParaRPr lang="ru-RU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>
                    <a:solidFill>
                      <a:srgbClr val="F11544"/>
                    </a:solidFill>
                  </a:tcPr>
                </a:tc>
              </a:tr>
              <a:tr h="296575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Алмазный датчик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± 3%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190 - 280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нм</a:t>
                      </a: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Датчик на основе 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GaAsP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GaP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± 5%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300 - 450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нм</a:t>
                      </a: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0" marR="91430" marT="45679" marB="45679"/>
                </a:tc>
              </a:tr>
            </a:tbl>
          </a:graphicData>
        </a:graphic>
      </p:graphicFrame>
      <p:pic>
        <p:nvPicPr>
          <p:cNvPr id="9" name="Picture 93" descr="C:\Users\Маркизат\Desktop\IMG_6104.JPG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6437535" y="4076645"/>
            <a:ext cx="2037323" cy="12965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0" name="TextBox 10"/>
          <p:cNvSpPr txBox="1">
            <a:spLocks noChangeArrowheads="1"/>
          </p:cNvSpPr>
          <p:nvPr/>
        </p:nvSpPr>
        <p:spPr bwMode="auto">
          <a:xfrm>
            <a:off x="6196057" y="5374957"/>
            <a:ext cx="25202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dirty="0"/>
              <a:t>Датчик </a:t>
            </a:r>
            <a:r>
              <a:rPr lang="ru-RU" altLang="ru-RU" sz="1200" dirty="0" smtClean="0"/>
              <a:t>регистрации УФ </a:t>
            </a:r>
            <a:r>
              <a:rPr lang="ru-RU" altLang="ru-RU" sz="1200" dirty="0"/>
              <a:t>на основе </a:t>
            </a:r>
            <a:r>
              <a:rPr lang="en-US" altLang="ru-RU" sz="1200" dirty="0" smtClean="0"/>
              <a:t>CVD</a:t>
            </a:r>
            <a:r>
              <a:rPr lang="ru-RU" altLang="ru-RU" sz="1200" dirty="0" smtClean="0"/>
              <a:t> </a:t>
            </a:r>
            <a:r>
              <a:rPr lang="ru-RU" altLang="ru-RU" sz="1200" dirty="0" err="1"/>
              <a:t>графена</a:t>
            </a:r>
            <a:r>
              <a:rPr lang="ru-RU" altLang="ru-RU" sz="1200" dirty="0"/>
              <a:t>, отклик 20% </a:t>
            </a:r>
          </a:p>
        </p:txBody>
      </p:sp>
      <p:pic>
        <p:nvPicPr>
          <p:cNvPr id="12" name="Picture 3" descr="C:\Users\Маркизат\Desktop\IMG_285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85839"/>
            <a:ext cx="40259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Прямая со стрелкой 12"/>
          <p:cNvCxnSpPr/>
          <p:nvPr/>
        </p:nvCxnSpPr>
        <p:spPr>
          <a:xfrm>
            <a:off x="1043608" y="3356992"/>
            <a:ext cx="304800" cy="39211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799755" y="3007985"/>
            <a:ext cx="5486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defRPr sz="2400"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ru-RU" altLang="ru-RU" sz="1200" dirty="0">
                <a:solidFill>
                  <a:schemeClr val="tx1"/>
                </a:solidFill>
                <a:latin typeface="Arial" charset="0"/>
              </a:rPr>
              <a:t>АЦП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2627784" y="2555006"/>
            <a:ext cx="2133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defRPr sz="2400"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ru-RU" altLang="ru-RU" sz="1200" dirty="0">
                <a:solidFill>
                  <a:schemeClr val="tx1"/>
                </a:solidFill>
                <a:latin typeface="Arial" charset="0"/>
              </a:rPr>
              <a:t>Измерительный мост </a:t>
            </a:r>
            <a:r>
              <a:rPr lang="ru-RU" altLang="ru-RU" sz="1200" dirty="0" err="1">
                <a:solidFill>
                  <a:schemeClr val="tx1"/>
                </a:solidFill>
                <a:latin typeface="Arial" charset="0"/>
              </a:rPr>
              <a:t>Уитстона</a:t>
            </a:r>
            <a:endParaRPr lang="ru-RU" altLang="ru-RU" sz="12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2411760" y="5271591"/>
            <a:ext cx="1895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defRPr sz="2400"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buClr>
                <a:srgbClr val="C3260C"/>
              </a:buClr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ru-RU" altLang="ru-RU" sz="1200" dirty="0" err="1">
                <a:solidFill>
                  <a:schemeClr val="tx1"/>
                </a:solidFill>
                <a:latin typeface="Arial" charset="0"/>
              </a:rPr>
              <a:t>Тензорезистор</a:t>
            </a:r>
            <a:r>
              <a:rPr lang="ru-RU" altLang="ru-RU" sz="1200" dirty="0">
                <a:solidFill>
                  <a:schemeClr val="tx1"/>
                </a:solidFill>
                <a:latin typeface="Arial" charset="0"/>
              </a:rPr>
              <a:t> на основе оксида </a:t>
            </a:r>
            <a:r>
              <a:rPr lang="ru-RU" altLang="ru-RU" sz="1200" dirty="0" err="1">
                <a:solidFill>
                  <a:schemeClr val="tx1"/>
                </a:solidFill>
                <a:latin typeface="Arial" charset="0"/>
              </a:rPr>
              <a:t>графена</a:t>
            </a:r>
            <a:endParaRPr lang="ru-RU" altLang="ru-RU" sz="1200" dirty="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2813921" y="2782946"/>
            <a:ext cx="292100" cy="36353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3750172" y="4572501"/>
            <a:ext cx="647700" cy="80071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03847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929198"/>
            <a:ext cx="6952856" cy="754408"/>
          </a:xfrm>
        </p:spPr>
        <p:txBody>
          <a:bodyPr/>
          <a:lstStyle/>
          <a:p>
            <a:r>
              <a:rPr lang="ru-RU" dirty="0" smtClean="0"/>
              <a:t>Бизнес-модель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78956"/>
            <a:ext cx="8183880" cy="2850110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Цена за ед. – </a:t>
            </a:r>
            <a:r>
              <a:rPr lang="ru-RU" sz="1700" b="1" dirty="0" smtClean="0">
                <a:solidFill>
                  <a:schemeClr val="accent4">
                    <a:lumMod val="75000"/>
                  </a:schemeClr>
                </a:solidFill>
              </a:rPr>
              <a:t>500 тенге</a:t>
            </a:r>
            <a:endParaRPr lang="ru-RU" sz="17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Себестоимость за ед. – </a:t>
            </a:r>
            <a:r>
              <a:rPr lang="ru-RU" sz="1700" b="1" dirty="0" smtClean="0">
                <a:solidFill>
                  <a:schemeClr val="accent4">
                    <a:lumMod val="75000"/>
                  </a:schemeClr>
                </a:solidFill>
              </a:rPr>
              <a:t>250 тенге</a:t>
            </a:r>
            <a:endParaRPr lang="ru-RU" sz="17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Операционные затраты – </a:t>
            </a:r>
            <a:r>
              <a:rPr lang="ru-RU" sz="1700" b="1" dirty="0" smtClean="0">
                <a:solidFill>
                  <a:schemeClr val="accent4">
                    <a:lumMod val="75000"/>
                  </a:schemeClr>
                </a:solidFill>
              </a:rPr>
              <a:t>40 млн. тенге / зависят от заказа</a:t>
            </a:r>
            <a:endParaRPr lang="ru-RU" sz="17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Объем продаж –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зависит от заказа</a:t>
            </a: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Доходы –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зависят от заказа</a:t>
            </a: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733256"/>
            <a:ext cx="6952856" cy="754408"/>
          </a:xfrm>
        </p:spPr>
        <p:txBody>
          <a:bodyPr/>
          <a:lstStyle/>
          <a:p>
            <a:r>
              <a:rPr lang="ru-RU" dirty="0" smtClean="0"/>
              <a:t>Инвестиционная оценка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78956"/>
            <a:ext cx="8183880" cy="2778672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Сумма инвестиций, тыс. тенге – </a:t>
            </a:r>
            <a:r>
              <a:rPr lang="ru-RU" sz="1700" b="1" dirty="0">
                <a:solidFill>
                  <a:schemeClr val="accent4">
                    <a:lumMod val="75000"/>
                  </a:schemeClr>
                </a:solidFill>
              </a:rPr>
              <a:t>40 </a:t>
            </a:r>
            <a:r>
              <a:rPr lang="ru-RU" sz="1700" b="1" dirty="0" smtClean="0">
                <a:solidFill>
                  <a:schemeClr val="accent4">
                    <a:lumMod val="75000"/>
                  </a:schemeClr>
                </a:solidFill>
              </a:rPr>
              <a:t>000/год</a:t>
            </a:r>
          </a:p>
          <a:p>
            <a:pPr>
              <a:spcAft>
                <a:spcPts val="1000"/>
              </a:spcAft>
              <a:buNone/>
            </a:pPr>
            <a:endParaRPr lang="ru-RU" sz="17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Назначение инвестиций – </a:t>
            </a:r>
            <a:r>
              <a:rPr lang="ru-RU" sz="1700" b="1" dirty="0" smtClean="0">
                <a:solidFill>
                  <a:schemeClr val="accent4">
                    <a:lumMod val="75000"/>
                  </a:schemeClr>
                </a:solidFill>
              </a:rPr>
              <a:t>Опытно-констукторские </a:t>
            </a:r>
            <a:r>
              <a:rPr lang="ru-RU" sz="1700" b="1" dirty="0">
                <a:solidFill>
                  <a:schemeClr val="accent4">
                    <a:lumMod val="75000"/>
                  </a:schemeClr>
                </a:solidFill>
              </a:rPr>
              <a:t>работы, организация </a:t>
            </a:r>
            <a:r>
              <a:rPr lang="ru-RU" sz="1700" b="1" dirty="0" smtClean="0">
                <a:solidFill>
                  <a:schemeClr val="accent4">
                    <a:lumMod val="75000"/>
                  </a:schemeClr>
                </a:solidFill>
              </a:rPr>
              <a:t>мелкосерийного производства</a:t>
            </a:r>
            <a:r>
              <a:rPr lang="ru-RU" sz="1700" b="1" dirty="0">
                <a:solidFill>
                  <a:schemeClr val="accent4">
                    <a:lumMod val="75000"/>
                  </a:schemeClr>
                </a:solidFill>
              </a:rPr>
              <a:t>, тестирование </a:t>
            </a:r>
            <a:r>
              <a:rPr lang="ru-RU" sz="1700" b="1" dirty="0" smtClean="0">
                <a:solidFill>
                  <a:schemeClr val="accent4">
                    <a:lumMod val="75000"/>
                  </a:schemeClr>
                </a:solidFill>
              </a:rPr>
              <a:t>датчиков</a:t>
            </a:r>
          </a:p>
          <a:p>
            <a:pPr>
              <a:spcAft>
                <a:spcPts val="1000"/>
              </a:spcAft>
              <a:buNone/>
            </a:pPr>
            <a:endParaRPr lang="ru-RU" sz="17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Длительность инвестиционной фазы, мес. - </a:t>
            </a:r>
            <a:r>
              <a:rPr lang="ru-RU" sz="1700" b="1" dirty="0" smtClean="0">
                <a:solidFill>
                  <a:schemeClr val="accent4">
                    <a:lumMod val="75000"/>
                  </a:schemeClr>
                </a:solidFill>
              </a:rPr>
              <a:t>36</a:t>
            </a:r>
            <a:endParaRPr lang="ru-RU" sz="17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846</TotalTime>
  <Words>730</Words>
  <Application>Microsoft Office PowerPoint</Application>
  <PresentationFormat>Экран (4:3)</PresentationFormat>
  <Paragraphs>139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Название проекта: Сенсоры электромагнитного излучения, влажности и механической деформации на основе наноматериалов для применения в инфраструктурном, промышленном и гражданском строительстве   Вид инновации: изделие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 Конкурентные преимущества</vt:lpstr>
      <vt:lpstr>Бизнес-модель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</dc:title>
  <dc:creator>User19</dc:creator>
  <cp:lastModifiedBy>User19</cp:lastModifiedBy>
  <cp:revision>122</cp:revision>
  <dcterms:created xsi:type="dcterms:W3CDTF">2015-04-07T05:33:15Z</dcterms:created>
  <dcterms:modified xsi:type="dcterms:W3CDTF">2016-07-04T06:30:09Z</dcterms:modified>
</cp:coreProperties>
</file>