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notesMasterIdLst>
    <p:notesMasterId r:id="rId36"/>
  </p:notesMasterIdLst>
  <p:handoutMasterIdLst>
    <p:handoutMasterId r:id="rId37"/>
  </p:handoutMasterIdLst>
  <p:sldIdLst>
    <p:sldId id="375" r:id="rId2"/>
    <p:sldId id="429" r:id="rId3"/>
    <p:sldId id="399" r:id="rId4"/>
    <p:sldId id="398" r:id="rId5"/>
    <p:sldId id="402" r:id="rId6"/>
    <p:sldId id="401" r:id="rId7"/>
    <p:sldId id="400" r:id="rId8"/>
    <p:sldId id="406" r:id="rId9"/>
    <p:sldId id="405" r:id="rId10"/>
    <p:sldId id="404" r:id="rId11"/>
    <p:sldId id="403" r:id="rId12"/>
    <p:sldId id="408" r:id="rId13"/>
    <p:sldId id="407" r:id="rId14"/>
    <p:sldId id="410" r:id="rId15"/>
    <p:sldId id="409" r:id="rId16"/>
    <p:sldId id="412" r:id="rId17"/>
    <p:sldId id="411" r:id="rId18"/>
    <p:sldId id="413" r:id="rId19"/>
    <p:sldId id="414" r:id="rId20"/>
    <p:sldId id="390" r:id="rId21"/>
    <p:sldId id="416" r:id="rId22"/>
    <p:sldId id="418" r:id="rId23"/>
    <p:sldId id="419" r:id="rId24"/>
    <p:sldId id="420" r:id="rId25"/>
    <p:sldId id="421" r:id="rId26"/>
    <p:sldId id="422" r:id="rId27"/>
    <p:sldId id="423" r:id="rId28"/>
    <p:sldId id="424" r:id="rId29"/>
    <p:sldId id="425" r:id="rId30"/>
    <p:sldId id="426" r:id="rId31"/>
    <p:sldId id="427" r:id="rId32"/>
    <p:sldId id="430" r:id="rId33"/>
    <p:sldId id="431" r:id="rId34"/>
    <p:sldId id="397" r:id="rId35"/>
  </p:sldIdLst>
  <p:sldSz cx="9144000" cy="6858000" type="screen4x3"/>
  <p:notesSz cx="9947275" cy="6858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6000"/>
    <a:srgbClr val="FEF1E6"/>
    <a:srgbClr val="669900"/>
    <a:srgbClr val="335293"/>
    <a:srgbClr val="F9AF1B"/>
    <a:srgbClr val="009999"/>
    <a:srgbClr val="D93E0D"/>
    <a:srgbClr val="00FF00"/>
    <a:srgbClr val="C1CE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556" autoAdjust="0"/>
    <p:restoredTop sz="93606" autoAdjust="0"/>
  </p:normalViewPr>
  <p:slideViewPr>
    <p:cSldViewPr>
      <p:cViewPr varScale="1">
        <p:scale>
          <a:sx n="69" d="100"/>
          <a:sy n="69" d="100"/>
        </p:scale>
        <p:origin x="-164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10485" cy="342900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34489" y="0"/>
            <a:ext cx="4310485" cy="342900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r">
              <a:defRPr sz="1200"/>
            </a:lvl1pPr>
          </a:lstStyle>
          <a:p>
            <a:fld id="{DC0148C0-E80D-45DC-A216-923EB20708EB}" type="datetimeFigureOut">
              <a:rPr lang="ru-RU" smtClean="0"/>
              <a:pPr/>
              <a:t>16.09.2016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6513910"/>
            <a:ext cx="4310485" cy="342900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34489" y="6513910"/>
            <a:ext cx="4310485" cy="342900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r">
              <a:defRPr sz="1200"/>
            </a:lvl1pPr>
          </a:lstStyle>
          <a:p>
            <a:fld id="{B74A557A-DCBF-47C0-8DC3-C9A14F25279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06011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431048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497" tIns="46749" rIns="93497" bIns="46749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34489" y="0"/>
            <a:ext cx="431048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497" tIns="46749" rIns="93497" bIns="46749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286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59138" y="514350"/>
            <a:ext cx="3430587" cy="2571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4728" y="3257550"/>
            <a:ext cx="795782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497" tIns="46749" rIns="93497" bIns="4674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6513910"/>
            <a:ext cx="431048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497" tIns="46749" rIns="93497" bIns="46749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34489" y="6513910"/>
            <a:ext cx="431048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497" tIns="46749" rIns="93497" bIns="46749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102DE8CF-DD05-4F10-9611-6FDFE2BC485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66678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259138" y="514350"/>
            <a:ext cx="3429000" cy="2571750"/>
          </a:xfrm>
          <a:ln/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5E21EFF-55F1-4D47-891A-4AA43965F790}" type="slidenum">
              <a:rPr lang="ru-RU" smtClean="0"/>
              <a:pPr/>
              <a:t>1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3784699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2DE8CF-DD05-4F10-9611-6FDFE2BC485A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78162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C15156-7A6C-4A7E-97FA-864E1FCC42F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01AF87-4B0F-4D2C-97E9-C4DE97683445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DBC49B-D42B-4699-AADB-2BFFE2EFD022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F552C1-3E19-499B-8934-281329C5ED97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77514E-BA29-4D9B-8BE4-031A551701F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A82CEB-929A-4EBE-A02E-741B93679A3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549A0A-CC34-49CD-B6A4-5D503BD0D6C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EC8943-AC07-4BCB-A67E-2BCEC259FDE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43CD79-31A3-440F-BFFB-7F4BEFF7F05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DF9787-EDD7-4517-844D-36AEEFD1C59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59CC33-30C8-4137-BCF5-70EB3DB9A5C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1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6A23860-2615-4728-9CBA-31ED37F4105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7"/>
          <p:cNvSpPr>
            <a:spLocks noChangeArrowheads="1"/>
          </p:cNvSpPr>
          <p:nvPr/>
        </p:nvSpPr>
        <p:spPr bwMode="auto">
          <a:xfrm>
            <a:off x="4000496" y="5429264"/>
            <a:ext cx="161659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>
                <a:solidFill>
                  <a:srgbClr val="335293"/>
                </a:solidFill>
                <a:latin typeface="Times New Roman" pitchFamily="18" charset="0"/>
                <a:cs typeface="Times New Roman" pitchFamily="18" charset="0"/>
              </a:rPr>
              <a:t>Алматы, </a:t>
            </a:r>
            <a:r>
              <a:rPr lang="ru-RU" b="1" dirty="0" smtClean="0">
                <a:solidFill>
                  <a:srgbClr val="335293"/>
                </a:solidFill>
                <a:latin typeface="Times New Roman" pitchFamily="18" charset="0"/>
                <a:cs typeface="Times New Roman" pitchFamily="18" charset="0"/>
              </a:rPr>
              <a:t>201</a:t>
            </a:r>
            <a:r>
              <a:rPr lang="en-US" b="1" dirty="0" smtClean="0">
                <a:solidFill>
                  <a:srgbClr val="335293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ru-RU" b="1" dirty="0">
              <a:solidFill>
                <a:srgbClr val="33529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2" name="Text Box 17"/>
          <p:cNvSpPr txBox="1">
            <a:spLocks noChangeArrowheads="1"/>
          </p:cNvSpPr>
          <p:nvPr/>
        </p:nvSpPr>
        <p:spPr bwMode="auto">
          <a:xfrm>
            <a:off x="214282" y="2143116"/>
            <a:ext cx="8715375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Консультационная помощь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оформлении диссертации  на соискание степени доктора философии (</a:t>
            </a:r>
            <a:r>
              <a:rPr lang="ru-RU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PhD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), доктора по профилю»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3" name="Rectangle 2"/>
          <p:cNvSpPr>
            <a:spLocks noChangeArrowheads="1"/>
          </p:cNvSpPr>
          <p:nvPr/>
        </p:nvSpPr>
        <p:spPr bwMode="auto">
          <a:xfrm>
            <a:off x="0" y="500042"/>
            <a:ext cx="91440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800" dirty="0">
                <a:solidFill>
                  <a:srgbClr val="335293"/>
                </a:solidFill>
                <a:latin typeface="Times New Roman" pitchFamily="18" charset="0"/>
                <a:cs typeface="Times New Roman" pitchFamily="18" charset="0"/>
              </a:rPr>
              <a:t>АО «Национальный центр </a:t>
            </a:r>
            <a:br>
              <a:rPr lang="ru-RU" sz="2800" dirty="0">
                <a:solidFill>
                  <a:srgbClr val="33529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rgbClr val="335293"/>
                </a:solidFill>
                <a:latin typeface="Times New Roman" pitchFamily="18" charset="0"/>
                <a:cs typeface="Times New Roman" pitchFamily="18" charset="0"/>
              </a:rPr>
              <a:t>научно-технической информации»</a:t>
            </a: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684213" y="6434138"/>
            <a:ext cx="7775575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300" i="1" dirty="0">
                <a:solidFill>
                  <a:srgbClr val="0070C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г. </a:t>
            </a:r>
            <a:r>
              <a:rPr lang="ru-RU" sz="1300" i="1" dirty="0" err="1">
                <a:solidFill>
                  <a:srgbClr val="0070C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Алматы</a:t>
            </a:r>
            <a:r>
              <a:rPr lang="ru-RU" sz="1300" i="1" dirty="0">
                <a:solidFill>
                  <a:srgbClr val="0070C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ул. </a:t>
            </a:r>
            <a:r>
              <a:rPr lang="ru-RU" sz="1300" i="1" dirty="0" err="1">
                <a:solidFill>
                  <a:srgbClr val="0070C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Богенбай</a:t>
            </a:r>
            <a:r>
              <a:rPr lang="ru-RU" sz="1300" i="1" dirty="0">
                <a:solidFill>
                  <a:srgbClr val="0070C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батыра, 221, тел.: 8 (727) 378-05-09, факс: 8 (727) 378-05-47, </a:t>
            </a:r>
            <a:r>
              <a:rPr lang="en-US" sz="1300" i="1" dirty="0">
                <a:solidFill>
                  <a:srgbClr val="0070C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e-mail: info@inti.kz</a:t>
            </a:r>
            <a:endParaRPr lang="ru-RU" sz="1300" i="1" dirty="0">
              <a:solidFill>
                <a:srgbClr val="0070C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pic>
        <p:nvPicPr>
          <p:cNvPr id="6" name="Picture 2" descr="C:\Users\vp8\Desktop\Facebook\INTI_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693314">
            <a:off x="252413" y="6361113"/>
            <a:ext cx="45402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>
            <a:spLocks noGrp="1" noChangeArrowheads="1"/>
          </p:cNvSpPr>
          <p:nvPr/>
        </p:nvSpPr>
        <p:spPr bwMode="auto">
          <a:xfrm>
            <a:off x="8526463" y="6227763"/>
            <a:ext cx="457200" cy="457200"/>
          </a:xfrm>
          <a:prstGeom prst="ellipse">
            <a:avLst/>
          </a:prstGeom>
          <a:solidFill>
            <a:srgbClr val="EE6000"/>
          </a:solidFill>
          <a:ln w="9525">
            <a:noFill/>
            <a:round/>
            <a:headEnd/>
            <a:tailEnd/>
          </a:ln>
        </p:spPr>
        <p:txBody>
          <a:bodyPr wrap="none" lIns="0" tIns="0" rIns="0" bIns="0" anchor="ctr" anchorCtr="1"/>
          <a:lstStyle/>
          <a:p>
            <a:pPr algn="ctr"/>
            <a:fld id="{9FAAC8FB-048C-4C4B-8ABB-5B8C630D112D}" type="slidenum">
              <a:rPr lang="ru-RU" altLang="en-US" sz="1400">
                <a:solidFill>
                  <a:srgbClr val="FFFFFF"/>
                </a:solidFill>
                <a:latin typeface="Calibri" pitchFamily="34" charset="0"/>
              </a:rPr>
              <a:pPr algn="ctr"/>
              <a:t>1</a:t>
            </a:fld>
            <a:endParaRPr lang="ru-RU" altLang="en-US" sz="140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7158" y="6000768"/>
            <a:ext cx="7092950" cy="71437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250825" y="1427182"/>
            <a:ext cx="856932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889182" y="4501440"/>
            <a:ext cx="39196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200" b="1" dirty="0" smtClean="0">
                <a:solidFill>
                  <a:srgbClr val="335293"/>
                </a:solidFill>
                <a:latin typeface="Times New Roman" pitchFamily="18" charset="0"/>
                <a:cs typeface="Times New Roman" pitchFamily="18" charset="0"/>
              </a:rPr>
              <a:t>Начальник  </a:t>
            </a:r>
            <a:r>
              <a:rPr lang="ru-RU" sz="1200" b="1" dirty="0">
                <a:solidFill>
                  <a:srgbClr val="335293"/>
                </a:solidFill>
                <a:latin typeface="Times New Roman" pitchFamily="18" charset="0"/>
                <a:cs typeface="Times New Roman" pitchFamily="18" charset="0"/>
              </a:rPr>
              <a:t>отдела  </a:t>
            </a:r>
            <a:r>
              <a:rPr lang="ru-RU" sz="1200" b="1" dirty="0" smtClean="0">
                <a:solidFill>
                  <a:srgbClr val="335293"/>
                </a:solidFill>
                <a:latin typeface="Times New Roman" pitchFamily="18" charset="0"/>
                <a:cs typeface="Times New Roman" pitchFamily="18" charset="0"/>
              </a:rPr>
              <a:t> регистрации  </a:t>
            </a:r>
            <a:r>
              <a:rPr lang="ru-RU" sz="1200" b="1" dirty="0">
                <a:solidFill>
                  <a:srgbClr val="335293"/>
                </a:solidFill>
                <a:latin typeface="Times New Roman" pitchFamily="18" charset="0"/>
                <a:cs typeface="Times New Roman" pitchFamily="18" charset="0"/>
              </a:rPr>
              <a:t>диссертаций </a:t>
            </a:r>
            <a:r>
              <a:rPr lang="ru-RU" sz="1200" b="1" dirty="0" smtClean="0">
                <a:solidFill>
                  <a:srgbClr val="335293"/>
                </a:solidFill>
                <a:latin typeface="Times New Roman" pitchFamily="18" charset="0"/>
                <a:cs typeface="Times New Roman" pitchFamily="18" charset="0"/>
              </a:rPr>
              <a:t>Кулумбетова  Сауле </a:t>
            </a:r>
            <a:r>
              <a:rPr lang="ru-RU" sz="1200" b="1" dirty="0" err="1" smtClean="0">
                <a:solidFill>
                  <a:srgbClr val="335293"/>
                </a:solidFill>
                <a:latin typeface="Times New Roman" pitchFamily="18" charset="0"/>
                <a:cs typeface="Times New Roman" pitchFamily="18" charset="0"/>
              </a:rPr>
              <a:t>Курмашевна</a:t>
            </a:r>
            <a:endParaRPr lang="ru-RU" sz="1200" b="1" dirty="0">
              <a:solidFill>
                <a:srgbClr val="335293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620688"/>
            <a:ext cx="8424936" cy="26407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5.8 Заключение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Заключение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должно содержать:</a:t>
            </a:r>
            <a:endParaRPr lang="ru-RU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*"/>
              <a:tabLst>
                <a:tab pos="283210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краткие выводы по результатам диссертационных исследований;</a:t>
            </a:r>
            <a:endParaRPr lang="ru-RU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*"/>
              <a:tabLst>
                <a:tab pos="283210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оценку полноты решений поставленных задач;</a:t>
            </a:r>
            <a:endParaRPr lang="ru-RU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*"/>
              <a:tabLst>
                <a:tab pos="283210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рекомендации и исходные данные по конкретному использованию результатов;</a:t>
            </a:r>
            <a:endParaRPr lang="ru-RU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*"/>
              <a:tabLst>
                <a:tab pos="283210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оценку технико-экономической эффективности внедрения;</a:t>
            </a:r>
            <a:endParaRPr lang="ru-RU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311150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	оценку научного уровня выполненной работы в сравнении с лучшими достижениями в данной области.</a:t>
            </a:r>
            <a:endParaRPr lang="ru-RU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3573016"/>
            <a:ext cx="8280920" cy="1047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  <a:tabLst>
                <a:tab pos="540385" algn="l"/>
              </a:tabLs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5.9 Список использованных источников</a:t>
            </a:r>
            <a:endParaRPr lang="ru-RU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Список должен содержать сведения об источниках, использованных при написании диссертации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5540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332656"/>
            <a:ext cx="8424936" cy="51891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460375" algn="l"/>
              </a:tabLs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5.10 Приложения</a:t>
            </a:r>
            <a:endParaRPr lang="ru-RU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560705" algn="l"/>
              </a:tabLs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приложения рекомендуется включать материалы, связанные с выполненной диссертацией, которые по каким-либо причинам не могут быть включены в основную часть.</a:t>
            </a:r>
            <a:endParaRPr lang="ru-RU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приложения могут быть включены:</a:t>
            </a:r>
            <a:endParaRPr lang="ru-RU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*"/>
              <a:tabLst>
                <a:tab pos="311150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промежуточные математические доказательства, формулы и расчеты;</a:t>
            </a:r>
            <a:endParaRPr lang="ru-RU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*"/>
              <a:tabLst>
                <a:tab pos="311150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таблицы вспомогательных цифровых данных;</a:t>
            </a:r>
            <a:endParaRPr lang="ru-RU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*"/>
              <a:tabLst>
                <a:tab pos="311150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протоколы испытаний;</a:t>
            </a:r>
            <a:endParaRPr lang="ru-RU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*"/>
              <a:tabLst>
                <a:tab pos="311150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описание аппаратуры и приборов, применяемых при проведении экспериментов, измерений и испытаний;</a:t>
            </a:r>
            <a:endParaRPr lang="ru-RU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правила, методики, описания алгоритмов и программ задач, решаемых ЭВМ, разработанных в процессе выполнения диссертационной работы;</a:t>
            </a:r>
            <a:endParaRPr lang="ru-RU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*"/>
              <a:tabLst>
                <a:tab pos="298450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иллюстрации (фотографии) вспомогательного характера;</a:t>
            </a:r>
            <a:endParaRPr lang="ru-RU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*"/>
              <a:tabLst>
                <a:tab pos="298450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протокол рассмотрения диссертационной работы (или ее части) на научно-техническом совете;</a:t>
            </a:r>
            <a:endParaRPr lang="ru-RU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*"/>
              <a:tabLst>
                <a:tab pos="298450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акты внедрения результатов диссертационной работы и др.</a:t>
            </a:r>
            <a:endParaRPr lang="ru-RU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9818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260648"/>
            <a:ext cx="4572000" cy="7294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ru-RU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Правила оформления диссертации </a:t>
            </a:r>
            <a:endParaRPr lang="ru-RU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6.1 Общие требования</a:t>
            </a:r>
            <a:endParaRPr lang="ru-RU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1052736"/>
            <a:ext cx="8352928" cy="1685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466090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Диссертация должна быть выполнена с использованием компьютера и принтера на одной стороне листа белой  бумаги формата А4 через один интервал. Цвет шрифта должен быть черным, шрифт –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Times New Roman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обычный, кегль 14.</a:t>
            </a:r>
            <a:endParaRPr lang="ru-RU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Текст диссертации следует печатать, соблюдая следующие размеры полей: правое -10 мм, верхнее - 20 мм, левое - 30 мм и нижнее - 20мм.</a:t>
            </a:r>
            <a:endParaRPr lang="ru-RU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2745736"/>
            <a:ext cx="8136904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Качество  напечатанного текста и оформления иллюстраций, таблиц, распечаток с ПК должно удовлетворять требованию их четкого воспроизведения.</a:t>
            </a:r>
            <a:endParaRPr lang="ru-RU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3460031"/>
            <a:ext cx="8208912" cy="2003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6.2 Построение диссертации</a:t>
            </a:r>
            <a:endParaRPr lang="ru-RU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6.2.1	Наименования структурных элементов диссертации «Содержание», «Нормативные ссылки», «Определения», «Обозначения и сокращения», «Введение», «Заключение», «Список использованных источников</a:t>
            </a:r>
            <a:r>
              <a:rPr lang="ru-RU" cap="small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»,  «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Приложение»</a:t>
            </a:r>
            <a:r>
              <a:rPr lang="ru-RU" cap="small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служат заголовками структурных элементов диссертации. Структурные  элементы необходимо выделять  полужирным шрифтом.</a:t>
            </a:r>
            <a:endParaRPr lang="ru-RU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9486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16632"/>
            <a:ext cx="8568952" cy="2959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6.3 Нумерация страниц диссертации</a:t>
            </a:r>
            <a:endParaRPr lang="ru-RU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Times New Roman" panose="02020603050405020304" pitchFamily="18" charset="0"/>
              <a:buAutoNum type="arabicPeriod"/>
              <a:tabLst>
                <a:tab pos="481330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Страницы диссертации следует нумеровать арабскими цифрами, соблюдая сквозную нумерацию по всему тексту диссертации. Номер страницы проставляют в центре нижней части листа без точки.</a:t>
            </a:r>
            <a:endParaRPr lang="ru-RU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Times New Roman" panose="02020603050405020304" pitchFamily="18" charset="0"/>
              <a:buAutoNum type="arabicPeriod"/>
              <a:tabLst>
                <a:tab pos="481330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Титульный лист включают в общую нумерацию страниц. Номер страницы на титульном листе не проставляют.</a:t>
            </a:r>
            <a:endParaRPr lang="ru-RU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Times New Roman" panose="02020603050405020304" pitchFamily="18" charset="0"/>
              <a:buAutoNum type="arabicPeriod"/>
              <a:tabLst>
                <a:tab pos="481330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Иллюстрации и таблицы, расположенные на отдельных листах, включают в общую нумерацию страниц диссертации.</a:t>
            </a:r>
            <a:endParaRPr lang="ru-RU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Иллюстрации, таблицы на листе формата A3 учитывают как одну страницу. </a:t>
            </a:r>
            <a:endParaRPr lang="ru-RU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7524" y="5301208"/>
            <a:ext cx="8352928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557530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Каждый структурный элемент диссертации следует начинать с нового листа (страницы).</a:t>
            </a:r>
            <a:endParaRPr lang="ru-RU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463550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6.4.9 Нумерация страниц диссертации и приложений, входящих в состав диссертации, должна быть сквозная.</a:t>
            </a:r>
            <a:endParaRPr lang="ru-RU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5022" y="2979034"/>
            <a:ext cx="8784976" cy="23221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6.4 Нумерация разделов, подразделов, пунктов, подпунктов</a:t>
            </a:r>
            <a:endParaRPr lang="ru-RU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6.4.1 Разделы диссертации должны иметь порядковые номера в пределах всей работы, обозначенные арабскими цифрами без точки и записанные с абзацного отступа. Подразделы должны иметь нумерацию в пределах каждого раздела. Номер подраздела состоит из номеров раздела и подраздела, разделенных точкой. В конце номера подраздела точка не ставится. Разделы, как и подразделы, могут состоять из одного или нескольких пунктов.</a:t>
            </a:r>
            <a:endParaRPr lang="ru-RU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2690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053" y="55734"/>
            <a:ext cx="8712968" cy="2003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6.5 Иллюстрации</a:t>
            </a:r>
            <a:endParaRPr lang="ru-RU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Иллюстрации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(чертежи, карты, графики, схемы, компьютерные распечатки, диаграммы</a:t>
            </a:r>
            <a:r>
              <a:rPr lang="ru-RU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фотоснимки) следует располагать в тексте  диссертации непосредственно после текста,  в котором они упоминаются впервые,  или на следующей странице.</a:t>
            </a:r>
            <a:endParaRPr lang="ru-RU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1301750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Иллюстрации могут быть в компьютерном исполнении, в том числе и цветные.</a:t>
            </a:r>
            <a:endParaRPr lang="ru-RU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все иллюстрации должны быть даны ссылки в диссертации.</a:t>
            </a:r>
            <a:endParaRPr lang="ru-RU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7946" y="3140968"/>
            <a:ext cx="8928992" cy="1047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460375" algn="l"/>
              </a:tabLs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Иллюстрации,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 исключением иллюстраций приложений, следует нумеровать арабскими цифрами сквозной нумерацией. Слово "Рисунок" и его наименование располагают посередине строки. </a:t>
            </a:r>
            <a:endParaRPr lang="ru-RU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4053" y="2082397"/>
            <a:ext cx="89289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 ссылках на иллюстрации следует писать «...в соответствии с рисунком 2» при сквозной нумерации и «...в соответствии с рисунком 1.2» при нумерации в пределах раздела.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1113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16632"/>
            <a:ext cx="8856984" cy="1685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6.6 Таблицы</a:t>
            </a:r>
            <a:endParaRPr lang="ru-RU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Таблицы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применяют для лучшей наглядности и удобства сравнения показателей. Название таблицы должно отражать ее содержание, быть точным, кратким. Название таблицы следует помещать над таблицей слева, без абзацного отступа в одну строку с ее номером через тире.</a:t>
            </a:r>
            <a:endParaRPr lang="ru-RU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9782" y="1836543"/>
            <a:ext cx="8754706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Таблицу следует располагать в диссертации непосредственно после текста, в котором она упоминается впервые, или на следующей странице.</a:t>
            </a:r>
            <a:endParaRPr lang="ru-RU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  <a:tabLst>
                <a:tab pos="484505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все таблицы должны быть ссылки в диссертации. При ссылке следует писать слово "таблица" с указанием ее номера.</a:t>
            </a:r>
            <a:endParaRPr lang="ru-RU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30651" y="3196950"/>
            <a:ext cx="8754706" cy="1978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0"/>
              </a:spcAft>
              <a:tabLst>
                <a:tab pos="484505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Таблицу с большим количеством строк допускается переносить на другой лист (страницу). При переносе части таблицы на другой лист(страницу) слово «Таблица», ее номер и наименование  указывают один раз слева над первой частью  таблицы, а над другими частями также слева пишут слова «Продолжение таблицы» и указывают номер таблицы, например: «Продолжение таблицы 1». При переносе таблицы на другой лист (страницу) заголовок помешают только над ее первой частью.</a:t>
            </a:r>
            <a:endParaRPr lang="ru-RU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30651" y="5175056"/>
            <a:ext cx="8733837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460375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Таблицы, за исключением таблиц приложений, следует нумеровать арабскими цифрами сквозной нумерацией.</a:t>
            </a:r>
            <a:endParaRPr lang="ru-RU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8571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692696"/>
            <a:ext cx="8568952" cy="19328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6.7</a:t>
            </a:r>
            <a:r>
              <a:rPr lang="ru-RU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Примечания</a:t>
            </a:r>
            <a:endParaRPr lang="en-US" b="1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  <a:tabLst>
                <a:tab pos="484505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Слово «Примечание» следует печатать с прописной буквы с абзаца и не подчеркивать.</a:t>
            </a:r>
            <a:endParaRPr lang="ru-RU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  <a:tabLst>
                <a:tab pos="484505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Примечания приводят в диссертации, если необходимы пояснения или справочные данные к содержанию текста, таблиц или графического материала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2852936"/>
            <a:ext cx="8568952" cy="2003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484505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Примечания следует помещать непосредственно после текстового, графического материала или в таблице, к которым относятся эти примечания. Если примечание одно, то после слова "Примечание" ставится тире и примечание печатается с прописной буквы. Одно примечание не нумеруют. Несколько примечаний нумеруют по порядку арабскими цифрами без проставления точки. Примечание к таблице помещают в конце таблицы над линией, обозначающей окончание таблицы.</a:t>
            </a:r>
            <a:endParaRPr lang="ru-RU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0500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620688"/>
            <a:ext cx="8208912" cy="51475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6.8 Формулы и </a:t>
            </a: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уравнения</a:t>
            </a:r>
            <a:endParaRPr lang="ru-RU" sz="1400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Формулы и уравнения следует выделять из текста в отдельную строку. Выше и ниже каждой формулы или уравнения должно быть оставлено не менее одной свободной строки. Если уравнение не умещается в одну строку, то оно должно быть перенесено после знака равенства (=) или после знаков плюс (+), минус (-), умножения (х), деления (:), или других математических знаков, причем знак в начале следующей строки повторяют. При переносе формулы на знаке, символизирующем операцию умножения, применяют знак «х».</a:t>
            </a:r>
            <a:endParaRPr lang="ru-RU" sz="1400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Формулы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диссертационной работе следует нумеровать порядковой нумерацией в пределах всей диссертации арабскими цифрами в круглых скобках в крайнем правом положении на строке.</a:t>
            </a:r>
            <a:endParaRPr lang="ru-RU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en-US" i="1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Пример</a:t>
            </a:r>
            <a:r>
              <a:rPr lang="en-US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</a:t>
            </a:r>
            <a:endParaRPr lang="ru-RU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A=</a:t>
            </a:r>
            <a:r>
              <a:rPr lang="en-US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a:b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                            </a:t>
            </a:r>
            <a:r>
              <a:rPr lang="en-US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(1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en-US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</a:t>
            </a:r>
            <a:endParaRPr lang="ru-RU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          B=</a:t>
            </a:r>
            <a:r>
              <a:rPr lang="en-US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c:e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                                  </a:t>
            </a:r>
            <a:r>
              <a:rPr lang="en-US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(2)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4133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2630901"/>
            <a:ext cx="8280920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460375" algn="l"/>
              </a:tabLst>
            </a:pPr>
            <a:r>
              <a:rPr lang="ru-RU" dirty="0" smtClean="0"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Ссылка </a:t>
            </a:r>
            <a:r>
              <a:rPr lang="ru-RU" dirty="0"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собственные публикации обязательна.</a:t>
            </a:r>
            <a:endParaRPr lang="ru-RU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460375" algn="l"/>
              </a:tabLst>
            </a:pPr>
            <a:r>
              <a:rPr lang="ru-RU" dirty="0" smtClean="0"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Ссылки </a:t>
            </a:r>
            <a:r>
              <a:rPr lang="ru-RU" dirty="0"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интернет-источники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обязательны.</a:t>
            </a:r>
            <a:endParaRPr lang="ru-RU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26305" y="3645024"/>
            <a:ext cx="8208912" cy="1685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463550" algn="l"/>
              </a:tabLs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6.10 Определения, обозначения и сокращения</a:t>
            </a:r>
            <a:endParaRPr lang="ru-RU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Перечень определений, обозначений и сокращений должен располагаться столбцом. Слева в порядке упоминания или в алфавитном порядке приводят сокращения, условные обозначения, символы, единицы физических величин и термины, справа - их полную расшифровку. </a:t>
            </a:r>
            <a:endParaRPr lang="ru-RU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276117"/>
            <a:ext cx="8280920" cy="23221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527050" algn="l"/>
              </a:tabLs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6.9 Ссылки</a:t>
            </a:r>
            <a:endParaRPr lang="ru-RU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527050" algn="l"/>
              </a:tabLs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Ссылки на использованные источники следует приводить в квадратных скобках. Нумерация ссылок ведется арабскими цифрами в порядке приведения ссылок в тексте диссертации, независимо от  деления диссертации на разделы.</a:t>
            </a:r>
            <a:endParaRPr lang="ru-RU" sz="1400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460375" algn="l"/>
              </a:tabLs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6.9.5 При неоднократной ссылке на один и тот же источник, в квадратных скобках кроме порядкового номера источника проставляется соответствующая страница из источника. </a:t>
            </a:r>
            <a:endParaRPr lang="ru-RU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8795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0238" y="188640"/>
            <a:ext cx="8277917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6.11Список использованных источников</a:t>
            </a:r>
            <a:endParaRPr lang="ru-RU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Сведения об источниках следует располагать в порядке появления ссылок на источники в тексте диссертации и нумеровать арабскими цифрами без точки и печатать с абзацного отступа. </a:t>
            </a:r>
            <a:endParaRPr lang="ru-RU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9030" y="1668887"/>
            <a:ext cx="8424936" cy="48705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6.12 Приложения</a:t>
            </a:r>
            <a:endParaRPr lang="ru-RU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591185" algn="l"/>
              </a:tabLs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Приложения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оформляют как продолжение диссертации на последующих ее листах </a:t>
            </a:r>
            <a:endParaRPr lang="ru-RU" sz="1400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591185" algn="l"/>
              </a:tabLs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тексте диссертации на все приложения должны быть даны ссылки. Приложения располагают в</a:t>
            </a:r>
            <a:r>
              <a:rPr lang="ru-RU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порядке ссылок на них в тексте диссертации.</a:t>
            </a:r>
            <a:endParaRPr lang="ru-RU" sz="1400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Каждое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приложение следует начинать с новой страницы с указанием наверху посередине страницы слова «Приложение», его обозначения. </a:t>
            </a:r>
            <a:endParaRPr lang="ru-RU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Приложение должно иметь заголовок, который записывают симметрично относительно текста с прописной буквы отдельной строкой.</a:t>
            </a:r>
            <a:endParaRPr lang="ru-RU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Приложения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обозначают заглавными буквами русского алфавита, начиная с А, за исключением букв Ё, 3, Й, О, Ч</a:t>
            </a: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Ь, Ы, Ъ. После слова «Приложение» следует буква, обозначающая его последовательность.</a:t>
            </a:r>
            <a:endParaRPr lang="ru-RU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Допускается обозначение приложений буквами латинского алфавита, за исключением букв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О.</a:t>
            </a:r>
            <a:endParaRPr lang="ru-RU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случае полного использования букв русского и латинского алфавитов допускается обозначать приложения арабскими цифрами.</a:t>
            </a:r>
            <a:endParaRPr lang="ru-RU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6088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404663"/>
            <a:ext cx="5688632" cy="5823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6"/>
          <p:cNvSpPr>
            <a:spLocks noGrp="1" noChangeArrowheads="1"/>
          </p:cNvSpPr>
          <p:nvPr/>
        </p:nvSpPr>
        <p:spPr bwMode="auto">
          <a:xfrm>
            <a:off x="8526463" y="6227763"/>
            <a:ext cx="457200" cy="457200"/>
          </a:xfrm>
          <a:prstGeom prst="ellipse">
            <a:avLst/>
          </a:prstGeom>
          <a:solidFill>
            <a:srgbClr val="EE6000"/>
          </a:solidFill>
          <a:ln w="9525">
            <a:noFill/>
            <a:round/>
            <a:headEnd/>
            <a:tailEnd/>
          </a:ln>
        </p:spPr>
        <p:txBody>
          <a:bodyPr wrap="none" lIns="0" tIns="0" rIns="0" bIns="0" anchor="ctr" anchorCtr="1"/>
          <a:lstStyle/>
          <a:p>
            <a:pPr algn="ctr"/>
            <a:r>
              <a:rPr lang="ru-RU" altLang="en-US" sz="1400" dirty="0" smtClean="0">
                <a:solidFill>
                  <a:srgbClr val="FFFFFF"/>
                </a:solidFill>
                <a:latin typeface="Calibri" pitchFamily="34" charset="0"/>
              </a:rPr>
              <a:t>2</a:t>
            </a:r>
            <a:endParaRPr lang="ru-RU" altLang="en-US" sz="140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684213" y="6434138"/>
            <a:ext cx="7775575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300" i="1" dirty="0">
                <a:solidFill>
                  <a:srgbClr val="0070C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г. Алматы, ул. </a:t>
            </a:r>
            <a:r>
              <a:rPr lang="ru-RU" sz="1300" i="1" dirty="0" err="1">
                <a:solidFill>
                  <a:srgbClr val="0070C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Богенбай</a:t>
            </a:r>
            <a:r>
              <a:rPr lang="ru-RU" sz="1300" i="1" dirty="0">
                <a:solidFill>
                  <a:srgbClr val="0070C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батыра, 221, тел.: 8 (727) 378-05-09, факс: 8 (727) 378-05-47, </a:t>
            </a:r>
            <a:r>
              <a:rPr lang="en-US" sz="1300" i="1" dirty="0">
                <a:solidFill>
                  <a:srgbClr val="0070C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e-mail: info@inti.kz</a:t>
            </a:r>
            <a:endParaRPr lang="ru-RU" sz="1300" i="1" dirty="0">
              <a:solidFill>
                <a:srgbClr val="0070C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pic>
        <p:nvPicPr>
          <p:cNvPr id="6" name="Picture 2" descr="C:\Users\vp8\Desktop\Facebook\INTI_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693314">
            <a:off x="252413" y="6361113"/>
            <a:ext cx="45402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57465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4"/>
          <p:cNvSpPr>
            <a:spLocks noChangeArrowheads="1"/>
          </p:cNvSpPr>
          <p:nvPr/>
        </p:nvSpPr>
        <p:spPr bwMode="auto">
          <a:xfrm>
            <a:off x="684213" y="6434138"/>
            <a:ext cx="7775575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300" i="1" dirty="0">
                <a:solidFill>
                  <a:srgbClr val="0070C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г. </a:t>
            </a:r>
            <a:r>
              <a:rPr lang="ru-RU" sz="1300" i="1" dirty="0" err="1">
                <a:solidFill>
                  <a:srgbClr val="0070C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Алматы</a:t>
            </a:r>
            <a:r>
              <a:rPr lang="ru-RU" sz="1300" i="1" dirty="0">
                <a:solidFill>
                  <a:srgbClr val="0070C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ул. </a:t>
            </a:r>
            <a:r>
              <a:rPr lang="ru-RU" sz="1300" i="1" dirty="0" err="1">
                <a:solidFill>
                  <a:srgbClr val="0070C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Богенбай</a:t>
            </a:r>
            <a:r>
              <a:rPr lang="ru-RU" sz="1300" i="1" dirty="0">
                <a:solidFill>
                  <a:srgbClr val="0070C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батыра, 221, тел.: 8 (727) 378-05-09, факс: 8 (727) 378-05-47, </a:t>
            </a:r>
            <a:r>
              <a:rPr lang="en-US" sz="1300" i="1" dirty="0">
                <a:solidFill>
                  <a:srgbClr val="0070C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e-mail: info@inti.kz</a:t>
            </a:r>
            <a:endParaRPr lang="ru-RU" sz="1300" i="1" dirty="0">
              <a:solidFill>
                <a:srgbClr val="0070C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pic>
        <p:nvPicPr>
          <p:cNvPr id="5" name="Picture 2" descr="C:\Users\vp8\Desktop\Facebook\INTI_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693314">
            <a:off x="252413" y="6361113"/>
            <a:ext cx="45402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6"/>
          <p:cNvSpPr>
            <a:spLocks noGrp="1" noChangeArrowheads="1"/>
          </p:cNvSpPr>
          <p:nvPr/>
        </p:nvSpPr>
        <p:spPr bwMode="auto">
          <a:xfrm>
            <a:off x="8526463" y="6227763"/>
            <a:ext cx="457200" cy="457200"/>
          </a:xfrm>
          <a:prstGeom prst="ellipse">
            <a:avLst/>
          </a:prstGeom>
          <a:solidFill>
            <a:srgbClr val="EE6000"/>
          </a:solidFill>
          <a:ln w="9525">
            <a:noFill/>
            <a:round/>
            <a:headEnd/>
            <a:tailEnd/>
          </a:ln>
        </p:spPr>
        <p:txBody>
          <a:bodyPr wrap="none" lIns="0" tIns="0" rIns="0" bIns="0" anchor="ctr" anchorCtr="1"/>
          <a:lstStyle/>
          <a:p>
            <a:pPr algn="ctr"/>
            <a:fld id="{9FAAC8FB-048C-4C4B-8ABB-5B8C630D112D}" type="slidenum">
              <a:rPr lang="ru-RU" altLang="en-US" sz="1400">
                <a:solidFill>
                  <a:srgbClr val="FFFFFF"/>
                </a:solidFill>
                <a:latin typeface="Calibri" pitchFamily="34" charset="0"/>
              </a:rPr>
              <a:pPr algn="ctr"/>
              <a:t>20</a:t>
            </a:fld>
            <a:endParaRPr lang="ru-RU" altLang="en-US" sz="1400" dirty="0"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6632"/>
            <a:ext cx="3960440" cy="6060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9243" y="116632"/>
            <a:ext cx="4175820" cy="6111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51589"/>
            <a:ext cx="4048125" cy="5708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51590"/>
            <a:ext cx="3819525" cy="5708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37690"/>
            <a:ext cx="3733800" cy="5581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537690"/>
            <a:ext cx="3905250" cy="553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3838575" cy="5716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04663"/>
            <a:ext cx="3914775" cy="5716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8911" y="548680"/>
            <a:ext cx="3752850" cy="537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557033"/>
            <a:ext cx="3800475" cy="545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95609"/>
            <a:ext cx="3905250" cy="5525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644" y="495610"/>
            <a:ext cx="3848100" cy="5779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51605"/>
            <a:ext cx="3914775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747267"/>
            <a:ext cx="4565283" cy="321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231" y="476672"/>
            <a:ext cx="3943350" cy="552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7380" y="476672"/>
            <a:ext cx="3914775" cy="5743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039" y="476672"/>
            <a:ext cx="3990975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60050"/>
            <a:ext cx="3990975" cy="5579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6672"/>
            <a:ext cx="3924300" cy="554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76672"/>
            <a:ext cx="3981450" cy="554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Рисунок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65" t="19331" r="51035" b="18787"/>
          <a:stretch>
            <a:fillRect/>
          </a:stretch>
        </p:blipFill>
        <p:spPr bwMode="auto">
          <a:xfrm>
            <a:off x="2411760" y="51418"/>
            <a:ext cx="4581845" cy="6176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6"/>
          <p:cNvSpPr>
            <a:spLocks noGrp="1" noChangeArrowheads="1"/>
          </p:cNvSpPr>
          <p:nvPr/>
        </p:nvSpPr>
        <p:spPr bwMode="auto">
          <a:xfrm>
            <a:off x="8526463" y="6227763"/>
            <a:ext cx="457200" cy="457200"/>
          </a:xfrm>
          <a:prstGeom prst="ellipse">
            <a:avLst/>
          </a:prstGeom>
          <a:solidFill>
            <a:srgbClr val="EE6000"/>
          </a:solidFill>
          <a:ln w="9525">
            <a:noFill/>
            <a:round/>
            <a:headEnd/>
            <a:tailEnd/>
          </a:ln>
        </p:spPr>
        <p:txBody>
          <a:bodyPr wrap="none" lIns="0" tIns="0" rIns="0" bIns="0" anchor="ctr" anchorCtr="1"/>
          <a:lstStyle/>
          <a:p>
            <a:pPr algn="ctr"/>
            <a:r>
              <a:rPr lang="ru-RU" altLang="en-US" sz="1400" dirty="0" smtClean="0">
                <a:solidFill>
                  <a:srgbClr val="FFFFFF"/>
                </a:solidFill>
                <a:latin typeface="Calibri" pitchFamily="34" charset="0"/>
              </a:rPr>
              <a:t>3</a:t>
            </a:r>
            <a:endParaRPr lang="ru-RU" altLang="en-US" sz="140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684213" y="6434138"/>
            <a:ext cx="7775575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300" i="1" dirty="0">
                <a:solidFill>
                  <a:srgbClr val="0070C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г. Алматы, ул. </a:t>
            </a:r>
            <a:r>
              <a:rPr lang="ru-RU" sz="1300" i="1" dirty="0" err="1">
                <a:solidFill>
                  <a:srgbClr val="0070C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Богенбай</a:t>
            </a:r>
            <a:r>
              <a:rPr lang="ru-RU" sz="1300" i="1" dirty="0">
                <a:solidFill>
                  <a:srgbClr val="0070C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батыра, 221, тел.: 8 (727) 378-05-09, факс: 8 (727) 378-05-47, </a:t>
            </a:r>
            <a:r>
              <a:rPr lang="en-US" sz="1300" i="1" dirty="0">
                <a:solidFill>
                  <a:srgbClr val="0070C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e-mail: info@inti.kz</a:t>
            </a:r>
            <a:endParaRPr lang="ru-RU" sz="1300" i="1" dirty="0">
              <a:solidFill>
                <a:srgbClr val="0070C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pic>
        <p:nvPicPr>
          <p:cNvPr id="6" name="Picture 2" descr="C:\Users\vp8\Desktop\Facebook\INTI_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693314">
            <a:off x="252413" y="6361113"/>
            <a:ext cx="45402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5024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09999"/>
            <a:ext cx="3971925" cy="555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588818"/>
            <a:ext cx="3895725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39447"/>
            <a:ext cx="3971925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39447"/>
            <a:ext cx="4057650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527898"/>
            <a:ext cx="4105275" cy="560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584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07840" y="430135"/>
            <a:ext cx="734481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государственной регистрации защищенной диссертации 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необходимо в течение недели после защиты 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представить в НЦ НТИ РК следующие документы </a:t>
            </a:r>
            <a:endParaRPr lang="ru-RU" b="1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i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1. Диссертацию в несброшюрованном виде в папке. 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2. Аннотацию (на 3-х языках)- 1экз. 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3. Диссертацию, аннотации, УКД, список публикаций в электронном виде на СDR - диске – 1 экз. 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4. Учетные карточки диссертации на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русс.яз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.- 3 экз. (подпись председателя диссертационного совета и печать) 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5. Учетные карточки диссертации на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каз.яз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- 3 экз. (подпись председателя диссертационного совета и печать) 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6. Сопроводительное письмо из диссертационного совета с указанием даты защиты. </a:t>
            </a:r>
          </a:p>
        </p:txBody>
      </p:sp>
    </p:spTree>
    <p:extLst>
      <p:ext uri="{BB962C8B-B14F-4D97-AF65-F5344CB8AC3E}">
        <p14:creationId xmlns:p14="http://schemas.microsoft.com/office/powerpoint/2010/main" val="24894995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786058"/>
            <a:ext cx="87868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850" algn="ctr" eaLnBrk="0" hangingPunct="0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БЛАГОДАРЮ</a:t>
            </a: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ЗА ВНИМАНИЕ!</a:t>
            </a:r>
            <a:endParaRPr lang="ru-RU" sz="1400" dirty="0" smtClean="0"/>
          </a:p>
        </p:txBody>
      </p:sp>
      <p:sp>
        <p:nvSpPr>
          <p:cNvPr id="3" name="Прямоугольник 4"/>
          <p:cNvSpPr>
            <a:spLocks noChangeArrowheads="1"/>
          </p:cNvSpPr>
          <p:nvPr/>
        </p:nvSpPr>
        <p:spPr bwMode="auto">
          <a:xfrm>
            <a:off x="684213" y="6434138"/>
            <a:ext cx="7775575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300" i="1" dirty="0">
                <a:solidFill>
                  <a:srgbClr val="0070C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г. </a:t>
            </a:r>
            <a:r>
              <a:rPr lang="ru-RU" sz="1300" i="1" dirty="0" err="1">
                <a:solidFill>
                  <a:srgbClr val="0070C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Алматы</a:t>
            </a:r>
            <a:r>
              <a:rPr lang="ru-RU" sz="1300" i="1" dirty="0">
                <a:solidFill>
                  <a:srgbClr val="0070C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ул. </a:t>
            </a:r>
            <a:r>
              <a:rPr lang="ru-RU" sz="1300" i="1" dirty="0" err="1">
                <a:solidFill>
                  <a:srgbClr val="0070C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Богенбай</a:t>
            </a:r>
            <a:r>
              <a:rPr lang="ru-RU" sz="1300" i="1" dirty="0">
                <a:solidFill>
                  <a:srgbClr val="0070C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батыра, 221, тел.: 8 (727) 378-05-09, факс: 8 (727) 378-05-47, </a:t>
            </a:r>
            <a:r>
              <a:rPr lang="en-US" sz="1300" i="1" dirty="0">
                <a:solidFill>
                  <a:srgbClr val="0070C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e-mail: info@inti.kz</a:t>
            </a:r>
            <a:endParaRPr lang="ru-RU" sz="1300" i="1" dirty="0">
              <a:solidFill>
                <a:srgbClr val="0070C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pic>
        <p:nvPicPr>
          <p:cNvPr id="4" name="Picture 2" descr="C:\Users\vp8\Desktop\Facebook\INTI_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693314">
            <a:off x="252413" y="6361113"/>
            <a:ext cx="45402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6"/>
          <p:cNvSpPr>
            <a:spLocks noGrp="1" noChangeArrowheads="1"/>
          </p:cNvSpPr>
          <p:nvPr/>
        </p:nvSpPr>
        <p:spPr bwMode="auto">
          <a:xfrm>
            <a:off x="8526463" y="6227763"/>
            <a:ext cx="457200" cy="457200"/>
          </a:xfrm>
          <a:prstGeom prst="ellipse">
            <a:avLst/>
          </a:prstGeom>
          <a:solidFill>
            <a:srgbClr val="EE6000"/>
          </a:solidFill>
          <a:ln w="9525">
            <a:noFill/>
            <a:round/>
            <a:headEnd/>
            <a:tailEnd/>
          </a:ln>
        </p:spPr>
        <p:txBody>
          <a:bodyPr wrap="none" lIns="0" tIns="0" rIns="0" bIns="0" anchor="ctr" anchorCtr="1"/>
          <a:lstStyle/>
          <a:p>
            <a:pPr algn="ctr"/>
            <a:fld id="{9FAAC8FB-048C-4C4B-8ABB-5B8C630D112D}" type="slidenum">
              <a:rPr lang="ru-RU" altLang="en-US" sz="1400">
                <a:solidFill>
                  <a:srgbClr val="FFFFFF"/>
                </a:solidFill>
                <a:latin typeface="Calibri" pitchFamily="34" charset="0"/>
              </a:rPr>
              <a:pPr algn="ctr"/>
              <a:t>34</a:t>
            </a:fld>
            <a:endParaRPr lang="ru-RU" altLang="en-US" sz="140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5357813"/>
            <a:ext cx="7092950" cy="71437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250825" y="712788"/>
            <a:ext cx="856932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332656"/>
            <a:ext cx="8568952" cy="21116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kk-KZ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 Область применения</a:t>
            </a:r>
            <a:endParaRPr lang="ru-RU" b="1" dirty="0">
              <a:solidFill>
                <a:srgbClr val="7030A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Настоящие Правила устанавливают общие требования к структуре, объему и правилам оформления докторских диссертаций (далее по тексту -  диссертации), представляемых на соискание  ученой степени доктора философии (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PhD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), доктора по профилю.</a:t>
            </a:r>
            <a:endParaRPr lang="ru-RU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66370" algn="just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2708920"/>
            <a:ext cx="8424936" cy="31890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6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 Нормативные ссылки</a:t>
            </a:r>
            <a:endParaRPr lang="ru-RU" sz="1600" dirty="0">
              <a:solidFill>
                <a:srgbClr val="7030A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Настоящие  правила составлены на основании  следующих нормативных документов:</a:t>
            </a:r>
            <a:endParaRPr lang="ru-RU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Закон Республики Казахстан «О науке» от 18.02.2011 г. № 407-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IV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ЗРК; </a:t>
            </a:r>
            <a:endParaRPr lang="ru-RU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ГОСО РК 5.04.034-2011: Государственный общеобязательный стандарт образования Республики Казахстан. Послевузовское образование. Докторантура. Основные положения (изменения от 23 августа 2012 г. № 1080);</a:t>
            </a:r>
            <a:endParaRPr lang="ru-RU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Правила присуждения ученых степеней от 31 марта 2011 года № 127;</a:t>
            </a:r>
            <a:endParaRPr lang="ru-RU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межгосударственные стандарты: ГОСТ 7.32-2001 (изменения от 2006 г.). Отчет о научно-исследовательской работе. Структура и правила оформления; </a:t>
            </a:r>
            <a:endParaRPr lang="ru-RU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ГОСТ 7.1-2003. Библиографическая запись. Библиографическое описание. Общие требования и правила составления.</a:t>
            </a:r>
            <a:endParaRPr lang="ru-RU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7840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77315" y="3717032"/>
            <a:ext cx="6274871" cy="2003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90170" algn="l"/>
              </a:tabLst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Объем диссертации на соискание ученой степени доктора философии (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PhD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доктора по профилю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Объем диссертации не должен превышать 150 страниц. Объем диссертации по гуманитарным наукам может быть на 25% больше.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Приложения в указанный объем диссертации не включаются.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979712" y="152565"/>
            <a:ext cx="2322687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Общие положения</a:t>
            </a:r>
            <a:endParaRPr lang="ru-RU" sz="2000" dirty="0">
              <a:solidFill>
                <a:srgbClr val="0070C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79712" y="697680"/>
            <a:ext cx="3287438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  <a:tabLst>
                <a:tab pos="353695" algn="l"/>
              </a:tabLst>
            </a:pP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Требования к диссертации</a:t>
            </a:r>
            <a:endParaRPr lang="ru-RU" sz="2000" dirty="0">
              <a:solidFill>
                <a:srgbClr val="0070C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898130" y="1346078"/>
            <a:ext cx="6274269" cy="1047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Диссертация - это квалификационная научная работа по конкретной специальности образовательной программы по подготовке доктора философии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PhD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доктора по профилю.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862516" y="2492896"/>
            <a:ext cx="6346277" cy="1047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Диссертация выполняется с соблюдением принципов самостоятельности,  внутреннего единства, научной новизны, достоверности и практической ценности.</a:t>
            </a:r>
          </a:p>
        </p:txBody>
      </p:sp>
    </p:spTree>
    <p:extLst>
      <p:ext uri="{BB962C8B-B14F-4D97-AF65-F5344CB8AC3E}">
        <p14:creationId xmlns:p14="http://schemas.microsoft.com/office/powerpoint/2010/main" val="2654045528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63407" y="1772816"/>
            <a:ext cx="4572000" cy="327782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*"/>
              <a:tabLst>
                <a:tab pos="353695" algn="l"/>
              </a:tabLs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титульный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лист;</a:t>
            </a:r>
            <a:endParaRPr lang="ru-RU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*"/>
              <a:tabLst>
                <a:tab pos="353695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содержание;</a:t>
            </a:r>
            <a:endParaRPr lang="ru-RU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*"/>
              <a:tabLst>
                <a:tab pos="353695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нормативные ссылки;</a:t>
            </a:r>
            <a:endParaRPr lang="ru-RU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*"/>
              <a:tabLst>
                <a:tab pos="353695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определения;   </a:t>
            </a:r>
            <a:endParaRPr lang="ru-RU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*"/>
              <a:tabLst>
                <a:tab pos="353695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обозначения и сокращения;</a:t>
            </a:r>
            <a:endParaRPr lang="ru-RU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*"/>
              <a:tabLst>
                <a:tab pos="353695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введение;</a:t>
            </a:r>
            <a:endParaRPr lang="ru-RU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*"/>
              <a:tabLst>
                <a:tab pos="353695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основная часть;</a:t>
            </a:r>
            <a:endParaRPr lang="ru-RU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*"/>
              <a:tabLst>
                <a:tab pos="353695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заключение;</a:t>
            </a:r>
            <a:endParaRPr lang="ru-RU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*"/>
              <a:tabLst>
                <a:tab pos="353695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список использованных источников;</a:t>
            </a:r>
            <a:endParaRPr lang="ru-RU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*"/>
              <a:tabLst>
                <a:tab pos="353695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приложения.</a:t>
            </a:r>
            <a:endParaRPr lang="ru-RU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95736" y="332656"/>
            <a:ext cx="2914196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  <a:tabLst>
                <a:tab pos="420370" algn="l"/>
              </a:tabLs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  Структура диссертации</a:t>
            </a:r>
            <a:endParaRPr lang="ru-RU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95736" y="908720"/>
            <a:ext cx="5926578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Структурными элементами диссертации являются:</a:t>
            </a:r>
            <a:endParaRPr lang="ru-RU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9980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1730425"/>
            <a:ext cx="7488832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88645" algn="just">
              <a:spcAft>
                <a:spcPts val="0"/>
              </a:spcAft>
              <a:tabLst>
                <a:tab pos="518160" algn="l"/>
              </a:tabLst>
            </a:pP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титульном листе приводят следующие сведения:</a:t>
            </a:r>
            <a:endParaRPr lang="ru-RU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*"/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наименование организации, где выполнена диссертация;</a:t>
            </a:r>
            <a:endParaRPr lang="ru-RU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*"/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индекс универсальной десятичной классификации (УДК);</a:t>
            </a:r>
            <a:endParaRPr lang="ru-RU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*"/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ограничительный гриф (при его необходимости);</a:t>
            </a:r>
            <a:endParaRPr lang="ru-RU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*"/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фамилия, имя, отчество диссертанта;</a:t>
            </a:r>
            <a:endParaRPr lang="ru-RU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*"/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наименование работы;</a:t>
            </a:r>
            <a:endParaRPr lang="ru-RU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494030" algn="l"/>
              </a:tabLst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шифр и наименование специальности (по Классификатору специальностей высшего и послевузовского образования РК)</a:t>
            </a:r>
            <a:endParaRPr lang="ru-RU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*"/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искомая ученая степень;</a:t>
            </a:r>
            <a:endParaRPr lang="ru-RU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*"/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фамилия и инициалы научных консультантов;</a:t>
            </a:r>
            <a:endParaRPr lang="ru-RU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*"/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место и дата (год)</a:t>
            </a:r>
            <a:endParaRPr lang="ru-RU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Титульный лист включают в общую нумерацию страниц диссертации. Номер страницы на титульном листе не проставляют.</a:t>
            </a:r>
            <a:endParaRPr lang="ru-RU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Титульный лист оформляется в соответствии с</a:t>
            </a:r>
            <a:r>
              <a:rPr lang="ru-RU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приложением А.</a:t>
            </a:r>
            <a:endParaRPr lang="ru-RU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титульном листе должна быть личная подпись докторанта, выполненная черными чернилами. </a:t>
            </a:r>
            <a:endParaRPr lang="ru-RU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15616" y="116632"/>
            <a:ext cx="69847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Aft>
                <a:spcPts val="0"/>
              </a:spcAft>
              <a:buFont typeface="+mj-lt"/>
              <a:buAutoNum type="arabicPeriod" startAt="5"/>
              <a:tabLst>
                <a:tab pos="353695" algn="l"/>
              </a:tabLs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Требования к структурным элементам диссертации 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692696"/>
            <a:ext cx="87129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88645" algn="just">
              <a:spcAft>
                <a:spcPts val="0"/>
              </a:spcAft>
              <a:tabLst>
                <a:tab pos="518160" algn="l"/>
              </a:tabLst>
            </a:pPr>
            <a:r>
              <a:rPr lang="en-US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5.1 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Титульный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лист является первой страницей диссертации и служит источником информации, необходимой для обработки и поиска документа.</a:t>
            </a:r>
          </a:p>
        </p:txBody>
      </p:sp>
    </p:spTree>
    <p:extLst>
      <p:ext uri="{BB962C8B-B14F-4D97-AF65-F5344CB8AC3E}">
        <p14:creationId xmlns:p14="http://schemas.microsoft.com/office/powerpoint/2010/main" val="3788159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3000" y="404664"/>
            <a:ext cx="8893496" cy="60593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  <a:tabLst>
                <a:tab pos="438785" algn="l"/>
              </a:tabLst>
            </a:pPr>
            <a:r>
              <a:rPr lang="ru-RU" sz="13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5.2	Содержание диссертации</a:t>
            </a:r>
            <a:endParaRPr lang="ru-RU" sz="13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Times New Roman" panose="02020603050405020304" pitchFamily="18" charset="0"/>
              <a:buAutoNum type="arabicPeriod"/>
              <a:tabLst>
                <a:tab pos="536575" algn="l"/>
              </a:tabLst>
            </a:pPr>
            <a:r>
              <a:rPr lang="ru-RU" sz="1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Содержание диссертации включает введение, порядковые номера и наименования всех разделов, подразделов, пунктов (если они имеют наименования), заключение, список использованных источников и наименование приложений с указанием номеров страниц, с которых начинаются эти элементы диссертации.</a:t>
            </a:r>
            <a:endParaRPr lang="ru-RU" sz="13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  <a:tabLst>
                <a:tab pos="438785" algn="l"/>
              </a:tabLst>
            </a:pPr>
            <a:r>
              <a:rPr lang="ru-RU" sz="13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3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  <a:tabLst>
                <a:tab pos="438785" algn="l"/>
              </a:tabLst>
            </a:pPr>
            <a:r>
              <a:rPr lang="ru-RU" sz="13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5.3	Нормативные ссылки</a:t>
            </a:r>
            <a:endParaRPr lang="ru-RU" sz="13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Times New Roman" panose="02020603050405020304" pitchFamily="18" charset="0"/>
              <a:buAutoNum type="arabicPeriod"/>
              <a:tabLst>
                <a:tab pos="530225" algn="l"/>
              </a:tabLst>
            </a:pPr>
            <a:r>
              <a:rPr lang="ru-RU" sz="1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Структурный элемент «Нормативные ссылки» содержит перечень стандартов, на которые в тексте диссертации дана ссылка.</a:t>
            </a:r>
            <a:endParaRPr lang="ru-RU" sz="13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Times New Roman" panose="02020603050405020304" pitchFamily="18" charset="0"/>
              <a:buAutoNum type="arabicPeriod"/>
              <a:tabLst>
                <a:tab pos="530225" algn="l"/>
              </a:tabLst>
            </a:pPr>
            <a:r>
              <a:rPr lang="ru-RU" sz="1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Перечень ссылочных стандартов начинают со слов: «В настоящей диссертации использованы ссылки на следующие стандарты».</a:t>
            </a:r>
            <a:endParaRPr lang="ru-RU" sz="13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Times New Roman" panose="02020603050405020304" pitchFamily="18" charset="0"/>
              <a:buAutoNum type="arabicPeriod"/>
              <a:tabLst>
                <a:tab pos="530225" algn="l"/>
              </a:tabLst>
            </a:pPr>
            <a:r>
              <a:rPr lang="ru-RU" sz="1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перечень включают обозначения стандартов и их наименования в порядке возрастания регистрационных номеров обозначений.</a:t>
            </a:r>
            <a:endParaRPr lang="ru-RU" sz="13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  <a:tabLst>
                <a:tab pos="438785" algn="l"/>
              </a:tabLst>
            </a:pPr>
            <a:r>
              <a:rPr lang="ru-RU" sz="13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3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  <a:tabLst>
                <a:tab pos="438785" algn="l"/>
              </a:tabLst>
            </a:pPr>
            <a:r>
              <a:rPr lang="ru-RU" sz="13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5.4	Определения</a:t>
            </a:r>
            <a:endParaRPr lang="ru-RU" sz="13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591185" algn="l"/>
              </a:tabLst>
            </a:pPr>
            <a:r>
              <a:rPr lang="ru-RU" sz="1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5.4.1	Структурный элемент «Определения» содержит определения, необходимые для уточнения или установления терминов, используемых в диссертации.</a:t>
            </a:r>
            <a:endParaRPr lang="ru-RU" sz="13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694690" algn="l"/>
              </a:tabLst>
            </a:pPr>
            <a:r>
              <a:rPr lang="ru-RU" sz="1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5.4.2	Перечень определений начинают со слов: «В настоящей диссертации применяют следующие термины с соответствующими определениями».</a:t>
            </a:r>
            <a:endParaRPr lang="ru-RU" sz="13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  <a:tabLst>
                <a:tab pos="402590" algn="l"/>
              </a:tabLst>
            </a:pPr>
            <a:r>
              <a:rPr lang="ru-RU" sz="13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3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  <a:tabLst>
                <a:tab pos="402590" algn="l"/>
              </a:tabLst>
            </a:pPr>
            <a:r>
              <a:rPr lang="ru-RU" sz="13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5.5	Обозначения и сокращения</a:t>
            </a:r>
            <a:endParaRPr lang="ru-RU" sz="13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5.5.1 Структурный элемент «Обозначения и сокращения» содержит перечень обозначений и сокращений, применяемых в диссертации.</a:t>
            </a:r>
            <a:endParaRPr lang="ru-RU" sz="13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Times New Roman" panose="02020603050405020304" pitchFamily="18" charset="0"/>
              <a:buAutoNum type="arabicPeriod" startAt="2"/>
              <a:tabLst>
                <a:tab pos="514985" algn="l"/>
                <a:tab pos="3623945" algn="l"/>
              </a:tabLst>
            </a:pPr>
            <a:r>
              <a:rPr lang="ru-RU" sz="1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Запись обозначений и сокращений приводят в порядке приведения их в тексте диссертации или в алфавитном порядке с необходимой расшифровкой и пояснениями.</a:t>
            </a:r>
            <a:endParaRPr lang="ru-RU" sz="13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Times New Roman" panose="02020603050405020304" pitchFamily="18" charset="0"/>
              <a:buAutoNum type="arabicPeriod" startAt="2"/>
              <a:tabLst>
                <a:tab pos="514985" algn="l"/>
              </a:tabLst>
            </a:pPr>
            <a:r>
              <a:rPr lang="ru-RU" sz="1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Допускается определения, обозначения и сокращения приводить в одном структурном элементе «Определения, обозначения и сокращения».</a:t>
            </a:r>
            <a:endParaRPr lang="ru-RU" sz="13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2360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476672"/>
            <a:ext cx="8568952" cy="582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5.6 Введение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 введении должны быть показаны актуальность и новизна темы, связь данной работы с другими научно-исследовательскими работами, а также должны быть приведены цели, объект и предмет, задачи исследования, их место в выполнении научно-исследовательской работы (НИР) в целом, отражены методологическая база, положения, выносимые на защиту.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5.7 Основная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часть</a:t>
            </a: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части диссертации приводят данные, отражающие сущность, методику и основные результаты выполненной работы.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раздел диссертации должен заканчиваться основными выводами и являться основой для следующего раздела.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Изложение в основной части диссертации должно быть строго обоснованным, целостным и логичным. 	Орфографические, грамматические и пунктуационные ошибки в диссертации не должны допускаться. Стиль изложения текста диссертации должен быть корректным с научной точки зрения. Не допускаются чьи-либо эмоциональные суждения и высказывания, выражения из художественной литературы, обыденные житейские выражения, жаргон и т.п.  </a:t>
            </a:r>
          </a:p>
        </p:txBody>
      </p:sp>
    </p:spTree>
    <p:extLst>
      <p:ext uri="{BB962C8B-B14F-4D97-AF65-F5344CB8AC3E}">
        <p14:creationId xmlns:p14="http://schemas.microsoft.com/office/powerpoint/2010/main" val="2772990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6278</TotalTime>
  <Words>1941</Words>
  <Application>Microsoft Office PowerPoint</Application>
  <PresentationFormat>Экран (4:3)</PresentationFormat>
  <Paragraphs>171</Paragraphs>
  <Slides>34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АО НЦНТИ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АО «Национальный центр научно-технической  информации Республики Казахстан»</dc:title>
  <dc:creator>Маша Шкунова</dc:creator>
  <cp:lastModifiedBy>Диссертант</cp:lastModifiedBy>
  <cp:revision>557</cp:revision>
  <cp:lastPrinted>2014-10-25T06:18:53Z</cp:lastPrinted>
  <dcterms:created xsi:type="dcterms:W3CDTF">2009-09-25T03:17:10Z</dcterms:created>
  <dcterms:modified xsi:type="dcterms:W3CDTF">2016-09-16T11:53:12Z</dcterms:modified>
</cp:coreProperties>
</file>