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66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4" r:id="rId12"/>
    <p:sldId id="265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81" autoAdjust="0"/>
    <p:restoredTop sz="94660"/>
  </p:normalViewPr>
  <p:slideViewPr>
    <p:cSldViewPr>
      <p:cViewPr>
        <p:scale>
          <a:sx n="86" d="100"/>
          <a:sy n="86" d="100"/>
        </p:scale>
        <p:origin x="-101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6C56DFA-353E-44D3-A1A8-B4120A60B615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BC3FB07-0399-4205-8C9E-745E1F713A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6AC2FD-CBF0-40A5-85F6-4B29329DE83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6AC2FD-CBF0-40A5-85F6-4B29329DE83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4CBBE4-1822-449A-8A8B-7B65B87BF0E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7CFBE9-6EF0-4DC7-90BF-434C254A3015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1C5BD3D-6483-433F-BA37-63538DAF1E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27874-A045-4B0B-9548-8EBF3EE13041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3AB0A-18C9-4012-A6B4-0DABB07A51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2422B-F3E2-4FC0-84F5-AE116E54733F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08A8E-5F1D-4B63-A105-CF935B2DA2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BBCF6-54B8-47AA-AFAF-A6FE1E76933C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92E1C-8FD3-4877-B683-41681D0925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E92E6C-A805-4F3C-9E22-2E477759F51E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CDE2BF-D163-4D94-A20B-06A3138913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11BB7-DBCD-4B42-9E0D-7E26996D07D1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48778-8676-44F0-B9BD-151BD5E70B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53FA5-97CC-4FD7-9083-D69C8CB8469A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F9AFB-B522-4381-9C2E-65858668B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13533-050B-444F-9BA1-9CCEB618FB9D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8A27A-FE02-4EC6-AD57-40AB493B8B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C0CD65-5969-4036-AE47-A747AAA7D532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18084BD-D21C-4B24-921B-BF7E26B940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69C40-759B-4799-9F63-3226659C7D47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4FD22-EE61-47FE-A9E1-FBE83F1B2B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79C54C-7FFA-4171-BA98-775947AC8576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A66079D-F29E-487E-A452-74549D2068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4A1D6958-00B3-4163-B329-EBF4855442A3}" type="datetimeFigureOut">
              <a:rPr lang="ru-RU"/>
              <a:pPr>
                <a:defRPr/>
              </a:pPr>
              <a:t>04.07.2016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81B2564-DEA5-4125-9F13-05634A9EE0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2" r:id="rId4"/>
    <p:sldLayoutId id="2147483681" r:id="rId5"/>
    <p:sldLayoutId id="2147483680" r:id="rId6"/>
    <p:sldLayoutId id="2147483686" r:id="rId7"/>
    <p:sldLayoutId id="2147483679" r:id="rId8"/>
    <p:sldLayoutId id="2147483687" r:id="rId9"/>
    <p:sldLayoutId id="2147483678" r:id="rId10"/>
    <p:sldLayoutId id="214748367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571480"/>
            <a:ext cx="7772400" cy="2928959"/>
          </a:xfrm>
        </p:spPr>
        <p:txBody>
          <a:bodyPr wrap="square" t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l" eaLnBrk="1" hangingPunct="1">
              <a:defRPr/>
            </a:pPr>
            <a:r>
              <a:rPr lang="ru-RU" sz="2200" dirty="0" smtClean="0">
                <a:solidFill>
                  <a:srgbClr val="7030A0"/>
                </a:solidFill>
                <a:effectLst/>
              </a:rPr>
              <a:t>Название проектов: </a:t>
            </a:r>
            <a:r>
              <a:rPr lang="ru-RU" sz="2200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2200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200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(1) </a:t>
            </a:r>
            <a:r>
              <a:rPr lang="ru-RU" sz="2200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Разработка составов и технологии </a:t>
            </a:r>
            <a:r>
              <a:rPr lang="ru-RU" sz="2200" dirty="0" err="1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сероасфальтобетона</a:t>
            </a:r>
            <a:r>
              <a:rPr lang="ru-RU" sz="2200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на основе серы, битума и </a:t>
            </a:r>
            <a:r>
              <a:rPr lang="ru-RU" sz="2200" dirty="0" err="1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недифицитного</a:t>
            </a:r>
            <a:r>
              <a:rPr lang="ru-RU" sz="2200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заполнителя</a:t>
            </a:r>
            <a:r>
              <a:rPr lang="ru-RU" sz="2200" dirty="0" smtClean="0">
                <a:solidFill>
                  <a:srgbClr val="FF8D3E"/>
                </a:solidFill>
                <a:effectLst/>
              </a:rPr>
              <a:t> </a:t>
            </a:r>
            <a:br>
              <a:rPr lang="ru-RU" sz="2200" dirty="0" smtClean="0">
                <a:solidFill>
                  <a:srgbClr val="FF8D3E"/>
                </a:solidFill>
                <a:effectLst/>
              </a:rPr>
            </a:br>
            <a:r>
              <a:rPr lang="ru-RU" sz="2200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(2) </a:t>
            </a:r>
            <a:r>
              <a:rPr lang="ru-RU" sz="22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Разработка технологии </a:t>
            </a:r>
            <a:r>
              <a:rPr lang="ru-RU" sz="22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серобетонов</a:t>
            </a:r>
            <a:r>
              <a:rPr lang="ru-RU" sz="22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и серных мастик на основе серы и заполнителей из техногенного сырья </a:t>
            </a:r>
            <a:r>
              <a:rPr lang="ru-RU" sz="2200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ru-RU" sz="2200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200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2200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200" dirty="0" smtClean="0">
                <a:solidFill>
                  <a:srgbClr val="7030A0"/>
                </a:solidFill>
                <a:effectLst/>
              </a:rPr>
              <a:t>Вид инновации: </a:t>
            </a:r>
            <a:r>
              <a:rPr lang="ru-RU" sz="1800" u="sng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материал</a:t>
            </a:r>
            <a:r>
              <a:rPr lang="ru-RU" sz="1800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ru-RU" sz="1800" u="sng" dirty="0" smtClean="0">
                <a:solidFill>
                  <a:srgbClr val="FF8D3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технология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38" y="1071563"/>
            <a:ext cx="7986712" cy="257175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24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4714875"/>
            <a:ext cx="8183563" cy="1050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Бизнес-модель </a:t>
            </a:r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(2)</a:t>
            </a:r>
            <a:endParaRPr lang="ru-RU" sz="3200" dirty="0">
              <a:solidFill>
                <a:schemeClr val="accent3">
                  <a:lumMod val="75000"/>
                </a:schemeClr>
              </a:solidFill>
              <a:effectLst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Group 73"/>
          <p:cNvGraphicFramePr>
            <a:graphicFrameLocks/>
          </p:cNvGraphicFramePr>
          <p:nvPr/>
        </p:nvGraphicFramePr>
        <p:xfrm>
          <a:off x="503238" y="530225"/>
          <a:ext cx="8069290" cy="5189766"/>
        </p:xfrm>
        <a:graphic>
          <a:graphicData uri="http://schemas.openxmlformats.org/drawingml/2006/table">
            <a:tbl>
              <a:tblPr/>
              <a:tblGrid>
                <a:gridCol w="3553977"/>
                <a:gridCol w="2643485"/>
                <a:gridCol w="1871828"/>
              </a:tblGrid>
              <a:tr h="59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Вид риска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Степень воздействия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Оценка значимости (высокая, низкая, умеренная)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56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Технологические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7405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технологический принцип 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(возможные проблемы в  практ. использовании)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Нет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Низкая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41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оборудование 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(доступность)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Нет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Низкая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41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кадры 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(наличие по уровню квалификации)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Нет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Низкая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59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сырье 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(доступность)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Отсутствие пластификатора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Умеренная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256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Маркетинговые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59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сбытовые 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(трудности со сбытом)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Неосведомленность заказчиков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Умеренная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4272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конкурентные 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(рост конкуренции)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Рост конкуренции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От низкой до умеренной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59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ценовые 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(рост цен на сырье, продукцию)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Рост цен на пластификатора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Умеренная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428596" y="5786454"/>
            <a:ext cx="8183562" cy="642938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Риски проектов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4572000"/>
            <a:ext cx="8183563" cy="1050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Потребность в инвестициях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503238" y="1000125"/>
            <a:ext cx="8183562" cy="37179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rgbClr val="7F7F7F"/>
                </a:solidFill>
              </a:rPr>
              <a:t>Сумма инвестиций, тыс. тенге </a:t>
            </a:r>
            <a:r>
              <a:rPr lang="ru-RU" sz="2000" dirty="0" smtClean="0">
                <a:solidFill>
                  <a:srgbClr val="7F7F7F"/>
                </a:solidFill>
              </a:rPr>
              <a:t>– </a:t>
            </a: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</a:rPr>
              <a:t>85 000</a:t>
            </a:r>
          </a:p>
          <a:p>
            <a:pPr eaLnBrk="1" hangingPunct="1">
              <a:lnSpc>
                <a:spcPct val="90000"/>
              </a:lnSpc>
              <a:spcAft>
                <a:spcPts val="1000"/>
              </a:spcAft>
            </a:pPr>
            <a:endParaRPr lang="ru-RU" sz="1800" b="1" u="sng" dirty="0" smtClean="0">
              <a:solidFill>
                <a:srgbClr val="B45F07"/>
              </a:solidFill>
            </a:endParaRPr>
          </a:p>
          <a:p>
            <a:pPr eaLnBrk="1" hangingPunct="1">
              <a:lnSpc>
                <a:spcPct val="90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rgbClr val="7F7F7F"/>
                </a:solidFill>
              </a:rPr>
              <a:t>Назначение инвестиций </a:t>
            </a:r>
            <a:r>
              <a:rPr lang="ru-RU" sz="2000" dirty="0" smtClean="0">
                <a:solidFill>
                  <a:srgbClr val="7F7F7F"/>
                </a:solidFill>
              </a:rPr>
              <a:t>– </a:t>
            </a: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</a:rPr>
              <a:t>приобретение оборудования </a:t>
            </a:r>
          </a:p>
          <a:p>
            <a:pPr eaLnBrk="1" hangingPunct="1">
              <a:lnSpc>
                <a:spcPct val="90000"/>
              </a:lnSpc>
              <a:spcAft>
                <a:spcPts val="1000"/>
              </a:spcAft>
            </a:pPr>
            <a:endParaRPr lang="ru-RU" sz="1800" b="1" u="sng" dirty="0" smtClean="0">
              <a:solidFill>
                <a:srgbClr val="B45F07"/>
              </a:solidFill>
            </a:endParaRPr>
          </a:p>
          <a:p>
            <a:pPr eaLnBrk="1" hangingPunct="1">
              <a:lnSpc>
                <a:spcPct val="90000"/>
              </a:lnSpc>
              <a:spcAft>
                <a:spcPts val="1000"/>
              </a:spcAft>
            </a:pPr>
            <a:r>
              <a:rPr lang="ru-RU" sz="2400" dirty="0" smtClean="0">
                <a:solidFill>
                  <a:srgbClr val="7F7F7F"/>
                </a:solidFill>
              </a:rPr>
              <a:t>Длительность инвестиционной фазы, мес. </a:t>
            </a:r>
            <a:r>
              <a:rPr lang="ru-RU" sz="2000" dirty="0" smtClean="0">
                <a:solidFill>
                  <a:srgbClr val="7F7F7F"/>
                </a:solidFill>
              </a:rPr>
              <a:t>-</a:t>
            </a: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4357688"/>
            <a:ext cx="8183563" cy="14795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Текущий статус проектов и предложение инвестору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0417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2400" dirty="0" smtClean="0">
              <a:solidFill>
                <a:srgbClr val="7F7F7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ru-RU" sz="2400" dirty="0" smtClean="0">
              <a:solidFill>
                <a:srgbClr val="7F7F7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ru-RU" sz="2400" dirty="0" smtClean="0">
              <a:solidFill>
                <a:srgbClr val="7F7F7F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C00000"/>
                </a:solidFill>
              </a:rPr>
              <a:t>Лабораторные испытания, образец</a:t>
            </a:r>
          </a:p>
          <a:p>
            <a:pPr eaLnBrk="1" hangingPunct="1">
              <a:lnSpc>
                <a:spcPct val="90000"/>
              </a:lnSpc>
            </a:pPr>
            <a:endParaRPr lang="ru-RU" sz="2400" dirty="0" smtClean="0">
              <a:solidFill>
                <a:srgbClr val="7F7F7F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7F7F7F"/>
                </a:solidFill>
              </a:rPr>
              <a:t>Коммерческое предложение инвестору - </a:t>
            </a:r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организация производства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5072063"/>
            <a:ext cx="8183563" cy="6937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Проблема и ее решение </a:t>
            </a:r>
            <a:r>
              <a:rPr lang="ru-RU" sz="3200" dirty="0" smtClean="0">
                <a:solidFill>
                  <a:srgbClr val="002060"/>
                </a:solidFill>
              </a:rPr>
              <a:t>(1)</a:t>
            </a:r>
            <a:endParaRPr lang="ru-RU" sz="3200" dirty="0">
              <a:solidFill>
                <a:srgbClr val="002060"/>
              </a:solidFill>
            </a:endParaRPr>
          </a:p>
        </p:txBody>
      </p:sp>
      <p:graphicFrame>
        <p:nvGraphicFramePr>
          <p:cNvPr id="15385" name="Group 25"/>
          <p:cNvGraphicFramePr>
            <a:graphicFrameLocks noGrp="1"/>
          </p:cNvGraphicFramePr>
          <p:nvPr>
            <p:ph sz="half" idx="1"/>
          </p:nvPr>
        </p:nvGraphicFramePr>
        <p:xfrm>
          <a:off x="571472" y="1071546"/>
          <a:ext cx="8058150" cy="3076893"/>
        </p:xfrm>
        <a:graphic>
          <a:graphicData uri="http://schemas.openxmlformats.org/drawingml/2006/table">
            <a:tbl>
              <a:tblPr/>
              <a:tblGrid>
                <a:gridCol w="805815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Проблема: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Основным строительным материалом при получении асфальтобетона является битум, однако полученный на его основе асфальтобетон обладает низкими физико-механическими характеристиками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45F07"/>
                          </a:solidFill>
                          <a:effectLst/>
                          <a:latin typeface="Verdana" pitchFamily="34" charset="0"/>
                        </a:rPr>
                        <a:t>Решение: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Замена до 40% битума серным вяжущим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Преимущества технологии: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Простота технологии</a:t>
                      </a:r>
                    </a:p>
                    <a:p>
                      <a:pPr marL="228600" marR="0" lvl="0" indent="-2286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Улучшение технологических и физико-механических свойств</a:t>
                      </a:r>
                    </a:p>
                    <a:p>
                      <a:pPr marL="228600" marR="0" lvl="0" indent="-2286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Повышение долговечности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357826"/>
            <a:ext cx="8183563" cy="6937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Проблема и ее решение </a:t>
            </a:r>
            <a:r>
              <a:rPr lang="ru-RU" sz="3200" dirty="0" smtClean="0">
                <a:solidFill>
                  <a:srgbClr val="002060"/>
                </a:solidFill>
              </a:rPr>
              <a:t>(2)</a:t>
            </a:r>
            <a:endParaRPr lang="ru-RU" sz="3200" dirty="0">
              <a:solidFill>
                <a:srgbClr val="002060"/>
              </a:solidFill>
            </a:endParaRPr>
          </a:p>
        </p:txBody>
      </p:sp>
      <p:graphicFrame>
        <p:nvGraphicFramePr>
          <p:cNvPr id="15385" name="Group 25"/>
          <p:cNvGraphicFramePr>
            <a:graphicFrameLocks noGrp="1"/>
          </p:cNvGraphicFramePr>
          <p:nvPr>
            <p:ph sz="half" idx="1"/>
          </p:nvPr>
        </p:nvGraphicFramePr>
        <p:xfrm>
          <a:off x="571472" y="500042"/>
          <a:ext cx="8058150" cy="4899978"/>
        </p:xfrm>
        <a:graphic>
          <a:graphicData uri="http://schemas.openxmlformats.org/drawingml/2006/table">
            <a:tbl>
              <a:tblPr/>
              <a:tblGrid>
                <a:gridCol w="805815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Проблема: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Использование промышленных отходов обеспечивает: 1) производства богатым источником дешевого и уже подготовленного сырья; 2) экономию капитальных вложений, предназначенных для строительства предприятий, перерабатывающих сырье и повышению их рентабельности; 3) высвобождение значительных площадей земельных угодий и снижение степени загрязнения окружающей среды.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Возрастающие объемы дорожного строительства требуют постоянного увеличения расхода органических и минеральных сырьевых материалов, кроме того, химическая промышленность ощущает острый дефицит в химически стойких бетонах.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45F07"/>
                          </a:solidFill>
                          <a:effectLst/>
                          <a:latin typeface="Verdana" pitchFamily="34" charset="0"/>
                        </a:rPr>
                        <a:t>Решение: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25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Расширение ресурсов органических вяжущих и минеральных материалов за счет использования различных отходов промышленности и разработка технологии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серобетонов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. Исследования свойств и составов стеновых строительных материалов на основе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замазученных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грунтов, а также заполнителей и наполнители для серных бетонов,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сероасфальтобетонов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. Подбор составов композиционных материалов с применением метода математического планирования эксперимента. Разработка технологических параметров и технологических условий производства серных бетонов,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сероасфальтобетонов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и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грунтоблоков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Преимущества технологии: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Verdana" pitchFamily="34" charset="0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Разработанные составы высокопрочных химически и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Verdana" pitchFamily="34" charset="0"/>
                        </a:rPr>
                        <a:t>температурно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устойчивых серных мастик,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сероасфальтобетонов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и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шлакополимерсеробетонов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могут быть использованы в химической промышленности для защиты оборудования, в конструкциях работ в агрессивных средах, и в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Verdana" pitchFamily="34" charset="0"/>
                        </a:rPr>
                        <a:t>дорожном строительстве.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4572000"/>
            <a:ext cx="8183562" cy="1050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Сфера применения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graphicFrame>
        <p:nvGraphicFramePr>
          <p:cNvPr id="17456" name="Group 48"/>
          <p:cNvGraphicFramePr>
            <a:graphicFrameLocks noGrp="1"/>
          </p:cNvGraphicFramePr>
          <p:nvPr/>
        </p:nvGraphicFramePr>
        <p:xfrm>
          <a:off x="1428750" y="1428750"/>
          <a:ext cx="6096000" cy="2865120"/>
        </p:xfrm>
        <a:graphic>
          <a:graphicData uri="http://schemas.openxmlformats.org/drawingml/2006/table">
            <a:tbl>
              <a:tblPr/>
              <a:tblGrid>
                <a:gridCol w="2214563"/>
                <a:gridCol w="1849437"/>
                <a:gridCol w="2032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Отрасли / сектора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Регионы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Класс видов продукции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Промышленное строительство, дорожное строительство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Verdana" pitchFamily="34" charset="0"/>
                        </a:rPr>
                        <a:t>Мангистауская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4">
                            <a:lumMod val="75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Химические устойчивые материалы и конструкции, дорожные покрытия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3714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Verdana" pitchFamily="34" charset="0"/>
                        </a:rPr>
                        <a:t>Атырауская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Verdana" pitchFamily="34" charset="0"/>
                        </a:rPr>
                        <a:t>Кылординская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75000"/>
                            </a:schemeClr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4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4857750"/>
            <a:ext cx="8183562" cy="1050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Рынок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8434" name="Содержимое 3"/>
          <p:cNvSpPr txBox="1">
            <a:spLocks/>
          </p:cNvSpPr>
          <p:nvPr/>
        </p:nvSpPr>
        <p:spPr bwMode="auto">
          <a:xfrm>
            <a:off x="857250" y="2714625"/>
            <a:ext cx="757237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880" tIns="91440"/>
          <a:lstStyle/>
          <a:p>
            <a:pPr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ru-RU" b="1" dirty="0">
                <a:solidFill>
                  <a:srgbClr val="B45F07"/>
                </a:solidFill>
                <a:latin typeface="Verdana" pitchFamily="34" charset="0"/>
              </a:rPr>
              <a:t>Возможные </a:t>
            </a:r>
            <a:r>
              <a:rPr lang="ru-RU" b="1" dirty="0" smtClean="0">
                <a:solidFill>
                  <a:srgbClr val="B45F07"/>
                </a:solidFill>
                <a:latin typeface="Verdana" pitchFamily="34" charset="0"/>
              </a:rPr>
              <a:t>потребители: </a:t>
            </a:r>
            <a:endParaRPr lang="en-US" b="1" dirty="0" smtClean="0">
              <a:solidFill>
                <a:srgbClr val="B45F07"/>
              </a:solidFill>
              <a:latin typeface="Verdana" pitchFamily="34" charset="0"/>
            </a:endParaRPr>
          </a:p>
          <a:p>
            <a:pPr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ru-RU" b="1" dirty="0">
              <a:solidFill>
                <a:srgbClr val="B45F07"/>
              </a:solidFill>
              <a:latin typeface="Verdana" pitchFamily="34" charset="0"/>
            </a:endParaRPr>
          </a:p>
          <a:p>
            <a:pPr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ru-RU" sz="1600" dirty="0">
                <a:solidFill>
                  <a:srgbClr val="B45F07"/>
                </a:solidFill>
                <a:latin typeface="Verdana" pitchFamily="34" charset="0"/>
              </a:rPr>
              <a:t>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  <a:latin typeface="Verdana" pitchFamily="34" charset="0"/>
              </a:rPr>
              <a:t>Казавтодор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Verdana" pitchFamily="34" charset="0"/>
            </a:endParaRPr>
          </a:p>
          <a:p>
            <a:pPr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Verdana" pitchFamily="34" charset="0"/>
              </a:rPr>
              <a:t> Специальные строительные организации</a:t>
            </a:r>
          </a:p>
          <a:p>
            <a:pPr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Verdana" pitchFamily="34" charset="0"/>
              </a:rPr>
              <a:t> Гидротехническое строительство </a:t>
            </a:r>
          </a:p>
          <a:p>
            <a:pPr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Verdana" pitchFamily="34" charset="0"/>
              </a:rPr>
              <a:t> Асфальтобетонные заводы</a:t>
            </a:r>
          </a:p>
          <a:p>
            <a:pPr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endParaRPr lang="ru-RU" dirty="0">
              <a:solidFill>
                <a:srgbClr val="B45F07"/>
              </a:solidFill>
              <a:latin typeface="Verdana" pitchFamily="34" charset="0"/>
            </a:endParaRPr>
          </a:p>
        </p:txBody>
      </p:sp>
      <p:graphicFrame>
        <p:nvGraphicFramePr>
          <p:cNvPr id="18450" name="Group 18"/>
          <p:cNvGraphicFramePr>
            <a:graphicFrameLocks noGrp="1"/>
          </p:cNvGraphicFramePr>
          <p:nvPr/>
        </p:nvGraphicFramePr>
        <p:xfrm>
          <a:off x="785813" y="857250"/>
          <a:ext cx="7643812" cy="1428742"/>
        </p:xfrm>
        <a:graphic>
          <a:graphicData uri="http://schemas.openxmlformats.org/drawingml/2006/table">
            <a:tbl>
              <a:tblPr/>
              <a:tblGrid>
                <a:gridCol w="2776537"/>
                <a:gridCol w="2319338"/>
                <a:gridCol w="2547937"/>
              </a:tblGrid>
              <a:tr h="8704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Спрос/емкость рынка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Целевой сегмент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Доля рынка (%)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583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50 тыс. тонн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строительство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10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4714875"/>
            <a:ext cx="8183563" cy="1050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Конкуренция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0482" name="Содержимое 2"/>
          <p:cNvSpPr>
            <a:spLocks noGrp="1"/>
          </p:cNvSpPr>
          <p:nvPr>
            <p:ph sz="half" idx="1"/>
          </p:nvPr>
        </p:nvSpPr>
        <p:spPr>
          <a:xfrm>
            <a:off x="514350" y="857250"/>
            <a:ext cx="7986713" cy="4214813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ru-RU" sz="1800" b="1" dirty="0" smtClean="0">
                <a:solidFill>
                  <a:srgbClr val="B45F07"/>
                </a:solidFill>
              </a:rPr>
              <a:t>Конкуренты: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ru-RU" sz="1800" b="1" dirty="0" smtClean="0">
              <a:solidFill>
                <a:srgbClr val="B45F07"/>
              </a:solidFill>
            </a:endParaRPr>
          </a:p>
          <a:p>
            <a:pPr marL="0" indent="0" eaLnBrk="1" hangingPunct="1"/>
            <a:r>
              <a:rPr lang="ru-RU" sz="1600" u="sng" dirty="0" smtClean="0">
                <a:solidFill>
                  <a:srgbClr val="7F7F7F"/>
                </a:solidFill>
              </a:rPr>
              <a:t> </a:t>
            </a: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Асфальтовые заводы</a:t>
            </a:r>
          </a:p>
          <a:p>
            <a:pPr marL="0" indent="0" eaLnBrk="1" hangingPunct="1"/>
            <a:endParaRPr lang="ru-RU" sz="1800" dirty="0" smtClean="0">
              <a:solidFill>
                <a:srgbClr val="B45F07"/>
              </a:solidFill>
            </a:endParaRPr>
          </a:p>
          <a:p>
            <a:pPr marL="0" indent="0" eaLnBrk="1" hangingPunct="1"/>
            <a:endParaRPr lang="ru-RU" sz="1800" dirty="0" smtClean="0">
              <a:solidFill>
                <a:srgbClr val="B45F07"/>
              </a:solidFill>
            </a:endParaRPr>
          </a:p>
          <a:p>
            <a:pPr marL="0" indent="0" eaLnBrk="1" hangingPunct="1"/>
            <a:endParaRPr lang="ru-RU" sz="1800" dirty="0" smtClean="0">
              <a:solidFill>
                <a:srgbClr val="B45F07"/>
              </a:solidFill>
            </a:endParaRPr>
          </a:p>
          <a:p>
            <a:pPr marL="0" indent="0" eaLnBrk="1" hangingPunct="1">
              <a:buFont typeface="Wingdings 2" pitchFamily="18" charset="2"/>
              <a:buNone/>
            </a:pPr>
            <a:r>
              <a:rPr lang="ru-RU" sz="1800" b="1" dirty="0" smtClean="0">
                <a:solidFill>
                  <a:srgbClr val="B45F07"/>
                </a:solidFill>
              </a:rPr>
              <a:t>Уровень конкуренции: - </a:t>
            </a:r>
            <a:r>
              <a:rPr lang="ru-RU" sz="2000" b="1" dirty="0" smtClean="0">
                <a:solidFill>
                  <a:srgbClr val="C00000"/>
                </a:solidFill>
              </a:rPr>
              <a:t>слабый</a:t>
            </a:r>
          </a:p>
          <a:p>
            <a:pPr marL="0" indent="0" eaLnBrk="1" hangingPunct="1"/>
            <a:endParaRPr lang="ru-RU" sz="1800" dirty="0" smtClean="0">
              <a:solidFill>
                <a:srgbClr val="B45F07"/>
              </a:solidFill>
            </a:endParaRPr>
          </a:p>
          <a:p>
            <a:pPr marL="0" indent="0" eaLnBrk="1" hangingPunct="1"/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857892"/>
            <a:ext cx="8183562" cy="57148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ru-RU" sz="40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Конкурентные преимущества</a:t>
            </a:r>
            <a:endParaRPr lang="ru-RU" sz="4000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graphicFrame>
        <p:nvGraphicFramePr>
          <p:cNvPr id="21562" name="Group 58"/>
          <p:cNvGraphicFramePr>
            <a:graphicFrameLocks noGrp="1"/>
          </p:cNvGraphicFramePr>
          <p:nvPr>
            <p:ph idx="1"/>
          </p:nvPr>
        </p:nvGraphicFramePr>
        <p:xfrm>
          <a:off x="642910" y="500043"/>
          <a:ext cx="7929618" cy="5285267"/>
        </p:xfrm>
        <a:graphic>
          <a:graphicData uri="http://schemas.openxmlformats.org/drawingml/2006/table">
            <a:tbl>
              <a:tblPr/>
              <a:tblGrid>
                <a:gridCol w="2173118"/>
                <a:gridCol w="3184732"/>
                <a:gridCol w="2571768"/>
              </a:tblGrid>
              <a:tr h="503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Аналог/компания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«Плюсы»/преимущества, достоинства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«Минусы»/недостатки, недочеты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214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45F07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45F07"/>
                          </a:solidFill>
                          <a:effectLst/>
                          <a:latin typeface="Verdana" pitchFamily="34" charset="0"/>
                        </a:rPr>
                        <a:t>Асфальтобетонные заводы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отработанная технология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низкие физико-механические заводы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свойства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4237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имеющееся типовое оборудование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сезонность работы до +5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91733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45F07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данные технологии широко развиты в Западной Европе и США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 аналогов в Республике Казахстан нет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Verdana" pitchFamily="34" charset="0"/>
                        </a:rPr>
                        <a:t>(2)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9173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опытные испытания технологии проведены на территории Западного Казахстана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2515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503054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45F07"/>
                          </a:solidFill>
                          <a:effectLst/>
                          <a:latin typeface="Verdana" pitchFamily="34" charset="0"/>
                        </a:rPr>
                        <a:t>Инновация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Экономия битума до 40%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Verdana" pitchFamily="34" charset="0"/>
                        </a:rPr>
                        <a:t>(1)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Экономия битума до 100% 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Verdana" pitchFamily="34" charset="0"/>
                        </a:rPr>
                        <a:t>(2)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503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Улучшение технологических свойств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503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Улучшения физико-механических свойств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4714875"/>
            <a:ext cx="8183563" cy="1050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Бизнес-модель </a:t>
            </a:r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(1)</a:t>
            </a:r>
            <a:endParaRPr lang="ru-RU" sz="3200" dirty="0">
              <a:solidFill>
                <a:schemeClr val="accent3">
                  <a:lumMod val="75000"/>
                </a:schemeClr>
              </a:solidFill>
              <a:effectLst/>
            </a:endParaRPr>
          </a:p>
        </p:txBody>
      </p:sp>
      <p:graphicFrame>
        <p:nvGraphicFramePr>
          <p:cNvPr id="22584" name="Group 56"/>
          <p:cNvGraphicFramePr>
            <a:graphicFrameLocks noGrp="1"/>
          </p:cNvGraphicFramePr>
          <p:nvPr>
            <p:ph idx="1"/>
          </p:nvPr>
        </p:nvGraphicFramePr>
        <p:xfrm>
          <a:off x="500034" y="1071546"/>
          <a:ext cx="8183562" cy="3328989"/>
        </p:xfrm>
        <a:graphic>
          <a:graphicData uri="http://schemas.openxmlformats.org/drawingml/2006/table">
            <a:tbl>
              <a:tblPr/>
              <a:tblGrid>
                <a:gridCol w="2139950"/>
                <a:gridCol w="1357312"/>
                <a:gridCol w="1412875"/>
                <a:gridCol w="1636713"/>
                <a:gridCol w="1636712"/>
              </a:tblGrid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Показатели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1 год проекта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2 год проекта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3 год проекта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далее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45F07"/>
                          </a:solidFill>
                          <a:effectLst/>
                          <a:latin typeface="Verdana" pitchFamily="34" charset="0"/>
                        </a:rPr>
                        <a:t>Объем продаж, тонн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50 000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50 000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50 000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50 000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45F07"/>
                          </a:solidFill>
                          <a:effectLst/>
                          <a:latin typeface="Verdana" pitchFamily="34" charset="0"/>
                        </a:rPr>
                        <a:t>Цена за ед., тенге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12 800,06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12 800,06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12 800,06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12 800,06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45F07"/>
                          </a:solidFill>
                          <a:effectLst/>
                          <a:latin typeface="Verdana" pitchFamily="34" charset="0"/>
                        </a:rPr>
                        <a:t>Доход / выручка, тыс.тенге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147 693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147 693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147 693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147 693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45F07"/>
                          </a:solidFill>
                          <a:effectLst/>
                          <a:latin typeface="Verdana" pitchFamily="34" charset="0"/>
                        </a:rPr>
                        <a:t>Себестоимость за ед., тенге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9 846,2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9 846,2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9 846,2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9 846,2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45F07"/>
                          </a:solidFill>
                          <a:effectLst/>
                          <a:latin typeface="Verdana" pitchFamily="34" charset="0"/>
                        </a:rPr>
                        <a:t>Операционные затраты, тыс. тенге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110 500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110 500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110 500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Verdana" pitchFamily="34" charset="0"/>
                        </a:rPr>
                        <a:t>110 500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4714875"/>
            <a:ext cx="8183563" cy="1050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Бизнес-модель </a:t>
            </a:r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>(2)</a:t>
            </a:r>
            <a:endParaRPr lang="ru-RU" sz="3200" dirty="0">
              <a:solidFill>
                <a:schemeClr val="accent3">
                  <a:lumMod val="75000"/>
                </a:schemeClr>
              </a:solidFill>
              <a:effectLst/>
            </a:endParaRPr>
          </a:p>
        </p:txBody>
      </p:sp>
      <p:graphicFrame>
        <p:nvGraphicFramePr>
          <p:cNvPr id="22584" name="Group 56"/>
          <p:cNvGraphicFramePr>
            <a:graphicFrameLocks noGrp="1"/>
          </p:cNvGraphicFramePr>
          <p:nvPr>
            <p:ph idx="1"/>
          </p:nvPr>
        </p:nvGraphicFramePr>
        <p:xfrm>
          <a:off x="500034" y="1071546"/>
          <a:ext cx="8183562" cy="3426461"/>
        </p:xfrm>
        <a:graphic>
          <a:graphicData uri="http://schemas.openxmlformats.org/drawingml/2006/table">
            <a:tbl>
              <a:tblPr/>
              <a:tblGrid>
                <a:gridCol w="2139950"/>
                <a:gridCol w="1357312"/>
                <a:gridCol w="1412875"/>
                <a:gridCol w="1636713"/>
                <a:gridCol w="1636712"/>
              </a:tblGrid>
              <a:tr h="725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Показатели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1 год проекта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2 год проекта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3 год проекта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</a:rPr>
                        <a:t>далее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B45F07"/>
                          </a:solidFill>
                          <a:effectLst/>
                          <a:latin typeface="Verdana" pitchFamily="34" charset="0"/>
                        </a:rPr>
                        <a:t>Объем продаж в тоннах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50 000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50 000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50 000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50 000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45F07"/>
                          </a:solidFill>
                          <a:effectLst/>
                          <a:latin typeface="Verdana" pitchFamily="34" charset="0"/>
                        </a:rPr>
                        <a:t>Цена за ед., тенге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9 846,2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9 846,2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9 846,2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9 846,2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45F07"/>
                          </a:solidFill>
                          <a:effectLst/>
                          <a:latin typeface="Verdana" pitchFamily="34" charset="0"/>
                        </a:rPr>
                        <a:t>Доход / выручка, тыс.тенге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113 610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113 610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113 610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113 610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45F07"/>
                          </a:solidFill>
                          <a:effectLst/>
                          <a:latin typeface="Verdana" pitchFamily="34" charset="0"/>
                        </a:rPr>
                        <a:t>Себестоимость за ед., тенге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7 574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7 574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7 574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7 574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45F07"/>
                          </a:solidFill>
                          <a:effectLst/>
                          <a:latin typeface="Verdana" pitchFamily="34" charset="0"/>
                        </a:rPr>
                        <a:t>Операционные затраты, тыс. тенге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85 000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85 000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85 000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Verdana" pitchFamily="34" charset="0"/>
                        </a:rPr>
                        <a:t>85 000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820</TotalTime>
  <Words>708</Words>
  <Application>Microsoft Office PowerPoint</Application>
  <PresentationFormat>Экран (4:3)</PresentationFormat>
  <Paragraphs>184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Название проектов:  (1) Разработка составов и технологии сероасфальтобетона на основе серы, битума и недифицитного заполнителя  (2) Разработка технологии серобетонов и серных мастик на основе серы и заполнителей из техногенного сырья    Вид инновации: материал, технология</vt:lpstr>
      <vt:lpstr>Проблема и ее решение (1)</vt:lpstr>
      <vt:lpstr>Проблема и ее решение (2)</vt:lpstr>
      <vt:lpstr>Сфера применения</vt:lpstr>
      <vt:lpstr>Рынок</vt:lpstr>
      <vt:lpstr>Конкуренция</vt:lpstr>
      <vt:lpstr> Конкурентные преимущества</vt:lpstr>
      <vt:lpstr>Бизнес-модель (1)</vt:lpstr>
      <vt:lpstr>Бизнес-модель (2)</vt:lpstr>
      <vt:lpstr>Бизнес-модель (2)</vt:lpstr>
      <vt:lpstr>Потребность в инвестициях</vt:lpstr>
      <vt:lpstr>Текущий статус проектов и предложение инвестору</vt:lpstr>
    </vt:vector>
  </TitlesOfParts>
  <Company>АО НЦНТИ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</dc:title>
  <dc:creator>User19</dc:creator>
  <cp:lastModifiedBy>User19</cp:lastModifiedBy>
  <cp:revision>100</cp:revision>
  <dcterms:created xsi:type="dcterms:W3CDTF">2015-04-07T05:33:15Z</dcterms:created>
  <dcterms:modified xsi:type="dcterms:W3CDTF">2016-07-04T06:29:46Z</dcterms:modified>
</cp:coreProperties>
</file>