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7"/>
  </p:notesMasterIdLst>
  <p:sldIdLst>
    <p:sldId id="256" r:id="rId2"/>
    <p:sldId id="257" r:id="rId3"/>
    <p:sldId id="258" r:id="rId4"/>
    <p:sldId id="277" r:id="rId5"/>
    <p:sldId id="259" r:id="rId6"/>
    <p:sldId id="262" r:id="rId7"/>
    <p:sldId id="278" r:id="rId8"/>
    <p:sldId id="279" r:id="rId9"/>
    <p:sldId id="275" r:id="rId10"/>
    <p:sldId id="266" r:id="rId11"/>
    <p:sldId id="269" r:id="rId12"/>
    <p:sldId id="271" r:id="rId13"/>
    <p:sldId id="273" r:id="rId14"/>
    <p:sldId id="280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00"/>
    <a:srgbClr val="4B4B4B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6" y="283"/>
      </p:cViewPr>
      <p:guideLst>
        <p:guide orient="horz" pos="240"/>
        <p:guide pos="2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73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6" r:id="rId4"/>
    <p:sldLayoutId id="2147483907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3448050"/>
            <a:ext cx="8890570" cy="917054"/>
          </a:xfrm>
        </p:spPr>
        <p:txBody>
          <a:bodyPr/>
          <a:lstStyle/>
          <a:p>
            <a:r>
              <a:rPr lang="ru-RU" sz="2400" b="1" dirty="0" smtClean="0"/>
              <a:t>НАЦИОНАЛЬНАЯ ПОДПИСКА НА РЕСУРСЫ THOMSON REUTERS ДЛЯ НАУКИ В РЕСПУБЛИКЕ КАЗАХСТАН</a:t>
            </a: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ПРЕДВАРИТЕЛЬНЫЕ ИТОГИ</a:t>
            </a:r>
            <a:br>
              <a:rPr lang="ru-RU" dirty="0" smtClean="0"/>
            </a:br>
            <a:r>
              <a:rPr lang="ru-RU" dirty="0" smtClean="0"/>
              <a:t>10/2011-08/2014</a:t>
            </a:r>
          </a:p>
          <a:p>
            <a:endParaRPr lang="en-US" dirty="0" smtClean="0"/>
          </a:p>
          <a:p>
            <a:r>
              <a:rPr lang="ru-RU" dirty="0" smtClean="0"/>
              <a:t>Октябрь 2014</a:t>
            </a:r>
            <a:endParaRPr lang="ru-RU" dirty="0"/>
          </a:p>
        </p:txBody>
      </p:sp>
      <p:pic>
        <p:nvPicPr>
          <p:cNvPr id="4" name="Picture 3" descr="C:\Users\U0157780\Desktop\RTR2OW6X.jpg"/>
          <p:cNvPicPr/>
          <p:nvPr/>
        </p:nvPicPr>
        <p:blipFill>
          <a:blip r:embed="rId2" cstate="print"/>
          <a:srcRect b="43506"/>
          <a:stretch>
            <a:fillRect/>
          </a:stretch>
        </p:blipFill>
        <p:spPr bwMode="auto">
          <a:xfrm>
            <a:off x="341313" y="381000"/>
            <a:ext cx="8407151" cy="297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производительность Казахстана на фоне других государств Центральной Азии (по данным </a:t>
            </a:r>
            <a:r>
              <a:rPr lang="en-US" dirty="0" err="1" smtClean="0"/>
              <a:t>InCites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" name="Picture 2" descr="D:\Downloads\res output pubs central a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72000" y="1519807"/>
            <a:ext cx="5400000" cy="464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6381328"/>
            <a:ext cx="40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Source: Thomson Reuters </a:t>
            </a:r>
            <a:r>
              <a:rPr lang="en-US" sz="1400" i="1" dirty="0" err="1" smtClean="0"/>
              <a:t>InCItes</a:t>
            </a:r>
            <a:r>
              <a:rPr lang="en-US" sz="1400" i="1" baseline="30000" dirty="0" err="1" smtClean="0"/>
              <a:t>TM</a:t>
            </a:r>
            <a:r>
              <a:rPr lang="en-US" sz="1400" i="1" dirty="0" smtClean="0"/>
              <a:t> 2004-2013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Казахстана в научных публикациях в Центральной Азии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43" y="1484784"/>
            <a:ext cx="8345114" cy="49685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6381328"/>
            <a:ext cx="40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Source: Thomson Reuters </a:t>
            </a:r>
            <a:r>
              <a:rPr lang="en-US" sz="1400" i="1" dirty="0" err="1" smtClean="0"/>
              <a:t>InCItes</a:t>
            </a:r>
            <a:r>
              <a:rPr lang="en-US" sz="1400" i="1" baseline="30000" dirty="0" err="1" smtClean="0"/>
              <a:t>TM</a:t>
            </a:r>
            <a:r>
              <a:rPr lang="en-US" sz="1400" i="1" dirty="0" smtClean="0"/>
              <a:t> 2004-2013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10 стран, с которыми Казахстан проводит совместные исследования</a:t>
            </a:r>
            <a:endParaRPr lang="ru-RU" dirty="0"/>
          </a:p>
        </p:txBody>
      </p:sp>
      <p:pic>
        <p:nvPicPr>
          <p:cNvPr id="3" name="Picture 2" descr="D:\Downloads\intl colla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000" y="1484784"/>
            <a:ext cx="5400000" cy="461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6381328"/>
            <a:ext cx="40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Source: Thomson Reuters </a:t>
            </a:r>
            <a:r>
              <a:rPr lang="en-US" sz="1400" i="1" dirty="0" err="1" smtClean="0"/>
              <a:t>InCItes</a:t>
            </a:r>
            <a:r>
              <a:rPr lang="en-US" sz="1400" i="1" baseline="30000" dirty="0" err="1" smtClean="0"/>
              <a:t>TM</a:t>
            </a:r>
            <a:r>
              <a:rPr lang="en-US" sz="1400" i="1" dirty="0" smtClean="0"/>
              <a:t> 2004-2013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лицензии в других странах</a:t>
            </a:r>
            <a:endParaRPr lang="ru-R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59632" y="1556792"/>
          <a:ext cx="6768752" cy="45365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84376"/>
                <a:gridCol w="3384376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Существующие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/>
                        <a:t>Algeria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/>
                        <a:t>Jordan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/>
                        <a:t>Egypt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/>
                        <a:t>Kuwait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/>
                        <a:t>Morocco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/>
                        <a:t>Oman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/>
                        <a:t>Qatar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/>
                        <a:t>Saudi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Arabia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/>
                        <a:t>United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Arab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Emirates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/>
                        <a:t>Turkey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предложения компании </a:t>
            </a:r>
            <a:r>
              <a:rPr lang="en-US" dirty="0" smtClean="0"/>
              <a:t>Thomson Reuters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 Citation Index</a:t>
            </a:r>
          </a:p>
          <a:p>
            <a:r>
              <a:rPr lang="en-US" dirty="0" err="1" smtClean="0"/>
              <a:t>InCites</a:t>
            </a:r>
            <a:endParaRPr lang="en-US" dirty="0" smtClean="0"/>
          </a:p>
          <a:p>
            <a:r>
              <a:rPr lang="en-US" dirty="0" smtClean="0"/>
              <a:t>Thomson Innovation – </a:t>
            </a:r>
            <a:r>
              <a:rPr lang="ru-RU" dirty="0" smtClean="0"/>
              <a:t>более 50 млн. патентов</a:t>
            </a:r>
          </a:p>
          <a:p>
            <a:r>
              <a:rPr lang="en-US" dirty="0" smtClean="0"/>
              <a:t>Russian Citation Index </a:t>
            </a:r>
            <a:r>
              <a:rPr lang="ru-RU" dirty="0" smtClean="0"/>
              <a:t>на платформе </a:t>
            </a:r>
            <a:r>
              <a:rPr lang="en-US" dirty="0" smtClean="0"/>
              <a:t>Web of Science </a:t>
            </a:r>
            <a:r>
              <a:rPr lang="ru-RU" dirty="0" smtClean="0"/>
              <a:t> ожидаемый выход 2015 год порядка 1000 лучших научных журналов на русском языке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1600" y="1916832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Данные по публикационной активности казахстанских исследователей однозначно свидетельствуют о том, что, как никогда раньше, наука в Республике Казахстан находится в состоянии активного подъема и развития, демонстрируя высокую степень </a:t>
            </a:r>
            <a:r>
              <a:rPr lang="ru-RU" dirty="0" err="1" smtClean="0"/>
              <a:t>интегрированности</a:t>
            </a:r>
            <a:r>
              <a:rPr lang="ru-RU" dirty="0" smtClean="0"/>
              <a:t> в международное информационное пространство. </a:t>
            </a:r>
          </a:p>
          <a:p>
            <a:endParaRPr lang="ru-RU" dirty="0" smtClean="0"/>
          </a:p>
          <a:p>
            <a:r>
              <a:rPr lang="ru-RU" dirty="0" smtClean="0"/>
              <a:t>В компании </a:t>
            </a:r>
            <a:r>
              <a:rPr lang="en-US" dirty="0" smtClean="0"/>
              <a:t>Thomson Reuters</a:t>
            </a:r>
            <a:r>
              <a:rPr lang="ru-RU" dirty="0" smtClean="0"/>
              <a:t> мы верим, что эти успехи стали возможны благодаря совместным усилиям и сотрудничеству руководства Республики и нашей компании. Вместе нам важно сохранить этот импульс для обеспечения дальнейшего устойчивого развития науки в Республики Казахстан.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Национальная подписка в 2011-2014 </a:t>
            </a:r>
            <a:r>
              <a:rPr lang="ru-RU" dirty="0" err="1" smtClean="0"/>
              <a:t>гг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09117" y="1484784"/>
            <a:ext cx="7344816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</a:pPr>
            <a:r>
              <a:rPr lang="ru-RU" sz="2400" dirty="0" smtClean="0"/>
              <a:t>Доступ открыт для 368 организаций по всему Казахстану к наиболее востребованным ресурсам компании </a:t>
            </a:r>
            <a:r>
              <a:rPr lang="en-US" sz="2400" dirty="0" smtClean="0"/>
              <a:t>Thomson Reuters:</a:t>
            </a:r>
          </a:p>
          <a:p>
            <a:pPr marL="714375" lvl="1" indent="-25717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/>
              <a:t>Web </a:t>
            </a:r>
            <a:r>
              <a:rPr lang="ru-RU" sz="2400" dirty="0" err="1" smtClean="0"/>
              <a:t>of</a:t>
            </a:r>
            <a:r>
              <a:rPr lang="ru-RU" sz="2400" dirty="0" smtClean="0"/>
              <a:t> Science </a:t>
            </a:r>
            <a:r>
              <a:rPr lang="en-US" sz="2400" dirty="0" smtClean="0"/>
              <a:t>Core Collection</a:t>
            </a:r>
          </a:p>
          <a:p>
            <a:pPr marL="714375" lvl="1" indent="-25717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/>
              <a:t>MEDLINE</a:t>
            </a:r>
            <a:endParaRPr lang="en-US" sz="2400" dirty="0" smtClean="0"/>
          </a:p>
          <a:p>
            <a:pPr marL="714375" lvl="1" indent="-25717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err="1" smtClean="0"/>
              <a:t>SciELO</a:t>
            </a:r>
            <a:endParaRPr lang="en-US" sz="2400" dirty="0" smtClean="0"/>
          </a:p>
          <a:p>
            <a:pPr marL="714375" lvl="1" indent="-25717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err="1" smtClean="0"/>
              <a:t>Derwent</a:t>
            </a:r>
            <a:r>
              <a:rPr lang="en-US" sz="2400" dirty="0" smtClean="0"/>
              <a:t> Innovations Index</a:t>
            </a:r>
          </a:p>
          <a:p>
            <a:pPr marL="714375" lvl="1" indent="-25717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/>
              <a:t>Journal Citation Reports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КРАТКО ОБ ИТОГАХ НАЦИОНАЛЬНОГО ДОСТУПА К </a:t>
            </a:r>
            <a:br>
              <a:rPr lang="ru-RU" sz="2400" dirty="0" smtClean="0"/>
            </a:br>
            <a:r>
              <a:rPr lang="ru-RU" sz="2400" dirty="0" smtClean="0"/>
              <a:t>WEB OF SCIENCE В РЕСПУБЛИКЕ КАЗАХСТАН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Knowledge Regular" pitchFamily="34" charset="0"/>
                <a:ea typeface="MS Mincho" pitchFamily="49" charset="-128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219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171567" cy="4218613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59256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СТАТИСТИКА ИСПОЛЬЗОВАНИЯ ПЛАТФОРМЫ </a:t>
            </a:r>
            <a:br>
              <a:rPr lang="ru-RU" sz="2400" dirty="0" smtClean="0"/>
            </a:br>
            <a:r>
              <a:rPr lang="ru-RU" sz="2400" dirty="0" smtClean="0"/>
              <a:t>WEB OF </a:t>
            </a:r>
            <a:r>
              <a:rPr lang="en-US" sz="2400" dirty="0" smtClean="0"/>
              <a:t>SCIENCE</a:t>
            </a:r>
            <a:r>
              <a:rPr lang="ru-RU" sz="2400" dirty="0" smtClean="0"/>
              <a:t> В РЕСПУБЛИКЕ КАЗАХСТАН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По сравнению с показателями использования платформы </a:t>
            </a:r>
            <a:r>
              <a:rPr lang="en-US" sz="2000" dirty="0" smtClean="0"/>
              <a:t>Web of Science</a:t>
            </a:r>
            <a:r>
              <a:rPr lang="ru-RU" sz="2000" dirty="0" smtClean="0"/>
              <a:t>, представленные в предыдущем нашем отчете за сентябрь 2013 г., текущие значения фактически удвоились за столь небольшой период времени. </a:t>
            </a:r>
          </a:p>
          <a:p>
            <a:r>
              <a:rPr lang="ru-RU" sz="2000" dirty="0" smtClean="0"/>
              <a:t>За первые 8 месяцев 2014 года количество заходов на платформу превысило этот же показатель за весь 2012 год (первый полный год использования ресурсом). </a:t>
            </a:r>
          </a:p>
          <a:p>
            <a:r>
              <a:rPr lang="ru-RU" sz="2000" dirty="0" smtClean="0"/>
              <a:t>В целом, динамика роста позитивная, и мы ожидаем существенного увеличения заходов и запросов к концу года.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период 10/2011 – 08/2014 наиболее активно пользовались платформой Web of </a:t>
            </a:r>
            <a:r>
              <a:rPr lang="en-US" dirty="0" smtClean="0"/>
              <a:t>Science</a:t>
            </a:r>
            <a:r>
              <a:rPr lang="ru-RU" dirty="0" smtClean="0"/>
              <a:t> следующие организации: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67644" y="1299936"/>
            <a:ext cx="680475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spcAft>
                <a:spcPts val="1200"/>
              </a:spcAft>
            </a:pPr>
            <a:r>
              <a:rPr lang="ru-RU" sz="1600" dirty="0" smtClean="0">
                <a:latin typeface="+mn-lt"/>
                <a:cs typeface="Arial" pitchFamily="34" charset="0"/>
              </a:rPr>
              <a:t>•	</a:t>
            </a:r>
            <a:r>
              <a:rPr lang="ru-RU" sz="1600" b="1" dirty="0" smtClean="0">
                <a:latin typeface="+mn-lt"/>
                <a:cs typeface="Arial" pitchFamily="34" charset="0"/>
              </a:rPr>
              <a:t>Казахский национальный университет имени </a:t>
            </a:r>
            <a:r>
              <a:rPr lang="ru-RU" sz="1600" b="1" dirty="0" err="1" smtClean="0">
                <a:latin typeface="+mn-lt"/>
                <a:cs typeface="Arial" pitchFamily="34" charset="0"/>
              </a:rPr>
              <a:t>аль-Фараби</a:t>
            </a:r>
            <a:endParaRPr lang="ru-RU" sz="1600" b="1" dirty="0" smtClean="0">
              <a:latin typeface="+mn-lt"/>
              <a:cs typeface="Arial" pitchFamily="34" charset="0"/>
            </a:endParaRPr>
          </a:p>
          <a:p>
            <a:pPr marL="457200" lvl="0" indent="-457200">
              <a:spcAft>
                <a:spcPts val="1200"/>
              </a:spcAft>
            </a:pPr>
            <a:r>
              <a:rPr lang="ru-RU" sz="1600" b="1" dirty="0" smtClean="0">
                <a:latin typeface="+mn-lt"/>
                <a:cs typeface="Arial" pitchFamily="34" charset="0"/>
              </a:rPr>
              <a:t>•	</a:t>
            </a:r>
            <a:r>
              <a:rPr lang="ru-RU" sz="1600" b="1" dirty="0" err="1" smtClean="0">
                <a:latin typeface="+mn-lt"/>
                <a:cs typeface="Arial" pitchFamily="34" charset="0"/>
              </a:rPr>
              <a:t>Атырауский</a:t>
            </a:r>
            <a:r>
              <a:rPr lang="ru-RU" sz="1600" b="1" dirty="0" smtClean="0">
                <a:latin typeface="+mn-lt"/>
                <a:cs typeface="Arial" pitchFamily="34" charset="0"/>
              </a:rPr>
              <a:t> государственный университет им. </a:t>
            </a:r>
            <a:r>
              <a:rPr lang="ru-RU" sz="1600" b="1" dirty="0" err="1" smtClean="0">
                <a:latin typeface="+mn-lt"/>
                <a:cs typeface="Arial" pitchFamily="34" charset="0"/>
              </a:rPr>
              <a:t>Х.Досмухамедова</a:t>
            </a:r>
            <a:endParaRPr lang="ru-RU" sz="1600" b="1" dirty="0" smtClean="0">
              <a:latin typeface="+mn-lt"/>
              <a:cs typeface="Arial" pitchFamily="34" charset="0"/>
            </a:endParaRPr>
          </a:p>
          <a:p>
            <a:pPr marL="457200" lvl="0" indent="-457200">
              <a:spcAft>
                <a:spcPts val="1200"/>
              </a:spcAft>
            </a:pPr>
            <a:r>
              <a:rPr lang="ru-RU" sz="1600" b="1" dirty="0" smtClean="0">
                <a:latin typeface="+mn-lt"/>
                <a:cs typeface="Arial" pitchFamily="34" charset="0"/>
              </a:rPr>
              <a:t>•	Назарбаев Университет</a:t>
            </a:r>
          </a:p>
          <a:p>
            <a:pPr marL="457200" lvl="0" indent="-457200">
              <a:spcAft>
                <a:spcPts val="1200"/>
              </a:spcAft>
            </a:pPr>
            <a:r>
              <a:rPr lang="ru-RU" sz="1600" b="1" dirty="0" smtClean="0">
                <a:latin typeface="+mn-lt"/>
                <a:cs typeface="Arial" pitchFamily="34" charset="0"/>
              </a:rPr>
              <a:t>•	Национальный центр научно-технической информации</a:t>
            </a:r>
          </a:p>
          <a:p>
            <a:pPr marL="457200" lvl="0" indent="-457200">
              <a:spcAft>
                <a:spcPts val="1200"/>
              </a:spcAft>
            </a:pPr>
            <a:r>
              <a:rPr lang="ru-RU" sz="1600" b="1" dirty="0" smtClean="0">
                <a:latin typeface="+mn-lt"/>
                <a:cs typeface="Arial" pitchFamily="34" charset="0"/>
              </a:rPr>
              <a:t>•	</a:t>
            </a:r>
            <a:r>
              <a:rPr lang="ru-RU" sz="1600" b="1" dirty="0" err="1" smtClean="0">
                <a:latin typeface="+mn-lt"/>
                <a:cs typeface="Arial" pitchFamily="34" charset="0"/>
              </a:rPr>
              <a:t>Жетысуский</a:t>
            </a:r>
            <a:r>
              <a:rPr lang="ru-RU" sz="1600" b="1" dirty="0" smtClean="0">
                <a:latin typeface="+mn-lt"/>
                <a:cs typeface="Arial" pitchFamily="34" charset="0"/>
              </a:rPr>
              <a:t> государственный университет имени И. </a:t>
            </a:r>
            <a:r>
              <a:rPr lang="ru-RU" sz="1600" b="1" dirty="0" err="1" smtClean="0">
                <a:latin typeface="+mn-lt"/>
                <a:cs typeface="Arial" pitchFamily="34" charset="0"/>
              </a:rPr>
              <a:t>Жансугурова</a:t>
            </a:r>
            <a:endParaRPr lang="ru-RU" sz="1600" b="1" dirty="0" smtClean="0">
              <a:latin typeface="+mn-lt"/>
              <a:cs typeface="Arial" pitchFamily="34" charset="0"/>
            </a:endParaRPr>
          </a:p>
          <a:p>
            <a:pPr marL="457200" lvl="0" indent="-457200">
              <a:spcAft>
                <a:spcPts val="1200"/>
              </a:spcAft>
            </a:pPr>
            <a:r>
              <a:rPr lang="ru-RU" sz="1600" b="1" dirty="0" smtClean="0">
                <a:latin typeface="+mn-lt"/>
                <a:cs typeface="Arial" pitchFamily="34" charset="0"/>
              </a:rPr>
              <a:t>•	Евразийский национальный университет им. Л.Н.Гумилева</a:t>
            </a:r>
          </a:p>
          <a:p>
            <a:pPr marL="457200" lvl="0" indent="-457200">
              <a:spcAft>
                <a:spcPts val="1200"/>
              </a:spcAft>
            </a:pPr>
            <a:r>
              <a:rPr lang="ru-RU" sz="1600" b="1" dirty="0" smtClean="0">
                <a:latin typeface="+mn-lt"/>
                <a:cs typeface="Arial" pitchFamily="34" charset="0"/>
              </a:rPr>
              <a:t>•	</a:t>
            </a:r>
            <a:r>
              <a:rPr lang="ru-RU" sz="1600" b="1" dirty="0" err="1" smtClean="0">
                <a:latin typeface="+mn-lt"/>
                <a:cs typeface="Arial" pitchFamily="34" charset="0"/>
              </a:rPr>
              <a:t>Западно-Казахстанский</a:t>
            </a:r>
            <a:r>
              <a:rPr lang="ru-RU" sz="1600" b="1" dirty="0" smtClean="0">
                <a:latin typeface="+mn-lt"/>
                <a:cs typeface="Arial" pitchFamily="34" charset="0"/>
              </a:rPr>
              <a:t> государственный медицинский университет им. </a:t>
            </a:r>
            <a:r>
              <a:rPr lang="ru-RU" sz="1600" b="1" dirty="0" err="1" smtClean="0">
                <a:latin typeface="+mn-lt"/>
                <a:cs typeface="Arial" pitchFamily="34" charset="0"/>
              </a:rPr>
              <a:t>М.Оспанова</a:t>
            </a:r>
            <a:endParaRPr lang="ru-RU" sz="1600" b="1" dirty="0" smtClean="0">
              <a:latin typeface="+mn-lt"/>
              <a:cs typeface="Arial" pitchFamily="34" charset="0"/>
            </a:endParaRPr>
          </a:p>
          <a:p>
            <a:pPr marL="457200" lvl="0" indent="-457200">
              <a:spcAft>
                <a:spcPts val="1200"/>
              </a:spcAft>
            </a:pPr>
            <a:r>
              <a:rPr lang="ru-RU" sz="1600" b="1" dirty="0" smtClean="0">
                <a:latin typeface="+mn-lt"/>
                <a:cs typeface="Arial" pitchFamily="34" charset="0"/>
              </a:rPr>
              <a:t>•	Карагандинский государственный университет имени академика Е. А. </a:t>
            </a:r>
            <a:r>
              <a:rPr lang="ru-RU" sz="1600" b="1" dirty="0" err="1" smtClean="0">
                <a:latin typeface="+mn-lt"/>
                <a:cs typeface="Arial" pitchFamily="34" charset="0"/>
              </a:rPr>
              <a:t>Букетова</a:t>
            </a:r>
            <a:endParaRPr lang="ru-RU" sz="1600" b="1" dirty="0" smtClean="0">
              <a:latin typeface="+mn-lt"/>
              <a:cs typeface="Arial" pitchFamily="34" charset="0"/>
            </a:endParaRPr>
          </a:p>
          <a:p>
            <a:pPr marL="457200" lvl="0" indent="-457200">
              <a:spcAft>
                <a:spcPts val="1200"/>
              </a:spcAft>
            </a:pPr>
            <a:r>
              <a:rPr lang="ru-RU" sz="1600" b="1" dirty="0" smtClean="0">
                <a:latin typeface="+mn-lt"/>
                <a:cs typeface="Arial" pitchFamily="34" charset="0"/>
              </a:rPr>
              <a:t>•	Карагандинский государственный технический университет</a:t>
            </a:r>
          </a:p>
          <a:p>
            <a:pPr marL="457200" lvl="0" indent="-457200">
              <a:spcAft>
                <a:spcPts val="1200"/>
              </a:spcAft>
            </a:pPr>
            <a:r>
              <a:rPr lang="ru-RU" sz="1600" b="1" dirty="0" smtClean="0">
                <a:latin typeface="+mn-lt"/>
                <a:cs typeface="Arial" pitchFamily="34" charset="0"/>
              </a:rPr>
              <a:t>•	Казахский экономический университет имени Т. Рыскулова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ОБУЧЕНИЕ ПОЛЬЗОВАТЕЛЕЙ В РЕСПУБЛИКЕ КАЗАХСТАН, ПРЕДОСТАВЛЕННОЕ В РАМКАХ ПОДПИСКИ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09117" y="1484784"/>
            <a:ext cx="7344816" cy="511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ru-RU" sz="1500" dirty="0" smtClean="0"/>
              <a:t>Компания Thomson Reuters в рамках подписки обеспечивает информационную и техническую поддержку пользователей, включая, но часто не ограничиваясь, приведенными ниже мероприятиями:</a:t>
            </a:r>
          </a:p>
          <a:p>
            <a:pPr marL="266700" indent="-266700">
              <a:lnSpc>
                <a:spcPct val="120000"/>
              </a:lnSpc>
              <a:spcAft>
                <a:spcPts val="1200"/>
              </a:spcAft>
              <a:buClr>
                <a:schemeClr val="tx2"/>
              </a:buClr>
            </a:pPr>
            <a:r>
              <a:rPr lang="ru-RU" sz="1500" dirty="0" smtClean="0"/>
              <a:t>•	проведение обучающих семинаров в организациях, имеющих доступ к платформе Web of Science (преимущественно, специализированных семинаров по теме «Как публиковать статьи в журналах с </a:t>
            </a:r>
            <a:r>
              <a:rPr lang="ru-RU" sz="1500" dirty="0" err="1" smtClean="0"/>
              <a:t>импакт-фактором</a:t>
            </a:r>
            <a:r>
              <a:rPr lang="ru-RU" sz="1500" dirty="0" smtClean="0"/>
              <a:t>»)</a:t>
            </a:r>
          </a:p>
          <a:p>
            <a:pPr marL="266700" indent="-266700">
              <a:lnSpc>
                <a:spcPct val="120000"/>
              </a:lnSpc>
              <a:spcAft>
                <a:spcPts val="1200"/>
              </a:spcAft>
              <a:buClr>
                <a:schemeClr val="tx2"/>
              </a:buClr>
            </a:pPr>
            <a:r>
              <a:rPr lang="ru-RU" sz="1500" dirty="0" smtClean="0"/>
              <a:t>•	проведение регулярных открытых </a:t>
            </a:r>
            <a:r>
              <a:rPr lang="ru-RU" sz="1500" dirty="0" err="1" smtClean="0"/>
              <a:t>онлайн-семинаров</a:t>
            </a:r>
            <a:r>
              <a:rPr lang="ru-RU" sz="1500" dirty="0" smtClean="0"/>
              <a:t> (</a:t>
            </a:r>
            <a:r>
              <a:rPr lang="ru-RU" sz="1500" dirty="0" err="1" smtClean="0"/>
              <a:t>вебинаров</a:t>
            </a:r>
            <a:r>
              <a:rPr lang="ru-RU" sz="1500" dirty="0" smtClean="0"/>
              <a:t>) по ресурсам</a:t>
            </a:r>
          </a:p>
          <a:p>
            <a:pPr marL="266700" indent="-266700">
              <a:lnSpc>
                <a:spcPct val="120000"/>
              </a:lnSpc>
              <a:spcAft>
                <a:spcPts val="1200"/>
              </a:spcAft>
              <a:buClr>
                <a:schemeClr val="tx2"/>
              </a:buClr>
            </a:pPr>
            <a:r>
              <a:rPr lang="ru-RU" sz="1500" dirty="0" smtClean="0"/>
              <a:t>•	предоставление информации об использовании ресурсов (материалы, руководства, видео-уроки, а также записи </a:t>
            </a:r>
            <a:r>
              <a:rPr lang="ru-RU" sz="1500" dirty="0" err="1" smtClean="0"/>
              <a:t>онлайн-семинаров</a:t>
            </a:r>
            <a:r>
              <a:rPr lang="ru-RU" sz="1500" dirty="0" smtClean="0"/>
              <a:t>) на портале </a:t>
            </a:r>
            <a:r>
              <a:rPr lang="ru-RU" sz="1500" dirty="0" err="1" smtClean="0"/>
              <a:t>wokinfo.com</a:t>
            </a:r>
            <a:r>
              <a:rPr lang="ru-RU" sz="1500" dirty="0" smtClean="0"/>
              <a:t> (на английском языке) и </a:t>
            </a:r>
            <a:r>
              <a:rPr lang="ru-RU" sz="1500" dirty="0" err="1" smtClean="0"/>
              <a:t>wokinfo.com</a:t>
            </a:r>
            <a:r>
              <a:rPr lang="ru-RU" sz="1500" dirty="0" smtClean="0"/>
              <a:t>/</a:t>
            </a:r>
            <a:r>
              <a:rPr lang="ru-RU" sz="1500" dirty="0" err="1" smtClean="0"/>
              <a:t>russian</a:t>
            </a:r>
            <a:r>
              <a:rPr lang="ru-RU" sz="1500" dirty="0" smtClean="0"/>
              <a:t> (на русском языке)</a:t>
            </a:r>
          </a:p>
          <a:p>
            <a:pPr marL="266700" indent="-266700">
              <a:lnSpc>
                <a:spcPct val="120000"/>
              </a:lnSpc>
              <a:spcAft>
                <a:spcPts val="1200"/>
              </a:spcAft>
              <a:buClr>
                <a:schemeClr val="tx2"/>
              </a:buClr>
            </a:pPr>
            <a:r>
              <a:rPr lang="ru-RU" sz="1500" dirty="0" smtClean="0"/>
              <a:t>•	техническая поддержка пользователей по запросам непосредственно с платформы Web of Science (раздел </a:t>
            </a:r>
            <a:r>
              <a:rPr lang="ru-RU" sz="1500" dirty="0" err="1" smtClean="0"/>
              <a:t>Feedback</a:t>
            </a:r>
            <a:r>
              <a:rPr lang="ru-RU" sz="1500" dirty="0" smtClean="0"/>
              <a:t> &amp; Support; на английском языке) и на сайте </a:t>
            </a:r>
            <a:r>
              <a:rPr lang="ru-RU" sz="1500" dirty="0" err="1" smtClean="0"/>
              <a:t>wokinfo.com</a:t>
            </a:r>
            <a:r>
              <a:rPr lang="ru-RU" sz="1500" dirty="0" smtClean="0"/>
              <a:t>/</a:t>
            </a:r>
            <a:r>
              <a:rPr lang="ru-RU" sz="1500" dirty="0" err="1" smtClean="0"/>
              <a:t>russian</a:t>
            </a:r>
            <a:r>
              <a:rPr lang="ru-RU" sz="1500" dirty="0" smtClean="0"/>
              <a:t> в разделе «Задать вопрос» (на русском языке)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Очные семинары, проведенные сотрудниками компании </a:t>
            </a:r>
            <a:r>
              <a:rPr lang="en-US" sz="2400" b="1" dirty="0" smtClean="0"/>
              <a:t>Thomson Reuters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9592" y="1585976"/>
          <a:ext cx="7344817" cy="4673057"/>
        </p:xfrm>
        <a:graphic>
          <a:graphicData uri="http://schemas.openxmlformats.org/drawingml/2006/table">
            <a:tbl>
              <a:tblPr/>
              <a:tblGrid>
                <a:gridCol w="2447609"/>
                <a:gridCol w="2448604"/>
                <a:gridCol w="2448604"/>
              </a:tblGrid>
              <a:tr h="479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Knowledge Medium"/>
                          <a:ea typeface="Times New Roman"/>
                          <a:cs typeface="Arial"/>
                        </a:rPr>
                        <a:t>Город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Knowledge Medium"/>
                          <a:ea typeface="Times New Roman"/>
                          <a:cs typeface="Arial"/>
                        </a:rPr>
                        <a:t>Количество организаций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Knowledge Medium"/>
                          <a:ea typeface="Times New Roman"/>
                          <a:cs typeface="Arial"/>
                        </a:rPr>
                        <a:t>Количество участников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100"/>
                    </a:solidFill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Актау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150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Актобе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4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308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Алматы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17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1650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Астана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13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1190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Атырау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3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117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Караганда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3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252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Костанай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3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162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Кызылорда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94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Павлодар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2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431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Семей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3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488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Шымкент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6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806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Талдыкорган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81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Тараз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4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302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Туркестан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230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Уральск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4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285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Усть-Каменогорск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2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6666"/>
                          </a:solidFill>
                          <a:latin typeface="Knowledge Regular"/>
                          <a:ea typeface="Times New Roman"/>
                          <a:cs typeface="Arial"/>
                        </a:rPr>
                        <a:t>101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Knowledge Medium"/>
                          <a:ea typeface="Times New Roman"/>
                          <a:cs typeface="Arial"/>
                        </a:rPr>
                        <a:t>ИТОГО 16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Knowledge Medium"/>
                          <a:ea typeface="Times New Roman"/>
                          <a:cs typeface="Arial"/>
                        </a:rPr>
                        <a:t>ИТОГО 6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latin typeface="Knowledge Medium"/>
                          <a:ea typeface="Times New Roman"/>
                          <a:cs typeface="Arial"/>
                        </a:rPr>
                        <a:t>8</a:t>
                      </a:r>
                      <a:endParaRPr lang="en-US" sz="1400" b="1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Knowledge Medium"/>
                          <a:ea typeface="Times New Roman"/>
                          <a:cs typeface="Arial"/>
                        </a:rPr>
                        <a:t>ИТОГО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Knowledge Medium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Knowledge Medium"/>
                          <a:ea typeface="Times New Roman"/>
                          <a:cs typeface="Arial"/>
                        </a:rPr>
                        <a:t>647</a:t>
                      </a:r>
                      <a:endParaRPr lang="en-US" sz="1400" b="1" dirty="0">
                        <a:latin typeface="Knowledge Ligh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1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Онлайн</a:t>
            </a:r>
            <a:r>
              <a:rPr lang="ru-RU" dirty="0" smtClean="0"/>
              <a:t> семинары компании </a:t>
            </a:r>
            <a:r>
              <a:rPr lang="en-US" dirty="0" smtClean="0"/>
              <a:t>Thomson Reuters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период действия национальной лицензии специалисты </a:t>
            </a:r>
            <a:r>
              <a:rPr lang="en-US" dirty="0" smtClean="0"/>
              <a:t>Thomson Reuters</a:t>
            </a:r>
            <a:r>
              <a:rPr lang="ru-RU" dirty="0" smtClean="0"/>
              <a:t> провели 190 </a:t>
            </a:r>
            <a:r>
              <a:rPr lang="ru-RU" dirty="0" err="1" smtClean="0"/>
              <a:t>онлайн-семинара</a:t>
            </a:r>
            <a:r>
              <a:rPr lang="ru-RU" dirty="0" smtClean="0"/>
              <a:t>, в которых приняло участие более 9 тысяч участников из 37 городов РК и более чем 300 организаций (в том числе и из тех, где проводились лекции «Как публиковать статьи в журналах с </a:t>
            </a:r>
            <a:r>
              <a:rPr lang="ru-RU" dirty="0" err="1" smtClean="0"/>
              <a:t>импакт-фактором</a:t>
            </a:r>
            <a:r>
              <a:rPr lang="ru-RU" dirty="0" smtClean="0"/>
              <a:t>»). </a:t>
            </a:r>
            <a:endParaRPr lang="en-US" dirty="0" smtClean="0"/>
          </a:p>
          <a:p>
            <a:r>
              <a:rPr lang="ru-RU" dirty="0" smtClean="0"/>
              <a:t>Многие участники очных и заочных семинаров обладают сертификатами, подтверждающие их участие. Подробные отчеты по проведенным обучающим мероприятиям регулярно направлялись НЦНТИ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Наличие доступа к ресурсам </a:t>
            </a:r>
            <a:r>
              <a:rPr lang="en-US" sz="2400" dirty="0" smtClean="0"/>
              <a:t>Thomson Reuters </a:t>
            </a:r>
            <a:r>
              <a:rPr lang="ru-RU" sz="2400" dirty="0" smtClean="0"/>
              <a:t>положительно отразилось на научных публикациях из Казахстана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00800" cy="4248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2873</TotalTime>
  <Words>527</Words>
  <Application>Microsoft Office PowerPoint</Application>
  <PresentationFormat>Экран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blank</vt:lpstr>
      <vt:lpstr>НАЦИОНАЛЬНАЯ ПОДПИСКА НА РЕСУРСЫ THOMSON REUTERS ДЛЯ НАУКИ В РЕСПУБЛИКЕ КАЗАХСТАН</vt:lpstr>
      <vt:lpstr>Национальная подписка в 2011-2014 гг.</vt:lpstr>
      <vt:lpstr>КРАТКО ОБ ИТОГАХ НАЦИОНАЛЬНОГО ДОСТУПА К  WEB OF SCIENCE В РЕСПУБЛИКЕ КАЗАХСТАН</vt:lpstr>
      <vt:lpstr>СТАТИСТИКА ИСПОЛЬЗОВАНИЯ ПЛАТФОРМЫ  WEB OF SCIENCE В РЕСПУБЛИКЕ КАЗАХСТАН </vt:lpstr>
      <vt:lpstr>За период 10/2011 – 08/2014 наиболее активно пользовались платформой Web of Science следующие организации:</vt:lpstr>
      <vt:lpstr>ОБУЧЕНИЕ ПОЛЬЗОВАТЕЛЕЙ В РЕСПУБЛИКЕ КАЗАХСТАН, ПРЕДОСТАВЛЕННОЕ В РАМКАХ ПОДПИСКИ</vt:lpstr>
      <vt:lpstr>Очные семинары, проведенные сотрудниками компании Thomson Reuters</vt:lpstr>
      <vt:lpstr>Онлайн семинары компании Thomson Reuters</vt:lpstr>
      <vt:lpstr>Наличие доступа к ресурсам Thomson Reuters положительно отразилось на научных публикациях из Казахстана</vt:lpstr>
      <vt:lpstr>Научная производительность Казахстана на фоне других государств Центральной Азии (по данным InCites)</vt:lpstr>
      <vt:lpstr>Доля Казахстана в научных публикациях в Центральной Азии</vt:lpstr>
      <vt:lpstr>Топ 10 стран, с которыми Казахстан проводит совместные исследования</vt:lpstr>
      <vt:lpstr>Национальные лицензии в других странах</vt:lpstr>
      <vt:lpstr>Новые предложения компании Thomson Reuters</vt:lpstr>
      <vt:lpstr>Выводы</vt:lpstr>
    </vt:vector>
  </TitlesOfParts>
  <Company>Thomson Reuters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DEAL IN KAZAKHSTAN RESULTS OF THE THREE YEAR CONTRACT</dc:title>
  <dc:creator>Sergey Paramonov</dc:creator>
  <cp:lastModifiedBy>vp6</cp:lastModifiedBy>
  <cp:revision>10</cp:revision>
  <dcterms:created xsi:type="dcterms:W3CDTF">2014-07-02T08:22:42Z</dcterms:created>
  <dcterms:modified xsi:type="dcterms:W3CDTF">2014-10-22T02:38:14Z</dcterms:modified>
</cp:coreProperties>
</file>