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7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9" d="100"/>
          <a:sy n="69" d="100"/>
        </p:scale>
        <p:origin x="-1518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7633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8286808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Название проекта: </a:t>
            </a:r>
            <a:r>
              <a:rPr lang="en-US" sz="2400" dirty="0">
                <a:effectLst/>
              </a:rPr>
              <a:t>Ресурсосберегающая </a:t>
            </a:r>
            <a:r>
              <a:rPr lang="en-US" sz="2400" dirty="0" err="1">
                <a:effectLst/>
              </a:rPr>
              <a:t>технология</a:t>
            </a:r>
            <a:r>
              <a:rPr lang="en-US" sz="2400" dirty="0">
                <a:effectLst/>
              </a:rPr>
              <a:t> получение </a:t>
            </a:r>
            <a:r>
              <a:rPr lang="en-US" sz="2400" dirty="0" err="1">
                <a:effectLst/>
              </a:rPr>
              <a:t>бетонов</a:t>
            </a:r>
            <a:r>
              <a:rPr lang="en-US" sz="2400" dirty="0">
                <a:effectLst/>
              </a:rPr>
              <a:t> </a:t>
            </a:r>
            <a:r>
              <a:rPr lang="ru-RU" sz="2400" dirty="0" smtClean="0">
                <a:effectLst/>
              </a:rPr>
              <a:t>из </a:t>
            </a:r>
            <a:r>
              <a:rPr lang="en-US" sz="2400" dirty="0" err="1" smtClean="0">
                <a:effectLst/>
              </a:rPr>
              <a:t>фосфорношлаковых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вяжущих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и полиминеральных </a:t>
            </a:r>
            <a:r>
              <a:rPr lang="en-US" sz="2400" dirty="0">
                <a:effectLst/>
              </a:rPr>
              <a:t>барханных </a:t>
            </a:r>
            <a:r>
              <a:rPr lang="en-US" sz="2400" dirty="0" err="1">
                <a:effectLst/>
              </a:rPr>
              <a:t>песков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Южно-Казахстанской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области</a:t>
            </a: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Вид инновации: </a:t>
            </a:r>
            <a:r>
              <a:rPr lang="ru-RU" sz="2000" dirty="0" smtClean="0"/>
              <a:t>ИЗДЕЛИЯ И ТЕХНОЛОГИЯ ПРОИЗВОДСТВА</a:t>
            </a:r>
            <a:endParaRPr lang="ru-RU" sz="2000" u="sng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1142984"/>
            <a:ext cx="8272466" cy="2500330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905516315"/>
              </p:ext>
            </p:extLst>
          </p:nvPr>
        </p:nvGraphicFramePr>
        <p:xfrm>
          <a:off x="571472" y="428604"/>
          <a:ext cx="8058178" cy="448405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8058178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Проблема:</a:t>
                      </a:r>
                      <a:endParaRPr lang="ru-RU" sz="1800" dirty="0"/>
                    </a:p>
                  </a:txBody>
                  <a:tcPr anchor="ctr"/>
                </a:tc>
              </a:tr>
              <a:tr h="97443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Разработка ресурсосберегающей технологии получения бетона на основе некондиционных сырьевых материалов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71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Решение: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85979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Использование отходов химической промышленности и полиминеральных барханных песков для получение бетонов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4583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Преимущества технологии: 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1201292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Экономическая выгода  с понижением себестоимости продукции</a:t>
                      </a:r>
                      <a:r>
                        <a:rPr lang="ru-RU" sz="1600" baseline="0" dirty="0" smtClean="0"/>
                        <a:t> в два раза</a:t>
                      </a:r>
                      <a:endParaRPr lang="ru-RU" sz="1600" dirty="0" smtClean="0"/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Охрана</a:t>
                      </a:r>
                      <a:r>
                        <a:rPr lang="ru-RU" sz="1600" baseline="0" dirty="0" smtClean="0"/>
                        <a:t> окружающей среды и воздушного бассейна</a:t>
                      </a:r>
                      <a:endParaRPr lang="ru-RU" sz="1600" dirty="0" smtClean="0"/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Изъятия из землепользование более 50 гектаров прилегающих</a:t>
                      </a:r>
                      <a:r>
                        <a:rPr lang="ru-RU" sz="1600" baseline="0" dirty="0" smtClean="0"/>
                        <a:t> к заводам высокопродуктивных земель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24" y="5214950"/>
            <a:ext cx="7072394" cy="114300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Проблема и ее решение: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Получение высокоэффективного  мелкозернистого бетона на основе отходов химической промышленности и местного некондиционных материалов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4929198"/>
            <a:ext cx="7358114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Сфера применения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3474647"/>
              </p:ext>
            </p:extLst>
          </p:nvPr>
        </p:nvGraphicFramePr>
        <p:xfrm>
          <a:off x="1142976" y="1222062"/>
          <a:ext cx="6381752" cy="334994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318387"/>
                <a:gridCol w="1936114"/>
                <a:gridCol w="2127251"/>
              </a:tblGrid>
              <a:tr h="138367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Отрасли / сектора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Регионы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Класс потребителей</a:t>
                      </a:r>
                      <a:endParaRPr lang="ru-RU" sz="1800" dirty="0"/>
                    </a:p>
                  </a:txBody>
                  <a:tcPr anchor="ctr"/>
                </a:tc>
              </a:tr>
              <a:tr h="1966273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Строительство  Строительная индустрия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ЮКО РК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Заводы</a:t>
                      </a:r>
                      <a:r>
                        <a:rPr lang="ru-RU" sz="1600" baseline="0" dirty="0" smtClean="0"/>
                        <a:t> ЖБИК /</a:t>
                      </a:r>
                      <a:r>
                        <a:rPr lang="ru-RU" sz="1600" dirty="0" smtClean="0"/>
                        <a:t>Мелкий и средний</a:t>
                      </a:r>
                      <a:r>
                        <a:rPr lang="ru-RU" sz="1600" baseline="0" dirty="0" smtClean="0"/>
                        <a:t> бизнес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5357826"/>
            <a:ext cx="6572296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Рынок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3000372"/>
            <a:ext cx="7572428" cy="2286016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Мелиоративное строительство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ТОО и малые предприятия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Индивидуальные предприниматели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9036034"/>
              </p:ext>
            </p:extLst>
          </p:nvPr>
        </p:nvGraphicFramePr>
        <p:xfrm>
          <a:off x="785786" y="857232"/>
          <a:ext cx="7643866" cy="16430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76893"/>
                <a:gridCol w="2319018"/>
                <a:gridCol w="2547955"/>
              </a:tblGrid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821537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50 тыс. м</a:t>
                      </a:r>
                      <a:r>
                        <a:rPr lang="ru-RU" baseline="30000" dirty="0" smtClean="0">
                          <a:effectLst/>
                        </a:rPr>
                        <a:t>3</a:t>
                      </a:r>
                      <a:r>
                        <a:rPr lang="ru-RU" dirty="0" smtClean="0"/>
                        <a:t> в год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Стройиндустрия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70 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857232"/>
            <a:ext cx="7986738" cy="4643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Конкуренты: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Заводы ЖБИиК и КСМ / Заводы ТОО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Оңтүстік құрылыс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сервис , ТОО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АРТ-Құрылыс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Уровень конкуренции: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сильная</a:t>
            </a:r>
          </a:p>
          <a:p>
            <a:pPr>
              <a:buNone/>
            </a:pPr>
            <a:endParaRPr lang="ru-RU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Конкурентные преимущества: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низкая себестоимость продукции в сравнении с действующими предприятиями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5500702"/>
            <a:ext cx="6072230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Конкуренция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88732937"/>
              </p:ext>
            </p:extLst>
          </p:nvPr>
        </p:nvGraphicFramePr>
        <p:xfrm>
          <a:off x="500034" y="642918"/>
          <a:ext cx="8229603" cy="4926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974"/>
                <a:gridCol w="1364958"/>
                <a:gridCol w="1420829"/>
                <a:gridCol w="1645921"/>
                <a:gridCol w="1645921"/>
              </a:tblGrid>
              <a:tr h="8815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далее</a:t>
                      </a:r>
                      <a:endParaRPr lang="ru-RU" dirty="0"/>
                    </a:p>
                  </a:txBody>
                  <a:tcPr marL="91954" marR="91954" anchor="ctr"/>
                </a:tc>
              </a:tr>
              <a:tr h="88840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Объем продаж в ед., </a:t>
                      </a:r>
                      <a:r>
                        <a:rPr kumimoji="0" lang="ru-RU" sz="16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r>
                        <a:rPr kumimoji="0" lang="ru-RU" sz="1600" b="1" kern="1200" baseline="30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6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/год</a:t>
                      </a:r>
                    </a:p>
                    <a:p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40 тыс. м</a:t>
                      </a:r>
                      <a:r>
                        <a:rPr lang="ru-RU" sz="1400" b="1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45тыс. м</a:t>
                      </a:r>
                      <a:r>
                        <a:rPr lang="ru-RU" sz="1400" b="1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  <a:endParaRPr lang="ru-RU" sz="14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 тыс. м</a:t>
                      </a:r>
                      <a:r>
                        <a:rPr lang="ru-RU" sz="1400" b="1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75 тыс. м</a:t>
                      </a:r>
                      <a:r>
                        <a:rPr lang="ru-RU" sz="1400" b="1" baseline="30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  <a:endParaRPr lang="ru-RU" sz="14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</a:tr>
              <a:tr h="62928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Цена за ед., тенге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9-10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</a:tr>
              <a:tr h="71363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Доход, тыс.тенге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180 000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190 000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490 000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</a:tr>
              <a:tr h="88840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Себестоимость за ед., тенге/1 м</a:t>
                      </a:r>
                      <a:r>
                        <a:rPr lang="ru-RU" sz="1600" b="1" baseline="30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1600" b="1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7 000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b"/>
                </a:tc>
              </a:tr>
              <a:tr h="71363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Операционные затраты, млн. тенге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10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5500702"/>
            <a:ext cx="5929354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Бизнес-модель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1200 000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троительство завода ЖБИ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Длительность инвестиционной фазы, мес.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Ставка дисконтирования, %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),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1000 000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</a:t>
            </a:r>
            <a:r>
              <a:rPr lang="ru-RU" sz="2000" dirty="0" smtClean="0"/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10-15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лет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2-3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5286388"/>
            <a:ext cx="8183880" cy="105156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Инвестиционная оценка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2303786"/>
              </p:ext>
            </p:extLst>
          </p:nvPr>
        </p:nvGraphicFramePr>
        <p:xfrm>
          <a:off x="785783" y="357167"/>
          <a:ext cx="7929620" cy="5455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2847"/>
                <a:gridCol w="1576717"/>
                <a:gridCol w="1576717"/>
                <a:gridCol w="2373339"/>
              </a:tblGrid>
              <a:tr h="71333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Вид риска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/>
                        <a:t>(0-1)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Вероятность наступления (0-1)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Оценка значимости (высокая, низкая, умеренная)</a:t>
                      </a:r>
                      <a:endParaRPr lang="ru-RU" sz="1200" dirty="0"/>
                    </a:p>
                  </a:txBody>
                  <a:tcPr marL="91954" marR="91954" anchor="ctr"/>
                </a:tc>
              </a:tr>
              <a:tr h="41328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Технологические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</a:tr>
              <a:tr h="88317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технологический принцип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(возможные</a:t>
                      </a:r>
                      <a:r>
                        <a:rPr lang="ru-RU" sz="11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проблемы в </a:t>
                      </a:r>
                      <a:r>
                        <a:rPr lang="ru-RU" sz="11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практ. использовании)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0,5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0,3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низкая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</a:tr>
              <a:tr h="50952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оборудование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0,9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0,5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умеренная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50952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кадры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(наличие</a:t>
                      </a:r>
                      <a:r>
                        <a:rPr lang="ru-RU" sz="11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по уровню квалификации)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0,4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низкая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50952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сырье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0,6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0,2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низкая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41328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Маркетинговые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49254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сбытовые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(трудности со сбытом)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0,9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0,5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умеренная</a:t>
                      </a:r>
                    </a:p>
                  </a:txBody>
                  <a:tcPr marL="91954" marR="91954" anchor="ctr"/>
                </a:tc>
              </a:tr>
              <a:tr h="49254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конкурентные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(рост конкуренции)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0,5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0,3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низкая</a:t>
                      </a:r>
                    </a:p>
                  </a:txBody>
                  <a:tcPr marL="91954" marR="91954" anchor="ctr"/>
                </a:tc>
              </a:tr>
              <a:tr h="49254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ценовые </a:t>
                      </a:r>
                      <a:r>
                        <a:rPr lang="ru-RU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(рост цен на сырье, продукцию)</a:t>
                      </a:r>
                      <a:endParaRPr lang="ru-RU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0,6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0,4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низкая</a:t>
                      </a:r>
                    </a:p>
                  </a:txBody>
                  <a:tcPr marL="91954" marR="91954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5786454"/>
            <a:ext cx="6715172" cy="6429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Риски проекта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416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Опытно-промышленная испытания, ТЭО, ТУ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Был апробирован быстроток 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Наличие отзывов экспертов и клиентов/потребителей – Заводы ТОО «</a:t>
            </a:r>
            <a:r>
              <a:rPr lang="ru-RU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Оңтүстік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k-KZ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құ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рылыс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сервис», </a:t>
            </a:r>
            <a:r>
              <a:rPr lang="kk-KZ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ТОО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</a:t>
            </a:r>
            <a:r>
              <a:rPr lang="kk-KZ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АРТ-Құрылыс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Коммерческое предложение инвестору –сделать технологию и </a:t>
            </a:r>
            <a:r>
              <a:rPr lang="ru-RU" sz="24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организация производства 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357694"/>
            <a:ext cx="8183880" cy="148018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Текущий статус проекта и предложение инвестору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1049</TotalTime>
  <Words>433</Words>
  <Application>Microsoft Office PowerPoint</Application>
  <PresentationFormat>Экран (4:3)</PresentationFormat>
  <Paragraphs>123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                          Название проекта: Ресурсосберегающая технология получение бетонов из фосфорношлаковых вяжущих и полиминеральных барханных песков Южно-Казахстанской области  Вид инновации: ИЗДЕЛИЯ И ТЕХНОЛОГИЯ ПРОИЗВОДСТВА</vt:lpstr>
      <vt:lpstr>Проблема и ее решение: Получение высокоэффективного  мелкозернистого бетона на основе отходов химической промышленности и местного некондиционных материалов</vt:lpstr>
      <vt:lpstr>Сфера применения</vt:lpstr>
      <vt:lpstr>Рынок</vt:lpstr>
      <vt:lpstr>Конкуренция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User19</cp:lastModifiedBy>
  <cp:revision>129</cp:revision>
  <dcterms:created xsi:type="dcterms:W3CDTF">2015-04-07T05:33:15Z</dcterms:created>
  <dcterms:modified xsi:type="dcterms:W3CDTF">2016-07-04T06:29:20Z</dcterms:modified>
</cp:coreProperties>
</file>