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9" r:id="rId1"/>
  </p:sldMasterIdLst>
  <p:notesMasterIdLst>
    <p:notesMasterId r:id="rId29"/>
  </p:notesMasterIdLst>
  <p:handoutMasterIdLst>
    <p:handoutMasterId r:id="rId30"/>
  </p:handoutMasterIdLst>
  <p:sldIdLst>
    <p:sldId id="256" r:id="rId2"/>
    <p:sldId id="401" r:id="rId3"/>
    <p:sldId id="419" r:id="rId4"/>
    <p:sldId id="412" r:id="rId5"/>
    <p:sldId id="413" r:id="rId6"/>
    <p:sldId id="415" r:id="rId7"/>
    <p:sldId id="417" r:id="rId8"/>
    <p:sldId id="383" r:id="rId9"/>
    <p:sldId id="429" r:id="rId10"/>
    <p:sldId id="431" r:id="rId11"/>
    <p:sldId id="430" r:id="rId12"/>
    <p:sldId id="418" r:id="rId13"/>
    <p:sldId id="409" r:id="rId14"/>
    <p:sldId id="432" r:id="rId15"/>
    <p:sldId id="433" r:id="rId16"/>
    <p:sldId id="434" r:id="rId17"/>
    <p:sldId id="435" r:id="rId18"/>
    <p:sldId id="436" r:id="rId19"/>
    <p:sldId id="454" r:id="rId20"/>
    <p:sldId id="440" r:id="rId21"/>
    <p:sldId id="441" r:id="rId22"/>
    <p:sldId id="442" r:id="rId23"/>
    <p:sldId id="443" r:id="rId24"/>
    <p:sldId id="444" r:id="rId25"/>
    <p:sldId id="452" r:id="rId26"/>
    <p:sldId id="455" r:id="rId27"/>
    <p:sldId id="453" r:id="rId28"/>
  </p:sldIdLst>
  <p:sldSz cx="9144000" cy="6858000" type="screen4x3"/>
  <p:notesSz cx="7019925" cy="9305925"/>
  <p:embeddedFontLst>
    <p:embeddedFont>
      <p:font typeface="Tahoma" panose="020B0604030504040204" pitchFamily="34" charset="0"/>
      <p:regular r:id="rId31"/>
      <p:bold r:id="rId32"/>
    </p:embeddedFont>
    <p:embeddedFont>
      <p:font typeface="Exo 2" panose="020B0604020202020204" charset="-52"/>
      <p:regular r:id="rId33"/>
      <p:bold r:id="rId34"/>
      <p:italic r:id="rId35"/>
      <p:boldItalic r:id="rId36"/>
    </p:embeddedFont>
    <p:embeddedFont>
      <p:font typeface="Exo 2 Semi Bold" panose="020B0604020202020204" charset="-52"/>
      <p:bold r:id="rId37"/>
      <p:boldItalic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58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" initials="М" lastIdx="31" clrIdx="0">
    <p:extLst/>
  </p:cmAuthor>
  <p:cmAuthor id="2" name="Alexander Dimentov" initials="AD" lastIdx="12" clrIdx="1">
    <p:extLst/>
  </p:cmAuthor>
  <p:cmAuthor id="3" name="Пользователь" initials="ММИ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11"/>
    <a:srgbClr val="DA9C00"/>
    <a:srgbClr val="000080"/>
    <a:srgbClr val="FF5411"/>
    <a:srgbClr val="0000B0"/>
    <a:srgbClr val="A48A77"/>
    <a:srgbClr val="927738"/>
    <a:srgbClr val="D6E9EE"/>
    <a:srgbClr val="004C7A"/>
    <a:srgbClr val="095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9" autoAdjust="0"/>
    <p:restoredTop sz="98807" autoAdjust="0"/>
  </p:normalViewPr>
  <p:slideViewPr>
    <p:cSldViewPr>
      <p:cViewPr>
        <p:scale>
          <a:sx n="100" d="100"/>
          <a:sy n="100" d="100"/>
        </p:scale>
        <p:origin x="-2040" y="-348"/>
      </p:cViewPr>
      <p:guideLst>
        <p:guide orient="horz" pos="3158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0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6334" y="0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745C89-8C72-4D2B-BF14-56A08A66051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39014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6334" y="8839014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3DC4AE-B864-4348-8C6D-F0146945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74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099B35-2B6D-422B-BFDA-90306D07565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6334" y="8839014"/>
            <a:ext cx="3041967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AB4131-21D5-4E56-BB21-F9BF73F43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5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869681" y="6586163"/>
            <a:ext cx="103504" cy="21399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lnSpc>
                <a:spcPts val="1664"/>
              </a:lnSpc>
              <a:spcBef>
                <a:spcPts val="15"/>
              </a:spcBef>
            </a:pPr>
            <a:r>
              <a:rPr spc="100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787893" y="6573463"/>
            <a:ext cx="268604" cy="23939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23007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0"/>
            <a:ext cx="568863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BB11"/>
                </a:solidFill>
                <a:latin typeface="Exo 2 Semi Bold" panose="00000700000000000000" pitchFamily="2" charset="-52"/>
              </a:defRPr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23528" y="1124744"/>
            <a:ext cx="8641085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1pPr>
            <a:lvl2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2pPr>
            <a:lvl3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3pPr>
            <a:lvl4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4pPr>
            <a:lvl5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5pPr>
          </a:lstStyle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ru-RU" altLang="ru-RU" dirty="0" smtClean="0"/>
          </a:p>
        </p:txBody>
      </p:sp>
      <p:sp>
        <p:nvSpPr>
          <p:cNvPr id="8" name="Rectangle 23"/>
          <p:cNvSpPr txBox="1">
            <a:spLocks noChangeArrowheads="1"/>
          </p:cNvSpPr>
          <p:nvPr/>
        </p:nvSpPr>
        <p:spPr bwMode="auto">
          <a:xfrm>
            <a:off x="7596336" y="6525344"/>
            <a:ext cx="647700" cy="332656"/>
          </a:xfrm>
          <a:prstGeom prst="rect">
            <a:avLst/>
          </a:prstGeom>
          <a:solidFill>
            <a:srgbClr val="FFBB1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7BC8F3E-4A21-4723-95C3-922607EB93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23"/>
          <p:cNvSpPr txBox="1">
            <a:spLocks noChangeArrowheads="1"/>
          </p:cNvSpPr>
          <p:nvPr userDrawn="1"/>
        </p:nvSpPr>
        <p:spPr bwMode="auto">
          <a:xfrm>
            <a:off x="7596336" y="6525344"/>
            <a:ext cx="647700" cy="332656"/>
          </a:xfrm>
          <a:prstGeom prst="rect">
            <a:avLst/>
          </a:prstGeom>
          <a:solidFill>
            <a:srgbClr val="FFBB1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7BC8F3E-4A21-4723-95C3-922607EB93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30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23728" y="116632"/>
            <a:ext cx="684076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95288" y="908721"/>
            <a:ext cx="856932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0814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4861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64008"/>
            <a:ext cx="7315200" cy="64008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888" y="1600200"/>
            <a:ext cx="843991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9248" y="6510528"/>
            <a:ext cx="585216" cy="34747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CB2D0ABC-EA2D-BE47-8E7D-74FC0B88E7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1085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5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0"/>
            <a:ext cx="568863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BB11"/>
                </a:solidFill>
                <a:latin typeface="Exo 2 Semi Bold" panose="00000700000000000000" pitchFamily="2" charset="-52"/>
              </a:defRPr>
            </a:lvl1pPr>
          </a:lstStyle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23528" y="1124744"/>
            <a:ext cx="8641085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1pPr>
            <a:lvl2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2pPr>
            <a:lvl3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3pPr>
            <a:lvl4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4pPr>
            <a:lvl5pPr>
              <a:defRPr>
                <a:solidFill>
                  <a:srgbClr val="000080"/>
                </a:solidFill>
                <a:latin typeface="Exo 2" panose="00000500000000000000" pitchFamily="2" charset="-52"/>
                <a:cs typeface="Arial" panose="020B0604020202020204" pitchFamily="34" charset="0"/>
              </a:defRPr>
            </a:lvl5pPr>
          </a:lstStyle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8" name="Rectangle 23"/>
          <p:cNvSpPr txBox="1">
            <a:spLocks noChangeArrowheads="1"/>
          </p:cNvSpPr>
          <p:nvPr userDrawn="1"/>
        </p:nvSpPr>
        <p:spPr bwMode="auto">
          <a:xfrm>
            <a:off x="7596336" y="6525344"/>
            <a:ext cx="647700" cy="332656"/>
          </a:xfrm>
          <a:prstGeom prst="rect">
            <a:avLst/>
          </a:prstGeom>
          <a:solidFill>
            <a:srgbClr val="FFBB1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7BC8F3E-4A21-4723-95C3-922607EB93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30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2123728" y="116632"/>
            <a:ext cx="684076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idx="1"/>
          </p:nvPr>
        </p:nvSpPr>
        <p:spPr bwMode="auto">
          <a:xfrm>
            <a:off x="395288" y="908721"/>
            <a:ext cx="856932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814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4861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0"/>
            <a:ext cx="5616624" cy="7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196751"/>
            <a:ext cx="8641085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6" r:id="rId6"/>
    <p:sldLayoutId id="2147483715" r:id="rId7"/>
    <p:sldLayoutId id="2147483718" r:id="rId8"/>
    <p:sldLayoutId id="2147483717" r:id="rId9"/>
    <p:sldLayoutId id="214748372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BB11"/>
          </a:solidFill>
          <a:latin typeface="Exo 2 Semi Bold" panose="00000700000000000000" pitchFamily="2" charset="-52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F7344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F7344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F7344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F7344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>
          <a:solidFill>
            <a:srgbClr val="000080"/>
          </a:solidFill>
          <a:latin typeface="Exo 2" panose="00000500000000000000" pitchFamily="2" charset="-52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80"/>
          </a:solidFill>
          <a:latin typeface="Exo 2" panose="00000500000000000000" pitchFamily="2" charset="-5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rgbClr val="000080"/>
          </a:solidFill>
          <a:latin typeface="Exo 2" panose="00000500000000000000" pitchFamily="2" charset="-5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80"/>
          </a:solidFill>
          <a:latin typeface="Exo 2" panose="00000500000000000000" pitchFamily="2" charset="-5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000080"/>
          </a:solidFill>
          <a:latin typeface="Exo 2" panose="00000500000000000000" pitchFamily="2" charset="-5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eicon.ru/" TargetMode="External"/><Relationship Id="rId2" Type="http://schemas.openxmlformats.org/officeDocument/2006/relationships/hyperlink" Target="http://otbor-jurnalov2017.neicon.ru/images/docs/mon-pr-5701_13_09_2016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060848"/>
            <a:ext cx="5544616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300" b="1" dirty="0" smtClean="0">
                <a:solidFill>
                  <a:schemeClr val="bg1"/>
                </a:solidFill>
                <a:latin typeface="Exo 2" panose="00000500000000000000" pitchFamily="2" charset="-52"/>
              </a:rPr>
              <a:t>Лицензия </a:t>
            </a:r>
            <a:r>
              <a:rPr lang="en-US" sz="4300" b="1" dirty="0" err="1" smtClean="0">
                <a:solidFill>
                  <a:schemeClr val="bg1"/>
                </a:solidFill>
                <a:latin typeface="Exo 2" panose="00000500000000000000" pitchFamily="2" charset="-52"/>
              </a:rPr>
              <a:t>ElPub</a:t>
            </a:r>
            <a:endParaRPr lang="en-US" sz="4300" b="1" dirty="0" smtClean="0">
              <a:solidFill>
                <a:schemeClr val="bg1"/>
              </a:solidFill>
              <a:latin typeface="Exo 2" panose="00000500000000000000" pitchFamily="2" charset="-52"/>
            </a:endParaRPr>
          </a:p>
          <a:p>
            <a:pPr>
              <a:lnSpc>
                <a:spcPct val="80000"/>
              </a:lnSpc>
            </a:pPr>
            <a:r>
              <a:rPr lang="ru-RU" sz="4000" b="1" i="1" dirty="0">
                <a:solidFill>
                  <a:srgbClr val="DA9C00"/>
                </a:solidFill>
              </a:rPr>
              <a:t>как комплексное решение </a:t>
            </a:r>
            <a:r>
              <a:rPr lang="ru-RU" sz="4000" b="1" i="1" dirty="0" smtClean="0">
                <a:solidFill>
                  <a:srgbClr val="DA9C00"/>
                </a:solidFill>
              </a:rPr>
              <a:t>для поддержки </a:t>
            </a:r>
            <a:r>
              <a:rPr lang="ru-RU" sz="4000" b="1" i="1" dirty="0">
                <a:solidFill>
                  <a:srgbClr val="DA9C00"/>
                </a:solidFill>
              </a:rPr>
              <a:t>и продвижения электронной версии научного журнала</a:t>
            </a:r>
            <a:endParaRPr lang="ru-RU" sz="4000" dirty="0">
              <a:solidFill>
                <a:srgbClr val="DA9C00"/>
              </a:solidFill>
              <a:latin typeface="Exo 2" panose="00000500000000000000" pitchFamily="2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642" y="162509"/>
            <a:ext cx="730135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FFBA11"/>
                </a:solidFill>
              </a:rPr>
              <a:t>В </a:t>
            </a:r>
            <a:r>
              <a:rPr sz="2800" spc="-70" dirty="0">
                <a:solidFill>
                  <a:srgbClr val="FFBA11"/>
                </a:solidFill>
              </a:rPr>
              <a:t>рамках </a:t>
            </a:r>
            <a:r>
              <a:rPr sz="2800" spc="-100" dirty="0">
                <a:solidFill>
                  <a:srgbClr val="FFBA11"/>
                </a:solidFill>
              </a:rPr>
              <a:t>лицензии </a:t>
            </a:r>
            <a:r>
              <a:rPr sz="2800" spc="-80" dirty="0" err="1">
                <a:solidFill>
                  <a:srgbClr val="FFBA11"/>
                </a:solidFill>
              </a:rPr>
              <a:t>партнёр</a:t>
            </a:r>
            <a:r>
              <a:rPr sz="2800" spc="-425" dirty="0">
                <a:solidFill>
                  <a:srgbClr val="FFBA11"/>
                </a:solidFill>
              </a:rPr>
              <a:t> </a:t>
            </a:r>
            <a:r>
              <a:rPr lang="ru-RU" sz="2800" spc="-425" dirty="0" smtClean="0">
                <a:solidFill>
                  <a:srgbClr val="FFBA11"/>
                </a:solidFill>
              </a:rPr>
              <a:t> </a:t>
            </a:r>
            <a:r>
              <a:rPr sz="2800" spc="-90" dirty="0" err="1" smtClean="0">
                <a:solidFill>
                  <a:srgbClr val="FFBA11"/>
                </a:solidFill>
              </a:rPr>
              <a:t>получает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9512" y="692696"/>
            <a:ext cx="8856984" cy="550791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800" b="1" i="1" spc="-35" dirty="0">
                <a:solidFill>
                  <a:srgbClr val="000080"/>
                </a:solidFill>
                <a:latin typeface="+mn-lt"/>
                <a:cs typeface="Century Gothic"/>
              </a:rPr>
              <a:t>По</a:t>
            </a:r>
            <a:r>
              <a:rPr sz="2800" b="1" i="1" spc="-95" dirty="0">
                <a:solidFill>
                  <a:srgbClr val="000080"/>
                </a:solidFill>
                <a:latin typeface="+mn-lt"/>
                <a:cs typeface="Century Gothic"/>
              </a:rPr>
              <a:t> </a:t>
            </a:r>
            <a:r>
              <a:rPr sz="2800" b="1" i="1" spc="-20" dirty="0">
                <a:solidFill>
                  <a:srgbClr val="000080"/>
                </a:solidFill>
                <a:latin typeface="+mn-lt"/>
                <a:cs typeface="Century Gothic"/>
              </a:rPr>
              <a:t>умолчанию:</a:t>
            </a:r>
            <a:endParaRPr sz="2800" dirty="0">
              <a:latin typeface="+mn-lt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pc="25" dirty="0" err="1" smtClean="0">
                <a:solidFill>
                  <a:srgbClr val="000080"/>
                </a:solidFill>
                <a:latin typeface="+mn-lt"/>
                <a:cs typeface="Tahoma"/>
              </a:rPr>
              <a:t>Трехъ</a:t>
            </a:r>
            <a:r>
              <a:rPr spc="25" dirty="0" err="1" smtClean="0">
                <a:solidFill>
                  <a:srgbClr val="000080"/>
                </a:solidFill>
                <a:latin typeface="+mn-lt"/>
                <a:cs typeface="Tahoma"/>
              </a:rPr>
              <a:t>язычный</a:t>
            </a:r>
            <a:r>
              <a:rPr spc="-114" dirty="0" smtClean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сайт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+mn-lt"/>
                <a:cs typeface="Tahoma"/>
              </a:rPr>
              <a:t>журнала</a:t>
            </a:r>
            <a:r>
              <a:rPr spc="-14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dirty="0">
                <a:solidFill>
                  <a:srgbClr val="000080"/>
                </a:solidFill>
                <a:latin typeface="+mn-lt"/>
                <a:cs typeface="Tahoma"/>
              </a:rPr>
              <a:t>(сайт,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доменное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имя,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права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управления</a:t>
            </a:r>
            <a:r>
              <a:rPr spc="-15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принадлежат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70" dirty="0">
                <a:solidFill>
                  <a:srgbClr val="000080"/>
                </a:solidFill>
                <a:latin typeface="+mn-lt"/>
                <a:cs typeface="Tahoma"/>
              </a:rPr>
              <a:t>вам).</a:t>
            </a:r>
            <a:r>
              <a:rPr b="1" spc="-10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65" dirty="0">
                <a:solidFill>
                  <a:srgbClr val="000080"/>
                </a:solidFill>
                <a:latin typeface="+mn-lt"/>
                <a:cs typeface="Tahoma"/>
              </a:rPr>
              <a:t>Запуск</a:t>
            </a:r>
            <a:r>
              <a:rPr b="1" spc="-114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65" dirty="0">
                <a:solidFill>
                  <a:srgbClr val="000080"/>
                </a:solidFill>
                <a:latin typeface="+mn-lt"/>
                <a:cs typeface="Tahoma"/>
              </a:rPr>
              <a:t>в  </a:t>
            </a:r>
            <a:r>
              <a:rPr b="1" spc="-70" dirty="0">
                <a:solidFill>
                  <a:srgbClr val="000080"/>
                </a:solidFill>
                <a:latin typeface="+mn-lt"/>
                <a:cs typeface="Tahoma"/>
              </a:rPr>
              <a:t>течение </a:t>
            </a:r>
            <a:r>
              <a:rPr b="1" spc="-60" dirty="0" err="1">
                <a:solidFill>
                  <a:srgbClr val="000080"/>
                </a:solidFill>
                <a:latin typeface="+mn-lt"/>
                <a:cs typeface="Tahoma"/>
              </a:rPr>
              <a:t>двух</a:t>
            </a:r>
            <a:r>
              <a:rPr b="1" spc="-14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80" dirty="0" err="1" smtClean="0">
                <a:solidFill>
                  <a:srgbClr val="000080"/>
                </a:solidFill>
                <a:latin typeface="+mn-lt"/>
                <a:cs typeface="Tahoma"/>
              </a:rPr>
              <a:t>дней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Уникальный</a:t>
            </a:r>
            <a:r>
              <a:rPr spc="-15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дизайн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Размещение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свежих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+mn-lt"/>
                <a:cs typeface="Tahoma"/>
              </a:rPr>
              <a:t>выпусков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и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базового</a:t>
            </a:r>
            <a:r>
              <a:rPr spc="-14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контента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50" dirty="0">
                <a:solidFill>
                  <a:srgbClr val="000080"/>
                </a:solidFill>
                <a:latin typeface="+mn-lt"/>
                <a:cs typeface="Tahoma"/>
              </a:rPr>
              <a:t>Формирование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+mn-lt"/>
                <a:cs typeface="Tahoma"/>
              </a:rPr>
              <a:t>архива</a:t>
            </a:r>
            <a:r>
              <a:rPr spc="-14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глубиной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три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года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Электронную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редакцию</a:t>
            </a:r>
            <a:r>
              <a:rPr spc="-13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-15" dirty="0">
                <a:solidFill>
                  <a:srgbClr val="000080"/>
                </a:solidFill>
                <a:latin typeface="+mn-lt"/>
                <a:cs typeface="Tahoma"/>
              </a:rPr>
              <a:t>—</a:t>
            </a:r>
            <a:r>
              <a:rPr spc="-114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формализация</a:t>
            </a:r>
            <a:r>
              <a:rPr spc="-13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внутриредакционного</a:t>
            </a:r>
            <a:r>
              <a:rPr spc="-14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и</a:t>
            </a:r>
            <a:r>
              <a:rPr spc="-10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научного</a:t>
            </a:r>
            <a:r>
              <a:rPr spc="-8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документооборота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15" dirty="0">
                <a:solidFill>
                  <a:srgbClr val="000080"/>
                </a:solidFill>
                <a:latin typeface="+mn-lt"/>
                <a:cs typeface="Tahoma"/>
              </a:rPr>
              <a:t>Полное</a:t>
            </a:r>
            <a:r>
              <a:rPr spc="-15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соответствие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требованиям</a:t>
            </a:r>
            <a:r>
              <a:rPr spc="-14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65" dirty="0">
                <a:solidFill>
                  <a:srgbClr val="000080"/>
                </a:solidFill>
                <a:latin typeface="+mn-lt"/>
                <a:cs typeface="Tahoma"/>
              </a:rPr>
              <a:t>Scopus,</a:t>
            </a:r>
            <a:r>
              <a:rPr b="1" spc="-10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90" dirty="0">
                <a:solidFill>
                  <a:srgbClr val="000080"/>
                </a:solidFill>
                <a:latin typeface="+mn-lt"/>
                <a:cs typeface="Tahoma"/>
              </a:rPr>
              <a:t>WoS,</a:t>
            </a:r>
            <a:r>
              <a:rPr b="1" spc="-8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130" dirty="0">
                <a:solidFill>
                  <a:srgbClr val="000080"/>
                </a:solidFill>
                <a:latin typeface="+mn-lt"/>
                <a:cs typeface="Tahoma"/>
              </a:rPr>
              <a:t>DOAJ,</a:t>
            </a:r>
            <a:r>
              <a:rPr b="1" spc="-9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b="1" spc="-95" dirty="0">
                <a:solidFill>
                  <a:srgbClr val="000080"/>
                </a:solidFill>
                <a:latin typeface="+mn-lt"/>
                <a:cs typeface="Tahoma"/>
              </a:rPr>
              <a:t>ВАК</a:t>
            </a:r>
            <a:r>
              <a:rPr b="1" spc="-114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и</a:t>
            </a:r>
            <a:r>
              <a:rPr spc="-12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-15" dirty="0">
                <a:solidFill>
                  <a:srgbClr val="000080"/>
                </a:solidFill>
                <a:latin typeface="+mn-lt"/>
                <a:cs typeface="Tahoma"/>
              </a:rPr>
              <a:t>тд.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Контроль</a:t>
            </a:r>
            <a:r>
              <a:rPr spc="-14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+mn-lt"/>
                <a:cs typeface="Tahoma"/>
              </a:rPr>
              <a:t>за</a:t>
            </a:r>
            <a:r>
              <a:rPr spc="-13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55" dirty="0">
                <a:solidFill>
                  <a:srgbClr val="000080"/>
                </a:solidFill>
                <a:latin typeface="+mn-lt"/>
                <a:cs typeface="Tahoma"/>
              </a:rPr>
              <a:t>всеми</a:t>
            </a:r>
            <a:r>
              <a:rPr spc="-15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50" dirty="0">
                <a:solidFill>
                  <a:srgbClr val="000080"/>
                </a:solidFill>
                <a:latin typeface="+mn-lt"/>
                <a:cs typeface="Tahoma"/>
              </a:rPr>
              <a:t>изменениями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+mn-lt"/>
                <a:cs typeface="Tahoma"/>
              </a:rPr>
              <a:t>требований</a:t>
            </a:r>
            <a:r>
              <a:rPr spc="-15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0" dirty="0">
                <a:solidFill>
                  <a:srgbClr val="000080"/>
                </a:solidFill>
                <a:latin typeface="+mn-lt"/>
                <a:cs typeface="Tahoma"/>
              </a:rPr>
              <a:t>рефБД</a:t>
            </a:r>
            <a:endParaRPr dirty="0">
              <a:latin typeface="+mn-l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35" dirty="0">
                <a:solidFill>
                  <a:srgbClr val="000080"/>
                </a:solidFill>
                <a:latin typeface="+mn-lt"/>
                <a:cs typeface="Tahoma"/>
              </a:rPr>
              <a:t>Работа</a:t>
            </a:r>
            <a:r>
              <a:rPr spc="-14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+mn-lt"/>
                <a:cs typeface="Tahoma"/>
              </a:rPr>
              <a:t>с</a:t>
            </a:r>
            <a:r>
              <a:rPr spc="-14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50" dirty="0">
                <a:solidFill>
                  <a:srgbClr val="000080"/>
                </a:solidFill>
                <a:latin typeface="+mn-lt"/>
                <a:cs typeface="Tahoma"/>
              </a:rPr>
              <a:t>системой</a:t>
            </a:r>
            <a:r>
              <a:rPr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+mn-lt"/>
                <a:cs typeface="Tahoma"/>
              </a:rPr>
              <a:t>Антиплагиат</a:t>
            </a:r>
            <a:endParaRPr dirty="0">
              <a:latin typeface="+mn-lt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680" y="6304870"/>
            <a:ext cx="3168352" cy="417422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476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75"/>
              </a:spcBef>
            </a:pPr>
            <a:r>
              <a:rPr b="1" spc="-80" dirty="0">
                <a:solidFill>
                  <a:srgbClr val="000080"/>
                </a:solidFill>
                <a:latin typeface="Tahoma"/>
                <a:cs typeface="Tahoma"/>
              </a:rPr>
              <a:t>и </a:t>
            </a:r>
            <a:r>
              <a:rPr b="1" spc="-45" dirty="0">
                <a:solidFill>
                  <a:srgbClr val="000080"/>
                </a:solidFill>
                <a:latin typeface="Tahoma"/>
                <a:cs typeface="Tahoma"/>
              </a:rPr>
              <a:t>многое</a:t>
            </a:r>
            <a:r>
              <a:rPr b="1" spc="-14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b="1" spc="-70" dirty="0">
                <a:solidFill>
                  <a:srgbClr val="000080"/>
                </a:solidFill>
                <a:latin typeface="Tahoma"/>
                <a:cs typeface="Tahoma"/>
              </a:rPr>
              <a:t>другое…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6096" y="5724484"/>
            <a:ext cx="1181100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812360" y="6513581"/>
            <a:ext cx="432048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10</a:t>
            </a:fld>
            <a:endParaRPr sz="1400" b="1" spc="13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688632" cy="764704"/>
          </a:xfrm>
        </p:spPr>
        <p:txBody>
          <a:bodyPr/>
          <a:lstStyle/>
          <a:p>
            <a:r>
              <a:rPr lang="ru-RU" sz="2800" dirty="0" smtClean="0"/>
              <a:t>Электронная редакция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599"/>
          </a:xfrm>
        </p:spPr>
        <p:txBody>
          <a:bodyPr/>
          <a:lstStyle/>
          <a:p>
            <a:pPr>
              <a:buClr>
                <a:srgbClr val="FFBB11"/>
              </a:buClr>
              <a:buSzPct val="150000"/>
            </a:pPr>
            <a:r>
              <a:rPr lang="ru-RU" sz="1800" dirty="0" smtClean="0"/>
              <a:t>Формализация внутриредакционного и внешнего (научного) документооборота Переписка </a:t>
            </a:r>
            <a:r>
              <a:rPr lang="ru-RU" sz="1800" dirty="0"/>
              <a:t>со всеми участниками (авторами</a:t>
            </a:r>
            <a:r>
              <a:rPr lang="en-US" sz="1800" dirty="0"/>
              <a:t>, </a:t>
            </a:r>
            <a:r>
              <a:rPr lang="ru-RU" sz="1800" dirty="0"/>
              <a:t>рецензентами, редакторами, корректорами, верстальщиками, заведующими редакцией и главными редакторами), консультации, снятие вопросов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1800" dirty="0"/>
              <a:t>Рецензирование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/>
              <a:t>Выбор/назначение рецензентов 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/>
              <a:t>Формирование правил рецензирования, шаблонов</a:t>
            </a:r>
            <a:r>
              <a:rPr lang="ru-RU" sz="1800" dirty="0" smtClean="0"/>
              <a:t>, настройка любых вариантов рецензирования (двойное слепое, слепое, главным редактором и пр.)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 smtClean="0"/>
              <a:t>Формат/шаблон быстрого рецензирования </a:t>
            </a:r>
            <a:endParaRPr lang="ru-RU" sz="1800" dirty="0"/>
          </a:p>
          <a:p>
            <a:pPr>
              <a:buClr>
                <a:srgbClr val="FFBB11"/>
              </a:buClr>
              <a:buSzPct val="150000"/>
            </a:pPr>
            <a:r>
              <a:rPr lang="ru-RU" sz="1800" dirty="0" smtClean="0"/>
              <a:t>Выпуск </a:t>
            </a:r>
            <a:r>
              <a:rPr lang="ru-RU" sz="1800" dirty="0"/>
              <a:t>журнала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/>
              <a:t>Составление содержания выпусков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 smtClean="0"/>
              <a:t>Регистрация в </a:t>
            </a:r>
            <a:r>
              <a:rPr lang="en-US" sz="1800" dirty="0" err="1" smtClean="0"/>
              <a:t>Crossref</a:t>
            </a:r>
            <a:r>
              <a:rPr lang="en-US" sz="1800" dirty="0" smtClean="0"/>
              <a:t>, DOAJ</a:t>
            </a:r>
            <a:r>
              <a:rPr lang="ru-RU" sz="1800" dirty="0" smtClean="0"/>
              <a:t> и др.</a:t>
            </a:r>
            <a:endParaRPr lang="ru-RU" sz="1800" dirty="0"/>
          </a:p>
          <a:p>
            <a:pPr>
              <a:buClr>
                <a:srgbClr val="FFBB11"/>
              </a:buClr>
              <a:buSzPct val="150000"/>
            </a:pPr>
            <a:r>
              <a:rPr lang="ru-RU" sz="1800" dirty="0" smtClean="0"/>
              <a:t>Любые формы редактирования </a:t>
            </a:r>
            <a:endParaRPr lang="ru-RU" sz="1800" dirty="0"/>
          </a:p>
          <a:p>
            <a:pPr>
              <a:buClr>
                <a:srgbClr val="FFBB11"/>
              </a:buClr>
              <a:buSzPct val="150000"/>
            </a:pPr>
            <a:r>
              <a:rPr lang="ru-RU" sz="1800" dirty="0" smtClean="0"/>
              <a:t>Администрирование </a:t>
            </a:r>
            <a:r>
              <a:rPr lang="ru-RU" sz="1800" dirty="0"/>
              <a:t>сайта журналов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 smtClean="0"/>
              <a:t>Размещение и обновление функционального контента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 smtClean="0"/>
              <a:t>Визуальное оформление</a:t>
            </a:r>
            <a:endParaRPr lang="ru-RU" sz="1800" dirty="0"/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 smtClean="0"/>
              <a:t>Размещение архива</a:t>
            </a:r>
          </a:p>
          <a:p>
            <a:pPr lvl="1">
              <a:buClr>
                <a:srgbClr val="FFBB11"/>
              </a:buClr>
              <a:buSzPct val="150000"/>
            </a:pPr>
            <a:r>
              <a:rPr lang="ru-RU" sz="1800" dirty="0" smtClean="0"/>
              <a:t>Размещение свежих выпусков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44008" y="6377558"/>
            <a:ext cx="2232248" cy="363810"/>
          </a:xfrm>
          <a:prstGeom prst="rect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FFBB11"/>
              </a:buClr>
              <a:buSzPct val="150000"/>
              <a:buNone/>
            </a:pPr>
            <a:r>
              <a:rPr lang="ru-RU" sz="1800" dirty="0">
                <a:solidFill>
                  <a:srgbClr val="000080"/>
                </a:solidFill>
                <a:latin typeface="Exo 2 Semi Bold" panose="00000700000000000000" pitchFamily="2" charset="-52"/>
              </a:rPr>
              <a:t>и</a:t>
            </a:r>
            <a:r>
              <a:rPr lang="ru-RU" sz="1800" dirty="0">
                <a:solidFill>
                  <a:srgbClr val="FFBB11"/>
                </a:solidFill>
                <a:latin typeface="Exo 2 Semi Bold" panose="00000700000000000000" pitchFamily="2" charset="-52"/>
              </a:rPr>
              <a:t> </a:t>
            </a:r>
            <a:r>
              <a:rPr lang="ru-RU" sz="1800" dirty="0">
                <a:solidFill>
                  <a:srgbClr val="000080"/>
                </a:solidFill>
                <a:latin typeface="Exo 2 Semi Bold" panose="00000700000000000000" pitchFamily="2" charset="-52"/>
              </a:rPr>
              <a:t>многое </a:t>
            </a:r>
            <a:r>
              <a:rPr lang="ru-RU" sz="1800" dirty="0" smtClean="0">
                <a:solidFill>
                  <a:srgbClr val="000080"/>
                </a:solidFill>
                <a:latin typeface="Exo 2 Semi Bold" panose="00000700000000000000" pitchFamily="2" charset="-52"/>
              </a:rPr>
              <a:t>другое</a:t>
            </a:r>
            <a:r>
              <a:rPr lang="ru-RU" sz="1800" dirty="0">
                <a:solidFill>
                  <a:srgbClr val="000080"/>
                </a:solidFill>
                <a:latin typeface="Exo 2 Semi Bold" panose="00000700000000000000" pitchFamily="2" charset="-5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57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азвание 1"/>
          <p:cNvSpPr>
            <a:spLocks noGrp="1"/>
          </p:cNvSpPr>
          <p:nvPr>
            <p:ph type="title"/>
          </p:nvPr>
        </p:nvSpPr>
        <p:spPr>
          <a:xfrm>
            <a:off x="1907704" y="0"/>
            <a:ext cx="5688632" cy="764704"/>
          </a:xfrm>
        </p:spPr>
        <p:txBody>
          <a:bodyPr/>
          <a:lstStyle/>
          <a:p>
            <a:r>
              <a:rPr lang="ru-RU" altLang="ru-RU" sz="2800" dirty="0" smtClean="0"/>
              <a:t>Еще некоторые особенности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512" y="1196752"/>
            <a:ext cx="8856984" cy="5112568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</a:ln>
          <a:effectLst/>
        </p:spPr>
        <p:txBody>
          <a:bodyPr numCol="2" spcCol="288000" anchor="t" anchorCtr="0"/>
          <a:lstStyle/>
          <a:p>
            <a:pPr marL="285750" indent="-285750">
              <a:spcAft>
                <a:spcPts val="12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endParaRPr lang="ru-RU" dirty="0">
              <a:solidFill>
                <a:srgbClr val="000080"/>
              </a:solidFill>
              <a:latin typeface="Exo 2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03649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Доступ ко всем возможностям через </a:t>
            </a:r>
            <a:r>
              <a:rPr lang="ru-RU" b="1" dirty="0" err="1">
                <a:solidFill>
                  <a:srgbClr val="000080"/>
                </a:solidFill>
                <a:latin typeface="Exo 2" panose="00000500000000000000" pitchFamily="2" charset="-52"/>
              </a:rPr>
              <a:t>web-browser</a:t>
            </a:r>
            <a:endParaRPr lang="ru-RU" b="1" dirty="0">
              <a:solidFill>
                <a:srgbClr val="000080"/>
              </a:solidFill>
              <a:latin typeface="Exo 2" panose="00000500000000000000" pitchFamily="2" charset="-52"/>
            </a:endParaRP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Полный функционал электронной редакции и одновременная работа со статьей нескольких участников процесса</a:t>
            </a: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Установленные шаблоны процессов в редколлегии, адаптируемые под издание</a:t>
            </a: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Контроль сроков работы рецензентов на каждом этапе подготовке контента при помощи </a:t>
            </a:r>
            <a:r>
              <a:rPr lang="ru-RU" b="1" dirty="0">
                <a:solidFill>
                  <a:srgbClr val="000080"/>
                </a:solidFill>
                <a:latin typeface="Exo 2" panose="00000500000000000000" pitchFamily="2" charset="-52"/>
              </a:rPr>
              <a:t>e-</a:t>
            </a:r>
            <a:r>
              <a:rPr lang="ru-RU" b="1" dirty="0" err="1">
                <a:solidFill>
                  <a:srgbClr val="000080"/>
                </a:solidFill>
                <a:latin typeface="Exo 2" panose="00000500000000000000" pitchFamily="2" charset="-52"/>
              </a:rPr>
              <a:t>mail</a:t>
            </a:r>
            <a:r>
              <a:rPr lang="ru-RU" b="1" dirty="0">
                <a:solidFill>
                  <a:srgbClr val="000080"/>
                </a:solidFill>
                <a:latin typeface="Exo 2" panose="00000500000000000000" pitchFamily="2" charset="-52"/>
              </a:rPr>
              <a:t> уведомлений</a:t>
            </a: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Поддержка размещения мультимедийных материалов</a:t>
            </a: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Возможность публикации </a:t>
            </a:r>
            <a:r>
              <a:rPr lang="ru-RU" b="1" dirty="0" err="1">
                <a:solidFill>
                  <a:srgbClr val="000080"/>
                </a:solidFill>
                <a:latin typeface="Exo 2" panose="00000500000000000000" pitchFamily="2" charset="-52"/>
              </a:rPr>
              <a:t>pre-print</a:t>
            </a:r>
            <a:endParaRPr lang="ru-RU" b="1" dirty="0">
              <a:solidFill>
                <a:srgbClr val="000080"/>
              </a:solidFill>
              <a:latin typeface="Exo 2" panose="00000500000000000000" pitchFamily="2" charset="-52"/>
            </a:endParaRP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Полный функционал поисковых механизмов (по авторам, дате, ключевым словам и пр.)</a:t>
            </a:r>
          </a:p>
          <a:p>
            <a:pPr marL="285750" indent="-285750">
              <a:spcAft>
                <a:spcPts val="600"/>
              </a:spcAft>
              <a:buClr>
                <a:srgbClr val="FFBB1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80"/>
                </a:solidFill>
                <a:latin typeface="Exo 2" panose="00000500000000000000" pitchFamily="2" charset="-52"/>
              </a:rPr>
              <a:t>Возможность выгрузки полной статистики по любым параметрам (авторам, рецензиям и пр</a:t>
            </a:r>
            <a:r>
              <a:rPr lang="ru-RU" dirty="0" smtClean="0">
                <a:solidFill>
                  <a:srgbClr val="000080"/>
                </a:solidFill>
                <a:latin typeface="Exo 2" panose="00000500000000000000" pitchFamily="2" charset="-52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65858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764704"/>
          </a:xfrm>
        </p:spPr>
        <p:txBody>
          <a:bodyPr/>
          <a:lstStyle/>
          <a:p>
            <a:r>
              <a:rPr lang="ru-RU" sz="2800" dirty="0"/>
              <a:t>В рамках лицензии партнёр </a:t>
            </a:r>
            <a:r>
              <a:rPr lang="ru-RU" sz="2800" dirty="0" smtClean="0"/>
              <a:t>получает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7109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Clr>
                <a:srgbClr val="FFBB11"/>
              </a:buClr>
              <a:buSzPct val="150000"/>
              <a:buNone/>
            </a:pPr>
            <a:r>
              <a:rPr lang="ru-RU" sz="2800" b="1" i="1" dirty="0" smtClean="0"/>
              <a:t>По запросу (но без дополнительной оплаты):</a:t>
            </a:r>
            <a:endParaRPr lang="ru-RU" sz="2800" b="1" i="1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Возможность оформления платной подписки </a:t>
            </a:r>
            <a:r>
              <a:rPr lang="ru-RU" dirty="0"/>
              <a:t>непосредственно на </a:t>
            </a:r>
            <a:r>
              <a:rPr lang="ru-RU" dirty="0" smtClean="0"/>
              <a:t>сайте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dirty="0"/>
              <a:t>Интеграция с </a:t>
            </a:r>
            <a:r>
              <a:rPr lang="en-US" dirty="0" err="1"/>
              <a:t>CrossRef</a:t>
            </a:r>
            <a:r>
              <a:rPr lang="ru-RU" dirty="0"/>
              <a:t>, формирование </a:t>
            </a:r>
            <a:r>
              <a:rPr lang="en-US" dirty="0"/>
              <a:t>XML</a:t>
            </a:r>
            <a:r>
              <a:rPr lang="ru-RU" dirty="0"/>
              <a:t> файлов и регистрация ваших идентификаторов </a:t>
            </a:r>
            <a:r>
              <a:rPr lang="en-US" dirty="0" smtClean="0"/>
              <a:t>DOI</a:t>
            </a:r>
            <a:r>
              <a:rPr lang="ru-RU" dirty="0" smtClean="0"/>
              <a:t> (при </a:t>
            </a:r>
            <a:r>
              <a:rPr lang="ru-RU" dirty="0"/>
              <a:t>наличии договора с PILA</a:t>
            </a:r>
            <a:r>
              <a:rPr lang="ru-RU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Обучение </a:t>
            </a:r>
            <a:r>
              <a:rPr lang="ru-RU" dirty="0"/>
              <a:t>сотрудников работе с электронной </a:t>
            </a:r>
            <a:r>
              <a:rPr lang="ru-RU" dirty="0" smtClean="0"/>
              <a:t>редакцией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Мобильное приложение  для </a:t>
            </a:r>
            <a:r>
              <a:rPr lang="ru-RU" dirty="0" smtClean="0"/>
              <a:t>журнала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Консультации </a:t>
            </a:r>
            <a:r>
              <a:rPr lang="ru-RU" dirty="0"/>
              <a:t>по </a:t>
            </a:r>
            <a:r>
              <a:rPr lang="ru-RU" dirty="0" smtClean="0"/>
              <a:t>методологии </a:t>
            </a:r>
            <a:r>
              <a:rPr lang="ru-RU" dirty="0"/>
              <a:t>и </a:t>
            </a:r>
            <a:r>
              <a:rPr lang="ru-RU" dirty="0" smtClean="0"/>
              <a:t>полную поддержку </a:t>
            </a:r>
            <a:r>
              <a:rPr lang="ru-RU" dirty="0"/>
              <a:t>во всем вопросам от специалистов </a:t>
            </a:r>
            <a:r>
              <a:rPr lang="ru-RU" dirty="0" smtClean="0"/>
              <a:t>НЭИКОН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Размещение </a:t>
            </a:r>
            <a:r>
              <a:rPr lang="ru-RU" dirty="0" smtClean="0"/>
              <a:t>баннеров или информации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Clr>
                <a:srgbClr val="FFBB11"/>
              </a:buClr>
              <a:buSzPct val="150000"/>
              <a:buNone/>
            </a:pP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03848" y="6377558"/>
            <a:ext cx="2880320" cy="363810"/>
          </a:xfrm>
          <a:prstGeom prst="rect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FFBB11"/>
              </a:buClr>
              <a:buSzPct val="150000"/>
              <a:buNone/>
            </a:pPr>
            <a:r>
              <a:rPr lang="ru-RU" dirty="0">
                <a:solidFill>
                  <a:srgbClr val="000080"/>
                </a:solidFill>
                <a:latin typeface="Exo 2 Semi Bold" panose="00000700000000000000" pitchFamily="2" charset="-52"/>
              </a:rPr>
              <a:t>и</a:t>
            </a:r>
            <a:r>
              <a:rPr lang="ru-RU" dirty="0">
                <a:solidFill>
                  <a:srgbClr val="FFBB11"/>
                </a:solidFill>
                <a:latin typeface="Exo 2 Semi Bold" panose="00000700000000000000" pitchFamily="2" charset="-52"/>
              </a:rPr>
              <a:t> </a:t>
            </a:r>
            <a:r>
              <a:rPr lang="ru-RU" dirty="0">
                <a:solidFill>
                  <a:srgbClr val="000080"/>
                </a:solidFill>
                <a:latin typeface="Exo 2 Semi Bold" panose="00000700000000000000" pitchFamily="2" charset="-52"/>
              </a:rPr>
              <a:t>многое </a:t>
            </a:r>
            <a:r>
              <a:rPr lang="ru-RU" dirty="0" smtClean="0">
                <a:solidFill>
                  <a:srgbClr val="000080"/>
                </a:solidFill>
                <a:latin typeface="Exo 2 Semi Bold" panose="00000700000000000000" pitchFamily="2" charset="-52"/>
              </a:rPr>
              <a:t>другое</a:t>
            </a:r>
            <a:r>
              <a:rPr lang="ru-RU" dirty="0">
                <a:solidFill>
                  <a:srgbClr val="000080"/>
                </a:solidFill>
                <a:latin typeface="Exo 2 Semi Bold" panose="00000700000000000000" pitchFamily="2" charset="-5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653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840" y="162509"/>
            <a:ext cx="53285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 err="1" smtClean="0">
                <a:solidFill>
                  <a:srgbClr val="FFBA11"/>
                </a:solidFill>
              </a:rPr>
              <a:t>Ра</a:t>
            </a:r>
            <a:r>
              <a:rPr lang="ru-RU" sz="2800" spc="-100" dirty="0" err="1" smtClean="0">
                <a:solidFill>
                  <a:srgbClr val="FFBA11"/>
                </a:solidFill>
              </a:rPr>
              <a:t>змещение</a:t>
            </a:r>
            <a:r>
              <a:rPr lang="ru-RU" sz="2800" spc="-100" dirty="0" smtClean="0">
                <a:solidFill>
                  <a:srgbClr val="FFBA11"/>
                </a:solidFill>
              </a:rPr>
              <a:t> </a:t>
            </a:r>
            <a:r>
              <a:rPr sz="2800" spc="-235" dirty="0" smtClean="0">
                <a:solidFill>
                  <a:srgbClr val="FFBA11"/>
                </a:solidFill>
              </a:rPr>
              <a:t> </a:t>
            </a:r>
            <a:r>
              <a:rPr sz="2800" spc="-90" dirty="0">
                <a:solidFill>
                  <a:srgbClr val="FFBA11"/>
                </a:solidFill>
              </a:rPr>
              <a:t>баннеров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310997" y="5038166"/>
            <a:ext cx="462104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5" dirty="0">
                <a:solidFill>
                  <a:srgbClr val="000080"/>
                </a:solidFill>
                <a:latin typeface="Tahoma"/>
                <a:cs typeface="Tahoma"/>
              </a:rPr>
              <a:t>Ограничена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только</a:t>
            </a:r>
            <a:r>
              <a:rPr sz="20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общей</a:t>
            </a:r>
            <a:r>
              <a:rPr sz="2000"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гармонией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25" dirty="0" err="1">
                <a:solidFill>
                  <a:srgbClr val="000080"/>
                </a:solidFill>
                <a:latin typeface="Tahoma"/>
                <a:cs typeface="Tahoma"/>
              </a:rPr>
              <a:t>представления</a:t>
            </a:r>
            <a:r>
              <a:rPr sz="2000" spc="-9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 err="1" smtClean="0">
                <a:solidFill>
                  <a:srgbClr val="000080"/>
                </a:solidFill>
                <a:latin typeface="Tahoma"/>
                <a:cs typeface="Tahoma"/>
              </a:rPr>
              <a:t>веб-страницы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071" y="914400"/>
            <a:ext cx="3762755" cy="5500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909827"/>
            <a:ext cx="3771900" cy="5509260"/>
          </a:xfrm>
          <a:custGeom>
            <a:avLst/>
            <a:gdLst/>
            <a:ahLst/>
            <a:cxnLst/>
            <a:rect l="l" t="t" r="r" b="b"/>
            <a:pathLst>
              <a:path w="3771900" h="5509260">
                <a:moveTo>
                  <a:pt x="0" y="5509260"/>
                </a:moveTo>
                <a:lnTo>
                  <a:pt x="3771900" y="5509260"/>
                </a:lnTo>
                <a:lnTo>
                  <a:pt x="3771900" y="0"/>
                </a:lnTo>
                <a:lnTo>
                  <a:pt x="0" y="0"/>
                </a:lnTo>
                <a:lnTo>
                  <a:pt x="0" y="5509260"/>
                </a:lnTo>
                <a:close/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088" y="1551432"/>
            <a:ext cx="4267200" cy="353943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000" spc="25" dirty="0">
                <a:solidFill>
                  <a:srgbClr val="000080"/>
                </a:solidFill>
                <a:latin typeface="+mn-lt"/>
                <a:cs typeface="Tahoma"/>
              </a:rPr>
              <a:t>Ключевой</a:t>
            </a:r>
            <a:r>
              <a:rPr sz="2000" spc="-16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+mn-lt"/>
                <a:cs typeface="Tahoma"/>
              </a:rPr>
              <a:t>параметр</a:t>
            </a:r>
            <a:r>
              <a:rPr sz="2000" spc="-15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spc="150" dirty="0">
                <a:solidFill>
                  <a:srgbClr val="000080"/>
                </a:solidFill>
                <a:latin typeface="+mn-lt"/>
                <a:cs typeface="Tahoma"/>
              </a:rPr>
              <a:t>-</a:t>
            </a:r>
            <a:r>
              <a:rPr sz="2000" spc="-165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b="1" spc="105" dirty="0">
                <a:solidFill>
                  <a:srgbClr val="000080"/>
                </a:solidFill>
                <a:latin typeface="+mn-lt"/>
                <a:cs typeface="Calibri"/>
              </a:rPr>
              <a:t>ширина</a:t>
            </a:r>
            <a:endParaRPr sz="2000" dirty="0">
              <a:latin typeface="+mn-lt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7668344" y="6586163"/>
            <a:ext cx="304841" cy="207557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5"/>
              </a:spcBef>
            </a:pPr>
            <a:r>
              <a:rPr lang="ru-RU" sz="1400" b="1" spc="100" dirty="0" smtClean="0">
                <a:solidFill>
                  <a:schemeClr val="bg1"/>
                </a:solidFill>
              </a:rPr>
              <a:t>14</a:t>
            </a:r>
            <a:endParaRPr sz="1400" b="1" spc="1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512" y="4148328"/>
            <a:ext cx="4824536" cy="663002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469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70"/>
              </a:spcBef>
            </a:pPr>
            <a:r>
              <a:rPr sz="2000" b="1" spc="140" dirty="0">
                <a:solidFill>
                  <a:srgbClr val="000080"/>
                </a:solidFill>
                <a:latin typeface="+mn-lt"/>
                <a:cs typeface="Calibri"/>
              </a:rPr>
              <a:t>Высота</a:t>
            </a:r>
            <a:r>
              <a:rPr sz="2000" b="1" spc="-15" dirty="0">
                <a:solidFill>
                  <a:srgbClr val="000080"/>
                </a:solidFill>
                <a:latin typeface="+mn-lt"/>
                <a:cs typeface="Calibri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+mn-lt"/>
                <a:cs typeface="Tahoma"/>
              </a:rPr>
              <a:t>для</a:t>
            </a:r>
            <a:r>
              <a:rPr sz="2000" spc="-17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spc="40" dirty="0">
                <a:solidFill>
                  <a:srgbClr val="000080"/>
                </a:solidFill>
                <a:latin typeface="+mn-lt"/>
                <a:cs typeface="Tahoma"/>
              </a:rPr>
              <a:t>любого</a:t>
            </a:r>
            <a:r>
              <a:rPr sz="2000" spc="-17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+mn-lt"/>
                <a:cs typeface="Tahoma"/>
              </a:rPr>
              <a:t>типа</a:t>
            </a:r>
            <a:r>
              <a:rPr sz="2000" spc="-15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spc="75" dirty="0">
                <a:solidFill>
                  <a:srgbClr val="000080"/>
                </a:solidFill>
                <a:latin typeface="+mn-lt"/>
                <a:cs typeface="Tahoma"/>
              </a:rPr>
              <a:t>может</a:t>
            </a:r>
            <a:r>
              <a:rPr sz="2000" spc="-160" dirty="0">
                <a:solidFill>
                  <a:srgbClr val="000080"/>
                </a:solidFill>
                <a:latin typeface="+mn-lt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+mn-lt"/>
                <a:cs typeface="Tahoma"/>
              </a:rPr>
              <a:t>быть</a:t>
            </a:r>
            <a:endParaRPr sz="2000" dirty="0">
              <a:latin typeface="+mn-lt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2000" spc="35" dirty="0">
                <a:solidFill>
                  <a:srgbClr val="000080"/>
                </a:solidFill>
                <a:latin typeface="+mn-lt"/>
                <a:cs typeface="Tahoma"/>
              </a:rPr>
              <a:t>произвольной</a:t>
            </a:r>
            <a:endParaRPr sz="2000" dirty="0">
              <a:latin typeface="+mn-lt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997" y="2166366"/>
            <a:ext cx="447702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Указан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000080"/>
                </a:solidFill>
                <a:latin typeface="Tahoma"/>
                <a:cs typeface="Tahoma"/>
              </a:rPr>
              <a:t>максимум.</a:t>
            </a:r>
            <a:r>
              <a:rPr sz="2000" spc="-8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000080"/>
                </a:solidFill>
                <a:latin typeface="Tahoma"/>
                <a:cs typeface="Tahoma"/>
              </a:rPr>
              <a:t>Для</a:t>
            </a:r>
            <a:r>
              <a:rPr sz="20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каждого</a:t>
            </a:r>
            <a:r>
              <a:rPr sz="20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типа  баннера</a:t>
            </a:r>
            <a:r>
              <a:rPr sz="20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000080"/>
                </a:solidFill>
                <a:latin typeface="Tahoma"/>
                <a:cs typeface="Tahoma"/>
              </a:rPr>
              <a:t>может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 err="1">
                <a:solidFill>
                  <a:srgbClr val="000080"/>
                </a:solidFill>
                <a:latin typeface="Tahoma"/>
                <a:cs typeface="Tahoma"/>
              </a:rPr>
              <a:t>быть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15" dirty="0" err="1" smtClean="0">
                <a:solidFill>
                  <a:srgbClr val="000080"/>
                </a:solidFill>
                <a:latin typeface="Tahoma"/>
                <a:cs typeface="Tahoma"/>
              </a:rPr>
              <a:t>меньше</a:t>
            </a:r>
            <a:endParaRPr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053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908303"/>
            <a:ext cx="4287011" cy="535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5903" y="902208"/>
            <a:ext cx="4299585" cy="5364480"/>
          </a:xfrm>
          <a:custGeom>
            <a:avLst/>
            <a:gdLst/>
            <a:ahLst/>
            <a:cxnLst/>
            <a:rect l="l" t="t" r="r" b="b"/>
            <a:pathLst>
              <a:path w="4299584" h="5364480">
                <a:moveTo>
                  <a:pt x="0" y="5364480"/>
                </a:moveTo>
                <a:lnTo>
                  <a:pt x="4299204" y="5364480"/>
                </a:lnTo>
                <a:lnTo>
                  <a:pt x="4299204" y="0"/>
                </a:lnTo>
                <a:lnTo>
                  <a:pt x="0" y="0"/>
                </a:lnTo>
                <a:lnTo>
                  <a:pt x="0" y="5364480"/>
                </a:lnTo>
                <a:close/>
              </a:path>
            </a:pathLst>
          </a:custGeom>
          <a:ln w="12192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4472" y="184100"/>
            <a:ext cx="2621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BA11"/>
                </a:solidFill>
              </a:rPr>
              <a:t>Подписка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7524328" y="6597351"/>
            <a:ext cx="448857" cy="207557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5"/>
              </a:spcBef>
            </a:pPr>
            <a:r>
              <a:rPr lang="ru-RU" sz="1400" b="1" spc="100" dirty="0" smtClean="0">
                <a:solidFill>
                  <a:schemeClr val="bg1"/>
                </a:solidFill>
              </a:rPr>
              <a:t>15</a:t>
            </a:r>
            <a:endParaRPr sz="1400" b="1" spc="10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512" y="1052737"/>
            <a:ext cx="4176464" cy="5318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b="1" spc="80" dirty="0">
                <a:solidFill>
                  <a:srgbClr val="000080"/>
                </a:solidFill>
                <a:latin typeface="Calibri"/>
                <a:cs typeface="Calibri"/>
              </a:rPr>
              <a:t>ДОСТУП</a:t>
            </a:r>
            <a:r>
              <a:rPr b="1" spc="-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b="1" spc="110" dirty="0">
                <a:solidFill>
                  <a:srgbClr val="000080"/>
                </a:solidFill>
                <a:latin typeface="Calibri"/>
                <a:cs typeface="Calibri"/>
              </a:rPr>
              <a:t>К</a:t>
            </a:r>
            <a:r>
              <a:rPr b="1" spc="-3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b="1" spc="90" dirty="0">
                <a:solidFill>
                  <a:srgbClr val="000080"/>
                </a:solidFill>
                <a:latin typeface="Calibri"/>
                <a:cs typeface="Calibri"/>
              </a:rPr>
              <a:t>ЖУРНАЛУ</a:t>
            </a:r>
            <a:r>
              <a:rPr b="1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b="1" spc="50" dirty="0">
                <a:solidFill>
                  <a:srgbClr val="000080"/>
                </a:solidFill>
                <a:latin typeface="Calibri"/>
                <a:cs typeface="Calibri"/>
              </a:rPr>
              <a:t>ПО</a:t>
            </a:r>
            <a:r>
              <a:rPr b="1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b="1" spc="85" dirty="0">
                <a:solidFill>
                  <a:srgbClr val="000080"/>
                </a:solidFill>
                <a:latin typeface="Calibri"/>
                <a:cs typeface="Calibri"/>
              </a:rPr>
              <a:t>ПОДПИСКЕ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15" dirty="0">
                <a:solidFill>
                  <a:srgbClr val="000080"/>
                </a:solidFill>
                <a:latin typeface="Tahoma"/>
                <a:cs typeface="Tahoma"/>
              </a:rPr>
              <a:t>для</a:t>
            </a:r>
            <a:r>
              <a:rPr sz="20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000080"/>
                </a:solidFill>
                <a:latin typeface="Tahoma"/>
                <a:cs typeface="Tahoma"/>
              </a:rPr>
              <a:t>организаций</a:t>
            </a:r>
            <a:endParaRPr sz="20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15" dirty="0">
                <a:solidFill>
                  <a:srgbClr val="000080"/>
                </a:solidFill>
                <a:latin typeface="Tahoma"/>
                <a:cs typeface="Tahoma"/>
              </a:rPr>
              <a:t>для физических</a:t>
            </a:r>
            <a:r>
              <a:rPr sz="2000" spc="-28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лиц</a:t>
            </a:r>
            <a:endParaRPr sz="2000" dirty="0">
              <a:latin typeface="Tahoma"/>
              <a:cs typeface="Tahoma"/>
            </a:endParaRPr>
          </a:p>
          <a:p>
            <a:pPr marL="299085" marR="14795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вариант доступа только </a:t>
            </a:r>
            <a:r>
              <a:rPr sz="2000" spc="15" dirty="0">
                <a:solidFill>
                  <a:srgbClr val="000080"/>
                </a:solidFill>
                <a:latin typeface="Tahoma"/>
                <a:cs typeface="Tahoma"/>
              </a:rPr>
              <a:t>для 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подписчиков </a:t>
            </a:r>
            <a:r>
              <a:rPr sz="2000" spc="55" dirty="0">
                <a:solidFill>
                  <a:srgbClr val="000080"/>
                </a:solidFill>
                <a:latin typeface="Tahoma"/>
                <a:cs typeface="Tahoma"/>
              </a:rPr>
              <a:t>бумажной</a:t>
            </a:r>
            <a:r>
              <a:rPr sz="2000" spc="-31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версии</a:t>
            </a:r>
            <a:endParaRPr sz="20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платный</a:t>
            </a:r>
            <a:r>
              <a:rPr sz="2000" spc="-12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доступ</a:t>
            </a:r>
            <a:r>
              <a:rPr sz="20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к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выпускам</a:t>
            </a:r>
            <a:r>
              <a:rPr sz="20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или</a:t>
            </a:r>
            <a:endParaRPr sz="2000" dirty="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sz="2000" spc="40" dirty="0">
                <a:solidFill>
                  <a:srgbClr val="000080"/>
                </a:solidFill>
                <a:latin typeface="Tahoma"/>
                <a:cs typeface="Tahoma"/>
              </a:rPr>
              <a:t>отдельным</a:t>
            </a:r>
            <a:r>
              <a:rPr sz="20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статьям</a:t>
            </a:r>
            <a:endParaRPr sz="2000" dirty="0">
              <a:latin typeface="Tahoma"/>
              <a:cs typeface="Tahoma"/>
            </a:endParaRPr>
          </a:p>
          <a:p>
            <a:pPr marL="299085" marR="175260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оплата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банковским</a:t>
            </a:r>
            <a:r>
              <a:rPr sz="2000" spc="-21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000080"/>
                </a:solidFill>
                <a:latin typeface="Tahoma"/>
                <a:cs typeface="Tahoma"/>
              </a:rPr>
              <a:t>переводом 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или</a:t>
            </a:r>
            <a:r>
              <a:rPr sz="2000" spc="-1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через</a:t>
            </a:r>
            <a:r>
              <a:rPr sz="2000"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платежные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системы</a:t>
            </a:r>
            <a:endParaRPr sz="20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отсроченный </a:t>
            </a:r>
            <a:r>
              <a:rPr sz="2000" spc="35" dirty="0">
                <a:solidFill>
                  <a:srgbClr val="000080"/>
                </a:solidFill>
                <a:latin typeface="Tahoma"/>
                <a:cs typeface="Tahoma"/>
              </a:rPr>
              <a:t>открытый</a:t>
            </a:r>
            <a:r>
              <a:rPr sz="2000" spc="-27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доступ</a:t>
            </a:r>
            <a:endParaRPr sz="2000" dirty="0">
              <a:latin typeface="Tahoma"/>
              <a:cs typeface="Tahoma"/>
            </a:endParaRPr>
          </a:p>
          <a:p>
            <a:pPr marL="299085" marR="88582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различные</a:t>
            </a:r>
            <a:r>
              <a:rPr sz="2000" spc="-1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000080"/>
                </a:solidFill>
                <a:latin typeface="Tahoma"/>
                <a:cs typeface="Tahoma"/>
              </a:rPr>
              <a:t>комбинации  </a:t>
            </a:r>
            <a:r>
              <a:rPr sz="2000" spc="55" dirty="0">
                <a:solidFill>
                  <a:srgbClr val="000080"/>
                </a:solidFill>
                <a:latin typeface="Tahoma"/>
                <a:cs typeface="Tahoma"/>
              </a:rPr>
              <a:t>режимов</a:t>
            </a:r>
            <a:r>
              <a:rPr sz="20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доступа</a:t>
            </a:r>
            <a:endParaRPr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146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682" y="162509"/>
            <a:ext cx="532164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40" dirty="0">
                <a:solidFill>
                  <a:srgbClr val="FFBA11"/>
                </a:solidFill>
              </a:rPr>
              <a:t>Наши </a:t>
            </a:r>
            <a:r>
              <a:rPr sz="2800" spc="-85" dirty="0">
                <a:solidFill>
                  <a:srgbClr val="FFBA11"/>
                </a:solidFill>
              </a:rPr>
              <a:t>ресурсы-партнеры</a:t>
            </a:r>
            <a:r>
              <a:rPr sz="2800" spc="-254" dirty="0">
                <a:solidFill>
                  <a:srgbClr val="FFBA11"/>
                </a:solidFill>
              </a:rPr>
              <a:t> </a:t>
            </a:r>
            <a:r>
              <a:rPr sz="2800" spc="-375" dirty="0">
                <a:solidFill>
                  <a:srgbClr val="FFBA11"/>
                </a:solidFill>
              </a:rPr>
              <a:t>*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251459" y="1557527"/>
            <a:ext cx="975360" cy="333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2493264"/>
            <a:ext cx="579120" cy="216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8383" y="1557527"/>
            <a:ext cx="452628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3448" y="1053083"/>
            <a:ext cx="2161540" cy="288290"/>
          </a:xfrm>
          <a:prstGeom prst="rect">
            <a:avLst/>
          </a:prstGeom>
          <a:solidFill>
            <a:srgbClr val="000080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425"/>
              </a:spcBef>
            </a:pPr>
            <a:r>
              <a:rPr sz="1200" b="1" spc="-55" dirty="0">
                <a:solidFill>
                  <a:srgbClr val="FFBA11"/>
                </a:solidFill>
                <a:latin typeface="Tahoma"/>
                <a:cs typeface="Tahoma"/>
              </a:rPr>
              <a:t>Международные</a:t>
            </a:r>
            <a:r>
              <a:rPr sz="1200" b="1" spc="-95" dirty="0">
                <a:solidFill>
                  <a:srgbClr val="FFBA11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BA11"/>
                </a:solidFill>
                <a:latin typeface="Tahoma"/>
                <a:cs typeface="Tahoma"/>
              </a:rPr>
              <a:t>ресурсы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088" y="2924555"/>
            <a:ext cx="649224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360" y="2063495"/>
            <a:ext cx="861060" cy="21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7196" y="1988820"/>
            <a:ext cx="733043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59" y="6092952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0953" y="0"/>
                </a:lnTo>
              </a:path>
            </a:pathLst>
          </a:custGeom>
          <a:ln w="9144">
            <a:solidFill>
              <a:srgbClr val="FFB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59" y="2061972"/>
            <a:ext cx="737616" cy="286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088" y="4509515"/>
            <a:ext cx="652272" cy="208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1655" y="5588508"/>
            <a:ext cx="838199" cy="300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696" y="5516879"/>
            <a:ext cx="1583436" cy="432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68" y="5588508"/>
            <a:ext cx="652272" cy="208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23988" y="1557527"/>
            <a:ext cx="1152525" cy="288290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5334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420"/>
              </a:spcBef>
            </a:pPr>
            <a:r>
              <a:rPr sz="1200" b="1" spc="-35" dirty="0">
                <a:solidFill>
                  <a:srgbClr val="000080"/>
                </a:solidFill>
                <a:latin typeface="Tahoma"/>
                <a:cs typeface="Tahoma"/>
              </a:rPr>
              <a:t>от </a:t>
            </a:r>
            <a:r>
              <a:rPr sz="1200" b="1" spc="-85" dirty="0">
                <a:solidFill>
                  <a:srgbClr val="000080"/>
                </a:solidFill>
                <a:latin typeface="Tahoma"/>
                <a:cs typeface="Tahoma"/>
              </a:rPr>
              <a:t>2</a:t>
            </a:r>
            <a:r>
              <a:rPr sz="1200" b="1" spc="-17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200" b="1" spc="-65" dirty="0">
                <a:solidFill>
                  <a:srgbClr val="000080"/>
                </a:solidFill>
                <a:latin typeface="Tahoma"/>
                <a:cs typeface="Tahoma"/>
              </a:rPr>
              <a:t>недель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23988" y="1988820"/>
            <a:ext cx="1152525" cy="288290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5461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430"/>
              </a:spcBef>
            </a:pPr>
            <a:r>
              <a:rPr sz="1200" b="1" spc="-35" dirty="0">
                <a:solidFill>
                  <a:srgbClr val="000080"/>
                </a:solidFill>
                <a:latin typeface="Tahoma"/>
                <a:cs typeface="Tahoma"/>
              </a:rPr>
              <a:t>от </a:t>
            </a:r>
            <a:r>
              <a:rPr sz="1200" b="1" spc="-270" dirty="0">
                <a:solidFill>
                  <a:srgbClr val="000080"/>
                </a:solidFill>
                <a:latin typeface="Tahoma"/>
                <a:cs typeface="Tahoma"/>
              </a:rPr>
              <a:t>1</a:t>
            </a:r>
            <a:r>
              <a:rPr sz="1200" b="1" spc="-25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000080"/>
                </a:solidFill>
                <a:latin typeface="Tahoma"/>
                <a:cs typeface="Tahoma"/>
              </a:rPr>
              <a:t>месяца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6422" y="2462910"/>
            <a:ext cx="532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8600" algn="l"/>
              </a:tabLst>
            </a:pP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23988" y="2421635"/>
            <a:ext cx="1152525" cy="288290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5397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425"/>
              </a:spcBef>
            </a:pPr>
            <a:r>
              <a:rPr sz="1200" b="1" spc="-35" dirty="0">
                <a:solidFill>
                  <a:srgbClr val="000080"/>
                </a:solidFill>
                <a:latin typeface="Tahoma"/>
                <a:cs typeface="Tahoma"/>
              </a:rPr>
              <a:t>от </a:t>
            </a:r>
            <a:r>
              <a:rPr sz="1200" b="1" spc="-85" dirty="0">
                <a:solidFill>
                  <a:srgbClr val="000080"/>
                </a:solidFill>
                <a:latin typeface="Tahoma"/>
                <a:cs typeface="Tahoma"/>
              </a:rPr>
              <a:t>2</a:t>
            </a:r>
            <a:r>
              <a:rPr sz="1200" b="1"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00080"/>
                </a:solidFill>
                <a:latin typeface="Tahoma"/>
                <a:cs typeface="Tahoma"/>
              </a:rPr>
              <a:t>месяцев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8267" y="2895091"/>
            <a:ext cx="8418195" cy="1497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885">
              <a:lnSpc>
                <a:spcPct val="100000"/>
              </a:lnSpc>
              <a:spcBef>
                <a:spcPts val="100"/>
              </a:spcBef>
              <a:tabLst>
                <a:tab pos="7369809" algn="l"/>
              </a:tabLst>
            </a:pPr>
            <a:r>
              <a:rPr sz="1200" dirty="0">
                <a:solidFill>
                  <a:srgbClr val="000080"/>
                </a:solidFill>
                <a:latin typeface="Times New Roman"/>
                <a:cs typeface="Times New Roman"/>
              </a:rPr>
              <a:t> 	</a:t>
            </a:r>
            <a:r>
              <a:rPr sz="1200" b="1" spc="-35" dirty="0">
                <a:solidFill>
                  <a:srgbClr val="000080"/>
                </a:solidFill>
                <a:latin typeface="Tahoma"/>
                <a:cs typeface="Tahoma"/>
              </a:rPr>
              <a:t>от </a:t>
            </a:r>
            <a:r>
              <a:rPr sz="1200" b="1" spc="-70" dirty="0">
                <a:solidFill>
                  <a:srgbClr val="000080"/>
                </a:solidFill>
                <a:latin typeface="Tahoma"/>
                <a:cs typeface="Tahoma"/>
              </a:rPr>
              <a:t>6</a:t>
            </a:r>
            <a:r>
              <a:rPr sz="1200" b="1"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00080"/>
                </a:solidFill>
                <a:latin typeface="Tahoma"/>
                <a:cs typeface="Tahoma"/>
              </a:rPr>
              <a:t>месяцев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/>
            <a:r>
              <a:rPr sz="1800" b="1" spc="-55" dirty="0">
                <a:solidFill>
                  <a:srgbClr val="000080"/>
                </a:solidFill>
                <a:latin typeface="Tahoma"/>
                <a:cs typeface="Tahoma"/>
              </a:rPr>
              <a:t>Мы </a:t>
            </a:r>
            <a:r>
              <a:rPr sz="1800" b="1" spc="-40" dirty="0">
                <a:solidFill>
                  <a:srgbClr val="000080"/>
                </a:solidFill>
                <a:latin typeface="Tahoma"/>
                <a:cs typeface="Tahoma"/>
              </a:rPr>
              <a:t>способствуем </a:t>
            </a:r>
            <a:r>
              <a:rPr sz="1800" b="1" spc="-55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z="1800" b="1" spc="-17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0080"/>
                </a:solidFill>
                <a:latin typeface="Tahoma"/>
                <a:cs typeface="Tahoma"/>
              </a:rPr>
              <a:t>продвижении</a:t>
            </a:r>
            <a:endParaRPr sz="1800" dirty="0">
              <a:latin typeface="Tahoma"/>
              <a:cs typeface="Tahoma"/>
            </a:endParaRPr>
          </a:p>
          <a:p>
            <a:pPr marL="12700"/>
            <a:r>
              <a:rPr sz="1800" spc="5" dirty="0">
                <a:solidFill>
                  <a:srgbClr val="000080"/>
                </a:solidFill>
                <a:latin typeface="Tahoma"/>
                <a:cs typeface="Tahoma"/>
              </a:rPr>
              <a:t>(без</a:t>
            </a:r>
            <a:r>
              <a:rPr sz="18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00080"/>
                </a:solidFill>
                <a:latin typeface="Tahoma"/>
                <a:cs typeface="Tahoma"/>
              </a:rPr>
              <a:t>гарантий,</a:t>
            </a:r>
            <a:r>
              <a:rPr sz="18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0080"/>
                </a:solidFill>
                <a:latin typeface="Tahoma"/>
                <a:cs typeface="Tahoma"/>
              </a:rPr>
              <a:t>рефБД</a:t>
            </a:r>
            <a:r>
              <a:rPr sz="1800" spc="-8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0080"/>
                </a:solidFill>
                <a:latin typeface="Tahoma"/>
                <a:cs typeface="Tahoma"/>
              </a:rPr>
              <a:t>оставляет</a:t>
            </a:r>
            <a:r>
              <a:rPr sz="1800" spc="-1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00080"/>
                </a:solidFill>
                <a:latin typeface="Tahoma"/>
                <a:cs typeface="Tahoma"/>
              </a:rPr>
              <a:t>за</a:t>
            </a:r>
            <a:r>
              <a:rPr sz="18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000080"/>
                </a:solidFill>
                <a:latin typeface="Tahoma"/>
                <a:cs typeface="Tahoma"/>
              </a:rPr>
              <a:t>собой</a:t>
            </a:r>
            <a:r>
              <a:rPr sz="18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0080"/>
                </a:solidFill>
                <a:latin typeface="Tahoma"/>
                <a:cs typeface="Tahoma"/>
              </a:rPr>
              <a:t>решение</a:t>
            </a:r>
            <a:r>
              <a:rPr sz="18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000080"/>
                </a:solidFill>
                <a:latin typeface="Tahoma"/>
                <a:cs typeface="Tahoma"/>
              </a:rPr>
              <a:t>о</a:t>
            </a:r>
            <a:r>
              <a:rPr sz="18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0080"/>
                </a:solidFill>
                <a:latin typeface="Tahoma"/>
                <a:cs typeface="Tahoma"/>
              </a:rPr>
              <a:t>принятии</a:t>
            </a:r>
            <a:r>
              <a:rPr sz="18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z="1800" spc="-1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зависимости</a:t>
            </a:r>
            <a:r>
              <a:rPr sz="18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000080"/>
                </a:solidFill>
                <a:latin typeface="Tahoma"/>
                <a:cs typeface="Tahoma"/>
              </a:rPr>
              <a:t>от</a:t>
            </a:r>
            <a:r>
              <a:rPr sz="18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000080"/>
                </a:solidFill>
                <a:latin typeface="Tahoma"/>
                <a:cs typeface="Tahoma"/>
              </a:rPr>
              <a:t>ценности</a:t>
            </a:r>
            <a:r>
              <a:rPr sz="1800" spc="-7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25" dirty="0">
                <a:solidFill>
                  <a:srgbClr val="000080"/>
                </a:solidFill>
                <a:latin typeface="Tahoma"/>
                <a:cs typeface="Tahoma"/>
              </a:rPr>
              <a:t>контента</a:t>
            </a:r>
            <a:r>
              <a:rPr sz="18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000080"/>
                </a:solidFill>
                <a:latin typeface="Tahoma"/>
                <a:cs typeface="Tahoma"/>
              </a:rPr>
              <a:t>журнала)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23988" y="4469891"/>
            <a:ext cx="1152525" cy="288290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5461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430"/>
              </a:spcBef>
            </a:pPr>
            <a:r>
              <a:rPr sz="1200" b="1" spc="-35" dirty="0">
                <a:solidFill>
                  <a:srgbClr val="000080"/>
                </a:solidFill>
                <a:latin typeface="Tahoma"/>
                <a:cs typeface="Tahoma"/>
              </a:rPr>
              <a:t>от </a:t>
            </a:r>
            <a:r>
              <a:rPr sz="1200" b="1" spc="-270" dirty="0">
                <a:solidFill>
                  <a:srgbClr val="000080"/>
                </a:solidFill>
                <a:latin typeface="Tahoma"/>
                <a:cs typeface="Tahoma"/>
              </a:rPr>
              <a:t>1</a:t>
            </a:r>
            <a:r>
              <a:rPr sz="1200" b="1" spc="-24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000080"/>
                </a:solidFill>
                <a:latin typeface="Tahoma"/>
                <a:cs typeface="Tahoma"/>
              </a:rPr>
              <a:t>года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80282" y="1701545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49" y="0"/>
                </a:lnTo>
              </a:path>
            </a:pathLst>
          </a:custGeom>
          <a:ln w="19812">
            <a:solidFill>
              <a:srgbClr val="FFBA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32582" y="2134361"/>
            <a:ext cx="4248785" cy="0"/>
          </a:xfrm>
          <a:custGeom>
            <a:avLst/>
            <a:gdLst/>
            <a:ahLst/>
            <a:cxnLst/>
            <a:rect l="l" t="t" r="r" b="b"/>
            <a:pathLst>
              <a:path w="4248784">
                <a:moveTo>
                  <a:pt x="0" y="0"/>
                </a:moveTo>
                <a:lnTo>
                  <a:pt x="4248531" y="0"/>
                </a:lnTo>
              </a:path>
            </a:pathLst>
          </a:custGeom>
          <a:ln w="19812">
            <a:solidFill>
              <a:srgbClr val="FFBA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9122" y="2565654"/>
            <a:ext cx="5261610" cy="0"/>
          </a:xfrm>
          <a:custGeom>
            <a:avLst/>
            <a:gdLst/>
            <a:ahLst/>
            <a:cxnLst/>
            <a:rect l="l" t="t" r="r" b="b"/>
            <a:pathLst>
              <a:path w="5261609">
                <a:moveTo>
                  <a:pt x="0" y="0"/>
                </a:moveTo>
                <a:lnTo>
                  <a:pt x="5261483" y="0"/>
                </a:lnTo>
              </a:path>
            </a:pathLst>
          </a:custGeom>
          <a:ln w="19812">
            <a:solidFill>
              <a:srgbClr val="FFBA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6330" y="2998470"/>
            <a:ext cx="6264910" cy="0"/>
          </a:xfrm>
          <a:custGeom>
            <a:avLst/>
            <a:gdLst/>
            <a:ahLst/>
            <a:cxnLst/>
            <a:rect l="l" t="t" r="r" b="b"/>
            <a:pathLst>
              <a:path w="6264909">
                <a:moveTo>
                  <a:pt x="0" y="0"/>
                </a:moveTo>
                <a:lnTo>
                  <a:pt x="6264656" y="0"/>
                </a:lnTo>
              </a:path>
            </a:pathLst>
          </a:custGeom>
          <a:ln w="19812">
            <a:solidFill>
              <a:srgbClr val="FFBA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6330" y="4613909"/>
            <a:ext cx="6264910" cy="0"/>
          </a:xfrm>
          <a:custGeom>
            <a:avLst/>
            <a:gdLst/>
            <a:ahLst/>
            <a:cxnLst/>
            <a:rect l="l" t="t" r="r" b="b"/>
            <a:pathLst>
              <a:path w="6264909">
                <a:moveTo>
                  <a:pt x="0" y="0"/>
                </a:moveTo>
                <a:lnTo>
                  <a:pt x="6264656" y="0"/>
                </a:lnTo>
              </a:path>
            </a:pathLst>
          </a:custGeom>
          <a:ln w="19812">
            <a:solidFill>
              <a:srgbClr val="FFBA1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8266" y="4941168"/>
            <a:ext cx="8490198" cy="156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solidFill>
                  <a:srgbClr val="000080"/>
                </a:solidFill>
                <a:latin typeface="Tahoma"/>
                <a:cs typeface="Tahoma"/>
              </a:rPr>
              <a:t>Мы</a:t>
            </a:r>
            <a:r>
              <a:rPr sz="2000" spc="-12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000080"/>
                </a:solidFill>
                <a:latin typeface="Tahoma"/>
                <a:cs typeface="Tahoma"/>
              </a:rPr>
              <a:t>гарантируем</a:t>
            </a:r>
            <a:r>
              <a:rPr sz="20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соответствие</a:t>
            </a:r>
            <a:r>
              <a:rPr sz="20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Платформы</a:t>
            </a:r>
            <a:r>
              <a:rPr sz="2000" spc="-9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всем</a:t>
            </a:r>
            <a:r>
              <a:rPr sz="20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формальным</a:t>
            </a:r>
            <a:r>
              <a:rPr sz="2000" spc="-9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требованиям</a:t>
            </a:r>
            <a:r>
              <a:rPr sz="20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000080"/>
                </a:solidFill>
                <a:latin typeface="Tahoma"/>
                <a:cs typeface="Tahoma"/>
              </a:rPr>
              <a:t>всех</a:t>
            </a:r>
            <a:r>
              <a:rPr sz="20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00080"/>
                </a:solidFill>
                <a:latin typeface="Tahoma"/>
                <a:cs typeface="Tahoma"/>
              </a:rPr>
              <a:t>самых</a:t>
            </a:r>
            <a:r>
              <a:rPr sz="20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30" dirty="0">
                <a:solidFill>
                  <a:srgbClr val="000080"/>
                </a:solidFill>
                <a:latin typeface="Tahoma"/>
                <a:cs typeface="Tahoma"/>
              </a:rPr>
              <a:t>строгих</a:t>
            </a:r>
            <a:r>
              <a:rPr sz="20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00080"/>
                </a:solidFill>
                <a:latin typeface="Tahoma"/>
                <a:cs typeface="Tahoma"/>
              </a:rPr>
              <a:t>рефБД: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71755" algn="ctr">
              <a:lnSpc>
                <a:spcPct val="100000"/>
              </a:lnSpc>
              <a:spcBef>
                <a:spcPts val="5"/>
              </a:spcBef>
            </a:pPr>
            <a:r>
              <a:rPr sz="1200" spc="25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2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0080"/>
                </a:solidFill>
                <a:latin typeface="Tahoma"/>
                <a:cs typeface="Tahoma"/>
              </a:rPr>
              <a:t>т.д.</a:t>
            </a:r>
            <a:endParaRPr sz="1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000" b="1" spc="-190" dirty="0">
                <a:solidFill>
                  <a:srgbClr val="000080"/>
                </a:solidFill>
                <a:latin typeface="Tahoma"/>
                <a:cs typeface="Tahoma"/>
              </a:rPr>
              <a:t>* </a:t>
            </a:r>
            <a:r>
              <a:rPr sz="1000" b="1" spc="-40" dirty="0">
                <a:solidFill>
                  <a:srgbClr val="000080"/>
                </a:solidFill>
                <a:latin typeface="Tahoma"/>
                <a:cs typeface="Tahoma"/>
              </a:rPr>
              <a:t>— </a:t>
            </a:r>
            <a:r>
              <a:rPr sz="1400" b="1" spc="-60" dirty="0">
                <a:solidFill>
                  <a:srgbClr val="000080"/>
                </a:solidFill>
                <a:latin typeface="Tahoma"/>
                <a:cs typeface="Tahoma"/>
              </a:rPr>
              <a:t>После полной </a:t>
            </a:r>
            <a:r>
              <a:rPr sz="1400" b="1" spc="-40" dirty="0">
                <a:solidFill>
                  <a:srgbClr val="000080"/>
                </a:solidFill>
                <a:latin typeface="Tahoma"/>
                <a:cs typeface="Tahoma"/>
              </a:rPr>
              <a:t>готовности </a:t>
            </a:r>
            <a:r>
              <a:rPr sz="1400" b="1" spc="-50" dirty="0">
                <a:solidFill>
                  <a:srgbClr val="000080"/>
                </a:solidFill>
                <a:latin typeface="Tahoma"/>
                <a:cs typeface="Tahoma"/>
              </a:rPr>
              <a:t>английского </a:t>
            </a:r>
            <a:r>
              <a:rPr sz="1400" b="1" spc="-45" dirty="0">
                <a:solidFill>
                  <a:srgbClr val="000080"/>
                </a:solidFill>
                <a:latin typeface="Tahoma"/>
                <a:cs typeface="Tahoma"/>
              </a:rPr>
              <a:t>контента </a:t>
            </a:r>
            <a:r>
              <a:rPr sz="1400" b="1" spc="-60" dirty="0">
                <a:solidFill>
                  <a:srgbClr val="000080"/>
                </a:solidFill>
                <a:latin typeface="Tahoma"/>
                <a:cs typeface="Tahoma"/>
              </a:rPr>
              <a:t>и </a:t>
            </a:r>
            <a:r>
              <a:rPr sz="1400" b="1" spc="-50" dirty="0">
                <a:solidFill>
                  <a:srgbClr val="000080"/>
                </a:solidFill>
                <a:latin typeface="Tahoma"/>
                <a:cs typeface="Tahoma"/>
              </a:rPr>
              <a:t>перехода на </a:t>
            </a:r>
            <a:r>
              <a:rPr sz="1400" b="1" spc="-65" dirty="0">
                <a:solidFill>
                  <a:srgbClr val="000080"/>
                </a:solidFill>
                <a:latin typeface="Tahoma"/>
                <a:cs typeface="Tahoma"/>
              </a:rPr>
              <a:t>официальное </a:t>
            </a:r>
            <a:r>
              <a:rPr sz="1400" b="1" spc="-45" dirty="0">
                <a:solidFill>
                  <a:srgbClr val="000080"/>
                </a:solidFill>
                <a:latin typeface="Tahoma"/>
                <a:cs typeface="Tahoma"/>
              </a:rPr>
              <a:t>доменное</a:t>
            </a:r>
            <a:r>
              <a:rPr sz="1400" b="1" spc="-17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000080"/>
                </a:solidFill>
                <a:latin typeface="Tahoma"/>
                <a:cs typeface="Tahoma"/>
              </a:rPr>
              <a:t>имя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39339" y="1557527"/>
            <a:ext cx="1296924" cy="259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5567" y="2453639"/>
            <a:ext cx="804671" cy="222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0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6043" y="162509"/>
            <a:ext cx="69284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solidFill>
                  <a:srgbClr val="FFBA11"/>
                </a:solidFill>
              </a:rPr>
              <a:t>Еще </a:t>
            </a:r>
            <a:r>
              <a:rPr sz="2800" spc="-90" dirty="0">
                <a:solidFill>
                  <a:srgbClr val="FFBA11"/>
                </a:solidFill>
              </a:rPr>
              <a:t>некоторые</a:t>
            </a:r>
            <a:r>
              <a:rPr sz="2800" spc="-285" dirty="0">
                <a:solidFill>
                  <a:srgbClr val="FFBA11"/>
                </a:solidFill>
              </a:rPr>
              <a:t> </a:t>
            </a:r>
            <a:r>
              <a:rPr sz="2800" spc="-80" dirty="0">
                <a:solidFill>
                  <a:srgbClr val="FFBA11"/>
                </a:solidFill>
              </a:rPr>
              <a:t>особенности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915816" y="2670428"/>
            <a:ext cx="612068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60" dirty="0">
                <a:solidFill>
                  <a:srgbClr val="000080"/>
                </a:solidFill>
                <a:latin typeface="Tahoma"/>
                <a:cs typeface="Tahoma"/>
              </a:rPr>
              <a:t>Возможность</a:t>
            </a:r>
            <a:r>
              <a:rPr spc="-16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сохранять</a:t>
            </a:r>
            <a:r>
              <a:rPr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Tahoma"/>
                <a:cs typeface="Tahoma"/>
              </a:rPr>
              <a:t>полные</a:t>
            </a:r>
            <a:r>
              <a:rPr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 err="1">
                <a:solidFill>
                  <a:srgbClr val="000080"/>
                </a:solidFill>
                <a:latin typeface="Tahoma"/>
                <a:cs typeface="Tahoma"/>
              </a:rPr>
              <a:t>тексты</a:t>
            </a:r>
            <a:r>
              <a:rPr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 err="1" smtClean="0">
                <a:solidFill>
                  <a:srgbClr val="000080"/>
                </a:solidFill>
                <a:latin typeface="Tahoma"/>
                <a:cs typeface="Tahoma"/>
              </a:rPr>
              <a:t>на</a:t>
            </a:r>
            <a:r>
              <a:rPr lang="ru-RU" spc="35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40" dirty="0" err="1" smtClean="0">
                <a:solidFill>
                  <a:srgbClr val="000080"/>
                </a:solidFill>
                <a:latin typeface="Tahoma"/>
                <a:cs typeface="Tahoma"/>
              </a:rPr>
              <a:t>устройстве</a:t>
            </a:r>
            <a:r>
              <a:rPr spc="40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000080"/>
                </a:solidFill>
                <a:latin typeface="Tahoma"/>
                <a:cs typeface="Tahoma"/>
              </a:rPr>
              <a:t>(просмотр</a:t>
            </a:r>
            <a:r>
              <a:rPr spc="-3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0080"/>
                </a:solidFill>
                <a:latin typeface="Tahoma"/>
                <a:cs typeface="Tahoma"/>
              </a:rPr>
              <a:t>оффлайн)</a:t>
            </a:r>
            <a:endParaRPr dirty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000080"/>
                </a:solidFill>
                <a:latin typeface="Tahoma"/>
                <a:cs typeface="Tahoma"/>
              </a:rPr>
              <a:t>Единая</a:t>
            </a:r>
            <a:r>
              <a:rPr spc="-16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Tahoma"/>
                <a:cs typeface="Tahoma"/>
              </a:rPr>
              <a:t>авторизация</a:t>
            </a:r>
            <a:r>
              <a:rPr spc="-1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на</a:t>
            </a:r>
            <a:r>
              <a:rPr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сайте</a:t>
            </a:r>
            <a:r>
              <a:rPr spc="-17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pc="-1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pc="-17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25" dirty="0">
                <a:solidFill>
                  <a:srgbClr val="000080"/>
                </a:solidFill>
                <a:latin typeface="Tahoma"/>
                <a:cs typeface="Tahoma"/>
              </a:rPr>
              <a:t>приложении,  </a:t>
            </a:r>
            <a:r>
              <a:rPr spc="40" dirty="0">
                <a:solidFill>
                  <a:srgbClr val="000080"/>
                </a:solidFill>
                <a:latin typeface="Tahoma"/>
                <a:cs typeface="Tahoma"/>
              </a:rPr>
              <a:t>доступ </a:t>
            </a:r>
            <a:r>
              <a:rPr spc="30" dirty="0">
                <a:solidFill>
                  <a:srgbClr val="000080"/>
                </a:solidFill>
                <a:latin typeface="Tahoma"/>
                <a:cs typeface="Tahoma"/>
              </a:rPr>
              <a:t>по</a:t>
            </a:r>
            <a:r>
              <a:rPr spc="-3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подписке</a:t>
            </a:r>
            <a:endParaRPr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000080"/>
                </a:solidFill>
                <a:latin typeface="Tahoma"/>
                <a:cs typeface="Tahoma"/>
              </a:rPr>
              <a:t>Полное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соответствие </a:t>
            </a:r>
            <a:r>
              <a:rPr spc="50" dirty="0">
                <a:solidFill>
                  <a:srgbClr val="000080"/>
                </a:solidFill>
                <a:latin typeface="Tahoma"/>
                <a:cs typeface="Tahoma"/>
              </a:rPr>
              <a:t>с контентом</a:t>
            </a:r>
            <a:r>
              <a:rPr spc="-3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Tahoma"/>
                <a:cs typeface="Tahoma"/>
              </a:rPr>
              <a:t>сайта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04" y="1635251"/>
            <a:ext cx="2566416" cy="389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23844" y="1196752"/>
            <a:ext cx="5257800" cy="685800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45"/>
              </a:spcBef>
            </a:pPr>
            <a:r>
              <a:rPr sz="2800" b="1" spc="-130" dirty="0">
                <a:solidFill>
                  <a:srgbClr val="000080"/>
                </a:solidFill>
                <a:latin typeface="Tahoma"/>
                <a:cs typeface="Tahoma"/>
              </a:rPr>
              <a:t>Мобильное </a:t>
            </a:r>
            <a:r>
              <a:rPr sz="2800" b="1" spc="-160" dirty="0">
                <a:solidFill>
                  <a:srgbClr val="000080"/>
                </a:solidFill>
                <a:latin typeface="Tahoma"/>
                <a:cs typeface="Tahoma"/>
              </a:rPr>
              <a:t>приложение</a:t>
            </a:r>
            <a:r>
              <a:rPr sz="2800" b="1" spc="-28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000080"/>
                </a:solidFill>
                <a:latin typeface="Tahoma"/>
                <a:cs typeface="Tahoma"/>
              </a:rPr>
              <a:t>это: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7071" y="5129784"/>
            <a:ext cx="1152144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228" y="5129784"/>
            <a:ext cx="115366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884368" y="6525344"/>
            <a:ext cx="268604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t>17</a:t>
            </a:fld>
            <a:endParaRPr sz="1400" b="1" spc="13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8746" y="218947"/>
            <a:ext cx="47455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90" dirty="0">
                <a:solidFill>
                  <a:srgbClr val="FFBA11"/>
                </a:solidFill>
                <a:latin typeface="Tahoma"/>
                <a:cs typeface="Tahoma"/>
              </a:rPr>
              <a:t>Что </a:t>
            </a:r>
            <a:r>
              <a:rPr sz="2800" b="1" spc="-110" dirty="0">
                <a:solidFill>
                  <a:srgbClr val="FFBA11"/>
                </a:solidFill>
                <a:latin typeface="Tahoma"/>
                <a:cs typeface="Tahoma"/>
              </a:rPr>
              <a:t>ещё</a:t>
            </a:r>
            <a:r>
              <a:rPr sz="2800" b="1" spc="-300" dirty="0">
                <a:solidFill>
                  <a:srgbClr val="FFBA11"/>
                </a:solidFill>
                <a:latin typeface="Tahoma"/>
                <a:cs typeface="Tahoma"/>
              </a:rPr>
              <a:t> </a:t>
            </a:r>
            <a:r>
              <a:rPr sz="2800" b="1" spc="-100" dirty="0">
                <a:solidFill>
                  <a:srgbClr val="FFBA11"/>
                </a:solidFill>
                <a:latin typeface="Tahoma"/>
                <a:cs typeface="Tahoma"/>
              </a:rPr>
              <a:t>важно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1900427"/>
            <a:ext cx="2232660" cy="144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3158" y="2863235"/>
            <a:ext cx="5815330" cy="250645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30" dirty="0">
                <a:solidFill>
                  <a:srgbClr val="000080"/>
                </a:solidFill>
                <a:latin typeface="Tahoma"/>
                <a:cs typeface="Tahoma"/>
              </a:rPr>
              <a:t>Заключение</a:t>
            </a:r>
            <a:r>
              <a:rPr spc="-20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000080"/>
                </a:solidFill>
                <a:latin typeface="Tahoma"/>
                <a:cs typeface="Tahoma"/>
              </a:rPr>
              <a:t>договора</a:t>
            </a:r>
            <a:r>
              <a:rPr spc="-2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000080"/>
                </a:solidFill>
                <a:latin typeface="Tahoma"/>
                <a:cs typeface="Tahoma"/>
              </a:rPr>
              <a:t>с</a:t>
            </a:r>
            <a:r>
              <a:rPr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000080"/>
                </a:solidFill>
                <a:latin typeface="Tahoma"/>
                <a:cs typeface="Tahoma"/>
              </a:rPr>
              <a:t>PILA</a:t>
            </a:r>
            <a:endParaRPr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15" dirty="0">
                <a:solidFill>
                  <a:srgbClr val="000080"/>
                </a:solidFill>
                <a:latin typeface="Tahoma"/>
                <a:cs typeface="Tahoma"/>
              </a:rPr>
              <a:t>Оплата</a:t>
            </a:r>
            <a:r>
              <a:rPr spc="-21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0" dirty="0">
                <a:solidFill>
                  <a:srgbClr val="000080"/>
                </a:solidFill>
                <a:latin typeface="Tahoma"/>
                <a:cs typeface="Tahoma"/>
              </a:rPr>
              <a:t>членства</a:t>
            </a:r>
            <a:r>
              <a:rPr spc="-2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40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идентификаторов</a:t>
            </a:r>
            <a:endParaRPr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25" dirty="0">
                <a:solidFill>
                  <a:srgbClr val="000080"/>
                </a:solidFill>
                <a:latin typeface="Tahoma"/>
                <a:cs typeface="Tahoma"/>
              </a:rPr>
              <a:t>Получение </a:t>
            </a:r>
            <a:r>
              <a:rPr spc="35" dirty="0">
                <a:solidFill>
                  <a:srgbClr val="000080"/>
                </a:solidFill>
                <a:latin typeface="Tahoma"/>
                <a:cs typeface="Tahoma"/>
              </a:rPr>
              <a:t>идентификатора</a:t>
            </a:r>
            <a:r>
              <a:rPr spc="-459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-110" dirty="0">
                <a:solidFill>
                  <a:srgbClr val="000080"/>
                </a:solidFill>
                <a:latin typeface="Tahoma"/>
                <a:cs typeface="Tahoma"/>
              </a:rPr>
              <a:t>DOI</a:t>
            </a:r>
            <a:endParaRPr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50" dirty="0">
                <a:solidFill>
                  <a:srgbClr val="000080"/>
                </a:solidFill>
                <a:latin typeface="Tahoma"/>
                <a:cs typeface="Tahoma"/>
              </a:rPr>
              <a:t>Регистрация</a:t>
            </a:r>
            <a:r>
              <a:rPr spc="-20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-110" dirty="0">
                <a:solidFill>
                  <a:srgbClr val="000080"/>
                </a:solidFill>
                <a:latin typeface="Tahoma"/>
                <a:cs typeface="Tahoma"/>
              </a:rPr>
              <a:t>DOI</a:t>
            </a:r>
            <a:r>
              <a:rPr spc="-19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pc="-18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000080"/>
                </a:solidFill>
                <a:latin typeface="Tahoma"/>
                <a:cs typeface="Tahoma"/>
              </a:rPr>
              <a:t>Crossref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3600" b="1" spc="-165" dirty="0">
                <a:solidFill>
                  <a:srgbClr val="FFBA11"/>
                </a:solidFill>
                <a:latin typeface="Tahoma"/>
                <a:cs typeface="Tahoma"/>
              </a:rPr>
              <a:t>Мы </a:t>
            </a:r>
            <a:r>
              <a:rPr sz="3600" b="1" spc="-125" dirty="0">
                <a:solidFill>
                  <a:srgbClr val="FFBA11"/>
                </a:solidFill>
                <a:latin typeface="Tahoma"/>
                <a:cs typeface="Tahoma"/>
              </a:rPr>
              <a:t>поможем </a:t>
            </a:r>
            <a:r>
              <a:rPr sz="3600" b="1" spc="-150" dirty="0">
                <a:solidFill>
                  <a:srgbClr val="FFBA11"/>
                </a:solidFill>
                <a:latin typeface="Tahoma"/>
                <a:cs typeface="Tahoma"/>
              </a:rPr>
              <a:t>сделать</a:t>
            </a:r>
            <a:r>
              <a:rPr sz="3600" b="1" spc="-565" dirty="0">
                <a:solidFill>
                  <a:srgbClr val="FFBA11"/>
                </a:solidFill>
                <a:latin typeface="Tahoma"/>
                <a:cs typeface="Tahoma"/>
              </a:rPr>
              <a:t> </a:t>
            </a:r>
            <a:r>
              <a:rPr sz="3600" b="1" spc="-110" dirty="0">
                <a:solidFill>
                  <a:srgbClr val="FFBA11"/>
                </a:solidFill>
                <a:latin typeface="Tahoma"/>
                <a:cs typeface="Tahoma"/>
              </a:rPr>
              <a:t>это!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1664"/>
              </a:lnSpc>
              <a:spcBef>
                <a:spcPts val="15"/>
              </a:spcBef>
            </a:pPr>
            <a:r>
              <a:rPr spc="100" dirty="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pc="135" dirty="0"/>
              <a:t>18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7377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642" y="162509"/>
            <a:ext cx="70498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90" dirty="0">
                <a:solidFill>
                  <a:srgbClr val="FFBA11"/>
                </a:solidFill>
              </a:rPr>
              <a:t>Что </a:t>
            </a:r>
            <a:r>
              <a:rPr sz="2800" spc="-110" dirty="0">
                <a:solidFill>
                  <a:srgbClr val="FFBA11"/>
                </a:solidFill>
              </a:rPr>
              <a:t>ещё </a:t>
            </a:r>
            <a:r>
              <a:rPr sz="2800" spc="-80" dirty="0">
                <a:solidFill>
                  <a:srgbClr val="FFBA11"/>
                </a:solidFill>
              </a:rPr>
              <a:t>мы </a:t>
            </a:r>
            <a:r>
              <a:rPr sz="2800" spc="-75" dirty="0">
                <a:solidFill>
                  <a:srgbClr val="FFBA11"/>
                </a:solidFill>
              </a:rPr>
              <a:t>делаем </a:t>
            </a:r>
            <a:r>
              <a:rPr sz="2800" spc="-95" dirty="0">
                <a:solidFill>
                  <a:srgbClr val="FFBA11"/>
                </a:solidFill>
              </a:rPr>
              <a:t>в </a:t>
            </a:r>
            <a:r>
              <a:rPr sz="2800" spc="-70" dirty="0">
                <a:solidFill>
                  <a:srgbClr val="FFBA11"/>
                </a:solidFill>
              </a:rPr>
              <a:t>рамках</a:t>
            </a:r>
            <a:r>
              <a:rPr sz="2800" spc="-75" dirty="0">
                <a:solidFill>
                  <a:srgbClr val="FFBA11"/>
                </a:solidFill>
              </a:rPr>
              <a:t> </a:t>
            </a:r>
            <a:r>
              <a:rPr sz="2800" spc="-120" dirty="0">
                <a:solidFill>
                  <a:srgbClr val="FFBA11"/>
                </a:solidFill>
              </a:rPr>
              <a:t>Платформы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986788" y="1161034"/>
            <a:ext cx="36175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0" dirty="0">
                <a:solidFill>
                  <a:srgbClr val="000080"/>
                </a:solidFill>
                <a:latin typeface="Tahoma"/>
                <a:cs typeface="Tahoma"/>
              </a:rPr>
              <a:t>Ответы </a:t>
            </a:r>
            <a:r>
              <a:rPr sz="2800" b="1" spc="-135" dirty="0">
                <a:solidFill>
                  <a:srgbClr val="000080"/>
                </a:solidFill>
                <a:latin typeface="Tahoma"/>
                <a:cs typeface="Tahoma"/>
              </a:rPr>
              <a:t>на  </a:t>
            </a:r>
            <a:r>
              <a:rPr sz="2800" b="1" spc="-140" dirty="0">
                <a:solidFill>
                  <a:srgbClr val="000080"/>
                </a:solidFill>
                <a:latin typeface="Tahoma"/>
                <a:cs typeface="Tahoma"/>
              </a:rPr>
              <a:t>актуальные</a:t>
            </a:r>
            <a:r>
              <a:rPr sz="2800" b="1" spc="-2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800" b="1" spc="-140" dirty="0">
                <a:solidFill>
                  <a:srgbClr val="000080"/>
                </a:solidFill>
                <a:latin typeface="Tahoma"/>
                <a:cs typeface="Tahoma"/>
              </a:rPr>
              <a:t>вопросы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468" y="1123373"/>
            <a:ext cx="1036955" cy="1036955"/>
          </a:xfrm>
          <a:custGeom>
            <a:avLst/>
            <a:gdLst/>
            <a:ahLst/>
            <a:cxnLst/>
            <a:rect l="l" t="t" r="r" b="b"/>
            <a:pathLst>
              <a:path w="1036955" h="1036955">
                <a:moveTo>
                  <a:pt x="518455" y="0"/>
                </a:moveTo>
                <a:lnTo>
                  <a:pt x="471174" y="2112"/>
                </a:lnTo>
                <a:lnTo>
                  <a:pt x="425100" y="8329"/>
                </a:lnTo>
                <a:lnTo>
                  <a:pt x="380415" y="18470"/>
                </a:lnTo>
                <a:lnTo>
                  <a:pt x="337301" y="32353"/>
                </a:lnTo>
                <a:lnTo>
                  <a:pt x="295938" y="49797"/>
                </a:lnTo>
                <a:lnTo>
                  <a:pt x="256507" y="70622"/>
                </a:lnTo>
                <a:lnTo>
                  <a:pt x="219190" y="94645"/>
                </a:lnTo>
                <a:lnTo>
                  <a:pt x="184167" y="121686"/>
                </a:lnTo>
                <a:lnTo>
                  <a:pt x="151621" y="151564"/>
                </a:lnTo>
                <a:lnTo>
                  <a:pt x="121731" y="184097"/>
                </a:lnTo>
                <a:lnTo>
                  <a:pt x="94679" y="219104"/>
                </a:lnTo>
                <a:lnTo>
                  <a:pt x="70647" y="256405"/>
                </a:lnTo>
                <a:lnTo>
                  <a:pt x="49815" y="295818"/>
                </a:lnTo>
                <a:lnTo>
                  <a:pt x="32364" y="337162"/>
                </a:lnTo>
                <a:lnTo>
                  <a:pt x="18476" y="380256"/>
                </a:lnTo>
                <a:lnTo>
                  <a:pt x="8332" y="424919"/>
                </a:lnTo>
                <a:lnTo>
                  <a:pt x="2113" y="470969"/>
                </a:lnTo>
                <a:lnTo>
                  <a:pt x="0" y="518225"/>
                </a:lnTo>
                <a:lnTo>
                  <a:pt x="2113" y="565277"/>
                </a:lnTo>
                <a:lnTo>
                  <a:pt x="8332" y="611169"/>
                </a:lnTo>
                <a:lnTo>
                  <a:pt x="18476" y="655715"/>
                </a:lnTo>
                <a:lnTo>
                  <a:pt x="32364" y="698730"/>
                </a:lnTo>
                <a:lnTo>
                  <a:pt x="49815" y="740029"/>
                </a:lnTo>
                <a:lnTo>
                  <a:pt x="70647" y="779426"/>
                </a:lnTo>
                <a:lnTo>
                  <a:pt x="94679" y="816737"/>
                </a:lnTo>
                <a:lnTo>
                  <a:pt x="121731" y="851775"/>
                </a:lnTo>
                <a:lnTo>
                  <a:pt x="151621" y="884356"/>
                </a:lnTo>
                <a:lnTo>
                  <a:pt x="184167" y="914294"/>
                </a:lnTo>
                <a:lnTo>
                  <a:pt x="219190" y="941404"/>
                </a:lnTo>
                <a:lnTo>
                  <a:pt x="256507" y="965501"/>
                </a:lnTo>
                <a:lnTo>
                  <a:pt x="295938" y="986399"/>
                </a:lnTo>
                <a:lnTo>
                  <a:pt x="337301" y="1003912"/>
                </a:lnTo>
                <a:lnTo>
                  <a:pt x="380415" y="1017857"/>
                </a:lnTo>
                <a:lnTo>
                  <a:pt x="425100" y="1028047"/>
                </a:lnTo>
                <a:lnTo>
                  <a:pt x="471174" y="1034296"/>
                </a:lnTo>
                <a:lnTo>
                  <a:pt x="518455" y="1036421"/>
                </a:lnTo>
                <a:lnTo>
                  <a:pt x="565735" y="1034296"/>
                </a:lnTo>
                <a:lnTo>
                  <a:pt x="611806" y="1028047"/>
                </a:lnTo>
                <a:lnTo>
                  <a:pt x="656489" y="1017857"/>
                </a:lnTo>
                <a:lnTo>
                  <a:pt x="699601" y="1003912"/>
                </a:lnTo>
                <a:lnTo>
                  <a:pt x="740963" y="986399"/>
                </a:lnTo>
                <a:lnTo>
                  <a:pt x="780392" y="965501"/>
                </a:lnTo>
                <a:lnTo>
                  <a:pt x="817707" y="941404"/>
                </a:lnTo>
                <a:lnTo>
                  <a:pt x="852728" y="914294"/>
                </a:lnTo>
                <a:lnTo>
                  <a:pt x="885274" y="884356"/>
                </a:lnTo>
                <a:lnTo>
                  <a:pt x="915162" y="851775"/>
                </a:lnTo>
                <a:lnTo>
                  <a:pt x="942213" y="816737"/>
                </a:lnTo>
                <a:lnTo>
                  <a:pt x="966244" y="779426"/>
                </a:lnTo>
                <a:lnTo>
                  <a:pt x="987075" y="740029"/>
                </a:lnTo>
                <a:lnTo>
                  <a:pt x="1004525" y="698730"/>
                </a:lnTo>
                <a:lnTo>
                  <a:pt x="1018413" y="655715"/>
                </a:lnTo>
                <a:lnTo>
                  <a:pt x="1028557" y="611169"/>
                </a:lnTo>
                <a:lnTo>
                  <a:pt x="1034776" y="565277"/>
                </a:lnTo>
                <a:lnTo>
                  <a:pt x="1036889" y="518225"/>
                </a:lnTo>
                <a:lnTo>
                  <a:pt x="1034776" y="470969"/>
                </a:lnTo>
                <a:lnTo>
                  <a:pt x="1028557" y="424919"/>
                </a:lnTo>
                <a:lnTo>
                  <a:pt x="1018413" y="380256"/>
                </a:lnTo>
                <a:lnTo>
                  <a:pt x="1004525" y="337162"/>
                </a:lnTo>
                <a:lnTo>
                  <a:pt x="987075" y="295818"/>
                </a:lnTo>
                <a:lnTo>
                  <a:pt x="966244" y="256405"/>
                </a:lnTo>
                <a:lnTo>
                  <a:pt x="942213" y="219104"/>
                </a:lnTo>
                <a:lnTo>
                  <a:pt x="915162" y="184097"/>
                </a:lnTo>
                <a:lnTo>
                  <a:pt x="885274" y="151564"/>
                </a:lnTo>
                <a:lnTo>
                  <a:pt x="852728" y="121686"/>
                </a:lnTo>
                <a:lnTo>
                  <a:pt x="817707" y="94645"/>
                </a:lnTo>
                <a:lnTo>
                  <a:pt x="780392" y="70622"/>
                </a:lnTo>
                <a:lnTo>
                  <a:pt x="740963" y="49797"/>
                </a:lnTo>
                <a:lnTo>
                  <a:pt x="699601" y="32353"/>
                </a:lnTo>
                <a:lnTo>
                  <a:pt x="656489" y="18470"/>
                </a:lnTo>
                <a:lnTo>
                  <a:pt x="611806" y="8329"/>
                </a:lnTo>
                <a:lnTo>
                  <a:pt x="565735" y="2112"/>
                </a:lnTo>
                <a:lnTo>
                  <a:pt x="518455" y="0"/>
                </a:lnTo>
                <a:close/>
              </a:path>
            </a:pathLst>
          </a:custGeom>
          <a:solidFill>
            <a:srgbClr val="FFB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5918" y="1533530"/>
            <a:ext cx="555625" cy="326390"/>
          </a:xfrm>
          <a:custGeom>
            <a:avLst/>
            <a:gdLst/>
            <a:ahLst/>
            <a:cxnLst/>
            <a:rect l="l" t="t" r="r" b="b"/>
            <a:pathLst>
              <a:path w="555625" h="326389">
                <a:moveTo>
                  <a:pt x="116971" y="0"/>
                </a:moveTo>
                <a:lnTo>
                  <a:pt x="77572" y="1943"/>
                </a:lnTo>
                <a:lnTo>
                  <a:pt x="13849" y="10495"/>
                </a:lnTo>
                <a:lnTo>
                  <a:pt x="397" y="18003"/>
                </a:lnTo>
                <a:lnTo>
                  <a:pt x="120" y="24924"/>
                </a:lnTo>
                <a:lnTo>
                  <a:pt x="0" y="38444"/>
                </a:lnTo>
                <a:lnTo>
                  <a:pt x="425" y="44331"/>
                </a:lnTo>
                <a:lnTo>
                  <a:pt x="526" y="48493"/>
                </a:lnTo>
                <a:lnTo>
                  <a:pt x="4469" y="50328"/>
                </a:lnTo>
                <a:lnTo>
                  <a:pt x="10231" y="51778"/>
                </a:lnTo>
                <a:lnTo>
                  <a:pt x="18072" y="52964"/>
                </a:lnTo>
                <a:lnTo>
                  <a:pt x="28252" y="54011"/>
                </a:lnTo>
                <a:lnTo>
                  <a:pt x="33800" y="54011"/>
                </a:lnTo>
                <a:lnTo>
                  <a:pt x="37955" y="55413"/>
                </a:lnTo>
                <a:lnTo>
                  <a:pt x="42114" y="55413"/>
                </a:lnTo>
                <a:lnTo>
                  <a:pt x="40678" y="73417"/>
                </a:lnTo>
                <a:lnTo>
                  <a:pt x="40661" y="74937"/>
                </a:lnTo>
                <a:lnTo>
                  <a:pt x="41595" y="92999"/>
                </a:lnTo>
                <a:lnTo>
                  <a:pt x="43870" y="108995"/>
                </a:lnTo>
                <a:lnTo>
                  <a:pt x="46273" y="119151"/>
                </a:lnTo>
                <a:lnTo>
                  <a:pt x="46273" y="120554"/>
                </a:lnTo>
                <a:lnTo>
                  <a:pt x="47658" y="121910"/>
                </a:lnTo>
                <a:lnTo>
                  <a:pt x="56778" y="144793"/>
                </a:lnTo>
                <a:lnTo>
                  <a:pt x="71745" y="163653"/>
                </a:lnTo>
                <a:lnTo>
                  <a:pt x="119746" y="189810"/>
                </a:lnTo>
                <a:lnTo>
                  <a:pt x="146086" y="192583"/>
                </a:lnTo>
                <a:lnTo>
                  <a:pt x="180894" y="184961"/>
                </a:lnTo>
                <a:lnTo>
                  <a:pt x="186062" y="181495"/>
                </a:lnTo>
                <a:lnTo>
                  <a:pt x="147471" y="181495"/>
                </a:lnTo>
                <a:lnTo>
                  <a:pt x="118143" y="176823"/>
                </a:lnTo>
                <a:lnTo>
                  <a:pt x="88556" y="161763"/>
                </a:lnTo>
                <a:lnTo>
                  <a:pt x="65206" y="134752"/>
                </a:lnTo>
                <a:lnTo>
                  <a:pt x="54592" y="94227"/>
                </a:lnTo>
                <a:lnTo>
                  <a:pt x="53271" y="83905"/>
                </a:lnTo>
                <a:lnTo>
                  <a:pt x="56499" y="62685"/>
                </a:lnTo>
                <a:lnTo>
                  <a:pt x="107268" y="20762"/>
                </a:lnTo>
                <a:lnTo>
                  <a:pt x="134993" y="18003"/>
                </a:lnTo>
                <a:lnTo>
                  <a:pt x="209260" y="18003"/>
                </a:lnTo>
                <a:lnTo>
                  <a:pt x="207422" y="17302"/>
                </a:lnTo>
                <a:lnTo>
                  <a:pt x="153015" y="2759"/>
                </a:lnTo>
                <a:lnTo>
                  <a:pt x="127087" y="233"/>
                </a:lnTo>
                <a:lnTo>
                  <a:pt x="116971" y="0"/>
                </a:lnTo>
                <a:close/>
              </a:path>
              <a:path w="555625" h="326389">
                <a:moveTo>
                  <a:pt x="322785" y="73417"/>
                </a:moveTo>
                <a:lnTo>
                  <a:pt x="277765" y="73417"/>
                </a:lnTo>
                <a:lnTo>
                  <a:pt x="292698" y="74937"/>
                </a:lnTo>
                <a:lnTo>
                  <a:pt x="302561" y="78280"/>
                </a:lnTo>
                <a:lnTo>
                  <a:pt x="308003" y="81624"/>
                </a:lnTo>
                <a:lnTo>
                  <a:pt x="309673" y="83144"/>
                </a:lnTo>
                <a:lnTo>
                  <a:pt x="312255" y="96902"/>
                </a:lnTo>
                <a:lnTo>
                  <a:pt x="316925" y="114300"/>
                </a:lnTo>
                <a:lnTo>
                  <a:pt x="332273" y="150491"/>
                </a:lnTo>
                <a:lnTo>
                  <a:pt x="373870" y="184961"/>
                </a:lnTo>
                <a:lnTo>
                  <a:pt x="409467" y="192583"/>
                </a:lnTo>
                <a:lnTo>
                  <a:pt x="417795" y="192583"/>
                </a:lnTo>
                <a:lnTo>
                  <a:pt x="434404" y="189810"/>
                </a:lnTo>
                <a:lnTo>
                  <a:pt x="454674" y="181495"/>
                </a:lnTo>
                <a:lnTo>
                  <a:pt x="398379" y="181495"/>
                </a:lnTo>
                <a:lnTo>
                  <a:pt x="391455" y="180111"/>
                </a:lnTo>
                <a:lnTo>
                  <a:pt x="343458" y="145487"/>
                </a:lnTo>
                <a:lnTo>
                  <a:pt x="326282" y="109471"/>
                </a:lnTo>
                <a:lnTo>
                  <a:pt x="322487" y="89153"/>
                </a:lnTo>
                <a:lnTo>
                  <a:pt x="322785" y="73417"/>
                </a:lnTo>
                <a:close/>
              </a:path>
              <a:path w="555625" h="326389">
                <a:moveTo>
                  <a:pt x="209260" y="18003"/>
                </a:moveTo>
                <a:lnTo>
                  <a:pt x="134993" y="18003"/>
                </a:lnTo>
                <a:lnTo>
                  <a:pt x="159751" y="19776"/>
                </a:lnTo>
                <a:lnTo>
                  <a:pt x="184379" y="24924"/>
                </a:lnTo>
                <a:lnTo>
                  <a:pt x="222328" y="44331"/>
                </a:lnTo>
                <a:lnTo>
                  <a:pt x="232259" y="89153"/>
                </a:lnTo>
                <a:lnTo>
                  <a:pt x="229248" y="109471"/>
                </a:lnTo>
                <a:lnTo>
                  <a:pt x="211935" y="145487"/>
                </a:lnTo>
                <a:lnTo>
                  <a:pt x="169652" y="177343"/>
                </a:lnTo>
                <a:lnTo>
                  <a:pt x="155790" y="181495"/>
                </a:lnTo>
                <a:lnTo>
                  <a:pt x="186062" y="181495"/>
                </a:lnTo>
                <a:lnTo>
                  <a:pt x="221925" y="150491"/>
                </a:lnTo>
                <a:lnTo>
                  <a:pt x="238266" y="114300"/>
                </a:lnTo>
                <a:lnTo>
                  <a:pt x="244500" y="83144"/>
                </a:lnTo>
                <a:lnTo>
                  <a:pt x="250494" y="77521"/>
                </a:lnTo>
                <a:lnTo>
                  <a:pt x="255957" y="74633"/>
                </a:lnTo>
                <a:lnTo>
                  <a:pt x="264008" y="73569"/>
                </a:lnTo>
                <a:lnTo>
                  <a:pt x="277765" y="73417"/>
                </a:lnTo>
                <a:lnTo>
                  <a:pt x="322785" y="73417"/>
                </a:lnTo>
                <a:lnTo>
                  <a:pt x="322837" y="70658"/>
                </a:lnTo>
                <a:lnTo>
                  <a:pt x="326302" y="55285"/>
                </a:lnTo>
                <a:lnTo>
                  <a:pt x="331849" y="44331"/>
                </a:lnTo>
                <a:lnTo>
                  <a:pt x="337965" y="40169"/>
                </a:lnTo>
                <a:lnTo>
                  <a:pt x="277765" y="40169"/>
                </a:lnTo>
                <a:lnTo>
                  <a:pt x="248664" y="33248"/>
                </a:lnTo>
                <a:lnTo>
                  <a:pt x="245904" y="33248"/>
                </a:lnTo>
                <a:lnTo>
                  <a:pt x="243143" y="31845"/>
                </a:lnTo>
                <a:lnTo>
                  <a:pt x="227393" y="24924"/>
                </a:lnTo>
                <a:lnTo>
                  <a:pt x="209260" y="18003"/>
                </a:lnTo>
                <a:close/>
              </a:path>
              <a:path w="555625" h="326389">
                <a:moveTo>
                  <a:pt x="555149" y="18003"/>
                </a:moveTo>
                <a:lnTo>
                  <a:pt x="419152" y="18003"/>
                </a:lnTo>
                <a:lnTo>
                  <a:pt x="427233" y="18244"/>
                </a:lnTo>
                <a:lnTo>
                  <a:pt x="434778" y="18874"/>
                </a:lnTo>
                <a:lnTo>
                  <a:pt x="482841" y="38870"/>
                </a:lnTo>
                <a:lnTo>
                  <a:pt x="501519" y="83905"/>
                </a:lnTo>
                <a:lnTo>
                  <a:pt x="500980" y="94227"/>
                </a:lnTo>
                <a:lnTo>
                  <a:pt x="489581" y="134752"/>
                </a:lnTo>
                <a:lnTo>
                  <a:pt x="465961" y="161763"/>
                </a:lnTo>
                <a:lnTo>
                  <a:pt x="436622" y="176823"/>
                </a:lnTo>
                <a:lnTo>
                  <a:pt x="408064" y="181495"/>
                </a:lnTo>
                <a:lnTo>
                  <a:pt x="454674" y="181495"/>
                </a:lnTo>
                <a:lnTo>
                  <a:pt x="461692" y="178617"/>
                </a:lnTo>
                <a:lnTo>
                  <a:pt x="483120" y="163653"/>
                </a:lnTo>
                <a:lnTo>
                  <a:pt x="498565" y="144793"/>
                </a:lnTo>
                <a:lnTo>
                  <a:pt x="507904" y="121910"/>
                </a:lnTo>
                <a:lnTo>
                  <a:pt x="507904" y="119151"/>
                </a:lnTo>
                <a:lnTo>
                  <a:pt x="510305" y="108995"/>
                </a:lnTo>
                <a:lnTo>
                  <a:pt x="512583" y="92999"/>
                </a:lnTo>
                <a:lnTo>
                  <a:pt x="513521" y="74937"/>
                </a:lnTo>
                <a:lnTo>
                  <a:pt x="513505" y="73417"/>
                </a:lnTo>
                <a:lnTo>
                  <a:pt x="512068" y="55413"/>
                </a:lnTo>
                <a:lnTo>
                  <a:pt x="516232" y="55413"/>
                </a:lnTo>
                <a:lnTo>
                  <a:pt x="521753" y="54011"/>
                </a:lnTo>
                <a:lnTo>
                  <a:pt x="525917" y="54011"/>
                </a:lnTo>
                <a:lnTo>
                  <a:pt x="536292" y="52964"/>
                </a:lnTo>
                <a:lnTo>
                  <a:pt x="555121" y="44331"/>
                </a:lnTo>
                <a:lnTo>
                  <a:pt x="555552" y="38444"/>
                </a:lnTo>
                <a:lnTo>
                  <a:pt x="555429" y="24924"/>
                </a:lnTo>
                <a:lnTo>
                  <a:pt x="555149" y="18003"/>
                </a:lnTo>
                <a:close/>
              </a:path>
              <a:path w="555625" h="326389">
                <a:moveTo>
                  <a:pt x="438568" y="0"/>
                </a:moveTo>
                <a:lnTo>
                  <a:pt x="372072" y="9644"/>
                </a:lnTo>
                <a:lnTo>
                  <a:pt x="326710" y="24959"/>
                </a:lnTo>
                <a:lnTo>
                  <a:pt x="308269" y="33248"/>
                </a:lnTo>
                <a:lnTo>
                  <a:pt x="305509" y="33248"/>
                </a:lnTo>
                <a:lnTo>
                  <a:pt x="277765" y="40169"/>
                </a:lnTo>
                <a:lnTo>
                  <a:pt x="337965" y="40169"/>
                </a:lnTo>
                <a:lnTo>
                  <a:pt x="348214" y="33194"/>
                </a:lnTo>
                <a:lnTo>
                  <a:pt x="370307" y="24924"/>
                </a:lnTo>
                <a:lnTo>
                  <a:pt x="394997" y="19776"/>
                </a:lnTo>
                <a:lnTo>
                  <a:pt x="419152" y="18003"/>
                </a:lnTo>
                <a:lnTo>
                  <a:pt x="555149" y="18003"/>
                </a:lnTo>
                <a:lnTo>
                  <a:pt x="555018" y="13841"/>
                </a:lnTo>
                <a:lnTo>
                  <a:pt x="552257" y="12438"/>
                </a:lnTo>
                <a:lnTo>
                  <a:pt x="540921" y="10495"/>
                </a:lnTo>
                <a:lnTo>
                  <a:pt x="513607" y="6219"/>
                </a:lnTo>
                <a:lnTo>
                  <a:pt x="477195" y="1943"/>
                </a:lnTo>
                <a:lnTo>
                  <a:pt x="438568" y="0"/>
                </a:lnTo>
                <a:close/>
              </a:path>
              <a:path w="555625" h="326389">
                <a:moveTo>
                  <a:pt x="86476" y="259089"/>
                </a:moveTo>
                <a:lnTo>
                  <a:pt x="89379" y="290199"/>
                </a:lnTo>
                <a:lnTo>
                  <a:pt x="118013" y="314684"/>
                </a:lnTo>
                <a:lnTo>
                  <a:pt x="161723" y="325921"/>
                </a:lnTo>
                <a:lnTo>
                  <a:pt x="209851" y="317285"/>
                </a:lnTo>
                <a:lnTo>
                  <a:pt x="234310" y="302498"/>
                </a:lnTo>
                <a:lnTo>
                  <a:pt x="250053" y="286801"/>
                </a:lnTo>
                <a:lnTo>
                  <a:pt x="143312" y="286801"/>
                </a:lnTo>
                <a:lnTo>
                  <a:pt x="112035" y="278011"/>
                </a:lnTo>
                <a:lnTo>
                  <a:pt x="86476" y="259089"/>
                </a:lnTo>
                <a:close/>
              </a:path>
              <a:path w="555625" h="326389">
                <a:moveTo>
                  <a:pt x="337095" y="256316"/>
                </a:moveTo>
                <a:lnTo>
                  <a:pt x="277765" y="256316"/>
                </a:lnTo>
                <a:lnTo>
                  <a:pt x="292084" y="270325"/>
                </a:lnTo>
                <a:lnTo>
                  <a:pt x="304977" y="286282"/>
                </a:lnTo>
                <a:lnTo>
                  <a:pt x="321247" y="302498"/>
                </a:lnTo>
                <a:lnTo>
                  <a:pt x="345698" y="317285"/>
                </a:lnTo>
                <a:lnTo>
                  <a:pt x="393225" y="325921"/>
                </a:lnTo>
                <a:lnTo>
                  <a:pt x="436849" y="314684"/>
                </a:lnTo>
                <a:lnTo>
                  <a:pt x="465401" y="290199"/>
                </a:lnTo>
                <a:lnTo>
                  <a:pt x="465654" y="286801"/>
                </a:lnTo>
                <a:lnTo>
                  <a:pt x="411555" y="286801"/>
                </a:lnTo>
                <a:lnTo>
                  <a:pt x="377244" y="282080"/>
                </a:lnTo>
                <a:lnTo>
                  <a:pt x="342938" y="260473"/>
                </a:lnTo>
                <a:lnTo>
                  <a:pt x="337095" y="256316"/>
                </a:lnTo>
                <a:close/>
              </a:path>
              <a:path w="555625" h="326389">
                <a:moveTo>
                  <a:pt x="254043" y="238134"/>
                </a:moveTo>
                <a:lnTo>
                  <a:pt x="235481" y="243654"/>
                </a:lnTo>
                <a:lnTo>
                  <a:pt x="212625" y="260473"/>
                </a:lnTo>
                <a:lnTo>
                  <a:pt x="177708" y="282080"/>
                </a:lnTo>
                <a:lnTo>
                  <a:pt x="143312" y="286801"/>
                </a:lnTo>
                <a:lnTo>
                  <a:pt x="250053" y="286801"/>
                </a:lnTo>
                <a:lnTo>
                  <a:pt x="250573" y="286282"/>
                </a:lnTo>
                <a:lnTo>
                  <a:pt x="263453" y="270325"/>
                </a:lnTo>
                <a:lnTo>
                  <a:pt x="277765" y="256316"/>
                </a:lnTo>
                <a:lnTo>
                  <a:pt x="337095" y="256316"/>
                </a:lnTo>
                <a:lnTo>
                  <a:pt x="319574" y="243849"/>
                </a:lnTo>
                <a:lnTo>
                  <a:pt x="277765" y="243849"/>
                </a:lnTo>
                <a:lnTo>
                  <a:pt x="268181" y="239628"/>
                </a:lnTo>
                <a:lnTo>
                  <a:pt x="254043" y="238134"/>
                </a:lnTo>
                <a:close/>
              </a:path>
              <a:path w="555625" h="326389">
                <a:moveTo>
                  <a:pt x="467715" y="259089"/>
                </a:moveTo>
                <a:lnTo>
                  <a:pt x="442752" y="278011"/>
                </a:lnTo>
                <a:lnTo>
                  <a:pt x="411555" y="286801"/>
                </a:lnTo>
                <a:lnTo>
                  <a:pt x="465654" y="286801"/>
                </a:lnTo>
                <a:lnTo>
                  <a:pt x="467715" y="259089"/>
                </a:lnTo>
                <a:close/>
              </a:path>
              <a:path w="555625" h="326389">
                <a:moveTo>
                  <a:pt x="300474" y="238134"/>
                </a:moveTo>
                <a:lnTo>
                  <a:pt x="286586" y="239628"/>
                </a:lnTo>
                <a:lnTo>
                  <a:pt x="277765" y="243849"/>
                </a:lnTo>
                <a:lnTo>
                  <a:pt x="319574" y="243849"/>
                </a:lnTo>
                <a:lnTo>
                  <a:pt x="319300" y="243654"/>
                </a:lnTo>
                <a:lnTo>
                  <a:pt x="300474" y="238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9780" y="2742692"/>
            <a:ext cx="7152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-20" dirty="0">
                <a:solidFill>
                  <a:srgbClr val="000080"/>
                </a:solidFill>
                <a:latin typeface="Tahoma"/>
                <a:cs typeface="Tahoma"/>
              </a:rPr>
              <a:t>НЭИКОН</a:t>
            </a:r>
            <a:r>
              <a:rPr sz="16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обладает</a:t>
            </a:r>
            <a:r>
              <a:rPr sz="16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серьезным</a:t>
            </a:r>
            <a:r>
              <a:rPr sz="1600" spc="-14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опытом</a:t>
            </a:r>
            <a:r>
              <a:rPr sz="1600" spc="-12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600" spc="-1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наработками</a:t>
            </a:r>
            <a:r>
              <a:rPr sz="1600" spc="-9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600" spc="-1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готов</a:t>
            </a:r>
            <a:r>
              <a:rPr sz="16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дать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00080"/>
                </a:solidFill>
                <a:latin typeface="Tahoma"/>
                <a:cs typeface="Tahoma"/>
              </a:rPr>
              <a:t>вам 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рекомендации</a:t>
            </a:r>
            <a:r>
              <a:rPr sz="1600" spc="-9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вопросам,</a:t>
            </a:r>
            <a:r>
              <a:rPr sz="16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связанным</a:t>
            </a:r>
            <a:r>
              <a:rPr sz="16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с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подготовкой</a:t>
            </a:r>
            <a:r>
              <a:rPr sz="1600" spc="27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электронной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7841105" y="6586163"/>
            <a:ext cx="283719" cy="207557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1664"/>
              </a:lnSpc>
              <a:spcBef>
                <a:spcPts val="15"/>
              </a:spcBef>
            </a:pPr>
            <a:r>
              <a:rPr lang="ru-RU" sz="1400" b="1" spc="100" dirty="0" smtClean="0">
                <a:solidFill>
                  <a:schemeClr val="bg1"/>
                </a:solidFill>
              </a:rPr>
              <a:t> 19</a:t>
            </a:r>
            <a:endParaRPr sz="1400" b="1" spc="1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939" y="3230372"/>
            <a:ext cx="7006590" cy="294640"/>
          </a:xfrm>
          <a:prstGeom prst="rect">
            <a:avLst/>
          </a:prstGeom>
          <a:solidFill>
            <a:srgbClr val="FFBA11"/>
          </a:solidFill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b="1" spc="75" dirty="0">
                <a:solidFill>
                  <a:srgbClr val="000080"/>
                </a:solidFill>
                <a:latin typeface="Calibri"/>
                <a:cs typeface="Calibri"/>
              </a:rPr>
              <a:t>и</a:t>
            </a:r>
            <a:r>
              <a:rPr sz="1600" b="1" spc="-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печатной</a:t>
            </a:r>
            <a:r>
              <a:rPr sz="1600" b="1" spc="36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версий</a:t>
            </a:r>
            <a:r>
              <a:rPr sz="16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издания</a:t>
            </a:r>
            <a:r>
              <a:rPr sz="16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с</a:t>
            </a:r>
            <a:r>
              <a:rPr sz="1600"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точки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зрения</a:t>
            </a:r>
            <a:r>
              <a:rPr sz="1600" spc="-14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технической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грамотности</a:t>
            </a:r>
            <a:r>
              <a:rPr sz="1600" spc="-9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780" y="3440362"/>
            <a:ext cx="7286625" cy="9429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соответствия</a:t>
            </a:r>
            <a:r>
              <a:rPr sz="16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00080"/>
                </a:solidFill>
                <a:latin typeface="Tahoma"/>
                <a:cs typeface="Tahoma"/>
              </a:rPr>
              <a:t>международным</a:t>
            </a:r>
            <a:r>
              <a:rPr sz="1600" spc="-1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издательским</a:t>
            </a:r>
            <a:r>
              <a:rPr sz="16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требованиям</a:t>
            </a:r>
            <a:endParaRPr sz="1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FFBA11"/>
              </a:buClr>
              <a:buSzPct val="150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Индексация</a:t>
            </a:r>
            <a:r>
              <a:rPr sz="1600" spc="-9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вашего</a:t>
            </a:r>
            <a:r>
              <a:rPr sz="1600" spc="-12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издания</a:t>
            </a:r>
            <a:r>
              <a:rPr sz="1600" spc="-1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ведущих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международных</a:t>
            </a:r>
            <a:r>
              <a:rPr sz="1600" spc="-1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реферативных</a:t>
            </a:r>
            <a:endParaRPr sz="16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базах</a:t>
            </a:r>
            <a:r>
              <a:rPr sz="16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данных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Scopus,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000080"/>
                </a:solidFill>
                <a:latin typeface="Tahoma"/>
                <a:cs typeface="Tahoma"/>
              </a:rPr>
              <a:t>WoS,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000080"/>
                </a:solidFill>
                <a:latin typeface="Tahoma"/>
                <a:cs typeface="Tahoma"/>
              </a:rPr>
              <a:t>DOAJ,</a:t>
            </a:r>
            <a:r>
              <a:rPr sz="16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Agris,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Erich</a:t>
            </a:r>
            <a:r>
              <a:rPr sz="16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600" spc="-14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00080"/>
                </a:solidFill>
                <a:latin typeface="Tahoma"/>
                <a:cs typeface="Tahoma"/>
              </a:rPr>
              <a:t>многих</a:t>
            </a:r>
            <a:r>
              <a:rPr sz="1600" spc="-12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других</a:t>
            </a:r>
            <a:endParaRPr sz="1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717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16632"/>
            <a:ext cx="8785101" cy="144016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200" dirty="0" smtClean="0">
                <a:solidFill>
                  <a:schemeClr val="bg1"/>
                </a:solidFill>
                <a:latin typeface="Exo 2 Semi Bold" panose="00000700000000000000" pitchFamily="2" charset="-52"/>
              </a:rPr>
              <a:t>Зачем научному журналу нужен сайт</a:t>
            </a:r>
            <a:r>
              <a:rPr lang="ru-RU" sz="4200" dirty="0" smtClean="0">
                <a:solidFill>
                  <a:srgbClr val="FFBB11"/>
                </a:solidFill>
                <a:latin typeface="Exo 2 Semi Bold" panose="00000700000000000000" pitchFamily="2" charset="-52"/>
              </a:rPr>
              <a:t>?</a:t>
            </a:r>
            <a:endParaRPr lang="ru-RU" sz="4200" dirty="0">
              <a:solidFill>
                <a:srgbClr val="FFBB11"/>
              </a:solidFill>
              <a:latin typeface="Exo 2 Semi Bold" panose="000007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916832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FFBB11"/>
                </a:solidFill>
                <a:latin typeface="Exo 2" panose="00000500000000000000" pitchFamily="2" charset="-52"/>
              </a:rPr>
              <a:t>САЙТ</a:t>
            </a:r>
            <a:r>
              <a:rPr lang="ru-RU" sz="1800" dirty="0" smtClean="0">
                <a:solidFill>
                  <a:schemeClr val="bg2"/>
                </a:solidFill>
                <a:latin typeface="Exo 2" panose="00000500000000000000" pitchFamily="2" charset="-52"/>
              </a:rPr>
              <a:t> </a:t>
            </a:r>
            <a:r>
              <a:rPr lang="ru-RU" sz="1800" dirty="0" smtClean="0">
                <a:solidFill>
                  <a:srgbClr val="FFBB11"/>
                </a:solidFill>
                <a:latin typeface="Exo 2" panose="00000500000000000000" pitchFamily="2" charset="-52"/>
              </a:rPr>
              <a:t>—</a:t>
            </a:r>
            <a:r>
              <a:rPr lang="ru-RU" sz="1800" dirty="0" smtClean="0">
                <a:solidFill>
                  <a:schemeClr val="bg1"/>
                </a:solidFill>
                <a:latin typeface="Exo 2" panose="00000500000000000000" pitchFamily="2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неотъемлемый атрибут современного научного журнала</a:t>
            </a:r>
          </a:p>
          <a:p>
            <a:endParaRPr lang="ru-RU" sz="1800" dirty="0" smtClean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r>
              <a:rPr lang="ru-RU" sz="1800" dirty="0">
                <a:solidFill>
                  <a:srgbClr val="FFBB11"/>
                </a:solidFill>
                <a:latin typeface="Exo 2" panose="00000500000000000000" pitchFamily="2" charset="-52"/>
              </a:rPr>
              <a:t>САЙТ</a:t>
            </a:r>
            <a:r>
              <a:rPr lang="ru-RU" sz="1800" dirty="0">
                <a:solidFill>
                  <a:schemeClr val="bg2"/>
                </a:solidFill>
                <a:latin typeface="Exo 2" panose="00000500000000000000" pitchFamily="2" charset="-52"/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latin typeface="Exo 2" panose="00000500000000000000" pitchFamily="2" charset="-52"/>
              </a:rPr>
              <a:t>— 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</a:rPr>
              <a:t>это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«витрина» журнала, 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</a:rPr>
              <a:t>отражение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расположенности к авторам, читателям, партнерам и международным ресурсам</a:t>
            </a:r>
            <a:endParaRPr lang="ru-RU" dirty="0">
              <a:solidFill>
                <a:schemeClr val="bg1"/>
              </a:solidFill>
              <a:latin typeface="Exo 2" panose="00000500000000000000" pitchFamily="2" charset="-52"/>
            </a:endParaRPr>
          </a:p>
          <a:p>
            <a:endParaRPr lang="ru-RU" sz="1800" dirty="0" smtClean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r>
              <a:rPr lang="ru-RU" sz="1800" dirty="0" smtClean="0">
                <a:solidFill>
                  <a:srgbClr val="FFBB11"/>
                </a:solidFill>
                <a:latin typeface="Exo 2" panose="00000500000000000000" pitchFamily="2" charset="-52"/>
              </a:rPr>
              <a:t>САЙТ</a:t>
            </a:r>
            <a:r>
              <a:rPr lang="ru-RU" sz="1800" dirty="0" smtClean="0">
                <a:solidFill>
                  <a:schemeClr val="bg2"/>
                </a:solidFill>
                <a:latin typeface="Exo 2" panose="00000500000000000000" pitchFamily="2" charset="-52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без него 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</a:rPr>
              <a:t>невозможно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присутствие</a:t>
            </a:r>
            <a:b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</a:b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в 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</a:rPr>
              <a:t>ВАК,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международных </a:t>
            </a:r>
            <a:r>
              <a:rPr lang="ru-RU" dirty="0" err="1" smtClean="0">
                <a:solidFill>
                  <a:schemeClr val="bg1"/>
                </a:solidFill>
                <a:latin typeface="Exo 2" panose="00000500000000000000" pitchFamily="2" charset="-52"/>
              </a:rPr>
              <a:t>реферетивных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и </a:t>
            </a:r>
            <a:r>
              <a:rPr lang="ru-RU" dirty="0" err="1" smtClean="0">
                <a:solidFill>
                  <a:schemeClr val="bg1"/>
                </a:solidFill>
                <a:latin typeface="Exo 2" panose="00000500000000000000" pitchFamily="2" charset="-52"/>
              </a:rPr>
              <a:t>наукометрических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БД 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Exo 2" panose="00000500000000000000" pitchFamily="2" charset="-52"/>
              </a:rPr>
              <a:t>Индексах</a:t>
            </a:r>
            <a:endParaRPr lang="en-US" dirty="0" smtClean="0">
              <a:solidFill>
                <a:schemeClr val="bg1"/>
              </a:solidFill>
              <a:latin typeface="Exo 2" panose="00000500000000000000" pitchFamily="2" charset="-52"/>
            </a:endParaRPr>
          </a:p>
          <a:p>
            <a:endParaRPr lang="en-US" sz="18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r>
              <a:rPr lang="ru-RU" sz="1800" dirty="0">
                <a:solidFill>
                  <a:srgbClr val="FFBB11"/>
                </a:solidFill>
                <a:latin typeface="Exo 2" panose="00000500000000000000" pitchFamily="2" charset="-52"/>
              </a:rPr>
              <a:t>САЙТ</a:t>
            </a:r>
            <a:r>
              <a:rPr lang="ru-RU" sz="1800" dirty="0">
                <a:solidFill>
                  <a:schemeClr val="bg2"/>
                </a:solidFill>
                <a:latin typeface="Exo 2" panose="00000500000000000000" pitchFamily="2" charset="-52"/>
              </a:rPr>
              <a:t> — </a:t>
            </a:r>
            <a:r>
              <a:rPr lang="ru-RU" dirty="0">
                <a:solidFill>
                  <a:schemeClr val="bg1"/>
                </a:solidFill>
                <a:latin typeface="Exo 2" panose="00000500000000000000" pitchFamily="2" charset="-52"/>
              </a:rPr>
              <a:t>выигрышная рекламная площадка</a:t>
            </a:r>
          </a:p>
          <a:p>
            <a:endParaRPr lang="ru-RU" sz="18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1186731" y="1935882"/>
            <a:ext cx="648965" cy="472616"/>
          </a:xfrm>
          <a:prstGeom prst="rightArrow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1193462" y="2996952"/>
            <a:ext cx="648965" cy="455900"/>
          </a:xfrm>
          <a:prstGeom prst="rightArrow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1193462" y="4365104"/>
            <a:ext cx="648965" cy="455900"/>
          </a:xfrm>
          <a:prstGeom prst="rightArrow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1193462" y="5709404"/>
            <a:ext cx="648965" cy="455900"/>
          </a:xfrm>
          <a:prstGeom prst="rightArrow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5736" y="1251966"/>
            <a:ext cx="3148330" cy="4597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78100"/>
              </a:lnSpc>
              <a:spcBef>
                <a:spcPts val="515"/>
              </a:spcBef>
            </a:pPr>
            <a:r>
              <a:rPr sz="1600" b="1" spc="90" dirty="0">
                <a:solidFill>
                  <a:srgbClr val="000080"/>
                </a:solidFill>
                <a:latin typeface="Calibri"/>
                <a:cs typeface="Calibri"/>
              </a:rPr>
              <a:t>Хранение </a:t>
            </a:r>
            <a:r>
              <a:rPr sz="1600" b="1" spc="75" dirty="0">
                <a:solidFill>
                  <a:srgbClr val="000080"/>
                </a:solidFill>
                <a:latin typeface="Calibri"/>
                <a:cs typeface="Calibri"/>
              </a:rPr>
              <a:t>и </a:t>
            </a: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публикация</a:t>
            </a:r>
            <a:r>
              <a:rPr sz="1600" b="1" spc="-19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110" dirty="0">
                <a:solidFill>
                  <a:srgbClr val="000080"/>
                </a:solidFill>
                <a:latin typeface="Calibri"/>
                <a:cs typeface="Calibri"/>
              </a:rPr>
              <a:t>архива  </a:t>
            </a:r>
            <a:r>
              <a:rPr sz="1600" b="1" spc="105" dirty="0">
                <a:solidFill>
                  <a:srgbClr val="000080"/>
                </a:solidFill>
                <a:latin typeface="Calibri"/>
                <a:cs typeface="Calibri"/>
              </a:rPr>
              <a:t>журнала </a:t>
            </a: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на </a:t>
            </a:r>
            <a:r>
              <a:rPr sz="1600" b="1" spc="125" dirty="0">
                <a:solidFill>
                  <a:srgbClr val="000080"/>
                </a:solidFill>
                <a:latin typeface="Calibri"/>
                <a:cs typeface="Calibri"/>
              </a:rPr>
              <a:t>двух</a:t>
            </a:r>
            <a:r>
              <a:rPr sz="1600" b="1" spc="-26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114" dirty="0">
                <a:solidFill>
                  <a:srgbClr val="000080"/>
                </a:solidFill>
                <a:latin typeface="Calibri"/>
                <a:cs typeface="Calibri"/>
              </a:rPr>
              <a:t>языках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9912" y="204210"/>
            <a:ext cx="39604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BA11"/>
                </a:solidFill>
              </a:rPr>
              <a:t>Примеры</a:t>
            </a:r>
            <a:r>
              <a:rPr sz="2800" spc="-220" dirty="0">
                <a:solidFill>
                  <a:srgbClr val="FFBA11"/>
                </a:solidFill>
              </a:rPr>
              <a:t> </a:t>
            </a:r>
            <a:r>
              <a:rPr sz="2800" spc="-75" dirty="0">
                <a:solidFill>
                  <a:srgbClr val="FFBA11"/>
                </a:solidFill>
              </a:rPr>
              <a:t>Elpub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306449" y="6320129"/>
            <a:ext cx="855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000080"/>
                </a:solidFill>
                <a:latin typeface="Tahoma"/>
                <a:cs typeface="Tahoma"/>
              </a:rPr>
              <a:t>c</a:t>
            </a:r>
            <a:r>
              <a:rPr sz="1400" b="1" spc="-65" dirty="0">
                <a:solidFill>
                  <a:srgbClr val="000080"/>
                </a:solidFill>
                <a:latin typeface="Tahoma"/>
                <a:cs typeface="Tahoma"/>
              </a:rPr>
              <a:t>o</a:t>
            </a:r>
            <a:r>
              <a:rPr sz="1400" b="1" spc="-114" dirty="0">
                <a:solidFill>
                  <a:srgbClr val="000080"/>
                </a:solidFill>
                <a:latin typeface="Tahoma"/>
                <a:cs typeface="Tahoma"/>
              </a:rPr>
              <a:t>m</a:t>
            </a:r>
            <a:r>
              <a:rPr sz="1400" b="1" spc="-40" dirty="0">
                <a:solidFill>
                  <a:srgbClr val="000080"/>
                </a:solidFill>
                <a:latin typeface="Tahoma"/>
                <a:cs typeface="Tahoma"/>
              </a:rPr>
              <a:t>pliant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088" y="6054852"/>
            <a:ext cx="1214628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6324" y="1269491"/>
            <a:ext cx="4913376" cy="430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752" y="1264919"/>
            <a:ext cx="4922520" cy="4310380"/>
          </a:xfrm>
          <a:custGeom>
            <a:avLst/>
            <a:gdLst/>
            <a:ahLst/>
            <a:cxnLst/>
            <a:rect l="l" t="t" r="r" b="b"/>
            <a:pathLst>
              <a:path w="4922520" h="4310380">
                <a:moveTo>
                  <a:pt x="0" y="4309872"/>
                </a:moveTo>
                <a:lnTo>
                  <a:pt x="4922520" y="4309872"/>
                </a:lnTo>
                <a:lnTo>
                  <a:pt x="4922520" y="0"/>
                </a:lnTo>
                <a:lnTo>
                  <a:pt x="0" y="0"/>
                </a:lnTo>
                <a:lnTo>
                  <a:pt x="0" y="4309872"/>
                </a:lnTo>
                <a:close/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300" y="2051304"/>
            <a:ext cx="4887467" cy="425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9728" y="2046732"/>
            <a:ext cx="4897120" cy="4267200"/>
          </a:xfrm>
          <a:custGeom>
            <a:avLst/>
            <a:gdLst/>
            <a:ahLst/>
            <a:cxnLst/>
            <a:rect l="l" t="t" r="r" b="b"/>
            <a:pathLst>
              <a:path w="4897120" h="4267200">
                <a:moveTo>
                  <a:pt x="0" y="4267200"/>
                </a:moveTo>
                <a:lnTo>
                  <a:pt x="4896612" y="4267200"/>
                </a:lnTo>
                <a:lnTo>
                  <a:pt x="4896612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7869680" y="6586163"/>
            <a:ext cx="230711" cy="207557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ts val="1664"/>
              </a:lnSpc>
              <a:spcBef>
                <a:spcPts val="15"/>
              </a:spcBef>
            </a:pPr>
            <a:r>
              <a:rPr sz="1400" b="1" spc="100" dirty="0" smtClean="0">
                <a:solidFill>
                  <a:schemeClr val="bg1"/>
                </a:solidFill>
              </a:rPr>
              <a:t>2</a:t>
            </a:r>
            <a:r>
              <a:rPr lang="ru-RU" sz="1400" b="1" spc="100" dirty="0" smtClean="0">
                <a:solidFill>
                  <a:schemeClr val="bg1"/>
                </a:solidFill>
              </a:rPr>
              <a:t>0</a:t>
            </a:r>
            <a:endParaRPr sz="14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0860" y="1269491"/>
            <a:ext cx="5839968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6288" y="1264919"/>
            <a:ext cx="5849620" cy="4472940"/>
          </a:xfrm>
          <a:custGeom>
            <a:avLst/>
            <a:gdLst/>
            <a:ahLst/>
            <a:cxnLst/>
            <a:rect l="l" t="t" r="r" b="b"/>
            <a:pathLst>
              <a:path w="5849620" h="4472940">
                <a:moveTo>
                  <a:pt x="0" y="4472940"/>
                </a:moveTo>
                <a:lnTo>
                  <a:pt x="5849112" y="4472940"/>
                </a:lnTo>
                <a:lnTo>
                  <a:pt x="5849112" y="0"/>
                </a:lnTo>
                <a:lnTo>
                  <a:pt x="0" y="0"/>
                </a:lnTo>
                <a:lnTo>
                  <a:pt x="0" y="4472940"/>
                </a:lnTo>
                <a:close/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9862" y="2094356"/>
            <a:ext cx="2646045" cy="2341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solidFill>
                  <a:srgbClr val="000080"/>
                </a:solidFill>
                <a:latin typeface="Calibri"/>
                <a:cs typeface="Calibri"/>
              </a:rPr>
              <a:t>ПОИСКОВЫЕ</a:t>
            </a:r>
            <a:r>
              <a:rPr sz="1600" b="1" spc="-1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МЕХАНИЗМЫ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Прямой</a:t>
            </a:r>
            <a:r>
              <a:rPr sz="16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поиск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Поиск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с</a:t>
            </a:r>
            <a:r>
              <a:rPr sz="1600" spc="-3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учетом</a:t>
            </a:r>
            <a:endParaRPr sz="16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фильтров</a:t>
            </a:r>
            <a:endParaRPr sz="16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Поиск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</a:t>
            </a:r>
            <a:r>
              <a:rPr sz="1600" spc="-29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метаданным</a:t>
            </a:r>
            <a:endParaRPr sz="1600">
              <a:latin typeface="Tahoma"/>
              <a:cs typeface="Tahoma"/>
            </a:endParaRPr>
          </a:p>
          <a:p>
            <a:pPr marL="299085" marR="121285" indent="-286385">
              <a:lnSpc>
                <a:spcPct val="100000"/>
              </a:lnSpc>
              <a:spcBef>
                <a:spcPts val="1195"/>
              </a:spcBef>
              <a:buClr>
                <a:srgbClr val="FFC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Полнотекстовый</a:t>
            </a:r>
            <a:r>
              <a:rPr sz="1600" spc="-14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поиск  </a:t>
            </a:r>
            <a:r>
              <a:rPr sz="1600" spc="0" dirty="0">
                <a:solidFill>
                  <a:srgbClr val="000080"/>
                </a:solidFill>
                <a:latin typeface="Tahoma"/>
                <a:cs typeface="Tahoma"/>
              </a:rPr>
              <a:t>(по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0080"/>
                </a:solidFill>
                <a:latin typeface="Tahoma"/>
                <a:cs typeface="Tahoma"/>
              </a:rPr>
              <a:t>PDF)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7812360" y="6525344"/>
            <a:ext cx="288032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21</a:t>
            </a:fld>
            <a:endParaRPr sz="1400" b="1" spc="135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0834" y="162509"/>
            <a:ext cx="4097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 err="1">
                <a:solidFill>
                  <a:srgbClr val="FFBA11"/>
                </a:solidFill>
              </a:rPr>
              <a:t>Примеры</a:t>
            </a:r>
            <a:r>
              <a:rPr sz="2800" spc="-220" dirty="0">
                <a:solidFill>
                  <a:srgbClr val="FFBA11"/>
                </a:solidFill>
              </a:rPr>
              <a:t> </a:t>
            </a:r>
            <a:r>
              <a:rPr sz="2800" spc="-75" dirty="0" err="1" smtClean="0">
                <a:solidFill>
                  <a:srgbClr val="FFBA11"/>
                </a:solidFill>
              </a:rPr>
              <a:t>Elpub</a:t>
            </a:r>
            <a:r>
              <a:rPr lang="ru-RU" sz="2800" spc="-75" dirty="0" smtClean="0">
                <a:solidFill>
                  <a:srgbClr val="FFBA11"/>
                </a:solidFill>
              </a:rPr>
              <a:t> (Поиск)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172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520" y="1700783"/>
            <a:ext cx="5164835" cy="350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4947" y="1696211"/>
            <a:ext cx="5173980" cy="3515995"/>
          </a:xfrm>
          <a:custGeom>
            <a:avLst/>
            <a:gdLst/>
            <a:ahLst/>
            <a:cxnLst/>
            <a:rect l="l" t="t" r="r" b="b"/>
            <a:pathLst>
              <a:path w="5173980" h="3515995">
                <a:moveTo>
                  <a:pt x="0" y="3515867"/>
                </a:moveTo>
                <a:lnTo>
                  <a:pt x="5173980" y="3515867"/>
                </a:lnTo>
                <a:lnTo>
                  <a:pt x="5173980" y="0"/>
                </a:lnTo>
                <a:lnTo>
                  <a:pt x="0" y="0"/>
                </a:lnTo>
                <a:lnTo>
                  <a:pt x="0" y="3515867"/>
                </a:lnTo>
                <a:close/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233042"/>
            <a:ext cx="3221355" cy="489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66140">
              <a:lnSpc>
                <a:spcPct val="100000"/>
              </a:lnSpc>
              <a:spcBef>
                <a:spcPts val="95"/>
              </a:spcBef>
            </a:pP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Предустановленные  двуязычные шаблоны  формальных </a:t>
            </a:r>
            <a:r>
              <a:rPr sz="1600" b="1" spc="125" dirty="0">
                <a:solidFill>
                  <a:srgbClr val="000080"/>
                </a:solidFill>
                <a:latin typeface="Calibri"/>
                <a:cs typeface="Calibri"/>
              </a:rPr>
              <a:t>текстов</a:t>
            </a:r>
            <a:r>
              <a:rPr sz="1600" b="1" spc="-105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-85" dirty="0">
                <a:solidFill>
                  <a:srgbClr val="000080"/>
                </a:solidFill>
                <a:latin typeface="Calibri"/>
                <a:cs typeface="Calibri"/>
              </a:rPr>
              <a:t>—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80"/>
                </a:solidFill>
                <a:latin typeface="Tahoma"/>
                <a:cs typeface="Tahoma"/>
              </a:rPr>
              <a:t>«Этика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публикаций»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solidFill>
                  <a:srgbClr val="000080"/>
                </a:solidFill>
                <a:latin typeface="Tahoma"/>
                <a:cs typeface="Tahoma"/>
              </a:rPr>
              <a:t>«Политика</a:t>
            </a:r>
            <a:r>
              <a:rPr sz="1600" spc="-12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рецензирования»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000080"/>
                </a:solidFill>
                <a:latin typeface="Tahoma"/>
                <a:cs typeface="Tahoma"/>
              </a:rPr>
              <a:t>«Правила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для</a:t>
            </a:r>
            <a:r>
              <a:rPr sz="1600" spc="-25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авторов»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«Декларация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о</a:t>
            </a:r>
            <a:r>
              <a:rPr sz="1600" spc="-2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конфликте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интересов»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«Декларация</a:t>
            </a:r>
            <a:r>
              <a:rPr sz="1600" spc="-12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о</a:t>
            </a:r>
            <a:r>
              <a:rPr sz="1600"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политике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доступа 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к</a:t>
            </a:r>
            <a:r>
              <a:rPr sz="16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материалам»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«Декларация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о</a:t>
            </a:r>
            <a:r>
              <a:rPr sz="1600" spc="-25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приватности»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«Декларация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об</a:t>
            </a:r>
            <a:r>
              <a:rPr sz="1600" spc="-2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авторских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solidFill>
                  <a:srgbClr val="000080"/>
                </a:solidFill>
                <a:latin typeface="Tahoma"/>
                <a:cs typeface="Tahoma"/>
              </a:rPr>
              <a:t>правах»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 marR="642620">
              <a:lnSpc>
                <a:spcPct val="100000"/>
              </a:lnSpc>
              <a:spcBef>
                <a:spcPts val="1680"/>
              </a:spcBef>
            </a:pPr>
            <a:r>
              <a:rPr sz="1600" b="1" spc="105" dirty="0">
                <a:solidFill>
                  <a:srgbClr val="000080"/>
                </a:solidFill>
                <a:latin typeface="Calibri"/>
                <a:cs typeface="Calibri"/>
              </a:rPr>
              <a:t>созданных </a:t>
            </a:r>
            <a:r>
              <a:rPr sz="1600" b="1" spc="75" dirty="0">
                <a:solidFill>
                  <a:srgbClr val="000080"/>
                </a:solidFill>
                <a:latin typeface="Calibri"/>
                <a:cs typeface="Calibri"/>
              </a:rPr>
              <a:t>и</a:t>
            </a:r>
            <a:r>
              <a:rPr sz="1600" b="1" spc="-18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выверенных  </a:t>
            </a:r>
            <a:r>
              <a:rPr sz="1600" b="1" spc="135" dirty="0">
                <a:solidFill>
                  <a:srgbClr val="000080"/>
                </a:solidFill>
                <a:latin typeface="Calibri"/>
                <a:cs typeface="Calibri"/>
              </a:rPr>
              <a:t>с </a:t>
            </a:r>
            <a:r>
              <a:rPr sz="1600" b="1" spc="114" dirty="0">
                <a:solidFill>
                  <a:srgbClr val="000080"/>
                </a:solidFill>
                <a:latin typeface="Calibri"/>
                <a:cs typeface="Calibri"/>
              </a:rPr>
              <a:t>учётом</a:t>
            </a:r>
            <a:r>
              <a:rPr sz="1600" b="1" spc="-17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85" dirty="0">
                <a:solidFill>
                  <a:srgbClr val="000080"/>
                </a:solidFill>
                <a:latin typeface="Calibri"/>
                <a:cs typeface="Calibri"/>
              </a:rPr>
              <a:t>рекомендаций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sz="1600" b="1" spc="100" dirty="0">
                <a:solidFill>
                  <a:srgbClr val="000080"/>
                </a:solidFill>
                <a:latin typeface="Calibri"/>
                <a:cs typeface="Calibri"/>
              </a:rPr>
              <a:t>Elsevier, </a:t>
            </a:r>
            <a:r>
              <a:rPr sz="1600" b="1" spc="60" dirty="0">
                <a:solidFill>
                  <a:srgbClr val="000080"/>
                </a:solidFill>
                <a:latin typeface="Calibri"/>
                <a:cs typeface="Calibri"/>
              </a:rPr>
              <a:t>COPE, </a:t>
            </a:r>
            <a:r>
              <a:rPr sz="1600" b="1" spc="75" dirty="0">
                <a:solidFill>
                  <a:srgbClr val="000080"/>
                </a:solidFill>
                <a:latin typeface="Calibri"/>
                <a:cs typeface="Calibri"/>
              </a:rPr>
              <a:t>NISO</a:t>
            </a:r>
            <a:r>
              <a:rPr sz="1600" b="1" spc="-24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114" dirty="0">
                <a:solidFill>
                  <a:srgbClr val="000080"/>
                </a:solidFill>
                <a:latin typeface="Calibri"/>
                <a:cs typeface="Calibri"/>
              </a:rPr>
              <a:t>Z39.29-2005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sz="1600" b="1" spc="75" dirty="0">
                <a:solidFill>
                  <a:srgbClr val="000080"/>
                </a:solidFill>
                <a:latin typeface="Calibri"/>
                <a:cs typeface="Calibri"/>
              </a:rPr>
              <a:t>и</a:t>
            </a:r>
            <a:r>
              <a:rPr sz="1600" b="1" spc="-20" dirty="0">
                <a:solidFill>
                  <a:srgbClr val="000080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000080"/>
                </a:solidFill>
                <a:latin typeface="Calibri"/>
                <a:cs typeface="Calibri"/>
              </a:rPr>
              <a:t>пр.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7812360" y="6511178"/>
            <a:ext cx="360040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22</a:t>
            </a:fld>
            <a:endParaRPr sz="1400" b="1" spc="135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0914" y="162509"/>
            <a:ext cx="47455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 err="1">
                <a:solidFill>
                  <a:srgbClr val="FFBA11"/>
                </a:solidFill>
              </a:rPr>
              <a:t>Примеры</a:t>
            </a:r>
            <a:r>
              <a:rPr sz="2800" spc="-220" dirty="0">
                <a:solidFill>
                  <a:srgbClr val="FFBA11"/>
                </a:solidFill>
              </a:rPr>
              <a:t> </a:t>
            </a:r>
            <a:r>
              <a:rPr sz="2800" spc="-75" dirty="0" err="1" smtClean="0">
                <a:solidFill>
                  <a:srgbClr val="FFBA11"/>
                </a:solidFill>
              </a:rPr>
              <a:t>Elpub</a:t>
            </a:r>
            <a:r>
              <a:rPr lang="ru-RU" sz="2800" spc="-75" dirty="0" smtClean="0">
                <a:solidFill>
                  <a:srgbClr val="FFBA11"/>
                </a:solidFill>
              </a:rPr>
              <a:t> (Шаблоны)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879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3864" y="1571244"/>
            <a:ext cx="5408676" cy="4181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7767" y="1565147"/>
            <a:ext cx="5420995" cy="4194175"/>
          </a:xfrm>
          <a:custGeom>
            <a:avLst/>
            <a:gdLst/>
            <a:ahLst/>
            <a:cxnLst/>
            <a:rect l="l" t="t" r="r" b="b"/>
            <a:pathLst>
              <a:path w="5420995" h="4194175">
                <a:moveTo>
                  <a:pt x="0" y="4194048"/>
                </a:moveTo>
                <a:lnTo>
                  <a:pt x="5420868" y="4194048"/>
                </a:lnTo>
                <a:lnTo>
                  <a:pt x="5420868" y="0"/>
                </a:lnTo>
                <a:lnTo>
                  <a:pt x="0" y="0"/>
                </a:lnTo>
                <a:lnTo>
                  <a:pt x="0" y="4194048"/>
                </a:lnTo>
                <a:close/>
              </a:path>
            </a:pathLst>
          </a:custGeom>
          <a:ln w="12192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967" y="1811782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967" y="2208022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967" y="2604516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967" y="3000755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967" y="3396996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967" y="3793235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967" y="4189729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967" y="4829809"/>
            <a:ext cx="112776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967" y="5226050"/>
            <a:ext cx="112776" cy="243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779" y="1305305"/>
            <a:ext cx="2529840" cy="4168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000080"/>
                </a:solidFill>
                <a:latin typeface="Calibri"/>
                <a:cs typeface="Calibri"/>
              </a:rPr>
              <a:t>СТАТИСТИКА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обзорная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посетителям</a:t>
            </a:r>
            <a:endParaRPr sz="1600">
              <a:latin typeface="Tahoma"/>
              <a:cs typeface="Tahoma"/>
            </a:endParaRPr>
          </a:p>
          <a:p>
            <a:pPr marL="12700" marR="1028065">
              <a:lnSpc>
                <a:spcPct val="162500"/>
              </a:lnSpc>
              <a:spcBef>
                <a:spcPts val="5"/>
              </a:spcBef>
            </a:pP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географии 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</a:t>
            </a:r>
            <a:r>
              <a:rPr sz="1600" spc="-19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демографии 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</a:t>
            </a:r>
            <a:r>
              <a:rPr sz="1600" spc="-1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интересам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по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источникам</a:t>
            </a:r>
            <a:r>
              <a:rPr sz="1600" spc="-3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переходов</a:t>
            </a:r>
            <a:endParaRPr sz="1600">
              <a:latin typeface="Tahoma"/>
              <a:cs typeface="Tahoma"/>
            </a:endParaRPr>
          </a:p>
          <a:p>
            <a:pPr marL="12700" marR="462280">
              <a:lnSpc>
                <a:spcPct val="100000"/>
              </a:lnSpc>
              <a:spcBef>
                <a:spcPts val="1200"/>
              </a:spcBef>
            </a:pP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статистика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z="1600" spc="-29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00080"/>
                </a:solidFill>
                <a:latin typeface="Tahoma"/>
                <a:cs typeface="Tahoma"/>
              </a:rPr>
              <a:t>режиме 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реального</a:t>
            </a:r>
            <a:r>
              <a:rPr sz="16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времени</a:t>
            </a:r>
            <a:endParaRPr sz="1600">
              <a:latin typeface="Tahoma"/>
              <a:cs typeface="Tahoma"/>
            </a:endParaRPr>
          </a:p>
          <a:p>
            <a:pPr marL="12700" marR="388620">
              <a:lnSpc>
                <a:spcPct val="162500"/>
              </a:lnSpc>
            </a:pP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инструменты</a:t>
            </a:r>
            <a:r>
              <a:rPr sz="1600" spc="-1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анализа  </a:t>
            </a:r>
            <a:r>
              <a:rPr sz="1600" spc="55" dirty="0">
                <a:solidFill>
                  <a:srgbClr val="000080"/>
                </a:solidFill>
                <a:latin typeface="Tahoma"/>
                <a:cs typeface="Tahoma"/>
              </a:rPr>
              <a:t>многое</a:t>
            </a:r>
            <a:r>
              <a:rPr sz="16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другое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7956376" y="6525344"/>
            <a:ext cx="268604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23</a:t>
            </a:fld>
            <a:endParaRPr sz="1400" b="1" spc="135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10794" y="162509"/>
            <a:ext cx="55376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 err="1">
                <a:solidFill>
                  <a:srgbClr val="FFBA11"/>
                </a:solidFill>
              </a:rPr>
              <a:t>Примеры</a:t>
            </a:r>
            <a:r>
              <a:rPr sz="2800" spc="-220" dirty="0">
                <a:solidFill>
                  <a:srgbClr val="FFBA11"/>
                </a:solidFill>
              </a:rPr>
              <a:t> </a:t>
            </a:r>
            <a:r>
              <a:rPr sz="2800" spc="-75" dirty="0" err="1" smtClean="0">
                <a:solidFill>
                  <a:srgbClr val="FFBA11"/>
                </a:solidFill>
              </a:rPr>
              <a:t>Elpub</a:t>
            </a:r>
            <a:r>
              <a:rPr lang="ru-RU" sz="2800" spc="-75" dirty="0" smtClean="0">
                <a:solidFill>
                  <a:srgbClr val="FFBA11"/>
                </a:solidFill>
              </a:rPr>
              <a:t> (Статистика)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94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642" y="162509"/>
            <a:ext cx="726586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>
                <a:solidFill>
                  <a:srgbClr val="FFBA11"/>
                </a:solidFill>
              </a:rPr>
              <a:t>Несколько </a:t>
            </a:r>
            <a:r>
              <a:rPr sz="2800" spc="-95" dirty="0">
                <a:solidFill>
                  <a:srgbClr val="FFBA11"/>
                </a:solidFill>
              </a:rPr>
              <a:t>простых </a:t>
            </a:r>
            <a:r>
              <a:rPr sz="2800" spc="-100" dirty="0">
                <a:solidFill>
                  <a:srgbClr val="FFBA11"/>
                </a:solidFill>
              </a:rPr>
              <a:t>шагов </a:t>
            </a:r>
            <a:r>
              <a:rPr sz="2800" spc="-110" dirty="0" err="1">
                <a:solidFill>
                  <a:srgbClr val="FFBA11"/>
                </a:solidFill>
              </a:rPr>
              <a:t>для</a:t>
            </a:r>
            <a:r>
              <a:rPr sz="2800" spc="-370" dirty="0">
                <a:solidFill>
                  <a:srgbClr val="FFBA11"/>
                </a:solidFill>
              </a:rPr>
              <a:t> </a:t>
            </a:r>
            <a:r>
              <a:rPr lang="ru-RU" sz="2800" spc="-370" dirty="0" smtClean="0">
                <a:solidFill>
                  <a:srgbClr val="FFBA11"/>
                </a:solidFill>
              </a:rPr>
              <a:t> </a:t>
            </a:r>
            <a:r>
              <a:rPr sz="2800" spc="-105" dirty="0" err="1" smtClean="0">
                <a:solidFill>
                  <a:srgbClr val="FFBA11"/>
                </a:solidFill>
              </a:rPr>
              <a:t>начала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945385" y="992715"/>
            <a:ext cx="2288540" cy="81470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связываетесь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с</a:t>
            </a:r>
            <a:r>
              <a:rPr sz="1800" spc="-4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lang="ru-RU" sz="1800" spc="-405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75" dirty="0" err="1" smtClean="0">
                <a:solidFill>
                  <a:srgbClr val="000080"/>
                </a:solidFill>
                <a:latin typeface="Tahoma"/>
                <a:cs typeface="Tahoma"/>
              </a:rPr>
              <a:t>нами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spc="30" dirty="0">
                <a:solidFill>
                  <a:srgbClr val="000080"/>
                </a:solidFill>
                <a:latin typeface="Tahoma"/>
                <a:cs typeface="Tahoma"/>
              </a:rPr>
              <a:t>заключаете</a:t>
            </a:r>
            <a:r>
              <a:rPr sz="1800" spc="-20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договор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1069847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5">
                <a:moveTo>
                  <a:pt x="179831" y="0"/>
                </a:moveTo>
                <a:lnTo>
                  <a:pt x="132027" y="6454"/>
                </a:lnTo>
                <a:lnTo>
                  <a:pt x="89069" y="24666"/>
                </a:lnTo>
                <a:lnTo>
                  <a:pt x="52673" y="52911"/>
                </a:lnTo>
                <a:lnTo>
                  <a:pt x="24553" y="89464"/>
                </a:lnTo>
                <a:lnTo>
                  <a:pt x="6424" y="132600"/>
                </a:lnTo>
                <a:lnTo>
                  <a:pt x="0" y="180593"/>
                </a:lnTo>
                <a:lnTo>
                  <a:pt x="6424" y="228587"/>
                </a:lnTo>
                <a:lnTo>
                  <a:pt x="24553" y="271723"/>
                </a:lnTo>
                <a:lnTo>
                  <a:pt x="52673" y="308276"/>
                </a:lnTo>
                <a:lnTo>
                  <a:pt x="89069" y="336521"/>
                </a:lnTo>
                <a:lnTo>
                  <a:pt x="132027" y="354733"/>
                </a:lnTo>
                <a:lnTo>
                  <a:pt x="179831" y="361188"/>
                </a:lnTo>
                <a:lnTo>
                  <a:pt x="227636" y="354733"/>
                </a:lnTo>
                <a:lnTo>
                  <a:pt x="270594" y="336521"/>
                </a:lnTo>
                <a:lnTo>
                  <a:pt x="306990" y="308276"/>
                </a:lnTo>
                <a:lnTo>
                  <a:pt x="335110" y="271723"/>
                </a:lnTo>
                <a:lnTo>
                  <a:pt x="353239" y="228587"/>
                </a:lnTo>
                <a:lnTo>
                  <a:pt x="359663" y="180593"/>
                </a:lnTo>
                <a:lnTo>
                  <a:pt x="353239" y="132600"/>
                </a:lnTo>
                <a:lnTo>
                  <a:pt x="335110" y="89464"/>
                </a:lnTo>
                <a:lnTo>
                  <a:pt x="306990" y="52911"/>
                </a:lnTo>
                <a:lnTo>
                  <a:pt x="270594" y="24666"/>
                </a:lnTo>
                <a:lnTo>
                  <a:pt x="227636" y="6454"/>
                </a:lnTo>
                <a:lnTo>
                  <a:pt x="17983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1453896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1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5508" y="977544"/>
            <a:ext cx="140970" cy="79184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195"/>
              </a:spcBef>
            </a:pPr>
            <a:r>
              <a:rPr sz="1600" b="1" spc="-36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b="1" spc="-114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15211" y="2348483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4">
                <a:moveTo>
                  <a:pt x="179831" y="0"/>
                </a:moveTo>
                <a:lnTo>
                  <a:pt x="132027" y="6454"/>
                </a:lnTo>
                <a:lnTo>
                  <a:pt x="89069" y="24666"/>
                </a:lnTo>
                <a:lnTo>
                  <a:pt x="52673" y="52911"/>
                </a:lnTo>
                <a:lnTo>
                  <a:pt x="24553" y="89464"/>
                </a:lnTo>
                <a:lnTo>
                  <a:pt x="6424" y="132600"/>
                </a:lnTo>
                <a:lnTo>
                  <a:pt x="0" y="180593"/>
                </a:lnTo>
                <a:lnTo>
                  <a:pt x="6424" y="228587"/>
                </a:lnTo>
                <a:lnTo>
                  <a:pt x="24553" y="271723"/>
                </a:lnTo>
                <a:lnTo>
                  <a:pt x="52673" y="308276"/>
                </a:lnTo>
                <a:lnTo>
                  <a:pt x="89069" y="336521"/>
                </a:lnTo>
                <a:lnTo>
                  <a:pt x="132027" y="354733"/>
                </a:lnTo>
                <a:lnTo>
                  <a:pt x="179831" y="361188"/>
                </a:lnTo>
                <a:lnTo>
                  <a:pt x="227636" y="354733"/>
                </a:lnTo>
                <a:lnTo>
                  <a:pt x="270594" y="336521"/>
                </a:lnTo>
                <a:lnTo>
                  <a:pt x="306990" y="308276"/>
                </a:lnTo>
                <a:lnTo>
                  <a:pt x="335110" y="271723"/>
                </a:lnTo>
                <a:lnTo>
                  <a:pt x="353239" y="228587"/>
                </a:lnTo>
                <a:lnTo>
                  <a:pt x="359663" y="180593"/>
                </a:lnTo>
                <a:lnTo>
                  <a:pt x="353239" y="132600"/>
                </a:lnTo>
                <a:lnTo>
                  <a:pt x="335110" y="89464"/>
                </a:lnTo>
                <a:lnTo>
                  <a:pt x="306990" y="52911"/>
                </a:lnTo>
                <a:lnTo>
                  <a:pt x="270594" y="24666"/>
                </a:lnTo>
                <a:lnTo>
                  <a:pt x="227636" y="6454"/>
                </a:lnTo>
                <a:lnTo>
                  <a:pt x="179831" y="0"/>
                </a:lnTo>
                <a:close/>
              </a:path>
            </a:pathLst>
          </a:custGeom>
          <a:solidFill>
            <a:srgbClr val="FFB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5211" y="2735579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B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5211" y="3122676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B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5211" y="350977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1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B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5211" y="389686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3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1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B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479755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1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5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400" y="5175503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5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5554979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5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3455" y="1061084"/>
            <a:ext cx="203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14" dirty="0">
                <a:solidFill>
                  <a:srgbClr val="000080"/>
                </a:solidFill>
                <a:latin typeface="Calibri"/>
                <a:cs typeface="Calibri"/>
              </a:rPr>
              <a:t>I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2346" y="3120008"/>
            <a:ext cx="3829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14" dirty="0">
                <a:solidFill>
                  <a:srgbClr val="FFBA11"/>
                </a:solidFill>
                <a:latin typeface="Calibri"/>
                <a:cs typeface="Calibri"/>
              </a:rPr>
              <a:t>II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288" y="5151526"/>
            <a:ext cx="560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14" dirty="0">
                <a:solidFill>
                  <a:srgbClr val="FF5311"/>
                </a:solidFill>
                <a:latin typeface="Calibri"/>
                <a:cs typeface="Calibri"/>
              </a:rPr>
              <a:t>III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9605" y="2217546"/>
            <a:ext cx="7139940" cy="200088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538480" indent="-520065">
              <a:lnSpc>
                <a:spcPct val="100000"/>
              </a:lnSpc>
              <a:spcBef>
                <a:spcPts val="1045"/>
              </a:spcBef>
              <a:buClr>
                <a:srgbClr val="FFFFFF"/>
              </a:buClr>
              <a:buSzPct val="88888"/>
              <a:buFont typeface="Tahoma"/>
              <a:buAutoNum type="arabicPlain" startAt="3"/>
              <a:tabLst>
                <a:tab pos="537845" algn="l"/>
                <a:tab pos="538480" algn="l"/>
              </a:tabLst>
            </a:pPr>
            <a:r>
              <a:rPr sz="1800" spc="55" dirty="0">
                <a:solidFill>
                  <a:srgbClr val="000080"/>
                </a:solidFill>
                <a:latin typeface="Tahoma"/>
                <a:cs typeface="Tahoma"/>
              </a:rPr>
              <a:t>запускаем</a:t>
            </a:r>
            <a:r>
              <a:rPr sz="1800" spc="-17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00080"/>
                </a:solidFill>
                <a:latin typeface="Tahoma"/>
                <a:cs typeface="Tahoma"/>
              </a:rPr>
              <a:t>сайт</a:t>
            </a:r>
            <a:r>
              <a:rPr sz="1800" spc="-1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800" spc="-17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электронную</a:t>
            </a:r>
            <a:r>
              <a:rPr sz="18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00080"/>
                </a:solidFill>
                <a:latin typeface="Tahoma"/>
                <a:cs typeface="Tahoma"/>
              </a:rPr>
              <a:t>редакцию</a:t>
            </a:r>
            <a:endParaRPr sz="1800">
              <a:latin typeface="Tahoma"/>
              <a:cs typeface="Tahoma"/>
            </a:endParaRPr>
          </a:p>
          <a:p>
            <a:pPr marL="538480" indent="-525780">
              <a:lnSpc>
                <a:spcPct val="100000"/>
              </a:lnSpc>
              <a:spcBef>
                <a:spcPts val="950"/>
              </a:spcBef>
              <a:buClr>
                <a:srgbClr val="FFFFFF"/>
              </a:buClr>
              <a:buSzPct val="88888"/>
              <a:buFont typeface="Tahoma"/>
              <a:buAutoNum type="arabicPlain" startAt="3"/>
              <a:tabLst>
                <a:tab pos="537845" algn="l"/>
                <a:tab pos="538480" algn="l"/>
              </a:tabLst>
            </a:pPr>
            <a:r>
              <a:rPr sz="1800" spc="60" dirty="0">
                <a:solidFill>
                  <a:srgbClr val="000080"/>
                </a:solidFill>
                <a:latin typeface="Tahoma"/>
                <a:cs typeface="Tahoma"/>
              </a:rPr>
              <a:t>создаем</a:t>
            </a:r>
            <a:r>
              <a:rPr sz="1800" spc="-17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000080"/>
                </a:solidFill>
                <a:latin typeface="Tahoma"/>
                <a:cs typeface="Tahoma"/>
              </a:rPr>
              <a:t>дизайн</a:t>
            </a:r>
            <a:r>
              <a:rPr sz="1800" spc="-1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800" spc="-16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переносим</a:t>
            </a:r>
            <a:r>
              <a:rPr sz="1800" spc="-1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00080"/>
                </a:solidFill>
                <a:latin typeface="Tahoma"/>
                <a:cs typeface="Tahoma"/>
              </a:rPr>
              <a:t>данные</a:t>
            </a:r>
            <a:r>
              <a:rPr sz="1800" spc="-16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на</a:t>
            </a:r>
            <a:r>
              <a:rPr sz="1800" spc="-16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двух</a:t>
            </a:r>
            <a:r>
              <a:rPr sz="1800"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языках</a:t>
            </a:r>
            <a:endParaRPr sz="1800">
              <a:latin typeface="Tahoma"/>
              <a:cs typeface="Tahoma"/>
            </a:endParaRPr>
          </a:p>
          <a:p>
            <a:pPr marL="538480" indent="-516890">
              <a:lnSpc>
                <a:spcPct val="100000"/>
              </a:lnSpc>
              <a:spcBef>
                <a:spcPts val="935"/>
              </a:spcBef>
              <a:buClr>
                <a:srgbClr val="FFFFFF"/>
              </a:buClr>
              <a:buSzPct val="88888"/>
              <a:buFont typeface="Tahoma"/>
              <a:buAutoNum type="arabicPlain" startAt="3"/>
              <a:tabLst>
                <a:tab pos="537845" algn="l"/>
                <a:tab pos="538480" algn="l"/>
              </a:tabLst>
            </a:pPr>
            <a:r>
              <a:rPr sz="1800" spc="60" dirty="0">
                <a:solidFill>
                  <a:srgbClr val="000080"/>
                </a:solidFill>
                <a:latin typeface="Tahoma"/>
                <a:cs typeface="Tahoma"/>
              </a:rPr>
              <a:t>формируем</a:t>
            </a:r>
            <a:r>
              <a:rPr sz="1800" spc="-14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архив</a:t>
            </a:r>
            <a:endParaRPr sz="1800">
              <a:latin typeface="Tahoma"/>
              <a:cs typeface="Tahoma"/>
            </a:endParaRPr>
          </a:p>
          <a:p>
            <a:pPr marL="538480" indent="-521334">
              <a:lnSpc>
                <a:spcPct val="100000"/>
              </a:lnSpc>
              <a:spcBef>
                <a:spcPts val="1035"/>
              </a:spcBef>
              <a:buClr>
                <a:srgbClr val="FFFFFF"/>
              </a:buClr>
              <a:buSzPct val="88888"/>
              <a:buFont typeface="Tahoma"/>
              <a:buAutoNum type="arabicPlain" startAt="3"/>
              <a:tabLst>
                <a:tab pos="537845" algn="l"/>
                <a:tab pos="538480" algn="l"/>
              </a:tabLst>
            </a:pPr>
            <a:r>
              <a:rPr sz="2700" spc="82" baseline="3086" dirty="0">
                <a:solidFill>
                  <a:srgbClr val="000080"/>
                </a:solidFill>
                <a:latin typeface="Tahoma"/>
                <a:cs typeface="Tahoma"/>
              </a:rPr>
              <a:t>высылаем</a:t>
            </a:r>
            <a:r>
              <a:rPr sz="2700" spc="-225" baseline="3086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135" baseline="3086" dirty="0">
                <a:solidFill>
                  <a:srgbClr val="000080"/>
                </a:solidFill>
                <a:latin typeface="Tahoma"/>
                <a:cs typeface="Tahoma"/>
              </a:rPr>
              <a:t>вам</a:t>
            </a:r>
            <a:r>
              <a:rPr sz="2700" spc="-262" baseline="3086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75" baseline="3086" dirty="0">
                <a:solidFill>
                  <a:srgbClr val="000080"/>
                </a:solidFill>
                <a:latin typeface="Tahoma"/>
                <a:cs typeface="Tahoma"/>
              </a:rPr>
              <a:t>логин/пароль</a:t>
            </a:r>
            <a:r>
              <a:rPr sz="2700" spc="-254" baseline="3086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75" baseline="3086" dirty="0">
                <a:solidFill>
                  <a:srgbClr val="000080"/>
                </a:solidFill>
                <a:latin typeface="Tahoma"/>
                <a:cs typeface="Tahoma"/>
              </a:rPr>
              <a:t>администратора</a:t>
            </a:r>
            <a:r>
              <a:rPr sz="2700" spc="-209" baseline="3086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52" baseline="3086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2700" spc="-247" baseline="3086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60" baseline="3086" dirty="0">
                <a:solidFill>
                  <a:srgbClr val="000080"/>
                </a:solidFill>
                <a:latin typeface="Tahoma"/>
                <a:cs typeface="Tahoma"/>
              </a:rPr>
              <a:t>инструкцию</a:t>
            </a:r>
            <a:endParaRPr sz="2700" baseline="3086">
              <a:latin typeface="Tahoma"/>
              <a:cs typeface="Tahoma"/>
            </a:endParaRPr>
          </a:p>
          <a:p>
            <a:pPr marL="538480" indent="-515620">
              <a:lnSpc>
                <a:spcPct val="100000"/>
              </a:lnSpc>
              <a:spcBef>
                <a:spcPts val="885"/>
              </a:spcBef>
              <a:buClr>
                <a:srgbClr val="FFFFFF"/>
              </a:buClr>
              <a:buSzPct val="88888"/>
              <a:buFont typeface="Tahoma"/>
              <a:buAutoNum type="arabicPlain" startAt="3"/>
              <a:tabLst>
                <a:tab pos="537845" algn="l"/>
                <a:tab pos="538480" algn="l"/>
              </a:tabLst>
            </a:pPr>
            <a:r>
              <a:rPr sz="2700" spc="75" baseline="1543" dirty="0">
                <a:solidFill>
                  <a:srgbClr val="000080"/>
                </a:solidFill>
                <a:latin typeface="Tahoma"/>
                <a:cs typeface="Tahoma"/>
              </a:rPr>
              <a:t>делаем</a:t>
            </a:r>
            <a:r>
              <a:rPr sz="2700" spc="-225" baseline="1543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75" baseline="1543" dirty="0">
                <a:solidFill>
                  <a:srgbClr val="000080"/>
                </a:solidFill>
                <a:latin typeface="Tahoma"/>
                <a:cs typeface="Tahoma"/>
              </a:rPr>
              <a:t>псевдоним</a:t>
            </a:r>
            <a:r>
              <a:rPr sz="2700" spc="-225" baseline="1543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52" baseline="1543" dirty="0">
                <a:solidFill>
                  <a:srgbClr val="000080"/>
                </a:solidFill>
                <a:latin typeface="Tahoma"/>
                <a:cs typeface="Tahoma"/>
              </a:rPr>
              <a:t>на</a:t>
            </a:r>
            <a:r>
              <a:rPr sz="2700" spc="-247" baseline="1543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97" baseline="1543" dirty="0">
                <a:solidFill>
                  <a:srgbClr val="000080"/>
                </a:solidFill>
                <a:latin typeface="Tahoma"/>
                <a:cs typeface="Tahoma"/>
              </a:rPr>
              <a:t>вашем</a:t>
            </a:r>
            <a:r>
              <a:rPr sz="2700" spc="-247" baseline="1543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2700" spc="82" baseline="1543" dirty="0">
                <a:solidFill>
                  <a:srgbClr val="000080"/>
                </a:solidFill>
                <a:latin typeface="Tahoma"/>
                <a:cs typeface="Tahoma"/>
              </a:rPr>
              <a:t>домене</a:t>
            </a:r>
            <a:endParaRPr sz="2700" baseline="1543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4232" y="123443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780"/>
                </a:lnTo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232" y="163372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17995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4232" y="1234439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532" y="1432560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27" y="0"/>
                </a:lnTo>
              </a:path>
            </a:pathLst>
          </a:custGeom>
          <a:ln w="914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4232" y="2505455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990"/>
                </a:lnTo>
              </a:path>
            </a:pathLst>
          </a:custGeom>
          <a:ln w="9144">
            <a:solidFill>
              <a:srgbClr val="FFB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4232" y="407670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17995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B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4232" y="250545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9144">
            <a:solidFill>
              <a:srgbClr val="FFB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532" y="3491484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27" y="0"/>
                </a:lnTo>
              </a:path>
            </a:pathLst>
          </a:custGeom>
          <a:ln w="9144">
            <a:solidFill>
              <a:srgbClr val="FFB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4232" y="4963667"/>
            <a:ext cx="0" cy="1184910"/>
          </a:xfrm>
          <a:custGeom>
            <a:avLst/>
            <a:gdLst/>
            <a:ahLst/>
            <a:cxnLst/>
            <a:rect l="l" t="t" r="r" b="b"/>
            <a:pathLst>
              <a:path h="1184910">
                <a:moveTo>
                  <a:pt x="0" y="0"/>
                </a:moveTo>
                <a:lnTo>
                  <a:pt x="0" y="1184516"/>
                </a:lnTo>
              </a:path>
            </a:pathLst>
          </a:custGeom>
          <a:ln w="9144">
            <a:solidFill>
              <a:srgbClr val="FF5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4232" y="614781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17995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5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4232" y="496366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959" y="0"/>
                </a:lnTo>
              </a:path>
            </a:pathLst>
          </a:custGeom>
          <a:ln w="9144">
            <a:solidFill>
              <a:srgbClr val="FF5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9639" y="5522976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325" y="0"/>
                </a:lnTo>
              </a:path>
            </a:pathLst>
          </a:custGeom>
          <a:ln w="9144">
            <a:solidFill>
              <a:srgbClr val="FF53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5400" y="593293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1" y="0"/>
                </a:move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6424" y="227636"/>
                </a:lnTo>
                <a:lnTo>
                  <a:pt x="24553" y="270594"/>
                </a:lnTo>
                <a:lnTo>
                  <a:pt x="52673" y="306990"/>
                </a:lnTo>
                <a:lnTo>
                  <a:pt x="89069" y="335110"/>
                </a:lnTo>
                <a:lnTo>
                  <a:pt x="132027" y="353239"/>
                </a:lnTo>
                <a:lnTo>
                  <a:pt x="179831" y="359664"/>
                </a:lnTo>
                <a:lnTo>
                  <a:pt x="227636" y="353239"/>
                </a:lnTo>
                <a:lnTo>
                  <a:pt x="270594" y="335110"/>
                </a:lnTo>
                <a:lnTo>
                  <a:pt x="306990" y="306990"/>
                </a:lnTo>
                <a:lnTo>
                  <a:pt x="335110" y="270594"/>
                </a:lnTo>
                <a:lnTo>
                  <a:pt x="353239" y="227636"/>
                </a:lnTo>
                <a:lnTo>
                  <a:pt x="359663" y="179832"/>
                </a:lnTo>
                <a:lnTo>
                  <a:pt x="353239" y="132027"/>
                </a:lnTo>
                <a:lnTo>
                  <a:pt x="335110" y="89069"/>
                </a:lnTo>
                <a:lnTo>
                  <a:pt x="306990" y="52673"/>
                </a:lnTo>
                <a:lnTo>
                  <a:pt x="270594" y="24553"/>
                </a:lnTo>
                <a:lnTo>
                  <a:pt x="227636" y="6424"/>
                </a:lnTo>
                <a:lnTo>
                  <a:pt x="179831" y="0"/>
                </a:lnTo>
                <a:close/>
              </a:path>
            </a:pathLst>
          </a:custGeom>
          <a:solidFill>
            <a:srgbClr val="FF5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58264" y="4647946"/>
            <a:ext cx="3837940" cy="160655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599440" indent="-544195">
              <a:lnSpc>
                <a:spcPct val="100000"/>
              </a:lnSpc>
              <a:spcBef>
                <a:spcPts val="1045"/>
              </a:spcBef>
              <a:buClr>
                <a:srgbClr val="FFFFFF"/>
              </a:buClr>
              <a:buSzPct val="88888"/>
              <a:buFont typeface="Tahoma"/>
              <a:buAutoNum type="arabicPlain" startAt="8"/>
              <a:tabLst>
                <a:tab pos="599440" algn="l"/>
                <a:tab pos="600075" algn="l"/>
              </a:tabLst>
            </a:pPr>
            <a:r>
              <a:rPr sz="1800" spc="40" dirty="0">
                <a:solidFill>
                  <a:srgbClr val="000080"/>
                </a:solidFill>
                <a:latin typeface="Tahoma"/>
                <a:cs typeface="Tahoma"/>
              </a:rPr>
              <a:t>промышленная</a:t>
            </a:r>
            <a:r>
              <a:rPr sz="1800" spc="-15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эксплуатация</a:t>
            </a:r>
            <a:endParaRPr sz="1800">
              <a:latin typeface="Tahoma"/>
              <a:cs typeface="Tahoma"/>
            </a:endParaRPr>
          </a:p>
          <a:p>
            <a:pPr marL="599440" indent="-541020">
              <a:lnSpc>
                <a:spcPct val="100000"/>
              </a:lnSpc>
              <a:spcBef>
                <a:spcPts val="950"/>
              </a:spcBef>
              <a:buClr>
                <a:srgbClr val="FFFFFF"/>
              </a:buClr>
              <a:buSzPct val="88888"/>
              <a:buFont typeface="Tahoma"/>
              <a:buAutoNum type="arabicPlain" startAt="8"/>
              <a:tabLst>
                <a:tab pos="599440" algn="l"/>
                <a:tab pos="600075" algn="l"/>
              </a:tabLst>
            </a:pP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продвижение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в</a:t>
            </a:r>
            <a:r>
              <a:rPr sz="1800" spc="-33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0080"/>
                </a:solidFill>
                <a:latin typeface="Tahoma"/>
                <a:cs typeface="Tahoma"/>
              </a:rPr>
              <a:t>базы</a:t>
            </a:r>
            <a:endParaRPr sz="1800">
              <a:latin typeface="Tahoma"/>
              <a:cs typeface="Tahoma"/>
            </a:endParaRPr>
          </a:p>
          <a:p>
            <a:pPr marL="599440" indent="-586740">
              <a:lnSpc>
                <a:spcPct val="100000"/>
              </a:lnSpc>
              <a:spcBef>
                <a:spcPts val="935"/>
              </a:spcBef>
              <a:buClr>
                <a:srgbClr val="FFFFFF"/>
              </a:buClr>
              <a:buSzPct val="88888"/>
              <a:buFont typeface="Tahoma"/>
              <a:buAutoNum type="arabicPlain" startAt="8"/>
              <a:tabLst>
                <a:tab pos="599440" algn="l"/>
                <a:tab pos="600075" algn="l"/>
              </a:tabLst>
            </a:pPr>
            <a:r>
              <a:rPr sz="1800" spc="30" dirty="0">
                <a:solidFill>
                  <a:srgbClr val="000080"/>
                </a:solidFill>
                <a:latin typeface="Tahoma"/>
                <a:cs typeface="Tahoma"/>
              </a:rPr>
              <a:t>обновления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и</a:t>
            </a:r>
            <a:r>
              <a:rPr sz="1800" spc="-37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00080"/>
                </a:solidFill>
                <a:latin typeface="Tahoma"/>
                <a:cs typeface="Tahoma"/>
              </a:rPr>
              <a:t>консультации</a:t>
            </a:r>
            <a:endParaRPr sz="1800">
              <a:latin typeface="Tahoma"/>
              <a:cs typeface="Tahoma"/>
            </a:endParaRPr>
          </a:p>
          <a:p>
            <a:pPr marL="599440" indent="-565785">
              <a:lnSpc>
                <a:spcPct val="100000"/>
              </a:lnSpc>
              <a:spcBef>
                <a:spcPts val="980"/>
              </a:spcBef>
              <a:buClr>
                <a:srgbClr val="FFFFFF"/>
              </a:buClr>
              <a:buSzPct val="88888"/>
              <a:buFont typeface="Tahoma"/>
              <a:buAutoNum type="arabicPlain" startAt="8"/>
              <a:tabLst>
                <a:tab pos="599440" algn="l"/>
                <a:tab pos="600075" algn="l"/>
              </a:tabLst>
            </a:pPr>
            <a:r>
              <a:rPr sz="2700" spc="60" baseline="1543" dirty="0">
                <a:solidFill>
                  <a:srgbClr val="000080"/>
                </a:solidFill>
                <a:latin typeface="Tahoma"/>
                <a:cs typeface="Tahoma"/>
              </a:rPr>
              <a:t>успех</a:t>
            </a:r>
            <a:endParaRPr sz="2700" baseline="1543">
              <a:latin typeface="Tahoma"/>
              <a:cs typeface="Tahom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7903796" y="6525344"/>
            <a:ext cx="268604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24</a:t>
            </a:fld>
            <a:endParaRPr sz="1400" b="1" spc="13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297" y="162509"/>
            <a:ext cx="6640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5" dirty="0" smtClean="0">
                <a:solidFill>
                  <a:srgbClr val="FFBA11"/>
                </a:solidFill>
              </a:rPr>
              <a:t>Государственная поддержка в РФ</a:t>
            </a:r>
            <a:endParaRPr sz="28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956376" y="6525344"/>
            <a:ext cx="268604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25</a:t>
            </a:fld>
            <a:endParaRPr sz="1400" b="1" spc="135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95"/>
            <a:ext cx="9144000" cy="60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297" y="162509"/>
            <a:ext cx="6640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5" dirty="0" smtClean="0">
                <a:solidFill>
                  <a:srgbClr val="FFBA11"/>
                </a:solidFill>
              </a:rPr>
              <a:t>Государственная поддержка в РФ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497014" y="836712"/>
            <a:ext cx="7539482" cy="5675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dirty="0" smtClean="0">
                <a:latin typeface="+mn-lt"/>
              </a:rPr>
              <a:t>     Во </a:t>
            </a:r>
            <a:r>
              <a:rPr lang="ru-RU" sz="1600" dirty="0">
                <a:latin typeface="+mn-lt"/>
              </a:rPr>
              <a:t>исполнение Указа Правительством Российской Федерации 12 сентября 2016 г. утвержден </a:t>
            </a:r>
            <a:r>
              <a:rPr lang="ru-RU" sz="1600" dirty="0">
                <a:latin typeface="+mn-lt"/>
                <a:hlinkClick r:id="rId2"/>
              </a:rPr>
              <a:t>Комплекс мер, направленных на стимулирование публикационной активности российских исследователей в мировых научных журналах, индексируемых в международных </a:t>
            </a:r>
            <a:r>
              <a:rPr lang="ru-RU" sz="1600" dirty="0" err="1">
                <a:latin typeface="+mn-lt"/>
                <a:hlinkClick r:id="rId2"/>
              </a:rPr>
              <a:t>наукометерических</a:t>
            </a:r>
            <a:r>
              <a:rPr lang="ru-RU" sz="1600" dirty="0">
                <a:latin typeface="+mn-lt"/>
                <a:hlinkClick r:id="rId2"/>
              </a:rPr>
              <a:t> базах данных</a:t>
            </a:r>
            <a:r>
              <a:rPr lang="ru-RU" sz="1600" dirty="0">
                <a:latin typeface="+mn-lt"/>
              </a:rPr>
              <a:t> (далее – Комплекс мер).</a:t>
            </a:r>
          </a:p>
          <a:p>
            <a:r>
              <a:rPr lang="ru-RU" sz="1600" dirty="0" smtClean="0">
                <a:latin typeface="+mn-lt"/>
              </a:rPr>
              <a:t>     В </a:t>
            </a:r>
            <a:r>
              <a:rPr lang="ru-RU" sz="1600" dirty="0">
                <a:latin typeface="+mn-lt"/>
              </a:rPr>
              <a:t>соответствии с пунктом 1 Комплекса мер </a:t>
            </a:r>
            <a:r>
              <a:rPr lang="ru-RU" sz="1600" dirty="0" err="1">
                <a:latin typeface="+mn-lt"/>
              </a:rPr>
              <a:t>Минобрнауки</a:t>
            </a:r>
            <a:r>
              <a:rPr lang="ru-RU" sz="1600" dirty="0">
                <a:latin typeface="+mn-lt"/>
              </a:rPr>
              <a:t> России 11 июля 2017 г. объявило открытый конкурс в рамках мероприятия 3.3.1 ФЦП «Исследования и разработки по приоритетным направлениям развития научно-технологического комплекса России на 2014-2020 годы» по теме «Продолжение конкурсной поддержки программ развития научных журналов с целью их вхождения в международные </a:t>
            </a:r>
            <a:r>
              <a:rPr lang="ru-RU" sz="1600" dirty="0" err="1">
                <a:latin typeface="+mn-lt"/>
              </a:rPr>
              <a:t>наукометрические</a:t>
            </a:r>
            <a:r>
              <a:rPr lang="ru-RU" sz="1600" dirty="0">
                <a:latin typeface="+mn-lt"/>
              </a:rPr>
              <a:t> базы данных» (далее – Конкурс).</a:t>
            </a:r>
          </a:p>
          <a:p>
            <a:r>
              <a:rPr lang="ru-RU" sz="1600" dirty="0" smtClean="0">
                <a:latin typeface="+mn-lt"/>
              </a:rPr>
              <a:t>     По </a:t>
            </a:r>
            <a:r>
              <a:rPr lang="ru-RU" sz="1600" dirty="0">
                <a:latin typeface="+mn-lt"/>
              </a:rPr>
              <a:t>итогам проведенного Конкурса 28 августа 2017 г. </a:t>
            </a:r>
            <a:r>
              <a:rPr lang="ru-RU" sz="1600" dirty="0" err="1">
                <a:latin typeface="+mn-lt"/>
              </a:rPr>
              <a:t>Минобрнауки</a:t>
            </a:r>
            <a:r>
              <a:rPr lang="ru-RU" sz="1600" dirty="0">
                <a:latin typeface="+mn-lt"/>
              </a:rPr>
              <a:t> России заключило государственный контракт № 14.597.11.0035 с </a:t>
            </a:r>
            <a:r>
              <a:rPr lang="ru-RU" sz="1600" dirty="0">
                <a:latin typeface="+mn-lt"/>
                <a:hlinkClick r:id="rId3"/>
              </a:rPr>
              <a:t>Некоммерческим партнерством «Национальный Электронно-Информационный Консорциум»</a:t>
            </a:r>
            <a:r>
              <a:rPr lang="ru-RU" sz="1600" dirty="0">
                <a:latin typeface="+mn-lt"/>
              </a:rPr>
              <a:t> (НП «НЭИКОН»).</a:t>
            </a:r>
          </a:p>
          <a:p>
            <a:pPr indent="-284400">
              <a:spcAft>
                <a:spcPts val="0"/>
              </a:spcAft>
              <a:buClr>
                <a:srgbClr val="FFBB11"/>
              </a:buClr>
              <a:buSzPct val="150000"/>
            </a:pPr>
            <a:endParaRPr lang="ru-RU" sz="1600" dirty="0"/>
          </a:p>
          <a:p>
            <a:pPr indent="-284400">
              <a:spcAft>
                <a:spcPts val="0"/>
              </a:spcAft>
              <a:buClr>
                <a:srgbClr val="FFBB11"/>
              </a:buClr>
              <a:buSzPct val="150000"/>
            </a:pPr>
            <a:r>
              <a:rPr lang="ru-RU" sz="1600" dirty="0" smtClean="0">
                <a:latin typeface="+mn-lt"/>
              </a:rPr>
              <a:t>Некоммерческое партнерство «</a:t>
            </a:r>
            <a:r>
              <a:rPr lang="ru-RU" sz="1600" dirty="0">
                <a:latin typeface="+mn-lt"/>
              </a:rPr>
              <a:t>Национальный Электронно-Информационный Консорциум» (НП НЭИКОН</a:t>
            </a:r>
            <a:r>
              <a:rPr lang="ru-RU" sz="1600" dirty="0" smtClean="0">
                <a:latin typeface="+mn-lt"/>
              </a:rPr>
              <a:t>) у</a:t>
            </a:r>
            <a:r>
              <a:rPr sz="1600" spc="25" dirty="0" err="1" smtClean="0">
                <a:solidFill>
                  <a:srgbClr val="000080"/>
                </a:solidFill>
                <a:latin typeface="Tahoma"/>
                <a:cs typeface="Tahoma"/>
              </a:rPr>
              <a:t>чрежден</a:t>
            </a:r>
            <a:r>
              <a:rPr sz="1600" spc="25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пятью 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крупнейшими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национальными 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отраслевыми организациями</a:t>
            </a:r>
            <a:r>
              <a:rPr sz="1600" spc="-25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0080"/>
                </a:solidFill>
                <a:latin typeface="Tahoma"/>
                <a:cs typeface="Tahoma"/>
              </a:rPr>
              <a:t>(РГБ</a:t>
            </a:r>
            <a:r>
              <a:rPr sz="1600" spc="-15" dirty="0" smtClean="0">
                <a:solidFill>
                  <a:srgbClr val="000080"/>
                </a:solidFill>
                <a:latin typeface="Tahoma"/>
                <a:cs typeface="Tahoma"/>
              </a:rPr>
              <a:t>,</a:t>
            </a:r>
            <a:r>
              <a:rPr lang="ru-RU" sz="1600" spc="-15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-20" dirty="0" smtClean="0">
                <a:solidFill>
                  <a:srgbClr val="000080"/>
                </a:solidFill>
                <a:latin typeface="Tahoma"/>
                <a:cs typeface="Tahoma"/>
              </a:rPr>
              <a:t>РНБ</a:t>
            </a:r>
            <a:r>
              <a:rPr sz="1600" spc="-20" dirty="0">
                <a:solidFill>
                  <a:srgbClr val="000080"/>
                </a:solidFill>
                <a:latin typeface="Tahoma"/>
                <a:cs typeface="Tahoma"/>
              </a:rPr>
              <a:t>, </a:t>
            </a:r>
            <a:r>
              <a:rPr sz="1600" spc="5" dirty="0">
                <a:solidFill>
                  <a:srgbClr val="000080"/>
                </a:solidFill>
                <a:latin typeface="Tahoma"/>
                <a:cs typeface="Tahoma"/>
              </a:rPr>
              <a:t>ВГБИЛ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им.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М.И.Рудомино, </a:t>
            </a:r>
            <a:r>
              <a:rPr sz="1600" spc="50" dirty="0">
                <a:solidFill>
                  <a:srgbClr val="000080"/>
                </a:solidFill>
                <a:latin typeface="Tahoma"/>
                <a:cs typeface="Tahoma"/>
              </a:rPr>
              <a:t>Фонд 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информационного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обеспечения</a:t>
            </a:r>
            <a:r>
              <a:rPr sz="1600" spc="-2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000080"/>
                </a:solidFill>
                <a:latin typeface="Tahoma"/>
                <a:cs typeface="Tahoma"/>
              </a:rPr>
              <a:t>науки,  </a:t>
            </a:r>
            <a:r>
              <a:rPr sz="1600" spc="40" dirty="0">
                <a:solidFill>
                  <a:srgbClr val="000080"/>
                </a:solidFill>
                <a:latin typeface="Tahoma"/>
                <a:cs typeface="Tahoma"/>
              </a:rPr>
              <a:t>НФ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поддержки </a:t>
            </a:r>
            <a:r>
              <a:rPr sz="1600" spc="25" dirty="0">
                <a:solidFill>
                  <a:srgbClr val="000080"/>
                </a:solidFill>
                <a:latin typeface="Tahoma"/>
                <a:cs typeface="Tahoma"/>
              </a:rPr>
              <a:t>книгоиздания,  </a:t>
            </a:r>
            <a:r>
              <a:rPr sz="1600" spc="30" dirty="0">
                <a:solidFill>
                  <a:srgbClr val="000080"/>
                </a:solidFill>
                <a:latin typeface="Tahoma"/>
                <a:cs typeface="Tahoma"/>
              </a:rPr>
              <a:t>образования и </a:t>
            </a:r>
            <a:r>
              <a:rPr sz="1600" spc="35" dirty="0">
                <a:solidFill>
                  <a:srgbClr val="000080"/>
                </a:solidFill>
                <a:latin typeface="Tahoma"/>
                <a:cs typeface="Tahoma"/>
              </a:rPr>
              <a:t>новых  </a:t>
            </a:r>
            <a:r>
              <a:rPr sz="1600" spc="30" dirty="0" err="1">
                <a:solidFill>
                  <a:srgbClr val="000080"/>
                </a:solidFill>
                <a:latin typeface="Tahoma"/>
                <a:cs typeface="Tahoma"/>
              </a:rPr>
              <a:t>информационных</a:t>
            </a:r>
            <a:r>
              <a:rPr sz="1600" spc="-11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30" dirty="0" err="1" smtClean="0">
                <a:solidFill>
                  <a:srgbClr val="000080"/>
                </a:solidFill>
                <a:latin typeface="Tahoma"/>
                <a:cs typeface="Tahoma"/>
              </a:rPr>
              <a:t>технологий</a:t>
            </a:r>
            <a:r>
              <a:rPr lang="ru-RU" sz="1600" spc="30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 smtClean="0">
                <a:solidFill>
                  <a:srgbClr val="000080"/>
                </a:solidFill>
                <a:latin typeface="Tahoma"/>
                <a:cs typeface="Tahoma"/>
              </a:rPr>
              <a:t>«</a:t>
            </a:r>
            <a:r>
              <a:rPr sz="1600" spc="10" dirty="0">
                <a:solidFill>
                  <a:srgbClr val="000080"/>
                </a:solidFill>
                <a:latin typeface="Tahoma"/>
                <a:cs typeface="Tahoma"/>
              </a:rPr>
              <a:t>Пушкинская</a:t>
            </a:r>
            <a:r>
              <a:rPr sz="1600" spc="-114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0080"/>
                </a:solidFill>
                <a:latin typeface="Tahoma"/>
                <a:cs typeface="Tahoma"/>
              </a:rPr>
              <a:t>библиотека»).  </a:t>
            </a:r>
            <a:r>
              <a:rPr sz="1600" spc="-130" dirty="0">
                <a:solidFill>
                  <a:srgbClr val="000080"/>
                </a:solidFill>
                <a:latin typeface="Tahoma"/>
                <a:cs typeface="Tahoma"/>
              </a:rPr>
              <a:t>15 </a:t>
            </a:r>
            <a:r>
              <a:rPr sz="1600" spc="15" dirty="0">
                <a:solidFill>
                  <a:srgbClr val="000080"/>
                </a:solidFill>
                <a:latin typeface="Tahoma"/>
                <a:cs typeface="Tahoma"/>
              </a:rPr>
              <a:t>лет</a:t>
            </a:r>
            <a:r>
              <a:rPr sz="1600" spc="-150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0" dirty="0" err="1">
                <a:solidFill>
                  <a:srgbClr val="000080"/>
                </a:solidFill>
                <a:latin typeface="Tahoma"/>
                <a:cs typeface="Tahoma"/>
              </a:rPr>
              <a:t>работы</a:t>
            </a:r>
            <a:r>
              <a:rPr sz="1600" spc="10" dirty="0" smtClean="0">
                <a:solidFill>
                  <a:srgbClr val="000080"/>
                </a:solidFill>
                <a:latin typeface="Tahoma"/>
                <a:cs typeface="Tahoma"/>
              </a:rPr>
              <a:t>.</a:t>
            </a:r>
            <a:r>
              <a:rPr lang="ru-RU" sz="1600" spc="10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15" dirty="0" err="1" smtClean="0">
                <a:solidFill>
                  <a:srgbClr val="000080"/>
                </a:solidFill>
                <a:latin typeface="Tahoma"/>
                <a:cs typeface="Tahoma"/>
              </a:rPr>
              <a:t>Более</a:t>
            </a:r>
            <a:r>
              <a:rPr sz="1600" spc="15" dirty="0" smtClean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000080"/>
                </a:solidFill>
                <a:latin typeface="Tahoma"/>
                <a:cs typeface="Tahoma"/>
              </a:rPr>
              <a:t>1300</a:t>
            </a:r>
            <a:r>
              <a:rPr sz="1600" spc="-305" dirty="0">
                <a:solidFill>
                  <a:srgbClr val="000080"/>
                </a:solidFill>
                <a:latin typeface="Tahoma"/>
                <a:cs typeface="Tahoma"/>
              </a:rPr>
              <a:t> </a:t>
            </a:r>
            <a:r>
              <a:rPr sz="1600" spc="25" dirty="0" err="1">
                <a:solidFill>
                  <a:srgbClr val="000080"/>
                </a:solidFill>
                <a:latin typeface="Tahoma"/>
                <a:cs typeface="Tahoma"/>
              </a:rPr>
              <a:t>организаций-членов</a:t>
            </a:r>
            <a:r>
              <a:rPr sz="1600" spc="25" dirty="0" smtClean="0">
                <a:solidFill>
                  <a:srgbClr val="00008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956376" y="6525344"/>
            <a:ext cx="268604" cy="230190"/>
          </a:xfrm>
          <a:prstGeom prst="rect">
            <a:avLst/>
          </a:prstGeom>
          <a:solidFill>
            <a:srgbClr val="FFBB11"/>
          </a:solidFill>
        </p:spPr>
        <p:txBody>
          <a:bodyPr vert="horz" wrap="square" lIns="0" tIns="14604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sz="1400" b="1" spc="135" dirty="0">
                <a:solidFill>
                  <a:schemeClr val="bg1"/>
                </a:solidFill>
              </a:rPr>
              <a:pPr marL="25400" algn="ctr">
                <a:lnSpc>
                  <a:spcPct val="100000"/>
                </a:lnSpc>
                <a:spcBef>
                  <a:spcPts val="114"/>
                </a:spcBef>
              </a:pPr>
              <a:t>26</a:t>
            </a:fld>
            <a:endParaRPr sz="1400" b="1" spc="135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otbor-jurnalov2017.neicon.ru/images/headers/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68350"/>
            <a:ext cx="14859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1772816"/>
            <a:ext cx="9144000" cy="3240360"/>
          </a:xfrm>
          <a:prstGeom prst="rect">
            <a:avLst/>
          </a:prstGeom>
          <a:solidFill>
            <a:srgbClr val="000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420888"/>
            <a:ext cx="87849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277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F7344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F7344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F7344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F7344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sz="6000" b="0" kern="0" dirty="0" smtClean="0">
                <a:solidFill>
                  <a:schemeClr val="bg1"/>
                </a:solidFill>
                <a:latin typeface="Exo 2 Semi Bold" panose="00000700000000000000" pitchFamily="2" charset="-52"/>
              </a:rPr>
              <a:t>Спасибо за внимание!</a:t>
            </a:r>
            <a:endParaRPr lang="ru-RU" altLang="ru-RU" sz="6000" kern="0" dirty="0" smtClean="0">
              <a:solidFill>
                <a:srgbClr val="FF5411"/>
              </a:solidFill>
              <a:latin typeface="Exo 2 Semi Bold" panose="000007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903" y="4149080"/>
            <a:ext cx="3562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4000" kern="0" dirty="0">
                <a:solidFill>
                  <a:srgbClr val="FF5411"/>
                </a:solidFill>
                <a:latin typeface="Exo 2 Semi Bold" panose="00000700000000000000" pitchFamily="2" charset="-52"/>
              </a:rPr>
              <a:t>www.elpub.ru</a:t>
            </a:r>
            <a:endParaRPr lang="ru-RU" altLang="ru-RU" sz="4000" kern="0" dirty="0">
              <a:solidFill>
                <a:srgbClr val="FF5411"/>
              </a:solidFill>
              <a:latin typeface="Exo 2 Semi Bold" panose="000007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951820" y="5013176"/>
            <a:ext cx="3240360" cy="91635"/>
          </a:xfrm>
          <a:prstGeom prst="rect">
            <a:avLst/>
          </a:prstGeom>
          <a:solidFill>
            <a:srgbClr val="FF54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64" y="5968703"/>
            <a:ext cx="952872" cy="42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8680"/>
            <a:ext cx="2016224" cy="7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2727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-27384"/>
            <a:ext cx="8785101" cy="151216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200" dirty="0" smtClean="0">
                <a:solidFill>
                  <a:schemeClr val="bg1"/>
                </a:solidFill>
                <a:latin typeface="Exo 2 Semi Bold" panose="00000700000000000000" pitchFamily="2" charset="-52"/>
              </a:rPr>
              <a:t>Зачем научному журналу нужен </a:t>
            </a:r>
            <a:r>
              <a:rPr lang="ru-RU" sz="4200" dirty="0" smtClean="0">
                <a:solidFill>
                  <a:srgbClr val="FFBB11"/>
                </a:solidFill>
                <a:latin typeface="Exo 2 Semi Bold" panose="00000700000000000000" pitchFamily="2" charset="-52"/>
              </a:rPr>
              <a:t>хороший/правильный</a:t>
            </a:r>
            <a:r>
              <a:rPr lang="ru-RU" sz="4200" dirty="0" smtClean="0">
                <a:solidFill>
                  <a:schemeClr val="bg1"/>
                </a:solidFill>
                <a:latin typeface="Exo 2 Semi Bold" panose="00000700000000000000" pitchFamily="2" charset="-52"/>
              </a:rPr>
              <a:t> сайт</a:t>
            </a:r>
            <a:r>
              <a:rPr lang="ru-RU" sz="4200" dirty="0" smtClean="0">
                <a:solidFill>
                  <a:srgbClr val="FFBB11"/>
                </a:solidFill>
                <a:latin typeface="Exo 2 Semi Bold" panose="00000700000000000000" pitchFamily="2" charset="-52"/>
              </a:rPr>
              <a:t>?</a:t>
            </a:r>
            <a:endParaRPr lang="ru-RU" sz="4200" dirty="0">
              <a:solidFill>
                <a:srgbClr val="FFBB11"/>
              </a:solidFill>
              <a:latin typeface="Exo 2 Semi Bold" panose="000007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556792"/>
            <a:ext cx="74168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>
                <a:solidFill>
                  <a:schemeClr val="bg1"/>
                </a:solidFill>
                <a:latin typeface="+mn-lt"/>
                <a:sym typeface="Arial"/>
              </a:rPr>
              <a:t>Международные требования к отображению контента (например, </a:t>
            </a:r>
            <a:r>
              <a:rPr lang="en-US" dirty="0">
                <a:solidFill>
                  <a:schemeClr val="bg1"/>
                </a:solidFill>
                <a:latin typeface="+mn-lt"/>
                <a:sym typeface="Calibri"/>
              </a:rPr>
              <a:t>SCOPUS</a:t>
            </a:r>
            <a:r>
              <a:rPr lang="ru-RU" dirty="0">
                <a:solidFill>
                  <a:schemeClr val="bg1"/>
                </a:solidFill>
                <a:latin typeface="+mn-lt"/>
                <a:sym typeface="Calibri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  <a:sym typeface="Calibri"/>
              </a:rPr>
              <a:t>Web of Science, PubMed</a:t>
            </a:r>
            <a:r>
              <a:rPr lang="ru-RU" dirty="0">
                <a:solidFill>
                  <a:schemeClr val="bg1"/>
                </a:solidFill>
                <a:latin typeface="+mn-lt"/>
                <a:sym typeface="Calibri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  <a:sym typeface="Calibri"/>
              </a:rPr>
              <a:t>DOAJ</a:t>
            </a:r>
            <a:r>
              <a:rPr lang="ru-RU" dirty="0">
                <a:solidFill>
                  <a:schemeClr val="bg1"/>
                </a:solidFill>
                <a:latin typeface="+mn-lt"/>
                <a:sym typeface="Calibri"/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  <a:sym typeface="Calibri"/>
              </a:rPr>
              <a:t>Google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Calibri"/>
              </a:rPr>
              <a:t>Scholar</a:t>
            </a:r>
            <a:r>
              <a:rPr lang="ru-RU" dirty="0" smtClean="0">
                <a:solidFill>
                  <a:schemeClr val="bg1"/>
                </a:solidFill>
                <a:latin typeface="+mn-lt"/>
                <a:sym typeface="Calibri"/>
              </a:rPr>
              <a:t>)</a:t>
            </a:r>
            <a:endParaRPr lang="ru-RU" dirty="0">
              <a:solidFill>
                <a:schemeClr val="bg1"/>
              </a:solidFill>
              <a:latin typeface="+mn-lt"/>
              <a:sym typeface="Calibri"/>
            </a:endParaRPr>
          </a:p>
          <a:p>
            <a:pPr marL="286941" lvl="2" indent="-285750"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Удобство для экспертов баз (все на своем месте)</a:t>
            </a:r>
          </a:p>
          <a:p>
            <a:pPr marL="286941" lvl="2" indent="-285750"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Удобство для читателей (навигация по сайту, поиск)</a:t>
            </a:r>
          </a:p>
          <a:p>
            <a:pPr marL="286941" lvl="2" indent="-285750"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Удобство для авторов (простота цитирования статей с сайта)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286941" lvl="2" indent="-285750"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Навигация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по сайту, поиск</a:t>
            </a:r>
          </a:p>
          <a:p>
            <a:pPr marL="286941" lvl="2" indent="-285750"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Удобство для редакции (подписка, статистика,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doi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обработка статьи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online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1" y="1887116"/>
            <a:ext cx="576063" cy="576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4400" indent="-284400" algn="ctr"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sz="4800" b="1" dirty="0" smtClean="0">
                <a:solidFill>
                  <a:srgbClr val="FFBB11"/>
                </a:solidFill>
                <a:latin typeface="+mn-lt"/>
                <a:sym typeface="Arial"/>
              </a:rPr>
              <a:t>+</a:t>
            </a:r>
            <a:endParaRPr lang="ru-RU" sz="4800" b="1" dirty="0">
              <a:solidFill>
                <a:srgbClr val="FFBB11"/>
              </a:solidFill>
              <a:latin typeface="+mn-lt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1" y="2780929"/>
            <a:ext cx="576063" cy="576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4400" indent="-284400" algn="ctr"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sz="4800" b="1" dirty="0" smtClean="0">
                <a:solidFill>
                  <a:srgbClr val="FFBB11"/>
                </a:solidFill>
                <a:latin typeface="+mn-lt"/>
                <a:sym typeface="Arial"/>
              </a:rPr>
              <a:t>+</a:t>
            </a:r>
            <a:endParaRPr lang="ru-RU" sz="4800" b="1" dirty="0">
              <a:solidFill>
                <a:srgbClr val="FFBB11"/>
              </a:solidFill>
              <a:latin typeface="+mn-lt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1" y="3356992"/>
            <a:ext cx="576063" cy="576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4400" indent="-284400" algn="ctr"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sz="4800" b="1" dirty="0" smtClean="0">
                <a:solidFill>
                  <a:srgbClr val="FFBB11"/>
                </a:solidFill>
                <a:latin typeface="+mn-lt"/>
                <a:sym typeface="Arial"/>
              </a:rPr>
              <a:t>+</a:t>
            </a:r>
            <a:endParaRPr lang="ru-RU" sz="4800" b="1" dirty="0">
              <a:solidFill>
                <a:srgbClr val="FFBB11"/>
              </a:solidFill>
              <a:latin typeface="+mn-lt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1" y="4293096"/>
            <a:ext cx="576063" cy="576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4400" indent="-284400" algn="ctr"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sz="4800" b="1" dirty="0" smtClean="0">
                <a:solidFill>
                  <a:srgbClr val="FFBB11"/>
                </a:solidFill>
                <a:latin typeface="+mn-lt"/>
                <a:sym typeface="Arial"/>
              </a:rPr>
              <a:t>+</a:t>
            </a:r>
            <a:endParaRPr lang="ru-RU" sz="4800" b="1" dirty="0">
              <a:solidFill>
                <a:srgbClr val="FFBB11"/>
              </a:solidFill>
              <a:latin typeface="+mn-lt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1" y="5028035"/>
            <a:ext cx="576063" cy="576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4400" indent="-284400" algn="ctr"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sz="4800" b="1" dirty="0" smtClean="0">
                <a:solidFill>
                  <a:srgbClr val="FFBB11"/>
                </a:solidFill>
                <a:latin typeface="+mn-lt"/>
                <a:sym typeface="Arial"/>
              </a:rPr>
              <a:t>+</a:t>
            </a:r>
            <a:endParaRPr lang="ru-RU" sz="4800" b="1" dirty="0">
              <a:solidFill>
                <a:srgbClr val="FFBB11"/>
              </a:solidFill>
              <a:latin typeface="+mn-lt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1" y="5761832"/>
            <a:ext cx="576063" cy="5760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84400" indent="-284400" algn="ctr"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ru-RU" sz="4800" b="1" dirty="0" smtClean="0">
                <a:solidFill>
                  <a:srgbClr val="FFBB11"/>
                </a:solidFill>
                <a:latin typeface="+mn-lt"/>
                <a:sym typeface="Arial"/>
              </a:rPr>
              <a:t>+</a:t>
            </a:r>
            <a:endParaRPr lang="ru-RU" sz="4800" b="1" dirty="0">
              <a:solidFill>
                <a:srgbClr val="FFBB11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7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764704"/>
          </a:xfrm>
        </p:spPr>
        <p:txBody>
          <a:bodyPr/>
          <a:lstStyle/>
          <a:p>
            <a:r>
              <a:rPr lang="ru-RU" sz="2700" dirty="0" smtClean="0"/>
              <a:t>Обязательные требования (для двух языков)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0"/>
            <a:ext cx="9000999" cy="5976664"/>
          </a:xfrm>
        </p:spPr>
        <p:txBody>
          <a:bodyPr/>
          <a:lstStyle/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Каждая статья должна иметь свой адрес в сети – </a:t>
            </a:r>
            <a:r>
              <a:rPr lang="en-US" sz="2000" dirty="0" smtClean="0"/>
              <a:t>URL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Каждая </a:t>
            </a:r>
            <a:r>
              <a:rPr lang="ru-RU" sz="2000" dirty="0"/>
              <a:t>страница статьи </a:t>
            </a:r>
            <a:r>
              <a:rPr lang="ru-RU" sz="2000" dirty="0" smtClean="0"/>
              <a:t>должна содержать реферат, сведения об авторах, список литературы, полный </a:t>
            </a:r>
            <a:r>
              <a:rPr lang="ru-RU" sz="2000" dirty="0"/>
              <a:t>текст </a:t>
            </a:r>
            <a:r>
              <a:rPr lang="ru-RU" sz="2000" dirty="0" smtClean="0"/>
              <a:t>(в открытом или закрытом доступе)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Каждая </a:t>
            </a:r>
            <a:r>
              <a:rPr lang="ru-RU" sz="2000" dirty="0" smtClean="0">
                <a:solidFill>
                  <a:srgbClr val="FF0000"/>
                </a:solidFill>
              </a:rPr>
              <a:t>страница с метаданными статьи (не с полным текстом)</a:t>
            </a:r>
            <a:r>
              <a:rPr lang="ru-RU" sz="2000" dirty="0" smtClean="0"/>
              <a:t> открыта — не </a:t>
            </a:r>
            <a:r>
              <a:rPr lang="ru-RU" sz="2000" dirty="0"/>
              <a:t>требует авторизации или </a:t>
            </a:r>
            <a:r>
              <a:rPr lang="ru-RU" sz="2000" dirty="0" smtClean="0"/>
              <a:t>оплаты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Страницы </a:t>
            </a:r>
            <a:r>
              <a:rPr lang="ru-RU" sz="2000" dirty="0"/>
              <a:t>сайта организованы образом, позволяющим индексировать их поисковыми системами (например </a:t>
            </a: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Scholar</a:t>
            </a:r>
            <a:r>
              <a:rPr lang="ru-RU" sz="2000" dirty="0" smtClean="0"/>
              <a:t>)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Архив </a:t>
            </a:r>
            <a:r>
              <a:rPr lang="ru-RU" sz="2000" dirty="0"/>
              <a:t>выпусков размещен на </a:t>
            </a:r>
            <a:r>
              <a:rPr lang="ru-RU" sz="2000" dirty="0">
                <a:solidFill>
                  <a:srgbClr val="FF0000"/>
                </a:solidFill>
              </a:rPr>
              <a:t>отдельной, выделенной </a:t>
            </a:r>
            <a:r>
              <a:rPr lang="ru-RU" sz="2000" dirty="0" smtClean="0"/>
              <a:t>странице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Содержание </a:t>
            </a:r>
            <a:r>
              <a:rPr lang="ru-RU" sz="2000" dirty="0"/>
              <a:t>каждого выпуска размещено на отдельной </a:t>
            </a:r>
            <a:r>
              <a:rPr lang="ru-RU" sz="2000" dirty="0" smtClean="0"/>
              <a:t>странице и </a:t>
            </a:r>
            <a:r>
              <a:rPr lang="ru-RU" sz="2000" dirty="0"/>
              <a:t>размечено соответствующим </a:t>
            </a:r>
            <a:r>
              <a:rPr lang="ru-RU" sz="2000" dirty="0" smtClean="0"/>
              <a:t>образом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sz="2000" dirty="0" smtClean="0"/>
              <a:t>Сайт </a:t>
            </a:r>
            <a:r>
              <a:rPr lang="ru-RU" sz="2000" dirty="0"/>
              <a:t>имеет все формальные тексты —этика публикаций, рецензирование, условия доступа, условия использования получаемой через сайт информации, возрастные ограничения, политика конфиденциальности, </a:t>
            </a:r>
            <a:r>
              <a:rPr lang="ru-RU" sz="2000" dirty="0" smtClean="0"/>
              <a:t>политика в </a:t>
            </a:r>
            <a:r>
              <a:rPr lang="ru-RU" sz="2000" dirty="0"/>
              <a:t>отношении размещения рекламных и других информационных материалов и др., авторские права и проч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794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oudNeicon\_NEICON\2013-03-21_ELPUB\2015-08-26_PPT_v6\images\buma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t="-6790" b="-1"/>
          <a:stretch/>
        </p:blipFill>
        <p:spPr bwMode="auto">
          <a:xfrm>
            <a:off x="11485" y="1518667"/>
            <a:ext cx="5223447" cy="46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048672" cy="764704"/>
          </a:xfrm>
        </p:spPr>
        <p:txBody>
          <a:bodyPr/>
          <a:lstStyle/>
          <a:p>
            <a:r>
              <a:rPr lang="ru-RU" sz="2800" dirty="0" smtClean="0"/>
              <a:t>Индивидуальные требования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636912"/>
            <a:ext cx="4968552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Кроме основных требований</a:t>
            </a:r>
            <a:br>
              <a:rPr lang="ru-RU" sz="2600" dirty="0" smtClean="0"/>
            </a:br>
            <a:r>
              <a:rPr lang="ru-RU" sz="2600" dirty="0" smtClean="0"/>
              <a:t>у всех баз, индексов, </a:t>
            </a:r>
            <a:r>
              <a:rPr lang="ru-RU" sz="2600" dirty="0" err="1" smtClean="0"/>
              <a:t>агрегаторов</a:t>
            </a:r>
            <a:r>
              <a:rPr lang="ru-RU" sz="2600" dirty="0" smtClean="0"/>
              <a:t> есть</a:t>
            </a:r>
            <a:endParaRPr lang="ru-RU" sz="2600" b="1" dirty="0" smtClean="0">
              <a:solidFill>
                <a:srgbClr val="FFBB1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828442"/>
            <a:ext cx="4932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ru-RU" sz="3200" b="1" dirty="0">
                <a:solidFill>
                  <a:srgbClr val="FFBB11"/>
                </a:solidFill>
                <a:latin typeface="+mn-lt"/>
              </a:rPr>
              <a:t>и</a:t>
            </a:r>
            <a:r>
              <a:rPr lang="ru-RU" sz="3200" b="1" dirty="0" smtClean="0">
                <a:solidFill>
                  <a:srgbClr val="FFBB11"/>
                </a:solidFill>
                <a:latin typeface="+mn-lt"/>
              </a:rPr>
              <a:t>ндивидуальные,</a:t>
            </a:r>
            <a:r>
              <a:rPr lang="ru-RU" sz="4000" b="1" dirty="0" smtClean="0">
                <a:solidFill>
                  <a:srgbClr val="FFBB11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FFBB11"/>
                </a:solidFill>
                <a:latin typeface="+mn-lt"/>
              </a:rPr>
            </a:br>
            <a:r>
              <a:rPr lang="ru-RU" sz="2600" dirty="0" smtClean="0">
                <a:latin typeface="+mn-lt"/>
              </a:rPr>
              <a:t>которые </a:t>
            </a:r>
            <a:r>
              <a:rPr lang="en-US" sz="2600" dirty="0" err="1" smtClean="0">
                <a:latin typeface="+mn-lt"/>
              </a:rPr>
              <a:t>Elpub</a:t>
            </a:r>
            <a:r>
              <a:rPr lang="ru-RU" sz="2600" dirty="0" smtClean="0">
                <a:latin typeface="+mn-lt"/>
              </a:rPr>
              <a:t> отслеживает</a:t>
            </a:r>
            <a:endParaRPr lang="ru-RU" sz="2600" b="1" dirty="0">
              <a:solidFill>
                <a:srgbClr val="FFBB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4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9033"/>
          <a:stretch/>
        </p:blipFill>
        <p:spPr>
          <a:xfrm>
            <a:off x="0" y="1228159"/>
            <a:ext cx="5111869" cy="4505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3528392" cy="764704"/>
          </a:xfrm>
        </p:spPr>
        <p:txBody>
          <a:bodyPr/>
          <a:lstStyle/>
          <a:p>
            <a:r>
              <a:rPr lang="ru-RU" sz="2800" dirty="0" smtClean="0"/>
              <a:t>Резюмируя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060848"/>
            <a:ext cx="4896544" cy="2952328"/>
          </a:xfrm>
        </p:spPr>
        <p:txBody>
          <a:bodyPr/>
          <a:lstStyle/>
          <a:p>
            <a:pPr>
              <a:buClr>
                <a:srgbClr val="FFBB11"/>
              </a:buClr>
              <a:buSzPct val="150000"/>
            </a:pPr>
            <a:endParaRPr lang="ru-RU" sz="2000" dirty="0" smtClean="0"/>
          </a:p>
          <a:p>
            <a:pPr>
              <a:buClr>
                <a:srgbClr val="FFBB11"/>
              </a:buClr>
              <a:buSzPct val="150000"/>
            </a:pPr>
            <a:r>
              <a:rPr lang="ru-RU" dirty="0" smtClean="0"/>
              <a:t>Требований очень много 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dirty="0" smtClean="0"/>
              <a:t>У всех баз они похожи, но разнятся в деталях</a:t>
            </a:r>
          </a:p>
          <a:p>
            <a:pPr>
              <a:buClr>
                <a:srgbClr val="FFBB11"/>
              </a:buClr>
              <a:buSzPct val="150000"/>
            </a:pPr>
            <a:r>
              <a:rPr lang="ru-RU" dirty="0" smtClean="0"/>
              <a:t>Чтобы сделать правильный сайт, надо их изучить, понять и применить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9424" y="5013176"/>
            <a:ext cx="51845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BB11"/>
              </a:buClr>
              <a:buSzPct val="150000"/>
            </a:pPr>
            <a:r>
              <a:rPr lang="en-US" sz="3600" b="1" dirty="0" smtClean="0">
                <a:solidFill>
                  <a:srgbClr val="FFBB11"/>
                </a:solidFill>
                <a:latin typeface="+mn-lt"/>
              </a:rPr>
              <a:t>ELPUB</a:t>
            </a:r>
            <a:r>
              <a:rPr lang="ru-RU" sz="3600" b="1" dirty="0" smtClean="0">
                <a:solidFill>
                  <a:srgbClr val="FFBB11"/>
                </a:solidFill>
                <a:latin typeface="+mn-lt"/>
              </a:rPr>
              <a:t> умеет </a:t>
            </a:r>
            <a:r>
              <a:rPr lang="ru-RU" sz="3600" b="1" dirty="0">
                <a:solidFill>
                  <a:srgbClr val="FFBB11"/>
                </a:solidFill>
                <a:latin typeface="+mn-lt"/>
              </a:rPr>
              <a:t>всё это!</a:t>
            </a:r>
          </a:p>
          <a:p>
            <a:pPr>
              <a:spcAft>
                <a:spcPts val="600"/>
              </a:spcAft>
              <a:buClr>
                <a:srgbClr val="FFBB11"/>
              </a:buClr>
              <a:buSzPct val="150000"/>
            </a:pPr>
            <a:endParaRPr lang="ru-RU" sz="3600" b="1" dirty="0">
              <a:solidFill>
                <a:srgbClr val="FFBB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40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88632" cy="864096"/>
          </a:xfrm>
        </p:spPr>
        <p:txBody>
          <a:bodyPr/>
          <a:lstStyle/>
          <a:p>
            <a:pPr algn="ctr"/>
            <a:r>
              <a:rPr lang="ru-RU" sz="4000" dirty="0" smtClean="0"/>
              <a:t>Что такое </a:t>
            </a:r>
            <a:r>
              <a:rPr lang="en-US" sz="4000" dirty="0" smtClean="0"/>
              <a:t>Elpub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8"/>
            <a:ext cx="8641085" cy="374441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en-US" b="1" dirty="0">
                <a:solidFill>
                  <a:schemeClr val="bg1"/>
                </a:solidFill>
              </a:rPr>
              <a:t>~</a:t>
            </a:r>
            <a:r>
              <a:rPr lang="ru-RU" b="1" dirty="0" smtClean="0">
                <a:solidFill>
                  <a:schemeClr val="bg1"/>
                </a:solidFill>
              </a:rPr>
              <a:t>30 специалистов</a:t>
            </a:r>
            <a:r>
              <a:rPr lang="ru-RU" dirty="0" smtClean="0">
                <a:solidFill>
                  <a:schemeClr val="bg1"/>
                </a:solidFill>
              </a:rPr>
              <a:t> — администраторы, эксперты, библиографы, методисты, дизайнеры, программисты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оторые работают для того, чтобы ваш журнал (печатный и электронный) выглядел так, как это обусловлено международными правилами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 rot="5400000">
            <a:off x="3999152" y="1481568"/>
            <a:ext cx="1036290" cy="754690"/>
          </a:xfrm>
          <a:prstGeom prst="rightArrow">
            <a:avLst/>
          </a:prstGeom>
          <a:solidFill>
            <a:srgbClr val="FFBB1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0"/>
            <a:ext cx="3888432" cy="764704"/>
          </a:xfrm>
        </p:spPr>
        <p:txBody>
          <a:bodyPr/>
          <a:lstStyle/>
          <a:p>
            <a:pPr lvl="0"/>
            <a:r>
              <a:rPr lang="ru-RU" sz="2800" dirty="0" smtClean="0"/>
              <a:t>Почему </a:t>
            </a:r>
            <a:r>
              <a:rPr lang="en-US" sz="2800" dirty="0" smtClean="0"/>
              <a:t>ELPUB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4968552"/>
          </a:xfrm>
        </p:spPr>
        <p:txBody>
          <a:bodyPr wrap="square" tIns="36000" bIns="36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Полноценная </a:t>
            </a:r>
            <a:r>
              <a:rPr lang="ru-RU" dirty="0"/>
              <a:t>работа команды специалистов по развитию, поддержке и продвижению электронной версии научного </a:t>
            </a:r>
            <a:r>
              <a:rPr lang="ru-RU" dirty="0" smtClean="0"/>
              <a:t>журнала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Профессиональная </a:t>
            </a:r>
            <a:r>
              <a:rPr lang="ru-RU" dirty="0"/>
              <a:t>подготовка печатной версии журнала от дизайн-макета и верстки до печати и </a:t>
            </a:r>
            <a:r>
              <a:rPr lang="ru-RU" dirty="0" smtClean="0"/>
              <a:t>рассылки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Контроль </a:t>
            </a:r>
            <a:r>
              <a:rPr lang="ru-RU" dirty="0"/>
              <a:t>за всеми техническими </a:t>
            </a:r>
            <a:r>
              <a:rPr lang="ru-RU" dirty="0" smtClean="0"/>
              <a:t>моментами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dirty="0" smtClean="0"/>
              <a:t>Анализ </a:t>
            </a:r>
            <a:r>
              <a:rPr lang="ru-RU" dirty="0"/>
              <a:t>журнала и рекомендации по любым вопросам, связанным с электронной и печатной версиями, базами данных, индексацией, исполнением «наилучших издательских практик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0693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0"/>
            <a:ext cx="3888432" cy="764704"/>
          </a:xfrm>
        </p:spPr>
        <p:txBody>
          <a:bodyPr/>
          <a:lstStyle/>
          <a:p>
            <a:pPr lvl="0"/>
            <a:r>
              <a:rPr lang="ru-RU" sz="2800" dirty="0"/>
              <a:t>Цели и </a:t>
            </a:r>
            <a:r>
              <a:rPr lang="ru-RU" sz="2800" dirty="0" smtClean="0"/>
              <a:t>задачи </a:t>
            </a:r>
            <a:r>
              <a:rPr lang="en-US" sz="2800" dirty="0" smtClean="0"/>
              <a:t>ELPUB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67744" y="908720"/>
            <a:ext cx="6768752" cy="5328592"/>
          </a:xfrm>
        </p:spPr>
        <p:txBody>
          <a:bodyPr wrap="square" tIns="36000" bIns="360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sz="2200" dirty="0" smtClean="0">
                <a:latin typeface="+mn-lt"/>
              </a:rPr>
              <a:t>Привести сайт журнала в соответствие с </a:t>
            </a:r>
            <a:r>
              <a:rPr lang="ru-RU" sz="2200" dirty="0">
                <a:latin typeface="+mn-lt"/>
              </a:rPr>
              <a:t>современными </a:t>
            </a:r>
            <a:r>
              <a:rPr lang="ru-RU" sz="2200" dirty="0" smtClean="0">
                <a:latin typeface="+mn-lt"/>
              </a:rPr>
              <a:t>общепринятыми </a:t>
            </a:r>
            <a:r>
              <a:rPr lang="ru-RU" sz="2200" dirty="0">
                <a:latin typeface="+mn-lt"/>
              </a:rPr>
              <a:t>нормами и правилами путем структуризации контента и введения обязательных </a:t>
            </a:r>
            <a:r>
              <a:rPr lang="ru-RU" sz="2200" dirty="0" smtClean="0">
                <a:latin typeface="+mn-lt"/>
              </a:rPr>
              <a:t>разделов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sz="2200" dirty="0" smtClean="0">
                <a:latin typeface="+mn-lt"/>
              </a:rPr>
              <a:t>Вывести журнал на международный уровень путем индексации в международных индексных и реферативных БД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sz="2200" dirty="0" smtClean="0">
                <a:latin typeface="+mn-lt"/>
              </a:rPr>
              <a:t>Освободить редакцию журнала от всех технических вопросов и задач, связанных с работой сайта и обработкой контента – все сделают специалисты НЭИКОН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r>
              <a:rPr lang="ru-RU" sz="2200" dirty="0" smtClean="0">
                <a:latin typeface="+mn-lt"/>
              </a:rPr>
              <a:t>Получить </a:t>
            </a:r>
            <a:r>
              <a:rPr lang="ru-RU" sz="2200" dirty="0">
                <a:latin typeface="+mn-lt"/>
              </a:rPr>
              <a:t>любые рекомендации и ответы на вопросы, связанные с изданием научной периодики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BB11"/>
              </a:buClr>
              <a:buSzPct val="150000"/>
            </a:pP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067694" cy="20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40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pub">
  <a:themeElements>
    <a:clrScheme name="Elpub">
      <a:dk1>
        <a:srgbClr val="000080"/>
      </a:dk1>
      <a:lt1>
        <a:srgbClr val="FFFFFF"/>
      </a:lt1>
      <a:dk2>
        <a:srgbClr val="000080"/>
      </a:dk2>
      <a:lt2>
        <a:srgbClr val="FFBB11"/>
      </a:lt2>
      <a:accent1>
        <a:srgbClr val="FFBB11"/>
      </a:accent1>
      <a:accent2>
        <a:srgbClr val="FF5411"/>
      </a:accent2>
      <a:accent3>
        <a:srgbClr val="59A9F2"/>
      </a:accent3>
      <a:accent4>
        <a:srgbClr val="004E6C"/>
      </a:accent4>
      <a:accent5>
        <a:srgbClr val="02485C"/>
      </a:accent5>
      <a:accent6>
        <a:srgbClr val="0B5394"/>
      </a:accent6>
      <a:hlink>
        <a:srgbClr val="FF5411"/>
      </a:hlink>
      <a:folHlink>
        <a:srgbClr val="7F7F7F"/>
      </a:folHlink>
    </a:clrScheme>
    <a:fontScheme name="Elpub">
      <a:majorFont>
        <a:latin typeface="Exo 2 Semi Bold"/>
        <a:ea typeface=""/>
        <a:cs typeface=""/>
      </a:majorFont>
      <a:minorFont>
        <a:latin typeface="Exo 2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284400" indent="-284400">
          <a:spcAft>
            <a:spcPts val="600"/>
          </a:spcAft>
          <a:buClr>
            <a:srgbClr val="FFBB11"/>
          </a:buClr>
          <a:buSzPct val="150000"/>
          <a:defRPr b="1" dirty="0">
            <a:solidFill>
              <a:srgbClr val="FFBB11"/>
            </a:solidFill>
            <a:latin typeface="+mn-lt"/>
          </a:defRPr>
        </a:defPPr>
      </a:lstStyle>
    </a:txDef>
  </a:objectDefaults>
  <a:extraClrSchemeLst>
    <a:extraClrScheme>
      <a:clrScheme name="Кактус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ктус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26415</TotalTime>
  <Words>1251</Words>
  <Application>Microsoft Office PowerPoint</Application>
  <PresentationFormat>Экран (4:3)</PresentationFormat>
  <Paragraphs>227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Tahoma</vt:lpstr>
      <vt:lpstr>Exo 2</vt:lpstr>
      <vt:lpstr>Exo 2 Semi Bold</vt:lpstr>
      <vt:lpstr>Arial Narrow</vt:lpstr>
      <vt:lpstr>Century Gothic</vt:lpstr>
      <vt:lpstr>Calibri</vt:lpstr>
      <vt:lpstr>elpub</vt:lpstr>
      <vt:lpstr>Презентация PowerPoint</vt:lpstr>
      <vt:lpstr>Презентация PowerPoint</vt:lpstr>
      <vt:lpstr>Презентация PowerPoint</vt:lpstr>
      <vt:lpstr>Обязательные требования (для двух языков)</vt:lpstr>
      <vt:lpstr>Индивидуальные требования</vt:lpstr>
      <vt:lpstr>Резюмируя</vt:lpstr>
      <vt:lpstr>Что такое Elpub</vt:lpstr>
      <vt:lpstr>Почему ELPUB</vt:lpstr>
      <vt:lpstr>Цели и задачи ELPUB</vt:lpstr>
      <vt:lpstr>В рамках лицензии партнёр  получает</vt:lpstr>
      <vt:lpstr>Электронная редакция</vt:lpstr>
      <vt:lpstr>Еще некоторые особенности</vt:lpstr>
      <vt:lpstr>В рамках лицензии партнёр получает</vt:lpstr>
      <vt:lpstr>Размещение  баннеров</vt:lpstr>
      <vt:lpstr>Подписка</vt:lpstr>
      <vt:lpstr>Наши ресурсы-партнеры *</vt:lpstr>
      <vt:lpstr>Еще некоторые особенности</vt:lpstr>
      <vt:lpstr>Презентация PowerPoint</vt:lpstr>
      <vt:lpstr>Что ещё мы делаем в рамках Платформы</vt:lpstr>
      <vt:lpstr>Примеры Elpub</vt:lpstr>
      <vt:lpstr>Примеры Elpub (Поиск)</vt:lpstr>
      <vt:lpstr>Примеры Elpub (Шаблоны)</vt:lpstr>
      <vt:lpstr>Примеры Elpub (Статистика)</vt:lpstr>
      <vt:lpstr>Несколько простых шагов для  начала</vt:lpstr>
      <vt:lpstr>Государственная поддержка в РФ</vt:lpstr>
      <vt:lpstr>Государственная поддержка в РФ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публикации статей в зарубежных журналах</dc:title>
  <dc:creator>1</dc:creator>
  <cp:lastModifiedBy>Piotr Lapo</cp:lastModifiedBy>
  <cp:revision>880</cp:revision>
  <cp:lastPrinted>2017-11-14T09:20:32Z</cp:lastPrinted>
  <dcterms:created xsi:type="dcterms:W3CDTF">2013-02-10T12:26:42Z</dcterms:created>
  <dcterms:modified xsi:type="dcterms:W3CDTF">2017-11-14T09:25:56Z</dcterms:modified>
</cp:coreProperties>
</file>