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0" r:id="rId4"/>
    <p:sldId id="271" r:id="rId5"/>
    <p:sldId id="273" r:id="rId6"/>
    <p:sldId id="274" r:id="rId7"/>
    <p:sldId id="275" r:id="rId8"/>
    <p:sldId id="277" r:id="rId9"/>
    <p:sldId id="258" r:id="rId10"/>
    <p:sldId id="269" r:id="rId11"/>
    <p:sldId id="262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1" autoAdjust="0"/>
    <p:restoredTop sz="94660" autoAdjust="0"/>
  </p:normalViewPr>
  <p:slideViewPr>
    <p:cSldViewPr>
      <p:cViewPr varScale="1">
        <p:scale>
          <a:sx n="89" d="100"/>
          <a:sy n="89" d="100"/>
        </p:scale>
        <p:origin x="-9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0E6E-EB1B-466D-8857-7C5288B3DE28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3F1F-AC22-43E3-84D0-CF7EFB0C3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0E6E-EB1B-466D-8857-7C5288B3DE28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3F1F-AC22-43E3-84D0-CF7EFB0C3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0E6E-EB1B-466D-8857-7C5288B3DE28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3F1F-AC22-43E3-84D0-CF7EFB0C3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0E6E-EB1B-466D-8857-7C5288B3DE28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3F1F-AC22-43E3-84D0-CF7EFB0C3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0E6E-EB1B-466D-8857-7C5288B3DE28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3F1F-AC22-43E3-84D0-CF7EFB0C3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0E6E-EB1B-466D-8857-7C5288B3DE28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3F1F-AC22-43E3-84D0-CF7EFB0C3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0E6E-EB1B-466D-8857-7C5288B3DE28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3F1F-AC22-43E3-84D0-CF7EFB0C3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0E6E-EB1B-466D-8857-7C5288B3DE28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3F1F-AC22-43E3-84D0-CF7EFB0C3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0E6E-EB1B-466D-8857-7C5288B3DE28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3F1F-AC22-43E3-84D0-CF7EFB0C3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0E6E-EB1B-466D-8857-7C5288B3DE28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3F1F-AC22-43E3-84D0-CF7EFB0C3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0E6E-EB1B-466D-8857-7C5288B3DE28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73F1F-AC22-43E3-84D0-CF7EFB0C3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C0E6E-EB1B-466D-8857-7C5288B3DE28}" type="datetimeFigureOut">
              <a:rPr lang="ru-RU" smtClean="0"/>
              <a:pPr/>
              <a:t>04.07.2016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73F1F-AC22-43E3-84D0-CF7EFB0C3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2600342"/>
          </a:xfrm>
        </p:spPr>
        <p:txBody>
          <a:bodyPr>
            <a:noAutofit/>
          </a:bodyPr>
          <a:lstStyle/>
          <a:p>
            <a:r>
              <a:rPr lang="ru-RU" dirty="0">
                <a:latin typeface="Book Antiqua" pitchFamily="18" charset="0"/>
              </a:rPr>
              <a:t>Создание </a:t>
            </a:r>
            <a:r>
              <a:rPr lang="ru-RU" dirty="0" smtClean="0">
                <a:latin typeface="Book Antiqua" pitchFamily="18" charset="0"/>
              </a:rPr>
              <a:t>и пуск </a:t>
            </a:r>
            <a:r>
              <a:rPr lang="ru-RU" dirty="0">
                <a:latin typeface="Book Antiqua" pitchFamily="18" charset="0"/>
              </a:rPr>
              <a:t>линии по производству стеновых </a:t>
            </a:r>
            <a:r>
              <a:rPr lang="ru-RU" dirty="0" smtClean="0">
                <a:latin typeface="Book Antiqua" pitchFamily="18" charset="0"/>
              </a:rPr>
              <a:t>блоков </a:t>
            </a:r>
            <a:r>
              <a:rPr lang="ru-RU" dirty="0">
                <a:latin typeface="Book Antiqua" pitchFamily="18" charset="0"/>
              </a:rPr>
              <a:t>из </a:t>
            </a:r>
            <a:r>
              <a:rPr lang="ru-RU" dirty="0" smtClean="0">
                <a:latin typeface="Book Antiqua" pitchFamily="18" charset="0"/>
              </a:rPr>
              <a:t>пенобетона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789040"/>
            <a:ext cx="6400800" cy="1849760"/>
          </a:xfrm>
        </p:spPr>
        <p:txBody>
          <a:bodyPr>
            <a:normAutofit/>
          </a:bodyPr>
          <a:lstStyle/>
          <a:p>
            <a:endParaRPr lang="en-US" sz="2400" dirty="0" smtClean="0">
              <a:latin typeface="Book Antiqua" pitchFamily="18" charset="0"/>
            </a:endParaRPr>
          </a:p>
          <a:p>
            <a:endParaRPr lang="en-US" sz="2400" dirty="0" smtClean="0">
              <a:latin typeface="Book Antiqua" pitchFamily="18" charset="0"/>
            </a:endParaRPr>
          </a:p>
          <a:p>
            <a:r>
              <a:rPr lang="ru-RU" sz="2400" dirty="0" smtClean="0">
                <a:latin typeface="Book Antiqua" pitchFamily="18" charset="0"/>
              </a:rPr>
              <a:t>Вид </a:t>
            </a:r>
            <a:r>
              <a:rPr lang="ru-RU" sz="2400" dirty="0" smtClean="0">
                <a:latin typeface="Book Antiqua" pitchFamily="18" charset="0"/>
              </a:rPr>
              <a:t>инновации: </a:t>
            </a:r>
            <a:r>
              <a:rPr lang="ru-RU" sz="2400" b="1" dirty="0" smtClean="0">
                <a:latin typeface="Book Antiqua" pitchFamily="18" charset="0"/>
              </a:rPr>
              <a:t>материал, </a:t>
            </a:r>
            <a:r>
              <a:rPr lang="ru-RU" sz="2400" b="1" dirty="0" smtClean="0">
                <a:latin typeface="Book Antiqua" pitchFamily="18" charset="0"/>
              </a:rPr>
              <a:t>технология</a:t>
            </a:r>
            <a:endParaRPr lang="ru-RU" sz="2400" b="1" dirty="0" smtClean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92869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Макроструктура пенобетонных образцов на основе сухих смесей и цементно-песчаного раствора</a:t>
            </a:r>
            <a:endParaRPr lang="ru-RU" sz="2400" b="1" dirty="0"/>
          </a:p>
        </p:txBody>
      </p:sp>
      <p:sp>
        <p:nvSpPr>
          <p:cNvPr id="4" name="Номер слайда 7"/>
          <p:cNvSpPr>
            <a:spLocks noGrp="1"/>
          </p:cNvSpPr>
          <p:nvPr/>
        </p:nvSpPr>
        <p:spPr bwMode="auto">
          <a:xfrm>
            <a:off x="6514306" y="6176169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ADB1A01D-084B-48DA-B199-8CBDC02B73C1}" type="slidenum">
              <a:rPr lang="ru-RU"/>
              <a:pPr/>
              <a:t>10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418306" y="205582"/>
            <a:ext cx="82296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1800" dirty="0" smtClean="0"/>
              <a:t>– </a:t>
            </a:r>
            <a:endParaRPr lang="ru-RU" sz="1800" dirty="0"/>
          </a:p>
        </p:txBody>
      </p:sp>
      <p:sp>
        <p:nvSpPr>
          <p:cNvPr id="6" name="Rectangle 7"/>
          <p:cNvSpPr>
            <a:spLocks noGrp="1" noChangeArrowheads="1"/>
          </p:cNvSpPr>
          <p:nvPr/>
        </p:nvSpPr>
        <p:spPr bwMode="auto">
          <a:xfrm>
            <a:off x="500034" y="4857760"/>
            <a:ext cx="8214548" cy="181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sz="1800" dirty="0"/>
              <a:t>Структура образцов, изготовленных на основе сухих </a:t>
            </a:r>
            <a:r>
              <a:rPr lang="ru-RU" sz="1800" dirty="0" smtClean="0"/>
              <a:t>смесей, </a:t>
            </a:r>
            <a:r>
              <a:rPr lang="ru-RU" sz="1800" dirty="0"/>
              <a:t>отличается более </a:t>
            </a:r>
            <a:r>
              <a:rPr lang="ru-RU" sz="1800" u="sng" dirty="0"/>
              <a:t>мелкой пористостью </a:t>
            </a:r>
            <a:r>
              <a:rPr lang="ru-RU" sz="1800" dirty="0"/>
              <a:t>и характеризуется </a:t>
            </a:r>
            <a:r>
              <a:rPr lang="ru-RU" sz="1800" u="sng" dirty="0"/>
              <a:t>большей однородностью </a:t>
            </a:r>
            <a:r>
              <a:rPr lang="ru-RU" sz="1800" dirty="0"/>
              <a:t>по сравнению с </a:t>
            </a:r>
            <a:r>
              <a:rPr lang="ru-RU" sz="1800" dirty="0" smtClean="0"/>
              <a:t>образцами, </a:t>
            </a:r>
            <a:r>
              <a:rPr lang="ru-RU" sz="1800" dirty="0"/>
              <a:t>изготовленными на основе простого цементно-песчаного раствора. </a:t>
            </a:r>
            <a:endParaRPr lang="ru-RU" sz="1800" dirty="0" smtClean="0"/>
          </a:p>
          <a:p>
            <a:pPr marL="0" indent="0">
              <a:lnSpc>
                <a:spcPct val="80000"/>
              </a:lnSpc>
              <a:buNone/>
            </a:pPr>
            <a:endParaRPr lang="ru-RU" sz="18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1800" dirty="0" smtClean="0"/>
              <a:t>В </a:t>
            </a:r>
            <a:r>
              <a:rPr lang="ru-RU" sz="1800" dirty="0"/>
              <a:t>конечном итоге это предопределяет </a:t>
            </a:r>
            <a:r>
              <a:rPr lang="ru-RU" sz="1800" b="1" dirty="0"/>
              <a:t>более высокие прочностные показатели </a:t>
            </a:r>
            <a:r>
              <a:rPr lang="ru-RU" sz="1800" dirty="0"/>
              <a:t>пенобетона на основе сухих смесей </a:t>
            </a:r>
          </a:p>
        </p:txBody>
      </p:sp>
      <p:pic>
        <p:nvPicPr>
          <p:cNvPr id="7" name="Picture 8" descr="Обр1АсбВолокн_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4038600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 descr="Обр4КонтрПесок_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9006" y="1214423"/>
            <a:ext cx="4038600" cy="335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Оборудование для изготовления пенобетона</a:t>
            </a:r>
            <a:endParaRPr lang="ru-RU" dirty="0"/>
          </a:p>
        </p:txBody>
      </p:sp>
      <p:pic>
        <p:nvPicPr>
          <p:cNvPr id="1026" name="Picture 2" descr="C:\Users\M\Downloads\Пенобетон\PA100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571611"/>
            <a:ext cx="6072230" cy="4554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Поризатор</a:t>
            </a:r>
            <a:endParaRPr lang="ru-RU" dirty="0"/>
          </a:p>
        </p:txBody>
      </p:sp>
      <p:pic>
        <p:nvPicPr>
          <p:cNvPr id="3075" name="Picture 3" descr="D:\Мои документы\Фото линии пенобетона\PA1002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571612"/>
            <a:ext cx="6096043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Резательный агрегат</a:t>
            </a:r>
            <a:endParaRPr lang="ru-RU" dirty="0"/>
          </a:p>
        </p:txBody>
      </p:sp>
      <p:pic>
        <p:nvPicPr>
          <p:cNvPr id="4098" name="Picture 2" descr="D:\Мои документы\Фото линии пенобетона\P5140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71612"/>
            <a:ext cx="6072230" cy="4554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Патенты на технические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Устройство для </a:t>
            </a:r>
            <a:r>
              <a:rPr lang="ru-RU" dirty="0" err="1" smtClean="0"/>
              <a:t>поризации</a:t>
            </a:r>
            <a:r>
              <a:rPr lang="ru-RU" dirty="0" smtClean="0"/>
              <a:t> строительного раствора</a:t>
            </a:r>
          </a:p>
          <a:p>
            <a:pPr algn="ctr">
              <a:buNone/>
            </a:pPr>
            <a:r>
              <a:rPr lang="ru-RU" sz="2400" dirty="0" smtClean="0"/>
              <a:t>Заявка № 2009/0282.1 от 03.03.2009г.</a:t>
            </a:r>
          </a:p>
          <a:p>
            <a:pPr algn="ctr">
              <a:buNone/>
            </a:pPr>
            <a:endParaRPr lang="ru-RU" sz="2400" dirty="0"/>
          </a:p>
          <a:p>
            <a:pPr algn="ctr"/>
            <a:r>
              <a:rPr lang="ru-RU" dirty="0" smtClean="0"/>
              <a:t>Сырьевая смесь для изготовления особо легкого теплоизоляционного пенобетона</a:t>
            </a:r>
          </a:p>
          <a:p>
            <a:pPr algn="ctr">
              <a:buNone/>
            </a:pPr>
            <a:r>
              <a:rPr lang="ru-RU" sz="2400" smtClean="0"/>
              <a:t>Заявка № 2009/0445.1 </a:t>
            </a:r>
            <a:r>
              <a:rPr lang="ru-RU" sz="2400" dirty="0" smtClean="0"/>
              <a:t>от 31.03.2009г.</a:t>
            </a:r>
          </a:p>
          <a:p>
            <a:pPr algn="ctr"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Светопрозрачные</a:t>
            </a:r>
            <a:r>
              <a:rPr lang="ru-RU" dirty="0" smtClean="0"/>
              <a:t> бетоны</a:t>
            </a:r>
            <a:endParaRPr lang="ru-RU" dirty="0"/>
          </a:p>
        </p:txBody>
      </p:sp>
      <p:pic>
        <p:nvPicPr>
          <p:cNvPr id="4" name="Содержимое 3" descr="В Венгрии изобрели светопрозрачный бетон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643050"/>
            <a:ext cx="342902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lucem-rus.ru/gif/top1-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500438"/>
            <a:ext cx="4423410" cy="238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ПРОБЛЕМА И ЕЕ РЕШЕНИЕ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Проблема:</a:t>
            </a:r>
            <a:r>
              <a:rPr lang="ru-RU" sz="2400" dirty="0" smtClean="0"/>
              <a:t> необходимость расширения номенклатуры  штучных стеновых материалов.</a:t>
            </a:r>
          </a:p>
          <a:p>
            <a:pPr marL="0" indent="0">
              <a:buNone/>
            </a:pPr>
            <a:r>
              <a:rPr lang="ru-RU" sz="2400" b="1" dirty="0" smtClean="0"/>
              <a:t>Решение: </a:t>
            </a:r>
            <a:r>
              <a:rPr lang="ru-RU" sz="2400" dirty="0" smtClean="0"/>
              <a:t>организация производства пенобетонных блоков </a:t>
            </a:r>
            <a:r>
              <a:rPr lang="ru-RU" sz="2400" dirty="0" err="1" smtClean="0"/>
              <a:t>безавтоклавного</a:t>
            </a:r>
            <a:r>
              <a:rPr lang="ru-RU" sz="2400" dirty="0" smtClean="0"/>
              <a:t> твердения.</a:t>
            </a:r>
          </a:p>
          <a:p>
            <a:pPr marL="0" indent="0">
              <a:buNone/>
            </a:pPr>
            <a:r>
              <a:rPr lang="ru-RU" sz="2400" b="1" dirty="0" smtClean="0"/>
              <a:t>Преимущества технологии:</a:t>
            </a:r>
          </a:p>
          <a:p>
            <a:pPr>
              <a:buNone/>
            </a:pPr>
            <a:r>
              <a:rPr lang="ru-RU" sz="1800" dirty="0" smtClean="0"/>
              <a:t>при одинаковом качестве с </a:t>
            </a:r>
            <a:r>
              <a:rPr lang="ru-RU" sz="1800" dirty="0" err="1" smtClean="0"/>
              <a:t>газоблоками</a:t>
            </a:r>
            <a:r>
              <a:rPr lang="ru-RU" sz="1800" dirty="0" smtClean="0"/>
              <a:t> автоклавного твердения предлагаемая технология характеризуется:</a:t>
            </a:r>
          </a:p>
          <a:p>
            <a:pPr>
              <a:buFontTx/>
              <a:buChar char="-"/>
            </a:pPr>
            <a:r>
              <a:rPr lang="ru-RU" sz="1800" u="sng" dirty="0" smtClean="0"/>
              <a:t>низкой себестоимостью </a:t>
            </a:r>
            <a:r>
              <a:rPr lang="ru-RU" sz="1800" dirty="0" smtClean="0"/>
              <a:t>продукции из-за исключения как автоклавной обработки, так и вообще тепловой обработки;</a:t>
            </a:r>
          </a:p>
          <a:p>
            <a:pPr>
              <a:buFontTx/>
              <a:buChar char="-"/>
            </a:pPr>
            <a:r>
              <a:rPr lang="ru-RU" sz="1800" u="sng" dirty="0" smtClean="0"/>
              <a:t>низкими капиталовложениями </a:t>
            </a:r>
            <a:r>
              <a:rPr lang="ru-RU" sz="1800" dirty="0" smtClean="0"/>
              <a:t>на организацию производства: если для поставки газобетонной </a:t>
            </a:r>
            <a:r>
              <a:rPr lang="ru-RU" sz="1800" dirty="0"/>
              <a:t>линии </a:t>
            </a:r>
            <a:r>
              <a:rPr lang="ru-RU" sz="1800" dirty="0" smtClean="0"/>
              <a:t>даже китайского производства требуется 2-3 млн </a:t>
            </a:r>
            <a:r>
              <a:rPr lang="en-US" sz="1800" dirty="0" smtClean="0"/>
              <a:t>$</a:t>
            </a:r>
            <a:r>
              <a:rPr lang="ru-RU" sz="1800" dirty="0" smtClean="0"/>
              <a:t>, то для линии пенобетона достаточно </a:t>
            </a:r>
            <a:r>
              <a:rPr lang="ru-RU" sz="1800" b="1" dirty="0" smtClean="0"/>
              <a:t>150-200 тыс. </a:t>
            </a:r>
            <a:r>
              <a:rPr lang="en-US" sz="1800" b="1" dirty="0" smtClean="0"/>
              <a:t>$</a:t>
            </a:r>
            <a:r>
              <a:rPr lang="ru-RU" sz="1800" b="1" dirty="0" smtClean="0"/>
              <a:t>.</a:t>
            </a:r>
            <a:endParaRPr lang="ru-RU" sz="1800" dirty="0" smtClean="0"/>
          </a:p>
          <a:p>
            <a:pPr>
              <a:buFontTx/>
              <a:buChar char="-"/>
            </a:pPr>
            <a:endParaRPr lang="ru-RU" sz="1800" dirty="0" smtClean="0"/>
          </a:p>
          <a:p>
            <a:pPr>
              <a:buFontTx/>
              <a:buChar char="-"/>
            </a:pPr>
            <a:endParaRPr lang="ru-RU" sz="2400" dirty="0" smtClean="0"/>
          </a:p>
          <a:p>
            <a:pPr>
              <a:buFontTx/>
              <a:buChar char="-"/>
            </a:pP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314797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РЫНОК И СФЕРА ПРИМЕНЕНИЯ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400" b="1" dirty="0" smtClean="0"/>
              <a:t>Строительство</a:t>
            </a:r>
            <a:r>
              <a:rPr lang="ru-RU" sz="2400" dirty="0" smtClean="0"/>
              <a:t>: устройство наружных и внутренних стен одно- и многоэтажных зданий.</a:t>
            </a:r>
          </a:p>
          <a:p>
            <a:r>
              <a:rPr lang="ru-RU" sz="2400" dirty="0" smtClean="0"/>
              <a:t>Рынок сбыта: </a:t>
            </a:r>
            <a:r>
              <a:rPr lang="ru-RU" sz="2400" b="1" dirty="0" smtClean="0"/>
              <a:t>жилищное строительство</a:t>
            </a:r>
            <a:r>
              <a:rPr lang="ru-RU" sz="2400" dirty="0" smtClean="0"/>
              <a:t>. Материал идет как конкурент </a:t>
            </a:r>
            <a:r>
              <a:rPr lang="ru-RU" sz="2400" dirty="0" err="1" smtClean="0"/>
              <a:t>газоблоку</a:t>
            </a:r>
            <a:r>
              <a:rPr lang="ru-RU" sz="2400" dirty="0" smtClean="0"/>
              <a:t>. Поэтому рынок не ограничен.</a:t>
            </a:r>
          </a:p>
          <a:p>
            <a:pPr algn="just"/>
            <a:r>
              <a:rPr lang="ru-RU" sz="2400" b="1" dirty="0" smtClean="0"/>
              <a:t>Класс потребителей</a:t>
            </a:r>
            <a:r>
              <a:rPr lang="ru-RU" sz="2400" dirty="0" smtClean="0"/>
              <a:t>: социальное жилье из-за дешевизны. Но так как это бетон, то роли не играет – в социальном жилье применять или в элитном домостроении.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000" b="1" dirty="0" smtClean="0"/>
              <a:t>Внутреннее потребление </a:t>
            </a:r>
            <a:r>
              <a:rPr lang="ru-RU" sz="2000" dirty="0" smtClean="0"/>
              <a:t>в целом товарного бетона по республике составляет свыше 18 млн. тонн, растворов строительных – порядка 900 тыс. тонн, изделий из бетона для строительных целей – более 5,6 млн. тонн, конструкций строительных сборных из бетона – 1,3 млн. тонн.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20345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КОНКУРЕНЦИЯ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400" dirty="0" smtClean="0"/>
              <a:t>На сегодня в Казахстане конкуренты по производству пенобетонных блоков отсутствуют, так как существующие технологии в РК являются примитивными и не позволяют получить материал, соответствующий современным требованиям.</a:t>
            </a:r>
          </a:p>
          <a:p>
            <a:pPr algn="just"/>
            <a:r>
              <a:rPr lang="ru-RU" sz="2400" dirty="0" smtClean="0"/>
              <a:t>Конкурентами являются производители </a:t>
            </a:r>
            <a:r>
              <a:rPr lang="ru-RU" sz="2400" dirty="0" err="1" smtClean="0"/>
              <a:t>газоблоков</a:t>
            </a:r>
            <a:r>
              <a:rPr lang="ru-RU" sz="2400" dirty="0" smtClean="0"/>
              <a:t>, которые с чьей-то руки стали называть </a:t>
            </a:r>
            <a:r>
              <a:rPr lang="ru-RU" sz="2400" dirty="0" err="1" smtClean="0"/>
              <a:t>теплоблоками</a:t>
            </a:r>
            <a:r>
              <a:rPr lang="ru-RU" sz="2400" dirty="0" smtClean="0"/>
              <a:t>, что является не правильным и не квалифицированным. Но при равных качественных показателях (плотность, прочность, теплопроводность) пенобетон выигрывает за счет низкой стоимости: если стоимость 1 м</a:t>
            </a:r>
            <a:r>
              <a:rPr lang="ru-RU" sz="2400" baseline="30000" dirty="0" smtClean="0"/>
              <a:t>3</a:t>
            </a:r>
            <a:r>
              <a:rPr lang="ru-RU" sz="2400" dirty="0" smtClean="0"/>
              <a:t> </a:t>
            </a:r>
            <a:r>
              <a:rPr lang="ru-RU" sz="2400" dirty="0" err="1" smtClean="0"/>
              <a:t>газоблоков</a:t>
            </a:r>
            <a:r>
              <a:rPr lang="ru-RU" sz="2400" dirty="0" smtClean="0"/>
              <a:t> в н.в. составляет 13 тыс. тенге, то пенобетон может реализовываться за 10 тыс. тенге и менее.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038843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БИЗНЕС - МОДЕЛЬ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3246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При одинаковой мощности с заводами </a:t>
            </a:r>
            <a:r>
              <a:rPr lang="ru-RU" sz="2400" dirty="0" err="1" smtClean="0"/>
              <a:t>газоблоков</a:t>
            </a:r>
            <a:r>
              <a:rPr lang="ru-RU" sz="2400" dirty="0" smtClean="0"/>
              <a:t>, а именно 500 м</a:t>
            </a:r>
            <a:r>
              <a:rPr lang="ru-RU" sz="2400" baseline="30000" dirty="0" smtClean="0"/>
              <a:t>3</a:t>
            </a:r>
            <a:r>
              <a:rPr lang="ru-RU" sz="2400" dirty="0" smtClean="0"/>
              <a:t> изделий в сутки, прибыль составит:</a:t>
            </a:r>
          </a:p>
          <a:p>
            <a:pPr algn="just"/>
            <a:r>
              <a:rPr lang="ru-RU" sz="2400" dirty="0" smtClean="0"/>
              <a:t>При себестоимости 1 м</a:t>
            </a:r>
            <a:r>
              <a:rPr lang="ru-RU" sz="2400" baseline="30000" dirty="0" smtClean="0"/>
              <a:t>3</a:t>
            </a:r>
            <a:r>
              <a:rPr lang="ru-RU" sz="2400" dirty="0" smtClean="0"/>
              <a:t> пенобетонных блоков в 7 тыс. тенге и ее реализации по 12 тыс. тенге, экономический эффект за </a:t>
            </a:r>
            <a:r>
              <a:rPr lang="ru-RU" sz="2400" dirty="0"/>
              <a:t>один год </a:t>
            </a:r>
            <a:r>
              <a:rPr lang="ru-RU" sz="2400" dirty="0" smtClean="0"/>
              <a:t>составит:</a:t>
            </a:r>
          </a:p>
          <a:p>
            <a:pPr algn="just">
              <a:buNone/>
            </a:pPr>
            <a:r>
              <a:rPr lang="ru-RU" sz="2400" dirty="0" smtClean="0"/>
              <a:t>     (12 000-7 000) </a:t>
            </a:r>
            <a:r>
              <a:rPr lang="ru-RU" sz="2400" dirty="0" err="1" smtClean="0"/>
              <a:t>х</a:t>
            </a:r>
            <a:r>
              <a:rPr lang="ru-RU" sz="2400" dirty="0" smtClean="0"/>
              <a:t> 500 </a:t>
            </a:r>
            <a:r>
              <a:rPr lang="ru-RU" sz="2400" dirty="0" err="1" smtClean="0"/>
              <a:t>х</a:t>
            </a:r>
            <a:r>
              <a:rPr lang="ru-RU" sz="2400" dirty="0" smtClean="0"/>
              <a:t> 24 </a:t>
            </a:r>
            <a:r>
              <a:rPr lang="ru-RU" sz="2400" dirty="0" err="1" smtClean="0"/>
              <a:t>х</a:t>
            </a:r>
            <a:r>
              <a:rPr lang="ru-RU" sz="2400" dirty="0" smtClean="0"/>
              <a:t> 12 = </a:t>
            </a:r>
            <a:r>
              <a:rPr lang="ru-RU" sz="2400" b="1" dirty="0" smtClean="0"/>
              <a:t>720 млн тенге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566410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ИНВЕСТИЦИОННАЯ ОЦЕНКА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Для организации производства потребуется порядка </a:t>
            </a:r>
            <a:r>
              <a:rPr lang="ru-RU" sz="2400" b="1" dirty="0" smtClean="0"/>
              <a:t>70 млн тенге.</a:t>
            </a:r>
            <a:r>
              <a:rPr lang="ru-RU" sz="2400" dirty="0" smtClean="0"/>
              <a:t> Оборудование включает как стандартные установки, так и патентованные устройства, в </a:t>
            </a:r>
            <a:r>
              <a:rPr lang="ru-RU" sz="2400" dirty="0" err="1" smtClean="0"/>
              <a:t>т.ч</a:t>
            </a:r>
            <a:r>
              <a:rPr lang="ru-RU" sz="2400" dirty="0" smtClean="0"/>
              <a:t>. автора проекта.</a:t>
            </a:r>
          </a:p>
          <a:p>
            <a:pPr algn="just">
              <a:buNone/>
            </a:pPr>
            <a:endParaRPr lang="ru-RU" sz="2400" dirty="0"/>
          </a:p>
          <a:p>
            <a:pPr algn="just"/>
            <a:r>
              <a:rPr lang="ru-RU" sz="2400" dirty="0" smtClean="0"/>
              <a:t>Линия может быть смонтирована в течение </a:t>
            </a:r>
            <a:r>
              <a:rPr lang="ru-RU" sz="2400" b="1" dirty="0" smtClean="0"/>
              <a:t>6-ти месяцев</a:t>
            </a:r>
            <a:r>
              <a:rPr lang="ru-RU" sz="2400" dirty="0" smtClean="0"/>
              <a:t>.</a:t>
            </a:r>
          </a:p>
          <a:p>
            <a:pPr algn="just">
              <a:buNone/>
            </a:pPr>
            <a:endParaRPr lang="ru-RU" sz="2400" dirty="0"/>
          </a:p>
          <a:p>
            <a:pPr algn="just"/>
            <a:r>
              <a:rPr lang="ru-RU" sz="2400" dirty="0" smtClean="0"/>
              <a:t>Требуется крытый цех площадью 1 000 м</a:t>
            </a:r>
            <a:r>
              <a:rPr lang="ru-RU" sz="2400" baseline="30000" dirty="0" smtClean="0"/>
              <a:t>2</a:t>
            </a:r>
            <a:r>
              <a:rPr lang="ru-RU" sz="2400" dirty="0" smtClean="0"/>
              <a:t> и более, в зависимости от желаемой производительности, а также полигон площадью 1 000-3 000 м</a:t>
            </a:r>
            <a:r>
              <a:rPr lang="ru-RU" sz="2400" baseline="30000" dirty="0" smtClean="0"/>
              <a:t>2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537450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ТЕКУЩИЙ СТАТУС ПРОЕКТА И ПРЕДЛОЖЕНИЯ ИНВЕСТОРУ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28641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 smtClean="0"/>
              <a:t>Технология и составы пенобетона разрабатывались и совершенствовались автором проекта, в </a:t>
            </a:r>
            <a:r>
              <a:rPr lang="ru-RU" sz="2400" dirty="0" err="1" smtClean="0"/>
              <a:t>т.ч</a:t>
            </a:r>
            <a:r>
              <a:rPr lang="ru-RU" sz="2400" dirty="0" smtClean="0"/>
              <a:t>. с аспирантами, в течение более 15-ти лет.</a:t>
            </a:r>
          </a:p>
          <a:p>
            <a:pPr algn="just"/>
            <a:r>
              <a:rPr lang="ru-RU" sz="2400" dirty="0" smtClean="0"/>
              <a:t>Было установлено, что </a:t>
            </a:r>
            <a:r>
              <a:rPr lang="ru-RU" sz="2400" b="1" dirty="0" smtClean="0"/>
              <a:t>технология пенобетона является наиболее сложной технологией</a:t>
            </a:r>
            <a:r>
              <a:rPr lang="ru-RU" sz="2400" dirty="0" smtClean="0"/>
              <a:t> из класса БЕТОНЫ. И для информации инвесторам: именно поэтому все, кто взялись за его производство, «</a:t>
            </a:r>
            <a:r>
              <a:rPr lang="ru-RU" sz="2400" dirty="0" err="1" smtClean="0"/>
              <a:t>купившись</a:t>
            </a:r>
            <a:r>
              <a:rPr lang="ru-RU" sz="2400" dirty="0" smtClean="0"/>
              <a:t>» на интернетовские рекламы быстрой прибыли, ничего не добились, кроме как создания отрицательного имиджа этому прекрасному       материалу.</a:t>
            </a:r>
          </a:p>
          <a:p>
            <a:pPr marL="0" indent="0" algn="just">
              <a:buNone/>
            </a:pPr>
            <a:endParaRPr lang="ru-RU" sz="1500" dirty="0" smtClean="0"/>
          </a:p>
          <a:p>
            <a:pPr marL="0" indent="0" algn="just">
              <a:buNone/>
            </a:pPr>
            <a:r>
              <a:rPr lang="ru-RU" sz="2400" dirty="0" smtClean="0"/>
              <a:t>Нами получен ряд патентов, имеются около сотни публикаций, а также есть промышленное опробование технологии. </a:t>
            </a:r>
          </a:p>
          <a:p>
            <a:pPr marL="0" indent="0" algn="just">
              <a:buNone/>
            </a:pPr>
            <a:r>
              <a:rPr lang="ru-RU" sz="2400" dirty="0" smtClean="0"/>
              <a:t>Также важная информация: чтобы материал «получился», необходимо соблюдение около десяти правил, которые нигде не прописаны. Поэтому простое приобретение оборудования ничего не даст.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4235292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Схема получения пенобетона по технологии </a:t>
            </a:r>
            <a:r>
              <a:rPr lang="ru-RU" dirty="0" err="1" smtClean="0"/>
              <a:t>НИИстромпроекта</a:t>
            </a:r>
            <a:endParaRPr lang="ru-RU" dirty="0"/>
          </a:p>
        </p:txBody>
      </p:sp>
      <p:pic>
        <p:nvPicPr>
          <p:cNvPr id="6148" name="Picture 4" descr="D:\Мои документы\зубова дисс рисунки\черный ящик пенобет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71613"/>
            <a:ext cx="7321568" cy="4575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651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Создание и пуск линии по производству стеновых блоков из пенобетона</vt:lpstr>
      <vt:lpstr>Светопрозрачные бетоны</vt:lpstr>
      <vt:lpstr>ПРОБЛЕМА И ЕЕ РЕШЕНИЕ</vt:lpstr>
      <vt:lpstr>РЫНОК И СФЕРА ПРИМЕНЕНИЯ</vt:lpstr>
      <vt:lpstr>КОНКУРЕНЦИЯ</vt:lpstr>
      <vt:lpstr>БИЗНЕС - МОДЕЛЬ</vt:lpstr>
      <vt:lpstr>ИНВЕСТИЦИОННАЯ ОЦЕНКА</vt:lpstr>
      <vt:lpstr>ТЕКУЩИЙ СТАТУС ПРОЕКТА И ПРЕДЛОЖЕНИЯ ИНВЕСТОРУ</vt:lpstr>
      <vt:lpstr>Схема получения пенобетона по технологии НИИстромпроекта</vt:lpstr>
      <vt:lpstr>Макроструктура пенобетонных образцов на основе сухих смесей и цементно-песчаного раствора</vt:lpstr>
      <vt:lpstr>Оборудование для изготовления пенобетона</vt:lpstr>
      <vt:lpstr>Поризатор</vt:lpstr>
      <vt:lpstr>Резательный агрегат</vt:lpstr>
      <vt:lpstr>Патенты на технические решения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пилотной линии по производству стеновых и теплоизоляционных строительных материалов из пенофибробетона</dc:title>
  <dc:creator>M</dc:creator>
  <cp:lastModifiedBy>User19</cp:lastModifiedBy>
  <cp:revision>34</cp:revision>
  <dcterms:created xsi:type="dcterms:W3CDTF">2010-04-13T16:58:14Z</dcterms:created>
  <dcterms:modified xsi:type="dcterms:W3CDTF">2016-07-04T06:31:19Z</dcterms:modified>
</cp:coreProperties>
</file>