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7650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6712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65071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271464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>
                <a:solidFill>
                  <a:srgbClr val="002060"/>
                </a:solidFill>
                <a:effectLst/>
              </a:rPr>
              <a:t>Название проекта: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B0F0"/>
                </a:solidFill>
              </a:rPr>
              <a:t>разработка технологии производства модифицированного самоуплотняющегося бетона </a:t>
            </a:r>
            <a:r>
              <a:rPr lang="ru-RU" sz="2200" dirty="0" smtClean="0">
                <a:solidFill>
                  <a:srgbClr val="00B0F0"/>
                </a:solidFill>
              </a:rPr>
              <a:t> с применением отходов ферросплавной промышленности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effectLst/>
              </a:rPr>
              <a:t>Вид инновации:</a:t>
            </a:r>
            <a:r>
              <a:rPr lang="ru-RU" sz="2400" dirty="0" smtClean="0">
                <a:effectLst/>
              </a:rPr>
              <a:t> </a:t>
            </a:r>
            <a:r>
              <a:rPr lang="ru-RU" sz="2200" dirty="0" smtClean="0">
                <a:solidFill>
                  <a:srgbClr val="00B0F0"/>
                </a:solidFill>
              </a:rPr>
              <a:t>технология</a:t>
            </a:r>
            <a:endParaRPr lang="ru-RU" sz="2200" dirty="0">
              <a:solidFill>
                <a:srgbClr val="00B0F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357826"/>
            <a:ext cx="8183880" cy="69437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Проблема и ее решение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978514578"/>
              </p:ext>
            </p:extLst>
          </p:nvPr>
        </p:nvGraphicFramePr>
        <p:xfrm>
          <a:off x="571472" y="642919"/>
          <a:ext cx="8058178" cy="465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52801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Проблема:</a:t>
                      </a:r>
                      <a:endParaRPr lang="ru-RU" sz="1400" dirty="0"/>
                    </a:p>
                  </a:txBody>
                  <a:tcPr anchor="ctr"/>
                </a:tc>
              </a:tr>
              <a:tr h="158441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7030A0"/>
                          </a:solidFill>
                        </a:rPr>
                        <a:t>В настоящее время доставка, укладка и уплотнение бетонной смеси является основным этапом строительства. Важнейшей</a:t>
                      </a:r>
                      <a:r>
                        <a:rPr lang="ru-RU" sz="1400" baseline="0" dirty="0" smtClean="0">
                          <a:solidFill>
                            <a:srgbClr val="7030A0"/>
                          </a:solidFill>
                        </a:rPr>
                        <a:t> проблемой при укладке бетона является процесс его уплотнения, особенно в густоармированных и конструктивно недоступных местах. Рядовые высокоподвижные бетонные смеси, обеспечивая  посредственную </a:t>
                      </a:r>
                      <a:r>
                        <a:rPr lang="ru-RU" sz="1400" baseline="0" dirty="0" err="1" smtClean="0">
                          <a:solidFill>
                            <a:srgbClr val="7030A0"/>
                          </a:solidFill>
                        </a:rPr>
                        <a:t>удобоукладываемость</a:t>
                      </a:r>
                      <a:r>
                        <a:rPr lang="ru-RU" sz="1400" baseline="0" dirty="0" smtClean="0">
                          <a:solidFill>
                            <a:srgbClr val="7030A0"/>
                          </a:solidFill>
                        </a:rPr>
                        <a:t>, не позволяют добиться необходимых прочностных характеристик, к тому же наблюдается расслоение и </a:t>
                      </a:r>
                      <a:r>
                        <a:rPr lang="ru-RU" sz="1400" baseline="0" dirty="0" err="1" smtClean="0">
                          <a:solidFill>
                            <a:srgbClr val="7030A0"/>
                          </a:solidFill>
                        </a:rPr>
                        <a:t>водоотделение</a:t>
                      </a:r>
                      <a:r>
                        <a:rPr lang="ru-RU" sz="1400" baseline="0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ru-RU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2837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Решение: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393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7030A0"/>
                          </a:solidFill>
                        </a:rPr>
                        <a:t>СУБ (Самоуплотняющийся</a:t>
                      </a:r>
                      <a:r>
                        <a:rPr lang="ru-RU" sz="1400" baseline="0" dirty="0" smtClean="0">
                          <a:solidFill>
                            <a:srgbClr val="7030A0"/>
                          </a:solidFill>
                        </a:rPr>
                        <a:t> бетон) </a:t>
                      </a:r>
                      <a:r>
                        <a:rPr lang="ru-RU" sz="1400" dirty="0" smtClean="0">
                          <a:solidFill>
                            <a:srgbClr val="7030A0"/>
                          </a:solidFill>
                        </a:rPr>
                        <a:t>– бетон,</a:t>
                      </a:r>
                      <a:r>
                        <a:rPr lang="ru-RU" sz="1400" baseline="0" dirty="0" smtClean="0">
                          <a:solidFill>
                            <a:srgbClr val="7030A0"/>
                          </a:solidFill>
                        </a:rPr>
                        <a:t> который без воздействия дополнительной внешней уплотняющей энергии самостоятельно, под действием собственной тяжести и за счет высокой подвижности, полностью  заполняет опалубку, в том числе между арматурными стержнями. </a:t>
                      </a:r>
                      <a:endParaRPr lang="ru-RU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2837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B0F0"/>
                          </a:solidFill>
                        </a:rPr>
                        <a:t>Преимущества технологии:</a:t>
                      </a:r>
                      <a:endParaRPr lang="ru-RU" sz="16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739391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Прочность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Однородность </a:t>
                      </a:r>
                    </a:p>
                    <a:p>
                      <a:pPr marL="228600" indent="-228600" algn="ctr">
                        <a:buFont typeface="+mj-lt"/>
                        <a:buNone/>
                      </a:pPr>
                      <a:r>
                        <a:rPr lang="ru-RU" sz="1400" b="1" baseline="0" dirty="0" smtClean="0">
                          <a:solidFill>
                            <a:srgbClr val="C00000"/>
                          </a:solidFill>
                        </a:rPr>
                        <a:t>3. </a:t>
                      </a:r>
                      <a:r>
                        <a:rPr lang="ru-RU" sz="1400" b="1" baseline="0" dirty="0" err="1" smtClean="0">
                          <a:solidFill>
                            <a:srgbClr val="C00000"/>
                          </a:solidFill>
                        </a:rPr>
                        <a:t>Энергоэффективность</a:t>
                      </a:r>
                      <a:r>
                        <a:rPr lang="ru-RU" sz="1400" b="1" baseline="0" dirty="0" smtClean="0">
                          <a:solidFill>
                            <a:srgbClr val="C00000"/>
                          </a:solidFill>
                        </a:rPr>
                        <a:t> и утилизация отходов 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572008"/>
            <a:ext cx="8183880" cy="105156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Сфера применения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57001645"/>
              </p:ext>
            </p:extLst>
          </p:nvPr>
        </p:nvGraphicFramePr>
        <p:xfrm>
          <a:off x="785786" y="1357298"/>
          <a:ext cx="7358114" cy="309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3431"/>
                <a:gridCol w="2788338"/>
                <a:gridCol w="1936345"/>
              </a:tblGrid>
              <a:tr h="8058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1145223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70C0"/>
                          </a:solidFill>
                        </a:rPr>
                        <a:t>Гражданское</a:t>
                      </a:r>
                      <a:r>
                        <a:rPr lang="ru-RU" sz="1600" baseline="0" dirty="0" smtClean="0">
                          <a:solidFill>
                            <a:srgbClr val="0070C0"/>
                          </a:solidFill>
                        </a:rPr>
                        <a:t> и промышленное строительство</a:t>
                      </a:r>
                      <a:endParaRPr lang="ru-RU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 Алматы и </a:t>
                      </a:r>
                      <a:r>
                        <a:rPr lang="ru-RU" sz="1600" dirty="0" err="1" smtClean="0">
                          <a:solidFill>
                            <a:srgbClr val="7030A0"/>
                          </a:solidFill>
                        </a:rPr>
                        <a:t>Алматинская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</a:rPr>
                        <a:t> область</a:t>
                      </a:r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70C0"/>
                          </a:solidFill>
                        </a:rPr>
                        <a:t>Строительные компании (</a:t>
                      </a:r>
                      <a:r>
                        <a:rPr lang="en-US" sz="1600" dirty="0" smtClean="0">
                          <a:solidFill>
                            <a:srgbClr val="0070C0"/>
                          </a:solidFill>
                        </a:rPr>
                        <a:t>B2B</a:t>
                      </a:r>
                      <a:r>
                        <a:rPr lang="ru-RU" sz="1600" dirty="0" smtClean="0">
                          <a:solidFill>
                            <a:srgbClr val="0070C0"/>
                          </a:solidFill>
                        </a:rPr>
                        <a:t>)</a:t>
                      </a:r>
                      <a:endParaRPr lang="ru-RU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  <a:tr h="1145223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B0F0"/>
                          </a:solidFill>
                        </a:rPr>
                        <a:t>Производство</a:t>
                      </a:r>
                      <a:r>
                        <a:rPr lang="ru-RU" sz="1600" baseline="0" dirty="0" smtClean="0">
                          <a:solidFill>
                            <a:srgbClr val="00B0F0"/>
                          </a:solidFill>
                        </a:rPr>
                        <a:t> ЖБИ</a:t>
                      </a:r>
                      <a:endParaRPr lang="ru-RU" sz="1600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 Алматы и </a:t>
                      </a:r>
                      <a:r>
                        <a:rPr lang="ru-RU" sz="1600" dirty="0" err="1" smtClean="0">
                          <a:solidFill>
                            <a:srgbClr val="7030A0"/>
                          </a:solidFill>
                        </a:rPr>
                        <a:t>Алматинская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</a:rPr>
                        <a:t> область</a:t>
                      </a:r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</a:t>
                      </a:r>
                      <a:r>
                        <a:rPr lang="ru-RU" sz="1600" dirty="0" smtClean="0">
                          <a:solidFill>
                            <a:srgbClr val="00B0F0"/>
                          </a:solidFill>
                        </a:rPr>
                        <a:t>Предприятия стройиндустрии(</a:t>
                      </a:r>
                      <a:r>
                        <a:rPr lang="en-US" sz="1600" dirty="0" smtClean="0">
                          <a:solidFill>
                            <a:srgbClr val="00B0F0"/>
                          </a:solidFill>
                        </a:rPr>
                        <a:t>B2B</a:t>
                      </a:r>
                      <a:r>
                        <a:rPr lang="ru-RU" sz="1600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ru-RU" sz="1600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636"/>
            <a:ext cx="8183880" cy="837246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Рынок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827584" y="3212976"/>
            <a:ext cx="7572428" cy="185909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2000" dirty="0" smtClean="0">
                <a:solidFill>
                  <a:srgbClr val="7030A0"/>
                </a:solidFill>
              </a:rPr>
              <a:t>ТОО «</a:t>
            </a:r>
            <a:r>
              <a:rPr lang="ru-RU" sz="2000" dirty="0" err="1" smtClean="0">
                <a:solidFill>
                  <a:srgbClr val="7030A0"/>
                </a:solidFill>
              </a:rPr>
              <a:t>Темирбетон</a:t>
            </a:r>
            <a:r>
              <a:rPr lang="ru-RU" sz="2000" dirty="0" smtClean="0">
                <a:solidFill>
                  <a:srgbClr val="7030A0"/>
                </a:solidFill>
              </a:rPr>
              <a:t> -1»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2000" dirty="0" smtClean="0">
                <a:solidFill>
                  <a:srgbClr val="7030A0"/>
                </a:solidFill>
              </a:rPr>
              <a:t>ТОО «</a:t>
            </a:r>
            <a:r>
              <a:rPr lang="ru-RU" sz="2000" dirty="0" err="1" smtClean="0">
                <a:solidFill>
                  <a:srgbClr val="7030A0"/>
                </a:solidFill>
              </a:rPr>
              <a:t>Бетонстроймастер</a:t>
            </a:r>
            <a:r>
              <a:rPr lang="ru-RU" sz="2000" dirty="0" smtClean="0">
                <a:solidFill>
                  <a:srgbClr val="7030A0"/>
                </a:solidFill>
              </a:rPr>
              <a:t>»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2000" dirty="0" smtClean="0">
                <a:solidFill>
                  <a:srgbClr val="7030A0"/>
                </a:solidFill>
              </a:rPr>
              <a:t>ТОО «</a:t>
            </a:r>
            <a:r>
              <a:rPr lang="ru-RU" sz="2000" dirty="0" err="1" smtClean="0">
                <a:solidFill>
                  <a:srgbClr val="7030A0"/>
                </a:solidFill>
              </a:rPr>
              <a:t>Ремстройтехника</a:t>
            </a:r>
            <a:r>
              <a:rPr lang="ru-RU" sz="2000" dirty="0" smtClean="0">
                <a:solidFill>
                  <a:srgbClr val="7030A0"/>
                </a:solidFill>
              </a:rPr>
              <a:t>»</a:t>
            </a:r>
            <a:endParaRPr lang="en-US" sz="2000" dirty="0">
              <a:solidFill>
                <a:srgbClr val="7030A0"/>
              </a:solidFill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lang="en-US" sz="1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9459624"/>
              </p:ext>
            </p:extLst>
          </p:nvPr>
        </p:nvGraphicFramePr>
        <p:xfrm>
          <a:off x="785786" y="857232"/>
          <a:ext cx="7643866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893"/>
                <a:gridCol w="2319018"/>
                <a:gridCol w="25479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Спрос -</a:t>
                      </a:r>
                      <a:r>
                        <a:rPr lang="ru-RU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5</a:t>
                      </a:r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0 000 </a:t>
                      </a:r>
                      <a:r>
                        <a:rPr lang="ru-RU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куб.м</a:t>
                      </a:r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.</a:t>
                      </a:r>
                      <a:r>
                        <a:rPr lang="ru-RU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бетона в год</a:t>
                      </a:r>
                      <a:r>
                        <a:rPr lang="en-US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/</a:t>
                      </a:r>
                      <a:endParaRPr lang="ru-RU" baseline="0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Емкость рынка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500 000 </a:t>
                      </a:r>
                      <a:r>
                        <a:rPr lang="ru-RU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куб.м</a:t>
                      </a:r>
                      <a:r>
                        <a:rPr lang="ru-RU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. бетона в год.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Гражданское и промышленное строительство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%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254910"/>
            <a:ext cx="8183880" cy="69437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Бизнес-модель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93840162"/>
              </p:ext>
            </p:extLst>
          </p:nvPr>
        </p:nvGraphicFramePr>
        <p:xfrm>
          <a:off x="503238" y="664976"/>
          <a:ext cx="8173218" cy="4204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754"/>
                <a:gridCol w="4176464"/>
              </a:tblGrid>
              <a:tr h="11866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год проекта</a:t>
                      </a:r>
                      <a:endParaRPr lang="ru-RU" dirty="0"/>
                    </a:p>
                  </a:txBody>
                  <a:tcPr anchor="ctr"/>
                </a:tc>
              </a:tr>
              <a:tr h="68751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Количество</a:t>
                      </a:r>
                      <a:r>
                        <a:rPr lang="ru-RU" sz="1400" baseline="0" dirty="0" smtClean="0">
                          <a:solidFill>
                            <a:srgbClr val="0070C0"/>
                          </a:solidFill>
                        </a:rPr>
                        <a:t> предполагаемых потребителей (бетонных заводов)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продажа и адаптация технологии )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10 заводов</a:t>
                      </a:r>
                      <a:endParaRPr lang="ru-RU" sz="14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33252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Цена за продажу и адаптацию технологии для одного завода</a:t>
                      </a:r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2 000 000</a:t>
                      </a:r>
                      <a:r>
                        <a:rPr lang="ru-RU" sz="1400" b="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тенге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221074"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solidFill>
                            <a:srgbClr val="0070C0"/>
                          </a:solidFill>
                        </a:rPr>
                        <a:t>Выручка (при продажи и адаптации технологии 10 заводам)</a:t>
                      </a:r>
                      <a:endParaRPr kumimoji="0" lang="ru-RU" sz="14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</a:rPr>
                        <a:t> 000 000 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тенге </a:t>
                      </a:r>
                      <a:endParaRPr kumimoji="0" lang="ru-RU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Себестоимость продажи и адаптации технологии одного завода</a:t>
                      </a:r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</a:rPr>
                        <a:t>500 000 </a:t>
                      </a:r>
                      <a:r>
                        <a:rPr kumimoji="0" lang="ru-RU" sz="1400" b="1" kern="1200" baseline="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тенге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6502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Чистый доход</a:t>
                      </a:r>
                      <a:r>
                        <a:rPr lang="ru-RU" sz="1400" baseline="0" dirty="0" smtClean="0">
                          <a:solidFill>
                            <a:srgbClr val="0070C0"/>
                          </a:solidFill>
                        </a:rPr>
                        <a:t> (при продажи и адаптации технологии 10 заводам)</a:t>
                      </a:r>
                      <a:endParaRPr kumimoji="0" lang="ru-RU" sz="140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15 000 000 тенге</a:t>
                      </a:r>
                      <a:endParaRPr lang="ru-RU" sz="14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929198"/>
            <a:ext cx="8183880" cy="69437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Инвестиционная оценка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718196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1700" dirty="0" smtClean="0">
                <a:solidFill>
                  <a:srgbClr val="7030A0"/>
                </a:solidFill>
              </a:rPr>
              <a:t>Сумма инвестиций </a:t>
            </a:r>
            <a:r>
              <a:rPr lang="en-US" sz="1700" dirty="0" smtClean="0">
                <a:solidFill>
                  <a:srgbClr val="7030A0"/>
                </a:solidFill>
              </a:rPr>
              <a:t>–</a:t>
            </a:r>
            <a:r>
              <a:rPr lang="ru-RU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700" b="1" dirty="0" smtClean="0">
                <a:solidFill>
                  <a:srgbClr val="0070C0"/>
                </a:solidFill>
              </a:rPr>
              <a:t>1</a:t>
            </a:r>
            <a:r>
              <a:rPr lang="ru-RU" sz="1700" b="1" dirty="0" smtClean="0">
                <a:solidFill>
                  <a:srgbClr val="0070C0"/>
                </a:solidFill>
              </a:rPr>
              <a:t>0</a:t>
            </a:r>
            <a:r>
              <a:rPr lang="en-US" sz="1700" b="1" dirty="0" smtClean="0">
                <a:solidFill>
                  <a:srgbClr val="0070C0"/>
                </a:solidFill>
              </a:rPr>
              <a:t> 000</a:t>
            </a:r>
            <a:r>
              <a:rPr lang="ru-RU" sz="1700" b="1" dirty="0" smtClean="0">
                <a:solidFill>
                  <a:srgbClr val="0070C0"/>
                </a:solidFill>
              </a:rPr>
              <a:t> 000 тенге</a:t>
            </a:r>
          </a:p>
          <a:p>
            <a:pPr>
              <a:spcAft>
                <a:spcPts val="1000"/>
              </a:spcAft>
            </a:pPr>
            <a:r>
              <a:rPr lang="ru-RU" sz="1700" dirty="0" smtClean="0">
                <a:solidFill>
                  <a:srgbClr val="7030A0"/>
                </a:solidFill>
              </a:rPr>
              <a:t>Назначение инвестиций </a:t>
            </a:r>
            <a:r>
              <a:rPr lang="en-US" sz="1700" dirty="0" smtClean="0">
                <a:solidFill>
                  <a:srgbClr val="7030A0"/>
                </a:solidFill>
              </a:rPr>
              <a:t>–</a:t>
            </a:r>
            <a:r>
              <a:rPr lang="ru-RU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1700" b="1" dirty="0" smtClean="0">
                <a:solidFill>
                  <a:srgbClr val="0070C0"/>
                </a:solidFill>
              </a:rPr>
              <a:t>разработка технологии производства СУБ</a:t>
            </a:r>
          </a:p>
          <a:p>
            <a:pPr>
              <a:spcAft>
                <a:spcPts val="1000"/>
              </a:spcAft>
            </a:pPr>
            <a:r>
              <a:rPr lang="ru-RU" sz="1700" dirty="0" smtClean="0">
                <a:solidFill>
                  <a:srgbClr val="7030A0"/>
                </a:solidFill>
              </a:rPr>
              <a:t>Длительность инвестиционной фазы, мес. </a:t>
            </a:r>
            <a:r>
              <a:rPr lang="en-US" sz="1700" dirty="0" smtClean="0">
                <a:solidFill>
                  <a:srgbClr val="7030A0"/>
                </a:solidFill>
              </a:rPr>
              <a:t>–</a:t>
            </a:r>
            <a:r>
              <a:rPr lang="ru-RU" sz="1700" dirty="0" smtClean="0">
                <a:solidFill>
                  <a:srgbClr val="7030A0"/>
                </a:solidFill>
              </a:rPr>
              <a:t> </a:t>
            </a:r>
            <a:r>
              <a:rPr lang="en-US" sz="1700" b="1" dirty="0" smtClean="0">
                <a:solidFill>
                  <a:srgbClr val="0070C0"/>
                </a:solidFill>
              </a:rPr>
              <a:t>2</a:t>
            </a:r>
            <a:r>
              <a:rPr lang="ru-RU" sz="1700" b="1" dirty="0" smtClean="0">
                <a:solidFill>
                  <a:srgbClr val="0070C0"/>
                </a:solidFill>
              </a:rPr>
              <a:t> месяца</a:t>
            </a:r>
            <a:endParaRPr lang="ru-RU" sz="1700" dirty="0" smtClean="0">
              <a:solidFill>
                <a:srgbClr val="0070C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1700" dirty="0" smtClean="0">
                <a:solidFill>
                  <a:srgbClr val="7030A0"/>
                </a:solidFill>
              </a:rPr>
              <a:t>Ставка дисконтирования - </a:t>
            </a:r>
            <a:r>
              <a:rPr lang="en-US" sz="1700" b="1" dirty="0" smtClean="0">
                <a:solidFill>
                  <a:srgbClr val="0070C0"/>
                </a:solidFill>
              </a:rPr>
              <a:t>20%</a:t>
            </a:r>
            <a:endParaRPr lang="ru-RU" sz="1700" b="1" dirty="0" smtClean="0">
              <a:solidFill>
                <a:srgbClr val="0070C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1700" dirty="0" smtClean="0">
                <a:solidFill>
                  <a:srgbClr val="7030A0"/>
                </a:solidFill>
              </a:rPr>
              <a:t>Чистая текущая стоимость (</a:t>
            </a:r>
            <a:r>
              <a:rPr lang="en-US" sz="1700" dirty="0" smtClean="0">
                <a:solidFill>
                  <a:srgbClr val="7030A0"/>
                </a:solidFill>
              </a:rPr>
              <a:t>NPV</a:t>
            </a:r>
            <a:r>
              <a:rPr lang="ru-RU" sz="1700" dirty="0" smtClean="0">
                <a:solidFill>
                  <a:srgbClr val="7030A0"/>
                </a:solidFill>
              </a:rPr>
              <a:t>) </a:t>
            </a:r>
            <a:r>
              <a:rPr lang="en-US" sz="1700" dirty="0" smtClean="0">
                <a:solidFill>
                  <a:srgbClr val="7030A0"/>
                </a:solidFill>
              </a:rPr>
              <a:t>–</a:t>
            </a:r>
            <a:r>
              <a:rPr lang="ru-RU" sz="1700" dirty="0" smtClean="0">
                <a:solidFill>
                  <a:srgbClr val="7030A0"/>
                </a:solidFill>
              </a:rPr>
              <a:t> </a:t>
            </a:r>
            <a:r>
              <a:rPr lang="en-US" sz="1700" b="1" dirty="0" smtClean="0">
                <a:solidFill>
                  <a:srgbClr val="0070C0"/>
                </a:solidFill>
              </a:rPr>
              <a:t>2 500 000</a:t>
            </a:r>
            <a:r>
              <a:rPr lang="ru-RU" sz="1700" b="1" dirty="0" smtClean="0">
                <a:solidFill>
                  <a:srgbClr val="0070C0"/>
                </a:solidFill>
              </a:rPr>
              <a:t> тенге</a:t>
            </a:r>
          </a:p>
          <a:p>
            <a:pPr>
              <a:spcAft>
                <a:spcPts val="1000"/>
              </a:spcAft>
            </a:pPr>
            <a:r>
              <a:rPr lang="ru-RU" sz="1700" dirty="0" smtClean="0">
                <a:solidFill>
                  <a:srgbClr val="7030A0"/>
                </a:solidFill>
              </a:rPr>
              <a:t>Внутренняя норма доходности (</a:t>
            </a:r>
            <a:r>
              <a:rPr lang="en-US" sz="1700" dirty="0" smtClean="0">
                <a:solidFill>
                  <a:srgbClr val="7030A0"/>
                </a:solidFill>
              </a:rPr>
              <a:t>IRR)</a:t>
            </a:r>
            <a:r>
              <a:rPr lang="ru-RU" sz="1700" dirty="0" smtClean="0">
                <a:solidFill>
                  <a:srgbClr val="7030A0"/>
                </a:solidFill>
              </a:rPr>
              <a:t> -</a:t>
            </a:r>
            <a:r>
              <a:rPr lang="ru-RU" sz="1700" dirty="0" smtClean="0"/>
              <a:t> </a:t>
            </a:r>
            <a:r>
              <a:rPr lang="en-US" sz="1700" b="1" dirty="0" smtClean="0">
                <a:solidFill>
                  <a:srgbClr val="0070C0"/>
                </a:solidFill>
              </a:rPr>
              <a:t>50%</a:t>
            </a:r>
            <a:endParaRPr lang="ru-RU" sz="1700" b="1" dirty="0" smtClean="0">
              <a:solidFill>
                <a:srgbClr val="0070C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1700" dirty="0" smtClean="0">
                <a:solidFill>
                  <a:srgbClr val="7030A0"/>
                </a:solidFill>
              </a:rPr>
              <a:t>Срок окупаемости дисконтированный (</a:t>
            </a:r>
            <a:r>
              <a:rPr lang="en-US" sz="1700" dirty="0" smtClean="0">
                <a:solidFill>
                  <a:srgbClr val="7030A0"/>
                </a:solidFill>
              </a:rPr>
              <a:t>DPBP)</a:t>
            </a:r>
            <a:r>
              <a:rPr lang="ru-RU" sz="1700" dirty="0" smtClean="0">
                <a:solidFill>
                  <a:srgbClr val="7030A0"/>
                </a:solidFill>
              </a:rPr>
              <a:t>, лет </a:t>
            </a:r>
            <a:r>
              <a:rPr lang="en-US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</a:t>
            </a:r>
            <a:r>
              <a:rPr lang="ru-RU" sz="17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700" b="1" dirty="0" smtClean="0">
                <a:solidFill>
                  <a:srgbClr val="0070C0"/>
                </a:solidFill>
              </a:rPr>
              <a:t>0,75</a:t>
            </a:r>
            <a:endParaRPr lang="ru-RU" sz="1700" b="1" dirty="0" smtClean="0">
              <a:solidFill>
                <a:srgbClr val="0070C0"/>
              </a:solidFill>
            </a:endParaRPr>
          </a:p>
          <a:p>
            <a:r>
              <a:rPr lang="ru-RU" sz="1700" dirty="0" smtClean="0">
                <a:solidFill>
                  <a:srgbClr val="7030A0"/>
                </a:solidFill>
              </a:rPr>
              <a:t>Индекс доходности (</a:t>
            </a:r>
            <a:r>
              <a:rPr lang="en-US" sz="1700" dirty="0" smtClean="0">
                <a:solidFill>
                  <a:srgbClr val="7030A0"/>
                </a:solidFill>
              </a:rPr>
              <a:t>PI)</a:t>
            </a:r>
            <a:r>
              <a:rPr lang="ru-RU" sz="1700" dirty="0" smtClean="0">
                <a:solidFill>
                  <a:srgbClr val="7030A0"/>
                </a:solidFill>
              </a:rPr>
              <a:t> </a:t>
            </a:r>
            <a:r>
              <a:rPr lang="en-US" sz="1700" dirty="0" smtClean="0">
                <a:solidFill>
                  <a:srgbClr val="7030A0"/>
                </a:solidFill>
              </a:rPr>
              <a:t>–</a:t>
            </a:r>
            <a:r>
              <a:rPr lang="ru-RU" sz="1700" dirty="0" smtClean="0">
                <a:solidFill>
                  <a:srgbClr val="7030A0"/>
                </a:solidFill>
              </a:rPr>
              <a:t> </a:t>
            </a:r>
            <a:r>
              <a:rPr lang="en-US" sz="1700" b="1" dirty="0" smtClean="0">
                <a:solidFill>
                  <a:srgbClr val="0070C0"/>
                </a:solidFill>
              </a:rPr>
              <a:t>1,25</a:t>
            </a:r>
            <a:endParaRPr lang="ru-RU" sz="17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714884"/>
            <a:ext cx="8183880" cy="112299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Текущий статус проекта и предложение инвестору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57232"/>
            <a:ext cx="8183880" cy="371477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Текущий статус проекта: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Производится теоретическая разработка технологии производства СУБ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Предложение инвестору – разработка и продажа проекта производства СУБ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dirty="0" smtClean="0">
                <a:solidFill>
                  <a:srgbClr val="7030A0"/>
                </a:solidFill>
              </a:rPr>
              <a:t>Высокая рентабельность инвестиций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Быстрая окупаемость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Значительный опыт в разработке и реализации подобных проектов у команды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Имеется потребность и спрос на внедрение данных технологий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Отсутствие действующей конкуренции в разработке и реализации подобных проектов 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Возможность начала возврата инвестиций с первого денежного потока</a:t>
            </a:r>
          </a:p>
          <a:p>
            <a:endParaRPr lang="ru-RU" sz="2400" dirty="0"/>
          </a:p>
          <a:p>
            <a:pPr marL="0" indent="0">
              <a:buNone/>
            </a:pPr>
            <a:endParaRPr lang="ru-RU" sz="2400" b="1" dirty="0" smtClean="0"/>
          </a:p>
          <a:p>
            <a:endParaRPr lang="ru-RU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2170</TotalTime>
  <Words>425</Words>
  <Application>Microsoft Office PowerPoint</Application>
  <PresentationFormat>Экран (4:3)</PresentationFormat>
  <Paragraphs>71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Название проекта: разработка технологии производства модифицированного самоуплотняющегося бетона  с применением отходов ферросплавной промышленности   Вид инновации: технология</vt:lpstr>
      <vt:lpstr>Проблема и ее решение</vt:lpstr>
      <vt:lpstr>Сфера применения</vt:lpstr>
      <vt:lpstr>Рынок</vt:lpstr>
      <vt:lpstr>Бизнес-модель</vt:lpstr>
      <vt:lpstr>Инвестиционная оценка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User19</cp:lastModifiedBy>
  <cp:revision>119</cp:revision>
  <dcterms:created xsi:type="dcterms:W3CDTF">2015-04-07T05:33:15Z</dcterms:created>
  <dcterms:modified xsi:type="dcterms:W3CDTF">2016-07-04T06:28:38Z</dcterms:modified>
</cp:coreProperties>
</file>