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256" r:id="rId2"/>
    <p:sldId id="344" r:id="rId3"/>
    <p:sldId id="345" r:id="rId4"/>
    <p:sldId id="346" r:id="rId5"/>
    <p:sldId id="347" r:id="rId6"/>
    <p:sldId id="357" r:id="rId7"/>
    <p:sldId id="358" r:id="rId8"/>
    <p:sldId id="353" r:id="rId9"/>
    <p:sldId id="354" r:id="rId10"/>
    <p:sldId id="355" r:id="rId11"/>
    <p:sldId id="356" r:id="rId12"/>
    <p:sldId id="348" r:id="rId13"/>
    <p:sldId id="360" r:id="rId14"/>
    <p:sldId id="359" r:id="rId15"/>
    <p:sldId id="367" r:id="rId16"/>
    <p:sldId id="361" r:id="rId17"/>
    <p:sldId id="366" r:id="rId18"/>
    <p:sldId id="362" r:id="rId19"/>
    <p:sldId id="363" r:id="rId20"/>
    <p:sldId id="365" r:id="rId21"/>
    <p:sldId id="350" r:id="rId22"/>
    <p:sldId id="351" r:id="rId23"/>
    <p:sldId id="352" r:id="rId24"/>
    <p:sldId id="261" r:id="rId25"/>
    <p:sldId id="262" r:id="rId26"/>
    <p:sldId id="263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275" r:id="rId51"/>
    <p:sldId id="333" r:id="rId52"/>
    <p:sldId id="341" r:id="rId53"/>
    <p:sldId id="334" r:id="rId54"/>
    <p:sldId id="335" r:id="rId55"/>
    <p:sldId id="336" r:id="rId56"/>
    <p:sldId id="337" r:id="rId57"/>
    <p:sldId id="338" r:id="rId58"/>
    <p:sldId id="339" r:id="rId59"/>
    <p:sldId id="308" r:id="rId60"/>
    <p:sldId id="267" r:id="rId61"/>
    <p:sldId id="268" r:id="rId62"/>
    <p:sldId id="269" r:id="rId63"/>
    <p:sldId id="270" r:id="rId64"/>
    <p:sldId id="271" r:id="rId65"/>
    <p:sldId id="272" r:id="rId66"/>
    <p:sldId id="273" r:id="rId67"/>
    <p:sldId id="274" r:id="rId68"/>
    <p:sldId id="276" r:id="rId69"/>
    <p:sldId id="279" r:id="rId70"/>
    <p:sldId id="277" r:id="rId71"/>
    <p:sldId id="278" r:id="rId72"/>
    <p:sldId id="280" r:id="rId73"/>
    <p:sldId id="281" r:id="rId74"/>
    <p:sldId id="282" r:id="rId75"/>
    <p:sldId id="283" r:id="rId76"/>
    <p:sldId id="284" r:id="rId77"/>
    <p:sldId id="285" r:id="rId78"/>
    <p:sldId id="286" r:id="rId79"/>
    <p:sldId id="287" r:id="rId80"/>
    <p:sldId id="288" r:id="rId81"/>
    <p:sldId id="289" r:id="rId82"/>
    <p:sldId id="290" r:id="rId83"/>
    <p:sldId id="291" r:id="rId84"/>
    <p:sldId id="292" r:id="rId85"/>
    <p:sldId id="293" r:id="rId86"/>
    <p:sldId id="294" r:id="rId87"/>
    <p:sldId id="295" r:id="rId88"/>
    <p:sldId id="296" r:id="rId89"/>
    <p:sldId id="297" r:id="rId90"/>
    <p:sldId id="298" r:id="rId91"/>
    <p:sldId id="299" r:id="rId92"/>
    <p:sldId id="300" r:id="rId93"/>
    <p:sldId id="301" r:id="rId94"/>
    <p:sldId id="302" r:id="rId95"/>
    <p:sldId id="303" r:id="rId96"/>
    <p:sldId id="304" r:id="rId97"/>
    <p:sldId id="305" r:id="rId98"/>
    <p:sldId id="306" r:id="rId99"/>
    <p:sldId id="307" r:id="rId100"/>
    <p:sldId id="340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5DA59-DC0A-6444-838C-7F0B1AF61343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93BB1-2A46-B944-9E63-CD7467BD9B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780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Phil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BCC42-C47F-4DE7-8C66-C47F7B34605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7668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Phil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BCC42-C47F-4DE7-8C66-C47F7B34605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6469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1497D-89C2-1A48-9B43-A7B939F5C6D9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70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365" y="2130425"/>
            <a:ext cx="8138625" cy="1470025"/>
          </a:xfrm>
        </p:spPr>
        <p:txBody>
          <a:bodyPr>
            <a:normAutofit/>
          </a:bodyPr>
          <a:lstStyle/>
          <a:p>
            <a:r>
              <a:rPr lang="bg-BG" dirty="0"/>
              <a:t>Модернизация управления наукой в университете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Alexander.Didenko@gmail.com</a:t>
            </a:r>
            <a:endParaRPr lang="en-US" dirty="0" smtClean="0"/>
          </a:p>
          <a:p>
            <a:r>
              <a:rPr lang="ru-RU" dirty="0" smtClean="0"/>
              <a:t>Директор по планированию и организации НИР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moneymakingmankind.wordpress.com</a:t>
            </a:r>
            <a:r>
              <a:rPr lang="en-US" dirty="0" smtClean="0"/>
              <a:t>/about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31763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Calibri" charset="0"/>
              </a:rPr>
              <a:t>Научные темы</a:t>
            </a:r>
            <a:r>
              <a:rPr lang="en-US" dirty="0" smtClean="0">
                <a:latin typeface="Calibri" charset="0"/>
              </a:rPr>
              <a:t>/</a:t>
            </a:r>
            <a:r>
              <a:rPr lang="ru-RU" dirty="0" smtClean="0">
                <a:latin typeface="Calibri" charset="0"/>
              </a:rPr>
              <a:t>рабочие группы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Sustainability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Economics of Climate Change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ESG &amp; CSR</a:t>
            </a:r>
            <a:endParaRPr lang="en-US" dirty="0"/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Energy Economics &amp; Energy Efficiency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Supply Chains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State Capitalism</a:t>
            </a:r>
          </a:p>
          <a:p>
            <a:pPr>
              <a:defRPr/>
            </a:pPr>
            <a:r>
              <a:rPr lang="en-US" dirty="0" smtClean="0"/>
              <a:t>Macroeconomics </a:t>
            </a:r>
            <a:r>
              <a:rPr lang="en-US" dirty="0"/>
              <a:t>and </a:t>
            </a:r>
            <a:r>
              <a:rPr lang="en-US" dirty="0" smtClean="0"/>
              <a:t>Regulation</a:t>
            </a:r>
            <a:r>
              <a:rPr lang="ru-RU" dirty="0" smtClean="0"/>
              <a:t> (</a:t>
            </a:r>
            <a:r>
              <a:rPr lang="en-US" dirty="0" smtClean="0"/>
              <a:t>DSGE)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Eurasian Economic Union</a:t>
            </a:r>
          </a:p>
          <a:p>
            <a:pPr>
              <a:defRPr/>
            </a:pPr>
            <a:r>
              <a:rPr lang="de-DE" dirty="0"/>
              <a:t>Chinese </a:t>
            </a:r>
            <a:r>
              <a:rPr lang="de-DE" dirty="0" smtClean="0"/>
              <a:t>Studies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Price </a:t>
            </a:r>
            <a:r>
              <a:rPr lang="en-US" dirty="0"/>
              <a:t>Discovery and Decision Making in Organized Markets</a:t>
            </a:r>
          </a:p>
          <a:p>
            <a:pPr>
              <a:defRPr/>
            </a:pPr>
            <a:r>
              <a:rPr lang="de-DE" dirty="0" smtClean="0"/>
              <a:t>Emerging </a:t>
            </a:r>
            <a:r>
              <a:rPr lang="de-DE" dirty="0" err="1"/>
              <a:t>Markets</a:t>
            </a:r>
            <a:r>
              <a:rPr lang="de-DE" dirty="0"/>
              <a:t> Case Studies</a:t>
            </a:r>
          </a:p>
          <a:p>
            <a:pPr>
              <a:defRPr/>
            </a:pPr>
            <a:r>
              <a:rPr lang="en-US" dirty="0" smtClean="0"/>
              <a:t>Knowledge</a:t>
            </a:r>
            <a:r>
              <a:rPr lang="en-US" dirty="0"/>
              <a:t>/Startup Finance and </a:t>
            </a:r>
            <a:r>
              <a:rPr lang="en-US" dirty="0" smtClean="0"/>
              <a:t>Economics</a:t>
            </a:r>
          </a:p>
          <a:p>
            <a:pPr>
              <a:defRPr/>
            </a:pPr>
            <a:r>
              <a:rPr lang="en-US" dirty="0" smtClean="0"/>
              <a:t>Organizational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7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направления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Переливы продуктивности от </a:t>
            </a:r>
            <a:r>
              <a:rPr lang="en-US" dirty="0" smtClean="0"/>
              <a:t>FDI</a:t>
            </a:r>
            <a:endParaRPr lang="ru-RU" dirty="0" smtClean="0"/>
          </a:p>
          <a:p>
            <a:pPr lvl="1"/>
            <a:r>
              <a:rPr lang="ru-RU" dirty="0" smtClean="0"/>
              <a:t>Россия</a:t>
            </a:r>
          </a:p>
          <a:p>
            <a:pPr lvl="1"/>
            <a:r>
              <a:rPr lang="ru-RU" dirty="0" smtClean="0"/>
              <a:t>Вьетна</a:t>
            </a:r>
            <a:r>
              <a:rPr lang="ru-RU" dirty="0"/>
              <a:t>м</a:t>
            </a:r>
          </a:p>
          <a:p>
            <a:r>
              <a:rPr lang="ru-RU" dirty="0"/>
              <a:t>Нефинансовая отчетность и </a:t>
            </a:r>
            <a:r>
              <a:rPr lang="en-US" dirty="0" smtClean="0"/>
              <a:t>CSR</a:t>
            </a:r>
            <a:endParaRPr lang="ru-RU" dirty="0" smtClean="0"/>
          </a:p>
          <a:p>
            <a:r>
              <a:rPr lang="ru-RU" dirty="0" smtClean="0"/>
              <a:t>Детерминанты этического принятия решений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Детерминанты склонности к ответственному предпринимательству</a:t>
            </a:r>
          </a:p>
          <a:p>
            <a:r>
              <a:rPr lang="ru-RU" dirty="0" smtClean="0"/>
              <a:t>Прогнозирование </a:t>
            </a:r>
            <a:r>
              <a:rPr lang="ru-RU" dirty="0"/>
              <a:t>банкротств</a:t>
            </a:r>
          </a:p>
          <a:p>
            <a:r>
              <a:rPr lang="ru-RU" dirty="0" smtClean="0"/>
              <a:t>Макроэкономическое </a:t>
            </a:r>
            <a:r>
              <a:rPr lang="ru-RU" dirty="0"/>
              <a:t>прогнозирование</a:t>
            </a:r>
          </a:p>
          <a:p>
            <a:r>
              <a:rPr lang="ru-RU" dirty="0" err="1"/>
              <a:t>Эконофизика</a:t>
            </a:r>
            <a:r>
              <a:rPr lang="ru-RU" dirty="0"/>
              <a:t> и </a:t>
            </a:r>
            <a:r>
              <a:rPr lang="en-US" dirty="0" smtClean="0"/>
              <a:t>Bloomberg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08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Бизнес-темы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KPMG: “Sustainable Insight: Expect the unexpected”</a:t>
            </a:r>
          </a:p>
          <a:p>
            <a:r>
              <a:rPr lang="ru-RU" dirty="0" err="1" smtClean="0"/>
              <a:t>Мегатренды</a:t>
            </a:r>
            <a:r>
              <a:rPr lang="en-US" dirty="0" smtClean="0"/>
              <a:t>, </a:t>
            </a:r>
            <a:r>
              <a:rPr lang="ru-RU" dirty="0" smtClean="0"/>
              <a:t>которые повлияют на любой бизнес в течении ближайших 50 лет</a:t>
            </a:r>
            <a:endParaRPr lang="en-US" dirty="0"/>
          </a:p>
        </p:txBody>
      </p:sp>
      <p:pic>
        <p:nvPicPr>
          <p:cNvPr id="13" name="Content Placeholder 12" descr="Screen Shot 2014-12-11 at 2.56.16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868" r="-128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09212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«нексуса»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170" r="-21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077967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Завершенные проекты с бизнесом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Энергоэффективность</a:t>
            </a:r>
            <a:r>
              <a:rPr lang="ru-RU" dirty="0" smtClean="0"/>
              <a:t> московского метрополитена (</a:t>
            </a:r>
            <a:r>
              <a:rPr lang="en-US" dirty="0" smtClean="0"/>
              <a:t>EY, WPI)</a:t>
            </a:r>
            <a:endParaRPr lang="ru-RU" dirty="0" smtClean="0"/>
          </a:p>
          <a:p>
            <a:r>
              <a:rPr lang="ru-RU" dirty="0" smtClean="0"/>
              <a:t>Адаптация предприятий Крайнего Севера к изменению климата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/>
              <a:t>EY, WPI)</a:t>
            </a:r>
            <a:endParaRPr lang="ru-RU" dirty="0" smtClean="0"/>
          </a:p>
          <a:p>
            <a:r>
              <a:rPr lang="ru-RU" dirty="0" err="1" smtClean="0"/>
              <a:t>Энергоэффективность</a:t>
            </a:r>
            <a:r>
              <a:rPr lang="ru-RU" dirty="0" smtClean="0"/>
              <a:t> гостиницы </a:t>
            </a:r>
            <a:r>
              <a:rPr lang="ru-RU" dirty="0" err="1" smtClean="0"/>
              <a:t>Рэдиссон</a:t>
            </a:r>
            <a:r>
              <a:rPr lang="ru-RU" dirty="0" smtClean="0"/>
              <a:t>-Славянская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9847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Заказы Правительства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Наиболее сложная тема</a:t>
            </a:r>
          </a:p>
          <a:p>
            <a:r>
              <a:rPr lang="ru-RU" dirty="0" smtClean="0"/>
              <a:t>Диалог экспертов </a:t>
            </a:r>
          </a:p>
          <a:p>
            <a:r>
              <a:rPr lang="ru-RU" dirty="0" smtClean="0"/>
              <a:t>Роль </a:t>
            </a:r>
            <a:r>
              <a:rPr lang="en-US" dirty="0" err="1" smtClean="0"/>
              <a:t>Finlabwiki.org</a:t>
            </a:r>
            <a:endParaRPr lang="en-US" dirty="0" smtClean="0"/>
          </a:p>
          <a:p>
            <a:r>
              <a:rPr lang="ru-RU" dirty="0" smtClean="0"/>
              <a:t>После формирования повестки </a:t>
            </a:r>
            <a:r>
              <a:rPr lang="en-US" dirty="0" smtClean="0"/>
              <a:t>–</a:t>
            </a:r>
            <a:r>
              <a:rPr lang="ru-RU" dirty="0" smtClean="0"/>
              <a:t> открытый конкурс</a:t>
            </a:r>
          </a:p>
          <a:p>
            <a:r>
              <a:rPr lang="ru-RU" dirty="0"/>
              <a:t>Контроль внедрения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572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Грант ЕС</a:t>
            </a:r>
            <a:r>
              <a:rPr lang="en-US" smtClean="0"/>
              <a:t>: PROMITHEAS-4</a:t>
            </a:r>
            <a:endParaRPr lang="en-US" dirty="0"/>
          </a:p>
        </p:txBody>
      </p:sp>
      <p:pic>
        <p:nvPicPr>
          <p:cNvPr id="4" name="Content Placeholder 3" descr="Screen Shot 2014-12-08 at 1.56.5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129" r="-21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06765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fa.ru</a:t>
            </a:r>
            <a:r>
              <a:rPr lang="en-US" dirty="0"/>
              <a:t>/projects/</a:t>
            </a:r>
            <a:r>
              <a:rPr lang="en-US" dirty="0" err="1" smtClean="0"/>
              <a:t>rbes</a:t>
            </a:r>
            <a:endParaRPr lang="en-US" dirty="0" smtClean="0"/>
          </a:p>
          <a:p>
            <a:r>
              <a:rPr lang="en-US" dirty="0" err="1" smtClean="0"/>
              <a:t>ailyinsky@fa.ru</a:t>
            </a:r>
            <a:endParaRPr lang="ru-RU" dirty="0" smtClean="0"/>
          </a:p>
          <a:p>
            <a:r>
              <a:rPr lang="ru-RU" dirty="0" smtClean="0"/>
              <a:t>Англоязычный</a:t>
            </a:r>
            <a:r>
              <a:rPr lang="en-US" dirty="0" smtClean="0"/>
              <a:t>, </a:t>
            </a:r>
            <a:r>
              <a:rPr lang="ru-RU" dirty="0" smtClean="0"/>
              <a:t>с абстрактами на русском</a:t>
            </a:r>
          </a:p>
          <a:p>
            <a:r>
              <a:rPr lang="ru-RU" dirty="0" smtClean="0"/>
              <a:t>Ежеквартальный</a:t>
            </a:r>
          </a:p>
          <a:p>
            <a:r>
              <a:rPr lang="ru-RU" dirty="0" smtClean="0"/>
              <a:t>Рецензируемый</a:t>
            </a:r>
          </a:p>
          <a:p>
            <a:r>
              <a:rPr lang="ru-RU" dirty="0" smtClean="0"/>
              <a:t>Вышло 4 номера</a:t>
            </a:r>
            <a:endParaRPr lang="en-US" dirty="0" smtClean="0"/>
          </a:p>
          <a:p>
            <a:r>
              <a:rPr lang="en-US" dirty="0" smtClean="0"/>
              <a:t>SCOPUS </a:t>
            </a:r>
            <a:r>
              <a:rPr lang="ru-RU" dirty="0" smtClean="0"/>
              <a:t>через 2 года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1770" r="-11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47859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Вестник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0720" r="-1072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http://www.finance-bulletin.com/</a:t>
            </a:r>
            <a:endParaRPr lang="ru-RU" dirty="0" smtClean="0"/>
          </a:p>
          <a:p>
            <a:r>
              <a:rPr lang="ru-RU" dirty="0" smtClean="0"/>
              <a:t>Язык</a:t>
            </a:r>
            <a:r>
              <a:rPr lang="en-US" dirty="0" smtClean="0"/>
              <a:t>: </a:t>
            </a:r>
            <a:r>
              <a:rPr lang="ru-RU" dirty="0" smtClean="0"/>
              <a:t>русский</a:t>
            </a:r>
          </a:p>
          <a:p>
            <a:r>
              <a:rPr lang="en-US" dirty="0" smtClean="0"/>
              <a:t>6 </a:t>
            </a:r>
            <a:r>
              <a:rPr lang="en-US" dirty="0" err="1"/>
              <a:t>номеров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 smtClean="0"/>
              <a:t>год</a:t>
            </a:r>
            <a:r>
              <a:rPr lang="en-US" dirty="0" smtClean="0"/>
              <a:t>, </a:t>
            </a:r>
            <a:r>
              <a:rPr lang="ru-RU" dirty="0" smtClean="0"/>
              <a:t>с 1992 года</a:t>
            </a:r>
          </a:p>
          <a:p>
            <a:r>
              <a:rPr lang="ru-RU" dirty="0" smtClean="0"/>
              <a:t>Через 2 года </a:t>
            </a:r>
            <a:r>
              <a:rPr lang="en-US" dirty="0" smtClean="0"/>
              <a:t>- </a:t>
            </a:r>
            <a:r>
              <a:rPr lang="ru-RU" dirty="0" smtClean="0"/>
              <a:t>в </a:t>
            </a:r>
            <a:r>
              <a:rPr lang="en-US" dirty="0" smtClean="0"/>
              <a:t>SCOPUS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215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Вебинары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“Markets and policy under economic, social and </a:t>
            </a:r>
            <a:r>
              <a:rPr lang="en-US" dirty="0" smtClean="0"/>
              <a:t>natural</a:t>
            </a:r>
            <a:r>
              <a:rPr lang="ru-RU" dirty="0" smtClean="0"/>
              <a:t> </a:t>
            </a:r>
            <a:r>
              <a:rPr lang="en-US" dirty="0" smtClean="0"/>
              <a:t>turbulence”</a:t>
            </a:r>
            <a:endParaRPr lang="ru-RU" dirty="0" smtClean="0"/>
          </a:p>
          <a:p>
            <a:r>
              <a:rPr lang="ru-RU" dirty="0" smtClean="0"/>
              <a:t>Ежемесячные</a:t>
            </a:r>
          </a:p>
          <a:p>
            <a:r>
              <a:rPr lang="en-US" dirty="0" smtClean="0"/>
              <a:t>ivlukashenko@fa.ru</a:t>
            </a:r>
          </a:p>
          <a:p>
            <a:r>
              <a:rPr lang="ru-RU" dirty="0" smtClean="0"/>
              <a:t>Москва + регионы + зарубежье</a:t>
            </a:r>
          </a:p>
          <a:p>
            <a:r>
              <a:rPr lang="en-US" dirty="0" err="1" smtClean="0"/>
              <a:t>Lync</a:t>
            </a:r>
            <a:endParaRPr lang="en-US" dirty="0" smtClean="0"/>
          </a:p>
          <a:p>
            <a:r>
              <a:rPr lang="en-US" dirty="0" smtClean="0"/>
              <a:t>15 </a:t>
            </a:r>
            <a:r>
              <a:rPr lang="ru-RU" dirty="0" smtClean="0"/>
              <a:t>минут доклад + 10 минут обсуждение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174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2-08 at 9.55.1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673" r="-12673"/>
          <a:stretch>
            <a:fillRect/>
          </a:stretch>
        </p:blipFill>
        <p:spPr>
          <a:xfrm>
            <a:off x="-697592" y="222598"/>
            <a:ext cx="10928331" cy="6010161"/>
          </a:xfrm>
        </p:spPr>
      </p:pic>
    </p:spTree>
    <p:extLst>
      <p:ext uri="{BB962C8B-B14F-4D97-AF65-F5344CB8AC3E}">
        <p14:creationId xmlns:p14="http://schemas.microsoft.com/office/powerpoint/2010/main" xmlns="" val="2424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Настоящее состояние дел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Дисбалансы в публикационной активности</a:t>
            </a:r>
          </a:p>
          <a:p>
            <a:pPr lvl="1"/>
            <a:r>
              <a:rPr lang="en-US" dirty="0" smtClean="0"/>
              <a:t>Quantitative/qualitative</a:t>
            </a:r>
          </a:p>
          <a:p>
            <a:pPr lvl="1"/>
            <a:r>
              <a:rPr lang="en-US" dirty="0" err="1" smtClean="0"/>
              <a:t>Т</a:t>
            </a:r>
            <a:r>
              <a:rPr lang="ru-RU" dirty="0" err="1" smtClean="0"/>
              <a:t>ематика</a:t>
            </a:r>
            <a:r>
              <a:rPr lang="ru-RU" dirty="0" smtClean="0"/>
              <a:t> </a:t>
            </a:r>
          </a:p>
          <a:p>
            <a:pPr lvl="1"/>
            <a:r>
              <a:rPr lang="en-US" dirty="0" smtClean="0"/>
              <a:t>Scopus/</a:t>
            </a:r>
            <a:r>
              <a:rPr lang="ru-RU" dirty="0" smtClean="0"/>
              <a:t>РИНЦ</a:t>
            </a:r>
            <a:r>
              <a:rPr lang="en-US" dirty="0" smtClean="0"/>
              <a:t>/</a:t>
            </a:r>
            <a:r>
              <a:rPr lang="en-US" dirty="0" err="1" smtClean="0"/>
              <a:t>noname</a:t>
            </a:r>
            <a:endParaRPr lang="ru-RU" dirty="0" smtClean="0"/>
          </a:p>
          <a:p>
            <a:r>
              <a:rPr lang="ru-RU" dirty="0"/>
              <a:t>Неэффективный диалог </a:t>
            </a:r>
          </a:p>
          <a:p>
            <a:pPr lvl="1"/>
            <a:r>
              <a:rPr lang="ru-RU" dirty="0"/>
              <a:t>бизнес</a:t>
            </a:r>
          </a:p>
          <a:p>
            <a:pPr lvl="1"/>
            <a:r>
              <a:rPr lang="ru-RU" dirty="0"/>
              <a:t>государство</a:t>
            </a:r>
          </a:p>
          <a:p>
            <a:pPr lvl="1"/>
            <a:r>
              <a:rPr lang="ru-RU" dirty="0"/>
              <a:t>наука</a:t>
            </a:r>
          </a:p>
          <a:p>
            <a:pPr lvl="1"/>
            <a:r>
              <a:rPr lang="ru-RU" dirty="0"/>
              <a:t>внутренний</a:t>
            </a:r>
          </a:p>
          <a:p>
            <a:r>
              <a:rPr lang="ru-RU" dirty="0"/>
              <a:t>Узкая специализация команд</a:t>
            </a:r>
          </a:p>
          <a:p>
            <a:r>
              <a:rPr lang="ru-RU" dirty="0" smtClean="0"/>
              <a:t>Неявное знание</a:t>
            </a:r>
          </a:p>
          <a:p>
            <a:pPr lvl="1"/>
            <a:r>
              <a:rPr lang="en-US" dirty="0" err="1" smtClean="0"/>
              <a:t>Н</a:t>
            </a:r>
            <a:r>
              <a:rPr lang="ru-RU" dirty="0" err="1" smtClean="0"/>
              <a:t>аучное</a:t>
            </a:r>
            <a:endParaRPr lang="ru-RU" dirty="0" smtClean="0"/>
          </a:p>
          <a:p>
            <a:pPr lvl="1"/>
            <a:r>
              <a:rPr lang="en-US" dirty="0" err="1" smtClean="0"/>
              <a:t>М</a:t>
            </a:r>
            <a:r>
              <a:rPr lang="ru-RU" dirty="0" err="1" smtClean="0"/>
              <a:t>етаинформация</a:t>
            </a:r>
            <a:endParaRPr lang="ru-RU" dirty="0" smtClean="0"/>
          </a:p>
          <a:p>
            <a:r>
              <a:rPr lang="ru-RU" dirty="0" smtClean="0"/>
              <a:t>«Слабые» аспиранты и магистры</a:t>
            </a:r>
            <a:r>
              <a:rPr lang="en-US" dirty="0" smtClean="0"/>
              <a:t>: </a:t>
            </a:r>
            <a:r>
              <a:rPr lang="ru-RU" dirty="0" smtClean="0"/>
              <a:t>размытые цели</a:t>
            </a:r>
            <a:r>
              <a:rPr lang="en-US" dirty="0" smtClean="0"/>
              <a:t>, </a:t>
            </a:r>
            <a:r>
              <a:rPr lang="ru-RU" dirty="0" smtClean="0"/>
              <a:t>нехватка времени и квалификации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563752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Вебинар</a:t>
            </a:r>
            <a:r>
              <a:rPr lang="ru-RU" dirty="0" smtClean="0"/>
              <a:t> 22.12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O.S.Garanina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M.Yu.Romanovsky</a:t>
            </a:r>
            <a:r>
              <a:rPr lang="en-US" dirty="0"/>
              <a:t>. (General Physics Institute </a:t>
            </a:r>
            <a:r>
              <a:rPr lang="ru-RU" dirty="0" smtClean="0"/>
              <a:t>  </a:t>
            </a:r>
            <a:r>
              <a:rPr lang="en-US" dirty="0" smtClean="0"/>
              <a:t>of </a:t>
            </a:r>
            <a:r>
              <a:rPr lang="en-US" dirty="0"/>
              <a:t>the Russian Academy of Sciences). Boltzmann distribution with </a:t>
            </a:r>
            <a:r>
              <a:rPr lang="ru-RU" dirty="0" smtClean="0"/>
              <a:t> </a:t>
            </a:r>
            <a:r>
              <a:rPr lang="en-US" dirty="0" smtClean="0"/>
              <a:t>power </a:t>
            </a:r>
            <a:r>
              <a:rPr lang="en-US" dirty="0"/>
              <a:t>law tails: new  multi-parametric analytical approximations </a:t>
            </a:r>
            <a:r>
              <a:rPr lang="ru-RU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new cars sells and for known distributions of  income and </a:t>
            </a:r>
            <a:r>
              <a:rPr lang="ru-RU" dirty="0" smtClean="0"/>
              <a:t> </a:t>
            </a:r>
            <a:r>
              <a:rPr lang="en-US" dirty="0" smtClean="0"/>
              <a:t>wealth</a:t>
            </a:r>
            <a:r>
              <a:rPr lang="en-US" dirty="0"/>
              <a:t>. </a:t>
            </a:r>
            <a:r>
              <a:rPr lang="en-US" dirty="0" err="1"/>
              <a:t>Physica</a:t>
            </a:r>
            <a:r>
              <a:rPr lang="en-US" dirty="0"/>
              <a:t> A (accepted</a:t>
            </a:r>
            <a:r>
              <a:rPr lang="en-US" dirty="0" smtClean="0"/>
              <a:t>)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Borodkin</a:t>
            </a:r>
            <a:r>
              <a:rPr lang="en-US" dirty="0" smtClean="0"/>
              <a:t> </a:t>
            </a:r>
            <a:r>
              <a:rPr lang="en-US" dirty="0"/>
              <a:t>L. (Head of Informatics in History department, Moscow S</a:t>
            </a:r>
            <a:r>
              <a:rPr lang="en-US" dirty="0" smtClean="0"/>
              <a:t>tate </a:t>
            </a:r>
            <a:r>
              <a:rPr lang="en-US" dirty="0"/>
              <a:t>University), "How </a:t>
            </a:r>
            <a:r>
              <a:rPr lang="en-US" dirty="0" err="1"/>
              <a:t>synergetics</a:t>
            </a:r>
            <a:r>
              <a:rPr lang="en-US" dirty="0"/>
              <a:t> model processes in history and </a:t>
            </a:r>
            <a:r>
              <a:rPr lang="en-US" dirty="0" smtClean="0"/>
              <a:t> economy”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M.Dubovikov</a:t>
            </a:r>
            <a:r>
              <a:rPr lang="en-US" dirty="0" smtClean="0"/>
              <a:t> </a:t>
            </a:r>
            <a:r>
              <a:rPr lang="en-US" dirty="0"/>
              <a:t>M., (FIAN - Institute of Physics, Russian Academy </a:t>
            </a:r>
            <a:r>
              <a:rPr lang="en-US" dirty="0" smtClean="0"/>
              <a:t>of </a:t>
            </a:r>
            <a:r>
              <a:rPr lang="en-US" dirty="0"/>
              <a:t>Science), B. </a:t>
            </a:r>
            <a:r>
              <a:rPr lang="en-US" dirty="0" err="1"/>
              <a:t>Poutko</a:t>
            </a:r>
            <a:r>
              <a:rPr lang="en-US" dirty="0"/>
              <a:t>, A. </a:t>
            </a:r>
            <a:r>
              <a:rPr lang="en-US" dirty="0" err="1"/>
              <a:t>Didenko</a:t>
            </a:r>
            <a:r>
              <a:rPr lang="en-US" dirty="0"/>
              <a:t> (Financial University under the </a:t>
            </a:r>
            <a:r>
              <a:rPr lang="en-US" dirty="0" smtClean="0"/>
              <a:t> Government </a:t>
            </a:r>
            <a:r>
              <a:rPr lang="en-US" dirty="0"/>
              <a:t>of Russian Federation), "Using new fractal </a:t>
            </a:r>
            <a:r>
              <a:rPr lang="en-US" dirty="0" smtClean="0"/>
              <a:t> characteristics </a:t>
            </a:r>
            <a:r>
              <a:rPr lang="en-US" dirty="0"/>
              <a:t>of financial time series for volatility forecasting"</a:t>
            </a:r>
          </a:p>
        </p:txBody>
      </p:sp>
    </p:spTree>
    <p:extLst>
      <p:ext uri="{BB962C8B-B14F-4D97-AF65-F5344CB8AC3E}">
        <p14:creationId xmlns:p14="http://schemas.microsoft.com/office/powerpoint/2010/main" xmlns="" val="5161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9026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938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4891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Научная деятельность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06024304"/>
              </p:ext>
            </p:extLst>
          </p:nvPr>
        </p:nvGraphicFramePr>
        <p:xfrm>
          <a:off x="457200" y="1600200"/>
          <a:ext cx="8230420" cy="2895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3174"/>
                <a:gridCol w="3057246"/>
              </a:tblGrid>
              <a:tr h="55285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Наименование показателя</a:t>
                      </a:r>
                      <a:endParaRPr lang="en-US" sz="2400" dirty="0"/>
                    </a:p>
                  </a:txBody>
                  <a:tcPr marL="99480" marR="9948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9480" marR="99480"/>
                </a:tc>
              </a:tr>
              <a:tr h="5855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Численность</a:t>
                      </a:r>
                      <a:r>
                        <a:rPr lang="ru-RU" sz="2400" baseline="0" dirty="0" smtClean="0"/>
                        <a:t> сотрудников</a:t>
                      </a:r>
                      <a:endParaRPr lang="en-US" sz="2400" dirty="0" smtClean="0"/>
                    </a:p>
                  </a:txBody>
                  <a:tcPr marL="99480" marR="9948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2536</a:t>
                      </a:r>
                      <a:endParaRPr lang="en-US" sz="2400" dirty="0"/>
                    </a:p>
                  </a:txBody>
                  <a:tcPr marL="99480" marR="99480"/>
                </a:tc>
              </a:tr>
              <a:tr h="58556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Количество</a:t>
                      </a:r>
                      <a:r>
                        <a:rPr lang="ru-RU" sz="2400" baseline="0" dirty="0" smtClean="0"/>
                        <a:t> статей  в </a:t>
                      </a:r>
                      <a:r>
                        <a:rPr lang="en-US" sz="2400" baseline="0" dirty="0" smtClean="0"/>
                        <a:t>SCOPUS</a:t>
                      </a:r>
                      <a:endParaRPr lang="en-US" sz="2400" dirty="0"/>
                    </a:p>
                  </a:txBody>
                  <a:tcPr marL="99480" marR="9948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137</a:t>
                      </a:r>
                      <a:endParaRPr lang="en-US" sz="2400" dirty="0"/>
                    </a:p>
                  </a:txBody>
                  <a:tcPr marL="99480" marR="99480"/>
                </a:tc>
              </a:tr>
              <a:tr h="5855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Общий объем НИОКР</a:t>
                      </a:r>
                      <a:r>
                        <a:rPr lang="ru-RU" sz="2400" baseline="0" dirty="0" smtClean="0"/>
                        <a:t> в 2013</a:t>
                      </a:r>
                      <a:r>
                        <a:rPr lang="en-US" sz="2400" baseline="0" dirty="0" smtClean="0"/>
                        <a:t>,</a:t>
                      </a:r>
                      <a:r>
                        <a:rPr lang="ru-RU" sz="2400" baseline="0" dirty="0" smtClean="0"/>
                        <a:t> руб.</a:t>
                      </a:r>
                      <a:endParaRPr lang="en-US" sz="2400" dirty="0" smtClean="0"/>
                    </a:p>
                  </a:txBody>
                  <a:tcPr marL="99480" marR="9948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206 029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700</a:t>
                      </a:r>
                      <a:endParaRPr lang="en-US" sz="2400" dirty="0"/>
                    </a:p>
                  </a:txBody>
                  <a:tcPr marL="99480" marR="99480"/>
                </a:tc>
              </a:tr>
              <a:tr h="5855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</a:t>
                      </a:r>
                      <a:r>
                        <a:rPr lang="ru-RU" sz="2400" baseline="0" dirty="0" smtClean="0"/>
                        <a:t>олученные в 2013 гранты</a:t>
                      </a:r>
                      <a:endParaRPr lang="en-US" sz="2400" dirty="0" smtClean="0"/>
                    </a:p>
                  </a:txBody>
                  <a:tcPr marL="99480" marR="9948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 marL="99480" marR="994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244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Публикации (</a:t>
            </a:r>
            <a:r>
              <a:rPr lang="en-US" dirty="0" smtClean="0"/>
              <a:t>SCOPUS)</a:t>
            </a:r>
            <a:endParaRPr lang="en-US" dirty="0"/>
          </a:p>
        </p:txBody>
      </p:sp>
      <p:pic>
        <p:nvPicPr>
          <p:cNvPr id="6" name="Content Placeholder 5" descr="Screen Shot 2014-12-08 at 1.21.29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0737" b="-10737"/>
          <a:stretch>
            <a:fillRect/>
          </a:stretch>
        </p:blipFill>
        <p:spPr/>
      </p:pic>
      <p:pic>
        <p:nvPicPr>
          <p:cNvPr id="7" name="Content Placeholder 6" descr="Screen Shot 2014-12-08 at 1.21.36 A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66014" b="-66014"/>
          <a:stretch>
            <a:fillRect/>
          </a:stretch>
        </p:blipFill>
        <p:spPr>
          <a:xfrm>
            <a:off x="4648200" y="709445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xmlns="" val="145048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Calibri" charset="0"/>
              </a:rPr>
              <a:t>Темы семинаров</a:t>
            </a:r>
            <a:endParaRPr lang="en-US" dirty="0">
              <a:latin typeface="Calibri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Thompson-</a:t>
            </a:r>
            <a:r>
              <a:rPr lang="en-US" dirty="0" smtClean="0">
                <a:latin typeface="Calibri" charset="0"/>
              </a:rPr>
              <a:t>Reuters</a:t>
            </a:r>
            <a:r>
              <a:rPr lang="ru-RU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Emerging Research Trends</a:t>
            </a:r>
          </a:p>
          <a:p>
            <a:pPr eaLnBrk="1" hangingPunct="1"/>
            <a:r>
              <a:rPr lang="en-US" dirty="0">
                <a:latin typeface="Calibri" charset="0"/>
              </a:rPr>
              <a:t>10 000 000 articles spanning 10 years</a:t>
            </a:r>
          </a:p>
          <a:p>
            <a:pPr eaLnBrk="1" hangingPunct="1"/>
            <a:r>
              <a:rPr lang="en-US" dirty="0">
                <a:latin typeface="Calibri" charset="0"/>
              </a:rPr>
              <a:t>Peer-reviewed journals</a:t>
            </a:r>
          </a:p>
          <a:p>
            <a:pPr eaLnBrk="1" hangingPunct="1"/>
            <a:r>
              <a:rPr lang="en-US" dirty="0">
                <a:latin typeface="Calibri" charset="0"/>
              </a:rPr>
              <a:t>Most cited papers</a:t>
            </a:r>
          </a:p>
          <a:p>
            <a:pPr eaLnBrk="1" hangingPunct="1"/>
            <a:r>
              <a:rPr lang="en-US" dirty="0">
                <a:latin typeface="Calibri" charset="0"/>
              </a:rPr>
              <a:t>Citation “clusters”</a:t>
            </a:r>
          </a:p>
          <a:p>
            <a:pPr eaLnBrk="1" hangingPunct="1"/>
            <a:r>
              <a:rPr lang="en-US" dirty="0">
                <a:latin typeface="Calibri" charset="0"/>
              </a:rPr>
              <a:t>About 150 “research fronts”</a:t>
            </a:r>
          </a:p>
        </p:txBody>
      </p:sp>
    </p:spTree>
    <p:extLst>
      <p:ext uri="{BB962C8B-B14F-4D97-AF65-F5344CB8AC3E}">
        <p14:creationId xmlns:p14="http://schemas.microsoft.com/office/powerpoint/2010/main" xmlns="" val="320011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Б</a:t>
            </a:r>
            <a:r>
              <a:rPr lang="ru-RU" dirty="0" smtClean="0"/>
              <a:t>аза знаний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44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Finlabwiki.org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Инструмент для совместной работы в распределенных группах</a:t>
            </a:r>
            <a:br>
              <a:rPr lang="ru-RU" dirty="0" smtClean="0"/>
            </a:br>
            <a:r>
              <a:rPr lang="ru-RU" dirty="0" smtClean="0"/>
              <a:t>над научными проблемами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200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это такое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База знаний на основе технологии википедии</a:t>
            </a:r>
          </a:p>
          <a:p>
            <a:pPr lvl="1"/>
            <a:r>
              <a:rPr lang="ru-RU" dirty="0" smtClean="0"/>
              <a:t>Контроль версий (любую правку можно откатить)</a:t>
            </a:r>
          </a:p>
          <a:p>
            <a:pPr lvl="1"/>
            <a:r>
              <a:rPr lang="ru-RU" dirty="0" smtClean="0"/>
              <a:t>«Ризоматическая» структура = огромная гибкость</a:t>
            </a:r>
          </a:p>
          <a:p>
            <a:pPr lvl="1"/>
            <a:r>
              <a:rPr lang="ru-RU" dirty="0" smtClean="0"/>
              <a:t>Но у нас ризома ограничена принятыми нами правилами</a:t>
            </a:r>
          </a:p>
          <a:p>
            <a:r>
              <a:rPr lang="ru-RU" dirty="0" smtClean="0"/>
              <a:t>Инструмент для групповой удаленной работы над исследовательскими проектами</a:t>
            </a:r>
          </a:p>
          <a:p>
            <a:r>
              <a:rPr lang="ru-RU" dirty="0" smtClean="0"/>
              <a:t>Инструмент для учета исследовательских проблем и контроля выполнения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40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Требуемое состояние дел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Актуальность повестки</a:t>
            </a:r>
            <a:r>
              <a:rPr lang="en-US" dirty="0" smtClean="0"/>
              <a:t>: </a:t>
            </a:r>
            <a:r>
              <a:rPr lang="ru-RU" dirty="0" smtClean="0"/>
              <a:t>гранты</a:t>
            </a:r>
            <a:r>
              <a:rPr lang="en-US" dirty="0" smtClean="0"/>
              <a:t>, </a:t>
            </a:r>
            <a:r>
              <a:rPr lang="ru-RU" dirty="0" smtClean="0"/>
              <a:t>публикации</a:t>
            </a:r>
            <a:r>
              <a:rPr lang="en-US" dirty="0" smtClean="0"/>
              <a:t>, </a:t>
            </a:r>
            <a:r>
              <a:rPr lang="ru-RU" dirty="0" smtClean="0"/>
              <a:t>заказы</a:t>
            </a:r>
            <a:endParaRPr lang="en-US" dirty="0" smtClean="0"/>
          </a:p>
          <a:p>
            <a:r>
              <a:rPr lang="ru-RU" dirty="0" err="1"/>
              <a:t>Междисциплинарность</a:t>
            </a:r>
            <a:endParaRPr lang="ru-RU" dirty="0"/>
          </a:p>
          <a:p>
            <a:r>
              <a:rPr lang="en-US" dirty="0"/>
              <a:t>Reproducible research</a:t>
            </a:r>
          </a:p>
          <a:p>
            <a:r>
              <a:rPr lang="ru-RU" dirty="0" smtClean="0"/>
              <a:t>Действие не повторяется дважды</a:t>
            </a:r>
          </a:p>
          <a:p>
            <a:r>
              <a:rPr lang="ru-RU" dirty="0" smtClean="0"/>
              <a:t>Личная ответственность исполнителей</a:t>
            </a:r>
            <a:endParaRPr lang="en-US" dirty="0" smtClean="0"/>
          </a:p>
          <a:p>
            <a:r>
              <a:rPr lang="ru-RU" dirty="0" smtClean="0"/>
              <a:t>«</a:t>
            </a:r>
            <a:r>
              <a:rPr lang="ru-RU" dirty="0"/>
              <a:t>Слабые» исследователи + менеджмент = сильный </a:t>
            </a:r>
            <a:r>
              <a:rPr lang="ru-RU" dirty="0" smtClean="0"/>
              <a:t>результат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9306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создания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База знаний</a:t>
            </a:r>
            <a:r>
              <a:rPr lang="en-US" dirty="0" smtClean="0"/>
              <a:t>: </a:t>
            </a:r>
            <a:endParaRPr lang="ru-RU" dirty="0" smtClean="0"/>
          </a:p>
          <a:p>
            <a:pPr lvl="1"/>
            <a:r>
              <a:rPr lang="ru-RU" dirty="0" smtClean="0"/>
              <a:t>созданное знание остается в университете</a:t>
            </a:r>
            <a:r>
              <a:rPr lang="en-US" dirty="0" smtClean="0"/>
              <a:t>, </a:t>
            </a:r>
            <a:endParaRPr lang="ru-RU" dirty="0" smtClean="0"/>
          </a:p>
          <a:p>
            <a:pPr lvl="1"/>
            <a:r>
              <a:rPr lang="ru-RU" dirty="0"/>
              <a:t>п</a:t>
            </a:r>
            <a:r>
              <a:rPr lang="ru-RU" dirty="0" smtClean="0"/>
              <a:t>родвижение исследователей-создателей знания</a:t>
            </a:r>
            <a:r>
              <a:rPr lang="en-US" dirty="0" smtClean="0"/>
              <a:t>,</a:t>
            </a:r>
            <a:endParaRPr lang="ru-RU" dirty="0" smtClean="0"/>
          </a:p>
          <a:p>
            <a:pPr lvl="1"/>
            <a:r>
              <a:rPr lang="ru-RU" dirty="0" smtClean="0"/>
              <a:t>открыто для повторного использования</a:t>
            </a:r>
            <a:r>
              <a:rPr lang="en-US" dirty="0" smtClean="0"/>
              <a:t>, </a:t>
            </a:r>
            <a:endParaRPr lang="ru-RU" dirty="0"/>
          </a:p>
          <a:p>
            <a:pPr lvl="1"/>
            <a:r>
              <a:rPr lang="ru-RU" dirty="0" smtClean="0"/>
              <a:t>повышается цитируемость</a:t>
            </a:r>
            <a:r>
              <a:rPr lang="en-US" dirty="0" smtClean="0"/>
              <a:t>,</a:t>
            </a:r>
            <a:endParaRPr lang="ru-RU" dirty="0" smtClean="0"/>
          </a:p>
          <a:p>
            <a:pPr lvl="1"/>
            <a:r>
              <a:rPr lang="ru-RU" dirty="0" smtClean="0"/>
              <a:t>повышается связность исследования</a:t>
            </a:r>
            <a:r>
              <a:rPr lang="en-US" dirty="0" smtClean="0"/>
              <a:t>,</a:t>
            </a:r>
          </a:p>
          <a:p>
            <a:pPr lvl="1"/>
            <a:r>
              <a:rPr lang="ru-RU" dirty="0" smtClean="0"/>
              <a:t>при массовом использовании можно находить неожиданные простые решения</a:t>
            </a:r>
            <a:r>
              <a:rPr lang="en-US" dirty="0" smtClean="0"/>
              <a:t>, </a:t>
            </a:r>
            <a:r>
              <a:rPr lang="ru-RU" dirty="0" smtClean="0"/>
              <a:t>выполненные другими командами.</a:t>
            </a:r>
          </a:p>
          <a:p>
            <a:r>
              <a:rPr lang="ru-RU" dirty="0" smtClean="0"/>
              <a:t>Средство постановки задач и контроля выполнения</a:t>
            </a:r>
            <a:r>
              <a:rPr lang="en-US" dirty="0" smtClean="0"/>
              <a:t>:</a:t>
            </a:r>
            <a:endParaRPr lang="ru-RU" dirty="0" smtClean="0"/>
          </a:p>
          <a:p>
            <a:pPr marL="514350" lvl="2">
              <a:spcBef>
                <a:spcPts val="750"/>
              </a:spcBef>
            </a:pPr>
            <a:r>
              <a:rPr lang="ru-RU" dirty="0" smtClean="0"/>
              <a:t>большой и сложный проект можно разбить на много маленьких и выполнить силами слабых исследователей</a:t>
            </a:r>
          </a:p>
          <a:p>
            <a:pPr marL="514350" lvl="2">
              <a:spcBef>
                <a:spcPts val="750"/>
              </a:spcBef>
            </a:pPr>
            <a:r>
              <a:rPr lang="ru-RU" dirty="0" smtClean="0"/>
              <a:t>исследователи могут быть распределены территориально</a:t>
            </a:r>
          </a:p>
          <a:p>
            <a:pPr marL="857250" lvl="3">
              <a:spcBef>
                <a:spcPts val="750"/>
              </a:spcBef>
            </a:pPr>
            <a:r>
              <a:rPr lang="ru-RU" dirty="0" smtClean="0"/>
              <a:t>студент или аспирант в зарубежной стажировке</a:t>
            </a:r>
          </a:p>
          <a:p>
            <a:pPr marL="857250" lvl="3">
              <a:spcBef>
                <a:spcPts val="750"/>
              </a:spcBef>
            </a:pPr>
            <a:r>
              <a:rPr lang="ru-RU" dirty="0" smtClean="0"/>
              <a:t>«занятой» магистр последнего года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16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устроено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Закрытая регистрация (ручное подтверждение)</a:t>
            </a:r>
          </a:p>
          <a:p>
            <a:r>
              <a:rPr lang="ru-RU" dirty="0" smtClean="0"/>
              <a:t>Два вида пользователей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</a:p>
          <a:p>
            <a:pPr lvl="1"/>
            <a:r>
              <a:rPr lang="ru-RU" dirty="0" smtClean="0"/>
              <a:t>«старшие исследователи» (условно - профессора)</a:t>
            </a:r>
            <a:r>
              <a:rPr lang="en-US" dirty="0" smtClean="0"/>
              <a:t>, </a:t>
            </a:r>
            <a:endParaRPr lang="ru-RU" dirty="0" smtClean="0"/>
          </a:p>
          <a:p>
            <a:pPr lvl="1"/>
            <a:r>
              <a:rPr lang="ru-RU" dirty="0" smtClean="0"/>
              <a:t>«младшие исследователи» (условно – студенты</a:t>
            </a:r>
            <a:r>
              <a:rPr lang="en-US" dirty="0" smtClean="0"/>
              <a:t>, </a:t>
            </a:r>
            <a:r>
              <a:rPr lang="ru-RU" dirty="0" smtClean="0"/>
              <a:t>аспиранты)</a:t>
            </a:r>
          </a:p>
          <a:p>
            <a:r>
              <a:rPr lang="ru-RU" dirty="0" smtClean="0"/>
              <a:t>В исследованиях участвуют </a:t>
            </a:r>
            <a:r>
              <a:rPr lang="ru-RU" b="1" dirty="0" smtClean="0"/>
              <a:t>все пользователи</a:t>
            </a:r>
          </a:p>
          <a:p>
            <a:r>
              <a:rPr lang="ru-RU" dirty="0" smtClean="0"/>
              <a:t>Но исследовательскую повестку определяют только «старшие»</a:t>
            </a:r>
          </a:p>
          <a:p>
            <a:r>
              <a:rPr lang="ru-RU" dirty="0" smtClean="0"/>
              <a:t>Младшие смотрят на открытые вопросы и принимают решение присоединиться </a:t>
            </a:r>
          </a:p>
          <a:p>
            <a:r>
              <a:rPr lang="ru-RU" dirty="0" smtClean="0"/>
              <a:t>Членство исследователя</a:t>
            </a:r>
            <a:r>
              <a:rPr lang="en-US" dirty="0" smtClean="0"/>
              <a:t>, </a:t>
            </a:r>
            <a:r>
              <a:rPr lang="ru-RU" dirty="0" smtClean="0"/>
              <a:t>не имеющего завершенного проекта в течении года</a:t>
            </a:r>
            <a:r>
              <a:rPr lang="en-US" dirty="0" smtClean="0"/>
              <a:t>, </a:t>
            </a:r>
            <a:r>
              <a:rPr lang="ru-RU" b="1" dirty="0" smtClean="0"/>
              <a:t>приостанавливается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1078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интерес участвовать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Может использоваться старшими исследователями для</a:t>
            </a:r>
          </a:p>
          <a:p>
            <a:r>
              <a:rPr lang="ru-RU" dirty="0" smtClean="0"/>
              <a:t>Постановки задач и контроля работ младших исследователей</a:t>
            </a:r>
          </a:p>
          <a:p>
            <a:pPr lvl="1"/>
            <a:r>
              <a:rPr lang="ru-RU" dirty="0" smtClean="0"/>
              <a:t>ВКР студентов</a:t>
            </a:r>
          </a:p>
          <a:p>
            <a:pPr lvl="1"/>
            <a:r>
              <a:rPr lang="ru-RU" dirty="0" smtClean="0"/>
              <a:t>Кандидатских диссертаций</a:t>
            </a:r>
          </a:p>
          <a:p>
            <a:r>
              <a:rPr lang="ru-RU" dirty="0" smtClean="0"/>
              <a:t>Совместного написания статей (в том числе – с зарубежными исследователями)</a:t>
            </a:r>
          </a:p>
          <a:p>
            <a:r>
              <a:rPr lang="ru-RU" dirty="0" smtClean="0"/>
              <a:t>Младшие исследователи выбирают проект и могут использовать его результат по усмотрению</a:t>
            </a:r>
          </a:p>
          <a:p>
            <a:pPr lvl="1"/>
            <a:r>
              <a:rPr lang="ru-RU" dirty="0" smtClean="0"/>
              <a:t>Самостоятельное выполнение ВКР</a:t>
            </a:r>
            <a:r>
              <a:rPr lang="en-US" dirty="0" smtClean="0"/>
              <a:t>, </a:t>
            </a:r>
            <a:r>
              <a:rPr lang="ru-RU" dirty="0" smtClean="0"/>
              <a:t>диссертаций</a:t>
            </a:r>
            <a:r>
              <a:rPr lang="en-US" dirty="0" smtClean="0"/>
              <a:t>, </a:t>
            </a:r>
            <a:r>
              <a:rPr lang="ru-RU" dirty="0" smtClean="0"/>
              <a:t>написание статей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49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Регистрация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1108" y="2226469"/>
            <a:ext cx="5801784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171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Запрос аккаунта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1108" y="2226469"/>
            <a:ext cx="5801784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62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Запрос аккаунта 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108" y="2226469"/>
            <a:ext cx="5801784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70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слова и тикеты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108" y="2226469"/>
            <a:ext cx="5801784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78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«тикет»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Тикет – это «задумка исследования»</a:t>
            </a:r>
          </a:p>
          <a:p>
            <a:r>
              <a:rPr lang="ru-RU" dirty="0" smtClean="0"/>
              <a:t>Он имеет </a:t>
            </a:r>
          </a:p>
          <a:p>
            <a:pPr lvl="1"/>
            <a:r>
              <a:rPr lang="ru-RU" dirty="0" smtClean="0"/>
              <a:t>четко определенную проблему</a:t>
            </a:r>
          </a:p>
          <a:p>
            <a:pPr lvl="1"/>
            <a:r>
              <a:rPr lang="ru-RU" dirty="0" smtClean="0"/>
              <a:t>Указание на базу данных или необходимость ее сделать</a:t>
            </a:r>
          </a:p>
          <a:p>
            <a:pPr lvl="1"/>
            <a:r>
              <a:rPr lang="ru-RU" dirty="0" smtClean="0"/>
              <a:t>Указание на метод (методы) или необходимость их разработать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99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Жизненный цикл тикета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ru-RU" dirty="0" smtClean="0"/>
              <a:t>Тикет создается Автором (старший исследователь)</a:t>
            </a:r>
          </a:p>
          <a:p>
            <a:pPr marL="342900" lvl="1" indent="0">
              <a:buNone/>
            </a:pPr>
            <a:r>
              <a:rPr lang="ru-RU" dirty="0" smtClean="0"/>
              <a:t>На этом этапе он виден только другим старшим исследователям</a:t>
            </a:r>
            <a:r>
              <a:rPr lang="en-US" dirty="0" smtClean="0"/>
              <a:t>, </a:t>
            </a:r>
            <a:r>
              <a:rPr lang="ru-RU" dirty="0" smtClean="0"/>
              <a:t>которые могут взяться за руководство этим тикетом. Как правило</a:t>
            </a:r>
            <a:r>
              <a:rPr lang="en-US" dirty="0" smtClean="0"/>
              <a:t>, </a:t>
            </a:r>
            <a:r>
              <a:rPr lang="ru-RU" dirty="0" smtClean="0"/>
              <a:t>Автор = Руководитель</a:t>
            </a:r>
            <a:r>
              <a:rPr lang="en-US" dirty="0" smtClean="0"/>
              <a:t>, </a:t>
            </a:r>
            <a:r>
              <a:rPr lang="ru-RU" dirty="0" smtClean="0"/>
              <a:t>но мы оставили возможность Автор != Руководитель</a:t>
            </a:r>
          </a:p>
          <a:p>
            <a:pPr marL="385763" indent="-385763">
              <a:buFont typeface="+mj-lt"/>
              <a:buAutoNum type="arabicPeriod"/>
            </a:pPr>
            <a:r>
              <a:rPr lang="ru-RU" dirty="0" smtClean="0"/>
              <a:t>Тикет принимается в руководство Руководителем (старшим исследователем)</a:t>
            </a:r>
          </a:p>
          <a:p>
            <a:pPr marL="342900" lvl="1" indent="0">
              <a:buNone/>
            </a:pPr>
            <a:r>
              <a:rPr lang="ru-RU" dirty="0" smtClean="0"/>
              <a:t>На этом этапе Руководитель создает из тикета Проект и назначает проекту статус проекта </a:t>
            </a:r>
            <a:r>
              <a:rPr lang="en-US" dirty="0" smtClean="0"/>
              <a:t>Newly Created. </a:t>
            </a:r>
            <a:r>
              <a:rPr lang="ru-RU" dirty="0" smtClean="0"/>
              <a:t>Руководитель может менять Проект</a:t>
            </a:r>
            <a:r>
              <a:rPr lang="en-US" dirty="0" smtClean="0"/>
              <a:t>, </a:t>
            </a:r>
            <a:r>
              <a:rPr lang="ru-RU" dirty="0" smtClean="0"/>
              <a:t>его план</a:t>
            </a:r>
            <a:r>
              <a:rPr lang="en-US" dirty="0" smtClean="0"/>
              <a:t>, </a:t>
            </a:r>
            <a:r>
              <a:rPr lang="ru-RU" dirty="0" smtClean="0"/>
              <a:t>постановку</a:t>
            </a:r>
            <a:r>
              <a:rPr lang="en-US" dirty="0" smtClean="0"/>
              <a:t>, </a:t>
            </a:r>
            <a:r>
              <a:rPr lang="ru-RU" dirty="0" smtClean="0"/>
              <a:t>базу данных. На этом этапе Младшие исследователи видят Проект и могут подавать заявки на присоединение к нему.</a:t>
            </a:r>
          </a:p>
          <a:p>
            <a:pPr marL="385763" indent="-385763">
              <a:buFont typeface="+mj-lt"/>
              <a:buAutoNum type="arabicPeriod"/>
            </a:pPr>
            <a:r>
              <a:rPr lang="ru-RU" dirty="0" smtClean="0"/>
              <a:t>Когда Проект полностью готов</a:t>
            </a:r>
            <a:r>
              <a:rPr lang="en-US" dirty="0" smtClean="0"/>
              <a:t>, </a:t>
            </a:r>
            <a:r>
              <a:rPr lang="ru-RU" dirty="0" smtClean="0"/>
              <a:t>Руководитель назначает статус проекта </a:t>
            </a:r>
            <a:r>
              <a:rPr lang="en-US" dirty="0" smtClean="0"/>
              <a:t>Open. </a:t>
            </a:r>
            <a:endParaRPr lang="ru-RU" dirty="0"/>
          </a:p>
          <a:p>
            <a:pPr marL="342900" lvl="1" indent="0">
              <a:buNone/>
            </a:pPr>
            <a:r>
              <a:rPr lang="ru-RU" dirty="0" smtClean="0"/>
              <a:t>Он подтверждает заявки Младших на работу над проектом</a:t>
            </a:r>
            <a:r>
              <a:rPr lang="en-US" dirty="0" smtClean="0"/>
              <a:t>, </a:t>
            </a:r>
            <a:r>
              <a:rPr lang="ru-RU" dirty="0" smtClean="0"/>
              <a:t>и дает старт работе над проектом. Но статус </a:t>
            </a:r>
            <a:r>
              <a:rPr lang="en-US" dirty="0" smtClean="0"/>
              <a:t>Open </a:t>
            </a:r>
            <a:r>
              <a:rPr lang="ru-RU" dirty="0" smtClean="0"/>
              <a:t>означает что новые исследователи еще могут присоединиться. </a:t>
            </a:r>
          </a:p>
          <a:p>
            <a:pPr marL="385763" indent="-385763">
              <a:buFont typeface="+mj-lt"/>
              <a:buAutoNum type="arabicPeriod"/>
            </a:pPr>
            <a:r>
              <a:rPr lang="ru-RU" dirty="0" smtClean="0"/>
              <a:t>Когда Руководитель считает нужным</a:t>
            </a:r>
            <a:r>
              <a:rPr lang="en-US" dirty="0" smtClean="0"/>
              <a:t>, </a:t>
            </a:r>
            <a:r>
              <a:rPr lang="ru-RU" dirty="0" smtClean="0"/>
              <a:t>Проекту присваивается статус </a:t>
            </a:r>
            <a:r>
              <a:rPr lang="en-US" dirty="0" smtClean="0"/>
              <a:t>In Progress</a:t>
            </a:r>
            <a:endParaRPr lang="ru-RU" dirty="0" smtClean="0"/>
          </a:p>
          <a:p>
            <a:pPr marL="342900" lvl="1" indent="0">
              <a:buNone/>
            </a:pPr>
            <a:r>
              <a:rPr lang="ru-RU" dirty="0" smtClean="0"/>
              <a:t>Проект еще не выполен</a:t>
            </a:r>
            <a:r>
              <a:rPr lang="en-US" dirty="0" smtClean="0"/>
              <a:t>, </a:t>
            </a:r>
            <a:r>
              <a:rPr lang="ru-RU" dirty="0" smtClean="0"/>
              <a:t>но прием исследователей в команду закрыт.</a:t>
            </a:r>
          </a:p>
          <a:p>
            <a:pPr marL="385763" indent="-385763">
              <a:buFont typeface="+mj-lt"/>
              <a:buAutoNum type="arabicPeriod"/>
            </a:pPr>
            <a:r>
              <a:rPr lang="ru-RU" dirty="0" smtClean="0"/>
              <a:t>Когда цели Проекта выполнены</a:t>
            </a:r>
            <a:r>
              <a:rPr lang="en-US" dirty="0" smtClean="0"/>
              <a:t>, </a:t>
            </a:r>
            <a:r>
              <a:rPr lang="ru-RU" dirty="0" smtClean="0"/>
              <a:t>ему присваивается статус </a:t>
            </a:r>
            <a:r>
              <a:rPr lang="en-US" dirty="0" smtClean="0"/>
              <a:t>Closed. </a:t>
            </a:r>
            <a:r>
              <a:rPr lang="ru-RU" dirty="0" smtClean="0"/>
              <a:t>По правилам нашей Вики</a:t>
            </a:r>
            <a:r>
              <a:rPr lang="en-US" dirty="0" smtClean="0"/>
              <a:t>, </a:t>
            </a:r>
            <a:r>
              <a:rPr lang="ru-RU" dirty="0" smtClean="0"/>
              <a:t>вместо одного тикета взятого из Вики</a:t>
            </a:r>
            <a:r>
              <a:rPr lang="en-US" dirty="0" smtClean="0"/>
              <a:t>, </a:t>
            </a:r>
            <a:r>
              <a:rPr lang="ru-RU" dirty="0" smtClean="0"/>
              <a:t>команда (Руководитель) предлагает не менее двух новых</a:t>
            </a:r>
            <a:r>
              <a:rPr lang="en-US" dirty="0" smtClean="0"/>
              <a:t>,</a:t>
            </a:r>
            <a:r>
              <a:rPr lang="ru-RU" dirty="0" smtClean="0"/>
              <a:t> наследующих данному. 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991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можно делать с тикетом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Тикет имеет сколько угодно «родителей» и «детей»</a:t>
            </a:r>
          </a:p>
          <a:p>
            <a:r>
              <a:rPr lang="ru-RU" dirty="0" smtClean="0"/>
              <a:t>Несколько тикетов можно сливать в один</a:t>
            </a:r>
          </a:p>
          <a:p>
            <a:r>
              <a:rPr lang="ru-RU" dirty="0" smtClean="0"/>
              <a:t>Тикет можно разделить на несколько</a:t>
            </a:r>
          </a:p>
          <a:p>
            <a:r>
              <a:rPr lang="ru-RU" dirty="0" smtClean="0"/>
              <a:t>Тикеты можно закрывать</a:t>
            </a:r>
            <a:r>
              <a:rPr lang="en-US" dirty="0" smtClean="0"/>
              <a:t>, </a:t>
            </a:r>
            <a:r>
              <a:rPr lang="ru-RU" dirty="0" smtClean="0"/>
              <a:t>не открывая проект</a:t>
            </a:r>
          </a:p>
          <a:p>
            <a:r>
              <a:rPr lang="ru-RU" dirty="0" smtClean="0"/>
              <a:t>Мы планируем создать территориально распределенный «ученый совет» (советы)</a:t>
            </a:r>
            <a:r>
              <a:rPr lang="en-US" dirty="0" smtClean="0"/>
              <a:t>, </a:t>
            </a:r>
            <a:r>
              <a:rPr lang="ru-RU" dirty="0" smtClean="0"/>
              <a:t>которые будут принимать решения о тикетах</a:t>
            </a:r>
          </a:p>
          <a:p>
            <a:r>
              <a:rPr lang="ru-RU" dirty="0" smtClean="0"/>
              <a:t>Советы примут на себя роль Модератора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78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перехода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Маркетинг научной повестки</a:t>
            </a:r>
          </a:p>
          <a:p>
            <a:r>
              <a:rPr lang="ru-RU" dirty="0"/>
              <a:t>База знаний</a:t>
            </a:r>
          </a:p>
          <a:p>
            <a:r>
              <a:rPr lang="ru-RU" dirty="0" smtClean="0"/>
              <a:t>Внутренний конкурс </a:t>
            </a:r>
            <a:endParaRPr lang="en-US" dirty="0" smtClean="0"/>
          </a:p>
          <a:p>
            <a:r>
              <a:rPr lang="ru-RU" dirty="0" smtClean="0"/>
              <a:t>Ставка на молодых ученых </a:t>
            </a:r>
          </a:p>
          <a:p>
            <a:r>
              <a:rPr lang="en-US" dirty="0" smtClean="0"/>
              <a:t>KPI </a:t>
            </a:r>
            <a:r>
              <a:rPr lang="ru-RU" dirty="0" smtClean="0"/>
              <a:t>подразделений и людей</a:t>
            </a:r>
          </a:p>
          <a:p>
            <a:r>
              <a:rPr lang="ru-RU" dirty="0" smtClean="0"/>
              <a:t>Журналы</a:t>
            </a:r>
            <a:r>
              <a:rPr lang="en-US" dirty="0" smtClean="0"/>
              <a:t>, </a:t>
            </a:r>
            <a:r>
              <a:rPr lang="ru-RU" dirty="0" err="1" smtClean="0"/>
              <a:t>вебинары</a:t>
            </a:r>
            <a:r>
              <a:rPr lang="en-US" dirty="0" smtClean="0"/>
              <a:t>, </a:t>
            </a:r>
            <a:r>
              <a:rPr lang="ru-RU" dirty="0" smtClean="0"/>
              <a:t>конференция</a:t>
            </a:r>
          </a:p>
          <a:p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15939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создается тикет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108" y="2226469"/>
            <a:ext cx="5801784" cy="3263504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9712457">
            <a:off x="5507317" y="2837162"/>
            <a:ext cx="291068" cy="160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xmlns="" val="42191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Задайте название (любая фраза)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1108" y="2226469"/>
            <a:ext cx="5801784" cy="3263504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 rot="19712457">
            <a:off x="2084495" y="3838059"/>
            <a:ext cx="291068" cy="160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xmlns="" val="366751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Задайте обязательные поля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674" y="2006215"/>
            <a:ext cx="5591459" cy="315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05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обязательно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 самом деле</a:t>
            </a:r>
            <a:r>
              <a:rPr lang="en-US" dirty="0" smtClean="0"/>
              <a:t>, </a:t>
            </a:r>
            <a:r>
              <a:rPr lang="ru-RU" dirty="0" smtClean="0"/>
              <a:t>обязательным является только название тикета</a:t>
            </a:r>
          </a:p>
          <a:p>
            <a:r>
              <a:rPr lang="ru-RU" dirty="0" smtClean="0"/>
              <a:t>Тикет будет принят системой даже если какие то остальные поля не заданы</a:t>
            </a:r>
          </a:p>
          <a:p>
            <a:r>
              <a:rPr lang="ru-RU" dirty="0" smtClean="0"/>
              <a:t>Но модератор (или Совет) попросит завершить тикет до принятия его в работу – принцип </a:t>
            </a:r>
            <a:r>
              <a:rPr lang="en-US" dirty="0" smtClean="0"/>
              <a:t>Wiki</a:t>
            </a:r>
            <a:endParaRPr lang="ru-RU" dirty="0" smtClean="0"/>
          </a:p>
          <a:p>
            <a:pPr lvl="1"/>
            <a:r>
              <a:rPr lang="ru-RU" dirty="0" smtClean="0"/>
              <a:t>Завершить = заполнить поля и корректно сформулировать задачу</a:t>
            </a:r>
            <a:endParaRPr lang="en-US" dirty="0" smtClean="0"/>
          </a:p>
          <a:p>
            <a:r>
              <a:rPr lang="ru-RU" dirty="0" smtClean="0"/>
              <a:t>Все тикеты и проекты являются страницами </a:t>
            </a:r>
            <a:r>
              <a:rPr lang="en-US" dirty="0" smtClean="0"/>
              <a:t>Wiki </a:t>
            </a:r>
            <a:r>
              <a:rPr lang="ru-RU" dirty="0" smtClean="0"/>
              <a:t>– с разметкой</a:t>
            </a:r>
            <a:r>
              <a:rPr lang="en-US" dirty="0" smtClean="0"/>
              <a:t>, </a:t>
            </a:r>
            <a:r>
              <a:rPr lang="ru-RU" dirty="0" smtClean="0"/>
              <a:t>отслеживанием изменений и т.п.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18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Полный список полей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Описание задачи</a:t>
            </a:r>
          </a:p>
          <a:p>
            <a:r>
              <a:rPr lang="ru-RU" dirty="0" smtClean="0"/>
              <a:t>Ключевые слова</a:t>
            </a:r>
          </a:p>
          <a:p>
            <a:r>
              <a:rPr lang="ru-RU" dirty="0" smtClean="0"/>
              <a:t>«Родители» и «дети» (если уже есть)</a:t>
            </a:r>
          </a:p>
          <a:p>
            <a:r>
              <a:rPr lang="ru-RU" dirty="0" smtClean="0"/>
              <a:t>Ссылки на страницы с базами данных (в т.ч. внутри самой вики)</a:t>
            </a:r>
          </a:p>
          <a:p>
            <a:r>
              <a:rPr lang="ru-RU" dirty="0" smtClean="0"/>
              <a:t>Ссылки на страницы с описанием методов (в т.ч. внутри самой вики)</a:t>
            </a:r>
          </a:p>
          <a:p>
            <a:r>
              <a:rPr lang="ru-RU" dirty="0" smtClean="0"/>
              <a:t>Вспомогательные файлы</a:t>
            </a:r>
          </a:p>
          <a:p>
            <a:r>
              <a:rPr lang="en-US" dirty="0" smtClean="0"/>
              <a:t>Pro </a:t>
            </a:r>
            <a:r>
              <a:rPr lang="ru-RU" dirty="0" smtClean="0"/>
              <a:t>и </a:t>
            </a:r>
            <a:r>
              <a:rPr lang="en-US" dirty="0" smtClean="0"/>
              <a:t>Contra </a:t>
            </a:r>
            <a:r>
              <a:rPr lang="ru-RU" dirty="0" smtClean="0"/>
              <a:t>для младших исследователей</a:t>
            </a:r>
            <a:r>
              <a:rPr lang="en-US" dirty="0" smtClean="0"/>
              <a:t>: </a:t>
            </a:r>
            <a:r>
              <a:rPr lang="ru-RU" dirty="0" smtClean="0"/>
              <a:t>что они получат от участия</a:t>
            </a:r>
            <a:r>
              <a:rPr lang="en-US" dirty="0" smtClean="0"/>
              <a:t>, </a:t>
            </a:r>
            <a:r>
              <a:rPr lang="ru-RU" dirty="0" smtClean="0"/>
              <a:t>что от них потребуется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978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нужны ключевые слова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108" y="2226469"/>
            <a:ext cx="5801784" cy="3263504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9712457">
            <a:off x="6316684" y="2800091"/>
            <a:ext cx="291068" cy="160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xmlns="" val="72272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 контента пользователем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3784" y="2125266"/>
            <a:ext cx="3481567" cy="29481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64609" b="75540"/>
          <a:stretch/>
        </p:blipFill>
        <p:spPr>
          <a:xfrm>
            <a:off x="908221" y="2709649"/>
            <a:ext cx="3753386" cy="1459212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1983260" y="2982613"/>
            <a:ext cx="741405" cy="3263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xmlns="" val="34436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ключевого слова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108" y="2226469"/>
            <a:ext cx="5801784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70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Страницы с данным ключевым словом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108" y="2226469"/>
            <a:ext cx="5801784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236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Безопасность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108" y="2226469"/>
            <a:ext cx="5801784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57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Тикеты</a:t>
            </a:r>
            <a:r>
              <a:rPr lang="ru-RU" dirty="0" smtClean="0"/>
              <a:t> и </a:t>
            </a:r>
            <a:r>
              <a:rPr lang="en-US" dirty="0" err="1" smtClean="0"/>
              <a:t>finlabwiki.org</a:t>
            </a:r>
            <a:endParaRPr lang="ru-RU" dirty="0" smtClean="0"/>
          </a:p>
          <a:p>
            <a:r>
              <a:rPr lang="ru-RU" dirty="0" smtClean="0"/>
              <a:t>Онлайн-</a:t>
            </a:r>
            <a:r>
              <a:rPr lang="ru-RU" dirty="0" err="1" smtClean="0"/>
              <a:t>вебинар</a:t>
            </a:r>
            <a:r>
              <a:rPr lang="ru-RU" dirty="0" smtClean="0"/>
              <a:t> + международная конференция</a:t>
            </a:r>
          </a:p>
          <a:p>
            <a:r>
              <a:rPr lang="en-US" dirty="0" smtClean="0"/>
              <a:t>Peer-reviewed </a:t>
            </a:r>
            <a:r>
              <a:rPr lang="ru-RU" dirty="0" smtClean="0"/>
              <a:t>журнал</a:t>
            </a:r>
          </a:p>
          <a:p>
            <a:r>
              <a:rPr lang="ru-RU" dirty="0" smtClean="0"/>
              <a:t>Ориентационный семинар для аспирантов</a:t>
            </a:r>
          </a:p>
          <a:p>
            <a:pPr lvl="1"/>
            <a:r>
              <a:rPr lang="ru-RU" dirty="0" smtClean="0"/>
              <a:t>«Правила игры»</a:t>
            </a:r>
            <a:endParaRPr lang="en-US" dirty="0" smtClean="0"/>
          </a:p>
          <a:p>
            <a:pPr lvl="1"/>
            <a:r>
              <a:rPr lang="en-US" dirty="0" smtClean="0"/>
              <a:t>Thompson Reuters Research Trends</a:t>
            </a:r>
          </a:p>
          <a:p>
            <a:pPr lvl="1"/>
            <a:r>
              <a:rPr lang="en-US" dirty="0" smtClean="0"/>
              <a:t>Reproducible research</a:t>
            </a:r>
          </a:p>
          <a:p>
            <a:r>
              <a:rPr lang="en-US" dirty="0" smtClean="0"/>
              <a:t>KPI </a:t>
            </a:r>
            <a:r>
              <a:rPr lang="ru-RU" dirty="0" smtClean="0"/>
              <a:t>кафедр</a:t>
            </a:r>
            <a:r>
              <a:rPr lang="en-US" dirty="0" smtClean="0"/>
              <a:t>, </a:t>
            </a:r>
            <a:r>
              <a:rPr lang="ru-RU" dirty="0" smtClean="0"/>
              <a:t>отдельных исследователей</a:t>
            </a:r>
          </a:p>
          <a:p>
            <a:r>
              <a:rPr lang="ru-RU" dirty="0" smtClean="0"/>
              <a:t>Система целевого вознаграждения + контракт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49698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П</a:t>
            </a:r>
            <a:r>
              <a:rPr lang="ru-RU" dirty="0" err="1" smtClean="0"/>
              <a:t>римеры</a:t>
            </a:r>
            <a:r>
              <a:rPr lang="ru-RU" dirty="0" smtClean="0"/>
              <a:t> исследований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7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Бизнес-кейсы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Climate Change Mitigation/Adaptation Strategies of Russian Extreme North Companies</a:t>
            </a:r>
          </a:p>
          <a:p>
            <a:r>
              <a:rPr lang="en-US" dirty="0" smtClean="0"/>
              <a:t>Energy Efficiency of Moscow Underground</a:t>
            </a:r>
          </a:p>
          <a:p>
            <a:r>
              <a:rPr lang="en-US" dirty="0" smtClean="0"/>
              <a:t>Energy Efficiency of Radisson-</a:t>
            </a:r>
            <a:r>
              <a:rPr lang="en-US" dirty="0" err="1" smtClean="0"/>
              <a:t>Slavianskaya</a:t>
            </a:r>
            <a:r>
              <a:rPr lang="en-US" dirty="0" smtClean="0"/>
              <a:t> Hotel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41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Детерминанты этического принятия решений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Объект исследования</a:t>
            </a:r>
            <a:r>
              <a:rPr lang="en-US" dirty="0" smtClean="0"/>
              <a:t>: </a:t>
            </a:r>
            <a:r>
              <a:rPr lang="ru-RU" dirty="0" smtClean="0"/>
              <a:t>студенты Китая</a:t>
            </a:r>
            <a:r>
              <a:rPr lang="en-US" dirty="0" smtClean="0"/>
              <a:t>, </a:t>
            </a:r>
            <a:r>
              <a:rPr lang="ru-RU" dirty="0" smtClean="0"/>
              <a:t>России</a:t>
            </a:r>
            <a:r>
              <a:rPr lang="en-US" dirty="0" smtClean="0"/>
              <a:t>, </a:t>
            </a:r>
            <a:r>
              <a:rPr lang="ru-RU" dirty="0" smtClean="0"/>
              <a:t>США и Филиппин</a:t>
            </a:r>
          </a:p>
          <a:p>
            <a:r>
              <a:rPr lang="ru-RU" dirty="0" smtClean="0"/>
              <a:t>Метод</a:t>
            </a:r>
            <a:r>
              <a:rPr lang="en-US" dirty="0" smtClean="0"/>
              <a:t>: </a:t>
            </a:r>
            <a:r>
              <a:rPr lang="ru-RU" dirty="0" smtClean="0"/>
              <a:t>опросы + обработка результатов</a:t>
            </a:r>
            <a:endParaRPr lang="en-US" dirty="0" smtClean="0"/>
          </a:p>
          <a:p>
            <a:r>
              <a:rPr lang="ru-RU" dirty="0" smtClean="0"/>
              <a:t>Вывод</a:t>
            </a:r>
            <a:r>
              <a:rPr lang="en-US" dirty="0" smtClean="0"/>
              <a:t>: </a:t>
            </a:r>
            <a:r>
              <a:rPr lang="ru-RU" dirty="0" smtClean="0"/>
              <a:t>национальные различия в методах принятия решений</a:t>
            </a:r>
            <a:r>
              <a:rPr lang="en-US" dirty="0" smtClean="0"/>
              <a:t>; </a:t>
            </a:r>
            <a:r>
              <a:rPr lang="ru-RU" dirty="0" smtClean="0"/>
              <a:t>модели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Результат</a:t>
            </a:r>
            <a:r>
              <a:rPr lang="en-US" dirty="0"/>
              <a:t>: 41</a:t>
            </a:r>
            <a:r>
              <a:rPr lang="en-US" baseline="30000" dirty="0"/>
              <a:t>st</a:t>
            </a:r>
            <a:r>
              <a:rPr lang="en-US" dirty="0"/>
              <a:t> Annual Meeting of Southwestern Federation of Administrative Disciplines (2014) – Best Paper Award in International Management Track</a:t>
            </a:r>
          </a:p>
        </p:txBody>
      </p:sp>
    </p:spTree>
    <p:extLst>
      <p:ext uri="{BB962C8B-B14F-4D97-AF65-F5344CB8AC3E}">
        <p14:creationId xmlns:p14="http://schemas.microsoft.com/office/powerpoint/2010/main" xmlns="" val="9073669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PROMITHEAS-4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64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Суть проекта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 FP-7, </a:t>
            </a:r>
            <a:r>
              <a:rPr lang="en-US" dirty="0"/>
              <a:t>16 </a:t>
            </a:r>
            <a:r>
              <a:rPr lang="en-US" dirty="0" smtClean="0"/>
              <a:t>countries</a:t>
            </a:r>
          </a:p>
          <a:p>
            <a:r>
              <a:rPr lang="en-US" dirty="0" smtClean="0"/>
              <a:t>Climate change M/A policies</a:t>
            </a:r>
          </a:p>
          <a:p>
            <a:r>
              <a:rPr lang="en-US" dirty="0" smtClean="0"/>
              <a:t>LEAPS model</a:t>
            </a:r>
          </a:p>
          <a:p>
            <a:r>
              <a:rPr lang="en-US" dirty="0" smtClean="0"/>
              <a:t>MCDA policy assessment</a:t>
            </a:r>
          </a:p>
        </p:txBody>
      </p:sp>
    </p:spTree>
    <p:extLst>
      <p:ext uri="{BB962C8B-B14F-4D97-AF65-F5344CB8AC3E}">
        <p14:creationId xmlns:p14="http://schemas.microsoft.com/office/powerpoint/2010/main" xmlns="" val="172171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2-08 at 1.56.0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117" r="-111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702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2-08 at 1.56.1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128" r="-71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12686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2-08 at 1.56.3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834" r="-48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52516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2-08 at 1.56.5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129" r="-21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281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О</a:t>
            </a:r>
            <a:r>
              <a:rPr lang="ru-RU" dirty="0" err="1" smtClean="0"/>
              <a:t>болочечный</a:t>
            </a:r>
            <a:r>
              <a:rPr lang="ru-RU" dirty="0" smtClean="0"/>
              <a:t> анализ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Тикеты</a:t>
            </a:r>
            <a:r>
              <a:rPr lang="ru-RU" dirty="0" smtClean="0"/>
              <a:t> и база знаний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Finlabwiki.org</a:t>
            </a:r>
            <a:r>
              <a:rPr lang="ru-RU" dirty="0" smtClean="0"/>
              <a:t> (технология </a:t>
            </a:r>
            <a:r>
              <a:rPr lang="en-US" dirty="0" err="1" smtClean="0"/>
              <a:t>Mediawiki</a:t>
            </a:r>
            <a:r>
              <a:rPr lang="en-US" dirty="0" smtClean="0"/>
              <a:t>)</a:t>
            </a:r>
          </a:p>
          <a:p>
            <a:r>
              <a:rPr lang="ru-RU" dirty="0"/>
              <a:t>Инструмент </a:t>
            </a:r>
            <a:r>
              <a:rPr lang="ru-RU" dirty="0" smtClean="0"/>
              <a:t>для</a:t>
            </a:r>
            <a:endParaRPr lang="en-US" dirty="0" smtClean="0"/>
          </a:p>
          <a:p>
            <a:pPr lvl="1"/>
            <a:r>
              <a:rPr lang="ru-RU" dirty="0" smtClean="0"/>
              <a:t>планирования </a:t>
            </a:r>
            <a:r>
              <a:rPr lang="ru-RU" dirty="0"/>
              <a:t>исследовательской </a:t>
            </a:r>
            <a:r>
              <a:rPr lang="ru-RU" dirty="0" smtClean="0"/>
              <a:t>повестки</a:t>
            </a:r>
          </a:p>
          <a:p>
            <a:pPr lvl="1"/>
            <a:r>
              <a:rPr lang="ru-RU" dirty="0" smtClean="0"/>
              <a:t>контроля и анализа процесса НИР</a:t>
            </a:r>
          </a:p>
          <a:p>
            <a:pPr lvl="1"/>
            <a:r>
              <a:rPr lang="ru-RU" dirty="0" smtClean="0"/>
              <a:t>групповой </a:t>
            </a:r>
            <a:r>
              <a:rPr lang="ru-RU" dirty="0"/>
              <a:t>удаленной работы </a:t>
            </a:r>
            <a:r>
              <a:rPr lang="ru-RU" dirty="0" smtClean="0"/>
              <a:t>над проектами НИР</a:t>
            </a:r>
          </a:p>
          <a:p>
            <a:pPr lvl="1"/>
            <a:r>
              <a:rPr lang="ru-RU" dirty="0" smtClean="0"/>
              <a:t>хранения и </a:t>
            </a:r>
            <a:r>
              <a:rPr lang="ru-RU" dirty="0"/>
              <a:t>развернутого представления </a:t>
            </a:r>
            <a:r>
              <a:rPr lang="ru-RU" dirty="0" smtClean="0"/>
              <a:t>результатов НИР</a:t>
            </a:r>
          </a:p>
          <a:p>
            <a:pPr lvl="1"/>
            <a:r>
              <a:rPr lang="ru-RU" dirty="0" smtClean="0"/>
              <a:t>поиска партнерств</a:t>
            </a:r>
            <a:r>
              <a:rPr lang="en-US" dirty="0" smtClean="0"/>
              <a:t>, </a:t>
            </a:r>
            <a:r>
              <a:rPr lang="ru-RU" dirty="0" smtClean="0"/>
              <a:t>данных и решений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30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funds are efficient?</a:t>
            </a:r>
          </a:p>
          <a:p>
            <a:r>
              <a:rPr lang="en-US" dirty="0" smtClean="0"/>
              <a:t>What metrics to use?</a:t>
            </a:r>
          </a:p>
          <a:p>
            <a:r>
              <a:rPr lang="en-US" dirty="0" smtClean="0"/>
              <a:t>Is there any persistence?</a:t>
            </a:r>
          </a:p>
          <a:p>
            <a:r>
              <a:rPr lang="en-US" dirty="0" smtClean="0"/>
              <a:t>Do they inform customers about risks?</a:t>
            </a:r>
          </a:p>
          <a:p>
            <a:r>
              <a:rPr lang="en-US" dirty="0" smtClean="0"/>
              <a:t>Do they have behavioral biases?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94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 quarters * 30 private pension funds</a:t>
            </a:r>
          </a:p>
          <a:p>
            <a:r>
              <a:rPr lang="en-US" dirty="0" smtClean="0"/>
              <a:t>IIIQ’ 05 – IVQ’ 12</a:t>
            </a:r>
          </a:p>
          <a:p>
            <a:r>
              <a:rPr lang="en-US" dirty="0" smtClean="0"/>
              <a:t>Data Envelopment Analysis </a:t>
            </a:r>
          </a:p>
          <a:p>
            <a:r>
              <a:rPr lang="en-US" dirty="0" err="1" smtClean="0"/>
              <a:t>Malmquist</a:t>
            </a:r>
            <a:r>
              <a:rPr lang="en-US" dirty="0" smtClean="0"/>
              <a:t> productivity index</a:t>
            </a:r>
          </a:p>
          <a:p>
            <a:r>
              <a:rPr lang="en-US" dirty="0" smtClean="0"/>
              <a:t>T- and KS-tests</a:t>
            </a:r>
          </a:p>
          <a:p>
            <a:r>
              <a:rPr lang="en-US" dirty="0" smtClean="0"/>
              <a:t>Granger causality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52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 - conceptual model</a:t>
            </a:r>
            <a:endParaRPr lang="en-US" dirty="0"/>
          </a:p>
        </p:txBody>
      </p:sp>
      <p:sp>
        <p:nvSpPr>
          <p:cNvPr id="6" name="Manual Input 5"/>
          <p:cNvSpPr/>
          <p:nvPr/>
        </p:nvSpPr>
        <p:spPr>
          <a:xfrm>
            <a:off x="1076475" y="1811981"/>
            <a:ext cx="1233715" cy="1001410"/>
          </a:xfrm>
          <a:prstGeom prst="flowChartManualIn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1</a:t>
            </a:r>
            <a:endParaRPr lang="en-US" dirty="0"/>
          </a:p>
        </p:txBody>
      </p:sp>
      <p:sp>
        <p:nvSpPr>
          <p:cNvPr id="8" name="Manual Input 7"/>
          <p:cNvSpPr/>
          <p:nvPr/>
        </p:nvSpPr>
        <p:spPr>
          <a:xfrm>
            <a:off x="1076475" y="3198096"/>
            <a:ext cx="1233715" cy="1001410"/>
          </a:xfrm>
          <a:prstGeom prst="flowChartManualIn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2</a:t>
            </a:r>
            <a:endParaRPr lang="en-US" dirty="0"/>
          </a:p>
        </p:txBody>
      </p:sp>
      <p:sp>
        <p:nvSpPr>
          <p:cNvPr id="9" name="Manual Input 8"/>
          <p:cNvSpPr/>
          <p:nvPr/>
        </p:nvSpPr>
        <p:spPr>
          <a:xfrm>
            <a:off x="1076475" y="5013477"/>
            <a:ext cx="1233715" cy="1001410"/>
          </a:xfrm>
          <a:prstGeom prst="flowChartManualIn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N</a:t>
            </a:r>
            <a:endParaRPr lang="en-US" dirty="0"/>
          </a:p>
        </p:txBody>
      </p:sp>
      <p:sp>
        <p:nvSpPr>
          <p:cNvPr id="10" name="Multidocument 9"/>
          <p:cNvSpPr/>
          <p:nvPr/>
        </p:nvSpPr>
        <p:spPr>
          <a:xfrm>
            <a:off x="3483429" y="2908981"/>
            <a:ext cx="1705428" cy="1579640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Production Plans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438127" y="4629452"/>
            <a:ext cx="96762" cy="1088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46165" y="4629452"/>
            <a:ext cx="96762" cy="1088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71137" y="4629452"/>
            <a:ext cx="96762" cy="1088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481090">
            <a:off x="2331753" y="2514601"/>
            <a:ext cx="979110" cy="317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353316" y="3581401"/>
            <a:ext cx="979110" cy="317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9690099">
            <a:off x="2363417" y="5067300"/>
            <a:ext cx="979110" cy="317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splay 16"/>
          <p:cNvSpPr/>
          <p:nvPr/>
        </p:nvSpPr>
        <p:spPr>
          <a:xfrm>
            <a:off x="6560456" y="1835706"/>
            <a:ext cx="1351643" cy="977685"/>
          </a:xfrm>
          <a:prstGeom prst="flowChartDisp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 1</a:t>
            </a:r>
            <a:endParaRPr lang="en-US" dirty="0"/>
          </a:p>
        </p:txBody>
      </p:sp>
      <p:sp>
        <p:nvSpPr>
          <p:cNvPr id="18" name="Display 17"/>
          <p:cNvSpPr/>
          <p:nvPr/>
        </p:nvSpPr>
        <p:spPr>
          <a:xfrm>
            <a:off x="6560456" y="3247902"/>
            <a:ext cx="1351643" cy="977685"/>
          </a:xfrm>
          <a:prstGeom prst="flowChartDisp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 1</a:t>
            </a:r>
            <a:endParaRPr lang="en-US" dirty="0"/>
          </a:p>
        </p:txBody>
      </p:sp>
      <p:sp>
        <p:nvSpPr>
          <p:cNvPr id="19" name="Display 18"/>
          <p:cNvSpPr/>
          <p:nvPr/>
        </p:nvSpPr>
        <p:spPr>
          <a:xfrm>
            <a:off x="6560456" y="5037202"/>
            <a:ext cx="1351643" cy="977685"/>
          </a:xfrm>
          <a:prstGeom prst="flowChartDisp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 1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970493" y="4629452"/>
            <a:ext cx="96762" cy="1088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78531" y="4629452"/>
            <a:ext cx="96762" cy="1088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403503" y="4629452"/>
            <a:ext cx="96762" cy="1088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9024395">
            <a:off x="5354353" y="2413637"/>
            <a:ext cx="979110" cy="317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481090">
            <a:off x="5398886" y="5016905"/>
            <a:ext cx="979110" cy="317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5377324" y="3581401"/>
            <a:ext cx="979110" cy="317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5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envelopment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0400" cy="4525963"/>
          </a:xfrm>
        </p:spPr>
        <p:txBody>
          <a:bodyPr/>
          <a:lstStyle/>
          <a:p>
            <a:r>
              <a:rPr lang="en-US" dirty="0" smtClean="0"/>
              <a:t>We have j DMUs</a:t>
            </a:r>
          </a:p>
          <a:p>
            <a:r>
              <a:rPr lang="en-US" dirty="0" smtClean="0"/>
              <a:t>Which use </a:t>
            </a:r>
            <a:r>
              <a:rPr lang="en-US" dirty="0"/>
              <a:t>v</a:t>
            </a:r>
            <a:r>
              <a:rPr lang="en-US" dirty="0" smtClean="0"/>
              <a:t> inputs x</a:t>
            </a:r>
          </a:p>
          <a:p>
            <a:r>
              <a:rPr lang="en-US" dirty="0" smtClean="0"/>
              <a:t>To produce u outputs y</a:t>
            </a:r>
          </a:p>
          <a:p>
            <a:r>
              <a:rPr lang="en-US" dirty="0" smtClean="0"/>
              <a:t>DEA-efficiency is </a:t>
            </a:r>
            <a:r>
              <a:rPr lang="en-US" dirty="0"/>
              <a:t>defined as a ratio of a weighted sum of outputs to a weighted sum of inputs </a:t>
            </a:r>
          </a:p>
          <a:p>
            <a:endParaRPr lang="en-US" dirty="0"/>
          </a:p>
        </p:txBody>
      </p:sp>
      <p:pic>
        <p:nvPicPr>
          <p:cNvPr id="5" name="Picture 4" descr="Screen Shot 2013-12-02 at 1.56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598863"/>
            <a:ext cx="4191000" cy="2527300"/>
          </a:xfrm>
          <a:prstGeom prst="rect">
            <a:avLst/>
          </a:prstGeom>
        </p:spPr>
      </p:pic>
      <p:pic>
        <p:nvPicPr>
          <p:cNvPr id="6" name="Picture 5" descr="Screen Shot 2013-12-02 at 1.58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4200" y="2019300"/>
            <a:ext cx="17018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796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from Coopers et al.</a:t>
            </a:r>
            <a:endParaRPr lang="en-US" dirty="0"/>
          </a:p>
        </p:txBody>
      </p:sp>
      <p:pic>
        <p:nvPicPr>
          <p:cNvPr id="10" name="Content Placeholder 9" descr="Screen Shot 2013-12-02 at 1.28.31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1939" b="-11939"/>
          <a:stretch>
            <a:fillRect/>
          </a:stretch>
        </p:blipFill>
        <p:spPr/>
      </p:pic>
      <p:pic>
        <p:nvPicPr>
          <p:cNvPr id="11" name="Picture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1926" b="-119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8201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Malmquist</a:t>
            </a:r>
            <a:r>
              <a:rPr lang="en-US" dirty="0" smtClean="0"/>
              <a:t>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Decomposition of dynamic DEA to three components:</a:t>
            </a:r>
          </a:p>
          <a:p>
            <a:pPr lvl="1"/>
            <a:r>
              <a:rPr lang="en-US" dirty="0" smtClean="0"/>
              <a:t>technical </a:t>
            </a:r>
            <a:r>
              <a:rPr lang="en-US" dirty="0"/>
              <a:t>efficiency change on the best practice technologies </a:t>
            </a:r>
            <a:endParaRPr lang="en-US" dirty="0" smtClean="0"/>
          </a:p>
          <a:p>
            <a:pPr lvl="1"/>
            <a:r>
              <a:rPr lang="en-US" dirty="0"/>
              <a:t>change in scale </a:t>
            </a:r>
            <a:r>
              <a:rPr lang="en-US" dirty="0" smtClean="0"/>
              <a:t>efficiency</a:t>
            </a:r>
          </a:p>
          <a:p>
            <a:pPr lvl="1"/>
            <a:r>
              <a:rPr lang="en-US" dirty="0"/>
              <a:t>technical change measured as a shift in the benchmark technology </a:t>
            </a:r>
          </a:p>
          <a:p>
            <a:pPr lvl="1"/>
            <a:r>
              <a:rPr lang="en-US" dirty="0" smtClean="0"/>
              <a:t>which sum to total change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7406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 – general model for funds</a:t>
            </a:r>
            <a:endParaRPr lang="en-US" dirty="0"/>
          </a:p>
        </p:txBody>
      </p:sp>
      <p:sp>
        <p:nvSpPr>
          <p:cNvPr id="6" name="Manual Input 5"/>
          <p:cNvSpPr/>
          <p:nvPr/>
        </p:nvSpPr>
        <p:spPr>
          <a:xfrm>
            <a:off x="885975" y="1811981"/>
            <a:ext cx="1233715" cy="1001410"/>
          </a:xfrm>
          <a:prstGeom prst="flowChartManualIn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Financial Capital</a:t>
            </a:r>
            <a:endParaRPr lang="en-US" dirty="0"/>
          </a:p>
        </p:txBody>
      </p:sp>
      <p:sp>
        <p:nvSpPr>
          <p:cNvPr id="8" name="Manual Input 7"/>
          <p:cNvSpPr/>
          <p:nvPr/>
        </p:nvSpPr>
        <p:spPr>
          <a:xfrm>
            <a:off x="885975" y="3198096"/>
            <a:ext cx="1233715" cy="1001410"/>
          </a:xfrm>
          <a:prstGeom prst="flowChartManualIn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Risk</a:t>
            </a:r>
            <a:endParaRPr lang="en-US" dirty="0"/>
          </a:p>
        </p:txBody>
      </p:sp>
      <p:sp>
        <p:nvSpPr>
          <p:cNvPr id="9" name="Manual Input 8"/>
          <p:cNvSpPr/>
          <p:nvPr/>
        </p:nvSpPr>
        <p:spPr>
          <a:xfrm>
            <a:off x="885975" y="4655669"/>
            <a:ext cx="1233715" cy="1001410"/>
          </a:xfrm>
          <a:prstGeom prst="flowChartManualIn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Human Capital</a:t>
            </a:r>
            <a:endParaRPr lang="en-US" dirty="0"/>
          </a:p>
        </p:txBody>
      </p:sp>
      <p:sp>
        <p:nvSpPr>
          <p:cNvPr id="10" name="Multidocument 9"/>
          <p:cNvSpPr/>
          <p:nvPr/>
        </p:nvSpPr>
        <p:spPr>
          <a:xfrm>
            <a:off x="3483429" y="2908981"/>
            <a:ext cx="1705428" cy="1579640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Pension Funds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481090">
            <a:off x="2331753" y="2514601"/>
            <a:ext cx="979110" cy="317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353316" y="3581401"/>
            <a:ext cx="979110" cy="317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9690099">
            <a:off x="2343216" y="4622990"/>
            <a:ext cx="979110" cy="317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splay 16"/>
          <p:cNvSpPr/>
          <p:nvPr/>
        </p:nvSpPr>
        <p:spPr>
          <a:xfrm>
            <a:off x="6560456" y="2220411"/>
            <a:ext cx="1351643" cy="977685"/>
          </a:xfrm>
          <a:prstGeom prst="flowChartDisp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</a:t>
            </a:r>
          </a:p>
        </p:txBody>
      </p:sp>
      <p:sp>
        <p:nvSpPr>
          <p:cNvPr id="18" name="Display 17"/>
          <p:cNvSpPr/>
          <p:nvPr/>
        </p:nvSpPr>
        <p:spPr>
          <a:xfrm>
            <a:off x="6560456" y="4074474"/>
            <a:ext cx="1351643" cy="977685"/>
          </a:xfrm>
          <a:prstGeom prst="flowChartDisp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Market Share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 rot="1621041">
            <a:off x="5420451" y="4040756"/>
            <a:ext cx="979110" cy="317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9690099">
            <a:off x="5410347" y="2863296"/>
            <a:ext cx="979110" cy="317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02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 – our </a:t>
            </a:r>
            <a:r>
              <a:rPr lang="en-US" dirty="0" err="1" smtClean="0"/>
              <a:t>specificaion</a:t>
            </a:r>
            <a:endParaRPr lang="en-US" dirty="0"/>
          </a:p>
        </p:txBody>
      </p:sp>
      <p:sp>
        <p:nvSpPr>
          <p:cNvPr id="8" name="Manual Input 7"/>
          <p:cNvSpPr/>
          <p:nvPr/>
        </p:nvSpPr>
        <p:spPr>
          <a:xfrm>
            <a:off x="885975" y="2287967"/>
            <a:ext cx="1233715" cy="1001410"/>
          </a:xfrm>
          <a:prstGeom prst="flowChartManualIn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CVaR</a:t>
            </a:r>
            <a:endParaRPr lang="en-US" dirty="0"/>
          </a:p>
        </p:txBody>
      </p:sp>
      <p:sp>
        <p:nvSpPr>
          <p:cNvPr id="9" name="Manual Input 8"/>
          <p:cNvSpPr/>
          <p:nvPr/>
        </p:nvSpPr>
        <p:spPr>
          <a:xfrm>
            <a:off x="885975" y="4225587"/>
            <a:ext cx="1233715" cy="1001410"/>
          </a:xfrm>
          <a:prstGeom prst="flowChartManualIn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E+R Ratio</a:t>
            </a:r>
            <a:endParaRPr lang="en-US" dirty="0"/>
          </a:p>
        </p:txBody>
      </p:sp>
      <p:sp>
        <p:nvSpPr>
          <p:cNvPr id="10" name="Multidocument 9"/>
          <p:cNvSpPr/>
          <p:nvPr/>
        </p:nvSpPr>
        <p:spPr>
          <a:xfrm>
            <a:off x="3483429" y="2908981"/>
            <a:ext cx="1705428" cy="1579640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Pension Funds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1171112">
            <a:off x="2334247" y="3009016"/>
            <a:ext cx="979110" cy="317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0357732">
            <a:off x="2310867" y="4407655"/>
            <a:ext cx="979110" cy="317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splay 16"/>
          <p:cNvSpPr/>
          <p:nvPr/>
        </p:nvSpPr>
        <p:spPr>
          <a:xfrm>
            <a:off x="6560456" y="1835706"/>
            <a:ext cx="1351643" cy="977685"/>
          </a:xfrm>
          <a:prstGeom prst="flowChartDisp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Active return</a:t>
            </a:r>
            <a:endParaRPr lang="en-US" dirty="0"/>
          </a:p>
        </p:txBody>
      </p:sp>
      <p:sp>
        <p:nvSpPr>
          <p:cNvPr id="18" name="Display 17"/>
          <p:cNvSpPr/>
          <p:nvPr/>
        </p:nvSpPr>
        <p:spPr>
          <a:xfrm>
            <a:off x="6560456" y="3247902"/>
            <a:ext cx="1351643" cy="977685"/>
          </a:xfrm>
          <a:prstGeom prst="flowChartDisp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NAV Share</a:t>
            </a:r>
            <a:endParaRPr lang="en-US" dirty="0"/>
          </a:p>
        </p:txBody>
      </p:sp>
      <p:sp>
        <p:nvSpPr>
          <p:cNvPr id="19" name="Display 18"/>
          <p:cNvSpPr/>
          <p:nvPr/>
        </p:nvSpPr>
        <p:spPr>
          <a:xfrm>
            <a:off x="6560456" y="4781739"/>
            <a:ext cx="1351643" cy="977685"/>
          </a:xfrm>
          <a:prstGeom prst="flowChartDisp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Diversification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 rot="1481090">
            <a:off x="5398884" y="4578605"/>
            <a:ext cx="979110" cy="317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5420449" y="3581401"/>
            <a:ext cx="979110" cy="317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9690099">
            <a:off x="5410348" y="2470218"/>
            <a:ext cx="979110" cy="317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97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Dea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-13380" b="-13380"/>
          <a:stretch>
            <a:fillRect/>
          </a:stretch>
        </p:blipFill>
        <p:spPr>
          <a:xfrm>
            <a:off x="-3729" y="-2797"/>
            <a:ext cx="9147729" cy="6860797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35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Е.Федорова</a:t>
            </a:r>
            <a:r>
              <a:rPr lang="en-US" dirty="0"/>
              <a:t>, </a:t>
            </a:r>
            <a:r>
              <a:rPr lang="ru-RU" dirty="0" err="1" smtClean="0"/>
              <a:t>А.Диденко</a:t>
            </a:r>
            <a:r>
              <a:rPr lang="en-US" dirty="0"/>
              <a:t>, </a:t>
            </a:r>
            <a:r>
              <a:rPr lang="ru-RU" dirty="0" err="1" smtClean="0"/>
              <a:t>Д.Седых</a:t>
            </a:r>
            <a:r>
              <a:rPr lang="en-US" dirty="0" smtClean="0"/>
              <a:t>. </a:t>
            </a:r>
            <a:r>
              <a:rPr lang="ru-RU" dirty="0" smtClean="0"/>
              <a:t>Оценка </a:t>
            </a:r>
            <a:r>
              <a:rPr lang="ru-RU" dirty="0"/>
              <a:t>внешних и внутренних факторов, влияющих на эффективность деятельности компаний, управляющих пенсионными </a:t>
            </a:r>
            <a:r>
              <a:rPr lang="ru-RU" dirty="0" smtClean="0"/>
              <a:t>накоплениям («Финансовая аналитика»</a:t>
            </a:r>
            <a:r>
              <a:rPr lang="en-US" dirty="0" smtClean="0"/>
              <a:t>, </a:t>
            </a:r>
            <a:r>
              <a:rPr lang="ru-RU" dirty="0" smtClean="0"/>
              <a:t>33(219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–</a:t>
            </a:r>
            <a:r>
              <a:rPr lang="ru-RU" dirty="0" smtClean="0"/>
              <a:t> 2014</a:t>
            </a:r>
            <a:r>
              <a:rPr lang="en-US" dirty="0" smtClean="0"/>
              <a:t>, </a:t>
            </a:r>
            <a:r>
              <a:rPr lang="ru-RU" dirty="0" smtClean="0"/>
              <a:t>сентябрь)</a:t>
            </a:r>
          </a:p>
          <a:p>
            <a:r>
              <a:rPr lang="ru-RU" dirty="0" err="1"/>
              <a:t>Е.Федорова</a:t>
            </a:r>
            <a:r>
              <a:rPr lang="en-US" dirty="0"/>
              <a:t>, </a:t>
            </a:r>
            <a:r>
              <a:rPr lang="ru-RU" dirty="0" err="1" smtClean="0"/>
              <a:t>А.Диденко</a:t>
            </a:r>
            <a:r>
              <a:rPr lang="ru-RU" dirty="0" smtClean="0"/>
              <a:t>. Рейтинг </a:t>
            </a:r>
            <a:r>
              <a:rPr lang="ru-RU" dirty="0"/>
              <a:t>управляющих компаний пенсионными накоплениями на основе оценки эффективности их деятельности с помощью </a:t>
            </a:r>
            <a:r>
              <a:rPr lang="ru-RU" dirty="0" smtClean="0"/>
              <a:t>DEA  («Экономический анализ»</a:t>
            </a:r>
            <a:r>
              <a:rPr lang="en-US" dirty="0" smtClean="0"/>
              <a:t>, 40(391) – 2014, </a:t>
            </a:r>
            <a:r>
              <a:rPr lang="ru-RU" dirty="0" smtClean="0"/>
              <a:t>октябрь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smtClean="0"/>
              <a:t>Переговоры с ЦБ РФ о внедрении методики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6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9915" y="562474"/>
            <a:ext cx="9343830" cy="525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47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 </a:t>
            </a:r>
            <a:r>
              <a:rPr lang="ru-RU" dirty="0" smtClean="0"/>
              <a:t>банков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645" b="-264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2592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 M&amp;A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1" b="39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2479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исследований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Рейтинги эффективности банковской системы и банков (публикация в </a:t>
            </a:r>
            <a:r>
              <a:rPr lang="en-US" smtClean="0"/>
              <a:t>Bloomberg)</a:t>
            </a:r>
            <a:endParaRPr lang="ru-RU" dirty="0" smtClean="0"/>
          </a:p>
          <a:p>
            <a:r>
              <a:rPr lang="ru-RU" dirty="0" smtClean="0"/>
              <a:t>Детерминанты успешных</a:t>
            </a:r>
            <a:r>
              <a:rPr lang="en-US" dirty="0" smtClean="0"/>
              <a:t>/</a:t>
            </a:r>
            <a:r>
              <a:rPr lang="ru-RU" dirty="0" smtClean="0"/>
              <a:t>неуспешных </a:t>
            </a:r>
            <a:r>
              <a:rPr lang="en-US" dirty="0" smtClean="0"/>
              <a:t>M&amp;A</a:t>
            </a:r>
          </a:p>
          <a:p>
            <a:r>
              <a:rPr lang="ru-RU" dirty="0" smtClean="0"/>
              <a:t>Рекомендации наиболее выгодных направлений </a:t>
            </a:r>
            <a:r>
              <a:rPr lang="en-US" dirty="0" smtClean="0"/>
              <a:t>M&amp;A</a:t>
            </a:r>
            <a:r>
              <a:rPr lang="ru-RU" dirty="0" smtClean="0"/>
              <a:t> в системе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42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приложения </a:t>
            </a:r>
            <a:r>
              <a:rPr lang="en-US" dirty="0" smtClean="0"/>
              <a:t>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Энергетика</a:t>
            </a:r>
          </a:p>
          <a:p>
            <a:r>
              <a:rPr lang="ru-RU" dirty="0" smtClean="0"/>
              <a:t>Коммунальные предприятия</a:t>
            </a:r>
          </a:p>
          <a:p>
            <a:r>
              <a:rPr lang="ru-RU" dirty="0" smtClean="0"/>
              <a:t>Аптеки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17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fronts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NON-FINANCIAL HOLDING COMPANIES; TAIWAN; INTERNATIONAL TOURIST HOTELS; MEASURING SUPER-EFFICIENCY; DEA MODELS</a:t>
            </a:r>
          </a:p>
          <a:p>
            <a:r>
              <a:rPr lang="en-US" dirty="0" smtClean="0"/>
              <a:t>SLACKS</a:t>
            </a:r>
            <a:r>
              <a:rPr lang="en-US" dirty="0"/>
              <a:t>-BASED MEASURE APPROACH; BLACK BOX; EFFICIENCY ANALYSIS; UAE BANKS; DYNAMIC DEA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175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Суперэффективность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Chen, Chiu, Huang (</a:t>
            </a:r>
            <a:r>
              <a:rPr lang="en-US" dirty="0" smtClean="0"/>
              <a:t>2010). </a:t>
            </a:r>
            <a:r>
              <a:rPr lang="en-US" dirty="0"/>
              <a:t>Measuring super-efficiency of financial and non- financial </a:t>
            </a:r>
            <a:r>
              <a:rPr lang="en-US" dirty="0" smtClean="0"/>
              <a:t> holding </a:t>
            </a:r>
            <a:r>
              <a:rPr lang="en-US" dirty="0"/>
              <a:t>companies in Taiwan: An application of DEA models. African Journal of Business Management Vol. 4(13), pp. 3122-</a:t>
            </a:r>
            <a:r>
              <a:rPr lang="en-US" dirty="0" smtClean="0"/>
              <a:t>3133</a:t>
            </a:r>
          </a:p>
          <a:p>
            <a:r>
              <a:rPr lang="en-US" dirty="0" smtClean="0"/>
              <a:t>Chen, </a:t>
            </a:r>
            <a:r>
              <a:rPr lang="en-US" dirty="0"/>
              <a:t>Hu, Liao (</a:t>
            </a:r>
            <a:r>
              <a:rPr lang="en-US" dirty="0" smtClean="0"/>
              <a:t>2010)</a:t>
            </a:r>
            <a:r>
              <a:rPr lang="en-US" dirty="0"/>
              <a:t>. </a:t>
            </a:r>
            <a:r>
              <a:rPr lang="en-US" dirty="0" smtClean="0"/>
              <a:t>Tourists</a:t>
            </a:r>
            <a:r>
              <a:rPr lang="en-US" dirty="0"/>
              <a:t>’ nationalities and the cost efficiency of international tourist hotels in </a:t>
            </a:r>
            <a:r>
              <a:rPr lang="en-US" dirty="0" smtClean="0"/>
              <a:t>Taiwan. </a:t>
            </a:r>
            <a:r>
              <a:rPr lang="en-US" dirty="0"/>
              <a:t>Africa Journal of Business Management Vol. 4(16), pp. 3440-</a:t>
            </a:r>
            <a:r>
              <a:rPr lang="en-US" dirty="0" smtClean="0"/>
              <a:t>3446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779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Chen, Chiu, Huang (</a:t>
            </a:r>
            <a:r>
              <a:rPr lang="en-US" dirty="0" smtClean="0"/>
              <a:t>2010) - 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Проблема</a:t>
            </a:r>
            <a:endParaRPr lang="en-US" dirty="0" smtClean="0"/>
          </a:p>
          <a:p>
            <a:r>
              <a:rPr lang="en-US" dirty="0" smtClean="0"/>
              <a:t>DEA has been widely used to assess the efficiency of various manufacturers, </a:t>
            </a:r>
          </a:p>
          <a:p>
            <a:r>
              <a:rPr lang="en-US" dirty="0" smtClean="0"/>
              <a:t>for </a:t>
            </a:r>
            <a:r>
              <a:rPr lang="en-US" dirty="0"/>
              <a:t>some specific natural industries, there is a problem of the same efficiency score being 1. </a:t>
            </a:r>
            <a:endParaRPr lang="en-US" dirty="0" smtClean="0"/>
          </a:p>
          <a:p>
            <a:r>
              <a:rPr lang="en-US" dirty="0" smtClean="0"/>
              <a:t>Taiwanese </a:t>
            </a:r>
            <a:r>
              <a:rPr lang="en-US" dirty="0"/>
              <a:t>banks are all small in scale and their numbers abound. </a:t>
            </a:r>
            <a:endParaRPr lang="en-US" dirty="0" smtClean="0"/>
          </a:p>
          <a:p>
            <a:r>
              <a:rPr lang="en-US" dirty="0" smtClean="0"/>
              <a:t>Hence</a:t>
            </a:r>
            <a:r>
              <a:rPr lang="en-US" dirty="0"/>
              <a:t>, the efficiency scores of Taiwanese banks turn out many efficient decision making units (DMUs) and create a ranking problem</a:t>
            </a:r>
            <a:r>
              <a:rPr lang="en-US" dirty="0" smtClean="0"/>
              <a:t>..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335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Chen, Chiu, Huang (</a:t>
            </a:r>
            <a:r>
              <a:rPr lang="en-US" dirty="0" smtClean="0"/>
              <a:t>2010)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Решение</a:t>
            </a:r>
          </a:p>
          <a:p>
            <a:r>
              <a:rPr lang="en-US" dirty="0"/>
              <a:t>This paper implements four kinds of DEA models to solve the rating problem and calculates the correct efficiency scores. </a:t>
            </a:r>
            <a:endParaRPr lang="ru-RU" dirty="0" smtClean="0"/>
          </a:p>
          <a:p>
            <a:r>
              <a:rPr lang="en-US" dirty="0" smtClean="0"/>
              <a:t>This </a:t>
            </a:r>
            <a:r>
              <a:rPr lang="en-US" dirty="0"/>
              <a:t>paper hypothesizes four kinds of super-efficiency in DEA models as our estimates are based on information obtained from 37 Taiwanese banks for the period from 2004 to 2006. </a:t>
            </a:r>
          </a:p>
        </p:txBody>
      </p:sp>
    </p:spTree>
    <p:extLst>
      <p:ext uri="{BB962C8B-B14F-4D97-AF65-F5344CB8AC3E}">
        <p14:creationId xmlns:p14="http://schemas.microsoft.com/office/powerpoint/2010/main" xmlns="" val="122928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Chen, Chiu, Huang (</a:t>
            </a:r>
            <a:r>
              <a:rPr lang="en-US" dirty="0" smtClean="0"/>
              <a:t>2010) -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results show that: </a:t>
            </a:r>
            <a:endParaRPr lang="ru-RU" dirty="0" smtClean="0"/>
          </a:p>
          <a:p>
            <a:pPr marL="514350" indent="-514350">
              <a:buAutoNum type="arabicParenBoth"/>
            </a:pPr>
            <a:r>
              <a:rPr lang="en-US" dirty="0" smtClean="0"/>
              <a:t>Traditional </a:t>
            </a:r>
            <a:r>
              <a:rPr lang="en-US" dirty="0"/>
              <a:t>DEA presents more efficient DMUs when estimating Taiwan banking, and in order to solve the problem of ranking, adopting the Modified-Super model is more suitable</a:t>
            </a:r>
            <a:r>
              <a:rPr lang="en-US" dirty="0" smtClean="0"/>
              <a:t>.</a:t>
            </a:r>
            <a:endParaRPr lang="ru-RU" dirty="0" smtClean="0"/>
          </a:p>
          <a:p>
            <a:pPr marL="514350" indent="-514350">
              <a:buAutoNum type="arabicParenBoth"/>
            </a:pPr>
            <a:r>
              <a:rPr lang="en-US" dirty="0" smtClean="0"/>
              <a:t>The </a:t>
            </a:r>
            <a:r>
              <a:rPr lang="en-US" dirty="0"/>
              <a:t>performances of financial holding companies’ subsidiary banks are better than the independent banks. </a:t>
            </a:r>
            <a:endParaRPr lang="ru-RU" dirty="0" smtClean="0"/>
          </a:p>
          <a:p>
            <a:pPr marL="514350" indent="-514350">
              <a:buAutoNum type="arabicParenBoth"/>
            </a:pPr>
            <a:r>
              <a:rPr lang="en-US" dirty="0" smtClean="0"/>
              <a:t>The </a:t>
            </a:r>
            <a:r>
              <a:rPr lang="en-US" dirty="0"/>
              <a:t>total loans to total asset ratios, ratio of net income, bank share of market loans, number of branches, and group play important roles in efficiency</a:t>
            </a:r>
            <a:r>
              <a:rPr lang="en-US" dirty="0" smtClean="0"/>
              <a:t>.</a:t>
            </a:r>
            <a:endParaRPr lang="ru-RU" dirty="0" smtClean="0"/>
          </a:p>
          <a:p>
            <a:pPr marL="514350" indent="-514350">
              <a:buAutoNum type="arabicParenBoth"/>
            </a:pPr>
            <a:r>
              <a:rPr lang="en-US" dirty="0" smtClean="0"/>
              <a:t>Banks </a:t>
            </a:r>
            <a:r>
              <a:rPr lang="en-US" dirty="0"/>
              <a:t>should segment their own attributes and clients to offer diversified services or specialized businesses, so as to satisfy the needs of different groups of customers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5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DEA-</a:t>
            </a:r>
            <a:r>
              <a:rPr lang="ru-RU" dirty="0" smtClean="0"/>
              <a:t>модель </a:t>
            </a:r>
            <a:r>
              <a:rPr lang="en-US" dirty="0"/>
              <a:t>Chen, Chiu, Huang (2010) </a:t>
            </a:r>
          </a:p>
        </p:txBody>
      </p:sp>
      <p:pic>
        <p:nvPicPr>
          <p:cNvPr id="6" name="Picture Placeholder 5" descr="Screen Shot 2014-02-16 at 11.02.55 P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9386" b="-59386"/>
          <a:stretch>
            <a:fillRect/>
          </a:stretch>
        </p:blipFill>
        <p:spPr>
          <a:xfrm>
            <a:off x="620212" y="57901"/>
            <a:ext cx="7836903" cy="5877677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Входы</a:t>
            </a:r>
            <a:r>
              <a:rPr lang="en-US" dirty="0" smtClean="0"/>
              <a:t>, </a:t>
            </a:r>
            <a:r>
              <a:rPr lang="ru-RU" dirty="0" smtClean="0"/>
              <a:t>выходы</a:t>
            </a:r>
            <a:r>
              <a:rPr lang="en-US" dirty="0" smtClean="0"/>
              <a:t>, </a:t>
            </a:r>
            <a:r>
              <a:rPr lang="ru-RU" dirty="0" smtClean="0"/>
              <a:t>источники данных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91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</a:rPr>
              <a:t>Thompson Reuters Research Trends</a:t>
            </a:r>
            <a:endParaRPr lang="en-US" dirty="0">
              <a:latin typeface="Calibri" charset="0"/>
            </a:endParaRPr>
          </a:p>
        </p:txBody>
      </p:sp>
      <p:pic>
        <p:nvPicPr>
          <p:cNvPr id="2048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09" b="157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95466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Chen, Hu, Liao (2010) - </a:t>
            </a:r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Проблема </a:t>
            </a:r>
          </a:p>
          <a:p>
            <a:r>
              <a:rPr lang="en-US" dirty="0"/>
              <a:t>This paper analyzes the effects of tourist nationalities on the cost efficiency of international tourist hotels (ITHs) in Taiwan. </a:t>
            </a:r>
            <a:endParaRPr lang="ru-RU" dirty="0" smtClean="0"/>
          </a:p>
          <a:p>
            <a:r>
              <a:rPr lang="en-US" dirty="0" smtClean="0"/>
              <a:t>1996</a:t>
            </a:r>
            <a:r>
              <a:rPr lang="ru-RU" dirty="0" smtClean="0"/>
              <a:t>-</a:t>
            </a:r>
            <a:r>
              <a:rPr lang="en-US" dirty="0" smtClean="0"/>
              <a:t>2007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852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Chen, Hu, Liao (2010</a:t>
            </a:r>
            <a:r>
              <a:rPr lang="en-US" dirty="0" smtClean="0"/>
              <a:t>) - </a:t>
            </a:r>
            <a:r>
              <a:rPr lang="en-US" dirty="0"/>
              <a:t>I</a:t>
            </a:r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Проблема</a:t>
            </a:r>
          </a:p>
          <a:p>
            <a:r>
              <a:rPr lang="en-US" dirty="0" smtClean="0"/>
              <a:t>the </a:t>
            </a:r>
            <a:r>
              <a:rPr lang="en-US" dirty="0"/>
              <a:t>numbers of overseas Chinese and European tourists have shown significantly </a:t>
            </a:r>
            <a:r>
              <a:rPr lang="en-US" u="sng" dirty="0"/>
              <a:t>negative </a:t>
            </a:r>
            <a:r>
              <a:rPr lang="en-US" dirty="0"/>
              <a:t>effects on cost efficiency, </a:t>
            </a:r>
            <a:endParaRPr lang="ru-RU" dirty="0" smtClean="0"/>
          </a:p>
          <a:p>
            <a:r>
              <a:rPr lang="en-US" dirty="0" smtClean="0"/>
              <a:t>the </a:t>
            </a:r>
            <a:r>
              <a:rPr lang="en-US" dirty="0"/>
              <a:t>numbers of Taiwan Nationals, North American, Japanese, and Australian tourists have had significantly </a:t>
            </a:r>
            <a:r>
              <a:rPr lang="en-US" u="sng" dirty="0"/>
              <a:t>positive </a:t>
            </a:r>
            <a:r>
              <a:rPr lang="en-US" dirty="0"/>
              <a:t>effects on cost efficiency. </a:t>
            </a:r>
            <a:endParaRPr lang="ru-RU" dirty="0" smtClean="0"/>
          </a:p>
          <a:p>
            <a:r>
              <a:rPr lang="en-US" dirty="0" smtClean="0"/>
              <a:t>The </a:t>
            </a:r>
            <a:r>
              <a:rPr lang="en-US" dirty="0"/>
              <a:t>numbers of the rest of Asia tourists (including mainland Chinese) have </a:t>
            </a:r>
            <a:r>
              <a:rPr lang="en-US" u="sng" dirty="0"/>
              <a:t>no significant </a:t>
            </a:r>
            <a:r>
              <a:rPr lang="en-US" dirty="0"/>
              <a:t>effects on cost efficiency. </a:t>
            </a:r>
            <a:endParaRPr lang="ru-RU" dirty="0" smtClean="0"/>
          </a:p>
          <a:p>
            <a:r>
              <a:rPr lang="en-US" dirty="0" smtClean="0"/>
              <a:t>Furthermore</a:t>
            </a:r>
            <a:r>
              <a:rPr lang="en-US" dirty="0"/>
              <a:t>, the chain system and shorter distances to the nearest international airport significantly improve cost efficiencies.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826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Slacks-based 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Avkiran</a:t>
            </a:r>
            <a:r>
              <a:rPr lang="en-US" dirty="0" smtClean="0"/>
              <a:t> (2009). Opening the black box of efficiency analysis: an illustration with UAE banks. </a:t>
            </a:r>
            <a:r>
              <a:rPr lang="en-US" dirty="0"/>
              <a:t>Omega, </a:t>
            </a:r>
            <a:r>
              <a:rPr lang="en-US" dirty="0" smtClean="0"/>
              <a:t>37 </a:t>
            </a:r>
            <a:r>
              <a:rPr lang="en-US" dirty="0"/>
              <a:t>(4</a:t>
            </a:r>
            <a:r>
              <a:rPr lang="en-US" dirty="0" smtClean="0"/>
              <a:t>), </a:t>
            </a:r>
            <a:r>
              <a:rPr lang="en-US" dirty="0"/>
              <a:t>930-</a:t>
            </a:r>
            <a:r>
              <a:rPr lang="en-US" dirty="0" smtClean="0"/>
              <a:t>941</a:t>
            </a:r>
          </a:p>
          <a:p>
            <a:r>
              <a:rPr lang="en-US" dirty="0" smtClean="0"/>
              <a:t>Tone, </a:t>
            </a:r>
            <a:r>
              <a:rPr lang="en-US" dirty="0" err="1" smtClean="0"/>
              <a:t>Tsutsui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smtClean="0"/>
              <a:t>(2014)</a:t>
            </a:r>
            <a:r>
              <a:rPr lang="en-US" dirty="0"/>
              <a:t>. Dynamic DEA: A Slacks-based Measure Approach. Omega, 38(3-4), 145–</a:t>
            </a:r>
            <a:r>
              <a:rPr lang="en-US" dirty="0" smtClean="0"/>
              <a:t>156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053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en-US" dirty="0" err="1" smtClean="0"/>
              <a:t>Avkiran</a:t>
            </a:r>
            <a:r>
              <a:rPr lang="en-US" dirty="0"/>
              <a:t> </a:t>
            </a:r>
            <a:r>
              <a:rPr lang="en-US" dirty="0" smtClean="0"/>
              <a:t>(2009)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Проблема</a:t>
            </a:r>
          </a:p>
          <a:p>
            <a:r>
              <a:rPr lang="ru-RU" dirty="0" smtClean="0"/>
              <a:t>обычная </a:t>
            </a:r>
            <a:r>
              <a:rPr lang="en-US" dirty="0" smtClean="0"/>
              <a:t>DEA </a:t>
            </a:r>
            <a:r>
              <a:rPr lang="ru-RU" dirty="0" smtClean="0"/>
              <a:t>не может выявить источники неэффективности</a:t>
            </a:r>
            <a:r>
              <a:rPr lang="en-US" dirty="0" smtClean="0"/>
              <a:t>,</a:t>
            </a:r>
            <a:r>
              <a:rPr lang="ru-RU" dirty="0" smtClean="0"/>
              <a:t> если ее применять к взаимодействующим подразделениям организации</a:t>
            </a:r>
          </a:p>
          <a:p>
            <a:pPr marL="0" indent="0">
              <a:buNone/>
            </a:pPr>
            <a:r>
              <a:rPr lang="ru-RU" dirty="0" smtClean="0"/>
              <a:t>Решение</a:t>
            </a:r>
          </a:p>
          <a:p>
            <a:r>
              <a:rPr lang="ru-RU" dirty="0" smtClean="0"/>
              <a:t>сетевая </a:t>
            </a:r>
            <a:r>
              <a:rPr lang="en-US" dirty="0" smtClean="0"/>
              <a:t>DEA</a:t>
            </a: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14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Вклад </a:t>
            </a:r>
            <a:r>
              <a:rPr lang="en-US" dirty="0" err="1" smtClean="0"/>
              <a:t>Avkiran</a:t>
            </a:r>
            <a:r>
              <a:rPr lang="en-US" dirty="0" smtClean="0"/>
              <a:t> </a:t>
            </a:r>
            <a:r>
              <a:rPr lang="en-US" dirty="0"/>
              <a:t>(2009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</a:t>
            </a:r>
            <a:r>
              <a:rPr lang="ru-RU" dirty="0" smtClean="0"/>
              <a:t>ервое в своем роде исследование</a:t>
            </a:r>
            <a:endParaRPr lang="en-US" dirty="0" smtClean="0"/>
          </a:p>
          <a:p>
            <a:pPr lvl="1"/>
            <a:r>
              <a:rPr lang="ru-RU" dirty="0" smtClean="0"/>
              <a:t>иллюстрация ненаправленной сетевой </a:t>
            </a:r>
            <a:r>
              <a:rPr lang="en-US" dirty="0" smtClean="0"/>
              <a:t>SBM </a:t>
            </a:r>
            <a:r>
              <a:rPr lang="ru-RU" dirty="0" smtClean="0"/>
              <a:t>с использованием </a:t>
            </a:r>
            <a:r>
              <a:rPr lang="ru-RU" u="sng" dirty="0" smtClean="0"/>
              <a:t>искусственных данных </a:t>
            </a:r>
            <a:r>
              <a:rPr lang="ru-RU" dirty="0" smtClean="0"/>
              <a:t>об эффективности профит-центров</a:t>
            </a:r>
          </a:p>
          <a:p>
            <a:pPr lvl="1"/>
            <a:r>
              <a:rPr lang="ru-RU" dirty="0" smtClean="0"/>
              <a:t>искусственные данные получаются из </a:t>
            </a:r>
            <a:r>
              <a:rPr lang="ru-RU" u="sng" dirty="0" smtClean="0"/>
              <a:t>настоящих данных</a:t>
            </a:r>
            <a:r>
              <a:rPr lang="ru-RU" dirty="0" smtClean="0"/>
              <a:t> о местных коммерческих банках ОАЭ</a:t>
            </a:r>
          </a:p>
          <a:p>
            <a:r>
              <a:rPr lang="ru-RU" dirty="0" smtClean="0"/>
              <a:t>решает проблему «черного ящика»</a:t>
            </a:r>
            <a:r>
              <a:rPr lang="en-US" dirty="0" smtClean="0"/>
              <a:t>:</a:t>
            </a:r>
            <a:r>
              <a:rPr lang="ru-RU" dirty="0" smtClean="0"/>
              <a:t> недоступности исследователю данных внутреннего использования</a:t>
            </a:r>
          </a:p>
          <a:p>
            <a:r>
              <a:rPr lang="ru-RU" dirty="0" smtClean="0"/>
              <a:t>фокус на ОАЭ </a:t>
            </a:r>
            <a:r>
              <a:rPr lang="en-US" dirty="0" smtClean="0"/>
              <a:t>–</a:t>
            </a:r>
            <a:r>
              <a:rPr lang="ru-RU" dirty="0" smtClean="0"/>
              <a:t> новые результаты по эффективности бизнеса Среднего Востока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650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коммерческого банка по </a:t>
            </a:r>
            <a:r>
              <a:rPr lang="en-US" dirty="0" err="1" smtClean="0"/>
              <a:t>Avkiran</a:t>
            </a:r>
            <a:r>
              <a:rPr lang="en-US" dirty="0"/>
              <a:t> </a:t>
            </a:r>
            <a:r>
              <a:rPr lang="en-US" dirty="0" smtClean="0"/>
              <a:t>(2010)</a:t>
            </a:r>
            <a:endParaRPr lang="en-US" dirty="0"/>
          </a:p>
        </p:txBody>
      </p:sp>
      <p:pic>
        <p:nvPicPr>
          <p:cNvPr id="4" name="Content Placeholder 3" descr="Screen Shot 2014-02-16 at 11.53.24 P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1474" b="-11474"/>
          <a:stretch>
            <a:fillRect/>
          </a:stretch>
        </p:blipFill>
        <p:spPr>
          <a:xfrm>
            <a:off x="656753" y="-381083"/>
            <a:ext cx="8012251" cy="6009188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24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Концептуальная </a:t>
            </a:r>
            <a:r>
              <a:rPr lang="en-US" dirty="0" smtClean="0"/>
              <a:t>DEA-</a:t>
            </a:r>
            <a:r>
              <a:rPr lang="ru-RU" dirty="0" smtClean="0"/>
              <a:t>модель </a:t>
            </a:r>
            <a:r>
              <a:rPr lang="en-US" dirty="0" err="1" smtClean="0"/>
              <a:t>Avkiran</a:t>
            </a:r>
            <a:r>
              <a:rPr lang="en-US" dirty="0"/>
              <a:t> </a:t>
            </a:r>
            <a:r>
              <a:rPr lang="en-US" dirty="0" smtClean="0"/>
              <a:t>(2009)</a:t>
            </a:r>
            <a:endParaRPr lang="en-US" dirty="0"/>
          </a:p>
        </p:txBody>
      </p:sp>
      <p:pic>
        <p:nvPicPr>
          <p:cNvPr id="5" name="Picture Placeholder 4" descr="Screen Shot 2014-02-16 at 11.55.50 P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324" b="-832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“Inputs </a:t>
            </a:r>
            <a:r>
              <a:rPr lang="en-US" dirty="0"/>
              <a:t>are denoted by </a:t>
            </a:r>
            <a:r>
              <a:rPr lang="en-US" i="1" dirty="0"/>
              <a:t>x </a:t>
            </a:r>
            <a:r>
              <a:rPr lang="en-US" dirty="0"/>
              <a:t>and outputs are denoted by </a:t>
            </a:r>
            <a:r>
              <a:rPr lang="en-US" i="1" dirty="0"/>
              <a:t>y</a:t>
            </a:r>
            <a:r>
              <a:rPr lang="en-US" dirty="0"/>
              <a:t>, where the subscript number identifies the origin and the superscript identifies the destination. Asterisks indicates an intermediate output from a sub-DMU that becomes an intermediate input for another sub-DMU. LAO: loans, advances and overdrafts; MREL: mortgaged real estate loans; DCB: discounted commercial bills</a:t>
            </a:r>
            <a:r>
              <a:rPr lang="en-US" dirty="0" smtClean="0"/>
              <a:t>.” –</a:t>
            </a:r>
            <a:r>
              <a:rPr lang="ru-RU" dirty="0" smtClean="0"/>
              <a:t> </a:t>
            </a:r>
            <a:r>
              <a:rPr lang="ru-RU" dirty="0" err="1" smtClean="0"/>
              <a:t>илл</a:t>
            </a:r>
            <a:r>
              <a:rPr lang="ru-RU" dirty="0" smtClean="0"/>
              <a:t>. </a:t>
            </a:r>
            <a:r>
              <a:rPr lang="ru-RU" dirty="0"/>
              <a:t>и</a:t>
            </a:r>
            <a:r>
              <a:rPr lang="ru-RU" dirty="0" smtClean="0"/>
              <a:t> комментарии по </a:t>
            </a:r>
            <a:r>
              <a:rPr lang="en-US" dirty="0" err="1" smtClean="0"/>
              <a:t>Avkiran</a:t>
            </a:r>
            <a:r>
              <a:rPr lang="en-US" dirty="0" smtClean="0"/>
              <a:t> (2009)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15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Входы и выходы профит-центров в модели </a:t>
            </a:r>
            <a:r>
              <a:rPr lang="en-US" dirty="0" err="1" smtClean="0"/>
              <a:t>Avkiran</a:t>
            </a:r>
            <a:r>
              <a:rPr lang="en-US" dirty="0" smtClean="0"/>
              <a:t> (2009)</a:t>
            </a:r>
            <a:endParaRPr lang="en-US" dirty="0"/>
          </a:p>
        </p:txBody>
      </p:sp>
      <p:pic>
        <p:nvPicPr>
          <p:cNvPr id="5" name="Picture Placeholder 4" descr="Screen Shot 2014-02-16 at 11.58.28 P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78330" b="-78330"/>
          <a:stretch>
            <a:fillRect/>
          </a:stretch>
        </p:blipFill>
        <p:spPr>
          <a:xfrm>
            <a:off x="81130" y="-510027"/>
            <a:ext cx="8909636" cy="668222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917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Предшественники </a:t>
            </a:r>
            <a:r>
              <a:rPr lang="en-US" dirty="0" err="1" smtClean="0"/>
              <a:t>Avkiran</a:t>
            </a:r>
            <a:r>
              <a:rPr lang="en-US" dirty="0" smtClean="0"/>
              <a:t> (2009)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Сетевой оболочечный анализ </a:t>
            </a:r>
            <a:r>
              <a:rPr lang="en-US" dirty="0" smtClean="0"/>
              <a:t>(NDEA)</a:t>
            </a:r>
            <a:r>
              <a:rPr lang="en-US" dirty="0"/>
              <a:t>:</a:t>
            </a:r>
            <a:endParaRPr lang="en-US" dirty="0" smtClean="0"/>
          </a:p>
          <a:p>
            <a:r>
              <a:rPr lang="en-US" dirty="0" err="1" smtClean="0"/>
              <a:t>Löthgren</a:t>
            </a:r>
            <a:r>
              <a:rPr lang="en-US" dirty="0" smtClean="0"/>
              <a:t>, Tambour (1999) –</a:t>
            </a:r>
            <a:r>
              <a:rPr lang="ru-RU" dirty="0" smtClean="0"/>
              <a:t> аптеки</a:t>
            </a:r>
          </a:p>
          <a:p>
            <a:r>
              <a:rPr lang="en-US" dirty="0" smtClean="0"/>
              <a:t>Lewis,  Sexton (2004) –</a:t>
            </a:r>
            <a:r>
              <a:rPr lang="ru-RU" dirty="0" smtClean="0"/>
              <a:t> бейсболисты</a:t>
            </a:r>
            <a:endParaRPr lang="en-US" dirty="0"/>
          </a:p>
          <a:p>
            <a:r>
              <a:rPr lang="en-US" dirty="0" err="1" smtClean="0"/>
              <a:t>Prieto</a:t>
            </a:r>
            <a:r>
              <a:rPr lang="en-US" dirty="0" smtClean="0"/>
              <a:t>, </a:t>
            </a:r>
            <a:r>
              <a:rPr lang="en-US" dirty="0" err="1" smtClean="0"/>
              <a:t>Zofio</a:t>
            </a:r>
            <a:r>
              <a:rPr lang="en-US" dirty="0" smtClean="0"/>
              <a:t> (2007) –</a:t>
            </a:r>
            <a:r>
              <a:rPr lang="ru-RU" dirty="0" smtClean="0"/>
              <a:t> экономики стран ОЭСР</a:t>
            </a:r>
          </a:p>
          <a:p>
            <a:r>
              <a:rPr lang="nb-NO" dirty="0" err="1"/>
              <a:t>Sheth</a:t>
            </a:r>
            <a:r>
              <a:rPr lang="nb-NO" dirty="0"/>
              <a:t> et al. </a:t>
            </a:r>
            <a:r>
              <a:rPr lang="nb-NO" dirty="0" smtClean="0"/>
              <a:t>(2007) </a:t>
            </a:r>
            <a:r>
              <a:rPr lang="en-US" dirty="0" smtClean="0"/>
              <a:t>–</a:t>
            </a:r>
            <a:r>
              <a:rPr lang="ru-RU" dirty="0" smtClean="0"/>
              <a:t> автобусные маршруты</a:t>
            </a:r>
            <a:endParaRPr lang="en-US" dirty="0"/>
          </a:p>
          <a:p>
            <a:r>
              <a:rPr lang="en-US" dirty="0" smtClean="0"/>
              <a:t>Yu, Lin (2008) –</a:t>
            </a:r>
            <a:r>
              <a:rPr lang="ru-RU" dirty="0" smtClean="0"/>
              <a:t> железные дороги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68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Tone, </a:t>
            </a:r>
            <a:r>
              <a:rPr lang="en-US" dirty="0" err="1" smtClean="0"/>
              <a:t>Tsutsui</a:t>
            </a:r>
            <a:r>
              <a:rPr lang="en-US" dirty="0" smtClean="0"/>
              <a:t> (2014) – 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Цель</a:t>
            </a:r>
          </a:p>
          <a:p>
            <a:r>
              <a:rPr lang="ru-RU" dirty="0" smtClean="0"/>
              <a:t>Измерить </a:t>
            </a:r>
            <a:r>
              <a:rPr lang="en-US" dirty="0" smtClean="0"/>
              <a:t>DEA-</a:t>
            </a:r>
            <a:r>
              <a:rPr lang="ru-RU" dirty="0" smtClean="0"/>
              <a:t>эффективность коммунальных компаний США</a:t>
            </a:r>
          </a:p>
          <a:p>
            <a:pPr marL="0" indent="0">
              <a:buNone/>
            </a:pPr>
            <a:r>
              <a:rPr lang="ru-RU" dirty="0" smtClean="0"/>
              <a:t>Проблема</a:t>
            </a:r>
          </a:p>
          <a:p>
            <a:r>
              <a:rPr lang="ru-RU" dirty="0" smtClean="0"/>
              <a:t>«</a:t>
            </a:r>
            <a:r>
              <a:rPr lang="en-US" dirty="0" smtClean="0"/>
              <a:t>Carry-over</a:t>
            </a:r>
            <a:r>
              <a:rPr lang="ru-RU" dirty="0" smtClean="0"/>
              <a:t>»</a:t>
            </a:r>
            <a:endParaRPr lang="en-US" dirty="0" smtClean="0"/>
          </a:p>
          <a:p>
            <a:r>
              <a:rPr lang="ru-RU" dirty="0" smtClean="0"/>
              <a:t>Вертикальная интеграция (сетевая структура)</a:t>
            </a:r>
          </a:p>
          <a:p>
            <a:pPr marL="0" indent="0">
              <a:buNone/>
            </a:pPr>
            <a:r>
              <a:rPr lang="ru-RU" dirty="0" smtClean="0"/>
              <a:t>Решение</a:t>
            </a:r>
          </a:p>
          <a:p>
            <a:r>
              <a:rPr lang="ru-RU" dirty="0" smtClean="0"/>
              <a:t>Разработка новой модели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46911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Small Picture</a:t>
            </a:r>
          </a:p>
        </p:txBody>
      </p:sp>
      <p:pic>
        <p:nvPicPr>
          <p:cNvPr id="3" name="Content Placeholder 2" descr="Screen Shot 2014-12-11 at 3.07.4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139" r="-21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0247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Tone, </a:t>
            </a:r>
            <a:r>
              <a:rPr lang="en-US" dirty="0" err="1"/>
              <a:t>Tsutsui</a:t>
            </a:r>
            <a:r>
              <a:rPr lang="en-US" dirty="0"/>
              <a:t> </a:t>
            </a:r>
            <a:r>
              <a:rPr lang="en-US" dirty="0" smtClean="0"/>
              <a:t>(2014)</a:t>
            </a:r>
            <a:r>
              <a:rPr lang="ru-RU" dirty="0" smtClean="0"/>
              <a:t> </a:t>
            </a:r>
            <a:r>
              <a:rPr lang="en-US" dirty="0" smtClean="0"/>
              <a:t>–</a:t>
            </a:r>
            <a:r>
              <a:rPr lang="ru-RU" dirty="0" smtClean="0"/>
              <a:t> </a:t>
            </a:r>
            <a:r>
              <a:rPr lang="en-US" dirty="0" smtClean="0"/>
              <a:t>II 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ранее публиковали отдельно модель сетевой </a:t>
            </a:r>
            <a:r>
              <a:rPr lang="en-US" dirty="0" smtClean="0"/>
              <a:t>SBM </a:t>
            </a:r>
            <a:r>
              <a:rPr lang="en-US" dirty="0"/>
              <a:t>(</a:t>
            </a:r>
            <a:r>
              <a:rPr lang="en-US" dirty="0" smtClean="0"/>
              <a:t>NSBM)</a:t>
            </a:r>
            <a:r>
              <a:rPr lang="ru-RU" dirty="0" smtClean="0"/>
              <a:t> и динамической</a:t>
            </a:r>
            <a:r>
              <a:rPr lang="en-US" dirty="0" smtClean="0"/>
              <a:t> SBM </a:t>
            </a:r>
            <a:r>
              <a:rPr lang="en-US" dirty="0"/>
              <a:t>(DSBM</a:t>
            </a:r>
            <a:r>
              <a:rPr lang="en-US" dirty="0" smtClean="0"/>
              <a:t>)</a:t>
            </a:r>
          </a:p>
          <a:p>
            <a:r>
              <a:rPr lang="ru-RU" dirty="0" smtClean="0"/>
              <a:t>данная работа объединяет две модели в одну</a:t>
            </a:r>
            <a:endParaRPr lang="en-US" dirty="0" smtClean="0"/>
          </a:p>
          <a:p>
            <a:r>
              <a:rPr lang="ru-RU" dirty="0" smtClean="0"/>
              <a:t>вертикально (</a:t>
            </a:r>
            <a:r>
              <a:rPr lang="ru-RU" dirty="0"/>
              <a:t>в одном периоде</a:t>
            </a:r>
            <a:r>
              <a:rPr lang="ru-RU" dirty="0" smtClean="0"/>
              <a:t>)</a:t>
            </a:r>
            <a:r>
              <a:rPr lang="en-US" dirty="0" smtClean="0"/>
              <a:t>, </a:t>
            </a:r>
            <a:r>
              <a:rPr lang="ru-RU" dirty="0" smtClean="0"/>
              <a:t>модель «ухватывает» множество подразделений</a:t>
            </a:r>
            <a:r>
              <a:rPr lang="en-US" dirty="0" smtClean="0"/>
              <a:t>,</a:t>
            </a:r>
            <a:r>
              <a:rPr lang="ru-RU" dirty="0" smtClean="0"/>
              <a:t> соединенных сетевыми связями</a:t>
            </a:r>
            <a:endParaRPr lang="en-US" dirty="0" smtClean="0"/>
          </a:p>
          <a:p>
            <a:r>
              <a:rPr lang="ru-RU" dirty="0"/>
              <a:t>г</a:t>
            </a:r>
            <a:r>
              <a:rPr lang="ru-RU" dirty="0" smtClean="0"/>
              <a:t>оризонтально (во времени)  модель дает возможность сетям переносить часть выхода в качестве входа будущего периода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09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Tone, </a:t>
            </a:r>
            <a:r>
              <a:rPr lang="en-US" dirty="0" err="1"/>
              <a:t>Tsutsui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2014)</a:t>
            </a:r>
            <a:r>
              <a:rPr lang="ru-RU" dirty="0" smtClean="0"/>
              <a:t> </a:t>
            </a:r>
            <a:r>
              <a:rPr lang="en-US" dirty="0"/>
              <a:t>–</a:t>
            </a:r>
            <a:r>
              <a:rPr lang="ru-RU" dirty="0"/>
              <a:t> </a:t>
            </a:r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новая модель может оценивать</a:t>
            </a:r>
            <a:endParaRPr lang="en-US" dirty="0" smtClean="0"/>
          </a:p>
          <a:p>
            <a:pPr lvl="1"/>
            <a:r>
              <a:rPr lang="ru-RU" dirty="0" smtClean="0"/>
              <a:t>общую эффективность за весь период</a:t>
            </a:r>
          </a:p>
          <a:p>
            <a:pPr lvl="1"/>
            <a:r>
              <a:rPr lang="ru-RU" dirty="0" smtClean="0"/>
              <a:t>динамическое изменение общей эффективности за период</a:t>
            </a:r>
          </a:p>
          <a:p>
            <a:pPr lvl="1"/>
            <a:r>
              <a:rPr lang="ru-RU" dirty="0" smtClean="0"/>
              <a:t>динамическое изменение эффективности подразделений</a:t>
            </a:r>
          </a:p>
          <a:p>
            <a:r>
              <a:rPr lang="ru-RU" dirty="0" smtClean="0"/>
              <a:t>модель может быть посчитана как </a:t>
            </a:r>
          </a:p>
          <a:p>
            <a:pPr lvl="1"/>
            <a:r>
              <a:rPr lang="ru-RU" dirty="0" err="1" smtClean="0"/>
              <a:t>входо</a:t>
            </a:r>
            <a:r>
              <a:rPr lang="ru-RU" dirty="0" smtClean="0"/>
              <a:t>-</a:t>
            </a:r>
            <a:r>
              <a:rPr lang="en-US" dirty="0" smtClean="0"/>
              <a:t>, </a:t>
            </a:r>
            <a:r>
              <a:rPr lang="ru-RU" dirty="0" err="1" smtClean="0"/>
              <a:t>выходо</a:t>
            </a:r>
            <a:r>
              <a:rPr lang="ru-RU" dirty="0" smtClean="0"/>
              <a:t>-</a:t>
            </a:r>
            <a:r>
              <a:rPr lang="en-US" dirty="0" smtClean="0"/>
              <a:t>, </a:t>
            </a:r>
            <a:r>
              <a:rPr lang="ru-RU" dirty="0" smtClean="0"/>
              <a:t>или двусторонне-ориентированная</a:t>
            </a:r>
          </a:p>
          <a:p>
            <a:pPr lvl="1"/>
            <a:r>
              <a:rPr lang="ru-RU" dirty="0" smtClean="0"/>
              <a:t>в предположении о постоянном или варьируемом эффекте масштаба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91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Концепт </a:t>
            </a:r>
            <a:r>
              <a:rPr lang="en-US" dirty="0" smtClean="0"/>
              <a:t>DEA</a:t>
            </a:r>
            <a:r>
              <a:rPr lang="ru-RU" dirty="0" smtClean="0"/>
              <a:t>-модели </a:t>
            </a:r>
            <a:r>
              <a:rPr lang="en-US" dirty="0" smtClean="0"/>
              <a:t> Tone, </a:t>
            </a:r>
            <a:r>
              <a:rPr lang="en-US" dirty="0" err="1" smtClean="0"/>
              <a:t>Tsutsui</a:t>
            </a:r>
            <a:r>
              <a:rPr lang="en-US" dirty="0" smtClean="0"/>
              <a:t>, </a:t>
            </a:r>
            <a:r>
              <a:rPr lang="ru-RU" dirty="0" smtClean="0"/>
              <a:t>201</a:t>
            </a:r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7" name="Picture Placeholder 6" descr="Screen Shot 2014-02-16 at 11.12.52 P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1531" b="-11531"/>
          <a:stretch>
            <a:fillRect/>
          </a:stretch>
        </p:blipFill>
        <p:spPr>
          <a:xfrm>
            <a:off x="962525" y="-91678"/>
            <a:ext cx="7278688" cy="545901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Входы могут быть получены от другой организации или из прошлых периодов</a:t>
            </a:r>
            <a:r>
              <a:rPr lang="en-US" dirty="0" smtClean="0"/>
              <a:t>, </a:t>
            </a:r>
            <a:r>
              <a:rPr lang="ru-RU" dirty="0" smtClean="0"/>
              <a:t>как результат </a:t>
            </a:r>
            <a:r>
              <a:rPr lang="en-US" dirty="0" smtClean="0"/>
              <a:t>carry-over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06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DEA </a:t>
            </a:r>
            <a:r>
              <a:rPr lang="ru-RU" dirty="0" smtClean="0"/>
              <a:t>по </a:t>
            </a:r>
            <a:r>
              <a:rPr lang="en-US" dirty="0" smtClean="0"/>
              <a:t>Tone, </a:t>
            </a:r>
            <a:r>
              <a:rPr lang="en-US" dirty="0" err="1" smtClean="0"/>
              <a:t>Tsutsui</a:t>
            </a:r>
            <a:r>
              <a:rPr lang="en-US" dirty="0" smtClean="0"/>
              <a:t>, 2014 </a:t>
            </a:r>
            <a:r>
              <a:rPr lang="ru-RU" dirty="0" smtClean="0"/>
              <a:t>в применении к компаниям коммунального сектора</a:t>
            </a:r>
            <a:endParaRPr lang="en-US" dirty="0"/>
          </a:p>
        </p:txBody>
      </p:sp>
      <p:pic>
        <p:nvPicPr>
          <p:cNvPr id="5" name="Picture Placeholder 4" descr="Screen Shot 2014-02-16 at 11.23.08 P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876" r="-8876"/>
          <a:stretch>
            <a:fillRect/>
          </a:stretch>
        </p:blipFill>
        <p:spPr>
          <a:xfrm>
            <a:off x="1792288" y="465723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79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Датасет</a:t>
            </a:r>
            <a:r>
              <a:rPr lang="ru-RU" dirty="0" smtClean="0"/>
              <a:t> </a:t>
            </a:r>
            <a:r>
              <a:rPr lang="en-US" dirty="0" smtClean="0"/>
              <a:t>Tone, </a:t>
            </a:r>
            <a:r>
              <a:rPr lang="en-US" dirty="0" err="1" smtClean="0"/>
              <a:t>Tsutsui</a:t>
            </a:r>
            <a:r>
              <a:rPr lang="en-US" dirty="0" smtClean="0"/>
              <a:t>, 2014</a:t>
            </a:r>
            <a:endParaRPr lang="en-US" dirty="0"/>
          </a:p>
        </p:txBody>
      </p:sp>
      <p:pic>
        <p:nvPicPr>
          <p:cNvPr id="5" name="Picture Placeholder 4" descr="Screen Shot 2014-02-16 at 11.25.24 P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615" r="-661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6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их цитируют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работы посвящены методам исследования</a:t>
            </a:r>
            <a:r>
              <a:rPr lang="en-US" dirty="0" smtClean="0"/>
              <a:t>, </a:t>
            </a:r>
            <a:r>
              <a:rPr lang="ru-RU" dirty="0" smtClean="0"/>
              <a:t>а не феноменам «реального» мира</a:t>
            </a:r>
            <a:endParaRPr lang="en-US" dirty="0" smtClean="0"/>
          </a:p>
          <a:p>
            <a:r>
              <a:rPr lang="ru-RU" dirty="0" smtClean="0"/>
              <a:t>распространенность решаемых проблем</a:t>
            </a:r>
          </a:p>
          <a:p>
            <a:pPr lvl="1"/>
            <a:r>
              <a:rPr lang="ru-RU" dirty="0" smtClean="0"/>
              <a:t>проблема </a:t>
            </a:r>
            <a:r>
              <a:rPr lang="en-US" dirty="0"/>
              <a:t>Chen, Chiu, Huang (2010)</a:t>
            </a:r>
            <a:r>
              <a:rPr lang="ru-RU" dirty="0"/>
              <a:t> </a:t>
            </a:r>
            <a:r>
              <a:rPr lang="en-US" dirty="0" smtClean="0"/>
              <a:t> </a:t>
            </a:r>
            <a:r>
              <a:rPr lang="ru-RU" dirty="0"/>
              <a:t>часто </a:t>
            </a:r>
            <a:r>
              <a:rPr lang="ru-RU" dirty="0" smtClean="0"/>
              <a:t>встречается </a:t>
            </a:r>
            <a:r>
              <a:rPr lang="ru-RU" dirty="0"/>
              <a:t>в оболочечном </a:t>
            </a:r>
            <a:r>
              <a:rPr lang="ru-RU" dirty="0" smtClean="0"/>
              <a:t>анализе и делает его бесполезным</a:t>
            </a:r>
            <a:endParaRPr lang="en-US" dirty="0" smtClean="0"/>
          </a:p>
          <a:p>
            <a:pPr lvl="2"/>
            <a:r>
              <a:rPr lang="ru-RU" dirty="0" smtClean="0"/>
              <a:t>если все эффективны </a:t>
            </a:r>
            <a:r>
              <a:rPr lang="en-US" dirty="0" smtClean="0"/>
              <a:t>–</a:t>
            </a:r>
            <a:r>
              <a:rPr lang="ru-RU" dirty="0" smtClean="0"/>
              <a:t> как решить кто лучше</a:t>
            </a:r>
            <a:r>
              <a:rPr lang="en-US" dirty="0"/>
              <a:t>?</a:t>
            </a:r>
            <a:endParaRPr lang="ru-RU" dirty="0"/>
          </a:p>
          <a:p>
            <a:pPr lvl="1"/>
            <a:r>
              <a:rPr lang="ru-RU" dirty="0" smtClean="0"/>
              <a:t>проблема </a:t>
            </a:r>
            <a:r>
              <a:rPr lang="en-US" dirty="0" err="1" smtClean="0"/>
              <a:t>Avkiran</a:t>
            </a:r>
            <a:r>
              <a:rPr lang="en-US" dirty="0" smtClean="0"/>
              <a:t> (2009) </a:t>
            </a:r>
            <a:r>
              <a:rPr lang="ru-RU" dirty="0" smtClean="0"/>
              <a:t>и </a:t>
            </a:r>
            <a:r>
              <a:rPr lang="en-US" dirty="0" smtClean="0"/>
              <a:t>Tone</a:t>
            </a:r>
            <a:r>
              <a:rPr lang="en-US" dirty="0"/>
              <a:t>, </a:t>
            </a:r>
            <a:r>
              <a:rPr lang="en-US" dirty="0" err="1"/>
              <a:t>Tsutsui</a:t>
            </a:r>
            <a:r>
              <a:rPr lang="en-US" dirty="0"/>
              <a:t> </a:t>
            </a:r>
            <a:r>
              <a:rPr lang="ru-RU" dirty="0"/>
              <a:t>(2014)</a:t>
            </a:r>
            <a:r>
              <a:rPr lang="en-US" dirty="0"/>
              <a:t> </a:t>
            </a:r>
            <a:r>
              <a:rPr lang="ru-RU" dirty="0" smtClean="0"/>
              <a:t>имеет множество приложений в реальном мире</a:t>
            </a:r>
          </a:p>
          <a:p>
            <a:pPr lvl="2"/>
            <a:r>
              <a:rPr lang="ru-RU" dirty="0" smtClean="0"/>
              <a:t>сложные закрытые структуры</a:t>
            </a:r>
          </a:p>
          <a:p>
            <a:pPr lvl="2"/>
            <a:r>
              <a:rPr lang="ru-RU" dirty="0" smtClean="0"/>
              <a:t>«моментная» эффективность </a:t>
            </a:r>
            <a:r>
              <a:rPr lang="en-US" dirty="0" smtClean="0"/>
              <a:t>–</a:t>
            </a:r>
            <a:r>
              <a:rPr lang="ru-RU" dirty="0" smtClean="0"/>
              <a:t> это еще не все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93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Liu, Lu, Lu, Lin (2013)</a:t>
            </a:r>
            <a:endParaRPr lang="en-US" dirty="0"/>
          </a:p>
        </p:txBody>
      </p:sp>
      <p:pic>
        <p:nvPicPr>
          <p:cNvPr id="4" name="Content Placeholder 3" descr="Screen Shot 2014-02-17 at 12.08.5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761" b="-17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28592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Banking path</a:t>
            </a:r>
            <a:endParaRPr lang="en-US" dirty="0"/>
          </a:p>
        </p:txBody>
      </p:sp>
      <p:pic>
        <p:nvPicPr>
          <p:cNvPr id="4" name="Content Placeholder 3" descr="Screen Shot 2014-02-17 at 12.11.1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1759" r="-101759"/>
          <a:stretch>
            <a:fillRect/>
          </a:stretch>
        </p:blipFill>
        <p:spPr>
          <a:xfrm rot="16200000">
            <a:off x="-2909981" y="-309621"/>
            <a:ext cx="14963957" cy="8229600"/>
          </a:xfrm>
        </p:spPr>
      </p:pic>
    </p:spTree>
    <p:extLst>
      <p:ext uri="{BB962C8B-B14F-4D97-AF65-F5344CB8AC3E}">
        <p14:creationId xmlns:p14="http://schemas.microsoft.com/office/powerpoint/2010/main" xmlns="" val="79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Двухшаговый</a:t>
            </a:r>
            <a:r>
              <a:rPr lang="ru-RU" dirty="0" smtClean="0"/>
              <a:t> контекстуальный </a:t>
            </a:r>
            <a:r>
              <a:rPr lang="en-US" dirty="0" smtClean="0"/>
              <a:t>DEA </a:t>
            </a:r>
            <a:r>
              <a:rPr lang="ru-RU" dirty="0" smtClean="0"/>
              <a:t>в применении к банковской индустрии</a:t>
            </a:r>
            <a:r>
              <a:rPr lang="en-US" dirty="0" smtClean="0"/>
              <a:t>, </a:t>
            </a:r>
            <a:r>
              <a:rPr lang="en-US" dirty="0" err="1" smtClean="0"/>
              <a:t>Rangan</a:t>
            </a:r>
            <a:r>
              <a:rPr lang="en-US" dirty="0" smtClean="0"/>
              <a:t>, Grabowski, 1988</a:t>
            </a:r>
            <a:endParaRPr lang="en-US" dirty="0"/>
          </a:p>
        </p:txBody>
      </p:sp>
      <p:pic>
        <p:nvPicPr>
          <p:cNvPr id="4" name="Content Placeholder 3" descr="Screen Shot 2014-02-17 at 12.18.20 A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587" r="-10587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20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Двухшаговый</a:t>
            </a:r>
            <a:r>
              <a:rPr lang="ru-RU" dirty="0" smtClean="0"/>
              <a:t> контекстуальный метод по </a:t>
            </a:r>
            <a:r>
              <a:rPr lang="en-US" dirty="0"/>
              <a:t>Liu, Lu, Lu, Lin (2013)</a:t>
            </a:r>
            <a:r>
              <a:rPr lang="ru-RU" dirty="0" smtClean="0"/>
              <a:t> </a:t>
            </a:r>
            <a:endParaRPr lang="en-US" dirty="0"/>
          </a:p>
        </p:txBody>
      </p:sp>
      <p:pic>
        <p:nvPicPr>
          <p:cNvPr id="8" name="Picture Placeholder 7" descr="Screen Shot 2014-02-17 at 12.23.05 A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7320" b="-27320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09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455</TotalTime>
  <Words>2767</Words>
  <Application>Microsoft Macintosh PowerPoint</Application>
  <PresentationFormat>Экран (4:3)</PresentationFormat>
  <Paragraphs>406</Paragraphs>
  <Slides>100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100</vt:i4>
      </vt:variant>
    </vt:vector>
  </HeadingPairs>
  <TitlesOfParts>
    <vt:vector size="101" baseType="lpstr">
      <vt:lpstr> Black </vt:lpstr>
      <vt:lpstr>Модернизация управления наукой в университете</vt:lpstr>
      <vt:lpstr>Настоящее состояние дел</vt:lpstr>
      <vt:lpstr>Требуемое состояние дел</vt:lpstr>
      <vt:lpstr>Технология перехода</vt:lpstr>
      <vt:lpstr>Инструменты</vt:lpstr>
      <vt:lpstr>Тикеты и база знаний</vt:lpstr>
      <vt:lpstr>Слайд 7</vt:lpstr>
      <vt:lpstr>Thompson Reuters Research Trends</vt:lpstr>
      <vt:lpstr>Small Picture</vt:lpstr>
      <vt:lpstr>Научные темы/рабочие группы</vt:lpstr>
      <vt:lpstr>Бизнес-темы</vt:lpstr>
      <vt:lpstr>Пример «нексуса»</vt:lpstr>
      <vt:lpstr>Завершенные проекты с бизнесом</vt:lpstr>
      <vt:lpstr>Заказы Правительства</vt:lpstr>
      <vt:lpstr>Грант ЕС: PROMITHEAS-4</vt:lpstr>
      <vt:lpstr>ROBES</vt:lpstr>
      <vt:lpstr>Вестник</vt:lpstr>
      <vt:lpstr>Вебинары</vt:lpstr>
      <vt:lpstr>Слайд 19</vt:lpstr>
      <vt:lpstr>Вебинар 22.12</vt:lpstr>
      <vt:lpstr>Слайд 21</vt:lpstr>
      <vt:lpstr>Слайд 22</vt:lpstr>
      <vt:lpstr>Слайд 23</vt:lpstr>
      <vt:lpstr>Научная деятельность</vt:lpstr>
      <vt:lpstr>Публикации (SCOPUS)</vt:lpstr>
      <vt:lpstr>Темы семинаров</vt:lpstr>
      <vt:lpstr>База знаний</vt:lpstr>
      <vt:lpstr>Finlabwiki.org</vt:lpstr>
      <vt:lpstr>Что это такое</vt:lpstr>
      <vt:lpstr>Цели создания</vt:lpstr>
      <vt:lpstr>Как устроено</vt:lpstr>
      <vt:lpstr>Какой интерес участвовать</vt:lpstr>
      <vt:lpstr>Регистрация</vt:lpstr>
      <vt:lpstr>Запрос аккаунта</vt:lpstr>
      <vt:lpstr>Запрос аккаунта 2</vt:lpstr>
      <vt:lpstr>Ключевые слова и тикеты</vt:lpstr>
      <vt:lpstr>Что такое «тикет»</vt:lpstr>
      <vt:lpstr>Жизненный цикл тикета</vt:lpstr>
      <vt:lpstr>Что можно делать с тикетом</vt:lpstr>
      <vt:lpstr>Как создается тикет</vt:lpstr>
      <vt:lpstr>Задайте название (любая фраза)</vt:lpstr>
      <vt:lpstr>Задайте обязательные поля</vt:lpstr>
      <vt:lpstr>Что обязательно</vt:lpstr>
      <vt:lpstr>Полный список полей</vt:lpstr>
      <vt:lpstr>Зачем нужны ключевые слова</vt:lpstr>
      <vt:lpstr>Поиск контента пользователем</vt:lpstr>
      <vt:lpstr>Описание ключевого слова</vt:lpstr>
      <vt:lpstr>Страницы с данным ключевым словом</vt:lpstr>
      <vt:lpstr>Безопасность</vt:lpstr>
      <vt:lpstr>Примеры исследований</vt:lpstr>
      <vt:lpstr>Бизнес-кейсы</vt:lpstr>
      <vt:lpstr>Детерминанты этического принятия решений</vt:lpstr>
      <vt:lpstr>PROMITHEAS-4</vt:lpstr>
      <vt:lpstr>Суть проекта</vt:lpstr>
      <vt:lpstr>Слайд 55</vt:lpstr>
      <vt:lpstr>Слайд 56</vt:lpstr>
      <vt:lpstr>Слайд 57</vt:lpstr>
      <vt:lpstr>Слайд 58</vt:lpstr>
      <vt:lpstr>Оболочечный анализ</vt:lpstr>
      <vt:lpstr>Questions</vt:lpstr>
      <vt:lpstr>Dataset and methods</vt:lpstr>
      <vt:lpstr>DEA - conceptual model</vt:lpstr>
      <vt:lpstr>Data envelopment analysis</vt:lpstr>
      <vt:lpstr>Example from Coopers et al.</vt:lpstr>
      <vt:lpstr>Malmquist index</vt:lpstr>
      <vt:lpstr>DEA – general model for funds</vt:lpstr>
      <vt:lpstr>DEA – our specificaion</vt:lpstr>
      <vt:lpstr>Dea</vt:lpstr>
      <vt:lpstr>Результат</vt:lpstr>
      <vt:lpstr>DEA банков</vt:lpstr>
      <vt:lpstr>DEA M&amp;A</vt:lpstr>
      <vt:lpstr>Направления исследований</vt:lpstr>
      <vt:lpstr>Другие приложения DEA</vt:lpstr>
      <vt:lpstr>Research fronts</vt:lpstr>
      <vt:lpstr>Суперэффективность</vt:lpstr>
      <vt:lpstr>Chen, Chiu, Huang (2010) - I </vt:lpstr>
      <vt:lpstr>Chen, Chiu, Huang (2010) - II</vt:lpstr>
      <vt:lpstr>Chen, Chiu, Huang (2010) - III</vt:lpstr>
      <vt:lpstr>DEA-модель Chen, Chiu, Huang (2010) </vt:lpstr>
      <vt:lpstr>Chen, Hu, Liao (2010) - I</vt:lpstr>
      <vt:lpstr>Chen, Hu, Liao (2010) - II</vt:lpstr>
      <vt:lpstr>Slacks-based DEA</vt:lpstr>
      <vt:lpstr> Avkiran (2009)</vt:lpstr>
      <vt:lpstr>Вклад Avkiran (2009)</vt:lpstr>
      <vt:lpstr>Организация коммерческого банка по Avkiran (2010)</vt:lpstr>
      <vt:lpstr>Концептуальная DEA-модель Avkiran (2009)</vt:lpstr>
      <vt:lpstr>Входы и выходы профит-центров в модели Avkiran (2009)</vt:lpstr>
      <vt:lpstr>Предшественники Avkiran (2009)</vt:lpstr>
      <vt:lpstr>Tone, Tsutsui (2014) – I </vt:lpstr>
      <vt:lpstr>Tone, Tsutsui (2014) – II  </vt:lpstr>
      <vt:lpstr>Tone, Tsutsui  (2014) – III</vt:lpstr>
      <vt:lpstr>Концепт DEA-модели  Tone, Tsutsui, 2014</vt:lpstr>
      <vt:lpstr>DEA по Tone, Tsutsui, 2014 в применении к компаниям коммунального сектора</vt:lpstr>
      <vt:lpstr>Датасет Tone, Tsutsui, 2014</vt:lpstr>
      <vt:lpstr>Почему их цитируют</vt:lpstr>
      <vt:lpstr>Liu, Lu, Lu, Lin (2013)</vt:lpstr>
      <vt:lpstr>Banking path</vt:lpstr>
      <vt:lpstr>Двухшаговый контекстуальный DEA в применении к банковской индустрии, Rangan, Grabowski, 1988</vt:lpstr>
      <vt:lpstr>Двухшаговый контекстуальный метод по Liu, Lu, Lu, Lin (2013) </vt:lpstr>
      <vt:lpstr>Другие направления</vt:lpstr>
    </vt:vector>
  </TitlesOfParts>
  <Company>nfbf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Исследования Финансового университета при Правительстве РФ</dc:title>
  <dc:creator>Alexander Didenko</dc:creator>
  <cp:lastModifiedBy>IVAN</cp:lastModifiedBy>
  <cp:revision>306</cp:revision>
  <dcterms:created xsi:type="dcterms:W3CDTF">2014-12-07T18:38:59Z</dcterms:created>
  <dcterms:modified xsi:type="dcterms:W3CDTF">2014-12-12T04:42:12Z</dcterms:modified>
</cp:coreProperties>
</file>