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7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9" d="100"/>
          <a:sy n="69" d="100"/>
        </p:scale>
        <p:origin x="-1518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04" cy="292895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Название проекта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ru-RU" sz="2700" b="1" dirty="0" smtClean="0">
                <a:solidFill>
                  <a:srgbClr val="0070C0"/>
                </a:solidFill>
              </a:rPr>
              <a:t>Эффективное строительство мини ГЭС на Юге Казахстана с минимальными расходами на гидротехнические сооружения с учетом местных особенностей рельефа и геологии </a:t>
            </a:r>
            <a:r>
              <a:rPr lang="ru-RU" sz="2700" b="1" u="sng" dirty="0" smtClean="0">
                <a:solidFill>
                  <a:srgbClr val="0070C0"/>
                </a:solidFill>
              </a:rPr>
              <a:t> </a:t>
            </a: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Вид инновации: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700" b="1" dirty="0" smtClean="0">
                <a:solidFill>
                  <a:srgbClr val="002060"/>
                </a:solidFill>
              </a:rPr>
              <a:t>Способ</a:t>
            </a:r>
            <a:endParaRPr lang="ru-RU" sz="2700" b="1" dirty="0">
              <a:solidFill>
                <a:srgbClr val="0070C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857232"/>
            <a:ext cx="8343904" cy="2786082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183880" cy="105156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и ее решение: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Получение дешевой электроэнергии путем строительства мини ГЭС с учетом местных региональных особенностей 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500034" y="1928802"/>
          <a:ext cx="8201054" cy="414340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8201054"/>
              </a:tblGrid>
              <a:tr h="48154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Проблема:  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0258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Создание дешевого строительства мини ГЭС </a:t>
                      </a:r>
                      <a:r>
                        <a:rPr lang="ru-RU" sz="1600" b="1" baseline="0" dirty="0" smtClean="0">
                          <a:solidFill>
                            <a:srgbClr val="0070C0"/>
                          </a:solidFill>
                        </a:rPr>
                        <a:t>без гидротехнических сооружений или с минимальными затратами 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  <a:tr h="45152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Решение: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5332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Выбор благоприятного места строительства мини ГЭС с учетом местных влияющих факторов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  <a:tr h="47029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Преимущества технологии:</a:t>
                      </a: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84132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Подбор эффективного гидротурбинного оборудования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Оптимизация геологических и гидротехнических условий строительства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Малые потери электроэнергии при доставке ее потребителю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183880" cy="76580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Сфера применения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928802"/>
          <a:ext cx="7715303" cy="334994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802844"/>
                <a:gridCol w="2340691"/>
                <a:gridCol w="2571768"/>
              </a:tblGrid>
              <a:tr h="138367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Отрасли / сектора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Регионы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Класс потребителей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966273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 Электроэнергетика, строительство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 ЮКО РК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 Мелкий и средний</a:t>
                      </a:r>
                      <a:r>
                        <a:rPr lang="ru-RU" sz="1800" b="1" baseline="0" dirty="0" smtClean="0">
                          <a:solidFill>
                            <a:srgbClr val="0070C0"/>
                          </a:solidFill>
                        </a:rPr>
                        <a:t> бизнес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62293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Рынок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642910" y="3643314"/>
            <a:ext cx="7572428" cy="264320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Небольшие населенные пункты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Малые предприятия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Фермерские хозяйства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Индивидуальные предприниматели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85786" y="1714488"/>
          <a:ext cx="7643866" cy="157163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76893"/>
                <a:gridCol w="2319018"/>
                <a:gridCol w="2547955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Спрос/емкость</a:t>
                      </a:r>
                      <a:r>
                        <a:rPr lang="ru-RU" sz="18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рынка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Целевой сегмент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Доля</a:t>
                      </a:r>
                      <a:r>
                        <a:rPr lang="ru-RU" sz="18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рынка (%)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85818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170 млрд.</a:t>
                      </a:r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0070C0"/>
                          </a:solidFill>
                        </a:rPr>
                        <a:t>Квт.ч</a:t>
                      </a:r>
                      <a:endParaRPr lang="ru-RU" sz="2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85 млрд.</a:t>
                      </a:r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0070C0"/>
                          </a:solidFill>
                        </a:rPr>
                        <a:t>Квт.ч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</a:rPr>
                        <a:t>15 </a:t>
                      </a:r>
                      <a:endParaRPr lang="ru-RU" sz="20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76580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Конкуренция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2910" y="2071678"/>
            <a:ext cx="7986738" cy="24288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Конкуренты: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600" b="1" dirty="0" err="1" smtClean="0">
                <a:solidFill>
                  <a:srgbClr val="0070C0"/>
                </a:solidFill>
              </a:rPr>
              <a:t>Онтустык</a:t>
            </a:r>
            <a:r>
              <a:rPr lang="ru-RU" sz="2600" b="1" dirty="0" smtClean="0">
                <a:solidFill>
                  <a:srgbClr val="0070C0"/>
                </a:solidFill>
              </a:rPr>
              <a:t> Жарык</a:t>
            </a:r>
          </a:p>
          <a:p>
            <a:r>
              <a:rPr lang="ru-RU" sz="2600" b="1" dirty="0" smtClean="0">
                <a:solidFill>
                  <a:srgbClr val="0070C0"/>
                </a:solidFill>
              </a:rPr>
              <a:t>ТЭЦ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Уровень конкуренции: </a:t>
            </a:r>
            <a:r>
              <a:rPr lang="ru-RU" sz="2600" b="1" dirty="0" smtClean="0">
                <a:solidFill>
                  <a:srgbClr val="0070C0"/>
                </a:solidFill>
              </a:rPr>
              <a:t>сильная</a:t>
            </a:r>
            <a:endParaRPr lang="ru-RU" sz="2600" dirty="0" smtClean="0">
              <a:solidFill>
                <a:srgbClr val="0070C0"/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69437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Бизнес-модель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2000240"/>
          <a:ext cx="8504241" cy="436995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23789"/>
                <a:gridCol w="1410509"/>
                <a:gridCol w="1468245"/>
                <a:gridCol w="1700849"/>
                <a:gridCol w="1700849"/>
              </a:tblGrid>
              <a:tr h="7258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Показатели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 год проекта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 год проекта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 год проекта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далее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Объем продаж в ед., млн.</a:t>
                      </a:r>
                      <a:r>
                        <a:rPr lang="ru-RU" sz="1600" b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1600" b="1" baseline="0" dirty="0" err="1" smtClean="0">
                          <a:solidFill>
                            <a:srgbClr val="0070C0"/>
                          </a:solidFill>
                        </a:rPr>
                        <a:t>квт.ч</a:t>
                      </a:r>
                      <a:r>
                        <a:rPr lang="ru-RU" sz="1600" b="1" baseline="0" dirty="0" smtClean="0">
                          <a:solidFill>
                            <a:srgbClr val="0070C0"/>
                          </a:solidFill>
                        </a:rPr>
                        <a:t> / год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6,5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9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по 11,8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b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Цена за ед., тенге 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9-10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9-10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b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Доход / выручка, тыс.тенге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120 000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180 000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190 000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490 000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Себестоимость за ед., тенге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4-5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4-5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4-5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4-5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Операционные затраты, млн. тенге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800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300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125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6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ru-RU" sz="16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023" marR="9502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8183880" cy="69437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Инвестиционная оценка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8183880" cy="4500594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Сумма инвестиций – </a:t>
            </a:r>
            <a:r>
              <a:rPr lang="ru-RU" sz="1800" b="1" dirty="0" smtClean="0">
                <a:solidFill>
                  <a:srgbClr val="0070C0"/>
                </a:solidFill>
              </a:rPr>
              <a:t>1 225 000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тыс. тенге  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Назначение инвестиций – </a:t>
            </a:r>
            <a:r>
              <a:rPr lang="ru-RU" sz="1800" b="1" dirty="0" smtClean="0">
                <a:solidFill>
                  <a:srgbClr val="0070C0"/>
                </a:solidFill>
              </a:rPr>
              <a:t>строительство мини ГЭС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Длительность инвестиционной фазы, мес.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ru-RU" sz="1800" b="1" dirty="0" smtClean="0">
                <a:solidFill>
                  <a:srgbClr val="0070C0"/>
                </a:solidFill>
              </a:rPr>
              <a:t>18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Ставка дисконтирования, % - </a:t>
            </a:r>
            <a:r>
              <a:rPr lang="ru-RU" sz="1800" b="1" dirty="0" smtClean="0">
                <a:solidFill>
                  <a:srgbClr val="0070C0"/>
                </a:solidFill>
              </a:rPr>
              <a:t>10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) –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rgbClr val="0070C0"/>
                </a:solidFill>
              </a:rPr>
              <a:t>1 000 000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тыс. тенге 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ru-RU" sz="1800" b="1" dirty="0" smtClean="0">
                <a:solidFill>
                  <a:srgbClr val="0070C0"/>
                </a:solidFill>
              </a:rPr>
              <a:t>10-15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, лет – </a:t>
            </a:r>
            <a:r>
              <a:rPr lang="ru-RU" sz="1800" b="1" dirty="0" smtClean="0">
                <a:solidFill>
                  <a:srgbClr val="0070C0"/>
                </a:solidFill>
              </a:rPr>
              <a:t>2-3</a:t>
            </a:r>
          </a:p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Индекс доходности (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PI)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ru-RU" sz="1800" b="1" dirty="0" smtClean="0">
                <a:solidFill>
                  <a:srgbClr val="0070C0"/>
                </a:solidFill>
              </a:rPr>
              <a:t>4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183880" cy="64294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Риски проекта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285720" y="1571612"/>
          <a:ext cx="8572559" cy="4892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97672"/>
                <a:gridCol w="1704558"/>
                <a:gridCol w="1704558"/>
                <a:gridCol w="25657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Вид риска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Степень воздействия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(0-1)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Вероятность наступления (0-1)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Оценка значимости (высокая, низкая, умеренная)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Технологические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технологический принцип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(возможные</a:t>
                      </a:r>
                      <a:r>
                        <a:rPr lang="ru-RU" sz="11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проблемы в </a:t>
                      </a:r>
                      <a:r>
                        <a:rPr lang="ru-RU" sz="11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100" baseline="0" dirty="0" err="1" smtClean="0">
                          <a:solidFill>
                            <a:srgbClr val="002060"/>
                          </a:solidFill>
                        </a:rPr>
                        <a:t>практ</a:t>
                      </a:r>
                      <a:r>
                        <a:rPr lang="ru-RU" sz="1100" baseline="0" dirty="0" smtClean="0">
                          <a:solidFill>
                            <a:srgbClr val="002060"/>
                          </a:solidFill>
                        </a:rPr>
                        <a:t>. использовании)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низкая</a:t>
                      </a:r>
                      <a:endParaRPr lang="ru-RU" sz="14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оборудование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0,8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умеренная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кадры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(наличие</a:t>
                      </a:r>
                      <a:r>
                        <a:rPr lang="ru-RU" sz="1100" baseline="0" dirty="0" smtClean="0">
                          <a:solidFill>
                            <a:srgbClr val="002060"/>
                          </a:solidFill>
                        </a:rPr>
                        <a:t> по уровню квалификации)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низкая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сырье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0,3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низкая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Маркетинговые</a:t>
                      </a:r>
                      <a:endParaRPr lang="ru-RU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70C0"/>
                        </a:solidFill>
                      </a:endParaRP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сбытовые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(трудности со сбытом)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0,8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умеренная</a:t>
                      </a: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конкурентные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(рост конкуренции)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0,2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низкая</a:t>
                      </a:r>
                    </a:p>
                  </a:txBody>
                  <a:tcPr marL="95023" marR="9502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ценовые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</a:rPr>
                        <a:t>(рост цен на сырье, продукцию)</a:t>
                      </a:r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0,3</a:t>
                      </a:r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 marL="95023" marR="950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</a:rPr>
                        <a:t>низкая</a:t>
                      </a:r>
                    </a:p>
                  </a:txBody>
                  <a:tcPr marL="95023" marR="9502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83880" cy="10001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статус проекта и предложение инвестору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928802"/>
            <a:ext cx="8183880" cy="404165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Промышленные испытания, прототип, ТЭО, бизнес-план</a:t>
            </a: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Был апробирован </a:t>
            </a:r>
            <a:r>
              <a:rPr lang="ru-RU" sz="2400" b="1" dirty="0" smtClean="0">
                <a:solidFill>
                  <a:srgbClr val="0070C0"/>
                </a:solidFill>
              </a:rPr>
              <a:t>быстроток Аксу</a:t>
            </a: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Наличие отзывов экспертов и клиентов/потребителей – </a:t>
            </a:r>
            <a:r>
              <a:rPr lang="ru-RU" sz="2400" b="1" dirty="0" err="1" smtClean="0">
                <a:solidFill>
                  <a:srgbClr val="0070C0"/>
                </a:solidFill>
              </a:rPr>
              <a:t>Казгидропроект</a:t>
            </a:r>
            <a:r>
              <a:rPr lang="ru-RU" sz="2400" b="1" dirty="0" smtClean="0">
                <a:solidFill>
                  <a:srgbClr val="0070C0"/>
                </a:solidFill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</a:rPr>
              <a:t>Ташгидропроект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Коммерческое предложение инвестору - </a:t>
            </a:r>
            <a:r>
              <a:rPr lang="ru-RU" sz="2400" b="1" dirty="0" smtClean="0">
                <a:solidFill>
                  <a:srgbClr val="0070C0"/>
                </a:solidFill>
              </a:rPr>
              <a:t>лизинг технологии и организация производства 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834</TotalTime>
  <Words>401</Words>
  <Application>Microsoft Office PowerPoint</Application>
  <PresentationFormat>Экран (4:3)</PresentationFormat>
  <Paragraphs>123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                 Название проекта: Эффективное строительство мини ГЭС на Юге Казахстана с минимальными расходами на гидротехнические сооружения с учетом местных особенностей рельефа и геологии     Вид инновации: Способ</vt:lpstr>
      <vt:lpstr>Проблема и ее решение: Получение дешевой электроэнергии путем строительства мини ГЭС с учетом местных региональных особенностей </vt:lpstr>
      <vt:lpstr>Сфера применения</vt:lpstr>
      <vt:lpstr>Рынок</vt:lpstr>
      <vt:lpstr>Конкуренция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User19</cp:lastModifiedBy>
  <cp:revision>117</cp:revision>
  <dcterms:created xsi:type="dcterms:W3CDTF">2015-04-07T05:33:15Z</dcterms:created>
  <dcterms:modified xsi:type="dcterms:W3CDTF">2016-07-04T06:30:37Z</dcterms:modified>
</cp:coreProperties>
</file>