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2714644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Название проекта: </a:t>
            </a:r>
            <a:r>
              <a:rPr lang="ru-RU" sz="2200" dirty="0" smtClean="0"/>
              <a:t>______________________________________________________________________  </a:t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Вид инновации: </a:t>
            </a:r>
            <a:r>
              <a:rPr lang="ru-RU" sz="2000" dirty="0" smtClean="0"/>
              <a:t>изделие/продукт, материал/сорт, технология/способ (выбрать соответствующее)</a:t>
            </a:r>
            <a:r>
              <a:rPr lang="ru-RU" sz="2400" dirty="0" smtClean="0"/>
              <a:t> - </a:t>
            </a:r>
            <a:r>
              <a:rPr lang="ru-RU" sz="2200" dirty="0" smtClean="0"/>
              <a:t>______________</a:t>
            </a: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286256"/>
            <a:ext cx="7772400" cy="1928826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Авторы/разработчики: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_______________________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Организация/команда: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_______________________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357694"/>
            <a:ext cx="8183880" cy="1480188"/>
          </a:xfrm>
        </p:spPr>
        <p:txBody>
          <a:bodyPr/>
          <a:lstStyle/>
          <a:p>
            <a:r>
              <a:rPr lang="ru-RU" dirty="0" smtClean="0"/>
              <a:t>Текущий статус проекта и предложение инвестору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041656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Лабораторные или промышленные испытания, образец, модель, прототип, ТЭО, бизнес-план (указать соответствующее)</a:t>
            </a:r>
          </a:p>
          <a:p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Где было апробировано?</a:t>
            </a:r>
          </a:p>
          <a:p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отзывов экспертов и клиентов/потребителей (перечислить)</a:t>
            </a:r>
          </a:p>
          <a:p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Коммерческое предложение инвестору -приобретение или лизинг технологии, организация производства, внедрение на существующих предприятиях, другое (выбрать соответствующее)  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72074"/>
            <a:ext cx="8183880" cy="694370"/>
          </a:xfrm>
        </p:spPr>
        <p:txBody>
          <a:bodyPr/>
          <a:lstStyle/>
          <a:p>
            <a:r>
              <a:rPr lang="ru-RU" dirty="0" smtClean="0"/>
              <a:t>Проблема и ее решение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571472" y="1643050"/>
          <a:ext cx="8058178" cy="267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Проблема (кратко):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_________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Решение (суть инновации кратко):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_________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Преимущества технологии (кратко):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_______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_______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_______</a:t>
                      </a:r>
                    </a:p>
                    <a:p>
                      <a:pPr marL="228600" indent="-228600" algn="ctr">
                        <a:buFont typeface="+mj-lt"/>
                        <a:buNone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.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. .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572008"/>
            <a:ext cx="8183880" cy="1051560"/>
          </a:xfrm>
        </p:spPr>
        <p:txBody>
          <a:bodyPr/>
          <a:lstStyle/>
          <a:p>
            <a:r>
              <a:rPr lang="ru-RU" dirty="0" smtClean="0"/>
              <a:t>Сфера применения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728" y="1428736"/>
          <a:ext cx="6096000" cy="243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1849422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857760"/>
            <a:ext cx="8183880" cy="1051560"/>
          </a:xfrm>
        </p:spPr>
        <p:txBody>
          <a:bodyPr/>
          <a:lstStyle/>
          <a:p>
            <a:r>
              <a:rPr lang="ru-RU" dirty="0" smtClean="0"/>
              <a:t>Рынок</a:t>
            </a:r>
            <a:endParaRPr lang="ru-RU" dirty="0"/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857224" y="2714620"/>
            <a:ext cx="7572428" cy="228601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 (перечень компаний):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___________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___________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___________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___________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85786" y="857232"/>
          <a:ext cx="7643866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6893"/>
                <a:gridCol w="2319018"/>
                <a:gridCol w="25479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Спрос/емкость</a:t>
                      </a:r>
                      <a:r>
                        <a:rPr lang="ru-RU" sz="1600" baseline="0" dirty="0" smtClean="0"/>
                        <a:t> рынка в </a:t>
                      </a:r>
                      <a:r>
                        <a:rPr lang="ru-RU" sz="1600" baseline="0" dirty="0" err="1" smtClean="0"/>
                        <a:t>соответ</a:t>
                      </a:r>
                      <a:r>
                        <a:rPr lang="ru-RU" sz="1600" baseline="0" dirty="0" smtClean="0"/>
                        <a:t>. </a:t>
                      </a:r>
                      <a:r>
                        <a:rPr lang="ru-RU" sz="1600" baseline="0" dirty="0" err="1" smtClean="0"/>
                        <a:t>абс</a:t>
                      </a:r>
                      <a:r>
                        <a:rPr lang="ru-RU" sz="1600" baseline="0" dirty="0" smtClean="0"/>
                        <a:t>. показателях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 (отрасль, класс потребителей)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</a:t>
                      </a:r>
                      <a:r>
                        <a:rPr lang="ru-RU" sz="1600" baseline="0" dirty="0" smtClean="0"/>
                        <a:t> рынка (%)</a:t>
                      </a:r>
                      <a:endParaRPr lang="ru-RU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500570"/>
            <a:ext cx="8183880" cy="1051560"/>
          </a:xfrm>
        </p:spPr>
        <p:txBody>
          <a:bodyPr/>
          <a:lstStyle/>
          <a:p>
            <a:r>
              <a:rPr lang="ru-RU" dirty="0" smtClean="0"/>
              <a:t>Конкуренция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857232"/>
            <a:ext cx="7986738" cy="42148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Конкуренты (перечень компаний):</a:t>
            </a:r>
          </a:p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</a:t>
            </a:r>
          </a:p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</a:t>
            </a:r>
          </a:p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</a:t>
            </a:r>
          </a:p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</a:t>
            </a: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Уровень конкуренции: сильная, средняя, слабая (выбрать соответствующее) - 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___________________</a:t>
            </a: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143512"/>
            <a:ext cx="818388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579509"/>
          <a:ext cx="8069289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374"/>
                <a:gridCol w="3168152"/>
                <a:gridCol w="2689763"/>
              </a:tblGrid>
              <a:tr h="5001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Аналог/компания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/>
                </a:tc>
              </a:tr>
              <a:tr h="294180"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Аналог 1 (компания) 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Аналог 2 (компания)  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301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. . . 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30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Инновация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53122">
                <a:tc gridSpan="3">
                  <a:txBody>
                    <a:bodyPr/>
                    <a:lstStyle/>
                    <a:p>
                      <a:pPr algn="just"/>
                      <a:r>
                        <a:rPr lang="ru-RU" sz="1000" dirty="0" smtClean="0"/>
                        <a:t>По таким показателям, как: потребительские свойства/технико-экономические характеристики, сырье и материалы (доступность и цена), логистика и таможенные пошлины, в целом качество, цена, др. Показать экономическую выгоду инновации, например - увеличение производительности  труда, снижение расхода топлива и энергии, экономия расходных материалов, снижение капитальных или эксплуатационных затрат и др. (хотя бы в % по сравнению с другими).</a:t>
                      </a:r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714884"/>
            <a:ext cx="8183880" cy="1051560"/>
          </a:xfrm>
        </p:spPr>
        <p:txBody>
          <a:bodyPr/>
          <a:lstStyle/>
          <a:p>
            <a:r>
              <a:rPr lang="ru-RU" dirty="0" smtClean="0"/>
              <a:t>Бизнес-модель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3"/>
          <a:ext cx="8183565" cy="4470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9936"/>
                <a:gridCol w="1357322"/>
                <a:gridCol w="1412881"/>
                <a:gridCol w="1636713"/>
                <a:gridCol w="1636713"/>
              </a:tblGrid>
              <a:tr h="7258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год проекта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год проекта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год проекта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далее</a:t>
                      </a:r>
                      <a:endParaRPr lang="ru-RU" dirty="0"/>
                    </a:p>
                  </a:txBody>
                  <a:tcPr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Объем продаж в ед.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Цена за ед., тенге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40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Доход, 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тыс.тенге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Себестоимость за ед., тенге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Операционные затраты, тыс. тенге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140646">
                <a:tc gridSpan="5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* Только для </a:t>
                      </a:r>
                      <a:r>
                        <a:rPr lang="ru-RU" sz="1200" u="sng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изделий/продуктов, материалов/сортов</a:t>
                      </a:r>
                      <a:r>
                        <a:rPr lang="ru-RU" sz="1200" u="non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и пр.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Для технологий/способов: расходная часть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– затраты на приобретение (цена продажи или лизинга технологии) и использование (эксплуатационные расходы на применение с учетом приобретения оборудования, сырья, материалов, комплектующих); доходная - выгода по сравнению с использованием других технологических способов.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572008"/>
            <a:ext cx="8183880" cy="1051560"/>
          </a:xfrm>
        </p:spPr>
        <p:txBody>
          <a:bodyPr/>
          <a:lstStyle/>
          <a:p>
            <a:r>
              <a:rPr lang="ru-RU" dirty="0" smtClean="0"/>
              <a:t>Инвестиционная оценка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718196"/>
          </a:xfrm>
        </p:spPr>
        <p:txBody>
          <a:bodyPr>
            <a:normAutofit lnSpcReduction="10000"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Сумма инвестиций, тыс. тенге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_____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Назначение инвестиций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_____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Длительность инвестиционной фазы, мес.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____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Ставка дисконтирования, %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____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), тыс. тенге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_____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IRR), %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</a:t>
            </a:r>
            <a:r>
              <a:rPr lang="ru-RU" sz="2000" dirty="0" smtClean="0"/>
              <a:t>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____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лет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____</a:t>
            </a:r>
          </a:p>
          <a:p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Индекс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PI)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____</a:t>
            </a:r>
            <a:r>
              <a:rPr lang="ru-RU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286388"/>
            <a:ext cx="8183880" cy="642942"/>
          </a:xfrm>
        </p:spPr>
        <p:txBody>
          <a:bodyPr/>
          <a:lstStyle/>
          <a:p>
            <a:r>
              <a:rPr lang="ru-RU" dirty="0" smtClean="0"/>
              <a:t>Риски проекта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498"/>
                <a:gridCol w="1357322"/>
                <a:gridCol w="1357322"/>
                <a:gridCol w="1357322"/>
                <a:gridCol w="2043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Вид риска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Степень воздействия </a:t>
                      </a:r>
                    </a:p>
                    <a:p>
                      <a:pPr algn="ctr"/>
                      <a:r>
                        <a:rPr lang="ru-RU" sz="1200" dirty="0" smtClean="0"/>
                        <a:t>(0-1)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Вероятность наступления (0-1)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Значимость (гр.2*гр.3)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Оценка значимости (высокая, низкая, умеренная)</a:t>
                      </a:r>
                      <a:endParaRPr lang="ru-RU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Технологические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технологический принцип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(возможные</a:t>
                      </a:r>
                      <a:r>
                        <a:rPr lang="ru-RU" sz="11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проблемы в </a:t>
                      </a:r>
                      <a:r>
                        <a:rPr lang="ru-RU" sz="11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1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практ</a:t>
                      </a:r>
                      <a:r>
                        <a:rPr lang="ru-RU" sz="11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. использовании)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оборудование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(доступность)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кадры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(наличие</a:t>
                      </a:r>
                      <a:r>
                        <a:rPr lang="ru-RU" sz="11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по уровню квалификации)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сырье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(доступность)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Маркетинговые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сбытовые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(трудности со сбытом)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конкурентные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(рост конкуренции)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ценовые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(рост цен на сырье, продукцию)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489</TotalTime>
  <Words>533</Words>
  <Application>Microsoft Office PowerPoint</Application>
  <PresentationFormat>Экран (4:3)</PresentationFormat>
  <Paragraphs>129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Название проекта: ______________________________________________________________________     Вид инновации: изделие/продукт, материал/сорт, технология/способ (выбрать соответствующее) - ______________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Gudzon</cp:lastModifiedBy>
  <cp:revision>86</cp:revision>
  <dcterms:created xsi:type="dcterms:W3CDTF">2015-04-07T05:33:15Z</dcterms:created>
  <dcterms:modified xsi:type="dcterms:W3CDTF">2015-04-29T04:20:31Z</dcterms:modified>
</cp:coreProperties>
</file>