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41" r:id="rId3"/>
    <p:sldId id="345" r:id="rId4"/>
    <p:sldId id="326" r:id="rId5"/>
    <p:sldId id="337" r:id="rId6"/>
    <p:sldId id="331" r:id="rId7"/>
    <p:sldId id="339" r:id="rId8"/>
    <p:sldId id="324" r:id="rId9"/>
    <p:sldId id="347" r:id="rId10"/>
    <p:sldId id="333" r:id="rId11"/>
    <p:sldId id="334" r:id="rId12"/>
    <p:sldId id="343" r:id="rId13"/>
    <p:sldId id="342" r:id="rId14"/>
    <p:sldId id="272" r:id="rId15"/>
  </p:sldIdLst>
  <p:sldSz cx="9144000" cy="6858000" type="screen4x3"/>
  <p:notesSz cx="6808788" cy="98234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335293"/>
    <a:srgbClr val="C1CE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97" autoAdjust="0"/>
    <p:restoredTop sz="94707" autoAdjust="0"/>
  </p:normalViewPr>
  <p:slideViewPr>
    <p:cSldViewPr>
      <p:cViewPr varScale="1">
        <p:scale>
          <a:sx n="86" d="100"/>
          <a:sy n="86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16354.740000000002</c:v>
                </c:pt>
                <c:pt idx="1">
                  <c:v>19623.259999999995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15151.49</c:v>
                </c:pt>
                <c:pt idx="1">
                  <c:v>17549.82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ОКР+внедрений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459.75</c:v>
                </c:pt>
                <c:pt idx="1">
                  <c:v>765.81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Приобретение оборудования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743.53</c:v>
                </c:pt>
                <c:pt idx="1">
                  <c:v>1307.6499999999999</c:v>
                </c:pt>
              </c:numCache>
            </c:numRef>
          </c:val>
        </c:ser>
        <c:dLbls>
          <c:showVal val="1"/>
        </c:dLbls>
        <c:gapWidth val="219"/>
        <c:overlap val="-27"/>
        <c:axId val="166277504"/>
        <c:axId val="166279040"/>
      </c:barChart>
      <c:catAx>
        <c:axId val="166277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279040"/>
        <c:crosses val="autoZero"/>
        <c:auto val="1"/>
        <c:lblAlgn val="ctr"/>
        <c:lblOffset val="100"/>
      </c:catAx>
      <c:valAx>
        <c:axId val="166279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27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36600"/>
            <a:ext cx="4910138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666139"/>
            <a:ext cx="5447030" cy="442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0572"/>
            <a:ext cx="2950475" cy="4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330572"/>
            <a:ext cx="2950475" cy="4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05816B-EAFD-40FD-89C0-40CC2085B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782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1C75-C5D8-4812-B160-7B3FF2DE6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372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79711-6299-4217-9DE8-F136F5CC4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5999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251E-5D1F-4776-B976-071D7116E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158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9398-878D-478E-87D6-5F7728499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92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6139-7C1B-4FC1-A4C8-2374BB1E5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272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62427-BA09-43F8-9B05-8CD19E05C8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2506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0526-9690-4B2C-9935-99B897B5A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222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E0DB4-EE11-4A2D-B2CD-530A921C8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00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4C62-7A61-4412-A3EC-7015C0A0C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1214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6E69-A9CB-4627-8953-EA3CD7F79D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632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7FD3-CF94-4E05-8F34-6F6BA8E00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208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EFED-8FA2-4681-AEEA-CD6FFDF4C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74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3F891-1D5C-49EF-9433-9C8E60ADFB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415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D6B896-287B-46C2-AE95-C3FF629EF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1357313" y="5857875"/>
            <a:ext cx="6215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5293"/>
                </a:solidFill>
                <a:latin typeface="Calibri" panose="020F0502020204030204" pitchFamily="34" charset="0"/>
              </a:rPr>
              <a:t>Алматы 2014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2928938"/>
            <a:ext cx="850106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3352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Индикаторы состояния </a:t>
            </a:r>
            <a:endParaRPr lang="en-US" sz="3200" i="1" dirty="0" smtClean="0">
              <a:solidFill>
                <a:srgbClr val="33529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i="1" dirty="0" smtClean="0">
                <a:solidFill>
                  <a:srgbClr val="3352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докторантуры </a:t>
            </a:r>
            <a:r>
              <a:rPr lang="en-US" sz="3200" i="1" dirty="0">
                <a:solidFill>
                  <a:srgbClr val="3352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PhD</a:t>
            </a:r>
            <a:r>
              <a:rPr lang="ru-RU" sz="3200" i="1" dirty="0">
                <a:solidFill>
                  <a:srgbClr val="3352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i="1" dirty="0" smtClean="0">
              <a:solidFill>
                <a:srgbClr val="33529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i="1" dirty="0" smtClean="0">
                <a:solidFill>
                  <a:srgbClr val="3352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i="1" dirty="0">
                <a:solidFill>
                  <a:srgbClr val="3352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Республике Казахстан</a:t>
            </a:r>
            <a:endParaRPr lang="ru-RU" sz="3200" b="1" i="1" dirty="0">
              <a:solidFill>
                <a:srgbClr val="33529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D89C81B-429B-4964-8A85-0A013F0F4691}" type="slidenum">
              <a:rPr lang="ru-RU" altLang="ru-RU" sz="1400">
                <a:solidFill>
                  <a:srgbClr val="335293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800" dirty="0">
              <a:solidFill>
                <a:srgbClr val="33529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7188"/>
            <a:ext cx="74557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200" b="1" i="1" kern="0" dirty="0" smtClean="0">
                <a:solidFill>
                  <a:srgbClr val="335293"/>
                </a:solidFill>
                <a:latin typeface="Corbel" pitchFamily="34" charset="0"/>
              </a:rPr>
              <a:t>Этика научных трудов</a:t>
            </a:r>
          </a:p>
          <a:p>
            <a:pPr algn="r">
              <a:defRPr/>
            </a:pPr>
            <a:r>
              <a:rPr lang="ru-RU" sz="2200" b="1" i="1" dirty="0" smtClean="0">
                <a:solidFill>
                  <a:srgbClr val="335293"/>
                </a:solidFill>
                <a:cs typeface="Arial" panose="020B0604020202020204" pitchFamily="34" charset="0"/>
              </a:rPr>
              <a:t>«</a:t>
            </a:r>
            <a:r>
              <a:rPr lang="ru-RU" sz="2200" b="1" i="1" dirty="0" err="1">
                <a:solidFill>
                  <a:srgbClr val="335293"/>
                </a:solidFill>
                <a:cs typeface="Arial" panose="020B0604020202020204" pitchFamily="34" charset="0"/>
              </a:rPr>
              <a:t>Антиплагиат</a:t>
            </a:r>
            <a:r>
              <a:rPr lang="ru-RU" sz="2200" b="1" i="1" dirty="0">
                <a:solidFill>
                  <a:srgbClr val="335293"/>
                </a:solidFill>
                <a:cs typeface="Arial" panose="020B0604020202020204" pitchFamily="34" charset="0"/>
              </a:rPr>
              <a:t>»</a:t>
            </a:r>
          </a:p>
          <a:p>
            <a:pPr algn="r">
              <a:defRPr/>
            </a:pPr>
            <a:endParaRPr lang="ru-RU" sz="2200" b="1" i="1" kern="0" dirty="0">
              <a:solidFill>
                <a:srgbClr val="335293"/>
              </a:solidFill>
              <a:latin typeface="Corbel" pitchFamily="34" charset="0"/>
            </a:endParaRP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1327286" y="4077072"/>
            <a:ext cx="7388089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tabLst>
                <a:tab pos="6302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02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докторские </a:t>
            </a:r>
            <a:r>
              <a:rPr lang="ru-RU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диссертации </a:t>
            </a:r>
            <a:r>
              <a:rPr lang="ru-RU" sz="14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PhD</a:t>
            </a:r>
            <a:r>
              <a:rPr lang="ru-RU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- 2,5 </a:t>
            </a: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магистерские </a:t>
            </a:r>
            <a:r>
              <a:rPr lang="ru-RU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85,7 </a:t>
            </a: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кандидатские </a:t>
            </a:r>
            <a:r>
              <a:rPr lang="ru-RU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докторские – 9,3 </a:t>
            </a: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отчеты </a:t>
            </a:r>
            <a:r>
              <a:rPr lang="ru-RU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 НИР – 1,8 </a:t>
            </a: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endParaRPr lang="ru-RU" sz="1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433640" y="1453464"/>
            <a:ext cx="7960266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tabLst>
                <a:tab pos="6302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02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1800" b="1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Проверка диссертаций </a:t>
            </a:r>
            <a:r>
              <a:rPr lang="ru-RU" sz="1800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 факты заимствования, компиляции и плагиата в работах, представляемых к присуждению ученых степеней</a:t>
            </a:r>
            <a:endParaRPr lang="ru-RU" altLang="ru-RU" sz="1800" i="1" dirty="0">
              <a:solidFill>
                <a:srgbClr val="33529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6646" y="2496687"/>
            <a:ext cx="6539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5293"/>
                </a:solidFill>
                <a:cs typeface="Arial" panose="020B0604020202020204" pitchFamily="34" charset="0"/>
              </a:rPr>
              <a:t>Проверено</a:t>
            </a:r>
            <a:r>
              <a:rPr lang="ru-RU" i="1" dirty="0">
                <a:solidFill>
                  <a:srgbClr val="335293"/>
                </a:solidFill>
                <a:cs typeface="Arial" panose="020B0604020202020204" pitchFamily="34" charset="0"/>
              </a:rPr>
              <a:t> </a:t>
            </a:r>
            <a:endParaRPr lang="ru-RU" i="1" dirty="0" smtClean="0">
              <a:solidFill>
                <a:srgbClr val="335293"/>
              </a:solidFill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335293"/>
                </a:solidFill>
                <a:cs typeface="Arial" panose="020B0604020202020204" pitchFamily="34" charset="0"/>
              </a:rPr>
              <a:t>научных работ -  более 9 тыс. (</a:t>
            </a:r>
            <a:r>
              <a:rPr lang="ru-RU" i="1" dirty="0" smtClean="0">
                <a:solidFill>
                  <a:srgbClr val="335293"/>
                </a:solidFill>
              </a:rPr>
              <a:t>докторские </a:t>
            </a:r>
            <a:r>
              <a:rPr lang="ru-RU" i="1" dirty="0">
                <a:solidFill>
                  <a:srgbClr val="335293"/>
                </a:solidFill>
              </a:rPr>
              <a:t>и магистерские диссертации, отчеты о НИР, статьи и монографии)</a:t>
            </a:r>
            <a:endParaRPr lang="ru-RU" i="1" dirty="0">
              <a:solidFill>
                <a:srgbClr val="335293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584343"/>
            <a:ext cx="626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335293"/>
                </a:solidFill>
                <a:cs typeface="Arial" panose="020B0604020202020204" pitchFamily="34" charset="0"/>
              </a:rPr>
              <a:t>Выявлено</a:t>
            </a:r>
            <a:r>
              <a:rPr lang="ru-RU" i="1" dirty="0" smtClean="0">
                <a:solidFill>
                  <a:srgbClr val="335293"/>
                </a:solidFill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335293"/>
                </a:solidFill>
                <a:cs typeface="Arial" panose="020B0604020202020204" pitchFamily="34" charset="0"/>
              </a:rPr>
              <a:t>заимствований без ссылки на автора и </a:t>
            </a:r>
            <a:r>
              <a:rPr lang="ru-RU" i="1" dirty="0" smtClean="0">
                <a:solidFill>
                  <a:srgbClr val="335293"/>
                </a:solidFill>
                <a:cs typeface="Arial" panose="020B0604020202020204" pitchFamily="34" charset="0"/>
              </a:rPr>
              <a:t>источник</a:t>
            </a:r>
            <a:endParaRPr lang="ru-RU" i="1" dirty="0">
              <a:solidFill>
                <a:srgbClr val="335293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ACAD851-0A3D-4332-8089-A0043069EF76}" type="slidenum">
              <a:rPr lang="ru-RU" altLang="ru-RU" sz="1400">
                <a:solidFill>
                  <a:srgbClr val="335293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800">
              <a:solidFill>
                <a:srgbClr val="335293"/>
              </a:solidFill>
            </a:endParaRP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1168400" y="3732639"/>
            <a:ext cx="73580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для государственных служащих </a:t>
            </a:r>
            <a:r>
              <a:rPr lang="ru-RU" sz="1800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Доктор </a:t>
            </a: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государственного управления (DPA) </a:t>
            </a:r>
            <a:endParaRPr lang="ru-RU" sz="1800" i="1" dirty="0" smtClean="0">
              <a:solidFill>
                <a:srgbClr val="33529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области бизнеса - </a:t>
            </a:r>
            <a:r>
              <a:rPr lang="ru-RU" sz="1800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Доктор </a:t>
            </a: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делового администрирования (</a:t>
            </a:r>
            <a:r>
              <a:rPr lang="ru-RU" sz="1800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DBA)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800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юридической сфере </a:t>
            </a: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мире </a:t>
            </a:r>
            <a:r>
              <a:rPr lang="ru-RU" sz="1800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Доктор </a:t>
            </a: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юриспруденции (JD)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технических областях </a:t>
            </a:r>
            <a:r>
              <a:rPr lang="ru-RU" sz="1800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Доктор </a:t>
            </a: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инженерии </a:t>
            </a:r>
            <a:r>
              <a:rPr lang="ru-RU" sz="1800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и </a:t>
            </a:r>
            <a:r>
              <a:rPr lang="ru-RU" sz="1800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т.д.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5724"/>
            <a:ext cx="3420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335293"/>
                </a:solidFill>
                <a:ea typeface="Times New Roman" panose="02020603050405020304" pitchFamily="18" charset="0"/>
              </a:rPr>
              <a:t>Опыт зарубежных стран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4517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335293"/>
                </a:solidFill>
                <a:ea typeface="Times New Roman" panose="02020603050405020304" pitchFamily="18" charset="0"/>
              </a:rPr>
              <a:t>Необходимо </a:t>
            </a:r>
            <a:r>
              <a:rPr lang="ru-RU" b="1" i="1" dirty="0">
                <a:solidFill>
                  <a:srgbClr val="335293"/>
                </a:solidFill>
                <a:ea typeface="Times New Roman" panose="02020603050405020304" pitchFamily="18" charset="0"/>
              </a:rPr>
              <a:t>рассмотреть</a:t>
            </a:r>
            <a:endParaRPr lang="ru-RU" b="1" i="1" dirty="0">
              <a:solidFill>
                <a:srgbClr val="335293"/>
              </a:solidFill>
            </a:endParaRPr>
          </a:p>
          <a:p>
            <a:r>
              <a:rPr lang="ru-RU" i="1" dirty="0" smtClean="0">
                <a:solidFill>
                  <a:srgbClr val="335293"/>
                </a:solidFill>
                <a:ea typeface="Times New Roman" panose="02020603050405020304" pitchFamily="18" charset="0"/>
              </a:rPr>
              <a:t>наряду с трехуровневой системой подготовки специалистов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335293"/>
                </a:solidFill>
                <a:ea typeface="Times New Roman" panose="02020603050405020304" pitchFamily="18" charset="0"/>
              </a:rPr>
              <a:t>системы </a:t>
            </a:r>
            <a:r>
              <a:rPr lang="ru-RU" i="1" dirty="0">
                <a:solidFill>
                  <a:srgbClr val="335293"/>
                </a:solidFill>
                <a:ea typeface="Times New Roman" panose="02020603050405020304" pitchFamily="18" charset="0"/>
              </a:rPr>
              <a:t>профессиональных степеней, присуждаемых по результатам защиты диссертации или по совокупности публикаций, имевшие значительный общественный резонанс </a:t>
            </a:r>
            <a:endParaRPr lang="ru-RU" i="1" dirty="0">
              <a:solidFill>
                <a:srgbClr val="335293"/>
              </a:solidFill>
            </a:endParaRPr>
          </a:p>
          <a:p>
            <a:endParaRPr lang="ru-RU" b="1" i="1" dirty="0">
              <a:solidFill>
                <a:srgbClr val="33529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57188"/>
            <a:ext cx="7455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200" b="1" i="1" kern="0" dirty="0" smtClean="0">
                <a:solidFill>
                  <a:srgbClr val="335293"/>
                </a:solidFill>
                <a:latin typeface="Corbel" pitchFamily="34" charset="0"/>
              </a:rPr>
              <a:t>Предложения по реформированию системы подготовки докторантов </a:t>
            </a:r>
            <a:r>
              <a:rPr lang="en-US" sz="2200" b="1" i="1" kern="0" dirty="0" smtClean="0">
                <a:solidFill>
                  <a:srgbClr val="335293"/>
                </a:solidFill>
                <a:latin typeface="Corbel" pitchFamily="34" charset="0"/>
              </a:rPr>
              <a:t>PhD</a:t>
            </a:r>
            <a:endParaRPr lang="ru-RU" sz="2200" b="1" i="1" kern="0" dirty="0">
              <a:solidFill>
                <a:srgbClr val="335293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12"/>
          <a:stretch/>
        </p:blipFill>
        <p:spPr>
          <a:xfrm>
            <a:off x="1043608" y="1772816"/>
            <a:ext cx="7344816" cy="4392488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23729" y="357188"/>
            <a:ext cx="67345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200" b="1" i="1" dirty="0" smtClean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Структура внутренних затрат на исследования и разработки по видам исследования</a:t>
            </a:r>
            <a:endParaRPr lang="ru-RU" altLang="ru-RU" sz="2200" b="1" i="1" dirty="0">
              <a:solidFill>
                <a:srgbClr val="33529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335293"/>
                </a:solidFill>
                <a:latin typeface="Calibri" panose="020F0502020204030204" pitchFamily="34" charset="0"/>
              </a:rPr>
              <a:t>12</a:t>
            </a:r>
            <a:endParaRPr lang="ru-RU" altLang="ru-RU" sz="1800" dirty="0">
              <a:solidFill>
                <a:srgbClr val="335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4744596"/>
              </p:ext>
            </p:extLst>
          </p:nvPr>
        </p:nvGraphicFramePr>
        <p:xfrm>
          <a:off x="611560" y="1484784"/>
          <a:ext cx="7920880" cy="46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06090"/>
          </a:xfrm>
        </p:spPr>
        <p:txBody>
          <a:bodyPr/>
          <a:lstStyle/>
          <a:p>
            <a:pPr algn="r"/>
            <a:r>
              <a:rPr lang="ru-RU" sz="1800" b="1" i="1" dirty="0" smtClean="0">
                <a:solidFill>
                  <a:srgbClr val="335293"/>
                </a:solidFill>
                <a:latin typeface="Corbel" pitchFamily="34" charset="0"/>
              </a:rPr>
              <a:t>Объем финансирования НТП, реализуемых в 2012-2013 годах </a:t>
            </a:r>
            <a:r>
              <a:rPr lang="en-US" sz="1800" b="1" i="1" dirty="0" smtClean="0">
                <a:solidFill>
                  <a:srgbClr val="335293"/>
                </a:solidFill>
                <a:latin typeface="Corbel" pitchFamily="34" charset="0"/>
              </a:rPr>
              <a:t/>
            </a:r>
            <a:br>
              <a:rPr lang="en-US" sz="1800" b="1" i="1" dirty="0" smtClean="0">
                <a:solidFill>
                  <a:srgbClr val="335293"/>
                </a:solidFill>
                <a:latin typeface="Corbel" pitchFamily="34" charset="0"/>
              </a:rPr>
            </a:br>
            <a:r>
              <a:rPr lang="ru-RU" sz="1800" b="1" i="1" dirty="0" smtClean="0">
                <a:solidFill>
                  <a:srgbClr val="335293"/>
                </a:solidFill>
                <a:latin typeface="Corbel" pitchFamily="34" charset="0"/>
              </a:rPr>
              <a:t>(млрд тенге) </a:t>
            </a:r>
            <a:endParaRPr lang="ru-RU" sz="1800" dirty="0"/>
          </a:p>
        </p:txBody>
      </p:sp>
      <p:sp>
        <p:nvSpPr>
          <p:cNvPr id="4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335293"/>
                </a:solidFill>
                <a:latin typeface="Calibri" panose="020F0502020204030204" pitchFamily="34" charset="0"/>
              </a:rPr>
              <a:t>13</a:t>
            </a:r>
            <a:endParaRPr lang="ru-RU" altLang="ru-RU" sz="1800" dirty="0">
              <a:solidFill>
                <a:srgbClr val="335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2938" y="2786063"/>
            <a:ext cx="7859712" cy="121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altLang="ru-RU" sz="4100" smtClean="0">
              <a:solidFill>
                <a:srgbClr val="335293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400" b="1" smtClean="0">
                <a:solidFill>
                  <a:srgbClr val="335293"/>
                </a:solidFill>
                <a:latin typeface="Calibri" panose="020F0502020204030204" pitchFamily="34" charset="0"/>
              </a:rPr>
              <a:t>Благодарю за внимание!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4100" smtClean="0">
              <a:solidFill>
                <a:srgbClr val="335293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5DF493B-D12C-470E-9BAE-78A66BD03F13}" type="slidenum">
              <a:rPr lang="ru-RU" altLang="ru-RU" sz="1400">
                <a:solidFill>
                  <a:srgbClr val="FFFFFF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6F97E9C-04C5-40F9-A663-6E5B148B9823}" type="slidenum">
              <a:rPr lang="ru-RU" altLang="ru-RU" sz="1400">
                <a:solidFill>
                  <a:srgbClr val="335293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800">
              <a:solidFill>
                <a:srgbClr val="335293"/>
              </a:solidFill>
            </a:endParaRPr>
          </a:p>
        </p:txBody>
      </p:sp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1530124" y="404664"/>
            <a:ext cx="722493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Информационные ресурсы </a:t>
            </a:r>
            <a:r>
              <a:rPr lang="en-US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АО «НЦНТИ»</a:t>
            </a:r>
            <a:endParaRPr lang="ru-RU" altLang="ru-RU" sz="2200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17639"/>
            <a:ext cx="7666222" cy="50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06618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12248BB-FCD5-47C7-980E-C180BF360884}" type="slidenum">
              <a:rPr lang="ru-RU" altLang="ru-RU" sz="1400">
                <a:solidFill>
                  <a:srgbClr val="335293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800">
              <a:solidFill>
                <a:srgbClr val="335293"/>
              </a:solidFill>
            </a:endParaRP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115616" y="285750"/>
            <a:ext cx="756007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Динамика госрегистрации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диссертаций </a:t>
            </a:r>
            <a:r>
              <a:rPr lang="ru-RU" altLang="ru-RU" sz="2200" b="1" i="1" dirty="0" err="1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PhD</a:t>
            </a:r>
            <a:endParaRPr lang="ru-RU" altLang="ru-RU" sz="2200" b="1" i="1" dirty="0">
              <a:solidFill>
                <a:srgbClr val="33529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6143625" y="2643188"/>
            <a:ext cx="2857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2060"/>
                </a:solidFill>
                <a:latin typeface="Corbel" panose="020B0503020204020204" pitchFamily="34" charset="0"/>
              </a:rPr>
              <a:t>Зарегистрированы </a:t>
            </a:r>
            <a:r>
              <a:rPr lang="ru-RU" altLang="ru-RU" sz="1600" b="1" i="1">
                <a:solidFill>
                  <a:srgbClr val="002060"/>
                </a:solidFill>
                <a:latin typeface="Corbel" panose="020B0503020204020204" pitchFamily="34" charset="0"/>
              </a:rPr>
              <a:t>673                                                                                                             </a:t>
            </a:r>
            <a:r>
              <a:rPr lang="ru-RU" altLang="ru-RU" sz="1600" i="1">
                <a:solidFill>
                  <a:srgbClr val="002060"/>
                </a:solidFill>
                <a:latin typeface="Corbel" panose="020B0503020204020204" pitchFamily="34" charset="0"/>
              </a:rPr>
              <a:t>диссертационные работы, подготовленные по </a:t>
            </a:r>
            <a:r>
              <a:rPr lang="ru-RU" altLang="ru-RU" sz="1600" b="1" i="1">
                <a:solidFill>
                  <a:srgbClr val="002060"/>
                </a:solidFill>
                <a:latin typeface="Corbel" panose="020B0503020204020204" pitchFamily="34" charset="0"/>
              </a:rPr>
              <a:t>программам PhD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54726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81640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2FDC2D3-42AA-416B-BF1D-40499DB8714B}" type="slidenum">
              <a:rPr lang="ru-RU" altLang="ru-RU" sz="1400">
                <a:solidFill>
                  <a:srgbClr val="335293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800" dirty="0">
              <a:solidFill>
                <a:srgbClr val="335293"/>
              </a:solidFill>
            </a:endParaRPr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3131840" y="332656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Распределение диссертаций </a:t>
            </a:r>
            <a:r>
              <a:rPr lang="ru-RU" altLang="ru-RU" sz="2200" b="1" i="1" dirty="0" err="1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PhD</a:t>
            </a:r>
            <a:r>
              <a:rPr lang="ru-RU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отраслям наук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1556791"/>
            <a:ext cx="7746965" cy="411409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326"/>
          </a:xfrm>
        </p:spPr>
        <p:txBody>
          <a:bodyPr/>
          <a:lstStyle/>
          <a:p>
            <a:pPr algn="r"/>
            <a:r>
              <a:rPr lang="ru-RU" sz="2200" b="1" i="1" kern="1200" dirty="0">
                <a:solidFill>
                  <a:srgbClr val="33529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Подготовка и использование научных кадров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398362"/>
            <a:ext cx="728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Из общего числа докторантов (673),</a:t>
            </a:r>
            <a:r>
              <a:rPr lang="ru-RU" i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получивших ученую степень</a:t>
            </a:r>
            <a:r>
              <a:rPr lang="ru-RU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, в науке занято лишь треть – это 223 человека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858" y="2276872"/>
            <a:ext cx="7283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b="1" i="1" dirty="0">
                <a:solidFill>
                  <a:srgbClr val="002060"/>
                </a:solidFill>
                <a:ea typeface="Calibri" panose="020F0502020204030204" pitchFamily="34" charset="0"/>
              </a:rPr>
              <a:t>Что необходимо?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</a:rPr>
              <a:t>соблюдать баланс между научными исследованиями и ориентацией на </a:t>
            </a:r>
            <a:r>
              <a:rPr lang="ru-RU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рынок </a:t>
            </a: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</a:rPr>
              <a:t>интеллектуального </a:t>
            </a:r>
            <a:r>
              <a:rPr lang="ru-RU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труда </a:t>
            </a:r>
            <a:endParaRPr lang="ru-RU" i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</a:rPr>
              <a:t>обеспечить подготовку молодых исследователей к работе в условиях инновационной экономики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149080"/>
            <a:ext cx="6300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b="1" i="1" dirty="0">
                <a:solidFill>
                  <a:srgbClr val="002060"/>
                </a:solidFill>
                <a:ea typeface="Calibri" panose="020F0502020204030204" pitchFamily="34" charset="0"/>
              </a:rPr>
              <a:t>Опыт других </a:t>
            </a:r>
            <a:r>
              <a:rPr lang="ru-RU" b="1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стран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Подготовка выпускников </a:t>
            </a:r>
            <a:endParaRPr lang="ru-RU" sz="1600" b="1" i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для </a:t>
            </a: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</a:rPr>
              <a:t>академической </a:t>
            </a:r>
            <a:r>
              <a:rPr lang="ru-RU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сферы</a:t>
            </a:r>
            <a:endParaRPr lang="ru-RU" i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для других видов </a:t>
            </a: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</a:rPr>
              <a:t>профессиональной деятельности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335293"/>
                </a:solidFill>
                <a:latin typeface="Calibri" panose="020F0502020204030204" pitchFamily="34" charset="0"/>
              </a:rPr>
              <a:t>5</a:t>
            </a:r>
            <a:endParaRPr lang="ru-RU" altLang="ru-RU" sz="1800" dirty="0">
              <a:solidFill>
                <a:srgbClr val="335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5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652431A-AFD7-4673-93AF-81A6658A59C5}" type="slidenum">
              <a:rPr lang="ru-RU" altLang="ru-RU" sz="1400">
                <a:solidFill>
                  <a:srgbClr val="335293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800">
              <a:solidFill>
                <a:srgbClr val="335293"/>
              </a:solidFill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1043608" y="214313"/>
            <a:ext cx="770485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335293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Проблемы подготовки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докторантов </a:t>
            </a:r>
            <a:r>
              <a:rPr lang="en-US" altLang="ru-RU" sz="2200" b="1" i="1" dirty="0">
                <a:solidFill>
                  <a:srgbClr val="33529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PhD</a:t>
            </a:r>
            <a:endParaRPr lang="ru-RU" altLang="ru-RU" sz="2200" b="1" i="1" dirty="0">
              <a:solidFill>
                <a:srgbClr val="33529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2051720" y="3501008"/>
            <a:ext cx="626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Недостаточные сроки обучения по отдельным наукам</a:t>
            </a:r>
            <a:endParaRPr lang="ru-RU" altLang="ru-RU" sz="1800" b="1" dirty="0">
              <a:solidFill>
                <a:srgbClr val="33529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83057"/>
            <a:ext cx="6636076" cy="95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Образовательный </a:t>
            </a: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</a:rPr>
              <a:t>компонент отечественной докторантуры не отвечает современным представлениям о высшей ступени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3788" y="2237403"/>
            <a:ext cx="6814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i="1" dirty="0">
                <a:solidFill>
                  <a:srgbClr val="002060"/>
                </a:solidFill>
                <a:ea typeface="Calibri" panose="020F0502020204030204" pitchFamily="34" charset="0"/>
              </a:rPr>
              <a:t>Государственный</a:t>
            </a:r>
            <a:r>
              <a:rPr lang="kk-KZ" altLang="ru-RU" i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altLang="ru-RU" i="1" dirty="0">
                <a:solidFill>
                  <a:srgbClr val="002060"/>
                </a:solidFill>
                <a:ea typeface="Calibri" panose="020F0502020204030204" pitchFamily="34" charset="0"/>
              </a:rPr>
              <a:t>общеобязательный стандарт образования РК 5.04.034–2011 г. предусматривает докторанту </a:t>
            </a:r>
            <a:r>
              <a:rPr lang="en-US" altLang="ru-RU" i="1" dirty="0">
                <a:solidFill>
                  <a:srgbClr val="002060"/>
                </a:solidFill>
                <a:ea typeface="Calibri" panose="020F0502020204030204" pitchFamily="34" charset="0"/>
              </a:rPr>
              <a:t>PhD</a:t>
            </a:r>
            <a:r>
              <a:rPr lang="ru-RU" altLang="ru-RU" i="1" dirty="0">
                <a:solidFill>
                  <a:srgbClr val="002060"/>
                </a:solidFill>
                <a:ea typeface="Calibri" panose="020F0502020204030204" pitchFamily="34" charset="0"/>
              </a:rPr>
              <a:t> на проведение исследовательской работы лишь около 30 % времени</a:t>
            </a:r>
            <a:r>
              <a:rPr lang="ru-RU" altLang="ru-RU" dirty="0">
                <a:solidFill>
                  <a:srgbClr val="335293"/>
                </a:solidFill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948464"/>
            <a:ext cx="264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>
                <a:solidFill>
                  <a:srgbClr val="335293"/>
                </a:solidFill>
                <a:cs typeface="Arial" panose="020B0604020202020204" pitchFamily="34" charset="0"/>
              </a:rPr>
              <a:t>Международный опыт </a:t>
            </a:r>
            <a:endParaRPr lang="ru-RU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622900" y="4191501"/>
            <a:ext cx="7056784" cy="228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727CA3"/>
              </a:buClr>
              <a:buFontTx/>
              <a:buNone/>
            </a:pPr>
            <a:r>
              <a:rPr lang="ru-RU" sz="1800" b="1" i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Содержания </a:t>
            </a:r>
            <a:r>
              <a:rPr lang="ru-RU" sz="1800" b="1" i="1" dirty="0">
                <a:solidFill>
                  <a:srgbClr val="003366"/>
                </a:solidFill>
                <a:latin typeface="Calibri" panose="020F0502020204030204" pitchFamily="34" charset="0"/>
              </a:rPr>
              <a:t>программ </a:t>
            </a:r>
            <a:r>
              <a:rPr lang="en-US" sz="1800" b="1" i="1" dirty="0">
                <a:solidFill>
                  <a:srgbClr val="003366"/>
                </a:solidFill>
                <a:latin typeface="Calibri" panose="020F0502020204030204" pitchFamily="34" charset="0"/>
              </a:rPr>
              <a:t>PhD </a:t>
            </a:r>
            <a:r>
              <a:rPr lang="ru-RU" altLang="ru-RU" sz="1800" b="1" i="1" dirty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rgbClr val="727CA3"/>
              </a:buClr>
              <a:buFont typeface="Wingdings" panose="05000000000000000000" pitchFamily="2" charset="2"/>
              <a:buChar char="Ø"/>
            </a:pPr>
            <a:r>
              <a:rPr lang="ru-RU" altLang="ru-RU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проведение исследований  - 60% </a:t>
            </a:r>
          </a:p>
          <a:p>
            <a:pPr eaLnBrk="1" hangingPunct="1">
              <a:spcBef>
                <a:spcPct val="0"/>
              </a:spcBef>
              <a:buClr>
                <a:srgbClr val="727CA3"/>
              </a:buClr>
              <a:buFont typeface="Wingdings" panose="05000000000000000000" pitchFamily="2" charset="2"/>
              <a:buChar char="Ø"/>
            </a:pPr>
            <a:r>
              <a:rPr lang="ru-RU" altLang="ru-RU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прохождение курсов по специальности и методологии  - 40</a:t>
            </a:r>
            <a:r>
              <a:rPr lang="ru-RU" altLang="ru-RU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endParaRPr lang="en-US" altLang="ru-RU" sz="1800" i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b="1" i="1" dirty="0">
                <a:solidFill>
                  <a:srgbClr val="003366"/>
                </a:solidFill>
                <a:latin typeface="Calibri" panose="020F0502020204030204" pitchFamily="34" charset="0"/>
              </a:rPr>
              <a:t>Сроки обучения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стационарное обучение - 3-4 года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заочная учеба - 5-6 </a:t>
            </a:r>
            <a:r>
              <a:rPr lang="ru-RU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лет</a:t>
            </a:r>
            <a:r>
              <a:rPr lang="ru-RU" altLang="ru-RU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altLang="ru-RU" sz="1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727CA3"/>
              </a:buClr>
              <a:buFont typeface="Wingdings" panose="05000000000000000000" pitchFamily="2" charset="2"/>
              <a:buChar char="Ø"/>
            </a:pPr>
            <a:endParaRPr lang="en-US" altLang="ru-RU" sz="18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042" y="274638"/>
            <a:ext cx="5404757" cy="712164"/>
          </a:xfrm>
        </p:spPr>
        <p:txBody>
          <a:bodyPr/>
          <a:lstStyle/>
          <a:p>
            <a:r>
              <a:rPr lang="ru-RU" sz="2800" b="1" kern="1200" dirty="0">
                <a:solidFill>
                  <a:srgbClr val="33529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lang="ru-RU" sz="2800" b="1" kern="1200" dirty="0" smtClean="0">
                <a:solidFill>
                  <a:srgbClr val="33529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публикациях казахстанских докторантов </a:t>
            </a:r>
            <a:r>
              <a:rPr lang="en-US" sz="2800" b="1" kern="1200" dirty="0">
                <a:solidFill>
                  <a:srgbClr val="33529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PhD</a:t>
            </a:r>
            <a:endParaRPr lang="ru-RU" sz="2800" b="1" kern="1200" dirty="0">
              <a:solidFill>
                <a:srgbClr val="335293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68" y="1852292"/>
            <a:ext cx="2534523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E6000"/>
                </a:solidFill>
                <a:latin typeface="Calibri" panose="020F0502020204030204" pitchFamily="34" charset="0"/>
              </a:rPr>
              <a:t>Доктор </a:t>
            </a:r>
            <a:r>
              <a:rPr lang="en-US" sz="2000" b="1" dirty="0" smtClean="0">
                <a:solidFill>
                  <a:srgbClr val="EE6000"/>
                </a:solidFill>
                <a:latin typeface="Calibri" panose="020F0502020204030204" pitchFamily="34" charset="0"/>
              </a:rPr>
              <a:t>PhD</a:t>
            </a:r>
            <a:endParaRPr lang="ru-RU" sz="2000" dirty="0" smtClean="0">
              <a:solidFill>
                <a:srgbClr val="EE6000"/>
              </a:solidFill>
              <a:latin typeface="Calibri" panose="020F050202020403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863" y="2451121"/>
            <a:ext cx="2627415" cy="1279971"/>
          </a:xfrm>
          <a:prstGeom prst="roundRect">
            <a:avLst/>
          </a:prstGeom>
          <a:solidFill>
            <a:srgbClr val="EE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  статья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в издании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Web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of Knowledge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Thomson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Reuters) с ненулевым импакт-фактором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4422" y="3596276"/>
            <a:ext cx="2664295" cy="11822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или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1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статья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в издании,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входящем в базу данных компании Scopus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25315" y="3087114"/>
            <a:ext cx="4221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335293"/>
                </a:solidFill>
                <a:cs typeface="Arial" panose="020B0604020202020204" pitchFamily="34" charset="0"/>
              </a:rPr>
              <a:t>Популярности изданий </a:t>
            </a:r>
            <a:r>
              <a:rPr lang="ru-RU" b="1" i="1" dirty="0" smtClean="0">
                <a:solidFill>
                  <a:srgbClr val="335293"/>
                </a:solidFill>
                <a:cs typeface="Arial" panose="020B0604020202020204" pitchFamily="34" charset="0"/>
              </a:rPr>
              <a:t>способствуют </a:t>
            </a:r>
            <a:endParaRPr lang="ru-RU" b="1" i="1" dirty="0">
              <a:solidFill>
                <a:srgbClr val="335293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8235" y="3611509"/>
            <a:ext cx="52671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335293"/>
                </a:solidFill>
                <a:cs typeface="Arial" panose="020B0604020202020204" pitchFamily="34" charset="0"/>
              </a:rPr>
              <a:t>отсутствие рецензирования рукописей статей</a:t>
            </a:r>
            <a:endParaRPr lang="ru-RU" altLang="ru-RU" i="1" dirty="0">
              <a:solidFill>
                <a:srgbClr val="335293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i="1" dirty="0" err="1" smtClean="0">
                <a:solidFill>
                  <a:srgbClr val="335293"/>
                </a:solidFill>
                <a:cs typeface="Arial" panose="020B0604020202020204" pitchFamily="34" charset="0"/>
              </a:rPr>
              <a:t>мультидисциплинарность</a:t>
            </a:r>
            <a:endParaRPr lang="ru-RU" altLang="ru-RU" i="1" dirty="0" smtClean="0">
              <a:solidFill>
                <a:srgbClr val="335293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335293"/>
                </a:solidFill>
                <a:cs typeface="Arial" panose="020B0604020202020204" pitchFamily="34" charset="0"/>
              </a:rPr>
              <a:t>высокая частота выпусков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23469" y="1852292"/>
            <a:ext cx="547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335293"/>
                </a:solidFill>
                <a:cs typeface="Arial" panose="020B0604020202020204" pitchFamily="34" charset="0"/>
              </a:rPr>
              <a:t>Докторантами востребованы </a:t>
            </a:r>
            <a:r>
              <a:rPr lang="ru-RU" b="1" i="1" dirty="0" smtClean="0">
                <a:solidFill>
                  <a:srgbClr val="335293"/>
                </a:solidFill>
                <a:cs typeface="Arial" panose="020B0604020202020204" pitchFamily="34" charset="0"/>
              </a:rPr>
              <a:t>в большей степени</a:t>
            </a:r>
            <a:endParaRPr lang="ru-RU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25316" y="2249685"/>
            <a:ext cx="45470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335293"/>
                </a:solidFill>
                <a:cs typeface="Arial" panose="020B0604020202020204" pitchFamily="34" charset="0"/>
              </a:rPr>
              <a:t>издания</a:t>
            </a:r>
            <a:r>
              <a:rPr lang="ru-RU" i="1" dirty="0">
                <a:solidFill>
                  <a:srgbClr val="335293"/>
                </a:solidFill>
                <a:cs typeface="Arial" panose="020B0604020202020204" pitchFamily="34" charset="0"/>
              </a:rPr>
              <a:t>, индексируемые базой </a:t>
            </a:r>
            <a:r>
              <a:rPr lang="en-US" i="1" dirty="0">
                <a:solidFill>
                  <a:srgbClr val="335293"/>
                </a:solidFill>
                <a:cs typeface="Arial" panose="020B0604020202020204" pitchFamily="34" charset="0"/>
              </a:rPr>
              <a:t>Scopus</a:t>
            </a:r>
            <a:endParaRPr lang="ru-RU" altLang="ru-RU" i="1" dirty="0">
              <a:solidFill>
                <a:srgbClr val="335293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/>
        </p:nvSpPr>
        <p:spPr bwMode="auto">
          <a:xfrm>
            <a:off x="8458199" y="6203378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335293"/>
                </a:solidFill>
                <a:latin typeface="Calibri" panose="020F0502020204030204" pitchFamily="34" charset="0"/>
              </a:rPr>
              <a:t>7</a:t>
            </a:r>
            <a:endParaRPr lang="ru-RU" altLang="ru-RU" sz="1800" dirty="0">
              <a:solidFill>
                <a:srgbClr val="335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71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6ACAF53-0C8F-4D11-8C9E-E2908BFBD610}" type="slidenum">
              <a:rPr lang="ru-RU" altLang="ru-RU" sz="1400">
                <a:solidFill>
                  <a:srgbClr val="335293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800">
              <a:solidFill>
                <a:srgbClr val="335293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715125" cy="9398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altLang="ru-RU" sz="2200" b="1" i="1" kern="1200" dirty="0" smtClean="0">
                <a:solidFill>
                  <a:srgbClr val="335293"/>
                </a:solidFill>
                <a:latin typeface="Corbel" pitchFamily="34" charset="0"/>
                <a:ea typeface="+mn-ea"/>
                <a:cs typeface="+mn-cs"/>
              </a:rPr>
              <a:t>Распределение казахстанских публикаций по изданиям за 2011-2014 годы, </a:t>
            </a:r>
            <a:r>
              <a:rPr lang="en-US" altLang="ru-RU" sz="2200" b="1" i="1" kern="1200" dirty="0" smtClean="0">
                <a:solidFill>
                  <a:srgbClr val="335293"/>
                </a:solidFill>
                <a:latin typeface="Corbel" pitchFamily="34" charset="0"/>
                <a:ea typeface="+mn-ea"/>
                <a:cs typeface="+mn-cs"/>
              </a:rPr>
              <a:t>Scopus </a:t>
            </a:r>
            <a:r>
              <a:rPr lang="ru-RU" altLang="ru-RU" sz="2200" b="1" i="1" kern="1200" dirty="0" smtClean="0">
                <a:solidFill>
                  <a:srgbClr val="335293"/>
                </a:solidFill>
                <a:latin typeface="Corbel" pitchFamily="34" charset="0"/>
                <a:ea typeface="+mn-ea"/>
                <a:cs typeface="+mn-cs"/>
              </a:rPr>
              <a:t>(</a:t>
            </a:r>
            <a:r>
              <a:rPr lang="en-US" altLang="ru-RU" sz="2200" b="1" i="1" kern="1200" dirty="0" smtClean="0">
                <a:solidFill>
                  <a:srgbClr val="335293"/>
                </a:solidFill>
                <a:latin typeface="Corbel" pitchFamily="34" charset="0"/>
                <a:ea typeface="+mn-ea"/>
                <a:cs typeface="+mn-cs"/>
              </a:rPr>
              <a:t>Elsevier</a:t>
            </a:r>
            <a:r>
              <a:rPr lang="ru-RU" altLang="ru-RU" sz="2200" b="1" i="1" kern="1200" dirty="0" smtClean="0">
                <a:solidFill>
                  <a:srgbClr val="335293"/>
                </a:solidFill>
                <a:latin typeface="Corbel" pitchFamily="34" charset="0"/>
                <a:ea typeface="+mn-ea"/>
                <a:cs typeface="+mn-cs"/>
              </a:rPr>
              <a:t>)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100" dirty="0" smtClean="0"/>
              <a:t>на</a:t>
            </a:r>
            <a:r>
              <a:rPr lang="en-US" sz="1100" dirty="0" smtClean="0"/>
              <a:t> 13.10.2014</a:t>
            </a:r>
            <a:endParaRPr lang="ru-RU" sz="1100" dirty="0"/>
          </a:p>
        </p:txBody>
      </p:sp>
      <p:pic>
        <p:nvPicPr>
          <p:cNvPr id="10244" name="Содержимое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3" t="23888" r="10124" b="9885"/>
          <a:stretch>
            <a:fillRect/>
          </a:stretch>
        </p:blipFill>
        <p:spPr>
          <a:xfrm>
            <a:off x="666750" y="1285875"/>
            <a:ext cx="7977188" cy="4941888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12577"/>
            <a:ext cx="7886700" cy="2117640"/>
          </a:xfrm>
        </p:spPr>
        <p:txBody>
          <a:bodyPr>
            <a:normAutofit/>
          </a:bodyPr>
          <a:lstStyle/>
          <a:p>
            <a:pPr algn="r"/>
            <a:r>
              <a:rPr lang="ru-RU" sz="1500" b="1" i="1" dirty="0">
                <a:solidFill>
                  <a:srgbClr val="335293"/>
                </a:solidFill>
              </a:rPr>
              <a:t>Распределение казахстанских публикаций по предметным </a:t>
            </a:r>
            <a:br>
              <a:rPr lang="ru-RU" sz="1500" b="1" i="1" dirty="0">
                <a:solidFill>
                  <a:srgbClr val="335293"/>
                </a:solidFill>
              </a:rPr>
            </a:br>
            <a:r>
              <a:rPr lang="ru-RU" sz="1500" b="1" i="1" dirty="0">
                <a:solidFill>
                  <a:srgbClr val="335293"/>
                </a:solidFill>
              </a:rPr>
              <a:t>дисциплинам за 2011-2014 годы, </a:t>
            </a:r>
            <a:br>
              <a:rPr lang="ru-RU" sz="1500" b="1" i="1" dirty="0">
                <a:solidFill>
                  <a:srgbClr val="335293"/>
                </a:solidFill>
              </a:rPr>
            </a:br>
            <a:r>
              <a:rPr lang="en-US" sz="1500" b="1" i="1" dirty="0">
                <a:solidFill>
                  <a:srgbClr val="335293"/>
                </a:solidFill>
              </a:rPr>
              <a:t>Scopus </a:t>
            </a:r>
            <a:r>
              <a:rPr lang="ru-RU" sz="1500" b="1" i="1" dirty="0">
                <a:solidFill>
                  <a:srgbClr val="335293"/>
                </a:solidFill>
              </a:rPr>
              <a:t>(</a:t>
            </a:r>
            <a:r>
              <a:rPr lang="en-US" sz="1500" b="1" i="1" dirty="0">
                <a:solidFill>
                  <a:srgbClr val="335293"/>
                </a:solidFill>
              </a:rPr>
              <a:t>Elsevier</a:t>
            </a:r>
            <a:r>
              <a:rPr lang="ru-RU" sz="1500" b="1" i="1" dirty="0">
                <a:solidFill>
                  <a:srgbClr val="335293"/>
                </a:solidFill>
              </a:rPr>
              <a:t>)</a:t>
            </a:r>
            <a:r>
              <a:rPr lang="en-US" sz="1500" b="1" i="1" dirty="0">
                <a:solidFill>
                  <a:srgbClr val="335293"/>
                </a:solidFill>
              </a:rPr>
              <a:t/>
            </a:r>
            <a:br>
              <a:rPr lang="en-US" sz="1500" b="1" i="1" dirty="0">
                <a:solidFill>
                  <a:srgbClr val="335293"/>
                </a:solidFill>
              </a:rPr>
            </a:br>
            <a:r>
              <a:rPr lang="en-US" sz="1500" b="1" i="1" dirty="0" smtClean="0">
                <a:solidFill>
                  <a:srgbClr val="335293"/>
                </a:solidFill>
              </a:rPr>
              <a:t/>
            </a:r>
            <a:br>
              <a:rPr lang="en-US" sz="1500" b="1" i="1" dirty="0" smtClean="0">
                <a:solidFill>
                  <a:srgbClr val="335293"/>
                </a:solidFill>
              </a:rPr>
            </a:br>
            <a:r>
              <a:rPr lang="ru-RU" sz="1200" dirty="0" smtClean="0"/>
              <a:t>на</a:t>
            </a:r>
            <a:r>
              <a:rPr lang="en-US" sz="1200" dirty="0" smtClean="0"/>
              <a:t> </a:t>
            </a:r>
            <a:r>
              <a:rPr lang="en-US" sz="1200" dirty="0"/>
              <a:t>13.10.2014</a:t>
            </a:r>
            <a:endParaRPr lang="ru-RU" sz="12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55576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1840320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hangingPunct="1"/>
            <a:endParaRPr lang="ru-RU" sz="1350">
              <a:latin typeface="Arial" pitchFamily="34" charset="0"/>
            </a:endParaRPr>
          </a:p>
        </p:txBody>
      </p:sp>
      <p:pic>
        <p:nvPicPr>
          <p:cNvPr id="12" name="Содержимое 11"/>
          <p:cNvPicPr>
            <a:picLocks noGrp="1"/>
          </p:cNvPicPr>
          <p:nvPr>
            <p:ph idx="1"/>
          </p:nvPr>
        </p:nvPicPr>
        <p:blipFill>
          <a:blip r:embed="rId2"/>
          <a:srcRect l="23576" t="24053" r="9850" b="7050"/>
          <a:stretch>
            <a:fillRect/>
          </a:stretch>
        </p:blipFill>
        <p:spPr bwMode="auto">
          <a:xfrm>
            <a:off x="395536" y="1484784"/>
            <a:ext cx="8352928" cy="398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335293"/>
                </a:solidFill>
                <a:latin typeface="Calibri" panose="020F0502020204030204" pitchFamily="34" charset="0"/>
              </a:rPr>
              <a:t>9</a:t>
            </a:r>
            <a:endParaRPr lang="ru-RU" altLang="ru-RU" sz="1800" dirty="0">
              <a:solidFill>
                <a:srgbClr val="335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40473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</TotalTime>
  <Words>410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Подготовка и использование научных кадров</vt:lpstr>
      <vt:lpstr>Слайд 6</vt:lpstr>
      <vt:lpstr>О публикациях казахстанских докторантов PhD</vt:lpstr>
      <vt:lpstr>Распределение казахстанских публикаций по изданиям за 2011-2014 годы, Scopus (Elsevier) на 13.10.2014</vt:lpstr>
      <vt:lpstr>Распределение казахстанских публикаций по предметным  дисциплинам за 2011-2014 годы,  Scopus (Elsevier)  на 13.10.2014</vt:lpstr>
      <vt:lpstr>Слайд 10</vt:lpstr>
      <vt:lpstr>Слайд 11</vt:lpstr>
      <vt:lpstr>Слайд 12</vt:lpstr>
      <vt:lpstr>Объем финансирования НТП, реализуемых в 2012-2013 годах  (млрд тенге) </vt:lpstr>
      <vt:lpstr>Слайд 14</vt:lpstr>
    </vt:vector>
  </TitlesOfParts>
  <Company>АО НЦНТИ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«Национальный центр научно-технической  информации Республики Казахстан»</dc:title>
  <dc:creator>Маша Шкунова</dc:creator>
  <cp:lastModifiedBy>IVAN</cp:lastModifiedBy>
  <cp:revision>289</cp:revision>
  <cp:lastPrinted>2014-12-10T08:31:17Z</cp:lastPrinted>
  <dcterms:created xsi:type="dcterms:W3CDTF">2009-09-25T03:17:10Z</dcterms:created>
  <dcterms:modified xsi:type="dcterms:W3CDTF">2014-12-12T04:41:24Z</dcterms:modified>
</cp:coreProperties>
</file>