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6">
  <p:sldMasterIdLst>
    <p:sldMasterId id="2147483660" r:id="rId1"/>
  </p:sldMasterIdLst>
  <p:notesMasterIdLst>
    <p:notesMasterId r:id="rId38"/>
  </p:notesMasterIdLst>
  <p:sldIdLst>
    <p:sldId id="365" r:id="rId2"/>
    <p:sldId id="366" r:id="rId3"/>
    <p:sldId id="337" r:id="rId4"/>
    <p:sldId id="338" r:id="rId5"/>
    <p:sldId id="339" r:id="rId6"/>
    <p:sldId id="340" r:id="rId7"/>
    <p:sldId id="341" r:id="rId8"/>
    <p:sldId id="342" r:id="rId9"/>
    <p:sldId id="377" r:id="rId10"/>
    <p:sldId id="343" r:id="rId11"/>
    <p:sldId id="344" r:id="rId12"/>
    <p:sldId id="345" r:id="rId13"/>
    <p:sldId id="348" r:id="rId14"/>
    <p:sldId id="346" r:id="rId15"/>
    <p:sldId id="349" r:id="rId16"/>
    <p:sldId id="350" r:id="rId17"/>
    <p:sldId id="352" r:id="rId18"/>
    <p:sldId id="351" r:id="rId19"/>
    <p:sldId id="353" r:id="rId20"/>
    <p:sldId id="354" r:id="rId21"/>
    <p:sldId id="378" r:id="rId22"/>
    <p:sldId id="347" r:id="rId23"/>
    <p:sldId id="333" r:id="rId24"/>
    <p:sldId id="334" r:id="rId25"/>
    <p:sldId id="336" r:id="rId26"/>
    <p:sldId id="376" r:id="rId27"/>
    <p:sldId id="372" r:id="rId28"/>
    <p:sldId id="373" r:id="rId29"/>
    <p:sldId id="382" r:id="rId30"/>
    <p:sldId id="374" r:id="rId31"/>
    <p:sldId id="367" r:id="rId32"/>
    <p:sldId id="368" r:id="rId33"/>
    <p:sldId id="375" r:id="rId34"/>
    <p:sldId id="371" r:id="rId35"/>
    <p:sldId id="381" r:id="rId36"/>
    <p:sldId id="379" r:id="rId3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5140934-EBAA-4D75-B5D1-098C3BC650BE}">
          <p14:sldIdLst>
            <p14:sldId id="365"/>
            <p14:sldId id="366"/>
            <p14:sldId id="337"/>
            <p14:sldId id="338"/>
            <p14:sldId id="339"/>
            <p14:sldId id="340"/>
            <p14:sldId id="341"/>
            <p14:sldId id="342"/>
            <p14:sldId id="377"/>
            <p14:sldId id="343"/>
            <p14:sldId id="344"/>
            <p14:sldId id="345"/>
            <p14:sldId id="348"/>
            <p14:sldId id="346"/>
            <p14:sldId id="349"/>
            <p14:sldId id="350"/>
            <p14:sldId id="352"/>
            <p14:sldId id="351"/>
            <p14:sldId id="353"/>
            <p14:sldId id="354"/>
            <p14:sldId id="378"/>
            <p14:sldId id="347"/>
            <p14:sldId id="333"/>
            <p14:sldId id="334"/>
            <p14:sldId id="336"/>
            <p14:sldId id="376"/>
            <p14:sldId id="372"/>
            <p14:sldId id="373"/>
            <p14:sldId id="382"/>
            <p14:sldId id="374"/>
            <p14:sldId id="367"/>
            <p14:sldId id="368"/>
            <p14:sldId id="375"/>
            <p14:sldId id="371"/>
            <p14:sldId id="381"/>
            <p14:sldId id="379"/>
          </p14:sldIdLst>
        </p14:section>
        <p14:section name="Раздел без заголовка" id="{13861D50-8913-4C80-87E9-1ACF1BC801AD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866B2"/>
    <a:srgbClr val="F7F5F8"/>
    <a:srgbClr val="B7B5B8"/>
    <a:srgbClr val="CD9C00"/>
    <a:srgbClr val="396BC0"/>
    <a:srgbClr val="AB7942"/>
    <a:srgbClr val="548DEF"/>
    <a:srgbClr val="5485DC"/>
    <a:srgbClr val="528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46" autoAdjust="0"/>
    <p:restoredTop sz="92477" autoAdjust="0"/>
  </p:normalViewPr>
  <p:slideViewPr>
    <p:cSldViewPr snapToGrid="0">
      <p:cViewPr varScale="1">
        <p:scale>
          <a:sx n="139" d="100"/>
          <a:sy n="139" d="100"/>
        </p:scale>
        <p:origin x="-111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explorer1\dfir\&#1057;&#1058;&#1040;&#1058;&#1048;&#1057;&#1058;&#1050;&#1040;%20&#1044;&#1060;&#1048;&#1056;\&#1092;&#1086;&#1085;&#1076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96992063400801"/>
          <c:y val="2.2648218537103099E-2"/>
          <c:w val="0.81878965356966305"/>
          <c:h val="0.79914961305303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фундаментальные исследования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strCache>
            </c:strRef>
          </c:cat>
          <c:val>
            <c:numRef>
              <c:f>Лист1!$B$2:$F$2</c:f>
              <c:numCache>
                <c:formatCode>#,##0</c:formatCode>
                <c:ptCount val="5"/>
                <c:pt idx="0" formatCode="General">
                  <c:v>15261</c:v>
                </c:pt>
                <c:pt idx="1">
                  <c:v>15839</c:v>
                </c:pt>
                <c:pt idx="2">
                  <c:v>13809</c:v>
                </c:pt>
                <c:pt idx="3">
                  <c:v>10786</c:v>
                </c:pt>
                <c:pt idx="4" formatCode="#,##0.00">
                  <c:v>10629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5F-FC47-874D-E085BEAF22F4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прикладные исследования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6.9528046902415401E-3"/>
                  <c:y val="-1.4845158856350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D45F-FC47-874D-E085BEAF22F4}"/>
                </c:ext>
              </c:extLst>
            </c:dLbl>
            <c:dLbl>
              <c:idx val="3"/>
              <c:layout>
                <c:manualLayout>
                  <c:x val="-1.27466613482567E-16"/>
                  <c:y val="-1.8556448570437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D45F-FC47-874D-E085BEAF22F4}"/>
                </c:ext>
              </c:extLst>
            </c:dLbl>
            <c:dLbl>
              <c:idx val="4"/>
              <c:layout>
                <c:manualLayout>
                  <c:x val="6.9528046902414698E-3"/>
                  <c:y val="-2.22677382845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D45F-FC47-874D-E085BEAF22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strCache>
            </c:strRef>
          </c:cat>
          <c:val>
            <c:numRef>
              <c:f>Лист1!$B$3:$F$3</c:f>
              <c:numCache>
                <c:formatCode>#,##0</c:formatCode>
                <c:ptCount val="5"/>
                <c:pt idx="0">
                  <c:v>38395</c:v>
                </c:pt>
                <c:pt idx="1">
                  <c:v>36959</c:v>
                </c:pt>
                <c:pt idx="2">
                  <c:v>35841</c:v>
                </c:pt>
                <c:pt idx="3">
                  <c:v>40910</c:v>
                </c:pt>
                <c:pt idx="4" formatCode="#,##0.00">
                  <c:v>43278.3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45F-FC47-874D-E085BEAF22F4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опытно-конструкторские разработки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1866653370641702E-17"/>
                  <c:y val="-2.22677382845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D45F-FC47-874D-E085BEAF22F4}"/>
                </c:ext>
              </c:extLst>
            </c:dLbl>
            <c:dLbl>
              <c:idx val="1"/>
              <c:layout>
                <c:manualLayout>
                  <c:x val="-3.4764023451208E-3"/>
                  <c:y val="-2.22677382845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D45F-FC47-874D-E085BEAF22F4}"/>
                </c:ext>
              </c:extLst>
            </c:dLbl>
            <c:dLbl>
              <c:idx val="2"/>
              <c:layout>
                <c:manualLayout>
                  <c:x val="-3.6705522368194899E-3"/>
                  <c:y val="-4.1219834698984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D45F-FC47-874D-E085BEAF22F4}"/>
                </c:ext>
              </c:extLst>
            </c:dLbl>
            <c:dLbl>
              <c:idx val="3"/>
              <c:layout>
                <c:manualLayout>
                  <c:x val="0"/>
                  <c:y val="-2.96903177127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D45F-FC47-874D-E085BEAF22F4}"/>
                </c:ext>
              </c:extLst>
            </c:dLbl>
            <c:dLbl>
              <c:idx val="4"/>
              <c:layout>
                <c:manualLayout>
                  <c:x val="0"/>
                  <c:y val="-7.42257942817502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D45F-FC47-874D-E085BEAF22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strCache>
            </c:strRef>
          </c:cat>
          <c:val>
            <c:numRef>
              <c:f>Лист1!$B$4:$F$4</c:f>
              <c:numCache>
                <c:formatCode>#,##0</c:formatCode>
                <c:ptCount val="5"/>
                <c:pt idx="0">
                  <c:v>12692</c:v>
                </c:pt>
                <c:pt idx="1">
                  <c:v>16505</c:v>
                </c:pt>
                <c:pt idx="2">
                  <c:v>16950</c:v>
                </c:pt>
                <c:pt idx="3">
                  <c:v>17189</c:v>
                </c:pt>
                <c:pt idx="4" formatCode="#,##0.00">
                  <c:v>18317.3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45F-FC47-874D-E085BEAF22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773056"/>
        <c:axId val="31774592"/>
      </c:barChart>
      <c:catAx>
        <c:axId val="31773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774592"/>
        <c:crosses val="autoZero"/>
        <c:auto val="1"/>
        <c:lblAlgn val="ctr"/>
        <c:lblOffset val="100"/>
        <c:noMultiLvlLbl val="0"/>
      </c:catAx>
      <c:valAx>
        <c:axId val="31774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773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2"/>
          <c:order val="0"/>
          <c:tx>
            <c:strRef>
              <c:f>Лист1!$A$2</c:f>
              <c:strCache>
                <c:ptCount val="1"/>
                <c:pt idx="0">
                  <c:v>фундаментальные исследования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Лист1!$B$2:$F$2</c:f>
              <c:numCache>
                <c:formatCode>General</c:formatCode>
                <c:ptCount val="5"/>
                <c:pt idx="0">
                  <c:v>23</c:v>
                </c:pt>
                <c:pt idx="1">
                  <c:v>22.9</c:v>
                </c:pt>
                <c:pt idx="2">
                  <c:v>20.7</c:v>
                </c:pt>
                <c:pt idx="3">
                  <c:v>15.6</c:v>
                </c:pt>
                <c:pt idx="4">
                  <c:v>14.7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1453-F541-8FFE-E0436811D397}"/>
            </c:ext>
          </c:extLst>
        </c:ser>
        <c:ser>
          <c:idx val="0"/>
          <c:order val="1"/>
          <c:tx>
            <c:strRef>
              <c:f>Лист1!$A$3</c:f>
              <c:strCache>
                <c:ptCount val="1"/>
                <c:pt idx="0">
                  <c:v>прикладные исследования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Лист1!$B$3:$F$3</c:f>
              <c:numCache>
                <c:formatCode>General</c:formatCode>
                <c:ptCount val="5"/>
                <c:pt idx="0">
                  <c:v>57.9</c:v>
                </c:pt>
                <c:pt idx="1">
                  <c:v>53.3</c:v>
                </c:pt>
                <c:pt idx="2">
                  <c:v>53.8</c:v>
                </c:pt>
                <c:pt idx="3">
                  <c:v>59.4</c:v>
                </c:pt>
                <c:pt idx="4">
                  <c:v>59.9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1453-F541-8FFE-E0436811D397}"/>
            </c:ext>
          </c:extLst>
        </c:ser>
        <c:ser>
          <c:idx val="1"/>
          <c:order val="2"/>
          <c:tx>
            <c:strRef>
              <c:f>Лист1!$A$4</c:f>
              <c:strCache>
                <c:ptCount val="1"/>
                <c:pt idx="0">
                  <c:v>опытно-конструкторские разработки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Лист1!$B$4:$F$4</c:f>
              <c:numCache>
                <c:formatCode>General</c:formatCode>
                <c:ptCount val="5"/>
                <c:pt idx="0">
                  <c:v>19.100000000000001</c:v>
                </c:pt>
                <c:pt idx="1">
                  <c:v>23.8</c:v>
                </c:pt>
                <c:pt idx="2">
                  <c:v>25.5</c:v>
                </c:pt>
                <c:pt idx="3">
                  <c:v>25</c:v>
                </c:pt>
                <c:pt idx="4">
                  <c:v>25.4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1453-F541-8FFE-E0436811D3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872512"/>
        <c:axId val="31874048"/>
      </c:barChart>
      <c:catAx>
        <c:axId val="318725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1874048"/>
        <c:crosses val="autoZero"/>
        <c:auto val="1"/>
        <c:lblAlgn val="ctr"/>
        <c:lblOffset val="100"/>
        <c:noMultiLvlLbl val="0"/>
      </c:catAx>
      <c:valAx>
        <c:axId val="31874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72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ВУЗы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strCache>
            </c:strRef>
          </c:cat>
          <c:val>
            <c:numRef>
              <c:f>Лист1!$B$2:$F$2</c:f>
              <c:numCache>
                <c:formatCode>General</c:formatCode>
                <c:ptCount val="5"/>
                <c:pt idx="0">
                  <c:v>89</c:v>
                </c:pt>
                <c:pt idx="1">
                  <c:v>90</c:v>
                </c:pt>
                <c:pt idx="2">
                  <c:v>93</c:v>
                </c:pt>
                <c:pt idx="3">
                  <c:v>89</c:v>
                </c:pt>
                <c:pt idx="4">
                  <c:v>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03B-5446-A86B-2FE7A5DACC60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НИИ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strCache>
            </c:strRef>
          </c:cat>
          <c:val>
            <c:numRef>
              <c:f>Лист1!$B$3:$F$3</c:f>
              <c:numCache>
                <c:formatCode>General</c:formatCode>
                <c:ptCount val="5"/>
                <c:pt idx="0">
                  <c:v>245</c:v>
                </c:pt>
                <c:pt idx="1">
                  <c:v>237</c:v>
                </c:pt>
                <c:pt idx="2">
                  <c:v>225</c:v>
                </c:pt>
                <c:pt idx="3">
                  <c:v>230</c:v>
                </c:pt>
                <c:pt idx="4">
                  <c:v>197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03B-5446-A86B-2FE7A5DACC60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Другие организации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strCache>
            </c:strRef>
          </c:cat>
          <c:val>
            <c:numRef>
              <c:f>Лист1!$B$4:$F$4</c:f>
              <c:numCache>
                <c:formatCode>General</c:formatCode>
                <c:ptCount val="5"/>
                <c:pt idx="0">
                  <c:v>58</c:v>
                </c:pt>
                <c:pt idx="1">
                  <c:v>63</c:v>
                </c:pt>
                <c:pt idx="2">
                  <c:v>65</c:v>
                </c:pt>
                <c:pt idx="3">
                  <c:v>67</c:v>
                </c:pt>
                <c:pt idx="4">
                  <c:v>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03B-5446-A86B-2FE7A5DACC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05887232"/>
        <c:axId val="105888768"/>
      </c:barChart>
      <c:catAx>
        <c:axId val="105887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888768"/>
        <c:crosses val="autoZero"/>
        <c:auto val="1"/>
        <c:lblAlgn val="ctr"/>
        <c:lblOffset val="100"/>
        <c:noMultiLvlLbl val="0"/>
      </c:catAx>
      <c:valAx>
        <c:axId val="1058887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05887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Исследователи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Лист1!$B$1:$F$1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strCache>
            </c:strRef>
          </c:cat>
          <c:val>
            <c:numRef>
              <c:f>Лист1!$B$2:$F$2</c:f>
              <c:numCache>
                <c:formatCode>General</c:formatCode>
                <c:ptCount val="5"/>
                <c:pt idx="0">
                  <c:v>18930</c:v>
                </c:pt>
                <c:pt idx="1">
                  <c:v>18454</c:v>
                </c:pt>
                <c:pt idx="2">
                  <c:v>17421</c:v>
                </c:pt>
                <c:pt idx="3">
                  <c:v>17205</c:v>
                </c:pt>
                <c:pt idx="4">
                  <c:v>17454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C3-0E48-A8BE-F50F83B3B5CE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Техники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Лист1!$B$1:$F$1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strCache>
            </c:strRef>
          </c:cat>
          <c:val>
            <c:numRef>
              <c:f>Лист1!$B$3:$F$3</c:f>
              <c:numCache>
                <c:formatCode>General</c:formatCode>
                <c:ptCount val="5"/>
                <c:pt idx="0">
                  <c:v>3882</c:v>
                </c:pt>
                <c:pt idx="1">
                  <c:v>3692</c:v>
                </c:pt>
                <c:pt idx="2">
                  <c:v>3326</c:v>
                </c:pt>
                <c:pt idx="3">
                  <c:v>2797</c:v>
                </c:pt>
                <c:pt idx="4">
                  <c:v>2836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7C3-0E48-A8BE-F50F83B3B5CE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Прочие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Лист1!$B$1:$F$1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strCache>
            </c:strRef>
          </c:cat>
          <c:val>
            <c:numRef>
              <c:f>Лист1!$B$4:$F$4</c:f>
              <c:numCache>
                <c:formatCode>General</c:formatCode>
                <c:ptCount val="5"/>
                <c:pt idx="0">
                  <c:v>2981</c:v>
                </c:pt>
                <c:pt idx="1">
                  <c:v>2589</c:v>
                </c:pt>
                <c:pt idx="2">
                  <c:v>2238</c:v>
                </c:pt>
                <c:pt idx="3">
                  <c:v>2079</c:v>
                </c:pt>
                <c:pt idx="4">
                  <c:v>2088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7C3-0E48-A8BE-F50F83B3B5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118272"/>
        <c:axId val="32119808"/>
      </c:barChart>
      <c:catAx>
        <c:axId val="3211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119808"/>
        <c:crosses val="autoZero"/>
        <c:auto val="1"/>
        <c:lblAlgn val="ctr"/>
        <c:lblOffset val="100"/>
        <c:noMultiLvlLbl val="0"/>
      </c:catAx>
      <c:valAx>
        <c:axId val="321198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2118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60"/>
      <c:depthPercent val="15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0478155592416201E-2"/>
          <c:y val="8.3460962377245707E-2"/>
          <c:w val="0.98952181610210099"/>
          <c:h val="0.70386519393409197"/>
        </c:manualLayout>
      </c:layout>
      <c:pie3DChart>
        <c:varyColors val="1"/>
        <c:ser>
          <c:idx val="0"/>
          <c:order val="0"/>
          <c:tx>
            <c:strRef>
              <c:f>фонд!$A$2</c:f>
              <c:strCache>
                <c:ptCount val="1"/>
                <c:pt idx="0">
                  <c:v>1994-2019 гг.</c:v>
                </c:pt>
              </c:strCache>
            </c:strRef>
          </c:tx>
          <c:dPt>
            <c:idx val="0"/>
            <c:bubble3D val="0"/>
            <c:explosion val="41"/>
            <c:spPr>
              <a:solidFill>
                <a:srgbClr val="FF0000"/>
              </a:solidFill>
              <a:ln w="25400">
                <a:noFill/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463-44C4-A69C-8E64256B446D}"/>
              </c:ext>
            </c:extLst>
          </c:dPt>
          <c:dPt>
            <c:idx val="1"/>
            <c:bubble3D val="0"/>
            <c:explosion val="17"/>
            <c:spPr>
              <a:solidFill>
                <a:srgbClr val="92D050"/>
              </a:solidFill>
              <a:ln w="25400">
                <a:noFill/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463-44C4-A69C-8E64256B446D}"/>
              </c:ext>
            </c:extLst>
          </c:dPt>
          <c:dPt>
            <c:idx val="2"/>
            <c:bubble3D val="0"/>
            <c:explosion val="21"/>
            <c:spPr>
              <a:solidFill>
                <a:schemeClr val="accent2">
                  <a:lumMod val="40000"/>
                  <a:lumOff val="60000"/>
                </a:schemeClr>
              </a:solidFill>
              <a:ln w="25400">
                <a:noFill/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463-44C4-A69C-8E64256B446D}"/>
              </c:ext>
            </c:extLst>
          </c:dPt>
          <c:dPt>
            <c:idx val="3"/>
            <c:bubble3D val="0"/>
            <c:explosion val="38"/>
            <c:spPr>
              <a:solidFill>
                <a:srgbClr val="C866B2"/>
              </a:solidFill>
              <a:ln w="25400">
                <a:noFill/>
              </a:ln>
              <a:effectLst>
                <a:outerShdw blurRad="50800" dist="482600" dir="5400000" algn="ctr" rotWithShape="0">
                  <a:srgbClr val="000000">
                    <a:alpha val="43137"/>
                  </a:srgbClr>
                </a:outerShdw>
              </a:effectLst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463-44C4-A69C-8E64256B446D}"/>
              </c:ext>
            </c:extLst>
          </c:dPt>
          <c:dLbls>
            <c:dLbl>
              <c:idx val="2"/>
              <c:layout>
                <c:manualLayout>
                  <c:x val="-4.1590610845527599E-2"/>
                  <c:y val="-1.2175548705007955E-1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463-44C4-A69C-8E64256B446D}"/>
                </c:ext>
              </c:extLst>
            </c:dLbl>
            <c:dLbl>
              <c:idx val="3"/>
              <c:layout>
                <c:manualLayout>
                  <c:x val="-1.9805052783584574E-3"/>
                  <c:y val="-1.992385531306730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463-44C4-A69C-8E64256B44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фонд!$B$1:$E$1</c:f>
              <c:strCache>
                <c:ptCount val="4"/>
                <c:pt idx="0">
                  <c:v>Научно-техническая программа</c:v>
                </c:pt>
                <c:pt idx="1">
                  <c:v>Научные, научно-технические проекты</c:v>
                </c:pt>
                <c:pt idx="2">
                  <c:v>Отчеты о НИОКР</c:v>
                </c:pt>
                <c:pt idx="3">
                  <c:v>Диссертации</c:v>
                </c:pt>
              </c:strCache>
            </c:strRef>
          </c:cat>
          <c:val>
            <c:numRef>
              <c:f>фонд!$B$2:$E$2</c:f>
              <c:numCache>
                <c:formatCode>General</c:formatCode>
                <c:ptCount val="4"/>
                <c:pt idx="0">
                  <c:v>924</c:v>
                </c:pt>
                <c:pt idx="1">
                  <c:v>19838</c:v>
                </c:pt>
                <c:pt idx="2">
                  <c:v>40662</c:v>
                </c:pt>
                <c:pt idx="3">
                  <c:v>26931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463-44C4-A69C-8E64256B44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1.9805052783584574E-3"/>
          <c:y val="0.72236370963186902"/>
          <c:w val="0.96462176599906102"/>
          <c:h val="0.23467877095325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5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A2FAE-1939-4EF8-947C-D879C32DB820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36027-3C8F-4F7D-9D27-A984200F7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49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636027-3C8F-4F7D-9D27-A984200F7BD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813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C09A-D662-4702-AAEE-62C0D5722BAB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51F7-A783-4AE3-BACA-842CFC221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24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C09A-D662-4702-AAEE-62C0D5722BAB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51F7-A783-4AE3-BACA-842CFC221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52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C09A-D662-4702-AAEE-62C0D5722BAB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51F7-A783-4AE3-BACA-842CFC221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670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C09A-D662-4702-AAEE-62C0D5722BAB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51F7-A783-4AE3-BACA-842CFC221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505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C09A-D662-4702-AAEE-62C0D5722BAB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51F7-A783-4AE3-BACA-842CFC221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261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C09A-D662-4702-AAEE-62C0D5722BAB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51F7-A783-4AE3-BACA-842CFC221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247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C09A-D662-4702-AAEE-62C0D5722BAB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51F7-A783-4AE3-BACA-842CFC221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395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C09A-D662-4702-AAEE-62C0D5722BAB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51F7-A783-4AE3-BACA-842CFC221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644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C09A-D662-4702-AAEE-62C0D5722BAB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51F7-A783-4AE3-BACA-842CFC221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009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C09A-D662-4702-AAEE-62C0D5722BAB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51F7-A783-4AE3-BACA-842CFC221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93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C09A-D662-4702-AAEE-62C0D5722BAB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51F7-A783-4AE3-BACA-842CFC221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30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9C09A-D662-4702-AAEE-62C0D5722BAB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751F7-A783-4AE3-BACA-842CFC221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04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3684"/>
            <a:ext cx="9144000" cy="333613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2586169"/>
            <a:ext cx="9144000" cy="103874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7" name="Прямоугольник 6"/>
          <p:cNvSpPr/>
          <p:nvPr/>
        </p:nvSpPr>
        <p:spPr>
          <a:xfrm>
            <a:off x="847545" y="2903563"/>
            <a:ext cx="7477187" cy="40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37185" algn="ctr"/>
            <a:r>
              <a:rPr lang="ru-RU" sz="2025" b="1" dirty="0">
                <a:latin typeface="+mj-lt"/>
              </a:rPr>
              <a:t>СОСТОЯНИЕ НАУКИ КАЗАХСТАНА. ОСНОВНЫЕ ПОКАЗАТЕЛИ</a:t>
            </a:r>
            <a:endParaRPr lang="en-US" sz="2025" b="1" dirty="0">
              <a:latin typeface="+mj-lt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746" y="188970"/>
            <a:ext cx="537803" cy="537803"/>
          </a:xfrm>
          <a:prstGeom prst="rect">
            <a:avLst/>
          </a:prstGeom>
          <a:effectLst/>
        </p:spPr>
      </p:pic>
      <p:sp>
        <p:nvSpPr>
          <p:cNvPr id="9" name="TextBox 8"/>
          <p:cNvSpPr txBox="1"/>
          <p:nvPr/>
        </p:nvSpPr>
        <p:spPr>
          <a:xfrm>
            <a:off x="3848476" y="537755"/>
            <a:ext cx="617477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13" dirty="0">
                <a:solidFill>
                  <a:schemeClr val="bg1"/>
                </a:solidFill>
              </a:rPr>
              <a:t>НЦГНТЭ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48476" y="222192"/>
            <a:ext cx="302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</a:rPr>
              <a:t>НАЦИОНАЛЬНЫЙ ЦЕНТР </a:t>
            </a:r>
          </a:p>
          <a:p>
            <a:r>
              <a:rPr lang="ru-RU" sz="900" dirty="0">
                <a:solidFill>
                  <a:schemeClr val="bg1"/>
                </a:solidFill>
              </a:rPr>
              <a:t>ГОСУДАРСТВЕННОЙ НАУЧНО-ТЕХНИЧЕСКОЙ ЭКСПЕРТИЗЫ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5628" y="467041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20</a:t>
            </a:r>
            <a:r>
              <a:rPr lang="en-US" dirty="0">
                <a:solidFill>
                  <a:schemeClr val="bg1"/>
                </a:solidFill>
              </a:rPr>
              <a:t>20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0472" y="222192"/>
            <a:ext cx="221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</a:rPr>
              <a:t>МИНИСТЕРСТВО ОБРАЗОВАНИЯ И НАУКИ</a:t>
            </a:r>
          </a:p>
          <a:p>
            <a:r>
              <a:rPr lang="ru-RU" sz="900" dirty="0">
                <a:solidFill>
                  <a:schemeClr val="bg1"/>
                </a:solidFill>
              </a:rPr>
              <a:t>РЕСПУБЛИКИ КАЗАХСТАН</a:t>
            </a:r>
          </a:p>
        </p:txBody>
      </p:sp>
      <p:pic>
        <p:nvPicPr>
          <p:cNvPr id="2050" name="Picture 2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60" y="246712"/>
            <a:ext cx="480285" cy="4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70472" y="546444"/>
            <a:ext cx="10278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</a:rPr>
              <a:t>КОМИТЕТ НАУКИ</a:t>
            </a:r>
          </a:p>
        </p:txBody>
      </p:sp>
    </p:spTree>
    <p:extLst>
      <p:ext uri="{BB962C8B-B14F-4D97-AF65-F5344CB8AC3E}">
        <p14:creationId xmlns:p14="http://schemas.microsoft.com/office/powerpoint/2010/main" val="60657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4" y="216091"/>
            <a:ext cx="6995377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ОСНОВНЫЕ ХАРАКТЕРИСТИКИ НАУКИ В РЕГИОНАХ КАЗАХСТАНА ЗА </a:t>
            </a:r>
            <a:r>
              <a:rPr lang="ru-RU" altLang="zh-CN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2018</a:t>
            </a:r>
            <a:r>
              <a:rPr lang="ru-RU" altLang="zh-CN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 ГОД</a:t>
            </a:r>
          </a:p>
        </p:txBody>
      </p:sp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xmlns="" id="{53691CA0-421C-DA4E-B69A-5094C8FC99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192852"/>
              </p:ext>
            </p:extLst>
          </p:nvPr>
        </p:nvGraphicFramePr>
        <p:xfrm>
          <a:off x="495360" y="854790"/>
          <a:ext cx="8108591" cy="3748642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15503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395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395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395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395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898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Регион</a:t>
                      </a:r>
                    </a:p>
                  </a:txBody>
                  <a:tcPr marL="48829" marR="4882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Число организаций, выполняющих исследования и разработки, единиц</a:t>
                      </a:r>
                      <a:endParaRPr lang="ru-RU" sz="800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Численность персонала, занятого исследованиями и разработками, человек</a:t>
                      </a:r>
                      <a:endParaRPr lang="ru-RU" sz="800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Внутренние затраты на НИОКР, млн тенге</a:t>
                      </a:r>
                      <a:endParaRPr lang="ru-RU" sz="800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Внутренние затраты на НИОКР на одного работника, занятого исследованиями и разработками, млн теге</a:t>
                      </a:r>
                      <a:endParaRPr lang="ru-RU" sz="800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60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Республика Казахстан</a:t>
                      </a:r>
                      <a:endParaRPr lang="ru-RU" sz="1100" b="1" dirty="0"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b="1" i="0" dirty="0">
                          <a:effectLst/>
                          <a:latin typeface="+mn-lt"/>
                          <a:cs typeface="Calibri Light" panose="020F0302020204030204" pitchFamily="34" charset="0"/>
                        </a:rPr>
                        <a:t>384</a:t>
                      </a:r>
                      <a:endParaRPr lang="ru-RU" sz="1100" b="1" i="0" dirty="0">
                        <a:effectLst/>
                        <a:latin typeface="+mn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180000" marR="75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b="1" i="0" dirty="0">
                          <a:effectLst/>
                          <a:latin typeface="+mn-lt"/>
                          <a:cs typeface="Calibri Light" panose="020F0302020204030204" pitchFamily="34" charset="0"/>
                        </a:rPr>
                        <a:t>22 378</a:t>
                      </a:r>
                      <a:endParaRPr lang="ru-RU" sz="1100" b="1" i="0" dirty="0">
                        <a:effectLst/>
                        <a:latin typeface="+mn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84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b="1" i="0" dirty="0">
                          <a:effectLst/>
                          <a:latin typeface="+mn-lt"/>
                          <a:cs typeface="Calibri Light" panose="020F0302020204030204" pitchFamily="34" charset="0"/>
                        </a:rPr>
                        <a:t>72 224,6</a:t>
                      </a:r>
                      <a:endParaRPr lang="ru-RU" sz="1100" b="1" i="0" dirty="0">
                        <a:effectLst/>
                        <a:latin typeface="+mn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12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b="1" i="0" dirty="0">
                          <a:effectLst/>
                          <a:latin typeface="+mn-lt"/>
                          <a:cs typeface="Calibri Light" panose="020F0302020204030204" pitchFamily="34" charset="0"/>
                        </a:rPr>
                        <a:t>3,2</a:t>
                      </a:r>
                      <a:endParaRPr lang="ru-RU" sz="1100" b="1" i="0" dirty="0">
                        <a:effectLst/>
                        <a:latin typeface="+mn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79200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60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Акмолинская</a:t>
                      </a: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 </a:t>
                      </a:r>
                    </a:p>
                  </a:txBody>
                  <a:tcPr marL="48829" marR="4882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11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180000" marR="75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739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84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1 694,3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12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2,3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79200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60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Актюбинская </a:t>
                      </a:r>
                    </a:p>
                  </a:txBody>
                  <a:tcPr marL="48829" marR="4882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16</a:t>
                      </a:r>
                      <a:endParaRPr lang="ru-RU" sz="1000" b="0" i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180000" marR="75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351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84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974,6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12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2,8</a:t>
                      </a:r>
                      <a:endParaRPr lang="ru-RU" sz="1000" b="0" i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79200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60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Алматинская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8829" marR="4882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9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180000" marR="75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970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84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1 121,1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12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1,2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79200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60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Атырауская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8829" marR="4882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10</a:t>
                      </a:r>
                      <a:endParaRPr lang="ru-RU" sz="1000" b="0" i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180000" marR="75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466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84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4 494,5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12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9,6</a:t>
                      </a:r>
                      <a:endParaRPr lang="ru-RU" sz="1000" b="0" i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79200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60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Восточно-Казахстанская</a:t>
                      </a:r>
                    </a:p>
                  </a:txBody>
                  <a:tcPr marL="48829" marR="4882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35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180000" marR="75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2 295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84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5 319,1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12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2,3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79200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60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Жамбылская</a:t>
                      </a:r>
                    </a:p>
                  </a:txBody>
                  <a:tcPr marL="48829" marR="4882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9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180000" marR="75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280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84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731,6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12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2,6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79200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60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Западно-Казахстанская</a:t>
                      </a:r>
                    </a:p>
                  </a:txBody>
                  <a:tcPr marL="48829" marR="4882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10</a:t>
                      </a:r>
                      <a:endParaRPr lang="ru-RU" sz="1000" b="0" i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180000" marR="75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442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84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878,2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12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2,0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79200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60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Карагандинская</a:t>
                      </a:r>
                    </a:p>
                  </a:txBody>
                  <a:tcPr marL="48829" marR="4882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28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180000" marR="75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1 349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84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3 508,3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12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2,6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79200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60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Костанайская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8829" marR="4882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12</a:t>
                      </a:r>
                      <a:endParaRPr lang="ru-RU" sz="1000" b="0" i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180000" marR="75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590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84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827,4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12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1,4</a:t>
                      </a:r>
                      <a:endParaRPr lang="ru-RU" sz="1000" b="0" i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79200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760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Кызылординская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8829" marR="4882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7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180000" marR="75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222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84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301,9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12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1,4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79200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760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Мангистауская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8829" marR="4882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6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180000" marR="75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694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84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9 848,7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12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14,2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79200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760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Павлодарская</a:t>
                      </a:r>
                    </a:p>
                  </a:txBody>
                  <a:tcPr marL="48829" marR="4882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14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180000" marR="75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533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84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290,2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12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0,5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792000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760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Северо-Казахстанская</a:t>
                      </a:r>
                    </a:p>
                  </a:txBody>
                  <a:tcPr marL="48829" marR="4882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5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180000" marR="75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90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84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226,3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12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2,5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792000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760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Туркестанская</a:t>
                      </a:r>
                    </a:p>
                  </a:txBody>
                  <a:tcPr marL="48829" marR="4882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6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180000" marR="75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202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84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273,6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12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1,4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792000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760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</a:t>
                      </a: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Нур</a:t>
                      </a: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-Султан</a:t>
                      </a:r>
                    </a:p>
                  </a:txBody>
                  <a:tcPr marL="48829" marR="4882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60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180000" marR="75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3 081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84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14 094,2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12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4,6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792000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760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Алматы </a:t>
                      </a:r>
                    </a:p>
                  </a:txBody>
                  <a:tcPr marL="48829" marR="4882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135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180000" marR="75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9 407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84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26 586,5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12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2,8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792000" marT="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595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Шымкент</a:t>
                      </a:r>
                    </a:p>
                  </a:txBody>
                  <a:tcPr marL="48829" marR="4882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11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180000" marR="75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667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84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1 054,0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612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Calibri Light" panose="020F0302020204030204" pitchFamily="34" charset="0"/>
                        </a:rPr>
                        <a:t>1,6</a:t>
                      </a:r>
                      <a:endParaRPr lang="ru-RU" sz="1000" b="0" i="0" dirty="0">
                        <a:effectLst/>
                        <a:latin typeface="+mj-lt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48829" marR="792000" marT="0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0B87F961-6961-024E-AFDD-A9BFC08CF5AC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xmlns="" id="{3DE58A43-A11E-CC42-BC95-A539BF6CC6C3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Номер слайда 1">
              <a:extLst>
                <a:ext uri="{FF2B5EF4-FFF2-40B4-BE49-F238E27FC236}">
                  <a16:creationId xmlns:a16="http://schemas.microsoft.com/office/drawing/2014/main" xmlns="" id="{A87917BE-A02A-FD46-A43C-494021D6DCA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10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05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003" y="195283"/>
            <a:ext cx="5303888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БИБЛИОМЕТРИЧЕСКИЕ ПОКАЗАТЕЛИ ЗА </a:t>
            </a:r>
            <a:r>
              <a:rPr lang="ru-RU" altLang="zh-CN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2014-2018</a:t>
            </a:r>
            <a:r>
              <a:rPr lang="ru-RU" altLang="zh-CN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 ГОДЫ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A64F02B7-DBB0-504D-9544-F2F7B39EC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185656"/>
              </p:ext>
            </p:extLst>
          </p:nvPr>
        </p:nvGraphicFramePr>
        <p:xfrm>
          <a:off x="536438" y="708692"/>
          <a:ext cx="8061377" cy="3961505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21668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932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197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81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4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Регион</a:t>
                      </a:r>
                    </a:p>
                  </a:txBody>
                  <a:tcPr marL="45014" marR="4501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Количество </a:t>
                      </a:r>
                      <a:br>
                        <a:rPr lang="ru-RU" sz="800" dirty="0">
                          <a:effectLst/>
                        </a:rPr>
                      </a:br>
                      <a:r>
                        <a:rPr lang="ru-RU" sz="800" dirty="0">
                          <a:effectLst/>
                        </a:rPr>
                        <a:t>публикаций</a:t>
                      </a:r>
                      <a:endParaRPr lang="ru-RU" sz="800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014" marR="4501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Общее число </a:t>
                      </a:r>
                      <a:br>
                        <a:rPr lang="ru-RU" sz="800" dirty="0">
                          <a:effectLst/>
                        </a:rPr>
                      </a:br>
                      <a:r>
                        <a:rPr lang="ru-RU" sz="800" dirty="0">
                          <a:effectLst/>
                        </a:rPr>
                        <a:t>цитирований</a:t>
                      </a:r>
                      <a:endParaRPr lang="ru-RU" sz="800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014" marR="4501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Средняя</a:t>
                      </a:r>
                      <a:br>
                        <a:rPr lang="ru-RU" sz="800">
                          <a:effectLst/>
                        </a:rPr>
                      </a:br>
                      <a:r>
                        <a:rPr lang="ru-RU" sz="800">
                          <a:effectLst/>
                        </a:rPr>
                        <a:t>цитируемость</a:t>
                      </a:r>
                      <a:endParaRPr lang="ru-RU" sz="80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014" marR="45014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95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Республика Казахстан</a:t>
                      </a:r>
                      <a:endParaRPr lang="ru-RU" sz="1100" b="1" dirty="0"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450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</a:rPr>
                        <a:t>12 585</a:t>
                      </a:r>
                      <a:endParaRPr lang="ru-RU" sz="1100" b="1" dirty="0"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72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</a:rPr>
                        <a:t>38 640</a:t>
                      </a:r>
                      <a:endParaRPr lang="ru-RU" sz="1100" b="1" dirty="0"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8640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</a:rPr>
                        <a:t>3</a:t>
                      </a:r>
                      <a:r>
                        <a:rPr lang="ru-RU" sz="1100" b="1" dirty="0">
                          <a:effectLst/>
                          <a:latin typeface="+mn-lt"/>
                        </a:rPr>
                        <a:t>,</a:t>
                      </a:r>
                      <a:r>
                        <a:rPr lang="en-US" sz="1100" b="1" dirty="0">
                          <a:effectLst/>
                          <a:latin typeface="+mn-lt"/>
                        </a:rPr>
                        <a:t>07</a:t>
                      </a:r>
                      <a:endParaRPr lang="ru-RU" sz="1100" b="1" dirty="0"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45014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95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Акмолинская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5014" marR="450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122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72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151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8640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1,24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45014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95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Актюбинская</a:t>
                      </a:r>
                    </a:p>
                  </a:txBody>
                  <a:tcPr marL="45014" marR="450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284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72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965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8640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3,40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45014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95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Алматинская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5014" marR="450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272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72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539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8640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1,9</a:t>
                      </a:r>
                      <a:r>
                        <a:rPr lang="en-US" sz="1000" dirty="0">
                          <a:effectLst/>
                          <a:latin typeface="+mj-lt"/>
                        </a:rPr>
                        <a:t>8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45014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95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Атырауская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5014" marR="450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81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72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71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8640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0,88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45014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95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Восточно-Казахстанская</a:t>
                      </a:r>
                    </a:p>
                  </a:txBody>
                  <a:tcPr marL="45014" marR="450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648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72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831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8640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1,28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45014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95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Жамбылская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5014" marR="450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175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72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306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8640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1,75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45014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95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Западно-Казахстанская</a:t>
                      </a:r>
                    </a:p>
                  </a:txBody>
                  <a:tcPr marL="45014" marR="450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87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72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56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8640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0,64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45014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95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Карагандинская</a:t>
                      </a:r>
                    </a:p>
                  </a:txBody>
                  <a:tcPr marL="45014" marR="450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1 295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72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1 147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8640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0,89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45014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95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Костанайская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5014" marR="450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177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72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516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8640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2,92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45014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95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Кызылординская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5014" marR="450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94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72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95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8640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1,01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45014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95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Мангистауская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5014" marR="450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69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72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76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8640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1,10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45014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95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Павлодарская</a:t>
                      </a:r>
                    </a:p>
                  </a:txBody>
                  <a:tcPr marL="45014" marR="450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192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72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291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8640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1,52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45014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995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Северо-Казахстанская</a:t>
                      </a:r>
                    </a:p>
                  </a:txBody>
                  <a:tcPr marL="45014" marR="450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50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72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41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8640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0,82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45014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995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Туркестанская</a:t>
                      </a:r>
                    </a:p>
                  </a:txBody>
                  <a:tcPr marL="45014" marR="450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280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72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428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8640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1,53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45014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995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</a:t>
                      </a:r>
                      <a:r>
                        <a:rPr lang="en-US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. </a:t>
                      </a: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Нур</a:t>
                      </a: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-Султан</a:t>
                      </a:r>
                    </a:p>
                  </a:txBody>
                  <a:tcPr marL="45014" marR="450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4 533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72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18 665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8640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4,1</a:t>
                      </a:r>
                      <a:r>
                        <a:rPr lang="ru-RU" sz="1000" dirty="0">
                          <a:effectLst/>
                          <a:latin typeface="+mj-lt"/>
                        </a:rPr>
                        <a:t>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45014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995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Алматы</a:t>
                      </a:r>
                    </a:p>
                  </a:txBody>
                  <a:tcPr marL="45014" marR="450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7 552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72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28 646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8640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3,79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45014" marT="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995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Шымкент</a:t>
                      </a:r>
                    </a:p>
                  </a:txBody>
                  <a:tcPr marL="45014" marR="450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584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72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1 054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8640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1,80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014" marR="45014" marT="0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50B1B1-023F-FC4C-9EE3-0E3E7629F1AB}"/>
              </a:ext>
            </a:extLst>
          </p:cNvPr>
          <p:cNvSpPr txBox="1"/>
          <p:nvPr/>
        </p:nvSpPr>
        <p:spPr>
          <a:xfrm>
            <a:off x="442003" y="4740468"/>
            <a:ext cx="389679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altLang="zh-CN" sz="750" dirty="0">
                <a:solidFill>
                  <a:schemeClr val="bg1">
                    <a:lumMod val="9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Источник</a:t>
            </a:r>
            <a:r>
              <a:rPr lang="en-US" altLang="zh-CN" sz="750" dirty="0">
                <a:solidFill>
                  <a:schemeClr val="bg1">
                    <a:lumMod val="9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: Web of Science Core Collection (</a:t>
            </a:r>
            <a:r>
              <a:rPr lang="en-US" altLang="zh-CN" sz="750" dirty="0" err="1">
                <a:solidFill>
                  <a:schemeClr val="bg1">
                    <a:lumMod val="9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Clarivate</a:t>
            </a:r>
            <a:r>
              <a:rPr lang="en-US" altLang="zh-CN" sz="750" dirty="0">
                <a:solidFill>
                  <a:schemeClr val="bg1">
                    <a:lumMod val="9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Analytics), </a:t>
            </a:r>
            <a:r>
              <a:rPr lang="ru-RU" altLang="zh-CN" sz="750" dirty="0">
                <a:solidFill>
                  <a:schemeClr val="bg1">
                    <a:lumMod val="9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по</a:t>
            </a:r>
            <a:r>
              <a:rPr lang="en-US" altLang="zh-CN" sz="750" dirty="0">
                <a:solidFill>
                  <a:schemeClr val="bg1">
                    <a:lumMod val="9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altLang="zh-CN" sz="750" dirty="0">
                <a:solidFill>
                  <a:schemeClr val="bg1">
                    <a:lumMod val="9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состоянию</a:t>
            </a:r>
            <a:r>
              <a:rPr lang="en-US" altLang="zh-CN" sz="750" dirty="0">
                <a:solidFill>
                  <a:schemeClr val="bg1">
                    <a:lumMod val="9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altLang="zh-CN" sz="750" dirty="0">
                <a:solidFill>
                  <a:schemeClr val="bg1">
                    <a:lumMod val="9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на</a:t>
            </a:r>
            <a:r>
              <a:rPr lang="en-US" altLang="zh-CN" sz="750" dirty="0">
                <a:solidFill>
                  <a:schemeClr val="bg1">
                    <a:lumMod val="9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30.10.2019</a:t>
            </a:r>
            <a:r>
              <a:rPr lang="ru-RU" altLang="zh-CN" sz="75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55EF671B-4256-EB4C-A2AC-888ABDE30D1B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xmlns="" id="{C5D47821-52BE-A249-87E8-5B8FB60EB588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Номер слайда 1">
              <a:extLst>
                <a:ext uri="{FF2B5EF4-FFF2-40B4-BE49-F238E27FC236}">
                  <a16:creationId xmlns:a16="http://schemas.microsoft.com/office/drawing/2014/main" xmlns="" id="{D162339C-2F56-DD4D-BD45-C1BBA0A8FD7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11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172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C4C7095-6EF1-E043-B613-928159F2F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512" y="0"/>
            <a:ext cx="5805488" cy="51435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25" y="1956068"/>
            <a:ext cx="6691216" cy="123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ХАРАКТЕРИСТИКА ЗАВЕРШЕННЫХ НАУЧНЫХ, </a:t>
            </a:r>
            <a:endParaRPr lang="en-US" sz="1600" b="1" dirty="0" bmk="">
              <a:solidFill>
                <a:schemeClr val="bg1"/>
              </a:solidFill>
              <a:cs typeface="Gotham Pro Regular" panose="02000503040000020004" pitchFamily="2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НАУЧНО-ТЕХНИЧЕСКИХ-ПРОЕКТОВ И ПРОГРАММ </a:t>
            </a:r>
            <a:endParaRPr lang="en-US" sz="1600" b="1" dirty="0" bmk="">
              <a:solidFill>
                <a:schemeClr val="bg1"/>
              </a:solidFill>
              <a:cs typeface="Gotham Pro Regular" panose="02000503040000020004" pitchFamily="2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ПО ГРАНТОВОМУ И ПРОГРАММНО-ЦЕЛЕВОМУ ФИНАНСИРОВАНИЮ </a:t>
            </a:r>
            <a:endParaRPr lang="en-US" sz="1600" b="1" dirty="0" bmk="">
              <a:solidFill>
                <a:schemeClr val="bg1"/>
              </a:solidFill>
              <a:cs typeface="Gotham Pro Regular" panose="02000503040000020004" pitchFamily="2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ЗА 2015-2017 ГОДЫ</a:t>
            </a:r>
          </a:p>
        </p:txBody>
      </p:sp>
    </p:spTree>
    <p:extLst>
      <p:ext uri="{BB962C8B-B14F-4D97-AF65-F5344CB8AC3E}">
        <p14:creationId xmlns:p14="http://schemas.microsoft.com/office/powerpoint/2010/main" val="282102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296" y="173480"/>
            <a:ext cx="6484980" cy="56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ВОВЛЕЧЕННОСТЬ ОРГАНИЗАЦИЙ РЕГИОНА В ВЫПОЛНЕНИЕ ПРОЕКТОВ, </a:t>
            </a:r>
            <a:endParaRPr lang="en-US" altLang="ru-RU" sz="1600" b="1" dirty="0" bmk="">
              <a:solidFill>
                <a:schemeClr val="bg1"/>
              </a:solidFill>
              <a:cs typeface="Gotham Pro Regular" panose="02000503040000020004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ОСУЩЕСТВЛЯЕМЫХ  В РАМКАХ ГРАНТОВОГО ФИНАНСИРОВАНИЯ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1BB45CBD-081F-8B4A-9CA8-DC86818CD0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656227"/>
              </p:ext>
            </p:extLst>
          </p:nvPr>
        </p:nvGraphicFramePr>
        <p:xfrm>
          <a:off x="500503" y="939998"/>
          <a:ext cx="8117173" cy="3565482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15520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42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156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156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1563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1401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646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Регион</a:t>
                      </a:r>
                      <a:endParaRPr lang="ru-RU" sz="900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Всего проектов</a:t>
                      </a:r>
                      <a:endParaRPr lang="ru-RU" sz="90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Количество организаций, выполнявших проекты, единиц</a:t>
                      </a:r>
                      <a:endParaRPr lang="ru-RU" sz="90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Количество проектов на одну организацию, единиц</a:t>
                      </a:r>
                      <a:endParaRPr lang="ru-RU" sz="90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Доля организаций, выполнявших проекты, %</a:t>
                      </a:r>
                      <a:endParaRPr lang="ru-RU" sz="90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Справочно: количество организаций в регионе, единиц</a:t>
                      </a:r>
                      <a:endParaRPr lang="ru-RU" sz="90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38" marR="52938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66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Республика Казахстан</a:t>
                      </a:r>
                      <a:endParaRPr lang="ru-RU" sz="9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1 537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212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55,2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384</a:t>
                      </a:r>
                    </a:p>
                  </a:txBody>
                  <a:tcPr marL="52938" marR="52938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66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Акмолинская</a:t>
                      </a: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 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54,5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52938" marR="52938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66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Актюбинская 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18,8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52938" marR="52938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66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Алматинская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77,8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52938" marR="52938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66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Атырауская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10,0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52938" marR="52938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66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Восточно-Казахстанская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42,9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52938" marR="52938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66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Жамбылская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44,4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52938" marR="52938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66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Западно-Казахстанская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30,0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52938" marR="52938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666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Карагандинская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121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53,6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52938" marR="52938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66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Костанайская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52938" marR="52938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666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Кызылординская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14,3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52938" marR="52938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666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Мангистауская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33,3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52938" marR="52938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666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Павлодарская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21,4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52938" marR="52938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666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Северо-Казахстанская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40,0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52938" marR="52938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666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Туркестанская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16,7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52938" marR="52938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666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</a:t>
                      </a: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Нур</a:t>
                      </a: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-Султан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246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58,3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52938" marR="52938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666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Алматы 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900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106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78,5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135</a:t>
                      </a:r>
                    </a:p>
                  </a:txBody>
                  <a:tcPr marL="52938" marR="52938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666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Шымкент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52938" marR="529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18,2</a:t>
                      </a:r>
                    </a:p>
                  </a:txBody>
                  <a:tcPr marL="52938" marR="5293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52938" marR="52938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3E2307BC-5F4E-1845-BE8B-838F83381611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xmlns="" id="{9A250ACD-F3DC-2743-97F2-63676DE56CDD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Номер слайда 1">
              <a:extLst>
                <a:ext uri="{FF2B5EF4-FFF2-40B4-BE49-F238E27FC236}">
                  <a16:creationId xmlns:a16="http://schemas.microsoft.com/office/drawing/2014/main" xmlns="" id="{5591087C-509B-5548-95AF-EF92306C8E2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13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278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624" y="185751"/>
            <a:ext cx="7528599" cy="56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РАСПРЕДЕЛЕНИЕ ПРОЕКТОВ, ВЫПОЛНЕННЫХ </a:t>
            </a:r>
            <a:endParaRPr lang="en-US" altLang="ru-RU" sz="1600" b="1" dirty="0" bmk="">
              <a:solidFill>
                <a:schemeClr val="bg1"/>
              </a:solidFill>
              <a:cs typeface="Gotham Pro Regular" panose="02000503040000020004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В РАМКАХ ГРАНТОВОГО ФИНАНСИРОВАНИЯ ПО ПРИОРИТЕТНЫМ НАПРАВЛЕНИЯМ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9B0FB72E-D489-EF4A-82D6-F36C98ACC6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283654"/>
              </p:ext>
            </p:extLst>
          </p:nvPr>
        </p:nvGraphicFramePr>
        <p:xfrm>
          <a:off x="475249" y="969337"/>
          <a:ext cx="6361271" cy="3919131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13702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20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20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320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3205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3205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3078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85384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Регион</a:t>
                      </a:r>
                      <a:endParaRPr lang="ru-RU" sz="800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Всего проектов</a:t>
                      </a:r>
                      <a:endParaRPr lang="ru-RU" sz="80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 том числе по направлению</a:t>
                      </a:r>
                      <a:endParaRPr lang="ru-RU" sz="800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42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РИПР*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ЭиМ</a:t>
                      </a:r>
                      <a:r>
                        <a:rPr lang="ru-RU" sz="1000" dirty="0">
                          <a:effectLst/>
                        </a:rPr>
                        <a:t>**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НОЖ***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ИПС****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ИТТ*****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073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Республика Казахстан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</a:t>
                      </a:r>
                      <a:r>
                        <a:rPr lang="en-US" sz="1100" b="1" dirty="0">
                          <a:effectLst/>
                        </a:rPr>
                        <a:t> </a:t>
                      </a:r>
                      <a:r>
                        <a:rPr lang="ru-RU" sz="1100" b="1" dirty="0">
                          <a:effectLst/>
                        </a:rPr>
                        <a:t>537</a:t>
                      </a:r>
                      <a:endParaRPr lang="ru-RU" sz="11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555</a:t>
                      </a:r>
                      <a:endParaRPr lang="ru-RU" sz="11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109</a:t>
                      </a:r>
                      <a:endParaRPr lang="ru-RU" sz="11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323</a:t>
                      </a:r>
                      <a:endParaRPr lang="ru-RU" sz="11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471</a:t>
                      </a:r>
                      <a:endParaRPr lang="ru-RU" sz="11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79</a:t>
                      </a:r>
                      <a:endParaRPr lang="ru-RU" sz="11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30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Акмолинская</a:t>
                      </a: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 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18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11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6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30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Актюбинская 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8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30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Алматинская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3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6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30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Атырауская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30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Восточно-Казахстанская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66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30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9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14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30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Жамбылская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16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4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30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Западно-Казахстанская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20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6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30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Карагандинская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121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70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7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14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29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730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Костанайская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25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6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3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730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Кызылординская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4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730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Мангистауская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730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Павлодарская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14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6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4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730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Северо-Казахстанская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7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730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Туркестанская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10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4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730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</a:t>
                      </a: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Нур</a:t>
                      </a: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-Султан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246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47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68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98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730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Алматы 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900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329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63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153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294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61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730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Шымкент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48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10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C993664-EC19-F748-A9B2-06DC85F054D7}"/>
              </a:ext>
            </a:extLst>
          </p:cNvPr>
          <p:cNvSpPr/>
          <p:nvPr/>
        </p:nvSpPr>
        <p:spPr>
          <a:xfrm>
            <a:off x="6704577" y="1107025"/>
            <a:ext cx="23683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789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00" i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ArianAMU-Bold"/>
              </a:rPr>
              <a:t>*</a:t>
            </a:r>
            <a:r>
              <a:rPr lang="en-US" altLang="ru-RU" sz="1000" i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ArianAMU-Bold"/>
              </a:rPr>
              <a:t> </a:t>
            </a:r>
            <a:r>
              <a:rPr lang="ru-RU" altLang="ru-RU" sz="1000" i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ArianAMU-Bold"/>
              </a:rPr>
              <a:t>Рациональное использование </a:t>
            </a:r>
            <a:endParaRPr lang="en-US" altLang="ru-RU" sz="1000" i="1" dirty="0">
              <a:solidFill>
                <a:schemeClr val="bg1">
                  <a:lumMod val="95000"/>
                </a:schemeClr>
              </a:solidFill>
              <a:ea typeface="Calibri" panose="020F0502020204030204" pitchFamily="34" charset="0"/>
              <a:cs typeface="ArianAMU-Bold"/>
            </a:endParaRPr>
          </a:p>
          <a:p>
            <a:pPr indent="26789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00" i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ArianAMU-Bold"/>
              </a:rPr>
              <a:t>природных ресурсов, </a:t>
            </a:r>
            <a:endParaRPr lang="en-US" altLang="ru-RU" sz="1000" i="1" dirty="0">
              <a:solidFill>
                <a:schemeClr val="bg1">
                  <a:lumMod val="95000"/>
                </a:schemeClr>
              </a:solidFill>
              <a:ea typeface="Calibri" panose="020F0502020204030204" pitchFamily="34" charset="0"/>
              <a:cs typeface="ArianAMU-Bold"/>
            </a:endParaRPr>
          </a:p>
          <a:p>
            <a:pPr indent="26789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00" i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ArianAMU-Bold"/>
              </a:rPr>
              <a:t>переработка сырья и продукции</a:t>
            </a:r>
            <a:endParaRPr lang="ru-RU" altLang="ru-RU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162BAE-423D-534B-A3C3-8D3F36A8DAD3}"/>
              </a:ext>
            </a:extLst>
          </p:cNvPr>
          <p:cNvSpPr txBox="1"/>
          <p:nvPr/>
        </p:nvSpPr>
        <p:spPr>
          <a:xfrm>
            <a:off x="6946985" y="1797298"/>
            <a:ext cx="21259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1000" i="1" dirty="0">
                <a:solidFill>
                  <a:schemeClr val="bg1">
                    <a:lumMod val="95000"/>
                  </a:schemeClr>
                </a:solidFill>
              </a:rPr>
              <a:t>**</a:t>
            </a:r>
            <a:r>
              <a:rPr lang="en-US" altLang="ru-RU" sz="1000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altLang="ru-RU" sz="1000" i="1" dirty="0">
                <a:solidFill>
                  <a:schemeClr val="bg1">
                    <a:lumMod val="95000"/>
                  </a:schemeClr>
                </a:solidFill>
              </a:rPr>
              <a:t>Энергетика и машиностроение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87B7B15-3B65-644D-91CE-3DD849B3849A}"/>
              </a:ext>
            </a:extLst>
          </p:cNvPr>
          <p:cNvSpPr txBox="1"/>
          <p:nvPr/>
        </p:nvSpPr>
        <p:spPr>
          <a:xfrm>
            <a:off x="6946985" y="2179794"/>
            <a:ext cx="16914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1000" i="1" dirty="0">
                <a:solidFill>
                  <a:schemeClr val="bg1">
                    <a:lumMod val="95000"/>
                  </a:schemeClr>
                </a:solidFill>
              </a:rPr>
              <a:t>***</a:t>
            </a:r>
            <a:r>
              <a:rPr lang="en-US" altLang="ru-RU" sz="1000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altLang="ru-RU" sz="1000" i="1" dirty="0">
                <a:solidFill>
                  <a:schemeClr val="bg1">
                    <a:lumMod val="95000"/>
                  </a:schemeClr>
                </a:solidFill>
              </a:rPr>
              <a:t>Информационные </a:t>
            </a:r>
            <a:endParaRPr lang="en-US" altLang="ru-RU" sz="1000" i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altLang="ru-RU" sz="1000" i="1" dirty="0">
                <a:solidFill>
                  <a:schemeClr val="bg1">
                    <a:lumMod val="95000"/>
                  </a:schemeClr>
                </a:solidFill>
              </a:rPr>
              <a:t>и телекоммуникационные </a:t>
            </a:r>
            <a:endParaRPr lang="en-US" altLang="ru-RU" sz="1000" i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altLang="ru-RU" sz="1000" i="1" dirty="0">
                <a:solidFill>
                  <a:schemeClr val="bg1">
                    <a:lumMod val="95000"/>
                  </a:schemeClr>
                </a:solidFill>
              </a:rPr>
              <a:t>технологии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87C29B-240C-D941-BBFB-17218F97F640}"/>
              </a:ext>
            </a:extLst>
          </p:cNvPr>
          <p:cNvSpPr txBox="1"/>
          <p:nvPr/>
        </p:nvSpPr>
        <p:spPr>
          <a:xfrm>
            <a:off x="6986977" y="2870067"/>
            <a:ext cx="1276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1000" i="1" dirty="0">
                <a:solidFill>
                  <a:schemeClr val="bg1">
                    <a:lumMod val="95000"/>
                  </a:schemeClr>
                </a:solidFill>
              </a:rPr>
              <a:t>****</a:t>
            </a:r>
            <a:r>
              <a:rPr lang="en-US" altLang="ru-RU" sz="1000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altLang="ru-RU" sz="1000" i="1" dirty="0">
                <a:solidFill>
                  <a:schemeClr val="bg1">
                    <a:lumMod val="95000"/>
                  </a:schemeClr>
                </a:solidFill>
              </a:rPr>
              <a:t>Науки о жизни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9B05D6-8D92-B24B-9717-E5EC9505F2C9}"/>
              </a:ext>
            </a:extLst>
          </p:cNvPr>
          <p:cNvSpPr txBox="1"/>
          <p:nvPr/>
        </p:nvSpPr>
        <p:spPr>
          <a:xfrm>
            <a:off x="6986977" y="3252564"/>
            <a:ext cx="1693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1000" i="1" dirty="0">
                <a:solidFill>
                  <a:schemeClr val="bg1">
                    <a:lumMod val="95000"/>
                  </a:schemeClr>
                </a:solidFill>
              </a:rPr>
              <a:t>*****</a:t>
            </a:r>
            <a:r>
              <a:rPr lang="en-US" altLang="ru-RU" sz="1000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altLang="ru-RU" sz="1000" i="1" dirty="0">
                <a:solidFill>
                  <a:schemeClr val="bg1">
                    <a:lumMod val="95000"/>
                  </a:schemeClr>
                </a:solidFill>
              </a:rPr>
              <a:t>Интеллектуальный </a:t>
            </a:r>
            <a:endParaRPr lang="en-US" altLang="ru-RU" sz="1000" i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altLang="ru-RU" sz="1000" i="1" dirty="0">
                <a:solidFill>
                  <a:schemeClr val="bg1">
                    <a:lumMod val="95000"/>
                  </a:schemeClr>
                </a:solidFill>
              </a:rPr>
              <a:t>потенциал страны</a:t>
            </a:r>
            <a:endParaRPr lang="ru-RU" sz="1000" i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E5BEBA38-E96A-934A-89F3-04E96E6EF8FB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xmlns="" id="{7BCD7E58-DDAA-C747-9052-7B1BFF71C1A9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Номер слайда 1">
              <a:extLst>
                <a:ext uri="{FF2B5EF4-FFF2-40B4-BE49-F238E27FC236}">
                  <a16:creationId xmlns:a16="http://schemas.microsoft.com/office/drawing/2014/main" xmlns="" id="{A52FB2D0-81D0-4642-A0DC-2E52B3E5F05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14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678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14" y="181612"/>
            <a:ext cx="6981270" cy="56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indent="26789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ВИДЫ ИССЛЕДОВАНИЯ ПРОЕКТОВ, ВЫПОЛНЕННЫХ </a:t>
            </a:r>
          </a:p>
          <a:p>
            <a:pPr indent="26789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В РАМКАХ ГРАНТОВОГО ФИНАНСИРОВАНИЯ  ПО ВИДАМ ИССЛЕДОВАНИЙ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589981"/>
              </p:ext>
            </p:extLst>
          </p:nvPr>
        </p:nvGraphicFramePr>
        <p:xfrm>
          <a:off x="505327" y="785060"/>
          <a:ext cx="8328863" cy="3847662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14825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46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846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62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8629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8629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8629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8629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8296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8296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7963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366444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Регион</a:t>
                      </a:r>
                      <a:endParaRPr lang="ru-RU" sz="800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Фундаментальные</a:t>
                      </a:r>
                      <a:endParaRPr lang="ru-RU" sz="800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Прикладные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64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РИПР</a:t>
                      </a:r>
                      <a:endParaRPr lang="ru-RU" sz="800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ЭиМ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НОЖ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ИПС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ИТТ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РИПР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ЭиМ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НОЖ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ИПС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ИТТ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30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Республика Казахстан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163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85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173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20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392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88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238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298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59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30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Акмолинская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5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30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Актюбинская</a:t>
                      </a: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4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30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Алматинская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30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Атырауская</a:t>
                      </a: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30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Восточно-Казахстанская</a:t>
                      </a: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8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7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10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30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Жамбылская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10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30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Западно-Казахстанская</a:t>
                      </a: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8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5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30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Карагандинская</a:t>
                      </a: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16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5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6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54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6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9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730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Костанайская</a:t>
                      </a: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 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6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730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Кызылординская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730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Мангистауская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730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Павлодарская</a:t>
                      </a: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6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730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Северо-Казахстанская</a:t>
                      </a: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3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730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Туркестанская</a:t>
                      </a: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3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730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</a:t>
                      </a: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Нур</a:t>
                      </a: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-Султан</a:t>
                      </a: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19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45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36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19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49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53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10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730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Алматы</a:t>
                      </a: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115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15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53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101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17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214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48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100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193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44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730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Шымкент</a:t>
                      </a: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7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6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25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4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21360124-84C8-C945-804E-00BD670C4E03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xmlns="" id="{C04B3B07-6ED0-A84E-903E-97B880B9BF06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Номер слайда 1">
              <a:extLst>
                <a:ext uri="{FF2B5EF4-FFF2-40B4-BE49-F238E27FC236}">
                  <a16:creationId xmlns:a16="http://schemas.microsoft.com/office/drawing/2014/main" xmlns="" id="{05E914FD-F3D0-3741-AFCE-0A6AD3F555D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15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677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30" y="233651"/>
            <a:ext cx="5128007" cy="56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indent="26789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РЕЗУЛЬТАТЫ НАУЧНО-ТЕХНИЧЕСКОЙ ДЕЯТЕЛЬНОСТИ </a:t>
            </a:r>
          </a:p>
          <a:p>
            <a:pPr indent="26789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В РАМКАХ ГРАНТОВОГО ФИНАНСИРОВАНИЯ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627512"/>
              </p:ext>
            </p:extLst>
          </p:nvPr>
        </p:nvGraphicFramePr>
        <p:xfrm>
          <a:off x="515552" y="947756"/>
          <a:ext cx="8085757" cy="3653980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2404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98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198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14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1985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53449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Регион</a:t>
                      </a:r>
                      <a:endParaRPr lang="ru-RU" sz="900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Количество патентов, всего</a:t>
                      </a:r>
                      <a:endParaRPr lang="ru-RU" sz="9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Количество публикаций, всего</a:t>
                      </a:r>
                      <a:endParaRPr lang="ru-RU" sz="9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 том числе</a:t>
                      </a:r>
                      <a:endParaRPr lang="ru-RU" sz="9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11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 казахстанских изданиях</a:t>
                      </a:r>
                      <a:endParaRPr lang="ru-RU" sz="9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 зарубежных изданиях </a:t>
                      </a:r>
                      <a:endParaRPr lang="ru-RU" sz="9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Республика Казахстан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599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33 649</a:t>
                      </a:r>
                      <a:endParaRPr lang="ru-RU" sz="1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046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20 104</a:t>
                      </a:r>
                      <a:endParaRPr lang="ru-RU" sz="1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50399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13 545</a:t>
                      </a:r>
                      <a:endParaRPr lang="ru-RU" sz="1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54000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Акмолинская</a:t>
                      </a: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 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176</a:t>
                      </a:r>
                    </a:p>
                  </a:txBody>
                  <a:tcPr marL="5046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0" marR="50399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125</a:t>
                      </a:r>
                    </a:p>
                  </a:txBody>
                  <a:tcPr marL="72000" marR="54000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Актюбинская 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213</a:t>
                      </a:r>
                    </a:p>
                  </a:txBody>
                  <a:tcPr marL="5046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0" marR="50399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123</a:t>
                      </a:r>
                    </a:p>
                  </a:txBody>
                  <a:tcPr marL="72000" marR="54000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Алматинская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526</a:t>
                      </a:r>
                    </a:p>
                  </a:txBody>
                  <a:tcPr marL="5046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340</a:t>
                      </a:r>
                    </a:p>
                  </a:txBody>
                  <a:tcPr marL="0" marR="50399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186</a:t>
                      </a:r>
                    </a:p>
                  </a:txBody>
                  <a:tcPr marL="72000" marR="54000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Атырауская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5046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0" marR="50399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72000" marR="54000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Восточно-Казахстанская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1 376</a:t>
                      </a:r>
                    </a:p>
                  </a:txBody>
                  <a:tcPr marL="5046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808</a:t>
                      </a:r>
                    </a:p>
                  </a:txBody>
                  <a:tcPr marL="0" marR="50399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568</a:t>
                      </a:r>
                    </a:p>
                  </a:txBody>
                  <a:tcPr marL="72000" marR="54000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Жамбылская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234</a:t>
                      </a:r>
                    </a:p>
                  </a:txBody>
                  <a:tcPr marL="5046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142</a:t>
                      </a:r>
                    </a:p>
                  </a:txBody>
                  <a:tcPr marL="0" marR="50399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92</a:t>
                      </a:r>
                    </a:p>
                  </a:txBody>
                  <a:tcPr marL="72000" marR="54000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Западно-Казахстанская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478</a:t>
                      </a:r>
                    </a:p>
                  </a:txBody>
                  <a:tcPr marL="5046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254</a:t>
                      </a:r>
                    </a:p>
                  </a:txBody>
                  <a:tcPr marL="0" marR="50399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224</a:t>
                      </a:r>
                    </a:p>
                  </a:txBody>
                  <a:tcPr marL="72000" marR="54000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Карагандинская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59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2 684</a:t>
                      </a:r>
                    </a:p>
                  </a:txBody>
                  <a:tcPr marL="5046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1 429</a:t>
                      </a:r>
                    </a:p>
                  </a:txBody>
                  <a:tcPr marL="0" marR="50399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1 255</a:t>
                      </a:r>
                    </a:p>
                  </a:txBody>
                  <a:tcPr marL="72000" marR="54000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Костанайская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466</a:t>
                      </a:r>
                    </a:p>
                  </a:txBody>
                  <a:tcPr marL="5046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239</a:t>
                      </a:r>
                    </a:p>
                  </a:txBody>
                  <a:tcPr marL="0" marR="50399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227</a:t>
                      </a:r>
                    </a:p>
                  </a:txBody>
                  <a:tcPr marL="72000" marR="54000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Кызылординская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84</a:t>
                      </a:r>
                    </a:p>
                  </a:txBody>
                  <a:tcPr marL="5046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0" marR="50399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72000" marR="54000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Мангистауская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5046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0" marR="50399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72000" marR="540000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Павлодарская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5046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133</a:t>
                      </a:r>
                    </a:p>
                  </a:txBody>
                  <a:tcPr marL="0" marR="50399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117</a:t>
                      </a:r>
                    </a:p>
                  </a:txBody>
                  <a:tcPr marL="72000" marR="540000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Северо-Казахстанская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84</a:t>
                      </a:r>
                    </a:p>
                  </a:txBody>
                  <a:tcPr marL="5046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0" marR="50399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72000" marR="540000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Туркестанская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247</a:t>
                      </a:r>
                    </a:p>
                  </a:txBody>
                  <a:tcPr marL="5046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160</a:t>
                      </a:r>
                    </a:p>
                  </a:txBody>
                  <a:tcPr marL="0" marR="50399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87</a:t>
                      </a:r>
                    </a:p>
                  </a:txBody>
                  <a:tcPr marL="72000" marR="540000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</a:t>
                      </a: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Нур</a:t>
                      </a: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-Султан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4 825</a:t>
                      </a:r>
                    </a:p>
                  </a:txBody>
                  <a:tcPr marL="5046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2 902</a:t>
                      </a:r>
                    </a:p>
                  </a:txBody>
                  <a:tcPr marL="0" marR="50399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1 923</a:t>
                      </a:r>
                    </a:p>
                  </a:txBody>
                  <a:tcPr marL="72000" marR="540000" marT="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Алматы 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326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21 277</a:t>
                      </a:r>
                    </a:p>
                  </a:txBody>
                  <a:tcPr marL="5046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13 028</a:t>
                      </a:r>
                    </a:p>
                  </a:txBody>
                  <a:tcPr marL="0" marR="50399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8 249</a:t>
                      </a:r>
                    </a:p>
                  </a:txBody>
                  <a:tcPr marL="72000" marR="540000" marT="0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777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Шымкент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696</a:t>
                      </a:r>
                    </a:p>
                  </a:txBody>
                  <a:tcPr marL="5046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426</a:t>
                      </a:r>
                    </a:p>
                  </a:txBody>
                  <a:tcPr marL="0" marR="503999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270</a:t>
                      </a:r>
                    </a:p>
                  </a:txBody>
                  <a:tcPr marL="72000" marR="540000" marT="0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755B8031-E121-FC4A-AFA9-1EBBE1D22B9C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xmlns="" id="{CF0898C9-0FA2-9242-88CB-BDDC95C2D6A7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Номер слайда 1">
              <a:extLst>
                <a:ext uri="{FF2B5EF4-FFF2-40B4-BE49-F238E27FC236}">
                  <a16:creationId xmlns:a16="http://schemas.microsoft.com/office/drawing/2014/main" xmlns="" id="{F600572A-82C8-7041-A84E-BD0263F1B5F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16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980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10" y="215519"/>
            <a:ext cx="7113614" cy="80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КОЛИЧЕСТВО ГОЛОВНЫХ ОРГАНИЗАЦИЙ РЕГИОНА,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ЗАДЕЙСТВОВАННЫХ В ВЫПОЛНЕНИИ ПРОГРАММ,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ОСУЩЕСТВЛЯЕМЫХ  В РАМКАХ ПРОГРАММНО-ЦЕЛЕВОГО ФИНАНСИРОВАНИЯ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826426"/>
              </p:ext>
            </p:extLst>
          </p:nvPr>
        </p:nvGraphicFramePr>
        <p:xfrm>
          <a:off x="436755" y="1084015"/>
          <a:ext cx="8170127" cy="3628426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20664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450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585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83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Регион</a:t>
                      </a:r>
                      <a:endParaRPr lang="ru-RU" sz="800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Количество организаций</a:t>
                      </a:r>
                      <a:endParaRPr lang="ru-RU" sz="800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Количество программ</a:t>
                      </a:r>
                      <a:endParaRPr lang="ru-RU" sz="800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27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Республика Казахстан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62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95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7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Акмолинская</a:t>
                      </a: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 </a:t>
                      </a:r>
                    </a:p>
                  </a:txBody>
                  <a:tcPr marL="45644" marR="456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4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27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Актюбинская </a:t>
                      </a:r>
                    </a:p>
                  </a:txBody>
                  <a:tcPr marL="45644" marR="456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27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Алматинская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5644" marR="456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6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27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Атырауская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5644" marR="456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27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Восточно-Казахстанская</a:t>
                      </a:r>
                    </a:p>
                  </a:txBody>
                  <a:tcPr marL="45644" marR="456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27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Жамбылская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5644" marR="456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3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27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Западно-Казахстанская</a:t>
                      </a:r>
                    </a:p>
                  </a:txBody>
                  <a:tcPr marL="45644" marR="456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27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Карагандинская</a:t>
                      </a:r>
                    </a:p>
                  </a:txBody>
                  <a:tcPr marL="45644" marR="456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6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6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27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Костанайская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5644" marR="456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27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Кызылординская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5644" marR="456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27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Мангистауская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5644" marR="456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27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Павлодарская</a:t>
                      </a:r>
                    </a:p>
                  </a:txBody>
                  <a:tcPr marL="45644" marR="456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27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Северо-Казахстанская</a:t>
                      </a:r>
                    </a:p>
                  </a:txBody>
                  <a:tcPr marL="45644" marR="456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27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Туркестанская</a:t>
                      </a:r>
                    </a:p>
                  </a:txBody>
                  <a:tcPr marL="45644" marR="456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27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</a:t>
                      </a: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Нур</a:t>
                      </a: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-Султан</a:t>
                      </a:r>
                    </a:p>
                  </a:txBody>
                  <a:tcPr marL="45644" marR="456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8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17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827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 .Алматы </a:t>
                      </a:r>
                    </a:p>
                  </a:txBody>
                  <a:tcPr marL="45644" marR="456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39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55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827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Шымкент</a:t>
                      </a:r>
                    </a:p>
                  </a:txBody>
                  <a:tcPr marL="45644" marR="456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4" marR="45644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F7C8A94E-073E-BE4D-A6C3-E6679321F858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xmlns="" id="{A9033913-0A33-C844-BAD9-74E911D460DF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Номер слайда 1">
              <a:extLst>
                <a:ext uri="{FF2B5EF4-FFF2-40B4-BE49-F238E27FC236}">
                  <a16:creationId xmlns:a16="http://schemas.microsoft.com/office/drawing/2014/main" xmlns="" id="{AAD36798-D966-E74A-BF89-F98F688B4EF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17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234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09" y="214618"/>
            <a:ext cx="6680547" cy="80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indent="26789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РАСПРЕДЕЛЕНИЕ НАУЧНО-ТЕХНИЧЕСКИХ ПРОГРАММ, ВЫПОЛНЕННЫХ </a:t>
            </a:r>
          </a:p>
          <a:p>
            <a:pPr indent="26789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В РАМКАХ ПРОГРАММНО-ЦЕЛЕВОГО ФИНАНСИРОВАНИЯ </a:t>
            </a:r>
          </a:p>
          <a:p>
            <a:pPr indent="26789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ПО ПРИОРИТЕТНЫМ НАПРАВЛЕНИЯМ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635276"/>
              </p:ext>
            </p:extLst>
          </p:nvPr>
        </p:nvGraphicFramePr>
        <p:xfrm>
          <a:off x="433139" y="1133435"/>
          <a:ext cx="8234988" cy="3269968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17738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71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771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771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771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7713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7549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46788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Регион</a:t>
                      </a:r>
                      <a:endParaRPr lang="ru-RU" sz="800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Всего программ</a:t>
                      </a:r>
                      <a:endParaRPr lang="ru-RU" sz="800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 том числе по направлению</a:t>
                      </a:r>
                      <a:endParaRPr lang="ru-RU" sz="800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6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РИПР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ЭиМ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НОЖ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ИПС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ИТТ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42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Республика Казахстан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46182" marR="46182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42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Акмолинская</a:t>
                      </a: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 </a:t>
                      </a: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4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42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Актюбинская </a:t>
                      </a: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42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Алматинская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6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4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42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Атырауская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42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Восточно-Казахстанская</a:t>
                      </a: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542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Жамбылская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542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Западно-Казахстанская</a:t>
                      </a: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542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Карагандинская</a:t>
                      </a: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6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4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542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Костанайская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542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Кызылординская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542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Мангистауская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542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Павлодарская</a:t>
                      </a: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542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Северо-Казахстанская</a:t>
                      </a: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542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Туркестанская</a:t>
                      </a: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542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</a:t>
                      </a: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Нур</a:t>
                      </a: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-Султан</a:t>
                      </a: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17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6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6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542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Алматы </a:t>
                      </a: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55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20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4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18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8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5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542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Шымкент</a:t>
                      </a: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182" marR="46182" marT="0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7A607556-4BD6-764E-9D53-D429FE3FDAD9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xmlns="" id="{FC1BEB3A-E2BC-5D48-BD2C-0AB04EB23A63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Номер слайда 1">
              <a:extLst>
                <a:ext uri="{FF2B5EF4-FFF2-40B4-BE49-F238E27FC236}">
                  <a16:creationId xmlns:a16="http://schemas.microsoft.com/office/drawing/2014/main" xmlns="" id="{DE7EFD22-95F9-6249-87B7-C59DA70113B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18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11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7" y="352596"/>
            <a:ext cx="5564985" cy="56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indent="26789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ВИДЫ ИССЛЕДОВАНИЙ, ВЫПОЛНЕННЫЕ В РАМКАХ ПЦФ,  </a:t>
            </a:r>
          </a:p>
          <a:p>
            <a:pPr indent="26789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ПО ПРИОРИТЕТНЫМ НАПРАВЛЕНИЯМ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178033"/>
              </p:ext>
            </p:extLst>
          </p:nvPr>
        </p:nvGraphicFramePr>
        <p:xfrm>
          <a:off x="470474" y="1132929"/>
          <a:ext cx="8071361" cy="3419433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14367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34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34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50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50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508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508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6508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6185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6185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58624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32487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Регион</a:t>
                      </a:r>
                      <a:endParaRPr lang="ru-RU" sz="800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Фундаментальные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Прикладные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48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РИПР</a:t>
                      </a:r>
                      <a:endParaRPr lang="ru-RU" sz="800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ЭиМ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НОЖ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ИПС</a:t>
                      </a:r>
                      <a:endParaRPr lang="ru-RU" sz="800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ИТТ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РИПР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ЭиМ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НОЖ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ИПС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ИТТ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341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Республика Казахстан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3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10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35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9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32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6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341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Акмолинская</a:t>
                      </a: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 </a:t>
                      </a: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341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Актюбинская </a:t>
                      </a: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341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Алматинская</a:t>
                      </a: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4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341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Атырауская</a:t>
                      </a: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341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Восточно-Казахстанская</a:t>
                      </a: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5341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Жамбылская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5341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Западно-Казахстанская</a:t>
                      </a: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5341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Карагандинская</a:t>
                      </a: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4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5341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Костанайская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5341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Кызылординская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5341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Мангистауская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616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Павлодарская</a:t>
                      </a: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5341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Северо-Казахстанская</a:t>
                      </a: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5341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Туркестанская</a:t>
                      </a: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5341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</a:t>
                      </a: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Нур</a:t>
                      </a: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-Султан</a:t>
                      </a: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5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6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5341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 .Алматы </a:t>
                      </a: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8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19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4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18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5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5341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Шымкент</a:t>
                      </a:r>
                    </a:p>
                  </a:txBody>
                  <a:tcPr marL="46622" marR="466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2" marR="46622" marT="0" marB="0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334D09C7-958C-8B45-A085-57428530DD79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xmlns="" id="{9782FF8C-1469-C746-9DBC-858E2F53D68E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Номер слайда 1">
              <a:extLst>
                <a:ext uri="{FF2B5EF4-FFF2-40B4-BE49-F238E27FC236}">
                  <a16:creationId xmlns:a16="http://schemas.microsoft.com/office/drawing/2014/main" xmlns="" id="{6E4C8229-86AC-6A49-ABA8-BA826A8769A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19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56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25" y="2414014"/>
            <a:ext cx="5948732" cy="3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ru-RU" altLang="ru-RU" sz="1600" b="1" dirty="0" bmk="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ОБЩАЯ ХАРАКТЕРИСТИКА КАЗАХСТАНСКОЙ НАУКИ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D6B3F06-F2B4-8D44-92CF-9C87BA1D4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512" y="-1"/>
            <a:ext cx="58054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0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100" y="189046"/>
            <a:ext cx="5244321" cy="56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РЕЗУЛЬТАТЫ НАУЧНО-ТЕХНИЧЕСКОЙ ДЕЯТЕЛЬНОСТИ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В РАМКАХ ПРОГРАММНО-ЦЕЛЕВОГО ФИНАНСИРОВАНИЯ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597768"/>
              </p:ext>
            </p:extLst>
          </p:nvPr>
        </p:nvGraphicFramePr>
        <p:xfrm>
          <a:off x="423650" y="880160"/>
          <a:ext cx="8118183" cy="3773615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19077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83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5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59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859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8429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38163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Регион</a:t>
                      </a:r>
                      <a:endParaRPr lang="ru-RU" sz="800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патентов, всего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публикаций, всего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 том числе в изданиях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63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казахстанских 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ближнего зарубежья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дальнего зарубежья</a:t>
                      </a:r>
                      <a:endParaRPr lang="ru-RU" sz="80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66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Республика Казахстан</a:t>
                      </a:r>
                      <a:endParaRPr lang="ru-RU" sz="1000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572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10 083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5 944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2 504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1 635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66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Акмолинская</a:t>
                      </a: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 </a:t>
                      </a: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42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1111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559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459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93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66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Актюбинская </a:t>
                      </a: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66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Алматинская</a:t>
                      </a: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180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1 432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910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295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230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66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Атырауская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66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Восточно-Казахстанская</a:t>
                      </a: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8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385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242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84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59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66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Жамбылская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37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293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183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71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39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66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Западно-Казахстанская</a:t>
                      </a: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66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Карагандинская</a:t>
                      </a: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15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320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173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96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51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66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Костанайская</a:t>
                      </a: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66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Кызылординская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66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Мангистауская</a:t>
                      </a:r>
                      <a:endParaRPr lang="ru-RU" sz="1000" b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58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29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26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66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Павлодарская</a:t>
                      </a: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66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Северо-Казахстанская</a:t>
                      </a: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66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Туркестанская</a:t>
                      </a: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-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-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866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</a:t>
                      </a:r>
                      <a:r>
                        <a:rPr lang="ru-RU" sz="1000" b="0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Нур</a:t>
                      </a: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-Султан</a:t>
                      </a: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22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1 165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757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244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164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866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Алматы </a:t>
                      </a: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265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5 235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3 026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1 227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982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866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г. Шымкент</a:t>
                      </a: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3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84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65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5</a:t>
                      </a:r>
                      <a:endParaRPr lang="ru-RU" sz="1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14</a:t>
                      </a:r>
                      <a:endParaRPr lang="ru-RU" sz="10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808" marR="44808" marT="0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4F570C01-CE3D-8A41-A2FC-CA623071FCC8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xmlns="" id="{C6D2247D-5BDB-964C-8A91-3942B760433A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Номер слайда 1">
              <a:extLst>
                <a:ext uri="{FF2B5EF4-FFF2-40B4-BE49-F238E27FC236}">
                  <a16:creationId xmlns:a16="http://schemas.microsoft.com/office/drawing/2014/main" xmlns="" id="{07FA6C89-4872-C747-BD21-071928FE09B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20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246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25" y="2399234"/>
            <a:ext cx="6691216" cy="34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НАУКА КАЗАХСТАНА В СРАВНЕНИИ СО СТРАНАМИ МИРА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B81BED1-57FE-4147-AED5-AD967ABD0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512" y="0"/>
            <a:ext cx="58054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4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044" y="180976"/>
            <a:ext cx="4842031" cy="3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РЕСПУБЛИКА КАЗАХСТАН И ВЕДУЩИЕ СТРАНЫ МИРА</a:t>
            </a:r>
          </a:p>
        </p:txBody>
      </p:sp>
      <p:sp>
        <p:nvSpPr>
          <p:cNvPr id="3" name="Line 8">
            <a:extLst>
              <a:ext uri="{FF2B5EF4-FFF2-40B4-BE49-F238E27FC236}">
                <a16:creationId xmlns:a16="http://schemas.microsoft.com/office/drawing/2014/main" xmlns="" id="{5459A347-0C11-F840-9C50-8AA9EA29695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4228" y="3953153"/>
            <a:ext cx="0" cy="301009"/>
          </a:xfrm>
          <a:prstGeom prst="line">
            <a:avLst/>
          </a:prstGeom>
          <a:noFill/>
          <a:ln w="41275" cap="flat">
            <a:solidFill>
              <a:srgbClr val="8F9F6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C2C2F7F5-ED27-7C46-A0AB-3949004C3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93" y="4088973"/>
            <a:ext cx="167636" cy="31814"/>
          </a:xfrm>
          <a:prstGeom prst="rect">
            <a:avLst/>
          </a:prstGeom>
          <a:solidFill>
            <a:srgbClr val="8F9F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xmlns="" id="{E006E7F4-7FFC-B94D-B6CC-7E0650E2DB10}"/>
              </a:ext>
            </a:extLst>
          </p:cNvPr>
          <p:cNvSpPr>
            <a:spLocks/>
          </p:cNvSpPr>
          <p:nvPr/>
        </p:nvSpPr>
        <p:spPr bwMode="auto">
          <a:xfrm>
            <a:off x="3937188" y="4103657"/>
            <a:ext cx="161517" cy="115020"/>
          </a:xfrm>
          <a:custGeom>
            <a:avLst/>
            <a:gdLst>
              <a:gd name="T0" fmla="*/ 14 w 132"/>
              <a:gd name="T1" fmla="*/ 94 h 94"/>
              <a:gd name="T2" fmla="*/ 0 w 132"/>
              <a:gd name="T3" fmla="*/ 71 h 94"/>
              <a:gd name="T4" fmla="*/ 118 w 132"/>
              <a:gd name="T5" fmla="*/ 0 h 94"/>
              <a:gd name="T6" fmla="*/ 132 w 132"/>
              <a:gd name="T7" fmla="*/ 23 h 94"/>
              <a:gd name="T8" fmla="*/ 14 w 132"/>
              <a:gd name="T9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2" h="94">
                <a:moveTo>
                  <a:pt x="14" y="94"/>
                </a:moveTo>
                <a:lnTo>
                  <a:pt x="0" y="71"/>
                </a:lnTo>
                <a:lnTo>
                  <a:pt x="118" y="0"/>
                </a:lnTo>
                <a:lnTo>
                  <a:pt x="132" y="23"/>
                </a:lnTo>
                <a:lnTo>
                  <a:pt x="14" y="94"/>
                </a:lnTo>
                <a:close/>
              </a:path>
            </a:pathLst>
          </a:custGeom>
          <a:solidFill>
            <a:srgbClr val="8F9F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xmlns="" id="{520A5655-292B-AD4B-9515-E4A3CFE73BD2}"/>
              </a:ext>
            </a:extLst>
          </p:cNvPr>
          <p:cNvSpPr>
            <a:spLocks/>
          </p:cNvSpPr>
          <p:nvPr/>
        </p:nvSpPr>
        <p:spPr bwMode="auto">
          <a:xfrm>
            <a:off x="3806261" y="4248044"/>
            <a:ext cx="52616" cy="48944"/>
          </a:xfrm>
          <a:custGeom>
            <a:avLst/>
            <a:gdLst>
              <a:gd name="T0" fmla="*/ 15 w 43"/>
              <a:gd name="T1" fmla="*/ 40 h 40"/>
              <a:gd name="T2" fmla="*/ 43 w 43"/>
              <a:gd name="T3" fmla="*/ 24 h 40"/>
              <a:gd name="T4" fmla="*/ 29 w 43"/>
              <a:gd name="T5" fmla="*/ 0 h 40"/>
              <a:gd name="T6" fmla="*/ 0 w 43"/>
              <a:gd name="T7" fmla="*/ 16 h 40"/>
              <a:gd name="T8" fmla="*/ 15 w 43"/>
              <a:gd name="T9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40">
                <a:moveTo>
                  <a:pt x="15" y="40"/>
                </a:moveTo>
                <a:lnTo>
                  <a:pt x="43" y="24"/>
                </a:lnTo>
                <a:lnTo>
                  <a:pt x="29" y="0"/>
                </a:lnTo>
                <a:lnTo>
                  <a:pt x="0" y="16"/>
                </a:lnTo>
                <a:lnTo>
                  <a:pt x="15" y="40"/>
                </a:lnTo>
                <a:close/>
              </a:path>
            </a:pathLst>
          </a:custGeom>
          <a:solidFill>
            <a:srgbClr val="8F9F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xmlns="" id="{7BDFD0BD-E51D-0A46-AFD7-DF36343E1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2207" y="2747895"/>
            <a:ext cx="167636" cy="34262"/>
          </a:xfrm>
          <a:prstGeom prst="rect">
            <a:avLst/>
          </a:prstGeom>
          <a:solidFill>
            <a:srgbClr val="8F9F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xmlns="" id="{08D00ACB-FCE2-A346-A5F6-1725E168AD2D}"/>
              </a:ext>
            </a:extLst>
          </p:cNvPr>
          <p:cNvSpPr>
            <a:spLocks/>
          </p:cNvSpPr>
          <p:nvPr/>
        </p:nvSpPr>
        <p:spPr bwMode="auto">
          <a:xfrm>
            <a:off x="3792802" y="2762578"/>
            <a:ext cx="159070" cy="115020"/>
          </a:xfrm>
          <a:custGeom>
            <a:avLst/>
            <a:gdLst>
              <a:gd name="T0" fmla="*/ 11 w 130"/>
              <a:gd name="T1" fmla="*/ 94 h 94"/>
              <a:gd name="T2" fmla="*/ 0 w 130"/>
              <a:gd name="T3" fmla="*/ 73 h 94"/>
              <a:gd name="T4" fmla="*/ 115 w 130"/>
              <a:gd name="T5" fmla="*/ 0 h 94"/>
              <a:gd name="T6" fmla="*/ 130 w 130"/>
              <a:gd name="T7" fmla="*/ 23 h 94"/>
              <a:gd name="T8" fmla="*/ 11 w 130"/>
              <a:gd name="T9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" h="94">
                <a:moveTo>
                  <a:pt x="11" y="94"/>
                </a:moveTo>
                <a:lnTo>
                  <a:pt x="0" y="73"/>
                </a:lnTo>
                <a:lnTo>
                  <a:pt x="115" y="0"/>
                </a:lnTo>
                <a:lnTo>
                  <a:pt x="130" y="23"/>
                </a:lnTo>
                <a:lnTo>
                  <a:pt x="11" y="94"/>
                </a:lnTo>
                <a:close/>
              </a:path>
            </a:pathLst>
          </a:custGeom>
          <a:solidFill>
            <a:srgbClr val="8F9F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xmlns="" id="{C38EBCF0-34F2-F14E-9D90-BE0959A98C65}"/>
              </a:ext>
            </a:extLst>
          </p:cNvPr>
          <p:cNvSpPr>
            <a:spLocks/>
          </p:cNvSpPr>
          <p:nvPr/>
        </p:nvSpPr>
        <p:spPr bwMode="auto">
          <a:xfrm>
            <a:off x="3659427" y="2909412"/>
            <a:ext cx="52616" cy="48944"/>
          </a:xfrm>
          <a:custGeom>
            <a:avLst/>
            <a:gdLst>
              <a:gd name="T0" fmla="*/ 14 w 43"/>
              <a:gd name="T1" fmla="*/ 40 h 40"/>
              <a:gd name="T2" fmla="*/ 43 w 43"/>
              <a:gd name="T3" fmla="*/ 22 h 40"/>
              <a:gd name="T4" fmla="*/ 28 w 43"/>
              <a:gd name="T5" fmla="*/ 0 h 40"/>
              <a:gd name="T6" fmla="*/ 0 w 43"/>
              <a:gd name="T7" fmla="*/ 17 h 40"/>
              <a:gd name="T8" fmla="*/ 14 w 43"/>
              <a:gd name="T9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40">
                <a:moveTo>
                  <a:pt x="14" y="40"/>
                </a:moveTo>
                <a:lnTo>
                  <a:pt x="43" y="22"/>
                </a:lnTo>
                <a:lnTo>
                  <a:pt x="28" y="0"/>
                </a:lnTo>
                <a:lnTo>
                  <a:pt x="0" y="17"/>
                </a:lnTo>
                <a:lnTo>
                  <a:pt x="14" y="40"/>
                </a:lnTo>
                <a:close/>
              </a:path>
            </a:pathLst>
          </a:custGeom>
          <a:solidFill>
            <a:srgbClr val="8F9F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1" name="Line 15">
            <a:extLst>
              <a:ext uri="{FF2B5EF4-FFF2-40B4-BE49-F238E27FC236}">
                <a16:creationId xmlns:a16="http://schemas.microsoft.com/office/drawing/2014/main" xmlns="" id="{28B508E7-144A-564D-BEA4-25718C2DC7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7395" y="2531315"/>
            <a:ext cx="0" cy="545731"/>
          </a:xfrm>
          <a:prstGeom prst="line">
            <a:avLst/>
          </a:prstGeom>
          <a:noFill/>
          <a:ln w="41275" cap="flat">
            <a:solidFill>
              <a:srgbClr val="8F9F6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xmlns="" id="{5BEACEAB-0905-DA44-A434-7B7D5B5DA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5983" y="1122938"/>
            <a:ext cx="167636" cy="31814"/>
          </a:xfrm>
          <a:prstGeom prst="rect">
            <a:avLst/>
          </a:prstGeom>
          <a:solidFill>
            <a:srgbClr val="8F9F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2B3BF97F-73C6-664F-A978-C1F347F0FF06}"/>
              </a:ext>
            </a:extLst>
          </p:cNvPr>
          <p:cNvSpPr>
            <a:spLocks/>
          </p:cNvSpPr>
          <p:nvPr/>
        </p:nvSpPr>
        <p:spPr bwMode="auto">
          <a:xfrm>
            <a:off x="2225353" y="1137621"/>
            <a:ext cx="162741" cy="116243"/>
          </a:xfrm>
          <a:custGeom>
            <a:avLst/>
            <a:gdLst>
              <a:gd name="T0" fmla="*/ 14 w 133"/>
              <a:gd name="T1" fmla="*/ 95 h 95"/>
              <a:gd name="T2" fmla="*/ 0 w 133"/>
              <a:gd name="T3" fmla="*/ 71 h 95"/>
              <a:gd name="T4" fmla="*/ 118 w 133"/>
              <a:gd name="T5" fmla="*/ 0 h 95"/>
              <a:gd name="T6" fmla="*/ 133 w 133"/>
              <a:gd name="T7" fmla="*/ 24 h 95"/>
              <a:gd name="T8" fmla="*/ 14 w 133"/>
              <a:gd name="T9" fmla="*/ 95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3" h="95">
                <a:moveTo>
                  <a:pt x="14" y="95"/>
                </a:moveTo>
                <a:lnTo>
                  <a:pt x="0" y="71"/>
                </a:lnTo>
                <a:lnTo>
                  <a:pt x="118" y="0"/>
                </a:lnTo>
                <a:lnTo>
                  <a:pt x="133" y="24"/>
                </a:lnTo>
                <a:lnTo>
                  <a:pt x="14" y="95"/>
                </a:lnTo>
                <a:close/>
              </a:path>
            </a:pathLst>
          </a:custGeom>
          <a:solidFill>
            <a:srgbClr val="8F9F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4" name="Freeform 18">
            <a:extLst>
              <a:ext uri="{FF2B5EF4-FFF2-40B4-BE49-F238E27FC236}">
                <a16:creationId xmlns:a16="http://schemas.microsoft.com/office/drawing/2014/main" xmlns="" id="{9B85CAEC-58E7-A14E-AA65-A9C4CFF55116}"/>
              </a:ext>
            </a:extLst>
          </p:cNvPr>
          <p:cNvSpPr>
            <a:spLocks/>
          </p:cNvSpPr>
          <p:nvPr/>
        </p:nvSpPr>
        <p:spPr bwMode="auto">
          <a:xfrm>
            <a:off x="2095651" y="1282008"/>
            <a:ext cx="51392" cy="50168"/>
          </a:xfrm>
          <a:custGeom>
            <a:avLst/>
            <a:gdLst>
              <a:gd name="T0" fmla="*/ 14 w 42"/>
              <a:gd name="T1" fmla="*/ 41 h 41"/>
              <a:gd name="T2" fmla="*/ 42 w 42"/>
              <a:gd name="T3" fmla="*/ 24 h 41"/>
              <a:gd name="T4" fmla="*/ 28 w 42"/>
              <a:gd name="T5" fmla="*/ 0 h 41"/>
              <a:gd name="T6" fmla="*/ 0 w 42"/>
              <a:gd name="T7" fmla="*/ 19 h 41"/>
              <a:gd name="T8" fmla="*/ 14 w 42"/>
              <a:gd name="T9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1">
                <a:moveTo>
                  <a:pt x="14" y="41"/>
                </a:moveTo>
                <a:lnTo>
                  <a:pt x="42" y="24"/>
                </a:lnTo>
                <a:lnTo>
                  <a:pt x="28" y="0"/>
                </a:lnTo>
                <a:lnTo>
                  <a:pt x="0" y="19"/>
                </a:lnTo>
                <a:lnTo>
                  <a:pt x="14" y="41"/>
                </a:lnTo>
                <a:close/>
              </a:path>
            </a:pathLst>
          </a:custGeom>
          <a:solidFill>
            <a:srgbClr val="8F9F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5" name="Line 19">
            <a:extLst>
              <a:ext uri="{FF2B5EF4-FFF2-40B4-BE49-F238E27FC236}">
                <a16:creationId xmlns:a16="http://schemas.microsoft.com/office/drawing/2014/main" xmlns="" id="{9D5EA44E-6827-6443-AACC-0E7B73094A5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3618" y="990788"/>
            <a:ext cx="0" cy="329152"/>
          </a:xfrm>
          <a:prstGeom prst="line">
            <a:avLst/>
          </a:prstGeom>
          <a:noFill/>
          <a:ln w="41275" cap="flat">
            <a:solidFill>
              <a:srgbClr val="8F9F6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xmlns="" id="{7D38DEB2-088A-0848-8921-327BCC987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6984" y="1820397"/>
            <a:ext cx="167636" cy="34262"/>
          </a:xfrm>
          <a:prstGeom prst="rect">
            <a:avLst/>
          </a:prstGeom>
          <a:solidFill>
            <a:srgbClr val="8F9F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7" name="Freeform 21">
            <a:extLst>
              <a:ext uri="{FF2B5EF4-FFF2-40B4-BE49-F238E27FC236}">
                <a16:creationId xmlns:a16="http://schemas.microsoft.com/office/drawing/2014/main" xmlns="" id="{13AB88E7-8C55-FA4B-B885-AF36E16F3C36}"/>
              </a:ext>
            </a:extLst>
          </p:cNvPr>
          <p:cNvSpPr>
            <a:spLocks/>
          </p:cNvSpPr>
          <p:nvPr/>
        </p:nvSpPr>
        <p:spPr bwMode="auto">
          <a:xfrm>
            <a:off x="3107579" y="1837528"/>
            <a:ext cx="159070" cy="112572"/>
          </a:xfrm>
          <a:custGeom>
            <a:avLst/>
            <a:gdLst>
              <a:gd name="T0" fmla="*/ 14 w 130"/>
              <a:gd name="T1" fmla="*/ 92 h 92"/>
              <a:gd name="T2" fmla="*/ 0 w 130"/>
              <a:gd name="T3" fmla="*/ 71 h 92"/>
              <a:gd name="T4" fmla="*/ 116 w 130"/>
              <a:gd name="T5" fmla="*/ 0 h 92"/>
              <a:gd name="T6" fmla="*/ 130 w 130"/>
              <a:gd name="T7" fmla="*/ 21 h 92"/>
              <a:gd name="T8" fmla="*/ 14 w 130"/>
              <a:gd name="T9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" h="92">
                <a:moveTo>
                  <a:pt x="14" y="92"/>
                </a:moveTo>
                <a:lnTo>
                  <a:pt x="0" y="71"/>
                </a:lnTo>
                <a:lnTo>
                  <a:pt x="116" y="0"/>
                </a:lnTo>
                <a:lnTo>
                  <a:pt x="130" y="21"/>
                </a:lnTo>
                <a:lnTo>
                  <a:pt x="14" y="92"/>
                </a:lnTo>
                <a:close/>
              </a:path>
            </a:pathLst>
          </a:custGeom>
          <a:solidFill>
            <a:srgbClr val="8F9F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8" name="Freeform 22">
            <a:extLst>
              <a:ext uri="{FF2B5EF4-FFF2-40B4-BE49-F238E27FC236}">
                <a16:creationId xmlns:a16="http://schemas.microsoft.com/office/drawing/2014/main" xmlns="" id="{9C46C938-BB93-B643-A266-B659A2570C4C}"/>
              </a:ext>
            </a:extLst>
          </p:cNvPr>
          <p:cNvSpPr>
            <a:spLocks/>
          </p:cNvSpPr>
          <p:nvPr/>
        </p:nvSpPr>
        <p:spPr bwMode="auto">
          <a:xfrm>
            <a:off x="2974205" y="1981914"/>
            <a:ext cx="55063" cy="48944"/>
          </a:xfrm>
          <a:custGeom>
            <a:avLst/>
            <a:gdLst>
              <a:gd name="T0" fmla="*/ 14 w 45"/>
              <a:gd name="T1" fmla="*/ 40 h 40"/>
              <a:gd name="T2" fmla="*/ 45 w 45"/>
              <a:gd name="T3" fmla="*/ 24 h 40"/>
              <a:gd name="T4" fmla="*/ 31 w 45"/>
              <a:gd name="T5" fmla="*/ 0 h 40"/>
              <a:gd name="T6" fmla="*/ 0 w 45"/>
              <a:gd name="T7" fmla="*/ 17 h 40"/>
              <a:gd name="T8" fmla="*/ 14 w 45"/>
              <a:gd name="T9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40">
                <a:moveTo>
                  <a:pt x="14" y="40"/>
                </a:moveTo>
                <a:lnTo>
                  <a:pt x="45" y="24"/>
                </a:lnTo>
                <a:lnTo>
                  <a:pt x="31" y="0"/>
                </a:lnTo>
                <a:lnTo>
                  <a:pt x="0" y="17"/>
                </a:lnTo>
                <a:lnTo>
                  <a:pt x="14" y="40"/>
                </a:lnTo>
                <a:close/>
              </a:path>
            </a:pathLst>
          </a:custGeom>
          <a:solidFill>
            <a:srgbClr val="8F9F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9" name="Line 23">
            <a:extLst>
              <a:ext uri="{FF2B5EF4-FFF2-40B4-BE49-F238E27FC236}">
                <a16:creationId xmlns:a16="http://schemas.microsoft.com/office/drawing/2014/main" xmlns="" id="{7087DED4-EE56-FD46-9AE2-9B0C0E3CD4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6671" y="547841"/>
            <a:ext cx="0" cy="301009"/>
          </a:xfrm>
          <a:prstGeom prst="line">
            <a:avLst/>
          </a:prstGeom>
          <a:noFill/>
          <a:ln w="41275" cap="flat">
            <a:solidFill>
              <a:srgbClr val="8F9F6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20" name="Rectangle 24">
            <a:extLst>
              <a:ext uri="{FF2B5EF4-FFF2-40B4-BE49-F238E27FC236}">
                <a16:creationId xmlns:a16="http://schemas.microsoft.com/office/drawing/2014/main" xmlns="" id="{8463AB08-1DC0-E748-AC49-3EBBDB489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9036" y="681213"/>
            <a:ext cx="167636" cy="34262"/>
          </a:xfrm>
          <a:prstGeom prst="rect">
            <a:avLst/>
          </a:prstGeom>
          <a:solidFill>
            <a:srgbClr val="8F9F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21" name="Freeform 25">
            <a:extLst>
              <a:ext uri="{FF2B5EF4-FFF2-40B4-BE49-F238E27FC236}">
                <a16:creationId xmlns:a16="http://schemas.microsoft.com/office/drawing/2014/main" xmlns="" id="{17902B00-BCF7-EB45-A18D-F66342293592}"/>
              </a:ext>
            </a:extLst>
          </p:cNvPr>
          <p:cNvSpPr>
            <a:spLocks/>
          </p:cNvSpPr>
          <p:nvPr/>
        </p:nvSpPr>
        <p:spPr bwMode="auto">
          <a:xfrm>
            <a:off x="1098406" y="698344"/>
            <a:ext cx="161517" cy="116243"/>
          </a:xfrm>
          <a:custGeom>
            <a:avLst/>
            <a:gdLst>
              <a:gd name="T0" fmla="*/ 14 w 132"/>
              <a:gd name="T1" fmla="*/ 95 h 95"/>
              <a:gd name="T2" fmla="*/ 0 w 132"/>
              <a:gd name="T3" fmla="*/ 71 h 95"/>
              <a:gd name="T4" fmla="*/ 118 w 132"/>
              <a:gd name="T5" fmla="*/ 0 h 95"/>
              <a:gd name="T6" fmla="*/ 132 w 132"/>
              <a:gd name="T7" fmla="*/ 24 h 95"/>
              <a:gd name="T8" fmla="*/ 14 w 132"/>
              <a:gd name="T9" fmla="*/ 95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2" h="95">
                <a:moveTo>
                  <a:pt x="14" y="95"/>
                </a:moveTo>
                <a:lnTo>
                  <a:pt x="0" y="71"/>
                </a:lnTo>
                <a:lnTo>
                  <a:pt x="118" y="0"/>
                </a:lnTo>
                <a:lnTo>
                  <a:pt x="132" y="24"/>
                </a:lnTo>
                <a:lnTo>
                  <a:pt x="14" y="95"/>
                </a:lnTo>
                <a:close/>
              </a:path>
            </a:pathLst>
          </a:custGeom>
          <a:solidFill>
            <a:srgbClr val="8F9F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22" name="Freeform 26">
            <a:extLst>
              <a:ext uri="{FF2B5EF4-FFF2-40B4-BE49-F238E27FC236}">
                <a16:creationId xmlns:a16="http://schemas.microsoft.com/office/drawing/2014/main" xmlns="" id="{42D5D792-8F80-1A41-99E0-0446909CD674}"/>
              </a:ext>
            </a:extLst>
          </p:cNvPr>
          <p:cNvSpPr>
            <a:spLocks/>
          </p:cNvSpPr>
          <p:nvPr/>
        </p:nvSpPr>
        <p:spPr bwMode="auto">
          <a:xfrm>
            <a:off x="968704" y="842730"/>
            <a:ext cx="51392" cy="50168"/>
          </a:xfrm>
          <a:custGeom>
            <a:avLst/>
            <a:gdLst>
              <a:gd name="T0" fmla="*/ 14 w 42"/>
              <a:gd name="T1" fmla="*/ 41 h 41"/>
              <a:gd name="T2" fmla="*/ 42 w 42"/>
              <a:gd name="T3" fmla="*/ 24 h 41"/>
              <a:gd name="T4" fmla="*/ 28 w 42"/>
              <a:gd name="T5" fmla="*/ 0 h 41"/>
              <a:gd name="T6" fmla="*/ 0 w 42"/>
              <a:gd name="T7" fmla="*/ 17 h 41"/>
              <a:gd name="T8" fmla="*/ 14 w 42"/>
              <a:gd name="T9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1">
                <a:moveTo>
                  <a:pt x="14" y="41"/>
                </a:moveTo>
                <a:lnTo>
                  <a:pt x="42" y="24"/>
                </a:lnTo>
                <a:lnTo>
                  <a:pt x="28" y="0"/>
                </a:lnTo>
                <a:lnTo>
                  <a:pt x="0" y="17"/>
                </a:lnTo>
                <a:lnTo>
                  <a:pt x="14" y="41"/>
                </a:lnTo>
                <a:close/>
              </a:path>
            </a:pathLst>
          </a:custGeom>
          <a:solidFill>
            <a:srgbClr val="8F9F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23" name="Freeform 27">
            <a:extLst>
              <a:ext uri="{FF2B5EF4-FFF2-40B4-BE49-F238E27FC236}">
                <a16:creationId xmlns:a16="http://schemas.microsoft.com/office/drawing/2014/main" xmlns="" id="{297804E5-9E46-BE4C-ACDC-8581E135CB16}"/>
              </a:ext>
            </a:extLst>
          </p:cNvPr>
          <p:cNvSpPr>
            <a:spLocks/>
          </p:cNvSpPr>
          <p:nvPr/>
        </p:nvSpPr>
        <p:spPr bwMode="auto">
          <a:xfrm>
            <a:off x="413184" y="1228168"/>
            <a:ext cx="933617" cy="586110"/>
          </a:xfrm>
          <a:custGeom>
            <a:avLst/>
            <a:gdLst>
              <a:gd name="T0" fmla="*/ 323 w 323"/>
              <a:gd name="T1" fmla="*/ 82 h 203"/>
              <a:gd name="T2" fmla="*/ 0 w 323"/>
              <a:gd name="T3" fmla="*/ 0 h 203"/>
              <a:gd name="T4" fmla="*/ 0 w 323"/>
              <a:gd name="T5" fmla="*/ 133 h 203"/>
              <a:gd name="T6" fmla="*/ 282 w 323"/>
              <a:gd name="T7" fmla="*/ 203 h 203"/>
              <a:gd name="T8" fmla="*/ 323 w 323"/>
              <a:gd name="T9" fmla="*/ 82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" h="203">
                <a:moveTo>
                  <a:pt x="323" y="82"/>
                </a:moveTo>
                <a:cubicBezTo>
                  <a:pt x="221" y="42"/>
                  <a:pt x="113" y="14"/>
                  <a:pt x="0" y="0"/>
                </a:cubicBezTo>
                <a:cubicBezTo>
                  <a:pt x="0" y="133"/>
                  <a:pt x="0" y="133"/>
                  <a:pt x="0" y="133"/>
                </a:cubicBezTo>
                <a:cubicBezTo>
                  <a:pt x="97" y="144"/>
                  <a:pt x="191" y="168"/>
                  <a:pt x="282" y="203"/>
                </a:cubicBezTo>
                <a:lnTo>
                  <a:pt x="323" y="82"/>
                </a:lnTo>
                <a:close/>
              </a:path>
            </a:pathLst>
          </a:custGeom>
          <a:solidFill>
            <a:srgbClr val="CEF4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24" name="Freeform 28">
            <a:extLst>
              <a:ext uri="{FF2B5EF4-FFF2-40B4-BE49-F238E27FC236}">
                <a16:creationId xmlns:a16="http://schemas.microsoft.com/office/drawing/2014/main" xmlns="" id="{C4B17DFD-B3F7-F041-863F-C84DD59640E3}"/>
              </a:ext>
            </a:extLst>
          </p:cNvPr>
          <p:cNvSpPr>
            <a:spLocks/>
          </p:cNvSpPr>
          <p:nvPr/>
        </p:nvSpPr>
        <p:spPr bwMode="auto">
          <a:xfrm>
            <a:off x="1318658" y="1502257"/>
            <a:ext cx="921380" cy="753746"/>
          </a:xfrm>
          <a:custGeom>
            <a:avLst/>
            <a:gdLst>
              <a:gd name="T0" fmla="*/ 246 w 319"/>
              <a:gd name="T1" fmla="*/ 261 h 261"/>
              <a:gd name="T2" fmla="*/ 319 w 319"/>
              <a:gd name="T3" fmla="*/ 161 h 261"/>
              <a:gd name="T4" fmla="*/ 40 w 319"/>
              <a:gd name="T5" fmla="*/ 0 h 261"/>
              <a:gd name="T6" fmla="*/ 0 w 319"/>
              <a:gd name="T7" fmla="*/ 120 h 261"/>
              <a:gd name="T8" fmla="*/ 2 w 319"/>
              <a:gd name="T9" fmla="*/ 121 h 261"/>
              <a:gd name="T10" fmla="*/ 246 w 319"/>
              <a:gd name="T11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9" h="261">
                <a:moveTo>
                  <a:pt x="246" y="261"/>
                </a:moveTo>
                <a:cubicBezTo>
                  <a:pt x="319" y="161"/>
                  <a:pt x="319" y="161"/>
                  <a:pt x="319" y="161"/>
                </a:cubicBezTo>
                <a:cubicBezTo>
                  <a:pt x="234" y="97"/>
                  <a:pt x="140" y="42"/>
                  <a:pt x="40" y="0"/>
                </a:cubicBezTo>
                <a:cubicBezTo>
                  <a:pt x="0" y="120"/>
                  <a:pt x="0" y="120"/>
                  <a:pt x="0" y="120"/>
                </a:cubicBezTo>
                <a:cubicBezTo>
                  <a:pt x="1" y="120"/>
                  <a:pt x="2" y="121"/>
                  <a:pt x="2" y="121"/>
                </a:cubicBezTo>
                <a:cubicBezTo>
                  <a:pt x="90" y="158"/>
                  <a:pt x="171" y="204"/>
                  <a:pt x="246" y="261"/>
                </a:cubicBezTo>
                <a:close/>
              </a:path>
            </a:pathLst>
          </a:custGeom>
          <a:solidFill>
            <a:srgbClr val="CEF4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25" name="Freeform 29">
            <a:extLst>
              <a:ext uri="{FF2B5EF4-FFF2-40B4-BE49-F238E27FC236}">
                <a16:creationId xmlns:a16="http://schemas.microsoft.com/office/drawing/2014/main" xmlns="" id="{FE0FA5BB-5920-DA43-8FBC-7AB97F463AB2}"/>
              </a:ext>
            </a:extLst>
          </p:cNvPr>
          <p:cNvSpPr>
            <a:spLocks/>
          </p:cNvSpPr>
          <p:nvPr/>
        </p:nvSpPr>
        <p:spPr bwMode="auto">
          <a:xfrm>
            <a:off x="459195" y="1655563"/>
            <a:ext cx="797795" cy="528600"/>
          </a:xfrm>
          <a:custGeom>
            <a:avLst/>
            <a:gdLst>
              <a:gd name="T0" fmla="*/ 276 w 276"/>
              <a:gd name="T1" fmla="*/ 69 h 183"/>
              <a:gd name="T2" fmla="*/ 0 w 276"/>
              <a:gd name="T3" fmla="*/ 0 h 183"/>
              <a:gd name="T4" fmla="*/ 0 w 276"/>
              <a:gd name="T5" fmla="*/ 121 h 183"/>
              <a:gd name="T6" fmla="*/ 238 w 276"/>
              <a:gd name="T7" fmla="*/ 183 h 183"/>
              <a:gd name="T8" fmla="*/ 276 w 276"/>
              <a:gd name="T9" fmla="*/ 69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6" h="183">
                <a:moveTo>
                  <a:pt x="276" y="69"/>
                </a:moveTo>
                <a:cubicBezTo>
                  <a:pt x="189" y="35"/>
                  <a:pt x="97" y="12"/>
                  <a:pt x="0" y="0"/>
                </a:cubicBezTo>
                <a:cubicBezTo>
                  <a:pt x="0" y="121"/>
                  <a:pt x="0" y="121"/>
                  <a:pt x="0" y="121"/>
                </a:cubicBezTo>
                <a:cubicBezTo>
                  <a:pt x="82" y="132"/>
                  <a:pt x="161" y="153"/>
                  <a:pt x="238" y="183"/>
                </a:cubicBezTo>
                <a:lnTo>
                  <a:pt x="276" y="69"/>
                </a:lnTo>
                <a:close/>
              </a:path>
            </a:pathLst>
          </a:custGeom>
          <a:solidFill>
            <a:srgbClr val="B6A5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26" name="Freeform 30">
            <a:extLst>
              <a:ext uri="{FF2B5EF4-FFF2-40B4-BE49-F238E27FC236}">
                <a16:creationId xmlns:a16="http://schemas.microsoft.com/office/drawing/2014/main" xmlns="" id="{8A2C8AF5-2E10-DC47-B851-162EC1F2DF78}"/>
              </a:ext>
            </a:extLst>
          </p:cNvPr>
          <p:cNvSpPr>
            <a:spLocks/>
          </p:cNvSpPr>
          <p:nvPr/>
        </p:nvSpPr>
        <p:spPr bwMode="auto">
          <a:xfrm>
            <a:off x="1098407" y="1875459"/>
            <a:ext cx="199450" cy="367084"/>
          </a:xfrm>
          <a:custGeom>
            <a:avLst/>
            <a:gdLst>
              <a:gd name="T0" fmla="*/ 163 w 163"/>
              <a:gd name="T1" fmla="*/ 28 h 300"/>
              <a:gd name="T2" fmla="*/ 90 w 163"/>
              <a:gd name="T3" fmla="*/ 0 h 300"/>
              <a:gd name="T4" fmla="*/ 0 w 163"/>
              <a:gd name="T5" fmla="*/ 269 h 300"/>
              <a:gd name="T6" fmla="*/ 73 w 163"/>
              <a:gd name="T7" fmla="*/ 300 h 300"/>
              <a:gd name="T8" fmla="*/ 163 w 163"/>
              <a:gd name="T9" fmla="*/ 28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" h="300">
                <a:moveTo>
                  <a:pt x="163" y="28"/>
                </a:moveTo>
                <a:lnTo>
                  <a:pt x="90" y="0"/>
                </a:lnTo>
                <a:lnTo>
                  <a:pt x="0" y="269"/>
                </a:lnTo>
                <a:lnTo>
                  <a:pt x="73" y="300"/>
                </a:lnTo>
                <a:lnTo>
                  <a:pt x="163" y="28"/>
                </a:lnTo>
                <a:close/>
              </a:path>
            </a:pathLst>
          </a:custGeom>
          <a:solidFill>
            <a:srgbClr val="D4C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27" name="Freeform 31">
            <a:extLst>
              <a:ext uri="{FF2B5EF4-FFF2-40B4-BE49-F238E27FC236}">
                <a16:creationId xmlns:a16="http://schemas.microsoft.com/office/drawing/2014/main" xmlns="" id="{38D911D6-CA56-B540-94B9-53D716C25D86}"/>
              </a:ext>
            </a:extLst>
          </p:cNvPr>
          <p:cNvSpPr>
            <a:spLocks/>
          </p:cNvSpPr>
          <p:nvPr/>
        </p:nvSpPr>
        <p:spPr bwMode="auto">
          <a:xfrm>
            <a:off x="1187730" y="1909720"/>
            <a:ext cx="801467" cy="676658"/>
          </a:xfrm>
          <a:custGeom>
            <a:avLst/>
            <a:gdLst>
              <a:gd name="T0" fmla="*/ 277 w 277"/>
              <a:gd name="T1" fmla="*/ 138 h 234"/>
              <a:gd name="T2" fmla="*/ 38 w 277"/>
              <a:gd name="T3" fmla="*/ 0 h 234"/>
              <a:gd name="T4" fmla="*/ 0 w 277"/>
              <a:gd name="T5" fmla="*/ 115 h 234"/>
              <a:gd name="T6" fmla="*/ 206 w 277"/>
              <a:gd name="T7" fmla="*/ 234 h 234"/>
              <a:gd name="T8" fmla="*/ 277 w 277"/>
              <a:gd name="T9" fmla="*/ 138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7" h="234">
                <a:moveTo>
                  <a:pt x="277" y="138"/>
                </a:moveTo>
                <a:cubicBezTo>
                  <a:pt x="204" y="83"/>
                  <a:pt x="124" y="36"/>
                  <a:pt x="38" y="0"/>
                </a:cubicBezTo>
                <a:cubicBezTo>
                  <a:pt x="0" y="115"/>
                  <a:pt x="0" y="115"/>
                  <a:pt x="0" y="115"/>
                </a:cubicBezTo>
                <a:cubicBezTo>
                  <a:pt x="73" y="147"/>
                  <a:pt x="142" y="187"/>
                  <a:pt x="206" y="234"/>
                </a:cubicBezTo>
                <a:lnTo>
                  <a:pt x="277" y="138"/>
                </a:lnTo>
                <a:close/>
              </a:path>
            </a:pathLst>
          </a:custGeom>
          <a:solidFill>
            <a:srgbClr val="B6A5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xmlns="" id="{CAB24988-BE0C-6841-AC0B-94A63E713F1D}"/>
              </a:ext>
            </a:extLst>
          </p:cNvPr>
          <p:cNvSpPr>
            <a:spLocks/>
          </p:cNvSpPr>
          <p:nvPr/>
        </p:nvSpPr>
        <p:spPr bwMode="auto">
          <a:xfrm>
            <a:off x="407066" y="2092039"/>
            <a:ext cx="670540" cy="505352"/>
          </a:xfrm>
          <a:custGeom>
            <a:avLst/>
            <a:gdLst>
              <a:gd name="T0" fmla="*/ 232 w 232"/>
              <a:gd name="T1" fmla="*/ 60 h 175"/>
              <a:gd name="T2" fmla="*/ 1 w 232"/>
              <a:gd name="T3" fmla="*/ 0 h 175"/>
              <a:gd name="T4" fmla="*/ 0 w 232"/>
              <a:gd name="T5" fmla="*/ 122 h 175"/>
              <a:gd name="T6" fmla="*/ 194 w 232"/>
              <a:gd name="T7" fmla="*/ 175 h 175"/>
              <a:gd name="T8" fmla="*/ 232 w 232"/>
              <a:gd name="T9" fmla="*/ 60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2" h="175">
                <a:moveTo>
                  <a:pt x="232" y="60"/>
                </a:moveTo>
                <a:cubicBezTo>
                  <a:pt x="159" y="31"/>
                  <a:pt x="82" y="11"/>
                  <a:pt x="1" y="0"/>
                </a:cubicBezTo>
                <a:cubicBezTo>
                  <a:pt x="0" y="122"/>
                  <a:pt x="0" y="122"/>
                  <a:pt x="0" y="122"/>
                </a:cubicBezTo>
                <a:cubicBezTo>
                  <a:pt x="67" y="132"/>
                  <a:pt x="132" y="150"/>
                  <a:pt x="194" y="175"/>
                </a:cubicBezTo>
                <a:lnTo>
                  <a:pt x="232" y="60"/>
                </a:lnTo>
                <a:close/>
              </a:path>
            </a:pathLst>
          </a:cu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29" name="Freeform 33">
            <a:extLst>
              <a:ext uri="{FF2B5EF4-FFF2-40B4-BE49-F238E27FC236}">
                <a16:creationId xmlns:a16="http://schemas.microsoft.com/office/drawing/2014/main" xmlns="" id="{3C78102C-4359-FB4D-8866-335A1580C632}"/>
              </a:ext>
            </a:extLst>
          </p:cNvPr>
          <p:cNvSpPr>
            <a:spLocks/>
          </p:cNvSpPr>
          <p:nvPr/>
        </p:nvSpPr>
        <p:spPr bwMode="auto">
          <a:xfrm>
            <a:off x="968705" y="2265792"/>
            <a:ext cx="199450" cy="369531"/>
          </a:xfrm>
          <a:custGeom>
            <a:avLst/>
            <a:gdLst>
              <a:gd name="T0" fmla="*/ 0 w 163"/>
              <a:gd name="T1" fmla="*/ 271 h 302"/>
              <a:gd name="T2" fmla="*/ 71 w 163"/>
              <a:gd name="T3" fmla="*/ 302 h 302"/>
              <a:gd name="T4" fmla="*/ 163 w 163"/>
              <a:gd name="T5" fmla="*/ 30 h 302"/>
              <a:gd name="T6" fmla="*/ 89 w 163"/>
              <a:gd name="T7" fmla="*/ 0 h 302"/>
              <a:gd name="T8" fmla="*/ 0 w 163"/>
              <a:gd name="T9" fmla="*/ 271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" h="302">
                <a:moveTo>
                  <a:pt x="0" y="271"/>
                </a:moveTo>
                <a:lnTo>
                  <a:pt x="71" y="302"/>
                </a:lnTo>
                <a:lnTo>
                  <a:pt x="163" y="30"/>
                </a:lnTo>
                <a:lnTo>
                  <a:pt x="89" y="0"/>
                </a:lnTo>
                <a:lnTo>
                  <a:pt x="0" y="271"/>
                </a:lnTo>
                <a:close/>
              </a:path>
            </a:pathLst>
          </a:custGeom>
          <a:solidFill>
            <a:srgbClr val="BEBC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30" name="Freeform 34">
            <a:extLst>
              <a:ext uri="{FF2B5EF4-FFF2-40B4-BE49-F238E27FC236}">
                <a16:creationId xmlns:a16="http://schemas.microsoft.com/office/drawing/2014/main" xmlns="" id="{6F46F5D7-BCFF-9640-AAF8-30926906F796}"/>
              </a:ext>
            </a:extLst>
          </p:cNvPr>
          <p:cNvSpPr>
            <a:spLocks/>
          </p:cNvSpPr>
          <p:nvPr/>
        </p:nvSpPr>
        <p:spPr bwMode="auto">
          <a:xfrm>
            <a:off x="1055580" y="2302500"/>
            <a:ext cx="687671" cy="619148"/>
          </a:xfrm>
          <a:custGeom>
            <a:avLst/>
            <a:gdLst>
              <a:gd name="T0" fmla="*/ 238 w 238"/>
              <a:gd name="T1" fmla="*/ 117 h 214"/>
              <a:gd name="T2" fmla="*/ 39 w 238"/>
              <a:gd name="T3" fmla="*/ 0 h 214"/>
              <a:gd name="T4" fmla="*/ 0 w 238"/>
              <a:gd name="T5" fmla="*/ 115 h 214"/>
              <a:gd name="T6" fmla="*/ 166 w 238"/>
              <a:gd name="T7" fmla="*/ 214 h 214"/>
              <a:gd name="T8" fmla="*/ 238 w 238"/>
              <a:gd name="T9" fmla="*/ 117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8" h="214">
                <a:moveTo>
                  <a:pt x="238" y="117"/>
                </a:moveTo>
                <a:cubicBezTo>
                  <a:pt x="177" y="70"/>
                  <a:pt x="110" y="31"/>
                  <a:pt x="39" y="0"/>
                </a:cubicBezTo>
                <a:cubicBezTo>
                  <a:pt x="0" y="115"/>
                  <a:pt x="0" y="115"/>
                  <a:pt x="0" y="115"/>
                </a:cubicBezTo>
                <a:cubicBezTo>
                  <a:pt x="59" y="142"/>
                  <a:pt x="115" y="175"/>
                  <a:pt x="166" y="214"/>
                </a:cubicBezTo>
                <a:lnTo>
                  <a:pt x="238" y="117"/>
                </a:lnTo>
                <a:close/>
              </a:path>
            </a:pathLst>
          </a:cu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31" name="Freeform 35">
            <a:extLst>
              <a:ext uri="{FF2B5EF4-FFF2-40B4-BE49-F238E27FC236}">
                <a16:creationId xmlns:a16="http://schemas.microsoft.com/office/drawing/2014/main" xmlns="" id="{61065F8D-9B56-E240-A29E-C9F9A5FC06BD}"/>
              </a:ext>
            </a:extLst>
          </p:cNvPr>
          <p:cNvSpPr>
            <a:spLocks/>
          </p:cNvSpPr>
          <p:nvPr/>
        </p:nvSpPr>
        <p:spPr bwMode="auto">
          <a:xfrm>
            <a:off x="841448" y="2658571"/>
            <a:ext cx="193331" cy="354848"/>
          </a:xfrm>
          <a:custGeom>
            <a:avLst/>
            <a:gdLst>
              <a:gd name="T0" fmla="*/ 87 w 158"/>
              <a:gd name="T1" fmla="*/ 0 h 290"/>
              <a:gd name="T2" fmla="*/ 158 w 158"/>
              <a:gd name="T3" fmla="*/ 30 h 290"/>
              <a:gd name="T4" fmla="*/ 73 w 158"/>
              <a:gd name="T5" fmla="*/ 290 h 290"/>
              <a:gd name="T6" fmla="*/ 0 w 158"/>
              <a:gd name="T7" fmla="*/ 260 h 290"/>
              <a:gd name="T8" fmla="*/ 87 w 158"/>
              <a:gd name="T9" fmla="*/ 0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8" h="290">
                <a:moveTo>
                  <a:pt x="87" y="0"/>
                </a:moveTo>
                <a:lnTo>
                  <a:pt x="158" y="30"/>
                </a:lnTo>
                <a:lnTo>
                  <a:pt x="73" y="290"/>
                </a:lnTo>
                <a:lnTo>
                  <a:pt x="0" y="260"/>
                </a:lnTo>
                <a:lnTo>
                  <a:pt x="87" y="0"/>
                </a:lnTo>
                <a:close/>
              </a:path>
            </a:pathLst>
          </a:custGeom>
          <a:solidFill>
            <a:srgbClr val="D3E9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32" name="Freeform 36">
            <a:extLst>
              <a:ext uri="{FF2B5EF4-FFF2-40B4-BE49-F238E27FC236}">
                <a16:creationId xmlns:a16="http://schemas.microsoft.com/office/drawing/2014/main" xmlns="" id="{DAFF2AB5-FC1D-F04F-A2C2-54CA7160C375}"/>
              </a:ext>
            </a:extLst>
          </p:cNvPr>
          <p:cNvSpPr>
            <a:spLocks/>
          </p:cNvSpPr>
          <p:nvPr/>
        </p:nvSpPr>
        <p:spPr bwMode="auto">
          <a:xfrm>
            <a:off x="407067" y="2508068"/>
            <a:ext cx="540836" cy="468643"/>
          </a:xfrm>
          <a:custGeom>
            <a:avLst/>
            <a:gdLst>
              <a:gd name="T0" fmla="*/ 187 w 187"/>
              <a:gd name="T1" fmla="*/ 52 h 162"/>
              <a:gd name="T2" fmla="*/ 0 w 187"/>
              <a:gd name="T3" fmla="*/ 0 h 162"/>
              <a:gd name="T4" fmla="*/ 0 w 187"/>
              <a:gd name="T5" fmla="*/ 117 h 162"/>
              <a:gd name="T6" fmla="*/ 150 w 187"/>
              <a:gd name="T7" fmla="*/ 162 h 162"/>
              <a:gd name="T8" fmla="*/ 187 w 187"/>
              <a:gd name="T9" fmla="*/ 5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62">
                <a:moveTo>
                  <a:pt x="187" y="52"/>
                </a:moveTo>
                <a:cubicBezTo>
                  <a:pt x="128" y="28"/>
                  <a:pt x="65" y="10"/>
                  <a:pt x="0" y="0"/>
                </a:cubicBezTo>
                <a:cubicBezTo>
                  <a:pt x="0" y="117"/>
                  <a:pt x="0" y="117"/>
                  <a:pt x="0" y="117"/>
                </a:cubicBezTo>
                <a:cubicBezTo>
                  <a:pt x="52" y="126"/>
                  <a:pt x="102" y="141"/>
                  <a:pt x="150" y="162"/>
                </a:cubicBezTo>
                <a:lnTo>
                  <a:pt x="187" y="52"/>
                </a:lnTo>
                <a:close/>
              </a:path>
            </a:pathLst>
          </a:custGeom>
          <a:solidFill>
            <a:srgbClr val="BADF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33" name="Freeform 37">
            <a:extLst>
              <a:ext uri="{FF2B5EF4-FFF2-40B4-BE49-F238E27FC236}">
                <a16:creationId xmlns:a16="http://schemas.microsoft.com/office/drawing/2014/main" xmlns="" id="{EBEA6D4B-8242-D541-82CF-585EAA395791}"/>
              </a:ext>
            </a:extLst>
          </p:cNvPr>
          <p:cNvSpPr>
            <a:spLocks/>
          </p:cNvSpPr>
          <p:nvPr/>
        </p:nvSpPr>
        <p:spPr bwMode="auto">
          <a:xfrm>
            <a:off x="930772" y="2695280"/>
            <a:ext cx="566533" cy="544507"/>
          </a:xfrm>
          <a:custGeom>
            <a:avLst/>
            <a:gdLst>
              <a:gd name="T0" fmla="*/ 196 w 196"/>
              <a:gd name="T1" fmla="*/ 96 h 188"/>
              <a:gd name="T2" fmla="*/ 36 w 196"/>
              <a:gd name="T3" fmla="*/ 0 h 188"/>
              <a:gd name="T4" fmla="*/ 0 w 196"/>
              <a:gd name="T5" fmla="*/ 110 h 188"/>
              <a:gd name="T6" fmla="*/ 127 w 196"/>
              <a:gd name="T7" fmla="*/ 188 h 188"/>
              <a:gd name="T8" fmla="*/ 196 w 196"/>
              <a:gd name="T9" fmla="*/ 96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" h="188">
                <a:moveTo>
                  <a:pt x="196" y="96"/>
                </a:moveTo>
                <a:cubicBezTo>
                  <a:pt x="147" y="58"/>
                  <a:pt x="93" y="26"/>
                  <a:pt x="36" y="0"/>
                </a:cubicBezTo>
                <a:cubicBezTo>
                  <a:pt x="0" y="110"/>
                  <a:pt x="0" y="110"/>
                  <a:pt x="0" y="110"/>
                </a:cubicBezTo>
                <a:cubicBezTo>
                  <a:pt x="45" y="132"/>
                  <a:pt x="87" y="158"/>
                  <a:pt x="127" y="188"/>
                </a:cubicBezTo>
                <a:lnTo>
                  <a:pt x="196" y="96"/>
                </a:lnTo>
                <a:close/>
              </a:path>
            </a:pathLst>
          </a:custGeom>
          <a:solidFill>
            <a:srgbClr val="BADF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34" name="Freeform 38">
            <a:extLst>
              <a:ext uri="{FF2B5EF4-FFF2-40B4-BE49-F238E27FC236}">
                <a16:creationId xmlns:a16="http://schemas.microsoft.com/office/drawing/2014/main" xmlns="" id="{3007966A-2420-0045-BF0A-6BE3ADFF990A}"/>
              </a:ext>
            </a:extLst>
          </p:cNvPr>
          <p:cNvSpPr>
            <a:spLocks/>
          </p:cNvSpPr>
          <p:nvPr/>
        </p:nvSpPr>
        <p:spPr bwMode="auto">
          <a:xfrm>
            <a:off x="404619" y="2909412"/>
            <a:ext cx="416028" cy="419699"/>
          </a:xfrm>
          <a:custGeom>
            <a:avLst/>
            <a:gdLst>
              <a:gd name="T0" fmla="*/ 144 w 144"/>
              <a:gd name="T1" fmla="*/ 44 h 145"/>
              <a:gd name="T2" fmla="*/ 1 w 144"/>
              <a:gd name="T3" fmla="*/ 0 h 145"/>
              <a:gd name="T4" fmla="*/ 0 w 144"/>
              <a:gd name="T5" fmla="*/ 108 h 145"/>
              <a:gd name="T6" fmla="*/ 111 w 144"/>
              <a:gd name="T7" fmla="*/ 145 h 145"/>
              <a:gd name="T8" fmla="*/ 144 w 144"/>
              <a:gd name="T9" fmla="*/ 4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4" h="145">
                <a:moveTo>
                  <a:pt x="144" y="44"/>
                </a:moveTo>
                <a:cubicBezTo>
                  <a:pt x="99" y="25"/>
                  <a:pt x="51" y="10"/>
                  <a:pt x="1" y="0"/>
                </a:cubicBezTo>
                <a:cubicBezTo>
                  <a:pt x="0" y="108"/>
                  <a:pt x="0" y="108"/>
                  <a:pt x="0" y="108"/>
                </a:cubicBezTo>
                <a:cubicBezTo>
                  <a:pt x="38" y="117"/>
                  <a:pt x="75" y="129"/>
                  <a:pt x="111" y="145"/>
                </a:cubicBezTo>
                <a:lnTo>
                  <a:pt x="144" y="44"/>
                </a:lnTo>
                <a:close/>
              </a:path>
            </a:pathLst>
          </a:custGeom>
          <a:solidFill>
            <a:srgbClr val="D5AF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35" name="Freeform 39">
            <a:extLst>
              <a:ext uri="{FF2B5EF4-FFF2-40B4-BE49-F238E27FC236}">
                <a16:creationId xmlns:a16="http://schemas.microsoft.com/office/drawing/2014/main" xmlns="" id="{DF1FF078-2954-E04A-B2DF-8DBC6C11B2A0}"/>
              </a:ext>
            </a:extLst>
          </p:cNvPr>
          <p:cNvSpPr>
            <a:spLocks/>
          </p:cNvSpPr>
          <p:nvPr/>
        </p:nvSpPr>
        <p:spPr bwMode="auto">
          <a:xfrm>
            <a:off x="725205" y="3036667"/>
            <a:ext cx="182319" cy="332823"/>
          </a:xfrm>
          <a:custGeom>
            <a:avLst/>
            <a:gdLst>
              <a:gd name="T0" fmla="*/ 78 w 149"/>
              <a:gd name="T1" fmla="*/ 0 h 272"/>
              <a:gd name="T2" fmla="*/ 149 w 149"/>
              <a:gd name="T3" fmla="*/ 33 h 272"/>
              <a:gd name="T4" fmla="*/ 71 w 149"/>
              <a:gd name="T5" fmla="*/ 272 h 272"/>
              <a:gd name="T6" fmla="*/ 0 w 149"/>
              <a:gd name="T7" fmla="*/ 239 h 272"/>
              <a:gd name="T8" fmla="*/ 78 w 149"/>
              <a:gd name="T9" fmla="*/ 0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" h="272">
                <a:moveTo>
                  <a:pt x="78" y="0"/>
                </a:moveTo>
                <a:lnTo>
                  <a:pt x="149" y="33"/>
                </a:lnTo>
                <a:lnTo>
                  <a:pt x="71" y="272"/>
                </a:lnTo>
                <a:lnTo>
                  <a:pt x="0" y="239"/>
                </a:lnTo>
                <a:lnTo>
                  <a:pt x="78" y="0"/>
                </a:lnTo>
                <a:close/>
              </a:path>
            </a:pathLst>
          </a:custGeom>
          <a:solidFill>
            <a:srgbClr val="EDDA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36" name="Freeform 40">
            <a:extLst>
              <a:ext uri="{FF2B5EF4-FFF2-40B4-BE49-F238E27FC236}">
                <a16:creationId xmlns:a16="http://schemas.microsoft.com/office/drawing/2014/main" xmlns="" id="{5509B09E-5805-D748-BE8A-8659F4A52265}"/>
              </a:ext>
            </a:extLst>
          </p:cNvPr>
          <p:cNvSpPr>
            <a:spLocks/>
          </p:cNvSpPr>
          <p:nvPr/>
        </p:nvSpPr>
        <p:spPr bwMode="auto">
          <a:xfrm>
            <a:off x="812082" y="3077047"/>
            <a:ext cx="447842" cy="462526"/>
          </a:xfrm>
          <a:custGeom>
            <a:avLst/>
            <a:gdLst>
              <a:gd name="T0" fmla="*/ 155 w 155"/>
              <a:gd name="T1" fmla="*/ 75 h 160"/>
              <a:gd name="T2" fmla="*/ 33 w 155"/>
              <a:gd name="T3" fmla="*/ 0 h 160"/>
              <a:gd name="T4" fmla="*/ 0 w 155"/>
              <a:gd name="T5" fmla="*/ 101 h 160"/>
              <a:gd name="T6" fmla="*/ 91 w 155"/>
              <a:gd name="T7" fmla="*/ 160 h 160"/>
              <a:gd name="T8" fmla="*/ 155 w 155"/>
              <a:gd name="T9" fmla="*/ 75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5" h="160">
                <a:moveTo>
                  <a:pt x="155" y="75"/>
                </a:moveTo>
                <a:cubicBezTo>
                  <a:pt x="117" y="46"/>
                  <a:pt x="76" y="21"/>
                  <a:pt x="33" y="0"/>
                </a:cubicBezTo>
                <a:cubicBezTo>
                  <a:pt x="0" y="101"/>
                  <a:pt x="0" y="101"/>
                  <a:pt x="0" y="101"/>
                </a:cubicBezTo>
                <a:cubicBezTo>
                  <a:pt x="32" y="118"/>
                  <a:pt x="62" y="137"/>
                  <a:pt x="91" y="160"/>
                </a:cubicBezTo>
                <a:lnTo>
                  <a:pt x="155" y="75"/>
                </a:lnTo>
                <a:close/>
              </a:path>
            </a:pathLst>
          </a:custGeom>
          <a:solidFill>
            <a:srgbClr val="D5AF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37" name="Freeform 41">
            <a:extLst>
              <a:ext uri="{FF2B5EF4-FFF2-40B4-BE49-F238E27FC236}">
                <a16:creationId xmlns:a16="http://schemas.microsoft.com/office/drawing/2014/main" xmlns="" id="{EE1C0912-AC0B-0243-BD9F-81401DCE1830}"/>
              </a:ext>
            </a:extLst>
          </p:cNvPr>
          <p:cNvSpPr>
            <a:spLocks/>
          </p:cNvSpPr>
          <p:nvPr/>
        </p:nvSpPr>
        <p:spPr bwMode="auto">
          <a:xfrm>
            <a:off x="2104217" y="2024740"/>
            <a:ext cx="855305" cy="861423"/>
          </a:xfrm>
          <a:custGeom>
            <a:avLst/>
            <a:gdLst>
              <a:gd name="T0" fmla="*/ 195 w 296"/>
              <a:gd name="T1" fmla="*/ 298 h 298"/>
              <a:gd name="T2" fmla="*/ 296 w 296"/>
              <a:gd name="T3" fmla="*/ 226 h 298"/>
              <a:gd name="T4" fmla="*/ 73 w 296"/>
              <a:gd name="T5" fmla="*/ 0 h 298"/>
              <a:gd name="T6" fmla="*/ 0 w 296"/>
              <a:gd name="T7" fmla="*/ 100 h 298"/>
              <a:gd name="T8" fmla="*/ 94 w 296"/>
              <a:gd name="T9" fmla="*/ 184 h 298"/>
              <a:gd name="T10" fmla="*/ 195 w 296"/>
              <a:gd name="T11" fmla="*/ 298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6" h="298">
                <a:moveTo>
                  <a:pt x="195" y="298"/>
                </a:moveTo>
                <a:cubicBezTo>
                  <a:pt x="296" y="226"/>
                  <a:pt x="296" y="226"/>
                  <a:pt x="296" y="226"/>
                </a:cubicBezTo>
                <a:cubicBezTo>
                  <a:pt x="231" y="142"/>
                  <a:pt x="157" y="66"/>
                  <a:pt x="73" y="0"/>
                </a:cubicBezTo>
                <a:cubicBezTo>
                  <a:pt x="0" y="100"/>
                  <a:pt x="0" y="100"/>
                  <a:pt x="0" y="100"/>
                </a:cubicBezTo>
                <a:cubicBezTo>
                  <a:pt x="33" y="126"/>
                  <a:pt x="64" y="154"/>
                  <a:pt x="94" y="184"/>
                </a:cubicBezTo>
                <a:cubicBezTo>
                  <a:pt x="131" y="220"/>
                  <a:pt x="164" y="258"/>
                  <a:pt x="195" y="298"/>
                </a:cubicBezTo>
                <a:close/>
              </a:path>
            </a:pathLst>
          </a:custGeom>
          <a:solidFill>
            <a:srgbClr val="CEF4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38" name="Freeform 42">
            <a:extLst>
              <a:ext uri="{FF2B5EF4-FFF2-40B4-BE49-F238E27FC236}">
                <a16:creationId xmlns:a16="http://schemas.microsoft.com/office/drawing/2014/main" xmlns="" id="{E4AB3999-50CB-E84A-A4FF-1C48BCBFBA0F}"/>
              </a:ext>
            </a:extLst>
          </p:cNvPr>
          <p:cNvSpPr>
            <a:spLocks/>
          </p:cNvSpPr>
          <p:nvPr/>
        </p:nvSpPr>
        <p:spPr bwMode="auto">
          <a:xfrm>
            <a:off x="1855823" y="2366128"/>
            <a:ext cx="759864" cy="759863"/>
          </a:xfrm>
          <a:custGeom>
            <a:avLst/>
            <a:gdLst>
              <a:gd name="T0" fmla="*/ 164 w 263"/>
              <a:gd name="T1" fmla="*/ 263 h 263"/>
              <a:gd name="T2" fmla="*/ 263 w 263"/>
              <a:gd name="T3" fmla="*/ 193 h 263"/>
              <a:gd name="T4" fmla="*/ 72 w 263"/>
              <a:gd name="T5" fmla="*/ 0 h 263"/>
              <a:gd name="T6" fmla="*/ 0 w 263"/>
              <a:gd name="T7" fmla="*/ 97 h 263"/>
              <a:gd name="T8" fmla="*/ 78 w 263"/>
              <a:gd name="T9" fmla="*/ 166 h 263"/>
              <a:gd name="T10" fmla="*/ 164 w 263"/>
              <a:gd name="T11" fmla="*/ 263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3" h="263">
                <a:moveTo>
                  <a:pt x="164" y="263"/>
                </a:moveTo>
                <a:cubicBezTo>
                  <a:pt x="263" y="193"/>
                  <a:pt x="263" y="193"/>
                  <a:pt x="263" y="193"/>
                </a:cubicBezTo>
                <a:cubicBezTo>
                  <a:pt x="207" y="122"/>
                  <a:pt x="143" y="57"/>
                  <a:pt x="72" y="0"/>
                </a:cubicBezTo>
                <a:cubicBezTo>
                  <a:pt x="0" y="97"/>
                  <a:pt x="0" y="97"/>
                  <a:pt x="0" y="97"/>
                </a:cubicBezTo>
                <a:cubicBezTo>
                  <a:pt x="27" y="118"/>
                  <a:pt x="53" y="141"/>
                  <a:pt x="78" y="166"/>
                </a:cubicBezTo>
                <a:cubicBezTo>
                  <a:pt x="109" y="197"/>
                  <a:pt x="138" y="229"/>
                  <a:pt x="164" y="263"/>
                </a:cubicBezTo>
                <a:close/>
              </a:path>
            </a:pathLst>
          </a:custGeom>
          <a:solidFill>
            <a:srgbClr val="B6A5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39" name="Freeform 43">
            <a:extLst>
              <a:ext uri="{FF2B5EF4-FFF2-40B4-BE49-F238E27FC236}">
                <a16:creationId xmlns:a16="http://schemas.microsoft.com/office/drawing/2014/main" xmlns="" id="{B0F964AB-517D-9D43-9C6E-064BE75B77EE}"/>
              </a:ext>
            </a:extLst>
          </p:cNvPr>
          <p:cNvSpPr>
            <a:spLocks/>
          </p:cNvSpPr>
          <p:nvPr/>
        </p:nvSpPr>
        <p:spPr bwMode="auto">
          <a:xfrm>
            <a:off x="1609877" y="2698951"/>
            <a:ext cx="668093" cy="670539"/>
          </a:xfrm>
          <a:custGeom>
            <a:avLst/>
            <a:gdLst>
              <a:gd name="T0" fmla="*/ 132 w 231"/>
              <a:gd name="T1" fmla="*/ 232 h 232"/>
              <a:gd name="T2" fmla="*/ 231 w 231"/>
              <a:gd name="T3" fmla="*/ 162 h 232"/>
              <a:gd name="T4" fmla="*/ 72 w 231"/>
              <a:gd name="T5" fmla="*/ 0 h 232"/>
              <a:gd name="T6" fmla="*/ 0 w 231"/>
              <a:gd name="T7" fmla="*/ 97 h 232"/>
              <a:gd name="T8" fmla="*/ 61 w 231"/>
              <a:gd name="T9" fmla="*/ 152 h 232"/>
              <a:gd name="T10" fmla="*/ 132 w 231"/>
              <a:gd name="T11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1" h="232">
                <a:moveTo>
                  <a:pt x="132" y="232"/>
                </a:moveTo>
                <a:cubicBezTo>
                  <a:pt x="231" y="162"/>
                  <a:pt x="231" y="162"/>
                  <a:pt x="231" y="162"/>
                </a:cubicBezTo>
                <a:cubicBezTo>
                  <a:pt x="184" y="102"/>
                  <a:pt x="131" y="47"/>
                  <a:pt x="72" y="0"/>
                </a:cubicBezTo>
                <a:cubicBezTo>
                  <a:pt x="0" y="97"/>
                  <a:pt x="0" y="97"/>
                  <a:pt x="0" y="97"/>
                </a:cubicBezTo>
                <a:cubicBezTo>
                  <a:pt x="21" y="114"/>
                  <a:pt x="41" y="132"/>
                  <a:pt x="61" y="152"/>
                </a:cubicBezTo>
                <a:cubicBezTo>
                  <a:pt x="86" y="177"/>
                  <a:pt x="110" y="204"/>
                  <a:pt x="132" y="232"/>
                </a:cubicBezTo>
                <a:close/>
              </a:path>
            </a:pathLst>
          </a:cu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40" name="Freeform 44">
            <a:extLst>
              <a:ext uri="{FF2B5EF4-FFF2-40B4-BE49-F238E27FC236}">
                <a16:creationId xmlns:a16="http://schemas.microsoft.com/office/drawing/2014/main" xmlns="" id="{54842B0B-5E0D-EA40-9069-600BC58F20E8}"/>
              </a:ext>
            </a:extLst>
          </p:cNvPr>
          <p:cNvSpPr>
            <a:spLocks/>
          </p:cNvSpPr>
          <p:nvPr/>
        </p:nvSpPr>
        <p:spPr bwMode="auto">
          <a:xfrm>
            <a:off x="1370049" y="3030549"/>
            <a:ext cx="566533" cy="570203"/>
          </a:xfrm>
          <a:custGeom>
            <a:avLst/>
            <a:gdLst>
              <a:gd name="T0" fmla="*/ 102 w 196"/>
              <a:gd name="T1" fmla="*/ 197 h 197"/>
              <a:gd name="T2" fmla="*/ 196 w 196"/>
              <a:gd name="T3" fmla="*/ 130 h 197"/>
              <a:gd name="T4" fmla="*/ 69 w 196"/>
              <a:gd name="T5" fmla="*/ 0 h 197"/>
              <a:gd name="T6" fmla="*/ 0 w 196"/>
              <a:gd name="T7" fmla="*/ 93 h 197"/>
              <a:gd name="T8" fmla="*/ 45 w 196"/>
              <a:gd name="T9" fmla="*/ 134 h 197"/>
              <a:gd name="T10" fmla="*/ 102 w 196"/>
              <a:gd name="T11" fmla="*/ 197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" h="197">
                <a:moveTo>
                  <a:pt x="102" y="197"/>
                </a:moveTo>
                <a:cubicBezTo>
                  <a:pt x="196" y="130"/>
                  <a:pt x="196" y="130"/>
                  <a:pt x="196" y="130"/>
                </a:cubicBezTo>
                <a:cubicBezTo>
                  <a:pt x="159" y="82"/>
                  <a:pt x="116" y="39"/>
                  <a:pt x="69" y="0"/>
                </a:cubicBezTo>
                <a:cubicBezTo>
                  <a:pt x="0" y="93"/>
                  <a:pt x="0" y="93"/>
                  <a:pt x="0" y="93"/>
                </a:cubicBezTo>
                <a:cubicBezTo>
                  <a:pt x="16" y="106"/>
                  <a:pt x="31" y="119"/>
                  <a:pt x="45" y="134"/>
                </a:cubicBezTo>
                <a:cubicBezTo>
                  <a:pt x="65" y="154"/>
                  <a:pt x="84" y="175"/>
                  <a:pt x="102" y="197"/>
                </a:cubicBezTo>
                <a:close/>
              </a:path>
            </a:pathLst>
          </a:custGeom>
          <a:solidFill>
            <a:srgbClr val="BADF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41" name="Freeform 45">
            <a:extLst>
              <a:ext uri="{FF2B5EF4-FFF2-40B4-BE49-F238E27FC236}">
                <a16:creationId xmlns:a16="http://schemas.microsoft.com/office/drawing/2014/main" xmlns="" id="{FBA010C9-2C27-7441-87ED-13E67433A8BF}"/>
              </a:ext>
            </a:extLst>
          </p:cNvPr>
          <p:cNvSpPr>
            <a:spLocks/>
          </p:cNvSpPr>
          <p:nvPr/>
        </p:nvSpPr>
        <p:spPr bwMode="auto">
          <a:xfrm>
            <a:off x="1149799" y="3352359"/>
            <a:ext cx="462526" cy="464972"/>
          </a:xfrm>
          <a:custGeom>
            <a:avLst/>
            <a:gdLst>
              <a:gd name="T0" fmla="*/ 73 w 160"/>
              <a:gd name="T1" fmla="*/ 161 h 161"/>
              <a:gd name="T2" fmla="*/ 160 w 160"/>
              <a:gd name="T3" fmla="*/ 99 h 161"/>
              <a:gd name="T4" fmla="*/ 63 w 160"/>
              <a:gd name="T5" fmla="*/ 0 h 161"/>
              <a:gd name="T6" fmla="*/ 0 w 160"/>
              <a:gd name="T7" fmla="*/ 86 h 161"/>
              <a:gd name="T8" fmla="*/ 29 w 160"/>
              <a:gd name="T9" fmla="*/ 113 h 161"/>
              <a:gd name="T10" fmla="*/ 73 w 160"/>
              <a:gd name="T11" fmla="*/ 161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0" h="161">
                <a:moveTo>
                  <a:pt x="73" y="161"/>
                </a:moveTo>
                <a:cubicBezTo>
                  <a:pt x="160" y="99"/>
                  <a:pt x="160" y="99"/>
                  <a:pt x="160" y="99"/>
                </a:cubicBezTo>
                <a:cubicBezTo>
                  <a:pt x="131" y="63"/>
                  <a:pt x="99" y="30"/>
                  <a:pt x="63" y="0"/>
                </a:cubicBezTo>
                <a:cubicBezTo>
                  <a:pt x="0" y="86"/>
                  <a:pt x="0" y="86"/>
                  <a:pt x="0" y="86"/>
                </a:cubicBezTo>
                <a:cubicBezTo>
                  <a:pt x="10" y="94"/>
                  <a:pt x="19" y="103"/>
                  <a:pt x="29" y="113"/>
                </a:cubicBezTo>
                <a:cubicBezTo>
                  <a:pt x="44" y="128"/>
                  <a:pt x="59" y="144"/>
                  <a:pt x="73" y="161"/>
                </a:cubicBezTo>
                <a:close/>
              </a:path>
            </a:pathLst>
          </a:custGeom>
          <a:solidFill>
            <a:srgbClr val="D5AF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42" name="Freeform 46">
            <a:extLst>
              <a:ext uri="{FF2B5EF4-FFF2-40B4-BE49-F238E27FC236}">
                <a16:creationId xmlns:a16="http://schemas.microsoft.com/office/drawing/2014/main" xmlns="" id="{8F118945-C59D-D14E-BE40-A78F90071BEB}"/>
              </a:ext>
            </a:extLst>
          </p:cNvPr>
          <p:cNvSpPr>
            <a:spLocks/>
          </p:cNvSpPr>
          <p:nvPr/>
        </p:nvSpPr>
        <p:spPr bwMode="auto">
          <a:xfrm>
            <a:off x="2725811" y="2754013"/>
            <a:ext cx="740286" cy="915262"/>
          </a:xfrm>
          <a:custGeom>
            <a:avLst/>
            <a:gdLst>
              <a:gd name="T0" fmla="*/ 134 w 256"/>
              <a:gd name="T1" fmla="*/ 317 h 317"/>
              <a:gd name="T2" fmla="*/ 256 w 256"/>
              <a:gd name="T3" fmla="*/ 278 h 317"/>
              <a:gd name="T4" fmla="*/ 101 w 256"/>
              <a:gd name="T5" fmla="*/ 0 h 317"/>
              <a:gd name="T6" fmla="*/ 0 w 256"/>
              <a:gd name="T7" fmla="*/ 72 h 317"/>
              <a:gd name="T8" fmla="*/ 124 w 256"/>
              <a:gd name="T9" fmla="*/ 293 h 317"/>
              <a:gd name="T10" fmla="*/ 134 w 256"/>
              <a:gd name="T11" fmla="*/ 31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6" h="317">
                <a:moveTo>
                  <a:pt x="134" y="317"/>
                </a:moveTo>
                <a:cubicBezTo>
                  <a:pt x="256" y="278"/>
                  <a:pt x="256" y="278"/>
                  <a:pt x="256" y="278"/>
                </a:cubicBezTo>
                <a:cubicBezTo>
                  <a:pt x="216" y="179"/>
                  <a:pt x="163" y="86"/>
                  <a:pt x="101" y="0"/>
                </a:cubicBezTo>
                <a:cubicBezTo>
                  <a:pt x="0" y="72"/>
                  <a:pt x="0" y="72"/>
                  <a:pt x="0" y="72"/>
                </a:cubicBezTo>
                <a:cubicBezTo>
                  <a:pt x="49" y="141"/>
                  <a:pt x="91" y="215"/>
                  <a:pt x="124" y="293"/>
                </a:cubicBezTo>
                <a:cubicBezTo>
                  <a:pt x="128" y="301"/>
                  <a:pt x="131" y="309"/>
                  <a:pt x="134" y="317"/>
                </a:cubicBezTo>
                <a:close/>
              </a:path>
            </a:pathLst>
          </a:custGeom>
          <a:solidFill>
            <a:srgbClr val="CEF4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43" name="Freeform 47">
            <a:extLst>
              <a:ext uri="{FF2B5EF4-FFF2-40B4-BE49-F238E27FC236}">
                <a16:creationId xmlns:a16="http://schemas.microsoft.com/office/drawing/2014/main" xmlns="" id="{5066911F-730B-2247-8E9A-58981D6971A7}"/>
              </a:ext>
            </a:extLst>
          </p:cNvPr>
          <p:cNvSpPr>
            <a:spLocks/>
          </p:cNvSpPr>
          <p:nvPr/>
        </p:nvSpPr>
        <p:spPr bwMode="auto">
          <a:xfrm>
            <a:off x="3145510" y="3643579"/>
            <a:ext cx="568980" cy="914038"/>
          </a:xfrm>
          <a:custGeom>
            <a:avLst/>
            <a:gdLst>
              <a:gd name="T0" fmla="*/ 123 w 197"/>
              <a:gd name="T1" fmla="*/ 0 h 316"/>
              <a:gd name="T2" fmla="*/ 0 w 197"/>
              <a:gd name="T3" fmla="*/ 39 h 316"/>
              <a:gd name="T4" fmla="*/ 63 w 197"/>
              <a:gd name="T5" fmla="*/ 315 h 316"/>
              <a:gd name="T6" fmla="*/ 197 w 197"/>
              <a:gd name="T7" fmla="*/ 316 h 316"/>
              <a:gd name="T8" fmla="*/ 123 w 197"/>
              <a:gd name="T9" fmla="*/ 0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7" h="316">
                <a:moveTo>
                  <a:pt x="123" y="0"/>
                </a:moveTo>
                <a:cubicBezTo>
                  <a:pt x="0" y="39"/>
                  <a:pt x="0" y="39"/>
                  <a:pt x="0" y="39"/>
                </a:cubicBezTo>
                <a:cubicBezTo>
                  <a:pt x="33" y="128"/>
                  <a:pt x="54" y="221"/>
                  <a:pt x="63" y="315"/>
                </a:cubicBezTo>
                <a:cubicBezTo>
                  <a:pt x="197" y="316"/>
                  <a:pt x="197" y="316"/>
                  <a:pt x="197" y="316"/>
                </a:cubicBezTo>
                <a:cubicBezTo>
                  <a:pt x="186" y="206"/>
                  <a:pt x="160" y="100"/>
                  <a:pt x="123" y="0"/>
                </a:cubicBezTo>
                <a:close/>
              </a:path>
            </a:pathLst>
          </a:custGeom>
          <a:solidFill>
            <a:srgbClr val="CEF4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44" name="Freeform 48">
            <a:extLst>
              <a:ext uri="{FF2B5EF4-FFF2-40B4-BE49-F238E27FC236}">
                <a16:creationId xmlns:a16="http://schemas.microsoft.com/office/drawing/2014/main" xmlns="" id="{68EF59C0-81DC-6E41-A7B9-222F77782A09}"/>
              </a:ext>
            </a:extLst>
          </p:cNvPr>
          <p:cNvSpPr>
            <a:spLocks/>
          </p:cNvSpPr>
          <p:nvPr/>
        </p:nvSpPr>
        <p:spPr bwMode="auto">
          <a:xfrm>
            <a:off x="2749060" y="3776952"/>
            <a:ext cx="511470" cy="776993"/>
          </a:xfrm>
          <a:custGeom>
            <a:avLst/>
            <a:gdLst>
              <a:gd name="T0" fmla="*/ 0 w 177"/>
              <a:gd name="T1" fmla="*/ 37 h 269"/>
              <a:gd name="T2" fmla="*/ 55 w 177"/>
              <a:gd name="T3" fmla="*/ 269 h 269"/>
              <a:gd name="T4" fmla="*/ 177 w 177"/>
              <a:gd name="T5" fmla="*/ 269 h 269"/>
              <a:gd name="T6" fmla="*/ 116 w 177"/>
              <a:gd name="T7" fmla="*/ 0 h 269"/>
              <a:gd name="T8" fmla="*/ 0 w 177"/>
              <a:gd name="T9" fmla="*/ 37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7" h="269">
                <a:moveTo>
                  <a:pt x="0" y="37"/>
                </a:moveTo>
                <a:cubicBezTo>
                  <a:pt x="28" y="112"/>
                  <a:pt x="46" y="189"/>
                  <a:pt x="55" y="269"/>
                </a:cubicBezTo>
                <a:cubicBezTo>
                  <a:pt x="177" y="269"/>
                  <a:pt x="177" y="269"/>
                  <a:pt x="177" y="269"/>
                </a:cubicBezTo>
                <a:cubicBezTo>
                  <a:pt x="168" y="176"/>
                  <a:pt x="147" y="85"/>
                  <a:pt x="116" y="0"/>
                </a:cubicBezTo>
                <a:lnTo>
                  <a:pt x="0" y="37"/>
                </a:lnTo>
                <a:close/>
              </a:path>
            </a:pathLst>
          </a:custGeom>
          <a:solidFill>
            <a:srgbClr val="B6A5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45" name="Freeform 49">
            <a:extLst>
              <a:ext uri="{FF2B5EF4-FFF2-40B4-BE49-F238E27FC236}">
                <a16:creationId xmlns:a16="http://schemas.microsoft.com/office/drawing/2014/main" xmlns="" id="{8C3FD8E9-D74A-5E42-94B0-FE5215FA155F}"/>
              </a:ext>
            </a:extLst>
          </p:cNvPr>
          <p:cNvSpPr>
            <a:spLocks/>
          </p:cNvSpPr>
          <p:nvPr/>
        </p:nvSpPr>
        <p:spPr bwMode="auto">
          <a:xfrm>
            <a:off x="2350162" y="3900538"/>
            <a:ext cx="490670" cy="653408"/>
          </a:xfrm>
          <a:custGeom>
            <a:avLst/>
            <a:gdLst>
              <a:gd name="T0" fmla="*/ 0 w 170"/>
              <a:gd name="T1" fmla="*/ 37 h 226"/>
              <a:gd name="T2" fmla="*/ 47 w 170"/>
              <a:gd name="T3" fmla="*/ 225 h 226"/>
              <a:gd name="T4" fmla="*/ 170 w 170"/>
              <a:gd name="T5" fmla="*/ 226 h 226"/>
              <a:gd name="T6" fmla="*/ 117 w 170"/>
              <a:gd name="T7" fmla="*/ 0 h 226"/>
              <a:gd name="T8" fmla="*/ 0 w 170"/>
              <a:gd name="T9" fmla="*/ 37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0" h="226">
                <a:moveTo>
                  <a:pt x="0" y="37"/>
                </a:moveTo>
                <a:cubicBezTo>
                  <a:pt x="23" y="98"/>
                  <a:pt x="39" y="161"/>
                  <a:pt x="47" y="225"/>
                </a:cubicBezTo>
                <a:cubicBezTo>
                  <a:pt x="170" y="226"/>
                  <a:pt x="170" y="226"/>
                  <a:pt x="170" y="226"/>
                </a:cubicBezTo>
                <a:cubicBezTo>
                  <a:pt x="162" y="147"/>
                  <a:pt x="143" y="72"/>
                  <a:pt x="117" y="0"/>
                </a:cubicBezTo>
                <a:lnTo>
                  <a:pt x="0" y="37"/>
                </a:lnTo>
                <a:close/>
              </a:path>
            </a:pathLst>
          </a:cu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46" name="Freeform 50">
            <a:extLst>
              <a:ext uri="{FF2B5EF4-FFF2-40B4-BE49-F238E27FC236}">
                <a16:creationId xmlns:a16="http://schemas.microsoft.com/office/drawing/2014/main" xmlns="" id="{636E5079-6862-1942-83E4-D23F1B849339}"/>
              </a:ext>
            </a:extLst>
          </p:cNvPr>
          <p:cNvSpPr>
            <a:spLocks/>
          </p:cNvSpPr>
          <p:nvPr/>
        </p:nvSpPr>
        <p:spPr bwMode="auto">
          <a:xfrm>
            <a:off x="1968395" y="4027794"/>
            <a:ext cx="453961" cy="523706"/>
          </a:xfrm>
          <a:custGeom>
            <a:avLst/>
            <a:gdLst>
              <a:gd name="T0" fmla="*/ 0 w 157"/>
              <a:gd name="T1" fmla="*/ 35 h 181"/>
              <a:gd name="T2" fmla="*/ 39 w 157"/>
              <a:gd name="T3" fmla="*/ 181 h 181"/>
              <a:gd name="T4" fmla="*/ 157 w 157"/>
              <a:gd name="T5" fmla="*/ 181 h 181"/>
              <a:gd name="T6" fmla="*/ 111 w 157"/>
              <a:gd name="T7" fmla="*/ 0 h 181"/>
              <a:gd name="T8" fmla="*/ 0 w 157"/>
              <a:gd name="T9" fmla="*/ 35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7" h="181">
                <a:moveTo>
                  <a:pt x="0" y="35"/>
                </a:moveTo>
                <a:cubicBezTo>
                  <a:pt x="18" y="82"/>
                  <a:pt x="31" y="131"/>
                  <a:pt x="39" y="181"/>
                </a:cubicBezTo>
                <a:cubicBezTo>
                  <a:pt x="157" y="181"/>
                  <a:pt x="157" y="181"/>
                  <a:pt x="157" y="181"/>
                </a:cubicBezTo>
                <a:cubicBezTo>
                  <a:pt x="148" y="118"/>
                  <a:pt x="133" y="58"/>
                  <a:pt x="111" y="0"/>
                </a:cubicBezTo>
                <a:lnTo>
                  <a:pt x="0" y="35"/>
                </a:lnTo>
                <a:close/>
              </a:path>
            </a:pathLst>
          </a:custGeom>
          <a:solidFill>
            <a:srgbClr val="BADF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47" name="Freeform 51">
            <a:extLst>
              <a:ext uri="{FF2B5EF4-FFF2-40B4-BE49-F238E27FC236}">
                <a16:creationId xmlns:a16="http://schemas.microsoft.com/office/drawing/2014/main" xmlns="" id="{EE2F3B9D-680C-1548-83BA-B271A3993149}"/>
              </a:ext>
            </a:extLst>
          </p:cNvPr>
          <p:cNvSpPr>
            <a:spLocks/>
          </p:cNvSpPr>
          <p:nvPr/>
        </p:nvSpPr>
        <p:spPr bwMode="auto">
          <a:xfrm>
            <a:off x="1609877" y="4150155"/>
            <a:ext cx="405017" cy="401345"/>
          </a:xfrm>
          <a:custGeom>
            <a:avLst/>
            <a:gdLst>
              <a:gd name="T0" fmla="*/ 0 w 140"/>
              <a:gd name="T1" fmla="*/ 32 h 139"/>
              <a:gd name="T2" fmla="*/ 31 w 140"/>
              <a:gd name="T3" fmla="*/ 138 h 139"/>
              <a:gd name="T4" fmla="*/ 140 w 140"/>
              <a:gd name="T5" fmla="*/ 139 h 139"/>
              <a:gd name="T6" fmla="*/ 102 w 140"/>
              <a:gd name="T7" fmla="*/ 0 h 139"/>
              <a:gd name="T8" fmla="*/ 0 w 140"/>
              <a:gd name="T9" fmla="*/ 32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" h="139">
                <a:moveTo>
                  <a:pt x="0" y="32"/>
                </a:moveTo>
                <a:cubicBezTo>
                  <a:pt x="14" y="67"/>
                  <a:pt x="24" y="102"/>
                  <a:pt x="31" y="138"/>
                </a:cubicBezTo>
                <a:cubicBezTo>
                  <a:pt x="140" y="139"/>
                  <a:pt x="140" y="139"/>
                  <a:pt x="140" y="139"/>
                </a:cubicBezTo>
                <a:cubicBezTo>
                  <a:pt x="132" y="91"/>
                  <a:pt x="119" y="44"/>
                  <a:pt x="102" y="0"/>
                </a:cubicBezTo>
                <a:lnTo>
                  <a:pt x="0" y="32"/>
                </a:lnTo>
                <a:close/>
              </a:path>
            </a:pathLst>
          </a:custGeom>
          <a:solidFill>
            <a:srgbClr val="D5AF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48" name="Freeform 52">
            <a:extLst>
              <a:ext uri="{FF2B5EF4-FFF2-40B4-BE49-F238E27FC236}">
                <a16:creationId xmlns:a16="http://schemas.microsoft.com/office/drawing/2014/main" xmlns="" id="{5751958E-998A-0046-95DD-58AD4A8145FC}"/>
              </a:ext>
            </a:extLst>
          </p:cNvPr>
          <p:cNvSpPr>
            <a:spLocks/>
          </p:cNvSpPr>
          <p:nvPr/>
        </p:nvSpPr>
        <p:spPr bwMode="auto">
          <a:xfrm>
            <a:off x="2029576" y="1967231"/>
            <a:ext cx="286325" cy="347506"/>
          </a:xfrm>
          <a:custGeom>
            <a:avLst/>
            <a:gdLst>
              <a:gd name="T0" fmla="*/ 172 w 234"/>
              <a:gd name="T1" fmla="*/ 0 h 284"/>
              <a:gd name="T2" fmla="*/ 234 w 234"/>
              <a:gd name="T3" fmla="*/ 47 h 284"/>
              <a:gd name="T4" fmla="*/ 61 w 234"/>
              <a:gd name="T5" fmla="*/ 284 h 284"/>
              <a:gd name="T6" fmla="*/ 0 w 234"/>
              <a:gd name="T7" fmla="*/ 236 h 284"/>
              <a:gd name="T8" fmla="*/ 172 w 234"/>
              <a:gd name="T9" fmla="*/ 0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4" h="284">
                <a:moveTo>
                  <a:pt x="172" y="0"/>
                </a:moveTo>
                <a:lnTo>
                  <a:pt x="234" y="47"/>
                </a:lnTo>
                <a:lnTo>
                  <a:pt x="61" y="284"/>
                </a:lnTo>
                <a:lnTo>
                  <a:pt x="0" y="236"/>
                </a:lnTo>
                <a:lnTo>
                  <a:pt x="172" y="0"/>
                </a:lnTo>
                <a:close/>
              </a:path>
            </a:pathLst>
          </a:custGeom>
          <a:solidFill>
            <a:srgbClr val="CEF4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49" name="Freeform 53">
            <a:extLst>
              <a:ext uri="{FF2B5EF4-FFF2-40B4-BE49-F238E27FC236}">
                <a16:creationId xmlns:a16="http://schemas.microsoft.com/office/drawing/2014/main" xmlns="" id="{B10BEAEB-E23B-634E-A5F5-D713C4302626}"/>
              </a:ext>
            </a:extLst>
          </p:cNvPr>
          <p:cNvSpPr>
            <a:spLocks/>
          </p:cNvSpPr>
          <p:nvPr/>
        </p:nvSpPr>
        <p:spPr bwMode="auto">
          <a:xfrm>
            <a:off x="2668302" y="2678149"/>
            <a:ext cx="349953" cy="283878"/>
          </a:xfrm>
          <a:custGeom>
            <a:avLst/>
            <a:gdLst>
              <a:gd name="T0" fmla="*/ 0 w 286"/>
              <a:gd name="T1" fmla="*/ 170 h 232"/>
              <a:gd name="T2" fmla="*/ 47 w 286"/>
              <a:gd name="T3" fmla="*/ 232 h 232"/>
              <a:gd name="T4" fmla="*/ 286 w 286"/>
              <a:gd name="T5" fmla="*/ 62 h 232"/>
              <a:gd name="T6" fmla="*/ 238 w 286"/>
              <a:gd name="T7" fmla="*/ 0 h 232"/>
              <a:gd name="T8" fmla="*/ 0 w 286"/>
              <a:gd name="T9" fmla="*/ 17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6" h="232">
                <a:moveTo>
                  <a:pt x="0" y="170"/>
                </a:moveTo>
                <a:lnTo>
                  <a:pt x="47" y="232"/>
                </a:lnTo>
                <a:lnTo>
                  <a:pt x="286" y="62"/>
                </a:lnTo>
                <a:lnTo>
                  <a:pt x="238" y="0"/>
                </a:lnTo>
                <a:lnTo>
                  <a:pt x="0" y="170"/>
                </a:lnTo>
                <a:close/>
              </a:path>
            </a:pathLst>
          </a:custGeom>
          <a:solidFill>
            <a:srgbClr val="BBC4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50" name="Freeform 54">
            <a:extLst>
              <a:ext uri="{FF2B5EF4-FFF2-40B4-BE49-F238E27FC236}">
                <a16:creationId xmlns:a16="http://schemas.microsoft.com/office/drawing/2014/main" xmlns="" id="{CB2DE13C-FB60-A242-9F8B-76C45A3402C1}"/>
              </a:ext>
            </a:extLst>
          </p:cNvPr>
          <p:cNvSpPr>
            <a:spLocks/>
          </p:cNvSpPr>
          <p:nvPr/>
        </p:nvSpPr>
        <p:spPr bwMode="auto">
          <a:xfrm>
            <a:off x="3113696" y="3556703"/>
            <a:ext cx="386661" cy="199448"/>
          </a:xfrm>
          <a:custGeom>
            <a:avLst/>
            <a:gdLst>
              <a:gd name="T0" fmla="*/ 288 w 316"/>
              <a:gd name="T1" fmla="*/ 0 h 163"/>
              <a:gd name="T2" fmla="*/ 316 w 316"/>
              <a:gd name="T3" fmla="*/ 71 h 163"/>
              <a:gd name="T4" fmla="*/ 26 w 316"/>
              <a:gd name="T5" fmla="*/ 163 h 163"/>
              <a:gd name="T6" fmla="*/ 0 w 316"/>
              <a:gd name="T7" fmla="*/ 92 h 163"/>
              <a:gd name="T8" fmla="*/ 288 w 316"/>
              <a:gd name="T9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" h="163">
                <a:moveTo>
                  <a:pt x="288" y="0"/>
                </a:moveTo>
                <a:lnTo>
                  <a:pt x="316" y="71"/>
                </a:lnTo>
                <a:lnTo>
                  <a:pt x="26" y="163"/>
                </a:lnTo>
                <a:lnTo>
                  <a:pt x="0" y="92"/>
                </a:lnTo>
                <a:lnTo>
                  <a:pt x="288" y="0"/>
                </a:lnTo>
                <a:close/>
              </a:path>
            </a:pathLst>
          </a:custGeom>
          <a:solidFill>
            <a:srgbClr val="CEF4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51" name="Freeform 55">
            <a:extLst>
              <a:ext uri="{FF2B5EF4-FFF2-40B4-BE49-F238E27FC236}">
                <a16:creationId xmlns:a16="http://schemas.microsoft.com/office/drawing/2014/main" xmlns="" id="{C98E3C00-B5DE-0749-83D8-380EC08E536D}"/>
              </a:ext>
            </a:extLst>
          </p:cNvPr>
          <p:cNvSpPr>
            <a:spLocks/>
          </p:cNvSpPr>
          <p:nvPr/>
        </p:nvSpPr>
        <p:spPr bwMode="auto">
          <a:xfrm>
            <a:off x="2714799" y="3687629"/>
            <a:ext cx="369531" cy="195779"/>
          </a:xfrm>
          <a:custGeom>
            <a:avLst/>
            <a:gdLst>
              <a:gd name="T0" fmla="*/ 0 w 302"/>
              <a:gd name="T1" fmla="*/ 87 h 160"/>
              <a:gd name="T2" fmla="*/ 28 w 302"/>
              <a:gd name="T3" fmla="*/ 160 h 160"/>
              <a:gd name="T4" fmla="*/ 302 w 302"/>
              <a:gd name="T5" fmla="*/ 73 h 160"/>
              <a:gd name="T6" fmla="*/ 274 w 302"/>
              <a:gd name="T7" fmla="*/ 0 h 160"/>
              <a:gd name="T8" fmla="*/ 0 w 302"/>
              <a:gd name="T9" fmla="*/ 87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" h="160">
                <a:moveTo>
                  <a:pt x="0" y="87"/>
                </a:moveTo>
                <a:lnTo>
                  <a:pt x="28" y="160"/>
                </a:lnTo>
                <a:lnTo>
                  <a:pt x="302" y="73"/>
                </a:lnTo>
                <a:lnTo>
                  <a:pt x="274" y="0"/>
                </a:lnTo>
                <a:lnTo>
                  <a:pt x="0" y="87"/>
                </a:lnTo>
                <a:close/>
              </a:path>
            </a:pathLst>
          </a:custGeom>
          <a:solidFill>
            <a:srgbClr val="D4C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52" name="Freeform 56">
            <a:extLst>
              <a:ext uri="{FF2B5EF4-FFF2-40B4-BE49-F238E27FC236}">
                <a16:creationId xmlns:a16="http://schemas.microsoft.com/office/drawing/2014/main" xmlns="" id="{27DD1B87-D4D3-CF44-95A4-8023E4237BA6}"/>
              </a:ext>
            </a:extLst>
          </p:cNvPr>
          <p:cNvSpPr>
            <a:spLocks/>
          </p:cNvSpPr>
          <p:nvPr/>
        </p:nvSpPr>
        <p:spPr bwMode="auto">
          <a:xfrm>
            <a:off x="2315902" y="3814884"/>
            <a:ext cx="371978" cy="193331"/>
          </a:xfrm>
          <a:custGeom>
            <a:avLst/>
            <a:gdLst>
              <a:gd name="T0" fmla="*/ 0 w 304"/>
              <a:gd name="T1" fmla="*/ 87 h 158"/>
              <a:gd name="T2" fmla="*/ 2 w 304"/>
              <a:gd name="T3" fmla="*/ 89 h 158"/>
              <a:gd name="T4" fmla="*/ 28 w 304"/>
              <a:gd name="T5" fmla="*/ 158 h 158"/>
              <a:gd name="T6" fmla="*/ 304 w 304"/>
              <a:gd name="T7" fmla="*/ 70 h 158"/>
              <a:gd name="T8" fmla="*/ 276 w 304"/>
              <a:gd name="T9" fmla="*/ 0 h 158"/>
              <a:gd name="T10" fmla="*/ 0 w 304"/>
              <a:gd name="T11" fmla="*/ 87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4" h="158">
                <a:moveTo>
                  <a:pt x="0" y="87"/>
                </a:moveTo>
                <a:lnTo>
                  <a:pt x="2" y="89"/>
                </a:lnTo>
                <a:lnTo>
                  <a:pt x="28" y="158"/>
                </a:lnTo>
                <a:lnTo>
                  <a:pt x="304" y="70"/>
                </a:lnTo>
                <a:lnTo>
                  <a:pt x="276" y="0"/>
                </a:lnTo>
                <a:lnTo>
                  <a:pt x="0" y="87"/>
                </a:lnTo>
                <a:close/>
              </a:path>
            </a:pathLst>
          </a:custGeom>
          <a:solidFill>
            <a:srgbClr val="BEBC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53" name="Freeform 57">
            <a:extLst>
              <a:ext uri="{FF2B5EF4-FFF2-40B4-BE49-F238E27FC236}">
                <a16:creationId xmlns:a16="http://schemas.microsoft.com/office/drawing/2014/main" xmlns="" id="{848FFA7A-FB66-8D48-BD95-9D267870695E}"/>
              </a:ext>
            </a:extLst>
          </p:cNvPr>
          <p:cNvSpPr>
            <a:spLocks/>
          </p:cNvSpPr>
          <p:nvPr/>
        </p:nvSpPr>
        <p:spPr bwMode="auto">
          <a:xfrm>
            <a:off x="1930464" y="3942140"/>
            <a:ext cx="358519" cy="187213"/>
          </a:xfrm>
          <a:custGeom>
            <a:avLst/>
            <a:gdLst>
              <a:gd name="T0" fmla="*/ 0 w 293"/>
              <a:gd name="T1" fmla="*/ 82 h 153"/>
              <a:gd name="T2" fmla="*/ 31 w 293"/>
              <a:gd name="T3" fmla="*/ 153 h 153"/>
              <a:gd name="T4" fmla="*/ 293 w 293"/>
              <a:gd name="T5" fmla="*/ 70 h 153"/>
              <a:gd name="T6" fmla="*/ 265 w 293"/>
              <a:gd name="T7" fmla="*/ 0 h 153"/>
              <a:gd name="T8" fmla="*/ 0 w 293"/>
              <a:gd name="T9" fmla="*/ 82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3" h="153">
                <a:moveTo>
                  <a:pt x="0" y="82"/>
                </a:moveTo>
                <a:lnTo>
                  <a:pt x="31" y="153"/>
                </a:lnTo>
                <a:lnTo>
                  <a:pt x="293" y="70"/>
                </a:lnTo>
                <a:lnTo>
                  <a:pt x="265" y="0"/>
                </a:lnTo>
                <a:lnTo>
                  <a:pt x="0" y="82"/>
                </a:lnTo>
                <a:close/>
              </a:path>
            </a:pathLst>
          </a:custGeom>
          <a:solidFill>
            <a:srgbClr val="D3E9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54" name="Freeform 58">
            <a:extLst>
              <a:ext uri="{FF2B5EF4-FFF2-40B4-BE49-F238E27FC236}">
                <a16:creationId xmlns:a16="http://schemas.microsoft.com/office/drawing/2014/main" xmlns="" id="{D9ED7121-A2B3-624A-9032-143E85DD58CC}"/>
              </a:ext>
            </a:extLst>
          </p:cNvPr>
          <p:cNvSpPr>
            <a:spLocks/>
          </p:cNvSpPr>
          <p:nvPr/>
        </p:nvSpPr>
        <p:spPr bwMode="auto">
          <a:xfrm>
            <a:off x="1571944" y="4063278"/>
            <a:ext cx="332823" cy="178648"/>
          </a:xfrm>
          <a:custGeom>
            <a:avLst/>
            <a:gdLst>
              <a:gd name="T0" fmla="*/ 0 w 272"/>
              <a:gd name="T1" fmla="*/ 78 h 146"/>
              <a:gd name="T2" fmla="*/ 31 w 272"/>
              <a:gd name="T3" fmla="*/ 146 h 146"/>
              <a:gd name="T4" fmla="*/ 272 w 272"/>
              <a:gd name="T5" fmla="*/ 71 h 146"/>
              <a:gd name="T6" fmla="*/ 244 w 272"/>
              <a:gd name="T7" fmla="*/ 0 h 146"/>
              <a:gd name="T8" fmla="*/ 0 w 272"/>
              <a:gd name="T9" fmla="*/ 78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2" h="146">
                <a:moveTo>
                  <a:pt x="0" y="78"/>
                </a:moveTo>
                <a:lnTo>
                  <a:pt x="31" y="146"/>
                </a:lnTo>
                <a:lnTo>
                  <a:pt x="272" y="71"/>
                </a:lnTo>
                <a:lnTo>
                  <a:pt x="244" y="0"/>
                </a:lnTo>
                <a:lnTo>
                  <a:pt x="0" y="78"/>
                </a:lnTo>
                <a:close/>
              </a:path>
            </a:pathLst>
          </a:custGeom>
          <a:solidFill>
            <a:srgbClr val="EDDA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55" name="Freeform 59">
            <a:extLst>
              <a:ext uri="{FF2B5EF4-FFF2-40B4-BE49-F238E27FC236}">
                <a16:creationId xmlns:a16="http://schemas.microsoft.com/office/drawing/2014/main" xmlns="" id="{A0F4D987-369C-8244-A229-BB1E2A67F6F0}"/>
              </a:ext>
            </a:extLst>
          </p:cNvPr>
          <p:cNvSpPr>
            <a:spLocks/>
          </p:cNvSpPr>
          <p:nvPr/>
        </p:nvSpPr>
        <p:spPr bwMode="auto">
          <a:xfrm>
            <a:off x="1361484" y="3638685"/>
            <a:ext cx="305903" cy="253287"/>
          </a:xfrm>
          <a:custGeom>
            <a:avLst/>
            <a:gdLst>
              <a:gd name="T0" fmla="*/ 0 w 250"/>
              <a:gd name="T1" fmla="*/ 146 h 207"/>
              <a:gd name="T2" fmla="*/ 45 w 250"/>
              <a:gd name="T3" fmla="*/ 207 h 207"/>
              <a:gd name="T4" fmla="*/ 250 w 250"/>
              <a:gd name="T5" fmla="*/ 61 h 207"/>
              <a:gd name="T6" fmla="*/ 205 w 250"/>
              <a:gd name="T7" fmla="*/ 0 h 207"/>
              <a:gd name="T8" fmla="*/ 0 w 250"/>
              <a:gd name="T9" fmla="*/ 146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0" h="207">
                <a:moveTo>
                  <a:pt x="0" y="146"/>
                </a:moveTo>
                <a:lnTo>
                  <a:pt x="45" y="207"/>
                </a:lnTo>
                <a:lnTo>
                  <a:pt x="250" y="61"/>
                </a:lnTo>
                <a:lnTo>
                  <a:pt x="205" y="0"/>
                </a:lnTo>
                <a:lnTo>
                  <a:pt x="0" y="146"/>
                </a:lnTo>
                <a:close/>
              </a:path>
            </a:pathLst>
          </a:custGeom>
          <a:solidFill>
            <a:srgbClr val="EDDA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56" name="Freeform 60">
            <a:extLst>
              <a:ext uri="{FF2B5EF4-FFF2-40B4-BE49-F238E27FC236}">
                <a16:creationId xmlns:a16="http://schemas.microsoft.com/office/drawing/2014/main" xmlns="" id="{EC8A8DC9-0F45-9545-85AE-74B14755C358}"/>
              </a:ext>
            </a:extLst>
          </p:cNvPr>
          <p:cNvSpPr>
            <a:spLocks/>
          </p:cNvSpPr>
          <p:nvPr/>
        </p:nvSpPr>
        <p:spPr bwMode="auto">
          <a:xfrm>
            <a:off x="1664938" y="3407421"/>
            <a:ext cx="329153" cy="267971"/>
          </a:xfrm>
          <a:custGeom>
            <a:avLst/>
            <a:gdLst>
              <a:gd name="T0" fmla="*/ 0 w 269"/>
              <a:gd name="T1" fmla="*/ 158 h 219"/>
              <a:gd name="T2" fmla="*/ 47 w 269"/>
              <a:gd name="T3" fmla="*/ 219 h 219"/>
              <a:gd name="T4" fmla="*/ 269 w 269"/>
              <a:gd name="T5" fmla="*/ 61 h 219"/>
              <a:gd name="T6" fmla="*/ 222 w 269"/>
              <a:gd name="T7" fmla="*/ 0 h 219"/>
              <a:gd name="T8" fmla="*/ 0 w 269"/>
              <a:gd name="T9" fmla="*/ 158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9" h="219">
                <a:moveTo>
                  <a:pt x="0" y="158"/>
                </a:moveTo>
                <a:lnTo>
                  <a:pt x="47" y="219"/>
                </a:lnTo>
                <a:lnTo>
                  <a:pt x="269" y="61"/>
                </a:lnTo>
                <a:lnTo>
                  <a:pt x="222" y="0"/>
                </a:lnTo>
                <a:lnTo>
                  <a:pt x="0" y="158"/>
                </a:lnTo>
                <a:close/>
              </a:path>
            </a:pathLst>
          </a:custGeom>
          <a:solidFill>
            <a:srgbClr val="D3E9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57" name="Freeform 61">
            <a:extLst>
              <a:ext uri="{FF2B5EF4-FFF2-40B4-BE49-F238E27FC236}">
                <a16:creationId xmlns:a16="http://schemas.microsoft.com/office/drawing/2014/main" xmlns="" id="{BDEAB0EC-56BA-E046-92AE-82BF92541747}"/>
              </a:ext>
            </a:extLst>
          </p:cNvPr>
          <p:cNvSpPr>
            <a:spLocks/>
          </p:cNvSpPr>
          <p:nvPr/>
        </p:nvSpPr>
        <p:spPr bwMode="auto">
          <a:xfrm>
            <a:off x="1991644" y="3166370"/>
            <a:ext cx="341389" cy="277760"/>
          </a:xfrm>
          <a:custGeom>
            <a:avLst/>
            <a:gdLst>
              <a:gd name="T0" fmla="*/ 0 w 279"/>
              <a:gd name="T1" fmla="*/ 166 h 227"/>
              <a:gd name="T2" fmla="*/ 45 w 279"/>
              <a:gd name="T3" fmla="*/ 227 h 227"/>
              <a:gd name="T4" fmla="*/ 279 w 279"/>
              <a:gd name="T5" fmla="*/ 62 h 227"/>
              <a:gd name="T6" fmla="*/ 234 w 279"/>
              <a:gd name="T7" fmla="*/ 0 h 227"/>
              <a:gd name="T8" fmla="*/ 0 w 279"/>
              <a:gd name="T9" fmla="*/ 166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9" h="227">
                <a:moveTo>
                  <a:pt x="0" y="166"/>
                </a:moveTo>
                <a:lnTo>
                  <a:pt x="45" y="227"/>
                </a:lnTo>
                <a:lnTo>
                  <a:pt x="279" y="62"/>
                </a:lnTo>
                <a:lnTo>
                  <a:pt x="234" y="0"/>
                </a:lnTo>
                <a:lnTo>
                  <a:pt x="0" y="166"/>
                </a:lnTo>
                <a:close/>
              </a:path>
            </a:pathLst>
          </a:custGeom>
          <a:solidFill>
            <a:srgbClr val="BEBC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58" name="Freeform 62">
            <a:extLst>
              <a:ext uri="{FF2B5EF4-FFF2-40B4-BE49-F238E27FC236}">
                <a16:creationId xmlns:a16="http://schemas.microsoft.com/office/drawing/2014/main" xmlns="" id="{4CDF6614-2DA4-EF4A-8A7A-EE7E364731AF}"/>
              </a:ext>
            </a:extLst>
          </p:cNvPr>
          <p:cNvSpPr>
            <a:spLocks/>
          </p:cNvSpPr>
          <p:nvPr/>
        </p:nvSpPr>
        <p:spPr bwMode="auto">
          <a:xfrm>
            <a:off x="2329361" y="2924096"/>
            <a:ext cx="341389" cy="280207"/>
          </a:xfrm>
          <a:custGeom>
            <a:avLst/>
            <a:gdLst>
              <a:gd name="T0" fmla="*/ 0 w 279"/>
              <a:gd name="T1" fmla="*/ 165 h 229"/>
              <a:gd name="T2" fmla="*/ 48 w 279"/>
              <a:gd name="T3" fmla="*/ 229 h 229"/>
              <a:gd name="T4" fmla="*/ 279 w 279"/>
              <a:gd name="T5" fmla="*/ 64 h 229"/>
              <a:gd name="T6" fmla="*/ 234 w 279"/>
              <a:gd name="T7" fmla="*/ 0 h 229"/>
              <a:gd name="T8" fmla="*/ 0 w 279"/>
              <a:gd name="T9" fmla="*/ 165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9" h="229">
                <a:moveTo>
                  <a:pt x="0" y="165"/>
                </a:moveTo>
                <a:lnTo>
                  <a:pt x="48" y="229"/>
                </a:lnTo>
                <a:lnTo>
                  <a:pt x="279" y="64"/>
                </a:lnTo>
                <a:lnTo>
                  <a:pt x="234" y="0"/>
                </a:lnTo>
                <a:lnTo>
                  <a:pt x="0" y="165"/>
                </a:lnTo>
                <a:close/>
              </a:path>
            </a:pathLst>
          </a:custGeom>
          <a:solidFill>
            <a:srgbClr val="D4C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59" name="Freeform 63">
            <a:extLst>
              <a:ext uri="{FF2B5EF4-FFF2-40B4-BE49-F238E27FC236}">
                <a16:creationId xmlns:a16="http://schemas.microsoft.com/office/drawing/2014/main" xmlns="" id="{7BC8C667-BF99-EB4A-A60B-85502A148816}"/>
              </a:ext>
            </a:extLst>
          </p:cNvPr>
          <p:cNvSpPr>
            <a:spLocks/>
          </p:cNvSpPr>
          <p:nvPr/>
        </p:nvSpPr>
        <p:spPr bwMode="auto">
          <a:xfrm>
            <a:off x="1783630" y="2308619"/>
            <a:ext cx="280208" cy="337717"/>
          </a:xfrm>
          <a:custGeom>
            <a:avLst/>
            <a:gdLst>
              <a:gd name="T0" fmla="*/ 168 w 229"/>
              <a:gd name="T1" fmla="*/ 0 h 276"/>
              <a:gd name="T2" fmla="*/ 229 w 229"/>
              <a:gd name="T3" fmla="*/ 47 h 276"/>
              <a:gd name="T4" fmla="*/ 59 w 229"/>
              <a:gd name="T5" fmla="*/ 276 h 276"/>
              <a:gd name="T6" fmla="*/ 0 w 229"/>
              <a:gd name="T7" fmla="*/ 227 h 276"/>
              <a:gd name="T8" fmla="*/ 168 w 229"/>
              <a:gd name="T9" fmla="*/ 0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9" h="276">
                <a:moveTo>
                  <a:pt x="168" y="0"/>
                </a:moveTo>
                <a:lnTo>
                  <a:pt x="229" y="47"/>
                </a:lnTo>
                <a:lnTo>
                  <a:pt x="59" y="276"/>
                </a:lnTo>
                <a:lnTo>
                  <a:pt x="0" y="227"/>
                </a:lnTo>
                <a:lnTo>
                  <a:pt x="168" y="0"/>
                </a:lnTo>
                <a:close/>
              </a:path>
            </a:pathLst>
          </a:custGeom>
          <a:solidFill>
            <a:srgbClr val="D4C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60" name="Freeform 64">
            <a:extLst>
              <a:ext uri="{FF2B5EF4-FFF2-40B4-BE49-F238E27FC236}">
                <a16:creationId xmlns:a16="http://schemas.microsoft.com/office/drawing/2014/main" xmlns="" id="{B20A8D91-39F9-7447-80AD-E42B095F2E93}"/>
              </a:ext>
            </a:extLst>
          </p:cNvPr>
          <p:cNvSpPr>
            <a:spLocks/>
          </p:cNvSpPr>
          <p:nvPr/>
        </p:nvSpPr>
        <p:spPr bwMode="auto">
          <a:xfrm>
            <a:off x="1535237" y="2641442"/>
            <a:ext cx="282655" cy="337717"/>
          </a:xfrm>
          <a:custGeom>
            <a:avLst/>
            <a:gdLst>
              <a:gd name="T0" fmla="*/ 170 w 231"/>
              <a:gd name="T1" fmla="*/ 0 h 276"/>
              <a:gd name="T2" fmla="*/ 231 w 231"/>
              <a:gd name="T3" fmla="*/ 47 h 276"/>
              <a:gd name="T4" fmla="*/ 61 w 231"/>
              <a:gd name="T5" fmla="*/ 276 h 276"/>
              <a:gd name="T6" fmla="*/ 0 w 231"/>
              <a:gd name="T7" fmla="*/ 229 h 276"/>
              <a:gd name="T8" fmla="*/ 170 w 231"/>
              <a:gd name="T9" fmla="*/ 0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1" h="276">
                <a:moveTo>
                  <a:pt x="170" y="0"/>
                </a:moveTo>
                <a:lnTo>
                  <a:pt x="231" y="47"/>
                </a:lnTo>
                <a:lnTo>
                  <a:pt x="61" y="276"/>
                </a:lnTo>
                <a:lnTo>
                  <a:pt x="0" y="229"/>
                </a:lnTo>
                <a:lnTo>
                  <a:pt x="170" y="0"/>
                </a:lnTo>
                <a:close/>
              </a:path>
            </a:pathLst>
          </a:custGeom>
          <a:solidFill>
            <a:srgbClr val="BEBC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61" name="Freeform 65">
            <a:extLst>
              <a:ext uri="{FF2B5EF4-FFF2-40B4-BE49-F238E27FC236}">
                <a16:creationId xmlns:a16="http://schemas.microsoft.com/office/drawing/2014/main" xmlns="" id="{2BD6A436-842B-9C46-849D-1E63C241B8A6}"/>
              </a:ext>
            </a:extLst>
          </p:cNvPr>
          <p:cNvSpPr>
            <a:spLocks/>
          </p:cNvSpPr>
          <p:nvPr/>
        </p:nvSpPr>
        <p:spPr bwMode="auto">
          <a:xfrm>
            <a:off x="1297856" y="2973040"/>
            <a:ext cx="271642" cy="326704"/>
          </a:xfrm>
          <a:custGeom>
            <a:avLst/>
            <a:gdLst>
              <a:gd name="T0" fmla="*/ 163 w 222"/>
              <a:gd name="T1" fmla="*/ 0 h 267"/>
              <a:gd name="T2" fmla="*/ 222 w 222"/>
              <a:gd name="T3" fmla="*/ 47 h 267"/>
              <a:gd name="T4" fmla="*/ 59 w 222"/>
              <a:gd name="T5" fmla="*/ 267 h 267"/>
              <a:gd name="T6" fmla="*/ 0 w 222"/>
              <a:gd name="T7" fmla="*/ 218 h 267"/>
              <a:gd name="T8" fmla="*/ 163 w 222"/>
              <a:gd name="T9" fmla="*/ 0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2" h="267">
                <a:moveTo>
                  <a:pt x="163" y="0"/>
                </a:moveTo>
                <a:lnTo>
                  <a:pt x="222" y="47"/>
                </a:lnTo>
                <a:lnTo>
                  <a:pt x="59" y="267"/>
                </a:lnTo>
                <a:lnTo>
                  <a:pt x="0" y="218"/>
                </a:lnTo>
                <a:lnTo>
                  <a:pt x="163" y="0"/>
                </a:lnTo>
                <a:close/>
              </a:path>
            </a:pathLst>
          </a:custGeom>
          <a:solidFill>
            <a:srgbClr val="D3E9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62" name="Freeform 66">
            <a:extLst>
              <a:ext uri="{FF2B5EF4-FFF2-40B4-BE49-F238E27FC236}">
                <a16:creationId xmlns:a16="http://schemas.microsoft.com/office/drawing/2014/main" xmlns="" id="{1E162115-CAE3-2F4E-9ABB-21241DDD3EEB}"/>
              </a:ext>
            </a:extLst>
          </p:cNvPr>
          <p:cNvSpPr>
            <a:spLocks/>
          </p:cNvSpPr>
          <p:nvPr/>
        </p:nvSpPr>
        <p:spPr bwMode="auto">
          <a:xfrm>
            <a:off x="1075159" y="3293626"/>
            <a:ext cx="256958" cy="307127"/>
          </a:xfrm>
          <a:custGeom>
            <a:avLst/>
            <a:gdLst>
              <a:gd name="T0" fmla="*/ 151 w 210"/>
              <a:gd name="T1" fmla="*/ 0 h 251"/>
              <a:gd name="T2" fmla="*/ 210 w 210"/>
              <a:gd name="T3" fmla="*/ 48 h 251"/>
              <a:gd name="T4" fmla="*/ 61 w 210"/>
              <a:gd name="T5" fmla="*/ 251 h 251"/>
              <a:gd name="T6" fmla="*/ 0 w 210"/>
              <a:gd name="T7" fmla="*/ 201 h 251"/>
              <a:gd name="T8" fmla="*/ 151 w 210"/>
              <a:gd name="T9" fmla="*/ 0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0" h="251">
                <a:moveTo>
                  <a:pt x="151" y="0"/>
                </a:moveTo>
                <a:lnTo>
                  <a:pt x="210" y="48"/>
                </a:lnTo>
                <a:lnTo>
                  <a:pt x="61" y="251"/>
                </a:lnTo>
                <a:lnTo>
                  <a:pt x="0" y="201"/>
                </a:lnTo>
                <a:lnTo>
                  <a:pt x="151" y="0"/>
                </a:lnTo>
                <a:close/>
              </a:path>
            </a:pathLst>
          </a:custGeom>
          <a:solidFill>
            <a:srgbClr val="EDDA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63" name="Freeform 67">
            <a:extLst>
              <a:ext uri="{FF2B5EF4-FFF2-40B4-BE49-F238E27FC236}">
                <a16:creationId xmlns:a16="http://schemas.microsoft.com/office/drawing/2014/main" xmlns="" id="{AF19FD08-5485-B640-A64E-9706BD05654A}"/>
              </a:ext>
            </a:extLst>
          </p:cNvPr>
          <p:cNvSpPr>
            <a:spLocks/>
          </p:cNvSpPr>
          <p:nvPr/>
        </p:nvSpPr>
        <p:spPr bwMode="auto">
          <a:xfrm>
            <a:off x="413184" y="1228168"/>
            <a:ext cx="933617" cy="586110"/>
          </a:xfrm>
          <a:custGeom>
            <a:avLst/>
            <a:gdLst>
              <a:gd name="T0" fmla="*/ 323 w 323"/>
              <a:gd name="T1" fmla="*/ 82 h 203"/>
              <a:gd name="T2" fmla="*/ 0 w 323"/>
              <a:gd name="T3" fmla="*/ 0 h 203"/>
              <a:gd name="T4" fmla="*/ 0 w 323"/>
              <a:gd name="T5" fmla="*/ 133 h 203"/>
              <a:gd name="T6" fmla="*/ 282 w 323"/>
              <a:gd name="T7" fmla="*/ 203 h 203"/>
              <a:gd name="T8" fmla="*/ 323 w 323"/>
              <a:gd name="T9" fmla="*/ 82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" h="203">
                <a:moveTo>
                  <a:pt x="323" y="82"/>
                </a:moveTo>
                <a:cubicBezTo>
                  <a:pt x="221" y="42"/>
                  <a:pt x="113" y="14"/>
                  <a:pt x="0" y="0"/>
                </a:cubicBezTo>
                <a:cubicBezTo>
                  <a:pt x="0" y="133"/>
                  <a:pt x="0" y="133"/>
                  <a:pt x="0" y="133"/>
                </a:cubicBezTo>
                <a:cubicBezTo>
                  <a:pt x="97" y="144"/>
                  <a:pt x="191" y="168"/>
                  <a:pt x="282" y="203"/>
                </a:cubicBezTo>
                <a:lnTo>
                  <a:pt x="323" y="82"/>
                </a:lnTo>
                <a:close/>
              </a:path>
            </a:pathLst>
          </a:custGeom>
          <a:solidFill>
            <a:srgbClr val="CEF4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64" name="Freeform 68">
            <a:extLst>
              <a:ext uri="{FF2B5EF4-FFF2-40B4-BE49-F238E27FC236}">
                <a16:creationId xmlns:a16="http://schemas.microsoft.com/office/drawing/2014/main" xmlns="" id="{0793CBFD-6EF8-DC46-8389-B4EE176471FE}"/>
              </a:ext>
            </a:extLst>
          </p:cNvPr>
          <p:cNvSpPr>
            <a:spLocks/>
          </p:cNvSpPr>
          <p:nvPr/>
        </p:nvSpPr>
        <p:spPr bwMode="auto">
          <a:xfrm>
            <a:off x="1318658" y="1502257"/>
            <a:ext cx="921380" cy="753746"/>
          </a:xfrm>
          <a:custGeom>
            <a:avLst/>
            <a:gdLst>
              <a:gd name="T0" fmla="*/ 246 w 319"/>
              <a:gd name="T1" fmla="*/ 261 h 261"/>
              <a:gd name="T2" fmla="*/ 319 w 319"/>
              <a:gd name="T3" fmla="*/ 161 h 261"/>
              <a:gd name="T4" fmla="*/ 40 w 319"/>
              <a:gd name="T5" fmla="*/ 0 h 261"/>
              <a:gd name="T6" fmla="*/ 0 w 319"/>
              <a:gd name="T7" fmla="*/ 120 h 261"/>
              <a:gd name="T8" fmla="*/ 2 w 319"/>
              <a:gd name="T9" fmla="*/ 121 h 261"/>
              <a:gd name="T10" fmla="*/ 246 w 319"/>
              <a:gd name="T11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9" h="261">
                <a:moveTo>
                  <a:pt x="246" y="261"/>
                </a:moveTo>
                <a:cubicBezTo>
                  <a:pt x="319" y="161"/>
                  <a:pt x="319" y="161"/>
                  <a:pt x="319" y="161"/>
                </a:cubicBezTo>
                <a:cubicBezTo>
                  <a:pt x="234" y="97"/>
                  <a:pt x="140" y="42"/>
                  <a:pt x="40" y="0"/>
                </a:cubicBezTo>
                <a:cubicBezTo>
                  <a:pt x="0" y="120"/>
                  <a:pt x="0" y="120"/>
                  <a:pt x="0" y="120"/>
                </a:cubicBezTo>
                <a:cubicBezTo>
                  <a:pt x="1" y="120"/>
                  <a:pt x="2" y="121"/>
                  <a:pt x="2" y="121"/>
                </a:cubicBezTo>
                <a:cubicBezTo>
                  <a:pt x="90" y="158"/>
                  <a:pt x="171" y="204"/>
                  <a:pt x="246" y="261"/>
                </a:cubicBezTo>
                <a:close/>
              </a:path>
            </a:pathLst>
          </a:custGeom>
          <a:solidFill>
            <a:srgbClr val="CEF4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65" name="Freeform 69">
            <a:extLst>
              <a:ext uri="{FF2B5EF4-FFF2-40B4-BE49-F238E27FC236}">
                <a16:creationId xmlns:a16="http://schemas.microsoft.com/office/drawing/2014/main" xmlns="" id="{D56302A9-FAB5-854F-97D1-D18FD87B9CCE}"/>
              </a:ext>
            </a:extLst>
          </p:cNvPr>
          <p:cNvSpPr>
            <a:spLocks/>
          </p:cNvSpPr>
          <p:nvPr/>
        </p:nvSpPr>
        <p:spPr bwMode="auto">
          <a:xfrm>
            <a:off x="2104217" y="2024740"/>
            <a:ext cx="855305" cy="861423"/>
          </a:xfrm>
          <a:custGeom>
            <a:avLst/>
            <a:gdLst>
              <a:gd name="T0" fmla="*/ 195 w 296"/>
              <a:gd name="T1" fmla="*/ 298 h 298"/>
              <a:gd name="T2" fmla="*/ 296 w 296"/>
              <a:gd name="T3" fmla="*/ 226 h 298"/>
              <a:gd name="T4" fmla="*/ 73 w 296"/>
              <a:gd name="T5" fmla="*/ 0 h 298"/>
              <a:gd name="T6" fmla="*/ 0 w 296"/>
              <a:gd name="T7" fmla="*/ 100 h 298"/>
              <a:gd name="T8" fmla="*/ 94 w 296"/>
              <a:gd name="T9" fmla="*/ 184 h 298"/>
              <a:gd name="T10" fmla="*/ 195 w 296"/>
              <a:gd name="T11" fmla="*/ 298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6" h="298">
                <a:moveTo>
                  <a:pt x="195" y="298"/>
                </a:moveTo>
                <a:cubicBezTo>
                  <a:pt x="296" y="226"/>
                  <a:pt x="296" y="226"/>
                  <a:pt x="296" y="226"/>
                </a:cubicBezTo>
                <a:cubicBezTo>
                  <a:pt x="231" y="142"/>
                  <a:pt x="157" y="66"/>
                  <a:pt x="73" y="0"/>
                </a:cubicBezTo>
                <a:cubicBezTo>
                  <a:pt x="0" y="100"/>
                  <a:pt x="0" y="100"/>
                  <a:pt x="0" y="100"/>
                </a:cubicBezTo>
                <a:cubicBezTo>
                  <a:pt x="33" y="126"/>
                  <a:pt x="64" y="154"/>
                  <a:pt x="94" y="184"/>
                </a:cubicBezTo>
                <a:cubicBezTo>
                  <a:pt x="131" y="220"/>
                  <a:pt x="164" y="258"/>
                  <a:pt x="195" y="298"/>
                </a:cubicBezTo>
                <a:close/>
              </a:path>
            </a:pathLst>
          </a:custGeom>
          <a:solidFill>
            <a:srgbClr val="CEF4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66" name="Freeform 70">
            <a:extLst>
              <a:ext uri="{FF2B5EF4-FFF2-40B4-BE49-F238E27FC236}">
                <a16:creationId xmlns:a16="http://schemas.microsoft.com/office/drawing/2014/main" xmlns="" id="{513D40B5-B908-D64A-A5E6-69025622C5FC}"/>
              </a:ext>
            </a:extLst>
          </p:cNvPr>
          <p:cNvSpPr>
            <a:spLocks/>
          </p:cNvSpPr>
          <p:nvPr/>
        </p:nvSpPr>
        <p:spPr bwMode="auto">
          <a:xfrm>
            <a:off x="2725811" y="2754013"/>
            <a:ext cx="740286" cy="915262"/>
          </a:xfrm>
          <a:custGeom>
            <a:avLst/>
            <a:gdLst>
              <a:gd name="T0" fmla="*/ 134 w 256"/>
              <a:gd name="T1" fmla="*/ 317 h 317"/>
              <a:gd name="T2" fmla="*/ 256 w 256"/>
              <a:gd name="T3" fmla="*/ 278 h 317"/>
              <a:gd name="T4" fmla="*/ 101 w 256"/>
              <a:gd name="T5" fmla="*/ 0 h 317"/>
              <a:gd name="T6" fmla="*/ 0 w 256"/>
              <a:gd name="T7" fmla="*/ 72 h 317"/>
              <a:gd name="T8" fmla="*/ 124 w 256"/>
              <a:gd name="T9" fmla="*/ 293 h 317"/>
              <a:gd name="T10" fmla="*/ 134 w 256"/>
              <a:gd name="T11" fmla="*/ 31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6" h="317">
                <a:moveTo>
                  <a:pt x="134" y="317"/>
                </a:moveTo>
                <a:cubicBezTo>
                  <a:pt x="256" y="278"/>
                  <a:pt x="256" y="278"/>
                  <a:pt x="256" y="278"/>
                </a:cubicBezTo>
                <a:cubicBezTo>
                  <a:pt x="216" y="179"/>
                  <a:pt x="163" y="86"/>
                  <a:pt x="101" y="0"/>
                </a:cubicBezTo>
                <a:cubicBezTo>
                  <a:pt x="0" y="72"/>
                  <a:pt x="0" y="72"/>
                  <a:pt x="0" y="72"/>
                </a:cubicBezTo>
                <a:cubicBezTo>
                  <a:pt x="49" y="141"/>
                  <a:pt x="91" y="215"/>
                  <a:pt x="124" y="293"/>
                </a:cubicBezTo>
                <a:cubicBezTo>
                  <a:pt x="128" y="301"/>
                  <a:pt x="131" y="309"/>
                  <a:pt x="134" y="317"/>
                </a:cubicBezTo>
                <a:close/>
              </a:path>
            </a:pathLst>
          </a:custGeom>
          <a:solidFill>
            <a:srgbClr val="CEF4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67" name="Freeform 71">
            <a:extLst>
              <a:ext uri="{FF2B5EF4-FFF2-40B4-BE49-F238E27FC236}">
                <a16:creationId xmlns:a16="http://schemas.microsoft.com/office/drawing/2014/main" xmlns="" id="{4D26700C-9180-654B-A1F4-3B7FDE9F9C9C}"/>
              </a:ext>
            </a:extLst>
          </p:cNvPr>
          <p:cNvSpPr>
            <a:spLocks/>
          </p:cNvSpPr>
          <p:nvPr/>
        </p:nvSpPr>
        <p:spPr bwMode="auto">
          <a:xfrm>
            <a:off x="3145510" y="3643579"/>
            <a:ext cx="568980" cy="914038"/>
          </a:xfrm>
          <a:custGeom>
            <a:avLst/>
            <a:gdLst>
              <a:gd name="T0" fmla="*/ 123 w 197"/>
              <a:gd name="T1" fmla="*/ 0 h 316"/>
              <a:gd name="T2" fmla="*/ 0 w 197"/>
              <a:gd name="T3" fmla="*/ 39 h 316"/>
              <a:gd name="T4" fmla="*/ 63 w 197"/>
              <a:gd name="T5" fmla="*/ 315 h 316"/>
              <a:gd name="T6" fmla="*/ 197 w 197"/>
              <a:gd name="T7" fmla="*/ 316 h 316"/>
              <a:gd name="T8" fmla="*/ 123 w 197"/>
              <a:gd name="T9" fmla="*/ 0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7" h="316">
                <a:moveTo>
                  <a:pt x="123" y="0"/>
                </a:moveTo>
                <a:cubicBezTo>
                  <a:pt x="0" y="39"/>
                  <a:pt x="0" y="39"/>
                  <a:pt x="0" y="39"/>
                </a:cubicBezTo>
                <a:cubicBezTo>
                  <a:pt x="33" y="128"/>
                  <a:pt x="54" y="221"/>
                  <a:pt x="63" y="315"/>
                </a:cubicBezTo>
                <a:cubicBezTo>
                  <a:pt x="197" y="316"/>
                  <a:pt x="197" y="316"/>
                  <a:pt x="197" y="316"/>
                </a:cubicBezTo>
                <a:cubicBezTo>
                  <a:pt x="186" y="206"/>
                  <a:pt x="160" y="100"/>
                  <a:pt x="123" y="0"/>
                </a:cubicBezTo>
                <a:close/>
              </a:path>
            </a:pathLst>
          </a:custGeom>
          <a:solidFill>
            <a:srgbClr val="CEF4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68" name="Freeform 72">
            <a:extLst>
              <a:ext uri="{FF2B5EF4-FFF2-40B4-BE49-F238E27FC236}">
                <a16:creationId xmlns:a16="http://schemas.microsoft.com/office/drawing/2014/main" xmlns="" id="{F9259F61-FE94-AB4F-B0EA-CF45EED34BF0}"/>
              </a:ext>
            </a:extLst>
          </p:cNvPr>
          <p:cNvSpPr>
            <a:spLocks/>
          </p:cNvSpPr>
          <p:nvPr/>
        </p:nvSpPr>
        <p:spPr bwMode="auto">
          <a:xfrm>
            <a:off x="2029576" y="1967231"/>
            <a:ext cx="286325" cy="347506"/>
          </a:xfrm>
          <a:custGeom>
            <a:avLst/>
            <a:gdLst>
              <a:gd name="T0" fmla="*/ 172 w 234"/>
              <a:gd name="T1" fmla="*/ 0 h 284"/>
              <a:gd name="T2" fmla="*/ 234 w 234"/>
              <a:gd name="T3" fmla="*/ 47 h 284"/>
              <a:gd name="T4" fmla="*/ 61 w 234"/>
              <a:gd name="T5" fmla="*/ 284 h 284"/>
              <a:gd name="T6" fmla="*/ 0 w 234"/>
              <a:gd name="T7" fmla="*/ 236 h 284"/>
              <a:gd name="T8" fmla="*/ 172 w 234"/>
              <a:gd name="T9" fmla="*/ 0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4" h="284">
                <a:moveTo>
                  <a:pt x="172" y="0"/>
                </a:moveTo>
                <a:lnTo>
                  <a:pt x="234" y="47"/>
                </a:lnTo>
                <a:lnTo>
                  <a:pt x="61" y="284"/>
                </a:lnTo>
                <a:lnTo>
                  <a:pt x="0" y="236"/>
                </a:lnTo>
                <a:lnTo>
                  <a:pt x="172" y="0"/>
                </a:lnTo>
                <a:close/>
              </a:path>
            </a:pathLst>
          </a:custGeom>
          <a:solidFill>
            <a:srgbClr val="BBC4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69" name="Freeform 73">
            <a:extLst>
              <a:ext uri="{FF2B5EF4-FFF2-40B4-BE49-F238E27FC236}">
                <a16:creationId xmlns:a16="http://schemas.microsoft.com/office/drawing/2014/main" xmlns="" id="{9CF708CC-5D0D-C543-B343-C14F0D55A389}"/>
              </a:ext>
            </a:extLst>
          </p:cNvPr>
          <p:cNvSpPr>
            <a:spLocks/>
          </p:cNvSpPr>
          <p:nvPr/>
        </p:nvSpPr>
        <p:spPr bwMode="auto">
          <a:xfrm>
            <a:off x="413184" y="1228168"/>
            <a:ext cx="933617" cy="586110"/>
          </a:xfrm>
          <a:custGeom>
            <a:avLst/>
            <a:gdLst>
              <a:gd name="T0" fmla="*/ 323 w 323"/>
              <a:gd name="T1" fmla="*/ 82 h 203"/>
              <a:gd name="T2" fmla="*/ 0 w 323"/>
              <a:gd name="T3" fmla="*/ 0 h 203"/>
              <a:gd name="T4" fmla="*/ 0 w 323"/>
              <a:gd name="T5" fmla="*/ 133 h 203"/>
              <a:gd name="T6" fmla="*/ 282 w 323"/>
              <a:gd name="T7" fmla="*/ 203 h 203"/>
              <a:gd name="T8" fmla="*/ 323 w 323"/>
              <a:gd name="T9" fmla="*/ 82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" h="203">
                <a:moveTo>
                  <a:pt x="323" y="82"/>
                </a:moveTo>
                <a:cubicBezTo>
                  <a:pt x="221" y="42"/>
                  <a:pt x="113" y="14"/>
                  <a:pt x="0" y="0"/>
                </a:cubicBezTo>
                <a:cubicBezTo>
                  <a:pt x="0" y="133"/>
                  <a:pt x="0" y="133"/>
                  <a:pt x="0" y="133"/>
                </a:cubicBezTo>
                <a:cubicBezTo>
                  <a:pt x="97" y="144"/>
                  <a:pt x="191" y="168"/>
                  <a:pt x="282" y="203"/>
                </a:cubicBezTo>
                <a:lnTo>
                  <a:pt x="323" y="82"/>
                </a:lnTo>
                <a:close/>
              </a:path>
            </a:pathLst>
          </a:custGeom>
          <a:solidFill>
            <a:srgbClr val="CEF4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70" name="Freeform 74">
            <a:extLst>
              <a:ext uri="{FF2B5EF4-FFF2-40B4-BE49-F238E27FC236}">
                <a16:creationId xmlns:a16="http://schemas.microsoft.com/office/drawing/2014/main" xmlns="" id="{30404BC9-689D-D643-9294-E64733AD468D}"/>
              </a:ext>
            </a:extLst>
          </p:cNvPr>
          <p:cNvSpPr>
            <a:spLocks/>
          </p:cNvSpPr>
          <p:nvPr/>
        </p:nvSpPr>
        <p:spPr bwMode="auto">
          <a:xfrm>
            <a:off x="1318658" y="1502257"/>
            <a:ext cx="921380" cy="753746"/>
          </a:xfrm>
          <a:custGeom>
            <a:avLst/>
            <a:gdLst>
              <a:gd name="T0" fmla="*/ 246 w 319"/>
              <a:gd name="T1" fmla="*/ 261 h 261"/>
              <a:gd name="T2" fmla="*/ 319 w 319"/>
              <a:gd name="T3" fmla="*/ 161 h 261"/>
              <a:gd name="T4" fmla="*/ 40 w 319"/>
              <a:gd name="T5" fmla="*/ 0 h 261"/>
              <a:gd name="T6" fmla="*/ 0 w 319"/>
              <a:gd name="T7" fmla="*/ 120 h 261"/>
              <a:gd name="T8" fmla="*/ 2 w 319"/>
              <a:gd name="T9" fmla="*/ 121 h 261"/>
              <a:gd name="T10" fmla="*/ 246 w 319"/>
              <a:gd name="T11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9" h="261">
                <a:moveTo>
                  <a:pt x="246" y="261"/>
                </a:moveTo>
                <a:cubicBezTo>
                  <a:pt x="319" y="161"/>
                  <a:pt x="319" y="161"/>
                  <a:pt x="319" y="161"/>
                </a:cubicBezTo>
                <a:cubicBezTo>
                  <a:pt x="234" y="97"/>
                  <a:pt x="140" y="42"/>
                  <a:pt x="40" y="0"/>
                </a:cubicBezTo>
                <a:cubicBezTo>
                  <a:pt x="0" y="120"/>
                  <a:pt x="0" y="120"/>
                  <a:pt x="0" y="120"/>
                </a:cubicBezTo>
                <a:cubicBezTo>
                  <a:pt x="1" y="120"/>
                  <a:pt x="2" y="121"/>
                  <a:pt x="2" y="121"/>
                </a:cubicBezTo>
                <a:cubicBezTo>
                  <a:pt x="90" y="158"/>
                  <a:pt x="171" y="204"/>
                  <a:pt x="246" y="261"/>
                </a:cubicBezTo>
                <a:close/>
              </a:path>
            </a:pathLst>
          </a:custGeom>
          <a:solidFill>
            <a:srgbClr val="CEF4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71" name="Freeform 75">
            <a:extLst>
              <a:ext uri="{FF2B5EF4-FFF2-40B4-BE49-F238E27FC236}">
                <a16:creationId xmlns:a16="http://schemas.microsoft.com/office/drawing/2014/main" xmlns="" id="{BBA34F61-01EF-A047-AEE7-A3F23FA158E0}"/>
              </a:ext>
            </a:extLst>
          </p:cNvPr>
          <p:cNvSpPr>
            <a:spLocks/>
          </p:cNvSpPr>
          <p:nvPr/>
        </p:nvSpPr>
        <p:spPr bwMode="auto">
          <a:xfrm>
            <a:off x="2104217" y="2024740"/>
            <a:ext cx="855305" cy="861423"/>
          </a:xfrm>
          <a:custGeom>
            <a:avLst/>
            <a:gdLst>
              <a:gd name="T0" fmla="*/ 195 w 296"/>
              <a:gd name="T1" fmla="*/ 298 h 298"/>
              <a:gd name="T2" fmla="*/ 296 w 296"/>
              <a:gd name="T3" fmla="*/ 226 h 298"/>
              <a:gd name="T4" fmla="*/ 73 w 296"/>
              <a:gd name="T5" fmla="*/ 0 h 298"/>
              <a:gd name="T6" fmla="*/ 0 w 296"/>
              <a:gd name="T7" fmla="*/ 100 h 298"/>
              <a:gd name="T8" fmla="*/ 94 w 296"/>
              <a:gd name="T9" fmla="*/ 184 h 298"/>
              <a:gd name="T10" fmla="*/ 195 w 296"/>
              <a:gd name="T11" fmla="*/ 298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6" h="298">
                <a:moveTo>
                  <a:pt x="195" y="298"/>
                </a:moveTo>
                <a:cubicBezTo>
                  <a:pt x="296" y="226"/>
                  <a:pt x="296" y="226"/>
                  <a:pt x="296" y="226"/>
                </a:cubicBezTo>
                <a:cubicBezTo>
                  <a:pt x="231" y="142"/>
                  <a:pt x="157" y="66"/>
                  <a:pt x="73" y="0"/>
                </a:cubicBezTo>
                <a:cubicBezTo>
                  <a:pt x="0" y="100"/>
                  <a:pt x="0" y="100"/>
                  <a:pt x="0" y="100"/>
                </a:cubicBezTo>
                <a:cubicBezTo>
                  <a:pt x="33" y="126"/>
                  <a:pt x="64" y="154"/>
                  <a:pt x="94" y="184"/>
                </a:cubicBezTo>
                <a:cubicBezTo>
                  <a:pt x="131" y="220"/>
                  <a:pt x="164" y="258"/>
                  <a:pt x="195" y="298"/>
                </a:cubicBezTo>
                <a:close/>
              </a:path>
            </a:pathLst>
          </a:custGeom>
          <a:solidFill>
            <a:srgbClr val="8F9F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72" name="Freeform 76">
            <a:extLst>
              <a:ext uri="{FF2B5EF4-FFF2-40B4-BE49-F238E27FC236}">
                <a16:creationId xmlns:a16="http://schemas.microsoft.com/office/drawing/2014/main" xmlns="" id="{DE00DB53-ADAB-FC42-A02C-C2767332448C}"/>
              </a:ext>
            </a:extLst>
          </p:cNvPr>
          <p:cNvSpPr>
            <a:spLocks/>
          </p:cNvSpPr>
          <p:nvPr/>
        </p:nvSpPr>
        <p:spPr bwMode="auto">
          <a:xfrm>
            <a:off x="2725811" y="2754013"/>
            <a:ext cx="740286" cy="915262"/>
          </a:xfrm>
          <a:custGeom>
            <a:avLst/>
            <a:gdLst>
              <a:gd name="T0" fmla="*/ 134 w 256"/>
              <a:gd name="T1" fmla="*/ 317 h 317"/>
              <a:gd name="T2" fmla="*/ 256 w 256"/>
              <a:gd name="T3" fmla="*/ 278 h 317"/>
              <a:gd name="T4" fmla="*/ 101 w 256"/>
              <a:gd name="T5" fmla="*/ 0 h 317"/>
              <a:gd name="T6" fmla="*/ 0 w 256"/>
              <a:gd name="T7" fmla="*/ 72 h 317"/>
              <a:gd name="T8" fmla="*/ 124 w 256"/>
              <a:gd name="T9" fmla="*/ 293 h 317"/>
              <a:gd name="T10" fmla="*/ 134 w 256"/>
              <a:gd name="T11" fmla="*/ 31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6" h="317">
                <a:moveTo>
                  <a:pt x="134" y="317"/>
                </a:moveTo>
                <a:cubicBezTo>
                  <a:pt x="256" y="278"/>
                  <a:pt x="256" y="278"/>
                  <a:pt x="256" y="278"/>
                </a:cubicBezTo>
                <a:cubicBezTo>
                  <a:pt x="216" y="179"/>
                  <a:pt x="163" y="86"/>
                  <a:pt x="101" y="0"/>
                </a:cubicBezTo>
                <a:cubicBezTo>
                  <a:pt x="0" y="72"/>
                  <a:pt x="0" y="72"/>
                  <a:pt x="0" y="72"/>
                </a:cubicBezTo>
                <a:cubicBezTo>
                  <a:pt x="49" y="141"/>
                  <a:pt x="91" y="215"/>
                  <a:pt x="124" y="293"/>
                </a:cubicBezTo>
                <a:cubicBezTo>
                  <a:pt x="128" y="301"/>
                  <a:pt x="131" y="309"/>
                  <a:pt x="134" y="317"/>
                </a:cubicBezTo>
                <a:close/>
              </a:path>
            </a:pathLst>
          </a:custGeom>
          <a:solidFill>
            <a:srgbClr val="CEF4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73" name="Freeform 77">
            <a:extLst>
              <a:ext uri="{FF2B5EF4-FFF2-40B4-BE49-F238E27FC236}">
                <a16:creationId xmlns:a16="http://schemas.microsoft.com/office/drawing/2014/main" xmlns="" id="{4515A374-BE60-D347-9829-B504A6EB1589}"/>
              </a:ext>
            </a:extLst>
          </p:cNvPr>
          <p:cNvSpPr>
            <a:spLocks/>
          </p:cNvSpPr>
          <p:nvPr/>
        </p:nvSpPr>
        <p:spPr bwMode="auto">
          <a:xfrm>
            <a:off x="3145510" y="3643579"/>
            <a:ext cx="568980" cy="914038"/>
          </a:xfrm>
          <a:custGeom>
            <a:avLst/>
            <a:gdLst>
              <a:gd name="T0" fmla="*/ 123 w 197"/>
              <a:gd name="T1" fmla="*/ 0 h 316"/>
              <a:gd name="T2" fmla="*/ 0 w 197"/>
              <a:gd name="T3" fmla="*/ 39 h 316"/>
              <a:gd name="T4" fmla="*/ 63 w 197"/>
              <a:gd name="T5" fmla="*/ 315 h 316"/>
              <a:gd name="T6" fmla="*/ 197 w 197"/>
              <a:gd name="T7" fmla="*/ 316 h 316"/>
              <a:gd name="T8" fmla="*/ 123 w 197"/>
              <a:gd name="T9" fmla="*/ 0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7" h="316">
                <a:moveTo>
                  <a:pt x="123" y="0"/>
                </a:moveTo>
                <a:cubicBezTo>
                  <a:pt x="0" y="39"/>
                  <a:pt x="0" y="39"/>
                  <a:pt x="0" y="39"/>
                </a:cubicBezTo>
                <a:cubicBezTo>
                  <a:pt x="33" y="128"/>
                  <a:pt x="54" y="221"/>
                  <a:pt x="63" y="315"/>
                </a:cubicBezTo>
                <a:cubicBezTo>
                  <a:pt x="197" y="316"/>
                  <a:pt x="197" y="316"/>
                  <a:pt x="197" y="316"/>
                </a:cubicBezTo>
                <a:cubicBezTo>
                  <a:pt x="186" y="206"/>
                  <a:pt x="160" y="100"/>
                  <a:pt x="123" y="0"/>
                </a:cubicBezTo>
                <a:close/>
              </a:path>
            </a:pathLst>
          </a:custGeom>
          <a:solidFill>
            <a:srgbClr val="CEF4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74" name="Freeform 78">
            <a:extLst>
              <a:ext uri="{FF2B5EF4-FFF2-40B4-BE49-F238E27FC236}">
                <a16:creationId xmlns:a16="http://schemas.microsoft.com/office/drawing/2014/main" xmlns="" id="{7659F403-4174-DE4B-B9AE-50076845B735}"/>
              </a:ext>
            </a:extLst>
          </p:cNvPr>
          <p:cNvSpPr>
            <a:spLocks/>
          </p:cNvSpPr>
          <p:nvPr/>
        </p:nvSpPr>
        <p:spPr bwMode="auto">
          <a:xfrm>
            <a:off x="3113696" y="3556703"/>
            <a:ext cx="386661" cy="199448"/>
          </a:xfrm>
          <a:custGeom>
            <a:avLst/>
            <a:gdLst>
              <a:gd name="T0" fmla="*/ 288 w 316"/>
              <a:gd name="T1" fmla="*/ 0 h 163"/>
              <a:gd name="T2" fmla="*/ 316 w 316"/>
              <a:gd name="T3" fmla="*/ 71 h 163"/>
              <a:gd name="T4" fmla="*/ 26 w 316"/>
              <a:gd name="T5" fmla="*/ 163 h 163"/>
              <a:gd name="T6" fmla="*/ 0 w 316"/>
              <a:gd name="T7" fmla="*/ 92 h 163"/>
              <a:gd name="T8" fmla="*/ 288 w 316"/>
              <a:gd name="T9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" h="163">
                <a:moveTo>
                  <a:pt x="288" y="0"/>
                </a:moveTo>
                <a:lnTo>
                  <a:pt x="316" y="71"/>
                </a:lnTo>
                <a:lnTo>
                  <a:pt x="26" y="163"/>
                </a:lnTo>
                <a:lnTo>
                  <a:pt x="0" y="92"/>
                </a:lnTo>
                <a:lnTo>
                  <a:pt x="288" y="0"/>
                </a:lnTo>
                <a:close/>
              </a:path>
            </a:pathLst>
          </a:custGeom>
          <a:solidFill>
            <a:srgbClr val="BBC4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75" name="Freeform 79">
            <a:extLst>
              <a:ext uri="{FF2B5EF4-FFF2-40B4-BE49-F238E27FC236}">
                <a16:creationId xmlns:a16="http://schemas.microsoft.com/office/drawing/2014/main" xmlns="" id="{0CCB29DF-988A-AE4D-BDDF-E0342BA37CDA}"/>
              </a:ext>
            </a:extLst>
          </p:cNvPr>
          <p:cNvSpPr>
            <a:spLocks/>
          </p:cNvSpPr>
          <p:nvPr/>
        </p:nvSpPr>
        <p:spPr bwMode="auto">
          <a:xfrm>
            <a:off x="1228110" y="1464325"/>
            <a:ext cx="205567" cy="384215"/>
          </a:xfrm>
          <a:custGeom>
            <a:avLst/>
            <a:gdLst>
              <a:gd name="T0" fmla="*/ 97 w 168"/>
              <a:gd name="T1" fmla="*/ 0 h 314"/>
              <a:gd name="T2" fmla="*/ 168 w 168"/>
              <a:gd name="T3" fmla="*/ 31 h 314"/>
              <a:gd name="T4" fmla="*/ 74 w 168"/>
              <a:gd name="T5" fmla="*/ 314 h 314"/>
              <a:gd name="T6" fmla="*/ 0 w 168"/>
              <a:gd name="T7" fmla="*/ 286 h 314"/>
              <a:gd name="T8" fmla="*/ 97 w 168"/>
              <a:gd name="T9" fmla="*/ 0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8" h="314">
                <a:moveTo>
                  <a:pt x="97" y="0"/>
                </a:moveTo>
                <a:lnTo>
                  <a:pt x="168" y="31"/>
                </a:lnTo>
                <a:lnTo>
                  <a:pt x="74" y="314"/>
                </a:lnTo>
                <a:lnTo>
                  <a:pt x="0" y="286"/>
                </a:lnTo>
                <a:lnTo>
                  <a:pt x="97" y="0"/>
                </a:lnTo>
                <a:close/>
              </a:path>
            </a:pathLst>
          </a:custGeom>
          <a:solidFill>
            <a:srgbClr val="BBC4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76" name="Freeform 80">
            <a:extLst>
              <a:ext uri="{FF2B5EF4-FFF2-40B4-BE49-F238E27FC236}">
                <a16:creationId xmlns:a16="http://schemas.microsoft.com/office/drawing/2014/main" xmlns="" id="{C7617DF3-C2E5-4648-ADB0-D1686183D540}"/>
              </a:ext>
            </a:extLst>
          </p:cNvPr>
          <p:cNvSpPr>
            <a:spLocks/>
          </p:cNvSpPr>
          <p:nvPr/>
        </p:nvSpPr>
        <p:spPr bwMode="auto">
          <a:xfrm>
            <a:off x="413184" y="1228168"/>
            <a:ext cx="933617" cy="586110"/>
          </a:xfrm>
          <a:custGeom>
            <a:avLst/>
            <a:gdLst>
              <a:gd name="T0" fmla="*/ 323 w 323"/>
              <a:gd name="T1" fmla="*/ 82 h 203"/>
              <a:gd name="T2" fmla="*/ 0 w 323"/>
              <a:gd name="T3" fmla="*/ 0 h 203"/>
              <a:gd name="T4" fmla="*/ 0 w 323"/>
              <a:gd name="T5" fmla="*/ 133 h 203"/>
              <a:gd name="T6" fmla="*/ 282 w 323"/>
              <a:gd name="T7" fmla="*/ 203 h 203"/>
              <a:gd name="T8" fmla="*/ 323 w 323"/>
              <a:gd name="T9" fmla="*/ 82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" h="203">
                <a:moveTo>
                  <a:pt x="323" y="82"/>
                </a:moveTo>
                <a:cubicBezTo>
                  <a:pt x="221" y="42"/>
                  <a:pt x="113" y="14"/>
                  <a:pt x="0" y="0"/>
                </a:cubicBezTo>
                <a:cubicBezTo>
                  <a:pt x="0" y="133"/>
                  <a:pt x="0" y="133"/>
                  <a:pt x="0" y="133"/>
                </a:cubicBezTo>
                <a:cubicBezTo>
                  <a:pt x="97" y="144"/>
                  <a:pt x="191" y="168"/>
                  <a:pt x="282" y="203"/>
                </a:cubicBezTo>
                <a:lnTo>
                  <a:pt x="323" y="82"/>
                </a:lnTo>
                <a:close/>
              </a:path>
            </a:pathLst>
          </a:custGeom>
          <a:solidFill>
            <a:srgbClr val="8F9F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77" name="Freeform 81">
            <a:extLst>
              <a:ext uri="{FF2B5EF4-FFF2-40B4-BE49-F238E27FC236}">
                <a16:creationId xmlns:a16="http://schemas.microsoft.com/office/drawing/2014/main" xmlns="" id="{30AB0047-4F87-0648-A141-477F9F1DD1EB}"/>
              </a:ext>
            </a:extLst>
          </p:cNvPr>
          <p:cNvSpPr>
            <a:spLocks/>
          </p:cNvSpPr>
          <p:nvPr/>
        </p:nvSpPr>
        <p:spPr bwMode="auto">
          <a:xfrm>
            <a:off x="1318658" y="1502257"/>
            <a:ext cx="921380" cy="753746"/>
          </a:xfrm>
          <a:custGeom>
            <a:avLst/>
            <a:gdLst>
              <a:gd name="T0" fmla="*/ 246 w 319"/>
              <a:gd name="T1" fmla="*/ 261 h 261"/>
              <a:gd name="T2" fmla="*/ 319 w 319"/>
              <a:gd name="T3" fmla="*/ 161 h 261"/>
              <a:gd name="T4" fmla="*/ 40 w 319"/>
              <a:gd name="T5" fmla="*/ 0 h 261"/>
              <a:gd name="T6" fmla="*/ 0 w 319"/>
              <a:gd name="T7" fmla="*/ 120 h 261"/>
              <a:gd name="T8" fmla="*/ 2 w 319"/>
              <a:gd name="T9" fmla="*/ 121 h 261"/>
              <a:gd name="T10" fmla="*/ 246 w 319"/>
              <a:gd name="T11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9" h="261">
                <a:moveTo>
                  <a:pt x="246" y="261"/>
                </a:moveTo>
                <a:cubicBezTo>
                  <a:pt x="319" y="161"/>
                  <a:pt x="319" y="161"/>
                  <a:pt x="319" y="161"/>
                </a:cubicBezTo>
                <a:cubicBezTo>
                  <a:pt x="234" y="97"/>
                  <a:pt x="140" y="42"/>
                  <a:pt x="40" y="0"/>
                </a:cubicBezTo>
                <a:cubicBezTo>
                  <a:pt x="0" y="120"/>
                  <a:pt x="0" y="120"/>
                  <a:pt x="0" y="120"/>
                </a:cubicBezTo>
                <a:cubicBezTo>
                  <a:pt x="1" y="120"/>
                  <a:pt x="2" y="121"/>
                  <a:pt x="2" y="121"/>
                </a:cubicBezTo>
                <a:cubicBezTo>
                  <a:pt x="90" y="158"/>
                  <a:pt x="171" y="204"/>
                  <a:pt x="246" y="261"/>
                </a:cubicBezTo>
                <a:close/>
              </a:path>
            </a:pathLst>
          </a:custGeom>
          <a:solidFill>
            <a:srgbClr val="8F9F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78" name="Freeform 82">
            <a:extLst>
              <a:ext uri="{FF2B5EF4-FFF2-40B4-BE49-F238E27FC236}">
                <a16:creationId xmlns:a16="http://schemas.microsoft.com/office/drawing/2014/main" xmlns="" id="{AC7A33A4-31FB-1F44-ADD4-8D76EED6D5B2}"/>
              </a:ext>
            </a:extLst>
          </p:cNvPr>
          <p:cNvSpPr>
            <a:spLocks/>
          </p:cNvSpPr>
          <p:nvPr/>
        </p:nvSpPr>
        <p:spPr bwMode="auto">
          <a:xfrm>
            <a:off x="3145510" y="3643579"/>
            <a:ext cx="568980" cy="914038"/>
          </a:xfrm>
          <a:custGeom>
            <a:avLst/>
            <a:gdLst>
              <a:gd name="T0" fmla="*/ 123 w 197"/>
              <a:gd name="T1" fmla="*/ 0 h 316"/>
              <a:gd name="T2" fmla="*/ 0 w 197"/>
              <a:gd name="T3" fmla="*/ 39 h 316"/>
              <a:gd name="T4" fmla="*/ 63 w 197"/>
              <a:gd name="T5" fmla="*/ 315 h 316"/>
              <a:gd name="T6" fmla="*/ 197 w 197"/>
              <a:gd name="T7" fmla="*/ 316 h 316"/>
              <a:gd name="T8" fmla="*/ 123 w 197"/>
              <a:gd name="T9" fmla="*/ 0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7" h="316">
                <a:moveTo>
                  <a:pt x="123" y="0"/>
                </a:moveTo>
                <a:cubicBezTo>
                  <a:pt x="0" y="39"/>
                  <a:pt x="0" y="39"/>
                  <a:pt x="0" y="39"/>
                </a:cubicBezTo>
                <a:cubicBezTo>
                  <a:pt x="33" y="128"/>
                  <a:pt x="54" y="221"/>
                  <a:pt x="63" y="315"/>
                </a:cubicBezTo>
                <a:cubicBezTo>
                  <a:pt x="197" y="316"/>
                  <a:pt x="197" y="316"/>
                  <a:pt x="197" y="316"/>
                </a:cubicBezTo>
                <a:cubicBezTo>
                  <a:pt x="186" y="206"/>
                  <a:pt x="160" y="100"/>
                  <a:pt x="123" y="0"/>
                </a:cubicBezTo>
                <a:close/>
              </a:path>
            </a:pathLst>
          </a:custGeom>
          <a:solidFill>
            <a:srgbClr val="8F9F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79" name="Freeform 83">
            <a:extLst>
              <a:ext uri="{FF2B5EF4-FFF2-40B4-BE49-F238E27FC236}">
                <a16:creationId xmlns:a16="http://schemas.microsoft.com/office/drawing/2014/main" xmlns="" id="{1B0FA2F3-C38A-4F49-92C3-5D4BDB4ED081}"/>
              </a:ext>
            </a:extLst>
          </p:cNvPr>
          <p:cNvSpPr>
            <a:spLocks/>
          </p:cNvSpPr>
          <p:nvPr/>
        </p:nvSpPr>
        <p:spPr bwMode="auto">
          <a:xfrm>
            <a:off x="2358728" y="1669893"/>
            <a:ext cx="971549" cy="965429"/>
          </a:xfrm>
          <a:custGeom>
            <a:avLst/>
            <a:gdLst>
              <a:gd name="T0" fmla="*/ 1 w 336"/>
              <a:gd name="T1" fmla="*/ 108 h 334"/>
              <a:gd name="T2" fmla="*/ 227 w 336"/>
              <a:gd name="T3" fmla="*/ 334 h 334"/>
              <a:gd name="T4" fmla="*/ 336 w 336"/>
              <a:gd name="T5" fmla="*/ 257 h 334"/>
              <a:gd name="T6" fmla="*/ 80 w 336"/>
              <a:gd name="T7" fmla="*/ 0 h 334"/>
              <a:gd name="T8" fmla="*/ 0 w 336"/>
              <a:gd name="T9" fmla="*/ 107 h 334"/>
              <a:gd name="T10" fmla="*/ 1 w 336"/>
              <a:gd name="T11" fmla="*/ 108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6" h="334">
                <a:moveTo>
                  <a:pt x="1" y="108"/>
                </a:moveTo>
                <a:cubicBezTo>
                  <a:pt x="85" y="174"/>
                  <a:pt x="161" y="250"/>
                  <a:pt x="227" y="334"/>
                </a:cubicBezTo>
                <a:cubicBezTo>
                  <a:pt x="336" y="257"/>
                  <a:pt x="336" y="257"/>
                  <a:pt x="336" y="257"/>
                </a:cubicBezTo>
                <a:cubicBezTo>
                  <a:pt x="261" y="162"/>
                  <a:pt x="176" y="75"/>
                  <a:pt x="80" y="0"/>
                </a:cubicBezTo>
                <a:cubicBezTo>
                  <a:pt x="0" y="107"/>
                  <a:pt x="0" y="107"/>
                  <a:pt x="0" y="107"/>
                </a:cubicBezTo>
                <a:lnTo>
                  <a:pt x="1" y="108"/>
                </a:lnTo>
                <a:close/>
              </a:path>
            </a:pathLst>
          </a:custGeom>
          <a:solidFill>
            <a:srgbClr val="E1D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80" name="Freeform 84">
            <a:extLst>
              <a:ext uri="{FF2B5EF4-FFF2-40B4-BE49-F238E27FC236}">
                <a16:creationId xmlns:a16="http://schemas.microsoft.com/office/drawing/2014/main" xmlns="" id="{ACF8F2CC-EBC1-F548-874C-EED62B9574EA}"/>
              </a:ext>
            </a:extLst>
          </p:cNvPr>
          <p:cNvSpPr>
            <a:spLocks/>
          </p:cNvSpPr>
          <p:nvPr/>
        </p:nvSpPr>
        <p:spPr bwMode="auto">
          <a:xfrm>
            <a:off x="1352919" y="1031167"/>
            <a:ext cx="225145" cy="416028"/>
          </a:xfrm>
          <a:custGeom>
            <a:avLst/>
            <a:gdLst>
              <a:gd name="T0" fmla="*/ 101 w 184"/>
              <a:gd name="T1" fmla="*/ 0 h 340"/>
              <a:gd name="T2" fmla="*/ 184 w 184"/>
              <a:gd name="T3" fmla="*/ 33 h 340"/>
              <a:gd name="T4" fmla="*/ 83 w 184"/>
              <a:gd name="T5" fmla="*/ 340 h 340"/>
              <a:gd name="T6" fmla="*/ 0 w 184"/>
              <a:gd name="T7" fmla="*/ 307 h 340"/>
              <a:gd name="T8" fmla="*/ 101 w 184"/>
              <a:gd name="T9" fmla="*/ 0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4" h="340">
                <a:moveTo>
                  <a:pt x="101" y="0"/>
                </a:moveTo>
                <a:lnTo>
                  <a:pt x="184" y="33"/>
                </a:lnTo>
                <a:lnTo>
                  <a:pt x="83" y="340"/>
                </a:lnTo>
                <a:lnTo>
                  <a:pt x="0" y="307"/>
                </a:lnTo>
                <a:lnTo>
                  <a:pt x="101" y="0"/>
                </a:lnTo>
                <a:close/>
              </a:path>
            </a:pathLst>
          </a:custGeom>
          <a:solidFill>
            <a:srgbClr val="F0E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81" name="Freeform 85">
            <a:extLst>
              <a:ext uri="{FF2B5EF4-FFF2-40B4-BE49-F238E27FC236}">
                <a16:creationId xmlns:a16="http://schemas.microsoft.com/office/drawing/2014/main" xmlns="" id="{6718DFD8-AC58-6741-AD40-D7CFAD4C2765}"/>
              </a:ext>
            </a:extLst>
          </p:cNvPr>
          <p:cNvSpPr>
            <a:spLocks/>
          </p:cNvSpPr>
          <p:nvPr/>
        </p:nvSpPr>
        <p:spPr bwMode="auto">
          <a:xfrm>
            <a:off x="1454477" y="1071547"/>
            <a:ext cx="1051084" cy="840621"/>
          </a:xfrm>
          <a:custGeom>
            <a:avLst/>
            <a:gdLst>
              <a:gd name="T0" fmla="*/ 1 w 364"/>
              <a:gd name="T1" fmla="*/ 130 h 291"/>
              <a:gd name="T2" fmla="*/ 284 w 364"/>
              <a:gd name="T3" fmla="*/ 291 h 291"/>
              <a:gd name="T4" fmla="*/ 364 w 364"/>
              <a:gd name="T5" fmla="*/ 184 h 291"/>
              <a:gd name="T6" fmla="*/ 43 w 364"/>
              <a:gd name="T7" fmla="*/ 0 h 291"/>
              <a:gd name="T8" fmla="*/ 0 w 364"/>
              <a:gd name="T9" fmla="*/ 130 h 291"/>
              <a:gd name="T10" fmla="*/ 1 w 364"/>
              <a:gd name="T11" fmla="*/ 13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4" h="291">
                <a:moveTo>
                  <a:pt x="1" y="130"/>
                </a:moveTo>
                <a:cubicBezTo>
                  <a:pt x="102" y="173"/>
                  <a:pt x="197" y="227"/>
                  <a:pt x="284" y="291"/>
                </a:cubicBezTo>
                <a:cubicBezTo>
                  <a:pt x="364" y="184"/>
                  <a:pt x="364" y="184"/>
                  <a:pt x="364" y="184"/>
                </a:cubicBezTo>
                <a:cubicBezTo>
                  <a:pt x="266" y="111"/>
                  <a:pt x="158" y="49"/>
                  <a:pt x="43" y="0"/>
                </a:cubicBezTo>
                <a:cubicBezTo>
                  <a:pt x="0" y="130"/>
                  <a:pt x="0" y="130"/>
                  <a:pt x="0" y="130"/>
                </a:cubicBezTo>
                <a:lnTo>
                  <a:pt x="1" y="130"/>
                </a:lnTo>
                <a:close/>
              </a:path>
            </a:pathLst>
          </a:custGeom>
          <a:solidFill>
            <a:srgbClr val="E1D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82" name="Freeform 86">
            <a:extLst>
              <a:ext uri="{FF2B5EF4-FFF2-40B4-BE49-F238E27FC236}">
                <a16:creationId xmlns:a16="http://schemas.microsoft.com/office/drawing/2014/main" xmlns="" id="{A384046F-E40F-4040-93C7-0794A4759196}"/>
              </a:ext>
            </a:extLst>
          </p:cNvPr>
          <p:cNvSpPr>
            <a:spLocks/>
          </p:cNvSpPr>
          <p:nvPr/>
        </p:nvSpPr>
        <p:spPr bwMode="auto">
          <a:xfrm>
            <a:off x="408290" y="758874"/>
            <a:ext cx="1069438" cy="647291"/>
          </a:xfrm>
          <a:custGeom>
            <a:avLst/>
            <a:gdLst>
              <a:gd name="T0" fmla="*/ 2 w 370"/>
              <a:gd name="T1" fmla="*/ 142 h 224"/>
              <a:gd name="T2" fmla="*/ 327 w 370"/>
              <a:gd name="T3" fmla="*/ 224 h 224"/>
              <a:gd name="T4" fmla="*/ 370 w 370"/>
              <a:gd name="T5" fmla="*/ 94 h 224"/>
              <a:gd name="T6" fmla="*/ 0 w 370"/>
              <a:gd name="T7" fmla="*/ 0 h 224"/>
              <a:gd name="T8" fmla="*/ 0 w 370"/>
              <a:gd name="T9" fmla="*/ 141 h 224"/>
              <a:gd name="T10" fmla="*/ 2 w 370"/>
              <a:gd name="T11" fmla="*/ 142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0" h="224">
                <a:moveTo>
                  <a:pt x="2" y="142"/>
                </a:moveTo>
                <a:cubicBezTo>
                  <a:pt x="115" y="156"/>
                  <a:pt x="224" y="184"/>
                  <a:pt x="327" y="224"/>
                </a:cubicBezTo>
                <a:cubicBezTo>
                  <a:pt x="370" y="94"/>
                  <a:pt x="370" y="94"/>
                  <a:pt x="370" y="94"/>
                </a:cubicBezTo>
                <a:cubicBezTo>
                  <a:pt x="254" y="48"/>
                  <a:pt x="130" y="16"/>
                  <a:pt x="0" y="0"/>
                </a:cubicBezTo>
                <a:cubicBezTo>
                  <a:pt x="0" y="141"/>
                  <a:pt x="0" y="141"/>
                  <a:pt x="0" y="141"/>
                </a:cubicBezTo>
                <a:lnTo>
                  <a:pt x="2" y="142"/>
                </a:lnTo>
                <a:close/>
              </a:path>
            </a:pathLst>
          </a:custGeom>
          <a:solidFill>
            <a:srgbClr val="E1D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83" name="Freeform 87">
            <a:extLst>
              <a:ext uri="{FF2B5EF4-FFF2-40B4-BE49-F238E27FC236}">
                <a16:creationId xmlns:a16="http://schemas.microsoft.com/office/drawing/2014/main" xmlns="" id="{D4F4A5B0-E6F0-7C49-801B-A3558D0C64EC}"/>
              </a:ext>
            </a:extLst>
          </p:cNvPr>
          <p:cNvSpPr>
            <a:spLocks/>
          </p:cNvSpPr>
          <p:nvPr/>
        </p:nvSpPr>
        <p:spPr bwMode="auto">
          <a:xfrm>
            <a:off x="3078212" y="2499502"/>
            <a:ext cx="829610" cy="1031504"/>
          </a:xfrm>
          <a:custGeom>
            <a:avLst/>
            <a:gdLst>
              <a:gd name="T0" fmla="*/ 0 w 287"/>
              <a:gd name="T1" fmla="*/ 77 h 357"/>
              <a:gd name="T2" fmla="*/ 158 w 287"/>
              <a:gd name="T3" fmla="*/ 357 h 357"/>
              <a:gd name="T4" fmla="*/ 287 w 287"/>
              <a:gd name="T5" fmla="*/ 316 h 357"/>
              <a:gd name="T6" fmla="*/ 109 w 287"/>
              <a:gd name="T7" fmla="*/ 0 h 357"/>
              <a:gd name="T8" fmla="*/ 0 w 287"/>
              <a:gd name="T9" fmla="*/ 77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" h="357">
                <a:moveTo>
                  <a:pt x="0" y="77"/>
                </a:moveTo>
                <a:cubicBezTo>
                  <a:pt x="64" y="163"/>
                  <a:pt x="117" y="257"/>
                  <a:pt x="158" y="357"/>
                </a:cubicBezTo>
                <a:cubicBezTo>
                  <a:pt x="287" y="316"/>
                  <a:pt x="287" y="316"/>
                  <a:pt x="287" y="316"/>
                </a:cubicBezTo>
                <a:cubicBezTo>
                  <a:pt x="241" y="203"/>
                  <a:pt x="181" y="97"/>
                  <a:pt x="109" y="0"/>
                </a:cubicBezTo>
                <a:cubicBezTo>
                  <a:pt x="0" y="77"/>
                  <a:pt x="0" y="77"/>
                  <a:pt x="0" y="77"/>
                </a:cubicBezTo>
                <a:close/>
              </a:path>
            </a:pathLst>
          </a:custGeom>
          <a:solidFill>
            <a:srgbClr val="E1D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84" name="Freeform 88">
            <a:extLst>
              <a:ext uri="{FF2B5EF4-FFF2-40B4-BE49-F238E27FC236}">
                <a16:creationId xmlns:a16="http://schemas.microsoft.com/office/drawing/2014/main" xmlns="" id="{21423763-9431-EE4E-B41F-8354F5EE6B2E}"/>
              </a:ext>
            </a:extLst>
          </p:cNvPr>
          <p:cNvSpPr>
            <a:spLocks/>
          </p:cNvSpPr>
          <p:nvPr/>
        </p:nvSpPr>
        <p:spPr bwMode="auto">
          <a:xfrm>
            <a:off x="3574999" y="3513876"/>
            <a:ext cx="619148" cy="1037623"/>
          </a:xfrm>
          <a:custGeom>
            <a:avLst/>
            <a:gdLst>
              <a:gd name="T0" fmla="*/ 76 w 214"/>
              <a:gd name="T1" fmla="*/ 358 h 359"/>
              <a:gd name="T2" fmla="*/ 214 w 214"/>
              <a:gd name="T3" fmla="*/ 359 h 359"/>
              <a:gd name="T4" fmla="*/ 129 w 214"/>
              <a:gd name="T5" fmla="*/ 0 h 359"/>
              <a:gd name="T6" fmla="*/ 0 w 214"/>
              <a:gd name="T7" fmla="*/ 40 h 359"/>
              <a:gd name="T8" fmla="*/ 76 w 214"/>
              <a:gd name="T9" fmla="*/ 358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59">
                <a:moveTo>
                  <a:pt x="76" y="358"/>
                </a:moveTo>
                <a:cubicBezTo>
                  <a:pt x="214" y="359"/>
                  <a:pt x="214" y="359"/>
                  <a:pt x="214" y="359"/>
                </a:cubicBezTo>
                <a:cubicBezTo>
                  <a:pt x="201" y="234"/>
                  <a:pt x="172" y="113"/>
                  <a:pt x="129" y="0"/>
                </a:cubicBezTo>
                <a:cubicBezTo>
                  <a:pt x="0" y="40"/>
                  <a:pt x="0" y="40"/>
                  <a:pt x="0" y="40"/>
                </a:cubicBezTo>
                <a:cubicBezTo>
                  <a:pt x="38" y="141"/>
                  <a:pt x="64" y="248"/>
                  <a:pt x="76" y="358"/>
                </a:cubicBezTo>
                <a:close/>
              </a:path>
            </a:pathLst>
          </a:custGeom>
          <a:solidFill>
            <a:srgbClr val="E1D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85" name="Freeform 89">
            <a:extLst>
              <a:ext uri="{FF2B5EF4-FFF2-40B4-BE49-F238E27FC236}">
                <a16:creationId xmlns:a16="http://schemas.microsoft.com/office/drawing/2014/main" xmlns="" id="{EF490AAE-D2E3-734D-802F-285572B74209}"/>
              </a:ext>
            </a:extLst>
          </p:cNvPr>
          <p:cNvSpPr>
            <a:spLocks/>
          </p:cNvSpPr>
          <p:nvPr/>
        </p:nvSpPr>
        <p:spPr bwMode="auto">
          <a:xfrm>
            <a:off x="2274299" y="1603818"/>
            <a:ext cx="315692" cy="375649"/>
          </a:xfrm>
          <a:custGeom>
            <a:avLst/>
            <a:gdLst>
              <a:gd name="T0" fmla="*/ 189 w 258"/>
              <a:gd name="T1" fmla="*/ 0 h 307"/>
              <a:gd name="T2" fmla="*/ 258 w 258"/>
              <a:gd name="T3" fmla="*/ 54 h 307"/>
              <a:gd name="T4" fmla="*/ 69 w 258"/>
              <a:gd name="T5" fmla="*/ 307 h 307"/>
              <a:gd name="T6" fmla="*/ 0 w 258"/>
              <a:gd name="T7" fmla="*/ 252 h 307"/>
              <a:gd name="T8" fmla="*/ 189 w 258"/>
              <a:gd name="T9" fmla="*/ 0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8" h="307">
                <a:moveTo>
                  <a:pt x="189" y="0"/>
                </a:moveTo>
                <a:lnTo>
                  <a:pt x="258" y="54"/>
                </a:lnTo>
                <a:lnTo>
                  <a:pt x="69" y="307"/>
                </a:lnTo>
                <a:lnTo>
                  <a:pt x="0" y="252"/>
                </a:lnTo>
                <a:lnTo>
                  <a:pt x="189" y="0"/>
                </a:lnTo>
                <a:close/>
              </a:path>
            </a:pathLst>
          </a:custGeom>
          <a:solidFill>
            <a:srgbClr val="F0E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86" name="Freeform 90">
            <a:extLst>
              <a:ext uri="{FF2B5EF4-FFF2-40B4-BE49-F238E27FC236}">
                <a16:creationId xmlns:a16="http://schemas.microsoft.com/office/drawing/2014/main" xmlns="" id="{2F28A5F9-3EBF-8C4F-BEA7-1C74C16D5AD7}"/>
              </a:ext>
            </a:extLst>
          </p:cNvPr>
          <p:cNvSpPr>
            <a:spLocks/>
          </p:cNvSpPr>
          <p:nvPr/>
        </p:nvSpPr>
        <p:spPr bwMode="auto">
          <a:xfrm>
            <a:off x="3014584" y="2412625"/>
            <a:ext cx="379320" cy="309574"/>
          </a:xfrm>
          <a:custGeom>
            <a:avLst/>
            <a:gdLst>
              <a:gd name="T0" fmla="*/ 258 w 310"/>
              <a:gd name="T1" fmla="*/ 0 h 253"/>
              <a:gd name="T2" fmla="*/ 310 w 310"/>
              <a:gd name="T3" fmla="*/ 71 h 253"/>
              <a:gd name="T4" fmla="*/ 52 w 310"/>
              <a:gd name="T5" fmla="*/ 253 h 253"/>
              <a:gd name="T6" fmla="*/ 0 w 310"/>
              <a:gd name="T7" fmla="*/ 182 h 253"/>
              <a:gd name="T8" fmla="*/ 258 w 310"/>
              <a:gd name="T9" fmla="*/ 0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0" h="253">
                <a:moveTo>
                  <a:pt x="258" y="0"/>
                </a:moveTo>
                <a:lnTo>
                  <a:pt x="310" y="71"/>
                </a:lnTo>
                <a:lnTo>
                  <a:pt x="52" y="253"/>
                </a:lnTo>
                <a:lnTo>
                  <a:pt x="0" y="182"/>
                </a:lnTo>
                <a:lnTo>
                  <a:pt x="258" y="0"/>
                </a:lnTo>
                <a:close/>
              </a:path>
            </a:pathLst>
          </a:custGeom>
          <a:solidFill>
            <a:srgbClr val="F0E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87" name="Freeform 91">
            <a:extLst>
              <a:ext uri="{FF2B5EF4-FFF2-40B4-BE49-F238E27FC236}">
                <a16:creationId xmlns:a16="http://schemas.microsoft.com/office/drawing/2014/main" xmlns="" id="{247D54ED-AD29-BB4B-8765-FC3CF3DBC28B}"/>
              </a:ext>
            </a:extLst>
          </p:cNvPr>
          <p:cNvSpPr>
            <a:spLocks/>
          </p:cNvSpPr>
          <p:nvPr/>
        </p:nvSpPr>
        <p:spPr bwMode="auto">
          <a:xfrm>
            <a:off x="3534618" y="3412315"/>
            <a:ext cx="413582" cy="216579"/>
          </a:xfrm>
          <a:custGeom>
            <a:avLst/>
            <a:gdLst>
              <a:gd name="T0" fmla="*/ 0 w 338"/>
              <a:gd name="T1" fmla="*/ 97 h 177"/>
              <a:gd name="T2" fmla="*/ 33 w 338"/>
              <a:gd name="T3" fmla="*/ 177 h 177"/>
              <a:gd name="T4" fmla="*/ 338 w 338"/>
              <a:gd name="T5" fmla="*/ 83 h 177"/>
              <a:gd name="T6" fmla="*/ 305 w 338"/>
              <a:gd name="T7" fmla="*/ 0 h 177"/>
              <a:gd name="T8" fmla="*/ 0 w 338"/>
              <a:gd name="T9" fmla="*/ 97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8" h="177">
                <a:moveTo>
                  <a:pt x="0" y="97"/>
                </a:moveTo>
                <a:lnTo>
                  <a:pt x="33" y="177"/>
                </a:lnTo>
                <a:lnTo>
                  <a:pt x="338" y="83"/>
                </a:lnTo>
                <a:lnTo>
                  <a:pt x="305" y="0"/>
                </a:lnTo>
                <a:lnTo>
                  <a:pt x="0" y="97"/>
                </a:lnTo>
                <a:close/>
              </a:path>
            </a:pathLst>
          </a:custGeom>
          <a:solidFill>
            <a:srgbClr val="F0E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88" name="Freeform 92">
            <a:extLst>
              <a:ext uri="{FF2B5EF4-FFF2-40B4-BE49-F238E27FC236}">
                <a16:creationId xmlns:a16="http://schemas.microsoft.com/office/drawing/2014/main" xmlns="" id="{36C6C407-D356-9A45-B26C-10EB39D794DC}"/>
              </a:ext>
            </a:extLst>
          </p:cNvPr>
          <p:cNvSpPr>
            <a:spLocks/>
          </p:cNvSpPr>
          <p:nvPr/>
        </p:nvSpPr>
        <p:spPr bwMode="auto">
          <a:xfrm>
            <a:off x="2725811" y="2754013"/>
            <a:ext cx="740286" cy="915262"/>
          </a:xfrm>
          <a:custGeom>
            <a:avLst/>
            <a:gdLst>
              <a:gd name="T0" fmla="*/ 134 w 256"/>
              <a:gd name="T1" fmla="*/ 317 h 317"/>
              <a:gd name="T2" fmla="*/ 256 w 256"/>
              <a:gd name="T3" fmla="*/ 278 h 317"/>
              <a:gd name="T4" fmla="*/ 101 w 256"/>
              <a:gd name="T5" fmla="*/ 0 h 317"/>
              <a:gd name="T6" fmla="*/ 0 w 256"/>
              <a:gd name="T7" fmla="*/ 72 h 317"/>
              <a:gd name="T8" fmla="*/ 124 w 256"/>
              <a:gd name="T9" fmla="*/ 293 h 317"/>
              <a:gd name="T10" fmla="*/ 134 w 256"/>
              <a:gd name="T11" fmla="*/ 31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6" h="317">
                <a:moveTo>
                  <a:pt x="134" y="317"/>
                </a:moveTo>
                <a:cubicBezTo>
                  <a:pt x="256" y="278"/>
                  <a:pt x="256" y="278"/>
                  <a:pt x="256" y="278"/>
                </a:cubicBezTo>
                <a:cubicBezTo>
                  <a:pt x="216" y="179"/>
                  <a:pt x="163" y="86"/>
                  <a:pt x="101" y="0"/>
                </a:cubicBezTo>
                <a:cubicBezTo>
                  <a:pt x="0" y="72"/>
                  <a:pt x="0" y="72"/>
                  <a:pt x="0" y="72"/>
                </a:cubicBezTo>
                <a:cubicBezTo>
                  <a:pt x="49" y="141"/>
                  <a:pt x="91" y="215"/>
                  <a:pt x="124" y="293"/>
                </a:cubicBezTo>
                <a:cubicBezTo>
                  <a:pt x="128" y="301"/>
                  <a:pt x="131" y="309"/>
                  <a:pt x="134" y="317"/>
                </a:cubicBezTo>
                <a:close/>
              </a:path>
            </a:pathLst>
          </a:custGeom>
          <a:solidFill>
            <a:srgbClr val="8F9F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89" name="Freeform 93">
            <a:extLst>
              <a:ext uri="{FF2B5EF4-FFF2-40B4-BE49-F238E27FC236}">
                <a16:creationId xmlns:a16="http://schemas.microsoft.com/office/drawing/2014/main" xmlns="" id="{3ECCACE8-4B19-2840-9C79-323C6D19C6EE}"/>
              </a:ext>
            </a:extLst>
          </p:cNvPr>
          <p:cNvSpPr>
            <a:spLocks/>
          </p:cNvSpPr>
          <p:nvPr/>
        </p:nvSpPr>
        <p:spPr bwMode="auto">
          <a:xfrm>
            <a:off x="2388095" y="3002407"/>
            <a:ext cx="661975" cy="791677"/>
          </a:xfrm>
          <a:custGeom>
            <a:avLst/>
            <a:gdLst>
              <a:gd name="T0" fmla="*/ 113 w 229"/>
              <a:gd name="T1" fmla="*/ 274 h 274"/>
              <a:gd name="T2" fmla="*/ 229 w 229"/>
              <a:gd name="T3" fmla="*/ 237 h 274"/>
              <a:gd name="T4" fmla="*/ 98 w 229"/>
              <a:gd name="T5" fmla="*/ 0 h 274"/>
              <a:gd name="T6" fmla="*/ 0 w 229"/>
              <a:gd name="T7" fmla="*/ 70 h 274"/>
              <a:gd name="T8" fmla="*/ 108 w 229"/>
              <a:gd name="T9" fmla="*/ 262 h 274"/>
              <a:gd name="T10" fmla="*/ 113 w 229"/>
              <a:gd name="T11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9" h="274">
                <a:moveTo>
                  <a:pt x="113" y="274"/>
                </a:moveTo>
                <a:cubicBezTo>
                  <a:pt x="229" y="237"/>
                  <a:pt x="229" y="237"/>
                  <a:pt x="229" y="237"/>
                </a:cubicBezTo>
                <a:cubicBezTo>
                  <a:pt x="195" y="153"/>
                  <a:pt x="151" y="73"/>
                  <a:pt x="98" y="0"/>
                </a:cubicBezTo>
                <a:cubicBezTo>
                  <a:pt x="0" y="70"/>
                  <a:pt x="0" y="70"/>
                  <a:pt x="0" y="70"/>
                </a:cubicBezTo>
                <a:cubicBezTo>
                  <a:pt x="43" y="129"/>
                  <a:pt x="79" y="193"/>
                  <a:pt x="108" y="262"/>
                </a:cubicBezTo>
                <a:cubicBezTo>
                  <a:pt x="110" y="266"/>
                  <a:pt x="112" y="270"/>
                  <a:pt x="113" y="274"/>
                </a:cubicBezTo>
                <a:close/>
              </a:path>
            </a:pathLst>
          </a:custGeom>
          <a:solidFill>
            <a:srgbClr val="B6A5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90" name="Freeform 94">
            <a:extLst>
              <a:ext uri="{FF2B5EF4-FFF2-40B4-BE49-F238E27FC236}">
                <a16:creationId xmlns:a16="http://schemas.microsoft.com/office/drawing/2014/main" xmlns="" id="{CAC610F6-912A-4F4F-A136-091A24C010B7}"/>
              </a:ext>
            </a:extLst>
          </p:cNvPr>
          <p:cNvSpPr>
            <a:spLocks/>
          </p:cNvSpPr>
          <p:nvPr/>
        </p:nvSpPr>
        <p:spPr bwMode="auto">
          <a:xfrm>
            <a:off x="2046706" y="3242235"/>
            <a:ext cx="606912" cy="679104"/>
          </a:xfrm>
          <a:custGeom>
            <a:avLst/>
            <a:gdLst>
              <a:gd name="T0" fmla="*/ 93 w 210"/>
              <a:gd name="T1" fmla="*/ 235 h 235"/>
              <a:gd name="T2" fmla="*/ 210 w 210"/>
              <a:gd name="T3" fmla="*/ 198 h 235"/>
              <a:gd name="T4" fmla="*/ 99 w 210"/>
              <a:gd name="T5" fmla="*/ 0 h 235"/>
              <a:gd name="T6" fmla="*/ 0 w 210"/>
              <a:gd name="T7" fmla="*/ 70 h 235"/>
              <a:gd name="T8" fmla="*/ 93 w 210"/>
              <a:gd name="T9" fmla="*/ 234 h 235"/>
              <a:gd name="T10" fmla="*/ 93 w 210"/>
              <a:gd name="T11" fmla="*/ 235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0" h="235">
                <a:moveTo>
                  <a:pt x="93" y="235"/>
                </a:moveTo>
                <a:cubicBezTo>
                  <a:pt x="210" y="198"/>
                  <a:pt x="210" y="198"/>
                  <a:pt x="210" y="198"/>
                </a:cubicBezTo>
                <a:cubicBezTo>
                  <a:pt x="181" y="127"/>
                  <a:pt x="144" y="61"/>
                  <a:pt x="99" y="0"/>
                </a:cubicBezTo>
                <a:cubicBezTo>
                  <a:pt x="0" y="70"/>
                  <a:pt x="0" y="70"/>
                  <a:pt x="0" y="70"/>
                </a:cubicBezTo>
                <a:cubicBezTo>
                  <a:pt x="37" y="121"/>
                  <a:pt x="68" y="176"/>
                  <a:pt x="93" y="234"/>
                </a:cubicBezTo>
                <a:cubicBezTo>
                  <a:pt x="93" y="234"/>
                  <a:pt x="93" y="235"/>
                  <a:pt x="93" y="235"/>
                </a:cubicBezTo>
                <a:close/>
              </a:path>
            </a:pathLst>
          </a:custGeom>
          <a:solidFill>
            <a:srgbClr val="9C9C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91" name="Freeform 95">
            <a:extLst>
              <a:ext uri="{FF2B5EF4-FFF2-40B4-BE49-F238E27FC236}">
                <a16:creationId xmlns:a16="http://schemas.microsoft.com/office/drawing/2014/main" xmlns="" id="{7A2D8C63-EA5D-0341-94DE-B5583A4F197F}"/>
              </a:ext>
            </a:extLst>
          </p:cNvPr>
          <p:cNvSpPr>
            <a:spLocks/>
          </p:cNvSpPr>
          <p:nvPr/>
        </p:nvSpPr>
        <p:spPr bwMode="auto">
          <a:xfrm>
            <a:off x="1722450" y="3482063"/>
            <a:ext cx="532271" cy="560414"/>
          </a:xfrm>
          <a:custGeom>
            <a:avLst/>
            <a:gdLst>
              <a:gd name="T0" fmla="*/ 184 w 184"/>
              <a:gd name="T1" fmla="*/ 159 h 194"/>
              <a:gd name="T2" fmla="*/ 94 w 184"/>
              <a:gd name="T3" fmla="*/ 0 h 194"/>
              <a:gd name="T4" fmla="*/ 0 w 184"/>
              <a:gd name="T5" fmla="*/ 67 h 194"/>
              <a:gd name="T6" fmla="*/ 72 w 184"/>
              <a:gd name="T7" fmla="*/ 194 h 194"/>
              <a:gd name="T8" fmla="*/ 184 w 184"/>
              <a:gd name="T9" fmla="*/ 159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4" h="194">
                <a:moveTo>
                  <a:pt x="184" y="159"/>
                </a:moveTo>
                <a:cubicBezTo>
                  <a:pt x="160" y="103"/>
                  <a:pt x="129" y="49"/>
                  <a:pt x="94" y="0"/>
                </a:cubicBezTo>
                <a:cubicBezTo>
                  <a:pt x="0" y="67"/>
                  <a:pt x="0" y="67"/>
                  <a:pt x="0" y="67"/>
                </a:cubicBezTo>
                <a:cubicBezTo>
                  <a:pt x="28" y="107"/>
                  <a:pt x="53" y="150"/>
                  <a:pt x="72" y="194"/>
                </a:cubicBezTo>
                <a:lnTo>
                  <a:pt x="184" y="159"/>
                </a:lnTo>
                <a:close/>
              </a:path>
            </a:pathLst>
          </a:custGeom>
          <a:solidFill>
            <a:srgbClr val="BADF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92" name="Freeform 96">
            <a:extLst>
              <a:ext uri="{FF2B5EF4-FFF2-40B4-BE49-F238E27FC236}">
                <a16:creationId xmlns:a16="http://schemas.microsoft.com/office/drawing/2014/main" xmlns="" id="{73E93DE5-6D4E-C74D-8C84-3AC3F228C62A}"/>
              </a:ext>
            </a:extLst>
          </p:cNvPr>
          <p:cNvSpPr>
            <a:spLocks/>
          </p:cNvSpPr>
          <p:nvPr/>
        </p:nvSpPr>
        <p:spPr bwMode="auto">
          <a:xfrm>
            <a:off x="1416547" y="3713325"/>
            <a:ext cx="453961" cy="445395"/>
          </a:xfrm>
          <a:custGeom>
            <a:avLst/>
            <a:gdLst>
              <a:gd name="T0" fmla="*/ 157 w 157"/>
              <a:gd name="T1" fmla="*/ 121 h 154"/>
              <a:gd name="T2" fmla="*/ 87 w 157"/>
              <a:gd name="T3" fmla="*/ 0 h 154"/>
              <a:gd name="T4" fmla="*/ 0 w 157"/>
              <a:gd name="T5" fmla="*/ 62 h 154"/>
              <a:gd name="T6" fmla="*/ 54 w 157"/>
              <a:gd name="T7" fmla="*/ 154 h 154"/>
              <a:gd name="T8" fmla="*/ 157 w 157"/>
              <a:gd name="T9" fmla="*/ 121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7" h="154">
                <a:moveTo>
                  <a:pt x="157" y="121"/>
                </a:moveTo>
                <a:cubicBezTo>
                  <a:pt x="138" y="78"/>
                  <a:pt x="114" y="38"/>
                  <a:pt x="87" y="0"/>
                </a:cubicBezTo>
                <a:cubicBezTo>
                  <a:pt x="0" y="62"/>
                  <a:pt x="0" y="62"/>
                  <a:pt x="0" y="62"/>
                </a:cubicBezTo>
                <a:cubicBezTo>
                  <a:pt x="21" y="91"/>
                  <a:pt x="39" y="122"/>
                  <a:pt x="54" y="154"/>
                </a:cubicBezTo>
                <a:lnTo>
                  <a:pt x="157" y="121"/>
                </a:lnTo>
                <a:close/>
              </a:path>
            </a:pathLst>
          </a:custGeom>
          <a:solidFill>
            <a:srgbClr val="D5AF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93" name="Freeform 97">
            <a:extLst>
              <a:ext uri="{FF2B5EF4-FFF2-40B4-BE49-F238E27FC236}">
                <a16:creationId xmlns:a16="http://schemas.microsoft.com/office/drawing/2014/main" xmlns="" id="{4B427687-CADF-E145-844C-806753FE73D6}"/>
              </a:ext>
            </a:extLst>
          </p:cNvPr>
          <p:cNvSpPr>
            <a:spLocks/>
          </p:cNvSpPr>
          <p:nvPr/>
        </p:nvSpPr>
        <p:spPr bwMode="auto">
          <a:xfrm>
            <a:off x="839663" y="902177"/>
            <a:ext cx="319136" cy="297338"/>
          </a:xfrm>
          <a:custGeom>
            <a:avLst/>
            <a:gdLst>
              <a:gd name="T0" fmla="*/ 104 w 104"/>
              <a:gd name="T1" fmla="*/ 51 h 103"/>
              <a:gd name="T2" fmla="*/ 53 w 104"/>
              <a:gd name="T3" fmla="*/ 103 h 103"/>
              <a:gd name="T4" fmla="*/ 0 w 104"/>
              <a:gd name="T5" fmla="*/ 52 h 103"/>
              <a:gd name="T6" fmla="*/ 52 w 104"/>
              <a:gd name="T7" fmla="*/ 0 h 103"/>
              <a:gd name="T8" fmla="*/ 104 w 104"/>
              <a:gd name="T9" fmla="*/ 51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103">
                <a:moveTo>
                  <a:pt x="104" y="51"/>
                </a:moveTo>
                <a:cubicBezTo>
                  <a:pt x="104" y="79"/>
                  <a:pt x="81" y="102"/>
                  <a:pt x="53" y="103"/>
                </a:cubicBezTo>
                <a:cubicBezTo>
                  <a:pt x="24" y="103"/>
                  <a:pt x="1" y="80"/>
                  <a:pt x="0" y="52"/>
                </a:cubicBezTo>
                <a:cubicBezTo>
                  <a:pt x="0" y="24"/>
                  <a:pt x="23" y="1"/>
                  <a:pt x="52" y="0"/>
                </a:cubicBezTo>
                <a:cubicBezTo>
                  <a:pt x="80" y="0"/>
                  <a:pt x="104" y="23"/>
                  <a:pt x="104" y="5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94" name="Freeform 98">
            <a:extLst>
              <a:ext uri="{FF2B5EF4-FFF2-40B4-BE49-F238E27FC236}">
                <a16:creationId xmlns:a16="http://schemas.microsoft.com/office/drawing/2014/main" xmlns="" id="{CB7375AB-2FCF-C544-AE9F-288DE9D9CBEE}"/>
              </a:ext>
            </a:extLst>
          </p:cNvPr>
          <p:cNvSpPr>
            <a:spLocks/>
          </p:cNvSpPr>
          <p:nvPr/>
        </p:nvSpPr>
        <p:spPr bwMode="auto">
          <a:xfrm>
            <a:off x="728876" y="1354200"/>
            <a:ext cx="299786" cy="298562"/>
          </a:xfrm>
          <a:custGeom>
            <a:avLst/>
            <a:gdLst>
              <a:gd name="T0" fmla="*/ 104 w 104"/>
              <a:gd name="T1" fmla="*/ 51 h 103"/>
              <a:gd name="T2" fmla="*/ 52 w 104"/>
              <a:gd name="T3" fmla="*/ 103 h 103"/>
              <a:gd name="T4" fmla="*/ 0 w 104"/>
              <a:gd name="T5" fmla="*/ 52 h 103"/>
              <a:gd name="T6" fmla="*/ 51 w 104"/>
              <a:gd name="T7" fmla="*/ 1 h 103"/>
              <a:gd name="T8" fmla="*/ 104 w 104"/>
              <a:gd name="T9" fmla="*/ 51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103">
                <a:moveTo>
                  <a:pt x="104" y="51"/>
                </a:moveTo>
                <a:cubicBezTo>
                  <a:pt x="104" y="80"/>
                  <a:pt x="81" y="103"/>
                  <a:pt x="52" y="103"/>
                </a:cubicBezTo>
                <a:cubicBezTo>
                  <a:pt x="24" y="103"/>
                  <a:pt x="1" y="81"/>
                  <a:pt x="0" y="52"/>
                </a:cubicBezTo>
                <a:cubicBezTo>
                  <a:pt x="0" y="24"/>
                  <a:pt x="23" y="1"/>
                  <a:pt x="51" y="1"/>
                </a:cubicBezTo>
                <a:cubicBezTo>
                  <a:pt x="80" y="0"/>
                  <a:pt x="103" y="23"/>
                  <a:pt x="104" y="5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95" name="Freeform 99">
            <a:extLst>
              <a:ext uri="{FF2B5EF4-FFF2-40B4-BE49-F238E27FC236}">
                <a16:creationId xmlns:a16="http://schemas.microsoft.com/office/drawing/2014/main" xmlns="" id="{07E0F64A-38E3-CA4B-879C-5ECEBDED8F00}"/>
              </a:ext>
            </a:extLst>
          </p:cNvPr>
          <p:cNvSpPr>
            <a:spLocks/>
          </p:cNvSpPr>
          <p:nvPr/>
        </p:nvSpPr>
        <p:spPr bwMode="auto">
          <a:xfrm>
            <a:off x="656683" y="1782465"/>
            <a:ext cx="303456" cy="294890"/>
          </a:xfrm>
          <a:custGeom>
            <a:avLst/>
            <a:gdLst>
              <a:gd name="T0" fmla="*/ 104 w 105"/>
              <a:gd name="T1" fmla="*/ 50 h 102"/>
              <a:gd name="T2" fmla="*/ 53 w 105"/>
              <a:gd name="T3" fmla="*/ 102 h 102"/>
              <a:gd name="T4" fmla="*/ 1 w 105"/>
              <a:gd name="T5" fmla="*/ 52 h 102"/>
              <a:gd name="T6" fmla="*/ 52 w 105"/>
              <a:gd name="T7" fmla="*/ 0 h 102"/>
              <a:gd name="T8" fmla="*/ 104 w 105"/>
              <a:gd name="T9" fmla="*/ 5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5" h="102">
                <a:moveTo>
                  <a:pt x="104" y="50"/>
                </a:moveTo>
                <a:cubicBezTo>
                  <a:pt x="105" y="79"/>
                  <a:pt x="82" y="102"/>
                  <a:pt x="53" y="102"/>
                </a:cubicBezTo>
                <a:cubicBezTo>
                  <a:pt x="25" y="102"/>
                  <a:pt x="1" y="80"/>
                  <a:pt x="1" y="52"/>
                </a:cubicBezTo>
                <a:cubicBezTo>
                  <a:pt x="0" y="23"/>
                  <a:pt x="23" y="0"/>
                  <a:pt x="52" y="0"/>
                </a:cubicBezTo>
                <a:cubicBezTo>
                  <a:pt x="81" y="0"/>
                  <a:pt x="104" y="22"/>
                  <a:pt x="104" y="5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96" name="Freeform 100">
            <a:extLst>
              <a:ext uri="{FF2B5EF4-FFF2-40B4-BE49-F238E27FC236}">
                <a16:creationId xmlns:a16="http://schemas.microsoft.com/office/drawing/2014/main" xmlns="" id="{960168E9-288C-6A43-AE00-C688BAB1B377}"/>
              </a:ext>
            </a:extLst>
          </p:cNvPr>
          <p:cNvSpPr>
            <a:spLocks/>
          </p:cNvSpPr>
          <p:nvPr/>
        </p:nvSpPr>
        <p:spPr bwMode="auto">
          <a:xfrm>
            <a:off x="586937" y="2187480"/>
            <a:ext cx="301009" cy="297338"/>
          </a:xfrm>
          <a:custGeom>
            <a:avLst/>
            <a:gdLst>
              <a:gd name="T0" fmla="*/ 104 w 104"/>
              <a:gd name="T1" fmla="*/ 51 h 103"/>
              <a:gd name="T2" fmla="*/ 53 w 104"/>
              <a:gd name="T3" fmla="*/ 103 h 103"/>
              <a:gd name="T4" fmla="*/ 1 w 104"/>
              <a:gd name="T5" fmla="*/ 52 h 103"/>
              <a:gd name="T6" fmla="*/ 52 w 104"/>
              <a:gd name="T7" fmla="*/ 0 h 103"/>
              <a:gd name="T8" fmla="*/ 104 w 104"/>
              <a:gd name="T9" fmla="*/ 51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103">
                <a:moveTo>
                  <a:pt x="104" y="51"/>
                </a:moveTo>
                <a:cubicBezTo>
                  <a:pt x="104" y="79"/>
                  <a:pt x="82" y="102"/>
                  <a:pt x="53" y="103"/>
                </a:cubicBezTo>
                <a:cubicBezTo>
                  <a:pt x="24" y="103"/>
                  <a:pt x="1" y="80"/>
                  <a:pt x="1" y="52"/>
                </a:cubicBezTo>
                <a:cubicBezTo>
                  <a:pt x="0" y="24"/>
                  <a:pt x="23" y="1"/>
                  <a:pt x="52" y="0"/>
                </a:cubicBezTo>
                <a:cubicBezTo>
                  <a:pt x="80" y="0"/>
                  <a:pt x="104" y="23"/>
                  <a:pt x="104" y="5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97" name="Freeform 101">
            <a:extLst>
              <a:ext uri="{FF2B5EF4-FFF2-40B4-BE49-F238E27FC236}">
                <a16:creationId xmlns:a16="http://schemas.microsoft.com/office/drawing/2014/main" xmlns="" id="{3166CD1A-79B7-EF4F-AAB7-64F079AA7664}"/>
              </a:ext>
            </a:extLst>
          </p:cNvPr>
          <p:cNvSpPr>
            <a:spLocks/>
          </p:cNvSpPr>
          <p:nvPr/>
        </p:nvSpPr>
        <p:spPr bwMode="auto">
          <a:xfrm>
            <a:off x="561853" y="2579036"/>
            <a:ext cx="303456" cy="298562"/>
          </a:xfrm>
          <a:custGeom>
            <a:avLst/>
            <a:gdLst>
              <a:gd name="T0" fmla="*/ 104 w 105"/>
              <a:gd name="T1" fmla="*/ 51 h 103"/>
              <a:gd name="T2" fmla="*/ 53 w 105"/>
              <a:gd name="T3" fmla="*/ 103 h 103"/>
              <a:gd name="T4" fmla="*/ 1 w 105"/>
              <a:gd name="T5" fmla="*/ 52 h 103"/>
              <a:gd name="T6" fmla="*/ 52 w 105"/>
              <a:gd name="T7" fmla="*/ 1 h 103"/>
              <a:gd name="T8" fmla="*/ 104 w 105"/>
              <a:gd name="T9" fmla="*/ 51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5" h="103">
                <a:moveTo>
                  <a:pt x="104" y="51"/>
                </a:moveTo>
                <a:cubicBezTo>
                  <a:pt x="105" y="79"/>
                  <a:pt x="82" y="102"/>
                  <a:pt x="53" y="103"/>
                </a:cubicBezTo>
                <a:cubicBezTo>
                  <a:pt x="25" y="103"/>
                  <a:pt x="1" y="80"/>
                  <a:pt x="1" y="52"/>
                </a:cubicBezTo>
                <a:cubicBezTo>
                  <a:pt x="0" y="24"/>
                  <a:pt x="23" y="1"/>
                  <a:pt x="52" y="1"/>
                </a:cubicBezTo>
                <a:cubicBezTo>
                  <a:pt x="81" y="0"/>
                  <a:pt x="104" y="23"/>
                  <a:pt x="104" y="5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 dirty="0"/>
          </a:p>
        </p:txBody>
      </p:sp>
      <p:sp>
        <p:nvSpPr>
          <p:cNvPr id="98" name="Freeform 102">
            <a:extLst>
              <a:ext uri="{FF2B5EF4-FFF2-40B4-BE49-F238E27FC236}">
                <a16:creationId xmlns:a16="http://schemas.microsoft.com/office/drawing/2014/main" xmlns="" id="{006616D7-B21F-3541-9677-8874779C1BD7}"/>
              </a:ext>
            </a:extLst>
          </p:cNvPr>
          <p:cNvSpPr>
            <a:spLocks/>
          </p:cNvSpPr>
          <p:nvPr/>
        </p:nvSpPr>
        <p:spPr bwMode="auto">
          <a:xfrm>
            <a:off x="447446" y="2970591"/>
            <a:ext cx="301009" cy="297338"/>
          </a:xfrm>
          <a:custGeom>
            <a:avLst/>
            <a:gdLst>
              <a:gd name="T0" fmla="*/ 104 w 104"/>
              <a:gd name="T1" fmla="*/ 51 h 103"/>
              <a:gd name="T2" fmla="*/ 53 w 104"/>
              <a:gd name="T3" fmla="*/ 103 h 103"/>
              <a:gd name="T4" fmla="*/ 1 w 104"/>
              <a:gd name="T5" fmla="*/ 52 h 103"/>
              <a:gd name="T6" fmla="*/ 52 w 104"/>
              <a:gd name="T7" fmla="*/ 0 h 103"/>
              <a:gd name="T8" fmla="*/ 104 w 104"/>
              <a:gd name="T9" fmla="*/ 51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103">
                <a:moveTo>
                  <a:pt x="104" y="51"/>
                </a:moveTo>
                <a:cubicBezTo>
                  <a:pt x="104" y="79"/>
                  <a:pt x="82" y="102"/>
                  <a:pt x="53" y="103"/>
                </a:cubicBezTo>
                <a:cubicBezTo>
                  <a:pt x="24" y="103"/>
                  <a:pt x="1" y="80"/>
                  <a:pt x="1" y="52"/>
                </a:cubicBezTo>
                <a:cubicBezTo>
                  <a:pt x="0" y="24"/>
                  <a:pt x="23" y="1"/>
                  <a:pt x="52" y="0"/>
                </a:cubicBezTo>
                <a:cubicBezTo>
                  <a:pt x="80" y="0"/>
                  <a:pt x="104" y="23"/>
                  <a:pt x="104" y="5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99" name="Freeform 103">
            <a:extLst>
              <a:ext uri="{FF2B5EF4-FFF2-40B4-BE49-F238E27FC236}">
                <a16:creationId xmlns:a16="http://schemas.microsoft.com/office/drawing/2014/main" xmlns="" id="{B8A73858-0B33-1F4E-9428-71AC38AB06A9}"/>
              </a:ext>
            </a:extLst>
          </p:cNvPr>
          <p:cNvSpPr>
            <a:spLocks/>
          </p:cNvSpPr>
          <p:nvPr/>
        </p:nvSpPr>
        <p:spPr bwMode="auto">
          <a:xfrm>
            <a:off x="1032332" y="2800511"/>
            <a:ext cx="331600" cy="331598"/>
          </a:xfrm>
          <a:custGeom>
            <a:avLst/>
            <a:gdLst>
              <a:gd name="T0" fmla="*/ 107 w 115"/>
              <a:gd name="T1" fmla="*/ 42 h 115"/>
              <a:gd name="T2" fmla="*/ 72 w 115"/>
              <a:gd name="T3" fmla="*/ 107 h 115"/>
              <a:gd name="T4" fmla="*/ 8 w 115"/>
              <a:gd name="T5" fmla="*/ 73 h 115"/>
              <a:gd name="T6" fmla="*/ 42 w 115"/>
              <a:gd name="T7" fmla="*/ 9 h 115"/>
              <a:gd name="T8" fmla="*/ 107 w 115"/>
              <a:gd name="T9" fmla="*/ 4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115">
                <a:moveTo>
                  <a:pt x="107" y="42"/>
                </a:moveTo>
                <a:cubicBezTo>
                  <a:pt x="115" y="69"/>
                  <a:pt x="100" y="98"/>
                  <a:pt x="72" y="107"/>
                </a:cubicBezTo>
                <a:cubicBezTo>
                  <a:pt x="45" y="115"/>
                  <a:pt x="16" y="100"/>
                  <a:pt x="8" y="73"/>
                </a:cubicBezTo>
                <a:cubicBezTo>
                  <a:pt x="0" y="46"/>
                  <a:pt x="15" y="17"/>
                  <a:pt x="42" y="9"/>
                </a:cubicBezTo>
                <a:cubicBezTo>
                  <a:pt x="70" y="0"/>
                  <a:pt x="98" y="15"/>
                  <a:pt x="107" y="42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00" name="Freeform 104">
            <a:extLst>
              <a:ext uri="{FF2B5EF4-FFF2-40B4-BE49-F238E27FC236}">
                <a16:creationId xmlns:a16="http://schemas.microsoft.com/office/drawing/2014/main" xmlns="" id="{FB2674C8-6246-D048-A623-8DF66CEF86D0}"/>
              </a:ext>
            </a:extLst>
          </p:cNvPr>
          <p:cNvSpPr>
            <a:spLocks/>
          </p:cNvSpPr>
          <p:nvPr/>
        </p:nvSpPr>
        <p:spPr bwMode="auto">
          <a:xfrm>
            <a:off x="841448" y="3140674"/>
            <a:ext cx="331600" cy="330375"/>
          </a:xfrm>
          <a:custGeom>
            <a:avLst/>
            <a:gdLst>
              <a:gd name="T0" fmla="*/ 107 w 115"/>
              <a:gd name="T1" fmla="*/ 42 h 114"/>
              <a:gd name="T2" fmla="*/ 73 w 115"/>
              <a:gd name="T3" fmla="*/ 106 h 114"/>
              <a:gd name="T4" fmla="*/ 8 w 115"/>
              <a:gd name="T5" fmla="*/ 72 h 114"/>
              <a:gd name="T6" fmla="*/ 42 w 115"/>
              <a:gd name="T7" fmla="*/ 8 h 114"/>
              <a:gd name="T8" fmla="*/ 107 w 115"/>
              <a:gd name="T9" fmla="*/ 42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114">
                <a:moveTo>
                  <a:pt x="107" y="42"/>
                </a:moveTo>
                <a:cubicBezTo>
                  <a:pt x="115" y="68"/>
                  <a:pt x="100" y="97"/>
                  <a:pt x="73" y="106"/>
                </a:cubicBezTo>
                <a:cubicBezTo>
                  <a:pt x="45" y="114"/>
                  <a:pt x="16" y="99"/>
                  <a:pt x="8" y="72"/>
                </a:cubicBezTo>
                <a:cubicBezTo>
                  <a:pt x="0" y="45"/>
                  <a:pt x="15" y="17"/>
                  <a:pt x="42" y="8"/>
                </a:cubicBezTo>
                <a:cubicBezTo>
                  <a:pt x="70" y="0"/>
                  <a:pt x="98" y="15"/>
                  <a:pt x="107" y="42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01" name="Freeform 105">
            <a:extLst>
              <a:ext uri="{FF2B5EF4-FFF2-40B4-BE49-F238E27FC236}">
                <a16:creationId xmlns:a16="http://schemas.microsoft.com/office/drawing/2014/main" xmlns="" id="{54BCE63B-1660-4F4B-A492-5C1F5FB80BF4}"/>
              </a:ext>
            </a:extLst>
          </p:cNvPr>
          <p:cNvSpPr>
            <a:spLocks/>
          </p:cNvSpPr>
          <p:nvPr/>
        </p:nvSpPr>
        <p:spPr bwMode="auto">
          <a:xfrm>
            <a:off x="1219544" y="2444439"/>
            <a:ext cx="335270" cy="332823"/>
          </a:xfrm>
          <a:custGeom>
            <a:avLst/>
            <a:gdLst>
              <a:gd name="T0" fmla="*/ 107 w 116"/>
              <a:gd name="T1" fmla="*/ 42 h 115"/>
              <a:gd name="T2" fmla="*/ 73 w 116"/>
              <a:gd name="T3" fmla="*/ 106 h 115"/>
              <a:gd name="T4" fmla="*/ 8 w 116"/>
              <a:gd name="T5" fmla="*/ 73 h 115"/>
              <a:gd name="T6" fmla="*/ 43 w 116"/>
              <a:gd name="T7" fmla="*/ 9 h 115"/>
              <a:gd name="T8" fmla="*/ 107 w 116"/>
              <a:gd name="T9" fmla="*/ 4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" h="115">
                <a:moveTo>
                  <a:pt x="107" y="42"/>
                </a:moveTo>
                <a:cubicBezTo>
                  <a:pt x="116" y="69"/>
                  <a:pt x="100" y="98"/>
                  <a:pt x="73" y="106"/>
                </a:cubicBezTo>
                <a:cubicBezTo>
                  <a:pt x="46" y="115"/>
                  <a:pt x="17" y="100"/>
                  <a:pt x="8" y="73"/>
                </a:cubicBezTo>
                <a:cubicBezTo>
                  <a:pt x="0" y="46"/>
                  <a:pt x="15" y="17"/>
                  <a:pt x="43" y="9"/>
                </a:cubicBezTo>
                <a:cubicBezTo>
                  <a:pt x="70" y="0"/>
                  <a:pt x="99" y="15"/>
                  <a:pt x="107" y="42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02" name="Freeform 106">
            <a:extLst>
              <a:ext uri="{FF2B5EF4-FFF2-40B4-BE49-F238E27FC236}">
                <a16:creationId xmlns:a16="http://schemas.microsoft.com/office/drawing/2014/main" xmlns="" id="{44E73255-1300-8042-8356-EE58243C6360}"/>
              </a:ext>
            </a:extLst>
          </p:cNvPr>
          <p:cNvSpPr>
            <a:spLocks/>
          </p:cNvSpPr>
          <p:nvPr/>
        </p:nvSpPr>
        <p:spPr bwMode="auto">
          <a:xfrm>
            <a:off x="1624560" y="1712719"/>
            <a:ext cx="335270" cy="330375"/>
          </a:xfrm>
          <a:custGeom>
            <a:avLst/>
            <a:gdLst>
              <a:gd name="T0" fmla="*/ 107 w 116"/>
              <a:gd name="T1" fmla="*/ 42 h 114"/>
              <a:gd name="T2" fmla="*/ 73 w 116"/>
              <a:gd name="T3" fmla="*/ 106 h 114"/>
              <a:gd name="T4" fmla="*/ 9 w 116"/>
              <a:gd name="T5" fmla="*/ 72 h 114"/>
              <a:gd name="T6" fmla="*/ 43 w 116"/>
              <a:gd name="T7" fmla="*/ 8 h 114"/>
              <a:gd name="T8" fmla="*/ 107 w 116"/>
              <a:gd name="T9" fmla="*/ 42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" h="114">
                <a:moveTo>
                  <a:pt x="107" y="42"/>
                </a:moveTo>
                <a:cubicBezTo>
                  <a:pt x="116" y="69"/>
                  <a:pt x="100" y="97"/>
                  <a:pt x="73" y="106"/>
                </a:cubicBezTo>
                <a:cubicBezTo>
                  <a:pt x="46" y="114"/>
                  <a:pt x="17" y="99"/>
                  <a:pt x="9" y="72"/>
                </a:cubicBezTo>
                <a:cubicBezTo>
                  <a:pt x="0" y="46"/>
                  <a:pt x="15" y="17"/>
                  <a:pt x="43" y="8"/>
                </a:cubicBezTo>
                <a:cubicBezTo>
                  <a:pt x="70" y="0"/>
                  <a:pt x="99" y="15"/>
                  <a:pt x="107" y="42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03" name="Freeform 107">
            <a:extLst>
              <a:ext uri="{FF2B5EF4-FFF2-40B4-BE49-F238E27FC236}">
                <a16:creationId xmlns:a16="http://schemas.microsoft.com/office/drawing/2014/main" xmlns="" id="{7390A4C9-63D8-854B-B471-368C5C13BA0B}"/>
              </a:ext>
            </a:extLst>
          </p:cNvPr>
          <p:cNvSpPr>
            <a:spLocks/>
          </p:cNvSpPr>
          <p:nvPr/>
        </p:nvSpPr>
        <p:spPr bwMode="auto">
          <a:xfrm>
            <a:off x="1412875" y="2079803"/>
            <a:ext cx="335270" cy="330375"/>
          </a:xfrm>
          <a:custGeom>
            <a:avLst/>
            <a:gdLst>
              <a:gd name="T0" fmla="*/ 107 w 116"/>
              <a:gd name="T1" fmla="*/ 42 h 114"/>
              <a:gd name="T2" fmla="*/ 73 w 116"/>
              <a:gd name="T3" fmla="*/ 106 h 114"/>
              <a:gd name="T4" fmla="*/ 8 w 116"/>
              <a:gd name="T5" fmla="*/ 72 h 114"/>
              <a:gd name="T6" fmla="*/ 43 w 116"/>
              <a:gd name="T7" fmla="*/ 8 h 114"/>
              <a:gd name="T8" fmla="*/ 107 w 116"/>
              <a:gd name="T9" fmla="*/ 42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" h="114">
                <a:moveTo>
                  <a:pt x="107" y="42"/>
                </a:moveTo>
                <a:cubicBezTo>
                  <a:pt x="116" y="69"/>
                  <a:pt x="100" y="97"/>
                  <a:pt x="73" y="106"/>
                </a:cubicBezTo>
                <a:cubicBezTo>
                  <a:pt x="46" y="114"/>
                  <a:pt x="17" y="99"/>
                  <a:pt x="8" y="72"/>
                </a:cubicBezTo>
                <a:cubicBezTo>
                  <a:pt x="0" y="45"/>
                  <a:pt x="15" y="17"/>
                  <a:pt x="43" y="8"/>
                </a:cubicBezTo>
                <a:cubicBezTo>
                  <a:pt x="70" y="0"/>
                  <a:pt x="99" y="15"/>
                  <a:pt x="107" y="42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04" name="Freeform 108">
            <a:extLst>
              <a:ext uri="{FF2B5EF4-FFF2-40B4-BE49-F238E27FC236}">
                <a16:creationId xmlns:a16="http://schemas.microsoft.com/office/drawing/2014/main" xmlns="" id="{98B8A56C-6FA1-E140-9B34-531D418A0F34}"/>
              </a:ext>
            </a:extLst>
          </p:cNvPr>
          <p:cNvSpPr>
            <a:spLocks/>
          </p:cNvSpPr>
          <p:nvPr/>
        </p:nvSpPr>
        <p:spPr bwMode="auto">
          <a:xfrm>
            <a:off x="1467939" y="3152911"/>
            <a:ext cx="335270" cy="331598"/>
          </a:xfrm>
          <a:custGeom>
            <a:avLst/>
            <a:gdLst>
              <a:gd name="T0" fmla="*/ 107 w 116"/>
              <a:gd name="T1" fmla="*/ 41 h 115"/>
              <a:gd name="T2" fmla="*/ 74 w 116"/>
              <a:gd name="T3" fmla="*/ 106 h 115"/>
              <a:gd name="T4" fmla="*/ 9 w 116"/>
              <a:gd name="T5" fmla="*/ 73 h 115"/>
              <a:gd name="T6" fmla="*/ 42 w 116"/>
              <a:gd name="T7" fmla="*/ 9 h 115"/>
              <a:gd name="T8" fmla="*/ 107 w 116"/>
              <a:gd name="T9" fmla="*/ 4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" h="115">
                <a:moveTo>
                  <a:pt x="107" y="41"/>
                </a:moveTo>
                <a:cubicBezTo>
                  <a:pt x="116" y="68"/>
                  <a:pt x="101" y="97"/>
                  <a:pt x="74" y="106"/>
                </a:cubicBezTo>
                <a:cubicBezTo>
                  <a:pt x="47" y="115"/>
                  <a:pt x="18" y="100"/>
                  <a:pt x="9" y="73"/>
                </a:cubicBezTo>
                <a:cubicBezTo>
                  <a:pt x="0" y="47"/>
                  <a:pt x="15" y="18"/>
                  <a:pt x="42" y="9"/>
                </a:cubicBezTo>
                <a:cubicBezTo>
                  <a:pt x="69" y="0"/>
                  <a:pt x="98" y="14"/>
                  <a:pt x="107" y="4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05" name="Freeform 109">
            <a:extLst>
              <a:ext uri="{FF2B5EF4-FFF2-40B4-BE49-F238E27FC236}">
                <a16:creationId xmlns:a16="http://schemas.microsoft.com/office/drawing/2014/main" xmlns="" id="{801A88A0-E7F1-E843-9530-E1EAF00BD385}"/>
              </a:ext>
            </a:extLst>
          </p:cNvPr>
          <p:cNvSpPr>
            <a:spLocks/>
          </p:cNvSpPr>
          <p:nvPr/>
        </p:nvSpPr>
        <p:spPr bwMode="auto">
          <a:xfrm>
            <a:off x="1191402" y="3418435"/>
            <a:ext cx="335270" cy="332823"/>
          </a:xfrm>
          <a:custGeom>
            <a:avLst/>
            <a:gdLst>
              <a:gd name="T0" fmla="*/ 107 w 116"/>
              <a:gd name="T1" fmla="*/ 42 h 115"/>
              <a:gd name="T2" fmla="*/ 74 w 116"/>
              <a:gd name="T3" fmla="*/ 106 h 115"/>
              <a:gd name="T4" fmla="*/ 9 w 116"/>
              <a:gd name="T5" fmla="*/ 74 h 115"/>
              <a:gd name="T6" fmla="*/ 42 w 116"/>
              <a:gd name="T7" fmla="*/ 9 h 115"/>
              <a:gd name="T8" fmla="*/ 107 w 116"/>
              <a:gd name="T9" fmla="*/ 4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" h="115">
                <a:moveTo>
                  <a:pt x="107" y="42"/>
                </a:moveTo>
                <a:cubicBezTo>
                  <a:pt x="116" y="69"/>
                  <a:pt x="101" y="97"/>
                  <a:pt x="74" y="106"/>
                </a:cubicBezTo>
                <a:cubicBezTo>
                  <a:pt x="47" y="115"/>
                  <a:pt x="18" y="101"/>
                  <a:pt x="9" y="74"/>
                </a:cubicBezTo>
                <a:cubicBezTo>
                  <a:pt x="0" y="47"/>
                  <a:pt x="15" y="18"/>
                  <a:pt x="42" y="9"/>
                </a:cubicBezTo>
                <a:cubicBezTo>
                  <a:pt x="69" y="0"/>
                  <a:pt x="98" y="15"/>
                  <a:pt x="107" y="42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06" name="Freeform 110">
            <a:extLst>
              <a:ext uri="{FF2B5EF4-FFF2-40B4-BE49-F238E27FC236}">
                <a16:creationId xmlns:a16="http://schemas.microsoft.com/office/drawing/2014/main" xmlns="" id="{65D62246-B44F-3240-894F-85133AACF91C}"/>
              </a:ext>
            </a:extLst>
          </p:cNvPr>
          <p:cNvSpPr>
            <a:spLocks/>
          </p:cNvSpPr>
          <p:nvPr/>
        </p:nvSpPr>
        <p:spPr bwMode="auto">
          <a:xfrm>
            <a:off x="1768947" y="2877598"/>
            <a:ext cx="335270" cy="332823"/>
          </a:xfrm>
          <a:custGeom>
            <a:avLst/>
            <a:gdLst>
              <a:gd name="T0" fmla="*/ 108 w 116"/>
              <a:gd name="T1" fmla="*/ 42 h 115"/>
              <a:gd name="T2" fmla="*/ 74 w 116"/>
              <a:gd name="T3" fmla="*/ 106 h 115"/>
              <a:gd name="T4" fmla="*/ 9 w 116"/>
              <a:gd name="T5" fmla="*/ 74 h 115"/>
              <a:gd name="T6" fmla="*/ 42 w 116"/>
              <a:gd name="T7" fmla="*/ 9 h 115"/>
              <a:gd name="T8" fmla="*/ 108 w 116"/>
              <a:gd name="T9" fmla="*/ 4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" h="115">
                <a:moveTo>
                  <a:pt x="108" y="42"/>
                </a:moveTo>
                <a:cubicBezTo>
                  <a:pt x="116" y="68"/>
                  <a:pt x="102" y="97"/>
                  <a:pt x="74" y="106"/>
                </a:cubicBezTo>
                <a:cubicBezTo>
                  <a:pt x="47" y="115"/>
                  <a:pt x="18" y="101"/>
                  <a:pt x="9" y="74"/>
                </a:cubicBezTo>
                <a:cubicBezTo>
                  <a:pt x="0" y="47"/>
                  <a:pt x="15" y="18"/>
                  <a:pt x="42" y="9"/>
                </a:cubicBezTo>
                <a:cubicBezTo>
                  <a:pt x="70" y="0"/>
                  <a:pt x="99" y="15"/>
                  <a:pt x="108" y="42"/>
                </a:cubicBezTo>
                <a:close/>
              </a:path>
            </a:pathLst>
          </a:custGeom>
          <a:solidFill>
            <a:srgbClr val="FEFEFE"/>
          </a:solidFill>
          <a:ln w="3175" cap="flat">
            <a:solidFill>
              <a:srgbClr val="9C9C9C"/>
            </a:solidFill>
            <a:prstDash val="solid"/>
            <a:miter lim="800000"/>
            <a:headEnd/>
            <a:tailEnd/>
          </a:ln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07" name="Freeform 111">
            <a:extLst>
              <a:ext uri="{FF2B5EF4-FFF2-40B4-BE49-F238E27FC236}">
                <a16:creationId xmlns:a16="http://schemas.microsoft.com/office/drawing/2014/main" xmlns="" id="{F8FCD16F-6B47-424C-9F09-400F60836F17}"/>
              </a:ext>
            </a:extLst>
          </p:cNvPr>
          <p:cNvSpPr>
            <a:spLocks/>
          </p:cNvSpPr>
          <p:nvPr/>
        </p:nvSpPr>
        <p:spPr bwMode="auto">
          <a:xfrm>
            <a:off x="2682984" y="1988032"/>
            <a:ext cx="335270" cy="331598"/>
          </a:xfrm>
          <a:custGeom>
            <a:avLst/>
            <a:gdLst>
              <a:gd name="T0" fmla="*/ 107 w 116"/>
              <a:gd name="T1" fmla="*/ 41 h 115"/>
              <a:gd name="T2" fmla="*/ 74 w 116"/>
              <a:gd name="T3" fmla="*/ 106 h 115"/>
              <a:gd name="T4" fmla="*/ 9 w 116"/>
              <a:gd name="T5" fmla="*/ 74 h 115"/>
              <a:gd name="T6" fmla="*/ 42 w 116"/>
              <a:gd name="T7" fmla="*/ 9 h 115"/>
              <a:gd name="T8" fmla="*/ 107 w 116"/>
              <a:gd name="T9" fmla="*/ 4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" h="115">
                <a:moveTo>
                  <a:pt x="107" y="41"/>
                </a:moveTo>
                <a:cubicBezTo>
                  <a:pt x="116" y="68"/>
                  <a:pt x="101" y="97"/>
                  <a:pt x="74" y="106"/>
                </a:cubicBezTo>
                <a:cubicBezTo>
                  <a:pt x="47" y="115"/>
                  <a:pt x="17" y="100"/>
                  <a:pt x="9" y="74"/>
                </a:cubicBezTo>
                <a:cubicBezTo>
                  <a:pt x="0" y="47"/>
                  <a:pt x="15" y="18"/>
                  <a:pt x="42" y="9"/>
                </a:cubicBezTo>
                <a:cubicBezTo>
                  <a:pt x="69" y="0"/>
                  <a:pt x="98" y="14"/>
                  <a:pt x="107" y="4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08" name="Freeform 112">
            <a:extLst>
              <a:ext uri="{FF2B5EF4-FFF2-40B4-BE49-F238E27FC236}">
                <a16:creationId xmlns:a16="http://schemas.microsoft.com/office/drawing/2014/main" xmlns="" id="{1EDD192C-B08A-304B-A306-4D1FC63E8CF7}"/>
              </a:ext>
            </a:extLst>
          </p:cNvPr>
          <p:cNvSpPr>
            <a:spLocks/>
          </p:cNvSpPr>
          <p:nvPr/>
        </p:nvSpPr>
        <p:spPr bwMode="auto">
          <a:xfrm>
            <a:off x="1830127" y="1332176"/>
            <a:ext cx="331600" cy="329152"/>
          </a:xfrm>
          <a:custGeom>
            <a:avLst/>
            <a:gdLst>
              <a:gd name="T0" fmla="*/ 107 w 115"/>
              <a:gd name="T1" fmla="*/ 42 h 114"/>
              <a:gd name="T2" fmla="*/ 73 w 115"/>
              <a:gd name="T3" fmla="*/ 106 h 114"/>
              <a:gd name="T4" fmla="*/ 8 w 115"/>
              <a:gd name="T5" fmla="*/ 72 h 114"/>
              <a:gd name="T6" fmla="*/ 42 w 115"/>
              <a:gd name="T7" fmla="*/ 8 h 114"/>
              <a:gd name="T8" fmla="*/ 107 w 115"/>
              <a:gd name="T9" fmla="*/ 42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114">
                <a:moveTo>
                  <a:pt x="107" y="42"/>
                </a:moveTo>
                <a:cubicBezTo>
                  <a:pt x="115" y="69"/>
                  <a:pt x="100" y="97"/>
                  <a:pt x="73" y="106"/>
                </a:cubicBezTo>
                <a:cubicBezTo>
                  <a:pt x="45" y="114"/>
                  <a:pt x="16" y="99"/>
                  <a:pt x="8" y="72"/>
                </a:cubicBezTo>
                <a:cubicBezTo>
                  <a:pt x="0" y="45"/>
                  <a:pt x="15" y="17"/>
                  <a:pt x="42" y="8"/>
                </a:cubicBezTo>
                <a:cubicBezTo>
                  <a:pt x="70" y="0"/>
                  <a:pt x="98" y="15"/>
                  <a:pt x="107" y="42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09" name="Freeform 113">
            <a:extLst>
              <a:ext uri="{FF2B5EF4-FFF2-40B4-BE49-F238E27FC236}">
                <a16:creationId xmlns:a16="http://schemas.microsoft.com/office/drawing/2014/main" xmlns="" id="{69B0A88B-EBA0-1048-A064-B75C464D9D74}"/>
              </a:ext>
            </a:extLst>
          </p:cNvPr>
          <p:cNvSpPr>
            <a:spLocks/>
          </p:cNvSpPr>
          <p:nvPr/>
        </p:nvSpPr>
        <p:spPr bwMode="auto">
          <a:xfrm>
            <a:off x="2381976" y="2314737"/>
            <a:ext cx="332823" cy="331598"/>
          </a:xfrm>
          <a:custGeom>
            <a:avLst/>
            <a:gdLst>
              <a:gd name="T0" fmla="*/ 107 w 115"/>
              <a:gd name="T1" fmla="*/ 41 h 115"/>
              <a:gd name="T2" fmla="*/ 74 w 115"/>
              <a:gd name="T3" fmla="*/ 106 h 115"/>
              <a:gd name="T4" fmla="*/ 8 w 115"/>
              <a:gd name="T5" fmla="*/ 74 h 115"/>
              <a:gd name="T6" fmla="*/ 42 w 115"/>
              <a:gd name="T7" fmla="*/ 9 h 115"/>
              <a:gd name="T8" fmla="*/ 107 w 115"/>
              <a:gd name="T9" fmla="*/ 4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115">
                <a:moveTo>
                  <a:pt x="107" y="41"/>
                </a:moveTo>
                <a:cubicBezTo>
                  <a:pt x="115" y="68"/>
                  <a:pt x="101" y="97"/>
                  <a:pt x="74" y="106"/>
                </a:cubicBezTo>
                <a:cubicBezTo>
                  <a:pt x="46" y="115"/>
                  <a:pt x="17" y="101"/>
                  <a:pt x="8" y="74"/>
                </a:cubicBezTo>
                <a:cubicBezTo>
                  <a:pt x="0" y="47"/>
                  <a:pt x="14" y="18"/>
                  <a:pt x="42" y="9"/>
                </a:cubicBezTo>
                <a:cubicBezTo>
                  <a:pt x="69" y="0"/>
                  <a:pt x="98" y="15"/>
                  <a:pt x="107" y="4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10" name="Freeform 114">
            <a:extLst>
              <a:ext uri="{FF2B5EF4-FFF2-40B4-BE49-F238E27FC236}">
                <a16:creationId xmlns:a16="http://schemas.microsoft.com/office/drawing/2014/main" xmlns="" id="{E1578E4E-B314-F34E-9B37-F126212964C6}"/>
              </a:ext>
            </a:extLst>
          </p:cNvPr>
          <p:cNvSpPr>
            <a:spLocks/>
          </p:cNvSpPr>
          <p:nvPr/>
        </p:nvSpPr>
        <p:spPr bwMode="auto">
          <a:xfrm>
            <a:off x="2063837" y="2588825"/>
            <a:ext cx="335270" cy="329152"/>
          </a:xfrm>
          <a:custGeom>
            <a:avLst/>
            <a:gdLst>
              <a:gd name="T0" fmla="*/ 107 w 116"/>
              <a:gd name="T1" fmla="*/ 41 h 114"/>
              <a:gd name="T2" fmla="*/ 74 w 116"/>
              <a:gd name="T3" fmla="*/ 105 h 114"/>
              <a:gd name="T4" fmla="*/ 9 w 116"/>
              <a:gd name="T5" fmla="*/ 73 h 114"/>
              <a:gd name="T6" fmla="*/ 42 w 116"/>
              <a:gd name="T7" fmla="*/ 8 h 114"/>
              <a:gd name="T8" fmla="*/ 107 w 116"/>
              <a:gd name="T9" fmla="*/ 41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" h="114">
                <a:moveTo>
                  <a:pt x="107" y="41"/>
                </a:moveTo>
                <a:cubicBezTo>
                  <a:pt x="116" y="68"/>
                  <a:pt x="101" y="97"/>
                  <a:pt x="74" y="105"/>
                </a:cubicBezTo>
                <a:cubicBezTo>
                  <a:pt x="47" y="114"/>
                  <a:pt x="17" y="100"/>
                  <a:pt x="9" y="73"/>
                </a:cubicBezTo>
                <a:cubicBezTo>
                  <a:pt x="0" y="46"/>
                  <a:pt x="15" y="17"/>
                  <a:pt x="42" y="8"/>
                </a:cubicBezTo>
                <a:cubicBezTo>
                  <a:pt x="69" y="0"/>
                  <a:pt x="98" y="14"/>
                  <a:pt x="107" y="4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11" name="Freeform 115">
            <a:extLst>
              <a:ext uri="{FF2B5EF4-FFF2-40B4-BE49-F238E27FC236}">
                <a16:creationId xmlns:a16="http://schemas.microsoft.com/office/drawing/2014/main" xmlns="" id="{C6EC10AB-B35E-5944-A1C1-83C08F057E9E}"/>
              </a:ext>
            </a:extLst>
          </p:cNvPr>
          <p:cNvSpPr>
            <a:spLocks/>
          </p:cNvSpPr>
          <p:nvPr/>
        </p:nvSpPr>
        <p:spPr bwMode="auto">
          <a:xfrm>
            <a:off x="1824009" y="3626449"/>
            <a:ext cx="335270" cy="329152"/>
          </a:xfrm>
          <a:custGeom>
            <a:avLst/>
            <a:gdLst>
              <a:gd name="T0" fmla="*/ 108 w 116"/>
              <a:gd name="T1" fmla="*/ 42 h 114"/>
              <a:gd name="T2" fmla="*/ 74 w 116"/>
              <a:gd name="T3" fmla="*/ 106 h 114"/>
              <a:gd name="T4" fmla="*/ 9 w 116"/>
              <a:gd name="T5" fmla="*/ 73 h 114"/>
              <a:gd name="T6" fmla="*/ 43 w 116"/>
              <a:gd name="T7" fmla="*/ 8 h 114"/>
              <a:gd name="T8" fmla="*/ 108 w 116"/>
              <a:gd name="T9" fmla="*/ 42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" h="114">
                <a:moveTo>
                  <a:pt x="108" y="42"/>
                </a:moveTo>
                <a:cubicBezTo>
                  <a:pt x="116" y="69"/>
                  <a:pt x="101" y="97"/>
                  <a:pt x="74" y="106"/>
                </a:cubicBezTo>
                <a:cubicBezTo>
                  <a:pt x="46" y="114"/>
                  <a:pt x="17" y="100"/>
                  <a:pt x="9" y="73"/>
                </a:cubicBezTo>
                <a:cubicBezTo>
                  <a:pt x="0" y="46"/>
                  <a:pt x="16" y="17"/>
                  <a:pt x="43" y="8"/>
                </a:cubicBezTo>
                <a:cubicBezTo>
                  <a:pt x="70" y="0"/>
                  <a:pt x="99" y="15"/>
                  <a:pt x="108" y="42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12" name="Freeform 116">
            <a:extLst>
              <a:ext uri="{FF2B5EF4-FFF2-40B4-BE49-F238E27FC236}">
                <a16:creationId xmlns:a16="http://schemas.microsoft.com/office/drawing/2014/main" xmlns="" id="{1ED47956-7EDD-B648-996A-1D8CBBA00EC0}"/>
              </a:ext>
            </a:extLst>
          </p:cNvPr>
          <p:cNvSpPr>
            <a:spLocks/>
          </p:cNvSpPr>
          <p:nvPr/>
        </p:nvSpPr>
        <p:spPr bwMode="auto">
          <a:xfrm>
            <a:off x="1476503" y="3794083"/>
            <a:ext cx="335270" cy="332823"/>
          </a:xfrm>
          <a:custGeom>
            <a:avLst/>
            <a:gdLst>
              <a:gd name="T0" fmla="*/ 107 w 116"/>
              <a:gd name="T1" fmla="*/ 42 h 115"/>
              <a:gd name="T2" fmla="*/ 73 w 116"/>
              <a:gd name="T3" fmla="*/ 106 h 115"/>
              <a:gd name="T4" fmla="*/ 8 w 116"/>
              <a:gd name="T5" fmla="*/ 73 h 115"/>
              <a:gd name="T6" fmla="*/ 43 w 116"/>
              <a:gd name="T7" fmla="*/ 9 h 115"/>
              <a:gd name="T8" fmla="*/ 107 w 116"/>
              <a:gd name="T9" fmla="*/ 4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" h="115">
                <a:moveTo>
                  <a:pt x="107" y="42"/>
                </a:moveTo>
                <a:cubicBezTo>
                  <a:pt x="116" y="69"/>
                  <a:pt x="100" y="98"/>
                  <a:pt x="73" y="106"/>
                </a:cubicBezTo>
                <a:cubicBezTo>
                  <a:pt x="46" y="115"/>
                  <a:pt x="17" y="100"/>
                  <a:pt x="8" y="73"/>
                </a:cubicBezTo>
                <a:cubicBezTo>
                  <a:pt x="0" y="46"/>
                  <a:pt x="15" y="17"/>
                  <a:pt x="43" y="9"/>
                </a:cubicBezTo>
                <a:cubicBezTo>
                  <a:pt x="70" y="0"/>
                  <a:pt x="99" y="15"/>
                  <a:pt x="107" y="42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13" name="Freeform 117">
            <a:extLst>
              <a:ext uri="{FF2B5EF4-FFF2-40B4-BE49-F238E27FC236}">
                <a16:creationId xmlns:a16="http://schemas.microsoft.com/office/drawing/2014/main" xmlns="" id="{8B23B1B4-20A7-8647-8C5D-05F8D95CAEF1}"/>
              </a:ext>
            </a:extLst>
          </p:cNvPr>
          <p:cNvSpPr>
            <a:spLocks/>
          </p:cNvSpPr>
          <p:nvPr/>
        </p:nvSpPr>
        <p:spPr bwMode="auto">
          <a:xfrm>
            <a:off x="2193540" y="3452695"/>
            <a:ext cx="335270" cy="332823"/>
          </a:xfrm>
          <a:custGeom>
            <a:avLst/>
            <a:gdLst>
              <a:gd name="T0" fmla="*/ 107 w 116"/>
              <a:gd name="T1" fmla="*/ 42 h 115"/>
              <a:gd name="T2" fmla="*/ 73 w 116"/>
              <a:gd name="T3" fmla="*/ 106 h 115"/>
              <a:gd name="T4" fmla="*/ 8 w 116"/>
              <a:gd name="T5" fmla="*/ 73 h 115"/>
              <a:gd name="T6" fmla="*/ 42 w 116"/>
              <a:gd name="T7" fmla="*/ 9 h 115"/>
              <a:gd name="T8" fmla="*/ 107 w 116"/>
              <a:gd name="T9" fmla="*/ 4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" h="115">
                <a:moveTo>
                  <a:pt x="107" y="42"/>
                </a:moveTo>
                <a:cubicBezTo>
                  <a:pt x="116" y="69"/>
                  <a:pt x="100" y="98"/>
                  <a:pt x="73" y="106"/>
                </a:cubicBezTo>
                <a:cubicBezTo>
                  <a:pt x="46" y="115"/>
                  <a:pt x="17" y="100"/>
                  <a:pt x="8" y="73"/>
                </a:cubicBezTo>
                <a:cubicBezTo>
                  <a:pt x="0" y="46"/>
                  <a:pt x="15" y="17"/>
                  <a:pt x="42" y="9"/>
                </a:cubicBezTo>
                <a:cubicBezTo>
                  <a:pt x="70" y="0"/>
                  <a:pt x="99" y="15"/>
                  <a:pt x="107" y="42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14" name="Freeform 118">
            <a:extLst>
              <a:ext uri="{FF2B5EF4-FFF2-40B4-BE49-F238E27FC236}">
                <a16:creationId xmlns:a16="http://schemas.microsoft.com/office/drawing/2014/main" xmlns="" id="{7E33932A-1576-6A44-9704-5758067EE49E}"/>
              </a:ext>
            </a:extLst>
          </p:cNvPr>
          <p:cNvSpPr>
            <a:spLocks/>
          </p:cNvSpPr>
          <p:nvPr/>
        </p:nvSpPr>
        <p:spPr bwMode="auto">
          <a:xfrm>
            <a:off x="3358419" y="2875151"/>
            <a:ext cx="332823" cy="329152"/>
          </a:xfrm>
          <a:custGeom>
            <a:avLst/>
            <a:gdLst>
              <a:gd name="T0" fmla="*/ 107 w 115"/>
              <a:gd name="T1" fmla="*/ 42 h 114"/>
              <a:gd name="T2" fmla="*/ 73 w 115"/>
              <a:gd name="T3" fmla="*/ 106 h 114"/>
              <a:gd name="T4" fmla="*/ 8 w 115"/>
              <a:gd name="T5" fmla="*/ 73 h 114"/>
              <a:gd name="T6" fmla="*/ 42 w 115"/>
              <a:gd name="T7" fmla="*/ 8 h 114"/>
              <a:gd name="T8" fmla="*/ 107 w 115"/>
              <a:gd name="T9" fmla="*/ 42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114">
                <a:moveTo>
                  <a:pt x="107" y="42"/>
                </a:moveTo>
                <a:cubicBezTo>
                  <a:pt x="115" y="69"/>
                  <a:pt x="100" y="97"/>
                  <a:pt x="73" y="106"/>
                </a:cubicBezTo>
                <a:cubicBezTo>
                  <a:pt x="45" y="114"/>
                  <a:pt x="17" y="100"/>
                  <a:pt x="8" y="73"/>
                </a:cubicBezTo>
                <a:cubicBezTo>
                  <a:pt x="0" y="46"/>
                  <a:pt x="15" y="17"/>
                  <a:pt x="42" y="8"/>
                </a:cubicBezTo>
                <a:cubicBezTo>
                  <a:pt x="69" y="0"/>
                  <a:pt x="98" y="15"/>
                  <a:pt x="107" y="42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15" name="Freeform 119">
            <a:extLst>
              <a:ext uri="{FF2B5EF4-FFF2-40B4-BE49-F238E27FC236}">
                <a16:creationId xmlns:a16="http://schemas.microsoft.com/office/drawing/2014/main" xmlns="" id="{5BD71DD1-F493-6D4A-B0C1-44DDDD8329C8}"/>
              </a:ext>
            </a:extLst>
          </p:cNvPr>
          <p:cNvSpPr>
            <a:spLocks/>
          </p:cNvSpPr>
          <p:nvPr/>
        </p:nvSpPr>
        <p:spPr bwMode="auto">
          <a:xfrm>
            <a:off x="2933826" y="3074599"/>
            <a:ext cx="335270" cy="332823"/>
          </a:xfrm>
          <a:custGeom>
            <a:avLst/>
            <a:gdLst>
              <a:gd name="T0" fmla="*/ 107 w 116"/>
              <a:gd name="T1" fmla="*/ 42 h 115"/>
              <a:gd name="T2" fmla="*/ 73 w 116"/>
              <a:gd name="T3" fmla="*/ 106 h 115"/>
              <a:gd name="T4" fmla="*/ 8 w 116"/>
              <a:gd name="T5" fmla="*/ 73 h 115"/>
              <a:gd name="T6" fmla="*/ 42 w 116"/>
              <a:gd name="T7" fmla="*/ 9 h 115"/>
              <a:gd name="T8" fmla="*/ 107 w 116"/>
              <a:gd name="T9" fmla="*/ 4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" h="115">
                <a:moveTo>
                  <a:pt x="107" y="42"/>
                </a:moveTo>
                <a:cubicBezTo>
                  <a:pt x="116" y="69"/>
                  <a:pt x="100" y="98"/>
                  <a:pt x="73" y="106"/>
                </a:cubicBezTo>
                <a:cubicBezTo>
                  <a:pt x="46" y="115"/>
                  <a:pt x="17" y="100"/>
                  <a:pt x="8" y="73"/>
                </a:cubicBezTo>
                <a:cubicBezTo>
                  <a:pt x="0" y="46"/>
                  <a:pt x="15" y="17"/>
                  <a:pt x="42" y="9"/>
                </a:cubicBezTo>
                <a:cubicBezTo>
                  <a:pt x="70" y="0"/>
                  <a:pt x="99" y="15"/>
                  <a:pt x="107" y="42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16" name="Freeform 120">
            <a:extLst>
              <a:ext uri="{FF2B5EF4-FFF2-40B4-BE49-F238E27FC236}">
                <a16:creationId xmlns:a16="http://schemas.microsoft.com/office/drawing/2014/main" xmlns="" id="{5B356752-A9E3-1B40-8AAA-3C421941E21C}"/>
              </a:ext>
            </a:extLst>
          </p:cNvPr>
          <p:cNvSpPr>
            <a:spLocks/>
          </p:cNvSpPr>
          <p:nvPr/>
        </p:nvSpPr>
        <p:spPr bwMode="auto">
          <a:xfrm>
            <a:off x="2566742" y="3261812"/>
            <a:ext cx="335270" cy="330375"/>
          </a:xfrm>
          <a:custGeom>
            <a:avLst/>
            <a:gdLst>
              <a:gd name="T0" fmla="*/ 107 w 116"/>
              <a:gd name="T1" fmla="*/ 41 h 114"/>
              <a:gd name="T2" fmla="*/ 73 w 116"/>
              <a:gd name="T3" fmla="*/ 106 h 114"/>
              <a:gd name="T4" fmla="*/ 9 w 116"/>
              <a:gd name="T5" fmla="*/ 72 h 114"/>
              <a:gd name="T6" fmla="*/ 43 w 116"/>
              <a:gd name="T7" fmla="*/ 8 h 114"/>
              <a:gd name="T8" fmla="*/ 107 w 116"/>
              <a:gd name="T9" fmla="*/ 41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" h="114">
                <a:moveTo>
                  <a:pt x="107" y="41"/>
                </a:moveTo>
                <a:cubicBezTo>
                  <a:pt x="116" y="68"/>
                  <a:pt x="101" y="97"/>
                  <a:pt x="73" y="106"/>
                </a:cubicBezTo>
                <a:cubicBezTo>
                  <a:pt x="46" y="114"/>
                  <a:pt x="17" y="99"/>
                  <a:pt x="9" y="72"/>
                </a:cubicBezTo>
                <a:cubicBezTo>
                  <a:pt x="0" y="46"/>
                  <a:pt x="16" y="17"/>
                  <a:pt x="43" y="8"/>
                </a:cubicBezTo>
                <a:cubicBezTo>
                  <a:pt x="70" y="0"/>
                  <a:pt x="99" y="15"/>
                  <a:pt x="107" y="4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17" name="Freeform 121">
            <a:extLst>
              <a:ext uri="{FF2B5EF4-FFF2-40B4-BE49-F238E27FC236}">
                <a16:creationId xmlns:a16="http://schemas.microsoft.com/office/drawing/2014/main" xmlns="" id="{0EE8BB6D-FD1B-8445-B022-ED77044029B6}"/>
              </a:ext>
            </a:extLst>
          </p:cNvPr>
          <p:cNvSpPr>
            <a:spLocks/>
          </p:cNvSpPr>
          <p:nvPr/>
        </p:nvSpPr>
        <p:spPr bwMode="auto">
          <a:xfrm>
            <a:off x="814530" y="1472891"/>
            <a:ext cx="118691" cy="69746"/>
          </a:xfrm>
          <a:custGeom>
            <a:avLst/>
            <a:gdLst>
              <a:gd name="T0" fmla="*/ 5 w 97"/>
              <a:gd name="T1" fmla="*/ 57 h 57"/>
              <a:gd name="T2" fmla="*/ 97 w 97"/>
              <a:gd name="T3" fmla="*/ 0 h 57"/>
              <a:gd name="T4" fmla="*/ 93 w 97"/>
              <a:gd name="T5" fmla="*/ 0 h 57"/>
              <a:gd name="T6" fmla="*/ 0 w 97"/>
              <a:gd name="T7" fmla="*/ 57 h 57"/>
              <a:gd name="T8" fmla="*/ 5 w 97"/>
              <a:gd name="T9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" h="57">
                <a:moveTo>
                  <a:pt x="5" y="57"/>
                </a:moveTo>
                <a:lnTo>
                  <a:pt x="97" y="0"/>
                </a:lnTo>
                <a:lnTo>
                  <a:pt x="93" y="0"/>
                </a:lnTo>
                <a:lnTo>
                  <a:pt x="0" y="57"/>
                </a:lnTo>
                <a:lnTo>
                  <a:pt x="5" y="57"/>
                </a:lnTo>
                <a:close/>
              </a:path>
            </a:pathLst>
          </a:custGeom>
          <a:solidFill>
            <a:srgbClr val="DB2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18" name="Freeform 122">
            <a:extLst>
              <a:ext uri="{FF2B5EF4-FFF2-40B4-BE49-F238E27FC236}">
                <a16:creationId xmlns:a16="http://schemas.microsoft.com/office/drawing/2014/main" xmlns="" id="{72F07874-EB62-7245-8297-9F3B706F035A}"/>
              </a:ext>
            </a:extLst>
          </p:cNvPr>
          <p:cNvSpPr>
            <a:spLocks noEditPoints="1"/>
          </p:cNvSpPr>
          <p:nvPr/>
        </p:nvSpPr>
        <p:spPr bwMode="auto">
          <a:xfrm>
            <a:off x="1699200" y="4545382"/>
            <a:ext cx="2492499" cy="8565"/>
          </a:xfrm>
          <a:custGeom>
            <a:avLst/>
            <a:gdLst>
              <a:gd name="T0" fmla="*/ 2037 w 2037"/>
              <a:gd name="T1" fmla="*/ 3 h 7"/>
              <a:gd name="T2" fmla="*/ 1933 w 2037"/>
              <a:gd name="T3" fmla="*/ 7 h 7"/>
              <a:gd name="T4" fmla="*/ 1968 w 2037"/>
              <a:gd name="T5" fmla="*/ 3 h 7"/>
              <a:gd name="T6" fmla="*/ 1864 w 2037"/>
              <a:gd name="T7" fmla="*/ 7 h 7"/>
              <a:gd name="T8" fmla="*/ 1897 w 2037"/>
              <a:gd name="T9" fmla="*/ 3 h 7"/>
              <a:gd name="T10" fmla="*/ 1793 w 2037"/>
              <a:gd name="T11" fmla="*/ 7 h 7"/>
              <a:gd name="T12" fmla="*/ 1829 w 2037"/>
              <a:gd name="T13" fmla="*/ 3 h 7"/>
              <a:gd name="T14" fmla="*/ 1725 w 2037"/>
              <a:gd name="T15" fmla="*/ 7 h 7"/>
              <a:gd name="T16" fmla="*/ 1760 w 2037"/>
              <a:gd name="T17" fmla="*/ 3 h 7"/>
              <a:gd name="T18" fmla="*/ 1656 w 2037"/>
              <a:gd name="T19" fmla="*/ 7 h 7"/>
              <a:gd name="T20" fmla="*/ 1692 w 2037"/>
              <a:gd name="T21" fmla="*/ 3 h 7"/>
              <a:gd name="T22" fmla="*/ 1588 w 2037"/>
              <a:gd name="T23" fmla="*/ 7 h 7"/>
              <a:gd name="T24" fmla="*/ 1621 w 2037"/>
              <a:gd name="T25" fmla="*/ 3 h 7"/>
              <a:gd name="T26" fmla="*/ 1519 w 2037"/>
              <a:gd name="T27" fmla="*/ 7 h 7"/>
              <a:gd name="T28" fmla="*/ 1552 w 2037"/>
              <a:gd name="T29" fmla="*/ 3 h 7"/>
              <a:gd name="T30" fmla="*/ 1448 w 2037"/>
              <a:gd name="T31" fmla="*/ 7 h 7"/>
              <a:gd name="T32" fmla="*/ 1484 w 2037"/>
              <a:gd name="T33" fmla="*/ 0 h 7"/>
              <a:gd name="T34" fmla="*/ 1380 w 2037"/>
              <a:gd name="T35" fmla="*/ 7 h 7"/>
              <a:gd name="T36" fmla="*/ 1415 w 2037"/>
              <a:gd name="T37" fmla="*/ 0 h 7"/>
              <a:gd name="T38" fmla="*/ 1311 w 2037"/>
              <a:gd name="T39" fmla="*/ 7 h 7"/>
              <a:gd name="T40" fmla="*/ 1347 w 2037"/>
              <a:gd name="T41" fmla="*/ 0 h 7"/>
              <a:gd name="T42" fmla="*/ 1243 w 2037"/>
              <a:gd name="T43" fmla="*/ 7 h 7"/>
              <a:gd name="T44" fmla="*/ 1276 w 2037"/>
              <a:gd name="T45" fmla="*/ 0 h 7"/>
              <a:gd name="T46" fmla="*/ 1172 w 2037"/>
              <a:gd name="T47" fmla="*/ 7 h 7"/>
              <a:gd name="T48" fmla="*/ 1207 w 2037"/>
              <a:gd name="T49" fmla="*/ 0 h 7"/>
              <a:gd name="T50" fmla="*/ 1104 w 2037"/>
              <a:gd name="T51" fmla="*/ 7 h 7"/>
              <a:gd name="T52" fmla="*/ 1139 w 2037"/>
              <a:gd name="T53" fmla="*/ 0 h 7"/>
              <a:gd name="T54" fmla="*/ 1035 w 2037"/>
              <a:gd name="T55" fmla="*/ 7 h 7"/>
              <a:gd name="T56" fmla="*/ 1070 w 2037"/>
              <a:gd name="T57" fmla="*/ 0 h 7"/>
              <a:gd name="T58" fmla="*/ 967 w 2037"/>
              <a:gd name="T59" fmla="*/ 7 h 7"/>
              <a:gd name="T60" fmla="*/ 1000 w 2037"/>
              <a:gd name="T61" fmla="*/ 0 h 7"/>
              <a:gd name="T62" fmla="*/ 898 w 2037"/>
              <a:gd name="T63" fmla="*/ 7 h 7"/>
              <a:gd name="T64" fmla="*/ 931 w 2037"/>
              <a:gd name="T65" fmla="*/ 0 h 7"/>
              <a:gd name="T66" fmla="*/ 827 w 2037"/>
              <a:gd name="T67" fmla="*/ 7 h 7"/>
              <a:gd name="T68" fmla="*/ 863 w 2037"/>
              <a:gd name="T69" fmla="*/ 0 h 7"/>
              <a:gd name="T70" fmla="*/ 759 w 2037"/>
              <a:gd name="T71" fmla="*/ 7 h 7"/>
              <a:gd name="T72" fmla="*/ 794 w 2037"/>
              <a:gd name="T73" fmla="*/ 0 h 7"/>
              <a:gd name="T74" fmla="*/ 690 w 2037"/>
              <a:gd name="T75" fmla="*/ 7 h 7"/>
              <a:gd name="T76" fmla="*/ 726 w 2037"/>
              <a:gd name="T77" fmla="*/ 0 h 7"/>
              <a:gd name="T78" fmla="*/ 622 w 2037"/>
              <a:gd name="T79" fmla="*/ 7 h 7"/>
              <a:gd name="T80" fmla="*/ 655 w 2037"/>
              <a:gd name="T81" fmla="*/ 0 h 7"/>
              <a:gd name="T82" fmla="*/ 553 w 2037"/>
              <a:gd name="T83" fmla="*/ 7 h 7"/>
              <a:gd name="T84" fmla="*/ 586 w 2037"/>
              <a:gd name="T85" fmla="*/ 0 h 7"/>
              <a:gd name="T86" fmla="*/ 482 w 2037"/>
              <a:gd name="T87" fmla="*/ 7 h 7"/>
              <a:gd name="T88" fmla="*/ 518 w 2037"/>
              <a:gd name="T89" fmla="*/ 0 h 7"/>
              <a:gd name="T90" fmla="*/ 414 w 2037"/>
              <a:gd name="T91" fmla="*/ 7 h 7"/>
              <a:gd name="T92" fmla="*/ 449 w 2037"/>
              <a:gd name="T93" fmla="*/ 0 h 7"/>
              <a:gd name="T94" fmla="*/ 345 w 2037"/>
              <a:gd name="T95" fmla="*/ 7 h 7"/>
              <a:gd name="T96" fmla="*/ 378 w 2037"/>
              <a:gd name="T97" fmla="*/ 0 h 7"/>
              <a:gd name="T98" fmla="*/ 277 w 2037"/>
              <a:gd name="T99" fmla="*/ 7 h 7"/>
              <a:gd name="T100" fmla="*/ 310 w 2037"/>
              <a:gd name="T101" fmla="*/ 0 h 7"/>
              <a:gd name="T102" fmla="*/ 208 w 2037"/>
              <a:gd name="T103" fmla="*/ 7 h 7"/>
              <a:gd name="T104" fmla="*/ 241 w 2037"/>
              <a:gd name="T105" fmla="*/ 0 h 7"/>
              <a:gd name="T106" fmla="*/ 137 w 2037"/>
              <a:gd name="T107" fmla="*/ 7 h 7"/>
              <a:gd name="T108" fmla="*/ 173 w 2037"/>
              <a:gd name="T109" fmla="*/ 0 h 7"/>
              <a:gd name="T110" fmla="*/ 69 w 2037"/>
              <a:gd name="T111" fmla="*/ 7 h 7"/>
              <a:gd name="T112" fmla="*/ 104 w 2037"/>
              <a:gd name="T113" fmla="*/ 0 h 7"/>
              <a:gd name="T114" fmla="*/ 0 w 2037"/>
              <a:gd name="T115" fmla="*/ 7 h 7"/>
              <a:gd name="T116" fmla="*/ 33 w 2037"/>
              <a:gd name="T117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037" h="7">
                <a:moveTo>
                  <a:pt x="2001" y="7"/>
                </a:moveTo>
                <a:lnTo>
                  <a:pt x="2037" y="7"/>
                </a:lnTo>
                <a:lnTo>
                  <a:pt x="2037" y="3"/>
                </a:lnTo>
                <a:lnTo>
                  <a:pt x="2001" y="3"/>
                </a:lnTo>
                <a:lnTo>
                  <a:pt x="2001" y="7"/>
                </a:lnTo>
                <a:close/>
                <a:moveTo>
                  <a:pt x="1933" y="7"/>
                </a:moveTo>
                <a:lnTo>
                  <a:pt x="1933" y="7"/>
                </a:lnTo>
                <a:lnTo>
                  <a:pt x="1968" y="7"/>
                </a:lnTo>
                <a:lnTo>
                  <a:pt x="1968" y="3"/>
                </a:lnTo>
                <a:lnTo>
                  <a:pt x="1933" y="3"/>
                </a:lnTo>
                <a:lnTo>
                  <a:pt x="1933" y="7"/>
                </a:lnTo>
                <a:close/>
                <a:moveTo>
                  <a:pt x="1864" y="7"/>
                </a:moveTo>
                <a:lnTo>
                  <a:pt x="1864" y="7"/>
                </a:lnTo>
                <a:lnTo>
                  <a:pt x="1897" y="7"/>
                </a:lnTo>
                <a:lnTo>
                  <a:pt x="1897" y="3"/>
                </a:lnTo>
                <a:lnTo>
                  <a:pt x="1864" y="3"/>
                </a:lnTo>
                <a:lnTo>
                  <a:pt x="1864" y="7"/>
                </a:lnTo>
                <a:close/>
                <a:moveTo>
                  <a:pt x="1793" y="7"/>
                </a:moveTo>
                <a:lnTo>
                  <a:pt x="1793" y="7"/>
                </a:lnTo>
                <a:lnTo>
                  <a:pt x="1829" y="7"/>
                </a:lnTo>
                <a:lnTo>
                  <a:pt x="1829" y="3"/>
                </a:lnTo>
                <a:lnTo>
                  <a:pt x="1793" y="3"/>
                </a:lnTo>
                <a:lnTo>
                  <a:pt x="1793" y="7"/>
                </a:lnTo>
                <a:close/>
                <a:moveTo>
                  <a:pt x="1725" y="7"/>
                </a:moveTo>
                <a:lnTo>
                  <a:pt x="1725" y="7"/>
                </a:lnTo>
                <a:lnTo>
                  <a:pt x="1760" y="7"/>
                </a:lnTo>
                <a:lnTo>
                  <a:pt x="1760" y="3"/>
                </a:lnTo>
                <a:lnTo>
                  <a:pt x="1725" y="3"/>
                </a:lnTo>
                <a:lnTo>
                  <a:pt x="1725" y="7"/>
                </a:lnTo>
                <a:close/>
                <a:moveTo>
                  <a:pt x="1656" y="7"/>
                </a:moveTo>
                <a:lnTo>
                  <a:pt x="1656" y="7"/>
                </a:lnTo>
                <a:lnTo>
                  <a:pt x="1692" y="7"/>
                </a:lnTo>
                <a:lnTo>
                  <a:pt x="1692" y="3"/>
                </a:lnTo>
                <a:lnTo>
                  <a:pt x="1656" y="3"/>
                </a:lnTo>
                <a:lnTo>
                  <a:pt x="1656" y="7"/>
                </a:lnTo>
                <a:close/>
                <a:moveTo>
                  <a:pt x="1588" y="7"/>
                </a:moveTo>
                <a:lnTo>
                  <a:pt x="1588" y="7"/>
                </a:lnTo>
                <a:lnTo>
                  <a:pt x="1621" y="7"/>
                </a:lnTo>
                <a:lnTo>
                  <a:pt x="1621" y="3"/>
                </a:lnTo>
                <a:lnTo>
                  <a:pt x="1588" y="3"/>
                </a:lnTo>
                <a:lnTo>
                  <a:pt x="1588" y="7"/>
                </a:lnTo>
                <a:close/>
                <a:moveTo>
                  <a:pt x="1519" y="7"/>
                </a:moveTo>
                <a:lnTo>
                  <a:pt x="1519" y="7"/>
                </a:lnTo>
                <a:lnTo>
                  <a:pt x="1552" y="7"/>
                </a:lnTo>
                <a:lnTo>
                  <a:pt x="1552" y="3"/>
                </a:lnTo>
                <a:lnTo>
                  <a:pt x="1519" y="0"/>
                </a:lnTo>
                <a:lnTo>
                  <a:pt x="1519" y="7"/>
                </a:lnTo>
                <a:close/>
                <a:moveTo>
                  <a:pt x="1448" y="7"/>
                </a:moveTo>
                <a:lnTo>
                  <a:pt x="1448" y="7"/>
                </a:lnTo>
                <a:lnTo>
                  <a:pt x="1484" y="7"/>
                </a:lnTo>
                <a:lnTo>
                  <a:pt x="1484" y="0"/>
                </a:lnTo>
                <a:lnTo>
                  <a:pt x="1448" y="0"/>
                </a:lnTo>
                <a:lnTo>
                  <a:pt x="1448" y="7"/>
                </a:lnTo>
                <a:close/>
                <a:moveTo>
                  <a:pt x="1380" y="7"/>
                </a:moveTo>
                <a:lnTo>
                  <a:pt x="1380" y="7"/>
                </a:lnTo>
                <a:lnTo>
                  <a:pt x="1415" y="7"/>
                </a:lnTo>
                <a:lnTo>
                  <a:pt x="1415" y="0"/>
                </a:lnTo>
                <a:lnTo>
                  <a:pt x="1380" y="0"/>
                </a:lnTo>
                <a:lnTo>
                  <a:pt x="1380" y="7"/>
                </a:lnTo>
                <a:close/>
                <a:moveTo>
                  <a:pt x="1311" y="7"/>
                </a:moveTo>
                <a:lnTo>
                  <a:pt x="1311" y="7"/>
                </a:lnTo>
                <a:lnTo>
                  <a:pt x="1347" y="7"/>
                </a:lnTo>
                <a:lnTo>
                  <a:pt x="1347" y="0"/>
                </a:lnTo>
                <a:lnTo>
                  <a:pt x="1311" y="0"/>
                </a:lnTo>
                <a:lnTo>
                  <a:pt x="1311" y="7"/>
                </a:lnTo>
                <a:close/>
                <a:moveTo>
                  <a:pt x="1243" y="7"/>
                </a:moveTo>
                <a:lnTo>
                  <a:pt x="1243" y="7"/>
                </a:lnTo>
                <a:lnTo>
                  <a:pt x="1276" y="7"/>
                </a:lnTo>
                <a:lnTo>
                  <a:pt x="1276" y="0"/>
                </a:lnTo>
                <a:lnTo>
                  <a:pt x="1243" y="0"/>
                </a:lnTo>
                <a:lnTo>
                  <a:pt x="1243" y="7"/>
                </a:lnTo>
                <a:close/>
                <a:moveTo>
                  <a:pt x="1172" y="7"/>
                </a:moveTo>
                <a:lnTo>
                  <a:pt x="1172" y="7"/>
                </a:lnTo>
                <a:lnTo>
                  <a:pt x="1207" y="7"/>
                </a:lnTo>
                <a:lnTo>
                  <a:pt x="1207" y="0"/>
                </a:lnTo>
                <a:lnTo>
                  <a:pt x="1172" y="0"/>
                </a:lnTo>
                <a:lnTo>
                  <a:pt x="1172" y="7"/>
                </a:lnTo>
                <a:close/>
                <a:moveTo>
                  <a:pt x="1104" y="7"/>
                </a:moveTo>
                <a:lnTo>
                  <a:pt x="1104" y="7"/>
                </a:lnTo>
                <a:lnTo>
                  <a:pt x="1139" y="7"/>
                </a:lnTo>
                <a:lnTo>
                  <a:pt x="1139" y="0"/>
                </a:lnTo>
                <a:lnTo>
                  <a:pt x="1104" y="0"/>
                </a:lnTo>
                <a:lnTo>
                  <a:pt x="1104" y="7"/>
                </a:lnTo>
                <a:close/>
                <a:moveTo>
                  <a:pt x="1035" y="7"/>
                </a:moveTo>
                <a:lnTo>
                  <a:pt x="1035" y="7"/>
                </a:lnTo>
                <a:lnTo>
                  <a:pt x="1070" y="7"/>
                </a:lnTo>
                <a:lnTo>
                  <a:pt x="1070" y="0"/>
                </a:lnTo>
                <a:lnTo>
                  <a:pt x="1035" y="0"/>
                </a:lnTo>
                <a:lnTo>
                  <a:pt x="1035" y="7"/>
                </a:lnTo>
                <a:close/>
                <a:moveTo>
                  <a:pt x="967" y="7"/>
                </a:moveTo>
                <a:lnTo>
                  <a:pt x="967" y="7"/>
                </a:lnTo>
                <a:lnTo>
                  <a:pt x="1000" y="7"/>
                </a:lnTo>
                <a:lnTo>
                  <a:pt x="1000" y="0"/>
                </a:lnTo>
                <a:lnTo>
                  <a:pt x="967" y="0"/>
                </a:lnTo>
                <a:lnTo>
                  <a:pt x="967" y="7"/>
                </a:lnTo>
                <a:close/>
                <a:moveTo>
                  <a:pt x="898" y="7"/>
                </a:moveTo>
                <a:lnTo>
                  <a:pt x="898" y="7"/>
                </a:lnTo>
                <a:lnTo>
                  <a:pt x="931" y="7"/>
                </a:lnTo>
                <a:lnTo>
                  <a:pt x="931" y="0"/>
                </a:lnTo>
                <a:lnTo>
                  <a:pt x="898" y="0"/>
                </a:lnTo>
                <a:lnTo>
                  <a:pt x="898" y="7"/>
                </a:lnTo>
                <a:close/>
                <a:moveTo>
                  <a:pt x="827" y="7"/>
                </a:moveTo>
                <a:lnTo>
                  <a:pt x="827" y="7"/>
                </a:lnTo>
                <a:lnTo>
                  <a:pt x="863" y="7"/>
                </a:lnTo>
                <a:lnTo>
                  <a:pt x="863" y="0"/>
                </a:lnTo>
                <a:lnTo>
                  <a:pt x="827" y="0"/>
                </a:lnTo>
                <a:lnTo>
                  <a:pt x="827" y="7"/>
                </a:lnTo>
                <a:close/>
                <a:moveTo>
                  <a:pt x="759" y="7"/>
                </a:moveTo>
                <a:lnTo>
                  <a:pt x="759" y="7"/>
                </a:lnTo>
                <a:lnTo>
                  <a:pt x="794" y="7"/>
                </a:lnTo>
                <a:lnTo>
                  <a:pt x="794" y="0"/>
                </a:lnTo>
                <a:lnTo>
                  <a:pt x="759" y="0"/>
                </a:lnTo>
                <a:lnTo>
                  <a:pt x="759" y="7"/>
                </a:lnTo>
                <a:close/>
                <a:moveTo>
                  <a:pt x="690" y="7"/>
                </a:moveTo>
                <a:lnTo>
                  <a:pt x="690" y="7"/>
                </a:lnTo>
                <a:lnTo>
                  <a:pt x="726" y="7"/>
                </a:lnTo>
                <a:lnTo>
                  <a:pt x="726" y="0"/>
                </a:lnTo>
                <a:lnTo>
                  <a:pt x="690" y="0"/>
                </a:lnTo>
                <a:lnTo>
                  <a:pt x="690" y="7"/>
                </a:lnTo>
                <a:close/>
                <a:moveTo>
                  <a:pt x="622" y="7"/>
                </a:moveTo>
                <a:lnTo>
                  <a:pt x="622" y="7"/>
                </a:lnTo>
                <a:lnTo>
                  <a:pt x="655" y="7"/>
                </a:lnTo>
                <a:lnTo>
                  <a:pt x="655" y="0"/>
                </a:lnTo>
                <a:lnTo>
                  <a:pt x="622" y="0"/>
                </a:lnTo>
                <a:lnTo>
                  <a:pt x="622" y="7"/>
                </a:lnTo>
                <a:close/>
                <a:moveTo>
                  <a:pt x="553" y="7"/>
                </a:moveTo>
                <a:lnTo>
                  <a:pt x="553" y="7"/>
                </a:lnTo>
                <a:lnTo>
                  <a:pt x="586" y="7"/>
                </a:lnTo>
                <a:lnTo>
                  <a:pt x="586" y="0"/>
                </a:lnTo>
                <a:lnTo>
                  <a:pt x="553" y="0"/>
                </a:lnTo>
                <a:lnTo>
                  <a:pt x="553" y="7"/>
                </a:lnTo>
                <a:close/>
                <a:moveTo>
                  <a:pt x="482" y="7"/>
                </a:moveTo>
                <a:lnTo>
                  <a:pt x="482" y="7"/>
                </a:lnTo>
                <a:lnTo>
                  <a:pt x="518" y="7"/>
                </a:lnTo>
                <a:lnTo>
                  <a:pt x="518" y="0"/>
                </a:lnTo>
                <a:lnTo>
                  <a:pt x="482" y="0"/>
                </a:lnTo>
                <a:lnTo>
                  <a:pt x="482" y="7"/>
                </a:lnTo>
                <a:close/>
                <a:moveTo>
                  <a:pt x="414" y="7"/>
                </a:moveTo>
                <a:lnTo>
                  <a:pt x="414" y="7"/>
                </a:lnTo>
                <a:lnTo>
                  <a:pt x="449" y="7"/>
                </a:lnTo>
                <a:lnTo>
                  <a:pt x="449" y="0"/>
                </a:lnTo>
                <a:lnTo>
                  <a:pt x="414" y="0"/>
                </a:lnTo>
                <a:lnTo>
                  <a:pt x="414" y="7"/>
                </a:lnTo>
                <a:close/>
                <a:moveTo>
                  <a:pt x="345" y="7"/>
                </a:moveTo>
                <a:lnTo>
                  <a:pt x="345" y="7"/>
                </a:lnTo>
                <a:lnTo>
                  <a:pt x="378" y="7"/>
                </a:lnTo>
                <a:lnTo>
                  <a:pt x="378" y="0"/>
                </a:lnTo>
                <a:lnTo>
                  <a:pt x="345" y="0"/>
                </a:lnTo>
                <a:lnTo>
                  <a:pt x="345" y="7"/>
                </a:lnTo>
                <a:close/>
                <a:moveTo>
                  <a:pt x="277" y="7"/>
                </a:moveTo>
                <a:lnTo>
                  <a:pt x="277" y="7"/>
                </a:lnTo>
                <a:lnTo>
                  <a:pt x="310" y="7"/>
                </a:lnTo>
                <a:lnTo>
                  <a:pt x="310" y="0"/>
                </a:lnTo>
                <a:lnTo>
                  <a:pt x="277" y="0"/>
                </a:lnTo>
                <a:lnTo>
                  <a:pt x="277" y="7"/>
                </a:lnTo>
                <a:close/>
                <a:moveTo>
                  <a:pt x="208" y="7"/>
                </a:moveTo>
                <a:lnTo>
                  <a:pt x="208" y="7"/>
                </a:lnTo>
                <a:lnTo>
                  <a:pt x="241" y="7"/>
                </a:lnTo>
                <a:lnTo>
                  <a:pt x="241" y="0"/>
                </a:lnTo>
                <a:lnTo>
                  <a:pt x="208" y="0"/>
                </a:lnTo>
                <a:lnTo>
                  <a:pt x="208" y="7"/>
                </a:lnTo>
                <a:close/>
                <a:moveTo>
                  <a:pt x="137" y="7"/>
                </a:moveTo>
                <a:lnTo>
                  <a:pt x="137" y="7"/>
                </a:lnTo>
                <a:lnTo>
                  <a:pt x="173" y="7"/>
                </a:lnTo>
                <a:lnTo>
                  <a:pt x="173" y="0"/>
                </a:lnTo>
                <a:lnTo>
                  <a:pt x="137" y="0"/>
                </a:lnTo>
                <a:lnTo>
                  <a:pt x="137" y="7"/>
                </a:lnTo>
                <a:close/>
                <a:moveTo>
                  <a:pt x="69" y="7"/>
                </a:moveTo>
                <a:lnTo>
                  <a:pt x="69" y="7"/>
                </a:lnTo>
                <a:lnTo>
                  <a:pt x="104" y="7"/>
                </a:lnTo>
                <a:lnTo>
                  <a:pt x="104" y="0"/>
                </a:lnTo>
                <a:lnTo>
                  <a:pt x="69" y="0"/>
                </a:lnTo>
                <a:lnTo>
                  <a:pt x="69" y="7"/>
                </a:lnTo>
                <a:close/>
                <a:moveTo>
                  <a:pt x="0" y="7"/>
                </a:moveTo>
                <a:lnTo>
                  <a:pt x="0" y="7"/>
                </a:lnTo>
                <a:lnTo>
                  <a:pt x="33" y="7"/>
                </a:lnTo>
                <a:lnTo>
                  <a:pt x="33" y="0"/>
                </a:lnTo>
                <a:lnTo>
                  <a:pt x="0" y="0"/>
                </a:lnTo>
                <a:lnTo>
                  <a:pt x="0" y="7"/>
                </a:lnTo>
                <a:close/>
              </a:path>
            </a:pathLst>
          </a:custGeom>
          <a:solidFill>
            <a:srgbClr val="6763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19" name="Freeform 123">
            <a:extLst>
              <a:ext uri="{FF2B5EF4-FFF2-40B4-BE49-F238E27FC236}">
                <a16:creationId xmlns:a16="http://schemas.microsoft.com/office/drawing/2014/main" xmlns="" id="{00E0772E-3FFD-2F48-BCFA-04FEA9B99F30}"/>
              </a:ext>
            </a:extLst>
          </p:cNvPr>
          <p:cNvSpPr>
            <a:spLocks/>
          </p:cNvSpPr>
          <p:nvPr/>
        </p:nvSpPr>
        <p:spPr bwMode="auto">
          <a:xfrm>
            <a:off x="934067" y="967558"/>
            <a:ext cx="159070" cy="59985"/>
          </a:xfrm>
          <a:custGeom>
            <a:avLst/>
            <a:gdLst>
              <a:gd name="T0" fmla="*/ 4 w 21"/>
              <a:gd name="T1" fmla="*/ 44 h 44"/>
              <a:gd name="T2" fmla="*/ 21 w 21"/>
              <a:gd name="T3" fmla="*/ 0 h 44"/>
              <a:gd name="T4" fmla="*/ 19 w 21"/>
              <a:gd name="T5" fmla="*/ 0 h 44"/>
              <a:gd name="T6" fmla="*/ 0 w 21"/>
              <a:gd name="T7" fmla="*/ 44 h 44"/>
              <a:gd name="T8" fmla="*/ 4 w 21"/>
              <a:gd name="T9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44">
                <a:moveTo>
                  <a:pt x="4" y="44"/>
                </a:moveTo>
                <a:lnTo>
                  <a:pt x="21" y="0"/>
                </a:lnTo>
                <a:lnTo>
                  <a:pt x="19" y="0"/>
                </a:lnTo>
                <a:lnTo>
                  <a:pt x="0" y="44"/>
                </a:lnTo>
                <a:lnTo>
                  <a:pt x="4" y="44"/>
                </a:lnTo>
                <a:close/>
              </a:path>
            </a:pathLst>
          </a:custGeom>
          <a:solidFill>
            <a:srgbClr val="DB2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600" dirty="0"/>
          </a:p>
        </p:txBody>
      </p:sp>
      <p:sp>
        <p:nvSpPr>
          <p:cNvPr id="120" name="Line 126">
            <a:extLst>
              <a:ext uri="{FF2B5EF4-FFF2-40B4-BE49-F238E27FC236}">
                <a16:creationId xmlns:a16="http://schemas.microsoft.com/office/drawing/2014/main" xmlns="" id="{8C3F6FFD-5242-1F42-BC5C-22C53243821A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4619" y="1687023"/>
            <a:ext cx="0" cy="343835"/>
          </a:xfrm>
          <a:prstGeom prst="line">
            <a:avLst/>
          </a:prstGeom>
          <a:noFill/>
          <a:ln w="41275" cap="flat">
            <a:solidFill>
              <a:srgbClr val="8F9F6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21" name="Freeform 127">
            <a:extLst>
              <a:ext uri="{FF2B5EF4-FFF2-40B4-BE49-F238E27FC236}">
                <a16:creationId xmlns:a16="http://schemas.microsoft.com/office/drawing/2014/main" xmlns="" id="{4ED259D8-4B26-2042-BB75-C8367EC2C65C}"/>
              </a:ext>
            </a:extLst>
          </p:cNvPr>
          <p:cNvSpPr>
            <a:spLocks/>
          </p:cNvSpPr>
          <p:nvPr/>
        </p:nvSpPr>
        <p:spPr bwMode="auto">
          <a:xfrm>
            <a:off x="748454" y="1895037"/>
            <a:ext cx="118691" cy="69746"/>
          </a:xfrm>
          <a:custGeom>
            <a:avLst/>
            <a:gdLst>
              <a:gd name="T0" fmla="*/ 5 w 97"/>
              <a:gd name="T1" fmla="*/ 57 h 57"/>
              <a:gd name="T2" fmla="*/ 97 w 97"/>
              <a:gd name="T3" fmla="*/ 0 h 57"/>
              <a:gd name="T4" fmla="*/ 92 w 97"/>
              <a:gd name="T5" fmla="*/ 0 h 57"/>
              <a:gd name="T6" fmla="*/ 0 w 97"/>
              <a:gd name="T7" fmla="*/ 57 h 57"/>
              <a:gd name="T8" fmla="*/ 5 w 97"/>
              <a:gd name="T9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" h="57">
                <a:moveTo>
                  <a:pt x="5" y="57"/>
                </a:moveTo>
                <a:lnTo>
                  <a:pt x="97" y="0"/>
                </a:lnTo>
                <a:lnTo>
                  <a:pt x="92" y="0"/>
                </a:lnTo>
                <a:lnTo>
                  <a:pt x="0" y="57"/>
                </a:lnTo>
                <a:lnTo>
                  <a:pt x="5" y="57"/>
                </a:lnTo>
                <a:close/>
              </a:path>
            </a:pathLst>
          </a:custGeom>
          <a:solidFill>
            <a:srgbClr val="DB2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22" name="Freeform 128">
            <a:extLst>
              <a:ext uri="{FF2B5EF4-FFF2-40B4-BE49-F238E27FC236}">
                <a16:creationId xmlns:a16="http://schemas.microsoft.com/office/drawing/2014/main" xmlns="" id="{BD731D97-6E16-764B-BE5D-0C9B8D52E963}"/>
              </a:ext>
            </a:extLst>
          </p:cNvPr>
          <p:cNvSpPr>
            <a:spLocks/>
          </p:cNvSpPr>
          <p:nvPr/>
        </p:nvSpPr>
        <p:spPr bwMode="auto">
          <a:xfrm>
            <a:off x="676261" y="2300053"/>
            <a:ext cx="116243" cy="72193"/>
          </a:xfrm>
          <a:custGeom>
            <a:avLst/>
            <a:gdLst>
              <a:gd name="T0" fmla="*/ 2 w 95"/>
              <a:gd name="T1" fmla="*/ 59 h 59"/>
              <a:gd name="T2" fmla="*/ 95 w 95"/>
              <a:gd name="T3" fmla="*/ 0 h 59"/>
              <a:gd name="T4" fmla="*/ 90 w 95"/>
              <a:gd name="T5" fmla="*/ 0 h 59"/>
              <a:gd name="T6" fmla="*/ 0 w 95"/>
              <a:gd name="T7" fmla="*/ 59 h 59"/>
              <a:gd name="T8" fmla="*/ 2 w 95"/>
              <a:gd name="T9" fmla="*/ 5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" h="59">
                <a:moveTo>
                  <a:pt x="2" y="59"/>
                </a:moveTo>
                <a:lnTo>
                  <a:pt x="95" y="0"/>
                </a:lnTo>
                <a:lnTo>
                  <a:pt x="90" y="0"/>
                </a:lnTo>
                <a:lnTo>
                  <a:pt x="0" y="59"/>
                </a:lnTo>
                <a:lnTo>
                  <a:pt x="2" y="59"/>
                </a:lnTo>
                <a:close/>
              </a:path>
            </a:pathLst>
          </a:custGeom>
          <a:solidFill>
            <a:srgbClr val="DB2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23" name="Freeform 129">
            <a:extLst>
              <a:ext uri="{FF2B5EF4-FFF2-40B4-BE49-F238E27FC236}">
                <a16:creationId xmlns:a16="http://schemas.microsoft.com/office/drawing/2014/main" xmlns="" id="{6DD14222-BD26-1249-A21A-EBB95D091E3E}"/>
              </a:ext>
            </a:extLst>
          </p:cNvPr>
          <p:cNvSpPr>
            <a:spLocks/>
          </p:cNvSpPr>
          <p:nvPr/>
        </p:nvSpPr>
        <p:spPr bwMode="auto">
          <a:xfrm>
            <a:off x="601621" y="2705068"/>
            <a:ext cx="118691" cy="72193"/>
          </a:xfrm>
          <a:custGeom>
            <a:avLst/>
            <a:gdLst>
              <a:gd name="T0" fmla="*/ 4 w 97"/>
              <a:gd name="T1" fmla="*/ 59 h 59"/>
              <a:gd name="T2" fmla="*/ 97 w 97"/>
              <a:gd name="T3" fmla="*/ 0 h 59"/>
              <a:gd name="T4" fmla="*/ 92 w 97"/>
              <a:gd name="T5" fmla="*/ 0 h 59"/>
              <a:gd name="T6" fmla="*/ 0 w 97"/>
              <a:gd name="T7" fmla="*/ 59 h 59"/>
              <a:gd name="T8" fmla="*/ 4 w 97"/>
              <a:gd name="T9" fmla="*/ 5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" h="59">
                <a:moveTo>
                  <a:pt x="4" y="59"/>
                </a:moveTo>
                <a:lnTo>
                  <a:pt x="97" y="0"/>
                </a:lnTo>
                <a:lnTo>
                  <a:pt x="92" y="0"/>
                </a:lnTo>
                <a:lnTo>
                  <a:pt x="0" y="59"/>
                </a:lnTo>
                <a:lnTo>
                  <a:pt x="4" y="59"/>
                </a:lnTo>
                <a:close/>
              </a:path>
            </a:pathLst>
          </a:custGeom>
          <a:solidFill>
            <a:srgbClr val="DB2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24" name="Freeform 130">
            <a:extLst>
              <a:ext uri="{FF2B5EF4-FFF2-40B4-BE49-F238E27FC236}">
                <a16:creationId xmlns:a16="http://schemas.microsoft.com/office/drawing/2014/main" xmlns="" id="{8C5A26BF-39F4-0B4F-BF4B-63F32515B4F1}"/>
              </a:ext>
            </a:extLst>
          </p:cNvPr>
          <p:cNvSpPr>
            <a:spLocks/>
          </p:cNvSpPr>
          <p:nvPr/>
        </p:nvSpPr>
        <p:spPr bwMode="auto">
          <a:xfrm>
            <a:off x="537993" y="3083165"/>
            <a:ext cx="118691" cy="72193"/>
          </a:xfrm>
          <a:custGeom>
            <a:avLst/>
            <a:gdLst>
              <a:gd name="T0" fmla="*/ 4 w 97"/>
              <a:gd name="T1" fmla="*/ 59 h 59"/>
              <a:gd name="T2" fmla="*/ 97 w 97"/>
              <a:gd name="T3" fmla="*/ 0 h 59"/>
              <a:gd name="T4" fmla="*/ 92 w 97"/>
              <a:gd name="T5" fmla="*/ 0 h 59"/>
              <a:gd name="T6" fmla="*/ 0 w 97"/>
              <a:gd name="T7" fmla="*/ 59 h 59"/>
              <a:gd name="T8" fmla="*/ 4 w 97"/>
              <a:gd name="T9" fmla="*/ 5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" h="59">
                <a:moveTo>
                  <a:pt x="4" y="59"/>
                </a:moveTo>
                <a:lnTo>
                  <a:pt x="97" y="0"/>
                </a:lnTo>
                <a:lnTo>
                  <a:pt x="92" y="0"/>
                </a:lnTo>
                <a:lnTo>
                  <a:pt x="0" y="59"/>
                </a:lnTo>
                <a:lnTo>
                  <a:pt x="4" y="59"/>
                </a:lnTo>
                <a:close/>
              </a:path>
            </a:pathLst>
          </a:custGeom>
          <a:solidFill>
            <a:srgbClr val="DB2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25" name="Freeform 287">
            <a:extLst>
              <a:ext uri="{FF2B5EF4-FFF2-40B4-BE49-F238E27FC236}">
                <a16:creationId xmlns:a16="http://schemas.microsoft.com/office/drawing/2014/main" xmlns="" id="{348066EF-8894-A848-8808-3CF055C94BF6}"/>
              </a:ext>
            </a:extLst>
          </p:cNvPr>
          <p:cNvSpPr>
            <a:spLocks/>
          </p:cNvSpPr>
          <p:nvPr/>
        </p:nvSpPr>
        <p:spPr bwMode="auto">
          <a:xfrm>
            <a:off x="1650256" y="4203993"/>
            <a:ext cx="332823" cy="332823"/>
          </a:xfrm>
          <a:custGeom>
            <a:avLst/>
            <a:gdLst>
              <a:gd name="T0" fmla="*/ 107 w 115"/>
              <a:gd name="T1" fmla="*/ 42 h 115"/>
              <a:gd name="T2" fmla="*/ 73 w 115"/>
              <a:gd name="T3" fmla="*/ 106 h 115"/>
              <a:gd name="T4" fmla="*/ 8 w 115"/>
              <a:gd name="T5" fmla="*/ 73 h 115"/>
              <a:gd name="T6" fmla="*/ 42 w 115"/>
              <a:gd name="T7" fmla="*/ 9 h 115"/>
              <a:gd name="T8" fmla="*/ 107 w 115"/>
              <a:gd name="T9" fmla="*/ 4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115">
                <a:moveTo>
                  <a:pt x="107" y="42"/>
                </a:moveTo>
                <a:cubicBezTo>
                  <a:pt x="115" y="69"/>
                  <a:pt x="100" y="98"/>
                  <a:pt x="73" y="106"/>
                </a:cubicBezTo>
                <a:cubicBezTo>
                  <a:pt x="46" y="115"/>
                  <a:pt x="17" y="100"/>
                  <a:pt x="8" y="73"/>
                </a:cubicBezTo>
                <a:cubicBezTo>
                  <a:pt x="0" y="46"/>
                  <a:pt x="15" y="18"/>
                  <a:pt x="42" y="9"/>
                </a:cubicBezTo>
                <a:cubicBezTo>
                  <a:pt x="70" y="0"/>
                  <a:pt x="99" y="15"/>
                  <a:pt x="107" y="42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26" name="Freeform 288">
            <a:extLst>
              <a:ext uri="{FF2B5EF4-FFF2-40B4-BE49-F238E27FC236}">
                <a16:creationId xmlns:a16="http://schemas.microsoft.com/office/drawing/2014/main" xmlns="" id="{03016AE3-CB35-1E46-BDD4-00996CAEBC62}"/>
              </a:ext>
            </a:extLst>
          </p:cNvPr>
          <p:cNvSpPr>
            <a:spLocks/>
          </p:cNvSpPr>
          <p:nvPr/>
        </p:nvSpPr>
        <p:spPr bwMode="auto">
          <a:xfrm>
            <a:off x="2038141" y="4155049"/>
            <a:ext cx="335270" cy="330375"/>
          </a:xfrm>
          <a:custGeom>
            <a:avLst/>
            <a:gdLst>
              <a:gd name="T0" fmla="*/ 107 w 116"/>
              <a:gd name="T1" fmla="*/ 42 h 114"/>
              <a:gd name="T2" fmla="*/ 73 w 116"/>
              <a:gd name="T3" fmla="*/ 106 h 114"/>
              <a:gd name="T4" fmla="*/ 9 w 116"/>
              <a:gd name="T5" fmla="*/ 73 h 114"/>
              <a:gd name="T6" fmla="*/ 43 w 116"/>
              <a:gd name="T7" fmla="*/ 9 h 114"/>
              <a:gd name="T8" fmla="*/ 107 w 116"/>
              <a:gd name="T9" fmla="*/ 42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" h="114">
                <a:moveTo>
                  <a:pt x="107" y="42"/>
                </a:moveTo>
                <a:cubicBezTo>
                  <a:pt x="116" y="69"/>
                  <a:pt x="101" y="97"/>
                  <a:pt x="73" y="106"/>
                </a:cubicBezTo>
                <a:cubicBezTo>
                  <a:pt x="46" y="114"/>
                  <a:pt x="17" y="100"/>
                  <a:pt x="9" y="73"/>
                </a:cubicBezTo>
                <a:cubicBezTo>
                  <a:pt x="0" y="46"/>
                  <a:pt x="16" y="17"/>
                  <a:pt x="43" y="9"/>
                </a:cubicBezTo>
                <a:cubicBezTo>
                  <a:pt x="70" y="0"/>
                  <a:pt x="99" y="15"/>
                  <a:pt x="107" y="42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27" name="Freeform 289">
            <a:extLst>
              <a:ext uri="{FF2B5EF4-FFF2-40B4-BE49-F238E27FC236}">
                <a16:creationId xmlns:a16="http://schemas.microsoft.com/office/drawing/2014/main" xmlns="" id="{962B2526-D8E9-B142-9380-183BF1C062A2}"/>
              </a:ext>
            </a:extLst>
          </p:cNvPr>
          <p:cNvSpPr>
            <a:spLocks/>
          </p:cNvSpPr>
          <p:nvPr/>
        </p:nvSpPr>
        <p:spPr bwMode="auto">
          <a:xfrm>
            <a:off x="2445604" y="4097539"/>
            <a:ext cx="335270" cy="329152"/>
          </a:xfrm>
          <a:custGeom>
            <a:avLst/>
            <a:gdLst>
              <a:gd name="T0" fmla="*/ 108 w 116"/>
              <a:gd name="T1" fmla="*/ 41 h 114"/>
              <a:gd name="T2" fmla="*/ 73 w 116"/>
              <a:gd name="T3" fmla="*/ 106 h 114"/>
              <a:gd name="T4" fmla="*/ 9 w 116"/>
              <a:gd name="T5" fmla="*/ 72 h 114"/>
              <a:gd name="T6" fmla="*/ 43 w 116"/>
              <a:gd name="T7" fmla="*/ 8 h 114"/>
              <a:gd name="T8" fmla="*/ 108 w 116"/>
              <a:gd name="T9" fmla="*/ 41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" h="114">
                <a:moveTo>
                  <a:pt x="108" y="41"/>
                </a:moveTo>
                <a:cubicBezTo>
                  <a:pt x="116" y="68"/>
                  <a:pt x="101" y="97"/>
                  <a:pt x="73" y="106"/>
                </a:cubicBezTo>
                <a:cubicBezTo>
                  <a:pt x="46" y="114"/>
                  <a:pt x="17" y="99"/>
                  <a:pt x="9" y="72"/>
                </a:cubicBezTo>
                <a:cubicBezTo>
                  <a:pt x="0" y="46"/>
                  <a:pt x="16" y="17"/>
                  <a:pt x="43" y="8"/>
                </a:cubicBezTo>
                <a:cubicBezTo>
                  <a:pt x="70" y="0"/>
                  <a:pt x="99" y="15"/>
                  <a:pt x="108" y="4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28" name="Freeform 290">
            <a:extLst>
              <a:ext uri="{FF2B5EF4-FFF2-40B4-BE49-F238E27FC236}">
                <a16:creationId xmlns:a16="http://schemas.microsoft.com/office/drawing/2014/main" xmlns="" id="{4614F358-5165-2249-ABDD-73536FA1E5C4}"/>
              </a:ext>
            </a:extLst>
          </p:cNvPr>
          <p:cNvSpPr>
            <a:spLocks/>
          </p:cNvSpPr>
          <p:nvPr/>
        </p:nvSpPr>
        <p:spPr bwMode="auto">
          <a:xfrm>
            <a:off x="2859186" y="4025346"/>
            <a:ext cx="335270" cy="332823"/>
          </a:xfrm>
          <a:custGeom>
            <a:avLst/>
            <a:gdLst>
              <a:gd name="T0" fmla="*/ 107 w 116"/>
              <a:gd name="T1" fmla="*/ 42 h 115"/>
              <a:gd name="T2" fmla="*/ 73 w 116"/>
              <a:gd name="T3" fmla="*/ 107 h 115"/>
              <a:gd name="T4" fmla="*/ 9 w 116"/>
              <a:gd name="T5" fmla="*/ 73 h 115"/>
              <a:gd name="T6" fmla="*/ 43 w 116"/>
              <a:gd name="T7" fmla="*/ 9 h 115"/>
              <a:gd name="T8" fmla="*/ 107 w 116"/>
              <a:gd name="T9" fmla="*/ 4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" h="115">
                <a:moveTo>
                  <a:pt x="107" y="42"/>
                </a:moveTo>
                <a:cubicBezTo>
                  <a:pt x="116" y="69"/>
                  <a:pt x="100" y="98"/>
                  <a:pt x="73" y="107"/>
                </a:cubicBezTo>
                <a:cubicBezTo>
                  <a:pt x="46" y="115"/>
                  <a:pt x="17" y="100"/>
                  <a:pt x="9" y="73"/>
                </a:cubicBezTo>
                <a:cubicBezTo>
                  <a:pt x="0" y="46"/>
                  <a:pt x="15" y="18"/>
                  <a:pt x="43" y="9"/>
                </a:cubicBezTo>
                <a:cubicBezTo>
                  <a:pt x="70" y="0"/>
                  <a:pt x="99" y="15"/>
                  <a:pt x="107" y="42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29" name="Freeform 291">
            <a:extLst>
              <a:ext uri="{FF2B5EF4-FFF2-40B4-BE49-F238E27FC236}">
                <a16:creationId xmlns:a16="http://schemas.microsoft.com/office/drawing/2014/main" xmlns="" id="{A3C70E7C-2AE6-CA4E-B6F6-3547B02C0FF4}"/>
              </a:ext>
            </a:extLst>
          </p:cNvPr>
          <p:cNvSpPr>
            <a:spLocks/>
          </p:cNvSpPr>
          <p:nvPr/>
        </p:nvSpPr>
        <p:spPr bwMode="auto">
          <a:xfrm>
            <a:off x="3286225" y="3967836"/>
            <a:ext cx="335270" cy="331598"/>
          </a:xfrm>
          <a:custGeom>
            <a:avLst/>
            <a:gdLst>
              <a:gd name="T0" fmla="*/ 107 w 116"/>
              <a:gd name="T1" fmla="*/ 42 h 115"/>
              <a:gd name="T2" fmla="*/ 73 w 116"/>
              <a:gd name="T3" fmla="*/ 107 h 115"/>
              <a:gd name="T4" fmla="*/ 9 w 116"/>
              <a:gd name="T5" fmla="*/ 73 h 115"/>
              <a:gd name="T6" fmla="*/ 43 w 116"/>
              <a:gd name="T7" fmla="*/ 9 h 115"/>
              <a:gd name="T8" fmla="*/ 107 w 116"/>
              <a:gd name="T9" fmla="*/ 4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" h="115">
                <a:moveTo>
                  <a:pt x="107" y="42"/>
                </a:moveTo>
                <a:cubicBezTo>
                  <a:pt x="116" y="69"/>
                  <a:pt x="101" y="98"/>
                  <a:pt x="73" y="107"/>
                </a:cubicBezTo>
                <a:cubicBezTo>
                  <a:pt x="46" y="115"/>
                  <a:pt x="17" y="100"/>
                  <a:pt x="9" y="73"/>
                </a:cubicBezTo>
                <a:cubicBezTo>
                  <a:pt x="0" y="46"/>
                  <a:pt x="15" y="18"/>
                  <a:pt x="43" y="9"/>
                </a:cubicBezTo>
                <a:cubicBezTo>
                  <a:pt x="70" y="0"/>
                  <a:pt x="99" y="15"/>
                  <a:pt x="107" y="42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30" name="Freeform 292">
            <a:extLst>
              <a:ext uri="{FF2B5EF4-FFF2-40B4-BE49-F238E27FC236}">
                <a16:creationId xmlns:a16="http://schemas.microsoft.com/office/drawing/2014/main" xmlns="" id="{08DA0CF3-7AB0-AB41-9E66-3D8368A1BA00}"/>
              </a:ext>
            </a:extLst>
          </p:cNvPr>
          <p:cNvSpPr>
            <a:spLocks/>
          </p:cNvSpPr>
          <p:nvPr/>
        </p:nvSpPr>
        <p:spPr bwMode="auto">
          <a:xfrm>
            <a:off x="3743856" y="3898091"/>
            <a:ext cx="335270" cy="329152"/>
          </a:xfrm>
          <a:custGeom>
            <a:avLst/>
            <a:gdLst>
              <a:gd name="T0" fmla="*/ 107 w 116"/>
              <a:gd name="T1" fmla="*/ 42 h 114"/>
              <a:gd name="T2" fmla="*/ 73 w 116"/>
              <a:gd name="T3" fmla="*/ 106 h 114"/>
              <a:gd name="T4" fmla="*/ 8 w 116"/>
              <a:gd name="T5" fmla="*/ 72 h 114"/>
              <a:gd name="T6" fmla="*/ 42 w 116"/>
              <a:gd name="T7" fmla="*/ 8 h 114"/>
              <a:gd name="T8" fmla="*/ 107 w 116"/>
              <a:gd name="T9" fmla="*/ 42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" h="114">
                <a:moveTo>
                  <a:pt x="107" y="42"/>
                </a:moveTo>
                <a:cubicBezTo>
                  <a:pt x="116" y="68"/>
                  <a:pt x="100" y="97"/>
                  <a:pt x="73" y="106"/>
                </a:cubicBezTo>
                <a:cubicBezTo>
                  <a:pt x="46" y="114"/>
                  <a:pt x="17" y="99"/>
                  <a:pt x="8" y="72"/>
                </a:cubicBezTo>
                <a:cubicBezTo>
                  <a:pt x="0" y="46"/>
                  <a:pt x="15" y="17"/>
                  <a:pt x="42" y="8"/>
                </a:cubicBezTo>
                <a:cubicBezTo>
                  <a:pt x="70" y="0"/>
                  <a:pt x="99" y="15"/>
                  <a:pt x="107" y="42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31" name="Прямоугольник 130">
            <a:extLst>
              <a:ext uri="{FF2B5EF4-FFF2-40B4-BE49-F238E27FC236}">
                <a16:creationId xmlns:a16="http://schemas.microsoft.com/office/drawing/2014/main" xmlns="" id="{A31FE21C-8D41-1D44-8D7C-8C9EFB2DFE47}"/>
              </a:ext>
            </a:extLst>
          </p:cNvPr>
          <p:cNvSpPr/>
          <p:nvPr/>
        </p:nvSpPr>
        <p:spPr>
          <a:xfrm>
            <a:off x="2723363" y="1062982"/>
            <a:ext cx="43483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bg1">
                    <a:lumMod val="95000"/>
                  </a:schemeClr>
                </a:solidFill>
              </a:rPr>
              <a:t>ВНУТРЕННИЕ ЗАТРАТЫ НА ИССЛЕДОВАНИЯ И РАЗРАБОТКИ</a:t>
            </a:r>
            <a:r>
              <a:rPr lang="en-US" sz="9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sz="900" dirty="0">
                <a:solidFill>
                  <a:schemeClr val="bg1">
                    <a:lumMod val="95000"/>
                  </a:schemeClr>
                </a:solidFill>
              </a:rPr>
              <a:t>млрд. </a:t>
            </a:r>
            <a:r>
              <a:rPr lang="en-US" sz="900" dirty="0">
                <a:solidFill>
                  <a:schemeClr val="bg1">
                    <a:lumMod val="95000"/>
                  </a:schemeClr>
                </a:solidFill>
              </a:rPr>
              <a:t>$</a:t>
            </a:r>
            <a:r>
              <a:rPr lang="ru-RU" sz="900" dirty="0">
                <a:solidFill>
                  <a:schemeClr val="bg1">
                    <a:lumMod val="95000"/>
                  </a:schemeClr>
                </a:solidFill>
              </a:rPr>
              <a:t> по ППС (201</a:t>
            </a:r>
            <a:r>
              <a:rPr lang="en-US" sz="900" dirty="0">
                <a:solidFill>
                  <a:schemeClr val="bg1">
                    <a:lumMod val="95000"/>
                  </a:schemeClr>
                </a:solidFill>
              </a:rPr>
              <a:t>7</a:t>
            </a:r>
            <a:r>
              <a:rPr lang="ru-RU" sz="900" dirty="0">
                <a:solidFill>
                  <a:schemeClr val="bg1">
                    <a:lumMod val="95000"/>
                  </a:schemeClr>
                </a:solidFill>
              </a:rPr>
              <a:t> г.)</a:t>
            </a:r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xmlns="" id="{AE159BA1-FD08-DE41-88F8-EE9F5F57E820}"/>
              </a:ext>
            </a:extLst>
          </p:cNvPr>
          <p:cNvSpPr/>
          <p:nvPr/>
        </p:nvSpPr>
        <p:spPr>
          <a:xfrm>
            <a:off x="1595747" y="4560913"/>
            <a:ext cx="559769" cy="19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8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Казахстан</a:t>
            </a:r>
          </a:p>
        </p:txBody>
      </p: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xmlns="" id="{ECEE5871-2081-A54C-B824-199588957512}"/>
              </a:ext>
            </a:extLst>
          </p:cNvPr>
          <p:cNvSpPr/>
          <p:nvPr/>
        </p:nvSpPr>
        <p:spPr>
          <a:xfrm>
            <a:off x="2048043" y="4562512"/>
            <a:ext cx="437940" cy="19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80" dirty="0">
                <a:solidFill>
                  <a:schemeClr val="bg1">
                    <a:lumMod val="95000"/>
                  </a:schemeClr>
                </a:solidFill>
              </a:rPr>
              <a:t>Россия</a:t>
            </a: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xmlns="" id="{3C25C7FB-08FB-8141-807F-F754E357D2E7}"/>
              </a:ext>
            </a:extLst>
          </p:cNvPr>
          <p:cNvSpPr/>
          <p:nvPr/>
        </p:nvSpPr>
        <p:spPr>
          <a:xfrm>
            <a:off x="2379302" y="4560913"/>
            <a:ext cx="633507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80" dirty="0">
                <a:solidFill>
                  <a:schemeClr val="bg1">
                    <a:lumMod val="95000"/>
                  </a:schemeClr>
                </a:solidFill>
              </a:rPr>
              <a:t>Республика </a:t>
            </a:r>
            <a:endParaRPr lang="en-US" sz="68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ru-RU" sz="680" dirty="0">
                <a:solidFill>
                  <a:schemeClr val="bg1">
                    <a:lumMod val="95000"/>
                  </a:schemeClr>
                </a:solidFill>
              </a:rPr>
              <a:t>Корея</a:t>
            </a:r>
          </a:p>
        </p:txBody>
      </p: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xmlns="" id="{B6B08F37-54CD-C84F-9FE9-2A3C6F6759A8}"/>
              </a:ext>
            </a:extLst>
          </p:cNvPr>
          <p:cNvSpPr/>
          <p:nvPr/>
        </p:nvSpPr>
        <p:spPr>
          <a:xfrm>
            <a:off x="2830435" y="4560913"/>
            <a:ext cx="546946" cy="19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80" dirty="0">
                <a:solidFill>
                  <a:schemeClr val="bg1">
                    <a:lumMod val="95000"/>
                  </a:schemeClr>
                </a:solidFill>
              </a:rPr>
              <a:t>Германия</a:t>
            </a:r>
          </a:p>
        </p:txBody>
      </p:sp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xmlns="" id="{5C125934-EA44-FB43-B46B-CCE43ED8B763}"/>
              </a:ext>
            </a:extLst>
          </p:cNvPr>
          <p:cNvSpPr/>
          <p:nvPr/>
        </p:nvSpPr>
        <p:spPr>
          <a:xfrm>
            <a:off x="3295440" y="4561911"/>
            <a:ext cx="458780" cy="19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80" dirty="0">
                <a:solidFill>
                  <a:schemeClr val="bg1">
                    <a:lumMod val="95000"/>
                  </a:schemeClr>
                </a:solidFill>
              </a:rPr>
              <a:t>Япония</a:t>
            </a:r>
          </a:p>
        </p:txBody>
      </p: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xmlns="" id="{86AFF967-D690-9644-A225-95C6483EE568}"/>
              </a:ext>
            </a:extLst>
          </p:cNvPr>
          <p:cNvSpPr/>
          <p:nvPr/>
        </p:nvSpPr>
        <p:spPr>
          <a:xfrm>
            <a:off x="3832569" y="4561911"/>
            <a:ext cx="356188" cy="19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80" dirty="0">
                <a:solidFill>
                  <a:schemeClr val="bg1">
                    <a:lumMod val="95000"/>
                  </a:schemeClr>
                </a:solidFill>
              </a:rPr>
              <a:t>США</a:t>
            </a: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xmlns="" id="{821BB4FF-545D-5748-941D-66D74DDEF46A}"/>
              </a:ext>
            </a:extLst>
          </p:cNvPr>
          <p:cNvSpPr/>
          <p:nvPr/>
        </p:nvSpPr>
        <p:spPr>
          <a:xfrm>
            <a:off x="1592863" y="553806"/>
            <a:ext cx="5031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bg1">
                    <a:lumMod val="95000"/>
                  </a:schemeClr>
                </a:solidFill>
              </a:rPr>
              <a:t>ЧИСЛЕННОСТЬ ПЕРСОНАЛА, ЗАНЯТОГО ИССЛЕДОВАНИЯМИ И РАЗРАБОТКАМИ, </a:t>
            </a:r>
            <a:r>
              <a:rPr lang="en-US" sz="900" dirty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sz="9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900" dirty="0">
                <a:solidFill>
                  <a:schemeClr val="bg1">
                    <a:lumMod val="95000"/>
                  </a:schemeClr>
                </a:solidFill>
              </a:rPr>
              <a:t>В РАСЧЕТЕ НА 1 000 ЗАНЯТЫХ В ЭКОНОМИКЕ, всего/исследователей</a:t>
            </a:r>
            <a:r>
              <a:rPr lang="en-US" sz="900" dirty="0">
                <a:solidFill>
                  <a:schemeClr val="bg1">
                    <a:lumMod val="95000"/>
                  </a:schemeClr>
                </a:solidFill>
              </a:rPr>
              <a:t>,</a:t>
            </a:r>
            <a:endParaRPr lang="ru-RU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9" name="Прямоугольник 138">
            <a:extLst>
              <a:ext uri="{FF2B5EF4-FFF2-40B4-BE49-F238E27FC236}">
                <a16:creationId xmlns:a16="http://schemas.microsoft.com/office/drawing/2014/main" xmlns="" id="{BF4F6FF8-F5D3-2C4C-8B09-0D9E9A0F158D}"/>
              </a:ext>
            </a:extLst>
          </p:cNvPr>
          <p:cNvSpPr/>
          <p:nvPr/>
        </p:nvSpPr>
        <p:spPr>
          <a:xfrm>
            <a:off x="3581139" y="1705522"/>
            <a:ext cx="3637058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dirty="0">
                <a:solidFill>
                  <a:schemeClr val="bg1">
                    <a:lumMod val="95000"/>
                  </a:schemeClr>
                </a:solidFill>
              </a:rPr>
              <a:t>ВНУТРЕННИЕ ЗАТРАТЫ НА ИССЛЕДОВАНИЯ И РАЗРАБОТКИ </a:t>
            </a:r>
            <a:r>
              <a:rPr lang="en-US" sz="900" dirty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sz="9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900" dirty="0">
                <a:solidFill>
                  <a:schemeClr val="bg1">
                    <a:lumMod val="95000"/>
                  </a:schemeClr>
                </a:solidFill>
              </a:rPr>
              <a:t>В % К ВВП (201</a:t>
            </a:r>
            <a:r>
              <a:rPr lang="en-US" sz="900" dirty="0">
                <a:solidFill>
                  <a:schemeClr val="bg1">
                    <a:lumMod val="95000"/>
                  </a:schemeClr>
                </a:solidFill>
              </a:rPr>
              <a:t>7</a:t>
            </a:r>
            <a:r>
              <a:rPr lang="ru-RU" sz="900" dirty="0">
                <a:solidFill>
                  <a:schemeClr val="bg1">
                    <a:lumMod val="95000"/>
                  </a:schemeClr>
                </a:solidFill>
              </a:rPr>
              <a:t> г.)</a:t>
            </a:r>
          </a:p>
        </p:txBody>
      </p:sp>
      <p:sp>
        <p:nvSpPr>
          <p:cNvPr id="140" name="Прямоугольник 139">
            <a:extLst>
              <a:ext uri="{FF2B5EF4-FFF2-40B4-BE49-F238E27FC236}">
                <a16:creationId xmlns:a16="http://schemas.microsoft.com/office/drawing/2014/main" xmlns="" id="{3F2B03B4-D2F9-7745-93D9-6CD4E8CEDD58}"/>
              </a:ext>
            </a:extLst>
          </p:cNvPr>
          <p:cNvSpPr/>
          <p:nvPr/>
        </p:nvSpPr>
        <p:spPr>
          <a:xfrm>
            <a:off x="4306926" y="2495552"/>
            <a:ext cx="3232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bg1">
                    <a:lumMod val="95000"/>
                  </a:schemeClr>
                </a:solidFill>
              </a:rPr>
              <a:t>ЧИСЛО ПУБЛИКАЦИЙ И ЦИТИРУЕМОСТЬ </a:t>
            </a:r>
          </a:p>
          <a:p>
            <a:r>
              <a:rPr lang="ru-RU" sz="900" dirty="0">
                <a:solidFill>
                  <a:schemeClr val="bg1">
                    <a:lumMod val="95000"/>
                  </a:schemeClr>
                </a:solidFill>
              </a:rPr>
              <a:t>В НАУЧНЫХ ЖУРНАЛАХ, ИНДЕКСИРУЕМЫХ </a:t>
            </a:r>
          </a:p>
          <a:p>
            <a:r>
              <a:rPr lang="ru-RU" sz="900" dirty="0">
                <a:solidFill>
                  <a:schemeClr val="bg1">
                    <a:lumMod val="95000"/>
                  </a:schemeClr>
                </a:solidFill>
              </a:rPr>
              <a:t>В WEB OF SCIENCE (201</a:t>
            </a:r>
            <a:r>
              <a:rPr lang="en-US" sz="900" dirty="0">
                <a:solidFill>
                  <a:schemeClr val="bg1">
                    <a:lumMod val="95000"/>
                  </a:schemeClr>
                </a:solidFill>
              </a:rPr>
              <a:t>4</a:t>
            </a:r>
            <a:r>
              <a:rPr lang="ru-RU" sz="900" dirty="0">
                <a:solidFill>
                  <a:schemeClr val="bg1">
                    <a:lumMod val="95000"/>
                  </a:schemeClr>
                </a:solidFill>
              </a:rPr>
              <a:t>-201</a:t>
            </a:r>
            <a:r>
              <a:rPr lang="en-US" sz="900" dirty="0">
                <a:solidFill>
                  <a:schemeClr val="bg1">
                    <a:lumMod val="95000"/>
                  </a:schemeClr>
                </a:solidFill>
              </a:rPr>
              <a:t>8</a:t>
            </a:r>
            <a:r>
              <a:rPr lang="ru-RU" sz="900" dirty="0">
                <a:solidFill>
                  <a:schemeClr val="bg1">
                    <a:lumMod val="95000"/>
                  </a:schemeClr>
                </a:solidFill>
              </a:rPr>
              <a:t> гг.)</a:t>
            </a:r>
            <a:endParaRPr lang="en-US" sz="9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sz="900" dirty="0">
                <a:solidFill>
                  <a:schemeClr val="bg1">
                    <a:lumMod val="95000"/>
                  </a:schemeClr>
                </a:solidFill>
              </a:rPr>
              <a:t>Всего публикаций/нормализованная средняя цитируемость </a:t>
            </a:r>
          </a:p>
        </p:txBody>
      </p: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xmlns="" id="{179396A5-60AB-F343-99B8-A1618473A52D}"/>
              </a:ext>
            </a:extLst>
          </p:cNvPr>
          <p:cNvSpPr/>
          <p:nvPr/>
        </p:nvSpPr>
        <p:spPr>
          <a:xfrm>
            <a:off x="4435528" y="3849146"/>
            <a:ext cx="2743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bg1">
                    <a:lumMod val="95000"/>
                  </a:schemeClr>
                </a:solidFill>
              </a:rPr>
              <a:t>ЧИСЛО ПАТЕНТНЫХ ЗАЯВОК В РАСЧЕТЕ НА </a:t>
            </a:r>
            <a:br>
              <a:rPr lang="ru-RU" sz="9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900" dirty="0">
                <a:solidFill>
                  <a:schemeClr val="bg1">
                    <a:lumMod val="95000"/>
                  </a:schemeClr>
                </a:solidFill>
              </a:rPr>
              <a:t>1 МЛН ЧЕЛОВЕК ЭКОНОМИЧЕСКИ АКТИВНОГО </a:t>
            </a:r>
          </a:p>
          <a:p>
            <a:r>
              <a:rPr lang="ru-RU" sz="900" dirty="0">
                <a:solidFill>
                  <a:schemeClr val="bg1">
                    <a:lumMod val="95000"/>
                  </a:schemeClr>
                </a:solidFill>
              </a:rPr>
              <a:t>НАСЕЛЕНИЯ (201</a:t>
            </a:r>
            <a:r>
              <a:rPr lang="en-US" sz="900" dirty="0">
                <a:solidFill>
                  <a:schemeClr val="bg1">
                    <a:lumMod val="95000"/>
                  </a:schemeClr>
                </a:solidFill>
              </a:rPr>
              <a:t>7</a:t>
            </a:r>
            <a:r>
              <a:rPr lang="ru-RU" sz="900" dirty="0">
                <a:solidFill>
                  <a:schemeClr val="bg1">
                    <a:lumMod val="95000"/>
                  </a:schemeClr>
                </a:solidFill>
              </a:rPr>
              <a:t> г.)</a:t>
            </a:r>
          </a:p>
          <a:p>
            <a:endParaRPr lang="ru-RU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2" name="Прямоугольник 141">
            <a:extLst>
              <a:ext uri="{FF2B5EF4-FFF2-40B4-BE49-F238E27FC236}">
                <a16:creationId xmlns:a16="http://schemas.microsoft.com/office/drawing/2014/main" xmlns="" id="{8BBCCF64-039F-5447-AA21-D0140DDF953C}"/>
              </a:ext>
            </a:extLst>
          </p:cNvPr>
          <p:cNvSpPr/>
          <p:nvPr/>
        </p:nvSpPr>
        <p:spPr>
          <a:xfrm>
            <a:off x="322802" y="4795263"/>
            <a:ext cx="3783408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80" dirty="0">
                <a:solidFill>
                  <a:schemeClr val="bg1"/>
                </a:solidFill>
              </a:rPr>
              <a:t>Источник: База данных ЮНЕСКО; </a:t>
            </a:r>
            <a:r>
              <a:rPr lang="ru-RU" sz="750" dirty="0" err="1">
                <a:solidFill>
                  <a:schemeClr val="bg1"/>
                </a:solidFill>
              </a:rPr>
              <a:t>Web</a:t>
            </a:r>
            <a:r>
              <a:rPr lang="ru-RU" sz="750" dirty="0">
                <a:solidFill>
                  <a:schemeClr val="bg1"/>
                </a:solidFill>
              </a:rPr>
              <a:t> </a:t>
            </a:r>
            <a:r>
              <a:rPr lang="en-US" sz="750" dirty="0">
                <a:solidFill>
                  <a:schemeClr val="bg1"/>
                </a:solidFill>
              </a:rPr>
              <a:t>o</a:t>
            </a:r>
            <a:r>
              <a:rPr lang="ru-RU" sz="750" dirty="0">
                <a:solidFill>
                  <a:schemeClr val="bg1"/>
                </a:solidFill>
              </a:rPr>
              <a:t>f </a:t>
            </a:r>
            <a:r>
              <a:rPr lang="ru-RU" sz="750" dirty="0" err="1">
                <a:solidFill>
                  <a:schemeClr val="bg1"/>
                </a:solidFill>
              </a:rPr>
              <a:t>Science</a:t>
            </a:r>
            <a:r>
              <a:rPr lang="ru-RU" sz="750" dirty="0">
                <a:solidFill>
                  <a:schemeClr val="bg1"/>
                </a:solidFill>
              </a:rPr>
              <a:t>; </a:t>
            </a:r>
            <a:r>
              <a:rPr lang="ru-RU" sz="680" dirty="0">
                <a:solidFill>
                  <a:schemeClr val="bg1"/>
                </a:solidFill>
              </a:rPr>
              <a:t>статистический сборник " Индикаторы науки</a:t>
            </a:r>
            <a:r>
              <a:rPr lang="en-US" sz="680" dirty="0">
                <a:solidFill>
                  <a:schemeClr val="bg1"/>
                </a:solidFill>
              </a:rPr>
              <a:t>”</a:t>
            </a:r>
            <a:endParaRPr lang="ru-RU" sz="680" dirty="0">
              <a:solidFill>
                <a:schemeClr val="bg1"/>
              </a:solidFill>
            </a:endParaRPr>
          </a:p>
        </p:txBody>
      </p:sp>
      <p:sp>
        <p:nvSpPr>
          <p:cNvPr id="143" name="Прямоугольник 142">
            <a:extLst>
              <a:ext uri="{FF2B5EF4-FFF2-40B4-BE49-F238E27FC236}">
                <a16:creationId xmlns:a16="http://schemas.microsoft.com/office/drawing/2014/main" xmlns="" id="{D6827C12-785F-734C-A799-2F2A7DA78FDA}"/>
              </a:ext>
            </a:extLst>
          </p:cNvPr>
          <p:cNvSpPr/>
          <p:nvPr/>
        </p:nvSpPr>
        <p:spPr>
          <a:xfrm>
            <a:off x="834827" y="984470"/>
            <a:ext cx="184731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545" dirty="0"/>
          </a:p>
        </p:txBody>
      </p:sp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xmlns="" id="{B50D09CC-5693-7847-82D2-A34B2D3CC114}"/>
              </a:ext>
            </a:extLst>
          </p:cNvPr>
          <p:cNvSpPr/>
          <p:nvPr/>
        </p:nvSpPr>
        <p:spPr>
          <a:xfrm>
            <a:off x="771538" y="967707"/>
            <a:ext cx="496951" cy="176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548" dirty="0"/>
          </a:p>
        </p:txBody>
      </p:sp>
      <p:sp>
        <p:nvSpPr>
          <p:cNvPr id="145" name="Прямоугольник 144">
            <a:extLst>
              <a:ext uri="{FF2B5EF4-FFF2-40B4-BE49-F238E27FC236}">
                <a16:creationId xmlns:a16="http://schemas.microsoft.com/office/drawing/2014/main" xmlns="" id="{38CCDC8C-EC51-5A43-A2B2-E832356ED465}"/>
              </a:ext>
            </a:extLst>
          </p:cNvPr>
          <p:cNvSpPr/>
          <p:nvPr/>
        </p:nvSpPr>
        <p:spPr>
          <a:xfrm>
            <a:off x="698628" y="1363987"/>
            <a:ext cx="308098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13,5</a:t>
            </a: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xmlns="" id="{9AD12109-4EEC-FD40-B91D-A95CC2ADD795}"/>
              </a:ext>
            </a:extLst>
          </p:cNvPr>
          <p:cNvSpPr/>
          <p:nvPr/>
        </p:nvSpPr>
        <p:spPr>
          <a:xfrm>
            <a:off x="788701" y="1472891"/>
            <a:ext cx="272832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10,</a:t>
            </a:r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xmlns="" id="{F9420E96-FAEE-8A40-94B2-D662353C9457}"/>
              </a:ext>
            </a:extLst>
          </p:cNvPr>
          <p:cNvSpPr/>
          <p:nvPr/>
        </p:nvSpPr>
        <p:spPr>
          <a:xfrm>
            <a:off x="624984" y="1783685"/>
            <a:ext cx="308098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16,4</a:t>
            </a: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xmlns="" id="{0031A164-AE34-6C45-8C47-DBE769ABF0BA}"/>
              </a:ext>
            </a:extLst>
          </p:cNvPr>
          <p:cNvSpPr/>
          <p:nvPr/>
        </p:nvSpPr>
        <p:spPr>
          <a:xfrm>
            <a:off x="737441" y="1901767"/>
            <a:ext cx="225062" cy="343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5" dirty="0"/>
              <a:t>9,9</a:t>
            </a: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xmlns="" id="{1434FD9E-0AC0-6A4C-B3AE-BFD7B7805E8F}"/>
              </a:ext>
            </a:extLst>
          </p:cNvPr>
          <p:cNvSpPr/>
          <p:nvPr/>
        </p:nvSpPr>
        <p:spPr>
          <a:xfrm>
            <a:off x="549995" y="2192986"/>
            <a:ext cx="308098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17,6</a:t>
            </a:r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xmlns="" id="{3436B5E2-77CF-D140-BD29-197BABC01BFF}"/>
              </a:ext>
            </a:extLst>
          </p:cNvPr>
          <p:cNvSpPr/>
          <p:nvPr/>
        </p:nvSpPr>
        <p:spPr>
          <a:xfrm>
            <a:off x="651336" y="2317446"/>
            <a:ext cx="308098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14,3</a:t>
            </a:r>
          </a:p>
        </p:txBody>
      </p: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xmlns="" id="{A2CB5304-FECD-FC42-AA40-4329CBB6E037}"/>
              </a:ext>
            </a:extLst>
          </p:cNvPr>
          <p:cNvSpPr/>
          <p:nvPr/>
        </p:nvSpPr>
        <p:spPr>
          <a:xfrm>
            <a:off x="521607" y="2579036"/>
            <a:ext cx="272832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9,8</a:t>
            </a:r>
          </a:p>
        </p:txBody>
      </p:sp>
      <p:sp>
        <p:nvSpPr>
          <p:cNvPr id="152" name="Прямоугольник 151">
            <a:extLst>
              <a:ext uri="{FF2B5EF4-FFF2-40B4-BE49-F238E27FC236}">
                <a16:creationId xmlns:a16="http://schemas.microsoft.com/office/drawing/2014/main" xmlns="" id="{EBDBCAF3-0FB4-554C-97A0-1381E9FF7AA8}"/>
              </a:ext>
            </a:extLst>
          </p:cNvPr>
          <p:cNvSpPr/>
          <p:nvPr/>
        </p:nvSpPr>
        <p:spPr>
          <a:xfrm>
            <a:off x="585377" y="2708879"/>
            <a:ext cx="272832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5,0</a:t>
            </a:r>
          </a:p>
        </p:txBody>
      </p:sp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xmlns="" id="{73812ECF-CC9C-A646-B7D0-DA30EE80B746}"/>
              </a:ext>
            </a:extLst>
          </p:cNvPr>
          <p:cNvSpPr/>
          <p:nvPr/>
        </p:nvSpPr>
        <p:spPr>
          <a:xfrm>
            <a:off x="431205" y="2984279"/>
            <a:ext cx="272832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2,6</a:t>
            </a:r>
          </a:p>
        </p:txBody>
      </p:sp>
      <p:sp>
        <p:nvSpPr>
          <p:cNvPr id="154" name="Прямоугольник 153">
            <a:extLst>
              <a:ext uri="{FF2B5EF4-FFF2-40B4-BE49-F238E27FC236}">
                <a16:creationId xmlns:a16="http://schemas.microsoft.com/office/drawing/2014/main" xmlns="" id="{D7B005D3-BA7B-2443-B219-B11E2AA091A7}"/>
              </a:ext>
            </a:extLst>
          </p:cNvPr>
          <p:cNvSpPr/>
          <p:nvPr/>
        </p:nvSpPr>
        <p:spPr>
          <a:xfrm>
            <a:off x="524905" y="3083165"/>
            <a:ext cx="272832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2,0</a:t>
            </a:r>
          </a:p>
        </p:txBody>
      </p:sp>
      <p:sp>
        <p:nvSpPr>
          <p:cNvPr id="155" name="Прямоугольник 154">
            <a:extLst>
              <a:ext uri="{FF2B5EF4-FFF2-40B4-BE49-F238E27FC236}">
                <a16:creationId xmlns:a16="http://schemas.microsoft.com/office/drawing/2014/main" xmlns="" id="{F25F6271-9922-A44F-8CC7-569948A45F94}"/>
              </a:ext>
            </a:extLst>
          </p:cNvPr>
          <p:cNvSpPr/>
          <p:nvPr/>
        </p:nvSpPr>
        <p:spPr>
          <a:xfrm>
            <a:off x="1803207" y="1418580"/>
            <a:ext cx="378630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543,25</a:t>
            </a:r>
          </a:p>
        </p:txBody>
      </p:sp>
      <p:sp>
        <p:nvSpPr>
          <p:cNvPr id="156" name="Прямоугольник 155">
            <a:extLst>
              <a:ext uri="{FF2B5EF4-FFF2-40B4-BE49-F238E27FC236}">
                <a16:creationId xmlns:a16="http://schemas.microsoft.com/office/drawing/2014/main" xmlns="" id="{6218497D-1E49-2944-A629-B6C1B0DFADCF}"/>
              </a:ext>
            </a:extLst>
          </p:cNvPr>
          <p:cNvSpPr/>
          <p:nvPr/>
        </p:nvSpPr>
        <p:spPr>
          <a:xfrm>
            <a:off x="1598533" y="1796784"/>
            <a:ext cx="378630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175,84</a:t>
            </a:r>
          </a:p>
        </p:txBody>
      </p:sp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xmlns="" id="{33D281DE-8687-FF41-95A1-E469959BA133}"/>
              </a:ext>
            </a:extLst>
          </p:cNvPr>
          <p:cNvSpPr/>
          <p:nvPr/>
        </p:nvSpPr>
        <p:spPr>
          <a:xfrm>
            <a:off x="1390302" y="2174772"/>
            <a:ext cx="394660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127,11 </a:t>
            </a:r>
          </a:p>
        </p:txBody>
      </p: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xmlns="" id="{0DE30FFB-27D2-DD49-B4DB-BD18313A15EE}"/>
              </a:ext>
            </a:extLst>
          </p:cNvPr>
          <p:cNvSpPr/>
          <p:nvPr/>
        </p:nvSpPr>
        <p:spPr>
          <a:xfrm>
            <a:off x="1209199" y="2537574"/>
            <a:ext cx="343364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89,83</a:t>
            </a:r>
          </a:p>
        </p:txBody>
      </p:sp>
      <p:sp>
        <p:nvSpPr>
          <p:cNvPr id="159" name="Прямоугольник 158">
            <a:extLst>
              <a:ext uri="{FF2B5EF4-FFF2-40B4-BE49-F238E27FC236}">
                <a16:creationId xmlns:a16="http://schemas.microsoft.com/office/drawing/2014/main" xmlns="" id="{4BED6AB2-CB0A-8244-8319-A5093E4FD548}"/>
              </a:ext>
            </a:extLst>
          </p:cNvPr>
          <p:cNvSpPr/>
          <p:nvPr/>
        </p:nvSpPr>
        <p:spPr>
          <a:xfrm>
            <a:off x="1019178" y="2887665"/>
            <a:ext cx="343364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5" dirty="0"/>
              <a:t>42</a:t>
            </a:r>
            <a:r>
              <a:rPr lang="ru-RU" sz="545" dirty="0"/>
              <a:t>,</a:t>
            </a:r>
            <a:r>
              <a:rPr lang="en-US" sz="545" dirty="0"/>
              <a:t>27</a:t>
            </a:r>
            <a:endParaRPr lang="ru-RU" sz="545" dirty="0"/>
          </a:p>
        </p:txBody>
      </p:sp>
      <p:sp>
        <p:nvSpPr>
          <p:cNvPr id="160" name="Прямоугольник 159">
            <a:extLst>
              <a:ext uri="{FF2B5EF4-FFF2-40B4-BE49-F238E27FC236}">
                <a16:creationId xmlns:a16="http://schemas.microsoft.com/office/drawing/2014/main" xmlns="" id="{861F006D-D038-2A4A-A426-ACD707FD81D2}"/>
              </a:ext>
            </a:extLst>
          </p:cNvPr>
          <p:cNvSpPr/>
          <p:nvPr/>
        </p:nvSpPr>
        <p:spPr>
          <a:xfrm>
            <a:off x="865928" y="3232585"/>
            <a:ext cx="308098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5" dirty="0"/>
              <a:t>0,63</a:t>
            </a:r>
            <a:endParaRPr lang="ru-RU" sz="545" dirty="0"/>
          </a:p>
        </p:txBody>
      </p:sp>
      <p:sp>
        <p:nvSpPr>
          <p:cNvPr id="161" name="Прямоугольник 160">
            <a:extLst>
              <a:ext uri="{FF2B5EF4-FFF2-40B4-BE49-F238E27FC236}">
                <a16:creationId xmlns:a16="http://schemas.microsoft.com/office/drawing/2014/main" xmlns="" id="{F76821EC-6DA2-1F4D-9C77-E16E7851A3A7}"/>
              </a:ext>
            </a:extLst>
          </p:cNvPr>
          <p:cNvSpPr/>
          <p:nvPr/>
        </p:nvSpPr>
        <p:spPr>
          <a:xfrm>
            <a:off x="2705137" y="2065908"/>
            <a:ext cx="308098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2,80</a:t>
            </a:r>
          </a:p>
        </p:txBody>
      </p:sp>
      <p:sp>
        <p:nvSpPr>
          <p:cNvPr id="162" name="Прямоугольник 161">
            <a:extLst>
              <a:ext uri="{FF2B5EF4-FFF2-40B4-BE49-F238E27FC236}">
                <a16:creationId xmlns:a16="http://schemas.microsoft.com/office/drawing/2014/main" xmlns="" id="{9FEC2AA3-2635-FA47-9C3F-29971C373EBE}"/>
              </a:ext>
            </a:extLst>
          </p:cNvPr>
          <p:cNvSpPr/>
          <p:nvPr/>
        </p:nvSpPr>
        <p:spPr>
          <a:xfrm>
            <a:off x="2396800" y="2391823"/>
            <a:ext cx="308098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3,20</a:t>
            </a:r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xmlns="" id="{E0F911A5-5920-0447-B952-D001A3BB6143}"/>
              </a:ext>
            </a:extLst>
          </p:cNvPr>
          <p:cNvSpPr/>
          <p:nvPr/>
        </p:nvSpPr>
        <p:spPr>
          <a:xfrm>
            <a:off x="2085416" y="2665300"/>
            <a:ext cx="308098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3,04</a:t>
            </a:r>
          </a:p>
        </p:txBody>
      </p: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xmlns="" id="{816FD761-9F33-584A-986C-153C3B8B3030}"/>
              </a:ext>
            </a:extLst>
          </p:cNvPr>
          <p:cNvSpPr/>
          <p:nvPr/>
        </p:nvSpPr>
        <p:spPr>
          <a:xfrm>
            <a:off x="1789466" y="2954072"/>
            <a:ext cx="308098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4,55</a:t>
            </a:r>
          </a:p>
        </p:txBody>
      </p:sp>
      <p:sp>
        <p:nvSpPr>
          <p:cNvPr id="165" name="Прямоугольник 164">
            <a:extLst>
              <a:ext uri="{FF2B5EF4-FFF2-40B4-BE49-F238E27FC236}">
                <a16:creationId xmlns:a16="http://schemas.microsoft.com/office/drawing/2014/main" xmlns="" id="{0650870D-25BE-6C48-A072-C68F51C1A57A}"/>
              </a:ext>
            </a:extLst>
          </p:cNvPr>
          <p:cNvSpPr/>
          <p:nvPr/>
        </p:nvSpPr>
        <p:spPr>
          <a:xfrm>
            <a:off x="1486728" y="3230609"/>
            <a:ext cx="308098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1,11</a:t>
            </a:r>
          </a:p>
        </p:txBody>
      </p: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xmlns="" id="{A078D7BE-2514-0B47-A7B0-00BE0594B441}"/>
              </a:ext>
            </a:extLst>
          </p:cNvPr>
          <p:cNvSpPr/>
          <p:nvPr/>
        </p:nvSpPr>
        <p:spPr>
          <a:xfrm>
            <a:off x="1213554" y="3488793"/>
            <a:ext cx="308098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0,13</a:t>
            </a:r>
          </a:p>
        </p:txBody>
      </p:sp>
      <p:sp>
        <p:nvSpPr>
          <p:cNvPr id="167" name="Freeform 121">
            <a:extLst>
              <a:ext uri="{FF2B5EF4-FFF2-40B4-BE49-F238E27FC236}">
                <a16:creationId xmlns:a16="http://schemas.microsoft.com/office/drawing/2014/main" xmlns="" id="{6BC82E52-ABD8-A049-A3B5-9490A7F55AD3}"/>
              </a:ext>
            </a:extLst>
          </p:cNvPr>
          <p:cNvSpPr>
            <a:spLocks/>
          </p:cNvSpPr>
          <p:nvPr/>
        </p:nvSpPr>
        <p:spPr bwMode="auto">
          <a:xfrm>
            <a:off x="3477109" y="3029325"/>
            <a:ext cx="118691" cy="69746"/>
          </a:xfrm>
          <a:custGeom>
            <a:avLst/>
            <a:gdLst>
              <a:gd name="T0" fmla="*/ 5 w 97"/>
              <a:gd name="T1" fmla="*/ 57 h 57"/>
              <a:gd name="T2" fmla="*/ 97 w 97"/>
              <a:gd name="T3" fmla="*/ 0 h 57"/>
              <a:gd name="T4" fmla="*/ 93 w 97"/>
              <a:gd name="T5" fmla="*/ 0 h 57"/>
              <a:gd name="T6" fmla="*/ 0 w 97"/>
              <a:gd name="T7" fmla="*/ 57 h 57"/>
              <a:gd name="T8" fmla="*/ 5 w 97"/>
              <a:gd name="T9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" h="57">
                <a:moveTo>
                  <a:pt x="5" y="57"/>
                </a:moveTo>
                <a:lnTo>
                  <a:pt x="97" y="0"/>
                </a:lnTo>
                <a:lnTo>
                  <a:pt x="93" y="0"/>
                </a:lnTo>
                <a:lnTo>
                  <a:pt x="0" y="57"/>
                </a:lnTo>
                <a:lnTo>
                  <a:pt x="5" y="57"/>
                </a:lnTo>
                <a:close/>
              </a:path>
            </a:pathLst>
          </a:custGeom>
          <a:solidFill>
            <a:srgbClr val="DB2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68" name="Прямоугольник 167">
            <a:extLst>
              <a:ext uri="{FF2B5EF4-FFF2-40B4-BE49-F238E27FC236}">
                <a16:creationId xmlns:a16="http://schemas.microsoft.com/office/drawing/2014/main" xmlns="" id="{6ECA5CE4-0C49-8B45-B97B-345515246045}"/>
              </a:ext>
            </a:extLst>
          </p:cNvPr>
          <p:cNvSpPr/>
          <p:nvPr/>
        </p:nvSpPr>
        <p:spPr>
          <a:xfrm>
            <a:off x="3297238" y="2897785"/>
            <a:ext cx="463588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3 571 010</a:t>
            </a:r>
          </a:p>
        </p:txBody>
      </p:sp>
      <p:sp>
        <p:nvSpPr>
          <p:cNvPr id="169" name="Прямоугольник 168">
            <a:extLst>
              <a:ext uri="{FF2B5EF4-FFF2-40B4-BE49-F238E27FC236}">
                <a16:creationId xmlns:a16="http://schemas.microsoft.com/office/drawing/2014/main" xmlns="" id="{B095FF15-93FD-6D45-BA42-2E91EB8468FD}"/>
              </a:ext>
            </a:extLst>
          </p:cNvPr>
          <p:cNvSpPr/>
          <p:nvPr/>
        </p:nvSpPr>
        <p:spPr>
          <a:xfrm>
            <a:off x="3418203" y="3035168"/>
            <a:ext cx="308098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1,31</a:t>
            </a:r>
          </a:p>
        </p:txBody>
      </p:sp>
      <p:sp>
        <p:nvSpPr>
          <p:cNvPr id="170" name="Freeform 121">
            <a:extLst>
              <a:ext uri="{FF2B5EF4-FFF2-40B4-BE49-F238E27FC236}">
                <a16:creationId xmlns:a16="http://schemas.microsoft.com/office/drawing/2014/main" xmlns="" id="{06565CF4-9324-8547-8EFF-8EB10B7DA753}"/>
              </a:ext>
            </a:extLst>
          </p:cNvPr>
          <p:cNvSpPr>
            <a:spLocks/>
          </p:cNvSpPr>
          <p:nvPr/>
        </p:nvSpPr>
        <p:spPr bwMode="auto">
          <a:xfrm>
            <a:off x="3043951" y="3218374"/>
            <a:ext cx="118691" cy="69746"/>
          </a:xfrm>
          <a:custGeom>
            <a:avLst/>
            <a:gdLst>
              <a:gd name="T0" fmla="*/ 5 w 97"/>
              <a:gd name="T1" fmla="*/ 57 h 57"/>
              <a:gd name="T2" fmla="*/ 97 w 97"/>
              <a:gd name="T3" fmla="*/ 0 h 57"/>
              <a:gd name="T4" fmla="*/ 93 w 97"/>
              <a:gd name="T5" fmla="*/ 0 h 57"/>
              <a:gd name="T6" fmla="*/ 0 w 97"/>
              <a:gd name="T7" fmla="*/ 57 h 57"/>
              <a:gd name="T8" fmla="*/ 5 w 97"/>
              <a:gd name="T9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" h="57">
                <a:moveTo>
                  <a:pt x="5" y="57"/>
                </a:moveTo>
                <a:lnTo>
                  <a:pt x="97" y="0"/>
                </a:lnTo>
                <a:lnTo>
                  <a:pt x="93" y="0"/>
                </a:lnTo>
                <a:lnTo>
                  <a:pt x="0" y="57"/>
                </a:lnTo>
                <a:lnTo>
                  <a:pt x="5" y="57"/>
                </a:lnTo>
                <a:close/>
              </a:path>
            </a:pathLst>
          </a:custGeom>
          <a:solidFill>
            <a:srgbClr val="DB2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71" name="Прямоугольник 170">
            <a:extLst>
              <a:ext uri="{FF2B5EF4-FFF2-40B4-BE49-F238E27FC236}">
                <a16:creationId xmlns:a16="http://schemas.microsoft.com/office/drawing/2014/main" xmlns="" id="{A5E65101-3674-304C-9A2C-6C6233344EBB}"/>
              </a:ext>
            </a:extLst>
          </p:cNvPr>
          <p:cNvSpPr/>
          <p:nvPr/>
        </p:nvSpPr>
        <p:spPr>
          <a:xfrm>
            <a:off x="2898813" y="3088060"/>
            <a:ext cx="412292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630 771</a:t>
            </a:r>
          </a:p>
        </p:txBody>
      </p:sp>
      <p:sp>
        <p:nvSpPr>
          <p:cNvPr id="172" name="Прямоугольник 171">
            <a:extLst>
              <a:ext uri="{FF2B5EF4-FFF2-40B4-BE49-F238E27FC236}">
                <a16:creationId xmlns:a16="http://schemas.microsoft.com/office/drawing/2014/main" xmlns="" id="{435DE1E2-F4BB-3248-8184-65E649C986D2}"/>
              </a:ext>
            </a:extLst>
          </p:cNvPr>
          <p:cNvSpPr/>
          <p:nvPr/>
        </p:nvSpPr>
        <p:spPr>
          <a:xfrm>
            <a:off x="2987934" y="3233056"/>
            <a:ext cx="308098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0,89</a:t>
            </a:r>
          </a:p>
        </p:txBody>
      </p:sp>
      <p:sp>
        <p:nvSpPr>
          <p:cNvPr id="173" name="Freeform 121">
            <a:extLst>
              <a:ext uri="{FF2B5EF4-FFF2-40B4-BE49-F238E27FC236}">
                <a16:creationId xmlns:a16="http://schemas.microsoft.com/office/drawing/2014/main" xmlns="" id="{576A31B6-6F64-0447-B710-91F980BE98F5}"/>
              </a:ext>
            </a:extLst>
          </p:cNvPr>
          <p:cNvSpPr>
            <a:spLocks/>
          </p:cNvSpPr>
          <p:nvPr/>
        </p:nvSpPr>
        <p:spPr bwMode="auto">
          <a:xfrm>
            <a:off x="2657900" y="3419051"/>
            <a:ext cx="118691" cy="69746"/>
          </a:xfrm>
          <a:custGeom>
            <a:avLst/>
            <a:gdLst>
              <a:gd name="T0" fmla="*/ 5 w 97"/>
              <a:gd name="T1" fmla="*/ 57 h 57"/>
              <a:gd name="T2" fmla="*/ 97 w 97"/>
              <a:gd name="T3" fmla="*/ 0 h 57"/>
              <a:gd name="T4" fmla="*/ 93 w 97"/>
              <a:gd name="T5" fmla="*/ 0 h 57"/>
              <a:gd name="T6" fmla="*/ 0 w 97"/>
              <a:gd name="T7" fmla="*/ 57 h 57"/>
              <a:gd name="T8" fmla="*/ 5 w 97"/>
              <a:gd name="T9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" h="57">
                <a:moveTo>
                  <a:pt x="5" y="57"/>
                </a:moveTo>
                <a:lnTo>
                  <a:pt x="97" y="0"/>
                </a:lnTo>
                <a:lnTo>
                  <a:pt x="93" y="0"/>
                </a:lnTo>
                <a:lnTo>
                  <a:pt x="0" y="57"/>
                </a:lnTo>
                <a:lnTo>
                  <a:pt x="5" y="57"/>
                </a:lnTo>
                <a:close/>
              </a:path>
            </a:pathLst>
          </a:custGeom>
          <a:solidFill>
            <a:srgbClr val="DB2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74" name="Прямоугольник 173">
            <a:extLst>
              <a:ext uri="{FF2B5EF4-FFF2-40B4-BE49-F238E27FC236}">
                <a16:creationId xmlns:a16="http://schemas.microsoft.com/office/drawing/2014/main" xmlns="" id="{78552755-C48B-ED43-8FE0-6BB093A2A4F9}"/>
              </a:ext>
            </a:extLst>
          </p:cNvPr>
          <p:cNvSpPr/>
          <p:nvPr/>
        </p:nvSpPr>
        <p:spPr>
          <a:xfrm>
            <a:off x="2527588" y="3285249"/>
            <a:ext cx="412292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849 204</a:t>
            </a:r>
          </a:p>
        </p:txBody>
      </p:sp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xmlns="" id="{F1A8EFBC-606D-BA40-A456-E21FF44557D7}"/>
              </a:ext>
            </a:extLst>
          </p:cNvPr>
          <p:cNvSpPr/>
          <p:nvPr/>
        </p:nvSpPr>
        <p:spPr>
          <a:xfrm>
            <a:off x="2631592" y="3429452"/>
            <a:ext cx="308098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1,33</a:t>
            </a:r>
          </a:p>
        </p:txBody>
      </p:sp>
      <p:sp>
        <p:nvSpPr>
          <p:cNvPr id="176" name="Freeform 121">
            <a:extLst>
              <a:ext uri="{FF2B5EF4-FFF2-40B4-BE49-F238E27FC236}">
                <a16:creationId xmlns:a16="http://schemas.microsoft.com/office/drawing/2014/main" xmlns="" id="{ADA82E76-6C67-7F4C-B7FF-B4509685D0DA}"/>
              </a:ext>
            </a:extLst>
          </p:cNvPr>
          <p:cNvSpPr>
            <a:spLocks/>
          </p:cNvSpPr>
          <p:nvPr/>
        </p:nvSpPr>
        <p:spPr bwMode="auto">
          <a:xfrm>
            <a:off x="2290959" y="3606048"/>
            <a:ext cx="118691" cy="69746"/>
          </a:xfrm>
          <a:custGeom>
            <a:avLst/>
            <a:gdLst>
              <a:gd name="T0" fmla="*/ 5 w 97"/>
              <a:gd name="T1" fmla="*/ 57 h 57"/>
              <a:gd name="T2" fmla="*/ 97 w 97"/>
              <a:gd name="T3" fmla="*/ 0 h 57"/>
              <a:gd name="T4" fmla="*/ 93 w 97"/>
              <a:gd name="T5" fmla="*/ 0 h 57"/>
              <a:gd name="T6" fmla="*/ 0 w 97"/>
              <a:gd name="T7" fmla="*/ 57 h 57"/>
              <a:gd name="T8" fmla="*/ 5 w 97"/>
              <a:gd name="T9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" h="57">
                <a:moveTo>
                  <a:pt x="5" y="57"/>
                </a:moveTo>
                <a:lnTo>
                  <a:pt x="97" y="0"/>
                </a:lnTo>
                <a:lnTo>
                  <a:pt x="93" y="0"/>
                </a:lnTo>
                <a:lnTo>
                  <a:pt x="0" y="57"/>
                </a:lnTo>
                <a:lnTo>
                  <a:pt x="5" y="57"/>
                </a:lnTo>
                <a:close/>
              </a:path>
            </a:pathLst>
          </a:custGeom>
          <a:solidFill>
            <a:srgbClr val="DB2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77" name="Прямоугольник 176">
            <a:extLst>
              <a:ext uri="{FF2B5EF4-FFF2-40B4-BE49-F238E27FC236}">
                <a16:creationId xmlns:a16="http://schemas.microsoft.com/office/drawing/2014/main" xmlns="" id="{2910E20F-F4BD-524D-883E-C787AA62DAD3}"/>
              </a:ext>
            </a:extLst>
          </p:cNvPr>
          <p:cNvSpPr/>
          <p:nvPr/>
        </p:nvSpPr>
        <p:spPr>
          <a:xfrm>
            <a:off x="2163341" y="3474068"/>
            <a:ext cx="412292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405 489</a:t>
            </a:r>
          </a:p>
        </p:txBody>
      </p:sp>
      <p:sp>
        <p:nvSpPr>
          <p:cNvPr id="178" name="Прямоугольник 177">
            <a:extLst>
              <a:ext uri="{FF2B5EF4-FFF2-40B4-BE49-F238E27FC236}">
                <a16:creationId xmlns:a16="http://schemas.microsoft.com/office/drawing/2014/main" xmlns="" id="{7089A743-ACF9-AB4C-90F0-FD55346C7004}"/>
              </a:ext>
            </a:extLst>
          </p:cNvPr>
          <p:cNvSpPr/>
          <p:nvPr/>
        </p:nvSpPr>
        <p:spPr>
          <a:xfrm>
            <a:off x="2264652" y="3616449"/>
            <a:ext cx="308098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0,97</a:t>
            </a:r>
          </a:p>
        </p:txBody>
      </p:sp>
      <p:sp>
        <p:nvSpPr>
          <p:cNvPr id="179" name="Freeform 121">
            <a:extLst>
              <a:ext uri="{FF2B5EF4-FFF2-40B4-BE49-F238E27FC236}">
                <a16:creationId xmlns:a16="http://schemas.microsoft.com/office/drawing/2014/main" xmlns="" id="{91BCB26C-61ED-BB4E-B4DE-25CB8CB0C326}"/>
              </a:ext>
            </a:extLst>
          </p:cNvPr>
          <p:cNvSpPr>
            <a:spLocks/>
          </p:cNvSpPr>
          <p:nvPr/>
        </p:nvSpPr>
        <p:spPr bwMode="auto">
          <a:xfrm>
            <a:off x="1950367" y="3787126"/>
            <a:ext cx="118691" cy="69746"/>
          </a:xfrm>
          <a:custGeom>
            <a:avLst/>
            <a:gdLst>
              <a:gd name="T0" fmla="*/ 5 w 97"/>
              <a:gd name="T1" fmla="*/ 57 h 57"/>
              <a:gd name="T2" fmla="*/ 97 w 97"/>
              <a:gd name="T3" fmla="*/ 0 h 57"/>
              <a:gd name="T4" fmla="*/ 93 w 97"/>
              <a:gd name="T5" fmla="*/ 0 h 57"/>
              <a:gd name="T6" fmla="*/ 0 w 97"/>
              <a:gd name="T7" fmla="*/ 57 h 57"/>
              <a:gd name="T8" fmla="*/ 5 w 97"/>
              <a:gd name="T9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" h="57">
                <a:moveTo>
                  <a:pt x="5" y="57"/>
                </a:moveTo>
                <a:lnTo>
                  <a:pt x="97" y="0"/>
                </a:lnTo>
                <a:lnTo>
                  <a:pt x="93" y="0"/>
                </a:lnTo>
                <a:lnTo>
                  <a:pt x="0" y="57"/>
                </a:lnTo>
                <a:lnTo>
                  <a:pt x="5" y="57"/>
                </a:lnTo>
                <a:close/>
              </a:path>
            </a:pathLst>
          </a:custGeom>
          <a:solidFill>
            <a:srgbClr val="DB2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80" name="Прямоугольник 179">
            <a:extLst>
              <a:ext uri="{FF2B5EF4-FFF2-40B4-BE49-F238E27FC236}">
                <a16:creationId xmlns:a16="http://schemas.microsoft.com/office/drawing/2014/main" xmlns="" id="{93B43700-B70D-5648-94FA-53BBF95361C2}"/>
              </a:ext>
            </a:extLst>
          </p:cNvPr>
          <p:cNvSpPr/>
          <p:nvPr/>
        </p:nvSpPr>
        <p:spPr>
          <a:xfrm>
            <a:off x="1783630" y="3652754"/>
            <a:ext cx="412292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5" dirty="0"/>
              <a:t>341</a:t>
            </a:r>
            <a:r>
              <a:rPr lang="ru-RU" sz="545" dirty="0"/>
              <a:t> </a:t>
            </a:r>
            <a:r>
              <a:rPr lang="en-US" sz="545" dirty="0"/>
              <a:t>349</a:t>
            </a:r>
            <a:endParaRPr lang="ru-RU" sz="545" dirty="0"/>
          </a:p>
        </p:txBody>
      </p:sp>
      <p:sp>
        <p:nvSpPr>
          <p:cNvPr id="181" name="Прямоугольник 180">
            <a:extLst>
              <a:ext uri="{FF2B5EF4-FFF2-40B4-BE49-F238E27FC236}">
                <a16:creationId xmlns:a16="http://schemas.microsoft.com/office/drawing/2014/main" xmlns="" id="{DE249AC0-CBF1-164A-AB14-8045CD24D5FF}"/>
              </a:ext>
            </a:extLst>
          </p:cNvPr>
          <p:cNvSpPr/>
          <p:nvPr/>
        </p:nvSpPr>
        <p:spPr>
          <a:xfrm>
            <a:off x="1924059" y="3797526"/>
            <a:ext cx="308098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5" dirty="0"/>
              <a:t>0</a:t>
            </a:r>
            <a:r>
              <a:rPr lang="ru-RU" sz="545" dirty="0"/>
              <a:t>,</a:t>
            </a:r>
            <a:r>
              <a:rPr lang="en-US" sz="545" dirty="0"/>
              <a:t>76</a:t>
            </a:r>
            <a:endParaRPr lang="ru-RU" sz="545" dirty="0"/>
          </a:p>
        </p:txBody>
      </p:sp>
      <p:sp>
        <p:nvSpPr>
          <p:cNvPr id="182" name="Freeform 121">
            <a:extLst>
              <a:ext uri="{FF2B5EF4-FFF2-40B4-BE49-F238E27FC236}">
                <a16:creationId xmlns:a16="http://schemas.microsoft.com/office/drawing/2014/main" xmlns="" id="{7F8F835D-D7F2-4942-88B3-C355C1580E45}"/>
              </a:ext>
            </a:extLst>
          </p:cNvPr>
          <p:cNvSpPr>
            <a:spLocks/>
          </p:cNvSpPr>
          <p:nvPr/>
        </p:nvSpPr>
        <p:spPr bwMode="auto">
          <a:xfrm>
            <a:off x="1583444" y="3959673"/>
            <a:ext cx="118691" cy="69746"/>
          </a:xfrm>
          <a:custGeom>
            <a:avLst/>
            <a:gdLst>
              <a:gd name="T0" fmla="*/ 5 w 97"/>
              <a:gd name="T1" fmla="*/ 57 h 57"/>
              <a:gd name="T2" fmla="*/ 97 w 97"/>
              <a:gd name="T3" fmla="*/ 0 h 57"/>
              <a:gd name="T4" fmla="*/ 93 w 97"/>
              <a:gd name="T5" fmla="*/ 0 h 57"/>
              <a:gd name="T6" fmla="*/ 0 w 97"/>
              <a:gd name="T7" fmla="*/ 57 h 57"/>
              <a:gd name="T8" fmla="*/ 5 w 97"/>
              <a:gd name="T9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" h="57">
                <a:moveTo>
                  <a:pt x="5" y="57"/>
                </a:moveTo>
                <a:lnTo>
                  <a:pt x="97" y="0"/>
                </a:lnTo>
                <a:lnTo>
                  <a:pt x="93" y="0"/>
                </a:lnTo>
                <a:lnTo>
                  <a:pt x="0" y="57"/>
                </a:lnTo>
                <a:lnTo>
                  <a:pt x="5" y="57"/>
                </a:lnTo>
                <a:close/>
              </a:path>
            </a:pathLst>
          </a:custGeom>
          <a:solidFill>
            <a:srgbClr val="DB2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01" tIns="31101" rIns="62201" bIns="31101" numCol="1" anchor="t" anchorCtr="0" compatLnSpc="1">
            <a:prstTxWarp prst="textNoShape">
              <a:avLst/>
            </a:prstTxWarp>
          </a:bodyPr>
          <a:lstStyle/>
          <a:p>
            <a:endParaRPr lang="ru-RU" sz="1225"/>
          </a:p>
        </p:txBody>
      </p:sp>
      <p:sp>
        <p:nvSpPr>
          <p:cNvPr id="183" name="Прямоугольник 182">
            <a:extLst>
              <a:ext uri="{FF2B5EF4-FFF2-40B4-BE49-F238E27FC236}">
                <a16:creationId xmlns:a16="http://schemas.microsoft.com/office/drawing/2014/main" xmlns="" id="{56B27B68-43A1-0A4E-836B-469E7A901B72}"/>
              </a:ext>
            </a:extLst>
          </p:cNvPr>
          <p:cNvSpPr/>
          <p:nvPr/>
        </p:nvSpPr>
        <p:spPr>
          <a:xfrm>
            <a:off x="1455803" y="3818406"/>
            <a:ext cx="377026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5" dirty="0"/>
              <a:t>12</a:t>
            </a:r>
            <a:r>
              <a:rPr lang="ru-RU" sz="545" dirty="0"/>
              <a:t> </a:t>
            </a:r>
            <a:r>
              <a:rPr lang="en-US" sz="545" dirty="0"/>
              <a:t>592</a:t>
            </a:r>
            <a:endParaRPr lang="ru-RU" sz="545" dirty="0"/>
          </a:p>
        </p:txBody>
      </p:sp>
      <p:sp>
        <p:nvSpPr>
          <p:cNvPr id="184" name="Прямоугольник 183">
            <a:extLst>
              <a:ext uri="{FF2B5EF4-FFF2-40B4-BE49-F238E27FC236}">
                <a16:creationId xmlns:a16="http://schemas.microsoft.com/office/drawing/2014/main" xmlns="" id="{EB0C18CE-39BB-2144-BE3F-AE1C3EBA8E42}"/>
              </a:ext>
            </a:extLst>
          </p:cNvPr>
          <p:cNvSpPr/>
          <p:nvPr/>
        </p:nvSpPr>
        <p:spPr>
          <a:xfrm>
            <a:off x="1557137" y="3970074"/>
            <a:ext cx="308098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0,7</a:t>
            </a:r>
            <a:r>
              <a:rPr lang="en-US" sz="545" dirty="0"/>
              <a:t>8</a:t>
            </a:r>
            <a:endParaRPr lang="ru-RU" sz="545" dirty="0"/>
          </a:p>
        </p:txBody>
      </p:sp>
      <p:sp>
        <p:nvSpPr>
          <p:cNvPr id="185" name="Прямоугольник 184">
            <a:extLst>
              <a:ext uri="{FF2B5EF4-FFF2-40B4-BE49-F238E27FC236}">
                <a16:creationId xmlns:a16="http://schemas.microsoft.com/office/drawing/2014/main" xmlns="" id="{80DC7034-65CE-EA42-8CF2-44E0BDE87C3A}"/>
              </a:ext>
            </a:extLst>
          </p:cNvPr>
          <p:cNvSpPr/>
          <p:nvPr/>
        </p:nvSpPr>
        <p:spPr>
          <a:xfrm>
            <a:off x="3734309" y="3980436"/>
            <a:ext cx="378630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3210,7</a:t>
            </a:r>
          </a:p>
        </p:txBody>
      </p:sp>
      <p:sp>
        <p:nvSpPr>
          <p:cNvPr id="186" name="Прямоугольник 185">
            <a:extLst>
              <a:ext uri="{FF2B5EF4-FFF2-40B4-BE49-F238E27FC236}">
                <a16:creationId xmlns:a16="http://schemas.microsoft.com/office/drawing/2014/main" xmlns="" id="{C0796728-024D-6744-AD70-13E2B8CF5D68}"/>
              </a:ext>
            </a:extLst>
          </p:cNvPr>
          <p:cNvSpPr/>
          <p:nvPr/>
        </p:nvSpPr>
        <p:spPr>
          <a:xfrm>
            <a:off x="3280347" y="4051394"/>
            <a:ext cx="378630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6926,8</a:t>
            </a:r>
          </a:p>
        </p:txBody>
      </p:sp>
      <p:sp>
        <p:nvSpPr>
          <p:cNvPr id="187" name="Прямоугольник 186">
            <a:extLst>
              <a:ext uri="{FF2B5EF4-FFF2-40B4-BE49-F238E27FC236}">
                <a16:creationId xmlns:a16="http://schemas.microsoft.com/office/drawing/2014/main" xmlns="" id="{251CF2A0-8409-CD46-8A00-22AC1C2B0F83}"/>
              </a:ext>
            </a:extLst>
          </p:cNvPr>
          <p:cNvSpPr/>
          <p:nvPr/>
        </p:nvSpPr>
        <p:spPr>
          <a:xfrm>
            <a:off x="2845964" y="4106520"/>
            <a:ext cx="378630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4053,9</a:t>
            </a:r>
          </a:p>
        </p:txBody>
      </p:sp>
      <p:sp>
        <p:nvSpPr>
          <p:cNvPr id="188" name="Прямоугольник 187">
            <a:extLst>
              <a:ext uri="{FF2B5EF4-FFF2-40B4-BE49-F238E27FC236}">
                <a16:creationId xmlns:a16="http://schemas.microsoft.com/office/drawing/2014/main" xmlns="" id="{4FBBD188-9ABA-034E-A75F-39F8B39F3D38}"/>
              </a:ext>
            </a:extLst>
          </p:cNvPr>
          <p:cNvSpPr/>
          <p:nvPr/>
        </p:nvSpPr>
        <p:spPr>
          <a:xfrm>
            <a:off x="2442174" y="4185128"/>
            <a:ext cx="378630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8123,5</a:t>
            </a:r>
          </a:p>
        </p:txBody>
      </p:sp>
      <p:sp>
        <p:nvSpPr>
          <p:cNvPr id="189" name="Прямоугольник 188">
            <a:extLst>
              <a:ext uri="{FF2B5EF4-FFF2-40B4-BE49-F238E27FC236}">
                <a16:creationId xmlns:a16="http://schemas.microsoft.com/office/drawing/2014/main" xmlns="" id="{D5FB9980-D96A-CB45-A1BA-55491A6C5FF0}"/>
              </a:ext>
            </a:extLst>
          </p:cNvPr>
          <p:cNvSpPr/>
          <p:nvPr/>
        </p:nvSpPr>
        <p:spPr>
          <a:xfrm>
            <a:off x="2033188" y="4240051"/>
            <a:ext cx="343364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367,3</a:t>
            </a:r>
          </a:p>
        </p:txBody>
      </p:sp>
      <p:sp>
        <p:nvSpPr>
          <p:cNvPr id="190" name="Прямоугольник 189">
            <a:extLst>
              <a:ext uri="{FF2B5EF4-FFF2-40B4-BE49-F238E27FC236}">
                <a16:creationId xmlns:a16="http://schemas.microsoft.com/office/drawing/2014/main" xmlns="" id="{698531F1-94D5-4A40-87E5-D4BFAFC6E45F}"/>
              </a:ext>
            </a:extLst>
          </p:cNvPr>
          <p:cNvSpPr/>
          <p:nvPr/>
        </p:nvSpPr>
        <p:spPr>
          <a:xfrm>
            <a:off x="1656320" y="4278362"/>
            <a:ext cx="343364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191,9</a:t>
            </a:r>
          </a:p>
        </p:txBody>
      </p:sp>
      <p:sp>
        <p:nvSpPr>
          <p:cNvPr id="191" name="Прямоугольник 190">
            <a:extLst>
              <a:ext uri="{FF2B5EF4-FFF2-40B4-BE49-F238E27FC236}">
                <a16:creationId xmlns:a16="http://schemas.microsoft.com/office/drawing/2014/main" xmlns="" id="{23781F37-3D78-1749-84CA-0A4645228CF9}"/>
              </a:ext>
            </a:extLst>
          </p:cNvPr>
          <p:cNvSpPr/>
          <p:nvPr/>
        </p:nvSpPr>
        <p:spPr>
          <a:xfrm>
            <a:off x="896804" y="853263"/>
            <a:ext cx="232756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…</a:t>
            </a:r>
          </a:p>
        </p:txBody>
      </p:sp>
      <p:sp>
        <p:nvSpPr>
          <p:cNvPr id="192" name="Прямоугольник 191">
            <a:extLst>
              <a:ext uri="{FF2B5EF4-FFF2-40B4-BE49-F238E27FC236}">
                <a16:creationId xmlns:a16="http://schemas.microsoft.com/office/drawing/2014/main" xmlns="" id="{E9F56EDC-4407-464D-B2E6-7CBE65C57125}"/>
              </a:ext>
            </a:extLst>
          </p:cNvPr>
          <p:cNvSpPr/>
          <p:nvPr/>
        </p:nvSpPr>
        <p:spPr>
          <a:xfrm>
            <a:off x="892916" y="1026736"/>
            <a:ext cx="308098" cy="176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5" dirty="0"/>
              <a:t>8,89</a:t>
            </a:r>
          </a:p>
        </p:txBody>
      </p:sp>
      <p:grpSp>
        <p:nvGrpSpPr>
          <p:cNvPr id="193" name="Группа 192">
            <a:extLst>
              <a:ext uri="{FF2B5EF4-FFF2-40B4-BE49-F238E27FC236}">
                <a16:creationId xmlns:a16="http://schemas.microsoft.com/office/drawing/2014/main" xmlns="" id="{167DC95A-045C-A648-A330-8628C5669B7E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xmlns="" id="{AF9E6A17-3740-FB4F-B16E-87FA45D4F71B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" name="Номер слайда 1">
              <a:extLst>
                <a:ext uri="{FF2B5EF4-FFF2-40B4-BE49-F238E27FC236}">
                  <a16:creationId xmlns:a16="http://schemas.microsoft.com/office/drawing/2014/main" xmlns="" id="{14B09CA3-586C-A643-BF3B-DF28560A5A3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22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264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2E79BD7-2991-D645-B0E2-0B40589AF946}"/>
              </a:ext>
            </a:extLst>
          </p:cNvPr>
          <p:cNvSpPr txBox="1"/>
          <p:nvPr/>
        </p:nvSpPr>
        <p:spPr>
          <a:xfrm>
            <a:off x="394913" y="166457"/>
            <a:ext cx="6457152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8">
              <a:lnSpc>
                <a:spcPct val="120000"/>
              </a:lnSpc>
            </a:pPr>
            <a:r>
              <a:rPr lang="ru-RU" altLang="ru-RU" sz="1600" b="1" dirty="0" bmk="_Toc461701871">
                <a:solidFill>
                  <a:schemeClr val="bg1"/>
                </a:solidFill>
                <a:cs typeface="Gotham Pro Regular" panose="02000503040000020004" pitchFamily="2" charset="0"/>
              </a:rPr>
              <a:t>ВАЛОВЫЕ ВНУТРЕННИЕ ЗАТРАТЫ НА НАУЧНО-ИССЛЕДОВАТЕЛЬСКИЕ И </a:t>
            </a:r>
          </a:p>
          <a:p>
            <a:pPr marL="0" lvl="8">
              <a:lnSpc>
                <a:spcPct val="120000"/>
              </a:lnSpc>
            </a:pPr>
            <a:r>
              <a:rPr lang="ru-RU" altLang="ru-RU" sz="1600" b="1" dirty="0" bmk="_Toc461701871">
                <a:solidFill>
                  <a:schemeClr val="bg1"/>
                </a:solidFill>
                <a:cs typeface="Gotham Pro Regular" panose="02000503040000020004" pitchFamily="2" charset="0"/>
              </a:rPr>
              <a:t>ОПЫТНО-КОНСТРУКТОРСКИЕ </a:t>
            </a:r>
            <a:r>
              <a:rPr lang="ru-RU" altLang="ru-RU" sz="1600" b="1" dirty="0" smtClean="0" bmk="_Toc461701871">
                <a:solidFill>
                  <a:schemeClr val="bg1"/>
                </a:solidFill>
                <a:cs typeface="Gotham Pro Regular" panose="02000503040000020004" pitchFamily="2" charset="0"/>
              </a:rPr>
              <a:t>РАБОТЫ</a:t>
            </a:r>
            <a:endParaRPr lang="ru-RU" altLang="ru-RU" sz="1600" b="1" dirty="0" bmk="_Toc461701871">
              <a:solidFill>
                <a:schemeClr val="bg1"/>
              </a:solidFill>
              <a:cs typeface="Gotham Pro Regular" panose="02000503040000020004" pitchFamily="2" charset="0"/>
            </a:endParaRP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xmlns="" id="{FF21B511-0588-EC48-B126-EA8395012B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978276"/>
              </p:ext>
            </p:extLst>
          </p:nvPr>
        </p:nvGraphicFramePr>
        <p:xfrm>
          <a:off x="519830" y="920240"/>
          <a:ext cx="8096794" cy="3806998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22043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63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926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698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20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0158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978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dirty="0">
                          <a:effectLst/>
                          <a:latin typeface="+mn-lt"/>
                          <a:cs typeface="Gotham Pro Regular" panose="02000503040000020004" pitchFamily="2" charset="0"/>
                        </a:rPr>
                        <a:t>Страны</a:t>
                      </a:r>
                      <a:endParaRPr lang="ru-RU" sz="1200" b="0" i="0" dirty="0">
                        <a:solidFill>
                          <a:srgbClr val="17365D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Gotham Pro Regular" panose="02000503040000020004" pitchFamily="2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i="0" kern="1200" dirty="0">
                          <a:effectLst/>
                          <a:latin typeface="+mn-lt"/>
                          <a:cs typeface="Gotham Pro Regular" panose="02000503040000020004" pitchFamily="2" charset="0"/>
                        </a:rPr>
                        <a:t>2013</a:t>
                      </a:r>
                      <a:endParaRPr lang="ru-RU" sz="11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i="0" kern="1200" dirty="0">
                          <a:effectLst/>
                          <a:latin typeface="+mn-lt"/>
                          <a:cs typeface="Gotham Pro Regular" panose="02000503040000020004" pitchFamily="2" charset="0"/>
                        </a:rPr>
                        <a:t>2014</a:t>
                      </a:r>
                      <a:endParaRPr lang="ru-RU" sz="11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i="0" kern="1200" dirty="0">
                          <a:effectLst/>
                          <a:latin typeface="+mn-lt"/>
                          <a:cs typeface="Gotham Pro Regular" panose="02000503040000020004" pitchFamily="2" charset="0"/>
                        </a:rPr>
                        <a:t>2015</a:t>
                      </a:r>
                      <a:endParaRPr lang="ru-RU" sz="11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i="0" kern="1200" dirty="0">
                          <a:effectLst/>
                          <a:latin typeface="+mn-lt"/>
                          <a:cs typeface="Gotham Pro Regular" panose="02000503040000020004" pitchFamily="2" charset="0"/>
                        </a:rPr>
                        <a:t>2016</a:t>
                      </a:r>
                      <a:endParaRPr lang="ru-RU" sz="11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i="0" kern="1200" dirty="0">
                          <a:effectLst/>
                          <a:latin typeface="+mn-lt"/>
                          <a:cs typeface="Gotham Pro Regular" panose="02000503040000020004" pitchFamily="2" charset="0"/>
                        </a:rPr>
                        <a:t>2017</a:t>
                      </a:r>
                      <a:endParaRPr lang="ru-RU" sz="11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7655">
                <a:tc gridSpan="6"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 максимальной долей затрат на НИОКР в ВВП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08000" marR="51435" marT="0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Австрия</a:t>
                      </a: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2,95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3,09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3,05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3,15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3,16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Бельгия</a:t>
                      </a:r>
                    </a:p>
                  </a:txBody>
                  <a:tcPr marL="194400" marR="504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2,33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2,39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2,47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2,56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2,61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Дания</a:t>
                      </a:r>
                    </a:p>
                  </a:txBody>
                  <a:tcPr marL="194400" marR="504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2,97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2,91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3,07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3,17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3,10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Финляндия</a:t>
                      </a:r>
                    </a:p>
                  </a:txBody>
                  <a:tcPr marL="194400" marR="504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3,29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3,17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2,90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2,75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2,76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Германия</a:t>
                      </a:r>
                    </a:p>
                  </a:txBody>
                  <a:tcPr marL="194400" marR="504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2,82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2,87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2,92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2,93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3,04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Израиль</a:t>
                      </a:r>
                    </a:p>
                  </a:txBody>
                  <a:tcPr marL="194400" marR="504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4,08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4,20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4,28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4,42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4,58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Япония</a:t>
                      </a:r>
                    </a:p>
                  </a:txBody>
                  <a:tcPr marL="194400" marR="504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3,31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3,40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3,28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3,14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3,20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Республика Корея</a:t>
                      </a:r>
                    </a:p>
                  </a:txBody>
                  <a:tcPr marL="194400" marR="504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4,15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4,29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4,22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4,23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4,55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Швеция</a:t>
                      </a:r>
                    </a:p>
                  </a:txBody>
                  <a:tcPr marL="194400" marR="504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3,31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3,15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3,27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3,25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3,31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Соединенные Штаты Америки</a:t>
                      </a:r>
                    </a:p>
                  </a:txBody>
                  <a:tcPr marL="194400" marR="504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2,72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2,73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2,73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2,77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2,80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2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ЕАЭС</a:t>
                      </a:r>
                    </a:p>
                  </a:txBody>
                  <a:tcPr marL="108000" marR="50400" marT="0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Армения</a:t>
                      </a:r>
                    </a:p>
                  </a:txBody>
                  <a:tcPr marL="194400" marR="50400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0,22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0,24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0,25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0,23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0,23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Беларусь</a:t>
                      </a:r>
                    </a:p>
                  </a:txBody>
                  <a:tcPr marL="194400" marR="504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0,65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0,51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0,50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0,50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0,59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u="sng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Казахстан</a:t>
                      </a:r>
                    </a:p>
                  </a:txBody>
                  <a:tcPr marL="194400" marR="5040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0,17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0,17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0,17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0,14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0,13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Киргизия</a:t>
                      </a:r>
                    </a:p>
                  </a:txBody>
                  <a:tcPr marL="194400" marR="504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0,15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0,13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0,12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0,11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0,11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84357"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Российская Федерация</a:t>
                      </a:r>
                    </a:p>
                  </a:txBody>
                  <a:tcPr marL="194400" marR="504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1,03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1,07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1,10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1,10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1,11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541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rgbClr val="4221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AD9E0C2-B610-C943-9562-17DB3E7F20A2}"/>
              </a:ext>
            </a:extLst>
          </p:cNvPr>
          <p:cNvSpPr txBox="1"/>
          <p:nvPr/>
        </p:nvSpPr>
        <p:spPr>
          <a:xfrm>
            <a:off x="7584510" y="608629"/>
            <a:ext cx="1033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altLang="ru-RU" sz="1200" i="1" dirty="0" bmk="_Toc46170187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% от ВВП</a:t>
            </a:r>
            <a:endParaRPr lang="ru-RU" altLang="ru-RU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BB1A700C-F738-DA45-B6C9-F65BD62FD87A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xmlns="" id="{E1E29833-821B-5F40-ABD9-CC35D156053D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Номер слайда 1">
              <a:extLst>
                <a:ext uri="{FF2B5EF4-FFF2-40B4-BE49-F238E27FC236}">
                  <a16:creationId xmlns:a16="http://schemas.microsoft.com/office/drawing/2014/main" xmlns="" id="{704610BF-2761-7741-BEB6-591F5DC22A7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23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388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2E79BD7-2991-D645-B0E2-0B40589AF946}"/>
              </a:ext>
            </a:extLst>
          </p:cNvPr>
          <p:cNvSpPr txBox="1"/>
          <p:nvPr/>
        </p:nvSpPr>
        <p:spPr>
          <a:xfrm>
            <a:off x="394913" y="166457"/>
            <a:ext cx="6636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bmk="_Toc461701871">
                <a:solidFill>
                  <a:schemeClr val="bg1"/>
                </a:solidFill>
                <a:cs typeface="Gotham Pro Regular" panose="02000503040000020004" pitchFamily="2" charset="0"/>
              </a:rPr>
              <a:t>РЕЙТИНГ СТРАН ПО КОЛИЧЕСТВУ ПУБЛИКАЦИЙ И НОРМАЛИЗОВАННОЙ </a:t>
            </a:r>
            <a:endParaRPr lang="en-US" altLang="ru-RU" sz="1600" b="1" dirty="0" bmk="_Toc461701871">
              <a:solidFill>
                <a:schemeClr val="bg1"/>
              </a:solidFill>
              <a:cs typeface="Gotham Pro Regular" panose="02000503040000020004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bmk="_Toc461701871">
                <a:solidFill>
                  <a:schemeClr val="bg1"/>
                </a:solidFill>
                <a:cs typeface="Gotham Pro Regular" panose="02000503040000020004" pitchFamily="2" charset="0"/>
              </a:rPr>
              <a:t>СРЕДНЕЙ </a:t>
            </a:r>
            <a:r>
              <a:rPr lang="ru-RU" altLang="ru-RU" sz="1600" b="1" dirty="0" smtClean="0" bmk="_Toc461701871">
                <a:solidFill>
                  <a:schemeClr val="bg1"/>
                </a:solidFill>
                <a:cs typeface="Gotham Pro Regular" panose="02000503040000020004" pitchFamily="2" charset="0"/>
              </a:rPr>
              <a:t>ЦИТИРУЕМОСТИ</a:t>
            </a:r>
            <a:endParaRPr lang="en-US" altLang="zh-CN" sz="1600" b="1" dirty="0" bmk="_Toc461701871">
              <a:solidFill>
                <a:schemeClr val="bg1"/>
              </a:solidFill>
              <a:cs typeface="Gotham Pro Regular" panose="02000503040000020004" pitchFamily="2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034E5807-2EDA-AF44-BCD5-6B16F69861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9254"/>
              </p:ext>
            </p:extLst>
          </p:nvPr>
        </p:nvGraphicFramePr>
        <p:xfrm>
          <a:off x="498074" y="938967"/>
          <a:ext cx="8119834" cy="3675258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23921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23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323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323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3071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584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Страна</a:t>
                      </a:r>
                    </a:p>
                  </a:txBody>
                  <a:tcPr marL="51177" marR="5117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Количество публикаций</a:t>
                      </a:r>
                    </a:p>
                  </a:txBody>
                  <a:tcPr marL="51177" marR="5117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Ранг по количеству публикаций</a:t>
                      </a:r>
                    </a:p>
                  </a:txBody>
                  <a:tcPr marL="51177" marR="5117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Нормализованная средняя цитируемость</a:t>
                      </a:r>
                    </a:p>
                  </a:txBody>
                  <a:tcPr marL="51177" marR="5117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Ранг по нормализованной средней цитируемости</a:t>
                      </a:r>
                    </a:p>
                  </a:txBody>
                  <a:tcPr marL="51177" marR="51177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6778"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 максимальной долей  затрат на НИОКР в ВВП</a:t>
                      </a:r>
                      <a:endParaRPr lang="ru-RU" sz="900" dirty="0">
                        <a:solidFill>
                          <a:srgbClr val="4221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177" marR="51177" marT="0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27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Австрия</a:t>
                      </a:r>
                    </a:p>
                  </a:txBody>
                  <a:tcPr marL="180000" marR="51177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129 677</a:t>
                      </a:r>
                    </a:p>
                  </a:txBody>
                  <a:tcPr marL="51177" marR="468000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26</a:t>
                      </a:r>
                    </a:p>
                  </a:txBody>
                  <a:tcPr marL="51177" marR="540000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1,42</a:t>
                      </a:r>
                    </a:p>
                  </a:txBody>
                  <a:tcPr marL="13811" marR="576000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67 </a:t>
                      </a:r>
                    </a:p>
                  </a:txBody>
                  <a:tcPr marL="51177" marR="468000" marT="0" marB="0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27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Бельгия</a:t>
                      </a:r>
                    </a:p>
                  </a:txBody>
                  <a:tcPr marL="180000" marR="5117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171 908</a:t>
                      </a:r>
                    </a:p>
                  </a:txBody>
                  <a:tcPr marL="51177" marR="468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23</a:t>
                      </a:r>
                    </a:p>
                  </a:txBody>
                  <a:tcPr marL="5117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1,61</a:t>
                      </a:r>
                    </a:p>
                  </a:txBody>
                  <a:tcPr marL="13811" marR="57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44 </a:t>
                      </a:r>
                    </a:p>
                  </a:txBody>
                  <a:tcPr marL="51177" marR="46800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27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Германия</a:t>
                      </a:r>
                    </a:p>
                  </a:txBody>
                  <a:tcPr marL="180000" marR="5117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849 204</a:t>
                      </a:r>
                    </a:p>
                  </a:txBody>
                  <a:tcPr marL="51177" marR="468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5</a:t>
                      </a:r>
                    </a:p>
                  </a:txBody>
                  <a:tcPr marL="5117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1,33</a:t>
                      </a:r>
                    </a:p>
                  </a:txBody>
                  <a:tcPr marL="13811" marR="57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81 </a:t>
                      </a:r>
                    </a:p>
                  </a:txBody>
                  <a:tcPr marL="51177" marR="46800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27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Дания</a:t>
                      </a:r>
                    </a:p>
                  </a:txBody>
                  <a:tcPr marL="180000" marR="5117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142 463</a:t>
                      </a:r>
                    </a:p>
                  </a:txBody>
                  <a:tcPr marL="51177" marR="468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24</a:t>
                      </a:r>
                    </a:p>
                  </a:txBody>
                  <a:tcPr marL="5117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1,67</a:t>
                      </a:r>
                    </a:p>
                  </a:txBody>
                  <a:tcPr marL="13811" marR="57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39 </a:t>
                      </a:r>
                    </a:p>
                  </a:txBody>
                  <a:tcPr marL="51177" marR="46800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2780"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Израиль</a:t>
                      </a:r>
                    </a:p>
                  </a:txBody>
                  <a:tcPr marL="180000" marR="5117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126 804</a:t>
                      </a:r>
                    </a:p>
                  </a:txBody>
                  <a:tcPr marL="51177" marR="468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32</a:t>
                      </a:r>
                    </a:p>
                  </a:txBody>
                  <a:tcPr marL="5117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1,37</a:t>
                      </a:r>
                    </a:p>
                  </a:txBody>
                  <a:tcPr marL="13811" marR="57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75 </a:t>
                      </a:r>
                    </a:p>
                  </a:txBody>
                  <a:tcPr marL="51177" marR="46800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2780"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Республика Корея</a:t>
                      </a:r>
                    </a:p>
                  </a:txBody>
                  <a:tcPr marL="180000" marR="5117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405 489</a:t>
                      </a:r>
                    </a:p>
                  </a:txBody>
                  <a:tcPr marL="51177" marR="468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13</a:t>
                      </a:r>
                    </a:p>
                  </a:txBody>
                  <a:tcPr marL="5117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0,97</a:t>
                      </a:r>
                    </a:p>
                  </a:txBody>
                  <a:tcPr marL="13811" marR="57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147 </a:t>
                      </a:r>
                    </a:p>
                  </a:txBody>
                  <a:tcPr marL="51177" marR="46800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2780"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Соединенные Штаты Америки</a:t>
                      </a:r>
                    </a:p>
                  </a:txBody>
                  <a:tcPr marL="180000" marR="5117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3 571 010</a:t>
                      </a:r>
                    </a:p>
                  </a:txBody>
                  <a:tcPr marL="51177" marR="468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</a:t>
                      </a:r>
                    </a:p>
                  </a:txBody>
                  <a:tcPr marL="5117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1,31</a:t>
                      </a:r>
                    </a:p>
                  </a:txBody>
                  <a:tcPr marL="13811" marR="57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83 </a:t>
                      </a:r>
                    </a:p>
                  </a:txBody>
                  <a:tcPr marL="51177" marR="46800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62780"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Финляндия</a:t>
                      </a:r>
                    </a:p>
                  </a:txBody>
                  <a:tcPr marL="180000" marR="5117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98 534</a:t>
                      </a:r>
                    </a:p>
                  </a:txBody>
                  <a:tcPr marL="51177" marR="468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36</a:t>
                      </a:r>
                    </a:p>
                  </a:txBody>
                  <a:tcPr marL="5117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1,47</a:t>
                      </a:r>
                    </a:p>
                  </a:txBody>
                  <a:tcPr marL="13811" marR="57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59 </a:t>
                      </a:r>
                    </a:p>
                  </a:txBody>
                  <a:tcPr marL="51177" marR="46800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2780"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Швеция</a:t>
                      </a:r>
                    </a:p>
                  </a:txBody>
                  <a:tcPr marL="180000" marR="5117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203 737</a:t>
                      </a:r>
                    </a:p>
                  </a:txBody>
                  <a:tcPr marL="51177" marR="468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21</a:t>
                      </a:r>
                    </a:p>
                  </a:txBody>
                  <a:tcPr marL="5117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1,52</a:t>
                      </a:r>
                    </a:p>
                  </a:txBody>
                  <a:tcPr marL="13811" marR="57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56 </a:t>
                      </a:r>
                    </a:p>
                  </a:txBody>
                  <a:tcPr marL="51177" marR="46800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62780"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Япония</a:t>
                      </a:r>
                    </a:p>
                  </a:txBody>
                  <a:tcPr marL="180000" marR="5117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630 771</a:t>
                      </a:r>
                    </a:p>
                  </a:txBody>
                  <a:tcPr marL="51177" marR="468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6</a:t>
                      </a:r>
                    </a:p>
                  </a:txBody>
                  <a:tcPr marL="5117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0,89</a:t>
                      </a:r>
                    </a:p>
                  </a:txBody>
                  <a:tcPr marL="13811" marR="57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166 </a:t>
                      </a:r>
                    </a:p>
                  </a:txBody>
                  <a:tcPr marL="51177" marR="46800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627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ЕАЭС</a:t>
                      </a:r>
                      <a:endParaRPr lang="ru-RU" sz="900" dirty="0">
                        <a:solidFill>
                          <a:srgbClr val="4221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177" marR="51177" marT="0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 </a:t>
                      </a:r>
                    </a:p>
                  </a:txBody>
                  <a:tcPr marL="51177" marR="468000" marT="0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 </a:t>
                      </a:r>
                    </a:p>
                  </a:txBody>
                  <a:tcPr marL="51177" marR="540000" marT="0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 </a:t>
                      </a:r>
                    </a:p>
                  </a:txBody>
                  <a:tcPr marL="13811" marR="576000" marT="0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 </a:t>
                      </a:r>
                    </a:p>
                  </a:txBody>
                  <a:tcPr marL="51177" marR="468000" marT="0" marB="0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627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Армения</a:t>
                      </a:r>
                    </a:p>
                  </a:txBody>
                  <a:tcPr marL="180000" marR="51177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6 186</a:t>
                      </a:r>
                    </a:p>
                  </a:txBody>
                  <a:tcPr marL="51177" marR="468000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95</a:t>
                      </a:r>
                    </a:p>
                  </a:txBody>
                  <a:tcPr marL="51177" marR="540000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1,26</a:t>
                      </a:r>
                    </a:p>
                  </a:txBody>
                  <a:tcPr marL="13811" marR="576000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99 </a:t>
                      </a:r>
                    </a:p>
                  </a:txBody>
                  <a:tcPr marL="51177" marR="468000" marT="0" marB="0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627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Беларусь</a:t>
                      </a:r>
                    </a:p>
                  </a:txBody>
                  <a:tcPr marL="180000" marR="5117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9 853</a:t>
                      </a:r>
                    </a:p>
                  </a:txBody>
                  <a:tcPr marL="51177" marR="468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81</a:t>
                      </a:r>
                    </a:p>
                  </a:txBody>
                  <a:tcPr marL="5117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0,92</a:t>
                      </a:r>
                    </a:p>
                  </a:txBody>
                  <a:tcPr marL="13811" marR="57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152 </a:t>
                      </a:r>
                    </a:p>
                  </a:txBody>
                  <a:tcPr marL="51177" marR="468000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627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u="sng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Казахстан</a:t>
                      </a:r>
                    </a:p>
                  </a:txBody>
                  <a:tcPr marL="180000" marR="5117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12 592</a:t>
                      </a:r>
                    </a:p>
                  </a:txBody>
                  <a:tcPr marL="51177" marR="46800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75</a:t>
                      </a:r>
                    </a:p>
                  </a:txBody>
                  <a:tcPr marL="51177" marR="54000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0,78</a:t>
                      </a:r>
                    </a:p>
                  </a:txBody>
                  <a:tcPr marL="13811" marR="57600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190 </a:t>
                      </a:r>
                    </a:p>
                  </a:txBody>
                  <a:tcPr marL="51177" marR="46800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627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Кыргызстан</a:t>
                      </a:r>
                    </a:p>
                  </a:txBody>
                  <a:tcPr marL="180000" marR="5117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1 125</a:t>
                      </a:r>
                    </a:p>
                  </a:txBody>
                  <a:tcPr marL="51177" marR="468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138</a:t>
                      </a:r>
                    </a:p>
                  </a:txBody>
                  <a:tcPr marL="5117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2,01</a:t>
                      </a:r>
                    </a:p>
                  </a:txBody>
                  <a:tcPr marL="13811" marR="57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25 </a:t>
                      </a:r>
                    </a:p>
                  </a:txBody>
                  <a:tcPr marL="51177" marR="468000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627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Россия</a:t>
                      </a:r>
                    </a:p>
                  </a:txBody>
                  <a:tcPr marL="180000" marR="5117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341 349</a:t>
                      </a:r>
                    </a:p>
                  </a:txBody>
                  <a:tcPr marL="51177" marR="468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15</a:t>
                      </a:r>
                    </a:p>
                  </a:txBody>
                  <a:tcPr marL="51177" marR="540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0,76</a:t>
                      </a:r>
                    </a:p>
                  </a:txBody>
                  <a:tcPr marL="13811" marR="57600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191 </a:t>
                      </a:r>
                    </a:p>
                  </a:txBody>
                  <a:tcPr marL="51177" marR="468000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627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rgbClr val="4221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177" marR="51177" marT="0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>
                          <a:solidFill>
                            <a:schemeClr val="dk1"/>
                          </a:solidFill>
                          <a:effectLst/>
                          <a:latin typeface="Gotham Pro Light" panose="02000503030000020004" pitchFamily="2" charset="0"/>
                          <a:ea typeface="+mn-ea"/>
                          <a:cs typeface="Gotham Pro Light" panose="02000503030000020004" pitchFamily="2" charset="0"/>
                        </a:rPr>
                        <a:t> </a:t>
                      </a:r>
                    </a:p>
                  </a:txBody>
                  <a:tcPr marL="51177" marR="468000" marT="0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dk1"/>
                          </a:solidFill>
                          <a:effectLst/>
                          <a:latin typeface="Gotham Pro Light" panose="02000503030000020004" pitchFamily="2" charset="0"/>
                          <a:ea typeface="+mn-ea"/>
                          <a:cs typeface="Gotham Pro Light" panose="02000503030000020004" pitchFamily="2" charset="0"/>
                        </a:rPr>
                        <a:t> </a:t>
                      </a:r>
                    </a:p>
                  </a:txBody>
                  <a:tcPr marL="51177" marR="540000" marT="0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dk1"/>
                          </a:solidFill>
                          <a:effectLst/>
                          <a:latin typeface="Gotham Pro Light" panose="02000503030000020004" pitchFamily="2" charset="0"/>
                          <a:ea typeface="+mn-ea"/>
                          <a:cs typeface="Gotham Pro Light" panose="02000503030000020004" pitchFamily="2" charset="0"/>
                        </a:rPr>
                        <a:t> </a:t>
                      </a:r>
                    </a:p>
                  </a:txBody>
                  <a:tcPr marL="51177" marR="576000" marT="0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dk1"/>
                          </a:solidFill>
                          <a:effectLst/>
                          <a:latin typeface="Gotham Pro Light" panose="02000503030000020004" pitchFamily="2" charset="0"/>
                          <a:ea typeface="+mn-ea"/>
                          <a:cs typeface="Gotham Pro Light" panose="02000503030000020004" pitchFamily="2" charset="0"/>
                        </a:rPr>
                        <a:t> </a:t>
                      </a:r>
                    </a:p>
                  </a:txBody>
                  <a:tcPr marL="51177" marR="468000" marT="0" marB="0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627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+mn-lt"/>
                          <a:cs typeface="Gotham Pro Regular" panose="02000503040000020004" pitchFamily="2" charset="0"/>
                        </a:rPr>
                        <a:t>Всего в базе</a:t>
                      </a:r>
                      <a:endParaRPr lang="ru-RU" sz="1000" b="1" i="0" dirty="0">
                        <a:solidFill>
                          <a:srgbClr val="4221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Gotham Pro Regular" panose="02000503040000020004" pitchFamily="2" charset="0"/>
                      </a:endParaRPr>
                    </a:p>
                  </a:txBody>
                  <a:tcPr marL="51177" marR="51177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14 154 826</a:t>
                      </a:r>
                    </a:p>
                  </a:txBody>
                  <a:tcPr marL="51177" marR="468000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216</a:t>
                      </a:r>
                      <a:endParaRPr lang="ru-RU" sz="10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51177" marR="540000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   1,00</a:t>
                      </a:r>
                    </a:p>
                  </a:txBody>
                  <a:tcPr marL="51177" marR="576000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216 </a:t>
                      </a:r>
                    </a:p>
                  </a:txBody>
                  <a:tcPr marL="51177" marR="468000" marT="0" marB="0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0DB6A0C-7EE7-D744-9D69-9C97471BD7D0}"/>
              </a:ext>
            </a:extLst>
          </p:cNvPr>
          <p:cNvSpPr txBox="1"/>
          <p:nvPr/>
        </p:nvSpPr>
        <p:spPr>
          <a:xfrm>
            <a:off x="394913" y="4694238"/>
            <a:ext cx="69903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800" dirty="0" err="1">
                <a:solidFill>
                  <a:schemeClr val="bg1"/>
                </a:solidFill>
                <a:ea typeface="SimSun" panose="02010600030101010101" pitchFamily="2" charset="-122"/>
                <a:cs typeface="Gotham Pro Light" panose="02000503030000020004" pitchFamily="2" charset="0"/>
              </a:rPr>
              <a:t>Источник</a:t>
            </a:r>
            <a:r>
              <a:rPr lang="en-US" altLang="zh-CN" sz="800" dirty="0">
                <a:solidFill>
                  <a:schemeClr val="bg1"/>
                </a:solidFill>
                <a:ea typeface="SimSun" panose="02010600030101010101" pitchFamily="2" charset="-122"/>
                <a:cs typeface="Gotham Pro Light" panose="02000503030000020004" pitchFamily="2" charset="0"/>
              </a:rPr>
              <a:t>: Web of Science Core Collection (Clarivate Analytics), 2014-2018гг., </a:t>
            </a:r>
            <a:r>
              <a:rPr lang="en-US" altLang="zh-CN" sz="800" dirty="0" err="1">
                <a:solidFill>
                  <a:schemeClr val="bg1"/>
                </a:solidFill>
                <a:ea typeface="SimSun" panose="02010600030101010101" pitchFamily="2" charset="-122"/>
                <a:cs typeface="Gotham Pro Light" panose="02000503030000020004" pitchFamily="2" charset="0"/>
              </a:rPr>
              <a:t>по</a:t>
            </a:r>
            <a:r>
              <a:rPr lang="en-US" altLang="zh-CN" sz="800" dirty="0">
                <a:solidFill>
                  <a:schemeClr val="bg1"/>
                </a:solidFill>
                <a:ea typeface="SimSun" panose="02010600030101010101" pitchFamily="2" charset="-122"/>
                <a:cs typeface="Gotham Pro Light" panose="02000503030000020004" pitchFamily="2" charset="0"/>
              </a:rPr>
              <a:t> </a:t>
            </a:r>
            <a:r>
              <a:rPr lang="en-US" altLang="zh-CN" sz="800" dirty="0" err="1">
                <a:solidFill>
                  <a:schemeClr val="bg1"/>
                </a:solidFill>
                <a:ea typeface="SimSun" panose="02010600030101010101" pitchFamily="2" charset="-122"/>
                <a:cs typeface="Gotham Pro Light" panose="02000503030000020004" pitchFamily="2" charset="0"/>
              </a:rPr>
              <a:t>состоянию</a:t>
            </a:r>
            <a:r>
              <a:rPr lang="en-US" altLang="zh-CN" sz="800" dirty="0">
                <a:solidFill>
                  <a:schemeClr val="bg1"/>
                </a:solidFill>
                <a:ea typeface="SimSun" panose="02010600030101010101" pitchFamily="2" charset="-122"/>
                <a:cs typeface="Gotham Pro Light" panose="02000503030000020004" pitchFamily="2" charset="0"/>
              </a:rPr>
              <a:t> </a:t>
            </a:r>
            <a:r>
              <a:rPr lang="en-US" altLang="zh-CN" sz="800" dirty="0" err="1">
                <a:solidFill>
                  <a:schemeClr val="bg1"/>
                </a:solidFill>
                <a:ea typeface="SimSun" panose="02010600030101010101" pitchFamily="2" charset="-122"/>
                <a:cs typeface="Gotham Pro Light" panose="02000503030000020004" pitchFamily="2" charset="0"/>
              </a:rPr>
              <a:t>на</a:t>
            </a:r>
            <a:r>
              <a:rPr lang="en-US" altLang="zh-CN" sz="800" dirty="0">
                <a:solidFill>
                  <a:schemeClr val="bg1"/>
                </a:solidFill>
                <a:ea typeface="SimSun" panose="02010600030101010101" pitchFamily="2" charset="-122"/>
                <a:cs typeface="Gotham Pro Light" panose="02000503030000020004" pitchFamily="2" charset="0"/>
              </a:rPr>
              <a:t> 27.11.2019г</a:t>
            </a:r>
            <a:r>
              <a:rPr lang="ru-RU" altLang="zh-CN" sz="800" dirty="0">
                <a:solidFill>
                  <a:schemeClr val="bg1"/>
                </a:solidFill>
                <a:cs typeface="Gotham Pro Light" panose="02000503030000020004" pitchFamily="2" charset="0"/>
              </a:rPr>
              <a:t> 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A704222C-6C05-184D-9784-B6E6DE199481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xmlns="" id="{CFFC425C-E0F5-364A-9F9F-31AE40F05EF1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Номер слайда 1">
              <a:extLst>
                <a:ext uri="{FF2B5EF4-FFF2-40B4-BE49-F238E27FC236}">
                  <a16:creationId xmlns:a16="http://schemas.microsoft.com/office/drawing/2014/main" xmlns="" id="{5BEA7432-393C-C046-A73F-FBD9599EB00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24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602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2E79BD7-2991-D645-B0E2-0B40589AF946}"/>
              </a:ext>
            </a:extLst>
          </p:cNvPr>
          <p:cNvSpPr txBox="1"/>
          <p:nvPr/>
        </p:nvSpPr>
        <p:spPr>
          <a:xfrm>
            <a:off x="394913" y="166457"/>
            <a:ext cx="7655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i="1" dirty="0">
                <a:solidFill>
                  <a:srgbClr val="4221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bmk="_Toc461701871">
                <a:solidFill>
                  <a:schemeClr val="bg1"/>
                </a:solidFill>
                <a:cs typeface="Gotham Pro Regular" panose="02000503040000020004" pitchFamily="2" charset="0"/>
              </a:rPr>
              <a:t>ДОЛЯ ОБЛАСТЕЙ ЗНАНИЯ В СТРУКТУРЕ ПУБЛИКАЦИЙ СТРАНЫ ЗА </a:t>
            </a:r>
            <a:r>
              <a:rPr lang="ru-RU" altLang="ru-RU" b="1" dirty="0" bmk="_Toc461701871">
                <a:solidFill>
                  <a:schemeClr val="bg1"/>
                </a:solidFill>
                <a:cs typeface="Gotham Pro Regular" panose="02000503040000020004" pitchFamily="2" charset="0"/>
              </a:rPr>
              <a:t>2014-2018</a:t>
            </a:r>
            <a:r>
              <a:rPr lang="ru-RU" altLang="ru-RU" sz="1600" b="1" dirty="0" bmk="_Toc461701871">
                <a:solidFill>
                  <a:schemeClr val="bg1"/>
                </a:solidFill>
                <a:cs typeface="Gotham Pro Regular" panose="02000503040000020004" pitchFamily="2" charset="0"/>
              </a:rPr>
              <a:t> ГОДЫ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D80A7476-E568-124C-AA51-3BD3E8946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210268"/>
              </p:ext>
            </p:extLst>
          </p:nvPr>
        </p:nvGraphicFramePr>
        <p:xfrm>
          <a:off x="507208" y="732773"/>
          <a:ext cx="8066858" cy="3502770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18811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02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212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06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3733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574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024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0029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695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Страна</a:t>
                      </a: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dirty="0">
                          <a:effectLst/>
                          <a:latin typeface="+mn-lt"/>
                          <a:cs typeface="Gotham Pro Regular" panose="02000503040000020004" pitchFamily="2" charset="0"/>
                        </a:rPr>
                        <a:t>Медицина</a:t>
                      </a:r>
                      <a:endParaRPr lang="ru-RU" sz="900" b="0" i="0" dirty="0">
                        <a:solidFill>
                          <a:srgbClr val="4221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Gotham Pro Regular" panose="0200050304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dirty="0">
                          <a:effectLst/>
                          <a:latin typeface="+mn-lt"/>
                          <a:cs typeface="Gotham Pro Regular" panose="02000503040000020004" pitchFamily="2" charset="0"/>
                        </a:rPr>
                        <a:t>Аграрные науки</a:t>
                      </a:r>
                      <a:endParaRPr lang="ru-RU" sz="900" b="0" i="0" dirty="0">
                        <a:solidFill>
                          <a:srgbClr val="4221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Gotham Pro Regular" panose="0200050304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dirty="0">
                          <a:effectLst/>
                          <a:latin typeface="+mn-lt"/>
                          <a:cs typeface="Gotham Pro Regular" panose="02000503040000020004" pitchFamily="2" charset="0"/>
                        </a:rPr>
                        <a:t>Биологические науки</a:t>
                      </a:r>
                      <a:endParaRPr lang="ru-RU" sz="900" b="0" i="0" dirty="0">
                        <a:solidFill>
                          <a:srgbClr val="4221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Gotham Pro Regular" panose="0200050304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dirty="0">
                          <a:effectLst/>
                          <a:latin typeface="+mn-lt"/>
                          <a:cs typeface="Gotham Pro Regular" panose="02000503040000020004" pitchFamily="2" charset="0"/>
                        </a:rPr>
                        <a:t>Физические науки</a:t>
                      </a:r>
                      <a:endParaRPr lang="ru-RU" sz="900" b="0" i="0" dirty="0">
                        <a:solidFill>
                          <a:srgbClr val="4221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Gotham Pro Regular" panose="0200050304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dirty="0">
                          <a:effectLst/>
                          <a:latin typeface="+mn-lt"/>
                          <a:cs typeface="Gotham Pro Regular" panose="02000503040000020004" pitchFamily="2" charset="0"/>
                        </a:rPr>
                        <a:t>Технические науки</a:t>
                      </a:r>
                      <a:endParaRPr lang="ru-RU" sz="900" b="0" i="0" dirty="0">
                        <a:solidFill>
                          <a:srgbClr val="4221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Gotham Pro Regular" panose="0200050304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dirty="0">
                          <a:effectLst/>
                          <a:latin typeface="+mn-lt"/>
                          <a:cs typeface="Gotham Pro Regular" panose="02000503040000020004" pitchFamily="2" charset="0"/>
                        </a:rPr>
                        <a:t>Социальные науки</a:t>
                      </a:r>
                      <a:endParaRPr lang="ru-RU" sz="900" b="0" i="0" dirty="0">
                        <a:solidFill>
                          <a:srgbClr val="4221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Gotham Pro Regular" panose="0200050304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dirty="0">
                          <a:effectLst/>
                          <a:latin typeface="+mn-lt"/>
                          <a:cs typeface="Gotham Pro Regular" panose="02000503040000020004" pitchFamily="2" charset="0"/>
                        </a:rPr>
                        <a:t>Гуманитарные науки</a:t>
                      </a:r>
                      <a:endParaRPr lang="ru-RU" sz="900" b="0" i="0" dirty="0">
                        <a:solidFill>
                          <a:srgbClr val="4221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Gotham Pro Regular" panose="02000503040000020004" pitchFamily="2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3087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 максимальной долей затрат на НИОКР в ВВП</a:t>
                      </a:r>
                      <a:endParaRPr lang="ru-RU" sz="900" dirty="0">
                        <a:solidFill>
                          <a:srgbClr val="4221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6000" marR="2714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4221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27146" marR="27146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4221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4221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4221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27146" marR="27146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4221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27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Австрия</a:t>
                      </a:r>
                    </a:p>
                  </a:txBody>
                  <a:tcPr marL="180000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38,6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7,8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12,8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22,4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27,0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8,7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2,6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27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Бельгия</a:t>
                      </a:r>
                    </a:p>
                  </a:txBody>
                  <a:tcPr marL="180000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41,1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8,6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13,0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20,4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23,8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11,9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3,3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27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Германия</a:t>
                      </a:r>
                    </a:p>
                  </a:txBody>
                  <a:tcPr marL="180000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35,4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6,6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12,6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27,1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27,6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9,0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2,4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27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Дания</a:t>
                      </a:r>
                    </a:p>
                  </a:txBody>
                  <a:tcPr marL="180000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44,8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9,4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14,5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17,3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23,0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10,1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1,8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27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Израиль</a:t>
                      </a:r>
                    </a:p>
                  </a:txBody>
                  <a:tcPr marL="180000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37,6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5,0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13,2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23,5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23,5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13,8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4,0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27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Республика Корея</a:t>
                      </a:r>
                    </a:p>
                  </a:txBody>
                  <a:tcPr marL="180000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33,6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6,5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10,6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28,1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40,4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4,1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0,7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27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Соединенные Штаты Америки</a:t>
                      </a:r>
                    </a:p>
                  </a:txBody>
                  <a:tcPr marL="180000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43,5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5,9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13,3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18,2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21,3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12,6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4,8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627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Финляндия</a:t>
                      </a:r>
                    </a:p>
                  </a:txBody>
                  <a:tcPr marL="180000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30,7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10,2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12,1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21,5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31,0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14,1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2,3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27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Швеция</a:t>
                      </a:r>
                    </a:p>
                  </a:txBody>
                  <a:tcPr marL="180000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39,9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8,5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12,4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19,9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27,2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11,6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2,0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627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Япония</a:t>
                      </a:r>
                    </a:p>
                  </a:txBody>
                  <a:tcPr marL="180000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38,6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5,7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11,6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28,0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31,2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3,4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0,4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627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ЕАЭС</a:t>
                      </a:r>
                    </a:p>
                  </a:txBody>
                  <a:tcPr marL="36000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 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 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 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 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 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 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 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627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Армения</a:t>
                      </a:r>
                    </a:p>
                  </a:txBody>
                  <a:tcPr marL="180000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14,9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2,5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6,3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65,1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15,9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3,9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3,1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627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Беларусь</a:t>
                      </a:r>
                    </a:p>
                  </a:txBody>
                  <a:tcPr marL="180000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17,1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3,1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5,4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50,8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35,5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3,6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1,3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627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u="sng" kern="1200" dirty="0">
                          <a:solidFill>
                            <a:srgbClr val="548DEF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Казахстан</a:t>
                      </a:r>
                    </a:p>
                  </a:txBody>
                  <a:tcPr marL="180000" marR="2714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13,1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4,8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8,1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39,0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34,7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12,7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2,5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627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Кыргызстан</a:t>
                      </a:r>
                    </a:p>
                  </a:txBody>
                  <a:tcPr marL="180000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29,4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12,9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9,2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31,2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14,4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14,7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3,7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627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Россия</a:t>
                      </a:r>
                    </a:p>
                  </a:txBody>
                  <a:tcPr marL="180000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10,8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3,1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8,3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47,0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33,4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10,1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4,6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627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solidFill>
                          <a:srgbClr val="4221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Gotham Pro Light" panose="02000503030000020004" pitchFamily="2" charset="0"/>
                          <a:cs typeface="Gotham Pro Light" panose="02000503030000020004" pitchFamily="2" charset="0"/>
                        </a:rPr>
                        <a:t> 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Gotham Pro Light" panose="02000503030000020004" pitchFamily="2" charset="0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Gotham Pro Light" panose="02000503030000020004" pitchFamily="2" charset="0"/>
                          <a:cs typeface="Gotham Pro Light" panose="02000503030000020004" pitchFamily="2" charset="0"/>
                        </a:rPr>
                        <a:t> 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Gotham Pro Light" panose="02000503030000020004" pitchFamily="2" charset="0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Gotham Pro Light" panose="02000503030000020004" pitchFamily="2" charset="0"/>
                          <a:cs typeface="Gotham Pro Light" panose="02000503030000020004" pitchFamily="2" charset="0"/>
                        </a:rPr>
                        <a:t> 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Gotham Pro Light" panose="02000503030000020004" pitchFamily="2" charset="0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Gotham Pro Light" panose="02000503030000020004" pitchFamily="2" charset="0"/>
                          <a:cs typeface="Gotham Pro Light" panose="02000503030000020004" pitchFamily="2" charset="0"/>
                        </a:rPr>
                        <a:t> 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Gotham Pro Light" panose="02000503030000020004" pitchFamily="2" charset="0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>
                          <a:effectLst/>
                          <a:latin typeface="Gotham Pro Light" panose="02000503030000020004" pitchFamily="2" charset="0"/>
                          <a:cs typeface="Gotham Pro Light" panose="02000503030000020004" pitchFamily="2" charset="0"/>
                        </a:rPr>
                        <a:t> </a:t>
                      </a:r>
                      <a:endParaRPr lang="ru-RU" sz="1000" b="0" i="0">
                        <a:solidFill>
                          <a:srgbClr val="422100"/>
                        </a:solidFill>
                        <a:effectLst/>
                        <a:latin typeface="Gotham Pro Light" panose="02000503030000020004" pitchFamily="2" charset="0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Gotham Pro Light" panose="02000503030000020004" pitchFamily="2" charset="0"/>
                          <a:cs typeface="Gotham Pro Light" panose="02000503030000020004" pitchFamily="2" charset="0"/>
                        </a:rPr>
                        <a:t> 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Gotham Pro Light" panose="02000503030000020004" pitchFamily="2" charset="0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effectLst/>
                          <a:latin typeface="Gotham Pro Light" panose="02000503030000020004" pitchFamily="2" charset="0"/>
                          <a:cs typeface="Gotham Pro Light" panose="02000503030000020004" pitchFamily="2" charset="0"/>
                        </a:rPr>
                        <a:t> </a:t>
                      </a:r>
                      <a:endParaRPr lang="ru-RU" sz="1000" b="0" i="0" dirty="0">
                        <a:solidFill>
                          <a:srgbClr val="422100"/>
                        </a:solidFill>
                        <a:effectLst/>
                        <a:latin typeface="Gotham Pro Light" panose="02000503030000020004" pitchFamily="2" charset="0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627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Всего по базе</a:t>
                      </a:r>
                      <a:endParaRPr lang="ru-RU" sz="900">
                        <a:solidFill>
                          <a:srgbClr val="4221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Gotham Pro Regular" panose="02000503040000020004" pitchFamily="2" charset="0"/>
                          <a:ea typeface="+mn-ea"/>
                          <a:cs typeface="Gotham Pro Regular" panose="02000503040000020004" pitchFamily="2" charset="0"/>
                        </a:rPr>
                        <a:t>34,5</a:t>
                      </a:r>
                      <a:endParaRPr lang="ru-RU" sz="900" b="0" i="0" kern="1200" dirty="0">
                        <a:solidFill>
                          <a:schemeClr val="dk1"/>
                        </a:solidFill>
                        <a:effectLst/>
                        <a:latin typeface="Gotham Pro Regular" panose="02000503040000020004" pitchFamily="2" charset="0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Gotham Pro Regular" panose="02000503040000020004" pitchFamily="2" charset="0"/>
                          <a:ea typeface="+mn-ea"/>
                          <a:cs typeface="Gotham Pro Regular" panose="02000503040000020004" pitchFamily="2" charset="0"/>
                        </a:rPr>
                        <a:t>7,1</a:t>
                      </a:r>
                      <a:endParaRPr lang="ru-RU" sz="900" b="0" i="0" kern="1200" dirty="0">
                        <a:solidFill>
                          <a:schemeClr val="dk1"/>
                        </a:solidFill>
                        <a:effectLst/>
                        <a:latin typeface="Gotham Pro Regular" panose="02000503040000020004" pitchFamily="2" charset="0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kern="1200">
                          <a:solidFill>
                            <a:schemeClr val="dk1"/>
                          </a:solidFill>
                          <a:effectLst/>
                          <a:latin typeface="Gotham Pro Regular" panose="02000503040000020004" pitchFamily="2" charset="0"/>
                          <a:ea typeface="+mn-ea"/>
                          <a:cs typeface="Gotham Pro Regular" panose="02000503040000020004" pitchFamily="2" charset="0"/>
                        </a:rPr>
                        <a:t>10,6</a:t>
                      </a:r>
                      <a:endParaRPr lang="ru-RU" sz="900" b="0" i="0" kern="1200">
                        <a:solidFill>
                          <a:schemeClr val="dk1"/>
                        </a:solidFill>
                        <a:effectLst/>
                        <a:latin typeface="Gotham Pro Regular" panose="02000503040000020004" pitchFamily="2" charset="0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Gotham Pro Regular" panose="02000503040000020004" pitchFamily="2" charset="0"/>
                          <a:ea typeface="+mn-ea"/>
                          <a:cs typeface="Gotham Pro Regular" panose="02000503040000020004" pitchFamily="2" charset="0"/>
                        </a:rPr>
                        <a:t>21,6</a:t>
                      </a:r>
                      <a:endParaRPr lang="ru-RU" sz="900" b="0" i="0" kern="1200" dirty="0">
                        <a:solidFill>
                          <a:schemeClr val="dk1"/>
                        </a:solidFill>
                        <a:effectLst/>
                        <a:latin typeface="Gotham Pro Regular" panose="02000503040000020004" pitchFamily="2" charset="0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Gotham Pro Regular" panose="02000503040000020004" pitchFamily="2" charset="0"/>
                          <a:ea typeface="+mn-ea"/>
                          <a:cs typeface="Gotham Pro Regular" panose="02000503040000020004" pitchFamily="2" charset="0"/>
                        </a:rPr>
                        <a:t>29,5</a:t>
                      </a:r>
                      <a:endParaRPr lang="ru-RU" sz="900" b="0" i="0" kern="1200" dirty="0">
                        <a:solidFill>
                          <a:schemeClr val="dk1"/>
                        </a:solidFill>
                        <a:effectLst/>
                        <a:latin typeface="Gotham Pro Regular" panose="02000503040000020004" pitchFamily="2" charset="0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Gotham Pro Regular" panose="02000503040000020004" pitchFamily="2" charset="0"/>
                          <a:ea typeface="+mn-ea"/>
                          <a:cs typeface="Gotham Pro Regular" panose="02000503040000020004" pitchFamily="2" charset="0"/>
                        </a:rPr>
                        <a:t>10,9</a:t>
                      </a:r>
                      <a:endParaRPr lang="ru-RU" sz="900" b="0" i="0" kern="1200" dirty="0">
                        <a:solidFill>
                          <a:schemeClr val="dk1"/>
                        </a:solidFill>
                        <a:effectLst/>
                        <a:latin typeface="Gotham Pro Regular" panose="02000503040000020004" pitchFamily="2" charset="0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Gotham Pro Regular" panose="02000503040000020004" pitchFamily="2" charset="0"/>
                          <a:ea typeface="+mn-ea"/>
                          <a:cs typeface="Gotham Pro Regular" panose="02000503040000020004" pitchFamily="2" charset="0"/>
                        </a:rPr>
                        <a:t>5,2</a:t>
                      </a:r>
                      <a:endParaRPr lang="ru-RU" sz="900" b="0" i="0" kern="1200" dirty="0">
                        <a:solidFill>
                          <a:schemeClr val="dk1"/>
                        </a:solidFill>
                        <a:effectLst/>
                        <a:latin typeface="Gotham Pro Regular" panose="02000503040000020004" pitchFamily="2" charset="0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B5ECA3-7021-C141-ADF4-8FDC241E7D9A}"/>
              </a:ext>
            </a:extLst>
          </p:cNvPr>
          <p:cNvSpPr txBox="1"/>
          <p:nvPr/>
        </p:nvSpPr>
        <p:spPr>
          <a:xfrm>
            <a:off x="394913" y="4480325"/>
            <a:ext cx="819388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zh-CN" sz="750" dirty="0">
                <a:solidFill>
                  <a:schemeClr val="bg1"/>
                </a:solidFill>
                <a:latin typeface="Gotham Pro Light" panose="02000503030000020004" pitchFamily="2" charset="0"/>
                <a:ea typeface="SimSun" panose="02010600030101010101" pitchFamily="2" charset="-122"/>
                <a:cs typeface="Gotham Pro Light" panose="02000503030000020004" pitchFamily="2" charset="0"/>
              </a:rPr>
              <a:t>Источник: Рассчитано по данным </a:t>
            </a:r>
            <a:r>
              <a:rPr lang="en-US" altLang="zh-CN" sz="750" dirty="0">
                <a:solidFill>
                  <a:schemeClr val="bg1"/>
                </a:solidFill>
                <a:latin typeface="Gotham Pro Light" panose="02000503030000020004" pitchFamily="2" charset="0"/>
                <a:ea typeface="SimSun" panose="02010600030101010101" pitchFamily="2" charset="-122"/>
                <a:cs typeface="Gotham Pro Light" panose="02000503030000020004" pitchFamily="2" charset="0"/>
              </a:rPr>
              <a:t>Web of Science Core Collection</a:t>
            </a:r>
            <a:r>
              <a:rPr lang="ru-RU" altLang="zh-CN" sz="750" dirty="0">
                <a:solidFill>
                  <a:schemeClr val="bg1"/>
                </a:solidFill>
                <a:latin typeface="Gotham Pro Light" panose="02000503030000020004" pitchFamily="2" charset="0"/>
                <a:ea typeface="SimSun" panose="02010600030101010101" pitchFamily="2" charset="-122"/>
                <a:cs typeface="Gotham Pro Light" panose="02000503030000020004" pitchFamily="2" charset="0"/>
              </a:rPr>
              <a:t> (</a:t>
            </a:r>
            <a:r>
              <a:rPr lang="en-US" altLang="zh-CN" sz="750" dirty="0">
                <a:solidFill>
                  <a:schemeClr val="bg1"/>
                </a:solidFill>
                <a:latin typeface="Gotham Pro Light" panose="02000503030000020004" pitchFamily="2" charset="0"/>
                <a:ea typeface="SimSun" panose="02010600030101010101" pitchFamily="2" charset="-122"/>
                <a:cs typeface="Gotham Pro Light" panose="02000503030000020004" pitchFamily="2" charset="0"/>
              </a:rPr>
              <a:t>Clarivate Analytics</a:t>
            </a:r>
            <a:r>
              <a:rPr lang="ru-RU" altLang="zh-CN" sz="750" dirty="0">
                <a:solidFill>
                  <a:schemeClr val="bg1"/>
                </a:solidFill>
                <a:latin typeface="Gotham Pro Light" panose="02000503030000020004" pitchFamily="2" charset="0"/>
                <a:ea typeface="SimSun" panose="02010600030101010101" pitchFamily="2" charset="-122"/>
                <a:cs typeface="Gotham Pro Light" panose="02000503030000020004" pitchFamily="2" charset="0"/>
              </a:rPr>
              <a:t>), по состоянию на 27.11.2019г.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zh-CN" sz="750" dirty="0">
                <a:solidFill>
                  <a:schemeClr val="bg1"/>
                </a:solidFill>
                <a:latin typeface="Gotham Pro Light" panose="02000503030000020004" pitchFamily="2" charset="0"/>
                <a:ea typeface="SimSun" panose="02010600030101010101" pitchFamily="2" charset="-122"/>
                <a:cs typeface="Gotham Pro Light" panose="02000503030000020004" pitchFamily="2" charset="0"/>
              </a:rPr>
              <a:t>Группировка по областям науки проведена в соответствии с классификацией областей исследований, которая используется во всех базах данных продукта </a:t>
            </a:r>
            <a:endParaRPr lang="en-US" altLang="zh-CN" sz="750" dirty="0">
              <a:solidFill>
                <a:schemeClr val="bg1"/>
              </a:solidFill>
              <a:latin typeface="Gotham Pro Light" panose="02000503030000020004" pitchFamily="2" charset="0"/>
              <a:ea typeface="SimSun" panose="02010600030101010101" pitchFamily="2" charset="-122"/>
              <a:cs typeface="Gotham Pro Light" panose="02000503030000020004" pitchFamily="2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zh-CN" sz="750" dirty="0" err="1">
                <a:solidFill>
                  <a:schemeClr val="bg1"/>
                </a:solidFill>
                <a:latin typeface="Gotham Pro Light" panose="02000503030000020004" pitchFamily="2" charset="0"/>
                <a:ea typeface="SimSun" panose="02010600030101010101" pitchFamily="2" charset="-122"/>
                <a:cs typeface="Gotham Pro Light" panose="02000503030000020004" pitchFamily="2" charset="0"/>
              </a:rPr>
              <a:t>Web</a:t>
            </a:r>
            <a:r>
              <a:rPr lang="ru-RU" altLang="zh-CN" sz="750" dirty="0">
                <a:solidFill>
                  <a:schemeClr val="bg1"/>
                </a:solidFill>
                <a:latin typeface="Gotham Pro Light" panose="02000503030000020004" pitchFamily="2" charset="0"/>
                <a:ea typeface="SimSun" panose="02010600030101010101" pitchFamily="2" charset="-122"/>
                <a:cs typeface="Gotham Pro Light" panose="02000503030000020004" pitchFamily="2" charset="0"/>
              </a:rPr>
              <a:t> </a:t>
            </a:r>
            <a:r>
              <a:rPr lang="ru-RU" altLang="zh-CN" sz="750" dirty="0" err="1">
                <a:solidFill>
                  <a:schemeClr val="bg1"/>
                </a:solidFill>
                <a:latin typeface="Gotham Pro Light" panose="02000503030000020004" pitchFamily="2" charset="0"/>
                <a:ea typeface="SimSun" panose="02010600030101010101" pitchFamily="2" charset="-122"/>
                <a:cs typeface="Gotham Pro Light" panose="02000503030000020004" pitchFamily="2" charset="0"/>
              </a:rPr>
              <a:t>of</a:t>
            </a:r>
            <a:r>
              <a:rPr lang="ru-RU" altLang="zh-CN" sz="750" dirty="0">
                <a:solidFill>
                  <a:schemeClr val="bg1"/>
                </a:solidFill>
                <a:latin typeface="Gotham Pro Light" panose="02000503030000020004" pitchFamily="2" charset="0"/>
                <a:ea typeface="SimSun" panose="02010600030101010101" pitchFamily="2" charset="-122"/>
                <a:cs typeface="Gotham Pro Light" panose="02000503030000020004" pitchFamily="2" charset="0"/>
              </a:rPr>
              <a:t> </a:t>
            </a:r>
            <a:r>
              <a:rPr lang="ru-RU" altLang="zh-CN" sz="750" dirty="0" err="1">
                <a:solidFill>
                  <a:schemeClr val="bg1"/>
                </a:solidFill>
                <a:latin typeface="Gotham Pro Light" panose="02000503030000020004" pitchFamily="2" charset="0"/>
                <a:ea typeface="SimSun" panose="02010600030101010101" pitchFamily="2" charset="-122"/>
                <a:cs typeface="Gotham Pro Light" panose="02000503030000020004" pitchFamily="2" charset="0"/>
              </a:rPr>
              <a:t>Science</a:t>
            </a:r>
            <a:r>
              <a:rPr lang="ru-RU" altLang="zh-CN" sz="750" dirty="0">
                <a:solidFill>
                  <a:schemeClr val="bg1"/>
                </a:solidFill>
                <a:latin typeface="Gotham Pro Light" panose="02000503030000020004" pitchFamily="2" charset="0"/>
                <a:ea typeface="SimSun" panose="02010600030101010101" pitchFamily="2" charset="-122"/>
                <a:cs typeface="Gotham Pro Light" panose="02000503030000020004" pitchFamily="2" charset="0"/>
              </a:rPr>
              <a:t> 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716142B4-5058-054C-8399-FA265A2FE019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xmlns="" id="{9BDF9328-68D6-7D46-8096-A26878B88699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Номер слайда 1">
              <a:extLst>
                <a:ext uri="{FF2B5EF4-FFF2-40B4-BE49-F238E27FC236}">
                  <a16:creationId xmlns:a16="http://schemas.microsoft.com/office/drawing/2014/main" xmlns="" id="{8D8D62C9-7D57-2349-889A-C027943CA84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25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118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25" y="2398625"/>
            <a:ext cx="3650375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ru-RU" altLang="ru-RU" sz="1600" b="1" dirty="0" bmk="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ДЕЯТЕЛЬНОСТЬ НЦГНТЭ В </a:t>
            </a:r>
            <a:r>
              <a:rPr lang="ru-RU" altLang="ru-RU" b="1" dirty="0" bmk="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  <a:r>
              <a:rPr lang="ru-RU" altLang="ru-RU" sz="1600" b="1" dirty="0" bmk="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Г.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82D958F-BBCD-BE4B-8DF9-6A3538ECC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512" y="0"/>
            <a:ext cx="58054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6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62" y="204674"/>
            <a:ext cx="3513181" cy="34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ЭТАПЫ И СРОКИ ПРОВЕДЕНИЯ ГНТЭ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AFA9167F-B5F3-4195-83FE-D78098545D89}"/>
              </a:ext>
            </a:extLst>
          </p:cNvPr>
          <p:cNvCxnSpPr>
            <a:cxnSpLocks/>
          </p:cNvCxnSpPr>
          <p:nvPr/>
        </p:nvCxnSpPr>
        <p:spPr>
          <a:xfrm flipH="1">
            <a:off x="6301719" y="2417921"/>
            <a:ext cx="380436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97425E76-A3E6-4D1A-A95B-EB5BE7315F47}"/>
              </a:ext>
            </a:extLst>
          </p:cNvPr>
          <p:cNvCxnSpPr>
            <a:cxnSpLocks/>
          </p:cNvCxnSpPr>
          <p:nvPr/>
        </p:nvCxnSpPr>
        <p:spPr>
          <a:xfrm flipH="1">
            <a:off x="1888477" y="2417921"/>
            <a:ext cx="5568575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ашивка 5">
            <a:extLst>
              <a:ext uri="{FF2B5EF4-FFF2-40B4-BE49-F238E27FC236}">
                <a16:creationId xmlns:a16="http://schemas.microsoft.com/office/drawing/2014/main" xmlns="" id="{6A6C6ABA-CC7B-4F6B-A6AD-B5095EEBAC0F}"/>
              </a:ext>
            </a:extLst>
          </p:cNvPr>
          <p:cNvSpPr/>
          <p:nvPr/>
        </p:nvSpPr>
        <p:spPr>
          <a:xfrm>
            <a:off x="1995179" y="2041826"/>
            <a:ext cx="1285368" cy="762000"/>
          </a:xfrm>
          <a:prstGeom prst="chevron">
            <a:avLst>
              <a:gd name="adj" fmla="val 3228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65000"/>
                </a:schemeClr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ашивка 6">
            <a:extLst>
              <a:ext uri="{FF2B5EF4-FFF2-40B4-BE49-F238E27FC236}">
                <a16:creationId xmlns:a16="http://schemas.microsoft.com/office/drawing/2014/main" xmlns="" id="{1F91CFD5-F26F-47BB-B27C-FB20D92A9D60}"/>
              </a:ext>
            </a:extLst>
          </p:cNvPr>
          <p:cNvSpPr/>
          <p:nvPr/>
        </p:nvSpPr>
        <p:spPr>
          <a:xfrm>
            <a:off x="3309968" y="2041826"/>
            <a:ext cx="1285368" cy="762000"/>
          </a:xfrm>
          <a:prstGeom prst="chevron">
            <a:avLst>
              <a:gd name="adj" fmla="val 32280"/>
            </a:avLst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75000"/>
                </a:schemeClr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ашивка 7">
            <a:extLst>
              <a:ext uri="{FF2B5EF4-FFF2-40B4-BE49-F238E27FC236}">
                <a16:creationId xmlns:a16="http://schemas.microsoft.com/office/drawing/2014/main" xmlns="" id="{982D6AFD-2EA0-4952-80DD-428242951418}"/>
              </a:ext>
            </a:extLst>
          </p:cNvPr>
          <p:cNvSpPr/>
          <p:nvPr/>
        </p:nvSpPr>
        <p:spPr>
          <a:xfrm>
            <a:off x="4667364" y="2040327"/>
            <a:ext cx="1285368" cy="762000"/>
          </a:xfrm>
          <a:prstGeom prst="chevron">
            <a:avLst>
              <a:gd name="adj" fmla="val 3228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F426CAC-552C-44A1-85B7-F8B1144B6422}"/>
              </a:ext>
            </a:extLst>
          </p:cNvPr>
          <p:cNvSpPr txBox="1"/>
          <p:nvPr/>
        </p:nvSpPr>
        <p:spPr>
          <a:xfrm>
            <a:off x="1155113" y="2976466"/>
            <a:ext cx="2167695" cy="1030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19" dirty="0">
                <a:solidFill>
                  <a:schemeClr val="bg1"/>
                </a:solidFill>
                <a:cs typeface="Times New Roman" panose="02020603050405020304" pitchFamily="18" charset="0"/>
              </a:rPr>
              <a:t>Проверка  на соблюдение </a:t>
            </a:r>
            <a:endParaRPr lang="en-US" sz="1219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219" dirty="0">
                <a:solidFill>
                  <a:schemeClr val="bg1"/>
                </a:solidFill>
                <a:cs typeface="Times New Roman" panose="02020603050405020304" pitchFamily="18" charset="0"/>
              </a:rPr>
              <a:t>требований конкурсной </a:t>
            </a:r>
            <a:endParaRPr lang="en-US" sz="1219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219" dirty="0">
                <a:solidFill>
                  <a:schemeClr val="bg1"/>
                </a:solidFill>
                <a:cs typeface="Times New Roman" panose="02020603050405020304" pitchFamily="18" charset="0"/>
              </a:rPr>
              <a:t>документации, наличие ИРН, </a:t>
            </a:r>
            <a:endParaRPr lang="en-US" sz="1219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219" dirty="0">
                <a:solidFill>
                  <a:schemeClr val="bg1"/>
                </a:solidFill>
                <a:cs typeface="Times New Roman" panose="02020603050405020304" pitchFamily="18" charset="0"/>
              </a:rPr>
              <a:t>отсутствие фактов плагиата </a:t>
            </a:r>
            <a:endParaRPr lang="en-US" sz="1219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219" dirty="0">
                <a:solidFill>
                  <a:schemeClr val="bg1"/>
                </a:solidFill>
                <a:cs typeface="Times New Roman" panose="02020603050405020304" pitchFamily="18" charset="0"/>
              </a:rPr>
              <a:t>и дублирования  </a:t>
            </a:r>
            <a:endParaRPr lang="en-US" sz="1219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5648FF7-0988-4146-977F-9C56B0C17AD4}"/>
              </a:ext>
            </a:extLst>
          </p:cNvPr>
          <p:cNvSpPr txBox="1"/>
          <p:nvPr/>
        </p:nvSpPr>
        <p:spPr>
          <a:xfrm>
            <a:off x="3501692" y="3003979"/>
            <a:ext cx="921869" cy="467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19" dirty="0">
                <a:solidFill>
                  <a:schemeClr val="bg1"/>
                </a:solidFill>
                <a:cs typeface="Times New Roman" panose="02020603050405020304" pitchFamily="18" charset="0"/>
              </a:rPr>
              <a:t>Подбор </a:t>
            </a:r>
            <a:endParaRPr lang="en-US" sz="1219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219" dirty="0">
                <a:solidFill>
                  <a:schemeClr val="bg1"/>
                </a:solidFill>
                <a:cs typeface="Times New Roman" panose="02020603050405020304" pitchFamily="18" charset="0"/>
              </a:rPr>
              <a:t>экспертов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39A1EB-B189-48AD-875F-9117566924E2}"/>
              </a:ext>
            </a:extLst>
          </p:cNvPr>
          <p:cNvSpPr txBox="1"/>
          <p:nvPr/>
        </p:nvSpPr>
        <p:spPr>
          <a:xfrm>
            <a:off x="4714640" y="2973179"/>
            <a:ext cx="1021226" cy="467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19" dirty="0">
                <a:solidFill>
                  <a:schemeClr val="bg1"/>
                </a:solidFill>
                <a:cs typeface="Times New Roman" panose="02020603050405020304" pitchFamily="18" charset="0"/>
              </a:rPr>
              <a:t>Проведение </a:t>
            </a:r>
            <a:endParaRPr lang="en-US" sz="1219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219" dirty="0">
                <a:solidFill>
                  <a:schemeClr val="bg1"/>
                </a:solidFill>
                <a:cs typeface="Times New Roman" panose="02020603050405020304" pitchFamily="18" charset="0"/>
              </a:rPr>
              <a:t>ГНТЭ</a:t>
            </a:r>
          </a:p>
        </p:txBody>
      </p:sp>
      <p:grpSp>
        <p:nvGrpSpPr>
          <p:cNvPr id="12" name="Группа 22">
            <a:extLst>
              <a:ext uri="{FF2B5EF4-FFF2-40B4-BE49-F238E27FC236}">
                <a16:creationId xmlns:a16="http://schemas.microsoft.com/office/drawing/2014/main" xmlns="" id="{314322DA-3327-43B3-A5C9-66F6C85A16BA}"/>
              </a:ext>
            </a:extLst>
          </p:cNvPr>
          <p:cNvGrpSpPr>
            <a:grpSpLocks/>
          </p:cNvGrpSpPr>
          <p:nvPr/>
        </p:nvGrpSpPr>
        <p:grpSpPr bwMode="auto">
          <a:xfrm>
            <a:off x="3812143" y="2245281"/>
            <a:ext cx="304349" cy="357188"/>
            <a:chOff x="5721136" y="3337376"/>
            <a:chExt cx="456323" cy="45572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4B1162C6-E3EB-4679-A7E8-E5F6E823C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1136" y="3337376"/>
              <a:ext cx="456323" cy="455720"/>
            </a:xfrm>
            <a:custGeom>
              <a:avLst/>
              <a:gdLst>
                <a:gd name="T0" fmla="*/ 2113 w 3974"/>
                <a:gd name="T1" fmla="*/ 446 h 3968"/>
                <a:gd name="T2" fmla="*/ 1798 w 3974"/>
                <a:gd name="T3" fmla="*/ 561 h 3968"/>
                <a:gd name="T4" fmla="*/ 1519 w 3974"/>
                <a:gd name="T5" fmla="*/ 768 h 3968"/>
                <a:gd name="T6" fmla="*/ 1312 w 3974"/>
                <a:gd name="T7" fmla="*/ 1046 h 3968"/>
                <a:gd name="T8" fmla="*/ 1197 w 3974"/>
                <a:gd name="T9" fmla="*/ 1362 h 3968"/>
                <a:gd name="T10" fmla="*/ 1174 w 3974"/>
                <a:gd name="T11" fmla="*/ 1693 h 3968"/>
                <a:gd name="T12" fmla="*/ 1243 w 3974"/>
                <a:gd name="T13" fmla="*/ 2018 h 3968"/>
                <a:gd name="T14" fmla="*/ 1404 w 3974"/>
                <a:gd name="T15" fmla="*/ 2318 h 3968"/>
                <a:gd name="T16" fmla="*/ 1653 w 3974"/>
                <a:gd name="T17" fmla="*/ 2566 h 3968"/>
                <a:gd name="T18" fmla="*/ 1953 w 3974"/>
                <a:gd name="T19" fmla="*/ 2727 h 3968"/>
                <a:gd name="T20" fmla="*/ 2279 w 3974"/>
                <a:gd name="T21" fmla="*/ 2796 h 3968"/>
                <a:gd name="T22" fmla="*/ 2610 w 3974"/>
                <a:gd name="T23" fmla="*/ 2773 h 3968"/>
                <a:gd name="T24" fmla="*/ 2926 w 3974"/>
                <a:gd name="T25" fmla="*/ 2658 h 3968"/>
                <a:gd name="T26" fmla="*/ 3204 w 3974"/>
                <a:gd name="T27" fmla="*/ 2451 h 3968"/>
                <a:gd name="T28" fmla="*/ 3412 w 3974"/>
                <a:gd name="T29" fmla="*/ 2172 h 3968"/>
                <a:gd name="T30" fmla="*/ 3527 w 3974"/>
                <a:gd name="T31" fmla="*/ 1857 h 3968"/>
                <a:gd name="T32" fmla="*/ 3550 w 3974"/>
                <a:gd name="T33" fmla="*/ 1527 h 3968"/>
                <a:gd name="T34" fmla="*/ 3481 w 3974"/>
                <a:gd name="T35" fmla="*/ 1201 h 3968"/>
                <a:gd name="T36" fmla="*/ 3320 w 3974"/>
                <a:gd name="T37" fmla="*/ 901 h 3968"/>
                <a:gd name="T38" fmla="*/ 3071 w 3974"/>
                <a:gd name="T39" fmla="*/ 653 h 3968"/>
                <a:gd name="T40" fmla="*/ 2772 w 3974"/>
                <a:gd name="T41" fmla="*/ 492 h 3968"/>
                <a:gd name="T42" fmla="*/ 2445 w 3974"/>
                <a:gd name="T43" fmla="*/ 423 h 3968"/>
                <a:gd name="T44" fmla="*/ 2552 w 3974"/>
                <a:gd name="T45" fmla="*/ 11 h 3968"/>
                <a:gd name="T46" fmla="*/ 2924 w 3974"/>
                <a:gd name="T47" fmla="*/ 100 h 3968"/>
                <a:gd name="T48" fmla="*/ 3270 w 3974"/>
                <a:gd name="T49" fmla="*/ 278 h 3968"/>
                <a:gd name="T50" fmla="*/ 3572 w 3974"/>
                <a:gd name="T51" fmla="*/ 545 h 3968"/>
                <a:gd name="T52" fmla="*/ 3795 w 3974"/>
                <a:gd name="T53" fmla="*/ 871 h 3968"/>
                <a:gd name="T54" fmla="*/ 3929 w 3974"/>
                <a:gd name="T55" fmla="*/ 1231 h 3968"/>
                <a:gd name="T56" fmla="*/ 3974 w 3974"/>
                <a:gd name="T57" fmla="*/ 1609 h 3968"/>
                <a:gd name="T58" fmla="*/ 3929 w 3974"/>
                <a:gd name="T59" fmla="*/ 1987 h 3968"/>
                <a:gd name="T60" fmla="*/ 3795 w 3974"/>
                <a:gd name="T61" fmla="*/ 2348 h 3968"/>
                <a:gd name="T62" fmla="*/ 3572 w 3974"/>
                <a:gd name="T63" fmla="*/ 2675 h 3968"/>
                <a:gd name="T64" fmla="*/ 3259 w 3974"/>
                <a:gd name="T65" fmla="*/ 2950 h 3968"/>
                <a:gd name="T66" fmla="*/ 2898 w 3974"/>
                <a:gd name="T67" fmla="*/ 3130 h 3968"/>
                <a:gd name="T68" fmla="*/ 2512 w 3974"/>
                <a:gd name="T69" fmla="*/ 3214 h 3968"/>
                <a:gd name="T70" fmla="*/ 2119 w 3974"/>
                <a:gd name="T71" fmla="*/ 3198 h 3968"/>
                <a:gd name="T72" fmla="*/ 1737 w 3974"/>
                <a:gd name="T73" fmla="*/ 3084 h 3968"/>
                <a:gd name="T74" fmla="*/ 1546 w 3974"/>
                <a:gd name="T75" fmla="*/ 2986 h 3968"/>
                <a:gd name="T76" fmla="*/ 1490 w 3974"/>
                <a:gd name="T77" fmla="*/ 2990 h 3968"/>
                <a:gd name="T78" fmla="*/ 572 w 3974"/>
                <a:gd name="T79" fmla="*/ 3888 h 3968"/>
                <a:gd name="T80" fmla="*/ 399 w 3974"/>
                <a:gd name="T81" fmla="*/ 3963 h 3968"/>
                <a:gd name="T82" fmla="*/ 227 w 3974"/>
                <a:gd name="T83" fmla="*/ 3951 h 3968"/>
                <a:gd name="T84" fmla="*/ 90 w 3974"/>
                <a:gd name="T85" fmla="*/ 3854 h 3968"/>
                <a:gd name="T86" fmla="*/ 6 w 3974"/>
                <a:gd name="T87" fmla="*/ 3700 h 3968"/>
                <a:gd name="T88" fmla="*/ 17 w 3974"/>
                <a:gd name="T89" fmla="*/ 3526 h 3968"/>
                <a:gd name="T90" fmla="*/ 112 w 3974"/>
                <a:gd name="T91" fmla="*/ 3355 h 3968"/>
                <a:gd name="T92" fmla="*/ 987 w 3974"/>
                <a:gd name="T93" fmla="*/ 2463 h 3968"/>
                <a:gd name="T94" fmla="*/ 981 w 3974"/>
                <a:gd name="T95" fmla="*/ 2417 h 3968"/>
                <a:gd name="T96" fmla="*/ 847 w 3974"/>
                <a:gd name="T97" fmla="*/ 2140 h 3968"/>
                <a:gd name="T98" fmla="*/ 758 w 3974"/>
                <a:gd name="T99" fmla="*/ 1755 h 3968"/>
                <a:gd name="T100" fmla="*/ 767 w 3974"/>
                <a:gd name="T101" fmla="*/ 1361 h 3968"/>
                <a:gd name="T102" fmla="*/ 875 w 3974"/>
                <a:gd name="T103" fmla="*/ 981 h 3968"/>
                <a:gd name="T104" fmla="*/ 1081 w 3974"/>
                <a:gd name="T105" fmla="*/ 630 h 3968"/>
                <a:gd name="T106" fmla="*/ 1374 w 3974"/>
                <a:gd name="T107" fmla="*/ 337 h 3968"/>
                <a:gd name="T108" fmla="*/ 1711 w 3974"/>
                <a:gd name="T109" fmla="*/ 137 h 3968"/>
                <a:gd name="T110" fmla="*/ 2077 w 3974"/>
                <a:gd name="T111" fmla="*/ 24 h 3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4" h="3968">
                  <a:moveTo>
                    <a:pt x="2362" y="420"/>
                  </a:moveTo>
                  <a:lnTo>
                    <a:pt x="2279" y="423"/>
                  </a:lnTo>
                  <a:lnTo>
                    <a:pt x="2196" y="431"/>
                  </a:lnTo>
                  <a:lnTo>
                    <a:pt x="2113" y="446"/>
                  </a:lnTo>
                  <a:lnTo>
                    <a:pt x="2032" y="466"/>
                  </a:lnTo>
                  <a:lnTo>
                    <a:pt x="1953" y="492"/>
                  </a:lnTo>
                  <a:lnTo>
                    <a:pt x="1874" y="523"/>
                  </a:lnTo>
                  <a:lnTo>
                    <a:pt x="1798" y="561"/>
                  </a:lnTo>
                  <a:lnTo>
                    <a:pt x="1724" y="604"/>
                  </a:lnTo>
                  <a:lnTo>
                    <a:pt x="1653" y="653"/>
                  </a:lnTo>
                  <a:lnTo>
                    <a:pt x="1585" y="707"/>
                  </a:lnTo>
                  <a:lnTo>
                    <a:pt x="1519" y="768"/>
                  </a:lnTo>
                  <a:lnTo>
                    <a:pt x="1459" y="833"/>
                  </a:lnTo>
                  <a:lnTo>
                    <a:pt x="1404" y="901"/>
                  </a:lnTo>
                  <a:lnTo>
                    <a:pt x="1355" y="972"/>
                  </a:lnTo>
                  <a:lnTo>
                    <a:pt x="1312" y="1046"/>
                  </a:lnTo>
                  <a:lnTo>
                    <a:pt x="1274" y="1122"/>
                  </a:lnTo>
                  <a:lnTo>
                    <a:pt x="1243" y="1201"/>
                  </a:lnTo>
                  <a:lnTo>
                    <a:pt x="1217" y="1281"/>
                  </a:lnTo>
                  <a:lnTo>
                    <a:pt x="1197" y="1362"/>
                  </a:lnTo>
                  <a:lnTo>
                    <a:pt x="1182" y="1443"/>
                  </a:lnTo>
                  <a:lnTo>
                    <a:pt x="1174" y="1527"/>
                  </a:lnTo>
                  <a:lnTo>
                    <a:pt x="1171" y="1609"/>
                  </a:lnTo>
                  <a:lnTo>
                    <a:pt x="1174" y="1693"/>
                  </a:lnTo>
                  <a:lnTo>
                    <a:pt x="1182" y="1775"/>
                  </a:lnTo>
                  <a:lnTo>
                    <a:pt x="1197" y="1857"/>
                  </a:lnTo>
                  <a:lnTo>
                    <a:pt x="1217" y="1939"/>
                  </a:lnTo>
                  <a:lnTo>
                    <a:pt x="1243" y="2018"/>
                  </a:lnTo>
                  <a:lnTo>
                    <a:pt x="1274" y="2096"/>
                  </a:lnTo>
                  <a:lnTo>
                    <a:pt x="1312" y="2172"/>
                  </a:lnTo>
                  <a:lnTo>
                    <a:pt x="1355" y="2246"/>
                  </a:lnTo>
                  <a:lnTo>
                    <a:pt x="1404" y="2318"/>
                  </a:lnTo>
                  <a:lnTo>
                    <a:pt x="1459" y="2387"/>
                  </a:lnTo>
                  <a:lnTo>
                    <a:pt x="1519" y="2451"/>
                  </a:lnTo>
                  <a:lnTo>
                    <a:pt x="1585" y="2511"/>
                  </a:lnTo>
                  <a:lnTo>
                    <a:pt x="1653" y="2566"/>
                  </a:lnTo>
                  <a:lnTo>
                    <a:pt x="1724" y="2615"/>
                  </a:lnTo>
                  <a:lnTo>
                    <a:pt x="1798" y="2658"/>
                  </a:lnTo>
                  <a:lnTo>
                    <a:pt x="1874" y="2695"/>
                  </a:lnTo>
                  <a:lnTo>
                    <a:pt x="1953" y="2727"/>
                  </a:lnTo>
                  <a:lnTo>
                    <a:pt x="2032" y="2754"/>
                  </a:lnTo>
                  <a:lnTo>
                    <a:pt x="2113" y="2773"/>
                  </a:lnTo>
                  <a:lnTo>
                    <a:pt x="2196" y="2787"/>
                  </a:lnTo>
                  <a:lnTo>
                    <a:pt x="2279" y="2796"/>
                  </a:lnTo>
                  <a:lnTo>
                    <a:pt x="2362" y="2800"/>
                  </a:lnTo>
                  <a:lnTo>
                    <a:pt x="2445" y="2796"/>
                  </a:lnTo>
                  <a:lnTo>
                    <a:pt x="2528" y="2787"/>
                  </a:lnTo>
                  <a:lnTo>
                    <a:pt x="2610" y="2773"/>
                  </a:lnTo>
                  <a:lnTo>
                    <a:pt x="2692" y="2754"/>
                  </a:lnTo>
                  <a:lnTo>
                    <a:pt x="2772" y="2727"/>
                  </a:lnTo>
                  <a:lnTo>
                    <a:pt x="2849" y="2695"/>
                  </a:lnTo>
                  <a:lnTo>
                    <a:pt x="2926" y="2658"/>
                  </a:lnTo>
                  <a:lnTo>
                    <a:pt x="3000" y="2615"/>
                  </a:lnTo>
                  <a:lnTo>
                    <a:pt x="3071" y="2566"/>
                  </a:lnTo>
                  <a:lnTo>
                    <a:pt x="3139" y="2511"/>
                  </a:lnTo>
                  <a:lnTo>
                    <a:pt x="3204" y="2451"/>
                  </a:lnTo>
                  <a:lnTo>
                    <a:pt x="3265" y="2387"/>
                  </a:lnTo>
                  <a:lnTo>
                    <a:pt x="3320" y="2318"/>
                  </a:lnTo>
                  <a:lnTo>
                    <a:pt x="3368" y="2246"/>
                  </a:lnTo>
                  <a:lnTo>
                    <a:pt x="3412" y="2172"/>
                  </a:lnTo>
                  <a:lnTo>
                    <a:pt x="3449" y="2096"/>
                  </a:lnTo>
                  <a:lnTo>
                    <a:pt x="3481" y="2018"/>
                  </a:lnTo>
                  <a:lnTo>
                    <a:pt x="3506" y="1939"/>
                  </a:lnTo>
                  <a:lnTo>
                    <a:pt x="3527" y="1857"/>
                  </a:lnTo>
                  <a:lnTo>
                    <a:pt x="3541" y="1775"/>
                  </a:lnTo>
                  <a:lnTo>
                    <a:pt x="3550" y="1693"/>
                  </a:lnTo>
                  <a:lnTo>
                    <a:pt x="3552" y="1609"/>
                  </a:lnTo>
                  <a:lnTo>
                    <a:pt x="3550" y="1527"/>
                  </a:lnTo>
                  <a:lnTo>
                    <a:pt x="3541" y="1443"/>
                  </a:lnTo>
                  <a:lnTo>
                    <a:pt x="3527" y="1362"/>
                  </a:lnTo>
                  <a:lnTo>
                    <a:pt x="3506" y="1281"/>
                  </a:lnTo>
                  <a:lnTo>
                    <a:pt x="3481" y="1201"/>
                  </a:lnTo>
                  <a:lnTo>
                    <a:pt x="3449" y="1122"/>
                  </a:lnTo>
                  <a:lnTo>
                    <a:pt x="3412" y="1046"/>
                  </a:lnTo>
                  <a:lnTo>
                    <a:pt x="3368" y="972"/>
                  </a:lnTo>
                  <a:lnTo>
                    <a:pt x="3320" y="901"/>
                  </a:lnTo>
                  <a:lnTo>
                    <a:pt x="3265" y="833"/>
                  </a:lnTo>
                  <a:lnTo>
                    <a:pt x="3204" y="768"/>
                  </a:lnTo>
                  <a:lnTo>
                    <a:pt x="3139" y="707"/>
                  </a:lnTo>
                  <a:lnTo>
                    <a:pt x="3071" y="653"/>
                  </a:lnTo>
                  <a:lnTo>
                    <a:pt x="3000" y="604"/>
                  </a:lnTo>
                  <a:lnTo>
                    <a:pt x="2926" y="561"/>
                  </a:lnTo>
                  <a:lnTo>
                    <a:pt x="2849" y="523"/>
                  </a:lnTo>
                  <a:lnTo>
                    <a:pt x="2772" y="492"/>
                  </a:lnTo>
                  <a:lnTo>
                    <a:pt x="2692" y="466"/>
                  </a:lnTo>
                  <a:lnTo>
                    <a:pt x="2610" y="446"/>
                  </a:lnTo>
                  <a:lnTo>
                    <a:pt x="2528" y="431"/>
                  </a:lnTo>
                  <a:lnTo>
                    <a:pt x="2445" y="423"/>
                  </a:lnTo>
                  <a:lnTo>
                    <a:pt x="2362" y="420"/>
                  </a:lnTo>
                  <a:close/>
                  <a:moveTo>
                    <a:pt x="2362" y="0"/>
                  </a:moveTo>
                  <a:lnTo>
                    <a:pt x="2458" y="2"/>
                  </a:lnTo>
                  <a:lnTo>
                    <a:pt x="2552" y="11"/>
                  </a:lnTo>
                  <a:lnTo>
                    <a:pt x="2647" y="24"/>
                  </a:lnTo>
                  <a:lnTo>
                    <a:pt x="2740" y="45"/>
                  </a:lnTo>
                  <a:lnTo>
                    <a:pt x="2833" y="69"/>
                  </a:lnTo>
                  <a:lnTo>
                    <a:pt x="2924" y="100"/>
                  </a:lnTo>
                  <a:lnTo>
                    <a:pt x="3014" y="137"/>
                  </a:lnTo>
                  <a:lnTo>
                    <a:pt x="3101" y="178"/>
                  </a:lnTo>
                  <a:lnTo>
                    <a:pt x="3187" y="225"/>
                  </a:lnTo>
                  <a:lnTo>
                    <a:pt x="3270" y="278"/>
                  </a:lnTo>
                  <a:lnTo>
                    <a:pt x="3350" y="337"/>
                  </a:lnTo>
                  <a:lnTo>
                    <a:pt x="3428" y="401"/>
                  </a:lnTo>
                  <a:lnTo>
                    <a:pt x="3503" y="471"/>
                  </a:lnTo>
                  <a:lnTo>
                    <a:pt x="3572" y="545"/>
                  </a:lnTo>
                  <a:lnTo>
                    <a:pt x="3636" y="622"/>
                  </a:lnTo>
                  <a:lnTo>
                    <a:pt x="3694" y="702"/>
                  </a:lnTo>
                  <a:lnTo>
                    <a:pt x="3748" y="786"/>
                  </a:lnTo>
                  <a:lnTo>
                    <a:pt x="3795" y="871"/>
                  </a:lnTo>
                  <a:lnTo>
                    <a:pt x="3837" y="959"/>
                  </a:lnTo>
                  <a:lnTo>
                    <a:pt x="3874" y="1049"/>
                  </a:lnTo>
                  <a:lnTo>
                    <a:pt x="3904" y="1139"/>
                  </a:lnTo>
                  <a:lnTo>
                    <a:pt x="3929" y="1231"/>
                  </a:lnTo>
                  <a:lnTo>
                    <a:pt x="3949" y="1325"/>
                  </a:lnTo>
                  <a:lnTo>
                    <a:pt x="3962" y="1419"/>
                  </a:lnTo>
                  <a:lnTo>
                    <a:pt x="3971" y="1515"/>
                  </a:lnTo>
                  <a:lnTo>
                    <a:pt x="3974" y="1609"/>
                  </a:lnTo>
                  <a:lnTo>
                    <a:pt x="3971" y="1705"/>
                  </a:lnTo>
                  <a:lnTo>
                    <a:pt x="3962" y="1799"/>
                  </a:lnTo>
                  <a:lnTo>
                    <a:pt x="3949" y="1894"/>
                  </a:lnTo>
                  <a:lnTo>
                    <a:pt x="3929" y="1987"/>
                  </a:lnTo>
                  <a:lnTo>
                    <a:pt x="3904" y="2080"/>
                  </a:lnTo>
                  <a:lnTo>
                    <a:pt x="3874" y="2171"/>
                  </a:lnTo>
                  <a:lnTo>
                    <a:pt x="3837" y="2261"/>
                  </a:lnTo>
                  <a:lnTo>
                    <a:pt x="3795" y="2348"/>
                  </a:lnTo>
                  <a:lnTo>
                    <a:pt x="3748" y="2434"/>
                  </a:lnTo>
                  <a:lnTo>
                    <a:pt x="3694" y="2516"/>
                  </a:lnTo>
                  <a:lnTo>
                    <a:pt x="3636" y="2597"/>
                  </a:lnTo>
                  <a:lnTo>
                    <a:pt x="3572" y="2675"/>
                  </a:lnTo>
                  <a:lnTo>
                    <a:pt x="3503" y="2749"/>
                  </a:lnTo>
                  <a:lnTo>
                    <a:pt x="3424" y="2821"/>
                  </a:lnTo>
                  <a:lnTo>
                    <a:pt x="3343" y="2888"/>
                  </a:lnTo>
                  <a:lnTo>
                    <a:pt x="3259" y="2950"/>
                  </a:lnTo>
                  <a:lnTo>
                    <a:pt x="3172" y="3004"/>
                  </a:lnTo>
                  <a:lnTo>
                    <a:pt x="3083" y="3053"/>
                  </a:lnTo>
                  <a:lnTo>
                    <a:pt x="2991" y="3095"/>
                  </a:lnTo>
                  <a:lnTo>
                    <a:pt x="2898" y="3130"/>
                  </a:lnTo>
                  <a:lnTo>
                    <a:pt x="2803" y="3160"/>
                  </a:lnTo>
                  <a:lnTo>
                    <a:pt x="2707" y="3185"/>
                  </a:lnTo>
                  <a:lnTo>
                    <a:pt x="2610" y="3202"/>
                  </a:lnTo>
                  <a:lnTo>
                    <a:pt x="2512" y="3214"/>
                  </a:lnTo>
                  <a:lnTo>
                    <a:pt x="2414" y="3218"/>
                  </a:lnTo>
                  <a:lnTo>
                    <a:pt x="2316" y="3218"/>
                  </a:lnTo>
                  <a:lnTo>
                    <a:pt x="2218" y="3211"/>
                  </a:lnTo>
                  <a:lnTo>
                    <a:pt x="2119" y="3198"/>
                  </a:lnTo>
                  <a:lnTo>
                    <a:pt x="2022" y="3179"/>
                  </a:lnTo>
                  <a:lnTo>
                    <a:pt x="1927" y="3153"/>
                  </a:lnTo>
                  <a:lnTo>
                    <a:pt x="1831" y="3122"/>
                  </a:lnTo>
                  <a:lnTo>
                    <a:pt x="1737" y="3084"/>
                  </a:lnTo>
                  <a:lnTo>
                    <a:pt x="1645" y="3040"/>
                  </a:lnTo>
                  <a:lnTo>
                    <a:pt x="1556" y="2991"/>
                  </a:lnTo>
                  <a:lnTo>
                    <a:pt x="1553" y="2990"/>
                  </a:lnTo>
                  <a:lnTo>
                    <a:pt x="1546" y="2986"/>
                  </a:lnTo>
                  <a:lnTo>
                    <a:pt x="1535" y="2984"/>
                  </a:lnTo>
                  <a:lnTo>
                    <a:pt x="1522" y="2981"/>
                  </a:lnTo>
                  <a:lnTo>
                    <a:pt x="1506" y="2984"/>
                  </a:lnTo>
                  <a:lnTo>
                    <a:pt x="1490" y="2990"/>
                  </a:lnTo>
                  <a:lnTo>
                    <a:pt x="1473" y="3002"/>
                  </a:lnTo>
                  <a:lnTo>
                    <a:pt x="652" y="3822"/>
                  </a:lnTo>
                  <a:lnTo>
                    <a:pt x="613" y="3858"/>
                  </a:lnTo>
                  <a:lnTo>
                    <a:pt x="572" y="3888"/>
                  </a:lnTo>
                  <a:lnTo>
                    <a:pt x="531" y="3915"/>
                  </a:lnTo>
                  <a:lnTo>
                    <a:pt x="487" y="3935"/>
                  </a:lnTo>
                  <a:lnTo>
                    <a:pt x="443" y="3952"/>
                  </a:lnTo>
                  <a:lnTo>
                    <a:pt x="399" y="3963"/>
                  </a:lnTo>
                  <a:lnTo>
                    <a:pt x="354" y="3968"/>
                  </a:lnTo>
                  <a:lnTo>
                    <a:pt x="310" y="3968"/>
                  </a:lnTo>
                  <a:lnTo>
                    <a:pt x="268" y="3962"/>
                  </a:lnTo>
                  <a:lnTo>
                    <a:pt x="227" y="3951"/>
                  </a:lnTo>
                  <a:lnTo>
                    <a:pt x="187" y="3933"/>
                  </a:lnTo>
                  <a:lnTo>
                    <a:pt x="149" y="3910"/>
                  </a:lnTo>
                  <a:lnTo>
                    <a:pt x="114" y="3880"/>
                  </a:lnTo>
                  <a:lnTo>
                    <a:pt x="90" y="3854"/>
                  </a:lnTo>
                  <a:lnTo>
                    <a:pt x="59" y="3819"/>
                  </a:lnTo>
                  <a:lnTo>
                    <a:pt x="35" y="3782"/>
                  </a:lnTo>
                  <a:lnTo>
                    <a:pt x="17" y="3743"/>
                  </a:lnTo>
                  <a:lnTo>
                    <a:pt x="6" y="3700"/>
                  </a:lnTo>
                  <a:lnTo>
                    <a:pt x="0" y="3658"/>
                  </a:lnTo>
                  <a:lnTo>
                    <a:pt x="0" y="3614"/>
                  </a:lnTo>
                  <a:lnTo>
                    <a:pt x="6" y="3571"/>
                  </a:lnTo>
                  <a:lnTo>
                    <a:pt x="17" y="3526"/>
                  </a:lnTo>
                  <a:lnTo>
                    <a:pt x="33" y="3482"/>
                  </a:lnTo>
                  <a:lnTo>
                    <a:pt x="55" y="3439"/>
                  </a:lnTo>
                  <a:lnTo>
                    <a:pt x="80" y="3396"/>
                  </a:lnTo>
                  <a:lnTo>
                    <a:pt x="112" y="3355"/>
                  </a:lnTo>
                  <a:lnTo>
                    <a:pt x="147" y="3317"/>
                  </a:lnTo>
                  <a:lnTo>
                    <a:pt x="970" y="2496"/>
                  </a:lnTo>
                  <a:lnTo>
                    <a:pt x="982" y="2480"/>
                  </a:lnTo>
                  <a:lnTo>
                    <a:pt x="987" y="2463"/>
                  </a:lnTo>
                  <a:lnTo>
                    <a:pt x="988" y="2448"/>
                  </a:lnTo>
                  <a:lnTo>
                    <a:pt x="987" y="2435"/>
                  </a:lnTo>
                  <a:lnTo>
                    <a:pt x="983" y="2424"/>
                  </a:lnTo>
                  <a:lnTo>
                    <a:pt x="981" y="2417"/>
                  </a:lnTo>
                  <a:lnTo>
                    <a:pt x="980" y="2414"/>
                  </a:lnTo>
                  <a:lnTo>
                    <a:pt x="929" y="2325"/>
                  </a:lnTo>
                  <a:lnTo>
                    <a:pt x="885" y="2233"/>
                  </a:lnTo>
                  <a:lnTo>
                    <a:pt x="847" y="2140"/>
                  </a:lnTo>
                  <a:lnTo>
                    <a:pt x="816" y="2045"/>
                  </a:lnTo>
                  <a:lnTo>
                    <a:pt x="790" y="1948"/>
                  </a:lnTo>
                  <a:lnTo>
                    <a:pt x="771" y="1851"/>
                  </a:lnTo>
                  <a:lnTo>
                    <a:pt x="758" y="1755"/>
                  </a:lnTo>
                  <a:lnTo>
                    <a:pt x="752" y="1655"/>
                  </a:lnTo>
                  <a:lnTo>
                    <a:pt x="750" y="1557"/>
                  </a:lnTo>
                  <a:lnTo>
                    <a:pt x="757" y="1459"/>
                  </a:lnTo>
                  <a:lnTo>
                    <a:pt x="767" y="1361"/>
                  </a:lnTo>
                  <a:lnTo>
                    <a:pt x="786" y="1264"/>
                  </a:lnTo>
                  <a:lnTo>
                    <a:pt x="809" y="1168"/>
                  </a:lnTo>
                  <a:lnTo>
                    <a:pt x="839" y="1074"/>
                  </a:lnTo>
                  <a:lnTo>
                    <a:pt x="875" y="981"/>
                  </a:lnTo>
                  <a:lnTo>
                    <a:pt x="918" y="890"/>
                  </a:lnTo>
                  <a:lnTo>
                    <a:pt x="966" y="800"/>
                  </a:lnTo>
                  <a:lnTo>
                    <a:pt x="1021" y="713"/>
                  </a:lnTo>
                  <a:lnTo>
                    <a:pt x="1081" y="630"/>
                  </a:lnTo>
                  <a:lnTo>
                    <a:pt x="1148" y="548"/>
                  </a:lnTo>
                  <a:lnTo>
                    <a:pt x="1222" y="471"/>
                  </a:lnTo>
                  <a:lnTo>
                    <a:pt x="1296" y="401"/>
                  </a:lnTo>
                  <a:lnTo>
                    <a:pt x="1374" y="337"/>
                  </a:lnTo>
                  <a:lnTo>
                    <a:pt x="1454" y="278"/>
                  </a:lnTo>
                  <a:lnTo>
                    <a:pt x="1537" y="225"/>
                  </a:lnTo>
                  <a:lnTo>
                    <a:pt x="1622" y="178"/>
                  </a:lnTo>
                  <a:lnTo>
                    <a:pt x="1711" y="137"/>
                  </a:lnTo>
                  <a:lnTo>
                    <a:pt x="1800" y="100"/>
                  </a:lnTo>
                  <a:lnTo>
                    <a:pt x="1891" y="69"/>
                  </a:lnTo>
                  <a:lnTo>
                    <a:pt x="1984" y="45"/>
                  </a:lnTo>
                  <a:lnTo>
                    <a:pt x="2077" y="24"/>
                  </a:lnTo>
                  <a:lnTo>
                    <a:pt x="2171" y="11"/>
                  </a:lnTo>
                  <a:lnTo>
                    <a:pt x="2267" y="2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75FB9818-B11C-40A3-83A5-3C328A5D3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454" y="3411810"/>
              <a:ext cx="170361" cy="98740"/>
            </a:xfrm>
            <a:custGeom>
              <a:avLst/>
              <a:gdLst>
                <a:gd name="T0" fmla="*/ 1077 w 1488"/>
                <a:gd name="T1" fmla="*/ 5 h 870"/>
                <a:gd name="T2" fmla="*/ 1232 w 1488"/>
                <a:gd name="T3" fmla="*/ 32 h 870"/>
                <a:gd name="T4" fmla="*/ 1386 w 1488"/>
                <a:gd name="T5" fmla="*/ 82 h 870"/>
                <a:gd name="T6" fmla="*/ 1436 w 1488"/>
                <a:gd name="T7" fmla="*/ 115 h 870"/>
                <a:gd name="T8" fmla="*/ 1470 w 1488"/>
                <a:gd name="T9" fmla="*/ 161 h 870"/>
                <a:gd name="T10" fmla="*/ 1487 w 1488"/>
                <a:gd name="T11" fmla="*/ 214 h 870"/>
                <a:gd name="T12" fmla="*/ 1484 w 1488"/>
                <a:gd name="T13" fmla="*/ 273 h 870"/>
                <a:gd name="T14" fmla="*/ 1461 w 1488"/>
                <a:gd name="T15" fmla="*/ 327 h 870"/>
                <a:gd name="T16" fmla="*/ 1421 w 1488"/>
                <a:gd name="T17" fmla="*/ 369 h 870"/>
                <a:gd name="T18" fmla="*/ 1370 w 1488"/>
                <a:gd name="T19" fmla="*/ 395 h 870"/>
                <a:gd name="T20" fmla="*/ 1314 w 1488"/>
                <a:gd name="T21" fmla="*/ 402 h 870"/>
                <a:gd name="T22" fmla="*/ 1256 w 1488"/>
                <a:gd name="T23" fmla="*/ 389 h 870"/>
                <a:gd name="T24" fmla="*/ 1126 w 1488"/>
                <a:gd name="T25" fmla="*/ 348 h 870"/>
                <a:gd name="T26" fmla="*/ 996 w 1488"/>
                <a:gd name="T27" fmla="*/ 333 h 870"/>
                <a:gd name="T28" fmla="*/ 865 w 1488"/>
                <a:gd name="T29" fmla="*/ 342 h 870"/>
                <a:gd name="T30" fmla="*/ 740 w 1488"/>
                <a:gd name="T31" fmla="*/ 374 h 870"/>
                <a:gd name="T32" fmla="*/ 622 w 1488"/>
                <a:gd name="T33" fmla="*/ 428 h 870"/>
                <a:gd name="T34" fmla="*/ 517 w 1488"/>
                <a:gd name="T35" fmla="*/ 501 h 870"/>
                <a:gd name="T36" fmla="*/ 424 w 1488"/>
                <a:gd name="T37" fmla="*/ 595 h 870"/>
                <a:gd name="T38" fmla="*/ 349 w 1488"/>
                <a:gd name="T39" fmla="*/ 706 h 870"/>
                <a:gd name="T40" fmla="*/ 306 w 1488"/>
                <a:gd name="T41" fmla="*/ 794 h 870"/>
                <a:gd name="T42" fmla="*/ 268 w 1488"/>
                <a:gd name="T43" fmla="*/ 834 h 870"/>
                <a:gd name="T44" fmla="*/ 221 w 1488"/>
                <a:gd name="T45" fmla="*/ 861 h 870"/>
                <a:gd name="T46" fmla="*/ 166 w 1488"/>
                <a:gd name="T47" fmla="*/ 870 h 870"/>
                <a:gd name="T48" fmla="*/ 102 w 1488"/>
                <a:gd name="T49" fmla="*/ 856 h 870"/>
                <a:gd name="T50" fmla="*/ 52 w 1488"/>
                <a:gd name="T51" fmla="*/ 825 h 870"/>
                <a:gd name="T52" fmla="*/ 18 w 1488"/>
                <a:gd name="T53" fmla="*/ 779 h 870"/>
                <a:gd name="T54" fmla="*/ 1 w 1488"/>
                <a:gd name="T55" fmla="*/ 725 h 870"/>
                <a:gd name="T56" fmla="*/ 4 w 1488"/>
                <a:gd name="T57" fmla="*/ 667 h 870"/>
                <a:gd name="T58" fmla="*/ 47 w 1488"/>
                <a:gd name="T59" fmla="*/ 564 h 870"/>
                <a:gd name="T60" fmla="*/ 132 w 1488"/>
                <a:gd name="T61" fmla="*/ 429 h 870"/>
                <a:gd name="T62" fmla="*/ 234 w 1488"/>
                <a:gd name="T63" fmla="*/ 310 h 870"/>
                <a:gd name="T64" fmla="*/ 351 w 1488"/>
                <a:gd name="T65" fmla="*/ 208 h 870"/>
                <a:gd name="T66" fmla="*/ 480 w 1488"/>
                <a:gd name="T67" fmla="*/ 126 h 870"/>
                <a:gd name="T68" fmla="*/ 621 w 1488"/>
                <a:gd name="T69" fmla="*/ 63 h 870"/>
                <a:gd name="T70" fmla="*/ 768 w 1488"/>
                <a:gd name="T71" fmla="*/ 22 h 870"/>
                <a:gd name="T72" fmla="*/ 920 w 1488"/>
                <a:gd name="T73" fmla="*/ 1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88" h="870">
                  <a:moveTo>
                    <a:pt x="998" y="0"/>
                  </a:moveTo>
                  <a:lnTo>
                    <a:pt x="1077" y="5"/>
                  </a:lnTo>
                  <a:lnTo>
                    <a:pt x="1154" y="15"/>
                  </a:lnTo>
                  <a:lnTo>
                    <a:pt x="1232" y="32"/>
                  </a:lnTo>
                  <a:lnTo>
                    <a:pt x="1310" y="55"/>
                  </a:lnTo>
                  <a:lnTo>
                    <a:pt x="1386" y="82"/>
                  </a:lnTo>
                  <a:lnTo>
                    <a:pt x="1413" y="97"/>
                  </a:lnTo>
                  <a:lnTo>
                    <a:pt x="1436" y="115"/>
                  </a:lnTo>
                  <a:lnTo>
                    <a:pt x="1455" y="137"/>
                  </a:lnTo>
                  <a:lnTo>
                    <a:pt x="1470" y="161"/>
                  </a:lnTo>
                  <a:lnTo>
                    <a:pt x="1480" y="187"/>
                  </a:lnTo>
                  <a:lnTo>
                    <a:pt x="1487" y="214"/>
                  </a:lnTo>
                  <a:lnTo>
                    <a:pt x="1488" y="243"/>
                  </a:lnTo>
                  <a:lnTo>
                    <a:pt x="1484" y="273"/>
                  </a:lnTo>
                  <a:lnTo>
                    <a:pt x="1474" y="300"/>
                  </a:lnTo>
                  <a:lnTo>
                    <a:pt x="1461" y="327"/>
                  </a:lnTo>
                  <a:lnTo>
                    <a:pt x="1443" y="350"/>
                  </a:lnTo>
                  <a:lnTo>
                    <a:pt x="1421" y="369"/>
                  </a:lnTo>
                  <a:lnTo>
                    <a:pt x="1397" y="384"/>
                  </a:lnTo>
                  <a:lnTo>
                    <a:pt x="1370" y="395"/>
                  </a:lnTo>
                  <a:lnTo>
                    <a:pt x="1342" y="401"/>
                  </a:lnTo>
                  <a:lnTo>
                    <a:pt x="1314" y="402"/>
                  </a:lnTo>
                  <a:lnTo>
                    <a:pt x="1285" y="398"/>
                  </a:lnTo>
                  <a:lnTo>
                    <a:pt x="1256" y="389"/>
                  </a:lnTo>
                  <a:lnTo>
                    <a:pt x="1192" y="366"/>
                  </a:lnTo>
                  <a:lnTo>
                    <a:pt x="1126" y="348"/>
                  </a:lnTo>
                  <a:lnTo>
                    <a:pt x="1061" y="338"/>
                  </a:lnTo>
                  <a:lnTo>
                    <a:pt x="996" y="333"/>
                  </a:lnTo>
                  <a:lnTo>
                    <a:pt x="930" y="334"/>
                  </a:lnTo>
                  <a:lnTo>
                    <a:pt x="865" y="342"/>
                  </a:lnTo>
                  <a:lnTo>
                    <a:pt x="802" y="355"/>
                  </a:lnTo>
                  <a:lnTo>
                    <a:pt x="740" y="374"/>
                  </a:lnTo>
                  <a:lnTo>
                    <a:pt x="680" y="398"/>
                  </a:lnTo>
                  <a:lnTo>
                    <a:pt x="622" y="428"/>
                  </a:lnTo>
                  <a:lnTo>
                    <a:pt x="568" y="463"/>
                  </a:lnTo>
                  <a:lnTo>
                    <a:pt x="517" y="501"/>
                  </a:lnTo>
                  <a:lnTo>
                    <a:pt x="468" y="546"/>
                  </a:lnTo>
                  <a:lnTo>
                    <a:pt x="424" y="595"/>
                  </a:lnTo>
                  <a:lnTo>
                    <a:pt x="384" y="649"/>
                  </a:lnTo>
                  <a:lnTo>
                    <a:pt x="349" y="706"/>
                  </a:lnTo>
                  <a:lnTo>
                    <a:pt x="320" y="769"/>
                  </a:lnTo>
                  <a:lnTo>
                    <a:pt x="306" y="794"/>
                  </a:lnTo>
                  <a:lnTo>
                    <a:pt x="289" y="816"/>
                  </a:lnTo>
                  <a:lnTo>
                    <a:pt x="268" y="834"/>
                  </a:lnTo>
                  <a:lnTo>
                    <a:pt x="245" y="850"/>
                  </a:lnTo>
                  <a:lnTo>
                    <a:pt x="221" y="861"/>
                  </a:lnTo>
                  <a:lnTo>
                    <a:pt x="194" y="867"/>
                  </a:lnTo>
                  <a:lnTo>
                    <a:pt x="166" y="870"/>
                  </a:lnTo>
                  <a:lnTo>
                    <a:pt x="133" y="867"/>
                  </a:lnTo>
                  <a:lnTo>
                    <a:pt x="102" y="856"/>
                  </a:lnTo>
                  <a:lnTo>
                    <a:pt x="75" y="843"/>
                  </a:lnTo>
                  <a:lnTo>
                    <a:pt x="52" y="825"/>
                  </a:lnTo>
                  <a:lnTo>
                    <a:pt x="33" y="803"/>
                  </a:lnTo>
                  <a:lnTo>
                    <a:pt x="18" y="779"/>
                  </a:lnTo>
                  <a:lnTo>
                    <a:pt x="7" y="753"/>
                  </a:lnTo>
                  <a:lnTo>
                    <a:pt x="1" y="725"/>
                  </a:lnTo>
                  <a:lnTo>
                    <a:pt x="0" y="696"/>
                  </a:lnTo>
                  <a:lnTo>
                    <a:pt x="4" y="667"/>
                  </a:lnTo>
                  <a:lnTo>
                    <a:pt x="13" y="639"/>
                  </a:lnTo>
                  <a:lnTo>
                    <a:pt x="47" y="564"/>
                  </a:lnTo>
                  <a:lnTo>
                    <a:pt x="87" y="495"/>
                  </a:lnTo>
                  <a:lnTo>
                    <a:pt x="132" y="429"/>
                  </a:lnTo>
                  <a:lnTo>
                    <a:pt x="181" y="367"/>
                  </a:lnTo>
                  <a:lnTo>
                    <a:pt x="234" y="310"/>
                  </a:lnTo>
                  <a:lnTo>
                    <a:pt x="291" y="257"/>
                  </a:lnTo>
                  <a:lnTo>
                    <a:pt x="351" y="208"/>
                  </a:lnTo>
                  <a:lnTo>
                    <a:pt x="415" y="165"/>
                  </a:lnTo>
                  <a:lnTo>
                    <a:pt x="480" y="126"/>
                  </a:lnTo>
                  <a:lnTo>
                    <a:pt x="549" y="92"/>
                  </a:lnTo>
                  <a:lnTo>
                    <a:pt x="621" y="63"/>
                  </a:lnTo>
                  <a:lnTo>
                    <a:pt x="694" y="40"/>
                  </a:lnTo>
                  <a:lnTo>
                    <a:pt x="768" y="22"/>
                  </a:lnTo>
                  <a:lnTo>
                    <a:pt x="844" y="9"/>
                  </a:lnTo>
                  <a:lnTo>
                    <a:pt x="920" y="1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86">
            <a:extLst>
              <a:ext uri="{FF2B5EF4-FFF2-40B4-BE49-F238E27FC236}">
                <a16:creationId xmlns:a16="http://schemas.microsoft.com/office/drawing/2014/main" xmlns="" id="{8C1DCFCF-1265-4C27-A182-071FE486BF1D}"/>
              </a:ext>
            </a:extLst>
          </p:cNvPr>
          <p:cNvGrpSpPr/>
          <p:nvPr/>
        </p:nvGrpSpPr>
        <p:grpSpPr bwMode="auto">
          <a:xfrm>
            <a:off x="2520570" y="2186583"/>
            <a:ext cx="282598" cy="417960"/>
            <a:chOff x="957263" y="2168526"/>
            <a:chExt cx="2917825" cy="3678237"/>
          </a:xfrm>
          <a:solidFill>
            <a:schemeClr val="bg1"/>
          </a:solidFill>
        </p:grpSpPr>
        <p:sp>
          <p:nvSpPr>
            <p:cNvPr id="16" name="Freeform 60">
              <a:extLst>
                <a:ext uri="{FF2B5EF4-FFF2-40B4-BE49-F238E27FC236}">
                  <a16:creationId xmlns:a16="http://schemas.microsoft.com/office/drawing/2014/main" xmlns="" id="{96658080-EFFC-458C-9A7E-969273662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263" y="2636838"/>
              <a:ext cx="2917825" cy="3209925"/>
            </a:xfrm>
            <a:custGeom>
              <a:avLst/>
              <a:gdLst>
                <a:gd name="T0" fmla="*/ 776 w 3677"/>
                <a:gd name="T1" fmla="*/ 0 h 4044"/>
                <a:gd name="T2" fmla="*/ 792 w 3677"/>
                <a:gd name="T3" fmla="*/ 9 h 4044"/>
                <a:gd name="T4" fmla="*/ 798 w 3677"/>
                <a:gd name="T5" fmla="*/ 22 h 4044"/>
                <a:gd name="T6" fmla="*/ 829 w 3677"/>
                <a:gd name="T7" fmla="*/ 233 h 4044"/>
                <a:gd name="T8" fmla="*/ 829 w 3677"/>
                <a:gd name="T9" fmla="*/ 240 h 4044"/>
                <a:gd name="T10" fmla="*/ 826 w 3677"/>
                <a:gd name="T11" fmla="*/ 250 h 4044"/>
                <a:gd name="T12" fmla="*/ 812 w 3677"/>
                <a:gd name="T13" fmla="*/ 257 h 4044"/>
                <a:gd name="T14" fmla="*/ 355 w 3677"/>
                <a:gd name="T15" fmla="*/ 260 h 4044"/>
                <a:gd name="T16" fmla="*/ 304 w 3677"/>
                <a:gd name="T17" fmla="*/ 285 h 4044"/>
                <a:gd name="T18" fmla="*/ 270 w 3677"/>
                <a:gd name="T19" fmla="*/ 329 h 4044"/>
                <a:gd name="T20" fmla="*/ 256 w 3677"/>
                <a:gd name="T21" fmla="*/ 384 h 4044"/>
                <a:gd name="T22" fmla="*/ 260 w 3677"/>
                <a:gd name="T23" fmla="*/ 3689 h 4044"/>
                <a:gd name="T24" fmla="*/ 284 w 3677"/>
                <a:gd name="T25" fmla="*/ 3739 h 4044"/>
                <a:gd name="T26" fmla="*/ 328 w 3677"/>
                <a:gd name="T27" fmla="*/ 3775 h 4044"/>
                <a:gd name="T28" fmla="*/ 384 w 3677"/>
                <a:gd name="T29" fmla="*/ 3787 h 4044"/>
                <a:gd name="T30" fmla="*/ 3322 w 3677"/>
                <a:gd name="T31" fmla="*/ 3784 h 4044"/>
                <a:gd name="T32" fmla="*/ 3373 w 3677"/>
                <a:gd name="T33" fmla="*/ 3759 h 4044"/>
                <a:gd name="T34" fmla="*/ 3409 w 3677"/>
                <a:gd name="T35" fmla="*/ 3715 h 4044"/>
                <a:gd name="T36" fmla="*/ 3421 w 3677"/>
                <a:gd name="T37" fmla="*/ 3660 h 4044"/>
                <a:gd name="T38" fmla="*/ 3418 w 3677"/>
                <a:gd name="T39" fmla="*/ 356 h 4044"/>
                <a:gd name="T40" fmla="*/ 3393 w 3677"/>
                <a:gd name="T41" fmla="*/ 305 h 4044"/>
                <a:gd name="T42" fmla="*/ 3349 w 3677"/>
                <a:gd name="T43" fmla="*/ 270 h 4044"/>
                <a:gd name="T44" fmla="*/ 3293 w 3677"/>
                <a:gd name="T45" fmla="*/ 257 h 4044"/>
                <a:gd name="T46" fmla="*/ 2860 w 3677"/>
                <a:gd name="T47" fmla="*/ 254 h 4044"/>
                <a:gd name="T48" fmla="*/ 2849 w 3677"/>
                <a:gd name="T49" fmla="*/ 243 h 4044"/>
                <a:gd name="T50" fmla="*/ 2849 w 3677"/>
                <a:gd name="T51" fmla="*/ 232 h 4044"/>
                <a:gd name="T52" fmla="*/ 2879 w 3677"/>
                <a:gd name="T53" fmla="*/ 26 h 4044"/>
                <a:gd name="T54" fmla="*/ 2880 w 3677"/>
                <a:gd name="T55" fmla="*/ 17 h 4044"/>
                <a:gd name="T56" fmla="*/ 2893 w 3677"/>
                <a:gd name="T57" fmla="*/ 3 h 4044"/>
                <a:gd name="T58" fmla="*/ 3550 w 3677"/>
                <a:gd name="T59" fmla="*/ 0 h 4044"/>
                <a:gd name="T60" fmla="*/ 3606 w 3677"/>
                <a:gd name="T61" fmla="*/ 15 h 4044"/>
                <a:gd name="T62" fmla="*/ 3649 w 3677"/>
                <a:gd name="T63" fmla="*/ 48 h 4044"/>
                <a:gd name="T64" fmla="*/ 3674 w 3677"/>
                <a:gd name="T65" fmla="*/ 99 h 4044"/>
                <a:gd name="T66" fmla="*/ 3677 w 3677"/>
                <a:gd name="T67" fmla="*/ 3916 h 4044"/>
                <a:gd name="T68" fmla="*/ 3664 w 3677"/>
                <a:gd name="T69" fmla="*/ 3972 h 4044"/>
                <a:gd name="T70" fmla="*/ 3629 w 3677"/>
                <a:gd name="T71" fmla="*/ 4016 h 4044"/>
                <a:gd name="T72" fmla="*/ 3578 w 3677"/>
                <a:gd name="T73" fmla="*/ 4040 h 4044"/>
                <a:gd name="T74" fmla="*/ 129 w 3677"/>
                <a:gd name="T75" fmla="*/ 4044 h 4044"/>
                <a:gd name="T76" fmla="*/ 72 w 3677"/>
                <a:gd name="T77" fmla="*/ 4030 h 4044"/>
                <a:gd name="T78" fmla="*/ 28 w 3677"/>
                <a:gd name="T79" fmla="*/ 3996 h 4044"/>
                <a:gd name="T80" fmla="*/ 3 w 3677"/>
                <a:gd name="T81" fmla="*/ 3945 h 4044"/>
                <a:gd name="T82" fmla="*/ 0 w 3677"/>
                <a:gd name="T83" fmla="*/ 129 h 4044"/>
                <a:gd name="T84" fmla="*/ 13 w 3677"/>
                <a:gd name="T85" fmla="*/ 72 h 4044"/>
                <a:gd name="T86" fmla="*/ 48 w 3677"/>
                <a:gd name="T87" fmla="*/ 29 h 4044"/>
                <a:gd name="T88" fmla="*/ 99 w 3677"/>
                <a:gd name="T89" fmla="*/ 5 h 4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77" h="4044">
                  <a:moveTo>
                    <a:pt x="129" y="0"/>
                  </a:moveTo>
                  <a:lnTo>
                    <a:pt x="776" y="0"/>
                  </a:lnTo>
                  <a:lnTo>
                    <a:pt x="785" y="3"/>
                  </a:lnTo>
                  <a:lnTo>
                    <a:pt x="792" y="9"/>
                  </a:lnTo>
                  <a:lnTo>
                    <a:pt x="797" y="16"/>
                  </a:lnTo>
                  <a:lnTo>
                    <a:pt x="798" y="22"/>
                  </a:lnTo>
                  <a:lnTo>
                    <a:pt x="800" y="24"/>
                  </a:lnTo>
                  <a:lnTo>
                    <a:pt x="829" y="233"/>
                  </a:lnTo>
                  <a:lnTo>
                    <a:pt x="829" y="235"/>
                  </a:lnTo>
                  <a:lnTo>
                    <a:pt x="829" y="240"/>
                  </a:lnTo>
                  <a:lnTo>
                    <a:pt x="829" y="244"/>
                  </a:lnTo>
                  <a:lnTo>
                    <a:pt x="826" y="250"/>
                  </a:lnTo>
                  <a:lnTo>
                    <a:pt x="821" y="256"/>
                  </a:lnTo>
                  <a:lnTo>
                    <a:pt x="812" y="257"/>
                  </a:lnTo>
                  <a:lnTo>
                    <a:pt x="384" y="257"/>
                  </a:lnTo>
                  <a:lnTo>
                    <a:pt x="355" y="260"/>
                  </a:lnTo>
                  <a:lnTo>
                    <a:pt x="328" y="270"/>
                  </a:lnTo>
                  <a:lnTo>
                    <a:pt x="304" y="285"/>
                  </a:lnTo>
                  <a:lnTo>
                    <a:pt x="284" y="305"/>
                  </a:lnTo>
                  <a:lnTo>
                    <a:pt x="270" y="329"/>
                  </a:lnTo>
                  <a:lnTo>
                    <a:pt x="260" y="356"/>
                  </a:lnTo>
                  <a:lnTo>
                    <a:pt x="256" y="384"/>
                  </a:lnTo>
                  <a:lnTo>
                    <a:pt x="256" y="3660"/>
                  </a:lnTo>
                  <a:lnTo>
                    <a:pt x="260" y="3689"/>
                  </a:lnTo>
                  <a:lnTo>
                    <a:pt x="270" y="3715"/>
                  </a:lnTo>
                  <a:lnTo>
                    <a:pt x="284" y="3739"/>
                  </a:lnTo>
                  <a:lnTo>
                    <a:pt x="304" y="3759"/>
                  </a:lnTo>
                  <a:lnTo>
                    <a:pt x="328" y="3775"/>
                  </a:lnTo>
                  <a:lnTo>
                    <a:pt x="355" y="3784"/>
                  </a:lnTo>
                  <a:lnTo>
                    <a:pt x="384" y="3787"/>
                  </a:lnTo>
                  <a:lnTo>
                    <a:pt x="3293" y="3787"/>
                  </a:lnTo>
                  <a:lnTo>
                    <a:pt x="3322" y="3784"/>
                  </a:lnTo>
                  <a:lnTo>
                    <a:pt x="3349" y="3775"/>
                  </a:lnTo>
                  <a:lnTo>
                    <a:pt x="3373" y="3759"/>
                  </a:lnTo>
                  <a:lnTo>
                    <a:pt x="3393" y="3739"/>
                  </a:lnTo>
                  <a:lnTo>
                    <a:pt x="3409" y="3715"/>
                  </a:lnTo>
                  <a:lnTo>
                    <a:pt x="3418" y="3689"/>
                  </a:lnTo>
                  <a:lnTo>
                    <a:pt x="3421" y="3660"/>
                  </a:lnTo>
                  <a:lnTo>
                    <a:pt x="3421" y="384"/>
                  </a:lnTo>
                  <a:lnTo>
                    <a:pt x="3418" y="356"/>
                  </a:lnTo>
                  <a:lnTo>
                    <a:pt x="3409" y="329"/>
                  </a:lnTo>
                  <a:lnTo>
                    <a:pt x="3393" y="305"/>
                  </a:lnTo>
                  <a:lnTo>
                    <a:pt x="3373" y="285"/>
                  </a:lnTo>
                  <a:lnTo>
                    <a:pt x="3349" y="270"/>
                  </a:lnTo>
                  <a:lnTo>
                    <a:pt x="3322" y="260"/>
                  </a:lnTo>
                  <a:lnTo>
                    <a:pt x="3293" y="257"/>
                  </a:lnTo>
                  <a:lnTo>
                    <a:pt x="2873" y="257"/>
                  </a:lnTo>
                  <a:lnTo>
                    <a:pt x="2860" y="254"/>
                  </a:lnTo>
                  <a:lnTo>
                    <a:pt x="2853" y="250"/>
                  </a:lnTo>
                  <a:lnTo>
                    <a:pt x="2849" y="243"/>
                  </a:lnTo>
                  <a:lnTo>
                    <a:pt x="2849" y="236"/>
                  </a:lnTo>
                  <a:lnTo>
                    <a:pt x="2849" y="232"/>
                  </a:lnTo>
                  <a:lnTo>
                    <a:pt x="2849" y="229"/>
                  </a:lnTo>
                  <a:lnTo>
                    <a:pt x="2879" y="26"/>
                  </a:lnTo>
                  <a:lnTo>
                    <a:pt x="2879" y="23"/>
                  </a:lnTo>
                  <a:lnTo>
                    <a:pt x="2880" y="17"/>
                  </a:lnTo>
                  <a:lnTo>
                    <a:pt x="2886" y="10"/>
                  </a:lnTo>
                  <a:lnTo>
                    <a:pt x="2893" y="3"/>
                  </a:lnTo>
                  <a:lnTo>
                    <a:pt x="2904" y="0"/>
                  </a:lnTo>
                  <a:lnTo>
                    <a:pt x="3550" y="0"/>
                  </a:lnTo>
                  <a:lnTo>
                    <a:pt x="3578" y="5"/>
                  </a:lnTo>
                  <a:lnTo>
                    <a:pt x="3606" y="15"/>
                  </a:lnTo>
                  <a:lnTo>
                    <a:pt x="3629" y="29"/>
                  </a:lnTo>
                  <a:lnTo>
                    <a:pt x="3649" y="48"/>
                  </a:lnTo>
                  <a:lnTo>
                    <a:pt x="3664" y="72"/>
                  </a:lnTo>
                  <a:lnTo>
                    <a:pt x="3674" y="99"/>
                  </a:lnTo>
                  <a:lnTo>
                    <a:pt x="3677" y="129"/>
                  </a:lnTo>
                  <a:lnTo>
                    <a:pt x="3677" y="3916"/>
                  </a:lnTo>
                  <a:lnTo>
                    <a:pt x="3674" y="3945"/>
                  </a:lnTo>
                  <a:lnTo>
                    <a:pt x="3664" y="3972"/>
                  </a:lnTo>
                  <a:lnTo>
                    <a:pt x="3649" y="3996"/>
                  </a:lnTo>
                  <a:lnTo>
                    <a:pt x="3629" y="4016"/>
                  </a:lnTo>
                  <a:lnTo>
                    <a:pt x="3606" y="4030"/>
                  </a:lnTo>
                  <a:lnTo>
                    <a:pt x="3578" y="4040"/>
                  </a:lnTo>
                  <a:lnTo>
                    <a:pt x="3550" y="4044"/>
                  </a:lnTo>
                  <a:lnTo>
                    <a:pt x="129" y="4044"/>
                  </a:lnTo>
                  <a:lnTo>
                    <a:pt x="99" y="4040"/>
                  </a:lnTo>
                  <a:lnTo>
                    <a:pt x="72" y="4030"/>
                  </a:lnTo>
                  <a:lnTo>
                    <a:pt x="48" y="4016"/>
                  </a:lnTo>
                  <a:lnTo>
                    <a:pt x="28" y="3996"/>
                  </a:lnTo>
                  <a:lnTo>
                    <a:pt x="13" y="3972"/>
                  </a:lnTo>
                  <a:lnTo>
                    <a:pt x="3" y="3945"/>
                  </a:lnTo>
                  <a:lnTo>
                    <a:pt x="0" y="3916"/>
                  </a:lnTo>
                  <a:lnTo>
                    <a:pt x="0" y="129"/>
                  </a:lnTo>
                  <a:lnTo>
                    <a:pt x="3" y="99"/>
                  </a:lnTo>
                  <a:lnTo>
                    <a:pt x="13" y="72"/>
                  </a:lnTo>
                  <a:lnTo>
                    <a:pt x="28" y="48"/>
                  </a:lnTo>
                  <a:lnTo>
                    <a:pt x="48" y="29"/>
                  </a:lnTo>
                  <a:lnTo>
                    <a:pt x="72" y="15"/>
                  </a:lnTo>
                  <a:lnTo>
                    <a:pt x="99" y="5"/>
                  </a:lnTo>
                  <a:lnTo>
                    <a:pt x="1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61">
              <a:extLst>
                <a:ext uri="{FF2B5EF4-FFF2-40B4-BE49-F238E27FC236}">
                  <a16:creationId xmlns:a16="http://schemas.microsoft.com/office/drawing/2014/main" xmlns="" id="{77F79DA3-9175-4EE7-B7FC-E7BA67CE2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8638" y="2168526"/>
              <a:ext cx="1236663" cy="804863"/>
            </a:xfrm>
            <a:custGeom>
              <a:avLst/>
              <a:gdLst>
                <a:gd name="T0" fmla="*/ 747 w 1557"/>
                <a:gd name="T1" fmla="*/ 232 h 1014"/>
                <a:gd name="T2" fmla="*/ 696 w 1557"/>
                <a:gd name="T3" fmla="*/ 258 h 1014"/>
                <a:gd name="T4" fmla="*/ 660 w 1557"/>
                <a:gd name="T5" fmla="*/ 303 h 1014"/>
                <a:gd name="T6" fmla="*/ 647 w 1557"/>
                <a:gd name="T7" fmla="*/ 361 h 1014"/>
                <a:gd name="T8" fmla="*/ 660 w 1557"/>
                <a:gd name="T9" fmla="*/ 419 h 1014"/>
                <a:gd name="T10" fmla="*/ 696 w 1557"/>
                <a:gd name="T11" fmla="*/ 462 h 1014"/>
                <a:gd name="T12" fmla="*/ 747 w 1557"/>
                <a:gd name="T13" fmla="*/ 488 h 1014"/>
                <a:gd name="T14" fmla="*/ 808 w 1557"/>
                <a:gd name="T15" fmla="*/ 488 h 1014"/>
                <a:gd name="T16" fmla="*/ 860 w 1557"/>
                <a:gd name="T17" fmla="*/ 462 h 1014"/>
                <a:gd name="T18" fmla="*/ 895 w 1557"/>
                <a:gd name="T19" fmla="*/ 419 h 1014"/>
                <a:gd name="T20" fmla="*/ 910 w 1557"/>
                <a:gd name="T21" fmla="*/ 361 h 1014"/>
                <a:gd name="T22" fmla="*/ 895 w 1557"/>
                <a:gd name="T23" fmla="*/ 303 h 1014"/>
                <a:gd name="T24" fmla="*/ 860 w 1557"/>
                <a:gd name="T25" fmla="*/ 258 h 1014"/>
                <a:gd name="T26" fmla="*/ 808 w 1557"/>
                <a:gd name="T27" fmla="*/ 232 h 1014"/>
                <a:gd name="T28" fmla="*/ 778 w 1557"/>
                <a:gd name="T29" fmla="*/ 0 h 1014"/>
                <a:gd name="T30" fmla="*/ 900 w 1557"/>
                <a:gd name="T31" fmla="*/ 17 h 1014"/>
                <a:gd name="T32" fmla="*/ 1008 w 1557"/>
                <a:gd name="T33" fmla="*/ 65 h 1014"/>
                <a:gd name="T34" fmla="*/ 1097 w 1557"/>
                <a:gd name="T35" fmla="*/ 139 h 1014"/>
                <a:gd name="T36" fmla="*/ 1165 w 1557"/>
                <a:gd name="T37" fmla="*/ 235 h 1014"/>
                <a:gd name="T38" fmla="*/ 1205 w 1557"/>
                <a:gd name="T39" fmla="*/ 348 h 1014"/>
                <a:gd name="T40" fmla="*/ 1209 w 1557"/>
                <a:gd name="T41" fmla="*/ 365 h 1014"/>
                <a:gd name="T42" fmla="*/ 1217 w 1557"/>
                <a:gd name="T43" fmla="*/ 381 h 1014"/>
                <a:gd name="T44" fmla="*/ 1490 w 1557"/>
                <a:gd name="T45" fmla="*/ 383 h 1014"/>
                <a:gd name="T46" fmla="*/ 1534 w 1557"/>
                <a:gd name="T47" fmla="*/ 398 h 1014"/>
                <a:gd name="T48" fmla="*/ 1555 w 1557"/>
                <a:gd name="T49" fmla="*/ 436 h 1014"/>
                <a:gd name="T50" fmla="*/ 1487 w 1557"/>
                <a:gd name="T51" fmla="*/ 938 h 1014"/>
                <a:gd name="T52" fmla="*/ 1466 w 1557"/>
                <a:gd name="T53" fmla="*/ 983 h 1014"/>
                <a:gd name="T54" fmla="*/ 1425 w 1557"/>
                <a:gd name="T55" fmla="*/ 1010 h 1014"/>
                <a:gd name="T56" fmla="*/ 155 w 1557"/>
                <a:gd name="T57" fmla="*/ 1014 h 1014"/>
                <a:gd name="T58" fmla="*/ 107 w 1557"/>
                <a:gd name="T59" fmla="*/ 1000 h 1014"/>
                <a:gd name="T60" fmla="*/ 75 w 1557"/>
                <a:gd name="T61" fmla="*/ 962 h 1014"/>
                <a:gd name="T62" fmla="*/ 0 w 1557"/>
                <a:gd name="T63" fmla="*/ 460 h 1014"/>
                <a:gd name="T64" fmla="*/ 8 w 1557"/>
                <a:gd name="T65" fmla="*/ 414 h 1014"/>
                <a:gd name="T66" fmla="*/ 42 w 1557"/>
                <a:gd name="T67" fmla="*/ 386 h 1014"/>
                <a:gd name="T68" fmla="*/ 329 w 1557"/>
                <a:gd name="T69" fmla="*/ 383 h 1014"/>
                <a:gd name="T70" fmla="*/ 343 w 1557"/>
                <a:gd name="T71" fmla="*/ 375 h 1014"/>
                <a:gd name="T72" fmla="*/ 349 w 1557"/>
                <a:gd name="T73" fmla="*/ 359 h 1014"/>
                <a:gd name="T74" fmla="*/ 352 w 1557"/>
                <a:gd name="T75" fmla="*/ 342 h 1014"/>
                <a:gd name="T76" fmla="*/ 393 w 1557"/>
                <a:gd name="T77" fmla="*/ 231 h 1014"/>
                <a:gd name="T78" fmla="*/ 459 w 1557"/>
                <a:gd name="T79" fmla="*/ 137 h 1014"/>
                <a:gd name="T80" fmla="*/ 549 w 1557"/>
                <a:gd name="T81" fmla="*/ 63 h 1014"/>
                <a:gd name="T82" fmla="*/ 657 w 1557"/>
                <a:gd name="T83" fmla="*/ 17 h 1014"/>
                <a:gd name="T84" fmla="*/ 778 w 1557"/>
                <a:gd name="T85" fmla="*/ 0 h 1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57" h="1014">
                  <a:moveTo>
                    <a:pt x="778" y="230"/>
                  </a:moveTo>
                  <a:lnTo>
                    <a:pt x="747" y="232"/>
                  </a:lnTo>
                  <a:lnTo>
                    <a:pt x="720" y="242"/>
                  </a:lnTo>
                  <a:lnTo>
                    <a:pt x="696" y="258"/>
                  </a:lnTo>
                  <a:lnTo>
                    <a:pt x="675" y="279"/>
                  </a:lnTo>
                  <a:lnTo>
                    <a:pt x="660" y="303"/>
                  </a:lnTo>
                  <a:lnTo>
                    <a:pt x="650" y="331"/>
                  </a:lnTo>
                  <a:lnTo>
                    <a:pt x="647" y="361"/>
                  </a:lnTo>
                  <a:lnTo>
                    <a:pt x="650" y="390"/>
                  </a:lnTo>
                  <a:lnTo>
                    <a:pt x="660" y="419"/>
                  </a:lnTo>
                  <a:lnTo>
                    <a:pt x="675" y="443"/>
                  </a:lnTo>
                  <a:lnTo>
                    <a:pt x="696" y="462"/>
                  </a:lnTo>
                  <a:lnTo>
                    <a:pt x="720" y="478"/>
                  </a:lnTo>
                  <a:lnTo>
                    <a:pt x="747" y="488"/>
                  </a:lnTo>
                  <a:lnTo>
                    <a:pt x="778" y="492"/>
                  </a:lnTo>
                  <a:lnTo>
                    <a:pt x="808" y="488"/>
                  </a:lnTo>
                  <a:lnTo>
                    <a:pt x="836" y="478"/>
                  </a:lnTo>
                  <a:lnTo>
                    <a:pt x="860" y="462"/>
                  </a:lnTo>
                  <a:lnTo>
                    <a:pt x="880" y="443"/>
                  </a:lnTo>
                  <a:lnTo>
                    <a:pt x="895" y="419"/>
                  </a:lnTo>
                  <a:lnTo>
                    <a:pt x="905" y="390"/>
                  </a:lnTo>
                  <a:lnTo>
                    <a:pt x="910" y="361"/>
                  </a:lnTo>
                  <a:lnTo>
                    <a:pt x="905" y="331"/>
                  </a:lnTo>
                  <a:lnTo>
                    <a:pt x="895" y="303"/>
                  </a:lnTo>
                  <a:lnTo>
                    <a:pt x="880" y="279"/>
                  </a:lnTo>
                  <a:lnTo>
                    <a:pt x="860" y="258"/>
                  </a:lnTo>
                  <a:lnTo>
                    <a:pt x="836" y="242"/>
                  </a:lnTo>
                  <a:lnTo>
                    <a:pt x="808" y="232"/>
                  </a:lnTo>
                  <a:lnTo>
                    <a:pt x="778" y="230"/>
                  </a:lnTo>
                  <a:close/>
                  <a:moveTo>
                    <a:pt x="778" y="0"/>
                  </a:moveTo>
                  <a:lnTo>
                    <a:pt x="840" y="4"/>
                  </a:lnTo>
                  <a:lnTo>
                    <a:pt x="900" y="17"/>
                  </a:lnTo>
                  <a:lnTo>
                    <a:pt x="956" y="36"/>
                  </a:lnTo>
                  <a:lnTo>
                    <a:pt x="1008" y="65"/>
                  </a:lnTo>
                  <a:lnTo>
                    <a:pt x="1055" y="98"/>
                  </a:lnTo>
                  <a:lnTo>
                    <a:pt x="1097" y="139"/>
                  </a:lnTo>
                  <a:lnTo>
                    <a:pt x="1136" y="184"/>
                  </a:lnTo>
                  <a:lnTo>
                    <a:pt x="1165" y="235"/>
                  </a:lnTo>
                  <a:lnTo>
                    <a:pt x="1189" y="290"/>
                  </a:lnTo>
                  <a:lnTo>
                    <a:pt x="1205" y="348"/>
                  </a:lnTo>
                  <a:lnTo>
                    <a:pt x="1206" y="357"/>
                  </a:lnTo>
                  <a:lnTo>
                    <a:pt x="1209" y="365"/>
                  </a:lnTo>
                  <a:lnTo>
                    <a:pt x="1212" y="374"/>
                  </a:lnTo>
                  <a:lnTo>
                    <a:pt x="1217" y="381"/>
                  </a:lnTo>
                  <a:lnTo>
                    <a:pt x="1226" y="383"/>
                  </a:lnTo>
                  <a:lnTo>
                    <a:pt x="1490" y="383"/>
                  </a:lnTo>
                  <a:lnTo>
                    <a:pt x="1514" y="386"/>
                  </a:lnTo>
                  <a:lnTo>
                    <a:pt x="1534" y="398"/>
                  </a:lnTo>
                  <a:lnTo>
                    <a:pt x="1548" y="414"/>
                  </a:lnTo>
                  <a:lnTo>
                    <a:pt x="1555" y="436"/>
                  </a:lnTo>
                  <a:lnTo>
                    <a:pt x="1557" y="460"/>
                  </a:lnTo>
                  <a:lnTo>
                    <a:pt x="1487" y="938"/>
                  </a:lnTo>
                  <a:lnTo>
                    <a:pt x="1480" y="962"/>
                  </a:lnTo>
                  <a:lnTo>
                    <a:pt x="1466" y="983"/>
                  </a:lnTo>
                  <a:lnTo>
                    <a:pt x="1448" y="1000"/>
                  </a:lnTo>
                  <a:lnTo>
                    <a:pt x="1425" y="1010"/>
                  </a:lnTo>
                  <a:lnTo>
                    <a:pt x="1400" y="1014"/>
                  </a:lnTo>
                  <a:lnTo>
                    <a:pt x="155" y="1014"/>
                  </a:lnTo>
                  <a:lnTo>
                    <a:pt x="130" y="1010"/>
                  </a:lnTo>
                  <a:lnTo>
                    <a:pt x="107" y="1000"/>
                  </a:lnTo>
                  <a:lnTo>
                    <a:pt x="89" y="983"/>
                  </a:lnTo>
                  <a:lnTo>
                    <a:pt x="75" y="962"/>
                  </a:lnTo>
                  <a:lnTo>
                    <a:pt x="68" y="938"/>
                  </a:lnTo>
                  <a:lnTo>
                    <a:pt x="0" y="460"/>
                  </a:lnTo>
                  <a:lnTo>
                    <a:pt x="0" y="436"/>
                  </a:lnTo>
                  <a:lnTo>
                    <a:pt x="8" y="414"/>
                  </a:lnTo>
                  <a:lnTo>
                    <a:pt x="22" y="398"/>
                  </a:lnTo>
                  <a:lnTo>
                    <a:pt x="42" y="386"/>
                  </a:lnTo>
                  <a:lnTo>
                    <a:pt x="65" y="383"/>
                  </a:lnTo>
                  <a:lnTo>
                    <a:pt x="329" y="383"/>
                  </a:lnTo>
                  <a:lnTo>
                    <a:pt x="337" y="381"/>
                  </a:lnTo>
                  <a:lnTo>
                    <a:pt x="343" y="375"/>
                  </a:lnTo>
                  <a:lnTo>
                    <a:pt x="347" y="368"/>
                  </a:lnTo>
                  <a:lnTo>
                    <a:pt x="349" y="359"/>
                  </a:lnTo>
                  <a:lnTo>
                    <a:pt x="350" y="351"/>
                  </a:lnTo>
                  <a:lnTo>
                    <a:pt x="352" y="342"/>
                  </a:lnTo>
                  <a:lnTo>
                    <a:pt x="369" y="286"/>
                  </a:lnTo>
                  <a:lnTo>
                    <a:pt x="393" y="231"/>
                  </a:lnTo>
                  <a:lnTo>
                    <a:pt x="422" y="182"/>
                  </a:lnTo>
                  <a:lnTo>
                    <a:pt x="459" y="137"/>
                  </a:lnTo>
                  <a:lnTo>
                    <a:pt x="501" y="97"/>
                  </a:lnTo>
                  <a:lnTo>
                    <a:pt x="549" y="63"/>
                  </a:lnTo>
                  <a:lnTo>
                    <a:pt x="602" y="36"/>
                  </a:lnTo>
                  <a:lnTo>
                    <a:pt x="657" y="17"/>
                  </a:lnTo>
                  <a:lnTo>
                    <a:pt x="716" y="4"/>
                  </a:lnTo>
                  <a:lnTo>
                    <a:pt x="7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62">
              <a:extLst>
                <a:ext uri="{FF2B5EF4-FFF2-40B4-BE49-F238E27FC236}">
                  <a16:creationId xmlns:a16="http://schemas.microsoft.com/office/drawing/2014/main" xmlns="" id="{C6C89756-AD7F-42AC-ADE9-138D6594D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3676" y="3424238"/>
              <a:ext cx="1185863" cy="163513"/>
            </a:xfrm>
            <a:custGeom>
              <a:avLst/>
              <a:gdLst>
                <a:gd name="T0" fmla="*/ 51 w 1495"/>
                <a:gd name="T1" fmla="*/ 0 h 206"/>
                <a:gd name="T2" fmla="*/ 1444 w 1495"/>
                <a:gd name="T3" fmla="*/ 0 h 206"/>
                <a:gd name="T4" fmla="*/ 1464 w 1495"/>
                <a:gd name="T5" fmla="*/ 5 h 206"/>
                <a:gd name="T6" fmla="*/ 1479 w 1495"/>
                <a:gd name="T7" fmla="*/ 16 h 206"/>
                <a:gd name="T8" fmla="*/ 1490 w 1495"/>
                <a:gd name="T9" fmla="*/ 31 h 206"/>
                <a:gd name="T10" fmla="*/ 1495 w 1495"/>
                <a:gd name="T11" fmla="*/ 51 h 206"/>
                <a:gd name="T12" fmla="*/ 1495 w 1495"/>
                <a:gd name="T13" fmla="*/ 155 h 206"/>
                <a:gd name="T14" fmla="*/ 1490 w 1495"/>
                <a:gd name="T15" fmla="*/ 175 h 206"/>
                <a:gd name="T16" fmla="*/ 1479 w 1495"/>
                <a:gd name="T17" fmla="*/ 191 h 206"/>
                <a:gd name="T18" fmla="*/ 1464 w 1495"/>
                <a:gd name="T19" fmla="*/ 202 h 206"/>
                <a:gd name="T20" fmla="*/ 1444 w 1495"/>
                <a:gd name="T21" fmla="*/ 206 h 206"/>
                <a:gd name="T22" fmla="*/ 51 w 1495"/>
                <a:gd name="T23" fmla="*/ 206 h 206"/>
                <a:gd name="T24" fmla="*/ 31 w 1495"/>
                <a:gd name="T25" fmla="*/ 202 h 206"/>
                <a:gd name="T26" fmla="*/ 16 w 1495"/>
                <a:gd name="T27" fmla="*/ 191 h 206"/>
                <a:gd name="T28" fmla="*/ 4 w 1495"/>
                <a:gd name="T29" fmla="*/ 175 h 206"/>
                <a:gd name="T30" fmla="*/ 0 w 1495"/>
                <a:gd name="T31" fmla="*/ 155 h 206"/>
                <a:gd name="T32" fmla="*/ 0 w 1495"/>
                <a:gd name="T33" fmla="*/ 51 h 206"/>
                <a:gd name="T34" fmla="*/ 4 w 1495"/>
                <a:gd name="T35" fmla="*/ 31 h 206"/>
                <a:gd name="T36" fmla="*/ 16 w 1495"/>
                <a:gd name="T37" fmla="*/ 16 h 206"/>
                <a:gd name="T38" fmla="*/ 31 w 1495"/>
                <a:gd name="T39" fmla="*/ 5 h 206"/>
                <a:gd name="T40" fmla="*/ 51 w 1495"/>
                <a:gd name="T41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95" h="206">
                  <a:moveTo>
                    <a:pt x="51" y="0"/>
                  </a:moveTo>
                  <a:lnTo>
                    <a:pt x="1444" y="0"/>
                  </a:lnTo>
                  <a:lnTo>
                    <a:pt x="1464" y="5"/>
                  </a:lnTo>
                  <a:lnTo>
                    <a:pt x="1479" y="16"/>
                  </a:lnTo>
                  <a:lnTo>
                    <a:pt x="1490" y="31"/>
                  </a:lnTo>
                  <a:lnTo>
                    <a:pt x="1495" y="51"/>
                  </a:lnTo>
                  <a:lnTo>
                    <a:pt x="1495" y="155"/>
                  </a:lnTo>
                  <a:lnTo>
                    <a:pt x="1490" y="175"/>
                  </a:lnTo>
                  <a:lnTo>
                    <a:pt x="1479" y="191"/>
                  </a:lnTo>
                  <a:lnTo>
                    <a:pt x="1464" y="202"/>
                  </a:lnTo>
                  <a:lnTo>
                    <a:pt x="1444" y="206"/>
                  </a:lnTo>
                  <a:lnTo>
                    <a:pt x="51" y="206"/>
                  </a:lnTo>
                  <a:lnTo>
                    <a:pt x="31" y="202"/>
                  </a:lnTo>
                  <a:lnTo>
                    <a:pt x="16" y="191"/>
                  </a:lnTo>
                  <a:lnTo>
                    <a:pt x="4" y="175"/>
                  </a:lnTo>
                  <a:lnTo>
                    <a:pt x="0" y="155"/>
                  </a:lnTo>
                  <a:lnTo>
                    <a:pt x="0" y="51"/>
                  </a:lnTo>
                  <a:lnTo>
                    <a:pt x="4" y="31"/>
                  </a:lnTo>
                  <a:lnTo>
                    <a:pt x="16" y="16"/>
                  </a:lnTo>
                  <a:lnTo>
                    <a:pt x="31" y="5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63">
              <a:extLst>
                <a:ext uri="{FF2B5EF4-FFF2-40B4-BE49-F238E27FC236}">
                  <a16:creationId xmlns:a16="http://schemas.microsoft.com/office/drawing/2014/main" xmlns="" id="{D5F266CD-4BF7-4736-905E-E9A7B222B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9576" y="3322638"/>
              <a:ext cx="482600" cy="365125"/>
            </a:xfrm>
            <a:custGeom>
              <a:avLst/>
              <a:gdLst>
                <a:gd name="T0" fmla="*/ 512 w 609"/>
                <a:gd name="T1" fmla="*/ 0 h 460"/>
                <a:gd name="T2" fmla="*/ 528 w 609"/>
                <a:gd name="T3" fmla="*/ 6 h 460"/>
                <a:gd name="T4" fmla="*/ 543 w 609"/>
                <a:gd name="T5" fmla="*/ 16 h 460"/>
                <a:gd name="T6" fmla="*/ 593 w 609"/>
                <a:gd name="T7" fmla="*/ 67 h 460"/>
                <a:gd name="T8" fmla="*/ 605 w 609"/>
                <a:gd name="T9" fmla="*/ 82 h 460"/>
                <a:gd name="T10" fmla="*/ 609 w 609"/>
                <a:gd name="T11" fmla="*/ 98 h 460"/>
                <a:gd name="T12" fmla="*/ 609 w 609"/>
                <a:gd name="T13" fmla="*/ 115 h 460"/>
                <a:gd name="T14" fmla="*/ 605 w 609"/>
                <a:gd name="T15" fmla="*/ 132 h 460"/>
                <a:gd name="T16" fmla="*/ 593 w 609"/>
                <a:gd name="T17" fmla="*/ 146 h 460"/>
                <a:gd name="T18" fmla="*/ 295 w 609"/>
                <a:gd name="T19" fmla="*/ 445 h 460"/>
                <a:gd name="T20" fmla="*/ 281 w 609"/>
                <a:gd name="T21" fmla="*/ 455 h 460"/>
                <a:gd name="T22" fmla="*/ 264 w 609"/>
                <a:gd name="T23" fmla="*/ 460 h 460"/>
                <a:gd name="T24" fmla="*/ 247 w 609"/>
                <a:gd name="T25" fmla="*/ 460 h 460"/>
                <a:gd name="T26" fmla="*/ 230 w 609"/>
                <a:gd name="T27" fmla="*/ 455 h 460"/>
                <a:gd name="T28" fmla="*/ 216 w 609"/>
                <a:gd name="T29" fmla="*/ 445 h 460"/>
                <a:gd name="T30" fmla="*/ 16 w 609"/>
                <a:gd name="T31" fmla="*/ 244 h 460"/>
                <a:gd name="T32" fmla="*/ 6 w 609"/>
                <a:gd name="T33" fmla="*/ 230 h 460"/>
                <a:gd name="T34" fmla="*/ 0 w 609"/>
                <a:gd name="T35" fmla="*/ 213 h 460"/>
                <a:gd name="T36" fmla="*/ 0 w 609"/>
                <a:gd name="T37" fmla="*/ 196 h 460"/>
                <a:gd name="T38" fmla="*/ 6 w 609"/>
                <a:gd name="T39" fmla="*/ 181 h 460"/>
                <a:gd name="T40" fmla="*/ 16 w 609"/>
                <a:gd name="T41" fmla="*/ 165 h 460"/>
                <a:gd name="T42" fmla="*/ 68 w 609"/>
                <a:gd name="T43" fmla="*/ 115 h 460"/>
                <a:gd name="T44" fmla="*/ 82 w 609"/>
                <a:gd name="T45" fmla="*/ 105 h 460"/>
                <a:gd name="T46" fmla="*/ 99 w 609"/>
                <a:gd name="T47" fmla="*/ 99 h 460"/>
                <a:gd name="T48" fmla="*/ 116 w 609"/>
                <a:gd name="T49" fmla="*/ 99 h 460"/>
                <a:gd name="T50" fmla="*/ 132 w 609"/>
                <a:gd name="T51" fmla="*/ 105 h 460"/>
                <a:gd name="T52" fmla="*/ 147 w 609"/>
                <a:gd name="T53" fmla="*/ 115 h 460"/>
                <a:gd name="T54" fmla="*/ 216 w 609"/>
                <a:gd name="T55" fmla="*/ 184 h 460"/>
                <a:gd name="T56" fmla="*/ 230 w 609"/>
                <a:gd name="T57" fmla="*/ 195 h 460"/>
                <a:gd name="T58" fmla="*/ 247 w 609"/>
                <a:gd name="T59" fmla="*/ 199 h 460"/>
                <a:gd name="T60" fmla="*/ 264 w 609"/>
                <a:gd name="T61" fmla="*/ 199 h 460"/>
                <a:gd name="T62" fmla="*/ 281 w 609"/>
                <a:gd name="T63" fmla="*/ 195 h 460"/>
                <a:gd name="T64" fmla="*/ 295 w 609"/>
                <a:gd name="T65" fmla="*/ 184 h 460"/>
                <a:gd name="T66" fmla="*/ 463 w 609"/>
                <a:gd name="T67" fmla="*/ 16 h 460"/>
                <a:gd name="T68" fmla="*/ 478 w 609"/>
                <a:gd name="T69" fmla="*/ 6 h 460"/>
                <a:gd name="T70" fmla="*/ 495 w 609"/>
                <a:gd name="T71" fmla="*/ 0 h 460"/>
                <a:gd name="T72" fmla="*/ 512 w 609"/>
                <a:gd name="T73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9" h="460">
                  <a:moveTo>
                    <a:pt x="512" y="0"/>
                  </a:moveTo>
                  <a:lnTo>
                    <a:pt x="528" y="6"/>
                  </a:lnTo>
                  <a:lnTo>
                    <a:pt x="543" y="16"/>
                  </a:lnTo>
                  <a:lnTo>
                    <a:pt x="593" y="67"/>
                  </a:lnTo>
                  <a:lnTo>
                    <a:pt x="605" y="82"/>
                  </a:lnTo>
                  <a:lnTo>
                    <a:pt x="609" y="98"/>
                  </a:lnTo>
                  <a:lnTo>
                    <a:pt x="609" y="115"/>
                  </a:lnTo>
                  <a:lnTo>
                    <a:pt x="605" y="132"/>
                  </a:lnTo>
                  <a:lnTo>
                    <a:pt x="593" y="146"/>
                  </a:lnTo>
                  <a:lnTo>
                    <a:pt x="295" y="445"/>
                  </a:lnTo>
                  <a:lnTo>
                    <a:pt x="281" y="455"/>
                  </a:lnTo>
                  <a:lnTo>
                    <a:pt x="264" y="460"/>
                  </a:lnTo>
                  <a:lnTo>
                    <a:pt x="247" y="460"/>
                  </a:lnTo>
                  <a:lnTo>
                    <a:pt x="230" y="455"/>
                  </a:lnTo>
                  <a:lnTo>
                    <a:pt x="216" y="445"/>
                  </a:lnTo>
                  <a:lnTo>
                    <a:pt x="16" y="244"/>
                  </a:lnTo>
                  <a:lnTo>
                    <a:pt x="6" y="230"/>
                  </a:lnTo>
                  <a:lnTo>
                    <a:pt x="0" y="213"/>
                  </a:lnTo>
                  <a:lnTo>
                    <a:pt x="0" y="196"/>
                  </a:lnTo>
                  <a:lnTo>
                    <a:pt x="6" y="181"/>
                  </a:lnTo>
                  <a:lnTo>
                    <a:pt x="16" y="165"/>
                  </a:lnTo>
                  <a:lnTo>
                    <a:pt x="68" y="115"/>
                  </a:lnTo>
                  <a:lnTo>
                    <a:pt x="82" y="105"/>
                  </a:lnTo>
                  <a:lnTo>
                    <a:pt x="99" y="99"/>
                  </a:lnTo>
                  <a:lnTo>
                    <a:pt x="116" y="99"/>
                  </a:lnTo>
                  <a:lnTo>
                    <a:pt x="132" y="105"/>
                  </a:lnTo>
                  <a:lnTo>
                    <a:pt x="147" y="115"/>
                  </a:lnTo>
                  <a:lnTo>
                    <a:pt x="216" y="184"/>
                  </a:lnTo>
                  <a:lnTo>
                    <a:pt x="230" y="195"/>
                  </a:lnTo>
                  <a:lnTo>
                    <a:pt x="247" y="199"/>
                  </a:lnTo>
                  <a:lnTo>
                    <a:pt x="264" y="199"/>
                  </a:lnTo>
                  <a:lnTo>
                    <a:pt x="281" y="195"/>
                  </a:lnTo>
                  <a:lnTo>
                    <a:pt x="295" y="184"/>
                  </a:lnTo>
                  <a:lnTo>
                    <a:pt x="463" y="16"/>
                  </a:lnTo>
                  <a:lnTo>
                    <a:pt x="478" y="6"/>
                  </a:lnTo>
                  <a:lnTo>
                    <a:pt x="495" y="0"/>
                  </a:lnTo>
                  <a:lnTo>
                    <a:pt x="5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64">
              <a:extLst>
                <a:ext uri="{FF2B5EF4-FFF2-40B4-BE49-F238E27FC236}">
                  <a16:creationId xmlns:a16="http://schemas.microsoft.com/office/drawing/2014/main" xmlns="" id="{E153A0D2-E755-4A8F-A714-B6AEA74B7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3676" y="3992563"/>
              <a:ext cx="1185863" cy="163513"/>
            </a:xfrm>
            <a:custGeom>
              <a:avLst/>
              <a:gdLst>
                <a:gd name="T0" fmla="*/ 51 w 1495"/>
                <a:gd name="T1" fmla="*/ 0 h 206"/>
                <a:gd name="T2" fmla="*/ 1444 w 1495"/>
                <a:gd name="T3" fmla="*/ 0 h 206"/>
                <a:gd name="T4" fmla="*/ 1464 w 1495"/>
                <a:gd name="T5" fmla="*/ 4 h 206"/>
                <a:gd name="T6" fmla="*/ 1479 w 1495"/>
                <a:gd name="T7" fmla="*/ 14 h 206"/>
                <a:gd name="T8" fmla="*/ 1490 w 1495"/>
                <a:gd name="T9" fmla="*/ 31 h 206"/>
                <a:gd name="T10" fmla="*/ 1495 w 1495"/>
                <a:gd name="T11" fmla="*/ 51 h 206"/>
                <a:gd name="T12" fmla="*/ 1495 w 1495"/>
                <a:gd name="T13" fmla="*/ 155 h 206"/>
                <a:gd name="T14" fmla="*/ 1490 w 1495"/>
                <a:gd name="T15" fmla="*/ 175 h 206"/>
                <a:gd name="T16" fmla="*/ 1479 w 1495"/>
                <a:gd name="T17" fmla="*/ 190 h 206"/>
                <a:gd name="T18" fmla="*/ 1464 w 1495"/>
                <a:gd name="T19" fmla="*/ 202 h 206"/>
                <a:gd name="T20" fmla="*/ 1444 w 1495"/>
                <a:gd name="T21" fmla="*/ 206 h 206"/>
                <a:gd name="T22" fmla="*/ 51 w 1495"/>
                <a:gd name="T23" fmla="*/ 206 h 206"/>
                <a:gd name="T24" fmla="*/ 31 w 1495"/>
                <a:gd name="T25" fmla="*/ 202 h 206"/>
                <a:gd name="T26" fmla="*/ 16 w 1495"/>
                <a:gd name="T27" fmla="*/ 190 h 206"/>
                <a:gd name="T28" fmla="*/ 4 w 1495"/>
                <a:gd name="T29" fmla="*/ 175 h 206"/>
                <a:gd name="T30" fmla="*/ 0 w 1495"/>
                <a:gd name="T31" fmla="*/ 155 h 206"/>
                <a:gd name="T32" fmla="*/ 0 w 1495"/>
                <a:gd name="T33" fmla="*/ 51 h 206"/>
                <a:gd name="T34" fmla="*/ 4 w 1495"/>
                <a:gd name="T35" fmla="*/ 31 h 206"/>
                <a:gd name="T36" fmla="*/ 16 w 1495"/>
                <a:gd name="T37" fmla="*/ 14 h 206"/>
                <a:gd name="T38" fmla="*/ 31 w 1495"/>
                <a:gd name="T39" fmla="*/ 4 h 206"/>
                <a:gd name="T40" fmla="*/ 51 w 1495"/>
                <a:gd name="T41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95" h="206">
                  <a:moveTo>
                    <a:pt x="51" y="0"/>
                  </a:moveTo>
                  <a:lnTo>
                    <a:pt x="1444" y="0"/>
                  </a:lnTo>
                  <a:lnTo>
                    <a:pt x="1464" y="4"/>
                  </a:lnTo>
                  <a:lnTo>
                    <a:pt x="1479" y="14"/>
                  </a:lnTo>
                  <a:lnTo>
                    <a:pt x="1490" y="31"/>
                  </a:lnTo>
                  <a:lnTo>
                    <a:pt x="1495" y="51"/>
                  </a:lnTo>
                  <a:lnTo>
                    <a:pt x="1495" y="155"/>
                  </a:lnTo>
                  <a:lnTo>
                    <a:pt x="1490" y="175"/>
                  </a:lnTo>
                  <a:lnTo>
                    <a:pt x="1479" y="190"/>
                  </a:lnTo>
                  <a:lnTo>
                    <a:pt x="1464" y="202"/>
                  </a:lnTo>
                  <a:lnTo>
                    <a:pt x="1444" y="206"/>
                  </a:lnTo>
                  <a:lnTo>
                    <a:pt x="51" y="206"/>
                  </a:lnTo>
                  <a:lnTo>
                    <a:pt x="31" y="202"/>
                  </a:lnTo>
                  <a:lnTo>
                    <a:pt x="16" y="190"/>
                  </a:lnTo>
                  <a:lnTo>
                    <a:pt x="4" y="175"/>
                  </a:lnTo>
                  <a:lnTo>
                    <a:pt x="0" y="155"/>
                  </a:lnTo>
                  <a:lnTo>
                    <a:pt x="0" y="51"/>
                  </a:lnTo>
                  <a:lnTo>
                    <a:pt x="4" y="31"/>
                  </a:lnTo>
                  <a:lnTo>
                    <a:pt x="16" y="14"/>
                  </a:lnTo>
                  <a:lnTo>
                    <a:pt x="31" y="4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65">
              <a:extLst>
                <a:ext uri="{FF2B5EF4-FFF2-40B4-BE49-F238E27FC236}">
                  <a16:creationId xmlns:a16="http://schemas.microsoft.com/office/drawing/2014/main" xmlns="" id="{31B475AB-3A19-49B7-A68E-5ADA9AC38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9576" y="3892551"/>
              <a:ext cx="482600" cy="363538"/>
            </a:xfrm>
            <a:custGeom>
              <a:avLst/>
              <a:gdLst>
                <a:gd name="T0" fmla="*/ 495 w 609"/>
                <a:gd name="T1" fmla="*/ 0 h 460"/>
                <a:gd name="T2" fmla="*/ 512 w 609"/>
                <a:gd name="T3" fmla="*/ 0 h 460"/>
                <a:gd name="T4" fmla="*/ 528 w 609"/>
                <a:gd name="T5" fmla="*/ 4 h 460"/>
                <a:gd name="T6" fmla="*/ 543 w 609"/>
                <a:gd name="T7" fmla="*/ 16 h 460"/>
                <a:gd name="T8" fmla="*/ 593 w 609"/>
                <a:gd name="T9" fmla="*/ 66 h 460"/>
                <a:gd name="T10" fmla="*/ 605 w 609"/>
                <a:gd name="T11" fmla="*/ 80 h 460"/>
                <a:gd name="T12" fmla="*/ 609 w 609"/>
                <a:gd name="T13" fmla="*/ 97 h 460"/>
                <a:gd name="T14" fmla="*/ 609 w 609"/>
                <a:gd name="T15" fmla="*/ 114 h 460"/>
                <a:gd name="T16" fmla="*/ 605 w 609"/>
                <a:gd name="T17" fmla="*/ 131 h 460"/>
                <a:gd name="T18" fmla="*/ 593 w 609"/>
                <a:gd name="T19" fmla="*/ 145 h 460"/>
                <a:gd name="T20" fmla="*/ 295 w 609"/>
                <a:gd name="T21" fmla="*/ 444 h 460"/>
                <a:gd name="T22" fmla="*/ 281 w 609"/>
                <a:gd name="T23" fmla="*/ 454 h 460"/>
                <a:gd name="T24" fmla="*/ 264 w 609"/>
                <a:gd name="T25" fmla="*/ 460 h 460"/>
                <a:gd name="T26" fmla="*/ 247 w 609"/>
                <a:gd name="T27" fmla="*/ 460 h 460"/>
                <a:gd name="T28" fmla="*/ 230 w 609"/>
                <a:gd name="T29" fmla="*/ 454 h 460"/>
                <a:gd name="T30" fmla="*/ 216 w 609"/>
                <a:gd name="T31" fmla="*/ 444 h 460"/>
                <a:gd name="T32" fmla="*/ 16 w 609"/>
                <a:gd name="T33" fmla="*/ 244 h 460"/>
                <a:gd name="T34" fmla="*/ 6 w 609"/>
                <a:gd name="T35" fmla="*/ 230 h 460"/>
                <a:gd name="T36" fmla="*/ 0 w 609"/>
                <a:gd name="T37" fmla="*/ 213 h 460"/>
                <a:gd name="T38" fmla="*/ 0 w 609"/>
                <a:gd name="T39" fmla="*/ 196 h 460"/>
                <a:gd name="T40" fmla="*/ 6 w 609"/>
                <a:gd name="T41" fmla="*/ 179 h 460"/>
                <a:gd name="T42" fmla="*/ 16 w 609"/>
                <a:gd name="T43" fmla="*/ 165 h 460"/>
                <a:gd name="T44" fmla="*/ 68 w 609"/>
                <a:gd name="T45" fmla="*/ 114 h 460"/>
                <a:gd name="T46" fmla="*/ 82 w 609"/>
                <a:gd name="T47" fmla="*/ 103 h 460"/>
                <a:gd name="T48" fmla="*/ 99 w 609"/>
                <a:gd name="T49" fmla="*/ 99 h 460"/>
                <a:gd name="T50" fmla="*/ 116 w 609"/>
                <a:gd name="T51" fmla="*/ 99 h 460"/>
                <a:gd name="T52" fmla="*/ 132 w 609"/>
                <a:gd name="T53" fmla="*/ 103 h 460"/>
                <a:gd name="T54" fmla="*/ 147 w 609"/>
                <a:gd name="T55" fmla="*/ 114 h 460"/>
                <a:gd name="T56" fmla="*/ 216 w 609"/>
                <a:gd name="T57" fmla="*/ 183 h 460"/>
                <a:gd name="T58" fmla="*/ 230 w 609"/>
                <a:gd name="T59" fmla="*/ 193 h 460"/>
                <a:gd name="T60" fmla="*/ 247 w 609"/>
                <a:gd name="T61" fmla="*/ 199 h 460"/>
                <a:gd name="T62" fmla="*/ 264 w 609"/>
                <a:gd name="T63" fmla="*/ 199 h 460"/>
                <a:gd name="T64" fmla="*/ 281 w 609"/>
                <a:gd name="T65" fmla="*/ 193 h 460"/>
                <a:gd name="T66" fmla="*/ 295 w 609"/>
                <a:gd name="T67" fmla="*/ 183 h 460"/>
                <a:gd name="T68" fmla="*/ 463 w 609"/>
                <a:gd name="T69" fmla="*/ 16 h 460"/>
                <a:gd name="T70" fmla="*/ 478 w 609"/>
                <a:gd name="T71" fmla="*/ 4 h 460"/>
                <a:gd name="T72" fmla="*/ 495 w 609"/>
                <a:gd name="T73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9" h="460">
                  <a:moveTo>
                    <a:pt x="495" y="0"/>
                  </a:moveTo>
                  <a:lnTo>
                    <a:pt x="512" y="0"/>
                  </a:lnTo>
                  <a:lnTo>
                    <a:pt x="528" y="4"/>
                  </a:lnTo>
                  <a:lnTo>
                    <a:pt x="543" y="16"/>
                  </a:lnTo>
                  <a:lnTo>
                    <a:pt x="593" y="66"/>
                  </a:lnTo>
                  <a:lnTo>
                    <a:pt x="605" y="80"/>
                  </a:lnTo>
                  <a:lnTo>
                    <a:pt x="609" y="97"/>
                  </a:lnTo>
                  <a:lnTo>
                    <a:pt x="609" y="114"/>
                  </a:lnTo>
                  <a:lnTo>
                    <a:pt x="605" y="131"/>
                  </a:lnTo>
                  <a:lnTo>
                    <a:pt x="593" y="145"/>
                  </a:lnTo>
                  <a:lnTo>
                    <a:pt x="295" y="444"/>
                  </a:lnTo>
                  <a:lnTo>
                    <a:pt x="281" y="454"/>
                  </a:lnTo>
                  <a:lnTo>
                    <a:pt x="264" y="460"/>
                  </a:lnTo>
                  <a:lnTo>
                    <a:pt x="247" y="460"/>
                  </a:lnTo>
                  <a:lnTo>
                    <a:pt x="230" y="454"/>
                  </a:lnTo>
                  <a:lnTo>
                    <a:pt x="216" y="444"/>
                  </a:lnTo>
                  <a:lnTo>
                    <a:pt x="16" y="244"/>
                  </a:lnTo>
                  <a:lnTo>
                    <a:pt x="6" y="230"/>
                  </a:lnTo>
                  <a:lnTo>
                    <a:pt x="0" y="213"/>
                  </a:lnTo>
                  <a:lnTo>
                    <a:pt x="0" y="196"/>
                  </a:lnTo>
                  <a:lnTo>
                    <a:pt x="6" y="179"/>
                  </a:lnTo>
                  <a:lnTo>
                    <a:pt x="16" y="165"/>
                  </a:lnTo>
                  <a:lnTo>
                    <a:pt x="68" y="114"/>
                  </a:lnTo>
                  <a:lnTo>
                    <a:pt x="82" y="103"/>
                  </a:lnTo>
                  <a:lnTo>
                    <a:pt x="99" y="99"/>
                  </a:lnTo>
                  <a:lnTo>
                    <a:pt x="116" y="99"/>
                  </a:lnTo>
                  <a:lnTo>
                    <a:pt x="132" y="103"/>
                  </a:lnTo>
                  <a:lnTo>
                    <a:pt x="147" y="114"/>
                  </a:lnTo>
                  <a:lnTo>
                    <a:pt x="216" y="183"/>
                  </a:lnTo>
                  <a:lnTo>
                    <a:pt x="230" y="193"/>
                  </a:lnTo>
                  <a:lnTo>
                    <a:pt x="247" y="199"/>
                  </a:lnTo>
                  <a:lnTo>
                    <a:pt x="264" y="199"/>
                  </a:lnTo>
                  <a:lnTo>
                    <a:pt x="281" y="193"/>
                  </a:lnTo>
                  <a:lnTo>
                    <a:pt x="295" y="183"/>
                  </a:lnTo>
                  <a:lnTo>
                    <a:pt x="463" y="16"/>
                  </a:lnTo>
                  <a:lnTo>
                    <a:pt x="478" y="4"/>
                  </a:lnTo>
                  <a:lnTo>
                    <a:pt x="4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66">
              <a:extLst>
                <a:ext uri="{FF2B5EF4-FFF2-40B4-BE49-F238E27FC236}">
                  <a16:creationId xmlns:a16="http://schemas.microsoft.com/office/drawing/2014/main" xmlns="" id="{CEE6A6FF-4B81-47C5-BEF3-93A5D2FE8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3676" y="4560888"/>
              <a:ext cx="849313" cy="163513"/>
            </a:xfrm>
            <a:custGeom>
              <a:avLst/>
              <a:gdLst>
                <a:gd name="T0" fmla="*/ 51 w 1071"/>
                <a:gd name="T1" fmla="*/ 0 h 206"/>
                <a:gd name="T2" fmla="*/ 1020 w 1071"/>
                <a:gd name="T3" fmla="*/ 0 h 206"/>
                <a:gd name="T4" fmla="*/ 1040 w 1071"/>
                <a:gd name="T5" fmla="*/ 5 h 206"/>
                <a:gd name="T6" fmla="*/ 1055 w 1071"/>
                <a:gd name="T7" fmla="*/ 16 h 206"/>
                <a:gd name="T8" fmla="*/ 1067 w 1071"/>
                <a:gd name="T9" fmla="*/ 31 h 206"/>
                <a:gd name="T10" fmla="*/ 1071 w 1071"/>
                <a:gd name="T11" fmla="*/ 51 h 206"/>
                <a:gd name="T12" fmla="*/ 1071 w 1071"/>
                <a:gd name="T13" fmla="*/ 156 h 206"/>
                <a:gd name="T14" fmla="*/ 1067 w 1071"/>
                <a:gd name="T15" fmla="*/ 175 h 206"/>
                <a:gd name="T16" fmla="*/ 1055 w 1071"/>
                <a:gd name="T17" fmla="*/ 192 h 206"/>
                <a:gd name="T18" fmla="*/ 1040 w 1071"/>
                <a:gd name="T19" fmla="*/ 204 h 206"/>
                <a:gd name="T20" fmla="*/ 1020 w 1071"/>
                <a:gd name="T21" fmla="*/ 206 h 206"/>
                <a:gd name="T22" fmla="*/ 51 w 1071"/>
                <a:gd name="T23" fmla="*/ 206 h 206"/>
                <a:gd name="T24" fmla="*/ 31 w 1071"/>
                <a:gd name="T25" fmla="*/ 204 h 206"/>
                <a:gd name="T26" fmla="*/ 16 w 1071"/>
                <a:gd name="T27" fmla="*/ 192 h 206"/>
                <a:gd name="T28" fmla="*/ 4 w 1071"/>
                <a:gd name="T29" fmla="*/ 175 h 206"/>
                <a:gd name="T30" fmla="*/ 0 w 1071"/>
                <a:gd name="T31" fmla="*/ 156 h 206"/>
                <a:gd name="T32" fmla="*/ 0 w 1071"/>
                <a:gd name="T33" fmla="*/ 51 h 206"/>
                <a:gd name="T34" fmla="*/ 4 w 1071"/>
                <a:gd name="T35" fmla="*/ 31 h 206"/>
                <a:gd name="T36" fmla="*/ 16 w 1071"/>
                <a:gd name="T37" fmla="*/ 16 h 206"/>
                <a:gd name="T38" fmla="*/ 31 w 1071"/>
                <a:gd name="T39" fmla="*/ 5 h 206"/>
                <a:gd name="T40" fmla="*/ 51 w 1071"/>
                <a:gd name="T41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1" h="206">
                  <a:moveTo>
                    <a:pt x="51" y="0"/>
                  </a:moveTo>
                  <a:lnTo>
                    <a:pt x="1020" y="0"/>
                  </a:lnTo>
                  <a:lnTo>
                    <a:pt x="1040" y="5"/>
                  </a:lnTo>
                  <a:lnTo>
                    <a:pt x="1055" y="16"/>
                  </a:lnTo>
                  <a:lnTo>
                    <a:pt x="1067" y="31"/>
                  </a:lnTo>
                  <a:lnTo>
                    <a:pt x="1071" y="51"/>
                  </a:lnTo>
                  <a:lnTo>
                    <a:pt x="1071" y="156"/>
                  </a:lnTo>
                  <a:lnTo>
                    <a:pt x="1067" y="175"/>
                  </a:lnTo>
                  <a:lnTo>
                    <a:pt x="1055" y="192"/>
                  </a:lnTo>
                  <a:lnTo>
                    <a:pt x="1040" y="204"/>
                  </a:lnTo>
                  <a:lnTo>
                    <a:pt x="1020" y="206"/>
                  </a:lnTo>
                  <a:lnTo>
                    <a:pt x="51" y="206"/>
                  </a:lnTo>
                  <a:lnTo>
                    <a:pt x="31" y="204"/>
                  </a:lnTo>
                  <a:lnTo>
                    <a:pt x="16" y="192"/>
                  </a:lnTo>
                  <a:lnTo>
                    <a:pt x="4" y="175"/>
                  </a:lnTo>
                  <a:lnTo>
                    <a:pt x="0" y="156"/>
                  </a:lnTo>
                  <a:lnTo>
                    <a:pt x="0" y="51"/>
                  </a:lnTo>
                  <a:lnTo>
                    <a:pt x="4" y="31"/>
                  </a:lnTo>
                  <a:lnTo>
                    <a:pt x="16" y="16"/>
                  </a:lnTo>
                  <a:lnTo>
                    <a:pt x="31" y="5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67">
              <a:extLst>
                <a:ext uri="{FF2B5EF4-FFF2-40B4-BE49-F238E27FC236}">
                  <a16:creationId xmlns:a16="http://schemas.microsoft.com/office/drawing/2014/main" xmlns="" id="{E36E3EDF-2C42-478F-BFC9-4311C150C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9576" y="4459288"/>
              <a:ext cx="482600" cy="365125"/>
            </a:xfrm>
            <a:custGeom>
              <a:avLst/>
              <a:gdLst>
                <a:gd name="T0" fmla="*/ 512 w 609"/>
                <a:gd name="T1" fmla="*/ 0 h 460"/>
                <a:gd name="T2" fmla="*/ 528 w 609"/>
                <a:gd name="T3" fmla="*/ 6 h 460"/>
                <a:gd name="T4" fmla="*/ 543 w 609"/>
                <a:gd name="T5" fmla="*/ 17 h 460"/>
                <a:gd name="T6" fmla="*/ 593 w 609"/>
                <a:gd name="T7" fmla="*/ 68 h 460"/>
                <a:gd name="T8" fmla="*/ 605 w 609"/>
                <a:gd name="T9" fmla="*/ 82 h 460"/>
                <a:gd name="T10" fmla="*/ 609 w 609"/>
                <a:gd name="T11" fmla="*/ 99 h 460"/>
                <a:gd name="T12" fmla="*/ 609 w 609"/>
                <a:gd name="T13" fmla="*/ 116 h 460"/>
                <a:gd name="T14" fmla="*/ 605 w 609"/>
                <a:gd name="T15" fmla="*/ 133 h 460"/>
                <a:gd name="T16" fmla="*/ 593 w 609"/>
                <a:gd name="T17" fmla="*/ 147 h 460"/>
                <a:gd name="T18" fmla="*/ 295 w 609"/>
                <a:gd name="T19" fmla="*/ 445 h 460"/>
                <a:gd name="T20" fmla="*/ 281 w 609"/>
                <a:gd name="T21" fmla="*/ 456 h 460"/>
                <a:gd name="T22" fmla="*/ 264 w 609"/>
                <a:gd name="T23" fmla="*/ 460 h 460"/>
                <a:gd name="T24" fmla="*/ 247 w 609"/>
                <a:gd name="T25" fmla="*/ 460 h 460"/>
                <a:gd name="T26" fmla="*/ 230 w 609"/>
                <a:gd name="T27" fmla="*/ 456 h 460"/>
                <a:gd name="T28" fmla="*/ 216 w 609"/>
                <a:gd name="T29" fmla="*/ 445 h 460"/>
                <a:gd name="T30" fmla="*/ 16 w 609"/>
                <a:gd name="T31" fmla="*/ 246 h 460"/>
                <a:gd name="T32" fmla="*/ 6 w 609"/>
                <a:gd name="T33" fmla="*/ 232 h 460"/>
                <a:gd name="T34" fmla="*/ 0 w 609"/>
                <a:gd name="T35" fmla="*/ 215 h 460"/>
                <a:gd name="T36" fmla="*/ 0 w 609"/>
                <a:gd name="T37" fmla="*/ 198 h 460"/>
                <a:gd name="T38" fmla="*/ 6 w 609"/>
                <a:gd name="T39" fmla="*/ 181 h 460"/>
                <a:gd name="T40" fmla="*/ 16 w 609"/>
                <a:gd name="T41" fmla="*/ 167 h 460"/>
                <a:gd name="T42" fmla="*/ 68 w 609"/>
                <a:gd name="T43" fmla="*/ 116 h 460"/>
                <a:gd name="T44" fmla="*/ 82 w 609"/>
                <a:gd name="T45" fmla="*/ 105 h 460"/>
                <a:gd name="T46" fmla="*/ 99 w 609"/>
                <a:gd name="T47" fmla="*/ 101 h 460"/>
                <a:gd name="T48" fmla="*/ 116 w 609"/>
                <a:gd name="T49" fmla="*/ 101 h 460"/>
                <a:gd name="T50" fmla="*/ 132 w 609"/>
                <a:gd name="T51" fmla="*/ 105 h 460"/>
                <a:gd name="T52" fmla="*/ 147 w 609"/>
                <a:gd name="T53" fmla="*/ 116 h 460"/>
                <a:gd name="T54" fmla="*/ 216 w 609"/>
                <a:gd name="T55" fmla="*/ 185 h 460"/>
                <a:gd name="T56" fmla="*/ 230 w 609"/>
                <a:gd name="T57" fmla="*/ 195 h 460"/>
                <a:gd name="T58" fmla="*/ 247 w 609"/>
                <a:gd name="T59" fmla="*/ 201 h 460"/>
                <a:gd name="T60" fmla="*/ 264 w 609"/>
                <a:gd name="T61" fmla="*/ 201 h 460"/>
                <a:gd name="T62" fmla="*/ 281 w 609"/>
                <a:gd name="T63" fmla="*/ 195 h 460"/>
                <a:gd name="T64" fmla="*/ 295 w 609"/>
                <a:gd name="T65" fmla="*/ 185 h 460"/>
                <a:gd name="T66" fmla="*/ 463 w 609"/>
                <a:gd name="T67" fmla="*/ 17 h 460"/>
                <a:gd name="T68" fmla="*/ 478 w 609"/>
                <a:gd name="T69" fmla="*/ 6 h 460"/>
                <a:gd name="T70" fmla="*/ 495 w 609"/>
                <a:gd name="T71" fmla="*/ 0 h 460"/>
                <a:gd name="T72" fmla="*/ 512 w 609"/>
                <a:gd name="T73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9" h="460">
                  <a:moveTo>
                    <a:pt x="512" y="0"/>
                  </a:moveTo>
                  <a:lnTo>
                    <a:pt x="528" y="6"/>
                  </a:lnTo>
                  <a:lnTo>
                    <a:pt x="543" y="17"/>
                  </a:lnTo>
                  <a:lnTo>
                    <a:pt x="593" y="68"/>
                  </a:lnTo>
                  <a:lnTo>
                    <a:pt x="605" y="82"/>
                  </a:lnTo>
                  <a:lnTo>
                    <a:pt x="609" y="99"/>
                  </a:lnTo>
                  <a:lnTo>
                    <a:pt x="609" y="116"/>
                  </a:lnTo>
                  <a:lnTo>
                    <a:pt x="605" y="133"/>
                  </a:lnTo>
                  <a:lnTo>
                    <a:pt x="593" y="147"/>
                  </a:lnTo>
                  <a:lnTo>
                    <a:pt x="295" y="445"/>
                  </a:lnTo>
                  <a:lnTo>
                    <a:pt x="281" y="456"/>
                  </a:lnTo>
                  <a:lnTo>
                    <a:pt x="264" y="460"/>
                  </a:lnTo>
                  <a:lnTo>
                    <a:pt x="247" y="460"/>
                  </a:lnTo>
                  <a:lnTo>
                    <a:pt x="230" y="456"/>
                  </a:lnTo>
                  <a:lnTo>
                    <a:pt x="216" y="445"/>
                  </a:lnTo>
                  <a:lnTo>
                    <a:pt x="16" y="246"/>
                  </a:lnTo>
                  <a:lnTo>
                    <a:pt x="6" y="232"/>
                  </a:lnTo>
                  <a:lnTo>
                    <a:pt x="0" y="215"/>
                  </a:lnTo>
                  <a:lnTo>
                    <a:pt x="0" y="198"/>
                  </a:lnTo>
                  <a:lnTo>
                    <a:pt x="6" y="181"/>
                  </a:lnTo>
                  <a:lnTo>
                    <a:pt x="16" y="167"/>
                  </a:lnTo>
                  <a:lnTo>
                    <a:pt x="68" y="116"/>
                  </a:lnTo>
                  <a:lnTo>
                    <a:pt x="82" y="105"/>
                  </a:lnTo>
                  <a:lnTo>
                    <a:pt x="99" y="101"/>
                  </a:lnTo>
                  <a:lnTo>
                    <a:pt x="116" y="101"/>
                  </a:lnTo>
                  <a:lnTo>
                    <a:pt x="132" y="105"/>
                  </a:lnTo>
                  <a:lnTo>
                    <a:pt x="147" y="116"/>
                  </a:lnTo>
                  <a:lnTo>
                    <a:pt x="216" y="185"/>
                  </a:lnTo>
                  <a:lnTo>
                    <a:pt x="230" y="195"/>
                  </a:lnTo>
                  <a:lnTo>
                    <a:pt x="247" y="201"/>
                  </a:lnTo>
                  <a:lnTo>
                    <a:pt x="264" y="201"/>
                  </a:lnTo>
                  <a:lnTo>
                    <a:pt x="281" y="195"/>
                  </a:lnTo>
                  <a:lnTo>
                    <a:pt x="295" y="185"/>
                  </a:lnTo>
                  <a:lnTo>
                    <a:pt x="463" y="17"/>
                  </a:lnTo>
                  <a:lnTo>
                    <a:pt x="478" y="6"/>
                  </a:lnTo>
                  <a:lnTo>
                    <a:pt x="495" y="0"/>
                  </a:lnTo>
                  <a:lnTo>
                    <a:pt x="5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D61D1508-D6F3-4A5E-997D-EEE0E045172D}"/>
              </a:ext>
            </a:extLst>
          </p:cNvPr>
          <p:cNvGrpSpPr/>
          <p:nvPr/>
        </p:nvGrpSpPr>
        <p:grpSpPr>
          <a:xfrm>
            <a:off x="5131734" y="2218618"/>
            <a:ext cx="342974" cy="398606"/>
            <a:chOff x="5738689" y="3694554"/>
            <a:chExt cx="459251" cy="454787"/>
          </a:xfrm>
          <a:solidFill>
            <a:schemeClr val="bg1"/>
          </a:solidFill>
        </p:grpSpPr>
        <p:sp>
          <p:nvSpPr>
            <p:cNvPr id="25" name="Freeform 125">
              <a:extLst>
                <a:ext uri="{FF2B5EF4-FFF2-40B4-BE49-F238E27FC236}">
                  <a16:creationId xmlns:a16="http://schemas.microsoft.com/office/drawing/2014/main" xmlns="" id="{4BAF9EE4-EB52-47F2-90C2-B6685B7C37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38689" y="3694554"/>
              <a:ext cx="272095" cy="272009"/>
            </a:xfrm>
            <a:custGeom>
              <a:avLst/>
              <a:gdLst>
                <a:gd name="T0" fmla="*/ 993 w 2268"/>
                <a:gd name="T1" fmla="*/ 749 h 2273"/>
                <a:gd name="T2" fmla="*/ 836 w 2268"/>
                <a:gd name="T3" fmla="*/ 858 h 2273"/>
                <a:gd name="T4" fmla="*/ 746 w 2268"/>
                <a:gd name="T5" fmla="*/ 1028 h 2273"/>
                <a:gd name="T6" fmla="*/ 746 w 2268"/>
                <a:gd name="T7" fmla="*/ 1227 h 2273"/>
                <a:gd name="T8" fmla="*/ 836 w 2268"/>
                <a:gd name="T9" fmla="*/ 1396 h 2273"/>
                <a:gd name="T10" fmla="*/ 993 w 2268"/>
                <a:gd name="T11" fmla="*/ 1506 h 2273"/>
                <a:gd name="T12" fmla="*/ 1190 w 2268"/>
                <a:gd name="T13" fmla="*/ 1530 h 2273"/>
                <a:gd name="T14" fmla="*/ 1370 w 2268"/>
                <a:gd name="T15" fmla="*/ 1460 h 2273"/>
                <a:gd name="T16" fmla="*/ 1496 w 2268"/>
                <a:gd name="T17" fmla="*/ 1318 h 2273"/>
                <a:gd name="T18" fmla="*/ 1544 w 2268"/>
                <a:gd name="T19" fmla="*/ 1128 h 2273"/>
                <a:gd name="T20" fmla="*/ 1496 w 2268"/>
                <a:gd name="T21" fmla="*/ 937 h 2273"/>
                <a:gd name="T22" fmla="*/ 1370 w 2268"/>
                <a:gd name="T23" fmla="*/ 794 h 2273"/>
                <a:gd name="T24" fmla="*/ 1190 w 2268"/>
                <a:gd name="T25" fmla="*/ 725 h 2273"/>
                <a:gd name="T26" fmla="*/ 1286 w 2268"/>
                <a:gd name="T27" fmla="*/ 4 h 2273"/>
                <a:gd name="T28" fmla="*/ 1358 w 2268"/>
                <a:gd name="T29" fmla="*/ 68 h 2273"/>
                <a:gd name="T30" fmla="*/ 1496 w 2268"/>
                <a:gd name="T31" fmla="*/ 274 h 2273"/>
                <a:gd name="T32" fmla="*/ 1734 w 2268"/>
                <a:gd name="T33" fmla="*/ 229 h 2273"/>
                <a:gd name="T34" fmla="*/ 1817 w 2268"/>
                <a:gd name="T35" fmla="*/ 226 h 2273"/>
                <a:gd name="T36" fmla="*/ 2042 w 2268"/>
                <a:gd name="T37" fmla="*/ 443 h 2273"/>
                <a:gd name="T38" fmla="*/ 2047 w 2268"/>
                <a:gd name="T39" fmla="*/ 539 h 2273"/>
                <a:gd name="T40" fmla="*/ 2009 w 2268"/>
                <a:gd name="T41" fmla="*/ 814 h 2273"/>
                <a:gd name="T42" fmla="*/ 2224 w 2268"/>
                <a:gd name="T43" fmla="*/ 923 h 2273"/>
                <a:gd name="T44" fmla="*/ 2268 w 2268"/>
                <a:gd name="T45" fmla="*/ 1008 h 2273"/>
                <a:gd name="T46" fmla="*/ 2242 w 2268"/>
                <a:gd name="T47" fmla="*/ 1323 h 2273"/>
                <a:gd name="T48" fmla="*/ 2030 w 2268"/>
                <a:gd name="T49" fmla="*/ 1374 h 2273"/>
                <a:gd name="T50" fmla="*/ 2035 w 2268"/>
                <a:gd name="T51" fmla="*/ 1711 h 2273"/>
                <a:gd name="T52" fmla="*/ 2056 w 2268"/>
                <a:gd name="T53" fmla="*/ 1793 h 2273"/>
                <a:gd name="T54" fmla="*/ 1853 w 2268"/>
                <a:gd name="T55" fmla="*/ 2023 h 2273"/>
                <a:gd name="T56" fmla="*/ 1761 w 2268"/>
                <a:gd name="T57" fmla="*/ 2052 h 2273"/>
                <a:gd name="T58" fmla="*/ 1522 w 2268"/>
                <a:gd name="T59" fmla="*/ 1970 h 2273"/>
                <a:gd name="T60" fmla="*/ 1349 w 2268"/>
                <a:gd name="T61" fmla="*/ 2205 h 2273"/>
                <a:gd name="T62" fmla="*/ 1277 w 2268"/>
                <a:gd name="T63" fmla="*/ 2269 h 2273"/>
                <a:gd name="T64" fmla="*/ 958 w 2268"/>
                <a:gd name="T65" fmla="*/ 2260 h 2273"/>
                <a:gd name="T66" fmla="*/ 904 w 2268"/>
                <a:gd name="T67" fmla="*/ 2181 h 2273"/>
                <a:gd name="T68" fmla="*/ 679 w 2268"/>
                <a:gd name="T69" fmla="*/ 1931 h 2273"/>
                <a:gd name="T70" fmla="*/ 493 w 2268"/>
                <a:gd name="T71" fmla="*/ 2053 h 2273"/>
                <a:gd name="T72" fmla="*/ 415 w 2268"/>
                <a:gd name="T73" fmla="*/ 2023 h 2273"/>
                <a:gd name="T74" fmla="*/ 212 w 2268"/>
                <a:gd name="T75" fmla="*/ 1782 h 2273"/>
                <a:gd name="T76" fmla="*/ 334 w 2268"/>
                <a:gd name="T77" fmla="*/ 1583 h 2273"/>
                <a:gd name="T78" fmla="*/ 92 w 2268"/>
                <a:gd name="T79" fmla="*/ 1367 h 2273"/>
                <a:gd name="T80" fmla="*/ 12 w 2268"/>
                <a:gd name="T81" fmla="*/ 1313 h 2273"/>
                <a:gd name="T82" fmla="*/ 3 w 2268"/>
                <a:gd name="T83" fmla="*/ 993 h 2273"/>
                <a:gd name="T84" fmla="*/ 67 w 2268"/>
                <a:gd name="T85" fmla="*/ 921 h 2273"/>
                <a:gd name="T86" fmla="*/ 293 w 2268"/>
                <a:gd name="T87" fmla="*/ 751 h 2273"/>
                <a:gd name="T88" fmla="*/ 215 w 2268"/>
                <a:gd name="T89" fmla="*/ 522 h 2273"/>
                <a:gd name="T90" fmla="*/ 227 w 2268"/>
                <a:gd name="T91" fmla="*/ 441 h 2273"/>
                <a:gd name="T92" fmla="*/ 458 w 2268"/>
                <a:gd name="T93" fmla="*/ 224 h 2273"/>
                <a:gd name="T94" fmla="*/ 553 w 2268"/>
                <a:gd name="T95" fmla="*/ 242 h 2273"/>
                <a:gd name="T96" fmla="*/ 836 w 2268"/>
                <a:gd name="T97" fmla="*/ 252 h 2273"/>
                <a:gd name="T98" fmla="*/ 931 w 2268"/>
                <a:gd name="T99" fmla="*/ 46 h 2273"/>
                <a:gd name="T100" fmla="*/ 1016 w 2268"/>
                <a:gd name="T101" fmla="*/ 0 h 2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68" h="2273">
                  <a:moveTo>
                    <a:pt x="1139" y="721"/>
                  </a:moveTo>
                  <a:lnTo>
                    <a:pt x="1088" y="725"/>
                  </a:lnTo>
                  <a:lnTo>
                    <a:pt x="1039" y="734"/>
                  </a:lnTo>
                  <a:lnTo>
                    <a:pt x="993" y="749"/>
                  </a:lnTo>
                  <a:lnTo>
                    <a:pt x="949" y="769"/>
                  </a:lnTo>
                  <a:lnTo>
                    <a:pt x="908" y="794"/>
                  </a:lnTo>
                  <a:lnTo>
                    <a:pt x="870" y="825"/>
                  </a:lnTo>
                  <a:lnTo>
                    <a:pt x="836" y="858"/>
                  </a:lnTo>
                  <a:lnTo>
                    <a:pt x="806" y="895"/>
                  </a:lnTo>
                  <a:lnTo>
                    <a:pt x="782" y="937"/>
                  </a:lnTo>
                  <a:lnTo>
                    <a:pt x="761" y="981"/>
                  </a:lnTo>
                  <a:lnTo>
                    <a:pt x="746" y="1028"/>
                  </a:lnTo>
                  <a:lnTo>
                    <a:pt x="737" y="1077"/>
                  </a:lnTo>
                  <a:lnTo>
                    <a:pt x="734" y="1128"/>
                  </a:lnTo>
                  <a:lnTo>
                    <a:pt x="737" y="1178"/>
                  </a:lnTo>
                  <a:lnTo>
                    <a:pt x="746" y="1227"/>
                  </a:lnTo>
                  <a:lnTo>
                    <a:pt x="761" y="1274"/>
                  </a:lnTo>
                  <a:lnTo>
                    <a:pt x="782" y="1318"/>
                  </a:lnTo>
                  <a:lnTo>
                    <a:pt x="806" y="1359"/>
                  </a:lnTo>
                  <a:lnTo>
                    <a:pt x="836" y="1396"/>
                  </a:lnTo>
                  <a:lnTo>
                    <a:pt x="870" y="1431"/>
                  </a:lnTo>
                  <a:lnTo>
                    <a:pt x="908" y="1460"/>
                  </a:lnTo>
                  <a:lnTo>
                    <a:pt x="949" y="1486"/>
                  </a:lnTo>
                  <a:lnTo>
                    <a:pt x="993" y="1506"/>
                  </a:lnTo>
                  <a:lnTo>
                    <a:pt x="1039" y="1521"/>
                  </a:lnTo>
                  <a:lnTo>
                    <a:pt x="1088" y="1530"/>
                  </a:lnTo>
                  <a:lnTo>
                    <a:pt x="1139" y="1533"/>
                  </a:lnTo>
                  <a:lnTo>
                    <a:pt x="1190" y="1530"/>
                  </a:lnTo>
                  <a:lnTo>
                    <a:pt x="1239" y="1521"/>
                  </a:lnTo>
                  <a:lnTo>
                    <a:pt x="1285" y="1506"/>
                  </a:lnTo>
                  <a:lnTo>
                    <a:pt x="1329" y="1486"/>
                  </a:lnTo>
                  <a:lnTo>
                    <a:pt x="1370" y="1460"/>
                  </a:lnTo>
                  <a:lnTo>
                    <a:pt x="1408" y="1431"/>
                  </a:lnTo>
                  <a:lnTo>
                    <a:pt x="1442" y="1396"/>
                  </a:lnTo>
                  <a:lnTo>
                    <a:pt x="1472" y="1359"/>
                  </a:lnTo>
                  <a:lnTo>
                    <a:pt x="1496" y="1318"/>
                  </a:lnTo>
                  <a:lnTo>
                    <a:pt x="1517" y="1274"/>
                  </a:lnTo>
                  <a:lnTo>
                    <a:pt x="1532" y="1227"/>
                  </a:lnTo>
                  <a:lnTo>
                    <a:pt x="1542" y="1178"/>
                  </a:lnTo>
                  <a:lnTo>
                    <a:pt x="1544" y="1128"/>
                  </a:lnTo>
                  <a:lnTo>
                    <a:pt x="1542" y="1077"/>
                  </a:lnTo>
                  <a:lnTo>
                    <a:pt x="1532" y="1028"/>
                  </a:lnTo>
                  <a:lnTo>
                    <a:pt x="1517" y="981"/>
                  </a:lnTo>
                  <a:lnTo>
                    <a:pt x="1496" y="937"/>
                  </a:lnTo>
                  <a:lnTo>
                    <a:pt x="1472" y="895"/>
                  </a:lnTo>
                  <a:lnTo>
                    <a:pt x="1442" y="858"/>
                  </a:lnTo>
                  <a:lnTo>
                    <a:pt x="1408" y="825"/>
                  </a:lnTo>
                  <a:lnTo>
                    <a:pt x="1370" y="794"/>
                  </a:lnTo>
                  <a:lnTo>
                    <a:pt x="1329" y="769"/>
                  </a:lnTo>
                  <a:lnTo>
                    <a:pt x="1285" y="749"/>
                  </a:lnTo>
                  <a:lnTo>
                    <a:pt x="1239" y="734"/>
                  </a:lnTo>
                  <a:lnTo>
                    <a:pt x="1190" y="725"/>
                  </a:lnTo>
                  <a:lnTo>
                    <a:pt x="1139" y="721"/>
                  </a:lnTo>
                  <a:close/>
                  <a:moveTo>
                    <a:pt x="1016" y="0"/>
                  </a:moveTo>
                  <a:lnTo>
                    <a:pt x="1261" y="0"/>
                  </a:lnTo>
                  <a:lnTo>
                    <a:pt x="1286" y="4"/>
                  </a:lnTo>
                  <a:lnTo>
                    <a:pt x="1310" y="12"/>
                  </a:lnTo>
                  <a:lnTo>
                    <a:pt x="1331" y="27"/>
                  </a:lnTo>
                  <a:lnTo>
                    <a:pt x="1347" y="46"/>
                  </a:lnTo>
                  <a:lnTo>
                    <a:pt x="1358" y="68"/>
                  </a:lnTo>
                  <a:lnTo>
                    <a:pt x="1364" y="92"/>
                  </a:lnTo>
                  <a:lnTo>
                    <a:pt x="1380" y="234"/>
                  </a:lnTo>
                  <a:lnTo>
                    <a:pt x="1440" y="252"/>
                  </a:lnTo>
                  <a:lnTo>
                    <a:pt x="1496" y="274"/>
                  </a:lnTo>
                  <a:lnTo>
                    <a:pt x="1552" y="299"/>
                  </a:lnTo>
                  <a:lnTo>
                    <a:pt x="1607" y="328"/>
                  </a:lnTo>
                  <a:lnTo>
                    <a:pt x="1716" y="242"/>
                  </a:lnTo>
                  <a:lnTo>
                    <a:pt x="1734" y="229"/>
                  </a:lnTo>
                  <a:lnTo>
                    <a:pt x="1754" y="222"/>
                  </a:lnTo>
                  <a:lnTo>
                    <a:pt x="1775" y="219"/>
                  </a:lnTo>
                  <a:lnTo>
                    <a:pt x="1796" y="220"/>
                  </a:lnTo>
                  <a:lnTo>
                    <a:pt x="1817" y="226"/>
                  </a:lnTo>
                  <a:lnTo>
                    <a:pt x="1836" y="235"/>
                  </a:lnTo>
                  <a:lnTo>
                    <a:pt x="1853" y="249"/>
                  </a:lnTo>
                  <a:lnTo>
                    <a:pt x="2025" y="422"/>
                  </a:lnTo>
                  <a:lnTo>
                    <a:pt x="2042" y="443"/>
                  </a:lnTo>
                  <a:lnTo>
                    <a:pt x="2052" y="467"/>
                  </a:lnTo>
                  <a:lnTo>
                    <a:pt x="2056" y="491"/>
                  </a:lnTo>
                  <a:lnTo>
                    <a:pt x="2054" y="515"/>
                  </a:lnTo>
                  <a:lnTo>
                    <a:pt x="2047" y="539"/>
                  </a:lnTo>
                  <a:lnTo>
                    <a:pt x="2033" y="561"/>
                  </a:lnTo>
                  <a:lnTo>
                    <a:pt x="1945" y="673"/>
                  </a:lnTo>
                  <a:lnTo>
                    <a:pt x="1980" y="742"/>
                  </a:lnTo>
                  <a:lnTo>
                    <a:pt x="2009" y="814"/>
                  </a:lnTo>
                  <a:lnTo>
                    <a:pt x="2032" y="888"/>
                  </a:lnTo>
                  <a:lnTo>
                    <a:pt x="2176" y="905"/>
                  </a:lnTo>
                  <a:lnTo>
                    <a:pt x="2202" y="911"/>
                  </a:lnTo>
                  <a:lnTo>
                    <a:pt x="2224" y="923"/>
                  </a:lnTo>
                  <a:lnTo>
                    <a:pt x="2242" y="940"/>
                  </a:lnTo>
                  <a:lnTo>
                    <a:pt x="2256" y="959"/>
                  </a:lnTo>
                  <a:lnTo>
                    <a:pt x="2265" y="983"/>
                  </a:lnTo>
                  <a:lnTo>
                    <a:pt x="2268" y="1008"/>
                  </a:lnTo>
                  <a:lnTo>
                    <a:pt x="2268" y="1253"/>
                  </a:lnTo>
                  <a:lnTo>
                    <a:pt x="2265" y="1279"/>
                  </a:lnTo>
                  <a:lnTo>
                    <a:pt x="2256" y="1302"/>
                  </a:lnTo>
                  <a:lnTo>
                    <a:pt x="2242" y="1323"/>
                  </a:lnTo>
                  <a:lnTo>
                    <a:pt x="2224" y="1339"/>
                  </a:lnTo>
                  <a:lnTo>
                    <a:pt x="2202" y="1351"/>
                  </a:lnTo>
                  <a:lnTo>
                    <a:pt x="2176" y="1357"/>
                  </a:lnTo>
                  <a:lnTo>
                    <a:pt x="2030" y="1374"/>
                  </a:lnTo>
                  <a:lnTo>
                    <a:pt x="2006" y="1449"/>
                  </a:lnTo>
                  <a:lnTo>
                    <a:pt x="1975" y="1521"/>
                  </a:lnTo>
                  <a:lnTo>
                    <a:pt x="1940" y="1590"/>
                  </a:lnTo>
                  <a:lnTo>
                    <a:pt x="2035" y="1711"/>
                  </a:lnTo>
                  <a:lnTo>
                    <a:pt x="2046" y="1730"/>
                  </a:lnTo>
                  <a:lnTo>
                    <a:pt x="2053" y="1751"/>
                  </a:lnTo>
                  <a:lnTo>
                    <a:pt x="2057" y="1772"/>
                  </a:lnTo>
                  <a:lnTo>
                    <a:pt x="2056" y="1793"/>
                  </a:lnTo>
                  <a:lnTo>
                    <a:pt x="2050" y="1814"/>
                  </a:lnTo>
                  <a:lnTo>
                    <a:pt x="2040" y="1832"/>
                  </a:lnTo>
                  <a:lnTo>
                    <a:pt x="2027" y="1850"/>
                  </a:lnTo>
                  <a:lnTo>
                    <a:pt x="1853" y="2023"/>
                  </a:lnTo>
                  <a:lnTo>
                    <a:pt x="1833" y="2039"/>
                  </a:lnTo>
                  <a:lnTo>
                    <a:pt x="1810" y="2050"/>
                  </a:lnTo>
                  <a:lnTo>
                    <a:pt x="1785" y="2053"/>
                  </a:lnTo>
                  <a:lnTo>
                    <a:pt x="1761" y="2052"/>
                  </a:lnTo>
                  <a:lnTo>
                    <a:pt x="1738" y="2045"/>
                  </a:lnTo>
                  <a:lnTo>
                    <a:pt x="1716" y="2031"/>
                  </a:lnTo>
                  <a:lnTo>
                    <a:pt x="1593" y="1934"/>
                  </a:lnTo>
                  <a:lnTo>
                    <a:pt x="1522" y="1970"/>
                  </a:lnTo>
                  <a:lnTo>
                    <a:pt x="1449" y="2001"/>
                  </a:lnTo>
                  <a:lnTo>
                    <a:pt x="1372" y="2024"/>
                  </a:lnTo>
                  <a:lnTo>
                    <a:pt x="1355" y="2181"/>
                  </a:lnTo>
                  <a:lnTo>
                    <a:pt x="1349" y="2205"/>
                  </a:lnTo>
                  <a:lnTo>
                    <a:pt x="1337" y="2227"/>
                  </a:lnTo>
                  <a:lnTo>
                    <a:pt x="1320" y="2246"/>
                  </a:lnTo>
                  <a:lnTo>
                    <a:pt x="1300" y="2260"/>
                  </a:lnTo>
                  <a:lnTo>
                    <a:pt x="1277" y="2269"/>
                  </a:lnTo>
                  <a:lnTo>
                    <a:pt x="1252" y="2273"/>
                  </a:lnTo>
                  <a:lnTo>
                    <a:pt x="1007" y="2273"/>
                  </a:lnTo>
                  <a:lnTo>
                    <a:pt x="981" y="2269"/>
                  </a:lnTo>
                  <a:lnTo>
                    <a:pt x="958" y="2260"/>
                  </a:lnTo>
                  <a:lnTo>
                    <a:pt x="937" y="2246"/>
                  </a:lnTo>
                  <a:lnTo>
                    <a:pt x="921" y="2227"/>
                  </a:lnTo>
                  <a:lnTo>
                    <a:pt x="909" y="2205"/>
                  </a:lnTo>
                  <a:lnTo>
                    <a:pt x="904" y="2181"/>
                  </a:lnTo>
                  <a:lnTo>
                    <a:pt x="885" y="2018"/>
                  </a:lnTo>
                  <a:lnTo>
                    <a:pt x="814" y="1995"/>
                  </a:lnTo>
                  <a:lnTo>
                    <a:pt x="745" y="1966"/>
                  </a:lnTo>
                  <a:lnTo>
                    <a:pt x="679" y="1931"/>
                  </a:lnTo>
                  <a:lnTo>
                    <a:pt x="553" y="2031"/>
                  </a:lnTo>
                  <a:lnTo>
                    <a:pt x="535" y="2043"/>
                  </a:lnTo>
                  <a:lnTo>
                    <a:pt x="514" y="2050"/>
                  </a:lnTo>
                  <a:lnTo>
                    <a:pt x="493" y="2053"/>
                  </a:lnTo>
                  <a:lnTo>
                    <a:pt x="472" y="2052"/>
                  </a:lnTo>
                  <a:lnTo>
                    <a:pt x="451" y="2046"/>
                  </a:lnTo>
                  <a:lnTo>
                    <a:pt x="433" y="2037"/>
                  </a:lnTo>
                  <a:lnTo>
                    <a:pt x="415" y="2023"/>
                  </a:lnTo>
                  <a:lnTo>
                    <a:pt x="241" y="1850"/>
                  </a:lnTo>
                  <a:lnTo>
                    <a:pt x="226" y="1829"/>
                  </a:lnTo>
                  <a:lnTo>
                    <a:pt x="216" y="1807"/>
                  </a:lnTo>
                  <a:lnTo>
                    <a:pt x="212" y="1782"/>
                  </a:lnTo>
                  <a:lnTo>
                    <a:pt x="213" y="1757"/>
                  </a:lnTo>
                  <a:lnTo>
                    <a:pt x="220" y="1733"/>
                  </a:lnTo>
                  <a:lnTo>
                    <a:pt x="234" y="1711"/>
                  </a:lnTo>
                  <a:lnTo>
                    <a:pt x="334" y="1583"/>
                  </a:lnTo>
                  <a:lnTo>
                    <a:pt x="302" y="1521"/>
                  </a:lnTo>
                  <a:lnTo>
                    <a:pt x="274" y="1454"/>
                  </a:lnTo>
                  <a:lnTo>
                    <a:pt x="252" y="1386"/>
                  </a:lnTo>
                  <a:lnTo>
                    <a:pt x="92" y="1367"/>
                  </a:lnTo>
                  <a:lnTo>
                    <a:pt x="67" y="1361"/>
                  </a:lnTo>
                  <a:lnTo>
                    <a:pt x="45" y="1350"/>
                  </a:lnTo>
                  <a:lnTo>
                    <a:pt x="27" y="1334"/>
                  </a:lnTo>
                  <a:lnTo>
                    <a:pt x="12" y="1313"/>
                  </a:lnTo>
                  <a:lnTo>
                    <a:pt x="3" y="1289"/>
                  </a:lnTo>
                  <a:lnTo>
                    <a:pt x="0" y="1264"/>
                  </a:lnTo>
                  <a:lnTo>
                    <a:pt x="0" y="1019"/>
                  </a:lnTo>
                  <a:lnTo>
                    <a:pt x="3" y="993"/>
                  </a:lnTo>
                  <a:lnTo>
                    <a:pt x="12" y="970"/>
                  </a:lnTo>
                  <a:lnTo>
                    <a:pt x="27" y="949"/>
                  </a:lnTo>
                  <a:lnTo>
                    <a:pt x="45" y="933"/>
                  </a:lnTo>
                  <a:lnTo>
                    <a:pt x="67" y="921"/>
                  </a:lnTo>
                  <a:lnTo>
                    <a:pt x="92" y="915"/>
                  </a:lnTo>
                  <a:lnTo>
                    <a:pt x="242" y="898"/>
                  </a:lnTo>
                  <a:lnTo>
                    <a:pt x="266" y="823"/>
                  </a:lnTo>
                  <a:lnTo>
                    <a:pt x="293" y="751"/>
                  </a:lnTo>
                  <a:lnTo>
                    <a:pt x="328" y="682"/>
                  </a:lnTo>
                  <a:lnTo>
                    <a:pt x="234" y="562"/>
                  </a:lnTo>
                  <a:lnTo>
                    <a:pt x="222" y="543"/>
                  </a:lnTo>
                  <a:lnTo>
                    <a:pt x="215" y="522"/>
                  </a:lnTo>
                  <a:lnTo>
                    <a:pt x="211" y="501"/>
                  </a:lnTo>
                  <a:lnTo>
                    <a:pt x="212" y="480"/>
                  </a:lnTo>
                  <a:lnTo>
                    <a:pt x="218" y="460"/>
                  </a:lnTo>
                  <a:lnTo>
                    <a:pt x="227" y="441"/>
                  </a:lnTo>
                  <a:lnTo>
                    <a:pt x="241" y="424"/>
                  </a:lnTo>
                  <a:lnTo>
                    <a:pt x="415" y="249"/>
                  </a:lnTo>
                  <a:lnTo>
                    <a:pt x="435" y="234"/>
                  </a:lnTo>
                  <a:lnTo>
                    <a:pt x="458" y="224"/>
                  </a:lnTo>
                  <a:lnTo>
                    <a:pt x="483" y="220"/>
                  </a:lnTo>
                  <a:lnTo>
                    <a:pt x="507" y="221"/>
                  </a:lnTo>
                  <a:lnTo>
                    <a:pt x="531" y="228"/>
                  </a:lnTo>
                  <a:lnTo>
                    <a:pt x="553" y="242"/>
                  </a:lnTo>
                  <a:lnTo>
                    <a:pt x="666" y="332"/>
                  </a:lnTo>
                  <a:lnTo>
                    <a:pt x="722" y="302"/>
                  </a:lnTo>
                  <a:lnTo>
                    <a:pt x="778" y="275"/>
                  </a:lnTo>
                  <a:lnTo>
                    <a:pt x="836" y="252"/>
                  </a:lnTo>
                  <a:lnTo>
                    <a:pt x="897" y="234"/>
                  </a:lnTo>
                  <a:lnTo>
                    <a:pt x="913" y="92"/>
                  </a:lnTo>
                  <a:lnTo>
                    <a:pt x="920" y="68"/>
                  </a:lnTo>
                  <a:lnTo>
                    <a:pt x="931" y="46"/>
                  </a:lnTo>
                  <a:lnTo>
                    <a:pt x="948" y="27"/>
                  </a:lnTo>
                  <a:lnTo>
                    <a:pt x="967" y="12"/>
                  </a:lnTo>
                  <a:lnTo>
                    <a:pt x="991" y="4"/>
                  </a:lnTo>
                  <a:lnTo>
                    <a:pt x="10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126">
              <a:extLst>
                <a:ext uri="{FF2B5EF4-FFF2-40B4-BE49-F238E27FC236}">
                  <a16:creationId xmlns:a16="http://schemas.microsoft.com/office/drawing/2014/main" xmlns="" id="{DDC1B7A7-A325-442C-9C2A-6D98EAE85E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4073" y="3834156"/>
              <a:ext cx="223867" cy="223796"/>
            </a:xfrm>
            <a:custGeom>
              <a:avLst/>
              <a:gdLst>
                <a:gd name="T0" fmla="*/ 821 w 1864"/>
                <a:gd name="T1" fmla="*/ 615 h 1870"/>
                <a:gd name="T2" fmla="*/ 682 w 1864"/>
                <a:gd name="T3" fmla="*/ 712 h 1870"/>
                <a:gd name="T4" fmla="*/ 609 w 1864"/>
                <a:gd name="T5" fmla="*/ 866 h 1870"/>
                <a:gd name="T6" fmla="*/ 624 w 1864"/>
                <a:gd name="T7" fmla="*/ 1043 h 1870"/>
                <a:gd name="T8" fmla="*/ 721 w 1864"/>
                <a:gd name="T9" fmla="*/ 1181 h 1870"/>
                <a:gd name="T10" fmla="*/ 874 w 1864"/>
                <a:gd name="T11" fmla="*/ 1254 h 1870"/>
                <a:gd name="T12" fmla="*/ 1050 w 1864"/>
                <a:gd name="T13" fmla="*/ 1239 h 1870"/>
                <a:gd name="T14" fmla="*/ 1189 w 1864"/>
                <a:gd name="T15" fmla="*/ 1141 h 1870"/>
                <a:gd name="T16" fmla="*/ 1262 w 1864"/>
                <a:gd name="T17" fmla="*/ 988 h 1870"/>
                <a:gd name="T18" fmla="*/ 1247 w 1864"/>
                <a:gd name="T19" fmla="*/ 812 h 1870"/>
                <a:gd name="T20" fmla="*/ 1149 w 1864"/>
                <a:gd name="T21" fmla="*/ 673 h 1870"/>
                <a:gd name="T22" fmla="*/ 996 w 1864"/>
                <a:gd name="T23" fmla="*/ 601 h 1870"/>
                <a:gd name="T24" fmla="*/ 992 w 1864"/>
                <a:gd name="T25" fmla="*/ 8 h 1870"/>
                <a:gd name="T26" fmla="*/ 1052 w 1864"/>
                <a:gd name="T27" fmla="*/ 83 h 1870"/>
                <a:gd name="T28" fmla="*/ 1262 w 1864"/>
                <a:gd name="T29" fmla="*/ 243 h 1870"/>
                <a:gd name="T30" fmla="*/ 1401 w 1864"/>
                <a:gd name="T31" fmla="*/ 148 h 1870"/>
                <a:gd name="T32" fmla="*/ 1599 w 1864"/>
                <a:gd name="T33" fmla="*/ 281 h 1870"/>
                <a:gd name="T34" fmla="*/ 1635 w 1864"/>
                <a:gd name="T35" fmla="*/ 356 h 1870"/>
                <a:gd name="T36" fmla="*/ 1561 w 1864"/>
                <a:gd name="T37" fmla="*/ 502 h 1870"/>
                <a:gd name="T38" fmla="*/ 1750 w 1864"/>
                <a:gd name="T39" fmla="*/ 674 h 1870"/>
                <a:gd name="T40" fmla="*/ 1833 w 1864"/>
                <a:gd name="T41" fmla="*/ 722 h 1870"/>
                <a:gd name="T42" fmla="*/ 1863 w 1864"/>
                <a:gd name="T43" fmla="*/ 964 h 1870"/>
                <a:gd name="T44" fmla="*/ 1806 w 1864"/>
                <a:gd name="T45" fmla="*/ 1039 h 1870"/>
                <a:gd name="T46" fmla="*/ 1645 w 1864"/>
                <a:gd name="T47" fmla="*/ 1193 h 1870"/>
                <a:gd name="T48" fmla="*/ 1719 w 1864"/>
                <a:gd name="T49" fmla="*/ 1375 h 1870"/>
                <a:gd name="T50" fmla="*/ 1698 w 1864"/>
                <a:gd name="T51" fmla="*/ 1468 h 1870"/>
                <a:gd name="T52" fmla="*/ 1536 w 1864"/>
                <a:gd name="T53" fmla="*/ 1631 h 1870"/>
                <a:gd name="T54" fmla="*/ 1454 w 1864"/>
                <a:gd name="T55" fmla="*/ 1617 h 1870"/>
                <a:gd name="T56" fmla="*/ 1188 w 1864"/>
                <a:gd name="T57" fmla="*/ 1643 h 1870"/>
                <a:gd name="T58" fmla="*/ 1155 w 1864"/>
                <a:gd name="T59" fmla="*/ 1824 h 1870"/>
                <a:gd name="T60" fmla="*/ 921 w 1864"/>
                <a:gd name="T61" fmla="*/ 1870 h 1870"/>
                <a:gd name="T62" fmla="*/ 833 w 1864"/>
                <a:gd name="T63" fmla="*/ 1833 h 1870"/>
                <a:gd name="T64" fmla="*/ 729 w 1864"/>
                <a:gd name="T65" fmla="*/ 1657 h 1870"/>
                <a:gd name="T66" fmla="*/ 510 w 1864"/>
                <a:gd name="T67" fmla="*/ 1710 h 1870"/>
                <a:gd name="T68" fmla="*/ 415 w 1864"/>
                <a:gd name="T69" fmla="*/ 1712 h 1870"/>
                <a:gd name="T70" fmla="*/ 239 w 1864"/>
                <a:gd name="T71" fmla="*/ 1555 h 1870"/>
                <a:gd name="T72" fmla="*/ 235 w 1864"/>
                <a:gd name="T73" fmla="*/ 1473 h 1870"/>
                <a:gd name="T74" fmla="*/ 251 w 1864"/>
                <a:gd name="T75" fmla="*/ 1254 h 1870"/>
                <a:gd name="T76" fmla="*/ 65 w 1864"/>
                <a:gd name="T77" fmla="*/ 1182 h 1870"/>
                <a:gd name="T78" fmla="*/ 14 w 1864"/>
                <a:gd name="T79" fmla="*/ 1102 h 1870"/>
                <a:gd name="T80" fmla="*/ 19 w 1864"/>
                <a:gd name="T81" fmla="*/ 862 h 1870"/>
                <a:gd name="T82" fmla="*/ 188 w 1864"/>
                <a:gd name="T83" fmla="*/ 802 h 1870"/>
                <a:gd name="T84" fmla="*/ 168 w 1864"/>
                <a:gd name="T85" fmla="*/ 539 h 1870"/>
                <a:gd name="T86" fmla="*/ 142 w 1864"/>
                <a:gd name="T87" fmla="*/ 448 h 1870"/>
                <a:gd name="T88" fmla="*/ 290 w 1864"/>
                <a:gd name="T89" fmla="*/ 257 h 1870"/>
                <a:gd name="T90" fmla="*/ 369 w 1864"/>
                <a:gd name="T91" fmla="*/ 237 h 1870"/>
                <a:gd name="T92" fmla="*/ 552 w 1864"/>
                <a:gd name="T93" fmla="*/ 272 h 1870"/>
                <a:gd name="T94" fmla="*/ 683 w 1864"/>
                <a:gd name="T95" fmla="*/ 88 h 1870"/>
                <a:gd name="T96" fmla="*/ 749 w 1864"/>
                <a:gd name="T97" fmla="*/ 20 h 1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64" h="1870">
                  <a:moveTo>
                    <a:pt x="952" y="595"/>
                  </a:moveTo>
                  <a:lnTo>
                    <a:pt x="907" y="596"/>
                  </a:lnTo>
                  <a:lnTo>
                    <a:pt x="863" y="603"/>
                  </a:lnTo>
                  <a:lnTo>
                    <a:pt x="821" y="615"/>
                  </a:lnTo>
                  <a:lnTo>
                    <a:pt x="780" y="633"/>
                  </a:lnTo>
                  <a:lnTo>
                    <a:pt x="744" y="656"/>
                  </a:lnTo>
                  <a:lnTo>
                    <a:pt x="711" y="682"/>
                  </a:lnTo>
                  <a:lnTo>
                    <a:pt x="682" y="712"/>
                  </a:lnTo>
                  <a:lnTo>
                    <a:pt x="656" y="747"/>
                  </a:lnTo>
                  <a:lnTo>
                    <a:pt x="635" y="785"/>
                  </a:lnTo>
                  <a:lnTo>
                    <a:pt x="620" y="824"/>
                  </a:lnTo>
                  <a:lnTo>
                    <a:pt x="609" y="866"/>
                  </a:lnTo>
                  <a:lnTo>
                    <a:pt x="604" y="910"/>
                  </a:lnTo>
                  <a:lnTo>
                    <a:pt x="605" y="955"/>
                  </a:lnTo>
                  <a:lnTo>
                    <a:pt x="611" y="1000"/>
                  </a:lnTo>
                  <a:lnTo>
                    <a:pt x="624" y="1043"/>
                  </a:lnTo>
                  <a:lnTo>
                    <a:pt x="641" y="1082"/>
                  </a:lnTo>
                  <a:lnTo>
                    <a:pt x="664" y="1118"/>
                  </a:lnTo>
                  <a:lnTo>
                    <a:pt x="691" y="1152"/>
                  </a:lnTo>
                  <a:lnTo>
                    <a:pt x="721" y="1181"/>
                  </a:lnTo>
                  <a:lnTo>
                    <a:pt x="755" y="1206"/>
                  </a:lnTo>
                  <a:lnTo>
                    <a:pt x="792" y="1227"/>
                  </a:lnTo>
                  <a:lnTo>
                    <a:pt x="833" y="1244"/>
                  </a:lnTo>
                  <a:lnTo>
                    <a:pt x="874" y="1254"/>
                  </a:lnTo>
                  <a:lnTo>
                    <a:pt x="918" y="1259"/>
                  </a:lnTo>
                  <a:lnTo>
                    <a:pt x="964" y="1259"/>
                  </a:lnTo>
                  <a:lnTo>
                    <a:pt x="1008" y="1252"/>
                  </a:lnTo>
                  <a:lnTo>
                    <a:pt x="1050" y="1239"/>
                  </a:lnTo>
                  <a:lnTo>
                    <a:pt x="1089" y="1222"/>
                  </a:lnTo>
                  <a:lnTo>
                    <a:pt x="1126" y="1199"/>
                  </a:lnTo>
                  <a:lnTo>
                    <a:pt x="1160" y="1173"/>
                  </a:lnTo>
                  <a:lnTo>
                    <a:pt x="1189" y="1141"/>
                  </a:lnTo>
                  <a:lnTo>
                    <a:pt x="1214" y="1108"/>
                  </a:lnTo>
                  <a:lnTo>
                    <a:pt x="1235" y="1070"/>
                  </a:lnTo>
                  <a:lnTo>
                    <a:pt x="1250" y="1031"/>
                  </a:lnTo>
                  <a:lnTo>
                    <a:pt x="1262" y="988"/>
                  </a:lnTo>
                  <a:lnTo>
                    <a:pt x="1266" y="945"/>
                  </a:lnTo>
                  <a:lnTo>
                    <a:pt x="1265" y="900"/>
                  </a:lnTo>
                  <a:lnTo>
                    <a:pt x="1258" y="854"/>
                  </a:lnTo>
                  <a:lnTo>
                    <a:pt x="1247" y="812"/>
                  </a:lnTo>
                  <a:lnTo>
                    <a:pt x="1229" y="773"/>
                  </a:lnTo>
                  <a:lnTo>
                    <a:pt x="1206" y="736"/>
                  </a:lnTo>
                  <a:lnTo>
                    <a:pt x="1179" y="703"/>
                  </a:lnTo>
                  <a:lnTo>
                    <a:pt x="1149" y="673"/>
                  </a:lnTo>
                  <a:lnTo>
                    <a:pt x="1114" y="649"/>
                  </a:lnTo>
                  <a:lnTo>
                    <a:pt x="1077" y="628"/>
                  </a:lnTo>
                  <a:lnTo>
                    <a:pt x="1038" y="611"/>
                  </a:lnTo>
                  <a:lnTo>
                    <a:pt x="996" y="601"/>
                  </a:lnTo>
                  <a:lnTo>
                    <a:pt x="952" y="595"/>
                  </a:lnTo>
                  <a:close/>
                  <a:moveTo>
                    <a:pt x="942" y="0"/>
                  </a:moveTo>
                  <a:lnTo>
                    <a:pt x="967" y="1"/>
                  </a:lnTo>
                  <a:lnTo>
                    <a:pt x="992" y="8"/>
                  </a:lnTo>
                  <a:lnTo>
                    <a:pt x="1012" y="20"/>
                  </a:lnTo>
                  <a:lnTo>
                    <a:pt x="1030" y="37"/>
                  </a:lnTo>
                  <a:lnTo>
                    <a:pt x="1044" y="58"/>
                  </a:lnTo>
                  <a:lnTo>
                    <a:pt x="1052" y="83"/>
                  </a:lnTo>
                  <a:lnTo>
                    <a:pt x="1072" y="181"/>
                  </a:lnTo>
                  <a:lnTo>
                    <a:pt x="1137" y="195"/>
                  </a:lnTo>
                  <a:lnTo>
                    <a:pt x="1200" y="216"/>
                  </a:lnTo>
                  <a:lnTo>
                    <a:pt x="1262" y="243"/>
                  </a:lnTo>
                  <a:lnTo>
                    <a:pt x="1334" y="176"/>
                  </a:lnTo>
                  <a:lnTo>
                    <a:pt x="1353" y="160"/>
                  </a:lnTo>
                  <a:lnTo>
                    <a:pt x="1377" y="151"/>
                  </a:lnTo>
                  <a:lnTo>
                    <a:pt x="1401" y="148"/>
                  </a:lnTo>
                  <a:lnTo>
                    <a:pt x="1425" y="150"/>
                  </a:lnTo>
                  <a:lnTo>
                    <a:pt x="1449" y="158"/>
                  </a:lnTo>
                  <a:lnTo>
                    <a:pt x="1469" y="172"/>
                  </a:lnTo>
                  <a:lnTo>
                    <a:pt x="1599" y="281"/>
                  </a:lnTo>
                  <a:lnTo>
                    <a:pt x="1614" y="298"/>
                  </a:lnTo>
                  <a:lnTo>
                    <a:pt x="1625" y="315"/>
                  </a:lnTo>
                  <a:lnTo>
                    <a:pt x="1632" y="335"/>
                  </a:lnTo>
                  <a:lnTo>
                    <a:pt x="1635" y="356"/>
                  </a:lnTo>
                  <a:lnTo>
                    <a:pt x="1634" y="377"/>
                  </a:lnTo>
                  <a:lnTo>
                    <a:pt x="1628" y="398"/>
                  </a:lnTo>
                  <a:lnTo>
                    <a:pt x="1618" y="417"/>
                  </a:lnTo>
                  <a:lnTo>
                    <a:pt x="1561" y="502"/>
                  </a:lnTo>
                  <a:lnTo>
                    <a:pt x="1595" y="556"/>
                  </a:lnTo>
                  <a:lnTo>
                    <a:pt x="1624" y="613"/>
                  </a:lnTo>
                  <a:lnTo>
                    <a:pt x="1647" y="671"/>
                  </a:lnTo>
                  <a:lnTo>
                    <a:pt x="1750" y="674"/>
                  </a:lnTo>
                  <a:lnTo>
                    <a:pt x="1776" y="679"/>
                  </a:lnTo>
                  <a:lnTo>
                    <a:pt x="1798" y="688"/>
                  </a:lnTo>
                  <a:lnTo>
                    <a:pt x="1817" y="703"/>
                  </a:lnTo>
                  <a:lnTo>
                    <a:pt x="1833" y="722"/>
                  </a:lnTo>
                  <a:lnTo>
                    <a:pt x="1844" y="744"/>
                  </a:lnTo>
                  <a:lnTo>
                    <a:pt x="1849" y="768"/>
                  </a:lnTo>
                  <a:lnTo>
                    <a:pt x="1864" y="938"/>
                  </a:lnTo>
                  <a:lnTo>
                    <a:pt x="1863" y="964"/>
                  </a:lnTo>
                  <a:lnTo>
                    <a:pt x="1856" y="987"/>
                  </a:lnTo>
                  <a:lnTo>
                    <a:pt x="1843" y="1008"/>
                  </a:lnTo>
                  <a:lnTo>
                    <a:pt x="1826" y="1025"/>
                  </a:lnTo>
                  <a:lnTo>
                    <a:pt x="1806" y="1039"/>
                  </a:lnTo>
                  <a:lnTo>
                    <a:pt x="1781" y="1047"/>
                  </a:lnTo>
                  <a:lnTo>
                    <a:pt x="1678" y="1068"/>
                  </a:lnTo>
                  <a:lnTo>
                    <a:pt x="1664" y="1131"/>
                  </a:lnTo>
                  <a:lnTo>
                    <a:pt x="1645" y="1193"/>
                  </a:lnTo>
                  <a:lnTo>
                    <a:pt x="1619" y="1252"/>
                  </a:lnTo>
                  <a:lnTo>
                    <a:pt x="1694" y="1331"/>
                  </a:lnTo>
                  <a:lnTo>
                    <a:pt x="1710" y="1352"/>
                  </a:lnTo>
                  <a:lnTo>
                    <a:pt x="1719" y="1375"/>
                  </a:lnTo>
                  <a:lnTo>
                    <a:pt x="1722" y="1398"/>
                  </a:lnTo>
                  <a:lnTo>
                    <a:pt x="1720" y="1423"/>
                  </a:lnTo>
                  <a:lnTo>
                    <a:pt x="1712" y="1446"/>
                  </a:lnTo>
                  <a:lnTo>
                    <a:pt x="1698" y="1468"/>
                  </a:lnTo>
                  <a:lnTo>
                    <a:pt x="1589" y="1597"/>
                  </a:lnTo>
                  <a:lnTo>
                    <a:pt x="1574" y="1612"/>
                  </a:lnTo>
                  <a:lnTo>
                    <a:pt x="1555" y="1624"/>
                  </a:lnTo>
                  <a:lnTo>
                    <a:pt x="1536" y="1631"/>
                  </a:lnTo>
                  <a:lnTo>
                    <a:pt x="1515" y="1634"/>
                  </a:lnTo>
                  <a:lnTo>
                    <a:pt x="1494" y="1633"/>
                  </a:lnTo>
                  <a:lnTo>
                    <a:pt x="1473" y="1627"/>
                  </a:lnTo>
                  <a:lnTo>
                    <a:pt x="1454" y="1617"/>
                  </a:lnTo>
                  <a:lnTo>
                    <a:pt x="1360" y="1555"/>
                  </a:lnTo>
                  <a:lnTo>
                    <a:pt x="1306" y="1589"/>
                  </a:lnTo>
                  <a:lnTo>
                    <a:pt x="1248" y="1619"/>
                  </a:lnTo>
                  <a:lnTo>
                    <a:pt x="1188" y="1643"/>
                  </a:lnTo>
                  <a:lnTo>
                    <a:pt x="1184" y="1756"/>
                  </a:lnTo>
                  <a:lnTo>
                    <a:pt x="1179" y="1782"/>
                  </a:lnTo>
                  <a:lnTo>
                    <a:pt x="1170" y="1805"/>
                  </a:lnTo>
                  <a:lnTo>
                    <a:pt x="1155" y="1824"/>
                  </a:lnTo>
                  <a:lnTo>
                    <a:pt x="1137" y="1840"/>
                  </a:lnTo>
                  <a:lnTo>
                    <a:pt x="1114" y="1850"/>
                  </a:lnTo>
                  <a:lnTo>
                    <a:pt x="1090" y="1856"/>
                  </a:lnTo>
                  <a:lnTo>
                    <a:pt x="921" y="1870"/>
                  </a:lnTo>
                  <a:lnTo>
                    <a:pt x="895" y="1869"/>
                  </a:lnTo>
                  <a:lnTo>
                    <a:pt x="872" y="1862"/>
                  </a:lnTo>
                  <a:lnTo>
                    <a:pt x="851" y="1849"/>
                  </a:lnTo>
                  <a:lnTo>
                    <a:pt x="833" y="1833"/>
                  </a:lnTo>
                  <a:lnTo>
                    <a:pt x="820" y="1812"/>
                  </a:lnTo>
                  <a:lnTo>
                    <a:pt x="812" y="1788"/>
                  </a:lnTo>
                  <a:lnTo>
                    <a:pt x="789" y="1671"/>
                  </a:lnTo>
                  <a:lnTo>
                    <a:pt x="729" y="1657"/>
                  </a:lnTo>
                  <a:lnTo>
                    <a:pt x="671" y="1639"/>
                  </a:lnTo>
                  <a:lnTo>
                    <a:pt x="615" y="1616"/>
                  </a:lnTo>
                  <a:lnTo>
                    <a:pt x="530" y="1695"/>
                  </a:lnTo>
                  <a:lnTo>
                    <a:pt x="510" y="1710"/>
                  </a:lnTo>
                  <a:lnTo>
                    <a:pt x="487" y="1719"/>
                  </a:lnTo>
                  <a:lnTo>
                    <a:pt x="463" y="1722"/>
                  </a:lnTo>
                  <a:lnTo>
                    <a:pt x="438" y="1720"/>
                  </a:lnTo>
                  <a:lnTo>
                    <a:pt x="415" y="1712"/>
                  </a:lnTo>
                  <a:lnTo>
                    <a:pt x="394" y="1698"/>
                  </a:lnTo>
                  <a:lnTo>
                    <a:pt x="264" y="1589"/>
                  </a:lnTo>
                  <a:lnTo>
                    <a:pt x="249" y="1573"/>
                  </a:lnTo>
                  <a:lnTo>
                    <a:pt x="239" y="1555"/>
                  </a:lnTo>
                  <a:lnTo>
                    <a:pt x="231" y="1535"/>
                  </a:lnTo>
                  <a:lnTo>
                    <a:pt x="228" y="1514"/>
                  </a:lnTo>
                  <a:lnTo>
                    <a:pt x="229" y="1494"/>
                  </a:lnTo>
                  <a:lnTo>
                    <a:pt x="235" y="1473"/>
                  </a:lnTo>
                  <a:lnTo>
                    <a:pt x="246" y="1453"/>
                  </a:lnTo>
                  <a:lnTo>
                    <a:pt x="309" y="1356"/>
                  </a:lnTo>
                  <a:lnTo>
                    <a:pt x="278" y="1306"/>
                  </a:lnTo>
                  <a:lnTo>
                    <a:pt x="251" y="1254"/>
                  </a:lnTo>
                  <a:lnTo>
                    <a:pt x="228" y="1199"/>
                  </a:lnTo>
                  <a:lnTo>
                    <a:pt x="112" y="1196"/>
                  </a:lnTo>
                  <a:lnTo>
                    <a:pt x="88" y="1193"/>
                  </a:lnTo>
                  <a:lnTo>
                    <a:pt x="65" y="1182"/>
                  </a:lnTo>
                  <a:lnTo>
                    <a:pt x="45" y="1168"/>
                  </a:lnTo>
                  <a:lnTo>
                    <a:pt x="30" y="1148"/>
                  </a:lnTo>
                  <a:lnTo>
                    <a:pt x="19" y="1126"/>
                  </a:lnTo>
                  <a:lnTo>
                    <a:pt x="14" y="1102"/>
                  </a:lnTo>
                  <a:lnTo>
                    <a:pt x="0" y="932"/>
                  </a:lnTo>
                  <a:lnTo>
                    <a:pt x="1" y="908"/>
                  </a:lnTo>
                  <a:lnTo>
                    <a:pt x="8" y="883"/>
                  </a:lnTo>
                  <a:lnTo>
                    <a:pt x="19" y="862"/>
                  </a:lnTo>
                  <a:lnTo>
                    <a:pt x="37" y="845"/>
                  </a:lnTo>
                  <a:lnTo>
                    <a:pt x="58" y="831"/>
                  </a:lnTo>
                  <a:lnTo>
                    <a:pt x="81" y="823"/>
                  </a:lnTo>
                  <a:lnTo>
                    <a:pt x="188" y="802"/>
                  </a:lnTo>
                  <a:lnTo>
                    <a:pt x="202" y="739"/>
                  </a:lnTo>
                  <a:lnTo>
                    <a:pt x="220" y="678"/>
                  </a:lnTo>
                  <a:lnTo>
                    <a:pt x="243" y="618"/>
                  </a:lnTo>
                  <a:lnTo>
                    <a:pt x="168" y="539"/>
                  </a:lnTo>
                  <a:lnTo>
                    <a:pt x="153" y="518"/>
                  </a:lnTo>
                  <a:lnTo>
                    <a:pt x="144" y="495"/>
                  </a:lnTo>
                  <a:lnTo>
                    <a:pt x="140" y="472"/>
                  </a:lnTo>
                  <a:lnTo>
                    <a:pt x="142" y="448"/>
                  </a:lnTo>
                  <a:lnTo>
                    <a:pt x="151" y="424"/>
                  </a:lnTo>
                  <a:lnTo>
                    <a:pt x="164" y="402"/>
                  </a:lnTo>
                  <a:lnTo>
                    <a:pt x="273" y="272"/>
                  </a:lnTo>
                  <a:lnTo>
                    <a:pt x="290" y="257"/>
                  </a:lnTo>
                  <a:lnTo>
                    <a:pt x="308" y="245"/>
                  </a:lnTo>
                  <a:lnTo>
                    <a:pt x="328" y="238"/>
                  </a:lnTo>
                  <a:lnTo>
                    <a:pt x="348" y="236"/>
                  </a:lnTo>
                  <a:lnTo>
                    <a:pt x="369" y="237"/>
                  </a:lnTo>
                  <a:lnTo>
                    <a:pt x="389" y="243"/>
                  </a:lnTo>
                  <a:lnTo>
                    <a:pt x="409" y="252"/>
                  </a:lnTo>
                  <a:lnTo>
                    <a:pt x="494" y="309"/>
                  </a:lnTo>
                  <a:lnTo>
                    <a:pt x="552" y="272"/>
                  </a:lnTo>
                  <a:lnTo>
                    <a:pt x="612" y="239"/>
                  </a:lnTo>
                  <a:lnTo>
                    <a:pt x="676" y="214"/>
                  </a:lnTo>
                  <a:lnTo>
                    <a:pt x="679" y="113"/>
                  </a:lnTo>
                  <a:lnTo>
                    <a:pt x="683" y="88"/>
                  </a:lnTo>
                  <a:lnTo>
                    <a:pt x="693" y="65"/>
                  </a:lnTo>
                  <a:lnTo>
                    <a:pt x="707" y="45"/>
                  </a:lnTo>
                  <a:lnTo>
                    <a:pt x="727" y="30"/>
                  </a:lnTo>
                  <a:lnTo>
                    <a:pt x="749" y="20"/>
                  </a:lnTo>
                  <a:lnTo>
                    <a:pt x="773" y="14"/>
                  </a:lnTo>
                  <a:lnTo>
                    <a:pt x="9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127">
              <a:extLst>
                <a:ext uri="{FF2B5EF4-FFF2-40B4-BE49-F238E27FC236}">
                  <a16:creationId xmlns:a16="http://schemas.microsoft.com/office/drawing/2014/main" xmlns="" id="{6B48FBD7-EB68-4EF4-8A1F-607FCDECBC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8668" y="3967282"/>
              <a:ext cx="181397" cy="182059"/>
            </a:xfrm>
            <a:custGeom>
              <a:avLst/>
              <a:gdLst>
                <a:gd name="T0" fmla="*/ 679 w 1514"/>
                <a:gd name="T1" fmla="*/ 494 h 1515"/>
                <a:gd name="T2" fmla="*/ 572 w 1514"/>
                <a:gd name="T3" fmla="*/ 558 h 1515"/>
                <a:gd name="T4" fmla="*/ 505 w 1514"/>
                <a:gd name="T5" fmla="*/ 663 h 1515"/>
                <a:gd name="T6" fmla="*/ 493 w 1514"/>
                <a:gd name="T7" fmla="*/ 792 h 1515"/>
                <a:gd name="T8" fmla="*/ 541 w 1514"/>
                <a:gd name="T9" fmla="*/ 909 h 1515"/>
                <a:gd name="T10" fmla="*/ 634 w 1514"/>
                <a:gd name="T11" fmla="*/ 990 h 1515"/>
                <a:gd name="T12" fmla="*/ 758 w 1514"/>
                <a:gd name="T13" fmla="*/ 1022 h 1515"/>
                <a:gd name="T14" fmla="*/ 882 w 1514"/>
                <a:gd name="T15" fmla="*/ 993 h 1515"/>
                <a:gd name="T16" fmla="*/ 977 w 1514"/>
                <a:gd name="T17" fmla="*/ 913 h 1515"/>
                <a:gd name="T18" fmla="*/ 1027 w 1514"/>
                <a:gd name="T19" fmla="*/ 798 h 1515"/>
                <a:gd name="T20" fmla="*/ 1018 w 1514"/>
                <a:gd name="T21" fmla="*/ 669 h 1515"/>
                <a:gd name="T22" fmla="*/ 954 w 1514"/>
                <a:gd name="T23" fmla="*/ 562 h 1515"/>
                <a:gd name="T24" fmla="*/ 849 w 1514"/>
                <a:gd name="T25" fmla="*/ 496 h 1515"/>
                <a:gd name="T26" fmla="*/ 718 w 1514"/>
                <a:gd name="T27" fmla="*/ 0 h 1515"/>
                <a:gd name="T28" fmla="*/ 870 w 1514"/>
                <a:gd name="T29" fmla="*/ 12 h 1515"/>
                <a:gd name="T30" fmla="*/ 917 w 1514"/>
                <a:gd name="T31" fmla="*/ 68 h 1515"/>
                <a:gd name="T32" fmla="*/ 982 w 1514"/>
                <a:gd name="T33" fmla="*/ 174 h 1515"/>
                <a:gd name="T34" fmla="*/ 1129 w 1514"/>
                <a:gd name="T35" fmla="*/ 183 h 1515"/>
                <a:gd name="T36" fmla="*/ 1198 w 1514"/>
                <a:gd name="T37" fmla="*/ 162 h 1515"/>
                <a:gd name="T38" fmla="*/ 1265 w 1514"/>
                <a:gd name="T39" fmla="*/ 194 h 1515"/>
                <a:gd name="T40" fmla="*/ 1362 w 1514"/>
                <a:gd name="T41" fmla="*/ 311 h 1515"/>
                <a:gd name="T42" fmla="*/ 1357 w 1514"/>
                <a:gd name="T43" fmla="*/ 382 h 1515"/>
                <a:gd name="T44" fmla="*/ 1325 w 1514"/>
                <a:gd name="T45" fmla="*/ 502 h 1515"/>
                <a:gd name="T46" fmla="*/ 1425 w 1514"/>
                <a:gd name="T47" fmla="*/ 607 h 1515"/>
                <a:gd name="T48" fmla="*/ 1490 w 1514"/>
                <a:gd name="T49" fmla="*/ 642 h 1515"/>
                <a:gd name="T50" fmla="*/ 1514 w 1514"/>
                <a:gd name="T51" fmla="*/ 711 h 1515"/>
                <a:gd name="T52" fmla="*/ 1500 w 1514"/>
                <a:gd name="T53" fmla="*/ 863 h 1515"/>
                <a:gd name="T54" fmla="*/ 1446 w 1514"/>
                <a:gd name="T55" fmla="*/ 911 h 1515"/>
                <a:gd name="T56" fmla="*/ 1337 w 1514"/>
                <a:gd name="T57" fmla="*/ 974 h 1515"/>
                <a:gd name="T58" fmla="*/ 1334 w 1514"/>
                <a:gd name="T59" fmla="*/ 1125 h 1515"/>
                <a:gd name="T60" fmla="*/ 1356 w 1514"/>
                <a:gd name="T61" fmla="*/ 1194 h 1515"/>
                <a:gd name="T62" fmla="*/ 1325 w 1514"/>
                <a:gd name="T63" fmla="*/ 1261 h 1515"/>
                <a:gd name="T64" fmla="*/ 1208 w 1514"/>
                <a:gd name="T65" fmla="*/ 1359 h 1515"/>
                <a:gd name="T66" fmla="*/ 1136 w 1514"/>
                <a:gd name="T67" fmla="*/ 1354 h 1515"/>
                <a:gd name="T68" fmla="*/ 1009 w 1514"/>
                <a:gd name="T69" fmla="*/ 1316 h 1515"/>
                <a:gd name="T70" fmla="*/ 900 w 1514"/>
                <a:gd name="T71" fmla="*/ 1426 h 1515"/>
                <a:gd name="T72" fmla="*/ 866 w 1514"/>
                <a:gd name="T73" fmla="*/ 1491 h 1515"/>
                <a:gd name="T74" fmla="*/ 797 w 1514"/>
                <a:gd name="T75" fmla="*/ 1515 h 1515"/>
                <a:gd name="T76" fmla="*/ 645 w 1514"/>
                <a:gd name="T77" fmla="*/ 1501 h 1515"/>
                <a:gd name="T78" fmla="*/ 598 w 1514"/>
                <a:gd name="T79" fmla="*/ 1447 h 1515"/>
                <a:gd name="T80" fmla="*/ 537 w 1514"/>
                <a:gd name="T81" fmla="*/ 1327 h 1515"/>
                <a:gd name="T82" fmla="*/ 386 w 1514"/>
                <a:gd name="T83" fmla="*/ 1330 h 1515"/>
                <a:gd name="T84" fmla="*/ 316 w 1514"/>
                <a:gd name="T85" fmla="*/ 1352 h 1515"/>
                <a:gd name="T86" fmla="*/ 250 w 1514"/>
                <a:gd name="T87" fmla="*/ 1321 h 1515"/>
                <a:gd name="T88" fmla="*/ 152 w 1514"/>
                <a:gd name="T89" fmla="*/ 1204 h 1515"/>
                <a:gd name="T90" fmla="*/ 158 w 1514"/>
                <a:gd name="T91" fmla="*/ 1132 h 1515"/>
                <a:gd name="T92" fmla="*/ 199 w 1514"/>
                <a:gd name="T93" fmla="*/ 1007 h 1515"/>
                <a:gd name="T94" fmla="*/ 90 w 1514"/>
                <a:gd name="T95" fmla="*/ 907 h 1515"/>
                <a:gd name="T96" fmla="*/ 26 w 1514"/>
                <a:gd name="T97" fmla="*/ 872 h 1515"/>
                <a:gd name="T98" fmla="*/ 0 w 1514"/>
                <a:gd name="T99" fmla="*/ 804 h 1515"/>
                <a:gd name="T100" fmla="*/ 14 w 1514"/>
                <a:gd name="T101" fmla="*/ 652 h 1515"/>
                <a:gd name="T102" fmla="*/ 69 w 1514"/>
                <a:gd name="T103" fmla="*/ 604 h 1515"/>
                <a:gd name="T104" fmla="*/ 181 w 1514"/>
                <a:gd name="T105" fmla="*/ 541 h 1515"/>
                <a:gd name="T106" fmla="*/ 180 w 1514"/>
                <a:gd name="T107" fmla="*/ 390 h 1515"/>
                <a:gd name="T108" fmla="*/ 159 w 1514"/>
                <a:gd name="T109" fmla="*/ 320 h 1515"/>
                <a:gd name="T110" fmla="*/ 189 w 1514"/>
                <a:gd name="T111" fmla="*/ 254 h 1515"/>
                <a:gd name="T112" fmla="*/ 308 w 1514"/>
                <a:gd name="T113" fmla="*/ 155 h 1515"/>
                <a:gd name="T114" fmla="*/ 380 w 1514"/>
                <a:gd name="T115" fmla="*/ 161 h 1515"/>
                <a:gd name="T116" fmla="*/ 501 w 1514"/>
                <a:gd name="T117" fmla="*/ 190 h 1515"/>
                <a:gd name="T118" fmla="*/ 615 w 1514"/>
                <a:gd name="T119" fmla="*/ 89 h 1515"/>
                <a:gd name="T120" fmla="*/ 650 w 1514"/>
                <a:gd name="T121" fmla="*/ 24 h 1515"/>
                <a:gd name="T122" fmla="*/ 718 w 1514"/>
                <a:gd name="T123" fmla="*/ 0 h 1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4" h="1515">
                  <a:moveTo>
                    <a:pt x="763" y="481"/>
                  </a:moveTo>
                  <a:lnTo>
                    <a:pt x="721" y="484"/>
                  </a:lnTo>
                  <a:lnTo>
                    <a:pt x="679" y="494"/>
                  </a:lnTo>
                  <a:lnTo>
                    <a:pt x="639" y="510"/>
                  </a:lnTo>
                  <a:lnTo>
                    <a:pt x="603" y="531"/>
                  </a:lnTo>
                  <a:lnTo>
                    <a:pt x="572" y="558"/>
                  </a:lnTo>
                  <a:lnTo>
                    <a:pt x="544" y="589"/>
                  </a:lnTo>
                  <a:lnTo>
                    <a:pt x="522" y="624"/>
                  </a:lnTo>
                  <a:lnTo>
                    <a:pt x="505" y="663"/>
                  </a:lnTo>
                  <a:lnTo>
                    <a:pt x="494" y="704"/>
                  </a:lnTo>
                  <a:lnTo>
                    <a:pt x="491" y="748"/>
                  </a:lnTo>
                  <a:lnTo>
                    <a:pt x="493" y="792"/>
                  </a:lnTo>
                  <a:lnTo>
                    <a:pt x="504" y="834"/>
                  </a:lnTo>
                  <a:lnTo>
                    <a:pt x="519" y="872"/>
                  </a:lnTo>
                  <a:lnTo>
                    <a:pt x="541" y="909"/>
                  </a:lnTo>
                  <a:lnTo>
                    <a:pt x="567" y="940"/>
                  </a:lnTo>
                  <a:lnTo>
                    <a:pt x="599" y="968"/>
                  </a:lnTo>
                  <a:lnTo>
                    <a:pt x="634" y="990"/>
                  </a:lnTo>
                  <a:lnTo>
                    <a:pt x="672" y="1007"/>
                  </a:lnTo>
                  <a:lnTo>
                    <a:pt x="714" y="1018"/>
                  </a:lnTo>
                  <a:lnTo>
                    <a:pt x="758" y="1022"/>
                  </a:lnTo>
                  <a:lnTo>
                    <a:pt x="801" y="1019"/>
                  </a:lnTo>
                  <a:lnTo>
                    <a:pt x="842" y="1010"/>
                  </a:lnTo>
                  <a:lnTo>
                    <a:pt x="882" y="993"/>
                  </a:lnTo>
                  <a:lnTo>
                    <a:pt x="918" y="971"/>
                  </a:lnTo>
                  <a:lnTo>
                    <a:pt x="949" y="945"/>
                  </a:lnTo>
                  <a:lnTo>
                    <a:pt x="977" y="913"/>
                  </a:lnTo>
                  <a:lnTo>
                    <a:pt x="999" y="878"/>
                  </a:lnTo>
                  <a:lnTo>
                    <a:pt x="1016" y="840"/>
                  </a:lnTo>
                  <a:lnTo>
                    <a:pt x="1027" y="798"/>
                  </a:lnTo>
                  <a:lnTo>
                    <a:pt x="1030" y="755"/>
                  </a:lnTo>
                  <a:lnTo>
                    <a:pt x="1028" y="711"/>
                  </a:lnTo>
                  <a:lnTo>
                    <a:pt x="1018" y="669"/>
                  </a:lnTo>
                  <a:lnTo>
                    <a:pt x="1002" y="630"/>
                  </a:lnTo>
                  <a:lnTo>
                    <a:pt x="980" y="595"/>
                  </a:lnTo>
                  <a:lnTo>
                    <a:pt x="954" y="562"/>
                  </a:lnTo>
                  <a:lnTo>
                    <a:pt x="922" y="534"/>
                  </a:lnTo>
                  <a:lnTo>
                    <a:pt x="888" y="512"/>
                  </a:lnTo>
                  <a:lnTo>
                    <a:pt x="849" y="496"/>
                  </a:lnTo>
                  <a:lnTo>
                    <a:pt x="808" y="484"/>
                  </a:lnTo>
                  <a:lnTo>
                    <a:pt x="763" y="481"/>
                  </a:lnTo>
                  <a:close/>
                  <a:moveTo>
                    <a:pt x="718" y="0"/>
                  </a:moveTo>
                  <a:lnTo>
                    <a:pt x="821" y="1"/>
                  </a:lnTo>
                  <a:lnTo>
                    <a:pt x="847" y="3"/>
                  </a:lnTo>
                  <a:lnTo>
                    <a:pt x="870" y="12"/>
                  </a:lnTo>
                  <a:lnTo>
                    <a:pt x="890" y="28"/>
                  </a:lnTo>
                  <a:lnTo>
                    <a:pt x="906" y="46"/>
                  </a:lnTo>
                  <a:lnTo>
                    <a:pt x="917" y="68"/>
                  </a:lnTo>
                  <a:lnTo>
                    <a:pt x="922" y="93"/>
                  </a:lnTo>
                  <a:lnTo>
                    <a:pt x="929" y="157"/>
                  </a:lnTo>
                  <a:lnTo>
                    <a:pt x="982" y="174"/>
                  </a:lnTo>
                  <a:lnTo>
                    <a:pt x="1031" y="196"/>
                  </a:lnTo>
                  <a:lnTo>
                    <a:pt x="1079" y="222"/>
                  </a:lnTo>
                  <a:lnTo>
                    <a:pt x="1129" y="183"/>
                  </a:lnTo>
                  <a:lnTo>
                    <a:pt x="1151" y="170"/>
                  </a:lnTo>
                  <a:lnTo>
                    <a:pt x="1174" y="164"/>
                  </a:lnTo>
                  <a:lnTo>
                    <a:pt x="1198" y="162"/>
                  </a:lnTo>
                  <a:lnTo>
                    <a:pt x="1223" y="167"/>
                  </a:lnTo>
                  <a:lnTo>
                    <a:pt x="1245" y="177"/>
                  </a:lnTo>
                  <a:lnTo>
                    <a:pt x="1265" y="194"/>
                  </a:lnTo>
                  <a:lnTo>
                    <a:pt x="1338" y="268"/>
                  </a:lnTo>
                  <a:lnTo>
                    <a:pt x="1353" y="288"/>
                  </a:lnTo>
                  <a:lnTo>
                    <a:pt x="1362" y="311"/>
                  </a:lnTo>
                  <a:lnTo>
                    <a:pt x="1367" y="334"/>
                  </a:lnTo>
                  <a:lnTo>
                    <a:pt x="1364" y="359"/>
                  </a:lnTo>
                  <a:lnTo>
                    <a:pt x="1357" y="382"/>
                  </a:lnTo>
                  <a:lnTo>
                    <a:pt x="1343" y="404"/>
                  </a:lnTo>
                  <a:lnTo>
                    <a:pt x="1302" y="455"/>
                  </a:lnTo>
                  <a:lnTo>
                    <a:pt x="1325" y="502"/>
                  </a:lnTo>
                  <a:lnTo>
                    <a:pt x="1343" y="549"/>
                  </a:lnTo>
                  <a:lnTo>
                    <a:pt x="1359" y="599"/>
                  </a:lnTo>
                  <a:lnTo>
                    <a:pt x="1425" y="607"/>
                  </a:lnTo>
                  <a:lnTo>
                    <a:pt x="1449" y="614"/>
                  </a:lnTo>
                  <a:lnTo>
                    <a:pt x="1471" y="626"/>
                  </a:lnTo>
                  <a:lnTo>
                    <a:pt x="1490" y="642"/>
                  </a:lnTo>
                  <a:lnTo>
                    <a:pt x="1502" y="662"/>
                  </a:lnTo>
                  <a:lnTo>
                    <a:pt x="1512" y="685"/>
                  </a:lnTo>
                  <a:lnTo>
                    <a:pt x="1514" y="711"/>
                  </a:lnTo>
                  <a:lnTo>
                    <a:pt x="1513" y="816"/>
                  </a:lnTo>
                  <a:lnTo>
                    <a:pt x="1509" y="840"/>
                  </a:lnTo>
                  <a:lnTo>
                    <a:pt x="1500" y="863"/>
                  </a:lnTo>
                  <a:lnTo>
                    <a:pt x="1486" y="883"/>
                  </a:lnTo>
                  <a:lnTo>
                    <a:pt x="1468" y="899"/>
                  </a:lnTo>
                  <a:lnTo>
                    <a:pt x="1446" y="911"/>
                  </a:lnTo>
                  <a:lnTo>
                    <a:pt x="1421" y="917"/>
                  </a:lnTo>
                  <a:lnTo>
                    <a:pt x="1353" y="924"/>
                  </a:lnTo>
                  <a:lnTo>
                    <a:pt x="1337" y="974"/>
                  </a:lnTo>
                  <a:lnTo>
                    <a:pt x="1316" y="1021"/>
                  </a:lnTo>
                  <a:lnTo>
                    <a:pt x="1290" y="1068"/>
                  </a:lnTo>
                  <a:lnTo>
                    <a:pt x="1334" y="1125"/>
                  </a:lnTo>
                  <a:lnTo>
                    <a:pt x="1347" y="1147"/>
                  </a:lnTo>
                  <a:lnTo>
                    <a:pt x="1355" y="1170"/>
                  </a:lnTo>
                  <a:lnTo>
                    <a:pt x="1356" y="1194"/>
                  </a:lnTo>
                  <a:lnTo>
                    <a:pt x="1352" y="1219"/>
                  </a:lnTo>
                  <a:lnTo>
                    <a:pt x="1341" y="1241"/>
                  </a:lnTo>
                  <a:lnTo>
                    <a:pt x="1325" y="1261"/>
                  </a:lnTo>
                  <a:lnTo>
                    <a:pt x="1251" y="1334"/>
                  </a:lnTo>
                  <a:lnTo>
                    <a:pt x="1231" y="1349"/>
                  </a:lnTo>
                  <a:lnTo>
                    <a:pt x="1208" y="1359"/>
                  </a:lnTo>
                  <a:lnTo>
                    <a:pt x="1183" y="1363"/>
                  </a:lnTo>
                  <a:lnTo>
                    <a:pt x="1159" y="1361"/>
                  </a:lnTo>
                  <a:lnTo>
                    <a:pt x="1136" y="1354"/>
                  </a:lnTo>
                  <a:lnTo>
                    <a:pt x="1115" y="1340"/>
                  </a:lnTo>
                  <a:lnTo>
                    <a:pt x="1057" y="1293"/>
                  </a:lnTo>
                  <a:lnTo>
                    <a:pt x="1009" y="1316"/>
                  </a:lnTo>
                  <a:lnTo>
                    <a:pt x="961" y="1336"/>
                  </a:lnTo>
                  <a:lnTo>
                    <a:pt x="910" y="1351"/>
                  </a:lnTo>
                  <a:lnTo>
                    <a:pt x="900" y="1426"/>
                  </a:lnTo>
                  <a:lnTo>
                    <a:pt x="893" y="1450"/>
                  </a:lnTo>
                  <a:lnTo>
                    <a:pt x="882" y="1472"/>
                  </a:lnTo>
                  <a:lnTo>
                    <a:pt x="866" y="1491"/>
                  </a:lnTo>
                  <a:lnTo>
                    <a:pt x="845" y="1505"/>
                  </a:lnTo>
                  <a:lnTo>
                    <a:pt x="821" y="1513"/>
                  </a:lnTo>
                  <a:lnTo>
                    <a:pt x="797" y="1515"/>
                  </a:lnTo>
                  <a:lnTo>
                    <a:pt x="693" y="1514"/>
                  </a:lnTo>
                  <a:lnTo>
                    <a:pt x="667" y="1511"/>
                  </a:lnTo>
                  <a:lnTo>
                    <a:pt x="645" y="1501"/>
                  </a:lnTo>
                  <a:lnTo>
                    <a:pt x="624" y="1487"/>
                  </a:lnTo>
                  <a:lnTo>
                    <a:pt x="609" y="1469"/>
                  </a:lnTo>
                  <a:lnTo>
                    <a:pt x="598" y="1447"/>
                  </a:lnTo>
                  <a:lnTo>
                    <a:pt x="592" y="1422"/>
                  </a:lnTo>
                  <a:lnTo>
                    <a:pt x="584" y="1343"/>
                  </a:lnTo>
                  <a:lnTo>
                    <a:pt x="537" y="1327"/>
                  </a:lnTo>
                  <a:lnTo>
                    <a:pt x="491" y="1307"/>
                  </a:lnTo>
                  <a:lnTo>
                    <a:pt x="448" y="1284"/>
                  </a:lnTo>
                  <a:lnTo>
                    <a:pt x="386" y="1330"/>
                  </a:lnTo>
                  <a:lnTo>
                    <a:pt x="364" y="1344"/>
                  </a:lnTo>
                  <a:lnTo>
                    <a:pt x="340" y="1351"/>
                  </a:lnTo>
                  <a:lnTo>
                    <a:pt x="316" y="1352"/>
                  </a:lnTo>
                  <a:lnTo>
                    <a:pt x="293" y="1348"/>
                  </a:lnTo>
                  <a:lnTo>
                    <a:pt x="269" y="1337"/>
                  </a:lnTo>
                  <a:lnTo>
                    <a:pt x="250" y="1321"/>
                  </a:lnTo>
                  <a:lnTo>
                    <a:pt x="178" y="1247"/>
                  </a:lnTo>
                  <a:lnTo>
                    <a:pt x="161" y="1227"/>
                  </a:lnTo>
                  <a:lnTo>
                    <a:pt x="152" y="1204"/>
                  </a:lnTo>
                  <a:lnTo>
                    <a:pt x="149" y="1180"/>
                  </a:lnTo>
                  <a:lnTo>
                    <a:pt x="150" y="1156"/>
                  </a:lnTo>
                  <a:lnTo>
                    <a:pt x="158" y="1132"/>
                  </a:lnTo>
                  <a:lnTo>
                    <a:pt x="171" y="1111"/>
                  </a:lnTo>
                  <a:lnTo>
                    <a:pt x="221" y="1049"/>
                  </a:lnTo>
                  <a:lnTo>
                    <a:pt x="199" y="1007"/>
                  </a:lnTo>
                  <a:lnTo>
                    <a:pt x="181" y="962"/>
                  </a:lnTo>
                  <a:lnTo>
                    <a:pt x="166" y="917"/>
                  </a:lnTo>
                  <a:lnTo>
                    <a:pt x="90" y="907"/>
                  </a:lnTo>
                  <a:lnTo>
                    <a:pt x="65" y="900"/>
                  </a:lnTo>
                  <a:lnTo>
                    <a:pt x="43" y="889"/>
                  </a:lnTo>
                  <a:lnTo>
                    <a:pt x="26" y="872"/>
                  </a:lnTo>
                  <a:lnTo>
                    <a:pt x="12" y="852"/>
                  </a:lnTo>
                  <a:lnTo>
                    <a:pt x="4" y="829"/>
                  </a:lnTo>
                  <a:lnTo>
                    <a:pt x="0" y="804"/>
                  </a:lnTo>
                  <a:lnTo>
                    <a:pt x="1" y="699"/>
                  </a:lnTo>
                  <a:lnTo>
                    <a:pt x="5" y="674"/>
                  </a:lnTo>
                  <a:lnTo>
                    <a:pt x="14" y="652"/>
                  </a:lnTo>
                  <a:lnTo>
                    <a:pt x="28" y="632"/>
                  </a:lnTo>
                  <a:lnTo>
                    <a:pt x="47" y="616"/>
                  </a:lnTo>
                  <a:lnTo>
                    <a:pt x="69" y="604"/>
                  </a:lnTo>
                  <a:lnTo>
                    <a:pt x="93" y="598"/>
                  </a:lnTo>
                  <a:lnTo>
                    <a:pt x="165" y="591"/>
                  </a:lnTo>
                  <a:lnTo>
                    <a:pt x="181" y="541"/>
                  </a:lnTo>
                  <a:lnTo>
                    <a:pt x="201" y="494"/>
                  </a:lnTo>
                  <a:lnTo>
                    <a:pt x="224" y="447"/>
                  </a:lnTo>
                  <a:lnTo>
                    <a:pt x="180" y="390"/>
                  </a:lnTo>
                  <a:lnTo>
                    <a:pt x="167" y="368"/>
                  </a:lnTo>
                  <a:lnTo>
                    <a:pt x="160" y="345"/>
                  </a:lnTo>
                  <a:lnTo>
                    <a:pt x="159" y="320"/>
                  </a:lnTo>
                  <a:lnTo>
                    <a:pt x="164" y="296"/>
                  </a:lnTo>
                  <a:lnTo>
                    <a:pt x="174" y="274"/>
                  </a:lnTo>
                  <a:lnTo>
                    <a:pt x="189" y="254"/>
                  </a:lnTo>
                  <a:lnTo>
                    <a:pt x="265" y="181"/>
                  </a:lnTo>
                  <a:lnTo>
                    <a:pt x="284" y="165"/>
                  </a:lnTo>
                  <a:lnTo>
                    <a:pt x="308" y="155"/>
                  </a:lnTo>
                  <a:lnTo>
                    <a:pt x="331" y="151"/>
                  </a:lnTo>
                  <a:lnTo>
                    <a:pt x="355" y="153"/>
                  </a:lnTo>
                  <a:lnTo>
                    <a:pt x="380" y="161"/>
                  </a:lnTo>
                  <a:lnTo>
                    <a:pt x="400" y="174"/>
                  </a:lnTo>
                  <a:lnTo>
                    <a:pt x="451" y="216"/>
                  </a:lnTo>
                  <a:lnTo>
                    <a:pt x="501" y="190"/>
                  </a:lnTo>
                  <a:lnTo>
                    <a:pt x="554" y="169"/>
                  </a:lnTo>
                  <a:lnTo>
                    <a:pt x="607" y="153"/>
                  </a:lnTo>
                  <a:lnTo>
                    <a:pt x="615" y="89"/>
                  </a:lnTo>
                  <a:lnTo>
                    <a:pt x="621" y="64"/>
                  </a:lnTo>
                  <a:lnTo>
                    <a:pt x="632" y="43"/>
                  </a:lnTo>
                  <a:lnTo>
                    <a:pt x="650" y="24"/>
                  </a:lnTo>
                  <a:lnTo>
                    <a:pt x="670" y="10"/>
                  </a:lnTo>
                  <a:lnTo>
                    <a:pt x="693" y="2"/>
                  </a:lnTo>
                  <a:lnTo>
                    <a:pt x="7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A6CE2FBD-64BD-4650-AB18-4ECAB725032C}"/>
              </a:ext>
            </a:extLst>
          </p:cNvPr>
          <p:cNvCxnSpPr>
            <a:cxnSpLocks/>
          </p:cNvCxnSpPr>
          <p:nvPr/>
        </p:nvCxnSpPr>
        <p:spPr>
          <a:xfrm flipH="1">
            <a:off x="0" y="2421494"/>
            <a:ext cx="1795324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2B4A43F-77BF-4FD3-9E51-676C36264FE9}"/>
              </a:ext>
            </a:extLst>
          </p:cNvPr>
          <p:cNvSpPr txBox="1"/>
          <p:nvPr/>
        </p:nvSpPr>
        <p:spPr>
          <a:xfrm>
            <a:off x="1921730" y="1718636"/>
            <a:ext cx="13780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bg1"/>
                </a:solidFill>
                <a:cs typeface="Times New Roman" panose="02020603050405020304" pitchFamily="18" charset="0"/>
              </a:rPr>
              <a:t>15 рабочих дней </a:t>
            </a:r>
          </a:p>
        </p:txBody>
      </p:sp>
      <p:grpSp>
        <p:nvGrpSpPr>
          <p:cNvPr id="30" name="Группа 35">
            <a:extLst>
              <a:ext uri="{FF2B5EF4-FFF2-40B4-BE49-F238E27FC236}">
                <a16:creationId xmlns:a16="http://schemas.microsoft.com/office/drawing/2014/main" xmlns="" id="{E0082FA9-6E4E-46D6-8470-E06E192375EF}"/>
              </a:ext>
            </a:extLst>
          </p:cNvPr>
          <p:cNvGrpSpPr>
            <a:grpSpLocks/>
          </p:cNvGrpSpPr>
          <p:nvPr/>
        </p:nvGrpSpPr>
        <p:grpSpPr bwMode="auto">
          <a:xfrm>
            <a:off x="2421201" y="1366631"/>
            <a:ext cx="224308" cy="243000"/>
            <a:chOff x="1872922" y="1914684"/>
            <a:chExt cx="404831" cy="404200"/>
          </a:xfrm>
          <a:solidFill>
            <a:schemeClr val="bg1"/>
          </a:solidFill>
        </p:grpSpPr>
        <p:sp>
          <p:nvSpPr>
            <p:cNvPr id="31" name="Freeform 159">
              <a:extLst>
                <a:ext uri="{FF2B5EF4-FFF2-40B4-BE49-F238E27FC236}">
                  <a16:creationId xmlns:a16="http://schemas.microsoft.com/office/drawing/2014/main" xmlns="" id="{FF37F216-1B70-463F-8C0E-161564F954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72922" y="1914684"/>
              <a:ext cx="404831" cy="404200"/>
            </a:xfrm>
            <a:custGeom>
              <a:avLst/>
              <a:gdLst>
                <a:gd name="T0" fmla="*/ 2014 w 4843"/>
                <a:gd name="T1" fmla="*/ 439 h 4838"/>
                <a:gd name="T2" fmla="*/ 1516 w 4843"/>
                <a:gd name="T3" fmla="*/ 613 h 4838"/>
                <a:gd name="T4" fmla="*/ 1086 w 4843"/>
                <a:gd name="T5" fmla="*/ 903 h 4838"/>
                <a:gd name="T6" fmla="*/ 745 w 4843"/>
                <a:gd name="T7" fmla="*/ 1291 h 4838"/>
                <a:gd name="T8" fmla="*/ 511 w 4843"/>
                <a:gd name="T9" fmla="*/ 1756 h 4838"/>
                <a:gd name="T10" fmla="*/ 403 w 4843"/>
                <a:gd name="T11" fmla="*/ 2282 h 4838"/>
                <a:gd name="T12" fmla="*/ 440 w 4843"/>
                <a:gd name="T13" fmla="*/ 2827 h 4838"/>
                <a:gd name="T14" fmla="*/ 613 w 4843"/>
                <a:gd name="T15" fmla="*/ 3324 h 4838"/>
                <a:gd name="T16" fmla="*/ 903 w 4843"/>
                <a:gd name="T17" fmla="*/ 3753 h 4838"/>
                <a:gd name="T18" fmla="*/ 1292 w 4843"/>
                <a:gd name="T19" fmla="*/ 4095 h 4838"/>
                <a:gd name="T20" fmla="*/ 1758 w 4843"/>
                <a:gd name="T21" fmla="*/ 4329 h 4838"/>
                <a:gd name="T22" fmla="*/ 2283 w 4843"/>
                <a:gd name="T23" fmla="*/ 4435 h 4838"/>
                <a:gd name="T24" fmla="*/ 2828 w 4843"/>
                <a:gd name="T25" fmla="*/ 4399 h 4838"/>
                <a:gd name="T26" fmla="*/ 3326 w 4843"/>
                <a:gd name="T27" fmla="*/ 4226 h 4838"/>
                <a:gd name="T28" fmla="*/ 3757 w 4843"/>
                <a:gd name="T29" fmla="*/ 3936 h 4838"/>
                <a:gd name="T30" fmla="*/ 4097 w 4843"/>
                <a:gd name="T31" fmla="*/ 3548 h 4838"/>
                <a:gd name="T32" fmla="*/ 4332 w 4843"/>
                <a:gd name="T33" fmla="*/ 3083 h 4838"/>
                <a:gd name="T34" fmla="*/ 4439 w 4843"/>
                <a:gd name="T35" fmla="*/ 2557 h 4838"/>
                <a:gd name="T36" fmla="*/ 4402 w 4843"/>
                <a:gd name="T37" fmla="*/ 2012 h 4838"/>
                <a:gd name="T38" fmla="*/ 4230 w 4843"/>
                <a:gd name="T39" fmla="*/ 1514 h 4838"/>
                <a:gd name="T40" fmla="*/ 3940 w 4843"/>
                <a:gd name="T41" fmla="*/ 1086 h 4838"/>
                <a:gd name="T42" fmla="*/ 3552 w 4843"/>
                <a:gd name="T43" fmla="*/ 744 h 4838"/>
                <a:gd name="T44" fmla="*/ 3085 w 4843"/>
                <a:gd name="T45" fmla="*/ 510 h 4838"/>
                <a:gd name="T46" fmla="*/ 2560 w 4843"/>
                <a:gd name="T47" fmla="*/ 404 h 4838"/>
                <a:gd name="T48" fmla="*/ 2713 w 4843"/>
                <a:gd name="T49" fmla="*/ 18 h 4838"/>
                <a:gd name="T50" fmla="*/ 3266 w 4843"/>
                <a:gd name="T51" fmla="*/ 152 h 4838"/>
                <a:gd name="T52" fmla="*/ 3760 w 4843"/>
                <a:gd name="T53" fmla="*/ 404 h 4838"/>
                <a:gd name="T54" fmla="*/ 4181 w 4843"/>
                <a:gd name="T55" fmla="*/ 759 h 4838"/>
                <a:gd name="T56" fmla="*/ 4511 w 4843"/>
                <a:gd name="T57" fmla="*/ 1199 h 4838"/>
                <a:gd name="T58" fmla="*/ 4737 w 4843"/>
                <a:gd name="T59" fmla="*/ 1709 h 4838"/>
                <a:gd name="T60" fmla="*/ 4839 w 4843"/>
                <a:gd name="T61" fmla="*/ 2273 h 4838"/>
                <a:gd name="T62" fmla="*/ 4803 w 4843"/>
                <a:gd name="T63" fmla="*/ 2853 h 4838"/>
                <a:gd name="T64" fmla="*/ 4638 w 4843"/>
                <a:gd name="T65" fmla="*/ 3392 h 4838"/>
                <a:gd name="T66" fmla="*/ 4358 w 4843"/>
                <a:gd name="T67" fmla="*/ 3869 h 4838"/>
                <a:gd name="T68" fmla="*/ 3981 w 4843"/>
                <a:gd name="T69" fmla="*/ 4268 h 4838"/>
                <a:gd name="T70" fmla="*/ 3521 w 4843"/>
                <a:gd name="T71" fmla="*/ 4575 h 4838"/>
                <a:gd name="T72" fmla="*/ 2996 w 4843"/>
                <a:gd name="T73" fmla="*/ 4769 h 4838"/>
                <a:gd name="T74" fmla="*/ 2421 w 4843"/>
                <a:gd name="T75" fmla="*/ 4838 h 4838"/>
                <a:gd name="T76" fmla="*/ 1848 w 4843"/>
                <a:gd name="T77" fmla="*/ 4769 h 4838"/>
                <a:gd name="T78" fmla="*/ 1322 w 4843"/>
                <a:gd name="T79" fmla="*/ 4575 h 4838"/>
                <a:gd name="T80" fmla="*/ 862 w 4843"/>
                <a:gd name="T81" fmla="*/ 4268 h 4838"/>
                <a:gd name="T82" fmla="*/ 484 w 4843"/>
                <a:gd name="T83" fmla="*/ 3869 h 4838"/>
                <a:gd name="T84" fmla="*/ 204 w 4843"/>
                <a:gd name="T85" fmla="*/ 3392 h 4838"/>
                <a:gd name="T86" fmla="*/ 39 w 4843"/>
                <a:gd name="T87" fmla="*/ 2853 h 4838"/>
                <a:gd name="T88" fmla="*/ 4 w 4843"/>
                <a:gd name="T89" fmla="*/ 2273 h 4838"/>
                <a:gd name="T90" fmla="*/ 107 w 4843"/>
                <a:gd name="T91" fmla="*/ 1709 h 4838"/>
                <a:gd name="T92" fmla="*/ 331 w 4843"/>
                <a:gd name="T93" fmla="*/ 1199 h 4838"/>
                <a:gd name="T94" fmla="*/ 663 w 4843"/>
                <a:gd name="T95" fmla="*/ 759 h 4838"/>
                <a:gd name="T96" fmla="*/ 1083 w 4843"/>
                <a:gd name="T97" fmla="*/ 404 h 4838"/>
                <a:gd name="T98" fmla="*/ 1578 w 4843"/>
                <a:gd name="T99" fmla="*/ 152 h 4838"/>
                <a:gd name="T100" fmla="*/ 2129 w 4843"/>
                <a:gd name="T101" fmla="*/ 18 h 4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43" h="4838">
                  <a:moveTo>
                    <a:pt x="2421" y="398"/>
                  </a:moveTo>
                  <a:lnTo>
                    <a:pt x="2283" y="404"/>
                  </a:lnTo>
                  <a:lnTo>
                    <a:pt x="2147" y="417"/>
                  </a:lnTo>
                  <a:lnTo>
                    <a:pt x="2014" y="439"/>
                  </a:lnTo>
                  <a:lnTo>
                    <a:pt x="1885" y="472"/>
                  </a:lnTo>
                  <a:lnTo>
                    <a:pt x="1758" y="510"/>
                  </a:lnTo>
                  <a:lnTo>
                    <a:pt x="1636" y="557"/>
                  </a:lnTo>
                  <a:lnTo>
                    <a:pt x="1516" y="613"/>
                  </a:lnTo>
                  <a:lnTo>
                    <a:pt x="1401" y="675"/>
                  </a:lnTo>
                  <a:lnTo>
                    <a:pt x="1292" y="744"/>
                  </a:lnTo>
                  <a:lnTo>
                    <a:pt x="1186" y="821"/>
                  </a:lnTo>
                  <a:lnTo>
                    <a:pt x="1086" y="903"/>
                  </a:lnTo>
                  <a:lnTo>
                    <a:pt x="992" y="992"/>
                  </a:lnTo>
                  <a:lnTo>
                    <a:pt x="903" y="1086"/>
                  </a:lnTo>
                  <a:lnTo>
                    <a:pt x="821" y="1186"/>
                  </a:lnTo>
                  <a:lnTo>
                    <a:pt x="745" y="1291"/>
                  </a:lnTo>
                  <a:lnTo>
                    <a:pt x="676" y="1401"/>
                  </a:lnTo>
                  <a:lnTo>
                    <a:pt x="613" y="1514"/>
                  </a:lnTo>
                  <a:lnTo>
                    <a:pt x="558" y="1634"/>
                  </a:lnTo>
                  <a:lnTo>
                    <a:pt x="511" y="1756"/>
                  </a:lnTo>
                  <a:lnTo>
                    <a:pt x="471" y="1883"/>
                  </a:lnTo>
                  <a:lnTo>
                    <a:pt x="440" y="2012"/>
                  </a:lnTo>
                  <a:lnTo>
                    <a:pt x="418" y="2146"/>
                  </a:lnTo>
                  <a:lnTo>
                    <a:pt x="403" y="2282"/>
                  </a:lnTo>
                  <a:lnTo>
                    <a:pt x="399" y="2419"/>
                  </a:lnTo>
                  <a:lnTo>
                    <a:pt x="403" y="2557"/>
                  </a:lnTo>
                  <a:lnTo>
                    <a:pt x="418" y="2693"/>
                  </a:lnTo>
                  <a:lnTo>
                    <a:pt x="440" y="2827"/>
                  </a:lnTo>
                  <a:lnTo>
                    <a:pt x="471" y="2956"/>
                  </a:lnTo>
                  <a:lnTo>
                    <a:pt x="511" y="3083"/>
                  </a:lnTo>
                  <a:lnTo>
                    <a:pt x="558" y="3205"/>
                  </a:lnTo>
                  <a:lnTo>
                    <a:pt x="613" y="3324"/>
                  </a:lnTo>
                  <a:lnTo>
                    <a:pt x="676" y="3438"/>
                  </a:lnTo>
                  <a:lnTo>
                    <a:pt x="745" y="3548"/>
                  </a:lnTo>
                  <a:lnTo>
                    <a:pt x="821" y="3653"/>
                  </a:lnTo>
                  <a:lnTo>
                    <a:pt x="903" y="3753"/>
                  </a:lnTo>
                  <a:lnTo>
                    <a:pt x="992" y="3847"/>
                  </a:lnTo>
                  <a:lnTo>
                    <a:pt x="1086" y="3936"/>
                  </a:lnTo>
                  <a:lnTo>
                    <a:pt x="1186" y="4018"/>
                  </a:lnTo>
                  <a:lnTo>
                    <a:pt x="1292" y="4095"/>
                  </a:lnTo>
                  <a:lnTo>
                    <a:pt x="1401" y="4164"/>
                  </a:lnTo>
                  <a:lnTo>
                    <a:pt x="1516" y="4226"/>
                  </a:lnTo>
                  <a:lnTo>
                    <a:pt x="1636" y="4282"/>
                  </a:lnTo>
                  <a:lnTo>
                    <a:pt x="1758" y="4329"/>
                  </a:lnTo>
                  <a:lnTo>
                    <a:pt x="1885" y="4367"/>
                  </a:lnTo>
                  <a:lnTo>
                    <a:pt x="2014" y="4399"/>
                  </a:lnTo>
                  <a:lnTo>
                    <a:pt x="2147" y="4422"/>
                  </a:lnTo>
                  <a:lnTo>
                    <a:pt x="2283" y="4435"/>
                  </a:lnTo>
                  <a:lnTo>
                    <a:pt x="2421" y="4439"/>
                  </a:lnTo>
                  <a:lnTo>
                    <a:pt x="2560" y="4435"/>
                  </a:lnTo>
                  <a:lnTo>
                    <a:pt x="2695" y="4422"/>
                  </a:lnTo>
                  <a:lnTo>
                    <a:pt x="2828" y="4399"/>
                  </a:lnTo>
                  <a:lnTo>
                    <a:pt x="2958" y="4367"/>
                  </a:lnTo>
                  <a:lnTo>
                    <a:pt x="3085" y="4329"/>
                  </a:lnTo>
                  <a:lnTo>
                    <a:pt x="3208" y="4282"/>
                  </a:lnTo>
                  <a:lnTo>
                    <a:pt x="3326" y="4226"/>
                  </a:lnTo>
                  <a:lnTo>
                    <a:pt x="3441" y="4164"/>
                  </a:lnTo>
                  <a:lnTo>
                    <a:pt x="3552" y="4095"/>
                  </a:lnTo>
                  <a:lnTo>
                    <a:pt x="3657" y="4018"/>
                  </a:lnTo>
                  <a:lnTo>
                    <a:pt x="3757" y="3936"/>
                  </a:lnTo>
                  <a:lnTo>
                    <a:pt x="3851" y="3847"/>
                  </a:lnTo>
                  <a:lnTo>
                    <a:pt x="3940" y="3753"/>
                  </a:lnTo>
                  <a:lnTo>
                    <a:pt x="4022" y="3653"/>
                  </a:lnTo>
                  <a:lnTo>
                    <a:pt x="4097" y="3548"/>
                  </a:lnTo>
                  <a:lnTo>
                    <a:pt x="4167" y="3438"/>
                  </a:lnTo>
                  <a:lnTo>
                    <a:pt x="4230" y="3324"/>
                  </a:lnTo>
                  <a:lnTo>
                    <a:pt x="4284" y="3205"/>
                  </a:lnTo>
                  <a:lnTo>
                    <a:pt x="4332" y="3083"/>
                  </a:lnTo>
                  <a:lnTo>
                    <a:pt x="4371" y="2956"/>
                  </a:lnTo>
                  <a:lnTo>
                    <a:pt x="4402" y="2827"/>
                  </a:lnTo>
                  <a:lnTo>
                    <a:pt x="4426" y="2693"/>
                  </a:lnTo>
                  <a:lnTo>
                    <a:pt x="4439" y="2557"/>
                  </a:lnTo>
                  <a:lnTo>
                    <a:pt x="4444" y="2419"/>
                  </a:lnTo>
                  <a:lnTo>
                    <a:pt x="4439" y="2282"/>
                  </a:lnTo>
                  <a:lnTo>
                    <a:pt x="4426" y="2146"/>
                  </a:lnTo>
                  <a:lnTo>
                    <a:pt x="4402" y="2012"/>
                  </a:lnTo>
                  <a:lnTo>
                    <a:pt x="4371" y="1883"/>
                  </a:lnTo>
                  <a:lnTo>
                    <a:pt x="4332" y="1756"/>
                  </a:lnTo>
                  <a:lnTo>
                    <a:pt x="4284" y="1634"/>
                  </a:lnTo>
                  <a:lnTo>
                    <a:pt x="4230" y="1514"/>
                  </a:lnTo>
                  <a:lnTo>
                    <a:pt x="4167" y="1401"/>
                  </a:lnTo>
                  <a:lnTo>
                    <a:pt x="4097" y="1291"/>
                  </a:lnTo>
                  <a:lnTo>
                    <a:pt x="4022" y="1186"/>
                  </a:lnTo>
                  <a:lnTo>
                    <a:pt x="3940" y="1086"/>
                  </a:lnTo>
                  <a:lnTo>
                    <a:pt x="3851" y="992"/>
                  </a:lnTo>
                  <a:lnTo>
                    <a:pt x="3757" y="903"/>
                  </a:lnTo>
                  <a:lnTo>
                    <a:pt x="3657" y="821"/>
                  </a:lnTo>
                  <a:lnTo>
                    <a:pt x="3552" y="744"/>
                  </a:lnTo>
                  <a:lnTo>
                    <a:pt x="3441" y="675"/>
                  </a:lnTo>
                  <a:lnTo>
                    <a:pt x="3326" y="613"/>
                  </a:lnTo>
                  <a:lnTo>
                    <a:pt x="3208" y="557"/>
                  </a:lnTo>
                  <a:lnTo>
                    <a:pt x="3085" y="510"/>
                  </a:lnTo>
                  <a:lnTo>
                    <a:pt x="2958" y="472"/>
                  </a:lnTo>
                  <a:lnTo>
                    <a:pt x="2828" y="439"/>
                  </a:lnTo>
                  <a:lnTo>
                    <a:pt x="2695" y="417"/>
                  </a:lnTo>
                  <a:lnTo>
                    <a:pt x="2560" y="404"/>
                  </a:lnTo>
                  <a:lnTo>
                    <a:pt x="2421" y="398"/>
                  </a:lnTo>
                  <a:close/>
                  <a:moveTo>
                    <a:pt x="2421" y="0"/>
                  </a:moveTo>
                  <a:lnTo>
                    <a:pt x="2569" y="5"/>
                  </a:lnTo>
                  <a:lnTo>
                    <a:pt x="2713" y="18"/>
                  </a:lnTo>
                  <a:lnTo>
                    <a:pt x="2856" y="39"/>
                  </a:lnTo>
                  <a:lnTo>
                    <a:pt x="2996" y="68"/>
                  </a:lnTo>
                  <a:lnTo>
                    <a:pt x="3132" y="106"/>
                  </a:lnTo>
                  <a:lnTo>
                    <a:pt x="3266" y="152"/>
                  </a:lnTo>
                  <a:lnTo>
                    <a:pt x="3396" y="205"/>
                  </a:lnTo>
                  <a:lnTo>
                    <a:pt x="3521" y="264"/>
                  </a:lnTo>
                  <a:lnTo>
                    <a:pt x="3643" y="330"/>
                  </a:lnTo>
                  <a:lnTo>
                    <a:pt x="3760" y="404"/>
                  </a:lnTo>
                  <a:lnTo>
                    <a:pt x="3873" y="483"/>
                  </a:lnTo>
                  <a:lnTo>
                    <a:pt x="3981" y="570"/>
                  </a:lnTo>
                  <a:lnTo>
                    <a:pt x="4084" y="662"/>
                  </a:lnTo>
                  <a:lnTo>
                    <a:pt x="4181" y="759"/>
                  </a:lnTo>
                  <a:lnTo>
                    <a:pt x="4273" y="862"/>
                  </a:lnTo>
                  <a:lnTo>
                    <a:pt x="4358" y="969"/>
                  </a:lnTo>
                  <a:lnTo>
                    <a:pt x="4438" y="1081"/>
                  </a:lnTo>
                  <a:lnTo>
                    <a:pt x="4511" y="1199"/>
                  </a:lnTo>
                  <a:lnTo>
                    <a:pt x="4578" y="1321"/>
                  </a:lnTo>
                  <a:lnTo>
                    <a:pt x="4638" y="1447"/>
                  </a:lnTo>
                  <a:lnTo>
                    <a:pt x="4691" y="1576"/>
                  </a:lnTo>
                  <a:lnTo>
                    <a:pt x="4737" y="1709"/>
                  </a:lnTo>
                  <a:lnTo>
                    <a:pt x="4774" y="1846"/>
                  </a:lnTo>
                  <a:lnTo>
                    <a:pt x="4803" y="1986"/>
                  </a:lnTo>
                  <a:lnTo>
                    <a:pt x="4825" y="2127"/>
                  </a:lnTo>
                  <a:lnTo>
                    <a:pt x="4839" y="2273"/>
                  </a:lnTo>
                  <a:lnTo>
                    <a:pt x="4843" y="2419"/>
                  </a:lnTo>
                  <a:lnTo>
                    <a:pt x="4839" y="2566"/>
                  </a:lnTo>
                  <a:lnTo>
                    <a:pt x="4825" y="2712"/>
                  </a:lnTo>
                  <a:lnTo>
                    <a:pt x="4803" y="2853"/>
                  </a:lnTo>
                  <a:lnTo>
                    <a:pt x="4774" y="2993"/>
                  </a:lnTo>
                  <a:lnTo>
                    <a:pt x="4737" y="3130"/>
                  </a:lnTo>
                  <a:lnTo>
                    <a:pt x="4691" y="3263"/>
                  </a:lnTo>
                  <a:lnTo>
                    <a:pt x="4638" y="3392"/>
                  </a:lnTo>
                  <a:lnTo>
                    <a:pt x="4578" y="3517"/>
                  </a:lnTo>
                  <a:lnTo>
                    <a:pt x="4511" y="3640"/>
                  </a:lnTo>
                  <a:lnTo>
                    <a:pt x="4438" y="3757"/>
                  </a:lnTo>
                  <a:lnTo>
                    <a:pt x="4358" y="3869"/>
                  </a:lnTo>
                  <a:lnTo>
                    <a:pt x="4273" y="3977"/>
                  </a:lnTo>
                  <a:lnTo>
                    <a:pt x="4181" y="4080"/>
                  </a:lnTo>
                  <a:lnTo>
                    <a:pt x="4084" y="4177"/>
                  </a:lnTo>
                  <a:lnTo>
                    <a:pt x="3981" y="4268"/>
                  </a:lnTo>
                  <a:lnTo>
                    <a:pt x="3873" y="4355"/>
                  </a:lnTo>
                  <a:lnTo>
                    <a:pt x="3760" y="4435"/>
                  </a:lnTo>
                  <a:lnTo>
                    <a:pt x="3643" y="4508"/>
                  </a:lnTo>
                  <a:lnTo>
                    <a:pt x="3521" y="4575"/>
                  </a:lnTo>
                  <a:lnTo>
                    <a:pt x="3396" y="4634"/>
                  </a:lnTo>
                  <a:lnTo>
                    <a:pt x="3266" y="4687"/>
                  </a:lnTo>
                  <a:lnTo>
                    <a:pt x="3132" y="4732"/>
                  </a:lnTo>
                  <a:lnTo>
                    <a:pt x="2996" y="4769"/>
                  </a:lnTo>
                  <a:lnTo>
                    <a:pt x="2856" y="4800"/>
                  </a:lnTo>
                  <a:lnTo>
                    <a:pt x="2713" y="4821"/>
                  </a:lnTo>
                  <a:lnTo>
                    <a:pt x="2569" y="4834"/>
                  </a:lnTo>
                  <a:lnTo>
                    <a:pt x="2421" y="4838"/>
                  </a:lnTo>
                  <a:lnTo>
                    <a:pt x="2274" y="4834"/>
                  </a:lnTo>
                  <a:lnTo>
                    <a:pt x="2129" y="4821"/>
                  </a:lnTo>
                  <a:lnTo>
                    <a:pt x="1986" y="4800"/>
                  </a:lnTo>
                  <a:lnTo>
                    <a:pt x="1848" y="4769"/>
                  </a:lnTo>
                  <a:lnTo>
                    <a:pt x="1711" y="4732"/>
                  </a:lnTo>
                  <a:lnTo>
                    <a:pt x="1578" y="4687"/>
                  </a:lnTo>
                  <a:lnTo>
                    <a:pt x="1448" y="4634"/>
                  </a:lnTo>
                  <a:lnTo>
                    <a:pt x="1322" y="4575"/>
                  </a:lnTo>
                  <a:lnTo>
                    <a:pt x="1201" y="4508"/>
                  </a:lnTo>
                  <a:lnTo>
                    <a:pt x="1083" y="4435"/>
                  </a:lnTo>
                  <a:lnTo>
                    <a:pt x="971" y="4355"/>
                  </a:lnTo>
                  <a:lnTo>
                    <a:pt x="862" y="4268"/>
                  </a:lnTo>
                  <a:lnTo>
                    <a:pt x="760" y="4177"/>
                  </a:lnTo>
                  <a:lnTo>
                    <a:pt x="663" y="4080"/>
                  </a:lnTo>
                  <a:lnTo>
                    <a:pt x="570" y="3977"/>
                  </a:lnTo>
                  <a:lnTo>
                    <a:pt x="484" y="3869"/>
                  </a:lnTo>
                  <a:lnTo>
                    <a:pt x="405" y="3757"/>
                  </a:lnTo>
                  <a:lnTo>
                    <a:pt x="331" y="3640"/>
                  </a:lnTo>
                  <a:lnTo>
                    <a:pt x="265" y="3517"/>
                  </a:lnTo>
                  <a:lnTo>
                    <a:pt x="204" y="3392"/>
                  </a:lnTo>
                  <a:lnTo>
                    <a:pt x="151" y="3263"/>
                  </a:lnTo>
                  <a:lnTo>
                    <a:pt x="107" y="3130"/>
                  </a:lnTo>
                  <a:lnTo>
                    <a:pt x="69" y="2993"/>
                  </a:lnTo>
                  <a:lnTo>
                    <a:pt x="39" y="2853"/>
                  </a:lnTo>
                  <a:lnTo>
                    <a:pt x="17" y="2712"/>
                  </a:lnTo>
                  <a:lnTo>
                    <a:pt x="4" y="2566"/>
                  </a:lnTo>
                  <a:lnTo>
                    <a:pt x="0" y="2419"/>
                  </a:lnTo>
                  <a:lnTo>
                    <a:pt x="4" y="2273"/>
                  </a:lnTo>
                  <a:lnTo>
                    <a:pt x="17" y="2127"/>
                  </a:lnTo>
                  <a:lnTo>
                    <a:pt x="39" y="1986"/>
                  </a:lnTo>
                  <a:lnTo>
                    <a:pt x="69" y="1846"/>
                  </a:lnTo>
                  <a:lnTo>
                    <a:pt x="107" y="1709"/>
                  </a:lnTo>
                  <a:lnTo>
                    <a:pt x="151" y="1576"/>
                  </a:lnTo>
                  <a:lnTo>
                    <a:pt x="204" y="1447"/>
                  </a:lnTo>
                  <a:lnTo>
                    <a:pt x="265" y="1321"/>
                  </a:lnTo>
                  <a:lnTo>
                    <a:pt x="331" y="1199"/>
                  </a:lnTo>
                  <a:lnTo>
                    <a:pt x="405" y="1081"/>
                  </a:lnTo>
                  <a:lnTo>
                    <a:pt x="484" y="969"/>
                  </a:lnTo>
                  <a:lnTo>
                    <a:pt x="570" y="862"/>
                  </a:lnTo>
                  <a:lnTo>
                    <a:pt x="663" y="759"/>
                  </a:lnTo>
                  <a:lnTo>
                    <a:pt x="760" y="662"/>
                  </a:lnTo>
                  <a:lnTo>
                    <a:pt x="862" y="570"/>
                  </a:lnTo>
                  <a:lnTo>
                    <a:pt x="971" y="483"/>
                  </a:lnTo>
                  <a:lnTo>
                    <a:pt x="1083" y="404"/>
                  </a:lnTo>
                  <a:lnTo>
                    <a:pt x="1201" y="330"/>
                  </a:lnTo>
                  <a:lnTo>
                    <a:pt x="1322" y="264"/>
                  </a:lnTo>
                  <a:lnTo>
                    <a:pt x="1448" y="205"/>
                  </a:lnTo>
                  <a:lnTo>
                    <a:pt x="1578" y="152"/>
                  </a:lnTo>
                  <a:lnTo>
                    <a:pt x="1711" y="106"/>
                  </a:lnTo>
                  <a:lnTo>
                    <a:pt x="1848" y="68"/>
                  </a:lnTo>
                  <a:lnTo>
                    <a:pt x="1986" y="39"/>
                  </a:lnTo>
                  <a:lnTo>
                    <a:pt x="2129" y="18"/>
                  </a:lnTo>
                  <a:lnTo>
                    <a:pt x="2274" y="5"/>
                  </a:lnTo>
                  <a:lnTo>
                    <a:pt x="24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160">
              <a:extLst>
                <a:ext uri="{FF2B5EF4-FFF2-40B4-BE49-F238E27FC236}">
                  <a16:creationId xmlns:a16="http://schemas.microsoft.com/office/drawing/2014/main" xmlns="" id="{C062A6CA-24A7-4AB1-8DB6-4325FDFB1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5024" y="1986932"/>
              <a:ext cx="99741" cy="226509"/>
            </a:xfrm>
            <a:custGeom>
              <a:avLst/>
              <a:gdLst>
                <a:gd name="T0" fmla="*/ 199 w 1175"/>
                <a:gd name="T1" fmla="*/ 0 h 2724"/>
                <a:gd name="T2" fmla="*/ 239 w 1175"/>
                <a:gd name="T3" fmla="*/ 4 h 2724"/>
                <a:gd name="T4" fmla="*/ 277 w 1175"/>
                <a:gd name="T5" fmla="*/ 16 h 2724"/>
                <a:gd name="T6" fmla="*/ 311 w 1175"/>
                <a:gd name="T7" fmla="*/ 34 h 2724"/>
                <a:gd name="T8" fmla="*/ 341 w 1175"/>
                <a:gd name="T9" fmla="*/ 59 h 2724"/>
                <a:gd name="T10" fmla="*/ 364 w 1175"/>
                <a:gd name="T11" fmla="*/ 88 h 2724"/>
                <a:gd name="T12" fmla="*/ 384 w 1175"/>
                <a:gd name="T13" fmla="*/ 122 h 2724"/>
                <a:gd name="T14" fmla="*/ 395 w 1175"/>
                <a:gd name="T15" fmla="*/ 159 h 2724"/>
                <a:gd name="T16" fmla="*/ 398 w 1175"/>
                <a:gd name="T17" fmla="*/ 198 h 2724"/>
                <a:gd name="T18" fmla="*/ 398 w 1175"/>
                <a:gd name="T19" fmla="*/ 1570 h 2724"/>
                <a:gd name="T20" fmla="*/ 1125 w 1175"/>
                <a:gd name="T21" fmla="*/ 2393 h 2724"/>
                <a:gd name="T22" fmla="*/ 1147 w 1175"/>
                <a:gd name="T23" fmla="*/ 2422 h 2724"/>
                <a:gd name="T24" fmla="*/ 1162 w 1175"/>
                <a:gd name="T25" fmla="*/ 2453 h 2724"/>
                <a:gd name="T26" fmla="*/ 1172 w 1175"/>
                <a:gd name="T27" fmla="*/ 2487 h 2724"/>
                <a:gd name="T28" fmla="*/ 1175 w 1175"/>
                <a:gd name="T29" fmla="*/ 2521 h 2724"/>
                <a:gd name="T30" fmla="*/ 1174 w 1175"/>
                <a:gd name="T31" fmla="*/ 2555 h 2724"/>
                <a:gd name="T32" fmla="*/ 1165 w 1175"/>
                <a:gd name="T33" fmla="*/ 2587 h 2724"/>
                <a:gd name="T34" fmla="*/ 1152 w 1175"/>
                <a:gd name="T35" fmla="*/ 2620 h 2724"/>
                <a:gd name="T36" fmla="*/ 1132 w 1175"/>
                <a:gd name="T37" fmla="*/ 2649 h 2724"/>
                <a:gd name="T38" fmla="*/ 1107 w 1175"/>
                <a:gd name="T39" fmla="*/ 2674 h 2724"/>
                <a:gd name="T40" fmla="*/ 1078 w 1175"/>
                <a:gd name="T41" fmla="*/ 2696 h 2724"/>
                <a:gd name="T42" fmla="*/ 1045 w 1175"/>
                <a:gd name="T43" fmla="*/ 2712 h 2724"/>
                <a:gd name="T44" fmla="*/ 1011 w 1175"/>
                <a:gd name="T45" fmla="*/ 2721 h 2724"/>
                <a:gd name="T46" fmla="*/ 976 w 1175"/>
                <a:gd name="T47" fmla="*/ 2724 h 2724"/>
                <a:gd name="T48" fmla="*/ 942 w 1175"/>
                <a:gd name="T49" fmla="*/ 2721 h 2724"/>
                <a:gd name="T50" fmla="*/ 911 w 1175"/>
                <a:gd name="T51" fmla="*/ 2714 h 2724"/>
                <a:gd name="T52" fmla="*/ 880 w 1175"/>
                <a:gd name="T53" fmla="*/ 2701 h 2724"/>
                <a:gd name="T54" fmla="*/ 851 w 1175"/>
                <a:gd name="T55" fmla="*/ 2681 h 2724"/>
                <a:gd name="T56" fmla="*/ 826 w 1175"/>
                <a:gd name="T57" fmla="*/ 2656 h 2724"/>
                <a:gd name="T58" fmla="*/ 78 w 1175"/>
                <a:gd name="T59" fmla="*/ 1808 h 2724"/>
                <a:gd name="T60" fmla="*/ 75 w 1175"/>
                <a:gd name="T61" fmla="*/ 1805 h 2724"/>
                <a:gd name="T62" fmla="*/ 73 w 1175"/>
                <a:gd name="T63" fmla="*/ 1801 h 2724"/>
                <a:gd name="T64" fmla="*/ 49 w 1175"/>
                <a:gd name="T65" fmla="*/ 1777 h 2724"/>
                <a:gd name="T66" fmla="*/ 28 w 1175"/>
                <a:gd name="T67" fmla="*/ 1749 h 2724"/>
                <a:gd name="T68" fmla="*/ 14 w 1175"/>
                <a:gd name="T69" fmla="*/ 1718 h 2724"/>
                <a:gd name="T70" fmla="*/ 3 w 1175"/>
                <a:gd name="T71" fmla="*/ 1684 h 2724"/>
                <a:gd name="T72" fmla="*/ 0 w 1175"/>
                <a:gd name="T73" fmla="*/ 1648 h 2724"/>
                <a:gd name="T74" fmla="*/ 0 w 1175"/>
                <a:gd name="T75" fmla="*/ 198 h 2724"/>
                <a:gd name="T76" fmla="*/ 5 w 1175"/>
                <a:gd name="T77" fmla="*/ 159 h 2724"/>
                <a:gd name="T78" fmla="*/ 15 w 1175"/>
                <a:gd name="T79" fmla="*/ 122 h 2724"/>
                <a:gd name="T80" fmla="*/ 34 w 1175"/>
                <a:gd name="T81" fmla="*/ 88 h 2724"/>
                <a:gd name="T82" fmla="*/ 58 w 1175"/>
                <a:gd name="T83" fmla="*/ 59 h 2724"/>
                <a:gd name="T84" fmla="*/ 87 w 1175"/>
                <a:gd name="T85" fmla="*/ 34 h 2724"/>
                <a:gd name="T86" fmla="*/ 121 w 1175"/>
                <a:gd name="T87" fmla="*/ 16 h 2724"/>
                <a:gd name="T88" fmla="*/ 160 w 1175"/>
                <a:gd name="T89" fmla="*/ 4 h 2724"/>
                <a:gd name="T90" fmla="*/ 199 w 1175"/>
                <a:gd name="T91" fmla="*/ 0 h 2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75" h="2724">
                  <a:moveTo>
                    <a:pt x="199" y="0"/>
                  </a:moveTo>
                  <a:lnTo>
                    <a:pt x="239" y="4"/>
                  </a:lnTo>
                  <a:lnTo>
                    <a:pt x="277" y="16"/>
                  </a:lnTo>
                  <a:lnTo>
                    <a:pt x="311" y="34"/>
                  </a:lnTo>
                  <a:lnTo>
                    <a:pt x="341" y="59"/>
                  </a:lnTo>
                  <a:lnTo>
                    <a:pt x="364" y="88"/>
                  </a:lnTo>
                  <a:lnTo>
                    <a:pt x="384" y="122"/>
                  </a:lnTo>
                  <a:lnTo>
                    <a:pt x="395" y="159"/>
                  </a:lnTo>
                  <a:lnTo>
                    <a:pt x="398" y="198"/>
                  </a:lnTo>
                  <a:lnTo>
                    <a:pt x="398" y="1570"/>
                  </a:lnTo>
                  <a:lnTo>
                    <a:pt x="1125" y="2393"/>
                  </a:lnTo>
                  <a:lnTo>
                    <a:pt x="1147" y="2422"/>
                  </a:lnTo>
                  <a:lnTo>
                    <a:pt x="1162" y="2453"/>
                  </a:lnTo>
                  <a:lnTo>
                    <a:pt x="1172" y="2487"/>
                  </a:lnTo>
                  <a:lnTo>
                    <a:pt x="1175" y="2521"/>
                  </a:lnTo>
                  <a:lnTo>
                    <a:pt x="1174" y="2555"/>
                  </a:lnTo>
                  <a:lnTo>
                    <a:pt x="1165" y="2587"/>
                  </a:lnTo>
                  <a:lnTo>
                    <a:pt x="1152" y="2620"/>
                  </a:lnTo>
                  <a:lnTo>
                    <a:pt x="1132" y="2649"/>
                  </a:lnTo>
                  <a:lnTo>
                    <a:pt x="1107" y="2674"/>
                  </a:lnTo>
                  <a:lnTo>
                    <a:pt x="1078" y="2696"/>
                  </a:lnTo>
                  <a:lnTo>
                    <a:pt x="1045" y="2712"/>
                  </a:lnTo>
                  <a:lnTo>
                    <a:pt x="1011" y="2721"/>
                  </a:lnTo>
                  <a:lnTo>
                    <a:pt x="976" y="2724"/>
                  </a:lnTo>
                  <a:lnTo>
                    <a:pt x="942" y="2721"/>
                  </a:lnTo>
                  <a:lnTo>
                    <a:pt x="911" y="2714"/>
                  </a:lnTo>
                  <a:lnTo>
                    <a:pt x="880" y="2701"/>
                  </a:lnTo>
                  <a:lnTo>
                    <a:pt x="851" y="2681"/>
                  </a:lnTo>
                  <a:lnTo>
                    <a:pt x="826" y="2656"/>
                  </a:lnTo>
                  <a:lnTo>
                    <a:pt x="78" y="1808"/>
                  </a:lnTo>
                  <a:lnTo>
                    <a:pt x="75" y="1805"/>
                  </a:lnTo>
                  <a:lnTo>
                    <a:pt x="73" y="1801"/>
                  </a:lnTo>
                  <a:lnTo>
                    <a:pt x="49" y="1777"/>
                  </a:lnTo>
                  <a:lnTo>
                    <a:pt x="28" y="1749"/>
                  </a:lnTo>
                  <a:lnTo>
                    <a:pt x="14" y="1718"/>
                  </a:lnTo>
                  <a:lnTo>
                    <a:pt x="3" y="1684"/>
                  </a:lnTo>
                  <a:lnTo>
                    <a:pt x="0" y="1648"/>
                  </a:lnTo>
                  <a:lnTo>
                    <a:pt x="0" y="198"/>
                  </a:lnTo>
                  <a:lnTo>
                    <a:pt x="5" y="159"/>
                  </a:lnTo>
                  <a:lnTo>
                    <a:pt x="15" y="122"/>
                  </a:lnTo>
                  <a:lnTo>
                    <a:pt x="34" y="88"/>
                  </a:lnTo>
                  <a:lnTo>
                    <a:pt x="58" y="59"/>
                  </a:lnTo>
                  <a:lnTo>
                    <a:pt x="87" y="34"/>
                  </a:lnTo>
                  <a:lnTo>
                    <a:pt x="121" y="16"/>
                  </a:lnTo>
                  <a:lnTo>
                    <a:pt x="160" y="4"/>
                  </a:lnTo>
                  <a:lnTo>
                    <a:pt x="1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64BBCBF-F4CD-4F09-BBF5-CBAE31DD0B53}"/>
              </a:ext>
            </a:extLst>
          </p:cNvPr>
          <p:cNvSpPr txBox="1"/>
          <p:nvPr/>
        </p:nvSpPr>
        <p:spPr>
          <a:xfrm>
            <a:off x="3289336" y="1737765"/>
            <a:ext cx="11694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chemeClr val="bg1"/>
                </a:solidFill>
                <a:cs typeface="Times New Roman" panose="02020603050405020304" pitchFamily="18" charset="0"/>
              </a:rPr>
              <a:t>15</a:t>
            </a:r>
            <a:r>
              <a:rPr lang="ru-RU" sz="1000" dirty="0">
                <a:solidFill>
                  <a:schemeClr val="bg1"/>
                </a:solidFill>
                <a:cs typeface="Times New Roman" panose="02020603050405020304" pitchFamily="18" charset="0"/>
              </a:rPr>
              <a:t> рабочих дней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7CDB9D0-89FE-4024-9233-02142EFFD24E}"/>
              </a:ext>
            </a:extLst>
          </p:cNvPr>
          <p:cNvSpPr txBox="1"/>
          <p:nvPr/>
        </p:nvSpPr>
        <p:spPr>
          <a:xfrm>
            <a:off x="4667364" y="1719880"/>
            <a:ext cx="139954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bg1"/>
                </a:solidFill>
                <a:cs typeface="Times New Roman" panose="02020603050405020304" pitchFamily="18" charset="0"/>
              </a:rPr>
              <a:t>25 рабочих дней </a:t>
            </a:r>
          </a:p>
        </p:txBody>
      </p:sp>
      <p:sp>
        <p:nvSpPr>
          <p:cNvPr id="35" name="Нашивка 34">
            <a:extLst>
              <a:ext uri="{FF2B5EF4-FFF2-40B4-BE49-F238E27FC236}">
                <a16:creationId xmlns:a16="http://schemas.microsoft.com/office/drawing/2014/main" xmlns="" id="{CF6CC7FA-3D04-4D00-8241-80B7C6216B01}"/>
              </a:ext>
            </a:extLst>
          </p:cNvPr>
          <p:cNvSpPr/>
          <p:nvPr/>
        </p:nvSpPr>
        <p:spPr>
          <a:xfrm>
            <a:off x="5980747" y="2041732"/>
            <a:ext cx="1285368" cy="763190"/>
          </a:xfrm>
          <a:prstGeom prst="chevron">
            <a:avLst>
              <a:gd name="adj" fmla="val 3228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dist"/>
            <a:endParaRPr lang="ru-RU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7BD52FB-CB0A-464E-AC53-D39026B8E78F}"/>
              </a:ext>
            </a:extLst>
          </p:cNvPr>
          <p:cNvSpPr txBox="1"/>
          <p:nvPr/>
        </p:nvSpPr>
        <p:spPr>
          <a:xfrm>
            <a:off x="5943601" y="2983045"/>
            <a:ext cx="1788635" cy="842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19" dirty="0">
                <a:solidFill>
                  <a:schemeClr val="bg1"/>
                </a:solidFill>
                <a:cs typeface="Times New Roman" panose="02020603050405020304" pitchFamily="18" charset="0"/>
              </a:rPr>
              <a:t>Оценка обоснованности запрашиваемого объема финансирования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xmlns="" id="{AF139FCA-D11D-42DE-9596-D3AEFA7F39E4}"/>
              </a:ext>
            </a:extLst>
          </p:cNvPr>
          <p:cNvCxnSpPr>
            <a:cxnSpLocks/>
          </p:cNvCxnSpPr>
          <p:nvPr/>
        </p:nvCxnSpPr>
        <p:spPr>
          <a:xfrm flipH="1">
            <a:off x="7562737" y="2421494"/>
            <a:ext cx="1581263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E9CD5D3-CFF0-4474-8814-A59FB7BBDA98}"/>
              </a:ext>
            </a:extLst>
          </p:cNvPr>
          <p:cNvSpPr txBox="1"/>
          <p:nvPr/>
        </p:nvSpPr>
        <p:spPr>
          <a:xfrm>
            <a:off x="5943601" y="1722422"/>
            <a:ext cx="11538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bg1"/>
                </a:solidFill>
                <a:cs typeface="Times New Roman" panose="02020603050405020304" pitchFamily="18" charset="0"/>
              </a:rPr>
              <a:t>12 рабочих дней </a:t>
            </a:r>
          </a:p>
        </p:txBody>
      </p:sp>
      <p:sp>
        <p:nvSpPr>
          <p:cNvPr id="39" name="Кольцо 38">
            <a:extLst>
              <a:ext uri="{FF2B5EF4-FFF2-40B4-BE49-F238E27FC236}">
                <a16:creationId xmlns:a16="http://schemas.microsoft.com/office/drawing/2014/main" xmlns="" id="{9066E442-7CAD-41C3-9F1E-C6230B70853C}"/>
              </a:ext>
            </a:extLst>
          </p:cNvPr>
          <p:cNvSpPr/>
          <p:nvPr/>
        </p:nvSpPr>
        <p:spPr>
          <a:xfrm>
            <a:off x="1780106" y="2351246"/>
            <a:ext cx="133200" cy="133200"/>
          </a:xfrm>
          <a:prstGeom prst="donut">
            <a:avLst>
              <a:gd name="adj" fmla="val 882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Кольцо 39">
            <a:extLst>
              <a:ext uri="{FF2B5EF4-FFF2-40B4-BE49-F238E27FC236}">
                <a16:creationId xmlns:a16="http://schemas.microsoft.com/office/drawing/2014/main" xmlns="" id="{550D9BA6-410E-4305-A560-B42232457EF4}"/>
              </a:ext>
            </a:extLst>
          </p:cNvPr>
          <p:cNvSpPr/>
          <p:nvPr/>
        </p:nvSpPr>
        <p:spPr>
          <a:xfrm>
            <a:off x="7448100" y="2351246"/>
            <a:ext cx="133200" cy="133200"/>
          </a:xfrm>
          <a:prstGeom prst="donut">
            <a:avLst>
              <a:gd name="adj" fmla="val 882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790300"/>
            <a:ext cx="6330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cs typeface="Times New Roman" panose="02020603050405020304" pitchFamily="18" charset="0"/>
              </a:rPr>
              <a:t>После принятия изменений в постановление Правительства РК №</a:t>
            </a:r>
            <a:r>
              <a:rPr lang="en-US" sz="1200" dirty="0">
                <a:solidFill>
                  <a:schemeClr val="bg1"/>
                </a:solidFill>
                <a:cs typeface="Times New Roman" panose="02020603050405020304" pitchFamily="18" charset="0"/>
              </a:rPr>
              <a:t> 654 </a:t>
            </a:r>
            <a:r>
              <a:rPr lang="ru-RU" sz="1200" dirty="0">
                <a:solidFill>
                  <a:schemeClr val="bg1"/>
                </a:solidFill>
                <a:cs typeface="Times New Roman" panose="02020603050405020304" pitchFamily="18" charset="0"/>
              </a:rPr>
              <a:t>от </a:t>
            </a:r>
            <a:r>
              <a:rPr lang="ru-RU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03.09.2019 </a:t>
            </a:r>
            <a:r>
              <a:rPr lang="ru-RU" sz="1200" dirty="0">
                <a:solidFill>
                  <a:schemeClr val="bg1"/>
                </a:solidFill>
                <a:cs typeface="Times New Roman" panose="02020603050405020304" pitchFamily="18" charset="0"/>
              </a:rPr>
              <a:t>г.</a:t>
            </a:r>
          </a:p>
        </p:txBody>
      </p:sp>
      <p:grpSp>
        <p:nvGrpSpPr>
          <p:cNvPr id="42" name="Группа 35">
            <a:extLst>
              <a:ext uri="{FF2B5EF4-FFF2-40B4-BE49-F238E27FC236}">
                <a16:creationId xmlns:a16="http://schemas.microsoft.com/office/drawing/2014/main" xmlns="" id="{38FF312F-95E5-4F77-A995-633B0B3FEB52}"/>
              </a:ext>
            </a:extLst>
          </p:cNvPr>
          <p:cNvGrpSpPr>
            <a:grpSpLocks/>
          </p:cNvGrpSpPr>
          <p:nvPr/>
        </p:nvGrpSpPr>
        <p:grpSpPr bwMode="auto">
          <a:xfrm>
            <a:off x="3756365" y="1368180"/>
            <a:ext cx="244800" cy="244800"/>
            <a:chOff x="1872922" y="1914684"/>
            <a:chExt cx="404831" cy="404200"/>
          </a:xfrm>
          <a:solidFill>
            <a:schemeClr val="bg1"/>
          </a:solidFill>
        </p:grpSpPr>
        <p:sp>
          <p:nvSpPr>
            <p:cNvPr id="43" name="Freeform 159">
              <a:extLst>
                <a:ext uri="{FF2B5EF4-FFF2-40B4-BE49-F238E27FC236}">
                  <a16:creationId xmlns:a16="http://schemas.microsoft.com/office/drawing/2014/main" xmlns="" id="{3A06B944-BFB6-4E44-9831-31224D308A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72922" y="1914684"/>
              <a:ext cx="404831" cy="404200"/>
            </a:xfrm>
            <a:custGeom>
              <a:avLst/>
              <a:gdLst>
                <a:gd name="T0" fmla="*/ 2014 w 4843"/>
                <a:gd name="T1" fmla="*/ 439 h 4838"/>
                <a:gd name="T2" fmla="*/ 1516 w 4843"/>
                <a:gd name="T3" fmla="*/ 613 h 4838"/>
                <a:gd name="T4" fmla="*/ 1086 w 4843"/>
                <a:gd name="T5" fmla="*/ 903 h 4838"/>
                <a:gd name="T6" fmla="*/ 745 w 4843"/>
                <a:gd name="T7" fmla="*/ 1291 h 4838"/>
                <a:gd name="T8" fmla="*/ 511 w 4843"/>
                <a:gd name="T9" fmla="*/ 1756 h 4838"/>
                <a:gd name="T10" fmla="*/ 403 w 4843"/>
                <a:gd name="T11" fmla="*/ 2282 h 4838"/>
                <a:gd name="T12" fmla="*/ 440 w 4843"/>
                <a:gd name="T13" fmla="*/ 2827 h 4838"/>
                <a:gd name="T14" fmla="*/ 613 w 4843"/>
                <a:gd name="T15" fmla="*/ 3324 h 4838"/>
                <a:gd name="T16" fmla="*/ 903 w 4843"/>
                <a:gd name="T17" fmla="*/ 3753 h 4838"/>
                <a:gd name="T18" fmla="*/ 1292 w 4843"/>
                <a:gd name="T19" fmla="*/ 4095 h 4838"/>
                <a:gd name="T20" fmla="*/ 1758 w 4843"/>
                <a:gd name="T21" fmla="*/ 4329 h 4838"/>
                <a:gd name="T22" fmla="*/ 2283 w 4843"/>
                <a:gd name="T23" fmla="*/ 4435 h 4838"/>
                <a:gd name="T24" fmla="*/ 2828 w 4843"/>
                <a:gd name="T25" fmla="*/ 4399 h 4838"/>
                <a:gd name="T26" fmla="*/ 3326 w 4843"/>
                <a:gd name="T27" fmla="*/ 4226 h 4838"/>
                <a:gd name="T28" fmla="*/ 3757 w 4843"/>
                <a:gd name="T29" fmla="*/ 3936 h 4838"/>
                <a:gd name="T30" fmla="*/ 4097 w 4843"/>
                <a:gd name="T31" fmla="*/ 3548 h 4838"/>
                <a:gd name="T32" fmla="*/ 4332 w 4843"/>
                <a:gd name="T33" fmla="*/ 3083 h 4838"/>
                <a:gd name="T34" fmla="*/ 4439 w 4843"/>
                <a:gd name="T35" fmla="*/ 2557 h 4838"/>
                <a:gd name="T36" fmla="*/ 4402 w 4843"/>
                <a:gd name="T37" fmla="*/ 2012 h 4838"/>
                <a:gd name="T38" fmla="*/ 4230 w 4843"/>
                <a:gd name="T39" fmla="*/ 1514 h 4838"/>
                <a:gd name="T40" fmla="*/ 3940 w 4843"/>
                <a:gd name="T41" fmla="*/ 1086 h 4838"/>
                <a:gd name="T42" fmla="*/ 3552 w 4843"/>
                <a:gd name="T43" fmla="*/ 744 h 4838"/>
                <a:gd name="T44" fmla="*/ 3085 w 4843"/>
                <a:gd name="T45" fmla="*/ 510 h 4838"/>
                <a:gd name="T46" fmla="*/ 2560 w 4843"/>
                <a:gd name="T47" fmla="*/ 404 h 4838"/>
                <a:gd name="T48" fmla="*/ 2713 w 4843"/>
                <a:gd name="T49" fmla="*/ 18 h 4838"/>
                <a:gd name="T50" fmla="*/ 3266 w 4843"/>
                <a:gd name="T51" fmla="*/ 152 h 4838"/>
                <a:gd name="T52" fmla="*/ 3760 w 4843"/>
                <a:gd name="T53" fmla="*/ 404 h 4838"/>
                <a:gd name="T54" fmla="*/ 4181 w 4843"/>
                <a:gd name="T55" fmla="*/ 759 h 4838"/>
                <a:gd name="T56" fmla="*/ 4511 w 4843"/>
                <a:gd name="T57" fmla="*/ 1199 h 4838"/>
                <a:gd name="T58" fmla="*/ 4737 w 4843"/>
                <a:gd name="T59" fmla="*/ 1709 h 4838"/>
                <a:gd name="T60" fmla="*/ 4839 w 4843"/>
                <a:gd name="T61" fmla="*/ 2273 h 4838"/>
                <a:gd name="T62" fmla="*/ 4803 w 4843"/>
                <a:gd name="T63" fmla="*/ 2853 h 4838"/>
                <a:gd name="T64" fmla="*/ 4638 w 4843"/>
                <a:gd name="T65" fmla="*/ 3392 h 4838"/>
                <a:gd name="T66" fmla="*/ 4358 w 4843"/>
                <a:gd name="T67" fmla="*/ 3869 h 4838"/>
                <a:gd name="T68" fmla="*/ 3981 w 4843"/>
                <a:gd name="T69" fmla="*/ 4268 h 4838"/>
                <a:gd name="T70" fmla="*/ 3521 w 4843"/>
                <a:gd name="T71" fmla="*/ 4575 h 4838"/>
                <a:gd name="T72" fmla="*/ 2996 w 4843"/>
                <a:gd name="T73" fmla="*/ 4769 h 4838"/>
                <a:gd name="T74" fmla="*/ 2421 w 4843"/>
                <a:gd name="T75" fmla="*/ 4838 h 4838"/>
                <a:gd name="T76" fmla="*/ 1848 w 4843"/>
                <a:gd name="T77" fmla="*/ 4769 h 4838"/>
                <a:gd name="T78" fmla="*/ 1322 w 4843"/>
                <a:gd name="T79" fmla="*/ 4575 h 4838"/>
                <a:gd name="T80" fmla="*/ 862 w 4843"/>
                <a:gd name="T81" fmla="*/ 4268 h 4838"/>
                <a:gd name="T82" fmla="*/ 484 w 4843"/>
                <a:gd name="T83" fmla="*/ 3869 h 4838"/>
                <a:gd name="T84" fmla="*/ 204 w 4843"/>
                <a:gd name="T85" fmla="*/ 3392 h 4838"/>
                <a:gd name="T86" fmla="*/ 39 w 4843"/>
                <a:gd name="T87" fmla="*/ 2853 h 4838"/>
                <a:gd name="T88" fmla="*/ 4 w 4843"/>
                <a:gd name="T89" fmla="*/ 2273 h 4838"/>
                <a:gd name="T90" fmla="*/ 107 w 4843"/>
                <a:gd name="T91" fmla="*/ 1709 h 4838"/>
                <a:gd name="T92" fmla="*/ 331 w 4843"/>
                <a:gd name="T93" fmla="*/ 1199 h 4838"/>
                <a:gd name="T94" fmla="*/ 663 w 4843"/>
                <a:gd name="T95" fmla="*/ 759 h 4838"/>
                <a:gd name="T96" fmla="*/ 1083 w 4843"/>
                <a:gd name="T97" fmla="*/ 404 h 4838"/>
                <a:gd name="T98" fmla="*/ 1578 w 4843"/>
                <a:gd name="T99" fmla="*/ 152 h 4838"/>
                <a:gd name="T100" fmla="*/ 2129 w 4843"/>
                <a:gd name="T101" fmla="*/ 18 h 4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43" h="4838">
                  <a:moveTo>
                    <a:pt x="2421" y="398"/>
                  </a:moveTo>
                  <a:lnTo>
                    <a:pt x="2283" y="404"/>
                  </a:lnTo>
                  <a:lnTo>
                    <a:pt x="2147" y="417"/>
                  </a:lnTo>
                  <a:lnTo>
                    <a:pt x="2014" y="439"/>
                  </a:lnTo>
                  <a:lnTo>
                    <a:pt x="1885" y="472"/>
                  </a:lnTo>
                  <a:lnTo>
                    <a:pt x="1758" y="510"/>
                  </a:lnTo>
                  <a:lnTo>
                    <a:pt x="1636" y="557"/>
                  </a:lnTo>
                  <a:lnTo>
                    <a:pt x="1516" y="613"/>
                  </a:lnTo>
                  <a:lnTo>
                    <a:pt x="1401" y="675"/>
                  </a:lnTo>
                  <a:lnTo>
                    <a:pt x="1292" y="744"/>
                  </a:lnTo>
                  <a:lnTo>
                    <a:pt x="1186" y="821"/>
                  </a:lnTo>
                  <a:lnTo>
                    <a:pt x="1086" y="903"/>
                  </a:lnTo>
                  <a:lnTo>
                    <a:pt x="992" y="992"/>
                  </a:lnTo>
                  <a:lnTo>
                    <a:pt x="903" y="1086"/>
                  </a:lnTo>
                  <a:lnTo>
                    <a:pt x="821" y="1186"/>
                  </a:lnTo>
                  <a:lnTo>
                    <a:pt x="745" y="1291"/>
                  </a:lnTo>
                  <a:lnTo>
                    <a:pt x="676" y="1401"/>
                  </a:lnTo>
                  <a:lnTo>
                    <a:pt x="613" y="1514"/>
                  </a:lnTo>
                  <a:lnTo>
                    <a:pt x="558" y="1634"/>
                  </a:lnTo>
                  <a:lnTo>
                    <a:pt x="511" y="1756"/>
                  </a:lnTo>
                  <a:lnTo>
                    <a:pt x="471" y="1883"/>
                  </a:lnTo>
                  <a:lnTo>
                    <a:pt x="440" y="2012"/>
                  </a:lnTo>
                  <a:lnTo>
                    <a:pt x="418" y="2146"/>
                  </a:lnTo>
                  <a:lnTo>
                    <a:pt x="403" y="2282"/>
                  </a:lnTo>
                  <a:lnTo>
                    <a:pt x="399" y="2419"/>
                  </a:lnTo>
                  <a:lnTo>
                    <a:pt x="403" y="2557"/>
                  </a:lnTo>
                  <a:lnTo>
                    <a:pt x="418" y="2693"/>
                  </a:lnTo>
                  <a:lnTo>
                    <a:pt x="440" y="2827"/>
                  </a:lnTo>
                  <a:lnTo>
                    <a:pt x="471" y="2956"/>
                  </a:lnTo>
                  <a:lnTo>
                    <a:pt x="511" y="3083"/>
                  </a:lnTo>
                  <a:lnTo>
                    <a:pt x="558" y="3205"/>
                  </a:lnTo>
                  <a:lnTo>
                    <a:pt x="613" y="3324"/>
                  </a:lnTo>
                  <a:lnTo>
                    <a:pt x="676" y="3438"/>
                  </a:lnTo>
                  <a:lnTo>
                    <a:pt x="745" y="3548"/>
                  </a:lnTo>
                  <a:lnTo>
                    <a:pt x="821" y="3653"/>
                  </a:lnTo>
                  <a:lnTo>
                    <a:pt x="903" y="3753"/>
                  </a:lnTo>
                  <a:lnTo>
                    <a:pt x="992" y="3847"/>
                  </a:lnTo>
                  <a:lnTo>
                    <a:pt x="1086" y="3936"/>
                  </a:lnTo>
                  <a:lnTo>
                    <a:pt x="1186" y="4018"/>
                  </a:lnTo>
                  <a:lnTo>
                    <a:pt x="1292" y="4095"/>
                  </a:lnTo>
                  <a:lnTo>
                    <a:pt x="1401" y="4164"/>
                  </a:lnTo>
                  <a:lnTo>
                    <a:pt x="1516" y="4226"/>
                  </a:lnTo>
                  <a:lnTo>
                    <a:pt x="1636" y="4282"/>
                  </a:lnTo>
                  <a:lnTo>
                    <a:pt x="1758" y="4329"/>
                  </a:lnTo>
                  <a:lnTo>
                    <a:pt x="1885" y="4367"/>
                  </a:lnTo>
                  <a:lnTo>
                    <a:pt x="2014" y="4399"/>
                  </a:lnTo>
                  <a:lnTo>
                    <a:pt x="2147" y="4422"/>
                  </a:lnTo>
                  <a:lnTo>
                    <a:pt x="2283" y="4435"/>
                  </a:lnTo>
                  <a:lnTo>
                    <a:pt x="2421" y="4439"/>
                  </a:lnTo>
                  <a:lnTo>
                    <a:pt x="2560" y="4435"/>
                  </a:lnTo>
                  <a:lnTo>
                    <a:pt x="2695" y="4422"/>
                  </a:lnTo>
                  <a:lnTo>
                    <a:pt x="2828" y="4399"/>
                  </a:lnTo>
                  <a:lnTo>
                    <a:pt x="2958" y="4367"/>
                  </a:lnTo>
                  <a:lnTo>
                    <a:pt x="3085" y="4329"/>
                  </a:lnTo>
                  <a:lnTo>
                    <a:pt x="3208" y="4282"/>
                  </a:lnTo>
                  <a:lnTo>
                    <a:pt x="3326" y="4226"/>
                  </a:lnTo>
                  <a:lnTo>
                    <a:pt x="3441" y="4164"/>
                  </a:lnTo>
                  <a:lnTo>
                    <a:pt x="3552" y="4095"/>
                  </a:lnTo>
                  <a:lnTo>
                    <a:pt x="3657" y="4018"/>
                  </a:lnTo>
                  <a:lnTo>
                    <a:pt x="3757" y="3936"/>
                  </a:lnTo>
                  <a:lnTo>
                    <a:pt x="3851" y="3847"/>
                  </a:lnTo>
                  <a:lnTo>
                    <a:pt x="3940" y="3753"/>
                  </a:lnTo>
                  <a:lnTo>
                    <a:pt x="4022" y="3653"/>
                  </a:lnTo>
                  <a:lnTo>
                    <a:pt x="4097" y="3548"/>
                  </a:lnTo>
                  <a:lnTo>
                    <a:pt x="4167" y="3438"/>
                  </a:lnTo>
                  <a:lnTo>
                    <a:pt x="4230" y="3324"/>
                  </a:lnTo>
                  <a:lnTo>
                    <a:pt x="4284" y="3205"/>
                  </a:lnTo>
                  <a:lnTo>
                    <a:pt x="4332" y="3083"/>
                  </a:lnTo>
                  <a:lnTo>
                    <a:pt x="4371" y="2956"/>
                  </a:lnTo>
                  <a:lnTo>
                    <a:pt x="4402" y="2827"/>
                  </a:lnTo>
                  <a:lnTo>
                    <a:pt x="4426" y="2693"/>
                  </a:lnTo>
                  <a:lnTo>
                    <a:pt x="4439" y="2557"/>
                  </a:lnTo>
                  <a:lnTo>
                    <a:pt x="4444" y="2419"/>
                  </a:lnTo>
                  <a:lnTo>
                    <a:pt x="4439" y="2282"/>
                  </a:lnTo>
                  <a:lnTo>
                    <a:pt x="4426" y="2146"/>
                  </a:lnTo>
                  <a:lnTo>
                    <a:pt x="4402" y="2012"/>
                  </a:lnTo>
                  <a:lnTo>
                    <a:pt x="4371" y="1883"/>
                  </a:lnTo>
                  <a:lnTo>
                    <a:pt x="4332" y="1756"/>
                  </a:lnTo>
                  <a:lnTo>
                    <a:pt x="4284" y="1634"/>
                  </a:lnTo>
                  <a:lnTo>
                    <a:pt x="4230" y="1514"/>
                  </a:lnTo>
                  <a:lnTo>
                    <a:pt x="4167" y="1401"/>
                  </a:lnTo>
                  <a:lnTo>
                    <a:pt x="4097" y="1291"/>
                  </a:lnTo>
                  <a:lnTo>
                    <a:pt x="4022" y="1186"/>
                  </a:lnTo>
                  <a:lnTo>
                    <a:pt x="3940" y="1086"/>
                  </a:lnTo>
                  <a:lnTo>
                    <a:pt x="3851" y="992"/>
                  </a:lnTo>
                  <a:lnTo>
                    <a:pt x="3757" y="903"/>
                  </a:lnTo>
                  <a:lnTo>
                    <a:pt x="3657" y="821"/>
                  </a:lnTo>
                  <a:lnTo>
                    <a:pt x="3552" y="744"/>
                  </a:lnTo>
                  <a:lnTo>
                    <a:pt x="3441" y="675"/>
                  </a:lnTo>
                  <a:lnTo>
                    <a:pt x="3326" y="613"/>
                  </a:lnTo>
                  <a:lnTo>
                    <a:pt x="3208" y="557"/>
                  </a:lnTo>
                  <a:lnTo>
                    <a:pt x="3085" y="510"/>
                  </a:lnTo>
                  <a:lnTo>
                    <a:pt x="2958" y="472"/>
                  </a:lnTo>
                  <a:lnTo>
                    <a:pt x="2828" y="439"/>
                  </a:lnTo>
                  <a:lnTo>
                    <a:pt x="2695" y="417"/>
                  </a:lnTo>
                  <a:lnTo>
                    <a:pt x="2560" y="404"/>
                  </a:lnTo>
                  <a:lnTo>
                    <a:pt x="2421" y="398"/>
                  </a:lnTo>
                  <a:close/>
                  <a:moveTo>
                    <a:pt x="2421" y="0"/>
                  </a:moveTo>
                  <a:lnTo>
                    <a:pt x="2569" y="5"/>
                  </a:lnTo>
                  <a:lnTo>
                    <a:pt x="2713" y="18"/>
                  </a:lnTo>
                  <a:lnTo>
                    <a:pt x="2856" y="39"/>
                  </a:lnTo>
                  <a:lnTo>
                    <a:pt x="2996" y="68"/>
                  </a:lnTo>
                  <a:lnTo>
                    <a:pt x="3132" y="106"/>
                  </a:lnTo>
                  <a:lnTo>
                    <a:pt x="3266" y="152"/>
                  </a:lnTo>
                  <a:lnTo>
                    <a:pt x="3396" y="205"/>
                  </a:lnTo>
                  <a:lnTo>
                    <a:pt x="3521" y="264"/>
                  </a:lnTo>
                  <a:lnTo>
                    <a:pt x="3643" y="330"/>
                  </a:lnTo>
                  <a:lnTo>
                    <a:pt x="3760" y="404"/>
                  </a:lnTo>
                  <a:lnTo>
                    <a:pt x="3873" y="483"/>
                  </a:lnTo>
                  <a:lnTo>
                    <a:pt x="3981" y="570"/>
                  </a:lnTo>
                  <a:lnTo>
                    <a:pt x="4084" y="662"/>
                  </a:lnTo>
                  <a:lnTo>
                    <a:pt x="4181" y="759"/>
                  </a:lnTo>
                  <a:lnTo>
                    <a:pt x="4273" y="862"/>
                  </a:lnTo>
                  <a:lnTo>
                    <a:pt x="4358" y="969"/>
                  </a:lnTo>
                  <a:lnTo>
                    <a:pt x="4438" y="1081"/>
                  </a:lnTo>
                  <a:lnTo>
                    <a:pt x="4511" y="1199"/>
                  </a:lnTo>
                  <a:lnTo>
                    <a:pt x="4578" y="1321"/>
                  </a:lnTo>
                  <a:lnTo>
                    <a:pt x="4638" y="1447"/>
                  </a:lnTo>
                  <a:lnTo>
                    <a:pt x="4691" y="1576"/>
                  </a:lnTo>
                  <a:lnTo>
                    <a:pt x="4737" y="1709"/>
                  </a:lnTo>
                  <a:lnTo>
                    <a:pt x="4774" y="1846"/>
                  </a:lnTo>
                  <a:lnTo>
                    <a:pt x="4803" y="1986"/>
                  </a:lnTo>
                  <a:lnTo>
                    <a:pt x="4825" y="2127"/>
                  </a:lnTo>
                  <a:lnTo>
                    <a:pt x="4839" y="2273"/>
                  </a:lnTo>
                  <a:lnTo>
                    <a:pt x="4843" y="2419"/>
                  </a:lnTo>
                  <a:lnTo>
                    <a:pt x="4839" y="2566"/>
                  </a:lnTo>
                  <a:lnTo>
                    <a:pt x="4825" y="2712"/>
                  </a:lnTo>
                  <a:lnTo>
                    <a:pt x="4803" y="2853"/>
                  </a:lnTo>
                  <a:lnTo>
                    <a:pt x="4774" y="2993"/>
                  </a:lnTo>
                  <a:lnTo>
                    <a:pt x="4737" y="3130"/>
                  </a:lnTo>
                  <a:lnTo>
                    <a:pt x="4691" y="3263"/>
                  </a:lnTo>
                  <a:lnTo>
                    <a:pt x="4638" y="3392"/>
                  </a:lnTo>
                  <a:lnTo>
                    <a:pt x="4578" y="3517"/>
                  </a:lnTo>
                  <a:lnTo>
                    <a:pt x="4511" y="3640"/>
                  </a:lnTo>
                  <a:lnTo>
                    <a:pt x="4438" y="3757"/>
                  </a:lnTo>
                  <a:lnTo>
                    <a:pt x="4358" y="3869"/>
                  </a:lnTo>
                  <a:lnTo>
                    <a:pt x="4273" y="3977"/>
                  </a:lnTo>
                  <a:lnTo>
                    <a:pt x="4181" y="4080"/>
                  </a:lnTo>
                  <a:lnTo>
                    <a:pt x="4084" y="4177"/>
                  </a:lnTo>
                  <a:lnTo>
                    <a:pt x="3981" y="4268"/>
                  </a:lnTo>
                  <a:lnTo>
                    <a:pt x="3873" y="4355"/>
                  </a:lnTo>
                  <a:lnTo>
                    <a:pt x="3760" y="4435"/>
                  </a:lnTo>
                  <a:lnTo>
                    <a:pt x="3643" y="4508"/>
                  </a:lnTo>
                  <a:lnTo>
                    <a:pt x="3521" y="4575"/>
                  </a:lnTo>
                  <a:lnTo>
                    <a:pt x="3396" y="4634"/>
                  </a:lnTo>
                  <a:lnTo>
                    <a:pt x="3266" y="4687"/>
                  </a:lnTo>
                  <a:lnTo>
                    <a:pt x="3132" y="4732"/>
                  </a:lnTo>
                  <a:lnTo>
                    <a:pt x="2996" y="4769"/>
                  </a:lnTo>
                  <a:lnTo>
                    <a:pt x="2856" y="4800"/>
                  </a:lnTo>
                  <a:lnTo>
                    <a:pt x="2713" y="4821"/>
                  </a:lnTo>
                  <a:lnTo>
                    <a:pt x="2569" y="4834"/>
                  </a:lnTo>
                  <a:lnTo>
                    <a:pt x="2421" y="4838"/>
                  </a:lnTo>
                  <a:lnTo>
                    <a:pt x="2274" y="4834"/>
                  </a:lnTo>
                  <a:lnTo>
                    <a:pt x="2129" y="4821"/>
                  </a:lnTo>
                  <a:lnTo>
                    <a:pt x="1986" y="4800"/>
                  </a:lnTo>
                  <a:lnTo>
                    <a:pt x="1848" y="4769"/>
                  </a:lnTo>
                  <a:lnTo>
                    <a:pt x="1711" y="4732"/>
                  </a:lnTo>
                  <a:lnTo>
                    <a:pt x="1578" y="4687"/>
                  </a:lnTo>
                  <a:lnTo>
                    <a:pt x="1448" y="4634"/>
                  </a:lnTo>
                  <a:lnTo>
                    <a:pt x="1322" y="4575"/>
                  </a:lnTo>
                  <a:lnTo>
                    <a:pt x="1201" y="4508"/>
                  </a:lnTo>
                  <a:lnTo>
                    <a:pt x="1083" y="4435"/>
                  </a:lnTo>
                  <a:lnTo>
                    <a:pt x="971" y="4355"/>
                  </a:lnTo>
                  <a:lnTo>
                    <a:pt x="862" y="4268"/>
                  </a:lnTo>
                  <a:lnTo>
                    <a:pt x="760" y="4177"/>
                  </a:lnTo>
                  <a:lnTo>
                    <a:pt x="663" y="4080"/>
                  </a:lnTo>
                  <a:lnTo>
                    <a:pt x="570" y="3977"/>
                  </a:lnTo>
                  <a:lnTo>
                    <a:pt x="484" y="3869"/>
                  </a:lnTo>
                  <a:lnTo>
                    <a:pt x="405" y="3757"/>
                  </a:lnTo>
                  <a:lnTo>
                    <a:pt x="331" y="3640"/>
                  </a:lnTo>
                  <a:lnTo>
                    <a:pt x="265" y="3517"/>
                  </a:lnTo>
                  <a:lnTo>
                    <a:pt x="204" y="3392"/>
                  </a:lnTo>
                  <a:lnTo>
                    <a:pt x="151" y="3263"/>
                  </a:lnTo>
                  <a:lnTo>
                    <a:pt x="107" y="3130"/>
                  </a:lnTo>
                  <a:lnTo>
                    <a:pt x="69" y="2993"/>
                  </a:lnTo>
                  <a:lnTo>
                    <a:pt x="39" y="2853"/>
                  </a:lnTo>
                  <a:lnTo>
                    <a:pt x="17" y="2712"/>
                  </a:lnTo>
                  <a:lnTo>
                    <a:pt x="4" y="2566"/>
                  </a:lnTo>
                  <a:lnTo>
                    <a:pt x="0" y="2419"/>
                  </a:lnTo>
                  <a:lnTo>
                    <a:pt x="4" y="2273"/>
                  </a:lnTo>
                  <a:lnTo>
                    <a:pt x="17" y="2127"/>
                  </a:lnTo>
                  <a:lnTo>
                    <a:pt x="39" y="1986"/>
                  </a:lnTo>
                  <a:lnTo>
                    <a:pt x="69" y="1846"/>
                  </a:lnTo>
                  <a:lnTo>
                    <a:pt x="107" y="1709"/>
                  </a:lnTo>
                  <a:lnTo>
                    <a:pt x="151" y="1576"/>
                  </a:lnTo>
                  <a:lnTo>
                    <a:pt x="204" y="1447"/>
                  </a:lnTo>
                  <a:lnTo>
                    <a:pt x="265" y="1321"/>
                  </a:lnTo>
                  <a:lnTo>
                    <a:pt x="331" y="1199"/>
                  </a:lnTo>
                  <a:lnTo>
                    <a:pt x="405" y="1081"/>
                  </a:lnTo>
                  <a:lnTo>
                    <a:pt x="484" y="969"/>
                  </a:lnTo>
                  <a:lnTo>
                    <a:pt x="570" y="862"/>
                  </a:lnTo>
                  <a:lnTo>
                    <a:pt x="663" y="759"/>
                  </a:lnTo>
                  <a:lnTo>
                    <a:pt x="760" y="662"/>
                  </a:lnTo>
                  <a:lnTo>
                    <a:pt x="862" y="570"/>
                  </a:lnTo>
                  <a:lnTo>
                    <a:pt x="971" y="483"/>
                  </a:lnTo>
                  <a:lnTo>
                    <a:pt x="1083" y="404"/>
                  </a:lnTo>
                  <a:lnTo>
                    <a:pt x="1201" y="330"/>
                  </a:lnTo>
                  <a:lnTo>
                    <a:pt x="1322" y="264"/>
                  </a:lnTo>
                  <a:lnTo>
                    <a:pt x="1448" y="205"/>
                  </a:lnTo>
                  <a:lnTo>
                    <a:pt x="1578" y="152"/>
                  </a:lnTo>
                  <a:lnTo>
                    <a:pt x="1711" y="106"/>
                  </a:lnTo>
                  <a:lnTo>
                    <a:pt x="1848" y="68"/>
                  </a:lnTo>
                  <a:lnTo>
                    <a:pt x="1986" y="39"/>
                  </a:lnTo>
                  <a:lnTo>
                    <a:pt x="2129" y="18"/>
                  </a:lnTo>
                  <a:lnTo>
                    <a:pt x="2274" y="5"/>
                  </a:lnTo>
                  <a:lnTo>
                    <a:pt x="24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60">
              <a:extLst>
                <a:ext uri="{FF2B5EF4-FFF2-40B4-BE49-F238E27FC236}">
                  <a16:creationId xmlns:a16="http://schemas.microsoft.com/office/drawing/2014/main" xmlns="" id="{7DF96808-657E-4880-89CD-1FE09FC4B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5024" y="1986932"/>
              <a:ext cx="99741" cy="226509"/>
            </a:xfrm>
            <a:custGeom>
              <a:avLst/>
              <a:gdLst>
                <a:gd name="T0" fmla="*/ 199 w 1175"/>
                <a:gd name="T1" fmla="*/ 0 h 2724"/>
                <a:gd name="T2" fmla="*/ 239 w 1175"/>
                <a:gd name="T3" fmla="*/ 4 h 2724"/>
                <a:gd name="T4" fmla="*/ 277 w 1175"/>
                <a:gd name="T5" fmla="*/ 16 h 2724"/>
                <a:gd name="T6" fmla="*/ 311 w 1175"/>
                <a:gd name="T7" fmla="*/ 34 h 2724"/>
                <a:gd name="T8" fmla="*/ 341 w 1175"/>
                <a:gd name="T9" fmla="*/ 59 h 2724"/>
                <a:gd name="T10" fmla="*/ 364 w 1175"/>
                <a:gd name="T11" fmla="*/ 88 h 2724"/>
                <a:gd name="T12" fmla="*/ 384 w 1175"/>
                <a:gd name="T13" fmla="*/ 122 h 2724"/>
                <a:gd name="T14" fmla="*/ 395 w 1175"/>
                <a:gd name="T15" fmla="*/ 159 h 2724"/>
                <a:gd name="T16" fmla="*/ 398 w 1175"/>
                <a:gd name="T17" fmla="*/ 198 h 2724"/>
                <a:gd name="T18" fmla="*/ 398 w 1175"/>
                <a:gd name="T19" fmla="*/ 1570 h 2724"/>
                <a:gd name="T20" fmla="*/ 1125 w 1175"/>
                <a:gd name="T21" fmla="*/ 2393 h 2724"/>
                <a:gd name="T22" fmla="*/ 1147 w 1175"/>
                <a:gd name="T23" fmla="*/ 2422 h 2724"/>
                <a:gd name="T24" fmla="*/ 1162 w 1175"/>
                <a:gd name="T25" fmla="*/ 2453 h 2724"/>
                <a:gd name="T26" fmla="*/ 1172 w 1175"/>
                <a:gd name="T27" fmla="*/ 2487 h 2724"/>
                <a:gd name="T28" fmla="*/ 1175 w 1175"/>
                <a:gd name="T29" fmla="*/ 2521 h 2724"/>
                <a:gd name="T30" fmla="*/ 1174 w 1175"/>
                <a:gd name="T31" fmla="*/ 2555 h 2724"/>
                <a:gd name="T32" fmla="*/ 1165 w 1175"/>
                <a:gd name="T33" fmla="*/ 2587 h 2724"/>
                <a:gd name="T34" fmla="*/ 1152 w 1175"/>
                <a:gd name="T35" fmla="*/ 2620 h 2724"/>
                <a:gd name="T36" fmla="*/ 1132 w 1175"/>
                <a:gd name="T37" fmla="*/ 2649 h 2724"/>
                <a:gd name="T38" fmla="*/ 1107 w 1175"/>
                <a:gd name="T39" fmla="*/ 2674 h 2724"/>
                <a:gd name="T40" fmla="*/ 1078 w 1175"/>
                <a:gd name="T41" fmla="*/ 2696 h 2724"/>
                <a:gd name="T42" fmla="*/ 1045 w 1175"/>
                <a:gd name="T43" fmla="*/ 2712 h 2724"/>
                <a:gd name="T44" fmla="*/ 1011 w 1175"/>
                <a:gd name="T45" fmla="*/ 2721 h 2724"/>
                <a:gd name="T46" fmla="*/ 976 w 1175"/>
                <a:gd name="T47" fmla="*/ 2724 h 2724"/>
                <a:gd name="T48" fmla="*/ 942 w 1175"/>
                <a:gd name="T49" fmla="*/ 2721 h 2724"/>
                <a:gd name="T50" fmla="*/ 911 w 1175"/>
                <a:gd name="T51" fmla="*/ 2714 h 2724"/>
                <a:gd name="T52" fmla="*/ 880 w 1175"/>
                <a:gd name="T53" fmla="*/ 2701 h 2724"/>
                <a:gd name="T54" fmla="*/ 851 w 1175"/>
                <a:gd name="T55" fmla="*/ 2681 h 2724"/>
                <a:gd name="T56" fmla="*/ 826 w 1175"/>
                <a:gd name="T57" fmla="*/ 2656 h 2724"/>
                <a:gd name="T58" fmla="*/ 78 w 1175"/>
                <a:gd name="T59" fmla="*/ 1808 h 2724"/>
                <a:gd name="T60" fmla="*/ 75 w 1175"/>
                <a:gd name="T61" fmla="*/ 1805 h 2724"/>
                <a:gd name="T62" fmla="*/ 73 w 1175"/>
                <a:gd name="T63" fmla="*/ 1801 h 2724"/>
                <a:gd name="T64" fmla="*/ 49 w 1175"/>
                <a:gd name="T65" fmla="*/ 1777 h 2724"/>
                <a:gd name="T66" fmla="*/ 28 w 1175"/>
                <a:gd name="T67" fmla="*/ 1749 h 2724"/>
                <a:gd name="T68" fmla="*/ 14 w 1175"/>
                <a:gd name="T69" fmla="*/ 1718 h 2724"/>
                <a:gd name="T70" fmla="*/ 3 w 1175"/>
                <a:gd name="T71" fmla="*/ 1684 h 2724"/>
                <a:gd name="T72" fmla="*/ 0 w 1175"/>
                <a:gd name="T73" fmla="*/ 1648 h 2724"/>
                <a:gd name="T74" fmla="*/ 0 w 1175"/>
                <a:gd name="T75" fmla="*/ 198 h 2724"/>
                <a:gd name="T76" fmla="*/ 5 w 1175"/>
                <a:gd name="T77" fmla="*/ 159 h 2724"/>
                <a:gd name="T78" fmla="*/ 15 w 1175"/>
                <a:gd name="T79" fmla="*/ 122 h 2724"/>
                <a:gd name="T80" fmla="*/ 34 w 1175"/>
                <a:gd name="T81" fmla="*/ 88 h 2724"/>
                <a:gd name="T82" fmla="*/ 58 w 1175"/>
                <a:gd name="T83" fmla="*/ 59 h 2724"/>
                <a:gd name="T84" fmla="*/ 87 w 1175"/>
                <a:gd name="T85" fmla="*/ 34 h 2724"/>
                <a:gd name="T86" fmla="*/ 121 w 1175"/>
                <a:gd name="T87" fmla="*/ 16 h 2724"/>
                <a:gd name="T88" fmla="*/ 160 w 1175"/>
                <a:gd name="T89" fmla="*/ 4 h 2724"/>
                <a:gd name="T90" fmla="*/ 199 w 1175"/>
                <a:gd name="T91" fmla="*/ 0 h 2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75" h="2724">
                  <a:moveTo>
                    <a:pt x="199" y="0"/>
                  </a:moveTo>
                  <a:lnTo>
                    <a:pt x="239" y="4"/>
                  </a:lnTo>
                  <a:lnTo>
                    <a:pt x="277" y="16"/>
                  </a:lnTo>
                  <a:lnTo>
                    <a:pt x="311" y="34"/>
                  </a:lnTo>
                  <a:lnTo>
                    <a:pt x="341" y="59"/>
                  </a:lnTo>
                  <a:lnTo>
                    <a:pt x="364" y="88"/>
                  </a:lnTo>
                  <a:lnTo>
                    <a:pt x="384" y="122"/>
                  </a:lnTo>
                  <a:lnTo>
                    <a:pt x="395" y="159"/>
                  </a:lnTo>
                  <a:lnTo>
                    <a:pt x="398" y="198"/>
                  </a:lnTo>
                  <a:lnTo>
                    <a:pt x="398" y="1570"/>
                  </a:lnTo>
                  <a:lnTo>
                    <a:pt x="1125" y="2393"/>
                  </a:lnTo>
                  <a:lnTo>
                    <a:pt x="1147" y="2422"/>
                  </a:lnTo>
                  <a:lnTo>
                    <a:pt x="1162" y="2453"/>
                  </a:lnTo>
                  <a:lnTo>
                    <a:pt x="1172" y="2487"/>
                  </a:lnTo>
                  <a:lnTo>
                    <a:pt x="1175" y="2521"/>
                  </a:lnTo>
                  <a:lnTo>
                    <a:pt x="1174" y="2555"/>
                  </a:lnTo>
                  <a:lnTo>
                    <a:pt x="1165" y="2587"/>
                  </a:lnTo>
                  <a:lnTo>
                    <a:pt x="1152" y="2620"/>
                  </a:lnTo>
                  <a:lnTo>
                    <a:pt x="1132" y="2649"/>
                  </a:lnTo>
                  <a:lnTo>
                    <a:pt x="1107" y="2674"/>
                  </a:lnTo>
                  <a:lnTo>
                    <a:pt x="1078" y="2696"/>
                  </a:lnTo>
                  <a:lnTo>
                    <a:pt x="1045" y="2712"/>
                  </a:lnTo>
                  <a:lnTo>
                    <a:pt x="1011" y="2721"/>
                  </a:lnTo>
                  <a:lnTo>
                    <a:pt x="976" y="2724"/>
                  </a:lnTo>
                  <a:lnTo>
                    <a:pt x="942" y="2721"/>
                  </a:lnTo>
                  <a:lnTo>
                    <a:pt x="911" y="2714"/>
                  </a:lnTo>
                  <a:lnTo>
                    <a:pt x="880" y="2701"/>
                  </a:lnTo>
                  <a:lnTo>
                    <a:pt x="851" y="2681"/>
                  </a:lnTo>
                  <a:lnTo>
                    <a:pt x="826" y="2656"/>
                  </a:lnTo>
                  <a:lnTo>
                    <a:pt x="78" y="1808"/>
                  </a:lnTo>
                  <a:lnTo>
                    <a:pt x="75" y="1805"/>
                  </a:lnTo>
                  <a:lnTo>
                    <a:pt x="73" y="1801"/>
                  </a:lnTo>
                  <a:lnTo>
                    <a:pt x="49" y="1777"/>
                  </a:lnTo>
                  <a:lnTo>
                    <a:pt x="28" y="1749"/>
                  </a:lnTo>
                  <a:lnTo>
                    <a:pt x="14" y="1718"/>
                  </a:lnTo>
                  <a:lnTo>
                    <a:pt x="3" y="1684"/>
                  </a:lnTo>
                  <a:lnTo>
                    <a:pt x="0" y="1648"/>
                  </a:lnTo>
                  <a:lnTo>
                    <a:pt x="0" y="198"/>
                  </a:lnTo>
                  <a:lnTo>
                    <a:pt x="5" y="159"/>
                  </a:lnTo>
                  <a:lnTo>
                    <a:pt x="15" y="122"/>
                  </a:lnTo>
                  <a:lnTo>
                    <a:pt x="34" y="88"/>
                  </a:lnTo>
                  <a:lnTo>
                    <a:pt x="58" y="59"/>
                  </a:lnTo>
                  <a:lnTo>
                    <a:pt x="87" y="34"/>
                  </a:lnTo>
                  <a:lnTo>
                    <a:pt x="121" y="16"/>
                  </a:lnTo>
                  <a:lnTo>
                    <a:pt x="160" y="4"/>
                  </a:lnTo>
                  <a:lnTo>
                    <a:pt x="1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Группа 35">
            <a:extLst>
              <a:ext uri="{FF2B5EF4-FFF2-40B4-BE49-F238E27FC236}">
                <a16:creationId xmlns:a16="http://schemas.microsoft.com/office/drawing/2014/main" xmlns="" id="{531C9FAA-A615-4B3E-8254-73D1ABD28567}"/>
              </a:ext>
            </a:extLst>
          </p:cNvPr>
          <p:cNvGrpSpPr>
            <a:grpSpLocks/>
          </p:cNvGrpSpPr>
          <p:nvPr/>
        </p:nvGrpSpPr>
        <p:grpSpPr bwMode="auto">
          <a:xfrm>
            <a:off x="5086347" y="1381864"/>
            <a:ext cx="244800" cy="244800"/>
            <a:chOff x="1872922" y="1914684"/>
            <a:chExt cx="404831" cy="404200"/>
          </a:xfrm>
          <a:solidFill>
            <a:schemeClr val="bg1"/>
          </a:solidFill>
        </p:grpSpPr>
        <p:sp>
          <p:nvSpPr>
            <p:cNvPr id="46" name="Freeform 159">
              <a:extLst>
                <a:ext uri="{FF2B5EF4-FFF2-40B4-BE49-F238E27FC236}">
                  <a16:creationId xmlns:a16="http://schemas.microsoft.com/office/drawing/2014/main" xmlns="" id="{CC925F55-DF8F-4B5C-8F2D-A97FA24D5F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72922" y="1914684"/>
              <a:ext cx="404831" cy="404200"/>
            </a:xfrm>
            <a:custGeom>
              <a:avLst/>
              <a:gdLst>
                <a:gd name="T0" fmla="*/ 2014 w 4843"/>
                <a:gd name="T1" fmla="*/ 439 h 4838"/>
                <a:gd name="T2" fmla="*/ 1516 w 4843"/>
                <a:gd name="T3" fmla="*/ 613 h 4838"/>
                <a:gd name="T4" fmla="*/ 1086 w 4843"/>
                <a:gd name="T5" fmla="*/ 903 h 4838"/>
                <a:gd name="T6" fmla="*/ 745 w 4843"/>
                <a:gd name="T7" fmla="*/ 1291 h 4838"/>
                <a:gd name="T8" fmla="*/ 511 w 4843"/>
                <a:gd name="T9" fmla="*/ 1756 h 4838"/>
                <a:gd name="T10" fmla="*/ 403 w 4843"/>
                <a:gd name="T11" fmla="*/ 2282 h 4838"/>
                <a:gd name="T12" fmla="*/ 440 w 4843"/>
                <a:gd name="T13" fmla="*/ 2827 h 4838"/>
                <a:gd name="T14" fmla="*/ 613 w 4843"/>
                <a:gd name="T15" fmla="*/ 3324 h 4838"/>
                <a:gd name="T16" fmla="*/ 903 w 4843"/>
                <a:gd name="T17" fmla="*/ 3753 h 4838"/>
                <a:gd name="T18" fmla="*/ 1292 w 4843"/>
                <a:gd name="T19" fmla="*/ 4095 h 4838"/>
                <a:gd name="T20" fmla="*/ 1758 w 4843"/>
                <a:gd name="T21" fmla="*/ 4329 h 4838"/>
                <a:gd name="T22" fmla="*/ 2283 w 4843"/>
                <a:gd name="T23" fmla="*/ 4435 h 4838"/>
                <a:gd name="T24" fmla="*/ 2828 w 4843"/>
                <a:gd name="T25" fmla="*/ 4399 h 4838"/>
                <a:gd name="T26" fmla="*/ 3326 w 4843"/>
                <a:gd name="T27" fmla="*/ 4226 h 4838"/>
                <a:gd name="T28" fmla="*/ 3757 w 4843"/>
                <a:gd name="T29" fmla="*/ 3936 h 4838"/>
                <a:gd name="T30" fmla="*/ 4097 w 4843"/>
                <a:gd name="T31" fmla="*/ 3548 h 4838"/>
                <a:gd name="T32" fmla="*/ 4332 w 4843"/>
                <a:gd name="T33" fmla="*/ 3083 h 4838"/>
                <a:gd name="T34" fmla="*/ 4439 w 4843"/>
                <a:gd name="T35" fmla="*/ 2557 h 4838"/>
                <a:gd name="T36" fmla="*/ 4402 w 4843"/>
                <a:gd name="T37" fmla="*/ 2012 h 4838"/>
                <a:gd name="T38" fmla="*/ 4230 w 4843"/>
                <a:gd name="T39" fmla="*/ 1514 h 4838"/>
                <a:gd name="T40" fmla="*/ 3940 w 4843"/>
                <a:gd name="T41" fmla="*/ 1086 h 4838"/>
                <a:gd name="T42" fmla="*/ 3552 w 4843"/>
                <a:gd name="T43" fmla="*/ 744 h 4838"/>
                <a:gd name="T44" fmla="*/ 3085 w 4843"/>
                <a:gd name="T45" fmla="*/ 510 h 4838"/>
                <a:gd name="T46" fmla="*/ 2560 w 4843"/>
                <a:gd name="T47" fmla="*/ 404 h 4838"/>
                <a:gd name="T48" fmla="*/ 2713 w 4843"/>
                <a:gd name="T49" fmla="*/ 18 h 4838"/>
                <a:gd name="T50" fmla="*/ 3266 w 4843"/>
                <a:gd name="T51" fmla="*/ 152 h 4838"/>
                <a:gd name="T52" fmla="*/ 3760 w 4843"/>
                <a:gd name="T53" fmla="*/ 404 h 4838"/>
                <a:gd name="T54" fmla="*/ 4181 w 4843"/>
                <a:gd name="T55" fmla="*/ 759 h 4838"/>
                <a:gd name="T56" fmla="*/ 4511 w 4843"/>
                <a:gd name="T57" fmla="*/ 1199 h 4838"/>
                <a:gd name="T58" fmla="*/ 4737 w 4843"/>
                <a:gd name="T59" fmla="*/ 1709 h 4838"/>
                <a:gd name="T60" fmla="*/ 4839 w 4843"/>
                <a:gd name="T61" fmla="*/ 2273 h 4838"/>
                <a:gd name="T62" fmla="*/ 4803 w 4843"/>
                <a:gd name="T63" fmla="*/ 2853 h 4838"/>
                <a:gd name="T64" fmla="*/ 4638 w 4843"/>
                <a:gd name="T65" fmla="*/ 3392 h 4838"/>
                <a:gd name="T66" fmla="*/ 4358 w 4843"/>
                <a:gd name="T67" fmla="*/ 3869 h 4838"/>
                <a:gd name="T68" fmla="*/ 3981 w 4843"/>
                <a:gd name="T69" fmla="*/ 4268 h 4838"/>
                <a:gd name="T70" fmla="*/ 3521 w 4843"/>
                <a:gd name="T71" fmla="*/ 4575 h 4838"/>
                <a:gd name="T72" fmla="*/ 2996 w 4843"/>
                <a:gd name="T73" fmla="*/ 4769 h 4838"/>
                <a:gd name="T74" fmla="*/ 2421 w 4843"/>
                <a:gd name="T75" fmla="*/ 4838 h 4838"/>
                <a:gd name="T76" fmla="*/ 1848 w 4843"/>
                <a:gd name="T77" fmla="*/ 4769 h 4838"/>
                <a:gd name="T78" fmla="*/ 1322 w 4843"/>
                <a:gd name="T79" fmla="*/ 4575 h 4838"/>
                <a:gd name="T80" fmla="*/ 862 w 4843"/>
                <a:gd name="T81" fmla="*/ 4268 h 4838"/>
                <a:gd name="T82" fmla="*/ 484 w 4843"/>
                <a:gd name="T83" fmla="*/ 3869 h 4838"/>
                <a:gd name="T84" fmla="*/ 204 w 4843"/>
                <a:gd name="T85" fmla="*/ 3392 h 4838"/>
                <a:gd name="T86" fmla="*/ 39 w 4843"/>
                <a:gd name="T87" fmla="*/ 2853 h 4838"/>
                <a:gd name="T88" fmla="*/ 4 w 4843"/>
                <a:gd name="T89" fmla="*/ 2273 h 4838"/>
                <a:gd name="T90" fmla="*/ 107 w 4843"/>
                <a:gd name="T91" fmla="*/ 1709 h 4838"/>
                <a:gd name="T92" fmla="*/ 331 w 4843"/>
                <a:gd name="T93" fmla="*/ 1199 h 4838"/>
                <a:gd name="T94" fmla="*/ 663 w 4843"/>
                <a:gd name="T95" fmla="*/ 759 h 4838"/>
                <a:gd name="T96" fmla="*/ 1083 w 4843"/>
                <a:gd name="T97" fmla="*/ 404 h 4838"/>
                <a:gd name="T98" fmla="*/ 1578 w 4843"/>
                <a:gd name="T99" fmla="*/ 152 h 4838"/>
                <a:gd name="T100" fmla="*/ 2129 w 4843"/>
                <a:gd name="T101" fmla="*/ 18 h 4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43" h="4838">
                  <a:moveTo>
                    <a:pt x="2421" y="398"/>
                  </a:moveTo>
                  <a:lnTo>
                    <a:pt x="2283" y="404"/>
                  </a:lnTo>
                  <a:lnTo>
                    <a:pt x="2147" y="417"/>
                  </a:lnTo>
                  <a:lnTo>
                    <a:pt x="2014" y="439"/>
                  </a:lnTo>
                  <a:lnTo>
                    <a:pt x="1885" y="472"/>
                  </a:lnTo>
                  <a:lnTo>
                    <a:pt x="1758" y="510"/>
                  </a:lnTo>
                  <a:lnTo>
                    <a:pt x="1636" y="557"/>
                  </a:lnTo>
                  <a:lnTo>
                    <a:pt x="1516" y="613"/>
                  </a:lnTo>
                  <a:lnTo>
                    <a:pt x="1401" y="675"/>
                  </a:lnTo>
                  <a:lnTo>
                    <a:pt x="1292" y="744"/>
                  </a:lnTo>
                  <a:lnTo>
                    <a:pt x="1186" y="821"/>
                  </a:lnTo>
                  <a:lnTo>
                    <a:pt x="1086" y="903"/>
                  </a:lnTo>
                  <a:lnTo>
                    <a:pt x="992" y="992"/>
                  </a:lnTo>
                  <a:lnTo>
                    <a:pt x="903" y="1086"/>
                  </a:lnTo>
                  <a:lnTo>
                    <a:pt x="821" y="1186"/>
                  </a:lnTo>
                  <a:lnTo>
                    <a:pt x="745" y="1291"/>
                  </a:lnTo>
                  <a:lnTo>
                    <a:pt x="676" y="1401"/>
                  </a:lnTo>
                  <a:lnTo>
                    <a:pt x="613" y="1514"/>
                  </a:lnTo>
                  <a:lnTo>
                    <a:pt x="558" y="1634"/>
                  </a:lnTo>
                  <a:lnTo>
                    <a:pt x="511" y="1756"/>
                  </a:lnTo>
                  <a:lnTo>
                    <a:pt x="471" y="1883"/>
                  </a:lnTo>
                  <a:lnTo>
                    <a:pt x="440" y="2012"/>
                  </a:lnTo>
                  <a:lnTo>
                    <a:pt x="418" y="2146"/>
                  </a:lnTo>
                  <a:lnTo>
                    <a:pt x="403" y="2282"/>
                  </a:lnTo>
                  <a:lnTo>
                    <a:pt x="399" y="2419"/>
                  </a:lnTo>
                  <a:lnTo>
                    <a:pt x="403" y="2557"/>
                  </a:lnTo>
                  <a:lnTo>
                    <a:pt x="418" y="2693"/>
                  </a:lnTo>
                  <a:lnTo>
                    <a:pt x="440" y="2827"/>
                  </a:lnTo>
                  <a:lnTo>
                    <a:pt x="471" y="2956"/>
                  </a:lnTo>
                  <a:lnTo>
                    <a:pt x="511" y="3083"/>
                  </a:lnTo>
                  <a:lnTo>
                    <a:pt x="558" y="3205"/>
                  </a:lnTo>
                  <a:lnTo>
                    <a:pt x="613" y="3324"/>
                  </a:lnTo>
                  <a:lnTo>
                    <a:pt x="676" y="3438"/>
                  </a:lnTo>
                  <a:lnTo>
                    <a:pt x="745" y="3548"/>
                  </a:lnTo>
                  <a:lnTo>
                    <a:pt x="821" y="3653"/>
                  </a:lnTo>
                  <a:lnTo>
                    <a:pt x="903" y="3753"/>
                  </a:lnTo>
                  <a:lnTo>
                    <a:pt x="992" y="3847"/>
                  </a:lnTo>
                  <a:lnTo>
                    <a:pt x="1086" y="3936"/>
                  </a:lnTo>
                  <a:lnTo>
                    <a:pt x="1186" y="4018"/>
                  </a:lnTo>
                  <a:lnTo>
                    <a:pt x="1292" y="4095"/>
                  </a:lnTo>
                  <a:lnTo>
                    <a:pt x="1401" y="4164"/>
                  </a:lnTo>
                  <a:lnTo>
                    <a:pt x="1516" y="4226"/>
                  </a:lnTo>
                  <a:lnTo>
                    <a:pt x="1636" y="4282"/>
                  </a:lnTo>
                  <a:lnTo>
                    <a:pt x="1758" y="4329"/>
                  </a:lnTo>
                  <a:lnTo>
                    <a:pt x="1885" y="4367"/>
                  </a:lnTo>
                  <a:lnTo>
                    <a:pt x="2014" y="4399"/>
                  </a:lnTo>
                  <a:lnTo>
                    <a:pt x="2147" y="4422"/>
                  </a:lnTo>
                  <a:lnTo>
                    <a:pt x="2283" y="4435"/>
                  </a:lnTo>
                  <a:lnTo>
                    <a:pt x="2421" y="4439"/>
                  </a:lnTo>
                  <a:lnTo>
                    <a:pt x="2560" y="4435"/>
                  </a:lnTo>
                  <a:lnTo>
                    <a:pt x="2695" y="4422"/>
                  </a:lnTo>
                  <a:lnTo>
                    <a:pt x="2828" y="4399"/>
                  </a:lnTo>
                  <a:lnTo>
                    <a:pt x="2958" y="4367"/>
                  </a:lnTo>
                  <a:lnTo>
                    <a:pt x="3085" y="4329"/>
                  </a:lnTo>
                  <a:lnTo>
                    <a:pt x="3208" y="4282"/>
                  </a:lnTo>
                  <a:lnTo>
                    <a:pt x="3326" y="4226"/>
                  </a:lnTo>
                  <a:lnTo>
                    <a:pt x="3441" y="4164"/>
                  </a:lnTo>
                  <a:lnTo>
                    <a:pt x="3552" y="4095"/>
                  </a:lnTo>
                  <a:lnTo>
                    <a:pt x="3657" y="4018"/>
                  </a:lnTo>
                  <a:lnTo>
                    <a:pt x="3757" y="3936"/>
                  </a:lnTo>
                  <a:lnTo>
                    <a:pt x="3851" y="3847"/>
                  </a:lnTo>
                  <a:lnTo>
                    <a:pt x="3940" y="3753"/>
                  </a:lnTo>
                  <a:lnTo>
                    <a:pt x="4022" y="3653"/>
                  </a:lnTo>
                  <a:lnTo>
                    <a:pt x="4097" y="3548"/>
                  </a:lnTo>
                  <a:lnTo>
                    <a:pt x="4167" y="3438"/>
                  </a:lnTo>
                  <a:lnTo>
                    <a:pt x="4230" y="3324"/>
                  </a:lnTo>
                  <a:lnTo>
                    <a:pt x="4284" y="3205"/>
                  </a:lnTo>
                  <a:lnTo>
                    <a:pt x="4332" y="3083"/>
                  </a:lnTo>
                  <a:lnTo>
                    <a:pt x="4371" y="2956"/>
                  </a:lnTo>
                  <a:lnTo>
                    <a:pt x="4402" y="2827"/>
                  </a:lnTo>
                  <a:lnTo>
                    <a:pt x="4426" y="2693"/>
                  </a:lnTo>
                  <a:lnTo>
                    <a:pt x="4439" y="2557"/>
                  </a:lnTo>
                  <a:lnTo>
                    <a:pt x="4444" y="2419"/>
                  </a:lnTo>
                  <a:lnTo>
                    <a:pt x="4439" y="2282"/>
                  </a:lnTo>
                  <a:lnTo>
                    <a:pt x="4426" y="2146"/>
                  </a:lnTo>
                  <a:lnTo>
                    <a:pt x="4402" y="2012"/>
                  </a:lnTo>
                  <a:lnTo>
                    <a:pt x="4371" y="1883"/>
                  </a:lnTo>
                  <a:lnTo>
                    <a:pt x="4332" y="1756"/>
                  </a:lnTo>
                  <a:lnTo>
                    <a:pt x="4284" y="1634"/>
                  </a:lnTo>
                  <a:lnTo>
                    <a:pt x="4230" y="1514"/>
                  </a:lnTo>
                  <a:lnTo>
                    <a:pt x="4167" y="1401"/>
                  </a:lnTo>
                  <a:lnTo>
                    <a:pt x="4097" y="1291"/>
                  </a:lnTo>
                  <a:lnTo>
                    <a:pt x="4022" y="1186"/>
                  </a:lnTo>
                  <a:lnTo>
                    <a:pt x="3940" y="1086"/>
                  </a:lnTo>
                  <a:lnTo>
                    <a:pt x="3851" y="992"/>
                  </a:lnTo>
                  <a:lnTo>
                    <a:pt x="3757" y="903"/>
                  </a:lnTo>
                  <a:lnTo>
                    <a:pt x="3657" y="821"/>
                  </a:lnTo>
                  <a:lnTo>
                    <a:pt x="3552" y="744"/>
                  </a:lnTo>
                  <a:lnTo>
                    <a:pt x="3441" y="675"/>
                  </a:lnTo>
                  <a:lnTo>
                    <a:pt x="3326" y="613"/>
                  </a:lnTo>
                  <a:lnTo>
                    <a:pt x="3208" y="557"/>
                  </a:lnTo>
                  <a:lnTo>
                    <a:pt x="3085" y="510"/>
                  </a:lnTo>
                  <a:lnTo>
                    <a:pt x="2958" y="472"/>
                  </a:lnTo>
                  <a:lnTo>
                    <a:pt x="2828" y="439"/>
                  </a:lnTo>
                  <a:lnTo>
                    <a:pt x="2695" y="417"/>
                  </a:lnTo>
                  <a:lnTo>
                    <a:pt x="2560" y="404"/>
                  </a:lnTo>
                  <a:lnTo>
                    <a:pt x="2421" y="398"/>
                  </a:lnTo>
                  <a:close/>
                  <a:moveTo>
                    <a:pt x="2421" y="0"/>
                  </a:moveTo>
                  <a:lnTo>
                    <a:pt x="2569" y="5"/>
                  </a:lnTo>
                  <a:lnTo>
                    <a:pt x="2713" y="18"/>
                  </a:lnTo>
                  <a:lnTo>
                    <a:pt x="2856" y="39"/>
                  </a:lnTo>
                  <a:lnTo>
                    <a:pt x="2996" y="68"/>
                  </a:lnTo>
                  <a:lnTo>
                    <a:pt x="3132" y="106"/>
                  </a:lnTo>
                  <a:lnTo>
                    <a:pt x="3266" y="152"/>
                  </a:lnTo>
                  <a:lnTo>
                    <a:pt x="3396" y="205"/>
                  </a:lnTo>
                  <a:lnTo>
                    <a:pt x="3521" y="264"/>
                  </a:lnTo>
                  <a:lnTo>
                    <a:pt x="3643" y="330"/>
                  </a:lnTo>
                  <a:lnTo>
                    <a:pt x="3760" y="404"/>
                  </a:lnTo>
                  <a:lnTo>
                    <a:pt x="3873" y="483"/>
                  </a:lnTo>
                  <a:lnTo>
                    <a:pt x="3981" y="570"/>
                  </a:lnTo>
                  <a:lnTo>
                    <a:pt x="4084" y="662"/>
                  </a:lnTo>
                  <a:lnTo>
                    <a:pt x="4181" y="759"/>
                  </a:lnTo>
                  <a:lnTo>
                    <a:pt x="4273" y="862"/>
                  </a:lnTo>
                  <a:lnTo>
                    <a:pt x="4358" y="969"/>
                  </a:lnTo>
                  <a:lnTo>
                    <a:pt x="4438" y="1081"/>
                  </a:lnTo>
                  <a:lnTo>
                    <a:pt x="4511" y="1199"/>
                  </a:lnTo>
                  <a:lnTo>
                    <a:pt x="4578" y="1321"/>
                  </a:lnTo>
                  <a:lnTo>
                    <a:pt x="4638" y="1447"/>
                  </a:lnTo>
                  <a:lnTo>
                    <a:pt x="4691" y="1576"/>
                  </a:lnTo>
                  <a:lnTo>
                    <a:pt x="4737" y="1709"/>
                  </a:lnTo>
                  <a:lnTo>
                    <a:pt x="4774" y="1846"/>
                  </a:lnTo>
                  <a:lnTo>
                    <a:pt x="4803" y="1986"/>
                  </a:lnTo>
                  <a:lnTo>
                    <a:pt x="4825" y="2127"/>
                  </a:lnTo>
                  <a:lnTo>
                    <a:pt x="4839" y="2273"/>
                  </a:lnTo>
                  <a:lnTo>
                    <a:pt x="4843" y="2419"/>
                  </a:lnTo>
                  <a:lnTo>
                    <a:pt x="4839" y="2566"/>
                  </a:lnTo>
                  <a:lnTo>
                    <a:pt x="4825" y="2712"/>
                  </a:lnTo>
                  <a:lnTo>
                    <a:pt x="4803" y="2853"/>
                  </a:lnTo>
                  <a:lnTo>
                    <a:pt x="4774" y="2993"/>
                  </a:lnTo>
                  <a:lnTo>
                    <a:pt x="4737" y="3130"/>
                  </a:lnTo>
                  <a:lnTo>
                    <a:pt x="4691" y="3263"/>
                  </a:lnTo>
                  <a:lnTo>
                    <a:pt x="4638" y="3392"/>
                  </a:lnTo>
                  <a:lnTo>
                    <a:pt x="4578" y="3517"/>
                  </a:lnTo>
                  <a:lnTo>
                    <a:pt x="4511" y="3640"/>
                  </a:lnTo>
                  <a:lnTo>
                    <a:pt x="4438" y="3757"/>
                  </a:lnTo>
                  <a:lnTo>
                    <a:pt x="4358" y="3869"/>
                  </a:lnTo>
                  <a:lnTo>
                    <a:pt x="4273" y="3977"/>
                  </a:lnTo>
                  <a:lnTo>
                    <a:pt x="4181" y="4080"/>
                  </a:lnTo>
                  <a:lnTo>
                    <a:pt x="4084" y="4177"/>
                  </a:lnTo>
                  <a:lnTo>
                    <a:pt x="3981" y="4268"/>
                  </a:lnTo>
                  <a:lnTo>
                    <a:pt x="3873" y="4355"/>
                  </a:lnTo>
                  <a:lnTo>
                    <a:pt x="3760" y="4435"/>
                  </a:lnTo>
                  <a:lnTo>
                    <a:pt x="3643" y="4508"/>
                  </a:lnTo>
                  <a:lnTo>
                    <a:pt x="3521" y="4575"/>
                  </a:lnTo>
                  <a:lnTo>
                    <a:pt x="3396" y="4634"/>
                  </a:lnTo>
                  <a:lnTo>
                    <a:pt x="3266" y="4687"/>
                  </a:lnTo>
                  <a:lnTo>
                    <a:pt x="3132" y="4732"/>
                  </a:lnTo>
                  <a:lnTo>
                    <a:pt x="2996" y="4769"/>
                  </a:lnTo>
                  <a:lnTo>
                    <a:pt x="2856" y="4800"/>
                  </a:lnTo>
                  <a:lnTo>
                    <a:pt x="2713" y="4821"/>
                  </a:lnTo>
                  <a:lnTo>
                    <a:pt x="2569" y="4834"/>
                  </a:lnTo>
                  <a:lnTo>
                    <a:pt x="2421" y="4838"/>
                  </a:lnTo>
                  <a:lnTo>
                    <a:pt x="2274" y="4834"/>
                  </a:lnTo>
                  <a:lnTo>
                    <a:pt x="2129" y="4821"/>
                  </a:lnTo>
                  <a:lnTo>
                    <a:pt x="1986" y="4800"/>
                  </a:lnTo>
                  <a:lnTo>
                    <a:pt x="1848" y="4769"/>
                  </a:lnTo>
                  <a:lnTo>
                    <a:pt x="1711" y="4732"/>
                  </a:lnTo>
                  <a:lnTo>
                    <a:pt x="1578" y="4687"/>
                  </a:lnTo>
                  <a:lnTo>
                    <a:pt x="1448" y="4634"/>
                  </a:lnTo>
                  <a:lnTo>
                    <a:pt x="1322" y="4575"/>
                  </a:lnTo>
                  <a:lnTo>
                    <a:pt x="1201" y="4508"/>
                  </a:lnTo>
                  <a:lnTo>
                    <a:pt x="1083" y="4435"/>
                  </a:lnTo>
                  <a:lnTo>
                    <a:pt x="971" y="4355"/>
                  </a:lnTo>
                  <a:lnTo>
                    <a:pt x="862" y="4268"/>
                  </a:lnTo>
                  <a:lnTo>
                    <a:pt x="760" y="4177"/>
                  </a:lnTo>
                  <a:lnTo>
                    <a:pt x="663" y="4080"/>
                  </a:lnTo>
                  <a:lnTo>
                    <a:pt x="570" y="3977"/>
                  </a:lnTo>
                  <a:lnTo>
                    <a:pt x="484" y="3869"/>
                  </a:lnTo>
                  <a:lnTo>
                    <a:pt x="405" y="3757"/>
                  </a:lnTo>
                  <a:lnTo>
                    <a:pt x="331" y="3640"/>
                  </a:lnTo>
                  <a:lnTo>
                    <a:pt x="265" y="3517"/>
                  </a:lnTo>
                  <a:lnTo>
                    <a:pt x="204" y="3392"/>
                  </a:lnTo>
                  <a:lnTo>
                    <a:pt x="151" y="3263"/>
                  </a:lnTo>
                  <a:lnTo>
                    <a:pt x="107" y="3130"/>
                  </a:lnTo>
                  <a:lnTo>
                    <a:pt x="69" y="2993"/>
                  </a:lnTo>
                  <a:lnTo>
                    <a:pt x="39" y="2853"/>
                  </a:lnTo>
                  <a:lnTo>
                    <a:pt x="17" y="2712"/>
                  </a:lnTo>
                  <a:lnTo>
                    <a:pt x="4" y="2566"/>
                  </a:lnTo>
                  <a:lnTo>
                    <a:pt x="0" y="2419"/>
                  </a:lnTo>
                  <a:lnTo>
                    <a:pt x="4" y="2273"/>
                  </a:lnTo>
                  <a:lnTo>
                    <a:pt x="17" y="2127"/>
                  </a:lnTo>
                  <a:lnTo>
                    <a:pt x="39" y="1986"/>
                  </a:lnTo>
                  <a:lnTo>
                    <a:pt x="69" y="1846"/>
                  </a:lnTo>
                  <a:lnTo>
                    <a:pt x="107" y="1709"/>
                  </a:lnTo>
                  <a:lnTo>
                    <a:pt x="151" y="1576"/>
                  </a:lnTo>
                  <a:lnTo>
                    <a:pt x="204" y="1447"/>
                  </a:lnTo>
                  <a:lnTo>
                    <a:pt x="265" y="1321"/>
                  </a:lnTo>
                  <a:lnTo>
                    <a:pt x="331" y="1199"/>
                  </a:lnTo>
                  <a:lnTo>
                    <a:pt x="405" y="1081"/>
                  </a:lnTo>
                  <a:lnTo>
                    <a:pt x="484" y="969"/>
                  </a:lnTo>
                  <a:lnTo>
                    <a:pt x="570" y="862"/>
                  </a:lnTo>
                  <a:lnTo>
                    <a:pt x="663" y="759"/>
                  </a:lnTo>
                  <a:lnTo>
                    <a:pt x="760" y="662"/>
                  </a:lnTo>
                  <a:lnTo>
                    <a:pt x="862" y="570"/>
                  </a:lnTo>
                  <a:lnTo>
                    <a:pt x="971" y="483"/>
                  </a:lnTo>
                  <a:lnTo>
                    <a:pt x="1083" y="404"/>
                  </a:lnTo>
                  <a:lnTo>
                    <a:pt x="1201" y="330"/>
                  </a:lnTo>
                  <a:lnTo>
                    <a:pt x="1322" y="264"/>
                  </a:lnTo>
                  <a:lnTo>
                    <a:pt x="1448" y="205"/>
                  </a:lnTo>
                  <a:lnTo>
                    <a:pt x="1578" y="152"/>
                  </a:lnTo>
                  <a:lnTo>
                    <a:pt x="1711" y="106"/>
                  </a:lnTo>
                  <a:lnTo>
                    <a:pt x="1848" y="68"/>
                  </a:lnTo>
                  <a:lnTo>
                    <a:pt x="1986" y="39"/>
                  </a:lnTo>
                  <a:lnTo>
                    <a:pt x="2129" y="18"/>
                  </a:lnTo>
                  <a:lnTo>
                    <a:pt x="2274" y="5"/>
                  </a:lnTo>
                  <a:lnTo>
                    <a:pt x="24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60">
              <a:extLst>
                <a:ext uri="{FF2B5EF4-FFF2-40B4-BE49-F238E27FC236}">
                  <a16:creationId xmlns:a16="http://schemas.microsoft.com/office/drawing/2014/main" xmlns="" id="{905F9C23-572D-4FCE-A794-65D045567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5024" y="1986932"/>
              <a:ext cx="99741" cy="226509"/>
            </a:xfrm>
            <a:custGeom>
              <a:avLst/>
              <a:gdLst>
                <a:gd name="T0" fmla="*/ 199 w 1175"/>
                <a:gd name="T1" fmla="*/ 0 h 2724"/>
                <a:gd name="T2" fmla="*/ 239 w 1175"/>
                <a:gd name="T3" fmla="*/ 4 h 2724"/>
                <a:gd name="T4" fmla="*/ 277 w 1175"/>
                <a:gd name="T5" fmla="*/ 16 h 2724"/>
                <a:gd name="T6" fmla="*/ 311 w 1175"/>
                <a:gd name="T7" fmla="*/ 34 h 2724"/>
                <a:gd name="T8" fmla="*/ 341 w 1175"/>
                <a:gd name="T9" fmla="*/ 59 h 2724"/>
                <a:gd name="T10" fmla="*/ 364 w 1175"/>
                <a:gd name="T11" fmla="*/ 88 h 2724"/>
                <a:gd name="T12" fmla="*/ 384 w 1175"/>
                <a:gd name="T13" fmla="*/ 122 h 2724"/>
                <a:gd name="T14" fmla="*/ 395 w 1175"/>
                <a:gd name="T15" fmla="*/ 159 h 2724"/>
                <a:gd name="T16" fmla="*/ 398 w 1175"/>
                <a:gd name="T17" fmla="*/ 198 h 2724"/>
                <a:gd name="T18" fmla="*/ 398 w 1175"/>
                <a:gd name="T19" fmla="*/ 1570 h 2724"/>
                <a:gd name="T20" fmla="*/ 1125 w 1175"/>
                <a:gd name="T21" fmla="*/ 2393 h 2724"/>
                <a:gd name="T22" fmla="*/ 1147 w 1175"/>
                <a:gd name="T23" fmla="*/ 2422 h 2724"/>
                <a:gd name="T24" fmla="*/ 1162 w 1175"/>
                <a:gd name="T25" fmla="*/ 2453 h 2724"/>
                <a:gd name="T26" fmla="*/ 1172 w 1175"/>
                <a:gd name="T27" fmla="*/ 2487 h 2724"/>
                <a:gd name="T28" fmla="*/ 1175 w 1175"/>
                <a:gd name="T29" fmla="*/ 2521 h 2724"/>
                <a:gd name="T30" fmla="*/ 1174 w 1175"/>
                <a:gd name="T31" fmla="*/ 2555 h 2724"/>
                <a:gd name="T32" fmla="*/ 1165 w 1175"/>
                <a:gd name="T33" fmla="*/ 2587 h 2724"/>
                <a:gd name="T34" fmla="*/ 1152 w 1175"/>
                <a:gd name="T35" fmla="*/ 2620 h 2724"/>
                <a:gd name="T36" fmla="*/ 1132 w 1175"/>
                <a:gd name="T37" fmla="*/ 2649 h 2724"/>
                <a:gd name="T38" fmla="*/ 1107 w 1175"/>
                <a:gd name="T39" fmla="*/ 2674 h 2724"/>
                <a:gd name="T40" fmla="*/ 1078 w 1175"/>
                <a:gd name="T41" fmla="*/ 2696 h 2724"/>
                <a:gd name="T42" fmla="*/ 1045 w 1175"/>
                <a:gd name="T43" fmla="*/ 2712 h 2724"/>
                <a:gd name="T44" fmla="*/ 1011 w 1175"/>
                <a:gd name="T45" fmla="*/ 2721 h 2724"/>
                <a:gd name="T46" fmla="*/ 976 w 1175"/>
                <a:gd name="T47" fmla="*/ 2724 h 2724"/>
                <a:gd name="T48" fmla="*/ 942 w 1175"/>
                <a:gd name="T49" fmla="*/ 2721 h 2724"/>
                <a:gd name="T50" fmla="*/ 911 w 1175"/>
                <a:gd name="T51" fmla="*/ 2714 h 2724"/>
                <a:gd name="T52" fmla="*/ 880 w 1175"/>
                <a:gd name="T53" fmla="*/ 2701 h 2724"/>
                <a:gd name="T54" fmla="*/ 851 w 1175"/>
                <a:gd name="T55" fmla="*/ 2681 h 2724"/>
                <a:gd name="T56" fmla="*/ 826 w 1175"/>
                <a:gd name="T57" fmla="*/ 2656 h 2724"/>
                <a:gd name="T58" fmla="*/ 78 w 1175"/>
                <a:gd name="T59" fmla="*/ 1808 h 2724"/>
                <a:gd name="T60" fmla="*/ 75 w 1175"/>
                <a:gd name="T61" fmla="*/ 1805 h 2724"/>
                <a:gd name="T62" fmla="*/ 73 w 1175"/>
                <a:gd name="T63" fmla="*/ 1801 h 2724"/>
                <a:gd name="T64" fmla="*/ 49 w 1175"/>
                <a:gd name="T65" fmla="*/ 1777 h 2724"/>
                <a:gd name="T66" fmla="*/ 28 w 1175"/>
                <a:gd name="T67" fmla="*/ 1749 h 2724"/>
                <a:gd name="T68" fmla="*/ 14 w 1175"/>
                <a:gd name="T69" fmla="*/ 1718 h 2724"/>
                <a:gd name="T70" fmla="*/ 3 w 1175"/>
                <a:gd name="T71" fmla="*/ 1684 h 2724"/>
                <a:gd name="T72" fmla="*/ 0 w 1175"/>
                <a:gd name="T73" fmla="*/ 1648 h 2724"/>
                <a:gd name="T74" fmla="*/ 0 w 1175"/>
                <a:gd name="T75" fmla="*/ 198 h 2724"/>
                <a:gd name="T76" fmla="*/ 5 w 1175"/>
                <a:gd name="T77" fmla="*/ 159 h 2724"/>
                <a:gd name="T78" fmla="*/ 15 w 1175"/>
                <a:gd name="T79" fmla="*/ 122 h 2724"/>
                <a:gd name="T80" fmla="*/ 34 w 1175"/>
                <a:gd name="T81" fmla="*/ 88 h 2724"/>
                <a:gd name="T82" fmla="*/ 58 w 1175"/>
                <a:gd name="T83" fmla="*/ 59 h 2724"/>
                <a:gd name="T84" fmla="*/ 87 w 1175"/>
                <a:gd name="T85" fmla="*/ 34 h 2724"/>
                <a:gd name="T86" fmla="*/ 121 w 1175"/>
                <a:gd name="T87" fmla="*/ 16 h 2724"/>
                <a:gd name="T88" fmla="*/ 160 w 1175"/>
                <a:gd name="T89" fmla="*/ 4 h 2724"/>
                <a:gd name="T90" fmla="*/ 199 w 1175"/>
                <a:gd name="T91" fmla="*/ 0 h 2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75" h="2724">
                  <a:moveTo>
                    <a:pt x="199" y="0"/>
                  </a:moveTo>
                  <a:lnTo>
                    <a:pt x="239" y="4"/>
                  </a:lnTo>
                  <a:lnTo>
                    <a:pt x="277" y="16"/>
                  </a:lnTo>
                  <a:lnTo>
                    <a:pt x="311" y="34"/>
                  </a:lnTo>
                  <a:lnTo>
                    <a:pt x="341" y="59"/>
                  </a:lnTo>
                  <a:lnTo>
                    <a:pt x="364" y="88"/>
                  </a:lnTo>
                  <a:lnTo>
                    <a:pt x="384" y="122"/>
                  </a:lnTo>
                  <a:lnTo>
                    <a:pt x="395" y="159"/>
                  </a:lnTo>
                  <a:lnTo>
                    <a:pt x="398" y="198"/>
                  </a:lnTo>
                  <a:lnTo>
                    <a:pt x="398" y="1570"/>
                  </a:lnTo>
                  <a:lnTo>
                    <a:pt x="1125" y="2393"/>
                  </a:lnTo>
                  <a:lnTo>
                    <a:pt x="1147" y="2422"/>
                  </a:lnTo>
                  <a:lnTo>
                    <a:pt x="1162" y="2453"/>
                  </a:lnTo>
                  <a:lnTo>
                    <a:pt x="1172" y="2487"/>
                  </a:lnTo>
                  <a:lnTo>
                    <a:pt x="1175" y="2521"/>
                  </a:lnTo>
                  <a:lnTo>
                    <a:pt x="1174" y="2555"/>
                  </a:lnTo>
                  <a:lnTo>
                    <a:pt x="1165" y="2587"/>
                  </a:lnTo>
                  <a:lnTo>
                    <a:pt x="1152" y="2620"/>
                  </a:lnTo>
                  <a:lnTo>
                    <a:pt x="1132" y="2649"/>
                  </a:lnTo>
                  <a:lnTo>
                    <a:pt x="1107" y="2674"/>
                  </a:lnTo>
                  <a:lnTo>
                    <a:pt x="1078" y="2696"/>
                  </a:lnTo>
                  <a:lnTo>
                    <a:pt x="1045" y="2712"/>
                  </a:lnTo>
                  <a:lnTo>
                    <a:pt x="1011" y="2721"/>
                  </a:lnTo>
                  <a:lnTo>
                    <a:pt x="976" y="2724"/>
                  </a:lnTo>
                  <a:lnTo>
                    <a:pt x="942" y="2721"/>
                  </a:lnTo>
                  <a:lnTo>
                    <a:pt x="911" y="2714"/>
                  </a:lnTo>
                  <a:lnTo>
                    <a:pt x="880" y="2701"/>
                  </a:lnTo>
                  <a:lnTo>
                    <a:pt x="851" y="2681"/>
                  </a:lnTo>
                  <a:lnTo>
                    <a:pt x="826" y="2656"/>
                  </a:lnTo>
                  <a:lnTo>
                    <a:pt x="78" y="1808"/>
                  </a:lnTo>
                  <a:lnTo>
                    <a:pt x="75" y="1805"/>
                  </a:lnTo>
                  <a:lnTo>
                    <a:pt x="73" y="1801"/>
                  </a:lnTo>
                  <a:lnTo>
                    <a:pt x="49" y="1777"/>
                  </a:lnTo>
                  <a:lnTo>
                    <a:pt x="28" y="1749"/>
                  </a:lnTo>
                  <a:lnTo>
                    <a:pt x="14" y="1718"/>
                  </a:lnTo>
                  <a:lnTo>
                    <a:pt x="3" y="1684"/>
                  </a:lnTo>
                  <a:lnTo>
                    <a:pt x="0" y="1648"/>
                  </a:lnTo>
                  <a:lnTo>
                    <a:pt x="0" y="198"/>
                  </a:lnTo>
                  <a:lnTo>
                    <a:pt x="5" y="159"/>
                  </a:lnTo>
                  <a:lnTo>
                    <a:pt x="15" y="122"/>
                  </a:lnTo>
                  <a:lnTo>
                    <a:pt x="34" y="88"/>
                  </a:lnTo>
                  <a:lnTo>
                    <a:pt x="58" y="59"/>
                  </a:lnTo>
                  <a:lnTo>
                    <a:pt x="87" y="34"/>
                  </a:lnTo>
                  <a:lnTo>
                    <a:pt x="121" y="16"/>
                  </a:lnTo>
                  <a:lnTo>
                    <a:pt x="160" y="4"/>
                  </a:lnTo>
                  <a:lnTo>
                    <a:pt x="1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Группа 35">
            <a:extLst>
              <a:ext uri="{FF2B5EF4-FFF2-40B4-BE49-F238E27FC236}">
                <a16:creationId xmlns:a16="http://schemas.microsoft.com/office/drawing/2014/main" xmlns="" id="{92B2E779-34FC-4F3F-A09C-90FF2C48AABA}"/>
              </a:ext>
            </a:extLst>
          </p:cNvPr>
          <p:cNvGrpSpPr>
            <a:grpSpLocks/>
          </p:cNvGrpSpPr>
          <p:nvPr/>
        </p:nvGrpSpPr>
        <p:grpSpPr bwMode="auto">
          <a:xfrm>
            <a:off x="6418461" y="1378752"/>
            <a:ext cx="244800" cy="244800"/>
            <a:chOff x="1872922" y="1914684"/>
            <a:chExt cx="404831" cy="404200"/>
          </a:xfrm>
          <a:solidFill>
            <a:schemeClr val="bg1"/>
          </a:solidFill>
        </p:grpSpPr>
        <p:sp>
          <p:nvSpPr>
            <p:cNvPr id="49" name="Freeform 159">
              <a:extLst>
                <a:ext uri="{FF2B5EF4-FFF2-40B4-BE49-F238E27FC236}">
                  <a16:creationId xmlns:a16="http://schemas.microsoft.com/office/drawing/2014/main" xmlns="" id="{CAF5FD86-A6CB-4A8A-98C9-F2D2DED612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72922" y="1914684"/>
              <a:ext cx="404831" cy="404200"/>
            </a:xfrm>
            <a:custGeom>
              <a:avLst/>
              <a:gdLst>
                <a:gd name="T0" fmla="*/ 2014 w 4843"/>
                <a:gd name="T1" fmla="*/ 439 h 4838"/>
                <a:gd name="T2" fmla="*/ 1516 w 4843"/>
                <a:gd name="T3" fmla="*/ 613 h 4838"/>
                <a:gd name="T4" fmla="*/ 1086 w 4843"/>
                <a:gd name="T5" fmla="*/ 903 h 4838"/>
                <a:gd name="T6" fmla="*/ 745 w 4843"/>
                <a:gd name="T7" fmla="*/ 1291 h 4838"/>
                <a:gd name="T8" fmla="*/ 511 w 4843"/>
                <a:gd name="T9" fmla="*/ 1756 h 4838"/>
                <a:gd name="T10" fmla="*/ 403 w 4843"/>
                <a:gd name="T11" fmla="*/ 2282 h 4838"/>
                <a:gd name="T12" fmla="*/ 440 w 4843"/>
                <a:gd name="T13" fmla="*/ 2827 h 4838"/>
                <a:gd name="T14" fmla="*/ 613 w 4843"/>
                <a:gd name="T15" fmla="*/ 3324 h 4838"/>
                <a:gd name="T16" fmla="*/ 903 w 4843"/>
                <a:gd name="T17" fmla="*/ 3753 h 4838"/>
                <a:gd name="T18" fmla="*/ 1292 w 4843"/>
                <a:gd name="T19" fmla="*/ 4095 h 4838"/>
                <a:gd name="T20" fmla="*/ 1758 w 4843"/>
                <a:gd name="T21" fmla="*/ 4329 h 4838"/>
                <a:gd name="T22" fmla="*/ 2283 w 4843"/>
                <a:gd name="T23" fmla="*/ 4435 h 4838"/>
                <a:gd name="T24" fmla="*/ 2828 w 4843"/>
                <a:gd name="T25" fmla="*/ 4399 h 4838"/>
                <a:gd name="T26" fmla="*/ 3326 w 4843"/>
                <a:gd name="T27" fmla="*/ 4226 h 4838"/>
                <a:gd name="T28" fmla="*/ 3757 w 4843"/>
                <a:gd name="T29" fmla="*/ 3936 h 4838"/>
                <a:gd name="T30" fmla="*/ 4097 w 4843"/>
                <a:gd name="T31" fmla="*/ 3548 h 4838"/>
                <a:gd name="T32" fmla="*/ 4332 w 4843"/>
                <a:gd name="T33" fmla="*/ 3083 h 4838"/>
                <a:gd name="T34" fmla="*/ 4439 w 4843"/>
                <a:gd name="T35" fmla="*/ 2557 h 4838"/>
                <a:gd name="T36" fmla="*/ 4402 w 4843"/>
                <a:gd name="T37" fmla="*/ 2012 h 4838"/>
                <a:gd name="T38" fmla="*/ 4230 w 4843"/>
                <a:gd name="T39" fmla="*/ 1514 h 4838"/>
                <a:gd name="T40" fmla="*/ 3940 w 4843"/>
                <a:gd name="T41" fmla="*/ 1086 h 4838"/>
                <a:gd name="T42" fmla="*/ 3552 w 4843"/>
                <a:gd name="T43" fmla="*/ 744 h 4838"/>
                <a:gd name="T44" fmla="*/ 3085 w 4843"/>
                <a:gd name="T45" fmla="*/ 510 h 4838"/>
                <a:gd name="T46" fmla="*/ 2560 w 4843"/>
                <a:gd name="T47" fmla="*/ 404 h 4838"/>
                <a:gd name="T48" fmla="*/ 2713 w 4843"/>
                <a:gd name="T49" fmla="*/ 18 h 4838"/>
                <a:gd name="T50" fmla="*/ 3266 w 4843"/>
                <a:gd name="T51" fmla="*/ 152 h 4838"/>
                <a:gd name="T52" fmla="*/ 3760 w 4843"/>
                <a:gd name="T53" fmla="*/ 404 h 4838"/>
                <a:gd name="T54" fmla="*/ 4181 w 4843"/>
                <a:gd name="T55" fmla="*/ 759 h 4838"/>
                <a:gd name="T56" fmla="*/ 4511 w 4843"/>
                <a:gd name="T57" fmla="*/ 1199 h 4838"/>
                <a:gd name="T58" fmla="*/ 4737 w 4843"/>
                <a:gd name="T59" fmla="*/ 1709 h 4838"/>
                <a:gd name="T60" fmla="*/ 4839 w 4843"/>
                <a:gd name="T61" fmla="*/ 2273 h 4838"/>
                <a:gd name="T62" fmla="*/ 4803 w 4843"/>
                <a:gd name="T63" fmla="*/ 2853 h 4838"/>
                <a:gd name="T64" fmla="*/ 4638 w 4843"/>
                <a:gd name="T65" fmla="*/ 3392 h 4838"/>
                <a:gd name="T66" fmla="*/ 4358 w 4843"/>
                <a:gd name="T67" fmla="*/ 3869 h 4838"/>
                <a:gd name="T68" fmla="*/ 3981 w 4843"/>
                <a:gd name="T69" fmla="*/ 4268 h 4838"/>
                <a:gd name="T70" fmla="*/ 3521 w 4843"/>
                <a:gd name="T71" fmla="*/ 4575 h 4838"/>
                <a:gd name="T72" fmla="*/ 2996 w 4843"/>
                <a:gd name="T73" fmla="*/ 4769 h 4838"/>
                <a:gd name="T74" fmla="*/ 2421 w 4843"/>
                <a:gd name="T75" fmla="*/ 4838 h 4838"/>
                <a:gd name="T76" fmla="*/ 1848 w 4843"/>
                <a:gd name="T77" fmla="*/ 4769 h 4838"/>
                <a:gd name="T78" fmla="*/ 1322 w 4843"/>
                <a:gd name="T79" fmla="*/ 4575 h 4838"/>
                <a:gd name="T80" fmla="*/ 862 w 4843"/>
                <a:gd name="T81" fmla="*/ 4268 h 4838"/>
                <a:gd name="T82" fmla="*/ 484 w 4843"/>
                <a:gd name="T83" fmla="*/ 3869 h 4838"/>
                <a:gd name="T84" fmla="*/ 204 w 4843"/>
                <a:gd name="T85" fmla="*/ 3392 h 4838"/>
                <a:gd name="T86" fmla="*/ 39 w 4843"/>
                <a:gd name="T87" fmla="*/ 2853 h 4838"/>
                <a:gd name="T88" fmla="*/ 4 w 4843"/>
                <a:gd name="T89" fmla="*/ 2273 h 4838"/>
                <a:gd name="T90" fmla="*/ 107 w 4843"/>
                <a:gd name="T91" fmla="*/ 1709 h 4838"/>
                <a:gd name="T92" fmla="*/ 331 w 4843"/>
                <a:gd name="T93" fmla="*/ 1199 h 4838"/>
                <a:gd name="T94" fmla="*/ 663 w 4843"/>
                <a:gd name="T95" fmla="*/ 759 h 4838"/>
                <a:gd name="T96" fmla="*/ 1083 w 4843"/>
                <a:gd name="T97" fmla="*/ 404 h 4838"/>
                <a:gd name="T98" fmla="*/ 1578 w 4843"/>
                <a:gd name="T99" fmla="*/ 152 h 4838"/>
                <a:gd name="T100" fmla="*/ 2129 w 4843"/>
                <a:gd name="T101" fmla="*/ 18 h 4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43" h="4838">
                  <a:moveTo>
                    <a:pt x="2421" y="398"/>
                  </a:moveTo>
                  <a:lnTo>
                    <a:pt x="2283" y="404"/>
                  </a:lnTo>
                  <a:lnTo>
                    <a:pt x="2147" y="417"/>
                  </a:lnTo>
                  <a:lnTo>
                    <a:pt x="2014" y="439"/>
                  </a:lnTo>
                  <a:lnTo>
                    <a:pt x="1885" y="472"/>
                  </a:lnTo>
                  <a:lnTo>
                    <a:pt x="1758" y="510"/>
                  </a:lnTo>
                  <a:lnTo>
                    <a:pt x="1636" y="557"/>
                  </a:lnTo>
                  <a:lnTo>
                    <a:pt x="1516" y="613"/>
                  </a:lnTo>
                  <a:lnTo>
                    <a:pt x="1401" y="675"/>
                  </a:lnTo>
                  <a:lnTo>
                    <a:pt x="1292" y="744"/>
                  </a:lnTo>
                  <a:lnTo>
                    <a:pt x="1186" y="821"/>
                  </a:lnTo>
                  <a:lnTo>
                    <a:pt x="1086" y="903"/>
                  </a:lnTo>
                  <a:lnTo>
                    <a:pt x="992" y="992"/>
                  </a:lnTo>
                  <a:lnTo>
                    <a:pt x="903" y="1086"/>
                  </a:lnTo>
                  <a:lnTo>
                    <a:pt x="821" y="1186"/>
                  </a:lnTo>
                  <a:lnTo>
                    <a:pt x="745" y="1291"/>
                  </a:lnTo>
                  <a:lnTo>
                    <a:pt x="676" y="1401"/>
                  </a:lnTo>
                  <a:lnTo>
                    <a:pt x="613" y="1514"/>
                  </a:lnTo>
                  <a:lnTo>
                    <a:pt x="558" y="1634"/>
                  </a:lnTo>
                  <a:lnTo>
                    <a:pt x="511" y="1756"/>
                  </a:lnTo>
                  <a:lnTo>
                    <a:pt x="471" y="1883"/>
                  </a:lnTo>
                  <a:lnTo>
                    <a:pt x="440" y="2012"/>
                  </a:lnTo>
                  <a:lnTo>
                    <a:pt x="418" y="2146"/>
                  </a:lnTo>
                  <a:lnTo>
                    <a:pt x="403" y="2282"/>
                  </a:lnTo>
                  <a:lnTo>
                    <a:pt x="399" y="2419"/>
                  </a:lnTo>
                  <a:lnTo>
                    <a:pt x="403" y="2557"/>
                  </a:lnTo>
                  <a:lnTo>
                    <a:pt x="418" y="2693"/>
                  </a:lnTo>
                  <a:lnTo>
                    <a:pt x="440" y="2827"/>
                  </a:lnTo>
                  <a:lnTo>
                    <a:pt x="471" y="2956"/>
                  </a:lnTo>
                  <a:lnTo>
                    <a:pt x="511" y="3083"/>
                  </a:lnTo>
                  <a:lnTo>
                    <a:pt x="558" y="3205"/>
                  </a:lnTo>
                  <a:lnTo>
                    <a:pt x="613" y="3324"/>
                  </a:lnTo>
                  <a:lnTo>
                    <a:pt x="676" y="3438"/>
                  </a:lnTo>
                  <a:lnTo>
                    <a:pt x="745" y="3548"/>
                  </a:lnTo>
                  <a:lnTo>
                    <a:pt x="821" y="3653"/>
                  </a:lnTo>
                  <a:lnTo>
                    <a:pt x="903" y="3753"/>
                  </a:lnTo>
                  <a:lnTo>
                    <a:pt x="992" y="3847"/>
                  </a:lnTo>
                  <a:lnTo>
                    <a:pt x="1086" y="3936"/>
                  </a:lnTo>
                  <a:lnTo>
                    <a:pt x="1186" y="4018"/>
                  </a:lnTo>
                  <a:lnTo>
                    <a:pt x="1292" y="4095"/>
                  </a:lnTo>
                  <a:lnTo>
                    <a:pt x="1401" y="4164"/>
                  </a:lnTo>
                  <a:lnTo>
                    <a:pt x="1516" y="4226"/>
                  </a:lnTo>
                  <a:lnTo>
                    <a:pt x="1636" y="4282"/>
                  </a:lnTo>
                  <a:lnTo>
                    <a:pt x="1758" y="4329"/>
                  </a:lnTo>
                  <a:lnTo>
                    <a:pt x="1885" y="4367"/>
                  </a:lnTo>
                  <a:lnTo>
                    <a:pt x="2014" y="4399"/>
                  </a:lnTo>
                  <a:lnTo>
                    <a:pt x="2147" y="4422"/>
                  </a:lnTo>
                  <a:lnTo>
                    <a:pt x="2283" y="4435"/>
                  </a:lnTo>
                  <a:lnTo>
                    <a:pt x="2421" y="4439"/>
                  </a:lnTo>
                  <a:lnTo>
                    <a:pt x="2560" y="4435"/>
                  </a:lnTo>
                  <a:lnTo>
                    <a:pt x="2695" y="4422"/>
                  </a:lnTo>
                  <a:lnTo>
                    <a:pt x="2828" y="4399"/>
                  </a:lnTo>
                  <a:lnTo>
                    <a:pt x="2958" y="4367"/>
                  </a:lnTo>
                  <a:lnTo>
                    <a:pt x="3085" y="4329"/>
                  </a:lnTo>
                  <a:lnTo>
                    <a:pt x="3208" y="4282"/>
                  </a:lnTo>
                  <a:lnTo>
                    <a:pt x="3326" y="4226"/>
                  </a:lnTo>
                  <a:lnTo>
                    <a:pt x="3441" y="4164"/>
                  </a:lnTo>
                  <a:lnTo>
                    <a:pt x="3552" y="4095"/>
                  </a:lnTo>
                  <a:lnTo>
                    <a:pt x="3657" y="4018"/>
                  </a:lnTo>
                  <a:lnTo>
                    <a:pt x="3757" y="3936"/>
                  </a:lnTo>
                  <a:lnTo>
                    <a:pt x="3851" y="3847"/>
                  </a:lnTo>
                  <a:lnTo>
                    <a:pt x="3940" y="3753"/>
                  </a:lnTo>
                  <a:lnTo>
                    <a:pt x="4022" y="3653"/>
                  </a:lnTo>
                  <a:lnTo>
                    <a:pt x="4097" y="3548"/>
                  </a:lnTo>
                  <a:lnTo>
                    <a:pt x="4167" y="3438"/>
                  </a:lnTo>
                  <a:lnTo>
                    <a:pt x="4230" y="3324"/>
                  </a:lnTo>
                  <a:lnTo>
                    <a:pt x="4284" y="3205"/>
                  </a:lnTo>
                  <a:lnTo>
                    <a:pt x="4332" y="3083"/>
                  </a:lnTo>
                  <a:lnTo>
                    <a:pt x="4371" y="2956"/>
                  </a:lnTo>
                  <a:lnTo>
                    <a:pt x="4402" y="2827"/>
                  </a:lnTo>
                  <a:lnTo>
                    <a:pt x="4426" y="2693"/>
                  </a:lnTo>
                  <a:lnTo>
                    <a:pt x="4439" y="2557"/>
                  </a:lnTo>
                  <a:lnTo>
                    <a:pt x="4444" y="2419"/>
                  </a:lnTo>
                  <a:lnTo>
                    <a:pt x="4439" y="2282"/>
                  </a:lnTo>
                  <a:lnTo>
                    <a:pt x="4426" y="2146"/>
                  </a:lnTo>
                  <a:lnTo>
                    <a:pt x="4402" y="2012"/>
                  </a:lnTo>
                  <a:lnTo>
                    <a:pt x="4371" y="1883"/>
                  </a:lnTo>
                  <a:lnTo>
                    <a:pt x="4332" y="1756"/>
                  </a:lnTo>
                  <a:lnTo>
                    <a:pt x="4284" y="1634"/>
                  </a:lnTo>
                  <a:lnTo>
                    <a:pt x="4230" y="1514"/>
                  </a:lnTo>
                  <a:lnTo>
                    <a:pt x="4167" y="1401"/>
                  </a:lnTo>
                  <a:lnTo>
                    <a:pt x="4097" y="1291"/>
                  </a:lnTo>
                  <a:lnTo>
                    <a:pt x="4022" y="1186"/>
                  </a:lnTo>
                  <a:lnTo>
                    <a:pt x="3940" y="1086"/>
                  </a:lnTo>
                  <a:lnTo>
                    <a:pt x="3851" y="992"/>
                  </a:lnTo>
                  <a:lnTo>
                    <a:pt x="3757" y="903"/>
                  </a:lnTo>
                  <a:lnTo>
                    <a:pt x="3657" y="821"/>
                  </a:lnTo>
                  <a:lnTo>
                    <a:pt x="3552" y="744"/>
                  </a:lnTo>
                  <a:lnTo>
                    <a:pt x="3441" y="675"/>
                  </a:lnTo>
                  <a:lnTo>
                    <a:pt x="3326" y="613"/>
                  </a:lnTo>
                  <a:lnTo>
                    <a:pt x="3208" y="557"/>
                  </a:lnTo>
                  <a:lnTo>
                    <a:pt x="3085" y="510"/>
                  </a:lnTo>
                  <a:lnTo>
                    <a:pt x="2958" y="472"/>
                  </a:lnTo>
                  <a:lnTo>
                    <a:pt x="2828" y="439"/>
                  </a:lnTo>
                  <a:lnTo>
                    <a:pt x="2695" y="417"/>
                  </a:lnTo>
                  <a:lnTo>
                    <a:pt x="2560" y="404"/>
                  </a:lnTo>
                  <a:lnTo>
                    <a:pt x="2421" y="398"/>
                  </a:lnTo>
                  <a:close/>
                  <a:moveTo>
                    <a:pt x="2421" y="0"/>
                  </a:moveTo>
                  <a:lnTo>
                    <a:pt x="2569" y="5"/>
                  </a:lnTo>
                  <a:lnTo>
                    <a:pt x="2713" y="18"/>
                  </a:lnTo>
                  <a:lnTo>
                    <a:pt x="2856" y="39"/>
                  </a:lnTo>
                  <a:lnTo>
                    <a:pt x="2996" y="68"/>
                  </a:lnTo>
                  <a:lnTo>
                    <a:pt x="3132" y="106"/>
                  </a:lnTo>
                  <a:lnTo>
                    <a:pt x="3266" y="152"/>
                  </a:lnTo>
                  <a:lnTo>
                    <a:pt x="3396" y="205"/>
                  </a:lnTo>
                  <a:lnTo>
                    <a:pt x="3521" y="264"/>
                  </a:lnTo>
                  <a:lnTo>
                    <a:pt x="3643" y="330"/>
                  </a:lnTo>
                  <a:lnTo>
                    <a:pt x="3760" y="404"/>
                  </a:lnTo>
                  <a:lnTo>
                    <a:pt x="3873" y="483"/>
                  </a:lnTo>
                  <a:lnTo>
                    <a:pt x="3981" y="570"/>
                  </a:lnTo>
                  <a:lnTo>
                    <a:pt x="4084" y="662"/>
                  </a:lnTo>
                  <a:lnTo>
                    <a:pt x="4181" y="759"/>
                  </a:lnTo>
                  <a:lnTo>
                    <a:pt x="4273" y="862"/>
                  </a:lnTo>
                  <a:lnTo>
                    <a:pt x="4358" y="969"/>
                  </a:lnTo>
                  <a:lnTo>
                    <a:pt x="4438" y="1081"/>
                  </a:lnTo>
                  <a:lnTo>
                    <a:pt x="4511" y="1199"/>
                  </a:lnTo>
                  <a:lnTo>
                    <a:pt x="4578" y="1321"/>
                  </a:lnTo>
                  <a:lnTo>
                    <a:pt x="4638" y="1447"/>
                  </a:lnTo>
                  <a:lnTo>
                    <a:pt x="4691" y="1576"/>
                  </a:lnTo>
                  <a:lnTo>
                    <a:pt x="4737" y="1709"/>
                  </a:lnTo>
                  <a:lnTo>
                    <a:pt x="4774" y="1846"/>
                  </a:lnTo>
                  <a:lnTo>
                    <a:pt x="4803" y="1986"/>
                  </a:lnTo>
                  <a:lnTo>
                    <a:pt x="4825" y="2127"/>
                  </a:lnTo>
                  <a:lnTo>
                    <a:pt x="4839" y="2273"/>
                  </a:lnTo>
                  <a:lnTo>
                    <a:pt x="4843" y="2419"/>
                  </a:lnTo>
                  <a:lnTo>
                    <a:pt x="4839" y="2566"/>
                  </a:lnTo>
                  <a:lnTo>
                    <a:pt x="4825" y="2712"/>
                  </a:lnTo>
                  <a:lnTo>
                    <a:pt x="4803" y="2853"/>
                  </a:lnTo>
                  <a:lnTo>
                    <a:pt x="4774" y="2993"/>
                  </a:lnTo>
                  <a:lnTo>
                    <a:pt x="4737" y="3130"/>
                  </a:lnTo>
                  <a:lnTo>
                    <a:pt x="4691" y="3263"/>
                  </a:lnTo>
                  <a:lnTo>
                    <a:pt x="4638" y="3392"/>
                  </a:lnTo>
                  <a:lnTo>
                    <a:pt x="4578" y="3517"/>
                  </a:lnTo>
                  <a:lnTo>
                    <a:pt x="4511" y="3640"/>
                  </a:lnTo>
                  <a:lnTo>
                    <a:pt x="4438" y="3757"/>
                  </a:lnTo>
                  <a:lnTo>
                    <a:pt x="4358" y="3869"/>
                  </a:lnTo>
                  <a:lnTo>
                    <a:pt x="4273" y="3977"/>
                  </a:lnTo>
                  <a:lnTo>
                    <a:pt x="4181" y="4080"/>
                  </a:lnTo>
                  <a:lnTo>
                    <a:pt x="4084" y="4177"/>
                  </a:lnTo>
                  <a:lnTo>
                    <a:pt x="3981" y="4268"/>
                  </a:lnTo>
                  <a:lnTo>
                    <a:pt x="3873" y="4355"/>
                  </a:lnTo>
                  <a:lnTo>
                    <a:pt x="3760" y="4435"/>
                  </a:lnTo>
                  <a:lnTo>
                    <a:pt x="3643" y="4508"/>
                  </a:lnTo>
                  <a:lnTo>
                    <a:pt x="3521" y="4575"/>
                  </a:lnTo>
                  <a:lnTo>
                    <a:pt x="3396" y="4634"/>
                  </a:lnTo>
                  <a:lnTo>
                    <a:pt x="3266" y="4687"/>
                  </a:lnTo>
                  <a:lnTo>
                    <a:pt x="3132" y="4732"/>
                  </a:lnTo>
                  <a:lnTo>
                    <a:pt x="2996" y="4769"/>
                  </a:lnTo>
                  <a:lnTo>
                    <a:pt x="2856" y="4800"/>
                  </a:lnTo>
                  <a:lnTo>
                    <a:pt x="2713" y="4821"/>
                  </a:lnTo>
                  <a:lnTo>
                    <a:pt x="2569" y="4834"/>
                  </a:lnTo>
                  <a:lnTo>
                    <a:pt x="2421" y="4838"/>
                  </a:lnTo>
                  <a:lnTo>
                    <a:pt x="2274" y="4834"/>
                  </a:lnTo>
                  <a:lnTo>
                    <a:pt x="2129" y="4821"/>
                  </a:lnTo>
                  <a:lnTo>
                    <a:pt x="1986" y="4800"/>
                  </a:lnTo>
                  <a:lnTo>
                    <a:pt x="1848" y="4769"/>
                  </a:lnTo>
                  <a:lnTo>
                    <a:pt x="1711" y="4732"/>
                  </a:lnTo>
                  <a:lnTo>
                    <a:pt x="1578" y="4687"/>
                  </a:lnTo>
                  <a:lnTo>
                    <a:pt x="1448" y="4634"/>
                  </a:lnTo>
                  <a:lnTo>
                    <a:pt x="1322" y="4575"/>
                  </a:lnTo>
                  <a:lnTo>
                    <a:pt x="1201" y="4508"/>
                  </a:lnTo>
                  <a:lnTo>
                    <a:pt x="1083" y="4435"/>
                  </a:lnTo>
                  <a:lnTo>
                    <a:pt x="971" y="4355"/>
                  </a:lnTo>
                  <a:lnTo>
                    <a:pt x="862" y="4268"/>
                  </a:lnTo>
                  <a:lnTo>
                    <a:pt x="760" y="4177"/>
                  </a:lnTo>
                  <a:lnTo>
                    <a:pt x="663" y="4080"/>
                  </a:lnTo>
                  <a:lnTo>
                    <a:pt x="570" y="3977"/>
                  </a:lnTo>
                  <a:lnTo>
                    <a:pt x="484" y="3869"/>
                  </a:lnTo>
                  <a:lnTo>
                    <a:pt x="405" y="3757"/>
                  </a:lnTo>
                  <a:lnTo>
                    <a:pt x="331" y="3640"/>
                  </a:lnTo>
                  <a:lnTo>
                    <a:pt x="265" y="3517"/>
                  </a:lnTo>
                  <a:lnTo>
                    <a:pt x="204" y="3392"/>
                  </a:lnTo>
                  <a:lnTo>
                    <a:pt x="151" y="3263"/>
                  </a:lnTo>
                  <a:lnTo>
                    <a:pt x="107" y="3130"/>
                  </a:lnTo>
                  <a:lnTo>
                    <a:pt x="69" y="2993"/>
                  </a:lnTo>
                  <a:lnTo>
                    <a:pt x="39" y="2853"/>
                  </a:lnTo>
                  <a:lnTo>
                    <a:pt x="17" y="2712"/>
                  </a:lnTo>
                  <a:lnTo>
                    <a:pt x="4" y="2566"/>
                  </a:lnTo>
                  <a:lnTo>
                    <a:pt x="0" y="2419"/>
                  </a:lnTo>
                  <a:lnTo>
                    <a:pt x="4" y="2273"/>
                  </a:lnTo>
                  <a:lnTo>
                    <a:pt x="17" y="2127"/>
                  </a:lnTo>
                  <a:lnTo>
                    <a:pt x="39" y="1986"/>
                  </a:lnTo>
                  <a:lnTo>
                    <a:pt x="69" y="1846"/>
                  </a:lnTo>
                  <a:lnTo>
                    <a:pt x="107" y="1709"/>
                  </a:lnTo>
                  <a:lnTo>
                    <a:pt x="151" y="1576"/>
                  </a:lnTo>
                  <a:lnTo>
                    <a:pt x="204" y="1447"/>
                  </a:lnTo>
                  <a:lnTo>
                    <a:pt x="265" y="1321"/>
                  </a:lnTo>
                  <a:lnTo>
                    <a:pt x="331" y="1199"/>
                  </a:lnTo>
                  <a:lnTo>
                    <a:pt x="405" y="1081"/>
                  </a:lnTo>
                  <a:lnTo>
                    <a:pt x="484" y="969"/>
                  </a:lnTo>
                  <a:lnTo>
                    <a:pt x="570" y="862"/>
                  </a:lnTo>
                  <a:lnTo>
                    <a:pt x="663" y="759"/>
                  </a:lnTo>
                  <a:lnTo>
                    <a:pt x="760" y="662"/>
                  </a:lnTo>
                  <a:lnTo>
                    <a:pt x="862" y="570"/>
                  </a:lnTo>
                  <a:lnTo>
                    <a:pt x="971" y="483"/>
                  </a:lnTo>
                  <a:lnTo>
                    <a:pt x="1083" y="404"/>
                  </a:lnTo>
                  <a:lnTo>
                    <a:pt x="1201" y="330"/>
                  </a:lnTo>
                  <a:lnTo>
                    <a:pt x="1322" y="264"/>
                  </a:lnTo>
                  <a:lnTo>
                    <a:pt x="1448" y="205"/>
                  </a:lnTo>
                  <a:lnTo>
                    <a:pt x="1578" y="152"/>
                  </a:lnTo>
                  <a:lnTo>
                    <a:pt x="1711" y="106"/>
                  </a:lnTo>
                  <a:lnTo>
                    <a:pt x="1848" y="68"/>
                  </a:lnTo>
                  <a:lnTo>
                    <a:pt x="1986" y="39"/>
                  </a:lnTo>
                  <a:lnTo>
                    <a:pt x="2129" y="18"/>
                  </a:lnTo>
                  <a:lnTo>
                    <a:pt x="2274" y="5"/>
                  </a:lnTo>
                  <a:lnTo>
                    <a:pt x="24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60">
              <a:extLst>
                <a:ext uri="{FF2B5EF4-FFF2-40B4-BE49-F238E27FC236}">
                  <a16:creationId xmlns:a16="http://schemas.microsoft.com/office/drawing/2014/main" xmlns="" id="{F5B093E7-4FB9-436F-A444-719118988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5024" y="1986932"/>
              <a:ext cx="99741" cy="226509"/>
            </a:xfrm>
            <a:custGeom>
              <a:avLst/>
              <a:gdLst>
                <a:gd name="T0" fmla="*/ 199 w 1175"/>
                <a:gd name="T1" fmla="*/ 0 h 2724"/>
                <a:gd name="T2" fmla="*/ 239 w 1175"/>
                <a:gd name="T3" fmla="*/ 4 h 2724"/>
                <a:gd name="T4" fmla="*/ 277 w 1175"/>
                <a:gd name="T5" fmla="*/ 16 h 2724"/>
                <a:gd name="T6" fmla="*/ 311 w 1175"/>
                <a:gd name="T7" fmla="*/ 34 h 2724"/>
                <a:gd name="T8" fmla="*/ 341 w 1175"/>
                <a:gd name="T9" fmla="*/ 59 h 2724"/>
                <a:gd name="T10" fmla="*/ 364 w 1175"/>
                <a:gd name="T11" fmla="*/ 88 h 2724"/>
                <a:gd name="T12" fmla="*/ 384 w 1175"/>
                <a:gd name="T13" fmla="*/ 122 h 2724"/>
                <a:gd name="T14" fmla="*/ 395 w 1175"/>
                <a:gd name="T15" fmla="*/ 159 h 2724"/>
                <a:gd name="T16" fmla="*/ 398 w 1175"/>
                <a:gd name="T17" fmla="*/ 198 h 2724"/>
                <a:gd name="T18" fmla="*/ 398 w 1175"/>
                <a:gd name="T19" fmla="*/ 1570 h 2724"/>
                <a:gd name="T20" fmla="*/ 1125 w 1175"/>
                <a:gd name="T21" fmla="*/ 2393 h 2724"/>
                <a:gd name="T22" fmla="*/ 1147 w 1175"/>
                <a:gd name="T23" fmla="*/ 2422 h 2724"/>
                <a:gd name="T24" fmla="*/ 1162 w 1175"/>
                <a:gd name="T25" fmla="*/ 2453 h 2724"/>
                <a:gd name="T26" fmla="*/ 1172 w 1175"/>
                <a:gd name="T27" fmla="*/ 2487 h 2724"/>
                <a:gd name="T28" fmla="*/ 1175 w 1175"/>
                <a:gd name="T29" fmla="*/ 2521 h 2724"/>
                <a:gd name="T30" fmla="*/ 1174 w 1175"/>
                <a:gd name="T31" fmla="*/ 2555 h 2724"/>
                <a:gd name="T32" fmla="*/ 1165 w 1175"/>
                <a:gd name="T33" fmla="*/ 2587 h 2724"/>
                <a:gd name="T34" fmla="*/ 1152 w 1175"/>
                <a:gd name="T35" fmla="*/ 2620 h 2724"/>
                <a:gd name="T36" fmla="*/ 1132 w 1175"/>
                <a:gd name="T37" fmla="*/ 2649 h 2724"/>
                <a:gd name="T38" fmla="*/ 1107 w 1175"/>
                <a:gd name="T39" fmla="*/ 2674 h 2724"/>
                <a:gd name="T40" fmla="*/ 1078 w 1175"/>
                <a:gd name="T41" fmla="*/ 2696 h 2724"/>
                <a:gd name="T42" fmla="*/ 1045 w 1175"/>
                <a:gd name="T43" fmla="*/ 2712 h 2724"/>
                <a:gd name="T44" fmla="*/ 1011 w 1175"/>
                <a:gd name="T45" fmla="*/ 2721 h 2724"/>
                <a:gd name="T46" fmla="*/ 976 w 1175"/>
                <a:gd name="T47" fmla="*/ 2724 h 2724"/>
                <a:gd name="T48" fmla="*/ 942 w 1175"/>
                <a:gd name="T49" fmla="*/ 2721 h 2724"/>
                <a:gd name="T50" fmla="*/ 911 w 1175"/>
                <a:gd name="T51" fmla="*/ 2714 h 2724"/>
                <a:gd name="T52" fmla="*/ 880 w 1175"/>
                <a:gd name="T53" fmla="*/ 2701 h 2724"/>
                <a:gd name="T54" fmla="*/ 851 w 1175"/>
                <a:gd name="T55" fmla="*/ 2681 h 2724"/>
                <a:gd name="T56" fmla="*/ 826 w 1175"/>
                <a:gd name="T57" fmla="*/ 2656 h 2724"/>
                <a:gd name="T58" fmla="*/ 78 w 1175"/>
                <a:gd name="T59" fmla="*/ 1808 h 2724"/>
                <a:gd name="T60" fmla="*/ 75 w 1175"/>
                <a:gd name="T61" fmla="*/ 1805 h 2724"/>
                <a:gd name="T62" fmla="*/ 73 w 1175"/>
                <a:gd name="T63" fmla="*/ 1801 h 2724"/>
                <a:gd name="T64" fmla="*/ 49 w 1175"/>
                <a:gd name="T65" fmla="*/ 1777 h 2724"/>
                <a:gd name="T66" fmla="*/ 28 w 1175"/>
                <a:gd name="T67" fmla="*/ 1749 h 2724"/>
                <a:gd name="T68" fmla="*/ 14 w 1175"/>
                <a:gd name="T69" fmla="*/ 1718 h 2724"/>
                <a:gd name="T70" fmla="*/ 3 w 1175"/>
                <a:gd name="T71" fmla="*/ 1684 h 2724"/>
                <a:gd name="T72" fmla="*/ 0 w 1175"/>
                <a:gd name="T73" fmla="*/ 1648 h 2724"/>
                <a:gd name="T74" fmla="*/ 0 w 1175"/>
                <a:gd name="T75" fmla="*/ 198 h 2724"/>
                <a:gd name="T76" fmla="*/ 5 w 1175"/>
                <a:gd name="T77" fmla="*/ 159 h 2724"/>
                <a:gd name="T78" fmla="*/ 15 w 1175"/>
                <a:gd name="T79" fmla="*/ 122 h 2724"/>
                <a:gd name="T80" fmla="*/ 34 w 1175"/>
                <a:gd name="T81" fmla="*/ 88 h 2724"/>
                <a:gd name="T82" fmla="*/ 58 w 1175"/>
                <a:gd name="T83" fmla="*/ 59 h 2724"/>
                <a:gd name="T84" fmla="*/ 87 w 1175"/>
                <a:gd name="T85" fmla="*/ 34 h 2724"/>
                <a:gd name="T86" fmla="*/ 121 w 1175"/>
                <a:gd name="T87" fmla="*/ 16 h 2724"/>
                <a:gd name="T88" fmla="*/ 160 w 1175"/>
                <a:gd name="T89" fmla="*/ 4 h 2724"/>
                <a:gd name="T90" fmla="*/ 199 w 1175"/>
                <a:gd name="T91" fmla="*/ 0 h 2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75" h="2724">
                  <a:moveTo>
                    <a:pt x="199" y="0"/>
                  </a:moveTo>
                  <a:lnTo>
                    <a:pt x="239" y="4"/>
                  </a:lnTo>
                  <a:lnTo>
                    <a:pt x="277" y="16"/>
                  </a:lnTo>
                  <a:lnTo>
                    <a:pt x="311" y="34"/>
                  </a:lnTo>
                  <a:lnTo>
                    <a:pt x="341" y="59"/>
                  </a:lnTo>
                  <a:lnTo>
                    <a:pt x="364" y="88"/>
                  </a:lnTo>
                  <a:lnTo>
                    <a:pt x="384" y="122"/>
                  </a:lnTo>
                  <a:lnTo>
                    <a:pt x="395" y="159"/>
                  </a:lnTo>
                  <a:lnTo>
                    <a:pt x="398" y="198"/>
                  </a:lnTo>
                  <a:lnTo>
                    <a:pt x="398" y="1570"/>
                  </a:lnTo>
                  <a:lnTo>
                    <a:pt x="1125" y="2393"/>
                  </a:lnTo>
                  <a:lnTo>
                    <a:pt x="1147" y="2422"/>
                  </a:lnTo>
                  <a:lnTo>
                    <a:pt x="1162" y="2453"/>
                  </a:lnTo>
                  <a:lnTo>
                    <a:pt x="1172" y="2487"/>
                  </a:lnTo>
                  <a:lnTo>
                    <a:pt x="1175" y="2521"/>
                  </a:lnTo>
                  <a:lnTo>
                    <a:pt x="1174" y="2555"/>
                  </a:lnTo>
                  <a:lnTo>
                    <a:pt x="1165" y="2587"/>
                  </a:lnTo>
                  <a:lnTo>
                    <a:pt x="1152" y="2620"/>
                  </a:lnTo>
                  <a:lnTo>
                    <a:pt x="1132" y="2649"/>
                  </a:lnTo>
                  <a:lnTo>
                    <a:pt x="1107" y="2674"/>
                  </a:lnTo>
                  <a:lnTo>
                    <a:pt x="1078" y="2696"/>
                  </a:lnTo>
                  <a:lnTo>
                    <a:pt x="1045" y="2712"/>
                  </a:lnTo>
                  <a:lnTo>
                    <a:pt x="1011" y="2721"/>
                  </a:lnTo>
                  <a:lnTo>
                    <a:pt x="976" y="2724"/>
                  </a:lnTo>
                  <a:lnTo>
                    <a:pt x="942" y="2721"/>
                  </a:lnTo>
                  <a:lnTo>
                    <a:pt x="911" y="2714"/>
                  </a:lnTo>
                  <a:lnTo>
                    <a:pt x="880" y="2701"/>
                  </a:lnTo>
                  <a:lnTo>
                    <a:pt x="851" y="2681"/>
                  </a:lnTo>
                  <a:lnTo>
                    <a:pt x="826" y="2656"/>
                  </a:lnTo>
                  <a:lnTo>
                    <a:pt x="78" y="1808"/>
                  </a:lnTo>
                  <a:lnTo>
                    <a:pt x="75" y="1805"/>
                  </a:lnTo>
                  <a:lnTo>
                    <a:pt x="73" y="1801"/>
                  </a:lnTo>
                  <a:lnTo>
                    <a:pt x="49" y="1777"/>
                  </a:lnTo>
                  <a:lnTo>
                    <a:pt x="28" y="1749"/>
                  </a:lnTo>
                  <a:lnTo>
                    <a:pt x="14" y="1718"/>
                  </a:lnTo>
                  <a:lnTo>
                    <a:pt x="3" y="1684"/>
                  </a:lnTo>
                  <a:lnTo>
                    <a:pt x="0" y="1648"/>
                  </a:lnTo>
                  <a:lnTo>
                    <a:pt x="0" y="198"/>
                  </a:lnTo>
                  <a:lnTo>
                    <a:pt x="5" y="159"/>
                  </a:lnTo>
                  <a:lnTo>
                    <a:pt x="15" y="122"/>
                  </a:lnTo>
                  <a:lnTo>
                    <a:pt x="34" y="88"/>
                  </a:lnTo>
                  <a:lnTo>
                    <a:pt x="58" y="59"/>
                  </a:lnTo>
                  <a:lnTo>
                    <a:pt x="87" y="34"/>
                  </a:lnTo>
                  <a:lnTo>
                    <a:pt x="121" y="16"/>
                  </a:lnTo>
                  <a:lnTo>
                    <a:pt x="160" y="4"/>
                  </a:lnTo>
                  <a:lnTo>
                    <a:pt x="1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5C7BCCDB-DEC8-45EE-BE3D-235D0286C0A6}"/>
              </a:ext>
            </a:extLst>
          </p:cNvPr>
          <p:cNvSpPr txBox="1"/>
          <p:nvPr/>
        </p:nvSpPr>
        <p:spPr>
          <a:xfrm>
            <a:off x="6368286" y="2023551"/>
            <a:ext cx="365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Raleway" panose="020B0503030101060003" pitchFamily="34" charset="-52"/>
                <a:cs typeface="Aharoni" panose="02010803020104030203" pitchFamily="2" charset="-79"/>
              </a:rPr>
              <a:t>Т</a:t>
            </a: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xmlns="" id="{19FEB139-7F43-7443-85E8-6B77CF9361BB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xmlns="" id="{EACD83B5-7898-5F4B-B52E-FF057EE0655E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Номер слайда 1">
              <a:extLst>
                <a:ext uri="{FF2B5EF4-FFF2-40B4-BE49-F238E27FC236}">
                  <a16:creationId xmlns:a16="http://schemas.microsoft.com/office/drawing/2014/main" xmlns="" id="{C81C357C-3BFD-2F4A-9DB6-8BAE1A4A1D9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27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2" name="Прямая соединительная линия 51"/>
          <p:cNvCxnSpPr/>
          <p:nvPr/>
        </p:nvCxnSpPr>
        <p:spPr>
          <a:xfrm>
            <a:off x="6463227" y="2164472"/>
            <a:ext cx="35148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55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213" y="271706"/>
            <a:ext cx="2085328" cy="3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27861">
              <a:defRPr/>
            </a:pPr>
            <a:r>
              <a:rPr 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ПРОВЕДЕНИЕ ГНТЭ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C8A318D-4EA8-4562-BEB4-BC89B1B1678D}"/>
              </a:ext>
            </a:extLst>
          </p:cNvPr>
          <p:cNvSpPr txBox="1">
            <a:spLocks/>
          </p:cNvSpPr>
          <p:nvPr/>
        </p:nvSpPr>
        <p:spPr>
          <a:xfrm>
            <a:off x="1580898" y="728465"/>
            <a:ext cx="2741844" cy="449358"/>
          </a:xfrm>
          <a:prstGeom prst="rect">
            <a:avLst/>
          </a:prstGeom>
        </p:spPr>
        <p:txBody>
          <a:bodyPr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861" indent="0" algn="ctr">
              <a:buFont typeface="Arial" panose="020B0604020202020204" pitchFamily="34" charset="0"/>
              <a:buNone/>
              <a:defRPr/>
            </a:pPr>
            <a:r>
              <a:rPr lang="ru-RU" sz="1425" dirty="0">
                <a:solidFill>
                  <a:schemeClr val="bg1"/>
                </a:solidFill>
                <a:cs typeface="Times New Roman" panose="02020603050405020304" pitchFamily="18" charset="0"/>
              </a:rPr>
              <a:t>ИНДИВИДУАЛЬНАЯ ЭКСПЕРТИЗА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8297A623-53E8-49F0-BA62-EAA5177661CC}"/>
              </a:ext>
            </a:extLst>
          </p:cNvPr>
          <p:cNvSpPr/>
          <p:nvPr/>
        </p:nvSpPr>
        <p:spPr>
          <a:xfrm>
            <a:off x="1580899" y="1061274"/>
            <a:ext cx="2741843" cy="3795131"/>
          </a:xfrm>
          <a:prstGeom prst="roundRect">
            <a:avLst>
              <a:gd name="adj" fmla="val 473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6D5B337-390C-42FB-9108-967C7B3581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835" y="1090132"/>
            <a:ext cx="409379" cy="46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7">
            <a:extLst>
              <a:ext uri="{FF2B5EF4-FFF2-40B4-BE49-F238E27FC236}">
                <a16:creationId xmlns:a16="http://schemas.microsoft.com/office/drawing/2014/main" xmlns="" id="{237186E3-8EDA-491D-BEB4-07F993E913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91" y="1689608"/>
            <a:ext cx="256626" cy="29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0">
            <a:extLst>
              <a:ext uri="{FF2B5EF4-FFF2-40B4-BE49-F238E27FC236}">
                <a16:creationId xmlns:a16="http://schemas.microsoft.com/office/drawing/2014/main" xmlns="" id="{865F77E2-7EC9-408E-B1A7-691C9613A9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34" y="1689158"/>
            <a:ext cx="256626" cy="29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21">
            <a:extLst>
              <a:ext uri="{FF2B5EF4-FFF2-40B4-BE49-F238E27FC236}">
                <a16:creationId xmlns:a16="http://schemas.microsoft.com/office/drawing/2014/main" xmlns="" id="{70B307E7-AE7C-459D-A89C-43657D978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72" y="1688501"/>
            <a:ext cx="256626" cy="29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xmlns="" id="{7A9C70FC-6C9A-463E-995F-873707B17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762" y="1968789"/>
            <a:ext cx="887827" cy="42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097" dirty="0">
                <a:latin typeface="+mn-lt"/>
                <a:cs typeface="Times New Roman" panose="02020603050405020304" pitchFamily="18" charset="0"/>
              </a:rPr>
              <a:t>Эксперт №1</a:t>
            </a: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xmlns="" id="{55E4C895-A93C-4167-8F54-90284267A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7114" y="1968789"/>
            <a:ext cx="879867" cy="42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097" dirty="0">
                <a:latin typeface="+mn-lt"/>
                <a:cs typeface="Times New Roman" panose="02020603050405020304" pitchFamily="18" charset="0"/>
              </a:rPr>
              <a:t>Эксперт №2</a:t>
            </a:r>
          </a:p>
        </p:txBody>
      </p:sp>
      <p:sp>
        <p:nvSpPr>
          <p:cNvPr id="12" name="TextBox 24">
            <a:extLst>
              <a:ext uri="{FF2B5EF4-FFF2-40B4-BE49-F238E27FC236}">
                <a16:creationId xmlns:a16="http://schemas.microsoft.com/office/drawing/2014/main" xmlns="" id="{9AC962F6-A112-40A9-928E-A07838C83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734" y="1968788"/>
            <a:ext cx="861701" cy="42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097" dirty="0">
                <a:latin typeface="+mn-lt"/>
                <a:cs typeface="Times New Roman" panose="02020603050405020304" pitchFamily="18" charset="0"/>
              </a:rPr>
              <a:t>Эксперт №3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8BBD5EE0-5352-4FAF-8238-30B50F738BF2}"/>
              </a:ext>
            </a:extLst>
          </p:cNvPr>
          <p:cNvSpPr/>
          <p:nvPr/>
        </p:nvSpPr>
        <p:spPr>
          <a:xfrm>
            <a:off x="4667313" y="1178024"/>
            <a:ext cx="3518498" cy="1478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861">
              <a:defRPr/>
            </a:pPr>
            <a:r>
              <a:rPr lang="ru-RU" sz="1425" dirty="0">
                <a:solidFill>
                  <a:schemeClr val="bg1"/>
                </a:solidFill>
                <a:cs typeface="Times New Roman" panose="02020603050405020304" pitchFamily="18" charset="0"/>
              </a:rPr>
              <a:t>ЭКСПЕРТ: </a:t>
            </a:r>
            <a:endParaRPr lang="en-US" sz="1425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135000" indent="-135000"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ru-RU" sz="1100" dirty="0">
                <a:solidFill>
                  <a:schemeClr val="bg1"/>
                </a:solidFill>
                <a:cs typeface="Times New Roman" panose="02020603050405020304" pitchFamily="18" charset="0"/>
              </a:rPr>
              <a:t>Анализирует представленные материалы</a:t>
            </a:r>
          </a:p>
          <a:p>
            <a:pPr marL="135000" indent="-135000"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ru-RU" sz="1100" dirty="0">
                <a:solidFill>
                  <a:schemeClr val="bg1"/>
                </a:solidFill>
                <a:cs typeface="Times New Roman" panose="02020603050405020304" pitchFamily="18" charset="0"/>
              </a:rPr>
              <a:t>Формирует экспертное заключение путем выставления баллов по каждому из критериев их аргументирования</a:t>
            </a:r>
            <a:endParaRPr lang="en-US" sz="11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135000" indent="-135000"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ru-RU" sz="1100" dirty="0">
                <a:solidFill>
                  <a:schemeClr val="bg1"/>
                </a:solidFill>
                <a:cs typeface="Times New Roman" panose="02020603050405020304" pitchFamily="18" charset="0"/>
              </a:rPr>
              <a:t>Заключение и подписание договора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36A12DE3-4E1C-4585-A4E1-AF0A11BEFF21}"/>
              </a:ext>
            </a:extLst>
          </p:cNvPr>
          <p:cNvSpPr txBox="1">
            <a:spLocks/>
          </p:cNvSpPr>
          <p:nvPr/>
        </p:nvSpPr>
        <p:spPr>
          <a:xfrm>
            <a:off x="1586160" y="2820576"/>
            <a:ext cx="2736581" cy="2730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altLang="ru-RU" sz="9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ЗАКЛЮЧЕНИЕ ГНТЭ</a:t>
            </a:r>
            <a:r>
              <a:rPr lang="x-none" altLang="ru-RU" sz="90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(без указания баллов)</a:t>
            </a:r>
            <a:r>
              <a:rPr lang="ru-RU" altLang="ru-RU" sz="9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, </a:t>
            </a:r>
            <a:endParaRPr lang="en-US" altLang="ru-RU" sz="900" dirty="0">
              <a:solidFill>
                <a:schemeClr val="accent1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ru-RU" sz="9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ПРОЕКТЫ НАБРАВШИЕ 21 БАЛЛ</a:t>
            </a:r>
            <a:r>
              <a:rPr lang="en-US" altLang="ru-RU" sz="9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x-none" altLang="ru-RU" sz="90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И ВЫШЕ</a:t>
            </a:r>
            <a:endParaRPr lang="ru-RU" altLang="ru-RU" sz="900" dirty="0">
              <a:solidFill>
                <a:schemeClr val="accent1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D8B0BB9E-432D-4AE7-9765-2E937DB0D18E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3254753" y="2398778"/>
            <a:ext cx="697832" cy="8839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C:\Users\V.Kuzbergenov\Desktop\Document.png">
            <a:extLst>
              <a:ext uri="{FF2B5EF4-FFF2-40B4-BE49-F238E27FC236}">
                <a16:creationId xmlns:a16="http://schemas.microsoft.com/office/drawing/2014/main" xmlns="" id="{7C4117C3-1F77-4D2D-850C-A75CC21F5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37" y="2505522"/>
            <a:ext cx="323076" cy="32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D8B0BB9E-432D-4AE7-9765-2E937DB0D18E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2096676" y="2398779"/>
            <a:ext cx="684644" cy="6665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D8B0BB9E-432D-4AE7-9765-2E937DB0D18E}"/>
              </a:ext>
            </a:extLst>
          </p:cNvPr>
          <p:cNvCxnSpPr>
            <a:cxnSpLocks/>
          </p:cNvCxnSpPr>
          <p:nvPr/>
        </p:nvCxnSpPr>
        <p:spPr>
          <a:xfrm flipH="1">
            <a:off x="2388216" y="1383077"/>
            <a:ext cx="369618" cy="25510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D8B0BB9E-432D-4AE7-9765-2E937DB0D18E}"/>
              </a:ext>
            </a:extLst>
          </p:cNvPr>
          <p:cNvCxnSpPr>
            <a:cxnSpLocks/>
          </p:cNvCxnSpPr>
          <p:nvPr/>
        </p:nvCxnSpPr>
        <p:spPr>
          <a:xfrm>
            <a:off x="3152089" y="1381266"/>
            <a:ext cx="409379" cy="23536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6D35DA9D-EF84-4059-83E3-D9EFE017A978}"/>
              </a:ext>
            </a:extLst>
          </p:cNvPr>
          <p:cNvCxnSpPr>
            <a:cxnSpLocks/>
          </p:cNvCxnSpPr>
          <p:nvPr/>
        </p:nvCxnSpPr>
        <p:spPr>
          <a:xfrm flipH="1">
            <a:off x="2983229" y="1486047"/>
            <a:ext cx="1" cy="15213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865F77E2-7EC9-408E-B1A7-691C9613A9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365" y="3302085"/>
            <a:ext cx="256626" cy="29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2">
            <a:extLst>
              <a:ext uri="{FF2B5EF4-FFF2-40B4-BE49-F238E27FC236}">
                <a16:creationId xmlns:a16="http://schemas.microsoft.com/office/drawing/2014/main" xmlns="" id="{7A9C70FC-6C9A-463E-995F-873707B17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160" y="3562086"/>
            <a:ext cx="2736581" cy="2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900" dirty="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Эксперт по оценке обоснованности цен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xmlns="" id="{6D35DA9D-EF84-4059-83E3-D9EFE017A978}"/>
              </a:ext>
            </a:extLst>
          </p:cNvPr>
          <p:cNvCxnSpPr>
            <a:cxnSpLocks/>
          </p:cNvCxnSpPr>
          <p:nvPr/>
        </p:nvCxnSpPr>
        <p:spPr>
          <a:xfrm>
            <a:off x="2994416" y="3094744"/>
            <a:ext cx="5262" cy="18132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кругленная прямоугольная выноска 23"/>
          <p:cNvSpPr/>
          <p:nvPr/>
        </p:nvSpPr>
        <p:spPr>
          <a:xfrm rot="5400000">
            <a:off x="5651353" y="2095835"/>
            <a:ext cx="1407999" cy="3320300"/>
          </a:xfrm>
          <a:prstGeom prst="wedgeRoundRectCallout">
            <a:avLst>
              <a:gd name="adj1" fmla="val -33076"/>
              <a:gd name="adj2" fmla="val 61483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2000" tIns="36000" rIns="72000" rtlCol="0" anchor="ctr"/>
          <a:lstStyle/>
          <a:p>
            <a:pPr>
              <a:defRPr/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Заключение содержит комментарии всех экспертов по каждому критерию оценки. Итоговый балл проекта формируется системой на основе обобщения баллов по каждому критерию оценки по объекту ГНТЭ всех экспертов привлеченных к экспертизе проекта.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6D35DA9D-EF84-4059-83E3-D9EFE017A978}"/>
              </a:ext>
            </a:extLst>
          </p:cNvPr>
          <p:cNvCxnSpPr>
            <a:cxnSpLocks/>
          </p:cNvCxnSpPr>
          <p:nvPr/>
        </p:nvCxnSpPr>
        <p:spPr>
          <a:xfrm>
            <a:off x="2997047" y="2262145"/>
            <a:ext cx="1720" cy="18943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xmlns="" id="{BACBABF0-348C-45E1-AFC2-1F3A36C846FA}"/>
              </a:ext>
            </a:extLst>
          </p:cNvPr>
          <p:cNvCxnSpPr>
            <a:cxnSpLocks/>
          </p:cNvCxnSpPr>
          <p:nvPr/>
        </p:nvCxnSpPr>
        <p:spPr>
          <a:xfrm>
            <a:off x="2999678" y="3755985"/>
            <a:ext cx="5262" cy="18132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3">
            <a:extLst>
              <a:ext uri="{FF2B5EF4-FFF2-40B4-BE49-F238E27FC236}">
                <a16:creationId xmlns:a16="http://schemas.microsoft.com/office/drawing/2014/main" xmlns="" id="{662507CE-D9A3-43F1-9780-6BBED5BA7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0899" y="4330012"/>
            <a:ext cx="274184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x-none" altLang="ru-RU" sz="900" dirty="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НАЦИОНАЛЬНЫЕ НАУЧНЫЕ </a:t>
            </a:r>
            <a:r>
              <a:rPr lang="x-none" altLang="ru-RU" sz="90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СОВЕТЫ </a:t>
            </a:r>
            <a:endParaRPr lang="en-US" altLang="ru-RU" sz="900" dirty="0">
              <a:solidFill>
                <a:schemeClr val="accent1">
                  <a:lumMod val="75000"/>
                </a:schemeClr>
              </a:solidFill>
              <a:latin typeface="+mn-lt"/>
              <a:ea typeface="+mj-ea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x-none" altLang="ru-RU" sz="90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(</a:t>
            </a:r>
            <a:r>
              <a:rPr lang="ru-RU" altLang="ru-RU" sz="900" dirty="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заключение ГНТЭ</a:t>
            </a:r>
            <a:r>
              <a:rPr lang="x-none" altLang="ru-RU" sz="900" dirty="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 (без указания баллов) и заключение по </a:t>
            </a:r>
            <a:r>
              <a:rPr lang="ru-RU" altLang="ru-RU" sz="900" dirty="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оценке обоснованности цен</a:t>
            </a:r>
            <a:r>
              <a:rPr lang="x-none" altLang="ru-RU" sz="900" dirty="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)</a:t>
            </a:r>
            <a:endParaRPr lang="ru-RU" altLang="ru-RU" sz="900" dirty="0">
              <a:solidFill>
                <a:schemeClr val="accent1">
                  <a:lumMod val="75000"/>
                </a:schemeClr>
              </a:solidFill>
              <a:latin typeface="+mn-lt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CD14D4C1-8C89-4312-ADD8-3D25C8EBC9D5}"/>
              </a:ext>
            </a:extLst>
          </p:cNvPr>
          <p:cNvGrpSpPr/>
          <p:nvPr/>
        </p:nvGrpSpPr>
        <p:grpSpPr>
          <a:xfrm>
            <a:off x="2743515" y="3989944"/>
            <a:ext cx="522849" cy="383498"/>
            <a:chOff x="2332513" y="5567647"/>
            <a:chExt cx="755226" cy="511331"/>
          </a:xfrm>
        </p:grpSpPr>
        <p:pic>
          <p:nvPicPr>
            <p:cNvPr id="31" name="Рисунок 20">
              <a:extLst>
                <a:ext uri="{FF2B5EF4-FFF2-40B4-BE49-F238E27FC236}">
                  <a16:creationId xmlns:a16="http://schemas.microsoft.com/office/drawing/2014/main" xmlns="" id="{CD5783CC-D786-4E61-B586-963F5DF35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2513" y="5682326"/>
              <a:ext cx="370682" cy="391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Рисунок 20">
              <a:extLst>
                <a:ext uri="{FF2B5EF4-FFF2-40B4-BE49-F238E27FC236}">
                  <a16:creationId xmlns:a16="http://schemas.microsoft.com/office/drawing/2014/main" xmlns="" id="{9012167E-7F68-455E-BF55-4A9921752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057" y="5687729"/>
              <a:ext cx="370682" cy="391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Рисунок 20">
              <a:extLst>
                <a:ext uri="{FF2B5EF4-FFF2-40B4-BE49-F238E27FC236}">
                  <a16:creationId xmlns:a16="http://schemas.microsoft.com/office/drawing/2014/main" xmlns="" id="{FB2D59D1-7D85-4AC4-9B37-069E68F73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854" y="5567647"/>
              <a:ext cx="370682" cy="391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xmlns="" id="{C022C477-0FAC-5143-82CB-8D4774C5DF01}"/>
              </a:ext>
            </a:extLst>
          </p:cNvPr>
          <p:cNvSpPr/>
          <p:nvPr/>
        </p:nvSpPr>
        <p:spPr>
          <a:xfrm>
            <a:off x="5857596" y="356326"/>
            <a:ext cx="2449170" cy="595717"/>
          </a:xfrm>
          <a:prstGeom prst="roundRect">
            <a:avLst>
              <a:gd name="adj" fmla="val 6371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854089" y="461526"/>
            <a:ext cx="2387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2</a:t>
            </a:r>
            <a:r>
              <a:rPr lang="ru-RU" alt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5 </a:t>
            </a:r>
            <a:r>
              <a:rPr lang="en-US" alt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+</a:t>
            </a:r>
            <a:r>
              <a:rPr lang="x-none" alt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12 </a:t>
            </a:r>
            <a:r>
              <a:rPr lang="x-none" alt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рабочих </a:t>
            </a:r>
            <a:r>
              <a:rPr lang="ru-RU" alt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дней</a:t>
            </a:r>
            <a:endParaRPr lang="ru-RU" dirty="0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EA0DDD15-8D78-7740-9E07-699C1BD99244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xmlns="" id="{145B986A-5A0D-8D46-ADD4-3B1DDDBE0F32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Номер слайда 1">
              <a:extLst>
                <a:ext uri="{FF2B5EF4-FFF2-40B4-BE49-F238E27FC236}">
                  <a16:creationId xmlns:a16="http://schemas.microsoft.com/office/drawing/2014/main" xmlns="" id="{3B3D04AE-47ED-C84E-9D69-064DE576DBD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28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060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782" y="303203"/>
            <a:ext cx="7534439" cy="3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altLang="ru-RU" sz="1600" b="1" dirty="0" smtClean="0" bmk="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БАЗА ДАННЫХ</a:t>
            </a:r>
            <a:endParaRPr lang="ru-RU" altLang="ru-RU" sz="1600" b="1" dirty="0" bmk="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2075D812-74BE-484E-9196-1D029361C77D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xmlns="" id="{2EA8661E-10CC-F342-B8FB-D9F4A854B3A8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Номер слайда 1">
              <a:extLst>
                <a:ext uri="{FF2B5EF4-FFF2-40B4-BE49-F238E27FC236}">
                  <a16:creationId xmlns:a16="http://schemas.microsoft.com/office/drawing/2014/main" xmlns="" id="{2A4F9DD7-88F2-2540-85E8-71E343840CB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900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29</a:t>
              </a:r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42B5786-5B9C-40AC-BC00-E957B6BF995A}"/>
              </a:ext>
            </a:extLst>
          </p:cNvPr>
          <p:cNvSpPr/>
          <p:nvPr/>
        </p:nvSpPr>
        <p:spPr>
          <a:xfrm>
            <a:off x="533277" y="875214"/>
            <a:ext cx="8139668" cy="69087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1">
            <a:extLst>
              <a:ext uri="{FF2B5EF4-FFF2-40B4-BE49-F238E27FC236}">
                <a16:creationId xmlns:a16="http://schemas.microsoft.com/office/drawing/2014/main" xmlns="" id="{08874E48-BCE1-43C0-9714-C3DAE21E6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073" y="919664"/>
            <a:ext cx="61711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1600" dirty="0">
                <a:solidFill>
                  <a:srgbClr val="BC5908"/>
                </a:solidFill>
                <a:cs typeface="Times New Roman" panose="02020603050405020304" pitchFamily="18" charset="0"/>
              </a:rPr>
              <a:t>Привлечение компетентных казахстанских и зарубежных экспертов </a:t>
            </a:r>
          </a:p>
          <a:p>
            <a:pPr>
              <a:defRPr/>
            </a:pPr>
            <a:r>
              <a:rPr lang="ru-RU" altLang="ru-RU" sz="1600" dirty="0">
                <a:solidFill>
                  <a:srgbClr val="BC5908"/>
                </a:solidFill>
                <a:cs typeface="Times New Roman" panose="02020603050405020304" pitchFamily="18" charset="0"/>
              </a:rPr>
              <a:t>для объективной оценки научного потенциала проектов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42299" y="1824216"/>
            <a:ext cx="8371866" cy="1142056"/>
            <a:chOff x="442299" y="1824216"/>
            <a:chExt cx="8371866" cy="1142056"/>
          </a:xfrm>
        </p:grpSpPr>
        <p:grpSp>
          <p:nvGrpSpPr>
            <p:cNvPr id="16" name="Группа 8">
              <a:extLst>
                <a:ext uri="{FF2B5EF4-FFF2-40B4-BE49-F238E27FC236}">
                  <a16:creationId xmlns:a16="http://schemas.microsoft.com/office/drawing/2014/main" xmlns="" id="{A5E24F3D-F501-4EEC-9482-B60A608D2A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8711" y="1824216"/>
              <a:ext cx="99646" cy="295275"/>
              <a:chOff x="1827087" y="2946807"/>
              <a:chExt cx="99955" cy="294783"/>
            </a:xfrm>
          </p:grpSpPr>
          <p:cxnSp>
            <p:nvCxnSpPr>
              <p:cNvPr id="17" name="Прямая соединительная линия 16">
                <a:extLst>
                  <a:ext uri="{FF2B5EF4-FFF2-40B4-BE49-F238E27FC236}">
                    <a16:creationId xmlns:a16="http://schemas.microsoft.com/office/drawing/2014/main" xmlns="" id="{784C6DB5-3017-40AE-92A2-F125CF07353C}"/>
                  </a:ext>
                </a:extLst>
              </p:cNvPr>
              <p:cNvCxnSpPr/>
              <p:nvPr/>
            </p:nvCxnSpPr>
            <p:spPr>
              <a:xfrm>
                <a:off x="1877065" y="2946807"/>
                <a:ext cx="0" cy="24406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Овал 17">
                <a:extLst>
                  <a:ext uri="{FF2B5EF4-FFF2-40B4-BE49-F238E27FC236}">
                    <a16:creationId xmlns:a16="http://schemas.microsoft.com/office/drawing/2014/main" xmlns="" id="{8EB690BE-AD22-4B2A-BB3A-C2234A8C26D5}"/>
                  </a:ext>
                </a:extLst>
              </p:cNvPr>
              <p:cNvSpPr/>
              <p:nvPr/>
            </p:nvSpPr>
            <p:spPr>
              <a:xfrm>
                <a:off x="1827087" y="3140159"/>
                <a:ext cx="99955" cy="101431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" name="Группа 15">
              <a:extLst>
                <a:ext uri="{FF2B5EF4-FFF2-40B4-BE49-F238E27FC236}">
                  <a16:creationId xmlns:a16="http://schemas.microsoft.com/office/drawing/2014/main" xmlns="" id="{E00ADF5C-B3EE-4141-B8D8-EB968C2032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36075" y="1824216"/>
              <a:ext cx="99646" cy="295275"/>
              <a:chOff x="1504257" y="2946807"/>
              <a:chExt cx="99955" cy="294783"/>
            </a:xfrm>
          </p:grpSpPr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xmlns="" id="{6EB30DF0-EC68-4789-B08E-8A6FD092459D}"/>
                  </a:ext>
                </a:extLst>
              </p:cNvPr>
              <p:cNvCxnSpPr/>
              <p:nvPr/>
            </p:nvCxnSpPr>
            <p:spPr>
              <a:xfrm>
                <a:off x="1554234" y="2946807"/>
                <a:ext cx="0" cy="24406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xmlns="" id="{0FF1F8B9-F74A-44FF-AE92-F234DA93FBBF}"/>
                  </a:ext>
                </a:extLst>
              </p:cNvPr>
              <p:cNvSpPr/>
              <p:nvPr/>
            </p:nvSpPr>
            <p:spPr>
              <a:xfrm>
                <a:off x="1504257" y="3140159"/>
                <a:ext cx="99955" cy="101431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2" name="Группа 18">
              <a:extLst>
                <a:ext uri="{FF2B5EF4-FFF2-40B4-BE49-F238E27FC236}">
                  <a16:creationId xmlns:a16="http://schemas.microsoft.com/office/drawing/2014/main" xmlns="" id="{507C8976-DFB1-431B-99C9-B4C5FB2233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2036" y="1824216"/>
              <a:ext cx="99646" cy="295275"/>
              <a:chOff x="1579088" y="2946807"/>
              <a:chExt cx="99955" cy="294783"/>
            </a:xfrm>
          </p:grpSpPr>
          <p:cxnSp>
            <p:nvCxnSpPr>
              <p:cNvPr id="23" name="Прямая соединительная линия 22">
                <a:extLst>
                  <a:ext uri="{FF2B5EF4-FFF2-40B4-BE49-F238E27FC236}">
                    <a16:creationId xmlns:a16="http://schemas.microsoft.com/office/drawing/2014/main" xmlns="" id="{79580080-4B3B-4D85-80BA-008ABBD818B1}"/>
                  </a:ext>
                </a:extLst>
              </p:cNvPr>
              <p:cNvCxnSpPr/>
              <p:nvPr/>
            </p:nvCxnSpPr>
            <p:spPr>
              <a:xfrm>
                <a:off x="1626909" y="2946807"/>
                <a:ext cx="0" cy="24406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xmlns="" id="{9EF44A02-0A63-4E22-9CA0-3C7566CC1D70}"/>
                  </a:ext>
                </a:extLst>
              </p:cNvPr>
              <p:cNvSpPr/>
              <p:nvPr/>
            </p:nvSpPr>
            <p:spPr>
              <a:xfrm>
                <a:off x="1579088" y="3140159"/>
                <a:ext cx="99955" cy="101431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5" name="Группа 21">
              <a:extLst>
                <a:ext uri="{FF2B5EF4-FFF2-40B4-BE49-F238E27FC236}">
                  <a16:creationId xmlns:a16="http://schemas.microsoft.com/office/drawing/2014/main" xmlns="" id="{FEE45592-7827-499B-9813-79BBC3E708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83439" y="1824216"/>
              <a:ext cx="101112" cy="295275"/>
              <a:chOff x="1667855" y="2946807"/>
              <a:chExt cx="99955" cy="294783"/>
            </a:xfrm>
          </p:grpSpPr>
          <p:cxnSp>
            <p:nvCxnSpPr>
              <p:cNvPr id="26" name="Прямая соединительная линия 25">
                <a:extLst>
                  <a:ext uri="{FF2B5EF4-FFF2-40B4-BE49-F238E27FC236}">
                    <a16:creationId xmlns:a16="http://schemas.microsoft.com/office/drawing/2014/main" xmlns="" id="{C40D55B8-E227-49BB-BCE0-D52BF5CB3FC5}"/>
                  </a:ext>
                </a:extLst>
              </p:cNvPr>
              <p:cNvCxnSpPr/>
              <p:nvPr/>
            </p:nvCxnSpPr>
            <p:spPr>
              <a:xfrm>
                <a:off x="1717108" y="2946807"/>
                <a:ext cx="0" cy="24406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xmlns="" id="{7A8D7833-6204-42EA-97B8-95B8C604FB13}"/>
                  </a:ext>
                </a:extLst>
              </p:cNvPr>
              <p:cNvSpPr/>
              <p:nvPr/>
            </p:nvSpPr>
            <p:spPr>
              <a:xfrm>
                <a:off x="1667855" y="3140159"/>
                <a:ext cx="99955" cy="101431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" name="Группа 24">
              <a:extLst>
                <a:ext uri="{FF2B5EF4-FFF2-40B4-BE49-F238E27FC236}">
                  <a16:creationId xmlns:a16="http://schemas.microsoft.com/office/drawing/2014/main" xmlns="" id="{86F0DEEB-53AC-4687-ACC1-65171695BF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01814" y="1824216"/>
              <a:ext cx="101112" cy="295275"/>
              <a:chOff x="1827087" y="2946807"/>
              <a:chExt cx="99955" cy="294783"/>
            </a:xfrm>
          </p:grpSpPr>
          <p:cxnSp>
            <p:nvCxnSpPr>
              <p:cNvPr id="29" name="Прямая соединительная линия 28">
                <a:extLst>
                  <a:ext uri="{FF2B5EF4-FFF2-40B4-BE49-F238E27FC236}">
                    <a16:creationId xmlns:a16="http://schemas.microsoft.com/office/drawing/2014/main" xmlns="" id="{33D55F66-10E5-4E85-9611-B260D1BE9C03}"/>
                  </a:ext>
                </a:extLst>
              </p:cNvPr>
              <p:cNvCxnSpPr/>
              <p:nvPr/>
            </p:nvCxnSpPr>
            <p:spPr>
              <a:xfrm>
                <a:off x="1876340" y="2946807"/>
                <a:ext cx="0" cy="24406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xmlns="" id="{8B597A6B-8B6C-4B78-9C42-87FC731032C2}"/>
                  </a:ext>
                </a:extLst>
              </p:cNvPr>
              <p:cNvSpPr/>
              <p:nvPr/>
            </p:nvSpPr>
            <p:spPr>
              <a:xfrm>
                <a:off x="1827087" y="3140159"/>
                <a:ext cx="99955" cy="101431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xmlns="" id="{FC1A578D-0DFD-4ED5-B82F-720BF68EFED3}"/>
                </a:ext>
              </a:extLst>
            </p:cNvPr>
            <p:cNvCxnSpPr/>
            <p:nvPr/>
          </p:nvCxnSpPr>
          <p:spPr>
            <a:xfrm flipH="1">
              <a:off x="1087069" y="1825802"/>
              <a:ext cx="666456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xmlns="" id="{A4042B06-98DC-4719-92AC-DE488B5BB8CE}"/>
                </a:ext>
              </a:extLst>
            </p:cNvPr>
            <p:cNvSpPr/>
            <p:nvPr/>
          </p:nvSpPr>
          <p:spPr>
            <a:xfrm>
              <a:off x="525828" y="2203629"/>
              <a:ext cx="1579685" cy="9842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xmlns="" id="{FFA2EDE5-6D6E-4830-AE0E-A6AB467892AA}"/>
                </a:ext>
              </a:extLst>
            </p:cNvPr>
            <p:cNvSpPr/>
            <p:nvPr/>
          </p:nvSpPr>
          <p:spPr>
            <a:xfrm>
              <a:off x="2571504" y="2203627"/>
              <a:ext cx="1310054" cy="889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xmlns="" id="{03899916-EB62-4C82-A5EF-9A6D72CFB9E9}"/>
                </a:ext>
              </a:extLst>
            </p:cNvPr>
            <p:cNvSpPr/>
            <p:nvPr/>
          </p:nvSpPr>
          <p:spPr>
            <a:xfrm>
              <a:off x="4347550" y="2203627"/>
              <a:ext cx="1081454" cy="889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xmlns="" id="{D2D71612-8F06-42B9-B413-2F0599200177}"/>
                </a:ext>
              </a:extLst>
            </p:cNvPr>
            <p:cNvSpPr/>
            <p:nvPr/>
          </p:nvSpPr>
          <p:spPr>
            <a:xfrm>
              <a:off x="5894997" y="2203627"/>
              <a:ext cx="893885" cy="889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xmlns="" id="{9CBBD7D9-6084-459A-9F47-0DF70040D1E1}"/>
                </a:ext>
              </a:extLst>
            </p:cNvPr>
            <p:cNvSpPr/>
            <p:nvPr/>
          </p:nvSpPr>
          <p:spPr>
            <a:xfrm>
              <a:off x="7254872" y="2203627"/>
              <a:ext cx="895350" cy="889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Прямоугольник 33">
              <a:extLst>
                <a:ext uri="{FF2B5EF4-FFF2-40B4-BE49-F238E27FC236}">
                  <a16:creationId xmlns:a16="http://schemas.microsoft.com/office/drawing/2014/main" xmlns="" id="{16C1FDC4-3471-4499-B1BC-32E3D380B0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99" y="2305229"/>
              <a:ext cx="193870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altLang="ru-RU" sz="12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КАЗАХСТАНСКАЯ БАЗА </a:t>
              </a:r>
            </a:p>
            <a:p>
              <a:pPr>
                <a:defRPr/>
              </a:pPr>
              <a:r>
                <a:rPr lang="ru-RU" altLang="ru-RU" sz="12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ЦИТИРОВАНИЯ</a:t>
              </a:r>
            </a:p>
          </p:txBody>
        </p:sp>
        <p:sp>
          <p:nvSpPr>
            <p:cNvPr id="38" name="Прямоугольник 34">
              <a:extLst>
                <a:ext uri="{FF2B5EF4-FFF2-40B4-BE49-F238E27FC236}">
                  <a16:creationId xmlns:a16="http://schemas.microsoft.com/office/drawing/2014/main" xmlns="" id="{6BD40FE9-05C6-480C-9176-91C7A0B6A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0651" y="2305227"/>
              <a:ext cx="157821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ru-RU" sz="12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WEB of SCIENCE</a:t>
              </a:r>
            </a:p>
            <a:p>
              <a:pPr>
                <a:defRPr/>
              </a:pPr>
              <a:r>
                <a:rPr lang="en-US" altLang="ru-RU" sz="12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(Clarivate Analytics)</a:t>
              </a:r>
            </a:p>
          </p:txBody>
        </p:sp>
        <p:sp>
          <p:nvSpPr>
            <p:cNvPr id="39" name="Прямоугольник 35">
              <a:extLst>
                <a:ext uri="{FF2B5EF4-FFF2-40B4-BE49-F238E27FC236}">
                  <a16:creationId xmlns:a16="http://schemas.microsoft.com/office/drawing/2014/main" xmlns="" id="{2B2F2D55-BA08-4C8F-B58E-D37988464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2558" y="2305227"/>
              <a:ext cx="8396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ru-RU" sz="12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SCOPUS</a:t>
              </a:r>
            </a:p>
            <a:p>
              <a:pPr>
                <a:defRPr/>
              </a:pPr>
              <a:r>
                <a:rPr lang="en-US" altLang="ru-RU" sz="12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(Elsevier)</a:t>
              </a:r>
            </a:p>
          </p:txBody>
        </p:sp>
        <p:sp>
          <p:nvSpPr>
            <p:cNvPr id="40" name="Прямоугольник 36">
              <a:extLst>
                <a:ext uri="{FF2B5EF4-FFF2-40B4-BE49-F238E27FC236}">
                  <a16:creationId xmlns:a16="http://schemas.microsoft.com/office/drawing/2014/main" xmlns="" id="{BD10DE3F-D7B0-4835-9B76-D26AD69F7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8413" y="2324947"/>
              <a:ext cx="164575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ru-RU" sz="12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PUBLONS</a:t>
              </a:r>
              <a:r>
                <a:rPr lang="x-none" altLang="ru-RU" sz="12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endParaRPr lang="en-US" altLang="ru-RU" sz="1200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en-US" altLang="ru-RU" sz="12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(Clarivate Analytics)</a:t>
              </a:r>
            </a:p>
          </p:txBody>
        </p:sp>
        <p:sp>
          <p:nvSpPr>
            <p:cNvPr id="41" name="Прямоугольник 37">
              <a:extLst>
                <a:ext uri="{FF2B5EF4-FFF2-40B4-BE49-F238E27FC236}">
                  <a16:creationId xmlns:a16="http://schemas.microsoft.com/office/drawing/2014/main" xmlns="" id="{64047B4C-D281-4837-A689-05EE8D7BEF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1983" y="2319941"/>
              <a:ext cx="113224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ru-RU" sz="12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EXPERT LOOKUP (Elsevier)</a:t>
              </a:r>
            </a:p>
          </p:txBody>
        </p:sp>
      </p:grpSp>
      <p:sp>
        <p:nvSpPr>
          <p:cNvPr id="42" name="Прямоугольник 38">
            <a:extLst>
              <a:ext uri="{FF2B5EF4-FFF2-40B4-BE49-F238E27FC236}">
                <a16:creationId xmlns:a16="http://schemas.microsoft.com/office/drawing/2014/main" xmlns="" id="{B6A96385-4165-44CE-B04A-A850E1D93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537" y="3050395"/>
            <a:ext cx="3024554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2400" dirty="0">
                <a:solidFill>
                  <a:schemeClr val="bg1"/>
                </a:solidFill>
                <a:cs typeface="Times New Roman" panose="02020603050405020304" pitchFamily="18" charset="0"/>
              </a:rPr>
              <a:t>БАНК ЭКСПЕРТОВ</a:t>
            </a:r>
          </a:p>
        </p:txBody>
      </p:sp>
      <p:sp>
        <p:nvSpPr>
          <p:cNvPr id="43" name="Прямоугольник 39">
            <a:extLst>
              <a:ext uri="{FF2B5EF4-FFF2-40B4-BE49-F238E27FC236}">
                <a16:creationId xmlns:a16="http://schemas.microsoft.com/office/drawing/2014/main" xmlns="" id="{D47B4739-5CA6-4EFB-A5AA-D476B732D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532" y="3370229"/>
            <a:ext cx="644769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alt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FFC000"/>
                </a:solidFill>
                <a:cs typeface="Times New Roman" panose="02020603050405020304" pitchFamily="18" charset="0"/>
              </a:rPr>
              <a:t>3500</a:t>
            </a:r>
            <a:r>
              <a:rPr lang="ru-RU" alt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КАЗАХСТАНСКИХ </a:t>
            </a:r>
            <a:r>
              <a:rPr lang="ru-RU" altLang="ru-RU" sz="1400" dirty="0">
                <a:solidFill>
                  <a:schemeClr val="bg1"/>
                </a:solidFill>
                <a:cs typeface="Times New Roman" panose="02020603050405020304" pitchFamily="18" charset="0"/>
              </a:rPr>
              <a:t>ЭКСПЕРТОВ</a:t>
            </a:r>
          </a:p>
          <a:p>
            <a:pPr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FFC000"/>
                </a:solidFill>
                <a:cs typeface="Times New Roman" panose="02020603050405020304" pitchFamily="18" charset="0"/>
              </a:rPr>
              <a:t>7200</a:t>
            </a:r>
            <a:r>
              <a:rPr lang="ru-RU" altLang="ru-RU" sz="1300" dirty="0">
                <a:solidFill>
                  <a:srgbClr val="BC59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300" dirty="0" smtClean="0">
                <a:solidFill>
                  <a:srgbClr val="BC59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ЗАРУБЕЖНЫХ </a:t>
            </a:r>
            <a:r>
              <a:rPr lang="ru-RU" altLang="ru-RU" sz="1400" dirty="0">
                <a:solidFill>
                  <a:schemeClr val="bg1"/>
                </a:solidFill>
                <a:cs typeface="Times New Roman" panose="02020603050405020304" pitchFamily="18" charset="0"/>
              </a:rPr>
              <a:t>ЭКСПЕРТОВ ИЗ 60 СТРАН МИРА</a:t>
            </a:r>
          </a:p>
        </p:txBody>
      </p:sp>
    </p:spTree>
    <p:extLst>
      <p:ext uri="{BB962C8B-B14F-4D97-AF65-F5344CB8AC3E}">
        <p14:creationId xmlns:p14="http://schemas.microsoft.com/office/powerpoint/2010/main" val="203639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2E79BD7-2991-D645-B0E2-0B40589AF946}"/>
              </a:ext>
            </a:extLst>
          </p:cNvPr>
          <p:cNvSpPr txBox="1"/>
          <p:nvPr/>
        </p:nvSpPr>
        <p:spPr>
          <a:xfrm>
            <a:off x="394913" y="166457"/>
            <a:ext cx="68326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bmk="_Toc461701871">
                <a:solidFill>
                  <a:schemeClr val="bg1"/>
                </a:solidFill>
                <a:cs typeface="Gotham Pro Regular" panose="02000503040000020004" pitchFamily="2" charset="0"/>
              </a:rPr>
              <a:t>ВНУТРЕННИЕ ЗАТРАТЫ НА ИССЛЕДОВАНИЯ И РАЗРАБОТКИ </a:t>
            </a:r>
            <a:endParaRPr lang="en-US" sz="1600" b="1" dirty="0" bmk="_Toc461701871">
              <a:solidFill>
                <a:schemeClr val="bg1"/>
              </a:solidFill>
              <a:cs typeface="Gotham Pro Regular" panose="02000503040000020004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bmk="_Toc461701871">
                <a:solidFill>
                  <a:schemeClr val="bg1"/>
                </a:solidFill>
                <a:cs typeface="Gotham Pro Regular" panose="02000503040000020004" pitchFamily="2" charset="0"/>
              </a:rPr>
              <a:t>ПО ИСТОЧНИКАМ ФИНАНСИРОВАНИЯ В </a:t>
            </a:r>
            <a:r>
              <a:rPr lang="ru-RU" b="1" dirty="0" bmk="_Toc461701871">
                <a:solidFill>
                  <a:schemeClr val="bg1"/>
                </a:solidFill>
                <a:cs typeface="Gotham Pro Regular" panose="02000503040000020004" pitchFamily="2" charset="0"/>
              </a:rPr>
              <a:t>2018</a:t>
            </a:r>
            <a:r>
              <a:rPr lang="ru-RU" sz="1600" b="1" dirty="0" bmk="_Toc461701871">
                <a:solidFill>
                  <a:schemeClr val="bg1"/>
                </a:solidFill>
                <a:cs typeface="Gotham Pro Regular" panose="02000503040000020004" pitchFamily="2" charset="0"/>
              </a:rPr>
              <a:t> ГОДУ</a:t>
            </a:r>
            <a:endParaRPr lang="ru-RU" altLang="ru-RU" sz="1600" b="1" dirty="0" bmk="_Toc461701871">
              <a:solidFill>
                <a:schemeClr val="bg1"/>
              </a:solidFill>
              <a:cs typeface="Gotham Pro Regular" panose="02000503040000020004" pitchFamily="2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9841141A-512E-7147-9A85-19D51CCEC8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992440"/>
              </p:ext>
            </p:extLst>
          </p:nvPr>
        </p:nvGraphicFramePr>
        <p:xfrm>
          <a:off x="493302" y="970767"/>
          <a:ext cx="4138379" cy="3658619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12961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77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686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686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686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6861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19414"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146" marR="2714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2014</a:t>
                      </a: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2015</a:t>
                      </a: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2016</a:t>
                      </a: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2017</a:t>
                      </a:r>
                      <a:endParaRPr lang="ru-RU" sz="11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2018</a:t>
                      </a:r>
                      <a:endParaRPr lang="ru-RU" sz="11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89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Все затраты, млрд. тенге.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27146" marR="27146" marT="0" marB="0">
                    <a:lnB w="635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66,35</a:t>
                      </a:r>
                    </a:p>
                  </a:txBody>
                  <a:tcPr marL="27146" marR="27146" marT="0" marB="0" anchor="ctr">
                    <a:lnB w="635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69,3</a:t>
                      </a:r>
                    </a:p>
                  </a:txBody>
                  <a:tcPr marL="27146" marR="27146" marT="0" marB="0" anchor="ctr">
                    <a:lnB w="635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66</a:t>
                      </a:r>
                      <a:r>
                        <a:rPr lang="ru-RU" sz="10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,</a:t>
                      </a:r>
                      <a:r>
                        <a:rPr lang="en-US" sz="10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6</a:t>
                      </a:r>
                      <a:endParaRPr lang="ru-RU" sz="10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Gotham Pro Regular" panose="02000503040000020004" pitchFamily="2" charset="0"/>
                      </a:endParaRPr>
                    </a:p>
                  </a:txBody>
                  <a:tcPr marL="27146" marR="27146" marT="0" marB="0" anchor="ctr">
                    <a:lnB w="635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68,9</a:t>
                      </a:r>
                    </a:p>
                  </a:txBody>
                  <a:tcPr marL="27146" marR="27146" marT="0" marB="0" anchor="ctr">
                    <a:lnB w="635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72,2</a:t>
                      </a:r>
                    </a:p>
                  </a:txBody>
                  <a:tcPr marL="27146" marR="27146" marT="0" marB="0" anchor="ctr">
                    <a:lnB w="635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4186">
                <a:tc grid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из них по источникам финансирования:</a:t>
                      </a:r>
                      <a:r>
                        <a:rPr lang="ru-RU" sz="900" b="0" dirty="0">
                          <a:effectLst/>
                        </a:rPr>
                        <a:t> 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27146" marR="27146" marT="0" marB="0">
                    <a:lnT w="635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27146" marR="2714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27146" marR="2714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27146" marR="2714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8965">
                <a:tc>
                  <a:txBody>
                    <a:bodyPr/>
                    <a:lstStyle/>
                    <a:p>
                      <a:pPr marL="90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средства бюджета</a:t>
                      </a:r>
                    </a:p>
                  </a:txBody>
                  <a:tcPr marL="27146" marR="2714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43,3</a:t>
                      </a:r>
                      <a:endParaRPr lang="ru-RU" sz="900" b="0" i="0" dirty="0"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40,7</a:t>
                      </a:r>
                      <a:endParaRPr lang="ru-RU" sz="900" b="0" i="0" dirty="0"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35,4</a:t>
                      </a:r>
                      <a:endParaRPr lang="ru-RU" sz="900" b="0" i="0"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36,0</a:t>
                      </a:r>
                      <a:endParaRPr lang="ru-RU" sz="900" b="0" i="0"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32,1</a:t>
                      </a:r>
                      <a:endParaRPr lang="ru-RU" sz="900" b="0" i="0" dirty="0"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7929">
                <a:tc>
                  <a:txBody>
                    <a:bodyPr/>
                    <a:lstStyle/>
                    <a:p>
                      <a:pPr marL="90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собственные средства научных организаций</a:t>
                      </a:r>
                    </a:p>
                  </a:txBody>
                  <a:tcPr marL="27146" marR="2714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19,86</a:t>
                      </a:r>
                      <a:endParaRPr lang="ru-RU" sz="900" b="0" i="0"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25,3</a:t>
                      </a:r>
                      <a:endParaRPr lang="ru-RU" sz="900" b="0" i="0" dirty="0"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26,4</a:t>
                      </a:r>
                      <a:endParaRPr lang="ru-RU" sz="900" b="0" i="0" dirty="0"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28,2</a:t>
                      </a:r>
                      <a:endParaRPr lang="ru-RU" sz="900" b="0" i="0" dirty="0"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34,3</a:t>
                      </a:r>
                      <a:endParaRPr lang="ru-RU" sz="900" b="0" i="0" dirty="0"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7929">
                <a:tc>
                  <a:txBody>
                    <a:bodyPr/>
                    <a:lstStyle/>
                    <a:p>
                      <a:pPr marL="90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иностранные инвестиции</a:t>
                      </a:r>
                    </a:p>
                  </a:txBody>
                  <a:tcPr marL="27146" marR="2714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0,49</a:t>
                      </a:r>
                      <a:endParaRPr lang="ru-RU" sz="900" b="0" i="0"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1,2</a:t>
                      </a:r>
                      <a:endParaRPr lang="ru-RU" sz="900" b="0" i="0"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1,0</a:t>
                      </a:r>
                      <a:endParaRPr lang="ru-RU" sz="900" b="0" i="0" dirty="0"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1,3</a:t>
                      </a:r>
                      <a:endParaRPr lang="ru-RU" sz="900" b="0" i="0" dirty="0"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1,9</a:t>
                      </a:r>
                      <a:endParaRPr lang="ru-RU" sz="900" b="0" i="0" dirty="0"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8965">
                <a:tc>
                  <a:txBody>
                    <a:bodyPr/>
                    <a:lstStyle/>
                    <a:p>
                      <a:pPr marL="90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займы банков</a:t>
                      </a:r>
                    </a:p>
                  </a:txBody>
                  <a:tcPr marL="27146" marR="2714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0,05</a:t>
                      </a:r>
                      <a:endParaRPr lang="ru-RU" sz="900" b="0" i="0"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0,3</a:t>
                      </a:r>
                      <a:endParaRPr lang="ru-RU" sz="900" b="0" i="0"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0,0</a:t>
                      </a:r>
                      <a:endParaRPr lang="ru-RU" sz="900" b="0" i="0"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0,0</a:t>
                      </a:r>
                      <a:endParaRPr lang="ru-RU" sz="900" b="0" i="0" dirty="0"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0,2</a:t>
                      </a:r>
                      <a:endParaRPr lang="ru-RU" sz="900" b="0" i="0" dirty="0"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7929">
                <a:tc>
                  <a:txBody>
                    <a:bodyPr/>
                    <a:lstStyle/>
                    <a:p>
                      <a:pPr marL="90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прочие источники </a:t>
                      </a:r>
                      <a:br>
                        <a:rPr lang="ru-RU" sz="9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</a:br>
                      <a:r>
                        <a:rPr lang="ru-RU" sz="9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финансирования</a:t>
                      </a:r>
                    </a:p>
                  </a:txBody>
                  <a:tcPr marL="27146" marR="2714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2,6</a:t>
                      </a:r>
                      <a:endParaRPr lang="ru-RU" sz="900" b="0" i="0" dirty="0"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1,8</a:t>
                      </a:r>
                      <a:endParaRPr lang="ru-RU" sz="900" b="0" i="0"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3,8</a:t>
                      </a:r>
                      <a:endParaRPr lang="ru-RU" sz="900" b="0" i="0"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3,4</a:t>
                      </a:r>
                      <a:endParaRPr lang="ru-RU" sz="900" b="0" i="0" dirty="0"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dirty="0">
                          <a:effectLst/>
                          <a:latin typeface="+mj-lt"/>
                          <a:cs typeface="Gotham Pro Light" panose="02000503030000020004" pitchFamily="2" charset="0"/>
                        </a:rPr>
                        <a:t>3,7</a:t>
                      </a:r>
                      <a:endParaRPr lang="ru-RU" sz="900" b="0" i="0" dirty="0">
                        <a:effectLst/>
                        <a:latin typeface="+mj-lt"/>
                        <a:ea typeface="SimSun" panose="02010600030101010101" pitchFamily="2" charset="-122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42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 затраты, %</a:t>
                      </a:r>
                    </a:p>
                  </a:txBody>
                  <a:tcPr marL="27146" marR="27146" marT="0" marB="0" anchor="b"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100,0</a:t>
                      </a:r>
                    </a:p>
                  </a:txBody>
                  <a:tcPr marL="27146" marR="27146" marT="0" marB="0" anchor="b"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100,0</a:t>
                      </a:r>
                    </a:p>
                  </a:txBody>
                  <a:tcPr marL="27146" marR="27146" marT="0" marB="0" anchor="b"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100,0</a:t>
                      </a:r>
                    </a:p>
                  </a:txBody>
                  <a:tcPr marL="27146" marR="27146" marT="0" marB="0" anchor="b"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100,0</a:t>
                      </a:r>
                    </a:p>
                  </a:txBody>
                  <a:tcPr marL="27146" marR="27146" marT="0" marB="0" anchor="b"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100,0</a:t>
                      </a:r>
                    </a:p>
                  </a:txBody>
                  <a:tcPr marL="27146" marR="27146" marT="0" marB="0" anchor="b"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3043">
                <a:tc grid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из них по источникам финансирования: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27146" marR="27146" marT="0" marB="0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146" marR="2714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27146" marR="2714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27146" marR="2714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27146" marR="2714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27146" marR="27146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58965">
                <a:tc>
                  <a:txBody>
                    <a:bodyPr/>
                    <a:lstStyle/>
                    <a:p>
                      <a:pPr marL="90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средства бюджета</a:t>
                      </a:r>
                    </a:p>
                  </a:txBody>
                  <a:tcPr marL="27146" marR="2714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65,3</a:t>
                      </a: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58,7</a:t>
                      </a: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53,2</a:t>
                      </a:r>
                      <a:endParaRPr lang="ru-RU" sz="900" b="0" i="0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52,2</a:t>
                      </a: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44,5</a:t>
                      </a: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7929">
                <a:tc>
                  <a:txBody>
                    <a:bodyPr/>
                    <a:lstStyle/>
                    <a:p>
                      <a:pPr marL="90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собственные средства научных организаций</a:t>
                      </a:r>
                    </a:p>
                  </a:txBody>
                  <a:tcPr marL="27146" marR="2714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29,9</a:t>
                      </a: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36,5</a:t>
                      </a: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39,6</a:t>
                      </a:r>
                      <a:endParaRPr lang="ru-RU" sz="900" b="0" i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40,9</a:t>
                      </a: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47,5</a:t>
                      </a: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17929">
                <a:tc>
                  <a:txBody>
                    <a:bodyPr/>
                    <a:lstStyle/>
                    <a:p>
                      <a:pPr marL="90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иностранные инвестиции</a:t>
                      </a:r>
                    </a:p>
                  </a:txBody>
                  <a:tcPr marL="27146" marR="2714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0,7</a:t>
                      </a: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1,7</a:t>
                      </a: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1,5</a:t>
                      </a:r>
                      <a:endParaRPr lang="ru-RU" sz="900" b="0" i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1,8</a:t>
                      </a: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2,6</a:t>
                      </a: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58965">
                <a:tc>
                  <a:txBody>
                    <a:bodyPr/>
                    <a:lstStyle/>
                    <a:p>
                      <a:pPr marL="90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займы банков</a:t>
                      </a:r>
                    </a:p>
                  </a:txBody>
                  <a:tcPr marL="27146" marR="2714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0,1</a:t>
                      </a: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0,4</a:t>
                      </a: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0,1</a:t>
                      </a:r>
                      <a:endParaRPr lang="ru-RU" sz="900" b="0" i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0,1</a:t>
                      </a: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0,3</a:t>
                      </a: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17929">
                <a:tc>
                  <a:txBody>
                    <a:bodyPr/>
                    <a:lstStyle/>
                    <a:p>
                      <a:pPr marL="90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Gotham Pro Regular" panose="02000503040000020004" pitchFamily="2" charset="0"/>
                        </a:rPr>
                        <a:t>прочие источники финансирования</a:t>
                      </a:r>
                    </a:p>
                  </a:txBody>
                  <a:tcPr marL="27146" marR="2714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3,9</a:t>
                      </a: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2,6</a:t>
                      </a: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5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,6</a:t>
                      </a:r>
                      <a:endParaRPr lang="ru-RU" sz="900" b="0" i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Gotham Pro Light" panose="02000503030000020004" pitchFamily="2" charset="0"/>
                      </a:endParaRP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5,0</a:t>
                      </a:r>
                    </a:p>
                  </a:txBody>
                  <a:tcPr marL="27146" marR="271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Gotham Pro Light" panose="02000503030000020004" pitchFamily="2" charset="0"/>
                        </a:rPr>
                        <a:t>5,1</a:t>
                      </a:r>
                    </a:p>
                  </a:txBody>
                  <a:tcPr marL="27146" marR="27146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A68C9F-F30B-2D44-B4DD-13D1EB019450}"/>
              </a:ext>
            </a:extLst>
          </p:cNvPr>
          <p:cNvSpPr txBox="1"/>
          <p:nvPr/>
        </p:nvSpPr>
        <p:spPr>
          <a:xfrm>
            <a:off x="7343163" y="1871280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Gotham Pro Regular" panose="02000503040000020004" pitchFamily="2" charset="0"/>
                <a:cs typeface="Gotham Pro Regular" panose="02000503040000020004" pitchFamily="2" charset="0"/>
              </a:rPr>
              <a:t>Средства из </a:t>
            </a:r>
          </a:p>
          <a:p>
            <a:r>
              <a:rPr lang="ru-RU" sz="800" dirty="0">
                <a:solidFill>
                  <a:schemeClr val="bg1"/>
                </a:solidFill>
                <a:latin typeface="Gotham Pro Regular" panose="02000503040000020004" pitchFamily="2" charset="0"/>
                <a:cs typeface="Gotham Pro Regular" panose="02000503040000020004" pitchFamily="2" charset="0"/>
              </a:rPr>
              <a:t>прочих источников </a:t>
            </a:r>
          </a:p>
          <a:p>
            <a:r>
              <a:rPr lang="ru-RU" sz="800" dirty="0">
                <a:solidFill>
                  <a:schemeClr val="bg1"/>
                </a:solidFill>
                <a:latin typeface="Gotham Pro Regular" panose="02000503040000020004" pitchFamily="2" charset="0"/>
                <a:cs typeface="Gotham Pro Regular" panose="02000503040000020004" pitchFamily="2" charset="0"/>
              </a:rPr>
              <a:t>финансирования 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5DA58533-BBD7-3B45-BF84-07B82345EE2C}"/>
              </a:ext>
            </a:extLst>
          </p:cNvPr>
          <p:cNvGrpSpPr/>
          <p:nvPr/>
        </p:nvGrpSpPr>
        <p:grpSpPr>
          <a:xfrm>
            <a:off x="4934595" y="1517625"/>
            <a:ext cx="2487482" cy="3332212"/>
            <a:chOff x="5723941" y="2499247"/>
            <a:chExt cx="2487482" cy="3332212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xmlns="" id="{278253DA-73FD-A347-A645-917DAA481DD8}"/>
                </a:ext>
              </a:extLst>
            </p:cNvPr>
            <p:cNvSpPr/>
            <p:nvPr/>
          </p:nvSpPr>
          <p:spPr>
            <a:xfrm>
              <a:off x="5723941" y="3343977"/>
              <a:ext cx="2487482" cy="248748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scene3d>
              <a:camera prst="isometricOffAxis1Top">
                <a:rot lat="17400000" lon="17400000" rev="4260000"/>
              </a:camera>
              <a:lightRig rig="threePt" dir="t"/>
            </a:scene3d>
            <a:sp3d>
              <a:bevelT w="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Овал 2">
              <a:extLst>
                <a:ext uri="{FF2B5EF4-FFF2-40B4-BE49-F238E27FC236}">
                  <a16:creationId xmlns:a16="http://schemas.microsoft.com/office/drawing/2014/main" xmlns="" id="{B80B4106-49DC-DA4C-A2DC-A9C49D541EAC}"/>
                </a:ext>
              </a:extLst>
            </p:cNvPr>
            <p:cNvSpPr/>
            <p:nvPr/>
          </p:nvSpPr>
          <p:spPr>
            <a:xfrm>
              <a:off x="6062124" y="3027391"/>
              <a:ext cx="1792166" cy="1792166"/>
            </a:xfrm>
            <a:prstGeom prst="ellipse">
              <a:avLst/>
            </a:prstGeom>
            <a:solidFill>
              <a:srgbClr val="C866B2"/>
            </a:solidFill>
            <a:ln>
              <a:solidFill>
                <a:srgbClr val="C866B2"/>
              </a:solidFill>
            </a:ln>
            <a:scene3d>
              <a:camera prst="isometricOffAxis1Top">
                <a:rot lat="17400000" lon="17400000" rev="4260000"/>
              </a:camera>
              <a:lightRig rig="threePt" dir="t"/>
            </a:scene3d>
            <a:sp3d>
              <a:bevelT w="0" h="635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xmlns="" id="{20973928-DB55-EE47-B320-945A12681136}"/>
                </a:ext>
              </a:extLst>
            </p:cNvPr>
            <p:cNvSpPr/>
            <p:nvPr/>
          </p:nvSpPr>
          <p:spPr>
            <a:xfrm>
              <a:off x="6191606" y="2499247"/>
              <a:ext cx="1533202" cy="15332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isometricOffAxis1Top">
                <a:rot lat="17400000" lon="17400000" rev="4260000"/>
              </a:camera>
              <a:lightRig rig="threePt" dir="t"/>
            </a:scene3d>
            <a:sp3d>
              <a:bevelT w="0" h="635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xmlns="" id="{17857A5B-1CFD-294D-9485-A160345E135B}"/>
                </a:ext>
              </a:extLst>
            </p:cNvPr>
            <p:cNvSpPr/>
            <p:nvPr/>
          </p:nvSpPr>
          <p:spPr>
            <a:xfrm>
              <a:off x="6720207" y="2916208"/>
              <a:ext cx="475996" cy="47599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scene3d>
              <a:camera prst="isometricOffAxis1Top">
                <a:rot lat="17400000" lon="17400000" rev="4260000"/>
              </a:camera>
              <a:lightRig rig="threePt" dir="t"/>
            </a:scene3d>
            <a:sp3d>
              <a:bevelT w="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xmlns="" id="{17EC13C0-EBCD-F747-A616-C5DFB40B2EAE}"/>
                </a:ext>
              </a:extLst>
            </p:cNvPr>
            <p:cNvSpPr/>
            <p:nvPr/>
          </p:nvSpPr>
          <p:spPr>
            <a:xfrm>
              <a:off x="6842033" y="2900988"/>
              <a:ext cx="232342" cy="232342"/>
            </a:xfrm>
            <a:prstGeom prst="ellipse">
              <a:avLst/>
            </a:prstGeom>
            <a:solidFill>
              <a:srgbClr val="AB7942"/>
            </a:solidFill>
            <a:ln>
              <a:solidFill>
                <a:srgbClr val="AB7942"/>
              </a:solidFill>
            </a:ln>
            <a:scene3d>
              <a:camera prst="isometricOffAxis1Top">
                <a:rot lat="17400000" lon="17400000" rev="4260000"/>
              </a:camera>
              <a:lightRig rig="threePt" dir="t"/>
            </a:scene3d>
            <a:sp3d>
              <a:bevelT w="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xmlns="" id="{63EC2DF6-EEBA-3946-B32C-E2AC934A0AA2}"/>
                </a:ext>
              </a:extLst>
            </p:cNvPr>
            <p:cNvSpPr/>
            <p:nvPr/>
          </p:nvSpPr>
          <p:spPr>
            <a:xfrm>
              <a:off x="6916514" y="2916208"/>
              <a:ext cx="83380" cy="8338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isometricOffAxis1Top">
                <a:rot lat="17400000" lon="17400000" rev="4260000"/>
              </a:camera>
              <a:lightRig rig="threePt" dir="t"/>
            </a:scene3d>
            <a:sp3d>
              <a:bevelT w="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34F9756-1724-864D-B014-6BEF6DEA7E46}"/>
              </a:ext>
            </a:extLst>
          </p:cNvPr>
          <p:cNvSpPr txBox="1"/>
          <p:nvPr/>
        </p:nvSpPr>
        <p:spPr>
          <a:xfrm>
            <a:off x="7343163" y="1128966"/>
            <a:ext cx="13372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Gotham Pro Regular" panose="02000503040000020004" pitchFamily="2" charset="0"/>
                <a:cs typeface="Gotham Pro Regular" panose="02000503040000020004" pitchFamily="2" charset="0"/>
              </a:rPr>
              <a:t>Иностранные инвестиции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DFDE48F-42AC-1A4F-9274-FD21645752F8}"/>
              </a:ext>
            </a:extLst>
          </p:cNvPr>
          <p:cNvSpPr txBox="1"/>
          <p:nvPr/>
        </p:nvSpPr>
        <p:spPr>
          <a:xfrm>
            <a:off x="7343163" y="3894441"/>
            <a:ext cx="1446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ru-RU" sz="800" dirty="0">
                <a:solidFill>
                  <a:schemeClr val="bg1"/>
                </a:solidFill>
                <a:latin typeface="Gotham Pro Regular" panose="02000503040000020004" pitchFamily="2" charset="0"/>
                <a:cs typeface="Gotham Pro Regular" panose="02000503040000020004" pitchFamily="2" charset="0"/>
              </a:rPr>
              <a:t>Собственные средства </a:t>
            </a:r>
          </a:p>
          <a:p>
            <a:pPr defTabSz="914400">
              <a:defRPr/>
            </a:pPr>
            <a:r>
              <a:rPr lang="ru-RU" sz="800" dirty="0">
                <a:solidFill>
                  <a:schemeClr val="bg1"/>
                </a:solidFill>
                <a:latin typeface="Gotham Pro Regular" panose="02000503040000020004" pitchFamily="2" charset="0"/>
                <a:cs typeface="Gotham Pro Regular" panose="02000503040000020004" pitchFamily="2" charset="0"/>
              </a:rPr>
              <a:t>научных организаций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9AC5F50-C934-F94E-855E-B8EFF0E2A49C}"/>
              </a:ext>
            </a:extLst>
          </p:cNvPr>
          <p:cNvSpPr txBox="1"/>
          <p:nvPr/>
        </p:nvSpPr>
        <p:spPr>
          <a:xfrm>
            <a:off x="7343163" y="2857734"/>
            <a:ext cx="12346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Gotham Pro Regular" panose="02000503040000020004" pitchFamily="2" charset="0"/>
                <a:cs typeface="Gotham Pro Regular" panose="02000503040000020004" pitchFamily="2" charset="0"/>
              </a:rPr>
              <a:t>Средства бюджета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46C445E-265E-6B41-8BF7-37D79809674A}"/>
              </a:ext>
            </a:extLst>
          </p:cNvPr>
          <p:cNvSpPr txBox="1"/>
          <p:nvPr/>
        </p:nvSpPr>
        <p:spPr>
          <a:xfrm>
            <a:off x="7358859" y="4211319"/>
            <a:ext cx="1343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lt1"/>
                </a:solidFill>
                <a:latin typeface="Cambria" pitchFamily="18" charset="0"/>
              </a:rPr>
              <a:t>34,3</a:t>
            </a:r>
            <a:r>
              <a:rPr lang="en-US" sz="1200" b="1" dirty="0">
                <a:solidFill>
                  <a:schemeClr val="lt1"/>
                </a:solidFill>
                <a:latin typeface="Cambria" pitchFamily="18" charset="0"/>
              </a:rPr>
              <a:t> </a:t>
            </a:r>
            <a:r>
              <a:rPr lang="ru-RU" sz="1200" b="1" dirty="0">
                <a:solidFill>
                  <a:schemeClr val="lt1"/>
                </a:solidFill>
                <a:latin typeface="Cambria" pitchFamily="18" charset="0"/>
              </a:rPr>
              <a:t>млрд тенге</a:t>
            </a:r>
            <a:r>
              <a:rPr lang="ru-RU" sz="2400" dirty="0">
                <a:solidFill>
                  <a:schemeClr val="lt1"/>
                </a:solidFill>
                <a:latin typeface="Cambria" pitchFamily="18" charset="0"/>
              </a:rPr>
              <a:t/>
            </a:r>
            <a:br>
              <a:rPr lang="ru-RU" sz="2400" dirty="0">
                <a:solidFill>
                  <a:schemeClr val="lt1"/>
                </a:solidFill>
                <a:latin typeface="Cambria" pitchFamily="18" charset="0"/>
              </a:rPr>
            </a:br>
            <a:r>
              <a:rPr lang="en-US" sz="1600" b="1" dirty="0">
                <a:solidFill>
                  <a:schemeClr val="lt1"/>
                </a:solidFill>
                <a:latin typeface="Cambria" pitchFamily="18" charset="0"/>
              </a:rPr>
              <a:t>47,5%</a:t>
            </a:r>
            <a:endParaRPr lang="ru-RU" sz="1600" b="1" dirty="0">
              <a:latin typeface="Cambria" pitchFamily="18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652DC27A-8E15-4E40-A13D-8FB1FDDEE5A2}"/>
              </a:ext>
            </a:extLst>
          </p:cNvPr>
          <p:cNvCxnSpPr>
            <a:cxnSpLocks/>
          </p:cNvCxnSpPr>
          <p:nvPr/>
        </p:nvCxnSpPr>
        <p:spPr>
          <a:xfrm flipH="1" flipV="1">
            <a:off x="6210548" y="3394793"/>
            <a:ext cx="1046792" cy="601856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Дуга 24">
            <a:extLst>
              <a:ext uri="{FF2B5EF4-FFF2-40B4-BE49-F238E27FC236}">
                <a16:creationId xmlns:a16="http://schemas.microsoft.com/office/drawing/2014/main" xmlns="" id="{98C2CA8A-61CA-E841-9FCE-41DEDF653F35}"/>
              </a:ext>
            </a:extLst>
          </p:cNvPr>
          <p:cNvSpPr/>
          <p:nvPr/>
        </p:nvSpPr>
        <p:spPr>
          <a:xfrm>
            <a:off x="6062456" y="1901867"/>
            <a:ext cx="116171" cy="129197"/>
          </a:xfrm>
          <a:prstGeom prst="arc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2E72BF5-E11F-8545-9B0D-1B638769DF6F}"/>
              </a:ext>
            </a:extLst>
          </p:cNvPr>
          <p:cNvSpPr txBox="1"/>
          <p:nvPr/>
        </p:nvSpPr>
        <p:spPr>
          <a:xfrm>
            <a:off x="7358859" y="3028697"/>
            <a:ext cx="1377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lt1"/>
                </a:solidFill>
                <a:latin typeface="Cambria" pitchFamily="18" charset="0"/>
              </a:rPr>
              <a:t>32,1 млрд тенге </a:t>
            </a:r>
            <a:r>
              <a:rPr lang="ru-RU" sz="1400" b="1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ru-RU" sz="1400" b="1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ru-RU" sz="1600" b="1" dirty="0">
                <a:solidFill>
                  <a:schemeClr val="lt1"/>
                </a:solidFill>
                <a:latin typeface="Cambria" pitchFamily="18" charset="0"/>
              </a:rPr>
              <a:t>44,5%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xmlns="" id="{063E45C3-5A1D-FD40-B237-3460C7A9DD48}"/>
              </a:ext>
            </a:extLst>
          </p:cNvPr>
          <p:cNvCxnSpPr>
            <a:cxnSpLocks/>
          </p:cNvCxnSpPr>
          <p:nvPr/>
        </p:nvCxnSpPr>
        <p:spPr>
          <a:xfrm flipH="1" flipV="1">
            <a:off x="6210551" y="2633833"/>
            <a:ext cx="1058504" cy="318024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E07F762-0BD8-F44E-95DD-14F63C84A1D0}"/>
              </a:ext>
            </a:extLst>
          </p:cNvPr>
          <p:cNvSpPr txBox="1"/>
          <p:nvPr/>
        </p:nvSpPr>
        <p:spPr>
          <a:xfrm>
            <a:off x="7358859" y="2286302"/>
            <a:ext cx="10599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Cambria" pitchFamily="18" charset="0"/>
              </a:rPr>
              <a:t>3,9 млрд тенге,</a:t>
            </a:r>
            <a:r>
              <a:rPr lang="ru-RU" sz="12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ru-RU" sz="1200" b="1" dirty="0">
                <a:solidFill>
                  <a:schemeClr val="bg1"/>
                </a:solidFill>
                <a:latin typeface="Cambria" pitchFamily="18" charset="0"/>
              </a:rPr>
              <a:t>5,4%</a:t>
            </a:r>
            <a:endParaRPr lang="ru-RU" sz="1200" dirty="0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FB7DF8C9-ACA8-B441-8CB7-4C74CACE638A}"/>
              </a:ext>
            </a:extLst>
          </p:cNvPr>
          <p:cNvCxnSpPr>
            <a:cxnSpLocks/>
          </p:cNvCxnSpPr>
          <p:nvPr/>
        </p:nvCxnSpPr>
        <p:spPr>
          <a:xfrm flipH="1">
            <a:off x="6210548" y="2064966"/>
            <a:ext cx="1046792" cy="196624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3FE5B484-EE90-3B49-83F0-8942E0BA4269}"/>
              </a:ext>
            </a:extLst>
          </p:cNvPr>
          <p:cNvSpPr/>
          <p:nvPr/>
        </p:nvSpPr>
        <p:spPr>
          <a:xfrm>
            <a:off x="7358859" y="1332926"/>
            <a:ext cx="136127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lt1"/>
                </a:solidFill>
                <a:latin typeface="Cambria" pitchFamily="18" charset="0"/>
              </a:rPr>
              <a:t>1,9 млрд тенге, </a:t>
            </a:r>
          </a:p>
          <a:p>
            <a:r>
              <a:rPr lang="ru-RU" sz="1100" b="1" dirty="0">
                <a:solidFill>
                  <a:schemeClr val="lt1"/>
                </a:solidFill>
                <a:latin typeface="Cambria" pitchFamily="18" charset="0"/>
              </a:rPr>
              <a:t>2,6%</a:t>
            </a:r>
            <a:endParaRPr lang="ru-RU" sz="1100" b="1" dirty="0">
              <a:latin typeface="Cambria" pitchFamily="18" charset="0"/>
            </a:endParaRP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xmlns="" id="{9BD76AF5-9E18-DE41-A748-4A189E25EE57}"/>
              </a:ext>
            </a:extLst>
          </p:cNvPr>
          <p:cNvCxnSpPr>
            <a:cxnSpLocks/>
          </p:cNvCxnSpPr>
          <p:nvPr/>
        </p:nvCxnSpPr>
        <p:spPr>
          <a:xfrm flipH="1">
            <a:off x="6324392" y="1341984"/>
            <a:ext cx="936185" cy="656485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207C350D-AB3B-EE44-B898-AD155900A019}"/>
              </a:ext>
            </a:extLst>
          </p:cNvPr>
          <p:cNvCxnSpPr>
            <a:cxnSpLocks/>
          </p:cNvCxnSpPr>
          <p:nvPr/>
        </p:nvCxnSpPr>
        <p:spPr>
          <a:xfrm flipH="1">
            <a:off x="6240977" y="693447"/>
            <a:ext cx="1043162" cy="1213616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CE7B90A2-836B-BC4A-8E08-FD245D3324FB}"/>
              </a:ext>
            </a:extLst>
          </p:cNvPr>
          <p:cNvSpPr txBox="1"/>
          <p:nvPr/>
        </p:nvSpPr>
        <p:spPr>
          <a:xfrm>
            <a:off x="7343163" y="376722"/>
            <a:ext cx="8082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Gotham Pro Regular" panose="02000503040000020004" pitchFamily="2" charset="0"/>
                <a:cs typeface="Gotham Pro Regular" panose="02000503040000020004" pitchFamily="2" charset="0"/>
              </a:rPr>
              <a:t>Займы банков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988F40B7-7C51-7F42-BBDA-EACD0ECE7DB5}"/>
              </a:ext>
            </a:extLst>
          </p:cNvPr>
          <p:cNvSpPr/>
          <p:nvPr/>
        </p:nvSpPr>
        <p:spPr>
          <a:xfrm>
            <a:off x="7358859" y="565527"/>
            <a:ext cx="136127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lt1"/>
                </a:solidFill>
                <a:latin typeface="Cambria" pitchFamily="18" charset="0"/>
              </a:rPr>
              <a:t>0,2 млрд тенге, </a:t>
            </a:r>
          </a:p>
          <a:p>
            <a:r>
              <a:rPr lang="ru-RU" sz="1100" b="1" dirty="0">
                <a:solidFill>
                  <a:schemeClr val="lt1"/>
                </a:solidFill>
                <a:latin typeface="Cambria" pitchFamily="18" charset="0"/>
              </a:rPr>
              <a:t>0,3%</a:t>
            </a:r>
            <a:endParaRPr lang="ru-RU" sz="1100" b="1" dirty="0">
              <a:latin typeface="Cambria" pitchFamily="18" charset="0"/>
            </a:endParaRP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4D010B88-0909-B742-97E8-3AA68794DB21}"/>
              </a:ext>
            </a:extLst>
          </p:cNvPr>
          <p:cNvCxnSpPr/>
          <p:nvPr/>
        </p:nvCxnSpPr>
        <p:spPr>
          <a:xfrm>
            <a:off x="7422077" y="592166"/>
            <a:ext cx="131427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xmlns="" id="{AC479856-90EA-0B48-8D75-8217DF66D968}"/>
              </a:ext>
            </a:extLst>
          </p:cNvPr>
          <p:cNvCxnSpPr/>
          <p:nvPr/>
        </p:nvCxnSpPr>
        <p:spPr>
          <a:xfrm>
            <a:off x="7422077" y="1341984"/>
            <a:ext cx="131427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xmlns="" id="{8575F08A-AF67-C54D-B74A-8CD7A818B04A}"/>
              </a:ext>
            </a:extLst>
          </p:cNvPr>
          <p:cNvCxnSpPr/>
          <p:nvPr/>
        </p:nvCxnSpPr>
        <p:spPr>
          <a:xfrm>
            <a:off x="7433316" y="2317855"/>
            <a:ext cx="131427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xmlns="" id="{BAD3455E-796D-0145-955D-2D9F0742AC37}"/>
              </a:ext>
            </a:extLst>
          </p:cNvPr>
          <p:cNvCxnSpPr/>
          <p:nvPr/>
        </p:nvCxnSpPr>
        <p:spPr>
          <a:xfrm>
            <a:off x="7433315" y="3073178"/>
            <a:ext cx="131427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xmlns="" id="{5006699D-B348-0042-8AB3-874F0AF02EE0}"/>
              </a:ext>
            </a:extLst>
          </p:cNvPr>
          <p:cNvCxnSpPr/>
          <p:nvPr/>
        </p:nvCxnSpPr>
        <p:spPr>
          <a:xfrm>
            <a:off x="7433315" y="4232995"/>
            <a:ext cx="131427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62C56982-C3E1-764F-AED8-5D836CD5E84E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xmlns="" id="{3BA7A103-9935-334B-85FD-C4C4F11E6ADC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Номер слайда 1">
              <a:extLst>
                <a:ext uri="{FF2B5EF4-FFF2-40B4-BE49-F238E27FC236}">
                  <a16:creationId xmlns:a16="http://schemas.microsoft.com/office/drawing/2014/main" xmlns="" id="{BFF3E51E-88B9-D540-8EAC-9C93588AF54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3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39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186" y="197505"/>
            <a:ext cx="8038380" cy="34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СВЕДЕНИЯ О КОНКУРСАХ НА ГРАНТОВОЕ И ПРОГРАММНО-ЦЕЛЕВОЕ ФИНАНСИРОВАНИЕ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7EF33453-0D1F-924F-AF7A-DF3535CCA9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0039"/>
              </p:ext>
            </p:extLst>
          </p:nvPr>
        </p:nvGraphicFramePr>
        <p:xfrm>
          <a:off x="412594" y="639407"/>
          <a:ext cx="8212873" cy="404392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957904">
                  <a:extLst>
                    <a:ext uri="{9D8B030D-6E8A-4147-A177-3AD203B41FA5}">
                      <a16:colId xmlns:a16="http://schemas.microsoft.com/office/drawing/2014/main" xmlns="" val="2012225614"/>
                    </a:ext>
                  </a:extLst>
                </a:gridCol>
                <a:gridCol w="1581944">
                  <a:extLst>
                    <a:ext uri="{9D8B030D-6E8A-4147-A177-3AD203B41FA5}">
                      <a16:colId xmlns:a16="http://schemas.microsoft.com/office/drawing/2014/main" xmlns="" val="2303179767"/>
                    </a:ext>
                  </a:extLst>
                </a:gridCol>
                <a:gridCol w="716819">
                  <a:extLst>
                    <a:ext uri="{9D8B030D-6E8A-4147-A177-3AD203B41FA5}">
                      <a16:colId xmlns:a16="http://schemas.microsoft.com/office/drawing/2014/main" xmlns="" val="2935485619"/>
                    </a:ext>
                  </a:extLst>
                </a:gridCol>
                <a:gridCol w="683860">
                  <a:extLst>
                    <a:ext uri="{9D8B030D-6E8A-4147-A177-3AD203B41FA5}">
                      <a16:colId xmlns:a16="http://schemas.microsoft.com/office/drawing/2014/main" xmlns="" val="768245435"/>
                    </a:ext>
                  </a:extLst>
                </a:gridCol>
                <a:gridCol w="1575176">
                  <a:extLst>
                    <a:ext uri="{9D8B030D-6E8A-4147-A177-3AD203B41FA5}">
                      <a16:colId xmlns:a16="http://schemas.microsoft.com/office/drawing/2014/main" xmlns="" val="2924107434"/>
                    </a:ext>
                  </a:extLst>
                </a:gridCol>
                <a:gridCol w="697170">
                  <a:extLst>
                    <a:ext uri="{9D8B030D-6E8A-4147-A177-3AD203B41FA5}">
                      <a16:colId xmlns:a16="http://schemas.microsoft.com/office/drawing/2014/main" xmlns="" val="1826930822"/>
                    </a:ext>
                  </a:extLst>
                </a:gridCol>
              </a:tblGrid>
              <a:tr h="399910">
                <a:tc>
                  <a:txBody>
                    <a:bodyPr/>
                    <a:lstStyle/>
                    <a:p>
                      <a:pPr marL="0" algn="ctr" defTabSz="853592" rtl="0" eaLnBrk="1" fontAlgn="ctr" latinLnBrk="0" hangingPunct="1"/>
                      <a:r>
                        <a:rPr lang="x-none" sz="800" u="none" strike="noStrike" kern="1200" dirty="0">
                          <a:effectLst/>
                        </a:rPr>
                        <a:t>Наименование конкурса</a:t>
                      </a:r>
                      <a:endParaRPr lang="x-none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424" marR="10424" marT="0" marB="0" anchor="ctr"/>
                </a:tc>
                <a:tc>
                  <a:txBody>
                    <a:bodyPr/>
                    <a:lstStyle/>
                    <a:p>
                      <a:pPr marL="0" algn="ctr" defTabSz="853592" rtl="0" eaLnBrk="1" fontAlgn="ctr" latinLnBrk="0" hangingPunct="1"/>
                      <a:r>
                        <a:rPr lang="x-none" sz="800" u="none" strike="noStrike" kern="1200" dirty="0">
                          <a:effectLst/>
                        </a:rPr>
                        <a:t>Заказчик</a:t>
                      </a:r>
                      <a:endParaRPr lang="x-none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424" marR="10424" marT="0" marB="0" anchor="ctr"/>
                </a:tc>
                <a:tc>
                  <a:txBody>
                    <a:bodyPr/>
                    <a:lstStyle/>
                    <a:p>
                      <a:pPr marL="0" algn="ctr" defTabSz="853592" rtl="0" eaLnBrk="1" fontAlgn="ctr" latinLnBrk="0" hangingPunct="1"/>
                      <a:r>
                        <a:rPr lang="x-none" sz="800" u="none" strike="noStrike" kern="1200">
                          <a:effectLst/>
                        </a:rPr>
                        <a:t>Период реализации</a:t>
                      </a:r>
                      <a:endParaRPr lang="x-none" sz="800" b="0" i="0" u="none" strike="noStrike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424" marR="10424" marT="0" marB="0" anchor="ctr"/>
                </a:tc>
                <a:tc>
                  <a:txBody>
                    <a:bodyPr/>
                    <a:lstStyle/>
                    <a:p>
                      <a:pPr marL="0" algn="ctr" defTabSz="853592" rtl="0" eaLnBrk="1" fontAlgn="ctr" latinLnBrk="0" hangingPunct="1"/>
                      <a:r>
                        <a:rPr lang="x-none" sz="800" u="none" strike="noStrike" kern="1200">
                          <a:effectLst/>
                        </a:rPr>
                        <a:t>Год начала экспертизы</a:t>
                      </a:r>
                      <a:endParaRPr lang="x-none" sz="800" b="0" i="0" u="none" strike="noStrike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424" marR="10424" marT="0" marB="0" anchor="ctr"/>
                </a:tc>
                <a:tc>
                  <a:txBody>
                    <a:bodyPr/>
                    <a:lstStyle/>
                    <a:p>
                      <a:pPr marL="0" algn="ctr" defTabSz="853592" rtl="0" eaLnBrk="1" fontAlgn="ctr" latinLnBrk="0" hangingPunct="1"/>
                      <a:r>
                        <a:rPr lang="x-none" sz="800" u="none" strike="noStrike" kern="1200">
                          <a:effectLst/>
                        </a:rPr>
                        <a:t>Количество объектов ГНТЭ</a:t>
                      </a:r>
                      <a:endParaRPr lang="x-none" sz="800" b="0" i="0" u="none" strike="noStrike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424" marR="10424" marT="0" marB="0" anchor="ctr"/>
                </a:tc>
                <a:tc>
                  <a:txBody>
                    <a:bodyPr/>
                    <a:lstStyle/>
                    <a:p>
                      <a:pPr marL="0" algn="ctr" defTabSz="853592" rtl="0" eaLnBrk="1" fontAlgn="ctr" latinLnBrk="0" hangingPunct="1"/>
                      <a:r>
                        <a:rPr lang="x-none" sz="800" u="none" strike="noStrike" kern="1200" dirty="0">
                          <a:effectLst/>
                        </a:rPr>
                        <a:t>Количество ЭЗ</a:t>
                      </a:r>
                      <a:endParaRPr lang="x-none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424" marR="10424" marT="0" marB="0" anchor="ctr"/>
                </a:tc>
                <a:extLst>
                  <a:ext uri="{0D108BD9-81ED-4DB2-BD59-A6C34878D82A}">
                    <a16:rowId xmlns:a16="http://schemas.microsoft.com/office/drawing/2014/main" xmlns="" val="475063112"/>
                  </a:ext>
                </a:extLst>
              </a:tr>
              <a:tr h="39991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Конкурс по грантовому финансированию научной и научно-технической деятельности на 2019 – 2021 </a:t>
                      </a:r>
                      <a:r>
                        <a:rPr lang="ru-RU" sz="800" dirty="0" smtClean="0">
                          <a:effectLst/>
                        </a:rPr>
                        <a:t>годы</a:t>
                      </a:r>
                      <a:endParaRPr lang="ru-RU" sz="800" b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Министерство оборонной и аэрокосмической промышленности РК</a:t>
                      </a:r>
                      <a:endParaRPr lang="ru-RU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2019 - 2021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2019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164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492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extLst>
                  <a:ext uri="{0D108BD9-81ED-4DB2-BD59-A6C34878D82A}">
                    <a16:rowId xmlns:a16="http://schemas.microsoft.com/office/drawing/2014/main" xmlns="" val="2039007003"/>
                  </a:ext>
                </a:extLst>
              </a:tr>
              <a:tr h="39991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Конкурс по грантовому финансированию научной и научно-технической деятельности на 2019 – 2021 </a:t>
                      </a:r>
                      <a:r>
                        <a:rPr lang="ru-RU" sz="800" dirty="0" smtClean="0">
                          <a:effectLst/>
                        </a:rPr>
                        <a:t>годы</a:t>
                      </a:r>
                      <a:endParaRPr lang="ru-RU" sz="800" b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Министерство оборонной и аэрокосмической промышленности РК</a:t>
                      </a:r>
                      <a:endParaRPr lang="ru-RU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2019 - 2021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2019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54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54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extLst>
                  <a:ext uri="{0D108BD9-81ED-4DB2-BD59-A6C34878D82A}">
                    <a16:rowId xmlns:a16="http://schemas.microsoft.com/office/drawing/2014/main" xmlns="" val="2975134252"/>
                  </a:ext>
                </a:extLst>
              </a:tr>
              <a:tr h="39991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Конкурс на программно-целевое финансирование по научным и (или) научно-техническим программам на 2019-2021 </a:t>
                      </a:r>
                      <a:r>
                        <a:rPr lang="ru-RU" sz="800" dirty="0" smtClean="0">
                          <a:effectLst/>
                        </a:rPr>
                        <a:t>годы</a:t>
                      </a:r>
                      <a:endParaRPr lang="ru-RU" sz="800" b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Министерство обороны Республики Казахстан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2019 - 2021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2019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91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273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extLst>
                  <a:ext uri="{0D108BD9-81ED-4DB2-BD59-A6C34878D82A}">
                    <a16:rowId xmlns:a16="http://schemas.microsoft.com/office/drawing/2014/main" xmlns="" val="540079042"/>
                  </a:ext>
                </a:extLst>
              </a:tr>
              <a:tr h="38956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Научно-исследовательские работы, выдвинутые на соискание Государственной премии в области науки и техники</a:t>
                      </a:r>
                      <a:endParaRPr lang="ru-RU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Министерство образования и науки Республики Казахстан</a:t>
                      </a:r>
                      <a:endParaRPr lang="ru-RU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-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2019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12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36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extLst>
                  <a:ext uri="{0D108BD9-81ED-4DB2-BD59-A6C34878D82A}">
                    <a16:rowId xmlns:a16="http://schemas.microsoft.com/office/drawing/2014/main" xmlns="" val="1076342957"/>
                  </a:ext>
                </a:extLst>
              </a:tr>
              <a:tr h="35603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Конкурс на грантовое финансирование молодых ученых по научным и (или) научно-техническим проектам на 2020-2022 годы (научная экспертиза)</a:t>
                      </a:r>
                      <a:endParaRPr lang="ru-RU" sz="800" b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Министерство образования и науки Республики Казахстан</a:t>
                      </a:r>
                      <a:endParaRPr lang="ru-RU" sz="800" b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2020-2022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2019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 dirty="0">
                          <a:effectLst/>
                        </a:rPr>
                        <a:t>1277</a:t>
                      </a:r>
                      <a:endParaRPr lang="x-none" sz="800" b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3831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extLst>
                  <a:ext uri="{0D108BD9-81ED-4DB2-BD59-A6C34878D82A}">
                    <a16:rowId xmlns:a16="http://schemas.microsoft.com/office/drawing/2014/main" xmlns="" val="3368231363"/>
                  </a:ext>
                </a:extLst>
              </a:tr>
              <a:tr h="49988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Конкурс на грантовое финансирование молодых ученых по научным и (или) научно-техническим проектам на 2020-2022 годы (экономическая экспертиза)</a:t>
                      </a:r>
                      <a:endParaRPr lang="ru-RU" sz="800" b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Министерство образования и науки Республики Казахстан</a:t>
                      </a:r>
                      <a:endParaRPr lang="ru-RU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2020-2022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2019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1013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1013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extLst>
                  <a:ext uri="{0D108BD9-81ED-4DB2-BD59-A6C34878D82A}">
                    <a16:rowId xmlns:a16="http://schemas.microsoft.com/office/drawing/2014/main" xmlns="" val="609862420"/>
                  </a:ext>
                </a:extLst>
              </a:tr>
              <a:tr h="2999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Отчеты о научной и (или) научно-технической деятельности за 2019 год</a:t>
                      </a:r>
                      <a:endParaRPr lang="ru-RU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Министерство образования и науки Республики Казахстан</a:t>
                      </a:r>
                      <a:endParaRPr lang="ru-RU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2018-2020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2019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158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474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extLst>
                  <a:ext uri="{0D108BD9-81ED-4DB2-BD59-A6C34878D82A}">
                    <a16:rowId xmlns:a16="http://schemas.microsoft.com/office/drawing/2014/main" xmlns="" val="127618356"/>
                  </a:ext>
                </a:extLst>
              </a:tr>
              <a:tr h="289274"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Объекты ДСП 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-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-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2019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6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 dirty="0">
                          <a:effectLst/>
                        </a:rPr>
                        <a:t>18</a:t>
                      </a:r>
                      <a:endParaRPr lang="en-US" sz="800" b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extLst>
                  <a:ext uri="{0D108BD9-81ED-4DB2-BD59-A6C34878D82A}">
                    <a16:rowId xmlns:a16="http://schemas.microsoft.com/office/drawing/2014/main" xmlns="" val="2404236589"/>
                  </a:ext>
                </a:extLst>
              </a:tr>
              <a:tr h="2999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Программно-целевое финансирование по научным, научно-техническим программам </a:t>
                      </a:r>
                      <a:endParaRPr lang="ru-RU" sz="800" b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Министерство образования и науки Республики Казахстан</a:t>
                      </a:r>
                      <a:endParaRPr lang="ru-RU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-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2019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>
                          <a:effectLst/>
                        </a:rPr>
                        <a:t>7</a:t>
                      </a:r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x-none" sz="800" dirty="0">
                          <a:effectLst/>
                        </a:rPr>
                        <a:t>21</a:t>
                      </a:r>
                      <a:endParaRPr lang="x-none" sz="800" b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extLst>
                  <a:ext uri="{0D108BD9-81ED-4DB2-BD59-A6C34878D82A}">
                    <a16:rowId xmlns:a16="http://schemas.microsoft.com/office/drawing/2014/main" xmlns="" val="4120738756"/>
                  </a:ext>
                </a:extLst>
              </a:tr>
              <a:tr h="299934">
                <a:tc>
                  <a:txBody>
                    <a:bodyPr/>
                    <a:lstStyle/>
                    <a:p>
                      <a:pPr algn="l" rtl="0" fontAlgn="ctr"/>
                      <a:endParaRPr lang="ru-RU" sz="800" b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x-none" sz="800" b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</a:rPr>
                        <a:t>2 782</a:t>
                      </a:r>
                      <a:endParaRPr lang="x-none" sz="10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</a:rPr>
                        <a:t>6 212</a:t>
                      </a:r>
                      <a:endParaRPr lang="x-none" sz="10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783" marR="19783" marT="0" marB="0" anchor="ctr"/>
                </a:tc>
                <a:extLst>
                  <a:ext uri="{0D108BD9-81ED-4DB2-BD59-A6C34878D82A}">
                    <a16:rowId xmlns:a16="http://schemas.microsoft.com/office/drawing/2014/main" xmlns="" val="419300277"/>
                  </a:ext>
                </a:extLst>
              </a:tr>
            </a:tbl>
          </a:graphicData>
        </a:graphic>
      </p:graphicFrame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5530989C-FB99-8448-B9A5-AFFCC48DFBCF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xmlns="" id="{8EC0A148-CD86-424B-85D9-F654FF36BFC9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Номер слайда 1">
              <a:extLst>
                <a:ext uri="{FF2B5EF4-FFF2-40B4-BE49-F238E27FC236}">
                  <a16:creationId xmlns:a16="http://schemas.microsoft.com/office/drawing/2014/main" xmlns="" id="{33204533-AF26-754E-AAD1-D8BE03A2419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30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679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473134" y="474147"/>
            <a:ext cx="8122226" cy="30243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SzPct val="105000"/>
              <a:buFont typeface="Wingdings" charset="2"/>
              <a:buChar char="§"/>
            </a:pPr>
            <a:r>
              <a:rPr lang="ru-RU" sz="1350" dirty="0">
                <a:solidFill>
                  <a:schemeClr val="bg1"/>
                </a:solidFill>
              </a:rPr>
              <a:t>Управлением за 2019 год было организовано </a:t>
            </a:r>
            <a:r>
              <a:rPr lang="ru-RU" sz="1800" b="1" u="sng" dirty="0">
                <a:solidFill>
                  <a:schemeClr val="bg1"/>
                </a:solidFill>
              </a:rPr>
              <a:t>71 </a:t>
            </a:r>
            <a:r>
              <a:rPr lang="ru-RU" sz="1800" u="sng" dirty="0">
                <a:solidFill>
                  <a:schemeClr val="bg1"/>
                </a:solidFill>
              </a:rPr>
              <a:t>заседание </a:t>
            </a:r>
            <a:r>
              <a:rPr lang="ru-RU" sz="1350" dirty="0">
                <a:solidFill>
                  <a:schemeClr val="bg1"/>
                </a:solidFill>
              </a:rPr>
              <a:t>ННС</a:t>
            </a:r>
          </a:p>
          <a:p>
            <a:pPr>
              <a:lnSpc>
                <a:spcPct val="80000"/>
              </a:lnSpc>
              <a:buSzPct val="105000"/>
              <a:buFont typeface="Wingdings" charset="2"/>
              <a:buChar char="§"/>
            </a:pPr>
            <a:endParaRPr lang="ru-RU" sz="135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SzPct val="105000"/>
              <a:buFont typeface="Wingdings" charset="2"/>
              <a:buChar char="§"/>
            </a:pPr>
            <a:r>
              <a:rPr lang="ru-RU" sz="1350" dirty="0">
                <a:solidFill>
                  <a:schemeClr val="bg1"/>
                </a:solidFill>
              </a:rPr>
              <a:t>Количество рассмотренных обращений по научным и научно-техническим проектам/программам от физических и юридических лиц за 2019 год составило – </a:t>
            </a:r>
            <a:r>
              <a:rPr lang="kk-KZ" sz="1800" b="1" u="sng" dirty="0">
                <a:solidFill>
                  <a:schemeClr val="bg1"/>
                </a:solidFill>
              </a:rPr>
              <a:t>971</a:t>
            </a:r>
          </a:p>
          <a:p>
            <a:pPr marL="0" indent="0">
              <a:lnSpc>
                <a:spcPct val="80000"/>
              </a:lnSpc>
              <a:buSzPct val="105000"/>
              <a:buNone/>
            </a:pPr>
            <a:endParaRPr lang="kk-KZ" sz="1350" b="1" dirty="0">
              <a:solidFill>
                <a:schemeClr val="bg1"/>
              </a:solidFill>
            </a:endParaRPr>
          </a:p>
          <a:p>
            <a:pPr>
              <a:buSzPct val="105000"/>
              <a:buFont typeface="Wingdings" charset="2"/>
              <a:buChar char="§"/>
            </a:pPr>
            <a:r>
              <a:rPr lang="ru-RU" sz="1350" dirty="0">
                <a:solidFill>
                  <a:schemeClr val="bg1"/>
                </a:solidFill>
              </a:rPr>
              <a:t>В уполномоченный орган в области науки и отраслевые уполномоченные органы было направлено </a:t>
            </a:r>
            <a:r>
              <a:rPr lang="ru-RU" sz="1800" b="1" u="sng" dirty="0">
                <a:solidFill>
                  <a:schemeClr val="bg1"/>
                </a:solidFill>
              </a:rPr>
              <a:t>238 </a:t>
            </a:r>
            <a:r>
              <a:rPr lang="ru-RU" sz="1800" u="sng" dirty="0">
                <a:solidFill>
                  <a:schemeClr val="bg1"/>
                </a:solidFill>
              </a:rPr>
              <a:t>решений </a:t>
            </a:r>
            <a:r>
              <a:rPr lang="ru-RU" sz="1350" dirty="0">
                <a:solidFill>
                  <a:schemeClr val="bg1"/>
                </a:solidFill>
              </a:rPr>
              <a:t>ННС в виде выписок из протоколов заседаний, а также передано</a:t>
            </a:r>
            <a:r>
              <a:rPr lang="en-US" sz="1350" dirty="0">
                <a:solidFill>
                  <a:schemeClr val="bg1"/>
                </a:solidFill>
              </a:rPr>
              <a:t> </a:t>
            </a:r>
            <a:r>
              <a:rPr lang="ru-RU" sz="1800" b="1" u="sng" dirty="0">
                <a:solidFill>
                  <a:schemeClr val="bg1"/>
                </a:solidFill>
              </a:rPr>
              <a:t>35</a:t>
            </a:r>
            <a:r>
              <a:rPr lang="ru-RU" sz="1800" u="sng" dirty="0">
                <a:solidFill>
                  <a:schemeClr val="bg1"/>
                </a:solidFill>
              </a:rPr>
              <a:t> дисков</a:t>
            </a:r>
            <a:r>
              <a:rPr lang="ru-RU" sz="1350" dirty="0">
                <a:solidFill>
                  <a:schemeClr val="bg1"/>
                </a:solidFill>
              </a:rPr>
              <a:t> с видеозаписями заседаний </a:t>
            </a:r>
            <a:endParaRPr lang="kk-KZ" sz="135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SzPct val="105000"/>
              <a:buFont typeface="Wingdings" charset="2"/>
              <a:buChar char="§"/>
            </a:pPr>
            <a:endParaRPr lang="en-US" altLang="ko-KR" sz="1350" dirty="0">
              <a:solidFill>
                <a:schemeClr val="bg1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>
              <a:lnSpc>
                <a:spcPct val="80000"/>
              </a:lnSpc>
              <a:buFont typeface="Wingdings" charset="2"/>
              <a:buChar char="§"/>
            </a:pPr>
            <a:endParaRPr lang="ru-RU" altLang="ru-RU" sz="135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503" y="2483239"/>
            <a:ext cx="3556000" cy="241300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62E9705C-A312-FC44-AB03-03B41F457EE9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xmlns="" id="{D7E15732-85F0-3641-A89B-BC8CF45931A3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Номер слайда 1">
              <a:extLst>
                <a:ext uri="{FF2B5EF4-FFF2-40B4-BE49-F238E27FC236}">
                  <a16:creationId xmlns:a16="http://schemas.microsoft.com/office/drawing/2014/main" xmlns="" id="{59D9E6F2-3F93-7046-B7B8-DB62F69E754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31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143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173" y="231002"/>
            <a:ext cx="4483212" cy="3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МОНИТОРИНГ </a:t>
            </a:r>
            <a:r>
              <a:rPr lang="ru-RU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2019</a:t>
            </a:r>
          </a:p>
        </p:txBody>
      </p:sp>
      <p:sp>
        <p:nvSpPr>
          <p:cNvPr id="3" name="Arrow: Pentagon 1">
            <a:extLst>
              <a:ext uri="{FF2B5EF4-FFF2-40B4-BE49-F238E27FC236}">
                <a16:creationId xmlns:a16="http://schemas.microsoft.com/office/drawing/2014/main" xmlns="" id="{317C250D-07F8-4359-9727-27EFAF6B8BF9}"/>
              </a:ext>
            </a:extLst>
          </p:cNvPr>
          <p:cNvSpPr/>
          <p:nvPr/>
        </p:nvSpPr>
        <p:spPr>
          <a:xfrm rot="16200000">
            <a:off x="2747224" y="1893630"/>
            <a:ext cx="1552575" cy="1414463"/>
          </a:xfrm>
          <a:prstGeom prst="homePlate">
            <a:avLst>
              <a:gd name="adj" fmla="val 281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defRPr/>
            </a:pPr>
            <a:endParaRPr lang="en-US" sz="1013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4" name="Arrow: Pentagon 6">
            <a:extLst>
              <a:ext uri="{FF2B5EF4-FFF2-40B4-BE49-F238E27FC236}">
                <a16:creationId xmlns:a16="http://schemas.microsoft.com/office/drawing/2014/main" xmlns="" id="{FD068200-FF72-428A-BDDD-452F35A103A4}"/>
              </a:ext>
            </a:extLst>
          </p:cNvPr>
          <p:cNvSpPr/>
          <p:nvPr/>
        </p:nvSpPr>
        <p:spPr>
          <a:xfrm rot="5400000">
            <a:off x="3067503" y="3244714"/>
            <a:ext cx="912017" cy="1414463"/>
          </a:xfrm>
          <a:prstGeom prst="homePlate">
            <a:avLst>
              <a:gd name="adj" fmla="val 4351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defRPr/>
            </a:pPr>
            <a:endParaRPr lang="en-US" sz="1013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8ECF29B-2B63-4C3E-B687-D8C4B248F538}"/>
              </a:ext>
            </a:extLst>
          </p:cNvPr>
          <p:cNvSpPr txBox="1"/>
          <p:nvPr/>
        </p:nvSpPr>
        <p:spPr>
          <a:xfrm>
            <a:off x="2926184" y="2339780"/>
            <a:ext cx="119465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ru-RU" sz="2700" b="1" dirty="0">
                <a:solidFill>
                  <a:schemeClr val="bg1"/>
                </a:solidFill>
              </a:rPr>
              <a:t>402 </a:t>
            </a:r>
          </a:p>
          <a:p>
            <a:pPr algn="ctr" defTabSz="514350">
              <a:defRPr/>
            </a:pPr>
            <a:r>
              <a:rPr lang="ru-RU" sz="1350" b="1" dirty="0">
                <a:solidFill>
                  <a:schemeClr val="bg1"/>
                </a:solidFill>
              </a:rPr>
              <a:t>проекта</a:t>
            </a:r>
            <a:endParaRPr lang="en-GB" sz="1350" b="1" dirty="0">
              <a:solidFill>
                <a:schemeClr val="bg1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96FE65D5-2379-4B0B-9E41-1DF187B2BBB3}"/>
              </a:ext>
            </a:extLst>
          </p:cNvPr>
          <p:cNvSpPr/>
          <p:nvPr/>
        </p:nvSpPr>
        <p:spPr>
          <a:xfrm>
            <a:off x="4560955" y="2219826"/>
            <a:ext cx="2910148" cy="806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defRPr/>
            </a:pPr>
            <a:endParaRPr lang="en-US" sz="1013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xmlns="" id="{F0D5B7A8-5D65-45D1-B721-CB9331510B8E}"/>
              </a:ext>
            </a:extLst>
          </p:cNvPr>
          <p:cNvSpPr/>
          <p:nvPr/>
        </p:nvSpPr>
        <p:spPr>
          <a:xfrm>
            <a:off x="4560955" y="3026577"/>
            <a:ext cx="2910148" cy="524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defRPr/>
            </a:pPr>
            <a:endParaRPr lang="en-US" sz="1013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D0869DD-55B1-4DEC-9092-782F9387AD67}"/>
              </a:ext>
            </a:extLst>
          </p:cNvPr>
          <p:cNvSpPr txBox="1"/>
          <p:nvPr/>
        </p:nvSpPr>
        <p:spPr>
          <a:xfrm>
            <a:off x="4621020" y="2510665"/>
            <a:ext cx="2830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ru-RU" sz="1200" dirty="0"/>
              <a:t>в рамках грантового финансирования</a:t>
            </a:r>
            <a:endParaRPr lang="en-GB" sz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xmlns="" id="{AA8F213F-80AD-4E7A-8AC7-9947A359F0AF}"/>
              </a:ext>
            </a:extLst>
          </p:cNvPr>
          <p:cNvSpPr/>
          <p:nvPr/>
        </p:nvSpPr>
        <p:spPr>
          <a:xfrm>
            <a:off x="4560955" y="3489852"/>
            <a:ext cx="2910148" cy="7744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defRPr/>
            </a:pPr>
            <a:endParaRPr lang="en-US" sz="1013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xmlns="" id="{42ECF6E7-73C4-4FD4-B0F7-5D5F8DB41854}"/>
              </a:ext>
            </a:extLst>
          </p:cNvPr>
          <p:cNvSpPr/>
          <p:nvPr/>
        </p:nvSpPr>
        <p:spPr>
          <a:xfrm>
            <a:off x="4560955" y="4257883"/>
            <a:ext cx="2910148" cy="524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defRPr/>
            </a:pPr>
            <a:endParaRPr lang="en-US" sz="1013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9BC0455-19EB-4015-AA10-904C259E0954}"/>
              </a:ext>
            </a:extLst>
          </p:cNvPr>
          <p:cNvSpPr txBox="1"/>
          <p:nvPr/>
        </p:nvSpPr>
        <p:spPr>
          <a:xfrm>
            <a:off x="4621020" y="3701911"/>
            <a:ext cx="2830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ru-RU" sz="1200" dirty="0"/>
              <a:t>в рамках программно-целевого финансирования</a:t>
            </a:r>
            <a:r>
              <a:rPr lang="en-US" sz="1200" dirty="0">
                <a:latin typeface="Open Sans" panose="020B0606030504020204" pitchFamily="34" charset="0"/>
              </a:rPr>
              <a:t> </a:t>
            </a:r>
            <a:endParaRPr lang="en-GB" sz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3" name="Левая фигурная скобка 22"/>
          <p:cNvSpPr/>
          <p:nvPr/>
        </p:nvSpPr>
        <p:spPr bwMode="auto">
          <a:xfrm>
            <a:off x="2498755" y="2219825"/>
            <a:ext cx="345053" cy="1795979"/>
          </a:xfrm>
          <a:prstGeom prst="leftBrac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8ECF29B-2B63-4C3E-B687-D8C4B248F538}"/>
              </a:ext>
            </a:extLst>
          </p:cNvPr>
          <p:cNvSpPr txBox="1"/>
          <p:nvPr/>
        </p:nvSpPr>
        <p:spPr>
          <a:xfrm>
            <a:off x="2843808" y="3489852"/>
            <a:ext cx="138693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ru-RU" sz="2700" b="1" dirty="0">
                <a:solidFill>
                  <a:schemeClr val="bg1"/>
                </a:solidFill>
              </a:rPr>
              <a:t>136</a:t>
            </a:r>
          </a:p>
          <a:p>
            <a:pPr algn="ctr" defTabSz="514350">
              <a:defRPr/>
            </a:pPr>
            <a:r>
              <a:rPr lang="ru-RU" sz="1350" b="1" dirty="0">
                <a:solidFill>
                  <a:schemeClr val="bg1"/>
                </a:solidFill>
              </a:rPr>
              <a:t>программ</a:t>
            </a:r>
            <a:endParaRPr lang="en-GB" sz="1350" b="1" dirty="0">
              <a:solidFill>
                <a:schemeClr val="bg1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8ECF29B-2B63-4C3E-B687-D8C4B248F538}"/>
              </a:ext>
            </a:extLst>
          </p:cNvPr>
          <p:cNvSpPr txBox="1"/>
          <p:nvPr/>
        </p:nvSpPr>
        <p:spPr>
          <a:xfrm>
            <a:off x="1764888" y="2833837"/>
            <a:ext cx="8018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ru-RU" sz="2700" b="1" dirty="0">
                <a:solidFill>
                  <a:schemeClr val="bg1"/>
                </a:solidFill>
              </a:rPr>
              <a:t>538</a:t>
            </a:r>
            <a:endParaRPr lang="en-GB" sz="2700" b="1" dirty="0">
              <a:solidFill>
                <a:schemeClr val="bg1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412173" y="902149"/>
            <a:ext cx="8130936" cy="75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l"/>
            <a:r>
              <a:rPr lang="ru-RU" sz="1650" kern="0" dirty="0"/>
              <a:t>Организован мониторинг хода реализации научных, научно-технических проектов и программ за 2019 год 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2075D812-74BE-484E-9196-1D029361C77D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xmlns="" id="{2EA8661E-10CC-F342-B8FB-D9F4A854B3A8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Номер слайда 1">
              <a:extLst>
                <a:ext uri="{FF2B5EF4-FFF2-40B4-BE49-F238E27FC236}">
                  <a16:creationId xmlns:a16="http://schemas.microsoft.com/office/drawing/2014/main" xmlns="" id="{2A4F9DD7-88F2-2540-85E8-71E343840CB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32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772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80" y="196002"/>
            <a:ext cx="8216799" cy="83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27861">
              <a:defRPr/>
            </a:pPr>
            <a:r>
              <a:rPr lang="ru-RU" altLang="ru-RU" sz="1600" b="1" dirty="0">
                <a:solidFill>
                  <a:schemeClr val="bg1"/>
                </a:solidFill>
                <a:cs typeface="Times New Roman" panose="02020603050405020304" pitchFamily="18" charset="0"/>
              </a:rPr>
              <a:t>ГОСУДАРСТВЕННЫЙ УЧЕТ НАУЧНЫХ, НАУЧНО-ТЕХНИЧЕСКИХ ПРОЕКТОВ И ПРОГРАММ, И ОТЧЕТОВ О НАУЧНОЙ И (ИЛИ) НАУЧНО-ТЕХНИЧЕСКОЙ ДЕЯТЕЛЬНОСТИ, ДИССЕРТАЦИЙ PHD, ЗАЩИЩЕННЫХ В РЕСПУБЛИКЕ КАЗАХСТАН ЗА </a:t>
            </a:r>
            <a:r>
              <a:rPr lang="ru-RU" altLang="ru-RU" b="1" dirty="0">
                <a:solidFill>
                  <a:schemeClr val="bg1"/>
                </a:solidFill>
                <a:cs typeface="Times New Roman" panose="02020603050405020304" pitchFamily="18" charset="0"/>
              </a:rPr>
              <a:t>2019</a:t>
            </a:r>
            <a:r>
              <a:rPr lang="ru-RU" altLang="ru-RU" sz="1600" b="1" dirty="0">
                <a:solidFill>
                  <a:schemeClr val="bg1"/>
                </a:solidFill>
                <a:cs typeface="Times New Roman" panose="02020603050405020304" pitchFamily="18" charset="0"/>
              </a:rPr>
              <a:t> Г.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413AC85C-6897-7E45-BE3A-8CDA1A3F87DD}"/>
              </a:ext>
            </a:extLst>
          </p:cNvPr>
          <p:cNvGrpSpPr/>
          <p:nvPr/>
        </p:nvGrpSpPr>
        <p:grpSpPr>
          <a:xfrm>
            <a:off x="537490" y="1098455"/>
            <a:ext cx="8112002" cy="3797784"/>
            <a:chOff x="-1135109" y="-280269"/>
            <a:chExt cx="15700523" cy="6904186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xmlns="" id="{21654405-7DA7-ED4B-A474-A3E0956662EE}"/>
                </a:ext>
              </a:extLst>
            </p:cNvPr>
            <p:cNvGrpSpPr/>
            <p:nvPr/>
          </p:nvGrpSpPr>
          <p:grpSpPr>
            <a:xfrm>
              <a:off x="9544319" y="-269949"/>
              <a:ext cx="5021095" cy="2186009"/>
              <a:chOff x="9065135" y="-37457"/>
              <a:chExt cx="5021095" cy="2186009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xmlns="" id="{002D84A2-31FE-B142-B145-4C0419E058D4}"/>
                  </a:ext>
                </a:extLst>
              </p:cNvPr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313621" y="555837"/>
                <a:ext cx="2524126" cy="1592715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38AA0D02-D604-9448-8D3E-1A67C666AF62}"/>
                  </a:ext>
                </a:extLst>
              </p:cNvPr>
              <p:cNvSpPr txBox="1"/>
              <p:nvPr/>
            </p:nvSpPr>
            <p:spPr>
              <a:xfrm>
                <a:off x="9065135" y="-37457"/>
                <a:ext cx="5021095" cy="559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Научно-технические программы – </a:t>
                </a:r>
                <a:r>
                  <a:rPr lang="ru-RU" sz="14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2</a:t>
                </a:r>
                <a:r>
                  <a:rPr lang="en-US" sz="12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 </a:t>
                </a:r>
                <a:r>
                  <a:rPr lang="ru-RU" sz="12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C1697D04-CD82-C04C-8947-B44B8530815B}"/>
                </a:ext>
              </a:extLst>
            </p:cNvPr>
            <p:cNvGrpSpPr/>
            <p:nvPr/>
          </p:nvGrpSpPr>
          <p:grpSpPr>
            <a:xfrm>
              <a:off x="10490992" y="4476183"/>
              <a:ext cx="3127748" cy="2131597"/>
              <a:chOff x="9457797" y="4284025"/>
              <a:chExt cx="3127748" cy="2131597"/>
            </a:xfrm>
          </p:grpSpPr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xmlns="" id="{292B81DA-6C45-6E4B-92CE-EB7F8CBDC28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28904" y="4843549"/>
                <a:ext cx="2624640" cy="157207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D1DE44F6-DA3A-0142-9AA9-00A4D5EE5A50}"/>
                  </a:ext>
                </a:extLst>
              </p:cNvPr>
              <p:cNvSpPr txBox="1"/>
              <p:nvPr/>
            </p:nvSpPr>
            <p:spPr>
              <a:xfrm>
                <a:off x="9457797" y="4284025"/>
                <a:ext cx="3127748" cy="559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Диссертации – </a:t>
                </a:r>
                <a:r>
                  <a:rPr lang="ru-RU" sz="14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321</a:t>
                </a:r>
                <a:r>
                  <a:rPr lang="en-US" sz="14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</a:t>
                </a:r>
                <a:endParaRPr lang="ru-RU" sz="1400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39E2984D-BE5F-924B-A426-B4AAE899ED4D}"/>
                </a:ext>
              </a:extLst>
            </p:cNvPr>
            <p:cNvGrpSpPr/>
            <p:nvPr/>
          </p:nvGrpSpPr>
          <p:grpSpPr>
            <a:xfrm>
              <a:off x="4397962" y="-280269"/>
              <a:ext cx="3885309" cy="2109033"/>
              <a:chOff x="3843152" y="-661691"/>
              <a:chExt cx="3885309" cy="2109033"/>
            </a:xfrm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xmlns="" id="{02DD8D34-ED41-0C44-8867-0D8254EE904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70182" y="-124159"/>
                <a:ext cx="1297222" cy="1571501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19241895-7DB1-024A-BB4B-193A729323C9}"/>
                  </a:ext>
                </a:extLst>
              </p:cNvPr>
              <p:cNvSpPr txBox="1"/>
              <p:nvPr/>
            </p:nvSpPr>
            <p:spPr>
              <a:xfrm>
                <a:off x="3843152" y="-661691"/>
                <a:ext cx="3885309" cy="559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400">
                    <a:solidFill>
                      <a:schemeClr val="bg1"/>
                    </a:solidFill>
                    <a:cs typeface="Times New Roman" panose="02020603050405020304" pitchFamily="18" charset="0"/>
                  </a:defRPr>
                </a:lvl1pPr>
              </a:lstStyle>
              <a:p>
                <a:r>
                  <a:rPr lang="ru-RU" sz="1200" dirty="0"/>
                  <a:t>Отчеты о НИОКР</a:t>
                </a:r>
                <a:r>
                  <a:rPr lang="en-US" sz="1200" dirty="0"/>
                  <a:t> </a:t>
                </a:r>
                <a:r>
                  <a:rPr lang="ru-RU" sz="1200" dirty="0"/>
                  <a:t>–</a:t>
                </a:r>
                <a:r>
                  <a:rPr lang="en-US" sz="1200" dirty="0"/>
                  <a:t> </a:t>
                </a:r>
                <a:r>
                  <a:rPr lang="ru-RU" dirty="0"/>
                  <a:t>1400</a:t>
                </a:r>
                <a:r>
                  <a:rPr lang="en-US" sz="1200" dirty="0"/>
                  <a:t> </a:t>
                </a:r>
                <a:endParaRPr lang="ru-RU" sz="1200" dirty="0"/>
              </a:p>
            </p:txBody>
          </p:sp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3D664DB8-375B-834F-A982-FEDDCE088FCB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-12235" y="323345"/>
              <a:ext cx="2242017" cy="158507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7AAEE24-B5B5-7F4B-9897-4F4B880529CF}"/>
                </a:ext>
              </a:extLst>
            </p:cNvPr>
            <p:cNvSpPr txBox="1"/>
            <p:nvPr/>
          </p:nvSpPr>
          <p:spPr>
            <a:xfrm>
              <a:off x="-875454" y="-280269"/>
              <a:ext cx="3806025" cy="559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Консультации – </a:t>
              </a:r>
              <a:r>
                <a:rPr lang="ru-RU" sz="14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2867</a:t>
              </a: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xmlns="" id="{2A888401-E4D0-CB44-9EF8-95C05C7E6B43}"/>
                </a:ext>
              </a:extLst>
            </p:cNvPr>
            <p:cNvGrpSpPr/>
            <p:nvPr/>
          </p:nvGrpSpPr>
          <p:grpSpPr>
            <a:xfrm>
              <a:off x="10457891" y="2117515"/>
              <a:ext cx="3433058" cy="2216915"/>
              <a:chOff x="10973999" y="1950437"/>
              <a:chExt cx="3433058" cy="2216915"/>
            </a:xfrm>
          </p:grpSpPr>
          <p:pic>
            <p:nvPicPr>
              <p:cNvPr id="24" name="Рисунок 23" descr="Математика и естественные науки формула на доске — стоковое фото">
                <a:extLst>
                  <a:ext uri="{FF2B5EF4-FFF2-40B4-BE49-F238E27FC236}">
                    <a16:creationId xmlns:a16="http://schemas.microsoft.com/office/drawing/2014/main" xmlns="" id="{5318AAEF-DFCF-424A-AC33-D7A6E48BCF35}"/>
                  </a:ext>
                </a:extLst>
              </p:cNvPr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01153" y="2531199"/>
                <a:ext cx="2261066" cy="163615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0BA09067-AF23-3840-AAAA-87A53F54A5F1}"/>
                  </a:ext>
                </a:extLst>
              </p:cNvPr>
              <p:cNvSpPr txBox="1"/>
              <p:nvPr/>
            </p:nvSpPr>
            <p:spPr>
              <a:xfrm>
                <a:off x="10973999" y="1950437"/>
                <a:ext cx="3433058" cy="559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Научные проекты –</a:t>
                </a:r>
                <a:r>
                  <a:rPr lang="en-US" sz="12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sz="14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23</a:t>
                </a:r>
                <a:r>
                  <a:rPr lang="en-US" sz="12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</a:t>
                </a:r>
                <a:endParaRPr lang="ru-RU" sz="1200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xmlns="" id="{2D981E89-497D-354C-BDD1-0FF37474AC66}"/>
                </a:ext>
              </a:extLst>
            </p:cNvPr>
            <p:cNvGrpSpPr/>
            <p:nvPr/>
          </p:nvGrpSpPr>
          <p:grpSpPr>
            <a:xfrm>
              <a:off x="-246210" y="4496207"/>
              <a:ext cx="2709959" cy="2127710"/>
              <a:chOff x="-1188084" y="4479523"/>
              <a:chExt cx="2779059" cy="1944488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xmlns="" id="{3D5CB445-A4A5-974B-BB4A-5B2119176EF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188084" y="4999979"/>
                <a:ext cx="2779059" cy="1424032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B34C292C-7965-FA40-82EA-30AD5002A64D}"/>
                  </a:ext>
                </a:extLst>
              </p:cNvPr>
              <p:cNvSpPr txBox="1"/>
              <p:nvPr/>
            </p:nvSpPr>
            <p:spPr>
              <a:xfrm>
                <a:off x="-948143" y="4479523"/>
                <a:ext cx="2176273" cy="511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РННТД – </a:t>
                </a:r>
                <a:r>
                  <a:rPr lang="ru-RU" sz="14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466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4767BB6-EFD8-294C-A491-49F1FA91D1B7}"/>
                </a:ext>
              </a:extLst>
            </p:cNvPr>
            <p:cNvSpPr txBox="1"/>
            <p:nvPr/>
          </p:nvSpPr>
          <p:spPr>
            <a:xfrm>
              <a:off x="-1135109" y="2117916"/>
              <a:ext cx="5107604" cy="559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chemeClr val="accent5"/>
                  </a:solidFill>
                  <a:cs typeface="Times New Roman" panose="02020603050405020304" pitchFamily="18" charset="0"/>
                </a:rPr>
                <a:t> </a:t>
              </a:r>
              <a:r>
                <a:rPr lang="ru-RU" sz="12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Годовые отчеты по программе – </a:t>
              </a:r>
              <a:r>
                <a:rPr lang="ru-RU" sz="14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149</a:t>
              </a:r>
              <a:r>
                <a:rPr lang="en-US" sz="12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endParaRPr lang="ru-RU" sz="1200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20" name="Рисунок 19" descr="Похожее изображение">
              <a:extLst>
                <a:ext uri="{FF2B5EF4-FFF2-40B4-BE49-F238E27FC236}">
                  <a16:creationId xmlns:a16="http://schemas.microsoft.com/office/drawing/2014/main" xmlns="" id="{FA942C05-18CD-8D48-8020-CFC0720A9870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91" y="2695397"/>
              <a:ext cx="2122162" cy="15760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E69AAF62-7EA4-6845-982B-8163607814FE}"/>
              </a:ext>
            </a:extLst>
          </p:cNvPr>
          <p:cNvGrpSpPr/>
          <p:nvPr/>
        </p:nvGrpSpPr>
        <p:grpSpPr>
          <a:xfrm>
            <a:off x="3744546" y="2366300"/>
            <a:ext cx="1555595" cy="1555595"/>
            <a:chOff x="3399167" y="2374413"/>
            <a:chExt cx="1555595" cy="1555595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xmlns="" id="{85E7E1C6-19CD-FB42-B30D-52957A843032}"/>
                </a:ext>
              </a:extLst>
            </p:cNvPr>
            <p:cNvSpPr/>
            <p:nvPr/>
          </p:nvSpPr>
          <p:spPr>
            <a:xfrm>
              <a:off x="3399167" y="2374413"/>
              <a:ext cx="1555595" cy="1555595"/>
            </a:xfrm>
            <a:prstGeom prst="ellipse">
              <a:avLst/>
            </a:prstGeom>
            <a:gradFill>
              <a:gsLst>
                <a:gs pos="0">
                  <a:srgbClr val="B7B5B8"/>
                </a:gs>
                <a:gs pos="40000">
                  <a:srgbClr val="F7F5F8">
                    <a:lumMod val="89000"/>
                    <a:lumOff val="11000"/>
                  </a:srgbClr>
                </a:gs>
                <a:gs pos="100000">
                  <a:srgbClr val="FFFFFF"/>
                </a:gs>
              </a:gsLst>
              <a:path path="circle">
                <a:fillToRect l="50000" t="130000" r="50000" b="-3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Picture 2" descr="Картинки по запросу услуги">
              <a:extLst>
                <a:ext uri="{FF2B5EF4-FFF2-40B4-BE49-F238E27FC236}">
                  <a16:creationId xmlns:a16="http://schemas.microsoft.com/office/drawing/2014/main" xmlns="" id="{8E9FBEEC-24B0-CC4D-973E-80DAF68E92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1335" y="2589872"/>
              <a:ext cx="1038202" cy="1055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xmlns="" id="{7183D6F2-5790-7B42-8901-A0C750E0FE6D}"/>
              </a:ext>
            </a:extLst>
          </p:cNvPr>
          <p:cNvCxnSpPr/>
          <p:nvPr/>
        </p:nvCxnSpPr>
        <p:spPr>
          <a:xfrm flipH="1" flipV="1">
            <a:off x="2387056" y="1866435"/>
            <a:ext cx="1423346" cy="769556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xmlns="" id="{62DBD2B1-F78C-FB45-96DD-92446121A659}"/>
              </a:ext>
            </a:extLst>
          </p:cNvPr>
          <p:cNvCxnSpPr>
            <a:cxnSpLocks/>
          </p:cNvCxnSpPr>
          <p:nvPr/>
        </p:nvCxnSpPr>
        <p:spPr>
          <a:xfrm flipH="1">
            <a:off x="2396915" y="3144097"/>
            <a:ext cx="121266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xmlns="" id="{9C5F7F5E-D90B-AF4A-A1DD-B54CE49A1677}"/>
              </a:ext>
            </a:extLst>
          </p:cNvPr>
          <p:cNvCxnSpPr/>
          <p:nvPr/>
        </p:nvCxnSpPr>
        <p:spPr>
          <a:xfrm flipH="1">
            <a:off x="2542478" y="3636861"/>
            <a:ext cx="1267924" cy="77902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xmlns="" id="{5E0F1C8C-5285-4C48-BFB4-7C3EA2794E1D}"/>
              </a:ext>
            </a:extLst>
          </p:cNvPr>
          <p:cNvCxnSpPr>
            <a:cxnSpLocks/>
          </p:cNvCxnSpPr>
          <p:nvPr/>
        </p:nvCxnSpPr>
        <p:spPr>
          <a:xfrm flipV="1">
            <a:off x="5216929" y="1866435"/>
            <a:ext cx="1310326" cy="769556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xmlns="" id="{361F2CFE-82F4-274D-BD07-602ED377218C}"/>
              </a:ext>
            </a:extLst>
          </p:cNvPr>
          <p:cNvCxnSpPr>
            <a:cxnSpLocks/>
          </p:cNvCxnSpPr>
          <p:nvPr/>
        </p:nvCxnSpPr>
        <p:spPr>
          <a:xfrm flipH="1">
            <a:off x="5403692" y="3145409"/>
            <a:ext cx="121266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xmlns="" id="{C556F568-56C9-3A41-9A61-D1E6192ED289}"/>
              </a:ext>
            </a:extLst>
          </p:cNvPr>
          <p:cNvCxnSpPr/>
          <p:nvPr/>
        </p:nvCxnSpPr>
        <p:spPr>
          <a:xfrm>
            <a:off x="5216929" y="3602210"/>
            <a:ext cx="1399428" cy="85277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xmlns="" id="{67923A7F-9ADB-1A4D-9D90-15FAE687766D}"/>
              </a:ext>
            </a:extLst>
          </p:cNvPr>
          <p:cNvGrpSpPr/>
          <p:nvPr/>
        </p:nvGrpSpPr>
        <p:grpSpPr>
          <a:xfrm>
            <a:off x="4118912" y="4029625"/>
            <a:ext cx="802888" cy="802888"/>
            <a:chOff x="5625790" y="3261732"/>
            <a:chExt cx="802888" cy="802888"/>
          </a:xfrm>
        </p:grpSpPr>
        <p:sp>
          <p:nvSpPr>
            <p:cNvPr id="51" name="Восьмиугольник 50">
              <a:extLst>
                <a:ext uri="{FF2B5EF4-FFF2-40B4-BE49-F238E27FC236}">
                  <a16:creationId xmlns:a16="http://schemas.microsoft.com/office/drawing/2014/main" xmlns="" id="{9B0E4744-8A3F-8C4B-A445-DADD6010C998}"/>
                </a:ext>
              </a:extLst>
            </p:cNvPr>
            <p:cNvSpPr/>
            <p:nvPr/>
          </p:nvSpPr>
          <p:spPr>
            <a:xfrm>
              <a:off x="5625790" y="3261732"/>
              <a:ext cx="802888" cy="802888"/>
            </a:xfrm>
            <a:prstGeom prst="octagon">
              <a:avLst/>
            </a:prstGeom>
            <a:gradFill>
              <a:gsLst>
                <a:gs pos="0">
                  <a:srgbClr val="FF0000"/>
                </a:gs>
                <a:gs pos="44000">
                  <a:srgbClr val="FF0000"/>
                </a:gs>
                <a:gs pos="100000">
                  <a:srgbClr val="C00000"/>
                </a:gs>
              </a:gsLst>
              <a:path path="circle">
                <a:fillToRect l="50000" t="130000" r="50000" b="-30000"/>
              </a:path>
            </a:gradFill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615643E5-9E12-3E49-9455-EA3118E33348}"/>
                </a:ext>
              </a:extLst>
            </p:cNvPr>
            <p:cNvSpPr txBox="1"/>
            <p:nvPr/>
          </p:nvSpPr>
          <p:spPr>
            <a:xfrm>
              <a:off x="5659295" y="3418624"/>
              <a:ext cx="74744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schemeClr val="bg1"/>
                  </a:solidFill>
                </a:rPr>
                <a:t>STOP</a:t>
              </a:r>
              <a:endParaRPr lang="ru-RU" sz="21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9525CDA8-E50D-3A47-983C-54EAE50CD642}"/>
                </a:ext>
              </a:extLst>
            </p:cNvPr>
            <p:cNvSpPr txBox="1"/>
            <p:nvPr/>
          </p:nvSpPr>
          <p:spPr>
            <a:xfrm>
              <a:off x="5725709" y="3688984"/>
              <a:ext cx="6030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>
                  <a:solidFill>
                    <a:schemeClr val="bg1"/>
                  </a:solidFill>
                </a:rPr>
                <a:t>плагиат</a:t>
              </a:r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xmlns="" id="{0C8E71E0-477A-2E46-96EF-C95C6D4CC9E4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xmlns="" id="{0F1DDF7A-33A8-DF4B-81CD-7A6367818780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Номер слайда 1">
              <a:extLst>
                <a:ext uri="{FF2B5EF4-FFF2-40B4-BE49-F238E27FC236}">
                  <a16:creationId xmlns:a16="http://schemas.microsoft.com/office/drawing/2014/main" xmlns="" id="{42A157CB-1AE4-914A-8D7C-C14B4B227F2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33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185238" y="351180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4762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88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631" y="271705"/>
            <a:ext cx="4114159" cy="3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27861">
              <a:defRPr/>
            </a:pPr>
            <a:r>
              <a:rPr lang="ru-RU" alt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ИНФОРМАЦИОННЫЙ ФОНД АО НЦГНТЭ</a:t>
            </a:r>
            <a:endParaRPr lang="en-US" altLang="ru-RU" sz="1600" b="1" dirty="0" bmk="">
              <a:solidFill>
                <a:schemeClr val="bg1"/>
              </a:solidFill>
              <a:cs typeface="Gotham Pro Regular" panose="02000503040000020004" pitchFamily="2" charset="0"/>
            </a:endParaRP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xmlns="" id="{0645915C-0BEF-489C-BCD2-52790AE6FA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025156"/>
              </p:ext>
            </p:extLst>
          </p:nvPr>
        </p:nvGraphicFramePr>
        <p:xfrm>
          <a:off x="1375591" y="779340"/>
          <a:ext cx="6412505" cy="3948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4B120509-6DE2-9343-BF8E-A619E2FD9EEA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xmlns="" id="{2CFEF3E9-126F-F645-9970-87BB91A9EAA4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Номер слайда 1">
              <a:extLst>
                <a:ext uri="{FF2B5EF4-FFF2-40B4-BE49-F238E27FC236}">
                  <a16:creationId xmlns:a16="http://schemas.microsoft.com/office/drawing/2014/main" xmlns="" id="{AB657013-C7A1-684A-9D83-5E4F99A8C67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34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928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782" y="303203"/>
            <a:ext cx="7534439" cy="3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 smtClean="0" bmk="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АВТОМАТИЗИРОВАННАЯ ИНФОРМАЦИОННАЯ СИСТЕМА АО НЦГНТЭ </a:t>
            </a:r>
            <a:endParaRPr lang="ru-RU" altLang="ru-RU" sz="1600" b="1" dirty="0" bmk="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4782" y="910344"/>
            <a:ext cx="4572000" cy="11717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200" dirty="0" err="1">
                <a:solidFill>
                  <a:schemeClr val="bg1"/>
                </a:solidFill>
              </a:rPr>
              <a:t>геолокация</a:t>
            </a:r>
            <a:r>
              <a:rPr lang="ru-RU" sz="1200" dirty="0">
                <a:solidFill>
                  <a:schemeClr val="bg1"/>
                </a:solidFill>
              </a:rPr>
              <a:t> заявителя, центр, КН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</a:rPr>
              <a:t>время работы АО «НЦГНТЭ»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</a:rPr>
              <a:t>время работы КН МОН РК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</a:rPr>
              <a:t>распечатка всех документов для сдачи…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89095" y="988466"/>
            <a:ext cx="3995397" cy="894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</a:rPr>
              <a:t>независимость от </a:t>
            </a:r>
            <a:r>
              <a:rPr lang="ru-RU" sz="1200" dirty="0" err="1">
                <a:solidFill>
                  <a:schemeClr val="bg1"/>
                </a:solidFill>
              </a:rPr>
              <a:t>геолокации</a:t>
            </a:r>
            <a:r>
              <a:rPr lang="ru-RU" sz="1200" dirty="0">
                <a:solidFill>
                  <a:schemeClr val="bg1"/>
                </a:solidFill>
              </a:rPr>
              <a:t>, главное наличие ЭЦП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</a:rPr>
              <a:t>АИС работает в режиме онлайн 24/7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</a:rPr>
              <a:t>все документы хранятся в электронном виде…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2075D812-74BE-484E-9196-1D029361C77D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xmlns="" id="{2EA8661E-10CC-F342-B8FB-D9F4A854B3A8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Номер слайда 1">
              <a:extLst>
                <a:ext uri="{FF2B5EF4-FFF2-40B4-BE49-F238E27FC236}">
                  <a16:creationId xmlns:a16="http://schemas.microsoft.com/office/drawing/2014/main" xmlns="" id="{2A4F9DD7-88F2-2540-85E8-71E343840CB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900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35</a:t>
              </a:r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0F7C7618-8091-B949-B9EA-92137C968C65}"/>
              </a:ext>
            </a:extLst>
          </p:cNvPr>
          <p:cNvGrpSpPr/>
          <p:nvPr/>
        </p:nvGrpSpPr>
        <p:grpSpPr>
          <a:xfrm>
            <a:off x="2269273" y="2267040"/>
            <a:ext cx="4020872" cy="2302488"/>
            <a:chOff x="2403087" y="2458750"/>
            <a:chExt cx="4020872" cy="2302488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xmlns="" id="{4C5C4F43-5284-2244-B861-8437913138E1}"/>
                </a:ext>
              </a:extLst>
            </p:cNvPr>
            <p:cNvSpPr/>
            <p:nvPr/>
          </p:nvSpPr>
          <p:spPr>
            <a:xfrm>
              <a:off x="2403087" y="2571749"/>
              <a:ext cx="4020872" cy="218948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0A215082-1702-994E-BE76-0D6F0B117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33816" y="2458750"/>
              <a:ext cx="3276368" cy="20912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279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9318" y="2321681"/>
            <a:ext cx="4345364" cy="5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altLang="ru-RU" sz="2800" b="1" dirty="0" bmk="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СПАСИБО ЗА ВНИМАНИЕ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6AD957A-7D8D-D748-8857-FCA7B2F72445}"/>
              </a:ext>
            </a:extLst>
          </p:cNvPr>
          <p:cNvSpPr txBox="1"/>
          <p:nvPr/>
        </p:nvSpPr>
        <p:spPr>
          <a:xfrm>
            <a:off x="793542" y="4343809"/>
            <a:ext cx="40851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cs typeface="Times New Roman" panose="02020603050405020304" pitchFamily="18" charset="0"/>
              </a:rPr>
              <a:t>Национальный центр государственной научно-технической экспертизы</a:t>
            </a:r>
          </a:p>
          <a:p>
            <a:r>
              <a:rPr lang="ru-RU" sz="900" dirty="0">
                <a:solidFill>
                  <a:schemeClr val="bg1"/>
                </a:solidFill>
                <a:cs typeface="Times New Roman" panose="02020603050405020304" pitchFamily="18" charset="0"/>
              </a:rPr>
              <a:t>г. Алматы</a:t>
            </a:r>
          </a:p>
          <a:p>
            <a:r>
              <a:rPr lang="ru-RU" sz="900" dirty="0">
                <a:solidFill>
                  <a:schemeClr val="bg1"/>
                </a:solidFill>
                <a:cs typeface="Times New Roman" panose="02020603050405020304" pitchFamily="18" charset="0"/>
              </a:rPr>
              <a:t>Адрес: ул. </a:t>
            </a:r>
            <a:r>
              <a:rPr lang="ru-RU" sz="900" dirty="0" err="1">
                <a:solidFill>
                  <a:schemeClr val="bg1"/>
                </a:solidFill>
                <a:cs typeface="Times New Roman" panose="02020603050405020304" pitchFamily="18" charset="0"/>
              </a:rPr>
              <a:t>Богенбай</a:t>
            </a:r>
            <a:r>
              <a:rPr lang="ru-RU" sz="900" dirty="0">
                <a:solidFill>
                  <a:schemeClr val="bg1"/>
                </a:solidFill>
                <a:cs typeface="Times New Roman" panose="02020603050405020304" pitchFamily="18" charset="0"/>
              </a:rPr>
              <a:t> батыра, 221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758A84CA-6E2D-D042-8A41-85D95997731E}"/>
              </a:ext>
            </a:extLst>
          </p:cNvPr>
          <p:cNvCxnSpPr>
            <a:cxnSpLocks/>
          </p:cNvCxnSpPr>
          <p:nvPr/>
        </p:nvCxnSpPr>
        <p:spPr>
          <a:xfrm>
            <a:off x="884717" y="4338234"/>
            <a:ext cx="37987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A06E61-3B6C-FD40-B23A-D4B5E93EE4BF}"/>
              </a:ext>
            </a:extLst>
          </p:cNvPr>
          <p:cNvSpPr txBox="1"/>
          <p:nvPr/>
        </p:nvSpPr>
        <p:spPr>
          <a:xfrm>
            <a:off x="4796992" y="4343809"/>
            <a:ext cx="25619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cs typeface="Times New Roman" panose="02020603050405020304" pitchFamily="18" charset="0"/>
              </a:rPr>
              <a:t>Тел: </a:t>
            </a:r>
            <a:r>
              <a:rPr lang="en-US" sz="900" dirty="0">
                <a:solidFill>
                  <a:schemeClr val="bg1"/>
                </a:solidFill>
                <a:cs typeface="Times New Roman" panose="02020603050405020304" pitchFamily="18" charset="0"/>
              </a:rPr>
              <a:t>+7</a:t>
            </a:r>
            <a:r>
              <a:rPr lang="ru-RU" sz="900" dirty="0">
                <a:solidFill>
                  <a:schemeClr val="bg1"/>
                </a:solidFill>
                <a:cs typeface="Times New Roman" panose="02020603050405020304" pitchFamily="18" charset="0"/>
              </a:rPr>
              <a:t> (727) 378 05 09</a:t>
            </a:r>
          </a:p>
          <a:p>
            <a:r>
              <a:rPr lang="ru-RU" sz="900" dirty="0">
                <a:solidFill>
                  <a:schemeClr val="bg1"/>
                </a:solidFill>
                <a:cs typeface="Times New Roman" panose="02020603050405020304" pitchFamily="18" charset="0"/>
              </a:rPr>
              <a:t>Сайт: </a:t>
            </a:r>
            <a:r>
              <a:rPr lang="en-US" sz="900" dirty="0">
                <a:solidFill>
                  <a:schemeClr val="bg1"/>
                </a:solidFill>
                <a:cs typeface="Times New Roman" panose="02020603050405020304" pitchFamily="18" charset="0"/>
              </a:rPr>
              <a:t> https://www.ncste.kz, http://www.nauka.kz</a:t>
            </a:r>
            <a:endParaRPr lang="ru-RU" sz="9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r>
              <a:rPr lang="ru-RU" sz="900" dirty="0" err="1">
                <a:solidFill>
                  <a:schemeClr val="bg1"/>
                </a:solidFill>
                <a:cs typeface="Times New Roman" panose="02020603050405020304" pitchFamily="18" charset="0"/>
              </a:rPr>
              <a:t>E-mail</a:t>
            </a:r>
            <a:r>
              <a:rPr lang="ru-RU" sz="900" dirty="0">
                <a:solidFill>
                  <a:schemeClr val="bg1"/>
                </a:solidFill>
                <a:cs typeface="Times New Roman" panose="02020603050405020304" pitchFamily="18" charset="0"/>
              </a:rPr>
              <a:t>: </a:t>
            </a:r>
            <a:r>
              <a:rPr lang="ru-RU" sz="900" dirty="0" err="1">
                <a:solidFill>
                  <a:schemeClr val="bg1"/>
                </a:solidFill>
                <a:cs typeface="Times New Roman" panose="02020603050405020304" pitchFamily="18" charset="0"/>
              </a:rPr>
              <a:t>info@ncste.kz</a:t>
            </a:r>
            <a:endParaRPr lang="ru-RU" sz="9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C7D114AA-6764-DA4D-B3E4-F17C7601CC4E}"/>
              </a:ext>
            </a:extLst>
          </p:cNvPr>
          <p:cNvCxnSpPr>
            <a:cxnSpLocks/>
          </p:cNvCxnSpPr>
          <p:nvPr/>
        </p:nvCxnSpPr>
        <p:spPr>
          <a:xfrm>
            <a:off x="4878658" y="4338234"/>
            <a:ext cx="34122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D8B4819-D682-D44F-870A-E2DBF91D3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9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8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xmlns="" id="{174A500C-7FE9-4E48-AA7E-405CDFAC05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2372796"/>
              </p:ext>
            </p:extLst>
          </p:nvPr>
        </p:nvGraphicFramePr>
        <p:xfrm>
          <a:off x="486311" y="1285103"/>
          <a:ext cx="3869445" cy="3092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312" y="91983"/>
            <a:ext cx="4951677" cy="68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bmk="_Toc461701871">
                <a:solidFill>
                  <a:schemeClr val="bg1"/>
                </a:solidFill>
                <a:cs typeface="Gotham Pro Regular" panose="02000503040000020004" pitchFamily="2" charset="0"/>
              </a:rPr>
              <a:t>В</a:t>
            </a:r>
            <a:r>
              <a:rPr lang="ru-RU" alt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НУТРЕННИЕ ЗАТРАТЫ НА НИОКР  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ПО ТИПАМ </a:t>
            </a:r>
            <a:r>
              <a:rPr lang="ru-RU" altLang="ru-RU" sz="1600" b="1" dirty="0" bmk="_Toc461701871">
                <a:solidFill>
                  <a:schemeClr val="bg1"/>
                </a:solidFill>
                <a:cs typeface="Gotham Pro Regular" panose="02000503040000020004" pitchFamily="2" charset="0"/>
              </a:rPr>
              <a:t>НАУЧНЫХ ИССЛЕДОВАНИЙ И РАЗРАБОТОК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BD5FF89-CC12-D349-A70E-D21B8614CA7B}"/>
              </a:ext>
            </a:extLst>
          </p:cNvPr>
          <p:cNvSpPr/>
          <p:nvPr/>
        </p:nvSpPr>
        <p:spPr>
          <a:xfrm>
            <a:off x="1343724" y="921550"/>
            <a:ext cx="24849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chemeClr val="bg1">
                    <a:lumMod val="95000"/>
                  </a:schemeClr>
                </a:solidFill>
              </a:rPr>
              <a:t>Внутренние затраты, всего, млн. тенге</a:t>
            </a:r>
            <a:endParaRPr lang="ru-RU" sz="11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xmlns="" id="{D6410570-42EA-FA4F-8A96-E55457C31F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3364521"/>
              </p:ext>
            </p:extLst>
          </p:nvPr>
        </p:nvGraphicFramePr>
        <p:xfrm>
          <a:off x="4851809" y="1309815"/>
          <a:ext cx="3805880" cy="2650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652C4A7-D7FB-2045-932E-7C5C50B6099C}"/>
              </a:ext>
            </a:extLst>
          </p:cNvPr>
          <p:cNvSpPr/>
          <p:nvPr/>
        </p:nvSpPr>
        <p:spPr>
          <a:xfrm>
            <a:off x="6051649" y="934878"/>
            <a:ext cx="15696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chemeClr val="bg1">
                    <a:lumMod val="95000"/>
                  </a:schemeClr>
                </a:solidFill>
              </a:rPr>
              <a:t>Внутренние затраты, %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5CFCA66-37B4-A247-B5DB-F92FE17B3A68}"/>
              </a:ext>
            </a:extLst>
          </p:cNvPr>
          <p:cNvSpPr/>
          <p:nvPr/>
        </p:nvSpPr>
        <p:spPr>
          <a:xfrm>
            <a:off x="840007" y="4366558"/>
            <a:ext cx="23310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Фундаментальные исследования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1C816C9-5385-E948-BC4A-05336E4C46EC}"/>
              </a:ext>
            </a:extLst>
          </p:cNvPr>
          <p:cNvSpPr/>
          <p:nvPr/>
        </p:nvSpPr>
        <p:spPr>
          <a:xfrm>
            <a:off x="3567237" y="4374059"/>
            <a:ext cx="19415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Прикладные исследования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B35F347D-952C-6041-B96C-58FC3CEFCA85}"/>
              </a:ext>
            </a:extLst>
          </p:cNvPr>
          <p:cNvSpPr/>
          <p:nvPr/>
        </p:nvSpPr>
        <p:spPr>
          <a:xfrm>
            <a:off x="5904937" y="4374058"/>
            <a:ext cx="25907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Опытно-конструкторские разработки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0153E23-9737-BF40-B0D3-63E625983001}"/>
              </a:ext>
            </a:extLst>
          </p:cNvPr>
          <p:cNvSpPr/>
          <p:nvPr/>
        </p:nvSpPr>
        <p:spPr>
          <a:xfrm>
            <a:off x="681760" y="4431416"/>
            <a:ext cx="158247" cy="1582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3B331147-3F8A-2948-B439-220E91F8F51D}"/>
              </a:ext>
            </a:extLst>
          </p:cNvPr>
          <p:cNvSpPr/>
          <p:nvPr/>
        </p:nvSpPr>
        <p:spPr>
          <a:xfrm>
            <a:off x="3445666" y="4425933"/>
            <a:ext cx="158247" cy="158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56EE0473-B063-6842-A22D-BEA79944CAD8}"/>
              </a:ext>
            </a:extLst>
          </p:cNvPr>
          <p:cNvSpPr/>
          <p:nvPr/>
        </p:nvSpPr>
        <p:spPr>
          <a:xfrm>
            <a:off x="5772504" y="4420450"/>
            <a:ext cx="158247" cy="1582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80460B7-D3CE-2945-B0D9-934D3D29C2B3}"/>
              </a:ext>
            </a:extLst>
          </p:cNvPr>
          <p:cNvSpPr/>
          <p:nvPr/>
        </p:nvSpPr>
        <p:spPr>
          <a:xfrm>
            <a:off x="1037390" y="1417560"/>
            <a:ext cx="6126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66 348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B30A9DE-D3EB-774C-9398-53EB44E3BFAC}"/>
              </a:ext>
            </a:extLst>
          </p:cNvPr>
          <p:cNvSpPr/>
          <p:nvPr/>
        </p:nvSpPr>
        <p:spPr>
          <a:xfrm>
            <a:off x="1699216" y="1373289"/>
            <a:ext cx="61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69 303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65042FCB-A5A4-4148-93A0-FEC3999A4D8C}"/>
              </a:ext>
            </a:extLst>
          </p:cNvPr>
          <p:cNvSpPr/>
          <p:nvPr/>
        </p:nvSpPr>
        <p:spPr>
          <a:xfrm>
            <a:off x="2311884" y="1404904"/>
            <a:ext cx="61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66 600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CBDD8D8-D19F-E24C-9999-5E48AB845A26}"/>
              </a:ext>
            </a:extLst>
          </p:cNvPr>
          <p:cNvSpPr/>
          <p:nvPr/>
        </p:nvSpPr>
        <p:spPr>
          <a:xfrm>
            <a:off x="2954569" y="1373288"/>
            <a:ext cx="61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68 884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DB63DEC-71BA-AF47-8DB5-3B054315EF43}"/>
              </a:ext>
            </a:extLst>
          </p:cNvPr>
          <p:cNvSpPr/>
          <p:nvPr/>
        </p:nvSpPr>
        <p:spPr>
          <a:xfrm>
            <a:off x="3567237" y="1315047"/>
            <a:ext cx="61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72 224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0D55BFD2-F825-7A40-A037-DF65FCEFFB18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xmlns="" id="{8A1AD925-6D9C-8245-8662-F8988658F178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Номер слайда 1">
              <a:extLst>
                <a:ext uri="{FF2B5EF4-FFF2-40B4-BE49-F238E27FC236}">
                  <a16:creationId xmlns:a16="http://schemas.microsoft.com/office/drawing/2014/main" xmlns="" id="{13375257-2FD8-5749-86AD-A07A8EF677E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4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229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52" y="230125"/>
            <a:ext cx="5987601" cy="3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ОРГАНИЗАЦИИ, ВЫПОЛНЯЮЩИЕ ИССЛЕДОВАНИЯ И РАЗРАБОТКИ</a:t>
            </a:r>
          </a:p>
        </p:txBody>
      </p:sp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xmlns="" id="{8AC7ED39-E106-084C-A74D-013C08AB38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9523037"/>
              </p:ext>
            </p:extLst>
          </p:nvPr>
        </p:nvGraphicFramePr>
        <p:xfrm>
          <a:off x="2422019" y="1206255"/>
          <a:ext cx="4299962" cy="2046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198E780-5D3E-0442-94DE-AFD1D849899A}"/>
              </a:ext>
            </a:extLst>
          </p:cNvPr>
          <p:cNvSpPr txBox="1"/>
          <p:nvPr/>
        </p:nvSpPr>
        <p:spPr>
          <a:xfrm>
            <a:off x="6952582" y="3941269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ВУЗы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C633F3B-CF4C-8345-8016-946CA48CE81B}"/>
              </a:ext>
            </a:extLst>
          </p:cNvPr>
          <p:cNvSpPr txBox="1"/>
          <p:nvPr/>
        </p:nvSpPr>
        <p:spPr>
          <a:xfrm>
            <a:off x="4869301" y="3946166"/>
            <a:ext cx="1611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r>
              <a:rPr lang="ru-RU" sz="1200" dirty="0"/>
              <a:t>Научные организации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97AB649-F968-1642-8E2E-B6F0CBB91916}"/>
              </a:ext>
            </a:extLst>
          </p:cNvPr>
          <p:cNvSpPr txBox="1"/>
          <p:nvPr/>
        </p:nvSpPr>
        <p:spPr>
          <a:xfrm>
            <a:off x="878448" y="3941269"/>
            <a:ext cx="3518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Прочие организации научно-технического профиля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BDA31ECE-5EE5-9147-8F6E-CC357B232791}"/>
              </a:ext>
            </a:extLst>
          </p:cNvPr>
          <p:cNvSpPr/>
          <p:nvPr/>
        </p:nvSpPr>
        <p:spPr>
          <a:xfrm>
            <a:off x="4638700" y="3989582"/>
            <a:ext cx="158247" cy="158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D9533855-9C39-894C-B5F3-BF98ABF0175B}"/>
              </a:ext>
            </a:extLst>
          </p:cNvPr>
          <p:cNvSpPr/>
          <p:nvPr/>
        </p:nvSpPr>
        <p:spPr>
          <a:xfrm>
            <a:off x="6721981" y="4008355"/>
            <a:ext cx="158247" cy="1582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8E12533-F0BA-B945-96F5-0290C8102817}"/>
              </a:ext>
            </a:extLst>
          </p:cNvPr>
          <p:cNvSpPr txBox="1"/>
          <p:nvPr/>
        </p:nvSpPr>
        <p:spPr>
          <a:xfrm>
            <a:off x="2718239" y="1376145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392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4A212B6-D517-BA48-B989-3BA36B6BEBB0}"/>
              </a:ext>
            </a:extLst>
          </p:cNvPr>
          <p:cNvSpPr txBox="1"/>
          <p:nvPr/>
        </p:nvSpPr>
        <p:spPr>
          <a:xfrm>
            <a:off x="3523955" y="1348351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400" dirty="0"/>
              <a:t>390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E946846-195E-1540-A63A-4A024B920BA8}"/>
              </a:ext>
            </a:extLst>
          </p:cNvPr>
          <p:cNvSpPr txBox="1"/>
          <p:nvPr/>
        </p:nvSpPr>
        <p:spPr>
          <a:xfrm>
            <a:off x="4342610" y="1384254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383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905BABC-6AE3-F74E-AAEA-958F739510EA}"/>
              </a:ext>
            </a:extLst>
          </p:cNvPr>
          <p:cNvSpPr txBox="1"/>
          <p:nvPr/>
        </p:nvSpPr>
        <p:spPr>
          <a:xfrm>
            <a:off x="5134875" y="1389376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400" dirty="0"/>
              <a:t>386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405648D-D65E-A74E-914B-AE6E95589358}"/>
              </a:ext>
            </a:extLst>
          </p:cNvPr>
          <p:cNvSpPr txBox="1"/>
          <p:nvPr/>
        </p:nvSpPr>
        <p:spPr>
          <a:xfrm>
            <a:off x="5966981" y="138425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384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E8C86DF9-6923-FB41-BCF3-B7CEF4AC5F3E}"/>
              </a:ext>
            </a:extLst>
          </p:cNvPr>
          <p:cNvSpPr/>
          <p:nvPr/>
        </p:nvSpPr>
        <p:spPr>
          <a:xfrm>
            <a:off x="650992" y="3998852"/>
            <a:ext cx="158247" cy="158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9D8F23-E4E9-0742-9087-1C66FD77F3F9}"/>
              </a:ext>
            </a:extLst>
          </p:cNvPr>
          <p:cNvSpPr txBox="1"/>
          <p:nvPr/>
        </p:nvSpPr>
        <p:spPr>
          <a:xfrm>
            <a:off x="2660356" y="3176926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82C4A1B-0575-A943-9B0C-67888D437D5E}"/>
              </a:ext>
            </a:extLst>
          </p:cNvPr>
          <p:cNvSpPr txBox="1"/>
          <p:nvPr/>
        </p:nvSpPr>
        <p:spPr>
          <a:xfrm>
            <a:off x="3452621" y="3182825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DD1981E-1EFE-1C47-9B9C-8F7D2444AE81}"/>
              </a:ext>
            </a:extLst>
          </p:cNvPr>
          <p:cNvSpPr txBox="1"/>
          <p:nvPr/>
        </p:nvSpPr>
        <p:spPr>
          <a:xfrm>
            <a:off x="4271276" y="3176926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F5CB059-2D15-4D4C-B2E6-1C5E02D9FF22}"/>
              </a:ext>
            </a:extLst>
          </p:cNvPr>
          <p:cNvSpPr txBox="1"/>
          <p:nvPr/>
        </p:nvSpPr>
        <p:spPr>
          <a:xfrm>
            <a:off x="5063541" y="3176926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FBF638E-9CA0-B34A-A23C-09F6E95D45E8}"/>
              </a:ext>
            </a:extLst>
          </p:cNvPr>
          <p:cNvSpPr txBox="1"/>
          <p:nvPr/>
        </p:nvSpPr>
        <p:spPr>
          <a:xfrm>
            <a:off x="5880557" y="3179515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2018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FF8B8EDB-59BE-A949-ACB3-AE544137CB5E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xmlns="" id="{78710F1A-228E-FB4A-B747-7A8B427544DC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Номер слайда 1">
              <a:extLst>
                <a:ext uri="{FF2B5EF4-FFF2-40B4-BE49-F238E27FC236}">
                  <a16:creationId xmlns:a16="http://schemas.microsoft.com/office/drawing/2014/main" xmlns="" id="{FE6A51F4-BAC4-314C-B773-D727BB1C68B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5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172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26" y="227987"/>
            <a:ext cx="5581015" cy="3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ПЕРСОНАЛ, ЗАНЯТЫЙ ИССЛЕДОВАНИЯМИ И РАЗРАБОТКАМИ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CA253D4-93E4-AA47-8174-EA573D78BB02}"/>
              </a:ext>
            </a:extLst>
          </p:cNvPr>
          <p:cNvSpPr txBox="1"/>
          <p:nvPr/>
        </p:nvSpPr>
        <p:spPr>
          <a:xfrm>
            <a:off x="839712" y="2250726"/>
            <a:ext cx="1167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Исследователи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A6D0CA-7887-A74F-B569-F6D2408603C0}"/>
              </a:ext>
            </a:extLst>
          </p:cNvPr>
          <p:cNvSpPr txBox="1"/>
          <p:nvPr/>
        </p:nvSpPr>
        <p:spPr>
          <a:xfrm>
            <a:off x="839712" y="2782228"/>
            <a:ext cx="712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r>
              <a:rPr lang="ru-RU" sz="1200" dirty="0"/>
              <a:t>Техники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68094DD-FD2A-C543-ADC7-CBD8251FCBB2}"/>
              </a:ext>
            </a:extLst>
          </p:cNvPr>
          <p:cNvSpPr/>
          <p:nvPr/>
        </p:nvSpPr>
        <p:spPr>
          <a:xfrm>
            <a:off x="578714" y="2828859"/>
            <a:ext cx="158400" cy="15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193593D-756B-FE46-9404-86D5B1EBE61F}"/>
              </a:ext>
            </a:extLst>
          </p:cNvPr>
          <p:cNvSpPr/>
          <p:nvPr/>
        </p:nvSpPr>
        <p:spPr>
          <a:xfrm>
            <a:off x="578714" y="2316734"/>
            <a:ext cx="158400" cy="158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1CC7667-798E-2D49-A8EF-8434FFE0F5B5}"/>
              </a:ext>
            </a:extLst>
          </p:cNvPr>
          <p:cNvSpPr txBox="1"/>
          <p:nvPr/>
        </p:nvSpPr>
        <p:spPr>
          <a:xfrm>
            <a:off x="3088288" y="1009657"/>
            <a:ext cx="61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25 793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AB088E-AA8C-454A-87FE-F4B46780CADE}"/>
              </a:ext>
            </a:extLst>
          </p:cNvPr>
          <p:cNvSpPr txBox="1"/>
          <p:nvPr/>
        </p:nvSpPr>
        <p:spPr>
          <a:xfrm>
            <a:off x="826516" y="3296848"/>
            <a:ext cx="667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Прочие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B7FE56C-109A-AC4E-99F8-1636C754B736}"/>
              </a:ext>
            </a:extLst>
          </p:cNvPr>
          <p:cNvSpPr/>
          <p:nvPr/>
        </p:nvSpPr>
        <p:spPr>
          <a:xfrm>
            <a:off x="578714" y="3351839"/>
            <a:ext cx="158400" cy="158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xmlns="" id="{2D135AD4-FD40-D549-ABD7-D023ED817D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6493659"/>
              </p:ext>
            </p:extLst>
          </p:nvPr>
        </p:nvGraphicFramePr>
        <p:xfrm>
          <a:off x="2658232" y="1834443"/>
          <a:ext cx="5907054" cy="2735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Кольцо 13">
            <a:extLst>
              <a:ext uri="{FF2B5EF4-FFF2-40B4-BE49-F238E27FC236}">
                <a16:creationId xmlns:a16="http://schemas.microsoft.com/office/drawing/2014/main" xmlns="" id="{A112F963-D21D-6449-AD35-210BC4C66E2F}"/>
              </a:ext>
            </a:extLst>
          </p:cNvPr>
          <p:cNvSpPr/>
          <p:nvPr/>
        </p:nvSpPr>
        <p:spPr>
          <a:xfrm>
            <a:off x="3049022" y="813304"/>
            <a:ext cx="691200" cy="691200"/>
          </a:xfrm>
          <a:prstGeom prst="donut">
            <a:avLst>
              <a:gd name="adj" fmla="val 6452"/>
            </a:avLst>
          </a:prstGeom>
          <a:solidFill>
            <a:srgbClr val="C86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12E5729-D85A-4846-B1DD-E6D93CB607FB}"/>
              </a:ext>
            </a:extLst>
          </p:cNvPr>
          <p:cNvSpPr txBox="1"/>
          <p:nvPr/>
        </p:nvSpPr>
        <p:spPr>
          <a:xfrm>
            <a:off x="2792819" y="1752560"/>
            <a:ext cx="612668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200" dirty="0"/>
              <a:t>18 930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A4A7303-B992-B94E-B7A9-69D5187FA80D}"/>
              </a:ext>
            </a:extLst>
          </p:cNvPr>
          <p:cNvSpPr txBox="1"/>
          <p:nvPr/>
        </p:nvSpPr>
        <p:spPr>
          <a:xfrm>
            <a:off x="3921125" y="1799112"/>
            <a:ext cx="612668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200" dirty="0"/>
              <a:t>18 454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DDE02B8-5781-7147-9D3A-C9AA9E1493EF}"/>
              </a:ext>
            </a:extLst>
          </p:cNvPr>
          <p:cNvSpPr txBox="1"/>
          <p:nvPr/>
        </p:nvSpPr>
        <p:spPr>
          <a:xfrm>
            <a:off x="5049624" y="1883516"/>
            <a:ext cx="612668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200" dirty="0"/>
              <a:t>17 421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058D7F3-389A-4745-8E45-7F22E11E5108}"/>
              </a:ext>
            </a:extLst>
          </p:cNvPr>
          <p:cNvSpPr txBox="1"/>
          <p:nvPr/>
        </p:nvSpPr>
        <p:spPr>
          <a:xfrm>
            <a:off x="4178987" y="1158904"/>
            <a:ext cx="61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24 735</a:t>
            </a:r>
          </a:p>
        </p:txBody>
      </p:sp>
      <p:sp>
        <p:nvSpPr>
          <p:cNvPr id="19" name="Кольцо 18">
            <a:extLst>
              <a:ext uri="{FF2B5EF4-FFF2-40B4-BE49-F238E27FC236}">
                <a16:creationId xmlns:a16="http://schemas.microsoft.com/office/drawing/2014/main" xmlns="" id="{E6AC5015-C2F6-BA41-BD58-F1249C9445A3}"/>
              </a:ext>
            </a:extLst>
          </p:cNvPr>
          <p:cNvSpPr/>
          <p:nvPr/>
        </p:nvSpPr>
        <p:spPr>
          <a:xfrm>
            <a:off x="4138400" y="938225"/>
            <a:ext cx="691200" cy="691200"/>
          </a:xfrm>
          <a:prstGeom prst="donut">
            <a:avLst>
              <a:gd name="adj" fmla="val 6452"/>
            </a:avLst>
          </a:prstGeom>
          <a:solidFill>
            <a:srgbClr val="C86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DC39DD1-E41C-6148-95CA-69D06F6B9419}"/>
              </a:ext>
            </a:extLst>
          </p:cNvPr>
          <p:cNvSpPr txBox="1"/>
          <p:nvPr/>
        </p:nvSpPr>
        <p:spPr>
          <a:xfrm>
            <a:off x="5289025" y="1267325"/>
            <a:ext cx="61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22 985</a:t>
            </a:r>
          </a:p>
        </p:txBody>
      </p:sp>
      <p:sp>
        <p:nvSpPr>
          <p:cNvPr id="21" name="Кольцо 20">
            <a:extLst>
              <a:ext uri="{FF2B5EF4-FFF2-40B4-BE49-F238E27FC236}">
                <a16:creationId xmlns:a16="http://schemas.microsoft.com/office/drawing/2014/main" xmlns="" id="{535E2F06-A25D-3544-9A7E-964CEA630BAF}"/>
              </a:ext>
            </a:extLst>
          </p:cNvPr>
          <p:cNvSpPr/>
          <p:nvPr/>
        </p:nvSpPr>
        <p:spPr>
          <a:xfrm>
            <a:off x="5263675" y="1061360"/>
            <a:ext cx="691200" cy="691200"/>
          </a:xfrm>
          <a:prstGeom prst="donut">
            <a:avLst>
              <a:gd name="adj" fmla="val 6452"/>
            </a:avLst>
          </a:prstGeom>
          <a:solidFill>
            <a:srgbClr val="C86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51471D4-39FB-8B4D-895C-CEBCD7734705}"/>
              </a:ext>
            </a:extLst>
          </p:cNvPr>
          <p:cNvSpPr txBox="1"/>
          <p:nvPr/>
        </p:nvSpPr>
        <p:spPr>
          <a:xfrm>
            <a:off x="6433696" y="1408063"/>
            <a:ext cx="61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22 081</a:t>
            </a:r>
          </a:p>
        </p:txBody>
      </p:sp>
      <p:sp>
        <p:nvSpPr>
          <p:cNvPr id="23" name="Кольцо 22">
            <a:extLst>
              <a:ext uri="{FF2B5EF4-FFF2-40B4-BE49-F238E27FC236}">
                <a16:creationId xmlns:a16="http://schemas.microsoft.com/office/drawing/2014/main" xmlns="" id="{E4952D09-7DC2-6442-ABDB-F26020B6FE4B}"/>
              </a:ext>
            </a:extLst>
          </p:cNvPr>
          <p:cNvSpPr/>
          <p:nvPr/>
        </p:nvSpPr>
        <p:spPr>
          <a:xfrm>
            <a:off x="6387292" y="1189879"/>
            <a:ext cx="691200" cy="691200"/>
          </a:xfrm>
          <a:prstGeom prst="donut">
            <a:avLst>
              <a:gd name="adj" fmla="val 6452"/>
            </a:avLst>
          </a:prstGeom>
          <a:solidFill>
            <a:srgbClr val="C86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3EFB195-B831-6240-9906-A71B7BE68AC0}"/>
              </a:ext>
            </a:extLst>
          </p:cNvPr>
          <p:cNvSpPr txBox="1"/>
          <p:nvPr/>
        </p:nvSpPr>
        <p:spPr>
          <a:xfrm>
            <a:off x="7518642" y="1356418"/>
            <a:ext cx="61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22 378</a:t>
            </a:r>
          </a:p>
        </p:txBody>
      </p:sp>
      <p:sp>
        <p:nvSpPr>
          <p:cNvPr id="25" name="Кольцо 24">
            <a:extLst>
              <a:ext uri="{FF2B5EF4-FFF2-40B4-BE49-F238E27FC236}">
                <a16:creationId xmlns:a16="http://schemas.microsoft.com/office/drawing/2014/main" xmlns="" id="{98BDF174-72A5-F147-9BCC-3DC5D0248B9E}"/>
              </a:ext>
            </a:extLst>
          </p:cNvPr>
          <p:cNvSpPr/>
          <p:nvPr/>
        </p:nvSpPr>
        <p:spPr>
          <a:xfrm>
            <a:off x="7476579" y="1125578"/>
            <a:ext cx="692676" cy="691200"/>
          </a:xfrm>
          <a:prstGeom prst="donut">
            <a:avLst>
              <a:gd name="adj" fmla="val 6452"/>
            </a:avLst>
          </a:prstGeom>
          <a:solidFill>
            <a:srgbClr val="C86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1D2491C9-6E0F-4643-B362-A7792299CBCF}"/>
              </a:ext>
            </a:extLst>
          </p:cNvPr>
          <p:cNvCxnSpPr>
            <a:stCxn id="14" idx="6"/>
            <a:endCxn id="19" idx="2"/>
          </p:cNvCxnSpPr>
          <p:nvPr/>
        </p:nvCxnSpPr>
        <p:spPr>
          <a:xfrm>
            <a:off x="3740222" y="1158904"/>
            <a:ext cx="398178" cy="12492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xmlns="" id="{87FFA9D3-A39B-B84F-B93A-6A135982C887}"/>
              </a:ext>
            </a:extLst>
          </p:cNvPr>
          <p:cNvCxnSpPr>
            <a:stCxn id="19" idx="6"/>
            <a:endCxn id="21" idx="2"/>
          </p:cNvCxnSpPr>
          <p:nvPr/>
        </p:nvCxnSpPr>
        <p:spPr>
          <a:xfrm>
            <a:off x="4829600" y="1283825"/>
            <a:ext cx="434075" cy="12313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994C2237-EE78-4842-8F30-CA4D830180DE}"/>
              </a:ext>
            </a:extLst>
          </p:cNvPr>
          <p:cNvCxnSpPr>
            <a:cxnSpLocks/>
            <a:stCxn id="21" idx="6"/>
            <a:endCxn id="23" idx="2"/>
          </p:cNvCxnSpPr>
          <p:nvPr/>
        </p:nvCxnSpPr>
        <p:spPr>
          <a:xfrm>
            <a:off x="5954875" y="1406960"/>
            <a:ext cx="432417" cy="12851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xmlns="" id="{C0804260-8B7F-F54A-BA9D-D36D43B38F0B}"/>
              </a:ext>
            </a:extLst>
          </p:cNvPr>
          <p:cNvCxnSpPr>
            <a:cxnSpLocks/>
            <a:stCxn id="23" idx="6"/>
            <a:endCxn id="25" idx="2"/>
          </p:cNvCxnSpPr>
          <p:nvPr/>
        </p:nvCxnSpPr>
        <p:spPr>
          <a:xfrm flipV="1">
            <a:off x="7078492" y="1471178"/>
            <a:ext cx="398087" cy="6430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37CDAB9-8275-CB43-94F8-146B6CC72201}"/>
              </a:ext>
            </a:extLst>
          </p:cNvPr>
          <p:cNvSpPr txBox="1"/>
          <p:nvPr/>
        </p:nvSpPr>
        <p:spPr>
          <a:xfrm>
            <a:off x="6178123" y="1937047"/>
            <a:ext cx="612668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200" dirty="0"/>
              <a:t>17 205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EAD8056-11B0-EB40-A8E2-9DF08A2ED6F8}"/>
              </a:ext>
            </a:extLst>
          </p:cNvPr>
          <p:cNvSpPr txBox="1"/>
          <p:nvPr/>
        </p:nvSpPr>
        <p:spPr>
          <a:xfrm>
            <a:off x="7306622" y="1933226"/>
            <a:ext cx="612668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200" dirty="0"/>
              <a:t>17 454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DDC8725-A5E3-C74F-9497-115A6E92293A}"/>
              </a:ext>
            </a:extLst>
          </p:cNvPr>
          <p:cNvSpPr txBox="1"/>
          <p:nvPr/>
        </p:nvSpPr>
        <p:spPr>
          <a:xfrm>
            <a:off x="3027233" y="3346769"/>
            <a:ext cx="534121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200" dirty="0"/>
              <a:t>3 882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D9DCDBF-1B82-5E45-8FF5-CB3AB3BDD0B6}"/>
              </a:ext>
            </a:extLst>
          </p:cNvPr>
          <p:cNvSpPr txBox="1"/>
          <p:nvPr/>
        </p:nvSpPr>
        <p:spPr>
          <a:xfrm>
            <a:off x="3517177" y="3600761"/>
            <a:ext cx="534121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200" dirty="0"/>
              <a:t>2 981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0292628-69B6-6243-A786-B3C8FD418885}"/>
              </a:ext>
            </a:extLst>
          </p:cNvPr>
          <p:cNvSpPr txBox="1"/>
          <p:nvPr/>
        </p:nvSpPr>
        <p:spPr>
          <a:xfrm>
            <a:off x="4219361" y="3351023"/>
            <a:ext cx="534121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200" dirty="0"/>
              <a:t>3 692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3E05A90-B931-4543-B17C-BD6B5AA6752B}"/>
              </a:ext>
            </a:extLst>
          </p:cNvPr>
          <p:cNvSpPr txBox="1"/>
          <p:nvPr/>
        </p:nvSpPr>
        <p:spPr>
          <a:xfrm>
            <a:off x="4642056" y="3623365"/>
            <a:ext cx="534121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200" dirty="0"/>
              <a:t>2 589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ADFBB65-E587-C54D-A0DB-BEE10E0B19EA}"/>
              </a:ext>
            </a:extLst>
          </p:cNvPr>
          <p:cNvSpPr txBox="1"/>
          <p:nvPr/>
        </p:nvSpPr>
        <p:spPr>
          <a:xfrm>
            <a:off x="5342215" y="3414195"/>
            <a:ext cx="534121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200" dirty="0"/>
              <a:t>3 326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EE8A306-95AA-9842-8382-06B3A05CC03F}"/>
              </a:ext>
            </a:extLst>
          </p:cNvPr>
          <p:cNvSpPr txBox="1"/>
          <p:nvPr/>
        </p:nvSpPr>
        <p:spPr>
          <a:xfrm>
            <a:off x="5666182" y="3666180"/>
            <a:ext cx="534121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200" dirty="0"/>
              <a:t>2 </a:t>
            </a:r>
            <a:r>
              <a:rPr lang="en-US" sz="1200" dirty="0"/>
              <a:t>238</a:t>
            </a:r>
            <a:endParaRPr lang="ru-RU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585E7A4-A76E-524E-AD3D-7AA320ECADF5}"/>
              </a:ext>
            </a:extLst>
          </p:cNvPr>
          <p:cNvSpPr txBox="1"/>
          <p:nvPr/>
        </p:nvSpPr>
        <p:spPr>
          <a:xfrm>
            <a:off x="6505098" y="3439209"/>
            <a:ext cx="534121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1200" dirty="0"/>
              <a:t>2</a:t>
            </a:r>
            <a:r>
              <a:rPr lang="ru-RU" sz="1200" dirty="0"/>
              <a:t> </a:t>
            </a:r>
            <a:r>
              <a:rPr lang="en-US" sz="1200" dirty="0"/>
              <a:t>797</a:t>
            </a:r>
            <a:endParaRPr lang="ru-RU" sz="12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3D1E574-F68A-5346-9E12-481CC637F395}"/>
              </a:ext>
            </a:extLst>
          </p:cNvPr>
          <p:cNvSpPr txBox="1"/>
          <p:nvPr/>
        </p:nvSpPr>
        <p:spPr>
          <a:xfrm>
            <a:off x="6829065" y="3691194"/>
            <a:ext cx="534121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200" dirty="0"/>
              <a:t>2 </a:t>
            </a:r>
            <a:r>
              <a:rPr lang="en-US" sz="1200" dirty="0"/>
              <a:t>079</a:t>
            </a:r>
            <a:endParaRPr lang="ru-RU" sz="1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E2F11DB-7258-E541-AA5A-64CF580BCF17}"/>
              </a:ext>
            </a:extLst>
          </p:cNvPr>
          <p:cNvSpPr txBox="1"/>
          <p:nvPr/>
        </p:nvSpPr>
        <p:spPr>
          <a:xfrm>
            <a:off x="7651526" y="3439209"/>
            <a:ext cx="534121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1200" dirty="0"/>
              <a:t>2</a:t>
            </a:r>
            <a:r>
              <a:rPr lang="ru-RU" sz="1200" dirty="0"/>
              <a:t> </a:t>
            </a:r>
            <a:r>
              <a:rPr lang="en-US" sz="1200" dirty="0"/>
              <a:t>836</a:t>
            </a:r>
            <a:endParaRPr lang="ru-RU" sz="1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8A2F826-E142-7440-83BF-49B66DB47300}"/>
              </a:ext>
            </a:extLst>
          </p:cNvPr>
          <p:cNvSpPr txBox="1"/>
          <p:nvPr/>
        </p:nvSpPr>
        <p:spPr>
          <a:xfrm>
            <a:off x="7975493" y="3691194"/>
            <a:ext cx="534121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200" dirty="0"/>
              <a:t>2 </a:t>
            </a:r>
            <a:r>
              <a:rPr lang="en-US" sz="1200" dirty="0"/>
              <a:t>088</a:t>
            </a:r>
            <a:endParaRPr lang="ru-RU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BA2FD0-513F-1E43-8D99-17C9AD11D6D8}"/>
              </a:ext>
            </a:extLst>
          </p:cNvPr>
          <p:cNvSpPr txBox="1"/>
          <p:nvPr/>
        </p:nvSpPr>
        <p:spPr>
          <a:xfrm>
            <a:off x="732994" y="4545337"/>
            <a:ext cx="2012089" cy="276999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ru-RU" sz="750" dirty="0">
                <a:solidFill>
                  <a:schemeClr val="bg1"/>
                </a:solidFill>
                <a:latin typeface="+mj-lt"/>
                <a:ea typeface="SimSun" panose="02010600030101010101" pitchFamily="2" charset="-122"/>
                <a:cs typeface="Gotham Pro Light" panose="02000503030000020004" pitchFamily="2" charset="0"/>
              </a:rPr>
              <a:t>По</a:t>
            </a:r>
            <a:r>
              <a:rPr lang="ru-RU" i="1" dirty="0">
                <a:solidFill>
                  <a:schemeClr val="bg1">
                    <a:lumMod val="8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50" dirty="0">
                <a:solidFill>
                  <a:schemeClr val="bg1"/>
                </a:solidFill>
                <a:latin typeface="+mj-lt"/>
                <a:ea typeface="SimSun" panose="02010600030101010101" pitchFamily="2" charset="-122"/>
                <a:cs typeface="Gotham Pro Light" panose="02000503030000020004" pitchFamily="2" charset="0"/>
              </a:rPr>
              <a:t>данным Комитета по статистике МНЭ РК 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xmlns="" id="{46B1EFE8-DB20-5340-95E9-8D780073869C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xmlns="" id="{BCED8E1E-1072-C045-96D5-631E2D7492C8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Номер слайда 1">
              <a:extLst>
                <a:ext uri="{FF2B5EF4-FFF2-40B4-BE49-F238E27FC236}">
                  <a16:creationId xmlns:a16="http://schemas.microsoft.com/office/drawing/2014/main" xmlns="" id="{38BA8C97-62A3-9148-9030-6DD309E4E11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6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569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FF2BF8F-8390-BB4E-BE2F-8D36C7D33009}"/>
              </a:ext>
            </a:extLst>
          </p:cNvPr>
          <p:cNvSpPr txBox="1"/>
          <p:nvPr/>
        </p:nvSpPr>
        <p:spPr>
          <a:xfrm>
            <a:off x="355176" y="196064"/>
            <a:ext cx="8433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FFC000"/>
                </a:solidFill>
              </a:defRPr>
            </a:lvl1pPr>
          </a:lstStyle>
          <a:p>
            <a:r>
              <a:rPr 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КАДРЫ</a:t>
            </a:r>
            <a:r>
              <a:rPr lang="ru-RU" sz="1600" b="1" dirty="0">
                <a:cs typeface="Gotham Pro Regular" panose="02000503040000020004" pitchFamily="2" charset="0"/>
              </a:rPr>
              <a:t> </a:t>
            </a:r>
            <a:r>
              <a:rPr 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ВЫСШЕЙ КВАЛИФИКАЦИИ, ЗАНЯТЫЕ ИССЛЕДОВАНИЯМИ И РАЗРАБОТКАМИ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68094DD-FD2A-C543-ADC7-CBD8251FCBB2}"/>
              </a:ext>
            </a:extLst>
          </p:cNvPr>
          <p:cNvSpPr/>
          <p:nvPr/>
        </p:nvSpPr>
        <p:spPr>
          <a:xfrm>
            <a:off x="510827" y="2281778"/>
            <a:ext cx="158400" cy="15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B7FE56C-109A-AC4E-99F8-1636C754B736}"/>
              </a:ext>
            </a:extLst>
          </p:cNvPr>
          <p:cNvSpPr/>
          <p:nvPr/>
        </p:nvSpPr>
        <p:spPr>
          <a:xfrm>
            <a:off x="510827" y="2804758"/>
            <a:ext cx="158400" cy="158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BA2FD0-513F-1E43-8D99-17C9AD11D6D8}"/>
              </a:ext>
            </a:extLst>
          </p:cNvPr>
          <p:cNvSpPr txBox="1"/>
          <p:nvPr/>
        </p:nvSpPr>
        <p:spPr>
          <a:xfrm>
            <a:off x="479386" y="4530006"/>
            <a:ext cx="2392001" cy="276999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ru-RU" sz="750" dirty="0">
                <a:solidFill>
                  <a:schemeClr val="bg1"/>
                </a:solidFill>
                <a:latin typeface="Gotham Pro Light" panose="02000503030000020004" pitchFamily="2" charset="0"/>
                <a:ea typeface="SimSun" panose="02010600030101010101" pitchFamily="2" charset="-122"/>
                <a:cs typeface="Gotham Pro Light" panose="02000503030000020004" pitchFamily="2" charset="0"/>
              </a:rPr>
              <a:t>По</a:t>
            </a:r>
            <a:r>
              <a:rPr lang="ru-RU" i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50" dirty="0">
                <a:solidFill>
                  <a:schemeClr val="bg1"/>
                </a:solidFill>
                <a:latin typeface="Gotham Pro Light" panose="02000503030000020004" pitchFamily="2" charset="0"/>
                <a:ea typeface="SimSun" panose="02010600030101010101" pitchFamily="2" charset="-122"/>
                <a:cs typeface="Gotham Pro Light" panose="02000503030000020004" pitchFamily="2" charset="0"/>
              </a:rPr>
              <a:t>данным Комитета по статистике МНЭ РК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61D7257-017D-564E-8AB8-41D57CAED053}"/>
              </a:ext>
            </a:extLst>
          </p:cNvPr>
          <p:cNvSpPr txBox="1"/>
          <p:nvPr/>
        </p:nvSpPr>
        <p:spPr>
          <a:xfrm>
            <a:off x="805205" y="1687387"/>
            <a:ext cx="1112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кандидат</a:t>
            </a:r>
            <a:r>
              <a:rPr lang="ru-RU" sz="1200" dirty="0"/>
              <a:t> </a:t>
            </a:r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наук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34CD4572-CB3E-D04F-9D9B-2FBE0F7BFA57}"/>
              </a:ext>
            </a:extLst>
          </p:cNvPr>
          <p:cNvSpPr txBox="1"/>
          <p:nvPr/>
        </p:nvSpPr>
        <p:spPr>
          <a:xfrm>
            <a:off x="805205" y="2218889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r>
              <a:rPr lang="ru-RU" sz="1200" dirty="0"/>
              <a:t>доктор наук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57D04B18-8005-DD46-9A5D-8F45D4D6AC03}"/>
              </a:ext>
            </a:extLst>
          </p:cNvPr>
          <p:cNvSpPr/>
          <p:nvPr/>
        </p:nvSpPr>
        <p:spPr>
          <a:xfrm>
            <a:off x="506707" y="1776174"/>
            <a:ext cx="158400" cy="15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9137C1E6-D021-8F48-A80D-06AF2A99C682}"/>
              </a:ext>
            </a:extLst>
          </p:cNvPr>
          <p:cNvSpPr txBox="1"/>
          <p:nvPr/>
        </p:nvSpPr>
        <p:spPr>
          <a:xfrm>
            <a:off x="792009" y="2733509"/>
            <a:ext cx="1689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доктор философии </a:t>
            </a:r>
            <a:r>
              <a:rPr lang="ru-RU" sz="1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PhD</a:t>
            </a:r>
            <a:endParaRPr lang="ru-RU" sz="1200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8D2A8D5F-C30C-E744-BE45-A35100A3ACE7}"/>
              </a:ext>
            </a:extLst>
          </p:cNvPr>
          <p:cNvSpPr txBox="1"/>
          <p:nvPr/>
        </p:nvSpPr>
        <p:spPr>
          <a:xfrm>
            <a:off x="4736457" y="1482516"/>
            <a:ext cx="4764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000" dirty="0"/>
              <a:t>5 254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109E497-8F04-EE41-9CD3-BD681B69CFFC}"/>
              </a:ext>
            </a:extLst>
          </p:cNvPr>
          <p:cNvSpPr txBox="1"/>
          <p:nvPr/>
        </p:nvSpPr>
        <p:spPr>
          <a:xfrm>
            <a:off x="7240562" y="1486564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000" dirty="0"/>
              <a:t>596</a:t>
            </a: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xmlns="" id="{4CC1D3F0-E76A-FD49-9277-C930E83C513C}"/>
              </a:ext>
            </a:extLst>
          </p:cNvPr>
          <p:cNvGrpSpPr/>
          <p:nvPr/>
        </p:nvGrpSpPr>
        <p:grpSpPr>
          <a:xfrm>
            <a:off x="7966587" y="918614"/>
            <a:ext cx="648000" cy="648000"/>
            <a:chOff x="5751783" y="1743161"/>
            <a:chExt cx="936433" cy="936433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FF90A8EE-3CB1-E445-A156-DDFD38C5D89B}"/>
                </a:ext>
              </a:extLst>
            </p:cNvPr>
            <p:cNvSpPr txBox="1"/>
            <p:nvPr/>
          </p:nvSpPr>
          <p:spPr>
            <a:xfrm>
              <a:off x="5808196" y="2029796"/>
              <a:ext cx="834411" cy="378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accent4">
                      <a:lumMod val="60000"/>
                      <a:lumOff val="40000"/>
                    </a:schemeClr>
                  </a:solidFill>
                </a:defRPr>
              </a:lvl1pPr>
            </a:lstStyle>
            <a:p>
              <a:r>
                <a:rPr lang="ru-RU" sz="1100" dirty="0"/>
                <a:t>18 </a:t>
              </a:r>
              <a:r>
                <a:rPr lang="en-US" sz="1100" dirty="0"/>
                <a:t>930</a:t>
              </a:r>
              <a:endParaRPr lang="ru-RU" sz="1100" dirty="0"/>
            </a:p>
          </p:txBody>
        </p:sp>
        <p:sp>
          <p:nvSpPr>
            <p:cNvPr id="53" name="Кольцо 52">
              <a:extLst>
                <a:ext uri="{FF2B5EF4-FFF2-40B4-BE49-F238E27FC236}">
                  <a16:creationId xmlns:a16="http://schemas.microsoft.com/office/drawing/2014/main" xmlns="" id="{930EF89E-9C99-D442-8B33-95066F8A2D8F}"/>
                </a:ext>
              </a:extLst>
            </p:cNvPr>
            <p:cNvSpPr/>
            <p:nvPr/>
          </p:nvSpPr>
          <p:spPr>
            <a:xfrm>
              <a:off x="5751783" y="1743161"/>
              <a:ext cx="936433" cy="936433"/>
            </a:xfrm>
            <a:prstGeom prst="donut">
              <a:avLst>
                <a:gd name="adj" fmla="val 645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3A3A33DD-78D8-104E-94CB-D5D9D8D4CD7A}"/>
              </a:ext>
            </a:extLst>
          </p:cNvPr>
          <p:cNvSpPr txBox="1"/>
          <p:nvPr/>
        </p:nvSpPr>
        <p:spPr>
          <a:xfrm>
            <a:off x="6873492" y="1485819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000" dirty="0"/>
              <a:t>330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5B15F130-198D-7C47-8547-14AB3A127E56}"/>
              </a:ext>
            </a:extLst>
          </p:cNvPr>
          <p:cNvSpPr txBox="1"/>
          <p:nvPr/>
        </p:nvSpPr>
        <p:spPr>
          <a:xfrm>
            <a:off x="6256307" y="1482516"/>
            <a:ext cx="4764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000" dirty="0"/>
              <a:t>2 006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D781AB7E-661B-AD46-8024-3B9D287696A9}"/>
              </a:ext>
            </a:extLst>
          </p:cNvPr>
          <p:cNvSpPr txBox="1"/>
          <p:nvPr/>
        </p:nvSpPr>
        <p:spPr>
          <a:xfrm>
            <a:off x="3326469" y="1138836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2014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062A0916-C5D2-5944-B4E4-2439539FFD22}"/>
              </a:ext>
            </a:extLst>
          </p:cNvPr>
          <p:cNvSpPr txBox="1"/>
          <p:nvPr/>
        </p:nvSpPr>
        <p:spPr>
          <a:xfrm>
            <a:off x="3326469" y="1825887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2015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CDB8E619-D8CD-0447-B0D4-06F3E183BED0}"/>
              </a:ext>
            </a:extLst>
          </p:cNvPr>
          <p:cNvSpPr txBox="1"/>
          <p:nvPr/>
        </p:nvSpPr>
        <p:spPr>
          <a:xfrm>
            <a:off x="3326469" y="2576085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2016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6D204D8-C5C2-7842-81C4-5B468E9F3B68}"/>
              </a:ext>
            </a:extLst>
          </p:cNvPr>
          <p:cNvSpPr txBox="1"/>
          <p:nvPr/>
        </p:nvSpPr>
        <p:spPr>
          <a:xfrm>
            <a:off x="3326469" y="328278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2017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B17E739-0382-E44B-BE9D-EB13F3E43C20}"/>
              </a:ext>
            </a:extLst>
          </p:cNvPr>
          <p:cNvSpPr txBox="1"/>
          <p:nvPr/>
        </p:nvSpPr>
        <p:spPr>
          <a:xfrm>
            <a:off x="3326469" y="3956854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2018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D0CC309F-A523-FD42-8E7E-59FCD791C026}"/>
              </a:ext>
            </a:extLst>
          </p:cNvPr>
          <p:cNvSpPr/>
          <p:nvPr/>
        </p:nvSpPr>
        <p:spPr>
          <a:xfrm>
            <a:off x="432261" y="1119198"/>
            <a:ext cx="20521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Специалисты-исследователи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24CFE49A-A290-E743-8BFA-12261392E10A}"/>
              </a:ext>
            </a:extLst>
          </p:cNvPr>
          <p:cNvSpPr txBox="1"/>
          <p:nvPr/>
        </p:nvSpPr>
        <p:spPr>
          <a:xfrm>
            <a:off x="4706544" y="2208490"/>
            <a:ext cx="4764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000" dirty="0"/>
              <a:t>5 119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E0E6F86E-D875-964C-A5E8-A8A345563528}"/>
              </a:ext>
            </a:extLst>
          </p:cNvPr>
          <p:cNvSpPr txBox="1"/>
          <p:nvPr/>
        </p:nvSpPr>
        <p:spPr>
          <a:xfrm>
            <a:off x="7067570" y="2208490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000" dirty="0"/>
              <a:t>549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2FC3D243-9657-FB49-9013-FD186E4CC8E9}"/>
              </a:ext>
            </a:extLst>
          </p:cNvPr>
          <p:cNvSpPr txBox="1"/>
          <p:nvPr/>
        </p:nvSpPr>
        <p:spPr>
          <a:xfrm>
            <a:off x="6716998" y="2208490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000" dirty="0"/>
              <a:t>431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8764D9E0-21EB-EF47-9239-DECEF066A3D1}"/>
              </a:ext>
            </a:extLst>
          </p:cNvPr>
          <p:cNvSpPr txBox="1"/>
          <p:nvPr/>
        </p:nvSpPr>
        <p:spPr>
          <a:xfrm>
            <a:off x="6128220" y="2208490"/>
            <a:ext cx="4764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000" dirty="0"/>
              <a:t>1 821</a:t>
            </a:r>
          </a:p>
        </p:txBody>
      </p: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xmlns="" id="{BA5BB55C-4415-D64F-8D73-2083739F81E8}"/>
              </a:ext>
            </a:extLst>
          </p:cNvPr>
          <p:cNvCxnSpPr/>
          <p:nvPr/>
        </p:nvCxnSpPr>
        <p:spPr>
          <a:xfrm>
            <a:off x="4036120" y="1482516"/>
            <a:ext cx="1922172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xmlns="" id="{C43490D4-AB9D-DB44-93C2-63907A2566F2}"/>
              </a:ext>
            </a:extLst>
          </p:cNvPr>
          <p:cNvCxnSpPr/>
          <p:nvPr/>
        </p:nvCxnSpPr>
        <p:spPr>
          <a:xfrm>
            <a:off x="6115534" y="1482516"/>
            <a:ext cx="737061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xmlns="" id="{7F415BB6-AB0B-EE4A-85A8-F2D0F030CF00}"/>
              </a:ext>
            </a:extLst>
          </p:cNvPr>
          <p:cNvCxnSpPr/>
          <p:nvPr/>
        </p:nvCxnSpPr>
        <p:spPr>
          <a:xfrm>
            <a:off x="6995931" y="1482516"/>
            <a:ext cx="117861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xmlns="" id="{5DCDDB50-D4EA-724D-9948-5FDFB166DC6D}"/>
              </a:ext>
            </a:extLst>
          </p:cNvPr>
          <p:cNvCxnSpPr/>
          <p:nvPr/>
        </p:nvCxnSpPr>
        <p:spPr>
          <a:xfrm>
            <a:off x="7318600" y="1482516"/>
            <a:ext cx="21470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CBA5C2EA-78BF-3D4E-A253-788D2713655D}"/>
              </a:ext>
            </a:extLst>
          </p:cNvPr>
          <p:cNvSpPr txBox="1"/>
          <p:nvPr/>
        </p:nvSpPr>
        <p:spPr>
          <a:xfrm>
            <a:off x="784185" y="3255304"/>
            <a:ext cx="1463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доктор по профилю</a:t>
            </a: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xmlns="" id="{79817E5C-4E62-4F4B-A505-6F8C342FB1A9}"/>
              </a:ext>
            </a:extLst>
          </p:cNvPr>
          <p:cNvSpPr/>
          <p:nvPr/>
        </p:nvSpPr>
        <p:spPr>
          <a:xfrm>
            <a:off x="501334" y="3309109"/>
            <a:ext cx="158400" cy="158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xmlns="" id="{F3CC9273-DAC8-1745-8156-F0230FBA6B3A}"/>
              </a:ext>
            </a:extLst>
          </p:cNvPr>
          <p:cNvCxnSpPr>
            <a:cxnSpLocks/>
          </p:cNvCxnSpPr>
          <p:nvPr/>
        </p:nvCxnSpPr>
        <p:spPr>
          <a:xfrm>
            <a:off x="3973885" y="1087588"/>
            <a:ext cx="0" cy="394928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xmlns="" id="{6F9D16A1-8C76-CD43-80A7-7BFFBC8D3461}"/>
              </a:ext>
            </a:extLst>
          </p:cNvPr>
          <p:cNvCxnSpPr>
            <a:cxnSpLocks/>
          </p:cNvCxnSpPr>
          <p:nvPr/>
        </p:nvCxnSpPr>
        <p:spPr>
          <a:xfrm>
            <a:off x="3973885" y="1789704"/>
            <a:ext cx="0" cy="396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xmlns="" id="{7684386B-CCAE-FB40-B906-D92DC4F0E327}"/>
              </a:ext>
            </a:extLst>
          </p:cNvPr>
          <p:cNvCxnSpPr>
            <a:cxnSpLocks/>
          </p:cNvCxnSpPr>
          <p:nvPr/>
        </p:nvCxnSpPr>
        <p:spPr>
          <a:xfrm>
            <a:off x="3973885" y="2532989"/>
            <a:ext cx="0" cy="396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xmlns="" id="{C75052C8-0FA8-C747-A4A8-B0B2F99AA59C}"/>
              </a:ext>
            </a:extLst>
          </p:cNvPr>
          <p:cNvCxnSpPr>
            <a:cxnSpLocks/>
          </p:cNvCxnSpPr>
          <p:nvPr/>
        </p:nvCxnSpPr>
        <p:spPr>
          <a:xfrm>
            <a:off x="3972672" y="3231124"/>
            <a:ext cx="0" cy="396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xmlns="" id="{BB418810-F5A8-D147-ACEE-948767798B60}"/>
              </a:ext>
            </a:extLst>
          </p:cNvPr>
          <p:cNvCxnSpPr/>
          <p:nvPr/>
        </p:nvCxnSpPr>
        <p:spPr>
          <a:xfrm>
            <a:off x="3979680" y="3926826"/>
            <a:ext cx="0" cy="396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xmlns="" id="{203897A0-16CE-FE4B-9D25-28E943A1CFC6}"/>
              </a:ext>
            </a:extLst>
          </p:cNvPr>
          <p:cNvCxnSpPr/>
          <p:nvPr/>
        </p:nvCxnSpPr>
        <p:spPr>
          <a:xfrm>
            <a:off x="4047321" y="2167185"/>
            <a:ext cx="184437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xmlns="" id="{3A820A51-895F-4A47-87E8-5EF4E3FB75E1}"/>
              </a:ext>
            </a:extLst>
          </p:cNvPr>
          <p:cNvCxnSpPr/>
          <p:nvPr/>
        </p:nvCxnSpPr>
        <p:spPr>
          <a:xfrm>
            <a:off x="6050482" y="2176175"/>
            <a:ext cx="666516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xmlns="" id="{582EDA8D-BC05-9643-8105-62B7ED7B189E}"/>
              </a:ext>
            </a:extLst>
          </p:cNvPr>
          <p:cNvCxnSpPr/>
          <p:nvPr/>
        </p:nvCxnSpPr>
        <p:spPr>
          <a:xfrm>
            <a:off x="6838314" y="2176175"/>
            <a:ext cx="14775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xmlns="" id="{64428E07-2AE4-0D42-A08E-FA4FF692EAEC}"/>
              </a:ext>
            </a:extLst>
          </p:cNvPr>
          <p:cNvCxnSpPr/>
          <p:nvPr/>
        </p:nvCxnSpPr>
        <p:spPr>
          <a:xfrm>
            <a:off x="7150923" y="2167185"/>
            <a:ext cx="20392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3F3DEF24-C8B1-DE43-BC2D-62EBA9601C24}"/>
              </a:ext>
            </a:extLst>
          </p:cNvPr>
          <p:cNvSpPr txBox="1"/>
          <p:nvPr/>
        </p:nvSpPr>
        <p:spPr>
          <a:xfrm>
            <a:off x="4572000" y="2927010"/>
            <a:ext cx="4764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000" dirty="0"/>
              <a:t>4 726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88F85C8E-86AF-E344-B608-B1353515DF4B}"/>
              </a:ext>
            </a:extLst>
          </p:cNvPr>
          <p:cNvSpPr txBox="1"/>
          <p:nvPr/>
        </p:nvSpPr>
        <p:spPr>
          <a:xfrm>
            <a:off x="6931982" y="2922506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1000" dirty="0"/>
              <a:t>493</a:t>
            </a:r>
            <a:endParaRPr lang="ru-RU" sz="10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92FA4FE0-76BD-7F41-9AF3-6052A5547FCC}"/>
              </a:ext>
            </a:extLst>
          </p:cNvPr>
          <p:cNvSpPr txBox="1"/>
          <p:nvPr/>
        </p:nvSpPr>
        <p:spPr>
          <a:xfrm>
            <a:off x="6594871" y="2922229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000" dirty="0"/>
              <a:t>4</a:t>
            </a:r>
            <a:r>
              <a:rPr lang="en-US" sz="1000" dirty="0"/>
              <a:t>56</a:t>
            </a:r>
            <a:endParaRPr lang="ru-RU" sz="1000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719502B5-0E33-3A46-8EAA-1311BADE2B61}"/>
              </a:ext>
            </a:extLst>
          </p:cNvPr>
          <p:cNvSpPr txBox="1"/>
          <p:nvPr/>
        </p:nvSpPr>
        <p:spPr>
          <a:xfrm>
            <a:off x="5957671" y="2930195"/>
            <a:ext cx="4764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000" dirty="0"/>
              <a:t>1 82</a:t>
            </a:r>
            <a:r>
              <a:rPr lang="en-US" sz="1000" dirty="0"/>
              <a:t>8</a:t>
            </a:r>
            <a:endParaRPr lang="ru-RU" sz="1000" dirty="0"/>
          </a:p>
        </p:txBody>
      </p: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xmlns="" id="{F994D222-B17D-794B-BD04-296A052A9221}"/>
              </a:ext>
            </a:extLst>
          </p:cNvPr>
          <p:cNvCxnSpPr/>
          <p:nvPr/>
        </p:nvCxnSpPr>
        <p:spPr>
          <a:xfrm>
            <a:off x="4042377" y="2927011"/>
            <a:ext cx="168832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35E31639-B3E9-4A4A-9FD0-7BACE60FB61E}"/>
              </a:ext>
            </a:extLst>
          </p:cNvPr>
          <p:cNvSpPr txBox="1"/>
          <p:nvPr/>
        </p:nvSpPr>
        <p:spPr>
          <a:xfrm>
            <a:off x="4542051" y="3632605"/>
            <a:ext cx="4764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000" dirty="0"/>
              <a:t>4</a:t>
            </a:r>
            <a:r>
              <a:rPr lang="en-US" sz="1000" dirty="0"/>
              <a:t> </a:t>
            </a:r>
            <a:r>
              <a:rPr lang="ru-RU" sz="1000" dirty="0"/>
              <a:t>541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0591DC31-A1A9-7E46-A9BC-F603AE11E7F5}"/>
              </a:ext>
            </a:extLst>
          </p:cNvPr>
          <p:cNvSpPr txBox="1"/>
          <p:nvPr/>
        </p:nvSpPr>
        <p:spPr>
          <a:xfrm>
            <a:off x="6816335" y="3643530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000" dirty="0"/>
              <a:t>549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7D2CB101-9171-EB48-94DC-D4D9E6A4F3E8}"/>
              </a:ext>
            </a:extLst>
          </p:cNvPr>
          <p:cNvSpPr txBox="1"/>
          <p:nvPr/>
        </p:nvSpPr>
        <p:spPr>
          <a:xfrm>
            <a:off x="6472072" y="3651496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000" dirty="0"/>
              <a:t>431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DB7763ED-9DB3-5E4C-BB9C-6F437195E21E}"/>
              </a:ext>
            </a:extLst>
          </p:cNvPr>
          <p:cNvSpPr txBox="1"/>
          <p:nvPr/>
        </p:nvSpPr>
        <p:spPr>
          <a:xfrm>
            <a:off x="5885460" y="3647626"/>
            <a:ext cx="4764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000" dirty="0"/>
              <a:t>1 821</a:t>
            </a:r>
          </a:p>
        </p:txBody>
      </p: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xmlns="" id="{B0E9E41F-1466-F54C-B353-045349801312}"/>
              </a:ext>
            </a:extLst>
          </p:cNvPr>
          <p:cNvCxnSpPr/>
          <p:nvPr/>
        </p:nvCxnSpPr>
        <p:spPr>
          <a:xfrm>
            <a:off x="4047321" y="3627124"/>
            <a:ext cx="160902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72ED0F51-E4F4-9F4B-973C-4DB8DFC8BFCC}"/>
              </a:ext>
            </a:extLst>
          </p:cNvPr>
          <p:cNvSpPr txBox="1"/>
          <p:nvPr/>
        </p:nvSpPr>
        <p:spPr>
          <a:xfrm>
            <a:off x="4489943" y="4331589"/>
            <a:ext cx="4764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000" dirty="0"/>
              <a:t>4</a:t>
            </a:r>
            <a:r>
              <a:rPr lang="en-US" sz="1000" dirty="0"/>
              <a:t> </a:t>
            </a:r>
            <a:r>
              <a:rPr lang="ru-RU" sz="1000" dirty="0"/>
              <a:t>360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E64AD66F-D4E5-C545-A622-752F8B516347}"/>
              </a:ext>
            </a:extLst>
          </p:cNvPr>
          <p:cNvSpPr txBox="1"/>
          <p:nvPr/>
        </p:nvSpPr>
        <p:spPr>
          <a:xfrm>
            <a:off x="6919566" y="4347521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000" dirty="0"/>
              <a:t>336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9FB69D82-42E8-4B42-98E5-36DA9B4E3CB1}"/>
              </a:ext>
            </a:extLst>
          </p:cNvPr>
          <p:cNvSpPr txBox="1"/>
          <p:nvPr/>
        </p:nvSpPr>
        <p:spPr>
          <a:xfrm>
            <a:off x="6501181" y="4331889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000" dirty="0"/>
              <a:t>856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9761FE90-7D34-D74D-9CD8-547CBD03A522}"/>
              </a:ext>
            </a:extLst>
          </p:cNvPr>
          <p:cNvSpPr txBox="1"/>
          <p:nvPr/>
        </p:nvSpPr>
        <p:spPr>
          <a:xfrm>
            <a:off x="5808882" y="4332039"/>
            <a:ext cx="4764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z="1000" dirty="0"/>
              <a:t>1</a:t>
            </a:r>
            <a:r>
              <a:rPr lang="en-US" sz="1000" dirty="0"/>
              <a:t> </a:t>
            </a:r>
            <a:r>
              <a:rPr lang="ru-RU" sz="1000" dirty="0"/>
              <a:t>740</a:t>
            </a:r>
          </a:p>
        </p:txBody>
      </p:sp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xmlns="" id="{876B5FF8-6EDA-F946-82CF-CDA16FA03AB7}"/>
              </a:ext>
            </a:extLst>
          </p:cNvPr>
          <p:cNvCxnSpPr/>
          <p:nvPr/>
        </p:nvCxnSpPr>
        <p:spPr>
          <a:xfrm>
            <a:off x="4036120" y="4315095"/>
            <a:ext cx="1540913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xmlns="" id="{8928EE49-F3AE-BD4A-AE58-F27229AB46C7}"/>
              </a:ext>
            </a:extLst>
          </p:cNvPr>
          <p:cNvCxnSpPr/>
          <p:nvPr/>
        </p:nvCxnSpPr>
        <p:spPr>
          <a:xfrm>
            <a:off x="5753203" y="4315095"/>
            <a:ext cx="63851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xmlns="" id="{053409D0-388C-274D-8456-3B4C63FFA330}"/>
              </a:ext>
            </a:extLst>
          </p:cNvPr>
          <p:cNvCxnSpPr>
            <a:cxnSpLocks/>
          </p:cNvCxnSpPr>
          <p:nvPr/>
        </p:nvCxnSpPr>
        <p:spPr>
          <a:xfrm>
            <a:off x="7022499" y="4315095"/>
            <a:ext cx="175672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xmlns="" id="{C6497E37-B195-E84F-8058-60DC7838A359}"/>
              </a:ext>
            </a:extLst>
          </p:cNvPr>
          <p:cNvGrpSpPr/>
          <p:nvPr/>
        </p:nvGrpSpPr>
        <p:grpSpPr>
          <a:xfrm>
            <a:off x="4046487" y="1088094"/>
            <a:ext cx="1906476" cy="360000"/>
            <a:chOff x="4900947" y="2016065"/>
            <a:chExt cx="1906476" cy="360000"/>
          </a:xfrm>
          <a:solidFill>
            <a:schemeClr val="accent1">
              <a:lumMod val="75000"/>
            </a:schemeClr>
          </a:solidFill>
        </p:grpSpPr>
        <p:sp>
          <p:nvSpPr>
            <p:cNvPr id="99" name="Прямоугольник 98">
              <a:extLst>
                <a:ext uri="{FF2B5EF4-FFF2-40B4-BE49-F238E27FC236}">
                  <a16:creationId xmlns:a16="http://schemas.microsoft.com/office/drawing/2014/main" xmlns="" id="{813DF85C-D833-EB4A-9D5E-6853D0E2EA46}"/>
                </a:ext>
              </a:extLst>
            </p:cNvPr>
            <p:cNvSpPr/>
            <p:nvPr/>
          </p:nvSpPr>
          <p:spPr>
            <a:xfrm>
              <a:off x="49009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0" name="Прямоугольник 99">
              <a:extLst>
                <a:ext uri="{FF2B5EF4-FFF2-40B4-BE49-F238E27FC236}">
                  <a16:creationId xmlns:a16="http://schemas.microsoft.com/office/drawing/2014/main" xmlns="" id="{230E0611-8260-7F40-8956-B9373745F594}"/>
                </a:ext>
              </a:extLst>
            </p:cNvPr>
            <p:cNvSpPr/>
            <p:nvPr/>
          </p:nvSpPr>
          <p:spPr>
            <a:xfrm>
              <a:off x="49771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xmlns="" id="{BA444C65-FA90-A146-B829-C295024918BB}"/>
                </a:ext>
              </a:extLst>
            </p:cNvPr>
            <p:cNvSpPr/>
            <p:nvPr/>
          </p:nvSpPr>
          <p:spPr>
            <a:xfrm>
              <a:off x="50533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2" name="Прямоугольник 101">
              <a:extLst>
                <a:ext uri="{FF2B5EF4-FFF2-40B4-BE49-F238E27FC236}">
                  <a16:creationId xmlns:a16="http://schemas.microsoft.com/office/drawing/2014/main" xmlns="" id="{7AD8203B-B297-9545-BDEA-44850A0C8171}"/>
                </a:ext>
              </a:extLst>
            </p:cNvPr>
            <p:cNvSpPr/>
            <p:nvPr/>
          </p:nvSpPr>
          <p:spPr>
            <a:xfrm>
              <a:off x="51295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3" name="Прямоугольник 102">
              <a:extLst>
                <a:ext uri="{FF2B5EF4-FFF2-40B4-BE49-F238E27FC236}">
                  <a16:creationId xmlns:a16="http://schemas.microsoft.com/office/drawing/2014/main" xmlns="" id="{22F1007A-BE2C-6142-9B38-A6BCEB6E814B}"/>
                </a:ext>
              </a:extLst>
            </p:cNvPr>
            <p:cNvSpPr/>
            <p:nvPr/>
          </p:nvSpPr>
          <p:spPr>
            <a:xfrm>
              <a:off x="52057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xmlns="" id="{846A18A7-295D-F744-B354-863351DF03BD}"/>
                </a:ext>
              </a:extLst>
            </p:cNvPr>
            <p:cNvSpPr/>
            <p:nvPr/>
          </p:nvSpPr>
          <p:spPr>
            <a:xfrm>
              <a:off x="52819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5" name="Прямоугольник 104">
              <a:extLst>
                <a:ext uri="{FF2B5EF4-FFF2-40B4-BE49-F238E27FC236}">
                  <a16:creationId xmlns:a16="http://schemas.microsoft.com/office/drawing/2014/main" xmlns="" id="{C1944A65-66F4-9347-B5B6-2F3872724A59}"/>
                </a:ext>
              </a:extLst>
            </p:cNvPr>
            <p:cNvSpPr/>
            <p:nvPr/>
          </p:nvSpPr>
          <p:spPr>
            <a:xfrm>
              <a:off x="53581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6" name="Прямоугольник 105">
              <a:extLst>
                <a:ext uri="{FF2B5EF4-FFF2-40B4-BE49-F238E27FC236}">
                  <a16:creationId xmlns:a16="http://schemas.microsoft.com/office/drawing/2014/main" xmlns="" id="{FDA3E28B-BD0D-9448-A2E1-AB19DD74260A}"/>
                </a:ext>
              </a:extLst>
            </p:cNvPr>
            <p:cNvSpPr/>
            <p:nvPr/>
          </p:nvSpPr>
          <p:spPr>
            <a:xfrm>
              <a:off x="54343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7" name="Прямоугольник 106">
              <a:extLst>
                <a:ext uri="{FF2B5EF4-FFF2-40B4-BE49-F238E27FC236}">
                  <a16:creationId xmlns:a16="http://schemas.microsoft.com/office/drawing/2014/main" xmlns="" id="{6C3768FE-3FFF-7844-8D62-66B4D353F02B}"/>
                </a:ext>
              </a:extLst>
            </p:cNvPr>
            <p:cNvSpPr/>
            <p:nvPr/>
          </p:nvSpPr>
          <p:spPr>
            <a:xfrm>
              <a:off x="55105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xmlns="" id="{2B8F4150-7DB3-6746-9C33-5943D29D8B1E}"/>
                </a:ext>
              </a:extLst>
            </p:cNvPr>
            <p:cNvSpPr/>
            <p:nvPr/>
          </p:nvSpPr>
          <p:spPr>
            <a:xfrm>
              <a:off x="55867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9" name="Прямоугольник 108">
              <a:extLst>
                <a:ext uri="{FF2B5EF4-FFF2-40B4-BE49-F238E27FC236}">
                  <a16:creationId xmlns:a16="http://schemas.microsoft.com/office/drawing/2014/main" xmlns="" id="{189FB86D-4705-8E49-BEE6-82989D4903B0}"/>
                </a:ext>
              </a:extLst>
            </p:cNvPr>
            <p:cNvSpPr/>
            <p:nvPr/>
          </p:nvSpPr>
          <p:spPr>
            <a:xfrm>
              <a:off x="56629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0" name="Прямоугольник 109">
              <a:extLst>
                <a:ext uri="{FF2B5EF4-FFF2-40B4-BE49-F238E27FC236}">
                  <a16:creationId xmlns:a16="http://schemas.microsoft.com/office/drawing/2014/main" xmlns="" id="{57459AC9-93F1-774B-856C-A811738E06C1}"/>
                </a:ext>
              </a:extLst>
            </p:cNvPr>
            <p:cNvSpPr/>
            <p:nvPr/>
          </p:nvSpPr>
          <p:spPr>
            <a:xfrm>
              <a:off x="57391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xmlns="" id="{BEF23D5F-B949-3A40-A6D0-E8BD81608367}"/>
                </a:ext>
              </a:extLst>
            </p:cNvPr>
            <p:cNvSpPr/>
            <p:nvPr/>
          </p:nvSpPr>
          <p:spPr>
            <a:xfrm>
              <a:off x="58153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2" name="Прямоугольник 111">
              <a:extLst>
                <a:ext uri="{FF2B5EF4-FFF2-40B4-BE49-F238E27FC236}">
                  <a16:creationId xmlns:a16="http://schemas.microsoft.com/office/drawing/2014/main" xmlns="" id="{F2D96496-405D-A044-8FE4-CD9DEF1A0CFC}"/>
                </a:ext>
              </a:extLst>
            </p:cNvPr>
            <p:cNvSpPr/>
            <p:nvPr/>
          </p:nvSpPr>
          <p:spPr>
            <a:xfrm>
              <a:off x="5884630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3" name="Прямоугольник 112">
              <a:extLst>
                <a:ext uri="{FF2B5EF4-FFF2-40B4-BE49-F238E27FC236}">
                  <a16:creationId xmlns:a16="http://schemas.microsoft.com/office/drawing/2014/main" xmlns="" id="{DEBA617F-EA7A-6E4B-ACA3-9F91FE2EA556}"/>
                </a:ext>
              </a:extLst>
            </p:cNvPr>
            <p:cNvSpPr/>
            <p:nvPr/>
          </p:nvSpPr>
          <p:spPr>
            <a:xfrm>
              <a:off x="5959842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xmlns="" id="{4F6C9381-94BD-E843-BF8A-77C549045F1E}"/>
                </a:ext>
              </a:extLst>
            </p:cNvPr>
            <p:cNvSpPr/>
            <p:nvPr/>
          </p:nvSpPr>
          <p:spPr>
            <a:xfrm>
              <a:off x="6027783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5" name="Прямоугольник 114">
              <a:extLst>
                <a:ext uri="{FF2B5EF4-FFF2-40B4-BE49-F238E27FC236}">
                  <a16:creationId xmlns:a16="http://schemas.microsoft.com/office/drawing/2014/main" xmlns="" id="{4004A8DA-C40C-A34E-A5E4-5B5D5FBECF4F}"/>
                </a:ext>
              </a:extLst>
            </p:cNvPr>
            <p:cNvSpPr/>
            <p:nvPr/>
          </p:nvSpPr>
          <p:spPr>
            <a:xfrm>
              <a:off x="61021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6" name="Прямоугольник 115">
              <a:extLst>
                <a:ext uri="{FF2B5EF4-FFF2-40B4-BE49-F238E27FC236}">
                  <a16:creationId xmlns:a16="http://schemas.microsoft.com/office/drawing/2014/main" xmlns="" id="{F74CCABA-E43A-F047-8D38-D782ABA71C9A}"/>
                </a:ext>
              </a:extLst>
            </p:cNvPr>
            <p:cNvSpPr/>
            <p:nvPr/>
          </p:nvSpPr>
          <p:spPr>
            <a:xfrm>
              <a:off x="6176511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7" name="Прямоугольник 116">
              <a:extLst>
                <a:ext uri="{FF2B5EF4-FFF2-40B4-BE49-F238E27FC236}">
                  <a16:creationId xmlns:a16="http://schemas.microsoft.com/office/drawing/2014/main" xmlns="" id="{3A5C48FB-8F32-774F-8AC6-9A89A0B377E3}"/>
                </a:ext>
              </a:extLst>
            </p:cNvPr>
            <p:cNvSpPr/>
            <p:nvPr/>
          </p:nvSpPr>
          <p:spPr>
            <a:xfrm>
              <a:off x="6250875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8" name="Прямоугольник 117">
              <a:extLst>
                <a:ext uri="{FF2B5EF4-FFF2-40B4-BE49-F238E27FC236}">
                  <a16:creationId xmlns:a16="http://schemas.microsoft.com/office/drawing/2014/main" xmlns="" id="{F4316BED-7577-0B48-855B-011F85DF7A2D}"/>
                </a:ext>
              </a:extLst>
            </p:cNvPr>
            <p:cNvSpPr/>
            <p:nvPr/>
          </p:nvSpPr>
          <p:spPr>
            <a:xfrm>
              <a:off x="6325239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9" name="Прямоугольник 118">
              <a:extLst>
                <a:ext uri="{FF2B5EF4-FFF2-40B4-BE49-F238E27FC236}">
                  <a16:creationId xmlns:a16="http://schemas.microsoft.com/office/drawing/2014/main" xmlns="" id="{D0E95575-32EB-9F4C-AB8D-F6D8CF665A84}"/>
                </a:ext>
              </a:extLst>
            </p:cNvPr>
            <p:cNvSpPr/>
            <p:nvPr/>
          </p:nvSpPr>
          <p:spPr>
            <a:xfrm>
              <a:off x="6399603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xmlns="" id="{ADD5149D-51F4-AC4C-8FCC-AC373A076E02}"/>
                </a:ext>
              </a:extLst>
            </p:cNvPr>
            <p:cNvSpPr/>
            <p:nvPr/>
          </p:nvSpPr>
          <p:spPr>
            <a:xfrm>
              <a:off x="647396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1" name="Прямоугольник 120">
              <a:extLst>
                <a:ext uri="{FF2B5EF4-FFF2-40B4-BE49-F238E27FC236}">
                  <a16:creationId xmlns:a16="http://schemas.microsoft.com/office/drawing/2014/main" xmlns="" id="{B1BFBD91-992E-9A4F-B81F-D0F26ACE9EAA}"/>
                </a:ext>
              </a:extLst>
            </p:cNvPr>
            <p:cNvSpPr/>
            <p:nvPr/>
          </p:nvSpPr>
          <p:spPr>
            <a:xfrm>
              <a:off x="6548331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2" name="Прямоугольник 121">
              <a:extLst>
                <a:ext uri="{FF2B5EF4-FFF2-40B4-BE49-F238E27FC236}">
                  <a16:creationId xmlns:a16="http://schemas.microsoft.com/office/drawing/2014/main" xmlns="" id="{BBB520F8-4DC0-1348-955B-23912AF198D4}"/>
                </a:ext>
              </a:extLst>
            </p:cNvPr>
            <p:cNvSpPr/>
            <p:nvPr/>
          </p:nvSpPr>
          <p:spPr>
            <a:xfrm>
              <a:off x="6622695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3" name="Прямоугольник 122">
              <a:extLst>
                <a:ext uri="{FF2B5EF4-FFF2-40B4-BE49-F238E27FC236}">
                  <a16:creationId xmlns:a16="http://schemas.microsoft.com/office/drawing/2014/main" xmlns="" id="{28D46AA1-4E3D-C544-9FC8-1EF6A4B7B48F}"/>
                </a:ext>
              </a:extLst>
            </p:cNvPr>
            <p:cNvSpPr/>
            <p:nvPr/>
          </p:nvSpPr>
          <p:spPr>
            <a:xfrm>
              <a:off x="6697059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4" name="Прямоугольник 123">
              <a:extLst>
                <a:ext uri="{FF2B5EF4-FFF2-40B4-BE49-F238E27FC236}">
                  <a16:creationId xmlns:a16="http://schemas.microsoft.com/office/drawing/2014/main" xmlns="" id="{D1DD6E6B-6303-F040-B9BF-5DC243178EED}"/>
                </a:ext>
              </a:extLst>
            </p:cNvPr>
            <p:cNvSpPr/>
            <p:nvPr/>
          </p:nvSpPr>
          <p:spPr>
            <a:xfrm>
              <a:off x="6771423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xmlns="" id="{DECACE6A-43E7-324F-9A07-34836D9445E7}"/>
              </a:ext>
            </a:extLst>
          </p:cNvPr>
          <p:cNvGrpSpPr/>
          <p:nvPr/>
        </p:nvGrpSpPr>
        <p:grpSpPr>
          <a:xfrm>
            <a:off x="6112324" y="1093916"/>
            <a:ext cx="721800" cy="361224"/>
            <a:chOff x="4900947" y="2020961"/>
            <a:chExt cx="721800" cy="361224"/>
          </a:xfrm>
        </p:grpSpPr>
        <p:sp>
          <p:nvSpPr>
            <p:cNvPr id="126" name="Прямоугольник 125">
              <a:extLst>
                <a:ext uri="{FF2B5EF4-FFF2-40B4-BE49-F238E27FC236}">
                  <a16:creationId xmlns:a16="http://schemas.microsoft.com/office/drawing/2014/main" xmlns="" id="{D956AC14-91DF-3246-BB29-153AAB3A2AD8}"/>
                </a:ext>
              </a:extLst>
            </p:cNvPr>
            <p:cNvSpPr/>
            <p:nvPr/>
          </p:nvSpPr>
          <p:spPr>
            <a:xfrm>
              <a:off x="4900947" y="2020961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7" name="Прямоугольник 126">
              <a:extLst>
                <a:ext uri="{FF2B5EF4-FFF2-40B4-BE49-F238E27FC236}">
                  <a16:creationId xmlns:a16="http://schemas.microsoft.com/office/drawing/2014/main" xmlns="" id="{00F6020B-BD0C-1A43-A223-35329BCF19AD}"/>
                </a:ext>
              </a:extLst>
            </p:cNvPr>
            <p:cNvSpPr/>
            <p:nvPr/>
          </p:nvSpPr>
          <p:spPr>
            <a:xfrm>
              <a:off x="4977147" y="2021097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8" name="Прямоугольник 127">
              <a:extLst>
                <a:ext uri="{FF2B5EF4-FFF2-40B4-BE49-F238E27FC236}">
                  <a16:creationId xmlns:a16="http://schemas.microsoft.com/office/drawing/2014/main" xmlns="" id="{AB39E189-0663-E44B-9689-C01F3202937A}"/>
                </a:ext>
              </a:extLst>
            </p:cNvPr>
            <p:cNvSpPr/>
            <p:nvPr/>
          </p:nvSpPr>
          <p:spPr>
            <a:xfrm>
              <a:off x="5053347" y="2021233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9" name="Прямоугольник 128">
              <a:extLst>
                <a:ext uri="{FF2B5EF4-FFF2-40B4-BE49-F238E27FC236}">
                  <a16:creationId xmlns:a16="http://schemas.microsoft.com/office/drawing/2014/main" xmlns="" id="{E748E48F-FC17-4240-A6DB-4B2740D5D303}"/>
                </a:ext>
              </a:extLst>
            </p:cNvPr>
            <p:cNvSpPr/>
            <p:nvPr/>
          </p:nvSpPr>
          <p:spPr>
            <a:xfrm>
              <a:off x="5129547" y="2021369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0" name="Прямоугольник 129">
              <a:extLst>
                <a:ext uri="{FF2B5EF4-FFF2-40B4-BE49-F238E27FC236}">
                  <a16:creationId xmlns:a16="http://schemas.microsoft.com/office/drawing/2014/main" xmlns="" id="{E7320D27-8DA2-2F43-BC0A-0EC469EE5D65}"/>
                </a:ext>
              </a:extLst>
            </p:cNvPr>
            <p:cNvSpPr/>
            <p:nvPr/>
          </p:nvSpPr>
          <p:spPr>
            <a:xfrm>
              <a:off x="5205747" y="2021505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1" name="Прямоугольник 130">
              <a:extLst>
                <a:ext uri="{FF2B5EF4-FFF2-40B4-BE49-F238E27FC236}">
                  <a16:creationId xmlns:a16="http://schemas.microsoft.com/office/drawing/2014/main" xmlns="" id="{E3FAF921-51F2-1F46-A956-5E746595ACFF}"/>
                </a:ext>
              </a:extLst>
            </p:cNvPr>
            <p:cNvSpPr/>
            <p:nvPr/>
          </p:nvSpPr>
          <p:spPr>
            <a:xfrm>
              <a:off x="5281947" y="2021641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2" name="Прямоугольник 131">
              <a:extLst>
                <a:ext uri="{FF2B5EF4-FFF2-40B4-BE49-F238E27FC236}">
                  <a16:creationId xmlns:a16="http://schemas.microsoft.com/office/drawing/2014/main" xmlns="" id="{A8006EE0-8153-6344-908C-03F497CA305D}"/>
                </a:ext>
              </a:extLst>
            </p:cNvPr>
            <p:cNvSpPr/>
            <p:nvPr/>
          </p:nvSpPr>
          <p:spPr>
            <a:xfrm>
              <a:off x="5358147" y="2021777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3" name="Прямоугольник 132">
              <a:extLst>
                <a:ext uri="{FF2B5EF4-FFF2-40B4-BE49-F238E27FC236}">
                  <a16:creationId xmlns:a16="http://schemas.microsoft.com/office/drawing/2014/main" xmlns="" id="{8A1ADEEC-5EAA-3240-B884-F5BF20E5BC4A}"/>
                </a:ext>
              </a:extLst>
            </p:cNvPr>
            <p:cNvSpPr/>
            <p:nvPr/>
          </p:nvSpPr>
          <p:spPr>
            <a:xfrm>
              <a:off x="5434347" y="2021913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4" name="Прямоугольник 133">
              <a:extLst>
                <a:ext uri="{FF2B5EF4-FFF2-40B4-BE49-F238E27FC236}">
                  <a16:creationId xmlns:a16="http://schemas.microsoft.com/office/drawing/2014/main" xmlns="" id="{09693858-2FBC-764F-A532-7C12CD4C7A42}"/>
                </a:ext>
              </a:extLst>
            </p:cNvPr>
            <p:cNvSpPr/>
            <p:nvPr/>
          </p:nvSpPr>
          <p:spPr>
            <a:xfrm>
              <a:off x="5510547" y="2022049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5" name="Прямоугольник 134">
              <a:extLst>
                <a:ext uri="{FF2B5EF4-FFF2-40B4-BE49-F238E27FC236}">
                  <a16:creationId xmlns:a16="http://schemas.microsoft.com/office/drawing/2014/main" xmlns="" id="{A7A46B86-35E9-7A4A-8803-B6475B315F36}"/>
                </a:ext>
              </a:extLst>
            </p:cNvPr>
            <p:cNvSpPr/>
            <p:nvPr/>
          </p:nvSpPr>
          <p:spPr>
            <a:xfrm>
              <a:off x="5586747" y="2022185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xmlns="" id="{7577E567-BE41-1D4D-9A01-5A58FEC14AEC}"/>
              </a:ext>
            </a:extLst>
          </p:cNvPr>
          <p:cNvGrpSpPr/>
          <p:nvPr/>
        </p:nvGrpSpPr>
        <p:grpSpPr>
          <a:xfrm>
            <a:off x="7006014" y="1091898"/>
            <a:ext cx="112200" cy="360136"/>
            <a:chOff x="4900947" y="2020961"/>
            <a:chExt cx="112200" cy="360136"/>
          </a:xfrm>
        </p:grpSpPr>
        <p:sp>
          <p:nvSpPr>
            <p:cNvPr id="137" name="Прямоугольник 136">
              <a:extLst>
                <a:ext uri="{FF2B5EF4-FFF2-40B4-BE49-F238E27FC236}">
                  <a16:creationId xmlns:a16="http://schemas.microsoft.com/office/drawing/2014/main" xmlns="" id="{AA868DD4-8655-F74B-A868-C04D3FDEA3CD}"/>
                </a:ext>
              </a:extLst>
            </p:cNvPr>
            <p:cNvSpPr/>
            <p:nvPr/>
          </p:nvSpPr>
          <p:spPr>
            <a:xfrm>
              <a:off x="4900947" y="2020961"/>
              <a:ext cx="36000" cy="360000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8" name="Прямоугольник 137">
              <a:extLst>
                <a:ext uri="{FF2B5EF4-FFF2-40B4-BE49-F238E27FC236}">
                  <a16:creationId xmlns:a16="http://schemas.microsoft.com/office/drawing/2014/main" xmlns="" id="{2316E9CC-72FD-ED43-9370-F10FFAA689A2}"/>
                </a:ext>
              </a:extLst>
            </p:cNvPr>
            <p:cNvSpPr/>
            <p:nvPr/>
          </p:nvSpPr>
          <p:spPr>
            <a:xfrm>
              <a:off x="4977147" y="2021097"/>
              <a:ext cx="36000" cy="360000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xmlns="" id="{01F61E76-1C96-094E-81AB-7B937D191179}"/>
              </a:ext>
            </a:extLst>
          </p:cNvPr>
          <p:cNvGrpSpPr/>
          <p:nvPr/>
        </p:nvGrpSpPr>
        <p:grpSpPr>
          <a:xfrm>
            <a:off x="7328116" y="1087588"/>
            <a:ext cx="192998" cy="360000"/>
            <a:chOff x="4900947" y="2017811"/>
            <a:chExt cx="192998" cy="360000"/>
          </a:xfrm>
        </p:grpSpPr>
        <p:sp>
          <p:nvSpPr>
            <p:cNvPr id="140" name="Прямоугольник 139">
              <a:extLst>
                <a:ext uri="{FF2B5EF4-FFF2-40B4-BE49-F238E27FC236}">
                  <a16:creationId xmlns:a16="http://schemas.microsoft.com/office/drawing/2014/main" xmlns="" id="{582974B9-DC62-F948-A3E6-E944A5D7F7B3}"/>
                </a:ext>
              </a:extLst>
            </p:cNvPr>
            <p:cNvSpPr/>
            <p:nvPr/>
          </p:nvSpPr>
          <p:spPr>
            <a:xfrm>
              <a:off x="4900947" y="2017811"/>
              <a:ext cx="36000" cy="360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1" name="Прямоугольник 140">
              <a:extLst>
                <a:ext uri="{FF2B5EF4-FFF2-40B4-BE49-F238E27FC236}">
                  <a16:creationId xmlns:a16="http://schemas.microsoft.com/office/drawing/2014/main" xmlns="" id="{41BD3503-AAF8-1443-9225-AD412FD5FA9E}"/>
                </a:ext>
              </a:extLst>
            </p:cNvPr>
            <p:cNvSpPr/>
            <p:nvPr/>
          </p:nvSpPr>
          <p:spPr>
            <a:xfrm>
              <a:off x="4977147" y="2017811"/>
              <a:ext cx="36000" cy="360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2" name="Прямоугольник 141">
              <a:extLst>
                <a:ext uri="{FF2B5EF4-FFF2-40B4-BE49-F238E27FC236}">
                  <a16:creationId xmlns:a16="http://schemas.microsoft.com/office/drawing/2014/main" xmlns="" id="{6364DE11-5253-5640-B8C9-1E6B3562596C}"/>
                </a:ext>
              </a:extLst>
            </p:cNvPr>
            <p:cNvSpPr/>
            <p:nvPr/>
          </p:nvSpPr>
          <p:spPr>
            <a:xfrm>
              <a:off x="5057945" y="2017811"/>
              <a:ext cx="36000" cy="360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xmlns="" id="{4CDDE1A5-22A2-E049-A5D7-0499868E3D2D}"/>
              </a:ext>
            </a:extLst>
          </p:cNvPr>
          <p:cNvGrpSpPr/>
          <p:nvPr/>
        </p:nvGrpSpPr>
        <p:grpSpPr>
          <a:xfrm>
            <a:off x="4043649" y="1780795"/>
            <a:ext cx="1832112" cy="360000"/>
            <a:chOff x="4900947" y="2016065"/>
            <a:chExt cx="1832112" cy="360000"/>
          </a:xfrm>
          <a:solidFill>
            <a:schemeClr val="accent1">
              <a:lumMod val="75000"/>
            </a:schemeClr>
          </a:solidFill>
        </p:grpSpPr>
        <p:sp>
          <p:nvSpPr>
            <p:cNvPr id="144" name="Прямоугольник 143">
              <a:extLst>
                <a:ext uri="{FF2B5EF4-FFF2-40B4-BE49-F238E27FC236}">
                  <a16:creationId xmlns:a16="http://schemas.microsoft.com/office/drawing/2014/main" xmlns="" id="{879392CB-ED00-E248-B99C-A09C1252085D}"/>
                </a:ext>
              </a:extLst>
            </p:cNvPr>
            <p:cNvSpPr/>
            <p:nvPr/>
          </p:nvSpPr>
          <p:spPr>
            <a:xfrm>
              <a:off x="49009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5" name="Прямоугольник 144">
              <a:extLst>
                <a:ext uri="{FF2B5EF4-FFF2-40B4-BE49-F238E27FC236}">
                  <a16:creationId xmlns:a16="http://schemas.microsoft.com/office/drawing/2014/main" xmlns="" id="{48467AEA-C9C1-4048-9C29-71B6303351DF}"/>
                </a:ext>
              </a:extLst>
            </p:cNvPr>
            <p:cNvSpPr/>
            <p:nvPr/>
          </p:nvSpPr>
          <p:spPr>
            <a:xfrm>
              <a:off x="49771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6" name="Прямоугольник 145">
              <a:extLst>
                <a:ext uri="{FF2B5EF4-FFF2-40B4-BE49-F238E27FC236}">
                  <a16:creationId xmlns:a16="http://schemas.microsoft.com/office/drawing/2014/main" xmlns="" id="{037B343C-BE61-A841-9FB2-B6D1AAC257B1}"/>
                </a:ext>
              </a:extLst>
            </p:cNvPr>
            <p:cNvSpPr/>
            <p:nvPr/>
          </p:nvSpPr>
          <p:spPr>
            <a:xfrm>
              <a:off x="50533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7" name="Прямоугольник 146">
              <a:extLst>
                <a:ext uri="{FF2B5EF4-FFF2-40B4-BE49-F238E27FC236}">
                  <a16:creationId xmlns:a16="http://schemas.microsoft.com/office/drawing/2014/main" xmlns="" id="{76893289-6F67-3447-AFA4-FA54288B899F}"/>
                </a:ext>
              </a:extLst>
            </p:cNvPr>
            <p:cNvSpPr/>
            <p:nvPr/>
          </p:nvSpPr>
          <p:spPr>
            <a:xfrm>
              <a:off x="51295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8" name="Прямоугольник 147">
              <a:extLst>
                <a:ext uri="{FF2B5EF4-FFF2-40B4-BE49-F238E27FC236}">
                  <a16:creationId xmlns:a16="http://schemas.microsoft.com/office/drawing/2014/main" xmlns="" id="{10758929-9342-484F-AEB8-DEFCF720DF17}"/>
                </a:ext>
              </a:extLst>
            </p:cNvPr>
            <p:cNvSpPr/>
            <p:nvPr/>
          </p:nvSpPr>
          <p:spPr>
            <a:xfrm>
              <a:off x="52057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9" name="Прямоугольник 148">
              <a:extLst>
                <a:ext uri="{FF2B5EF4-FFF2-40B4-BE49-F238E27FC236}">
                  <a16:creationId xmlns:a16="http://schemas.microsoft.com/office/drawing/2014/main" xmlns="" id="{B8150CF6-3F56-9A41-A9C6-F932F870BCB8}"/>
                </a:ext>
              </a:extLst>
            </p:cNvPr>
            <p:cNvSpPr/>
            <p:nvPr/>
          </p:nvSpPr>
          <p:spPr>
            <a:xfrm>
              <a:off x="52819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0" name="Прямоугольник 149">
              <a:extLst>
                <a:ext uri="{FF2B5EF4-FFF2-40B4-BE49-F238E27FC236}">
                  <a16:creationId xmlns:a16="http://schemas.microsoft.com/office/drawing/2014/main" xmlns="" id="{1E7F28C3-730F-434A-B827-8E82AFE7E6AB}"/>
                </a:ext>
              </a:extLst>
            </p:cNvPr>
            <p:cNvSpPr/>
            <p:nvPr/>
          </p:nvSpPr>
          <p:spPr>
            <a:xfrm>
              <a:off x="53581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1" name="Прямоугольник 150">
              <a:extLst>
                <a:ext uri="{FF2B5EF4-FFF2-40B4-BE49-F238E27FC236}">
                  <a16:creationId xmlns:a16="http://schemas.microsoft.com/office/drawing/2014/main" xmlns="" id="{B3F853BB-705A-E94F-BF9C-DA5DC3F84C19}"/>
                </a:ext>
              </a:extLst>
            </p:cNvPr>
            <p:cNvSpPr/>
            <p:nvPr/>
          </p:nvSpPr>
          <p:spPr>
            <a:xfrm>
              <a:off x="54343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2" name="Прямоугольник 151">
              <a:extLst>
                <a:ext uri="{FF2B5EF4-FFF2-40B4-BE49-F238E27FC236}">
                  <a16:creationId xmlns:a16="http://schemas.microsoft.com/office/drawing/2014/main" xmlns="" id="{3BB9AE27-2ED6-344B-B7F1-EA5FFCD772AE}"/>
                </a:ext>
              </a:extLst>
            </p:cNvPr>
            <p:cNvSpPr/>
            <p:nvPr/>
          </p:nvSpPr>
          <p:spPr>
            <a:xfrm>
              <a:off x="55105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3" name="Прямоугольник 152">
              <a:extLst>
                <a:ext uri="{FF2B5EF4-FFF2-40B4-BE49-F238E27FC236}">
                  <a16:creationId xmlns:a16="http://schemas.microsoft.com/office/drawing/2014/main" xmlns="" id="{FC149041-74FC-3344-B3AD-CF94706CB50C}"/>
                </a:ext>
              </a:extLst>
            </p:cNvPr>
            <p:cNvSpPr/>
            <p:nvPr/>
          </p:nvSpPr>
          <p:spPr>
            <a:xfrm>
              <a:off x="55867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4" name="Прямоугольник 153">
              <a:extLst>
                <a:ext uri="{FF2B5EF4-FFF2-40B4-BE49-F238E27FC236}">
                  <a16:creationId xmlns:a16="http://schemas.microsoft.com/office/drawing/2014/main" xmlns="" id="{384D2375-6A71-A14B-86AA-E5355D71493C}"/>
                </a:ext>
              </a:extLst>
            </p:cNvPr>
            <p:cNvSpPr/>
            <p:nvPr/>
          </p:nvSpPr>
          <p:spPr>
            <a:xfrm>
              <a:off x="56629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5" name="Прямоугольник 154">
              <a:extLst>
                <a:ext uri="{FF2B5EF4-FFF2-40B4-BE49-F238E27FC236}">
                  <a16:creationId xmlns:a16="http://schemas.microsoft.com/office/drawing/2014/main" xmlns="" id="{EC10D93B-B4A4-A241-9484-7DDCA5CA9287}"/>
                </a:ext>
              </a:extLst>
            </p:cNvPr>
            <p:cNvSpPr/>
            <p:nvPr/>
          </p:nvSpPr>
          <p:spPr>
            <a:xfrm>
              <a:off x="57391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6" name="Прямоугольник 155">
              <a:extLst>
                <a:ext uri="{FF2B5EF4-FFF2-40B4-BE49-F238E27FC236}">
                  <a16:creationId xmlns:a16="http://schemas.microsoft.com/office/drawing/2014/main" xmlns="" id="{BCAB0D4B-D014-DC46-851B-BF7B4D3DC7FC}"/>
                </a:ext>
              </a:extLst>
            </p:cNvPr>
            <p:cNvSpPr/>
            <p:nvPr/>
          </p:nvSpPr>
          <p:spPr>
            <a:xfrm>
              <a:off x="58153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7" name="Прямоугольник 156">
              <a:extLst>
                <a:ext uri="{FF2B5EF4-FFF2-40B4-BE49-F238E27FC236}">
                  <a16:creationId xmlns:a16="http://schemas.microsoft.com/office/drawing/2014/main" xmlns="" id="{7490D8A2-52C7-E94A-8BCE-984DA5092241}"/>
                </a:ext>
              </a:extLst>
            </p:cNvPr>
            <p:cNvSpPr/>
            <p:nvPr/>
          </p:nvSpPr>
          <p:spPr>
            <a:xfrm>
              <a:off x="5884630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8" name="Прямоугольник 157">
              <a:extLst>
                <a:ext uri="{FF2B5EF4-FFF2-40B4-BE49-F238E27FC236}">
                  <a16:creationId xmlns:a16="http://schemas.microsoft.com/office/drawing/2014/main" xmlns="" id="{3A860DBB-6776-C14C-97F3-F2FCD8B3777C}"/>
                </a:ext>
              </a:extLst>
            </p:cNvPr>
            <p:cNvSpPr/>
            <p:nvPr/>
          </p:nvSpPr>
          <p:spPr>
            <a:xfrm>
              <a:off x="5959842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9" name="Прямоугольник 158">
              <a:extLst>
                <a:ext uri="{FF2B5EF4-FFF2-40B4-BE49-F238E27FC236}">
                  <a16:creationId xmlns:a16="http://schemas.microsoft.com/office/drawing/2014/main" xmlns="" id="{BC5A9AEF-7581-1E4B-86AA-D472E4B42722}"/>
                </a:ext>
              </a:extLst>
            </p:cNvPr>
            <p:cNvSpPr/>
            <p:nvPr/>
          </p:nvSpPr>
          <p:spPr>
            <a:xfrm>
              <a:off x="6027783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0" name="Прямоугольник 159">
              <a:extLst>
                <a:ext uri="{FF2B5EF4-FFF2-40B4-BE49-F238E27FC236}">
                  <a16:creationId xmlns:a16="http://schemas.microsoft.com/office/drawing/2014/main" xmlns="" id="{9C59DDBB-FDFD-FF44-861A-2BFF7C870801}"/>
                </a:ext>
              </a:extLst>
            </p:cNvPr>
            <p:cNvSpPr/>
            <p:nvPr/>
          </p:nvSpPr>
          <p:spPr>
            <a:xfrm>
              <a:off x="610214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1" name="Прямоугольник 160">
              <a:extLst>
                <a:ext uri="{FF2B5EF4-FFF2-40B4-BE49-F238E27FC236}">
                  <a16:creationId xmlns:a16="http://schemas.microsoft.com/office/drawing/2014/main" xmlns="" id="{F4D0076D-10B5-004C-8F69-CFAEA4EC81BC}"/>
                </a:ext>
              </a:extLst>
            </p:cNvPr>
            <p:cNvSpPr/>
            <p:nvPr/>
          </p:nvSpPr>
          <p:spPr>
            <a:xfrm>
              <a:off x="6176511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2" name="Прямоугольник 161">
              <a:extLst>
                <a:ext uri="{FF2B5EF4-FFF2-40B4-BE49-F238E27FC236}">
                  <a16:creationId xmlns:a16="http://schemas.microsoft.com/office/drawing/2014/main" xmlns="" id="{CD63253E-2064-604C-A020-A0547C98F976}"/>
                </a:ext>
              </a:extLst>
            </p:cNvPr>
            <p:cNvSpPr/>
            <p:nvPr/>
          </p:nvSpPr>
          <p:spPr>
            <a:xfrm>
              <a:off x="6250875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3" name="Прямоугольник 162">
              <a:extLst>
                <a:ext uri="{FF2B5EF4-FFF2-40B4-BE49-F238E27FC236}">
                  <a16:creationId xmlns:a16="http://schemas.microsoft.com/office/drawing/2014/main" xmlns="" id="{83E716C9-8184-B347-AA4B-DF9F29813BBB}"/>
                </a:ext>
              </a:extLst>
            </p:cNvPr>
            <p:cNvSpPr/>
            <p:nvPr/>
          </p:nvSpPr>
          <p:spPr>
            <a:xfrm>
              <a:off x="6325239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4" name="Прямоугольник 163">
              <a:extLst>
                <a:ext uri="{FF2B5EF4-FFF2-40B4-BE49-F238E27FC236}">
                  <a16:creationId xmlns:a16="http://schemas.microsoft.com/office/drawing/2014/main" xmlns="" id="{B5DD3709-E1AF-3F4B-B4C1-7254CC17F858}"/>
                </a:ext>
              </a:extLst>
            </p:cNvPr>
            <p:cNvSpPr/>
            <p:nvPr/>
          </p:nvSpPr>
          <p:spPr>
            <a:xfrm>
              <a:off x="6399603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5" name="Прямоугольник 164">
              <a:extLst>
                <a:ext uri="{FF2B5EF4-FFF2-40B4-BE49-F238E27FC236}">
                  <a16:creationId xmlns:a16="http://schemas.microsoft.com/office/drawing/2014/main" xmlns="" id="{F0CEA178-D8A1-2242-9DC0-C05BBDBE77DF}"/>
                </a:ext>
              </a:extLst>
            </p:cNvPr>
            <p:cNvSpPr/>
            <p:nvPr/>
          </p:nvSpPr>
          <p:spPr>
            <a:xfrm>
              <a:off x="6473967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6" name="Прямоугольник 165">
              <a:extLst>
                <a:ext uri="{FF2B5EF4-FFF2-40B4-BE49-F238E27FC236}">
                  <a16:creationId xmlns:a16="http://schemas.microsoft.com/office/drawing/2014/main" xmlns="" id="{26AF9221-4029-6A4D-A450-2D3D9B9C722B}"/>
                </a:ext>
              </a:extLst>
            </p:cNvPr>
            <p:cNvSpPr/>
            <p:nvPr/>
          </p:nvSpPr>
          <p:spPr>
            <a:xfrm>
              <a:off x="6548331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7" name="Прямоугольник 166">
              <a:extLst>
                <a:ext uri="{FF2B5EF4-FFF2-40B4-BE49-F238E27FC236}">
                  <a16:creationId xmlns:a16="http://schemas.microsoft.com/office/drawing/2014/main" xmlns="" id="{9D80D801-397D-EF47-82D3-2E8C9AC01877}"/>
                </a:ext>
              </a:extLst>
            </p:cNvPr>
            <p:cNvSpPr/>
            <p:nvPr/>
          </p:nvSpPr>
          <p:spPr>
            <a:xfrm>
              <a:off x="6622695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8" name="Прямоугольник 167">
              <a:extLst>
                <a:ext uri="{FF2B5EF4-FFF2-40B4-BE49-F238E27FC236}">
                  <a16:creationId xmlns:a16="http://schemas.microsoft.com/office/drawing/2014/main" xmlns="" id="{5AFC06F4-7618-754E-927F-2D6C06DCFF8B}"/>
                </a:ext>
              </a:extLst>
            </p:cNvPr>
            <p:cNvSpPr/>
            <p:nvPr/>
          </p:nvSpPr>
          <p:spPr>
            <a:xfrm>
              <a:off x="6697059" y="2016065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xmlns="" id="{D37F49AC-58BD-1641-BDDD-FE4D904D73D2}"/>
              </a:ext>
            </a:extLst>
          </p:cNvPr>
          <p:cNvGrpSpPr/>
          <p:nvPr/>
        </p:nvGrpSpPr>
        <p:grpSpPr>
          <a:xfrm>
            <a:off x="6039421" y="1784274"/>
            <a:ext cx="645600" cy="361088"/>
            <a:chOff x="4900947" y="2020961"/>
            <a:chExt cx="645600" cy="361088"/>
          </a:xfrm>
        </p:grpSpPr>
        <p:sp>
          <p:nvSpPr>
            <p:cNvPr id="170" name="Прямоугольник 169">
              <a:extLst>
                <a:ext uri="{FF2B5EF4-FFF2-40B4-BE49-F238E27FC236}">
                  <a16:creationId xmlns:a16="http://schemas.microsoft.com/office/drawing/2014/main" xmlns="" id="{4BD0DFE6-81EC-3044-91ED-CCC65B75E712}"/>
                </a:ext>
              </a:extLst>
            </p:cNvPr>
            <p:cNvSpPr/>
            <p:nvPr/>
          </p:nvSpPr>
          <p:spPr>
            <a:xfrm>
              <a:off x="4900947" y="2020961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1" name="Прямоугольник 170">
              <a:extLst>
                <a:ext uri="{FF2B5EF4-FFF2-40B4-BE49-F238E27FC236}">
                  <a16:creationId xmlns:a16="http://schemas.microsoft.com/office/drawing/2014/main" xmlns="" id="{C05A0CDB-E72C-1F4E-809C-3ED13B9D22D9}"/>
                </a:ext>
              </a:extLst>
            </p:cNvPr>
            <p:cNvSpPr/>
            <p:nvPr/>
          </p:nvSpPr>
          <p:spPr>
            <a:xfrm>
              <a:off x="4977147" y="2021097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xmlns="" id="{2B493B75-1857-6945-829F-DC928937FDC1}"/>
                </a:ext>
              </a:extLst>
            </p:cNvPr>
            <p:cNvSpPr/>
            <p:nvPr/>
          </p:nvSpPr>
          <p:spPr>
            <a:xfrm>
              <a:off x="5053347" y="2021233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3" name="Прямоугольник 172">
              <a:extLst>
                <a:ext uri="{FF2B5EF4-FFF2-40B4-BE49-F238E27FC236}">
                  <a16:creationId xmlns:a16="http://schemas.microsoft.com/office/drawing/2014/main" xmlns="" id="{5D479F9E-D955-CF48-8C5E-CD376FC55B87}"/>
                </a:ext>
              </a:extLst>
            </p:cNvPr>
            <p:cNvSpPr/>
            <p:nvPr/>
          </p:nvSpPr>
          <p:spPr>
            <a:xfrm>
              <a:off x="5129547" y="2021369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4" name="Прямоугольник 173">
              <a:extLst>
                <a:ext uri="{FF2B5EF4-FFF2-40B4-BE49-F238E27FC236}">
                  <a16:creationId xmlns:a16="http://schemas.microsoft.com/office/drawing/2014/main" xmlns="" id="{A70D564D-5985-3C49-A417-F39D2F18F43C}"/>
                </a:ext>
              </a:extLst>
            </p:cNvPr>
            <p:cNvSpPr/>
            <p:nvPr/>
          </p:nvSpPr>
          <p:spPr>
            <a:xfrm>
              <a:off x="5205747" y="2021505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5" name="Прямоугольник 174">
              <a:extLst>
                <a:ext uri="{FF2B5EF4-FFF2-40B4-BE49-F238E27FC236}">
                  <a16:creationId xmlns:a16="http://schemas.microsoft.com/office/drawing/2014/main" xmlns="" id="{A62EAEEF-3BEE-534C-BF50-5AB833B29983}"/>
                </a:ext>
              </a:extLst>
            </p:cNvPr>
            <p:cNvSpPr/>
            <p:nvPr/>
          </p:nvSpPr>
          <p:spPr>
            <a:xfrm>
              <a:off x="5281947" y="2021641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6" name="Прямоугольник 175">
              <a:extLst>
                <a:ext uri="{FF2B5EF4-FFF2-40B4-BE49-F238E27FC236}">
                  <a16:creationId xmlns:a16="http://schemas.microsoft.com/office/drawing/2014/main" xmlns="" id="{8FD836F9-C48E-C245-B0F6-5E00C2E1D6EC}"/>
                </a:ext>
              </a:extLst>
            </p:cNvPr>
            <p:cNvSpPr/>
            <p:nvPr/>
          </p:nvSpPr>
          <p:spPr>
            <a:xfrm>
              <a:off x="5358147" y="2021777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7" name="Прямоугольник 176">
              <a:extLst>
                <a:ext uri="{FF2B5EF4-FFF2-40B4-BE49-F238E27FC236}">
                  <a16:creationId xmlns:a16="http://schemas.microsoft.com/office/drawing/2014/main" xmlns="" id="{8E398EFF-F147-A744-9149-1D89E00EC95C}"/>
                </a:ext>
              </a:extLst>
            </p:cNvPr>
            <p:cNvSpPr/>
            <p:nvPr/>
          </p:nvSpPr>
          <p:spPr>
            <a:xfrm>
              <a:off x="5434347" y="2021913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8" name="Прямоугольник 177">
              <a:extLst>
                <a:ext uri="{FF2B5EF4-FFF2-40B4-BE49-F238E27FC236}">
                  <a16:creationId xmlns:a16="http://schemas.microsoft.com/office/drawing/2014/main" xmlns="" id="{207D3D90-0DC3-5F4D-8CB8-6A712637ED54}"/>
                </a:ext>
              </a:extLst>
            </p:cNvPr>
            <p:cNvSpPr/>
            <p:nvPr/>
          </p:nvSpPr>
          <p:spPr>
            <a:xfrm>
              <a:off x="5510547" y="2022049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79" name="Группа 178">
            <a:extLst>
              <a:ext uri="{FF2B5EF4-FFF2-40B4-BE49-F238E27FC236}">
                <a16:creationId xmlns:a16="http://schemas.microsoft.com/office/drawing/2014/main" xmlns="" id="{9CED1330-F6FE-9645-8556-5CE1E9E4DB85}"/>
              </a:ext>
            </a:extLst>
          </p:cNvPr>
          <p:cNvGrpSpPr/>
          <p:nvPr/>
        </p:nvGrpSpPr>
        <p:grpSpPr>
          <a:xfrm>
            <a:off x="6869463" y="1787651"/>
            <a:ext cx="112200" cy="360136"/>
            <a:chOff x="4900947" y="2020961"/>
            <a:chExt cx="112200" cy="360136"/>
          </a:xfrm>
        </p:grpSpPr>
        <p:sp>
          <p:nvSpPr>
            <p:cNvPr id="180" name="Прямоугольник 179">
              <a:extLst>
                <a:ext uri="{FF2B5EF4-FFF2-40B4-BE49-F238E27FC236}">
                  <a16:creationId xmlns:a16="http://schemas.microsoft.com/office/drawing/2014/main" xmlns="" id="{94643EC9-31AD-B145-9843-1BDD9CDA432E}"/>
                </a:ext>
              </a:extLst>
            </p:cNvPr>
            <p:cNvSpPr/>
            <p:nvPr/>
          </p:nvSpPr>
          <p:spPr>
            <a:xfrm>
              <a:off x="4900947" y="2020961"/>
              <a:ext cx="36000" cy="360000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1" name="Прямоугольник 180">
              <a:extLst>
                <a:ext uri="{FF2B5EF4-FFF2-40B4-BE49-F238E27FC236}">
                  <a16:creationId xmlns:a16="http://schemas.microsoft.com/office/drawing/2014/main" xmlns="" id="{51AD729F-BBE4-0C4C-A4BC-F7F6F6CDE32D}"/>
                </a:ext>
              </a:extLst>
            </p:cNvPr>
            <p:cNvSpPr/>
            <p:nvPr/>
          </p:nvSpPr>
          <p:spPr>
            <a:xfrm>
              <a:off x="4977147" y="2021097"/>
              <a:ext cx="36000" cy="360000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82" name="Группа 181">
            <a:extLst>
              <a:ext uri="{FF2B5EF4-FFF2-40B4-BE49-F238E27FC236}">
                <a16:creationId xmlns:a16="http://schemas.microsoft.com/office/drawing/2014/main" xmlns="" id="{6786135C-0587-DA47-9683-B9179B5BF0D9}"/>
              </a:ext>
            </a:extLst>
          </p:cNvPr>
          <p:cNvGrpSpPr/>
          <p:nvPr/>
        </p:nvGrpSpPr>
        <p:grpSpPr>
          <a:xfrm>
            <a:off x="7181976" y="1788254"/>
            <a:ext cx="192998" cy="360000"/>
            <a:chOff x="4900947" y="2017811"/>
            <a:chExt cx="192998" cy="360000"/>
          </a:xfrm>
        </p:grpSpPr>
        <p:sp>
          <p:nvSpPr>
            <p:cNvPr id="183" name="Прямоугольник 182">
              <a:extLst>
                <a:ext uri="{FF2B5EF4-FFF2-40B4-BE49-F238E27FC236}">
                  <a16:creationId xmlns:a16="http://schemas.microsoft.com/office/drawing/2014/main" xmlns="" id="{A1026D26-CB9D-B747-AA5C-E319812F088D}"/>
                </a:ext>
              </a:extLst>
            </p:cNvPr>
            <p:cNvSpPr/>
            <p:nvPr/>
          </p:nvSpPr>
          <p:spPr>
            <a:xfrm>
              <a:off x="4900947" y="2017811"/>
              <a:ext cx="36000" cy="360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4" name="Прямоугольник 183">
              <a:extLst>
                <a:ext uri="{FF2B5EF4-FFF2-40B4-BE49-F238E27FC236}">
                  <a16:creationId xmlns:a16="http://schemas.microsoft.com/office/drawing/2014/main" xmlns="" id="{B84C41BD-4FD2-704A-9E2E-17F53ED38F2D}"/>
                </a:ext>
              </a:extLst>
            </p:cNvPr>
            <p:cNvSpPr/>
            <p:nvPr/>
          </p:nvSpPr>
          <p:spPr>
            <a:xfrm>
              <a:off x="4977147" y="2017811"/>
              <a:ext cx="36000" cy="360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5" name="Прямоугольник 184">
              <a:extLst>
                <a:ext uri="{FF2B5EF4-FFF2-40B4-BE49-F238E27FC236}">
                  <a16:creationId xmlns:a16="http://schemas.microsoft.com/office/drawing/2014/main" xmlns="" id="{FF70BCBD-7199-9044-8A5C-864DE42ABF08}"/>
                </a:ext>
              </a:extLst>
            </p:cNvPr>
            <p:cNvSpPr/>
            <p:nvPr/>
          </p:nvSpPr>
          <p:spPr>
            <a:xfrm>
              <a:off x="5057945" y="2017811"/>
              <a:ext cx="36000" cy="360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29" name="Группа 328">
            <a:extLst>
              <a:ext uri="{FF2B5EF4-FFF2-40B4-BE49-F238E27FC236}">
                <a16:creationId xmlns:a16="http://schemas.microsoft.com/office/drawing/2014/main" xmlns="" id="{CFCD659E-9438-4A4D-B92D-730D448BA9A8}"/>
              </a:ext>
            </a:extLst>
          </p:cNvPr>
          <p:cNvGrpSpPr/>
          <p:nvPr/>
        </p:nvGrpSpPr>
        <p:grpSpPr>
          <a:xfrm>
            <a:off x="4047321" y="2535471"/>
            <a:ext cx="1683384" cy="360000"/>
            <a:chOff x="4047321" y="2895952"/>
            <a:chExt cx="1683384" cy="360000"/>
          </a:xfrm>
          <a:solidFill>
            <a:schemeClr val="accent1">
              <a:lumMod val="75000"/>
            </a:schemeClr>
          </a:solidFill>
        </p:grpSpPr>
        <p:sp>
          <p:nvSpPr>
            <p:cNvPr id="187" name="Прямоугольник 186">
              <a:extLst>
                <a:ext uri="{FF2B5EF4-FFF2-40B4-BE49-F238E27FC236}">
                  <a16:creationId xmlns:a16="http://schemas.microsoft.com/office/drawing/2014/main" xmlns="" id="{6AEB06D6-DC87-E642-B9E5-F6CA6FDA1549}"/>
                </a:ext>
              </a:extLst>
            </p:cNvPr>
            <p:cNvSpPr/>
            <p:nvPr/>
          </p:nvSpPr>
          <p:spPr>
            <a:xfrm>
              <a:off x="4047321" y="2895952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8" name="Прямоугольник 187">
              <a:extLst>
                <a:ext uri="{FF2B5EF4-FFF2-40B4-BE49-F238E27FC236}">
                  <a16:creationId xmlns:a16="http://schemas.microsoft.com/office/drawing/2014/main" xmlns="" id="{C7FFF224-E503-0E4B-B370-6C8BC381E552}"/>
                </a:ext>
              </a:extLst>
            </p:cNvPr>
            <p:cNvSpPr/>
            <p:nvPr/>
          </p:nvSpPr>
          <p:spPr>
            <a:xfrm>
              <a:off x="4123521" y="2895952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9" name="Прямоугольник 188">
              <a:extLst>
                <a:ext uri="{FF2B5EF4-FFF2-40B4-BE49-F238E27FC236}">
                  <a16:creationId xmlns:a16="http://schemas.microsoft.com/office/drawing/2014/main" xmlns="" id="{7BFB66C0-F55C-6946-B199-BD686A6A8060}"/>
                </a:ext>
              </a:extLst>
            </p:cNvPr>
            <p:cNvSpPr/>
            <p:nvPr/>
          </p:nvSpPr>
          <p:spPr>
            <a:xfrm>
              <a:off x="4199721" y="2895952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0" name="Прямоугольник 189">
              <a:extLst>
                <a:ext uri="{FF2B5EF4-FFF2-40B4-BE49-F238E27FC236}">
                  <a16:creationId xmlns:a16="http://schemas.microsoft.com/office/drawing/2014/main" xmlns="" id="{68DBBFFC-A04B-9649-BE84-DB1CC776B81F}"/>
                </a:ext>
              </a:extLst>
            </p:cNvPr>
            <p:cNvSpPr/>
            <p:nvPr/>
          </p:nvSpPr>
          <p:spPr>
            <a:xfrm>
              <a:off x="4275921" y="2895952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1" name="Прямоугольник 190">
              <a:extLst>
                <a:ext uri="{FF2B5EF4-FFF2-40B4-BE49-F238E27FC236}">
                  <a16:creationId xmlns:a16="http://schemas.microsoft.com/office/drawing/2014/main" xmlns="" id="{F72BA079-EBF6-3E43-9AD9-EDB248BB689C}"/>
                </a:ext>
              </a:extLst>
            </p:cNvPr>
            <p:cNvSpPr/>
            <p:nvPr/>
          </p:nvSpPr>
          <p:spPr>
            <a:xfrm>
              <a:off x="4352121" y="2895952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2" name="Прямоугольник 191">
              <a:extLst>
                <a:ext uri="{FF2B5EF4-FFF2-40B4-BE49-F238E27FC236}">
                  <a16:creationId xmlns:a16="http://schemas.microsoft.com/office/drawing/2014/main" xmlns="" id="{2825E596-E734-A841-A660-734974066F97}"/>
                </a:ext>
              </a:extLst>
            </p:cNvPr>
            <p:cNvSpPr/>
            <p:nvPr/>
          </p:nvSpPr>
          <p:spPr>
            <a:xfrm>
              <a:off x="4428321" y="2895952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3" name="Прямоугольник 192">
              <a:extLst>
                <a:ext uri="{FF2B5EF4-FFF2-40B4-BE49-F238E27FC236}">
                  <a16:creationId xmlns:a16="http://schemas.microsoft.com/office/drawing/2014/main" xmlns="" id="{544289FD-796F-8C4B-A590-F823C33235F2}"/>
                </a:ext>
              </a:extLst>
            </p:cNvPr>
            <p:cNvSpPr/>
            <p:nvPr/>
          </p:nvSpPr>
          <p:spPr>
            <a:xfrm>
              <a:off x="4504521" y="2895952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4" name="Прямоугольник 193">
              <a:extLst>
                <a:ext uri="{FF2B5EF4-FFF2-40B4-BE49-F238E27FC236}">
                  <a16:creationId xmlns:a16="http://schemas.microsoft.com/office/drawing/2014/main" xmlns="" id="{F03FF105-228A-E94B-9CF8-E11C20CD104F}"/>
                </a:ext>
              </a:extLst>
            </p:cNvPr>
            <p:cNvSpPr/>
            <p:nvPr/>
          </p:nvSpPr>
          <p:spPr>
            <a:xfrm>
              <a:off x="4580721" y="2895952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5" name="Прямоугольник 194">
              <a:extLst>
                <a:ext uri="{FF2B5EF4-FFF2-40B4-BE49-F238E27FC236}">
                  <a16:creationId xmlns:a16="http://schemas.microsoft.com/office/drawing/2014/main" xmlns="" id="{8485EC94-517E-4140-86FD-96E2AD2045F0}"/>
                </a:ext>
              </a:extLst>
            </p:cNvPr>
            <p:cNvSpPr/>
            <p:nvPr/>
          </p:nvSpPr>
          <p:spPr>
            <a:xfrm>
              <a:off x="4656921" y="2895952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6" name="Прямоугольник 195">
              <a:extLst>
                <a:ext uri="{FF2B5EF4-FFF2-40B4-BE49-F238E27FC236}">
                  <a16:creationId xmlns:a16="http://schemas.microsoft.com/office/drawing/2014/main" xmlns="" id="{2D4463F4-F21A-464C-ADBA-56125F1198D7}"/>
                </a:ext>
              </a:extLst>
            </p:cNvPr>
            <p:cNvSpPr/>
            <p:nvPr/>
          </p:nvSpPr>
          <p:spPr>
            <a:xfrm>
              <a:off x="4733121" y="2895952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7" name="Прямоугольник 196">
              <a:extLst>
                <a:ext uri="{FF2B5EF4-FFF2-40B4-BE49-F238E27FC236}">
                  <a16:creationId xmlns:a16="http://schemas.microsoft.com/office/drawing/2014/main" xmlns="" id="{8CDBB51B-DF4D-824C-8933-1EBE7DD31E29}"/>
                </a:ext>
              </a:extLst>
            </p:cNvPr>
            <p:cNvSpPr/>
            <p:nvPr/>
          </p:nvSpPr>
          <p:spPr>
            <a:xfrm>
              <a:off x="4809321" y="2895952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8" name="Прямоугольник 197">
              <a:extLst>
                <a:ext uri="{FF2B5EF4-FFF2-40B4-BE49-F238E27FC236}">
                  <a16:creationId xmlns:a16="http://schemas.microsoft.com/office/drawing/2014/main" xmlns="" id="{5783935B-DF91-0048-9997-AFF2A725747A}"/>
                </a:ext>
              </a:extLst>
            </p:cNvPr>
            <p:cNvSpPr/>
            <p:nvPr/>
          </p:nvSpPr>
          <p:spPr>
            <a:xfrm>
              <a:off x="4885521" y="2895952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9" name="Прямоугольник 198">
              <a:extLst>
                <a:ext uri="{FF2B5EF4-FFF2-40B4-BE49-F238E27FC236}">
                  <a16:creationId xmlns:a16="http://schemas.microsoft.com/office/drawing/2014/main" xmlns="" id="{9D8ECE74-41C2-FA48-8CCC-0506DAF08871}"/>
                </a:ext>
              </a:extLst>
            </p:cNvPr>
            <p:cNvSpPr/>
            <p:nvPr/>
          </p:nvSpPr>
          <p:spPr>
            <a:xfrm>
              <a:off x="4961721" y="2895952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0" name="Прямоугольник 199">
              <a:extLst>
                <a:ext uri="{FF2B5EF4-FFF2-40B4-BE49-F238E27FC236}">
                  <a16:creationId xmlns:a16="http://schemas.microsoft.com/office/drawing/2014/main" xmlns="" id="{E7CBB044-2384-F34A-8CE3-F3CF8DB002D3}"/>
                </a:ext>
              </a:extLst>
            </p:cNvPr>
            <p:cNvSpPr/>
            <p:nvPr/>
          </p:nvSpPr>
          <p:spPr>
            <a:xfrm>
              <a:off x="5031004" y="2895952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1" name="Прямоугольник 200">
              <a:extLst>
                <a:ext uri="{FF2B5EF4-FFF2-40B4-BE49-F238E27FC236}">
                  <a16:creationId xmlns:a16="http://schemas.microsoft.com/office/drawing/2014/main" xmlns="" id="{CBE59508-A696-5543-8714-CE14BBC8CA12}"/>
                </a:ext>
              </a:extLst>
            </p:cNvPr>
            <p:cNvSpPr/>
            <p:nvPr/>
          </p:nvSpPr>
          <p:spPr>
            <a:xfrm>
              <a:off x="5106216" y="2895952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2" name="Прямоугольник 201">
              <a:extLst>
                <a:ext uri="{FF2B5EF4-FFF2-40B4-BE49-F238E27FC236}">
                  <a16:creationId xmlns:a16="http://schemas.microsoft.com/office/drawing/2014/main" xmlns="" id="{B85B5165-A786-E648-A9D2-370B9D611E33}"/>
                </a:ext>
              </a:extLst>
            </p:cNvPr>
            <p:cNvSpPr/>
            <p:nvPr/>
          </p:nvSpPr>
          <p:spPr>
            <a:xfrm>
              <a:off x="5174157" y="2895952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3" name="Прямоугольник 202">
              <a:extLst>
                <a:ext uri="{FF2B5EF4-FFF2-40B4-BE49-F238E27FC236}">
                  <a16:creationId xmlns:a16="http://schemas.microsoft.com/office/drawing/2014/main" xmlns="" id="{9393E1AD-2A24-FA45-AEC4-DE9FCC28EAB5}"/>
                </a:ext>
              </a:extLst>
            </p:cNvPr>
            <p:cNvSpPr/>
            <p:nvPr/>
          </p:nvSpPr>
          <p:spPr>
            <a:xfrm>
              <a:off x="5248521" y="2895952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4" name="Прямоугольник 203">
              <a:extLst>
                <a:ext uri="{FF2B5EF4-FFF2-40B4-BE49-F238E27FC236}">
                  <a16:creationId xmlns:a16="http://schemas.microsoft.com/office/drawing/2014/main" xmlns="" id="{8E743F92-7BB3-ED43-8A6D-B60A4607B02F}"/>
                </a:ext>
              </a:extLst>
            </p:cNvPr>
            <p:cNvSpPr/>
            <p:nvPr/>
          </p:nvSpPr>
          <p:spPr>
            <a:xfrm>
              <a:off x="5322885" y="2895952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5" name="Прямоугольник 204">
              <a:extLst>
                <a:ext uri="{FF2B5EF4-FFF2-40B4-BE49-F238E27FC236}">
                  <a16:creationId xmlns:a16="http://schemas.microsoft.com/office/drawing/2014/main" xmlns="" id="{D7AF6B82-49AD-5E4F-AB79-E6FE8C79A5E3}"/>
                </a:ext>
              </a:extLst>
            </p:cNvPr>
            <p:cNvSpPr/>
            <p:nvPr/>
          </p:nvSpPr>
          <p:spPr>
            <a:xfrm>
              <a:off x="5397249" y="2895952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6" name="Прямоугольник 205">
              <a:extLst>
                <a:ext uri="{FF2B5EF4-FFF2-40B4-BE49-F238E27FC236}">
                  <a16:creationId xmlns:a16="http://schemas.microsoft.com/office/drawing/2014/main" xmlns="" id="{273B0658-EDC8-634F-A7DA-77673DD7D94E}"/>
                </a:ext>
              </a:extLst>
            </p:cNvPr>
            <p:cNvSpPr/>
            <p:nvPr/>
          </p:nvSpPr>
          <p:spPr>
            <a:xfrm>
              <a:off x="5471613" y="2895952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7" name="Прямоугольник 206">
              <a:extLst>
                <a:ext uri="{FF2B5EF4-FFF2-40B4-BE49-F238E27FC236}">
                  <a16:creationId xmlns:a16="http://schemas.microsoft.com/office/drawing/2014/main" xmlns="" id="{57075164-69E4-5042-BEF5-4DD37695D672}"/>
                </a:ext>
              </a:extLst>
            </p:cNvPr>
            <p:cNvSpPr/>
            <p:nvPr/>
          </p:nvSpPr>
          <p:spPr>
            <a:xfrm>
              <a:off x="5545977" y="2895952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8" name="Прямоугольник 207">
              <a:extLst>
                <a:ext uri="{FF2B5EF4-FFF2-40B4-BE49-F238E27FC236}">
                  <a16:creationId xmlns:a16="http://schemas.microsoft.com/office/drawing/2014/main" xmlns="" id="{657877A3-7F2C-E745-AFC6-731076294BBD}"/>
                </a:ext>
              </a:extLst>
            </p:cNvPr>
            <p:cNvSpPr/>
            <p:nvPr/>
          </p:nvSpPr>
          <p:spPr>
            <a:xfrm>
              <a:off x="5620341" y="2895952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9" name="Прямоугольник 208">
              <a:extLst>
                <a:ext uri="{FF2B5EF4-FFF2-40B4-BE49-F238E27FC236}">
                  <a16:creationId xmlns:a16="http://schemas.microsoft.com/office/drawing/2014/main" xmlns="" id="{F501FAE3-E53A-3542-906D-6E3D95C99C9C}"/>
                </a:ext>
              </a:extLst>
            </p:cNvPr>
            <p:cNvSpPr/>
            <p:nvPr/>
          </p:nvSpPr>
          <p:spPr>
            <a:xfrm>
              <a:off x="5694705" y="2895952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cxnSp>
        <p:nvCxnSpPr>
          <p:cNvPr id="210" name="Прямая соединительная линия 209">
            <a:extLst>
              <a:ext uri="{FF2B5EF4-FFF2-40B4-BE49-F238E27FC236}">
                <a16:creationId xmlns:a16="http://schemas.microsoft.com/office/drawing/2014/main" xmlns="" id="{BB6F019D-CDA6-EA49-B088-4B902219F2A8}"/>
              </a:ext>
            </a:extLst>
          </p:cNvPr>
          <p:cNvCxnSpPr/>
          <p:nvPr/>
        </p:nvCxnSpPr>
        <p:spPr>
          <a:xfrm>
            <a:off x="5888391" y="2927011"/>
            <a:ext cx="666516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0" name="Группа 329">
            <a:extLst>
              <a:ext uri="{FF2B5EF4-FFF2-40B4-BE49-F238E27FC236}">
                <a16:creationId xmlns:a16="http://schemas.microsoft.com/office/drawing/2014/main" xmlns="" id="{32A0778A-AB15-844D-AC7F-14F21DACCA12}"/>
              </a:ext>
            </a:extLst>
          </p:cNvPr>
          <p:cNvGrpSpPr/>
          <p:nvPr/>
        </p:nvGrpSpPr>
        <p:grpSpPr>
          <a:xfrm>
            <a:off x="5909307" y="2522020"/>
            <a:ext cx="645600" cy="360000"/>
            <a:chOff x="5909307" y="2882501"/>
            <a:chExt cx="645600" cy="361088"/>
          </a:xfrm>
        </p:grpSpPr>
        <p:sp>
          <p:nvSpPr>
            <p:cNvPr id="212" name="Прямоугольник 211">
              <a:extLst>
                <a:ext uri="{FF2B5EF4-FFF2-40B4-BE49-F238E27FC236}">
                  <a16:creationId xmlns:a16="http://schemas.microsoft.com/office/drawing/2014/main" xmlns="" id="{84B37D83-1939-774D-A693-9DB51269F636}"/>
                </a:ext>
              </a:extLst>
            </p:cNvPr>
            <p:cNvSpPr/>
            <p:nvPr/>
          </p:nvSpPr>
          <p:spPr>
            <a:xfrm>
              <a:off x="5909307" y="2882501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3" name="Прямоугольник 212">
              <a:extLst>
                <a:ext uri="{FF2B5EF4-FFF2-40B4-BE49-F238E27FC236}">
                  <a16:creationId xmlns:a16="http://schemas.microsoft.com/office/drawing/2014/main" xmlns="" id="{4381BA0E-6E9B-3F49-A135-B74436EE9AF5}"/>
                </a:ext>
              </a:extLst>
            </p:cNvPr>
            <p:cNvSpPr/>
            <p:nvPr/>
          </p:nvSpPr>
          <p:spPr>
            <a:xfrm>
              <a:off x="5985507" y="2882637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4" name="Прямоугольник 213">
              <a:extLst>
                <a:ext uri="{FF2B5EF4-FFF2-40B4-BE49-F238E27FC236}">
                  <a16:creationId xmlns:a16="http://schemas.microsoft.com/office/drawing/2014/main" xmlns="" id="{DDEC69F1-2CB2-E144-8CAE-A4A7E296AE1F}"/>
                </a:ext>
              </a:extLst>
            </p:cNvPr>
            <p:cNvSpPr/>
            <p:nvPr/>
          </p:nvSpPr>
          <p:spPr>
            <a:xfrm>
              <a:off x="6061707" y="2882773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5" name="Прямоугольник 214">
              <a:extLst>
                <a:ext uri="{FF2B5EF4-FFF2-40B4-BE49-F238E27FC236}">
                  <a16:creationId xmlns:a16="http://schemas.microsoft.com/office/drawing/2014/main" xmlns="" id="{49CF6B59-D859-1B4E-896E-9C3FA43B1313}"/>
                </a:ext>
              </a:extLst>
            </p:cNvPr>
            <p:cNvSpPr/>
            <p:nvPr/>
          </p:nvSpPr>
          <p:spPr>
            <a:xfrm>
              <a:off x="6137907" y="2882909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6" name="Прямоугольник 215">
              <a:extLst>
                <a:ext uri="{FF2B5EF4-FFF2-40B4-BE49-F238E27FC236}">
                  <a16:creationId xmlns:a16="http://schemas.microsoft.com/office/drawing/2014/main" xmlns="" id="{45A0379E-50D3-284A-BA35-08D579BCCE81}"/>
                </a:ext>
              </a:extLst>
            </p:cNvPr>
            <p:cNvSpPr/>
            <p:nvPr/>
          </p:nvSpPr>
          <p:spPr>
            <a:xfrm>
              <a:off x="6214107" y="2883045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7" name="Прямоугольник 216">
              <a:extLst>
                <a:ext uri="{FF2B5EF4-FFF2-40B4-BE49-F238E27FC236}">
                  <a16:creationId xmlns:a16="http://schemas.microsoft.com/office/drawing/2014/main" xmlns="" id="{9C8C09E1-2523-C144-ADDF-609CF5AB04DE}"/>
                </a:ext>
              </a:extLst>
            </p:cNvPr>
            <p:cNvSpPr/>
            <p:nvPr/>
          </p:nvSpPr>
          <p:spPr>
            <a:xfrm>
              <a:off x="6290307" y="2883181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8" name="Прямоугольник 217">
              <a:extLst>
                <a:ext uri="{FF2B5EF4-FFF2-40B4-BE49-F238E27FC236}">
                  <a16:creationId xmlns:a16="http://schemas.microsoft.com/office/drawing/2014/main" xmlns="" id="{B3967F04-92C8-9B48-A077-03C3DBD4C61B}"/>
                </a:ext>
              </a:extLst>
            </p:cNvPr>
            <p:cNvSpPr/>
            <p:nvPr/>
          </p:nvSpPr>
          <p:spPr>
            <a:xfrm>
              <a:off x="6366507" y="2883317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9" name="Прямоугольник 218">
              <a:extLst>
                <a:ext uri="{FF2B5EF4-FFF2-40B4-BE49-F238E27FC236}">
                  <a16:creationId xmlns:a16="http://schemas.microsoft.com/office/drawing/2014/main" xmlns="" id="{9F6E4463-BCFA-D24A-9B76-89221608F5C6}"/>
                </a:ext>
              </a:extLst>
            </p:cNvPr>
            <p:cNvSpPr/>
            <p:nvPr/>
          </p:nvSpPr>
          <p:spPr>
            <a:xfrm>
              <a:off x="6442707" y="2883453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0" name="Прямоугольник 219">
              <a:extLst>
                <a:ext uri="{FF2B5EF4-FFF2-40B4-BE49-F238E27FC236}">
                  <a16:creationId xmlns:a16="http://schemas.microsoft.com/office/drawing/2014/main" xmlns="" id="{19F0089F-897A-5641-BC7D-A74094CC69BF}"/>
                </a:ext>
              </a:extLst>
            </p:cNvPr>
            <p:cNvSpPr/>
            <p:nvPr/>
          </p:nvSpPr>
          <p:spPr>
            <a:xfrm>
              <a:off x="6518907" y="2883589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cxnSp>
        <p:nvCxnSpPr>
          <p:cNvPr id="221" name="Прямая соединительная линия 220">
            <a:extLst>
              <a:ext uri="{FF2B5EF4-FFF2-40B4-BE49-F238E27FC236}">
                <a16:creationId xmlns:a16="http://schemas.microsoft.com/office/drawing/2014/main" xmlns="" id="{B5AB7CF2-B36C-EC42-A5C1-C7DF7BA66FE6}"/>
              </a:ext>
            </a:extLst>
          </p:cNvPr>
          <p:cNvCxnSpPr/>
          <p:nvPr/>
        </p:nvCxnSpPr>
        <p:spPr>
          <a:xfrm>
            <a:off x="6730504" y="2927011"/>
            <a:ext cx="14775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Прямая соединительная линия 221">
            <a:extLst>
              <a:ext uri="{FF2B5EF4-FFF2-40B4-BE49-F238E27FC236}">
                <a16:creationId xmlns:a16="http://schemas.microsoft.com/office/drawing/2014/main" xmlns="" id="{EC7FD8B9-56C1-B541-B4C0-AB285745198A}"/>
              </a:ext>
            </a:extLst>
          </p:cNvPr>
          <p:cNvCxnSpPr/>
          <p:nvPr/>
        </p:nvCxnSpPr>
        <p:spPr>
          <a:xfrm>
            <a:off x="7048963" y="2927011"/>
            <a:ext cx="20392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xmlns="" id="{C0902B69-5B45-B749-9AAD-1A01254670C0}"/>
              </a:ext>
            </a:extLst>
          </p:cNvPr>
          <p:cNvGrpSpPr/>
          <p:nvPr/>
        </p:nvGrpSpPr>
        <p:grpSpPr>
          <a:xfrm>
            <a:off x="6747372" y="2525397"/>
            <a:ext cx="112200" cy="360136"/>
            <a:chOff x="4900947" y="2020961"/>
            <a:chExt cx="112200" cy="360136"/>
          </a:xfrm>
        </p:grpSpPr>
        <p:sp>
          <p:nvSpPr>
            <p:cNvPr id="224" name="Прямоугольник 223">
              <a:extLst>
                <a:ext uri="{FF2B5EF4-FFF2-40B4-BE49-F238E27FC236}">
                  <a16:creationId xmlns:a16="http://schemas.microsoft.com/office/drawing/2014/main" xmlns="" id="{E2B2445E-91FE-8A47-BCA9-804854F36626}"/>
                </a:ext>
              </a:extLst>
            </p:cNvPr>
            <p:cNvSpPr/>
            <p:nvPr/>
          </p:nvSpPr>
          <p:spPr>
            <a:xfrm>
              <a:off x="4900947" y="2020961"/>
              <a:ext cx="36000" cy="360000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5" name="Прямоугольник 224">
              <a:extLst>
                <a:ext uri="{FF2B5EF4-FFF2-40B4-BE49-F238E27FC236}">
                  <a16:creationId xmlns:a16="http://schemas.microsoft.com/office/drawing/2014/main" xmlns="" id="{C0681BF0-ACD5-A843-A2D4-05F32EFBC860}"/>
                </a:ext>
              </a:extLst>
            </p:cNvPr>
            <p:cNvSpPr/>
            <p:nvPr/>
          </p:nvSpPr>
          <p:spPr>
            <a:xfrm>
              <a:off x="4977147" y="2021097"/>
              <a:ext cx="36000" cy="360000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26" name="Группа 225">
            <a:extLst>
              <a:ext uri="{FF2B5EF4-FFF2-40B4-BE49-F238E27FC236}">
                <a16:creationId xmlns:a16="http://schemas.microsoft.com/office/drawing/2014/main" xmlns="" id="{62CB41E9-B3DE-0844-984F-7575033EE783}"/>
              </a:ext>
            </a:extLst>
          </p:cNvPr>
          <p:cNvGrpSpPr/>
          <p:nvPr/>
        </p:nvGrpSpPr>
        <p:grpSpPr>
          <a:xfrm>
            <a:off x="7059885" y="2526000"/>
            <a:ext cx="192998" cy="360000"/>
            <a:chOff x="4900947" y="2017811"/>
            <a:chExt cx="192998" cy="360000"/>
          </a:xfrm>
        </p:grpSpPr>
        <p:sp>
          <p:nvSpPr>
            <p:cNvPr id="227" name="Прямоугольник 226">
              <a:extLst>
                <a:ext uri="{FF2B5EF4-FFF2-40B4-BE49-F238E27FC236}">
                  <a16:creationId xmlns:a16="http://schemas.microsoft.com/office/drawing/2014/main" xmlns="" id="{34CE3A9F-85F2-FC4F-BCAE-014C3BC5073C}"/>
                </a:ext>
              </a:extLst>
            </p:cNvPr>
            <p:cNvSpPr/>
            <p:nvPr/>
          </p:nvSpPr>
          <p:spPr>
            <a:xfrm>
              <a:off x="4900947" y="2017811"/>
              <a:ext cx="36000" cy="360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8" name="Прямоугольник 227">
              <a:extLst>
                <a:ext uri="{FF2B5EF4-FFF2-40B4-BE49-F238E27FC236}">
                  <a16:creationId xmlns:a16="http://schemas.microsoft.com/office/drawing/2014/main" xmlns="" id="{F78799E2-C4F4-7C45-A060-9862336DF7E1}"/>
                </a:ext>
              </a:extLst>
            </p:cNvPr>
            <p:cNvSpPr/>
            <p:nvPr/>
          </p:nvSpPr>
          <p:spPr>
            <a:xfrm>
              <a:off x="4977147" y="2017811"/>
              <a:ext cx="36000" cy="360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9" name="Прямоугольник 228">
              <a:extLst>
                <a:ext uri="{FF2B5EF4-FFF2-40B4-BE49-F238E27FC236}">
                  <a16:creationId xmlns:a16="http://schemas.microsoft.com/office/drawing/2014/main" xmlns="" id="{EAB608A4-D881-DF41-B377-AFF2BF130EFD}"/>
                </a:ext>
              </a:extLst>
            </p:cNvPr>
            <p:cNvSpPr/>
            <p:nvPr/>
          </p:nvSpPr>
          <p:spPr>
            <a:xfrm>
              <a:off x="5057945" y="2017811"/>
              <a:ext cx="36000" cy="360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31" name="Группа 330">
            <a:extLst>
              <a:ext uri="{FF2B5EF4-FFF2-40B4-BE49-F238E27FC236}">
                <a16:creationId xmlns:a16="http://schemas.microsoft.com/office/drawing/2014/main" xmlns="" id="{760D1F78-1535-EA4D-864A-33950719BD37}"/>
              </a:ext>
            </a:extLst>
          </p:cNvPr>
          <p:cNvGrpSpPr/>
          <p:nvPr/>
        </p:nvGrpSpPr>
        <p:grpSpPr>
          <a:xfrm>
            <a:off x="4046487" y="3245275"/>
            <a:ext cx="1609020" cy="360000"/>
            <a:chOff x="4046487" y="3723726"/>
            <a:chExt cx="1609020" cy="360000"/>
          </a:xfrm>
          <a:solidFill>
            <a:schemeClr val="accent1">
              <a:lumMod val="75000"/>
            </a:schemeClr>
          </a:solidFill>
        </p:grpSpPr>
        <p:sp>
          <p:nvSpPr>
            <p:cNvPr id="231" name="Прямоугольник 230">
              <a:extLst>
                <a:ext uri="{FF2B5EF4-FFF2-40B4-BE49-F238E27FC236}">
                  <a16:creationId xmlns:a16="http://schemas.microsoft.com/office/drawing/2014/main" xmlns="" id="{2463FFED-5C08-8341-8D04-353E32736CD4}"/>
                </a:ext>
              </a:extLst>
            </p:cNvPr>
            <p:cNvSpPr/>
            <p:nvPr/>
          </p:nvSpPr>
          <p:spPr>
            <a:xfrm>
              <a:off x="4046487" y="3723726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2" name="Прямоугольник 231">
              <a:extLst>
                <a:ext uri="{FF2B5EF4-FFF2-40B4-BE49-F238E27FC236}">
                  <a16:creationId xmlns:a16="http://schemas.microsoft.com/office/drawing/2014/main" xmlns="" id="{B0A4D048-D3EC-3F47-9DBA-86F4625AC361}"/>
                </a:ext>
              </a:extLst>
            </p:cNvPr>
            <p:cNvSpPr/>
            <p:nvPr/>
          </p:nvSpPr>
          <p:spPr>
            <a:xfrm>
              <a:off x="4122687" y="3723726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3" name="Прямоугольник 232">
              <a:extLst>
                <a:ext uri="{FF2B5EF4-FFF2-40B4-BE49-F238E27FC236}">
                  <a16:creationId xmlns:a16="http://schemas.microsoft.com/office/drawing/2014/main" xmlns="" id="{E5ADE6EB-4F4C-3249-AB17-BA35D70ED2A6}"/>
                </a:ext>
              </a:extLst>
            </p:cNvPr>
            <p:cNvSpPr/>
            <p:nvPr/>
          </p:nvSpPr>
          <p:spPr>
            <a:xfrm>
              <a:off x="4198887" y="3723726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4" name="Прямоугольник 233">
              <a:extLst>
                <a:ext uri="{FF2B5EF4-FFF2-40B4-BE49-F238E27FC236}">
                  <a16:creationId xmlns:a16="http://schemas.microsoft.com/office/drawing/2014/main" xmlns="" id="{ED7DA042-9E10-4D4B-8AB5-0C14B08018AC}"/>
                </a:ext>
              </a:extLst>
            </p:cNvPr>
            <p:cNvSpPr/>
            <p:nvPr/>
          </p:nvSpPr>
          <p:spPr>
            <a:xfrm>
              <a:off x="4275087" y="3723726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5" name="Прямоугольник 234">
              <a:extLst>
                <a:ext uri="{FF2B5EF4-FFF2-40B4-BE49-F238E27FC236}">
                  <a16:creationId xmlns:a16="http://schemas.microsoft.com/office/drawing/2014/main" xmlns="" id="{3E0422AD-3D14-3A44-A45C-4678B4DBC114}"/>
                </a:ext>
              </a:extLst>
            </p:cNvPr>
            <p:cNvSpPr/>
            <p:nvPr/>
          </p:nvSpPr>
          <p:spPr>
            <a:xfrm>
              <a:off x="4351287" y="3723726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6" name="Прямоугольник 235">
              <a:extLst>
                <a:ext uri="{FF2B5EF4-FFF2-40B4-BE49-F238E27FC236}">
                  <a16:creationId xmlns:a16="http://schemas.microsoft.com/office/drawing/2014/main" xmlns="" id="{0F7AD7F8-A539-0143-9690-DC0DC887CE82}"/>
                </a:ext>
              </a:extLst>
            </p:cNvPr>
            <p:cNvSpPr/>
            <p:nvPr/>
          </p:nvSpPr>
          <p:spPr>
            <a:xfrm>
              <a:off x="4427487" y="3723726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7" name="Прямоугольник 236">
              <a:extLst>
                <a:ext uri="{FF2B5EF4-FFF2-40B4-BE49-F238E27FC236}">
                  <a16:creationId xmlns:a16="http://schemas.microsoft.com/office/drawing/2014/main" xmlns="" id="{308B298E-C94F-4640-8B4B-1B72DEADD7AE}"/>
                </a:ext>
              </a:extLst>
            </p:cNvPr>
            <p:cNvSpPr/>
            <p:nvPr/>
          </p:nvSpPr>
          <p:spPr>
            <a:xfrm>
              <a:off x="4503687" y="3723726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8" name="Прямоугольник 237">
              <a:extLst>
                <a:ext uri="{FF2B5EF4-FFF2-40B4-BE49-F238E27FC236}">
                  <a16:creationId xmlns:a16="http://schemas.microsoft.com/office/drawing/2014/main" xmlns="" id="{6654D384-2757-224F-A52C-25A53450C021}"/>
                </a:ext>
              </a:extLst>
            </p:cNvPr>
            <p:cNvSpPr/>
            <p:nvPr/>
          </p:nvSpPr>
          <p:spPr>
            <a:xfrm>
              <a:off x="4579887" y="3723726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9" name="Прямоугольник 238">
              <a:extLst>
                <a:ext uri="{FF2B5EF4-FFF2-40B4-BE49-F238E27FC236}">
                  <a16:creationId xmlns:a16="http://schemas.microsoft.com/office/drawing/2014/main" xmlns="" id="{F05FFC00-71D8-6B42-863C-9E41F3834C6E}"/>
                </a:ext>
              </a:extLst>
            </p:cNvPr>
            <p:cNvSpPr/>
            <p:nvPr/>
          </p:nvSpPr>
          <p:spPr>
            <a:xfrm>
              <a:off x="4656087" y="3723726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0" name="Прямоугольник 239">
              <a:extLst>
                <a:ext uri="{FF2B5EF4-FFF2-40B4-BE49-F238E27FC236}">
                  <a16:creationId xmlns:a16="http://schemas.microsoft.com/office/drawing/2014/main" xmlns="" id="{1427F7A5-622D-F547-810D-5920B533B514}"/>
                </a:ext>
              </a:extLst>
            </p:cNvPr>
            <p:cNvSpPr/>
            <p:nvPr/>
          </p:nvSpPr>
          <p:spPr>
            <a:xfrm>
              <a:off x="4732287" y="3723726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1" name="Прямоугольник 240">
              <a:extLst>
                <a:ext uri="{FF2B5EF4-FFF2-40B4-BE49-F238E27FC236}">
                  <a16:creationId xmlns:a16="http://schemas.microsoft.com/office/drawing/2014/main" xmlns="" id="{DF26C111-41F1-4344-976C-82F55DA064B7}"/>
                </a:ext>
              </a:extLst>
            </p:cNvPr>
            <p:cNvSpPr/>
            <p:nvPr/>
          </p:nvSpPr>
          <p:spPr>
            <a:xfrm>
              <a:off x="4808487" y="3723726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2" name="Прямоугольник 241">
              <a:extLst>
                <a:ext uri="{FF2B5EF4-FFF2-40B4-BE49-F238E27FC236}">
                  <a16:creationId xmlns:a16="http://schemas.microsoft.com/office/drawing/2014/main" xmlns="" id="{BE82EC8B-3EF8-5F43-95AF-1D107F69E4D1}"/>
                </a:ext>
              </a:extLst>
            </p:cNvPr>
            <p:cNvSpPr/>
            <p:nvPr/>
          </p:nvSpPr>
          <p:spPr>
            <a:xfrm>
              <a:off x="4884687" y="3723726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3" name="Прямоугольник 242">
              <a:extLst>
                <a:ext uri="{FF2B5EF4-FFF2-40B4-BE49-F238E27FC236}">
                  <a16:creationId xmlns:a16="http://schemas.microsoft.com/office/drawing/2014/main" xmlns="" id="{47C76350-1F79-FF41-98CF-AB80DF23D420}"/>
                </a:ext>
              </a:extLst>
            </p:cNvPr>
            <p:cNvSpPr/>
            <p:nvPr/>
          </p:nvSpPr>
          <p:spPr>
            <a:xfrm>
              <a:off x="4960887" y="3723726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4" name="Прямоугольник 243">
              <a:extLst>
                <a:ext uri="{FF2B5EF4-FFF2-40B4-BE49-F238E27FC236}">
                  <a16:creationId xmlns:a16="http://schemas.microsoft.com/office/drawing/2014/main" xmlns="" id="{63F107CC-7C80-9347-9700-5673088D7475}"/>
                </a:ext>
              </a:extLst>
            </p:cNvPr>
            <p:cNvSpPr/>
            <p:nvPr/>
          </p:nvSpPr>
          <p:spPr>
            <a:xfrm>
              <a:off x="5030170" y="3723726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5" name="Прямоугольник 244">
              <a:extLst>
                <a:ext uri="{FF2B5EF4-FFF2-40B4-BE49-F238E27FC236}">
                  <a16:creationId xmlns:a16="http://schemas.microsoft.com/office/drawing/2014/main" xmlns="" id="{91C58454-29F8-C240-82FF-B5F96718E27D}"/>
                </a:ext>
              </a:extLst>
            </p:cNvPr>
            <p:cNvSpPr/>
            <p:nvPr/>
          </p:nvSpPr>
          <p:spPr>
            <a:xfrm>
              <a:off x="5105382" y="3723726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6" name="Прямоугольник 245">
              <a:extLst>
                <a:ext uri="{FF2B5EF4-FFF2-40B4-BE49-F238E27FC236}">
                  <a16:creationId xmlns:a16="http://schemas.microsoft.com/office/drawing/2014/main" xmlns="" id="{480391AC-6B56-4F41-B840-34BD3E6DEED1}"/>
                </a:ext>
              </a:extLst>
            </p:cNvPr>
            <p:cNvSpPr/>
            <p:nvPr/>
          </p:nvSpPr>
          <p:spPr>
            <a:xfrm>
              <a:off x="5173323" y="3723726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7" name="Прямоугольник 246">
              <a:extLst>
                <a:ext uri="{FF2B5EF4-FFF2-40B4-BE49-F238E27FC236}">
                  <a16:creationId xmlns:a16="http://schemas.microsoft.com/office/drawing/2014/main" xmlns="" id="{C033DB86-4157-F94C-A244-85A67F390B75}"/>
                </a:ext>
              </a:extLst>
            </p:cNvPr>
            <p:cNvSpPr/>
            <p:nvPr/>
          </p:nvSpPr>
          <p:spPr>
            <a:xfrm>
              <a:off x="5247687" y="3723726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8" name="Прямоугольник 247">
              <a:extLst>
                <a:ext uri="{FF2B5EF4-FFF2-40B4-BE49-F238E27FC236}">
                  <a16:creationId xmlns:a16="http://schemas.microsoft.com/office/drawing/2014/main" xmlns="" id="{00AB7F74-B022-9343-A225-2810BF219AD2}"/>
                </a:ext>
              </a:extLst>
            </p:cNvPr>
            <p:cNvSpPr/>
            <p:nvPr/>
          </p:nvSpPr>
          <p:spPr>
            <a:xfrm>
              <a:off x="5322051" y="3723726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9" name="Прямоугольник 248">
              <a:extLst>
                <a:ext uri="{FF2B5EF4-FFF2-40B4-BE49-F238E27FC236}">
                  <a16:creationId xmlns:a16="http://schemas.microsoft.com/office/drawing/2014/main" xmlns="" id="{9BD4B9AC-133A-3F44-8824-8761DB2D782D}"/>
                </a:ext>
              </a:extLst>
            </p:cNvPr>
            <p:cNvSpPr/>
            <p:nvPr/>
          </p:nvSpPr>
          <p:spPr>
            <a:xfrm>
              <a:off x="5396415" y="3723726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0" name="Прямоугольник 249">
              <a:extLst>
                <a:ext uri="{FF2B5EF4-FFF2-40B4-BE49-F238E27FC236}">
                  <a16:creationId xmlns:a16="http://schemas.microsoft.com/office/drawing/2014/main" xmlns="" id="{0E1A1BCE-1186-8B41-8A87-57A14CE41483}"/>
                </a:ext>
              </a:extLst>
            </p:cNvPr>
            <p:cNvSpPr/>
            <p:nvPr/>
          </p:nvSpPr>
          <p:spPr>
            <a:xfrm>
              <a:off x="5470779" y="3723726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1" name="Прямоугольник 250">
              <a:extLst>
                <a:ext uri="{FF2B5EF4-FFF2-40B4-BE49-F238E27FC236}">
                  <a16:creationId xmlns:a16="http://schemas.microsoft.com/office/drawing/2014/main" xmlns="" id="{617CF1EB-CBB1-4048-AD39-21E11826B79E}"/>
                </a:ext>
              </a:extLst>
            </p:cNvPr>
            <p:cNvSpPr/>
            <p:nvPr/>
          </p:nvSpPr>
          <p:spPr>
            <a:xfrm>
              <a:off x="5545143" y="3723726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2" name="Прямоугольник 251">
              <a:extLst>
                <a:ext uri="{FF2B5EF4-FFF2-40B4-BE49-F238E27FC236}">
                  <a16:creationId xmlns:a16="http://schemas.microsoft.com/office/drawing/2014/main" xmlns="" id="{74529AC7-88E2-6C4C-BA05-53E7E93381F9}"/>
                </a:ext>
              </a:extLst>
            </p:cNvPr>
            <p:cNvSpPr/>
            <p:nvPr/>
          </p:nvSpPr>
          <p:spPr>
            <a:xfrm>
              <a:off x="5619507" y="3723726"/>
              <a:ext cx="36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cxnSp>
        <p:nvCxnSpPr>
          <p:cNvPr id="253" name="Прямая соединительная линия 252">
            <a:extLst>
              <a:ext uri="{FF2B5EF4-FFF2-40B4-BE49-F238E27FC236}">
                <a16:creationId xmlns:a16="http://schemas.microsoft.com/office/drawing/2014/main" xmlns="" id="{D948610E-B28C-464A-88FD-647105934AD3}"/>
              </a:ext>
            </a:extLst>
          </p:cNvPr>
          <p:cNvCxnSpPr/>
          <p:nvPr/>
        </p:nvCxnSpPr>
        <p:spPr>
          <a:xfrm>
            <a:off x="5822313" y="3632364"/>
            <a:ext cx="6456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2" name="Группа 331">
            <a:extLst>
              <a:ext uri="{FF2B5EF4-FFF2-40B4-BE49-F238E27FC236}">
                <a16:creationId xmlns:a16="http://schemas.microsoft.com/office/drawing/2014/main" xmlns="" id="{1DC8E83B-3A0A-D640-BFD5-0F76C07B3494}"/>
              </a:ext>
            </a:extLst>
          </p:cNvPr>
          <p:cNvGrpSpPr/>
          <p:nvPr/>
        </p:nvGrpSpPr>
        <p:grpSpPr>
          <a:xfrm>
            <a:off x="5822313" y="3239089"/>
            <a:ext cx="645600" cy="360000"/>
            <a:chOff x="5822313" y="3717540"/>
            <a:chExt cx="645600" cy="361088"/>
          </a:xfrm>
        </p:grpSpPr>
        <p:sp>
          <p:nvSpPr>
            <p:cNvPr id="255" name="Прямоугольник 254">
              <a:extLst>
                <a:ext uri="{FF2B5EF4-FFF2-40B4-BE49-F238E27FC236}">
                  <a16:creationId xmlns:a16="http://schemas.microsoft.com/office/drawing/2014/main" xmlns="" id="{05D1DEFD-2C12-2247-846D-BB34428B9202}"/>
                </a:ext>
              </a:extLst>
            </p:cNvPr>
            <p:cNvSpPr/>
            <p:nvPr/>
          </p:nvSpPr>
          <p:spPr>
            <a:xfrm>
              <a:off x="5822313" y="3717540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6" name="Прямоугольник 255">
              <a:extLst>
                <a:ext uri="{FF2B5EF4-FFF2-40B4-BE49-F238E27FC236}">
                  <a16:creationId xmlns:a16="http://schemas.microsoft.com/office/drawing/2014/main" xmlns="" id="{FBC83FCF-CD57-4848-BB92-C80859AE3590}"/>
                </a:ext>
              </a:extLst>
            </p:cNvPr>
            <p:cNvSpPr/>
            <p:nvPr/>
          </p:nvSpPr>
          <p:spPr>
            <a:xfrm>
              <a:off x="5898513" y="3717676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7" name="Прямоугольник 256">
              <a:extLst>
                <a:ext uri="{FF2B5EF4-FFF2-40B4-BE49-F238E27FC236}">
                  <a16:creationId xmlns:a16="http://schemas.microsoft.com/office/drawing/2014/main" xmlns="" id="{679F4414-9AA6-2A46-9739-A8F366B60934}"/>
                </a:ext>
              </a:extLst>
            </p:cNvPr>
            <p:cNvSpPr/>
            <p:nvPr/>
          </p:nvSpPr>
          <p:spPr>
            <a:xfrm>
              <a:off x="5974713" y="3717812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8" name="Прямоугольник 257">
              <a:extLst>
                <a:ext uri="{FF2B5EF4-FFF2-40B4-BE49-F238E27FC236}">
                  <a16:creationId xmlns:a16="http://schemas.microsoft.com/office/drawing/2014/main" xmlns="" id="{D2A2CD78-8230-4741-A4F8-A07ACAAB8A36}"/>
                </a:ext>
              </a:extLst>
            </p:cNvPr>
            <p:cNvSpPr/>
            <p:nvPr/>
          </p:nvSpPr>
          <p:spPr>
            <a:xfrm>
              <a:off x="6050913" y="3717948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9" name="Прямоугольник 258">
              <a:extLst>
                <a:ext uri="{FF2B5EF4-FFF2-40B4-BE49-F238E27FC236}">
                  <a16:creationId xmlns:a16="http://schemas.microsoft.com/office/drawing/2014/main" xmlns="" id="{08EB04AB-782A-C842-BD45-4E62D9EFB0CC}"/>
                </a:ext>
              </a:extLst>
            </p:cNvPr>
            <p:cNvSpPr/>
            <p:nvPr/>
          </p:nvSpPr>
          <p:spPr>
            <a:xfrm>
              <a:off x="6127113" y="3718084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0" name="Прямоугольник 259">
              <a:extLst>
                <a:ext uri="{FF2B5EF4-FFF2-40B4-BE49-F238E27FC236}">
                  <a16:creationId xmlns:a16="http://schemas.microsoft.com/office/drawing/2014/main" xmlns="" id="{D6AAD0C7-61C4-4D40-B48D-6B5A552ED74B}"/>
                </a:ext>
              </a:extLst>
            </p:cNvPr>
            <p:cNvSpPr/>
            <p:nvPr/>
          </p:nvSpPr>
          <p:spPr>
            <a:xfrm>
              <a:off x="6203313" y="3718220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1" name="Прямоугольник 260">
              <a:extLst>
                <a:ext uri="{FF2B5EF4-FFF2-40B4-BE49-F238E27FC236}">
                  <a16:creationId xmlns:a16="http://schemas.microsoft.com/office/drawing/2014/main" xmlns="" id="{AC20DDA1-8EB9-F54F-8262-88BF23F5E304}"/>
                </a:ext>
              </a:extLst>
            </p:cNvPr>
            <p:cNvSpPr/>
            <p:nvPr/>
          </p:nvSpPr>
          <p:spPr>
            <a:xfrm>
              <a:off x="6279513" y="3718356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2" name="Прямоугольник 261">
              <a:extLst>
                <a:ext uri="{FF2B5EF4-FFF2-40B4-BE49-F238E27FC236}">
                  <a16:creationId xmlns:a16="http://schemas.microsoft.com/office/drawing/2014/main" xmlns="" id="{37F61214-96AE-8B44-BA59-8E20B2396610}"/>
                </a:ext>
              </a:extLst>
            </p:cNvPr>
            <p:cNvSpPr/>
            <p:nvPr/>
          </p:nvSpPr>
          <p:spPr>
            <a:xfrm>
              <a:off x="6355713" y="3718492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3" name="Прямоугольник 262">
              <a:extLst>
                <a:ext uri="{FF2B5EF4-FFF2-40B4-BE49-F238E27FC236}">
                  <a16:creationId xmlns:a16="http://schemas.microsoft.com/office/drawing/2014/main" xmlns="" id="{AB70230D-EAD4-7C43-BC2B-DD512B746355}"/>
                </a:ext>
              </a:extLst>
            </p:cNvPr>
            <p:cNvSpPr/>
            <p:nvPr/>
          </p:nvSpPr>
          <p:spPr>
            <a:xfrm>
              <a:off x="6431913" y="3718628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64" name="Группа 263">
            <a:extLst>
              <a:ext uri="{FF2B5EF4-FFF2-40B4-BE49-F238E27FC236}">
                <a16:creationId xmlns:a16="http://schemas.microsoft.com/office/drawing/2014/main" xmlns="" id="{1C88E61B-F9BC-014D-84F9-630E80803D58}"/>
              </a:ext>
            </a:extLst>
          </p:cNvPr>
          <p:cNvGrpSpPr/>
          <p:nvPr/>
        </p:nvGrpSpPr>
        <p:grpSpPr>
          <a:xfrm>
            <a:off x="7909083" y="1635990"/>
            <a:ext cx="648000" cy="648000"/>
            <a:chOff x="5751783" y="1743161"/>
            <a:chExt cx="936433" cy="936433"/>
          </a:xfrm>
        </p:grpSpPr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xmlns="" id="{E7C0DDA7-A6D2-ED4A-B5A2-3FA09B38C0CD}"/>
                </a:ext>
              </a:extLst>
            </p:cNvPr>
            <p:cNvSpPr txBox="1"/>
            <p:nvPr/>
          </p:nvSpPr>
          <p:spPr>
            <a:xfrm>
              <a:off x="5825246" y="2029796"/>
              <a:ext cx="785008" cy="354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accent4">
                      <a:lumMod val="60000"/>
                      <a:lumOff val="40000"/>
                    </a:schemeClr>
                  </a:solidFill>
                </a:defRPr>
              </a:lvl1pPr>
            </a:lstStyle>
            <a:p>
              <a:r>
                <a:rPr lang="ru-RU" sz="1100" dirty="0"/>
                <a:t>18 </a:t>
              </a:r>
              <a:r>
                <a:rPr lang="en-US" sz="1100" dirty="0"/>
                <a:t>454</a:t>
              </a:r>
              <a:endParaRPr lang="ru-RU" sz="1100" dirty="0"/>
            </a:p>
          </p:txBody>
        </p:sp>
        <p:sp>
          <p:nvSpPr>
            <p:cNvPr id="266" name="Кольцо 265">
              <a:extLst>
                <a:ext uri="{FF2B5EF4-FFF2-40B4-BE49-F238E27FC236}">
                  <a16:creationId xmlns:a16="http://schemas.microsoft.com/office/drawing/2014/main" xmlns="" id="{90BBECCF-1E3E-DD46-BDCB-45E75BA6A110}"/>
                </a:ext>
              </a:extLst>
            </p:cNvPr>
            <p:cNvSpPr/>
            <p:nvPr/>
          </p:nvSpPr>
          <p:spPr>
            <a:xfrm>
              <a:off x="5751783" y="1743161"/>
              <a:ext cx="936433" cy="936433"/>
            </a:xfrm>
            <a:prstGeom prst="donut">
              <a:avLst>
                <a:gd name="adj" fmla="val 645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7" name="Группа 266">
            <a:extLst>
              <a:ext uri="{FF2B5EF4-FFF2-40B4-BE49-F238E27FC236}">
                <a16:creationId xmlns:a16="http://schemas.microsoft.com/office/drawing/2014/main" xmlns="" id="{285D1427-D06D-6F40-84F3-B02D52486FA4}"/>
              </a:ext>
            </a:extLst>
          </p:cNvPr>
          <p:cNvGrpSpPr/>
          <p:nvPr/>
        </p:nvGrpSpPr>
        <p:grpSpPr>
          <a:xfrm>
            <a:off x="7785246" y="2379280"/>
            <a:ext cx="648000" cy="648000"/>
            <a:chOff x="5751783" y="1743161"/>
            <a:chExt cx="936433" cy="936433"/>
          </a:xfrm>
        </p:grpSpPr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xmlns="" id="{E5D09D62-4137-0745-BBE3-B15637A42423}"/>
                </a:ext>
              </a:extLst>
            </p:cNvPr>
            <p:cNvSpPr txBox="1"/>
            <p:nvPr/>
          </p:nvSpPr>
          <p:spPr>
            <a:xfrm>
              <a:off x="5825246" y="2029796"/>
              <a:ext cx="785009" cy="354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accent4">
                      <a:lumMod val="60000"/>
                      <a:lumOff val="40000"/>
                    </a:schemeClr>
                  </a:solidFill>
                </a:defRPr>
              </a:lvl1pPr>
            </a:lstStyle>
            <a:p>
              <a:r>
                <a:rPr lang="ru-RU" sz="1100" dirty="0"/>
                <a:t>1</a:t>
              </a:r>
              <a:r>
                <a:rPr lang="en-US" sz="1100" dirty="0"/>
                <a:t>7</a:t>
              </a:r>
              <a:r>
                <a:rPr lang="ru-RU" sz="1100" dirty="0"/>
                <a:t> </a:t>
              </a:r>
              <a:r>
                <a:rPr lang="en-US" sz="1100" dirty="0"/>
                <a:t>421</a:t>
              </a:r>
              <a:endParaRPr lang="ru-RU" sz="1100" dirty="0"/>
            </a:p>
          </p:txBody>
        </p:sp>
        <p:sp>
          <p:nvSpPr>
            <p:cNvPr id="269" name="Кольцо 268">
              <a:extLst>
                <a:ext uri="{FF2B5EF4-FFF2-40B4-BE49-F238E27FC236}">
                  <a16:creationId xmlns:a16="http://schemas.microsoft.com/office/drawing/2014/main" xmlns="" id="{A01D41A9-515B-6D4F-8633-60C0BC7AAF0D}"/>
                </a:ext>
              </a:extLst>
            </p:cNvPr>
            <p:cNvSpPr/>
            <p:nvPr/>
          </p:nvSpPr>
          <p:spPr>
            <a:xfrm>
              <a:off x="5751783" y="1743161"/>
              <a:ext cx="936433" cy="936433"/>
            </a:xfrm>
            <a:prstGeom prst="donut">
              <a:avLst>
                <a:gd name="adj" fmla="val 645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70" name="Прямая соединительная линия 269">
            <a:extLst>
              <a:ext uri="{FF2B5EF4-FFF2-40B4-BE49-F238E27FC236}">
                <a16:creationId xmlns:a16="http://schemas.microsoft.com/office/drawing/2014/main" xmlns="" id="{01D16944-B81F-A04C-91CC-48CC91B8ED60}"/>
              </a:ext>
            </a:extLst>
          </p:cNvPr>
          <p:cNvCxnSpPr/>
          <p:nvPr/>
        </p:nvCxnSpPr>
        <p:spPr>
          <a:xfrm>
            <a:off x="6593734" y="3633313"/>
            <a:ext cx="14775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Прямая соединительная линия 270">
            <a:extLst>
              <a:ext uri="{FF2B5EF4-FFF2-40B4-BE49-F238E27FC236}">
                <a16:creationId xmlns:a16="http://schemas.microsoft.com/office/drawing/2014/main" xmlns="" id="{143706A4-3497-AA4F-9E9A-94A5E03BED75}"/>
              </a:ext>
            </a:extLst>
          </p:cNvPr>
          <p:cNvCxnSpPr/>
          <p:nvPr/>
        </p:nvCxnSpPr>
        <p:spPr>
          <a:xfrm>
            <a:off x="6912193" y="3633313"/>
            <a:ext cx="20392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3" name="Группа 332">
            <a:extLst>
              <a:ext uri="{FF2B5EF4-FFF2-40B4-BE49-F238E27FC236}">
                <a16:creationId xmlns:a16="http://schemas.microsoft.com/office/drawing/2014/main" xmlns="" id="{33F01DC9-1157-814B-AC38-A5D6E8E9D121}"/>
              </a:ext>
            </a:extLst>
          </p:cNvPr>
          <p:cNvGrpSpPr/>
          <p:nvPr/>
        </p:nvGrpSpPr>
        <p:grpSpPr>
          <a:xfrm>
            <a:off x="6610602" y="3239507"/>
            <a:ext cx="112200" cy="360136"/>
            <a:chOff x="6610602" y="3717958"/>
            <a:chExt cx="112200" cy="360136"/>
          </a:xfrm>
        </p:grpSpPr>
        <p:sp>
          <p:nvSpPr>
            <p:cNvPr id="273" name="Прямоугольник 272">
              <a:extLst>
                <a:ext uri="{FF2B5EF4-FFF2-40B4-BE49-F238E27FC236}">
                  <a16:creationId xmlns:a16="http://schemas.microsoft.com/office/drawing/2014/main" xmlns="" id="{E65BCE9A-CCA8-3B42-87F4-AE59D5B186B5}"/>
                </a:ext>
              </a:extLst>
            </p:cNvPr>
            <p:cNvSpPr/>
            <p:nvPr/>
          </p:nvSpPr>
          <p:spPr>
            <a:xfrm>
              <a:off x="6610602" y="3717958"/>
              <a:ext cx="36000" cy="360000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4" name="Прямоугольник 273">
              <a:extLst>
                <a:ext uri="{FF2B5EF4-FFF2-40B4-BE49-F238E27FC236}">
                  <a16:creationId xmlns:a16="http://schemas.microsoft.com/office/drawing/2014/main" xmlns="" id="{0C08B2B1-75DF-7E4B-9CED-81F24DA8658D}"/>
                </a:ext>
              </a:extLst>
            </p:cNvPr>
            <p:cNvSpPr/>
            <p:nvPr/>
          </p:nvSpPr>
          <p:spPr>
            <a:xfrm>
              <a:off x="6686802" y="3718094"/>
              <a:ext cx="36000" cy="360000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34" name="Группа 333">
            <a:extLst>
              <a:ext uri="{FF2B5EF4-FFF2-40B4-BE49-F238E27FC236}">
                <a16:creationId xmlns:a16="http://schemas.microsoft.com/office/drawing/2014/main" xmlns="" id="{A4BD7894-EC29-354D-90C3-7A67F115BA58}"/>
              </a:ext>
            </a:extLst>
          </p:cNvPr>
          <p:cNvGrpSpPr/>
          <p:nvPr/>
        </p:nvGrpSpPr>
        <p:grpSpPr>
          <a:xfrm>
            <a:off x="6923115" y="3240110"/>
            <a:ext cx="192998" cy="360000"/>
            <a:chOff x="6923115" y="3718561"/>
            <a:chExt cx="192998" cy="360000"/>
          </a:xfrm>
        </p:grpSpPr>
        <p:sp>
          <p:nvSpPr>
            <p:cNvPr id="276" name="Прямоугольник 275">
              <a:extLst>
                <a:ext uri="{FF2B5EF4-FFF2-40B4-BE49-F238E27FC236}">
                  <a16:creationId xmlns:a16="http://schemas.microsoft.com/office/drawing/2014/main" xmlns="" id="{86E0B8A8-245B-0C44-B348-80107796C17D}"/>
                </a:ext>
              </a:extLst>
            </p:cNvPr>
            <p:cNvSpPr/>
            <p:nvPr/>
          </p:nvSpPr>
          <p:spPr>
            <a:xfrm>
              <a:off x="6923115" y="3718561"/>
              <a:ext cx="36000" cy="360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7" name="Прямоугольник 276">
              <a:extLst>
                <a:ext uri="{FF2B5EF4-FFF2-40B4-BE49-F238E27FC236}">
                  <a16:creationId xmlns:a16="http://schemas.microsoft.com/office/drawing/2014/main" xmlns="" id="{5D2F7BF1-BB1C-6C43-A8D7-11D077BA73D1}"/>
                </a:ext>
              </a:extLst>
            </p:cNvPr>
            <p:cNvSpPr/>
            <p:nvPr/>
          </p:nvSpPr>
          <p:spPr>
            <a:xfrm>
              <a:off x="6999315" y="3718561"/>
              <a:ext cx="36000" cy="360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8" name="Прямоугольник 277">
              <a:extLst>
                <a:ext uri="{FF2B5EF4-FFF2-40B4-BE49-F238E27FC236}">
                  <a16:creationId xmlns:a16="http://schemas.microsoft.com/office/drawing/2014/main" xmlns="" id="{C599326C-518F-1143-A96F-FA768A94EF21}"/>
                </a:ext>
              </a:extLst>
            </p:cNvPr>
            <p:cNvSpPr/>
            <p:nvPr/>
          </p:nvSpPr>
          <p:spPr>
            <a:xfrm>
              <a:off x="7080113" y="3718561"/>
              <a:ext cx="36000" cy="360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35" name="Группа 334">
            <a:extLst>
              <a:ext uri="{FF2B5EF4-FFF2-40B4-BE49-F238E27FC236}">
                <a16:creationId xmlns:a16="http://schemas.microsoft.com/office/drawing/2014/main" xmlns="" id="{B0F3F6E4-CAF3-6F45-9C7B-5246EB87821B}"/>
              </a:ext>
            </a:extLst>
          </p:cNvPr>
          <p:cNvGrpSpPr/>
          <p:nvPr/>
        </p:nvGrpSpPr>
        <p:grpSpPr>
          <a:xfrm>
            <a:off x="4042377" y="3923774"/>
            <a:ext cx="1534656" cy="360000"/>
            <a:chOff x="4042377" y="4196139"/>
            <a:chExt cx="1534656" cy="360000"/>
          </a:xfrm>
        </p:grpSpPr>
        <p:sp>
          <p:nvSpPr>
            <p:cNvPr id="280" name="Прямоугольник 279">
              <a:extLst>
                <a:ext uri="{FF2B5EF4-FFF2-40B4-BE49-F238E27FC236}">
                  <a16:creationId xmlns:a16="http://schemas.microsoft.com/office/drawing/2014/main" xmlns="" id="{DFA3137D-1EB8-D64A-BB14-93B68C1A229E}"/>
                </a:ext>
              </a:extLst>
            </p:cNvPr>
            <p:cNvSpPr/>
            <p:nvPr/>
          </p:nvSpPr>
          <p:spPr>
            <a:xfrm>
              <a:off x="4042377" y="4196139"/>
              <a:ext cx="36000" cy="3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1" name="Прямоугольник 280">
              <a:extLst>
                <a:ext uri="{FF2B5EF4-FFF2-40B4-BE49-F238E27FC236}">
                  <a16:creationId xmlns:a16="http://schemas.microsoft.com/office/drawing/2014/main" xmlns="" id="{5C903AAE-090D-0D4F-BE9B-DB66C942D213}"/>
                </a:ext>
              </a:extLst>
            </p:cNvPr>
            <p:cNvSpPr/>
            <p:nvPr/>
          </p:nvSpPr>
          <p:spPr>
            <a:xfrm>
              <a:off x="4118577" y="4196139"/>
              <a:ext cx="36000" cy="3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2" name="Прямоугольник 281">
              <a:extLst>
                <a:ext uri="{FF2B5EF4-FFF2-40B4-BE49-F238E27FC236}">
                  <a16:creationId xmlns:a16="http://schemas.microsoft.com/office/drawing/2014/main" xmlns="" id="{B71036E6-EDBF-CD4F-B4DE-DDB1B93F78F8}"/>
                </a:ext>
              </a:extLst>
            </p:cNvPr>
            <p:cNvSpPr/>
            <p:nvPr/>
          </p:nvSpPr>
          <p:spPr>
            <a:xfrm>
              <a:off x="4194777" y="4196139"/>
              <a:ext cx="36000" cy="3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3" name="Прямоугольник 282">
              <a:extLst>
                <a:ext uri="{FF2B5EF4-FFF2-40B4-BE49-F238E27FC236}">
                  <a16:creationId xmlns:a16="http://schemas.microsoft.com/office/drawing/2014/main" xmlns="" id="{BEB5DBC2-2CDA-2B46-A20E-F25212E20415}"/>
                </a:ext>
              </a:extLst>
            </p:cNvPr>
            <p:cNvSpPr/>
            <p:nvPr/>
          </p:nvSpPr>
          <p:spPr>
            <a:xfrm>
              <a:off x="4270977" y="4196139"/>
              <a:ext cx="36000" cy="3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4" name="Прямоугольник 283">
              <a:extLst>
                <a:ext uri="{FF2B5EF4-FFF2-40B4-BE49-F238E27FC236}">
                  <a16:creationId xmlns:a16="http://schemas.microsoft.com/office/drawing/2014/main" xmlns="" id="{0FF50C51-F720-AD43-8A99-B4C224B0B0DD}"/>
                </a:ext>
              </a:extLst>
            </p:cNvPr>
            <p:cNvSpPr/>
            <p:nvPr/>
          </p:nvSpPr>
          <p:spPr>
            <a:xfrm>
              <a:off x="4347177" y="4196139"/>
              <a:ext cx="36000" cy="3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5" name="Прямоугольник 284">
              <a:extLst>
                <a:ext uri="{FF2B5EF4-FFF2-40B4-BE49-F238E27FC236}">
                  <a16:creationId xmlns:a16="http://schemas.microsoft.com/office/drawing/2014/main" xmlns="" id="{555DC8B4-4A3C-EF4F-BF5C-9C462F510ED3}"/>
                </a:ext>
              </a:extLst>
            </p:cNvPr>
            <p:cNvSpPr/>
            <p:nvPr/>
          </p:nvSpPr>
          <p:spPr>
            <a:xfrm>
              <a:off x="4423377" y="4196139"/>
              <a:ext cx="36000" cy="3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6" name="Прямоугольник 285">
              <a:extLst>
                <a:ext uri="{FF2B5EF4-FFF2-40B4-BE49-F238E27FC236}">
                  <a16:creationId xmlns:a16="http://schemas.microsoft.com/office/drawing/2014/main" xmlns="" id="{EAA59C59-61E4-A34D-9BE3-74DE2AE3846A}"/>
                </a:ext>
              </a:extLst>
            </p:cNvPr>
            <p:cNvSpPr/>
            <p:nvPr/>
          </p:nvSpPr>
          <p:spPr>
            <a:xfrm>
              <a:off x="4499577" y="4196139"/>
              <a:ext cx="36000" cy="3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7" name="Прямоугольник 286">
              <a:extLst>
                <a:ext uri="{FF2B5EF4-FFF2-40B4-BE49-F238E27FC236}">
                  <a16:creationId xmlns:a16="http://schemas.microsoft.com/office/drawing/2014/main" xmlns="" id="{8538FBEF-D4BF-9947-BEA9-3F3143F41F55}"/>
                </a:ext>
              </a:extLst>
            </p:cNvPr>
            <p:cNvSpPr/>
            <p:nvPr/>
          </p:nvSpPr>
          <p:spPr>
            <a:xfrm>
              <a:off x="4575777" y="4196139"/>
              <a:ext cx="36000" cy="3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8" name="Прямоугольник 287">
              <a:extLst>
                <a:ext uri="{FF2B5EF4-FFF2-40B4-BE49-F238E27FC236}">
                  <a16:creationId xmlns:a16="http://schemas.microsoft.com/office/drawing/2014/main" xmlns="" id="{450847B9-9775-FF4A-BC6C-8FE5D3D64C21}"/>
                </a:ext>
              </a:extLst>
            </p:cNvPr>
            <p:cNvSpPr/>
            <p:nvPr/>
          </p:nvSpPr>
          <p:spPr>
            <a:xfrm>
              <a:off x="4651977" y="4196139"/>
              <a:ext cx="36000" cy="3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9" name="Прямоугольник 288">
              <a:extLst>
                <a:ext uri="{FF2B5EF4-FFF2-40B4-BE49-F238E27FC236}">
                  <a16:creationId xmlns:a16="http://schemas.microsoft.com/office/drawing/2014/main" xmlns="" id="{08FDCD8A-C79C-9446-AAD4-5A4210B49A2C}"/>
                </a:ext>
              </a:extLst>
            </p:cNvPr>
            <p:cNvSpPr/>
            <p:nvPr/>
          </p:nvSpPr>
          <p:spPr>
            <a:xfrm>
              <a:off x="4728177" y="4196139"/>
              <a:ext cx="36000" cy="3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0" name="Прямоугольник 289">
              <a:extLst>
                <a:ext uri="{FF2B5EF4-FFF2-40B4-BE49-F238E27FC236}">
                  <a16:creationId xmlns:a16="http://schemas.microsoft.com/office/drawing/2014/main" xmlns="" id="{5364608F-1B14-3545-813E-79DD1F4B26EB}"/>
                </a:ext>
              </a:extLst>
            </p:cNvPr>
            <p:cNvSpPr/>
            <p:nvPr/>
          </p:nvSpPr>
          <p:spPr>
            <a:xfrm>
              <a:off x="4804377" y="4196139"/>
              <a:ext cx="36000" cy="3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1" name="Прямоугольник 290">
              <a:extLst>
                <a:ext uri="{FF2B5EF4-FFF2-40B4-BE49-F238E27FC236}">
                  <a16:creationId xmlns:a16="http://schemas.microsoft.com/office/drawing/2014/main" xmlns="" id="{D71B904F-151E-2B46-B607-14C570F29EEB}"/>
                </a:ext>
              </a:extLst>
            </p:cNvPr>
            <p:cNvSpPr/>
            <p:nvPr/>
          </p:nvSpPr>
          <p:spPr>
            <a:xfrm>
              <a:off x="4880577" y="4196139"/>
              <a:ext cx="36000" cy="3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2" name="Прямоугольник 291">
              <a:extLst>
                <a:ext uri="{FF2B5EF4-FFF2-40B4-BE49-F238E27FC236}">
                  <a16:creationId xmlns:a16="http://schemas.microsoft.com/office/drawing/2014/main" xmlns="" id="{EF89DE21-B822-2B49-9895-DFED8EFDCA01}"/>
                </a:ext>
              </a:extLst>
            </p:cNvPr>
            <p:cNvSpPr/>
            <p:nvPr/>
          </p:nvSpPr>
          <p:spPr>
            <a:xfrm>
              <a:off x="4956777" y="4196139"/>
              <a:ext cx="36000" cy="3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3" name="Прямоугольник 292">
              <a:extLst>
                <a:ext uri="{FF2B5EF4-FFF2-40B4-BE49-F238E27FC236}">
                  <a16:creationId xmlns:a16="http://schemas.microsoft.com/office/drawing/2014/main" xmlns="" id="{4D81B816-9093-3A4C-9000-8C303835BFEF}"/>
                </a:ext>
              </a:extLst>
            </p:cNvPr>
            <p:cNvSpPr/>
            <p:nvPr/>
          </p:nvSpPr>
          <p:spPr>
            <a:xfrm>
              <a:off x="5026060" y="4196139"/>
              <a:ext cx="36000" cy="3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4" name="Прямоугольник 293">
              <a:extLst>
                <a:ext uri="{FF2B5EF4-FFF2-40B4-BE49-F238E27FC236}">
                  <a16:creationId xmlns:a16="http://schemas.microsoft.com/office/drawing/2014/main" xmlns="" id="{A5A90575-DE63-F14C-9683-210A65FAECD5}"/>
                </a:ext>
              </a:extLst>
            </p:cNvPr>
            <p:cNvSpPr/>
            <p:nvPr/>
          </p:nvSpPr>
          <p:spPr>
            <a:xfrm>
              <a:off x="5101272" y="4196139"/>
              <a:ext cx="36000" cy="3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5" name="Прямоугольник 294">
              <a:extLst>
                <a:ext uri="{FF2B5EF4-FFF2-40B4-BE49-F238E27FC236}">
                  <a16:creationId xmlns:a16="http://schemas.microsoft.com/office/drawing/2014/main" xmlns="" id="{C9BAF73A-3C2B-7C46-8151-A03C4CEF9052}"/>
                </a:ext>
              </a:extLst>
            </p:cNvPr>
            <p:cNvSpPr/>
            <p:nvPr/>
          </p:nvSpPr>
          <p:spPr>
            <a:xfrm>
              <a:off x="5169213" y="4196139"/>
              <a:ext cx="36000" cy="3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6" name="Прямоугольник 295">
              <a:extLst>
                <a:ext uri="{FF2B5EF4-FFF2-40B4-BE49-F238E27FC236}">
                  <a16:creationId xmlns:a16="http://schemas.microsoft.com/office/drawing/2014/main" xmlns="" id="{BFB96E38-A7A4-E74C-A521-27E7504BE7B3}"/>
                </a:ext>
              </a:extLst>
            </p:cNvPr>
            <p:cNvSpPr/>
            <p:nvPr/>
          </p:nvSpPr>
          <p:spPr>
            <a:xfrm>
              <a:off x="5243577" y="4196139"/>
              <a:ext cx="36000" cy="3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7" name="Прямоугольник 296">
              <a:extLst>
                <a:ext uri="{FF2B5EF4-FFF2-40B4-BE49-F238E27FC236}">
                  <a16:creationId xmlns:a16="http://schemas.microsoft.com/office/drawing/2014/main" xmlns="" id="{CB96586F-5EBE-CD44-8FC8-E4BD31EFEA2F}"/>
                </a:ext>
              </a:extLst>
            </p:cNvPr>
            <p:cNvSpPr/>
            <p:nvPr/>
          </p:nvSpPr>
          <p:spPr>
            <a:xfrm>
              <a:off x="5317941" y="4196139"/>
              <a:ext cx="36000" cy="3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8" name="Прямоугольник 297">
              <a:extLst>
                <a:ext uri="{FF2B5EF4-FFF2-40B4-BE49-F238E27FC236}">
                  <a16:creationId xmlns:a16="http://schemas.microsoft.com/office/drawing/2014/main" xmlns="" id="{EDD3A768-D9D4-9A4A-BBDA-0655F21B98FB}"/>
                </a:ext>
              </a:extLst>
            </p:cNvPr>
            <p:cNvSpPr/>
            <p:nvPr/>
          </p:nvSpPr>
          <p:spPr>
            <a:xfrm>
              <a:off x="5392305" y="4196139"/>
              <a:ext cx="36000" cy="3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9" name="Прямоугольник 298">
              <a:extLst>
                <a:ext uri="{FF2B5EF4-FFF2-40B4-BE49-F238E27FC236}">
                  <a16:creationId xmlns:a16="http://schemas.microsoft.com/office/drawing/2014/main" xmlns="" id="{6AB8CEEB-DDF1-9948-9AB7-4AFB962E6721}"/>
                </a:ext>
              </a:extLst>
            </p:cNvPr>
            <p:cNvSpPr/>
            <p:nvPr/>
          </p:nvSpPr>
          <p:spPr>
            <a:xfrm>
              <a:off x="5466669" y="4196139"/>
              <a:ext cx="36000" cy="3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0" name="Прямоугольник 299">
              <a:extLst>
                <a:ext uri="{FF2B5EF4-FFF2-40B4-BE49-F238E27FC236}">
                  <a16:creationId xmlns:a16="http://schemas.microsoft.com/office/drawing/2014/main" xmlns="" id="{6E7E296C-6058-B446-8212-C9C5D96CB7DB}"/>
                </a:ext>
              </a:extLst>
            </p:cNvPr>
            <p:cNvSpPr/>
            <p:nvPr/>
          </p:nvSpPr>
          <p:spPr>
            <a:xfrm>
              <a:off x="5541033" y="4196139"/>
              <a:ext cx="36000" cy="3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36" name="Группа 335">
            <a:extLst>
              <a:ext uri="{FF2B5EF4-FFF2-40B4-BE49-F238E27FC236}">
                <a16:creationId xmlns:a16="http://schemas.microsoft.com/office/drawing/2014/main" xmlns="" id="{FFE5FAFE-DA84-4D4A-9438-DC3811979A75}"/>
              </a:ext>
            </a:extLst>
          </p:cNvPr>
          <p:cNvGrpSpPr/>
          <p:nvPr/>
        </p:nvGrpSpPr>
        <p:grpSpPr>
          <a:xfrm>
            <a:off x="5756907" y="3921907"/>
            <a:ext cx="645600" cy="360000"/>
            <a:chOff x="5756907" y="4194272"/>
            <a:chExt cx="645600" cy="361088"/>
          </a:xfrm>
        </p:grpSpPr>
        <p:sp>
          <p:nvSpPr>
            <p:cNvPr id="302" name="Прямоугольник 301">
              <a:extLst>
                <a:ext uri="{FF2B5EF4-FFF2-40B4-BE49-F238E27FC236}">
                  <a16:creationId xmlns:a16="http://schemas.microsoft.com/office/drawing/2014/main" xmlns="" id="{EE6540A6-ACBD-3044-9BDD-8DAE18738CE2}"/>
                </a:ext>
              </a:extLst>
            </p:cNvPr>
            <p:cNvSpPr/>
            <p:nvPr/>
          </p:nvSpPr>
          <p:spPr>
            <a:xfrm>
              <a:off x="5756907" y="4194272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3" name="Прямоугольник 302">
              <a:extLst>
                <a:ext uri="{FF2B5EF4-FFF2-40B4-BE49-F238E27FC236}">
                  <a16:creationId xmlns:a16="http://schemas.microsoft.com/office/drawing/2014/main" xmlns="" id="{3A798C01-93A9-EE43-BA30-37EE3E8F3D94}"/>
                </a:ext>
              </a:extLst>
            </p:cNvPr>
            <p:cNvSpPr/>
            <p:nvPr/>
          </p:nvSpPr>
          <p:spPr>
            <a:xfrm>
              <a:off x="5833107" y="4194408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4" name="Прямоугольник 303">
              <a:extLst>
                <a:ext uri="{FF2B5EF4-FFF2-40B4-BE49-F238E27FC236}">
                  <a16:creationId xmlns:a16="http://schemas.microsoft.com/office/drawing/2014/main" xmlns="" id="{E73F488C-3A57-AE4A-B61B-F9A68D3CDE7F}"/>
                </a:ext>
              </a:extLst>
            </p:cNvPr>
            <p:cNvSpPr/>
            <p:nvPr/>
          </p:nvSpPr>
          <p:spPr>
            <a:xfrm>
              <a:off x="5909307" y="4194544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5" name="Прямоугольник 304">
              <a:extLst>
                <a:ext uri="{FF2B5EF4-FFF2-40B4-BE49-F238E27FC236}">
                  <a16:creationId xmlns:a16="http://schemas.microsoft.com/office/drawing/2014/main" xmlns="" id="{B8CABC04-4F06-5545-9EB5-E6D7A641439B}"/>
                </a:ext>
              </a:extLst>
            </p:cNvPr>
            <p:cNvSpPr/>
            <p:nvPr/>
          </p:nvSpPr>
          <p:spPr>
            <a:xfrm>
              <a:off x="5985507" y="4194680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6" name="Прямоугольник 305">
              <a:extLst>
                <a:ext uri="{FF2B5EF4-FFF2-40B4-BE49-F238E27FC236}">
                  <a16:creationId xmlns:a16="http://schemas.microsoft.com/office/drawing/2014/main" xmlns="" id="{22BF0E07-C162-C54D-B1AD-357E83C87385}"/>
                </a:ext>
              </a:extLst>
            </p:cNvPr>
            <p:cNvSpPr/>
            <p:nvPr/>
          </p:nvSpPr>
          <p:spPr>
            <a:xfrm>
              <a:off x="6061707" y="4194816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7" name="Прямоугольник 306">
              <a:extLst>
                <a:ext uri="{FF2B5EF4-FFF2-40B4-BE49-F238E27FC236}">
                  <a16:creationId xmlns:a16="http://schemas.microsoft.com/office/drawing/2014/main" xmlns="" id="{07AAD74E-465F-F14E-A688-15DC43D4974C}"/>
                </a:ext>
              </a:extLst>
            </p:cNvPr>
            <p:cNvSpPr/>
            <p:nvPr/>
          </p:nvSpPr>
          <p:spPr>
            <a:xfrm>
              <a:off x="6137907" y="4194952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8" name="Прямоугольник 307">
              <a:extLst>
                <a:ext uri="{FF2B5EF4-FFF2-40B4-BE49-F238E27FC236}">
                  <a16:creationId xmlns:a16="http://schemas.microsoft.com/office/drawing/2014/main" xmlns="" id="{D091991C-DC31-BE4B-B4E8-BF75B16F2ADA}"/>
                </a:ext>
              </a:extLst>
            </p:cNvPr>
            <p:cNvSpPr/>
            <p:nvPr/>
          </p:nvSpPr>
          <p:spPr>
            <a:xfrm>
              <a:off x="6214107" y="4195088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9" name="Прямоугольник 308">
              <a:extLst>
                <a:ext uri="{FF2B5EF4-FFF2-40B4-BE49-F238E27FC236}">
                  <a16:creationId xmlns:a16="http://schemas.microsoft.com/office/drawing/2014/main" xmlns="" id="{7D7D9C6C-23E8-8C47-9F6D-F09231271B20}"/>
                </a:ext>
              </a:extLst>
            </p:cNvPr>
            <p:cNvSpPr/>
            <p:nvPr/>
          </p:nvSpPr>
          <p:spPr>
            <a:xfrm>
              <a:off x="6290307" y="4195224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0" name="Прямоугольник 309">
              <a:extLst>
                <a:ext uri="{FF2B5EF4-FFF2-40B4-BE49-F238E27FC236}">
                  <a16:creationId xmlns:a16="http://schemas.microsoft.com/office/drawing/2014/main" xmlns="" id="{B5F9C7C3-AB41-5247-8DDC-6CD865EC7E7F}"/>
                </a:ext>
              </a:extLst>
            </p:cNvPr>
            <p:cNvSpPr/>
            <p:nvPr/>
          </p:nvSpPr>
          <p:spPr>
            <a:xfrm>
              <a:off x="6366507" y="4195360"/>
              <a:ext cx="36000" cy="3600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cxnSp>
        <p:nvCxnSpPr>
          <p:cNvPr id="311" name="Прямая соединительная линия 310">
            <a:extLst>
              <a:ext uri="{FF2B5EF4-FFF2-40B4-BE49-F238E27FC236}">
                <a16:creationId xmlns:a16="http://schemas.microsoft.com/office/drawing/2014/main" xmlns="" id="{CE96B61E-C6E2-D646-BB3F-286D9290AFE0}"/>
              </a:ext>
            </a:extLst>
          </p:cNvPr>
          <p:cNvCxnSpPr/>
          <p:nvPr/>
        </p:nvCxnSpPr>
        <p:spPr>
          <a:xfrm>
            <a:off x="6569008" y="4315095"/>
            <a:ext cx="275807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7" name="Группа 336">
            <a:extLst>
              <a:ext uri="{FF2B5EF4-FFF2-40B4-BE49-F238E27FC236}">
                <a16:creationId xmlns:a16="http://schemas.microsoft.com/office/drawing/2014/main" xmlns="" id="{066C9A07-46A2-904C-B12D-8FE0F63D1136}"/>
              </a:ext>
            </a:extLst>
          </p:cNvPr>
          <p:cNvGrpSpPr/>
          <p:nvPr/>
        </p:nvGrpSpPr>
        <p:grpSpPr>
          <a:xfrm>
            <a:off x="6579250" y="3919943"/>
            <a:ext cx="268286" cy="360000"/>
            <a:chOff x="6579250" y="4192308"/>
            <a:chExt cx="268286" cy="360000"/>
          </a:xfrm>
        </p:grpSpPr>
        <p:sp>
          <p:nvSpPr>
            <p:cNvPr id="313" name="Прямоугольник 312">
              <a:extLst>
                <a:ext uri="{FF2B5EF4-FFF2-40B4-BE49-F238E27FC236}">
                  <a16:creationId xmlns:a16="http://schemas.microsoft.com/office/drawing/2014/main" xmlns="" id="{A74ECCBB-0D44-D548-A7D6-08094D7E1922}"/>
                </a:ext>
              </a:extLst>
            </p:cNvPr>
            <p:cNvSpPr/>
            <p:nvPr/>
          </p:nvSpPr>
          <p:spPr>
            <a:xfrm>
              <a:off x="6579250" y="4192308"/>
              <a:ext cx="36000" cy="360000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4" name="Прямоугольник 313">
              <a:extLst>
                <a:ext uri="{FF2B5EF4-FFF2-40B4-BE49-F238E27FC236}">
                  <a16:creationId xmlns:a16="http://schemas.microsoft.com/office/drawing/2014/main" xmlns="" id="{667A4461-08B4-0147-8227-AABEC962F195}"/>
                </a:ext>
              </a:extLst>
            </p:cNvPr>
            <p:cNvSpPr/>
            <p:nvPr/>
          </p:nvSpPr>
          <p:spPr>
            <a:xfrm>
              <a:off x="6655450" y="4192308"/>
              <a:ext cx="36000" cy="360000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5" name="Прямоугольник 314">
              <a:extLst>
                <a:ext uri="{FF2B5EF4-FFF2-40B4-BE49-F238E27FC236}">
                  <a16:creationId xmlns:a16="http://schemas.microsoft.com/office/drawing/2014/main" xmlns="" id="{100BCD67-BECC-D64E-96A7-007614A8FD5E}"/>
                </a:ext>
              </a:extLst>
            </p:cNvPr>
            <p:cNvSpPr/>
            <p:nvPr/>
          </p:nvSpPr>
          <p:spPr>
            <a:xfrm>
              <a:off x="6733493" y="4192308"/>
              <a:ext cx="36000" cy="360000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6" name="Прямоугольник 315">
              <a:extLst>
                <a:ext uri="{FF2B5EF4-FFF2-40B4-BE49-F238E27FC236}">
                  <a16:creationId xmlns:a16="http://schemas.microsoft.com/office/drawing/2014/main" xmlns="" id="{927E2ED7-C04B-AD40-A181-5EC2FC9489C9}"/>
                </a:ext>
              </a:extLst>
            </p:cNvPr>
            <p:cNvSpPr/>
            <p:nvPr/>
          </p:nvSpPr>
          <p:spPr>
            <a:xfrm>
              <a:off x="6811536" y="4192308"/>
              <a:ext cx="36000" cy="360000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38" name="Группа 337">
            <a:extLst>
              <a:ext uri="{FF2B5EF4-FFF2-40B4-BE49-F238E27FC236}">
                <a16:creationId xmlns:a16="http://schemas.microsoft.com/office/drawing/2014/main" xmlns="" id="{11EAD75C-423E-7D4E-B0A7-75E94F6DA0B4}"/>
              </a:ext>
            </a:extLst>
          </p:cNvPr>
          <p:cNvGrpSpPr/>
          <p:nvPr/>
        </p:nvGrpSpPr>
        <p:grpSpPr>
          <a:xfrm>
            <a:off x="7039652" y="3922179"/>
            <a:ext cx="112200" cy="360000"/>
            <a:chOff x="7039652" y="4194544"/>
            <a:chExt cx="112200" cy="360000"/>
          </a:xfrm>
        </p:grpSpPr>
        <p:sp>
          <p:nvSpPr>
            <p:cNvPr id="318" name="Прямоугольник 317">
              <a:extLst>
                <a:ext uri="{FF2B5EF4-FFF2-40B4-BE49-F238E27FC236}">
                  <a16:creationId xmlns:a16="http://schemas.microsoft.com/office/drawing/2014/main" xmlns="" id="{4AD95223-FDE3-B74B-98EC-8DC16FC0021E}"/>
                </a:ext>
              </a:extLst>
            </p:cNvPr>
            <p:cNvSpPr/>
            <p:nvPr/>
          </p:nvSpPr>
          <p:spPr>
            <a:xfrm>
              <a:off x="7039652" y="4194544"/>
              <a:ext cx="36000" cy="360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9" name="Прямоугольник 318">
              <a:extLst>
                <a:ext uri="{FF2B5EF4-FFF2-40B4-BE49-F238E27FC236}">
                  <a16:creationId xmlns:a16="http://schemas.microsoft.com/office/drawing/2014/main" xmlns="" id="{DF5C2B4F-ECC0-574F-8B3B-79521F29E0A0}"/>
                </a:ext>
              </a:extLst>
            </p:cNvPr>
            <p:cNvSpPr/>
            <p:nvPr/>
          </p:nvSpPr>
          <p:spPr>
            <a:xfrm>
              <a:off x="7115852" y="4194544"/>
              <a:ext cx="36000" cy="360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21" name="Группа 320">
            <a:extLst>
              <a:ext uri="{FF2B5EF4-FFF2-40B4-BE49-F238E27FC236}">
                <a16:creationId xmlns:a16="http://schemas.microsoft.com/office/drawing/2014/main" xmlns="" id="{4502B7E7-7271-564D-BEB3-8E267F19A2F4}"/>
              </a:ext>
            </a:extLst>
          </p:cNvPr>
          <p:cNvGrpSpPr/>
          <p:nvPr/>
        </p:nvGrpSpPr>
        <p:grpSpPr>
          <a:xfrm>
            <a:off x="7648409" y="3082526"/>
            <a:ext cx="648000" cy="648000"/>
            <a:chOff x="5751783" y="1743161"/>
            <a:chExt cx="936433" cy="936433"/>
          </a:xfrm>
        </p:grpSpPr>
        <p:sp>
          <p:nvSpPr>
            <p:cNvPr id="322" name="TextBox 321">
              <a:extLst>
                <a:ext uri="{FF2B5EF4-FFF2-40B4-BE49-F238E27FC236}">
                  <a16:creationId xmlns:a16="http://schemas.microsoft.com/office/drawing/2014/main" xmlns="" id="{90F2FE1F-42D2-9449-A8DB-5ABA4D122F1F}"/>
                </a:ext>
              </a:extLst>
            </p:cNvPr>
            <p:cNvSpPr txBox="1"/>
            <p:nvPr/>
          </p:nvSpPr>
          <p:spPr>
            <a:xfrm>
              <a:off x="5825246" y="2029796"/>
              <a:ext cx="785009" cy="354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accent4">
                      <a:lumMod val="60000"/>
                      <a:lumOff val="40000"/>
                    </a:schemeClr>
                  </a:solidFill>
                </a:defRPr>
              </a:lvl1pPr>
            </a:lstStyle>
            <a:p>
              <a:r>
                <a:rPr lang="ru-RU" sz="1100" dirty="0"/>
                <a:t>1</a:t>
              </a:r>
              <a:r>
                <a:rPr lang="en-US" sz="1100" dirty="0"/>
                <a:t>7</a:t>
              </a:r>
              <a:r>
                <a:rPr lang="ru-RU" sz="1100" dirty="0"/>
                <a:t> </a:t>
              </a:r>
              <a:r>
                <a:rPr lang="en-US" sz="1100" dirty="0"/>
                <a:t>205</a:t>
              </a:r>
              <a:endParaRPr lang="ru-RU" sz="1100" dirty="0"/>
            </a:p>
          </p:txBody>
        </p:sp>
        <p:sp>
          <p:nvSpPr>
            <p:cNvPr id="323" name="Кольцо 322">
              <a:extLst>
                <a:ext uri="{FF2B5EF4-FFF2-40B4-BE49-F238E27FC236}">
                  <a16:creationId xmlns:a16="http://schemas.microsoft.com/office/drawing/2014/main" xmlns="" id="{D68550E2-AD33-9546-BEF3-E9C925201A7D}"/>
                </a:ext>
              </a:extLst>
            </p:cNvPr>
            <p:cNvSpPr/>
            <p:nvPr/>
          </p:nvSpPr>
          <p:spPr>
            <a:xfrm>
              <a:off x="5751783" y="1743161"/>
              <a:ext cx="936433" cy="936433"/>
            </a:xfrm>
            <a:prstGeom prst="donut">
              <a:avLst>
                <a:gd name="adj" fmla="val 645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24" name="Группа 323">
            <a:extLst>
              <a:ext uri="{FF2B5EF4-FFF2-40B4-BE49-F238E27FC236}">
                <a16:creationId xmlns:a16="http://schemas.microsoft.com/office/drawing/2014/main" xmlns="" id="{52697ABC-E84F-194E-A4A7-36633EEE084B}"/>
              </a:ext>
            </a:extLst>
          </p:cNvPr>
          <p:cNvGrpSpPr/>
          <p:nvPr/>
        </p:nvGrpSpPr>
        <p:grpSpPr>
          <a:xfrm>
            <a:off x="7778843" y="3789937"/>
            <a:ext cx="648000" cy="648000"/>
            <a:chOff x="5751783" y="1743161"/>
            <a:chExt cx="936433" cy="936433"/>
          </a:xfrm>
        </p:grpSpPr>
        <p:sp>
          <p:nvSpPr>
            <p:cNvPr id="325" name="TextBox 324">
              <a:extLst>
                <a:ext uri="{FF2B5EF4-FFF2-40B4-BE49-F238E27FC236}">
                  <a16:creationId xmlns:a16="http://schemas.microsoft.com/office/drawing/2014/main" xmlns="" id="{6D4CBB1E-94F2-E444-AD42-0CACD62B7737}"/>
                </a:ext>
              </a:extLst>
            </p:cNvPr>
            <p:cNvSpPr txBox="1"/>
            <p:nvPr/>
          </p:nvSpPr>
          <p:spPr>
            <a:xfrm>
              <a:off x="5825246" y="2029796"/>
              <a:ext cx="785009" cy="354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accent4">
                      <a:lumMod val="60000"/>
                      <a:lumOff val="40000"/>
                    </a:schemeClr>
                  </a:solidFill>
                </a:defRPr>
              </a:lvl1pPr>
            </a:lstStyle>
            <a:p>
              <a:r>
                <a:rPr lang="ru-RU" sz="1100" dirty="0"/>
                <a:t>1</a:t>
              </a:r>
              <a:r>
                <a:rPr lang="en-US" sz="1100" dirty="0"/>
                <a:t>7</a:t>
              </a:r>
              <a:r>
                <a:rPr lang="ru-RU" sz="1100" dirty="0"/>
                <a:t> </a:t>
              </a:r>
              <a:r>
                <a:rPr lang="en-US" sz="1100" dirty="0"/>
                <a:t>454</a:t>
              </a:r>
              <a:endParaRPr lang="ru-RU" sz="1100" dirty="0"/>
            </a:p>
          </p:txBody>
        </p:sp>
        <p:sp>
          <p:nvSpPr>
            <p:cNvPr id="326" name="Кольцо 325">
              <a:extLst>
                <a:ext uri="{FF2B5EF4-FFF2-40B4-BE49-F238E27FC236}">
                  <a16:creationId xmlns:a16="http://schemas.microsoft.com/office/drawing/2014/main" xmlns="" id="{C7826A5D-9169-1749-8F6D-1395BDBC8210}"/>
                </a:ext>
              </a:extLst>
            </p:cNvPr>
            <p:cNvSpPr/>
            <p:nvPr/>
          </p:nvSpPr>
          <p:spPr>
            <a:xfrm>
              <a:off x="5751783" y="1743161"/>
              <a:ext cx="936433" cy="936433"/>
            </a:xfrm>
            <a:prstGeom prst="donut">
              <a:avLst>
                <a:gd name="adj" fmla="val 645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20" name="Группа 319">
            <a:extLst>
              <a:ext uri="{FF2B5EF4-FFF2-40B4-BE49-F238E27FC236}">
                <a16:creationId xmlns:a16="http://schemas.microsoft.com/office/drawing/2014/main" xmlns="" id="{5797087D-894A-0445-8A37-734E99DB8E73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327" name="Овал 326">
              <a:extLst>
                <a:ext uri="{FF2B5EF4-FFF2-40B4-BE49-F238E27FC236}">
                  <a16:creationId xmlns:a16="http://schemas.microsoft.com/office/drawing/2014/main" xmlns="" id="{B0076C4C-DA83-1440-ACBB-9F199A91F166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8" name="Номер слайда 1">
              <a:extLst>
                <a:ext uri="{FF2B5EF4-FFF2-40B4-BE49-F238E27FC236}">
                  <a16:creationId xmlns:a16="http://schemas.microsoft.com/office/drawing/2014/main" xmlns="" id="{1F593785-321E-544C-8528-9931F8DC30B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7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80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FF2BF8F-8390-BB4E-BE2F-8D36C7D33009}"/>
              </a:ext>
            </a:extLst>
          </p:cNvPr>
          <p:cNvSpPr txBox="1"/>
          <p:nvPr/>
        </p:nvSpPr>
        <p:spPr>
          <a:xfrm>
            <a:off x="439385" y="238037"/>
            <a:ext cx="860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FFC000"/>
                </a:solidFill>
              </a:defRPr>
            </a:lvl1pPr>
          </a:lstStyle>
          <a:p>
            <a:r>
              <a:rPr 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СТРУКТУРА ПЕРСОНАЛА, ЗАНЯТОГО ИССЛЕДОВАНИЯМИ И РАЗРАБОТКАМИ В </a:t>
            </a:r>
            <a:r>
              <a:rPr lang="ru-RU" sz="18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2018</a:t>
            </a:r>
            <a:r>
              <a:rPr lang="ru-RU" sz="1600" b="1" dirty="0" bmk="">
                <a:solidFill>
                  <a:schemeClr val="bg1"/>
                </a:solidFill>
                <a:cs typeface="Gotham Pro Regular" panose="02000503040000020004" pitchFamily="2" charset="0"/>
              </a:rPr>
              <a:t> ГОДУ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AE2E952-339E-9741-B674-FABB4268D128}"/>
              </a:ext>
            </a:extLst>
          </p:cNvPr>
          <p:cNvSpPr/>
          <p:nvPr/>
        </p:nvSpPr>
        <p:spPr>
          <a:xfrm>
            <a:off x="948269" y="1113644"/>
            <a:ext cx="23433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>
                    <a:lumMod val="95000"/>
                  </a:schemeClr>
                </a:solidFill>
                <a:latin typeface="Gotham Pro Regular" panose="02000503040000020004" pitchFamily="2" charset="0"/>
                <a:cs typeface="Gotham Pro Regular" panose="02000503040000020004" pitchFamily="2" charset="0"/>
              </a:rPr>
              <a:t>Структура персонала </a:t>
            </a:r>
            <a:br>
              <a:rPr lang="ru-RU" sz="1200" dirty="0">
                <a:solidFill>
                  <a:schemeClr val="bg1">
                    <a:lumMod val="95000"/>
                  </a:schemeClr>
                </a:solidFill>
                <a:latin typeface="Gotham Pro Regular" panose="02000503040000020004" pitchFamily="2" charset="0"/>
                <a:cs typeface="Gotham Pro Regular" panose="02000503040000020004" pitchFamily="2" charset="0"/>
              </a:rPr>
            </a:br>
            <a:r>
              <a:rPr lang="ru-RU" sz="1200" dirty="0">
                <a:solidFill>
                  <a:schemeClr val="bg1">
                    <a:lumMod val="95000"/>
                  </a:schemeClr>
                </a:solidFill>
                <a:latin typeface="Gotham Pro Regular" panose="02000503040000020004" pitchFamily="2" charset="0"/>
                <a:cs typeface="Gotham Pro Regular" panose="02000503040000020004" pitchFamily="2" charset="0"/>
              </a:rPr>
              <a:t>по полу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AD554D7-96ED-7C48-A9EE-31CA86884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004" y="1928934"/>
            <a:ext cx="521628" cy="16934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C963D72-6F74-9847-914D-EF3D0A23C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429" y="1928934"/>
            <a:ext cx="533538" cy="16934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F9A064-1F8D-E545-833B-2F0A11C71A54}"/>
              </a:ext>
            </a:extLst>
          </p:cNvPr>
          <p:cNvSpPr txBox="1"/>
          <p:nvPr/>
        </p:nvSpPr>
        <p:spPr>
          <a:xfrm>
            <a:off x="2890217" y="2392078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48,2%</a:t>
            </a:r>
            <a:endParaRPr lang="ru-RU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7138AEA-1AD1-8948-81EC-06FE9D19E74D}"/>
              </a:ext>
            </a:extLst>
          </p:cNvPr>
          <p:cNvSpPr txBox="1"/>
          <p:nvPr/>
        </p:nvSpPr>
        <p:spPr>
          <a:xfrm>
            <a:off x="507344" y="2392079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>51,8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%</a:t>
            </a:r>
            <a:endParaRPr lang="ru-RU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0CD645D-3B05-1F44-9F0B-4CA8D4D8D23A}"/>
              </a:ext>
            </a:extLst>
          </p:cNvPr>
          <p:cNvSpPr/>
          <p:nvPr/>
        </p:nvSpPr>
        <p:spPr>
          <a:xfrm>
            <a:off x="507344" y="43982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chemeClr val="bg1">
                    <a:lumMod val="95000"/>
                  </a:schemeClr>
                </a:solidFill>
              </a:rPr>
              <a:t>Средний возраст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 - 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48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200" dirty="0">
                <a:solidFill>
                  <a:schemeClr val="bg1">
                    <a:lumMod val="95000"/>
                  </a:schemeClr>
                </a:solidFill>
              </a:rPr>
              <a:t>лет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CB425D9-8280-B34F-90D5-1E73ED3BC898}"/>
              </a:ext>
            </a:extLst>
          </p:cNvPr>
          <p:cNvSpPr txBox="1"/>
          <p:nvPr/>
        </p:nvSpPr>
        <p:spPr>
          <a:xfrm>
            <a:off x="507344" y="3858927"/>
            <a:ext cx="508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>
                    <a:lumMod val="95000"/>
                  </a:schemeClr>
                </a:solidFill>
              </a:rPr>
              <a:t>Персонал, занятый исследованиями и разработками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22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378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200" dirty="0">
                <a:solidFill>
                  <a:schemeClr val="bg1">
                    <a:lumMod val="95000"/>
                  </a:schemeClr>
                </a:solidFill>
              </a:rPr>
              <a:t>человек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C7C3B45-910F-DC49-BC92-6826656EB04D}"/>
              </a:ext>
            </a:extLst>
          </p:cNvPr>
          <p:cNvSpPr txBox="1"/>
          <p:nvPr/>
        </p:nvSpPr>
        <p:spPr>
          <a:xfrm>
            <a:off x="507344" y="4133519"/>
            <a:ext cx="26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>
                    <a:lumMod val="95000"/>
                  </a:schemeClr>
                </a:solidFill>
              </a:rPr>
              <a:t>Исследователи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 - 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17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454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200" dirty="0">
                <a:solidFill>
                  <a:schemeClr val="bg1">
                    <a:lumMod val="95000"/>
                  </a:schemeClr>
                </a:solidFill>
              </a:rPr>
              <a:t>человек</a:t>
            </a:r>
          </a:p>
        </p:txBody>
      </p:sp>
      <p:sp>
        <p:nvSpPr>
          <p:cNvPr id="301" name="Овал 300">
            <a:extLst>
              <a:ext uri="{FF2B5EF4-FFF2-40B4-BE49-F238E27FC236}">
                <a16:creationId xmlns:a16="http://schemas.microsoft.com/office/drawing/2014/main" xmlns="" id="{DCFD54D9-3450-9848-B2AD-F4329E0BF073}"/>
              </a:ext>
            </a:extLst>
          </p:cNvPr>
          <p:cNvSpPr/>
          <p:nvPr/>
        </p:nvSpPr>
        <p:spPr>
          <a:xfrm>
            <a:off x="6054847" y="2764959"/>
            <a:ext cx="785465" cy="785465"/>
          </a:xfrm>
          <a:prstGeom prst="ellipse">
            <a:avLst/>
          </a:prstGeom>
          <a:solidFill>
            <a:srgbClr val="C866B2"/>
          </a:solidFill>
          <a:ln>
            <a:solidFill>
              <a:srgbClr val="C866B2"/>
            </a:solidFill>
          </a:ln>
          <a:scene3d>
            <a:camera prst="isometricOffAxis1Top">
              <a:rot lat="17400000" lon="17400000" rev="4260000"/>
            </a:camera>
            <a:lightRig rig="threePt" dir="t"/>
          </a:scene3d>
          <a:sp3d>
            <a:bevelT w="0" h="419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D66D96C-C9F9-3146-88F4-93AE9580AFC7}"/>
              </a:ext>
            </a:extLst>
          </p:cNvPr>
          <p:cNvSpPr txBox="1"/>
          <p:nvPr/>
        </p:nvSpPr>
        <p:spPr>
          <a:xfrm>
            <a:off x="4469754" y="1234813"/>
            <a:ext cx="1176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>
                    <a:lumMod val="95000"/>
                  </a:schemeClr>
                </a:solidFill>
              </a:rPr>
              <a:t>Исследователи</a:t>
            </a: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xmlns="" id="{590BC3FC-C9CC-9747-9E17-F85E00939018}"/>
              </a:ext>
            </a:extLst>
          </p:cNvPr>
          <p:cNvSpPr txBox="1"/>
          <p:nvPr/>
        </p:nvSpPr>
        <p:spPr>
          <a:xfrm>
            <a:off x="4428204" y="2933762"/>
            <a:ext cx="13022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>
                    <a:lumMod val="95000"/>
                  </a:schemeClr>
                </a:solidFill>
              </a:rPr>
              <a:t>Другой персонал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69C4D06-F377-A04A-8AED-29A91DA4426B}"/>
              </a:ext>
            </a:extLst>
          </p:cNvPr>
          <p:cNvSpPr txBox="1"/>
          <p:nvPr/>
        </p:nvSpPr>
        <p:spPr>
          <a:xfrm>
            <a:off x="4787437" y="319607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22%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xmlns="" id="{9565325B-5121-234B-91C7-EE2AFFD221D1}"/>
              </a:ext>
            </a:extLst>
          </p:cNvPr>
          <p:cNvSpPr txBox="1"/>
          <p:nvPr/>
        </p:nvSpPr>
        <p:spPr>
          <a:xfrm>
            <a:off x="4740242" y="150501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78%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xmlns="" id="{D6739A06-C1E4-7D41-982B-FFF6F5BD2F6E}"/>
              </a:ext>
            </a:extLst>
          </p:cNvPr>
          <p:cNvCxnSpPr/>
          <p:nvPr/>
        </p:nvCxnSpPr>
        <p:spPr>
          <a:xfrm>
            <a:off x="4507107" y="3210761"/>
            <a:ext cx="112700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Прямая соединительная линия 326">
            <a:extLst>
              <a:ext uri="{FF2B5EF4-FFF2-40B4-BE49-F238E27FC236}">
                <a16:creationId xmlns:a16="http://schemas.microsoft.com/office/drawing/2014/main" xmlns="" id="{33322274-8366-4C45-BF8A-6107AB3DBD9F}"/>
              </a:ext>
            </a:extLst>
          </p:cNvPr>
          <p:cNvCxnSpPr/>
          <p:nvPr/>
        </p:nvCxnSpPr>
        <p:spPr>
          <a:xfrm>
            <a:off x="4507107" y="1508929"/>
            <a:ext cx="112700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ткрывающая квадратная скобка 17">
            <a:extLst>
              <a:ext uri="{FF2B5EF4-FFF2-40B4-BE49-F238E27FC236}">
                <a16:creationId xmlns:a16="http://schemas.microsoft.com/office/drawing/2014/main" xmlns="" id="{902009D6-FC20-DE45-BF10-BC17863FA368}"/>
              </a:ext>
            </a:extLst>
          </p:cNvPr>
          <p:cNvSpPr/>
          <p:nvPr/>
        </p:nvSpPr>
        <p:spPr>
          <a:xfrm>
            <a:off x="5816764" y="1482020"/>
            <a:ext cx="147484" cy="1595320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8" name="Открывающая квадратная скобка 327">
            <a:extLst>
              <a:ext uri="{FF2B5EF4-FFF2-40B4-BE49-F238E27FC236}">
                <a16:creationId xmlns:a16="http://schemas.microsoft.com/office/drawing/2014/main" xmlns="" id="{FF13B3C4-7701-AD49-AA8B-D36437141B9F}"/>
              </a:ext>
            </a:extLst>
          </p:cNvPr>
          <p:cNvSpPr/>
          <p:nvPr/>
        </p:nvSpPr>
        <p:spPr>
          <a:xfrm>
            <a:off x="5816891" y="3183058"/>
            <a:ext cx="147484" cy="369331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97005C39-D626-594D-B1DE-D03B2619107A}"/>
              </a:ext>
            </a:extLst>
          </p:cNvPr>
          <p:cNvSpPr/>
          <p:nvPr/>
        </p:nvSpPr>
        <p:spPr>
          <a:xfrm>
            <a:off x="7577873" y="3241887"/>
            <a:ext cx="8386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FAB96E6-F8BD-724D-92EA-BA127D8E4CD3}" type="CATEGORYNAME">
              <a:rPr lang="ru-RU" sz="1000">
                <a:solidFill>
                  <a:schemeClr val="bg1">
                    <a:lumMod val="95000"/>
                  </a:schemeClr>
                </a:solidFill>
              </a:rPr>
              <a:pPr/>
              <a:t>Без степени</a:t>
            </a:fld>
            <a:endParaRPr lang="ru-RU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E17A23C5-532D-C64D-AD8C-20F7E935C836}"/>
              </a:ext>
            </a:extLst>
          </p:cNvPr>
          <p:cNvSpPr/>
          <p:nvPr/>
        </p:nvSpPr>
        <p:spPr>
          <a:xfrm>
            <a:off x="7749394" y="3412282"/>
            <a:ext cx="4956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D08E72-92E8-CA45-BEC2-A54071E190B5}" type="PERCENTAGE">
              <a:rPr lang="ru-RU" sz="1400">
                <a:solidFill>
                  <a:schemeClr val="bg1">
                    <a:lumMod val="95000"/>
                  </a:schemeClr>
                </a:solidFill>
              </a:rPr>
              <a:pPr/>
              <a:t>45%</a:t>
            </a:fld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D24840A-D1F2-1C42-B33C-7FBAB65BEB8F}"/>
              </a:ext>
            </a:extLst>
          </p:cNvPr>
          <p:cNvSpPr txBox="1"/>
          <p:nvPr/>
        </p:nvSpPr>
        <p:spPr>
          <a:xfrm>
            <a:off x="7356658" y="1143006"/>
            <a:ext cx="12811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bg1">
                    <a:lumMod val="95000"/>
                  </a:schemeClr>
                </a:solidFill>
              </a:rPr>
              <a:t>Доктор по профилю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8A9CC4A-658D-C74D-ABEF-71955BF04437}"/>
              </a:ext>
            </a:extLst>
          </p:cNvPr>
          <p:cNvSpPr txBox="1"/>
          <p:nvPr/>
        </p:nvSpPr>
        <p:spPr>
          <a:xfrm>
            <a:off x="7587491" y="1670264"/>
            <a:ext cx="8194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bg1">
                    <a:lumMod val="95000"/>
                  </a:schemeClr>
                </a:solidFill>
              </a:rPr>
              <a:t>Доктор </a:t>
            </a:r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PhD</a:t>
            </a:r>
            <a:endParaRPr lang="ru-RU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CE57C72-32A9-8742-AC9D-539B2B52D57F}"/>
              </a:ext>
            </a:extLst>
          </p:cNvPr>
          <p:cNvSpPr txBox="1"/>
          <p:nvPr/>
        </p:nvSpPr>
        <p:spPr>
          <a:xfrm>
            <a:off x="7505738" y="2733952"/>
            <a:ext cx="9829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98BF636-AF3A-4B9B-8737-9BEEC62BE783}" type="CATEGORYNAME">
              <a:rPr lang="ru-RU" sz="1000" smtClean="0">
                <a:solidFill>
                  <a:schemeClr val="bg1">
                    <a:lumMod val="95000"/>
                  </a:schemeClr>
                </a:solidFill>
              </a:rPr>
              <a:pPr/>
              <a:t>Кандидат наук</a:t>
            </a:fld>
            <a:endParaRPr lang="ru-RU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1684084-3068-754C-A3FF-795CFC2A630F}"/>
              </a:ext>
            </a:extLst>
          </p:cNvPr>
          <p:cNvSpPr txBox="1"/>
          <p:nvPr/>
        </p:nvSpPr>
        <p:spPr>
          <a:xfrm>
            <a:off x="7569858" y="2190484"/>
            <a:ext cx="8547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FBB6B2E-4BBF-4A41-AD5F-939124FA9D2F}" type="CATEGORYNAME">
              <a:rPr lang="ru-RU" sz="1000">
                <a:solidFill>
                  <a:schemeClr val="bg1">
                    <a:lumMod val="95000"/>
                  </a:schemeClr>
                </a:solidFill>
              </a:rPr>
              <a:pPr/>
              <a:t>Доктор наук</a:t>
            </a:fld>
            <a:endParaRPr lang="ru-RU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221783F1-0721-4546-B2F9-05785B751B02}"/>
              </a:ext>
            </a:extLst>
          </p:cNvPr>
          <p:cNvSpPr/>
          <p:nvPr/>
        </p:nvSpPr>
        <p:spPr>
          <a:xfrm>
            <a:off x="7795079" y="2356580"/>
            <a:ext cx="404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26E9DA7-16D1-B340-BF92-835059D18282}" type="PERCENTAGE">
              <a:rPr lang="ru-RU" sz="1400">
                <a:solidFill>
                  <a:schemeClr val="bg1">
                    <a:lumMod val="95000"/>
                  </a:schemeClr>
                </a:solidFill>
              </a:rPr>
              <a:pPr/>
              <a:t>8%</a:t>
            </a:fld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5C7D538-AF9D-D04B-97AF-AEAA1271F92C}"/>
              </a:ext>
            </a:extLst>
          </p:cNvPr>
          <p:cNvSpPr txBox="1"/>
          <p:nvPr/>
        </p:nvSpPr>
        <p:spPr>
          <a:xfrm>
            <a:off x="7749394" y="2904979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19%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A32254EC-48FB-1440-AF1A-B3D505FECE48}"/>
              </a:ext>
            </a:extLst>
          </p:cNvPr>
          <p:cNvSpPr/>
          <p:nvPr/>
        </p:nvSpPr>
        <p:spPr>
          <a:xfrm>
            <a:off x="7795079" y="1319817"/>
            <a:ext cx="404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2%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6BD97093-96B4-5C4B-97F3-445201E76E3C}"/>
              </a:ext>
            </a:extLst>
          </p:cNvPr>
          <p:cNvSpPr/>
          <p:nvPr/>
        </p:nvSpPr>
        <p:spPr>
          <a:xfrm>
            <a:off x="7795079" y="1823401"/>
            <a:ext cx="404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4%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40" name="Прямая соединительная линия 339">
            <a:extLst>
              <a:ext uri="{FF2B5EF4-FFF2-40B4-BE49-F238E27FC236}">
                <a16:creationId xmlns:a16="http://schemas.microsoft.com/office/drawing/2014/main" xmlns="" id="{A7E3DA2C-3BBA-B34F-834D-8A083BE571C9}"/>
              </a:ext>
            </a:extLst>
          </p:cNvPr>
          <p:cNvCxnSpPr/>
          <p:nvPr/>
        </p:nvCxnSpPr>
        <p:spPr>
          <a:xfrm>
            <a:off x="7425559" y="1361280"/>
            <a:ext cx="112700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Прямая соединительная линия 340">
            <a:extLst>
              <a:ext uri="{FF2B5EF4-FFF2-40B4-BE49-F238E27FC236}">
                <a16:creationId xmlns:a16="http://schemas.microsoft.com/office/drawing/2014/main" xmlns="" id="{51C1F51D-4608-A341-9638-9BB5FCD71DD4}"/>
              </a:ext>
            </a:extLst>
          </p:cNvPr>
          <p:cNvCxnSpPr/>
          <p:nvPr/>
        </p:nvCxnSpPr>
        <p:spPr>
          <a:xfrm>
            <a:off x="7425559" y="1875192"/>
            <a:ext cx="112700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Прямая соединительная линия 341">
            <a:extLst>
              <a:ext uri="{FF2B5EF4-FFF2-40B4-BE49-F238E27FC236}">
                <a16:creationId xmlns:a16="http://schemas.microsoft.com/office/drawing/2014/main" xmlns="" id="{8A66E1BF-2419-0D47-8CD1-DF272384DD56}"/>
              </a:ext>
            </a:extLst>
          </p:cNvPr>
          <p:cNvCxnSpPr/>
          <p:nvPr/>
        </p:nvCxnSpPr>
        <p:spPr>
          <a:xfrm>
            <a:off x="7425559" y="2405662"/>
            <a:ext cx="112700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Прямая соединительная линия 342">
            <a:extLst>
              <a:ext uri="{FF2B5EF4-FFF2-40B4-BE49-F238E27FC236}">
                <a16:creationId xmlns:a16="http://schemas.microsoft.com/office/drawing/2014/main" xmlns="" id="{A3CEF97F-F304-1143-ABEC-F0B011CEF0D3}"/>
              </a:ext>
            </a:extLst>
          </p:cNvPr>
          <p:cNvCxnSpPr/>
          <p:nvPr/>
        </p:nvCxnSpPr>
        <p:spPr>
          <a:xfrm>
            <a:off x="7425559" y="2941683"/>
            <a:ext cx="112700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Прямая соединительная линия 343">
            <a:extLst>
              <a:ext uri="{FF2B5EF4-FFF2-40B4-BE49-F238E27FC236}">
                <a16:creationId xmlns:a16="http://schemas.microsoft.com/office/drawing/2014/main" xmlns="" id="{393DC09B-C971-FF4B-95AA-11DC7A414DB4}"/>
              </a:ext>
            </a:extLst>
          </p:cNvPr>
          <p:cNvCxnSpPr/>
          <p:nvPr/>
        </p:nvCxnSpPr>
        <p:spPr>
          <a:xfrm>
            <a:off x="7425559" y="3453968"/>
            <a:ext cx="112700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5" name="Овал 344">
            <a:extLst>
              <a:ext uri="{FF2B5EF4-FFF2-40B4-BE49-F238E27FC236}">
                <a16:creationId xmlns:a16="http://schemas.microsoft.com/office/drawing/2014/main" xmlns="" id="{A10D0990-ACA1-6647-816D-11E99D503012}"/>
              </a:ext>
            </a:extLst>
          </p:cNvPr>
          <p:cNvSpPr/>
          <p:nvPr/>
        </p:nvSpPr>
        <p:spPr>
          <a:xfrm>
            <a:off x="6054846" y="1874751"/>
            <a:ext cx="785904" cy="7854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isometricOffAxis1Top">
              <a:rot lat="17400000" lon="17400000" rev="4260000"/>
            </a:camera>
            <a:lightRig rig="threePt" dir="t"/>
          </a:scene3d>
          <a:sp3d>
            <a:bevelT w="0" h="857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6" name="Овал 345">
            <a:extLst>
              <a:ext uri="{FF2B5EF4-FFF2-40B4-BE49-F238E27FC236}">
                <a16:creationId xmlns:a16="http://schemas.microsoft.com/office/drawing/2014/main" xmlns="" id="{886C09D6-F1EE-DF43-A357-2DFD3C7383E8}"/>
              </a:ext>
            </a:extLst>
          </p:cNvPr>
          <p:cNvSpPr/>
          <p:nvPr/>
        </p:nvSpPr>
        <p:spPr>
          <a:xfrm>
            <a:off x="6048291" y="1482019"/>
            <a:ext cx="785904" cy="7854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scene3d>
            <a:camera prst="isometricOffAxis1Top">
              <a:rot lat="17400000" lon="17400000" rev="4260000"/>
            </a:camera>
            <a:lightRig rig="threePt" dir="t"/>
          </a:scene3d>
          <a:sp3d>
            <a:bevelT w="0" h="361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7" name="Овал 346">
            <a:extLst>
              <a:ext uri="{FF2B5EF4-FFF2-40B4-BE49-F238E27FC236}">
                <a16:creationId xmlns:a16="http://schemas.microsoft.com/office/drawing/2014/main" xmlns="" id="{26E8062C-E7CA-6E4E-AEDA-E28E6070E773}"/>
              </a:ext>
            </a:extLst>
          </p:cNvPr>
          <p:cNvSpPr/>
          <p:nvPr/>
        </p:nvSpPr>
        <p:spPr>
          <a:xfrm>
            <a:off x="6048291" y="1297451"/>
            <a:ext cx="785904" cy="785464"/>
          </a:xfrm>
          <a:prstGeom prst="ellipse">
            <a:avLst/>
          </a:prstGeom>
          <a:solidFill>
            <a:srgbClr val="0070C0"/>
          </a:solidFill>
          <a:ln>
            <a:solidFill>
              <a:schemeClr val="accent1"/>
            </a:solidFill>
          </a:ln>
          <a:scene3d>
            <a:camera prst="isometricOffAxis1Top">
              <a:rot lat="17400000" lon="17400000" rev="4260000"/>
            </a:camera>
            <a:lightRig rig="threePt" dir="t"/>
          </a:scene3d>
          <a:sp3d>
            <a:bevelT w="0"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8" name="Овал 347">
            <a:extLst>
              <a:ext uri="{FF2B5EF4-FFF2-40B4-BE49-F238E27FC236}">
                <a16:creationId xmlns:a16="http://schemas.microsoft.com/office/drawing/2014/main" xmlns="" id="{5F483A7A-51B9-6549-82EC-6411EE6E96FB}"/>
              </a:ext>
            </a:extLst>
          </p:cNvPr>
          <p:cNvSpPr/>
          <p:nvPr/>
        </p:nvSpPr>
        <p:spPr>
          <a:xfrm>
            <a:off x="6048291" y="1192707"/>
            <a:ext cx="785904" cy="7854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isometricOffAxis1Top">
              <a:rot lat="17400000" lon="17400000" rev="4260000"/>
            </a:camera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9" name="Овал 348">
            <a:extLst>
              <a:ext uri="{FF2B5EF4-FFF2-40B4-BE49-F238E27FC236}">
                <a16:creationId xmlns:a16="http://schemas.microsoft.com/office/drawing/2014/main" xmlns="" id="{61F5BADB-A9C8-FD48-928A-2F31178EA9C6}"/>
              </a:ext>
            </a:extLst>
          </p:cNvPr>
          <p:cNvSpPr/>
          <p:nvPr/>
        </p:nvSpPr>
        <p:spPr>
          <a:xfrm>
            <a:off x="6048291" y="1122767"/>
            <a:ext cx="785904" cy="7854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isometricOffAxis1Top">
              <a:rot lat="17400000" lon="17400000" rev="4260000"/>
            </a:camera>
            <a:lightRig rig="threePt" dir="t"/>
          </a:scene3d>
          <a:sp3d>
            <a:bevelT w="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xmlns="" id="{43D89465-6614-EC47-8F8D-8DB11570B23C}"/>
              </a:ext>
            </a:extLst>
          </p:cNvPr>
          <p:cNvCxnSpPr>
            <a:cxnSpLocks/>
          </p:cNvCxnSpPr>
          <p:nvPr/>
        </p:nvCxnSpPr>
        <p:spPr>
          <a:xfrm flipV="1">
            <a:off x="6909651" y="1376553"/>
            <a:ext cx="503886" cy="1192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Прямая соединительная линия 349">
            <a:extLst>
              <a:ext uri="{FF2B5EF4-FFF2-40B4-BE49-F238E27FC236}">
                <a16:creationId xmlns:a16="http://schemas.microsoft.com/office/drawing/2014/main" xmlns="" id="{5B5034C8-F31E-624C-8A2A-3AA826B53C6E}"/>
              </a:ext>
            </a:extLst>
          </p:cNvPr>
          <p:cNvCxnSpPr>
            <a:cxnSpLocks/>
          </p:cNvCxnSpPr>
          <p:nvPr/>
        </p:nvCxnSpPr>
        <p:spPr>
          <a:xfrm>
            <a:off x="6885092" y="1639785"/>
            <a:ext cx="497331" cy="2401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Прямая соединительная линия 350">
            <a:extLst>
              <a:ext uri="{FF2B5EF4-FFF2-40B4-BE49-F238E27FC236}">
                <a16:creationId xmlns:a16="http://schemas.microsoft.com/office/drawing/2014/main" xmlns="" id="{8DF115FF-8C80-2D47-8C9F-0666E471ACC3}"/>
              </a:ext>
            </a:extLst>
          </p:cNvPr>
          <p:cNvCxnSpPr>
            <a:cxnSpLocks/>
          </p:cNvCxnSpPr>
          <p:nvPr/>
        </p:nvCxnSpPr>
        <p:spPr>
          <a:xfrm>
            <a:off x="6909651" y="1867036"/>
            <a:ext cx="503886" cy="5523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Прямая соединительная линия 351">
            <a:extLst>
              <a:ext uri="{FF2B5EF4-FFF2-40B4-BE49-F238E27FC236}">
                <a16:creationId xmlns:a16="http://schemas.microsoft.com/office/drawing/2014/main" xmlns="" id="{3E286958-A467-DC4F-99A6-A8867CF6A11B}"/>
              </a:ext>
            </a:extLst>
          </p:cNvPr>
          <p:cNvCxnSpPr>
            <a:cxnSpLocks/>
          </p:cNvCxnSpPr>
          <p:nvPr/>
        </p:nvCxnSpPr>
        <p:spPr>
          <a:xfrm>
            <a:off x="6918238" y="2237675"/>
            <a:ext cx="519858" cy="7335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Прямая соединительная линия 352">
            <a:extLst>
              <a:ext uri="{FF2B5EF4-FFF2-40B4-BE49-F238E27FC236}">
                <a16:creationId xmlns:a16="http://schemas.microsoft.com/office/drawing/2014/main" xmlns="" id="{1789DD02-775E-444B-AC91-A6D512833785}"/>
              </a:ext>
            </a:extLst>
          </p:cNvPr>
          <p:cNvCxnSpPr>
            <a:cxnSpLocks/>
          </p:cNvCxnSpPr>
          <p:nvPr/>
        </p:nvCxnSpPr>
        <p:spPr>
          <a:xfrm>
            <a:off x="6885092" y="2840373"/>
            <a:ext cx="540467" cy="6135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04CB4447-F96A-8645-9957-018710BBB843}"/>
              </a:ext>
            </a:extLst>
          </p:cNvPr>
          <p:cNvGrpSpPr/>
          <p:nvPr/>
        </p:nvGrpSpPr>
        <p:grpSpPr>
          <a:xfrm>
            <a:off x="8514492" y="4761239"/>
            <a:ext cx="270000" cy="270000"/>
            <a:chOff x="8514492" y="4761239"/>
            <a:chExt cx="270000" cy="270000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xmlns="" id="{869F96DE-BF3A-8742-920F-C815C5FD1FB7}"/>
                </a:ext>
              </a:extLst>
            </p:cNvPr>
            <p:cNvSpPr/>
            <p:nvPr/>
          </p:nvSpPr>
          <p:spPr>
            <a:xfrm>
              <a:off x="8514492" y="4761239"/>
              <a:ext cx="270000" cy="270000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Номер слайда 1">
              <a:extLst>
                <a:ext uri="{FF2B5EF4-FFF2-40B4-BE49-F238E27FC236}">
                  <a16:creationId xmlns:a16="http://schemas.microsoft.com/office/drawing/2014/main" xmlns="" id="{B7535B8F-D6D7-8742-85A8-566768617E9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14492" y="4761239"/>
              <a:ext cx="27000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0" tIns="46800" rIns="0" anchor="ctr" anchorCtr="0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25450" indent="31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2488" indent="61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79525" indent="92075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706563" indent="12223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fld id="{8A828176-497A-4AEA-9F15-E5C96407F29F}" type="slidenum">
                <a:rPr lang="ru-RU" altLang="ru-RU" sz="90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pPr algn="ctr"/>
                <a:t>8</a:t>
              </a:fld>
              <a:endParaRPr lang="ru-RU" altLang="ru-RU" sz="9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006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BF0CA53-B527-EA49-98D4-840AA3AA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25" y="2414014"/>
            <a:ext cx="5948732" cy="3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ru-RU" altLang="ru-RU" sz="1600" b="1" dirty="0" bmk="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НАУКА КАЗАХСТАНА В РАЗРЕЗЕ РЕГИОНОВ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89F4068-7EF4-404A-9839-619D1808C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512" y="0"/>
            <a:ext cx="58054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7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4830</TotalTime>
  <Words>3337</Words>
  <Application>Microsoft Office PowerPoint</Application>
  <PresentationFormat>Экран (16:9)</PresentationFormat>
  <Paragraphs>2028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Stalker</dc:creator>
  <cp:lastModifiedBy>Антон Папандополло</cp:lastModifiedBy>
  <cp:revision>628</cp:revision>
  <dcterms:created xsi:type="dcterms:W3CDTF">2019-02-08T06:13:57Z</dcterms:created>
  <dcterms:modified xsi:type="dcterms:W3CDTF">2020-01-30T09:37:33Z</dcterms:modified>
</cp:coreProperties>
</file>