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77" r:id="rId2"/>
    <p:sldId id="479" r:id="rId3"/>
    <p:sldId id="451" r:id="rId4"/>
    <p:sldId id="486" r:id="rId5"/>
    <p:sldId id="480" r:id="rId6"/>
    <p:sldId id="482" r:id="rId7"/>
    <p:sldId id="485" r:id="rId8"/>
    <p:sldId id="490" r:id="rId9"/>
    <p:sldId id="489" r:id="rId10"/>
    <p:sldId id="488" r:id="rId11"/>
    <p:sldId id="481" r:id="rId12"/>
    <p:sldId id="483" r:id="rId13"/>
    <p:sldId id="48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 autoAdjust="0"/>
  </p:normalViewPr>
  <p:slideViewPr>
    <p:cSldViewPr>
      <p:cViewPr>
        <p:scale>
          <a:sx n="70" d="100"/>
          <a:sy n="70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B14717-D9B3-4A7B-8773-BCC3760C8BA9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461339-5EC5-4057-9F04-D8FBECB98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2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6350" y="4724400"/>
            <a:ext cx="9144000" cy="2133600"/>
            <a:chOff x="0" y="2976"/>
            <a:chExt cx="5760" cy="1344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7" name="Rectangle 21"/>
          <p:cNvSpPr>
            <a:spLocks noChangeArrowheads="1"/>
          </p:cNvSpPr>
          <p:nvPr/>
        </p:nvSpPr>
        <p:spPr bwMode="ltGray">
          <a:xfrm>
            <a:off x="-6350" y="0"/>
            <a:ext cx="9144000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60600"/>
            <a:ext cx="89820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4 w 243"/>
                <a:gd name="T1" fmla="*/ 335 h 336"/>
                <a:gd name="T2" fmla="*/ 123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50 w 232"/>
                <a:gd name="T1" fmla="*/ 0 h 290"/>
                <a:gd name="T2" fmla="*/ 179 w 232"/>
                <a:gd name="T3" fmla="*/ 144 h 290"/>
                <a:gd name="T4" fmla="*/ 107 w 232"/>
                <a:gd name="T5" fmla="*/ 253 h 290"/>
                <a:gd name="T6" fmla="*/ 0 w 232"/>
                <a:gd name="T7" fmla="*/ 290 h 290"/>
                <a:gd name="T8" fmla="*/ 253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04938"/>
            <a:ext cx="7239000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5334000"/>
            <a:ext cx="7086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C53F-D1AB-4E45-B504-8B3A5B230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2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2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67B1-DA6B-4A0E-B5B1-5C9837444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001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4948238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167F-17B2-4B6A-A4DA-01C224F5E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FE9F-D9D8-4112-911D-CA7561D08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1576-42E1-4648-BA98-FDEF2BE43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FECF9-0EB2-4BFE-AF1F-C6939E1A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AEBE8-492F-4BEF-9D19-87CCCC92D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00EB-AA37-42EA-A601-A7CB469BA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095A-09CF-40C6-9EBA-CFD575591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0EF1-31EF-49E8-8782-28209EB70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2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BD13-0B38-4C85-A9B0-6CC59E8D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0638" y="22225"/>
          <a:ext cx="91011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Image" r:id="rId15" imgW="6653968" imgH="1180952" progId="">
                  <p:embed/>
                </p:oleObj>
              </mc:Choice>
              <mc:Fallback>
                <p:oleObj name="Image" r:id="rId15" imgW="6653968" imgH="1180952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2225"/>
                        <a:ext cx="9101137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492B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841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16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61125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2238"/>
            <a:ext cx="609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7FEE6-4AE4-4066-9594-AC525C964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28600"/>
            <a:ext cx="81534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32" name="Group 17"/>
          <p:cNvGrpSpPr>
            <a:grpSpLocks/>
          </p:cNvGrpSpPr>
          <p:nvPr/>
        </p:nvGrpSpPr>
        <p:grpSpPr bwMode="auto">
          <a:xfrm>
            <a:off x="-11113" y="0"/>
            <a:ext cx="9159876" cy="6859588"/>
            <a:chOff x="0" y="0"/>
            <a:chExt cx="5764" cy="4321"/>
          </a:xfrm>
        </p:grpSpPr>
        <p:sp>
          <p:nvSpPr>
            <p:cNvPr id="1033" name="AutoShape 18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19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0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4 w 243"/>
                <a:gd name="T1" fmla="*/ 335 h 336"/>
                <a:gd name="T2" fmla="*/ 123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1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50 w 232"/>
                <a:gd name="T1" fmla="*/ 0 h 290"/>
                <a:gd name="T2" fmla="*/ 179 w 232"/>
                <a:gd name="T3" fmla="*/ 144 h 290"/>
                <a:gd name="T4" fmla="*/ 107 w 232"/>
                <a:gd name="T5" fmla="*/ 253 h 290"/>
                <a:gd name="T6" fmla="*/ 0 w 232"/>
                <a:gd name="T7" fmla="*/ 290 h 290"/>
                <a:gd name="T8" fmla="*/ 253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22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3384376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Научные журналы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ЕНУ </a:t>
            </a:r>
            <a:r>
              <a:rPr lang="ru-RU" sz="4000" dirty="0" smtClean="0">
                <a:solidFill>
                  <a:srgbClr val="002060"/>
                </a:solidFill>
              </a:rPr>
              <a:t>имени </a:t>
            </a:r>
            <a:r>
              <a:rPr lang="ru-RU" sz="4000" dirty="0" smtClean="0">
                <a:solidFill>
                  <a:srgbClr val="002060"/>
                </a:solidFill>
              </a:rPr>
              <a:t>Л.Н. Гумилева, индексируемые в международных </a:t>
            </a:r>
            <a:r>
              <a:rPr lang="ru-RU" sz="4000" dirty="0" err="1" smtClean="0">
                <a:solidFill>
                  <a:srgbClr val="002060"/>
                </a:solidFill>
              </a:rPr>
              <a:t>наукометрических</a:t>
            </a:r>
            <a:r>
              <a:rPr lang="ru-RU" sz="4000" dirty="0" smtClean="0">
                <a:solidFill>
                  <a:srgbClr val="002060"/>
                </a:solidFill>
              </a:rPr>
              <a:t> базах данных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Рисунок 3" descr="Описание: C:\Users\Admin\AppData\Local\Temp\Rar$DI00.634\Логотип ЕНУ_14041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67932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74492" y="5699720"/>
            <a:ext cx="5434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dirty="0" err="1" smtClean="0">
                <a:solidFill>
                  <a:srgbClr val="002060"/>
                </a:solidFill>
              </a:rPr>
              <a:t>Аксауле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Жубанышева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1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618856" cy="900113"/>
          </a:xfrm>
        </p:spPr>
        <p:txBody>
          <a:bodyPr/>
          <a:lstStyle/>
          <a:p>
            <a:pPr algn="l"/>
            <a:r>
              <a:rPr lang="ru-RU" dirty="0" smtClean="0"/>
              <a:t>Критерии отбора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96752"/>
            <a:ext cx="8853204" cy="5760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* Содержание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24" y="1907540"/>
            <a:ext cx="9036496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Все </a:t>
            </a:r>
            <a:r>
              <a:rPr lang="ru-RU" sz="2400" dirty="0"/>
              <a:t>представленные </a:t>
            </a:r>
            <a:r>
              <a:rPr lang="ru-RU" sz="2400" dirty="0" smtClean="0"/>
              <a:t>статьи проходят тщательную экспертизу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4476" y="5877272"/>
            <a:ext cx="5536232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Качественный сайт, </a:t>
            </a:r>
            <a:r>
              <a:rPr lang="ru-RU" dirty="0"/>
              <a:t>открытый онлайн </a:t>
            </a:r>
            <a:r>
              <a:rPr lang="ru-RU" dirty="0" smtClean="0"/>
              <a:t> доступ</a:t>
            </a:r>
            <a:endParaRPr lang="ru-RU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 bwMode="auto">
          <a:xfrm>
            <a:off x="107504" y="5229200"/>
            <a:ext cx="88532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 sz="2800" b="1">
                <a:solidFill>
                  <a:srgbClr val="002060"/>
                </a:solidFill>
                <a:latin typeface="+mn-lt"/>
                <a:cs typeface="+mn-cs"/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+mj-lt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+mj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j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r>
              <a:rPr lang="ru-RU" dirty="0"/>
              <a:t>* </a:t>
            </a:r>
            <a:r>
              <a:rPr lang="ru-RU" dirty="0"/>
              <a:t>Онлайн доступ</a:t>
            </a:r>
          </a:p>
          <a:p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 bwMode="auto">
          <a:xfrm>
            <a:off x="126619" y="2708920"/>
            <a:ext cx="88532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 sz="2800" b="1">
                <a:solidFill>
                  <a:srgbClr val="002060"/>
                </a:solidFill>
                <a:latin typeface="+mn-lt"/>
                <a:cs typeface="+mn-cs"/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+mj-lt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+mj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j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r>
              <a:rPr lang="ru-RU" dirty="0"/>
              <a:t>* </a:t>
            </a:r>
            <a:r>
              <a:rPr lang="ru-RU" dirty="0"/>
              <a:t>Представительность журнала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419708"/>
            <a:ext cx="8565172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Цитируемость журнала и членов редакционного совета</a:t>
            </a:r>
            <a:endParaRPr lang="ru-RU" sz="2400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 bwMode="auto">
          <a:xfrm>
            <a:off x="107504" y="4077072"/>
            <a:ext cx="88532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 sz="2800" b="1">
                <a:solidFill>
                  <a:srgbClr val="002060"/>
                </a:solidFill>
                <a:latin typeface="+mn-lt"/>
                <a:cs typeface="+mn-cs"/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+mj-lt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+mj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j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r>
              <a:rPr lang="ru-RU" dirty="0"/>
              <a:t> *  Регулярность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653136"/>
            <a:ext cx="8640960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Выпускается без нарушений графика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01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36512" y="44624"/>
            <a:ext cx="7537152" cy="1080120"/>
          </a:xfrm>
        </p:spPr>
        <p:txBody>
          <a:bodyPr/>
          <a:lstStyle/>
          <a:p>
            <a:r>
              <a:rPr lang="ru-RU" sz="3200" dirty="0" smtClean="0"/>
              <a:t>Журналы ЕНУ, </a:t>
            </a:r>
            <a:r>
              <a:rPr lang="ru-RU" sz="3200" dirty="0"/>
              <a:t>индексируемые международными базами </a:t>
            </a:r>
            <a:r>
              <a:rPr lang="ru-RU" sz="3200" dirty="0" smtClean="0"/>
              <a:t>данных</a:t>
            </a:r>
            <a:endParaRPr lang="ru-RU" sz="3500" dirty="0" smtClean="0"/>
          </a:p>
        </p:txBody>
      </p:sp>
      <p:pic>
        <p:nvPicPr>
          <p:cNvPr id="4101" name="Picture 2" descr="C:\Users\User\Desktop\Сейпишева\научные издания ЕНУ\EMJ\ЕврМ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4213"/>
            <a:ext cx="2733353" cy="364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28889" y="1877923"/>
            <a:ext cx="5907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/>
              <a:t>С </a:t>
            </a:r>
            <a:r>
              <a:rPr lang="ru-RU" sz="2400" b="1" dirty="0" smtClean="0"/>
              <a:t>2016 EM</a:t>
            </a:r>
            <a:r>
              <a:rPr lang="en-US" sz="2400" b="1" dirty="0" smtClean="0"/>
              <a:t>J</a:t>
            </a:r>
            <a:r>
              <a:rPr lang="ru-RU" sz="2400" b="1" dirty="0" smtClean="0"/>
              <a:t> в </a:t>
            </a:r>
            <a:r>
              <a:rPr lang="en-US" sz="2400" b="1" dirty="0" smtClean="0"/>
              <a:t>Web </a:t>
            </a:r>
            <a:r>
              <a:rPr lang="en-US" sz="2400" b="1" dirty="0"/>
              <a:t>of </a:t>
            </a:r>
            <a:r>
              <a:rPr lang="en-US" sz="2400" b="1" dirty="0" smtClean="0"/>
              <a:t>Science</a:t>
            </a:r>
            <a:r>
              <a:rPr lang="ru-RU" sz="2400" b="1" dirty="0" smtClean="0"/>
              <a:t> </a:t>
            </a:r>
            <a:r>
              <a:rPr lang="en-US" sz="2400" b="1" dirty="0" smtClean="0"/>
              <a:t>Core Collection</a:t>
            </a:r>
            <a:r>
              <a:rPr lang="ru-RU" sz="2400" b="1" dirty="0" smtClean="0"/>
              <a:t> (</a:t>
            </a:r>
            <a:r>
              <a:rPr lang="en-US" sz="2400" b="1" dirty="0" err="1" smtClean="0"/>
              <a:t>Clarivate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Analitycs</a:t>
            </a:r>
            <a:r>
              <a:rPr lang="ru-RU" sz="2400" b="1" dirty="0" smtClean="0"/>
              <a:t>) 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3718" r="13146" b="3753"/>
          <a:stretch/>
        </p:blipFill>
        <p:spPr bwMode="auto">
          <a:xfrm>
            <a:off x="3707904" y="3365907"/>
            <a:ext cx="4104456" cy="279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7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412776"/>
            <a:ext cx="4860032" cy="4320480"/>
          </a:xfrm>
        </p:spPr>
        <p:txBody>
          <a:bodyPr/>
          <a:lstStyle/>
          <a:p>
            <a:pPr lvl="0" algn="l"/>
            <a:r>
              <a:rPr lang="en-US" sz="2400" b="0" dirty="0" smtClean="0">
                <a:solidFill>
                  <a:srgbClr val="002060"/>
                </a:solidFill>
              </a:rPr>
              <a:t>* L.N</a:t>
            </a:r>
            <a:r>
              <a:rPr lang="en-US" sz="2400" b="0" dirty="0">
                <a:solidFill>
                  <a:srgbClr val="002060"/>
                </a:solidFill>
              </a:rPr>
              <a:t>. </a:t>
            </a:r>
            <a:r>
              <a:rPr lang="en-US" sz="2400" b="0" dirty="0" err="1">
                <a:solidFill>
                  <a:srgbClr val="002060"/>
                </a:solidFill>
              </a:rPr>
              <a:t>Gumilyov</a:t>
            </a:r>
            <a:r>
              <a:rPr lang="en-US" sz="2400" b="0" dirty="0">
                <a:solidFill>
                  <a:srgbClr val="002060"/>
                </a:solidFill>
              </a:rPr>
              <a:t> Eurasian National University (Astana, </a:t>
            </a:r>
            <a:r>
              <a:rPr lang="en-US" sz="2400" b="0" dirty="0" smtClean="0">
                <a:solidFill>
                  <a:srgbClr val="002060"/>
                </a:solidFill>
              </a:rPr>
              <a:t>Kazakhstan)</a:t>
            </a:r>
            <a:br>
              <a:rPr lang="en-US" sz="2400" b="0" dirty="0" smtClean="0">
                <a:solidFill>
                  <a:srgbClr val="002060"/>
                </a:solidFill>
              </a:rPr>
            </a:br>
            <a:r>
              <a:rPr lang="en-US" sz="2400" b="0" dirty="0">
                <a:solidFill>
                  <a:srgbClr val="002060"/>
                </a:solidFill>
              </a:rPr>
              <a:t/>
            </a:r>
            <a:br>
              <a:rPr lang="en-US" sz="2400" b="0" dirty="0">
                <a:solidFill>
                  <a:srgbClr val="002060"/>
                </a:solidFill>
              </a:rPr>
            </a:br>
            <a:r>
              <a:rPr lang="en-US" sz="2400" b="0" dirty="0" smtClean="0">
                <a:solidFill>
                  <a:srgbClr val="002060"/>
                </a:solidFill>
              </a:rPr>
              <a:t>* Physical-Technical </a:t>
            </a:r>
            <a:r>
              <a:rPr lang="en-US" sz="2400" b="0" dirty="0">
                <a:solidFill>
                  <a:srgbClr val="002060"/>
                </a:solidFill>
              </a:rPr>
              <a:t>Society (Astana, Kazakhstan</a:t>
            </a:r>
            <a:r>
              <a:rPr lang="en-US" sz="2400" b="0" dirty="0" smtClean="0">
                <a:solidFill>
                  <a:srgbClr val="002060"/>
                </a:solidFill>
              </a:rPr>
              <a:t>)</a:t>
            </a:r>
            <a:br>
              <a:rPr lang="en-US" sz="2400" b="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* </a:t>
            </a:r>
            <a:r>
              <a:rPr lang="en-US" sz="2400" b="0" dirty="0" smtClean="0">
                <a:solidFill>
                  <a:srgbClr val="002060"/>
                </a:solidFill>
              </a:rPr>
              <a:t>Joint </a:t>
            </a:r>
            <a:r>
              <a:rPr lang="en-US" sz="2400" b="0" dirty="0">
                <a:solidFill>
                  <a:srgbClr val="002060"/>
                </a:solidFill>
              </a:rPr>
              <a:t>Institute for Nuclear Research (</a:t>
            </a:r>
            <a:r>
              <a:rPr lang="en-US" sz="2400" b="0" dirty="0" err="1">
                <a:solidFill>
                  <a:srgbClr val="002060"/>
                </a:solidFill>
              </a:rPr>
              <a:t>Dubna</a:t>
            </a:r>
            <a:r>
              <a:rPr lang="en-US" sz="2400" b="0" dirty="0">
                <a:solidFill>
                  <a:srgbClr val="002060"/>
                </a:solidFill>
              </a:rPr>
              <a:t>, Russian Federation</a:t>
            </a:r>
            <a:r>
              <a:rPr lang="en-US" sz="2400" b="0" dirty="0" smtClean="0">
                <a:solidFill>
                  <a:srgbClr val="002060"/>
                </a:solidFill>
              </a:rPr>
              <a:t>)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960440" cy="561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755576" y="-27384"/>
            <a:ext cx="75371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1800" dirty="0"/>
              <a:t>Решением Ученого совета от 27.01.2017 г. (протокол № 7) постановили открыть физико-технический журнал «</a:t>
            </a:r>
            <a:r>
              <a:rPr lang="ru-RU" sz="1800" dirty="0" err="1"/>
              <a:t>Eurasian</a:t>
            </a:r>
            <a:r>
              <a:rPr lang="ru-RU" sz="1800" dirty="0"/>
              <a:t> </a:t>
            </a:r>
            <a:r>
              <a:rPr lang="ru-RU" sz="1800" dirty="0" err="1"/>
              <a:t>Journal</a:t>
            </a:r>
            <a:r>
              <a:rPr lang="ru-RU" sz="1800" dirty="0"/>
              <a:t> </a:t>
            </a:r>
            <a:r>
              <a:rPr lang="ru-RU" sz="1800" dirty="0" err="1"/>
              <a:t>of</a:t>
            </a:r>
            <a:r>
              <a:rPr lang="ru-RU" sz="1800" dirty="0"/>
              <a:t> </a:t>
            </a:r>
            <a:r>
              <a:rPr lang="ru-RU" sz="1800" dirty="0" err="1"/>
              <a:t>Physics</a:t>
            </a:r>
            <a:r>
              <a:rPr lang="ru-RU" sz="1800" dirty="0"/>
              <a:t> </a:t>
            </a:r>
            <a:r>
              <a:rPr lang="ru-RU" sz="1800" dirty="0" err="1"/>
              <a:t>and</a:t>
            </a:r>
            <a:r>
              <a:rPr lang="ru-RU" sz="1800" dirty="0"/>
              <a:t> </a:t>
            </a:r>
            <a:r>
              <a:rPr lang="ru-RU" sz="1800" dirty="0" err="1"/>
              <a:t>Functional</a:t>
            </a:r>
            <a:r>
              <a:rPr lang="ru-RU" sz="1800" dirty="0"/>
              <a:t> </a:t>
            </a:r>
            <a:r>
              <a:rPr lang="ru-RU" sz="1800" dirty="0" err="1"/>
              <a:t>Materials</a:t>
            </a:r>
            <a:r>
              <a:rPr lang="ru-RU" sz="1800" dirty="0"/>
              <a:t>» (EJPFM)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17982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9209"/>
            <a:ext cx="8229600" cy="861839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4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36512" y="44624"/>
            <a:ext cx="7537152" cy="1080120"/>
          </a:xfrm>
        </p:spPr>
        <p:txBody>
          <a:bodyPr/>
          <a:lstStyle/>
          <a:p>
            <a:r>
              <a:rPr lang="ru-RU" sz="3200" dirty="0" smtClean="0"/>
              <a:t>Журналы ЕНУ, </a:t>
            </a:r>
            <a:r>
              <a:rPr lang="ru-RU" sz="3200" dirty="0"/>
              <a:t>индексируемые международными базами </a:t>
            </a:r>
            <a:r>
              <a:rPr lang="ru-RU" sz="3200" dirty="0" smtClean="0"/>
              <a:t>данных</a:t>
            </a:r>
            <a:endParaRPr lang="ru-RU" sz="3500" dirty="0" smtClean="0"/>
          </a:p>
        </p:txBody>
      </p:sp>
      <p:pic>
        <p:nvPicPr>
          <p:cNvPr id="4101" name="Picture 2" descr="C:\Users\User\Desktop\Сейпишева\научные издания ЕНУ\EMJ\ЕврМ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744416" cy="49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51260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3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36512" y="44624"/>
            <a:ext cx="7537152" cy="1080120"/>
          </a:xfrm>
        </p:spPr>
        <p:txBody>
          <a:bodyPr/>
          <a:lstStyle/>
          <a:p>
            <a:r>
              <a:rPr lang="ru-RU" sz="3200" dirty="0" smtClean="0"/>
              <a:t>Журналы ЕНУ, </a:t>
            </a:r>
            <a:r>
              <a:rPr lang="ru-RU" sz="3200" dirty="0"/>
              <a:t>индексируемые международными базами </a:t>
            </a:r>
            <a:r>
              <a:rPr lang="ru-RU" sz="3200" dirty="0" smtClean="0"/>
              <a:t>данных</a:t>
            </a:r>
            <a:endParaRPr lang="ru-RU" sz="3500" dirty="0" smtClean="0"/>
          </a:p>
        </p:txBody>
      </p:sp>
      <p:pic>
        <p:nvPicPr>
          <p:cNvPr id="4101" name="Picture 2" descr="C:\Users\User\Desktop\Сейпишева\научные издания ЕНУ\EMJ\ЕврМ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4213"/>
            <a:ext cx="2733353" cy="364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141277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Основан в 2010 году</a:t>
            </a:r>
            <a:endParaRPr lang="ru-RU" sz="32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2420888"/>
            <a:ext cx="5904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err="1" smtClean="0">
                <a:solidFill>
                  <a:srgbClr val="C00000"/>
                </a:solidFill>
              </a:rPr>
              <a:t>MathSciNet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(США</a:t>
            </a:r>
            <a:r>
              <a:rPr lang="ru-RU" sz="2200" dirty="0" smtClean="0">
                <a:solidFill>
                  <a:srgbClr val="C00000"/>
                </a:solidFill>
              </a:rPr>
              <a:t>) 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2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Math</a:t>
            </a:r>
            <a:r>
              <a:rPr lang="ru-RU" sz="2200" dirty="0">
                <a:solidFill>
                  <a:srgbClr val="C00000"/>
                </a:solidFill>
              </a:rPr>
              <a:t>-</a:t>
            </a:r>
            <a:r>
              <a:rPr lang="en-US" sz="2200" dirty="0">
                <a:solidFill>
                  <a:srgbClr val="C00000"/>
                </a:solidFill>
              </a:rPr>
              <a:t>Net</a:t>
            </a:r>
            <a:r>
              <a:rPr lang="ru-RU" sz="2200" dirty="0">
                <a:solidFill>
                  <a:srgbClr val="C00000"/>
                </a:solidFill>
              </a:rPr>
              <a:t>.</a:t>
            </a:r>
            <a:r>
              <a:rPr lang="en-US" sz="2200" dirty="0" err="1">
                <a:solidFill>
                  <a:srgbClr val="C00000"/>
                </a:solidFill>
              </a:rPr>
              <a:t>Ru</a:t>
            </a:r>
            <a:r>
              <a:rPr lang="ru-RU" sz="2200" dirty="0">
                <a:solidFill>
                  <a:srgbClr val="C00000"/>
                </a:solidFill>
              </a:rPr>
              <a:t> (Россия</a:t>
            </a:r>
            <a:r>
              <a:rPr lang="ru-RU" sz="2200" dirty="0" smtClean="0">
                <a:solidFill>
                  <a:srgbClr val="C00000"/>
                </a:solidFill>
              </a:rPr>
              <a:t>)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ru-RU" sz="22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200" dirty="0" err="1" smtClean="0">
                <a:solidFill>
                  <a:srgbClr val="C00000"/>
                </a:solidFill>
              </a:rPr>
              <a:t>Mathematical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>
                <a:solidFill>
                  <a:srgbClr val="C00000"/>
                </a:solidFill>
              </a:rPr>
              <a:t>Reviews</a:t>
            </a:r>
            <a:r>
              <a:rPr lang="ru-RU" sz="2200" dirty="0">
                <a:solidFill>
                  <a:srgbClr val="C00000"/>
                </a:solidFill>
              </a:rPr>
              <a:t> (США</a:t>
            </a:r>
            <a:r>
              <a:rPr lang="ru-RU" sz="2200" dirty="0" smtClean="0">
                <a:solidFill>
                  <a:srgbClr val="C00000"/>
                </a:solidFill>
              </a:rPr>
              <a:t>) 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200" dirty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200" dirty="0" err="1" smtClean="0">
                <a:solidFill>
                  <a:srgbClr val="C00000"/>
                </a:solidFill>
              </a:rPr>
              <a:t>Zentralblatt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f</a:t>
            </a:r>
            <a:r>
              <a:rPr lang="ru-RU" sz="2200" dirty="0">
                <a:solidFill>
                  <a:srgbClr val="C00000"/>
                </a:solidFill>
              </a:rPr>
              <a:t>ü</a:t>
            </a:r>
            <a:r>
              <a:rPr lang="en-US" sz="2200" dirty="0">
                <a:solidFill>
                  <a:srgbClr val="C00000"/>
                </a:solidFill>
              </a:rPr>
              <a:t>r </a:t>
            </a:r>
            <a:r>
              <a:rPr lang="ru-RU" sz="2200" dirty="0" err="1">
                <a:solidFill>
                  <a:srgbClr val="C00000"/>
                </a:solidFill>
              </a:rPr>
              <a:t>Math</a:t>
            </a:r>
            <a:r>
              <a:rPr lang="en-US" sz="2200" dirty="0" err="1">
                <a:solidFill>
                  <a:srgbClr val="C00000"/>
                </a:solidFill>
              </a:rPr>
              <a:t>ematik</a:t>
            </a:r>
            <a:r>
              <a:rPr lang="ru-RU" sz="2200" dirty="0">
                <a:solidFill>
                  <a:srgbClr val="C00000"/>
                </a:solidFill>
              </a:rPr>
              <a:t> (Германия</a:t>
            </a:r>
            <a:r>
              <a:rPr lang="ru-RU" sz="2200" dirty="0" smtClean="0">
                <a:solidFill>
                  <a:srgbClr val="C00000"/>
                </a:solidFill>
              </a:rPr>
              <a:t>)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2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200" dirty="0" smtClean="0">
                <a:solidFill>
                  <a:srgbClr val="C00000"/>
                </a:solidFill>
              </a:rPr>
              <a:t>Реферативный </a:t>
            </a:r>
            <a:r>
              <a:rPr lang="ru-RU" sz="2200" dirty="0">
                <a:solidFill>
                  <a:srgbClr val="C00000"/>
                </a:solidFill>
              </a:rPr>
              <a:t>журнал «Математика</a:t>
            </a:r>
            <a:r>
              <a:rPr lang="ru-RU" sz="2200" dirty="0" smtClean="0">
                <a:solidFill>
                  <a:srgbClr val="C00000"/>
                </a:solidFill>
              </a:rPr>
              <a:t>»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5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36512" y="44624"/>
            <a:ext cx="7537152" cy="1080120"/>
          </a:xfrm>
        </p:spPr>
        <p:txBody>
          <a:bodyPr/>
          <a:lstStyle/>
          <a:p>
            <a:r>
              <a:rPr lang="ru-RU" sz="3200" dirty="0" smtClean="0"/>
              <a:t>Журналы ЕНУ, </a:t>
            </a:r>
            <a:r>
              <a:rPr lang="ru-RU" sz="3200" dirty="0"/>
              <a:t>индексируемые международными базами </a:t>
            </a:r>
            <a:r>
              <a:rPr lang="ru-RU" sz="3200" dirty="0" smtClean="0"/>
              <a:t>данных</a:t>
            </a:r>
            <a:endParaRPr lang="ru-RU" sz="3500" dirty="0" smtClean="0"/>
          </a:p>
        </p:txBody>
      </p:sp>
      <p:pic>
        <p:nvPicPr>
          <p:cNvPr id="4101" name="Picture 2" descr="C:\Users\User\Desktop\Сейпишева\научные издания ЕНУ\EMJ\ЕврМ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6121"/>
            <a:ext cx="2376264" cy="31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1887215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/>
              <a:t>С 2015 г. </a:t>
            </a:r>
            <a:r>
              <a:rPr lang="en-US" sz="2400" b="1" dirty="0"/>
              <a:t>EMJ</a:t>
            </a:r>
            <a:r>
              <a:rPr lang="ru-RU" sz="2400" b="1" dirty="0"/>
              <a:t> </a:t>
            </a:r>
            <a:r>
              <a:rPr lang="ru-RU" sz="2400" b="1" dirty="0" smtClean="0"/>
              <a:t>в </a:t>
            </a:r>
            <a:r>
              <a:rPr lang="en-US" sz="2400" b="1" dirty="0" smtClean="0"/>
              <a:t>Scopus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en-US" sz="2400" b="1" dirty="0"/>
              <a:t>Elsevier</a:t>
            </a:r>
            <a:r>
              <a:rPr lang="ru-RU" sz="2400" b="1" dirty="0"/>
              <a:t>) </a:t>
            </a:r>
            <a:endParaRPr lang="ru-RU" sz="2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52779"/>
            <a:ext cx="3528392" cy="1538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2015 </a:t>
            </a:r>
            <a:r>
              <a:rPr lang="ru-RU" sz="2400" dirty="0" err="1"/>
              <a:t>CiteScore</a:t>
            </a:r>
            <a:r>
              <a:rPr lang="ru-RU" sz="2400" dirty="0"/>
              <a:t> </a:t>
            </a:r>
            <a:r>
              <a:rPr lang="ru-RU" sz="2400" dirty="0" smtClean="0"/>
              <a:t>0.070</a:t>
            </a:r>
            <a:endParaRPr lang="en-US" sz="2400" dirty="0" smtClean="0"/>
          </a:p>
          <a:p>
            <a:endParaRPr lang="en-US" sz="1100" dirty="0" smtClean="0"/>
          </a:p>
          <a:p>
            <a:r>
              <a:rPr lang="ru-RU" sz="2400" dirty="0" smtClean="0"/>
              <a:t>2015 </a:t>
            </a:r>
            <a:r>
              <a:rPr lang="ru-RU" sz="2400" dirty="0"/>
              <a:t>SNIP </a:t>
            </a:r>
            <a:r>
              <a:rPr lang="ru-RU" sz="2400" dirty="0" smtClean="0"/>
              <a:t>0.161</a:t>
            </a:r>
            <a:endParaRPr lang="en-US" sz="2400" dirty="0" smtClean="0"/>
          </a:p>
          <a:p>
            <a:endParaRPr lang="en-US" sz="1100" dirty="0" smtClean="0"/>
          </a:p>
          <a:p>
            <a:r>
              <a:rPr lang="ru-RU" sz="2400" dirty="0" smtClean="0"/>
              <a:t>2015 </a:t>
            </a:r>
            <a:r>
              <a:rPr lang="ru-RU" sz="2400" dirty="0"/>
              <a:t>SJR </a:t>
            </a:r>
            <a:r>
              <a:rPr lang="ru-RU" sz="2400" dirty="0" smtClean="0"/>
              <a:t>0.111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4437112"/>
            <a:ext cx="363420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2016 </a:t>
            </a:r>
            <a:r>
              <a:rPr lang="ru-RU" sz="2400" dirty="0" err="1"/>
              <a:t>CiteScore</a:t>
            </a:r>
            <a:r>
              <a:rPr lang="ru-RU" sz="2400" dirty="0"/>
              <a:t> </a:t>
            </a:r>
            <a:r>
              <a:rPr lang="ru-RU" sz="2400" dirty="0" smtClean="0"/>
              <a:t>0.180</a:t>
            </a:r>
            <a:endParaRPr lang="en-US" sz="2400" dirty="0" smtClean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2016 SNIP 0.533</a:t>
            </a:r>
            <a:endParaRPr lang="en-US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2016 SJR 0.197</a:t>
            </a:r>
          </a:p>
        </p:txBody>
      </p:sp>
    </p:spTree>
    <p:extLst>
      <p:ext uri="{BB962C8B-B14F-4D97-AF65-F5344CB8AC3E}">
        <p14:creationId xmlns:p14="http://schemas.microsoft.com/office/powerpoint/2010/main" val="84669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36512" y="44624"/>
            <a:ext cx="7537152" cy="1080120"/>
          </a:xfrm>
        </p:spPr>
        <p:txBody>
          <a:bodyPr/>
          <a:lstStyle/>
          <a:p>
            <a:r>
              <a:rPr lang="ru-RU" sz="3200" dirty="0" smtClean="0"/>
              <a:t>Журналы ЕНУ, </a:t>
            </a:r>
            <a:r>
              <a:rPr lang="ru-RU" sz="3200" dirty="0"/>
              <a:t>индексируемые международными базами </a:t>
            </a:r>
            <a:r>
              <a:rPr lang="ru-RU" sz="3200" dirty="0" smtClean="0"/>
              <a:t>данных</a:t>
            </a:r>
            <a:endParaRPr lang="ru-RU" sz="35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141277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Основан в 2013 году</a:t>
            </a:r>
            <a:endParaRPr lang="ru-RU" sz="32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06084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/>
              <a:t>С </a:t>
            </a:r>
            <a:r>
              <a:rPr lang="ru-RU" sz="2400" b="1" dirty="0" smtClean="0"/>
              <a:t>2016 </a:t>
            </a:r>
            <a:r>
              <a:rPr lang="ru-RU" sz="2400" b="1" dirty="0"/>
              <a:t>г. </a:t>
            </a:r>
            <a:r>
              <a:rPr lang="en-US" sz="2400" b="1" dirty="0"/>
              <a:t>EMJ</a:t>
            </a:r>
            <a:r>
              <a:rPr lang="ru-RU" sz="2400" b="1" dirty="0"/>
              <a:t> </a:t>
            </a:r>
            <a:r>
              <a:rPr lang="ru-RU" sz="2400" b="1" dirty="0" smtClean="0"/>
              <a:t>в </a:t>
            </a:r>
            <a:r>
              <a:rPr lang="en-US" sz="2400" b="1" dirty="0" smtClean="0"/>
              <a:t>Scopus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en-US" sz="2400" b="1" dirty="0"/>
              <a:t>Elsevier</a:t>
            </a:r>
            <a:r>
              <a:rPr lang="ru-RU" sz="2400" b="1" dirty="0"/>
              <a:t>) </a:t>
            </a:r>
            <a:endParaRPr lang="ru-RU" sz="2400" b="1" dirty="0" smtClean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7650"/>
            <a:ext cx="2520280" cy="346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 descr="C:\Users\User\Desktop\Сейпишева\научные издания ЕНУ\EMJ\20150122_140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2821894"/>
            <a:ext cx="2268252" cy="276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enu.kz/pictures/newspic/scopus-2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79" y="2989684"/>
            <a:ext cx="362743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5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76464" cy="900113"/>
          </a:xfrm>
        </p:spPr>
        <p:txBody>
          <a:bodyPr/>
          <a:lstStyle/>
          <a:p>
            <a:pPr algn="l"/>
            <a:r>
              <a:rPr lang="ru-RU" dirty="0" smtClean="0"/>
              <a:t>Критерии отбора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94545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журнала</a:t>
            </a:r>
            <a:endParaRPr lang="ru-RU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Представительность журнала </a:t>
            </a:r>
          </a:p>
          <a:p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Регулярность</a:t>
            </a:r>
          </a:p>
          <a:p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 доступ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02840" y="2132856"/>
            <a:ext cx="8661648" cy="143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 algn="ctr">
              <a:buNone/>
            </a:pPr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Предварительное выполнение </a:t>
            </a:r>
            <a:r>
              <a:rPr lang="ru-RU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широкого спектра требований </a:t>
            </a:r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подготовке </a:t>
            </a:r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журнала </a:t>
            </a:r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представлению в </a:t>
            </a:r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зарубежные базы </a:t>
            </a:r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данных </a:t>
            </a:r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цитирования</a:t>
            </a:r>
            <a:endParaRPr lang="ru-RU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251520" y="1340768"/>
            <a:ext cx="85689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Кириллова О.В. Редакционная подготовка научных журналов для включения в зарубежные индексы цитирования 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5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4618856" cy="792088"/>
          </a:xfrm>
        </p:spPr>
        <p:txBody>
          <a:bodyPr/>
          <a:lstStyle/>
          <a:p>
            <a:pPr algn="l"/>
            <a:r>
              <a:rPr lang="ru-RU" dirty="0" smtClean="0"/>
              <a:t>Критерии отбора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55976" y="548680"/>
            <a:ext cx="4752528" cy="5760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* Политика журнала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556792"/>
            <a:ext cx="8784976" cy="120032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Редакционная коллегия: </a:t>
            </a:r>
            <a:r>
              <a:rPr lang="en-US" dirty="0" smtClean="0"/>
              <a:t>Kazakhstan</a:t>
            </a:r>
            <a:r>
              <a:rPr lang="ru-RU" dirty="0"/>
              <a:t>, </a:t>
            </a:r>
            <a:r>
              <a:rPr lang="en-US" dirty="0" smtClean="0"/>
              <a:t>Uzbekistan</a:t>
            </a:r>
            <a:r>
              <a:rPr lang="ru-RU" dirty="0" smtClean="0"/>
              <a:t>, </a:t>
            </a:r>
            <a:r>
              <a:rPr lang="en-US" dirty="0" smtClean="0"/>
              <a:t>Germany</a:t>
            </a:r>
            <a:r>
              <a:rPr lang="ru-RU" dirty="0" smtClean="0"/>
              <a:t>, </a:t>
            </a:r>
            <a:r>
              <a:rPr lang="en-US" dirty="0" smtClean="0"/>
              <a:t>Russia</a:t>
            </a:r>
            <a:r>
              <a:rPr lang="ru-RU" dirty="0" smtClean="0"/>
              <a:t>, </a:t>
            </a:r>
            <a:r>
              <a:rPr lang="en-US" dirty="0" smtClean="0"/>
              <a:t>Kyrgyzstan</a:t>
            </a:r>
            <a:r>
              <a:rPr lang="ru-RU" dirty="0"/>
              <a:t>,</a:t>
            </a:r>
            <a:r>
              <a:rPr lang="en-US" dirty="0" smtClean="0"/>
              <a:t> France</a:t>
            </a:r>
            <a:r>
              <a:rPr lang="ru-RU" dirty="0" smtClean="0"/>
              <a:t>, </a:t>
            </a:r>
            <a:r>
              <a:rPr lang="en-US" dirty="0" smtClean="0"/>
              <a:t>USA</a:t>
            </a:r>
            <a:r>
              <a:rPr lang="ru-RU" dirty="0" smtClean="0"/>
              <a:t>, </a:t>
            </a:r>
            <a:r>
              <a:rPr lang="en-US" dirty="0" smtClean="0"/>
              <a:t>Portugal</a:t>
            </a:r>
            <a:r>
              <a:rPr lang="ru-RU" dirty="0" smtClean="0"/>
              <a:t>, </a:t>
            </a:r>
            <a:r>
              <a:rPr lang="en-US" dirty="0" smtClean="0"/>
              <a:t>Spain</a:t>
            </a:r>
            <a:r>
              <a:rPr lang="ru-RU" dirty="0" smtClean="0"/>
              <a:t>, </a:t>
            </a:r>
            <a:r>
              <a:rPr lang="en-US" dirty="0" smtClean="0"/>
              <a:t>Pakistan</a:t>
            </a:r>
            <a:r>
              <a:rPr lang="ru-RU" dirty="0" smtClean="0"/>
              <a:t>, </a:t>
            </a:r>
            <a:r>
              <a:rPr lang="en-US" dirty="0" smtClean="0"/>
              <a:t>Armenia</a:t>
            </a:r>
            <a:r>
              <a:rPr lang="ru-RU" dirty="0" smtClean="0"/>
              <a:t>, </a:t>
            </a:r>
            <a:r>
              <a:rPr lang="en-US" dirty="0" smtClean="0"/>
              <a:t>Israel</a:t>
            </a:r>
            <a:r>
              <a:rPr lang="ru-RU" dirty="0" smtClean="0"/>
              <a:t>, </a:t>
            </a:r>
            <a:r>
              <a:rPr lang="en-US" dirty="0" smtClean="0"/>
              <a:t>Azerbaijan</a:t>
            </a:r>
            <a:r>
              <a:rPr lang="ru-RU" dirty="0" smtClean="0"/>
              <a:t>, </a:t>
            </a:r>
            <a:r>
              <a:rPr lang="en-US" dirty="0" smtClean="0"/>
              <a:t>Turkey</a:t>
            </a:r>
            <a:r>
              <a:rPr lang="ru-RU" dirty="0" smtClean="0"/>
              <a:t>, </a:t>
            </a:r>
            <a:r>
              <a:rPr lang="en-US" dirty="0" smtClean="0"/>
              <a:t>Great Britain</a:t>
            </a:r>
            <a:r>
              <a:rPr lang="ru-RU" dirty="0" smtClean="0"/>
              <a:t>, </a:t>
            </a:r>
            <a:r>
              <a:rPr lang="en-US" dirty="0" smtClean="0"/>
              <a:t>India</a:t>
            </a:r>
            <a:r>
              <a:rPr lang="ru-RU" dirty="0" smtClean="0"/>
              <a:t>, </a:t>
            </a:r>
            <a:r>
              <a:rPr lang="en-US" dirty="0" smtClean="0"/>
              <a:t>Georgia</a:t>
            </a:r>
            <a:r>
              <a:rPr lang="ru-RU" dirty="0" smtClean="0"/>
              <a:t>, </a:t>
            </a:r>
            <a:r>
              <a:rPr lang="en-US" dirty="0" smtClean="0"/>
              <a:t>Belarus</a:t>
            </a:r>
            <a:r>
              <a:rPr lang="ru-RU" dirty="0" smtClean="0"/>
              <a:t>, </a:t>
            </a:r>
            <a:r>
              <a:rPr lang="en-US" dirty="0" smtClean="0"/>
              <a:t>Czech Republic</a:t>
            </a:r>
            <a:r>
              <a:rPr lang="ru-RU" dirty="0" smtClean="0"/>
              <a:t>, </a:t>
            </a:r>
            <a:r>
              <a:rPr lang="en-US" dirty="0" smtClean="0"/>
              <a:t>Italy</a:t>
            </a:r>
            <a:r>
              <a:rPr lang="ru-RU" dirty="0" smtClean="0"/>
              <a:t>, </a:t>
            </a:r>
            <a:r>
              <a:rPr lang="en-US" dirty="0" smtClean="0"/>
              <a:t>Sweden</a:t>
            </a:r>
            <a:r>
              <a:rPr lang="ru-RU" dirty="0" smtClean="0"/>
              <a:t>, </a:t>
            </a:r>
            <a:r>
              <a:rPr lang="en-US" dirty="0" smtClean="0"/>
              <a:t>Greece</a:t>
            </a:r>
            <a:r>
              <a:rPr lang="ru-RU" dirty="0" smtClean="0"/>
              <a:t>, </a:t>
            </a:r>
            <a:r>
              <a:rPr lang="en-US" dirty="0" smtClean="0"/>
              <a:t>Croatia</a:t>
            </a:r>
            <a:r>
              <a:rPr lang="ru-RU" dirty="0" smtClean="0"/>
              <a:t>, </a:t>
            </a:r>
            <a:r>
              <a:rPr lang="en-US" dirty="0" smtClean="0"/>
              <a:t>Ukraine</a:t>
            </a:r>
            <a:r>
              <a:rPr lang="ru-RU" dirty="0" smtClean="0"/>
              <a:t>,  </a:t>
            </a:r>
            <a:r>
              <a:rPr lang="en-US" dirty="0" smtClean="0"/>
              <a:t>Poland</a:t>
            </a:r>
            <a:r>
              <a:rPr lang="ru-RU" dirty="0" smtClean="0"/>
              <a:t>, </a:t>
            </a:r>
            <a:r>
              <a:rPr lang="en-US" dirty="0" smtClean="0"/>
              <a:t>Canada</a:t>
            </a:r>
            <a:r>
              <a:rPr lang="ru-RU" dirty="0" smtClean="0"/>
              <a:t>, </a:t>
            </a:r>
            <a:r>
              <a:rPr lang="en-US" dirty="0" err="1" smtClean="0"/>
              <a:t>Tajikstan</a:t>
            </a:r>
            <a:r>
              <a:rPr lang="ru-RU" dirty="0" smtClean="0"/>
              <a:t>, </a:t>
            </a:r>
            <a:r>
              <a:rPr lang="en-US" dirty="0" smtClean="0"/>
              <a:t>Mexico</a:t>
            </a:r>
            <a:r>
              <a:rPr lang="ru-RU" dirty="0" smtClean="0"/>
              <a:t>, </a:t>
            </a:r>
            <a:r>
              <a:rPr lang="en-US" dirty="0" smtClean="0"/>
              <a:t>Japan</a:t>
            </a:r>
            <a:r>
              <a:rPr lang="ru-RU" dirty="0" smtClean="0"/>
              <a:t>, </a:t>
            </a:r>
            <a:r>
              <a:rPr lang="en-US" dirty="0" smtClean="0"/>
              <a:t>China</a:t>
            </a:r>
            <a:endParaRPr lang="ru-RU" i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645024"/>
            <a:ext cx="403244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Редакционная коллегия: </a:t>
            </a:r>
            <a:r>
              <a:rPr lang="en-US" dirty="0"/>
              <a:t>Kazakhstan, Russia, France, USA, Sweden,  Germany, </a:t>
            </a:r>
            <a:r>
              <a:rPr lang="en-US" dirty="0" err="1"/>
              <a:t>Azerbaidjan</a:t>
            </a:r>
            <a:r>
              <a:rPr lang="en-US" dirty="0"/>
              <a:t>, Austria, Japan, Finland, Republic of Korea, Brazil, Ukraine, China, Belarus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73102"/>
            <a:ext cx="45339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2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4618856" cy="900113"/>
          </a:xfrm>
        </p:spPr>
        <p:txBody>
          <a:bodyPr/>
          <a:lstStyle/>
          <a:p>
            <a:pPr algn="l"/>
            <a:r>
              <a:rPr lang="ru-RU" dirty="0" smtClean="0"/>
              <a:t>Критерии отбора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5495" y="1690930"/>
            <a:ext cx="44263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Авторы из более </a:t>
            </a:r>
            <a:r>
              <a:rPr lang="en-US" dirty="0" smtClean="0">
                <a:solidFill>
                  <a:srgbClr val="002060"/>
                </a:solidFill>
              </a:rPr>
              <a:t> 40 </a:t>
            </a:r>
            <a:r>
              <a:rPr lang="ru-RU" dirty="0" smtClean="0">
                <a:solidFill>
                  <a:srgbClr val="002060"/>
                </a:solidFill>
              </a:rPr>
              <a:t>стран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Algeria, Armenia, Australia, Azerbaijan, Belarus</a:t>
            </a:r>
            <a:r>
              <a:rPr lang="en-US" dirty="0" smtClean="0">
                <a:solidFill>
                  <a:srgbClr val="002060"/>
                </a:solidFill>
              </a:rPr>
              <a:t>, Bulgaria</a:t>
            </a:r>
            <a:r>
              <a:rPr lang="en-US" dirty="0">
                <a:solidFill>
                  <a:srgbClr val="002060"/>
                </a:solidFill>
              </a:rPr>
              <a:t>, Canada, China, Croatia, Czech Republic, Ethiopia, France, Georgia</a:t>
            </a:r>
            <a:r>
              <a:rPr lang="en-US" dirty="0" smtClean="0">
                <a:solidFill>
                  <a:srgbClr val="002060"/>
                </a:solidFill>
              </a:rPr>
              <a:t>, Germany</a:t>
            </a:r>
            <a:r>
              <a:rPr lang="en-US" dirty="0">
                <a:solidFill>
                  <a:srgbClr val="002060"/>
                </a:solidFill>
              </a:rPr>
              <a:t>, Greece, Hong Kong (China), India, Indonesia, Italy, Israel, Japan, Kazakhstan</a:t>
            </a:r>
            <a:r>
              <a:rPr lang="en-US" dirty="0" smtClean="0">
                <a:solidFill>
                  <a:srgbClr val="002060"/>
                </a:solidFill>
              </a:rPr>
              <a:t>, Korea</a:t>
            </a:r>
            <a:r>
              <a:rPr lang="en-US" dirty="0">
                <a:solidFill>
                  <a:srgbClr val="002060"/>
                </a:solidFill>
              </a:rPr>
              <a:t>, Malaysia, Mongolia, Norway, Oman, Pakistan, Qatar, Russia, </a:t>
            </a:r>
            <a:r>
              <a:rPr lang="en-US" dirty="0" smtClean="0">
                <a:solidFill>
                  <a:srgbClr val="002060"/>
                </a:solidFill>
              </a:rPr>
              <a:t>Saudi Arabia</a:t>
            </a:r>
            <a:r>
              <a:rPr lang="en-US" dirty="0">
                <a:solidFill>
                  <a:srgbClr val="002060"/>
                </a:solidFill>
              </a:rPr>
              <a:t>, Serbia, Sweden, Switzerland, Tajikistan, Tunisia, Turkey, Ukraine, </a:t>
            </a:r>
            <a:r>
              <a:rPr lang="en-US" dirty="0" smtClean="0">
                <a:solidFill>
                  <a:srgbClr val="002060"/>
                </a:solidFill>
              </a:rPr>
              <a:t>United Arab </a:t>
            </a:r>
            <a:r>
              <a:rPr lang="en-US" dirty="0">
                <a:solidFill>
                  <a:srgbClr val="002060"/>
                </a:solidFill>
              </a:rPr>
              <a:t>Emirates, United Kingdom, USA, Uzbekistan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23928" y="692696"/>
            <a:ext cx="5040560" cy="5760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* Политика журнала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1" t="17094" b="12820"/>
          <a:stretch/>
        </p:blipFill>
        <p:spPr bwMode="auto">
          <a:xfrm>
            <a:off x="4461867" y="2132856"/>
            <a:ext cx="4430613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бъект 5"/>
          <p:cNvSpPr txBox="1">
            <a:spLocks/>
          </p:cNvSpPr>
          <p:nvPr/>
        </p:nvSpPr>
        <p:spPr bwMode="auto">
          <a:xfrm>
            <a:off x="1259632" y="1268760"/>
            <a:ext cx="728119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Более </a:t>
            </a:r>
            <a:r>
              <a:rPr lang="ru-RU" dirty="0">
                <a:solidFill>
                  <a:srgbClr val="C00000"/>
                </a:solidFill>
              </a:rPr>
              <a:t>170 </a:t>
            </a:r>
            <a:r>
              <a:rPr lang="ru-RU" dirty="0" smtClean="0">
                <a:solidFill>
                  <a:srgbClr val="C00000"/>
                </a:solidFill>
              </a:rPr>
              <a:t>статей (</a:t>
            </a:r>
            <a:r>
              <a:rPr lang="en-US" dirty="0">
                <a:solidFill>
                  <a:srgbClr val="C00000"/>
                </a:solidFill>
              </a:rPr>
              <a:t>2010-201</a:t>
            </a:r>
            <a:r>
              <a:rPr lang="ru-RU" dirty="0">
                <a:solidFill>
                  <a:srgbClr val="C00000"/>
                </a:solidFill>
              </a:rPr>
              <a:t>7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9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4618856" cy="900113"/>
          </a:xfrm>
        </p:spPr>
        <p:txBody>
          <a:bodyPr/>
          <a:lstStyle/>
          <a:p>
            <a:pPr algn="l"/>
            <a:r>
              <a:rPr lang="ru-RU" dirty="0" smtClean="0"/>
              <a:t>Критерии отбора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1FE9F-D9D8-4112-911D-CA7561D0809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5495" y="2499861"/>
            <a:ext cx="29523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Авторы из 18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стран </a:t>
            </a: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Kazakhstan, Russia, USA, </a:t>
            </a:r>
            <a:r>
              <a:rPr lang="en-US" i="1" dirty="0" smtClean="0">
                <a:solidFill>
                  <a:srgbClr val="002060"/>
                </a:solidFill>
              </a:rPr>
              <a:t>France, </a:t>
            </a:r>
            <a:r>
              <a:rPr lang="en-US" i="1" dirty="0">
                <a:solidFill>
                  <a:srgbClr val="002060"/>
                </a:solidFill>
              </a:rPr>
              <a:t>Ukraine, Azerbaijan, Belarus, </a:t>
            </a:r>
            <a:r>
              <a:rPr lang="en-US" dirty="0" smtClean="0">
                <a:solidFill>
                  <a:srgbClr val="002060"/>
                </a:solidFill>
              </a:rPr>
              <a:t>Brazil, </a:t>
            </a:r>
            <a:r>
              <a:rPr lang="en-US" i="1" dirty="0">
                <a:solidFill>
                  <a:srgbClr val="002060"/>
                </a:solidFill>
              </a:rPr>
              <a:t>Malaysia, </a:t>
            </a:r>
            <a:r>
              <a:rPr lang="en-US" dirty="0" smtClean="0">
                <a:solidFill>
                  <a:srgbClr val="002060"/>
                </a:solidFill>
              </a:rPr>
              <a:t>Portugal, </a:t>
            </a:r>
            <a:r>
              <a:rPr lang="en-US" i="1" dirty="0">
                <a:solidFill>
                  <a:srgbClr val="002060"/>
                </a:solidFill>
              </a:rPr>
              <a:t>China, Germany, </a:t>
            </a:r>
            <a:r>
              <a:rPr lang="en-US" dirty="0">
                <a:solidFill>
                  <a:srgbClr val="002060"/>
                </a:solidFill>
              </a:rPr>
              <a:t>Italy, Mexico, </a:t>
            </a:r>
            <a:r>
              <a:rPr lang="en-US" dirty="0" smtClean="0">
                <a:solidFill>
                  <a:srgbClr val="002060"/>
                </a:solidFill>
              </a:rPr>
              <a:t>Poland, </a:t>
            </a:r>
            <a:r>
              <a:rPr lang="en-US" i="1" dirty="0">
                <a:solidFill>
                  <a:srgbClr val="002060"/>
                </a:solidFill>
              </a:rPr>
              <a:t>Saudi Arabia, Turkey, United </a:t>
            </a:r>
            <a:r>
              <a:rPr lang="en-US" i="1" dirty="0" smtClean="0">
                <a:solidFill>
                  <a:srgbClr val="002060"/>
                </a:solidFill>
              </a:rPr>
              <a:t>Kingdom) </a:t>
            </a:r>
            <a:endParaRPr lang="ru-RU" i="1" dirty="0" smtClean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79228" y="620688"/>
            <a:ext cx="4713252" cy="5760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* Политика журнала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4615" t="21083" r="1603" b="20512"/>
          <a:stretch/>
        </p:blipFill>
        <p:spPr bwMode="auto">
          <a:xfrm>
            <a:off x="2843808" y="2276872"/>
            <a:ext cx="612068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бъект 5"/>
          <p:cNvSpPr txBox="1">
            <a:spLocks/>
          </p:cNvSpPr>
          <p:nvPr/>
        </p:nvSpPr>
        <p:spPr bwMode="auto">
          <a:xfrm>
            <a:off x="443196" y="1340768"/>
            <a:ext cx="88532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Б</a:t>
            </a:r>
            <a:r>
              <a:rPr lang="ru-RU" i="1" dirty="0" smtClean="0">
                <a:solidFill>
                  <a:srgbClr val="C00000"/>
                </a:solidFill>
              </a:rPr>
              <a:t>олее  </a:t>
            </a:r>
            <a:r>
              <a:rPr lang="ru-RU" i="1" dirty="0">
                <a:solidFill>
                  <a:srgbClr val="C00000"/>
                </a:solidFill>
              </a:rPr>
              <a:t>70 </a:t>
            </a:r>
            <a:r>
              <a:rPr lang="ru-RU" i="1" dirty="0" smtClean="0">
                <a:solidFill>
                  <a:srgbClr val="C00000"/>
                </a:solidFill>
              </a:rPr>
              <a:t>статей  (</a:t>
            </a:r>
            <a:r>
              <a:rPr lang="en-US" i="1" dirty="0">
                <a:solidFill>
                  <a:srgbClr val="C00000"/>
                </a:solidFill>
              </a:rPr>
              <a:t>201</a:t>
            </a:r>
            <a:r>
              <a:rPr lang="ru-RU" i="1" dirty="0">
                <a:solidFill>
                  <a:srgbClr val="C00000"/>
                </a:solidFill>
              </a:rPr>
              <a:t>3</a:t>
            </a:r>
            <a:r>
              <a:rPr lang="en-US" i="1" dirty="0">
                <a:solidFill>
                  <a:srgbClr val="C00000"/>
                </a:solidFill>
              </a:rPr>
              <a:t>-201</a:t>
            </a:r>
            <a:r>
              <a:rPr lang="ru-RU" i="1" dirty="0" smtClean="0">
                <a:solidFill>
                  <a:srgbClr val="C00000"/>
                </a:solidFill>
              </a:rPr>
              <a:t>7)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24953"/>
      </p:ext>
    </p:extLst>
  </p:cSld>
  <p:clrMapOvr>
    <a:masterClrMapping/>
  </p:clrMapOvr>
</p:sld>
</file>

<file path=ppt/theme/theme1.xml><?xml version="1.0" encoding="utf-8"?>
<a:theme xmlns:a="http://schemas.openxmlformats.org/drawingml/2006/main" name="30.03.2016">
  <a:themeElements>
    <a:clrScheme name="sample 3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6A9EB0"/>
      </a:hlink>
      <a:folHlink>
        <a:srgbClr val="33669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30.03.2016</Template>
  <TotalTime>5640</TotalTime>
  <Words>523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30.03.2016</vt:lpstr>
      <vt:lpstr>Image</vt:lpstr>
      <vt:lpstr>Научные журналы  ЕНУ имени Л.Н. Гумилева, индексируемые в международных наукометрических базах данных</vt:lpstr>
      <vt:lpstr>Журналы ЕНУ, индексируемые международными базами данных</vt:lpstr>
      <vt:lpstr>Журналы ЕНУ, индексируемые международными базами данных</vt:lpstr>
      <vt:lpstr>Журналы ЕНУ, индексируемые международными базами данных</vt:lpstr>
      <vt:lpstr>Журналы ЕНУ, индексируемые международными базами данных</vt:lpstr>
      <vt:lpstr>Критерии отбора</vt:lpstr>
      <vt:lpstr>Критерии отбора</vt:lpstr>
      <vt:lpstr>Критерии отбора</vt:lpstr>
      <vt:lpstr>Критерии отбора</vt:lpstr>
      <vt:lpstr>Критерии отбора</vt:lpstr>
      <vt:lpstr>Журналы ЕНУ, индексируемые международными базами данных</vt:lpstr>
      <vt:lpstr>* L.N. Gumilyov Eurasian National University (Astana, Kazakhstan)  * Physical-Technical Society (Astana, Kazakhstan)  * Joint Institute for Nuclear Research (Dubna, Russian Federation)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научно-исследовательской работы университета в 2015 году</dc:title>
  <dc:creator>User</dc:creator>
  <cp:lastModifiedBy>HP</cp:lastModifiedBy>
  <cp:revision>217</cp:revision>
  <cp:lastPrinted>2017-02-22T11:42:10Z</cp:lastPrinted>
  <dcterms:created xsi:type="dcterms:W3CDTF">2017-01-30T03:16:46Z</dcterms:created>
  <dcterms:modified xsi:type="dcterms:W3CDTF">2017-11-14T16:44:49Z</dcterms:modified>
</cp:coreProperties>
</file>