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7" r:id="rId2"/>
    <p:sldId id="259" r:id="rId3"/>
    <p:sldId id="260" r:id="rId4"/>
    <p:sldId id="262" r:id="rId5"/>
    <p:sldId id="278" r:id="rId6"/>
    <p:sldId id="279" r:id="rId7"/>
    <p:sldId id="280" r:id="rId8"/>
    <p:sldId id="281" r:id="rId9"/>
    <p:sldId id="282" r:id="rId10"/>
    <p:sldId id="283" r:id="rId11"/>
    <p:sldId id="284" r:id="rId12"/>
    <p:sldId id="267" r:id="rId13"/>
    <p:sldId id="271" r:id="rId14"/>
    <p:sldId id="273" r:id="rId15"/>
    <p:sldId id="268" r:id="rId16"/>
    <p:sldId id="27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36" autoAdjust="0"/>
    <p:restoredTop sz="94660"/>
  </p:normalViewPr>
  <p:slideViewPr>
    <p:cSldViewPr>
      <p:cViewPr varScale="1">
        <p:scale>
          <a:sx n="87" d="100"/>
          <a:sy n="87" d="100"/>
        </p:scale>
        <p:origin x="-1068" y="-24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F70EB-23BA-4E2B-A14D-5D02514065E8}" type="datetimeFigureOut">
              <a:rPr lang="ru-RU" smtClean="0"/>
              <a:pPr/>
              <a:t>12.03.2015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4B9BC-77F5-46EF-8679-65FCFE6898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F70EB-23BA-4E2B-A14D-5D02514065E8}" type="datetimeFigureOut">
              <a:rPr lang="ru-RU" smtClean="0"/>
              <a:pPr/>
              <a:t>12.03.2015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4B9BC-77F5-46EF-8679-65FCFE6898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F70EB-23BA-4E2B-A14D-5D02514065E8}" type="datetimeFigureOut">
              <a:rPr lang="ru-RU" smtClean="0"/>
              <a:pPr/>
              <a:t>12.03.2015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4B9BC-77F5-46EF-8679-65FCFE6898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 userDrawn="1"/>
        </p:nvSpPr>
        <p:spPr bwMode="auto">
          <a:xfrm>
            <a:off x="0" y="0"/>
            <a:ext cx="9180000" cy="6912000"/>
          </a:xfrm>
          <a:prstGeom prst="rect">
            <a:avLst/>
          </a:prstGeom>
          <a:gradFill flip="none" rotWithShape="1">
            <a:gsLst>
              <a:gs pos="100000">
                <a:schemeClr val="accent1"/>
              </a:gs>
              <a:gs pos="10000">
                <a:schemeClr val="tx1"/>
              </a:gs>
            </a:gsLst>
            <a:lin ang="180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>
            <a:lvl1pPr>
              <a:defRPr sz="1600">
                <a:solidFill>
                  <a:schemeClr val="tx2"/>
                </a:solidFill>
                <a:latin typeface="Arial" charset="0"/>
                <a:ea typeface="Geneva" charset="0"/>
                <a:cs typeface="Geneva" charset="0"/>
              </a:defRPr>
            </a:lvl1pPr>
            <a:lvl2pPr marL="37931725" indent="-37474525">
              <a:defRPr sz="1600">
                <a:solidFill>
                  <a:schemeClr val="tx2"/>
                </a:solidFill>
                <a:latin typeface="Arial" charset="0"/>
                <a:ea typeface="Geneva" charset="0"/>
              </a:defRPr>
            </a:lvl2pPr>
            <a:lvl3pPr>
              <a:defRPr sz="1600">
                <a:solidFill>
                  <a:schemeClr val="tx2"/>
                </a:solidFill>
                <a:latin typeface="Arial" charset="0"/>
                <a:ea typeface="Geneva" charset="0"/>
              </a:defRPr>
            </a:lvl3pPr>
            <a:lvl4pPr>
              <a:defRPr sz="1600">
                <a:solidFill>
                  <a:schemeClr val="tx2"/>
                </a:solidFill>
                <a:latin typeface="Arial" charset="0"/>
                <a:ea typeface="Geneva" charset="0"/>
              </a:defRPr>
            </a:lvl4pPr>
            <a:lvl5pPr>
              <a:defRPr sz="1600">
                <a:solidFill>
                  <a:schemeClr val="tx2"/>
                </a:solidFill>
                <a:latin typeface="Arial" charset="0"/>
                <a:ea typeface="Geneva" charset="0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  <a:ea typeface="Geneva" charset="0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  <a:ea typeface="Geneva" charset="0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  <a:ea typeface="Geneva" charset="0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  <a:ea typeface="Geneva" charset="0"/>
              </a:defRPr>
            </a:lvl9pPr>
          </a:lstStyle>
          <a:p>
            <a:pPr>
              <a:defRPr/>
            </a:pPr>
            <a:endParaRPr lang="de-DE" dirty="0" smtClean="0">
              <a:latin typeface="Calibri"/>
            </a:endParaRPr>
          </a:p>
        </p:txBody>
      </p:sp>
      <p:pic>
        <p:nvPicPr>
          <p:cNvPr id="11" name="Bild 10" descr="ppt_screen_Horse.gif"/>
          <p:cNvPicPr>
            <a:picLocks noChangeAspect="1"/>
          </p:cNvPicPr>
          <p:nvPr userDrawn="1"/>
        </p:nvPicPr>
        <p:blipFill>
          <a:blip r:embed="rId2" cstate="print">
            <a:alphaModFix amt="8000"/>
            <a:duotone>
              <a:prstClr val="black"/>
              <a:srgbClr val="0092D2">
                <a:tint val="45000"/>
                <a:satMod val="400000"/>
              </a:srgbClr>
            </a:duotone>
            <a:extLst/>
          </a:blip>
          <a:srcRect/>
          <a:stretch>
            <a:fillRect/>
          </a:stretch>
        </p:blipFill>
        <p:spPr bwMode="auto">
          <a:xfrm>
            <a:off x="827584" y="908720"/>
            <a:ext cx="4332288" cy="5173663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12" name="Bild 11" descr="verlauf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703" y="2888489"/>
            <a:ext cx="5410200" cy="1016000"/>
          </a:xfrm>
          <a:prstGeom prst="rect">
            <a:avLst/>
          </a:prstGeom>
        </p:spPr>
      </p:pic>
      <p:pic>
        <p:nvPicPr>
          <p:cNvPr id="13" name="Bild 21" descr="Springer_cmyk.eps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8000" y="3132000"/>
            <a:ext cx="1885950" cy="514350"/>
          </a:xfrm>
          <a:prstGeom prst="rect">
            <a:avLst/>
          </a:prstGeom>
        </p:spPr>
      </p:pic>
      <p:sp>
        <p:nvSpPr>
          <p:cNvPr id="1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3779667" y="5537200"/>
            <a:ext cx="4896021" cy="765373"/>
          </a:xfrm>
          <a:ln>
            <a:noFill/>
          </a:ln>
        </p:spPr>
        <p:txBody>
          <a:bodyPr/>
          <a:lstStyle>
            <a:lvl1pPr marL="0" indent="0">
              <a:buFont typeface="Times" charset="0"/>
              <a:buNone/>
              <a:defRPr>
                <a:solidFill>
                  <a:schemeClr val="bg2">
                    <a:lumMod val="90000"/>
                  </a:schemeClr>
                </a:solidFill>
                <a:latin typeface="Calibri"/>
                <a:cs typeface="Calibri"/>
              </a:defRPr>
            </a:lvl1pPr>
          </a:lstStyle>
          <a:p>
            <a:r>
              <a:rPr lang="en-US" smtClean="0"/>
              <a:t>Click to edit Master subtitle style</a:t>
            </a:r>
            <a:endParaRPr lang="de-DE" dirty="0"/>
          </a:p>
        </p:txBody>
      </p:sp>
      <p:sp>
        <p:nvSpPr>
          <p:cNvPr id="2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772652" y="4165600"/>
            <a:ext cx="4903036" cy="1209040"/>
          </a:xfrm>
        </p:spPr>
        <p:txBody>
          <a:bodyPr anchor="t" anchorCtr="0"/>
          <a:lstStyle>
            <a:lvl1pPr>
              <a:defRPr sz="3400" b="0" i="0" spc="30">
                <a:solidFill>
                  <a:schemeClr val="bg1"/>
                </a:solidFill>
                <a:latin typeface="+mj-lt"/>
                <a:cs typeface="Cambria"/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9226569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F70EB-23BA-4E2B-A14D-5D02514065E8}" type="datetimeFigureOut">
              <a:rPr lang="ru-RU" smtClean="0"/>
              <a:pPr/>
              <a:t>12.03.2015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4B9BC-77F5-46EF-8679-65FCFE6898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F70EB-23BA-4E2B-A14D-5D02514065E8}" type="datetimeFigureOut">
              <a:rPr lang="ru-RU" smtClean="0"/>
              <a:pPr/>
              <a:t>12.03.2015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4B9BC-77F5-46EF-8679-65FCFE6898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F70EB-23BA-4E2B-A14D-5D02514065E8}" type="datetimeFigureOut">
              <a:rPr lang="ru-RU" smtClean="0"/>
              <a:pPr/>
              <a:t>12.03.2015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4B9BC-77F5-46EF-8679-65FCFE6898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F70EB-23BA-4E2B-A14D-5D02514065E8}" type="datetimeFigureOut">
              <a:rPr lang="ru-RU" smtClean="0"/>
              <a:pPr/>
              <a:t>12.03.2015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4B9BC-77F5-46EF-8679-65FCFE6898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F70EB-23BA-4E2B-A14D-5D02514065E8}" type="datetimeFigureOut">
              <a:rPr lang="ru-RU" smtClean="0"/>
              <a:pPr/>
              <a:t>12.03.2015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4B9BC-77F5-46EF-8679-65FCFE6898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F70EB-23BA-4E2B-A14D-5D02514065E8}" type="datetimeFigureOut">
              <a:rPr lang="ru-RU" smtClean="0"/>
              <a:pPr/>
              <a:t>12.03.2015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4B9BC-77F5-46EF-8679-65FCFE6898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F70EB-23BA-4E2B-A14D-5D02514065E8}" type="datetimeFigureOut">
              <a:rPr lang="ru-RU" smtClean="0"/>
              <a:pPr/>
              <a:t>12.03.2015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4B9BC-77F5-46EF-8679-65FCFE6898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F70EB-23BA-4E2B-A14D-5D02514065E8}" type="datetimeFigureOut">
              <a:rPr lang="ru-RU" smtClean="0"/>
              <a:pPr/>
              <a:t>12.03.2015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4B9BC-77F5-46EF-8679-65FCFE6898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3F70EB-23BA-4E2B-A14D-5D02514065E8}" type="datetimeFigureOut">
              <a:rPr lang="ru-RU" smtClean="0"/>
              <a:pPr/>
              <a:t>12.03.2015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74B9BC-77F5-46EF-8679-65FCFE68986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Untertitel 6"/>
          <p:cNvSpPr>
            <a:spLocks noGrp="1"/>
          </p:cNvSpPr>
          <p:nvPr>
            <p:ph type="subTitle" idx="1"/>
          </p:nvPr>
        </p:nvSpPr>
        <p:spPr>
          <a:xfrm>
            <a:off x="3779667" y="4365104"/>
            <a:ext cx="4896021" cy="2016224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>
                <a:latin typeface="Book Antiqua" pitchFamily="18" charset="0"/>
              </a:rPr>
              <a:t>Ирина Александрова</a:t>
            </a:r>
          </a:p>
          <a:p>
            <a:r>
              <a:rPr lang="ru-RU" dirty="0" smtClean="0">
                <a:latin typeface="Book Antiqua" pitchFamily="18" charset="0"/>
              </a:rPr>
              <a:t>Лицензионный менеджер </a:t>
            </a:r>
            <a:r>
              <a:rPr lang="en-US" dirty="0" smtClean="0">
                <a:latin typeface="Book Antiqua" pitchFamily="18" charset="0"/>
              </a:rPr>
              <a:t>Springer </a:t>
            </a:r>
          </a:p>
          <a:p>
            <a:r>
              <a:rPr lang="ru-RU" dirty="0" smtClean="0">
                <a:latin typeface="Book Antiqua" pitchFamily="18" charset="0"/>
              </a:rPr>
              <a:t>Казахстан</a:t>
            </a:r>
          </a:p>
          <a:p>
            <a:r>
              <a:rPr lang="en-US" dirty="0" smtClean="0">
                <a:latin typeface="Book Antiqua" pitchFamily="18" charset="0"/>
              </a:rPr>
              <a:t>irina.alexandrova@springer.com</a:t>
            </a:r>
          </a:p>
          <a:p>
            <a:r>
              <a:rPr lang="ru-RU" dirty="0" err="1" smtClean="0">
                <a:latin typeface="Book Antiqua" pitchFamily="18" charset="0"/>
              </a:rPr>
              <a:t>Моб</a:t>
            </a:r>
            <a:r>
              <a:rPr lang="ru-RU" dirty="0" smtClean="0">
                <a:latin typeface="Book Antiqua" pitchFamily="18" charset="0"/>
              </a:rPr>
              <a:t>.: +7 </a:t>
            </a:r>
            <a:r>
              <a:rPr lang="en-US" dirty="0" smtClean="0">
                <a:latin typeface="Book Antiqua" pitchFamily="18" charset="0"/>
              </a:rPr>
              <a:t>7017431444</a:t>
            </a:r>
          </a:p>
        </p:txBody>
      </p:sp>
      <p:sp>
        <p:nvSpPr>
          <p:cNvPr id="6" name="Заголовок 1"/>
          <p:cNvSpPr>
            <a:spLocks noGrp="1"/>
          </p:cNvSpPr>
          <p:nvPr>
            <p:ph type="ctrTitle"/>
          </p:nvPr>
        </p:nvSpPr>
        <p:spPr>
          <a:xfrm>
            <a:off x="251520" y="-315416"/>
            <a:ext cx="8424936" cy="2838177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ru-RU" b="1" dirty="0" smtClean="0">
                <a:latin typeface="Book Antiqua" pitchFamily="18" charset="0"/>
              </a:rPr>
              <a:t>ИНСТРУКЦИЯ </a:t>
            </a:r>
            <a:br>
              <a:rPr lang="ru-RU" b="1" dirty="0" smtClean="0">
                <a:latin typeface="Book Antiqua" pitchFamily="18" charset="0"/>
              </a:rPr>
            </a:br>
            <a:r>
              <a:rPr lang="ru-RU" b="1" dirty="0" smtClean="0">
                <a:latin typeface="Book Antiqua" pitchFamily="18" charset="0"/>
              </a:rPr>
              <a:t>по использованию ресурсов</a:t>
            </a:r>
            <a:br>
              <a:rPr lang="ru-RU" b="1" dirty="0" smtClean="0">
                <a:latin typeface="Book Antiqua" pitchFamily="18" charset="0"/>
              </a:rPr>
            </a:br>
            <a:r>
              <a:rPr lang="en-US" dirty="0" smtClean="0">
                <a:latin typeface="Book Antiqua" pitchFamily="18" charset="0"/>
              </a:rPr>
              <a:t>www.springerlink.com</a:t>
            </a:r>
            <a:r>
              <a:rPr lang="ru-RU" dirty="0" smtClean="0">
                <a:latin typeface="Book Antiqua" pitchFamily="18" charset="0"/>
              </a:rPr>
              <a:t/>
            </a:r>
            <a:br>
              <a:rPr lang="ru-RU" dirty="0" smtClean="0">
                <a:latin typeface="Book Antiqua" pitchFamily="18" charset="0"/>
              </a:rPr>
            </a:br>
            <a:r>
              <a:rPr lang="en-US" dirty="0" smtClean="0">
                <a:latin typeface="Book Antiqua" pitchFamily="18" charset="0"/>
              </a:rPr>
              <a:t> www.springer.com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ru-RU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490066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atin typeface="Book Antiqua" pitchFamily="18" charset="0"/>
              </a:rPr>
              <a:t>Просмотр журнала</a:t>
            </a:r>
            <a:endParaRPr lang="ru-RU" sz="3200" b="1" dirty="0">
              <a:latin typeface="Book Antiqua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980728"/>
            <a:ext cx="6912768" cy="5544616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5" name="Скругленная прямоугольная выноска 4"/>
          <p:cNvSpPr/>
          <p:nvPr/>
        </p:nvSpPr>
        <p:spPr>
          <a:xfrm>
            <a:off x="4499992" y="1340768"/>
            <a:ext cx="792088" cy="432048"/>
          </a:xfrm>
          <a:prstGeom prst="wedgeRoundRectCallout">
            <a:avLst>
              <a:gd name="adj1" fmla="val -449864"/>
              <a:gd name="adj2" fmla="val 466835"/>
              <a:gd name="adj3" fmla="val 1666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 1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Скругленная прямоугольная выноска 5"/>
          <p:cNvSpPr/>
          <p:nvPr/>
        </p:nvSpPr>
        <p:spPr>
          <a:xfrm>
            <a:off x="3419872" y="2924944"/>
            <a:ext cx="792088" cy="432048"/>
          </a:xfrm>
          <a:prstGeom prst="wedgeRoundRectCallout">
            <a:avLst>
              <a:gd name="adj1" fmla="val -275839"/>
              <a:gd name="adj2" fmla="val 340480"/>
              <a:gd name="adj3" fmla="val 1666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2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Скругленная прямоугольная выноска 6"/>
          <p:cNvSpPr/>
          <p:nvPr/>
        </p:nvSpPr>
        <p:spPr>
          <a:xfrm>
            <a:off x="2267744" y="4941168"/>
            <a:ext cx="792088" cy="432048"/>
          </a:xfrm>
          <a:prstGeom prst="wedgeRoundRectCallout">
            <a:avLst>
              <a:gd name="adj1" fmla="val -191411"/>
              <a:gd name="adj2" fmla="val 106724"/>
              <a:gd name="adj3" fmla="val 1666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 3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Скругленная прямоугольная выноска 7"/>
          <p:cNvSpPr/>
          <p:nvPr/>
        </p:nvSpPr>
        <p:spPr>
          <a:xfrm>
            <a:off x="5580112" y="1700808"/>
            <a:ext cx="792088" cy="432048"/>
          </a:xfrm>
          <a:prstGeom prst="wedgeRoundRectCallout">
            <a:avLst>
              <a:gd name="adj1" fmla="val -13941"/>
              <a:gd name="adj2" fmla="val 432088"/>
              <a:gd name="adj3" fmla="val 1666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4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Скругленная прямоугольная выноска 8"/>
          <p:cNvSpPr/>
          <p:nvPr/>
        </p:nvSpPr>
        <p:spPr>
          <a:xfrm>
            <a:off x="6084168" y="5877272"/>
            <a:ext cx="792088" cy="432048"/>
          </a:xfrm>
          <a:prstGeom prst="wedgeRoundRectCallout">
            <a:avLst>
              <a:gd name="adj1" fmla="val -115599"/>
              <a:gd name="adj2" fmla="val -212320"/>
              <a:gd name="adj3" fmla="val 1666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5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32240" y="980728"/>
            <a:ext cx="1979712" cy="563231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Book Antiqua" pitchFamily="18" charset="0"/>
              </a:rPr>
              <a:t>1 – Краткое описание журнала</a:t>
            </a:r>
          </a:p>
          <a:p>
            <a:endParaRPr lang="ru-RU" dirty="0">
              <a:latin typeface="Book Antiqua" pitchFamily="18" charset="0"/>
            </a:endParaRPr>
          </a:p>
          <a:p>
            <a:r>
              <a:rPr lang="ru-RU" dirty="0" smtClean="0">
                <a:latin typeface="Book Antiqua" pitchFamily="18" charset="0"/>
              </a:rPr>
              <a:t>2 – Поиск по номеру журнала</a:t>
            </a:r>
          </a:p>
          <a:p>
            <a:endParaRPr lang="ru-RU" dirty="0">
              <a:latin typeface="Book Antiqua" pitchFamily="18" charset="0"/>
            </a:endParaRPr>
          </a:p>
          <a:p>
            <a:r>
              <a:rPr lang="ru-RU" dirty="0" smtClean="0">
                <a:latin typeface="Book Antiqua" pitchFamily="18" charset="0"/>
              </a:rPr>
              <a:t>3 – Последние статьи</a:t>
            </a:r>
          </a:p>
          <a:p>
            <a:endParaRPr lang="ru-RU" dirty="0">
              <a:latin typeface="Book Antiqua" pitchFamily="18" charset="0"/>
            </a:endParaRPr>
          </a:p>
          <a:p>
            <a:r>
              <a:rPr lang="ru-RU" dirty="0" smtClean="0">
                <a:latin typeface="Book Antiqua" pitchFamily="18" charset="0"/>
              </a:rPr>
              <a:t>4 – Просмотр содержания</a:t>
            </a:r>
          </a:p>
          <a:p>
            <a:endParaRPr lang="ru-RU" dirty="0">
              <a:latin typeface="Book Antiqua" pitchFamily="18" charset="0"/>
            </a:endParaRPr>
          </a:p>
          <a:p>
            <a:r>
              <a:rPr lang="ru-RU" dirty="0" smtClean="0">
                <a:latin typeface="Book Antiqua" pitchFamily="18" charset="0"/>
              </a:rPr>
              <a:t>5 –  Информация о журнале</a:t>
            </a:r>
          </a:p>
          <a:p>
            <a:endParaRPr lang="ru-RU" dirty="0" smtClean="0">
              <a:latin typeface="Book Antiqua" pitchFamily="18" charset="0"/>
            </a:endParaRPr>
          </a:p>
          <a:p>
            <a:r>
              <a:rPr lang="ru-RU" dirty="0" smtClean="0">
                <a:latin typeface="Book Antiqua" pitchFamily="18" charset="0"/>
              </a:rPr>
              <a:t>6– Посмотреть и скачать статьи</a:t>
            </a:r>
          </a:p>
          <a:p>
            <a:endParaRPr lang="ru-RU" dirty="0">
              <a:latin typeface="Book Antiqua" pitchFamily="18" charset="0"/>
            </a:endParaRPr>
          </a:p>
        </p:txBody>
      </p:sp>
      <p:sp>
        <p:nvSpPr>
          <p:cNvPr id="12" name="Скругленная прямоугольная выноска 11"/>
          <p:cNvSpPr/>
          <p:nvPr/>
        </p:nvSpPr>
        <p:spPr>
          <a:xfrm>
            <a:off x="3419872" y="5301208"/>
            <a:ext cx="1008112" cy="432048"/>
          </a:xfrm>
          <a:prstGeom prst="wedgeRoundRectCallout">
            <a:avLst>
              <a:gd name="adj1" fmla="val -118743"/>
              <a:gd name="adj2" fmla="val 187113"/>
              <a:gd name="adj3" fmla="val 1666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3491880" y="5373216"/>
            <a:ext cx="5897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6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959693"/>
            <a:ext cx="6948263" cy="578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2630"/>
            <a:ext cx="8229600" cy="562074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atin typeface="Book Antiqua" pitchFamily="18" charset="0"/>
              </a:rPr>
              <a:t>Информация о журнале</a:t>
            </a:r>
            <a:endParaRPr lang="ru-RU" sz="3200" b="1" dirty="0">
              <a:latin typeface="Book Antiqua" pitchFamily="18" charset="0"/>
            </a:endParaRPr>
          </a:p>
        </p:txBody>
      </p:sp>
      <p:sp>
        <p:nvSpPr>
          <p:cNvPr id="4" name="Скругленная прямоугольная выноска 3"/>
          <p:cNvSpPr/>
          <p:nvPr/>
        </p:nvSpPr>
        <p:spPr>
          <a:xfrm>
            <a:off x="1763688" y="2483482"/>
            <a:ext cx="792088" cy="432048"/>
          </a:xfrm>
          <a:prstGeom prst="wedgeRoundRectCallout">
            <a:avLst>
              <a:gd name="adj1" fmla="val -17388"/>
              <a:gd name="adj2" fmla="val 403658"/>
              <a:gd name="adj3" fmla="val 1666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1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Скругленная прямоугольная выноска 4"/>
          <p:cNvSpPr/>
          <p:nvPr/>
        </p:nvSpPr>
        <p:spPr>
          <a:xfrm>
            <a:off x="5796136" y="2492896"/>
            <a:ext cx="792088" cy="432048"/>
          </a:xfrm>
          <a:prstGeom prst="wedgeRoundRectCallout">
            <a:avLst>
              <a:gd name="adj1" fmla="val -19111"/>
              <a:gd name="adj2" fmla="val 495263"/>
              <a:gd name="adj3" fmla="val 1666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3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Скругленная прямоугольная выноска 5"/>
          <p:cNvSpPr/>
          <p:nvPr/>
        </p:nvSpPr>
        <p:spPr>
          <a:xfrm>
            <a:off x="3701929" y="2492896"/>
            <a:ext cx="792088" cy="432048"/>
          </a:xfrm>
          <a:prstGeom prst="wedgeRoundRectCallout">
            <a:avLst>
              <a:gd name="adj1" fmla="val 72208"/>
              <a:gd name="adj2" fmla="val 334163"/>
              <a:gd name="adj3" fmla="val 1666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2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64288" y="476672"/>
            <a:ext cx="1979712" cy="618630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Book Antiqua" pitchFamily="18" charset="0"/>
              </a:rPr>
              <a:t>1 – Просмотр номеров журнала</a:t>
            </a:r>
          </a:p>
          <a:p>
            <a:endParaRPr lang="ru-RU" dirty="0">
              <a:latin typeface="Book Antiqua" pitchFamily="18" charset="0"/>
            </a:endParaRPr>
          </a:p>
          <a:p>
            <a:r>
              <a:rPr lang="ru-RU" dirty="0" smtClean="0">
                <a:latin typeface="Book Antiqua" pitchFamily="18" charset="0"/>
              </a:rPr>
              <a:t>2 – Образец стати</a:t>
            </a:r>
          </a:p>
          <a:p>
            <a:endParaRPr lang="ru-RU" dirty="0">
              <a:latin typeface="Book Antiqua" pitchFamily="18" charset="0"/>
            </a:endParaRPr>
          </a:p>
          <a:p>
            <a:r>
              <a:rPr lang="ru-RU" dirty="0" smtClean="0">
                <a:latin typeface="Book Antiqua" pitchFamily="18" charset="0"/>
              </a:rPr>
              <a:t>3 – </a:t>
            </a:r>
            <a:r>
              <a:rPr lang="ru-RU" dirty="0" err="1" smtClean="0">
                <a:latin typeface="Book Antiqua" pitchFamily="18" charset="0"/>
              </a:rPr>
              <a:t>Импакт</a:t>
            </a:r>
            <a:r>
              <a:rPr lang="ru-RU" dirty="0" smtClean="0">
                <a:latin typeface="Book Antiqua" pitchFamily="18" charset="0"/>
              </a:rPr>
              <a:t> фактор журнала</a:t>
            </a:r>
            <a:endParaRPr lang="en-US" dirty="0" smtClean="0">
              <a:latin typeface="Book Antiqua" pitchFamily="18" charset="0"/>
            </a:endParaRPr>
          </a:p>
          <a:p>
            <a:endParaRPr lang="en-US" dirty="0">
              <a:latin typeface="Book Antiqua" pitchFamily="18" charset="0"/>
            </a:endParaRPr>
          </a:p>
          <a:p>
            <a:r>
              <a:rPr lang="en-US" dirty="0" smtClean="0">
                <a:latin typeface="Book Antiqua" pitchFamily="18" charset="0"/>
              </a:rPr>
              <a:t>4 -  </a:t>
            </a:r>
            <a:r>
              <a:rPr lang="ru-RU" dirty="0" smtClean="0">
                <a:latin typeface="Book Antiqua" pitchFamily="18" charset="0"/>
              </a:rPr>
              <a:t>Инструкции для авторов</a:t>
            </a:r>
          </a:p>
          <a:p>
            <a:endParaRPr lang="ru-RU" dirty="0">
              <a:latin typeface="Book Antiqua" pitchFamily="18" charset="0"/>
            </a:endParaRPr>
          </a:p>
          <a:p>
            <a:r>
              <a:rPr lang="ru-RU" dirty="0" smtClean="0">
                <a:latin typeface="Book Antiqua" pitchFamily="18" charset="0"/>
              </a:rPr>
              <a:t>5 – Отправить статью онлайн</a:t>
            </a:r>
          </a:p>
          <a:p>
            <a:endParaRPr lang="ru-RU" dirty="0" smtClean="0">
              <a:latin typeface="Book Antiqua" pitchFamily="18" charset="0"/>
            </a:endParaRPr>
          </a:p>
          <a:p>
            <a:endParaRPr lang="ru-RU" dirty="0" smtClean="0">
              <a:latin typeface="Book Antiqua" pitchFamily="18" charset="0"/>
            </a:endParaRPr>
          </a:p>
          <a:p>
            <a:endParaRPr lang="ru-RU" dirty="0" smtClean="0">
              <a:latin typeface="Book Antiqua" pitchFamily="18" charset="0"/>
            </a:endParaRPr>
          </a:p>
          <a:p>
            <a:endParaRPr lang="ru-RU" dirty="0" smtClean="0">
              <a:latin typeface="Book Antiqua" pitchFamily="18" charset="0"/>
            </a:endParaRPr>
          </a:p>
          <a:p>
            <a:endParaRPr lang="ru-RU" dirty="0" smtClean="0">
              <a:latin typeface="Book Antiqua" pitchFamily="18" charset="0"/>
            </a:endParaRPr>
          </a:p>
          <a:p>
            <a:endParaRPr lang="ru-RU" dirty="0" smtClean="0">
              <a:latin typeface="Book Antiqua" pitchFamily="18" charset="0"/>
            </a:endParaRPr>
          </a:p>
          <a:p>
            <a:endParaRPr lang="ru-RU" dirty="0">
              <a:latin typeface="Book Antiqua" pitchFamily="18" charset="0"/>
            </a:endParaRPr>
          </a:p>
        </p:txBody>
      </p:sp>
      <p:sp>
        <p:nvSpPr>
          <p:cNvPr id="8" name="Скругленная прямоугольная выноска 7"/>
          <p:cNvSpPr/>
          <p:nvPr/>
        </p:nvSpPr>
        <p:spPr>
          <a:xfrm>
            <a:off x="2909841" y="4333085"/>
            <a:ext cx="792088" cy="432048"/>
          </a:xfrm>
          <a:prstGeom prst="wedgeRoundRectCallout">
            <a:avLst>
              <a:gd name="adj1" fmla="val 163528"/>
              <a:gd name="adj2" fmla="val 226760"/>
              <a:gd name="adj3" fmla="val 1666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5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Скругленная прямоугольная выноска 8"/>
          <p:cNvSpPr/>
          <p:nvPr/>
        </p:nvSpPr>
        <p:spPr>
          <a:xfrm>
            <a:off x="3095836" y="5135556"/>
            <a:ext cx="792088" cy="432048"/>
          </a:xfrm>
          <a:prstGeom prst="wedgeRoundRectCallout">
            <a:avLst>
              <a:gd name="adj1" fmla="val 141129"/>
              <a:gd name="adj2" fmla="val 176219"/>
              <a:gd name="adj3" fmla="val 1666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4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0609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Book Antiqua" pitchFamily="18" charset="0"/>
              </a:rPr>
              <a:t>2. ПОИСК</a:t>
            </a:r>
            <a:r>
              <a:rPr lang="en-US" sz="3200" b="1" dirty="0" smtClean="0">
                <a:latin typeface="Book Antiqua" pitchFamily="18" charset="0"/>
              </a:rPr>
              <a:t> </a:t>
            </a:r>
            <a:r>
              <a:rPr lang="ru-RU" sz="3200" b="1" dirty="0" smtClean="0">
                <a:latin typeface="Book Antiqua" pitchFamily="18" charset="0"/>
              </a:rPr>
              <a:t>ЭЛЕКТРОННЫХ КНИГ</a:t>
            </a:r>
            <a:endParaRPr lang="ru-RU" sz="3200" b="1" dirty="0">
              <a:latin typeface="Book Antiqua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016" y="1052736"/>
            <a:ext cx="7092280" cy="1131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204864"/>
            <a:ext cx="7056784" cy="4477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кругленная прямоугольная выноска 4"/>
          <p:cNvSpPr/>
          <p:nvPr/>
        </p:nvSpPr>
        <p:spPr>
          <a:xfrm>
            <a:off x="2915816" y="1772816"/>
            <a:ext cx="936104" cy="432048"/>
          </a:xfrm>
          <a:prstGeom prst="wedgeRoundRectCallout">
            <a:avLst>
              <a:gd name="adj1" fmla="val -149670"/>
              <a:gd name="adj2" fmla="val 268171"/>
              <a:gd name="adj3" fmla="val 1666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2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344816" y="1052736"/>
            <a:ext cx="1691680" cy="563231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Book Antiqua" pitchFamily="18" charset="0"/>
              </a:rPr>
              <a:t>1 – Поиск по ключевым словам</a:t>
            </a:r>
          </a:p>
          <a:p>
            <a:endParaRPr lang="ru-RU" dirty="0" smtClean="0">
              <a:latin typeface="Book Antiqua" pitchFamily="18" charset="0"/>
            </a:endParaRPr>
          </a:p>
          <a:p>
            <a:r>
              <a:rPr lang="ru-RU" dirty="0" smtClean="0">
                <a:latin typeface="Book Antiqua" pitchFamily="18" charset="0"/>
              </a:rPr>
              <a:t>2– Поиск по дисциплинам</a:t>
            </a:r>
          </a:p>
          <a:p>
            <a:endParaRPr lang="ru-RU" dirty="0" smtClean="0">
              <a:latin typeface="Book Antiqua" pitchFamily="18" charset="0"/>
            </a:endParaRPr>
          </a:p>
          <a:p>
            <a:r>
              <a:rPr lang="ru-RU" dirty="0" smtClean="0">
                <a:latin typeface="Book Antiqua" pitchFamily="18" charset="0"/>
              </a:rPr>
              <a:t>3 – Выбрать категорию «КНИГИ»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7" name="Скругленная прямоугольная выноска 6"/>
          <p:cNvSpPr/>
          <p:nvPr/>
        </p:nvSpPr>
        <p:spPr>
          <a:xfrm>
            <a:off x="2051720" y="1124744"/>
            <a:ext cx="1080120" cy="432048"/>
          </a:xfrm>
          <a:prstGeom prst="wedgeRoundRectCallout">
            <a:avLst>
              <a:gd name="adj1" fmla="val -89545"/>
              <a:gd name="adj2" fmla="val 81799"/>
              <a:gd name="adj3" fmla="val 1666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1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Скругленная прямоугольная выноска 7"/>
          <p:cNvSpPr/>
          <p:nvPr/>
        </p:nvSpPr>
        <p:spPr>
          <a:xfrm>
            <a:off x="5364088" y="1412776"/>
            <a:ext cx="864096" cy="432048"/>
          </a:xfrm>
          <a:prstGeom prst="wedgeRoundRectCallout">
            <a:avLst>
              <a:gd name="adj1" fmla="val -4271"/>
              <a:gd name="adj2" fmla="val 220789"/>
              <a:gd name="adj3" fmla="val 1666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3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44016" y="1052736"/>
            <a:ext cx="7092280" cy="561662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78098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Book Antiqua" pitchFamily="18" charset="0"/>
              </a:rPr>
              <a:t>Поиск книг по ключевым словам</a:t>
            </a:r>
            <a:endParaRPr lang="ru-RU" sz="3200" b="1" dirty="0">
              <a:latin typeface="Book Antiqua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052736"/>
            <a:ext cx="7056784" cy="5612284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7344816" y="1052736"/>
            <a:ext cx="1691680" cy="563231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Book Antiqua" pitchFamily="18" charset="0"/>
              </a:rPr>
              <a:t>1 – Вводить ключевое слово</a:t>
            </a:r>
          </a:p>
          <a:p>
            <a:endParaRPr lang="ru-RU" dirty="0" smtClean="0">
              <a:latin typeface="Book Antiqua" pitchFamily="18" charset="0"/>
            </a:endParaRPr>
          </a:p>
          <a:p>
            <a:r>
              <a:rPr lang="ru-RU" dirty="0" smtClean="0">
                <a:latin typeface="Book Antiqua" pitchFamily="18" charset="0"/>
              </a:rPr>
              <a:t>2– Выбрать категорию «книги»</a:t>
            </a:r>
          </a:p>
          <a:p>
            <a:endParaRPr lang="ru-RU" dirty="0" smtClean="0">
              <a:latin typeface="Book Antiqua" pitchFamily="18" charset="0"/>
            </a:endParaRPr>
          </a:p>
          <a:p>
            <a:r>
              <a:rPr lang="ru-RU" dirty="0" smtClean="0">
                <a:latin typeface="Book Antiqua" pitchFamily="18" charset="0"/>
              </a:rPr>
              <a:t>3 – Выбрать дату публикаций книги</a:t>
            </a:r>
          </a:p>
          <a:p>
            <a:endParaRPr lang="ru-RU" dirty="0" smtClean="0">
              <a:latin typeface="Book Antiqua" pitchFamily="18" charset="0"/>
            </a:endParaRPr>
          </a:p>
          <a:p>
            <a:r>
              <a:rPr lang="ru-RU" dirty="0" smtClean="0">
                <a:latin typeface="Book Antiqua" pitchFamily="18" charset="0"/>
              </a:rPr>
              <a:t>4 – Выбрать книгу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5" name="Скругленная прямоугольная выноска 4"/>
          <p:cNvSpPr/>
          <p:nvPr/>
        </p:nvSpPr>
        <p:spPr>
          <a:xfrm>
            <a:off x="2627784" y="1124744"/>
            <a:ext cx="792088" cy="432048"/>
          </a:xfrm>
          <a:prstGeom prst="wedgeRoundRectCallout">
            <a:avLst>
              <a:gd name="adj1" fmla="val -275247"/>
              <a:gd name="adj2" fmla="val 119706"/>
              <a:gd name="adj3" fmla="val 1666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1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Скругленная прямоугольная выноска 5"/>
          <p:cNvSpPr/>
          <p:nvPr/>
        </p:nvSpPr>
        <p:spPr>
          <a:xfrm>
            <a:off x="4716016" y="1484784"/>
            <a:ext cx="792088" cy="432048"/>
          </a:xfrm>
          <a:prstGeom prst="wedgeRoundRectCallout">
            <a:avLst>
              <a:gd name="adj1" fmla="val -51255"/>
              <a:gd name="adj2" fmla="val 309237"/>
              <a:gd name="adj3" fmla="val 1666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3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Скругленная прямоугольная выноска 6"/>
          <p:cNvSpPr/>
          <p:nvPr/>
        </p:nvSpPr>
        <p:spPr>
          <a:xfrm>
            <a:off x="2699792" y="2060848"/>
            <a:ext cx="792088" cy="432048"/>
          </a:xfrm>
          <a:prstGeom prst="wedgeRoundRectCallout">
            <a:avLst>
              <a:gd name="adj1" fmla="val -320046"/>
              <a:gd name="adj2" fmla="val 470339"/>
              <a:gd name="adj3" fmla="val 1666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2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3356992"/>
            <a:ext cx="5112568" cy="3262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Скругленная прямоугольная выноска 8"/>
          <p:cNvSpPr/>
          <p:nvPr/>
        </p:nvSpPr>
        <p:spPr>
          <a:xfrm>
            <a:off x="5724128" y="1916832"/>
            <a:ext cx="792088" cy="432048"/>
          </a:xfrm>
          <a:prstGeom prst="wedgeRoundRectCallout">
            <a:avLst>
              <a:gd name="adj1" fmla="val -218387"/>
              <a:gd name="adj2" fmla="val 501927"/>
              <a:gd name="adj3" fmla="val 1666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4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0609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Book Antiqua" pitchFamily="18" charset="0"/>
              </a:rPr>
              <a:t>Поиск книг по дисциплинам</a:t>
            </a:r>
            <a:endParaRPr lang="ru-RU" sz="3200" b="1" dirty="0">
              <a:latin typeface="Book Antiqua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016" y="1052736"/>
            <a:ext cx="7092280" cy="1131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204864"/>
            <a:ext cx="7056784" cy="4477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кругленная прямоугольная выноска 4"/>
          <p:cNvSpPr/>
          <p:nvPr/>
        </p:nvSpPr>
        <p:spPr>
          <a:xfrm>
            <a:off x="4716016" y="1484784"/>
            <a:ext cx="1224136" cy="432048"/>
          </a:xfrm>
          <a:prstGeom prst="wedgeRoundRectCallout">
            <a:avLst>
              <a:gd name="adj1" fmla="val -341431"/>
              <a:gd name="adj2" fmla="val 527197"/>
              <a:gd name="adj3" fmla="val 1666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1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344816" y="1052736"/>
            <a:ext cx="1691680" cy="563231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Book Antiqua" pitchFamily="18" charset="0"/>
              </a:rPr>
              <a:t>1 – Выбрать дисциплину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44016" y="1052736"/>
            <a:ext cx="7092280" cy="561662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63408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Book Antiqua" pitchFamily="18" charset="0"/>
              </a:rPr>
              <a:t>Поиск книг по дисциплинам</a:t>
            </a:r>
            <a:endParaRPr lang="ru-RU" sz="3200" b="1" dirty="0">
              <a:latin typeface="Book Antiqua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5" y="1124744"/>
            <a:ext cx="7200800" cy="546949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4" name="Скругленная прямоугольная выноска 3"/>
          <p:cNvSpPr/>
          <p:nvPr/>
        </p:nvSpPr>
        <p:spPr>
          <a:xfrm>
            <a:off x="2267744" y="1916832"/>
            <a:ext cx="792088" cy="432048"/>
          </a:xfrm>
          <a:prstGeom prst="wedgeRoundRectCallout">
            <a:avLst>
              <a:gd name="adj1" fmla="val -266632"/>
              <a:gd name="adj2" fmla="val 407162"/>
              <a:gd name="adj3" fmla="val 1666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1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380312" y="1124744"/>
            <a:ext cx="1728192" cy="535531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Book Antiqua" pitchFamily="18" charset="0"/>
              </a:rPr>
              <a:t>1 – Выбрать категорию книги</a:t>
            </a:r>
          </a:p>
          <a:p>
            <a:endParaRPr lang="ru-RU" dirty="0" smtClean="0">
              <a:latin typeface="Book Antiqua" pitchFamily="18" charset="0"/>
            </a:endParaRPr>
          </a:p>
          <a:p>
            <a:r>
              <a:rPr lang="ru-RU" dirty="0" smtClean="0">
                <a:latin typeface="Book Antiqua" pitchFamily="18" charset="0"/>
              </a:rPr>
              <a:t>2 – Выбрать дату публикаций книги</a:t>
            </a:r>
          </a:p>
          <a:p>
            <a:endParaRPr lang="ru-RU" dirty="0" smtClean="0">
              <a:latin typeface="Book Antiqua" pitchFamily="18" charset="0"/>
            </a:endParaRPr>
          </a:p>
          <a:p>
            <a:r>
              <a:rPr lang="ru-RU" dirty="0" smtClean="0">
                <a:latin typeface="Book Antiqua" pitchFamily="18" charset="0"/>
              </a:rPr>
              <a:t>3 – Выбрать книгу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6" name="Скругленная прямоугольная выноска 5"/>
          <p:cNvSpPr/>
          <p:nvPr/>
        </p:nvSpPr>
        <p:spPr>
          <a:xfrm>
            <a:off x="4716016" y="1484784"/>
            <a:ext cx="792088" cy="432048"/>
          </a:xfrm>
          <a:prstGeom prst="wedgeRoundRectCallout">
            <a:avLst>
              <a:gd name="adj1" fmla="val -51255"/>
              <a:gd name="adj2" fmla="val 309237"/>
              <a:gd name="adj3" fmla="val 1666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2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3284984"/>
            <a:ext cx="5112568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кругленная прямоугольная выноска 7"/>
          <p:cNvSpPr/>
          <p:nvPr/>
        </p:nvSpPr>
        <p:spPr>
          <a:xfrm>
            <a:off x="5292080" y="2348880"/>
            <a:ext cx="792088" cy="432048"/>
          </a:xfrm>
          <a:prstGeom prst="wedgeRoundRectCallout">
            <a:avLst>
              <a:gd name="adj1" fmla="val -368289"/>
              <a:gd name="adj2" fmla="val 723047"/>
              <a:gd name="adj3" fmla="val 1666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3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8614"/>
            <a:ext cx="8229600" cy="418058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atin typeface="Book Antiqua" pitchFamily="18" charset="0"/>
              </a:rPr>
              <a:t>Информация о книге</a:t>
            </a:r>
            <a:endParaRPr lang="ru-RU" sz="3200" b="1" dirty="0">
              <a:latin typeface="Book Antiqua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22547"/>
            <a:ext cx="6948264" cy="4992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743705"/>
            <a:ext cx="6912768" cy="1101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кругленная прямоугольная выноска 5"/>
          <p:cNvSpPr/>
          <p:nvPr/>
        </p:nvSpPr>
        <p:spPr>
          <a:xfrm>
            <a:off x="3491880" y="2852936"/>
            <a:ext cx="792088" cy="432048"/>
          </a:xfrm>
          <a:prstGeom prst="wedgeRoundRectCallout">
            <a:avLst>
              <a:gd name="adj1" fmla="val -251126"/>
              <a:gd name="adj2" fmla="val 113389"/>
              <a:gd name="adj3" fmla="val 1666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Шаг 1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64288" y="760050"/>
            <a:ext cx="1800200" cy="590931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Book Antiqua" pitchFamily="18" charset="0"/>
              </a:rPr>
              <a:t>Шаг 1 –Скачать книгу</a:t>
            </a:r>
          </a:p>
          <a:p>
            <a:endParaRPr lang="ru-RU" dirty="0">
              <a:latin typeface="Book Antiqua" pitchFamily="18" charset="0"/>
            </a:endParaRPr>
          </a:p>
          <a:p>
            <a:r>
              <a:rPr lang="ru-RU" dirty="0" smtClean="0">
                <a:latin typeface="Book Antiqua" pitchFamily="18" charset="0"/>
              </a:rPr>
              <a:t>Шаг 2 – Скачать главы</a:t>
            </a:r>
          </a:p>
          <a:p>
            <a:endParaRPr lang="ru-RU" dirty="0">
              <a:latin typeface="Book Antiqua" pitchFamily="18" charset="0"/>
            </a:endParaRPr>
          </a:p>
          <a:p>
            <a:r>
              <a:rPr lang="ru-RU" dirty="0" smtClean="0">
                <a:latin typeface="Book Antiqua" pitchFamily="18" charset="0"/>
              </a:rPr>
              <a:t>Шаг 3 – Просмотр содержания</a:t>
            </a:r>
          </a:p>
          <a:p>
            <a:endParaRPr lang="ru-RU" dirty="0" smtClean="0">
              <a:latin typeface="Book Antiqua" pitchFamily="18" charset="0"/>
            </a:endParaRPr>
          </a:p>
          <a:p>
            <a:endParaRPr lang="ru-RU" dirty="0" smtClean="0">
              <a:latin typeface="Book Antiqua" pitchFamily="18" charset="0"/>
            </a:endParaRPr>
          </a:p>
          <a:p>
            <a:endParaRPr lang="ru-RU" dirty="0" smtClean="0">
              <a:latin typeface="Book Antiqua" pitchFamily="18" charset="0"/>
            </a:endParaRPr>
          </a:p>
          <a:p>
            <a:endParaRPr lang="ru-RU" dirty="0" smtClean="0">
              <a:latin typeface="Book Antiqua" pitchFamily="18" charset="0"/>
            </a:endParaRPr>
          </a:p>
          <a:p>
            <a:endParaRPr lang="ru-RU" dirty="0" smtClean="0">
              <a:latin typeface="Book Antiqua" pitchFamily="18" charset="0"/>
            </a:endParaRPr>
          </a:p>
          <a:p>
            <a:endParaRPr lang="ru-RU" dirty="0" smtClean="0">
              <a:latin typeface="Book Antiqua" pitchFamily="18" charset="0"/>
            </a:endParaRPr>
          </a:p>
          <a:p>
            <a:endParaRPr lang="ru-RU" dirty="0" smtClean="0">
              <a:latin typeface="Book Antiqua" pitchFamily="18" charset="0"/>
            </a:endParaRPr>
          </a:p>
          <a:p>
            <a:endParaRPr lang="ru-RU" dirty="0" smtClean="0">
              <a:latin typeface="Book Antiqua" pitchFamily="18" charset="0"/>
            </a:endParaRPr>
          </a:p>
          <a:p>
            <a:endParaRPr lang="ru-RU" dirty="0" smtClean="0">
              <a:latin typeface="Book Antiqua" pitchFamily="18" charset="0"/>
            </a:endParaRPr>
          </a:p>
          <a:p>
            <a:endParaRPr lang="ru-RU" dirty="0" smtClean="0">
              <a:latin typeface="Book Antiqua" pitchFamily="18" charset="0"/>
            </a:endParaRPr>
          </a:p>
          <a:p>
            <a:endParaRPr lang="ru-RU" dirty="0">
              <a:latin typeface="Book Antiqua" pitchFamily="18" charset="0"/>
            </a:endParaRPr>
          </a:p>
          <a:p>
            <a:endParaRPr lang="ru-RU" dirty="0">
              <a:latin typeface="Book Antiqua" pitchFamily="18" charset="0"/>
            </a:endParaRPr>
          </a:p>
        </p:txBody>
      </p:sp>
      <p:sp>
        <p:nvSpPr>
          <p:cNvPr id="8" name="Скругленная прямоугольная выноска 7"/>
          <p:cNvSpPr/>
          <p:nvPr/>
        </p:nvSpPr>
        <p:spPr>
          <a:xfrm>
            <a:off x="3419872" y="3645024"/>
            <a:ext cx="792088" cy="432048"/>
          </a:xfrm>
          <a:prstGeom prst="wedgeRoundRectCallout">
            <a:avLst>
              <a:gd name="adj1" fmla="val -340723"/>
              <a:gd name="adj2" fmla="val 432433"/>
              <a:gd name="adj3" fmla="val 1666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Шаг </a:t>
            </a:r>
            <a:r>
              <a:rPr lang="en-US" dirty="0" smtClean="0">
                <a:solidFill>
                  <a:schemeClr val="tx1"/>
                </a:solidFill>
              </a:rPr>
              <a:t>2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Скругленная прямоугольная выноска 8"/>
          <p:cNvSpPr/>
          <p:nvPr/>
        </p:nvSpPr>
        <p:spPr>
          <a:xfrm>
            <a:off x="5148064" y="5445224"/>
            <a:ext cx="792088" cy="432048"/>
          </a:xfrm>
          <a:prstGeom prst="wedgeRoundRectCallout">
            <a:avLst>
              <a:gd name="adj1" fmla="val 28002"/>
              <a:gd name="adj2" fmla="val -489952"/>
              <a:gd name="adj3" fmla="val 1666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Шаг </a:t>
            </a:r>
            <a:r>
              <a:rPr lang="en-US" dirty="0" smtClean="0">
                <a:solidFill>
                  <a:schemeClr val="tx1"/>
                </a:solidFill>
              </a:rPr>
              <a:t>3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7504" y="720080"/>
            <a:ext cx="6984776" cy="609329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363272" cy="70609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Book Antiqua" pitchFamily="18" charset="0"/>
              </a:rPr>
              <a:t>Домашняя страница</a:t>
            </a:r>
            <a:endParaRPr lang="ru-RU" sz="3200" b="1" dirty="0">
              <a:latin typeface="Book Antiqua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041545"/>
            <a:ext cx="7056784" cy="5461526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5" name="Скругленная прямоугольная выноска 4"/>
          <p:cNvSpPr/>
          <p:nvPr/>
        </p:nvSpPr>
        <p:spPr>
          <a:xfrm>
            <a:off x="4427984" y="1628800"/>
            <a:ext cx="792088" cy="432048"/>
          </a:xfrm>
          <a:prstGeom prst="wedgeRoundRectCallout">
            <a:avLst>
              <a:gd name="adj1" fmla="val -26002"/>
              <a:gd name="adj2" fmla="val -152301"/>
              <a:gd name="adj3" fmla="val 1666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Шаг 1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344816" y="1052736"/>
            <a:ext cx="1691680" cy="535531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Book Antiqua" pitchFamily="18" charset="0"/>
              </a:rPr>
              <a:t>Шаг 1 – регистрация</a:t>
            </a:r>
          </a:p>
          <a:p>
            <a:endParaRPr lang="ru-RU" dirty="0" smtClean="0">
              <a:solidFill>
                <a:schemeClr val="tx1"/>
              </a:solidFill>
              <a:latin typeface="Book Antiqua" pitchFamily="18" charset="0"/>
            </a:endParaRPr>
          </a:p>
          <a:p>
            <a:endParaRPr lang="ru-RU" dirty="0" smtClean="0">
              <a:solidFill>
                <a:schemeClr val="tx1"/>
              </a:solidFill>
              <a:latin typeface="Book Antiqua" pitchFamily="18" charset="0"/>
            </a:endParaRPr>
          </a:p>
          <a:p>
            <a:endParaRPr lang="ru-RU" dirty="0" smtClean="0">
              <a:solidFill>
                <a:schemeClr val="tx1"/>
              </a:solidFill>
              <a:latin typeface="Book Antiqua" pitchFamily="18" charset="0"/>
            </a:endParaRPr>
          </a:p>
          <a:p>
            <a:endParaRPr lang="ru-RU" dirty="0" smtClean="0">
              <a:solidFill>
                <a:schemeClr val="tx1"/>
              </a:solidFill>
              <a:latin typeface="Book Antiqua" pitchFamily="18" charset="0"/>
            </a:endParaRPr>
          </a:p>
          <a:p>
            <a:endParaRPr lang="ru-RU" dirty="0" smtClean="0">
              <a:solidFill>
                <a:schemeClr val="tx1"/>
              </a:solidFill>
              <a:latin typeface="Book Antiqua" pitchFamily="18" charset="0"/>
            </a:endParaRPr>
          </a:p>
          <a:p>
            <a:endParaRPr lang="ru-RU" dirty="0" smtClean="0">
              <a:solidFill>
                <a:schemeClr val="tx1"/>
              </a:solidFill>
              <a:latin typeface="Book Antiqua" pitchFamily="18" charset="0"/>
            </a:endParaRPr>
          </a:p>
          <a:p>
            <a:endParaRPr lang="ru-RU" dirty="0" smtClean="0">
              <a:solidFill>
                <a:schemeClr val="tx1"/>
              </a:solidFill>
              <a:latin typeface="Book Antiqua" pitchFamily="18" charset="0"/>
            </a:endParaRPr>
          </a:p>
          <a:p>
            <a:endParaRPr lang="ru-RU" dirty="0" smtClean="0">
              <a:solidFill>
                <a:schemeClr val="tx1"/>
              </a:solidFill>
              <a:latin typeface="Book Antiqua" pitchFamily="18" charset="0"/>
            </a:endParaRPr>
          </a:p>
          <a:p>
            <a:endParaRPr lang="ru-RU" dirty="0" smtClean="0">
              <a:solidFill>
                <a:schemeClr val="tx1"/>
              </a:solidFill>
              <a:latin typeface="Book Antiqua" pitchFamily="18" charset="0"/>
            </a:endParaRPr>
          </a:p>
          <a:p>
            <a:endParaRPr lang="ru-RU" dirty="0" smtClean="0">
              <a:solidFill>
                <a:schemeClr val="tx1"/>
              </a:solidFill>
              <a:latin typeface="Book Antiqua" pitchFamily="18" charset="0"/>
            </a:endParaRPr>
          </a:p>
          <a:p>
            <a:endParaRPr lang="ru-RU" dirty="0" smtClean="0">
              <a:solidFill>
                <a:schemeClr val="tx1"/>
              </a:solidFill>
              <a:latin typeface="Book Antiqua" pitchFamily="18" charset="0"/>
            </a:endParaRPr>
          </a:p>
          <a:p>
            <a:endParaRPr lang="ru-RU" dirty="0" smtClean="0">
              <a:solidFill>
                <a:schemeClr val="tx1"/>
              </a:solidFill>
              <a:latin typeface="Book Antiqua" pitchFamily="18" charset="0"/>
            </a:endParaRPr>
          </a:p>
          <a:p>
            <a:endParaRPr lang="ru-RU" dirty="0" smtClean="0">
              <a:solidFill>
                <a:schemeClr val="tx1"/>
              </a:solidFill>
              <a:latin typeface="Book Antiqua" pitchFamily="18" charset="0"/>
            </a:endParaRPr>
          </a:p>
          <a:p>
            <a:endParaRPr lang="ru-RU" dirty="0" smtClean="0">
              <a:solidFill>
                <a:schemeClr val="tx1"/>
              </a:solidFill>
              <a:latin typeface="Book Antiqua" pitchFamily="18" charset="0"/>
            </a:endParaRPr>
          </a:p>
          <a:p>
            <a:endParaRPr lang="ru-RU" dirty="0" smtClean="0">
              <a:solidFill>
                <a:schemeClr val="tx1"/>
              </a:solidFill>
              <a:latin typeface="Book Antiqua" pitchFamily="18" charset="0"/>
            </a:endParaRPr>
          </a:p>
          <a:p>
            <a:endParaRPr lang="ru-RU" dirty="0" smtClean="0">
              <a:solidFill>
                <a:schemeClr val="tx1"/>
              </a:solidFill>
              <a:latin typeface="Book Antiqua" pitchFamily="18" charset="0"/>
            </a:endParaRPr>
          </a:p>
          <a:p>
            <a:endParaRPr lang="ru-RU" dirty="0" smtClean="0">
              <a:solidFill>
                <a:schemeClr val="tx1"/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980728"/>
            <a:ext cx="7056785" cy="1129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634082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atin typeface="Book Antiqua" pitchFamily="18" charset="0"/>
              </a:rPr>
              <a:t>Регистрация</a:t>
            </a:r>
            <a:endParaRPr lang="ru-RU" sz="3200" b="1" dirty="0">
              <a:latin typeface="Book Antiqua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1127" y="2223554"/>
            <a:ext cx="7097177" cy="4445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кругленная прямоугольная выноска 3"/>
          <p:cNvSpPr/>
          <p:nvPr/>
        </p:nvSpPr>
        <p:spPr>
          <a:xfrm>
            <a:off x="2483768" y="1916832"/>
            <a:ext cx="792088" cy="432048"/>
          </a:xfrm>
          <a:prstGeom prst="wedgeRoundRectCallout">
            <a:avLst>
              <a:gd name="adj1" fmla="val -211495"/>
              <a:gd name="adj2" fmla="val 391367"/>
              <a:gd name="adj3" fmla="val 1666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Шаг 1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Скругленная прямоугольная выноска 4"/>
          <p:cNvSpPr/>
          <p:nvPr/>
        </p:nvSpPr>
        <p:spPr>
          <a:xfrm>
            <a:off x="3923928" y="2708920"/>
            <a:ext cx="792088" cy="432048"/>
          </a:xfrm>
          <a:prstGeom prst="wedgeRoundRectCallout">
            <a:avLst>
              <a:gd name="adj1" fmla="val -246548"/>
              <a:gd name="adj2" fmla="val 239397"/>
              <a:gd name="adj3" fmla="val 1666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Шаг 2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Скругленная прямоугольная выноска 5"/>
          <p:cNvSpPr/>
          <p:nvPr/>
        </p:nvSpPr>
        <p:spPr>
          <a:xfrm>
            <a:off x="4067944" y="3789040"/>
            <a:ext cx="792088" cy="432048"/>
          </a:xfrm>
          <a:prstGeom prst="wedgeRoundRectCallout">
            <a:avLst>
              <a:gd name="adj1" fmla="val -329252"/>
              <a:gd name="adj2" fmla="val 103566"/>
              <a:gd name="adj3" fmla="val 1666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Шаг 3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Скругленная прямоугольная выноска 6"/>
          <p:cNvSpPr/>
          <p:nvPr/>
        </p:nvSpPr>
        <p:spPr>
          <a:xfrm>
            <a:off x="3707904" y="4653136"/>
            <a:ext cx="792088" cy="432048"/>
          </a:xfrm>
          <a:prstGeom prst="wedgeRoundRectCallout">
            <a:avLst>
              <a:gd name="adj1" fmla="val -325645"/>
              <a:gd name="adj2" fmla="val 60576"/>
              <a:gd name="adj3" fmla="val 1666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Шаг 4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Скругленная прямоугольная выноска 7"/>
          <p:cNvSpPr/>
          <p:nvPr/>
        </p:nvSpPr>
        <p:spPr>
          <a:xfrm>
            <a:off x="4067944" y="5301208"/>
            <a:ext cx="792088" cy="432048"/>
          </a:xfrm>
          <a:prstGeom prst="wedgeRoundRectCallout">
            <a:avLst>
              <a:gd name="adj1" fmla="val -332860"/>
              <a:gd name="adj2" fmla="val 53962"/>
              <a:gd name="adj3" fmla="val 1666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Шаг 5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Скругленная прямоугольная выноска 10"/>
          <p:cNvSpPr/>
          <p:nvPr/>
        </p:nvSpPr>
        <p:spPr>
          <a:xfrm>
            <a:off x="4427984" y="6021288"/>
            <a:ext cx="792088" cy="432048"/>
          </a:xfrm>
          <a:prstGeom prst="wedgeRoundRectCallout">
            <a:avLst>
              <a:gd name="adj1" fmla="val -414030"/>
              <a:gd name="adj2" fmla="val 53962"/>
              <a:gd name="adj3" fmla="val 1666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Шаг 6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344816" y="908720"/>
            <a:ext cx="1763688" cy="618630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Book Antiqua" pitchFamily="18" charset="0"/>
              </a:rPr>
              <a:t>Шаг 1 – Имя</a:t>
            </a:r>
          </a:p>
          <a:p>
            <a:endParaRPr lang="ru-RU" dirty="0">
              <a:latin typeface="Book Antiqua" pitchFamily="18" charset="0"/>
            </a:endParaRPr>
          </a:p>
          <a:p>
            <a:r>
              <a:rPr lang="ru-RU" dirty="0" smtClean="0">
                <a:latin typeface="Book Antiqua" pitchFamily="18" charset="0"/>
              </a:rPr>
              <a:t>Шаг 2 – Фамилия</a:t>
            </a:r>
          </a:p>
          <a:p>
            <a:endParaRPr lang="ru-RU" dirty="0">
              <a:latin typeface="Book Antiqua" pitchFamily="18" charset="0"/>
            </a:endParaRPr>
          </a:p>
          <a:p>
            <a:r>
              <a:rPr lang="ru-RU" dirty="0" smtClean="0">
                <a:latin typeface="Book Antiqua" pitchFamily="18" charset="0"/>
              </a:rPr>
              <a:t>Шаг 3 – Электронная почта</a:t>
            </a:r>
          </a:p>
          <a:p>
            <a:endParaRPr lang="ru-RU" dirty="0">
              <a:latin typeface="Book Antiqua" pitchFamily="18" charset="0"/>
            </a:endParaRPr>
          </a:p>
          <a:p>
            <a:r>
              <a:rPr lang="ru-RU" dirty="0" smtClean="0">
                <a:latin typeface="Book Antiqua" pitchFamily="18" charset="0"/>
              </a:rPr>
              <a:t>Шаг 4 – Пароль</a:t>
            </a:r>
          </a:p>
          <a:p>
            <a:endParaRPr lang="ru-RU" dirty="0">
              <a:latin typeface="Book Antiqua" pitchFamily="18" charset="0"/>
            </a:endParaRPr>
          </a:p>
          <a:p>
            <a:r>
              <a:rPr lang="ru-RU" dirty="0" smtClean="0">
                <a:latin typeface="Book Antiqua" pitchFamily="18" charset="0"/>
              </a:rPr>
              <a:t>Шаг 5 – Подтвердить пароль</a:t>
            </a:r>
          </a:p>
          <a:p>
            <a:endParaRPr lang="ru-RU" dirty="0">
              <a:latin typeface="Book Antiqua" pitchFamily="18" charset="0"/>
            </a:endParaRPr>
          </a:p>
          <a:p>
            <a:r>
              <a:rPr lang="ru-RU" dirty="0" smtClean="0">
                <a:latin typeface="Book Antiqua" pitchFamily="18" charset="0"/>
              </a:rPr>
              <a:t>Шаг 6 – Создать</a:t>
            </a:r>
          </a:p>
          <a:p>
            <a:endParaRPr lang="ru-RU" dirty="0" smtClean="0">
              <a:latin typeface="Book Antiqua" pitchFamily="18" charset="0"/>
            </a:endParaRPr>
          </a:p>
          <a:p>
            <a:endParaRPr lang="ru-RU" dirty="0" smtClean="0">
              <a:latin typeface="Book Antiqua" pitchFamily="18" charset="0"/>
            </a:endParaRPr>
          </a:p>
          <a:p>
            <a:endParaRPr lang="ru-RU" dirty="0" smtClean="0">
              <a:latin typeface="Book Antiqua" pitchFamily="18" charset="0"/>
            </a:endParaRPr>
          </a:p>
          <a:p>
            <a:endParaRPr lang="ru-RU" dirty="0">
              <a:latin typeface="Book Antiqua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51520" y="908720"/>
            <a:ext cx="7056784" cy="576064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980728"/>
            <a:ext cx="7056785" cy="1129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634082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atin typeface="Book Antiqua" pitchFamily="18" charset="0"/>
              </a:rPr>
              <a:t>Вход в систему</a:t>
            </a:r>
            <a:endParaRPr lang="ru-RU" sz="3200" b="1" dirty="0">
              <a:latin typeface="Book Antiqua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1127" y="2223554"/>
            <a:ext cx="7097177" cy="4445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кругленная прямоугольная выноска 3"/>
          <p:cNvSpPr/>
          <p:nvPr/>
        </p:nvSpPr>
        <p:spPr>
          <a:xfrm>
            <a:off x="4716016" y="1484784"/>
            <a:ext cx="792088" cy="432048"/>
          </a:xfrm>
          <a:prstGeom prst="wedgeRoundRectCallout">
            <a:avLst>
              <a:gd name="adj1" fmla="val 107261"/>
              <a:gd name="adj2" fmla="val 394526"/>
              <a:gd name="adj3" fmla="val 1666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Шаг 1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Скругленная прямоугольная выноска 4"/>
          <p:cNvSpPr/>
          <p:nvPr/>
        </p:nvSpPr>
        <p:spPr>
          <a:xfrm>
            <a:off x="3923928" y="2708920"/>
            <a:ext cx="792088" cy="432048"/>
          </a:xfrm>
          <a:prstGeom prst="wedgeRoundRectCallout">
            <a:avLst>
              <a:gd name="adj1" fmla="val 144576"/>
              <a:gd name="adj2" fmla="val 220444"/>
              <a:gd name="adj3" fmla="val 1666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Шаг 2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Скругленная прямоугольная выноска 5"/>
          <p:cNvSpPr/>
          <p:nvPr/>
        </p:nvSpPr>
        <p:spPr>
          <a:xfrm>
            <a:off x="4067944" y="3789040"/>
            <a:ext cx="792088" cy="432048"/>
          </a:xfrm>
          <a:prstGeom prst="wedgeRoundRectCallout">
            <a:avLst>
              <a:gd name="adj1" fmla="val 98055"/>
              <a:gd name="adj2" fmla="val 56183"/>
              <a:gd name="adj3" fmla="val 1666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Шаг 3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416824" y="980728"/>
            <a:ext cx="1619672" cy="563231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Book Antiqua" pitchFamily="18" charset="0"/>
              </a:rPr>
              <a:t>Шаг 1 – Электронная почта</a:t>
            </a:r>
          </a:p>
          <a:p>
            <a:endParaRPr lang="ru-RU" dirty="0">
              <a:latin typeface="Book Antiqua" pitchFamily="18" charset="0"/>
            </a:endParaRPr>
          </a:p>
          <a:p>
            <a:r>
              <a:rPr lang="ru-RU" dirty="0" smtClean="0">
                <a:latin typeface="Book Antiqua" pitchFamily="18" charset="0"/>
              </a:rPr>
              <a:t>Шаг 2 – Пароль</a:t>
            </a:r>
          </a:p>
          <a:p>
            <a:endParaRPr lang="ru-RU" dirty="0">
              <a:latin typeface="Book Antiqua" pitchFamily="18" charset="0"/>
            </a:endParaRPr>
          </a:p>
          <a:p>
            <a:r>
              <a:rPr lang="ru-RU" dirty="0" smtClean="0">
                <a:latin typeface="Book Antiqua" pitchFamily="18" charset="0"/>
              </a:rPr>
              <a:t>Шаг 3 – Вход</a:t>
            </a:r>
          </a:p>
          <a:p>
            <a:endParaRPr lang="ru-RU" dirty="0" smtClean="0">
              <a:latin typeface="Book Antiqua" pitchFamily="18" charset="0"/>
            </a:endParaRPr>
          </a:p>
          <a:p>
            <a:endParaRPr lang="ru-RU" dirty="0" smtClean="0">
              <a:latin typeface="Book Antiqua" pitchFamily="18" charset="0"/>
            </a:endParaRPr>
          </a:p>
          <a:p>
            <a:endParaRPr lang="ru-RU" dirty="0" smtClean="0">
              <a:latin typeface="Book Antiqua" pitchFamily="18" charset="0"/>
            </a:endParaRPr>
          </a:p>
          <a:p>
            <a:endParaRPr lang="ru-RU" dirty="0" smtClean="0">
              <a:latin typeface="Book Antiqua" pitchFamily="18" charset="0"/>
            </a:endParaRPr>
          </a:p>
          <a:p>
            <a:endParaRPr lang="ru-RU" dirty="0" smtClean="0">
              <a:latin typeface="Book Antiqua" pitchFamily="18" charset="0"/>
            </a:endParaRPr>
          </a:p>
          <a:p>
            <a:endParaRPr lang="ru-RU" dirty="0" smtClean="0">
              <a:latin typeface="Book Antiqua" pitchFamily="18" charset="0"/>
            </a:endParaRPr>
          </a:p>
          <a:p>
            <a:endParaRPr lang="ru-RU" dirty="0" smtClean="0">
              <a:latin typeface="Book Antiqua" pitchFamily="18" charset="0"/>
            </a:endParaRPr>
          </a:p>
          <a:p>
            <a:endParaRPr lang="ru-RU" dirty="0" smtClean="0">
              <a:latin typeface="Book Antiqua" pitchFamily="18" charset="0"/>
            </a:endParaRPr>
          </a:p>
          <a:p>
            <a:endParaRPr lang="ru-RU" dirty="0" smtClean="0">
              <a:latin typeface="Book Antiqua" pitchFamily="18" charset="0"/>
            </a:endParaRPr>
          </a:p>
          <a:p>
            <a:endParaRPr lang="ru-RU" dirty="0" smtClean="0">
              <a:latin typeface="Book Antiqua" pitchFamily="18" charset="0"/>
            </a:endParaRPr>
          </a:p>
          <a:p>
            <a:endParaRPr lang="ru-RU" dirty="0" smtClean="0">
              <a:latin typeface="Book Antiqua" pitchFamily="18" charset="0"/>
            </a:endParaRPr>
          </a:p>
          <a:p>
            <a:endParaRPr lang="ru-RU" dirty="0">
              <a:latin typeface="Book Antiqua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1520" y="980728"/>
            <a:ext cx="7056784" cy="56886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706090"/>
          </a:xfrm>
        </p:spPr>
        <p:txBody>
          <a:bodyPr>
            <a:noAutofit/>
          </a:bodyPr>
          <a:lstStyle/>
          <a:p>
            <a:r>
              <a:rPr lang="ru-RU" sz="2500" b="1" dirty="0" smtClean="0">
                <a:latin typeface="Book Antiqua" pitchFamily="18" charset="0"/>
              </a:rPr>
              <a:t>1. ПОИСК ЭЛЕКТРОННЫХ ЖУРНАЛОВ, СТАТЕЙ</a:t>
            </a:r>
            <a:endParaRPr lang="ru-RU" sz="2500" b="1" dirty="0">
              <a:latin typeface="Book Antiqua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052736"/>
            <a:ext cx="7092280" cy="1131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204864"/>
            <a:ext cx="7056784" cy="4477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кругленная прямоугольная выноска 4"/>
          <p:cNvSpPr/>
          <p:nvPr/>
        </p:nvSpPr>
        <p:spPr>
          <a:xfrm>
            <a:off x="5004048" y="1484784"/>
            <a:ext cx="792088" cy="432048"/>
          </a:xfrm>
          <a:prstGeom prst="wedgeRoundRectCallout">
            <a:avLst>
              <a:gd name="adj1" fmla="val -497515"/>
              <a:gd name="adj2" fmla="val 419796"/>
              <a:gd name="adj3" fmla="val 1666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Шаг 2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452320" y="908720"/>
            <a:ext cx="1691680" cy="590931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Book Antiqua" pitchFamily="18" charset="0"/>
              </a:rPr>
              <a:t>Шаг 1 – поиск по ключевым словам</a:t>
            </a:r>
          </a:p>
          <a:p>
            <a:endParaRPr lang="ru-RU" dirty="0" smtClean="0">
              <a:latin typeface="Book Antiqua" pitchFamily="18" charset="0"/>
            </a:endParaRPr>
          </a:p>
          <a:p>
            <a:r>
              <a:rPr lang="ru-RU" dirty="0" smtClean="0">
                <a:latin typeface="Book Antiqua" pitchFamily="18" charset="0"/>
              </a:rPr>
              <a:t>Шаг 2 – Поиск по дисциплинам</a:t>
            </a:r>
          </a:p>
          <a:p>
            <a:endParaRPr lang="ru-RU" dirty="0" smtClean="0">
              <a:latin typeface="Book Antiqua" pitchFamily="18" charset="0"/>
            </a:endParaRPr>
          </a:p>
          <a:p>
            <a:r>
              <a:rPr lang="ru-RU" dirty="0" smtClean="0">
                <a:latin typeface="Book Antiqua" pitchFamily="18" charset="0"/>
              </a:rPr>
              <a:t>Шаг 3 – поиск по категориям</a:t>
            </a:r>
          </a:p>
          <a:p>
            <a:endParaRPr lang="ru-RU" dirty="0" smtClean="0">
              <a:latin typeface="Book Antiqua" pitchFamily="18" charset="0"/>
            </a:endParaRPr>
          </a:p>
          <a:p>
            <a:endParaRPr lang="ru-RU" dirty="0" smtClean="0">
              <a:latin typeface="Book Antiqua" pitchFamily="18" charset="0"/>
            </a:endParaRPr>
          </a:p>
          <a:p>
            <a:endParaRPr lang="ru-RU" dirty="0" smtClean="0">
              <a:latin typeface="Book Antiqua" pitchFamily="18" charset="0"/>
            </a:endParaRPr>
          </a:p>
          <a:p>
            <a:endParaRPr lang="ru-RU" dirty="0" smtClean="0">
              <a:latin typeface="Book Antiqua" pitchFamily="18" charset="0"/>
            </a:endParaRPr>
          </a:p>
          <a:p>
            <a:endParaRPr lang="ru-RU" dirty="0" smtClean="0">
              <a:latin typeface="Book Antiqua" pitchFamily="18" charset="0"/>
            </a:endParaRPr>
          </a:p>
          <a:p>
            <a:endParaRPr lang="ru-RU" dirty="0" smtClean="0">
              <a:latin typeface="Book Antiqua" pitchFamily="18" charset="0"/>
            </a:endParaRPr>
          </a:p>
          <a:p>
            <a:endParaRPr lang="ru-RU" dirty="0" smtClean="0">
              <a:latin typeface="Book Antiqua" pitchFamily="18" charset="0"/>
            </a:endParaRPr>
          </a:p>
          <a:p>
            <a:endParaRPr lang="ru-RU" dirty="0" smtClean="0">
              <a:latin typeface="Book Antiqua" pitchFamily="18" charset="0"/>
            </a:endParaRPr>
          </a:p>
          <a:p>
            <a:endParaRPr lang="ru-RU" dirty="0">
              <a:latin typeface="Book Antiqua" pitchFamily="18" charset="0"/>
            </a:endParaRPr>
          </a:p>
          <a:p>
            <a:endParaRPr lang="ru-RU" dirty="0">
              <a:latin typeface="Book Antiqua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07504" y="908720"/>
            <a:ext cx="7272808" cy="1368152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44016" y="2348880"/>
            <a:ext cx="1979712" cy="432048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339752" y="2348880"/>
            <a:ext cx="5040560" cy="432048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ая прямоугольная выноска 9"/>
          <p:cNvSpPr/>
          <p:nvPr/>
        </p:nvSpPr>
        <p:spPr>
          <a:xfrm>
            <a:off x="2843808" y="1052736"/>
            <a:ext cx="792088" cy="432048"/>
          </a:xfrm>
          <a:prstGeom prst="wedgeRoundRectCallout">
            <a:avLst>
              <a:gd name="adj1" fmla="val -199434"/>
              <a:gd name="adj2" fmla="val 94434"/>
              <a:gd name="adj3" fmla="val 1666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Шаг 1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Скругленная прямоугольная выноска 10"/>
          <p:cNvSpPr/>
          <p:nvPr/>
        </p:nvSpPr>
        <p:spPr>
          <a:xfrm>
            <a:off x="6156176" y="3284984"/>
            <a:ext cx="792088" cy="432048"/>
          </a:xfrm>
          <a:prstGeom prst="wedgeRoundRectCallout">
            <a:avLst>
              <a:gd name="adj1" fmla="val -182204"/>
              <a:gd name="adj2" fmla="val -164592"/>
              <a:gd name="adj3" fmla="val 1666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Шаг 3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792088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Book Antiqua" pitchFamily="18" charset="0"/>
              </a:rPr>
              <a:t>Поиск журналов по ключевым словам</a:t>
            </a:r>
            <a:endParaRPr lang="ru-RU" sz="3200" b="1" dirty="0">
              <a:latin typeface="Book Antiqua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052736"/>
            <a:ext cx="7092280" cy="1131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204864"/>
            <a:ext cx="7056784" cy="4477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308304" y="1037049"/>
            <a:ext cx="1691680" cy="563231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Book Antiqua" pitchFamily="18" charset="0"/>
              </a:rPr>
              <a:t>Шаг 1 – Вводить ключевое слово</a:t>
            </a:r>
          </a:p>
          <a:p>
            <a:endParaRPr lang="ru-RU" dirty="0" smtClean="0">
              <a:latin typeface="Book Antiqua" pitchFamily="18" charset="0"/>
            </a:endParaRPr>
          </a:p>
          <a:p>
            <a:endParaRPr lang="ru-RU" dirty="0" smtClean="0">
              <a:latin typeface="Book Antiqua" pitchFamily="18" charset="0"/>
            </a:endParaRPr>
          </a:p>
          <a:p>
            <a:endParaRPr lang="ru-RU" dirty="0" smtClean="0">
              <a:latin typeface="Book Antiqua" pitchFamily="18" charset="0"/>
            </a:endParaRPr>
          </a:p>
          <a:p>
            <a:endParaRPr lang="ru-RU" dirty="0" smtClean="0">
              <a:latin typeface="Book Antiqua" pitchFamily="18" charset="0"/>
            </a:endParaRPr>
          </a:p>
          <a:p>
            <a:endParaRPr lang="ru-RU" dirty="0" smtClean="0">
              <a:latin typeface="Book Antiqua" pitchFamily="18" charset="0"/>
            </a:endParaRPr>
          </a:p>
          <a:p>
            <a:endParaRPr lang="ru-RU" dirty="0" smtClean="0">
              <a:latin typeface="Book Antiqua" pitchFamily="18" charset="0"/>
            </a:endParaRPr>
          </a:p>
          <a:p>
            <a:endParaRPr lang="ru-RU" dirty="0" smtClean="0">
              <a:latin typeface="Book Antiqua" pitchFamily="18" charset="0"/>
            </a:endParaRPr>
          </a:p>
          <a:p>
            <a:endParaRPr lang="ru-RU" dirty="0" smtClean="0">
              <a:latin typeface="Book Antiqua" pitchFamily="18" charset="0"/>
            </a:endParaRPr>
          </a:p>
          <a:p>
            <a:endParaRPr lang="ru-RU" dirty="0" smtClean="0">
              <a:latin typeface="Book Antiqua" pitchFamily="18" charset="0"/>
            </a:endParaRPr>
          </a:p>
          <a:p>
            <a:endParaRPr lang="ru-RU" dirty="0" smtClean="0">
              <a:latin typeface="Book Antiqua" pitchFamily="18" charset="0"/>
            </a:endParaRPr>
          </a:p>
          <a:p>
            <a:endParaRPr lang="ru-RU" dirty="0" smtClean="0">
              <a:latin typeface="Book Antiqua" pitchFamily="18" charset="0"/>
            </a:endParaRPr>
          </a:p>
          <a:p>
            <a:endParaRPr lang="ru-RU" dirty="0" smtClean="0">
              <a:latin typeface="Book Antiqua" pitchFamily="18" charset="0"/>
            </a:endParaRPr>
          </a:p>
          <a:p>
            <a:endParaRPr lang="ru-RU" dirty="0" smtClean="0">
              <a:latin typeface="Book Antiqua" pitchFamily="18" charset="0"/>
            </a:endParaRPr>
          </a:p>
          <a:p>
            <a:endParaRPr lang="ru-RU" dirty="0" smtClean="0">
              <a:latin typeface="Book Antiqua" pitchFamily="18" charset="0"/>
            </a:endParaRPr>
          </a:p>
          <a:p>
            <a:endParaRPr lang="ru-RU" dirty="0">
              <a:latin typeface="Book Antiqua" pitchFamily="18" charset="0"/>
            </a:endParaRPr>
          </a:p>
          <a:p>
            <a:endParaRPr lang="ru-RU" dirty="0">
              <a:latin typeface="Book Antiqua" pitchFamily="18" charset="0"/>
            </a:endParaRPr>
          </a:p>
        </p:txBody>
      </p:sp>
      <p:sp>
        <p:nvSpPr>
          <p:cNvPr id="10" name="Скругленная прямоугольная выноска 9"/>
          <p:cNvSpPr/>
          <p:nvPr/>
        </p:nvSpPr>
        <p:spPr>
          <a:xfrm>
            <a:off x="2843808" y="1052736"/>
            <a:ext cx="792088" cy="432048"/>
          </a:xfrm>
          <a:prstGeom prst="wedgeRoundRectCallout">
            <a:avLst>
              <a:gd name="adj1" fmla="val -199434"/>
              <a:gd name="adj2" fmla="val 94434"/>
              <a:gd name="adj3" fmla="val 1666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Шаг 1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79512" y="1052736"/>
            <a:ext cx="7056784" cy="561662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78098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atin typeface="Book Antiqua" pitchFamily="18" charset="0"/>
              </a:rPr>
              <a:t>Поиск журналов по ключевым словам</a:t>
            </a:r>
            <a:endParaRPr lang="ru-RU" sz="3200" dirty="0">
              <a:latin typeface="Book Antiqua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8779" y="1052736"/>
            <a:ext cx="7087517" cy="5616624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7380312" y="1052736"/>
            <a:ext cx="1691680" cy="646330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Book Antiqua" pitchFamily="18" charset="0"/>
              </a:rPr>
              <a:t>1 – Выбрать категорию «журнал»</a:t>
            </a:r>
          </a:p>
          <a:p>
            <a:r>
              <a:rPr lang="ru-RU" dirty="0" smtClean="0">
                <a:latin typeface="Book Antiqua" pitchFamily="18" charset="0"/>
              </a:rPr>
              <a:t>2 – Выбрать дату публикаций журнала</a:t>
            </a:r>
          </a:p>
          <a:p>
            <a:r>
              <a:rPr lang="ru-RU" dirty="0" smtClean="0">
                <a:latin typeface="Book Antiqua" pitchFamily="18" charset="0"/>
              </a:rPr>
              <a:t>3 – Выбрать журнал</a:t>
            </a:r>
          </a:p>
          <a:p>
            <a:r>
              <a:rPr lang="ru-RU" dirty="0" smtClean="0">
                <a:latin typeface="Book Antiqua" pitchFamily="18" charset="0"/>
              </a:rPr>
              <a:t>4 – Скачать </a:t>
            </a:r>
            <a:r>
              <a:rPr lang="ru-RU" dirty="0" err="1" smtClean="0">
                <a:latin typeface="Book Antiqua" pitchFamily="18" charset="0"/>
              </a:rPr>
              <a:t>стаьи</a:t>
            </a:r>
            <a:endParaRPr lang="ru-RU" dirty="0" smtClean="0">
              <a:latin typeface="Book Antiqua" pitchFamily="18" charset="0"/>
            </a:endParaRPr>
          </a:p>
          <a:p>
            <a:endParaRPr lang="ru-RU" dirty="0" smtClean="0">
              <a:latin typeface="Book Antiqua" pitchFamily="18" charset="0"/>
            </a:endParaRPr>
          </a:p>
          <a:p>
            <a:endParaRPr lang="ru-RU" dirty="0" smtClean="0">
              <a:latin typeface="Book Antiqua" pitchFamily="18" charset="0"/>
            </a:endParaRPr>
          </a:p>
          <a:p>
            <a:endParaRPr lang="ru-RU" dirty="0" smtClean="0">
              <a:latin typeface="Book Antiqua" pitchFamily="18" charset="0"/>
            </a:endParaRPr>
          </a:p>
          <a:p>
            <a:endParaRPr lang="ru-RU" dirty="0" smtClean="0">
              <a:latin typeface="Book Antiqua" pitchFamily="18" charset="0"/>
            </a:endParaRPr>
          </a:p>
          <a:p>
            <a:endParaRPr lang="ru-RU" dirty="0" smtClean="0">
              <a:latin typeface="Book Antiqua" pitchFamily="18" charset="0"/>
            </a:endParaRPr>
          </a:p>
          <a:p>
            <a:endParaRPr lang="ru-RU" dirty="0" smtClean="0">
              <a:latin typeface="Book Antiqua" pitchFamily="18" charset="0"/>
            </a:endParaRPr>
          </a:p>
          <a:p>
            <a:endParaRPr lang="ru-RU" dirty="0" smtClean="0">
              <a:latin typeface="Book Antiqua" pitchFamily="18" charset="0"/>
            </a:endParaRPr>
          </a:p>
          <a:p>
            <a:endParaRPr lang="ru-RU" dirty="0" smtClean="0">
              <a:latin typeface="Book Antiqua" pitchFamily="18" charset="0"/>
            </a:endParaRPr>
          </a:p>
          <a:p>
            <a:endParaRPr lang="ru-RU" dirty="0" smtClean="0">
              <a:latin typeface="Book Antiqua" pitchFamily="18" charset="0"/>
            </a:endParaRPr>
          </a:p>
          <a:p>
            <a:endParaRPr lang="ru-RU" dirty="0" smtClean="0">
              <a:latin typeface="Book Antiqua" pitchFamily="18" charset="0"/>
            </a:endParaRPr>
          </a:p>
          <a:p>
            <a:endParaRPr lang="ru-RU" dirty="0">
              <a:latin typeface="Book Antiqua" pitchFamily="18" charset="0"/>
            </a:endParaRPr>
          </a:p>
          <a:p>
            <a:endParaRPr lang="ru-RU" dirty="0">
              <a:latin typeface="Book Antiqua" pitchFamily="18" charset="0"/>
            </a:endParaRPr>
          </a:p>
        </p:txBody>
      </p:sp>
      <p:sp>
        <p:nvSpPr>
          <p:cNvPr id="5" name="Скругленная прямоугольная выноска 4"/>
          <p:cNvSpPr/>
          <p:nvPr/>
        </p:nvSpPr>
        <p:spPr>
          <a:xfrm>
            <a:off x="2843808" y="1052736"/>
            <a:ext cx="792088" cy="432048"/>
          </a:xfrm>
          <a:prstGeom prst="wedgeRoundRectCallout">
            <a:avLst>
              <a:gd name="adj1" fmla="val -330383"/>
              <a:gd name="adj2" fmla="val 972595"/>
              <a:gd name="adj3" fmla="val 1666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1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Скругленная прямоугольная выноска 5"/>
          <p:cNvSpPr/>
          <p:nvPr/>
        </p:nvSpPr>
        <p:spPr>
          <a:xfrm>
            <a:off x="3779912" y="2852936"/>
            <a:ext cx="792088" cy="432048"/>
          </a:xfrm>
          <a:prstGeom prst="wedgeRoundRectCallout">
            <a:avLst>
              <a:gd name="adj1" fmla="val 65909"/>
              <a:gd name="adj2" fmla="val 113387"/>
              <a:gd name="adj3" fmla="val 1666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2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3861048"/>
            <a:ext cx="5112568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кругленная прямоугольная выноска 7"/>
          <p:cNvSpPr/>
          <p:nvPr/>
        </p:nvSpPr>
        <p:spPr>
          <a:xfrm>
            <a:off x="5652120" y="2924944"/>
            <a:ext cx="792088" cy="432048"/>
          </a:xfrm>
          <a:prstGeom prst="wedgeRoundRectCallout">
            <a:avLst>
              <a:gd name="adj1" fmla="val -213219"/>
              <a:gd name="adj2" fmla="val 580898"/>
              <a:gd name="adj3" fmla="val 1666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3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792088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Book Antiqua" pitchFamily="18" charset="0"/>
              </a:rPr>
              <a:t>Поиск журналов по дисциплинам</a:t>
            </a:r>
            <a:endParaRPr lang="ru-RU" sz="3200" b="1" dirty="0">
              <a:latin typeface="Book Antiqua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052736"/>
            <a:ext cx="7092280" cy="1131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204864"/>
            <a:ext cx="7056784" cy="4477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452320" y="908720"/>
            <a:ext cx="1691680" cy="397031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Book Antiqua" pitchFamily="18" charset="0"/>
              </a:rPr>
              <a:t>Шаг 1 – Выбрать дисциплину</a:t>
            </a:r>
          </a:p>
          <a:p>
            <a:endParaRPr lang="ru-RU" dirty="0" smtClean="0">
              <a:latin typeface="Book Antiqua" pitchFamily="18" charset="0"/>
            </a:endParaRPr>
          </a:p>
          <a:p>
            <a:endParaRPr lang="ru-RU" dirty="0" smtClean="0">
              <a:latin typeface="Book Antiqua" pitchFamily="18" charset="0"/>
            </a:endParaRPr>
          </a:p>
          <a:p>
            <a:endParaRPr lang="ru-RU" dirty="0" smtClean="0">
              <a:latin typeface="Book Antiqua" pitchFamily="18" charset="0"/>
            </a:endParaRPr>
          </a:p>
          <a:p>
            <a:endParaRPr lang="ru-RU" dirty="0" smtClean="0">
              <a:latin typeface="Book Antiqua" pitchFamily="18" charset="0"/>
            </a:endParaRPr>
          </a:p>
          <a:p>
            <a:endParaRPr lang="ru-RU" dirty="0" smtClean="0">
              <a:latin typeface="Book Antiqua" pitchFamily="18" charset="0"/>
            </a:endParaRPr>
          </a:p>
          <a:p>
            <a:endParaRPr lang="ru-RU" dirty="0" smtClean="0">
              <a:latin typeface="Book Antiqua" pitchFamily="18" charset="0"/>
            </a:endParaRPr>
          </a:p>
          <a:p>
            <a:endParaRPr lang="ru-RU" dirty="0" smtClean="0">
              <a:latin typeface="Book Antiqua" pitchFamily="18" charset="0"/>
            </a:endParaRPr>
          </a:p>
          <a:p>
            <a:endParaRPr lang="ru-RU" dirty="0" smtClean="0">
              <a:latin typeface="Book Antiqua" pitchFamily="18" charset="0"/>
            </a:endParaRPr>
          </a:p>
          <a:p>
            <a:endParaRPr lang="ru-RU" dirty="0" smtClean="0">
              <a:latin typeface="Book Antiqua" pitchFamily="18" charset="0"/>
            </a:endParaRPr>
          </a:p>
          <a:p>
            <a:endParaRPr lang="ru-RU" dirty="0">
              <a:latin typeface="Book Antiqua" pitchFamily="18" charset="0"/>
            </a:endParaRPr>
          </a:p>
          <a:p>
            <a:endParaRPr lang="ru-RU" dirty="0">
              <a:latin typeface="Book Antiqua" pitchFamily="18" charset="0"/>
            </a:endParaRPr>
          </a:p>
        </p:txBody>
      </p:sp>
      <p:sp>
        <p:nvSpPr>
          <p:cNvPr id="10" name="Скругленная прямоугольная выноска 9"/>
          <p:cNvSpPr/>
          <p:nvPr/>
        </p:nvSpPr>
        <p:spPr>
          <a:xfrm>
            <a:off x="2843808" y="1052736"/>
            <a:ext cx="792088" cy="432048"/>
          </a:xfrm>
          <a:prstGeom prst="wedgeRoundRectCallout">
            <a:avLst>
              <a:gd name="adj1" fmla="val -268355"/>
              <a:gd name="adj2" fmla="val 612486"/>
              <a:gd name="adj3" fmla="val 1666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Шаг 1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980728"/>
            <a:ext cx="7128792" cy="580526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Book Antiqua" pitchFamily="18" charset="0"/>
              </a:rPr>
              <a:t>Поиск журналов по дисциплинам</a:t>
            </a:r>
            <a:endParaRPr lang="ru-RU" sz="3200" b="1" dirty="0">
              <a:latin typeface="Book Antiqua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7441" y="1124744"/>
            <a:ext cx="7120863" cy="546949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380312" y="1124744"/>
            <a:ext cx="1728192" cy="535531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Book Antiqua" pitchFamily="18" charset="0"/>
              </a:rPr>
              <a:t>Шаг 1 –Выбрать раздел «журнал»</a:t>
            </a:r>
          </a:p>
          <a:p>
            <a:r>
              <a:rPr lang="ru-RU" dirty="0" smtClean="0">
                <a:latin typeface="Book Antiqua" pitchFamily="18" charset="0"/>
              </a:rPr>
              <a:t>2 – Выбрать дату публикаций журнала</a:t>
            </a:r>
          </a:p>
          <a:p>
            <a:r>
              <a:rPr lang="ru-RU" dirty="0" smtClean="0">
                <a:latin typeface="Book Antiqua" pitchFamily="18" charset="0"/>
              </a:rPr>
              <a:t>3 – Выбрать журнал</a:t>
            </a:r>
          </a:p>
          <a:p>
            <a:endParaRPr lang="ru-RU" dirty="0" smtClean="0">
              <a:latin typeface="Book Antiqua" pitchFamily="18" charset="0"/>
            </a:endParaRPr>
          </a:p>
          <a:p>
            <a:endParaRPr lang="ru-RU" dirty="0" smtClean="0">
              <a:latin typeface="Book Antiqua" pitchFamily="18" charset="0"/>
            </a:endParaRPr>
          </a:p>
          <a:p>
            <a:endParaRPr lang="ru-RU" dirty="0" smtClean="0">
              <a:latin typeface="Book Antiqua" pitchFamily="18" charset="0"/>
            </a:endParaRPr>
          </a:p>
          <a:p>
            <a:endParaRPr lang="ru-RU" dirty="0" smtClean="0">
              <a:latin typeface="Book Antiqua" pitchFamily="18" charset="0"/>
            </a:endParaRPr>
          </a:p>
          <a:p>
            <a:endParaRPr lang="ru-RU" dirty="0" smtClean="0">
              <a:latin typeface="Book Antiqua" pitchFamily="18" charset="0"/>
            </a:endParaRPr>
          </a:p>
          <a:p>
            <a:endParaRPr lang="ru-RU" dirty="0" smtClean="0">
              <a:latin typeface="Book Antiqua" pitchFamily="18" charset="0"/>
            </a:endParaRPr>
          </a:p>
          <a:p>
            <a:endParaRPr lang="ru-RU" dirty="0" smtClean="0">
              <a:latin typeface="Book Antiqua" pitchFamily="18" charset="0"/>
            </a:endParaRPr>
          </a:p>
          <a:p>
            <a:endParaRPr lang="ru-RU" dirty="0">
              <a:latin typeface="Book Antiqua" pitchFamily="18" charset="0"/>
            </a:endParaRPr>
          </a:p>
          <a:p>
            <a:endParaRPr lang="ru-RU" dirty="0">
              <a:latin typeface="Book Antiqua" pitchFamily="18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3284984"/>
            <a:ext cx="5112568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кругленная прямоугольная выноска 5"/>
          <p:cNvSpPr/>
          <p:nvPr/>
        </p:nvSpPr>
        <p:spPr>
          <a:xfrm>
            <a:off x="4860032" y="2348880"/>
            <a:ext cx="792088" cy="432048"/>
          </a:xfrm>
          <a:prstGeom prst="wedgeRoundRectCallout">
            <a:avLst>
              <a:gd name="adj1" fmla="val -68485"/>
              <a:gd name="adj2" fmla="val 94436"/>
              <a:gd name="adj3" fmla="val 1666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Шаг 2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Скругленная прямоугольная выноска 3"/>
          <p:cNvSpPr/>
          <p:nvPr/>
        </p:nvSpPr>
        <p:spPr>
          <a:xfrm>
            <a:off x="3131840" y="2420888"/>
            <a:ext cx="792088" cy="432048"/>
          </a:xfrm>
          <a:prstGeom prst="wedgeRoundRectCallout">
            <a:avLst>
              <a:gd name="adj1" fmla="val -354505"/>
              <a:gd name="adj2" fmla="val 422956"/>
              <a:gd name="adj3" fmla="val 1666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Шаг 1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Скругленная прямоугольная выноска 7"/>
          <p:cNvSpPr/>
          <p:nvPr/>
        </p:nvSpPr>
        <p:spPr>
          <a:xfrm>
            <a:off x="5012432" y="3501008"/>
            <a:ext cx="792088" cy="432048"/>
          </a:xfrm>
          <a:prstGeom prst="wedgeRoundRectCallout">
            <a:avLst>
              <a:gd name="adj1" fmla="val -223556"/>
              <a:gd name="adj2" fmla="val 542993"/>
              <a:gd name="adj3" fmla="val 1666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Шаг 3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627</TotalTime>
  <Words>378</Words>
  <Application>Microsoft Office PowerPoint</Application>
  <PresentationFormat>Экран (4:3)</PresentationFormat>
  <Paragraphs>264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  ИНСТРУКЦИЯ  по использованию ресурсов www.springerlink.com  www.springer.com       </vt:lpstr>
      <vt:lpstr>Домашняя страница</vt:lpstr>
      <vt:lpstr>Регистрация</vt:lpstr>
      <vt:lpstr>Вход в систему</vt:lpstr>
      <vt:lpstr>1. ПОИСК ЭЛЕКТРОННЫХ ЖУРНАЛОВ, СТАТЕЙ</vt:lpstr>
      <vt:lpstr>Поиск журналов по ключевым словам</vt:lpstr>
      <vt:lpstr>Поиск журналов по ключевым словам</vt:lpstr>
      <vt:lpstr>Поиск журналов по дисциплинам</vt:lpstr>
      <vt:lpstr>Поиск журналов по дисциплинам</vt:lpstr>
      <vt:lpstr>Просмотр журнала</vt:lpstr>
      <vt:lpstr>Информация о журнале</vt:lpstr>
      <vt:lpstr>2. ПОИСК ЭЛЕКТРОННЫХ КНИГ</vt:lpstr>
      <vt:lpstr>Поиск книг по ключевым словам</vt:lpstr>
      <vt:lpstr>Поиск книг по дисциплинам</vt:lpstr>
      <vt:lpstr>Поиск книг по дисциплинам</vt:lpstr>
      <vt:lpstr>Информация о книге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Салкараев Жаксылык</dc:creator>
  <cp:lastModifiedBy>pc 14</cp:lastModifiedBy>
  <cp:revision>65</cp:revision>
  <dcterms:created xsi:type="dcterms:W3CDTF">2014-06-19T02:33:37Z</dcterms:created>
  <dcterms:modified xsi:type="dcterms:W3CDTF">2015-03-12T03:27:13Z</dcterms:modified>
</cp:coreProperties>
</file>