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theme/theme10.xml" ContentType="application/vnd.openxmlformats-officedocument.theme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Layouts/slideLayout41.xml" ContentType="application/vnd.openxmlformats-officedocument.presentationml.slideLayout+xml"/>
  <Override PartName="/ppt/theme/theme17.xml" ContentType="application/vnd.openxmlformats-officedocument.theme+xml"/>
  <Override PartName="/ppt/slideLayouts/slideLayout42.xml" ContentType="application/vnd.openxmlformats-officedocument.presentationml.slideLayout+xml"/>
  <Override PartName="/ppt/theme/theme18.xml" ContentType="application/vnd.openxmlformats-officedocument.theme+xml"/>
  <Override PartName="/ppt/slideLayouts/slideLayout43.xml" ContentType="application/vnd.openxmlformats-officedocument.presentationml.slideLayout+xml"/>
  <Override PartName="/ppt/theme/theme19.xml" ContentType="application/vnd.openxmlformats-officedocument.theme+xml"/>
  <Override PartName="/ppt/slideLayouts/slideLayout44.xml" ContentType="application/vnd.openxmlformats-officedocument.presentationml.slideLayout+xml"/>
  <Override PartName="/ppt/theme/theme20.xml" ContentType="application/vnd.openxmlformats-officedocument.theme+xml"/>
  <Override PartName="/ppt/slideLayouts/slideLayout45.xml" ContentType="application/vnd.openxmlformats-officedocument.presentationml.slideLayout+xml"/>
  <Override PartName="/ppt/theme/theme21.xml" ContentType="application/vnd.openxmlformats-officedocument.theme+xml"/>
  <Override PartName="/ppt/slideLayouts/slideLayout46.xml" ContentType="application/vnd.openxmlformats-officedocument.presentationml.slideLayout+xml"/>
  <Override PartName="/ppt/theme/theme22.xml" ContentType="application/vnd.openxmlformats-officedocument.theme+xml"/>
  <Override PartName="/ppt/slideLayouts/slideLayout47.xml" ContentType="application/vnd.openxmlformats-officedocument.presentationml.slideLayout+xml"/>
  <Override PartName="/ppt/theme/theme23.xml" ContentType="application/vnd.openxmlformats-officedocument.theme+xml"/>
  <Override PartName="/ppt/slideLayouts/slideLayout48.xml" ContentType="application/vnd.openxmlformats-officedocument.presentationml.slideLayout+xml"/>
  <Override PartName="/ppt/theme/theme24.xml" ContentType="application/vnd.openxmlformats-officedocument.theme+xml"/>
  <Override PartName="/ppt/slideLayouts/slideLayout49.xml" ContentType="application/vnd.openxmlformats-officedocument.presentationml.slideLayout+xml"/>
  <Override PartName="/ppt/theme/theme25.xml" ContentType="application/vnd.openxmlformats-officedocument.theme+xml"/>
  <Override PartName="/ppt/slideLayouts/slideLayout50.xml" ContentType="application/vnd.openxmlformats-officedocument.presentationml.slideLayout+xml"/>
  <Override PartName="/ppt/theme/theme26.xml" ContentType="application/vnd.openxmlformats-officedocument.theme+xml"/>
  <Override PartName="/ppt/slideLayouts/slideLayout51.xml" ContentType="application/vnd.openxmlformats-officedocument.presentationml.slideLayout+xml"/>
  <Override PartName="/ppt/theme/theme27.xml" ContentType="application/vnd.openxmlformats-officedocument.theme+xml"/>
  <Override PartName="/ppt/slideLayouts/slideLayout52.xml" ContentType="application/vnd.openxmlformats-officedocument.presentationml.slideLayout+xml"/>
  <Override PartName="/ppt/theme/theme28.xml" ContentType="application/vnd.openxmlformats-officedocument.theme+xml"/>
  <Override PartName="/ppt/slideLayouts/slideLayout53.xml" ContentType="application/vnd.openxmlformats-officedocument.presentationml.slideLayout+xml"/>
  <Override PartName="/ppt/theme/theme29.xml" ContentType="application/vnd.openxmlformats-officedocument.theme+xml"/>
  <Override PartName="/ppt/slideLayouts/slideLayout54.xml" ContentType="application/vnd.openxmlformats-officedocument.presentationml.slideLayout+xml"/>
  <Override PartName="/ppt/theme/theme3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36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7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3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0" r:id="rId1"/>
    <p:sldMasterId id="2147483705" r:id="rId2"/>
    <p:sldMasterId id="2147483903" r:id="rId3"/>
    <p:sldMasterId id="2147483901" r:id="rId4"/>
    <p:sldMasterId id="2147483899" r:id="rId5"/>
    <p:sldMasterId id="2147483897" r:id="rId6"/>
    <p:sldMasterId id="2147483895" r:id="rId7"/>
    <p:sldMasterId id="2147483939" r:id="rId8"/>
    <p:sldMasterId id="2147483937" r:id="rId9"/>
    <p:sldMasterId id="2147483935" r:id="rId10"/>
    <p:sldMasterId id="2147483933" r:id="rId11"/>
    <p:sldMasterId id="2147483931" r:id="rId12"/>
    <p:sldMasterId id="2147483929" r:id="rId13"/>
    <p:sldMasterId id="2147483927" r:id="rId14"/>
    <p:sldMasterId id="2147483925" r:id="rId15"/>
    <p:sldMasterId id="2147483923" r:id="rId16"/>
    <p:sldMasterId id="2147483921" r:id="rId17"/>
    <p:sldMasterId id="2147483919" r:id="rId18"/>
    <p:sldMasterId id="2147483917" r:id="rId19"/>
    <p:sldMasterId id="2147483905" r:id="rId20"/>
    <p:sldMasterId id="2147483891" r:id="rId21"/>
    <p:sldMasterId id="2147483907" r:id="rId22"/>
    <p:sldMasterId id="2147483893" r:id="rId23"/>
    <p:sldMasterId id="2147483915" r:id="rId24"/>
    <p:sldMasterId id="2147483913" r:id="rId25"/>
    <p:sldMasterId id="2147483911" r:id="rId26"/>
    <p:sldMasterId id="2147483909" r:id="rId27"/>
    <p:sldMasterId id="2147483889" r:id="rId28"/>
    <p:sldMasterId id="2147483887" r:id="rId29"/>
    <p:sldMasterId id="2147483885" r:id="rId30"/>
    <p:sldMasterId id="2147483967" r:id="rId31"/>
    <p:sldMasterId id="2147483980" r:id="rId32"/>
    <p:sldMasterId id="2147484003" r:id="rId33"/>
    <p:sldMasterId id="2147484072" r:id="rId34"/>
    <p:sldMasterId id="2147484096" r:id="rId35"/>
    <p:sldMasterId id="2147484121" r:id="rId36"/>
    <p:sldMasterId id="2147484133" r:id="rId37"/>
    <p:sldMasterId id="2147484147" r:id="rId38"/>
    <p:sldMasterId id="2147484157" r:id="rId39"/>
  </p:sldMasterIdLst>
  <p:notesMasterIdLst>
    <p:notesMasterId r:id="rId70"/>
  </p:notesMasterIdLst>
  <p:handoutMasterIdLst>
    <p:handoutMasterId r:id="rId71"/>
  </p:handoutMasterIdLst>
  <p:sldIdLst>
    <p:sldId id="453" r:id="rId40"/>
    <p:sldId id="383" r:id="rId41"/>
    <p:sldId id="357" r:id="rId42"/>
    <p:sldId id="487" r:id="rId43"/>
    <p:sldId id="403" r:id="rId44"/>
    <p:sldId id="402" r:id="rId45"/>
    <p:sldId id="358" r:id="rId46"/>
    <p:sldId id="470" r:id="rId47"/>
    <p:sldId id="443" r:id="rId48"/>
    <p:sldId id="497" r:id="rId49"/>
    <p:sldId id="388" r:id="rId50"/>
    <p:sldId id="494" r:id="rId51"/>
    <p:sldId id="493" r:id="rId52"/>
    <p:sldId id="473" r:id="rId53"/>
    <p:sldId id="489" r:id="rId54"/>
    <p:sldId id="490" r:id="rId55"/>
    <p:sldId id="496" r:id="rId56"/>
    <p:sldId id="518" r:id="rId57"/>
    <p:sldId id="507" r:id="rId58"/>
    <p:sldId id="517" r:id="rId59"/>
    <p:sldId id="498" r:id="rId60"/>
    <p:sldId id="499" r:id="rId61"/>
    <p:sldId id="500" r:id="rId62"/>
    <p:sldId id="501" r:id="rId63"/>
    <p:sldId id="505" r:id="rId64"/>
    <p:sldId id="491" r:id="rId65"/>
    <p:sldId id="492" r:id="rId66"/>
    <p:sldId id="502" r:id="rId67"/>
    <p:sldId id="519" r:id="rId68"/>
    <p:sldId id="495" r:id="rId69"/>
  </p:sldIdLst>
  <p:sldSz cx="9144000" cy="6858000" type="screen4x3"/>
  <p:notesSz cx="6662738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2F"/>
    <a:srgbClr val="FF6600"/>
    <a:srgbClr val="AC75D5"/>
    <a:srgbClr val="43CEFF"/>
    <a:srgbClr val="FD1414"/>
    <a:srgbClr val="800A0A"/>
    <a:srgbClr val="508CB4"/>
    <a:srgbClr val="5086AA"/>
    <a:srgbClr val="46879F"/>
    <a:srgbClr val="A4A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50" autoAdjust="0"/>
    <p:restoredTop sz="94660" autoAdjust="0"/>
  </p:normalViewPr>
  <p:slideViewPr>
    <p:cSldViewPr>
      <p:cViewPr>
        <p:scale>
          <a:sx n="66" d="100"/>
          <a:sy n="66" d="100"/>
        </p:scale>
        <p:origin x="-1866" y="-270"/>
      </p:cViewPr>
      <p:guideLst>
        <p:guide orient="horz" pos="709"/>
        <p:guide orient="horz" pos="3936"/>
        <p:guide orient="horz" pos="1056"/>
        <p:guide orient="horz" pos="4128"/>
        <p:guide pos="385"/>
        <p:guide pos="2789"/>
        <p:guide pos="5375"/>
        <p:guide pos="2971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slide" Target="slides/slide2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61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slide" Target="slides/slide2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0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8632142136225"/>
          <c:y val="0.14237683547533372"/>
          <c:w val="0.73624676232905095"/>
          <c:h val="0.73025812529050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Medicine</c:v>
                </c:pt>
              </c:strCache>
            </c:strRef>
          </c:tx>
          <c:spPr>
            <a:solidFill>
              <a:schemeClr val="accent1"/>
            </a:solidFill>
            <a:ln w="25265">
              <a:noFill/>
            </a:ln>
          </c:spPr>
          <c:invertIfNegative val="0"/>
          <c:dLbls>
            <c:delete val="1"/>
          </c:dLbls>
          <c:cat>
            <c:strRef>
              <c:f>Sheet1!$B$1:$I$1</c:f>
              <c:strCache>
                <c:ptCount val="8"/>
                <c:pt idx="0">
                  <c:v>OUP</c:v>
                </c:pt>
                <c:pt idx="1">
                  <c:v>WK Health</c:v>
                </c:pt>
                <c:pt idx="2">
                  <c:v>CUP</c:v>
                </c:pt>
                <c:pt idx="3">
                  <c:v>Sage</c:v>
                </c:pt>
                <c:pt idx="4">
                  <c:v>Wiley-Blackwell</c:v>
                </c:pt>
                <c:pt idx="5">
                  <c:v>Informa</c:v>
                </c:pt>
                <c:pt idx="6">
                  <c:v>Elsevier</c:v>
                </c:pt>
                <c:pt idx="7">
                  <c:v>Springer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56</c:v>
                </c:pt>
                <c:pt idx="1">
                  <c:v>276</c:v>
                </c:pt>
                <c:pt idx="2">
                  <c:v>33</c:v>
                </c:pt>
                <c:pt idx="3">
                  <c:v>167</c:v>
                </c:pt>
                <c:pt idx="4">
                  <c:v>392</c:v>
                </c:pt>
                <c:pt idx="5">
                  <c:v>190</c:v>
                </c:pt>
                <c:pt idx="6">
                  <c:v>811</c:v>
                </c:pt>
                <c:pt idx="7">
                  <c:v>529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Science &amp; Technology</c:v>
                </c:pt>
              </c:strCache>
            </c:strRef>
          </c:tx>
          <c:spPr>
            <a:solidFill>
              <a:schemeClr val="accent6"/>
            </a:solidFill>
            <a:ln w="25265">
              <a:noFill/>
            </a:ln>
          </c:spPr>
          <c:invertIfNegative val="0"/>
          <c:dLbls>
            <c:delete val="1"/>
          </c:dLbls>
          <c:cat>
            <c:strRef>
              <c:f>Sheet1!$B$1:$I$1</c:f>
              <c:strCache>
                <c:ptCount val="8"/>
                <c:pt idx="0">
                  <c:v>OUP</c:v>
                </c:pt>
                <c:pt idx="1">
                  <c:v>WK Health</c:v>
                </c:pt>
                <c:pt idx="2">
                  <c:v>CUP</c:v>
                </c:pt>
                <c:pt idx="3">
                  <c:v>Sage</c:v>
                </c:pt>
                <c:pt idx="4">
                  <c:v>Wiley-Blackwell</c:v>
                </c:pt>
                <c:pt idx="5">
                  <c:v>Informa</c:v>
                </c:pt>
                <c:pt idx="6">
                  <c:v>Elsevier</c:v>
                </c:pt>
                <c:pt idx="7">
                  <c:v>Springer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79</c:v>
                </c:pt>
                <c:pt idx="2">
                  <c:v>102</c:v>
                </c:pt>
                <c:pt idx="3">
                  <c:v>87</c:v>
                </c:pt>
                <c:pt idx="4">
                  <c:v>661</c:v>
                </c:pt>
                <c:pt idx="5">
                  <c:v>522</c:v>
                </c:pt>
                <c:pt idx="6">
                  <c:v>1179</c:v>
                </c:pt>
                <c:pt idx="7">
                  <c:v>1476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Social Sciences &amp; Humanities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Sheet1!$B$1:$I$1</c:f>
              <c:strCache>
                <c:ptCount val="8"/>
                <c:pt idx="0">
                  <c:v>OUP</c:v>
                </c:pt>
                <c:pt idx="1">
                  <c:v>WK Health</c:v>
                </c:pt>
                <c:pt idx="2">
                  <c:v>CUP</c:v>
                </c:pt>
                <c:pt idx="3">
                  <c:v>Sage</c:v>
                </c:pt>
                <c:pt idx="4">
                  <c:v>Wiley-Blackwell</c:v>
                </c:pt>
                <c:pt idx="5">
                  <c:v>Informa</c:v>
                </c:pt>
                <c:pt idx="6">
                  <c:v>Elsevier</c:v>
                </c:pt>
                <c:pt idx="7">
                  <c:v>Springer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161</c:v>
                </c:pt>
                <c:pt idx="2">
                  <c:v>204</c:v>
                </c:pt>
                <c:pt idx="3">
                  <c:v>463</c:v>
                </c:pt>
                <c:pt idx="4">
                  <c:v>634</c:v>
                </c:pt>
                <c:pt idx="5">
                  <c:v>1246</c:v>
                </c:pt>
                <c:pt idx="6">
                  <c:v>350</c:v>
                </c:pt>
                <c:pt idx="7">
                  <c:v>448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817408"/>
        <c:axId val="40818944"/>
      </c:barChart>
      <c:catAx>
        <c:axId val="4081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474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081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474">
            <a:noFill/>
          </a:ln>
        </c:spPr>
        <c:crossAx val="408174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4258492327882089"/>
          <c:y val="9.3676814988291786E-3"/>
          <c:w val="0.75284486674742834"/>
          <c:h val="6.0616055068588123E-2"/>
        </c:manualLayout>
      </c:layout>
      <c:overlay val="0"/>
      <c:spPr>
        <a:noFill/>
        <a:ln w="25265">
          <a:noFill/>
        </a:ln>
      </c:sp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5000"/>
      </a:blip>
      <a:srcRect/>
      <a:stretch>
        <a:fillRect/>
      </a:stretch>
    </a:blipFill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9509202453991"/>
          <c:y val="0.10696517412935323"/>
          <c:w val="0.75403154015928364"/>
          <c:h val="0.85323383084577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Медицина</c:v>
                </c:pt>
              </c:strCache>
            </c:strRef>
          </c:tx>
          <c:spPr>
            <a:solidFill>
              <a:srgbClr val="EE7D11"/>
            </a:solidFill>
            <a:ln w="25508">
              <a:noFill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WK Health</c:v>
                </c:pt>
                <c:pt idx="1">
                  <c:v>Sage</c:v>
                </c:pt>
                <c:pt idx="2">
                  <c:v>Elsevier</c:v>
                </c:pt>
                <c:pt idx="3">
                  <c:v>CUP</c:v>
                </c:pt>
                <c:pt idx="4">
                  <c:v>Palgrave Macmillan</c:v>
                </c:pt>
                <c:pt idx="5">
                  <c:v>Wiley-Blackwell</c:v>
                </c:pt>
                <c:pt idx="6">
                  <c:v>OUP</c:v>
                </c:pt>
                <c:pt idx="7">
                  <c:v>Informa</c:v>
                </c:pt>
                <c:pt idx="8">
                  <c:v>Springer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241</c:v>
                </c:pt>
                <c:pt idx="1">
                  <c:v>27</c:v>
                </c:pt>
                <c:pt idx="2">
                  <c:v>465</c:v>
                </c:pt>
                <c:pt idx="3">
                  <c:v>79</c:v>
                </c:pt>
                <c:pt idx="5">
                  <c:v>268</c:v>
                </c:pt>
                <c:pt idx="6">
                  <c:v>280</c:v>
                </c:pt>
                <c:pt idx="7">
                  <c:v>142</c:v>
                </c:pt>
                <c:pt idx="8">
                  <c:v>667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Наука и Технология</c:v>
                </c:pt>
              </c:strCache>
            </c:strRef>
          </c:tx>
          <c:spPr>
            <a:ln w="25508">
              <a:noFill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WK Health</c:v>
                </c:pt>
                <c:pt idx="1">
                  <c:v>Sage</c:v>
                </c:pt>
                <c:pt idx="2">
                  <c:v>Elsevier</c:v>
                </c:pt>
                <c:pt idx="3">
                  <c:v>CUP</c:v>
                </c:pt>
                <c:pt idx="4">
                  <c:v>Palgrave Macmillan</c:v>
                </c:pt>
                <c:pt idx="5">
                  <c:v>Wiley-Blackwell</c:v>
                </c:pt>
                <c:pt idx="6">
                  <c:v>OUP</c:v>
                </c:pt>
                <c:pt idx="7">
                  <c:v>Informa</c:v>
                </c:pt>
                <c:pt idx="8">
                  <c:v>Springer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1">
                  <c:v>10</c:v>
                </c:pt>
                <c:pt idx="2">
                  <c:v>435</c:v>
                </c:pt>
                <c:pt idx="3">
                  <c:v>334</c:v>
                </c:pt>
                <c:pt idx="5">
                  <c:v>1026</c:v>
                </c:pt>
                <c:pt idx="6">
                  <c:v>227</c:v>
                </c:pt>
                <c:pt idx="7">
                  <c:v>872</c:v>
                </c:pt>
                <c:pt idx="8">
                  <c:v>4063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Социальные и Гуманитарные науки</c:v>
                </c:pt>
              </c:strCache>
            </c:strRef>
          </c:tx>
          <c:spPr>
            <a:ln w="25508">
              <a:noFill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WK Health</c:v>
                </c:pt>
                <c:pt idx="1">
                  <c:v>Sage</c:v>
                </c:pt>
                <c:pt idx="2">
                  <c:v>Elsevier</c:v>
                </c:pt>
                <c:pt idx="3">
                  <c:v>CUP</c:v>
                </c:pt>
                <c:pt idx="4">
                  <c:v>Palgrave Macmillan</c:v>
                </c:pt>
                <c:pt idx="5">
                  <c:v>Wiley-Blackwell</c:v>
                </c:pt>
                <c:pt idx="6">
                  <c:v>OUP</c:v>
                </c:pt>
                <c:pt idx="7">
                  <c:v>Informa</c:v>
                </c:pt>
                <c:pt idx="8">
                  <c:v>Springer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1">
                  <c:v>660</c:v>
                </c:pt>
                <c:pt idx="2">
                  <c:v>66</c:v>
                </c:pt>
                <c:pt idx="3">
                  <c:v>1040</c:v>
                </c:pt>
                <c:pt idx="4">
                  <c:v>1640</c:v>
                </c:pt>
                <c:pt idx="5">
                  <c:v>344</c:v>
                </c:pt>
                <c:pt idx="6">
                  <c:v>1848</c:v>
                </c:pt>
                <c:pt idx="7">
                  <c:v>2900</c:v>
                </c:pt>
                <c:pt idx="8">
                  <c:v>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1591936"/>
        <c:axId val="41593472"/>
      </c:barChart>
      <c:catAx>
        <c:axId val="4159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65">
            <a:noFill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159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59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1591936"/>
        <c:crosses val="autoZero"/>
        <c:crossBetween val="between"/>
      </c:valAx>
      <c:spPr>
        <a:noFill/>
        <a:ln w="25508">
          <a:noFill/>
        </a:ln>
      </c:spPr>
    </c:plotArea>
    <c:legend>
      <c:legendPos val="t"/>
      <c:layout>
        <c:manualLayout>
          <c:xMode val="edge"/>
          <c:yMode val="edge"/>
          <c:x val="2.742370279124157E-2"/>
          <c:y val="1.4925373134328361E-2"/>
          <c:w val="0.76276033685722244"/>
          <c:h val="4.9119406289184181E-2"/>
        </c:manualLayout>
      </c:layout>
      <c:overlay val="0"/>
      <c:spPr>
        <a:solidFill>
          <a:schemeClr val="bg1"/>
        </a:solidFill>
        <a:ln w="25508">
          <a:noFill/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40577427821518"/>
          <c:y val="6.8610634648370722E-2"/>
          <c:w val="0.76641589840593083"/>
          <c:h val="0.79588336192109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6"/>
            </a:solidFill>
            <a:ln w="16715">
              <a:noFill/>
            </a:ln>
          </c:spPr>
          <c:invertIfNegative val="0"/>
          <c:dLbls>
            <c:delete val="1"/>
          </c:dLbls>
          <c:trendline>
            <c:spPr>
              <a:ln w="25400"/>
            </c:spPr>
            <c:trendlineType val="linear"/>
            <c:dispRSqr val="0"/>
            <c:dispEq val="0"/>
          </c:trendline>
          <c:cat>
            <c:numRef>
              <c:f>Sheet1!$B$1:$J$1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Sheet1!$B$2:$J$2</c:f>
              <c:numCache>
                <c:formatCode>_(* #,##0_);_(* \(#,##0\);_(* "-"??_);_(@_)</c:formatCode>
                <c:ptCount val="9"/>
                <c:pt idx="0">
                  <c:v>725</c:v>
                </c:pt>
                <c:pt idx="1">
                  <c:v>800</c:v>
                </c:pt>
                <c:pt idx="2">
                  <c:v>895</c:v>
                </c:pt>
                <c:pt idx="3">
                  <c:v>1006</c:v>
                </c:pt>
                <c:pt idx="4">
                  <c:v>1214</c:v>
                </c:pt>
                <c:pt idx="5">
                  <c:v>1381</c:v>
                </c:pt>
                <c:pt idx="6">
                  <c:v>1482</c:v>
                </c:pt>
                <c:pt idx="7">
                  <c:v>1548</c:v>
                </c:pt>
                <c:pt idx="8">
                  <c:v>1568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1761024"/>
        <c:axId val="41771008"/>
      </c:barChart>
      <c:catAx>
        <c:axId val="4176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268">
            <a:solidFill>
              <a:schemeClr val="bg2">
                <a:lumMod val="10000"/>
              </a:schemeClr>
            </a:solidFill>
          </a:ln>
        </c:spPr>
        <c:txPr>
          <a:bodyPr rot="0" vert="horz"/>
          <a:lstStyle/>
          <a:p>
            <a:pPr>
              <a:defRPr lang="en-US"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1771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771008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lang="en-US" sz="1100" b="0"/>
            </a:pPr>
            <a:endParaRPr lang="ru-RU"/>
          </a:p>
        </c:txPr>
        <c:crossAx val="41761024"/>
        <c:crosses val="autoZero"/>
        <c:crossBetween val="between"/>
      </c:valAx>
      <c:spPr>
        <a:noFill/>
        <a:ln w="167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Articles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30</c:v>
                </c:pt>
                <c:pt idx="1">
                  <c:v>68</c:v>
                </c:pt>
                <c:pt idx="2">
                  <c:v>69</c:v>
                </c:pt>
                <c:pt idx="3">
                  <c:v>76</c:v>
                </c:pt>
                <c:pt idx="4">
                  <c:v>67</c:v>
                </c:pt>
                <c:pt idx="5">
                  <c:v>64</c:v>
                </c:pt>
                <c:pt idx="6">
                  <c:v>107</c:v>
                </c:pt>
                <c:pt idx="7">
                  <c:v>108</c:v>
                </c:pt>
                <c:pt idx="8">
                  <c:v>136</c:v>
                </c:pt>
                <c:pt idx="9">
                  <c:v>155</c:v>
                </c:pt>
                <c:pt idx="10">
                  <c:v>156</c:v>
                </c:pt>
                <c:pt idx="11">
                  <c:v>166</c:v>
                </c:pt>
                <c:pt idx="12">
                  <c:v>178</c:v>
                </c:pt>
                <c:pt idx="13">
                  <c:v>256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Chapters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10</c:v>
                </c:pt>
                <c:pt idx="6">
                  <c:v>25</c:v>
                </c:pt>
                <c:pt idx="7">
                  <c:v>21</c:v>
                </c:pt>
                <c:pt idx="8">
                  <c:v>59</c:v>
                </c:pt>
                <c:pt idx="9">
                  <c:v>12</c:v>
                </c:pt>
                <c:pt idx="10">
                  <c:v>8</c:v>
                </c:pt>
                <c:pt idx="11">
                  <c:v>25</c:v>
                </c:pt>
                <c:pt idx="12">
                  <c:v>27</c:v>
                </c:pt>
                <c:pt idx="13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1423616"/>
        <c:axId val="41425152"/>
      </c:barChart>
      <c:catAx>
        <c:axId val="4142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mbria" pitchFamily="18" charset="0"/>
              </a:defRPr>
            </a:pPr>
            <a:endParaRPr lang="ru-RU"/>
          </a:p>
        </c:txPr>
        <c:crossAx val="41425152"/>
        <c:crosses val="autoZero"/>
        <c:auto val="1"/>
        <c:lblAlgn val="ctr"/>
        <c:lblOffset val="100"/>
        <c:noMultiLvlLbl val="0"/>
      </c:catAx>
      <c:valAx>
        <c:axId val="41425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14236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9731999510864"/>
          <c:y val="0.13734867500597858"/>
          <c:w val="0.52025059137091478"/>
          <c:h val="0.7849554414588866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9"/>
          <c:dLbls>
            <c:dLbl>
              <c:idx val="0"/>
              <c:layout>
                <c:manualLayout>
                  <c:x val="-1.6998751002907212E-2"/>
                  <c:y val="-4.31124936735425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Chemistry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8854288006644914E-2"/>
                  <c:y val="-3.13545408534854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998751002907212E-2"/>
                  <c:y val="-2.74352232467997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3982454133416555E-3"/>
                  <c:y val="-5.048638663500673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1855537003737813E-2"/>
                  <c:y val="-7.8386352133713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5540004812490385E-2"/>
                  <c:y val="-5.622021282004448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Life </a:t>
                    </a:r>
                    <a:r>
                      <a:rPr lang="en-US" dirty="0" smtClean="0"/>
                      <a:t>Sciences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2772788843006495E-2"/>
                  <c:y val="-3.66789492525522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Pharmacy</a:t>
                    </a:r>
                    <a:r>
                      <a:rPr lang="ru-RU" dirty="0" smtClean="0"/>
                      <a:t>  </a:t>
                    </a:r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6677698577685555E-2"/>
                  <c:y val="-5.76218932359681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</a:t>
                    </a:r>
                    <a:r>
                      <a:rPr lang="ru-RU" dirty="0" smtClean="0"/>
                      <a:t>  </a:t>
                    </a:r>
                    <a:r>
                      <a:rPr lang="en-US" dirty="0" smtClean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Chemistry</c:v>
                </c:pt>
                <c:pt idx="1">
                  <c:v>Physics</c:v>
                </c:pt>
                <c:pt idx="2">
                  <c:v>Mathematics</c:v>
                </c:pt>
                <c:pt idx="3">
                  <c:v>Materials Science</c:v>
                </c:pt>
                <c:pt idx="4">
                  <c:v>Earth Sciences</c:v>
                </c:pt>
                <c:pt idx="5">
                  <c:v>Life Sciences</c:v>
                </c:pt>
                <c:pt idx="6">
                  <c:v>Pharmacy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513</c:v>
                </c:pt>
                <c:pt idx="1">
                  <c:v>389</c:v>
                </c:pt>
                <c:pt idx="2">
                  <c:v>205</c:v>
                </c:pt>
                <c:pt idx="3">
                  <c:v>135</c:v>
                </c:pt>
                <c:pt idx="4">
                  <c:v>87</c:v>
                </c:pt>
                <c:pt idx="5">
                  <c:v>87</c:v>
                </c:pt>
                <c:pt idx="6">
                  <c:v>81</c:v>
                </c:pt>
                <c:pt idx="7">
                  <c:v>135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Количество статей скачанных учёными с 2014 по 2015 </a:t>
            </a:r>
            <a:r>
              <a:rPr lang="ru-RU" sz="2400" dirty="0" err="1"/>
              <a:t>гг</a:t>
            </a:r>
            <a:r>
              <a:rPr lang="ru-RU" sz="2400" dirty="0"/>
              <a:t> </a:t>
            </a:r>
          </a:p>
        </c:rich>
      </c:tx>
      <c:layout>
        <c:manualLayout>
          <c:xMode val="edge"/>
          <c:yMode val="edge"/>
          <c:x val="8.9600190539221344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Sheet1!$B$3:$R$3</c:f>
              <c:numCache>
                <c:formatCode>mmm\-yy</c:formatCode>
                <c:ptCount val="1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</c:numCache>
            </c:numRef>
          </c:cat>
          <c:val>
            <c:numRef>
              <c:f>Sheet1!$B$4:$R$4</c:f>
              <c:numCache>
                <c:formatCode>General</c:formatCode>
                <c:ptCount val="17"/>
                <c:pt idx="0">
                  <c:v>1929</c:v>
                </c:pt>
                <c:pt idx="1">
                  <c:v>1951</c:v>
                </c:pt>
                <c:pt idx="2">
                  <c:v>1734</c:v>
                </c:pt>
                <c:pt idx="3">
                  <c:v>1265</c:v>
                </c:pt>
                <c:pt idx="4">
                  <c:v>806</c:v>
                </c:pt>
                <c:pt idx="5">
                  <c:v>517</c:v>
                </c:pt>
                <c:pt idx="6">
                  <c:v>427</c:v>
                </c:pt>
                <c:pt idx="7">
                  <c:v>465</c:v>
                </c:pt>
                <c:pt idx="8">
                  <c:v>1124</c:v>
                </c:pt>
                <c:pt idx="9">
                  <c:v>4895</c:v>
                </c:pt>
                <c:pt idx="10">
                  <c:v>8481</c:v>
                </c:pt>
                <c:pt idx="11">
                  <c:v>6950</c:v>
                </c:pt>
                <c:pt idx="12">
                  <c:v>5901</c:v>
                </c:pt>
                <c:pt idx="13">
                  <c:v>6947</c:v>
                </c:pt>
                <c:pt idx="14">
                  <c:v>5519</c:v>
                </c:pt>
                <c:pt idx="15">
                  <c:v>12700</c:v>
                </c:pt>
                <c:pt idx="16">
                  <c:v>17547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139648"/>
        <c:axId val="42140800"/>
      </c:barChart>
      <c:dateAx>
        <c:axId val="4213964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42140800"/>
        <c:crosses val="autoZero"/>
        <c:auto val="1"/>
        <c:lblOffset val="100"/>
        <c:baseTimeUnit val="months"/>
      </c:dateAx>
      <c:valAx>
        <c:axId val="42140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2139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Количество книг/глав</a:t>
            </a:r>
            <a:r>
              <a:rPr lang="ru-RU" sz="2400" baseline="0" dirty="0"/>
              <a:t> книг, скачанных с января 2014 г. по </a:t>
            </a:r>
            <a:r>
              <a:rPr lang="ru-RU" sz="2400" baseline="0" dirty="0" smtClean="0"/>
              <a:t>апрель </a:t>
            </a:r>
            <a:r>
              <a:rPr lang="ru-RU" sz="2400" baseline="0" dirty="0"/>
              <a:t>2015 г.</a:t>
            </a:r>
            <a:r>
              <a:rPr lang="ru-RU" sz="2400" dirty="0"/>
              <a:t>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PowerPoint]Лист1'!$B$2:$Q$2</c:f>
              <c:strCache>
                <c:ptCount val="16"/>
                <c:pt idx="0">
                  <c:v>Jan-2014</c:v>
                </c:pt>
                <c:pt idx="1">
                  <c:v>Feb-2014</c:v>
                </c:pt>
                <c:pt idx="2">
                  <c:v>Mar-2014</c:v>
                </c:pt>
                <c:pt idx="3">
                  <c:v>Apr-2014</c:v>
                </c:pt>
                <c:pt idx="4">
                  <c:v>May-2014</c:v>
                </c:pt>
                <c:pt idx="5">
                  <c:v>Jun-2014</c:v>
                </c:pt>
                <c:pt idx="6">
                  <c:v>Jul-2014</c:v>
                </c:pt>
                <c:pt idx="7">
                  <c:v>Aug-2014</c:v>
                </c:pt>
                <c:pt idx="8">
                  <c:v>Sep-2014</c:v>
                </c:pt>
                <c:pt idx="9">
                  <c:v>Oct-2014</c:v>
                </c:pt>
                <c:pt idx="10">
                  <c:v>Nov-2014</c:v>
                </c:pt>
                <c:pt idx="11">
                  <c:v>Dec-2014</c:v>
                </c:pt>
                <c:pt idx="12">
                  <c:v>Jan-2015</c:v>
                </c:pt>
                <c:pt idx="13">
                  <c:v>Feb-2015</c:v>
                </c:pt>
                <c:pt idx="14">
                  <c:v>Mar-2015</c:v>
                </c:pt>
                <c:pt idx="15">
                  <c:v>Apr-15</c:v>
                </c:pt>
              </c:strCache>
            </c:strRef>
          </c:cat>
          <c:val>
            <c:numRef>
              <c:f>'[Chart in Microsoft PowerPoint]Лист1'!$B$3:$Q$3</c:f>
              <c:numCache>
                <c:formatCode>General</c:formatCode>
                <c:ptCount val="16"/>
                <c:pt idx="0">
                  <c:v>58</c:v>
                </c:pt>
                <c:pt idx="1">
                  <c:v>449</c:v>
                </c:pt>
                <c:pt idx="2">
                  <c:v>22</c:v>
                </c:pt>
                <c:pt idx="3">
                  <c:v>63</c:v>
                </c:pt>
                <c:pt idx="4">
                  <c:v>97</c:v>
                </c:pt>
                <c:pt idx="5">
                  <c:v>29</c:v>
                </c:pt>
                <c:pt idx="6">
                  <c:v>30</c:v>
                </c:pt>
                <c:pt idx="7">
                  <c:v>99</c:v>
                </c:pt>
                <c:pt idx="8">
                  <c:v>376</c:v>
                </c:pt>
                <c:pt idx="9">
                  <c:v>50663</c:v>
                </c:pt>
                <c:pt idx="10">
                  <c:v>207160</c:v>
                </c:pt>
                <c:pt idx="11">
                  <c:v>59584</c:v>
                </c:pt>
                <c:pt idx="12">
                  <c:v>35689</c:v>
                </c:pt>
                <c:pt idx="13">
                  <c:v>51633</c:v>
                </c:pt>
                <c:pt idx="14">
                  <c:v>17488</c:v>
                </c:pt>
                <c:pt idx="15">
                  <c:v>2547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319360"/>
        <c:axId val="119284864"/>
        <c:axId val="0"/>
      </c:bar3DChart>
      <c:catAx>
        <c:axId val="118319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9284864"/>
        <c:crosses val="autoZero"/>
        <c:auto val="1"/>
        <c:lblAlgn val="ctr"/>
        <c:lblOffset val="100"/>
        <c:noMultiLvlLbl val="0"/>
      </c:catAx>
      <c:valAx>
        <c:axId val="11928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319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Количество отказов в загрузке книг/глав книг в связи с отсутствием доступа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PowerPoint]Лист1'!$B$2:$Q$2</c:f>
              <c:strCache>
                <c:ptCount val="16"/>
                <c:pt idx="0">
                  <c:v>Jan-2014</c:v>
                </c:pt>
                <c:pt idx="1">
                  <c:v>Feb-2014</c:v>
                </c:pt>
                <c:pt idx="2">
                  <c:v>Mar-2014</c:v>
                </c:pt>
                <c:pt idx="3">
                  <c:v>Apr-2014</c:v>
                </c:pt>
                <c:pt idx="4">
                  <c:v>May-2014</c:v>
                </c:pt>
                <c:pt idx="5">
                  <c:v>Jun-2014</c:v>
                </c:pt>
                <c:pt idx="6">
                  <c:v>Jul-2014</c:v>
                </c:pt>
                <c:pt idx="7">
                  <c:v>Aug-2014</c:v>
                </c:pt>
                <c:pt idx="8">
                  <c:v>Sep-2014</c:v>
                </c:pt>
                <c:pt idx="9">
                  <c:v>Oct-2014</c:v>
                </c:pt>
                <c:pt idx="10">
                  <c:v>Nov-2014</c:v>
                </c:pt>
                <c:pt idx="11">
                  <c:v>Dec-2014</c:v>
                </c:pt>
                <c:pt idx="12">
                  <c:v>Jan-2015</c:v>
                </c:pt>
                <c:pt idx="13">
                  <c:v>Feb-2015</c:v>
                </c:pt>
                <c:pt idx="14">
                  <c:v>Mar-2015</c:v>
                </c:pt>
                <c:pt idx="15">
                  <c:v>Apr-15</c:v>
                </c:pt>
              </c:strCache>
            </c:strRef>
          </c:cat>
          <c:val>
            <c:numRef>
              <c:f>'[Chart in Microsoft PowerPoint]Лист1'!$B$3:$Q$3</c:f>
              <c:numCache>
                <c:formatCode>General</c:formatCode>
                <c:ptCount val="16"/>
                <c:pt idx="0">
                  <c:v>1339</c:v>
                </c:pt>
                <c:pt idx="1">
                  <c:v>1291</c:v>
                </c:pt>
                <c:pt idx="2">
                  <c:v>1375</c:v>
                </c:pt>
                <c:pt idx="3">
                  <c:v>918</c:v>
                </c:pt>
                <c:pt idx="4">
                  <c:v>676</c:v>
                </c:pt>
                <c:pt idx="5">
                  <c:v>388</c:v>
                </c:pt>
                <c:pt idx="6">
                  <c:v>255</c:v>
                </c:pt>
                <c:pt idx="7">
                  <c:v>514</c:v>
                </c:pt>
                <c:pt idx="8">
                  <c:v>699</c:v>
                </c:pt>
                <c:pt idx="9">
                  <c:v>1024</c:v>
                </c:pt>
                <c:pt idx="10">
                  <c:v>376</c:v>
                </c:pt>
                <c:pt idx="11">
                  <c:v>64</c:v>
                </c:pt>
                <c:pt idx="12">
                  <c:v>60</c:v>
                </c:pt>
                <c:pt idx="13">
                  <c:v>96</c:v>
                </c:pt>
                <c:pt idx="14">
                  <c:v>1657</c:v>
                </c:pt>
                <c:pt idx="15">
                  <c:v>4367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9334016"/>
        <c:axId val="119336960"/>
        <c:axId val="0"/>
      </c:bar3DChart>
      <c:catAx>
        <c:axId val="119334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9336960"/>
        <c:crosses val="autoZero"/>
        <c:auto val="1"/>
        <c:lblAlgn val="ctr"/>
        <c:lblOffset val="100"/>
        <c:noMultiLvlLbl val="0"/>
      </c:catAx>
      <c:valAx>
        <c:axId val="11933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3340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0.11451</cdr:x>
      <cdr:y>0.11912</cdr:y>
    </cdr:from>
    <cdr:to>
      <cdr:x>0.84991</cdr:x>
      <cdr:y>0.23352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5512" y="576808"/>
          <a:ext cx="5943600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l">
            <a:spcBef>
              <a:spcPts val="600"/>
            </a:spcBef>
            <a:buClr>
              <a:schemeClr val="accent2"/>
            </a:buClr>
            <a:buSzPct val="100000"/>
          </a:pPr>
          <a:r>
            <a:rPr lang="en-US" sz="1800" b="1" dirty="0" smtClean="0">
              <a:latin typeface="+mn-lt"/>
            </a:rPr>
            <a:t>Springer </a:t>
          </a:r>
          <a:r>
            <a:rPr lang="ru-RU" sz="1800" b="1" dirty="0" smtClean="0">
              <a:latin typeface="+mn-lt"/>
            </a:rPr>
            <a:t>уже публикуется более 300 публикаций из Казахстана ежегодно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552" y="0"/>
            <a:ext cx="288718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6"/>
            <a:ext cx="288718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552" y="9430226"/>
            <a:ext cx="288718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fld id="{D6E863DD-8629-43B9-93A3-86EC9FB03C6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4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0"/>
            <a:ext cx="288718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365" y="4715919"/>
            <a:ext cx="4960038" cy="44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26"/>
            <a:ext cx="288718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430226"/>
            <a:ext cx="2887186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fld id="{99224FB9-C758-40D1-B1E3-0E09C84B1C6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230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54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4FB9-C758-40D1-B1E3-0E09C84B1C6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1ECEE-3446-4CC5-8BD0-7B20ED83D8F2}" type="slidenum">
              <a:rPr lang="de-DE" b="1">
                <a:solidFill>
                  <a:srgbClr val="1F497D"/>
                </a:solidFill>
                <a:cs typeface="+mn-cs"/>
              </a:rPr>
              <a:pPr/>
              <a:t>8</a:t>
            </a:fld>
            <a:endParaRPr lang="de-DE" b="1">
              <a:solidFill>
                <a:srgbClr val="1F497D"/>
              </a:solidFill>
              <a:cs typeface="+mn-cs"/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4C5DF-70B5-4BD1-A550-2A79CF4A6144}" type="slidenum">
              <a:rPr lang="de-DE">
                <a:solidFill>
                  <a:srgbClr val="1F497D"/>
                </a:solidFill>
              </a:rPr>
              <a:pPr/>
              <a:t>10</a:t>
            </a:fld>
            <a:endParaRPr lang="de-DE">
              <a:solidFill>
                <a:srgbClr val="1F497D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0937" cy="3722687"/>
          </a:xfrm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6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Relationship Id="rId4" Type="http://schemas.openxmlformats.org/officeDocument/2006/relationships/image" Target="../media/image6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7.xml"/><Relationship Id="rId4" Type="http://schemas.openxmlformats.org/officeDocument/2006/relationships/image" Target="../media/image12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37.xml"/><Relationship Id="rId4" Type="http://schemas.openxmlformats.org/officeDocument/2006/relationships/tags" Target="../tags/tag5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Relationship Id="rId4" Type="http://schemas.openxmlformats.org/officeDocument/2006/relationships/image" Target="../media/image6.emf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6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6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0.xml"/><Relationship Id="rId4" Type="http://schemas.openxmlformats.org/officeDocument/2006/relationships/image" Target="../media/image6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6.emf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>
            <p:custDataLst>
              <p:tags r:id="rId1"/>
            </p:custDataLst>
          </p:nvPr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>
              <a:solidFill>
                <a:srgbClr val="00264D"/>
              </a:solidFill>
            </a:endParaRPr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6" name="Gruppierung 13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3779838" y="2362201"/>
            <a:ext cx="5183187" cy="1550988"/>
            <a:chOff x="3779912" y="2905125"/>
            <a:chExt cx="5183113" cy="1008000"/>
          </a:xfrm>
        </p:grpSpPr>
        <p:sp>
          <p:nvSpPr>
            <p:cNvPr id="7" name="Abgerundetes Rechteck 6"/>
            <p:cNvSpPr/>
            <p:nvPr userDrawn="1"/>
          </p:nvSpPr>
          <p:spPr bwMode="auto">
            <a:xfrm>
              <a:off x="3779912" y="2905125"/>
              <a:ext cx="4732269" cy="1008000"/>
            </a:xfrm>
            <a:prstGeom prst="roundRect">
              <a:avLst>
                <a:gd name="adj" fmla="val 4341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solidFill>
                  <a:srgbClr val="00264D"/>
                </a:solidFill>
                <a:ea typeface="Geneva" charset="0"/>
                <a:cs typeface="Geneva" charset="0"/>
              </a:endParaRPr>
            </a:p>
          </p:txBody>
        </p:sp>
        <p:sp>
          <p:nvSpPr>
            <p:cNvPr id="8" name="Abgerundetes Rechteck 7"/>
            <p:cNvSpPr/>
            <p:nvPr userDrawn="1"/>
          </p:nvSpPr>
          <p:spPr bwMode="auto">
            <a:xfrm>
              <a:off x="8088325" y="2905125"/>
              <a:ext cx="874700" cy="1008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solidFill>
                  <a:srgbClr val="00264D"/>
                </a:solidFill>
                <a:ea typeface="Geneva" charset="0"/>
                <a:cs typeface="Geneva" charset="0"/>
              </a:endParaRPr>
            </a:p>
          </p:txBody>
        </p:sp>
      </p:grpSp>
      <p:pic>
        <p:nvPicPr>
          <p:cNvPr id="9" name="Bild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2393732"/>
            <a:ext cx="1905000" cy="5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6" name="Rectangle 4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4064000" y="4149080"/>
            <a:ext cx="4540448" cy="950517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3077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3318132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894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868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885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483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737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619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314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278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373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915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336152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577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74810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412852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505455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504056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de-DE" dirty="0" smtClean="0">
                <a:latin typeface="Calibri" charset="0"/>
                <a:ea typeface="Calibri" charset="0"/>
              </a:rPr>
              <a:t>Basic </a:t>
            </a:r>
            <a:r>
              <a:rPr lang="de-DE" dirty="0" err="1" smtClean="0">
                <a:latin typeface="Calibri" charset="0"/>
                <a:ea typeface="Calibri" charset="0"/>
              </a:rPr>
              <a:t>Grid</a:t>
            </a:r>
            <a:endParaRPr lang="de-DE" dirty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16323179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324478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50352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_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tx1"/>
              </a:gs>
            </a:gsLst>
            <a:lin ang="189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9" name="Bild 10" descr="n_PPT CoverPict_Springer_6.8.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1" y="993427"/>
            <a:ext cx="4027487" cy="4955909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941796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12" name="Bild 11" descr="verlau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9" name="Bild 8" descr="Springer_pm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34" y="3130549"/>
            <a:ext cx="1997075" cy="5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71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22000" y="1519237"/>
            <a:ext cx="80822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2633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750" y="1484313"/>
            <a:ext cx="80645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tIns="0"/>
          <a:lstStyle>
            <a:lvl1pPr marL="174625" indent="-17462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63538" indent="-17462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38163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3pPr>
            <a:lvl4pPr marL="712788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4pPr>
            <a:lvl5pPr marL="901700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bulleted list</a:t>
            </a:r>
          </a:p>
          <a:p>
            <a:pPr lvl="1"/>
            <a:r>
              <a:rPr lang="en-US" noProof="0" dirty="0" smtClean="0"/>
              <a:t>List level 2</a:t>
            </a:r>
          </a:p>
          <a:p>
            <a:pPr lvl="2"/>
            <a:r>
              <a:rPr lang="en-US" noProof="0" dirty="0" smtClean="0"/>
              <a:t>List level 3</a:t>
            </a:r>
          </a:p>
          <a:p>
            <a:pPr lvl="3"/>
            <a:r>
              <a:rPr lang="en-US" noProof="0" dirty="0" smtClean="0"/>
              <a:t>List level 4</a:t>
            </a:r>
          </a:p>
          <a:p>
            <a:pPr lvl="4"/>
            <a:r>
              <a:rPr lang="en-US" noProof="0" dirty="0" smtClean="0"/>
              <a:t>List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072654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518424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22000" y="1512000"/>
            <a:ext cx="390553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716463" y="1512000"/>
            <a:ext cx="388778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626433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2000" y="1512000"/>
            <a:ext cx="3905538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Headline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22000" y="1944000"/>
            <a:ext cx="3905538" cy="2160000"/>
          </a:xfrm>
        </p:spPr>
        <p:txBody>
          <a:bodyPr/>
          <a:lstStyle>
            <a:lvl1pPr marL="177800" indent="-177800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1pPr>
            <a:lvl2pPr marL="371475" indent="-179388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2pPr>
            <a:lvl3pPr marL="563563" indent="-190500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3pPr>
            <a:lvl4pPr marL="760413" indent="-195263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941388" indent="-174625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bulleted list</a:t>
            </a:r>
          </a:p>
          <a:p>
            <a:pPr lvl="1"/>
            <a:r>
              <a:rPr lang="en-US" noProof="0" dirty="0" smtClean="0"/>
              <a:t>List level 2</a:t>
            </a:r>
          </a:p>
          <a:p>
            <a:pPr lvl="2"/>
            <a:r>
              <a:rPr lang="en-US" noProof="0" dirty="0" smtClean="0"/>
              <a:t>List level 3</a:t>
            </a:r>
          </a:p>
          <a:p>
            <a:pPr lvl="3"/>
            <a:r>
              <a:rPr lang="en-US" noProof="0" dirty="0" smtClean="0"/>
              <a:t>List level 4</a:t>
            </a:r>
          </a:p>
          <a:p>
            <a:pPr lvl="4"/>
            <a:r>
              <a:rPr lang="en-US" noProof="0" dirty="0" smtClean="0"/>
              <a:t>List level 5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463" y="1512000"/>
            <a:ext cx="3887788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Headline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10" hasCustomPrompt="1"/>
          </p:nvPr>
        </p:nvSpPr>
        <p:spPr>
          <a:xfrm>
            <a:off x="4716463" y="1944000"/>
            <a:ext cx="3887788" cy="2160000"/>
          </a:xfrm>
        </p:spPr>
        <p:txBody>
          <a:bodyPr/>
          <a:lstStyle>
            <a:lvl1pPr marL="177800" indent="-177800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1pPr>
            <a:lvl2pPr marL="371475" indent="-179388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2pPr>
            <a:lvl3pPr marL="563563" indent="-190500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3pPr>
            <a:lvl4pPr marL="760413" indent="-195263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941388" indent="-174625">
              <a:lnSpc>
                <a:spcPct val="100000"/>
              </a:lnSpc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bulleted list</a:t>
            </a:r>
          </a:p>
          <a:p>
            <a:pPr lvl="1"/>
            <a:r>
              <a:rPr lang="en-US" noProof="0" dirty="0" smtClean="0"/>
              <a:t>List level 2</a:t>
            </a:r>
          </a:p>
          <a:p>
            <a:pPr lvl="2"/>
            <a:r>
              <a:rPr lang="en-US" noProof="0" dirty="0" smtClean="0"/>
              <a:t>List level 3</a:t>
            </a:r>
          </a:p>
          <a:p>
            <a:pPr lvl="3"/>
            <a:r>
              <a:rPr lang="en-US" noProof="0" dirty="0" smtClean="0"/>
              <a:t>List level 4</a:t>
            </a:r>
          </a:p>
          <a:p>
            <a:pPr lvl="4"/>
            <a:r>
              <a:rPr lang="en-US" noProof="0" dirty="0" smtClean="0"/>
              <a:t>List level 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6323502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520700" y="1519239"/>
            <a:ext cx="8083550" cy="4160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525130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20700" y="1519238"/>
            <a:ext cx="8154988" cy="48799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921834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800820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415498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en-US" noProof="0" dirty="0" smtClean="0">
                <a:latin typeface="Calibri" charset="0"/>
                <a:ea typeface="Calibri" charset="0"/>
              </a:rPr>
              <a:t>Basic Grid</a:t>
            </a:r>
            <a:endParaRPr lang="en-US" noProof="0" dirty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03999" y="908720"/>
            <a:ext cx="8100251" cy="5974680"/>
            <a:chOff x="539552" y="908720"/>
            <a:chExt cx="8157581" cy="5974680"/>
          </a:xfrm>
        </p:grpSpPr>
        <p:cxnSp>
          <p:nvCxnSpPr>
            <p:cNvPr id="5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Gerade Verbindung 6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Gerade Verbindung 7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7521" y="6390000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95996645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939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>
            <p:custDataLst>
              <p:tags r:id="rId1"/>
            </p:custDataLst>
          </p:nvPr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>
              <a:solidFill>
                <a:srgbClr val="00264D"/>
              </a:solidFill>
            </a:endParaRPr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2516" name="Rectangle 4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4064000" y="4149080"/>
            <a:ext cx="4540448" cy="479619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5745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8505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172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  <p:custDataLst>
              <p:tags r:id="rId2"/>
            </p:custDataLst>
          </p:nvPr>
        </p:nvSpPr>
        <p:spPr>
          <a:xfrm>
            <a:off x="609600" y="1679575"/>
            <a:ext cx="38481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10100" y="1679575"/>
            <a:ext cx="3848100" cy="18621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452380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201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038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327237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253529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226690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504056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de-DE" dirty="0" smtClean="0">
                <a:latin typeface="Calibri" charset="0"/>
                <a:ea typeface="Calibri" charset="0"/>
              </a:rPr>
              <a:t>Basic </a:t>
            </a:r>
            <a:r>
              <a:rPr lang="de-DE" dirty="0" err="1" smtClean="0">
                <a:latin typeface="Calibri" charset="0"/>
                <a:ea typeface="Calibri" charset="0"/>
              </a:rPr>
              <a:t>Grid</a:t>
            </a:r>
            <a:endParaRPr lang="de-DE" dirty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63291363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71298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6F14-F4FE-4335-A94F-4D2B3580B6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85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71BC-416C-4301-AF25-FF62933193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098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6891-4505-4774-98B0-D50F9872F4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7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  <p:custDataLst>
              <p:tags r:id="rId2"/>
            </p:custDataLst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4155105501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2B73-6F33-4E1E-949E-C41F5EB7D4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660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9A2B-D41A-4579-A450-FEC2F401A6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01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5F62-8244-403D-9DAD-7891083CFE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489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3BD2-2BBE-4DD1-83A0-D18F5E7482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76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085F-37E2-4CE2-A7EE-5D3B54C28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381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32-96BC-4D2D-9E1F-69F297CB68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83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51CE-2887-4EB0-957B-E847623DF8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593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7E87-9AC5-4734-BC07-278A450E5D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650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4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2" cstate="print">
            <a:lum bright="-4000" contrast="-4000"/>
          </a:blip>
          <a:srcRect/>
          <a:stretch>
            <a:fillRect/>
          </a:stretch>
        </p:blipFill>
        <p:spPr bwMode="auto">
          <a:xfrm>
            <a:off x="0" y="1827213"/>
            <a:ext cx="914400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0" y="1828800"/>
            <a:ext cx="9144000" cy="388938"/>
            <a:chOff x="0" y="1138"/>
            <a:chExt cx="5760" cy="245"/>
          </a:xfrm>
        </p:grpSpPr>
        <p:sp>
          <p:nvSpPr>
            <p:cNvPr id="6" name="Rectangle 34"/>
            <p:cNvSpPr>
              <a:spLocks noChangeArrowheads="1"/>
            </p:cNvSpPr>
            <p:nvPr userDrawn="1"/>
          </p:nvSpPr>
          <p:spPr bwMode="auto">
            <a:xfrm>
              <a:off x="3984" y="1138"/>
              <a:ext cx="1776" cy="24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2143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Rectangle 35"/>
            <p:cNvSpPr>
              <a:spLocks noChangeArrowheads="1"/>
            </p:cNvSpPr>
            <p:nvPr userDrawn="1"/>
          </p:nvSpPr>
          <p:spPr bwMode="auto">
            <a:xfrm>
              <a:off x="0" y="1138"/>
              <a:ext cx="3951" cy="24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2143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473075"/>
            <a:ext cx="354171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772400" cy="43815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7772400" cy="293688"/>
          </a:xfrm>
        </p:spPr>
        <p:txBody>
          <a:bodyPr/>
          <a:lstStyle>
            <a:lvl1pPr marL="0" indent="0">
              <a:buFont typeface="Times" pitchFamily="18" charset="0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637992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152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8734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898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90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>
            <p:custDataLst>
              <p:tags r:id="rId1"/>
            </p:custDataLst>
          </p:nvPr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>
              <a:solidFill>
                <a:srgbClr val="00264D"/>
              </a:solidFill>
            </a:endParaRPr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2516" name="Rectangle 4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4064000" y="4149080"/>
            <a:ext cx="4540448" cy="479619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402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50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403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62361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77375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733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53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74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766005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6900" y="1119188"/>
            <a:ext cx="7861300" cy="296235"/>
          </a:xfrm>
        </p:spPr>
        <p:txBody>
          <a:bodyPr/>
          <a:lstStyle>
            <a:lvl1pPr>
              <a:defRPr b="0" i="0" spc="10">
                <a:solidFill>
                  <a:schemeClr val="accent4"/>
                </a:solidFill>
                <a:latin typeface="Cambria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34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8871868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294122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30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30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306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 cstate="print">
            <a:lum bright="-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1440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3075"/>
            <a:ext cx="3533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1"/>
          <p:cNvGrpSpPr>
            <a:grpSpLocks/>
          </p:cNvGrpSpPr>
          <p:nvPr userDrawn="1"/>
        </p:nvGrpSpPr>
        <p:grpSpPr bwMode="auto">
          <a:xfrm>
            <a:off x="0" y="1828800"/>
            <a:ext cx="9144000" cy="388938"/>
            <a:chOff x="0" y="1138"/>
            <a:chExt cx="5760" cy="245"/>
          </a:xfrm>
        </p:grpSpPr>
        <p:sp>
          <p:nvSpPr>
            <p:cNvPr id="7" name="Rectangle 29"/>
            <p:cNvSpPr>
              <a:spLocks noChangeArrowheads="1"/>
            </p:cNvSpPr>
            <p:nvPr userDrawn="1"/>
          </p:nvSpPr>
          <p:spPr bwMode="auto">
            <a:xfrm>
              <a:off x="3984" y="1138"/>
              <a:ext cx="1776" cy="2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mtClean="0">
                <a:solidFill>
                  <a:srgbClr val="002143"/>
                </a:solidFill>
              </a:endParaRPr>
            </a:p>
          </p:txBody>
        </p:sp>
        <p:sp>
          <p:nvSpPr>
            <p:cNvPr id="8" name="Rectangle 30"/>
            <p:cNvSpPr>
              <a:spLocks noChangeArrowheads="1"/>
            </p:cNvSpPr>
            <p:nvPr userDrawn="1"/>
          </p:nvSpPr>
          <p:spPr bwMode="auto">
            <a:xfrm>
              <a:off x="0" y="1138"/>
              <a:ext cx="3951" cy="2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mtClean="0">
                <a:solidFill>
                  <a:srgbClr val="002143"/>
                </a:solidFill>
              </a:endParaRPr>
            </a:p>
          </p:txBody>
        </p:sp>
      </p:grpSp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772400" cy="43815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7772400" cy="293688"/>
          </a:xfrm>
        </p:spPr>
        <p:txBody>
          <a:bodyPr/>
          <a:lstStyle>
            <a:lvl1pPr marL="0" indent="0">
              <a:buFont typeface="Times" pitchFamily="18" charset="0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8168234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027570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4694365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439684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8974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153048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020073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49092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5876573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8570505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861211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719307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746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141732948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 userDrawn="1"/>
        </p:nvPicPr>
        <p:blipFill>
          <a:blip r:embed="rId2" cstate="print">
            <a:lum bright="-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1440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3075"/>
            <a:ext cx="3533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1"/>
          <p:cNvGrpSpPr>
            <a:grpSpLocks/>
          </p:cNvGrpSpPr>
          <p:nvPr userDrawn="1"/>
        </p:nvGrpSpPr>
        <p:grpSpPr bwMode="auto">
          <a:xfrm>
            <a:off x="0" y="1828800"/>
            <a:ext cx="9144000" cy="388938"/>
            <a:chOff x="0" y="1138"/>
            <a:chExt cx="5760" cy="245"/>
          </a:xfrm>
        </p:grpSpPr>
        <p:sp>
          <p:nvSpPr>
            <p:cNvPr id="7" name="Rectangle 29"/>
            <p:cNvSpPr>
              <a:spLocks noChangeArrowheads="1"/>
            </p:cNvSpPr>
            <p:nvPr userDrawn="1"/>
          </p:nvSpPr>
          <p:spPr bwMode="auto">
            <a:xfrm>
              <a:off x="3984" y="1138"/>
              <a:ext cx="1776" cy="2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mtClean="0">
                <a:solidFill>
                  <a:srgbClr val="002143"/>
                </a:solidFill>
              </a:endParaRPr>
            </a:p>
          </p:txBody>
        </p:sp>
        <p:sp>
          <p:nvSpPr>
            <p:cNvPr id="8" name="Rectangle 30"/>
            <p:cNvSpPr>
              <a:spLocks noChangeArrowheads="1"/>
            </p:cNvSpPr>
            <p:nvPr userDrawn="1"/>
          </p:nvSpPr>
          <p:spPr bwMode="auto">
            <a:xfrm>
              <a:off x="0" y="1138"/>
              <a:ext cx="3951" cy="2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smtClean="0">
                <a:solidFill>
                  <a:srgbClr val="002143"/>
                </a:solidFill>
              </a:endParaRPr>
            </a:p>
          </p:txBody>
        </p:sp>
      </p:grpSp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590800"/>
            <a:ext cx="7772400" cy="43815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00400"/>
            <a:ext cx="7772400" cy="293688"/>
          </a:xfrm>
        </p:spPr>
        <p:txBody>
          <a:bodyPr/>
          <a:lstStyle>
            <a:lvl1pPr marL="0" indent="0">
              <a:buFont typeface="Times" pitchFamily="18" charset="0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8294177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875665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71886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537396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307402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135419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477104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335556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22427775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2147661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942455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43628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746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511176489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05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831200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610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824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344142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637997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312282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504056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de-DE" dirty="0" smtClean="0">
                <a:latin typeface="Calibri" charset="0"/>
                <a:ea typeface="Calibri" charset="0"/>
              </a:rPr>
              <a:t>Basic </a:t>
            </a:r>
            <a:r>
              <a:rPr lang="de-DE" dirty="0" err="1" smtClean="0">
                <a:latin typeface="Calibri" charset="0"/>
                <a:ea typeface="Calibri" charset="0"/>
              </a:rPr>
              <a:t>Grid</a:t>
            </a:r>
            <a:endParaRPr lang="de-DE" dirty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56957759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559164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3F70EB-23BA-4E2B-A14D-5D02514065E8}" type="datetimeFigureOut">
              <a:rPr lang="ru-RU" smtClean="0"/>
              <a:pPr/>
              <a:t>12.06.2015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944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solidFill>
                <a:srgbClr val="5F5F5F"/>
              </a:solidFill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209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41138" y="896405"/>
            <a:ext cx="7991475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39552" y="1439863"/>
            <a:ext cx="799306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055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3903824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 noChangeArrowheads="1"/>
          </p:cNvSpPr>
          <p:nvPr>
            <p:ph idx="11"/>
          </p:nvPr>
        </p:nvSpPr>
        <p:spPr bwMode="auto">
          <a:xfrm>
            <a:off x="537966" y="1439863"/>
            <a:ext cx="3832671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2"/>
          </p:nvPr>
        </p:nvSpPr>
        <p:spPr bwMode="auto">
          <a:xfrm>
            <a:off x="4547991" y="1439863"/>
            <a:ext cx="3983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371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7965" y="1447805"/>
            <a:ext cx="3904680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965" y="1879605"/>
            <a:ext cx="3902075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47990" y="1446644"/>
            <a:ext cx="3983037" cy="287258"/>
          </a:xfrm>
        </p:spPr>
        <p:txBody>
          <a:bodyPr/>
          <a:lstStyle>
            <a:lvl1pPr marL="0" indent="0">
              <a:buNone/>
              <a:defRPr sz="16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0"/>
          </p:nvPr>
        </p:nvSpPr>
        <p:spPr>
          <a:xfrm>
            <a:off x="4547991" y="1879605"/>
            <a:ext cx="3983037" cy="1863074"/>
          </a:xfrm>
        </p:spPr>
        <p:txBody>
          <a:bodyPr/>
          <a:lstStyle>
            <a:lvl1pPr marL="177800" indent="-1778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1pPr>
            <a:lvl2pPr marL="371475" indent="-179388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2pPr>
            <a:lvl3pPr marL="563563" indent="-190500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3pPr>
            <a:lvl4pPr marL="760413" indent="-195263">
              <a:buClr>
                <a:schemeClr val="tx2">
                  <a:lumMod val="75000"/>
                  <a:lumOff val="25000"/>
                </a:schemeClr>
              </a:buClr>
              <a:buFont typeface="Lucida Grande"/>
              <a:buChar char="-"/>
              <a:defRPr sz="1600"/>
            </a:lvl4pPr>
            <a:lvl5pPr marL="941388" indent="-174625">
              <a:buClr>
                <a:schemeClr val="tx2">
                  <a:lumMod val="75000"/>
                  <a:lumOff val="25000"/>
                </a:schemeClr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718642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96405"/>
            <a:ext cx="79914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52435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636707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3635897" y="2996952"/>
            <a:ext cx="1800200" cy="504056"/>
          </a:xfrm>
        </p:spPr>
        <p:txBody>
          <a:bodyPr/>
          <a:lstStyle>
            <a:lvl1pPr>
              <a:defRPr sz="3000">
                <a:solidFill>
                  <a:srgbClr val="999999"/>
                </a:solidFill>
              </a:defRPr>
            </a:lvl1pPr>
          </a:lstStyle>
          <a:p>
            <a:r>
              <a:rPr lang="de-DE" dirty="0" smtClean="0">
                <a:latin typeface="Calibri" charset="0"/>
                <a:ea typeface="Calibri" charset="0"/>
              </a:rPr>
              <a:t>Basic </a:t>
            </a:r>
            <a:r>
              <a:rPr lang="de-DE" dirty="0" err="1" smtClean="0">
                <a:latin typeface="Calibri" charset="0"/>
                <a:ea typeface="Calibri" charset="0"/>
              </a:rPr>
              <a:t>Grid</a:t>
            </a:r>
            <a:endParaRPr lang="de-DE" dirty="0">
              <a:latin typeface="Calibri" charset="0"/>
              <a:ea typeface="Calibri" charset="0"/>
            </a:endParaRPr>
          </a:p>
        </p:txBody>
      </p:sp>
      <p:grpSp>
        <p:nvGrpSpPr>
          <p:cNvPr id="2" name="Gruppierung 26"/>
          <p:cNvGrpSpPr/>
          <p:nvPr/>
        </p:nvGrpSpPr>
        <p:grpSpPr>
          <a:xfrm>
            <a:off x="539552" y="908720"/>
            <a:ext cx="8157581" cy="5974680"/>
            <a:chOff x="539552" y="908720"/>
            <a:chExt cx="8157581" cy="5974680"/>
          </a:xfrm>
        </p:grpSpPr>
        <p:cxnSp>
          <p:nvCxnSpPr>
            <p:cNvPr id="17" name="Gerade Verbindung 8"/>
            <p:cNvCxnSpPr>
              <a:cxnSpLocks noChangeShapeType="1"/>
            </p:cNvCxnSpPr>
            <p:nvPr/>
          </p:nvCxnSpPr>
          <p:spPr bwMode="auto">
            <a:xfrm>
              <a:off x="546755" y="927770"/>
              <a:ext cx="0" cy="59492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9"/>
            <p:cNvCxnSpPr>
              <a:cxnSpLocks noChangeShapeType="1"/>
            </p:cNvCxnSpPr>
            <p:nvPr/>
          </p:nvCxnSpPr>
          <p:spPr bwMode="auto">
            <a:xfrm>
              <a:off x="8690163" y="908720"/>
              <a:ext cx="0" cy="597468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18"/>
            <p:cNvCxnSpPr>
              <a:cxnSpLocks noChangeShapeType="1"/>
            </p:cNvCxnSpPr>
            <p:nvPr/>
          </p:nvCxnSpPr>
          <p:spPr bwMode="auto">
            <a:xfrm>
              <a:off x="553105" y="1162099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erade Verbindung 19"/>
            <p:cNvCxnSpPr>
              <a:cxnSpLocks noChangeShapeType="1"/>
            </p:cNvCxnSpPr>
            <p:nvPr/>
          </p:nvCxnSpPr>
          <p:spPr bwMode="auto">
            <a:xfrm flipV="1">
              <a:off x="539552" y="912813"/>
              <a:ext cx="8157581" cy="16623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12"/>
            <p:cNvCxnSpPr>
              <a:cxnSpLocks noChangeShapeType="1"/>
            </p:cNvCxnSpPr>
            <p:nvPr userDrawn="1"/>
          </p:nvCxnSpPr>
          <p:spPr bwMode="auto">
            <a:xfrm>
              <a:off x="554494" y="6331733"/>
              <a:ext cx="8129433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erade Verbindung 12"/>
            <p:cNvCxnSpPr>
              <a:cxnSpLocks noChangeShapeType="1"/>
            </p:cNvCxnSpPr>
            <p:nvPr userDrawn="1"/>
          </p:nvCxnSpPr>
          <p:spPr bwMode="auto">
            <a:xfrm>
              <a:off x="546935" y="1514320"/>
              <a:ext cx="814320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99499795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42679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752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569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6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e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e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e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emf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50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49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48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47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.emf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em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emf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emf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emf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emf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emf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emf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emf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emf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emf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8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3.xml"/><Relationship Id="rId10" Type="http://schemas.openxmlformats.org/officeDocument/2006/relationships/theme" Target="../theme/theme33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9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1.xml"/><Relationship Id="rId9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3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5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3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32.xml"/><Relationship Id="rId9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596900" y="981075"/>
            <a:ext cx="7861300" cy="296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609600" y="1557338"/>
            <a:ext cx="78486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Abgerundetes Rechteck 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323850" cy="3714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Abgerundetes Rechteck 15"/>
          <p:cNvSpPr/>
          <p:nvPr>
            <p:custDataLst>
              <p:tags r:id="rId19"/>
            </p:custDataLst>
          </p:nvPr>
        </p:nvSpPr>
        <p:spPr bwMode="auto">
          <a:xfrm>
            <a:off x="161925" y="179388"/>
            <a:ext cx="8785225" cy="541337"/>
          </a:xfrm>
          <a:prstGeom prst="roundRect">
            <a:avLst>
              <a:gd name="adj" fmla="val 5556"/>
            </a:avLst>
          </a:prstGeom>
          <a:gradFill flip="none" rotWithShape="1">
            <a:gsLst>
              <a:gs pos="0">
                <a:schemeClr val="bg2">
                  <a:lumMod val="90000"/>
                  <a:alpha val="39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solidFill>
                <a:srgbClr val="00264D"/>
              </a:solidFill>
              <a:ea typeface="Geneva" charset="0"/>
              <a:cs typeface="Geneva" charset="0"/>
            </a:endParaRPr>
          </a:p>
        </p:txBody>
      </p:sp>
      <p:pic>
        <p:nvPicPr>
          <p:cNvPr id="1031" name="Bild 1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94600" y="295275"/>
            <a:ext cx="101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3"/>
          <p:cNvCxnSpPr/>
          <p:nvPr>
            <p:custDataLst>
              <p:tags r:id="rId21"/>
            </p:custDataLst>
          </p:nvPr>
        </p:nvCxnSpPr>
        <p:spPr bwMode="auto">
          <a:xfrm>
            <a:off x="7235825" y="260350"/>
            <a:ext cx="0" cy="360363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3" name="Abgerundetes Rechteck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0"/>
            <a:ext cx="323850" cy="7651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Abgerundetes Rechteck 16"/>
          <p:cNvSpPr/>
          <p:nvPr>
            <p:custDataLst>
              <p:tags r:id="rId23"/>
            </p:custDataLst>
          </p:nvPr>
        </p:nvSpPr>
        <p:spPr bwMode="auto">
          <a:xfrm>
            <a:off x="177800" y="179388"/>
            <a:ext cx="107950" cy="541337"/>
          </a:xfrm>
          <a:prstGeom prst="roundRect">
            <a:avLst>
              <a:gd name="adj" fmla="val 11856"/>
            </a:avLst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84000">
                <a:schemeClr val="tx2">
                  <a:lumMod val="90000"/>
                  <a:lumOff val="10000"/>
                </a:schemeClr>
              </a:gs>
            </a:gsLst>
            <a:lin ang="684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264D"/>
              </a:solidFill>
              <a:ea typeface="Geneva" charset="0"/>
              <a:cs typeface="Geneva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9600" y="366712"/>
            <a:ext cx="4970512" cy="3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endParaRPr lang="en-US" sz="1100" dirty="0" smtClean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4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spc="10">
          <a:solidFill>
            <a:schemeClr val="tx2"/>
          </a:solidFill>
          <a:latin typeface="Cambria"/>
          <a:ea typeface="ヒラギノ角ゴ Pro W3" pitchFamily="-65" charset="-128"/>
          <a:cs typeface="Cambria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119188"/>
            <a:ext cx="786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9575"/>
            <a:ext cx="7848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Abgerundetes Rechteck 15"/>
          <p:cNvSpPr/>
          <p:nvPr>
            <p:custDataLst>
              <p:tags r:id="rId14"/>
            </p:custDataLst>
          </p:nvPr>
        </p:nvSpPr>
        <p:spPr bwMode="auto">
          <a:xfrm>
            <a:off x="177800" y="179388"/>
            <a:ext cx="8785225" cy="541337"/>
          </a:xfrm>
          <a:prstGeom prst="roundRect">
            <a:avLst>
              <a:gd name="adj" fmla="val 5556"/>
            </a:avLst>
          </a:prstGeom>
          <a:gradFill flip="none" rotWithShape="1">
            <a:gsLst>
              <a:gs pos="0">
                <a:schemeClr val="bg2">
                  <a:lumMod val="90000"/>
                  <a:alpha val="39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solidFill>
                <a:srgbClr val="002143"/>
              </a:solidFill>
              <a:ea typeface="Geneva" charset="0"/>
              <a:cs typeface="Geneva" charset="0"/>
            </a:endParaRPr>
          </a:p>
        </p:txBody>
      </p:sp>
      <p:pic>
        <p:nvPicPr>
          <p:cNvPr id="8" name="Bild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94600" y="295275"/>
            <a:ext cx="101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3"/>
          <p:cNvCxnSpPr/>
          <p:nvPr>
            <p:custDataLst>
              <p:tags r:id="rId16"/>
            </p:custDataLst>
          </p:nvPr>
        </p:nvCxnSpPr>
        <p:spPr bwMode="auto">
          <a:xfrm>
            <a:off x="7235825" y="260350"/>
            <a:ext cx="0" cy="360363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Abgerundetes Rechteck 16"/>
          <p:cNvSpPr/>
          <p:nvPr>
            <p:custDataLst>
              <p:tags r:id="rId17"/>
            </p:custDataLst>
          </p:nvPr>
        </p:nvSpPr>
        <p:spPr bwMode="auto">
          <a:xfrm>
            <a:off x="177800" y="179388"/>
            <a:ext cx="107950" cy="541337"/>
          </a:xfrm>
          <a:prstGeom prst="roundRect">
            <a:avLst>
              <a:gd name="adj" fmla="val 11856"/>
            </a:avLst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84000">
                <a:schemeClr val="tx2">
                  <a:lumMod val="90000"/>
                  <a:lumOff val="10000"/>
                </a:schemeClr>
              </a:gs>
            </a:gsLst>
            <a:lin ang="684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solidFill>
                <a:srgbClr val="002143"/>
              </a:solidFill>
              <a:ea typeface="Geneva" charset="0"/>
              <a:cs typeface="Geneva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09600" y="366712"/>
            <a:ext cx="4970512" cy="3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endParaRPr lang="en-US" sz="1100" dirty="0" smtClean="0">
              <a:solidFill>
                <a:srgbClr val="002143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542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Times" pitchFamily="18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Char char="–"/>
        <a:defRPr sz="1600">
          <a:solidFill>
            <a:schemeClr val="tx2"/>
          </a:solidFill>
          <a:latin typeface="+mn-lt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Char char="–"/>
        <a:defRPr sz="1600">
          <a:solidFill>
            <a:schemeClr val="tx2"/>
          </a:solidFill>
          <a:latin typeface="+mn-lt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en-US" sz="900" noProof="1" smtClean="0">
              <a:solidFill>
                <a:srgbClr val="A6A6A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solidFill>
                <a:srgbClr val="5F5F5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9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en-US" sz="900" noProof="1" smtClean="0">
              <a:solidFill>
                <a:srgbClr val="A6A6A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solidFill>
                <a:srgbClr val="5F5F5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9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en-US" sz="900" noProof="1" smtClean="0">
              <a:solidFill>
                <a:srgbClr val="A6A6A6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9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119188"/>
            <a:ext cx="7861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9575"/>
            <a:ext cx="7848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609600" y="366713"/>
            <a:ext cx="2705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endParaRPr lang="de-DE" sz="1000" dirty="0" smtClean="0">
              <a:solidFill>
                <a:srgbClr val="002143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b="1" dirty="0" smtClean="0">
              <a:solidFill>
                <a:srgbClr val="002143"/>
              </a:solidFill>
            </a:endParaRP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5638800" y="366713"/>
            <a:ext cx="433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A594BA3E-D052-4271-9E02-5CC075E89204}" type="slidenum">
              <a:rPr lang="de-DE" sz="1000" smtClean="0">
                <a:solidFill>
                  <a:srgbClr val="002143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smtClean="0">
              <a:solidFill>
                <a:srgbClr val="002143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smtClean="0">
              <a:solidFill>
                <a:srgbClr val="002143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smtClean="0">
              <a:solidFill>
                <a:srgbClr val="002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ransition spd="slow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Times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Char char="–"/>
        <a:defRPr sz="1600">
          <a:solidFill>
            <a:schemeClr val="tx2"/>
          </a:solidFill>
          <a:latin typeface="+mn-lt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Char char="–"/>
        <a:defRPr sz="1600">
          <a:solidFill>
            <a:schemeClr val="tx2"/>
          </a:solidFill>
          <a:latin typeface="+mn-lt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119188"/>
            <a:ext cx="7861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9575"/>
            <a:ext cx="7848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609600" y="366713"/>
            <a:ext cx="27051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endParaRPr lang="de-DE" sz="1000" b="1" dirty="0" smtClean="0">
              <a:solidFill>
                <a:srgbClr val="002143"/>
              </a:solidFill>
            </a:endParaRP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5638800" y="366713"/>
            <a:ext cx="433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A594BA3E-D052-4271-9E02-5CC075E89204}" type="slidenum">
              <a:rPr lang="de-DE" sz="1000" smtClean="0">
                <a:solidFill>
                  <a:srgbClr val="002143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smtClean="0">
              <a:solidFill>
                <a:srgbClr val="002143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smtClean="0">
              <a:solidFill>
                <a:srgbClr val="002143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smtClean="0">
              <a:solidFill>
                <a:srgbClr val="002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3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transition spd="slow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Times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Char char="–"/>
        <a:defRPr sz="1600">
          <a:solidFill>
            <a:schemeClr val="tx2"/>
          </a:solidFill>
          <a:latin typeface="+mn-lt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Char char="–"/>
        <a:defRPr sz="1600">
          <a:solidFill>
            <a:schemeClr val="tx2"/>
          </a:solidFill>
          <a:latin typeface="+mn-lt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pitchFamily="18" charset="0"/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64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0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2" r:id="rId8"/>
    <p:sldLayoutId id="2147484145" r:id="rId9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r>
              <a:rPr lang="en-US" sz="900" dirty="0" smtClean="0">
                <a:solidFill>
                  <a:srgbClr val="A6A6A6"/>
                </a:solidFill>
                <a:latin typeface="Calibri" charset="0"/>
                <a:ea typeface="ＭＳ Ｐゴシック" charset="0"/>
                <a:cs typeface="Calibri" charset="0"/>
              </a:rPr>
              <a:t>Springer Market Position Journals and Books | </a:t>
            </a:r>
            <a:fld id="{A1A0AA79-7A1D-9248-9DC2-6DAA7CB659D3}" type="datetime1">
              <a:rPr lang="en-US" sz="900" smtClean="0">
                <a:solidFill>
                  <a:srgbClr val="A6A6A6"/>
                </a:solidFill>
                <a:latin typeface="Calibri" charset="0"/>
                <a:ea typeface="ＭＳ Ｐゴシック" charset="0"/>
                <a:cs typeface="Calibri" charset="0"/>
              </a:rPr>
              <a:pPr algn="l">
                <a:spcBef>
                  <a:spcPct val="0"/>
                </a:spcBef>
              </a:pPr>
              <a:t>6/12/2015</a:t>
            </a:fld>
            <a:r>
              <a:rPr lang="en-US" sz="900" dirty="0" smtClean="0">
                <a:solidFill>
                  <a:srgbClr val="A6A6A6"/>
                </a:solidFill>
                <a:latin typeface="Calibri" charset="0"/>
                <a:ea typeface="ＭＳ Ｐゴシック" charset="0"/>
                <a:cs typeface="Calibri" charset="0"/>
              </a:rPr>
              <a:t> | </a:t>
            </a:r>
            <a:fld id="{DC98D910-DD3F-4044-BE0F-F09D484DEDD5}" type="slidenum">
              <a:rPr lang="en-US" sz="900" smtClean="0">
                <a:solidFill>
                  <a:srgbClr val="A6A6A6"/>
                </a:solidFill>
                <a:latin typeface="Calibri" charset="0"/>
                <a:ea typeface="ＭＳ Ｐゴシック" charset="0"/>
                <a:cs typeface="Calibri" charset="0"/>
              </a:rPr>
              <a:pPr algn="l">
                <a:spcBef>
                  <a:spcPct val="0"/>
                </a:spcBef>
              </a:pPr>
              <a:t>‹#›</a:t>
            </a:fld>
            <a:endParaRPr lang="en-US" sz="900" dirty="0" smtClean="0">
              <a:solidFill>
                <a:srgbClr val="A6A6A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solidFill>
                <a:srgbClr val="5F5F5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C3F70EB-23BA-4E2B-A14D-5D02514065E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12.06.2015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3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r>
              <a:rPr lang="en-US" sz="900" dirty="0" smtClean="0">
                <a:solidFill>
                  <a:srgbClr val="A6A6A6"/>
                </a:solidFill>
                <a:latin typeface="Calibri" charset="0"/>
                <a:ea typeface="ＭＳ Ｐゴシック" charset="0"/>
                <a:cs typeface="Calibri" charset="0"/>
              </a:rPr>
              <a:t>Market Intelligence &amp; Web Analytics | </a:t>
            </a:r>
            <a:fld id="{DC98D910-DD3F-4044-BE0F-F09D484DEDD5}" type="slidenum">
              <a:rPr lang="en-US" sz="900" smtClean="0">
                <a:solidFill>
                  <a:srgbClr val="A6A6A6"/>
                </a:solidFill>
                <a:latin typeface="Calibri" charset="0"/>
                <a:ea typeface="ＭＳ Ｐゴシック" charset="0"/>
                <a:cs typeface="Calibri" charset="0"/>
              </a:rPr>
              <a:pPr algn="l">
                <a:spcBef>
                  <a:spcPct val="0"/>
                </a:spcBef>
              </a:pPr>
              <a:t>‹#›</a:t>
            </a:fld>
            <a:endParaRPr lang="en-US" sz="900" dirty="0" smtClean="0">
              <a:solidFill>
                <a:srgbClr val="A6A6A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solidFill>
                <a:srgbClr val="5F5F5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2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31" r:id="rId8"/>
    <p:sldLayoutId id="2147484132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918000"/>
            <a:ext cx="8083550" cy="3046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Headline</a:t>
            </a:r>
            <a:endParaRPr lang="en-US" noProof="0" dirty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512000"/>
            <a:ext cx="808355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/>
            </a:pPr>
            <a:r>
              <a:rPr lang="en-US" noProof="0" dirty="0" smtClean="0"/>
              <a:t>Click to edit text </a:t>
            </a:r>
          </a:p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/>
            </a:pPr>
            <a:r>
              <a:rPr lang="en-US" noProof="0" dirty="0" smtClean="0"/>
              <a:t>text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2000" y="212400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r>
              <a:rPr lang="en-US" sz="900" dirty="0" smtClean="0">
                <a:solidFill>
                  <a:srgbClr val="8C8C8C"/>
                </a:solidFill>
                <a:latin typeface="Calibri" charset="0"/>
                <a:ea typeface="ＭＳ Ｐゴシック" charset="0"/>
                <a:cs typeface="Calibri" charset="0"/>
              </a:rPr>
              <a:t>Market Intelligence &amp; Web Analytics | </a:t>
            </a:r>
            <a:fld id="{DC98D910-DD3F-4044-BE0F-F09D484DEDD5}" type="slidenum">
              <a:rPr lang="en-US" sz="900" smtClean="0">
                <a:solidFill>
                  <a:srgbClr val="8C8C8C"/>
                </a:solidFill>
                <a:latin typeface="Calibri" charset="0"/>
                <a:ea typeface="ＭＳ Ｐゴシック" charset="0"/>
                <a:cs typeface="Calibri" charset="0"/>
              </a:rPr>
              <a:pPr algn="l">
                <a:spcBef>
                  <a:spcPct val="0"/>
                </a:spcBef>
              </a:pPr>
              <a:t>‹#›</a:t>
            </a:fld>
            <a:endParaRPr lang="en-US" sz="900" dirty="0" smtClean="0">
              <a:solidFill>
                <a:srgbClr val="8C8C8C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solidFill>
                <a:srgbClr val="5F5F5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 10" descr="Springer_pms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33" y="141817"/>
            <a:ext cx="1118362" cy="2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6" r:id="rId11"/>
    <p:sldLayoutId id="2147484156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0" marR="0" indent="0" algn="l" defTabSz="914400" rtl="0" eaLnBrk="1" fontAlgn="base" latinLnBrk="0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tabLst/>
        <a:defRPr lang="de-DE" sz="1800" baseline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0" indent="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0" indent="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0" indent="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0" indent="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0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r>
              <a:rPr lang="en-US" sz="900" dirty="0" smtClean="0">
                <a:solidFill>
                  <a:srgbClr val="A6A6A6"/>
                </a:solidFill>
                <a:latin typeface="Calibri" charset="0"/>
                <a:ea typeface="ＭＳ Ｐゴシック" charset="0"/>
                <a:cs typeface="Calibri" charset="0"/>
              </a:rPr>
              <a:t>Market Intelligence &amp; Web Analytics | </a:t>
            </a:r>
            <a:fld id="{DC98D910-DD3F-4044-BE0F-F09D484DEDD5}" type="slidenum">
              <a:rPr lang="en-US" sz="900" smtClean="0">
                <a:solidFill>
                  <a:srgbClr val="A6A6A6"/>
                </a:solidFill>
                <a:latin typeface="Calibri" charset="0"/>
                <a:ea typeface="ＭＳ Ｐゴシック" charset="0"/>
                <a:cs typeface="Calibri" charset="0"/>
              </a:rPr>
              <a:pPr algn="l">
                <a:spcBef>
                  <a:spcPct val="0"/>
                </a:spcBef>
              </a:pPr>
              <a:t>‹#›</a:t>
            </a:fld>
            <a:endParaRPr lang="en-US" sz="900" dirty="0" smtClean="0">
              <a:solidFill>
                <a:srgbClr val="A6A6A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algn="l">
              <a:spcBef>
                <a:spcPct val="0"/>
              </a:spcBef>
            </a:pPr>
            <a:endParaRPr lang="de-DE" sz="900" b="1" dirty="0">
              <a:solidFill>
                <a:srgbClr val="5F5F5F"/>
              </a:solidFill>
              <a:latin typeface="Calibri" charset="0"/>
              <a:ea typeface="ＭＳ Ｐゴシック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6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A068BA1-7B5B-447F-B343-96412B1EFF0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12.06.2015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0862" y="896938"/>
            <a:ext cx="8135938" cy="3103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439863"/>
            <a:ext cx="8135938" cy="187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Bild 1" descr="Kopfbalken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15932"/>
            <a:ext cx="8940165" cy="612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210736"/>
            <a:ext cx="25923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80000" rIns="0" bIns="36000" anchor="ctr"/>
          <a:lstStyle/>
          <a:p>
            <a:pPr algn="l">
              <a:spcBef>
                <a:spcPct val="0"/>
              </a:spcBef>
            </a:pPr>
            <a:endParaRPr lang="de-DE" sz="1400" b="1" dirty="0" smtClean="0">
              <a:solidFill>
                <a:srgbClr val="5F5F5F"/>
              </a:solidFill>
              <a:latin typeface="Calibri" charset="0"/>
              <a:cs typeface="Geneva" charset="0"/>
            </a:endParaRPr>
          </a:p>
        </p:txBody>
      </p:sp>
      <p:pic>
        <p:nvPicPr>
          <p:cNvPr id="11" name="Bild 33" descr="Springer_cmy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50" y="146050"/>
            <a:ext cx="1056132" cy="288036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>
            <a:off x="7350409" y="115888"/>
            <a:ext cx="0" cy="360362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8"/>
          <p:cNvSpPr/>
          <p:nvPr/>
        </p:nvSpPr>
        <p:spPr bwMode="auto">
          <a:xfrm flipV="1">
            <a:off x="0" y="0"/>
            <a:ext cx="180000" cy="6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de-DE" dirty="0">
              <a:solidFill>
                <a:srgbClr val="5F5F5F"/>
              </a:solidFill>
              <a:latin typeface="Calibri"/>
              <a:ea typeface="Geneva" charset="0"/>
              <a:cs typeface="Geneva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15000" y="349250"/>
            <a:ext cx="433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0"/>
              </a:spcBef>
            </a:pPr>
            <a:fld id="{1186F97A-741C-418B-B127-BF973F014B44}" type="slidenum">
              <a:rPr lang="de-DE" sz="1000">
                <a:solidFill>
                  <a:srgbClr val="5F5F5F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  <a:p>
            <a:pPr algn="l">
              <a:spcBef>
                <a:spcPct val="0"/>
              </a:spcBef>
            </a:pPr>
            <a:endParaRPr lang="de-DE" sz="10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rgbClr val="00468A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1" fontAlgn="base" hangingPunct="1">
        <a:lnSpc>
          <a:spcPts val="22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Char char="•"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link.com/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www.google.kz/url?sa=i&amp;rct=j&amp;q=&amp;esrc=s&amp;source=images&amp;cd=&amp;cad=rja&amp;uact=8&amp;ved=0CAcQjRw&amp;url=http://kze.docdat.com/docs/66/index-487034.html&amp;ei=JbpnVbbxCMG4Uue0gNAG&amp;psig=AFQjCNG0n0EXa4VEQTssia2Adu3r60lv8A&amp;ust=1432947605237147" TargetMode="Externa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74.jpeg"/><Relationship Id="rId4" Type="http://schemas.openxmlformats.org/officeDocument/2006/relationships/hyperlink" Target="http://www.springerlink.com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jpeg"/><Relationship Id="rId3" Type="http://schemas.openxmlformats.org/officeDocument/2006/relationships/image" Target="../media/image26.png"/><Relationship Id="rId21" Type="http://schemas.openxmlformats.org/officeDocument/2006/relationships/image" Target="../media/image44.jpeg"/><Relationship Id="rId34" Type="http://schemas.openxmlformats.org/officeDocument/2006/relationships/image" Target="../media/image57.jpeg"/><Relationship Id="rId42" Type="http://schemas.openxmlformats.org/officeDocument/2006/relationships/image" Target="../media/image65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33" Type="http://schemas.openxmlformats.org/officeDocument/2006/relationships/image" Target="../media/image56.jpeg"/><Relationship Id="rId38" Type="http://schemas.openxmlformats.org/officeDocument/2006/relationships/image" Target="../media/image61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29" Type="http://schemas.openxmlformats.org/officeDocument/2006/relationships/image" Target="../media/image52.jpeg"/><Relationship Id="rId41" Type="http://schemas.openxmlformats.org/officeDocument/2006/relationships/image" Target="../media/image64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24" Type="http://schemas.openxmlformats.org/officeDocument/2006/relationships/image" Target="../media/image47.png"/><Relationship Id="rId32" Type="http://schemas.openxmlformats.org/officeDocument/2006/relationships/image" Target="../media/image55.jpeg"/><Relationship Id="rId37" Type="http://schemas.openxmlformats.org/officeDocument/2006/relationships/image" Target="../media/image60.jpeg"/><Relationship Id="rId40" Type="http://schemas.openxmlformats.org/officeDocument/2006/relationships/image" Target="../media/image63.jpeg"/><Relationship Id="rId45" Type="http://schemas.openxmlformats.org/officeDocument/2006/relationships/image" Target="../media/image68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23" Type="http://schemas.openxmlformats.org/officeDocument/2006/relationships/image" Target="../media/image46.png"/><Relationship Id="rId28" Type="http://schemas.openxmlformats.org/officeDocument/2006/relationships/image" Target="../media/image51.jpe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jpeg"/><Relationship Id="rId31" Type="http://schemas.openxmlformats.org/officeDocument/2006/relationships/image" Target="../media/image54.png"/><Relationship Id="rId44" Type="http://schemas.openxmlformats.org/officeDocument/2006/relationships/image" Target="../media/image67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jpeg"/><Relationship Id="rId43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ringerlink.com/" TargetMode="External"/><Relationship Id="rId13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hyperlink" Target="http://www.springer.com/e-content/ebooks?SGWID=0-40791-12-284399-0" TargetMode="External"/><Relationship Id="rId17" Type="http://schemas.openxmlformats.org/officeDocument/2006/relationships/image" Target="../media/image79.png"/><Relationship Id="rId2" Type="http://schemas.openxmlformats.org/officeDocument/2006/relationships/image" Target="../media/image69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jpeg"/><Relationship Id="rId11" Type="http://schemas.openxmlformats.org/officeDocument/2006/relationships/image" Target="../media/image75.jpeg"/><Relationship Id="rId5" Type="http://schemas.openxmlformats.org/officeDocument/2006/relationships/hyperlink" Target="http://www.springer.com/west/home/open+choice?SGWID=4-40359-0-0-0" TargetMode="External"/><Relationship Id="rId15" Type="http://schemas.openxmlformats.org/officeDocument/2006/relationships/image" Target="../media/image77.png"/><Relationship Id="rId10" Type="http://schemas.openxmlformats.org/officeDocument/2006/relationships/hyperlink" Target="http://www.emis.de/ZMATH" TargetMode="External"/><Relationship Id="rId4" Type="http://schemas.openxmlformats.org/officeDocument/2006/relationships/image" Target="../media/image71.png"/><Relationship Id="rId9" Type="http://schemas.openxmlformats.org/officeDocument/2006/relationships/image" Target="../media/image74.jpeg"/><Relationship Id="rId14" Type="http://schemas.openxmlformats.org/officeDocument/2006/relationships/hyperlink" Target="http://www.springer.com/search/AdvancedSearchForm?SGWID=4-40109-13-0-0&amp;view=WEST&amp;resultStart=1&amp;categories=mediatype_journal&amp;sortOrder=title+asc&amp;visited=true&amp;searchType=advanced&amp;resultSet=2&amp;resultCount=10&amp;publicationComparator=aft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4896021" cy="20162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 Antiqua" pitchFamily="18" charset="0"/>
              </a:rPr>
              <a:t>Ирина Александрова</a:t>
            </a:r>
          </a:p>
          <a:p>
            <a:r>
              <a:rPr lang="ru-RU" dirty="0" smtClean="0">
                <a:latin typeface="Book Antiqua" pitchFamily="18" charset="0"/>
              </a:rPr>
              <a:t>Лицензионный менеджер </a:t>
            </a:r>
            <a:r>
              <a:rPr lang="en-US" dirty="0" smtClean="0">
                <a:latin typeface="Book Antiqua" pitchFamily="18" charset="0"/>
              </a:rPr>
              <a:t>Springer </a:t>
            </a:r>
          </a:p>
          <a:p>
            <a:r>
              <a:rPr lang="ru-RU" dirty="0" smtClean="0">
                <a:latin typeface="Book Antiqua" pitchFamily="18" charset="0"/>
              </a:rPr>
              <a:t>Казахстан</a:t>
            </a:r>
          </a:p>
          <a:p>
            <a:r>
              <a:rPr lang="en-US" dirty="0" smtClean="0">
                <a:latin typeface="Book Antiqua" pitchFamily="18" charset="0"/>
              </a:rPr>
              <a:t>irina.alexandrova@springer.com</a:t>
            </a:r>
          </a:p>
          <a:p>
            <a:r>
              <a:rPr lang="ru-RU" dirty="0" err="1" smtClean="0">
                <a:latin typeface="Book Antiqua" pitchFamily="18" charset="0"/>
              </a:rPr>
              <a:t>Моб</a:t>
            </a:r>
            <a:r>
              <a:rPr lang="ru-RU" dirty="0" smtClean="0">
                <a:latin typeface="Book Antiqua" pitchFamily="18" charset="0"/>
              </a:rPr>
              <a:t>.: +7 </a:t>
            </a:r>
            <a:r>
              <a:rPr lang="en-US" dirty="0" smtClean="0">
                <a:latin typeface="Book Antiqua" pitchFamily="18" charset="0"/>
              </a:rPr>
              <a:t>7017431444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9064" y="3962400"/>
            <a:ext cx="8424936" cy="16002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 Antiqua" pitchFamily="18" charset="0"/>
              </a:rPr>
              <a:t>Ресурсы </a:t>
            </a:r>
            <a:r>
              <a:rPr lang="en-US" b="1" dirty="0" smtClean="0">
                <a:latin typeface="Book Antiqua" pitchFamily="18" charset="0"/>
              </a:rPr>
              <a:t>Springer</a:t>
            </a:r>
            <a:r>
              <a:rPr lang="ru-RU" b="1" dirty="0">
                <a:latin typeface="Book Antiqua" pitchFamily="18" charset="0"/>
              </a:rPr>
              <a:t> </a:t>
            </a:r>
            <a:r>
              <a:rPr lang="ru-RU" b="1" dirty="0" smtClean="0">
                <a:latin typeface="Book Antiqua" pitchFamily="18" charset="0"/>
              </a:rPr>
              <a:t>для учёных Казахстана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13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82240"/>
              </p:ext>
            </p:extLst>
          </p:nvPr>
        </p:nvGraphicFramePr>
        <p:xfrm>
          <a:off x="4555790" y="1103698"/>
          <a:ext cx="3887786" cy="433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00600" y="900086"/>
            <a:ext cx="3657600" cy="4186790"/>
            <a:chOff x="3233" y="1149"/>
            <a:chExt cx="2530" cy="2906"/>
          </a:xfrm>
        </p:grpSpPr>
        <p:sp>
          <p:nvSpPr>
            <p:cNvPr id="308234" name="Text Box 10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37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50" b="1" dirty="0" smtClean="0">
                  <a:solidFill>
                    <a:srgbClr val="FFFFFF"/>
                  </a:solidFill>
                  <a:ea typeface="ＭＳ Ｐゴシック" charset="0"/>
                </a:rPr>
                <a:t>Number of Springer Journals with an</a:t>
              </a:r>
              <a:br>
                <a:rPr lang="en-US" sz="1050" b="1" dirty="0" smtClean="0">
                  <a:solidFill>
                    <a:srgbClr val="FFFFFF"/>
                  </a:solidFill>
                  <a:ea typeface="ＭＳ Ｐゴシック" charset="0"/>
                </a:rPr>
              </a:br>
              <a:r>
                <a:rPr lang="en-US" sz="1050" b="1" dirty="0" smtClean="0">
                  <a:solidFill>
                    <a:srgbClr val="FFFFFF"/>
                  </a:solidFill>
                  <a:ea typeface="ＭＳ Ｐゴシック" charset="0"/>
                </a:rPr>
                <a:t>Impact Factor 2005-13</a:t>
              </a:r>
            </a:p>
          </p:txBody>
        </p:sp>
        <p:sp>
          <p:nvSpPr>
            <p:cNvPr id="308235" name="Rectangle 11"/>
            <p:cNvSpPr>
              <a:spLocks noChangeArrowheads="1"/>
            </p:cNvSpPr>
            <p:nvPr/>
          </p:nvSpPr>
          <p:spPr bwMode="auto">
            <a:xfrm>
              <a:off x="3233" y="1149"/>
              <a:ext cx="2530" cy="290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5F5F5F"/>
                </a:solidFill>
                <a:ea typeface="ＭＳ Ｐゴシック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91200" y="2286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66"/>
                </a:solidFill>
                <a:ea typeface="ＭＳ Ｐゴシック" charset="0"/>
              </a:rPr>
              <a:t>CAGR: 10%</a:t>
            </a:r>
            <a:endParaRPr lang="en-US" sz="1200" dirty="0">
              <a:solidFill>
                <a:srgbClr val="000066"/>
              </a:solidFill>
              <a:ea typeface="ＭＳ Ｐゴシック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900086"/>
            <a:ext cx="4267200" cy="5204323"/>
          </a:xfrm>
          <a:noFill/>
          <a:ln/>
        </p:spPr>
        <p:txBody>
          <a:bodyPr/>
          <a:lstStyle/>
          <a:p>
            <a:pPr marL="0" lv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ВСЕГО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ru-RU" sz="2400" b="1" dirty="0" smtClean="0">
                <a:solidFill>
                  <a:schemeClr val="tx1"/>
                </a:solidFill>
              </a:rPr>
              <a:t> у </a:t>
            </a:r>
            <a:r>
              <a:rPr lang="en-US" sz="2400" b="1" dirty="0" smtClean="0">
                <a:solidFill>
                  <a:schemeClr val="tx1"/>
                </a:solidFill>
              </a:rPr>
              <a:t>Springer </a:t>
            </a:r>
            <a:r>
              <a:rPr lang="ru-RU" sz="2400" b="1" dirty="0" smtClean="0">
                <a:solidFill>
                  <a:srgbClr val="C00000"/>
                </a:solidFill>
              </a:rPr>
              <a:t>3068</a:t>
            </a:r>
            <a:r>
              <a:rPr lang="ru-RU" sz="2400" b="1" dirty="0" smtClean="0">
                <a:solidFill>
                  <a:schemeClr val="tx1"/>
                </a:solidFill>
              </a:rPr>
              <a:t> журналов включая журналы открытого доступа </a:t>
            </a:r>
            <a:r>
              <a:rPr lang="en-US" sz="2400" b="1" dirty="0" smtClean="0">
                <a:solidFill>
                  <a:schemeClr val="tx1"/>
                </a:solidFill>
              </a:rPr>
              <a:t>(Open access journals)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Из них: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</a:rPr>
              <a:t>601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индексируются </a:t>
            </a:r>
            <a:r>
              <a:rPr lang="en-US" sz="2400" b="1" dirty="0" smtClean="0">
                <a:solidFill>
                  <a:schemeClr val="tx1"/>
                </a:solidFill>
              </a:rPr>
              <a:t>Thomson Reuters </a:t>
            </a:r>
            <a:r>
              <a:rPr lang="ru-RU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dirty="0" smtClean="0">
                <a:solidFill>
                  <a:schemeClr val="tx1"/>
                </a:solidFill>
              </a:rPr>
              <a:t>Journal Citation Reports )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и имеют </a:t>
            </a:r>
            <a:r>
              <a:rPr lang="ru-RU" sz="2400" b="1" dirty="0" err="1" smtClean="0">
                <a:solidFill>
                  <a:srgbClr val="C00000"/>
                </a:solidFill>
              </a:rPr>
              <a:t>импакт</a:t>
            </a:r>
            <a:r>
              <a:rPr lang="ru-RU" sz="2400" b="1" dirty="0" smtClean="0">
                <a:solidFill>
                  <a:srgbClr val="C00000"/>
                </a:solidFill>
              </a:rPr>
              <a:t>-фактор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65 </a:t>
            </a:r>
            <a:r>
              <a:rPr lang="ru-RU" sz="2400" b="1" dirty="0">
                <a:solidFill>
                  <a:schemeClr val="tx1"/>
                </a:solidFill>
              </a:rPr>
              <a:t>находятся</a:t>
            </a:r>
            <a:r>
              <a:rPr lang="ru-RU" sz="2400" b="1" dirty="0" smtClean="0">
                <a:solidFill>
                  <a:srgbClr val="C00000"/>
                </a:solidFill>
              </a:rPr>
              <a:t> на рассмотрении </a:t>
            </a:r>
            <a:r>
              <a:rPr lang="ru-RU" sz="2400" b="1" dirty="0">
                <a:solidFill>
                  <a:schemeClr val="tx1"/>
                </a:solidFill>
              </a:rPr>
              <a:t>о включении</a:t>
            </a:r>
            <a:r>
              <a:rPr lang="ru-RU" sz="2400" b="1" dirty="0" smtClean="0">
                <a:solidFill>
                  <a:srgbClr val="C00000"/>
                </a:solidFill>
              </a:rPr>
              <a:t> в </a:t>
            </a:r>
            <a:r>
              <a:rPr lang="en-US" sz="2400" b="1" dirty="0" smtClean="0">
                <a:solidFill>
                  <a:srgbClr val="C00000"/>
                </a:solidFill>
              </a:rPr>
              <a:t>Thomson Reuters.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</a:rPr>
              <a:t>22</a:t>
            </a:r>
            <a:r>
              <a:rPr lang="ru-RU" sz="2400" b="1" dirty="0">
                <a:solidFill>
                  <a:srgbClr val="C00000"/>
                </a:solidFill>
              </a:rPr>
              <a:t>47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журналов индексируются в </a:t>
            </a:r>
            <a:r>
              <a:rPr lang="en-US" sz="2400" b="1" dirty="0">
                <a:solidFill>
                  <a:srgbClr val="C00000"/>
                </a:solidFill>
              </a:rPr>
              <a:t>Scopus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</a:rPr>
              <a:t>652 </a:t>
            </a:r>
            <a:r>
              <a:rPr lang="ru-RU" sz="2400" b="1" dirty="0" smtClean="0">
                <a:solidFill>
                  <a:schemeClr val="tx1"/>
                </a:solidFill>
              </a:rPr>
              <a:t>индексируются 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PubMed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13700" cy="27699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spc="1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Журналы </a:t>
            </a:r>
            <a:r>
              <a:rPr lang="en-US" sz="2000" spc="1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Springer </a:t>
            </a:r>
            <a:r>
              <a:rPr lang="ru-RU" sz="2000" spc="1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по состоянию на июнь  2015 </a:t>
            </a:r>
            <a:endParaRPr lang="en-US" sz="2000" spc="1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ヒラギノ角ゴ Pro W3" pitchFamily="-65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4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3657600"/>
            <a:ext cx="4083248" cy="1412694"/>
          </a:xfrm>
        </p:spPr>
        <p:txBody>
          <a:bodyPr/>
          <a:lstStyle/>
          <a:p>
            <a:r>
              <a:rPr lang="en-US" dirty="0" smtClean="0"/>
              <a:t>Springer </a:t>
            </a:r>
            <a:r>
              <a:rPr lang="ru-RU" dirty="0" smtClean="0"/>
              <a:t>в странах Центральной Азии и Казахстане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9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60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378" y="762000"/>
            <a:ext cx="8219621" cy="581698"/>
          </a:xfrm>
        </p:spPr>
        <p:txBody>
          <a:bodyPr/>
          <a:lstStyle/>
          <a:p>
            <a:r>
              <a:rPr lang="ru-RU" b="1" dirty="0" smtClean="0"/>
              <a:t>Казахстан количество публикаций по сравнению со странами соседями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525924"/>
            <a:ext cx="17956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Source : </a:t>
            </a:r>
            <a:r>
              <a:rPr lang="en-US" sz="800" dirty="0" err="1" smtClean="0"/>
              <a:t>ThomsonReuters</a:t>
            </a:r>
            <a:r>
              <a:rPr lang="en-US" sz="800" dirty="0" smtClean="0"/>
              <a:t> </a:t>
            </a:r>
            <a:r>
              <a:rPr lang="en-US" sz="800" dirty="0" err="1" smtClean="0"/>
              <a:t>InCites</a:t>
            </a:r>
            <a:endParaRPr lang="en-US" sz="800" b="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74416"/>
            <a:ext cx="80708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8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2000"/>
            <a:ext cx="8722522" cy="581698"/>
          </a:xfrm>
        </p:spPr>
        <p:txBody>
          <a:bodyPr/>
          <a:lstStyle/>
          <a:p>
            <a:r>
              <a:rPr lang="ru-RU" b="1" dirty="0" smtClean="0"/>
              <a:t>Казахстан глобальный рейтинг по </a:t>
            </a:r>
            <a:r>
              <a:rPr lang="ru-RU" b="1" dirty="0" err="1" smtClean="0"/>
              <a:t>библиометрическим</a:t>
            </a:r>
            <a:r>
              <a:rPr lang="ru-RU" b="1" dirty="0" smtClean="0"/>
              <a:t> показателям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084980"/>
              </p:ext>
            </p:extLst>
          </p:nvPr>
        </p:nvGraphicFramePr>
        <p:xfrm>
          <a:off x="544576" y="1772816"/>
          <a:ext cx="5611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144"/>
                <a:gridCol w="1402574"/>
                <a:gridCol w="1350941"/>
                <a:gridCol w="1350941"/>
              </a:tblGrid>
              <a:tr h="199577">
                <a:tc>
                  <a:txBody>
                    <a:bodyPr/>
                    <a:lstStyle/>
                    <a:p>
                      <a:r>
                        <a:rPr lang="en-US" sz="1300" noProof="0" dirty="0" smtClean="0">
                          <a:latin typeface="+mn-lt"/>
                        </a:rPr>
                        <a:t>Country</a:t>
                      </a:r>
                      <a:endParaRPr lang="en-US" sz="13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+mn-lt"/>
                        </a:rPr>
                        <a:t># Articles 2013</a:t>
                      </a:r>
                      <a:endParaRPr lang="en-US" sz="13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+mn-lt"/>
                        </a:rPr>
                        <a:t># Citations 2013</a:t>
                      </a:r>
                      <a:endParaRPr lang="en-US" sz="13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+mn-lt"/>
                        </a:rPr>
                        <a:t>H-Index</a:t>
                      </a:r>
                      <a:endParaRPr lang="en-US" sz="1300" noProof="0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South Korea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Taiwan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Malaysia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Singapore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Hong Kong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Thailand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Kazakhstan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noProof="0" dirty="0">
                          <a:solidFill>
                            <a:srgbClr val="002143"/>
                          </a:solidFill>
                          <a:effectLst/>
                          <a:latin typeface="+mn-lt"/>
                        </a:rPr>
                        <a:t>Uzbekistan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noProof="0" dirty="0">
                          <a:solidFill>
                            <a:srgbClr val="002143"/>
                          </a:solidFill>
                          <a:effectLst/>
                          <a:latin typeface="+mn-lt"/>
                        </a:rPr>
                        <a:t>Mongolia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noProof="0" dirty="0">
                          <a:solidFill>
                            <a:srgbClr val="002143"/>
                          </a:solidFill>
                          <a:effectLst/>
                          <a:latin typeface="+mn-lt"/>
                        </a:rPr>
                        <a:t>Kyrgyzstan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197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noProof="0" dirty="0">
                          <a:solidFill>
                            <a:srgbClr val="002143"/>
                          </a:solidFill>
                          <a:effectLst/>
                          <a:latin typeface="+mn-lt"/>
                        </a:rPr>
                        <a:t>Tajikistan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  <a:endParaRPr lang="en-US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51720" y="1489850"/>
            <a:ext cx="4104456" cy="25558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Global Ranking 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6525924"/>
            <a:ext cx="62071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/>
              <a:t>Source : </a:t>
            </a:r>
            <a:r>
              <a:rPr lang="en-US" sz="800" dirty="0" err="1" smtClean="0"/>
              <a:t>SCImago</a:t>
            </a:r>
            <a:r>
              <a:rPr lang="en-US" sz="800" dirty="0" smtClean="0"/>
              <a:t>. (2007). SJR — </a:t>
            </a:r>
            <a:r>
              <a:rPr lang="en-US" sz="800" dirty="0" err="1" smtClean="0"/>
              <a:t>SCImago</a:t>
            </a:r>
            <a:r>
              <a:rPr lang="en-US" sz="800" dirty="0" smtClean="0"/>
              <a:t> Journal &amp; Country Rank. Retrieved October 8, 2014, from http://www.scimagojr.com</a:t>
            </a:r>
            <a:endParaRPr lang="en-US" sz="800" b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5536" y="4806280"/>
            <a:ext cx="5904656" cy="432048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38" y="896405"/>
            <a:ext cx="7991475" cy="304699"/>
          </a:xfrm>
        </p:spPr>
        <p:txBody>
          <a:bodyPr/>
          <a:lstStyle/>
          <a:p>
            <a:r>
              <a:rPr lang="ru-RU" dirty="0" smtClean="0"/>
              <a:t>ТОП 10 журналов в которых публикуются учёные Казахстана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5755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7" y="2969891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6525924"/>
            <a:ext cx="2291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>
                <a:solidFill>
                  <a:srgbClr val="5F5F5F"/>
                </a:solidFill>
                <a:ea typeface="ＭＳ Ｐゴシック" charset="0"/>
              </a:rPr>
              <a:t>Source : </a:t>
            </a:r>
            <a:r>
              <a:rPr lang="en-US" sz="800" dirty="0" err="1" smtClean="0">
                <a:solidFill>
                  <a:srgbClr val="5F5F5F"/>
                </a:solidFill>
                <a:ea typeface="ＭＳ Ｐゴシック" charset="0"/>
              </a:rPr>
              <a:t>ThomsonReuters</a:t>
            </a:r>
            <a:r>
              <a:rPr lang="en-US" sz="800" dirty="0" smtClean="0">
                <a:solidFill>
                  <a:srgbClr val="5F5F5F"/>
                </a:solidFill>
                <a:ea typeface="ＭＳ Ｐゴシック" charset="0"/>
              </a:rPr>
              <a:t> </a:t>
            </a:r>
            <a:r>
              <a:rPr lang="en-US" sz="800" dirty="0" err="1" smtClean="0">
                <a:solidFill>
                  <a:srgbClr val="5F5F5F"/>
                </a:solidFill>
                <a:ea typeface="ＭＳ Ｐゴシック" charset="0"/>
              </a:rPr>
              <a:t>InCites</a:t>
            </a:r>
            <a:r>
              <a:rPr lang="en-US" sz="800" dirty="0" smtClean="0">
                <a:solidFill>
                  <a:srgbClr val="5F5F5F"/>
                </a:solidFill>
                <a:ea typeface="ＭＳ Ｐゴシック" charset="0"/>
              </a:rPr>
              <a:t>; 2013-2014</a:t>
            </a:r>
            <a:endParaRPr lang="en-US" sz="800" dirty="0">
              <a:solidFill>
                <a:srgbClr val="5F5F5F"/>
              </a:solidFill>
              <a:ea typeface="ＭＳ Ｐゴシック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80939"/>
            <a:ext cx="67437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61979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1298589" cy="3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54293712"/>
              </p:ext>
            </p:extLst>
          </p:nvPr>
        </p:nvGraphicFramePr>
        <p:xfrm>
          <a:off x="522288" y="1556792"/>
          <a:ext cx="8082160" cy="484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86800" cy="685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Публикаци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казахстанских авторов в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Springer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 2000-2013 годы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852936"/>
            <a:ext cx="1152128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rgbClr val="0176C3"/>
              </a:buClr>
              <a:buSzPct val="100000"/>
            </a:pPr>
            <a:r>
              <a:rPr lang="en-US" sz="1800" dirty="0" smtClean="0">
                <a:solidFill>
                  <a:srgbClr val="5F5F5F"/>
                </a:solidFill>
                <a:latin typeface="Calibri"/>
                <a:ea typeface="+mn-ea"/>
                <a:cs typeface="+mn-cs"/>
              </a:rPr>
              <a:t>CAGR: 20%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24328" y="6627168"/>
            <a:ext cx="16196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100" dirty="0" err="1" smtClean="0">
                <a:solidFill>
                  <a:srgbClr val="5F5F5F"/>
                </a:solidFill>
                <a:ea typeface="+mn-ea"/>
                <a:cs typeface="+mn-cs"/>
              </a:rPr>
              <a:t>AuthorMapper</a:t>
            </a:r>
            <a:r>
              <a:rPr lang="en-US" sz="1100" dirty="0" smtClean="0">
                <a:solidFill>
                  <a:srgbClr val="5F5F5F"/>
                </a:solidFill>
                <a:ea typeface="+mn-ea"/>
                <a:cs typeface="+mn-cs"/>
              </a:rPr>
              <a:t> excl. BMC</a:t>
            </a:r>
            <a:endParaRPr lang="en-US" sz="1100" dirty="0">
              <a:solidFill>
                <a:srgbClr val="5F5F5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3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Казахстанские публикации по областям исследований по БД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SpringerLink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 2000-2013 годы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416006" y="6596390"/>
            <a:ext cx="1727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000" dirty="0" err="1" smtClean="0">
                <a:solidFill>
                  <a:srgbClr val="5F5F5F"/>
                </a:solidFill>
                <a:ea typeface="+mn-ea"/>
                <a:cs typeface="+mn-cs"/>
              </a:rPr>
              <a:t>AuthorMapper</a:t>
            </a:r>
            <a:r>
              <a:rPr lang="en-US" sz="1000" dirty="0" smtClean="0">
                <a:solidFill>
                  <a:srgbClr val="5F5F5F"/>
                </a:solidFill>
                <a:ea typeface="+mn-ea"/>
                <a:cs typeface="+mn-cs"/>
              </a:rPr>
              <a:t> excl. BMC</a:t>
            </a:r>
            <a:endParaRPr lang="en-US" sz="1000" dirty="0">
              <a:solidFill>
                <a:srgbClr val="5F5F5F"/>
              </a:solidFill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87346831"/>
              </p:ext>
            </p:extLst>
          </p:nvPr>
        </p:nvGraphicFramePr>
        <p:xfrm>
          <a:off x="1143000" y="1447800"/>
          <a:ext cx="7391400" cy="455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63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3352" y="4038600"/>
            <a:ext cx="4845248" cy="941796"/>
          </a:xfrm>
        </p:spPr>
        <p:txBody>
          <a:bodyPr/>
          <a:lstStyle/>
          <a:p>
            <a:r>
              <a:rPr lang="ru-RU" dirty="0" smtClean="0"/>
              <a:t>Ресурсы </a:t>
            </a:r>
            <a:r>
              <a:rPr lang="en-US" dirty="0" smtClean="0"/>
              <a:t>Springer </a:t>
            </a:r>
            <a:r>
              <a:rPr lang="ru-RU" dirty="0" smtClean="0"/>
              <a:t>для Казахстана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9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45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135938" cy="28621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По Соглашению о подписке у 304 организаций Казахстана есть </a:t>
            </a:r>
            <a:r>
              <a:rPr lang="ru-RU" sz="3600" b="1" u="sng" dirty="0" smtClean="0">
                <a:solidFill>
                  <a:srgbClr val="C00000"/>
                </a:solidFill>
              </a:rPr>
              <a:t>полнотекстовый доступ ко всем статьям и журналам издательства </a:t>
            </a:r>
            <a:r>
              <a:rPr lang="en-US" sz="3600" b="1" u="sng" dirty="0" smtClean="0">
                <a:solidFill>
                  <a:srgbClr val="C00000"/>
                </a:solidFill>
              </a:rPr>
              <a:t>Springer</a:t>
            </a:r>
            <a:r>
              <a:rPr lang="ru-RU" sz="3600" b="1" u="sng" dirty="0" smtClean="0">
                <a:solidFill>
                  <a:srgbClr val="C00000"/>
                </a:solidFill>
              </a:rPr>
              <a:t>, опубликованным с 1997 по 2015 гг. </a:t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Всего более 3000 журналов.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55902"/>
            <a:ext cx="2057400" cy="138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14297"/>
            <a:ext cx="4506276" cy="1667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75379"/>
            <a:ext cx="4953000" cy="501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C0504D"/>
              </a:buClr>
              <a:buSzPct val="100000"/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www.springerlink.com</a:t>
            </a:r>
            <a:endParaRPr lang="ru-RU" sz="2800" b="1" dirty="0" err="1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"/>
            <a:ext cx="6019800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800"/>
              </a:spcBef>
              <a:spcAft>
                <a:spcPts val="0"/>
              </a:spcAft>
              <a:buClr>
                <a:srgbClr val="C0504D"/>
              </a:buClr>
              <a:buSzPct val="100000"/>
            </a:pPr>
            <a:r>
              <a:rPr lang="ru-RU" sz="3600" b="1" dirty="0" smtClean="0">
                <a:solidFill>
                  <a:srgbClr val="C00000"/>
                </a:solidFill>
                <a:latin typeface="Calibri"/>
              </a:rPr>
              <a:t>ОБЪЯВЛЕНИЕ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021138" cy="309563"/>
          </a:xfrm>
        </p:spPr>
        <p:txBody>
          <a:bodyPr/>
          <a:lstStyle/>
          <a:p>
            <a:pPr algn="ctr"/>
            <a:r>
              <a:rPr lang="ru-RU" altLang="ru-RU" smtClean="0">
                <a:ea typeface="Calibri" pitchFamily="34" charset="0"/>
                <a:cs typeface="Lucida Sans" pitchFamily="34" charset="0"/>
              </a:rPr>
              <a:t>Как проверить есть ли доступ?</a:t>
            </a: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14880" r="10730" b="13097"/>
          <a:stretch>
            <a:fillRect/>
          </a:stretch>
        </p:blipFill>
        <p:spPr bwMode="auto">
          <a:xfrm>
            <a:off x="152400" y="696913"/>
            <a:ext cx="41148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775" y="544513"/>
            <a:ext cx="5181600" cy="3048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eaLnBrk="0" hangingPunct="0">
              <a:spcBef>
                <a:spcPts val="800"/>
              </a:spcBef>
              <a:buClr>
                <a:schemeClr val="accent2"/>
              </a:buClr>
              <a:buSzPct val="100000"/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</a:rPr>
              <a:t>www.springerlink.com</a:t>
            </a:r>
            <a:endParaRPr lang="ru-RU" b="1" dirty="0" err="1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8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14409" r="16742" b="17883"/>
          <a:stretch>
            <a:fillRect/>
          </a:stretch>
        </p:blipFill>
        <p:spPr bwMode="auto">
          <a:xfrm>
            <a:off x="4241800" y="657225"/>
            <a:ext cx="48006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Овальная выноска 4"/>
          <p:cNvSpPr>
            <a:spLocks noChangeArrowheads="1"/>
          </p:cNvSpPr>
          <p:nvPr/>
        </p:nvSpPr>
        <p:spPr bwMode="auto">
          <a:xfrm>
            <a:off x="3810000" y="2311400"/>
            <a:ext cx="1524000" cy="735013"/>
          </a:xfrm>
          <a:prstGeom prst="wedgeEllipseCallout">
            <a:avLst>
              <a:gd name="adj1" fmla="val -87500"/>
              <a:gd name="adj2" fmla="val 64662"/>
            </a:avLst>
          </a:prstGeom>
          <a:solidFill>
            <a:srgbClr val="FF660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>
                <a:solidFill>
                  <a:schemeClr val="tx1"/>
                </a:solidFill>
              </a:rPr>
              <a:t>НЕТ ДОСТУПА</a:t>
            </a:r>
          </a:p>
        </p:txBody>
      </p:sp>
      <p:sp>
        <p:nvSpPr>
          <p:cNvPr id="205830" name="Овальная выноска 7"/>
          <p:cNvSpPr>
            <a:spLocks noChangeArrowheads="1"/>
          </p:cNvSpPr>
          <p:nvPr/>
        </p:nvSpPr>
        <p:spPr bwMode="auto">
          <a:xfrm>
            <a:off x="6248400" y="1616075"/>
            <a:ext cx="1524000" cy="735013"/>
          </a:xfrm>
          <a:prstGeom prst="wedgeEllipseCallout">
            <a:avLst>
              <a:gd name="adj1" fmla="val -87500"/>
              <a:gd name="adj2" fmla="val 64662"/>
            </a:avLst>
          </a:prstGeom>
          <a:solidFill>
            <a:srgbClr val="FF660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>
                <a:solidFill>
                  <a:schemeClr val="tx1"/>
                </a:solidFill>
              </a:rPr>
              <a:t>НЕТ ДОСТУПА</a:t>
            </a:r>
          </a:p>
        </p:txBody>
      </p:sp>
      <p:pic>
        <p:nvPicPr>
          <p:cNvPr id="2058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20232" r="17033" b="30707"/>
          <a:stretch>
            <a:fillRect/>
          </a:stretch>
        </p:blipFill>
        <p:spPr bwMode="auto">
          <a:xfrm>
            <a:off x="855663" y="4005263"/>
            <a:ext cx="7432675" cy="2679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32" name="Овальная выноска 9"/>
          <p:cNvSpPr>
            <a:spLocks noChangeArrowheads="1"/>
          </p:cNvSpPr>
          <p:nvPr/>
        </p:nvSpPr>
        <p:spPr bwMode="auto">
          <a:xfrm>
            <a:off x="7175500" y="5105400"/>
            <a:ext cx="1524000" cy="735013"/>
          </a:xfrm>
          <a:prstGeom prst="wedgeEllipseCallout">
            <a:avLst>
              <a:gd name="adj1" fmla="val -87500"/>
              <a:gd name="adj2" fmla="val 64662"/>
            </a:avLst>
          </a:prstGeom>
          <a:solidFill>
            <a:srgbClr val="CC3399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>
                <a:solidFill>
                  <a:schemeClr val="tx1"/>
                </a:solidFill>
              </a:rPr>
              <a:t>Есть ДОСТУП</a:t>
            </a:r>
          </a:p>
        </p:txBody>
      </p:sp>
    </p:spTree>
    <p:extLst>
      <p:ext uri="{BB962C8B-B14F-4D97-AF65-F5344CB8AC3E}">
        <p14:creationId xmlns:p14="http://schemas.microsoft.com/office/powerpoint/2010/main" val="7468675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57400"/>
            <a:ext cx="6553200" cy="1218795"/>
          </a:xfrm>
        </p:spPr>
        <p:txBody>
          <a:bodyPr/>
          <a:lstStyle/>
          <a:p>
            <a:pPr algn="ctr"/>
            <a:r>
              <a:rPr lang="en-US" sz="4400" dirty="0" smtClean="0"/>
              <a:t>Springer </a:t>
            </a:r>
            <a:br>
              <a:rPr lang="en-US" sz="4400" dirty="0" smtClean="0"/>
            </a:br>
            <a:r>
              <a:rPr lang="ru-RU" sz="4400" dirty="0" smtClean="0"/>
              <a:t>История и продукция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05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1663" cy="609600"/>
          </a:xfrm>
        </p:spPr>
        <p:txBody>
          <a:bodyPr/>
          <a:lstStyle/>
          <a:p>
            <a:r>
              <a:rPr lang="ru-RU" altLang="ru-RU" smtClean="0">
                <a:ea typeface="Calibri" pitchFamily="34" charset="0"/>
                <a:cs typeface="Lucida Sans" pitchFamily="34" charset="0"/>
              </a:rPr>
              <a:t>Тренд Казахстана: как казахстанские пользователи попадают на</a:t>
            </a:r>
            <a:r>
              <a:rPr lang="en-US" altLang="ru-RU" smtClean="0">
                <a:ea typeface="Calibri" pitchFamily="34" charset="0"/>
                <a:cs typeface="Lucida Sans" pitchFamily="34" charset="0"/>
              </a:rPr>
              <a:t> SpringerLink?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1"/>
          </p:nvPr>
        </p:nvGraphicFramePr>
        <p:xfrm>
          <a:off x="539750" y="1484313"/>
          <a:ext cx="7766049" cy="3933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450"/>
                <a:gridCol w="1861707"/>
                <a:gridCol w="2176892"/>
              </a:tblGrid>
              <a:tr h="518143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Visitor Referral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Visits to SpringerLink</a:t>
                      </a:r>
                      <a:br>
                        <a:rPr lang="en-US" sz="1400" noProof="0" dirty="0" smtClean="0">
                          <a:latin typeface="+mn-lt"/>
                        </a:rPr>
                      </a:br>
                      <a:r>
                        <a:rPr lang="en-US" sz="1400" noProof="0" dirty="0" smtClean="0">
                          <a:latin typeface="+mn-lt"/>
                        </a:rPr>
                        <a:t>2014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In %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+mn-lt"/>
                        </a:rPr>
                        <a:t>Напрямую набрав имя сайта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47,151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www.google.kz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27,341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scholar.google.com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8,788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www.google.ru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7,023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www.springer.com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4,363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www.google.com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3,846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www.ncbi.nlm.nih.gov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1,952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go.mail.ru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1,159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apps.webofknowledge.com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1,001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nulibrary.summon.serialssolutions.com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959</a:t>
                      </a:r>
                    </a:p>
                  </a:txBody>
                  <a:tcPr marL="45720" marR="45720" marT="45718" marB="4571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45720" marR="45720" marT="45718" marB="45718" anchor="ctr"/>
                </a:tc>
              </a:tr>
              <a:tr h="310517">
                <a:tc>
                  <a:txBody>
                    <a:bodyPr/>
                    <a:lstStyle/>
                    <a:p>
                      <a:pPr algn="l" fontAlgn="b"/>
                      <a:r>
                        <a:rPr lang="en-PH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www.scopus.com</a:t>
                      </a:r>
                    </a:p>
                  </a:txBody>
                  <a:tcPr marL="45720" marR="45720" marT="45718" marB="4571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5720" marR="45720" marT="45718" marB="45718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+mn-lt"/>
                        </a:rPr>
                        <a:t>0%</a:t>
                      </a:r>
                      <a:endParaRPr lang="en-US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45718" marB="45718" anchor="ctr"/>
                </a:tc>
              </a:tr>
            </a:tbl>
          </a:graphicData>
        </a:graphic>
      </p:graphicFrame>
      <p:sp>
        <p:nvSpPr>
          <p:cNvPr id="216120" name="TextBox 4"/>
          <p:cNvSpPr txBox="1">
            <a:spLocks noChangeArrowheads="1"/>
          </p:cNvSpPr>
          <p:nvPr/>
        </p:nvSpPr>
        <p:spPr bwMode="auto">
          <a:xfrm>
            <a:off x="685800" y="5562600"/>
            <a:ext cx="777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50000"/>
              </a:spcBef>
              <a:defRPr sz="1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0176C3"/>
              </a:buClr>
              <a:buSzPct val="100000"/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Показатель посещений сайта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SpringerLink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напрямую говорит о том, что учёные Казахстана знают издательство </a:t>
            </a:r>
            <a:r>
              <a:rPr lang="en-US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Springer 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активно с ним сотрудничают </a:t>
            </a:r>
          </a:p>
        </p:txBody>
      </p:sp>
    </p:spTree>
    <p:extLst>
      <p:ext uri="{BB962C8B-B14F-4D97-AF65-F5344CB8AC3E}">
        <p14:creationId xmlns:p14="http://schemas.microsoft.com/office/powerpoint/2010/main" val="3131273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2838" y="5867400"/>
            <a:ext cx="7239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rgbClr val="0176C3"/>
              </a:buClr>
              <a:buSzPct val="100000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 момента подписания Меморандума с октября 2014 г. по мая 2015 г. скачано –  68 940 статей.</a:t>
            </a:r>
          </a:p>
        </p:txBody>
      </p:sp>
      <p:sp>
        <p:nvSpPr>
          <p:cNvPr id="3" name="Left Brace 2"/>
          <p:cNvSpPr/>
          <p:nvPr/>
        </p:nvSpPr>
        <p:spPr bwMode="auto">
          <a:xfrm rot="16200000">
            <a:off x="5982462" y="4001262"/>
            <a:ext cx="684276" cy="3047999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n>
                <a:solidFill>
                  <a:srgbClr val="C00000"/>
                </a:solidFill>
              </a:ln>
              <a:solidFill>
                <a:srgbClr val="5F5F5F"/>
              </a:solidFill>
              <a:latin typeface="Arial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830154"/>
              </p:ext>
            </p:extLst>
          </p:nvPr>
        </p:nvGraphicFramePr>
        <p:xfrm>
          <a:off x="533400" y="457200"/>
          <a:ext cx="774223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040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762" y="2286000"/>
            <a:ext cx="5481638" cy="1329595"/>
          </a:xfrm>
        </p:spPr>
        <p:txBody>
          <a:bodyPr/>
          <a:lstStyle/>
          <a:p>
            <a:pPr algn="ctr"/>
            <a:r>
              <a:rPr lang="en-US" sz="4800" dirty="0" smtClean="0"/>
              <a:t>E-BOOK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Коллекция Книг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00969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9" descr="SpringerLin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410200"/>
            <a:ext cx="1930400" cy="47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803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5410200"/>
            <a:ext cx="7239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с момента подписания Меморандума с октября 2014 г. по апрель 2015 г. скачано – 424 764</a:t>
            </a:r>
          </a:p>
        </p:txBody>
      </p:sp>
      <p:graphicFrame>
        <p:nvGraphicFramePr>
          <p:cNvPr id="7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448450"/>
              </p:ext>
            </p:extLst>
          </p:nvPr>
        </p:nvGraphicFramePr>
        <p:xfrm>
          <a:off x="838200" y="838200"/>
          <a:ext cx="762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6259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5334000"/>
            <a:ext cx="7239000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марта 2015 г., в связи с отсутствием подписки, доступ на коллекцию электронных книг был закрыт.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связи с чем связано резкое увеличение количества отказов в скачивании. </a:t>
            </a:r>
          </a:p>
        </p:txBody>
      </p:sp>
      <p:graphicFrame>
        <p:nvGraphicFramePr>
          <p:cNvPr id="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945960"/>
              </p:ext>
            </p:extLst>
          </p:nvPr>
        </p:nvGraphicFramePr>
        <p:xfrm>
          <a:off x="609600" y="7620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359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3352" y="4038600"/>
            <a:ext cx="4845248" cy="1412694"/>
          </a:xfrm>
        </p:spPr>
        <p:txBody>
          <a:bodyPr/>
          <a:lstStyle/>
          <a:p>
            <a:r>
              <a:rPr lang="ru-RU" dirty="0" smtClean="0"/>
              <a:t>Мероприятия проводимые </a:t>
            </a:r>
            <a:r>
              <a:rPr lang="en-US" dirty="0" smtClean="0"/>
              <a:t>Springer</a:t>
            </a:r>
            <a:r>
              <a:rPr lang="ru-RU" dirty="0" smtClean="0"/>
              <a:t> для Казахстана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143"/>
                </a:solidFill>
              </a:rPr>
              <a:t>9</a:t>
            </a:r>
            <a:endParaRPr lang="ru-RU" sz="1200" dirty="0">
              <a:solidFill>
                <a:srgbClr val="002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41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center.lbl.gov/wp-content/uploads/sites/2/2011/06/Kazakhstan-ma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"/>
          <a:stretch/>
        </p:blipFill>
        <p:spPr bwMode="auto">
          <a:xfrm>
            <a:off x="3059832" y="1628801"/>
            <a:ext cx="3048422" cy="9361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38" y="896405"/>
            <a:ext cx="7991475" cy="304699"/>
          </a:xfrm>
        </p:spPr>
        <p:txBody>
          <a:bodyPr/>
          <a:lstStyle/>
          <a:p>
            <a:r>
              <a:rPr lang="en-US" dirty="0" smtClean="0"/>
              <a:t>Springer </a:t>
            </a:r>
            <a:r>
              <a:rPr lang="ru-RU" dirty="0" smtClean="0"/>
              <a:t>и Казахстан: перспективы сотрудничества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484784"/>
            <a:ext cx="3048422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800"/>
              </a:spcBef>
              <a:buClr>
                <a:schemeClr val="accent2"/>
              </a:buClr>
              <a:buSzPct val="100000"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Научное сообщество </a:t>
            </a:r>
            <a:r>
              <a:rPr lang="ru-RU" dirty="0"/>
              <a:t>К</a:t>
            </a:r>
            <a:r>
              <a:rPr lang="ru-RU" dirty="0" smtClean="0"/>
              <a:t>азахстана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 rot="2745018">
            <a:off x="2586471" y="2616613"/>
            <a:ext cx="375525" cy="54787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8900000">
            <a:off x="6289913" y="2617439"/>
            <a:ext cx="375525" cy="54787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7624" y="3140969"/>
            <a:ext cx="2376264" cy="1296144"/>
            <a:chOff x="532109" y="3433868"/>
            <a:chExt cx="2527724" cy="1370025"/>
          </a:xfrm>
        </p:grpSpPr>
        <p:sp>
          <p:nvSpPr>
            <p:cNvPr id="8" name="TextBox 7"/>
            <p:cNvSpPr txBox="1"/>
            <p:nvPr/>
          </p:nvSpPr>
          <p:spPr>
            <a:xfrm>
              <a:off x="532109" y="3433868"/>
              <a:ext cx="2527723" cy="5205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800"/>
                </a:spcBef>
                <a:buClr>
                  <a:schemeClr val="accent2"/>
                </a:buClr>
                <a:buSzPct val="100000"/>
              </a:pPr>
              <a:r>
                <a:rPr lang="ru-RU" b="1" dirty="0" smtClean="0">
                  <a:solidFill>
                    <a:schemeClr val="bg1"/>
                  </a:solidFill>
                  <a:latin typeface="+mn-lt"/>
                </a:rPr>
                <a:t>Доступ к ресурсам</a:t>
              </a:r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 SpringerLink</a:t>
              </a:r>
            </a:p>
          </p:txBody>
        </p:sp>
        <p:pic>
          <p:nvPicPr>
            <p:cNvPr id="3076" name="Picture 4" descr="http://cdn01.bauer-kirch.de/cache/SpringerLink-Logo-8b13d5b4fb2c126c631a6b764e2cf9a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11" y="3672077"/>
              <a:ext cx="2527722" cy="113181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724128" y="3156153"/>
            <a:ext cx="2810272" cy="1348099"/>
            <a:chOff x="5831125" y="3377045"/>
            <a:chExt cx="2574811" cy="1348099"/>
          </a:xfrm>
        </p:grpSpPr>
        <p:pic>
          <p:nvPicPr>
            <p:cNvPr id="3078" name="Picture 6" descr="https://images.springer.com/cda/content/image/cda_displayimage.jpg?SGWID=0-0-16-991967-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125" y="3650400"/>
              <a:ext cx="2574811" cy="10747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831125" y="3377045"/>
              <a:ext cx="2574811" cy="24622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800"/>
                </a:spcBef>
                <a:buClr>
                  <a:schemeClr val="accent2"/>
                </a:buClr>
                <a:buSzPct val="100000"/>
              </a:pPr>
              <a:r>
                <a:rPr lang="ru-RU" b="1" dirty="0" smtClean="0">
                  <a:solidFill>
                    <a:schemeClr val="bg1"/>
                  </a:solidFill>
                  <a:latin typeface="+mn-lt"/>
                </a:rPr>
                <a:t>Авторские тренинги и услуги</a:t>
              </a:r>
              <a:endParaRPr lang="en-US" b="1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Down Arrow 13"/>
          <p:cNvSpPr/>
          <p:nvPr/>
        </p:nvSpPr>
        <p:spPr bwMode="auto">
          <a:xfrm rot="18900000">
            <a:off x="2586471" y="4561655"/>
            <a:ext cx="375525" cy="54787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2705838">
            <a:off x="6289913" y="4561551"/>
            <a:ext cx="375525" cy="547870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5126995"/>
            <a:ext cx="5141963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800"/>
              </a:spcBef>
              <a:buClr>
                <a:schemeClr val="accent2"/>
              </a:buClr>
              <a:buSzPct val="100000"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Поддержка Стратегии развития Казахстана</a:t>
            </a:r>
            <a:endParaRPr lang="en-US" dirty="0"/>
          </a:p>
        </p:txBody>
      </p:sp>
      <p:pic>
        <p:nvPicPr>
          <p:cNvPr id="3080" name="Picture 8" descr="http://upload.wikimedia.org/wikipedia/commons/5/5a/Kazakhstan_2050_Strategy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86946"/>
            <a:ext cx="903384" cy="12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32906" y="5439237"/>
            <a:ext cx="3886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7800" indent="-177800" algn="l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Вхождение в 30ку развитых экономик до 2050 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177800" indent="-177800" algn="l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Развитие и повышение качества научных </a:t>
            </a:r>
          </a:p>
          <a:p>
            <a:pPr marL="177800" indent="-177800" algn="l">
              <a:spcBef>
                <a:spcPts val="6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исследований (3%ВВП)</a:t>
            </a:r>
            <a:endParaRPr lang="en-US" sz="1400" b="1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09800" y="5373216"/>
            <a:ext cx="5134430" cy="107997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91475" cy="664797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услуги образовательным и научным организациям Казахстана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57338"/>
            <a:ext cx="8153400" cy="475771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авторских сессий и тренингов в организациях Консорциума, включающих: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использованию платформы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Springerlink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подготовке и опубликованию статей в рейтинговых зарубежных журналах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списков журналов для опубликования по направлениям для организаций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авторов и пользователей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инструкций пользователей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статистики использования платформы в разрезе организаций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конференций/круглых столов международного уровня, направленных на повышение качества и публикационной активности в Казахстане</a:t>
            </a:r>
          </a:p>
        </p:txBody>
      </p:sp>
    </p:spTree>
    <p:extLst>
      <p:ext uri="{BB962C8B-B14F-4D97-AF65-F5344CB8AC3E}">
        <p14:creationId xmlns:p14="http://schemas.microsoft.com/office/powerpoint/2010/main" val="3783632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114300"/>
            <a:ext cx="8102600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1" kern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</a:t>
            </a:r>
            <a:r>
              <a:rPr lang="x-none" sz="2000" b="1" kern="160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x-none" sz="2000" b="1" kern="1600">
                <a:solidFill>
                  <a:schemeClr val="tx1"/>
                </a:solidFill>
                <a:latin typeface="Times New Roman"/>
                <a:ea typeface="Times New Roman"/>
              </a:rPr>
              <a:t>проведенных семинарах </a:t>
            </a:r>
            <a:r>
              <a:rPr lang="x-none" sz="2000" b="1" kern="1600" smtClean="0">
                <a:solidFill>
                  <a:schemeClr val="tx1"/>
                </a:solidFill>
                <a:latin typeface="Times New Roman"/>
                <a:ea typeface="Times New Roman"/>
              </a:rPr>
              <a:t>Springer</a:t>
            </a:r>
            <a:r>
              <a:rPr lang="ru-RU" sz="2000" b="1" kern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000" b="1" kern="1600" dirty="0">
                <a:solidFill>
                  <a:schemeClr val="tx1"/>
                </a:solidFill>
                <a:latin typeface="Times New Roman"/>
                <a:ea typeface="Times New Roman"/>
              </a:rPr>
              <a:t>в период </a:t>
            </a:r>
            <a:r>
              <a:rPr lang="ru-RU" sz="2000" b="1" kern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 </a:t>
            </a:r>
            <a:r>
              <a:rPr lang="ru-RU" sz="2000" b="1" kern="1600" dirty="0">
                <a:solidFill>
                  <a:schemeClr val="tx1"/>
                </a:solidFill>
                <a:latin typeface="Times New Roman"/>
                <a:ea typeface="Times New Roman"/>
              </a:rPr>
              <a:t>февраля по </a:t>
            </a:r>
            <a:r>
              <a:rPr lang="ru-RU" sz="2000" b="1" kern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май 2015 </a:t>
            </a:r>
            <a:r>
              <a:rPr lang="ru-RU" sz="2000" b="1" kern="1600" dirty="0">
                <a:solidFill>
                  <a:schemeClr val="tx1"/>
                </a:solidFill>
                <a:latin typeface="Times New Roman"/>
                <a:ea typeface="Times New Roman"/>
              </a:rPr>
              <a:t>г.</a:t>
            </a:r>
            <a:endParaRPr lang="ru-RU" sz="2000" b="1" kern="1600" dirty="0">
              <a:solidFill>
                <a:schemeClr val="tx1"/>
              </a:solidFill>
              <a:latin typeface="Cambria"/>
              <a:ea typeface="Times New Roman"/>
            </a:endParaRPr>
          </a:p>
        </p:txBody>
      </p:sp>
      <p:pic>
        <p:nvPicPr>
          <p:cNvPr id="2052" name="Picture 4" descr="http://kze.docdat.com/tw_files2/urls_1/488/d-487034/487034_html_193c6587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45"/>
          <a:stretch/>
        </p:blipFill>
        <p:spPr bwMode="auto">
          <a:xfrm>
            <a:off x="152400" y="533400"/>
            <a:ext cx="8686800" cy="38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9" descr="SpringerLi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2883"/>
          <a:stretch/>
        </p:blipFill>
        <p:spPr bwMode="auto">
          <a:xfrm>
            <a:off x="6629400" y="2133601"/>
            <a:ext cx="241190" cy="345322"/>
          </a:xfrm>
          <a:prstGeom prst="rect">
            <a:avLst/>
          </a:prstGeom>
          <a:noFill/>
        </p:spPr>
      </p:pic>
      <p:pic>
        <p:nvPicPr>
          <p:cNvPr id="10" name="Picture 39" descr="SpringerLi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2883"/>
          <a:stretch/>
        </p:blipFill>
        <p:spPr bwMode="auto">
          <a:xfrm>
            <a:off x="5867400" y="2133601"/>
            <a:ext cx="241190" cy="345322"/>
          </a:xfrm>
          <a:prstGeom prst="rect">
            <a:avLst/>
          </a:prstGeom>
          <a:noFill/>
        </p:spPr>
      </p:pic>
      <p:pic>
        <p:nvPicPr>
          <p:cNvPr id="11" name="Picture 39" descr="SpringerLi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2883"/>
          <a:stretch/>
        </p:blipFill>
        <p:spPr bwMode="auto">
          <a:xfrm>
            <a:off x="6629400" y="3352800"/>
            <a:ext cx="241190" cy="345322"/>
          </a:xfrm>
          <a:prstGeom prst="rect">
            <a:avLst/>
          </a:prstGeom>
          <a:noFill/>
        </p:spPr>
      </p:pic>
      <p:pic>
        <p:nvPicPr>
          <p:cNvPr id="15" name="Picture 39" descr="SpringerLi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2883"/>
          <a:stretch/>
        </p:blipFill>
        <p:spPr bwMode="auto">
          <a:xfrm>
            <a:off x="6108590" y="904428"/>
            <a:ext cx="241190" cy="345322"/>
          </a:xfrm>
          <a:prstGeom prst="rect">
            <a:avLst/>
          </a:prstGeom>
          <a:noFill/>
        </p:spPr>
      </p:pic>
      <p:pic>
        <p:nvPicPr>
          <p:cNvPr id="16" name="Picture 39" descr="SpringerLi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2883"/>
          <a:stretch/>
        </p:blipFill>
        <p:spPr bwMode="auto">
          <a:xfrm>
            <a:off x="3377348" y="948275"/>
            <a:ext cx="241190" cy="345322"/>
          </a:xfrm>
          <a:prstGeom prst="rect">
            <a:avLst/>
          </a:prstGeom>
          <a:noFill/>
        </p:spPr>
      </p:pic>
      <p:pic>
        <p:nvPicPr>
          <p:cNvPr id="17" name="Picture 39" descr="SpringerLi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2883"/>
          <a:stretch/>
        </p:blipFill>
        <p:spPr bwMode="auto">
          <a:xfrm>
            <a:off x="4332514" y="602953"/>
            <a:ext cx="241190" cy="345322"/>
          </a:xfrm>
          <a:prstGeom prst="rect">
            <a:avLst/>
          </a:prstGeom>
          <a:noFill/>
        </p:spPr>
      </p:pic>
      <p:pic>
        <p:nvPicPr>
          <p:cNvPr id="18" name="Picture 39" descr="SpringerLi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2883"/>
          <a:stretch/>
        </p:blipFill>
        <p:spPr bwMode="auto">
          <a:xfrm>
            <a:off x="4873804" y="1241884"/>
            <a:ext cx="241190" cy="34532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30250" y="4572000"/>
            <a:ext cx="7708900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момента подписания Договора с конца февраля по май 2015 года проведено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73 тренинга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(март 10, апрель 27, май 21, июнь -15 ) </a:t>
            </a:r>
          </a:p>
          <a:p>
            <a:pPr algn="just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городах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Казахстана: Алматы, Астана, Уральск, Караганда, Кокшетау, Семей, Павлодар, Костанай</a:t>
            </a:r>
          </a:p>
          <a:p>
            <a:pPr algn="just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 охвачено около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 организаций</a:t>
            </a:r>
          </a:p>
          <a:p>
            <a:pPr algn="just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Прошло обучение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2054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  <p:pic>
        <p:nvPicPr>
          <p:cNvPr id="20" name="Picture 39" descr="SpringerLin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r="82883"/>
          <a:stretch/>
        </p:blipFill>
        <p:spPr bwMode="auto">
          <a:xfrm>
            <a:off x="730250" y="1788279"/>
            <a:ext cx="241190" cy="345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746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027" name="Picture 3" descr="C:\Users\Алексей\Desktop\фото-селфи шпр\20150416_171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891"/>
            <a:ext cx="2734733" cy="1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ей\Desktop\фото-селфи шпр\20150416_123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1180"/>
            <a:ext cx="2840841" cy="15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ексей\Desktop\фото-селфи шпр\20150416_124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53" y="228600"/>
            <a:ext cx="3187424" cy="17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фото-селфи шпр\20150416_171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2870"/>
            <a:ext cx="3733800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лексей\Desktop\фото-селфи шпр\20150410_151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860032" cy="21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лексей\Desktop\фото-селфи шпр\20150327_1538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32" y="419100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фото-селфи шпр\20150414_1644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65" y="2362200"/>
            <a:ext cx="4114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фото-селфи шпр\20150416_1710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45" y="2553133"/>
            <a:ext cx="2223398" cy="17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3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559810" y="228600"/>
            <a:ext cx="5856171" cy="332399"/>
          </a:xfrm>
        </p:spPr>
        <p:txBody>
          <a:bodyPr lIns="0" tIns="0" rIns="0" bIns="0" anchor="t"/>
          <a:lstStyle/>
          <a:p>
            <a:pPr defTabSz="914145"/>
            <a:r>
              <a:rPr lang="ru-RU" sz="24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rPr>
              <a:t>Общая информация о </a:t>
            </a:r>
            <a:r>
              <a:rPr lang="en-US" sz="2400" b="1" kern="1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  <a:sym typeface="Arial" pitchFamily="34" charset="0"/>
              </a:rPr>
              <a:t>Springer</a:t>
            </a:r>
            <a:endParaRPr lang="en-US" sz="2400" b="1" kern="12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613531"/>
            <a:ext cx="8686800" cy="3767698"/>
          </a:xfrm>
        </p:spPr>
        <p:txBody>
          <a:bodyPr lIns="0" tIns="0" rIns="0" bIns="0" anchor="t"/>
          <a:lstStyle/>
          <a:p>
            <a:pPr algn="just"/>
            <a:r>
              <a:rPr lang="ru-RU" sz="2000" dirty="0">
                <a:latin typeface="Cambria" panose="02040503050406030204" pitchFamily="18" charset="0"/>
              </a:rPr>
              <a:t>Ведущий мировой издатель научно-технологических </a:t>
            </a:r>
            <a:r>
              <a:rPr lang="ru-RU" sz="2000" dirty="0" smtClean="0">
                <a:latin typeface="Cambria" panose="02040503050406030204" pitchFamily="18" charset="0"/>
              </a:rPr>
              <a:t>и медицинских журналовю. Компания основана в 1842 году</a:t>
            </a:r>
          </a:p>
          <a:p>
            <a:pPr marL="237745" indent="-237745" algn="just" defTabSz="914145">
              <a:spcBef>
                <a:spcPts val="492"/>
              </a:spcBef>
              <a:buClr>
                <a:srgbClr val="F76013"/>
              </a:buClr>
              <a:buFont typeface="Times" charset="0"/>
              <a:buChar char="•"/>
            </a:pPr>
            <a:r>
              <a:rPr lang="ru-RU" sz="2000" dirty="0" smtClean="0">
                <a:solidFill>
                  <a:srgbClr val="002143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Более </a:t>
            </a:r>
            <a:r>
              <a:rPr lang="ru-RU" sz="2000" b="1" dirty="0" smtClean="0">
                <a:solidFill>
                  <a:srgbClr val="002143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3068 </a:t>
            </a:r>
            <a:r>
              <a:rPr lang="ru-RU" sz="2000" b="1" dirty="0">
                <a:solidFill>
                  <a:srgbClr val="002143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журналов </a:t>
            </a:r>
            <a:endParaRPr lang="ru-RU" sz="2000" b="1" dirty="0" smtClean="0">
              <a:solidFill>
                <a:srgbClr val="002143"/>
              </a:solidFill>
              <a:latin typeface="Cambria" pitchFamily="18" charset="0"/>
              <a:cs typeface="Arial" pitchFamily="34" charset="0"/>
              <a:sym typeface="Arial" pitchFamily="34" charset="0"/>
            </a:endParaRPr>
          </a:p>
          <a:p>
            <a:pPr marL="237745" indent="-237745" algn="just" defTabSz="914145">
              <a:spcBef>
                <a:spcPts val="492"/>
              </a:spcBef>
              <a:buClr>
                <a:srgbClr val="F76013"/>
              </a:buClr>
              <a:buFont typeface="Times" charset="0"/>
              <a:buChar char="•"/>
            </a:pPr>
            <a:r>
              <a:rPr lang="ru-RU" sz="2000" dirty="0" smtClean="0">
                <a:solidFill>
                  <a:srgbClr val="002143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Из них свыше </a:t>
            </a:r>
            <a:r>
              <a:rPr lang="ru-RU" sz="2000" b="1" dirty="0" smtClean="0">
                <a:solidFill>
                  <a:srgbClr val="002143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550 журналов открытого доступа </a:t>
            </a:r>
            <a:r>
              <a:rPr lang="ru-RU" sz="2000" dirty="0" smtClean="0">
                <a:solidFill>
                  <a:srgbClr val="002143"/>
                </a:solidFill>
                <a:latin typeface="Cambria" pitchFamily="18" charset="0"/>
                <a:cs typeface="Arial" pitchFamily="34" charset="0"/>
                <a:sym typeface="Arial" pitchFamily="34" charset="0"/>
              </a:rPr>
              <a:t>– крупнейший издатель мира</a:t>
            </a:r>
            <a:endParaRPr lang="ru-RU" sz="2000" dirty="0">
              <a:latin typeface="Cambria" panose="02040503050406030204" pitchFamily="18" charset="0"/>
              <a:sym typeface="Arial" pitchFamily="34" charset="0"/>
            </a:endParaRPr>
          </a:p>
          <a:p>
            <a:pPr marL="237745" indent="-237745" algn="just" defTabSz="914145">
              <a:spcBef>
                <a:spcPts val="492"/>
              </a:spcBef>
              <a:buClr>
                <a:srgbClr val="F76013"/>
              </a:buClr>
              <a:buFont typeface="Times" charset="0"/>
              <a:buChar char="•"/>
            </a:pPr>
            <a:r>
              <a:rPr lang="ru-RU" sz="2000" dirty="0">
                <a:latin typeface="Cambria" panose="02040503050406030204" pitchFamily="18" charset="0"/>
                <a:sym typeface="Arial" pitchFamily="34" charset="0"/>
              </a:rPr>
              <a:t>Более</a:t>
            </a:r>
            <a:r>
              <a:rPr lang="en-US" sz="2000" dirty="0">
                <a:latin typeface="Cambria" panose="02040503050406030204" pitchFamily="18" charset="0"/>
                <a:sym typeface="Arial" pitchFamily="34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  <a:sym typeface="Arial" pitchFamily="34" charset="0"/>
              </a:rPr>
              <a:t>180 000 научных книг</a:t>
            </a:r>
            <a:r>
              <a:rPr lang="ru-RU" sz="2000" dirty="0" smtClean="0">
                <a:latin typeface="Cambria" panose="02040503050406030204" pitchFamily="18" charset="0"/>
                <a:sym typeface="Arial" pitchFamily="34" charset="0"/>
              </a:rPr>
              <a:t>, более </a:t>
            </a:r>
            <a:r>
              <a:rPr lang="ru-RU" sz="2000" dirty="0">
                <a:latin typeface="Cambria" panose="02040503050406030204" pitchFamily="18" charset="0"/>
                <a:sym typeface="Arial" pitchFamily="34" charset="0"/>
              </a:rPr>
              <a:t>8</a:t>
            </a:r>
            <a:r>
              <a:rPr lang="en-US" sz="2000" dirty="0" smtClean="0">
                <a:latin typeface="Cambria" panose="02040503050406030204" pitchFamily="18" charset="0"/>
                <a:sym typeface="Arial" pitchFamily="34" charset="0"/>
              </a:rPr>
              <a:t>000  </a:t>
            </a:r>
            <a:r>
              <a:rPr lang="ru-RU" sz="2000" dirty="0">
                <a:latin typeface="Cambria" panose="02040503050406030204" pitchFamily="18" charset="0"/>
                <a:sym typeface="Arial" pitchFamily="34" charset="0"/>
              </a:rPr>
              <a:t>новых книг ежегодно</a:t>
            </a:r>
            <a:endParaRPr lang="en-US" sz="2000" dirty="0">
              <a:latin typeface="Cambria" panose="02040503050406030204" pitchFamily="18" charset="0"/>
              <a:sym typeface="Arial" pitchFamily="34" charset="0"/>
            </a:endParaRPr>
          </a:p>
          <a:p>
            <a:pPr algn="just"/>
            <a:r>
              <a:rPr lang="ru-RU" sz="2000" dirty="0">
                <a:latin typeface="Cambria" panose="02040503050406030204" pitchFamily="18" charset="0"/>
              </a:rPr>
              <a:t>Глобальный охват свыше </a:t>
            </a:r>
            <a:r>
              <a:rPr lang="ru-RU" sz="2000" b="1" dirty="0">
                <a:latin typeface="Cambria" panose="02040503050406030204" pitchFamily="18" charset="0"/>
              </a:rPr>
              <a:t>10 </a:t>
            </a:r>
            <a:r>
              <a:rPr lang="ru-RU" sz="2000" b="1" dirty="0" smtClean="0">
                <a:latin typeface="Cambria" panose="02040503050406030204" pitchFamily="18" charset="0"/>
              </a:rPr>
              <a:t>миллионов пользователей</a:t>
            </a:r>
            <a:endParaRPr lang="ru-RU" sz="2000" b="1" dirty="0">
              <a:latin typeface="Cambria" panose="02040503050406030204" pitchFamily="18" charset="0"/>
            </a:endParaRPr>
          </a:p>
          <a:p>
            <a:pPr marL="237745" indent="-237745" algn="just" defTabSz="914145">
              <a:spcBef>
                <a:spcPts val="492"/>
              </a:spcBef>
              <a:buClr>
                <a:srgbClr val="F76013"/>
              </a:buClr>
              <a:buFont typeface="Times" charset="0"/>
              <a:buChar char="•"/>
            </a:pPr>
            <a:r>
              <a:rPr lang="ru-RU" sz="2000" b="1" dirty="0" smtClean="0">
                <a:latin typeface="Cambria" panose="02040503050406030204" pitchFamily="18" charset="0"/>
                <a:sym typeface="Arial" pitchFamily="34" charset="0"/>
              </a:rPr>
              <a:t>13</a:t>
            </a:r>
            <a:r>
              <a:rPr lang="en-US" sz="2000" b="1" dirty="0" smtClean="0">
                <a:latin typeface="Cambria" panose="02040503050406030204" pitchFamily="18" charset="0"/>
                <a:sym typeface="Arial" pitchFamily="34" charset="0"/>
              </a:rPr>
              <a:t>,000 </a:t>
            </a:r>
            <a:r>
              <a:rPr lang="ru-RU" sz="2000" b="1" dirty="0">
                <a:latin typeface="Cambria" panose="02040503050406030204" pitchFamily="18" charset="0"/>
                <a:sym typeface="Arial" pitchFamily="34" charset="0"/>
              </a:rPr>
              <a:t>сотрудников </a:t>
            </a:r>
            <a:r>
              <a:rPr lang="ru-RU" sz="2000" dirty="0">
                <a:latin typeface="Cambria" panose="02040503050406030204" pitchFamily="18" charset="0"/>
                <a:sym typeface="Arial" pitchFamily="34" charset="0"/>
              </a:rPr>
              <a:t>в</a:t>
            </a:r>
            <a:r>
              <a:rPr lang="en-US" sz="2000" dirty="0">
                <a:latin typeface="Cambria" panose="02040503050406030204" pitchFamily="18" charset="0"/>
                <a:sym typeface="Arial" pitchFamily="34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sym typeface="Arial" pitchFamily="34" charset="0"/>
              </a:rPr>
              <a:t>50</a:t>
            </a:r>
            <a:r>
              <a:rPr lang="en-US" sz="2000" dirty="0" smtClean="0">
                <a:latin typeface="Cambria" panose="02040503050406030204" pitchFamily="18" charset="0"/>
                <a:sym typeface="Arial" pitchFamily="34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sym typeface="Arial" pitchFamily="34" charset="0"/>
              </a:rPr>
              <a:t>странах </a:t>
            </a:r>
          </a:p>
          <a:p>
            <a:pPr marL="237745" indent="-237745" algn="just" defTabSz="914145">
              <a:spcBef>
                <a:spcPts val="492"/>
              </a:spcBef>
              <a:buClr>
                <a:srgbClr val="F76013"/>
              </a:buClr>
              <a:buFont typeface="Times" charset="0"/>
              <a:buChar char="•"/>
            </a:pPr>
            <a:r>
              <a:rPr lang="ru-RU" sz="2000" dirty="0" smtClean="0">
                <a:latin typeface="Cambria" panose="02040503050406030204" pitchFamily="18" charset="0"/>
                <a:sym typeface="Arial" pitchFamily="34" charset="0"/>
              </a:rPr>
              <a:t>Слияние </a:t>
            </a:r>
            <a:r>
              <a:rPr lang="en-US" sz="2000" dirty="0" smtClean="0">
                <a:latin typeface="Cambria" panose="02040503050406030204" pitchFamily="18" charset="0"/>
                <a:sym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Cambria" panose="02040503050406030204" pitchFamily="18" charset="0"/>
                <a:sym typeface="Arial" pitchFamily="34" charset="0"/>
              </a:rPr>
              <a:t>Springer </a:t>
            </a:r>
            <a:r>
              <a:rPr lang="en-US" sz="2000" b="1" dirty="0" smtClean="0">
                <a:solidFill>
                  <a:srgbClr val="C00000"/>
                </a:solidFill>
                <a:latin typeface="Cambria" panose="02040503050406030204" pitchFamily="18" charset="0"/>
                <a:sym typeface="Arial" pitchFamily="34" charset="0"/>
              </a:rPr>
              <a:t>Nature</a:t>
            </a:r>
            <a:endParaRPr lang="en-US" sz="2000" dirty="0"/>
          </a:p>
        </p:txBody>
      </p:sp>
      <p:pic>
        <p:nvPicPr>
          <p:cNvPr id="4101" name="Picture 5" descr="image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56" y="4985481"/>
            <a:ext cx="1260000" cy="168276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4102" name="Picture 6" descr="image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756" y="4964084"/>
            <a:ext cx="1332000" cy="167596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4103" name="Picture 7" descr="image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994" y="4983799"/>
            <a:ext cx="1177603" cy="167654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4104" name="Picture 8" descr="image1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598" y="5084341"/>
            <a:ext cx="1376288" cy="161850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4105" name="Picture 9" descr="image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3072" y="5110014"/>
            <a:ext cx="1447726" cy="157385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4106" name="Picture 10" descr="image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985" y="5138773"/>
            <a:ext cx="1116938" cy="157523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4107" name="Picture 11" descr="image1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9486" y="5138773"/>
            <a:ext cx="1434862" cy="158528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4108" name="Rectangle 12"/>
          <p:cNvSpPr>
            <a:spLocks/>
          </p:cNvSpPr>
          <p:nvPr/>
        </p:nvSpPr>
        <p:spPr bwMode="auto">
          <a:xfrm>
            <a:off x="145108" y="6400800"/>
            <a:ext cx="8998892" cy="267444"/>
          </a:xfrm>
          <a:prstGeom prst="rect">
            <a:avLst/>
          </a:prstGeom>
          <a:solidFill>
            <a:srgbClr val="FFFFFF">
              <a:alpha val="39998"/>
            </a:srgbClr>
          </a:solidFill>
          <a:ln w="13546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</p:spPr>
        <p:txBody>
          <a:bodyPr lIns="50798" tIns="50798" rIns="50798" bIns="50798" anchor="ctr"/>
          <a:lstStyle/>
          <a:p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09" name="Rectangle 13"/>
          <p:cNvSpPr>
            <a:spLocks/>
          </p:cNvSpPr>
          <p:nvPr/>
        </p:nvSpPr>
        <p:spPr bwMode="auto">
          <a:xfrm>
            <a:off x="395139" y="6236271"/>
            <a:ext cx="762372" cy="4911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en-US" sz="1500" b="1" dirty="0">
                <a:solidFill>
                  <a:srgbClr val="F760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Times New Roman" pitchFamily="18" charset="0"/>
              </a:rPr>
              <a:t>1904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0" name="Rectangle 14"/>
          <p:cNvSpPr>
            <a:spLocks/>
          </p:cNvSpPr>
          <p:nvPr/>
        </p:nvSpPr>
        <p:spPr bwMode="auto">
          <a:xfrm>
            <a:off x="1763614" y="6236271"/>
            <a:ext cx="762372" cy="4911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en-US" sz="1500" b="1" dirty="0">
                <a:solidFill>
                  <a:srgbClr val="F760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Times New Roman" pitchFamily="18" charset="0"/>
              </a:rPr>
              <a:t>1921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1" name="Rectangle 15"/>
          <p:cNvSpPr>
            <a:spLocks/>
          </p:cNvSpPr>
          <p:nvPr/>
        </p:nvSpPr>
        <p:spPr bwMode="auto">
          <a:xfrm>
            <a:off x="2988097" y="6236271"/>
            <a:ext cx="762372" cy="4911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en-US" sz="1500" b="1" dirty="0">
                <a:solidFill>
                  <a:srgbClr val="F760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Times New Roman" pitchFamily="18" charset="0"/>
              </a:rPr>
              <a:t>1922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2" name="Rectangle 16"/>
          <p:cNvSpPr>
            <a:spLocks/>
          </p:cNvSpPr>
          <p:nvPr/>
        </p:nvSpPr>
        <p:spPr bwMode="auto">
          <a:xfrm>
            <a:off x="4285134" y="6236271"/>
            <a:ext cx="762372" cy="4911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en-US" sz="1500" b="1" dirty="0">
                <a:solidFill>
                  <a:srgbClr val="F760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Times New Roman" pitchFamily="18" charset="0"/>
              </a:rPr>
              <a:t>1944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3" name="Rectangle 17"/>
          <p:cNvSpPr>
            <a:spLocks/>
          </p:cNvSpPr>
          <p:nvPr/>
        </p:nvSpPr>
        <p:spPr bwMode="auto">
          <a:xfrm>
            <a:off x="5653609" y="6236271"/>
            <a:ext cx="762372" cy="4911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en-US" sz="1500" b="1" dirty="0">
                <a:solidFill>
                  <a:srgbClr val="F760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Times New Roman" pitchFamily="18" charset="0"/>
              </a:rPr>
              <a:t>1963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4" name="Rectangle 18"/>
          <p:cNvSpPr>
            <a:spLocks/>
          </p:cNvSpPr>
          <p:nvPr/>
        </p:nvSpPr>
        <p:spPr bwMode="auto">
          <a:xfrm>
            <a:off x="6804422" y="6236271"/>
            <a:ext cx="762372" cy="4911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en-US" sz="1500" b="1" dirty="0">
                <a:solidFill>
                  <a:srgbClr val="F760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Times New Roman" pitchFamily="18" charset="0"/>
              </a:rPr>
              <a:t>1991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5" name="Rectangle 19"/>
          <p:cNvSpPr>
            <a:spLocks/>
          </p:cNvSpPr>
          <p:nvPr/>
        </p:nvSpPr>
        <p:spPr bwMode="auto">
          <a:xfrm>
            <a:off x="7812361" y="6236271"/>
            <a:ext cx="762372" cy="4911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en-US" sz="1500" b="1" dirty="0">
                <a:solidFill>
                  <a:srgbClr val="F760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Times New Roman" pitchFamily="18" charset="0"/>
              </a:rPr>
              <a:t>2002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6" name="Rectangle 20"/>
          <p:cNvSpPr>
            <a:spLocks/>
          </p:cNvSpPr>
          <p:nvPr/>
        </p:nvSpPr>
        <p:spPr bwMode="auto">
          <a:xfrm>
            <a:off x="145108" y="4442626"/>
            <a:ext cx="1042541" cy="5302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ru-RU" sz="1200" b="1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П.Павлов</a:t>
            </a:r>
            <a:r>
              <a:rPr lang="en-US" sz="1200" b="1" dirty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1200" b="1" dirty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</a:br>
            <a:r>
              <a:rPr lang="ru-RU" sz="1200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Медицина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7" name="Rectangle 21"/>
          <p:cNvSpPr>
            <a:spLocks/>
          </p:cNvSpPr>
          <p:nvPr/>
        </p:nvSpPr>
        <p:spPr bwMode="auto">
          <a:xfrm>
            <a:off x="1143000" y="4419600"/>
            <a:ext cx="1676400" cy="571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ru-RU" sz="1200" b="1" dirty="0" smtClean="0"/>
              <a:t>Альберт Эйнштейн</a:t>
            </a:r>
          </a:p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ru-RU" sz="1200" dirty="0" smtClean="0">
                <a:solidFill>
                  <a:srgbClr val="00264D"/>
                </a:solidFill>
                <a:latin typeface="Arial" pitchFamily="34" charset="0"/>
                <a:ea typeface="ＭＳ Ｐゴシック" pitchFamily="34" charset="-128"/>
              </a:rPr>
              <a:t>Физика</a:t>
            </a:r>
            <a:endParaRPr lang="en-US" sz="1200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8" name="Rectangle 22"/>
          <p:cNvSpPr>
            <a:spLocks/>
          </p:cNvSpPr>
          <p:nvPr/>
        </p:nvSpPr>
        <p:spPr bwMode="auto">
          <a:xfrm>
            <a:off x="2772668" y="4436939"/>
            <a:ext cx="1366242" cy="5715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30000"/>
              </a:lnSpc>
              <a:spcBef>
                <a:spcPts val="211"/>
              </a:spcBef>
            </a:pPr>
            <a:r>
              <a:rPr lang="ru-RU" sz="1200" b="1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Нильс Бор</a:t>
            </a:r>
            <a:r>
              <a:rPr lang="en-US" sz="1200" b="1" dirty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/>
            </a:r>
            <a:br>
              <a:rPr lang="en-US" sz="1200" b="1" dirty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</a:br>
            <a:r>
              <a:rPr lang="ru-RU" sz="1200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Физика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19" name="Rectangle 23"/>
          <p:cNvSpPr>
            <a:spLocks/>
          </p:cNvSpPr>
          <p:nvPr/>
        </p:nvSpPr>
        <p:spPr bwMode="auto">
          <a:xfrm>
            <a:off x="3924597" y="4495800"/>
            <a:ext cx="1371824" cy="5302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ru-RU" sz="1200" b="1" dirty="0" err="1" smtClean="0"/>
              <a:t>Отто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Ган</a:t>
            </a:r>
            <a:endParaRPr lang="ru-RU" sz="1200" b="1" dirty="0" smtClean="0"/>
          </a:p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ru-RU" sz="1200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Химия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20" name="Rectangle 24"/>
          <p:cNvSpPr>
            <a:spLocks/>
          </p:cNvSpPr>
          <p:nvPr/>
        </p:nvSpPr>
        <p:spPr bwMode="auto">
          <a:xfrm>
            <a:off x="5234695" y="4508377"/>
            <a:ext cx="1600200" cy="5302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ru-RU" sz="1200" b="1" dirty="0" smtClean="0"/>
              <a:t>Сэр Джон </a:t>
            </a:r>
            <a:r>
              <a:rPr lang="ru-RU" sz="1200" b="1" dirty="0" err="1" smtClean="0"/>
              <a:t>Экклз</a:t>
            </a:r>
            <a:endParaRPr lang="ru-RU" sz="1200" b="1" dirty="0" smtClean="0"/>
          </a:p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ru-RU" sz="1200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Медицина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21" name="Rectangle 25"/>
          <p:cNvSpPr>
            <a:spLocks/>
          </p:cNvSpPr>
          <p:nvPr/>
        </p:nvSpPr>
        <p:spPr bwMode="auto">
          <a:xfrm>
            <a:off x="6588992" y="4608572"/>
            <a:ext cx="1370707" cy="53020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ru-RU" sz="1200" b="1" dirty="0" smtClean="0"/>
              <a:t>Берт Сакман</a:t>
            </a:r>
          </a:p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ru-RU" sz="1200" dirty="0" smtClean="0">
                <a:solidFill>
                  <a:srgbClr val="00264D"/>
                </a:solidFill>
                <a:latin typeface="Arial" pitchFamily="34" charset="0"/>
                <a:ea typeface="ＭＳ Ｐゴシック" pitchFamily="34" charset="-128"/>
              </a:rPr>
              <a:t>Медицина</a:t>
            </a:r>
            <a:endParaRPr lang="en-US" sz="1200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122" name="Rectangle 26"/>
          <p:cNvSpPr>
            <a:spLocks/>
          </p:cNvSpPr>
          <p:nvPr/>
        </p:nvSpPr>
        <p:spPr bwMode="auto">
          <a:xfrm>
            <a:off x="7748061" y="4353224"/>
            <a:ext cx="1297037" cy="84050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88896" tIns="50798" rIns="88896" bIns="50798"/>
          <a:lstStyle/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en-US" sz="1200" b="1" dirty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 </a:t>
            </a:r>
            <a:br>
              <a:rPr lang="en-US" sz="1200" b="1" dirty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</a:br>
            <a:r>
              <a:rPr lang="ru-RU" sz="1200" b="1" dirty="0" smtClean="0"/>
              <a:t> </a:t>
            </a:r>
            <a:r>
              <a:rPr lang="ru-RU" sz="1200" b="1" dirty="0" err="1" smtClean="0"/>
              <a:t>Курт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Вютрих</a:t>
            </a:r>
            <a:endParaRPr lang="ru-RU" sz="1400" b="1" dirty="0" smtClean="0"/>
          </a:p>
          <a:p>
            <a:pPr defTabSz="914145">
              <a:lnSpc>
                <a:spcPct val="120000"/>
              </a:lnSpc>
              <a:spcBef>
                <a:spcPts val="633"/>
              </a:spcBef>
            </a:pPr>
            <a:r>
              <a:rPr lang="ru-RU" sz="1200" dirty="0" smtClean="0">
                <a:solidFill>
                  <a:srgbClr val="00214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Химия</a:t>
            </a:r>
            <a:endParaRPr lang="en-US" dirty="0">
              <a:solidFill>
                <a:srgbClr val="00264D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2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1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547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905000"/>
            <a:ext cx="8733656" cy="426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вопросам </a:t>
            </a:r>
            <a:r>
              <a:rPr kumimoji="0" lang="ru-RU" b="1" i="0" u="sng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проведения семинаров и тренингов в Вашей организации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на темы: </a:t>
            </a:r>
          </a:p>
          <a:p>
            <a:pPr lvl="0" algn="just">
              <a:spcBef>
                <a:spcPct val="0"/>
              </a:spcBef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«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Использование ресурсов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Springer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»</a:t>
            </a:r>
          </a:p>
          <a:p>
            <a:pPr lvl="0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«Личная стратегия: Как опубликовать статью в рейтинговых зарубежных журналах» </a:t>
            </a:r>
          </a:p>
          <a:p>
            <a:pPr lvl="0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«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Springer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и Казахстан перспективы сотрудничества» 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обращайтесь:</a:t>
            </a:r>
          </a:p>
          <a:p>
            <a:pPr algn="just"/>
            <a:endParaRPr lang="ru-RU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Ирина Александрова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Лицензионный менеджер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Springer 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Казахстан</a:t>
            </a: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irina.alexandrova@springer.com</a:t>
            </a:r>
          </a:p>
          <a:p>
            <a:pPr algn="just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Моб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.: +7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7017431444</a:t>
            </a:r>
          </a:p>
          <a:p>
            <a:pPr lvl="0" algn="just">
              <a:spcBef>
                <a:spcPct val="0"/>
              </a:spcBef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lvl="0" algn="just">
              <a:spcBef>
                <a:spcPct val="0"/>
              </a:spcBef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13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716462" y="1484784"/>
            <a:ext cx="3887787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>
                <a:solidFill>
                  <a:srgbClr val="002143"/>
                </a:solidFill>
              </a:rPr>
              <a:t>Chemistry</a:t>
            </a:r>
            <a:endParaRPr lang="en-US" sz="1800" b="1" dirty="0">
              <a:solidFill>
                <a:srgbClr val="002143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9750" y="1484784"/>
            <a:ext cx="3887788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>
                <a:solidFill>
                  <a:srgbClr val="002143"/>
                </a:solidFill>
              </a:rPr>
              <a:t>Physics</a:t>
            </a:r>
            <a:endParaRPr lang="en-US" b="1" dirty="0">
              <a:solidFill>
                <a:srgbClr val="002143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9750" y="4060461"/>
            <a:ext cx="3887788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>
                <a:solidFill>
                  <a:srgbClr val="002143"/>
                </a:solidFill>
              </a:rPr>
              <a:t>Physiology and Medicine</a:t>
            </a:r>
            <a:endParaRPr lang="en-US" sz="1800" b="1" dirty="0">
              <a:solidFill>
                <a:srgbClr val="002143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1" y="381000"/>
            <a:ext cx="7156450" cy="8382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300" b="1" spc="1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 нобелевские лауреаты 2014 года по медицине, физике, химии и экономике являются авторами/редакторами </a:t>
            </a:r>
            <a:r>
              <a:rPr lang="en-US" sz="2300" b="1" spc="1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Springer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68" y="1844824"/>
            <a:ext cx="312474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16006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1" y="4480520"/>
            <a:ext cx="33457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4722770" y="4079292"/>
            <a:ext cx="3887788" cy="23762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800" b="1" dirty="0" smtClean="0">
                <a:solidFill>
                  <a:srgbClr val="002143"/>
                </a:solidFill>
              </a:rPr>
              <a:t>Economics</a:t>
            </a:r>
            <a:endParaRPr lang="en-US" sz="1800" b="1" dirty="0">
              <a:solidFill>
                <a:srgbClr val="002143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88" y="4480520"/>
            <a:ext cx="978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uppieren 36"/>
          <p:cNvGrpSpPr>
            <a:grpSpLocks/>
          </p:cNvGrpSpPr>
          <p:nvPr/>
        </p:nvGrpSpPr>
        <p:grpSpPr bwMode="auto">
          <a:xfrm>
            <a:off x="338138" y="1604963"/>
            <a:ext cx="6396037" cy="4608512"/>
            <a:chOff x="338138" y="1604963"/>
            <a:chExt cx="6396037" cy="4608512"/>
          </a:xfrm>
        </p:grpSpPr>
        <p:pic>
          <p:nvPicPr>
            <p:cNvPr id="92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8" y="1604963"/>
              <a:ext cx="6396037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2" name="Gruppieren 36"/>
            <p:cNvGrpSpPr>
              <a:grpSpLocks/>
            </p:cNvGrpSpPr>
            <p:nvPr/>
          </p:nvGrpSpPr>
          <p:grpSpPr bwMode="auto">
            <a:xfrm>
              <a:off x="882650" y="1989138"/>
              <a:ext cx="5201518" cy="3744118"/>
              <a:chOff x="882650" y="1989138"/>
              <a:chExt cx="5201518" cy="3744118"/>
            </a:xfrm>
          </p:grpSpPr>
          <p:sp>
            <p:nvSpPr>
              <p:cNvPr id="9223" name="Rectangle 5"/>
              <p:cNvSpPr>
                <a:spLocks noChangeArrowheads="1"/>
              </p:cNvSpPr>
              <p:nvPr/>
            </p:nvSpPr>
            <p:spPr bwMode="auto">
              <a:xfrm>
                <a:off x="3738563" y="2019300"/>
                <a:ext cx="71437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24" name="Rectangle 6"/>
              <p:cNvSpPr>
                <a:spLocks noChangeArrowheads="1"/>
              </p:cNvSpPr>
              <p:nvPr/>
            </p:nvSpPr>
            <p:spPr bwMode="auto">
              <a:xfrm>
                <a:off x="3673475" y="2238375"/>
                <a:ext cx="71438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25" name="Rectangle 7"/>
              <p:cNvSpPr>
                <a:spLocks noChangeArrowheads="1"/>
              </p:cNvSpPr>
              <p:nvPr/>
            </p:nvSpPr>
            <p:spPr bwMode="auto">
              <a:xfrm>
                <a:off x="3897313" y="2035175"/>
                <a:ext cx="71437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26" name="Rectangle 8"/>
              <p:cNvSpPr>
                <a:spLocks noChangeArrowheads="1"/>
              </p:cNvSpPr>
              <p:nvPr/>
            </p:nvSpPr>
            <p:spPr bwMode="auto">
              <a:xfrm>
                <a:off x="4186238" y="2357438"/>
                <a:ext cx="71437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27" name="Rectangle 9"/>
              <p:cNvSpPr>
                <a:spLocks noChangeArrowheads="1"/>
              </p:cNvSpPr>
              <p:nvPr/>
            </p:nvSpPr>
            <p:spPr bwMode="auto">
              <a:xfrm>
                <a:off x="4041775" y="2233613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28" name="Rectangle 10"/>
              <p:cNvSpPr>
                <a:spLocks noChangeArrowheads="1"/>
              </p:cNvSpPr>
              <p:nvPr/>
            </p:nvSpPr>
            <p:spPr bwMode="auto">
              <a:xfrm>
                <a:off x="4102100" y="2116138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29" name="Rectangle 11"/>
              <p:cNvSpPr>
                <a:spLocks noChangeArrowheads="1"/>
              </p:cNvSpPr>
              <p:nvPr/>
            </p:nvSpPr>
            <p:spPr bwMode="auto">
              <a:xfrm>
                <a:off x="4232275" y="2166938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0" name="Rectangle 12"/>
              <p:cNvSpPr>
                <a:spLocks noChangeArrowheads="1"/>
              </p:cNvSpPr>
              <p:nvPr/>
            </p:nvSpPr>
            <p:spPr bwMode="auto">
              <a:xfrm>
                <a:off x="4316413" y="2247900"/>
                <a:ext cx="71437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1" name="Rectangle 13"/>
              <p:cNvSpPr>
                <a:spLocks noChangeArrowheads="1"/>
              </p:cNvSpPr>
              <p:nvPr/>
            </p:nvSpPr>
            <p:spPr bwMode="auto">
              <a:xfrm>
                <a:off x="3551238" y="2620963"/>
                <a:ext cx="71437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2" name="Rectangle 14"/>
              <p:cNvSpPr>
                <a:spLocks noChangeArrowheads="1"/>
              </p:cNvSpPr>
              <p:nvPr/>
            </p:nvSpPr>
            <p:spPr bwMode="auto">
              <a:xfrm>
                <a:off x="882650" y="3900488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3" name="Rectangle 15"/>
              <p:cNvSpPr>
                <a:spLocks noChangeArrowheads="1"/>
              </p:cNvSpPr>
              <p:nvPr/>
            </p:nvSpPr>
            <p:spPr bwMode="auto">
              <a:xfrm>
                <a:off x="4772025" y="4195763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4" name="Rectangle 16"/>
              <p:cNvSpPr>
                <a:spLocks noChangeArrowheads="1"/>
              </p:cNvSpPr>
              <p:nvPr/>
            </p:nvSpPr>
            <p:spPr bwMode="auto">
              <a:xfrm>
                <a:off x="5864225" y="3965575"/>
                <a:ext cx="71438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5" name="Rectangle 17"/>
              <p:cNvSpPr>
                <a:spLocks noChangeArrowheads="1"/>
              </p:cNvSpPr>
              <p:nvPr/>
            </p:nvSpPr>
            <p:spPr bwMode="auto">
              <a:xfrm>
                <a:off x="5480050" y="4252913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6" name="Rectangle 18"/>
              <p:cNvSpPr>
                <a:spLocks noChangeArrowheads="1"/>
              </p:cNvSpPr>
              <p:nvPr/>
            </p:nvSpPr>
            <p:spPr bwMode="auto">
              <a:xfrm>
                <a:off x="1833563" y="3900491"/>
                <a:ext cx="71437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7" name="Rectangle 19"/>
              <p:cNvSpPr>
                <a:spLocks noChangeArrowheads="1"/>
              </p:cNvSpPr>
              <p:nvPr/>
            </p:nvSpPr>
            <p:spPr bwMode="auto">
              <a:xfrm>
                <a:off x="1733550" y="3938591"/>
                <a:ext cx="71438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8" name="Rectangle 20"/>
              <p:cNvSpPr>
                <a:spLocks noChangeArrowheads="1"/>
              </p:cNvSpPr>
              <p:nvPr/>
            </p:nvSpPr>
            <p:spPr bwMode="auto">
              <a:xfrm>
                <a:off x="3648253" y="5530160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39" name="Rectangle 22"/>
              <p:cNvSpPr>
                <a:spLocks noChangeArrowheads="1"/>
              </p:cNvSpPr>
              <p:nvPr/>
            </p:nvSpPr>
            <p:spPr bwMode="auto">
              <a:xfrm>
                <a:off x="5619750" y="4233863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0" name="Rectangle 23"/>
              <p:cNvSpPr>
                <a:spLocks noChangeArrowheads="1"/>
              </p:cNvSpPr>
              <p:nvPr/>
            </p:nvSpPr>
            <p:spPr bwMode="auto">
              <a:xfrm>
                <a:off x="3797300" y="3552825"/>
                <a:ext cx="71438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1" name="Rectangle 24"/>
              <p:cNvSpPr>
                <a:spLocks noChangeArrowheads="1"/>
              </p:cNvSpPr>
              <p:nvPr/>
            </p:nvSpPr>
            <p:spPr bwMode="auto">
              <a:xfrm>
                <a:off x="5283200" y="4675188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2" name="Rectangle 25"/>
              <p:cNvSpPr>
                <a:spLocks noChangeArrowheads="1"/>
              </p:cNvSpPr>
              <p:nvPr/>
            </p:nvSpPr>
            <p:spPr bwMode="auto">
              <a:xfrm>
                <a:off x="5667375" y="3954463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3" name="Rectangle 26"/>
              <p:cNvSpPr>
                <a:spLocks noChangeArrowheads="1"/>
              </p:cNvSpPr>
              <p:nvPr/>
            </p:nvSpPr>
            <p:spPr bwMode="auto">
              <a:xfrm>
                <a:off x="5364163" y="3860800"/>
                <a:ext cx="71437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4" name="Rectangle 27"/>
              <p:cNvSpPr>
                <a:spLocks noChangeArrowheads="1"/>
              </p:cNvSpPr>
              <p:nvPr/>
            </p:nvSpPr>
            <p:spPr bwMode="auto">
              <a:xfrm>
                <a:off x="4697413" y="4403725"/>
                <a:ext cx="71437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5" name="Rectangle 28"/>
              <p:cNvSpPr>
                <a:spLocks noChangeArrowheads="1"/>
              </p:cNvSpPr>
              <p:nvPr/>
            </p:nvSpPr>
            <p:spPr bwMode="auto">
              <a:xfrm>
                <a:off x="4211638" y="1989138"/>
                <a:ext cx="71437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6" name="Rectangle 29"/>
              <p:cNvSpPr>
                <a:spLocks noChangeArrowheads="1"/>
              </p:cNvSpPr>
              <p:nvPr/>
            </p:nvSpPr>
            <p:spPr bwMode="auto">
              <a:xfrm>
                <a:off x="3832225" y="2198688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7" name="Rectangle 9"/>
              <p:cNvSpPr>
                <a:spLocks noChangeArrowheads="1"/>
              </p:cNvSpPr>
              <p:nvPr/>
            </p:nvSpPr>
            <p:spPr bwMode="auto">
              <a:xfrm>
                <a:off x="4029071" y="2319330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8" name="Rectangle 15"/>
              <p:cNvSpPr>
                <a:spLocks noChangeArrowheads="1"/>
              </p:cNvSpPr>
              <p:nvPr/>
            </p:nvSpPr>
            <p:spPr bwMode="auto">
              <a:xfrm>
                <a:off x="4243385" y="4248156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49" name="Rectangle 15"/>
              <p:cNvSpPr>
                <a:spLocks noChangeArrowheads="1"/>
              </p:cNvSpPr>
              <p:nvPr/>
            </p:nvSpPr>
            <p:spPr bwMode="auto">
              <a:xfrm>
                <a:off x="2268538" y="5373688"/>
                <a:ext cx="71437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50" name="Rectangle 24"/>
              <p:cNvSpPr>
                <a:spLocks noChangeArrowheads="1"/>
              </p:cNvSpPr>
              <p:nvPr/>
            </p:nvSpPr>
            <p:spPr bwMode="auto">
              <a:xfrm>
                <a:off x="6012730" y="5661819"/>
                <a:ext cx="71438" cy="714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51" name="Rectangle 27"/>
              <p:cNvSpPr>
                <a:spLocks noChangeArrowheads="1"/>
              </p:cNvSpPr>
              <p:nvPr/>
            </p:nvSpPr>
            <p:spPr bwMode="auto">
              <a:xfrm>
                <a:off x="4644008" y="4365674"/>
                <a:ext cx="71437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  <p:sp>
            <p:nvSpPr>
              <p:cNvPr id="9252" name="Rectangle 27"/>
              <p:cNvSpPr>
                <a:spLocks noChangeArrowheads="1"/>
              </p:cNvSpPr>
              <p:nvPr/>
            </p:nvSpPr>
            <p:spPr bwMode="auto">
              <a:xfrm>
                <a:off x="4848246" y="4484406"/>
                <a:ext cx="71437" cy="714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46800" rIns="90000" bIns="46800" anchor="ctr">
                <a:spAutoFit/>
              </a:bodyPr>
              <a:lstStyle/>
              <a:p>
                <a:endParaRPr lang="de-DE" smtClean="0">
                  <a:solidFill>
                    <a:srgbClr val="002143"/>
                  </a:solidFill>
                </a:endParaRPr>
              </a:p>
            </p:txBody>
          </p:sp>
        </p:grpSp>
      </p:grpSp>
      <p:sp>
        <p:nvSpPr>
          <p:cNvPr id="9218" name="Rectangle 25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458200" cy="276999"/>
          </a:xfrm>
          <a:noFill/>
        </p:spPr>
        <p:txBody>
          <a:bodyPr/>
          <a:lstStyle/>
          <a:p>
            <a:r>
              <a:rPr lang="ru-RU" spc="10" dirty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Около 55 издательских домов в </a:t>
            </a:r>
            <a:r>
              <a:rPr lang="ru-RU" spc="10" dirty="0" smtClean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50 </a:t>
            </a:r>
            <a:r>
              <a:rPr lang="ru-RU" spc="10" dirty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странах </a:t>
            </a:r>
            <a:r>
              <a:rPr lang="ru-RU" spc="10" dirty="0" smtClean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мира</a:t>
            </a:r>
            <a:endParaRPr lang="ru-RU" spc="10" dirty="0">
              <a:solidFill>
                <a:srgbClr val="002143"/>
              </a:solidFill>
              <a:latin typeface="Cambria" pitchFamily="18" charset="0"/>
              <a:ea typeface="ヒラギノ角ゴ Pro W3" pitchFamily="-65" charset="-128"/>
              <a:cs typeface="Arial" pitchFamily="34" charset="0"/>
            </a:endParaRPr>
          </a:p>
        </p:txBody>
      </p:sp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7162800" y="1295400"/>
            <a:ext cx="1981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Австралия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Австрия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Бразилия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Китай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Франция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Германия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Великобритания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Индия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Италия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Япония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Малайзия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Нидерланды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Россия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Южная Корея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Южная Африка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Испания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Швейцария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Тайвань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Объединенные Арабские Эмираты</a:t>
            </a:r>
          </a:p>
          <a:p>
            <a:pPr algn="l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США</a:t>
            </a:r>
          </a:p>
          <a:p>
            <a:pPr algn="l" eaLnBrk="1" hangingPunct="1">
              <a:lnSpc>
                <a:spcPct val="140000"/>
              </a:lnSpc>
              <a:spcBef>
                <a:spcPct val="0"/>
              </a:spcBef>
              <a:buClr>
                <a:srgbClr val="F76013"/>
              </a:buClr>
              <a:buSzPct val="130000"/>
            </a:pPr>
            <a:endParaRPr lang="en-US" sz="12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791200" y="271046"/>
            <a:ext cx="381000" cy="33855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7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6"/>
          <p:cNvSpPr>
            <a:spLocks noChangeArrowheads="1"/>
          </p:cNvSpPr>
          <p:nvPr/>
        </p:nvSpPr>
        <p:spPr bwMode="auto">
          <a:xfrm>
            <a:off x="596900" y="1119188"/>
            <a:ext cx="7861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143"/>
                </a:solidFill>
                <a:latin typeface="Cambria" panose="02040503050406030204" pitchFamily="18" charset="0"/>
              </a:rPr>
              <a:t>Наши бренды</a:t>
            </a:r>
            <a:endParaRPr lang="de-DE" sz="1400" b="1" dirty="0" smtClean="0">
              <a:solidFill>
                <a:srgbClr val="A4A4AA"/>
              </a:solidFill>
              <a:latin typeface="Cambria" panose="02040503050406030204" pitchFamily="18" charset="0"/>
            </a:endParaRPr>
          </a:p>
        </p:txBody>
      </p:sp>
      <p:grpSp>
        <p:nvGrpSpPr>
          <p:cNvPr id="10243" name="Gruppieren 50"/>
          <p:cNvGrpSpPr>
            <a:grpSpLocks/>
          </p:cNvGrpSpPr>
          <p:nvPr/>
        </p:nvGrpSpPr>
        <p:grpSpPr bwMode="auto">
          <a:xfrm>
            <a:off x="681038" y="1884363"/>
            <a:ext cx="7600950" cy="4154487"/>
            <a:chOff x="681038" y="1884363"/>
            <a:chExt cx="7600950" cy="4154487"/>
          </a:xfrm>
        </p:grpSpPr>
        <p:grpSp>
          <p:nvGrpSpPr>
            <p:cNvPr id="10244" name="Gruppieren 49"/>
            <p:cNvGrpSpPr>
              <a:grpSpLocks/>
            </p:cNvGrpSpPr>
            <p:nvPr/>
          </p:nvGrpSpPr>
          <p:grpSpPr bwMode="auto">
            <a:xfrm>
              <a:off x="681039" y="1884359"/>
              <a:ext cx="7600956" cy="4154487"/>
              <a:chOff x="681039" y="1884363"/>
              <a:chExt cx="7600941" cy="4153971"/>
            </a:xfrm>
          </p:grpSpPr>
          <p:grpSp>
            <p:nvGrpSpPr>
              <p:cNvPr id="10248" name="Gruppieren 47"/>
              <p:cNvGrpSpPr>
                <a:grpSpLocks/>
              </p:cNvGrpSpPr>
              <p:nvPr/>
            </p:nvGrpSpPr>
            <p:grpSpPr bwMode="auto">
              <a:xfrm>
                <a:off x="681039" y="1884363"/>
                <a:ext cx="7600941" cy="4044951"/>
                <a:chOff x="681039" y="1884363"/>
                <a:chExt cx="7600941" cy="4044951"/>
              </a:xfrm>
            </p:grpSpPr>
            <p:grpSp>
              <p:nvGrpSpPr>
                <p:cNvPr id="10251" name="Gruppieren 54"/>
                <p:cNvGrpSpPr>
                  <a:grpSpLocks/>
                </p:cNvGrpSpPr>
                <p:nvPr/>
              </p:nvGrpSpPr>
              <p:grpSpPr bwMode="auto">
                <a:xfrm>
                  <a:off x="681039" y="1884363"/>
                  <a:ext cx="7600941" cy="4044951"/>
                  <a:chOff x="681017" y="1885149"/>
                  <a:chExt cx="7600982" cy="4044181"/>
                </a:xfrm>
              </p:grpSpPr>
              <p:pic>
                <p:nvPicPr>
                  <p:cNvPr id="10254" name="Picture 24"/>
                  <p:cNvPicPr>
                    <a:picLocks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11956" y="1926432"/>
                    <a:ext cx="357176" cy="4571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5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48557" y="1915320"/>
                    <a:ext cx="309532" cy="4063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6" name="Picture 32" descr="VSVERLA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9312" r="73608"/>
                  <a:stretch>
                    <a:fillRect/>
                  </a:stretch>
                </p:blipFill>
                <p:spPr bwMode="auto">
                  <a:xfrm>
                    <a:off x="5210451" y="1885149"/>
                    <a:ext cx="357307" cy="479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7" name="Picture 37" descr="Vlog_hks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95964" y="3293268"/>
                    <a:ext cx="661986" cy="1936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58" name="Picture 38"/>
                  <p:cNvPicPr>
                    <a:picLocks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68148" y="4392605"/>
                    <a:ext cx="936110" cy="2851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259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527686" y="3836183"/>
                    <a:ext cx="90488" cy="4571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46800" rIns="90000" bIns="46800" anchor="ctr">
                    <a:spAutoFit/>
                  </a:bodyPr>
                  <a:lstStyle/>
                  <a:p>
                    <a:pPr algn="l">
                      <a:spcBef>
                        <a:spcPct val="0"/>
                      </a:spcBef>
                    </a:pPr>
                    <a:endParaRPr lang="de-DE" sz="2400" smtClean="0">
                      <a:solidFill>
                        <a:srgbClr val="000000"/>
                      </a:solidFill>
                      <a:latin typeface="Times" charset="0"/>
                      <a:ea typeface="ヒラギノ角ゴ Pro W3" charset="-128"/>
                    </a:endParaRPr>
                  </a:p>
                </p:txBody>
              </p:sp>
              <p:pic>
                <p:nvPicPr>
                  <p:cNvPr id="10260" name="Picture 76" descr="CMG_logo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1017" y="3209134"/>
                    <a:ext cx="647698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1" name="Picture 81" descr="InfoChem 600dpi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29126" y="5572225"/>
                    <a:ext cx="452436" cy="3047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2" name="Picture 100" descr="AutobusinessVerla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58016" y="3367882"/>
                    <a:ext cx="1423983" cy="139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3" name="Picture 103" descr="LOGO-LA-BAULE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84546" y="5507846"/>
                    <a:ext cx="473073" cy="360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4" name="Picture 104" descr="Eurosoft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92761" y="5650722"/>
                    <a:ext cx="608011" cy="1920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5" name="Picture 107" descr="Media Daten Verla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48623" y="1918496"/>
                    <a:ext cx="317500" cy="4076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6" name="Picture 132" descr="SPS-Logo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00288" y="3786614"/>
                    <a:ext cx="312737" cy="3428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7" name="Picture 134" descr="aerztewoche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8379" y="5022042"/>
                    <a:ext cx="936622" cy="1777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8" name="Picture 102" descr="Crest_logo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30406" y="5588812"/>
                    <a:ext cx="584198" cy="276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69" name="Picture 117" descr="SAV-Logo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75846" y="5012979"/>
                    <a:ext cx="811476" cy="3063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0" name="Picture 143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86458" y="2731289"/>
                    <a:ext cx="957260" cy="1444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1" name="Picture 158" descr="Logo Vieweg+Teubner 4c orange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11069" y="1932784"/>
                    <a:ext cx="352631" cy="44131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2" name="Picture 160" descr="sam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6008" y="3312321"/>
                    <a:ext cx="1516058" cy="176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3" name="Picture 170" descr="slof_logo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736" y="2016909"/>
                    <a:ext cx="1273894" cy="331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4" name="Picture 171" descr="swny_logo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3398" y="4423556"/>
                    <a:ext cx="1504945" cy="1793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5" name="Picture 97" descr="Apress(r)_K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3441" y="2721764"/>
                    <a:ext cx="673098" cy="2016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6" name="Picture 98" descr="KeyLogo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2654" y="2607463"/>
                    <a:ext cx="1647819" cy="3667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7" name="Picture 99" descr="Logo_SVV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1705" y="4940994"/>
                    <a:ext cx="622298" cy="3635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8" name="Picture 100" descr="PhysicaVerlag_mitName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7429" y="5426853"/>
                    <a:ext cx="717547" cy="4587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79" name="Picture 102" descr="Fuchsbriefe-Logo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43768" y="2721764"/>
                    <a:ext cx="1071559" cy="1698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0" name="Picture 103" descr="Platow Logo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63943" y="1917012"/>
                    <a:ext cx="370300" cy="4380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1" name="Picture 106" descr="logo_ffs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2082" y="3861213"/>
                    <a:ext cx="405625" cy="289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2" name="Picture 107" descr="HE_Logo_gelb"/>
                  <p:cNvPicPr>
                    <a:picLocks noChangeAspect="1" noChangeArrowheads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0771" y="4408578"/>
                    <a:ext cx="447673" cy="2444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3" name="Picture 108" descr="wendel_verlag_hks14"/>
                  <p:cNvPicPr>
                    <a:picLocks noChangeAspect="1" noChangeArrowheads="1"/>
                  </p:cNvPicPr>
                  <p:nvPr/>
                </p:nvPicPr>
                <p:blipFill>
                  <a:blip r:embed="rId3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0153" y="5084964"/>
                    <a:ext cx="927097" cy="1476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4" name="Picture 112" descr="bmc_large_horiz"/>
                  <p:cNvPicPr>
                    <a:picLocks noChangeAspect="1" noChangeArrowheads="1"/>
                  </p:cNvPicPr>
                  <p:nvPr/>
                </p:nvPicPr>
                <p:blipFill>
                  <a:blip r:embed="rId3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6405" y="3272633"/>
                    <a:ext cx="1223959" cy="2349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5" name="Picture 57" descr="S:\CorpComm\PR+OE\Logos\Logos_Unternehmen\Codes_Rousseau\LogoCRSEU.jpg"/>
                  <p:cNvPicPr>
                    <a:picLocks noChangeAspect="1" noChangeArrowheads="1"/>
                  </p:cNvPicPr>
                  <p:nvPr/>
                </p:nvPicPr>
                <p:blipFill>
                  <a:blip r:embed="rId3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43787" y="4364838"/>
                    <a:ext cx="1025521" cy="323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6" name="Grafik 56" descr="Med_log[4].jpg"/>
                  <p:cNvPicPr>
                    <a:picLocks noChangeAspect="1"/>
                  </p:cNvPicPr>
                  <p:nvPr/>
                </p:nvPicPr>
                <p:blipFill>
                  <a:blip r:embed="rId3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29391" y="5631672"/>
                    <a:ext cx="714377" cy="2976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7" name="Grafik 60" descr="STPMCH_logo.jpg"/>
                  <p:cNvPicPr>
                    <a:picLocks noChangeAspect="1"/>
                  </p:cNvPicPr>
                  <p:nvPr/>
                </p:nvPicPr>
                <p:blipFill>
                  <a:blip r:embed="rId3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00199" y="3864772"/>
                    <a:ext cx="1897056" cy="1825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8" name="Grafik 58" descr="SHCR_logo.jpg"/>
                  <p:cNvPicPr>
                    <a:picLocks noChangeAspect="1"/>
                  </p:cNvPicPr>
                  <p:nvPr/>
                </p:nvPicPr>
                <p:blipFill>
                  <a:blip r:embed="rId3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7549" y="3875606"/>
                    <a:ext cx="1266257" cy="192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89" name="Grafik 60" descr="SMEDn_logo.png"/>
                  <p:cNvPicPr>
                    <a:picLocks noChangeAspect="1"/>
                  </p:cNvPicPr>
                  <p:nvPr/>
                </p:nvPicPr>
                <p:blipFill>
                  <a:blip r:embed="rId3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91848" y="2700044"/>
                    <a:ext cx="1214447" cy="1979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90" name="Grafik 52" descr="BESTCOM_Media_mittel.jpg"/>
                  <p:cNvPicPr>
                    <a:picLocks noChangeAspect="1"/>
                  </p:cNvPicPr>
                  <p:nvPr/>
                </p:nvPicPr>
                <p:blipFill>
                  <a:blip r:embed="rId3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5549" y="1935946"/>
                    <a:ext cx="285752" cy="4129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91" name="Grafik 53" descr="Sfach_logo.jpg"/>
                  <p:cNvPicPr>
                    <a:picLocks noChangeAspect="1"/>
                  </p:cNvPicPr>
                  <p:nvPr/>
                </p:nvPicPr>
                <p:blipFill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5589" y="2031202"/>
                    <a:ext cx="1537665" cy="2143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0252" name="Grafik 46" descr="Springer Media_fc_logo.jpg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0563" y="3814763"/>
                  <a:ext cx="1238250" cy="309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3" name="Grafik 46" descr="Rendement Uitgeverij.jpg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5969" y="5012788"/>
                  <a:ext cx="1357322" cy="339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49" name="Grafik 47" descr="Axioma_logo.jpg"/>
              <p:cNvPicPr>
                <a:picLocks noChangeAspect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5057" y="5495925"/>
                <a:ext cx="723043" cy="542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0" name="Grafik 48" descr="BSL_logo.jpg"/>
              <p:cNvPicPr>
                <a:picLocks noChangeAspect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2" y="4256802"/>
                <a:ext cx="1080120" cy="540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5" name="Grafik 48" descr="Best_Ad_Media_4c.jpg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767" y="1916113"/>
              <a:ext cx="292100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Grafik 49" descr="TMC.asser_Version deblik.jpg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31" y="4221088"/>
              <a:ext cx="862593" cy="53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Grafik 54" descr="Birkh_logo_2c.jpg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5013176"/>
              <a:ext cx="1224136" cy="22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5791200" y="271046"/>
            <a:ext cx="381000" cy="33855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98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68" y="1316780"/>
            <a:ext cx="2714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9" y="2658789"/>
            <a:ext cx="29051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2" y="1040555"/>
            <a:ext cx="30956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9" descr="RTEmagicC_OpenChoiceLogo_0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1426" y="1925923"/>
            <a:ext cx="1779588" cy="525199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r="60156"/>
          <a:stretch>
            <a:fillRect/>
          </a:stretch>
        </p:blipFill>
        <p:spPr bwMode="auto">
          <a:xfrm>
            <a:off x="591072" y="3742093"/>
            <a:ext cx="1681526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39" descr="SpringerLin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9480" y="3889600"/>
            <a:ext cx="1930400" cy="473075"/>
          </a:xfrm>
          <a:prstGeom prst="rect">
            <a:avLst/>
          </a:prstGeom>
          <a:noFill/>
        </p:spPr>
      </p:pic>
      <p:pic>
        <p:nvPicPr>
          <p:cNvPr id="11" name="Picture 43" descr="zentralblatt_mat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7650" y="4703597"/>
            <a:ext cx="904875" cy="447675"/>
          </a:xfrm>
          <a:prstGeom prst="rect">
            <a:avLst/>
          </a:prstGeom>
          <a:noFill/>
        </p:spPr>
      </p:pic>
      <p:pic>
        <p:nvPicPr>
          <p:cNvPr id="12" name="Picture 24" descr="eBook Collecti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37650" y="3675418"/>
            <a:ext cx="1457325" cy="295275"/>
          </a:xfrm>
          <a:prstGeom prst="rect">
            <a:avLst/>
          </a:prstGeom>
          <a:noFill/>
        </p:spPr>
      </p:pic>
      <p:pic>
        <p:nvPicPr>
          <p:cNvPr id="13" name="Picture 26" descr="Browse our journals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0296" y="5003634"/>
            <a:ext cx="1457325" cy="295275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9" y="5958434"/>
            <a:ext cx="57245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6" y="2646965"/>
            <a:ext cx="2857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71854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696419"/>
              </p:ext>
            </p:extLst>
          </p:nvPr>
        </p:nvGraphicFramePr>
        <p:xfrm>
          <a:off x="76200" y="1484313"/>
          <a:ext cx="8528050" cy="459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166100" cy="304699"/>
          </a:xfrm>
        </p:spPr>
        <p:txBody>
          <a:bodyPr/>
          <a:lstStyle/>
          <a:p>
            <a:r>
              <a:rPr lang="ru-RU" dirty="0" smtClean="0"/>
              <a:t>Ведущие издательства мира по количеству журналов</a:t>
            </a:r>
            <a:endParaRPr lang="en-US" dirty="0"/>
          </a:p>
        </p:txBody>
      </p:sp>
      <p:sp>
        <p:nvSpPr>
          <p:cNvPr id="327698" name="Text Box 18"/>
          <p:cNvSpPr txBox="1">
            <a:spLocks noChangeArrowheads="1"/>
          </p:cNvSpPr>
          <p:nvPr/>
        </p:nvSpPr>
        <p:spPr bwMode="auto">
          <a:xfrm>
            <a:off x="524540" y="6431677"/>
            <a:ext cx="792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>
              <a:defRPr sz="800"/>
            </a:lvl1pPr>
          </a:lstStyle>
          <a:p>
            <a:r>
              <a:rPr lang="en-US" dirty="0" smtClean="0">
                <a:solidFill>
                  <a:srgbClr val="5F5F5F"/>
                </a:solidFill>
                <a:ea typeface="ＭＳ Ｐゴシック" charset="0"/>
              </a:rPr>
              <a:t>Academic/scholarly </a:t>
            </a:r>
            <a:r>
              <a:rPr lang="en-US" dirty="0">
                <a:solidFill>
                  <a:srgbClr val="5F5F5F"/>
                </a:solidFill>
                <a:ea typeface="ＭＳ Ｐゴシック" charset="0"/>
              </a:rPr>
              <a:t>English language journals published in </a:t>
            </a:r>
            <a:r>
              <a:rPr lang="en-US" dirty="0" smtClean="0">
                <a:solidFill>
                  <a:srgbClr val="5F5F5F"/>
                </a:solidFill>
                <a:ea typeface="ＭＳ Ｐゴシック" charset="0"/>
              </a:rPr>
              <a:t>2013</a:t>
            </a:r>
            <a:endParaRPr lang="en-US" dirty="0">
              <a:solidFill>
                <a:srgbClr val="5F5F5F"/>
              </a:solidFill>
              <a:ea typeface="ＭＳ Ｐゴシック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491057" y="2204864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2,305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164288" y="2591326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2,174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410937" y="3068960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1,831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834873" y="3455422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1,566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935668" y="3861048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675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215588" y="4319518"/>
            <a:ext cx="4203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100" dirty="0" smtClean="0">
                <a:solidFill>
                  <a:srgbClr val="002143"/>
                </a:solidFill>
                <a:ea typeface="ＭＳ Ｐゴシック" charset="0"/>
              </a:rPr>
              <a:t>322</a:t>
            </a:r>
            <a:endParaRPr lang="de-DE" sz="1100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131840" y="4725144"/>
            <a:ext cx="4203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100" dirty="0" smtClean="0">
                <a:solidFill>
                  <a:srgbClr val="002143"/>
                </a:solidFill>
                <a:ea typeface="ＭＳ Ｐゴシック" charset="0"/>
              </a:rPr>
              <a:t>276</a:t>
            </a:r>
            <a:endParaRPr lang="de-DE" sz="1100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059832" y="5157192"/>
            <a:ext cx="4203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100" dirty="0" smtClean="0">
                <a:solidFill>
                  <a:srgbClr val="002143"/>
                </a:solidFill>
                <a:ea typeface="ＭＳ Ｐゴシック" charset="0"/>
              </a:rPr>
              <a:t>268</a:t>
            </a:r>
            <a:endParaRPr lang="de-DE" sz="1100" dirty="0">
              <a:solidFill>
                <a:srgbClr val="002143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89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456613" cy="553998"/>
          </a:xfrm>
        </p:spPr>
        <p:txBody>
          <a:bodyPr/>
          <a:lstStyle/>
          <a:p>
            <a:r>
              <a:rPr lang="ru-RU" sz="2000" spc="10" dirty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Ведущие </a:t>
            </a:r>
            <a:r>
              <a:rPr lang="ru-RU" sz="2000" spc="10" dirty="0" smtClean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издательства</a:t>
            </a:r>
            <a:r>
              <a:rPr lang="en-US" sz="2000" spc="10" dirty="0" smtClean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 </a:t>
            </a:r>
            <a:r>
              <a:rPr lang="ru-RU" sz="2000" spc="10" dirty="0" smtClean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мира</a:t>
            </a:r>
            <a:r>
              <a:rPr lang="en-US" sz="2000" spc="10" dirty="0" smtClean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: </a:t>
            </a:r>
            <a:r>
              <a:rPr lang="ru-RU" sz="2000" spc="10" dirty="0" smtClean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по количеству </a:t>
            </a:r>
            <a:r>
              <a:rPr lang="ru-RU" sz="2000" spc="10" dirty="0">
                <a:solidFill>
                  <a:srgbClr val="002143"/>
                </a:solidFill>
                <a:latin typeface="Cambria" pitchFamily="18" charset="0"/>
                <a:ea typeface="ヒラギノ角ゴ Pro W3" pitchFamily="-65" charset="-128"/>
                <a:cs typeface="Arial" pitchFamily="34" charset="0"/>
              </a:rPr>
              <a:t>опубликованных книг</a:t>
            </a:r>
            <a:endParaRPr lang="de-DE" sz="2000" spc="10" dirty="0">
              <a:solidFill>
                <a:srgbClr val="002143"/>
              </a:solidFill>
              <a:latin typeface="Cambria" pitchFamily="18" charset="0"/>
              <a:ea typeface="ヒラギノ角ゴ Pro W3" pitchFamily="-65" charset="-128"/>
              <a:cs typeface="Arial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130396"/>
              </p:ext>
            </p:extLst>
          </p:nvPr>
        </p:nvGraphicFramePr>
        <p:xfrm>
          <a:off x="609600" y="1219200"/>
          <a:ext cx="8066088" cy="470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3400" y="6248400"/>
            <a:ext cx="81168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 i="1" dirty="0">
                <a:solidFill>
                  <a:srgbClr val="002143"/>
                </a:solidFill>
                <a:ea typeface="ＭＳ Ｐゴシック" charset="0"/>
              </a:rPr>
              <a:t>(Data from </a:t>
            </a:r>
            <a:r>
              <a:rPr lang="en-US" sz="900" i="1" dirty="0" smtClean="0">
                <a:solidFill>
                  <a:srgbClr val="002143"/>
                </a:solidFill>
                <a:ea typeface="ＭＳ Ｐゴシック" charset="0"/>
              </a:rPr>
              <a:t>www.puballey.com; </a:t>
            </a:r>
            <a:r>
              <a:rPr lang="en-US" sz="900" i="1" dirty="0">
                <a:solidFill>
                  <a:srgbClr val="002143"/>
                </a:solidFill>
                <a:ea typeface="ＭＳ Ｐゴシック" charset="0"/>
              </a:rPr>
              <a:t>if a book is published simultaneously in hard- and paperback editions, only the hardback edition was included)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931122" y="1904999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5,718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177298" y="2140814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4,185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591844" y="2609182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2,486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601367" y="4008898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1,512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787476" y="3567181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1,640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144718" y="4503355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975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846684" y="3066225"/>
            <a:ext cx="631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1,678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907054" y="4915784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722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2477842" y="5429936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400" b="1" dirty="0" smtClean="0">
                <a:solidFill>
                  <a:srgbClr val="002143"/>
                </a:solidFill>
                <a:ea typeface="ＭＳ Ｐゴシック" charset="0"/>
              </a:rPr>
              <a:t>241</a:t>
            </a:r>
            <a:endParaRPr lang="de-DE" sz="1400" b="1" dirty="0">
              <a:solidFill>
                <a:srgbClr val="002143"/>
              </a:solidFill>
              <a:ea typeface="ＭＳ Ｐゴシック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58800" y="1219200"/>
            <a:ext cx="8116888" cy="4733026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5F5F5F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34400" y="651944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352800" y="152400"/>
            <a:ext cx="381000" cy="33855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3692" y="4565562"/>
            <a:ext cx="3705508" cy="5041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7800" indent="-177800" algn="l">
              <a:spcBef>
                <a:spcPts val="80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Springer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Всего более 180 000 книг </a:t>
            </a:r>
          </a:p>
        </p:txBody>
      </p:sp>
    </p:spTree>
    <p:extLst>
      <p:ext uri="{BB962C8B-B14F-4D97-AF65-F5344CB8AC3E}">
        <p14:creationId xmlns:p14="http://schemas.microsoft.com/office/powerpoint/2010/main" val="3560595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Lt5JzkAd0QiG1EGZLXj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zX7TczBW7R9Dfl1g3kI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AzOoB3sDAI3enjVnPDm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nQxpBsDS4Zt0ny5OXxtu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z1YHlGu4RiMLbYRcrZZ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KnWni1GOphyXgwrT7Xo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eBm7WL6tuyMvgAKYnto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cdHlLxS2jFWz9k0a4VHV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bKfQ98zUA4hJp9pB0yB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zHrpYdotlYHc2X5UoJt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ipVQKtV8jkL4bypJ9mw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sfmibmV4XqJ7zrCFcG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2c6sv5aRZP2Ho1t7sUx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rYMxvFz7SW80nJKiXPY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1tanf2TBAwDFK8GYAvh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yoDKnaWHed0wWin7px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mIZBBZfs9tXVVLJvEJF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EdcoBs6KEGKW1VKLyXs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wy1nBoUStBtkW3LpdoNmp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bYKOKSaIpwm7Fb0Z4b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gC4RZmlyFoDHhPoRz9Zi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AV5ecoIaxEbVmFWLwP9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VQxp00U9piVL0Qmg9ei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qolC8u2RRcbOuWT88aW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36U1bDottKjFQvHSAge8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ZJxbZRoGYNTDnhqAWQDo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9DrbfyUI5pg7bt0Dx4M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d8prZjnuhnwRoxyF88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6af6Wc6jCHlopiMNyAk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Ak5t5RWEGrX01ecTmao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v07fTlztKd4dAU1t7fn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qphxAFd9cb7KP5lPXB4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VOEhRT38AMOAzIYmKU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XT4fm6KCviV6kwLLmU9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5P5W7hhMUOdHtsSiNj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WevDRBRaW6I2JOcVMMQ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mRewtr6VtXiKTQqtqGV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YqI46SxkcMsVREpl7p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JZVlvjlaS89fTNNpkeo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hXYM45zvGQucHJ8KmdY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MCKBxH5PCt1eHXmJfgA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XT4fm6KCviV6kwLLmU9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PTvPvnSoM5RwIgPANO5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EhE7rBglpdDzYwgsq9e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PTvPvnSoM5RwIgPANO5p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S9iijknVb0sh6hbnFcj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eBm7WL6tuyMvgAKYnto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cdHlLxS2jFWz9k0a4VH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bKfQ98zUA4hJp9pB0yB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zHrpYdotlYHc2X5UoJt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EhE7rBglpdDzYwgsq9e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bmV3V31AInF1fdboWg8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S9iijknVb0sh6hbnFcj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TWh2h2dXOTGxtMLCJGdM"/>
</p:tagLst>
</file>

<file path=ppt/theme/theme1.xml><?xml version="1.0" encoding="utf-8"?>
<a:theme xmlns:a="http://schemas.openxmlformats.org/drawingml/2006/main" name="SPRINGER_ssbm_E">
  <a:themeElements>
    <a:clrScheme name="Benutzerdefiniert 1">
      <a:dk1>
        <a:srgbClr val="000000"/>
      </a:dk1>
      <a:lt1>
        <a:srgbClr val="FFFFFF"/>
      </a:lt1>
      <a:dk2>
        <a:srgbClr val="00264D"/>
      </a:dk2>
      <a:lt2>
        <a:srgbClr val="E1E1E6"/>
      </a:lt2>
      <a:accent1>
        <a:srgbClr val="FEB07E"/>
      </a:accent1>
      <a:accent2>
        <a:srgbClr val="F76013"/>
      </a:accent2>
      <a:accent3>
        <a:srgbClr val="FFFFFF"/>
      </a:accent3>
      <a:accent4>
        <a:srgbClr val="00264D"/>
      </a:accent4>
      <a:accent5>
        <a:srgbClr val="FED4C0"/>
      </a:accent5>
      <a:accent6>
        <a:srgbClr val="E05610"/>
      </a:accent6>
      <a:hlink>
        <a:srgbClr val="F6822D"/>
      </a:hlink>
      <a:folHlink>
        <a:srgbClr val="A4A4AA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4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2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PRINGER_ssbm_E">
  <a:themeElements>
    <a:clrScheme name="SPRINGER_ssbm_E 3">
      <a:dk1>
        <a:srgbClr val="000000"/>
      </a:dk1>
      <a:lt1>
        <a:srgbClr val="FFFFFF"/>
      </a:lt1>
      <a:dk2>
        <a:srgbClr val="002143"/>
      </a:dk2>
      <a:lt2>
        <a:srgbClr val="CCCCD2"/>
      </a:lt2>
      <a:accent1>
        <a:srgbClr val="003399"/>
      </a:accent1>
      <a:accent2>
        <a:srgbClr val="F76013"/>
      </a:accent2>
      <a:accent3>
        <a:srgbClr val="FFFFFF"/>
      </a:accent3>
      <a:accent4>
        <a:srgbClr val="000000"/>
      </a:accent4>
      <a:accent5>
        <a:srgbClr val="AAADCA"/>
      </a:accent5>
      <a:accent6>
        <a:srgbClr val="E05610"/>
      </a:accent6>
      <a:hlink>
        <a:srgbClr val="3366CC"/>
      </a:hlink>
      <a:folHlink>
        <a:srgbClr val="A5A5A5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ER_ssbm_E 2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003399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RINGER_ssbm_E 3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003399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05610"/>
        </a:accent6>
        <a:hlink>
          <a:srgbClr val="3366CC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0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4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3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2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1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_s_ppt_master_2012_e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_s_ppt_master_2012_e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s_ppt_master_2012_e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SPRINGER_ssbm_E">
  <a:themeElements>
    <a:clrScheme name="">
      <a:dk1>
        <a:srgbClr val="000000"/>
      </a:dk1>
      <a:lt1>
        <a:srgbClr val="FFFFFF"/>
      </a:lt1>
      <a:dk2>
        <a:srgbClr val="002143"/>
      </a:dk2>
      <a:lt2>
        <a:srgbClr val="E1E1E6"/>
      </a:lt2>
      <a:accent1>
        <a:srgbClr val="FFCAB0"/>
      </a:accent1>
      <a:accent2>
        <a:srgbClr val="F76013"/>
      </a:accent2>
      <a:accent3>
        <a:srgbClr val="FFFFFF"/>
      </a:accent3>
      <a:accent4>
        <a:srgbClr val="000000"/>
      </a:accent4>
      <a:accent5>
        <a:srgbClr val="FFE1D4"/>
      </a:accent5>
      <a:accent6>
        <a:srgbClr val="E05610"/>
      </a:accent6>
      <a:hlink>
        <a:srgbClr val="FF9A6E"/>
      </a:hlink>
      <a:folHlink>
        <a:srgbClr val="A4A4AA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_SPRINGER_ssbm_E">
  <a:themeElements>
    <a:clrScheme name="">
      <a:dk1>
        <a:srgbClr val="000000"/>
      </a:dk1>
      <a:lt1>
        <a:srgbClr val="FFFFFF"/>
      </a:lt1>
      <a:dk2>
        <a:srgbClr val="002143"/>
      </a:dk2>
      <a:lt2>
        <a:srgbClr val="E1E1E6"/>
      </a:lt2>
      <a:accent1>
        <a:srgbClr val="FFCAB0"/>
      </a:accent1>
      <a:accent2>
        <a:srgbClr val="F76013"/>
      </a:accent2>
      <a:accent3>
        <a:srgbClr val="FFFFFF"/>
      </a:accent3>
      <a:accent4>
        <a:srgbClr val="000000"/>
      </a:accent4>
      <a:accent5>
        <a:srgbClr val="FFE1D4"/>
      </a:accent5>
      <a:accent6>
        <a:srgbClr val="E05610"/>
      </a:accent6>
      <a:hlink>
        <a:srgbClr val="FF9A6E"/>
      </a:hlink>
      <a:folHlink>
        <a:srgbClr val="A4A4AA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8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_Springer_2012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_New_Powerpoint_Master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_New_Powerpoint_Master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 algn="l">
          <a:spcBef>
            <a:spcPts val="600"/>
          </a:spcBef>
          <a:buClr>
            <a:schemeClr val="accent2"/>
          </a:buClr>
          <a:buSzPct val="100000"/>
          <a:defRPr sz="1800"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_New_Powerpoint_Master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5_Theme1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761</TotalTime>
  <Words>946</Words>
  <Application>Microsoft Office PowerPoint</Application>
  <PresentationFormat>Экран (4:3)</PresentationFormat>
  <Paragraphs>279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39</vt:i4>
      </vt:variant>
      <vt:variant>
        <vt:lpstr>Заголовки слайдов</vt:lpstr>
      </vt:variant>
      <vt:variant>
        <vt:i4>30</vt:i4>
      </vt:variant>
    </vt:vector>
  </HeadingPairs>
  <TitlesOfParts>
    <vt:vector size="69" baseType="lpstr">
      <vt:lpstr>SPRINGER_ssbm_E</vt:lpstr>
      <vt:lpstr>1_SPRINGER_ssbm_E</vt:lpstr>
      <vt:lpstr>8_Theme1</vt:lpstr>
      <vt:lpstr>7_Theme1</vt:lpstr>
      <vt:lpstr>6_Theme1</vt:lpstr>
      <vt:lpstr>5_Theme1</vt:lpstr>
      <vt:lpstr>4_Theme1</vt:lpstr>
      <vt:lpstr>26_Theme1</vt:lpstr>
      <vt:lpstr>25_Theme1</vt:lpstr>
      <vt:lpstr>24_Theme1</vt:lpstr>
      <vt:lpstr>23_Theme1</vt:lpstr>
      <vt:lpstr>22_Theme1</vt:lpstr>
      <vt:lpstr>21_Theme1</vt:lpstr>
      <vt:lpstr>20_Theme1</vt:lpstr>
      <vt:lpstr>19_Theme1</vt:lpstr>
      <vt:lpstr>18_Theme1</vt:lpstr>
      <vt:lpstr>17_Theme1</vt:lpstr>
      <vt:lpstr>16_Theme1</vt:lpstr>
      <vt:lpstr>15_Theme1</vt:lpstr>
      <vt:lpstr>9_Theme1</vt:lpstr>
      <vt:lpstr>2_Theme1</vt:lpstr>
      <vt:lpstr>10_Theme1</vt:lpstr>
      <vt:lpstr>3_Theme1</vt:lpstr>
      <vt:lpstr>14_Theme1</vt:lpstr>
      <vt:lpstr>13_Theme1</vt:lpstr>
      <vt:lpstr>12_Theme1</vt:lpstr>
      <vt:lpstr>11_Theme1</vt:lpstr>
      <vt:lpstr>3_s_ppt_master_2012_e</vt:lpstr>
      <vt:lpstr>2_s_ppt_master_2012_e</vt:lpstr>
      <vt:lpstr>1_s_ppt_master_2012_e</vt:lpstr>
      <vt:lpstr>3_SPRINGER_ssbm_E</vt:lpstr>
      <vt:lpstr>4_SPRINGER_ssbm_E</vt:lpstr>
      <vt:lpstr>28_Theme1</vt:lpstr>
      <vt:lpstr>1_Springer_2012</vt:lpstr>
      <vt:lpstr>Тема Office</vt:lpstr>
      <vt:lpstr>2_New_Powerpoint_Master</vt:lpstr>
      <vt:lpstr>3_New_Powerpoint_Master</vt:lpstr>
      <vt:lpstr>4_New_Powerpoint_Master</vt:lpstr>
      <vt:lpstr>1_Тема Office</vt:lpstr>
      <vt:lpstr>Ресурсы Springer для учёных Казахстана</vt:lpstr>
      <vt:lpstr>Springer  История и продукция</vt:lpstr>
      <vt:lpstr>Общая информация о Springer</vt:lpstr>
      <vt:lpstr>Презентация PowerPoint</vt:lpstr>
      <vt:lpstr>Около 55 издательских домов в 50 странах мира</vt:lpstr>
      <vt:lpstr>Презентация PowerPoint</vt:lpstr>
      <vt:lpstr>Презентация PowerPoint</vt:lpstr>
      <vt:lpstr>Ведущие издательства мира по количеству журналов</vt:lpstr>
      <vt:lpstr>Ведущие издательства мира: по количеству опубликованных книг</vt:lpstr>
      <vt:lpstr>Журналы Springer по состоянию на июнь  2015 </vt:lpstr>
      <vt:lpstr>Springer в странах Центральной Азии и Казахстане</vt:lpstr>
      <vt:lpstr>Казахстан количество публикаций по сравнению со странами соседями</vt:lpstr>
      <vt:lpstr>Казахстан глобальный рейтинг по библиометрическим показателям</vt:lpstr>
      <vt:lpstr>ТОП 10 журналов в которых публикуются учёные Казахстана</vt:lpstr>
      <vt:lpstr>Публикации казахстанских авторов в Springer за 2000-2013 годы</vt:lpstr>
      <vt:lpstr>Казахстанские публикации по областям исследований по БД SpringerLink за 2000-2013 годы</vt:lpstr>
      <vt:lpstr>Ресурсы Springer для Казахстана </vt:lpstr>
      <vt:lpstr> По Соглашению о подписке у 304 организаций Казахстана есть полнотекстовый доступ ко всем статьям и журналам издательства Springer, опубликованным с 1997 по 2015 гг.   Всего более 3000 журналов.</vt:lpstr>
      <vt:lpstr>Как проверить есть ли доступ?</vt:lpstr>
      <vt:lpstr>Тренд Казахстана: как казахстанские пользователи попадают на SpringerLink?</vt:lpstr>
      <vt:lpstr>Презентация PowerPoint</vt:lpstr>
      <vt:lpstr>E-BOOK  Коллекция Книг</vt:lpstr>
      <vt:lpstr>Презентация PowerPoint</vt:lpstr>
      <vt:lpstr>Презентация PowerPoint</vt:lpstr>
      <vt:lpstr>Мероприятия проводимые Springer для Казахстана </vt:lpstr>
      <vt:lpstr>Springer и Казахстан: перспективы сотрудничества</vt:lpstr>
      <vt:lpstr>Бесплатные услуги образовательным и научным организациям Казахстана</vt:lpstr>
      <vt:lpstr>Презентация PowerPoint</vt:lpstr>
      <vt:lpstr>Презентация PowerPoint</vt:lpstr>
      <vt:lpstr>Спасибо за внимание!</vt:lpstr>
    </vt:vector>
  </TitlesOfParts>
  <Company>Springer-SBM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Developments in Southern Europe and North Africa</dc:title>
  <dc:creator>Fischer</dc:creator>
  <cp:lastModifiedBy>Алексей</cp:lastModifiedBy>
  <cp:revision>334</cp:revision>
  <cp:lastPrinted>2005-10-12T14:17:50Z</cp:lastPrinted>
  <dcterms:created xsi:type="dcterms:W3CDTF">2011-09-05T11:57:25Z</dcterms:created>
  <dcterms:modified xsi:type="dcterms:W3CDTF">2015-06-12T01:38:00Z</dcterms:modified>
</cp:coreProperties>
</file>