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4" r:id="rId5"/>
    <p:sldId id="261" r:id="rId6"/>
    <p:sldId id="262" r:id="rId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D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64A607-C543-46C5-A3CC-39DC02B02D1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F7304D-B939-44F8-81A6-EDF39EAEFDA0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n-US" sz="700" b="1" dirty="0">
              <a:latin typeface="Century Gothic" pitchFamily="34" charset="0"/>
            </a:rPr>
            <a:t>Almaty city</a:t>
          </a:r>
          <a:endParaRPr lang="ru-RU" sz="700" dirty="0">
            <a:latin typeface="Century Gothic" pitchFamily="34" charset="0"/>
          </a:endParaRPr>
        </a:p>
      </dgm:t>
    </dgm:pt>
    <dgm:pt modelId="{79359ECE-9C61-46B6-BD2D-FF8D69B5C46D}" type="parTrans" cxnId="{2EA018A9-22D7-4AA4-8F45-2ECA3B0CF9EE}">
      <dgm:prSet/>
      <dgm:spPr/>
      <dgm:t>
        <a:bodyPr/>
        <a:lstStyle/>
        <a:p>
          <a:endParaRPr lang="ru-RU"/>
        </a:p>
      </dgm:t>
    </dgm:pt>
    <dgm:pt modelId="{8999302A-293C-4A4E-A410-F2995C5CEB92}" type="sibTrans" cxnId="{2EA018A9-22D7-4AA4-8F45-2ECA3B0CF9EE}">
      <dgm:prSet/>
      <dgm:spPr/>
      <dgm:t>
        <a:bodyPr/>
        <a:lstStyle/>
        <a:p>
          <a:endParaRPr lang="ru-RU"/>
        </a:p>
      </dgm:t>
    </dgm:pt>
    <dgm:pt modelId="{6873B3FD-C33A-4D26-B396-C2293628A479}" type="pres">
      <dgm:prSet presAssocID="{9364A607-C543-46C5-A3CC-39DC02B02D1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E3323D-06D3-4E7A-85D0-CC21BFE76CE8}" type="pres">
      <dgm:prSet presAssocID="{4EF7304D-B939-44F8-81A6-EDF39EAEFDA0}" presName="composite" presStyleCnt="0"/>
      <dgm:spPr/>
    </dgm:pt>
    <dgm:pt modelId="{F7A3851F-C218-4959-A5E6-C9A6B8DC5832}" type="pres">
      <dgm:prSet presAssocID="{4EF7304D-B939-44F8-81A6-EDF39EAEFDA0}" presName="imgShp" presStyleLbl="fgImgPlace1" presStyleIdx="0" presStyleCnt="1" custLinFactNeighborX="-36410" custLinFactNeighborY="4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E1147F8-8A1E-4339-89EB-5961A9BC68E2}" type="pres">
      <dgm:prSet presAssocID="{4EF7304D-B939-44F8-81A6-EDF39EAEFDA0}" presName="txShp" presStyleLbl="node1" presStyleIdx="0" presStyleCnt="1" custScaleX="120029" custLinFactNeighborX="4622" custLinFactNeighborY="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C0C97C-946B-42D2-98EA-79CB9799EBE6}" type="presOf" srcId="{4EF7304D-B939-44F8-81A6-EDF39EAEFDA0}" destId="{1E1147F8-8A1E-4339-89EB-5961A9BC68E2}" srcOrd="0" destOrd="0" presId="urn:microsoft.com/office/officeart/2005/8/layout/vList3"/>
    <dgm:cxn modelId="{2EA018A9-22D7-4AA4-8F45-2ECA3B0CF9EE}" srcId="{9364A607-C543-46C5-A3CC-39DC02B02D13}" destId="{4EF7304D-B939-44F8-81A6-EDF39EAEFDA0}" srcOrd="0" destOrd="0" parTransId="{79359ECE-9C61-46B6-BD2D-FF8D69B5C46D}" sibTransId="{8999302A-293C-4A4E-A410-F2995C5CEB92}"/>
    <dgm:cxn modelId="{A4F9A382-A8D0-443C-97A9-98C73F6D881E}" type="presOf" srcId="{9364A607-C543-46C5-A3CC-39DC02B02D13}" destId="{6873B3FD-C33A-4D26-B396-C2293628A479}" srcOrd="0" destOrd="0" presId="urn:microsoft.com/office/officeart/2005/8/layout/vList3"/>
    <dgm:cxn modelId="{DBFF796D-88CF-48AA-BCA7-AA9EA595AE15}" type="presParOf" srcId="{6873B3FD-C33A-4D26-B396-C2293628A479}" destId="{ADE3323D-06D3-4E7A-85D0-CC21BFE76CE8}" srcOrd="0" destOrd="0" presId="urn:microsoft.com/office/officeart/2005/8/layout/vList3"/>
    <dgm:cxn modelId="{C5267EF8-FBDE-4D0A-9A33-361473C714D0}" type="presParOf" srcId="{ADE3323D-06D3-4E7A-85D0-CC21BFE76CE8}" destId="{F7A3851F-C218-4959-A5E6-C9A6B8DC5832}" srcOrd="0" destOrd="0" presId="urn:microsoft.com/office/officeart/2005/8/layout/vList3"/>
    <dgm:cxn modelId="{BDF971EA-83FC-4817-9354-67F65051F6AE}" type="presParOf" srcId="{ADE3323D-06D3-4E7A-85D0-CC21BFE76CE8}" destId="{1E1147F8-8A1E-4339-89EB-5961A9BC68E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64A607-C543-46C5-A3CC-39DC02B02D1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F7304D-B939-44F8-81A6-EDF39EAEFDA0}">
      <dgm:prSet custT="1"/>
      <dgm:spPr>
        <a:solidFill>
          <a:schemeClr val="accent5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sz="700" b="1" dirty="0" err="1">
              <a:latin typeface="Century Gothic" pitchFamily="34" charset="0"/>
            </a:rPr>
            <a:t>Alatau</a:t>
          </a:r>
          <a:endParaRPr lang="ru-RU" sz="700" b="1" dirty="0">
            <a:latin typeface="Century Gothic" pitchFamily="34" charset="0"/>
          </a:endParaRPr>
        </a:p>
      </dgm:t>
    </dgm:pt>
    <dgm:pt modelId="{79359ECE-9C61-46B6-BD2D-FF8D69B5C46D}" type="parTrans" cxnId="{2EA018A9-22D7-4AA4-8F45-2ECA3B0CF9EE}">
      <dgm:prSet/>
      <dgm:spPr/>
      <dgm:t>
        <a:bodyPr/>
        <a:lstStyle/>
        <a:p>
          <a:endParaRPr lang="ru-RU" sz="1200"/>
        </a:p>
      </dgm:t>
    </dgm:pt>
    <dgm:pt modelId="{8999302A-293C-4A4E-A410-F2995C5CEB92}" type="sibTrans" cxnId="{2EA018A9-22D7-4AA4-8F45-2ECA3B0CF9EE}">
      <dgm:prSet/>
      <dgm:spPr/>
      <dgm:t>
        <a:bodyPr/>
        <a:lstStyle/>
        <a:p>
          <a:endParaRPr lang="ru-RU" sz="1200"/>
        </a:p>
      </dgm:t>
    </dgm:pt>
    <dgm:pt modelId="{6873B3FD-C33A-4D26-B396-C2293628A479}" type="pres">
      <dgm:prSet presAssocID="{9364A607-C543-46C5-A3CC-39DC02B02D1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E3323D-06D3-4E7A-85D0-CC21BFE76CE8}" type="pres">
      <dgm:prSet presAssocID="{4EF7304D-B939-44F8-81A6-EDF39EAEFDA0}" presName="composite" presStyleCnt="0"/>
      <dgm:spPr/>
    </dgm:pt>
    <dgm:pt modelId="{F7A3851F-C218-4959-A5E6-C9A6B8DC5832}" type="pres">
      <dgm:prSet presAssocID="{4EF7304D-B939-44F8-81A6-EDF39EAEFDA0}" presName="imgShp" presStyleLbl="fgImgPlace1" presStyleIdx="0" presStyleCnt="1" custScaleX="111656" custLinFactNeighborX="-900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1E1147F8-8A1E-4339-89EB-5961A9BC68E2}" type="pres">
      <dgm:prSet presAssocID="{4EF7304D-B939-44F8-81A6-EDF39EAEFDA0}" presName="txShp" presStyleLbl="node1" presStyleIdx="0" presStyleCnt="1" custScaleX="113373" custLinFactNeighborX="13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D1E610-B4F7-4467-9702-B7401F223D19}" type="presOf" srcId="{4EF7304D-B939-44F8-81A6-EDF39EAEFDA0}" destId="{1E1147F8-8A1E-4339-89EB-5961A9BC68E2}" srcOrd="0" destOrd="0" presId="urn:microsoft.com/office/officeart/2005/8/layout/vList3"/>
    <dgm:cxn modelId="{2EA018A9-22D7-4AA4-8F45-2ECA3B0CF9EE}" srcId="{9364A607-C543-46C5-A3CC-39DC02B02D13}" destId="{4EF7304D-B939-44F8-81A6-EDF39EAEFDA0}" srcOrd="0" destOrd="0" parTransId="{79359ECE-9C61-46B6-BD2D-FF8D69B5C46D}" sibTransId="{8999302A-293C-4A4E-A410-F2995C5CEB92}"/>
    <dgm:cxn modelId="{95065380-69F1-4559-B1C6-FB19B0EAE4EF}" type="presOf" srcId="{9364A607-C543-46C5-A3CC-39DC02B02D13}" destId="{6873B3FD-C33A-4D26-B396-C2293628A479}" srcOrd="0" destOrd="0" presId="urn:microsoft.com/office/officeart/2005/8/layout/vList3"/>
    <dgm:cxn modelId="{C83DE528-7A3B-4AE1-8351-C7F8F4BBF717}" type="presParOf" srcId="{6873B3FD-C33A-4D26-B396-C2293628A479}" destId="{ADE3323D-06D3-4E7A-85D0-CC21BFE76CE8}" srcOrd="0" destOrd="0" presId="urn:microsoft.com/office/officeart/2005/8/layout/vList3"/>
    <dgm:cxn modelId="{64E36D05-A20F-45D1-880E-E9944875836C}" type="presParOf" srcId="{ADE3323D-06D3-4E7A-85D0-CC21BFE76CE8}" destId="{F7A3851F-C218-4959-A5E6-C9A6B8DC5832}" srcOrd="0" destOrd="0" presId="urn:microsoft.com/office/officeart/2005/8/layout/vList3"/>
    <dgm:cxn modelId="{8F249532-B8B4-4251-911C-55188CD9F09B}" type="presParOf" srcId="{ADE3323D-06D3-4E7A-85D0-CC21BFE76CE8}" destId="{1E1147F8-8A1E-4339-89EB-5961A9BC68E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147F8-8A1E-4339-89EB-5961A9BC68E2}">
      <dsp:nvSpPr>
        <dsp:cNvPr id="0" name=""/>
        <dsp:cNvSpPr/>
      </dsp:nvSpPr>
      <dsp:spPr>
        <a:xfrm rot="10800000">
          <a:off x="159061" y="226"/>
          <a:ext cx="819830" cy="232215"/>
        </a:xfrm>
        <a:prstGeom prst="homePlate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400" tIns="26670" rIns="49784" bIns="2667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>
              <a:latin typeface="Century Gothic" pitchFamily="34" charset="0"/>
            </a:rPr>
            <a:t>Almaty city</a:t>
          </a:r>
          <a:endParaRPr lang="ru-RU" sz="700" kern="1200" dirty="0">
            <a:latin typeface="Century Gothic" pitchFamily="34" charset="0"/>
          </a:endParaRPr>
        </a:p>
      </dsp:txBody>
      <dsp:txXfrm rot="10800000">
        <a:off x="217115" y="226"/>
        <a:ext cx="761776" cy="232215"/>
      </dsp:txXfrm>
    </dsp:sp>
    <dsp:sp modelId="{F7A3851F-C218-4959-A5E6-C9A6B8DC5832}">
      <dsp:nvSpPr>
        <dsp:cNvPr id="0" name=""/>
        <dsp:cNvSpPr/>
      </dsp:nvSpPr>
      <dsp:spPr>
        <a:xfrm>
          <a:off x="0" y="226"/>
          <a:ext cx="232215" cy="23221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147F8-8A1E-4339-89EB-5961A9BC68E2}">
      <dsp:nvSpPr>
        <dsp:cNvPr id="0" name=""/>
        <dsp:cNvSpPr/>
      </dsp:nvSpPr>
      <dsp:spPr>
        <a:xfrm rot="10800000">
          <a:off x="189185" y="24578"/>
          <a:ext cx="579644" cy="257306"/>
        </a:xfrm>
        <a:prstGeom prst="homePlate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465" tIns="26670" rIns="49784" bIns="2667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err="1">
              <a:latin typeface="Century Gothic" pitchFamily="34" charset="0"/>
            </a:rPr>
            <a:t>Alatau</a:t>
          </a:r>
          <a:endParaRPr lang="ru-RU" sz="700" b="1" kern="1200" dirty="0">
            <a:latin typeface="Century Gothic" pitchFamily="34" charset="0"/>
          </a:endParaRPr>
        </a:p>
      </dsp:txBody>
      <dsp:txXfrm rot="10800000">
        <a:off x="253511" y="24578"/>
        <a:ext cx="515318" cy="257306"/>
      </dsp:txXfrm>
    </dsp:sp>
    <dsp:sp modelId="{F7A3851F-C218-4959-A5E6-C9A6B8DC5832}">
      <dsp:nvSpPr>
        <dsp:cNvPr id="0" name=""/>
        <dsp:cNvSpPr/>
      </dsp:nvSpPr>
      <dsp:spPr>
        <a:xfrm>
          <a:off x="16696" y="24578"/>
          <a:ext cx="287298" cy="25730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EB54-9BCC-4C5B-9FE2-B4B8F4F1D40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6FF4-B83F-49D2-838C-6650E82CC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1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EB54-9BCC-4C5B-9FE2-B4B8F4F1D40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6FF4-B83F-49D2-838C-6650E82CC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253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EB54-9BCC-4C5B-9FE2-B4B8F4F1D40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6FF4-B83F-49D2-838C-6650E82CC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76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EB54-9BCC-4C5B-9FE2-B4B8F4F1D40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6FF4-B83F-49D2-838C-6650E82CC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EB54-9BCC-4C5B-9FE2-B4B8F4F1D40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6FF4-B83F-49D2-838C-6650E82CC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EB54-9BCC-4C5B-9FE2-B4B8F4F1D40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6FF4-B83F-49D2-838C-6650E82CC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748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EB54-9BCC-4C5B-9FE2-B4B8F4F1D40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6FF4-B83F-49D2-838C-6650E82CC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98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EB54-9BCC-4C5B-9FE2-B4B8F4F1D40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6FF4-B83F-49D2-838C-6650E82CC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73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EB54-9BCC-4C5B-9FE2-B4B8F4F1D40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6FF4-B83F-49D2-838C-6650E82CC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6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EB54-9BCC-4C5B-9FE2-B4B8F4F1D40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6FF4-B83F-49D2-838C-6650E82CC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5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EB54-9BCC-4C5B-9FE2-B4B8F4F1D40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6FF4-B83F-49D2-838C-6650E82CC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27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9EB54-9BCC-4C5B-9FE2-B4B8F4F1D40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E6FF4-B83F-49D2-838C-6650E82CC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0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Data" Target="../diagrams/data2.xml"/><Relationship Id="rId18" Type="http://schemas.openxmlformats.org/officeDocument/2006/relationships/image" Target="../media/image25.png"/><Relationship Id="rId3" Type="http://schemas.openxmlformats.org/officeDocument/2006/relationships/image" Target="../media/image11.png"/><Relationship Id="rId21" Type="http://schemas.openxmlformats.org/officeDocument/2006/relationships/image" Target="../media/image28.jpeg"/><Relationship Id="rId7" Type="http://schemas.openxmlformats.org/officeDocument/2006/relationships/image" Target="../media/image22.png"/><Relationship Id="rId12" Type="http://schemas.microsoft.com/office/2007/relationships/diagramDrawing" Target="../diagrams/drawing1.xml"/><Relationship Id="rId17" Type="http://schemas.microsoft.com/office/2007/relationships/diagramDrawing" Target="../diagrams/drawing2.xml"/><Relationship Id="rId2" Type="http://schemas.openxmlformats.org/officeDocument/2006/relationships/image" Target="../media/image18.png"/><Relationship Id="rId16" Type="http://schemas.openxmlformats.org/officeDocument/2006/relationships/diagramColors" Target="../diagrams/colors2.xml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diagramColors" Target="../diagrams/colors1.xml"/><Relationship Id="rId24" Type="http://schemas.openxmlformats.org/officeDocument/2006/relationships/image" Target="../media/image31.png"/><Relationship Id="rId5" Type="http://schemas.openxmlformats.org/officeDocument/2006/relationships/image" Target="../media/image20.png"/><Relationship Id="rId15" Type="http://schemas.openxmlformats.org/officeDocument/2006/relationships/diagramQuickStyle" Target="../diagrams/quickStyle2.xml"/><Relationship Id="rId23" Type="http://schemas.openxmlformats.org/officeDocument/2006/relationships/image" Target="../media/image30.png"/><Relationship Id="rId10" Type="http://schemas.openxmlformats.org/officeDocument/2006/relationships/diagramQuickStyle" Target="../diagrams/quickStyle1.xml"/><Relationship Id="rId19" Type="http://schemas.openxmlformats.org/officeDocument/2006/relationships/image" Target="../media/image26.jpeg"/><Relationship Id="rId4" Type="http://schemas.openxmlformats.org/officeDocument/2006/relationships/image" Target="../media/image19.png"/><Relationship Id="rId9" Type="http://schemas.openxmlformats.org/officeDocument/2006/relationships/diagramLayout" Target="../diagrams/layout1.xml"/><Relationship Id="rId14" Type="http://schemas.openxmlformats.org/officeDocument/2006/relationships/diagramLayout" Target="../diagrams/layout2.xml"/><Relationship Id="rId22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замат\Desktop\АЗАМАТ As1234\Путеводитель_СЭЗ-ПИТ_horizontal RUS_Страница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1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Содержимое 14" descr="Изображение 16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674" y="771525"/>
            <a:ext cx="4724054" cy="229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Заголовок 10"/>
          <p:cNvSpPr txBox="1">
            <a:spLocks/>
          </p:cNvSpPr>
          <p:nvPr/>
        </p:nvSpPr>
        <p:spPr>
          <a:xfrm>
            <a:off x="1936578" y="3252815"/>
            <a:ext cx="6350172" cy="769441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</a:rPr>
              <a:t>СПЕЦИАЛЬНАЯ ЭКОНОМИЧЕСКАЯ ЗОНА</a:t>
            </a:r>
            <a:r>
              <a:rPr lang="ru-RU" sz="3200" b="1" dirty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ПАРК ИННОВАЦИОННЫХ ТЕХНОЛОГИЙ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1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замат\Desktop\Путеводитель_СЭЗ-ПИТ_horizontal RUS_Страница_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35"/>
            <a:ext cx="9144000" cy="661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1113544" y="1908605"/>
            <a:ext cx="5371923" cy="738664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1800" b="1" dirty="0">
                <a:solidFill>
                  <a:schemeClr val="bg1"/>
                </a:solidFill>
                <a:latin typeface="Century Gothic" pitchFamily="34" charset="0"/>
              </a:rPr>
              <a:t>СЭЗ «ПИТ» </a:t>
            </a:r>
          </a:p>
          <a:p>
            <a:pPr>
              <a:lnSpc>
                <a:spcPct val="100000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Century Gothic" pitchFamily="34" charset="0"/>
              </a:rPr>
              <a:t>создана Указом Президента Республики Казахстан</a:t>
            </a:r>
          </a:p>
          <a:p>
            <a:pPr>
              <a:lnSpc>
                <a:spcPct val="100000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Century Gothic" pitchFamily="34" charset="0"/>
              </a:rPr>
              <a:t>от 18 августа 2003 года №1166</a:t>
            </a:r>
            <a:endParaRPr lang="ru-RU" sz="1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7102" y="5694540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entury" pitchFamily="18" charset="0"/>
              </a:rPr>
              <a:t>03</a:t>
            </a:r>
            <a:endParaRPr lang="ru-RU" sz="2400" dirty="0">
              <a:latin typeface="Century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87102" y="524741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entury" pitchFamily="18" charset="0"/>
              </a:rPr>
              <a:t>02</a:t>
            </a:r>
            <a:endParaRPr lang="ru-RU" sz="2400" dirty="0">
              <a:latin typeface="Century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87101" y="479992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entury" pitchFamily="18" charset="0"/>
              </a:rPr>
              <a:t>01</a:t>
            </a:r>
            <a:endParaRPr lang="ru-RU" sz="2400" dirty="0">
              <a:latin typeface="Century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7102" y="4459873"/>
            <a:ext cx="3651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Специальный правовой режим гарантирует: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113545" y="1937180"/>
            <a:ext cx="0" cy="6463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397671" y="4899013"/>
            <a:ext cx="336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Налоговые и таможенные преференции</a:t>
            </a:r>
          </a:p>
          <a:p>
            <a:endParaRPr lang="ru-RU" sz="120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  <a:p>
            <a:r>
              <a:rPr lang="ru-RU" sz="12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Особые условия привлечения иностранной рабочей силы</a:t>
            </a:r>
          </a:p>
          <a:p>
            <a:endParaRPr lang="ru-RU" sz="120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  <a:p>
            <a:r>
              <a:rPr lang="ru-RU" sz="12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Доступ к инфраструктуре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08994" y="2790601"/>
            <a:ext cx="3529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Цели создания </a:t>
            </a:r>
          </a:p>
          <a:p>
            <a:pPr algn="ctr" defTabSz="914400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СЭЗ «ПИТ»: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37341" y="3219436"/>
            <a:ext cx="40765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Развитие высокотехнологичных областей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Активизация вхождения экономики </a:t>
            </a:r>
            <a:r>
              <a:rPr lang="ru-RU" sz="1200" dirty="0">
                <a:solidFill>
                  <a:schemeClr val="bg1"/>
                </a:solidFill>
                <a:latin typeface="Century Gothic" pitchFamily="34" charset="0"/>
              </a:rPr>
              <a:t>РК                           </a:t>
            </a:r>
            <a:r>
              <a:rPr lang="ru-RU" sz="12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в мировые экономические отношения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Производство новых продуктов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Привлечение инвестиций</a:t>
            </a:r>
          </a:p>
        </p:txBody>
      </p:sp>
      <p:sp>
        <p:nvSpPr>
          <p:cNvPr id="22" name="Заголовок 10"/>
          <p:cNvSpPr txBox="1">
            <a:spLocks/>
          </p:cNvSpPr>
          <p:nvPr/>
        </p:nvSpPr>
        <p:spPr>
          <a:xfrm>
            <a:off x="5257982" y="2787831"/>
            <a:ext cx="2634503" cy="553998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</a:rPr>
              <a:t>Приоритетные сектора</a:t>
            </a:r>
          </a:p>
          <a:p>
            <a:pPr algn="ctr">
              <a:lnSpc>
                <a:spcPct val="100000"/>
              </a:lnSpc>
              <a:defRPr/>
            </a:pPr>
            <a:r>
              <a:rPr lang="ru-RU" sz="1800" b="1" dirty="0">
                <a:latin typeface="Century" pitchFamily="18" charset="0"/>
                <a:ea typeface="+mn-ea"/>
                <a:cs typeface="+mn-cs"/>
              </a:rPr>
              <a:t>2003-2028</a:t>
            </a:r>
          </a:p>
        </p:txBody>
      </p:sp>
      <p:pic>
        <p:nvPicPr>
          <p:cNvPr id="24" name="Picture 11" descr="10.jpg (564×39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657" y="3353574"/>
            <a:ext cx="1080799" cy="515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" descr="http://expert-rating.ru/marketing_research/published/publicdata/CL34560EXPERT/attachments/SC/products_pictures/el_prom_en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4698" y="3353574"/>
            <a:ext cx="1061230" cy="518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" descr="http://cs622930.vk.me/v622930661/bdd2/AsEtpdGk7C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982" y="4252053"/>
            <a:ext cx="1077788" cy="637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7" descr="https://pp.vk.me/c625230/v625230841/10d6f/GyR77rmVBU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4970" y="5290722"/>
            <a:ext cx="1080800" cy="645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" descr="http://www.pantes-group.ru/upload/resize_cache/iblock/3eb/733_308_2/3eb49ef26006087b92a22a9eb658e58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9297" y="4222632"/>
            <a:ext cx="1114918" cy="631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113867" y="3901648"/>
            <a:ext cx="13716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Font typeface="Arial" charset="0"/>
              <a:buNone/>
            </a:pPr>
            <a:r>
              <a:rPr lang="ru-RU" sz="9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  <a:sym typeface="Calibri" pitchFamily="34" charset="0"/>
              </a:rPr>
              <a:t>Информационные  технологии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646334" y="3883232"/>
            <a:ext cx="13716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Font typeface="Arial" charset="0"/>
              <a:buNone/>
            </a:pPr>
            <a:r>
              <a:rPr lang="ru-RU" sz="9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  <a:sym typeface="Calibri" pitchFamily="34" charset="0"/>
              </a:rPr>
              <a:t>Электроника и приборостроение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096933" y="4917397"/>
            <a:ext cx="13716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Font typeface="Arial" charset="0"/>
              <a:buNone/>
            </a:pPr>
            <a:r>
              <a:rPr lang="ru-RU" sz="9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  <a:sym typeface="Calibri" pitchFamily="34" charset="0"/>
              </a:rPr>
              <a:t>НИОКР</a:t>
            </a:r>
          </a:p>
          <a:p>
            <a:pPr algn="ctr">
              <a:lnSpc>
                <a:spcPct val="90000"/>
              </a:lnSpc>
              <a:buClr>
                <a:srgbClr val="000000"/>
              </a:buClr>
              <a:buFont typeface="Arial" charset="0"/>
              <a:buNone/>
            </a:pPr>
            <a:r>
              <a:rPr lang="ru-RU" sz="9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  <a:sym typeface="Calibri" pitchFamily="34" charset="0"/>
              </a:rPr>
              <a:t>в сфере ВИЭ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677890" y="5932912"/>
            <a:ext cx="13716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Font typeface="Arial" charset="0"/>
              <a:buNone/>
            </a:pPr>
            <a:r>
              <a:rPr lang="ru-RU" sz="9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  <a:sym typeface="Calibri" pitchFamily="34" charset="0"/>
              </a:rPr>
              <a:t>Образование в сфере инновационных технологий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096933" y="5915107"/>
            <a:ext cx="1371600" cy="466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Font typeface="Arial" charset="0"/>
              <a:buNone/>
            </a:pPr>
            <a:r>
              <a:rPr lang="ru-RU" sz="9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  <a:sym typeface="Calibri" pitchFamily="34" charset="0"/>
              </a:rPr>
              <a:t>Разработка и внедрение новых материалов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660956" y="4870835"/>
            <a:ext cx="13716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Font typeface="Arial" charset="0"/>
              <a:buNone/>
            </a:pPr>
            <a:r>
              <a:rPr lang="ru-RU" sz="9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  <a:sym typeface="Calibri" pitchFamily="34" charset="0"/>
              </a:rPr>
              <a:t>Телекоммуникация  и связь</a:t>
            </a:r>
          </a:p>
        </p:txBody>
      </p:sp>
      <p:pic>
        <p:nvPicPr>
          <p:cNvPr id="40" name="Picture 9" descr="C:\Users\Админ\Desktop\a04d03950d4cfa25a5c7a5827c0e552b.jpg"/>
          <p:cNvPicPr>
            <a:picLocks noChangeAspect="1" noChangeArrowheads="1"/>
          </p:cNvPicPr>
          <p:nvPr/>
        </p:nvPicPr>
        <p:blipFill rotWithShape="1">
          <a:blip r:embed="rId8"/>
          <a:srcRect l="2860"/>
          <a:stretch/>
        </p:blipFill>
        <p:spPr bwMode="auto">
          <a:xfrm>
            <a:off x="6832007" y="5281456"/>
            <a:ext cx="1077788" cy="670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8340402" y="5987223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entury" pitchFamily="18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626711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замат\Desktop\Путеводитель_СЭЗ-ПИТ_horizontal RUS_Страница_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46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замат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4" y="291041"/>
            <a:ext cx="4314825" cy="66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29174" y="291726"/>
            <a:ext cx="4314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itchFamily="34" charset="0"/>
              </a:rPr>
              <a:t>Налоговые и таможенные преференции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415" y="2734705"/>
            <a:ext cx="5905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67" y="1974934"/>
            <a:ext cx="533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402" y="1128464"/>
            <a:ext cx="5524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626" y="3640328"/>
            <a:ext cx="6572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452" y="4596318"/>
            <a:ext cx="5334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00191" y="1490417"/>
            <a:ext cx="314380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>
                <a:solidFill>
                  <a:schemeClr val="accent5">
                    <a:lumMod val="50000"/>
                  </a:schemeClr>
                </a:solidFill>
                <a:latin typeface="Century" pitchFamily="18" charset="0"/>
              </a:rPr>
              <a:t>0%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72669" y="1181394"/>
            <a:ext cx="5920993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Gothic" pitchFamily="34" charset="0"/>
              </a:rPr>
              <a:t>– корпоративный подоходный налог</a:t>
            </a:r>
          </a:p>
          <a:p>
            <a:endParaRPr lang="ru-RU" dirty="0">
              <a:latin typeface="Century Gothic" pitchFamily="34" charset="0"/>
            </a:endParaRPr>
          </a:p>
          <a:p>
            <a:endParaRPr lang="ru-RU" dirty="0">
              <a:latin typeface="Century Gothic" pitchFamily="34" charset="0"/>
            </a:endParaRPr>
          </a:p>
          <a:p>
            <a:r>
              <a:rPr lang="ru-RU" dirty="0">
                <a:latin typeface="Century Gothic" pitchFamily="34" charset="0"/>
              </a:rPr>
              <a:t>– налог на имущество</a:t>
            </a:r>
          </a:p>
          <a:p>
            <a:endParaRPr lang="ru-RU" dirty="0">
              <a:latin typeface="Century Gothic" pitchFamily="34" charset="0"/>
            </a:endParaRPr>
          </a:p>
          <a:p>
            <a:endParaRPr lang="ru-RU" dirty="0">
              <a:latin typeface="Century Gothic" pitchFamily="34" charset="0"/>
            </a:endParaRPr>
          </a:p>
          <a:p>
            <a:r>
              <a:rPr lang="ru-RU" dirty="0">
                <a:latin typeface="Century Gothic" pitchFamily="34" charset="0"/>
              </a:rPr>
              <a:t>– земельный налог</a:t>
            </a:r>
          </a:p>
          <a:p>
            <a:endParaRPr lang="ru-RU" dirty="0">
              <a:latin typeface="Century Gothic" pitchFamily="34" charset="0"/>
            </a:endParaRPr>
          </a:p>
          <a:p>
            <a:endParaRPr lang="ru-RU" dirty="0">
              <a:latin typeface="Century Gothic" pitchFamily="34" charset="0"/>
            </a:endParaRPr>
          </a:p>
          <a:p>
            <a:r>
              <a:rPr lang="ru-RU" dirty="0">
                <a:latin typeface="Century Gothic" pitchFamily="34" charset="0"/>
              </a:rPr>
              <a:t>– социальный</a:t>
            </a:r>
            <a:r>
              <a:rPr lang="ru-RU" dirty="0"/>
              <a:t> налог*                                                                        </a:t>
            </a:r>
            <a:r>
              <a:rPr lang="ru-RU" sz="1100" dirty="0">
                <a:latin typeface="Century Gothic" pitchFamily="34" charset="0"/>
              </a:rPr>
              <a:t>при условии, что расходы на оплату труда составляют	                                              не менее 70% от общей суммы расходов</a:t>
            </a:r>
            <a:r>
              <a:rPr lang="ru-RU" dirty="0"/>
              <a:t> </a:t>
            </a:r>
          </a:p>
          <a:p>
            <a:r>
              <a:rPr lang="ru-RU" dirty="0"/>
              <a:t> </a:t>
            </a:r>
          </a:p>
          <a:p>
            <a:r>
              <a:rPr lang="ru-RU" dirty="0">
                <a:latin typeface="Century Gothic" pitchFamily="34" charset="0"/>
              </a:rPr>
              <a:t>– </a:t>
            </a:r>
            <a:r>
              <a:rPr lang="ru-RU" dirty="0"/>
              <a:t>НДС*</a:t>
            </a:r>
          </a:p>
          <a:p>
            <a:r>
              <a:rPr lang="ru-RU" sz="1100" dirty="0">
                <a:latin typeface="Century Gothic" pitchFamily="34" charset="0"/>
              </a:rPr>
              <a:t>при реализации на территории СЭЗ товаров, </a:t>
            </a:r>
          </a:p>
          <a:p>
            <a:r>
              <a:rPr lang="ru-RU" sz="1100" dirty="0">
                <a:latin typeface="Century Gothic" pitchFamily="34" charset="0"/>
              </a:rPr>
              <a:t>полностью потребляемых при осуществлении деятельности</a:t>
            </a:r>
          </a:p>
          <a:p>
            <a:endParaRPr lang="ru-RU" dirty="0">
              <a:latin typeface="Century Gothic" pitchFamily="34" charset="0"/>
            </a:endParaRPr>
          </a:p>
          <a:p>
            <a:r>
              <a:rPr lang="ru-RU" dirty="0">
                <a:latin typeface="Century Gothic" pitchFamily="34" charset="0"/>
              </a:rPr>
              <a:t>– Освобождение от уплаты таможенных пошлин для товаров, ввозимых на территорию СЭЗ</a:t>
            </a:r>
          </a:p>
          <a:p>
            <a:endParaRPr lang="ru-RU" sz="1100" dirty="0">
              <a:latin typeface="Century Gothic" pitchFamily="34" charset="0"/>
            </a:endParaRPr>
          </a:p>
        </p:txBody>
      </p:sp>
      <p:pic>
        <p:nvPicPr>
          <p:cNvPr id="3081" name="Picture 9" descr="C:\Users\Азамат\Desktop\image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2" y="5596201"/>
            <a:ext cx="688885" cy="50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197527" y="6025323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entury" pitchFamily="18" charset="0"/>
              </a:rPr>
              <a:t>03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2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замат\Desktop\Путеводитель_СЭЗ-ПИТ_horizontal RUS_Страница_1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 r="64792"/>
          <a:stretch/>
        </p:blipFill>
        <p:spPr bwMode="auto">
          <a:xfrm>
            <a:off x="0" y="0"/>
            <a:ext cx="4686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33524" y="69662"/>
            <a:ext cx="3152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ИНФРАСТРУКТУРА</a:t>
            </a:r>
            <a:endParaRPr lang="ru-RU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" name="Picture 3" descr="C:\Users\Азамат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479" y="3675757"/>
            <a:ext cx="2296040" cy="28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27479" y="3686475"/>
            <a:ext cx="2296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entury Gothic" pitchFamily="34" charset="0"/>
              </a:rPr>
              <a:t>Транспортная доступность</a:t>
            </a:r>
          </a:p>
        </p:txBody>
      </p:sp>
      <p:pic>
        <p:nvPicPr>
          <p:cNvPr id="16" name="Picture 3" descr="C:\Users\Азамат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68" y="816089"/>
            <a:ext cx="2146300" cy="42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33524" y="785179"/>
            <a:ext cx="31527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Общая территория</a:t>
            </a:r>
          </a:p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itchFamily="34" charset="0"/>
              </a:rPr>
              <a:t>163 га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533524" y="1994036"/>
            <a:ext cx="3152775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офисное здание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10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производственные модули</a:t>
            </a:r>
            <a:endParaRPr lang="ru-RU" sz="110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вспомогательные </a:t>
            </a:r>
            <a:r>
              <a:rPr lang="ru-RU" sz="10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объекты                       </a:t>
            </a:r>
            <a:r>
              <a:rPr lang="ru-RU" sz="800" i="1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(столовая, котельная, ТП и другая                            инженерная инфраструктура)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свободные земельные участки</a:t>
            </a:r>
          </a:p>
        </p:txBody>
      </p:sp>
      <p:pic>
        <p:nvPicPr>
          <p:cNvPr id="18" name="Picture 3" descr="C:\Users\Азамат\Desktop\Снимо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2049089"/>
            <a:ext cx="1444625" cy="20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Азамат\Desktop\Снимок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7" y="2282970"/>
            <a:ext cx="954088" cy="20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Азамат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7" y="2525035"/>
            <a:ext cx="954088" cy="33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Азамат\Desktop\Снимок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2890106"/>
            <a:ext cx="603249" cy="20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690938" y="2260913"/>
            <a:ext cx="9540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9 170 м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200399" y="2030726"/>
            <a:ext cx="14446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13 464 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28996" y="2015180"/>
            <a:ext cx="2487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ru-RU" sz="9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326583" y="2234076"/>
            <a:ext cx="2487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ru-RU" sz="9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690938" y="2564590"/>
            <a:ext cx="9540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4 636 м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327376" y="2537753"/>
            <a:ext cx="2487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ru-RU" sz="9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041775" y="2851005"/>
            <a:ext cx="6032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88 га</a:t>
            </a:r>
          </a:p>
        </p:txBody>
      </p:sp>
      <p:pic>
        <p:nvPicPr>
          <p:cNvPr id="31" name="Picture 3" descr="C:\Users\Азамат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266" y="3633243"/>
            <a:ext cx="2800773" cy="48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533523" y="3741328"/>
            <a:ext cx="31527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РЕСУРСНОЕ ОБЕСПЕЧЕНИЕ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10266" y="4147096"/>
            <a:ext cx="2800773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Электроснабжение </a:t>
            </a:r>
          </a:p>
          <a:p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50,9 мВт</a:t>
            </a:r>
          </a:p>
          <a:p>
            <a:endParaRPr lang="ru-RU" sz="110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  <a:p>
            <a:r>
              <a:rPr lang="ru-RU" sz="11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Водоснабжение</a:t>
            </a:r>
          </a:p>
          <a:p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8 301,89 м3/</a:t>
            </a:r>
            <a:r>
              <a:rPr lang="ru-RU" sz="1600" b="1" dirty="0" err="1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сут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  <a:p>
            <a:endParaRPr lang="ru-RU" sz="110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  <a:p>
            <a:r>
              <a:rPr lang="ru-RU" sz="11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Связь</a:t>
            </a:r>
          </a:p>
          <a:p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до 100 Мбит/с</a:t>
            </a:r>
          </a:p>
          <a:p>
            <a:endParaRPr lang="ru-RU" sz="110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  <a:p>
            <a:r>
              <a:rPr lang="ru-RU" sz="11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Газоснабжение</a:t>
            </a:r>
          </a:p>
          <a:p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8 000 нм3/ч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87052" y="615204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entury" pitchFamily="18" charset="0"/>
              </a:rPr>
              <a:t>04</a:t>
            </a:r>
          </a:p>
        </p:txBody>
      </p:sp>
      <p:pic>
        <p:nvPicPr>
          <p:cNvPr id="36" name="Picture 7" descr="C:\Users\Zyxel\Desktop\Сним111ок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324" y="93892"/>
            <a:ext cx="1955813" cy="23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" name="Схема 37"/>
          <p:cNvGraphicFramePr/>
          <p:nvPr>
            <p:extLst>
              <p:ext uri="{D42A27DB-BD31-4B8C-83A1-F6EECF244321}">
                <p14:modId xmlns:p14="http://schemas.microsoft.com/office/powerpoint/2010/main" val="28147450"/>
              </p:ext>
            </p:extLst>
          </p:nvPr>
        </p:nvGraphicFramePr>
        <p:xfrm>
          <a:off x="5435002" y="1428678"/>
          <a:ext cx="1027108" cy="232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9" name="TextBox 3"/>
          <p:cNvSpPr txBox="1">
            <a:spLocks noChangeArrowheads="1"/>
          </p:cNvSpPr>
          <p:nvPr/>
        </p:nvSpPr>
        <p:spPr bwMode="auto">
          <a:xfrm rot="21017526">
            <a:off x="4733585" y="594594"/>
            <a:ext cx="42831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400" dirty="0"/>
              <a:t>Б</a:t>
            </a:r>
            <a:endParaRPr lang="en-US" sz="1400" dirty="0"/>
          </a:p>
          <a:p>
            <a:r>
              <a:rPr lang="ru-RU" sz="1400" dirty="0"/>
              <a:t>А</a:t>
            </a:r>
            <a:endParaRPr lang="en-US" sz="1400" dirty="0"/>
          </a:p>
          <a:p>
            <a:r>
              <a:rPr lang="ru-RU" sz="1400" dirty="0"/>
              <a:t>К</a:t>
            </a:r>
            <a:endParaRPr lang="en-US" sz="1400" dirty="0"/>
          </a:p>
          <a:p>
            <a:r>
              <a:rPr lang="ru-RU" sz="1400" dirty="0"/>
              <a:t>А</a:t>
            </a:r>
            <a:endParaRPr lang="en-US" sz="1400" dirty="0"/>
          </a:p>
          <a:p>
            <a:r>
              <a:rPr lang="ru-RU" sz="1400" dirty="0"/>
              <a:t>Д</a:t>
            </a:r>
          </a:p>
        </p:txBody>
      </p:sp>
      <p:graphicFrame>
        <p:nvGraphicFramePr>
          <p:cNvPr id="41" name="Схема 40"/>
          <p:cNvGraphicFramePr/>
          <p:nvPr>
            <p:extLst>
              <p:ext uri="{D42A27DB-BD31-4B8C-83A1-F6EECF244321}">
                <p14:modId xmlns:p14="http://schemas.microsoft.com/office/powerpoint/2010/main" val="68852269"/>
              </p:ext>
            </p:extLst>
          </p:nvPr>
        </p:nvGraphicFramePr>
        <p:xfrm>
          <a:off x="6476843" y="565712"/>
          <a:ext cx="768830" cy="30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43" name="Прямая со стрелкой 42"/>
          <p:cNvCxnSpPr/>
          <p:nvPr/>
        </p:nvCxnSpPr>
        <p:spPr>
          <a:xfrm flipV="1">
            <a:off x="6857413" y="4068989"/>
            <a:ext cx="3475" cy="2533490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Блок-схема: узел 43"/>
          <p:cNvSpPr/>
          <p:nvPr/>
        </p:nvSpPr>
        <p:spPr>
          <a:xfrm>
            <a:off x="6814702" y="4272945"/>
            <a:ext cx="85423" cy="101663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6201513" y="4326220"/>
            <a:ext cx="611864" cy="0"/>
          </a:xfrm>
          <a:prstGeom prst="line">
            <a:avLst/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Блок-схема: узел 48"/>
          <p:cNvSpPr/>
          <p:nvPr/>
        </p:nvSpPr>
        <p:spPr>
          <a:xfrm>
            <a:off x="6818140" y="4773004"/>
            <a:ext cx="85423" cy="101663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Блок-схема: узел 49"/>
          <p:cNvSpPr/>
          <p:nvPr/>
        </p:nvSpPr>
        <p:spPr>
          <a:xfrm>
            <a:off x="6818140" y="5375969"/>
            <a:ext cx="85423" cy="101663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Блок-схема: узел 50"/>
          <p:cNvSpPr/>
          <p:nvPr/>
        </p:nvSpPr>
        <p:spPr>
          <a:xfrm>
            <a:off x="6824490" y="5877648"/>
            <a:ext cx="85423" cy="101663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6918998" y="4823835"/>
            <a:ext cx="611864" cy="0"/>
          </a:xfrm>
          <a:prstGeom prst="line">
            <a:avLst/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206276" y="5426800"/>
            <a:ext cx="611864" cy="0"/>
          </a:xfrm>
          <a:prstGeom prst="line">
            <a:avLst/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8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1" r="20505"/>
          <a:stretch/>
        </p:blipFill>
        <p:spPr bwMode="auto">
          <a:xfrm>
            <a:off x="5826260" y="5264221"/>
            <a:ext cx="351440" cy="32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0" t="15906" r="14489" b="15254"/>
          <a:stretch/>
        </p:blipFill>
        <p:spPr bwMode="auto">
          <a:xfrm>
            <a:off x="7543562" y="5816560"/>
            <a:ext cx="347662" cy="22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154" y="4663601"/>
            <a:ext cx="325157" cy="32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58"/>
          <a:stretch/>
        </p:blipFill>
        <p:spPr bwMode="auto">
          <a:xfrm>
            <a:off x="5265744" y="4163641"/>
            <a:ext cx="907193" cy="32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5468448" y="5527583"/>
            <a:ext cx="10518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Century" pitchFamily="18" charset="0"/>
              </a:rPr>
              <a:t>1 км</a:t>
            </a:r>
          </a:p>
          <a:p>
            <a:pPr algn="ctr"/>
            <a:r>
              <a:rPr lang="ru-RU" sz="1200" dirty="0">
                <a:latin typeface="Century Gothic" pitchFamily="34" charset="0"/>
              </a:rPr>
              <a:t>БАКАД</a:t>
            </a:r>
            <a:endParaRPr lang="ru-RU" sz="1100" dirty="0">
              <a:latin typeface="Century Gothic" pitchFamily="34" charset="0"/>
            </a:endParaRPr>
          </a:p>
          <a:p>
            <a:pPr algn="ctr"/>
            <a:r>
              <a:rPr lang="ru-RU" sz="1100" dirty="0">
                <a:latin typeface="Century Gothic" pitchFamily="34" charset="0"/>
              </a:rPr>
              <a:t>(к 2022 году</a:t>
            </a:r>
            <a:r>
              <a:rPr lang="ru-RU" sz="1400" dirty="0">
                <a:latin typeface="Arial Narrow" panose="020B0606020202030204" pitchFamily="34" charset="0"/>
              </a:rPr>
              <a:t>)</a:t>
            </a:r>
            <a:endParaRPr lang="kk-KZ" sz="1400" dirty="0">
              <a:latin typeface="Arial Narrow" panose="020B0606020202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24880" y="4909506"/>
            <a:ext cx="1763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entury" pitchFamily="18" charset="0"/>
              </a:rPr>
              <a:t>20 км</a:t>
            </a:r>
          </a:p>
          <a:p>
            <a:pPr algn="ctr"/>
            <a:r>
              <a:rPr lang="ru-RU" sz="1200" dirty="0">
                <a:latin typeface="Century Gothic" pitchFamily="34" charset="0"/>
              </a:rPr>
              <a:t>ж/д вокзал </a:t>
            </a:r>
          </a:p>
          <a:p>
            <a:pPr algn="ctr"/>
            <a:r>
              <a:rPr lang="ru-RU" sz="1200" dirty="0">
                <a:latin typeface="Century Gothic" pitchFamily="34" charset="0"/>
              </a:rPr>
              <a:t>«Алматы-1 и 2»</a:t>
            </a:r>
            <a:endParaRPr lang="kk-KZ" sz="1200" dirty="0">
              <a:latin typeface="Century Gothic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39313" y="6009561"/>
            <a:ext cx="1002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>
                <a:latin typeface="Century Gothic" pitchFamily="34" charset="0"/>
              </a:defRPr>
            </a:lvl1pPr>
          </a:lstStyle>
          <a:p>
            <a:r>
              <a:rPr lang="ru-RU" sz="1600" dirty="0">
                <a:latin typeface="Century" pitchFamily="18" charset="0"/>
              </a:rPr>
              <a:t>15 км</a:t>
            </a:r>
          </a:p>
          <a:p>
            <a:r>
              <a:rPr lang="ru-RU" sz="1200" dirty="0"/>
              <a:t>Аэропорт </a:t>
            </a:r>
            <a:endParaRPr lang="en-US" sz="1200" dirty="0"/>
          </a:p>
          <a:p>
            <a:r>
              <a:rPr lang="ru-RU" sz="1200" dirty="0"/>
              <a:t>«Алматы»</a:t>
            </a:r>
            <a:endParaRPr lang="kk-KZ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4960809" y="4432345"/>
            <a:ext cx="1595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entury" pitchFamily="18" charset="0"/>
              </a:rPr>
              <a:t>25 км</a:t>
            </a:r>
          </a:p>
          <a:p>
            <a:pPr algn="ctr"/>
            <a:r>
              <a:rPr lang="ru-RU" sz="1200" dirty="0">
                <a:latin typeface="Century Gothic" pitchFamily="34" charset="0"/>
              </a:rPr>
              <a:t>Деловой центр </a:t>
            </a:r>
          </a:p>
          <a:p>
            <a:pPr algn="ctr"/>
            <a:r>
              <a:rPr lang="ru-RU" sz="1200" dirty="0">
                <a:latin typeface="Century Gothic" pitchFamily="34" charset="0"/>
              </a:rPr>
              <a:t>города Алматы</a:t>
            </a:r>
            <a:endParaRPr lang="kk-KZ" sz="1200" dirty="0">
              <a:latin typeface="Century Gothic" pitchFamily="34" charset="0"/>
            </a:endParaRPr>
          </a:p>
        </p:txBody>
      </p:sp>
      <p:pic>
        <p:nvPicPr>
          <p:cNvPr id="66" name="Picture 3" descr="C:\Users\Азамат\Desktop\Схема СЭЗ ПИТ-А0-blank.pn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1652" r="5138" b="7340"/>
          <a:stretch/>
        </p:blipFill>
        <p:spPr bwMode="auto">
          <a:xfrm>
            <a:off x="7340917" y="985637"/>
            <a:ext cx="1515219" cy="192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олилиния 66"/>
          <p:cNvSpPr/>
          <p:nvPr/>
        </p:nvSpPr>
        <p:spPr>
          <a:xfrm rot="21083589" flipH="1" flipV="1">
            <a:off x="6767829" y="841110"/>
            <a:ext cx="290150" cy="1422687"/>
          </a:xfrm>
          <a:custGeom>
            <a:avLst/>
            <a:gdLst>
              <a:gd name="connsiteX0" fmla="*/ 428625 w 428625"/>
              <a:gd name="connsiteY0" fmla="*/ 128587 h 128587"/>
              <a:gd name="connsiteX1" fmla="*/ 342900 w 428625"/>
              <a:gd name="connsiteY1" fmla="*/ 23812 h 128587"/>
              <a:gd name="connsiteX2" fmla="*/ 0 w 428625"/>
              <a:gd name="connsiteY2" fmla="*/ 0 h 12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8625" h="128587">
                <a:moveTo>
                  <a:pt x="428625" y="128587"/>
                </a:moveTo>
                <a:cubicBezTo>
                  <a:pt x="421481" y="86915"/>
                  <a:pt x="414337" y="45243"/>
                  <a:pt x="342900" y="23812"/>
                </a:cubicBezTo>
                <a:cubicBezTo>
                  <a:pt x="271463" y="2381"/>
                  <a:pt x="57150" y="4762"/>
                  <a:pt x="0" y="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6927233" y="5928479"/>
            <a:ext cx="611864" cy="0"/>
          </a:xfrm>
          <a:prstGeom prst="line">
            <a:avLst/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10" descr="C:\Users\Zyxel\Desktop\kisspng-airplane-aircraft-silhouette-clip-art-black-aircraft-5b220f2fe445a3.954015511528958767935.png"/>
          <p:cNvPicPr>
            <a:picLocks noChangeAspect="1" noChangeArrowheads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04346" y="395809"/>
            <a:ext cx="301231" cy="115472"/>
          </a:xfrm>
          <a:prstGeom prst="rect">
            <a:avLst/>
          </a:prstGeom>
          <a:noFill/>
        </p:spPr>
      </p:pic>
      <p:pic>
        <p:nvPicPr>
          <p:cNvPr id="2056" name="Picture 8" descr="Похожее изображение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24" y="703263"/>
            <a:ext cx="201253" cy="20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7154333" y="845248"/>
            <a:ext cx="1856742" cy="2728726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7238898" y="2992128"/>
            <a:ext cx="125047" cy="6111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7238898" y="3144528"/>
            <a:ext cx="125047" cy="6111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7238897" y="3312168"/>
            <a:ext cx="125047" cy="6111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7298272" y="2891385"/>
            <a:ext cx="178712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700" dirty="0">
                <a:latin typeface="Century Gothic" pitchFamily="34" charset="0"/>
                <a:ea typeface="+mj-ea"/>
                <a:cs typeface="+mj-cs"/>
              </a:rPr>
              <a:t>Действующие проекты </a:t>
            </a:r>
          </a:p>
          <a:p>
            <a:pPr>
              <a:lnSpc>
                <a:spcPct val="150000"/>
              </a:lnSpc>
            </a:pPr>
            <a:r>
              <a:rPr lang="ru-RU" sz="700" dirty="0">
                <a:latin typeface="Century Gothic" pitchFamily="34" charset="0"/>
                <a:ea typeface="+mj-ea"/>
                <a:cs typeface="+mj-cs"/>
              </a:rPr>
              <a:t>Проекты на стадии строительства </a:t>
            </a:r>
          </a:p>
          <a:p>
            <a:pPr>
              <a:lnSpc>
                <a:spcPct val="150000"/>
              </a:lnSpc>
            </a:pPr>
            <a:r>
              <a:rPr lang="ru-RU" sz="700" dirty="0">
                <a:latin typeface="Century Gothic" pitchFamily="34" charset="0"/>
                <a:ea typeface="+mj-ea"/>
                <a:cs typeface="+mj-cs"/>
              </a:rPr>
              <a:t>Свободная полезная площадь</a:t>
            </a:r>
          </a:p>
        </p:txBody>
      </p:sp>
    </p:spTree>
    <p:extLst>
      <p:ext uri="{BB962C8B-B14F-4D97-AF65-F5344CB8AC3E}">
        <p14:creationId xmlns:p14="http://schemas.microsoft.com/office/powerpoint/2010/main" val="350920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замат\Desktop\Путеводитель_СЭЗ-ПИТ_horizontal RUS_Страница_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527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0100" y="1737410"/>
            <a:ext cx="8352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entury Gothic" pitchFamily="34" charset="0"/>
              </a:rPr>
              <a:t>КОЛИЧЕСТВО УЧАСТНИКОВ СЭЗ «ПИТ»</a:t>
            </a:r>
          </a:p>
          <a:p>
            <a:pPr algn="ctr"/>
            <a:r>
              <a:rPr lang="ru-RU" sz="2000" b="1" dirty="0">
                <a:latin typeface="Century Gothic" pitchFamily="34" charset="0"/>
              </a:rPr>
              <a:t>ПО ТЕХНОЛОГИЧЕСКИМ ОБЛАСТЯМ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2686050"/>
            <a:ext cx="6381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21" y="2686050"/>
            <a:ext cx="600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6" y="2709862"/>
            <a:ext cx="5334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4192586"/>
            <a:ext cx="6096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670" y="4146128"/>
            <a:ext cx="5619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1" y="4192586"/>
            <a:ext cx="6000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114"/>
          <p:cNvSpPr>
            <a:spLocks noChangeArrowheads="1"/>
          </p:cNvSpPr>
          <p:nvPr/>
        </p:nvSpPr>
        <p:spPr bwMode="auto">
          <a:xfrm>
            <a:off x="800100" y="3146636"/>
            <a:ext cx="2106164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entury" pitchFamily="18" charset="0"/>
                <a:sym typeface="Century Gothic" pitchFamily="34" charset="0"/>
              </a:rPr>
              <a:t>170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Century" pitchFamily="18" charset="0"/>
            </a:endParaRPr>
          </a:p>
          <a:p>
            <a:pPr algn="ctr">
              <a:spcBef>
                <a:spcPts val="250"/>
              </a:spcBef>
            </a:pPr>
            <a:r>
              <a:rPr lang="ru-RU" sz="2000" b="1" dirty="0">
                <a:latin typeface="Century Gothic" pitchFamily="34" charset="0"/>
                <a:sym typeface="Calibri" pitchFamily="34" charset="0"/>
              </a:rPr>
              <a:t>компаний</a:t>
            </a:r>
            <a:endParaRPr lang="ru-RU" sz="2800" b="1" dirty="0">
              <a:latin typeface="Century Gothic" pitchFamily="34" charset="0"/>
              <a:sym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48908" y="3238500"/>
            <a:ext cx="158248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" pitchFamily="18" charset="0"/>
              </a:rPr>
              <a:t>121</a:t>
            </a:r>
          </a:p>
          <a:p>
            <a:pPr algn="ctr"/>
            <a:r>
              <a:rPr lang="ru-RU" sz="1100" dirty="0">
                <a:latin typeface="Century Gothic" pitchFamily="34" charset="0"/>
                <a:ea typeface="+mj-ea"/>
                <a:cs typeface="+mj-cs"/>
              </a:rPr>
              <a:t>информационные </a:t>
            </a:r>
          </a:p>
          <a:p>
            <a:pPr algn="ctr"/>
            <a:r>
              <a:rPr lang="ru-RU" sz="1100" dirty="0">
                <a:latin typeface="Century Gothic" pitchFamily="34" charset="0"/>
                <a:ea typeface="+mj-ea"/>
                <a:cs typeface="+mj-cs"/>
              </a:rPr>
              <a:t>технологии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35742" y="3228975"/>
            <a:ext cx="164339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" pitchFamily="18" charset="0"/>
              </a:rPr>
              <a:t>31</a:t>
            </a:r>
          </a:p>
          <a:p>
            <a:pPr algn="ctr"/>
            <a:r>
              <a:rPr lang="ru-RU" sz="1100" dirty="0">
                <a:latin typeface="Century Gothic" pitchFamily="34" charset="0"/>
                <a:ea typeface="+mj-ea"/>
                <a:cs typeface="+mj-cs"/>
              </a:rPr>
              <a:t>электроника </a:t>
            </a:r>
          </a:p>
          <a:p>
            <a:pPr algn="ctr"/>
            <a:r>
              <a:rPr lang="ru-RU" sz="1100" dirty="0">
                <a:latin typeface="Century Gothic" pitchFamily="34" charset="0"/>
                <a:ea typeface="+mj-ea"/>
                <a:cs typeface="+mj-cs"/>
              </a:rPr>
              <a:t>и приборостроение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55873" y="3280105"/>
            <a:ext cx="0" cy="112670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710389" y="3228975"/>
            <a:ext cx="160332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" pitchFamily="18" charset="0"/>
              </a:rPr>
              <a:t>8</a:t>
            </a:r>
          </a:p>
          <a:p>
            <a:pPr algn="ctr"/>
            <a:r>
              <a:rPr lang="ru-RU" sz="1100" dirty="0">
                <a:latin typeface="Century Gothic" pitchFamily="34" charset="0"/>
                <a:ea typeface="+mj-ea"/>
                <a:cs typeface="+mj-cs"/>
              </a:rPr>
              <a:t>телекоммуникация </a:t>
            </a:r>
          </a:p>
          <a:p>
            <a:pPr algn="ctr"/>
            <a:r>
              <a:rPr lang="ru-RU" sz="1100" dirty="0">
                <a:latin typeface="Century Gothic" pitchFamily="34" charset="0"/>
                <a:ea typeface="+mj-ea"/>
                <a:cs typeface="+mj-cs"/>
              </a:rPr>
              <a:t>и связь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50225" y="4725986"/>
            <a:ext cx="115127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" pitchFamily="18" charset="0"/>
              </a:rPr>
              <a:t>4</a:t>
            </a:r>
          </a:p>
          <a:p>
            <a:pPr algn="ctr"/>
            <a:r>
              <a:rPr lang="ru-RU" sz="1100" dirty="0">
                <a:latin typeface="Century Gothic" pitchFamily="34" charset="0"/>
                <a:ea typeface="+mj-ea"/>
                <a:cs typeface="+mj-cs"/>
              </a:rPr>
              <a:t>НИОКР </a:t>
            </a:r>
          </a:p>
          <a:p>
            <a:pPr algn="ctr"/>
            <a:r>
              <a:rPr lang="ru-RU" sz="1100" dirty="0">
                <a:latin typeface="Century Gothic" pitchFamily="34" charset="0"/>
                <a:ea typeface="+mj-ea"/>
                <a:cs typeface="+mj-cs"/>
              </a:rPr>
              <a:t>в сфере ВИЭ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55245" y="4727572"/>
            <a:ext cx="1548822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" pitchFamily="18" charset="0"/>
              </a:rPr>
              <a:t>3</a:t>
            </a:r>
          </a:p>
          <a:p>
            <a:pPr algn="ctr"/>
            <a:r>
              <a:rPr lang="ru-RU" sz="1100" dirty="0">
                <a:latin typeface="Century Gothic" pitchFamily="34" charset="0"/>
                <a:ea typeface="+mj-ea"/>
                <a:cs typeface="+mj-cs"/>
              </a:rPr>
              <a:t>Разработка </a:t>
            </a:r>
          </a:p>
          <a:p>
            <a:pPr algn="ctr"/>
            <a:r>
              <a:rPr lang="ru-RU" sz="1100" dirty="0">
                <a:latin typeface="Century Gothic" pitchFamily="34" charset="0"/>
                <a:ea typeface="+mj-ea"/>
                <a:cs typeface="+mj-cs"/>
              </a:rPr>
              <a:t>и внедрение</a:t>
            </a:r>
          </a:p>
          <a:p>
            <a:pPr algn="ctr"/>
            <a:r>
              <a:rPr lang="ru-RU" sz="1100" dirty="0">
                <a:latin typeface="Century Gothic" pitchFamily="34" charset="0"/>
                <a:ea typeface="+mj-ea"/>
                <a:cs typeface="+mj-cs"/>
              </a:rPr>
              <a:t> новых материалов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19427" y="4725985"/>
            <a:ext cx="209117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" pitchFamily="18" charset="0"/>
              </a:rPr>
              <a:t>3</a:t>
            </a:r>
          </a:p>
          <a:p>
            <a:pPr algn="ctr"/>
            <a:r>
              <a:rPr lang="ru-RU" sz="1100" dirty="0">
                <a:latin typeface="Century Gothic" pitchFamily="34" charset="0"/>
                <a:ea typeface="+mj-ea"/>
                <a:cs typeface="+mj-cs"/>
              </a:rPr>
              <a:t>Образование </a:t>
            </a:r>
          </a:p>
          <a:p>
            <a:pPr algn="ctr"/>
            <a:r>
              <a:rPr lang="ru-RU" sz="1100" dirty="0">
                <a:latin typeface="Century Gothic" pitchFamily="34" charset="0"/>
                <a:ea typeface="+mj-ea"/>
                <a:cs typeface="+mj-cs"/>
              </a:rPr>
              <a:t>в сфере инновационных технологий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3677" y="6139623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entury" pitchFamily="18" charset="0"/>
              </a:rPr>
              <a:t>/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entury" pitchFamily="18" charset="0"/>
              </a:rPr>
              <a:t> 05</a:t>
            </a:r>
          </a:p>
        </p:txBody>
      </p:sp>
    </p:spTree>
    <p:extLst>
      <p:ext uri="{BB962C8B-B14F-4D97-AF65-F5344CB8AC3E}">
        <p14:creationId xmlns:p14="http://schemas.microsoft.com/office/powerpoint/2010/main" val="204861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замат\Desktop\АЗАМАТ As1234\Путеводитель_СЭЗ-ПИТ_horizontal RUS_Страница_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07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замат\Desktop\Алатау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4" b="38581"/>
          <a:stretch/>
        </p:blipFill>
        <p:spPr bwMode="auto">
          <a:xfrm>
            <a:off x="101600" y="381001"/>
            <a:ext cx="9042400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7" y="1704975"/>
            <a:ext cx="45672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4937" y="1448485"/>
            <a:ext cx="4643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special economic zone</a:t>
            </a:r>
            <a:endParaRPr lang="ru-RU" sz="4800" dirty="0">
              <a:solidFill>
                <a:schemeClr val="bg1"/>
              </a:solidFill>
              <a:latin typeface="Century Gothic" pitchFamily="34" charset="0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3100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1620</TotalTime>
  <Words>269</Words>
  <Application>Microsoft Office PowerPoint</Application>
  <PresentationFormat>Экран (4:3)</PresentationFormat>
  <Paragraphs>123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Century</vt:lpstr>
      <vt:lpstr>Century Gothic</vt:lpstr>
      <vt:lpstr>FreesiaUPC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Аят</dc:creator>
  <cp:lastModifiedBy>Admin</cp:lastModifiedBy>
  <cp:revision>50</cp:revision>
  <cp:lastPrinted>2019-11-27T03:34:15Z</cp:lastPrinted>
  <dcterms:created xsi:type="dcterms:W3CDTF">2019-11-22T03:01:36Z</dcterms:created>
  <dcterms:modified xsi:type="dcterms:W3CDTF">2020-02-20T08:08:43Z</dcterms:modified>
</cp:coreProperties>
</file>