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6" r:id="rId5"/>
    <p:sldId id="297" r:id="rId6"/>
    <p:sldId id="260" r:id="rId7"/>
    <p:sldId id="300" r:id="rId8"/>
    <p:sldId id="293" r:id="rId9"/>
    <p:sldId id="290" r:id="rId10"/>
    <p:sldId id="310" r:id="rId11"/>
    <p:sldId id="309" r:id="rId12"/>
    <p:sldId id="304" r:id="rId13"/>
    <p:sldId id="305" r:id="rId14"/>
    <p:sldId id="308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4FF"/>
    <a:srgbClr val="33CCFF"/>
    <a:srgbClr val="009E47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4" autoAdjust="0"/>
    <p:restoredTop sz="94660" autoAdjust="0"/>
  </p:normalViewPr>
  <p:slideViewPr>
    <p:cSldViewPr>
      <p:cViewPr varScale="1">
        <p:scale>
          <a:sx n="52" d="100"/>
          <a:sy n="5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56;&#1048;&#1051;&#1054;&#1046;&#1045;&#1053;&#1048;&#1045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40"/>
      <c:perspective val="30"/>
    </c:view3D>
    <c:plotArea>
      <c:layout>
        <c:manualLayout>
          <c:layoutTarget val="inner"/>
          <c:xMode val="edge"/>
          <c:yMode val="edge"/>
          <c:x val="0.11805555555555679"/>
          <c:y val="0.13657407407407407"/>
          <c:w val="0.78888888888888964"/>
          <c:h val="0.7500000000000101"/>
        </c:manualLayout>
      </c:layout>
      <c:pie3DChart>
        <c:varyColors val="1"/>
        <c:ser>
          <c:idx val="0"/>
          <c:order val="0"/>
          <c:explosion val="45"/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595876675957088"/>
                  <c:y val="-2.267096821230747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Предприятия КТЖ; 144 тн.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25020144356955376"/>
                  <c:y val="-3.424832312627671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Муниципальный транспорт; 5 тн.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1638466612184092"/>
                  <c:y val="-3.769320501604075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Сельскохозяйственные предприятия; </a:t>
                    </a:r>
                  </a:p>
                  <a:p>
                    <a:r>
                      <a:rPr lang="ru-RU"/>
                      <a:t>5 тн.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8.043514207452529E-2"/>
                  <c:y val="-0.323086176727919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Горнорудные предприятий; </a:t>
                    </a:r>
                  </a:p>
                  <a:p>
                    <a:r>
                      <a:rPr lang="ru-RU"/>
                      <a:t>15 тн.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Лист3!$F$10:$F$13</c:f>
              <c:strCache>
                <c:ptCount val="4"/>
                <c:pt idx="0">
                  <c:v>Предприятия КТЖ</c:v>
                </c:pt>
                <c:pt idx="1">
                  <c:v>Муниципальный траспорт</c:v>
                </c:pt>
                <c:pt idx="2">
                  <c:v>Сельскохозяйственные предприятия</c:v>
                </c:pt>
                <c:pt idx="3">
                  <c:v>Горнорудные предприятий</c:v>
                </c:pt>
              </c:strCache>
            </c:strRef>
          </c:cat>
          <c:val>
            <c:numRef>
              <c:f>Лист3!$G$10:$G$13</c:f>
              <c:numCache>
                <c:formatCode>General</c:formatCode>
                <c:ptCount val="4"/>
                <c:pt idx="0">
                  <c:v>144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</c:pie3DChart>
    </c:plotArea>
    <c:plotVisOnly val="1"/>
    <c:dispBlanksAs val="zero"/>
  </c:chart>
  <c:spPr>
    <a:ln>
      <a:solidFill>
        <a:schemeClr val="tx2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89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btumetallum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4500570"/>
            <a:ext cx="6477000" cy="1541472"/>
          </a:xfrm>
        </p:spPr>
        <p:txBody>
          <a:bodyPr/>
          <a:lstStyle/>
          <a:p>
            <a:pPr algn="r"/>
            <a:r>
              <a:rPr lang="kk-KZ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KBTU METALLUM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kk-KZ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Ж.Б.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Ильмалиев</a:t>
            </a:r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 проекта: В.Г. Миронов</a:t>
            </a:r>
            <a:endParaRPr lang="en-US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1928794" y="3214686"/>
            <a:ext cx="7215206" cy="1000132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Создание опытного производства самофлюсующегося порошкового наплавочного материала на основе железа</a:t>
            </a:r>
            <a:endParaRPr kumimoji="0" lang="en-US" sz="1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размещения оборудований в лаборатории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\Downloads\для отчет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1438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28664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прибыль в месяц при годовом объеме производства 100 тонн наплавочного сплава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000108"/>
          <a:ext cx="8582000" cy="55442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97465"/>
                <a:gridCol w="1052665"/>
                <a:gridCol w="907180"/>
                <a:gridCol w="1524690"/>
              </a:tblGrid>
              <a:tr h="1365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Параметры производства 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Параметр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Количество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Производительность,  (тонн/год)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рабочих часов в смену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Количество смен в сутки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Количество рабочих суток в месяц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23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Расход сырья на 1 тонну продукции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Наименование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Кол-во 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Цена 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Сумма 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(кг)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(тенге)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(тенге)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Порошок никелевый (</a:t>
                      </a:r>
                      <a:r>
                        <a:rPr lang="en-US" sz="900" u="none" strike="noStrike" dirty="0"/>
                        <a:t>NiB15)</a:t>
                      </a:r>
                      <a:endParaRPr 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190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10 580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2 010 141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Никель электролитический (ПНЭ-1)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160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14 356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2 297 016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Железный легированный порошок (ПЛ-Н4Д2М-РВ)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420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2 500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1 050 000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Хром металлический (Х99Н4)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3 431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514 688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Медь электролитическая (ПМС-1)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2 516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100 650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Кремний </a:t>
                      </a:r>
                      <a:r>
                        <a:rPr lang="ru-RU" sz="900" u="none" strike="noStrike" dirty="0" err="1"/>
                        <a:t>кристаллитический</a:t>
                      </a:r>
                      <a:r>
                        <a:rPr lang="ru-RU" sz="900" u="none" strike="noStrike" dirty="0"/>
                        <a:t> (</a:t>
                      </a:r>
                      <a:r>
                        <a:rPr lang="ru-RU" sz="900" u="none" strike="noStrike" dirty="0" err="1"/>
                        <a:t>КрОО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824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24 705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Графит (С-1)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549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5 490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Итого расход сырья на 1 тонну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1000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6 002 689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Себестоимость 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Статья расхода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Сумма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Расходы на сырье в месяц (тенге/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49 978 390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Зарплата работников (тенге/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703 547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529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Итого себестоимость 1 тонны</a:t>
                      </a:r>
                      <a:r>
                        <a:rPr lang="ru-RU" sz="900" u="none" strike="noStrike" baseline="30000" dirty="0"/>
                        <a:t> </a:t>
                      </a:r>
                      <a:r>
                        <a:rPr lang="ru-RU" sz="900" u="none" strike="noStrike" dirty="0"/>
                        <a:t>(тенге)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6 087 189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Себестоимость продукции в месяц (тенге):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50 681 937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Валовая прибыль (тенге/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Объем производства (тонн)/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Цена реализации (тенге/тонн)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8 235 000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Выручка от реализации (тенге/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68 564 610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Итого валовая прибыль (тенге/</a:t>
                      </a:r>
                      <a:r>
                        <a:rPr lang="ru-RU" sz="900" u="none" strike="noStrike" dirty="0" err="1"/>
                        <a:t>мес</a:t>
                      </a:r>
                      <a:r>
                        <a:rPr lang="ru-RU" sz="900" u="none" strike="noStrike" dirty="0"/>
                        <a:t>) GP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17 882 673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Операционные расходы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Статья расхода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Сумма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Итого  операционные расходы в месяц (тенге):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3 174 040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Операционная прибыль (тенге/мес) </a:t>
                      </a:r>
                      <a:r>
                        <a:rPr lang="en-US" sz="900" u="none" strike="noStrike"/>
                        <a:t>EBITDA</a:t>
                      </a:r>
                      <a:endParaRPr lang="en-US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14 708 633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Амортизация (тенге/мсе)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213 167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Прибыль до налогооблажения (тенге/мес) EBT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14 495 466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КПН (20%)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2 899 093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Чистая прибыль (</a:t>
                      </a:r>
                      <a:r>
                        <a:rPr lang="en-US" sz="900" u="none" strike="noStrike" dirty="0"/>
                        <a:t>Net Income)</a:t>
                      </a:r>
                      <a:endParaRPr lang="en-US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 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11 596 373</a:t>
                      </a:r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5" marR="4715" marT="4715" marB="0" anchor="b"/>
                </a:tc>
              </a:tr>
            </a:tbl>
          </a:graphicData>
        </a:graphic>
      </p:graphicFrame>
      <p:pic>
        <p:nvPicPr>
          <p:cNvPr id="6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42852"/>
            <a:ext cx="550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проекта и план выпуска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4071942"/>
          <a:ext cx="7786742" cy="1976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7783"/>
                <a:gridCol w="861750"/>
                <a:gridCol w="861750"/>
                <a:gridCol w="964555"/>
                <a:gridCol w="964555"/>
                <a:gridCol w="906349"/>
              </a:tblGrid>
              <a:tr h="33946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  <a:tr h="243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реализации,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реализации за тонну, тыс. тенге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8 235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10 365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доход, тыс. тенге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411 750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654 675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1 324 080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1 699 860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1 тонны, тыс. тенге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6 039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прибыль, тыс. тенге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174 600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246 800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353 025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449 524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8" marR="51448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2976" y="328612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Прогнозируемый уровень валовой прибыли от реализации наплавочных порошков в период с  2016 – 2020 годы.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357158" y="857232"/>
            <a:ext cx="864380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Общий бюджет проекта, 74 000 000 тенге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Требуемые инвестиции, тенге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Назначение инвестиций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Цена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готовой продукции будет установлена ниже цен на аналогичную продукцию, что повысит конкурентоспособность. Предварительно были определены цены реализации на уровне ниже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среднерыночного: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Наплавочный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порошок ПГ-Ж40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000 $ США за тонну;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42852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Барьеры и риски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071546"/>
            <a:ext cx="8686800" cy="5008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Демпинг цен со стороны конкурентов, в данном случае поставщики аналогичных наплавочных материалов для удержания рынка могут позволить себе понижения цены, для уничтожения конкурентов.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            Связка          ГОСУДАРСТВО-БИЗНЕС-НАУКА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http://westschool.ru/dlearning/pictures/rol_gosudarst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928958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643438" y="371475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>
            <a:off x="3643306" y="3857628"/>
            <a:ext cx="714380" cy="57150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142852"/>
            <a:ext cx="146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Резюме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714348" y="1142984"/>
            <a:ext cx="7786742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2125"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производства наплавочных сплавов позволит промышленности Казахстана усовершенствовать линию ремонтно-восстановительных работ, добиться снижения затрат и внести вклад в увеличение объема местного содержания в общей Национальной экономике. Проект имеет лаговый эффект, так как производство высокотехнологичных наплавочных и напылительный порошков позволит возобновить работы авторемонтных заводов и предприятий, тем самым исключив моменты, когда трамвайные ДЕПО и другие предприятия вынуждены восстанавливать некоторые детали на российских предприятиях.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7991475" cy="5008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«KBTU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Metallum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050000 г.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Толе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59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+7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727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266 83 16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Факс:   +7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727 266 83 16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kbtumetallum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785918" y="4429132"/>
            <a:ext cx="626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21429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Назначение технологии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428596" y="2571744"/>
            <a:ext cx="8214149" cy="1857388"/>
            <a:chOff x="847" y="1824"/>
            <a:chExt cx="3283" cy="432"/>
          </a:xfrm>
        </p:grpSpPr>
        <p:sp>
          <p:nvSpPr>
            <p:cNvPr id="11" name="AutoShape 52"/>
            <p:cNvSpPr>
              <a:spLocks noChangeArrowheads="1"/>
            </p:cNvSpPr>
            <p:nvPr/>
          </p:nvSpPr>
          <p:spPr bwMode="gray">
            <a:xfrm>
              <a:off x="1394" y="1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9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847" y="1824"/>
              <a:ext cx="881" cy="432"/>
            </a:xfrm>
            <a:prstGeom prst="diamond">
              <a:avLst/>
            </a:prstGeom>
            <a:solidFill>
              <a:schemeClr val="accent1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gray">
            <a:xfrm>
              <a:off x="1675" y="1907"/>
              <a:ext cx="2426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Для восстановление деталей и механизмов различных машин и оборудования </a:t>
              </a: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gray">
            <a:xfrm>
              <a:off x="904" y="1974"/>
              <a:ext cx="777" cy="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C00000"/>
                  </a:solidFill>
                </a:rPr>
                <a:t>назначение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4" name="Picture 2" descr="http://www.ua.all.biz/img/ua/catalog/12419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85794"/>
            <a:ext cx="2214766" cy="1643074"/>
          </a:xfrm>
          <a:prstGeom prst="rect">
            <a:avLst/>
          </a:prstGeom>
          <a:noFill/>
        </p:spPr>
      </p:pic>
      <p:pic>
        <p:nvPicPr>
          <p:cNvPr id="18436" name="Picture 4" descr="http://www.kz.all.biz/img/kz/catalog/2767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00570"/>
            <a:ext cx="2571736" cy="2000264"/>
          </a:xfrm>
          <a:prstGeom prst="rect">
            <a:avLst/>
          </a:prstGeom>
          <a:noFill/>
        </p:spPr>
      </p:pic>
      <p:pic>
        <p:nvPicPr>
          <p:cNvPr id="17" name="Picture 2" descr="http://cs608730.vk.me/v608730096/6579/ToieYPlLg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2357454" cy="1571636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ANd9GcTelNu1Mjpc2qnH5ootIxtCt-SrO4DHHBcRs9t9na8AjfvBJtdep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500570"/>
            <a:ext cx="2928958" cy="2000264"/>
          </a:xfrm>
          <a:prstGeom prst="rect">
            <a:avLst/>
          </a:prstGeom>
          <a:noFill/>
        </p:spPr>
      </p:pic>
      <p:pic>
        <p:nvPicPr>
          <p:cNvPr id="18440" name="Picture 8" descr="http://cs409520.vk.me/v409520523/4266/uSUmFwitHF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500570"/>
            <a:ext cx="2857520" cy="2000264"/>
          </a:xfrm>
          <a:prstGeom prst="rect">
            <a:avLst/>
          </a:prstGeom>
          <a:noFill/>
        </p:spPr>
      </p:pic>
      <p:pic>
        <p:nvPicPr>
          <p:cNvPr id="18442" name="Picture 10" descr="http://i041.radikal.ru/1103/76/d56837f7bfc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4612" y="714356"/>
            <a:ext cx="391938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gray">
          <a:xfrm>
            <a:off x="1571604" y="785794"/>
            <a:ext cx="6286544" cy="2714644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gray">
          <a:xfrm>
            <a:off x="1785918" y="21429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431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готовности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gray">
          <a:xfrm>
            <a:off x="0" y="2643182"/>
            <a:ext cx="3071834" cy="19288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Состав наплавочного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Сплава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Патент РК, № 27499,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опубликован 20.09.2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г.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gray">
          <a:xfrm>
            <a:off x="3071802" y="2643182"/>
            <a:ext cx="3214710" cy="20002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Технология получение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материала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Инновационный патент РК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27442 от 24.09.2013 г.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gray">
          <a:xfrm>
            <a:off x="6286512" y="2714620"/>
            <a:ext cx="2857488" cy="19288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Метод  нанесения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Покрытий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Патент № 1276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газовая горелка.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868" y="1857364"/>
            <a:ext cx="23666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Разработан: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00034" y="4857760"/>
            <a:ext cx="8429684" cy="1285884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Проведено опытное внедрение технологии на ремонтных предприятиях 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(имеются акты испытаний материала </a:t>
            </a:r>
            <a:r>
              <a:rPr kumimoji="1" lang="ru-RU" altLang="ru-RU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АО «АВЗ» АО «</a:t>
            </a:r>
            <a:r>
              <a:rPr kumimoji="1" lang="ru-RU" altLang="ru-RU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Казтемиртранс</a:t>
            </a:r>
            <a:r>
              <a:rPr kumimoji="1" lang="ru-RU" altLang="ru-RU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», 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kumimoji="1" lang="ru-RU" altLang="ru-RU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ТОО «</a:t>
            </a:r>
            <a:r>
              <a:rPr kumimoji="1" lang="ru-RU" altLang="ru-RU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Камкор</a:t>
            </a:r>
            <a:r>
              <a:rPr kumimoji="1" lang="ru-RU" altLang="ru-RU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Менеджмент»,ТОО «РЕМПЛАЗМА» , ТОО «Богатырь ТРАНС»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229600" cy="561956"/>
          </a:xfrm>
        </p:spPr>
        <p:txBody>
          <a:bodyPr/>
          <a:lstStyle/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Существующие аналоги, уникальность, отличие инновации</a:t>
            </a:r>
            <a:endParaRPr lang="en-US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5715008" y="3071810"/>
            <a:ext cx="214314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14810" y="928670"/>
            <a:ext cx="450056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Уникальность и  отличие инновации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требует специальной подготовки сварщиков;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Удобное в эксплуатации;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Мобильность;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требует специального дорогостоящего оборудования;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требуется специальная термообработка восстанавливаемой поверхности детали;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Возможность восстанавливать труднодоступные участки изношенных деталей;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0034" y="1500174"/>
            <a:ext cx="3571900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Существующих аналогов  порошка марки </a:t>
            </a:r>
          </a:p>
          <a:p>
            <a:pPr algn="ctr" eaLnBrk="0" hangingPunct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ПГ-Ж40 в Казахстан нет.</a:t>
            </a:r>
          </a:p>
          <a:p>
            <a:pPr algn="ctr" eaLnBrk="0" hangingPunct="0"/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Рисунок 38" descr="http://t3.gstatic.com/images?q=tbn:ANd9GcSApGc_F5Ak2fZp8ua7RiDRksKuj3vjmXPDzaVPBnPFnVP-zQ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71472" y="1571612"/>
            <a:ext cx="7715250" cy="29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Технологию восстановления деталей, возможно, применить во все отрасли экономики, так любая деталь в следствии незначительного износа приходит в негодность.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Восстановлению подлежат порядка 70% деталей, узлов и агрегатов различных машин и оборудования  железнодорожного транспорта, горнорудной техники, сельскохозяйственного и муниципального транспорта, оборудования нефтяной промышленности и многое другое.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42852"/>
            <a:ext cx="7929618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Актуальность и перспективность </a:t>
            </a:r>
            <a:endParaRPr kumimoji="0" lang="en-US" sz="2800" b="1" i="0" u="none" strike="noStrike" kern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229600" cy="561956"/>
          </a:xfrm>
        </p:spPr>
        <p:txBody>
          <a:bodyPr/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Характеристики рынка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7126" y="857232"/>
            <a:ext cx="87868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Сфера применение отрасли: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Восстановление ответственных узлов подвижного состава железнодорожного транспорта;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Ремонтное производства для различных отраслей экономики (транспорт, горная промышленность, нефтегазовый сектор и сельское хозяйство).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357158" y="3714752"/>
          <a:ext cx="4156402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3071810"/>
            <a:ext cx="485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Сегментация внутреннего рынка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5214942" y="3071810"/>
            <a:ext cx="4143404" cy="22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kumimoji="1" lang="ru-RU" altLang="ru-RU" sz="20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Заинтересовались продукцией и технологией: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- АО «</a:t>
            </a:r>
            <a:r>
              <a:rPr kumimoji="1" lang="ru-RU" altLang="ru-RU" sz="1600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Алматинский</a:t>
            </a: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вагоноремонтный завод»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- АО «</a:t>
            </a:r>
            <a:r>
              <a:rPr kumimoji="1" lang="ru-RU" altLang="ru-RU" sz="1600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Казтемиртранс</a:t>
            </a: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»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- ТОО «</a:t>
            </a:r>
            <a:r>
              <a:rPr kumimoji="1" lang="ru-RU" altLang="ru-RU" sz="1600" b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Камкор</a:t>
            </a: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Менеджмент»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- ТОО «РЕМПЛАЗМА» 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kumimoji="1" lang="ru-RU" altLang="ru-RU" sz="1600" b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ТОО «Богатырь ТРАНС» </a:t>
            </a:r>
          </a:p>
          <a:p>
            <a:pPr indent="19050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endParaRPr kumimoji="1" lang="ru-RU" altLang="ru-RU" sz="1600" b="1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5857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050" algn="just"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Объем рынка – 164 тонн готовой продукции в год</a:t>
            </a:r>
          </a:p>
          <a:p>
            <a:pPr indent="19050" algn="just"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Потребность КТЖ – 144 тонн в год</a:t>
            </a:r>
          </a:p>
        </p:txBody>
      </p:sp>
      <p:pic>
        <p:nvPicPr>
          <p:cNvPr id="33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57158" y="3714752"/>
            <a:ext cx="8686681" cy="135255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целом усовершенствован химический состав наплавочного сплава, где содержание железа доведено до 40 % от массы, в то время как у основных конкурентов основа порошка - никель, а железо содержит не более 30 % от массы.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КОНКУРЕНТЫ:</a:t>
            </a:r>
          </a:p>
          <a:p>
            <a:pPr marL="0" indent="0" algn="just" eaLnBrk="1" hangingPunct="1">
              <a:buFont typeface="Wingdings 2" pitchFamily="18" charset="2"/>
              <a:buAutoNum type="arabicParenR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14282" y="4786322"/>
            <a:ext cx="4143263" cy="150019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ОАО «ПОЛЕМА», РФ, г.Тула, (Порошок марки ПГ-Ж14, цена за кг.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условиях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EXW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г.Тула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929281" y="4714884"/>
            <a:ext cx="4214719" cy="157163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Торезтвердосплав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Украина, Донецкая область, г. Торез, (Порошок марки ПГ -СР2, цена за кг.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условиях 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EXW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г.Торез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071546"/>
          <a:ext cx="8358123" cy="268752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42952"/>
                <a:gridCol w="857256"/>
                <a:gridCol w="857256"/>
                <a:gridCol w="928694"/>
                <a:gridCol w="937668"/>
                <a:gridCol w="1044766"/>
                <a:gridCol w="1044765"/>
                <a:gridCol w="1044766"/>
              </a:tblGrid>
              <a:tr h="1737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получения сплава, марка сплава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Физико-химические свойства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годного порошка, %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затраты, кВт/час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 производственные площади, м2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1 кг. готового сплава, тенге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/$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</a:tr>
              <a:tr h="923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Твердость материала, по шкале НРС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железа в % от массы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никеля в % от массы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Механическое легирование метод КБТУ,  ПГ-Ж40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8325/45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6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Металлургический метод, ПГ-Ж14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/60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46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Металлургический метод, ПГ-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11 655/63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14480" y="214290"/>
            <a:ext cx="5786754" cy="3603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Конкурентоспособность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52400"/>
            <a:ext cx="7572428" cy="563563"/>
          </a:xfrm>
        </p:spPr>
        <p:txBody>
          <a:bodyPr/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Технологическая схема производства наплавочного сплава 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0034" y="92867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Технологическая схема</a:t>
            </a:r>
            <a:endParaRPr lang="ru-RU" sz="1600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 l="2104" t="2531" r="1122" b="2532"/>
          <a:stretch>
            <a:fillRect/>
          </a:stretch>
        </p:blipFill>
        <p:spPr bwMode="auto">
          <a:xfrm>
            <a:off x="0" y="1357298"/>
            <a:ext cx="48577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857752" y="785794"/>
            <a:ext cx="414340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технологического процесса изготовления разработанного наплавочного сплава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подготовка исходного материала;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отработка шихты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аттриторе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взаимодействие между компонентами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шихты получаемого сплава;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образование упрочняющих фаз на стадии обработки шихты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аттриторе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получение мелкодисперсной, гомогенизированной композиции с контролируемой микроструктурой;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грануляция гомогенизированных композиционных частиц размером  ≤ 20мкм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грануляторе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рассеиванием до рабочих фракций от 50 до 160 мкм.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Необходимые для производства материалы и оборудование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500306"/>
          <a:ext cx="3571900" cy="3785088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2436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F"/>
                    </a:solidFill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игатуры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никелевой основе, марки NiB15,кг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    Железо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марки ПЛ-Н4Д2МРВ,кг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      Кремний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марки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кроо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      Хром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марки ПХ1-С,кг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      Никель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марки ПНЭ-1,кг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      Медь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марки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ПМС-1,к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      Технический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углерод, кг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      Спирт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технический, л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1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      Фенольный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лак 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Admin\Desktop\документы\lдокументы и приказы\logoKBTU_Metallumсиний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721" y="0"/>
            <a:ext cx="1653279" cy="785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42910" y="642918"/>
            <a:ext cx="78581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Список необходимых материалов представлена на таблице 1.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Необходимые оборудование для производства порошка уже имеются в </a:t>
            </a:r>
            <a:r>
              <a:rPr lang="kk-K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KBTU METALLUM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(таблица 2).</a:t>
            </a:r>
          </a:p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2066" y="2500306"/>
          <a:ext cx="3429024" cy="3809543"/>
        </p:xfrm>
        <a:graphic>
          <a:graphicData uri="http://schemas.openxmlformats.org/drawingml/2006/table">
            <a:tbl>
              <a:tblPr lastCol="1"/>
              <a:tblGrid>
                <a:gridCol w="3429024"/>
              </a:tblGrid>
              <a:tr h="2017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F"/>
                    </a:solidFill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Вытяжной шкаф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      Технический стол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       Сито протирочное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       Лабораторная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щековая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дробилка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       Лабораторный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планетарная мельница, </a:t>
                      </a: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83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       Печь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обжига, вращающая для термообработки сыпучих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Классификатор ситовой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       Стеллаж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       Смеситель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планетарно-шнековый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      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Аттритор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8">
                <a:tc>
                  <a:txBody>
                    <a:bodyPr/>
                    <a:lstStyle/>
                    <a:p>
                      <a:pPr marL="342900" indent="-342900" algn="l" fontAlgn="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 Планетарный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гранулятор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20" marR="6420" marT="6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34" y="2071678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Таблица 1. Список необходимых материалов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2071678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Таблица 2. Список имеющихся оборудований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5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1207</Words>
  <Application>Microsoft Office PowerPoint</Application>
  <PresentationFormat>Экран (4:3)</PresentationFormat>
  <Paragraphs>363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75</vt:lpstr>
      <vt:lpstr>Image</vt:lpstr>
      <vt:lpstr>Слайд 1</vt:lpstr>
      <vt:lpstr>Слайд 2</vt:lpstr>
      <vt:lpstr>Слайд 3</vt:lpstr>
      <vt:lpstr>Существующие аналоги, уникальность, отличие инновации</vt:lpstr>
      <vt:lpstr>Слайд 5</vt:lpstr>
      <vt:lpstr>Характеристики рынка</vt:lpstr>
      <vt:lpstr>Слайд 7</vt:lpstr>
      <vt:lpstr>Технологическая схема производства наплавочного сплава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User19</cp:lastModifiedBy>
  <cp:revision>18</cp:revision>
  <dcterms:created xsi:type="dcterms:W3CDTF">2013-02-15T12:10:22Z</dcterms:created>
  <dcterms:modified xsi:type="dcterms:W3CDTF">2015-03-04T09:12:45Z</dcterms:modified>
</cp:coreProperties>
</file>