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45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986714" cy="3643338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u="sng" dirty="0" smtClean="0">
                <a:solidFill>
                  <a:schemeClr val="tx2">
                    <a:lumMod val="90000"/>
                  </a:schemeClr>
                </a:solidFill>
                <a:effectLst/>
              </a:rPr>
              <a:t>Название проекта: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Разработка и создание опытного образца компактной многоэтажной гибридной </a:t>
            </a:r>
            <a:r>
              <a:rPr lang="ru-RU" sz="3600" dirty="0" err="1" smtClean="0">
                <a:solidFill>
                  <a:schemeClr val="tx1"/>
                </a:solidFill>
              </a:rPr>
              <a:t>ветроэлектростанции</a:t>
            </a:r>
            <a:r>
              <a:rPr lang="ru-RU" sz="3600" dirty="0" smtClean="0">
                <a:solidFill>
                  <a:schemeClr val="tx1"/>
                </a:solidFill>
              </a:rPr>
              <a:t> мощностью 5 кВт 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900" u="sng" dirty="0" smtClean="0">
                <a:solidFill>
                  <a:schemeClr val="tx2">
                    <a:lumMod val="90000"/>
                  </a:schemeClr>
                </a:solidFill>
              </a:rPr>
              <a:t>Вид инновации</a:t>
            </a:r>
            <a:r>
              <a:rPr lang="ru-RU" sz="2900" dirty="0" smtClean="0">
                <a:solidFill>
                  <a:schemeClr val="tx2">
                    <a:lumMod val="90000"/>
                  </a:schemeClr>
                </a:solidFill>
              </a:rPr>
              <a:t>: </a:t>
            </a:r>
            <a:r>
              <a:rPr lang="ru-RU" sz="3100" dirty="0" smtClean="0">
                <a:solidFill>
                  <a:schemeClr val="tx1"/>
                </a:solidFill>
              </a:rPr>
              <a:t>изделие, технология</a:t>
            </a:r>
            <a:endParaRPr lang="ru-RU" sz="3100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357166"/>
            <a:ext cx="8129590" cy="328614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500702"/>
            <a:ext cx="8183880" cy="69437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Проблема и ее решение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092967528"/>
              </p:ext>
            </p:extLst>
          </p:nvPr>
        </p:nvGraphicFramePr>
        <p:xfrm>
          <a:off x="500034" y="1071546"/>
          <a:ext cx="8058178" cy="3992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8058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Проблема: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Ограниченность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невозобновляемых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источников энергии. Отсутствие э/энергии в отдаленных регионах. </a:t>
                      </a:r>
                    </a:p>
                    <a:p>
                      <a:pPr algn="ctr"/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Экологические проблемы. 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7030A0"/>
                          </a:solidFill>
                        </a:rPr>
                        <a:t>Решение:</a:t>
                      </a:r>
                      <a:endParaRPr lang="ru-RU" sz="2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Создание конкурентоспособного альтернативного возобновляемого источника энергии - </a:t>
                      </a:r>
                      <a:r>
                        <a:rPr kumimoji="0" lang="ru-RU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компактная многоэтажная гибридная (с добавлением солнечных батарей) </a:t>
                      </a:r>
                      <a:r>
                        <a:rPr kumimoji="0" lang="ru-RU" sz="1800" kern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ветро</a:t>
                      </a:r>
                      <a:r>
                        <a:rPr kumimoji="0" lang="ru-RU" sz="18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-электростанция</a:t>
                      </a:r>
                      <a:endParaRPr lang="ru-RU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Преимущества технологии: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Экономия занимаемой территории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Увеличение КПД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за счет подъема на высоту (этажи)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ветротурбин</a:t>
                      </a:r>
                      <a:endParaRPr lang="ru-RU" sz="16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Увеличение КПД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за счет использования эффекта «сквозняка»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Удобство сборки и разборки при малых мощностях установки до 20кВт</a:t>
                      </a:r>
                      <a:endParaRPr lang="ru-RU" sz="16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643446"/>
            <a:ext cx="7429552" cy="90868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Сфера применения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85786" y="1285860"/>
          <a:ext cx="7500990" cy="300039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22195"/>
                <a:gridCol w="2578465"/>
                <a:gridCol w="2500330"/>
              </a:tblGrid>
              <a:tr h="93203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Отрасли / сектора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Регионы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Класс потребителей</a:t>
                      </a:r>
                      <a:endParaRPr lang="ru-RU" sz="2000" dirty="0"/>
                    </a:p>
                  </a:txBody>
                  <a:tcPr anchor="ctr"/>
                </a:tc>
              </a:tr>
              <a:tr h="2068358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Энергетика.</a:t>
                      </a:r>
                      <a:r>
                        <a:rPr lang="ru-RU" sz="2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В</a:t>
                      </a:r>
                      <a:r>
                        <a:rPr lang="ru-RU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озобновляемые источники энергии</a:t>
                      </a:r>
                      <a:endParaRPr lang="ru-RU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Все регионы Республики Казахстан, зарубежье</a:t>
                      </a:r>
                      <a:endParaRPr lang="ru-RU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Потребители автономных источников энергии</a:t>
                      </a:r>
                      <a:endParaRPr lang="ru-RU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500702"/>
            <a:ext cx="7643866" cy="7658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Рынок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1142984"/>
          <a:ext cx="8215370" cy="385765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061531"/>
                <a:gridCol w="4153839"/>
              </a:tblGrid>
              <a:tr h="46393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Спрос/емкость</a:t>
                      </a:r>
                      <a:r>
                        <a:rPr lang="ru-RU" sz="2000" baseline="0" dirty="0" smtClean="0"/>
                        <a:t> рынка</a:t>
                      </a:r>
                      <a:endParaRPr lang="ru-RU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Целевой сегмент</a:t>
                      </a:r>
                      <a:endParaRPr lang="ru-RU" sz="2000" dirty="0"/>
                    </a:p>
                  </a:txBody>
                  <a:tcPr anchor="ctr"/>
                </a:tc>
              </a:tr>
              <a:tr h="3393717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/>
                        <a:t>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 2014г. установленная мощность ВЭС составила 52,8 МВт, выработано было 17,4 млн.кВтч, что составило 0,62% от общего объема производства э/</a:t>
                      </a:r>
                      <a:r>
                        <a:rPr lang="ru-RU" sz="18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э</a:t>
                      </a: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в РК.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Рынок ВЭС с учетом проектов оценивается в 465 МВт.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Мощность, необходимая для покрытия дефицита энергии по удаленным объектам, составляет около 170 МВт.</a:t>
                      </a:r>
                      <a:endParaRPr lang="ru-RU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800" dirty="0" smtClean="0"/>
                        <a:t>Домохозяйства и объекты социальной сферы,</a:t>
                      </a:r>
                      <a:r>
                        <a:rPr lang="ru-RU" sz="1800" baseline="0" dirty="0" smtClean="0"/>
                        <a:t> использующие автономные источники энергии. 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800" baseline="0" dirty="0" smtClean="0"/>
                        <a:t>Крестьянские и фермерские хозяйства.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800" baseline="0" dirty="0" smtClean="0"/>
                        <a:t>Небольшие производства, испытывающие трудности подключения к централизованным</a:t>
                      </a:r>
                      <a:r>
                        <a:rPr lang="ru-RU" sz="1800" dirty="0" smtClean="0"/>
                        <a:t> коммуникациям. Метеостанции.</a:t>
                      </a:r>
                      <a:endParaRPr lang="ru-RU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636"/>
            <a:ext cx="8183880" cy="90868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5">
                    <a:lumMod val="75000"/>
                  </a:schemeClr>
                </a:solidFill>
              </a:rPr>
              <a:t>Конкуренция</a:t>
            </a:r>
            <a:endParaRPr lang="ru-RU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214422"/>
            <a:ext cx="7986738" cy="37147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Конкуренты: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Компании, производящие традиционные источники энергии</a:t>
            </a: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Компании, использующие ВЭС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ru-RU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Уровень конкуренции: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сильная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86388"/>
            <a:ext cx="8183880" cy="7658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Инвестиционная оценка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653028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Сумма инвестиций, тенге –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30 000 000 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Назначение инвестиций –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Разработка опытного образца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Длительность инвестиционной фазы, мес. –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24 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Ставка дисконтирования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27%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Чистая текущая стоимость (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NPV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), тенге –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25 816 426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Внутренняя норма доходности (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IRR)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47%</a:t>
            </a:r>
          </a:p>
          <a:p>
            <a:pPr>
              <a:spcAft>
                <a:spcPts val="1000"/>
              </a:spcAft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Срок окупаемости дисконтированный (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DPBP)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лет -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929198"/>
            <a:ext cx="8183880" cy="148018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</a:rPr>
              <a:t>Текущий статус проекта и предложение инвестору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183880" cy="40416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Опытные испытания экспериментального  образца компактной трехэтажной </a:t>
            </a:r>
            <a:r>
              <a:rPr lang="ru-RU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ветроэлектростанции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мощностью до 3 кВт</a:t>
            </a:r>
            <a:endParaRPr lang="ru-RU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Апробировано на опытном полигоне в </a:t>
            </a:r>
            <a:r>
              <a:rPr lang="ru-RU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с.Байтуган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Нуринского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р-на Карагандинской обл.</a:t>
            </a: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Коммерческое предложение инвестору –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инвестиции в разработку, организация производства, внедрение на существующих предприятиях</a:t>
            </a:r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1094</TotalTime>
  <Words>313</Words>
  <Application>Microsoft Office PowerPoint</Application>
  <PresentationFormat>Экран (4:3)</PresentationFormat>
  <Paragraphs>51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Название проекта:   Разработка и создание опытного образца компактной многоэтажной гибридной ветроэлектростанции мощностью 5 кВт   Вид инновации: изделие, технология</vt:lpstr>
      <vt:lpstr>Проблема и ее решение</vt:lpstr>
      <vt:lpstr>Сфера применения</vt:lpstr>
      <vt:lpstr>Рынок</vt:lpstr>
      <vt:lpstr>Конкуренция</vt:lpstr>
      <vt:lpstr>Инвестиционная оценка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ДС409</cp:lastModifiedBy>
  <cp:revision>141</cp:revision>
  <dcterms:created xsi:type="dcterms:W3CDTF">2015-04-07T05:33:15Z</dcterms:created>
  <dcterms:modified xsi:type="dcterms:W3CDTF">2015-05-27T11:00:52Z</dcterms:modified>
</cp:coreProperties>
</file>