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1E9396D-AFF4-48DE-8F74-FB714303FB5F}" type="datetimeFigureOut">
              <a:rPr lang="ru-RU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ED0469B-629F-4450-8FFD-38EBA345B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2844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BE517A-7FA7-4EB1-A5CE-D256FA24E8F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D9BB6D-9247-48BD-BF76-3B2E1E1A38D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F256A6-AE26-4B96-A47A-65C0F9CF2E2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765DE4B-E2F5-451F-BBD8-A69D20899F96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B5E6904F-F4C6-44EE-AF12-341008AAB5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24F58-3ADA-4F0C-BED0-C56BC3D11933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920806-F61C-4468-9832-7E7FBEECA0F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913097-C912-42BA-8961-6742415EC724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A1E0A-5268-4F14-91C8-1D34E4B4FB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D9B787-8FB6-4288-B51C-68A6BE00B16D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06444-75E7-43BC-BF1B-A269460910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fld id="{0B7CA7BC-D196-47AC-99FB-7E6AF850D950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6097FE2A-74EE-433F-8C77-0F96041F14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75800F-CF55-43D6-A841-37E0D4AC81C0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B8939-C4C4-4E54-A030-CE343C46C6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4771F9-DA2E-428C-9212-488C00D7558E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3099E-CF08-4A67-B047-08E5F07A54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340779-B2BD-4AB1-9BC2-55CE8F653879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5AEA3-C98C-4074-8D24-AA905A0E19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B88BA8-5995-4A4E-9078-7F0C79789C4E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91C1F-C33C-4DEE-B79D-2763EFAD44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B33F8A-0C9E-4D06-8F56-23E2B48B6F84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5F87A-3C07-42AD-A6AD-637C37CADE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40F0D3-9EE5-4505-B22C-6090C30A2AE1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FC9E12-24AD-42F7-B9E2-DF53C0772F4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734B4B5-8464-49D2-9611-F7DC9A249BB1}" type="datetimeFigureOut">
              <a:rPr lang="ru-RU" smtClean="0"/>
              <a:pPr>
                <a:defRPr/>
              </a:pPr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529E0C6-3A8E-40A1-B28F-F70A2F6E0D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642938"/>
            <a:ext cx="7772400" cy="2714625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2200" u="sng" dirty="0" smtClean="0"/>
              <a:t>Название проекта</a:t>
            </a:r>
            <a:r>
              <a:rPr lang="ru-RU" sz="2200" dirty="0" smtClean="0"/>
              <a:t>: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b="1" dirty="0" smtClean="0">
                <a:solidFill>
                  <a:srgbClr val="C00000"/>
                </a:solidFill>
              </a:rPr>
              <a:t>Производство комбинированных сыров с применением растительных добавок  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/>
              <a:t>Вид инновации</a:t>
            </a:r>
            <a:r>
              <a:rPr lang="ru-RU" sz="2400" dirty="0" smtClean="0"/>
              <a:t>: </a:t>
            </a:r>
            <a:r>
              <a:rPr lang="ru-RU" sz="2000" b="1" dirty="0" smtClean="0">
                <a:solidFill>
                  <a:srgbClr val="C00000"/>
                </a:solidFill>
              </a:rPr>
              <a:t>технология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38" y="1071563"/>
            <a:ext cx="7986712" cy="257175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643578"/>
            <a:ext cx="8183563" cy="62229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Проблема и ее решение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500034" y="1285860"/>
          <a:ext cx="8058178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Проблема:</a:t>
                      </a:r>
                      <a:endParaRPr lang="ru-RU" sz="20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населения страны полноценным пищевым белком, расширения ассортимента продуктов питания, повышение их биологической и пищевой ценности, а также создание продуктов отвечающих требованиям здорового питания населения.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Решение: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технологии получения различных комбинированных продуктов определенной физиолого-биологической направленности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Преимущества технологии: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kumimoji="0"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ресурсосберегающие (за счет более полного использования молочного сырья и его компонентов: жира, казеина, сывороточных белков); 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ru-RU" sz="1800" b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0"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биологические (получаемые сыры обладают более высокой биологической ценностью за счет вовлечения в его состав растительных</a:t>
                      </a:r>
                      <a:r>
                        <a:rPr kumimoji="0" lang="ru-RU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добавок</a:t>
                      </a:r>
                      <a:r>
                        <a:rPr kumimoji="0"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636"/>
            <a:ext cx="8183562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Сфера применения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750" y="1428750"/>
          <a:ext cx="6096000" cy="342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1849422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Отрасли / сектора</a:t>
                      </a:r>
                      <a:endParaRPr lang="ru-RU" sz="20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Регионы</a:t>
                      </a:r>
                      <a:endParaRPr lang="ru-RU" sz="20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Класс потребителей</a:t>
                      </a:r>
                      <a:endParaRPr lang="ru-RU" sz="20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70840">
                <a:tc rowSpan="5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молочная</a:t>
                      </a:r>
                      <a:r>
                        <a:rPr lang="ru-RU" sz="20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промышленнос</a:t>
                      </a:r>
                      <a:r>
                        <a:rPr lang="ru-RU" sz="20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ть</a:t>
                      </a:r>
                      <a:endParaRPr lang="ru-RU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ЮКО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Фермеры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ВКО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Крестьянские хозяйства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 СКО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Молочное производство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 ЗКО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Жители РК,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имеющие средний доход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 ЦКО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183562" cy="83661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Рынок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71472" y="1357298"/>
          <a:ext cx="7858180" cy="3429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842"/>
                <a:gridCol w="2350110"/>
                <a:gridCol w="2203228"/>
              </a:tblGrid>
              <a:tr h="50656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Спрос/емкость</a:t>
                      </a:r>
                      <a:r>
                        <a:rPr lang="ru-RU" sz="2000" baseline="0" dirty="0" smtClean="0"/>
                        <a:t> рынка</a:t>
                      </a:r>
                      <a:endParaRPr lang="ru-RU" sz="20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Целевой сегмент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Доля</a:t>
                      </a:r>
                      <a:r>
                        <a:rPr lang="ru-RU" sz="2000" baseline="0" dirty="0" smtClean="0"/>
                        <a:t> рынка (%)</a:t>
                      </a:r>
                      <a:endParaRPr lang="ru-RU" sz="20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2922464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Молочных</a:t>
                      </a:r>
                      <a:r>
                        <a:rPr lang="ru-RU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продуктов (без учета молока свежего) потребляется в Казахстане более 86о тыс. тонн (85% - собственного производства); сыра и творога – 43,5 тыс.тонн (50% - собственного производства).  </a:t>
                      </a:r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Фермеры,</a:t>
                      </a:r>
                      <a:r>
                        <a:rPr lang="ru-RU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крестьянские хозяйства, молочная промышленность, население РК.</a:t>
                      </a: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,3</a:t>
                      </a:r>
                      <a:r>
                        <a:rPr lang="en-US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%</a:t>
                      </a:r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357826"/>
            <a:ext cx="8183562" cy="76517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Конкуренция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714488"/>
            <a:ext cx="7986713" cy="2286015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Конкуренты: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ТМ </a:t>
            </a: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«</a:t>
            </a:r>
            <a:r>
              <a:rPr lang="ru-RU" sz="2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Златокрай</a:t>
            </a: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  <a:endParaRPr lang="en-US" sz="24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ТМ </a:t>
            </a: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«</a:t>
            </a:r>
            <a:r>
              <a:rPr lang="ru-RU" sz="2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Пирятинъ</a:t>
            </a: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ТМ </a:t>
            </a: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«</a:t>
            </a:r>
            <a:r>
              <a:rPr lang="ru-RU" sz="2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Славия</a:t>
            </a: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  <a:endParaRPr lang="ru-RU" sz="2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Уровень конкуренции: </a:t>
            </a: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средняя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572140"/>
            <a:ext cx="8183562" cy="64292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Конкурентные преимущества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71500" y="579438"/>
          <a:ext cx="8069289" cy="5029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89763"/>
              </a:tblGrid>
              <a:tr h="5961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Аналог/компания</a:t>
                      </a:r>
                      <a:endParaRPr lang="ru-RU" sz="14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526000">
                <a:tc rowSpan="3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i="0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Agrotecnica</a:t>
                      </a:r>
                      <a:r>
                        <a:rPr kumimoji="0" lang="ru-RU" sz="1600" b="1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ru-RU" sz="1600" b="1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kumimoji="0" lang="ru-RU" sz="1200" b="1" i="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Производятся традиционные и качественные сорта сыра</a:t>
                      </a: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Использование различных</a:t>
                      </a:r>
                      <a:r>
                        <a:rPr lang="ru-RU" sz="12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стабилизаторов</a:t>
                      </a: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260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Низкие</a:t>
                      </a:r>
                      <a:r>
                        <a:rPr lang="ru-RU" sz="12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цены на продукты по сравнению с российскими производителями</a:t>
                      </a: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Применяется сухое молоко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3844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Соблюдение строгих</a:t>
                      </a:r>
                      <a:r>
                        <a:rPr lang="ru-RU" sz="12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санитарных правил</a:t>
                      </a: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36399">
                <a:tc rowSpan="3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600" b="1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ТМ </a:t>
                      </a:r>
                      <a:r>
                        <a:rPr kumimoji="0" lang="ru-RU" sz="1600" b="1" i="0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Пирятинъ</a:t>
                      </a:r>
                      <a:r>
                        <a:rPr kumimoji="0" lang="ru-RU" sz="1600" b="1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украинский производитель </a:t>
                      </a:r>
                      <a:endParaRPr kumimoji="0" lang="ru-RU" sz="1600" b="1" i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Большой ассортимент сыров</a:t>
                      </a: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Снижение органолептических и качественных показателей при транспортировке</a:t>
                      </a: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066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Изготавливается из натурального молока</a:t>
                      </a:r>
                      <a:endPara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066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38448">
                <a:tc rowSpan="3"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C00000"/>
                          </a:solidFill>
                        </a:rPr>
                        <a:t>Инновация</a:t>
                      </a:r>
                      <a:endParaRPr lang="ru-RU" sz="18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4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Сравнительно низкие цены на продукцию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Срок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хранения составляет 7 недель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106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полуфабрикатов и других добавок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260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Безотходная технология, 100%-ное использование сырья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500702"/>
            <a:ext cx="8183563" cy="76517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Бизнес-модель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00101" y="1428736"/>
          <a:ext cx="6869433" cy="385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5376"/>
                <a:gridCol w="1424201"/>
                <a:gridCol w="1482497"/>
                <a:gridCol w="1717359"/>
              </a:tblGrid>
              <a:tr h="840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год проекта</a:t>
                      </a:r>
                      <a:endParaRPr lang="ru-RU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год проекта</a:t>
                      </a:r>
                      <a:endParaRPr lang="ru-RU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год проекта</a:t>
                      </a:r>
                      <a:endParaRPr lang="ru-RU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48721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Объем продаж в ед.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18 тонн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55 тонн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62 тонн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8721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Цена за ед., тенге/кг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68076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Доход / выручка, тыс.тенге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27 000</a:t>
                      </a:r>
                      <a:endParaRPr kumimoji="0" lang="ru-RU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82 500 </a:t>
                      </a:r>
                      <a:endParaRPr kumimoji="0" lang="ru-RU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93 000 </a:t>
                      </a:r>
                      <a:endParaRPr kumimoji="0" lang="ru-RU" sz="18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68076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Себестоимость за ед., тенге/кг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650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700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800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68076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Операционные затраты, тыс. тенге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11 700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38</a:t>
                      </a:r>
                      <a:r>
                        <a:rPr lang="ru-RU" sz="1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500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49 600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572140"/>
            <a:ext cx="8183563" cy="69373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Инвестиционная оценка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183562" cy="4500594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Сумма инвестиций,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тыс. тенге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ru-RU" sz="2000" b="1" dirty="0" smtClean="0">
                <a:solidFill>
                  <a:srgbClr val="C00000"/>
                </a:solidFill>
              </a:rPr>
              <a:t>180 000</a:t>
            </a:r>
            <a:endParaRPr lang="ru-RU" sz="2000" b="1" dirty="0">
              <a:solidFill>
                <a:srgbClr val="C0000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Назначение инвестиций – </a:t>
            </a:r>
            <a:r>
              <a:rPr lang="ru-RU" sz="2000" b="1" dirty="0">
                <a:solidFill>
                  <a:srgbClr val="C00000"/>
                </a:solidFill>
              </a:rPr>
              <a:t>приобретение сырья и</a:t>
            </a:r>
          </a:p>
          <a:p>
            <a:pPr>
              <a:spcAft>
                <a:spcPts val="1000"/>
              </a:spcAft>
              <a:buNone/>
            </a:pP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    оборудования </a:t>
            </a:r>
            <a:endParaRPr lang="ru-RU" sz="2000" b="1" dirty="0">
              <a:solidFill>
                <a:srgbClr val="C0000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Длительность инвестиционной фазы, мес. </a:t>
            </a:r>
            <a:r>
              <a:rPr lang="ru-RU" sz="2000" dirty="0">
                <a:solidFill>
                  <a:srgbClr val="C00000"/>
                </a:solidFill>
              </a:rPr>
              <a:t>– </a:t>
            </a:r>
            <a:r>
              <a:rPr lang="ru-RU" sz="2000" b="1" dirty="0">
                <a:solidFill>
                  <a:srgbClr val="C00000"/>
                </a:solidFill>
              </a:rPr>
              <a:t>6 мес.</a:t>
            </a: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Ставка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дисконтирования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2000" b="1" dirty="0">
                <a:solidFill>
                  <a:srgbClr val="C00000"/>
                </a:solidFill>
              </a:rPr>
              <a:t>27%</a:t>
            </a: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Чистая текущая стоимость (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NPV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),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тыс. тенге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ru-RU" sz="2000" b="1" dirty="0" smtClean="0">
                <a:solidFill>
                  <a:srgbClr val="C00000"/>
                </a:solidFill>
              </a:rPr>
              <a:t>74 410</a:t>
            </a:r>
            <a:endParaRPr lang="ru-RU" sz="2000" b="1" dirty="0">
              <a:solidFill>
                <a:srgbClr val="C0000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Внутренняя норма доходности (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IRR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2000" b="1" dirty="0" smtClean="0">
                <a:solidFill>
                  <a:srgbClr val="C00000"/>
                </a:solidFill>
              </a:rPr>
              <a:t>38%</a:t>
            </a:r>
            <a:endParaRPr lang="ru-RU" sz="2000" b="1" dirty="0">
              <a:solidFill>
                <a:srgbClr val="C0000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Срок окупаемости дисконтированный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DPBP)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лет - </a:t>
            </a:r>
            <a:r>
              <a:rPr lang="ru-RU" sz="2000" b="1" dirty="0" smtClean="0">
                <a:solidFill>
                  <a:srgbClr val="C00000"/>
                </a:solidFill>
              </a:rPr>
              <a:t>5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786322"/>
            <a:ext cx="8183563" cy="112235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Текущий статус проекта и предложение инвестору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643050"/>
            <a:ext cx="8183562" cy="2643206"/>
          </a:xfrm>
        </p:spPr>
        <p:txBody>
          <a:bodyPr>
            <a:normAutofit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Образец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Апробировано - </a:t>
            </a:r>
            <a:r>
              <a:rPr lang="ru-RU" sz="2400" dirty="0" smtClean="0">
                <a:solidFill>
                  <a:srgbClr val="C00000"/>
                </a:solidFill>
              </a:rPr>
              <a:t>ТОО «</a:t>
            </a:r>
            <a:r>
              <a:rPr lang="ru-RU" sz="2400" dirty="0" err="1" smtClean="0">
                <a:solidFill>
                  <a:srgbClr val="C00000"/>
                </a:solidFill>
              </a:rPr>
              <a:t>КазНИИ</a:t>
            </a:r>
            <a:r>
              <a:rPr lang="ru-RU" sz="2400" dirty="0" smtClean="0">
                <a:solidFill>
                  <a:srgbClr val="C00000"/>
                </a:solidFill>
              </a:rPr>
              <a:t> перерабатывающей и пищевой промышленности»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Коммерческое предложение инвестору -</a:t>
            </a:r>
            <a:r>
              <a:rPr lang="ru-RU" sz="2400" dirty="0" smtClean="0">
                <a:solidFill>
                  <a:srgbClr val="C00000"/>
                </a:solidFill>
              </a:rPr>
              <a:t>приобретение или лизинг технологии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735</TotalTime>
  <Words>448</Words>
  <Application>Microsoft Office PowerPoint</Application>
  <PresentationFormat>Экран (4:3)</PresentationFormat>
  <Paragraphs>106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Начальная</vt:lpstr>
      <vt:lpstr>Название проекта:   Производство комбинированных сыров с применением растительных добавок    Вид инновации: технология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ДС409</cp:lastModifiedBy>
  <cp:revision>128</cp:revision>
  <cp:lastPrinted>2015-04-30T06:04:43Z</cp:lastPrinted>
  <dcterms:created xsi:type="dcterms:W3CDTF">2015-04-07T05:33:15Z</dcterms:created>
  <dcterms:modified xsi:type="dcterms:W3CDTF">2015-05-27T11:01:44Z</dcterms:modified>
</cp:coreProperties>
</file>