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72" r:id="rId12"/>
    <p:sldId id="270" r:id="rId13"/>
    <p:sldId id="269" r:id="rId14"/>
    <p:sldId id="271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4660"/>
  </p:normalViewPr>
  <p:slideViewPr>
    <p:cSldViewPr>
      <p:cViewPr varScale="1">
        <p:scale>
          <a:sx n="87" d="100"/>
          <a:sy n="87" d="100"/>
        </p:scale>
        <p:origin x="151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BB096-C377-4BC1-BBCE-36F794C9D8A0}" type="datetimeFigureOut">
              <a:rPr lang="ru-RU" smtClean="0"/>
              <a:pPr/>
              <a:t>27.05.2015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37D40-F720-4CA5-997B-66EC28B356E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493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37D40-F720-4CA5-997B-66EC28B356EE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36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37D40-F720-4CA5-997B-66EC28B356EE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70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12B8-D606-4754-9A75-62FF1587FF77}" type="datetimeFigureOut">
              <a:rPr lang="ru-RU" smtClean="0"/>
              <a:pPr/>
              <a:t>27.05.2015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8DBE43D-3354-4E2F-A958-60A8F1A4FA4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12B8-D606-4754-9A75-62FF1587FF77}" type="datetimeFigureOut">
              <a:rPr lang="ru-RU" smtClean="0"/>
              <a:pPr/>
              <a:t>27.05.2015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E43D-3354-4E2F-A958-60A8F1A4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8DBE43D-3354-4E2F-A958-60A8F1A4FA4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12B8-D606-4754-9A75-62FF1587FF77}" type="datetimeFigureOut">
              <a:rPr lang="ru-RU" smtClean="0"/>
              <a:pPr/>
              <a:t>27.05.2015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12B8-D606-4754-9A75-62FF1587FF77}" type="datetimeFigureOut">
              <a:rPr lang="ru-RU" smtClean="0"/>
              <a:pPr/>
              <a:t>27.05.2015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8DBE43D-3354-4E2F-A958-60A8F1A4FA4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12B8-D606-4754-9A75-62FF1587FF77}" type="datetimeFigureOut">
              <a:rPr lang="ru-RU" smtClean="0"/>
              <a:pPr/>
              <a:t>27.05.2015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8DBE43D-3354-4E2F-A958-60A8F1A4FA4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B6C12B8-D606-4754-9A75-62FF1587FF77}" type="datetimeFigureOut">
              <a:rPr lang="ru-RU" smtClean="0"/>
              <a:pPr/>
              <a:t>27.05.2015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E43D-3354-4E2F-A958-60A8F1A4FA4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12B8-D606-4754-9A75-62FF1587FF77}" type="datetimeFigureOut">
              <a:rPr lang="ru-RU" smtClean="0"/>
              <a:pPr/>
              <a:t>27.05.2015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8DBE43D-3354-4E2F-A958-60A8F1A4FA4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12B8-D606-4754-9A75-62FF1587FF77}" type="datetimeFigureOut">
              <a:rPr lang="ru-RU" smtClean="0"/>
              <a:pPr/>
              <a:t>27.05.2015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8DBE43D-3354-4E2F-A958-60A8F1A4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12B8-D606-4754-9A75-62FF1587FF77}" type="datetimeFigureOut">
              <a:rPr lang="ru-RU" smtClean="0"/>
              <a:pPr/>
              <a:t>27.05.2015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8DBE43D-3354-4E2F-A958-60A8F1A4FA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8DBE43D-3354-4E2F-A958-60A8F1A4FA4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12B8-D606-4754-9A75-62FF1587FF77}" type="datetimeFigureOut">
              <a:rPr lang="ru-RU" smtClean="0"/>
              <a:pPr/>
              <a:t>27.05.2015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8DBE43D-3354-4E2F-A958-60A8F1A4FA4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B6C12B8-D606-4754-9A75-62FF1587FF77}" type="datetimeFigureOut">
              <a:rPr lang="ru-RU" smtClean="0"/>
              <a:pPr/>
              <a:t>27.05.2015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DB6C12B8-D606-4754-9A75-62FF1587FF77}" type="datetimeFigureOut">
              <a:rPr lang="ru-RU" smtClean="0"/>
              <a:pPr/>
              <a:t>27.05.2015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8DBE43D-3354-4E2F-A958-60A8F1A4FA4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271464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C00000"/>
                </a:solidFill>
              </a:rPr>
              <a:t>Название проекта: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Организация серийного производства биологических повязок</a:t>
            </a:r>
            <a:r>
              <a:rPr lang="ru-RU" sz="2200" b="1" dirty="0" smtClean="0">
                <a:solidFill>
                  <a:schemeClr val="accent3">
                    <a:lumMod val="75000"/>
                  </a:schemeClr>
                </a:solidFill>
              </a:rPr>
              <a:t>  для лечения ран и ожогов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C00000"/>
                </a:solidFill>
              </a:rPr>
              <a:t>Вид инновации: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Продукт – биологическая повязка</a:t>
            </a:r>
            <a:endParaRPr lang="ru-RU" sz="2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42910" y="428604"/>
            <a:ext cx="7986714" cy="3143272"/>
          </a:xfrm>
          <a:prstGeom prst="rect">
            <a:avLst/>
          </a:prstGeom>
        </p:spPr>
        <p:txBody>
          <a:bodyPr vert="horz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Текущий статус проекта и предложение инвестору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1472" y="1643050"/>
            <a:ext cx="8183880" cy="4357718"/>
          </a:xfrm>
        </p:spPr>
        <p:txBody>
          <a:bodyPr>
            <a:normAutofit lnSpcReduction="10000"/>
          </a:bodyPr>
          <a:lstStyle/>
          <a:p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Разработан прототип, который прошёл лабораторные и первую фазу клинических испытаний</a:t>
            </a:r>
          </a:p>
          <a:p>
            <a:r>
              <a:rPr lang="ru-RU" sz="2400" dirty="0" smtClean="0"/>
              <a:t>Апробировано - </a:t>
            </a:r>
            <a:r>
              <a:rPr lang="ru-RU" sz="2400" dirty="0" smtClean="0">
                <a:solidFill>
                  <a:srgbClr val="C00000"/>
                </a:solidFill>
              </a:rPr>
              <a:t>АО «Национальный научный центр онкологии и трансплантологии», РГП «Национальный центр биотехнологии РК»</a:t>
            </a:r>
          </a:p>
          <a:p>
            <a:r>
              <a:rPr lang="ru-RU" sz="2400" dirty="0" smtClean="0"/>
              <a:t>Наличие отзывов экспертов  – </a:t>
            </a:r>
            <a:r>
              <a:rPr lang="ru-RU" sz="2400" b="1" dirty="0" smtClean="0">
                <a:solidFill>
                  <a:srgbClr val="C00000"/>
                </a:solidFill>
              </a:rPr>
              <a:t>получил высокую оценку экспертов МОН</a:t>
            </a:r>
          </a:p>
          <a:p>
            <a:r>
              <a:rPr lang="ru-RU" sz="2400" dirty="0" smtClean="0"/>
              <a:t>Коммерческое предложение инвестору -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организация производства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Стадии обработки биологической плёнки</a:t>
            </a:r>
            <a:endParaRPr lang="ru-RU" dirty="0"/>
          </a:p>
        </p:txBody>
      </p:sp>
      <p:pic>
        <p:nvPicPr>
          <p:cNvPr id="4" name="Picture 3" descr="C:\Users\k.abugaliyev\Pictures\Абугалиев К.Р\IMG_9121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21365" r="33890"/>
          <a:stretch/>
        </p:blipFill>
        <p:spPr bwMode="auto">
          <a:xfrm>
            <a:off x="270109" y="1412776"/>
            <a:ext cx="3312368" cy="29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k.abugaliyev\Pictures\Абугалиев К.Р\IMG_9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84784"/>
            <a:ext cx="4407996" cy="29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k.abugaliyev\Pictures\Абугалиев К.Р\IMG_9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17032"/>
            <a:ext cx="3744416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1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Технология стерилизации на ЭЛВ - 4</a:t>
            </a:r>
            <a:endParaRPr lang="ru-RU" dirty="0"/>
          </a:p>
        </p:txBody>
      </p:sp>
      <p:pic>
        <p:nvPicPr>
          <p:cNvPr id="4" name="лучевая стерилизаци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41730" y="2348880"/>
            <a:ext cx="4698522" cy="2643151"/>
          </a:xfrm>
        </p:spPr>
      </p:pic>
    </p:spTree>
    <p:extLst>
      <p:ext uri="{BB962C8B-B14F-4D97-AF65-F5344CB8AC3E}">
        <p14:creationId xmlns:p14="http://schemas.microsoft.com/office/powerpoint/2010/main" val="421229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600" dirty="0" smtClean="0"/>
              <a:t>Клинические исследования 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4" r="23075"/>
          <a:stretch/>
        </p:blipFill>
        <p:spPr>
          <a:xfrm>
            <a:off x="590892" y="909126"/>
            <a:ext cx="2051923" cy="27363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t="12905" r="34668"/>
          <a:stretch/>
        </p:blipFill>
        <p:spPr>
          <a:xfrm>
            <a:off x="539552" y="3573016"/>
            <a:ext cx="3240360" cy="287747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r="21929"/>
          <a:stretch/>
        </p:blipFill>
        <p:spPr>
          <a:xfrm>
            <a:off x="3887619" y="3249132"/>
            <a:ext cx="4153159" cy="3330216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t="12905" r="34668"/>
          <a:stretch/>
        </p:blipFill>
        <p:spPr>
          <a:xfrm>
            <a:off x="466936" y="3573016"/>
            <a:ext cx="3240360" cy="28774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06544" y="5877272"/>
            <a:ext cx="3483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Операция : Ксенотрансплантация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3" r="9853" b="36472"/>
          <a:stretch/>
        </p:blipFill>
        <p:spPr>
          <a:xfrm>
            <a:off x="2776507" y="1373912"/>
            <a:ext cx="5264271" cy="177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0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Готовые образцы биологической повязки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r="14337" b="9579"/>
          <a:stretch/>
        </p:blipFill>
        <p:spPr>
          <a:xfrm>
            <a:off x="827584" y="1527175"/>
            <a:ext cx="7344816" cy="4583429"/>
          </a:xfrm>
        </p:spPr>
      </p:pic>
    </p:spTree>
    <p:extLst>
      <p:ext uri="{BB962C8B-B14F-4D97-AF65-F5344CB8AC3E}">
        <p14:creationId xmlns:p14="http://schemas.microsoft.com/office/powerpoint/2010/main" val="242187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611560" y="2819400"/>
            <a:ext cx="7992888" cy="17526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3200" dirty="0" smtClean="0"/>
              <a:t>Благодарю за внимание!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957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183880" cy="694370"/>
          </a:xfrm>
        </p:spPr>
        <p:txBody>
          <a:bodyPr/>
          <a:lstStyle/>
          <a:p>
            <a:r>
              <a:rPr lang="ru-RU" b="1" dirty="0" smtClean="0"/>
              <a:t>Проблема и ее решение</a:t>
            </a:r>
            <a:endParaRPr lang="ru-RU" b="1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00927815"/>
              </p:ext>
            </p:extLst>
          </p:nvPr>
        </p:nvGraphicFramePr>
        <p:xfrm>
          <a:off x="571472" y="1857365"/>
          <a:ext cx="8058178" cy="314327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058178"/>
              </a:tblGrid>
              <a:tr h="50100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Проблема: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7000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Существует необходимость организации предприятия (лаборатории) по производству биологических</a:t>
                      </a:r>
                      <a:r>
                        <a:rPr lang="ru-RU" sz="1400" baseline="0" dirty="0" smtClean="0"/>
                        <a:t> повязок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0100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Преимущества технологии:</a:t>
                      </a:r>
                      <a:endParaRPr lang="ru-RU" sz="16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441238">
                <a:tc>
                  <a:txBody>
                    <a:bodyPr/>
                    <a:lstStyle/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600" dirty="0" smtClean="0"/>
                        <a:t>Продукт не</a:t>
                      </a:r>
                      <a:r>
                        <a:rPr lang="ru-RU" sz="1600" baseline="0" dirty="0" smtClean="0"/>
                        <a:t> уступает по свойствам зарубежным аналогам</a:t>
                      </a:r>
                      <a:endParaRPr lang="ru-RU" sz="1600" dirty="0" smtClean="0"/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600" dirty="0" smtClean="0"/>
                        <a:t>По сравнению с</a:t>
                      </a:r>
                      <a:r>
                        <a:rPr lang="ru-RU" sz="1600" baseline="0" dirty="0" smtClean="0"/>
                        <a:t> зарубежными аналогами имеет низкую себестоимость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600" dirty="0" smtClean="0"/>
                        <a:t>В Казахстане нет собственного производства биологических повязок</a:t>
                      </a:r>
                    </a:p>
                    <a:p>
                      <a:pPr marL="228600" indent="-228600" algn="l">
                        <a:buFont typeface="+mj-lt"/>
                        <a:buAutoNum type="arabicPeriod"/>
                      </a:pPr>
                      <a:r>
                        <a:rPr lang="ru-RU" sz="1600" dirty="0" smtClean="0"/>
                        <a:t>Высокая</a:t>
                      </a:r>
                      <a:r>
                        <a:rPr lang="ru-RU" sz="1600" baseline="0" dirty="0" smtClean="0"/>
                        <a:t> вероятность экспорта в страны СНГ, страны мусульманского мира</a:t>
                      </a:r>
                      <a:endParaRPr lang="ru-RU" sz="16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83880" cy="765808"/>
          </a:xfrm>
        </p:spPr>
        <p:txBody>
          <a:bodyPr/>
          <a:lstStyle/>
          <a:p>
            <a:r>
              <a:rPr lang="ru-RU" b="1" dirty="0" smtClean="0"/>
              <a:t>Сфера применения</a:t>
            </a:r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76026"/>
              </p:ext>
            </p:extLst>
          </p:nvPr>
        </p:nvGraphicFramePr>
        <p:xfrm>
          <a:off x="1357290" y="2143116"/>
          <a:ext cx="6096000" cy="244538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14578"/>
                <a:gridCol w="1849422"/>
                <a:gridCol w="2032000"/>
              </a:tblGrid>
              <a:tr h="70220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Отрасли / сектора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Регионы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Класс потребителей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1293530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ru-RU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Медицина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ru-RU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Казахстан, Россия, СНГ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ru-RU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Хирурги, комбустиологи (лечение ожогов), травматологи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449656"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None/>
                      </a:pPr>
                      <a:r>
                        <a:rPr lang="ru-RU" sz="1600" dirty="0" smtClean="0"/>
                        <a:t> 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None/>
                      </a:pPr>
                      <a:r>
                        <a:rPr lang="ru-RU" sz="1600" dirty="0" smtClean="0"/>
                        <a:t> 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None/>
                      </a:pPr>
                      <a:r>
                        <a:rPr lang="ru-RU" sz="1600" dirty="0" smtClean="0"/>
                        <a:t> 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183880" cy="765808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Рынок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Содержимое 3"/>
          <p:cNvSpPr txBox="1">
            <a:spLocks/>
          </p:cNvSpPr>
          <p:nvPr/>
        </p:nvSpPr>
        <p:spPr>
          <a:xfrm>
            <a:off x="642910" y="3500438"/>
            <a:ext cx="7572428" cy="1857388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Возможные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потребители: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Медицинские организации областей РК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Медицинские организации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стран СНГ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Страны мусульманского мира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845121"/>
              </p:ext>
            </p:extLst>
          </p:nvPr>
        </p:nvGraphicFramePr>
        <p:xfrm>
          <a:off x="785786" y="1785926"/>
          <a:ext cx="7643866" cy="128588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76893"/>
                <a:gridCol w="2319018"/>
                <a:gridCol w="2547955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Спрос/емкость</a:t>
                      </a:r>
                      <a:r>
                        <a:rPr lang="ru-RU" sz="1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рынка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Целевой сегмент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Доля</a:t>
                      </a:r>
                      <a:r>
                        <a:rPr lang="ru-RU" sz="16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рынка (%)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642942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ru-RU" dirty="0" smtClean="0"/>
                        <a:t>В РК 10 500 упаковок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ru-RU" dirty="0" smtClean="0"/>
                        <a:t>Медицина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ru-RU" dirty="0" smtClean="0"/>
                        <a:t>50% </a:t>
                      </a:r>
                      <a:endParaRPr lang="ru-RU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3880" cy="765808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Конкуренция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357430"/>
            <a:ext cx="7986738" cy="2714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Конкуренты:</a:t>
            </a:r>
            <a:endParaRPr lang="en-US" sz="1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1800" b="1" dirty="0" smtClean="0">
              <a:solidFill>
                <a:srgbClr val="C00000"/>
              </a:solidFill>
            </a:endParaRPr>
          </a:p>
          <a:p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РК конкурентов нет</a:t>
            </a:r>
          </a:p>
          <a:p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странах мусульманского мира конкурентов нет</a:t>
            </a:r>
          </a:p>
          <a:p>
            <a:pPr marL="0" indent="0">
              <a:buNone/>
            </a:pPr>
            <a:endParaRPr lang="ru-RU" sz="1800" b="1" dirty="0" smtClean="0"/>
          </a:p>
          <a:p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C00000"/>
                </a:solidFill>
              </a:rPr>
              <a:t>Уровень конкуренции: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СЛАБАЯ</a:t>
            </a:r>
            <a:endParaRPr lang="ru-RU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3880" cy="642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700" b="1" dirty="0" smtClean="0">
                <a:solidFill>
                  <a:schemeClr val="accent3">
                    <a:lumMod val="75000"/>
                  </a:schemeClr>
                </a:solidFill>
              </a:rPr>
              <a:t>Конкурентные</a:t>
            </a: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 преимущества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35616820"/>
              </p:ext>
            </p:extLst>
          </p:nvPr>
        </p:nvGraphicFramePr>
        <p:xfrm>
          <a:off x="357158" y="1714488"/>
          <a:ext cx="8358246" cy="417430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290562"/>
                <a:gridCol w="3281602"/>
                <a:gridCol w="2786082"/>
              </a:tblGrid>
              <a:tr h="5001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Аналог/компания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«Плюсы»/преимущества, достоинства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«Минусы»/недостатки, недочеты</a:t>
                      </a:r>
                      <a:endParaRPr lang="ru-RU" sz="1400" dirty="0"/>
                    </a:p>
                  </a:txBody>
                  <a:tcPr anchor="ctr"/>
                </a:tc>
              </a:tr>
              <a:tr h="29418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Аналог 1  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/>
                        <a:t> </a:t>
                      </a:r>
                      <a:r>
                        <a:rPr kumimoji="0" lang="en-US" sz="1600" kern="1200" dirty="0" err="1" smtClean="0">
                          <a:effectLst/>
                        </a:rPr>
                        <a:t>Durepair</a:t>
                      </a:r>
                      <a:r>
                        <a:rPr kumimoji="0" lang="ru-RU" sz="1600" kern="1200" dirty="0" smtClean="0">
                          <a:effectLst/>
                        </a:rPr>
                        <a:t> /</a:t>
                      </a:r>
                      <a:r>
                        <a:rPr kumimoji="0" lang="en-US" sz="1600" kern="1200" dirty="0" smtClean="0">
                          <a:effectLst/>
                        </a:rPr>
                        <a:t>TEI Biosciences</a:t>
                      </a:r>
                      <a:r>
                        <a:rPr kumimoji="0" lang="ru-RU" sz="1600" kern="1200" baseline="0" dirty="0" smtClean="0">
                          <a:effectLst/>
                        </a:rPr>
                        <a:t> </a:t>
                      </a:r>
                      <a:r>
                        <a:rPr kumimoji="0" lang="ru-RU" sz="1600" kern="1200" dirty="0" smtClean="0">
                          <a:effectLst/>
                        </a:rPr>
                        <a:t>(кожа абортированных телят)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Дороговизна,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Невозможность забирать большие объёмы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88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</a:rPr>
                        <a:t>DurADAPT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600" dirty="0" smtClean="0">
                          <a:effectLst/>
                        </a:rPr>
                        <a:t>(</a:t>
                      </a:r>
                      <a:r>
                        <a:rPr lang="ru-RU" sz="1600" dirty="0" err="1" smtClean="0">
                          <a:effectLst/>
                        </a:rPr>
                        <a:t>лошадинный</a:t>
                      </a:r>
                      <a:r>
                        <a:rPr lang="ru-RU" sz="1600" dirty="0" smtClean="0">
                          <a:effectLst/>
                        </a:rPr>
                        <a:t> перикард)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76200" marR="76200" marT="15240" marB="15240"/>
                </a:tc>
                <a:tc vMerge="1"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418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Аналог 2  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/>
                        <a:t> </a:t>
                      </a:r>
                      <a:r>
                        <a:rPr kumimoji="0" lang="en-US" sz="1600" kern="1200" dirty="0" err="1" smtClean="0">
                          <a:effectLst/>
                        </a:rPr>
                        <a:t>MatriStem</a:t>
                      </a:r>
                      <a:r>
                        <a:rPr kumimoji="0" lang="ru-RU" sz="1600" kern="1200" dirty="0" smtClean="0">
                          <a:effectLst/>
                        </a:rPr>
                        <a:t>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 smtClean="0">
                          <a:effectLst/>
                        </a:rPr>
                        <a:t>(свиной мочевой пузырь)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Дороговизна,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Невозможность забирать большие объёмы. Религиозные ограничения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2562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kumimoji="0" lang="ru-RU" sz="1600" kern="1200" dirty="0" err="1" smtClean="0">
                          <a:effectLst/>
                        </a:rPr>
                        <a:t>CollaMend</a:t>
                      </a:r>
                      <a:r>
                        <a:rPr kumimoji="0" lang="ru-RU" sz="1600" kern="1200" dirty="0" smtClean="0">
                          <a:effectLst/>
                        </a:rPr>
                        <a:t> (свиная кожа)</a:t>
                      </a:r>
                      <a:endParaRPr lang="ru-RU" sz="1600" dirty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600" dirty="0" smtClean="0"/>
                        <a:t> </a:t>
                      </a:r>
                      <a:endParaRPr lang="ru-RU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Дороговизна,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Невозможность забирать большие объёмы. Религиозные ограничения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418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Инновация</a:t>
                      </a:r>
                      <a:endParaRPr lang="ru-RU" sz="16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Представляемый</a:t>
                      </a:r>
                      <a:r>
                        <a:rPr lang="ru-RU" sz="1400" baseline="0" dirty="0" smtClean="0"/>
                        <a:t> продукт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имеет мировую новизну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 </a:t>
                      </a:r>
                      <a:endParaRPr lang="ru-RU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3880" cy="694370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Бизнес-модель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28057731"/>
              </p:ext>
            </p:extLst>
          </p:nvPr>
        </p:nvGraphicFramePr>
        <p:xfrm>
          <a:off x="1000100" y="1857364"/>
          <a:ext cx="6803392" cy="3427385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223790"/>
                <a:gridCol w="1410509"/>
                <a:gridCol w="1468245"/>
                <a:gridCol w="1700848"/>
              </a:tblGrid>
              <a:tr h="72586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Показатели</a:t>
                      </a:r>
                      <a:endParaRPr lang="ru-RU" dirty="0"/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год проекта</a:t>
                      </a:r>
                      <a:endParaRPr lang="ru-RU" dirty="0"/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год проекта</a:t>
                      </a:r>
                      <a:endParaRPr lang="ru-RU" dirty="0"/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год проекта</a:t>
                      </a:r>
                      <a:endParaRPr lang="ru-RU" dirty="0"/>
                    </a:p>
                  </a:txBody>
                  <a:tcPr marL="95023" marR="95023" anchor="ctr"/>
                </a:tc>
              </a:tr>
              <a:tr h="42054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Объем продаж в ед. (упаковок – 150 см</a:t>
                      </a:r>
                      <a:r>
                        <a:rPr lang="ru-RU" sz="1400" b="1" baseline="300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5023" marR="95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2 000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5 000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10 000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</a:tr>
              <a:tr h="420541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Цена за ед., тенге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5023" marR="95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5 500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5 000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4 500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</a:tr>
              <a:tr h="58760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Доход / выручка, тыс.тенге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5023" marR="95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11 000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25 000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45 000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</a:tr>
              <a:tr h="58760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Себестоимость за ед., тенге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5023" marR="95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6 000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4 500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4 000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</a:tr>
              <a:tr h="58760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Операционные затраты, тыс. тенге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5023" marR="950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8 000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17 500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25 000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8183880" cy="694370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Инвестиционная оценка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1857364"/>
            <a:ext cx="8183880" cy="400052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ru-RU" sz="2000" dirty="0" smtClean="0"/>
              <a:t>Сумма инвестиций, тенге –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50 000 000</a:t>
            </a:r>
          </a:p>
          <a:p>
            <a:pPr>
              <a:spcAft>
                <a:spcPts val="1000"/>
              </a:spcAft>
            </a:pPr>
            <a:r>
              <a:rPr lang="ru-RU" sz="2000" dirty="0" smtClean="0"/>
              <a:t>Назначение инвестиций –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серийное производство</a:t>
            </a:r>
          </a:p>
          <a:p>
            <a:pPr>
              <a:spcAft>
                <a:spcPts val="1000"/>
              </a:spcAft>
            </a:pPr>
            <a:r>
              <a:rPr lang="ru-RU" sz="2000" dirty="0" smtClean="0"/>
              <a:t>Длительность инвестиционной фазы, мес. -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36</a:t>
            </a:r>
          </a:p>
          <a:p>
            <a:pPr>
              <a:spcAft>
                <a:spcPts val="1000"/>
              </a:spcAft>
            </a:pPr>
            <a:r>
              <a:rPr lang="ru-RU" sz="2000" dirty="0" smtClean="0"/>
              <a:t>Ставка дисконтирования -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27%</a:t>
            </a:r>
          </a:p>
          <a:p>
            <a:pPr>
              <a:spcAft>
                <a:spcPts val="1000"/>
              </a:spcAft>
            </a:pPr>
            <a:r>
              <a:rPr lang="ru-RU" sz="2000" dirty="0" smtClean="0"/>
              <a:t>Чистая текущая стоимость (</a:t>
            </a:r>
            <a:r>
              <a:rPr lang="en-US" sz="2000" dirty="0" smtClean="0"/>
              <a:t>NPV</a:t>
            </a:r>
            <a:r>
              <a:rPr lang="ru-RU" sz="2000" dirty="0" smtClean="0"/>
              <a:t>), тенге –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62 225 955</a:t>
            </a:r>
          </a:p>
          <a:p>
            <a:pPr>
              <a:spcAft>
                <a:spcPts val="1000"/>
              </a:spcAft>
            </a:pPr>
            <a:r>
              <a:rPr lang="ru-RU" sz="2000" dirty="0" smtClean="0"/>
              <a:t>Внутренняя норма доходности (</a:t>
            </a:r>
            <a:r>
              <a:rPr lang="en-US" sz="2000" dirty="0" smtClean="0"/>
              <a:t>IRR) </a:t>
            </a:r>
            <a:r>
              <a:rPr lang="ru-RU" sz="2000" dirty="0" smtClean="0"/>
              <a:t>-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55%</a:t>
            </a:r>
          </a:p>
          <a:p>
            <a:pPr>
              <a:spcAft>
                <a:spcPts val="1000"/>
              </a:spcAft>
            </a:pPr>
            <a:r>
              <a:rPr lang="ru-RU" sz="2000" dirty="0" smtClean="0"/>
              <a:t>Срок окупаемости дисконтированный (</a:t>
            </a:r>
            <a:r>
              <a:rPr lang="en-US" sz="2000" dirty="0" smtClean="0"/>
              <a:t>DPBP)</a:t>
            </a:r>
            <a:r>
              <a:rPr lang="ru-RU" sz="2000" dirty="0" smtClean="0"/>
              <a:t>, лет -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ru-RU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dirty="0" smtClean="0"/>
              <a:t>Индекс доходности (</a:t>
            </a:r>
            <a:r>
              <a:rPr lang="en-US" sz="2000" dirty="0" smtClean="0"/>
              <a:t>PI)</a:t>
            </a:r>
            <a:r>
              <a:rPr lang="ru-RU" sz="2000" dirty="0" smtClean="0"/>
              <a:t> –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1,24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183880" cy="642942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Риски проекта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24941415"/>
              </p:ext>
            </p:extLst>
          </p:nvPr>
        </p:nvGraphicFramePr>
        <p:xfrm>
          <a:off x="1285852" y="1928802"/>
          <a:ext cx="5770573" cy="3905515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903113"/>
                <a:gridCol w="2867460"/>
              </a:tblGrid>
              <a:tr h="3233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Вид риска</a:t>
                      </a:r>
                      <a:endParaRPr lang="ru-RU" sz="1600" dirty="0"/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Оценка значимости (высокая, низкая, умеренная)</a:t>
                      </a:r>
                      <a:endParaRPr lang="ru-RU" sz="1600" dirty="0"/>
                    </a:p>
                  </a:txBody>
                  <a:tcPr marL="95023" marR="95023" anchor="ctr"/>
                </a:tc>
              </a:tr>
              <a:tr h="18732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Технологические</a:t>
                      </a:r>
                      <a:endParaRPr lang="ru-RU" sz="16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95023" marR="95023" anchor="ctr"/>
                </a:tc>
              </a:tr>
              <a:tr h="400315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технологический принцип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умеренная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</a:tr>
              <a:tr h="223253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оборудование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низкая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</a:tr>
              <a:tr h="223253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кадры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низкая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</a:tr>
              <a:tr h="18732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сырье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низкая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</a:tr>
              <a:tr h="18732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Маркетинговые</a:t>
                      </a:r>
                      <a:endParaRPr lang="ru-RU" sz="16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</a:tr>
              <a:tr h="223253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сбытовые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умеренная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</a:tr>
              <a:tr h="223253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конкурентные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низкая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</a:tr>
              <a:tr h="223253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ценовые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умеренная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95023" marR="95023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1325</TotalTime>
  <Words>472</Words>
  <Application>Microsoft Office PowerPoint</Application>
  <PresentationFormat>Экран (4:3)</PresentationFormat>
  <Paragraphs>132</Paragraphs>
  <Slides>15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Batang</vt:lpstr>
      <vt:lpstr>Arial</vt:lpstr>
      <vt:lpstr>Calibri</vt:lpstr>
      <vt:lpstr>Georgia</vt:lpstr>
      <vt:lpstr>Times New Roman</vt:lpstr>
      <vt:lpstr>Wingdings</vt:lpstr>
      <vt:lpstr>Wingdings 2</vt:lpstr>
      <vt:lpstr>Официальная</vt:lpstr>
      <vt:lpstr>Название проекта: Организация серийного производства биологических повязок  для лечения ран и ожогов  Вид инновации: Продукт – биологическая повязка</vt:lpstr>
      <vt:lpstr>Проблема и ее решение</vt:lpstr>
      <vt:lpstr>Сфера применения</vt:lpstr>
      <vt:lpstr>Рынок</vt:lpstr>
      <vt:lpstr>Конкуренция</vt:lpstr>
      <vt:lpstr> Конкурентные преимущества</vt:lpstr>
      <vt:lpstr>Бизнес-модель</vt:lpstr>
      <vt:lpstr>Инвестиционная оценка</vt:lpstr>
      <vt:lpstr>Риски проекта</vt:lpstr>
      <vt:lpstr>Текущий статус проекта и предложение инвестору</vt:lpstr>
      <vt:lpstr>Стадии обработки биологической плёнки</vt:lpstr>
      <vt:lpstr>Технология стерилизации на ЭЛВ - 4</vt:lpstr>
      <vt:lpstr>Клинические исследования </vt:lpstr>
      <vt:lpstr>Готовые образцы биологической повязки</vt:lpstr>
      <vt:lpstr>Презентация PowerPoint</vt:lpstr>
    </vt:vector>
  </TitlesOfParts>
  <Company>АО НЦНТИ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проекта:     Вид инновации -</dc:title>
  <dc:creator>User19</dc:creator>
  <cp:lastModifiedBy>Константин</cp:lastModifiedBy>
  <cp:revision>127</cp:revision>
  <dcterms:created xsi:type="dcterms:W3CDTF">2015-04-07T05:33:15Z</dcterms:created>
  <dcterms:modified xsi:type="dcterms:W3CDTF">2015-05-27T11:56:34Z</dcterms:modified>
</cp:coreProperties>
</file>