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6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60D91-7B10-4213-9984-33482F2E8EB8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C1B0B-529A-431E-9015-E3B391E46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52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26B299-F440-41C4-9AB4-0E8CA4513667}" type="slidenum">
              <a:rPr lang="ru-RU" alt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72585B-7918-4AC9-9EA9-B126F0017979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F011-0CCD-43DB-886D-097891B987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17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FBC4-E69C-4045-9674-A384DB00554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44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6A57-27DD-42DF-A9B5-711C0D433A9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3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B5DB-9919-45AF-9887-23CFDB5922B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54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7C87-2B7D-401D-A6A4-8208CB330AD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14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AE8E-473F-427F-AEEE-3518D2F3D8D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29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EED7-3822-4323-A362-B9854683745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745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AB6932E7-C3DE-4E82-B00D-46F606E59607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CEB97226-EE63-474B-935B-02AE49710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25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E4C105FE-4939-4D4A-B6F9-FF5ECC07DF82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B1EB1D46-AFEA-4D38-B100-54462556E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430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D831335E-3ADE-45E7-B723-E38C1F471DA1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D97C760D-6A23-4B83-8261-CDA319CD6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185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96ABEA4-3680-46A1-91C0-EB5BF2970150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CB566786-48C0-49C4-A208-4913F6B8A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7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D1DF-4A33-43E3-BD92-B946D28AD7C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94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5386AFBC-A0AE-4EA4-8FA6-3282BC104A41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4167F39B-C5BC-41DD-A995-7E4459489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29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805A110-A44E-4B08-8C6C-C1CA8D981690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6A206D4C-81AD-4E76-8E1B-164E9B171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958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D2712A75-CFCB-471F-B4CF-92347BCCF964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CC5D232A-0F24-440B-8413-9EE5C7170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45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333EB09-0FE4-459A-BC03-F3E4FC6885B4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D30C8C19-9E8F-4A4F-8FE8-4933F815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731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BD15CB84-145F-49E0-B940-718059375A98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90F4378A-B90A-414D-A1D6-38E0EC3EC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977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578ED6BA-D30E-41A7-A122-59E4336AAE1C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7202FF2E-66C1-4137-A572-8BA423D75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814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05E9B23D-4B28-42FB-8655-704A433FD09B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fld id="{89AF11E2-C648-4B38-931A-2D94E5DAA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34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B5DB-9919-45AF-9887-23CFDB592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18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6A6C-A1A2-43C6-BC19-A896E8D2DF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73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5BC8-39BB-4BA6-AF39-12A2228015F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1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81CFB-3680-4773-9CE8-5C7022E9063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58DA5-67EB-448D-9D85-4BDC021FEC7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1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925F4-46B4-4559-962D-A97DEB1FCF7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1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05B2-59C0-4D11-B1F8-A7055E7A4F6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7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0967-0423-4E43-8E46-9842E49360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4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7B67B-8621-4A30-8C8F-F1E7ABB6259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99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E3DED1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fld id="{2BDC0AA1-4866-40B3-97BE-43B2A0BAB695}" type="datetimeFigureOut">
              <a:rPr lang="ru-RU"/>
              <a:pPr>
                <a:defRPr/>
              </a:pPr>
              <a:t>27.05.2015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E3DED1">
                    <a:shade val="50000"/>
                  </a:srgbClr>
                </a:solidFill>
                <a:latin typeface="Verdana"/>
              </a:defRPr>
            </a:lvl1pPr>
            <a:extLst/>
          </a:lstStyle>
          <a:p>
            <a:pPr>
              <a:defRPr/>
            </a:pPr>
            <a:fld id="{AB00FC59-3D9A-4F94-9E37-2B5074B83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26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636" y="1268760"/>
            <a:ext cx="8642350" cy="136815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Разработка промышленной технологии производства </a:t>
            </a:r>
            <a:r>
              <a:rPr lang="ru-RU" altLang="ru-RU" sz="3200" b="1" dirty="0" err="1" smtClean="0">
                <a:solidFill>
                  <a:schemeClr val="bg1"/>
                </a:solidFill>
              </a:rPr>
              <a:t>нанокапсул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для доставки лекарственных средств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348038" y="623728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г. Алматы, 2015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50825" y="614363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</a:rPr>
              <a:t>Казахстанский инновационный проект:</a:t>
            </a:r>
          </a:p>
        </p:txBody>
      </p:sp>
      <p:sp>
        <p:nvSpPr>
          <p:cNvPr id="91142" name="TextBox 1"/>
          <p:cNvSpPr txBox="1">
            <a:spLocks noChangeArrowheads="1"/>
          </p:cNvSpPr>
          <p:nvPr/>
        </p:nvSpPr>
        <p:spPr bwMode="auto">
          <a:xfrm>
            <a:off x="1258888" y="2865438"/>
            <a:ext cx="5711825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ru-RU" altLang="ru-RU" sz="2800" dirty="0">
                <a:solidFill>
                  <a:srgbClr val="FFFFFF"/>
                </a:solidFill>
              </a:rPr>
              <a:t>Вид инновации: </a:t>
            </a:r>
            <a:r>
              <a:rPr lang="ru-RU" altLang="ru-RU" sz="2800" b="1" dirty="0">
                <a:solidFill>
                  <a:srgbClr val="FF0000"/>
                </a:solidFill>
              </a:rPr>
              <a:t>технология </a:t>
            </a:r>
          </a:p>
        </p:txBody>
      </p:sp>
    </p:spTree>
    <p:extLst>
      <p:ext uri="{BB962C8B-B14F-4D97-AF65-F5344CB8AC3E}">
        <p14:creationId xmlns:p14="http://schemas.microsoft.com/office/powerpoint/2010/main" xmlns="" val="4682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183563" cy="83660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Инвестиционная оценка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000125"/>
            <a:ext cx="8183562" cy="37179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100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Сумма инвестиций, тыс. тенге – </a:t>
            </a:r>
            <a:r>
              <a:rPr lang="ru-RU" sz="1800" b="1" dirty="0" smtClean="0">
                <a:solidFill>
                  <a:srgbClr val="FF0000"/>
                </a:solidFill>
              </a:rPr>
              <a:t>180 000 </a:t>
            </a:r>
          </a:p>
          <a:p>
            <a:pPr marL="265176" indent="-265176" fontAlgn="auto">
              <a:spcAft>
                <a:spcPts val="100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Назначение инвестиций – </a:t>
            </a:r>
            <a:r>
              <a:rPr lang="ru-RU" sz="1800" b="1" dirty="0" smtClean="0">
                <a:solidFill>
                  <a:srgbClr val="FF0000"/>
                </a:solidFill>
              </a:rPr>
              <a:t>технология и промышленное производство</a:t>
            </a:r>
          </a:p>
          <a:p>
            <a:pPr marL="265176" indent="-265176" fontAlgn="auto">
              <a:spcAft>
                <a:spcPts val="100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Длительность инвестиционной фазы, мес. – </a:t>
            </a:r>
            <a:r>
              <a:rPr lang="ru-RU" sz="1800" b="1" dirty="0" smtClean="0">
                <a:solidFill>
                  <a:srgbClr val="FF0000"/>
                </a:solidFill>
              </a:rPr>
              <a:t>36 месяцев</a:t>
            </a:r>
          </a:p>
          <a:p>
            <a:pPr marL="265176" indent="-265176" fontAlgn="auto">
              <a:spcAft>
                <a:spcPts val="100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Чистая текущая стоимость (</a:t>
            </a:r>
            <a:r>
              <a:rPr lang="en-US" sz="2000" dirty="0" smtClean="0">
                <a:solidFill>
                  <a:srgbClr val="7030A0"/>
                </a:solidFill>
              </a:rPr>
              <a:t>NPV</a:t>
            </a:r>
            <a:r>
              <a:rPr lang="ru-RU" sz="2000" dirty="0" smtClean="0">
                <a:solidFill>
                  <a:srgbClr val="7030A0"/>
                </a:solidFill>
              </a:rPr>
              <a:t>), тыс. тенге – </a:t>
            </a:r>
            <a:r>
              <a:rPr lang="ru-RU" sz="1800" b="1" dirty="0" smtClean="0">
                <a:solidFill>
                  <a:srgbClr val="FF0000"/>
                </a:solidFill>
              </a:rPr>
              <a:t>237 100</a:t>
            </a:r>
          </a:p>
          <a:p>
            <a:pPr marL="265176" indent="-265176" fontAlgn="auto">
              <a:spcAft>
                <a:spcPts val="100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Внутренняя норма доходности (</a:t>
            </a:r>
            <a:r>
              <a:rPr lang="en-US" sz="2000" dirty="0" smtClean="0">
                <a:solidFill>
                  <a:srgbClr val="7030A0"/>
                </a:solidFill>
              </a:rPr>
              <a:t>IRR), %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- </a:t>
            </a:r>
            <a:r>
              <a:rPr lang="ru-RU" sz="1800" b="1" dirty="0" smtClean="0">
                <a:solidFill>
                  <a:srgbClr val="FF0000"/>
                </a:solidFill>
              </a:rPr>
              <a:t>86%</a:t>
            </a:r>
          </a:p>
          <a:p>
            <a:pPr marL="265176" indent="-265176" fontAlgn="auto">
              <a:spcAft>
                <a:spcPts val="100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Срок окупаемости дисконтированный (</a:t>
            </a:r>
            <a:r>
              <a:rPr lang="en-US" sz="2000" dirty="0" smtClean="0">
                <a:solidFill>
                  <a:srgbClr val="7030A0"/>
                </a:solidFill>
              </a:rPr>
              <a:t>DPBP)</a:t>
            </a:r>
            <a:r>
              <a:rPr lang="ru-RU" sz="2000" dirty="0" smtClean="0">
                <a:solidFill>
                  <a:srgbClr val="7030A0"/>
                </a:solidFill>
              </a:rPr>
              <a:t>, лет – </a:t>
            </a:r>
            <a:r>
              <a:rPr lang="ru-RU" sz="1800" b="1" dirty="0" smtClean="0">
                <a:solidFill>
                  <a:srgbClr val="FF0000"/>
                </a:solidFill>
              </a:rPr>
              <a:t>3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Индекс доходности (</a:t>
            </a:r>
            <a:r>
              <a:rPr lang="en-US" sz="2000" dirty="0" smtClean="0">
                <a:solidFill>
                  <a:srgbClr val="7030A0"/>
                </a:solidFill>
              </a:rPr>
              <a:t>PI)</a:t>
            </a:r>
            <a:r>
              <a:rPr lang="ru-RU" sz="2000" dirty="0" smtClean="0">
                <a:solidFill>
                  <a:srgbClr val="7030A0"/>
                </a:solidFill>
              </a:rPr>
              <a:t> – </a:t>
            </a:r>
            <a:r>
              <a:rPr lang="ru-RU" sz="1800" b="1" dirty="0" smtClean="0">
                <a:solidFill>
                  <a:srgbClr val="FF0000"/>
                </a:solidFill>
              </a:rPr>
              <a:t>1,32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2260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286375"/>
            <a:ext cx="8183563" cy="642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Риски проекта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1725324"/>
              </p:ext>
            </p:extLst>
          </p:nvPr>
        </p:nvGraphicFramePr>
        <p:xfrm>
          <a:off x="503238" y="530225"/>
          <a:ext cx="8183561" cy="475460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68499"/>
                <a:gridCol w="1357322"/>
                <a:gridCol w="1357322"/>
                <a:gridCol w="1357322"/>
                <a:gridCol w="2043096"/>
              </a:tblGrid>
              <a:tr h="6400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риска</a:t>
                      </a:r>
                      <a:endParaRPr lang="ru-RU" sz="12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Степень воздействия </a:t>
                      </a:r>
                    </a:p>
                    <a:p>
                      <a:pPr algn="ctr"/>
                      <a:r>
                        <a:rPr lang="ru-RU" sz="1200" dirty="0" smtClean="0"/>
                        <a:t>(0-1)</a:t>
                      </a:r>
                      <a:endParaRPr lang="ru-RU" sz="12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Вероятность наступления (0-1)</a:t>
                      </a:r>
                      <a:endParaRPr lang="ru-RU" sz="12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Значимость (гр.2*гр.3)</a:t>
                      </a:r>
                      <a:endParaRPr lang="ru-RU" sz="12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Оценка значимости (высокая, низкая, умеренная)</a:t>
                      </a:r>
                      <a:endParaRPr lang="ru-RU" sz="1200" dirty="0"/>
                    </a:p>
                  </a:txBody>
                  <a:tcPr marT="45717" marB="45717" anchor="ctr"/>
                </a:tc>
              </a:tr>
              <a:tr h="3708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Технологические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</a:tr>
              <a:tr h="7924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технологический принцип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умеренная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</a:tr>
              <a:tr h="4419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оборудование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</a:tr>
              <a:tr h="4419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кадры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высокая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</a:tr>
              <a:tr h="37081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сырье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</a:tr>
              <a:tr h="3708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Маркетинговые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</a:tr>
              <a:tr h="4419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сбытовые 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умеренная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</a:tr>
              <a:tr h="4419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конкурентные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0,25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умеренная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</a:tr>
              <a:tr h="4419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</a:rPr>
                        <a:t> ценовые</a:t>
                      </a:r>
                      <a:endParaRPr lang="ru-RU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17" marB="457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729825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714884"/>
            <a:ext cx="8183563" cy="10509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B050"/>
                </a:solidFill>
              </a:rPr>
              <a:t>Текущий статус проекта и предложение инвестору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3562" cy="4184659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Лабораторные и </a:t>
            </a:r>
            <a:r>
              <a:rPr lang="ru-RU" sz="2000" dirty="0" err="1" smtClean="0">
                <a:solidFill>
                  <a:srgbClr val="7030A0"/>
                </a:solidFill>
              </a:rPr>
              <a:t>предклинические</a:t>
            </a:r>
            <a:r>
              <a:rPr lang="ru-RU" sz="2000" dirty="0" smtClean="0">
                <a:solidFill>
                  <a:srgbClr val="7030A0"/>
                </a:solidFill>
              </a:rPr>
              <a:t>  испытания, образец, ТЭО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Апробировано - </a:t>
            </a:r>
            <a:r>
              <a:rPr lang="ru-RU" sz="2000" dirty="0" err="1" smtClean="0">
                <a:solidFill>
                  <a:srgbClr val="7030A0"/>
                </a:solidFill>
              </a:rPr>
              <a:t>предклинические</a:t>
            </a:r>
            <a:r>
              <a:rPr lang="ru-RU" sz="2000" dirty="0" smtClean="0">
                <a:solidFill>
                  <a:srgbClr val="7030A0"/>
                </a:solidFill>
              </a:rPr>
              <a:t> испытания проведены в </a:t>
            </a:r>
            <a:r>
              <a:rPr lang="ru-RU" sz="2000" b="1" dirty="0" smtClean="0">
                <a:solidFill>
                  <a:schemeClr val="accent4"/>
                </a:solidFill>
              </a:rPr>
              <a:t>5-ти медицинских учреждениях и НИИ </a:t>
            </a:r>
            <a:r>
              <a:rPr lang="ru-RU" sz="2000" b="1" dirty="0" err="1" smtClean="0">
                <a:solidFill>
                  <a:schemeClr val="accent4"/>
                </a:solidFill>
              </a:rPr>
              <a:t>г.Алматы</a:t>
            </a:r>
            <a:r>
              <a:rPr lang="ru-RU" sz="2000" dirty="0" smtClean="0">
                <a:solidFill>
                  <a:srgbClr val="7030A0"/>
                </a:solidFill>
              </a:rPr>
              <a:t> на более </a:t>
            </a:r>
            <a:r>
              <a:rPr lang="ru-RU" sz="2000" b="1" dirty="0" smtClean="0">
                <a:solidFill>
                  <a:schemeClr val="accent4"/>
                </a:solidFill>
              </a:rPr>
              <a:t>100 больных </a:t>
            </a:r>
            <a:r>
              <a:rPr lang="ru-RU" sz="2000" dirty="0" smtClean="0">
                <a:solidFill>
                  <a:srgbClr val="7030A0"/>
                </a:solidFill>
              </a:rPr>
              <a:t>в течении нескольких лет (НИИ туберкулеза, </a:t>
            </a:r>
            <a:r>
              <a:rPr lang="ru-RU" sz="2000" dirty="0">
                <a:solidFill>
                  <a:srgbClr val="7030A0"/>
                </a:solidFill>
              </a:rPr>
              <a:t>кардиология, инфекционные, </a:t>
            </a:r>
            <a:r>
              <a:rPr lang="ru-RU" sz="2000" dirty="0" smtClean="0">
                <a:solidFill>
                  <a:srgbClr val="7030A0"/>
                </a:solidFill>
              </a:rPr>
              <a:t>ин-т глазных болезней)</a:t>
            </a:r>
            <a:endParaRPr lang="ru-RU" sz="2000" dirty="0">
              <a:solidFill>
                <a:srgbClr val="7030A0"/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Наличие отзывов экспертов и клиентов/потребителей - </a:t>
            </a:r>
            <a:r>
              <a:rPr lang="ru-RU" sz="2000" b="1" dirty="0" smtClean="0">
                <a:solidFill>
                  <a:schemeClr val="accent4"/>
                </a:solidFill>
              </a:rPr>
              <a:t>имеются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7030A0"/>
                </a:solidFill>
              </a:rPr>
              <a:t>Коммерческое предложение инвестору –</a:t>
            </a:r>
            <a:r>
              <a:rPr lang="ru-RU" sz="2000" b="1" dirty="0" smtClean="0">
                <a:solidFill>
                  <a:schemeClr val="accent4"/>
                </a:solidFill>
              </a:rPr>
              <a:t>приобретение технологии или совместная организация производства </a:t>
            </a:r>
            <a:endParaRPr lang="ru-RU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69769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4"/>
          <p:cNvSpPr>
            <a:spLocks noChangeArrowheads="1" noChangeShapeType="1" noTextEdit="1"/>
          </p:cNvSpPr>
          <p:nvPr/>
        </p:nvSpPr>
        <p:spPr bwMode="auto">
          <a:xfrm>
            <a:off x="2071670" y="2786058"/>
            <a:ext cx="4895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3175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xmlns="" val="102884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64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1181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183563" cy="6937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Проблема и ее решение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846144414"/>
              </p:ext>
            </p:extLst>
          </p:nvPr>
        </p:nvGraphicFramePr>
        <p:xfrm>
          <a:off x="500034" y="571480"/>
          <a:ext cx="8058150" cy="485778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058150"/>
              </a:tblGrid>
              <a:tr h="5962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Проблема: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pPr algn="ctr"/>
                      <a:r>
                        <a:rPr lang="kk-KZ" sz="1400" baseline="0" dirty="0" smtClean="0"/>
                        <a:t>Побочные действия лекарств, неудобства при введении лекарств</a:t>
                      </a:r>
                      <a:endParaRPr lang="ru-RU" sz="1400" dirty="0"/>
                    </a:p>
                  </a:txBody>
                  <a:tcPr marT="45709" marB="45709" anchor="ctr"/>
                </a:tc>
              </a:tr>
              <a:tr h="5340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Решение: </a:t>
                      </a:r>
                      <a:endParaRPr lang="ru-RU" sz="16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9" marB="45709" anchor="ctr"/>
                </a:tc>
              </a:tr>
              <a:tr h="6585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Трансдермальная</a:t>
                      </a:r>
                      <a:r>
                        <a:rPr lang="ru-RU" sz="1600" baseline="0" dirty="0" smtClean="0"/>
                        <a:t> форма введения лекарств и БАВ напрямую через кожный покров на проекцию больного органа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09" marB="45709"/>
                </a:tc>
              </a:tr>
              <a:tr h="5340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Преимущества технологии: </a:t>
                      </a:r>
                      <a:endParaRPr lang="ru-RU" sz="16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09" marB="45709" anchor="ctr"/>
                </a:tc>
              </a:tr>
              <a:tr h="253492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800" dirty="0" smtClean="0"/>
                        <a:t>Значительное</a:t>
                      </a:r>
                      <a:r>
                        <a:rPr lang="ru-RU" sz="1800" baseline="0" dirty="0" smtClean="0"/>
                        <a:t> снижение побочных эффектов (в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100 раз</a:t>
                      </a:r>
                      <a:r>
                        <a:rPr lang="ru-RU" sz="1800" baseline="0" dirty="0" smtClean="0"/>
                        <a:t>)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800" dirty="0" smtClean="0"/>
                        <a:t>Уменьшение</a:t>
                      </a:r>
                      <a:r>
                        <a:rPr lang="ru-RU" sz="1800" baseline="0" dirty="0" smtClean="0"/>
                        <a:t> дозировки (в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50 раз</a:t>
                      </a:r>
                      <a:r>
                        <a:rPr lang="ru-RU" sz="1800" baseline="0" dirty="0" smtClean="0"/>
                        <a:t>)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800" baseline="0" dirty="0" smtClean="0"/>
                        <a:t> Сокращение срока излечения (в среднем в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1,5 – 2 ра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за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 smtClean="0"/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1800" dirty="0" smtClean="0"/>
                        <a:t>Удобство использования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Заболевания на которых апробирован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</a:rPr>
                        <a:t>наноконтейнерный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 способ доставки: артрит, туберкулез,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</a:rPr>
                        <a:t>сердечно-сосудистые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 заболевания, диабет, тромбофлебит, инфекционные заболевания (бронхит, простатит), болевые синдромы, варикозное расширение вен, глаукома и некоторые другие. </a:t>
                      </a:r>
                    </a:p>
                  </a:txBody>
                  <a:tcPr marT="45709" marB="4570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6458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562" cy="6937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Сфера применения 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0210147"/>
              </p:ext>
            </p:extLst>
          </p:nvPr>
        </p:nvGraphicFramePr>
        <p:xfrm>
          <a:off x="928662" y="1071546"/>
          <a:ext cx="7286675" cy="3643338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647131"/>
                <a:gridCol w="2210652"/>
                <a:gridCol w="2428892"/>
              </a:tblGrid>
              <a:tr h="7052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C000"/>
                          </a:solidFill>
                        </a:rPr>
                        <a:t>Отрасли / сектора</a:t>
                      </a:r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C000"/>
                          </a:solidFill>
                        </a:rPr>
                        <a:t>Регионы</a:t>
                      </a:r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C000"/>
                          </a:solidFill>
                        </a:rPr>
                        <a:t>Класс потребителей</a:t>
                      </a:r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 marT="45726" marB="45726" anchor="ctr"/>
                </a:tc>
              </a:tr>
              <a:tr h="2486527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1" dirty="0" smtClean="0"/>
                        <a:t> Фармацевтическая отрасль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1" dirty="0" smtClean="0"/>
                        <a:t>Все регионы Республики</a:t>
                      </a:r>
                      <a:r>
                        <a:rPr lang="ru-RU" sz="1600" b="1" baseline="0" dirty="0" smtClean="0"/>
                        <a:t> Казахстан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dirty="0" smtClean="0"/>
                        <a:t>Население, употребляющее сильно-действующие медикаменты с тяжелыми побочными эффектами</a:t>
                      </a:r>
                      <a:endParaRPr lang="ru-RU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26" marB="45726" anchor="ctr"/>
                </a:tc>
              </a:tr>
              <a:tr h="45158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dirty="0" smtClean="0"/>
                        <a:t> </a:t>
                      </a:r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dirty="0" smtClean="0"/>
                        <a:t> </a:t>
                      </a:r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dirty="0" smtClean="0"/>
                        <a:t> </a:t>
                      </a:r>
                      <a:endParaRPr lang="ru-RU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26" marB="457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3150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3562" cy="6222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Рынок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857224" y="3571876"/>
            <a:ext cx="7572375" cy="1928826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>
              <a:buClr>
                <a:srgbClr val="F07F09"/>
              </a:buClr>
              <a:buSzPct val="80000"/>
              <a:buFont typeface="Wingdings 2"/>
              <a:buNone/>
              <a:defRPr/>
            </a:pPr>
            <a:r>
              <a:rPr lang="ru-RU" b="1" dirty="0">
                <a:solidFill>
                  <a:schemeClr val="accent1"/>
                </a:solidFill>
              </a:rPr>
              <a:t>Возможные </a:t>
            </a:r>
            <a:r>
              <a:rPr lang="ru-RU" b="1" dirty="0" smtClean="0">
                <a:solidFill>
                  <a:schemeClr val="accent1"/>
                </a:solidFill>
              </a:rPr>
              <a:t>потребители: </a:t>
            </a:r>
          </a:p>
          <a:p>
            <a:pPr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None/>
              <a:defRPr/>
            </a:pPr>
            <a:endParaRPr lang="ru-RU" sz="800" b="1" dirty="0">
              <a:solidFill>
                <a:schemeClr val="accent1"/>
              </a:solidFill>
            </a:endParaRPr>
          </a:p>
          <a:p>
            <a:pPr marL="265176" indent="-265176"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sz="1600" dirty="0">
                <a:solidFill>
                  <a:srgbClr val="F07F09">
                    <a:lumMod val="75000"/>
                  </a:srgbClr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Министерство здравоохранения</a:t>
            </a: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dirty="0">
                <a:solidFill>
                  <a:schemeClr val="accent4"/>
                </a:solidFill>
              </a:rPr>
              <a:t> Государственные фармацевтические компании</a:t>
            </a: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dirty="0">
                <a:solidFill>
                  <a:schemeClr val="accent4"/>
                </a:solidFill>
              </a:rPr>
              <a:t> Частные фармацевтические компании</a:t>
            </a: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r>
              <a:rPr lang="ru-RU" dirty="0">
                <a:solidFill>
                  <a:schemeClr val="accent4"/>
                </a:solidFill>
              </a:rPr>
              <a:t> Физические лица</a:t>
            </a:r>
          </a:p>
          <a:p>
            <a:pPr marL="265176" indent="-265176">
              <a:spcBef>
                <a:spcPts val="250"/>
              </a:spcBef>
              <a:buClr>
                <a:srgbClr val="F07F09"/>
              </a:buClr>
              <a:buSzPct val="80000"/>
              <a:buFont typeface="Wingdings 2"/>
              <a:buChar char=""/>
              <a:defRPr/>
            </a:pPr>
            <a:endParaRPr lang="ru-RU" dirty="0">
              <a:solidFill>
                <a:srgbClr val="F07F09">
                  <a:lumMod val="75000"/>
                </a:srgb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2517436"/>
              </p:ext>
            </p:extLst>
          </p:nvPr>
        </p:nvGraphicFramePr>
        <p:xfrm>
          <a:off x="785786" y="500042"/>
          <a:ext cx="7643812" cy="300039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76873"/>
                <a:gridCol w="2319002"/>
                <a:gridCol w="2547937"/>
              </a:tblGrid>
              <a:tr h="8389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Спрос/емкость</a:t>
                      </a:r>
                      <a:r>
                        <a:rPr lang="ru-RU" sz="1600" baseline="0" dirty="0" smtClean="0"/>
                        <a:t> рынка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Целевой сегмент</a:t>
                      </a:r>
                      <a:endParaRPr lang="ru-RU" sz="16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Доля</a:t>
                      </a:r>
                      <a:r>
                        <a:rPr lang="ru-RU" sz="1600" baseline="0" dirty="0" smtClean="0"/>
                        <a:t> рынка (%)</a:t>
                      </a:r>
                      <a:endParaRPr lang="ru-RU" sz="1600" dirty="0"/>
                    </a:p>
                  </a:txBody>
                  <a:tcPr marL="91439" marR="91439" anchor="ctr"/>
                </a:tc>
              </a:tr>
              <a:tr h="2161457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 миллиард общий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рынок фармацевтической продукции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Пациенты с заболеваниями, терапия которых сопровождается тяжелыми побочными эффектами.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От 0,2% до 3% населения</a:t>
                      </a:r>
                    </a:p>
                  </a:txBody>
                  <a:tcPr marL="91439" marR="91439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90%  рынка подобных лекарственных форм, так как это -принципиально новый товар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solidFill>
                      <a:srgbClr val="92D05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61964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785786" y="928670"/>
            <a:ext cx="784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err="1">
                <a:solidFill>
                  <a:srgbClr val="7030A0"/>
                </a:solidFill>
                <a:latin typeface="Verdana" pitchFamily="34" charset="0"/>
              </a:rPr>
              <a:t>Казахстанец</a:t>
            </a: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, среднем, закупает лекарственных препаратов  в год на сумму 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$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70</a:t>
            </a: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долларов. Для примера</a:t>
            </a:r>
            <a:r>
              <a:rPr lang="en-US" altLang="ru-RU" sz="1800" dirty="0">
                <a:solidFill>
                  <a:srgbClr val="7030A0"/>
                </a:solidFill>
                <a:latin typeface="Verdana" pitchFamily="34" charset="0"/>
              </a:rPr>
              <a:t>,</a:t>
            </a: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 в Европе эта цифра составляет от 350 до 700 долларов на человека.</a:t>
            </a: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714348" y="1928802"/>
            <a:ext cx="7993063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Средняя цена покупаемого в Казахстане лекарства выросла за последние два года со </a:t>
            </a:r>
            <a:r>
              <a:rPr lang="ru-RU" altLang="ru-RU" sz="1800" b="1" dirty="0">
                <a:solidFill>
                  <a:srgbClr val="FF0000"/>
                </a:solidFill>
                <a:latin typeface="Verdana" pitchFamily="34" charset="0"/>
              </a:rPr>
              <a:t>150 </a:t>
            </a: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до</a:t>
            </a:r>
            <a:r>
              <a:rPr lang="ru-RU" altLang="ru-RU" sz="18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Verdana" pitchFamily="34" charset="0"/>
              </a:rPr>
              <a:t>500</a:t>
            </a: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тенге за упаковку.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Доля в импорте препаратов стоимостью более 25 долларов увеличилась с 15,5 до </a:t>
            </a:r>
            <a:r>
              <a:rPr lang="ru-RU" altLang="ru-RU" sz="1800" b="1" dirty="0">
                <a:solidFill>
                  <a:srgbClr val="FF0000"/>
                </a:solidFill>
                <a:latin typeface="Verdana" pitchFamily="34" charset="0"/>
              </a:rPr>
              <a:t>23,3%</a:t>
            </a:r>
            <a:r>
              <a:rPr lang="ru-RU" altLang="ru-RU" sz="18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в 200</a:t>
            </a:r>
            <a:r>
              <a:rPr lang="en-US" altLang="ru-RU" sz="1800" dirty="0">
                <a:solidFill>
                  <a:srgbClr val="7030A0"/>
                </a:solidFill>
                <a:latin typeface="Verdana" pitchFamily="34" charset="0"/>
              </a:rPr>
              <a:t>9</a:t>
            </a: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 году, в то время как доля дешевых препаратов упала.</a:t>
            </a:r>
          </a:p>
        </p:txBody>
      </p: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785786" y="285728"/>
            <a:ext cx="7786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Доля отечественных производителей составляет всего </a:t>
            </a:r>
            <a:r>
              <a:rPr lang="ru-RU" altLang="ru-RU" sz="2400" b="1" dirty="0" smtClean="0">
                <a:solidFill>
                  <a:srgbClr val="FF0000"/>
                </a:solidFill>
                <a:latin typeface="Verdana" pitchFamily="34" charset="0"/>
              </a:rPr>
              <a:t>11%!</a:t>
            </a:r>
            <a:endParaRPr lang="ru-RU" altLang="ru-RU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900113" y="4508500"/>
            <a:ext cx="547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785786" y="3857628"/>
            <a:ext cx="777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7030A0"/>
                </a:solidFill>
                <a:latin typeface="Verdana" pitchFamily="34" charset="0"/>
              </a:rPr>
              <a:t>Примерно</a:t>
            </a:r>
            <a:r>
              <a:rPr lang="ru-RU" altLang="ru-RU" sz="18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  <a:latin typeface="Verdana" pitchFamily="34" charset="0"/>
              </a:rPr>
              <a:t>30%</a:t>
            </a:r>
            <a:r>
              <a:rPr lang="ru-RU" altLang="ru-RU" sz="18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рынка занимают государственные закупки. </a:t>
            </a:r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900113" y="50752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96265" name="Text Box 11"/>
          <p:cNvSpPr txBox="1">
            <a:spLocks noChangeArrowheads="1"/>
          </p:cNvSpPr>
          <p:nvPr/>
        </p:nvSpPr>
        <p:spPr bwMode="auto">
          <a:xfrm>
            <a:off x="785786" y="4357694"/>
            <a:ext cx="792961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7030A0"/>
                </a:solidFill>
                <a:latin typeface="Verdana" pitchFamily="34" charset="0"/>
              </a:rPr>
              <a:t>В среднем по Казахстану наценка дистрибьютора составляет примерно 20–30%, столько же составляет наценка аптеки. В результате конечный потребитель получает лекарство с наценкой примерно в </a:t>
            </a:r>
            <a:r>
              <a:rPr lang="ru-RU" altLang="ru-RU" sz="2400" b="1" dirty="0">
                <a:solidFill>
                  <a:srgbClr val="FF0000"/>
                </a:solidFill>
                <a:latin typeface="Verdana" pitchFamily="34" charset="0"/>
              </a:rPr>
              <a:t>60%.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57158" y="5857892"/>
            <a:ext cx="8183562" cy="6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Рынок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21285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5"/>
          <p:cNvSpPr txBox="1">
            <a:spLocks noChangeArrowheads="1"/>
          </p:cNvSpPr>
          <p:nvPr/>
        </p:nvSpPr>
        <p:spPr bwMode="auto">
          <a:xfrm>
            <a:off x="571472" y="500042"/>
            <a:ext cx="8064500" cy="5386090"/>
          </a:xfrm>
          <a:prstGeom prst="rect">
            <a:avLst/>
          </a:prstGeom>
          <a:solidFill>
            <a:schemeClr val="bg1">
              <a:alpha val="54901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</a:rPr>
              <a:t>Туберкулез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на </a:t>
            </a:r>
            <a:r>
              <a:rPr lang="ru-RU" altLang="ru-RU" sz="1600" b="1" dirty="0">
                <a:solidFill>
                  <a:srgbClr val="000000"/>
                </a:solidFill>
                <a:latin typeface="Verdana" pitchFamily="34" charset="0"/>
              </a:rPr>
              <a:t>100 тысяч населения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составляет </a:t>
            </a:r>
            <a:r>
              <a:rPr lang="ru-RU" altLang="ru-RU" sz="1600" b="1" dirty="0">
                <a:solidFill>
                  <a:srgbClr val="FF0000"/>
                </a:solidFill>
                <a:latin typeface="Verdana" pitchFamily="34" charset="0"/>
              </a:rPr>
              <a:t>132,1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 человека, около </a:t>
            </a:r>
            <a:r>
              <a:rPr lang="ru-RU" altLang="ru-RU" sz="1600" b="1" dirty="0">
                <a:solidFill>
                  <a:srgbClr val="000000"/>
                </a:solidFill>
                <a:latin typeface="Verdana" pitchFamily="34" charset="0"/>
              </a:rPr>
              <a:t>10%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составляют костные формы туберкулеза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</a:rPr>
              <a:t>Необходимы исследования в лечении </a:t>
            </a:r>
            <a:r>
              <a:rPr lang="ru-RU" altLang="ru-RU" sz="1600" dirty="0" smtClean="0">
                <a:solidFill>
                  <a:srgbClr val="FF0000"/>
                </a:solidFill>
                <a:latin typeface="Verdana" pitchFamily="34" charset="0"/>
              </a:rPr>
              <a:t>онкологических заболеваний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</a:rPr>
              <a:t>В частности – по раку молочной железы, заболеваемость которого в РК стремительно увеличивается, раку предстательной железы, раку костных тканей и мозга.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</a:rPr>
              <a:t>Рак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молочной железы 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</a:rPr>
              <a:t>- 1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из восьми женщин в США, в 6 раз меньше в Японии. РК занимает промежуточное положение.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Verdana" pitchFamily="34" charset="0"/>
              </a:rPr>
              <a:t>Сильные стороны</a:t>
            </a:r>
            <a:r>
              <a:rPr lang="ru-RU" altLang="ru-RU" sz="1600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– дешевое и экологически чистое производство, наукоемкое производство, эффективность действия, абсолютная научная новизна.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Verdana" pitchFamily="34" charset="0"/>
              </a:rPr>
              <a:t>Слабая сторона</a:t>
            </a:r>
            <a:r>
              <a:rPr lang="ru-RU" altLang="ru-RU" sz="1600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–  недостаточно изучен спектр заболеваний, в терапии которых могут использоваться </a:t>
            </a:r>
            <a:r>
              <a:rPr lang="ru-RU" altLang="ru-RU" sz="1600" dirty="0" err="1" smtClean="0">
                <a:solidFill>
                  <a:srgbClr val="000000"/>
                </a:solidFill>
                <a:latin typeface="Verdana" pitchFamily="34" charset="0"/>
              </a:rPr>
              <a:t>нанокапсулы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</a:rPr>
              <a:t>, необходимы дорогостоящие клинические исследования. </a:t>
            </a:r>
            <a:endParaRPr lang="ru-RU" altLang="ru-RU" sz="1600" dirty="0">
              <a:solidFill>
                <a:srgbClr val="000000"/>
              </a:solidFill>
              <a:latin typeface="Verdana" pitchFamily="34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Verdana" pitchFamily="34" charset="0"/>
              </a:rPr>
              <a:t>Возможности</a:t>
            </a:r>
            <a:r>
              <a:rPr lang="ru-RU" altLang="ru-RU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– возможность выйти на мировой рынок и 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</a:rPr>
              <a:t>частично вытеснить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инъекционные формы и таблетки.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Verdana" pitchFamily="34" charset="0"/>
              </a:rPr>
              <a:t>Угрозы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</a:rPr>
              <a:t> – могут возникнуть со стороны крупных фармацевтических компаний которым не выгодно сокращать производство количественно.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58" y="5929330"/>
            <a:ext cx="8183562" cy="6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Рынок /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SWOT -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анализ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06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4286248" y="4143381"/>
          <a:ext cx="4071966" cy="2126391"/>
        </p:xfrm>
        <a:graphic>
          <a:graphicData uri="http://schemas.openxmlformats.org/presentationml/2006/ole">
            <p:oleObj spid="_x0000_s1033" name="Chart" r:id="rId4" imgW="5381549" imgH="2809951" progId="Excel.Sheet.8">
              <p:embed/>
            </p:oleObj>
          </a:graphicData>
        </a:graphic>
      </p:graphicFrame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357694"/>
            <a:ext cx="2357454" cy="188180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428596" y="500042"/>
            <a:ext cx="8286808" cy="4093428"/>
          </a:xfrm>
          <a:prstGeom prst="rect">
            <a:avLst/>
          </a:prstGeom>
          <a:solidFill>
            <a:schemeClr val="bg1">
              <a:alpha val="58823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+mn-lt"/>
              </a:rPr>
              <a:t>Точного </a:t>
            </a:r>
            <a:r>
              <a:rPr lang="ru-RU" altLang="ru-RU" sz="1800" b="1" dirty="0">
                <a:solidFill>
                  <a:srgbClr val="FF0000"/>
                </a:solidFill>
                <a:latin typeface="+mn-lt"/>
              </a:rPr>
              <a:t>аналога данного продукта не существует!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+mn-lt"/>
              </a:rPr>
              <a:t>В </a:t>
            </a:r>
            <a:r>
              <a:rPr lang="ru-RU" altLang="ru-RU" sz="1600" dirty="0">
                <a:solidFill>
                  <a:prstClr val="black"/>
                </a:solidFill>
                <a:latin typeface="+mn-lt"/>
              </a:rPr>
              <a:t>обычных мазях используется</a:t>
            </a:r>
            <a:r>
              <a:rPr lang="ru-RU" altLang="ru-RU" sz="1600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altLang="ru-RU" sz="1600" b="1" dirty="0">
                <a:solidFill>
                  <a:srgbClr val="7030A0"/>
                </a:solidFill>
                <a:latin typeface="+mn-lt"/>
              </a:rPr>
              <a:t>лецитин</a:t>
            </a:r>
            <a:r>
              <a:rPr lang="ru-RU" altLang="ru-RU" sz="1600" dirty="0">
                <a:solidFill>
                  <a:prstClr val="black"/>
                </a:solidFill>
                <a:latin typeface="+mn-lt"/>
              </a:rPr>
              <a:t>, который обладает существенными недостатками: агрегация, слипание, закупоривание и неглубокое проникновение в кожу. Он используется для лечения кожных заболеваний.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+mn-lt"/>
              </a:rPr>
              <a:t>В настоящее время разрабатываются следующие виды </a:t>
            </a:r>
            <a:r>
              <a:rPr lang="ru-RU" altLang="ru-RU" sz="1600" dirty="0" err="1">
                <a:solidFill>
                  <a:prstClr val="black"/>
                </a:solidFill>
                <a:latin typeface="+mn-lt"/>
              </a:rPr>
              <a:t>наноконтейнеров</a:t>
            </a:r>
            <a:r>
              <a:rPr lang="ru-RU" altLang="ru-RU" sz="1600" dirty="0">
                <a:solidFill>
                  <a:prstClr val="black"/>
                </a:solidFill>
                <a:latin typeface="+mn-lt"/>
              </a:rPr>
              <a:t>:</a:t>
            </a:r>
          </a:p>
          <a:p>
            <a:pPr marL="0" eaLnBrk="1" fontAlgn="base" hangingPunct="1">
              <a:spcBef>
                <a:spcPts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1600" b="1" dirty="0">
                <a:solidFill>
                  <a:srgbClr val="7030A0"/>
                </a:solidFill>
                <a:latin typeface="+mn-lt"/>
              </a:rPr>
              <a:t>Аденовирус</a:t>
            </a:r>
            <a:r>
              <a:rPr lang="ru-RU" altLang="ru-RU" sz="1600" dirty="0">
                <a:solidFill>
                  <a:prstClr val="black"/>
                </a:solidFill>
                <a:latin typeface="+mn-lt"/>
              </a:rPr>
              <a:t> (только вакцинация</a:t>
            </a:r>
            <a:r>
              <a:rPr lang="ru-RU" altLang="ru-RU" sz="1600" dirty="0" smtClean="0">
                <a:solidFill>
                  <a:prstClr val="black"/>
                </a:solidFill>
                <a:latin typeface="+mn-lt"/>
              </a:rPr>
              <a:t>); </a:t>
            </a:r>
            <a:r>
              <a:rPr lang="ru-RU" altLang="ru-RU" sz="1600" b="1" dirty="0">
                <a:solidFill>
                  <a:srgbClr val="7030A0"/>
                </a:solidFill>
                <a:latin typeface="+mj-lt"/>
              </a:rPr>
              <a:t>2.</a:t>
            </a:r>
            <a:r>
              <a:rPr lang="ru-RU" altLang="ru-RU" sz="1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altLang="ru-RU" sz="1600" b="1" dirty="0">
                <a:solidFill>
                  <a:srgbClr val="7030A0"/>
                </a:solidFill>
                <a:latin typeface="+mj-lt"/>
              </a:rPr>
              <a:t>Полимерная </a:t>
            </a:r>
            <a:r>
              <a:rPr lang="ru-RU" altLang="ru-RU" sz="1600" b="1" dirty="0" err="1">
                <a:solidFill>
                  <a:srgbClr val="7030A0"/>
                </a:solidFill>
                <a:latin typeface="+mj-lt"/>
              </a:rPr>
              <a:t>наноструктура</a:t>
            </a:r>
            <a:r>
              <a:rPr lang="ru-RU" altLang="ru-RU" sz="1600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pPr mar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+mn-lt"/>
              </a:rPr>
              <a:t>    (не утилизируется полностью</a:t>
            </a:r>
            <a:r>
              <a:rPr lang="ru-RU" altLang="ru-RU" sz="1600" dirty="0" smtClean="0">
                <a:solidFill>
                  <a:prstClr val="black"/>
                </a:solidFill>
                <a:latin typeface="+mn-lt"/>
              </a:rPr>
              <a:t>);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  <a:p>
            <a:pPr mar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+mj-lt"/>
              </a:rPr>
              <a:t>3</a:t>
            </a:r>
            <a:r>
              <a:rPr lang="ru-RU" altLang="ru-RU" sz="1600" b="1" dirty="0">
                <a:solidFill>
                  <a:prstClr val="black"/>
                </a:solidFill>
                <a:latin typeface="+mj-lt"/>
              </a:rPr>
              <a:t>.</a:t>
            </a:r>
            <a:r>
              <a:rPr lang="ru-RU" altLang="ru-RU" sz="16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altLang="ru-RU" sz="1600" b="1" dirty="0" err="1">
                <a:solidFill>
                  <a:srgbClr val="7030A0"/>
                </a:solidFill>
                <a:latin typeface="+mj-lt"/>
              </a:rPr>
              <a:t>Дендримеры</a:t>
            </a:r>
            <a:r>
              <a:rPr lang="ru-RU" altLang="ru-RU" sz="16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n-lt"/>
              </a:rPr>
              <a:t>(переносит только аминокислотные остатки</a:t>
            </a:r>
            <a:r>
              <a:rPr lang="ru-RU" altLang="ru-RU" sz="1600" dirty="0" smtClean="0">
                <a:solidFill>
                  <a:prstClr val="black"/>
                </a:solidFill>
                <a:latin typeface="+mn-lt"/>
              </a:rPr>
              <a:t>); </a:t>
            </a:r>
            <a:r>
              <a:rPr lang="ru-RU" altLang="ru-RU" sz="1800" dirty="0" smtClean="0">
                <a:solidFill>
                  <a:prstClr val="black"/>
                </a:solidFill>
              </a:rPr>
              <a:t> </a:t>
            </a:r>
            <a:r>
              <a:rPr lang="ru-RU" altLang="ru-RU" sz="1600" b="1" dirty="0" smtClean="0">
                <a:solidFill>
                  <a:srgbClr val="7030A0"/>
                </a:solidFill>
                <a:latin typeface="+mj-lt"/>
              </a:rPr>
              <a:t>4</a:t>
            </a:r>
            <a:r>
              <a:rPr lang="ru-RU" altLang="ru-RU" sz="1600" dirty="0" smtClean="0">
                <a:solidFill>
                  <a:srgbClr val="7030A0"/>
                </a:solidFill>
                <a:latin typeface="+mj-lt"/>
              </a:rPr>
              <a:t>.</a:t>
            </a:r>
            <a:r>
              <a:rPr lang="ru-RU" altLang="ru-RU" sz="1600" b="1" dirty="0" smtClean="0">
                <a:solidFill>
                  <a:srgbClr val="7030A0"/>
                </a:solidFill>
                <a:latin typeface="+mj-lt"/>
              </a:rPr>
              <a:t>Углеродные </a:t>
            </a:r>
            <a:r>
              <a:rPr lang="ru-RU" altLang="ru-RU" sz="1600" b="1" dirty="0" err="1">
                <a:solidFill>
                  <a:srgbClr val="7030A0"/>
                </a:solidFill>
                <a:latin typeface="+mj-lt"/>
              </a:rPr>
              <a:t>нанотрубки</a:t>
            </a:r>
            <a:r>
              <a:rPr lang="ru-RU" altLang="ru-RU" sz="1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n-lt"/>
              </a:rPr>
              <a:t>(переносят только жиры и отдельные пептиды</a:t>
            </a:r>
            <a:r>
              <a:rPr lang="ru-RU" altLang="ru-RU" sz="1600" dirty="0" smtClean="0">
                <a:solidFill>
                  <a:prstClr val="black"/>
                </a:solidFill>
                <a:latin typeface="+mn-lt"/>
              </a:rPr>
              <a:t>);  </a:t>
            </a:r>
            <a:endParaRPr lang="ru-RU" altLang="ru-RU" sz="1600" dirty="0">
              <a:solidFill>
                <a:prstClr val="black"/>
              </a:solidFill>
              <a:latin typeface="+mn-lt"/>
            </a:endParaRPr>
          </a:p>
          <a:p>
            <a:pPr marL="0" algn="just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+mj-lt"/>
              </a:rPr>
              <a:t>5</a:t>
            </a:r>
            <a:r>
              <a:rPr lang="ru-RU" altLang="ru-RU" sz="1600" dirty="0">
                <a:solidFill>
                  <a:srgbClr val="7030A0"/>
                </a:solidFill>
                <a:latin typeface="+mj-lt"/>
              </a:rPr>
              <a:t>.</a:t>
            </a:r>
            <a:r>
              <a:rPr lang="ru-RU" altLang="ru-RU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altLang="ru-RU" sz="1600" b="1" dirty="0" smtClean="0">
                <a:solidFill>
                  <a:srgbClr val="7030A0"/>
                </a:solidFill>
                <a:latin typeface="+mj-lt"/>
              </a:rPr>
              <a:t>Наша разработка </a:t>
            </a:r>
            <a:r>
              <a:rPr lang="ru-RU" altLang="ru-RU" sz="1600" dirty="0" smtClean="0">
                <a:solidFill>
                  <a:srgbClr val="7030A0"/>
                </a:solidFill>
                <a:latin typeface="+mj-lt"/>
              </a:rPr>
              <a:t>- </a:t>
            </a:r>
            <a:r>
              <a:rPr lang="ru-RU" altLang="ru-RU" sz="1600" b="1" dirty="0" smtClean="0">
                <a:solidFill>
                  <a:srgbClr val="FF0000"/>
                </a:solidFill>
                <a:latin typeface="+mj-lt"/>
              </a:rPr>
              <a:t>Фосфолипидные </a:t>
            </a:r>
            <a:r>
              <a:rPr lang="ru-RU" altLang="ru-RU" sz="1600" b="1" dirty="0" err="1">
                <a:solidFill>
                  <a:srgbClr val="FF0000"/>
                </a:solidFill>
                <a:latin typeface="+mj-lt"/>
              </a:rPr>
              <a:t>наноконтейнеры</a:t>
            </a:r>
            <a:r>
              <a:rPr lang="ru-RU" altLang="ru-RU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n-lt"/>
              </a:rPr>
              <a:t>(переносят большинство лекарственных соединений</a:t>
            </a:r>
            <a:r>
              <a:rPr lang="ru-RU" altLang="ru-RU" sz="1600" dirty="0" smtClean="0">
                <a:solidFill>
                  <a:prstClr val="black"/>
                </a:solidFill>
                <a:latin typeface="+mn-lt"/>
              </a:rPr>
              <a:t>). Сейчас выпускается </a:t>
            </a:r>
            <a:r>
              <a:rPr lang="ru-RU" altLang="ru-RU" sz="1600" b="1" dirty="0" smtClean="0">
                <a:solidFill>
                  <a:srgbClr val="FF0000"/>
                </a:solidFill>
                <a:latin typeface="+mn-lt"/>
              </a:rPr>
              <a:t>5</a:t>
            </a:r>
            <a:r>
              <a:rPr lang="ru-RU" altLang="ru-RU" sz="1600" dirty="0" smtClean="0">
                <a:solidFill>
                  <a:prstClr val="black"/>
                </a:solidFill>
                <a:latin typeface="+mn-lt"/>
              </a:rPr>
              <a:t> препаратов (по мере испытаний будут вводиться в производство </a:t>
            </a:r>
            <a:r>
              <a:rPr lang="ru-RU" altLang="ru-RU" sz="1600" b="1" dirty="0" smtClean="0">
                <a:solidFill>
                  <a:srgbClr val="FF0000"/>
                </a:solidFill>
                <a:latin typeface="+mn-lt"/>
              </a:rPr>
              <a:t>новые </a:t>
            </a:r>
            <a:r>
              <a:rPr lang="ru-RU" altLang="ru-RU" sz="1600" dirty="0" smtClean="0">
                <a:solidFill>
                  <a:prstClr val="black"/>
                </a:solidFill>
                <a:latin typeface="+mn-lt"/>
              </a:rPr>
              <a:t>препараты).</a:t>
            </a:r>
          </a:p>
          <a:p>
            <a:pPr marL="0" algn="just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528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143875" cy="6095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B050"/>
                </a:solidFill>
              </a:rPr>
              <a:t>Бизнес-модель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2406293"/>
              </p:ext>
            </p:extLst>
          </p:nvPr>
        </p:nvGraphicFramePr>
        <p:xfrm>
          <a:off x="500034" y="714356"/>
          <a:ext cx="8183561" cy="457508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68498"/>
                <a:gridCol w="1428759"/>
                <a:gridCol w="1412880"/>
                <a:gridCol w="1444641"/>
                <a:gridCol w="1828783"/>
              </a:tblGrid>
              <a:tr h="398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год проекта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год проекта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год проекта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далее</a:t>
                      </a:r>
                      <a:endParaRPr lang="ru-RU" sz="1400" dirty="0"/>
                    </a:p>
                  </a:txBody>
                  <a:tcPr anchor="ctr"/>
                </a:tc>
              </a:tr>
              <a:tr h="4205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Объем продаж в ед., упаковок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  77 500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259 875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390 888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до 500 тыс.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205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Цена за ед., тенге/ упаковка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2 000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2 170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2 343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</a:rPr>
                        <a:t>до 2 700</a:t>
                      </a:r>
                      <a:endParaRPr kumimoji="0" lang="ru-RU" sz="1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76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Доход / выручка, тыс.тенге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155 000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563 929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916 085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</a:rPr>
                        <a:t>до 1 345</a:t>
                      </a:r>
                      <a:endParaRPr kumimoji="0" lang="ru-RU" sz="1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76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Себестоимость за ед., тенге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1 000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1 000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1 000</a:t>
                      </a:r>
                      <a:endParaRPr lang="ru-RU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1 000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262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Операционные затраты, тыс. тенге 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60 000</a:t>
                      </a:r>
                      <a:endParaRPr kumimoji="0" lang="ru-RU" sz="14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60 000</a:t>
                      </a:r>
                      <a:endParaRPr kumimoji="0" lang="ru-RU" sz="14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60 000</a:t>
                      </a:r>
                      <a:endParaRPr kumimoji="0" lang="ru-RU" sz="14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</a:rPr>
                        <a:t>60 000 </a:t>
                      </a:r>
                      <a:endParaRPr kumimoji="0" lang="ru-RU" sz="1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76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Доход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</a:rPr>
                        <a:t> до налогообложения, тыс. тенге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  25 052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208 642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363 612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</a:rPr>
                        <a:t>свыше 550 000</a:t>
                      </a:r>
                      <a:endParaRPr kumimoji="0" lang="ru-RU" sz="1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76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Чистая прибыль,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</a:rPr>
                        <a:t> тыс. тенге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  20 042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166 914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kern="1200" dirty="0" smtClean="0"/>
                        <a:t>      290 889 </a:t>
                      </a:r>
                      <a:endParaRPr kumimoji="0" lang="ru-RU" sz="14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-347472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rgbClr val="FF0000"/>
                          </a:solidFill>
                        </a:rPr>
                        <a:t>свыше 440 000 </a:t>
                      </a:r>
                      <a:endParaRPr kumimoji="0" lang="ru-RU" sz="1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748338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928</Words>
  <Application>Microsoft Office PowerPoint</Application>
  <PresentationFormat>Экран (4:3)</PresentationFormat>
  <Paragraphs>162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Оформление по умолчанию</vt:lpstr>
      <vt:lpstr>1_Аспект</vt:lpstr>
      <vt:lpstr>Chart</vt:lpstr>
      <vt:lpstr>Разработка промышленной технологии производства нанокапсул для доставки лекарственных средств</vt:lpstr>
      <vt:lpstr>Слайд 2</vt:lpstr>
      <vt:lpstr>Проблема и ее решение</vt:lpstr>
      <vt:lpstr>Сфера применения </vt:lpstr>
      <vt:lpstr>Рынок</vt:lpstr>
      <vt:lpstr>Слайд 6</vt:lpstr>
      <vt:lpstr>Слайд 7</vt:lpstr>
      <vt:lpstr>Слайд 8</vt:lpstr>
      <vt:lpstr>Бизнес-модель</vt:lpstr>
      <vt:lpstr>Инвестиционная оценка</vt:lpstr>
      <vt:lpstr>Риски проекта</vt:lpstr>
      <vt:lpstr>Текущий статус проекта и предложение инвестору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Мурат</dc:creator>
  <cp:lastModifiedBy>ДС409</cp:lastModifiedBy>
  <cp:revision>40</cp:revision>
  <dcterms:created xsi:type="dcterms:W3CDTF">2015-05-07T15:51:52Z</dcterms:created>
  <dcterms:modified xsi:type="dcterms:W3CDTF">2015-05-27T10:54:45Z</dcterms:modified>
</cp:coreProperties>
</file>