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3.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diagrams/colors2.xml" ContentType="application/vnd.openxmlformats-officedocument.drawingml.diagramColors+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diagrams/quickStyle1.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23" r:id="rId1"/>
  </p:sldMasterIdLst>
  <p:notesMasterIdLst>
    <p:notesMasterId r:id="rId20"/>
  </p:notesMasterIdLst>
  <p:sldIdLst>
    <p:sldId id="256" r:id="rId2"/>
    <p:sldId id="270" r:id="rId3"/>
    <p:sldId id="272" r:id="rId4"/>
    <p:sldId id="305" r:id="rId5"/>
    <p:sldId id="306" r:id="rId6"/>
    <p:sldId id="314" r:id="rId7"/>
    <p:sldId id="313" r:id="rId8"/>
    <p:sldId id="309" r:id="rId9"/>
    <p:sldId id="310" r:id="rId10"/>
    <p:sldId id="275" r:id="rId11"/>
    <p:sldId id="311" r:id="rId12"/>
    <p:sldId id="279" r:id="rId13"/>
    <p:sldId id="301" r:id="rId14"/>
    <p:sldId id="298" r:id="rId15"/>
    <p:sldId id="299" r:id="rId16"/>
    <p:sldId id="315" r:id="rId17"/>
    <p:sldId id="296" r:id="rId18"/>
    <p:sldId id="302" r:id="rId19"/>
  </p:sldIdLst>
  <p:sldSz cx="9144000" cy="6858000" type="screen4x3"/>
  <p:notesSz cx="6761163" cy="9942513"/>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74" autoAdjust="0"/>
    <p:restoredTop sz="94660"/>
  </p:normalViewPr>
  <p:slideViewPr>
    <p:cSldViewPr>
      <p:cViewPr>
        <p:scale>
          <a:sx n="76" d="100"/>
          <a:sy n="76" d="100"/>
        </p:scale>
        <p:origin x="-2634" y="-82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C3327F8-76E2-4EA7-9942-DFD644DF175E}" type="doc">
      <dgm:prSet loTypeId="urn:microsoft.com/office/officeart/2008/layout/VerticalAccentList" loCatId="list" qsTypeId="urn:microsoft.com/office/officeart/2005/8/quickstyle/simple1" qsCatId="simple" csTypeId="urn:microsoft.com/office/officeart/2005/8/colors/accent1_2" csCatId="accent1" phldr="1"/>
      <dgm:spPr/>
      <dgm:t>
        <a:bodyPr/>
        <a:lstStyle/>
        <a:p>
          <a:endParaRPr lang="ru-RU"/>
        </a:p>
      </dgm:t>
    </dgm:pt>
    <dgm:pt modelId="{EF05E01A-7D7A-4C9B-9F33-420B87E6782C}" type="pres">
      <dgm:prSet presAssocID="{CC3327F8-76E2-4EA7-9942-DFD644DF175E}" presName="Name0" presStyleCnt="0">
        <dgm:presLayoutVars>
          <dgm:chMax/>
          <dgm:chPref/>
          <dgm:dir/>
        </dgm:presLayoutVars>
      </dgm:prSet>
      <dgm:spPr/>
      <dgm:t>
        <a:bodyPr/>
        <a:lstStyle/>
        <a:p>
          <a:endParaRPr lang="ru-RU"/>
        </a:p>
      </dgm:t>
    </dgm:pt>
  </dgm:ptLst>
  <dgm:cxnLst>
    <dgm:cxn modelId="{BE0A2655-7BD3-4383-9725-8B1000728626}" type="presOf" srcId="{CC3327F8-76E2-4EA7-9942-DFD644DF175E}" destId="{EF05E01A-7D7A-4C9B-9F33-420B87E6782C}" srcOrd="0" destOrd="0" presId="urn:microsoft.com/office/officeart/2008/layout/VerticalAccentLis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0E26A0B-D5DB-4281-B142-B04604FFB061}" type="doc">
      <dgm:prSet loTypeId="urn:microsoft.com/office/officeart/2005/8/layout/radial1" loCatId="cycle" qsTypeId="urn:microsoft.com/office/officeart/2005/8/quickstyle/simple1" qsCatId="simple" csTypeId="urn:microsoft.com/office/officeart/2005/8/colors/accent2_1" csCatId="accent2" phldr="1"/>
      <dgm:spPr/>
      <dgm:t>
        <a:bodyPr/>
        <a:lstStyle/>
        <a:p>
          <a:endParaRPr lang="ru-RU"/>
        </a:p>
      </dgm:t>
    </dgm:pt>
    <dgm:pt modelId="{42F9E84E-F4CB-493A-897A-31DFA117A4F6}">
      <dgm:prSet phldrT="[Текст]" custT="1"/>
      <dgm:spPr/>
      <dgm:t>
        <a:bodyPr/>
        <a:lstStyle/>
        <a:p>
          <a:r>
            <a:rPr lang="kk-KZ" sz="2800" b="1" dirty="0" smtClean="0"/>
            <a:t>АЗТМ</a:t>
          </a:r>
          <a:endParaRPr lang="ru-RU" sz="2800" b="1" dirty="0"/>
        </a:p>
      </dgm:t>
    </dgm:pt>
    <dgm:pt modelId="{FF6BD55D-E999-4427-B686-6386060E94FA}" type="parTrans" cxnId="{197D4C97-A686-4CC5-858A-A1988289D2CB}">
      <dgm:prSet/>
      <dgm:spPr/>
      <dgm:t>
        <a:bodyPr/>
        <a:lstStyle/>
        <a:p>
          <a:endParaRPr lang="ru-RU"/>
        </a:p>
      </dgm:t>
    </dgm:pt>
    <dgm:pt modelId="{9C98C292-6227-45CF-A5A0-1F14B520D315}" type="sibTrans" cxnId="{197D4C97-A686-4CC5-858A-A1988289D2CB}">
      <dgm:prSet/>
      <dgm:spPr/>
      <dgm:t>
        <a:bodyPr/>
        <a:lstStyle/>
        <a:p>
          <a:endParaRPr lang="ru-RU"/>
        </a:p>
      </dgm:t>
    </dgm:pt>
    <dgm:pt modelId="{9A7F7C78-B62A-4256-B596-72466AFCDCD3}">
      <dgm:prSet phldrT="[Текст]" custT="1"/>
      <dgm:spPr/>
      <dgm:t>
        <a:bodyPr/>
        <a:lstStyle/>
        <a:p>
          <a:r>
            <a:rPr lang="ru-RU" sz="1600" b="1" dirty="0" smtClean="0"/>
            <a:t>Кооперация и сотрудничество с  наукой (</a:t>
          </a:r>
          <a:r>
            <a:rPr lang="ru-RU" sz="1600" b="1" dirty="0" err="1" smtClean="0"/>
            <a:t>ВУЗы,НИИ</a:t>
          </a:r>
          <a:r>
            <a:rPr lang="ru-RU" sz="1600" b="1" dirty="0" smtClean="0"/>
            <a:t>)</a:t>
          </a:r>
          <a:endParaRPr lang="ru-RU" sz="1600" b="1" dirty="0"/>
        </a:p>
      </dgm:t>
    </dgm:pt>
    <dgm:pt modelId="{7A8F4F9E-3791-44C8-9D26-732244AA84A7}" type="parTrans" cxnId="{D7ECD6B8-918A-4194-A7D6-9FB71E05F177}">
      <dgm:prSet/>
      <dgm:spPr/>
      <dgm:t>
        <a:bodyPr/>
        <a:lstStyle/>
        <a:p>
          <a:endParaRPr lang="ru-RU"/>
        </a:p>
      </dgm:t>
    </dgm:pt>
    <dgm:pt modelId="{27941683-5A75-48DD-8379-5460B324CA71}" type="sibTrans" cxnId="{D7ECD6B8-918A-4194-A7D6-9FB71E05F177}">
      <dgm:prSet/>
      <dgm:spPr/>
      <dgm:t>
        <a:bodyPr/>
        <a:lstStyle/>
        <a:p>
          <a:endParaRPr lang="ru-RU"/>
        </a:p>
      </dgm:t>
    </dgm:pt>
    <dgm:pt modelId="{C8E893AD-9A3E-41EA-9D2B-F15A362CA426}">
      <dgm:prSet phldrT="[Текст]" custT="1"/>
      <dgm:spPr/>
      <dgm:t>
        <a:bodyPr/>
        <a:lstStyle/>
        <a:p>
          <a:r>
            <a:rPr lang="ru-RU" sz="1400" b="1" dirty="0" smtClean="0"/>
            <a:t>Наличие координирующего центра</a:t>
          </a:r>
          <a:endParaRPr lang="ru-RU" sz="1400" b="1" dirty="0"/>
        </a:p>
      </dgm:t>
    </dgm:pt>
    <dgm:pt modelId="{3EA3839C-14AD-40F3-863A-EF4F85C1996D}" type="parTrans" cxnId="{47E599AC-D488-4069-9C41-35D69AFA9BA3}">
      <dgm:prSet/>
      <dgm:spPr/>
      <dgm:t>
        <a:bodyPr/>
        <a:lstStyle/>
        <a:p>
          <a:endParaRPr lang="ru-RU"/>
        </a:p>
      </dgm:t>
    </dgm:pt>
    <dgm:pt modelId="{4521915E-EC5A-44DC-9255-6EA63E5AEE94}" type="sibTrans" cxnId="{47E599AC-D488-4069-9C41-35D69AFA9BA3}">
      <dgm:prSet/>
      <dgm:spPr/>
      <dgm:t>
        <a:bodyPr/>
        <a:lstStyle/>
        <a:p>
          <a:endParaRPr lang="ru-RU"/>
        </a:p>
      </dgm:t>
    </dgm:pt>
    <dgm:pt modelId="{0564F534-8186-44F9-9E6B-34238A80536C}">
      <dgm:prSet phldrT="[Текст]" custT="1"/>
      <dgm:spPr/>
      <dgm:t>
        <a:bodyPr/>
        <a:lstStyle/>
        <a:p>
          <a:r>
            <a:rPr lang="ru-RU" sz="1400" b="1" dirty="0" smtClean="0"/>
            <a:t>Собственные программы и проекты. (инструмент, кадры и др.)</a:t>
          </a:r>
          <a:endParaRPr lang="ru-RU" sz="1400" b="1" dirty="0"/>
        </a:p>
      </dgm:t>
    </dgm:pt>
    <dgm:pt modelId="{307F9272-F0AE-4549-BE81-854FDECF3969}" type="parTrans" cxnId="{2036AECE-9D2C-4C89-A616-7AB5449997DF}">
      <dgm:prSet/>
      <dgm:spPr/>
      <dgm:t>
        <a:bodyPr/>
        <a:lstStyle/>
        <a:p>
          <a:endParaRPr lang="ru-RU"/>
        </a:p>
      </dgm:t>
    </dgm:pt>
    <dgm:pt modelId="{35AFDEA7-5B45-4F16-93BC-36421CF5D1F2}" type="sibTrans" cxnId="{2036AECE-9D2C-4C89-A616-7AB5449997DF}">
      <dgm:prSet/>
      <dgm:spPr/>
      <dgm:t>
        <a:bodyPr/>
        <a:lstStyle/>
        <a:p>
          <a:endParaRPr lang="ru-RU"/>
        </a:p>
      </dgm:t>
    </dgm:pt>
    <dgm:pt modelId="{C9FB7611-C83D-4490-A21D-AC90A853ECF4}">
      <dgm:prSet phldrT="[Текст]" custT="1"/>
      <dgm:spPr/>
      <dgm:t>
        <a:bodyPr/>
        <a:lstStyle/>
        <a:p>
          <a:r>
            <a:rPr lang="ru-RU" sz="1600" b="1" dirty="0" smtClean="0"/>
            <a:t>Опыт работы с республиканскими и региональными органами власти</a:t>
          </a:r>
          <a:endParaRPr lang="ru-RU" sz="1600" b="1" dirty="0"/>
        </a:p>
      </dgm:t>
    </dgm:pt>
    <dgm:pt modelId="{7E729EA8-2502-4F11-BAA7-4586C8163D0E}" type="parTrans" cxnId="{7C0C92DF-4297-4A87-BF34-FC077D790F35}">
      <dgm:prSet/>
      <dgm:spPr/>
      <dgm:t>
        <a:bodyPr/>
        <a:lstStyle/>
        <a:p>
          <a:endParaRPr lang="ru-RU"/>
        </a:p>
      </dgm:t>
    </dgm:pt>
    <dgm:pt modelId="{3415D922-8969-4DE2-87BE-B1C403C2A00D}" type="sibTrans" cxnId="{7C0C92DF-4297-4A87-BF34-FC077D790F35}">
      <dgm:prSet/>
      <dgm:spPr/>
      <dgm:t>
        <a:bodyPr/>
        <a:lstStyle/>
        <a:p>
          <a:endParaRPr lang="ru-RU"/>
        </a:p>
      </dgm:t>
    </dgm:pt>
    <dgm:pt modelId="{0FCABB61-9077-4435-A8E0-8E550C6AE00A}">
      <dgm:prSet custT="1"/>
      <dgm:spPr/>
      <dgm:t>
        <a:bodyPr/>
        <a:lstStyle/>
        <a:p>
          <a:r>
            <a:rPr lang="ru-RU" sz="1600" b="1" dirty="0" smtClean="0"/>
            <a:t>Участие в программах,     сотрудничество с фондами</a:t>
          </a:r>
          <a:endParaRPr lang="ru-RU" sz="1600" b="1" dirty="0"/>
        </a:p>
      </dgm:t>
    </dgm:pt>
    <dgm:pt modelId="{AEB879A6-404E-4C34-AEAA-4F69898FE287}" type="parTrans" cxnId="{1A4B8EE9-FBA3-4BDD-8F32-5E7E9585582C}">
      <dgm:prSet/>
      <dgm:spPr/>
      <dgm:t>
        <a:bodyPr/>
        <a:lstStyle/>
        <a:p>
          <a:endParaRPr lang="ru-RU"/>
        </a:p>
      </dgm:t>
    </dgm:pt>
    <dgm:pt modelId="{7F90ED6A-C6C5-4DB0-8C4F-DF2C321A46D3}" type="sibTrans" cxnId="{1A4B8EE9-FBA3-4BDD-8F32-5E7E9585582C}">
      <dgm:prSet/>
      <dgm:spPr/>
      <dgm:t>
        <a:bodyPr/>
        <a:lstStyle/>
        <a:p>
          <a:endParaRPr lang="ru-RU"/>
        </a:p>
      </dgm:t>
    </dgm:pt>
    <dgm:pt modelId="{86ABA8BC-238D-4758-B603-81BB9E3F5624}">
      <dgm:prSet custT="1"/>
      <dgm:spPr/>
      <dgm:t>
        <a:bodyPr/>
        <a:lstStyle/>
        <a:p>
          <a:r>
            <a:rPr lang="ru-RU" sz="1600" b="1" dirty="0" smtClean="0"/>
            <a:t>Опыт работы с инноваторами и разработчиками</a:t>
          </a:r>
          <a:endParaRPr lang="ru-RU" sz="1600" b="1" dirty="0"/>
        </a:p>
      </dgm:t>
    </dgm:pt>
    <dgm:pt modelId="{08EEDB8E-DBE0-4F3E-8FA8-96082EF14DDC}" type="parTrans" cxnId="{0036AC95-AF55-4FD3-BC9F-9235774F811E}">
      <dgm:prSet/>
      <dgm:spPr/>
      <dgm:t>
        <a:bodyPr/>
        <a:lstStyle/>
        <a:p>
          <a:endParaRPr lang="ru-RU"/>
        </a:p>
      </dgm:t>
    </dgm:pt>
    <dgm:pt modelId="{28B33727-1C2D-4EDB-9B31-87832BF3E978}" type="sibTrans" cxnId="{0036AC95-AF55-4FD3-BC9F-9235774F811E}">
      <dgm:prSet/>
      <dgm:spPr/>
      <dgm:t>
        <a:bodyPr/>
        <a:lstStyle/>
        <a:p>
          <a:endParaRPr lang="ru-RU"/>
        </a:p>
      </dgm:t>
    </dgm:pt>
    <dgm:pt modelId="{F3FE038F-64D3-463E-B7E2-0CD7DB2E5AA6}" type="pres">
      <dgm:prSet presAssocID="{F0E26A0B-D5DB-4281-B142-B04604FFB061}" presName="cycle" presStyleCnt="0">
        <dgm:presLayoutVars>
          <dgm:chMax val="1"/>
          <dgm:dir/>
          <dgm:animLvl val="ctr"/>
          <dgm:resizeHandles val="exact"/>
        </dgm:presLayoutVars>
      </dgm:prSet>
      <dgm:spPr/>
      <dgm:t>
        <a:bodyPr/>
        <a:lstStyle/>
        <a:p>
          <a:endParaRPr lang="ru-RU"/>
        </a:p>
      </dgm:t>
    </dgm:pt>
    <dgm:pt modelId="{3485C44E-3D4C-412F-9EAC-227FEF3FB9F6}" type="pres">
      <dgm:prSet presAssocID="{42F9E84E-F4CB-493A-897A-31DFA117A4F6}" presName="centerShape" presStyleLbl="node0" presStyleIdx="0" presStyleCnt="1" custScaleX="257771" custScaleY="80543" custLinFactNeighborX="-1900" custLinFactNeighborY="23"/>
      <dgm:spPr/>
      <dgm:t>
        <a:bodyPr/>
        <a:lstStyle/>
        <a:p>
          <a:endParaRPr lang="ru-RU"/>
        </a:p>
      </dgm:t>
    </dgm:pt>
    <dgm:pt modelId="{5E4B7A60-2D0D-40D2-B8B9-DA8A64254F8F}" type="pres">
      <dgm:prSet presAssocID="{7A8F4F9E-3791-44C8-9D26-732244AA84A7}" presName="Name9" presStyleLbl="parChTrans1D2" presStyleIdx="0" presStyleCnt="6"/>
      <dgm:spPr/>
      <dgm:t>
        <a:bodyPr/>
        <a:lstStyle/>
        <a:p>
          <a:endParaRPr lang="ru-RU"/>
        </a:p>
      </dgm:t>
    </dgm:pt>
    <dgm:pt modelId="{759C8B64-F250-41AA-8654-86FA3B1BEFF0}" type="pres">
      <dgm:prSet presAssocID="{7A8F4F9E-3791-44C8-9D26-732244AA84A7}" presName="connTx" presStyleLbl="parChTrans1D2" presStyleIdx="0" presStyleCnt="6"/>
      <dgm:spPr/>
      <dgm:t>
        <a:bodyPr/>
        <a:lstStyle/>
        <a:p>
          <a:endParaRPr lang="ru-RU"/>
        </a:p>
      </dgm:t>
    </dgm:pt>
    <dgm:pt modelId="{2D3D8FE4-6942-47C3-8151-7B589E8FF7DD}" type="pres">
      <dgm:prSet presAssocID="{9A7F7C78-B62A-4256-B596-72466AFCDCD3}" presName="node" presStyleLbl="node1" presStyleIdx="0" presStyleCnt="6" custScaleX="219000" custScaleY="87313" custRadScaleRad="91977" custRadScaleInc="5983">
        <dgm:presLayoutVars>
          <dgm:bulletEnabled val="1"/>
        </dgm:presLayoutVars>
      </dgm:prSet>
      <dgm:spPr/>
      <dgm:t>
        <a:bodyPr/>
        <a:lstStyle/>
        <a:p>
          <a:endParaRPr lang="ru-RU"/>
        </a:p>
      </dgm:t>
    </dgm:pt>
    <dgm:pt modelId="{DF7C92C9-4639-4561-9EE6-825F3A2F7870}" type="pres">
      <dgm:prSet presAssocID="{AEB879A6-404E-4C34-AEAA-4F69898FE287}" presName="Name9" presStyleLbl="parChTrans1D2" presStyleIdx="1" presStyleCnt="6"/>
      <dgm:spPr/>
      <dgm:t>
        <a:bodyPr/>
        <a:lstStyle/>
        <a:p>
          <a:endParaRPr lang="ru-RU"/>
        </a:p>
      </dgm:t>
    </dgm:pt>
    <dgm:pt modelId="{D6FC5E30-CE75-4306-AF5B-E86BD7751958}" type="pres">
      <dgm:prSet presAssocID="{AEB879A6-404E-4C34-AEAA-4F69898FE287}" presName="connTx" presStyleLbl="parChTrans1D2" presStyleIdx="1" presStyleCnt="6"/>
      <dgm:spPr/>
      <dgm:t>
        <a:bodyPr/>
        <a:lstStyle/>
        <a:p>
          <a:endParaRPr lang="ru-RU"/>
        </a:p>
      </dgm:t>
    </dgm:pt>
    <dgm:pt modelId="{7D503A7E-DEA7-4E08-91C4-3240841A3616}" type="pres">
      <dgm:prSet presAssocID="{0FCABB61-9077-4435-A8E0-8E550C6AE00A}" presName="node" presStyleLbl="node1" presStyleIdx="1" presStyleCnt="6" custScaleX="206642" custScaleY="97003" custRadScaleRad="177522" custRadScaleInc="19481">
        <dgm:presLayoutVars>
          <dgm:bulletEnabled val="1"/>
        </dgm:presLayoutVars>
      </dgm:prSet>
      <dgm:spPr/>
      <dgm:t>
        <a:bodyPr/>
        <a:lstStyle/>
        <a:p>
          <a:endParaRPr lang="ru-RU"/>
        </a:p>
      </dgm:t>
    </dgm:pt>
    <dgm:pt modelId="{DD83883A-3100-4354-AE14-5E6A9DEF5BFC}" type="pres">
      <dgm:prSet presAssocID="{08EEDB8E-DBE0-4F3E-8FA8-96082EF14DDC}" presName="Name9" presStyleLbl="parChTrans1D2" presStyleIdx="2" presStyleCnt="6"/>
      <dgm:spPr/>
      <dgm:t>
        <a:bodyPr/>
        <a:lstStyle/>
        <a:p>
          <a:endParaRPr lang="ru-RU"/>
        </a:p>
      </dgm:t>
    </dgm:pt>
    <dgm:pt modelId="{D4E41F88-5DC3-4AB9-AE9B-252392F14D41}" type="pres">
      <dgm:prSet presAssocID="{08EEDB8E-DBE0-4F3E-8FA8-96082EF14DDC}" presName="connTx" presStyleLbl="parChTrans1D2" presStyleIdx="2" presStyleCnt="6"/>
      <dgm:spPr/>
      <dgm:t>
        <a:bodyPr/>
        <a:lstStyle/>
        <a:p>
          <a:endParaRPr lang="ru-RU"/>
        </a:p>
      </dgm:t>
    </dgm:pt>
    <dgm:pt modelId="{856F2604-46DC-4F38-A434-3B542B45360F}" type="pres">
      <dgm:prSet presAssocID="{86ABA8BC-238D-4758-B603-81BB9E3F5624}" presName="node" presStyleLbl="node1" presStyleIdx="2" presStyleCnt="6" custScaleX="215007" custScaleY="98433" custRadScaleRad="173188" custRadScaleInc="-19582">
        <dgm:presLayoutVars>
          <dgm:bulletEnabled val="1"/>
        </dgm:presLayoutVars>
      </dgm:prSet>
      <dgm:spPr/>
      <dgm:t>
        <a:bodyPr/>
        <a:lstStyle/>
        <a:p>
          <a:endParaRPr lang="ru-RU"/>
        </a:p>
      </dgm:t>
    </dgm:pt>
    <dgm:pt modelId="{BB7B04E2-2D53-4836-863C-E2A9415592D1}" type="pres">
      <dgm:prSet presAssocID="{3EA3839C-14AD-40F3-863A-EF4F85C1996D}" presName="Name9" presStyleLbl="parChTrans1D2" presStyleIdx="3" presStyleCnt="6"/>
      <dgm:spPr/>
      <dgm:t>
        <a:bodyPr/>
        <a:lstStyle/>
        <a:p>
          <a:endParaRPr lang="ru-RU"/>
        </a:p>
      </dgm:t>
    </dgm:pt>
    <dgm:pt modelId="{6FAC093E-3F2F-45DE-913C-70CEAC0322F9}" type="pres">
      <dgm:prSet presAssocID="{3EA3839C-14AD-40F3-863A-EF4F85C1996D}" presName="connTx" presStyleLbl="parChTrans1D2" presStyleIdx="3" presStyleCnt="6"/>
      <dgm:spPr/>
      <dgm:t>
        <a:bodyPr/>
        <a:lstStyle/>
        <a:p>
          <a:endParaRPr lang="ru-RU"/>
        </a:p>
      </dgm:t>
    </dgm:pt>
    <dgm:pt modelId="{BB70C7C6-8C2A-4565-B623-8B6EBB41023C}" type="pres">
      <dgm:prSet presAssocID="{C8E893AD-9A3E-41EA-9D2B-F15A362CA426}" presName="node" presStyleLbl="node1" presStyleIdx="3" presStyleCnt="6" custScaleX="225853" custScaleY="87635" custRadScaleRad="97884" custRadScaleInc="-4134">
        <dgm:presLayoutVars>
          <dgm:bulletEnabled val="1"/>
        </dgm:presLayoutVars>
      </dgm:prSet>
      <dgm:spPr/>
      <dgm:t>
        <a:bodyPr/>
        <a:lstStyle/>
        <a:p>
          <a:endParaRPr lang="ru-RU"/>
        </a:p>
      </dgm:t>
    </dgm:pt>
    <dgm:pt modelId="{582F02F4-3B07-4356-A56E-1DAD9F36BE75}" type="pres">
      <dgm:prSet presAssocID="{307F9272-F0AE-4549-BE81-854FDECF3969}" presName="Name9" presStyleLbl="parChTrans1D2" presStyleIdx="4" presStyleCnt="6"/>
      <dgm:spPr/>
      <dgm:t>
        <a:bodyPr/>
        <a:lstStyle/>
        <a:p>
          <a:endParaRPr lang="ru-RU"/>
        </a:p>
      </dgm:t>
    </dgm:pt>
    <dgm:pt modelId="{26E6EBAE-54D6-4B92-B9E6-630B8CCB92D2}" type="pres">
      <dgm:prSet presAssocID="{307F9272-F0AE-4549-BE81-854FDECF3969}" presName="connTx" presStyleLbl="parChTrans1D2" presStyleIdx="4" presStyleCnt="6"/>
      <dgm:spPr/>
      <dgm:t>
        <a:bodyPr/>
        <a:lstStyle/>
        <a:p>
          <a:endParaRPr lang="ru-RU"/>
        </a:p>
      </dgm:t>
    </dgm:pt>
    <dgm:pt modelId="{D306A1B3-7651-4E81-8541-60F8E36F7D42}" type="pres">
      <dgm:prSet presAssocID="{0564F534-8186-44F9-9E6B-34238A80536C}" presName="node" presStyleLbl="node1" presStyleIdx="4" presStyleCnt="6" custScaleX="199013" custScaleY="101580" custRadScaleRad="179677" custRadScaleInc="8694">
        <dgm:presLayoutVars>
          <dgm:bulletEnabled val="1"/>
        </dgm:presLayoutVars>
      </dgm:prSet>
      <dgm:spPr/>
      <dgm:t>
        <a:bodyPr/>
        <a:lstStyle/>
        <a:p>
          <a:endParaRPr lang="ru-RU"/>
        </a:p>
      </dgm:t>
    </dgm:pt>
    <dgm:pt modelId="{C8AA8241-BBA4-460A-9C3F-DB9A8AFE12B0}" type="pres">
      <dgm:prSet presAssocID="{7E729EA8-2502-4F11-BAA7-4586C8163D0E}" presName="Name9" presStyleLbl="parChTrans1D2" presStyleIdx="5" presStyleCnt="6"/>
      <dgm:spPr/>
      <dgm:t>
        <a:bodyPr/>
        <a:lstStyle/>
        <a:p>
          <a:endParaRPr lang="ru-RU"/>
        </a:p>
      </dgm:t>
    </dgm:pt>
    <dgm:pt modelId="{0520F5DB-6B88-4BA2-9292-42EA74990750}" type="pres">
      <dgm:prSet presAssocID="{7E729EA8-2502-4F11-BAA7-4586C8163D0E}" presName="connTx" presStyleLbl="parChTrans1D2" presStyleIdx="5" presStyleCnt="6"/>
      <dgm:spPr/>
      <dgm:t>
        <a:bodyPr/>
        <a:lstStyle/>
        <a:p>
          <a:endParaRPr lang="ru-RU"/>
        </a:p>
      </dgm:t>
    </dgm:pt>
    <dgm:pt modelId="{C391C9A7-09BD-40D0-936C-DF744FFAE50D}" type="pres">
      <dgm:prSet presAssocID="{C9FB7611-C83D-4490-A21D-AC90A853ECF4}" presName="node" presStyleLbl="node1" presStyleIdx="5" presStyleCnt="6" custScaleX="229104" custScaleY="101593" custRadScaleRad="178346" custRadScaleInc="-14205">
        <dgm:presLayoutVars>
          <dgm:bulletEnabled val="1"/>
        </dgm:presLayoutVars>
      </dgm:prSet>
      <dgm:spPr/>
      <dgm:t>
        <a:bodyPr/>
        <a:lstStyle/>
        <a:p>
          <a:endParaRPr lang="ru-RU"/>
        </a:p>
      </dgm:t>
    </dgm:pt>
  </dgm:ptLst>
  <dgm:cxnLst>
    <dgm:cxn modelId="{22209E09-BF22-427A-9874-4849AE6E0581}" type="presOf" srcId="{3EA3839C-14AD-40F3-863A-EF4F85C1996D}" destId="{6FAC093E-3F2F-45DE-913C-70CEAC0322F9}" srcOrd="1" destOrd="0" presId="urn:microsoft.com/office/officeart/2005/8/layout/radial1"/>
    <dgm:cxn modelId="{1DD27D06-711A-464C-9F42-31BFEDE5746C}" type="presOf" srcId="{42F9E84E-F4CB-493A-897A-31DFA117A4F6}" destId="{3485C44E-3D4C-412F-9EAC-227FEF3FB9F6}" srcOrd="0" destOrd="0" presId="urn:microsoft.com/office/officeart/2005/8/layout/radial1"/>
    <dgm:cxn modelId="{8CD4BA80-93C1-48AD-ADE4-AFF597C127E6}" type="presOf" srcId="{9A7F7C78-B62A-4256-B596-72466AFCDCD3}" destId="{2D3D8FE4-6942-47C3-8151-7B589E8FF7DD}" srcOrd="0" destOrd="0" presId="urn:microsoft.com/office/officeart/2005/8/layout/radial1"/>
    <dgm:cxn modelId="{D7ECD6B8-918A-4194-A7D6-9FB71E05F177}" srcId="{42F9E84E-F4CB-493A-897A-31DFA117A4F6}" destId="{9A7F7C78-B62A-4256-B596-72466AFCDCD3}" srcOrd="0" destOrd="0" parTransId="{7A8F4F9E-3791-44C8-9D26-732244AA84A7}" sibTransId="{27941683-5A75-48DD-8379-5460B324CA71}"/>
    <dgm:cxn modelId="{43A8A102-A571-4850-BF79-E18E105FEDA2}" type="presOf" srcId="{307F9272-F0AE-4549-BE81-854FDECF3969}" destId="{582F02F4-3B07-4356-A56E-1DAD9F36BE75}" srcOrd="0" destOrd="0" presId="urn:microsoft.com/office/officeart/2005/8/layout/radial1"/>
    <dgm:cxn modelId="{FB90D038-FD32-48FE-ABDB-17958993261C}" type="presOf" srcId="{7E729EA8-2502-4F11-BAA7-4586C8163D0E}" destId="{0520F5DB-6B88-4BA2-9292-42EA74990750}" srcOrd="1" destOrd="0" presId="urn:microsoft.com/office/officeart/2005/8/layout/radial1"/>
    <dgm:cxn modelId="{0036AC95-AF55-4FD3-BC9F-9235774F811E}" srcId="{42F9E84E-F4CB-493A-897A-31DFA117A4F6}" destId="{86ABA8BC-238D-4758-B603-81BB9E3F5624}" srcOrd="2" destOrd="0" parTransId="{08EEDB8E-DBE0-4F3E-8FA8-96082EF14DDC}" sibTransId="{28B33727-1C2D-4EDB-9B31-87832BF3E978}"/>
    <dgm:cxn modelId="{9C1E5F7F-86C8-49BE-AB61-418F93708066}" type="presOf" srcId="{3EA3839C-14AD-40F3-863A-EF4F85C1996D}" destId="{BB7B04E2-2D53-4836-863C-E2A9415592D1}" srcOrd="0" destOrd="0" presId="urn:microsoft.com/office/officeart/2005/8/layout/radial1"/>
    <dgm:cxn modelId="{EAA31E81-4B0A-4AF2-A402-101861C113D5}" type="presOf" srcId="{7A8F4F9E-3791-44C8-9D26-732244AA84A7}" destId="{5E4B7A60-2D0D-40D2-B8B9-DA8A64254F8F}" srcOrd="0" destOrd="0" presId="urn:microsoft.com/office/officeart/2005/8/layout/radial1"/>
    <dgm:cxn modelId="{1A4B8EE9-FBA3-4BDD-8F32-5E7E9585582C}" srcId="{42F9E84E-F4CB-493A-897A-31DFA117A4F6}" destId="{0FCABB61-9077-4435-A8E0-8E550C6AE00A}" srcOrd="1" destOrd="0" parTransId="{AEB879A6-404E-4C34-AEAA-4F69898FE287}" sibTransId="{7F90ED6A-C6C5-4DB0-8C4F-DF2C321A46D3}"/>
    <dgm:cxn modelId="{B033EB7B-D0D0-48F9-A142-4191FB11A26E}" type="presOf" srcId="{C9FB7611-C83D-4490-A21D-AC90A853ECF4}" destId="{C391C9A7-09BD-40D0-936C-DF744FFAE50D}" srcOrd="0" destOrd="0" presId="urn:microsoft.com/office/officeart/2005/8/layout/radial1"/>
    <dgm:cxn modelId="{EA2D353A-C0A4-4194-B901-5215B234EC1F}" type="presOf" srcId="{C8E893AD-9A3E-41EA-9D2B-F15A362CA426}" destId="{BB70C7C6-8C2A-4565-B623-8B6EBB41023C}" srcOrd="0" destOrd="0" presId="urn:microsoft.com/office/officeart/2005/8/layout/radial1"/>
    <dgm:cxn modelId="{CF8027A4-2C6F-4214-B72E-AA0062C4D506}" type="presOf" srcId="{86ABA8BC-238D-4758-B603-81BB9E3F5624}" destId="{856F2604-46DC-4F38-A434-3B542B45360F}" srcOrd="0" destOrd="0" presId="urn:microsoft.com/office/officeart/2005/8/layout/radial1"/>
    <dgm:cxn modelId="{8981A678-C705-4C38-B9DA-86BD06E58B01}" type="presOf" srcId="{0564F534-8186-44F9-9E6B-34238A80536C}" destId="{D306A1B3-7651-4E81-8541-60F8E36F7D42}" srcOrd="0" destOrd="0" presId="urn:microsoft.com/office/officeart/2005/8/layout/radial1"/>
    <dgm:cxn modelId="{293B5A47-7D48-4ECF-9E2F-8EABE6B89740}" type="presOf" srcId="{08EEDB8E-DBE0-4F3E-8FA8-96082EF14DDC}" destId="{DD83883A-3100-4354-AE14-5E6A9DEF5BFC}" srcOrd="0" destOrd="0" presId="urn:microsoft.com/office/officeart/2005/8/layout/radial1"/>
    <dgm:cxn modelId="{C234793F-9305-4FB3-8519-8CD94A7330F5}" type="presOf" srcId="{F0E26A0B-D5DB-4281-B142-B04604FFB061}" destId="{F3FE038F-64D3-463E-B7E2-0CD7DB2E5AA6}" srcOrd="0" destOrd="0" presId="urn:microsoft.com/office/officeart/2005/8/layout/radial1"/>
    <dgm:cxn modelId="{178D1A39-16AB-4FD4-938D-414CAF99084F}" type="presOf" srcId="{7A8F4F9E-3791-44C8-9D26-732244AA84A7}" destId="{759C8B64-F250-41AA-8654-86FA3B1BEFF0}" srcOrd="1" destOrd="0" presId="urn:microsoft.com/office/officeart/2005/8/layout/radial1"/>
    <dgm:cxn modelId="{2036AECE-9D2C-4C89-A616-7AB5449997DF}" srcId="{42F9E84E-F4CB-493A-897A-31DFA117A4F6}" destId="{0564F534-8186-44F9-9E6B-34238A80536C}" srcOrd="4" destOrd="0" parTransId="{307F9272-F0AE-4549-BE81-854FDECF3969}" sibTransId="{35AFDEA7-5B45-4F16-93BC-36421CF5D1F2}"/>
    <dgm:cxn modelId="{7C0C92DF-4297-4A87-BF34-FC077D790F35}" srcId="{42F9E84E-F4CB-493A-897A-31DFA117A4F6}" destId="{C9FB7611-C83D-4490-A21D-AC90A853ECF4}" srcOrd="5" destOrd="0" parTransId="{7E729EA8-2502-4F11-BAA7-4586C8163D0E}" sibTransId="{3415D922-8969-4DE2-87BE-B1C403C2A00D}"/>
    <dgm:cxn modelId="{47E599AC-D488-4069-9C41-35D69AFA9BA3}" srcId="{42F9E84E-F4CB-493A-897A-31DFA117A4F6}" destId="{C8E893AD-9A3E-41EA-9D2B-F15A362CA426}" srcOrd="3" destOrd="0" parTransId="{3EA3839C-14AD-40F3-863A-EF4F85C1996D}" sibTransId="{4521915E-EC5A-44DC-9255-6EA63E5AEE94}"/>
    <dgm:cxn modelId="{C3546813-B050-47B5-B97B-AFE5366E39AA}" type="presOf" srcId="{0FCABB61-9077-4435-A8E0-8E550C6AE00A}" destId="{7D503A7E-DEA7-4E08-91C4-3240841A3616}" srcOrd="0" destOrd="0" presId="urn:microsoft.com/office/officeart/2005/8/layout/radial1"/>
    <dgm:cxn modelId="{A14AA10B-39F9-43E6-A1BE-77A7A3B3E275}" type="presOf" srcId="{307F9272-F0AE-4549-BE81-854FDECF3969}" destId="{26E6EBAE-54D6-4B92-B9E6-630B8CCB92D2}" srcOrd="1" destOrd="0" presId="urn:microsoft.com/office/officeart/2005/8/layout/radial1"/>
    <dgm:cxn modelId="{85AE8438-32E0-4CA6-99BA-CABD51C4A8FA}" type="presOf" srcId="{AEB879A6-404E-4C34-AEAA-4F69898FE287}" destId="{DF7C92C9-4639-4561-9EE6-825F3A2F7870}" srcOrd="0" destOrd="0" presId="urn:microsoft.com/office/officeart/2005/8/layout/radial1"/>
    <dgm:cxn modelId="{197D4C97-A686-4CC5-858A-A1988289D2CB}" srcId="{F0E26A0B-D5DB-4281-B142-B04604FFB061}" destId="{42F9E84E-F4CB-493A-897A-31DFA117A4F6}" srcOrd="0" destOrd="0" parTransId="{FF6BD55D-E999-4427-B686-6386060E94FA}" sibTransId="{9C98C292-6227-45CF-A5A0-1F14B520D315}"/>
    <dgm:cxn modelId="{9A418DF0-D7E4-4B68-9D9B-2975537726BF}" type="presOf" srcId="{AEB879A6-404E-4C34-AEAA-4F69898FE287}" destId="{D6FC5E30-CE75-4306-AF5B-E86BD7751958}" srcOrd="1" destOrd="0" presId="urn:microsoft.com/office/officeart/2005/8/layout/radial1"/>
    <dgm:cxn modelId="{E26CE41B-4266-45D3-A4A7-07A957817F9E}" type="presOf" srcId="{7E729EA8-2502-4F11-BAA7-4586C8163D0E}" destId="{C8AA8241-BBA4-460A-9C3F-DB9A8AFE12B0}" srcOrd="0" destOrd="0" presId="urn:microsoft.com/office/officeart/2005/8/layout/radial1"/>
    <dgm:cxn modelId="{AC8CA906-7461-41CC-8BDE-71700E27E389}" type="presOf" srcId="{08EEDB8E-DBE0-4F3E-8FA8-96082EF14DDC}" destId="{D4E41F88-5DC3-4AB9-AE9B-252392F14D41}" srcOrd="1" destOrd="0" presId="urn:microsoft.com/office/officeart/2005/8/layout/radial1"/>
    <dgm:cxn modelId="{737DF93D-7E87-4A99-9F86-3DA46737E2B7}" type="presParOf" srcId="{F3FE038F-64D3-463E-B7E2-0CD7DB2E5AA6}" destId="{3485C44E-3D4C-412F-9EAC-227FEF3FB9F6}" srcOrd="0" destOrd="0" presId="urn:microsoft.com/office/officeart/2005/8/layout/radial1"/>
    <dgm:cxn modelId="{8FE4342B-0472-4A88-9F6C-662A3A8A326C}" type="presParOf" srcId="{F3FE038F-64D3-463E-B7E2-0CD7DB2E5AA6}" destId="{5E4B7A60-2D0D-40D2-B8B9-DA8A64254F8F}" srcOrd="1" destOrd="0" presId="urn:microsoft.com/office/officeart/2005/8/layout/radial1"/>
    <dgm:cxn modelId="{6A4F9B46-AAD9-4F26-9CCD-DCEB61AE4BA4}" type="presParOf" srcId="{5E4B7A60-2D0D-40D2-B8B9-DA8A64254F8F}" destId="{759C8B64-F250-41AA-8654-86FA3B1BEFF0}" srcOrd="0" destOrd="0" presId="urn:microsoft.com/office/officeart/2005/8/layout/radial1"/>
    <dgm:cxn modelId="{89D1E5DF-7A27-42AF-B2B8-FA40BCDA59E3}" type="presParOf" srcId="{F3FE038F-64D3-463E-B7E2-0CD7DB2E5AA6}" destId="{2D3D8FE4-6942-47C3-8151-7B589E8FF7DD}" srcOrd="2" destOrd="0" presId="urn:microsoft.com/office/officeart/2005/8/layout/radial1"/>
    <dgm:cxn modelId="{726FF2E8-C6E6-4815-B081-0301F2450841}" type="presParOf" srcId="{F3FE038F-64D3-463E-B7E2-0CD7DB2E5AA6}" destId="{DF7C92C9-4639-4561-9EE6-825F3A2F7870}" srcOrd="3" destOrd="0" presId="urn:microsoft.com/office/officeart/2005/8/layout/radial1"/>
    <dgm:cxn modelId="{6F21869B-A379-45BA-B19C-642BC190EDA5}" type="presParOf" srcId="{DF7C92C9-4639-4561-9EE6-825F3A2F7870}" destId="{D6FC5E30-CE75-4306-AF5B-E86BD7751958}" srcOrd="0" destOrd="0" presId="urn:microsoft.com/office/officeart/2005/8/layout/radial1"/>
    <dgm:cxn modelId="{C3923581-083D-433C-90EE-DA86D2FB6446}" type="presParOf" srcId="{F3FE038F-64D3-463E-B7E2-0CD7DB2E5AA6}" destId="{7D503A7E-DEA7-4E08-91C4-3240841A3616}" srcOrd="4" destOrd="0" presId="urn:microsoft.com/office/officeart/2005/8/layout/radial1"/>
    <dgm:cxn modelId="{9EA8ABAE-EFA0-415A-9821-15D0352E6F06}" type="presParOf" srcId="{F3FE038F-64D3-463E-B7E2-0CD7DB2E5AA6}" destId="{DD83883A-3100-4354-AE14-5E6A9DEF5BFC}" srcOrd="5" destOrd="0" presId="urn:microsoft.com/office/officeart/2005/8/layout/radial1"/>
    <dgm:cxn modelId="{EC78859F-AF6C-4DF2-A8D2-1EC20F8E6D46}" type="presParOf" srcId="{DD83883A-3100-4354-AE14-5E6A9DEF5BFC}" destId="{D4E41F88-5DC3-4AB9-AE9B-252392F14D41}" srcOrd="0" destOrd="0" presId="urn:microsoft.com/office/officeart/2005/8/layout/radial1"/>
    <dgm:cxn modelId="{DA9281B3-E82F-4B4E-A893-F178E02D53C4}" type="presParOf" srcId="{F3FE038F-64D3-463E-B7E2-0CD7DB2E5AA6}" destId="{856F2604-46DC-4F38-A434-3B542B45360F}" srcOrd="6" destOrd="0" presId="urn:microsoft.com/office/officeart/2005/8/layout/radial1"/>
    <dgm:cxn modelId="{2E59176E-A789-43F3-97B0-AAB52C085E57}" type="presParOf" srcId="{F3FE038F-64D3-463E-B7E2-0CD7DB2E5AA6}" destId="{BB7B04E2-2D53-4836-863C-E2A9415592D1}" srcOrd="7" destOrd="0" presId="urn:microsoft.com/office/officeart/2005/8/layout/radial1"/>
    <dgm:cxn modelId="{7BCAF9BB-4F60-4955-B509-1EEBECC8C5B9}" type="presParOf" srcId="{BB7B04E2-2D53-4836-863C-E2A9415592D1}" destId="{6FAC093E-3F2F-45DE-913C-70CEAC0322F9}" srcOrd="0" destOrd="0" presId="urn:microsoft.com/office/officeart/2005/8/layout/radial1"/>
    <dgm:cxn modelId="{827782B9-E681-463E-B144-4367DAFF4DD5}" type="presParOf" srcId="{F3FE038F-64D3-463E-B7E2-0CD7DB2E5AA6}" destId="{BB70C7C6-8C2A-4565-B623-8B6EBB41023C}" srcOrd="8" destOrd="0" presId="urn:microsoft.com/office/officeart/2005/8/layout/radial1"/>
    <dgm:cxn modelId="{B1ACEC08-763B-4ACF-AFD1-2B939EE9FF8D}" type="presParOf" srcId="{F3FE038F-64D3-463E-B7E2-0CD7DB2E5AA6}" destId="{582F02F4-3B07-4356-A56E-1DAD9F36BE75}" srcOrd="9" destOrd="0" presId="urn:microsoft.com/office/officeart/2005/8/layout/radial1"/>
    <dgm:cxn modelId="{4FA06799-9131-4136-B5E8-509EBD468FB9}" type="presParOf" srcId="{582F02F4-3B07-4356-A56E-1DAD9F36BE75}" destId="{26E6EBAE-54D6-4B92-B9E6-630B8CCB92D2}" srcOrd="0" destOrd="0" presId="urn:microsoft.com/office/officeart/2005/8/layout/radial1"/>
    <dgm:cxn modelId="{CB9C03D3-4CBF-4B76-B254-0265FF197380}" type="presParOf" srcId="{F3FE038F-64D3-463E-B7E2-0CD7DB2E5AA6}" destId="{D306A1B3-7651-4E81-8541-60F8E36F7D42}" srcOrd="10" destOrd="0" presId="urn:microsoft.com/office/officeart/2005/8/layout/radial1"/>
    <dgm:cxn modelId="{114E53C2-157F-4B66-BBBF-A87FCD80F357}" type="presParOf" srcId="{F3FE038F-64D3-463E-B7E2-0CD7DB2E5AA6}" destId="{C8AA8241-BBA4-460A-9C3F-DB9A8AFE12B0}" srcOrd="11" destOrd="0" presId="urn:microsoft.com/office/officeart/2005/8/layout/radial1"/>
    <dgm:cxn modelId="{FE13D971-87E8-495C-B258-A47FDFE84AC2}" type="presParOf" srcId="{C8AA8241-BBA4-460A-9C3F-DB9A8AFE12B0}" destId="{0520F5DB-6B88-4BA2-9292-42EA74990750}" srcOrd="0" destOrd="0" presId="urn:microsoft.com/office/officeart/2005/8/layout/radial1"/>
    <dgm:cxn modelId="{964C2852-AFF0-448A-A52E-F11B1E685A8E}" type="presParOf" srcId="{F3FE038F-64D3-463E-B7E2-0CD7DB2E5AA6}" destId="{C391C9A7-09BD-40D0-936C-DF744FFAE50D}" srcOrd="12" destOrd="0" presId="urn:microsoft.com/office/officeart/2005/8/layout/radial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34CDCFB-B8A9-43D7-8A12-D580DE89B955}" type="doc">
      <dgm:prSet loTypeId="urn:microsoft.com/office/officeart/2008/layout/RadialCluster" loCatId="cycle" qsTypeId="urn:microsoft.com/office/officeart/2005/8/quickstyle/simple1" qsCatId="simple" csTypeId="urn:microsoft.com/office/officeart/2005/8/colors/accent1_2" csCatId="accent1" phldr="1"/>
      <dgm:spPr/>
      <dgm:t>
        <a:bodyPr/>
        <a:lstStyle/>
        <a:p>
          <a:endParaRPr lang="ru-RU"/>
        </a:p>
      </dgm:t>
    </dgm:pt>
    <dgm:pt modelId="{1537009B-16AB-41F5-92E5-68BC5470B006}">
      <dgm:prSet phldrT="[Текст]" custT="1"/>
      <dgm:spPr>
        <a:solidFill>
          <a:schemeClr val="accent1">
            <a:lumMod val="40000"/>
            <a:lumOff val="60000"/>
          </a:schemeClr>
        </a:solidFill>
      </dgm:spPr>
      <dgm:t>
        <a:bodyPr/>
        <a:lstStyle/>
        <a:p>
          <a:pPr algn="ctr"/>
          <a:r>
            <a:rPr lang="ru-RU" sz="2400" b="1" dirty="0" smtClean="0">
              <a:solidFill>
                <a:srgbClr val="C00000"/>
              </a:solidFill>
              <a:latin typeface="Times New Roman" panose="02020603050405020304" pitchFamily="18" charset="0"/>
              <a:cs typeface="Times New Roman" panose="02020603050405020304" pitchFamily="18" charset="0"/>
            </a:rPr>
            <a:t>9</a:t>
          </a:r>
          <a:r>
            <a:rPr lang="ru-RU" sz="2000" b="1" dirty="0" smtClean="0">
              <a:solidFill>
                <a:srgbClr val="C00000"/>
              </a:solidFill>
              <a:latin typeface="Times New Roman" panose="02020603050405020304" pitchFamily="18" charset="0"/>
              <a:cs typeface="Times New Roman" panose="02020603050405020304" pitchFamily="18" charset="0"/>
            </a:rPr>
            <a:t> </a:t>
          </a:r>
          <a:r>
            <a:rPr lang="en-US" sz="2000" b="1" dirty="0" err="1" smtClean="0">
              <a:solidFill>
                <a:srgbClr val="C00000"/>
              </a:solidFill>
              <a:latin typeface="Times New Roman" panose="02020603050405020304" pitchFamily="18" charset="0"/>
              <a:cs typeface="Times New Roman" panose="02020603050405020304" pitchFamily="18" charset="0"/>
            </a:rPr>
            <a:t>Основные</a:t>
          </a:r>
          <a:r>
            <a:rPr lang="en-US" sz="2000" b="1" dirty="0" smtClean="0">
              <a:solidFill>
                <a:srgbClr val="C00000"/>
              </a:solidFill>
              <a:latin typeface="Times New Roman" panose="02020603050405020304" pitchFamily="18" charset="0"/>
              <a:cs typeface="Times New Roman" panose="02020603050405020304" pitchFamily="18" charset="0"/>
            </a:rPr>
            <a:t>       </a:t>
          </a:r>
          <a:br>
            <a:rPr lang="en-US" sz="2000" b="1" dirty="0" smtClean="0">
              <a:solidFill>
                <a:srgbClr val="C00000"/>
              </a:solidFill>
              <a:latin typeface="Times New Roman" panose="02020603050405020304" pitchFamily="18" charset="0"/>
              <a:cs typeface="Times New Roman" panose="02020603050405020304" pitchFamily="18" charset="0"/>
            </a:rPr>
          </a:br>
          <a:r>
            <a:rPr lang="en-US" sz="2000" b="1" dirty="0" err="1" smtClean="0">
              <a:solidFill>
                <a:srgbClr val="C00000"/>
              </a:solidFill>
              <a:latin typeface="Times New Roman" panose="02020603050405020304" pitchFamily="18" charset="0"/>
              <a:cs typeface="Times New Roman" panose="02020603050405020304" pitchFamily="18" charset="0"/>
            </a:rPr>
            <a:t>направления</a:t>
          </a:r>
          <a:r>
            <a:rPr lang="en-US" sz="2000" b="1" dirty="0" smtClean="0">
              <a:solidFill>
                <a:srgbClr val="C00000"/>
              </a:solidFill>
              <a:latin typeface="Times New Roman" panose="02020603050405020304" pitchFamily="18" charset="0"/>
              <a:cs typeface="Times New Roman" panose="02020603050405020304" pitchFamily="18" charset="0"/>
            </a:rPr>
            <a:t>    </a:t>
          </a:r>
          <a:br>
            <a:rPr lang="en-US" sz="2000" b="1" dirty="0" smtClean="0">
              <a:solidFill>
                <a:srgbClr val="C00000"/>
              </a:solidFill>
              <a:latin typeface="Times New Roman" panose="02020603050405020304" pitchFamily="18" charset="0"/>
              <a:cs typeface="Times New Roman" panose="02020603050405020304" pitchFamily="18" charset="0"/>
            </a:rPr>
          </a:br>
          <a:r>
            <a:rPr lang="en-US" sz="2000" b="1" dirty="0" err="1" smtClean="0">
              <a:solidFill>
                <a:srgbClr val="C00000"/>
              </a:solidFill>
              <a:latin typeface="Times New Roman" panose="02020603050405020304" pitchFamily="18" charset="0"/>
              <a:cs typeface="Times New Roman" panose="02020603050405020304" pitchFamily="18" charset="0"/>
            </a:rPr>
            <a:t>реализации</a:t>
          </a:r>
          <a:r>
            <a:rPr lang="en-US" sz="2000" b="1" dirty="0" smtClean="0">
              <a:solidFill>
                <a:srgbClr val="C00000"/>
              </a:solidFill>
              <a:latin typeface="Times New Roman" panose="02020603050405020304" pitchFamily="18" charset="0"/>
              <a:cs typeface="Times New Roman" panose="02020603050405020304" pitchFamily="18" charset="0"/>
            </a:rPr>
            <a:t>     </a:t>
          </a:r>
          <a:br>
            <a:rPr lang="en-US" sz="2000" b="1" dirty="0" smtClean="0">
              <a:solidFill>
                <a:srgbClr val="C00000"/>
              </a:solidFill>
              <a:latin typeface="Times New Roman" panose="02020603050405020304" pitchFamily="18" charset="0"/>
              <a:cs typeface="Times New Roman" panose="02020603050405020304" pitchFamily="18" charset="0"/>
            </a:rPr>
          </a:br>
          <a:r>
            <a:rPr lang="ru-RU" sz="2000" b="1" dirty="0" smtClean="0">
              <a:solidFill>
                <a:srgbClr val="C00000"/>
              </a:solidFill>
              <a:latin typeface="Times New Roman" panose="02020603050405020304" pitchFamily="18" charset="0"/>
              <a:cs typeface="Times New Roman" panose="02020603050405020304" pitchFamily="18" charset="0"/>
            </a:rPr>
            <a:t>Кластера</a:t>
          </a:r>
          <a:r>
            <a:rPr lang="en-US" sz="2400" dirty="0" smtClean="0">
              <a:solidFill>
                <a:schemeClr val="tx1"/>
              </a:solidFill>
              <a:latin typeface="Berlin Sans FB" panose="020E0602020502020306" pitchFamily="34" charset="0"/>
            </a:rPr>
            <a:t>  </a:t>
          </a:r>
          <a:r>
            <a:rPr lang="en-US" sz="1900" dirty="0" smtClean="0">
              <a:solidFill>
                <a:schemeClr val="tx1"/>
              </a:solidFill>
            </a:rPr>
            <a:t>   </a:t>
          </a:r>
          <a:endParaRPr lang="ru-RU" sz="1900" dirty="0">
            <a:solidFill>
              <a:schemeClr val="tx1"/>
            </a:solidFill>
          </a:endParaRPr>
        </a:p>
      </dgm:t>
    </dgm:pt>
    <dgm:pt modelId="{C6485D25-F6D1-47AD-BDFD-23AE2D78B593}" type="parTrans" cxnId="{552E202F-EF57-430C-84A1-3AB56A4F2FD3}">
      <dgm:prSet/>
      <dgm:spPr/>
      <dgm:t>
        <a:bodyPr/>
        <a:lstStyle/>
        <a:p>
          <a:endParaRPr lang="ru-RU"/>
        </a:p>
      </dgm:t>
    </dgm:pt>
    <dgm:pt modelId="{D7F2CC38-B7BB-4657-9074-D03AAA5219E6}" type="sibTrans" cxnId="{552E202F-EF57-430C-84A1-3AB56A4F2FD3}">
      <dgm:prSet/>
      <dgm:spPr/>
      <dgm:t>
        <a:bodyPr/>
        <a:lstStyle/>
        <a:p>
          <a:endParaRPr lang="ru-RU"/>
        </a:p>
      </dgm:t>
    </dgm:pt>
    <dgm:pt modelId="{4873EAEC-E98E-4D12-9C46-213C395841BB}">
      <dgm:prSet phldrT="[Текст]" custT="1"/>
      <dgm:spPr>
        <a:solidFill>
          <a:schemeClr val="accent1">
            <a:lumMod val="40000"/>
            <a:lumOff val="60000"/>
          </a:schemeClr>
        </a:solidFill>
      </dgm:spPr>
      <dgm:t>
        <a:bodyPr/>
        <a:lstStyle/>
        <a:p>
          <a:r>
            <a:rPr lang="ru-RU" sz="1600" dirty="0" smtClean="0">
              <a:solidFill>
                <a:schemeClr val="tx1"/>
              </a:solidFill>
            </a:rPr>
            <a:t>Представление и защита общих имущественных интересов участников кластера</a:t>
          </a:r>
          <a:r>
            <a:rPr lang="en-US" sz="1600" dirty="0" smtClean="0">
              <a:solidFill>
                <a:schemeClr val="tx1"/>
              </a:solidFill>
            </a:rPr>
            <a:t>  </a:t>
          </a:r>
          <a:r>
            <a:rPr lang="en-US" sz="1700" dirty="0" smtClean="0">
              <a:solidFill>
                <a:schemeClr val="tx1"/>
              </a:solidFill>
            </a:rPr>
            <a:t> </a:t>
          </a:r>
          <a:endParaRPr lang="ru-RU" sz="1700" dirty="0">
            <a:solidFill>
              <a:schemeClr val="tx1"/>
            </a:solidFill>
          </a:endParaRPr>
        </a:p>
      </dgm:t>
    </dgm:pt>
    <dgm:pt modelId="{60381DBC-CF01-44BA-A8C1-A31181C576BC}" type="parTrans" cxnId="{C0FCCEE7-42DA-46F0-96C1-32130BA44584}">
      <dgm:prSet/>
      <dgm:spPr/>
      <dgm:t>
        <a:bodyPr/>
        <a:lstStyle/>
        <a:p>
          <a:endParaRPr lang="ru-RU"/>
        </a:p>
      </dgm:t>
    </dgm:pt>
    <dgm:pt modelId="{46ED62FC-5088-4213-B023-160F013D99E5}" type="sibTrans" cxnId="{C0FCCEE7-42DA-46F0-96C1-32130BA44584}">
      <dgm:prSet/>
      <dgm:spPr/>
      <dgm:t>
        <a:bodyPr/>
        <a:lstStyle/>
        <a:p>
          <a:endParaRPr lang="ru-RU"/>
        </a:p>
      </dgm:t>
    </dgm:pt>
    <dgm:pt modelId="{6C5F1992-1815-45D9-82B4-4D1C5C458AA5}">
      <dgm:prSet phldrT="[Текст]" custT="1"/>
      <dgm:spPr>
        <a:solidFill>
          <a:schemeClr val="accent1">
            <a:lumMod val="40000"/>
            <a:lumOff val="60000"/>
          </a:schemeClr>
        </a:solidFill>
      </dgm:spPr>
      <dgm:t>
        <a:bodyPr/>
        <a:lstStyle/>
        <a:p>
          <a:r>
            <a:rPr lang="ru-RU" sz="1800" dirty="0" smtClean="0">
              <a:solidFill>
                <a:schemeClr val="tx1"/>
              </a:solidFill>
            </a:rPr>
            <a:t>Снижение затрат и повышение качества товаров и услуг </a:t>
          </a:r>
          <a:endParaRPr lang="ru-RU" sz="1800" dirty="0">
            <a:solidFill>
              <a:schemeClr val="tx1"/>
            </a:solidFill>
          </a:endParaRPr>
        </a:p>
      </dgm:t>
    </dgm:pt>
    <dgm:pt modelId="{EFF4E3DD-D8D0-40EE-AF61-A631BB62D81A}" type="parTrans" cxnId="{15283912-91E3-4565-A8FC-D211B40081F0}">
      <dgm:prSet/>
      <dgm:spPr/>
      <dgm:t>
        <a:bodyPr/>
        <a:lstStyle/>
        <a:p>
          <a:endParaRPr lang="ru-RU"/>
        </a:p>
      </dgm:t>
    </dgm:pt>
    <dgm:pt modelId="{7C9428DD-CC38-4699-8F6D-6CBFCD436FAB}" type="sibTrans" cxnId="{15283912-91E3-4565-A8FC-D211B40081F0}">
      <dgm:prSet/>
      <dgm:spPr/>
      <dgm:t>
        <a:bodyPr/>
        <a:lstStyle/>
        <a:p>
          <a:endParaRPr lang="ru-RU"/>
        </a:p>
      </dgm:t>
    </dgm:pt>
    <dgm:pt modelId="{7689380B-7D56-4BD8-958C-23E37C595DCD}">
      <dgm:prSet phldrT="[Текст]" custT="1"/>
      <dgm:spPr>
        <a:solidFill>
          <a:schemeClr val="accent1">
            <a:lumMod val="40000"/>
            <a:lumOff val="60000"/>
          </a:schemeClr>
        </a:solidFill>
      </dgm:spPr>
      <dgm:t>
        <a:bodyPr/>
        <a:lstStyle/>
        <a:p>
          <a:r>
            <a:rPr lang="ru-RU" sz="1600" dirty="0" smtClean="0">
              <a:solidFill>
                <a:schemeClr val="tx1"/>
              </a:solidFill>
            </a:rPr>
            <a:t>Усиление взаимодействия между участниками в кластере – развитие </a:t>
          </a:r>
          <a:r>
            <a:rPr lang="ru-RU" sz="1600" dirty="0" err="1" smtClean="0">
              <a:solidFill>
                <a:schemeClr val="tx1"/>
              </a:solidFill>
            </a:rPr>
            <a:t>частно-государственного</a:t>
          </a:r>
          <a:r>
            <a:rPr lang="ru-RU" sz="1600" dirty="0" smtClean="0">
              <a:solidFill>
                <a:schemeClr val="tx1"/>
              </a:solidFill>
            </a:rPr>
            <a:t> партнерства </a:t>
          </a:r>
          <a:endParaRPr lang="ru-RU" sz="1600" dirty="0">
            <a:solidFill>
              <a:schemeClr val="tx1"/>
            </a:solidFill>
          </a:endParaRPr>
        </a:p>
      </dgm:t>
    </dgm:pt>
    <dgm:pt modelId="{468A69F0-4946-4C30-8E55-5EDBE2B08608}" type="parTrans" cxnId="{42FEEADF-B194-4004-B8CD-46EB89B00807}">
      <dgm:prSet/>
      <dgm:spPr/>
      <dgm:t>
        <a:bodyPr/>
        <a:lstStyle/>
        <a:p>
          <a:endParaRPr lang="ru-RU"/>
        </a:p>
      </dgm:t>
    </dgm:pt>
    <dgm:pt modelId="{D4CF645F-A96D-4BBE-BC86-43BA05C1663F}" type="sibTrans" cxnId="{42FEEADF-B194-4004-B8CD-46EB89B00807}">
      <dgm:prSet/>
      <dgm:spPr/>
      <dgm:t>
        <a:bodyPr/>
        <a:lstStyle/>
        <a:p>
          <a:endParaRPr lang="ru-RU"/>
        </a:p>
      </dgm:t>
    </dgm:pt>
    <dgm:pt modelId="{26E3251C-B67F-4090-9529-083C9D223B29}">
      <dgm:prSet custT="1"/>
      <dgm:spPr>
        <a:solidFill>
          <a:schemeClr val="accent1">
            <a:lumMod val="40000"/>
            <a:lumOff val="60000"/>
          </a:schemeClr>
        </a:solidFill>
      </dgm:spPr>
      <dgm:t>
        <a:bodyPr/>
        <a:lstStyle/>
        <a:p>
          <a:pPr algn="ctr"/>
          <a:r>
            <a:rPr lang="ru-RU" sz="1800" dirty="0" smtClean="0">
              <a:solidFill>
                <a:schemeClr val="tx1"/>
              </a:solidFill>
            </a:rPr>
            <a:t>Развитие объектов инновационной </a:t>
          </a:r>
          <a:br>
            <a:rPr lang="ru-RU" sz="1800" dirty="0" smtClean="0">
              <a:solidFill>
                <a:schemeClr val="tx1"/>
              </a:solidFill>
            </a:rPr>
          </a:br>
          <a:r>
            <a:rPr lang="ru-RU" sz="1800" dirty="0" smtClean="0">
              <a:solidFill>
                <a:schemeClr val="tx1"/>
              </a:solidFill>
            </a:rPr>
            <a:t>инфраструктуры  </a:t>
          </a:r>
          <a:r>
            <a:rPr lang="en-US" sz="1600" dirty="0" smtClean="0">
              <a:solidFill>
                <a:schemeClr val="tx1"/>
              </a:solidFill>
            </a:rPr>
            <a:t> </a:t>
          </a:r>
          <a:r>
            <a:rPr lang="en-US" sz="500" dirty="0" smtClean="0">
              <a:solidFill>
                <a:schemeClr val="tx1"/>
              </a:solidFill>
            </a:rPr>
            <a:t>                                     </a:t>
          </a:r>
          <a:endParaRPr lang="ru-RU" sz="500" dirty="0">
            <a:solidFill>
              <a:schemeClr val="tx1"/>
            </a:solidFill>
          </a:endParaRPr>
        </a:p>
      </dgm:t>
    </dgm:pt>
    <dgm:pt modelId="{FE0E6FF2-C0F3-47D5-889B-AD613A5D0E9B}" type="parTrans" cxnId="{00755C46-3909-4EA1-8452-649BEF4FA6C6}">
      <dgm:prSet/>
      <dgm:spPr/>
      <dgm:t>
        <a:bodyPr/>
        <a:lstStyle/>
        <a:p>
          <a:endParaRPr lang="ru-RU"/>
        </a:p>
      </dgm:t>
    </dgm:pt>
    <dgm:pt modelId="{F458D6EA-D387-4A5D-9E1F-65F7143E2B69}" type="sibTrans" cxnId="{00755C46-3909-4EA1-8452-649BEF4FA6C6}">
      <dgm:prSet/>
      <dgm:spPr/>
      <dgm:t>
        <a:bodyPr/>
        <a:lstStyle/>
        <a:p>
          <a:endParaRPr lang="ru-RU"/>
        </a:p>
      </dgm:t>
    </dgm:pt>
    <dgm:pt modelId="{19238F69-00A5-46BA-B5A0-730BDEAB0A75}" type="pres">
      <dgm:prSet presAssocID="{F34CDCFB-B8A9-43D7-8A12-D580DE89B955}" presName="Name0" presStyleCnt="0">
        <dgm:presLayoutVars>
          <dgm:chMax val="1"/>
          <dgm:chPref val="1"/>
          <dgm:dir/>
          <dgm:animOne val="branch"/>
          <dgm:animLvl val="lvl"/>
        </dgm:presLayoutVars>
      </dgm:prSet>
      <dgm:spPr/>
      <dgm:t>
        <a:bodyPr/>
        <a:lstStyle/>
        <a:p>
          <a:endParaRPr lang="ru-RU"/>
        </a:p>
      </dgm:t>
    </dgm:pt>
    <dgm:pt modelId="{E71F9BA0-3066-430E-9113-CE908220E8E1}" type="pres">
      <dgm:prSet presAssocID="{1537009B-16AB-41F5-92E5-68BC5470B006}" presName="singleCycle" presStyleCnt="0"/>
      <dgm:spPr/>
    </dgm:pt>
    <dgm:pt modelId="{06883274-881F-49B9-8020-4552A22E58D7}" type="pres">
      <dgm:prSet presAssocID="{1537009B-16AB-41F5-92E5-68BC5470B006}" presName="singleCenter" presStyleLbl="node1" presStyleIdx="0" presStyleCnt="5" custScaleY="87554">
        <dgm:presLayoutVars>
          <dgm:chMax val="7"/>
          <dgm:chPref val="7"/>
        </dgm:presLayoutVars>
      </dgm:prSet>
      <dgm:spPr/>
      <dgm:t>
        <a:bodyPr/>
        <a:lstStyle/>
        <a:p>
          <a:endParaRPr lang="ru-RU"/>
        </a:p>
      </dgm:t>
    </dgm:pt>
    <dgm:pt modelId="{9BD8B615-37E4-4115-807F-46F806137138}" type="pres">
      <dgm:prSet presAssocID="{FE0E6FF2-C0F3-47D5-889B-AD613A5D0E9B}" presName="Name56" presStyleLbl="parChTrans1D2" presStyleIdx="0" presStyleCnt="4"/>
      <dgm:spPr/>
      <dgm:t>
        <a:bodyPr/>
        <a:lstStyle/>
        <a:p>
          <a:endParaRPr lang="ru-RU"/>
        </a:p>
      </dgm:t>
    </dgm:pt>
    <dgm:pt modelId="{97B9FB16-E8DA-482E-8083-0C11627A81BA}" type="pres">
      <dgm:prSet presAssocID="{26E3251C-B67F-4090-9529-083C9D223B29}" presName="text0" presStyleLbl="node1" presStyleIdx="1" presStyleCnt="5" custScaleX="308666" custScaleY="89389">
        <dgm:presLayoutVars>
          <dgm:bulletEnabled val="1"/>
        </dgm:presLayoutVars>
      </dgm:prSet>
      <dgm:spPr/>
      <dgm:t>
        <a:bodyPr/>
        <a:lstStyle/>
        <a:p>
          <a:endParaRPr lang="ru-RU"/>
        </a:p>
      </dgm:t>
    </dgm:pt>
    <dgm:pt modelId="{E9F0D61A-796D-44F1-89A9-FAB3B955EC36}" type="pres">
      <dgm:prSet presAssocID="{60381DBC-CF01-44BA-A8C1-A31181C576BC}" presName="Name56" presStyleLbl="parChTrans1D2" presStyleIdx="1" presStyleCnt="4"/>
      <dgm:spPr/>
      <dgm:t>
        <a:bodyPr/>
        <a:lstStyle/>
        <a:p>
          <a:endParaRPr lang="ru-RU"/>
        </a:p>
      </dgm:t>
    </dgm:pt>
    <dgm:pt modelId="{65327684-2F40-4B60-936D-0DF9EB6259A6}" type="pres">
      <dgm:prSet presAssocID="{4873EAEC-E98E-4D12-9C46-213C395841BB}" presName="text0" presStyleLbl="node1" presStyleIdx="2" presStyleCnt="5" custScaleX="159969" custScaleY="182915">
        <dgm:presLayoutVars>
          <dgm:bulletEnabled val="1"/>
        </dgm:presLayoutVars>
      </dgm:prSet>
      <dgm:spPr/>
      <dgm:t>
        <a:bodyPr/>
        <a:lstStyle/>
        <a:p>
          <a:endParaRPr lang="ru-RU"/>
        </a:p>
      </dgm:t>
    </dgm:pt>
    <dgm:pt modelId="{E400B8E9-D10E-4C34-AE2A-56BC5591D002}" type="pres">
      <dgm:prSet presAssocID="{EFF4E3DD-D8D0-40EE-AF61-A631BB62D81A}" presName="Name56" presStyleLbl="parChTrans1D2" presStyleIdx="2" presStyleCnt="4"/>
      <dgm:spPr/>
      <dgm:t>
        <a:bodyPr/>
        <a:lstStyle/>
        <a:p>
          <a:endParaRPr lang="ru-RU"/>
        </a:p>
      </dgm:t>
    </dgm:pt>
    <dgm:pt modelId="{089952FD-26F0-49F5-9C1A-F8C00B977C2E}" type="pres">
      <dgm:prSet presAssocID="{6C5F1992-1815-45D9-82B4-4D1C5C458AA5}" presName="text0" presStyleLbl="node1" presStyleIdx="3" presStyleCnt="5" custScaleX="349533" custRadScaleRad="89935" custRadScaleInc="-11179">
        <dgm:presLayoutVars>
          <dgm:bulletEnabled val="1"/>
        </dgm:presLayoutVars>
      </dgm:prSet>
      <dgm:spPr/>
      <dgm:t>
        <a:bodyPr/>
        <a:lstStyle/>
        <a:p>
          <a:endParaRPr lang="ru-RU"/>
        </a:p>
      </dgm:t>
    </dgm:pt>
    <dgm:pt modelId="{AAA6D7F7-0CED-4861-9EDE-0CA7B8342950}" type="pres">
      <dgm:prSet presAssocID="{468A69F0-4946-4C30-8E55-5EDBE2B08608}" presName="Name56" presStyleLbl="parChTrans1D2" presStyleIdx="3" presStyleCnt="4"/>
      <dgm:spPr/>
      <dgm:t>
        <a:bodyPr/>
        <a:lstStyle/>
        <a:p>
          <a:endParaRPr lang="ru-RU"/>
        </a:p>
      </dgm:t>
    </dgm:pt>
    <dgm:pt modelId="{7644FF37-09AC-49F5-BACA-17E0EE9C55AC}" type="pres">
      <dgm:prSet presAssocID="{7689380B-7D56-4BD8-958C-23E37C595DCD}" presName="text0" presStyleLbl="node1" presStyleIdx="4" presStyleCnt="5" custScaleX="179941" custScaleY="186394">
        <dgm:presLayoutVars>
          <dgm:bulletEnabled val="1"/>
        </dgm:presLayoutVars>
      </dgm:prSet>
      <dgm:spPr/>
      <dgm:t>
        <a:bodyPr/>
        <a:lstStyle/>
        <a:p>
          <a:endParaRPr lang="ru-RU"/>
        </a:p>
      </dgm:t>
    </dgm:pt>
  </dgm:ptLst>
  <dgm:cxnLst>
    <dgm:cxn modelId="{552E202F-EF57-430C-84A1-3AB56A4F2FD3}" srcId="{F34CDCFB-B8A9-43D7-8A12-D580DE89B955}" destId="{1537009B-16AB-41F5-92E5-68BC5470B006}" srcOrd="0" destOrd="0" parTransId="{C6485D25-F6D1-47AD-BDFD-23AE2D78B593}" sibTransId="{D7F2CC38-B7BB-4657-9074-D03AAA5219E6}"/>
    <dgm:cxn modelId="{1F33F2BB-1D54-4803-AFB5-FBB4DC3F6E71}" type="presOf" srcId="{FE0E6FF2-C0F3-47D5-889B-AD613A5D0E9B}" destId="{9BD8B615-37E4-4115-807F-46F806137138}" srcOrd="0" destOrd="0" presId="urn:microsoft.com/office/officeart/2008/layout/RadialCluster"/>
    <dgm:cxn modelId="{52B62DDF-754C-42E2-92C2-82692EB1FADC}" type="presOf" srcId="{EFF4E3DD-D8D0-40EE-AF61-A631BB62D81A}" destId="{E400B8E9-D10E-4C34-AE2A-56BC5591D002}" srcOrd="0" destOrd="0" presId="urn:microsoft.com/office/officeart/2008/layout/RadialCluster"/>
    <dgm:cxn modelId="{9F1A5199-D875-4814-B9AD-C4E44F3013D0}" type="presOf" srcId="{468A69F0-4946-4C30-8E55-5EDBE2B08608}" destId="{AAA6D7F7-0CED-4861-9EDE-0CA7B8342950}" srcOrd="0" destOrd="0" presId="urn:microsoft.com/office/officeart/2008/layout/RadialCluster"/>
    <dgm:cxn modelId="{42FEEADF-B194-4004-B8CD-46EB89B00807}" srcId="{1537009B-16AB-41F5-92E5-68BC5470B006}" destId="{7689380B-7D56-4BD8-958C-23E37C595DCD}" srcOrd="3" destOrd="0" parTransId="{468A69F0-4946-4C30-8E55-5EDBE2B08608}" sibTransId="{D4CF645F-A96D-4BBE-BC86-43BA05C1663F}"/>
    <dgm:cxn modelId="{151B6B8F-1136-4307-990F-4ED704C64FB8}" type="presOf" srcId="{4873EAEC-E98E-4D12-9C46-213C395841BB}" destId="{65327684-2F40-4B60-936D-0DF9EB6259A6}" srcOrd="0" destOrd="0" presId="urn:microsoft.com/office/officeart/2008/layout/RadialCluster"/>
    <dgm:cxn modelId="{AA7B1A38-B703-4630-8644-057EF3D42B2C}" type="presOf" srcId="{1537009B-16AB-41F5-92E5-68BC5470B006}" destId="{06883274-881F-49B9-8020-4552A22E58D7}" srcOrd="0" destOrd="0" presId="urn:microsoft.com/office/officeart/2008/layout/RadialCluster"/>
    <dgm:cxn modelId="{15283912-91E3-4565-A8FC-D211B40081F0}" srcId="{1537009B-16AB-41F5-92E5-68BC5470B006}" destId="{6C5F1992-1815-45D9-82B4-4D1C5C458AA5}" srcOrd="2" destOrd="0" parTransId="{EFF4E3DD-D8D0-40EE-AF61-A631BB62D81A}" sibTransId="{7C9428DD-CC38-4699-8F6D-6CBFCD436FAB}"/>
    <dgm:cxn modelId="{C16C577C-5316-4D79-8E97-6008662F8ECF}" type="presOf" srcId="{F34CDCFB-B8A9-43D7-8A12-D580DE89B955}" destId="{19238F69-00A5-46BA-B5A0-730BDEAB0A75}" srcOrd="0" destOrd="0" presId="urn:microsoft.com/office/officeart/2008/layout/RadialCluster"/>
    <dgm:cxn modelId="{4E99E1CB-F244-47E3-8AE2-47CBC5684C8F}" type="presOf" srcId="{26E3251C-B67F-4090-9529-083C9D223B29}" destId="{97B9FB16-E8DA-482E-8083-0C11627A81BA}" srcOrd="0" destOrd="0" presId="urn:microsoft.com/office/officeart/2008/layout/RadialCluster"/>
    <dgm:cxn modelId="{63BAF526-3C6B-4420-AB8A-1AC7312C0E47}" type="presOf" srcId="{60381DBC-CF01-44BA-A8C1-A31181C576BC}" destId="{E9F0D61A-796D-44F1-89A9-FAB3B955EC36}" srcOrd="0" destOrd="0" presId="urn:microsoft.com/office/officeart/2008/layout/RadialCluster"/>
    <dgm:cxn modelId="{A357B2D0-FCD1-4403-B3AC-FDCF609CB948}" type="presOf" srcId="{7689380B-7D56-4BD8-958C-23E37C595DCD}" destId="{7644FF37-09AC-49F5-BACA-17E0EE9C55AC}" srcOrd="0" destOrd="0" presId="urn:microsoft.com/office/officeart/2008/layout/RadialCluster"/>
    <dgm:cxn modelId="{00755C46-3909-4EA1-8452-649BEF4FA6C6}" srcId="{1537009B-16AB-41F5-92E5-68BC5470B006}" destId="{26E3251C-B67F-4090-9529-083C9D223B29}" srcOrd="0" destOrd="0" parTransId="{FE0E6FF2-C0F3-47D5-889B-AD613A5D0E9B}" sibTransId="{F458D6EA-D387-4A5D-9E1F-65F7143E2B69}"/>
    <dgm:cxn modelId="{C0FCCEE7-42DA-46F0-96C1-32130BA44584}" srcId="{1537009B-16AB-41F5-92E5-68BC5470B006}" destId="{4873EAEC-E98E-4D12-9C46-213C395841BB}" srcOrd="1" destOrd="0" parTransId="{60381DBC-CF01-44BA-A8C1-A31181C576BC}" sibTransId="{46ED62FC-5088-4213-B023-160F013D99E5}"/>
    <dgm:cxn modelId="{6B53D854-3FBD-4D11-A338-B1B2998ABF59}" type="presOf" srcId="{6C5F1992-1815-45D9-82B4-4D1C5C458AA5}" destId="{089952FD-26F0-49F5-9C1A-F8C00B977C2E}" srcOrd="0" destOrd="0" presId="urn:microsoft.com/office/officeart/2008/layout/RadialCluster"/>
    <dgm:cxn modelId="{2E31D8C2-53C5-4976-A51C-D9F3C5E11365}" type="presParOf" srcId="{19238F69-00A5-46BA-B5A0-730BDEAB0A75}" destId="{E71F9BA0-3066-430E-9113-CE908220E8E1}" srcOrd="0" destOrd="0" presId="urn:microsoft.com/office/officeart/2008/layout/RadialCluster"/>
    <dgm:cxn modelId="{F22E3CEE-CBFE-46E3-84D1-0B8ADF34F23D}" type="presParOf" srcId="{E71F9BA0-3066-430E-9113-CE908220E8E1}" destId="{06883274-881F-49B9-8020-4552A22E58D7}" srcOrd="0" destOrd="0" presId="urn:microsoft.com/office/officeart/2008/layout/RadialCluster"/>
    <dgm:cxn modelId="{C6E5A45B-AF0B-4288-80CA-D0686F01C199}" type="presParOf" srcId="{E71F9BA0-3066-430E-9113-CE908220E8E1}" destId="{9BD8B615-37E4-4115-807F-46F806137138}" srcOrd="1" destOrd="0" presId="urn:microsoft.com/office/officeart/2008/layout/RadialCluster"/>
    <dgm:cxn modelId="{7FFC4CA0-7C54-43B7-A0CB-3D19A64C6400}" type="presParOf" srcId="{E71F9BA0-3066-430E-9113-CE908220E8E1}" destId="{97B9FB16-E8DA-482E-8083-0C11627A81BA}" srcOrd="2" destOrd="0" presId="urn:microsoft.com/office/officeart/2008/layout/RadialCluster"/>
    <dgm:cxn modelId="{09FDA3F5-3F6D-467E-A31B-785B4617B792}" type="presParOf" srcId="{E71F9BA0-3066-430E-9113-CE908220E8E1}" destId="{E9F0D61A-796D-44F1-89A9-FAB3B955EC36}" srcOrd="3" destOrd="0" presId="urn:microsoft.com/office/officeart/2008/layout/RadialCluster"/>
    <dgm:cxn modelId="{6E71744A-83AE-4D06-B9E2-B64C02423212}" type="presParOf" srcId="{E71F9BA0-3066-430E-9113-CE908220E8E1}" destId="{65327684-2F40-4B60-936D-0DF9EB6259A6}" srcOrd="4" destOrd="0" presId="urn:microsoft.com/office/officeart/2008/layout/RadialCluster"/>
    <dgm:cxn modelId="{0C2E2020-9948-40FB-91B6-87554358FF83}" type="presParOf" srcId="{E71F9BA0-3066-430E-9113-CE908220E8E1}" destId="{E400B8E9-D10E-4C34-AE2A-56BC5591D002}" srcOrd="5" destOrd="0" presId="urn:microsoft.com/office/officeart/2008/layout/RadialCluster"/>
    <dgm:cxn modelId="{A7A87FA3-125A-44AA-A684-4E5EDEC13C9E}" type="presParOf" srcId="{E71F9BA0-3066-430E-9113-CE908220E8E1}" destId="{089952FD-26F0-49F5-9C1A-F8C00B977C2E}" srcOrd="6" destOrd="0" presId="urn:microsoft.com/office/officeart/2008/layout/RadialCluster"/>
    <dgm:cxn modelId="{40124F90-F0D8-428E-8117-9BC01ECC5D04}" type="presParOf" srcId="{E71F9BA0-3066-430E-9113-CE908220E8E1}" destId="{AAA6D7F7-0CED-4861-9EDE-0CA7B8342950}" srcOrd="7" destOrd="0" presId="urn:microsoft.com/office/officeart/2008/layout/RadialCluster"/>
    <dgm:cxn modelId="{38E3D01D-6BC8-42C9-924A-622123D42148}" type="presParOf" srcId="{E71F9BA0-3066-430E-9113-CE908220E8E1}" destId="{7644FF37-09AC-49F5-BACA-17E0EE9C55AC}" srcOrd="8" destOrd="0" presId="urn:microsoft.com/office/officeart/2008/layout/RadialCluster"/>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485C44E-3D4C-412F-9EAC-227FEF3FB9F6}">
      <dsp:nvSpPr>
        <dsp:cNvPr id="0" name=""/>
        <dsp:cNvSpPr/>
      </dsp:nvSpPr>
      <dsp:spPr>
        <a:xfrm>
          <a:off x="2680517" y="1740793"/>
          <a:ext cx="3172855" cy="991388"/>
        </a:xfrm>
        <a:prstGeom prst="ellipse">
          <a:avLst/>
        </a:prstGeom>
        <a:solidFill>
          <a:schemeClr val="lt1">
            <a:hueOff val="0"/>
            <a:satOff val="0"/>
            <a:lumOff val="0"/>
            <a:alphaOff val="0"/>
          </a:schemeClr>
        </a:solidFill>
        <a:ln w="19050" cap="rnd"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kk-KZ" sz="2800" b="1" kern="1200" dirty="0" smtClean="0"/>
            <a:t>АЗТМ</a:t>
          </a:r>
          <a:endParaRPr lang="ru-RU" sz="2800" b="1" kern="1200" dirty="0"/>
        </a:p>
      </dsp:txBody>
      <dsp:txXfrm>
        <a:off x="2680517" y="1740793"/>
        <a:ext cx="3172855" cy="991388"/>
      </dsp:txXfrm>
    </dsp:sp>
    <dsp:sp modelId="{5E4B7A60-2D0D-40D2-B8B9-DA8A64254F8F}">
      <dsp:nvSpPr>
        <dsp:cNvPr id="0" name=""/>
        <dsp:cNvSpPr/>
      </dsp:nvSpPr>
      <dsp:spPr>
        <a:xfrm rot="16449266">
          <a:off x="4097586" y="1507181"/>
          <a:ext cx="442786" cy="25855"/>
        </a:xfrm>
        <a:custGeom>
          <a:avLst/>
          <a:gdLst/>
          <a:ahLst/>
          <a:cxnLst/>
          <a:rect l="0" t="0" r="0" b="0"/>
          <a:pathLst>
            <a:path>
              <a:moveTo>
                <a:pt x="0" y="12927"/>
              </a:moveTo>
              <a:lnTo>
                <a:pt x="442786" y="12927"/>
              </a:lnTo>
            </a:path>
          </a:pathLst>
        </a:custGeom>
        <a:noFill/>
        <a:ln w="19050" cap="rnd"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rot="16449266">
        <a:off x="4307909" y="1509040"/>
        <a:ext cx="22139" cy="22139"/>
      </dsp:txXfrm>
    </dsp:sp>
    <dsp:sp modelId="{2D3D8FE4-6942-47C3-8151-7B589E8FF7DD}">
      <dsp:nvSpPr>
        <dsp:cNvPr id="0" name=""/>
        <dsp:cNvSpPr/>
      </dsp:nvSpPr>
      <dsp:spPr>
        <a:xfrm>
          <a:off x="3026218" y="224803"/>
          <a:ext cx="2695630" cy="1074719"/>
        </a:xfrm>
        <a:prstGeom prst="ellipse">
          <a:avLst/>
        </a:prstGeom>
        <a:solidFill>
          <a:schemeClr val="lt1">
            <a:hueOff val="0"/>
            <a:satOff val="0"/>
            <a:lumOff val="0"/>
            <a:alphaOff val="0"/>
          </a:schemeClr>
        </a:solidFill>
        <a:ln w="19050" cap="rnd"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ru-RU" sz="1600" b="1" kern="1200" dirty="0" smtClean="0"/>
            <a:t>Кооперация и сотрудничество с  наукой (</a:t>
          </a:r>
          <a:r>
            <a:rPr lang="ru-RU" sz="1600" b="1" kern="1200" dirty="0" err="1" smtClean="0"/>
            <a:t>ВУЗы,НИИ</a:t>
          </a:r>
          <a:r>
            <a:rPr lang="ru-RU" sz="1600" b="1" kern="1200" dirty="0" smtClean="0"/>
            <a:t>)</a:t>
          </a:r>
          <a:endParaRPr lang="ru-RU" sz="1600" b="1" kern="1200" dirty="0"/>
        </a:p>
      </dsp:txBody>
      <dsp:txXfrm>
        <a:off x="3026218" y="224803"/>
        <a:ext cx="2695630" cy="1074719"/>
      </dsp:txXfrm>
    </dsp:sp>
    <dsp:sp modelId="{DF7C92C9-4639-4561-9EE6-825F3A2F7870}">
      <dsp:nvSpPr>
        <dsp:cNvPr id="0" name=""/>
        <dsp:cNvSpPr/>
      </dsp:nvSpPr>
      <dsp:spPr>
        <a:xfrm rot="20179394">
          <a:off x="5150485" y="1642887"/>
          <a:ext cx="881451" cy="25855"/>
        </a:xfrm>
        <a:custGeom>
          <a:avLst/>
          <a:gdLst/>
          <a:ahLst/>
          <a:cxnLst/>
          <a:rect l="0" t="0" r="0" b="0"/>
          <a:pathLst>
            <a:path>
              <a:moveTo>
                <a:pt x="0" y="12927"/>
              </a:moveTo>
              <a:lnTo>
                <a:pt x="881451" y="12927"/>
              </a:lnTo>
            </a:path>
          </a:pathLst>
        </a:custGeom>
        <a:noFill/>
        <a:ln w="19050" cap="rnd"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rot="20179394">
        <a:off x="5569174" y="1633779"/>
        <a:ext cx="44072" cy="44072"/>
      </dsp:txXfrm>
    </dsp:sp>
    <dsp:sp modelId="{7D503A7E-DEA7-4E08-91C4-3240841A3616}">
      <dsp:nvSpPr>
        <dsp:cNvPr id="0" name=""/>
        <dsp:cNvSpPr/>
      </dsp:nvSpPr>
      <dsp:spPr>
        <a:xfrm>
          <a:off x="5652454" y="474317"/>
          <a:ext cx="2543517" cy="1193991"/>
        </a:xfrm>
        <a:prstGeom prst="ellipse">
          <a:avLst/>
        </a:prstGeom>
        <a:solidFill>
          <a:schemeClr val="lt1">
            <a:hueOff val="0"/>
            <a:satOff val="0"/>
            <a:lumOff val="0"/>
            <a:alphaOff val="0"/>
          </a:schemeClr>
        </a:solidFill>
        <a:ln w="19050" cap="rnd"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ru-RU" sz="1600" b="1" kern="1200" dirty="0" smtClean="0"/>
            <a:t>Участие в программах,     сотрудничество с фондами</a:t>
          </a:r>
          <a:endParaRPr lang="ru-RU" sz="1600" b="1" kern="1200" dirty="0"/>
        </a:p>
      </dsp:txBody>
      <dsp:txXfrm>
        <a:off x="5652454" y="474317"/>
        <a:ext cx="2543517" cy="1193991"/>
      </dsp:txXfrm>
    </dsp:sp>
    <dsp:sp modelId="{DD83883A-3100-4354-AE14-5E6A9DEF5BFC}">
      <dsp:nvSpPr>
        <dsp:cNvPr id="0" name=""/>
        <dsp:cNvSpPr/>
      </dsp:nvSpPr>
      <dsp:spPr>
        <a:xfrm rot="1416479">
          <a:off x="5156938" y="2782990"/>
          <a:ext cx="780010" cy="25855"/>
        </a:xfrm>
        <a:custGeom>
          <a:avLst/>
          <a:gdLst/>
          <a:ahLst/>
          <a:cxnLst/>
          <a:rect l="0" t="0" r="0" b="0"/>
          <a:pathLst>
            <a:path>
              <a:moveTo>
                <a:pt x="0" y="12927"/>
              </a:moveTo>
              <a:lnTo>
                <a:pt x="780010" y="12927"/>
              </a:lnTo>
            </a:path>
          </a:pathLst>
        </a:custGeom>
        <a:noFill/>
        <a:ln w="19050" cap="rnd"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rot="1416479">
        <a:off x="5527443" y="2776417"/>
        <a:ext cx="39000" cy="39000"/>
      </dsp:txXfrm>
    </dsp:sp>
    <dsp:sp modelId="{856F2604-46DC-4F38-A434-3B542B45360F}">
      <dsp:nvSpPr>
        <dsp:cNvPr id="0" name=""/>
        <dsp:cNvSpPr/>
      </dsp:nvSpPr>
      <dsp:spPr>
        <a:xfrm>
          <a:off x="5538186" y="2764623"/>
          <a:ext cx="2646481" cy="1211593"/>
        </a:xfrm>
        <a:prstGeom prst="ellipse">
          <a:avLst/>
        </a:prstGeom>
        <a:solidFill>
          <a:schemeClr val="lt1">
            <a:hueOff val="0"/>
            <a:satOff val="0"/>
            <a:lumOff val="0"/>
            <a:alphaOff val="0"/>
          </a:schemeClr>
        </a:solidFill>
        <a:ln w="19050" cap="rnd"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ru-RU" sz="1600" b="1" kern="1200" dirty="0" smtClean="0"/>
            <a:t>Опыт работы с инноваторами и разработчиками</a:t>
          </a:r>
          <a:endParaRPr lang="ru-RU" sz="1600" b="1" kern="1200" dirty="0"/>
        </a:p>
      </dsp:txBody>
      <dsp:txXfrm>
        <a:off x="5538186" y="2764623"/>
        <a:ext cx="2646481" cy="1211593"/>
      </dsp:txXfrm>
    </dsp:sp>
    <dsp:sp modelId="{BB7B04E2-2D53-4836-863C-E2A9415592D1}">
      <dsp:nvSpPr>
        <dsp:cNvPr id="0" name=""/>
        <dsp:cNvSpPr/>
      </dsp:nvSpPr>
      <dsp:spPr>
        <a:xfrm rot="5192242">
          <a:off x="4046028" y="2985711"/>
          <a:ext cx="534065" cy="25855"/>
        </a:xfrm>
        <a:custGeom>
          <a:avLst/>
          <a:gdLst/>
          <a:ahLst/>
          <a:cxnLst/>
          <a:rect l="0" t="0" r="0" b="0"/>
          <a:pathLst>
            <a:path>
              <a:moveTo>
                <a:pt x="0" y="12927"/>
              </a:moveTo>
              <a:lnTo>
                <a:pt x="534065" y="12927"/>
              </a:lnTo>
            </a:path>
          </a:pathLst>
        </a:custGeom>
        <a:noFill/>
        <a:ln w="19050" cap="rnd"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rot="5192242">
        <a:off x="4299709" y="2985287"/>
        <a:ext cx="26703" cy="26703"/>
      </dsp:txXfrm>
    </dsp:sp>
    <dsp:sp modelId="{BB70C7C6-8C2A-4565-B623-8B6EBB41023C}">
      <dsp:nvSpPr>
        <dsp:cNvPr id="0" name=""/>
        <dsp:cNvSpPr/>
      </dsp:nvSpPr>
      <dsp:spPr>
        <a:xfrm>
          <a:off x="2971823" y="3265035"/>
          <a:ext cx="2779982" cy="1078682"/>
        </a:xfrm>
        <a:prstGeom prst="ellipse">
          <a:avLst/>
        </a:prstGeom>
        <a:solidFill>
          <a:schemeClr val="lt1">
            <a:hueOff val="0"/>
            <a:satOff val="0"/>
            <a:lumOff val="0"/>
            <a:alphaOff val="0"/>
          </a:schemeClr>
        </a:solidFill>
        <a:ln w="19050" cap="rnd"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ru-RU" sz="1400" b="1" kern="1200" dirty="0" smtClean="0"/>
            <a:t>Наличие координирующего центра</a:t>
          </a:r>
          <a:endParaRPr lang="ru-RU" sz="1400" b="1" kern="1200" dirty="0"/>
        </a:p>
      </dsp:txBody>
      <dsp:txXfrm>
        <a:off x="2971823" y="3265035"/>
        <a:ext cx="2779982" cy="1078682"/>
      </dsp:txXfrm>
    </dsp:sp>
    <dsp:sp modelId="{582F02F4-3B07-4356-A56E-1DAD9F36BE75}">
      <dsp:nvSpPr>
        <dsp:cNvPr id="0" name=""/>
        <dsp:cNvSpPr/>
      </dsp:nvSpPr>
      <dsp:spPr>
        <a:xfrm rot="9123196">
          <a:off x="2564315" y="2874015"/>
          <a:ext cx="953105" cy="25855"/>
        </a:xfrm>
        <a:custGeom>
          <a:avLst/>
          <a:gdLst/>
          <a:ahLst/>
          <a:cxnLst/>
          <a:rect l="0" t="0" r="0" b="0"/>
          <a:pathLst>
            <a:path>
              <a:moveTo>
                <a:pt x="0" y="12927"/>
              </a:moveTo>
              <a:lnTo>
                <a:pt x="953105" y="12927"/>
              </a:lnTo>
            </a:path>
          </a:pathLst>
        </a:custGeom>
        <a:noFill/>
        <a:ln w="19050" cap="rnd"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rot="9123196">
        <a:off x="3017040" y="2863115"/>
        <a:ext cx="47655" cy="47655"/>
      </dsp:txXfrm>
    </dsp:sp>
    <dsp:sp modelId="{D306A1B3-7651-4E81-8541-60F8E36F7D42}">
      <dsp:nvSpPr>
        <dsp:cNvPr id="0" name=""/>
        <dsp:cNvSpPr/>
      </dsp:nvSpPr>
      <dsp:spPr>
        <a:xfrm>
          <a:off x="545893" y="2935624"/>
          <a:ext cx="2449613" cy="1250329"/>
        </a:xfrm>
        <a:prstGeom prst="ellipse">
          <a:avLst/>
        </a:prstGeom>
        <a:solidFill>
          <a:schemeClr val="lt1">
            <a:hueOff val="0"/>
            <a:satOff val="0"/>
            <a:lumOff val="0"/>
            <a:alphaOff val="0"/>
          </a:schemeClr>
        </a:solidFill>
        <a:ln w="19050" cap="rnd"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ru-RU" sz="1400" b="1" kern="1200" dirty="0" smtClean="0"/>
            <a:t>Собственные программы и проекты. (инструмент, кадры и др.)</a:t>
          </a:r>
          <a:endParaRPr lang="ru-RU" sz="1400" b="1" kern="1200" dirty="0"/>
        </a:p>
      </dsp:txBody>
      <dsp:txXfrm>
        <a:off x="545893" y="2935624"/>
        <a:ext cx="2449613" cy="1250329"/>
      </dsp:txXfrm>
    </dsp:sp>
    <dsp:sp modelId="{C8AA8241-BBA4-460A-9C3F-DB9A8AFE12B0}">
      <dsp:nvSpPr>
        <dsp:cNvPr id="0" name=""/>
        <dsp:cNvSpPr/>
      </dsp:nvSpPr>
      <dsp:spPr>
        <a:xfrm rot="12377551">
          <a:off x="2652756" y="1625653"/>
          <a:ext cx="808036" cy="25855"/>
        </a:xfrm>
        <a:custGeom>
          <a:avLst/>
          <a:gdLst/>
          <a:ahLst/>
          <a:cxnLst/>
          <a:rect l="0" t="0" r="0" b="0"/>
          <a:pathLst>
            <a:path>
              <a:moveTo>
                <a:pt x="0" y="12927"/>
              </a:moveTo>
              <a:lnTo>
                <a:pt x="808036" y="12927"/>
              </a:lnTo>
            </a:path>
          </a:pathLst>
        </a:custGeom>
        <a:noFill/>
        <a:ln w="19050" cap="rnd"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rot="12377551">
        <a:off x="3036574" y="1618380"/>
        <a:ext cx="40401" cy="40401"/>
      </dsp:txXfrm>
    </dsp:sp>
    <dsp:sp modelId="{C391C9A7-09BD-40D0-936C-DF744FFAE50D}">
      <dsp:nvSpPr>
        <dsp:cNvPr id="0" name=""/>
        <dsp:cNvSpPr/>
      </dsp:nvSpPr>
      <dsp:spPr>
        <a:xfrm>
          <a:off x="342754" y="369061"/>
          <a:ext cx="2819998" cy="1250489"/>
        </a:xfrm>
        <a:prstGeom prst="ellipse">
          <a:avLst/>
        </a:prstGeom>
        <a:solidFill>
          <a:schemeClr val="lt1">
            <a:hueOff val="0"/>
            <a:satOff val="0"/>
            <a:lumOff val="0"/>
            <a:alphaOff val="0"/>
          </a:schemeClr>
        </a:solidFill>
        <a:ln w="19050" cap="rnd"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ru-RU" sz="1600" b="1" kern="1200" dirty="0" smtClean="0"/>
            <a:t>Опыт работы с республиканскими и региональными органами власти</a:t>
          </a:r>
          <a:endParaRPr lang="ru-RU" sz="1600" b="1" kern="1200" dirty="0"/>
        </a:p>
      </dsp:txBody>
      <dsp:txXfrm>
        <a:off x="342754" y="369061"/>
        <a:ext cx="2819998" cy="1250489"/>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6883274-881F-49B9-8020-4552A22E58D7}">
      <dsp:nvSpPr>
        <dsp:cNvPr id="0" name=""/>
        <dsp:cNvSpPr/>
      </dsp:nvSpPr>
      <dsp:spPr>
        <a:xfrm>
          <a:off x="3180586" y="2491764"/>
          <a:ext cx="2057400" cy="1801335"/>
        </a:xfrm>
        <a:prstGeom prst="roundRect">
          <a:avLst/>
        </a:prstGeom>
        <a:solidFill>
          <a:schemeClr val="accent1">
            <a:lumMod val="40000"/>
            <a:lumOff val="6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1066800">
            <a:lnSpc>
              <a:spcPct val="90000"/>
            </a:lnSpc>
            <a:spcBef>
              <a:spcPct val="0"/>
            </a:spcBef>
            <a:spcAft>
              <a:spcPct val="35000"/>
            </a:spcAft>
          </a:pPr>
          <a:r>
            <a:rPr lang="ru-RU" sz="2400" b="1" kern="1200" dirty="0" smtClean="0">
              <a:solidFill>
                <a:srgbClr val="C00000"/>
              </a:solidFill>
              <a:latin typeface="Times New Roman" panose="02020603050405020304" pitchFamily="18" charset="0"/>
              <a:cs typeface="Times New Roman" panose="02020603050405020304" pitchFamily="18" charset="0"/>
            </a:rPr>
            <a:t>9</a:t>
          </a:r>
          <a:r>
            <a:rPr lang="ru-RU" sz="2000" b="1" kern="1200" dirty="0" smtClean="0">
              <a:solidFill>
                <a:srgbClr val="C00000"/>
              </a:solidFill>
              <a:latin typeface="Times New Roman" panose="02020603050405020304" pitchFamily="18" charset="0"/>
              <a:cs typeface="Times New Roman" panose="02020603050405020304" pitchFamily="18" charset="0"/>
            </a:rPr>
            <a:t> </a:t>
          </a:r>
          <a:r>
            <a:rPr lang="en-US" sz="2000" b="1" kern="1200" dirty="0" err="1" smtClean="0">
              <a:solidFill>
                <a:srgbClr val="C00000"/>
              </a:solidFill>
              <a:latin typeface="Times New Roman" panose="02020603050405020304" pitchFamily="18" charset="0"/>
              <a:cs typeface="Times New Roman" panose="02020603050405020304" pitchFamily="18" charset="0"/>
            </a:rPr>
            <a:t>Основные</a:t>
          </a:r>
          <a:r>
            <a:rPr lang="en-US" sz="2000" b="1" kern="1200" dirty="0" smtClean="0">
              <a:solidFill>
                <a:srgbClr val="C00000"/>
              </a:solidFill>
              <a:latin typeface="Times New Roman" panose="02020603050405020304" pitchFamily="18" charset="0"/>
              <a:cs typeface="Times New Roman" panose="02020603050405020304" pitchFamily="18" charset="0"/>
            </a:rPr>
            <a:t>       </a:t>
          </a:r>
          <a:br>
            <a:rPr lang="en-US" sz="2000" b="1" kern="1200" dirty="0" smtClean="0">
              <a:solidFill>
                <a:srgbClr val="C00000"/>
              </a:solidFill>
              <a:latin typeface="Times New Roman" panose="02020603050405020304" pitchFamily="18" charset="0"/>
              <a:cs typeface="Times New Roman" panose="02020603050405020304" pitchFamily="18" charset="0"/>
            </a:rPr>
          </a:br>
          <a:r>
            <a:rPr lang="en-US" sz="2000" b="1" kern="1200" dirty="0" err="1" smtClean="0">
              <a:solidFill>
                <a:srgbClr val="C00000"/>
              </a:solidFill>
              <a:latin typeface="Times New Roman" panose="02020603050405020304" pitchFamily="18" charset="0"/>
              <a:cs typeface="Times New Roman" panose="02020603050405020304" pitchFamily="18" charset="0"/>
            </a:rPr>
            <a:t>направления</a:t>
          </a:r>
          <a:r>
            <a:rPr lang="en-US" sz="2000" b="1" kern="1200" dirty="0" smtClean="0">
              <a:solidFill>
                <a:srgbClr val="C00000"/>
              </a:solidFill>
              <a:latin typeface="Times New Roman" panose="02020603050405020304" pitchFamily="18" charset="0"/>
              <a:cs typeface="Times New Roman" panose="02020603050405020304" pitchFamily="18" charset="0"/>
            </a:rPr>
            <a:t>    </a:t>
          </a:r>
          <a:br>
            <a:rPr lang="en-US" sz="2000" b="1" kern="1200" dirty="0" smtClean="0">
              <a:solidFill>
                <a:srgbClr val="C00000"/>
              </a:solidFill>
              <a:latin typeface="Times New Roman" panose="02020603050405020304" pitchFamily="18" charset="0"/>
              <a:cs typeface="Times New Roman" panose="02020603050405020304" pitchFamily="18" charset="0"/>
            </a:rPr>
          </a:br>
          <a:r>
            <a:rPr lang="en-US" sz="2000" b="1" kern="1200" dirty="0" err="1" smtClean="0">
              <a:solidFill>
                <a:srgbClr val="C00000"/>
              </a:solidFill>
              <a:latin typeface="Times New Roman" panose="02020603050405020304" pitchFamily="18" charset="0"/>
              <a:cs typeface="Times New Roman" panose="02020603050405020304" pitchFamily="18" charset="0"/>
            </a:rPr>
            <a:t>реализации</a:t>
          </a:r>
          <a:r>
            <a:rPr lang="en-US" sz="2000" b="1" kern="1200" dirty="0" smtClean="0">
              <a:solidFill>
                <a:srgbClr val="C00000"/>
              </a:solidFill>
              <a:latin typeface="Times New Roman" panose="02020603050405020304" pitchFamily="18" charset="0"/>
              <a:cs typeface="Times New Roman" panose="02020603050405020304" pitchFamily="18" charset="0"/>
            </a:rPr>
            <a:t>     </a:t>
          </a:r>
          <a:br>
            <a:rPr lang="en-US" sz="2000" b="1" kern="1200" dirty="0" smtClean="0">
              <a:solidFill>
                <a:srgbClr val="C00000"/>
              </a:solidFill>
              <a:latin typeface="Times New Roman" panose="02020603050405020304" pitchFamily="18" charset="0"/>
              <a:cs typeface="Times New Roman" panose="02020603050405020304" pitchFamily="18" charset="0"/>
            </a:rPr>
          </a:br>
          <a:r>
            <a:rPr lang="ru-RU" sz="2000" b="1" kern="1200" dirty="0" smtClean="0">
              <a:solidFill>
                <a:srgbClr val="C00000"/>
              </a:solidFill>
              <a:latin typeface="Times New Roman" panose="02020603050405020304" pitchFamily="18" charset="0"/>
              <a:cs typeface="Times New Roman" panose="02020603050405020304" pitchFamily="18" charset="0"/>
            </a:rPr>
            <a:t>Кластера</a:t>
          </a:r>
          <a:r>
            <a:rPr lang="en-US" sz="2400" kern="1200" dirty="0" smtClean="0">
              <a:solidFill>
                <a:schemeClr val="tx1"/>
              </a:solidFill>
              <a:latin typeface="Berlin Sans FB" panose="020E0602020502020306" pitchFamily="34" charset="0"/>
            </a:rPr>
            <a:t>  </a:t>
          </a:r>
          <a:r>
            <a:rPr lang="en-US" sz="1900" kern="1200" dirty="0" smtClean="0">
              <a:solidFill>
                <a:schemeClr val="tx1"/>
              </a:solidFill>
            </a:rPr>
            <a:t>   </a:t>
          </a:r>
          <a:endParaRPr lang="ru-RU" sz="1900" kern="1200" dirty="0">
            <a:solidFill>
              <a:schemeClr val="tx1"/>
            </a:solidFill>
          </a:endParaRPr>
        </a:p>
      </dsp:txBody>
      <dsp:txXfrm>
        <a:off x="3180586" y="2491764"/>
        <a:ext cx="2057400" cy="1801335"/>
      </dsp:txXfrm>
    </dsp:sp>
    <dsp:sp modelId="{9BD8B615-37E4-4115-807F-46F806137138}">
      <dsp:nvSpPr>
        <dsp:cNvPr id="0" name=""/>
        <dsp:cNvSpPr/>
      </dsp:nvSpPr>
      <dsp:spPr>
        <a:xfrm rot="16200000">
          <a:off x="3598077" y="1880555"/>
          <a:ext cx="1222418" cy="0"/>
        </a:xfrm>
        <a:custGeom>
          <a:avLst/>
          <a:gdLst/>
          <a:ahLst/>
          <a:cxnLst/>
          <a:rect l="0" t="0" r="0" b="0"/>
          <a:pathLst>
            <a:path>
              <a:moveTo>
                <a:pt x="0" y="0"/>
              </a:moveTo>
              <a:lnTo>
                <a:pt x="1222418" y="0"/>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7B9FB16-E8DA-482E-8083-0C11627A81BA}">
      <dsp:nvSpPr>
        <dsp:cNvPr id="0" name=""/>
        <dsp:cNvSpPr/>
      </dsp:nvSpPr>
      <dsp:spPr>
        <a:xfrm>
          <a:off x="2081870" y="37156"/>
          <a:ext cx="4254831" cy="1232189"/>
        </a:xfrm>
        <a:prstGeom prst="roundRect">
          <a:avLst/>
        </a:prstGeom>
        <a:solidFill>
          <a:schemeClr val="accent1">
            <a:lumMod val="40000"/>
            <a:lumOff val="6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800100">
            <a:lnSpc>
              <a:spcPct val="90000"/>
            </a:lnSpc>
            <a:spcBef>
              <a:spcPct val="0"/>
            </a:spcBef>
            <a:spcAft>
              <a:spcPct val="35000"/>
            </a:spcAft>
          </a:pPr>
          <a:r>
            <a:rPr lang="ru-RU" sz="1800" kern="1200" dirty="0" smtClean="0">
              <a:solidFill>
                <a:schemeClr val="tx1"/>
              </a:solidFill>
            </a:rPr>
            <a:t>Развитие объектов инновационной </a:t>
          </a:r>
          <a:br>
            <a:rPr lang="ru-RU" sz="1800" kern="1200" dirty="0" smtClean="0">
              <a:solidFill>
                <a:schemeClr val="tx1"/>
              </a:solidFill>
            </a:rPr>
          </a:br>
          <a:r>
            <a:rPr lang="ru-RU" sz="1800" kern="1200" dirty="0" smtClean="0">
              <a:solidFill>
                <a:schemeClr val="tx1"/>
              </a:solidFill>
            </a:rPr>
            <a:t>инфраструктуры  </a:t>
          </a:r>
          <a:r>
            <a:rPr lang="en-US" sz="1600" kern="1200" dirty="0" smtClean="0">
              <a:solidFill>
                <a:schemeClr val="tx1"/>
              </a:solidFill>
            </a:rPr>
            <a:t> </a:t>
          </a:r>
          <a:r>
            <a:rPr lang="en-US" sz="500" kern="1200" dirty="0" smtClean="0">
              <a:solidFill>
                <a:schemeClr val="tx1"/>
              </a:solidFill>
            </a:rPr>
            <a:t>                                     </a:t>
          </a:r>
          <a:endParaRPr lang="ru-RU" sz="500" kern="1200" dirty="0">
            <a:solidFill>
              <a:schemeClr val="tx1"/>
            </a:solidFill>
          </a:endParaRPr>
        </a:p>
      </dsp:txBody>
      <dsp:txXfrm>
        <a:off x="2081870" y="37156"/>
        <a:ext cx="4254831" cy="1232189"/>
      </dsp:txXfrm>
    </dsp:sp>
    <dsp:sp modelId="{E9F0D61A-796D-44F1-89A9-FAB3B955EC36}">
      <dsp:nvSpPr>
        <dsp:cNvPr id="0" name=""/>
        <dsp:cNvSpPr/>
      </dsp:nvSpPr>
      <dsp:spPr>
        <a:xfrm>
          <a:off x="5237986" y="3392432"/>
          <a:ext cx="607928" cy="0"/>
        </a:xfrm>
        <a:custGeom>
          <a:avLst/>
          <a:gdLst/>
          <a:ahLst/>
          <a:cxnLst/>
          <a:rect l="0" t="0" r="0" b="0"/>
          <a:pathLst>
            <a:path>
              <a:moveTo>
                <a:pt x="0" y="0"/>
              </a:moveTo>
              <a:lnTo>
                <a:pt x="607928" y="0"/>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5327684-2F40-4B60-936D-0DF9EB6259A6}">
      <dsp:nvSpPr>
        <dsp:cNvPr id="0" name=""/>
        <dsp:cNvSpPr/>
      </dsp:nvSpPr>
      <dsp:spPr>
        <a:xfrm>
          <a:off x="5845915" y="2131729"/>
          <a:ext cx="2205105" cy="2521406"/>
        </a:xfrm>
        <a:prstGeom prst="roundRect">
          <a:avLst/>
        </a:prstGeom>
        <a:solidFill>
          <a:schemeClr val="accent1">
            <a:lumMod val="40000"/>
            <a:lumOff val="6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lvl="0" algn="ctr" defTabSz="711200">
            <a:lnSpc>
              <a:spcPct val="90000"/>
            </a:lnSpc>
            <a:spcBef>
              <a:spcPct val="0"/>
            </a:spcBef>
            <a:spcAft>
              <a:spcPct val="35000"/>
            </a:spcAft>
          </a:pPr>
          <a:r>
            <a:rPr lang="ru-RU" sz="1600" kern="1200" dirty="0" smtClean="0">
              <a:solidFill>
                <a:schemeClr val="tx1"/>
              </a:solidFill>
            </a:rPr>
            <a:t>Представление и защита общих имущественных интересов участников кластера</a:t>
          </a:r>
          <a:r>
            <a:rPr lang="en-US" sz="1600" kern="1200" dirty="0" smtClean="0">
              <a:solidFill>
                <a:schemeClr val="tx1"/>
              </a:solidFill>
            </a:rPr>
            <a:t>  </a:t>
          </a:r>
          <a:r>
            <a:rPr lang="en-US" sz="1700" kern="1200" dirty="0" smtClean="0">
              <a:solidFill>
                <a:schemeClr val="tx1"/>
              </a:solidFill>
            </a:rPr>
            <a:t> </a:t>
          </a:r>
          <a:endParaRPr lang="ru-RU" sz="1700" kern="1200" dirty="0">
            <a:solidFill>
              <a:schemeClr val="tx1"/>
            </a:solidFill>
          </a:endParaRPr>
        </a:p>
      </dsp:txBody>
      <dsp:txXfrm>
        <a:off x="5845915" y="2131729"/>
        <a:ext cx="2205105" cy="2521406"/>
      </dsp:txXfrm>
    </dsp:sp>
    <dsp:sp modelId="{E400B8E9-D10E-4C34-AE2A-56BC5591D002}">
      <dsp:nvSpPr>
        <dsp:cNvPr id="0" name=""/>
        <dsp:cNvSpPr/>
      </dsp:nvSpPr>
      <dsp:spPr>
        <a:xfrm rot="5098167">
          <a:off x="3892880" y="4725149"/>
          <a:ext cx="867438" cy="0"/>
        </a:xfrm>
        <a:custGeom>
          <a:avLst/>
          <a:gdLst/>
          <a:ahLst/>
          <a:cxnLst/>
          <a:rect l="0" t="0" r="0" b="0"/>
          <a:pathLst>
            <a:path>
              <a:moveTo>
                <a:pt x="0" y="0"/>
              </a:moveTo>
              <a:lnTo>
                <a:pt x="867438" y="0"/>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89952FD-26F0-49F5-9C1A-F8C00B977C2E}">
      <dsp:nvSpPr>
        <dsp:cNvPr id="0" name=""/>
        <dsp:cNvSpPr/>
      </dsp:nvSpPr>
      <dsp:spPr>
        <a:xfrm>
          <a:off x="2016218" y="5157197"/>
          <a:ext cx="4818165" cy="1378458"/>
        </a:xfrm>
        <a:prstGeom prst="roundRect">
          <a:avLst/>
        </a:prstGeom>
        <a:solidFill>
          <a:schemeClr val="accent1">
            <a:lumMod val="40000"/>
            <a:lumOff val="6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800100">
            <a:lnSpc>
              <a:spcPct val="90000"/>
            </a:lnSpc>
            <a:spcBef>
              <a:spcPct val="0"/>
            </a:spcBef>
            <a:spcAft>
              <a:spcPct val="35000"/>
            </a:spcAft>
          </a:pPr>
          <a:r>
            <a:rPr lang="ru-RU" sz="1800" kern="1200" dirty="0" smtClean="0">
              <a:solidFill>
                <a:schemeClr val="tx1"/>
              </a:solidFill>
            </a:rPr>
            <a:t>Снижение затрат и повышение качества товаров и услуг </a:t>
          </a:r>
          <a:endParaRPr lang="ru-RU" sz="1800" kern="1200" dirty="0">
            <a:solidFill>
              <a:schemeClr val="tx1"/>
            </a:solidFill>
          </a:endParaRPr>
        </a:p>
      </dsp:txBody>
      <dsp:txXfrm>
        <a:off x="2016218" y="5157197"/>
        <a:ext cx="4818165" cy="1378458"/>
      </dsp:txXfrm>
    </dsp:sp>
    <dsp:sp modelId="{AAA6D7F7-0CED-4861-9EDE-0CA7B8342950}">
      <dsp:nvSpPr>
        <dsp:cNvPr id="0" name=""/>
        <dsp:cNvSpPr/>
      </dsp:nvSpPr>
      <dsp:spPr>
        <a:xfrm rot="10800000">
          <a:off x="2710310" y="3392432"/>
          <a:ext cx="470276" cy="0"/>
        </a:xfrm>
        <a:custGeom>
          <a:avLst/>
          <a:gdLst/>
          <a:ahLst/>
          <a:cxnLst/>
          <a:rect l="0" t="0" r="0" b="0"/>
          <a:pathLst>
            <a:path>
              <a:moveTo>
                <a:pt x="0" y="0"/>
              </a:moveTo>
              <a:lnTo>
                <a:pt x="470276" y="0"/>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644FF37-09AC-49F5-BACA-17E0EE9C55AC}">
      <dsp:nvSpPr>
        <dsp:cNvPr id="0" name=""/>
        <dsp:cNvSpPr/>
      </dsp:nvSpPr>
      <dsp:spPr>
        <a:xfrm>
          <a:off x="229899" y="2107751"/>
          <a:ext cx="2480411" cy="2569363"/>
        </a:xfrm>
        <a:prstGeom prst="roundRect">
          <a:avLst/>
        </a:prstGeom>
        <a:solidFill>
          <a:schemeClr val="accent1">
            <a:lumMod val="40000"/>
            <a:lumOff val="6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lvl="0" algn="ctr" defTabSz="711200">
            <a:lnSpc>
              <a:spcPct val="90000"/>
            </a:lnSpc>
            <a:spcBef>
              <a:spcPct val="0"/>
            </a:spcBef>
            <a:spcAft>
              <a:spcPct val="35000"/>
            </a:spcAft>
          </a:pPr>
          <a:r>
            <a:rPr lang="ru-RU" sz="1600" kern="1200" dirty="0" smtClean="0">
              <a:solidFill>
                <a:schemeClr val="tx1"/>
              </a:solidFill>
            </a:rPr>
            <a:t>Усиление взаимодействия между участниками в кластере – развитие </a:t>
          </a:r>
          <a:r>
            <a:rPr lang="ru-RU" sz="1600" kern="1200" dirty="0" err="1" smtClean="0">
              <a:solidFill>
                <a:schemeClr val="tx1"/>
              </a:solidFill>
            </a:rPr>
            <a:t>частно-государственного</a:t>
          </a:r>
          <a:r>
            <a:rPr lang="ru-RU" sz="1600" kern="1200" dirty="0" smtClean="0">
              <a:solidFill>
                <a:schemeClr val="tx1"/>
              </a:solidFill>
            </a:rPr>
            <a:t> партнерства </a:t>
          </a:r>
          <a:endParaRPr lang="ru-RU" sz="1600" kern="1200" dirty="0">
            <a:solidFill>
              <a:schemeClr val="tx1"/>
            </a:solidFill>
          </a:endParaRPr>
        </a:p>
      </dsp:txBody>
      <dsp:txXfrm>
        <a:off x="229899" y="2107751"/>
        <a:ext cx="2480411" cy="2569363"/>
      </dsp:txXfrm>
    </dsp:sp>
  </dsp:spTree>
</dsp:drawing>
</file>

<file path=ppt/diagrams/layout1.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29837" cy="497126"/>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29761" y="0"/>
            <a:ext cx="2929837" cy="497126"/>
          </a:xfrm>
          <a:prstGeom prst="rect">
            <a:avLst/>
          </a:prstGeom>
        </p:spPr>
        <p:txBody>
          <a:bodyPr vert="horz" lIns="91440" tIns="45720" rIns="91440" bIns="45720" rtlCol="0"/>
          <a:lstStyle>
            <a:lvl1pPr algn="r">
              <a:defRPr sz="1200"/>
            </a:lvl1pPr>
          </a:lstStyle>
          <a:p>
            <a:fld id="{780BB096-C377-4BC1-BBCE-36F794C9D8A0}" type="datetimeFigureOut">
              <a:rPr lang="ru-RU" smtClean="0"/>
              <a:pPr/>
              <a:t>27.05.2015</a:t>
            </a:fld>
            <a:endParaRPr lang="ru-RU"/>
          </a:p>
        </p:txBody>
      </p:sp>
      <p:sp>
        <p:nvSpPr>
          <p:cNvPr id="4" name="Образ слайда 3"/>
          <p:cNvSpPr>
            <a:spLocks noGrp="1" noRot="1" noChangeAspect="1"/>
          </p:cNvSpPr>
          <p:nvPr>
            <p:ph type="sldImg" idx="2"/>
          </p:nvPr>
        </p:nvSpPr>
        <p:spPr>
          <a:xfrm>
            <a:off x="896938" y="746125"/>
            <a:ext cx="4967287" cy="372745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76117" y="4722694"/>
            <a:ext cx="5408930" cy="4474131"/>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9443662"/>
            <a:ext cx="2929837" cy="497126"/>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29761" y="9443662"/>
            <a:ext cx="2929837" cy="497126"/>
          </a:xfrm>
          <a:prstGeom prst="rect">
            <a:avLst/>
          </a:prstGeom>
        </p:spPr>
        <p:txBody>
          <a:bodyPr vert="horz" lIns="91440" tIns="45720" rIns="91440" bIns="45720" rtlCol="0" anchor="b"/>
          <a:lstStyle>
            <a:lvl1pPr algn="r">
              <a:defRPr sz="1200"/>
            </a:lvl1pPr>
          </a:lstStyle>
          <a:p>
            <a:fld id="{F2F37D40-F720-4CA5-997B-66EC28B356EE}" type="slidenum">
              <a:rPr lang="ru-RU" smtClean="0"/>
              <a:pPr/>
              <a:t>‹#›</a:t>
            </a:fld>
            <a:endParaRPr lang="ru-RU"/>
          </a:p>
        </p:txBody>
      </p:sp>
    </p:spTree>
    <p:extLst>
      <p:ext uri="{BB962C8B-B14F-4D97-AF65-F5344CB8AC3E}">
        <p14:creationId xmlns:p14="http://schemas.microsoft.com/office/powerpoint/2010/main" xmlns="" val="40386743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F2F37D40-F720-4CA5-997B-66EC28B356EE}" type="slidenum">
              <a:rPr lang="ru-RU" smtClean="0"/>
              <a:pPr/>
              <a:t>1</a:t>
            </a:fld>
            <a:endParaRPr lang="ru-RU"/>
          </a:p>
        </p:txBody>
      </p:sp>
    </p:spTree>
    <p:extLst>
      <p:ext uri="{BB962C8B-B14F-4D97-AF65-F5344CB8AC3E}">
        <p14:creationId xmlns:p14="http://schemas.microsoft.com/office/powerpoint/2010/main" xmlns="" val="16491709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47738">
              <a:spcBef>
                <a:spcPct val="30000"/>
              </a:spcBef>
              <a:defRPr sz="1200">
                <a:solidFill>
                  <a:schemeClr val="tx1"/>
                </a:solidFill>
                <a:latin typeface="Arial" panose="020B0604020202020204" pitchFamily="34" charset="0"/>
              </a:defRPr>
            </a:lvl1pPr>
            <a:lvl2pPr marL="742950" indent="-285750" defTabSz="947738">
              <a:spcBef>
                <a:spcPct val="30000"/>
              </a:spcBef>
              <a:defRPr sz="1200">
                <a:solidFill>
                  <a:schemeClr val="tx1"/>
                </a:solidFill>
                <a:latin typeface="Arial" panose="020B0604020202020204" pitchFamily="34" charset="0"/>
              </a:defRPr>
            </a:lvl2pPr>
            <a:lvl3pPr marL="1143000" indent="-228600" defTabSz="947738">
              <a:spcBef>
                <a:spcPct val="30000"/>
              </a:spcBef>
              <a:defRPr sz="1200">
                <a:solidFill>
                  <a:schemeClr val="tx1"/>
                </a:solidFill>
                <a:latin typeface="Arial" panose="020B0604020202020204" pitchFamily="34" charset="0"/>
              </a:defRPr>
            </a:lvl3pPr>
            <a:lvl4pPr marL="1600200" indent="-228600" defTabSz="947738">
              <a:spcBef>
                <a:spcPct val="30000"/>
              </a:spcBef>
              <a:defRPr sz="1200">
                <a:solidFill>
                  <a:schemeClr val="tx1"/>
                </a:solidFill>
                <a:latin typeface="Arial" panose="020B0604020202020204" pitchFamily="34" charset="0"/>
              </a:defRPr>
            </a:lvl4pPr>
            <a:lvl5pPr marL="2057400" indent="-228600" defTabSz="947738">
              <a:spcBef>
                <a:spcPct val="30000"/>
              </a:spcBef>
              <a:defRPr sz="1200">
                <a:solidFill>
                  <a:schemeClr val="tx1"/>
                </a:solidFill>
                <a:latin typeface="Arial" panose="020B0604020202020204" pitchFamily="34" charset="0"/>
              </a:defRPr>
            </a:lvl5pPr>
            <a:lvl6pPr marL="2514600" indent="-228600" defTabSz="947738"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47738"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47738"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47738"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C8ABBBD-1C29-4B15-B1B0-6E4DC80F30A6}" type="slidenum">
              <a:rPr lang="ru-RU"/>
              <a:pPr>
                <a:spcBef>
                  <a:spcPct val="0"/>
                </a:spcBef>
              </a:pPr>
              <a:t>3</a:t>
            </a:fld>
            <a:endParaRPr lang="ru-RU"/>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ru-RU" smtClean="0">
              <a:latin typeface="Arial" panose="020B0604020202020204" pitchFamily="34" charset="0"/>
            </a:endParaRPr>
          </a:p>
        </p:txBody>
      </p:sp>
    </p:spTree>
    <p:extLst>
      <p:ext uri="{BB962C8B-B14F-4D97-AF65-F5344CB8AC3E}">
        <p14:creationId xmlns:p14="http://schemas.microsoft.com/office/powerpoint/2010/main" xmlns="" val="8818455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6"/>
          <p:cNvGrpSpPr/>
          <p:nvPr/>
        </p:nvGrpSpPr>
        <p:grpSpPr>
          <a:xfrm>
            <a:off x="-8466" y="-8468"/>
            <a:ext cx="9171316" cy="6874935"/>
            <a:chOff x="-8466" y="-8468"/>
            <a:chExt cx="9171316" cy="6874935"/>
          </a:xfrm>
        </p:grpSpPr>
        <p:cxnSp>
          <p:nvCxnSpPr>
            <p:cNvPr id="28" name="Straight Connector 27"/>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30" name="Freeform 2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Freeform 3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Freeform 3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Freeform 3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Freeform 3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Freeform 34"/>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2">
                <a:lumMod val="75000"/>
                <a:alpha val="8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Freeform 35"/>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1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F00B4300-5BBE-45F8-8F76-5AE466690066}" type="datetime1">
              <a:rPr lang="ru-RU" smtClean="0"/>
              <a:pPr/>
              <a:t>27.05.2015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8DBE43D-3354-4E2F-A958-60A8F1A4FA47}" type="slidenum">
              <a:rPr lang="ru-RU" smtClean="0"/>
              <a:pPr/>
              <a:t>‹#›</a:t>
            </a:fld>
            <a:endParaRPr lang="ru-RU"/>
          </a:p>
        </p:txBody>
      </p:sp>
    </p:spTree>
    <p:extLst>
      <p:ext uri="{BB962C8B-B14F-4D97-AF65-F5344CB8AC3E}">
        <p14:creationId xmlns:p14="http://schemas.microsoft.com/office/powerpoint/2010/main" xmlns="" val="42514326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854CB4CB-A553-413C-9592-6EEBFD850EE1}" type="datetime1">
              <a:rPr lang="ru-RU" smtClean="0"/>
              <a:pPr/>
              <a:t>27.05.2015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8DBE43D-3354-4E2F-A958-60A8F1A4FA47}" type="slidenum">
              <a:rPr lang="ru-RU" smtClean="0"/>
              <a:pPr/>
              <a:t>‹#›</a:t>
            </a:fld>
            <a:endParaRPr lang="ru-RU"/>
          </a:p>
        </p:txBody>
      </p:sp>
    </p:spTree>
    <p:extLst>
      <p:ext uri="{BB962C8B-B14F-4D97-AF65-F5344CB8AC3E}">
        <p14:creationId xmlns:p14="http://schemas.microsoft.com/office/powerpoint/2010/main" xmlns="" val="34871810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B827CAF-4A87-4279-8E16-DA751013AA23}" type="datetime1">
              <a:rPr lang="ru-RU" smtClean="0"/>
              <a:pPr/>
              <a:t>27.05.2015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8DBE43D-3354-4E2F-A958-60A8F1A4FA47}" type="slidenum">
              <a:rPr lang="ru-RU" smtClean="0"/>
              <a:pPr/>
              <a:t>‹#›</a:t>
            </a:fld>
            <a:endParaRPr lang="ru-RU"/>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xmlns="" val="4648108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84E70086-4C2A-4A04-8067-DB6B05270B1C}" type="datetime1">
              <a:rPr lang="ru-RU" smtClean="0"/>
              <a:pPr/>
              <a:t>27.05.2015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8DBE43D-3354-4E2F-A958-60A8F1A4FA47}" type="slidenum">
              <a:rPr lang="ru-RU" smtClean="0"/>
              <a:pPr/>
              <a:t>‹#›</a:t>
            </a:fld>
            <a:endParaRPr lang="ru-RU"/>
          </a:p>
        </p:txBody>
      </p:sp>
    </p:spTree>
    <p:extLst>
      <p:ext uri="{BB962C8B-B14F-4D97-AF65-F5344CB8AC3E}">
        <p14:creationId xmlns:p14="http://schemas.microsoft.com/office/powerpoint/2010/main" xmlns="" val="570853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05956BCE-85D6-402B-84FA-FE299164891F}" type="datetime1">
              <a:rPr lang="ru-RU" smtClean="0"/>
              <a:pPr/>
              <a:t>27.05.2015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8DBE43D-3354-4E2F-A958-60A8F1A4FA47}" type="slidenum">
              <a:rPr lang="ru-RU" smtClean="0"/>
              <a:pPr/>
              <a:t>‹#›</a:t>
            </a:fld>
            <a:endParaRPr lang="ru-RU"/>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xmlns="" val="12144823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92488358-02B2-4DAC-B0AE-463AF720A7F8}" type="datetime1">
              <a:rPr lang="ru-RU" smtClean="0"/>
              <a:pPr/>
              <a:t>27.05.2015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8DBE43D-3354-4E2F-A958-60A8F1A4FA47}" type="slidenum">
              <a:rPr lang="ru-RU" smtClean="0"/>
              <a:pPr/>
              <a:t>‹#›</a:t>
            </a:fld>
            <a:endParaRPr lang="ru-RU"/>
          </a:p>
        </p:txBody>
      </p:sp>
    </p:spTree>
    <p:extLst>
      <p:ext uri="{BB962C8B-B14F-4D97-AF65-F5344CB8AC3E}">
        <p14:creationId xmlns:p14="http://schemas.microsoft.com/office/powerpoint/2010/main" xmlns="" val="30642373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E4056D50-73BA-4049-9AAC-8CC69C9109FF}" type="datetime1">
              <a:rPr lang="ru-RU" smtClean="0"/>
              <a:pPr/>
              <a:t>27.05.2015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8DBE43D-3354-4E2F-A958-60A8F1A4FA47}" type="slidenum">
              <a:rPr lang="ru-RU" smtClean="0"/>
              <a:pPr/>
              <a:t>‹#›</a:t>
            </a:fld>
            <a:endParaRPr lang="ru-RU"/>
          </a:p>
        </p:txBody>
      </p:sp>
    </p:spTree>
    <p:extLst>
      <p:ext uri="{BB962C8B-B14F-4D97-AF65-F5344CB8AC3E}">
        <p14:creationId xmlns:p14="http://schemas.microsoft.com/office/powerpoint/2010/main" xmlns="" val="37763642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54336D3B-1D12-417D-A383-FB25D8E7DD5A}" type="datetime1">
              <a:rPr lang="ru-RU" smtClean="0"/>
              <a:pPr/>
              <a:t>27.05.2015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8DBE43D-3354-4E2F-A958-60A8F1A4FA47}" type="slidenum">
              <a:rPr lang="ru-RU" smtClean="0"/>
              <a:pPr/>
              <a:t>‹#›</a:t>
            </a:fld>
            <a:endParaRPr lang="ru-RU"/>
          </a:p>
        </p:txBody>
      </p:sp>
    </p:spTree>
    <p:extLst>
      <p:ext uri="{BB962C8B-B14F-4D97-AF65-F5344CB8AC3E}">
        <p14:creationId xmlns:p14="http://schemas.microsoft.com/office/powerpoint/2010/main" xmlns="" val="28610617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FB1BE056-1E6A-4E99-835C-D69C1FF3084D}" type="datetime1">
              <a:rPr lang="ru-RU" smtClean="0"/>
              <a:pPr/>
              <a:t>27.05.2015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8DBE43D-3354-4E2F-A958-60A8F1A4FA47}" type="slidenum">
              <a:rPr lang="ru-RU" smtClean="0"/>
              <a:pPr/>
              <a:t>‹#›</a:t>
            </a:fld>
            <a:endParaRPr lang="ru-RU"/>
          </a:p>
        </p:txBody>
      </p:sp>
    </p:spTree>
    <p:extLst>
      <p:ext uri="{BB962C8B-B14F-4D97-AF65-F5344CB8AC3E}">
        <p14:creationId xmlns:p14="http://schemas.microsoft.com/office/powerpoint/2010/main" xmlns="" val="17387052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5C99373E-DCE9-421E-99E9-2853216F2099}" type="datetime1">
              <a:rPr lang="ru-RU" smtClean="0"/>
              <a:pPr/>
              <a:t>27.05.2015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8DBE43D-3354-4E2F-A958-60A8F1A4FA47}" type="slidenum">
              <a:rPr lang="ru-RU" smtClean="0"/>
              <a:pPr/>
              <a:t>‹#›</a:t>
            </a:fld>
            <a:endParaRPr lang="ru-RU"/>
          </a:p>
        </p:txBody>
      </p:sp>
    </p:spTree>
    <p:extLst>
      <p:ext uri="{BB962C8B-B14F-4D97-AF65-F5344CB8AC3E}">
        <p14:creationId xmlns:p14="http://schemas.microsoft.com/office/powerpoint/2010/main" xmlns="" val="16644364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3AEB6598-3E75-4B10-9806-497E049E5A01}" type="datetime1">
              <a:rPr lang="ru-RU" smtClean="0"/>
              <a:pPr/>
              <a:t>27.05.2015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A8DBE43D-3354-4E2F-A958-60A8F1A4FA47}" type="slidenum">
              <a:rPr lang="ru-RU" smtClean="0"/>
              <a:pPr/>
              <a:t>‹#›</a:t>
            </a:fld>
            <a:endParaRPr lang="ru-RU"/>
          </a:p>
        </p:txBody>
      </p:sp>
    </p:spTree>
    <p:extLst>
      <p:ext uri="{BB962C8B-B14F-4D97-AF65-F5344CB8AC3E}">
        <p14:creationId xmlns:p14="http://schemas.microsoft.com/office/powerpoint/2010/main" xmlns="" val="30330062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66F0F77A-F661-49EA-BB16-AA3E729ADD3B}" type="datetime1">
              <a:rPr lang="ru-RU" smtClean="0"/>
              <a:pPr/>
              <a:t>27.05.2015</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A8DBE43D-3354-4E2F-A958-60A8F1A4FA47}" type="slidenum">
              <a:rPr lang="ru-RU" smtClean="0"/>
              <a:pPr/>
              <a:t>‹#›</a:t>
            </a:fld>
            <a:endParaRPr lang="ru-RU"/>
          </a:p>
        </p:txBody>
      </p:sp>
    </p:spTree>
    <p:extLst>
      <p:ext uri="{BB962C8B-B14F-4D97-AF65-F5344CB8AC3E}">
        <p14:creationId xmlns:p14="http://schemas.microsoft.com/office/powerpoint/2010/main" xmlns="" val="37278161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6CEA2AA0-D3B8-4C8C-8BAF-75EC359E8193}" type="datetime1">
              <a:rPr lang="ru-RU" smtClean="0"/>
              <a:pPr/>
              <a:t>27.05.2015</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A8DBE43D-3354-4E2F-A958-60A8F1A4FA47}" type="slidenum">
              <a:rPr lang="ru-RU" smtClean="0"/>
              <a:pPr/>
              <a:t>‹#›</a:t>
            </a:fld>
            <a:endParaRPr lang="ru-RU"/>
          </a:p>
        </p:txBody>
      </p:sp>
    </p:spTree>
    <p:extLst>
      <p:ext uri="{BB962C8B-B14F-4D97-AF65-F5344CB8AC3E}">
        <p14:creationId xmlns:p14="http://schemas.microsoft.com/office/powerpoint/2010/main" xmlns="" val="38781305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A1A240-8E08-4474-9432-439467437906}" type="datetime1">
              <a:rPr lang="ru-RU" smtClean="0"/>
              <a:pPr/>
              <a:t>27.05.2015</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A8DBE43D-3354-4E2F-A958-60A8F1A4FA47}" type="slidenum">
              <a:rPr lang="ru-RU" smtClean="0"/>
              <a:pPr/>
              <a:t>‹#›</a:t>
            </a:fld>
            <a:endParaRPr lang="ru-RU"/>
          </a:p>
        </p:txBody>
      </p:sp>
    </p:spTree>
    <p:extLst>
      <p:ext uri="{BB962C8B-B14F-4D97-AF65-F5344CB8AC3E}">
        <p14:creationId xmlns:p14="http://schemas.microsoft.com/office/powerpoint/2010/main" xmlns="" val="13369485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ru-RU" smtClean="0"/>
              <a:t>Образец заголовка</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smtClean="0"/>
              <a:t>Образец текста</a:t>
            </a:r>
          </a:p>
        </p:txBody>
      </p:sp>
      <p:sp>
        <p:nvSpPr>
          <p:cNvPr id="5" name="Date Placeholder 4"/>
          <p:cNvSpPr>
            <a:spLocks noGrp="1"/>
          </p:cNvSpPr>
          <p:nvPr>
            <p:ph type="dt" sz="half" idx="10"/>
          </p:nvPr>
        </p:nvSpPr>
        <p:spPr/>
        <p:txBody>
          <a:bodyPr/>
          <a:lstStyle/>
          <a:p>
            <a:fld id="{7680B315-B87A-4FE4-9DB3-54A9870B3434}" type="datetime1">
              <a:rPr lang="ru-RU" smtClean="0"/>
              <a:pPr/>
              <a:t>27.05.2015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A8DBE43D-3354-4E2F-A958-60A8F1A4FA47}" type="slidenum">
              <a:rPr lang="ru-RU" smtClean="0"/>
              <a:pPr/>
              <a:t>‹#›</a:t>
            </a:fld>
            <a:endParaRPr lang="ru-RU"/>
          </a:p>
        </p:txBody>
      </p:sp>
    </p:spTree>
    <p:extLst>
      <p:ext uri="{BB962C8B-B14F-4D97-AF65-F5344CB8AC3E}">
        <p14:creationId xmlns:p14="http://schemas.microsoft.com/office/powerpoint/2010/main" xmlns="" val="20873207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D0E23CF6-E991-4B31-A072-476719ED3044}" type="datetime1">
              <a:rPr lang="ru-RU" smtClean="0"/>
              <a:pPr/>
              <a:t>27.05.2015</a:t>
            </a:fld>
            <a:endParaRPr lang="ru-RU"/>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8DBE43D-3354-4E2F-A958-60A8F1A4FA47}" type="slidenum">
              <a:rPr lang="ru-RU" smtClean="0"/>
              <a:pPr/>
              <a:t>‹#›</a:t>
            </a:fld>
            <a:endParaRPr lang="ru-RU"/>
          </a:p>
        </p:txBody>
      </p:sp>
    </p:spTree>
    <p:extLst>
      <p:ext uri="{BB962C8B-B14F-4D97-AF65-F5344CB8AC3E}">
        <p14:creationId xmlns:p14="http://schemas.microsoft.com/office/powerpoint/2010/main" xmlns="" val="35169405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71317" cy="6874935"/>
            <a:chOff x="-8467" y="-8468"/>
            <a:chExt cx="9171317"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2">
                <a:lumMod val="75000"/>
                <a:alpha val="8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53119A2-9A4F-4A24-85EB-CCDC48A98BFC}" type="datetime1">
              <a:rPr lang="ru-RU" smtClean="0"/>
              <a:pPr/>
              <a:t>27.05.2015</a:t>
            </a:fld>
            <a:endParaRPr lang="ru-RU"/>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A8DBE43D-3354-4E2F-A958-60A8F1A4FA47}" type="slidenum">
              <a:rPr lang="ru-RU" smtClean="0"/>
              <a:pPr/>
              <a:t>‹#›</a:t>
            </a:fld>
            <a:endParaRPr lang="ru-RU"/>
          </a:p>
        </p:txBody>
      </p:sp>
    </p:spTree>
    <p:extLst>
      <p:ext uri="{BB962C8B-B14F-4D97-AF65-F5344CB8AC3E}">
        <p14:creationId xmlns:p14="http://schemas.microsoft.com/office/powerpoint/2010/main" xmlns="" val="193471481"/>
      </p:ext>
    </p:extLst>
  </p:cSld>
  <p:clrMap bg1="lt1" tx1="dk1" bg2="lt2" tx2="dk2" accent1="accent1" accent2="accent2" accent3="accent3" accent4="accent4" accent5="accent5" accent6="accent6" hlink="hlink" folHlink="folHlink"/>
  <p:sldLayoutIdLst>
    <p:sldLayoutId id="2147483924" r:id="rId1"/>
    <p:sldLayoutId id="2147483925" r:id="rId2"/>
    <p:sldLayoutId id="2147483926" r:id="rId3"/>
    <p:sldLayoutId id="2147483927" r:id="rId4"/>
    <p:sldLayoutId id="2147483928" r:id="rId5"/>
    <p:sldLayoutId id="2147483929" r:id="rId6"/>
    <p:sldLayoutId id="2147483930" r:id="rId7"/>
    <p:sldLayoutId id="2147483931" r:id="rId8"/>
    <p:sldLayoutId id="2147483932" r:id="rId9"/>
    <p:sldLayoutId id="2147483933" r:id="rId10"/>
    <p:sldLayoutId id="2147483934" r:id="rId11"/>
    <p:sldLayoutId id="2147483935" r:id="rId12"/>
    <p:sldLayoutId id="2147483936" r:id="rId13"/>
    <p:sldLayoutId id="2147483937" r:id="rId14"/>
    <p:sldLayoutId id="2147483938" r:id="rId15"/>
    <p:sldLayoutId id="2147483939" r:id="rId16"/>
  </p:sldLayoutIdLst>
  <p:hf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57158" y="1000108"/>
            <a:ext cx="7772400" cy="2571769"/>
          </a:xfrm>
        </p:spPr>
        <p:txBody>
          <a:bodyPr>
            <a:normAutofit fontScale="90000"/>
          </a:bodyPr>
          <a:lstStyle/>
          <a:p>
            <a:pPr algn="ctr"/>
            <a:r>
              <a:rPr lang="ru-RU" sz="2400" dirty="0" smtClean="0">
                <a:solidFill>
                  <a:schemeClr val="tx1"/>
                </a:solidFill>
              </a:rPr>
              <a:t>Название проекта: </a:t>
            </a:r>
            <a:br>
              <a:rPr lang="ru-RU" sz="2400" dirty="0" smtClean="0">
                <a:solidFill>
                  <a:schemeClr val="tx1"/>
                </a:solidFill>
              </a:rPr>
            </a:br>
            <a:r>
              <a:rPr lang="ru-RU" sz="2400" dirty="0" smtClean="0">
                <a:solidFill>
                  <a:schemeClr val="tx1"/>
                </a:solidFill>
              </a:rPr>
              <a:t/>
            </a:r>
            <a:br>
              <a:rPr lang="ru-RU" sz="2400" dirty="0" smtClean="0">
                <a:solidFill>
                  <a:schemeClr val="tx1"/>
                </a:solidFill>
              </a:rPr>
            </a:br>
            <a:r>
              <a:rPr lang="ru-RU" sz="2800" b="1" dirty="0" smtClean="0">
                <a:solidFill>
                  <a:srgbClr val="C00000"/>
                </a:solidFill>
              </a:rPr>
              <a:t>«</a:t>
            </a:r>
            <a:r>
              <a:rPr lang="ru-RU" sz="2800" b="1" dirty="0" smtClean="0">
                <a:solidFill>
                  <a:srgbClr val="C00000"/>
                </a:solidFill>
                <a:effectLst/>
              </a:rPr>
              <a:t>Формирования инновационного машиностроительного кластера </a:t>
            </a:r>
            <a:r>
              <a:rPr lang="ru-RU" sz="2800" b="1" dirty="0">
                <a:solidFill>
                  <a:srgbClr val="C00000"/>
                </a:solidFill>
                <a:effectLst/>
              </a:rPr>
              <a:t>на базе </a:t>
            </a:r>
            <a:r>
              <a:rPr lang="ru-RU" sz="2800" b="1" dirty="0" smtClean="0">
                <a:solidFill>
                  <a:srgbClr val="C00000"/>
                </a:solidFill>
                <a:effectLst/>
              </a:rPr>
              <a:t>АЗТМ»</a:t>
            </a:r>
            <a:r>
              <a:rPr lang="ru-RU" sz="2400" b="1" dirty="0">
                <a:solidFill>
                  <a:srgbClr val="C00000"/>
                </a:solidFill>
                <a:effectLst/>
              </a:rPr>
              <a:t/>
            </a:r>
            <a:br>
              <a:rPr lang="ru-RU" sz="2400" b="1" dirty="0">
                <a:solidFill>
                  <a:srgbClr val="C00000"/>
                </a:solidFill>
                <a:effectLst/>
              </a:rPr>
            </a:br>
            <a:r>
              <a:rPr lang="ru-RU" sz="2400" dirty="0" smtClean="0">
                <a:solidFill>
                  <a:srgbClr val="C00000"/>
                </a:solidFill>
              </a:rPr>
              <a:t/>
            </a:r>
            <a:br>
              <a:rPr lang="ru-RU" sz="2400" dirty="0" smtClean="0">
                <a:solidFill>
                  <a:srgbClr val="C00000"/>
                </a:solidFill>
              </a:rPr>
            </a:br>
            <a:r>
              <a:rPr lang="ru-RU" sz="2400" dirty="0" smtClean="0"/>
              <a:t/>
            </a:r>
            <a:br>
              <a:rPr lang="ru-RU" sz="2400" dirty="0" smtClean="0"/>
            </a:br>
            <a:endParaRPr lang="ru-RU" sz="2200" dirty="0"/>
          </a:p>
        </p:txBody>
      </p:sp>
      <p:sp>
        <p:nvSpPr>
          <p:cNvPr id="4" name="Заголовок 1"/>
          <p:cNvSpPr txBox="1">
            <a:spLocks/>
          </p:cNvSpPr>
          <p:nvPr/>
        </p:nvSpPr>
        <p:spPr>
          <a:xfrm>
            <a:off x="642910" y="1071546"/>
            <a:ext cx="7986714" cy="2571768"/>
          </a:xfrm>
          <a:prstGeom prst="rect">
            <a:avLst/>
          </a:prstGeom>
        </p:spPr>
        <p:txBody>
          <a:bodyPr vert="horz" anchor="t" anchorCtr="0">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ru-RU" sz="24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Овал 7"/>
          <p:cNvSpPr/>
          <p:nvPr/>
        </p:nvSpPr>
        <p:spPr>
          <a:xfrm rot="16200000">
            <a:off x="-1998352" y="3068960"/>
            <a:ext cx="5976665" cy="1224136"/>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ru-RU" sz="2400" dirty="0" smtClean="0"/>
              <a:t>При </a:t>
            </a:r>
            <a:r>
              <a:rPr lang="ru-RU" sz="2400" dirty="0"/>
              <a:t>реализации продукции в Казахстане:</a:t>
            </a:r>
          </a:p>
        </p:txBody>
      </p:sp>
      <p:sp>
        <p:nvSpPr>
          <p:cNvPr id="9" name="Скругленный прямоугольник 8"/>
          <p:cNvSpPr/>
          <p:nvPr/>
        </p:nvSpPr>
        <p:spPr>
          <a:xfrm>
            <a:off x="2303240" y="672696"/>
            <a:ext cx="6840760" cy="1701344"/>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defRPr/>
            </a:pPr>
            <a:r>
              <a:rPr lang="ru-RU" dirty="0" smtClean="0"/>
              <a:t>-</a:t>
            </a:r>
            <a:r>
              <a:rPr lang="ru-RU" dirty="0"/>
              <a:t> по сравнению с зарубежными конкурентами, низкая себестоимость продукции за счет низкой стоимости трудовых ресурсов и дешевого сырья (металлолом, ферросплавы и цветные металлы отечественного производства, стоимость которых гораздо ниже мировых цен). </a:t>
            </a:r>
          </a:p>
        </p:txBody>
      </p:sp>
      <p:sp>
        <p:nvSpPr>
          <p:cNvPr id="11" name="Скругленный прямоугольник 10"/>
          <p:cNvSpPr/>
          <p:nvPr/>
        </p:nvSpPr>
        <p:spPr>
          <a:xfrm>
            <a:off x="2302989" y="2446048"/>
            <a:ext cx="6840759" cy="2448272"/>
          </a:xfrm>
          <a:prstGeom prst="roundRect">
            <a:avLst/>
          </a:prstGeom>
          <a:solidFill>
            <a:schemeClr val="accent2">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defRPr/>
            </a:pPr>
            <a:r>
              <a:rPr lang="ru-RU" dirty="0" smtClean="0"/>
              <a:t>- месторасположение </a:t>
            </a:r>
            <a:r>
              <a:rPr lang="ru-RU" dirty="0"/>
              <a:t>завода позволяет изготавливать жаропрочные хромоникелевые чугунные ролики для листопрокатных цехов металлургической промышленности с высокой кристаллизацией металла, позволяющие достичь технических характеристик, не имеющих аналогов в мире (износостойкость по сравнению с другими производителями в три раза, простота обслуживания, равномерный износ поверхности, долговечность);</a:t>
            </a:r>
          </a:p>
        </p:txBody>
      </p:sp>
      <p:sp>
        <p:nvSpPr>
          <p:cNvPr id="4" name="Скругленный прямоугольник 3"/>
          <p:cNvSpPr/>
          <p:nvPr/>
        </p:nvSpPr>
        <p:spPr>
          <a:xfrm>
            <a:off x="2302990" y="5157192"/>
            <a:ext cx="6840759" cy="1512168"/>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dirty="0" smtClean="0"/>
              <a:t>- дефицит </a:t>
            </a:r>
            <a:r>
              <a:rPr lang="ru-RU" dirty="0"/>
              <a:t>высококачественного волочильного и прокатного автоматизированного оборудования нового поколения и высокие цены на мировом рынке позволяют занять заводу 50% внешнего рынка.</a:t>
            </a:r>
          </a:p>
        </p:txBody>
      </p:sp>
      <p:sp>
        <p:nvSpPr>
          <p:cNvPr id="7" name="Стрелка вправо 6"/>
          <p:cNvSpPr/>
          <p:nvPr/>
        </p:nvSpPr>
        <p:spPr>
          <a:xfrm>
            <a:off x="1602049" y="1977996"/>
            <a:ext cx="700939" cy="338437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Номер слайда 1"/>
          <p:cNvSpPr>
            <a:spLocks noGrp="1"/>
          </p:cNvSpPr>
          <p:nvPr>
            <p:ph type="sldNum" sz="quarter" idx="12"/>
          </p:nvPr>
        </p:nvSpPr>
        <p:spPr>
          <a:xfrm>
            <a:off x="6588224" y="6279565"/>
            <a:ext cx="512638" cy="365125"/>
          </a:xfrm>
        </p:spPr>
        <p:txBody>
          <a:bodyPr/>
          <a:lstStyle/>
          <a:p>
            <a:fld id="{A8DBE43D-3354-4E2F-A958-60A8F1A4FA47}" type="slidenum">
              <a:rPr lang="ru-RU" sz="1400" smtClean="0">
                <a:solidFill>
                  <a:schemeClr val="bg1"/>
                </a:solidFill>
              </a:rPr>
              <a:pPr/>
              <a:t>10</a:t>
            </a:fld>
            <a:endParaRPr lang="ru-RU" sz="1400" dirty="0">
              <a:solidFill>
                <a:schemeClr val="bg1"/>
              </a:solidFill>
            </a:endParaRPr>
          </a:p>
        </p:txBody>
      </p:sp>
      <p:sp>
        <p:nvSpPr>
          <p:cNvPr id="3" name="Прямоугольник 2"/>
          <p:cNvSpPr/>
          <p:nvPr/>
        </p:nvSpPr>
        <p:spPr>
          <a:xfrm>
            <a:off x="0" y="1199"/>
            <a:ext cx="9144000" cy="66682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lang="ru-RU" sz="2000" b="1" dirty="0" smtClean="0">
                <a:solidFill>
                  <a:srgbClr val="C00000"/>
                </a:solidFill>
              </a:rPr>
              <a:t>Продолжение слайда 6</a:t>
            </a:r>
            <a:endParaRPr lang="ru-RU" sz="2000" b="1" dirty="0">
              <a:solidFill>
                <a:srgbClr val="C00000"/>
              </a:solidFill>
            </a:endParaRPr>
          </a:p>
        </p:txBody>
      </p:sp>
    </p:spTree>
    <p:extLst>
      <p:ext uri="{BB962C8B-B14F-4D97-AF65-F5344CB8AC3E}">
        <p14:creationId xmlns:p14="http://schemas.microsoft.com/office/powerpoint/2010/main" xmlns="" val="24939201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599" y="357166"/>
            <a:ext cx="8138865" cy="6143668"/>
          </a:xfrm>
        </p:spPr>
        <p:txBody>
          <a:bodyPr>
            <a:normAutofit fontScale="90000"/>
          </a:bodyPr>
          <a:lstStyle/>
          <a:p>
            <a:r>
              <a:rPr lang="ru-RU" sz="1400" i="1" dirty="0" smtClean="0"/>
              <a:t>                              </a:t>
            </a:r>
            <a:r>
              <a:rPr lang="ru-RU" sz="2700" b="1" dirty="0" smtClean="0">
                <a:solidFill>
                  <a:srgbClr val="C00000"/>
                </a:solidFill>
              </a:rPr>
              <a:t>7 Основные </a:t>
            </a:r>
            <a:r>
              <a:rPr lang="ru-RU" sz="2700" b="1" dirty="0">
                <a:solidFill>
                  <a:srgbClr val="C00000"/>
                </a:solidFill>
              </a:rPr>
              <a:t>потребители АО «АЗТМ</a:t>
            </a:r>
            <a:r>
              <a:rPr lang="ru-RU" sz="2700" b="1" dirty="0" smtClean="0">
                <a:solidFill>
                  <a:srgbClr val="C00000"/>
                </a:solidFill>
              </a:rPr>
              <a:t>»:</a:t>
            </a:r>
            <a:br>
              <a:rPr lang="ru-RU" sz="2700" b="1" dirty="0" smtClean="0">
                <a:solidFill>
                  <a:srgbClr val="C00000"/>
                </a:solidFill>
              </a:rPr>
            </a:br>
            <a:r>
              <a:rPr lang="ru-RU" sz="2200" i="1" dirty="0" smtClean="0">
                <a:solidFill>
                  <a:schemeClr val="accent4"/>
                </a:solidFill>
              </a:rPr>
              <a:t/>
            </a:r>
            <a:br>
              <a:rPr lang="ru-RU" sz="2200" i="1" dirty="0" smtClean="0">
                <a:solidFill>
                  <a:schemeClr val="accent4"/>
                </a:solidFill>
              </a:rPr>
            </a:br>
            <a:r>
              <a:rPr lang="ru-RU" sz="2200" dirty="0" err="1" smtClean="0">
                <a:solidFill>
                  <a:schemeClr val="accent5">
                    <a:lumMod val="75000"/>
                  </a:schemeClr>
                </a:solidFill>
              </a:rPr>
              <a:t>Кантский</a:t>
            </a:r>
            <a:r>
              <a:rPr lang="ru-RU" sz="2200" dirty="0" smtClean="0">
                <a:solidFill>
                  <a:schemeClr val="accent5">
                    <a:lumMod val="75000"/>
                  </a:schemeClr>
                </a:solidFill>
              </a:rPr>
              <a:t> </a:t>
            </a:r>
            <a:r>
              <a:rPr lang="ru-RU" sz="2200" dirty="0">
                <a:solidFill>
                  <a:schemeClr val="accent5">
                    <a:lumMod val="75000"/>
                  </a:schemeClr>
                </a:solidFill>
              </a:rPr>
              <a:t>цементно-шиферный комбинат (Киргизия</a:t>
            </a:r>
            <a:r>
              <a:rPr lang="ru-RU" sz="2200" dirty="0" smtClean="0">
                <a:solidFill>
                  <a:schemeClr val="accent5">
                    <a:lumMod val="75000"/>
                  </a:schemeClr>
                </a:solidFill>
              </a:rPr>
              <a:t>)</a:t>
            </a:r>
            <a:br>
              <a:rPr lang="ru-RU" sz="2200" dirty="0" smtClean="0">
                <a:solidFill>
                  <a:schemeClr val="accent5">
                    <a:lumMod val="75000"/>
                  </a:schemeClr>
                </a:solidFill>
              </a:rPr>
            </a:br>
            <a:r>
              <a:rPr lang="ru-RU" sz="2200" dirty="0">
                <a:solidFill>
                  <a:schemeClr val="accent5">
                    <a:lumMod val="75000"/>
                  </a:schemeClr>
                </a:solidFill>
              </a:rPr>
              <a:t>ГОКИ и рудники </a:t>
            </a:r>
            <a:r>
              <a:rPr lang="ru-RU" sz="2200" dirty="0" smtClean="0">
                <a:solidFill>
                  <a:schemeClr val="accent5">
                    <a:lumMod val="75000"/>
                  </a:schemeClr>
                </a:solidFill>
              </a:rPr>
              <a:t>России</a:t>
            </a:r>
            <a:br>
              <a:rPr lang="ru-RU" sz="2200" dirty="0" smtClean="0">
                <a:solidFill>
                  <a:schemeClr val="accent5">
                    <a:lumMod val="75000"/>
                  </a:schemeClr>
                </a:solidFill>
              </a:rPr>
            </a:br>
            <a:r>
              <a:rPr lang="ru-RU" sz="2200" dirty="0">
                <a:solidFill>
                  <a:schemeClr val="accent5">
                    <a:lumMod val="75000"/>
                  </a:schemeClr>
                </a:solidFill>
              </a:rPr>
              <a:t>Корпорация </a:t>
            </a:r>
            <a:r>
              <a:rPr lang="ru-RU" sz="2200" dirty="0" err="1" smtClean="0">
                <a:solidFill>
                  <a:schemeClr val="accent5">
                    <a:lumMod val="75000"/>
                  </a:schemeClr>
                </a:solidFill>
              </a:rPr>
              <a:t>Казахмыс</a:t>
            </a:r>
            <a:r>
              <a:rPr lang="ru-RU" sz="2200" dirty="0" smtClean="0">
                <a:solidFill>
                  <a:schemeClr val="accent5">
                    <a:lumMod val="75000"/>
                  </a:schemeClr>
                </a:solidFill>
              </a:rPr>
              <a:t/>
            </a:r>
            <a:br>
              <a:rPr lang="ru-RU" sz="2200" dirty="0" smtClean="0">
                <a:solidFill>
                  <a:schemeClr val="accent5">
                    <a:lumMod val="75000"/>
                  </a:schemeClr>
                </a:solidFill>
              </a:rPr>
            </a:br>
            <a:r>
              <a:rPr lang="ru-RU" sz="2200" dirty="0">
                <a:solidFill>
                  <a:schemeClr val="accent5">
                    <a:lumMod val="75000"/>
                  </a:schemeClr>
                </a:solidFill>
              </a:rPr>
              <a:t>ТНК </a:t>
            </a:r>
            <a:r>
              <a:rPr lang="ru-RU" sz="2200" dirty="0" err="1" smtClean="0">
                <a:solidFill>
                  <a:schemeClr val="accent5">
                    <a:lumMod val="75000"/>
                  </a:schemeClr>
                </a:solidFill>
              </a:rPr>
              <a:t>Казхром</a:t>
            </a:r>
            <a:r>
              <a:rPr lang="ru-RU" sz="2200" dirty="0" smtClean="0">
                <a:solidFill>
                  <a:schemeClr val="accent5">
                    <a:lumMod val="75000"/>
                  </a:schemeClr>
                </a:solidFill>
              </a:rPr>
              <a:t/>
            </a:r>
            <a:br>
              <a:rPr lang="ru-RU" sz="2200" dirty="0" smtClean="0">
                <a:solidFill>
                  <a:schemeClr val="accent5">
                    <a:lumMod val="75000"/>
                  </a:schemeClr>
                </a:solidFill>
              </a:rPr>
            </a:br>
            <a:r>
              <a:rPr lang="ru-RU" sz="2200" dirty="0" err="1">
                <a:solidFill>
                  <a:schemeClr val="accent5">
                    <a:lumMod val="75000"/>
                  </a:schemeClr>
                </a:solidFill>
              </a:rPr>
              <a:t>Коктас</a:t>
            </a:r>
            <a:r>
              <a:rPr lang="ru-RU" sz="2200" dirty="0">
                <a:solidFill>
                  <a:schemeClr val="accent5">
                    <a:lumMod val="75000"/>
                  </a:schemeClr>
                </a:solidFill>
              </a:rPr>
              <a:t> </a:t>
            </a:r>
            <a:r>
              <a:rPr lang="ru-RU" sz="2200" dirty="0" err="1" smtClean="0">
                <a:solidFill>
                  <a:schemeClr val="accent5">
                    <a:lumMod val="75000"/>
                  </a:schemeClr>
                </a:solidFill>
              </a:rPr>
              <a:t>Актобе</a:t>
            </a:r>
            <a:r>
              <a:rPr lang="ru-RU" sz="2200" dirty="0" smtClean="0">
                <a:solidFill>
                  <a:schemeClr val="accent5">
                    <a:lumMod val="75000"/>
                  </a:schemeClr>
                </a:solidFill>
              </a:rPr>
              <a:t/>
            </a:r>
            <a:br>
              <a:rPr lang="ru-RU" sz="2200" dirty="0" smtClean="0">
                <a:solidFill>
                  <a:schemeClr val="accent5">
                    <a:lumMod val="75000"/>
                  </a:schemeClr>
                </a:solidFill>
              </a:rPr>
            </a:br>
            <a:r>
              <a:rPr lang="ru-RU" sz="2200" dirty="0">
                <a:solidFill>
                  <a:schemeClr val="accent5">
                    <a:lumMod val="75000"/>
                  </a:schemeClr>
                </a:solidFill>
              </a:rPr>
              <a:t>ГОКИ и рудники </a:t>
            </a:r>
            <a:r>
              <a:rPr lang="ru-RU" sz="2200" dirty="0" smtClean="0">
                <a:solidFill>
                  <a:schemeClr val="accent5">
                    <a:lumMod val="75000"/>
                  </a:schemeClr>
                </a:solidFill>
              </a:rPr>
              <a:t>Казахстана</a:t>
            </a:r>
            <a:br>
              <a:rPr lang="ru-RU" sz="2200" dirty="0" smtClean="0">
                <a:solidFill>
                  <a:schemeClr val="accent5">
                    <a:lumMod val="75000"/>
                  </a:schemeClr>
                </a:solidFill>
              </a:rPr>
            </a:br>
            <a:r>
              <a:rPr lang="ru-RU" sz="2200" dirty="0">
                <a:solidFill>
                  <a:schemeClr val="accent5">
                    <a:lumMod val="75000"/>
                  </a:schemeClr>
                </a:solidFill>
              </a:rPr>
              <a:t>Новолипецкий Металлургический </a:t>
            </a:r>
            <a:r>
              <a:rPr lang="ru-RU" sz="2200" dirty="0" smtClean="0">
                <a:solidFill>
                  <a:schemeClr val="accent5">
                    <a:lumMod val="75000"/>
                  </a:schemeClr>
                </a:solidFill>
              </a:rPr>
              <a:t>комбинат</a:t>
            </a:r>
            <a:br>
              <a:rPr lang="ru-RU" sz="2200" dirty="0" smtClean="0">
                <a:solidFill>
                  <a:schemeClr val="accent5">
                    <a:lumMod val="75000"/>
                  </a:schemeClr>
                </a:solidFill>
              </a:rPr>
            </a:br>
            <a:r>
              <a:rPr lang="ru-RU" sz="2200" dirty="0">
                <a:solidFill>
                  <a:schemeClr val="accent5">
                    <a:lumMod val="75000"/>
                  </a:schemeClr>
                </a:solidFill>
              </a:rPr>
              <a:t>Украинская машиностроительная компания (Украина</a:t>
            </a:r>
            <a:r>
              <a:rPr lang="ru-RU" sz="2200" dirty="0" smtClean="0">
                <a:solidFill>
                  <a:schemeClr val="accent5">
                    <a:lumMod val="75000"/>
                  </a:schemeClr>
                </a:solidFill>
              </a:rPr>
              <a:t>)</a:t>
            </a:r>
            <a:br>
              <a:rPr lang="ru-RU" sz="2200" dirty="0" smtClean="0">
                <a:solidFill>
                  <a:schemeClr val="accent5">
                    <a:lumMod val="75000"/>
                  </a:schemeClr>
                </a:solidFill>
              </a:rPr>
            </a:br>
            <a:r>
              <a:rPr lang="ru-RU" sz="2200" dirty="0">
                <a:solidFill>
                  <a:schemeClr val="accent5">
                    <a:lumMod val="75000"/>
                  </a:schemeClr>
                </a:solidFill>
              </a:rPr>
              <a:t>АПО Узбекский Металлургический </a:t>
            </a:r>
            <a:r>
              <a:rPr lang="ru-RU" sz="2200" dirty="0" smtClean="0">
                <a:solidFill>
                  <a:schemeClr val="accent5">
                    <a:lumMod val="75000"/>
                  </a:schemeClr>
                </a:solidFill>
              </a:rPr>
              <a:t>Завод</a:t>
            </a:r>
            <a:br>
              <a:rPr lang="ru-RU" sz="2200" dirty="0" smtClean="0">
                <a:solidFill>
                  <a:schemeClr val="accent5">
                    <a:lumMod val="75000"/>
                  </a:schemeClr>
                </a:solidFill>
              </a:rPr>
            </a:br>
            <a:r>
              <a:rPr lang="ru-RU" sz="2200" dirty="0" err="1">
                <a:solidFill>
                  <a:schemeClr val="accent5">
                    <a:lumMod val="75000"/>
                  </a:schemeClr>
                </a:solidFill>
              </a:rPr>
              <a:t>Миттал</a:t>
            </a:r>
            <a:r>
              <a:rPr lang="ru-RU" sz="2200" dirty="0">
                <a:solidFill>
                  <a:schemeClr val="accent5">
                    <a:lumMod val="75000"/>
                  </a:schemeClr>
                </a:solidFill>
              </a:rPr>
              <a:t> </a:t>
            </a:r>
            <a:r>
              <a:rPr lang="ru-RU" sz="2200" dirty="0" err="1">
                <a:solidFill>
                  <a:schemeClr val="accent5">
                    <a:lumMod val="75000"/>
                  </a:schemeClr>
                </a:solidFill>
              </a:rPr>
              <a:t>Стил</a:t>
            </a:r>
            <a:r>
              <a:rPr lang="ru-RU" sz="2200" dirty="0">
                <a:solidFill>
                  <a:schemeClr val="accent5">
                    <a:lumMod val="75000"/>
                  </a:schemeClr>
                </a:solidFill>
              </a:rPr>
              <a:t>  Кривой </a:t>
            </a:r>
            <a:r>
              <a:rPr lang="ru-RU" sz="2200" dirty="0" err="1" smtClean="0">
                <a:solidFill>
                  <a:schemeClr val="accent5">
                    <a:lumMod val="75000"/>
                  </a:schemeClr>
                </a:solidFill>
              </a:rPr>
              <a:t>РогУкраина</a:t>
            </a:r>
            <a:r>
              <a:rPr lang="ru-RU" sz="2200" dirty="0" smtClean="0">
                <a:solidFill>
                  <a:schemeClr val="accent5">
                    <a:lumMod val="75000"/>
                  </a:schemeClr>
                </a:solidFill>
              </a:rPr>
              <a:t/>
            </a:r>
            <a:br>
              <a:rPr lang="ru-RU" sz="2200" dirty="0" smtClean="0">
                <a:solidFill>
                  <a:schemeClr val="accent5">
                    <a:lumMod val="75000"/>
                  </a:schemeClr>
                </a:solidFill>
              </a:rPr>
            </a:br>
            <a:r>
              <a:rPr lang="ru-RU" sz="2200" dirty="0">
                <a:solidFill>
                  <a:schemeClr val="accent5">
                    <a:lumMod val="75000"/>
                  </a:schemeClr>
                </a:solidFill>
              </a:rPr>
              <a:t>НК </a:t>
            </a:r>
            <a:r>
              <a:rPr lang="ru-RU" sz="2200" dirty="0" err="1" smtClean="0">
                <a:solidFill>
                  <a:schemeClr val="accent5">
                    <a:lumMod val="75000"/>
                  </a:schemeClr>
                </a:solidFill>
              </a:rPr>
              <a:t>Казмунайгаз</a:t>
            </a:r>
            <a:r>
              <a:rPr lang="ru-RU" sz="2200" dirty="0" smtClean="0">
                <a:solidFill>
                  <a:schemeClr val="accent5">
                    <a:lumMod val="75000"/>
                  </a:schemeClr>
                </a:solidFill>
              </a:rPr>
              <a:t/>
            </a:r>
            <a:br>
              <a:rPr lang="ru-RU" sz="2200" dirty="0" smtClean="0">
                <a:solidFill>
                  <a:schemeClr val="accent5">
                    <a:lumMod val="75000"/>
                  </a:schemeClr>
                </a:solidFill>
              </a:rPr>
            </a:br>
            <a:r>
              <a:rPr lang="ru-RU" sz="2200" dirty="0">
                <a:solidFill>
                  <a:schemeClr val="accent5">
                    <a:lumMod val="75000"/>
                  </a:schemeClr>
                </a:solidFill>
              </a:rPr>
              <a:t>Казахстан Темир </a:t>
            </a:r>
            <a:r>
              <a:rPr lang="ru-RU" sz="2200" dirty="0" err="1" smtClean="0">
                <a:solidFill>
                  <a:schemeClr val="accent5">
                    <a:lumMod val="75000"/>
                  </a:schemeClr>
                </a:solidFill>
              </a:rPr>
              <a:t>Жолы</a:t>
            </a:r>
            <a:r>
              <a:rPr lang="ru-RU" sz="2200" dirty="0" smtClean="0">
                <a:solidFill>
                  <a:schemeClr val="accent5">
                    <a:lumMod val="75000"/>
                  </a:schemeClr>
                </a:solidFill>
              </a:rPr>
              <a:t/>
            </a:r>
            <a:br>
              <a:rPr lang="ru-RU" sz="2200" dirty="0" smtClean="0">
                <a:solidFill>
                  <a:schemeClr val="accent5">
                    <a:lumMod val="75000"/>
                  </a:schemeClr>
                </a:solidFill>
              </a:rPr>
            </a:br>
            <a:r>
              <a:rPr lang="ru-RU" sz="2200" dirty="0">
                <a:solidFill>
                  <a:schemeClr val="accent5">
                    <a:lumMod val="75000"/>
                  </a:schemeClr>
                </a:solidFill>
              </a:rPr>
              <a:t>Электрические Станции (Киргизия</a:t>
            </a:r>
            <a:r>
              <a:rPr lang="ru-RU" sz="2200" dirty="0" smtClean="0">
                <a:solidFill>
                  <a:schemeClr val="accent5">
                    <a:lumMod val="75000"/>
                  </a:schemeClr>
                </a:solidFill>
              </a:rPr>
              <a:t>)</a:t>
            </a:r>
            <a:br>
              <a:rPr lang="ru-RU" sz="2200" dirty="0" smtClean="0">
                <a:solidFill>
                  <a:schemeClr val="accent5">
                    <a:lumMod val="75000"/>
                  </a:schemeClr>
                </a:solidFill>
              </a:rPr>
            </a:br>
            <a:r>
              <a:rPr lang="ru-RU" sz="2200" dirty="0">
                <a:solidFill>
                  <a:schemeClr val="accent5">
                    <a:lumMod val="75000"/>
                  </a:schemeClr>
                </a:solidFill>
              </a:rPr>
              <a:t>Алматы </a:t>
            </a:r>
            <a:r>
              <a:rPr lang="ru-RU" sz="2200" dirty="0" err="1">
                <a:solidFill>
                  <a:schemeClr val="accent5">
                    <a:lumMod val="75000"/>
                  </a:schemeClr>
                </a:solidFill>
              </a:rPr>
              <a:t>Пауэр</a:t>
            </a:r>
            <a:r>
              <a:rPr lang="ru-RU" sz="2200" dirty="0">
                <a:solidFill>
                  <a:schemeClr val="accent5">
                    <a:lumMod val="75000"/>
                  </a:schemeClr>
                </a:solidFill>
              </a:rPr>
              <a:t> </a:t>
            </a:r>
            <a:r>
              <a:rPr lang="ru-RU" sz="2200" dirty="0" err="1" smtClean="0">
                <a:solidFill>
                  <a:schemeClr val="accent5">
                    <a:lumMod val="75000"/>
                  </a:schemeClr>
                </a:solidFill>
              </a:rPr>
              <a:t>Консолидейтед</a:t>
            </a:r>
            <a:r>
              <a:rPr lang="ru-RU" sz="2200" dirty="0" smtClean="0">
                <a:solidFill>
                  <a:schemeClr val="accent5">
                    <a:lumMod val="75000"/>
                  </a:schemeClr>
                </a:solidFill>
              </a:rPr>
              <a:t/>
            </a:r>
            <a:br>
              <a:rPr lang="ru-RU" sz="2200" dirty="0" smtClean="0">
                <a:solidFill>
                  <a:schemeClr val="accent5">
                    <a:lumMod val="75000"/>
                  </a:schemeClr>
                </a:solidFill>
              </a:rPr>
            </a:br>
            <a:r>
              <a:rPr lang="ru-RU" sz="2200" dirty="0" err="1">
                <a:solidFill>
                  <a:schemeClr val="accent5">
                    <a:lumMod val="75000"/>
                  </a:schemeClr>
                </a:solidFill>
              </a:rPr>
              <a:t>Энергетическии</a:t>
            </a:r>
            <a:r>
              <a:rPr lang="ru-RU" sz="2200" dirty="0">
                <a:solidFill>
                  <a:schemeClr val="accent5">
                    <a:lumMod val="75000"/>
                  </a:schemeClr>
                </a:solidFill>
              </a:rPr>
              <a:t> компании </a:t>
            </a:r>
            <a:r>
              <a:rPr lang="ru-RU" sz="2200" dirty="0" smtClean="0">
                <a:solidFill>
                  <a:schemeClr val="accent5">
                    <a:lumMod val="75000"/>
                  </a:schemeClr>
                </a:solidFill>
              </a:rPr>
              <a:t>Казахстана</a:t>
            </a:r>
            <a:br>
              <a:rPr lang="ru-RU" sz="2200" dirty="0" smtClean="0">
                <a:solidFill>
                  <a:schemeClr val="accent5">
                    <a:lumMod val="75000"/>
                  </a:schemeClr>
                </a:solidFill>
              </a:rPr>
            </a:br>
            <a:r>
              <a:rPr lang="ru-RU" sz="2200" dirty="0" err="1" smtClean="0">
                <a:solidFill>
                  <a:schemeClr val="accent5">
                    <a:lumMod val="75000"/>
                  </a:schemeClr>
                </a:solidFill>
              </a:rPr>
              <a:t>Жамбылгипс</a:t>
            </a:r>
            <a:r>
              <a:rPr lang="ru-RU" sz="2200" dirty="0" smtClean="0">
                <a:solidFill>
                  <a:schemeClr val="accent5">
                    <a:lumMod val="75000"/>
                  </a:schemeClr>
                </a:solidFill>
              </a:rPr>
              <a:t/>
            </a:r>
            <a:br>
              <a:rPr lang="ru-RU" sz="2200" dirty="0" smtClean="0">
                <a:solidFill>
                  <a:schemeClr val="accent5">
                    <a:lumMod val="75000"/>
                  </a:schemeClr>
                </a:solidFill>
              </a:rPr>
            </a:br>
            <a:r>
              <a:rPr lang="ru-RU" sz="2200" dirty="0" err="1">
                <a:solidFill>
                  <a:schemeClr val="accent5">
                    <a:lumMod val="75000"/>
                  </a:schemeClr>
                </a:solidFill>
              </a:rPr>
              <a:t>Миттал</a:t>
            </a:r>
            <a:r>
              <a:rPr lang="ru-RU" sz="2200" dirty="0">
                <a:solidFill>
                  <a:schemeClr val="accent5">
                    <a:lumMod val="75000"/>
                  </a:schemeClr>
                </a:solidFill>
              </a:rPr>
              <a:t> </a:t>
            </a:r>
            <a:r>
              <a:rPr lang="ru-RU" sz="2200" dirty="0" err="1">
                <a:solidFill>
                  <a:schemeClr val="accent5">
                    <a:lumMod val="75000"/>
                  </a:schemeClr>
                </a:solidFill>
              </a:rPr>
              <a:t>Стил</a:t>
            </a:r>
            <a:r>
              <a:rPr lang="ru-RU" sz="2200" dirty="0">
                <a:solidFill>
                  <a:schemeClr val="accent5">
                    <a:lumMod val="75000"/>
                  </a:schemeClr>
                </a:solidFill>
              </a:rPr>
              <a:t> </a:t>
            </a:r>
            <a:r>
              <a:rPr lang="ru-RU" sz="2200" dirty="0" smtClean="0">
                <a:solidFill>
                  <a:schemeClr val="accent5">
                    <a:lumMod val="75000"/>
                  </a:schemeClr>
                </a:solidFill>
              </a:rPr>
              <a:t>Темиртау.</a:t>
            </a:r>
            <a:r>
              <a:rPr lang="ru-RU" sz="1400" dirty="0" smtClean="0"/>
              <a:t/>
            </a:r>
            <a:br>
              <a:rPr lang="ru-RU" sz="1400" dirty="0" smtClean="0"/>
            </a:br>
            <a:r>
              <a:rPr lang="ru-RU" dirty="0" smtClean="0"/>
              <a:t/>
            </a:r>
            <a:br>
              <a:rPr lang="ru-RU" dirty="0" smtClean="0"/>
            </a:br>
            <a:r>
              <a:rPr lang="ru-RU" i="1" dirty="0" smtClean="0"/>
              <a:t/>
            </a:r>
            <a:br>
              <a:rPr lang="ru-RU" i="1" dirty="0" smtClean="0"/>
            </a:br>
            <a:r>
              <a:rPr lang="ru-RU" i="1" dirty="0" smtClean="0"/>
              <a:t/>
            </a:r>
            <a:br>
              <a:rPr lang="ru-RU" i="1" dirty="0" smtClean="0"/>
            </a:br>
            <a:endParaRPr lang="ru-RU" dirty="0"/>
          </a:p>
        </p:txBody>
      </p:sp>
      <p:sp>
        <p:nvSpPr>
          <p:cNvPr id="5" name="Стрелка вправо 4"/>
          <p:cNvSpPr/>
          <p:nvPr/>
        </p:nvSpPr>
        <p:spPr>
          <a:xfrm>
            <a:off x="152526" y="2853180"/>
            <a:ext cx="432048"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Стрелка вправо 5"/>
          <p:cNvSpPr/>
          <p:nvPr/>
        </p:nvSpPr>
        <p:spPr>
          <a:xfrm>
            <a:off x="186648" y="4628296"/>
            <a:ext cx="432048"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Стрелка вправо 6"/>
          <p:cNvSpPr/>
          <p:nvPr/>
        </p:nvSpPr>
        <p:spPr>
          <a:xfrm>
            <a:off x="177551" y="4966032"/>
            <a:ext cx="432048"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Стрелка вправо 7"/>
          <p:cNvSpPr/>
          <p:nvPr/>
        </p:nvSpPr>
        <p:spPr>
          <a:xfrm>
            <a:off x="157079" y="5284440"/>
            <a:ext cx="432048"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Стрелка вправо 8"/>
          <p:cNvSpPr/>
          <p:nvPr/>
        </p:nvSpPr>
        <p:spPr>
          <a:xfrm>
            <a:off x="136607" y="5589240"/>
            <a:ext cx="432048"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Стрелка вправо 9"/>
          <p:cNvSpPr/>
          <p:nvPr/>
        </p:nvSpPr>
        <p:spPr>
          <a:xfrm>
            <a:off x="130919" y="3413677"/>
            <a:ext cx="432048"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Стрелка вправо 10"/>
          <p:cNvSpPr/>
          <p:nvPr/>
        </p:nvSpPr>
        <p:spPr>
          <a:xfrm>
            <a:off x="186714" y="3740738"/>
            <a:ext cx="432048"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Стрелка вправо 11"/>
          <p:cNvSpPr/>
          <p:nvPr/>
        </p:nvSpPr>
        <p:spPr>
          <a:xfrm>
            <a:off x="143429" y="4030148"/>
            <a:ext cx="432048"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Стрелка вправо 12"/>
          <p:cNvSpPr/>
          <p:nvPr/>
        </p:nvSpPr>
        <p:spPr>
          <a:xfrm>
            <a:off x="186648" y="4367884"/>
            <a:ext cx="432048"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Стрелка вправо 13"/>
          <p:cNvSpPr/>
          <p:nvPr/>
        </p:nvSpPr>
        <p:spPr>
          <a:xfrm>
            <a:off x="177551" y="692696"/>
            <a:ext cx="432048"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Стрелка вправо 14"/>
          <p:cNvSpPr/>
          <p:nvPr/>
        </p:nvSpPr>
        <p:spPr>
          <a:xfrm>
            <a:off x="177551" y="1008175"/>
            <a:ext cx="432048"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Стрелка вправо 15"/>
          <p:cNvSpPr/>
          <p:nvPr/>
        </p:nvSpPr>
        <p:spPr>
          <a:xfrm>
            <a:off x="143425" y="1310355"/>
            <a:ext cx="432048"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 name="Стрелка вправо 16"/>
          <p:cNvSpPr/>
          <p:nvPr/>
        </p:nvSpPr>
        <p:spPr>
          <a:xfrm>
            <a:off x="130919" y="1628679"/>
            <a:ext cx="432048"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8" name="Стрелка вправо 17"/>
          <p:cNvSpPr/>
          <p:nvPr/>
        </p:nvSpPr>
        <p:spPr>
          <a:xfrm>
            <a:off x="160490" y="1900860"/>
            <a:ext cx="432048"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 name="Стрелка вправо 18"/>
          <p:cNvSpPr/>
          <p:nvPr/>
        </p:nvSpPr>
        <p:spPr>
          <a:xfrm>
            <a:off x="145770" y="2218300"/>
            <a:ext cx="432048"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0" name="Стрелка вправо 19"/>
          <p:cNvSpPr/>
          <p:nvPr/>
        </p:nvSpPr>
        <p:spPr>
          <a:xfrm flipV="1">
            <a:off x="136607" y="2516237"/>
            <a:ext cx="432048" cy="19510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1" name="Стрелка вправо 20"/>
          <p:cNvSpPr/>
          <p:nvPr/>
        </p:nvSpPr>
        <p:spPr>
          <a:xfrm>
            <a:off x="152527" y="3166753"/>
            <a:ext cx="432048"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Номер слайда 2"/>
          <p:cNvSpPr>
            <a:spLocks noGrp="1"/>
          </p:cNvSpPr>
          <p:nvPr>
            <p:ph type="sldNum" sz="quarter" idx="12"/>
          </p:nvPr>
        </p:nvSpPr>
        <p:spPr>
          <a:xfrm>
            <a:off x="6300192" y="6309320"/>
            <a:ext cx="512638" cy="365125"/>
          </a:xfrm>
        </p:spPr>
        <p:txBody>
          <a:bodyPr/>
          <a:lstStyle/>
          <a:p>
            <a:fld id="{A8DBE43D-3354-4E2F-A958-60A8F1A4FA47}" type="slidenum">
              <a:rPr lang="ru-RU" sz="1400" smtClean="0">
                <a:solidFill>
                  <a:schemeClr val="tx1"/>
                </a:solidFill>
              </a:rPr>
              <a:pPr/>
              <a:t>11</a:t>
            </a:fld>
            <a:endParaRPr lang="ru-RU" sz="1400" dirty="0">
              <a:solidFill>
                <a:schemeClr val="tx1"/>
              </a:solidFill>
            </a:endParaRPr>
          </a:p>
        </p:txBody>
      </p:sp>
    </p:spTree>
    <p:extLst>
      <p:ext uri="{BB962C8B-B14F-4D97-AF65-F5344CB8AC3E}">
        <p14:creationId xmlns:p14="http://schemas.microsoft.com/office/powerpoint/2010/main" xmlns="" val="28660082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95536" y="1484784"/>
            <a:ext cx="8568952" cy="5256583"/>
          </a:xfrm>
        </p:spPr>
        <p:txBody>
          <a:bodyPr>
            <a:normAutofit fontScale="85000" lnSpcReduction="10000"/>
          </a:bodyPr>
          <a:lstStyle/>
          <a:p>
            <a:pPr lvl="0" algn="just"/>
            <a:r>
              <a:rPr lang="ru-RU" dirty="0">
                <a:solidFill>
                  <a:schemeClr val="tx1"/>
                </a:solidFill>
              </a:rPr>
              <a:t>Недостаточность усилий региональных властей по улучшению условий для инновационной деятельности и кластеризации; </a:t>
            </a:r>
          </a:p>
          <a:p>
            <a:pPr lvl="0" algn="just"/>
            <a:r>
              <a:rPr lang="ru-RU" dirty="0">
                <a:solidFill>
                  <a:schemeClr val="tx1"/>
                </a:solidFill>
              </a:rPr>
              <a:t>Недостаточная  эффективность инструментов государственной поддержки инноваций; </a:t>
            </a:r>
          </a:p>
          <a:p>
            <a:pPr lvl="0" algn="just"/>
            <a:r>
              <a:rPr lang="ru-RU" dirty="0">
                <a:solidFill>
                  <a:schemeClr val="tx1"/>
                </a:solidFill>
              </a:rPr>
              <a:t>Отсутствие действенных механизмов реализации определенных государством приоритетных направлений развития науки и технологий; </a:t>
            </a:r>
          </a:p>
          <a:p>
            <a:pPr lvl="0" algn="just"/>
            <a:r>
              <a:rPr lang="ru-RU" dirty="0">
                <a:solidFill>
                  <a:schemeClr val="tx1"/>
                </a:solidFill>
              </a:rPr>
              <a:t>Сохранение барьеров для распространения в экономике новых технологий, обусловленных отраслевым регулированием, процедурами сертификации, таможенным и налоговым </a:t>
            </a:r>
            <a:r>
              <a:rPr lang="ru-RU" dirty="0" smtClean="0">
                <a:solidFill>
                  <a:schemeClr val="tx1"/>
                </a:solidFill>
              </a:rPr>
              <a:t>администрированием</a:t>
            </a:r>
            <a:r>
              <a:rPr lang="kk-KZ" dirty="0" smtClean="0">
                <a:solidFill>
                  <a:schemeClr val="tx1"/>
                </a:solidFill>
              </a:rPr>
              <a:t> ;</a:t>
            </a:r>
            <a:r>
              <a:rPr lang="ru-RU" dirty="0" smtClean="0">
                <a:solidFill>
                  <a:schemeClr val="tx1"/>
                </a:solidFill>
              </a:rPr>
              <a:t> </a:t>
            </a:r>
            <a:endParaRPr lang="ru-RU" dirty="0">
              <a:solidFill>
                <a:schemeClr val="tx1"/>
              </a:solidFill>
            </a:endParaRPr>
          </a:p>
          <a:p>
            <a:pPr algn="just"/>
            <a:r>
              <a:rPr lang="ru-RU" dirty="0">
                <a:solidFill>
                  <a:schemeClr val="tx1"/>
                </a:solidFill>
              </a:rPr>
              <a:t>Низкая инновационная активность ведущих промышленных предприятий </a:t>
            </a:r>
            <a:r>
              <a:rPr lang="ru-RU" dirty="0" smtClean="0">
                <a:solidFill>
                  <a:schemeClr val="tx1"/>
                </a:solidFill>
              </a:rPr>
              <a:t>республики</a:t>
            </a:r>
            <a:r>
              <a:rPr lang="kk-KZ" dirty="0" smtClean="0">
                <a:solidFill>
                  <a:schemeClr val="tx1"/>
                </a:solidFill>
              </a:rPr>
              <a:t>;</a:t>
            </a:r>
            <a:endParaRPr lang="ru-RU" dirty="0" smtClean="0">
              <a:solidFill>
                <a:schemeClr val="tx1"/>
              </a:solidFill>
            </a:endParaRPr>
          </a:p>
          <a:p>
            <a:pPr lvl="0" algn="just"/>
            <a:r>
              <a:rPr lang="ru-RU" dirty="0">
                <a:solidFill>
                  <a:schemeClr val="tx1"/>
                </a:solidFill>
              </a:rPr>
              <a:t>Взаимодействие науки, бизнеса и государства в формировании и реализации инновационной политики пока не носит достаточно регулярного характера; </a:t>
            </a:r>
          </a:p>
          <a:p>
            <a:pPr lvl="0" algn="just"/>
            <a:r>
              <a:rPr lang="ru-RU" dirty="0" smtClean="0">
                <a:solidFill>
                  <a:schemeClr val="tx1"/>
                </a:solidFill>
              </a:rPr>
              <a:t>Низкая </a:t>
            </a:r>
            <a:r>
              <a:rPr lang="ru-RU" dirty="0">
                <a:solidFill>
                  <a:schemeClr val="tx1"/>
                </a:solidFill>
              </a:rPr>
              <a:t>информационная прозрачность инновационной сферы</a:t>
            </a:r>
            <a:r>
              <a:rPr lang="kk-KZ" dirty="0">
                <a:solidFill>
                  <a:schemeClr val="tx1"/>
                </a:solidFill>
              </a:rPr>
              <a:t>;</a:t>
            </a:r>
            <a:endParaRPr lang="ru-RU" dirty="0">
              <a:solidFill>
                <a:schemeClr val="tx1"/>
              </a:solidFill>
            </a:endParaRPr>
          </a:p>
          <a:p>
            <a:pPr lvl="0" algn="just"/>
            <a:r>
              <a:rPr lang="ru-RU" dirty="0" smtClean="0">
                <a:solidFill>
                  <a:schemeClr val="tx1"/>
                </a:solidFill>
              </a:rPr>
              <a:t> </a:t>
            </a:r>
            <a:r>
              <a:rPr lang="ru-RU" dirty="0">
                <a:solidFill>
                  <a:schemeClr val="tx1"/>
                </a:solidFill>
              </a:rPr>
              <a:t>Проблемы межведомственной координации стимулирования формирования кластеров</a:t>
            </a:r>
            <a:r>
              <a:rPr lang="kk-KZ" dirty="0">
                <a:solidFill>
                  <a:schemeClr val="tx1"/>
                </a:solidFill>
              </a:rPr>
              <a:t>; </a:t>
            </a:r>
            <a:endParaRPr lang="ru-RU" dirty="0">
              <a:solidFill>
                <a:schemeClr val="tx1"/>
              </a:solidFill>
            </a:endParaRPr>
          </a:p>
          <a:p>
            <a:pPr lvl="0" algn="just"/>
            <a:r>
              <a:rPr lang="ru-RU" dirty="0" smtClean="0">
                <a:solidFill>
                  <a:schemeClr val="tx1"/>
                </a:solidFill>
              </a:rPr>
              <a:t> </a:t>
            </a:r>
            <a:r>
              <a:rPr lang="ru-RU" dirty="0">
                <a:solidFill>
                  <a:schemeClr val="tx1"/>
                </a:solidFill>
              </a:rPr>
              <a:t>Отсутствие Комплексной государственной программы развития инновационных кластеров до 2020 года </a:t>
            </a:r>
            <a:r>
              <a:rPr lang="kk-KZ" dirty="0">
                <a:solidFill>
                  <a:schemeClr val="tx1"/>
                </a:solidFill>
              </a:rPr>
              <a:t>;</a:t>
            </a:r>
            <a:endParaRPr lang="ru-RU" dirty="0">
              <a:solidFill>
                <a:schemeClr val="tx1"/>
              </a:solidFill>
            </a:endParaRPr>
          </a:p>
          <a:p>
            <a:pPr lvl="0" algn="just"/>
            <a:r>
              <a:rPr lang="ru-RU" dirty="0" smtClean="0">
                <a:solidFill>
                  <a:schemeClr val="tx1"/>
                </a:solidFill>
              </a:rPr>
              <a:t> </a:t>
            </a:r>
            <a:r>
              <a:rPr lang="ru-RU" dirty="0">
                <a:solidFill>
                  <a:schemeClr val="tx1"/>
                </a:solidFill>
              </a:rPr>
              <a:t>Недостаток квалифицированных кадров; </a:t>
            </a:r>
          </a:p>
          <a:p>
            <a:pPr lvl="0" algn="just"/>
            <a:r>
              <a:rPr lang="ru-RU" dirty="0" smtClean="0">
                <a:solidFill>
                  <a:schemeClr val="tx1"/>
                </a:solidFill>
              </a:rPr>
              <a:t> </a:t>
            </a:r>
            <a:r>
              <a:rPr lang="ru-RU" dirty="0">
                <a:solidFill>
                  <a:schemeClr val="tx1"/>
                </a:solidFill>
              </a:rPr>
              <a:t>Недостаточный уровень развития кооперационных связей и механизмов стимулирования. </a:t>
            </a:r>
          </a:p>
          <a:p>
            <a:endParaRPr lang="ru-RU" dirty="0"/>
          </a:p>
        </p:txBody>
      </p:sp>
      <p:pic>
        <p:nvPicPr>
          <p:cNvPr id="4100" name="Объект 10"/>
          <p:cNvPicPr>
            <a:picLocks noChangeArrowheads="1"/>
          </p:cNvPicPr>
          <p:nvPr/>
        </p:nvPicPr>
        <p:blipFill>
          <a:blip r:embed="rId2" cstate="print">
            <a:extLst>
              <a:ext uri="{28A0092B-C50C-407E-A947-70E740481C1C}">
                <a14:useLocalDpi xmlns:a14="http://schemas.microsoft.com/office/drawing/2010/main" xmlns="" val="0"/>
              </a:ext>
            </a:extLst>
          </a:blip>
          <a:srcRect t="-5563" r="-633" b="-1164"/>
          <a:stretch>
            <a:fillRect/>
          </a:stretch>
        </p:blipFill>
        <p:spPr bwMode="auto">
          <a:xfrm>
            <a:off x="1223628" y="116632"/>
            <a:ext cx="6912768" cy="1224136"/>
          </a:xfrm>
          <a:prstGeom prst="rect">
            <a:avLst/>
          </a:prstGeom>
          <a:solidFill>
            <a:schemeClr val="accent3">
              <a:lumMod val="60000"/>
              <a:lumOff val="40000"/>
            </a:schemeClr>
          </a:solid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Номер слайда 1"/>
          <p:cNvSpPr>
            <a:spLocks noGrp="1"/>
          </p:cNvSpPr>
          <p:nvPr>
            <p:ph type="sldNum" sz="quarter" idx="12"/>
          </p:nvPr>
        </p:nvSpPr>
        <p:spPr>
          <a:xfrm>
            <a:off x="6300192" y="6376242"/>
            <a:ext cx="512638" cy="365125"/>
          </a:xfrm>
        </p:spPr>
        <p:txBody>
          <a:bodyPr/>
          <a:lstStyle/>
          <a:p>
            <a:r>
              <a:rPr lang="ru-RU" sz="1400" dirty="0" smtClean="0">
                <a:solidFill>
                  <a:schemeClr val="tx1"/>
                </a:solidFill>
              </a:rPr>
              <a:t>12</a:t>
            </a:r>
            <a:endParaRPr lang="ru-RU" sz="1400" dirty="0">
              <a:solidFill>
                <a:schemeClr val="tx1"/>
              </a:solidFill>
            </a:endParaRPr>
          </a:p>
        </p:txBody>
      </p:sp>
      <p:sp>
        <p:nvSpPr>
          <p:cNvPr id="4" name="Прямоугольник 3"/>
          <p:cNvSpPr/>
          <p:nvPr/>
        </p:nvSpPr>
        <p:spPr>
          <a:xfrm>
            <a:off x="935596" y="188810"/>
            <a:ext cx="288032"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solidFill>
                  <a:srgbClr val="C00000"/>
                </a:solidFill>
              </a:rPr>
              <a:t>8</a:t>
            </a:r>
            <a:endParaRPr lang="ru-RU" sz="2400" b="1" dirty="0">
              <a:solidFill>
                <a:srgbClr val="C00000"/>
              </a:solidFill>
            </a:endParaRPr>
          </a:p>
        </p:txBody>
      </p:sp>
    </p:spTree>
    <p:extLst>
      <p:ext uri="{BB962C8B-B14F-4D97-AF65-F5344CB8AC3E}">
        <p14:creationId xmlns:p14="http://schemas.microsoft.com/office/powerpoint/2010/main" xmlns="" val="19467557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хема 3"/>
          <p:cNvGraphicFramePr/>
          <p:nvPr>
            <p:extLst>
              <p:ext uri="{D42A27DB-BD31-4B8C-83A1-F6EECF244321}">
                <p14:modId xmlns:p14="http://schemas.microsoft.com/office/powerpoint/2010/main" xmlns="" val="1188091051"/>
              </p:ext>
            </p:extLst>
          </p:nvPr>
        </p:nvGraphicFramePr>
        <p:xfrm>
          <a:off x="395536" y="0"/>
          <a:ext cx="828092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Номер слайда 1"/>
          <p:cNvSpPr>
            <a:spLocks noGrp="1"/>
          </p:cNvSpPr>
          <p:nvPr>
            <p:ph type="sldNum" sz="quarter" idx="12"/>
          </p:nvPr>
        </p:nvSpPr>
        <p:spPr>
          <a:xfrm>
            <a:off x="6228184" y="6492875"/>
            <a:ext cx="512638" cy="365125"/>
          </a:xfrm>
        </p:spPr>
        <p:txBody>
          <a:bodyPr/>
          <a:lstStyle/>
          <a:p>
            <a:r>
              <a:rPr lang="ru-RU" sz="1400" dirty="0" smtClean="0">
                <a:solidFill>
                  <a:schemeClr val="tx1"/>
                </a:solidFill>
              </a:rPr>
              <a:t>13</a:t>
            </a:r>
            <a:endParaRPr lang="ru-RU" sz="1400" dirty="0">
              <a:solidFill>
                <a:schemeClr val="tx1"/>
              </a:solidFill>
            </a:endParaRPr>
          </a:p>
        </p:txBody>
      </p:sp>
    </p:spTree>
    <p:extLst>
      <p:ext uri="{BB962C8B-B14F-4D97-AF65-F5344CB8AC3E}">
        <p14:creationId xmlns:p14="http://schemas.microsoft.com/office/powerpoint/2010/main" xmlns="" val="83648664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428604"/>
            <a:ext cx="8183880" cy="1051560"/>
          </a:xfrm>
        </p:spPr>
        <p:txBody>
          <a:bodyPr/>
          <a:lstStyle/>
          <a:p>
            <a:r>
              <a:rPr lang="ru-RU" sz="2800" dirty="0" smtClean="0">
                <a:solidFill>
                  <a:srgbClr val="C00000"/>
                </a:solidFill>
              </a:rPr>
              <a:t>10</a:t>
            </a:r>
            <a:r>
              <a:rPr lang="ru-RU" dirty="0" smtClean="0">
                <a:solidFill>
                  <a:srgbClr val="C00000"/>
                </a:solidFill>
              </a:rPr>
              <a:t> Инвестиционная оценка</a:t>
            </a:r>
            <a:endParaRPr lang="ru-RU" dirty="0">
              <a:solidFill>
                <a:srgbClr val="C00000"/>
              </a:solidFill>
            </a:endParaRPr>
          </a:p>
        </p:txBody>
      </p:sp>
      <p:sp>
        <p:nvSpPr>
          <p:cNvPr id="3" name="Содержимое 2"/>
          <p:cNvSpPr>
            <a:spLocks noGrp="1"/>
          </p:cNvSpPr>
          <p:nvPr>
            <p:ph idx="1"/>
          </p:nvPr>
        </p:nvSpPr>
        <p:spPr>
          <a:xfrm>
            <a:off x="428596" y="1785926"/>
            <a:ext cx="8183880" cy="3879659"/>
          </a:xfrm>
        </p:spPr>
        <p:txBody>
          <a:bodyPr>
            <a:normAutofit/>
          </a:bodyPr>
          <a:lstStyle/>
          <a:p>
            <a:pPr>
              <a:spcAft>
                <a:spcPts val="1000"/>
              </a:spcAft>
            </a:pPr>
            <a:r>
              <a:rPr lang="ru-RU" sz="2000" dirty="0" smtClean="0">
                <a:solidFill>
                  <a:schemeClr val="tx1">
                    <a:lumMod val="65000"/>
                    <a:lumOff val="35000"/>
                  </a:schemeClr>
                </a:solidFill>
              </a:rPr>
              <a:t>Сумма требуемых инвестиций</a:t>
            </a:r>
            <a:r>
              <a:rPr lang="en-US" sz="2000" dirty="0" smtClean="0">
                <a:solidFill>
                  <a:schemeClr val="tx1">
                    <a:lumMod val="65000"/>
                    <a:lumOff val="35000"/>
                  </a:schemeClr>
                </a:solidFill>
              </a:rPr>
              <a:t> </a:t>
            </a:r>
            <a:r>
              <a:rPr lang="ru-RU" sz="2000" dirty="0" smtClean="0">
                <a:solidFill>
                  <a:schemeClr val="tx1">
                    <a:lumMod val="65000"/>
                    <a:lumOff val="35000"/>
                  </a:schemeClr>
                </a:solidFill>
              </a:rPr>
              <a:t>для СП- </a:t>
            </a:r>
            <a:r>
              <a:rPr lang="ru-RU" sz="2000" b="1" dirty="0" smtClean="0">
                <a:solidFill>
                  <a:srgbClr val="C00000"/>
                </a:solidFill>
              </a:rPr>
              <a:t>250 млн.</a:t>
            </a:r>
            <a:r>
              <a:rPr lang="en-US" sz="2000" b="1" dirty="0" smtClean="0">
                <a:solidFill>
                  <a:srgbClr val="C00000"/>
                </a:solidFill>
              </a:rPr>
              <a:t>$ </a:t>
            </a:r>
            <a:endParaRPr lang="ru-RU" sz="2000" b="1" dirty="0" smtClean="0">
              <a:solidFill>
                <a:srgbClr val="C00000"/>
              </a:solidFill>
            </a:endParaRPr>
          </a:p>
          <a:p>
            <a:pPr>
              <a:spcAft>
                <a:spcPts val="1000"/>
              </a:spcAft>
            </a:pPr>
            <a:r>
              <a:rPr lang="ru-RU" dirty="0"/>
              <a:t>Чистая Приведенная </a:t>
            </a:r>
            <a:r>
              <a:rPr lang="ru-RU" dirty="0" smtClean="0"/>
              <a:t>Стоимость, </a:t>
            </a:r>
            <a:r>
              <a:rPr lang="ru-RU" dirty="0"/>
              <a:t>долларов США</a:t>
            </a:r>
            <a:r>
              <a:rPr lang="ru-RU" dirty="0" smtClean="0"/>
              <a:t> </a:t>
            </a:r>
            <a:r>
              <a:rPr lang="ru-RU" dirty="0" smtClean="0">
                <a:solidFill>
                  <a:schemeClr val="tx1">
                    <a:lumMod val="65000"/>
                    <a:lumOff val="35000"/>
                  </a:schemeClr>
                </a:solidFill>
              </a:rPr>
              <a:t>-</a:t>
            </a:r>
            <a:r>
              <a:rPr lang="ru-RU" dirty="0" smtClean="0">
                <a:solidFill>
                  <a:srgbClr val="C00000"/>
                </a:solidFill>
              </a:rPr>
              <a:t> </a:t>
            </a:r>
            <a:r>
              <a:rPr lang="ru-RU" sz="2000" dirty="0">
                <a:solidFill>
                  <a:srgbClr val="C00000"/>
                </a:solidFill>
              </a:rPr>
              <a:t>24 </a:t>
            </a:r>
            <a:r>
              <a:rPr lang="ru-RU" sz="2000" b="1" dirty="0">
                <a:solidFill>
                  <a:srgbClr val="C00000"/>
                </a:solidFill>
              </a:rPr>
              <a:t> млн.</a:t>
            </a:r>
            <a:r>
              <a:rPr lang="en-US" sz="2000" b="1" dirty="0">
                <a:solidFill>
                  <a:srgbClr val="C00000"/>
                </a:solidFill>
              </a:rPr>
              <a:t>$</a:t>
            </a:r>
            <a:endParaRPr lang="ru-RU" sz="2000" b="1" dirty="0" smtClean="0">
              <a:solidFill>
                <a:srgbClr val="C00000"/>
              </a:solidFill>
            </a:endParaRPr>
          </a:p>
          <a:p>
            <a:pPr>
              <a:spcAft>
                <a:spcPts val="1000"/>
              </a:spcAft>
            </a:pPr>
            <a:r>
              <a:rPr lang="ru-RU" sz="2000" dirty="0" smtClean="0">
                <a:solidFill>
                  <a:schemeClr val="tx1">
                    <a:lumMod val="65000"/>
                    <a:lumOff val="35000"/>
                  </a:schemeClr>
                </a:solidFill>
              </a:rPr>
              <a:t>Ставка дисконтирования - </a:t>
            </a:r>
            <a:r>
              <a:rPr lang="ru-RU" sz="2000" b="1" dirty="0" smtClean="0">
                <a:solidFill>
                  <a:srgbClr val="C00000"/>
                </a:solidFill>
              </a:rPr>
              <a:t>11,1%</a:t>
            </a:r>
          </a:p>
          <a:p>
            <a:pPr>
              <a:spcAft>
                <a:spcPts val="1000"/>
              </a:spcAft>
            </a:pPr>
            <a:r>
              <a:rPr lang="ru-RU" sz="2000" dirty="0" smtClean="0"/>
              <a:t>Срок </a:t>
            </a:r>
            <a:r>
              <a:rPr lang="ru-RU" sz="2000" dirty="0"/>
              <a:t>окупаемости проекта </a:t>
            </a:r>
            <a:r>
              <a:rPr lang="ru-RU" sz="2000" dirty="0" smtClean="0"/>
              <a:t>-  </a:t>
            </a:r>
            <a:r>
              <a:rPr lang="ru-RU" sz="2000" b="1" dirty="0">
                <a:solidFill>
                  <a:srgbClr val="C00000"/>
                </a:solidFill>
              </a:rPr>
              <a:t>4,7 года</a:t>
            </a:r>
            <a:endParaRPr lang="ru-RU" sz="2000" b="1" dirty="0" smtClean="0">
              <a:solidFill>
                <a:srgbClr val="C00000"/>
              </a:solidFill>
            </a:endParaRPr>
          </a:p>
          <a:p>
            <a:pPr>
              <a:spcAft>
                <a:spcPts val="1000"/>
              </a:spcAft>
            </a:pPr>
            <a:r>
              <a:rPr lang="ru-RU" sz="2000" dirty="0" smtClean="0">
                <a:solidFill>
                  <a:schemeClr val="tx1">
                    <a:lumMod val="65000"/>
                    <a:lumOff val="35000"/>
                  </a:schemeClr>
                </a:solidFill>
              </a:rPr>
              <a:t>Срок окупаемости дисконтированный (</a:t>
            </a:r>
            <a:r>
              <a:rPr lang="en-US" sz="2000" dirty="0" smtClean="0">
                <a:solidFill>
                  <a:schemeClr val="tx1">
                    <a:lumMod val="65000"/>
                    <a:lumOff val="35000"/>
                  </a:schemeClr>
                </a:solidFill>
              </a:rPr>
              <a:t>DPBP)</a:t>
            </a:r>
            <a:r>
              <a:rPr lang="ru-RU" sz="2000" dirty="0" smtClean="0">
                <a:solidFill>
                  <a:schemeClr val="tx1">
                    <a:lumMod val="65000"/>
                    <a:lumOff val="35000"/>
                  </a:schemeClr>
                </a:solidFill>
              </a:rPr>
              <a:t>, лет –</a:t>
            </a:r>
            <a:r>
              <a:rPr lang="ru-RU" sz="2000" dirty="0" smtClean="0">
                <a:solidFill>
                  <a:schemeClr val="tx1">
                    <a:lumMod val="50000"/>
                    <a:lumOff val="50000"/>
                  </a:schemeClr>
                </a:solidFill>
              </a:rPr>
              <a:t> </a:t>
            </a:r>
            <a:r>
              <a:rPr lang="ru-RU" sz="2000" b="1" dirty="0" smtClean="0">
                <a:solidFill>
                  <a:srgbClr val="C00000"/>
                </a:solidFill>
              </a:rPr>
              <a:t>11,8</a:t>
            </a:r>
          </a:p>
          <a:p>
            <a:r>
              <a:rPr lang="ru-RU" sz="2000" dirty="0" smtClean="0">
                <a:solidFill>
                  <a:schemeClr val="tx1">
                    <a:lumMod val="65000"/>
                    <a:lumOff val="35000"/>
                  </a:schemeClr>
                </a:solidFill>
              </a:rPr>
              <a:t>Индекс доходности (</a:t>
            </a:r>
            <a:r>
              <a:rPr lang="en-US" sz="2000" dirty="0" smtClean="0">
                <a:solidFill>
                  <a:schemeClr val="tx1">
                    <a:lumMod val="65000"/>
                    <a:lumOff val="35000"/>
                  </a:schemeClr>
                </a:solidFill>
              </a:rPr>
              <a:t>PI)</a:t>
            </a:r>
            <a:r>
              <a:rPr lang="ru-RU" sz="2000" dirty="0" smtClean="0">
                <a:solidFill>
                  <a:schemeClr val="tx1">
                    <a:lumMod val="65000"/>
                    <a:lumOff val="35000"/>
                  </a:schemeClr>
                </a:solidFill>
              </a:rPr>
              <a:t> –</a:t>
            </a:r>
            <a:r>
              <a:rPr lang="ru-RU" sz="2000" dirty="0" smtClean="0">
                <a:solidFill>
                  <a:schemeClr val="tx1">
                    <a:lumMod val="50000"/>
                    <a:lumOff val="50000"/>
                  </a:schemeClr>
                </a:solidFill>
              </a:rPr>
              <a:t> </a:t>
            </a:r>
            <a:r>
              <a:rPr lang="ru-RU" sz="2000" b="1" dirty="0" smtClean="0">
                <a:solidFill>
                  <a:srgbClr val="C00000"/>
                </a:solidFill>
              </a:rPr>
              <a:t>61%</a:t>
            </a:r>
            <a:endParaRPr lang="ru-RU" sz="2000" b="1" dirty="0">
              <a:solidFill>
                <a:srgbClr val="C00000"/>
              </a:solidFill>
            </a:endParaRPr>
          </a:p>
        </p:txBody>
      </p:sp>
      <p:sp>
        <p:nvSpPr>
          <p:cNvPr id="4" name="Номер слайда 3"/>
          <p:cNvSpPr>
            <a:spLocks noGrp="1"/>
          </p:cNvSpPr>
          <p:nvPr>
            <p:ph type="sldNum" sz="quarter" idx="12"/>
          </p:nvPr>
        </p:nvSpPr>
        <p:spPr/>
        <p:txBody>
          <a:bodyPr/>
          <a:lstStyle/>
          <a:p>
            <a:fld id="{A8DBE43D-3354-4E2F-A958-60A8F1A4FA47}" type="slidenum">
              <a:rPr lang="ru-RU" sz="1400" smtClean="0">
                <a:solidFill>
                  <a:schemeClr val="tx1"/>
                </a:solidFill>
              </a:rPr>
              <a:pPr/>
              <a:t>14</a:t>
            </a:fld>
            <a:endParaRPr lang="ru-RU" sz="1400" dirty="0">
              <a:solidFill>
                <a:schemeClr val="tx1"/>
              </a:solidFill>
            </a:endParaRPr>
          </a:p>
        </p:txBody>
      </p:sp>
    </p:spTree>
    <p:extLst>
      <p:ext uri="{BB962C8B-B14F-4D97-AF65-F5344CB8AC3E}">
        <p14:creationId xmlns:p14="http://schemas.microsoft.com/office/powerpoint/2010/main" xmlns="" val="53744510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88056" y="1057499"/>
            <a:ext cx="8113033" cy="50861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Номер слайда 1"/>
          <p:cNvSpPr>
            <a:spLocks noGrp="1"/>
          </p:cNvSpPr>
          <p:nvPr>
            <p:ph type="sldNum" sz="quarter" idx="12"/>
          </p:nvPr>
        </p:nvSpPr>
        <p:spPr>
          <a:xfrm>
            <a:off x="6804248" y="6237312"/>
            <a:ext cx="512638" cy="365125"/>
          </a:xfrm>
        </p:spPr>
        <p:txBody>
          <a:bodyPr/>
          <a:lstStyle/>
          <a:p>
            <a:fld id="{A8DBE43D-3354-4E2F-A958-60A8F1A4FA47}" type="slidenum">
              <a:rPr lang="ru-RU" sz="1400" smtClean="0">
                <a:solidFill>
                  <a:schemeClr val="tx1"/>
                </a:solidFill>
              </a:rPr>
              <a:pPr/>
              <a:t>15</a:t>
            </a:fld>
            <a:endParaRPr lang="ru-RU" sz="1400" dirty="0">
              <a:solidFill>
                <a:schemeClr val="tx1"/>
              </a:solidFill>
            </a:endParaRPr>
          </a:p>
        </p:txBody>
      </p:sp>
      <p:sp>
        <p:nvSpPr>
          <p:cNvPr id="3" name="Прямоугольник 2"/>
          <p:cNvSpPr/>
          <p:nvPr/>
        </p:nvSpPr>
        <p:spPr>
          <a:xfrm>
            <a:off x="1403648" y="1412776"/>
            <a:ext cx="504056" cy="43204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ru-RU" b="1" dirty="0" smtClean="0">
                <a:solidFill>
                  <a:srgbClr val="C00000"/>
                </a:solidFill>
              </a:rPr>
              <a:t>11</a:t>
            </a:r>
            <a:endParaRPr lang="ru-RU" b="1" dirty="0">
              <a:solidFill>
                <a:srgbClr val="C00000"/>
              </a:solidFill>
            </a:endParaRPr>
          </a:p>
        </p:txBody>
      </p:sp>
    </p:spTree>
    <p:extLst>
      <p:ext uri="{BB962C8B-B14F-4D97-AF65-F5344CB8AC3E}">
        <p14:creationId xmlns:p14="http://schemas.microsoft.com/office/powerpoint/2010/main" xmlns="" val="190718432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a:xfrm>
            <a:off x="6804248" y="6237312"/>
            <a:ext cx="512638" cy="365125"/>
          </a:xfrm>
        </p:spPr>
        <p:txBody>
          <a:bodyPr/>
          <a:lstStyle/>
          <a:p>
            <a:fld id="{A8DBE43D-3354-4E2F-A958-60A8F1A4FA47}" type="slidenum">
              <a:rPr lang="ru-RU" sz="1400" smtClean="0">
                <a:solidFill>
                  <a:schemeClr val="tx1"/>
                </a:solidFill>
              </a:rPr>
              <a:pPr/>
              <a:t>16</a:t>
            </a:fld>
            <a:endParaRPr lang="ru-RU" sz="1400" dirty="0">
              <a:solidFill>
                <a:schemeClr val="tx1"/>
              </a:solidFill>
            </a:endParaRPr>
          </a:p>
        </p:txBody>
      </p:sp>
      <p:sp>
        <p:nvSpPr>
          <p:cNvPr id="3" name="Прямоугольник 2"/>
          <p:cNvSpPr/>
          <p:nvPr/>
        </p:nvSpPr>
        <p:spPr>
          <a:xfrm>
            <a:off x="1714480" y="357166"/>
            <a:ext cx="504056" cy="43204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ru-RU" b="1" dirty="0" smtClean="0">
                <a:solidFill>
                  <a:srgbClr val="C00000"/>
                </a:solidFill>
              </a:rPr>
              <a:t>12</a:t>
            </a:r>
            <a:endParaRPr lang="ru-RU" b="1" dirty="0">
              <a:solidFill>
                <a:srgbClr val="C00000"/>
              </a:solidFill>
            </a:endParaRPr>
          </a:p>
        </p:txBody>
      </p:sp>
      <p:pic>
        <p:nvPicPr>
          <p:cNvPr id="5" name="Рисунок 4"/>
          <p:cNvPicPr/>
          <p:nvPr/>
        </p:nvPicPr>
        <p:blipFill>
          <a:blip r:embed="rId2" cstate="print"/>
          <a:srcRect/>
          <a:stretch>
            <a:fillRect/>
          </a:stretch>
        </p:blipFill>
        <p:spPr bwMode="auto">
          <a:xfrm>
            <a:off x="1071538" y="1214422"/>
            <a:ext cx="6143668" cy="4929222"/>
          </a:xfrm>
          <a:prstGeom prst="rect">
            <a:avLst/>
          </a:prstGeom>
          <a:noFill/>
          <a:ln w="9525">
            <a:noFill/>
            <a:miter lim="800000"/>
            <a:headEnd/>
            <a:tailEnd/>
          </a:ln>
        </p:spPr>
      </p:pic>
      <p:sp>
        <p:nvSpPr>
          <p:cNvPr id="6" name="TextBox 5"/>
          <p:cNvSpPr txBox="1"/>
          <p:nvPr/>
        </p:nvSpPr>
        <p:spPr>
          <a:xfrm>
            <a:off x="2071670" y="285728"/>
            <a:ext cx="5286412" cy="646331"/>
          </a:xfrm>
          <a:prstGeom prst="rect">
            <a:avLst/>
          </a:prstGeom>
          <a:noFill/>
        </p:spPr>
        <p:txBody>
          <a:bodyPr wrap="square" rtlCol="0">
            <a:spAutoFit/>
          </a:bodyPr>
          <a:lstStyle/>
          <a:p>
            <a:pPr algn="ctr"/>
            <a:r>
              <a:rPr lang="ru-RU" b="1" dirty="0" smtClean="0">
                <a:solidFill>
                  <a:srgbClr val="C00000"/>
                </a:solidFill>
              </a:rPr>
              <a:t>Матрица выбора приоритетных сегментов машиностроения Республики Казахстан</a:t>
            </a:r>
            <a:endParaRPr lang="ru-RU" b="1" dirty="0">
              <a:solidFill>
                <a:srgbClr val="C00000"/>
              </a:solidFill>
            </a:endParaRPr>
          </a:p>
        </p:txBody>
      </p:sp>
    </p:spTree>
    <p:extLst>
      <p:ext uri="{BB962C8B-B14F-4D97-AF65-F5344CB8AC3E}">
        <p14:creationId xmlns:p14="http://schemas.microsoft.com/office/powerpoint/2010/main" xmlns="" val="190718432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2" name="Picture 1030"/>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57158" y="1142984"/>
            <a:ext cx="7128792" cy="48577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Номер слайда 1"/>
          <p:cNvSpPr>
            <a:spLocks noGrp="1"/>
          </p:cNvSpPr>
          <p:nvPr>
            <p:ph type="sldNum" sz="quarter" idx="12"/>
          </p:nvPr>
        </p:nvSpPr>
        <p:spPr/>
        <p:txBody>
          <a:bodyPr/>
          <a:lstStyle/>
          <a:p>
            <a:fld id="{A8DBE43D-3354-4E2F-A958-60A8F1A4FA47}" type="slidenum">
              <a:rPr lang="ru-RU" sz="1400" smtClean="0">
                <a:solidFill>
                  <a:schemeClr val="tx1"/>
                </a:solidFill>
              </a:rPr>
              <a:pPr/>
              <a:t>17</a:t>
            </a:fld>
            <a:endParaRPr lang="ru-RU" sz="1400" dirty="0">
              <a:solidFill>
                <a:schemeClr val="tx1"/>
              </a:solidFill>
            </a:endParaRPr>
          </a:p>
        </p:txBody>
      </p:sp>
      <p:sp>
        <p:nvSpPr>
          <p:cNvPr id="4" name="Прямоугольник 3"/>
          <p:cNvSpPr/>
          <p:nvPr/>
        </p:nvSpPr>
        <p:spPr>
          <a:xfrm>
            <a:off x="1428728" y="1285860"/>
            <a:ext cx="5904656" cy="50405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ru-RU" b="1" dirty="0" smtClean="0">
                <a:solidFill>
                  <a:srgbClr val="C00000"/>
                </a:solidFill>
              </a:rPr>
              <a:t>13 Структура доходов в разрезе производимой продукции</a:t>
            </a:r>
            <a:endParaRPr lang="ru-RU" b="1" dirty="0">
              <a:solidFill>
                <a:srgbClr val="C00000"/>
              </a:solidFill>
            </a:endParaRPr>
          </a:p>
        </p:txBody>
      </p:sp>
    </p:spTree>
    <p:extLst>
      <p:ext uri="{BB962C8B-B14F-4D97-AF65-F5344CB8AC3E}">
        <p14:creationId xmlns:p14="http://schemas.microsoft.com/office/powerpoint/2010/main" xmlns="" val="276822981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A8DBE43D-3354-4E2F-A958-60A8F1A4FA47}" type="slidenum">
              <a:rPr lang="ru-RU" smtClean="0"/>
              <a:pPr/>
              <a:t>18</a:t>
            </a:fld>
            <a:endParaRPr lang="ru-RU"/>
          </a:p>
        </p:txBody>
      </p:sp>
      <p:pic>
        <p:nvPicPr>
          <p:cNvPr id="5" name="Рисунок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792088"/>
            <a:ext cx="9144000" cy="6065912"/>
          </a:xfrm>
          <a:prstGeom prst="rect">
            <a:avLst/>
          </a:prstGeom>
        </p:spPr>
      </p:pic>
      <p:sp>
        <p:nvSpPr>
          <p:cNvPr id="6" name="Скругленный прямоугольник 5"/>
          <p:cNvSpPr/>
          <p:nvPr/>
        </p:nvSpPr>
        <p:spPr>
          <a:xfrm>
            <a:off x="1043608" y="0"/>
            <a:ext cx="7056784" cy="792088"/>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cap="all" dirty="0" smtClean="0">
                <a:solidFill>
                  <a:srgbClr val="C00000"/>
                </a:solidFill>
              </a:rPr>
              <a:t>14 Структура </a:t>
            </a:r>
            <a:r>
              <a:rPr lang="ru-RU" b="1" cap="all" dirty="0">
                <a:solidFill>
                  <a:srgbClr val="C00000"/>
                </a:solidFill>
              </a:rPr>
              <a:t>инновационного машиностроительного кластера на базе АО «АЗТМ»</a:t>
            </a:r>
            <a:endParaRPr lang="ru-RU" dirty="0">
              <a:solidFill>
                <a:srgbClr val="C00000"/>
              </a:solidFill>
            </a:endParaRPr>
          </a:p>
        </p:txBody>
      </p:sp>
      <p:sp>
        <p:nvSpPr>
          <p:cNvPr id="7" name="Овал 6"/>
          <p:cNvSpPr/>
          <p:nvPr/>
        </p:nvSpPr>
        <p:spPr>
          <a:xfrm>
            <a:off x="2526829" y="5769201"/>
            <a:ext cx="1731161" cy="909447"/>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1200" b="1" dirty="0" smtClean="0">
                <a:latin typeface="Times New Roman" panose="02020603050405020304" pitchFamily="18" charset="0"/>
                <a:cs typeface="Times New Roman" panose="02020603050405020304" pitchFamily="18" charset="0"/>
              </a:rPr>
              <a:t>ТОО</a:t>
            </a:r>
          </a:p>
          <a:p>
            <a:pPr algn="ctr"/>
            <a:r>
              <a:rPr lang="ru-RU" sz="1200" b="1" dirty="0" smtClean="0">
                <a:latin typeface="Times New Roman" panose="02020603050405020304" pitchFamily="18" charset="0"/>
                <a:cs typeface="Times New Roman" panose="02020603050405020304" pitchFamily="18" charset="0"/>
              </a:rPr>
              <a:t>«КАЙНАР АКБ» </a:t>
            </a:r>
          </a:p>
          <a:p>
            <a:pPr algn="ctr"/>
            <a:r>
              <a:rPr lang="ru-RU" sz="1200" b="1" dirty="0" smtClean="0">
                <a:latin typeface="Times New Roman" panose="02020603050405020304" pitchFamily="18" charset="0"/>
                <a:cs typeface="Times New Roman" panose="02020603050405020304" pitchFamily="18" charset="0"/>
              </a:rPr>
              <a:t>г Текели</a:t>
            </a:r>
            <a:endParaRPr lang="ru-RU" sz="1200" b="1" dirty="0">
              <a:latin typeface="Times New Roman" panose="02020603050405020304" pitchFamily="18" charset="0"/>
              <a:cs typeface="Times New Roman" panose="02020603050405020304" pitchFamily="18" charset="0"/>
            </a:endParaRPr>
          </a:p>
        </p:txBody>
      </p:sp>
      <p:cxnSp>
        <p:nvCxnSpPr>
          <p:cNvPr id="9" name="Прямая соединительная линия 8"/>
          <p:cNvCxnSpPr>
            <a:stCxn id="7" idx="7"/>
          </p:cNvCxnSpPr>
          <p:nvPr/>
        </p:nvCxnSpPr>
        <p:spPr>
          <a:xfrm flipV="1">
            <a:off x="4004467" y="4437112"/>
            <a:ext cx="2151709" cy="1465274"/>
          </a:xfrm>
          <a:prstGeom prst="line">
            <a:avLst/>
          </a:prstGeom>
        </p:spPr>
        <p:style>
          <a:lnRef idx="1">
            <a:schemeClr val="dk1"/>
          </a:lnRef>
          <a:fillRef idx="0">
            <a:schemeClr val="dk1"/>
          </a:fillRef>
          <a:effectRef idx="0">
            <a:schemeClr val="dk1"/>
          </a:effectRef>
          <a:fontRef idx="minor">
            <a:schemeClr val="tx1"/>
          </a:fontRef>
        </p:style>
      </p:cxnSp>
      <p:sp>
        <p:nvSpPr>
          <p:cNvPr id="11" name="Овал 10"/>
          <p:cNvSpPr/>
          <p:nvPr/>
        </p:nvSpPr>
        <p:spPr>
          <a:xfrm>
            <a:off x="5490804" y="4985906"/>
            <a:ext cx="1907744" cy="121283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ru-RU" sz="1200" dirty="0" smtClean="0"/>
          </a:p>
          <a:p>
            <a:pPr algn="ctr"/>
            <a:endParaRPr lang="ru-RU" sz="1200" dirty="0" smtClean="0"/>
          </a:p>
          <a:p>
            <a:pPr algn="ctr"/>
            <a:endParaRPr lang="ru-RU" sz="1200" dirty="0"/>
          </a:p>
          <a:p>
            <a:pPr algn="ctr"/>
            <a:r>
              <a:rPr lang="ru-RU" sz="1200" dirty="0" smtClean="0"/>
              <a:t>АО </a:t>
            </a:r>
            <a:r>
              <a:rPr lang="ru-RU" sz="1200" dirty="0" smtClean="0">
                <a:solidFill>
                  <a:schemeClr val="tx1"/>
                </a:solidFill>
              </a:rPr>
              <a:t>«СМЗ», </a:t>
            </a:r>
          </a:p>
          <a:p>
            <a:pPr algn="ctr"/>
            <a:r>
              <a:rPr lang="ru-RU" sz="1200" dirty="0" smtClean="0">
                <a:solidFill>
                  <a:schemeClr val="tx1"/>
                </a:solidFill>
              </a:rPr>
              <a:t>ТОО «СЕМАЗ» </a:t>
            </a:r>
            <a:r>
              <a:rPr lang="ru-RU" sz="1200" dirty="0" smtClean="0"/>
              <a:t>АО </a:t>
            </a:r>
            <a:r>
              <a:rPr lang="ru-RU" sz="1200" b="1" dirty="0" smtClean="0"/>
              <a:t>Семей</a:t>
            </a:r>
            <a:r>
              <a:rPr lang="ru-RU" sz="1200" dirty="0" smtClean="0"/>
              <a:t> инжиниринг»</a:t>
            </a:r>
            <a:endParaRPr lang="ru-RU" sz="1200" dirty="0" smtClean="0">
              <a:solidFill>
                <a:schemeClr val="tx1"/>
              </a:solidFill>
            </a:endParaRPr>
          </a:p>
          <a:p>
            <a:pPr algn="ctr"/>
            <a:endParaRPr lang="ru-RU" sz="1200" dirty="0" smtClean="0"/>
          </a:p>
          <a:p>
            <a:pPr algn="ctr"/>
            <a:endParaRPr lang="ru-RU" sz="1200" dirty="0" smtClean="0"/>
          </a:p>
          <a:p>
            <a:pPr algn="ctr"/>
            <a:endParaRPr lang="ru-RU" sz="1200" dirty="0"/>
          </a:p>
        </p:txBody>
      </p:sp>
      <p:sp>
        <p:nvSpPr>
          <p:cNvPr id="12" name="Овал 11"/>
          <p:cNvSpPr/>
          <p:nvPr/>
        </p:nvSpPr>
        <p:spPr>
          <a:xfrm>
            <a:off x="395536" y="1444440"/>
            <a:ext cx="2016224" cy="1224136"/>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1400" b="1" dirty="0" smtClean="0">
                <a:solidFill>
                  <a:schemeClr val="tx1"/>
                </a:solidFill>
              </a:rPr>
              <a:t>Министерство </a:t>
            </a:r>
            <a:r>
              <a:rPr lang="ru-RU" sz="1400" b="1" dirty="0">
                <a:solidFill>
                  <a:schemeClr val="tx1"/>
                </a:solidFill>
              </a:rPr>
              <a:t>инвестиций и развития</a:t>
            </a:r>
          </a:p>
        </p:txBody>
      </p:sp>
      <p:sp>
        <p:nvSpPr>
          <p:cNvPr id="13" name="Прямоугольник 12"/>
          <p:cNvSpPr/>
          <p:nvPr/>
        </p:nvSpPr>
        <p:spPr>
          <a:xfrm>
            <a:off x="8536691" y="6286520"/>
            <a:ext cx="607309" cy="27216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ru-RU" sz="1600" dirty="0" smtClean="0">
                <a:solidFill>
                  <a:schemeClr val="tx1"/>
                </a:solidFill>
              </a:rPr>
              <a:t>18</a:t>
            </a:r>
            <a:endParaRPr lang="ru-RU" sz="1600" dirty="0">
              <a:solidFill>
                <a:schemeClr val="tx1"/>
              </a:solidFill>
            </a:endParaRPr>
          </a:p>
        </p:txBody>
      </p:sp>
    </p:spTree>
    <p:extLst>
      <p:ext uri="{BB962C8B-B14F-4D97-AF65-F5344CB8AC3E}">
        <p14:creationId xmlns:p14="http://schemas.microsoft.com/office/powerpoint/2010/main" xmlns="" val="38301313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09598" y="1703115"/>
            <a:ext cx="7490793" cy="4297653"/>
          </a:xfrm>
        </p:spPr>
        <p:style>
          <a:lnRef idx="2">
            <a:schemeClr val="accent1"/>
          </a:lnRef>
          <a:fillRef idx="1">
            <a:schemeClr val="lt1"/>
          </a:fillRef>
          <a:effectRef idx="0">
            <a:schemeClr val="accent1"/>
          </a:effectRef>
          <a:fontRef idx="minor">
            <a:schemeClr val="dk1"/>
          </a:fontRef>
        </p:style>
        <p:txBody>
          <a:bodyPr>
            <a:normAutofit/>
          </a:bodyPr>
          <a:lstStyle/>
          <a:p>
            <a:pPr marL="0" indent="0" algn="just">
              <a:buNone/>
            </a:pPr>
            <a:r>
              <a:rPr lang="ru-RU" sz="1400" b="1" i="1" dirty="0" smtClean="0">
                <a:latin typeface="Arial" panose="020B0604020202020204" pitchFamily="34" charset="0"/>
              </a:rPr>
              <a:t>	</a:t>
            </a:r>
            <a:r>
              <a:rPr lang="ru-RU" b="1" i="1" dirty="0" smtClean="0">
                <a:ln w="0"/>
                <a:solidFill>
                  <a:srgbClr val="C00000"/>
                </a:solidFill>
                <a:latin typeface="Arial" panose="020B0604020202020204" pitchFamily="34" charset="0"/>
                <a:cs typeface="Arial" panose="020B0604020202020204" pitchFamily="34" charset="0"/>
              </a:rPr>
              <a:t>Алматинский </a:t>
            </a:r>
            <a:r>
              <a:rPr lang="ru-RU" b="1" i="1" dirty="0">
                <a:ln w="0"/>
                <a:solidFill>
                  <a:srgbClr val="C00000"/>
                </a:solidFill>
                <a:latin typeface="Arial" panose="020B0604020202020204" pitchFamily="34" charset="0"/>
                <a:cs typeface="Arial" panose="020B0604020202020204" pitchFamily="34" charset="0"/>
              </a:rPr>
              <a:t>завод тяжелого машиностроения </a:t>
            </a:r>
            <a:r>
              <a:rPr lang="ru-RU" b="1" i="1" dirty="0">
                <a:ln w="0"/>
                <a:solidFill>
                  <a:schemeClr val="tx1"/>
                </a:solidFill>
                <a:latin typeface="Arial" panose="020B0604020202020204" pitchFamily="34" charset="0"/>
                <a:cs typeface="Arial" panose="020B0604020202020204" pitchFamily="34" charset="0"/>
              </a:rPr>
              <a:t>- это предприятие, которое работает на рынке машиностроения более 60-ти лет, продукция завода широко известна не только в СНГ, но и в 32 странах дальнего зарубежья. </a:t>
            </a:r>
            <a:r>
              <a:rPr lang="ru-RU" b="1" i="1" dirty="0" smtClean="0">
                <a:ln w="0"/>
                <a:solidFill>
                  <a:schemeClr val="tx1"/>
                </a:solidFill>
                <a:latin typeface="Arial" panose="020B0604020202020204" pitchFamily="34" charset="0"/>
                <a:cs typeface="Arial" panose="020B0604020202020204" pitchFamily="34" charset="0"/>
              </a:rPr>
              <a:t>Более </a:t>
            </a:r>
            <a:r>
              <a:rPr lang="ru-RU" b="1" i="1" dirty="0">
                <a:ln w="0"/>
                <a:solidFill>
                  <a:schemeClr val="tx1"/>
                </a:solidFill>
                <a:latin typeface="Arial" panose="020B0604020202020204" pitchFamily="34" charset="0"/>
                <a:cs typeface="Arial" panose="020B0604020202020204" pitchFamily="34" charset="0"/>
              </a:rPr>
              <a:t>50 % продукции АО «АЗТМ» экспортируется в такие страны, как: Таджикистан, Узбекистан, Россия, Украина, Белоруссия, Киргизия, </a:t>
            </a:r>
            <a:r>
              <a:rPr lang="ru-RU" b="1" i="1" dirty="0" smtClean="0">
                <a:ln w="0"/>
                <a:solidFill>
                  <a:schemeClr val="tx1"/>
                </a:solidFill>
                <a:latin typeface="Arial" panose="020B0604020202020204" pitchFamily="34" charset="0"/>
                <a:cs typeface="Arial" panose="020B0604020202020204" pitchFamily="34" charset="0"/>
              </a:rPr>
              <a:t>Япония</a:t>
            </a:r>
          </a:p>
          <a:p>
            <a:pPr marL="0" indent="0" algn="just">
              <a:buNone/>
            </a:pPr>
            <a:r>
              <a:rPr lang="ru-RU" b="1" dirty="0" smtClean="0">
                <a:ln w="0"/>
                <a:solidFill>
                  <a:schemeClr val="tx1"/>
                </a:solidFill>
                <a:latin typeface="Arial" panose="020B0604020202020204" pitchFamily="34" charset="0"/>
                <a:cs typeface="Arial" panose="020B0604020202020204" pitchFamily="34" charset="0"/>
              </a:rPr>
              <a:t>	</a:t>
            </a:r>
            <a:r>
              <a:rPr lang="ru-RU" b="1" dirty="0" smtClean="0">
                <a:ln w="0"/>
                <a:solidFill>
                  <a:srgbClr val="C00000"/>
                </a:solidFill>
                <a:latin typeface="Arial" panose="020B0604020202020204" pitchFamily="34" charset="0"/>
                <a:cs typeface="Arial" panose="020B0604020202020204" pitchFamily="34" charset="0"/>
              </a:rPr>
              <a:t>АО </a:t>
            </a:r>
            <a:r>
              <a:rPr lang="ru-RU" b="1" dirty="0">
                <a:ln w="0"/>
                <a:solidFill>
                  <a:srgbClr val="C00000"/>
                </a:solidFill>
                <a:latin typeface="Arial" panose="020B0604020202020204" pitchFamily="34" charset="0"/>
                <a:cs typeface="Arial" panose="020B0604020202020204" pitchFamily="34" charset="0"/>
              </a:rPr>
              <a:t>«АЗТМ» </a:t>
            </a:r>
            <a:r>
              <a:rPr lang="ru-RU" b="1" dirty="0">
                <a:ln w="0"/>
                <a:solidFill>
                  <a:schemeClr val="tx1"/>
                </a:solidFill>
                <a:latin typeface="Arial" panose="020B0604020202020204" pitchFamily="34" charset="0"/>
                <a:cs typeface="Arial" panose="020B0604020202020204" pitchFamily="34" charset="0"/>
              </a:rPr>
              <a:t>обеспечивает запчастями для энергетического оборудования, </a:t>
            </a:r>
            <a:r>
              <a:rPr lang="ru-RU" b="1" dirty="0" smtClean="0">
                <a:ln w="0"/>
                <a:solidFill>
                  <a:schemeClr val="tx1"/>
                </a:solidFill>
                <a:latin typeface="Arial" panose="020B0604020202020204" pitchFamily="34" charset="0"/>
                <a:cs typeface="Arial" panose="020B0604020202020204" pitchFamily="34" charset="0"/>
              </a:rPr>
              <a:t>например АО </a:t>
            </a:r>
            <a:r>
              <a:rPr lang="ru-RU" b="1" dirty="0" err="1">
                <a:ln w="0"/>
                <a:solidFill>
                  <a:schemeClr val="tx1"/>
                </a:solidFill>
                <a:latin typeface="Arial" panose="020B0604020202020204" pitchFamily="34" charset="0"/>
                <a:cs typeface="Arial" panose="020B0604020202020204" pitchFamily="34" charset="0"/>
              </a:rPr>
              <a:t>АлЭС</a:t>
            </a:r>
            <a:r>
              <a:rPr lang="ru-RU" b="1" dirty="0">
                <a:ln w="0"/>
                <a:solidFill>
                  <a:schemeClr val="tx1"/>
                </a:solidFill>
                <a:latin typeface="Arial" panose="020B0604020202020204" pitchFamily="34" charset="0"/>
                <a:cs typeface="Arial" panose="020B0604020202020204" pitchFamily="34" charset="0"/>
              </a:rPr>
              <a:t> более чем на 2,6 млн USD в </a:t>
            </a:r>
            <a:r>
              <a:rPr lang="ru-RU" b="1" dirty="0" smtClean="0">
                <a:ln w="0"/>
                <a:solidFill>
                  <a:schemeClr val="tx1"/>
                </a:solidFill>
                <a:latin typeface="Arial" panose="020B0604020202020204" pitchFamily="34" charset="0"/>
                <a:cs typeface="Arial" panose="020B0604020202020204" pitchFamily="34" charset="0"/>
              </a:rPr>
              <a:t>год</a:t>
            </a:r>
            <a:r>
              <a:rPr lang="ru-RU" b="1" dirty="0">
                <a:ln w="0"/>
                <a:solidFill>
                  <a:schemeClr val="tx1"/>
                </a:solidFill>
                <a:latin typeface="Arial" panose="020B0604020202020204" pitchFamily="34" charset="0"/>
                <a:cs typeface="Arial" panose="020B0604020202020204" pitchFamily="34" charset="0"/>
              </a:rPr>
              <a:t>.</a:t>
            </a:r>
            <a:r>
              <a:rPr lang="ru-RU" b="1" dirty="0" smtClean="0">
                <a:ln w="0"/>
                <a:solidFill>
                  <a:schemeClr val="tx1"/>
                </a:solidFill>
                <a:latin typeface="Arial" panose="020B0604020202020204" pitchFamily="34" charset="0"/>
                <a:cs typeface="Arial" panose="020B0604020202020204" pitchFamily="34" charset="0"/>
              </a:rPr>
              <a:t> Производственные </a:t>
            </a:r>
            <a:r>
              <a:rPr lang="ru-RU" b="1" dirty="0">
                <a:ln w="0"/>
                <a:solidFill>
                  <a:schemeClr val="tx1"/>
                </a:solidFill>
                <a:latin typeface="Arial" panose="020B0604020202020204" pitchFamily="34" charset="0"/>
                <a:cs typeface="Arial" panose="020B0604020202020204" pitchFamily="34" charset="0"/>
              </a:rPr>
              <a:t>мощности АО «АЗТМ» позволяют полностью покрыть потребность </a:t>
            </a:r>
            <a:r>
              <a:rPr lang="ru-RU" b="1" dirty="0" smtClean="0">
                <a:ln w="0"/>
                <a:solidFill>
                  <a:schemeClr val="tx1"/>
                </a:solidFill>
                <a:latin typeface="Arial" panose="020B0604020202020204" pitchFamily="34" charset="0"/>
                <a:cs typeface="Arial" panose="020B0604020202020204" pitchFamily="34" charset="0"/>
              </a:rPr>
              <a:t>казахстанских </a:t>
            </a:r>
            <a:r>
              <a:rPr lang="ru-RU" b="1" dirty="0">
                <a:ln w="0"/>
                <a:solidFill>
                  <a:schemeClr val="tx1"/>
                </a:solidFill>
                <a:latin typeface="Arial" panose="020B0604020202020204" pitchFamily="34" charset="0"/>
                <a:cs typeface="Arial" panose="020B0604020202020204" pitchFamily="34" charset="0"/>
              </a:rPr>
              <a:t>потребителей в энергетическом </a:t>
            </a:r>
            <a:r>
              <a:rPr lang="ru-RU" b="1" dirty="0" smtClean="0">
                <a:ln w="0"/>
                <a:solidFill>
                  <a:schemeClr val="tx1"/>
                </a:solidFill>
                <a:latin typeface="Arial" panose="020B0604020202020204" pitchFamily="34" charset="0"/>
                <a:cs typeface="Arial" panose="020B0604020202020204" pitchFamily="34" charset="0"/>
              </a:rPr>
              <a:t>оборудовании.</a:t>
            </a:r>
            <a:endParaRPr lang="ru-RU" sz="1400" dirty="0"/>
          </a:p>
        </p:txBody>
      </p:sp>
      <p:pic>
        <p:nvPicPr>
          <p:cNvPr id="1026" name="Picture 2" descr="https://upload.wikimedia.org/wikipedia/ru/1/1d/Almaty_machine_plant.jpe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627784" y="188640"/>
            <a:ext cx="2987824" cy="1514475"/>
          </a:xfrm>
          <a:prstGeom prst="rect">
            <a:avLst/>
          </a:prstGeom>
          <a:noFill/>
          <a:extLst>
            <a:ext uri="{909E8E84-426E-40DD-AFC4-6F175D3DCCD1}">
              <a14:hiddenFill xmlns:a14="http://schemas.microsoft.com/office/drawing/2010/main" xmlns="">
                <a:solidFill>
                  <a:srgbClr val="FFFFFF"/>
                </a:solidFill>
              </a14:hiddenFill>
            </a:ext>
          </a:extLst>
        </p:spPr>
      </p:pic>
      <p:sp>
        <p:nvSpPr>
          <p:cNvPr id="2" name="Номер слайда 1"/>
          <p:cNvSpPr>
            <a:spLocks noGrp="1"/>
          </p:cNvSpPr>
          <p:nvPr>
            <p:ph type="sldNum" sz="quarter" idx="12"/>
          </p:nvPr>
        </p:nvSpPr>
        <p:spPr>
          <a:xfrm>
            <a:off x="6357950" y="6215082"/>
            <a:ext cx="512638" cy="365125"/>
          </a:xfrm>
        </p:spPr>
        <p:txBody>
          <a:bodyPr/>
          <a:lstStyle/>
          <a:p>
            <a:fld id="{A8DBE43D-3354-4E2F-A958-60A8F1A4FA47}" type="slidenum">
              <a:rPr lang="ru-RU" sz="1400" smtClean="0">
                <a:solidFill>
                  <a:schemeClr val="tx1"/>
                </a:solidFill>
              </a:rPr>
              <a:pPr/>
              <a:t>2</a:t>
            </a:fld>
            <a:endParaRPr lang="ru-RU" sz="1400" dirty="0">
              <a:solidFill>
                <a:schemeClr val="tx1"/>
              </a:solidFill>
            </a:endParaRPr>
          </a:p>
        </p:txBody>
      </p:sp>
    </p:spTree>
    <p:extLst>
      <p:ext uri="{BB962C8B-B14F-4D97-AF65-F5344CB8AC3E}">
        <p14:creationId xmlns:p14="http://schemas.microsoft.com/office/powerpoint/2010/main" xmlns="" val="20155697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Box 8"/>
          <p:cNvSpPr txBox="1">
            <a:spLocks noChangeArrowheads="1"/>
          </p:cNvSpPr>
          <p:nvPr/>
        </p:nvSpPr>
        <p:spPr bwMode="auto">
          <a:xfrm>
            <a:off x="107950" y="692150"/>
            <a:ext cx="8640763" cy="11387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lr>
                <a:srgbClr val="2C4BAE"/>
              </a:buClr>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Char char="–"/>
              <a:defRPr>
                <a:solidFill>
                  <a:schemeClr val="tx1"/>
                </a:solidFill>
                <a:latin typeface="Arial" panose="020B0604020202020204" pitchFamily="34" charset="0"/>
              </a:defRPr>
            </a:lvl2pPr>
            <a:lvl3pPr marL="1143000" indent="-228600">
              <a:spcBef>
                <a:spcPct val="20000"/>
              </a:spcBef>
              <a:buClr>
                <a:srgbClr val="2C4BAE"/>
              </a:buClr>
              <a:buChar char="•"/>
              <a:defRPr sz="1600">
                <a:solidFill>
                  <a:schemeClr val="tx1"/>
                </a:solidFill>
                <a:latin typeface="Arial" panose="020B0604020202020204" pitchFamily="34" charset="0"/>
              </a:defRPr>
            </a:lvl3pPr>
            <a:lvl4pPr marL="1600200" indent="-228600">
              <a:spcBef>
                <a:spcPct val="20000"/>
              </a:spcBef>
              <a:buChar char="–"/>
              <a:defRPr sz="1400">
                <a:solidFill>
                  <a:schemeClr val="tx1"/>
                </a:solidFill>
                <a:latin typeface="Arial" panose="020B0604020202020204" pitchFamily="34" charset="0"/>
              </a:defRPr>
            </a:lvl4pPr>
            <a:lvl5pPr marL="2057400" indent="-228600">
              <a:spcBef>
                <a:spcPct val="20000"/>
              </a:spcBef>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defRPr>
            </a:lvl9pPr>
          </a:lstStyle>
          <a:p>
            <a:pPr algn="just" eaLnBrk="1" hangingPunct="1">
              <a:spcBef>
                <a:spcPct val="0"/>
              </a:spcBef>
              <a:buClrTx/>
              <a:buFontTx/>
              <a:buNone/>
            </a:pPr>
            <a:r>
              <a:rPr lang="ru-RU" sz="2400" dirty="0" smtClean="0">
                <a:latin typeface="Times New Roman" panose="02020603050405020304" pitchFamily="18" charset="0"/>
                <a:cs typeface="Times New Roman" panose="02020603050405020304" pitchFamily="18" charset="0"/>
              </a:rPr>
              <a:t>	</a:t>
            </a:r>
            <a:r>
              <a:rPr lang="ru-RU" sz="2200" b="1" dirty="0" smtClean="0">
                <a:solidFill>
                  <a:srgbClr val="C00000"/>
                </a:solidFill>
                <a:latin typeface="Times New Roman" panose="02020603050405020304" pitchFamily="18" charset="0"/>
                <a:cs typeface="Times New Roman" panose="02020603050405020304" pitchFamily="18" charset="0"/>
              </a:rPr>
              <a:t>Создание </a:t>
            </a:r>
            <a:r>
              <a:rPr lang="ru-RU" sz="2200" b="1" dirty="0">
                <a:solidFill>
                  <a:srgbClr val="C00000"/>
                </a:solidFill>
                <a:latin typeface="Times New Roman" panose="02020603050405020304" pitchFamily="18" charset="0"/>
                <a:cs typeface="Times New Roman" panose="02020603050405020304" pitchFamily="18" charset="0"/>
              </a:rPr>
              <a:t>кластера на базе АЗТМ  является как сети, функционирующей на основе долгосрочных взаимоотношений, согласования стратегии развития и координации деятельности. </a:t>
            </a:r>
          </a:p>
        </p:txBody>
      </p:sp>
      <p:pic>
        <p:nvPicPr>
          <p:cNvPr id="16387" name="Picture 11"/>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07936" y="2349500"/>
            <a:ext cx="7550277" cy="372270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Прямоугольник 2"/>
          <p:cNvSpPr/>
          <p:nvPr/>
        </p:nvSpPr>
        <p:spPr>
          <a:xfrm>
            <a:off x="7215206" y="6215082"/>
            <a:ext cx="755576" cy="45151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ru-RU" dirty="0" smtClean="0"/>
              <a:t>3</a:t>
            </a:r>
            <a:endParaRPr lang="ru-RU" dirty="0"/>
          </a:p>
        </p:txBody>
      </p:sp>
    </p:spTree>
    <p:extLst>
      <p:ext uri="{BB962C8B-B14F-4D97-AF65-F5344CB8AC3E}">
        <p14:creationId xmlns:p14="http://schemas.microsoft.com/office/powerpoint/2010/main" xmlns="" val="5300693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Стрелка вправо 8"/>
          <p:cNvSpPr/>
          <p:nvPr/>
        </p:nvSpPr>
        <p:spPr>
          <a:xfrm>
            <a:off x="214282" y="1643050"/>
            <a:ext cx="3384376" cy="4104456"/>
          </a:xfrm>
          <a:prstGeom prst="rightArrow">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600" dirty="0" smtClean="0">
                <a:solidFill>
                  <a:srgbClr val="C00000"/>
                </a:solidFill>
              </a:rPr>
              <a:t>1</a:t>
            </a:r>
            <a:r>
              <a:rPr lang="ru-RU" sz="3600" dirty="0" smtClean="0"/>
              <a:t> Цель проекта:</a:t>
            </a:r>
            <a:endParaRPr lang="ru-RU" sz="3600" dirty="0"/>
          </a:p>
        </p:txBody>
      </p:sp>
      <p:sp>
        <p:nvSpPr>
          <p:cNvPr id="10" name="Прямоугольник с двумя скругленными противолежащими углами 9"/>
          <p:cNvSpPr/>
          <p:nvPr/>
        </p:nvSpPr>
        <p:spPr>
          <a:xfrm>
            <a:off x="3851920" y="764704"/>
            <a:ext cx="4248472" cy="5328592"/>
          </a:xfrm>
          <a:prstGeom prst="round2Diag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a:t>О</a:t>
            </a:r>
            <a:r>
              <a:rPr lang="ru-RU" sz="2400" dirty="0" smtClean="0"/>
              <a:t>беспечение </a:t>
            </a:r>
            <a:r>
              <a:rPr lang="ru-RU" sz="2400" dirty="0"/>
              <a:t>увеличения производства и объема выпускаемой продукции и</a:t>
            </a:r>
            <a:br>
              <a:rPr lang="ru-RU" sz="2400" dirty="0"/>
            </a:br>
            <a:r>
              <a:rPr lang="ru-RU" sz="2400" dirty="0" smtClean="0"/>
              <a:t>реализации </a:t>
            </a:r>
            <a:r>
              <a:rPr lang="ru-RU" sz="2400" dirty="0"/>
              <a:t>новых технологий в машиностроительной отрасли  путем взаимодействия науки, бизнеса и власти.</a:t>
            </a:r>
          </a:p>
        </p:txBody>
      </p:sp>
      <p:sp>
        <p:nvSpPr>
          <p:cNvPr id="2" name="Номер слайда 1"/>
          <p:cNvSpPr>
            <a:spLocks noGrp="1"/>
          </p:cNvSpPr>
          <p:nvPr>
            <p:ph type="sldNum" sz="quarter" idx="12"/>
          </p:nvPr>
        </p:nvSpPr>
        <p:spPr>
          <a:xfrm>
            <a:off x="6286512" y="6215082"/>
            <a:ext cx="512638" cy="365125"/>
          </a:xfrm>
        </p:spPr>
        <p:txBody>
          <a:bodyPr/>
          <a:lstStyle/>
          <a:p>
            <a:fld id="{A8DBE43D-3354-4E2F-A958-60A8F1A4FA47}" type="slidenum">
              <a:rPr lang="ru-RU" sz="1400" smtClean="0">
                <a:solidFill>
                  <a:schemeClr val="tx1"/>
                </a:solidFill>
              </a:rPr>
              <a:pPr/>
              <a:t>4</a:t>
            </a:fld>
            <a:endParaRPr lang="ru-RU" sz="1400" dirty="0">
              <a:solidFill>
                <a:schemeClr val="tx1"/>
              </a:solidFill>
            </a:endParaRPr>
          </a:p>
        </p:txBody>
      </p:sp>
    </p:spTree>
    <p:extLst>
      <p:ext uri="{BB962C8B-B14F-4D97-AF65-F5344CB8AC3E}">
        <p14:creationId xmlns:p14="http://schemas.microsoft.com/office/powerpoint/2010/main" xmlns="" val="28582374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трелка вправо 3"/>
          <p:cNvSpPr/>
          <p:nvPr/>
        </p:nvSpPr>
        <p:spPr>
          <a:xfrm>
            <a:off x="179512" y="2204864"/>
            <a:ext cx="2160240" cy="2016224"/>
          </a:xfrm>
          <a:prstGeom prst="rightArrow">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2400" b="1" dirty="0" smtClean="0">
                <a:solidFill>
                  <a:srgbClr val="C00000"/>
                </a:solidFill>
              </a:rPr>
              <a:t>2</a:t>
            </a:r>
            <a:r>
              <a:rPr lang="ru-RU" sz="2000" b="1" dirty="0" smtClean="0"/>
              <a:t> Задачи </a:t>
            </a:r>
            <a:r>
              <a:rPr lang="en-US" sz="2000" b="1" dirty="0"/>
              <a:t>      </a:t>
            </a:r>
            <a:r>
              <a:rPr lang="ru-RU" sz="2000" b="1" dirty="0"/>
              <a:t/>
            </a:r>
            <a:br>
              <a:rPr lang="ru-RU" sz="2000" b="1" dirty="0"/>
            </a:br>
            <a:r>
              <a:rPr lang="ru-RU" sz="2000" b="1" dirty="0" smtClean="0"/>
              <a:t>Кластера:</a:t>
            </a:r>
            <a:r>
              <a:rPr lang="en-US" sz="2000" b="1" dirty="0"/>
              <a:t> </a:t>
            </a:r>
            <a:endParaRPr lang="ru-RU" sz="2000" b="1" dirty="0"/>
          </a:p>
        </p:txBody>
      </p:sp>
      <p:graphicFrame>
        <p:nvGraphicFramePr>
          <p:cNvPr id="5" name="Схема 4"/>
          <p:cNvGraphicFramePr/>
          <p:nvPr>
            <p:extLst/>
          </p:nvPr>
        </p:nvGraphicFramePr>
        <p:xfrm>
          <a:off x="2195736" y="71414"/>
          <a:ext cx="6840760" cy="66247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Скругленный прямоугольник 5"/>
          <p:cNvSpPr/>
          <p:nvPr/>
        </p:nvSpPr>
        <p:spPr>
          <a:xfrm>
            <a:off x="2339752" y="188640"/>
            <a:ext cx="6048672" cy="936104"/>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600" dirty="0"/>
              <a:t>- содействовать институциональному развитию Кластера;</a:t>
            </a:r>
          </a:p>
        </p:txBody>
      </p:sp>
      <p:sp>
        <p:nvSpPr>
          <p:cNvPr id="7" name="Скругленный прямоугольник 6"/>
          <p:cNvSpPr/>
          <p:nvPr/>
        </p:nvSpPr>
        <p:spPr>
          <a:xfrm>
            <a:off x="2339752" y="1311883"/>
            <a:ext cx="6041009" cy="1415241"/>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1600" dirty="0"/>
              <a:t>- развивать механизмы поддержки проектов, направленных на повышение конкурентоспособности предприятий в машиностроительной отрасли и содействие эффективности их взаимодействия путем создания инновационной инфраструктуры поддержки предприятий - участников Кластера;</a:t>
            </a:r>
          </a:p>
        </p:txBody>
      </p:sp>
      <p:sp>
        <p:nvSpPr>
          <p:cNvPr id="8" name="Скругленный прямоугольник 7"/>
          <p:cNvSpPr/>
          <p:nvPr/>
        </p:nvSpPr>
        <p:spPr>
          <a:xfrm>
            <a:off x="2347415" y="2914263"/>
            <a:ext cx="6041009" cy="889015"/>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600" dirty="0"/>
              <a:t>- содействовать обеспечению формирования благоприятных условий для развития Кластера, включая меры государственной поддержки;</a:t>
            </a:r>
          </a:p>
        </p:txBody>
      </p:sp>
      <p:sp>
        <p:nvSpPr>
          <p:cNvPr id="9" name="Скругленный прямоугольник 8"/>
          <p:cNvSpPr/>
          <p:nvPr/>
        </p:nvSpPr>
        <p:spPr>
          <a:xfrm>
            <a:off x="2339752" y="3990417"/>
            <a:ext cx="6041008" cy="1559257"/>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1600" dirty="0"/>
              <a:t>- содействовать обеспечению развития образовательного, научно-исследовательского и производственного кадрового потенциала путем создания специализированной образовательной инфраструктуры;</a:t>
            </a:r>
          </a:p>
        </p:txBody>
      </p:sp>
      <p:sp>
        <p:nvSpPr>
          <p:cNvPr id="10" name="Скругленный прямоугольник 9"/>
          <p:cNvSpPr/>
          <p:nvPr/>
        </p:nvSpPr>
        <p:spPr>
          <a:xfrm>
            <a:off x="2347415" y="5736813"/>
            <a:ext cx="6045421" cy="1008112"/>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1600" dirty="0" smtClean="0"/>
              <a:t>- сформировать </a:t>
            </a:r>
            <a:r>
              <a:rPr lang="ru-RU" sz="1600" dirty="0"/>
              <a:t>и внедрить систему механизмов по стимулированию организации кооперационных связей среди участников Кластера.</a:t>
            </a:r>
          </a:p>
        </p:txBody>
      </p:sp>
      <p:sp>
        <p:nvSpPr>
          <p:cNvPr id="2" name="Номер слайда 1"/>
          <p:cNvSpPr>
            <a:spLocks noGrp="1"/>
          </p:cNvSpPr>
          <p:nvPr>
            <p:ph type="sldNum" sz="quarter" idx="12"/>
          </p:nvPr>
        </p:nvSpPr>
        <p:spPr>
          <a:xfrm>
            <a:off x="6876256" y="6379800"/>
            <a:ext cx="512638" cy="365125"/>
          </a:xfrm>
        </p:spPr>
        <p:txBody>
          <a:bodyPr/>
          <a:lstStyle/>
          <a:p>
            <a:r>
              <a:rPr lang="ru-RU" sz="1400" dirty="0" smtClean="0">
                <a:solidFill>
                  <a:schemeClr val="bg1"/>
                </a:solidFill>
              </a:rPr>
              <a:t>5</a:t>
            </a:r>
            <a:endParaRPr lang="ru-RU" sz="1400" dirty="0">
              <a:solidFill>
                <a:schemeClr val="bg1"/>
              </a:solidFill>
            </a:endParaRPr>
          </a:p>
        </p:txBody>
      </p:sp>
    </p:spTree>
    <p:extLst>
      <p:ext uri="{BB962C8B-B14F-4D97-AF65-F5344CB8AC3E}">
        <p14:creationId xmlns:p14="http://schemas.microsoft.com/office/powerpoint/2010/main" xmlns="" val="6988603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r>
              <a:rPr lang="ru-RU" sz="1400" dirty="0" smtClean="0">
                <a:solidFill>
                  <a:schemeClr val="tx1"/>
                </a:solidFill>
              </a:rPr>
              <a:t>6</a:t>
            </a:r>
            <a:endParaRPr lang="ru-RU" sz="1400" dirty="0">
              <a:solidFill>
                <a:schemeClr val="tx1"/>
              </a:solidFill>
            </a:endParaRPr>
          </a:p>
        </p:txBody>
      </p:sp>
      <p:graphicFrame>
        <p:nvGraphicFramePr>
          <p:cNvPr id="5" name="Содержимое 3"/>
          <p:cNvGraphicFramePr>
            <a:graphicFrameLocks noGrp="1"/>
          </p:cNvGraphicFramePr>
          <p:nvPr>
            <p:ph idx="1"/>
            <p:extLst>
              <p:ext uri="{D42A27DB-BD31-4B8C-83A1-F6EECF244321}">
                <p14:modId xmlns:p14="http://schemas.microsoft.com/office/powerpoint/2010/main" xmlns="" val="3387995377"/>
              </p:ext>
            </p:extLst>
          </p:nvPr>
        </p:nvGraphicFramePr>
        <p:xfrm>
          <a:off x="323528" y="1567879"/>
          <a:ext cx="8568952" cy="44734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Заголовок 10"/>
          <p:cNvSpPr>
            <a:spLocks noGrp="1"/>
          </p:cNvSpPr>
          <p:nvPr>
            <p:ph type="title"/>
          </p:nvPr>
        </p:nvSpPr>
        <p:spPr>
          <a:xfrm>
            <a:off x="611560" y="476672"/>
            <a:ext cx="7922841" cy="1091208"/>
          </a:xfrm>
          <a:noFill/>
          <a:extLst>
            <a:ext uri="{909E8E84-426E-40DD-AFC4-6F175D3DCCD1}">
              <a14:hiddenFill xmlns:a14="http://schemas.microsoft.com/office/drawing/2010/main" xmlns="">
                <a:solidFill>
                  <a:srgbClr val="2C4BAF"/>
                </a:solidFill>
              </a14:hiddenFill>
            </a:ext>
          </a:extLst>
        </p:spPr>
        <p:txBody>
          <a:bodyPr>
            <a:normAutofit/>
          </a:bodyPr>
          <a:lstStyle/>
          <a:p>
            <a:pPr algn="ctr"/>
            <a:r>
              <a:rPr lang="ru-RU" sz="2800" b="1" dirty="0" smtClean="0">
                <a:solidFill>
                  <a:srgbClr val="C00000"/>
                </a:solidFill>
              </a:rPr>
              <a:t>3 АЗТМ– как основа формирования кластерных    инициатив</a:t>
            </a:r>
          </a:p>
        </p:txBody>
      </p:sp>
    </p:spTree>
    <p:extLst>
      <p:ext uri="{BB962C8B-B14F-4D97-AF65-F5344CB8AC3E}">
        <p14:creationId xmlns:p14="http://schemas.microsoft.com/office/powerpoint/2010/main" xmlns="" val="33893924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71600" y="188640"/>
            <a:ext cx="6347713" cy="525716"/>
          </a:xfrm>
        </p:spPr>
        <p:txBody>
          <a:bodyPr>
            <a:normAutofit/>
          </a:bodyPr>
          <a:lstStyle/>
          <a:p>
            <a:pPr algn="ctr"/>
            <a:r>
              <a:rPr lang="ru-RU" sz="2400" b="1" dirty="0" smtClean="0">
                <a:solidFill>
                  <a:srgbClr val="C00000"/>
                </a:solidFill>
              </a:rPr>
              <a:t>4</a:t>
            </a:r>
            <a:r>
              <a:rPr lang="ru-RU" sz="2000" b="1" dirty="0" smtClean="0">
                <a:solidFill>
                  <a:srgbClr val="C00000"/>
                </a:solidFill>
              </a:rPr>
              <a:t> Выпускаемая продукция и их номенклатура</a:t>
            </a:r>
            <a:r>
              <a:rPr lang="ru-RU" sz="2000" b="1" dirty="0">
                <a:solidFill>
                  <a:srgbClr val="C00000"/>
                </a:solidFill>
              </a:rPr>
              <a:t>:</a:t>
            </a:r>
          </a:p>
        </p:txBody>
      </p:sp>
      <p:sp>
        <p:nvSpPr>
          <p:cNvPr id="3" name="Объект 2"/>
          <p:cNvSpPr>
            <a:spLocks noGrp="1"/>
          </p:cNvSpPr>
          <p:nvPr>
            <p:ph idx="1"/>
          </p:nvPr>
        </p:nvSpPr>
        <p:spPr>
          <a:xfrm>
            <a:off x="609598" y="919808"/>
            <a:ext cx="7922841" cy="4093368"/>
          </a:xfrm>
        </p:spPr>
        <p:txBody>
          <a:bodyPr>
            <a:normAutofit/>
          </a:bodyPr>
          <a:lstStyle/>
          <a:p>
            <a:pPr marL="0" indent="0">
              <a:buNone/>
            </a:pPr>
            <a:r>
              <a:rPr lang="ru-RU" sz="1400" b="1" i="1" dirty="0" smtClean="0"/>
              <a:t>1 Оборудование </a:t>
            </a:r>
            <a:r>
              <a:rPr lang="ru-RU" sz="1400" b="1" i="1" dirty="0"/>
              <a:t>металлургической </a:t>
            </a:r>
            <a:r>
              <a:rPr lang="ru-RU" sz="1400" b="1" i="1" dirty="0" smtClean="0"/>
              <a:t>промышленности:</a:t>
            </a:r>
          </a:p>
          <a:p>
            <a:r>
              <a:rPr lang="ru-RU" sz="1400" b="1" i="1" dirty="0"/>
              <a:t>Сталеплавильное </a:t>
            </a:r>
            <a:r>
              <a:rPr lang="ru-RU" sz="1400" b="1" i="1" dirty="0" smtClean="0"/>
              <a:t>оборудование</a:t>
            </a:r>
          </a:p>
          <a:p>
            <a:r>
              <a:rPr lang="ru-RU" sz="1400" b="1" i="1" dirty="0"/>
              <a:t>Оборудование для мартеновских </a:t>
            </a:r>
            <a:r>
              <a:rPr lang="ru-RU" sz="1400" b="1" i="1" dirty="0" smtClean="0"/>
              <a:t>печей</a:t>
            </a:r>
          </a:p>
          <a:p>
            <a:r>
              <a:rPr lang="ru-RU" sz="1400" b="1" i="1" dirty="0"/>
              <a:t>Оборудование </a:t>
            </a:r>
            <a:r>
              <a:rPr lang="ru-RU" sz="1400" b="1" i="1" dirty="0" smtClean="0"/>
              <a:t>МНЛЗ</a:t>
            </a:r>
          </a:p>
          <a:p>
            <a:pPr marL="0" indent="0">
              <a:buNone/>
            </a:pPr>
            <a:r>
              <a:rPr lang="ru-RU" sz="1400" b="1" i="1" dirty="0" smtClean="0"/>
              <a:t>2 </a:t>
            </a:r>
            <a:r>
              <a:rPr lang="ru-RU" sz="1400" b="1" i="1" dirty="0"/>
              <a:t>Прокатное </a:t>
            </a:r>
            <a:r>
              <a:rPr lang="ru-RU" sz="1400" b="1" i="1" dirty="0" smtClean="0"/>
              <a:t>оборудование;</a:t>
            </a:r>
          </a:p>
          <a:p>
            <a:pPr marL="0" indent="0">
              <a:buNone/>
            </a:pPr>
            <a:r>
              <a:rPr lang="ru-RU" sz="1400" b="1" i="1" dirty="0" smtClean="0"/>
              <a:t>3 Коксохимическое оборудование;</a:t>
            </a:r>
          </a:p>
          <a:p>
            <a:pPr marL="0" indent="0">
              <a:buNone/>
            </a:pPr>
            <a:r>
              <a:rPr lang="ru-RU" sz="1400" dirty="0" smtClean="0"/>
              <a:t>4 </a:t>
            </a:r>
            <a:r>
              <a:rPr lang="ru-RU" sz="1400" b="1" i="1" dirty="0"/>
              <a:t>Волочильное </a:t>
            </a:r>
            <a:r>
              <a:rPr lang="ru-RU" sz="1400" b="1" i="1" dirty="0" smtClean="0"/>
              <a:t>оборудование;</a:t>
            </a:r>
          </a:p>
          <a:p>
            <a:pPr marL="0" indent="0">
              <a:buNone/>
            </a:pPr>
            <a:r>
              <a:rPr lang="ru-RU" sz="1400" b="1" i="1" dirty="0" smtClean="0"/>
              <a:t>5 </a:t>
            </a:r>
            <a:r>
              <a:rPr lang="ru-RU" sz="1400" b="1" i="1" dirty="0"/>
              <a:t>Оборудование для </a:t>
            </a:r>
            <a:r>
              <a:rPr lang="ru-RU" sz="1400" b="1" i="1" dirty="0" err="1" smtClean="0"/>
              <a:t>аглофабрик</a:t>
            </a:r>
            <a:r>
              <a:rPr lang="ru-RU" sz="1400" b="1" i="1" dirty="0" smtClean="0"/>
              <a:t>;</a:t>
            </a:r>
          </a:p>
          <a:p>
            <a:pPr marL="0" indent="0">
              <a:buNone/>
            </a:pPr>
            <a:r>
              <a:rPr lang="ru-RU" sz="1400" b="1" i="1" dirty="0" smtClean="0"/>
              <a:t>6 </a:t>
            </a:r>
            <a:r>
              <a:rPr lang="ru-RU" sz="1400" b="1" i="1" dirty="0"/>
              <a:t>Оборудование </a:t>
            </a:r>
            <a:r>
              <a:rPr lang="ru-RU" sz="1400" b="1" i="1" dirty="0" smtClean="0"/>
              <a:t>нефтепромысловое;</a:t>
            </a:r>
          </a:p>
          <a:p>
            <a:pPr marL="0" indent="0">
              <a:buNone/>
            </a:pPr>
            <a:r>
              <a:rPr lang="ru-RU" sz="1400" b="1" i="1" dirty="0" smtClean="0"/>
              <a:t>7 </a:t>
            </a:r>
            <a:r>
              <a:rPr lang="ru-RU" sz="1400" b="1" i="1" dirty="0"/>
              <a:t>Оборудование горнорудной </a:t>
            </a:r>
            <a:r>
              <a:rPr lang="ru-RU" sz="1400" b="1" i="1" dirty="0" smtClean="0"/>
              <a:t>промышленности;</a:t>
            </a:r>
          </a:p>
          <a:p>
            <a:pPr marL="0" indent="0">
              <a:buNone/>
            </a:pPr>
            <a:r>
              <a:rPr lang="ru-RU" sz="1400" dirty="0" smtClean="0"/>
              <a:t>8 </a:t>
            </a:r>
            <a:r>
              <a:rPr lang="ru-RU" sz="1400" b="1" i="1" dirty="0"/>
              <a:t>Оборудование энергетической </a:t>
            </a:r>
            <a:r>
              <a:rPr lang="ru-RU" sz="1400" b="1" i="1" dirty="0" smtClean="0"/>
              <a:t>промышленности;</a:t>
            </a:r>
          </a:p>
          <a:p>
            <a:pPr marL="0" indent="0">
              <a:buNone/>
            </a:pPr>
            <a:r>
              <a:rPr lang="ru-RU" sz="1400" b="1" i="1" dirty="0" smtClean="0"/>
              <a:t>9 </a:t>
            </a:r>
            <a:r>
              <a:rPr lang="ru-RU" sz="1400" b="1" i="1" dirty="0"/>
              <a:t>Продукция общепромышленного </a:t>
            </a:r>
            <a:r>
              <a:rPr lang="ru-RU" sz="1400" b="1" i="1" dirty="0" smtClean="0"/>
              <a:t>назначения.</a:t>
            </a:r>
            <a:endParaRPr lang="ru-RU" sz="1400" dirty="0"/>
          </a:p>
        </p:txBody>
      </p:sp>
      <p:sp>
        <p:nvSpPr>
          <p:cNvPr id="4" name="Скругленный прямоугольник 3"/>
          <p:cNvSpPr/>
          <p:nvPr/>
        </p:nvSpPr>
        <p:spPr>
          <a:xfrm>
            <a:off x="537589" y="5038721"/>
            <a:ext cx="7994850" cy="1728192"/>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dirty="0">
                <a:latin typeface="Times New Roman" panose="02020603050405020304" pitchFamily="18" charset="0"/>
                <a:cs typeface="Times New Roman" panose="02020603050405020304" pitchFamily="18" charset="0"/>
              </a:rPr>
              <a:t> </a:t>
            </a:r>
            <a:r>
              <a:rPr lang="ru-RU" dirty="0" smtClean="0">
                <a:latin typeface="Times New Roman" panose="02020603050405020304" pitchFamily="18" charset="0"/>
                <a:cs typeface="Times New Roman" panose="02020603050405020304" pitchFamily="18" charset="0"/>
              </a:rPr>
              <a:t>     Освоение </a:t>
            </a:r>
            <a:r>
              <a:rPr lang="ru-RU" dirty="0">
                <a:latin typeface="Times New Roman" panose="02020603050405020304" pitchFamily="18" charset="0"/>
                <a:cs typeface="Times New Roman" panose="02020603050405020304" pitchFamily="18" charset="0"/>
              </a:rPr>
              <a:t>и выпуск новых видов продукции за счет внедрения в производство оборудования пятого поколения с программным управлением и использованием прогрессивных технологических процессов позволит </a:t>
            </a:r>
            <a:r>
              <a:rPr lang="ru-RU" dirty="0" err="1">
                <a:latin typeface="Times New Roman" panose="02020603050405020304" pitchFamily="18" charset="0"/>
                <a:cs typeface="Times New Roman" panose="02020603050405020304" pitchFamily="18" charset="0"/>
              </a:rPr>
              <a:t>Проектоустроителю</a:t>
            </a:r>
            <a:r>
              <a:rPr lang="ru-RU" dirty="0">
                <a:latin typeface="Times New Roman" panose="02020603050405020304" pitchFamily="18" charset="0"/>
                <a:cs typeface="Times New Roman" panose="02020603050405020304" pitchFamily="18" charset="0"/>
              </a:rPr>
              <a:t> конкурировать с иностранными аналогами по качеству и цене.</a:t>
            </a:r>
          </a:p>
        </p:txBody>
      </p:sp>
      <p:sp>
        <p:nvSpPr>
          <p:cNvPr id="5" name="Номер слайда 4"/>
          <p:cNvSpPr>
            <a:spLocks noGrp="1"/>
          </p:cNvSpPr>
          <p:nvPr>
            <p:ph type="sldNum" sz="quarter" idx="12"/>
          </p:nvPr>
        </p:nvSpPr>
        <p:spPr>
          <a:xfrm>
            <a:off x="6660232" y="6394535"/>
            <a:ext cx="512638" cy="365125"/>
          </a:xfrm>
        </p:spPr>
        <p:txBody>
          <a:bodyPr/>
          <a:lstStyle/>
          <a:p>
            <a:r>
              <a:rPr lang="ru-RU" sz="1400" dirty="0" smtClean="0">
                <a:solidFill>
                  <a:schemeClr val="bg1"/>
                </a:solidFill>
              </a:rPr>
              <a:t>7</a:t>
            </a:r>
            <a:endParaRPr lang="ru-RU" sz="1400" dirty="0">
              <a:solidFill>
                <a:schemeClr val="bg1"/>
              </a:solidFill>
            </a:endParaRPr>
          </a:p>
        </p:txBody>
      </p:sp>
    </p:spTree>
    <p:extLst>
      <p:ext uri="{BB962C8B-B14F-4D97-AF65-F5344CB8AC3E}">
        <p14:creationId xmlns:p14="http://schemas.microsoft.com/office/powerpoint/2010/main" xmlns="" val="40639762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428596" y="428604"/>
            <a:ext cx="8352928" cy="5786199"/>
          </a:xfrm>
          <a:prstGeom prst="rect">
            <a:avLst/>
          </a:prstGeom>
        </p:spPr>
        <p:txBody>
          <a:bodyPr wrap="square">
            <a:spAutoFit/>
          </a:bodyPr>
          <a:lstStyle/>
          <a:p>
            <a:pPr algn="ctr"/>
            <a:r>
              <a:rPr lang="ru-RU" sz="2400" b="1" dirty="0" smtClean="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5 Потенциальные конкуренты </a:t>
            </a:r>
            <a:r>
              <a:rPr lang="ru-RU" sz="2400" b="1" dirty="0">
                <a:solidFill>
                  <a:srgbClr val="C00000"/>
                </a:solidFill>
                <a:latin typeface="Times New Roman" panose="02020603050405020304" pitchFamily="18" charset="0"/>
                <a:cs typeface="Times New Roman" panose="02020603050405020304" pitchFamily="18" charset="0"/>
              </a:rPr>
              <a:t>и</a:t>
            </a:r>
            <a:r>
              <a:rPr lang="ru-RU" sz="2400" b="1" dirty="0" smtClean="0">
                <a:solidFill>
                  <a:srgbClr val="C00000"/>
                </a:solidFill>
                <a:latin typeface="Times New Roman" panose="02020603050405020304" pitchFamily="18" charset="0"/>
                <a:cs typeface="Times New Roman" panose="02020603050405020304" pitchFamily="18" charset="0"/>
              </a:rPr>
              <a:t>з </a:t>
            </a:r>
            <a:r>
              <a:rPr lang="ru-RU" sz="2400" b="1" dirty="0">
                <a:solidFill>
                  <a:srgbClr val="C00000"/>
                </a:solidFill>
                <a:latin typeface="Times New Roman" panose="02020603050405020304" pitchFamily="18" charset="0"/>
                <a:cs typeface="Times New Roman" panose="02020603050405020304" pitchFamily="18" charset="0"/>
              </a:rPr>
              <a:t>близких по качеству и номенклатуре выпускаемой продукции на территории стран </a:t>
            </a:r>
            <a:r>
              <a:rPr lang="ru-RU" sz="2400" b="1" dirty="0" smtClean="0">
                <a:solidFill>
                  <a:srgbClr val="C00000"/>
                </a:solidFill>
                <a:latin typeface="Times New Roman" panose="02020603050405020304" pitchFamily="18" charset="0"/>
                <a:cs typeface="Times New Roman" panose="02020603050405020304" pitchFamily="18" charset="0"/>
              </a:rPr>
              <a:t>СНГ и РК :</a:t>
            </a:r>
          </a:p>
          <a:p>
            <a:pPr marL="285750" indent="-285750">
              <a:buFont typeface="Wingdings" panose="05000000000000000000" pitchFamily="2" charset="2"/>
              <a:buChar char="Ø"/>
            </a:pPr>
            <a:r>
              <a:rPr lang="ru-RU" sz="2800" dirty="0" smtClean="0">
                <a:solidFill>
                  <a:schemeClr val="accent5">
                    <a:lumMod val="75000"/>
                  </a:schemeClr>
                </a:solidFill>
                <a:latin typeface="Times New Roman" panose="02020603050405020304" pitchFamily="18" charset="0"/>
                <a:cs typeface="Times New Roman" panose="02020603050405020304" pitchFamily="18" charset="0"/>
              </a:rPr>
              <a:t>ЗАО «Новокраматорский </a:t>
            </a:r>
            <a:r>
              <a:rPr lang="ru-RU" sz="2800" dirty="0">
                <a:solidFill>
                  <a:schemeClr val="accent5">
                    <a:lumMod val="75000"/>
                  </a:schemeClr>
                </a:solidFill>
                <a:latin typeface="Times New Roman" panose="02020603050405020304" pitchFamily="18" charset="0"/>
                <a:cs typeface="Times New Roman" panose="02020603050405020304" pitchFamily="18" charset="0"/>
              </a:rPr>
              <a:t>машиностроительный </a:t>
            </a:r>
            <a:r>
              <a:rPr lang="ru-RU" sz="2800" dirty="0" smtClean="0">
                <a:solidFill>
                  <a:schemeClr val="accent5">
                    <a:lumMod val="75000"/>
                  </a:schemeClr>
                </a:solidFill>
                <a:latin typeface="Times New Roman" panose="02020603050405020304" pitchFamily="18" charset="0"/>
                <a:cs typeface="Times New Roman" panose="02020603050405020304" pitchFamily="18" charset="0"/>
              </a:rPr>
              <a:t>завод» </a:t>
            </a:r>
          </a:p>
          <a:p>
            <a:r>
              <a:rPr lang="ru-RU" sz="2800" b="1" dirty="0" smtClean="0">
                <a:solidFill>
                  <a:schemeClr val="accent5">
                    <a:lumMod val="75000"/>
                  </a:schemeClr>
                </a:solidFill>
                <a:latin typeface="Times New Roman" panose="02020603050405020304" pitchFamily="18" charset="0"/>
                <a:cs typeface="Times New Roman" panose="02020603050405020304" pitchFamily="18" charset="0"/>
              </a:rPr>
              <a:t>     (</a:t>
            </a:r>
            <a:r>
              <a:rPr lang="ru-RU" sz="2800" dirty="0">
                <a:solidFill>
                  <a:schemeClr val="accent5">
                    <a:lumMod val="75000"/>
                  </a:schemeClr>
                </a:solidFill>
                <a:latin typeface="Times New Roman" panose="02020603050405020304" pitchFamily="18" charset="0"/>
                <a:cs typeface="Times New Roman" panose="02020603050405020304" pitchFamily="18" charset="0"/>
              </a:rPr>
              <a:t>Украина, Донецкая область, г. Краматорск</a:t>
            </a:r>
            <a:r>
              <a:rPr lang="ru-RU" sz="2800" b="1" dirty="0" smtClean="0">
                <a:solidFill>
                  <a:schemeClr val="accent5">
                    <a:lumMod val="75000"/>
                  </a:schemeClr>
                </a:solidFill>
                <a:latin typeface="Times New Roman" panose="02020603050405020304" pitchFamily="18" charset="0"/>
                <a:cs typeface="Times New Roman" panose="02020603050405020304" pitchFamily="18" charset="0"/>
              </a:rPr>
              <a:t>)</a:t>
            </a:r>
          </a:p>
          <a:p>
            <a:endParaRPr lang="ru-RU" sz="2800" b="1" dirty="0" smtClean="0">
              <a:solidFill>
                <a:schemeClr val="accent5">
                  <a:lumMod val="75000"/>
                </a:schemeClr>
              </a:solidFill>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Ø"/>
            </a:pPr>
            <a:r>
              <a:rPr lang="ru-RU" sz="2800" dirty="0">
                <a:solidFill>
                  <a:schemeClr val="accent5">
                    <a:lumMod val="75000"/>
                  </a:schemeClr>
                </a:solidFill>
                <a:latin typeface="Times New Roman" panose="02020603050405020304" pitchFamily="18" charset="0"/>
                <a:cs typeface="Times New Roman" panose="02020603050405020304" pitchFamily="18" charset="0"/>
              </a:rPr>
              <a:t>ОАО </a:t>
            </a:r>
            <a:r>
              <a:rPr lang="ru-RU" sz="2800" dirty="0" smtClean="0">
                <a:solidFill>
                  <a:schemeClr val="accent5">
                    <a:lumMod val="75000"/>
                  </a:schemeClr>
                </a:solidFill>
                <a:latin typeface="Times New Roman" panose="02020603050405020304" pitchFamily="18" charset="0"/>
                <a:cs typeface="Times New Roman" panose="02020603050405020304" pitchFamily="18" charset="0"/>
              </a:rPr>
              <a:t>«Уралмаш»</a:t>
            </a:r>
          </a:p>
          <a:p>
            <a:r>
              <a:rPr lang="ru-RU" sz="2800" dirty="0" smtClean="0">
                <a:solidFill>
                  <a:schemeClr val="accent5">
                    <a:lumMod val="75000"/>
                  </a:schemeClr>
                </a:solidFill>
                <a:latin typeface="Times New Roman" panose="02020603050405020304" pitchFamily="18" charset="0"/>
                <a:cs typeface="Times New Roman" panose="02020603050405020304" pitchFamily="18" charset="0"/>
              </a:rPr>
              <a:t>     (Россия, </a:t>
            </a:r>
            <a:r>
              <a:rPr lang="ru-RU" sz="2800" dirty="0">
                <a:solidFill>
                  <a:schemeClr val="accent5">
                    <a:lumMod val="75000"/>
                  </a:schemeClr>
                </a:solidFill>
                <a:latin typeface="Times New Roman" panose="02020603050405020304" pitchFamily="18" charset="0"/>
                <a:cs typeface="Times New Roman" panose="02020603050405020304" pitchFamily="18" charset="0"/>
              </a:rPr>
              <a:t>Свердловская обл., г. Екатеринбург</a:t>
            </a:r>
            <a:r>
              <a:rPr lang="ru-RU" sz="2800" dirty="0" smtClean="0">
                <a:solidFill>
                  <a:schemeClr val="accent5">
                    <a:lumMod val="75000"/>
                  </a:schemeClr>
                </a:solidFill>
                <a:latin typeface="Times New Roman" panose="02020603050405020304" pitchFamily="18" charset="0"/>
                <a:cs typeface="Times New Roman" panose="02020603050405020304" pitchFamily="18" charset="0"/>
              </a:rPr>
              <a:t>)</a:t>
            </a:r>
          </a:p>
          <a:p>
            <a:endParaRPr lang="ru-RU" sz="2800" dirty="0" smtClean="0">
              <a:solidFill>
                <a:schemeClr val="accent5">
                  <a:lumMod val="75000"/>
                </a:schemeClr>
              </a:solidFill>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Ø"/>
            </a:pPr>
            <a:r>
              <a:rPr lang="ru-RU" sz="2800" dirty="0">
                <a:solidFill>
                  <a:schemeClr val="accent5">
                    <a:lumMod val="75000"/>
                  </a:schemeClr>
                </a:solidFill>
                <a:latin typeface="Times New Roman" panose="02020603050405020304" pitchFamily="18" charset="0"/>
                <a:cs typeface="Times New Roman" panose="02020603050405020304" pitchFamily="18" charset="0"/>
              </a:rPr>
              <a:t>Акционерное общество «Петропавловский завод тяжелого машиностроения»</a:t>
            </a:r>
          </a:p>
          <a:p>
            <a:r>
              <a:rPr lang="ru-RU" sz="2800" dirty="0" smtClean="0">
                <a:solidFill>
                  <a:schemeClr val="accent5">
                    <a:lumMod val="75000"/>
                  </a:schemeClr>
                </a:solidFill>
                <a:latin typeface="Times New Roman" panose="02020603050405020304" pitchFamily="18" charset="0"/>
                <a:cs typeface="Times New Roman" panose="02020603050405020304" pitchFamily="18" charset="0"/>
              </a:rPr>
              <a:t>    ( Казахстан, г.Петропавловск) </a:t>
            </a:r>
            <a:endParaRPr lang="ru-RU" b="1" dirty="0" smtClean="0"/>
          </a:p>
          <a:p>
            <a:endParaRPr lang="ru-RU" dirty="0"/>
          </a:p>
        </p:txBody>
      </p:sp>
      <p:sp>
        <p:nvSpPr>
          <p:cNvPr id="2" name="Номер слайда 1"/>
          <p:cNvSpPr>
            <a:spLocks noGrp="1"/>
          </p:cNvSpPr>
          <p:nvPr>
            <p:ph type="sldNum" sz="quarter" idx="12"/>
          </p:nvPr>
        </p:nvSpPr>
        <p:spPr/>
        <p:txBody>
          <a:bodyPr/>
          <a:lstStyle/>
          <a:p>
            <a:fld id="{A8DBE43D-3354-4E2F-A958-60A8F1A4FA47}" type="slidenum">
              <a:rPr lang="ru-RU" sz="1400" smtClean="0">
                <a:solidFill>
                  <a:schemeClr val="tx1"/>
                </a:solidFill>
              </a:rPr>
              <a:pPr/>
              <a:t>8</a:t>
            </a:fld>
            <a:endParaRPr lang="ru-RU" sz="1400" dirty="0">
              <a:solidFill>
                <a:schemeClr val="tx1"/>
              </a:solidFill>
            </a:endParaRPr>
          </a:p>
        </p:txBody>
      </p:sp>
    </p:spTree>
    <p:extLst>
      <p:ext uri="{BB962C8B-B14F-4D97-AF65-F5344CB8AC3E}">
        <p14:creationId xmlns:p14="http://schemas.microsoft.com/office/powerpoint/2010/main" xmlns="" val="143167407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609600"/>
            <a:ext cx="7562800" cy="803176"/>
          </a:xfrm>
        </p:spPr>
        <p:txBody>
          <a:bodyPr>
            <a:normAutofit/>
          </a:bodyPr>
          <a:lstStyle/>
          <a:p>
            <a:pPr algn="ctr"/>
            <a:r>
              <a:rPr lang="ru-RU" sz="2000" b="1" kern="0" dirty="0" smtClean="0">
                <a:solidFill>
                  <a:srgbClr val="C00000"/>
                </a:solidFill>
                <a:latin typeface="Arial Black"/>
              </a:rPr>
              <a:t>6 К </a:t>
            </a:r>
            <a:r>
              <a:rPr lang="ru-RU" sz="2000" b="1" kern="0" dirty="0">
                <a:solidFill>
                  <a:srgbClr val="C00000"/>
                </a:solidFill>
                <a:latin typeface="Arial Black"/>
              </a:rPr>
              <a:t>конкурентным преимуществам АО «АЗТМ» можно отнести следующие факторы:</a:t>
            </a:r>
            <a:endParaRPr lang="ru-RU" sz="2000" dirty="0">
              <a:solidFill>
                <a:srgbClr val="C00000"/>
              </a:solidFill>
            </a:endParaRPr>
          </a:p>
        </p:txBody>
      </p:sp>
      <p:sp>
        <p:nvSpPr>
          <p:cNvPr id="8" name="Овал 7"/>
          <p:cNvSpPr/>
          <p:nvPr/>
        </p:nvSpPr>
        <p:spPr>
          <a:xfrm rot="16200000">
            <a:off x="-1982688" y="3536315"/>
            <a:ext cx="5184576" cy="937497"/>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ru-RU" dirty="0" smtClean="0"/>
              <a:t>При </a:t>
            </a:r>
            <a:r>
              <a:rPr lang="ru-RU" dirty="0"/>
              <a:t>реализации продукции в Казахстане:</a:t>
            </a:r>
          </a:p>
        </p:txBody>
      </p:sp>
      <p:sp>
        <p:nvSpPr>
          <p:cNvPr id="9" name="Скругленный прямоугольник 8"/>
          <p:cNvSpPr/>
          <p:nvPr/>
        </p:nvSpPr>
        <p:spPr>
          <a:xfrm>
            <a:off x="1403648" y="1556792"/>
            <a:ext cx="7344816" cy="1989245"/>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defRPr/>
            </a:pPr>
            <a:r>
              <a:rPr lang="ru-RU" dirty="0" smtClean="0"/>
              <a:t>- отсутствие </a:t>
            </a:r>
            <a:r>
              <a:rPr lang="ru-RU" dirty="0"/>
              <a:t>реальной конкуренции по качеству и сложности выпускаемого оборудования внутри Казахстана, так как поставки таких машин и оборудования осуществляются в основном по импорту из России, Украины и стран дальнего зарубежья;</a:t>
            </a:r>
          </a:p>
        </p:txBody>
      </p:sp>
      <p:sp>
        <p:nvSpPr>
          <p:cNvPr id="11" name="Скругленный прямоугольник 10"/>
          <p:cNvSpPr/>
          <p:nvPr/>
        </p:nvSpPr>
        <p:spPr>
          <a:xfrm>
            <a:off x="1475656" y="4116351"/>
            <a:ext cx="7200800" cy="1925012"/>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defRPr/>
            </a:pPr>
            <a:r>
              <a:rPr lang="ru-RU" dirty="0" smtClean="0"/>
              <a:t>- научно-конструкторский </a:t>
            </a:r>
            <a:r>
              <a:rPr lang="ru-RU" dirty="0"/>
              <a:t>центр, способный разрабатывать проекты и машины любой сложности, на основании технических заданий заказчика.</a:t>
            </a:r>
          </a:p>
        </p:txBody>
      </p:sp>
      <p:sp>
        <p:nvSpPr>
          <p:cNvPr id="3" name="Номер слайда 2"/>
          <p:cNvSpPr>
            <a:spLocks noGrp="1"/>
          </p:cNvSpPr>
          <p:nvPr>
            <p:ph type="sldNum" sz="quarter" idx="12"/>
          </p:nvPr>
        </p:nvSpPr>
        <p:spPr>
          <a:xfrm>
            <a:off x="6429388" y="6215082"/>
            <a:ext cx="512638" cy="365125"/>
          </a:xfrm>
        </p:spPr>
        <p:txBody>
          <a:bodyPr/>
          <a:lstStyle/>
          <a:p>
            <a:fld id="{A8DBE43D-3354-4E2F-A958-60A8F1A4FA47}" type="slidenum">
              <a:rPr lang="ru-RU" sz="1400" smtClean="0">
                <a:solidFill>
                  <a:schemeClr val="tx1"/>
                </a:solidFill>
              </a:rPr>
              <a:pPr/>
              <a:t>9</a:t>
            </a:fld>
            <a:endParaRPr lang="ru-RU" sz="1400" dirty="0">
              <a:solidFill>
                <a:schemeClr val="tx1"/>
              </a:solidFill>
            </a:endParaRPr>
          </a:p>
        </p:txBody>
      </p:sp>
      <p:sp>
        <p:nvSpPr>
          <p:cNvPr id="4" name="Стрелка вправо 3"/>
          <p:cNvSpPr/>
          <p:nvPr/>
        </p:nvSpPr>
        <p:spPr>
          <a:xfrm>
            <a:off x="1078349" y="2924944"/>
            <a:ext cx="397307" cy="22322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xmlns="" val="1591821741"/>
      </p:ext>
    </p:extLst>
  </p:cSld>
  <p:clrMapOvr>
    <a:masterClrMapping/>
  </p:clrMapOvr>
  <p:timing>
    <p:tnLst>
      <p:par>
        <p:cTn id="1" dur="indefinite" restart="never" nodeType="tmRoot"/>
      </p:par>
    </p:tnLst>
  </p:timing>
</p:sld>
</file>

<file path=ppt/theme/theme1.xml><?xml version="1.0" encoding="utf-8"?>
<a:theme xmlns:a="http://schemas.openxmlformats.org/drawingml/2006/main" name="Грань">
  <a:themeElements>
    <a:clrScheme name="Грань">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Грань">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Грань">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 xmlns:thm15="http://schemas.microsoft.com/office/thememl/2012/main" name="Facet" id="{C0C680CD-088A-49FC-A102-D699147F32B2}" vid="{0B5AB586-D108-4FC1-8368-649FE654B894}"/>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Facet</Template>
  <TotalTime>1196</TotalTime>
  <Words>745</Words>
  <Application>Microsoft Office PowerPoint</Application>
  <PresentationFormat>Экран (4:3)</PresentationFormat>
  <Paragraphs>112</Paragraphs>
  <Slides>18</Slides>
  <Notes>2</Notes>
  <HiddenSlides>0</HiddenSlides>
  <MMClips>0</MMClips>
  <ScaleCrop>false</ScaleCrop>
  <HeadingPairs>
    <vt:vector size="4" baseType="variant">
      <vt:variant>
        <vt:lpstr>Тема</vt:lpstr>
      </vt:variant>
      <vt:variant>
        <vt:i4>1</vt:i4>
      </vt:variant>
      <vt:variant>
        <vt:lpstr>Заголовки слайдов</vt:lpstr>
      </vt:variant>
      <vt:variant>
        <vt:i4>18</vt:i4>
      </vt:variant>
    </vt:vector>
  </HeadingPairs>
  <TitlesOfParts>
    <vt:vector size="19" baseType="lpstr">
      <vt:lpstr>Грань</vt:lpstr>
      <vt:lpstr>Название проекта:   «Формирования инновационного машиностроительного кластера на базе АЗТМ»   </vt:lpstr>
      <vt:lpstr>Слайд 2</vt:lpstr>
      <vt:lpstr>Слайд 3</vt:lpstr>
      <vt:lpstr>Слайд 4</vt:lpstr>
      <vt:lpstr>Слайд 5</vt:lpstr>
      <vt:lpstr>3 АЗТМ– как основа формирования кластерных    инициатив</vt:lpstr>
      <vt:lpstr>4 Выпускаемая продукция и их номенклатура:</vt:lpstr>
      <vt:lpstr>Слайд 8</vt:lpstr>
      <vt:lpstr>6 К конкурентным преимуществам АО «АЗТМ» можно отнести следующие факторы:</vt:lpstr>
      <vt:lpstr>Слайд 10</vt:lpstr>
      <vt:lpstr>                              7 Основные потребители АО «АЗТМ»:  Кантский цементно-шиферный комбинат (Киргизия) ГОКИ и рудники России Корпорация Казахмыс ТНК Казхром Коктас Актобе ГОКИ и рудники Казахстана Новолипецкий Металлургический комбинат Украинская машиностроительная компания (Украина) АПО Узбекский Металлургический Завод Миттал Стил  Кривой РогУкраина НК Казмунайгаз Казахстан Темир Жолы Электрические Станции (Киргизия) Алматы Пауэр Консолидейтед Энергетическии компании Казахстана Жамбылгипс Миттал Стил Темиртау.    </vt:lpstr>
      <vt:lpstr>Слайд 12</vt:lpstr>
      <vt:lpstr>Слайд 13</vt:lpstr>
      <vt:lpstr>10 Инвестиционная оценка</vt:lpstr>
      <vt:lpstr>Слайд 15</vt:lpstr>
      <vt:lpstr>Слайд 16</vt:lpstr>
      <vt:lpstr>Слайд 17</vt:lpstr>
      <vt:lpstr>Слайд 18</vt:lpstr>
    </vt:vector>
  </TitlesOfParts>
  <Company>АО НЦНТИ</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Название проекта:     Вид инновации -</dc:title>
  <dc:creator>User19</dc:creator>
  <cp:lastModifiedBy>ДС409</cp:lastModifiedBy>
  <cp:revision>162</cp:revision>
  <cp:lastPrinted>2015-05-19T10:11:25Z</cp:lastPrinted>
  <dcterms:created xsi:type="dcterms:W3CDTF">2015-04-07T05:33:15Z</dcterms:created>
  <dcterms:modified xsi:type="dcterms:W3CDTF">2015-05-27T10:56:07Z</dcterms:modified>
</cp:coreProperties>
</file>