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2" r:id="rId7"/>
    <p:sldId id="269" r:id="rId8"/>
    <p:sldId id="270" r:id="rId9"/>
    <p:sldId id="271" r:id="rId10"/>
    <p:sldId id="272" r:id="rId11"/>
    <p:sldId id="267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406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6C12B8-D606-4754-9A75-62FF1587FF77}" type="datetimeFigureOut">
              <a:rPr lang="ru-RU" smtClean="0"/>
              <a:pPr/>
              <a:t>26.05.2015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500438"/>
            <a:ext cx="8358246" cy="2428892"/>
          </a:xfrm>
        </p:spPr>
        <p:txBody>
          <a:bodyPr>
            <a:normAutofit/>
          </a:bodyPr>
          <a:lstStyle/>
          <a:p>
            <a:pPr algn="just"/>
            <a:r>
              <a:rPr lang="ru-RU" sz="1600" b="1" dirty="0" smtClean="0">
                <a:solidFill>
                  <a:schemeClr val="accent1"/>
                </a:solidFill>
              </a:rPr>
              <a:t>Авторы/разработчики</a:t>
            </a:r>
            <a:r>
              <a:rPr lang="ru-RU" sz="1600" b="1" dirty="0" smtClean="0">
                <a:solidFill>
                  <a:srgbClr val="FF0000"/>
                </a:solidFill>
              </a:rPr>
              <a:t>:</a:t>
            </a:r>
            <a:r>
              <a:rPr lang="ru-RU" sz="1600" b="1" dirty="0" smtClean="0">
                <a:solidFill>
                  <a:schemeClr val="accent6"/>
                </a:solidFill>
              </a:rPr>
              <a:t>          </a:t>
            </a:r>
            <a:r>
              <a:rPr lang="ru-RU" sz="1600" dirty="0" smtClean="0">
                <a:solidFill>
                  <a:schemeClr val="accent6"/>
                </a:solidFill>
              </a:rPr>
              <a:t>руководитель, д.т.н., проф. А.А. Асанов,</a:t>
            </a:r>
          </a:p>
          <a:p>
            <a:pPr algn="just"/>
            <a:r>
              <a:rPr lang="ru-RU" sz="1600" dirty="0" smtClean="0">
                <a:solidFill>
                  <a:schemeClr val="accent6"/>
                </a:solidFill>
              </a:rPr>
              <a:t>                                                              к.т.н., доц. Р.Б. </a:t>
            </a:r>
            <a:r>
              <a:rPr lang="ru-RU" sz="1600" dirty="0" err="1" smtClean="0">
                <a:solidFill>
                  <a:schemeClr val="accent6"/>
                </a:solidFill>
              </a:rPr>
              <a:t>Шайдуллаев</a:t>
            </a:r>
            <a:r>
              <a:rPr lang="ru-RU" sz="1600" dirty="0" smtClean="0">
                <a:solidFill>
                  <a:schemeClr val="accent6"/>
                </a:solidFill>
              </a:rPr>
              <a:t>,</a:t>
            </a:r>
          </a:p>
          <a:p>
            <a:pPr algn="just"/>
            <a:r>
              <a:rPr lang="ru-RU" sz="1600" dirty="0" smtClean="0">
                <a:solidFill>
                  <a:schemeClr val="accent6"/>
                </a:solidFill>
              </a:rPr>
              <a:t>                                                              к.т.н. Э.А. Асанов</a:t>
            </a:r>
            <a:r>
              <a:rPr lang="ru-RU" sz="1600" dirty="0" smtClean="0">
                <a:solidFill>
                  <a:schemeClr val="accent6"/>
                </a:solidFill>
              </a:rPr>
              <a:t>,</a:t>
            </a:r>
            <a:r>
              <a:rPr lang="en-US" sz="1600" dirty="0" smtClean="0">
                <a:solidFill>
                  <a:schemeClr val="accent6"/>
                </a:solidFill>
              </a:rPr>
              <a:t> </a:t>
            </a:r>
            <a:r>
              <a:rPr lang="ru-RU" sz="1600" dirty="0" err="1" smtClean="0">
                <a:solidFill>
                  <a:schemeClr val="accent6"/>
                </a:solidFill>
              </a:rPr>
              <a:t>с.н.с</a:t>
            </a:r>
            <a:r>
              <a:rPr lang="ru-RU" sz="1600" dirty="0" smtClean="0">
                <a:solidFill>
                  <a:schemeClr val="accent6"/>
                </a:solidFill>
              </a:rPr>
              <a:t> </a:t>
            </a:r>
            <a:r>
              <a:rPr lang="ru-RU" sz="1600" dirty="0" err="1" smtClean="0">
                <a:solidFill>
                  <a:schemeClr val="accent6"/>
                </a:solidFill>
              </a:rPr>
              <a:t>Балфанбаев</a:t>
            </a:r>
            <a:r>
              <a:rPr lang="ru-RU" sz="1600" dirty="0" smtClean="0">
                <a:solidFill>
                  <a:schemeClr val="accent6"/>
                </a:solidFill>
              </a:rPr>
              <a:t> О.К.</a:t>
            </a:r>
            <a:endParaRPr lang="ru-RU" sz="1600" dirty="0" smtClean="0">
              <a:solidFill>
                <a:schemeClr val="accent6"/>
              </a:solidFill>
            </a:endParaRPr>
          </a:p>
          <a:p>
            <a:pPr algn="just"/>
            <a:r>
              <a:rPr lang="ru-RU" sz="1600" dirty="0" smtClean="0">
                <a:solidFill>
                  <a:schemeClr val="accent6"/>
                </a:solidFill>
              </a:rPr>
              <a:t>                                                              инженеры: </a:t>
            </a:r>
            <a:r>
              <a:rPr lang="ru-RU" sz="1600" dirty="0" err="1" smtClean="0">
                <a:solidFill>
                  <a:schemeClr val="accent6"/>
                </a:solidFill>
              </a:rPr>
              <a:t>Э.Б.Молдобаев</a:t>
            </a:r>
            <a:r>
              <a:rPr lang="ru-RU" sz="1600" dirty="0" smtClean="0">
                <a:solidFill>
                  <a:schemeClr val="accent6"/>
                </a:solidFill>
              </a:rPr>
              <a:t>, </a:t>
            </a:r>
            <a:r>
              <a:rPr lang="ru-RU" sz="1600" dirty="0" err="1" smtClean="0">
                <a:solidFill>
                  <a:schemeClr val="accent6"/>
                </a:solidFill>
              </a:rPr>
              <a:t>Алишер</a:t>
            </a:r>
            <a:r>
              <a:rPr lang="ru-RU" sz="1600" dirty="0" smtClean="0">
                <a:solidFill>
                  <a:schemeClr val="accent6"/>
                </a:solidFill>
              </a:rPr>
              <a:t> </a:t>
            </a:r>
            <a:r>
              <a:rPr lang="ru-RU" sz="1600" dirty="0" err="1" smtClean="0">
                <a:solidFill>
                  <a:schemeClr val="accent6"/>
                </a:solidFill>
              </a:rPr>
              <a:t>Арстанбек</a:t>
            </a:r>
            <a:r>
              <a:rPr lang="ru-RU" sz="1600" dirty="0" smtClean="0">
                <a:solidFill>
                  <a:schemeClr val="accent6"/>
                </a:solidFill>
              </a:rPr>
              <a:t>   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                              </a:t>
            </a:r>
          </a:p>
          <a:p>
            <a:r>
              <a:rPr lang="ru-RU" sz="1600" b="1" dirty="0" smtClean="0">
                <a:solidFill>
                  <a:schemeClr val="accent1"/>
                </a:solidFill>
              </a:rPr>
              <a:t>Организация</a:t>
            </a:r>
            <a:r>
              <a:rPr lang="ru-RU" sz="1600" b="1" dirty="0" smtClean="0">
                <a:solidFill>
                  <a:srgbClr val="FF0000"/>
                </a:solidFill>
              </a:rPr>
              <a:t>:</a:t>
            </a:r>
            <a:r>
              <a:rPr lang="ru-RU" sz="1600" b="1" dirty="0" smtClean="0">
                <a:solidFill>
                  <a:schemeClr val="accent6"/>
                </a:solidFill>
              </a:rPr>
              <a:t>  </a:t>
            </a:r>
            <a:r>
              <a:rPr lang="ru-RU" sz="1600" dirty="0" err="1" smtClean="0">
                <a:solidFill>
                  <a:schemeClr val="accent6"/>
                </a:solidFill>
              </a:rPr>
              <a:t>Кыргызский</a:t>
            </a:r>
            <a:r>
              <a:rPr lang="ru-RU" sz="1600" dirty="0" smtClean="0">
                <a:solidFill>
                  <a:schemeClr val="accent6"/>
                </a:solidFill>
              </a:rPr>
              <a:t> государственный университет строительства, транспорта и архитектуры,</a:t>
            </a:r>
          </a:p>
          <a:p>
            <a:r>
              <a:rPr lang="ru-RU" sz="1600" dirty="0" err="1" smtClean="0">
                <a:solidFill>
                  <a:schemeClr val="accent6"/>
                </a:solidFill>
              </a:rPr>
              <a:t>ОсОО</a:t>
            </a:r>
            <a:r>
              <a:rPr lang="ru-RU" sz="1600" dirty="0" smtClean="0">
                <a:solidFill>
                  <a:schemeClr val="accent6"/>
                </a:solidFill>
              </a:rPr>
              <a:t>: АСКА </a:t>
            </a:r>
            <a:r>
              <a:rPr lang="ru-RU" sz="1600" dirty="0" err="1" smtClean="0">
                <a:solidFill>
                  <a:schemeClr val="accent6"/>
                </a:solidFill>
              </a:rPr>
              <a:t>Кэй</a:t>
            </a:r>
            <a:r>
              <a:rPr lang="ru-RU" sz="1600" dirty="0" smtClean="0">
                <a:solidFill>
                  <a:schemeClr val="accent6"/>
                </a:solidFill>
              </a:rPr>
              <a:t> Джи   (г. Бишкек) </a:t>
            </a:r>
            <a:endParaRPr lang="ru-RU" sz="1600" dirty="0">
              <a:solidFill>
                <a:schemeClr val="accent6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8143932" cy="2786082"/>
          </a:xfrm>
        </p:spPr>
        <p:txBody>
          <a:bodyPr>
            <a:normAutofit/>
          </a:bodyPr>
          <a:lstStyle/>
          <a:p>
            <a:r>
              <a:rPr lang="ru-RU" sz="2400" u="sng" dirty="0" smtClean="0">
                <a:solidFill>
                  <a:schemeClr val="accent6">
                    <a:lumMod val="75000"/>
                  </a:schemeClr>
                </a:solidFill>
              </a:rPr>
              <a:t>Название проекта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ru-RU" sz="2000" b="1" dirty="0" smtClean="0">
                <a:solidFill>
                  <a:schemeClr val="accent6"/>
                </a:solidFill>
              </a:rPr>
              <a:t>Разработка технологического комплекса для </a:t>
            </a:r>
            <a:r>
              <a:rPr lang="ru-RU" sz="1800" b="1" dirty="0" smtClean="0">
                <a:solidFill>
                  <a:schemeClr val="bg1"/>
                </a:solidFill>
              </a:rPr>
              <a:t>п</a:t>
            </a:r>
            <a:r>
              <a:rPr lang="ru-RU" sz="2000" b="1" dirty="0" smtClean="0">
                <a:solidFill>
                  <a:schemeClr val="bg1"/>
                </a:solidFill>
              </a:rPr>
              <a:t>ереработки бурого угля 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с получением полукокса, тепловой и электрической энергии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u="sng" dirty="0" smtClean="0">
                <a:solidFill>
                  <a:schemeClr val="accent6">
                    <a:lumMod val="75000"/>
                  </a:schemeClr>
                </a:solidFill>
              </a:rPr>
              <a:t>Инновации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ru-RU" sz="2000" dirty="0" smtClean="0">
                <a:solidFill>
                  <a:schemeClr val="bg1"/>
                </a:solidFill>
              </a:rPr>
              <a:t>продукт с новыми потребительскими свойствами , технология и оборудование для переработки угля и </a:t>
            </a:r>
            <a:r>
              <a:rPr lang="ru-RU" sz="2000" dirty="0" err="1" smtClean="0">
                <a:solidFill>
                  <a:schemeClr val="bg1"/>
                </a:solidFill>
              </a:rPr>
              <a:t>когенерации</a:t>
            </a:r>
            <a:r>
              <a:rPr lang="ru-RU" sz="2000" dirty="0" smtClean="0">
                <a:solidFill>
                  <a:schemeClr val="bg1"/>
                </a:solidFill>
              </a:rPr>
              <a:t> энергии 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5720" y="428604"/>
            <a:ext cx="8643998" cy="3214710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056192"/>
              </p:ext>
            </p:extLst>
          </p:nvPr>
        </p:nvGraphicFramePr>
        <p:xfrm>
          <a:off x="251520" y="188640"/>
          <a:ext cx="8666700" cy="5448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788"/>
                <a:gridCol w="4896544"/>
                <a:gridCol w="1673415"/>
                <a:gridCol w="1638953"/>
              </a:tblGrid>
              <a:tr h="43296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r>
                        <a:rPr lang="ru-RU" baseline="0" dirty="0" smtClean="0"/>
                        <a:t> работ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Стоимость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Сроки</a:t>
                      </a:r>
                      <a:endParaRPr lang="ru-RU" dirty="0"/>
                    </a:p>
                  </a:txBody>
                  <a:tcPr anchor="ctr"/>
                </a:tc>
              </a:tr>
              <a:tr h="288032"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Этап 2.         20000 тонн/год</a:t>
                      </a:r>
                      <a:endParaRPr lang="ru-RU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Разработка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технологической части проекта, выбор изготовителей типового оборудования.</a:t>
                      </a:r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$150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 месяц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876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Разработка строительной и энергетической частей завода с привязкой на местности и имеющейся инфраструктуре.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ru-RU" sz="1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~$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80 000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~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2-3 месяца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8760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Согласование проектов с государственными органами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и оформление необходимых разрешительных документов.</a:t>
                      </a:r>
                      <a:endParaRPr lang="ru-RU" sz="1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~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 месяц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876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Строительство здания завода,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подвод коммуникаций и т.д. в соответствии со строительным проектом.</a:t>
                      </a:r>
                      <a:endParaRPr lang="ru-RU" sz="14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~$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200 000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3-4 месяца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876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7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- Приобретение оборудования (с доставкой)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- Приобретение аналитической лаборатории </a:t>
                      </a:r>
                      <a:endParaRPr lang="ru-RU" sz="14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4 000 000</a:t>
                      </a:r>
                      <a:b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</a:br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210 000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2-4 месяца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 момента предоплаты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0388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8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Монтаж оборудования.</a:t>
                      </a:r>
                      <a:endParaRPr lang="ru-RU" sz="14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 месяца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2039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Пусконаладочные работы, проверка и отработка режимов.</a:t>
                      </a:r>
                      <a:endParaRPr lang="ru-RU" sz="14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2месяца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0388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10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Приобретение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оборотных средств для двух месячной работы.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150 000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1-2 месяца с момента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предоплаты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357158" y="5786454"/>
            <a:ext cx="8429684" cy="80185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800" dirty="0" smtClean="0">
                <a:solidFill>
                  <a:srgbClr val="FF0000"/>
                </a:solidFill>
              </a:rPr>
              <a:t>Предлагаемая организация работ по внедрению проекта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30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500034" y="285728"/>
          <a:ext cx="8358247" cy="5756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2652"/>
                <a:gridCol w="1602124"/>
                <a:gridCol w="1357322"/>
                <a:gridCol w="1199442"/>
                <a:gridCol w="2086707"/>
              </a:tblGrid>
              <a:tr h="6087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Вид риска</a:t>
                      </a:r>
                      <a:endParaRPr lang="ru-RU" sz="1400" dirty="0"/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Степень воздействия </a:t>
                      </a: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Вероятность наступления</a:t>
                      </a:r>
                      <a:endParaRPr lang="ru-RU" sz="1400" dirty="0"/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Значимость</a:t>
                      </a:r>
                      <a:endParaRPr lang="ru-RU" sz="1400" dirty="0"/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Оценка значимости (высокая, низкая, умеренная)</a:t>
                      </a:r>
                      <a:endParaRPr lang="ru-RU" sz="1400" dirty="0"/>
                    </a:p>
                  </a:txBody>
                  <a:tcPr marL="86846" marR="86846" anchor="ctr"/>
                </a:tc>
              </a:tr>
              <a:tr h="264419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Технологические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</a:tr>
              <a:tr h="753691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технологический принцип</a:t>
                      </a:r>
                      <a:endParaRPr lang="ru-RU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При запуске  (нагреве) комплекса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Минимальна, возможны простои на </a:t>
                      </a:r>
                      <a:r>
                        <a:rPr lang="ru-RU" sz="1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ТОиР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0.3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Низкая 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</a:tr>
              <a:tr h="1246489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оборудование</a:t>
                      </a:r>
                      <a:endParaRPr lang="ru-RU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Установки для очистки газа,</a:t>
                      </a:r>
                      <a:r>
                        <a:rPr lang="ru-RU" sz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выработки э/энергии высокая установка для переработки угля  - своя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Снабжение</a:t>
                      </a:r>
                      <a:r>
                        <a:rPr lang="ru-RU" sz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запчастями покупного оборудования  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О.4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Умеренная 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</a:tr>
              <a:tr h="52178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кадры</a:t>
                      </a:r>
                      <a:endParaRPr lang="ru-RU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Кадры есть, </a:t>
                      </a:r>
                      <a:r>
                        <a:rPr lang="ru-RU" sz="1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уро-вень</a:t>
                      </a:r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классифи-кации</a:t>
                      </a:r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достаточн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обучение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0.1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Низкая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</a:tr>
              <a:tr h="264419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сырье</a:t>
                      </a:r>
                      <a:endParaRPr lang="ru-RU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доступно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Минимальная 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0.1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Низкая 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</a:tr>
              <a:tr h="264419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Маркетинговые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</a:tr>
              <a:tr h="52178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сбытовые</a:t>
                      </a:r>
                      <a:endParaRPr lang="ru-RU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Высокая, нужны контракты , экспорт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Средняя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0.6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Высокая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</a:tr>
              <a:tr h="42032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конкурентные</a:t>
                      </a:r>
                      <a:endParaRPr lang="ru-RU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Пока конкуренции нет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Незначительная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0.1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Низкая 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</a:tr>
              <a:tr h="42032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ценовые</a:t>
                      </a:r>
                      <a:endParaRPr lang="ru-RU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Возможен  на продукцию до 10%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Средняя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0.35</a:t>
                      </a:r>
                      <a:endParaRPr lang="ru-RU" sz="1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Умеренная 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86846" marR="86846" anchor="ctr"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357158" y="5857892"/>
            <a:ext cx="8429684" cy="71435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800" dirty="0" smtClean="0">
                <a:solidFill>
                  <a:srgbClr val="FF0000"/>
                </a:solidFill>
              </a:rPr>
              <a:t>Риски проекта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92919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Текущий статус проекта и предложение инвестору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857232"/>
            <a:ext cx="8183880" cy="3684466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полупромышленные испытания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2000" b="1" dirty="0" smtClean="0">
                <a:solidFill>
                  <a:srgbClr val="C00000"/>
                </a:solidFill>
              </a:rPr>
              <a:t>пилотного образца установки, бизнес-план</a:t>
            </a:r>
            <a:endParaRPr lang="en-US" sz="2000" b="1" dirty="0" smtClean="0">
              <a:solidFill>
                <a:srgbClr val="C00000"/>
              </a:solidFill>
            </a:endParaRPr>
          </a:p>
          <a:p>
            <a:pPr algn="just">
              <a:buNone/>
            </a:pPr>
            <a:endParaRPr lang="ru-RU" sz="20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Апробировано - </a:t>
            </a:r>
            <a:r>
              <a:rPr lang="ru-RU" sz="1800" b="1" dirty="0" smtClean="0">
                <a:solidFill>
                  <a:srgbClr val="C00000"/>
                </a:solidFill>
              </a:rPr>
              <a:t>В лабораторных условиях </a:t>
            </a:r>
            <a:endParaRPr lang="en-US" sz="1800" b="1" dirty="0" smtClean="0">
              <a:solidFill>
                <a:srgbClr val="C00000"/>
              </a:solidFill>
            </a:endParaRPr>
          </a:p>
          <a:p>
            <a:pPr algn="just"/>
            <a:endParaRPr lang="ru-RU" sz="1800" b="1" dirty="0" smtClean="0">
              <a:solidFill>
                <a:srgbClr val="C00000"/>
              </a:solidFill>
            </a:endParaRP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Коммерческое предложение инвестору -</a:t>
            </a:r>
            <a:r>
              <a:rPr lang="ru-RU" sz="2400" b="1" dirty="0" smtClean="0">
                <a:solidFill>
                  <a:srgbClr val="C00000"/>
                </a:solidFill>
              </a:rPr>
              <a:t>приобретение технологии, организация производства, внедрение на существующих или совместных предприятиях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000768"/>
            <a:ext cx="8183880" cy="69437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Проблема и ее решение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357158" y="285728"/>
          <a:ext cx="8501122" cy="56741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501122"/>
              </a:tblGrid>
              <a:tr h="40971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Проблема: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47929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</a:rPr>
                        <a:t>Кыргызстан не имеет своей нефти и газа,  однако обладает большими гидроресурсами и запасами энергетического угля. К настоящему времени перспективы увеличения объема продаж бурого угля незначительны из-за его низкой калорийности. В то же время имеется пути повышения его потребительских свойств путем превращения угля в  коксовую продукцию и горючий газ для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</a:rPr>
                        <a:t>когенерации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</a:rPr>
                        <a:t> энергии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</a:rPr>
                        <a:t>. Поэтому важно найти технологическое решение по переработке бурого угля в продукцию с новыми потребительскими свойствами. 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037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Решение: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297446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Создание </a:t>
                      </a:r>
                      <a:r>
                        <a:rPr kumimoji="0" lang="ru-RU" sz="1400" kern="1200" dirty="0" smtClean="0"/>
                        <a:t>энерготехнологического</a:t>
                      </a:r>
                      <a:r>
                        <a:rPr kumimoji="0" lang="ru-RU" sz="1400" kern="1200" baseline="0" dirty="0" smtClean="0"/>
                        <a:t>  комплекса для </a:t>
                      </a:r>
                      <a:r>
                        <a:rPr kumimoji="0" lang="ru-RU" sz="1400" kern="1200" dirty="0" smtClean="0"/>
                        <a:t>производства полукокса и газа, что влечет за собой улучшенные экономические последствия. При этом, продажа коксовой</a:t>
                      </a:r>
                      <a:r>
                        <a:rPr kumimoji="0" lang="ru-RU" sz="1400" kern="1200" baseline="0" dirty="0" smtClean="0"/>
                        <a:t> </a:t>
                      </a:r>
                      <a:r>
                        <a:rPr kumimoji="0" lang="ru-RU" sz="1400" kern="1200" dirty="0" smtClean="0"/>
                        <a:t>продукции покрывает все эксплуатационные затраты, а также приносит прибыль,</a:t>
                      </a:r>
                      <a:r>
                        <a:rPr kumimoji="0" lang="ru-RU" sz="1400" kern="1200" baseline="0" dirty="0" smtClean="0"/>
                        <a:t> а газ используется </a:t>
                      </a:r>
                      <a:r>
                        <a:rPr kumimoji="0" lang="ru-RU" sz="1400" kern="1200" dirty="0" smtClean="0"/>
                        <a:t>для выработки тепла и э/энергии. </a:t>
                      </a:r>
                      <a:r>
                        <a:rPr kumimoji="0" lang="ru-RU" sz="1400" kern="1200" dirty="0" err="1" smtClean="0"/>
                        <a:t>Когенерация</a:t>
                      </a:r>
                      <a:r>
                        <a:rPr kumimoji="0" lang="ru-RU" sz="1400" kern="1200" dirty="0" smtClean="0"/>
                        <a:t> энергии предполагает комплектование</a:t>
                      </a:r>
                      <a:r>
                        <a:rPr kumimoji="0" lang="ru-RU" sz="1400" kern="1200" baseline="0" dirty="0" smtClean="0"/>
                        <a:t> комплекса </a:t>
                      </a:r>
                      <a:r>
                        <a:rPr kumimoji="0" lang="ru-RU" sz="1400" kern="1200" dirty="0" smtClean="0"/>
                        <a:t> современными котлами и  генераторами</a:t>
                      </a:r>
                      <a:r>
                        <a:rPr kumimoji="0" lang="ru-RU" sz="1400" kern="1200" baseline="0" dirty="0" smtClean="0"/>
                        <a:t> тока, работающие на очищенном угольном газе.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0150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5577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Преимущества технологии: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126730">
                <a:tc>
                  <a:txBody>
                    <a:bodyPr/>
                    <a:lstStyle/>
                    <a:p>
                      <a:pPr marL="228600" indent="-228600" algn="just">
                        <a:buFont typeface="+mj-lt"/>
                        <a:buAutoNum type="arabicPeriod"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</a:rPr>
                        <a:t>Условная себестоимость полукокса определяется только сырьевой составляющей, равной стоимости примерно 2 тонн угля,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</a:rPr>
                        <a:t> что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</a:rPr>
                        <a:t> обеспечивает высокий уровень рентабельности новой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</a:rPr>
                        <a:t>технологии.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_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just">
                        <a:buFont typeface="+mj-lt"/>
                        <a:buAutoNum type="arabicPeriod"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</a:rPr>
                        <a:t>Улучшение экологических показателей новой технологии, поскольку в топке котла  сжигаются преимущественно газообразные продукты неполной газификации угля. </a:t>
                      </a:r>
                    </a:p>
                    <a:p>
                      <a:pPr marL="228600" indent="-228600" algn="just">
                        <a:buFont typeface="+mj-lt"/>
                        <a:buAutoNum type="arabicPeriod"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</a:rPr>
                        <a:t>Для выработки тепловой и электрической энергии используются серийные установки.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643578"/>
            <a:ext cx="8183880" cy="69437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Сфера применения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786" y="857233"/>
          <a:ext cx="7643866" cy="4330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6892"/>
                <a:gridCol w="2508161"/>
                <a:gridCol w="2358813"/>
              </a:tblGrid>
              <a:tr h="63201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Отрасли / сектора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Регионы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потребителей</a:t>
                      </a:r>
                      <a:endParaRPr lang="ru-RU" sz="1600" dirty="0"/>
                    </a:p>
                  </a:txBody>
                  <a:tcPr anchor="ctr"/>
                </a:tc>
              </a:tr>
              <a:tr h="1001276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Коммунальная теплоэнергетика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Нарынский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Ошский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Джалалабадский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Баткенский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Исык-кульский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Предприятия малого и среднего бизнеса, города и поселки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72413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Металлургия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Ошский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Джалалабадский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Баткенский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Предприятия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32014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Пищевая промышленность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Все семь регионов КР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Очистные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сооружения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72413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Бытовое применение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 Все семь регионов КР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Население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04711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5016"/>
            <a:ext cx="8183880" cy="76580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Рынок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857224" y="2714620"/>
            <a:ext cx="7572428" cy="2286016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 (перечень компаний):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___________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___________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___________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___________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642918"/>
          <a:ext cx="8143932" cy="4791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8559"/>
                <a:gridCol w="2902028"/>
                <a:gridCol w="2283345"/>
              </a:tblGrid>
              <a:tr h="37147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Спрос/емкость</a:t>
                      </a:r>
                      <a:r>
                        <a:rPr lang="ru-RU" sz="1600" baseline="0" dirty="0" smtClean="0"/>
                        <a:t> рынка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Целевой сегмент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Доля</a:t>
                      </a:r>
                      <a:r>
                        <a:rPr lang="ru-RU" sz="1600" baseline="0" dirty="0" smtClean="0"/>
                        <a:t> рынка (%)</a:t>
                      </a:r>
                      <a:endParaRPr lang="ru-RU" sz="1600" dirty="0"/>
                    </a:p>
                  </a:txBody>
                  <a:tcPr anchor="ctr"/>
                </a:tc>
              </a:tr>
              <a:tr h="4200552"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None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Ежегодно в КР вырабатывается 14,5 млрд.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кВт.ч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Потребность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в импортной э/энергии оценивается в 1 млрд. 150 млн.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кВт.ч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>
                        <a:buFont typeface="Arial" pitchFamily="34" charset="0"/>
                        <a:buNone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Мощность ТЭЦ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составляет около 300 МВт, для выработки э/энергии используют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млн. 444 тыс. т  угля, в том числе 944 тыс. т импортируют. </a:t>
                      </a:r>
                    </a:p>
                    <a:p>
                      <a:pPr algn="just">
                        <a:buFont typeface="Arial" pitchFamily="34" charset="0"/>
                        <a:buNone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Коксовый продукт 100% импортируют из соседних стран, ежегодная потребность – 100 тыс.т. </a:t>
                      </a:r>
                    </a:p>
                    <a:p>
                      <a:pPr algn="just">
                        <a:buFont typeface="Arial" pitchFamily="34" charset="0"/>
                        <a:buNone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В Казахстане на внутреннем рынке реализуется 3,8 млн. т лигнита, примерно столько же кокса и </a:t>
                      </a:r>
                      <a:r>
                        <a:rPr kumimoji="0" lang="ru-RU" sz="14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kumimoji="0"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/кокса из всех видов угля,</a:t>
                      </a:r>
                      <a:r>
                        <a:rPr kumimoji="0" lang="ru-RU" sz="14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 92,5 млрд. кВт. ч. 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Коммунальная энергетика, быт, стройиндустрия, металлургия, 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предприятия малого и среднего бизнеса, промышленность.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ТЭС, предприятия коммунальной энергетики, малого и среднего бизнеса, ЖБИ, кирпичные стекольные и цементные заводы, города и поселки, села вблизи залежей угля</a:t>
                      </a:r>
                    </a:p>
                    <a:p>
                      <a:pPr algn="just"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От 10 – 100%, 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из-за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отсутствия собственных залежей нефти и газа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, импорт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из-за рубежа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5016"/>
            <a:ext cx="7786742" cy="76580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Конкуренция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14352" y="857232"/>
            <a:ext cx="7986738" cy="50006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Конкуренты:</a:t>
            </a:r>
          </a:p>
          <a:p>
            <a:pPr marL="0" indent="0">
              <a:buNone/>
            </a:pPr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1600" dirty="0" err="1" smtClean="0"/>
              <a:t>з-д</a:t>
            </a:r>
            <a:r>
              <a:rPr lang="ru-RU" sz="1600" dirty="0" smtClean="0"/>
              <a:t> АКСЫ (</a:t>
            </a:r>
            <a:r>
              <a:rPr lang="ru-RU" sz="1600" dirty="0" err="1" smtClean="0"/>
              <a:t>Казастан</a:t>
            </a:r>
            <a:r>
              <a:rPr lang="ru-RU" sz="1600" dirty="0" smtClean="0"/>
              <a:t>) выпускает кокс для металлургии</a:t>
            </a:r>
          </a:p>
          <a:p>
            <a:pPr algn="just"/>
            <a:r>
              <a:rPr lang="ru-RU" sz="1600" dirty="0" smtClean="0"/>
              <a:t>Фирма «</a:t>
            </a:r>
            <a:r>
              <a:rPr lang="ru-RU" sz="1600" dirty="0" err="1" smtClean="0"/>
              <a:t>Казсиликон</a:t>
            </a:r>
            <a:r>
              <a:rPr lang="ru-RU" sz="1600" dirty="0" smtClean="0"/>
              <a:t>» г. Караганда. Полукокс </a:t>
            </a:r>
            <a:r>
              <a:rPr lang="ru-RU" sz="1600" dirty="0" err="1" smtClean="0"/>
              <a:t>востановитель</a:t>
            </a:r>
            <a:r>
              <a:rPr lang="ru-RU" sz="1600" dirty="0" smtClean="0"/>
              <a:t> </a:t>
            </a:r>
          </a:p>
          <a:p>
            <a:pPr algn="just"/>
            <a:r>
              <a:rPr lang="ru-RU" sz="1600" dirty="0" smtClean="0"/>
              <a:t>ОАО «</a:t>
            </a:r>
            <a:r>
              <a:rPr lang="ru-RU" sz="1600" dirty="0" err="1" smtClean="0"/>
              <a:t>Карбоника</a:t>
            </a:r>
            <a:r>
              <a:rPr lang="ru-RU" sz="1600" dirty="0" smtClean="0"/>
              <a:t>» г. </a:t>
            </a:r>
            <a:r>
              <a:rPr lang="ru-RU" sz="1600" dirty="0" err="1" smtClean="0"/>
              <a:t>Красноярстк</a:t>
            </a:r>
            <a:r>
              <a:rPr lang="ru-RU" sz="1600" dirty="0" smtClean="0"/>
              <a:t> Активированный уголь</a:t>
            </a:r>
          </a:p>
          <a:p>
            <a:pPr algn="just"/>
            <a:r>
              <a:rPr lang="ru-RU" sz="1600" dirty="0" smtClean="0"/>
              <a:t>Завод  </a:t>
            </a:r>
            <a:r>
              <a:rPr lang="ru-RU" sz="1600" dirty="0" err="1" smtClean="0"/>
              <a:t>термококса</a:t>
            </a:r>
            <a:r>
              <a:rPr lang="ru-RU" sz="1600" dirty="0" smtClean="0"/>
              <a:t>  </a:t>
            </a:r>
            <a:r>
              <a:rPr lang="ru-RU" sz="1600" dirty="0" err="1" smtClean="0"/>
              <a:t>п.Цаплино</a:t>
            </a:r>
            <a:r>
              <a:rPr lang="ru-RU" sz="1600" dirty="0" smtClean="0"/>
              <a:t> Алтайский край</a:t>
            </a:r>
          </a:p>
          <a:p>
            <a:pPr algn="just"/>
            <a:r>
              <a:rPr lang="ru-RU" sz="1600" dirty="0" smtClean="0"/>
              <a:t>Завод в г.Ангрен </a:t>
            </a:r>
            <a:r>
              <a:rPr lang="ru-RU" sz="1600" dirty="0" err="1" smtClean="0"/>
              <a:t>Узбекстан</a:t>
            </a:r>
            <a:r>
              <a:rPr lang="ru-RU" sz="1600" dirty="0" smtClean="0"/>
              <a:t>, полукокс для очистки сточных вод</a:t>
            </a:r>
          </a:p>
          <a:p>
            <a:pPr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   Уровень конкуренции: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</a:rPr>
              <a:t>слабая 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tx2"/>
                </a:solidFill>
              </a:rPr>
              <a:t>       </a:t>
            </a:r>
            <a:r>
              <a:rPr lang="ru-RU" sz="1600" dirty="0" smtClean="0"/>
              <a:t>В Кыргызстане отсутствуют предприятия по переработке угля в промышленном масштабе, привозной коксовый продукт используется в основном для очистных целей, планируемые проекты по кремнию, ферросплавам являются потенциальными потребителями. Покупной мазут и природный газ используются на заводах стройиндустрии и ТЭС, ведется работа по подготовке ТЭО на подземную газификацию угля. К текущему моменту нет конкуренции по всей республике. Коксовый продукт востребован в других странах, поэтому для нас он </a:t>
            </a:r>
            <a:r>
              <a:rPr lang="ru-RU" sz="1600" dirty="0" err="1" smtClean="0"/>
              <a:t>экспорто-ориентированный</a:t>
            </a:r>
            <a:r>
              <a:rPr lang="ru-RU" sz="1600" dirty="0" smtClean="0"/>
              <a:t> продукт.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857892"/>
            <a:ext cx="8183880" cy="71438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Конкурентные преимущества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00034" y="428604"/>
          <a:ext cx="8069289" cy="5453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1374"/>
                <a:gridCol w="3168152"/>
                <a:gridCol w="2689763"/>
              </a:tblGrid>
              <a:tr h="49793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Аналог/компания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«Плюсы»/преимущества, достоинства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«Минусы»/недостатки, недочеты</a:t>
                      </a:r>
                      <a:endParaRPr lang="ru-RU" sz="1400" dirty="0"/>
                    </a:p>
                  </a:txBody>
                  <a:tcPr anchor="ctr"/>
                </a:tc>
              </a:tr>
              <a:tr h="644380">
                <a:tc rowSpan="3"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Фирма</a:t>
                      </a:r>
                      <a:r>
                        <a:rPr lang="ru-RU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«</a:t>
                      </a:r>
                      <a:r>
                        <a:rPr lang="ru-RU" sz="14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Карбоника</a:t>
                      </a:r>
                      <a:r>
                        <a:rPr lang="ru-RU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» Россия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Установки для слоевой переработки угля надежны и просты в изготовлении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Сравнительно низкая </a:t>
                      </a:r>
                      <a:r>
                        <a:rPr lang="ru-RU" sz="1150" dirty="0" err="1" smtClean="0">
                          <a:solidFill>
                            <a:schemeClr val="tx1"/>
                          </a:solidFill>
                        </a:rPr>
                        <a:t>произ-водительность</a:t>
                      </a: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115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используется</a:t>
                      </a:r>
                      <a:r>
                        <a:rPr lang="en-US" sz="115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для переработки кускового угля 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5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Получение двух продуктов: полукокса и горючего газа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 Невозможность</a:t>
                      </a:r>
                      <a:r>
                        <a:rPr lang="ru-RU" sz="1150" baseline="0" dirty="0" smtClean="0">
                          <a:solidFill>
                            <a:schemeClr val="tx1"/>
                          </a:solidFill>
                        </a:rPr>
                        <a:t> реализации процесса под давлением, низкая калорийность газа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86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150" dirty="0" err="1" smtClean="0">
                          <a:solidFill>
                            <a:schemeClr val="tx1"/>
                          </a:solidFill>
                        </a:rPr>
                        <a:t>Энергоэффективны</a:t>
                      </a: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и экологически безопасны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 Громоздкость установок 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2900">
                <a:tc rowSpan="3"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Завод по выпуску </a:t>
                      </a:r>
                      <a:r>
                        <a:rPr lang="ru-RU" sz="14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термококса</a:t>
                      </a:r>
                      <a:r>
                        <a:rPr lang="ru-RU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,</a:t>
                      </a:r>
                      <a:r>
                        <a:rPr lang="ru-RU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п.Цаплино</a:t>
                      </a:r>
                      <a:r>
                        <a:rPr lang="ru-RU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Алтай,  завод АКСЫ в РК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Высокая экономичность и рентабельность комплекса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 Сложность управления</a:t>
                      </a:r>
                      <a:r>
                        <a:rPr lang="ru-RU" sz="1150" baseline="0" dirty="0" smtClean="0">
                          <a:solidFill>
                            <a:schemeClr val="tx1"/>
                          </a:solidFill>
                        </a:rPr>
                        <a:t> процессом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29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Одновременное получением тепла и кокса.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 Сравнительно высокая</a:t>
                      </a:r>
                      <a:r>
                        <a:rPr lang="ru-RU" sz="1150" baseline="0" dirty="0" smtClean="0">
                          <a:solidFill>
                            <a:schemeClr val="tx1"/>
                          </a:solidFill>
                        </a:rPr>
                        <a:t> доля </a:t>
                      </a:r>
                      <a:r>
                        <a:rPr lang="ru-RU" sz="1150" baseline="0" dirty="0" err="1" smtClean="0">
                          <a:solidFill>
                            <a:schemeClr val="tx1"/>
                          </a:solidFill>
                        </a:rPr>
                        <a:t>недогара</a:t>
                      </a:r>
                      <a:r>
                        <a:rPr lang="ru-RU" sz="1150" baseline="0" dirty="0" smtClean="0">
                          <a:solidFill>
                            <a:schemeClr val="tx1"/>
                          </a:solidFill>
                        </a:rPr>
                        <a:t> угля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29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 Простота аппаратурного оформления </a:t>
                      </a:r>
                      <a:r>
                        <a:rPr lang="ru-RU" sz="1150" baseline="0" dirty="0" smtClean="0">
                          <a:solidFill>
                            <a:schemeClr val="tx1"/>
                          </a:solidFill>
                        </a:rPr>
                        <a:t> для </a:t>
                      </a: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реконструкции существующих котельных.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 Газ используется только для сжигания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5090">
                <a:tc rowSpan="3"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Инновация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Низкотемпературное переработка угля</a:t>
                      </a:r>
                      <a:r>
                        <a:rPr lang="ru-RU" sz="1150" baseline="0" dirty="0" smtClean="0">
                          <a:solidFill>
                            <a:schemeClr val="tx1"/>
                          </a:solidFill>
                        </a:rPr>
                        <a:t> в кипящем слое, способность адаптации к переменным нагрузкам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Унос</a:t>
                      </a:r>
                      <a:r>
                        <a:rPr lang="ru-RU" sz="1150" baseline="0" dirty="0" smtClean="0">
                          <a:solidFill>
                            <a:schemeClr val="tx1"/>
                          </a:solidFill>
                        </a:rPr>
                        <a:t> газом мелких частиц углерода, что предполагает очистку газа от пыли.  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5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Высокая производительность, простота изготовления и компактность  оборудования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 Ориентация только на бурые и низкосортные каменные угли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43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Получение полукокса и горючего газа, использования газа после очистки</a:t>
                      </a:r>
                      <a:r>
                        <a:rPr lang="ru-RU" sz="1150" baseline="0" dirty="0" smtClean="0">
                          <a:solidFill>
                            <a:schemeClr val="tx1"/>
                          </a:solidFill>
                        </a:rPr>
                        <a:t> для </a:t>
                      </a:r>
                      <a:r>
                        <a:rPr lang="ru-RU" sz="1150" baseline="0" dirty="0" err="1" smtClean="0">
                          <a:solidFill>
                            <a:schemeClr val="tx1"/>
                          </a:solidFill>
                        </a:rPr>
                        <a:t>когенерации</a:t>
                      </a:r>
                      <a:r>
                        <a:rPr lang="ru-RU" sz="1150" baseline="0" dirty="0" smtClean="0">
                          <a:solidFill>
                            <a:schemeClr val="tx1"/>
                          </a:solidFill>
                        </a:rPr>
                        <a:t> энергии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Ограниченность</a:t>
                      </a:r>
                      <a:r>
                        <a:rPr lang="ru-RU" sz="1150" baseline="0" dirty="0" smtClean="0">
                          <a:solidFill>
                            <a:schemeClr val="tx1"/>
                          </a:solidFill>
                        </a:rPr>
                        <a:t> при использовании угольной пыли</a:t>
                      </a: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02920" y="692696"/>
            <a:ext cx="8183880" cy="402560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5888034"/>
              </p:ext>
            </p:extLst>
          </p:nvPr>
        </p:nvGraphicFramePr>
        <p:xfrm>
          <a:off x="428596" y="428604"/>
          <a:ext cx="8245225" cy="5611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8842"/>
                <a:gridCol w="1728192"/>
                <a:gridCol w="1728191"/>
              </a:tblGrid>
              <a:tr h="58408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Показатели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Ед. </a:t>
                      </a:r>
                      <a:r>
                        <a:rPr lang="ru-RU" sz="1400" baseline="0" dirty="0" smtClean="0"/>
                        <a:t>измерения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Величина показателя</a:t>
                      </a:r>
                      <a:endParaRPr lang="ru-RU" sz="1400" dirty="0"/>
                    </a:p>
                  </a:txBody>
                  <a:tcPr anchor="ctr"/>
                </a:tc>
              </a:tr>
              <a:tr h="635969"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Годовой</a:t>
                      </a: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выпуск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 - полукокса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 - газа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т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20 000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3030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2.</a:t>
                      </a: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Годовая выручка от реализации товарной продукции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тыс.</a:t>
                      </a: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долл.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4 472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812628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3.</a:t>
                      </a: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Расход ресурсов для </a:t>
                      </a:r>
                      <a:r>
                        <a:rPr lang="ru-RU" sz="1200" b="1" baseline="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функцион-я</a:t>
                      </a: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комплекса</a:t>
                      </a:r>
                    </a:p>
                    <a:p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-электроэнергия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пар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воздух</a:t>
                      </a: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                                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кВт*ч</a:t>
                      </a: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кг/</a:t>
                      </a:r>
                      <a:r>
                        <a:rPr lang="ru-RU" sz="1200" b="1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кг</a:t>
                      </a:r>
                      <a:endParaRPr lang="ru-RU" sz="1200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М3/кг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552.5</a:t>
                      </a: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0.4</a:t>
                      </a: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2.5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812628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4. Численность промышленно-производственного</a:t>
                      </a: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персонала</a:t>
                      </a:r>
                      <a:b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в том числе:</a:t>
                      </a:r>
                    </a:p>
                    <a:p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непосредственно занятые в тех. процессе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чел.</a:t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чел.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44</a:t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33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28265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5. Капитальные вложения,</a:t>
                      </a: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всего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тыс.долл.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5 150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812628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6. Среднегодовые затраты на производство</a:t>
                      </a: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(при работе на полную мощность), всего</a:t>
                      </a:r>
                      <a:b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в том числе:</a:t>
                      </a:r>
                      <a:r>
                        <a:rPr lang="ru-RU" sz="1200" b="1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 эксплуатационные расходы</a:t>
                      </a:r>
                    </a:p>
                    <a:p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 амортизационные отчисления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тыс.долл.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тыс.долл.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тыс.долл.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2 188</a:t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1 473.13</a:t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713.604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282653">
                <a:tc>
                  <a:txBody>
                    <a:bodyPr/>
                    <a:lstStyle/>
                    <a:p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7. Затраты на 1 долл. товарной продукции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долл.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0.489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282653">
                <a:tc>
                  <a:txBody>
                    <a:bodyPr/>
                    <a:lstStyle/>
                    <a:p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8. Среднегодовая себестоимость 1 кг МДП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долл.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1.957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635969">
                <a:tc>
                  <a:txBody>
                    <a:bodyPr/>
                    <a:lstStyle/>
                    <a:p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9. Среднегодовой объем прибыли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 балансовой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 чистой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тыс.долл.</a:t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тыс.долл.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2 284</a:t>
                      </a:r>
                      <a:b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2 284</a:t>
                      </a:r>
                      <a:endParaRPr lang="ru-RU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428596" y="6000768"/>
            <a:ext cx="8183880" cy="58753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200" dirty="0" smtClean="0">
                <a:solidFill>
                  <a:srgbClr val="FF0000"/>
                </a:solidFill>
              </a:rPr>
              <a:t>Бизнес-модель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68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42910" y="5643578"/>
            <a:ext cx="8183562" cy="90804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Инвестиционная оценка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(предварительная)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8950205"/>
              </p:ext>
            </p:extLst>
          </p:nvPr>
        </p:nvGraphicFramePr>
        <p:xfrm>
          <a:off x="428596" y="428604"/>
          <a:ext cx="8245225" cy="4937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8842"/>
                <a:gridCol w="1728192"/>
                <a:gridCol w="1728191"/>
              </a:tblGrid>
              <a:tr h="7258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Ед. </a:t>
                      </a:r>
                      <a:r>
                        <a:rPr lang="ru-RU" baseline="0" dirty="0" smtClean="0"/>
                        <a:t>измерения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Величина показателя</a:t>
                      </a:r>
                      <a:endParaRPr lang="ru-RU" dirty="0"/>
                    </a:p>
                  </a:txBody>
                  <a:tcPr anchor="ctr"/>
                </a:tc>
              </a:tr>
              <a:tr h="30070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10. Рентабельность производства  (по чистой прибыли)</a:t>
                      </a:r>
                      <a:b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-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к себестоимости</a:t>
                      </a:r>
                      <a:b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- к производственным фондам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%</a:t>
                      </a:r>
                      <a:b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%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104</a:t>
                      </a:r>
                      <a:b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109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03311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11. Чистый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доход (</a:t>
                      </a:r>
                      <a:r>
                        <a:rPr lang="en-US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NV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тыс.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долл.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1 273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41839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12. Чистая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текущая стоимость(</a:t>
                      </a:r>
                      <a:r>
                        <a:rPr lang="en-US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NPV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) при </a:t>
                      </a:r>
                      <a:r>
                        <a:rPr lang="ru-RU" sz="1200" b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Ен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=12</a:t>
                      </a:r>
                      <a:r>
                        <a:rPr lang="en-US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%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тыс. кВтч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1 295.36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23273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13.</a:t>
                      </a:r>
                      <a:r>
                        <a:rPr lang="en-US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Внутренняя норма рентабельности 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0.4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246951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14. Индекс доходности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  <a:p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- простой</a:t>
                      </a:r>
                    </a:p>
                    <a:p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- дисконтированный при </a:t>
                      </a:r>
                      <a:r>
                        <a:rPr lang="ru-RU" sz="1200" b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Ен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=12%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2.83</a:t>
                      </a:r>
                      <a:b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1.95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9208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15. Срок окупаемости первоначальных капитальных вложений с начала эксплуатации</a:t>
                      </a:r>
                      <a:endParaRPr lang="ru-RU" sz="12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лет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1.5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293415">
                <a:tc>
                  <a:txBody>
                    <a:bodyPr/>
                    <a:lstStyle/>
                    <a:p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16. Дисконтированный период окупаемости первоначальных капитальных вложений с начала эксплуатации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лет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1.92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288031">
                <a:tc>
                  <a:txBody>
                    <a:bodyPr/>
                    <a:lstStyle/>
                    <a:p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17. Срок окупаемости первоначальных капитальных вложений с начала их поступления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лет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2.25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293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18. Дисконтированный период окупаемости первоначальных капитальных вложений с начала их поступления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лет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2.67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76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9970944"/>
              </p:ext>
            </p:extLst>
          </p:nvPr>
        </p:nvGraphicFramePr>
        <p:xfrm>
          <a:off x="1142976" y="500042"/>
          <a:ext cx="6895509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93"/>
                <a:gridCol w="4866885"/>
                <a:gridCol w="1698831"/>
              </a:tblGrid>
              <a:tr h="26413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</a:t>
                      </a:r>
                      <a:r>
                        <a:rPr lang="ru-RU" sz="1400" baseline="0" dirty="0" smtClean="0"/>
                        <a:t> работ 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Стоимость</a:t>
                      </a:r>
                      <a:endParaRPr lang="ru-RU" sz="1400" dirty="0"/>
                    </a:p>
                  </a:txBody>
                  <a:tcPr anchor="ctr"/>
                </a:tc>
              </a:tr>
              <a:tr h="231079"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Этап 1.          20000 тонн/год</a:t>
                      </a:r>
                      <a:endParaRPr lang="ru-RU"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5132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1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Разработка технологии и оборудования для переработки угля (3т/час)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$150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000 </a:t>
                      </a:r>
                      <a:endParaRPr lang="ru-RU" sz="14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 anchor="ctr"/>
                </a:tc>
              </a:tr>
              <a:tr h="362024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ru-RU" sz="1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Работы по созданию опытно-промышленного</a:t>
                      </a:r>
                      <a:endParaRPr lang="ru-RU" sz="1400" u="sng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just"/>
                      <a:r>
                        <a:rPr lang="ru-RU" sz="1400" u="sng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участка для производства (аренда)</a:t>
                      </a:r>
                    </a:p>
                    <a:p>
                      <a:pPr algn="l"/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2.1. Разработка технической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документации на проект</a:t>
                      </a:r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ru-RU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2.2.</a:t>
                      </a:r>
                      <a:r>
                        <a:rPr lang="ru-RU" sz="1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Приобре</a:t>
                      </a:r>
                      <a:r>
                        <a:rPr lang="ru-RU" sz="1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помещения для производственного участка </a:t>
                      </a:r>
                      <a:r>
                        <a:rPr lang="en-US" sz="1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S=2500</a:t>
                      </a:r>
                      <a:r>
                        <a:rPr lang="ru-RU" sz="1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кв. м; </a:t>
                      </a:r>
                      <a:r>
                        <a:rPr lang="ru-RU" sz="1400" b="0" strike="noStrike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энергопотребление</a:t>
                      </a:r>
                      <a:r>
                        <a:rPr lang="ru-RU" sz="1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= 550 кВт </a:t>
                      </a:r>
                      <a:r>
                        <a:rPr lang="en-US" sz="1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max</a:t>
                      </a:r>
                      <a:r>
                        <a:rPr lang="ru-RU" sz="1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;наличие водопроводной воды для пара</a:t>
                      </a:r>
                      <a:endParaRPr lang="ru-RU" sz="1400" b="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ru-RU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2.3. </a:t>
                      </a:r>
                      <a:r>
                        <a:rPr lang="ru-RU" sz="1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Изготовление и приобретение необходимого основного технологического оборудования, приборов, устройств, вспомогательного оборудования и др.</a:t>
                      </a:r>
                    </a:p>
                    <a:p>
                      <a:pPr algn="l"/>
                      <a:r>
                        <a:rPr lang="ru-RU" sz="1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2.4. Установка оборудования, монтаж оборудования, пусконаладочные работы. </a:t>
                      </a:r>
                    </a:p>
                    <a:p>
                      <a:pPr algn="l"/>
                      <a:r>
                        <a:rPr lang="ru-RU" sz="1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2.5. Обучение технического персонала. Запуск участка.</a:t>
                      </a:r>
                    </a:p>
                    <a:p>
                      <a:pPr algn="l"/>
                      <a:r>
                        <a:rPr lang="ru-RU" sz="1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2.6. Отработка технологических режимов, получение необходимых данных для проектирования большого завода.</a:t>
                      </a:r>
                      <a:endParaRPr lang="ru-RU" sz="1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$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10 000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$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50 000</a:t>
                      </a:r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$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10 000</a:t>
                      </a:r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$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20 000</a:t>
                      </a:r>
                      <a:endParaRPr lang="ru-RU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572140"/>
            <a:ext cx="8183880" cy="1016164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200" dirty="0" smtClean="0">
                <a:solidFill>
                  <a:srgbClr val="FF0000"/>
                </a:solidFill>
              </a:rPr>
              <a:t>Предлагаемая организация работ по внедрению проекта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84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1040</TotalTime>
  <Words>1450</Words>
  <Application>Microsoft Office PowerPoint</Application>
  <PresentationFormat>Экран (4:3)</PresentationFormat>
  <Paragraphs>292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Справедливость</vt:lpstr>
      <vt:lpstr>Название проекта: Разработка технологического комплекса для переработки бурого угля  с получением полукокса, тепловой и электрической энергии  Инновации: продукт с новыми потребительскими свойствами , технология и оборудование для переработки угля и когенерации энергии </vt:lpstr>
      <vt:lpstr>Проблема и ее решение</vt:lpstr>
      <vt:lpstr>Сфера применения</vt:lpstr>
      <vt:lpstr>Рынок</vt:lpstr>
      <vt:lpstr>Конкуренция</vt:lpstr>
      <vt:lpstr> Конкурентные преимущества</vt:lpstr>
      <vt:lpstr>Презентация PowerPoint</vt:lpstr>
      <vt:lpstr>Инвестиционная оценка (предварительная)</vt:lpstr>
      <vt:lpstr>Презентация PowerPoint</vt:lpstr>
      <vt:lpstr>Презентация PowerPoint</vt:lpstr>
      <vt:lpstr>Презентация PowerPoint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 </dc:title>
  <dc:creator>User19</dc:creator>
  <cp:lastModifiedBy>adminius</cp:lastModifiedBy>
  <cp:revision>148</cp:revision>
  <dcterms:created xsi:type="dcterms:W3CDTF">2015-04-07T05:33:15Z</dcterms:created>
  <dcterms:modified xsi:type="dcterms:W3CDTF">2015-05-26T09:30:59Z</dcterms:modified>
</cp:coreProperties>
</file>