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69374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BAB2C5-88FD-4423-8D21-B43846D04F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418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3429000"/>
            <a:ext cx="5940425" cy="13684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32400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1005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557338"/>
            <a:ext cx="1909762" cy="4894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557338"/>
            <a:ext cx="5581650" cy="4894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133600"/>
            <a:ext cx="37449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133600"/>
            <a:ext cx="3746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557338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133600"/>
            <a:ext cx="7643812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2.xls"/><Relationship Id="rId5" Type="http://schemas.openxmlformats.org/officeDocument/2006/relationships/oleObject" Target="../embeddings/oleObject1.bin"/><Relationship Id="rId4" Type="http://schemas.openxmlformats.org/officeDocument/2006/relationships/oleObject" Target="../embeddings/_____Microsoft_Office_Excel_97-2003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7.xls"/><Relationship Id="rId3" Type="http://schemas.openxmlformats.org/officeDocument/2006/relationships/oleObject" Target="../embeddings/_____Microsoft_Office_Excel_97-20034.xls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oleObject" Target="../embeddings/_____Microsoft_Office_Excel_97-20036.xls"/><Relationship Id="rId4" Type="http://schemas.openxmlformats.org/officeDocument/2006/relationships/oleObject" Target="../embeddings/_____Microsoft_Office_Excel_97-20035.xls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ethanol.ru/submenu/cat/equipment/evro-jani_konnekshen/" TargetMode="External"/><Relationship Id="rId3" Type="http://schemas.openxmlformats.org/officeDocument/2006/relationships/hyperlink" Target="http://www.bioethanol.ru/submenu/cat/equipment/ooo_tekhnosojuz/" TargetMode="External"/><Relationship Id="rId7" Type="http://schemas.openxmlformats.org/officeDocument/2006/relationships/hyperlink" Target="http://www.bioethanol.ru/submenu/cat/equipment/at_agrartechnik/" TargetMode="External"/><Relationship Id="rId12" Type="http://schemas.openxmlformats.org/officeDocument/2006/relationships/hyperlink" Target="http://www.bioethanol.ru/submenu/cat/equipment/633/" TargetMode="External"/><Relationship Id="rId2" Type="http://schemas.openxmlformats.org/officeDocument/2006/relationships/hyperlink" Target="http://www.bioethanol.ru/submenu/cat/equipment/ooo_rusbiodize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ethanol.ru/submenu/cat/equipment/908/" TargetMode="External"/><Relationship Id="rId11" Type="http://schemas.openxmlformats.org/officeDocument/2006/relationships/hyperlink" Target="http://www.bioethanol.ru/submenu/cat/equipment/biodiesel_holding/" TargetMode="External"/><Relationship Id="rId5" Type="http://schemas.openxmlformats.org/officeDocument/2006/relationships/hyperlink" Target="http://www.bioethanol.ru/submenu/cat/equipment/symaga_s-a-/" TargetMode="External"/><Relationship Id="rId10" Type="http://schemas.openxmlformats.org/officeDocument/2006/relationships/hyperlink" Target="http://www.bioethanol.ru/submenu/cat/equipment/631/" TargetMode="External"/><Relationship Id="rId4" Type="http://schemas.openxmlformats.org/officeDocument/2006/relationships/hyperlink" Target="http://www.bioethanol.ru/submenu/cat/equipment/zavod_ukrbudmash_-_razrabotka_i_proizvodstvo_biodizelnykh_zavodov/" TargetMode="External"/><Relationship Id="rId9" Type="http://schemas.openxmlformats.org/officeDocument/2006/relationships/hyperlink" Target="http://www.bioethanol.ru/submenu/cat/equipment/oootekhnologija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3573462"/>
            <a:ext cx="5715040" cy="1069983"/>
          </a:xfrm>
          <a:noFill/>
        </p:spPr>
        <p:txBody>
          <a:bodyPr/>
          <a:lstStyle/>
          <a:p>
            <a:pPr algn="ctr"/>
            <a:r>
              <a:rPr lang="ru-RU" sz="1800" dirty="0" smtClean="0">
                <a:latin typeface="Tahoma" pitchFamily="34" charset="0"/>
              </a:rPr>
              <a:t>ПРОЕКТ: «Разработка и изготовление проточной установки получения </a:t>
            </a:r>
            <a:r>
              <a:rPr lang="ru-RU" sz="1800" dirty="0" err="1" smtClean="0">
                <a:latin typeface="Tahoma" pitchFamily="34" charset="0"/>
              </a:rPr>
              <a:t>биодизельного</a:t>
            </a:r>
            <a:r>
              <a:rPr lang="ru-RU" sz="1800" dirty="0" smtClean="0">
                <a:latin typeface="Tahoma" pitchFamily="34" charset="0"/>
              </a:rPr>
              <a:t> топлива в условиях сверхкритических сред»</a:t>
            </a:r>
            <a:endParaRPr lang="uk-UA" sz="1800" dirty="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1714488"/>
            <a:ext cx="4500594" cy="5715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rgbClr val="7030A0"/>
                </a:solidFill>
              </a:rPr>
              <a:t>Вид инновации: техническая документация, устройство/оборудование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857892"/>
            <a:ext cx="8501122" cy="78581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Текущий статус проекта и предложение инвестору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071546"/>
            <a:ext cx="8496944" cy="46805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выполнения проекта будут: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разработана </a:t>
            </a:r>
            <a:r>
              <a:rPr lang="ru-RU" sz="31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проектно-конструкторская документация </a:t>
            </a:r>
            <a:r>
              <a:rPr lang="ru-RU" sz="31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проточной полупромышленной сверхкритической установки получения </a:t>
            </a:r>
            <a:r>
              <a:rPr lang="ru-RU" sz="3100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биодизеля</a:t>
            </a:r>
            <a:r>
              <a:rPr lang="ru-RU" sz="31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изготовлена  </a:t>
            </a:r>
            <a:r>
              <a:rPr lang="ru-RU" sz="31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опытная </a:t>
            </a:r>
            <a:r>
              <a:rPr lang="ru-RU" sz="31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полупромышленная</a:t>
            </a:r>
            <a:r>
              <a:rPr lang="ru-RU" sz="31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проточная сверхкритическая </a:t>
            </a:r>
            <a:r>
              <a:rPr lang="ru-RU" sz="31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установка</a:t>
            </a:r>
            <a:r>
              <a:rPr lang="ru-RU" sz="31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получения </a:t>
            </a:r>
            <a:r>
              <a:rPr lang="ru-RU" sz="3100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биодизельного</a:t>
            </a:r>
            <a:r>
              <a:rPr lang="ru-RU" sz="31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топлива производительностью </a:t>
            </a:r>
            <a:r>
              <a:rPr lang="ru-RU" sz="4000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 л/сутки</a:t>
            </a:r>
            <a:r>
              <a:rPr lang="ru-RU" sz="31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1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получены разрешительные документы на </a:t>
            </a:r>
            <a:r>
              <a:rPr lang="ru-RU" sz="31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эксплуатацию</a:t>
            </a:r>
            <a:r>
              <a:rPr lang="ru-RU" sz="31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биодизельной</a:t>
            </a:r>
            <a:r>
              <a:rPr lang="ru-RU" sz="31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установки;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проведена </a:t>
            </a:r>
            <a:r>
              <a:rPr lang="ru-RU" sz="310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технологического процесса </a:t>
            </a:r>
            <a:r>
              <a:rPr lang="ru-RU" sz="31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получения </a:t>
            </a:r>
            <a:r>
              <a:rPr lang="ru-RU" sz="3100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биодизельного</a:t>
            </a:r>
            <a:r>
              <a:rPr lang="ru-RU" sz="31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топлива на опытной полупромышленной установке.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715016"/>
            <a:ext cx="7715304" cy="78581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ПРЕИМУЩЕСТВА  СКФ СОСТОЯНИЯ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158" y="1571612"/>
            <a:ext cx="619268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Способность реагентов вступать в реакцию без катализатора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Высокие тепло – и массообменные  характеристики процесса</a:t>
            </a:r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71744"/>
            <a:ext cx="33843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3929060" y="2285290"/>
            <a:ext cx="2185988" cy="2519363"/>
            <a:chOff x="2287" y="481"/>
            <a:chExt cx="1428" cy="1602"/>
          </a:xfrm>
        </p:grpSpPr>
        <p:graphicFrame>
          <p:nvGraphicFramePr>
            <p:cNvPr id="10" name="Object 22"/>
            <p:cNvGraphicFramePr>
              <a:graphicFrameLocks noChangeAspect="1"/>
            </p:cNvGraphicFramePr>
            <p:nvPr/>
          </p:nvGraphicFramePr>
          <p:xfrm>
            <a:off x="2287" y="481"/>
            <a:ext cx="1266" cy="1602"/>
          </p:xfrm>
          <a:graphic>
            <a:graphicData uri="http://schemas.openxmlformats.org/presentationml/2006/ole">
              <p:oleObj spid="_x0000_s148486" name="Диаграмма" r:id="rId4" imgW="1847951" imgH="2266834" progId="Excel.Sheet.8">
                <p:embed/>
              </p:oleObj>
            </a:graphicData>
          </a:graphic>
        </p:graphicFrame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2653" y="1105"/>
              <a:ext cx="37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/>
                <a:t>5000</a:t>
              </a:r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3177" y="1616"/>
              <a:ext cx="53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/>
                <a:t>100/500</a:t>
              </a:r>
            </a:p>
          </p:txBody>
        </p:sp>
      </p:grpSp>
      <p:graphicFrame>
        <p:nvGraphicFramePr>
          <p:cNvPr id="148483" name="Object 3"/>
          <p:cNvGraphicFramePr>
            <a:graphicFrameLocks noGrp="1" noChangeAspect="1"/>
          </p:cNvGraphicFramePr>
          <p:nvPr/>
        </p:nvGraphicFramePr>
        <p:xfrm>
          <a:off x="4214810" y="4929198"/>
          <a:ext cx="1079500" cy="838200"/>
        </p:xfrm>
        <a:graphic>
          <a:graphicData uri="http://schemas.openxmlformats.org/presentationml/2006/ole">
            <p:oleObj spid="_x0000_s148487" name="Формула" r:id="rId5" imgW="1079500" imgH="838200" progId="Equation.3">
              <p:embed/>
            </p:oleObj>
          </a:graphicData>
        </a:graphic>
      </p:graphicFrame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6786578" y="1357298"/>
            <a:ext cx="1878396" cy="2217986"/>
            <a:chOff x="3985" y="1619"/>
            <a:chExt cx="1431" cy="1361"/>
          </a:xfrm>
        </p:grpSpPr>
        <p:graphicFrame>
          <p:nvGraphicFramePr>
            <p:cNvPr id="14" name="Object 25"/>
            <p:cNvGraphicFramePr>
              <a:graphicFrameLocks noChangeAspect="1"/>
            </p:cNvGraphicFramePr>
            <p:nvPr/>
          </p:nvGraphicFramePr>
          <p:xfrm>
            <a:off x="3985" y="1619"/>
            <a:ext cx="1288" cy="1361"/>
          </p:xfrm>
          <a:graphic>
            <a:graphicData uri="http://schemas.openxmlformats.org/presentationml/2006/ole">
              <p:oleObj spid="_x0000_s148488" name="Диаграмма" r:id="rId6" imgW="1847951" imgH="1952611" progId="Excel.Sheet.8">
                <p:embed/>
              </p:oleObj>
            </a:graphicData>
          </a:graphic>
        </p:graphicFrame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350" y="2478"/>
              <a:ext cx="32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/>
                <a:t>3,2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863" y="2017"/>
              <a:ext cx="553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/>
                <a:t>30/300</a:t>
              </a:r>
            </a:p>
          </p:txBody>
        </p:sp>
      </p:grpSp>
      <p:grpSp>
        <p:nvGrpSpPr>
          <p:cNvPr id="17" name="Group 30"/>
          <p:cNvGrpSpPr>
            <a:grpSpLocks/>
          </p:cNvGrpSpPr>
          <p:nvPr/>
        </p:nvGrpSpPr>
        <p:grpSpPr bwMode="auto">
          <a:xfrm>
            <a:off x="6858016" y="3500438"/>
            <a:ext cx="2088232" cy="2512641"/>
            <a:chOff x="2624" y="2479"/>
            <a:chExt cx="1436" cy="1660"/>
          </a:xfrm>
        </p:grpSpPr>
        <p:graphicFrame>
          <p:nvGraphicFramePr>
            <p:cNvPr id="18" name="Object 31"/>
            <p:cNvGraphicFramePr>
              <a:graphicFrameLocks noChangeAspect="1"/>
            </p:cNvGraphicFramePr>
            <p:nvPr/>
          </p:nvGraphicFramePr>
          <p:xfrm>
            <a:off x="2624" y="2479"/>
            <a:ext cx="1436" cy="1660"/>
          </p:xfrm>
          <a:graphic>
            <a:graphicData uri="http://schemas.openxmlformats.org/presentationml/2006/ole">
              <p:oleObj spid="_x0000_s148489" name="Диаграмма" r:id="rId7" imgW="1847951" imgH="2104994" progId="Excel.Sheet.8">
                <p:embed/>
              </p:oleObj>
            </a:graphicData>
          </a:graphic>
        </p:graphicFrame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3025" y="2966"/>
              <a:ext cx="406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/>
                <a:t>8/10</a:t>
              </a: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3646" y="2966"/>
              <a:ext cx="406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/>
                <a:t>8/10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857892"/>
            <a:ext cx="7715304" cy="78581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Схема </a:t>
            </a:r>
            <a:r>
              <a:rPr lang="ru-RU" sz="2400" b="1" dirty="0" err="1" smtClean="0">
                <a:solidFill>
                  <a:srgbClr val="7030A0"/>
                </a:solidFill>
              </a:rPr>
              <a:t>пилотной</a:t>
            </a:r>
            <a:r>
              <a:rPr lang="ru-RU" sz="2400" b="1" dirty="0" smtClean="0">
                <a:solidFill>
                  <a:srgbClr val="7030A0"/>
                </a:solidFill>
              </a:rPr>
              <a:t> проточной установки для получения БД</a:t>
            </a:r>
          </a:p>
        </p:txBody>
      </p:sp>
      <p:pic>
        <p:nvPicPr>
          <p:cNvPr id="21" name="Picture 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/>
            <a:grayscl/>
          </a:blip>
          <a:srcRect l="27271" r="9099"/>
          <a:stretch>
            <a:fillRect/>
          </a:stretch>
        </p:blipFill>
        <p:spPr bwMode="auto">
          <a:xfrm>
            <a:off x="714348" y="357166"/>
            <a:ext cx="3168352" cy="34563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User\Desktop\схема биодизеля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28"/>
            <a:ext cx="3816424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642910" y="4143380"/>
            <a:ext cx="3168352" cy="15841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Экспериментальная лабораторная установка для получения </a:t>
            </a:r>
            <a:r>
              <a:rPr lang="ru-RU" dirty="0" err="1" smtClean="0">
                <a:solidFill>
                  <a:srgbClr val="C00000"/>
                </a:solidFill>
              </a:rPr>
              <a:t>биодизельного</a:t>
            </a:r>
            <a:r>
              <a:rPr lang="ru-RU" dirty="0" smtClean="0">
                <a:solidFill>
                  <a:srgbClr val="C00000"/>
                </a:solidFill>
              </a:rPr>
              <a:t> топлива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14810" y="4143380"/>
            <a:ext cx="4536504" cy="15841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 емкость с исходной смесью спирта и масла; 2 - насос для создания давления в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у.з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эмульгаторе 0,4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Мпа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3-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У.з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эмульгатор с проточной кюветой; 4 - насос высокого давления 30Мпа с обратным клапаном; 5 – реактор; 6 -  трансформатор; 7 – конденсатор; 8 - регулятор давления; 9- накопитель продукта; 10 - сепаратор; 11 - сборник для глицерина; 12 - емкость для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биодизеля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13, 14 – вентили.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857892"/>
            <a:ext cx="7715304" cy="78581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ПРЕИМУЩЕСТВА СКФ УСТАНОВКИ</a:t>
            </a:r>
          </a:p>
        </p:txBody>
      </p: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714348" y="1285860"/>
            <a:ext cx="2424113" cy="2287588"/>
            <a:chOff x="-976" y="1525"/>
            <a:chExt cx="1527" cy="1441"/>
          </a:xfrm>
        </p:grpSpPr>
        <p:graphicFrame>
          <p:nvGraphicFramePr>
            <p:cNvPr id="9" name="Object 22"/>
            <p:cNvGraphicFramePr>
              <a:graphicFrameLocks noChangeAspect="1"/>
            </p:cNvGraphicFramePr>
            <p:nvPr/>
          </p:nvGraphicFramePr>
          <p:xfrm>
            <a:off x="-976" y="1525"/>
            <a:ext cx="1527" cy="1441"/>
          </p:xfrm>
          <a:graphic>
            <a:graphicData uri="http://schemas.openxmlformats.org/presentationml/2006/ole">
              <p:oleObj spid="_x0000_s150534" name="Worksheet" r:id="rId3" imgW="9305820" imgH="5715000" progId="Excel.Sheet.8">
                <p:embed/>
              </p:oleObj>
            </a:graphicData>
          </a:graphic>
        </p:graphicFrame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-825" y="1744"/>
              <a:ext cx="4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/>
                <a:t>350</a:t>
              </a:r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-114" y="1888"/>
              <a:ext cx="3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/>
                <a:t>248</a:t>
              </a:r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3000364" y="1714488"/>
            <a:ext cx="2298700" cy="2298700"/>
            <a:chOff x="2245" y="2069"/>
            <a:chExt cx="1448" cy="1448"/>
          </a:xfrm>
        </p:grpSpPr>
        <p:graphicFrame>
          <p:nvGraphicFramePr>
            <p:cNvPr id="13" name="Object 23"/>
            <p:cNvGraphicFramePr>
              <a:graphicFrameLocks noChangeAspect="1"/>
            </p:cNvGraphicFramePr>
            <p:nvPr/>
          </p:nvGraphicFramePr>
          <p:xfrm>
            <a:off x="2245" y="2069"/>
            <a:ext cx="1448" cy="1448"/>
          </p:xfrm>
          <a:graphic>
            <a:graphicData uri="http://schemas.openxmlformats.org/presentationml/2006/ole">
              <p:oleObj spid="_x0000_s150535" name="Диаграмма" r:id="rId4" imgW="2428959" imgH="2428944" progId="Excel.Sheet.8">
                <p:embed/>
              </p:oleObj>
            </a:graphicData>
          </a:graphic>
        </p:graphicFrame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2472" y="2387"/>
              <a:ext cx="3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/>
                <a:t>750</a:t>
              </a:r>
            </a:p>
          </p:txBody>
        </p:sp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>
              <a:off x="3016" y="2523"/>
              <a:ext cx="4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dirty="0"/>
                <a:t>445</a:t>
              </a:r>
            </a:p>
          </p:txBody>
        </p:sp>
      </p:grpSp>
      <p:grpSp>
        <p:nvGrpSpPr>
          <p:cNvPr id="16" name="Group 63"/>
          <p:cNvGrpSpPr>
            <a:grpSpLocks/>
          </p:cNvGrpSpPr>
          <p:nvPr/>
        </p:nvGrpSpPr>
        <p:grpSpPr bwMode="auto">
          <a:xfrm>
            <a:off x="5286380" y="1785926"/>
            <a:ext cx="2138382" cy="2298700"/>
            <a:chOff x="4312" y="2872"/>
            <a:chExt cx="1448" cy="1448"/>
          </a:xfrm>
        </p:grpSpPr>
        <p:graphicFrame>
          <p:nvGraphicFramePr>
            <p:cNvPr id="17" name="Object 64"/>
            <p:cNvGraphicFramePr>
              <a:graphicFrameLocks noChangeAspect="1"/>
            </p:cNvGraphicFramePr>
            <p:nvPr/>
          </p:nvGraphicFramePr>
          <p:xfrm>
            <a:off x="4312" y="2872"/>
            <a:ext cx="1448" cy="1448"/>
          </p:xfrm>
          <a:graphic>
            <a:graphicData uri="http://schemas.openxmlformats.org/presentationml/2006/ole">
              <p:oleObj spid="_x0000_s150536" name="Диаграмма" r:id="rId5" imgW="2428959" imgH="2428944" progId="Excel.Sheet.8">
                <p:embed/>
              </p:oleObj>
            </a:graphicData>
          </a:graphic>
        </p:graphicFrame>
        <p:sp>
          <p:nvSpPr>
            <p:cNvPr id="18" name="Text Box 65"/>
            <p:cNvSpPr txBox="1">
              <a:spLocks noChangeArrowheads="1"/>
            </p:cNvSpPr>
            <p:nvPr/>
          </p:nvSpPr>
          <p:spPr bwMode="auto">
            <a:xfrm>
              <a:off x="5148" y="3612"/>
              <a:ext cx="4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/>
                <a:t>10,5</a:t>
              </a:r>
            </a:p>
          </p:txBody>
        </p:sp>
        <p:sp>
          <p:nvSpPr>
            <p:cNvPr id="19" name="Text Box 66"/>
            <p:cNvSpPr txBox="1">
              <a:spLocks noChangeArrowheads="1"/>
            </p:cNvSpPr>
            <p:nvPr/>
          </p:nvSpPr>
          <p:spPr bwMode="auto">
            <a:xfrm>
              <a:off x="4513" y="3430"/>
              <a:ext cx="4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/>
                <a:t>12,1</a:t>
              </a:r>
            </a:p>
          </p:txBody>
        </p:sp>
      </p:grpSp>
      <p:pic>
        <p:nvPicPr>
          <p:cNvPr id="20" name="Picture 41"/>
          <p:cNvPicPr>
            <a:picLocks noChangeAspect="1" noChangeArrowheads="1"/>
          </p:cNvPicPr>
          <p:nvPr/>
        </p:nvPicPr>
        <p:blipFill>
          <a:blip r:embed="rId6" cstate="print"/>
          <a:srcRect l="49249"/>
          <a:stretch>
            <a:fillRect/>
          </a:stretch>
        </p:blipFill>
        <p:spPr bwMode="auto">
          <a:xfrm>
            <a:off x="7429520" y="714356"/>
            <a:ext cx="1368152" cy="242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4" descr="IMG_0685_2"/>
          <p:cNvPicPr>
            <a:picLocks noChangeAspect="1" noChangeArrowheads="1"/>
          </p:cNvPicPr>
          <p:nvPr/>
        </p:nvPicPr>
        <p:blipFill>
          <a:blip r:embed="rId7" cstate="print">
            <a:lum bright="26000"/>
          </a:blip>
          <a:srcRect/>
          <a:stretch>
            <a:fillRect/>
          </a:stretch>
        </p:blipFill>
        <p:spPr bwMode="auto">
          <a:xfrm>
            <a:off x="285720" y="3786190"/>
            <a:ext cx="2813225" cy="21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72"/>
          <p:cNvGrpSpPr>
            <a:grpSpLocks/>
          </p:cNvGrpSpPr>
          <p:nvPr/>
        </p:nvGrpSpPr>
        <p:grpSpPr bwMode="auto">
          <a:xfrm>
            <a:off x="3500430" y="3929066"/>
            <a:ext cx="2143140" cy="2062162"/>
            <a:chOff x="2562" y="2976"/>
            <a:chExt cx="1653" cy="1344"/>
          </a:xfrm>
        </p:grpSpPr>
        <p:graphicFrame>
          <p:nvGraphicFramePr>
            <p:cNvPr id="27" name="Object 69"/>
            <p:cNvGraphicFramePr>
              <a:graphicFrameLocks noChangeAspect="1"/>
            </p:cNvGraphicFramePr>
            <p:nvPr/>
          </p:nvGraphicFramePr>
          <p:xfrm>
            <a:off x="2562" y="2976"/>
            <a:ext cx="1653" cy="1344"/>
          </p:xfrm>
          <a:graphic>
            <a:graphicData uri="http://schemas.openxmlformats.org/presentationml/2006/ole">
              <p:oleObj spid="_x0000_s150537" name="Диаграмма" r:id="rId8" imgW="8829759" imgH="7096082" progId="Excel.Sheet.8">
                <p:embed/>
              </p:oleObj>
            </a:graphicData>
          </a:graphic>
        </p:graphicFrame>
        <p:sp>
          <p:nvSpPr>
            <p:cNvPr id="28" name="Text Box 70"/>
            <p:cNvSpPr txBox="1">
              <a:spLocks noChangeArrowheads="1"/>
            </p:cNvSpPr>
            <p:nvPr/>
          </p:nvSpPr>
          <p:spPr bwMode="auto">
            <a:xfrm>
              <a:off x="3696" y="3612"/>
              <a:ext cx="3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8</a:t>
              </a:r>
              <a:endParaRPr lang="ru-RU" sz="1400"/>
            </a:p>
          </p:txBody>
        </p:sp>
        <p:sp>
          <p:nvSpPr>
            <p:cNvPr id="29" name="Text Box 71"/>
            <p:cNvSpPr txBox="1">
              <a:spLocks noChangeArrowheads="1"/>
            </p:cNvSpPr>
            <p:nvPr/>
          </p:nvSpPr>
          <p:spPr bwMode="auto">
            <a:xfrm>
              <a:off x="2880" y="3249"/>
              <a:ext cx="3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45</a:t>
              </a:r>
              <a:endParaRPr lang="ru-RU" sz="1400"/>
            </a:p>
          </p:txBody>
        </p:sp>
      </p:grpSp>
      <p:pic>
        <p:nvPicPr>
          <p:cNvPr id="30" name="Picture 61" descr="IMG_3105"/>
          <p:cNvPicPr>
            <a:picLocks noChangeAspect="1" noChangeArrowheads="1"/>
          </p:cNvPicPr>
          <p:nvPr/>
        </p:nvPicPr>
        <p:blipFill>
          <a:blip r:embed="rId9" cstate="print">
            <a:lum bright="32000"/>
          </a:blip>
          <a:srcRect/>
          <a:stretch>
            <a:fillRect/>
          </a:stretch>
        </p:blipFill>
        <p:spPr bwMode="auto">
          <a:xfrm>
            <a:off x="6286512" y="3857628"/>
            <a:ext cx="265467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857892"/>
            <a:ext cx="7715304" cy="78581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 А Т Е Н Т Ы</a:t>
            </a:r>
          </a:p>
        </p:txBody>
      </p:sp>
      <p:pic>
        <p:nvPicPr>
          <p:cNvPr id="2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357298"/>
            <a:ext cx="2279650" cy="2880320"/>
          </a:xfrm>
          <a:noFill/>
          <a:ln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28992" y="1285860"/>
            <a:ext cx="2274887" cy="2880319"/>
          </a:xfrm>
          <a:prstGeom prst="rect">
            <a:avLst/>
          </a:prstGeom>
          <a:noFill/>
          <a:ln/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72198" y="1357298"/>
            <a:ext cx="2220914" cy="2880320"/>
          </a:xfrm>
          <a:prstGeom prst="rect">
            <a:avLst/>
          </a:prstGeom>
          <a:noFill/>
          <a:ln/>
        </p:spPr>
      </p:pic>
      <p:sp>
        <p:nvSpPr>
          <p:cNvPr id="26" name="Прямоугольник 25"/>
          <p:cNvSpPr/>
          <p:nvPr/>
        </p:nvSpPr>
        <p:spPr>
          <a:xfrm>
            <a:off x="785786" y="4500570"/>
            <a:ext cx="763284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Заявление о выдаче инновационного патента Республики Казахстан «Способ получения экологически безопасного топлива». Регистрационный №2014/1937.1 от 5.01.2015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500042"/>
            <a:ext cx="8501122" cy="535535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Проблема: </a:t>
            </a:r>
          </a:p>
          <a:p>
            <a:pPr indent="19050">
              <a:lnSpc>
                <a:spcPct val="80000"/>
              </a:lnSpc>
              <a:buNone/>
            </a:pPr>
            <a:r>
              <a:rPr lang="ru-RU" sz="1900" dirty="0" smtClean="0">
                <a:solidFill>
                  <a:schemeClr val="bg2"/>
                </a:solidFill>
                <a:latin typeface="Calibri" pitchFamily="34" charset="0"/>
              </a:rPr>
              <a:t>Создание промышленного оборудования для производства экологически безопасного топлива для двигателей внутреннего сгорания на основе возобновляемых источников энергии  (решение экологических проблем, самообеспеченности  с/</a:t>
            </a:r>
            <a:r>
              <a:rPr lang="ru-RU" sz="1900" dirty="0" err="1" smtClean="0">
                <a:solidFill>
                  <a:schemeClr val="bg2"/>
                </a:solidFill>
                <a:latin typeface="Calibri" pitchFamily="34" charset="0"/>
              </a:rPr>
              <a:t>х</a:t>
            </a:r>
            <a:r>
              <a:rPr lang="ru-RU" sz="1900" dirty="0" smtClean="0">
                <a:solidFill>
                  <a:schemeClr val="bg2"/>
                </a:solidFill>
                <a:latin typeface="Calibri" pitchFamily="34" charset="0"/>
              </a:rPr>
              <a:t> производителей доступным и дешевым топливом).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Решение: </a:t>
            </a:r>
          </a:p>
          <a:p>
            <a:pPr indent="19050">
              <a:lnSpc>
                <a:spcPct val="80000"/>
              </a:lnSpc>
              <a:buNone/>
            </a:pPr>
            <a:r>
              <a:rPr lang="ru-RU" sz="1900" dirty="0" smtClean="0">
                <a:solidFill>
                  <a:schemeClr val="bg2"/>
                </a:solidFill>
                <a:latin typeface="Calibri" pitchFamily="34" charset="0"/>
              </a:rPr>
              <a:t>Для реализации непрерывного сверхкритического способа получения </a:t>
            </a:r>
            <a:r>
              <a:rPr lang="ru-RU" sz="1900" dirty="0" err="1" smtClean="0">
                <a:solidFill>
                  <a:schemeClr val="bg2"/>
                </a:solidFill>
                <a:latin typeface="Calibri" pitchFamily="34" charset="0"/>
              </a:rPr>
              <a:t>биодизельного</a:t>
            </a:r>
            <a:r>
              <a:rPr lang="ru-RU" sz="1900" dirty="0" smtClean="0">
                <a:solidFill>
                  <a:schemeClr val="bg2"/>
                </a:solidFill>
                <a:latin typeface="Calibri" pitchFamily="34" charset="0"/>
              </a:rPr>
              <a:t> (БД) топлива будет разработана и изготовлена экспериментальная промышленная установка получения БД из технических масел и отходов масложирового производства. В основу сверхкритической установки  получения БД топлива будут положены предварительно проведенные исследования, а также патенты, полученные в Республике Казахстан и Российской Федерации. </a:t>
            </a:r>
          </a:p>
          <a:p>
            <a:pPr>
              <a:lnSpc>
                <a:spcPct val="80000"/>
              </a:lnSpc>
            </a:pPr>
            <a:r>
              <a:rPr lang="uk-UA" sz="2400" b="1" dirty="0" err="1" smtClean="0">
                <a:solidFill>
                  <a:srgbClr val="C00000"/>
                </a:solidFill>
                <a:latin typeface="Calibri" pitchFamily="34" charset="0"/>
              </a:rPr>
              <a:t>Преимущества</a:t>
            </a:r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uk-UA" sz="2400" b="1" dirty="0" err="1" smtClean="0">
                <a:solidFill>
                  <a:srgbClr val="C00000"/>
                </a:solidFill>
                <a:latin typeface="Calibri" pitchFamily="34" charset="0"/>
              </a:rPr>
              <a:t>технологии</a:t>
            </a:r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Calibri" pitchFamily="34" charset="0"/>
              </a:rPr>
              <a:t>Создана эффективная установка для непрерывного  экологически безопасного способа производства жидкого топлива.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Calibri" pitchFamily="34" charset="0"/>
              </a:rPr>
              <a:t>Получение БД топлива будет протекать  с минимальными энергетическими затратами при оптимальном соотношении исходных компонентов (масла и спирта) в течение короткого промежутка времени. </a:t>
            </a:r>
          </a:p>
          <a:p>
            <a:pPr>
              <a:lnSpc>
                <a:spcPct val="80000"/>
              </a:lnSpc>
            </a:pPr>
            <a:endParaRPr lang="uk-UA" sz="1800" dirty="0">
              <a:solidFill>
                <a:schemeClr val="bg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5929330"/>
            <a:ext cx="6286544" cy="78581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Проблема и решение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6072206"/>
            <a:ext cx="6286544" cy="64294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Сфера применения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14" y="571480"/>
          <a:ext cx="676277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59"/>
                <a:gridCol w="2254259"/>
                <a:gridCol w="2254259"/>
              </a:tblGrid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lt1"/>
                          </a:solidFill>
                          <a:latin typeface="Constantia"/>
                        </a:rPr>
                        <a:t>Отрасль / сектор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lt1"/>
                          </a:solidFill>
                          <a:latin typeface="Constantia"/>
                        </a:rPr>
                        <a:t>Регионы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lt1"/>
                          </a:solidFill>
                          <a:latin typeface="Constantia"/>
                        </a:rPr>
                        <a:t>Класс потребителей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Энергетический сектор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Республика Казахстан. Евразийский союз, Евросоюз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МСБ, тракторные хозяйства, транспортные предприятия, ТЭЦ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596" y="3071810"/>
            <a:ext cx="8280920" cy="28007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БД взамен нефтяного дизельного топлива связано:</a:t>
            </a:r>
          </a:p>
          <a:p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 поиском альтернативных возобновляемых источников энергии;</a:t>
            </a:r>
          </a:p>
          <a:p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улучшением экологического состояния природной среды;</a:t>
            </a:r>
          </a:p>
          <a:p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самообеспечением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сельхозпроизводителя дизтопливом;</a:t>
            </a:r>
          </a:p>
          <a:p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низкой стоимостью сырья не используемого в качестве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пищевого продукта.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6072206"/>
            <a:ext cx="6286544" cy="64294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Конкуренция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000108"/>
            <a:ext cx="8143932" cy="500066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Конкуренты (производители оборудования):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7200" dirty="0" smtClean="0">
              <a:ln>
                <a:solidFill>
                  <a:srgbClr val="7030A0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ООО «</a:t>
            </a:r>
            <a:r>
              <a:rPr lang="ru-RU" sz="72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Русбиодизель</a:t>
            </a: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»</a:t>
            </a: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(Россия);</a:t>
            </a:r>
            <a:r>
              <a:rPr lang="en-US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dirty="0" smtClean="0">
              <a:ln>
                <a:solidFill>
                  <a:schemeClr val="accent2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ООО «</a:t>
            </a:r>
            <a:r>
              <a:rPr lang="ru-RU" sz="72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Техносоюз</a:t>
            </a: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»</a:t>
            </a: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(Украина);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Укрбудмаш</a:t>
            </a: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» </a:t>
            </a:r>
            <a:r>
              <a:rPr lang="ru-RU" sz="7200" dirty="0" smtClean="0">
                <a:ln w="3175"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(Украина)</a:t>
            </a:r>
            <a:r>
              <a:rPr lang="ru-RU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72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Symaga</a:t>
            </a:r>
            <a:r>
              <a:rPr lang="en-US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, S-A</a:t>
            </a:r>
            <a:r>
              <a:rPr lang="ru-RU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Испания</a:t>
            </a:r>
            <a:r>
              <a:rPr lang="en-US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72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Preseco</a:t>
            </a:r>
            <a:r>
              <a:rPr lang="en-US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en-US" sz="72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Oy</a:t>
            </a: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7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Финляндия</a:t>
            </a:r>
            <a:r>
              <a:rPr lang="en-US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u="sng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7200" u="sng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AB Slovakia, Ltd</a:t>
            </a:r>
            <a:r>
              <a:rPr lang="ru-RU" sz="7200" u="sng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7200" u="sng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Словакия</a:t>
            </a:r>
            <a:r>
              <a:rPr lang="en-US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«</a:t>
            </a:r>
            <a:r>
              <a:rPr lang="en-US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AT</a:t>
            </a: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  </a:t>
            </a:r>
            <a:r>
              <a:rPr lang="en-US" sz="72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AgrarTechnik</a:t>
            </a: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»</a:t>
            </a:r>
            <a:r>
              <a:rPr lang="en-US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Германия</a:t>
            </a:r>
            <a:r>
              <a:rPr lang="en-US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Евро</a:t>
            </a:r>
            <a:r>
              <a:rPr lang="en-US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-</a:t>
            </a:r>
            <a:r>
              <a:rPr lang="ru-RU" sz="72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Яни</a:t>
            </a: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 </a:t>
            </a:r>
            <a:r>
              <a:rPr lang="ru-RU" sz="72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Коннекшен</a:t>
            </a: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Германия</a:t>
            </a:r>
            <a:r>
              <a:rPr lang="en-US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ООО «Технология»</a:t>
            </a:r>
            <a:r>
              <a:rPr lang="en-US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Китай</a:t>
            </a:r>
            <a:r>
              <a:rPr lang="en-US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Biodiesel Technologies</a:t>
            </a: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(Австрия);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«</a:t>
            </a:r>
            <a:r>
              <a:rPr lang="en-US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Biodiesel holding</a:t>
            </a: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(Словакия);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«</a:t>
            </a:r>
            <a:r>
              <a:rPr lang="en-US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Utah Biodiesel Supply</a:t>
            </a: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7200" dirty="0" smtClean="0">
                <a:ln>
                  <a:solidFill>
                    <a:schemeClr val="accent2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(Италия).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7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вышеперечисленные компании производят типы оборудования  для получения БД топлива по традиционной технологии -  каталитической </a:t>
            </a:r>
            <a:r>
              <a:rPr lang="ru-RU" sz="7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переэтерификации</a:t>
            </a: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масла. 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Казахстане оборудование, а также БД не производятся.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7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конкуренции: 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предлагаемого  вида оборудования конкуренция отсутствует.</a:t>
            </a:r>
          </a:p>
          <a:p>
            <a:endParaRPr lang="ru-RU" sz="4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6072206"/>
            <a:ext cx="6286544" cy="64294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Конкурентные преимущества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571480"/>
          <a:ext cx="8429684" cy="530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410"/>
                <a:gridCol w="3231379"/>
                <a:gridCol w="2809895"/>
              </a:tblGrid>
              <a:tr h="6353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Аналог/компания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«Плюсы»/преимущества, достоинства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«Минусы»/недостатки, недочеты</a:t>
                      </a:r>
                      <a:endParaRPr lang="ru-RU" sz="1400" dirty="0"/>
                    </a:p>
                  </a:txBody>
                  <a:tcPr anchor="ctr"/>
                </a:tc>
              </a:tr>
              <a:tr h="35130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14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Русбиодизель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</a:p>
                    <a:p>
                      <a:pPr algn="just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14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Техносоюз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</a:p>
                    <a:p>
                      <a:pPr algn="just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Укрбудмаш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</a:p>
                    <a:p>
                      <a:pPr algn="just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14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Symaga</a:t>
                      </a: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S-A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  <a:endParaRPr lang="en-US" sz="1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14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Preseco</a:t>
                      </a: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Oy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  <a:endParaRPr lang="en-US" sz="1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 Slovakia, Ltd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  <a:endParaRPr lang="en-US" sz="1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 </a:t>
                      </a:r>
                      <a:r>
                        <a:rPr lang="en-US" sz="14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Agrar</a:t>
                      </a: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Technik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  <a:endParaRPr lang="en-US" sz="1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Евро-Яни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Коннукшен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</a:p>
                    <a:p>
                      <a:pPr algn="just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 «Технология»,</a:t>
                      </a:r>
                    </a:p>
                    <a:p>
                      <a:pPr algn="just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Biodiesel Technologies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  <a:endParaRPr lang="en-US" sz="1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Biodiesel holding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  <a:endParaRPr lang="en-US" sz="1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Utah Biodiesel Supply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Перечисленные компании реализуют оборудование для получения  БД топлива способом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переэтерификации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масла спиртом в присутствии катализатора-щелочи. Процесс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переэтерификации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протекает при атмосферном давлении в среде 0,5-1,0 - молярного избытка спирта при температуре в интервале 25-100°С.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Переэтерификация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вышеописанных условиях является многостадийным процессом и протекает длительное время, в течение 6-8 часов. Эти недостатки производства отражаются в себестоимости топлива, которое в итоге оказывается на 5-10% дороже дизельного топлива из нефти. БД топливо и оборудование для его получения в Казахстане не производятся.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1158555">
                <a:tc gridSpan="3"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Инновация: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Разработано оборудование для эффективного, непрерывного, экологически безопасного, сверхкритического способа получения БД с минимальными энергетическими затратами при оптимальном соотношении исходных компонентов и времени протекания  технологического процесса.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6072206"/>
            <a:ext cx="6286544" cy="64294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Бизнес-модель</a:t>
            </a:r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8799050"/>
              </p:ext>
            </p:extLst>
          </p:nvPr>
        </p:nvGraphicFramePr>
        <p:xfrm>
          <a:off x="539552" y="548680"/>
          <a:ext cx="8358247" cy="5198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7"/>
                <a:gridCol w="984446"/>
                <a:gridCol w="1334976"/>
                <a:gridCol w="1103435"/>
                <a:gridCol w="1103435"/>
                <a:gridCol w="987284"/>
                <a:gridCol w="1273034"/>
              </a:tblGrid>
              <a:tr h="13563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год проекта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год проекта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год проекта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проекта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проекта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</a:t>
                      </a:r>
                      <a:r>
                        <a:rPr lang="ru-RU" sz="1400" dirty="0" smtClean="0"/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проекта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5795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Объем продаж в ед.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795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Цена за ед., тыс. тенге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100 000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1814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Доход / выручка, тыс.тенге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100 000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200 000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400 000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800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000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1 600 000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92041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Себестоимость за ед., тыс. тенге 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  <a:r>
                        <a:rPr lang="en-US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00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1814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Прочие операционные затраты, тыс. тенге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15 000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6072206"/>
            <a:ext cx="6286544" cy="64294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Инвестиционная оценка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469632" cy="446164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Сумма инвестиций, тенге –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100 000 000</a:t>
            </a:r>
          </a:p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Назначение инвестиций –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Разработка технической документации и изготовление опытного промышленного образца оборудования для получения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биодизельного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топлива  в сверхкритической  среде</a:t>
            </a:r>
            <a:endParaRPr lang="ru-RU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Длительность инвестиционной фазы, мес.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36  </a:t>
            </a:r>
          </a:p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Ставка дисконтирования, % -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27 </a:t>
            </a:r>
          </a:p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Чистая текущая стоимость (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NPV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) (10 лет), тенге –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2 340 573 695</a:t>
            </a:r>
          </a:p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Внутренняя норма доходности (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IRR), %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187 </a:t>
            </a:r>
          </a:p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Срок окупаемости дисконтированный (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DPBP)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, лет -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Индекс доходности (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PI)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23,41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6072206"/>
            <a:ext cx="6286544" cy="64294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Риски проекта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0862262"/>
              </p:ext>
            </p:extLst>
          </p:nvPr>
        </p:nvGraphicFramePr>
        <p:xfrm>
          <a:off x="714348" y="1285860"/>
          <a:ext cx="8183560" cy="43637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68498"/>
                <a:gridCol w="1357322"/>
                <a:gridCol w="1357322"/>
                <a:gridCol w="1357322"/>
                <a:gridCol w="2043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 риска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Степень воздействия </a:t>
                      </a:r>
                    </a:p>
                    <a:p>
                      <a:pPr algn="ctr"/>
                      <a:r>
                        <a:rPr lang="ru-RU" sz="1400" dirty="0" smtClean="0"/>
                        <a:t>(0-1)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Вероятность наступления (0-1)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Значимость (гр.2*гр.3)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 значимости (высокая, низкая, умеренная)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Технологические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 технологический принцип 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0,6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0,2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0,12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низкая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 оборудование 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0,56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относительно высокая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 кадры 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0,6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0,42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умеренная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 сырье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0,5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0,45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умеренная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Маркетинговые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 сбытовые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0,5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0,2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0,1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низкая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 конкурентные 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0,3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0,3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0,09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низкая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 ценовые 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0,5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0,35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умеренная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286388"/>
            <a:ext cx="7715304" cy="114300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Предварительная оценка стоимости БД , полученного </a:t>
            </a:r>
            <a:r>
              <a:rPr lang="ru-RU" sz="2800" b="1" dirty="0" err="1" smtClean="0">
                <a:solidFill>
                  <a:srgbClr val="7030A0"/>
                </a:solidFill>
              </a:rPr>
              <a:t>СК-способом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1428728" y="1142984"/>
            <a:ext cx="6840759" cy="863600"/>
          </a:xfrm>
          <a:prstGeom prst="roundRect">
            <a:avLst>
              <a:gd name="adj" fmla="val 21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0033CC"/>
                </a:solidFill>
              </a:rPr>
              <a:t>Для промышленной установки производительностью </a:t>
            </a:r>
            <a:r>
              <a:rPr lang="ru-RU" sz="2800" b="1" dirty="0" smtClean="0">
                <a:solidFill>
                  <a:srgbClr val="C00000"/>
                </a:solidFill>
              </a:rPr>
              <a:t>4000 л/сутки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785786" y="2714620"/>
            <a:ext cx="80248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63550" indent="-463550" eaLnBrk="0" hangingPunct="0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Стоимость БД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: </a:t>
            </a:r>
            <a:r>
              <a:rPr lang="ru-RU" sz="2800" b="1" dirty="0" smtClean="0">
                <a:solidFill>
                  <a:srgbClr val="C00000"/>
                </a:solidFill>
                <a:sym typeface="Symbol" pitchFamily="18" charset="2"/>
              </a:rPr>
              <a:t>35 тенге/литр</a:t>
            </a:r>
            <a:endParaRPr lang="en-US" sz="2800" b="1" dirty="0">
              <a:solidFill>
                <a:srgbClr val="C00000"/>
              </a:solidFill>
              <a:sym typeface="Symbol" pitchFamily="18" charset="2"/>
            </a:endParaRPr>
          </a:p>
          <a:p>
            <a:pPr marL="463550" indent="-463550" eaLnBrk="0" hangingPunct="0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Цена смеси: </a:t>
            </a:r>
            <a:r>
              <a:rPr lang="en-US" sz="2800" b="1" dirty="0" smtClean="0">
                <a:solidFill>
                  <a:srgbClr val="C00000"/>
                </a:solidFill>
                <a:sym typeface="Symbol" pitchFamily="18" charset="2"/>
              </a:rPr>
              <a:t>10%</a:t>
            </a:r>
            <a:r>
              <a:rPr lang="ru-RU" sz="2800" b="1" dirty="0" smtClean="0">
                <a:solidFill>
                  <a:srgbClr val="C00000"/>
                </a:solidFill>
                <a:sym typeface="Symbol" pitchFamily="18" charset="2"/>
              </a:rPr>
              <a:t> БД</a:t>
            </a:r>
            <a:r>
              <a:rPr lang="en-US" sz="2800" b="1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800" b="1" dirty="0">
                <a:solidFill>
                  <a:srgbClr val="C00000"/>
                </a:solidFill>
                <a:sym typeface="Symbol" pitchFamily="18" charset="2"/>
              </a:rPr>
              <a:t>+ </a:t>
            </a:r>
            <a:r>
              <a:rPr lang="ru-RU" sz="2800" b="1" dirty="0" smtClean="0">
                <a:solidFill>
                  <a:srgbClr val="C00000"/>
                </a:solidFill>
                <a:sym typeface="Symbol" pitchFamily="18" charset="2"/>
              </a:rPr>
              <a:t>бензин</a:t>
            </a:r>
            <a:endParaRPr lang="en-US" sz="2800" b="1" dirty="0">
              <a:solidFill>
                <a:srgbClr val="C00000"/>
              </a:solidFill>
              <a:sym typeface="Symbol" pitchFamily="18" charset="2"/>
            </a:endParaRPr>
          </a:p>
          <a:p>
            <a:pPr marL="463550" indent="-463550" eaLnBrk="0" hangingPunct="0"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Аналог </a:t>
            </a:r>
            <a:r>
              <a:rPr lang="ru-RU" sz="2800" b="1" dirty="0" smtClean="0">
                <a:solidFill>
                  <a:srgbClr val="C00000"/>
                </a:solidFill>
                <a:sym typeface="Symbol" pitchFamily="18" charset="2"/>
              </a:rPr>
              <a:t>Евро-4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: </a:t>
            </a:r>
            <a:r>
              <a:rPr lang="ru-RU" sz="2800" b="1" dirty="0" smtClean="0">
                <a:solidFill>
                  <a:srgbClr val="C00000"/>
                </a:solidFill>
                <a:sym typeface="Symbol" pitchFamily="18" charset="2"/>
              </a:rPr>
              <a:t>68 тенге/литр</a:t>
            </a:r>
            <a:r>
              <a:rPr lang="en-US" sz="2800" b="1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(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включает стоимость глицерина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">
      <a:dk1>
        <a:srgbClr val="4D4D4D"/>
      </a:dk1>
      <a:lt1>
        <a:srgbClr val="FFFFFF"/>
      </a:lt1>
      <a:dk2>
        <a:srgbClr val="4D4D4D"/>
      </a:dk2>
      <a:lt2>
        <a:srgbClr val="000000"/>
      </a:lt2>
      <a:accent1>
        <a:srgbClr val="0066CC"/>
      </a:accent1>
      <a:accent2>
        <a:srgbClr val="3399FF"/>
      </a:accent2>
      <a:accent3>
        <a:srgbClr val="FFFFFF"/>
      </a:accent3>
      <a:accent4>
        <a:srgbClr val="404040"/>
      </a:accent4>
      <a:accent5>
        <a:srgbClr val="AAB8E2"/>
      </a:accent5>
      <a:accent6>
        <a:srgbClr val="2D8AE7"/>
      </a:accent6>
      <a:hlink>
        <a:srgbClr val="33CCFF"/>
      </a:hlink>
      <a:folHlink>
        <a:srgbClr val="CCECFF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AB8E2"/>
        </a:accent5>
        <a:accent6>
          <a:srgbClr val="2D8AE7"/>
        </a:accent6>
        <a:hlink>
          <a:srgbClr val="33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3366CC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DB8E2"/>
        </a:accent5>
        <a:accent6>
          <a:srgbClr val="2D8AE7"/>
        </a:accent6>
        <a:hlink>
          <a:srgbClr val="339933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3366CC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DB8E2"/>
        </a:accent5>
        <a:accent6>
          <a:srgbClr val="2D8AE7"/>
        </a:accent6>
        <a:hlink>
          <a:srgbClr val="FF6600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003399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2D8AE7"/>
        </a:accent6>
        <a:hlink>
          <a:srgbClr val="FF6600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67</TotalTime>
  <Words>1034</Words>
  <Application>Microsoft Office PowerPoint</Application>
  <PresentationFormat>Экран (4:3)</PresentationFormat>
  <Paragraphs>181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template</vt:lpstr>
      <vt:lpstr>Диаграмма</vt:lpstr>
      <vt:lpstr>Формула</vt:lpstr>
      <vt:lpstr>Worksheet</vt:lpstr>
      <vt:lpstr>ПРОЕКТ: «Разработка и изготовление проточной установки получения биодизельного топлива в условиях сверхкритических сред»</vt:lpstr>
      <vt:lpstr> Проблема и решение </vt:lpstr>
      <vt:lpstr>Сфера применения</vt:lpstr>
      <vt:lpstr>Конкуренция</vt:lpstr>
      <vt:lpstr>Конкурентные преимущества</vt:lpstr>
      <vt:lpstr>Бизнес-модель</vt:lpstr>
      <vt:lpstr>Инвестиционная оценка</vt:lpstr>
      <vt:lpstr>Риски проекта</vt:lpstr>
      <vt:lpstr>Предварительная оценка стоимости БД , полученного СК-способом</vt:lpstr>
      <vt:lpstr>Текущий статус проекта и предложение инвестору</vt:lpstr>
      <vt:lpstr>ПРЕИМУЩЕСТВА  СКФ СОСТОЯНИЯ</vt:lpstr>
      <vt:lpstr>Схема пилотной проточной установки для получения БД</vt:lpstr>
      <vt:lpstr>ПРЕИМУЩЕСТВА СКФ УСТАНОВКИ</vt:lpstr>
      <vt:lpstr>П А Т Е Н Т Ы</vt:lpstr>
    </vt:vector>
  </TitlesOfParts>
  <Company>АО НЦНТИ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«Разработка и изготовление проточной установки получения биодизельного топлива в условиях сверхкритических сред»</dc:title>
  <dc:creator>User19</dc:creator>
  <cp:lastModifiedBy>ДС409</cp:lastModifiedBy>
  <cp:revision>22</cp:revision>
  <dcterms:created xsi:type="dcterms:W3CDTF">2015-05-22T08:34:07Z</dcterms:created>
  <dcterms:modified xsi:type="dcterms:W3CDTF">2015-05-27T11:00:19Z</dcterms:modified>
</cp:coreProperties>
</file>