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1"/>
  </p:notes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0BB096-C377-4BC1-BBCE-36F794C9D8A0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2F37D40-F720-4CA5-997B-66EC28B356EE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7294258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2</a:t>
            </a:fld>
            <a:endParaRPr lang="ru-RU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2F37D40-F720-4CA5-997B-66EC28B356EE}" type="slidenum">
              <a:rPr lang="ru-RU" smtClean="0"/>
              <a:pPr/>
              <a:t>4</a:t>
            </a:fld>
            <a:endParaRPr lang="ru-RU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Овал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Прямая соединительная линия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Овал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Содержимое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Прямоугольник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Прямоугольник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Содержимое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2" name="Содержимое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Сравнение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Прямоугольник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ru-RU"/>
          </a:p>
        </p:txBody>
      </p:sp>
      <p:sp>
        <p:nvSpPr>
          <p:cNvPr id="15" name="Прямая соединительная линия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Содержимое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Содержимое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5" name="Овал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Овал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3" name="Заголовок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Прямоугольник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Прямоугольник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Прямоугольник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Прямоугольник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Содержимое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0" name="Овал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Овал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1" name="Прямоугольник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Прямая соединительная линия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Прямоугольник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Прямоугольник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Овал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Овал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22" name="Прямоугольник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Прямоугольник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Прямоугольник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Прямоугольник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Прямоугольник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DB6C12B8-D606-4754-9A75-62FF1587FF77}" type="datetimeFigureOut">
              <a:rPr lang="ru-RU" smtClean="0"/>
              <a:pPr/>
              <a:t>27.05.2015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8" name="Прямоугольник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Овал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Овал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A8DBE43D-3354-4E2F-A958-60A8F1A4FA4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357166"/>
            <a:ext cx="7772400" cy="2571768"/>
          </a:xfrm>
        </p:spPr>
        <p:txBody>
          <a:bodyPr>
            <a:normAutofit fontScale="90000"/>
          </a:bodyPr>
          <a:lstStyle/>
          <a:p>
            <a:pPr lvl="0" algn="just"/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chemeClr val="accent2"/>
                </a:solidFill>
              </a:rPr>
              <a:t>Название проекта</a:t>
            </a:r>
            <a:r>
              <a:rPr lang="ru-RU" sz="2000" dirty="0" smtClean="0">
                <a:solidFill>
                  <a:schemeClr val="accent2"/>
                </a:solidFill>
              </a:rPr>
              <a:t>: </a:t>
            </a:r>
            <a:r>
              <a:rPr lang="ru-RU" sz="2000" b="1" dirty="0" smtClean="0">
                <a:solidFill>
                  <a:schemeClr val="accent3"/>
                </a:solidFill>
              </a:rPr>
              <a:t>Технология получения низкопроцентного палладиевого катализатора гидрирования растительных масел, обеспечивающего получение экологически чистой масложировой продукции. </a:t>
            </a:r>
            <a:r>
              <a:rPr lang="ru-RU" sz="2000" b="1" dirty="0" smtClean="0">
                <a:solidFill>
                  <a:schemeClr val="accent3"/>
                </a:solidFill>
                <a:cs typeface="Arial" pitchFamily="34" charset="0"/>
              </a:rPr>
              <a:t>Организация опытного производства катализаторов</a:t>
            </a:r>
            <a:r>
              <a:rPr lang="ru-RU" sz="2000" dirty="0" smtClean="0">
                <a:solidFill>
                  <a:schemeClr val="accent3"/>
                </a:solidFill>
                <a:cs typeface="Arial" pitchFamily="34" charset="0"/>
              </a:rPr>
              <a:t/>
            </a:r>
            <a:br>
              <a:rPr lang="ru-RU" sz="2000" dirty="0" smtClean="0">
                <a:solidFill>
                  <a:schemeClr val="accent3"/>
                </a:solidFill>
                <a:cs typeface="Arial" pitchFamily="34" charset="0"/>
              </a:rPr>
            </a:br>
            <a:r>
              <a:rPr lang="ru-RU" sz="2200" dirty="0" smtClean="0"/>
              <a:t>  </a:t>
            </a:r>
            <a:r>
              <a:rPr lang="ru-RU" sz="2400" dirty="0" smtClean="0"/>
              <a:t/>
            </a:r>
            <a:br>
              <a:rPr lang="ru-RU" sz="2400" dirty="0" smtClean="0"/>
            </a:br>
            <a:r>
              <a:rPr lang="ru-RU" sz="2400" dirty="0" smtClean="0">
                <a:solidFill>
                  <a:schemeClr val="accent2"/>
                </a:solidFill>
              </a:rPr>
              <a:t>Вид инновации: </a:t>
            </a:r>
            <a:r>
              <a:rPr lang="ru-RU" sz="2000" b="1" dirty="0" smtClean="0">
                <a:solidFill>
                  <a:schemeClr val="accent3"/>
                </a:solidFill>
              </a:rPr>
              <a:t>технология</a:t>
            </a:r>
            <a:endParaRPr lang="ru-RU" sz="2000" b="1" dirty="0">
              <a:solidFill>
                <a:schemeClr val="accent3"/>
              </a:solidFill>
            </a:endParaRPr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642910" y="1071546"/>
            <a:ext cx="7986714" cy="2571768"/>
          </a:xfrm>
          <a:prstGeom prst="rect">
            <a:avLst/>
          </a:prstGeom>
        </p:spPr>
        <p:txBody>
          <a:bodyPr vert="horz" anchor="t" anchorCtr="0">
            <a:norm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572140"/>
            <a:ext cx="8183880" cy="694370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Проблема и ее решение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8" name="Содержимое 7"/>
          <p:cNvGraphicFramePr>
            <a:graphicFrameLocks noGrp="1"/>
          </p:cNvGraphicFramePr>
          <p:nvPr>
            <p:ph sz="half" idx="1"/>
          </p:nvPr>
        </p:nvGraphicFramePr>
        <p:xfrm>
          <a:off x="428596" y="428605"/>
          <a:ext cx="8358246" cy="5168543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8358246"/>
              </a:tblGrid>
              <a:tr h="2677235">
                <a:tc>
                  <a:txBody>
                    <a:bodyPr/>
                    <a:lstStyle/>
                    <a:p>
                      <a:pPr algn="just"/>
                      <a:r>
                        <a:rPr lang="ru-RU" sz="1600" u="none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Проблема: </a:t>
                      </a:r>
                      <a:r>
                        <a:rPr lang="ru-RU" sz="160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Применяемые в настоящее время в производстве масложировой продукции никелевые катализаторы (20-60%) имеют существенные недостатки: проводят процесс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гидрирования при высоких температурах (180-230 </a:t>
                      </a:r>
                      <a:r>
                        <a:rPr lang="ru-RU" sz="1600" baseline="3000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о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С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), образующиеся при этом никелевые мыла не улавливаются фильтрами, требует повторной отбелки, но при этом </a:t>
                      </a:r>
                      <a:r>
                        <a:rPr lang="en-US" sz="16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Ni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, являясь канцерогеном, не полностью удаляется из продукта, но самое главное образуется большое количество трансизомеров (до 40%, при норме ТС – не более 8%), которые не усваиваются организмом, накапливаясь в нем вызывают риск </a:t>
                      </a:r>
                      <a:r>
                        <a:rPr lang="ru-RU" sz="1600" baseline="0" dirty="0" err="1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сердечно-сосудистых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50000"/>
                              <a:lumOff val="50000"/>
                            </a:schemeClr>
                          </a:solidFill>
                        </a:rPr>
                        <a:t> и онкологических заболеваний, сахарного диабета, рака молочной железы и др. заболевания. 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</a:tr>
              <a:tr h="828931">
                <a:tc>
                  <a:txBody>
                    <a:bodyPr/>
                    <a:lstStyle/>
                    <a:p>
                      <a:pPr algn="just"/>
                      <a:r>
                        <a:rPr lang="ru-RU" sz="1600" b="1" u="none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Решение: </a:t>
                      </a:r>
                      <a:r>
                        <a:rPr lang="ru-RU" sz="1600" dirty="0" smtClean="0"/>
                        <a:t>Замена никелевого катализатора на разработанный нами низкопроцентный (0,2%) палладиевый катализатор позволяет в значительной мере устранить недостатки, характерные для никелевого катализатора.</a:t>
                      </a:r>
                      <a:endParaRPr lang="ru-RU" sz="1600" dirty="0">
                        <a:solidFill>
                          <a:schemeClr val="accent1">
                            <a:lumMod val="7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375420">
                <a:tc>
                  <a:txBody>
                    <a:bodyPr/>
                    <a:lstStyle/>
                    <a:p>
                      <a:pPr algn="just"/>
                      <a:r>
                        <a:rPr lang="ru-RU" sz="1600" b="1" u="none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Преимущества технологии: </a:t>
                      </a:r>
                      <a:r>
                        <a:rPr lang="ru-RU" sz="1600" dirty="0" smtClean="0"/>
                        <a:t>применение палладиевого катализатора позволяет: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190512">
                <a:tc>
                  <a:txBody>
                    <a:bodyPr/>
                    <a:lstStyle/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ru-RU" sz="1600" dirty="0" smtClean="0"/>
                        <a:t>Снизить температуру процесса в 2-3 раза (до 70-90 </a:t>
                      </a:r>
                      <a:r>
                        <a:rPr lang="ru-RU" sz="1600" baseline="30000" dirty="0" err="1" smtClean="0"/>
                        <a:t>о</a:t>
                      </a:r>
                      <a:r>
                        <a:rPr lang="ru-RU" sz="1600" dirty="0" err="1" smtClean="0"/>
                        <a:t>С</a:t>
                      </a:r>
                      <a:r>
                        <a:rPr lang="ru-RU" sz="1600" dirty="0" smtClean="0"/>
                        <a:t>);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ru-RU" sz="1600" dirty="0" smtClean="0"/>
                        <a:t>Отменить процесс повторной отбелки;</a:t>
                      </a:r>
                    </a:p>
                    <a:p>
                      <a:pPr marL="228600" indent="-228600" algn="l">
                        <a:buFont typeface="+mj-lt"/>
                        <a:buAutoNum type="arabicPeriod"/>
                      </a:pPr>
                      <a:r>
                        <a:rPr lang="ru-RU" sz="1600" dirty="0" smtClean="0"/>
                        <a:t>Устранить возможность попадания катализатора в пищевой продукт;</a:t>
                      </a:r>
                    </a:p>
                    <a:p>
                      <a:pPr marL="228600" indent="-228600" algn="l">
                        <a:buFont typeface="+mj-lt"/>
                        <a:buNone/>
                      </a:pPr>
                      <a:r>
                        <a:rPr lang="ru-RU" sz="1600" dirty="0" smtClean="0"/>
                        <a:t>4. Резко снизить образование трансизомеров, приблизив их к нормам ТС.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072074"/>
            <a:ext cx="8183880" cy="765808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Сфера применения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/>
        </p:nvGraphicFramePr>
        <p:xfrm>
          <a:off x="714348" y="2214554"/>
          <a:ext cx="7429551" cy="1659235"/>
        </p:xfrm>
        <a:graphic>
          <a:graphicData uri="http://schemas.openxmlformats.org/drawingml/2006/table">
            <a:tbl>
              <a:tblPr firstRow="1" bandRow="1">
                <a:tableStyleId>{F2DE63D5-997A-4646-A377-4702673A728D}</a:tableStyleId>
              </a:tblPr>
              <a:tblGrid>
                <a:gridCol w="2699035"/>
                <a:gridCol w="2253999"/>
                <a:gridCol w="2476517"/>
              </a:tblGrid>
              <a:tr h="348595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Отрасли / сектора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Регионы</a:t>
                      </a:r>
                      <a:endParaRPr lang="ru-RU" sz="1600" dirty="0"/>
                    </a:p>
                  </a:txBody>
                  <a:tcPr anchor="ctr"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Класс потребителей</a:t>
                      </a:r>
                      <a:endParaRPr lang="ru-RU" sz="1600" dirty="0"/>
                    </a:p>
                  </a:txBody>
                  <a:tcPr anchor="ctr"/>
                </a:tc>
              </a:tr>
              <a:tr h="54438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пищевая отрасль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rowSpan="2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Южный,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b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Северный и Восточный</a:t>
                      </a:r>
                      <a:endParaRPr lang="ru-RU" sz="1600" b="1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2"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Масложировые предприятия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54438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 масложировое</a:t>
                      </a:r>
                      <a:r>
                        <a:rPr lang="ru-RU" sz="1600" baseline="0" dirty="0" smtClean="0"/>
                        <a:t> производство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 vMerge="1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 vMerge="1"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7158" y="5643578"/>
            <a:ext cx="8183880" cy="622932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Рынок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Содержимое 3"/>
          <p:cNvSpPr txBox="1">
            <a:spLocks/>
          </p:cNvSpPr>
          <p:nvPr/>
        </p:nvSpPr>
        <p:spPr>
          <a:xfrm>
            <a:off x="571472" y="4500570"/>
            <a:ext cx="7572428" cy="1214446"/>
          </a:xfrm>
          <a:prstGeom prst="rect">
            <a:avLst/>
          </a:prstGeom>
        </p:spPr>
        <p:txBody>
          <a:bodyPr vert="horz" lIns="182880" tIns="91440">
            <a:normAutofit fontScale="92500" lnSpcReduction="100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None/>
              <a:tabLst/>
              <a:defRPr/>
            </a:pP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Возможные</a:t>
            </a:r>
            <a:r>
              <a:rPr kumimoji="0" lang="ru-RU" b="1" i="0" u="none" strike="noStrike" kern="1200" cap="none" spc="0" normalizeH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1" i="0" u="none" strike="noStrike" kern="1200" cap="none" spc="0" normalizeH="0" baseline="0" noProof="0" dirty="0" smtClean="0">
                <a:ln>
                  <a:noFill/>
                </a:ln>
                <a:solidFill>
                  <a:srgbClr val="7030A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потребители: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sz="16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accent1">
                    <a:lumMod val="7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ТОО «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Масло-Дел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» (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г.Алматы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ТОО «Вита» (</a:t>
            </a:r>
            <a:r>
              <a:rPr kumimoji="0" lang="ru-RU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г.Алматы</a:t>
            </a:r>
            <a:r>
              <a:rPr kumimoji="0" lang="ru-RU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>
                    <a:lumMod val="65000"/>
                    <a:lumOff val="35000"/>
                  </a:schemeClr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)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r>
              <a:rPr lang="ru-RU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</a:t>
            </a:r>
            <a:r>
              <a:rPr lang="ru-RU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Карагандинский маргариновый завод </a:t>
            </a: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tabLst/>
              <a:defRPr/>
            </a:pPr>
            <a:endParaRPr kumimoji="0" lang="ru-RU" sz="1600" b="0" i="0" u="none" strike="noStrike" kern="1200" cap="none" spc="0" normalizeH="0" baseline="0" noProof="0" dirty="0">
              <a:ln>
                <a:noFill/>
              </a:ln>
              <a:solidFill>
                <a:schemeClr val="tx1">
                  <a:lumMod val="50000"/>
                  <a:lumOff val="50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265176" marR="0" lvl="0" indent="-265176" algn="l" defTabSz="914400" rtl="0" eaLnBrk="1" fontAlgn="auto" latinLnBrk="0" hangingPunct="1">
              <a:lnSpc>
                <a:spcPct val="100000"/>
              </a:lnSpc>
              <a:spcBef>
                <a:spcPts val="25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2"/>
              <a:buChar char=""/>
              <a:tabLst/>
              <a:defRPr/>
            </a:pPr>
            <a:endParaRPr kumimoji="0" lang="ru-RU" b="0" i="0" u="none" strike="noStrike" kern="1200" cap="none" spc="0" normalizeH="0" baseline="0" noProof="0" dirty="0" smtClean="0">
              <a:ln>
                <a:noFill/>
              </a:ln>
              <a:solidFill>
                <a:schemeClr val="accent1">
                  <a:lumMod val="75000"/>
                </a:schemeClr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91708489"/>
              </p:ext>
            </p:extLst>
          </p:nvPr>
        </p:nvGraphicFramePr>
        <p:xfrm>
          <a:off x="642910" y="1357298"/>
          <a:ext cx="8072494" cy="2914724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3357586"/>
                <a:gridCol w="1857388"/>
                <a:gridCol w="2857520"/>
              </a:tblGrid>
              <a:tr h="872564"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Спрос/емкость</a:t>
                      </a:r>
                      <a:r>
                        <a:rPr lang="ru-RU" sz="1600" baseline="0" dirty="0" smtClean="0"/>
                        <a:t> рынка 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Целевой сегмент</a:t>
                      </a:r>
                      <a:endParaRPr lang="ru-RU" sz="16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Доля</a:t>
                      </a:r>
                      <a:r>
                        <a:rPr lang="ru-RU" sz="1600" baseline="0" dirty="0" smtClean="0"/>
                        <a:t> рынка (%)</a:t>
                      </a:r>
                      <a:endParaRPr lang="ru-RU" sz="1600" dirty="0"/>
                    </a:p>
                  </a:txBody>
                  <a:tcPr anchor="ctr"/>
                </a:tc>
              </a:tr>
              <a:tr h="1842080">
                <a:tc>
                  <a:txBody>
                    <a:bodyPr/>
                    <a:lstStyle/>
                    <a:p>
                      <a:pPr algn="l">
                        <a:buFont typeface="Arial" pitchFamily="34" charset="0"/>
                        <a:buNone/>
                      </a:pP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Рынок растительного масла в РК – 4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00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 тыс. т, (отечественное производство – 330 тыс. т), подсолнечное масло - </a:t>
                      </a:r>
                      <a:r>
                        <a:rPr lang="en-US" sz="1600" dirty="0" smtClean="0">
                          <a:solidFill>
                            <a:schemeClr val="tx1"/>
                          </a:solidFill>
                        </a:rPr>
                        <a:t>72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% рынка (производство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– 235 тыс. т)</a:t>
                      </a:r>
                      <a:r>
                        <a:rPr lang="ru-RU" sz="1600" dirty="0" smtClean="0">
                          <a:solidFill>
                            <a:schemeClr val="tx1"/>
                          </a:solidFill>
                        </a:rPr>
                        <a:t>;</a:t>
                      </a:r>
                      <a:r>
                        <a:rPr lang="ru-RU" sz="1600" baseline="0" dirty="0" smtClean="0">
                          <a:solidFill>
                            <a:schemeClr val="tx1"/>
                          </a:solidFill>
                        </a:rPr>
                        <a:t> маргариновой продукции – 80 тыс. т (собственное производство – 58 тыс. т)</a:t>
                      </a:r>
                      <a:endParaRPr lang="ru-RU" sz="16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dirty="0" smtClean="0"/>
                        <a:t>Масложировая отрасль </a:t>
                      </a:r>
                      <a:endParaRPr lang="ru-RU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  <a:defRPr/>
                      </a:pPr>
                      <a:r>
                        <a:rPr lang="ru-RU" sz="1600" i="0" dirty="0" smtClean="0"/>
                        <a:t>30-50 тонн (для опытного производства) </a:t>
                      </a:r>
                      <a:endParaRPr lang="ru-RU" sz="1600" i="0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b="1" dirty="0" smtClean="0">
                          <a:solidFill>
                            <a:srgbClr val="FF0000"/>
                          </a:solidFill>
                        </a:rPr>
                        <a:t>0,01% рынка</a:t>
                      </a:r>
                    </a:p>
                    <a:p>
                      <a:pPr algn="ctr">
                        <a:buFont typeface="Arial" pitchFamily="34" charset="0"/>
                        <a:buNone/>
                      </a:pPr>
                      <a:r>
                        <a:rPr lang="ru-RU" sz="1600" dirty="0" smtClean="0"/>
                        <a:t>В последующем возможен выход на рынок стран СНГ, где существуют аналогичные проблемы </a:t>
                      </a:r>
                      <a:endParaRPr lang="ru-RU" sz="16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429264"/>
            <a:ext cx="8183880" cy="837246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Конкуренция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500034" y="2000240"/>
            <a:ext cx="7986738" cy="2928958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</a:rPr>
              <a:t>Конкуренты:</a:t>
            </a:r>
          </a:p>
          <a:p>
            <a:pPr marL="0" indent="0">
              <a:buNone/>
            </a:pPr>
            <a:endParaRPr lang="ru-RU" sz="1800" b="1" dirty="0" smtClean="0">
              <a:solidFill>
                <a:schemeClr val="accent3">
                  <a:lumMod val="75000"/>
                </a:schemeClr>
              </a:solidFill>
            </a:endParaRPr>
          </a:p>
          <a:p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Компания «</a:t>
            </a:r>
            <a:r>
              <a:rPr lang="ru-RU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Энгельхард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», выпускающая никелевые катализаторы, которая в настоящее время тоже ведет работы, по разработке оптимальных катализаторов. </a:t>
            </a:r>
          </a:p>
          <a:p>
            <a:endParaRPr lang="ru-RU" sz="1800" dirty="0" smtClean="0">
              <a:solidFill>
                <a:schemeClr val="tx1">
                  <a:lumMod val="50000"/>
                  <a:lumOff val="50000"/>
                </a:schemeClr>
              </a:solidFill>
            </a:endParaRPr>
          </a:p>
          <a:p>
            <a:r>
              <a:rPr lang="ru-RU" sz="1800" dirty="0" err="1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Институтт</a:t>
            </a:r>
            <a:r>
              <a:rPr lang="ru-RU" sz="18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 катализа СО РАН (Новосибирск) также разработал палладиевый катализатор. </a:t>
            </a:r>
          </a:p>
          <a:p>
            <a:pPr>
              <a:buNone/>
            </a:pPr>
            <a:endParaRPr lang="ru-RU" sz="18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>
              <a:buNone/>
            </a:pPr>
            <a:r>
              <a:rPr lang="ru-RU" sz="1800" b="1" dirty="0" smtClean="0">
                <a:solidFill>
                  <a:schemeClr val="accent3">
                    <a:lumMod val="75000"/>
                  </a:schemeClr>
                </a:solidFill>
              </a:rPr>
              <a:t>Уровень конкуренции:</a:t>
            </a:r>
            <a:r>
              <a:rPr lang="ru-RU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средняя</a:t>
            </a:r>
            <a:endParaRPr lang="ru-RU" sz="1800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endParaRPr lang="ru-RU" sz="1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5429264"/>
            <a:ext cx="8183880" cy="857256"/>
          </a:xfrm>
        </p:spPr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/>
            </a:r>
            <a:b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</a:br>
            <a:r>
              <a:rPr lang="ru-RU" sz="4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Конкурентные преимущества</a:t>
            </a:r>
            <a:endParaRPr lang="ru-RU" sz="4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</p:nvPr>
        </p:nvGraphicFramePr>
        <p:xfrm>
          <a:off x="500034" y="357166"/>
          <a:ext cx="8069289" cy="5217734"/>
        </p:xfrm>
        <a:graphic>
          <a:graphicData uri="http://schemas.openxmlformats.org/drawingml/2006/table">
            <a:tbl>
              <a:tblPr firstRow="1" bandRow="1">
                <a:tableStyleId>{1FECB4D8-DB02-4DC6-A0A2-4F2EBAE1DC90}</a:tableStyleId>
              </a:tblPr>
              <a:tblGrid>
                <a:gridCol w="2211374"/>
                <a:gridCol w="3168152"/>
                <a:gridCol w="2689763"/>
              </a:tblGrid>
              <a:tr h="469224"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Аналог/компания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«Плюсы»/преимущества, достоинства</a:t>
                      </a:r>
                      <a:endParaRPr lang="ru-RU" sz="1400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400" dirty="0" smtClean="0"/>
                        <a:t>«Минусы»/недостатки, недочеты</a:t>
                      </a:r>
                      <a:endParaRPr lang="ru-RU" sz="1400" dirty="0"/>
                    </a:p>
                  </a:txBody>
                  <a:tcPr anchor="ctr"/>
                </a:tc>
              </a:tr>
              <a:tr h="662434">
                <a:tc rowSpan="3"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Компания </a:t>
                      </a:r>
                      <a:r>
                        <a:rPr lang="ru-RU" sz="1400" b="1" dirty="0" err="1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Энгельхард</a:t>
                      </a:r>
                      <a:endParaRPr lang="ru-RU" sz="14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Мировой поставщик целой линейки никелевых катализаторов серии «</a:t>
                      </a:r>
                      <a:r>
                        <a:rPr lang="en-US" sz="1200" dirty="0" err="1" smtClean="0"/>
                        <a:t>Pricat</a:t>
                      </a:r>
                      <a:r>
                        <a:rPr lang="ru-RU" sz="1200" dirty="0" smtClean="0"/>
                        <a:t>»</a:t>
                      </a: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Недостатки никелевых катализаторов были перечислены выше </a:t>
                      </a: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74020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Также ведет разработки по замене никелевых катализаторов на более совершенные</a:t>
                      </a: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Промышленное производство катализаторов на основе благородных металлов отсутствует </a:t>
                      </a: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0299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469224">
                <a:tc rowSpan="3">
                  <a:txBody>
                    <a:bodyPr/>
                    <a:lstStyle/>
                    <a:p>
                      <a:r>
                        <a:rPr lang="ru-RU" sz="1400" b="1" dirty="0" smtClean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Компания Институт катализа СО РАН  </a:t>
                      </a:r>
                      <a:endParaRPr lang="ru-RU" sz="1400" b="1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Ведущий</a:t>
                      </a:r>
                      <a:r>
                        <a:rPr lang="ru-RU" sz="1200" baseline="0" dirty="0" smtClean="0"/>
                        <a:t> институт России в области катализа</a:t>
                      </a: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200" dirty="0" smtClean="0"/>
                        <a:t> </a:t>
                      </a: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029393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Имеет возможности для опытного производства катализаторов</a:t>
                      </a: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200" dirty="0" smtClean="0"/>
                        <a:t> Разработанный</a:t>
                      </a:r>
                      <a:r>
                        <a:rPr lang="ru-RU" sz="1200" baseline="0" dirty="0" smtClean="0"/>
                        <a:t> институтом</a:t>
                      </a:r>
                      <a:r>
                        <a:rPr lang="ru-RU" sz="1200" dirty="0" smtClean="0"/>
                        <a:t> катализатор уступает нашему, в виду высокого содержания </a:t>
                      </a:r>
                      <a:r>
                        <a:rPr lang="ru-RU" sz="1200" dirty="0" err="1" smtClean="0"/>
                        <a:t>транс-изомеров</a:t>
                      </a:r>
                      <a:r>
                        <a:rPr lang="ru-RU" sz="1200" dirty="0" smtClean="0"/>
                        <a:t> в продукте (28-30%).</a:t>
                      </a:r>
                      <a:endParaRPr lang="ru-RU" sz="12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142876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76014">
                <a:tc rowSpan="3">
                  <a:txBody>
                    <a:bodyPr/>
                    <a:lstStyle/>
                    <a:p>
                      <a:r>
                        <a:rPr lang="ru-RU" sz="1800" b="1" dirty="0" smtClean="0">
                          <a:solidFill>
                            <a:schemeClr val="accent2">
                              <a:lumMod val="60000"/>
                              <a:lumOff val="40000"/>
                            </a:schemeClr>
                          </a:solidFill>
                        </a:rPr>
                        <a:t>Инновация</a:t>
                      </a:r>
                      <a:endParaRPr lang="ru-RU" sz="1800" b="1" dirty="0">
                        <a:solidFill>
                          <a:schemeClr val="accent2">
                            <a:lumMod val="60000"/>
                            <a:lumOff val="40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/>
                        <a:t> снижение расхода энергии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/>
                        <a:t> новое опытное производство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7601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/>
                        <a:t> экономия расходных материалов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  <a:tr h="276014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Char char="•"/>
                      </a:pPr>
                      <a:r>
                        <a:rPr lang="ru-RU" sz="1400" dirty="0" smtClean="0"/>
                        <a:t> доступное сырье и материалы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buFont typeface="Arial" pitchFamily="34" charset="0"/>
                        <a:buNone/>
                      </a:pPr>
                      <a:r>
                        <a:rPr lang="ru-RU" sz="1400" dirty="0" smtClean="0"/>
                        <a:t> </a:t>
                      </a:r>
                      <a:endParaRPr lang="ru-RU" sz="1400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500702"/>
            <a:ext cx="8183880" cy="765808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Бизнес-модель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graphicFrame>
        <p:nvGraphicFramePr>
          <p:cNvPr id="4" name="Содержимое 3"/>
          <p:cNvGraphicFramePr>
            <a:graphicFrameLocks noGrp="1"/>
          </p:cNvGraphicFramePr>
          <p:nvPr>
            <p:ph sz="quarter" idx="1"/>
            <p:extLst>
              <p:ext uri="{D42A27DB-BD31-4B8C-83A1-F6EECF244321}">
                <p14:modId xmlns:p14="http://schemas.microsoft.com/office/powerpoint/2010/main" xmlns="" val="3174583890"/>
              </p:ext>
            </p:extLst>
          </p:nvPr>
        </p:nvGraphicFramePr>
        <p:xfrm>
          <a:off x="500034" y="1928802"/>
          <a:ext cx="8183565" cy="3091112"/>
        </p:xfrm>
        <a:graphic>
          <a:graphicData uri="http://schemas.openxmlformats.org/drawingml/2006/table">
            <a:tbl>
              <a:tblPr firstRow="1" bandRow="1">
                <a:tableStyleId>{F5AB1C69-6EDB-4FF4-983F-18BD219EF322}</a:tableStyleId>
              </a:tblPr>
              <a:tblGrid>
                <a:gridCol w="2214578"/>
                <a:gridCol w="1282680"/>
                <a:gridCol w="1412881"/>
                <a:gridCol w="1636713"/>
                <a:gridCol w="1636713"/>
              </a:tblGrid>
              <a:tr h="669667"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Показатели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1 год проекта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2 год проекта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3 год проекта</a:t>
                      </a:r>
                      <a:endParaRPr lang="ru-RU" dirty="0"/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 smtClean="0"/>
                        <a:t>далее</a:t>
                      </a:r>
                      <a:endParaRPr lang="ru-RU" dirty="0"/>
                    </a:p>
                  </a:txBody>
                  <a:tcPr anchor="ctr"/>
                </a:tc>
              </a:tr>
              <a:tr h="38798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Объем продаж в ед.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5 т</a:t>
                      </a:r>
                      <a:endParaRPr lang="ru-RU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10 т</a:t>
                      </a:r>
                      <a:endParaRPr lang="ru-RU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15 т</a:t>
                      </a:r>
                      <a:endParaRPr lang="ru-RU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30 т</a:t>
                      </a:r>
                      <a:endParaRPr lang="ru-RU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709541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Цена за ед.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12,5</a:t>
                      </a:r>
                      <a:r>
                        <a:rPr lang="ru-RU" sz="160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млн.тг</a:t>
                      </a: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/тонна </a:t>
                      </a:r>
                      <a:endParaRPr lang="ru-RU" sz="16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542112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Доход / выручка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62,5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млн.тг</a:t>
                      </a: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</a:t>
                      </a:r>
                      <a:endParaRPr lang="ru-RU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125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млн.тг</a:t>
                      </a:r>
                      <a:endParaRPr lang="ru-RU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187,5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млн.тг</a:t>
                      </a:r>
                      <a:endParaRPr lang="ru-RU" sz="1600" b="1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b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375</a:t>
                      </a:r>
                      <a:r>
                        <a:rPr lang="ru-RU" sz="1600" b="0" baseline="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 млн. </a:t>
                      </a:r>
                      <a:r>
                        <a:rPr lang="ru-RU" sz="1600" b="0" baseline="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тг</a:t>
                      </a:r>
                      <a:endParaRPr lang="ru-RU" sz="1600" b="0" dirty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  <a:tr h="781810">
                <a:tc>
                  <a:txBody>
                    <a:bodyPr/>
                    <a:lstStyle/>
                    <a:p>
                      <a:r>
                        <a:rPr lang="ru-RU" sz="1600" dirty="0" smtClean="0">
                          <a:solidFill>
                            <a:schemeClr val="accent5">
                              <a:lumMod val="75000"/>
                            </a:schemeClr>
                          </a:solidFill>
                        </a:rPr>
                        <a:t>Себестоимость за ед.</a:t>
                      </a:r>
                      <a:endParaRPr lang="ru-RU" sz="1600" dirty="0">
                        <a:solidFill>
                          <a:schemeClr val="accent5">
                            <a:lumMod val="75000"/>
                          </a:schemeClr>
                        </a:solidFill>
                      </a:endParaRPr>
                    </a:p>
                  </a:txBody>
                  <a:tcPr anchor="ctr"/>
                </a:tc>
                <a:tc gridSpan="4">
                  <a:txBody>
                    <a:bodyPr/>
                    <a:lstStyle/>
                    <a:p>
                      <a:pPr algn="ctr"/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10,0 </a:t>
                      </a:r>
                      <a:r>
                        <a:rPr lang="ru-RU" sz="1600" dirty="0" err="1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млн.тг</a:t>
                      </a:r>
                      <a:r>
                        <a:rPr lang="ru-RU" sz="1600" dirty="0" smtClean="0">
                          <a:solidFill>
                            <a:schemeClr val="tx1">
                              <a:lumMod val="65000"/>
                              <a:lumOff val="35000"/>
                            </a:schemeClr>
                          </a:solidFill>
                        </a:rPr>
                        <a:t>/тонна </a:t>
                      </a:r>
                      <a:endParaRPr lang="ru-RU" sz="1600" b="1" dirty="0" smtClean="0">
                        <a:solidFill>
                          <a:schemeClr val="tx1">
                            <a:lumMod val="65000"/>
                            <a:lumOff val="35000"/>
                          </a:schemeClr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dirty="0" smtClean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b="1" dirty="0">
                        <a:solidFill>
                          <a:schemeClr val="tx1">
                            <a:lumMod val="50000"/>
                            <a:lumOff val="50000"/>
                          </a:schemeClr>
                        </a:solidFill>
                      </a:endParaRPr>
                    </a:p>
                  </a:txBody>
                  <a:tcPr anchor="ctr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28596" y="5429264"/>
            <a:ext cx="8183880" cy="765808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Инвестиционная оценка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428596" y="1643050"/>
            <a:ext cx="8183880" cy="3718196"/>
          </a:xfrm>
        </p:spPr>
        <p:txBody>
          <a:bodyPr>
            <a:normAutofit fontScale="92500" lnSpcReduction="10000"/>
          </a:bodyPr>
          <a:lstStyle/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Сумма инвестиций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– </a:t>
            </a:r>
            <a:r>
              <a:rPr lang="ru-RU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130 млн.тенге</a:t>
            </a:r>
            <a:endParaRPr lang="ru-RU" sz="1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Назначение инвестиций – </a:t>
            </a:r>
            <a:r>
              <a:rPr lang="ru-RU" sz="18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приобретение оборудования, сырья, монтаж оборудования.</a:t>
            </a: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Длительность инвестиционной фазы, мес. – </a:t>
            </a:r>
            <a:r>
              <a:rPr lang="ru-RU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24 мес.</a:t>
            </a:r>
            <a:endParaRPr lang="ru-RU" sz="1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Ставка дисконтирования - </a:t>
            </a:r>
            <a:r>
              <a:rPr lang="ru-RU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27%</a:t>
            </a:r>
            <a:endParaRPr lang="ru-RU" sz="1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Чистая текущая стоимость (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NPV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), тенге - </a:t>
            </a:r>
            <a:r>
              <a:rPr lang="en-US" sz="1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755 375 230</a:t>
            </a:r>
            <a:r>
              <a:rPr lang="en-US" sz="18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endParaRPr lang="ru-RU" sz="1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Внутренняя норма доходности (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IRR)</a:t>
            </a:r>
            <a:r>
              <a:rPr lang="ru-RU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-</a:t>
            </a:r>
            <a:r>
              <a:rPr lang="en-US" sz="2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20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83%</a:t>
            </a:r>
            <a:r>
              <a:rPr lang="en-US" sz="2000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 </a:t>
            </a:r>
            <a:r>
              <a:rPr lang="ru-RU" sz="2000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  </a:t>
            </a:r>
            <a:endParaRPr lang="ru-RU" sz="1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pPr>
              <a:spcAft>
                <a:spcPts val="1000"/>
              </a:spcAft>
            </a:pP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Срок окупаемости дисконтированный (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DPBP)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, лет - </a:t>
            </a:r>
            <a:r>
              <a:rPr lang="ru-RU" sz="1800" b="1" dirty="0">
                <a:solidFill>
                  <a:schemeClr val="accent2">
                    <a:lumMod val="60000"/>
                    <a:lumOff val="40000"/>
                  </a:schemeClr>
                </a:solidFill>
              </a:rPr>
              <a:t>3</a:t>
            </a:r>
            <a:endParaRPr lang="ru-RU" sz="1800" b="1" dirty="0" smtClean="0">
              <a:solidFill>
                <a:schemeClr val="accent2">
                  <a:lumMod val="60000"/>
                  <a:lumOff val="40000"/>
                </a:schemeClr>
              </a:solidFill>
            </a:endParaRPr>
          </a:p>
          <a:p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Индекс доходности (</a:t>
            </a:r>
            <a:r>
              <a:rPr lang="en-US" sz="2000" dirty="0" smtClean="0">
                <a:solidFill>
                  <a:schemeClr val="accent3">
                    <a:lumMod val="75000"/>
                  </a:schemeClr>
                </a:solidFill>
              </a:rPr>
              <a:t>PI)</a:t>
            </a:r>
            <a:r>
              <a:rPr lang="ru-RU" sz="2000" dirty="0" smtClean="0">
                <a:solidFill>
                  <a:schemeClr val="accent3">
                    <a:lumMod val="75000"/>
                  </a:schemeClr>
                </a:solidFill>
              </a:rPr>
              <a:t> – </a:t>
            </a:r>
            <a:r>
              <a:rPr lang="ru-RU" sz="20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4,05</a:t>
            </a:r>
            <a:endParaRPr lang="ru-RU" sz="2000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5072074"/>
            <a:ext cx="8183880" cy="1122998"/>
          </a:xfrm>
        </p:spPr>
        <p:txBody>
          <a:bodyPr/>
          <a:lstStyle/>
          <a:p>
            <a:pPr algn="l"/>
            <a:r>
              <a:rPr lang="ru-RU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Текущий статус проекта и предложение инвестору</a:t>
            </a:r>
            <a:endParaRPr lang="ru-RU" b="1" dirty="0">
              <a:solidFill>
                <a:schemeClr val="accent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sz="quarter" idx="1"/>
          </p:nvPr>
        </p:nvSpPr>
        <p:spPr>
          <a:xfrm>
            <a:off x="500034" y="1571612"/>
            <a:ext cx="8286808" cy="3214710"/>
          </a:xfrm>
        </p:spPr>
        <p:txBody>
          <a:bodyPr>
            <a:normAutofit lnSpcReduction="10000"/>
          </a:bodyPr>
          <a:lstStyle/>
          <a:p>
            <a:r>
              <a:rPr lang="ru-RU" sz="2400" b="1" dirty="0" smtClean="0">
                <a:solidFill>
                  <a:srgbClr val="0070C0"/>
                </a:solidFill>
              </a:rPr>
              <a:t>Опытно-промышленные испытания</a:t>
            </a:r>
          </a:p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Апробировано -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ТОО «</a:t>
            </a:r>
            <a:r>
              <a:rPr lang="ru-RU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Масло-Дел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»</a:t>
            </a:r>
          </a:p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Наличие отзывов экспертов и клиентов/потребителей: 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ЦКТ, ТОО «</a:t>
            </a:r>
            <a:r>
              <a:rPr lang="ru-RU" sz="2400" b="1" dirty="0" err="1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Масло-Дел</a:t>
            </a:r>
            <a:r>
              <a:rPr lang="ru-RU" sz="2400" b="1" dirty="0" smtClean="0">
                <a:solidFill>
                  <a:schemeClr val="accent2">
                    <a:lumMod val="60000"/>
                    <a:lumOff val="40000"/>
                  </a:schemeClr>
                </a:solidFill>
              </a:rPr>
              <a:t>»</a:t>
            </a:r>
          </a:p>
          <a:p>
            <a:r>
              <a:rPr lang="ru-RU" sz="2400" dirty="0" smtClean="0">
                <a:solidFill>
                  <a:schemeClr val="accent3">
                    <a:lumMod val="75000"/>
                  </a:schemeClr>
                </a:solidFill>
              </a:rPr>
              <a:t>Коммерческое предложение инвестору -</a:t>
            </a:r>
            <a:r>
              <a:rPr lang="ru-RU" sz="2400" dirty="0" smtClean="0">
                <a:solidFill>
                  <a:srgbClr val="0070C0"/>
                </a:solidFill>
              </a:rPr>
              <a:t>приобретение и/или лизинг технологии, организация производства/ внедрение на существующих предприятиях</a:t>
            </a:r>
            <a:endParaRPr lang="ru-RU" sz="24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Официальная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Официальная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Официальная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892</TotalTime>
  <Words>622</Words>
  <Application>Microsoft Office PowerPoint</Application>
  <PresentationFormat>Экран (4:3)</PresentationFormat>
  <Paragraphs>99</Paragraphs>
  <Slides>9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Официальная</vt:lpstr>
      <vt:lpstr>                           Название проекта: Технология получения низкопроцентного палладиевого катализатора гидрирования растительных масел, обеспечивающего получение экологически чистой масложировой продукции. Организация опытного производства катализаторов    Вид инновации: технология</vt:lpstr>
      <vt:lpstr>Проблема и ее решение</vt:lpstr>
      <vt:lpstr>Сфера применения</vt:lpstr>
      <vt:lpstr>Рынок</vt:lpstr>
      <vt:lpstr>Конкуренция</vt:lpstr>
      <vt:lpstr> Конкурентные преимущества</vt:lpstr>
      <vt:lpstr>Бизнес-модель</vt:lpstr>
      <vt:lpstr>Инвестиционная оценка</vt:lpstr>
      <vt:lpstr>Текущий статус проекта и предложение инвестору</vt:lpstr>
    </vt:vector>
  </TitlesOfParts>
  <Company>АО НЦНТИ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Название проекта:     Вид инновации - </dc:title>
  <dc:creator>User19</dc:creator>
  <cp:lastModifiedBy>ДС409</cp:lastModifiedBy>
  <cp:revision>135</cp:revision>
  <dcterms:created xsi:type="dcterms:W3CDTF">2015-04-07T05:33:15Z</dcterms:created>
  <dcterms:modified xsi:type="dcterms:W3CDTF">2015-05-27T10:58:45Z</dcterms:modified>
</cp:coreProperties>
</file>