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7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9976" autoAdjust="0"/>
  </p:normalViewPr>
  <p:slideViewPr>
    <p:cSldViewPr>
      <p:cViewPr>
        <p:scale>
          <a:sx n="80" d="100"/>
          <a:sy n="80" d="100"/>
        </p:scale>
        <p:origin x="-2514" y="-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0BB096-C377-4BC1-BBCE-36F794C9D8A0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37D40-F720-4CA5-997B-66EC28B356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25254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642918"/>
            <a:ext cx="8143932" cy="2857520"/>
          </a:xfrm>
        </p:spPr>
        <p:txBody>
          <a:bodyPr>
            <a:noAutofit/>
          </a:bodyPr>
          <a:lstStyle/>
          <a:p>
            <a:pPr algn="l"/>
            <a:r>
              <a:rPr lang="ru-RU" sz="1600" b="1" dirty="0" smtClean="0">
                <a:solidFill>
                  <a:srgbClr val="0070C0"/>
                </a:solidFill>
              </a:rPr>
              <a:t> </a:t>
            </a:r>
            <a:r>
              <a:rPr lang="ru-RU" sz="1800" b="1" dirty="0" smtClean="0">
                <a:solidFill>
                  <a:schemeClr val="accent5"/>
                </a:solidFill>
              </a:rPr>
              <a:t>Название Проекта:</a:t>
            </a:r>
            <a:r>
              <a:rPr lang="ru-RU" sz="1600" b="1" dirty="0" smtClean="0">
                <a:solidFill>
                  <a:schemeClr val="accent5"/>
                </a:solidFill>
              </a:rPr>
              <a:t> </a:t>
            </a:r>
            <a:r>
              <a:rPr lang="kk-KZ" sz="1800" b="1" dirty="0" smtClean="0">
                <a:solidFill>
                  <a:srgbClr val="7030A0"/>
                </a:solidFill>
              </a:rPr>
              <a:t>Производство </a:t>
            </a:r>
            <a:r>
              <a:rPr lang="ru-RU" sz="1800" b="1" dirty="0" smtClean="0">
                <a:solidFill>
                  <a:srgbClr val="7030A0"/>
                </a:solidFill>
              </a:rPr>
              <a:t>крупяных концентратов (НУ) на основе казахской национально-традиционной технологии с </a:t>
            </a:r>
            <a:r>
              <a:rPr lang="kk-KZ" sz="1800" b="1" dirty="0" smtClean="0">
                <a:solidFill>
                  <a:srgbClr val="7030A0"/>
                </a:solidFill>
              </a:rPr>
              <a:t>созданием  высоко-эффективной, ресурсосберегающей  инновационной </a:t>
            </a:r>
            <a:r>
              <a:rPr lang="ru-RU" sz="1800" b="1" dirty="0" smtClean="0">
                <a:solidFill>
                  <a:srgbClr val="7030A0"/>
                </a:solidFill>
              </a:rPr>
              <a:t>техники</a:t>
            </a:r>
            <a:r>
              <a:rPr lang="kk-KZ" sz="1800" b="1" dirty="0" smtClean="0">
                <a:solidFill>
                  <a:srgbClr val="7030A0"/>
                </a:solidFill>
              </a:rPr>
              <a:t> и технологий со знаком «</a:t>
            </a:r>
            <a:r>
              <a:rPr lang="en-US" sz="1800" b="1" dirty="0" smtClean="0">
                <a:solidFill>
                  <a:srgbClr val="7030A0"/>
                </a:solidFill>
              </a:rPr>
              <a:t>Made in Kazakhstan</a:t>
            </a:r>
            <a:r>
              <a:rPr lang="kk-KZ" sz="1800" b="1" dirty="0" smtClean="0">
                <a:solidFill>
                  <a:srgbClr val="7030A0"/>
                </a:solidFill>
              </a:rPr>
              <a:t>»</a:t>
            </a:r>
            <a:r>
              <a:rPr lang="kk-KZ" sz="1800" dirty="0" smtClean="0">
                <a:solidFill>
                  <a:schemeClr val="accent3"/>
                </a:solidFill>
              </a:rPr>
              <a:t/>
            </a:r>
            <a:br>
              <a:rPr lang="kk-KZ" sz="1800" dirty="0" smtClean="0">
                <a:solidFill>
                  <a:schemeClr val="accent3"/>
                </a:solidFill>
              </a:rPr>
            </a:br>
            <a:r>
              <a:rPr lang="kk-KZ" sz="1600" dirty="0" smtClean="0"/>
              <a:t>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800" b="1" dirty="0" smtClean="0">
                <a:solidFill>
                  <a:schemeClr val="accent5"/>
                </a:solidFill>
              </a:rPr>
              <a:t>Вид инновации</a:t>
            </a:r>
            <a:r>
              <a:rPr lang="ru-RU" sz="1800" dirty="0" smtClean="0">
                <a:solidFill>
                  <a:schemeClr val="accent5"/>
                </a:solidFill>
              </a:rPr>
              <a:t>: </a:t>
            </a:r>
            <a:r>
              <a:rPr lang="ru-RU" sz="1800" dirty="0" smtClean="0">
                <a:solidFill>
                  <a:srgbClr val="7030A0"/>
                </a:solidFill>
              </a:rPr>
              <a:t>продукция – крупяные концентраты из проса; </a:t>
            </a:r>
            <a:br>
              <a:rPr lang="ru-RU" sz="1800" dirty="0" smtClean="0">
                <a:solidFill>
                  <a:srgbClr val="7030A0"/>
                </a:solidFill>
              </a:rPr>
            </a:br>
            <a:r>
              <a:rPr lang="ru-RU" sz="1800" dirty="0" smtClean="0">
                <a:solidFill>
                  <a:srgbClr val="7030A0"/>
                </a:solidFill>
              </a:rPr>
              <a:t>технология -  инновационная технология производства;  </a:t>
            </a:r>
            <a:r>
              <a:rPr lang="en-US" sz="1800" dirty="0" smtClean="0">
                <a:solidFill>
                  <a:srgbClr val="7030A0"/>
                </a:solidFill>
              </a:rPr>
              <a:t/>
            </a:r>
            <a:br>
              <a:rPr lang="en-US" sz="1800" dirty="0" smtClean="0">
                <a:solidFill>
                  <a:srgbClr val="7030A0"/>
                </a:solidFill>
              </a:rPr>
            </a:br>
            <a:r>
              <a:rPr lang="ru-RU" sz="1800" dirty="0" smtClean="0">
                <a:solidFill>
                  <a:srgbClr val="7030A0"/>
                </a:solidFill>
              </a:rPr>
              <a:t>способ – инновационный способ производства продукции. </a:t>
            </a:r>
            <a:br>
              <a:rPr lang="ru-RU" sz="1800" dirty="0" smtClean="0">
                <a:solidFill>
                  <a:srgbClr val="7030A0"/>
                </a:solidFill>
              </a:rPr>
            </a:br>
            <a:r>
              <a:rPr lang="ru-RU" sz="1800" dirty="0" smtClean="0">
                <a:solidFill>
                  <a:srgbClr val="7030A0"/>
                </a:solidFill>
              </a:rPr>
              <a:t>Оборудования, продукция - </a:t>
            </a:r>
            <a:r>
              <a:rPr lang="kk-KZ" sz="1800" dirty="0" smtClean="0">
                <a:solidFill>
                  <a:srgbClr val="7030A0"/>
                </a:solidFill>
              </a:rPr>
              <a:t>«</a:t>
            </a:r>
            <a:r>
              <a:rPr lang="en-US" sz="1800" dirty="0" smtClean="0">
                <a:solidFill>
                  <a:srgbClr val="7030A0"/>
                </a:solidFill>
              </a:rPr>
              <a:t>Made in Kazakhstan</a:t>
            </a:r>
            <a:r>
              <a:rPr lang="kk-KZ" sz="1800" dirty="0" smtClean="0">
                <a:solidFill>
                  <a:srgbClr val="7030A0"/>
                </a:solidFill>
              </a:rPr>
              <a:t>»</a:t>
            </a:r>
            <a:endParaRPr lang="ru-RU" sz="1800" dirty="0">
              <a:solidFill>
                <a:srgbClr val="7030A0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42910" y="642918"/>
            <a:ext cx="7986714" cy="3000396"/>
          </a:xfrm>
          <a:prstGeom prst="rect">
            <a:avLst/>
          </a:prstGeom>
        </p:spPr>
        <p:txBody>
          <a:bodyPr vert="horz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143512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4"/>
                </a:solidFill>
              </a:rPr>
              <a:t>Текущий статус проекта и предложение инвестору</a:t>
            </a:r>
            <a:endParaRPr lang="ru-RU" b="1" dirty="0">
              <a:solidFill>
                <a:schemeClr val="accent4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1214422"/>
            <a:ext cx="8183880" cy="4041656"/>
          </a:xfrm>
        </p:spPr>
        <p:txBody>
          <a:bodyPr>
            <a:normAutofit fontScale="92500"/>
          </a:bodyPr>
          <a:lstStyle/>
          <a:p>
            <a:r>
              <a:rPr lang="ru-RU" sz="2400" dirty="0" smtClean="0">
                <a:solidFill>
                  <a:srgbClr val="7030A0"/>
                </a:solidFill>
              </a:rPr>
              <a:t>Лабораторные экспериментальные установки, ТЭО, бизнес-план  </a:t>
            </a:r>
          </a:p>
          <a:p>
            <a:r>
              <a:rPr lang="ru-RU" sz="2400" dirty="0" smtClean="0">
                <a:solidFill>
                  <a:srgbClr val="7030A0"/>
                </a:solidFill>
              </a:rPr>
              <a:t>Апробация:  </a:t>
            </a: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на уровне научно-практического исследования в РК, доклады на международных конференциях, семинарах (РФ, Турция, Германия). Способы производства и оборудования запатентованы.</a:t>
            </a:r>
          </a:p>
          <a:p>
            <a:r>
              <a:rPr lang="ru-RU" sz="2400" dirty="0" smtClean="0">
                <a:solidFill>
                  <a:srgbClr val="7030A0"/>
                </a:solidFill>
              </a:rPr>
              <a:t>Отзывы экспертов и клиентов </a:t>
            </a: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–  заинтересованность клиентов, спрос населения на продукцию в СМИ достаточно, отзывы экспертов НЦ НТЭ РК от 2012,2013 и 2014 гг. </a:t>
            </a:r>
          </a:p>
          <a:p>
            <a:r>
              <a:rPr lang="ru-RU" sz="2400" dirty="0" smtClean="0">
                <a:solidFill>
                  <a:srgbClr val="7030A0"/>
                </a:solidFill>
              </a:rPr>
              <a:t>Коммерческое предложение инвестору </a:t>
            </a:r>
            <a:r>
              <a:rPr lang="ru-RU" sz="24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- организация производства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одержимое 7"/>
          <p:cNvGraphicFramePr>
            <a:graphicFrameLocks noGrp="1"/>
          </p:cNvGraphicFramePr>
          <p:nvPr>
            <p:ph sz="quarter" idx="1"/>
          </p:nvPr>
        </p:nvGraphicFramePr>
        <p:xfrm>
          <a:off x="285720" y="428607"/>
          <a:ext cx="8501122" cy="55036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01122"/>
              </a:tblGrid>
              <a:tr h="362031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7030A0"/>
                          </a:solidFill>
                        </a:rPr>
                        <a:t>Проблема: </a:t>
                      </a:r>
                      <a:r>
                        <a:rPr lang="ru-RU" sz="1600" b="0" dirty="0" smtClean="0">
                          <a:solidFill>
                            <a:schemeClr val="tx2"/>
                          </a:solidFill>
                        </a:rPr>
                        <a:t>отсутствие </a:t>
                      </a:r>
                      <a:r>
                        <a:rPr lang="ru-RU" sz="1600" b="0" baseline="0" dirty="0" smtClean="0">
                          <a:solidFill>
                            <a:schemeClr val="tx2"/>
                          </a:solidFill>
                        </a:rPr>
                        <a:t> техники и технологий, инновационного способа производства</a:t>
                      </a:r>
                      <a:endParaRPr lang="ru-RU" sz="16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1113942">
                <a:tc>
                  <a:txBody>
                    <a:bodyPr/>
                    <a:lstStyle/>
                    <a:p>
                      <a:pPr algn="ctr"/>
                      <a:r>
                        <a:rPr lang="kk-KZ" sz="2000" b="1" dirty="0" smtClean="0">
                          <a:solidFill>
                            <a:srgbClr val="7030A0"/>
                          </a:solidFill>
                        </a:rPr>
                        <a:t>Состояние вопроса:</a:t>
                      </a:r>
                      <a:r>
                        <a:rPr lang="kk-KZ" sz="2000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r>
                        <a:rPr lang="ru-RU" sz="1800" dirty="0" smtClean="0"/>
                        <a:t>продукция производится по </a:t>
                      </a:r>
                      <a:r>
                        <a:rPr lang="ru-RU" sz="18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кустарному способу при помощи старинных</a:t>
                      </a:r>
                      <a:r>
                        <a:rPr lang="ru-RU" sz="1800" baseline="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 видов орудий труда, имеющие известность с каменного века человеческого развития. Характеристика:  низкая производительность –  1,5-2,5 кг в час;</a:t>
                      </a:r>
                      <a:r>
                        <a:rPr lang="ru-RU" sz="1800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</a:rPr>
                        <a:t> низкие социально-экологические, технико-экономические  показатели.</a:t>
                      </a:r>
                      <a:endParaRPr lang="ru-RU" sz="1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475973">
                <a:tc>
                  <a:txBody>
                    <a:bodyPr/>
                    <a:lstStyle/>
                    <a:p>
                      <a:pPr algn="ctr"/>
                      <a:r>
                        <a:rPr kumimoji="0" lang="ru-RU" sz="20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Задачи Проекта: 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1)  </a:t>
                      </a:r>
                      <a:r>
                        <a:rPr kumimoji="0" lang="kk-KZ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аппаратурная и принципиальная 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схем</a:t>
                      </a:r>
                      <a:r>
                        <a:rPr kumimoji="0" lang="kk-KZ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ы технологической линий (ТЛ)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;  2) способы осуществления технологических процессов; 3) оптимальные параметры комплексного  агрегата для мойки, варки и сушки исходного сырья,  рабочий проект опытного образца; 4) опытные образцы оборудования</a:t>
                      </a:r>
                      <a:r>
                        <a:rPr kumimoji="0" lang="kk-KZ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; 5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)  опытный  образец  ТЛ; 6) </a:t>
                      </a:r>
                      <a:r>
                        <a:rPr kumimoji="0" lang="kk-KZ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испытание оборудования и линий</a:t>
                      </a:r>
                      <a:r>
                        <a:rPr kumimoji="0" lang="ru-RU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; 7) методика оценки технологической эффективности процессов; 8) опытная партий продукции; 9) полная  документация ТЛ; 10) промышленная апробация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1615216">
                <a:tc>
                  <a:txBody>
                    <a:bodyPr/>
                    <a:lstStyle/>
                    <a:p>
                      <a:pPr algn="l"/>
                      <a:r>
                        <a:rPr lang="ru-RU" sz="2000" b="1" dirty="0" smtClean="0">
                          <a:solidFill>
                            <a:srgbClr val="7030A0"/>
                          </a:solidFill>
                        </a:rPr>
                        <a:t>Преимущества технологии</a:t>
                      </a:r>
                      <a:r>
                        <a:rPr lang="ru-RU" sz="2000" dirty="0" smtClean="0">
                          <a:solidFill>
                            <a:srgbClr val="7030A0"/>
                          </a:solidFill>
                        </a:rPr>
                        <a:t>: </a:t>
                      </a:r>
                    </a:p>
                    <a:p>
                      <a:pPr algn="l"/>
                      <a:r>
                        <a:rPr lang="ru-RU" sz="1800" b="0" dirty="0" smtClean="0">
                          <a:solidFill>
                            <a:schemeClr val="tx2"/>
                          </a:solidFill>
                          <a:latin typeface="+mn-lt"/>
                          <a:cs typeface="Times New Roman" pitchFamily="18" charset="0"/>
                        </a:rPr>
                        <a:t>1.</a:t>
                      </a:r>
                      <a:r>
                        <a:rPr lang="ru-RU" sz="1800" b="0" baseline="0" dirty="0" smtClean="0">
                          <a:solidFill>
                            <a:schemeClr val="tx2"/>
                          </a:solidFill>
                          <a:latin typeface="+mn-lt"/>
                          <a:cs typeface="Times New Roman" pitchFamily="18" charset="0"/>
                        </a:rPr>
                        <a:t> Высокая технологическая эффективность процессов.  </a:t>
                      </a:r>
                    </a:p>
                    <a:p>
                      <a:pPr algn="l"/>
                      <a:r>
                        <a:rPr lang="ru-RU" sz="1800" b="0" baseline="0" dirty="0" smtClean="0">
                          <a:solidFill>
                            <a:schemeClr val="tx2"/>
                          </a:solidFill>
                          <a:latin typeface="+mn-lt"/>
                          <a:cs typeface="Times New Roman" pitchFamily="18" charset="0"/>
                        </a:rPr>
                        <a:t>2. Компактность технологической линий, простота  оборудования и удобство в обслуживании.  </a:t>
                      </a:r>
                    </a:p>
                    <a:p>
                      <a:pPr algn="l"/>
                      <a:r>
                        <a:rPr lang="ru-RU" sz="1800" b="0" baseline="0" dirty="0" smtClean="0">
                          <a:solidFill>
                            <a:schemeClr val="tx2"/>
                          </a:solidFill>
                          <a:latin typeface="+mn-lt"/>
                          <a:cs typeface="Times New Roman" pitchFamily="18" charset="0"/>
                        </a:rPr>
                        <a:t>3. Низкая себестоимость выпускаемой продукции.  </a:t>
                      </a:r>
                    </a:p>
                    <a:p>
                      <a:pPr algn="l"/>
                      <a:r>
                        <a:rPr lang="ru-RU" sz="1800" b="0" baseline="0" dirty="0" smtClean="0">
                          <a:solidFill>
                            <a:schemeClr val="tx2"/>
                          </a:solidFill>
                          <a:latin typeface="+mn-lt"/>
                          <a:cs typeface="Times New Roman" pitchFamily="18" charset="0"/>
                        </a:rPr>
                        <a:t>4.Универсальность.  </a:t>
                      </a:r>
                      <a:endParaRPr lang="ru-RU" sz="1800" b="0" dirty="0">
                        <a:solidFill>
                          <a:schemeClr val="tx2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4934">
                <a:tc>
                  <a:txBody>
                    <a:bodyPr/>
                    <a:lstStyle/>
                    <a:p>
                      <a:pPr marL="228600" indent="-228600" algn="ctr">
                        <a:buFont typeface="+mj-lt"/>
                        <a:buNone/>
                      </a:pPr>
                      <a:endParaRPr lang="ru-RU" sz="2400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500034" y="5500702"/>
            <a:ext cx="8183880" cy="622932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Проблема и ее решение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286388"/>
            <a:ext cx="8183880" cy="837246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Сфера применения</a:t>
            </a:r>
            <a:endParaRPr lang="ru-RU" b="1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428596" y="500044"/>
          <a:ext cx="8286808" cy="50006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8432"/>
                <a:gridCol w="4280988"/>
                <a:gridCol w="1857388"/>
              </a:tblGrid>
              <a:tr h="845503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/>
                          </a:solidFill>
                        </a:rPr>
                        <a:t>Отрасли / сектора</a:t>
                      </a:r>
                      <a:endParaRPr lang="ru-RU" sz="1600" dirty="0">
                        <a:solidFill>
                          <a:schemeClr val="accent6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/>
                          </a:solidFill>
                        </a:rPr>
                        <a:t>Регионы</a:t>
                      </a:r>
                      <a:endParaRPr lang="ru-RU" sz="1600" dirty="0">
                        <a:solidFill>
                          <a:schemeClr val="accent6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6"/>
                          </a:solidFill>
                        </a:rPr>
                        <a:t>Класс потребителей</a:t>
                      </a:r>
                      <a:endParaRPr lang="ru-RU" sz="1600" dirty="0">
                        <a:solidFill>
                          <a:schemeClr val="accent6"/>
                        </a:solidFill>
                      </a:endParaRPr>
                    </a:p>
                  </a:txBody>
                  <a:tcPr anchor="ctr"/>
                </a:tc>
              </a:tr>
              <a:tr h="1607946">
                <a:tc rowSpan="2"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Аграрный сектор 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ru-RU" sz="1600" b="1" dirty="0" smtClean="0">
                        <a:solidFill>
                          <a:srgbClr val="7030A0"/>
                        </a:solidFill>
                      </a:endParaRP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Пищевая промышленность: </a:t>
                      </a:r>
                      <a:r>
                        <a:rPr lang="ru-RU" sz="1600" b="1" dirty="0" err="1" smtClean="0">
                          <a:solidFill>
                            <a:srgbClr val="7030A0"/>
                          </a:solidFill>
                        </a:rPr>
                        <a:t>зерноперерабатыва-ющая</a:t>
                      </a: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, концентратная и кондитерская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ru-RU" sz="16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РК - в основном западные,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южные регионы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rgbClr val="7030A0"/>
                          </a:solidFill>
                        </a:rPr>
                        <a:t>   все классы</a:t>
                      </a:r>
                    </a:p>
                  </a:txBody>
                  <a:tcPr anchor="ctr"/>
                </a:tc>
              </a:tr>
              <a:tr h="942119">
                <a:tc vMerge="1"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endParaRPr lang="ru-RU" sz="16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Страны ближнего зарубежья -Узбекистан, Киргизия, РФ /Оренбург, Омск, Тюмень, Тува, Башкирия, Татарстан/</a:t>
                      </a:r>
                      <a:endParaRPr lang="ru-RU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600" baseline="0" dirty="0" smtClean="0">
                          <a:solidFill>
                            <a:srgbClr val="7030A0"/>
                          </a:solidFill>
                        </a:rPr>
                        <a:t>космонавты</a:t>
                      </a:r>
                      <a:endParaRPr lang="ru-RU" sz="1600" dirty="0" smtClean="0">
                        <a:solidFill>
                          <a:srgbClr val="7030A0"/>
                        </a:solidFill>
                      </a:endParaRPr>
                    </a:p>
                    <a:p>
                      <a:pPr algn="l">
                        <a:buFont typeface="Arial" pitchFamily="34" charset="0"/>
                        <a:buNone/>
                      </a:pPr>
                      <a:endParaRPr lang="ru-RU" sz="1600" dirty="0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</a:tr>
              <a:tr h="662972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Восточные народы</a:t>
                      </a:r>
                      <a:endParaRPr lang="ru-RU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rgbClr val="7030A0"/>
                          </a:solidFill>
                        </a:rPr>
                        <a:t> диетическое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kk-KZ" sz="1600" dirty="0" smtClean="0">
                          <a:solidFill>
                            <a:srgbClr val="7030A0"/>
                          </a:solidFill>
                        </a:rPr>
                        <a:t>питание </a:t>
                      </a:r>
                      <a:endParaRPr lang="ru-RU" sz="1600" dirty="0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</a:tr>
              <a:tr h="942119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endParaRPr lang="ru-RU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Страны дальнего зарубежья -</a:t>
                      </a:r>
                    </a:p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Турция,  Сирия, некоторые африканские страны</a:t>
                      </a:r>
                      <a:endParaRPr lang="ru-RU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rgbClr val="7030A0"/>
                          </a:solidFill>
                        </a:rPr>
                        <a:t> детское питание</a:t>
                      </a:r>
                      <a:endParaRPr lang="ru-RU" sz="1600" dirty="0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572140"/>
            <a:ext cx="8183880" cy="571504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Рынок</a:t>
            </a:r>
            <a:endParaRPr lang="ru-RU" sz="2800" b="1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" name="Содержимое 3"/>
          <p:cNvSpPr txBox="1">
            <a:spLocks/>
          </p:cNvSpPr>
          <p:nvPr/>
        </p:nvSpPr>
        <p:spPr>
          <a:xfrm>
            <a:off x="857224" y="2714620"/>
            <a:ext cx="7572428" cy="2286016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Возможные</a:t>
            </a:r>
            <a:r>
              <a:rPr kumimoji="0" lang="ru-RU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потребители (перечень компаний): 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Все предприятия по переработке зерна и производства продукции на основе зерна крупяных </a:t>
            </a:r>
            <a:r>
              <a:rPr kumimoji="0" lang="ru-RU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култур</a:t>
            </a: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ru-RU" sz="1600" dirty="0" smtClean="0">
                <a:solidFill>
                  <a:schemeClr val="accent1">
                    <a:lumMod val="75000"/>
                  </a:schemeClr>
                </a:solidFill>
              </a:rPr>
              <a:t>АПК в сельских местностях</a:t>
            </a:r>
            <a:endParaRPr kumimoji="0" lang="ru-RU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ru-R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Кондитерское производство: фабрики «</a:t>
            </a:r>
            <a:r>
              <a:rPr lang="ru-RU" sz="16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Рахат</a:t>
            </a:r>
            <a:r>
              <a:rPr lang="ru-R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», «</a:t>
            </a:r>
            <a:r>
              <a:rPr lang="ru-RU" sz="16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Баянауыл</a:t>
            </a:r>
            <a:r>
              <a:rPr lang="ru-R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» 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ru-R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АО «</a:t>
            </a:r>
            <a:r>
              <a:rPr lang="ru-RU" sz="16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Цесна</a:t>
            </a:r>
            <a:r>
              <a:rPr lang="ru-RU" sz="16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»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ru-RU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785786" y="857232"/>
          <a:ext cx="7643866" cy="47149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6893"/>
                <a:gridCol w="2080891"/>
                <a:gridCol w="2786082"/>
              </a:tblGrid>
              <a:tr h="465749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5"/>
                          </a:solidFill>
                        </a:rPr>
                        <a:t>Спрос/емкость</a:t>
                      </a:r>
                      <a:r>
                        <a:rPr lang="ru-RU" sz="1600" baseline="0" dirty="0" smtClean="0">
                          <a:solidFill>
                            <a:schemeClr val="accent5"/>
                          </a:solidFill>
                        </a:rPr>
                        <a:t> рынка  </a:t>
                      </a:r>
                      <a:endParaRPr lang="ru-RU" sz="1600" dirty="0">
                        <a:solidFill>
                          <a:schemeClr val="accent5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5"/>
                          </a:solidFill>
                        </a:rPr>
                        <a:t>Целевой сегмент</a:t>
                      </a:r>
                      <a:endParaRPr lang="ru-RU" sz="1600" dirty="0">
                        <a:solidFill>
                          <a:schemeClr val="accent5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5"/>
                          </a:solidFill>
                        </a:rPr>
                        <a:t>Доля</a:t>
                      </a:r>
                      <a:r>
                        <a:rPr lang="ru-RU" sz="1600" baseline="0" dirty="0" smtClean="0">
                          <a:solidFill>
                            <a:schemeClr val="accent5"/>
                          </a:solidFill>
                        </a:rPr>
                        <a:t> рынка (%)</a:t>
                      </a:r>
                      <a:endParaRPr lang="ru-RU" sz="1600" dirty="0">
                        <a:solidFill>
                          <a:schemeClr val="accent5"/>
                        </a:solidFill>
                      </a:endParaRPr>
                    </a:p>
                  </a:txBody>
                  <a:tcPr anchor="ctr"/>
                </a:tc>
              </a:tr>
              <a:tr h="4249159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rgbClr val="7030A0"/>
                          </a:solidFill>
                        </a:rPr>
                        <a:t>Всего импорт в РК всех готовых пищевых продуктов из зерновых хлопьев составляет свыше 2,8 тыс. т в год (код ТНВЭД 1904). </a:t>
                      </a:r>
                      <a:r>
                        <a:rPr lang="ru-RU" dirty="0" smtClean="0">
                          <a:solidFill>
                            <a:srgbClr val="7030A0"/>
                          </a:solidFill>
                        </a:rPr>
                        <a:t> </a:t>
                      </a:r>
                      <a:endParaRPr lang="en-US" dirty="0" smtClean="0">
                        <a:solidFill>
                          <a:srgbClr val="7030A0"/>
                        </a:solidFill>
                      </a:endParaRP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По реализации Проекта существующая рыночная цена кустарной продукции – 600,0…1000 </a:t>
                      </a:r>
                      <a:r>
                        <a:rPr lang="ru-RU" sz="16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тг</a:t>
                      </a: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/кг;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kk-KZ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После реализаций Проекта предварительно  установленная рыночная цена продукции – до </a:t>
                      </a:r>
                      <a:r>
                        <a:rPr lang="kk-KZ" sz="16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400 тг/кг.</a:t>
                      </a:r>
                      <a:endParaRPr lang="ru-RU" sz="16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  <a:p>
                      <a:pPr algn="ctr">
                        <a:buFont typeface="Arial" pitchFamily="34" charset="0"/>
                        <a:buNone/>
                      </a:pPr>
                      <a:endParaRPr lang="ru-RU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Пищевая промышленность, 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b="1" dirty="0" smtClean="0">
                          <a:solidFill>
                            <a:srgbClr val="7030A0"/>
                          </a:solidFill>
                        </a:rPr>
                        <a:t>АПК </a:t>
                      </a:r>
                      <a:endParaRPr lang="ru-RU" sz="1600" b="1" dirty="0">
                        <a:solidFill>
                          <a:srgbClr val="7030A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Результаты маркетингового исследования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 рынке 4 вида крупяных концентратов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VA – </a:t>
                      </a:r>
                      <a:r>
                        <a:rPr kumimoji="0" lang="kk-KZ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наш СӨК из проса, </a:t>
                      </a:r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VB –</a:t>
                      </a:r>
                      <a:r>
                        <a:rPr kumimoji="0" lang="kk-KZ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“Геркулес”, </a:t>
                      </a:r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VN – </a:t>
                      </a:r>
                      <a:r>
                        <a:rPr kumimoji="0" lang="kk-KZ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каша из семи злаков компании “ЭкоФуд”. 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Данные об объемах продаж в %-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ых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соотношениях всех исследуемых продуктов /другие концентраты/  наряду с долей VА=60% нашей продукцией :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VБ=10% , VВ = 15%,  VN = 5%.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endParaRPr kumimoji="0" lang="ru-RU" sz="12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Коэффициент доли рынка, определяемой по формуле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ru-RU" sz="120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Дра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 </a:t>
                      </a:r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</a:t>
                      </a:r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/(V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</a:t>
                      </a:r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+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VБ+</a:t>
                      </a:r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</a:t>
                      </a:r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+ V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) = 60 / (60+10+15+5) = 0</a:t>
                      </a:r>
                      <a:r>
                        <a:rPr kumimoji="0" lang="ru-RU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en-US" sz="12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67</a:t>
                      </a:r>
                      <a:endParaRPr kumimoji="0" lang="ru-RU" sz="1200" kern="1200" baseline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kk-KZ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Доля рынка в процентных соотношениях 67</a:t>
                      </a:r>
                      <a:r>
                        <a:rPr kumimoji="0" lang="ru-RU" sz="1400" b="1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%.</a:t>
                      </a:r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5786454"/>
            <a:ext cx="8183880" cy="571504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  <a:lumOff val="50000"/>
                  </a:schemeClr>
                </a:solidFill>
              </a:rPr>
              <a:t>Конкуренция</a:t>
            </a:r>
            <a:endParaRPr lang="ru-RU" b="1" dirty="0">
              <a:solidFill>
                <a:schemeClr val="tx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14352" y="642918"/>
            <a:ext cx="7986738" cy="442915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         </a:t>
            </a:r>
            <a:r>
              <a:rPr lang="ru-RU" sz="1800" b="1" dirty="0" smtClean="0">
                <a:solidFill>
                  <a:srgbClr val="7030A0"/>
                </a:solidFill>
              </a:rPr>
              <a:t>Конкуренты (перечень компаний): 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Кустарники в сельских местностях не могут быть конкурентами, причины: ручной труд на 100</a:t>
            </a:r>
            <a:r>
              <a:rPr 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%</a:t>
            </a:r>
            <a:r>
              <a:rPr lang="kk-KZ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- все технологические процессы осуществляются древними орудиями труда /келі, келісабы, қазан, ши/, производительность низкая – 1,5...2,0 кг/ч; выход готовой продукции – 50...60</a:t>
            </a: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%, </a:t>
            </a:r>
            <a:r>
              <a:rPr lang="kk-KZ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рыночная цена такой продукции высокая (600...1000 тг/кг) из-за высокой себестоимости производства. Качество -  низкое (наравномерность по составу, низкий выход по целостности крупинок) технологическая эффективность процессов оставляет желать лучшего.</a:t>
            </a:r>
            <a:endParaRPr lang="ru-RU" sz="16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None/>
            </a:pPr>
            <a:r>
              <a:rPr lang="ru-RU" sz="1800" b="1" dirty="0" smtClean="0">
                <a:solidFill>
                  <a:srgbClr val="7030A0"/>
                </a:solidFill>
              </a:rPr>
              <a:t>         Уровень конкуренции: </a:t>
            </a:r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слабая </a:t>
            </a:r>
            <a:endParaRPr lang="ru-RU" sz="16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1800" dirty="0"/>
          </a:p>
        </p:txBody>
      </p:sp>
      <p:pic>
        <p:nvPicPr>
          <p:cNvPr id="4" name="Рисунок 3" descr="C:\Documents and Settings\style\Рабочий стол\Рейтинг Аск 2011-2012\Инновац форсаж-2011\файл 8 -фото. Куст. способ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78" y="3000372"/>
            <a:ext cx="2040389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1"/>
          <p:cNvPicPr/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3306" y="3429000"/>
            <a:ext cx="3000396" cy="1932701"/>
          </a:xfrm>
          <a:prstGeom prst="rect">
            <a:avLst/>
          </a:prstGeom>
          <a:noFill/>
          <a:ln>
            <a:noFill/>
          </a:ln>
          <a:extLst/>
        </p:spPr>
      </p:pic>
      <p:pic>
        <p:nvPicPr>
          <p:cNvPr id="6" name="Picture 5" descr="2"/>
          <p:cNvPicPr/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34" y="3143248"/>
            <a:ext cx="2978889" cy="225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143512"/>
            <a:ext cx="8183880" cy="8572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/>
              <a:t>Конкурентные преимущества</a:t>
            </a:r>
            <a:endParaRPr lang="ru-RU" sz="4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85720" y="214290"/>
          <a:ext cx="8715435" cy="58845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1094"/>
                <a:gridCol w="3297742"/>
                <a:gridCol w="3886599"/>
              </a:tblGrid>
              <a:tr h="428628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onstantia" pitchFamily="18" charset="0"/>
                        </a:rPr>
                        <a:t>Аналог /компания</a:t>
                      </a:r>
                      <a:endParaRPr lang="ru-RU" sz="1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onstant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onstantia" pitchFamily="18" charset="0"/>
                        </a:rPr>
                        <a:t>«Плюсы»  /преимущества, достоинства</a:t>
                      </a:r>
                      <a:endParaRPr lang="ru-RU" sz="1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onstant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onstantia" pitchFamily="18" charset="0"/>
                        </a:rPr>
                        <a:t>«Минусы»/недостатки, недочеты</a:t>
                      </a:r>
                      <a:endParaRPr lang="ru-RU" sz="1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onstantia" pitchFamily="18" charset="0"/>
                      </a:endParaRPr>
                    </a:p>
                  </a:txBody>
                  <a:tcPr anchor="ctr"/>
                </a:tc>
              </a:tr>
              <a:tr h="1155891">
                <a:tc rowSpan="2"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000" b="1" dirty="0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 Кустарники  </a:t>
                      </a:r>
                    </a:p>
                    <a:p>
                      <a:endParaRPr lang="ru-RU" sz="1000" b="1" dirty="0" smtClean="0">
                        <a:solidFill>
                          <a:schemeClr val="accent5"/>
                        </a:solidFill>
                        <a:latin typeface="Constantia" pitchFamily="18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000" b="1" dirty="0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 Япония  «</a:t>
                      </a:r>
                      <a:r>
                        <a:rPr lang="ru-RU" sz="1000" b="1" dirty="0" err="1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Исикава</a:t>
                      </a:r>
                      <a:r>
                        <a:rPr lang="ru-RU" sz="1000" b="1" dirty="0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ru-RU" sz="1000" b="1" dirty="0" err="1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Когесе</a:t>
                      </a:r>
                      <a:r>
                        <a:rPr lang="ru-RU" sz="1000" b="1" dirty="0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», «</a:t>
                      </a:r>
                      <a:r>
                        <a:rPr lang="ru-RU" sz="1000" b="1" dirty="0" err="1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Кадзио</a:t>
                      </a:r>
                      <a:r>
                        <a:rPr lang="ru-RU" sz="1000" b="1" dirty="0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ru-RU" sz="1000" b="1" dirty="0" err="1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Хоруо</a:t>
                      </a:r>
                      <a:r>
                        <a:rPr lang="ru-RU" sz="1000" b="1" dirty="0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»</a:t>
                      </a:r>
                    </a:p>
                    <a:p>
                      <a:endParaRPr lang="ru-RU" sz="1000" b="1" dirty="0" smtClean="0">
                        <a:solidFill>
                          <a:schemeClr val="accent5"/>
                        </a:solidFill>
                        <a:latin typeface="Constantia" pitchFamily="18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000" b="1" baseline="0" dirty="0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ru-RU" sz="1000" b="1" dirty="0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РФ «Алтайская </a:t>
                      </a:r>
                      <a:r>
                        <a:rPr lang="ru-RU" sz="1000" b="1" dirty="0" err="1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муком.-крупяная</a:t>
                      </a:r>
                      <a:r>
                        <a:rPr lang="ru-RU" sz="1000" b="1" dirty="0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 К»,</a:t>
                      </a:r>
                      <a:r>
                        <a:rPr lang="ru-RU" sz="1000" b="1" baseline="0" dirty="0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 Сосновский   крупяной завод,  ВТУ в РФ</a:t>
                      </a:r>
                      <a:endParaRPr lang="ru-RU" sz="1000" b="1" dirty="0" smtClean="0">
                        <a:solidFill>
                          <a:schemeClr val="accent5"/>
                        </a:solidFill>
                        <a:latin typeface="Constantia" pitchFamily="18" charset="0"/>
                      </a:endParaRPr>
                    </a:p>
                    <a:p>
                      <a:endParaRPr lang="ru-RU" sz="1000" b="1" dirty="0" smtClean="0">
                        <a:solidFill>
                          <a:schemeClr val="accent5"/>
                        </a:solidFill>
                        <a:latin typeface="Constantia" pitchFamily="18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000" b="1" dirty="0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 Компания «</a:t>
                      </a:r>
                      <a:r>
                        <a:rPr lang="ru-RU" sz="1000" b="1" dirty="0" err="1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Экофуд</a:t>
                      </a:r>
                      <a:r>
                        <a:rPr lang="ru-RU" sz="1000" b="1" dirty="0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» РК:</a:t>
                      </a:r>
                      <a:r>
                        <a:rPr lang="ru-RU" sz="1000" b="1" baseline="0" dirty="0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 каши из пяти-, семи злаков</a:t>
                      </a:r>
                      <a:endParaRPr lang="ru-RU" sz="1000" b="1" dirty="0">
                        <a:solidFill>
                          <a:schemeClr val="accent5"/>
                        </a:solidFill>
                        <a:latin typeface="Constant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000" b="1" dirty="0" smtClean="0">
                          <a:solidFill>
                            <a:srgbClr val="7030A0"/>
                          </a:solidFill>
                          <a:latin typeface="Constantia" pitchFamily="18" charset="0"/>
                        </a:rPr>
                        <a:t>Преимущества </a:t>
                      </a:r>
                      <a:r>
                        <a:rPr lang="ru-RU" sz="10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onstantia" pitchFamily="18" charset="0"/>
                        </a:rPr>
                        <a:t>казахских крупяных концентратов из</a:t>
                      </a:r>
                      <a:r>
                        <a:rPr lang="ru-RU" sz="10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onstantia" pitchFamily="18" charset="0"/>
                        </a:rPr>
                        <a:t> проса</a:t>
                      </a:r>
                      <a:r>
                        <a:rPr lang="ru-RU" sz="10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onstantia" pitchFamily="18" charset="0"/>
                        </a:rPr>
                        <a:t>: </a:t>
                      </a:r>
                      <a:r>
                        <a:rPr lang="ru-RU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onstantia" pitchFamily="18" charset="0"/>
                        </a:rPr>
                        <a:t>высокая калорийность, питательность: тепловой обработке подвергается исходное зерно - проса (варки, обжаривания и обжарка) :</a:t>
                      </a:r>
                      <a:r>
                        <a:rPr lang="ru-RU" sz="10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onstantia" pitchFamily="18" charset="0"/>
                        </a:rPr>
                        <a:t> из-за наличия семенной оболочки при варке и обжарке питательные и ароматные составные вещества сохраняются больше.</a:t>
                      </a:r>
                      <a:r>
                        <a:rPr lang="ru-RU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onstantia" pitchFamily="18" charset="0"/>
                        </a:rPr>
                        <a:t>  Отсутствие</a:t>
                      </a:r>
                      <a:r>
                        <a:rPr lang="ru-RU" sz="10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onstantia" pitchFamily="18" charset="0"/>
                        </a:rPr>
                        <a:t> холестерина -  при в</a:t>
                      </a:r>
                      <a:r>
                        <a:rPr lang="ru-RU" sz="10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onstantia" pitchFamily="18" charset="0"/>
                        </a:rPr>
                        <a:t>арке</a:t>
                      </a:r>
                      <a:r>
                        <a:rPr lang="ru-RU" sz="10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Constantia" pitchFamily="18" charset="0"/>
                        </a:rPr>
                        <a:t> зерна в воде декстрины удаляются летучими газами.</a:t>
                      </a:r>
                      <a:endParaRPr lang="ru-RU" sz="10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nstantia" pitchFamily="18" charset="0"/>
                        </a:rPr>
                        <a:t>У кустарников </a:t>
                      </a:r>
                      <a:r>
                        <a:rPr lang="ru-RU" sz="1000" b="1" dirty="0" smtClean="0">
                          <a:solidFill>
                            <a:srgbClr val="7030A0"/>
                          </a:solidFill>
                          <a:latin typeface="Constantia" pitchFamily="18" charset="0"/>
                        </a:rPr>
                        <a:t>нет никаких преимуществ </a:t>
                      </a:r>
                      <a:r>
                        <a:rPr lang="ru-RU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nstantia" pitchFamily="18" charset="0"/>
                        </a:rPr>
                        <a:t>относительно способа производства: технологические процессы осуществляются при помощи древних видов орудий труда ручного действия. 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ru-RU" sz="10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Constantia" pitchFamily="18" charset="0"/>
                      </a:endParaRP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ru-RU" sz="1000" b="1" dirty="0" smtClean="0">
                          <a:solidFill>
                            <a:srgbClr val="7030A0"/>
                          </a:solidFill>
                          <a:latin typeface="Constantia" pitchFamily="18" charset="0"/>
                        </a:rPr>
                        <a:t>Недостатки:</a:t>
                      </a:r>
                      <a:r>
                        <a:rPr lang="ru-RU" sz="1000" baseline="0" dirty="0" smtClean="0">
                          <a:solidFill>
                            <a:srgbClr val="7030A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ru-RU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nstantia" pitchFamily="18" charset="0"/>
                        </a:rPr>
                        <a:t>низкая эффективность процессов – неравномерная тепловая обработка,  выход продукции низкий -  до 60%, пригорелый вкус,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nstantia" pitchFamily="18" charset="0"/>
                        </a:rPr>
                        <a:t> низкая производительность</a:t>
                      </a:r>
                      <a:r>
                        <a:rPr lang="ru-RU" sz="10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nstantia" pitchFamily="18" charset="0"/>
                        </a:rPr>
                        <a:t> 1,5…2,0 кг в час,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0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latin typeface="Constantia" pitchFamily="18" charset="0"/>
                        </a:rPr>
                        <a:t> доля ручного труда – 100%</a:t>
                      </a:r>
                      <a:endParaRPr lang="ru-RU" sz="10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102148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latin typeface="Constantia" pitchFamily="18" charset="0"/>
                        </a:rPr>
                        <a:t>Технология полностью оборудована, </a:t>
                      </a:r>
                      <a:r>
                        <a:rPr lang="ru-RU" sz="1000" baseline="0" dirty="0" smtClean="0">
                          <a:latin typeface="Constantia" pitchFamily="18" charset="0"/>
                        </a:rPr>
                        <a:t> оборудования /линия/ механизированы и технологические процессы автоматизированы. </a:t>
                      </a:r>
                    </a:p>
                    <a:p>
                      <a:endParaRPr lang="ru-RU" sz="1000" baseline="0" dirty="0" smtClean="0">
                        <a:latin typeface="Constantia" pitchFamily="18" charset="0"/>
                      </a:endParaRPr>
                    </a:p>
                    <a:p>
                      <a:r>
                        <a:rPr lang="ru-RU" sz="1000" baseline="0" dirty="0" smtClean="0">
                          <a:latin typeface="Constantia" pitchFamily="18" charset="0"/>
                        </a:rPr>
                        <a:t>Диетическая, легко усваивается </a:t>
                      </a:r>
                      <a:endParaRPr lang="ru-RU" sz="1000" dirty="0"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Constantia" pitchFamily="18" charset="0"/>
                        </a:rPr>
                        <a:t>Однако, технологического оборудования имеет </a:t>
                      </a:r>
                      <a:r>
                        <a:rPr lang="ru-RU" sz="1000" b="1" dirty="0" smtClean="0">
                          <a:solidFill>
                            <a:srgbClr val="7030A0"/>
                          </a:solidFill>
                          <a:latin typeface="Constantia" pitchFamily="18" charset="0"/>
                        </a:rPr>
                        <a:t>другое назначение</a:t>
                      </a:r>
                      <a:r>
                        <a:rPr lang="ru-RU" sz="1000" dirty="0" smtClean="0">
                          <a:solidFill>
                            <a:srgbClr val="7030A0"/>
                          </a:solidFill>
                          <a:latin typeface="Constantia" pitchFamily="18" charset="0"/>
                        </a:rPr>
                        <a:t>:</a:t>
                      </a:r>
                      <a:r>
                        <a:rPr lang="ru-RU" sz="1000" baseline="0" dirty="0" smtClean="0">
                          <a:solidFill>
                            <a:srgbClr val="7030A0"/>
                          </a:solidFill>
                          <a:latin typeface="Constantia" pitchFamily="18" charset="0"/>
                        </a:rPr>
                        <a:t> </a:t>
                      </a:r>
                      <a:r>
                        <a:rPr lang="ru-RU" sz="1000" baseline="0" dirty="0" smtClean="0">
                          <a:latin typeface="Constantia" pitchFamily="18" charset="0"/>
                        </a:rPr>
                        <a:t>для переработки крупы в концентрат. То есть в</a:t>
                      </a:r>
                      <a:r>
                        <a:rPr lang="ru-RU" sz="1000" dirty="0" smtClean="0">
                          <a:latin typeface="Constantia" pitchFamily="18" charset="0"/>
                        </a:rPr>
                        <a:t> японских, российских и украинских  фирмах крупяные концентраты производят не из зерна, а из сырой крупы</a:t>
                      </a:r>
                      <a:r>
                        <a:rPr lang="ru-RU" sz="1000" baseline="0" dirty="0" smtClean="0">
                          <a:latin typeface="Constantia" pitchFamily="18" charset="0"/>
                        </a:rPr>
                        <a:t> – риса.  </a:t>
                      </a:r>
                      <a:r>
                        <a:rPr lang="ru-RU" sz="1000" b="1" baseline="0" dirty="0" smtClean="0">
                          <a:solidFill>
                            <a:srgbClr val="7030A0"/>
                          </a:solidFill>
                          <a:latin typeface="Constantia" pitchFamily="18" charset="0"/>
                        </a:rPr>
                        <a:t>Калорийность –низкая</a:t>
                      </a:r>
                      <a:r>
                        <a:rPr lang="ru-RU" sz="1000" baseline="0" dirty="0" smtClean="0">
                          <a:latin typeface="Constantia" pitchFamily="18" charset="0"/>
                        </a:rPr>
                        <a:t>: при тепловой обработке сырой крупы питательные вещества подвергаются экстракцию. </a:t>
                      </a:r>
                      <a:r>
                        <a:rPr lang="ru-RU" sz="1000" dirty="0" smtClean="0">
                          <a:latin typeface="Constantia" pitchFamily="18" charset="0"/>
                        </a:rPr>
                        <a:t> Продолжительность обработки злаков по-разному,</a:t>
                      </a:r>
                      <a:r>
                        <a:rPr lang="ru-RU" sz="1000" baseline="0" dirty="0" smtClean="0">
                          <a:latin typeface="Constantia" pitchFamily="18" charset="0"/>
                        </a:rPr>
                        <a:t> что не учитывается при производстве</a:t>
                      </a:r>
                      <a:endParaRPr lang="ru-RU" sz="1000" dirty="0"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1012534">
                <a:tc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 ИННОВАЦИЯ </a:t>
                      </a:r>
                    </a:p>
                    <a:p>
                      <a:r>
                        <a:rPr lang="ru-RU" sz="1000" b="1" dirty="0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аналогичных компании РФ</a:t>
                      </a:r>
                      <a:r>
                        <a:rPr lang="ru-RU" sz="1000" b="1" baseline="0" dirty="0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 по производству каш из зерновых</a:t>
                      </a:r>
                      <a:endParaRPr lang="ru-RU" sz="1000" b="1" dirty="0">
                        <a:solidFill>
                          <a:schemeClr val="accent5"/>
                        </a:solidFill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1/Варочно-сушильные</a:t>
                      </a:r>
                      <a:r>
                        <a:rPr lang="ru-RU" sz="1000" baseline="0" dirty="0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 агрегаты</a:t>
                      </a:r>
                    </a:p>
                    <a:p>
                      <a:r>
                        <a:rPr lang="ru-RU" sz="1000" baseline="0" dirty="0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2/ </a:t>
                      </a:r>
                      <a:r>
                        <a:rPr lang="ru-RU" sz="1000" baseline="0" dirty="0" err="1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Обжарочные</a:t>
                      </a:r>
                      <a:r>
                        <a:rPr lang="ru-RU" sz="1000" baseline="0" dirty="0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 аппараты </a:t>
                      </a:r>
                    </a:p>
                    <a:p>
                      <a:r>
                        <a:rPr lang="ru-RU" sz="1000" baseline="0" dirty="0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3/ Шелушильные машины</a:t>
                      </a:r>
                    </a:p>
                    <a:p>
                      <a:r>
                        <a:rPr lang="ru-RU" sz="1000" baseline="0" dirty="0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4/ Поточная очистка крупы от шелухи при помощи аспираторной сети</a:t>
                      </a:r>
                      <a:endParaRPr lang="ru-RU" sz="1000" dirty="0">
                        <a:solidFill>
                          <a:schemeClr val="accent5"/>
                        </a:solidFill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00" dirty="0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1/Неравномерное распределение тепла</a:t>
                      </a:r>
                      <a:r>
                        <a:rPr lang="ru-RU" sz="1000" baseline="0" dirty="0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, энергоемкость</a:t>
                      </a:r>
                    </a:p>
                    <a:p>
                      <a:r>
                        <a:rPr lang="ru-RU" sz="1000" baseline="0" dirty="0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2/ Неполное использование рабочих поверхностей, нагар, вкус горечи</a:t>
                      </a:r>
                    </a:p>
                    <a:p>
                      <a:r>
                        <a:rPr lang="ru-RU" sz="1000" baseline="0" dirty="0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3/ Рабочие поверхности существующих </a:t>
                      </a:r>
                      <a:r>
                        <a:rPr lang="ru-RU" sz="1000" baseline="0" dirty="0" err="1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шелушителей</a:t>
                      </a:r>
                      <a:r>
                        <a:rPr lang="ru-RU" sz="1000" baseline="0" dirty="0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 изготовлены из резины и песчаника, что непригодны для крупы непосредственного употребления </a:t>
                      </a:r>
                    </a:p>
                    <a:p>
                      <a:r>
                        <a:rPr lang="ru-RU" sz="1000" baseline="0" dirty="0" smtClean="0">
                          <a:solidFill>
                            <a:schemeClr val="accent5"/>
                          </a:solidFill>
                          <a:latin typeface="Constantia" pitchFamily="18" charset="0"/>
                        </a:rPr>
                        <a:t>5/ Малопроизводительны, низкая эффективность  </a:t>
                      </a:r>
                      <a:endParaRPr lang="ru-RU" sz="1000" b="1" dirty="0">
                        <a:solidFill>
                          <a:schemeClr val="accent5"/>
                        </a:solidFill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354360">
                <a:tc rowSpan="2">
                  <a:txBody>
                    <a:bodyPr/>
                    <a:lstStyle/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  <a:latin typeface="Constantia" pitchFamily="18" charset="0"/>
                        </a:rPr>
                        <a:t>Инновация </a:t>
                      </a:r>
                    </a:p>
                    <a:p>
                      <a:r>
                        <a:rPr lang="ru-RU" sz="1000" b="1" dirty="0" smtClean="0">
                          <a:solidFill>
                            <a:srgbClr val="7030A0"/>
                          </a:solidFill>
                          <a:latin typeface="Constantia" pitchFamily="18" charset="0"/>
                        </a:rPr>
                        <a:t>По Проекту</a:t>
                      </a:r>
                      <a:endParaRPr lang="ru-RU" sz="1000" b="1" dirty="0">
                        <a:solidFill>
                          <a:srgbClr val="7030A0"/>
                        </a:solidFill>
                        <a:latin typeface="Constantia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000" dirty="0" smtClean="0">
                          <a:solidFill>
                            <a:srgbClr val="7030A0"/>
                          </a:solidFill>
                          <a:latin typeface="Constantia" pitchFamily="18" charset="0"/>
                        </a:rPr>
                        <a:t> Потребительские свойства</a:t>
                      </a:r>
                      <a:r>
                        <a:rPr lang="ru-RU" sz="1000" baseline="0" dirty="0" smtClean="0">
                          <a:solidFill>
                            <a:srgbClr val="7030A0"/>
                          </a:solidFill>
                          <a:latin typeface="Constantia" pitchFamily="18" charset="0"/>
                        </a:rPr>
                        <a:t> </a:t>
                      </a:r>
                      <a:endParaRPr lang="ru-RU" sz="1000" dirty="0">
                        <a:solidFill>
                          <a:srgbClr val="7030A0"/>
                        </a:solidFill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rgbClr val="7030A0"/>
                          </a:solidFill>
                          <a:latin typeface="Constantia" pitchFamily="18" charset="0"/>
                        </a:rPr>
                        <a:t> Расширение</a:t>
                      </a:r>
                      <a:r>
                        <a:rPr lang="ru-RU" sz="1000" baseline="0" dirty="0" smtClean="0">
                          <a:solidFill>
                            <a:srgbClr val="7030A0"/>
                          </a:solidFill>
                          <a:latin typeface="Constantia" pitchFamily="18" charset="0"/>
                        </a:rPr>
                        <a:t> рынка сбыта в мировом масштабе – любая реклама стоит денег.</a:t>
                      </a:r>
                    </a:p>
                    <a:p>
                      <a:pPr>
                        <a:buFont typeface="Arial" pitchFamily="34" charset="0"/>
                        <a:buNone/>
                      </a:pPr>
                      <a:endParaRPr lang="ru-RU" sz="8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latin typeface="Constantia" pitchFamily="18" charset="0"/>
                      </a:endParaRPr>
                    </a:p>
                  </a:txBody>
                  <a:tcPr/>
                </a:tc>
              </a:tr>
              <a:tr h="75267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000" dirty="0" smtClean="0">
                          <a:solidFill>
                            <a:srgbClr val="7030A0"/>
                          </a:solidFill>
                          <a:latin typeface="Constantia" pitchFamily="18" charset="0"/>
                        </a:rPr>
                        <a:t> Технико-экономические показатели – сырье:</a:t>
                      </a:r>
                      <a:r>
                        <a:rPr lang="ru-RU" sz="1000" baseline="0" dirty="0" smtClean="0">
                          <a:solidFill>
                            <a:srgbClr val="7030A0"/>
                          </a:solidFill>
                          <a:latin typeface="Constantia" pitchFamily="18" charset="0"/>
                        </a:rPr>
                        <a:t> зерна просо</a:t>
                      </a:r>
                      <a:r>
                        <a:rPr lang="ru-RU" sz="1000" dirty="0" smtClean="0">
                          <a:solidFill>
                            <a:srgbClr val="7030A0"/>
                          </a:solidFill>
                          <a:latin typeface="Constantia" pitchFamily="18" charset="0"/>
                        </a:rPr>
                        <a:t> по 30...40 </a:t>
                      </a:r>
                      <a:r>
                        <a:rPr lang="ru-RU" sz="1000" dirty="0" err="1" smtClean="0">
                          <a:solidFill>
                            <a:srgbClr val="7030A0"/>
                          </a:solidFill>
                          <a:latin typeface="Constantia" pitchFamily="18" charset="0"/>
                        </a:rPr>
                        <a:t>тг</a:t>
                      </a:r>
                      <a:r>
                        <a:rPr lang="ru-RU" sz="1000" dirty="0" smtClean="0">
                          <a:solidFill>
                            <a:srgbClr val="7030A0"/>
                          </a:solidFill>
                          <a:latin typeface="Constantia" pitchFamily="18" charset="0"/>
                        </a:rPr>
                        <a:t> по закупочной цене на северных и западных регионах РК; капитальные, эксплуатационные</a:t>
                      </a:r>
                      <a:r>
                        <a:rPr lang="ru-RU" sz="1000" baseline="0" dirty="0" smtClean="0">
                          <a:solidFill>
                            <a:srgbClr val="7030A0"/>
                          </a:solidFill>
                          <a:latin typeface="Constantia" pitchFamily="18" charset="0"/>
                        </a:rPr>
                        <a:t> затраты и  себестоимость продукции низкие</a:t>
                      </a:r>
                      <a:endParaRPr lang="ru-RU" sz="1000" dirty="0">
                        <a:solidFill>
                          <a:srgbClr val="7030A0"/>
                        </a:solidFill>
                        <a:latin typeface="Constant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000" baseline="0" dirty="0" smtClean="0">
                          <a:solidFill>
                            <a:srgbClr val="7030A0"/>
                          </a:solidFill>
                          <a:latin typeface="Constantia" pitchFamily="18" charset="0"/>
                        </a:rPr>
                        <a:t> Убеждение инвесторов или др. в целесообразности финансирования данного Проекта сложно: проблема в недостаточности экспертов с техническим образованием по линий совершенствования технологий и создания технологического оборудования</a:t>
                      </a:r>
                      <a:endParaRPr lang="ru-RU" sz="1000" dirty="0">
                        <a:solidFill>
                          <a:srgbClr val="7030A0"/>
                        </a:solidFill>
                        <a:latin typeface="Constantia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Заголовок 1"/>
          <p:cNvSpPr txBox="1">
            <a:spLocks/>
          </p:cNvSpPr>
          <p:nvPr/>
        </p:nvSpPr>
        <p:spPr>
          <a:xfrm>
            <a:off x="642910" y="6143644"/>
            <a:ext cx="8183880" cy="428628"/>
          </a:xfrm>
          <a:prstGeom prst="rect">
            <a:avLst/>
          </a:prstGeom>
        </p:spPr>
        <p:txBody>
          <a:bodyPr vert="horz" anchor="b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Конкурентные</a:t>
            </a:r>
            <a:r>
              <a:rPr kumimoji="0" lang="ru-RU" sz="2400" b="1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50000"/>
                    <a:lumOff val="50000"/>
                  </a:schemeClr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преимущества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50000"/>
                  <a:lumOff val="50000"/>
                </a:schemeClr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5643578"/>
            <a:ext cx="8183880" cy="40861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4"/>
                </a:solidFill>
              </a:rPr>
              <a:t>Бизнес-модель</a:t>
            </a:r>
            <a:endParaRPr lang="ru-RU" b="1" dirty="0">
              <a:solidFill>
                <a:schemeClr val="accent4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28596" y="714356"/>
          <a:ext cx="8229603" cy="4572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1974"/>
                <a:gridCol w="1491364"/>
                <a:gridCol w="1428760"/>
                <a:gridCol w="1643074"/>
                <a:gridCol w="1514431"/>
              </a:tblGrid>
              <a:tr h="86666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5"/>
                          </a:solidFill>
                        </a:rPr>
                        <a:t>Показатели</a:t>
                      </a:r>
                      <a:endParaRPr lang="ru-RU" sz="1600" dirty="0">
                        <a:solidFill>
                          <a:schemeClr val="accent5"/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5"/>
                          </a:solidFill>
                        </a:rPr>
                        <a:t>1 год проекта</a:t>
                      </a:r>
                      <a:endParaRPr lang="ru-RU" sz="1600" dirty="0">
                        <a:solidFill>
                          <a:schemeClr val="accent5"/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5"/>
                          </a:solidFill>
                        </a:rPr>
                        <a:t>2 год проекта</a:t>
                      </a:r>
                      <a:endParaRPr lang="ru-RU" sz="1600" dirty="0">
                        <a:solidFill>
                          <a:schemeClr val="accent5"/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5"/>
                          </a:solidFill>
                        </a:rPr>
                        <a:t>3 год проекта</a:t>
                      </a:r>
                      <a:endParaRPr lang="ru-RU" sz="1600" dirty="0">
                        <a:solidFill>
                          <a:schemeClr val="accent5"/>
                        </a:solidFill>
                      </a:endParaRPr>
                    </a:p>
                  </a:txBody>
                  <a:tcPr marL="91954" marR="9195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accent5"/>
                          </a:solidFill>
                        </a:rPr>
                        <a:t>далее</a:t>
                      </a:r>
                      <a:endParaRPr lang="ru-RU" sz="1600" dirty="0">
                        <a:solidFill>
                          <a:schemeClr val="accent5"/>
                        </a:solidFill>
                      </a:endParaRPr>
                    </a:p>
                  </a:txBody>
                  <a:tcPr marL="91954" marR="91954" anchor="ctr"/>
                </a:tc>
              </a:tr>
              <a:tr h="618669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 dirty="0">
                          <a:solidFill>
                            <a:srgbClr val="7030A0"/>
                          </a:solidFill>
                          <a:latin typeface="Constantia"/>
                        </a:rPr>
                        <a:t>Объем продаж в ед.</a:t>
                      </a:r>
                    </a:p>
                  </a:txBody>
                  <a:tcPr marL="91948" marR="91948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kern="1200" dirty="0">
                          <a:solidFill>
                            <a:schemeClr val="accent5"/>
                          </a:solidFill>
                          <a:latin typeface="Constantia"/>
                        </a:rPr>
                        <a:t>50,0 т</a:t>
                      </a:r>
                    </a:p>
                  </a:txBody>
                  <a:tcPr marL="91948" marR="91948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kern="1200" dirty="0">
                          <a:solidFill>
                            <a:schemeClr val="accent5"/>
                          </a:solidFill>
                          <a:latin typeface="Constantia"/>
                        </a:rPr>
                        <a:t>75,0 т</a:t>
                      </a:r>
                    </a:p>
                  </a:txBody>
                  <a:tcPr marL="91948" marR="91948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kern="1200">
                          <a:solidFill>
                            <a:schemeClr val="accent5"/>
                          </a:solidFill>
                          <a:latin typeface="Constantia"/>
                        </a:rPr>
                        <a:t>125 ,0 т</a:t>
                      </a:r>
                    </a:p>
                  </a:txBody>
                  <a:tcPr marL="91948" marR="91948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kern="1200">
                          <a:solidFill>
                            <a:schemeClr val="accent5"/>
                          </a:solidFill>
                          <a:latin typeface="Constantia"/>
                        </a:rPr>
                        <a:t>250,0 т</a:t>
                      </a:r>
                    </a:p>
                  </a:txBody>
                  <a:tcPr marL="91948" marR="91948" anchor="ctr"/>
                </a:tc>
              </a:tr>
              <a:tr h="618669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 dirty="0">
                          <a:solidFill>
                            <a:srgbClr val="7030A0"/>
                          </a:solidFill>
                          <a:latin typeface="Constantia"/>
                        </a:rPr>
                        <a:t>Цена за ед., тенге</a:t>
                      </a:r>
                    </a:p>
                  </a:txBody>
                  <a:tcPr marL="91948" marR="91948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kern="1200" dirty="0">
                          <a:solidFill>
                            <a:schemeClr val="accent5"/>
                          </a:solidFill>
                          <a:latin typeface="Constantia"/>
                        </a:rPr>
                        <a:t>400 000,0 </a:t>
                      </a:r>
                      <a:r>
                        <a:rPr lang="ru-RU" sz="1600" b="1" i="0" u="none" strike="noStrike" kern="1200" dirty="0" err="1">
                          <a:solidFill>
                            <a:schemeClr val="accent5"/>
                          </a:solidFill>
                          <a:latin typeface="Constantia"/>
                        </a:rPr>
                        <a:t>тг</a:t>
                      </a:r>
                      <a:r>
                        <a:rPr lang="ru-RU" sz="1600" b="1" i="0" u="none" strike="noStrike" kern="1200" dirty="0">
                          <a:solidFill>
                            <a:schemeClr val="accent5"/>
                          </a:solidFill>
                          <a:latin typeface="Constantia"/>
                        </a:rPr>
                        <a:t>/</a:t>
                      </a:r>
                      <a:r>
                        <a:rPr lang="ru-RU" sz="1600" b="1" i="0" u="none" strike="noStrike" kern="1200" dirty="0" err="1">
                          <a:solidFill>
                            <a:schemeClr val="accent5"/>
                          </a:solidFill>
                          <a:latin typeface="Constantia"/>
                        </a:rPr>
                        <a:t>тн</a:t>
                      </a:r>
                      <a:r>
                        <a:rPr lang="ru-RU" sz="1600" b="1" i="0" u="none" strike="noStrike" kern="1200" dirty="0">
                          <a:solidFill>
                            <a:schemeClr val="accent5"/>
                          </a:solidFill>
                          <a:latin typeface="Constantia"/>
                        </a:rPr>
                        <a:t> </a:t>
                      </a:r>
                    </a:p>
                  </a:txBody>
                  <a:tcPr marL="91948" marR="91948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kern="1200" dirty="0">
                          <a:solidFill>
                            <a:schemeClr val="accent5"/>
                          </a:solidFill>
                          <a:latin typeface="Constantia"/>
                        </a:rPr>
                        <a:t>-//-</a:t>
                      </a:r>
                    </a:p>
                  </a:txBody>
                  <a:tcPr marL="91948" marR="91948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kern="1200">
                          <a:solidFill>
                            <a:schemeClr val="accent5"/>
                          </a:solidFill>
                          <a:latin typeface="Constantia"/>
                        </a:rPr>
                        <a:t>-//-</a:t>
                      </a:r>
                    </a:p>
                  </a:txBody>
                  <a:tcPr marL="91948" marR="91948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kern="1200">
                          <a:solidFill>
                            <a:schemeClr val="accent5"/>
                          </a:solidFill>
                          <a:latin typeface="Constantia"/>
                        </a:rPr>
                        <a:t>-//-</a:t>
                      </a:r>
                    </a:p>
                  </a:txBody>
                  <a:tcPr marL="91948" marR="91948" anchor="ctr"/>
                </a:tc>
              </a:tr>
              <a:tr h="883222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 dirty="0">
                          <a:solidFill>
                            <a:srgbClr val="7030A0"/>
                          </a:solidFill>
                          <a:latin typeface="Constantia"/>
                        </a:rPr>
                        <a:t>Доход / выручка, тыс.тенге</a:t>
                      </a:r>
                    </a:p>
                  </a:txBody>
                  <a:tcPr marL="91948" marR="91948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kern="1200">
                          <a:solidFill>
                            <a:schemeClr val="accent5"/>
                          </a:solidFill>
                          <a:latin typeface="Constantia"/>
                        </a:rPr>
                        <a:t>20 000,0</a:t>
                      </a:r>
                    </a:p>
                  </a:txBody>
                  <a:tcPr marL="91948" marR="91948" anchor="ctr"/>
                </a:tc>
                <a:tc>
                  <a:txBody>
                    <a:bodyPr/>
                    <a:lstStyle/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600" b="1" i="0" u="none" strike="noStrike" kern="1200" dirty="0">
                        <a:solidFill>
                          <a:schemeClr val="accent5"/>
                        </a:solidFill>
                        <a:latin typeface="Constantia"/>
                      </a:endParaRPr>
                    </a:p>
                    <a:p>
                      <a:pPr marL="0" marR="0" indent="0" algn="ctr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kern="1200" dirty="0">
                          <a:solidFill>
                            <a:schemeClr val="accent5"/>
                          </a:solidFill>
                          <a:latin typeface="Constantia"/>
                        </a:rPr>
                        <a:t>30 000,0</a:t>
                      </a:r>
                      <a:endParaRPr lang="ru-RU" sz="1600" b="1" i="0" u="none" strike="noStrike" dirty="0">
                        <a:solidFill>
                          <a:schemeClr val="accent5"/>
                        </a:solidFill>
                        <a:latin typeface="Arial"/>
                      </a:endParaRPr>
                    </a:p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600" b="1" i="0" u="none" strike="noStrike" kern="1200" dirty="0">
                        <a:solidFill>
                          <a:schemeClr val="accent5"/>
                        </a:solidFill>
                        <a:latin typeface="Constantia"/>
                      </a:endParaRPr>
                    </a:p>
                  </a:txBody>
                  <a:tcPr marL="91948" marR="91948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kern="1200" dirty="0">
                          <a:solidFill>
                            <a:schemeClr val="accent5"/>
                          </a:solidFill>
                          <a:latin typeface="Constantia"/>
                        </a:rPr>
                        <a:t>50 000,0</a:t>
                      </a:r>
                    </a:p>
                  </a:txBody>
                  <a:tcPr marL="91948" marR="91948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kern="1200">
                          <a:solidFill>
                            <a:schemeClr val="accent5"/>
                          </a:solidFill>
                          <a:latin typeface="Constantia"/>
                        </a:rPr>
                        <a:t>100 000,0</a:t>
                      </a:r>
                    </a:p>
                  </a:txBody>
                  <a:tcPr marL="91948" marR="91948" anchor="ctr"/>
                </a:tc>
              </a:tr>
              <a:tr h="701586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 dirty="0">
                          <a:solidFill>
                            <a:srgbClr val="7030A0"/>
                          </a:solidFill>
                          <a:latin typeface="Constantia"/>
                        </a:rPr>
                        <a:t>Себестоимость за ед., тенге</a:t>
                      </a:r>
                    </a:p>
                  </a:txBody>
                  <a:tcPr marL="91948" marR="91948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kern="1200">
                          <a:solidFill>
                            <a:schemeClr val="accent5"/>
                          </a:solidFill>
                          <a:latin typeface="Constantia"/>
                        </a:rPr>
                        <a:t>83 000</a:t>
                      </a:r>
                      <a:r>
                        <a:rPr lang="ru-RU" sz="1600" b="1" i="0" u="none" strike="noStrike" kern="1200" baseline="0">
                          <a:solidFill>
                            <a:schemeClr val="accent5"/>
                          </a:solidFill>
                          <a:latin typeface="Constantia"/>
                        </a:rPr>
                        <a:t> тг/тн</a:t>
                      </a:r>
                      <a:endParaRPr lang="ru-RU" sz="1600" b="1" i="0" u="none" strike="noStrike" kern="1200">
                        <a:solidFill>
                          <a:schemeClr val="accent5"/>
                        </a:solidFill>
                        <a:latin typeface="Constantia"/>
                      </a:endParaRPr>
                    </a:p>
                  </a:txBody>
                  <a:tcPr marL="91948" marR="91948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kern="1200" dirty="0">
                          <a:solidFill>
                            <a:schemeClr val="accent5"/>
                          </a:solidFill>
                          <a:latin typeface="Constantia"/>
                        </a:rPr>
                        <a:t>-//-</a:t>
                      </a:r>
                    </a:p>
                  </a:txBody>
                  <a:tcPr marL="91948" marR="91948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kern="1200" dirty="0">
                          <a:solidFill>
                            <a:schemeClr val="accent5"/>
                          </a:solidFill>
                          <a:latin typeface="Constantia"/>
                        </a:rPr>
                        <a:t>-//-</a:t>
                      </a:r>
                    </a:p>
                  </a:txBody>
                  <a:tcPr marL="91948" marR="91948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kern="1200" dirty="0">
                          <a:solidFill>
                            <a:schemeClr val="accent5"/>
                          </a:solidFill>
                          <a:latin typeface="Constantia"/>
                        </a:rPr>
                        <a:t>-//-</a:t>
                      </a:r>
                    </a:p>
                  </a:txBody>
                  <a:tcPr marL="91948" marR="91948" anchor="ctr"/>
                </a:tc>
              </a:tr>
              <a:tr h="883222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 dirty="0">
                          <a:solidFill>
                            <a:srgbClr val="7030A0"/>
                          </a:solidFill>
                          <a:latin typeface="Constantia"/>
                        </a:rPr>
                        <a:t>Операционные /эксплуатационные/ затраты, тыс. тенге</a:t>
                      </a:r>
                      <a:endParaRPr lang="ru-RU" sz="1400" b="1" i="0" u="none" strike="noStrike" dirty="0">
                        <a:solidFill>
                          <a:srgbClr val="7030A0"/>
                        </a:solidFill>
                        <a:latin typeface="Arial"/>
                      </a:endParaRPr>
                    </a:p>
                  </a:txBody>
                  <a:tcPr marL="91948" marR="91948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kern="1200">
                          <a:solidFill>
                            <a:schemeClr val="accent5"/>
                          </a:solidFill>
                          <a:latin typeface="Constantia"/>
                        </a:rPr>
                        <a:t>4 150,0  </a:t>
                      </a:r>
                      <a:endParaRPr lang="ru-RU" sz="1600" b="1" i="0" u="none" strike="noStrike">
                        <a:solidFill>
                          <a:schemeClr val="accent5"/>
                        </a:solidFill>
                        <a:latin typeface="Arial"/>
                      </a:endParaRPr>
                    </a:p>
                  </a:txBody>
                  <a:tcPr marL="91948" marR="91948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kern="1200">
                          <a:solidFill>
                            <a:schemeClr val="accent5"/>
                          </a:solidFill>
                          <a:latin typeface="Constantia"/>
                        </a:rPr>
                        <a:t>6 225,0  </a:t>
                      </a:r>
                    </a:p>
                  </a:txBody>
                  <a:tcPr marL="91948" marR="91948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kern="1200" dirty="0">
                          <a:solidFill>
                            <a:schemeClr val="accent5"/>
                          </a:solidFill>
                          <a:latin typeface="Constantia"/>
                        </a:rPr>
                        <a:t>10 </a:t>
                      </a:r>
                      <a:r>
                        <a:rPr lang="ru-RU" sz="1600" b="1" i="0" u="none" strike="noStrike" kern="1200" dirty="0" smtClean="0">
                          <a:solidFill>
                            <a:schemeClr val="accent5"/>
                          </a:solidFill>
                          <a:latin typeface="Constantia"/>
                        </a:rPr>
                        <a:t>375,0 </a:t>
                      </a:r>
                      <a:endParaRPr lang="ru-RU" sz="1600" b="1" i="0" u="none" strike="noStrike" dirty="0">
                        <a:solidFill>
                          <a:schemeClr val="accent5"/>
                        </a:solidFill>
                        <a:latin typeface="Arial"/>
                      </a:endParaRPr>
                    </a:p>
                  </a:txBody>
                  <a:tcPr marL="91948" marR="91948"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kern="1200" dirty="0">
                          <a:solidFill>
                            <a:schemeClr val="accent5"/>
                          </a:solidFill>
                          <a:latin typeface="Constantia"/>
                        </a:rPr>
                        <a:t>20 750,0 </a:t>
                      </a:r>
                      <a:endParaRPr lang="ru-RU" sz="1600" b="1" i="0" u="none" strike="noStrike" dirty="0">
                        <a:solidFill>
                          <a:schemeClr val="accent5"/>
                        </a:solidFill>
                        <a:latin typeface="Arial"/>
                      </a:endParaRPr>
                    </a:p>
                  </a:txBody>
                  <a:tcPr marL="91948" marR="91948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429264"/>
            <a:ext cx="8183880" cy="622932"/>
          </a:xfrm>
        </p:spPr>
        <p:txBody>
          <a:bodyPr/>
          <a:lstStyle/>
          <a:p>
            <a:r>
              <a:rPr lang="ru-RU" b="1" dirty="0" smtClean="0">
                <a:solidFill>
                  <a:schemeClr val="accent4"/>
                </a:solidFill>
              </a:rPr>
              <a:t>Инвестиционная оценка</a:t>
            </a:r>
            <a:endParaRPr lang="ru-RU" b="1" dirty="0">
              <a:solidFill>
                <a:schemeClr val="accent4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71472" y="1357298"/>
            <a:ext cx="8183880" cy="4000528"/>
          </a:xfrm>
        </p:spPr>
        <p:txBody>
          <a:bodyPr>
            <a:normAutofit fontScale="85000" lnSpcReduction="10000"/>
          </a:bodyPr>
          <a:lstStyle/>
          <a:p>
            <a:pPr>
              <a:spcAft>
                <a:spcPts val="1000"/>
              </a:spcAft>
            </a:pPr>
            <a:r>
              <a:rPr lang="ru-RU" sz="2000" b="1" dirty="0" smtClean="0">
                <a:solidFill>
                  <a:srgbClr val="7030A0"/>
                </a:solidFill>
              </a:rPr>
              <a:t>Сумма инвестиций</a:t>
            </a:r>
            <a:r>
              <a:rPr lang="ru-RU" sz="2000" dirty="0" smtClean="0">
                <a:solidFill>
                  <a:srgbClr val="7030A0"/>
                </a:solidFill>
              </a:rPr>
              <a:t>, </a:t>
            </a:r>
            <a:r>
              <a:rPr lang="ru-RU" sz="2000" b="1" dirty="0" smtClean="0">
                <a:solidFill>
                  <a:srgbClr val="7030A0"/>
                </a:solidFill>
              </a:rPr>
              <a:t>тенге –</a:t>
            </a:r>
            <a:r>
              <a:rPr lang="ru-RU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ru-RU" sz="2000" b="1" dirty="0" smtClean="0">
                <a:solidFill>
                  <a:schemeClr val="accent4"/>
                </a:solidFill>
              </a:rPr>
              <a:t>50 000 000</a:t>
            </a:r>
            <a:endParaRPr lang="ru-RU" sz="1800" b="1" dirty="0" smtClean="0">
              <a:solidFill>
                <a:schemeClr val="accent4"/>
              </a:solidFill>
            </a:endParaRPr>
          </a:p>
          <a:p>
            <a:pPr>
              <a:spcAft>
                <a:spcPts val="1000"/>
              </a:spcAft>
            </a:pPr>
            <a:r>
              <a:rPr lang="ru-RU" sz="2000" b="1" dirty="0" smtClean="0">
                <a:solidFill>
                  <a:srgbClr val="7030A0"/>
                </a:solidFill>
              </a:rPr>
              <a:t>Назначение инвестиций </a:t>
            </a:r>
            <a:r>
              <a:rPr lang="ru-RU" sz="2000" dirty="0" smtClean="0">
                <a:solidFill>
                  <a:srgbClr val="7030A0"/>
                </a:solidFill>
              </a:rPr>
              <a:t>– </a:t>
            </a:r>
            <a:r>
              <a:rPr lang="ru-RU" sz="2000" b="1" dirty="0" smtClean="0">
                <a:solidFill>
                  <a:schemeClr val="accent3">
                    <a:lumMod val="75000"/>
                  </a:schemeClr>
                </a:solidFill>
              </a:rPr>
              <a:t>«ВОЗРОЖДЕНИЕ былого!» 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открыть производственное предприятие для выпуска высококалорийных крупяных концентратов на основе казахской национально-традиционной технологии</a:t>
            </a:r>
            <a:endParaRPr lang="ru-RU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Aft>
                <a:spcPts val="1000"/>
              </a:spcAft>
            </a:pPr>
            <a:r>
              <a:rPr lang="ru-RU" sz="2000" b="1" dirty="0" smtClean="0">
                <a:solidFill>
                  <a:srgbClr val="7030A0"/>
                </a:solidFill>
              </a:rPr>
              <a:t>Длительность инвестиционной фазы, мес. </a:t>
            </a:r>
            <a:r>
              <a:rPr lang="ru-RU" sz="2000" dirty="0" smtClean="0">
                <a:solidFill>
                  <a:srgbClr val="7030A0"/>
                </a:solidFill>
              </a:rPr>
              <a:t>–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ru-RU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54 </a:t>
            </a:r>
            <a:endParaRPr lang="ru-RU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Aft>
                <a:spcPts val="1000"/>
              </a:spcAft>
            </a:pPr>
            <a:r>
              <a:rPr lang="ru-RU" sz="2000" b="1" dirty="0" smtClean="0">
                <a:solidFill>
                  <a:srgbClr val="7030A0"/>
                </a:solidFill>
              </a:rPr>
              <a:t>Ставка </a:t>
            </a:r>
            <a:r>
              <a:rPr lang="ru-RU" sz="2000" b="1" u="sng" dirty="0" smtClean="0">
                <a:solidFill>
                  <a:srgbClr val="7030A0"/>
                </a:solidFill>
              </a:rPr>
              <a:t>дисконтирования</a:t>
            </a:r>
            <a:r>
              <a:rPr lang="ru-RU" sz="2000" b="1" dirty="0" smtClean="0">
                <a:solidFill>
                  <a:srgbClr val="7030A0"/>
                </a:solidFill>
              </a:rPr>
              <a:t>- </a:t>
            </a:r>
            <a:r>
              <a:rPr lang="ru-RU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27 % </a:t>
            </a:r>
            <a:endParaRPr lang="ru-RU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Aft>
                <a:spcPts val="1000"/>
              </a:spcAft>
            </a:pPr>
            <a:r>
              <a:rPr lang="ru-RU" sz="2000" b="1" dirty="0" smtClean="0">
                <a:solidFill>
                  <a:srgbClr val="7030A0"/>
                </a:solidFill>
              </a:rPr>
              <a:t>Чистая текущая стоимость (</a:t>
            </a:r>
            <a:r>
              <a:rPr lang="en-US" sz="2000" b="1" dirty="0" smtClean="0">
                <a:solidFill>
                  <a:srgbClr val="7030A0"/>
                </a:solidFill>
              </a:rPr>
              <a:t>NPV</a:t>
            </a:r>
            <a:r>
              <a:rPr lang="ru-RU" sz="2000" b="1" dirty="0" smtClean="0">
                <a:solidFill>
                  <a:srgbClr val="7030A0"/>
                </a:solidFill>
              </a:rPr>
              <a:t>), тенге </a:t>
            </a:r>
            <a:r>
              <a:rPr lang="ru-RU" sz="2000" dirty="0" smtClean="0">
                <a:solidFill>
                  <a:srgbClr val="7030A0"/>
                </a:solidFill>
              </a:rPr>
              <a:t>– </a:t>
            </a:r>
            <a:r>
              <a:rPr lang="ru-RU" sz="2000" b="1" dirty="0" smtClean="0">
                <a:solidFill>
                  <a:schemeClr val="accent4"/>
                </a:solidFill>
              </a:rPr>
              <a:t>78 523 422 </a:t>
            </a:r>
          </a:p>
          <a:p>
            <a:pPr>
              <a:spcAft>
                <a:spcPts val="1000"/>
              </a:spcAft>
            </a:pPr>
            <a:r>
              <a:rPr lang="ru-RU" sz="2000" b="1" dirty="0" smtClean="0">
                <a:solidFill>
                  <a:srgbClr val="7030A0"/>
                </a:solidFill>
              </a:rPr>
              <a:t>Внутренняя норма доходности </a:t>
            </a:r>
            <a:r>
              <a:rPr lang="ru-RU" sz="2000" dirty="0" smtClean="0">
                <a:solidFill>
                  <a:srgbClr val="7030A0"/>
                </a:solidFill>
              </a:rPr>
              <a:t>(</a:t>
            </a:r>
            <a:r>
              <a:rPr lang="en-US" sz="2000" dirty="0" smtClean="0">
                <a:solidFill>
                  <a:srgbClr val="7030A0"/>
                </a:solidFill>
              </a:rPr>
              <a:t>IRR)</a:t>
            </a:r>
            <a:r>
              <a:rPr lang="ru-RU" sz="2000" dirty="0" smtClean="0">
                <a:solidFill>
                  <a:srgbClr val="7030A0"/>
                </a:solidFill>
              </a:rPr>
              <a:t> -  </a:t>
            </a:r>
            <a:r>
              <a:rPr lang="ru-RU" sz="2000" b="1" dirty="0" smtClean="0">
                <a:solidFill>
                  <a:schemeClr val="accent4"/>
                </a:solidFill>
              </a:rPr>
              <a:t>58</a:t>
            </a:r>
            <a:r>
              <a:rPr lang="en-US" sz="2000" b="1" dirty="0" smtClean="0">
                <a:solidFill>
                  <a:schemeClr val="accent4"/>
                </a:solidFill>
              </a:rPr>
              <a:t>%</a:t>
            </a:r>
            <a:endParaRPr lang="ru-RU" sz="1800" b="1" dirty="0" smtClean="0">
              <a:solidFill>
                <a:schemeClr val="accent4"/>
              </a:solidFill>
            </a:endParaRPr>
          </a:p>
          <a:p>
            <a:pPr>
              <a:spcAft>
                <a:spcPts val="1000"/>
              </a:spcAft>
            </a:pPr>
            <a:r>
              <a:rPr lang="ru-RU" sz="2000" b="1" dirty="0" smtClean="0">
                <a:solidFill>
                  <a:srgbClr val="7030A0"/>
                </a:solidFill>
              </a:rPr>
              <a:t>Срок окупаемости дисконтированный </a:t>
            </a:r>
            <a:r>
              <a:rPr lang="ru-RU" sz="2000" dirty="0" smtClean="0">
                <a:solidFill>
                  <a:srgbClr val="7030A0"/>
                </a:solidFill>
              </a:rPr>
              <a:t>(</a:t>
            </a:r>
            <a:r>
              <a:rPr lang="en-US" sz="2000" dirty="0" smtClean="0">
                <a:solidFill>
                  <a:srgbClr val="7030A0"/>
                </a:solidFill>
              </a:rPr>
              <a:t>DPBP)</a:t>
            </a:r>
            <a:r>
              <a:rPr lang="ru-RU" sz="2000" dirty="0" smtClean="0">
                <a:solidFill>
                  <a:srgbClr val="7030A0"/>
                </a:solidFill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</a:rPr>
              <a:t>– </a:t>
            </a:r>
            <a:r>
              <a:rPr lang="ru-RU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4 года</a:t>
            </a:r>
            <a:endParaRPr lang="ru-RU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2000" b="1" u="sng" dirty="0" smtClean="0">
                <a:solidFill>
                  <a:srgbClr val="7030A0"/>
                </a:solidFill>
              </a:rPr>
              <a:t>Дисконтированный индекс доходности </a:t>
            </a:r>
            <a:r>
              <a:rPr lang="ru-RU" sz="2000" dirty="0" smtClean="0">
                <a:solidFill>
                  <a:srgbClr val="7030A0"/>
                </a:solidFill>
              </a:rPr>
              <a:t>(</a:t>
            </a:r>
            <a:r>
              <a:rPr lang="en-US" sz="2000" dirty="0" smtClean="0">
                <a:solidFill>
                  <a:srgbClr val="7030A0"/>
                </a:solidFill>
              </a:rPr>
              <a:t>DPI)</a:t>
            </a:r>
            <a:r>
              <a:rPr lang="ru-RU" sz="2000" dirty="0" smtClean="0">
                <a:solidFill>
                  <a:srgbClr val="7030A0"/>
                </a:solidFill>
              </a:rPr>
              <a:t> – </a:t>
            </a:r>
            <a:r>
              <a:rPr lang="ru-RU" sz="20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1,57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786454"/>
            <a:ext cx="8183880" cy="50006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4"/>
                </a:solidFill>
              </a:rPr>
              <a:t>Риски проекта</a:t>
            </a:r>
            <a:endParaRPr lang="ru-RU" b="1" dirty="0">
              <a:solidFill>
                <a:schemeClr val="accent4"/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quarter" idx="1"/>
          </p:nvPr>
        </p:nvGraphicFramePr>
        <p:xfrm>
          <a:off x="428596" y="285728"/>
          <a:ext cx="8183560" cy="5186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8498"/>
                <a:gridCol w="1357322"/>
                <a:gridCol w="1357322"/>
                <a:gridCol w="1357322"/>
                <a:gridCol w="204309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Вид риска</a:t>
                      </a:r>
                      <a:endParaRPr lang="ru-RU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Степень воздействия </a:t>
                      </a:r>
                    </a:p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(0-1)</a:t>
                      </a:r>
                      <a:endParaRPr lang="ru-RU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Вероятность наступления (0-1)</a:t>
                      </a:r>
                      <a:endParaRPr lang="ru-RU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Значимость (гр.2*гр.3)</a:t>
                      </a:r>
                      <a:endParaRPr lang="ru-RU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Оценка значимости (высокая, низкая, умеренная)</a:t>
                      </a:r>
                      <a:endParaRPr lang="ru-RU" sz="12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0" u="none" strike="noStrike" kern="1200" dirty="0">
                          <a:solidFill>
                            <a:srgbClr val="7030A0"/>
                          </a:solidFill>
                          <a:latin typeface="Constantia"/>
                        </a:rPr>
                        <a:t>Технологические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Arial"/>
                        <a:buChar char="•"/>
                      </a:pPr>
                      <a:r>
                        <a:rPr lang="ru-RU" sz="1200" b="0" i="0" u="none" strike="noStrike" kern="1200" dirty="0" smtClean="0">
                          <a:solidFill>
                            <a:schemeClr val="tx1"/>
                          </a:solidFill>
                          <a:latin typeface="Constantia"/>
                        </a:rPr>
                        <a:t> технологический </a:t>
                      </a:r>
                      <a:r>
                        <a:rPr lang="ru-RU" sz="1200" b="0" i="0" u="none" strike="noStrike" kern="1200" dirty="0">
                          <a:solidFill>
                            <a:schemeClr val="tx1"/>
                          </a:solidFill>
                          <a:latin typeface="Constantia"/>
                        </a:rPr>
                        <a:t>принцип </a:t>
                      </a:r>
                      <a:r>
                        <a:rPr lang="ru-RU" sz="1100" b="0" i="0" u="none" strike="noStrike" kern="1200" baseline="0" dirty="0">
                          <a:solidFill>
                            <a:schemeClr val="tx1"/>
                          </a:solidFill>
                          <a:latin typeface="Constantia"/>
                        </a:rPr>
                        <a:t>–  исправность КИП при регулирований режима</a:t>
                      </a:r>
                      <a:endParaRPr lang="ru-RU" sz="1100" b="0" i="0" u="none" strike="noStrike" kern="1200" dirty="0">
                        <a:solidFill>
                          <a:schemeClr val="tx1"/>
                        </a:solidFill>
                        <a:latin typeface="Constanti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Constantia"/>
                        </a:rPr>
                        <a:t>0,5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Constantia"/>
                        </a:rPr>
                        <a:t>0,4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Constantia"/>
                        </a:rPr>
                        <a:t>0,2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 dirty="0">
                          <a:solidFill>
                            <a:srgbClr val="7030A0"/>
                          </a:solidFill>
                          <a:latin typeface="Constantia"/>
                        </a:rPr>
                        <a:t>умеренная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Arial"/>
                        <a:buChar char="•"/>
                      </a:pPr>
                      <a:r>
                        <a:rPr lang="ru-RU" sz="1200" b="0" i="0" u="none" strike="noStrike" kern="1200" dirty="0" smtClean="0">
                          <a:solidFill>
                            <a:schemeClr val="tx1"/>
                          </a:solidFill>
                          <a:latin typeface="Constantia"/>
                        </a:rPr>
                        <a:t> оборудование </a:t>
                      </a:r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latin typeface="Constantia"/>
                        </a:rPr>
                        <a:t>–  доставка</a:t>
                      </a:r>
                      <a:r>
                        <a:rPr lang="ru-RU" sz="1100" b="0" i="0" u="none" strike="noStrike" kern="1200" baseline="0" dirty="0">
                          <a:solidFill>
                            <a:schemeClr val="tx1"/>
                          </a:solidFill>
                          <a:latin typeface="Constantia"/>
                        </a:rPr>
                        <a:t> материала при изготовлений рабочей поверхности </a:t>
                      </a:r>
                      <a:r>
                        <a:rPr lang="ru-RU" sz="1100" b="0" i="0" u="none" strike="noStrike" kern="1200" baseline="0" dirty="0" err="1">
                          <a:solidFill>
                            <a:schemeClr val="tx1"/>
                          </a:solidFill>
                          <a:latin typeface="Constantia"/>
                        </a:rPr>
                        <a:t>шелушителя</a:t>
                      </a:r>
                      <a:endParaRPr lang="ru-RU" sz="1100" b="0" i="0" u="none" strike="noStrike" kern="1200" dirty="0">
                        <a:solidFill>
                          <a:schemeClr val="tx1"/>
                        </a:solidFill>
                        <a:latin typeface="Constanti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Constantia"/>
                        </a:rPr>
                        <a:t>0,1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Constantia"/>
                        </a:rPr>
                        <a:t>0,4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Constantia"/>
                        </a:rPr>
                        <a:t>0,04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 dirty="0">
                          <a:solidFill>
                            <a:srgbClr val="7030A0"/>
                          </a:solidFill>
                          <a:latin typeface="Constantia"/>
                        </a:rPr>
                        <a:t>низкая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Arial"/>
                        <a:buChar char="•"/>
                      </a:pPr>
                      <a:r>
                        <a:rPr lang="ru-RU" sz="1200" b="0" i="0" u="none" strike="noStrike" kern="1200" dirty="0">
                          <a:solidFill>
                            <a:schemeClr val="tx1"/>
                          </a:solidFill>
                          <a:latin typeface="Constantia"/>
                        </a:rPr>
                        <a:t>кадры </a:t>
                      </a:r>
                      <a:r>
                        <a:rPr lang="ru-RU" sz="1100" b="0" i="0" u="none" strike="noStrike" kern="1200" baseline="0" dirty="0">
                          <a:solidFill>
                            <a:schemeClr val="tx1"/>
                          </a:solidFill>
                          <a:latin typeface="Constantia"/>
                        </a:rPr>
                        <a:t>– рисков не должно быть</a:t>
                      </a:r>
                      <a:endParaRPr lang="ru-RU" sz="1100" b="0" i="0" u="none" strike="noStrike" kern="1200" dirty="0">
                        <a:solidFill>
                          <a:schemeClr val="tx1"/>
                        </a:solidFill>
                        <a:latin typeface="Constanti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Constantia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>
                          <a:solidFill>
                            <a:schemeClr val="tx1"/>
                          </a:solidFill>
                          <a:latin typeface="Constantia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Constantia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 dirty="0">
                          <a:solidFill>
                            <a:srgbClr val="7030A0"/>
                          </a:solidFill>
                          <a:latin typeface="Constantia"/>
                        </a:rPr>
                        <a:t>-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Arial"/>
                        <a:buChar char="•"/>
                      </a:pPr>
                      <a:r>
                        <a:rPr lang="ru-RU" sz="1200" b="0" i="0" u="none" strike="noStrike" kern="1200" dirty="0" smtClean="0">
                          <a:solidFill>
                            <a:schemeClr val="tx1"/>
                          </a:solidFill>
                          <a:latin typeface="Constantia"/>
                        </a:rPr>
                        <a:t> сырье </a:t>
                      </a:r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latin typeface="Constantia"/>
                        </a:rPr>
                        <a:t>– рисков нет,</a:t>
                      </a:r>
                      <a:r>
                        <a:rPr lang="ru-RU" sz="1100" b="0" i="0" u="none" strike="noStrike" kern="1200" baseline="0" dirty="0">
                          <a:solidFill>
                            <a:schemeClr val="tx1"/>
                          </a:solidFill>
                          <a:latin typeface="Constantia"/>
                        </a:rPr>
                        <a:t> просо выращивается в КХ по заказу заготовщиков</a:t>
                      </a:r>
                      <a:endParaRPr lang="ru-RU" sz="1100" b="0" i="0" u="none" strike="noStrike" kern="1200" dirty="0">
                        <a:solidFill>
                          <a:schemeClr val="tx1"/>
                        </a:solidFill>
                        <a:latin typeface="Constanti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>
                          <a:solidFill>
                            <a:schemeClr val="tx1"/>
                          </a:solidFill>
                          <a:latin typeface="Constantia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>
                          <a:solidFill>
                            <a:schemeClr val="tx1"/>
                          </a:solidFill>
                          <a:latin typeface="Constantia"/>
                        </a:rPr>
                        <a:t>-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Constantia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 dirty="0">
                          <a:solidFill>
                            <a:srgbClr val="7030A0"/>
                          </a:solidFill>
                          <a:latin typeface="Constantia"/>
                        </a:rPr>
                        <a:t>-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200" b="1" i="0" u="none" strike="noStrike" kern="1200" dirty="0">
                          <a:solidFill>
                            <a:srgbClr val="7030A0"/>
                          </a:solidFill>
                          <a:latin typeface="Constantia"/>
                        </a:rPr>
                        <a:t>Маркетинговые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400" b="1" i="0" u="none" strike="noStrike" kern="1200">
                        <a:solidFill>
                          <a:schemeClr val="tx1"/>
                        </a:solidFill>
                        <a:latin typeface="Constanti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400" b="1" i="0" u="none" strike="noStrike" kern="1200">
                        <a:solidFill>
                          <a:schemeClr val="tx1"/>
                        </a:solidFill>
                        <a:latin typeface="Constanti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400" b="1" i="0" u="none" strike="noStrike" kern="1200" dirty="0">
                        <a:solidFill>
                          <a:schemeClr val="tx1"/>
                        </a:solidFill>
                        <a:latin typeface="Constanti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ru-RU" sz="1400" b="1" i="0" u="none" strike="noStrike" kern="1200" dirty="0">
                        <a:solidFill>
                          <a:srgbClr val="7030A0"/>
                        </a:solidFill>
                        <a:latin typeface="Constantia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Arial"/>
                        <a:buChar char="•"/>
                      </a:pPr>
                      <a:r>
                        <a:rPr lang="ru-RU" sz="1200" b="0" i="0" u="none" strike="noStrike" kern="1200" dirty="0" smtClean="0">
                          <a:solidFill>
                            <a:schemeClr val="tx1"/>
                          </a:solidFill>
                          <a:latin typeface="Constantia"/>
                        </a:rPr>
                        <a:t> сбытовые</a:t>
                      </a:r>
                      <a:r>
                        <a:rPr lang="ru-RU" sz="1100" b="0" i="0" u="none" strike="noStrike" kern="1200" dirty="0" smtClean="0">
                          <a:solidFill>
                            <a:schemeClr val="tx1"/>
                          </a:solidFill>
                          <a:latin typeface="Constantia"/>
                        </a:rPr>
                        <a:t> </a:t>
                      </a:r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latin typeface="Constantia"/>
                        </a:rPr>
                        <a:t>- реклама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>
                          <a:solidFill>
                            <a:schemeClr val="tx1"/>
                          </a:solidFill>
                          <a:latin typeface="Constantia"/>
                        </a:rPr>
                        <a:t>0,85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>
                          <a:solidFill>
                            <a:schemeClr val="tx1"/>
                          </a:solidFill>
                          <a:latin typeface="Constantia"/>
                        </a:rPr>
                        <a:t>0,25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Constantia"/>
                        </a:rPr>
                        <a:t>0,21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 dirty="0">
                          <a:solidFill>
                            <a:srgbClr val="7030A0"/>
                          </a:solidFill>
                          <a:latin typeface="Constantia"/>
                        </a:rPr>
                        <a:t>умеренная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Arial"/>
                        <a:buChar char="•"/>
                      </a:pPr>
                      <a:r>
                        <a:rPr lang="ru-RU" sz="1200" b="0" i="0" u="none" strike="noStrike" kern="1200" dirty="0" smtClean="0">
                          <a:solidFill>
                            <a:schemeClr val="tx1"/>
                          </a:solidFill>
                          <a:latin typeface="Constantia"/>
                        </a:rPr>
                        <a:t> конкурентные </a:t>
                      </a:r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latin typeface="Constantia"/>
                        </a:rPr>
                        <a:t>- нет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>
                          <a:solidFill>
                            <a:schemeClr val="tx1"/>
                          </a:solidFill>
                          <a:latin typeface="Constantia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>
                          <a:solidFill>
                            <a:schemeClr val="tx1"/>
                          </a:solidFill>
                          <a:latin typeface="Constantia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Constantia"/>
                        </a:rPr>
                        <a:t>-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 dirty="0">
                          <a:solidFill>
                            <a:srgbClr val="7030A0"/>
                          </a:solidFill>
                          <a:latin typeface="Constantia"/>
                        </a:rPr>
                        <a:t>-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algn="l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ts val="1200"/>
                        <a:buFont typeface="Arial"/>
                        <a:buChar char="•"/>
                      </a:pPr>
                      <a:r>
                        <a:rPr lang="ru-RU" sz="1200" b="0" i="0" u="none" strike="noStrike" kern="1200" dirty="0" smtClean="0">
                          <a:solidFill>
                            <a:schemeClr val="tx1"/>
                          </a:solidFill>
                          <a:latin typeface="Constantia"/>
                        </a:rPr>
                        <a:t> ценовые</a:t>
                      </a:r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latin typeface="Constantia"/>
                        </a:rPr>
                        <a:t>, рентабельность производства высокая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>
                          <a:solidFill>
                            <a:schemeClr val="tx1"/>
                          </a:solidFill>
                          <a:latin typeface="Constantia"/>
                        </a:rPr>
                        <a:t>0,2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>
                          <a:solidFill>
                            <a:schemeClr val="tx1"/>
                          </a:solidFill>
                          <a:latin typeface="Constantia"/>
                        </a:rPr>
                        <a:t>0,2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 dirty="0">
                          <a:solidFill>
                            <a:schemeClr val="tx1"/>
                          </a:solidFill>
                          <a:latin typeface="Constantia"/>
                        </a:rPr>
                        <a:t>0,04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400" b="1" i="0" u="none" strike="noStrike" kern="1200" dirty="0">
                          <a:solidFill>
                            <a:srgbClr val="7030A0"/>
                          </a:solidFill>
                          <a:latin typeface="Constantia"/>
                        </a:rPr>
                        <a:t>низкая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1497</TotalTime>
  <Words>1321</Words>
  <Application>Microsoft Office PowerPoint</Application>
  <PresentationFormat>Экран (4:3)</PresentationFormat>
  <Paragraphs>183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Начальная</vt:lpstr>
      <vt:lpstr> Название Проекта: Производство крупяных концентратов (НУ) на основе казахской национально-традиционной технологии с созданием  высоко-эффективной, ресурсосберегающей  инновационной техники и технологий со знаком «Made in Kazakhstan»   Вид инновации: продукция – крупяные концентраты из проса;  технология -  инновационная технология производства;   способ – инновационный способ производства продукции.  Оборудования, продукция - «Made in Kazakhstan»</vt:lpstr>
      <vt:lpstr>Проблема и ее решение</vt:lpstr>
      <vt:lpstr>Сфера применения</vt:lpstr>
      <vt:lpstr>Рынок</vt:lpstr>
      <vt:lpstr>Конкуренция</vt:lpstr>
      <vt:lpstr> Конкурентные преимущества</vt:lpstr>
      <vt:lpstr>Бизнес-модель</vt:lpstr>
      <vt:lpstr>Инвестиционная оценка</vt:lpstr>
      <vt:lpstr>Риски проекта</vt:lpstr>
      <vt:lpstr>Текущий статус проекта и предложение инвестору</vt:lpstr>
    </vt:vector>
  </TitlesOfParts>
  <Company>АО НЦНТИ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проекта:     Вид инновации - </dc:title>
  <dc:creator>User19</dc:creator>
  <cp:lastModifiedBy>ДС409</cp:lastModifiedBy>
  <cp:revision>179</cp:revision>
  <dcterms:created xsi:type="dcterms:W3CDTF">2015-04-07T05:33:15Z</dcterms:created>
  <dcterms:modified xsi:type="dcterms:W3CDTF">2015-05-27T10:46:47Z</dcterms:modified>
</cp:coreProperties>
</file>