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2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7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287927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2910" y="642918"/>
            <a:ext cx="7772400" cy="2714644"/>
          </a:xfrm>
        </p:spPr>
        <p:txBody>
          <a:bodyPr>
            <a:normAutofit/>
          </a:bodyPr>
          <a:lstStyle/>
          <a:p>
            <a:pPr algn="l"/>
            <a:r>
              <a:rPr lang="ru-RU" sz="2400" dirty="0" smtClean="0">
                <a:solidFill>
                  <a:srgbClr val="FFFF00"/>
                </a:solidFill>
              </a:rPr>
              <a:t>Название проекта: </a:t>
            </a:r>
            <a:r>
              <a:rPr lang="ru-RU" sz="2600" dirty="0" smtClean="0">
                <a:solidFill>
                  <a:schemeClr val="tx1"/>
                </a:solidFill>
              </a:rPr>
              <a:t>Разработка </a:t>
            </a:r>
            <a:r>
              <a:rPr lang="ru-RU" sz="2600" dirty="0">
                <a:solidFill>
                  <a:schemeClr val="tx1"/>
                </a:solidFill>
              </a:rPr>
              <a:t>инновационной биотехнологии производства биологически активных  кормовых добавок </a:t>
            </a:r>
            <a:r>
              <a:rPr lang="ru-RU" sz="2600" dirty="0" smtClean="0">
                <a:solidFill>
                  <a:schemeClr val="tx1"/>
                </a:solidFill>
              </a:rPr>
              <a:t>(БАКД) для </a:t>
            </a:r>
            <a:r>
              <a:rPr lang="ru-RU" sz="2600" dirty="0">
                <a:solidFill>
                  <a:schemeClr val="tx1"/>
                </a:solidFill>
              </a:rPr>
              <a:t>животных и </a:t>
            </a:r>
            <a:r>
              <a:rPr lang="ru-RU" sz="2600" dirty="0" smtClean="0">
                <a:solidFill>
                  <a:schemeClr val="tx1"/>
                </a:solidFill>
              </a:rPr>
              <a:t>птицы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rgbClr val="FFFF00"/>
                </a:solidFill>
              </a:rPr>
              <a:t>Вид инновации: </a:t>
            </a:r>
            <a:r>
              <a:rPr lang="ru-RU" sz="2400" dirty="0" smtClean="0">
                <a:solidFill>
                  <a:schemeClr val="tx1"/>
                </a:solidFill>
              </a:rPr>
              <a:t>- технология</a:t>
            </a:r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357694"/>
            <a:ext cx="8183880" cy="148018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Текущий статус проекта и предложение инвестору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357298"/>
            <a:ext cx="8183880" cy="2428892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Производственно-экспериментальный участок «Багратион»</a:t>
            </a:r>
          </a:p>
          <a:p>
            <a:endParaRPr lang="ru-RU" sz="2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Коммерческое предложение инвестору -приобретение или лизинг технологии</a:t>
            </a:r>
            <a:r>
              <a:rPr lang="ru-RU" sz="2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endParaRPr lang="ru-RU" sz="2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857892"/>
            <a:ext cx="8183880" cy="69437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Проблема и ее решение</a:t>
            </a:r>
            <a:endParaRPr lang="ru-RU" dirty="0"/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xmlns="" val="1751643208"/>
              </p:ext>
            </p:extLst>
          </p:nvPr>
        </p:nvGraphicFramePr>
        <p:xfrm>
          <a:off x="571472" y="1071546"/>
          <a:ext cx="8058178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5817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Проблема:</a:t>
                      </a:r>
                      <a:endParaRPr lang="ru-RU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Предлагаемая технология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заключается </a:t>
                      </a: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 способности одновременно решать важнейшие проблемы предприятий АПК: обеспечение животноводческих и птицеводческих хозяйств высококачественными кормами; утилизации отходов, т.е. улучшение экологии; дополнительные ресурсы электро- и теплоснабжения предприятий.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2">
                              <a:lumMod val="75000"/>
                            </a:schemeClr>
                          </a:solidFill>
                        </a:rPr>
                        <a:t>Решение:</a:t>
                      </a:r>
                      <a:endParaRPr lang="ru-RU" sz="1600" b="1" dirty="0">
                        <a:solidFill>
                          <a:schemeClr val="accent2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Разработка  инновационной экологически безопасной и безотходной биотехнологии производства биологически активных кормовых добавок на основе гуминовых веществ, </a:t>
                      </a:r>
                      <a:r>
                        <a:rPr lang="ru-RU" sz="1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пробиотиков</a:t>
                      </a:r>
                      <a:r>
                        <a:rPr lang="ru-RU" sz="1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 и алюмосиликатных минералов с использованием современного высокотехнологичного оборудования и новейших достижений в области биотехнологии.</a:t>
                      </a:r>
                      <a:endParaRPr lang="ru-RU" sz="14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tx2"/>
                          </a:solidFill>
                        </a:rPr>
                        <a:t>Преимущества технологии:</a:t>
                      </a:r>
                      <a:endParaRPr lang="ru-RU" sz="1600" b="1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Продукция имеет постоянный, устойчивый спрос, ввиду технологических особенностей производства мяса и молока,  имеющих круглогодичный характер.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Отсутствие конкурентов - производителей в Казахстане позволит с меньшими затратами выйти на рынок.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Поставки из-за рубежа носят эпизодический характер и закрывают потребности не более 5-10%. Стоимость зарубежных аналогов выше наших расчетных в 3-5 раз.</a:t>
                      </a:r>
                    </a:p>
                    <a:p>
                      <a:pPr marL="228600" indent="-228600" algn="ctr">
                        <a:buFont typeface="+mj-lt"/>
                        <a:buAutoNum type="arabicPeriod"/>
                      </a:pP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572008"/>
            <a:ext cx="8183880" cy="1051560"/>
          </a:xfrm>
        </p:spPr>
        <p:txBody>
          <a:bodyPr/>
          <a:lstStyle/>
          <a:p>
            <a:r>
              <a:rPr lang="ru-RU" dirty="0" smtClean="0"/>
              <a:t>Сфера применения</a:t>
            </a:r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111204664"/>
              </p:ext>
            </p:extLst>
          </p:nvPr>
        </p:nvGraphicFramePr>
        <p:xfrm>
          <a:off x="857224" y="1643047"/>
          <a:ext cx="7072362" cy="2722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69275"/>
                <a:gridCol w="2145633"/>
                <a:gridCol w="2357454"/>
              </a:tblGrid>
              <a:tr h="1361028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1361028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Сельское хозяйство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Казахстан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Сельхозпроизводители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214950"/>
            <a:ext cx="8183880" cy="1051560"/>
          </a:xfrm>
        </p:spPr>
        <p:txBody>
          <a:bodyPr/>
          <a:lstStyle/>
          <a:p>
            <a:r>
              <a:rPr lang="ru-RU" dirty="0" smtClean="0"/>
              <a:t>Рынок</a:t>
            </a:r>
            <a:endParaRPr lang="ru-RU" dirty="0"/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785786" y="3214686"/>
            <a:ext cx="7572428" cy="2286016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sz="2000" b="1" i="0" u="none" strike="noStrike" kern="1200" cap="none" spc="0" normalizeH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r>
              <a:rPr kumimoji="0" lang="ru-RU" sz="105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КХ «Багратион 2»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КХ «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Шемонаихинское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КХ «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Средигорненское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»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74422512"/>
              </p:ext>
            </p:extLst>
          </p:nvPr>
        </p:nvGraphicFramePr>
        <p:xfrm>
          <a:off x="785786" y="857232"/>
          <a:ext cx="7643866" cy="22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6893"/>
                <a:gridCol w="2319018"/>
                <a:gridCol w="254795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 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Потребность в БАКД только по ВКО - 500 т в месяц</a:t>
                      </a:r>
                      <a:endParaRPr lang="en-US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i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Всего в РК по коду ТНВЭД 2309 кормов для животных ввозится порядка 20 тыс. тонн в год</a:t>
                      </a:r>
                      <a:endParaRPr lang="ru-RU" sz="1600" i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Фермерские и крестьянские хозяйства </a:t>
                      </a:r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0,025</a:t>
                      </a:r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085184"/>
            <a:ext cx="8183880" cy="1051560"/>
          </a:xfrm>
        </p:spPr>
        <p:txBody>
          <a:bodyPr/>
          <a:lstStyle/>
          <a:p>
            <a:r>
              <a:rPr lang="ru-RU" dirty="0" smtClean="0"/>
              <a:t>Конкуренция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39552" y="1484784"/>
            <a:ext cx="7986738" cy="30792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Конкуренты:</a:t>
            </a:r>
            <a:endParaRPr lang="en-US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Основной конкурент в регионе - ОАО «Вектор», Россия</a:t>
            </a:r>
          </a:p>
          <a:p>
            <a:pPr>
              <a:buNone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2400" b="1" dirty="0" smtClean="0">
                <a:solidFill>
                  <a:schemeClr val="accent1">
                    <a:lumMod val="75000"/>
                  </a:schemeClr>
                </a:solidFill>
              </a:rPr>
              <a:t>Уровень конкуренции: 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ильная</a:t>
            </a:r>
          </a:p>
          <a:p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5517232"/>
            <a:ext cx="8183880" cy="85725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Конкурентные преимущества</a:t>
            </a:r>
            <a:endParaRPr lang="ru-RU" sz="4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75595793"/>
              </p:ext>
            </p:extLst>
          </p:nvPr>
        </p:nvGraphicFramePr>
        <p:xfrm>
          <a:off x="571472" y="1071546"/>
          <a:ext cx="8072494" cy="4214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1374"/>
                <a:gridCol w="3168152"/>
                <a:gridCol w="2692968"/>
              </a:tblGrid>
              <a:tr h="651385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Аналог/компания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383167"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ОАО «Вектор»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Многолетний опыт работы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Высокая себестоимость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5138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Развитые реклама и маркетинг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Длительный процесс производства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316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45980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51385"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Инновация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Снижение расхода топлива и энергии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Отсутствие информации у потребителей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8316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Экономия расходных материалов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65138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Снижение себестоимости</a:t>
                      </a:r>
                      <a:r>
                        <a:rPr lang="ru-RU" sz="14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БАКД на 30-40 % в сравнение с аналогами</a:t>
                      </a: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4714884"/>
            <a:ext cx="8183880" cy="1051560"/>
          </a:xfrm>
        </p:spPr>
        <p:txBody>
          <a:bodyPr/>
          <a:lstStyle/>
          <a:p>
            <a:r>
              <a:rPr lang="ru-RU" dirty="0" smtClean="0"/>
              <a:t>Бизнес-модель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874350064"/>
              </p:ext>
            </p:extLst>
          </p:nvPr>
        </p:nvGraphicFramePr>
        <p:xfrm>
          <a:off x="571472" y="1214422"/>
          <a:ext cx="8229605" cy="3571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1974"/>
                <a:gridCol w="1364958"/>
                <a:gridCol w="1420829"/>
                <a:gridCol w="1645922"/>
                <a:gridCol w="1645922"/>
              </a:tblGrid>
              <a:tr h="94550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год проекта</a:t>
                      </a:r>
                      <a:endParaRPr lang="ru-RU" dirty="0"/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год проекта</a:t>
                      </a:r>
                      <a:endParaRPr lang="ru-RU" dirty="0"/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год проекта</a:t>
                      </a:r>
                      <a:endParaRPr lang="ru-RU" dirty="0"/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далее</a:t>
                      </a:r>
                      <a:endParaRPr lang="ru-RU" dirty="0"/>
                    </a:p>
                  </a:txBody>
                  <a:tcPr marL="91953" marR="91953" anchor="ctr"/>
                </a:tc>
              </a:tr>
              <a:tr h="54779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Объем продаж в ед.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 т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т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100 т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До 100 т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547791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Цена за ед., тенге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500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400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</a:p>
                  </a:txBody>
                  <a:tcPr marL="91953" marR="91953" anchor="ctr"/>
                </a:tc>
              </a:tr>
              <a:tr h="76540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Доход / выручка, тыс.тенге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2 500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2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</a:t>
                      </a:r>
                      <a:r>
                        <a:rPr lang="ru-RU" sz="1400" b="1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30 000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765408">
                <a:tc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Себестоимость за ед.</a:t>
                      </a: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До 100 </a:t>
                      </a:r>
                      <a:r>
                        <a:rPr lang="ru-RU" sz="1400" b="1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r>
                        <a:rPr lang="ru-RU" sz="1400" b="1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/кг</a:t>
                      </a:r>
                      <a:endParaRPr lang="ru-RU" sz="14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085184"/>
            <a:ext cx="8183880" cy="1051560"/>
          </a:xfrm>
        </p:spPr>
        <p:txBody>
          <a:bodyPr/>
          <a:lstStyle/>
          <a:p>
            <a:r>
              <a:rPr lang="ru-RU" dirty="0" smtClean="0"/>
              <a:t>Инвестиционная оценка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142984"/>
            <a:ext cx="8183880" cy="4014208"/>
          </a:xfrm>
        </p:spPr>
        <p:txBody>
          <a:bodyPr>
            <a:normAutofit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Сумма инвестиций, тенге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65 000 000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Назначение инвестиций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приобретение оборудования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Длительность инвестиционной фазы, мес.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12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Ставка дисконтирования - </a:t>
            </a:r>
            <a:r>
              <a:rPr lang="ru-RU" sz="2000" b="1" dirty="0" smtClean="0">
                <a:solidFill>
                  <a:schemeClr val="accent1">
                    <a:lumMod val="75000"/>
                  </a:schemeClr>
                </a:solidFill>
              </a:rPr>
              <a:t>22%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), тенге –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19 960 918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IRR) 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- </a:t>
            </a:r>
            <a:r>
              <a:rPr lang="ru-RU" sz="2000" dirty="0" smtClean="0">
                <a:solidFill>
                  <a:schemeClr val="accent1">
                    <a:lumMod val="75000"/>
                  </a:schemeClr>
                </a:solidFill>
              </a:rPr>
              <a:t>28%</a:t>
            </a:r>
            <a:endParaRPr lang="ru-RU" sz="1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, лет - </a:t>
            </a:r>
            <a:r>
              <a:rPr lang="ru-RU" sz="1800" b="1" dirty="0" smtClean="0">
                <a:solidFill>
                  <a:schemeClr val="accent1">
                    <a:lumMod val="75000"/>
                  </a:schemeClr>
                </a:solidFill>
              </a:rPr>
              <a:t>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500702"/>
            <a:ext cx="8183880" cy="64294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Риски проекта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173782481"/>
              </p:ext>
            </p:extLst>
          </p:nvPr>
        </p:nvGraphicFramePr>
        <p:xfrm>
          <a:off x="1500166" y="1071546"/>
          <a:ext cx="5715040" cy="4160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5175"/>
                <a:gridCol w="283986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Вид риска</a:t>
                      </a:r>
                      <a:endParaRPr lang="ru-RU" sz="1600" dirty="0"/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Оценка значимости (высокая, низкая, умеренная)</a:t>
                      </a:r>
                      <a:endParaRPr lang="ru-RU" sz="1600" dirty="0"/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Технологические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технологический принцип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умеренная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оборудование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умеренная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кадры 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высокая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сырье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низкая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Маркетинговые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сбытовые 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высокая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конкурентные 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высокая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ценовые</a:t>
                      </a:r>
                      <a:endParaRPr lang="ru-RU" sz="160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высокая</a:t>
                      </a:r>
                      <a:endParaRPr lang="ru-RU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 marL="91953" marR="91953"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744</TotalTime>
  <Words>493</Words>
  <Application>Microsoft Office PowerPoint</Application>
  <PresentationFormat>Экран (4:3)</PresentationFormat>
  <Paragraphs>112</Paragraphs>
  <Slides>10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Поток</vt:lpstr>
      <vt:lpstr>Название проекта: Разработка инновационной биотехнологии производства биологически активных  кормовых добавок (БАКД) для животных и птицы  Вид инновации: - технология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Риски проекта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ДС409</cp:lastModifiedBy>
  <cp:revision>118</cp:revision>
  <cp:lastPrinted>2015-05-08T03:25:31Z</cp:lastPrinted>
  <dcterms:created xsi:type="dcterms:W3CDTF">2015-04-07T05:33:15Z</dcterms:created>
  <dcterms:modified xsi:type="dcterms:W3CDTF">2015-05-27T10:53:56Z</dcterms:modified>
</cp:coreProperties>
</file>