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4" r:id="rId7"/>
    <p:sldId id="266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592" autoAdjust="0"/>
  </p:normalViewPr>
  <p:slideViewPr>
    <p:cSldViewPr>
      <p:cViewPr>
        <p:scale>
          <a:sx n="89" d="100"/>
          <a:sy n="89" d="100"/>
        </p:scale>
        <p:origin x="-2274" y="-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3945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642918"/>
            <a:ext cx="7772400" cy="2714644"/>
          </a:xfrm>
        </p:spPr>
        <p:txBody>
          <a:bodyPr>
            <a:normAutofit/>
          </a:bodyPr>
          <a:lstStyle/>
          <a:p>
            <a:pPr algn="l"/>
            <a:r>
              <a:rPr lang="ru-RU" sz="24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Название проекта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ru-RU" sz="2400" b="1" dirty="0" smtClean="0">
                <a:solidFill>
                  <a:srgbClr val="C00000"/>
                </a:solidFill>
              </a:rPr>
              <a:t>Разработка </a:t>
            </a:r>
            <a:r>
              <a:rPr lang="ru-RU" sz="2400" b="1" dirty="0">
                <a:solidFill>
                  <a:srgbClr val="C00000"/>
                </a:solidFill>
              </a:rPr>
              <a:t>и изготовление биогазовых установок для крестьянских и фермерских хозяйств </a:t>
            </a:r>
            <a:r>
              <a:rPr lang="ru-RU" sz="2200" u="sng" dirty="0" smtClean="0"/>
              <a:t/>
            </a:r>
            <a:br>
              <a:rPr lang="ru-RU" sz="2200" u="sng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Вид инновации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ru-RU" sz="2400" b="1" dirty="0" smtClean="0">
                <a:solidFill>
                  <a:srgbClr val="C00000"/>
                </a:solidFill>
              </a:rPr>
              <a:t>изделие/продукт</a:t>
            </a:r>
            <a:endParaRPr lang="ru-RU" sz="2200" b="1" dirty="0">
              <a:solidFill>
                <a:srgbClr val="C0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86454"/>
            <a:ext cx="8183880" cy="6229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Проблема и ее решение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2529426646"/>
              </p:ext>
            </p:extLst>
          </p:nvPr>
        </p:nvGraphicFramePr>
        <p:xfrm>
          <a:off x="714348" y="714356"/>
          <a:ext cx="8058178" cy="495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8178"/>
              </a:tblGrid>
              <a:tr h="41582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Проблема:</a:t>
                      </a:r>
                      <a:endParaRPr lang="ru-RU" sz="1600" dirty="0"/>
                    </a:p>
                  </a:txBody>
                  <a:tcPr/>
                </a:tc>
              </a:tr>
              <a:tr h="1059507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Рациональное использование отходов сельскохозяйственного производства — большая и важная проблема современности. Она связана, с одной стороны, с возможностью использования огромного энергетического потенциала, с другой — с необходимостью предотвращать загрязнение окружающей среды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1582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Решение: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112786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Следует заметить, что при производстве биогаза решается триединая задача: вырабатывается газообразное топливо - биогаз; уничтожается патогенная флора в результате переработки отходов жизнедеятельности человека и сельскохозяйственных животных, т. е. достигается мощный экологический эффект;% загруженной биомассы после завершения процесса брожения представляет собой высокоэффективное и экологически чистое органическое удобрение.</a:t>
                      </a:r>
                    </a:p>
                  </a:txBody>
                  <a:tcPr/>
                </a:tc>
              </a:tr>
              <a:tr h="372204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Преимущества технологии: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1537993"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отсутствие экологических налогов и сборов;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получение собственной электроэнергии;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получение биогаза, метана и углекислоты;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получение минерализованных азотных удобрений (повышение урожайности до 30%);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наличие вышеуказанных преимуществ дает хозяйству возможность снижения себестоимости выпускаемой продукции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214950"/>
            <a:ext cx="8183880" cy="105156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Сфера применения</a:t>
            </a:r>
            <a:endParaRPr lang="ru-RU" sz="4000" dirty="0">
              <a:solidFill>
                <a:srgbClr val="C0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84967892"/>
              </p:ext>
            </p:extLst>
          </p:nvPr>
        </p:nvGraphicFramePr>
        <p:xfrm>
          <a:off x="1428729" y="785794"/>
          <a:ext cx="6786609" cy="4071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5465"/>
                <a:gridCol w="2058941"/>
                <a:gridCol w="2262203"/>
              </a:tblGrid>
              <a:tr h="42283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Отрасли / сектора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Регионы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потребителей</a:t>
                      </a:r>
                      <a:endParaRPr lang="ru-RU" sz="1600" dirty="0"/>
                    </a:p>
                  </a:txBody>
                  <a:tcPr anchor="ctr"/>
                </a:tc>
              </a:tr>
              <a:tr h="1216377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энергетическая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0070C0"/>
                          </a:solidFill>
                        </a:rPr>
                        <a:t>Все</a:t>
                      </a:r>
                      <a:r>
                        <a:rPr lang="ru-RU" sz="2000" baseline="0" dirty="0" smtClean="0">
                          <a:solidFill>
                            <a:srgbClr val="0070C0"/>
                          </a:solidFill>
                        </a:rPr>
                        <a:t> регионы Казахстана</a:t>
                      </a:r>
                      <a:endParaRPr lang="ru-RU" sz="2000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субъекты малого и среднего бизнеса с собственным энергоносителем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938348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переработки отходов 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крупные </a:t>
                      </a:r>
                      <a:r>
                        <a:rPr lang="ru-RU" sz="16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сельхозпроизво-дители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1494406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сельскохозяйственная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крупные </a:t>
                      </a:r>
                      <a:r>
                        <a:rPr lang="ru-RU" sz="16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сельхозпроизво-дители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, крестьянские хозяйства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572140"/>
            <a:ext cx="8183880" cy="908684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Рынок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1071538" y="3786190"/>
            <a:ext cx="7572428" cy="1643074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потребители: 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Крупные свинофермы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Фермы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молочного крупного рогатого скота (КРС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</a:t>
            </a:r>
          </a:p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Птицефабрики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53690130"/>
              </p:ext>
            </p:extLst>
          </p:nvPr>
        </p:nvGraphicFramePr>
        <p:xfrm>
          <a:off x="1785918" y="500042"/>
          <a:ext cx="6429420" cy="3143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7606"/>
                <a:gridCol w="3221814"/>
              </a:tblGrid>
              <a:tr h="45076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Спрос/емкость</a:t>
                      </a:r>
                      <a:r>
                        <a:rPr lang="ru-RU" sz="1600" baseline="0" dirty="0" smtClean="0"/>
                        <a:t> рынка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Целевой сегмент  </a:t>
                      </a:r>
                      <a:endParaRPr lang="ru-RU" sz="1600" dirty="0"/>
                    </a:p>
                  </a:txBody>
                  <a:tcPr anchor="ctr"/>
                </a:tc>
              </a:tr>
              <a:tr h="7780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b="1" dirty="0" err="1" smtClean="0">
                          <a:solidFill>
                            <a:srgbClr val="0070C0"/>
                          </a:solidFill>
                        </a:rPr>
                        <a:t>Биоудобрения</a:t>
                      </a:r>
                      <a:endParaRPr lang="ru-RU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36 тыс. тонн в год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/>
                        <a:t>крупные с/х производители (ВКО)</a:t>
                      </a:r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778037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Электроэнергия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 13 400 Мвт/ч за год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птицефабрика (ВКО)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136433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10 штук в год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dirty="0" smtClean="0"/>
                        <a:t>крупные с/х производители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(ВКО)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857760"/>
            <a:ext cx="8183880" cy="105156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Конкуренция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14414" y="1071546"/>
            <a:ext cx="7200920" cy="32861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Конкуренты: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70C0"/>
              </a:solidFill>
            </a:endParaRPr>
          </a:p>
          <a:p>
            <a:r>
              <a:rPr lang="ru-RU" sz="2000" dirty="0" smtClean="0"/>
              <a:t>«</a:t>
            </a:r>
            <a:r>
              <a:rPr lang="ru-RU" sz="2000" dirty="0" err="1" smtClean="0"/>
              <a:t>Луговской</a:t>
            </a:r>
            <a:r>
              <a:rPr lang="ru-RU" sz="2000" dirty="0" smtClean="0"/>
              <a:t> </a:t>
            </a:r>
            <a:r>
              <a:rPr lang="ru-RU" sz="2000" dirty="0"/>
              <a:t>конный </a:t>
            </a:r>
            <a:r>
              <a:rPr lang="ru-RU" sz="2000" dirty="0" smtClean="0"/>
              <a:t>завод», </a:t>
            </a:r>
            <a:r>
              <a:rPr lang="ru-RU" sz="2000" dirty="0"/>
              <a:t>ТОО, </a:t>
            </a:r>
            <a:r>
              <a:rPr lang="ru-RU" sz="2000" dirty="0" err="1" smtClean="0"/>
              <a:t>Тараз</a:t>
            </a:r>
            <a:endParaRPr lang="ru-RU" sz="2000" dirty="0" smtClean="0"/>
          </a:p>
          <a:p>
            <a:r>
              <a:rPr lang="ru-RU" sz="2000" dirty="0" smtClean="0"/>
              <a:t>Машиностроительный </a:t>
            </a:r>
            <a:r>
              <a:rPr lang="ru-RU" sz="2000" dirty="0"/>
              <a:t>завод им. С. М. Кирова, ОАО, </a:t>
            </a:r>
            <a:r>
              <a:rPr lang="ru-RU" sz="2000" dirty="0" smtClean="0"/>
              <a:t>Алматы</a:t>
            </a:r>
          </a:p>
          <a:p>
            <a:r>
              <a:rPr lang="ru-RU" sz="2000" dirty="0" smtClean="0"/>
              <a:t>«</a:t>
            </a:r>
            <a:r>
              <a:rPr lang="ru-RU" sz="2000" dirty="0" err="1" smtClean="0"/>
              <a:t>Техно</a:t>
            </a:r>
            <a:r>
              <a:rPr lang="ru-RU" sz="2000" dirty="0" smtClean="0"/>
              <a:t> </a:t>
            </a:r>
            <a:r>
              <a:rPr lang="ru-RU" sz="2000" dirty="0"/>
              <a:t>- Эко </a:t>
            </a:r>
            <a:r>
              <a:rPr lang="ru-RU" sz="2000" dirty="0" smtClean="0"/>
              <a:t>А», ТОО, Астана</a:t>
            </a:r>
          </a:p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Рынок электроэнергии</a:t>
            </a:r>
          </a:p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Рынок удобрений</a:t>
            </a: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70C0"/>
                </a:solidFill>
              </a:rPr>
              <a:t>Уровень конкуренции: </a:t>
            </a:r>
            <a:r>
              <a:rPr lang="ru-RU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средняя</a:t>
            </a:r>
            <a:endParaRPr lang="ru-RU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143512"/>
            <a:ext cx="8183880" cy="105156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Инвестиционная оценка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000108"/>
            <a:ext cx="7787208" cy="4214842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Сумма инвестиций,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тенге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ru-RU" sz="1900" b="1" dirty="0">
                <a:solidFill>
                  <a:schemeClr val="accent1">
                    <a:lumMod val="75000"/>
                  </a:schemeClr>
                </a:solidFill>
              </a:rPr>
              <a:t>45 000 000</a:t>
            </a: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Назначение инвестиций – </a:t>
            </a:r>
            <a:r>
              <a:rPr lang="ru-RU" sz="1900" b="1" dirty="0">
                <a:solidFill>
                  <a:schemeClr val="accent1">
                    <a:lumMod val="75000"/>
                  </a:schemeClr>
                </a:solidFill>
              </a:rPr>
              <a:t>приобретение основных средств и </a:t>
            </a:r>
            <a:r>
              <a:rPr lang="ru-RU" sz="1900" b="1" dirty="0" smtClean="0">
                <a:solidFill>
                  <a:schemeClr val="accent1">
                    <a:lumMod val="75000"/>
                  </a:schemeClr>
                </a:solidFill>
              </a:rPr>
              <a:t>запуск</a:t>
            </a:r>
            <a:r>
              <a:rPr lang="en-US" sz="19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900" b="1" dirty="0" smtClean="0">
                <a:solidFill>
                  <a:schemeClr val="accent1">
                    <a:lumMod val="75000"/>
                  </a:schemeClr>
                </a:solidFill>
              </a:rPr>
              <a:t>установки</a:t>
            </a:r>
            <a:endParaRPr lang="ru-RU" sz="1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Длительность инвестиционной фазы, мес. 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</a:t>
            </a:r>
            <a:r>
              <a:rPr lang="ru-RU" sz="1900" b="1" dirty="0">
                <a:solidFill>
                  <a:schemeClr val="accent1">
                    <a:lumMod val="75000"/>
                  </a:schemeClr>
                </a:solidFill>
              </a:rPr>
              <a:t>4</a:t>
            </a: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Ставка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дисконтирования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ru-RU" sz="1900" b="1" dirty="0">
                <a:solidFill>
                  <a:schemeClr val="accent1">
                    <a:lumMod val="75000"/>
                  </a:schemeClr>
                </a:solidFill>
              </a:rPr>
              <a:t>27%</a:t>
            </a: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Чистый приведенный доход(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NPV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),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тенге </a:t>
            </a:r>
            <a:r>
              <a:rPr lang="ru-RU" sz="1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ru-RU" sz="1900" b="1" dirty="0">
                <a:solidFill>
                  <a:schemeClr val="accent1">
                    <a:lumMod val="75000"/>
                  </a:schemeClr>
                </a:solidFill>
              </a:rPr>
              <a:t>42 945 437</a:t>
            </a: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Внутренняя норма доходности (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IRR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ru-RU" sz="1900" b="1" dirty="0">
                <a:solidFill>
                  <a:schemeClr val="accent1">
                    <a:lumMod val="75000"/>
                  </a:schemeClr>
                </a:solidFill>
              </a:rPr>
              <a:t>47%</a:t>
            </a:r>
          </a:p>
          <a:p>
            <a:pPr>
              <a:spcAft>
                <a:spcPts val="1000"/>
              </a:spcAft>
            </a:pP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Срок окупаемости дисконтированный (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DPBP)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год – </a:t>
            </a:r>
            <a:r>
              <a:rPr lang="ru-RU" sz="1900" b="1" dirty="0">
                <a:solidFill>
                  <a:schemeClr val="accent1">
                    <a:lumMod val="75000"/>
                  </a:schemeClr>
                </a:solidFill>
              </a:rPr>
              <a:t>5</a:t>
            </a:r>
          </a:p>
          <a:p>
            <a:pPr>
              <a:spcAft>
                <a:spcPts val="1000"/>
              </a:spcAft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143512"/>
            <a:ext cx="8183880" cy="1051560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Риски проекта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66928151"/>
              </p:ext>
            </p:extLst>
          </p:nvPr>
        </p:nvGraphicFramePr>
        <p:xfrm>
          <a:off x="1571604" y="1214422"/>
          <a:ext cx="7000924" cy="374297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500462"/>
                <a:gridCol w="3500462"/>
              </a:tblGrid>
              <a:tr h="33017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70C0"/>
                          </a:solidFill>
                          <a:effectLst/>
                        </a:rPr>
                        <a:t>Вид риска</a:t>
                      </a:r>
                      <a:endParaRPr lang="ru-RU" sz="1800" b="1" i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70C0"/>
                          </a:solidFill>
                          <a:effectLst/>
                        </a:rPr>
                        <a:t>Величина </a:t>
                      </a: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</a:rPr>
                        <a:t>риска</a:t>
                      </a:r>
                      <a:r>
                        <a:rPr lang="en-US" sz="1800" b="1" dirty="0" smtClean="0">
                          <a:solidFill>
                            <a:srgbClr val="0070C0"/>
                          </a:solidFill>
                          <a:effectLst/>
                        </a:rPr>
                        <a:t> / </a:t>
                      </a:r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</a:rPr>
                        <a:t>Значимость</a:t>
                      </a:r>
                      <a:endParaRPr lang="ru-RU" sz="1800" b="1" i="0" dirty="0">
                        <a:solidFill>
                          <a:srgbClr val="0070C0"/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</a:tr>
              <a:tr h="578312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1. Риск несоблюдения расчетных сроков реализации проекта</a:t>
                      </a:r>
                      <a:endParaRPr lang="ru-RU" sz="1800" b="0" i="0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2 </a:t>
                      </a:r>
                      <a:r>
                        <a:rPr lang="ru-RU" sz="1800" dirty="0" smtClean="0">
                          <a:effectLst/>
                        </a:rPr>
                        <a:t>%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низкая</a:t>
                      </a:r>
                      <a:endParaRPr lang="ru-RU" sz="1800" b="0" i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</a:tr>
              <a:tr h="578312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2. Риск, связанный со степенью доступности сырья</a:t>
                      </a:r>
                      <a:endParaRPr lang="ru-RU" sz="1800" b="0" i="0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1 </a:t>
                      </a:r>
                      <a:r>
                        <a:rPr lang="ru-RU" sz="1800" dirty="0" smtClean="0">
                          <a:effectLst/>
                        </a:rPr>
                        <a:t>%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низкая</a:t>
                      </a:r>
                      <a:endParaRPr lang="ru-RU" sz="1800" b="0" i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</a:tr>
              <a:tr h="330170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</a:rPr>
                        <a:t>3. Технологический риск</a:t>
                      </a:r>
                      <a:endParaRPr lang="ru-RU" sz="1800" b="0" i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5 </a:t>
                      </a:r>
                      <a:r>
                        <a:rPr lang="ru-RU" sz="1800" dirty="0" smtClean="0">
                          <a:effectLst/>
                        </a:rPr>
                        <a:t>%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умеренная</a:t>
                      </a:r>
                      <a:endParaRPr lang="ru-RU" sz="1800" b="0" i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</a:tr>
              <a:tr h="578312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</a:rPr>
                        <a:t>4. Риск отсутствия или падения спроса</a:t>
                      </a:r>
                      <a:endParaRPr lang="ru-RU" sz="1800" b="0" i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2 </a:t>
                      </a:r>
                      <a:r>
                        <a:rPr lang="ru-RU" sz="1800" dirty="0" smtClean="0">
                          <a:effectLst/>
                        </a:rPr>
                        <a:t>%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низкая</a:t>
                      </a:r>
                      <a:endParaRPr lang="ru-RU" sz="1800" b="0" i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</a:tr>
              <a:tr h="330170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</a:rPr>
                        <a:t>5. Риск неплатежей</a:t>
                      </a:r>
                      <a:endParaRPr lang="ru-RU" sz="1800" b="0" i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2 </a:t>
                      </a:r>
                      <a:r>
                        <a:rPr lang="ru-RU" sz="1800" dirty="0" smtClean="0">
                          <a:effectLst/>
                        </a:rPr>
                        <a:t>%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низкая</a:t>
                      </a:r>
                      <a:endParaRPr lang="ru-RU" sz="1800" b="0" i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</a:tr>
              <a:tr h="330170">
                <a:tc>
                  <a:txBody>
                    <a:bodyPr/>
                    <a:lstStyle/>
                    <a:p>
                      <a:r>
                        <a:rPr lang="ru-RU" sz="1800">
                          <a:effectLst/>
                        </a:rPr>
                        <a:t>6. Экологический риск</a:t>
                      </a:r>
                      <a:endParaRPr lang="ru-RU" sz="1800" b="0" i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0 </a:t>
                      </a:r>
                      <a:r>
                        <a:rPr lang="ru-RU" sz="1800" dirty="0" smtClean="0">
                          <a:effectLst/>
                        </a:rPr>
                        <a:t>% 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нет</a:t>
                      </a:r>
                      <a:endParaRPr lang="ru-RU" sz="1800" b="0" i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</a:tr>
              <a:tr h="33017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ИТОГО</a:t>
                      </a:r>
                      <a:endParaRPr lang="ru-RU" sz="1800" b="0" i="0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12 %</a:t>
                      </a:r>
                      <a:endParaRPr lang="ru-RU" sz="1800" b="0" i="0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90681" marR="90681" marT="45341" marB="4534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447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572008"/>
            <a:ext cx="8183880" cy="148018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Текущий статус проекта и предложение инвестору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142984"/>
            <a:ext cx="7683846" cy="2714644"/>
          </a:xfrm>
        </p:spPr>
        <p:txBody>
          <a:bodyPr>
            <a:noAutofit/>
          </a:bodyPr>
          <a:lstStyle/>
          <a:p>
            <a:r>
              <a:rPr lang="ru-RU" sz="2800" dirty="0" smtClean="0"/>
              <a:t>Лабораторные испытания, образец</a:t>
            </a:r>
          </a:p>
          <a:p>
            <a:r>
              <a:rPr lang="ru-RU" sz="2800" dirty="0" smtClean="0"/>
              <a:t>Апробировано </a:t>
            </a:r>
            <a:r>
              <a:rPr lang="ru-RU" sz="2800" dirty="0"/>
              <a:t>РГП на ПХВ «ГУ ИМ. ШАКАРИМА Г. СЕМЕЙ»</a:t>
            </a:r>
            <a:endParaRPr lang="ru-RU" sz="2800" dirty="0" smtClean="0"/>
          </a:p>
          <a:p>
            <a:r>
              <a:rPr lang="ru-RU" sz="2800" dirty="0" smtClean="0"/>
              <a:t>Внедрение на существующих сельскохозяйственных предприятиях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1175</TotalTime>
  <Words>434</Words>
  <Application>Microsoft Office PowerPoint</Application>
  <PresentationFormat>Экран (4:3)</PresentationFormat>
  <Paragraphs>82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Название проекта: Разработка и изготовление биогазовых установок для крестьянских и фермерских хозяйств    Вид инновации: изделие/продукт</vt:lpstr>
      <vt:lpstr>Проблема и ее решение</vt:lpstr>
      <vt:lpstr>Сфера применения</vt:lpstr>
      <vt:lpstr>Рынок</vt:lpstr>
      <vt:lpstr>Конкуренция</vt:lpstr>
      <vt:lpstr>Инвестиционная оценка</vt:lpstr>
      <vt:lpstr>Риски проекта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</dc:title>
  <dc:creator>User19</dc:creator>
  <cp:lastModifiedBy>ДС409</cp:lastModifiedBy>
  <cp:revision>110</cp:revision>
  <dcterms:created xsi:type="dcterms:W3CDTF">2015-04-07T05:33:15Z</dcterms:created>
  <dcterms:modified xsi:type="dcterms:W3CDTF">2015-05-27T10:54:18Z</dcterms:modified>
</cp:coreProperties>
</file>