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265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7772400" cy="264320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Название проекта: </a:t>
            </a:r>
            <a:r>
              <a:rPr lang="ru-RU" sz="2800" b="1" u="sng" dirty="0" smtClean="0">
                <a:solidFill>
                  <a:schemeClr val="accent2"/>
                </a:solidFill>
              </a:rPr>
              <a:t>Технология производства </a:t>
            </a:r>
            <a:r>
              <a:rPr lang="ru-RU" sz="2800" b="1" u="sng" dirty="0" err="1" smtClean="0">
                <a:solidFill>
                  <a:schemeClr val="accent2"/>
                </a:solidFill>
              </a:rPr>
              <a:t>усовершенстрованных</a:t>
            </a:r>
            <a:r>
              <a:rPr lang="ru-RU" sz="2800" b="1" u="sng" dirty="0" smtClean="0">
                <a:solidFill>
                  <a:schemeClr val="accent2"/>
                </a:solidFill>
              </a:rPr>
              <a:t> 3д принтеров   </a:t>
            </a:r>
            <a:r>
              <a:rPr lang="ru-RU" sz="2200" dirty="0" smtClean="0">
                <a:solidFill>
                  <a:schemeClr val="accent2"/>
                </a:solidFill>
              </a:rPr>
              <a:t/>
            </a:r>
            <a:br>
              <a:rPr lang="ru-RU" sz="2200" dirty="0" smtClean="0">
                <a:solidFill>
                  <a:schemeClr val="accent2"/>
                </a:solidFill>
              </a:rPr>
            </a:br>
            <a:r>
              <a:rPr lang="ru-RU" sz="2400" dirty="0" smtClean="0">
                <a:solidFill>
                  <a:schemeClr val="accent2"/>
                </a:solidFill>
              </a:rPr>
              <a:t/>
            </a:r>
            <a:br>
              <a:rPr lang="ru-RU" sz="2400" dirty="0" smtClean="0">
                <a:solidFill>
                  <a:schemeClr val="accent2"/>
                </a:solidFill>
              </a:rPr>
            </a:br>
            <a:r>
              <a:rPr lang="ru-RU" sz="2400" dirty="0" smtClean="0">
                <a:solidFill>
                  <a:schemeClr val="accent2"/>
                </a:solidFill>
              </a:rPr>
              <a:t/>
            </a:r>
            <a:br>
              <a:rPr lang="ru-RU" sz="2400" dirty="0" smtClean="0">
                <a:solidFill>
                  <a:schemeClr val="accent2"/>
                </a:solidFill>
              </a:rPr>
            </a:b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Вид инновации: </a:t>
            </a:r>
            <a:r>
              <a:rPr lang="ru-RU" sz="2400" b="1" dirty="0" smtClean="0">
                <a:solidFill>
                  <a:schemeClr val="accent2"/>
                </a:solidFill>
              </a:rPr>
              <a:t>изделие</a:t>
            </a:r>
            <a:endParaRPr lang="ru-RU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7358082" y="500042"/>
            <a:ext cx="1285875" cy="1000125"/>
            <a:chOff x="4082" y="-1"/>
            <a:chExt cx="1541" cy="1141"/>
          </a:xfrm>
        </p:grpSpPr>
        <p:pic>
          <p:nvPicPr>
            <p:cNvPr id="6" name="Picture 8" descr="image00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73" y="-1"/>
              <a:ext cx="1450" cy="10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 descr="image00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2" y="231"/>
              <a:ext cx="392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0" descr="image00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13" y="686"/>
              <a:ext cx="41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6943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571472" y="1571612"/>
          <a:ext cx="8058178" cy="4079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463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Проблема:</a:t>
                      </a:r>
                      <a:endParaRPr lang="ru-RU" sz="1800" dirty="0"/>
                    </a:p>
                  </a:txBody>
                  <a:tcPr/>
                </a:tc>
              </a:tr>
              <a:tr h="1110321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Существующие разработанные аналоги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низкопроизводительны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Предлагаемые 3д принтеры обладают весьма завышенной ценой, в которую включается цена за транспортные расходы.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638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Решение: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97865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Технология производства усовершенствованных 3д принтеров и внедрение опытного образца в серийное производство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638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/>
                          </a:solidFill>
                        </a:rPr>
                        <a:t>Преимущества технологии:</a:t>
                      </a:r>
                      <a:endParaRPr lang="ru-RU" sz="2400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1110321">
                <a:tc>
                  <a:txBody>
                    <a:bodyPr/>
                    <a:lstStyle/>
                    <a:p>
                      <a:pPr marL="228600" indent="-228600" algn="just">
                        <a:buFont typeface="+mj-lt"/>
                        <a:buNone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призван устранить данные недостатки и решить проблему с низкой производительностью, высокой стоимостью продукта и коммерциализовать проект с выходом на серийное производство.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643048"/>
          <a:ext cx="8072493" cy="392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606"/>
                <a:gridCol w="2449056"/>
                <a:gridCol w="2690831"/>
              </a:tblGrid>
              <a:tr h="74404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Отрасли / сектора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Регионы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Класс потребителей</a:t>
                      </a:r>
                      <a:endParaRPr lang="ru-RU" sz="1800" dirty="0"/>
                    </a:p>
                  </a:txBody>
                  <a:tcPr anchor="ctr"/>
                </a:tc>
              </a:tr>
              <a:tr h="476451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Приборостроение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ЗКО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средний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класс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76451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Машиностроение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средний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класс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4404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Проектные организации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высший класс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4404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Образовательные учреждения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средний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класс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4404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ВУЗы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средний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класс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/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714348" y="1785926"/>
            <a:ext cx="7572428" cy="3429024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Приборостроительные </a:t>
            </a:r>
            <a:r>
              <a:rPr lang="ru-RU" sz="2800" u="sng" dirty="0" smtClean="0">
                <a:solidFill>
                  <a:schemeClr val="accent2"/>
                </a:solidFill>
              </a:rPr>
              <a:t>предприятия</a:t>
            </a:r>
            <a:endParaRPr kumimoji="0" lang="ru-RU" sz="2800" b="0" i="0" u="sng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Машиностроительные предприятия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2800" dirty="0">
                <a:solidFill>
                  <a:schemeClr val="accent2"/>
                </a:solidFill>
              </a:rPr>
              <a:t> </a:t>
            </a:r>
            <a:r>
              <a:rPr lang="ru-RU" sz="2800" u="sng" dirty="0" smtClean="0">
                <a:solidFill>
                  <a:schemeClr val="accent2"/>
                </a:solidFill>
              </a:rPr>
              <a:t>Проектные организации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Учебные организации</a:t>
            </a:r>
            <a:endParaRPr kumimoji="0" lang="ru-RU" sz="2800" b="0" i="0" u="sng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571612"/>
            <a:ext cx="8286808" cy="37862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Конкуренты:</a:t>
            </a:r>
          </a:p>
          <a:p>
            <a:r>
              <a:rPr lang="en-US" sz="1800" b="1" u="sng" dirty="0" err="1" smtClean="0">
                <a:solidFill>
                  <a:srgbClr val="C00000"/>
                </a:solidFill>
              </a:rPr>
              <a:t>Wanhao</a:t>
            </a:r>
            <a:r>
              <a:rPr lang="en-US" sz="1800" b="1" u="sng" dirty="0" smtClean="0">
                <a:solidFill>
                  <a:srgbClr val="C00000"/>
                </a:solidFill>
              </a:rPr>
              <a:t> Duplicator 4</a:t>
            </a:r>
            <a:r>
              <a:rPr lang="ru-RU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smtClean="0">
                <a:solidFill>
                  <a:srgbClr val="C00000"/>
                </a:solidFill>
              </a:rPr>
              <a:t>(390 000 </a:t>
            </a:r>
            <a:r>
              <a:rPr lang="ru-RU" sz="1800" b="1" u="sng" dirty="0" err="1" smtClean="0">
                <a:solidFill>
                  <a:srgbClr val="C00000"/>
                </a:solidFill>
              </a:rPr>
              <a:t>тг</a:t>
            </a:r>
            <a:r>
              <a:rPr lang="ru-RU" sz="1800" b="1" u="sng" dirty="0" smtClean="0">
                <a:solidFill>
                  <a:srgbClr val="C00000"/>
                </a:solidFill>
              </a:rPr>
              <a:t>.</a:t>
            </a:r>
            <a:r>
              <a:rPr lang="en-US" sz="1800" b="1" u="sng" dirty="0" smtClean="0">
                <a:solidFill>
                  <a:srgbClr val="C00000"/>
                </a:solidFill>
              </a:rPr>
              <a:t>)</a:t>
            </a:r>
            <a:endParaRPr lang="ru-RU" sz="1800" b="1" u="sng" dirty="0" smtClean="0">
              <a:solidFill>
                <a:srgbClr val="C00000"/>
              </a:solidFill>
            </a:endParaRPr>
          </a:p>
          <a:p>
            <a:r>
              <a:rPr lang="en-US" sz="1800" b="1" u="sng" dirty="0" err="1" smtClean="0">
                <a:solidFill>
                  <a:srgbClr val="C00000"/>
                </a:solidFill>
              </a:rPr>
              <a:t>Printbox</a:t>
            </a:r>
            <a:r>
              <a:rPr lang="en-US" sz="1800" b="1" u="sng" dirty="0" smtClean="0">
                <a:solidFill>
                  <a:srgbClr val="C00000"/>
                </a:solidFill>
              </a:rPr>
              <a:t> 3D one RGT (425 500 </a:t>
            </a:r>
            <a:r>
              <a:rPr lang="ru-RU" sz="1800" b="1" u="sng" dirty="0" err="1" smtClean="0">
                <a:solidFill>
                  <a:srgbClr val="C00000"/>
                </a:solidFill>
              </a:rPr>
              <a:t>тг</a:t>
            </a:r>
            <a:r>
              <a:rPr lang="ru-RU" sz="1800" b="1" u="sng" dirty="0" smtClean="0">
                <a:solidFill>
                  <a:srgbClr val="C00000"/>
                </a:solidFill>
              </a:rPr>
              <a:t>.</a:t>
            </a:r>
            <a:r>
              <a:rPr lang="en-US" sz="1800" b="1" u="sng" dirty="0" smtClean="0">
                <a:solidFill>
                  <a:srgbClr val="C00000"/>
                </a:solidFill>
              </a:rPr>
              <a:t>)</a:t>
            </a:r>
            <a:endParaRPr lang="ru-RU" sz="1800" b="1" u="sng" dirty="0" smtClean="0">
              <a:solidFill>
                <a:srgbClr val="C00000"/>
              </a:solidFill>
            </a:endParaRPr>
          </a:p>
          <a:p>
            <a:r>
              <a:rPr lang="en-US" sz="1800" b="1" u="sng" dirty="0" err="1" smtClean="0">
                <a:solidFill>
                  <a:srgbClr val="C00000"/>
                </a:solidFill>
              </a:rPr>
              <a:t>Prusa</a:t>
            </a:r>
            <a:r>
              <a:rPr lang="en-US" sz="1800" b="1" u="sng" dirty="0" smtClean="0">
                <a:solidFill>
                  <a:srgbClr val="C00000"/>
                </a:solidFill>
              </a:rPr>
              <a:t> i3 (204 014 </a:t>
            </a:r>
            <a:r>
              <a:rPr lang="ru-RU" sz="1800" b="1" u="sng" dirty="0" err="1" smtClean="0">
                <a:solidFill>
                  <a:srgbClr val="C00000"/>
                </a:solidFill>
              </a:rPr>
              <a:t>тг</a:t>
            </a:r>
            <a:r>
              <a:rPr lang="ru-RU" sz="1800" b="1" u="sng" dirty="0" smtClean="0">
                <a:solidFill>
                  <a:srgbClr val="C00000"/>
                </a:solidFill>
              </a:rPr>
              <a:t>.</a:t>
            </a:r>
            <a:r>
              <a:rPr lang="en-US" sz="1800" b="1" u="sng" dirty="0" smtClean="0">
                <a:solidFill>
                  <a:srgbClr val="C00000"/>
                </a:solidFill>
              </a:rPr>
              <a:t>)</a:t>
            </a:r>
            <a:endParaRPr lang="ru-RU" sz="1800" b="1" u="sng" dirty="0" smtClean="0">
              <a:solidFill>
                <a:srgbClr val="C00000"/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Уровень конкуренции: </a:t>
            </a:r>
            <a:r>
              <a:rPr lang="ru-RU" sz="1800" b="1" dirty="0" smtClean="0">
                <a:solidFill>
                  <a:srgbClr val="C00000"/>
                </a:solidFill>
              </a:rPr>
              <a:t>сильная  конкуренция, но у конкурентной продукции есть слабые стороны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-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высокая цена, отсутствие сервисного обслуживания,  малая область печати. </a:t>
            </a:r>
            <a:endParaRPr lang="ru-RU" sz="1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069289" cy="413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5438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319883">
                <a:tc rowSpan="3">
                  <a:txBody>
                    <a:bodyPr/>
                    <a:lstStyle/>
                    <a:p>
                      <a:r>
                        <a:rPr lang="en-US" sz="1600" b="1" u="sng" dirty="0" err="1" smtClean="0">
                          <a:solidFill>
                            <a:schemeClr val="accent2"/>
                          </a:solidFill>
                        </a:rPr>
                        <a:t>Wanhao</a:t>
                      </a:r>
                      <a:r>
                        <a:rPr lang="en-US" sz="1600" b="1" u="sng" dirty="0" smtClean="0">
                          <a:solidFill>
                            <a:schemeClr val="accent2"/>
                          </a:solidFill>
                        </a:rPr>
                        <a:t> Duplicator 4 (390 000 </a:t>
                      </a:r>
                      <a:r>
                        <a:rPr lang="ru-RU" sz="1600" b="1" u="sng" dirty="0" err="1" smtClean="0">
                          <a:solidFill>
                            <a:schemeClr val="accent2"/>
                          </a:solidFill>
                        </a:rPr>
                        <a:t>тг</a:t>
                      </a:r>
                      <a:r>
                        <a:rPr lang="ru-RU" sz="1600" b="1" u="sng" dirty="0" smtClean="0">
                          <a:solidFill>
                            <a:schemeClr val="accent2"/>
                          </a:solidFill>
                        </a:rPr>
                        <a:t>.</a:t>
                      </a:r>
                      <a:r>
                        <a:rPr lang="en-US" sz="1600" b="1" u="sng" dirty="0" smtClean="0">
                          <a:solidFill>
                            <a:schemeClr val="accent2"/>
                          </a:solidFill>
                        </a:rPr>
                        <a:t>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технология запущена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цена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988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высокая цена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988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72117">
                <a:tc>
                  <a:txBody>
                    <a:bodyPr/>
                    <a:lstStyle/>
                    <a:p>
                      <a:r>
                        <a:rPr lang="en-US" sz="1600" b="1" u="sng" dirty="0" err="1" smtClean="0">
                          <a:solidFill>
                            <a:schemeClr val="accent2"/>
                          </a:solidFill>
                        </a:rPr>
                        <a:t>Printbox</a:t>
                      </a:r>
                      <a:r>
                        <a:rPr lang="en-US" sz="1600" b="1" u="sng" dirty="0" smtClean="0">
                          <a:solidFill>
                            <a:schemeClr val="accent2"/>
                          </a:solidFill>
                        </a:rPr>
                        <a:t> 3D one RGT (425 500 </a:t>
                      </a:r>
                      <a:r>
                        <a:rPr lang="ru-RU" sz="1600" b="1" u="sng" dirty="0" err="1" smtClean="0">
                          <a:solidFill>
                            <a:schemeClr val="accent2"/>
                          </a:solidFill>
                        </a:rPr>
                        <a:t>тг</a:t>
                      </a:r>
                      <a:r>
                        <a:rPr lang="ru-RU" sz="1600" b="1" u="sng" dirty="0" smtClean="0">
                          <a:solidFill>
                            <a:schemeClr val="accent2"/>
                          </a:solidFill>
                        </a:rPr>
                        <a:t>.</a:t>
                      </a:r>
                      <a:r>
                        <a:rPr lang="en-US" sz="1600" b="1" u="sng" dirty="0" smtClean="0">
                          <a:solidFill>
                            <a:schemeClr val="accent2"/>
                          </a:solidFill>
                        </a:rPr>
                        <a:t>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производитель Россия,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что снижает транспортные расходы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высокая цена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9883">
                <a:tc rowSpan="3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3д принтер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низкая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себестоимость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не апробирована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988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высокая производительность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102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большая рабочая зона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183880" cy="1051560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95709637"/>
              </p:ext>
            </p:extLst>
          </p:nvPr>
        </p:nvGraphicFramePr>
        <p:xfrm>
          <a:off x="857224" y="1142984"/>
          <a:ext cx="6546852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936"/>
                <a:gridCol w="1357322"/>
                <a:gridCol w="1412881"/>
                <a:gridCol w="1636713"/>
              </a:tblGrid>
              <a:tr h="10136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anchor="ctr"/>
                </a:tc>
              </a:tr>
              <a:tr h="58728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/>
                          </a:solidFill>
                        </a:rPr>
                        <a:t>Объем продаж в ед.</a:t>
                      </a:r>
                      <a:endParaRPr lang="ru-RU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40 шт.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60 шт.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100 шт.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2361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/>
                          </a:solidFill>
                        </a:rPr>
                        <a:t>Цена за ед., тенге</a:t>
                      </a:r>
                      <a:endParaRPr lang="ru-RU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160 000 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150 000 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2059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/>
                          </a:solidFill>
                        </a:rPr>
                        <a:t>Доход / выручка, тыс.тенге</a:t>
                      </a:r>
                      <a:endParaRPr lang="ru-RU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6 400 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14 000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2059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/>
                          </a:solidFill>
                        </a:rPr>
                        <a:t>Себестоимость за ед., тенге</a:t>
                      </a:r>
                      <a:endParaRPr lang="ru-RU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89 000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79 000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79 000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82059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/>
                          </a:solidFill>
                        </a:rPr>
                        <a:t>Операционные затраты, тыс. тенге</a:t>
                      </a:r>
                      <a:endParaRPr lang="ru-RU" sz="14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1051560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361138"/>
          </a:xfrm>
        </p:spPr>
        <p:txBody>
          <a:bodyPr>
            <a:normAutofit fontScale="92500"/>
          </a:bodyPr>
          <a:lstStyle/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Сумма инвестиций, тенге – </a:t>
            </a:r>
            <a:r>
              <a:rPr lang="ru-RU" sz="2400" b="1" dirty="0" smtClean="0">
                <a:solidFill>
                  <a:schemeClr val="accent1"/>
                </a:solidFill>
              </a:rPr>
              <a:t>18 500 000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Назначение инвестиций -  </a:t>
            </a:r>
            <a:r>
              <a:rPr lang="ru-RU" sz="2400" dirty="0" smtClean="0">
                <a:solidFill>
                  <a:schemeClr val="accent1"/>
                </a:solidFill>
              </a:rPr>
              <a:t>коммерциализация 3д принтера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Чистая приведенная стоимость</a:t>
            </a:r>
            <a:r>
              <a:rPr lang="ru-RU" sz="2400" smtClean="0">
                <a:solidFill>
                  <a:schemeClr val="accent2"/>
                </a:solidFill>
              </a:rPr>
              <a:t>, тенге </a:t>
            </a:r>
            <a:r>
              <a:rPr lang="ru-RU" sz="2400" dirty="0" smtClean="0">
                <a:solidFill>
                  <a:schemeClr val="accent2"/>
                </a:solidFill>
              </a:rPr>
              <a:t>- </a:t>
            </a:r>
            <a:r>
              <a:rPr lang="ru-RU" sz="2400" b="1" dirty="0" smtClean="0">
                <a:solidFill>
                  <a:schemeClr val="accent1"/>
                </a:solidFill>
              </a:rPr>
              <a:t>28 889 127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Длительность инвестиционной фазы, мес. – </a:t>
            </a:r>
            <a:r>
              <a:rPr lang="ru-RU" sz="2400" b="1" dirty="0" smtClean="0">
                <a:solidFill>
                  <a:schemeClr val="accent1"/>
                </a:solidFill>
              </a:rPr>
              <a:t>12</a:t>
            </a:r>
            <a:r>
              <a:rPr lang="ru-RU" sz="2400" dirty="0" smtClean="0">
                <a:solidFill>
                  <a:schemeClr val="accent1"/>
                </a:solidFill>
              </a:rPr>
              <a:t> </a:t>
            </a:r>
            <a:endParaRPr lang="ru-RU" sz="2400" b="1" dirty="0" smtClean="0">
              <a:solidFill>
                <a:schemeClr val="accent1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Срок окупаемости дисконтированный (</a:t>
            </a:r>
            <a:r>
              <a:rPr lang="en-US" sz="2400" dirty="0" smtClean="0">
                <a:solidFill>
                  <a:schemeClr val="accent2"/>
                </a:solidFill>
              </a:rPr>
              <a:t>DPBP)</a:t>
            </a:r>
            <a:r>
              <a:rPr lang="ru-RU" sz="2400" dirty="0" smtClean="0">
                <a:solidFill>
                  <a:schemeClr val="accent2"/>
                </a:solidFill>
              </a:rPr>
              <a:t>, лет – </a:t>
            </a:r>
            <a:r>
              <a:rPr lang="ru-RU" sz="2400" b="1" dirty="0" smtClean="0">
                <a:solidFill>
                  <a:schemeClr val="accent1"/>
                </a:solidFill>
              </a:rPr>
              <a:t>4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Внутренняя ставка доходности (ВСД) - </a:t>
            </a:r>
            <a:r>
              <a:rPr lang="ru-RU" sz="2400" b="1" dirty="0" smtClean="0">
                <a:solidFill>
                  <a:schemeClr val="accent1"/>
                </a:solidFill>
              </a:rPr>
              <a:t>58%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Ставка дисконтирования- </a:t>
            </a:r>
            <a:r>
              <a:rPr lang="ru-RU" sz="2400" b="1" dirty="0" smtClean="0">
                <a:solidFill>
                  <a:schemeClr val="accent1"/>
                </a:solidFill>
              </a:rPr>
              <a:t>27%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accent2"/>
                </a:solidFill>
              </a:rPr>
              <a:t>Индекс доходности </a:t>
            </a:r>
            <a:r>
              <a:rPr lang="ru-RU" sz="2400" b="1" dirty="0" smtClean="0">
                <a:solidFill>
                  <a:schemeClr val="accent2"/>
                </a:solidFill>
              </a:rPr>
              <a:t>(</a:t>
            </a:r>
            <a:r>
              <a:rPr lang="en-US" sz="2400" b="1" dirty="0" smtClean="0">
                <a:solidFill>
                  <a:schemeClr val="accent2"/>
                </a:solidFill>
              </a:rPr>
              <a:t>PI)</a:t>
            </a:r>
            <a:r>
              <a:rPr lang="ru-RU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-</a:t>
            </a:r>
            <a:r>
              <a:rPr lang="ru-RU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>
                <a:solidFill>
                  <a:schemeClr val="accent1"/>
                </a:solidFill>
              </a:rPr>
              <a:t>1,56</a:t>
            </a:r>
            <a:endParaRPr lang="ru-RU" sz="2400" b="1" dirty="0" smtClean="0">
              <a:solidFill>
                <a:schemeClr val="accent1"/>
              </a:solidFill>
            </a:endParaRPr>
          </a:p>
          <a:p>
            <a:pPr>
              <a:spcAft>
                <a:spcPts val="1000"/>
              </a:spcAft>
            </a:pPr>
            <a:endParaRPr lang="ru-RU" sz="24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11229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Текущий статус проекта и предложение инвестору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183880" cy="40416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Модель.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/>
                </a:solidFill>
              </a:rPr>
              <a:t>Коммерческое предложение инвестору -</a:t>
            </a:r>
            <a:r>
              <a:rPr lang="ru-RU" b="1" dirty="0" smtClean="0">
                <a:solidFill>
                  <a:schemeClr val="accent2"/>
                </a:solidFill>
              </a:rPr>
              <a:t>приобретение или лизинг технологии (или организация производства / внедрение на существующих предприятиях).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Words>411</Words>
  <Application>Microsoft Office PowerPoint</Application>
  <PresentationFormat>Экран (4:3)</PresentationFormat>
  <Paragraphs>94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Название проекта: Технология производства усовершенстрованных 3д принтеров      Вид инновации: изделие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ДС409</cp:lastModifiedBy>
  <cp:revision>116</cp:revision>
  <dcterms:created xsi:type="dcterms:W3CDTF">2015-04-07T05:33:15Z</dcterms:created>
  <dcterms:modified xsi:type="dcterms:W3CDTF">2015-05-27T10:56:26Z</dcterms:modified>
</cp:coreProperties>
</file>