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324" r:id="rId2"/>
    <p:sldId id="329" r:id="rId3"/>
    <p:sldId id="310" r:id="rId4"/>
    <p:sldId id="330" r:id="rId5"/>
    <p:sldId id="332" r:id="rId6"/>
    <p:sldId id="336" r:id="rId7"/>
    <p:sldId id="337" r:id="rId8"/>
    <p:sldId id="338" r:id="rId9"/>
    <p:sldId id="331" r:id="rId10"/>
    <p:sldId id="335" r:id="rId11"/>
    <p:sldId id="334" r:id="rId12"/>
    <p:sldId id="339" r:id="rId13"/>
    <p:sldId id="340" r:id="rId14"/>
    <p:sldId id="342" r:id="rId15"/>
    <p:sldId id="34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FBA0C-A510-4ADC-B8C5-C1CFAD504912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FDDD-4B73-484C-99F4-94D750A63A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258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D57507-C3D9-4C2E-9EA3-837DAE33FA1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99409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642EC-2F77-4CD3-B785-CD5C9AC89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26F2F-AB42-4246-B0B6-A29B94A08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8573-A568-45C8-BC71-E6B9D3DA7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317F7-E207-46B6-9FB4-5862D9076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54BC7-4346-4D5C-B66C-DB675887F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68684-74A9-47F8-9B09-F8347B865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9CD8D-27E5-4080-BDD0-931390EF6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0E14-CCB3-4332-835F-3DA5675FA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9F644-2CA8-4BB1-B164-AB6AB130F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63B09-6E04-4CA0-BE24-244445A4E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55067-D8FF-4C33-9AE4-BEEAF2D33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5683CE3-2E8D-4E96-BCA9-C30EEB413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kumimoji="1" sz="2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-m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42852"/>
            <a:ext cx="785813" cy="71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3-v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415" y="110490"/>
            <a:ext cx="3087370" cy="71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3-tc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7838" y="110331"/>
            <a:ext cx="34575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78914" y="1484783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blipFill>
                  <a:blip r:embed="rId6"/>
                  <a:tile tx="0" ty="0" sx="100000" sy="100000" flip="none" algn="tl"/>
                </a:blipFill>
                <a:latin typeface="+mn-lt"/>
                <a:cs typeface="+mn-cs"/>
              </a:rPr>
              <a:t>РАЗРАБОТКА И ВНЕДРЕНИЕ ТЕХНОЛОГИИ ПОЛИМЕРНОГО ЗАВОДНЕНИЯ ДЛЯ УВЕЛИЧЕНИЯ НЕФТЕОТДАЧИ ПЛАСТОВ</a:t>
            </a:r>
            <a:endParaRPr lang="ru-RU" sz="2400" dirty="0">
              <a:blipFill>
                <a:blip r:embed="rId6"/>
                <a:tile tx="0" ty="0" sx="100000" sy="100000" flip="none" algn="tl"/>
              </a:blipFill>
              <a:latin typeface="+mn-lt"/>
              <a:cs typeface="+mn-cs"/>
            </a:endParaRP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467543" y="3140968"/>
            <a:ext cx="824662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Calibri" pitchFamily="34" charset="0"/>
              </a:rPr>
              <a:t>Лаборатория инженерного профиля </a:t>
            </a:r>
            <a:r>
              <a:rPr lang="ru-RU" sz="2800" b="1" i="1" dirty="0" err="1" smtClean="0">
                <a:latin typeface="Calibri" pitchFamily="34" charset="0"/>
              </a:rPr>
              <a:t>КазНТУ</a:t>
            </a:r>
            <a:r>
              <a:rPr lang="ru-RU" sz="2800" b="1" i="1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ru-RU" sz="2800" b="1" i="1" dirty="0" smtClean="0">
                <a:latin typeface="Calibri" pitchFamily="34" charset="0"/>
              </a:rPr>
              <a:t>имени К.И. </a:t>
            </a:r>
            <a:r>
              <a:rPr lang="ru-RU" sz="2800" b="1" i="1" dirty="0" err="1" smtClean="0">
                <a:latin typeface="Calibri" pitchFamily="34" charset="0"/>
              </a:rPr>
              <a:t>Сатпаева</a:t>
            </a:r>
            <a:endParaRPr lang="ru-RU" sz="2800" b="1" i="1" dirty="0" smtClean="0">
              <a:latin typeface="Calibri" pitchFamily="34" charset="0"/>
            </a:endParaRPr>
          </a:p>
          <a:p>
            <a:pPr algn="ctr"/>
            <a:endParaRPr lang="ru-RU" sz="2800" b="1" i="1" dirty="0">
              <a:latin typeface="Calibri" pitchFamily="34" charset="0"/>
            </a:endParaRPr>
          </a:p>
          <a:p>
            <a:pPr algn="ctr"/>
            <a:r>
              <a:rPr lang="ru-RU" sz="2800" b="1" i="1" dirty="0" smtClean="0">
                <a:latin typeface="Calibri" pitchFamily="34" charset="0"/>
              </a:rPr>
              <a:t>Частное </a:t>
            </a:r>
            <a:r>
              <a:rPr lang="ru-RU" sz="2800" b="1" i="1" dirty="0">
                <a:latin typeface="Calibri" pitchFamily="34" charset="0"/>
              </a:rPr>
              <a:t>учреждение «Институт полимерных материалов и технологий</a:t>
            </a:r>
            <a:r>
              <a:rPr lang="ru-RU" sz="2800" b="1" i="1" dirty="0" smtClean="0">
                <a:latin typeface="Calibri" pitchFamily="34" charset="0"/>
              </a:rPr>
              <a:t>»</a:t>
            </a:r>
          </a:p>
          <a:p>
            <a:pPr algn="ctr"/>
            <a:endParaRPr lang="en-US" sz="2800" b="1" i="1" dirty="0">
              <a:latin typeface="Calibri" pitchFamily="34" charset="0"/>
            </a:endParaRPr>
          </a:p>
          <a:p>
            <a:pPr algn="ctr"/>
            <a:r>
              <a:rPr lang="ru-RU" sz="2800" b="1" i="1" dirty="0">
                <a:latin typeface="Calibri" pitchFamily="34" charset="0"/>
              </a:rPr>
              <a:t>Руководитель проекта – </a:t>
            </a:r>
            <a:r>
              <a:rPr lang="ru-RU" sz="2800" b="1" i="1" dirty="0" err="1">
                <a:latin typeface="Calibri" pitchFamily="34" charset="0"/>
              </a:rPr>
              <a:t>Кудайбергенов</a:t>
            </a:r>
            <a:r>
              <a:rPr lang="ru-RU" sz="2800" b="1" i="1" dirty="0">
                <a:latin typeface="Calibri" pitchFamily="34" charset="0"/>
              </a:rPr>
              <a:t>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51520" y="129745"/>
            <a:ext cx="864399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+mj-lt"/>
                <a:cs typeface="Times New Roman" pitchFamily="18" charset="0"/>
              </a:rPr>
              <a:t>Опытно-промышленные испытания технологии полимерного </a:t>
            </a:r>
            <a:r>
              <a:rPr lang="ru-RU" sz="2200" b="1" dirty="0" err="1" smtClean="0">
                <a:latin typeface="+mj-lt"/>
                <a:cs typeface="Times New Roman" pitchFamily="18" charset="0"/>
              </a:rPr>
              <a:t>заводнения</a:t>
            </a:r>
            <a:r>
              <a:rPr lang="ru-RU" sz="2200" b="1" dirty="0" smtClean="0">
                <a:latin typeface="+mj-lt"/>
                <a:cs typeface="Times New Roman" pitchFamily="18" charset="0"/>
              </a:rPr>
              <a:t> на месторождении «</a:t>
            </a:r>
            <a:r>
              <a:rPr lang="ru-RU" sz="2200" b="1" dirty="0" err="1" smtClean="0">
                <a:latin typeface="+mj-lt"/>
                <a:cs typeface="Times New Roman" pitchFamily="18" charset="0"/>
              </a:rPr>
              <a:t>Кумколь</a:t>
            </a:r>
            <a:r>
              <a:rPr lang="ru-RU" sz="2200" b="1" dirty="0" smtClean="0">
                <a:latin typeface="+mj-lt"/>
                <a:cs typeface="Times New Roman" pitchFamily="18" charset="0"/>
              </a:rPr>
              <a:t>»</a:t>
            </a:r>
            <a:endParaRPr lang="en-US" sz="2200" b="1" dirty="0">
              <a:latin typeface="+mj-lt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55" y="971641"/>
            <a:ext cx="3700460" cy="27753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3846892"/>
            <a:ext cx="3714776" cy="27860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4" y="993141"/>
            <a:ext cx="3671794" cy="27538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857628"/>
            <a:ext cx="3643338" cy="2732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32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880" y="332656"/>
            <a:ext cx="7862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Перспективность технологии заключается в возможности </a:t>
            </a:r>
            <a:r>
              <a:rPr lang="ru-RU" sz="2400" b="1" dirty="0" err="1" smtClean="0"/>
              <a:t>реанимирования</a:t>
            </a:r>
            <a:r>
              <a:rPr lang="ru-RU" sz="2400" b="1" dirty="0" smtClean="0"/>
              <a:t> критически обводнённых скважин  </a:t>
            </a:r>
            <a:endParaRPr lang="ru-RU" sz="2400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91120554"/>
              </p:ext>
            </p:extLst>
          </p:nvPr>
        </p:nvGraphicFramePr>
        <p:xfrm>
          <a:off x="1043608" y="1124744"/>
          <a:ext cx="7128792" cy="5346594"/>
        </p:xfrm>
        <a:graphic>
          <a:graphicData uri="http://schemas.openxmlformats.org/presentationml/2006/ole">
            <p:oleObj spid="_x0000_s38007" name="Graph" r:id="rId3" imgW="4129200" imgH="512064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709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571472" y="285728"/>
            <a:ext cx="81369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j-lt"/>
                <a:cs typeface="Times New Roman" pitchFamily="18" charset="0"/>
              </a:rPr>
              <a:t>Коммерческая привлекательность технологии полимерного </a:t>
            </a:r>
            <a:r>
              <a:rPr lang="ru-RU" sz="3200" b="1" dirty="0" err="1" smtClean="0">
                <a:latin typeface="+mj-lt"/>
                <a:cs typeface="Times New Roman" pitchFamily="18" charset="0"/>
              </a:rPr>
              <a:t>заводнения</a:t>
            </a:r>
            <a:endParaRPr lang="ru-RU" sz="3200" b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80010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cs typeface="Times New Roman" pitchFamily="18" charset="0"/>
              </a:rPr>
              <a:t>По результатам опытно-промышленных испытаний (ОПИ) за 15 месяцев количество дополнительно добытой нефти достигло </a:t>
            </a:r>
            <a:r>
              <a:rPr lang="ru-RU" sz="3200" b="1" u="sng" dirty="0" smtClean="0">
                <a:solidFill>
                  <a:srgbClr val="FF0000"/>
                </a:solidFill>
                <a:cs typeface="Times New Roman" pitchFamily="18" charset="0"/>
              </a:rPr>
              <a:t>10 030 тонн</a:t>
            </a:r>
            <a:r>
              <a:rPr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,</a:t>
            </a:r>
            <a:r>
              <a:rPr lang="ru-RU" sz="3200" b="1" dirty="0" smtClean="0">
                <a:cs typeface="Times New Roman" pitchFamily="18" charset="0"/>
              </a:rPr>
              <a:t> что составляет чистую прибыль  </a:t>
            </a:r>
            <a:r>
              <a:rPr lang="ru-RU" sz="3200" b="1" u="sng" dirty="0" smtClean="0">
                <a:solidFill>
                  <a:srgbClr val="FF0000"/>
                </a:solidFill>
                <a:cs typeface="Times New Roman" pitchFamily="18" charset="0"/>
              </a:rPr>
              <a:t>5 058 910 долларов США. </a:t>
            </a:r>
          </a:p>
        </p:txBody>
      </p:sp>
    </p:spTree>
    <p:extLst>
      <p:ext uri="{BB962C8B-B14F-4D97-AF65-F5344CB8AC3E}">
        <p14:creationId xmlns="" xmlns:p14="http://schemas.microsoft.com/office/powerpoint/2010/main" val="31195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37872" y="188640"/>
            <a:ext cx="865460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+mj-lt"/>
                <a:cs typeface="Times New Roman" pitchFamily="18" charset="0"/>
              </a:rPr>
              <a:t>Примерная оценка стоимости технологии </a:t>
            </a:r>
            <a:r>
              <a:rPr lang="ru-RU" sz="3600" b="1" dirty="0">
                <a:latin typeface="+mj-lt"/>
                <a:cs typeface="Times New Roman" pitchFamily="18" charset="0"/>
              </a:rPr>
              <a:t>п</a:t>
            </a:r>
            <a:r>
              <a:rPr lang="ru-RU" sz="3600" b="1" dirty="0" smtClean="0">
                <a:latin typeface="+mj-lt"/>
                <a:cs typeface="Times New Roman" pitchFamily="18" charset="0"/>
              </a:rPr>
              <a:t>олимерного </a:t>
            </a:r>
            <a:r>
              <a:rPr lang="ru-RU" sz="3600" b="1" dirty="0" err="1" smtClean="0">
                <a:latin typeface="+mj-lt"/>
                <a:cs typeface="Times New Roman" pitchFamily="18" charset="0"/>
              </a:rPr>
              <a:t>заводнения</a:t>
            </a:r>
            <a:r>
              <a:rPr lang="ru-RU" sz="3600" b="1" dirty="0" smtClean="0">
                <a:latin typeface="+mj-lt"/>
                <a:cs typeface="Times New Roman" pitchFamily="18" charset="0"/>
              </a:rPr>
              <a:t> в расчете на 1 скважину</a:t>
            </a:r>
          </a:p>
          <a:p>
            <a:endParaRPr lang="ru-RU" b="1" dirty="0" smtClean="0">
              <a:latin typeface="+mj-lt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latin typeface="+mj-lt"/>
                <a:cs typeface="Times New Roman" pitchFamily="18" charset="0"/>
              </a:rPr>
              <a:t>Стоимость 1 тонны импортируемого полисахарида с доставкой до месторождения – 7,4 млн. тенге.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latin typeface="+mj-lt"/>
                <a:cs typeface="Times New Roman" pitchFamily="18" charset="0"/>
              </a:rPr>
              <a:t>Предварительная обработка скважины – 2,5 млн. тенге.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latin typeface="+mj-lt"/>
                <a:cs typeface="Times New Roman" pitchFamily="18" charset="0"/>
              </a:rPr>
              <a:t>Технологическое оборудование для подготовки раствора полимера и его закачки в одну нагнетательную (или добывающую) скважину – 3,5 млн. тенге. 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latin typeface="+mj-lt"/>
                <a:cs typeface="Times New Roman" pitchFamily="18" charset="0"/>
              </a:rPr>
              <a:t>Проживание и питание обслуживающего  персонала на месторождении – 0,5 млн.тенге. </a:t>
            </a:r>
          </a:p>
          <a:p>
            <a:pPr marL="457200" indent="-457200">
              <a:buAutoNum type="arabicPeriod" startAt="6"/>
            </a:pPr>
            <a:r>
              <a:rPr lang="ru-RU" b="1" dirty="0" smtClean="0">
                <a:latin typeface="+mj-lt"/>
                <a:cs typeface="Times New Roman" pitchFamily="18" charset="0"/>
              </a:rPr>
              <a:t>Отбор </a:t>
            </a:r>
            <a:r>
              <a:rPr lang="ru-RU" b="1" dirty="0">
                <a:latin typeface="+mj-lt"/>
                <a:cs typeface="Times New Roman" pitchFamily="18" charset="0"/>
              </a:rPr>
              <a:t>и </a:t>
            </a:r>
            <a:r>
              <a:rPr lang="ru-RU" b="1" dirty="0" smtClean="0">
                <a:latin typeface="+mj-lt"/>
                <a:cs typeface="Times New Roman" pitchFamily="18" charset="0"/>
              </a:rPr>
              <a:t>анализ проб в течение 6 мес. – 2 млн. тенге.</a:t>
            </a:r>
          </a:p>
          <a:p>
            <a:endParaRPr lang="ru-RU" sz="2400" b="1" dirty="0" smtClean="0">
              <a:latin typeface="+mj-lt"/>
              <a:cs typeface="Times New Roman" pitchFamily="18" charset="0"/>
            </a:endParaRPr>
          </a:p>
          <a:p>
            <a:r>
              <a:rPr lang="ru-RU" sz="2400" b="1" dirty="0" smtClean="0">
                <a:latin typeface="+mj-lt"/>
                <a:cs typeface="Times New Roman" pitchFamily="18" charset="0"/>
              </a:rPr>
              <a:t>      Итого – 15,9 млн. тенге </a:t>
            </a:r>
          </a:p>
        </p:txBody>
      </p:sp>
    </p:spTree>
    <p:extLst>
      <p:ext uri="{BB962C8B-B14F-4D97-AF65-F5344CB8AC3E}">
        <p14:creationId xmlns="" xmlns:p14="http://schemas.microsoft.com/office/powerpoint/2010/main" val="30640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37872" y="188640"/>
            <a:ext cx="865460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+mj-lt"/>
                <a:cs typeface="Times New Roman" pitchFamily="18" charset="0"/>
              </a:rPr>
              <a:t>Барьеры и риски</a:t>
            </a:r>
          </a:p>
          <a:p>
            <a:endParaRPr lang="ru-RU" b="1" dirty="0" smtClean="0">
              <a:latin typeface="+mj-lt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Дороговизна импортируемого продукта. Полисахарид дороже </a:t>
            </a:r>
            <a:r>
              <a:rPr lang="ru-RU" b="1" dirty="0" err="1" smtClean="0"/>
              <a:t>полиакриламида</a:t>
            </a:r>
            <a:r>
              <a:rPr lang="ru-RU" b="1" dirty="0" smtClean="0"/>
              <a:t>, традиционно используемого в нефтедобыче, в 5-6 раз.</a:t>
            </a:r>
          </a:p>
          <a:p>
            <a:pPr marL="457200" indent="-457200">
              <a:buFont typeface="+mj-lt"/>
              <a:buAutoNum type="arabicPeriod"/>
            </a:pPr>
            <a:endParaRPr lang="ru-RU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Срок хранения полимера в сухом состоянии – 1 год.</a:t>
            </a:r>
          </a:p>
          <a:p>
            <a:pPr marL="457200" indent="-457200">
              <a:buFont typeface="+mj-lt"/>
              <a:buAutoNum type="arabicPeriod"/>
            </a:pPr>
            <a:endParaRPr lang="ru-RU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Технология эффективна в основном для месторождений с содержанием соли не менее 10 г/л и при пластовой температуре ниже 80 С. </a:t>
            </a:r>
          </a:p>
          <a:p>
            <a:pPr marL="457200" indent="-457200">
              <a:buFont typeface="+mj-lt"/>
              <a:buAutoNum type="arabicPeriod"/>
            </a:pPr>
            <a:endParaRPr lang="ru-RU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Эффективность технологии зависит от геологии пласта, т.е. глубины залегания нефти, пористости и проницаемости терригенной породы. Технология не апробирована для месторождений, имеющих карбонатную породу, например, </a:t>
            </a:r>
            <a:r>
              <a:rPr lang="ru-RU" b="1" dirty="0" err="1" smtClean="0"/>
              <a:t>Карачаганак</a:t>
            </a:r>
            <a:r>
              <a:rPr lang="ru-RU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Риски  в основном связаны с правильным подбором нагнетательной и/или добывающей скважины.</a:t>
            </a:r>
            <a:endParaRPr lang="ru-RU" b="1" dirty="0" smtClean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40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85720" y="285728"/>
            <a:ext cx="864399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РЕЗЮМЕ</a:t>
            </a:r>
          </a:p>
          <a:p>
            <a:endParaRPr lang="ru-RU" sz="2400" b="1" dirty="0" smtClean="0"/>
          </a:p>
          <a:p>
            <a:r>
              <a:rPr lang="ru-RU" b="1" dirty="0" smtClean="0"/>
              <a:t>Технология полимерного </a:t>
            </a:r>
            <a:r>
              <a:rPr lang="ru-RU" b="1" dirty="0" err="1" smtClean="0"/>
              <a:t>заводнения</a:t>
            </a:r>
            <a:r>
              <a:rPr lang="ru-RU" b="1" dirty="0" smtClean="0"/>
              <a:t> является  новой и разработка принадлежит исключительно казахстанским ученым.</a:t>
            </a:r>
          </a:p>
          <a:p>
            <a:endParaRPr lang="ru-RU" b="1" dirty="0" smtClean="0"/>
          </a:p>
          <a:p>
            <a:r>
              <a:rPr lang="ru-RU" b="1" dirty="0" smtClean="0"/>
              <a:t>Технология нуждается в проведении дополнительных ОПИ на различных месторождениях РК  с целью накопления статистического материала для анализа и оценки эффективности технологии . </a:t>
            </a:r>
          </a:p>
          <a:p>
            <a:endParaRPr lang="ru-RU" b="1" dirty="0" smtClean="0"/>
          </a:p>
          <a:p>
            <a:r>
              <a:rPr lang="ru-RU" b="1" dirty="0" smtClean="0"/>
              <a:t>Дальнейшее испытание технологии </a:t>
            </a:r>
            <a:r>
              <a:rPr lang="ru-RU" b="1" dirty="0"/>
              <a:t>п</a:t>
            </a:r>
            <a:r>
              <a:rPr lang="ru-RU" b="1" dirty="0" smtClean="0"/>
              <a:t>олимерного </a:t>
            </a:r>
            <a:r>
              <a:rPr lang="ru-RU" b="1" dirty="0" err="1" smtClean="0"/>
              <a:t>заводнения</a:t>
            </a:r>
            <a:r>
              <a:rPr lang="ru-RU" b="1" dirty="0" smtClean="0"/>
              <a:t> планируется провести на объектах: АО «Тургай-Петролеум», АО «</a:t>
            </a:r>
            <a:r>
              <a:rPr lang="ru-RU" b="1" dirty="0" err="1" smtClean="0"/>
              <a:t>Каражанбасмунай</a:t>
            </a:r>
            <a:r>
              <a:rPr lang="ru-RU" b="1" dirty="0" smtClean="0"/>
              <a:t>», АО «</a:t>
            </a:r>
            <a:r>
              <a:rPr lang="ru-RU" b="1" dirty="0" err="1" smtClean="0"/>
              <a:t>Саутс-Ойл</a:t>
            </a:r>
            <a:r>
              <a:rPr lang="ru-RU" b="1" dirty="0" smtClean="0"/>
              <a:t>», АО «</a:t>
            </a:r>
            <a:r>
              <a:rPr lang="ru-RU" b="1" dirty="0" err="1" smtClean="0"/>
              <a:t>Удмуртнефть</a:t>
            </a:r>
            <a:r>
              <a:rPr lang="ru-RU" b="1" dirty="0" smtClean="0"/>
              <a:t>» (Россия), Месторождение «</a:t>
            </a:r>
            <a:r>
              <a:rPr lang="ru-RU" b="1" dirty="0" err="1" smtClean="0"/>
              <a:t>Карамай</a:t>
            </a:r>
            <a:r>
              <a:rPr lang="ru-RU" b="1" dirty="0" smtClean="0"/>
              <a:t>» (КНР).</a:t>
            </a:r>
          </a:p>
          <a:p>
            <a:endParaRPr lang="ru-RU" b="1" dirty="0" smtClean="0"/>
          </a:p>
          <a:p>
            <a:r>
              <a:rPr lang="ru-RU" b="1" dirty="0" smtClean="0"/>
              <a:t>Разработчики технологии готовы подписать неисключительное лицензионное соглашение с инвесторами на взаимовыгодных условиях.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95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31193"/>
            <a:ext cx="440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/>
              <a:t>Уровень инновационной разработки</a:t>
            </a:r>
            <a:endParaRPr lang="ru-RU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31303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Уровень разработки высокий, т.к</a:t>
            </a:r>
            <a:r>
              <a:rPr lang="ru-RU" sz="1800" dirty="0"/>
              <a:t>. реализован способ применения известного </a:t>
            </a:r>
            <a:r>
              <a:rPr lang="ru-RU" sz="1800" dirty="0" smtClean="0"/>
              <a:t>вещества - полисахарида – по </a:t>
            </a:r>
            <a:r>
              <a:rPr lang="ru-RU" sz="1800" dirty="0"/>
              <a:t>новому </a:t>
            </a:r>
            <a:r>
              <a:rPr lang="ru-RU" sz="1800" dirty="0" smtClean="0"/>
              <a:t>назначению.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 Инновационная сторона проекта заключается в использовании однокомпонентной </a:t>
            </a:r>
            <a:r>
              <a:rPr lang="ru-RU" sz="1800" dirty="0" err="1" smtClean="0"/>
              <a:t>гелеполимерной</a:t>
            </a:r>
            <a:r>
              <a:rPr lang="ru-RU" sz="1800" dirty="0" smtClean="0"/>
              <a:t> системы «</a:t>
            </a:r>
            <a:r>
              <a:rPr lang="ru-RU" sz="1800" dirty="0" err="1" smtClean="0"/>
              <a:t>Полисаха</a:t>
            </a:r>
            <a:r>
              <a:rPr lang="ru-RU" sz="1800" dirty="0" smtClean="0"/>
              <a:t>» с целью увеличения производительности нефтяных скважин.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По </a:t>
            </a:r>
            <a:r>
              <a:rPr lang="ru-RU" sz="1800" dirty="0"/>
              <a:t>результатам опытно-промышленных испытаний предлагаемая технология не имеет аналогов </a:t>
            </a:r>
            <a:r>
              <a:rPr lang="ru-RU" sz="1800" dirty="0" smtClean="0"/>
              <a:t> в мировом масштабе среди </a:t>
            </a:r>
            <a:r>
              <a:rPr lang="ru-RU" sz="1800" dirty="0"/>
              <a:t>известных технологий полимерного </a:t>
            </a:r>
            <a:r>
              <a:rPr lang="ru-RU" sz="1800" dirty="0" err="1" smtClean="0"/>
              <a:t>заводнения</a:t>
            </a:r>
            <a:r>
              <a:rPr lang="ru-RU" sz="1800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+mj-lt"/>
                <a:cs typeface="Times New Roman" pitchFamily="18" charset="0"/>
              </a:rPr>
              <a:t>Изобретение «Способ повышения </a:t>
            </a:r>
            <a:r>
              <a:rPr lang="ru-RU" sz="1800" dirty="0" err="1" smtClean="0">
                <a:latin typeface="+mj-lt"/>
                <a:cs typeface="Times New Roman" pitchFamily="18" charset="0"/>
              </a:rPr>
              <a:t>нефтеотдачи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пластов» защищено патентом РК № 29470 от 25.12.2014.</a:t>
            </a:r>
            <a:endParaRPr lang="ru-RU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95536" y="3501008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Стадии проработки и степень готовности</a:t>
            </a:r>
          </a:p>
          <a:p>
            <a:endParaRPr lang="ru-RU" sz="18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С 2010 по 2013 годы проведены лабораторные эксперименты.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В октябре 2013 и сентябре 2014 года проводились 2 опытно-промышленных испытания на месторождении «</a:t>
            </a:r>
            <a:r>
              <a:rPr lang="ru-RU" sz="1800" dirty="0" err="1" smtClean="0"/>
              <a:t>Кумколь</a:t>
            </a:r>
            <a:r>
              <a:rPr lang="ru-RU" sz="1800" dirty="0" smtClean="0"/>
              <a:t>» с участием представителей </a:t>
            </a:r>
            <a:r>
              <a:rPr lang="ru-RU" sz="1800" dirty="0"/>
              <a:t>АО «Тургай-Петролеум», АО «Лукойл», </a:t>
            </a:r>
            <a:r>
              <a:rPr lang="ru-RU" sz="1800" dirty="0" smtClean="0"/>
              <a:t>АО </a:t>
            </a:r>
            <a:r>
              <a:rPr lang="ru-RU" sz="1800" dirty="0"/>
              <a:t>«</a:t>
            </a:r>
            <a:r>
              <a:rPr lang="ru-RU" sz="1800" dirty="0" err="1"/>
              <a:t>НИПИнефтегаз</a:t>
            </a:r>
            <a:r>
              <a:rPr lang="ru-RU" sz="1800" dirty="0"/>
              <a:t>», АО «Институт нефтепромысловой химии», </a:t>
            </a:r>
            <a:r>
              <a:rPr lang="ru-RU" sz="1800" dirty="0" smtClean="0"/>
              <a:t>ЧУ </a:t>
            </a:r>
            <a:r>
              <a:rPr lang="ru-RU" sz="1800" dirty="0"/>
              <a:t>«Институт полимерных </a:t>
            </a:r>
            <a:r>
              <a:rPr lang="ru-RU" sz="1800" dirty="0" smtClean="0"/>
              <a:t>материалов </a:t>
            </a:r>
            <a:r>
              <a:rPr lang="ru-RU" sz="1800" dirty="0"/>
              <a:t>и технологий» и </a:t>
            </a:r>
            <a:r>
              <a:rPr lang="ru-RU" sz="1800" dirty="0" smtClean="0"/>
              <a:t>Юго-восточной </a:t>
            </a:r>
            <a:r>
              <a:rPr lang="ru-RU" sz="1800" dirty="0"/>
              <a:t>сервисной группы (ЮВСГ</a:t>
            </a:r>
            <a:r>
              <a:rPr lang="ru-RU" sz="1800" dirty="0" smtClean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На данном этапе технология полностью готова для широкомасштабного применения на нефтяных месторождениях.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78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4313"/>
            <a:ext cx="28797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149725"/>
            <a:ext cx="2879725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971600" y="174962"/>
            <a:ext cx="74735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Суть технологии полимерного </a:t>
            </a:r>
            <a:r>
              <a:rPr lang="ru-RU" b="1" dirty="0" err="1" smtClean="0"/>
              <a:t>заводнения</a:t>
            </a:r>
            <a:r>
              <a:rPr lang="ru-RU" b="1" dirty="0" smtClean="0"/>
              <a:t> заключается</a:t>
            </a:r>
          </a:p>
          <a:p>
            <a:pPr algn="ctr"/>
            <a:r>
              <a:rPr lang="ru-RU" b="1" dirty="0" smtClean="0"/>
              <a:t>в выравнивании  фронта вытеснения, увеличения  </a:t>
            </a:r>
          </a:p>
          <a:p>
            <a:pPr algn="ctr"/>
            <a:r>
              <a:rPr lang="ru-RU" b="1" dirty="0" smtClean="0"/>
              <a:t>охвата пласта и повышения </a:t>
            </a:r>
            <a:r>
              <a:rPr lang="ru-RU" b="1" dirty="0" err="1" smtClean="0"/>
              <a:t>нефтеотдачи</a:t>
            </a:r>
            <a:endParaRPr lang="ru-RU" b="1" dirty="0"/>
          </a:p>
        </p:txBody>
      </p:sp>
      <p:pic>
        <p:nvPicPr>
          <p:cNvPr id="17413" name="Picture 16" descr="polymer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9527" y="1541463"/>
            <a:ext cx="59404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5" descr="polymer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9207" y="4314825"/>
            <a:ext cx="5940425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17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18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516" y="219496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Основные потребительские свойства технологии полимерного </a:t>
            </a:r>
            <a:r>
              <a:rPr lang="ru-RU" sz="3200" b="1" dirty="0" err="1" smtClean="0"/>
              <a:t>заводнения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7880" y="1457352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  <a:cs typeface="Times New Roman" pitchFamily="18" charset="0"/>
              </a:rPr>
              <a:t>Технология полимерного </a:t>
            </a:r>
            <a:r>
              <a:rPr lang="ru-RU" sz="2400" b="1" dirty="0" err="1" smtClean="0">
                <a:latin typeface="+mj-lt"/>
                <a:cs typeface="Times New Roman" pitchFamily="18" charset="0"/>
              </a:rPr>
              <a:t>заводнения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 востребована для казахстанских месторождений на поздней стадии разработки с высокой </a:t>
            </a:r>
            <a:r>
              <a:rPr lang="ru-RU" sz="2400" b="1" dirty="0" err="1" smtClean="0">
                <a:latin typeface="+mj-lt"/>
                <a:cs typeface="Times New Roman" pitchFamily="18" charset="0"/>
              </a:rPr>
              <a:t>обводненностью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, т.е. больше 95%. </a:t>
            </a:r>
          </a:p>
          <a:p>
            <a:endParaRPr lang="ru-RU" sz="2400" b="1" dirty="0" smtClean="0">
              <a:latin typeface="+mj-lt"/>
              <a:cs typeface="Times New Roman" pitchFamily="18" charset="0"/>
            </a:endParaRPr>
          </a:p>
          <a:p>
            <a:r>
              <a:rPr lang="ru-RU" sz="2400" b="1" dirty="0" smtClean="0">
                <a:latin typeface="+mj-lt"/>
                <a:cs typeface="Times New Roman" pitchFamily="18" charset="0"/>
              </a:rPr>
              <a:t>Срок эксплуатации технологии полимерного </a:t>
            </a:r>
            <a:r>
              <a:rPr lang="ru-RU" sz="2400" b="1" dirty="0" err="1" smtClean="0">
                <a:latin typeface="+mj-lt"/>
                <a:cs typeface="Times New Roman" pitchFamily="18" charset="0"/>
              </a:rPr>
              <a:t>заводнения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 составляет 1-2 года.</a:t>
            </a:r>
          </a:p>
          <a:p>
            <a:endParaRPr lang="ru-RU" sz="2400" b="1" dirty="0" smtClean="0">
              <a:latin typeface="+mj-lt"/>
              <a:cs typeface="Times New Roman" pitchFamily="18" charset="0"/>
            </a:endParaRPr>
          </a:p>
          <a:p>
            <a:r>
              <a:rPr lang="ru-RU" sz="2400" b="1" dirty="0" smtClean="0">
                <a:latin typeface="+mj-lt"/>
                <a:cs typeface="Times New Roman" pitchFamily="18" charset="0"/>
              </a:rPr>
              <a:t>Технология полимерного </a:t>
            </a:r>
            <a:r>
              <a:rPr lang="ru-RU" sz="2400" b="1" dirty="0" err="1" smtClean="0">
                <a:latin typeface="+mj-lt"/>
                <a:cs typeface="Times New Roman" pitchFamily="18" charset="0"/>
              </a:rPr>
              <a:t>заводнения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 экологически безопасна из-за способности полисахарида к биодеградации в пластовых условиях. 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6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277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Уникальность, отличие инновации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285860"/>
            <a:ext cx="86733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Уникальность предлагаемой технологии заключается в том, что используемая </a:t>
            </a:r>
            <a:r>
              <a:rPr lang="ru-RU" sz="2400" b="1" dirty="0" err="1" smtClean="0"/>
              <a:t>гелеполимерная</a:t>
            </a:r>
            <a:r>
              <a:rPr lang="ru-RU" sz="2400" b="1" dirty="0" smtClean="0"/>
              <a:t> система на основе полисахарида является однокомпонентной. Тогда как существующие технологии являются многокомпонентными. Используемый полисахарид обладает уникальной способностью образовывать гель при контакте с солёной водой в нефтяном пласте.  </a:t>
            </a:r>
          </a:p>
        </p:txBody>
      </p:sp>
      <p:pic>
        <p:nvPicPr>
          <p:cNvPr id="5" name="Picture 1" descr="DSCN29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261652"/>
            <a:ext cx="2832567" cy="2131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Documents and Settings\User\Рабочий стол\фото Торгай петролеум\DSCN2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10" y="4261651"/>
            <a:ext cx="2842437" cy="2131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SCN29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620" y="4261651"/>
            <a:ext cx="2858047" cy="2150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25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251520" y="238125"/>
            <a:ext cx="864096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j-lt"/>
                <a:cs typeface="Times New Roman" pitchFamily="18" charset="0"/>
              </a:rPr>
              <a:t>«Ноу-хау» технологии полимерного </a:t>
            </a:r>
            <a:r>
              <a:rPr lang="ru-RU" sz="3200" b="1" dirty="0" err="1" smtClean="0">
                <a:latin typeface="+mj-lt"/>
                <a:cs typeface="Times New Roman" pitchFamily="18" charset="0"/>
              </a:rPr>
              <a:t>заводнения</a:t>
            </a:r>
            <a:endParaRPr lang="en-US" sz="3200" b="1" dirty="0" smtClean="0">
              <a:latin typeface="+mj-lt"/>
              <a:cs typeface="Times New Roman" pitchFamily="18" charset="0"/>
            </a:endParaRPr>
          </a:p>
          <a:p>
            <a:pPr algn="ctr"/>
            <a:endParaRPr lang="en-US" dirty="0" smtClean="0"/>
          </a:p>
          <a:p>
            <a:pPr algn="just"/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Предлагаемая технология приводит к уменьшению проницаемости обводнённых каналов фильтрации, перераспределению потоков фильтрации, увеличению охвата пласта </a:t>
            </a:r>
            <a:r>
              <a:rPr lang="ru-RU" sz="2800" b="1" dirty="0" err="1">
                <a:latin typeface="+mj-lt"/>
                <a:cs typeface="Times New Roman" panose="02020603050405020304" pitchFamily="18" charset="0"/>
              </a:rPr>
              <a:t>заводнением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 и в конечном результате к увеличению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дебита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нефти из соседних добывающих 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скважин.</a:t>
            </a:r>
            <a:r>
              <a:rPr lang="ru-RU" sz="2800" b="1" dirty="0">
                <a:latin typeface="+mj-lt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Образование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твёрдой </a:t>
            </a:r>
            <a:r>
              <a:rPr lang="ru-RU" sz="2800" b="1" dirty="0" err="1">
                <a:latin typeface="+mj-lt"/>
                <a:cs typeface="Times New Roman" panose="02020603050405020304" pitchFamily="18" charset="0"/>
              </a:rPr>
              <a:t>гелевой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 структуры в пластовой воде с высокой минерализацией приводит к закупорке порового пространства и перераспределению потоков фильтрации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en-US" sz="2800" b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5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8691E-AC35-469B-AF64-0AC99B5D50E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25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639168" y="140439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Схематическое представление изменения фильтрационных потоков и перенаправления их в </a:t>
            </a:r>
            <a:r>
              <a:rPr lang="ru-RU" sz="2400" b="1" dirty="0" err="1" smtClean="0">
                <a:latin typeface="+mj-lt"/>
                <a:cs typeface="Times New Roman" pitchFamily="18" charset="0"/>
              </a:rPr>
              <a:t>низкопроницаемые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+mj-lt"/>
                <a:cs typeface="Times New Roman" pitchFamily="18" charset="0"/>
              </a:rPr>
              <a:t>нефтенасыщенные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 каналы </a:t>
            </a:r>
            <a:endParaRPr lang="en-US" sz="2400" dirty="0">
              <a:latin typeface="+mj-lt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5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8691E-AC35-469B-AF64-0AC99B5D50E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9" y="1558152"/>
            <a:ext cx="8080010" cy="475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537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51520" y="209864"/>
            <a:ext cx="8712968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cs typeface="Times New Roman" pitchFamily="18" charset="0"/>
              </a:rPr>
              <a:t>Технологические преимущества предлагаемой технологии: </a:t>
            </a:r>
          </a:p>
          <a:p>
            <a:endParaRPr lang="en-US" sz="1800" b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+mj-lt"/>
                <a:cs typeface="Times New Roman" panose="02020603050405020304" pitchFamily="18" charset="0"/>
              </a:rPr>
              <a:t>Традиционно </a:t>
            </a:r>
            <a:r>
              <a:rPr lang="ru-RU" sz="1800" b="1" dirty="0">
                <a:latin typeface="+mj-lt"/>
                <a:cs typeface="Times New Roman" panose="02020603050405020304" pitchFamily="18" charset="0"/>
              </a:rPr>
              <a:t>используемые для увеличения </a:t>
            </a:r>
            <a:r>
              <a:rPr lang="ru-RU" sz="1800" b="1" dirty="0" err="1">
                <a:latin typeface="+mj-lt"/>
                <a:cs typeface="Times New Roman" panose="02020603050405020304" pitchFamily="18" charset="0"/>
              </a:rPr>
              <a:t>нефтеотдачи</a:t>
            </a:r>
            <a:r>
              <a:rPr lang="ru-RU" sz="1800" b="1" dirty="0">
                <a:latin typeface="+mj-lt"/>
                <a:cs typeface="Times New Roman" panose="02020603050405020304" pitchFamily="18" charset="0"/>
              </a:rPr>
              <a:t> и поставляемые из-за рубежа </a:t>
            </a:r>
            <a:r>
              <a:rPr lang="ru-RU" sz="1800" b="1" dirty="0" err="1">
                <a:latin typeface="+mj-lt"/>
                <a:cs typeface="Times New Roman" panose="02020603050405020304" pitchFamily="18" charset="0"/>
              </a:rPr>
              <a:t>полиакриламид</a:t>
            </a:r>
            <a:r>
              <a:rPr lang="ru-RU" sz="1800" b="1" dirty="0">
                <a:latin typeface="+mj-lt"/>
                <a:cs typeface="Times New Roman" panose="02020603050405020304" pitchFamily="18" charset="0"/>
              </a:rPr>
              <a:t> (ПАА) и/или гидролизованный </a:t>
            </a:r>
            <a:r>
              <a:rPr lang="ru-RU" sz="1800" b="1" dirty="0" err="1">
                <a:latin typeface="+mj-lt"/>
                <a:cs typeface="Times New Roman" panose="02020603050405020304" pitchFamily="18" charset="0"/>
              </a:rPr>
              <a:t>полиакриламид</a:t>
            </a:r>
            <a:r>
              <a:rPr lang="ru-RU" sz="1800" b="1" dirty="0">
                <a:latin typeface="+mj-lt"/>
                <a:cs typeface="Times New Roman" panose="02020603050405020304" pitchFamily="18" charset="0"/>
              </a:rPr>
              <a:t> (ПААГ) в казахстанских условиях оказались малоэффективными при высокой минерализации пластовых вод и высокой температуре</a:t>
            </a:r>
            <a:r>
              <a:rPr lang="ru-RU" sz="1800" b="1" dirty="0" smtClean="0">
                <a:latin typeface="+mj-lt"/>
                <a:cs typeface="Times New Roman" panose="02020603050405020304" pitchFamily="18" charset="0"/>
              </a:rPr>
              <a:t>.</a:t>
            </a:r>
            <a:r>
              <a:rPr lang="en-US" sz="1800" b="1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endParaRPr lang="ru-RU" sz="1800" dirty="0">
              <a:latin typeface="+mj-lt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+mj-lt"/>
                <a:cs typeface="Times New Roman" panose="02020603050405020304" pitchFamily="18" charset="0"/>
              </a:rPr>
              <a:t>Основными преимуществами полисахарида, потенциально используемого для увеличения </a:t>
            </a:r>
            <a:r>
              <a:rPr lang="ru-RU" sz="1800" b="1" dirty="0" err="1">
                <a:latin typeface="+mj-lt"/>
                <a:cs typeface="Times New Roman" panose="02020603050405020304" pitchFamily="18" charset="0"/>
              </a:rPr>
              <a:t>нефтеотдачи</a:t>
            </a:r>
            <a:r>
              <a:rPr lang="ru-RU" sz="1800" b="1" dirty="0">
                <a:latin typeface="+mj-lt"/>
                <a:cs typeface="Times New Roman" panose="02020603050405020304" pitchFamily="18" charset="0"/>
              </a:rPr>
              <a:t> пластов, являются: </a:t>
            </a:r>
            <a:endParaRPr lang="ru-RU" sz="1800" dirty="0">
              <a:latin typeface="+mj-lt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800" b="1" dirty="0" smtClean="0">
                <a:latin typeface="+mj-lt"/>
                <a:cs typeface="Times New Roman" panose="02020603050405020304" pitchFamily="18" charset="0"/>
              </a:rPr>
              <a:t>низкий </a:t>
            </a:r>
            <a:r>
              <a:rPr lang="ru-RU" sz="1800" b="1" dirty="0">
                <a:latin typeface="+mj-lt"/>
                <a:cs typeface="Times New Roman" panose="02020603050405020304" pitchFamily="18" charset="0"/>
              </a:rPr>
              <a:t>расход полимера; </a:t>
            </a:r>
            <a:endParaRPr lang="ru-RU" sz="1800" dirty="0">
              <a:latin typeface="+mj-lt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800" b="1" dirty="0">
                <a:latin typeface="+mj-lt"/>
                <a:cs typeface="Times New Roman" panose="02020603050405020304" pitchFamily="18" charset="0"/>
              </a:rPr>
              <a:t>широкий диапазон регулирования вязкостных свойств рабочего агента;</a:t>
            </a:r>
            <a:endParaRPr lang="ru-RU" sz="1800" dirty="0">
              <a:latin typeface="+mj-lt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800" b="1" dirty="0">
                <a:latin typeface="+mj-lt"/>
                <a:cs typeface="Times New Roman" panose="02020603050405020304" pitchFamily="18" charset="0"/>
              </a:rPr>
              <a:t>эффективное </a:t>
            </a:r>
            <a:r>
              <a:rPr lang="kk-KZ" sz="1800" b="1" dirty="0" smtClean="0">
                <a:latin typeface="+mj-lt"/>
                <a:cs typeface="Times New Roman" panose="02020603050405020304" pitchFamily="18" charset="0"/>
              </a:rPr>
              <a:t>тампонирование </a:t>
            </a:r>
            <a:r>
              <a:rPr lang="kk-KZ" sz="1800" b="1" dirty="0">
                <a:latin typeface="+mj-lt"/>
                <a:cs typeface="Times New Roman" panose="02020603050405020304" pitchFamily="18" charset="0"/>
              </a:rPr>
              <a:t>высокопроницаемых каналов фильтрации</a:t>
            </a:r>
            <a:r>
              <a:rPr lang="ru-RU" sz="1800" b="1" dirty="0">
                <a:latin typeface="+mj-lt"/>
                <a:cs typeface="Times New Roman" panose="02020603050405020304" pitchFamily="18" charset="0"/>
              </a:rPr>
              <a:t> и перенаправление фильтрационных потоков в </a:t>
            </a:r>
            <a:r>
              <a:rPr lang="ru-RU" sz="1800" b="1" dirty="0" err="1">
                <a:latin typeface="+mj-lt"/>
                <a:cs typeface="Times New Roman" panose="02020603050405020304" pitchFamily="18" charset="0"/>
              </a:rPr>
              <a:t>низкопроницаемые</a:t>
            </a:r>
            <a:r>
              <a:rPr lang="ru-RU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+mj-lt"/>
                <a:cs typeface="Times New Roman" panose="02020603050405020304" pitchFamily="18" charset="0"/>
              </a:rPr>
              <a:t>пропластки</a:t>
            </a:r>
            <a:r>
              <a:rPr lang="ru-RU" sz="1800" b="1" dirty="0">
                <a:latin typeface="+mj-lt"/>
                <a:cs typeface="Times New Roman" panose="02020603050405020304" pitchFamily="18" charset="0"/>
              </a:rPr>
              <a:t>; </a:t>
            </a:r>
            <a:endParaRPr lang="ru-RU" sz="1800" dirty="0">
              <a:latin typeface="+mj-lt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800" b="1" dirty="0">
                <a:latin typeface="+mj-lt"/>
                <a:cs typeface="Times New Roman" panose="02020603050405020304" pitchFamily="18" charset="0"/>
              </a:rPr>
              <a:t>высокая технологичность предлагаемой технологии по сравнению с известными в расчете на 1 тонну сухого реагента; </a:t>
            </a:r>
            <a:endParaRPr lang="ru-RU" sz="18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800" b="1" dirty="0">
                <a:latin typeface="+mj-lt"/>
                <a:cs typeface="Times New Roman" panose="02020603050405020304" pitchFamily="18" charset="0"/>
              </a:rPr>
              <a:t>экологическая безопасность технологии из-за способности полисахарида к биодеградации в пластовых условиях.</a:t>
            </a:r>
            <a:endParaRPr lang="en-US" sz="1800" dirty="0">
              <a:latin typeface="+mj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8691E-AC35-469B-AF64-0AC99B5D50E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740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61490784"/>
              </p:ext>
            </p:extLst>
          </p:nvPr>
        </p:nvGraphicFramePr>
        <p:xfrm>
          <a:off x="149172" y="1603606"/>
          <a:ext cx="8758097" cy="3611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184"/>
                <a:gridCol w="1643074"/>
                <a:gridCol w="1027791"/>
                <a:gridCol w="1543977"/>
                <a:gridCol w="1740162"/>
                <a:gridCol w="1094909"/>
              </a:tblGrid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Месторождение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/</a:t>
                      </a:r>
                      <a:endParaRPr lang="ru-RU" sz="1400" b="1" dirty="0" smtClean="0">
                        <a:effectLst/>
                        <a:latin typeface="+mj-lt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ru-RU" sz="1400" b="1" dirty="0" smtClean="0">
                          <a:effectLst/>
                          <a:latin typeface="+mj-lt"/>
                        </a:rPr>
                        <a:t>Реагент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Количество нагнетательных скважин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Масса </a:t>
                      </a:r>
                      <a:r>
                        <a:rPr lang="ru-RU" sz="1400" b="1" dirty="0" smtClean="0">
                          <a:effectLst/>
                          <a:latin typeface="+mj-lt"/>
                        </a:rPr>
                        <a:t>сухого реагента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,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(</a:t>
                      </a:r>
                      <a:r>
                        <a:rPr lang="ru-RU" sz="1400" b="1" dirty="0" smtClean="0">
                          <a:effectLst/>
                          <a:latin typeface="+mj-lt"/>
                        </a:rPr>
                        <a:t>тонна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)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Масса </a:t>
                      </a:r>
                      <a:endParaRPr lang="ru-RU" sz="1400" b="1" dirty="0" smtClean="0">
                        <a:effectLst/>
                        <a:latin typeface="+mj-lt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ru-RU" sz="1400" b="1" dirty="0" smtClean="0">
                          <a:effectLst/>
                          <a:latin typeface="+mj-lt"/>
                        </a:rPr>
                        <a:t>дополнительно </a:t>
                      </a:r>
                      <a:r>
                        <a:rPr lang="ru-RU" sz="1400" b="1" dirty="0">
                          <a:effectLst/>
                          <a:latin typeface="+mj-lt"/>
                        </a:rPr>
                        <a:t>добытой нефти, 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(</a:t>
                      </a:r>
                      <a:r>
                        <a:rPr lang="ru-RU" sz="1400" b="1" dirty="0" smtClean="0">
                          <a:effectLst/>
                          <a:latin typeface="+mj-lt"/>
                        </a:rPr>
                        <a:t>тонна)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ru-RU" sz="1400" b="1" dirty="0" smtClean="0">
                          <a:effectLst/>
                          <a:latin typeface="+mj-lt"/>
                        </a:rPr>
                        <a:t>Технологическая эффективность</a:t>
                      </a:r>
                      <a:r>
                        <a:rPr lang="ar-SA" sz="1400" b="1" dirty="0">
                          <a:effectLst/>
                          <a:latin typeface="+mj-lt"/>
                        </a:rPr>
                        <a:t>٭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, (</a:t>
                      </a:r>
                      <a:r>
                        <a:rPr lang="ru-RU" sz="1400" b="1" dirty="0" smtClean="0">
                          <a:effectLst/>
                          <a:latin typeface="+mj-lt"/>
                        </a:rPr>
                        <a:t>тонна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/</a:t>
                      </a:r>
                      <a:r>
                        <a:rPr lang="ru-RU" sz="1400" b="1" dirty="0" smtClean="0">
                          <a:effectLst/>
                          <a:latin typeface="+mj-lt"/>
                        </a:rPr>
                        <a:t>тонна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)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Время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,</a:t>
                      </a:r>
                      <a:endParaRPr lang="ru-RU" sz="1400" b="1" dirty="0">
                        <a:effectLst/>
                        <a:latin typeface="+mj-lt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(</a:t>
                      </a:r>
                      <a:r>
                        <a:rPr lang="ru-RU" sz="1400" b="1" dirty="0">
                          <a:effectLst/>
                          <a:latin typeface="+mj-lt"/>
                        </a:rPr>
                        <a:t>месяцы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)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ru-RU" sz="1400" b="1" dirty="0" err="1">
                          <a:effectLst/>
                          <a:latin typeface="+mj-lt"/>
                        </a:rPr>
                        <a:t>Кумколь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/</a:t>
                      </a:r>
                      <a:r>
                        <a:rPr lang="ru-RU" sz="1400" b="1" dirty="0" err="1" smtClean="0">
                          <a:effectLst/>
                          <a:latin typeface="+mj-lt"/>
                        </a:rPr>
                        <a:t>Полисаха</a:t>
                      </a:r>
                      <a:r>
                        <a:rPr lang="ru-RU" sz="1400" b="1" dirty="0" smtClean="0">
                          <a:effectLst/>
                          <a:latin typeface="+mj-lt"/>
                        </a:rPr>
                        <a:t> (2013)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2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2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ru-RU" sz="1400" b="1" dirty="0" smtClean="0">
                          <a:effectLst/>
                          <a:latin typeface="+mj-lt"/>
                        </a:rPr>
                        <a:t>5890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ru-RU" sz="1400" b="1" dirty="0" smtClean="0">
                          <a:effectLst/>
                          <a:latin typeface="+mj-lt"/>
                        </a:rPr>
                        <a:t>2945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ru-RU" sz="1400" b="1" dirty="0" smtClean="0">
                          <a:effectLst/>
                          <a:latin typeface="+mj-lt"/>
                        </a:rPr>
                        <a:t>11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27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effectLst/>
                          <a:latin typeface="+mj-lt"/>
                        </a:rPr>
                        <a:t>Кумколь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/</a:t>
                      </a:r>
                      <a:r>
                        <a:rPr lang="ru-RU" sz="1400" b="1" dirty="0" err="1" smtClean="0">
                          <a:effectLst/>
                          <a:latin typeface="+mj-lt"/>
                        </a:rPr>
                        <a:t>Полисаха</a:t>
                      </a:r>
                      <a:r>
                        <a:rPr lang="ru-RU" sz="1400" b="1" dirty="0" smtClean="0">
                          <a:effectLst/>
                          <a:latin typeface="+mj-lt"/>
                        </a:rPr>
                        <a:t> (2014)</a:t>
                      </a:r>
                      <a:endParaRPr lang="ru-RU" sz="1400" b="1" dirty="0" smtClean="0">
                        <a:effectLst/>
                        <a:latin typeface="+mj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3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3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5139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1713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4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ru-RU" sz="1400" b="1" dirty="0" err="1">
                          <a:effectLst/>
                          <a:latin typeface="+mj-lt"/>
                        </a:rPr>
                        <a:t>Бузачи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/PAA</a:t>
                      </a:r>
                      <a:endParaRPr lang="ru-RU" sz="1400" b="1" dirty="0" smtClean="0">
                        <a:effectLst/>
                        <a:latin typeface="+mj-lt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Times New Roman"/>
                        </a:rPr>
                        <a:t>(2011)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1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42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16 000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380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en-US" sz="1400" b="1">
                          <a:effectLst/>
                          <a:latin typeface="+mj-lt"/>
                        </a:rPr>
                        <a:t>12</a:t>
                      </a:r>
                      <a:endParaRPr lang="ru-RU" sz="1400" b="1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ru-RU" sz="1400" b="1" dirty="0" smtClean="0">
                          <a:effectLst/>
                          <a:latin typeface="+mj-lt"/>
                        </a:rPr>
                        <a:t>Дацин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/ 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PPG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4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134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15 000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113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en-US" sz="1400" b="1">
                          <a:effectLst/>
                          <a:latin typeface="+mj-lt"/>
                        </a:rPr>
                        <a:t>10</a:t>
                      </a:r>
                      <a:endParaRPr lang="ru-RU" sz="1400" b="1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ru-RU" sz="1400" b="1" dirty="0" err="1">
                          <a:effectLst/>
                          <a:latin typeface="+mj-lt"/>
                        </a:rPr>
                        <a:t>Жон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-</a:t>
                      </a:r>
                      <a:r>
                        <a:rPr lang="ru-RU" sz="1400" b="1" dirty="0" err="1">
                          <a:effectLst/>
                          <a:latin typeface="+mj-lt"/>
                        </a:rPr>
                        <a:t>гуан</a:t>
                      </a:r>
                      <a:r>
                        <a:rPr lang="en-US" sz="1400" b="1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PPG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43685" algn="l"/>
                        </a:tabLst>
                      </a:pPr>
                      <a:r>
                        <a:rPr lang="en-US" sz="1400" b="1" kern="1200" dirty="0">
                          <a:effectLst/>
                          <a:latin typeface="+mj-lt"/>
                        </a:rPr>
                        <a:t>2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43685" algn="l"/>
                        </a:tabLst>
                      </a:pPr>
                      <a:r>
                        <a:rPr lang="en-US" sz="1400" b="1" kern="1200" dirty="0">
                          <a:effectLst/>
                          <a:latin typeface="+mj-lt"/>
                        </a:rPr>
                        <a:t>20,5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43685" algn="l"/>
                        </a:tabLst>
                      </a:pPr>
                      <a:r>
                        <a:rPr lang="en-US" sz="1400" b="1" kern="1200" dirty="0">
                          <a:effectLst/>
                          <a:latin typeface="+mj-lt"/>
                        </a:rPr>
                        <a:t>3239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43685" algn="l"/>
                        </a:tabLst>
                      </a:pPr>
                      <a:r>
                        <a:rPr lang="en-US" sz="1400" b="1" kern="1200" dirty="0">
                          <a:effectLst/>
                          <a:latin typeface="+mj-lt"/>
                        </a:rPr>
                        <a:t>158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+mj-lt"/>
                        </a:rPr>
                        <a:t>3 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Усинское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/</a:t>
                      </a:r>
                      <a:r>
                        <a:rPr lang="ru-RU" sz="1400" b="1" dirty="0" smtClean="0">
                          <a:effectLst/>
                          <a:latin typeface="+mj-lt"/>
                        </a:rPr>
                        <a:t>Галка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ru-RU" sz="1400" b="1" dirty="0" smtClean="0">
                          <a:effectLst/>
                          <a:latin typeface="+mj-lt"/>
                        </a:rPr>
                        <a:t>Данные</a:t>
                      </a:r>
                      <a:r>
                        <a:rPr lang="ru-RU" sz="1400" b="1" baseline="0" dirty="0" smtClean="0">
                          <a:effectLst/>
                          <a:latin typeface="+mj-lt"/>
                        </a:rPr>
                        <a:t> отсутствуют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117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10 316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88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951355" algn="l"/>
                        </a:tabLs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6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6853" y="260648"/>
            <a:ext cx="8622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Сравнительный анализ эффективности </a:t>
            </a:r>
            <a:r>
              <a:rPr lang="ru-RU" b="1" dirty="0" smtClean="0"/>
              <a:t>технологии полимерного </a:t>
            </a:r>
            <a:r>
              <a:rPr lang="ru-RU" b="1" dirty="0" err="1" smtClean="0"/>
              <a:t>заводнения</a:t>
            </a:r>
            <a:r>
              <a:rPr lang="ru-RU" b="1" dirty="0" smtClean="0"/>
              <a:t> с участием </a:t>
            </a:r>
            <a:r>
              <a:rPr lang="ru-RU" b="1" dirty="0" err="1" smtClean="0"/>
              <a:t>Полисаха</a:t>
            </a:r>
            <a:r>
              <a:rPr lang="ru-RU" b="1" dirty="0" smtClean="0"/>
              <a:t> </a:t>
            </a:r>
            <a:r>
              <a:rPr lang="ru-RU" b="1" dirty="0"/>
              <a:t>и других существующих технологий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7541" y="5661248"/>
            <a:ext cx="8639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800" b="1" dirty="0"/>
              <a:t>*Технологическая эффективность это отношение массы дополнительно добытой нефти к массе используемого реагента.</a:t>
            </a:r>
          </a:p>
        </p:txBody>
      </p:sp>
    </p:spTree>
    <p:extLst>
      <p:ext uri="{BB962C8B-B14F-4D97-AF65-F5344CB8AC3E}">
        <p14:creationId xmlns="" xmlns:p14="http://schemas.microsoft.com/office/powerpoint/2010/main" val="23943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3101</TotalTime>
  <Words>922</Words>
  <Application>Microsoft Office PowerPoint</Application>
  <PresentationFormat>Экран (4:3)</PresentationFormat>
  <Paragraphs>131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Апекс</vt:lpstr>
      <vt:lpstr>Graph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Efficiency of water flooding</dc:title>
  <dc:creator>User</dc:creator>
  <cp:lastModifiedBy>User19</cp:lastModifiedBy>
  <cp:revision>479</cp:revision>
  <dcterms:created xsi:type="dcterms:W3CDTF">2012-04-15T03:35:13Z</dcterms:created>
  <dcterms:modified xsi:type="dcterms:W3CDTF">2015-03-06T03:10:09Z</dcterms:modified>
</cp:coreProperties>
</file>