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65" autoAdjust="0"/>
    <p:restoredTop sz="94667" autoAdjust="0"/>
  </p:normalViewPr>
  <p:slideViewPr>
    <p:cSldViewPr>
      <p:cViewPr>
        <p:scale>
          <a:sx n="118" d="100"/>
          <a:sy n="118" d="100"/>
        </p:scale>
        <p:origin x="-198" y="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16B42-B551-46AC-A7EC-144C75E4D9F8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A3B06-D0D5-41ED-85AF-96668988B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85786" y="2428868"/>
            <a:ext cx="7772400" cy="1714512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i="1" dirty="0">
                <a:latin typeface="Times New Roman" pitchFamily="18" charset="0"/>
                <a:cs typeface="Times New Roman" pitchFamily="18" charset="0"/>
              </a:rPr>
              <a:t>Мобильные поплавковые микро ГЭС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Гидродвижитель</a:t>
            </a:r>
            <a:r>
              <a:rPr lang="ru-RU" dirty="0" smtClean="0"/>
              <a:t> поплавковой микро ГЭС</a:t>
            </a:r>
            <a:endParaRPr lang="ru-RU" dirty="0"/>
          </a:p>
        </p:txBody>
      </p:sp>
      <p:pic>
        <p:nvPicPr>
          <p:cNvPr id="1026" name="Picture 2" descr="D:\2014\P10306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Краткое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пояснение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к графическому материалу (способу использования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>
                <a:latin typeface="Times New Roman" pitchFamily="18" charset="0"/>
                <a:cs typeface="Times New Roman" pitchFamily="18" charset="0"/>
              </a:rPr>
              <a:t>В поплавковом дискообразном корпусе размещен на единой оси с электрогенератором оригинальный гидродвижитель с поворотными лопастями. Поплавковый корпус снабжен гибким  электрическим кабель-тросом для крепления микро ГЭС к ветке или выступу на берегу водного потока. Береговая часть микро ГЭС снабжена автоматическим зарядным устройством и аккумулятором для подключения к потребителю.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Необходимые для производства компоненты (сырье и материалы, комплектующие, виды оборудования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>
                <a:latin typeface="Times New Roman" pitchFamily="18" charset="0"/>
                <a:cs typeface="Times New Roman" pitchFamily="18" charset="0"/>
              </a:rPr>
              <a:t>Постоянные магниты, экструдированный пенополистирол, листовой алюминий и другие общедоступные материалы и комплектующие.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Коммерческая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привлекательность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Экономические выгоды от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внедрения: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Повышение комфортности и безопасной жизнедеятельности людей в полевых и экстремальных условиях за счет получения доступной потребителю электрической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энергии от малых водных потоков.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Удельная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стоимость микро ГЭС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 000 тенге на 100 Вт номинальной выходной мощности.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Внутренняя норма доходности 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IRR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): 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25%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Срок окупаемости 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PBP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), лет: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5 лет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Прибыль, тыс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тенге: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144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 000 тысяч тенге в год в течение четвертого года с начала выполнения проекта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Бюджет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проекта и план выпуска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Общий бюджет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проекта: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80 000 тыс. тенге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Требуемые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инвестиции: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80 000 тыс. тенге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Назначение инвестиций: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Завершение разработки и организация серийного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производства мобильных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поплавковых микро ГЭС с 2015 по 2017 годы.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Годовой объем выпуска в ед.: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1200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шт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с 2018 года.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Цена за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120 000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тенге</a:t>
            </a:r>
          </a:p>
          <a:p>
            <a:pPr lvl="0" algn="just"/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Общий годовой объем производства и сбыта с 2018 года: 144 000  000 тенге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Барьеры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риски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Неприемлемые эксплуатационные и стоимостные характеристики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близких зарубежных аналогов оставляют свободным рынок сбыта поплавковых микро ГЭС. 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учетом свободного рынка сбыта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поплавковых микро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ГЭС с приемлемыми стоимостными и эксплуатационными характеристиками не просматриваются серьезные барьеры 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повсеместному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применению предложенных микро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ГЭС на малых водных потоках с глубиной от 250 мм. В связи с этим организация серийного производства и сбыта мобильных поплавковых микро ГЭС сопряжена с минимальным риском.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Резюме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Предложена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инновационная разработка мобильных поплавковых микро ГЭС для малых водных потоков, которая обладает конкурентоспособными массогабаритными и стоимостными характеристиками. Проведение НИОКР с выходом на опытное производство планируется в течение трех лет при общем объеме инвестирования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80 млн. тенге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Разработка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защищена инновационными патентами Республики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Казахстан.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1285860"/>
            <a:ext cx="7772400" cy="159449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857256"/>
          </a:xfrm>
        </p:spPr>
        <p:txBody>
          <a:bodyPr>
            <a:normAutofit/>
          </a:bodyPr>
          <a:lstStyle/>
          <a:p>
            <a:pPr lvl="0"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Наименование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назначение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197361"/>
          </a:xfrm>
        </p:spPr>
        <p:txBody>
          <a:bodyPr>
            <a:normAutofit/>
          </a:bodyPr>
          <a:lstStyle/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Название: 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Мобильные поплавковые микро ГЭС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Авторы: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Ахметов Б.С., Харитонов П.Т.,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Балгабаева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Л.Ш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., Киселева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О.В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Организация: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Международный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научно-исследовательский инжиниринговый консорциум энергосберегающих и ноосферных технологий (НИИКЭНТ).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Вид инновации: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Обеспечение электрической энергией потребителей в полевых условиях, в местностях поблизости от ручьев, каналов, водоводов и других водных потоков.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Autofit/>
          </a:bodyPr>
          <a:lstStyle/>
          <a:p>
            <a:pPr lvl="0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Уровень инновационности: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Новые технические решения защищены инновационными патентами Республики Казахстан: </a:t>
            </a:r>
          </a:p>
          <a:p>
            <a:pPr lvl="0"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1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 Инновационный патент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KZ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№ </a:t>
            </a:r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29180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.2014. Мобильная микро ГЭС. </a:t>
            </a:r>
          </a:p>
          <a:p>
            <a:pPr lvl="0"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2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 З</a:t>
            </a:r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аключение НИИС от 23.10.2014 г. о выдаче инновационного патента на изобретение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  №27809. Электрический генератор с компенсацией сил магнитного удержания ротора. </a:t>
            </a:r>
          </a:p>
          <a:p>
            <a:pPr lvl="0"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3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 Заключение РГП НИИС РК от 19.05.2014  о выдаче инновационного патента по заявке KZ  №15219. Мобильная гидроэлектростанция.</a:t>
            </a:r>
          </a:p>
          <a:p>
            <a:pPr lvl="0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Стадия проработки / степень готовности.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В инициативном порядке проводится НИОКР с изготовлением и испытанием действующих макетных образцов.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Назначение (решаемые задачи).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Использование в качестве мобильного источника электрической энергии путем оперативной установки микро ГЭС в водных потоках со скоростью течения от 1 м/с и выше.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Характеристика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инновации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Основные потребительские свойства и технико-экономические параметры: </a:t>
            </a:r>
          </a:p>
          <a:p>
            <a:pPr lvl="0"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2.1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 Использование при глубине водного потока от 250 мм и выше и скорости водного потока от 1 м/с и выше.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2.2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 Ожидаемая удельная коммерческая стоимость микро ГЭС  на уровне 200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USD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/ 100 Вт номинальной мощности.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2.3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 Диаметр дискоообразного поплавкового корпуса около 500 мм при его высоте до 150 мм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lnSpcReduction="10000"/>
          </a:bodyPr>
          <a:lstStyle/>
          <a:p>
            <a:pPr lvl="0"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Существующие аналоги.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Мобильная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микро ГЭС фирмы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Burg Energy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(США) мощностью 500 Вт и стоимостью 3000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USD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. Работает при глубине водных потоков от 1200 мм  и крепится с помощью троса с растяжками на берегу.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Уникальность, отличие инновации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Возможность оперативной установки в водном потоке без несущего троса с растяжками при малой глубине водных потоков.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Актуальность и перспективность.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в водных потоках глубиной от 250 мм. Более низкая стоимость в условиях серийного производства.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Характеристика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рынка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Сфера применения (отрасли и сектора экономики): 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Полавковая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 мобильная микро ГЭС предназначена для использования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в полевых условиях для получения электрической энергии вблизи малых водных потоков.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Емкость рынка, спрос 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предложение: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Потенциальная потребность в поплавковых микро ГЭС от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1200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изделий в год при объеме реализации от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600 тысяч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USD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Целевой сегмент, доля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рынка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Из-за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высокой стоимости аналогов (микро ГЭС фирмы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Burg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Energy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,США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) рынок практически не занят.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Тенденции спроса/предложения. Потенциальная потребность в поплавковых микро ГЭС не менее 12 000 изделий в год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Конкуренция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Компании-конкуренты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Основной конкурент -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Микро ГЭС фирмы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Burg Energy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 (США).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Изделия конкурента непригодны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для применения при глубине водного потока менее 1200 мм и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имеют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высокую стоимость.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Уровень конкуренции (качественная оценка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В несколько раз более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цена аналога-конкурента при его худших эксплуатационных характеристиках обеспечит высокий уровень конкуренции предлагаемой микро ГЭС.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Ценовой фактор и цены конкурентов.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Цены конкурентов - Микро ГЭС фирмы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Burg Energy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(США) -  в пять раз превышают цены предложенной микро ГЭС.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Технология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применения и используемые компоненты</a:t>
            </a:r>
          </a:p>
        </p:txBody>
      </p:sp>
      <p:pic>
        <p:nvPicPr>
          <p:cNvPr id="6" name="Содержимое 5" descr="111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2071678"/>
            <a:ext cx="5143536" cy="2548175"/>
          </a:xfrm>
        </p:spPr>
      </p:pic>
      <p:sp>
        <p:nvSpPr>
          <p:cNvPr id="7" name="Прямоугольник 6"/>
          <p:cNvSpPr/>
          <p:nvPr/>
        </p:nvSpPr>
        <p:spPr>
          <a:xfrm>
            <a:off x="1285852" y="4714884"/>
            <a:ext cx="707236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действия электрического генератора микро ГЭС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Между полукорпусами 1 и 2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размещены статорные электромагнитные системы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(СЭМС) в составе магнитопроводов 6 и 7,  постоянных магнитов 8 и 9 и выходной обмотки 10, между полюсами которой проходят постоянные магниты 15, размещенные на дисковом роторе 14.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22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285728"/>
            <a:ext cx="5848350" cy="3400425"/>
          </a:xfrm>
        </p:spPr>
      </p:pic>
      <p:sp>
        <p:nvSpPr>
          <p:cNvPr id="5" name="Прямоугольник 4"/>
          <p:cNvSpPr/>
          <p:nvPr/>
        </p:nvSpPr>
        <p:spPr>
          <a:xfrm>
            <a:off x="1071538" y="4143380"/>
            <a:ext cx="72152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Структура поплавковой микро ГЭС. Электрический генератор размещен внутри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получаш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1а и 1б, внутри которых на оси 4 вращается ротор 3. При вращении ротора 3 обеспечена компенсация сил магнитного притяжения и отталкивания постоянных магнитов, чем обеспечен минимальный момент вращения ротора 3 от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гидродвижителя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размещенного на несущей оси 4.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903</Words>
  <Application>Microsoft Office PowerPoint</Application>
  <PresentationFormat>Экран (4:3)</PresentationFormat>
  <Paragraphs>58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Мобильные поплавковые микро ГЭС </vt:lpstr>
      <vt:lpstr>1. Наименование и назначение</vt:lpstr>
      <vt:lpstr>Слайд 3</vt:lpstr>
      <vt:lpstr>2. Характеристика инновации </vt:lpstr>
      <vt:lpstr>Слайд 5</vt:lpstr>
      <vt:lpstr>3. Характеристика рынка</vt:lpstr>
      <vt:lpstr>4. Конкуренция</vt:lpstr>
      <vt:lpstr>5. Технология применения и используемые компоненты</vt:lpstr>
      <vt:lpstr>Слайд 9</vt:lpstr>
      <vt:lpstr>Гидродвижитель поплавковой микро ГЭС</vt:lpstr>
      <vt:lpstr>Слайд 11</vt:lpstr>
      <vt:lpstr>6. Коммерческая привлекательность</vt:lpstr>
      <vt:lpstr>7. Бюджет проекта и план выпуска</vt:lpstr>
      <vt:lpstr>8. Барьеры и риски</vt:lpstr>
      <vt:lpstr>9. Резюме</vt:lpstr>
      <vt:lpstr>Слайд 16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Мобильные поплавковые микро ГЭС</dc:title>
  <dc:creator>Admin</dc:creator>
  <cp:lastModifiedBy>User19</cp:lastModifiedBy>
  <cp:revision>32</cp:revision>
  <dcterms:created xsi:type="dcterms:W3CDTF">2015-03-07T06:38:03Z</dcterms:created>
  <dcterms:modified xsi:type="dcterms:W3CDTF">2015-03-11T06:19:42Z</dcterms:modified>
</cp:coreProperties>
</file>