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konuspayev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738648"/>
            <a:ext cx="8915399" cy="3038733"/>
          </a:xfrm>
        </p:spPr>
        <p:txBody>
          <a:bodyPr>
            <a:noAutofit/>
          </a:bodyPr>
          <a:lstStyle/>
          <a:p>
            <a:r>
              <a:rPr lang="ru-RU" altLang="ru-RU" sz="4000" dirty="0">
                <a:solidFill>
                  <a:schemeClr val="accent2">
                    <a:lumMod val="50000"/>
                  </a:schemeClr>
                </a:solidFill>
              </a:rPr>
              <a:t>Проект: </a:t>
            </a:r>
            <a:r>
              <a:rPr lang="en-US" altLang="ru-RU" sz="4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altLang="ru-RU" sz="4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</a:rPr>
              <a:t>Технология </a:t>
            </a:r>
            <a:r>
              <a:rPr lang="ru-RU" altLang="ru-RU" sz="4000" b="1" dirty="0">
                <a:solidFill>
                  <a:schemeClr val="accent2">
                    <a:lumMod val="50000"/>
                  </a:schemeClr>
                </a:solidFill>
              </a:rPr>
              <a:t>извлечения шерстного жира из промывных вод шерсти, получение ланолина и его глубокая </a:t>
            </a: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переработка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altLang="ru-RU" dirty="0"/>
              <a:t>Научный руководитель: </a:t>
            </a:r>
          </a:p>
          <a:p>
            <a:r>
              <a:rPr lang="ru-RU" altLang="ru-RU" dirty="0" err="1"/>
              <a:t>Конуспаев</a:t>
            </a:r>
            <a:r>
              <a:rPr lang="ru-RU" altLang="ru-RU" dirty="0"/>
              <a:t> </a:t>
            </a:r>
            <a:r>
              <a:rPr lang="ru-RU" altLang="ru-RU" dirty="0" err="1"/>
              <a:t>Сапаркали</a:t>
            </a:r>
            <a:r>
              <a:rPr lang="ru-RU" altLang="ru-RU" dirty="0"/>
              <a:t> </a:t>
            </a:r>
            <a:r>
              <a:rPr lang="ru-RU" altLang="ru-RU" dirty="0" err="1"/>
              <a:t>Ретаевич</a:t>
            </a:r>
            <a:r>
              <a:rPr lang="ru-RU" altLang="ru-RU" dirty="0"/>
              <a:t>, д.х.н., профессор</a:t>
            </a:r>
          </a:p>
          <a:p>
            <a:r>
              <a:rPr lang="ru-RU" altLang="ru-RU" dirty="0"/>
              <a:t>Контакты: +7 777 822 06 14, +7 701 255 61 35.</a:t>
            </a:r>
          </a:p>
          <a:p>
            <a:r>
              <a:rPr lang="en-US" altLang="ru-RU" dirty="0"/>
              <a:t>E-mail: </a:t>
            </a:r>
            <a:r>
              <a:rPr lang="en-US" altLang="ru-RU" dirty="0">
                <a:hlinkClick r:id="rId2"/>
              </a:rPr>
              <a:t>srkonuspayev@mail.ru</a:t>
            </a:r>
            <a:r>
              <a:rPr lang="en-US" altLang="ru-RU" dirty="0"/>
              <a:t> </a:t>
            </a:r>
            <a:r>
              <a:rPr lang="ru-RU" altLang="ru-RU" dirty="0"/>
              <a:t> </a:t>
            </a:r>
          </a:p>
          <a:p>
            <a:endParaRPr lang="ru-RU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9695" y="115888"/>
            <a:ext cx="6749446" cy="90154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alt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Министерство образования и науки Казахстана</a:t>
            </a:r>
            <a:br>
              <a:rPr lang="ru-RU" alt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alt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Казахский Национальный университет им. аль-</a:t>
            </a:r>
            <a:r>
              <a:rPr lang="ru-RU" altLang="ru-RU" sz="1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Фараби</a:t>
            </a:r>
            <a:r>
              <a:rPr lang="ru-RU" alt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alt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alt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Научно-технологический парк</a:t>
            </a:r>
          </a:p>
        </p:txBody>
      </p:sp>
    </p:spTree>
    <p:extLst>
      <p:ext uri="{BB962C8B-B14F-4D97-AF65-F5344CB8AC3E}">
        <p14:creationId xmlns="" xmlns:p14="http://schemas.microsoft.com/office/powerpoint/2010/main" val="1140908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Коммерческая привлекательность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Создание производства ланолина обеспечивает следующие выгоды:</a:t>
            </a:r>
          </a:p>
          <a:p>
            <a:pPr lvl="1"/>
            <a:r>
              <a:rPr lang="ru-RU" dirty="0" smtClean="0"/>
              <a:t>Переработка возобновляемого сырья</a:t>
            </a:r>
          </a:p>
          <a:p>
            <a:pPr lvl="1"/>
            <a:r>
              <a:rPr lang="ru-RU" dirty="0" smtClean="0"/>
              <a:t>Экономия водных ресурсов, что особенно важно для засушливых и полузасушливых регионов</a:t>
            </a:r>
          </a:p>
          <a:p>
            <a:pPr lvl="1"/>
            <a:r>
              <a:rPr lang="ru-RU" dirty="0" smtClean="0"/>
              <a:t>Непрямая стимуляция индустрии производства и переработки шерсти </a:t>
            </a:r>
          </a:p>
        </p:txBody>
      </p:sp>
    </p:spTree>
    <p:extLst>
      <p:ext uri="{BB962C8B-B14F-4D97-AF65-F5344CB8AC3E}">
        <p14:creationId xmlns="" xmlns:p14="http://schemas.microsoft.com/office/powerpoint/2010/main" val="862856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Коммерческая привлекательность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Чистая приведенная стоимость (NPV</a:t>
            </a:r>
            <a:r>
              <a:rPr lang="ru-RU" dirty="0" smtClean="0"/>
              <a:t>) проекта </a:t>
            </a:r>
            <a:r>
              <a:rPr lang="ru-RU" dirty="0"/>
              <a:t>составляет от 900 до 1200 млн. тенге</a:t>
            </a:r>
          </a:p>
          <a:p>
            <a:r>
              <a:rPr lang="ru-RU" dirty="0"/>
              <a:t>Внутренняя норма доходности (IRR) – от 5 до 28 %</a:t>
            </a:r>
          </a:p>
          <a:p>
            <a:r>
              <a:rPr lang="ru-RU" dirty="0"/>
              <a:t>Срок окупаемости (PBP) – не менее 5 лет, но не более 20 лет</a:t>
            </a:r>
          </a:p>
          <a:p>
            <a:r>
              <a:rPr lang="ru-RU" dirty="0"/>
              <a:t>Среднегодовая прибыль до уплаты налогов и погашения заемных средств до 120 млн. тенге</a:t>
            </a:r>
          </a:p>
          <a:p>
            <a:r>
              <a:rPr lang="ru-RU" dirty="0"/>
              <a:t>Прибыль за время реализации проекта, до уплаты налогов и погашения заемных средств, до </a:t>
            </a:r>
            <a:r>
              <a:rPr lang="ru-RU" dirty="0" smtClean="0"/>
              <a:t>1600 </a:t>
            </a:r>
            <a:r>
              <a:rPr lang="ru-RU" dirty="0"/>
              <a:t>млн тенге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75536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Бюджет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Общий бюджет проекта составляет от 900 млн. тенге до 1200 млн. тенге</a:t>
            </a:r>
            <a:endParaRPr lang="ru-RU" dirty="0"/>
          </a:p>
          <a:p>
            <a:r>
              <a:rPr lang="ru-RU" dirty="0" smtClean="0"/>
              <a:t>Привлеченные инвестиции будут направлены на: </a:t>
            </a:r>
          </a:p>
          <a:p>
            <a:pPr lvl="1"/>
            <a:r>
              <a:rPr lang="ru-RU" dirty="0" smtClean="0"/>
              <a:t>Создание промышленного образца установки </a:t>
            </a:r>
            <a:r>
              <a:rPr lang="ru-RU" dirty="0" err="1" smtClean="0"/>
              <a:t>жироотделения</a:t>
            </a:r>
            <a:endParaRPr lang="ru-RU" dirty="0" smtClean="0"/>
          </a:p>
          <a:p>
            <a:pPr lvl="1"/>
            <a:r>
              <a:rPr lang="ru-RU" dirty="0" smtClean="0"/>
              <a:t>Выпуск установок </a:t>
            </a:r>
            <a:r>
              <a:rPr lang="ru-RU" dirty="0" err="1" smtClean="0"/>
              <a:t>жироотделения</a:t>
            </a:r>
            <a:r>
              <a:rPr lang="ru-RU" dirty="0" smtClean="0"/>
              <a:t>, адаптированных для ПОШ и мини-шерстомоек</a:t>
            </a:r>
          </a:p>
          <a:p>
            <a:pPr lvl="1"/>
            <a:r>
              <a:rPr lang="ru-RU" dirty="0" smtClean="0"/>
              <a:t>Создание линии для производства ланолина</a:t>
            </a:r>
          </a:p>
          <a:p>
            <a:pPr lvl="1"/>
            <a:r>
              <a:rPr lang="ru-RU" dirty="0" smtClean="0"/>
              <a:t>Разработка методов и технологии глубокой переработки ланолина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614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выпуска и стоимость продукции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Годовой объем выпуска </a:t>
            </a:r>
          </a:p>
          <a:p>
            <a:pPr lvl="1"/>
            <a:r>
              <a:rPr lang="ru-RU" dirty="0"/>
              <a:t>Жиропота составляет 300-450 тонн в год</a:t>
            </a:r>
          </a:p>
          <a:p>
            <a:pPr lvl="1"/>
            <a:r>
              <a:rPr lang="ru-RU" dirty="0"/>
              <a:t>Ланолина 240-300 тонн в год </a:t>
            </a:r>
          </a:p>
          <a:p>
            <a:r>
              <a:rPr lang="ru-RU" dirty="0"/>
              <a:t>Стоимость </a:t>
            </a:r>
          </a:p>
          <a:p>
            <a:pPr lvl="1"/>
            <a:r>
              <a:rPr lang="ru-RU" dirty="0"/>
              <a:t>Жиропота – не более 900 тыс. тенге за 1 тонну </a:t>
            </a:r>
          </a:p>
          <a:p>
            <a:pPr lvl="1"/>
            <a:r>
              <a:rPr lang="ru-RU" dirty="0"/>
              <a:t>Ланолина – не более 1850 </a:t>
            </a:r>
            <a:r>
              <a:rPr lang="ru-RU" dirty="0" err="1"/>
              <a:t>тыс.тенге</a:t>
            </a:r>
            <a:r>
              <a:rPr lang="ru-RU" dirty="0"/>
              <a:t> за 1 </a:t>
            </a:r>
            <a:r>
              <a:rPr lang="ru-RU" dirty="0" smtClean="0"/>
              <a:t>тонну</a:t>
            </a:r>
          </a:p>
          <a:p>
            <a:r>
              <a:rPr lang="ru-RU" dirty="0" smtClean="0"/>
              <a:t>Продукция глубокой переработки ланолина – </a:t>
            </a:r>
            <a:r>
              <a:rPr lang="ru-RU" dirty="0" err="1" smtClean="0"/>
              <a:t>стериновые</a:t>
            </a:r>
            <a:r>
              <a:rPr lang="ru-RU" dirty="0" smtClean="0"/>
              <a:t> спирты, </a:t>
            </a:r>
            <a:r>
              <a:rPr lang="ru-RU" dirty="0" err="1" smtClean="0"/>
              <a:t>холестерол</a:t>
            </a:r>
            <a:r>
              <a:rPr lang="ru-RU" dirty="0" smtClean="0"/>
              <a:t>, стероиды и т.д. – идет на фармацевтический рынок</a:t>
            </a:r>
          </a:p>
          <a:p>
            <a:r>
              <a:rPr lang="ru-RU" dirty="0" smtClean="0"/>
              <a:t>Продукция глубокой переработки ланолина является продукцией со сверхвысокой добавочной стоимостью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2330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smtClean="0"/>
              <a:t>Проект является </a:t>
            </a:r>
            <a:r>
              <a:rPr lang="ru-RU" dirty="0" err="1" smtClean="0"/>
              <a:t>низкорисковым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Проект опирается на традиционные отрасли Казахстана – животноводство, а именно овцеводство, мытье шерсти</a:t>
            </a:r>
          </a:p>
          <a:p>
            <a:endParaRPr lang="ru-RU" dirty="0"/>
          </a:p>
          <a:p>
            <a:r>
              <a:rPr lang="ru-RU" dirty="0" smtClean="0"/>
              <a:t>Единственный серьезный риск – трудности сбыта</a:t>
            </a:r>
          </a:p>
          <a:p>
            <a:r>
              <a:rPr lang="ru-RU" dirty="0" smtClean="0"/>
              <a:t>Ведутся маркетинговые исследования для обеспечения сбыта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87631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Резюме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Проект создания участка </a:t>
            </a:r>
            <a:r>
              <a:rPr lang="ru-RU" dirty="0" err="1" smtClean="0"/>
              <a:t>жироотделения</a:t>
            </a:r>
            <a:r>
              <a:rPr lang="ru-RU" dirty="0" smtClean="0"/>
              <a:t> и производства ланолина является </a:t>
            </a:r>
            <a:r>
              <a:rPr lang="ru-RU" dirty="0" err="1" smtClean="0"/>
              <a:t>низкорисковым</a:t>
            </a:r>
            <a:r>
              <a:rPr lang="ru-RU" dirty="0" smtClean="0"/>
              <a:t>, базируется на традиционных для Казахстана отраслях</a:t>
            </a:r>
          </a:p>
          <a:p>
            <a:r>
              <a:rPr lang="ru-RU" dirty="0" smtClean="0"/>
              <a:t>Сырьевая база является возобновляемой </a:t>
            </a:r>
          </a:p>
          <a:p>
            <a:r>
              <a:rPr lang="ru-RU" dirty="0" smtClean="0"/>
              <a:t>Реализация проекта положительно влияет на экологическую ситуацию</a:t>
            </a:r>
          </a:p>
          <a:p>
            <a:r>
              <a:rPr lang="ru-RU" dirty="0" smtClean="0"/>
              <a:t>Стоимость проекта от 900 до 1200 млн. тенге</a:t>
            </a:r>
          </a:p>
          <a:p>
            <a:r>
              <a:rPr lang="ru-RU" dirty="0" smtClean="0"/>
              <a:t>Время окупаемости проекта от 5 до 20 лет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9494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Цель проекта: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создание конструкции и постройка промышленной установки выделения шерстного жира из промывных вод шерсти; </a:t>
            </a:r>
          </a:p>
          <a:p>
            <a:pPr>
              <a:defRPr/>
            </a:pPr>
            <a:r>
              <a:rPr lang="ru-RU" dirty="0"/>
              <a:t>усовершенствование технологии получения ланолина различных сортов;</a:t>
            </a:r>
          </a:p>
          <a:p>
            <a:pPr>
              <a:defRPr/>
            </a:pPr>
            <a:r>
              <a:rPr lang="ru-RU" dirty="0"/>
              <a:t>создание методов получения </a:t>
            </a:r>
            <a:r>
              <a:rPr lang="ru-RU" dirty="0" err="1"/>
              <a:t>стериновых</a:t>
            </a:r>
            <a:r>
              <a:rPr lang="ru-RU" dirty="0"/>
              <a:t> спиртов путем глубокой переработки ланолина и шерстного жира.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6992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Состояние проблемы в Казахстане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Полная или почти полная потеря шерстного жира на существующих фабриках первичной обработки шерсти (ПОШ)</a:t>
            </a:r>
          </a:p>
          <a:p>
            <a:r>
              <a:rPr lang="ru-RU" dirty="0" smtClean="0"/>
              <a:t>Негативное влияние на экологию регионов из-за неконтролируемого слива промывных вод шерсти без предварительной очистки</a:t>
            </a:r>
          </a:p>
          <a:p>
            <a:r>
              <a:rPr lang="ru-RU" dirty="0" smtClean="0"/>
              <a:t>Отсутствие производства ланолина при имеющемся избытке сырья</a:t>
            </a:r>
          </a:p>
          <a:p>
            <a:r>
              <a:rPr lang="ru-RU" dirty="0" smtClean="0"/>
              <a:t>Отсутствие технологий на основе ланолина</a:t>
            </a:r>
          </a:p>
          <a:p>
            <a:r>
              <a:rPr lang="ru-RU" dirty="0" smtClean="0"/>
              <a:t>Отсутствие переработки ланолина и, соответственно, полная потеря продуктов переработки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44343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781577"/>
          </a:xfrm>
        </p:spPr>
        <p:txBody>
          <a:bodyPr/>
          <a:lstStyle/>
          <a:p>
            <a:r>
              <a:rPr lang="ru-RU" dirty="0" smtClean="0"/>
              <a:t>Ланолин является мазевой и кремовой основой в фармацевтике</a:t>
            </a:r>
          </a:p>
          <a:p>
            <a:r>
              <a:rPr lang="ru-RU" dirty="0" smtClean="0"/>
              <a:t>Ланолин широко применяется в медицине, особенно в производстве наружных средств</a:t>
            </a:r>
          </a:p>
          <a:p>
            <a:r>
              <a:rPr lang="ru-RU" dirty="0" smtClean="0"/>
              <a:t>Ланолин является универсальной основой различных средств и препаратов в косметологии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7562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Текущее состояние рынка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Стоимость ланолина, в зависимости от сортности, размера партии и производителя колеблется от 6 до 25 долларов за 1 килограмм</a:t>
            </a:r>
          </a:p>
          <a:p>
            <a:r>
              <a:rPr lang="ru-RU" dirty="0" smtClean="0"/>
              <a:t>Постоянно растущий спрос на ланолин в мире в течение последних 25-30 лет</a:t>
            </a:r>
          </a:p>
          <a:p>
            <a:r>
              <a:rPr lang="ru-RU" dirty="0" smtClean="0"/>
              <a:t>Основные производители – Австралия, Новая Зеландия, Китай</a:t>
            </a:r>
          </a:p>
          <a:p>
            <a:r>
              <a:rPr lang="ru-RU" dirty="0" smtClean="0"/>
              <a:t>Основные потребители – Евросоюз, США, Китай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44728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Рынки сбыта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177087" y="2133600"/>
            <a:ext cx="4313864" cy="3777622"/>
          </a:xfrm>
        </p:spPr>
        <p:txBody>
          <a:bodyPr/>
          <a:lstStyle/>
          <a:p>
            <a:r>
              <a:rPr lang="ru-RU" dirty="0" smtClean="0"/>
              <a:t>Участки </a:t>
            </a:r>
            <a:r>
              <a:rPr lang="ru-RU" dirty="0" err="1" smtClean="0"/>
              <a:t>жироотделения</a:t>
            </a:r>
            <a:r>
              <a:rPr lang="ru-RU" dirty="0" smtClean="0"/>
              <a:t> для ПОШ в гг. </a:t>
            </a:r>
            <a:r>
              <a:rPr lang="ru-RU" dirty="0" err="1" smtClean="0"/>
              <a:t>Тараз</a:t>
            </a:r>
            <a:r>
              <a:rPr lang="ru-RU" dirty="0" smtClean="0"/>
              <a:t> и Семей</a:t>
            </a:r>
          </a:p>
          <a:p>
            <a:r>
              <a:rPr lang="ru-RU" dirty="0" smtClean="0"/>
              <a:t>Небольшие установки </a:t>
            </a:r>
            <a:r>
              <a:rPr lang="ru-RU" dirty="0" err="1" smtClean="0"/>
              <a:t>жироотделения</a:t>
            </a:r>
            <a:r>
              <a:rPr lang="ru-RU" dirty="0" smtClean="0"/>
              <a:t> для сезонных ПОШ</a:t>
            </a:r>
          </a:p>
          <a:p>
            <a:r>
              <a:rPr lang="ru-RU" dirty="0" smtClean="0"/>
              <a:t>Инвестиции обоих целевых сектора окупаются в течение 1-2 лет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Готовый ланолин практически полностью экспортируется</a:t>
            </a:r>
          </a:p>
          <a:p>
            <a:r>
              <a:rPr lang="ru-RU" dirty="0" smtClean="0"/>
              <a:t>Продажа идет через крупные компании, специализирующиеся на рынке реактивов </a:t>
            </a:r>
            <a:r>
              <a:rPr lang="en-US" dirty="0" smtClean="0"/>
              <a:t>(Imperial </a:t>
            </a:r>
            <a:r>
              <a:rPr lang="en-US" dirty="0" err="1" smtClean="0"/>
              <a:t>Oel</a:t>
            </a:r>
            <a:r>
              <a:rPr lang="en-US" dirty="0" smtClean="0"/>
              <a:t> </a:t>
            </a:r>
            <a:r>
              <a:rPr lang="en-US" dirty="0" err="1" smtClean="0"/>
              <a:t>Gmbh</a:t>
            </a:r>
            <a:r>
              <a:rPr lang="en-US" dirty="0" smtClean="0"/>
              <a:t> </a:t>
            </a:r>
            <a:r>
              <a:rPr lang="ru-RU" dirty="0" smtClean="0"/>
              <a:t>и т.д.) </a:t>
            </a:r>
          </a:p>
          <a:p>
            <a:r>
              <a:rPr lang="ru-RU" dirty="0" smtClean="0"/>
              <a:t>Целевые рынки – страны-участницы ТС, ЕС и КНР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2501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Конкуренция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настоящее время производства ланолина в </a:t>
            </a:r>
            <a:r>
              <a:rPr lang="ru-RU" dirty="0" smtClean="0"/>
              <a:t>Казахстане </a:t>
            </a:r>
            <a:r>
              <a:rPr lang="ru-RU" dirty="0"/>
              <a:t>нет</a:t>
            </a:r>
          </a:p>
          <a:p>
            <a:r>
              <a:rPr lang="ru-RU" dirty="0"/>
              <a:t>Ближайшее производство – Китайская Народная Республика, г. Нанкин</a:t>
            </a:r>
          </a:p>
          <a:p>
            <a:r>
              <a:rPr lang="ru-RU" dirty="0" smtClean="0"/>
              <a:t>Непрямыми конкурентами являются различные вазелины и парафины</a:t>
            </a:r>
          </a:p>
          <a:p>
            <a:r>
              <a:rPr lang="ru-RU" dirty="0" smtClean="0"/>
              <a:t>В течение последних 25-30 лет мировое потребление ланолина постоянно растет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5158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Технология</a:t>
            </a:r>
            <a:br>
              <a:rPr lang="ru-RU" dirty="0" smtClean="0"/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шерстный жир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Шерстный жир получается из промывных вод шерсти на фабриках ПОШ и сезонных мини-шерстомойках</a:t>
            </a:r>
          </a:p>
          <a:p>
            <a:r>
              <a:rPr lang="ru-RU" dirty="0" smtClean="0"/>
              <a:t>В настоящее время практически весь шерстный жир теряется при сливе промывных вод в канализацию или окружающую среду</a:t>
            </a:r>
          </a:p>
          <a:p>
            <a:r>
              <a:rPr lang="ru-RU" dirty="0" smtClean="0"/>
              <a:t>Разработанная технология выделения шерстного жира обеспечивает до 98% выхода, в отличие от 40-50% выделения на механических сепараторах</a:t>
            </a:r>
          </a:p>
          <a:p>
            <a:r>
              <a:rPr lang="ru-RU" dirty="0" smtClean="0"/>
              <a:t>Выделение шерстного жира по разработанной технологии позволяет создать систему рециркуляции воды и уменьшить потребление воды в несколько раз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17364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Технология</a:t>
            </a:r>
            <a:br>
              <a:rPr lang="ru-RU" dirty="0"/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ланолин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Производство ланолина заключается в осветлении и дезодорации шерстного жира</a:t>
            </a:r>
          </a:p>
          <a:p>
            <a:r>
              <a:rPr lang="ru-RU" dirty="0" smtClean="0"/>
              <a:t>Технология является безотходной и не предполагает вредных выбросов в окружающую среду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9209953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452</TotalTime>
  <Words>700</Words>
  <Application>Microsoft Office PowerPoint</Application>
  <PresentationFormat>Произвольный</PresentationFormat>
  <Paragraphs>85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Проект:  Технология извлечения шерстного жира из промывных вод шерсти, получение ланолина и его глубокая переработка</vt:lpstr>
      <vt:lpstr>Цель проекта: </vt:lpstr>
      <vt:lpstr>Состояние проблемы в Казахстане</vt:lpstr>
      <vt:lpstr>Сфера применения</vt:lpstr>
      <vt:lpstr>Текущее состояние рынка</vt:lpstr>
      <vt:lpstr>Рынки сбыта</vt:lpstr>
      <vt:lpstr>Конкуренция</vt:lpstr>
      <vt:lpstr>Технология шерстный жир</vt:lpstr>
      <vt:lpstr>Технология ланолин</vt:lpstr>
      <vt:lpstr>Коммерческая привлекательность</vt:lpstr>
      <vt:lpstr>Коммерческая привлекательность</vt:lpstr>
      <vt:lpstr>Бюджет проекта</vt:lpstr>
      <vt:lpstr>План выпуска и стоимость продукции</vt:lpstr>
      <vt:lpstr>Риски </vt:lpstr>
      <vt:lpstr>Резюме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Проект:  «Технология извлечения шерстного жира из промывных вод шерсти, получение ланолина и его глубокая переработка».</dc:title>
  <dc:creator>1</dc:creator>
  <cp:lastModifiedBy>User19</cp:lastModifiedBy>
  <cp:revision>16</cp:revision>
  <dcterms:created xsi:type="dcterms:W3CDTF">2015-03-02T05:19:28Z</dcterms:created>
  <dcterms:modified xsi:type="dcterms:W3CDTF">2015-03-04T06:08:53Z</dcterms:modified>
</cp:coreProperties>
</file>