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43"/>
  </p:notesMasterIdLst>
  <p:handoutMasterIdLst>
    <p:handoutMasterId r:id="rId44"/>
  </p:handoutMasterIdLst>
  <p:sldIdLst>
    <p:sldId id="421" r:id="rId2"/>
    <p:sldId id="449" r:id="rId3"/>
    <p:sldId id="442" r:id="rId4"/>
    <p:sldId id="444" r:id="rId5"/>
    <p:sldId id="445" r:id="rId6"/>
    <p:sldId id="447" r:id="rId7"/>
    <p:sldId id="454" r:id="rId8"/>
    <p:sldId id="450" r:id="rId9"/>
    <p:sldId id="487" r:id="rId10"/>
    <p:sldId id="461" r:id="rId11"/>
    <p:sldId id="455" r:id="rId12"/>
    <p:sldId id="486" r:id="rId13"/>
    <p:sldId id="465" r:id="rId14"/>
    <p:sldId id="479" r:id="rId15"/>
    <p:sldId id="463" r:id="rId16"/>
    <p:sldId id="456" r:id="rId17"/>
    <p:sldId id="464" r:id="rId18"/>
    <p:sldId id="478" r:id="rId19"/>
    <p:sldId id="446" r:id="rId20"/>
    <p:sldId id="460" r:id="rId21"/>
    <p:sldId id="459" r:id="rId22"/>
    <p:sldId id="470" r:id="rId23"/>
    <p:sldId id="472" r:id="rId24"/>
    <p:sldId id="473" r:id="rId25"/>
    <p:sldId id="488" r:id="rId26"/>
    <p:sldId id="474" r:id="rId27"/>
    <p:sldId id="475" r:id="rId28"/>
    <p:sldId id="476" r:id="rId29"/>
    <p:sldId id="467" r:id="rId30"/>
    <p:sldId id="466" r:id="rId31"/>
    <p:sldId id="468" r:id="rId32"/>
    <p:sldId id="480" r:id="rId33"/>
    <p:sldId id="469" r:id="rId34"/>
    <p:sldId id="482" r:id="rId35"/>
    <p:sldId id="484" r:id="rId36"/>
    <p:sldId id="485" r:id="rId37"/>
    <p:sldId id="483" r:id="rId38"/>
    <p:sldId id="481" r:id="rId39"/>
    <p:sldId id="439" r:id="rId40"/>
    <p:sldId id="443" r:id="rId41"/>
    <p:sldId id="462" r:id="rId42"/>
  </p:sldIdLst>
  <p:sldSz cx="9906000" cy="6858000" type="A4"/>
  <p:notesSz cx="6797675" cy="9926638"/>
  <p:defaultText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838">
          <p15:clr>
            <a:srgbClr val="A4A3A4"/>
          </p15:clr>
        </p15:guide>
        <p15:guide id="3" pos="5116">
          <p15:clr>
            <a:srgbClr val="A4A3A4"/>
          </p15:clr>
        </p15:guide>
        <p15:guide id="4" orient="horz" pos="346">
          <p15:clr>
            <a:srgbClr val="A4A3A4"/>
          </p15:clr>
        </p15:guide>
        <p15:guide id="6" orient="horz" pos="4020">
          <p15:clr>
            <a:srgbClr val="A4A3A4"/>
          </p15:clr>
        </p15:guide>
        <p15:guide id="7" orient="horz" pos="3521">
          <p15:clr>
            <a:srgbClr val="A4A3A4"/>
          </p15:clr>
        </p15:guide>
        <p15:guide id="8" orient="horz" pos="3767">
          <p15:clr>
            <a:srgbClr val="A4A3A4"/>
          </p15:clr>
        </p15:guide>
        <p15:guide id="9" pos="5716">
          <p15:clr>
            <a:srgbClr val="A4A3A4"/>
          </p15:clr>
        </p15:guide>
        <p15:guide id="10" pos="520">
          <p15:clr>
            <a:srgbClr val="A4A3A4"/>
          </p15:clr>
        </p15:guide>
        <p15:guide id="11" pos="3029" userDrawn="1">
          <p15:clr>
            <a:srgbClr val="A4A3A4"/>
          </p15:clr>
        </p15:guide>
        <p15:guide id="12" pos="3230">
          <p15:clr>
            <a:srgbClr val="A4A3A4"/>
          </p15:clr>
        </p15:guide>
        <p15:guide id="13" pos="592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3131">
          <p15:clr>
            <a:srgbClr val="A4A3A4"/>
          </p15:clr>
        </p15:guide>
        <p15:guide id="4"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B0"/>
    <a:srgbClr val="183641"/>
    <a:srgbClr val="CEDBE0"/>
    <a:srgbClr val="8FAEC1"/>
    <a:srgbClr val="628BA3"/>
    <a:srgbClr val="629FA5"/>
    <a:srgbClr val="66D5D0"/>
    <a:srgbClr val="4FC2BF"/>
    <a:srgbClr val="00DED3"/>
    <a:srgbClr val="00D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0" autoAdjust="0"/>
    <p:restoredTop sz="79390" autoAdjust="0"/>
  </p:normalViewPr>
  <p:slideViewPr>
    <p:cSldViewPr snapToGrid="0">
      <p:cViewPr>
        <p:scale>
          <a:sx n="70" d="100"/>
          <a:sy n="70" d="100"/>
        </p:scale>
        <p:origin x="-2754" y="-576"/>
      </p:cViewPr>
      <p:guideLst>
        <p:guide orient="horz" pos="3838"/>
        <p:guide orient="horz" pos="346"/>
        <p:guide orient="horz" pos="4020"/>
        <p:guide orient="horz" pos="3521"/>
        <p:guide orient="horz" pos="3767"/>
        <p:guide pos="5116"/>
        <p:guide pos="5716"/>
        <p:guide pos="520"/>
        <p:guide pos="3029"/>
        <p:guide pos="3230"/>
        <p:guide pos="5929"/>
      </p:guideLst>
    </p:cSldViewPr>
  </p:slideViewPr>
  <p:outlineViewPr>
    <p:cViewPr>
      <p:scale>
        <a:sx n="33" d="100"/>
        <a:sy n="33" d="100"/>
      </p:scale>
      <p:origin x="0" y="8406"/>
    </p:cViewPr>
  </p:outlineViewPr>
  <p:notesTextViewPr>
    <p:cViewPr>
      <p:scale>
        <a:sx n="3" d="2"/>
        <a:sy n="3" d="2"/>
      </p:scale>
      <p:origin x="0" y="0"/>
    </p:cViewPr>
  </p:notesTextViewPr>
  <p:sorterViewPr>
    <p:cViewPr varScale="1">
      <p:scale>
        <a:sx n="1" d="1"/>
        <a:sy n="1" d="1"/>
      </p:scale>
      <p:origin x="0" y="-624"/>
    </p:cViewPr>
  </p:sorterViewPr>
  <p:notesViewPr>
    <p:cSldViewPr snapToGrid="0" showGuides="1">
      <p:cViewPr varScale="1">
        <p:scale>
          <a:sx n="85" d="100"/>
          <a:sy n="85" d="100"/>
        </p:scale>
        <p:origin x="-3156" y="-78"/>
      </p:cViewPr>
      <p:guideLst>
        <p:guide orient="horz" pos="2876"/>
        <p:guide orient="horz" pos="3127"/>
        <p:guide pos="2157"/>
        <p:guide pos="214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0EEE5-727F-4AF3-AE03-749F0C751C44}"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B55804B1-4936-4446-AEF9-BB6E81394E0E}">
      <dgm:prSet phldrT="[Text]" custT="1"/>
      <dgm:spPr>
        <a:gradFill flip="none" rotWithShape="0">
          <a:gsLst>
            <a:gs pos="0">
              <a:srgbClr val="9933FF">
                <a:shade val="30000"/>
                <a:satMod val="115000"/>
              </a:srgbClr>
            </a:gs>
            <a:gs pos="50000">
              <a:srgbClr val="9933FF">
                <a:shade val="67500"/>
                <a:satMod val="115000"/>
              </a:srgbClr>
            </a:gs>
            <a:gs pos="100000">
              <a:srgbClr val="9933FF">
                <a:shade val="100000"/>
                <a:satMod val="115000"/>
              </a:srgbClr>
            </a:gs>
          </a:gsLst>
          <a:path path="circle">
            <a:fillToRect l="50000" t="50000" r="50000" b="50000"/>
          </a:path>
          <a:tileRect/>
        </a:gradFill>
      </dgm:spPr>
      <dgm:t>
        <a:bodyPr/>
        <a:lstStyle/>
        <a:p>
          <a:r>
            <a:rPr lang="en-US" sz="1600" b="1" dirty="0" smtClean="0"/>
            <a:t>Publishing</a:t>
          </a:r>
        </a:p>
      </dgm:t>
    </dgm:pt>
    <dgm:pt modelId="{57075EB9-63AC-4B76-A5D1-1302CE390C15}" type="parTrans" cxnId="{3D433761-183F-4CF7-8EA9-4F09C38C4033}">
      <dgm:prSet/>
      <dgm:spPr/>
      <dgm:t>
        <a:bodyPr/>
        <a:lstStyle/>
        <a:p>
          <a:endParaRPr lang="en-US" b="1"/>
        </a:p>
      </dgm:t>
    </dgm:pt>
    <dgm:pt modelId="{0B3F25F7-DA88-4251-8D00-C80970F57FBB}" type="sibTrans" cxnId="{3D433761-183F-4CF7-8EA9-4F09C38C4033}">
      <dgm:prSet/>
      <dgm:spPr>
        <a:solidFill>
          <a:srgbClr val="990099"/>
        </a:solidFill>
      </dgm:spPr>
      <dgm:t>
        <a:bodyPr/>
        <a:lstStyle/>
        <a:p>
          <a:endParaRPr lang="en-US" b="1"/>
        </a:p>
      </dgm:t>
    </dgm:pt>
    <dgm:pt modelId="{DD6528A0-9224-418B-8B15-C111D207A470}">
      <dgm:prSet phldrT="[Text]" custT="1"/>
      <dgm:spPr>
        <a:gradFill flip="none" rotWithShape="1">
          <a:gsLst>
            <a:gs pos="0">
              <a:schemeClr val="tx1">
                <a:lumMod val="100000"/>
              </a:schemeClr>
            </a:gs>
            <a:gs pos="97000">
              <a:schemeClr val="bg1">
                <a:lumMod val="65000"/>
                <a:tint val="44500"/>
                <a:satMod val="160000"/>
              </a:schemeClr>
            </a:gs>
            <a:gs pos="100000">
              <a:schemeClr val="bg1">
                <a:lumMod val="65000"/>
                <a:tint val="23500"/>
                <a:satMod val="160000"/>
              </a:schemeClr>
            </a:gs>
          </a:gsLst>
          <a:path path="circle">
            <a:fillToRect l="50000" t="50000" r="50000" b="50000"/>
          </a:path>
          <a:tileRect/>
        </a:gradFill>
      </dgm:spPr>
      <dgm:t>
        <a:bodyPr/>
        <a:lstStyle/>
        <a:p>
          <a:r>
            <a:rPr lang="en-US" sz="1100" b="1" dirty="0" smtClean="0"/>
            <a:t>Communicating</a:t>
          </a:r>
          <a:endParaRPr lang="en-US" sz="1100" b="1" dirty="0"/>
        </a:p>
      </dgm:t>
    </dgm:pt>
    <dgm:pt modelId="{32424C28-6D9D-4B2B-B600-6C19244348E8}" type="parTrans" cxnId="{4ACACE6A-D8CA-4519-9B30-C46C8BA72BF7}">
      <dgm:prSet/>
      <dgm:spPr/>
      <dgm:t>
        <a:bodyPr/>
        <a:lstStyle/>
        <a:p>
          <a:endParaRPr lang="en-US" b="1"/>
        </a:p>
      </dgm:t>
    </dgm:pt>
    <dgm:pt modelId="{560BC339-D6E8-4AE8-B065-A3531081DC61}" type="sibTrans" cxnId="{4ACACE6A-D8CA-4519-9B30-C46C8BA72BF7}">
      <dgm:prSet/>
      <dgm:spPr>
        <a:solidFill>
          <a:schemeClr val="bg1">
            <a:lumMod val="65000"/>
          </a:schemeClr>
        </a:solidFill>
      </dgm:spPr>
      <dgm:t>
        <a:bodyPr/>
        <a:lstStyle/>
        <a:p>
          <a:endParaRPr lang="en-US" b="1"/>
        </a:p>
      </dgm:t>
    </dgm:pt>
    <dgm:pt modelId="{E826F843-C168-4C4B-997B-75A822213F14}">
      <dgm:prSet phldrT="[Text]" custT="1"/>
      <dgm:spPr>
        <a:gradFill flip="none" rotWithShape="0">
          <a:gsLst>
            <a:gs pos="0">
              <a:srgbClr val="0066FF">
                <a:shade val="30000"/>
                <a:satMod val="115000"/>
              </a:srgbClr>
            </a:gs>
            <a:gs pos="50000">
              <a:srgbClr val="0066FF">
                <a:shade val="67500"/>
                <a:satMod val="115000"/>
              </a:srgbClr>
            </a:gs>
            <a:gs pos="100000">
              <a:srgbClr val="0066FF">
                <a:shade val="100000"/>
                <a:satMod val="115000"/>
              </a:srgbClr>
            </a:gs>
          </a:gsLst>
          <a:path path="circle">
            <a:fillToRect l="50000" t="50000" r="50000" b="50000"/>
          </a:path>
          <a:tileRect/>
        </a:gradFill>
      </dgm:spPr>
      <dgm:t>
        <a:bodyPr/>
        <a:lstStyle/>
        <a:p>
          <a:r>
            <a:rPr lang="en-US" sz="1400" b="1" dirty="0" smtClean="0"/>
            <a:t>Researching</a:t>
          </a:r>
          <a:endParaRPr lang="en-US" sz="1100" b="1" dirty="0"/>
        </a:p>
      </dgm:t>
    </dgm:pt>
    <dgm:pt modelId="{47051366-6923-4017-BCD4-CEEF60315E22}" type="parTrans" cxnId="{CEF74DE8-C139-4041-B9C3-BD53C7497F23}">
      <dgm:prSet/>
      <dgm:spPr/>
      <dgm:t>
        <a:bodyPr/>
        <a:lstStyle/>
        <a:p>
          <a:endParaRPr lang="en-US" b="1"/>
        </a:p>
      </dgm:t>
    </dgm:pt>
    <dgm:pt modelId="{205EBB7A-742A-49E1-B04C-8EB4F262BC44}" type="sibTrans" cxnId="{CEF74DE8-C139-4041-B9C3-BD53C7497F23}">
      <dgm:prSet/>
      <dgm:spPr/>
      <dgm:t>
        <a:bodyPr/>
        <a:lstStyle/>
        <a:p>
          <a:endParaRPr lang="en-US" b="1"/>
        </a:p>
      </dgm:t>
    </dgm:pt>
    <dgm:pt modelId="{0ED3BBC3-06F9-4190-9E2D-6D3E2916332C}">
      <dgm:prSet custT="1"/>
      <dgm:spPr>
        <a:gradFill flip="none" rotWithShape="0">
          <a:gsLst>
            <a:gs pos="0">
              <a:srgbClr val="FF3399">
                <a:shade val="30000"/>
                <a:satMod val="115000"/>
              </a:srgbClr>
            </a:gs>
            <a:gs pos="50000">
              <a:srgbClr val="FF3399">
                <a:shade val="67500"/>
                <a:satMod val="115000"/>
              </a:srgbClr>
            </a:gs>
            <a:gs pos="100000">
              <a:srgbClr val="FF3399">
                <a:shade val="100000"/>
                <a:satMod val="115000"/>
              </a:srgbClr>
            </a:gs>
          </a:gsLst>
          <a:path path="circle">
            <a:fillToRect l="50000" t="50000" r="50000" b="50000"/>
          </a:path>
          <a:tileRect/>
        </a:gradFill>
      </dgm:spPr>
      <dgm:t>
        <a:bodyPr/>
        <a:lstStyle/>
        <a:p>
          <a:r>
            <a:rPr lang="en-US" sz="1600" b="1" dirty="0" smtClean="0"/>
            <a:t>Training</a:t>
          </a:r>
          <a:endParaRPr lang="en-US" sz="1100" b="1" dirty="0"/>
        </a:p>
      </dgm:t>
    </dgm:pt>
    <dgm:pt modelId="{A5E5BF05-07AC-4DA7-8D5A-EB75F1C93CFA}" type="parTrans" cxnId="{282B3069-0F20-4FB0-8B1F-A41E8C2006B7}">
      <dgm:prSet/>
      <dgm:spPr/>
      <dgm:t>
        <a:bodyPr/>
        <a:lstStyle/>
        <a:p>
          <a:endParaRPr lang="en-US" b="1"/>
        </a:p>
      </dgm:t>
    </dgm:pt>
    <dgm:pt modelId="{2A93C7E3-16B6-4D0F-AF3B-444A0AFEBDFF}" type="sibTrans" cxnId="{282B3069-0F20-4FB0-8B1F-A41E8C2006B7}">
      <dgm:prSet/>
      <dgm:spPr/>
      <dgm:t>
        <a:bodyPr/>
        <a:lstStyle/>
        <a:p>
          <a:endParaRPr lang="en-US" b="1"/>
        </a:p>
      </dgm:t>
    </dgm:pt>
    <dgm:pt modelId="{5787DACA-DCC3-4110-8850-1CE33AD5790E}">
      <dgm:prSet custT="1"/>
      <dgm:spPr>
        <a:gradFill flip="none" rotWithShape="0">
          <a:gsLst>
            <a:gs pos="0">
              <a:srgbClr val="4FC2BF">
                <a:shade val="30000"/>
                <a:satMod val="115000"/>
              </a:srgbClr>
            </a:gs>
            <a:gs pos="50000">
              <a:srgbClr val="4FC2BF">
                <a:shade val="67500"/>
                <a:satMod val="115000"/>
              </a:srgbClr>
            </a:gs>
            <a:gs pos="100000">
              <a:srgbClr val="4FC2BF">
                <a:shade val="100000"/>
                <a:satMod val="115000"/>
              </a:srgbClr>
            </a:gs>
          </a:gsLst>
          <a:path path="circle">
            <a:fillToRect l="50000" t="50000" r="50000" b="50000"/>
          </a:path>
          <a:tileRect/>
        </a:gradFill>
      </dgm:spPr>
      <dgm:t>
        <a:bodyPr/>
        <a:lstStyle/>
        <a:p>
          <a:r>
            <a:rPr lang="en-US" sz="1600" b="1" dirty="0" smtClean="0"/>
            <a:t>Recruiting</a:t>
          </a:r>
          <a:endParaRPr lang="en-US" sz="1800" b="1" dirty="0"/>
        </a:p>
      </dgm:t>
    </dgm:pt>
    <dgm:pt modelId="{1063A739-1285-4E73-8DF2-AE487CE74D94}" type="parTrans" cxnId="{3C4D0E6C-2CA5-477D-851C-7DB28DAB97D7}">
      <dgm:prSet/>
      <dgm:spPr/>
      <dgm:t>
        <a:bodyPr/>
        <a:lstStyle/>
        <a:p>
          <a:endParaRPr lang="en-US" b="1"/>
        </a:p>
      </dgm:t>
    </dgm:pt>
    <dgm:pt modelId="{5641240A-A6C9-434D-BCE0-2EE1046C1A7F}" type="sibTrans" cxnId="{3C4D0E6C-2CA5-477D-851C-7DB28DAB97D7}">
      <dgm:prSet/>
      <dgm:spPr>
        <a:solidFill>
          <a:srgbClr val="4FC2BF"/>
        </a:solidFill>
      </dgm:spPr>
      <dgm:t>
        <a:bodyPr/>
        <a:lstStyle/>
        <a:p>
          <a:endParaRPr lang="en-US" b="1"/>
        </a:p>
      </dgm:t>
    </dgm:pt>
    <dgm:pt modelId="{7B86374B-C00B-4B5F-B191-D1891B3D6307}">
      <dgm:prSet phldrT="[Text]" custT="1"/>
      <dgm:spPr>
        <a:gradFill flip="none" rotWithShape="0">
          <a:gsLst>
            <a:gs pos="0">
              <a:schemeClr val="accent3"/>
            </a:gs>
            <a:gs pos="85000">
              <a:schemeClr val="accent2">
                <a:hueOff val="8986411"/>
                <a:satOff val="14295"/>
                <a:lumOff val="-6276"/>
                <a:shade val="67500"/>
                <a:satMod val="115000"/>
              </a:schemeClr>
            </a:gs>
            <a:gs pos="100000">
              <a:schemeClr val="accent2">
                <a:hueOff val="8986411"/>
                <a:satOff val="14295"/>
                <a:lumOff val="-6276"/>
                <a:shade val="100000"/>
                <a:satMod val="115000"/>
              </a:schemeClr>
            </a:gs>
          </a:gsLst>
          <a:path path="circle">
            <a:fillToRect l="50000" t="50000" r="50000" b="50000"/>
          </a:path>
          <a:tileRect/>
        </a:gradFill>
      </dgm:spPr>
      <dgm:t>
        <a:bodyPr/>
        <a:lstStyle/>
        <a:p>
          <a:r>
            <a:rPr lang="en-US" sz="1400" b="1" dirty="0" smtClean="0"/>
            <a:t>Editing</a:t>
          </a:r>
          <a:endParaRPr lang="en-US" sz="1100" b="1" dirty="0"/>
        </a:p>
      </dgm:t>
    </dgm:pt>
    <dgm:pt modelId="{1BD42C07-B207-4410-B2B9-B2F0EB63E8AB}" type="sibTrans" cxnId="{AA1E28F7-FEB5-4A48-B272-D23D8AA21728}">
      <dgm:prSet/>
      <dgm:spPr/>
      <dgm:t>
        <a:bodyPr/>
        <a:lstStyle/>
        <a:p>
          <a:endParaRPr lang="en-US" b="1"/>
        </a:p>
      </dgm:t>
    </dgm:pt>
    <dgm:pt modelId="{D875D63D-8DC4-4061-9247-D040A6B1FBD6}" type="parTrans" cxnId="{AA1E28F7-FEB5-4A48-B272-D23D8AA21728}">
      <dgm:prSet/>
      <dgm:spPr/>
      <dgm:t>
        <a:bodyPr/>
        <a:lstStyle/>
        <a:p>
          <a:endParaRPr lang="en-US" b="1"/>
        </a:p>
      </dgm:t>
    </dgm:pt>
    <dgm:pt modelId="{01BB945B-2B14-42F8-8B6E-AD02D6209111}" type="pres">
      <dgm:prSet presAssocID="{ACA0EEE5-727F-4AF3-AE03-749F0C751C44}" presName="cycle" presStyleCnt="0">
        <dgm:presLayoutVars>
          <dgm:dir/>
          <dgm:resizeHandles val="exact"/>
        </dgm:presLayoutVars>
      </dgm:prSet>
      <dgm:spPr/>
      <dgm:t>
        <a:bodyPr/>
        <a:lstStyle/>
        <a:p>
          <a:endParaRPr lang="en-US"/>
        </a:p>
      </dgm:t>
    </dgm:pt>
    <dgm:pt modelId="{16751FDA-BA90-4FFF-9A28-E13411006EB8}" type="pres">
      <dgm:prSet presAssocID="{B55804B1-4936-4446-AEF9-BB6E81394E0E}" presName="node" presStyleLbl="node1" presStyleIdx="0" presStyleCnt="6">
        <dgm:presLayoutVars>
          <dgm:bulletEnabled val="1"/>
        </dgm:presLayoutVars>
      </dgm:prSet>
      <dgm:spPr/>
      <dgm:t>
        <a:bodyPr/>
        <a:lstStyle/>
        <a:p>
          <a:endParaRPr lang="en-US"/>
        </a:p>
      </dgm:t>
    </dgm:pt>
    <dgm:pt modelId="{693726AC-3ACC-46AC-8848-C4CD709AAAB0}" type="pres">
      <dgm:prSet presAssocID="{0B3F25F7-DA88-4251-8D00-C80970F57FBB}" presName="sibTrans" presStyleLbl="sibTrans2D1" presStyleIdx="0" presStyleCnt="6"/>
      <dgm:spPr/>
      <dgm:t>
        <a:bodyPr/>
        <a:lstStyle/>
        <a:p>
          <a:endParaRPr lang="en-US"/>
        </a:p>
      </dgm:t>
    </dgm:pt>
    <dgm:pt modelId="{EA5B94C6-A3A4-45FB-B31D-26062EE84925}" type="pres">
      <dgm:prSet presAssocID="{0B3F25F7-DA88-4251-8D00-C80970F57FBB}" presName="connectorText" presStyleLbl="sibTrans2D1" presStyleIdx="0" presStyleCnt="6"/>
      <dgm:spPr/>
      <dgm:t>
        <a:bodyPr/>
        <a:lstStyle/>
        <a:p>
          <a:endParaRPr lang="en-US"/>
        </a:p>
      </dgm:t>
    </dgm:pt>
    <dgm:pt modelId="{469C31C0-6430-4034-B7EA-9AA19B9004DD}" type="pres">
      <dgm:prSet presAssocID="{DD6528A0-9224-418B-8B15-C111D207A470}" presName="node" presStyleLbl="node1" presStyleIdx="1" presStyleCnt="6">
        <dgm:presLayoutVars>
          <dgm:bulletEnabled val="1"/>
        </dgm:presLayoutVars>
      </dgm:prSet>
      <dgm:spPr/>
      <dgm:t>
        <a:bodyPr/>
        <a:lstStyle/>
        <a:p>
          <a:endParaRPr lang="en-US"/>
        </a:p>
      </dgm:t>
    </dgm:pt>
    <dgm:pt modelId="{AC8802A3-0980-4807-BC9C-FA091598108D}" type="pres">
      <dgm:prSet presAssocID="{560BC339-D6E8-4AE8-B065-A3531081DC61}" presName="sibTrans" presStyleLbl="sibTrans2D1" presStyleIdx="1" presStyleCnt="6"/>
      <dgm:spPr/>
      <dgm:t>
        <a:bodyPr/>
        <a:lstStyle/>
        <a:p>
          <a:endParaRPr lang="en-US"/>
        </a:p>
      </dgm:t>
    </dgm:pt>
    <dgm:pt modelId="{0393F659-2CFC-482C-93EE-CD3C75CBC997}" type="pres">
      <dgm:prSet presAssocID="{560BC339-D6E8-4AE8-B065-A3531081DC61}" presName="connectorText" presStyleLbl="sibTrans2D1" presStyleIdx="1" presStyleCnt="6"/>
      <dgm:spPr/>
      <dgm:t>
        <a:bodyPr/>
        <a:lstStyle/>
        <a:p>
          <a:endParaRPr lang="en-US"/>
        </a:p>
      </dgm:t>
    </dgm:pt>
    <dgm:pt modelId="{D0663F23-2FC7-4E02-8490-8B6CE327A1BC}" type="pres">
      <dgm:prSet presAssocID="{5787DACA-DCC3-4110-8850-1CE33AD5790E}" presName="node" presStyleLbl="node1" presStyleIdx="2" presStyleCnt="6">
        <dgm:presLayoutVars>
          <dgm:bulletEnabled val="1"/>
        </dgm:presLayoutVars>
      </dgm:prSet>
      <dgm:spPr/>
      <dgm:t>
        <a:bodyPr/>
        <a:lstStyle/>
        <a:p>
          <a:endParaRPr lang="en-US"/>
        </a:p>
      </dgm:t>
    </dgm:pt>
    <dgm:pt modelId="{D3F370C9-0DFD-4649-A6AF-E855B2497940}" type="pres">
      <dgm:prSet presAssocID="{5641240A-A6C9-434D-BCE0-2EE1046C1A7F}" presName="sibTrans" presStyleLbl="sibTrans2D1" presStyleIdx="2" presStyleCnt="6"/>
      <dgm:spPr/>
      <dgm:t>
        <a:bodyPr/>
        <a:lstStyle/>
        <a:p>
          <a:endParaRPr lang="en-US"/>
        </a:p>
      </dgm:t>
    </dgm:pt>
    <dgm:pt modelId="{965E7DB2-C521-4FBA-8394-C860C2C767E1}" type="pres">
      <dgm:prSet presAssocID="{5641240A-A6C9-434D-BCE0-2EE1046C1A7F}" presName="connectorText" presStyleLbl="sibTrans2D1" presStyleIdx="2" presStyleCnt="6"/>
      <dgm:spPr/>
      <dgm:t>
        <a:bodyPr/>
        <a:lstStyle/>
        <a:p>
          <a:endParaRPr lang="en-US"/>
        </a:p>
      </dgm:t>
    </dgm:pt>
    <dgm:pt modelId="{8A1FA282-3E9D-4406-B3FE-C90D4B1175F6}" type="pres">
      <dgm:prSet presAssocID="{E826F843-C168-4C4B-997B-75A822213F14}" presName="node" presStyleLbl="node1" presStyleIdx="3" presStyleCnt="6">
        <dgm:presLayoutVars>
          <dgm:bulletEnabled val="1"/>
        </dgm:presLayoutVars>
      </dgm:prSet>
      <dgm:spPr/>
      <dgm:t>
        <a:bodyPr/>
        <a:lstStyle/>
        <a:p>
          <a:endParaRPr lang="en-US"/>
        </a:p>
      </dgm:t>
    </dgm:pt>
    <dgm:pt modelId="{CC5BA561-ABE4-4FC3-82AE-440509FE82BC}" type="pres">
      <dgm:prSet presAssocID="{205EBB7A-742A-49E1-B04C-8EB4F262BC44}" presName="sibTrans" presStyleLbl="sibTrans2D1" presStyleIdx="3" presStyleCnt="6"/>
      <dgm:spPr/>
      <dgm:t>
        <a:bodyPr/>
        <a:lstStyle/>
        <a:p>
          <a:endParaRPr lang="en-US"/>
        </a:p>
      </dgm:t>
    </dgm:pt>
    <dgm:pt modelId="{A7606032-E530-4023-878E-D5F6FF68B754}" type="pres">
      <dgm:prSet presAssocID="{205EBB7A-742A-49E1-B04C-8EB4F262BC44}" presName="connectorText" presStyleLbl="sibTrans2D1" presStyleIdx="3" presStyleCnt="6"/>
      <dgm:spPr/>
      <dgm:t>
        <a:bodyPr/>
        <a:lstStyle/>
        <a:p>
          <a:endParaRPr lang="en-US"/>
        </a:p>
      </dgm:t>
    </dgm:pt>
    <dgm:pt modelId="{A787C016-833B-42AC-9B97-DA8EF6E3E0F1}" type="pres">
      <dgm:prSet presAssocID="{0ED3BBC3-06F9-4190-9E2D-6D3E2916332C}" presName="node" presStyleLbl="node1" presStyleIdx="4" presStyleCnt="6">
        <dgm:presLayoutVars>
          <dgm:bulletEnabled val="1"/>
        </dgm:presLayoutVars>
      </dgm:prSet>
      <dgm:spPr/>
      <dgm:t>
        <a:bodyPr/>
        <a:lstStyle/>
        <a:p>
          <a:endParaRPr lang="en-US"/>
        </a:p>
      </dgm:t>
    </dgm:pt>
    <dgm:pt modelId="{9341E98A-CF3A-4933-8A7F-9A6D0A6DEEEF}" type="pres">
      <dgm:prSet presAssocID="{2A93C7E3-16B6-4D0F-AF3B-444A0AFEBDFF}" presName="sibTrans" presStyleLbl="sibTrans2D1" presStyleIdx="4" presStyleCnt="6"/>
      <dgm:spPr/>
      <dgm:t>
        <a:bodyPr/>
        <a:lstStyle/>
        <a:p>
          <a:endParaRPr lang="en-US"/>
        </a:p>
      </dgm:t>
    </dgm:pt>
    <dgm:pt modelId="{D20951E5-5A86-483F-8C82-CA2B7122774E}" type="pres">
      <dgm:prSet presAssocID="{2A93C7E3-16B6-4D0F-AF3B-444A0AFEBDFF}" presName="connectorText" presStyleLbl="sibTrans2D1" presStyleIdx="4" presStyleCnt="6"/>
      <dgm:spPr/>
      <dgm:t>
        <a:bodyPr/>
        <a:lstStyle/>
        <a:p>
          <a:endParaRPr lang="en-US"/>
        </a:p>
      </dgm:t>
    </dgm:pt>
    <dgm:pt modelId="{C9A5E082-B2CA-48F0-8286-A4017E8A02BF}" type="pres">
      <dgm:prSet presAssocID="{7B86374B-C00B-4B5F-B191-D1891B3D6307}" presName="node" presStyleLbl="node1" presStyleIdx="5" presStyleCnt="6">
        <dgm:presLayoutVars>
          <dgm:bulletEnabled val="1"/>
        </dgm:presLayoutVars>
      </dgm:prSet>
      <dgm:spPr/>
      <dgm:t>
        <a:bodyPr/>
        <a:lstStyle/>
        <a:p>
          <a:endParaRPr lang="en-US"/>
        </a:p>
      </dgm:t>
    </dgm:pt>
    <dgm:pt modelId="{5459451E-7F55-406F-9613-25756A86087A}" type="pres">
      <dgm:prSet presAssocID="{1BD42C07-B207-4410-B2B9-B2F0EB63E8AB}" presName="sibTrans" presStyleLbl="sibTrans2D1" presStyleIdx="5" presStyleCnt="6"/>
      <dgm:spPr/>
      <dgm:t>
        <a:bodyPr/>
        <a:lstStyle/>
        <a:p>
          <a:endParaRPr lang="en-US"/>
        </a:p>
      </dgm:t>
    </dgm:pt>
    <dgm:pt modelId="{0DC46FB9-2904-41E7-8EA4-AA0B5EFDED29}" type="pres">
      <dgm:prSet presAssocID="{1BD42C07-B207-4410-B2B9-B2F0EB63E8AB}" presName="connectorText" presStyleLbl="sibTrans2D1" presStyleIdx="5" presStyleCnt="6"/>
      <dgm:spPr/>
      <dgm:t>
        <a:bodyPr/>
        <a:lstStyle/>
        <a:p>
          <a:endParaRPr lang="en-US"/>
        </a:p>
      </dgm:t>
    </dgm:pt>
  </dgm:ptLst>
  <dgm:cxnLst>
    <dgm:cxn modelId="{DCFCE60D-68CC-4476-904C-BD221C9F70BA}" type="presOf" srcId="{5641240A-A6C9-434D-BCE0-2EE1046C1A7F}" destId="{965E7DB2-C521-4FBA-8394-C860C2C767E1}" srcOrd="1" destOrd="0" presId="urn:microsoft.com/office/officeart/2005/8/layout/cycle2"/>
    <dgm:cxn modelId="{D85FCB6E-EAE6-4223-B3EE-48010EBD9A10}" type="presOf" srcId="{0ED3BBC3-06F9-4190-9E2D-6D3E2916332C}" destId="{A787C016-833B-42AC-9B97-DA8EF6E3E0F1}" srcOrd="0" destOrd="0" presId="urn:microsoft.com/office/officeart/2005/8/layout/cycle2"/>
    <dgm:cxn modelId="{938401DA-D533-418C-B05B-9E726AC51CD9}" type="presOf" srcId="{2A93C7E3-16B6-4D0F-AF3B-444A0AFEBDFF}" destId="{9341E98A-CF3A-4933-8A7F-9A6D0A6DEEEF}" srcOrd="0" destOrd="0" presId="urn:microsoft.com/office/officeart/2005/8/layout/cycle2"/>
    <dgm:cxn modelId="{37B27798-13F5-487C-BECB-AEA7AF27F81B}" type="presOf" srcId="{1BD42C07-B207-4410-B2B9-B2F0EB63E8AB}" destId="{5459451E-7F55-406F-9613-25756A86087A}" srcOrd="0" destOrd="0" presId="urn:microsoft.com/office/officeart/2005/8/layout/cycle2"/>
    <dgm:cxn modelId="{9551AB69-AC99-4862-8D40-6848643AF729}" type="presOf" srcId="{0B3F25F7-DA88-4251-8D00-C80970F57FBB}" destId="{EA5B94C6-A3A4-45FB-B31D-26062EE84925}" srcOrd="1" destOrd="0" presId="urn:microsoft.com/office/officeart/2005/8/layout/cycle2"/>
    <dgm:cxn modelId="{D5CD101E-2F80-4C22-9AAA-D3B16319F13A}" type="presOf" srcId="{560BC339-D6E8-4AE8-B065-A3531081DC61}" destId="{AC8802A3-0980-4807-BC9C-FA091598108D}" srcOrd="0" destOrd="0" presId="urn:microsoft.com/office/officeart/2005/8/layout/cycle2"/>
    <dgm:cxn modelId="{282B3069-0F20-4FB0-8B1F-A41E8C2006B7}" srcId="{ACA0EEE5-727F-4AF3-AE03-749F0C751C44}" destId="{0ED3BBC3-06F9-4190-9E2D-6D3E2916332C}" srcOrd="4" destOrd="0" parTransId="{A5E5BF05-07AC-4DA7-8D5A-EB75F1C93CFA}" sibTransId="{2A93C7E3-16B6-4D0F-AF3B-444A0AFEBDFF}"/>
    <dgm:cxn modelId="{B8CDB5CF-69CE-47D3-9B5C-574412251C04}" type="presOf" srcId="{DD6528A0-9224-418B-8B15-C111D207A470}" destId="{469C31C0-6430-4034-B7EA-9AA19B9004DD}" srcOrd="0" destOrd="0" presId="urn:microsoft.com/office/officeart/2005/8/layout/cycle2"/>
    <dgm:cxn modelId="{4B01A609-54B6-40AF-A426-A5ADDF99EBAE}" type="presOf" srcId="{7B86374B-C00B-4B5F-B191-D1891B3D6307}" destId="{C9A5E082-B2CA-48F0-8286-A4017E8A02BF}" srcOrd="0" destOrd="0" presId="urn:microsoft.com/office/officeart/2005/8/layout/cycle2"/>
    <dgm:cxn modelId="{23A25369-B275-41E3-9DCE-C3813DFD95C8}" type="presOf" srcId="{5787DACA-DCC3-4110-8850-1CE33AD5790E}" destId="{D0663F23-2FC7-4E02-8490-8B6CE327A1BC}" srcOrd="0" destOrd="0" presId="urn:microsoft.com/office/officeart/2005/8/layout/cycle2"/>
    <dgm:cxn modelId="{528AC3BD-8D73-4740-BA9E-DDE3B366253D}" type="presOf" srcId="{E826F843-C168-4C4B-997B-75A822213F14}" destId="{8A1FA282-3E9D-4406-B3FE-C90D4B1175F6}" srcOrd="0" destOrd="0" presId="urn:microsoft.com/office/officeart/2005/8/layout/cycle2"/>
    <dgm:cxn modelId="{0D55CBC2-824C-4E59-8AE1-297D2F1DEAF7}" type="presOf" srcId="{B55804B1-4936-4446-AEF9-BB6E81394E0E}" destId="{16751FDA-BA90-4FFF-9A28-E13411006EB8}" srcOrd="0" destOrd="0" presId="urn:microsoft.com/office/officeart/2005/8/layout/cycle2"/>
    <dgm:cxn modelId="{22437CC0-D642-4830-B57F-49F187D7D8AA}" type="presOf" srcId="{1BD42C07-B207-4410-B2B9-B2F0EB63E8AB}" destId="{0DC46FB9-2904-41E7-8EA4-AA0B5EFDED29}" srcOrd="1" destOrd="0" presId="urn:microsoft.com/office/officeart/2005/8/layout/cycle2"/>
    <dgm:cxn modelId="{F1E1B8DA-3D31-4861-AE04-186FD0AF552C}" type="presOf" srcId="{ACA0EEE5-727F-4AF3-AE03-749F0C751C44}" destId="{01BB945B-2B14-42F8-8B6E-AD02D6209111}" srcOrd="0" destOrd="0" presId="urn:microsoft.com/office/officeart/2005/8/layout/cycle2"/>
    <dgm:cxn modelId="{CEF74DE8-C139-4041-B9C3-BD53C7497F23}" srcId="{ACA0EEE5-727F-4AF3-AE03-749F0C751C44}" destId="{E826F843-C168-4C4B-997B-75A822213F14}" srcOrd="3" destOrd="0" parTransId="{47051366-6923-4017-BCD4-CEEF60315E22}" sibTransId="{205EBB7A-742A-49E1-B04C-8EB4F262BC44}"/>
    <dgm:cxn modelId="{71A1407F-8FAD-4320-8EF1-3F0B1FF8A60F}" type="presOf" srcId="{2A93C7E3-16B6-4D0F-AF3B-444A0AFEBDFF}" destId="{D20951E5-5A86-483F-8C82-CA2B7122774E}" srcOrd="1" destOrd="0" presId="urn:microsoft.com/office/officeart/2005/8/layout/cycle2"/>
    <dgm:cxn modelId="{AA1E28F7-FEB5-4A48-B272-D23D8AA21728}" srcId="{ACA0EEE5-727F-4AF3-AE03-749F0C751C44}" destId="{7B86374B-C00B-4B5F-B191-D1891B3D6307}" srcOrd="5" destOrd="0" parTransId="{D875D63D-8DC4-4061-9247-D040A6B1FBD6}" sibTransId="{1BD42C07-B207-4410-B2B9-B2F0EB63E8AB}"/>
    <dgm:cxn modelId="{AF418225-EAF9-4DDD-A8CE-73AB7C95E25B}" type="presOf" srcId="{560BC339-D6E8-4AE8-B065-A3531081DC61}" destId="{0393F659-2CFC-482C-93EE-CD3C75CBC997}" srcOrd="1" destOrd="0" presId="urn:microsoft.com/office/officeart/2005/8/layout/cycle2"/>
    <dgm:cxn modelId="{3D433761-183F-4CF7-8EA9-4F09C38C4033}" srcId="{ACA0EEE5-727F-4AF3-AE03-749F0C751C44}" destId="{B55804B1-4936-4446-AEF9-BB6E81394E0E}" srcOrd="0" destOrd="0" parTransId="{57075EB9-63AC-4B76-A5D1-1302CE390C15}" sibTransId="{0B3F25F7-DA88-4251-8D00-C80970F57FBB}"/>
    <dgm:cxn modelId="{C303BBD5-BC8D-4663-84AA-1E50F8F42F84}" type="presOf" srcId="{5641240A-A6C9-434D-BCE0-2EE1046C1A7F}" destId="{D3F370C9-0DFD-4649-A6AF-E855B2497940}" srcOrd="0" destOrd="0" presId="urn:microsoft.com/office/officeart/2005/8/layout/cycle2"/>
    <dgm:cxn modelId="{4ACACE6A-D8CA-4519-9B30-C46C8BA72BF7}" srcId="{ACA0EEE5-727F-4AF3-AE03-749F0C751C44}" destId="{DD6528A0-9224-418B-8B15-C111D207A470}" srcOrd="1" destOrd="0" parTransId="{32424C28-6D9D-4B2B-B600-6C19244348E8}" sibTransId="{560BC339-D6E8-4AE8-B065-A3531081DC61}"/>
    <dgm:cxn modelId="{BC6F7368-8B37-46F9-B361-D75335E0100A}" type="presOf" srcId="{0B3F25F7-DA88-4251-8D00-C80970F57FBB}" destId="{693726AC-3ACC-46AC-8848-C4CD709AAAB0}" srcOrd="0" destOrd="0" presId="urn:microsoft.com/office/officeart/2005/8/layout/cycle2"/>
    <dgm:cxn modelId="{AE4179CD-9B07-48FC-9F6B-14EBB06461EE}" type="presOf" srcId="{205EBB7A-742A-49E1-B04C-8EB4F262BC44}" destId="{CC5BA561-ABE4-4FC3-82AE-440509FE82BC}" srcOrd="0" destOrd="0" presId="urn:microsoft.com/office/officeart/2005/8/layout/cycle2"/>
    <dgm:cxn modelId="{23F3B826-1830-4B25-8680-0AD71C2C7F8A}" type="presOf" srcId="{205EBB7A-742A-49E1-B04C-8EB4F262BC44}" destId="{A7606032-E530-4023-878E-D5F6FF68B754}" srcOrd="1" destOrd="0" presId="urn:microsoft.com/office/officeart/2005/8/layout/cycle2"/>
    <dgm:cxn modelId="{3C4D0E6C-2CA5-477D-851C-7DB28DAB97D7}" srcId="{ACA0EEE5-727F-4AF3-AE03-749F0C751C44}" destId="{5787DACA-DCC3-4110-8850-1CE33AD5790E}" srcOrd="2" destOrd="0" parTransId="{1063A739-1285-4E73-8DF2-AE487CE74D94}" sibTransId="{5641240A-A6C9-434D-BCE0-2EE1046C1A7F}"/>
    <dgm:cxn modelId="{735BC21B-8BA9-4BC1-8833-97DD38C29B6E}" type="presParOf" srcId="{01BB945B-2B14-42F8-8B6E-AD02D6209111}" destId="{16751FDA-BA90-4FFF-9A28-E13411006EB8}" srcOrd="0" destOrd="0" presId="urn:microsoft.com/office/officeart/2005/8/layout/cycle2"/>
    <dgm:cxn modelId="{B7B52C7D-6F56-4D62-A726-24F7501FE10E}" type="presParOf" srcId="{01BB945B-2B14-42F8-8B6E-AD02D6209111}" destId="{693726AC-3ACC-46AC-8848-C4CD709AAAB0}" srcOrd="1" destOrd="0" presId="urn:microsoft.com/office/officeart/2005/8/layout/cycle2"/>
    <dgm:cxn modelId="{FF167A88-1731-4FE6-A5F7-63E0AD812855}" type="presParOf" srcId="{693726AC-3ACC-46AC-8848-C4CD709AAAB0}" destId="{EA5B94C6-A3A4-45FB-B31D-26062EE84925}" srcOrd="0" destOrd="0" presId="urn:microsoft.com/office/officeart/2005/8/layout/cycle2"/>
    <dgm:cxn modelId="{605FC195-09E3-4748-B97E-8D158F133358}" type="presParOf" srcId="{01BB945B-2B14-42F8-8B6E-AD02D6209111}" destId="{469C31C0-6430-4034-B7EA-9AA19B9004DD}" srcOrd="2" destOrd="0" presId="urn:microsoft.com/office/officeart/2005/8/layout/cycle2"/>
    <dgm:cxn modelId="{9ED1E16D-04A1-4429-93DA-B0E73FE74EE0}" type="presParOf" srcId="{01BB945B-2B14-42F8-8B6E-AD02D6209111}" destId="{AC8802A3-0980-4807-BC9C-FA091598108D}" srcOrd="3" destOrd="0" presId="urn:microsoft.com/office/officeart/2005/8/layout/cycle2"/>
    <dgm:cxn modelId="{3ED8EB40-2261-4253-A0CB-56F7D518F475}" type="presParOf" srcId="{AC8802A3-0980-4807-BC9C-FA091598108D}" destId="{0393F659-2CFC-482C-93EE-CD3C75CBC997}" srcOrd="0" destOrd="0" presId="urn:microsoft.com/office/officeart/2005/8/layout/cycle2"/>
    <dgm:cxn modelId="{0C6F2D37-8765-4759-969A-31F97DCA3DED}" type="presParOf" srcId="{01BB945B-2B14-42F8-8B6E-AD02D6209111}" destId="{D0663F23-2FC7-4E02-8490-8B6CE327A1BC}" srcOrd="4" destOrd="0" presId="urn:microsoft.com/office/officeart/2005/8/layout/cycle2"/>
    <dgm:cxn modelId="{8A11830D-37C0-472B-B23B-F88B9A32DE66}" type="presParOf" srcId="{01BB945B-2B14-42F8-8B6E-AD02D6209111}" destId="{D3F370C9-0DFD-4649-A6AF-E855B2497940}" srcOrd="5" destOrd="0" presId="urn:microsoft.com/office/officeart/2005/8/layout/cycle2"/>
    <dgm:cxn modelId="{DD067CEE-58E2-4606-9569-395C2D66CB1C}" type="presParOf" srcId="{D3F370C9-0DFD-4649-A6AF-E855B2497940}" destId="{965E7DB2-C521-4FBA-8394-C860C2C767E1}" srcOrd="0" destOrd="0" presId="urn:microsoft.com/office/officeart/2005/8/layout/cycle2"/>
    <dgm:cxn modelId="{039A97C4-B7B1-40B8-9D66-930F4631DB5A}" type="presParOf" srcId="{01BB945B-2B14-42F8-8B6E-AD02D6209111}" destId="{8A1FA282-3E9D-4406-B3FE-C90D4B1175F6}" srcOrd="6" destOrd="0" presId="urn:microsoft.com/office/officeart/2005/8/layout/cycle2"/>
    <dgm:cxn modelId="{D54AAE61-494C-4A5B-9ABF-B2B93AC566DC}" type="presParOf" srcId="{01BB945B-2B14-42F8-8B6E-AD02D6209111}" destId="{CC5BA561-ABE4-4FC3-82AE-440509FE82BC}" srcOrd="7" destOrd="0" presId="urn:microsoft.com/office/officeart/2005/8/layout/cycle2"/>
    <dgm:cxn modelId="{9DDE220C-3E4E-4325-8D29-022CFFA113A1}" type="presParOf" srcId="{CC5BA561-ABE4-4FC3-82AE-440509FE82BC}" destId="{A7606032-E530-4023-878E-D5F6FF68B754}" srcOrd="0" destOrd="0" presId="urn:microsoft.com/office/officeart/2005/8/layout/cycle2"/>
    <dgm:cxn modelId="{D398A0F8-4061-4387-AE89-4D7C28A392FF}" type="presParOf" srcId="{01BB945B-2B14-42F8-8B6E-AD02D6209111}" destId="{A787C016-833B-42AC-9B97-DA8EF6E3E0F1}" srcOrd="8" destOrd="0" presId="urn:microsoft.com/office/officeart/2005/8/layout/cycle2"/>
    <dgm:cxn modelId="{A0E01F0E-0276-4DFA-8D66-372645FB63C7}" type="presParOf" srcId="{01BB945B-2B14-42F8-8B6E-AD02D6209111}" destId="{9341E98A-CF3A-4933-8A7F-9A6D0A6DEEEF}" srcOrd="9" destOrd="0" presId="urn:microsoft.com/office/officeart/2005/8/layout/cycle2"/>
    <dgm:cxn modelId="{6236742D-8222-4CEF-858E-1573562E43BD}" type="presParOf" srcId="{9341E98A-CF3A-4933-8A7F-9A6D0A6DEEEF}" destId="{D20951E5-5A86-483F-8C82-CA2B7122774E}" srcOrd="0" destOrd="0" presId="urn:microsoft.com/office/officeart/2005/8/layout/cycle2"/>
    <dgm:cxn modelId="{5E0A83C8-20DC-4E2D-9DB0-1FB73B446BEC}" type="presParOf" srcId="{01BB945B-2B14-42F8-8B6E-AD02D6209111}" destId="{C9A5E082-B2CA-48F0-8286-A4017E8A02BF}" srcOrd="10" destOrd="0" presId="urn:microsoft.com/office/officeart/2005/8/layout/cycle2"/>
    <dgm:cxn modelId="{AC841FD5-A152-4225-A63D-4BB8F698DF10}" type="presParOf" srcId="{01BB945B-2B14-42F8-8B6E-AD02D6209111}" destId="{5459451E-7F55-406F-9613-25756A86087A}" srcOrd="11" destOrd="0" presId="urn:microsoft.com/office/officeart/2005/8/layout/cycle2"/>
    <dgm:cxn modelId="{7FC7F13D-6449-465B-8B0C-B18AB0C0057B}" type="presParOf" srcId="{5459451E-7F55-406F-9613-25756A86087A}" destId="{0DC46FB9-2904-41E7-8EA4-AA0B5EFDED29}"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72A1F59-74F8-44CF-9608-D1D1F0996587}" type="datetimeFigureOut">
              <a:rPr lang="en-GB" smtClean="0"/>
              <a:t>30/06/2016</a:t>
            </a:fld>
            <a:endParaRPr lang="en-GB"/>
          </a:p>
        </p:txBody>
      </p:sp>
      <p:sp>
        <p:nvSpPr>
          <p:cNvPr id="4" name="Footer Placeholder 3"/>
          <p:cNvSpPr>
            <a:spLocks noGrp="1"/>
          </p:cNvSpPr>
          <p:nvPr>
            <p:ph type="ftr" sz="quarter" idx="2"/>
          </p:nvPr>
        </p:nvSpPr>
        <p:spPr>
          <a:xfrm>
            <a:off x="1" y="9428584"/>
            <a:ext cx="2945659" cy="496332"/>
          </a:xfrm>
          <a:prstGeom prst="rect">
            <a:avLst/>
          </a:prstGeom>
        </p:spPr>
        <p:txBody>
          <a:bodyPr vert="horz" lIns="91440" tIns="45720" rIns="91440" bIns="45720" rtlCol="0" anchor="b"/>
          <a:lstStyle>
            <a:lvl1pPr algn="l">
              <a:defRPr sz="1200"/>
            </a:lvl1pPr>
          </a:lstStyle>
          <a:p>
            <a:r>
              <a:rPr lang="en-GB" smtClean="0"/>
              <a:t>Kazakhstan / 30 June 2016</a:t>
            </a:r>
            <a:endParaRPr lang="en-GB"/>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440" tIns="45720" rIns="91440" bIns="45720" rtlCol="0" anchor="b"/>
          <a:lstStyle>
            <a:lvl1pPr algn="r">
              <a:defRPr sz="1200"/>
            </a:lvl1pPr>
          </a:lstStyle>
          <a:p>
            <a:fld id="{B5456408-28DD-4FFF-92F7-977F2BC32B77}" type="slidenum">
              <a:rPr lang="en-GB" smtClean="0"/>
              <a:t>‹#›</a:t>
            </a:fld>
            <a:endParaRPr lang="en-GB"/>
          </a:p>
        </p:txBody>
      </p:sp>
    </p:spTree>
    <p:extLst>
      <p:ext uri="{BB962C8B-B14F-4D97-AF65-F5344CB8AC3E}">
        <p14:creationId xmlns:p14="http://schemas.microsoft.com/office/powerpoint/2010/main" val="34605714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36F24F6-1556-47AD-907E-11C4C804A6C2}" type="datetimeFigureOut">
              <a:rPr lang="en-GB" smtClean="0"/>
              <a:t>30/06/2016</a:t>
            </a:fld>
            <a:endParaRPr lang="en-GB"/>
          </a:p>
        </p:txBody>
      </p:sp>
      <p:sp>
        <p:nvSpPr>
          <p:cNvPr id="4" name="Slide Image Placeholder 3"/>
          <p:cNvSpPr>
            <a:spLocks noGrp="1" noRot="1" noChangeAspect="1"/>
          </p:cNvSpPr>
          <p:nvPr>
            <p:ph type="sldImg" idx="2"/>
          </p:nvPr>
        </p:nvSpPr>
        <p:spPr>
          <a:xfrm>
            <a:off x="712788" y="746125"/>
            <a:ext cx="5372100" cy="3721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r>
              <a:rPr lang="en-GB" smtClean="0"/>
              <a:t>Kazakhstan / 30 June 2016</a:t>
            </a:r>
            <a:endParaRPr lang="en-GB"/>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440" tIns="45720" rIns="91440" bIns="45720" rtlCol="0" anchor="b"/>
          <a:lstStyle>
            <a:lvl1pPr algn="r">
              <a:defRPr sz="1200"/>
            </a:lvl1pPr>
          </a:lstStyle>
          <a:p>
            <a:fld id="{8731FDDB-74AF-466F-B92E-1346EC410FDE}" type="slidenum">
              <a:rPr lang="en-GB" smtClean="0"/>
              <a:t>‹#›</a:t>
            </a:fld>
            <a:endParaRPr lang="en-GB"/>
          </a:p>
        </p:txBody>
      </p:sp>
    </p:spTree>
    <p:extLst>
      <p:ext uri="{BB962C8B-B14F-4D97-AF65-F5344CB8AC3E}">
        <p14:creationId xmlns:p14="http://schemas.microsoft.com/office/powerpoint/2010/main" val="1495987017"/>
      </p:ext>
    </p:extLst>
  </p:cSld>
  <p:clrMap bg1="lt1" tx1="dk1" bg2="lt2" tx2="dk2" accent1="accent1" accent2="accent2" accent3="accent3" accent4="accent4" accent5="accent5" accent6="accent6" hlink="hlink" folHlink="folHlink"/>
  <p:hf hdr="0" ftr="0" dt="0"/>
  <p:notesStyle>
    <a:lvl1pPr marL="0" algn="l" defTabSz="872722" rtl="0" eaLnBrk="1" latinLnBrk="0" hangingPunct="1">
      <a:defRPr sz="1100" kern="1200">
        <a:solidFill>
          <a:schemeClr val="tx1"/>
        </a:solidFill>
        <a:latin typeface="+mn-lt"/>
        <a:ea typeface="+mn-ea"/>
        <a:cs typeface="+mn-cs"/>
      </a:defRPr>
    </a:lvl1pPr>
    <a:lvl2pPr marL="436361" algn="l" defTabSz="872722" rtl="0" eaLnBrk="1" latinLnBrk="0" hangingPunct="1">
      <a:defRPr sz="1100" kern="1200">
        <a:solidFill>
          <a:schemeClr val="tx1"/>
        </a:solidFill>
        <a:latin typeface="+mn-lt"/>
        <a:ea typeface="+mn-ea"/>
        <a:cs typeface="+mn-cs"/>
      </a:defRPr>
    </a:lvl2pPr>
    <a:lvl3pPr marL="872722" algn="l" defTabSz="872722" rtl="0" eaLnBrk="1" latinLnBrk="0" hangingPunct="1">
      <a:defRPr sz="1100" kern="1200">
        <a:solidFill>
          <a:schemeClr val="tx1"/>
        </a:solidFill>
        <a:latin typeface="+mn-lt"/>
        <a:ea typeface="+mn-ea"/>
        <a:cs typeface="+mn-cs"/>
      </a:defRPr>
    </a:lvl3pPr>
    <a:lvl4pPr marL="1309083" algn="l" defTabSz="872722" rtl="0" eaLnBrk="1" latinLnBrk="0" hangingPunct="1">
      <a:defRPr sz="1100" kern="1200">
        <a:solidFill>
          <a:schemeClr val="tx1"/>
        </a:solidFill>
        <a:latin typeface="+mn-lt"/>
        <a:ea typeface="+mn-ea"/>
        <a:cs typeface="+mn-cs"/>
      </a:defRPr>
    </a:lvl4pPr>
    <a:lvl5pPr marL="1745445" algn="l" defTabSz="872722" rtl="0" eaLnBrk="1" latinLnBrk="0" hangingPunct="1">
      <a:defRPr sz="1100" kern="1200">
        <a:solidFill>
          <a:schemeClr val="tx1"/>
        </a:solidFill>
        <a:latin typeface="+mn-lt"/>
        <a:ea typeface="+mn-ea"/>
        <a:cs typeface="+mn-cs"/>
      </a:defRPr>
    </a:lvl5pPr>
    <a:lvl6pPr marL="2181806" algn="l" defTabSz="872722" rtl="0" eaLnBrk="1" latinLnBrk="0" hangingPunct="1">
      <a:defRPr sz="1100" kern="1200">
        <a:solidFill>
          <a:schemeClr val="tx1"/>
        </a:solidFill>
        <a:latin typeface="+mn-lt"/>
        <a:ea typeface="+mn-ea"/>
        <a:cs typeface="+mn-cs"/>
      </a:defRPr>
    </a:lvl6pPr>
    <a:lvl7pPr marL="2618167" algn="l" defTabSz="872722" rtl="0" eaLnBrk="1" latinLnBrk="0" hangingPunct="1">
      <a:defRPr sz="1100" kern="1200">
        <a:solidFill>
          <a:schemeClr val="tx1"/>
        </a:solidFill>
        <a:latin typeface="+mn-lt"/>
        <a:ea typeface="+mn-ea"/>
        <a:cs typeface="+mn-cs"/>
      </a:defRPr>
    </a:lvl7pPr>
    <a:lvl8pPr marL="3054529" algn="l" defTabSz="872722" rtl="0" eaLnBrk="1" latinLnBrk="0" hangingPunct="1">
      <a:defRPr sz="1100" kern="1200">
        <a:solidFill>
          <a:schemeClr val="tx1"/>
        </a:solidFill>
        <a:latin typeface="+mn-lt"/>
        <a:ea typeface="+mn-ea"/>
        <a:cs typeface="+mn-cs"/>
      </a:defRPr>
    </a:lvl8pPr>
    <a:lvl9pPr marL="3490890" algn="l" defTabSz="87272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0</a:t>
            </a:fld>
            <a:endParaRPr lang="en-GB"/>
          </a:p>
        </p:txBody>
      </p:sp>
    </p:spTree>
    <p:extLst>
      <p:ext uri="{BB962C8B-B14F-4D97-AF65-F5344CB8AC3E}">
        <p14:creationId xmlns:p14="http://schemas.microsoft.com/office/powerpoint/2010/main" val="1517770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When you click on this link, this is what you get. It is pretty simple and it does what it says on the tin.</a:t>
            </a:r>
          </a:p>
          <a:p>
            <a:endParaRPr lang="en-GB"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The A-Z index is a list with all journals and databases available.</a:t>
            </a:r>
          </a:p>
          <a:p>
            <a:r>
              <a:rPr lang="en-GB" sz="1100" kern="1200" dirty="0" smtClean="0">
                <a:solidFill>
                  <a:schemeClr val="tx1"/>
                </a:solidFill>
                <a:effectLst/>
                <a:latin typeface="+mn-lt"/>
                <a:ea typeface="+mn-ea"/>
                <a:cs typeface="+mn-cs"/>
              </a:rPr>
              <a:t>So nature.com for all news and services and A-Z Index for all journals. Is that clear for everyone??</a:t>
            </a:r>
          </a:p>
          <a:p>
            <a:endParaRPr lang="en-GB"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Excellent</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9</a:t>
            </a:fld>
            <a:endParaRPr lang="en-GB"/>
          </a:p>
        </p:txBody>
      </p:sp>
    </p:spTree>
    <p:extLst>
      <p:ext uri="{BB962C8B-B14F-4D97-AF65-F5344CB8AC3E}">
        <p14:creationId xmlns:p14="http://schemas.microsoft.com/office/powerpoint/2010/main" val="148287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72722" rtl="0" eaLnBrk="1" fontAlgn="auto" latinLnBrk="0" hangingPunct="1">
              <a:lnSpc>
                <a:spcPct val="100000"/>
              </a:lnSpc>
              <a:spcBef>
                <a:spcPts val="0"/>
              </a:spcBef>
              <a:spcAft>
                <a:spcPts val="0"/>
              </a:spcAft>
              <a:buClrTx/>
              <a:buSzTx/>
              <a:buFontTx/>
              <a:buNone/>
              <a:tabLst/>
              <a:defRPr/>
            </a:pPr>
            <a:r>
              <a:rPr lang="en-GB" sz="1100" kern="1200" dirty="0" smtClean="0">
                <a:solidFill>
                  <a:schemeClr val="tx1"/>
                </a:solidFill>
                <a:effectLst/>
                <a:latin typeface="+mn-lt"/>
                <a:ea typeface="+mn-ea"/>
                <a:cs typeface="+mn-cs"/>
              </a:rPr>
              <a:t>Let us now focus on the portfolio of services from Nature Research.</a:t>
            </a:r>
          </a:p>
          <a:p>
            <a:pPr marL="0" marR="0" indent="0" algn="l" defTabSz="872722"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This is</a:t>
            </a:r>
            <a:r>
              <a:rPr lang="en-GB" baseline="0" dirty="0" smtClean="0"/>
              <a:t> of particular interest for all you here today because these services are designed especially for authors and researchers in order to help create a network of collaborations and improve the scientific output.</a:t>
            </a:r>
          </a:p>
          <a:p>
            <a:endParaRPr lang="en-GB" baseline="0" dirty="0" smtClean="0"/>
          </a:p>
          <a:p>
            <a:r>
              <a:rPr lang="en-GB" baseline="0" dirty="0" smtClean="0"/>
              <a:t>The ultimate goal of this being to publish in important journals and get the recognition that you deserve as a researcher.</a:t>
            </a:r>
          </a:p>
          <a:p>
            <a:endParaRPr lang="en-GB" baseline="0" dirty="0" smtClean="0"/>
          </a:p>
          <a:p>
            <a:r>
              <a:rPr lang="en-GB" baseline="0" dirty="0" smtClean="0"/>
              <a:t>Let us start with the beginning…</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10</a:t>
            </a:fld>
            <a:endParaRPr lang="en-GB"/>
          </a:p>
        </p:txBody>
      </p:sp>
    </p:spTree>
    <p:extLst>
      <p:ext uri="{BB962C8B-B14F-4D97-AF65-F5344CB8AC3E}">
        <p14:creationId xmlns:p14="http://schemas.microsoft.com/office/powerpoint/2010/main" val="284425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recruitment </a:t>
            </a:r>
            <a:r>
              <a:rPr lang="en-GB" baseline="0" dirty="0" smtClean="0"/>
              <a:t>services</a:t>
            </a:r>
          </a:p>
          <a:p>
            <a:endParaRPr lang="en-GB" baseline="0" dirty="0" smtClean="0"/>
          </a:p>
          <a:p>
            <a:pPr marL="0" marR="0" indent="0" algn="l" defTabSz="872722" rtl="0" eaLnBrk="1" fontAlgn="auto" latinLnBrk="0" hangingPunct="1">
              <a:lnSpc>
                <a:spcPct val="100000"/>
              </a:lnSpc>
              <a:spcBef>
                <a:spcPts val="0"/>
              </a:spcBef>
              <a:spcAft>
                <a:spcPts val="0"/>
              </a:spcAft>
              <a:buClrTx/>
              <a:buSzTx/>
              <a:buFontTx/>
              <a:buNone/>
              <a:tabLst/>
              <a:defRPr/>
            </a:pPr>
            <a:r>
              <a:rPr lang="en-GB" baseline="0" dirty="0" smtClean="0"/>
              <a:t>Obviously we know that it is important for researchers to get published but before starting to write an article, </a:t>
            </a:r>
            <a:r>
              <a:rPr lang="en-US" baseline="0" dirty="0" smtClean="0"/>
              <a:t>you have to find a job at an institution that can give you the opportunity to do your research.</a:t>
            </a:r>
          </a:p>
          <a:p>
            <a:pPr marL="0" marR="0" indent="0" algn="l" defTabSz="872722"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872722" rtl="0" eaLnBrk="1" fontAlgn="auto" latinLnBrk="0" hangingPunct="1">
              <a:lnSpc>
                <a:spcPct val="100000"/>
              </a:lnSpc>
              <a:spcBef>
                <a:spcPts val="0"/>
              </a:spcBef>
              <a:spcAft>
                <a:spcPts val="0"/>
              </a:spcAft>
              <a:buClrTx/>
              <a:buSzTx/>
              <a:buFontTx/>
              <a:buNone/>
              <a:tabLst/>
              <a:defRPr/>
            </a:pPr>
            <a:r>
              <a:rPr lang="en-US" baseline="0" dirty="0" smtClean="0"/>
              <a:t>Or as a principal investigator, you need to recruit to build a team that will be able to realize the project. This is why we have created Nature </a:t>
            </a:r>
            <a:r>
              <a:rPr lang="en-GB" baseline="0" dirty="0" smtClean="0"/>
              <a:t>Jobs</a:t>
            </a:r>
          </a:p>
          <a:p>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11</a:t>
            </a:fld>
            <a:endParaRPr lang="en-GB"/>
          </a:p>
        </p:txBody>
      </p:sp>
    </p:spTree>
    <p:extLst>
      <p:ext uri="{BB962C8B-B14F-4D97-AF65-F5344CB8AC3E}">
        <p14:creationId xmlns:p14="http://schemas.microsoft.com/office/powerpoint/2010/main" val="2844256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Naturejobs.com offers a great</a:t>
            </a:r>
            <a:r>
              <a:rPr lang="en-US" baseline="0" dirty="0" smtClean="0"/>
              <a:t> platform for institutions to advertise their job openings and for scientists to find available jobs.</a:t>
            </a:r>
          </a:p>
          <a:p>
            <a:endParaRPr lang="en-US" baseline="0" dirty="0" smtClean="0"/>
          </a:p>
          <a:p>
            <a:r>
              <a:rPr lang="en-US" baseline="0" dirty="0" smtClean="0"/>
              <a:t>The platform has 306k unique viewers per month totaling almost 2 million page views so it enables institutions to reach an incredible number of research professionals.</a:t>
            </a:r>
          </a:p>
          <a:p>
            <a:endParaRPr lang="en-US" baseline="0" dirty="0" smtClean="0"/>
          </a:p>
          <a:p>
            <a:r>
              <a:rPr lang="en-US" dirty="0" smtClean="0"/>
              <a:t>The website also contains career</a:t>
            </a:r>
            <a:r>
              <a:rPr lang="en-US" baseline="0" dirty="0" smtClean="0"/>
              <a:t> advice, science recruitment news as well as thousands of jobs so it is wealth of resources for scientists and researchers.</a:t>
            </a:r>
            <a:endParaRPr lang="en-US" dirty="0" smtClean="0"/>
          </a:p>
          <a:p>
            <a:endParaRPr lang="en-US" dirty="0" smtClean="0"/>
          </a:p>
          <a:p>
            <a:r>
              <a:rPr lang="en-US" baseline="0" dirty="0" smtClean="0"/>
              <a:t>At the moment, we are also running 4 Career Expo per year in different regions in the world and maybe in the future, we will be able to organize a similar event in the region.</a:t>
            </a:r>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12</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Okay so when you have found your job or that your team is ready to start working on a promising project, you know it will be crucial to be able to present this project in a clear way:</a:t>
            </a:r>
          </a:p>
          <a:p>
            <a:endParaRPr lang="en-GB" baseline="0" dirty="0" smtClean="0"/>
          </a:p>
          <a:p>
            <a:r>
              <a:rPr lang="en-GB" baseline="0" dirty="0" smtClean="0"/>
              <a:t>First, so you can get some funding to pursue your project</a:t>
            </a:r>
          </a:p>
          <a:p>
            <a:r>
              <a:rPr lang="en-GB" baseline="0" dirty="0" smtClean="0"/>
              <a:t>Second, so the research paper that you will publish get accepted and get the best exposure</a:t>
            </a:r>
          </a:p>
          <a:p>
            <a:endParaRPr lang="en-GB" baseline="0" dirty="0" smtClean="0"/>
          </a:p>
          <a:p>
            <a:r>
              <a:rPr lang="en-GB" baseline="0" dirty="0" smtClean="0"/>
              <a:t>This is why we have designed our editing services and </a:t>
            </a:r>
            <a:r>
              <a:rPr lang="en-GB" baseline="0" dirty="0" err="1" smtClean="0"/>
              <a:t>hese</a:t>
            </a:r>
            <a:r>
              <a:rPr lang="en-GB" baseline="0" dirty="0" smtClean="0"/>
              <a:t> have a huge interest for you, as authors, as they improve pretty much instantly your chances to get a research grant accepted and to get published in a high-impact journal.</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13</a:t>
            </a:fld>
            <a:endParaRPr lang="en-GB"/>
          </a:p>
        </p:txBody>
      </p:sp>
    </p:spTree>
    <p:extLst>
      <p:ext uri="{BB962C8B-B14F-4D97-AF65-F5344CB8AC3E}">
        <p14:creationId xmlns:p14="http://schemas.microsoft.com/office/powerpoint/2010/main" val="284425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Jeff explained earlier, it is crucial that a research paper is written in good English and communicates a strong scientific message. This also applies to grant applications.</a:t>
            </a:r>
          </a:p>
          <a:p>
            <a:endParaRPr lang="en-US" baseline="0" dirty="0" smtClean="0"/>
          </a:p>
          <a:p>
            <a:r>
              <a:rPr lang="en-US" baseline="0" dirty="0" smtClean="0"/>
              <a:t>Basically, the way it works is simple. Thanks to the Nature Research Editing Services, researchers can send their research papers and grant applications for revision prior to submission.</a:t>
            </a:r>
          </a:p>
          <a:p>
            <a:endParaRPr lang="en-US" baseline="0" dirty="0" smtClean="0"/>
          </a:p>
          <a:p>
            <a:r>
              <a:rPr lang="en-US" baseline="0" dirty="0" smtClean="0"/>
              <a:t>This will improve significantly the quality of your publication output and by doing so, it will increase your chances to be published and to attract funding. </a:t>
            </a:r>
          </a:p>
          <a:p>
            <a:endParaRPr lang="en-US" baseline="0" dirty="0" smtClean="0"/>
          </a:p>
          <a:p>
            <a:r>
              <a:rPr lang="en-GB" dirty="0" smtClean="0"/>
              <a:t>Nature Research Editing Services offer authors</a:t>
            </a:r>
            <a:r>
              <a:rPr lang="en-GB" baseline="0" dirty="0" smtClean="0"/>
              <a:t> to have access to a</a:t>
            </a:r>
            <a:r>
              <a:rPr lang="en-GB" dirty="0" smtClean="0"/>
              <a:t> network of native English speaking editors with a range of scientific, technical and scientific backgrounds.</a:t>
            </a:r>
          </a:p>
          <a:p>
            <a:endParaRPr lang="en-GB" dirty="0" smtClean="0"/>
          </a:p>
          <a:p>
            <a:r>
              <a:rPr lang="en-GB" dirty="0" smtClean="0"/>
              <a:t>After being reviewed</a:t>
            </a:r>
            <a:r>
              <a:rPr lang="en-GB" baseline="0" dirty="0" smtClean="0"/>
              <a:t> and edited, a paper will always receive a </a:t>
            </a:r>
            <a:r>
              <a:rPr lang="en-GB" dirty="0" smtClean="0"/>
              <a:t>thorough quality assessment by an experienced senior editor.</a:t>
            </a:r>
          </a:p>
          <a:p>
            <a:endParaRPr lang="en-GB" dirty="0" smtClean="0"/>
          </a:p>
          <a:p>
            <a:r>
              <a:rPr lang="en-GB" dirty="0" smtClean="0"/>
              <a:t>And</a:t>
            </a:r>
            <a:r>
              <a:rPr lang="en-GB" baseline="0" dirty="0" smtClean="0"/>
              <a:t> you will also receive some f</a:t>
            </a:r>
            <a:r>
              <a:rPr lang="en-GB" dirty="0" smtClean="0"/>
              <a:t>eedback so you can develop your writing skills.</a:t>
            </a:r>
          </a:p>
          <a:p>
            <a:endParaRPr lang="en-US" noProof="0" dirty="0" smtClean="0"/>
          </a:p>
          <a:p>
            <a:pPr marL="0" marR="0" indent="0" algn="l" defTabSz="872722" rtl="0" eaLnBrk="1" fontAlgn="auto" latinLnBrk="0" hangingPunct="1">
              <a:lnSpc>
                <a:spcPct val="100000"/>
              </a:lnSpc>
              <a:spcBef>
                <a:spcPts val="0"/>
              </a:spcBef>
              <a:spcAft>
                <a:spcPts val="0"/>
              </a:spcAft>
              <a:buClrTx/>
              <a:buSzTx/>
              <a:buFontTx/>
              <a:buNone/>
              <a:tabLst/>
              <a:defRPr/>
            </a:pPr>
            <a:r>
              <a:rPr lang="es-ES_tradnl" dirty="0" smtClean="0"/>
              <a:t>Nature </a:t>
            </a:r>
            <a:r>
              <a:rPr lang="en-US" noProof="0" dirty="0" smtClean="0"/>
              <a:t>Research</a:t>
            </a:r>
            <a:r>
              <a:rPr lang="es-ES_tradnl" dirty="0" smtClean="0"/>
              <a:t> </a:t>
            </a:r>
            <a:r>
              <a:rPr lang="en-US" noProof="0" dirty="0" smtClean="0"/>
              <a:t>offers two</a:t>
            </a:r>
            <a:r>
              <a:rPr lang="en-US" baseline="0" noProof="0" dirty="0" smtClean="0"/>
              <a:t> different levels of Editing services; a language editing service and a scientific editing service</a:t>
            </a:r>
            <a:r>
              <a:rPr lang="es-ES_tradnl" baseline="0" dirty="0" smtClean="0"/>
              <a:t>.</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8731FDDB-74AF-466F-B92E-1346EC410FDE}" type="slidenum">
              <a:rPr lang="en-GB" smtClean="0"/>
              <a:t>14</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100" kern="1200" dirty="0" smtClean="0">
                <a:solidFill>
                  <a:schemeClr val="tx1"/>
                </a:solidFill>
                <a:effectLst/>
                <a:latin typeface="+mn-lt"/>
                <a:ea typeface="+mn-ea"/>
                <a:cs typeface="+mn-cs"/>
              </a:rPr>
              <a:t>Let us start with</a:t>
            </a:r>
            <a:r>
              <a:rPr lang="de-DE" sz="1100" kern="1200" baseline="0" dirty="0" smtClean="0">
                <a:solidFill>
                  <a:schemeClr val="tx1"/>
                </a:solidFill>
                <a:effectLst/>
                <a:latin typeface="+mn-lt"/>
                <a:ea typeface="+mn-ea"/>
                <a:cs typeface="+mn-cs"/>
              </a:rPr>
              <a:t> the language editing service.</a:t>
            </a:r>
          </a:p>
          <a:p>
            <a:endParaRPr lang="de-DE" sz="1100" kern="1200" baseline="0" dirty="0" smtClean="0">
              <a:solidFill>
                <a:schemeClr val="tx1"/>
              </a:solidFill>
              <a:effectLst/>
              <a:latin typeface="+mn-lt"/>
              <a:ea typeface="+mn-ea"/>
              <a:cs typeface="+mn-cs"/>
            </a:endParaRPr>
          </a:p>
          <a:p>
            <a:r>
              <a:rPr lang="de-DE" sz="1100" kern="1200" dirty="0" smtClean="0">
                <a:solidFill>
                  <a:schemeClr val="tx1"/>
                </a:solidFill>
                <a:effectLst/>
                <a:latin typeface="+mn-lt"/>
                <a:ea typeface="+mn-ea"/>
                <a:cs typeface="+mn-cs"/>
              </a:rPr>
              <a:t>Many authors struggle to articulate their research clearly to editors and peer reviewers in English. This lowers the chances of acceptance considerably therefore the language editing service provided by Nature Research will be of considerable help to authors for whom English is a second language.</a:t>
            </a:r>
          </a:p>
          <a:p>
            <a:endParaRPr lang="de-DE" sz="1100" kern="1200" dirty="0" smtClean="0">
              <a:solidFill>
                <a:schemeClr val="tx1"/>
              </a:solidFill>
              <a:effectLst/>
              <a:latin typeface="+mn-lt"/>
              <a:ea typeface="+mn-ea"/>
              <a:cs typeface="+mn-cs"/>
            </a:endParaRPr>
          </a:p>
          <a:p>
            <a:r>
              <a:rPr lang="de-DE" sz="1100" kern="1200" dirty="0" smtClean="0">
                <a:solidFill>
                  <a:schemeClr val="tx1"/>
                </a:solidFill>
                <a:effectLst/>
                <a:latin typeface="+mn-lt"/>
                <a:ea typeface="+mn-ea"/>
                <a:cs typeface="+mn-cs"/>
              </a:rPr>
              <a:t>This is done by native English</a:t>
            </a:r>
            <a:r>
              <a:rPr lang="de-DE" sz="1100" kern="1200" baseline="0" dirty="0" smtClean="0">
                <a:solidFill>
                  <a:schemeClr val="tx1"/>
                </a:solidFill>
                <a:effectLst/>
                <a:latin typeface="+mn-lt"/>
                <a:ea typeface="+mn-ea"/>
                <a:cs typeface="+mn-cs"/>
              </a:rPr>
              <a:t>-speaking editors with subject expertise and goes through final quality assesment by senior editor.</a:t>
            </a:r>
          </a:p>
          <a:p>
            <a:endParaRPr lang="de-DE" sz="1100" kern="1200" baseline="0" dirty="0" smtClean="0">
              <a:solidFill>
                <a:schemeClr val="tx1"/>
              </a:solidFill>
              <a:effectLst/>
              <a:latin typeface="+mn-lt"/>
              <a:ea typeface="+mn-ea"/>
              <a:cs typeface="+mn-cs"/>
            </a:endParaRPr>
          </a:p>
          <a:p>
            <a:r>
              <a:rPr lang="de-DE" sz="1100" kern="1200" baseline="0" dirty="0" smtClean="0">
                <a:solidFill>
                  <a:schemeClr val="tx1"/>
                </a:solidFill>
                <a:effectLst/>
                <a:latin typeface="+mn-lt"/>
                <a:ea typeface="+mn-ea"/>
                <a:cs typeface="+mn-cs"/>
              </a:rPr>
              <a:t>This service has a rapid turnaround (from 48 hours) and it can be applied for all subject areas (Humanities, Social sciences, Technical and Medical sciences)</a:t>
            </a:r>
          </a:p>
          <a:p>
            <a:endParaRPr lang="de-DE" sz="11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1FDDB-74AF-466F-B92E-1346EC410FDE}" type="slidenum">
              <a:rPr lang="en-GB" smtClean="0"/>
              <a:t>15</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authors </a:t>
            </a:r>
            <a:r>
              <a:rPr lang="en-US" dirty="0" err="1" smtClean="0"/>
              <a:t>whod</a:t>
            </a:r>
            <a:r>
              <a:rPr lang="en-US" dirty="0" smtClean="0"/>
              <a:t> want or need a more in-depth analysis of the scientific relevance</a:t>
            </a:r>
            <a:r>
              <a:rPr lang="en-US" baseline="0" dirty="0" smtClean="0"/>
              <a:t> and construction of their articles, we offer a premium scientific editing service.</a:t>
            </a:r>
          </a:p>
          <a:p>
            <a:endParaRPr lang="en-US" baseline="0" dirty="0" smtClean="0"/>
          </a:p>
          <a:p>
            <a:r>
              <a:rPr lang="en-US" dirty="0" smtClean="0"/>
              <a:t>Jeff already</a:t>
            </a:r>
            <a:r>
              <a:rPr lang="en-US" baseline="0" dirty="0" smtClean="0"/>
              <a:t> explained how crucial it is that a research paper communicates a strong scientific message in a clear way. This is why we aim to provide scientists with the best possible pre-submission editing and advice.</a:t>
            </a:r>
          </a:p>
          <a:p>
            <a:endParaRPr lang="en-US" baseline="0" dirty="0" smtClean="0"/>
          </a:p>
          <a:p>
            <a:r>
              <a:rPr lang="en-US" dirty="0" smtClean="0"/>
              <a:t>To achieve this, the</a:t>
            </a:r>
            <a:r>
              <a:rPr lang="en-US" baseline="0" dirty="0" smtClean="0"/>
              <a:t> Nature Research Scientific Editing offers at least 3 stages of editing; language edit, thorough scientific edit by a first Nature-standard editor and quality assurance edit by a second Nature-standard editors.</a:t>
            </a:r>
          </a:p>
          <a:p>
            <a:endParaRPr lang="en-US" baseline="0" dirty="0" smtClean="0"/>
          </a:p>
          <a:p>
            <a:r>
              <a:rPr lang="en-US" baseline="0" dirty="0" smtClean="0"/>
              <a:t>As a result, the scientific editing has a longer turnaround  (from 7 days) and we only offer this service for articles and grant proposals within the natural sciences (meaning the areas covered by the Nature journals).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731FDDB-74AF-466F-B92E-1346EC410FDE}" type="slidenum">
              <a:rPr lang="en-GB" smtClean="0"/>
              <a:t>16</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That’s it for our Editing services. Let us now look at start with the TRAINING SERVICES FROM SPRINGER NATURE.</a:t>
            </a:r>
          </a:p>
          <a:p>
            <a:endParaRPr lang="en-GB" baseline="0" dirty="0" smtClean="0"/>
          </a:p>
          <a:p>
            <a:r>
              <a:rPr lang="en-GB" baseline="0" dirty="0" smtClean="0"/>
              <a:t>Before we start, just out of curiosity, I just want to do a quick survey here.</a:t>
            </a:r>
          </a:p>
          <a:p>
            <a:endParaRPr lang="en-GB" baseline="0" dirty="0" smtClean="0"/>
          </a:p>
          <a:p>
            <a:r>
              <a:rPr lang="en-GB" baseline="0" dirty="0" smtClean="0"/>
              <a:t>Everyone who thinks they would benefit from Editing services, please raise your hand.</a:t>
            </a:r>
          </a:p>
          <a:p>
            <a:endParaRPr lang="en-GB" baseline="0" dirty="0" smtClean="0"/>
          </a:p>
          <a:p>
            <a:r>
              <a:rPr lang="en-GB" sz="1100" kern="1200" dirty="0" smtClean="0">
                <a:solidFill>
                  <a:schemeClr val="tx1"/>
                </a:solidFill>
                <a:effectLst/>
                <a:latin typeface="+mn-lt"/>
                <a:ea typeface="+mn-ea"/>
                <a:cs typeface="+mn-cs"/>
              </a:rPr>
              <a:t>I am not surprised. We have come to realise that the editing services were a response to a real need for the authors and that’s why they are successful but at the same time, it is crucial to work on long term solutions educating and training authors so they are more successful in publishing.</a:t>
            </a:r>
          </a:p>
          <a:p>
            <a:endParaRPr lang="en-GB"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Therefore, whenever we have an</a:t>
            </a:r>
            <a:r>
              <a:rPr lang="en-GB" sz="1100" kern="1200" baseline="0" dirty="0" smtClean="0">
                <a:solidFill>
                  <a:schemeClr val="tx1"/>
                </a:solidFill>
                <a:effectLst/>
                <a:latin typeface="+mn-lt"/>
                <a:ea typeface="+mn-ea"/>
                <a:cs typeface="+mn-cs"/>
              </a:rPr>
              <a:t> editing project, </a:t>
            </a:r>
            <a:r>
              <a:rPr lang="en-GB" sz="1100" kern="1200" dirty="0" smtClean="0">
                <a:solidFill>
                  <a:schemeClr val="tx1"/>
                </a:solidFill>
                <a:effectLst/>
                <a:latin typeface="+mn-lt"/>
                <a:ea typeface="+mn-ea"/>
                <a:cs typeface="+mn-cs"/>
              </a:rPr>
              <a:t>we give feedback so there is an educational value but also we developed a full training program of which you have had an introduction earlier today.</a:t>
            </a:r>
          </a:p>
          <a:p>
            <a:endParaRPr lang="en-GB"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We actually have 2 training programmes</a:t>
            </a:r>
            <a:r>
              <a:rPr lang="en-GB" sz="1100" kern="1200" baseline="0" dirty="0" smtClean="0">
                <a:solidFill>
                  <a:schemeClr val="tx1"/>
                </a:solidFill>
                <a:effectLst/>
                <a:latin typeface="+mn-lt"/>
                <a:ea typeface="+mn-ea"/>
                <a:cs typeface="+mn-cs"/>
              </a:rPr>
              <a:t> corresponding to the particular needs of researchers at different stages of their careers.</a:t>
            </a:r>
            <a:endParaRPr lang="en-GB"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1FDDB-74AF-466F-B92E-1346EC410FDE}" type="slidenum">
              <a:rPr lang="en-GB" smtClean="0"/>
              <a:t>17</a:t>
            </a:fld>
            <a:endParaRPr lang="en-GB"/>
          </a:p>
        </p:txBody>
      </p:sp>
    </p:spTree>
    <p:extLst>
      <p:ext uri="{BB962C8B-B14F-4D97-AF65-F5344CB8AC3E}">
        <p14:creationId xmlns:p14="http://schemas.microsoft.com/office/powerpoint/2010/main" val="2844256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Jeff explained earlier, to be successful in research, it is essential for scientists to understand the publication process and how to effectively communicate their research.</a:t>
            </a:r>
          </a:p>
          <a:p>
            <a:endParaRPr lang="en-US" baseline="0" dirty="0" smtClean="0"/>
          </a:p>
          <a:p>
            <a:r>
              <a:rPr lang="en-US" baseline="0" dirty="0" smtClean="0"/>
              <a:t>Our Nature </a:t>
            </a:r>
            <a:r>
              <a:rPr lang="en-US" baseline="0" dirty="0" err="1" smtClean="0"/>
              <a:t>Masterclasses</a:t>
            </a:r>
            <a:r>
              <a:rPr lang="en-US" baseline="0" dirty="0" smtClean="0"/>
              <a:t> are designed to give researchers the necessary skills to get their research published in the top international peer-reviewed journals.</a:t>
            </a:r>
          </a:p>
          <a:p>
            <a:endParaRPr lang="en-US" baseline="0" dirty="0" smtClean="0"/>
          </a:p>
          <a:p>
            <a:r>
              <a:rPr lang="en-US" baseline="0" dirty="0" smtClean="0"/>
              <a:t>Our training program specialized in scientific writing and publishing is delivered by editors from the Nature journals and it offer scientists a unique opportunity to interact with experienced Nature journals editors.</a:t>
            </a:r>
          </a:p>
          <a:p>
            <a:endParaRPr lang="en-US" baseline="0" dirty="0" smtClean="0"/>
          </a:p>
          <a:p>
            <a:r>
              <a:rPr lang="en-US" baseline="0" dirty="0" smtClean="0"/>
              <a:t>It also allows them to get advices on how to produce high-quality research papers and to get a better understanding of the editorial process.</a:t>
            </a:r>
          </a:p>
          <a:p>
            <a:endParaRPr lang="en-US" baseline="0" dirty="0" smtClean="0"/>
          </a:p>
          <a:p>
            <a:r>
              <a:rPr lang="en-US" baseline="0" dirty="0" smtClean="0"/>
              <a:t>Our program is designed with one thing in mind: giving researchers the keys so they can get published in top-ranked journals.</a:t>
            </a:r>
          </a:p>
          <a:p>
            <a:endParaRPr lang="en-US" baseline="0" dirty="0" smtClean="0"/>
          </a:p>
          <a:p>
            <a:r>
              <a:rPr lang="en-US" baseline="0" dirty="0" smtClean="0"/>
              <a:t>It is offered in two different models: Face-to-face and Online training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18</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100" kern="1200" dirty="0" smtClean="0">
                <a:solidFill>
                  <a:schemeClr val="tx1"/>
                </a:solidFill>
                <a:effectLst/>
                <a:latin typeface="+mn-lt"/>
                <a:ea typeface="+mn-ea"/>
                <a:cs typeface="+mn-cs"/>
              </a:rPr>
              <a:t>Springer Nature was formed in 2015 through the merger of Nature Publishing Group, Palgrave Macmillan, Macmillan Education and Springer Science+Business Media.</a:t>
            </a:r>
          </a:p>
          <a:p>
            <a:endParaRPr lang="de-DE" sz="1100" kern="1200" dirty="0" smtClean="0">
              <a:solidFill>
                <a:schemeClr val="tx1"/>
              </a:solidFill>
              <a:effectLst/>
              <a:latin typeface="+mn-lt"/>
              <a:ea typeface="+mn-ea"/>
              <a:cs typeface="+mn-cs"/>
            </a:endParaRPr>
          </a:p>
          <a:p>
            <a:r>
              <a:rPr lang="de-DE" sz="1100" kern="1200" dirty="0" smtClean="0">
                <a:solidFill>
                  <a:schemeClr val="tx1"/>
                </a:solidFill>
                <a:effectLst/>
                <a:latin typeface="+mn-lt"/>
                <a:ea typeface="+mn-ea"/>
                <a:cs typeface="+mn-cs"/>
              </a:rPr>
              <a:t>The</a:t>
            </a:r>
            <a:r>
              <a:rPr lang="de-DE" sz="1100" kern="1200" baseline="0" dirty="0" smtClean="0">
                <a:solidFill>
                  <a:schemeClr val="tx1"/>
                </a:solidFill>
                <a:effectLst/>
                <a:latin typeface="+mn-lt"/>
                <a:ea typeface="+mn-ea"/>
                <a:cs typeface="+mn-cs"/>
              </a:rPr>
              <a:t> purpose of my presentation today is to introduce some the brands within Springer Nature and in particular the Nature Research brand and its products and services</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1</a:t>
            </a:fld>
            <a:endParaRPr lang="en-GB"/>
          </a:p>
        </p:txBody>
      </p:sp>
    </p:spTree>
    <p:extLst>
      <p:ext uri="{BB962C8B-B14F-4D97-AF65-F5344CB8AC3E}">
        <p14:creationId xmlns:p14="http://schemas.microsoft.com/office/powerpoint/2010/main" val="991803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 between the</a:t>
            </a:r>
            <a:r>
              <a:rPr lang="en-US" baseline="0" dirty="0" smtClean="0"/>
              <a:t> Nature </a:t>
            </a:r>
            <a:r>
              <a:rPr lang="en-US" baseline="0" dirty="0" err="1" smtClean="0"/>
              <a:t>Masterclasses</a:t>
            </a:r>
            <a:r>
              <a:rPr lang="en-US" baseline="0" dirty="0" smtClean="0"/>
              <a:t> and other author seminars is that it focuses in particular on how to get published in high-impact journals so it is designed for experienced researchers.</a:t>
            </a:r>
          </a:p>
          <a:p>
            <a:endParaRPr lang="en-US" baseline="0" dirty="0" smtClean="0"/>
          </a:p>
          <a:p>
            <a:r>
              <a:rPr lang="en-US" baseline="0" dirty="0" smtClean="0"/>
              <a:t>In order to get the best experience, the </a:t>
            </a:r>
            <a:r>
              <a:rPr lang="en-US" baseline="0" dirty="0" err="1" smtClean="0"/>
              <a:t>masterclass</a:t>
            </a:r>
            <a:r>
              <a:rPr lang="en-US" baseline="0" dirty="0" smtClean="0"/>
              <a:t> is organized by editors at Nature journals because they know better than anyone what it takes to get published in our journals. </a:t>
            </a:r>
          </a:p>
          <a:p>
            <a:endParaRPr lang="en-US" baseline="0" dirty="0" smtClean="0"/>
          </a:p>
          <a:p>
            <a:r>
              <a:rPr lang="en-US" baseline="0" dirty="0" smtClean="0"/>
              <a:t>They can explain and give clear examples of what they look for in an article.</a:t>
            </a:r>
          </a:p>
          <a:p>
            <a:endParaRPr lang="en-US" baseline="0" dirty="0" smtClean="0"/>
          </a:p>
          <a:p>
            <a:r>
              <a:rPr lang="en-US" baseline="0" dirty="0" smtClean="0"/>
              <a:t>Our face-to-face training programs can be from 1 to 3 days and are held on site, at your institution.</a:t>
            </a:r>
          </a:p>
          <a:p>
            <a:endParaRPr lang="en-US" baseline="0" dirty="0" smtClean="0"/>
          </a:p>
          <a:p>
            <a:r>
              <a:rPr lang="en-US" baseline="0" dirty="0" smtClean="0"/>
              <a:t>They are tailored to the researchers’ field and level of experience. This is why we take groups of a maximum of 25 researchers who can come with their abstract. They can even submit their abstract to us prior to the session.</a:t>
            </a:r>
          </a:p>
          <a:p>
            <a:endParaRPr lang="en-US" baseline="0" dirty="0" smtClean="0"/>
          </a:p>
          <a:p>
            <a:r>
              <a:rPr lang="en-US" baseline="0" dirty="0" smtClean="0"/>
              <a:t>Depending on the field of expertise, we find the best editor matching the group. For example, editor from Nature Physics if we are working with a group of researchers specialized in physical sciences.</a:t>
            </a:r>
          </a:p>
          <a:p>
            <a:endParaRPr lang="en-US" baseline="0" dirty="0" smtClean="0"/>
          </a:p>
          <a:p>
            <a:r>
              <a:rPr lang="en-US" baseline="0" dirty="0" smtClean="0"/>
              <a:t>They include interactive exercises and discussions with our editors; and authors also receive feedback on their own abstracts which is an invaluable piece of advice which increases significantly the chances to get published in an high-impact journal.</a:t>
            </a:r>
          </a:p>
        </p:txBody>
      </p:sp>
      <p:sp>
        <p:nvSpPr>
          <p:cNvPr id="4" name="Slide Number Placeholder 3"/>
          <p:cNvSpPr>
            <a:spLocks noGrp="1"/>
          </p:cNvSpPr>
          <p:nvPr>
            <p:ph type="sldNum" sz="quarter" idx="10"/>
          </p:nvPr>
        </p:nvSpPr>
        <p:spPr/>
        <p:txBody>
          <a:bodyPr/>
          <a:lstStyle/>
          <a:p>
            <a:fld id="{8731FDDB-74AF-466F-B92E-1346EC410FDE}" type="slidenum">
              <a:rPr lang="en-GB" smtClean="0"/>
              <a:t>19</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Online training is designed to give</a:t>
            </a:r>
            <a:r>
              <a:rPr lang="en-US" baseline="0" dirty="0" smtClean="0"/>
              <a:t> full flexibility for the students who take this course. It includes 24 hours of learning and covers similar areas to the ones taught in the face-to-face sessions like:</a:t>
            </a:r>
          </a:p>
          <a:p>
            <a:endParaRPr lang="en-US" baseline="0" dirty="0" smtClean="0"/>
          </a:p>
          <a:p>
            <a:r>
              <a:rPr lang="en-US" baseline="0" dirty="0" smtClean="0"/>
              <a:t>What makes a Nature paper?</a:t>
            </a:r>
          </a:p>
          <a:p>
            <a:r>
              <a:rPr lang="en-US" baseline="0" dirty="0" smtClean="0"/>
              <a:t>How to write a Nature abstract?</a:t>
            </a:r>
          </a:p>
          <a:p>
            <a:r>
              <a:rPr lang="en-US" baseline="0" dirty="0" smtClean="0"/>
              <a:t>How to select the journal to submit to?</a:t>
            </a:r>
          </a:p>
          <a:p>
            <a:r>
              <a:rPr lang="en-US" baseline="0" dirty="0" smtClean="0"/>
              <a:t>How to best present your figures and data?</a:t>
            </a:r>
          </a:p>
          <a:p>
            <a:endParaRPr lang="en-US" baseline="0" dirty="0" smtClean="0"/>
          </a:p>
          <a:p>
            <a:r>
              <a:rPr lang="en-US" baseline="0" dirty="0" smtClean="0"/>
              <a:t>The difference is that this training is given through On-demand online videos recorded by our Nature editors and it also offers the opportunity to interact with editors during live events or through our blogging platform.</a:t>
            </a:r>
          </a:p>
          <a:p>
            <a:endParaRPr lang="en-US" baseline="0" dirty="0" smtClean="0"/>
          </a:p>
          <a:p>
            <a:pPr marL="0" marR="0" indent="0" algn="l" defTabSz="872722" rtl="0" eaLnBrk="1" fontAlgn="auto" latinLnBrk="0" hangingPunct="1">
              <a:lnSpc>
                <a:spcPct val="100000"/>
              </a:lnSpc>
              <a:spcBef>
                <a:spcPts val="0"/>
              </a:spcBef>
              <a:spcAft>
                <a:spcPts val="0"/>
              </a:spcAft>
              <a:buClrTx/>
              <a:buSzTx/>
              <a:buFontTx/>
              <a:buNone/>
              <a:tabLst/>
              <a:defRPr/>
            </a:pPr>
            <a:r>
              <a:rPr lang="en-US" baseline="0" dirty="0" smtClean="0"/>
              <a:t>While the face-to-face training allow you to be in direct contact with Nature editors during a reduced amount of time (1, 2 or 3 days), the online training allows you to benefit from this “</a:t>
            </a:r>
            <a:r>
              <a:rPr lang="es-ES_tradnl" baseline="0" dirty="0" smtClean="0"/>
              <a:t>à la </a:t>
            </a:r>
            <a:r>
              <a:rPr lang="es-ES_tradnl" baseline="0" dirty="0" err="1" smtClean="0"/>
              <a:t>carte</a:t>
            </a:r>
            <a:r>
              <a:rPr lang="es-ES_tradnl" baseline="0" dirty="0" smtClean="0"/>
              <a:t>” </a:t>
            </a:r>
            <a:r>
              <a:rPr lang="en-US" baseline="0" noProof="0" dirty="0" smtClean="0"/>
              <a:t>program and allow you to participate in </a:t>
            </a:r>
            <a:r>
              <a:rPr lang="en-US" baseline="0" dirty="0" smtClean="0"/>
              <a:t>engaging activities to test your knowledge and you also get access to an online community where you are able to network with peers.</a:t>
            </a:r>
          </a:p>
          <a:p>
            <a:endParaRPr lang="en-US" baseline="0" dirty="0" smtClean="0"/>
          </a:p>
          <a:p>
            <a:r>
              <a:rPr lang="en-GB" sz="1100" kern="1200" dirty="0" smtClean="0">
                <a:solidFill>
                  <a:schemeClr val="tx1"/>
                </a:solidFill>
                <a:effectLst/>
                <a:latin typeface="+mn-lt"/>
                <a:ea typeface="+mn-ea"/>
                <a:cs typeface="+mn-cs"/>
              </a:rPr>
              <a:t>The second programme is the Springer Nature Publishing Academy and I’m sure this one will be somehow familiar…</a:t>
            </a:r>
            <a:endParaRPr lang="en-GB"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1FDDB-74AF-466F-B92E-1346EC410FDE}" type="slidenum">
              <a:rPr lang="en-GB" smtClean="0"/>
              <a:t>20</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is my distinguished colleague Jeffrey </a:t>
            </a:r>
            <a:r>
              <a:rPr lang="en-GB" baseline="0" dirty="0" err="1" smtClean="0"/>
              <a:t>Robbens</a:t>
            </a:r>
            <a:r>
              <a:rPr lang="en-GB" baseline="0" dirty="0" smtClean="0"/>
              <a:t>.</a:t>
            </a:r>
          </a:p>
          <a:p>
            <a:endParaRPr lang="en-GB" baseline="0" dirty="0" smtClean="0"/>
          </a:p>
          <a:p>
            <a:r>
              <a:rPr lang="en-GB" baseline="0" dirty="0" smtClean="0"/>
              <a:t>The session that you just had is actually an introduction to the Author training workshop which is part of our Springer Nature Publishing Academy.</a:t>
            </a:r>
          </a:p>
          <a:p>
            <a:endParaRPr lang="en-GB" baseline="0" dirty="0" smtClean="0"/>
          </a:p>
          <a:p>
            <a:endParaRPr lang="en-GB" baseline="0" dirty="0" smtClean="0"/>
          </a:p>
          <a:p>
            <a:r>
              <a:rPr lang="en-GB" baseline="0" dirty="0" smtClean="0"/>
              <a:t>This training program has 3 different sections targeted to 3 different types of audience.</a:t>
            </a:r>
          </a:p>
          <a:p>
            <a:endParaRPr lang="en-GB" baseline="0" dirty="0" smtClean="0"/>
          </a:p>
          <a:p>
            <a:endParaRPr lang="en-GB" baseline="0" dirty="0" smtClean="0"/>
          </a:p>
          <a:p>
            <a:r>
              <a:rPr lang="en-GB" baseline="0" dirty="0" smtClean="0"/>
              <a:t>Our training for authors – the one you had an introduction to – is designed to increase the number of quality papers published</a:t>
            </a:r>
          </a:p>
          <a:p>
            <a:endParaRPr lang="en-GB" baseline="0" dirty="0" smtClean="0"/>
          </a:p>
          <a:p>
            <a:r>
              <a:rPr lang="en-GB" baseline="0" dirty="0" smtClean="0"/>
              <a:t>The aim of our training for peer reviewers is to improve the quality of the peer review and to encourage authors to take part in the peer reviewing process</a:t>
            </a:r>
          </a:p>
          <a:p>
            <a:endParaRPr lang="en-GB" baseline="0" dirty="0" smtClean="0"/>
          </a:p>
          <a:p>
            <a:r>
              <a:rPr lang="en-GB" baseline="0" dirty="0" smtClean="0"/>
              <a:t>Finally, the training for journal editors is designed to improve the quality and visibility of journals so the idea of this program is to cover all areas of the publishing activity and help to raise the profile of an institution or of a country </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21</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1326">
              <a:defRPr/>
            </a:pPr>
            <a:r>
              <a:rPr lang="en-US" dirty="0" smtClean="0"/>
              <a:t>The sessio</a:t>
            </a:r>
            <a:r>
              <a:rPr lang="en-US" baseline="0" dirty="0" smtClean="0"/>
              <a:t>n you had this morning was a 1-hour session but the full training for authors can be 1 or 2 days.</a:t>
            </a:r>
          </a:p>
          <a:p>
            <a:pPr defTabSz="871326">
              <a:defRPr/>
            </a:pPr>
            <a:endParaRPr lang="en-US" baseline="0" dirty="0" smtClean="0"/>
          </a:p>
          <a:p>
            <a:pPr defTabSz="871326">
              <a:defRPr/>
            </a:pPr>
            <a:r>
              <a:rPr lang="en-US" baseline="0" dirty="0" smtClean="0"/>
              <a:t>It is designed for a group of 50 to 250 attendees; in general for researchers at the beginning of their career…</a:t>
            </a:r>
            <a:endParaRPr lang="en-US" dirty="0"/>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22</a:t>
            </a:fld>
            <a:endParaRPr lang="en-GB"/>
          </a:p>
        </p:txBody>
      </p:sp>
    </p:spTree>
    <p:extLst>
      <p:ext uri="{BB962C8B-B14F-4D97-AF65-F5344CB8AC3E}">
        <p14:creationId xmlns:p14="http://schemas.microsoft.com/office/powerpoint/2010/main" val="316095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 will cover</a:t>
            </a:r>
            <a:r>
              <a:rPr lang="en-US" baseline="0" dirty="0" smtClean="0"/>
              <a:t> a broad range of t</a:t>
            </a:r>
            <a:r>
              <a:rPr lang="en-US" dirty="0" smtClean="0"/>
              <a:t>opics </a:t>
            </a:r>
            <a:r>
              <a:rPr lang="en-US" dirty="0"/>
              <a:t>customized</a:t>
            </a:r>
            <a:r>
              <a:rPr lang="en-US" baseline="0" dirty="0"/>
              <a:t> depending on length of the workshop and the needs of the </a:t>
            </a:r>
            <a:r>
              <a:rPr lang="en-US" baseline="0" dirty="0" smtClean="0"/>
              <a:t>institution</a:t>
            </a:r>
          </a:p>
          <a:p>
            <a:endParaRPr lang="en-US" baseline="0" dirty="0" smtClean="0"/>
          </a:p>
          <a:p>
            <a:r>
              <a:rPr lang="en-US" baseline="0" dirty="0" smtClean="0"/>
              <a:t>Structure of the manuscript</a:t>
            </a:r>
          </a:p>
          <a:p>
            <a:r>
              <a:rPr lang="en-US" baseline="0" dirty="0" smtClean="0"/>
              <a:t>Submission and Peer review process</a:t>
            </a:r>
          </a:p>
          <a:p>
            <a:r>
              <a:rPr lang="en-US" baseline="0" dirty="0" smtClean="0"/>
              <a:t>Etc.</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23</a:t>
            </a:fld>
            <a:endParaRPr lang="en-GB"/>
          </a:p>
        </p:txBody>
      </p:sp>
    </p:spTree>
    <p:extLst>
      <p:ext uri="{BB962C8B-B14F-4D97-AF65-F5344CB8AC3E}">
        <p14:creationId xmlns:p14="http://schemas.microsoft.com/office/powerpoint/2010/main" val="894298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So just to clarify things, there are significant differences between our Nature </a:t>
            </a:r>
            <a:r>
              <a:rPr lang="en-GB" sz="1100" kern="1200" dirty="0" err="1" smtClean="0">
                <a:solidFill>
                  <a:schemeClr val="tx1"/>
                </a:solidFill>
                <a:effectLst/>
                <a:latin typeface="+mn-lt"/>
                <a:ea typeface="+mn-ea"/>
                <a:cs typeface="+mn-cs"/>
              </a:rPr>
              <a:t>Masterclasses</a:t>
            </a:r>
            <a:r>
              <a:rPr lang="en-GB" sz="1100" kern="1200" dirty="0" smtClean="0">
                <a:solidFill>
                  <a:schemeClr val="tx1"/>
                </a:solidFill>
                <a:effectLst/>
                <a:latin typeface="+mn-lt"/>
                <a:ea typeface="+mn-ea"/>
                <a:cs typeface="+mn-cs"/>
              </a:rPr>
              <a:t> and the Author workshop of our Springer Nature Publishing Academy.</a:t>
            </a:r>
          </a:p>
          <a:p>
            <a:endParaRPr lang="en-GB"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The main differences are: the experience level; the number of attendees; the level of interaction; the disciplines; the type of trainers; the flexibility of the program; and finally the price.</a:t>
            </a:r>
          </a:p>
          <a:p>
            <a:endParaRPr lang="en-GB"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If you have questions,</a:t>
            </a:r>
            <a:r>
              <a:rPr lang="en-GB" sz="1100" kern="1200" baseline="0" dirty="0" smtClean="0">
                <a:solidFill>
                  <a:schemeClr val="tx1"/>
                </a:solidFill>
                <a:effectLst/>
                <a:latin typeface="+mn-lt"/>
                <a:ea typeface="+mn-ea"/>
                <a:cs typeface="+mn-cs"/>
              </a:rPr>
              <a:t> get back to us at the end of the session, Jeffrey and I will be happy to answer all of them. And I will now literally </a:t>
            </a:r>
            <a:r>
              <a:rPr lang="en-GB" sz="1100" kern="1200" baseline="0" dirty="0" err="1" smtClean="0">
                <a:solidFill>
                  <a:schemeClr val="tx1"/>
                </a:solidFill>
                <a:effectLst/>
                <a:latin typeface="+mn-lt"/>
                <a:ea typeface="+mn-ea"/>
                <a:cs typeface="+mn-cs"/>
              </a:rPr>
              <a:t>wizzz</a:t>
            </a:r>
            <a:r>
              <a:rPr lang="en-GB" sz="1100" kern="1200" baseline="0" dirty="0" smtClean="0">
                <a:solidFill>
                  <a:schemeClr val="tx1"/>
                </a:solidFill>
                <a:effectLst/>
                <a:latin typeface="+mn-lt"/>
                <a:ea typeface="+mn-ea"/>
                <a:cs typeface="+mn-cs"/>
              </a:rPr>
              <a:t> through the 2 other workshops part of the Publishing Academy</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24</a:t>
            </a:fld>
            <a:endParaRPr lang="en-GB"/>
          </a:p>
        </p:txBody>
      </p:sp>
    </p:spTree>
    <p:extLst>
      <p:ext uri="{BB962C8B-B14F-4D97-AF65-F5344CB8AC3E}">
        <p14:creationId xmlns:p14="http://schemas.microsoft.com/office/powerpoint/2010/main" val="933905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1-day training workshop for peer reviewers is designed for a smaller group of 25 attendees</a:t>
            </a:r>
            <a:r>
              <a:rPr lang="en-US" baseline="0" dirty="0" smtClean="0"/>
              <a:t> which allow room for more interactions and for group activities…</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25</a:t>
            </a:fld>
            <a:endParaRPr lang="en-GB"/>
          </a:p>
        </p:txBody>
      </p:sp>
    </p:spTree>
    <p:extLst>
      <p:ext uri="{BB962C8B-B14F-4D97-AF65-F5344CB8AC3E}">
        <p14:creationId xmlns:p14="http://schemas.microsoft.com/office/powerpoint/2010/main" val="202205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a:t>
            </a:r>
            <a:r>
              <a:rPr lang="en-US" baseline="0" dirty="0" smtClean="0"/>
              <a:t> </a:t>
            </a:r>
            <a:r>
              <a:rPr lang="en-US" dirty="0" smtClean="0"/>
              <a:t>topics covered are:</a:t>
            </a:r>
          </a:p>
          <a:p>
            <a:r>
              <a:rPr lang="en-US" dirty="0" smtClean="0"/>
              <a:t>Peer</a:t>
            </a:r>
            <a:r>
              <a:rPr lang="en-US" baseline="0" dirty="0" smtClean="0"/>
              <a:t> review models, Ethics &amp; </a:t>
            </a:r>
            <a:r>
              <a:rPr lang="en-US" baseline="0" dirty="0" err="1" smtClean="0"/>
              <a:t>Responsabilities</a:t>
            </a:r>
            <a:r>
              <a:rPr lang="en-US" baseline="0" dirty="0" smtClean="0"/>
              <a:t>, How to evaluate a manuscript efficiently and how to write an effective review report</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26</a:t>
            </a:fld>
            <a:endParaRPr lang="en-GB"/>
          </a:p>
        </p:txBody>
      </p:sp>
    </p:spTree>
    <p:extLst>
      <p:ext uri="{BB962C8B-B14F-4D97-AF65-F5344CB8AC3E}">
        <p14:creationId xmlns:p14="http://schemas.microsoft.com/office/powerpoint/2010/main" val="328364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our 1-day</a:t>
            </a:r>
            <a:r>
              <a:rPr lang="en-GB" baseline="0" dirty="0" smtClean="0"/>
              <a:t> workshop for </a:t>
            </a:r>
            <a:r>
              <a:rPr lang="en-GB" dirty="0" smtClean="0"/>
              <a:t>Journal editors is also</a:t>
            </a:r>
            <a:r>
              <a:rPr lang="en-GB" baseline="0" dirty="0" smtClean="0"/>
              <a:t> organised for a small group for more interactivity and it covers crucial topics like:</a:t>
            </a:r>
          </a:p>
          <a:p>
            <a:endParaRPr lang="en-GB" baseline="0" dirty="0" smtClean="0"/>
          </a:p>
          <a:p>
            <a:r>
              <a:rPr lang="en-GB" baseline="0" dirty="0" smtClean="0"/>
              <a:t>Ethics &amp; </a:t>
            </a:r>
            <a:r>
              <a:rPr lang="en-GB" baseline="0" dirty="0" err="1" smtClean="0"/>
              <a:t>responsabilities</a:t>
            </a:r>
            <a:r>
              <a:rPr lang="en-GB" baseline="0" dirty="0" smtClean="0"/>
              <a:t>, Editorial Workflow and Considerations to have in mind when making difficult editorial decisions</a:t>
            </a:r>
          </a:p>
          <a:p>
            <a:endParaRPr lang="en-GB" baseline="0" dirty="0" smtClean="0"/>
          </a:p>
          <a:p>
            <a:r>
              <a:rPr lang="en-GB" dirty="0" smtClean="0"/>
              <a:t> </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27</a:t>
            </a:fld>
            <a:endParaRPr lang="en-GB"/>
          </a:p>
        </p:txBody>
      </p:sp>
    </p:spTree>
    <p:extLst>
      <p:ext uri="{BB962C8B-B14F-4D97-AF65-F5344CB8AC3E}">
        <p14:creationId xmlns:p14="http://schemas.microsoft.com/office/powerpoint/2010/main" val="3472563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e</a:t>
            </a:r>
            <a:r>
              <a:rPr lang="en-GB" dirty="0" smtClean="0"/>
              <a:t>arlier</a:t>
            </a:r>
            <a:r>
              <a:rPr lang="en-GB" baseline="0" dirty="0" smtClean="0"/>
              <a:t> this morning, I</a:t>
            </a:r>
            <a:r>
              <a:rPr lang="en-GB" dirty="0" smtClean="0"/>
              <a:t>rina talked us through the portfolio of journals from Nature Research and we’ve just looked at the portfolio of services. </a:t>
            </a:r>
          </a:p>
          <a:p>
            <a:endParaRPr lang="en-GB" dirty="0" smtClean="0"/>
          </a:p>
          <a:p>
            <a:r>
              <a:rPr lang="en-GB" dirty="0" smtClean="0"/>
              <a:t>I</a:t>
            </a:r>
            <a:r>
              <a:rPr lang="en-GB" baseline="0" dirty="0" smtClean="0"/>
              <a:t> know it has been a long day and we are now almost done for this set of Springer Nature presentations.</a:t>
            </a:r>
          </a:p>
          <a:p>
            <a:endParaRPr lang="en-GB" baseline="0" dirty="0" smtClean="0"/>
          </a:p>
          <a:p>
            <a:r>
              <a:rPr lang="en-GB" baseline="0" dirty="0" smtClean="0"/>
              <a:t>And to finish this session, I am now going to present a selection of additional products from the Nature Research portfolio which will be particularly interesting as they are freely accessible on nature.com</a:t>
            </a:r>
          </a:p>
        </p:txBody>
      </p:sp>
      <p:sp>
        <p:nvSpPr>
          <p:cNvPr id="4" name="Slide Number Placeholder 3"/>
          <p:cNvSpPr>
            <a:spLocks noGrp="1"/>
          </p:cNvSpPr>
          <p:nvPr>
            <p:ph type="sldNum" sz="quarter" idx="10"/>
          </p:nvPr>
        </p:nvSpPr>
        <p:spPr/>
        <p:txBody>
          <a:bodyPr/>
          <a:lstStyle/>
          <a:p>
            <a:fld id="{8731FDDB-74AF-466F-B92E-1346EC410FDE}" type="slidenum">
              <a:rPr lang="en-GB" smtClean="0"/>
              <a:t>28</a:t>
            </a:fld>
            <a:endParaRPr lang="en-GB"/>
          </a:p>
        </p:txBody>
      </p:sp>
    </p:spTree>
    <p:extLst>
      <p:ext uri="{BB962C8B-B14F-4D97-AF65-F5344CB8AC3E}">
        <p14:creationId xmlns:p14="http://schemas.microsoft.com/office/powerpoint/2010/main" val="284425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72722" rtl="0" eaLnBrk="1" fontAlgn="auto" latinLnBrk="0" hangingPunct="1">
              <a:lnSpc>
                <a:spcPct val="100000"/>
              </a:lnSpc>
              <a:spcBef>
                <a:spcPts val="0"/>
              </a:spcBef>
              <a:spcAft>
                <a:spcPts val="0"/>
              </a:spcAft>
              <a:buClrTx/>
              <a:buSzTx/>
              <a:buFontTx/>
              <a:buNone/>
              <a:tabLst/>
              <a:defRPr/>
            </a:pPr>
            <a:r>
              <a:rPr lang="de-DE" sz="1050" kern="1200" dirty="0" smtClean="0">
                <a:solidFill>
                  <a:schemeClr val="tx1"/>
                </a:solidFill>
                <a:effectLst/>
                <a:latin typeface="+mn-lt"/>
                <a:ea typeface="+mn-ea"/>
                <a:cs typeface="+mn-cs"/>
              </a:rPr>
              <a:t>Springer Nature is the world’s largest academic book publisher, publisher of the world’s most influential journals and a pioneer in the field of open research.</a:t>
            </a:r>
          </a:p>
          <a:p>
            <a:endParaRPr lang="de-DE" sz="1050" kern="1200" dirty="0" smtClean="0">
              <a:solidFill>
                <a:schemeClr val="tx1"/>
              </a:solidFill>
              <a:effectLst/>
              <a:latin typeface="+mn-lt"/>
              <a:ea typeface="+mn-ea"/>
              <a:cs typeface="+mn-cs"/>
            </a:endParaRPr>
          </a:p>
          <a:p>
            <a:r>
              <a:rPr lang="de-DE" sz="1050" kern="1200" dirty="0" smtClean="0">
                <a:solidFill>
                  <a:schemeClr val="tx1"/>
                </a:solidFill>
                <a:effectLst/>
                <a:latin typeface="+mn-lt"/>
                <a:ea typeface="+mn-ea"/>
                <a:cs typeface="+mn-cs"/>
              </a:rPr>
              <a:t>It is home</a:t>
            </a:r>
            <a:r>
              <a:rPr lang="de-DE" sz="1050" kern="1200" baseline="0" dirty="0" smtClean="0">
                <a:solidFill>
                  <a:schemeClr val="tx1"/>
                </a:solidFill>
                <a:effectLst/>
                <a:latin typeface="+mn-lt"/>
                <a:ea typeface="+mn-ea"/>
                <a:cs typeface="+mn-cs"/>
              </a:rPr>
              <a:t> to an </a:t>
            </a:r>
            <a:r>
              <a:rPr lang="de-DE" sz="1050" kern="1200" dirty="0" smtClean="0">
                <a:solidFill>
                  <a:schemeClr val="tx1"/>
                </a:solidFill>
                <a:effectLst/>
                <a:latin typeface="+mn-lt"/>
                <a:ea typeface="+mn-ea"/>
                <a:cs typeface="+mn-cs"/>
              </a:rPr>
              <a:t>array of respected and trusted brands providing quality content through a range of innovative products and services.</a:t>
            </a:r>
          </a:p>
          <a:p>
            <a:endParaRPr lang="de-DE" sz="1050" kern="1200" dirty="0" smtClean="0">
              <a:solidFill>
                <a:schemeClr val="tx1"/>
              </a:solidFill>
              <a:effectLst/>
              <a:latin typeface="+mn-lt"/>
              <a:ea typeface="+mn-ea"/>
              <a:cs typeface="+mn-cs"/>
            </a:endParaRPr>
          </a:p>
          <a:p>
            <a:r>
              <a:rPr lang="de-DE" sz="1050" kern="1200" dirty="0" smtClean="0">
                <a:solidFill>
                  <a:schemeClr val="tx1"/>
                </a:solidFill>
                <a:effectLst/>
                <a:latin typeface="+mn-lt"/>
                <a:ea typeface="+mn-ea"/>
                <a:cs typeface="+mn-cs"/>
              </a:rPr>
              <a:t>You will surely recognise some of the famous brands appearing on this slide</a:t>
            </a:r>
            <a:endParaRPr lang="en-GB" sz="1050" dirty="0"/>
          </a:p>
        </p:txBody>
      </p:sp>
      <p:sp>
        <p:nvSpPr>
          <p:cNvPr id="4" name="Slide Number Placeholder 3"/>
          <p:cNvSpPr>
            <a:spLocks noGrp="1"/>
          </p:cNvSpPr>
          <p:nvPr>
            <p:ph type="sldNum" sz="quarter" idx="10"/>
          </p:nvPr>
        </p:nvSpPr>
        <p:spPr/>
        <p:txBody>
          <a:bodyPr/>
          <a:lstStyle/>
          <a:p>
            <a:fld id="{8731FDDB-74AF-466F-B92E-1346EC410FDE}" type="slidenum">
              <a:rPr lang="en-GB" smtClean="0"/>
              <a:t>2</a:t>
            </a:fld>
            <a:endParaRPr lang="en-GB"/>
          </a:p>
        </p:txBody>
      </p:sp>
    </p:spTree>
    <p:extLst>
      <p:ext uri="{BB962C8B-B14F-4D97-AF65-F5344CB8AC3E}">
        <p14:creationId xmlns:p14="http://schemas.microsoft.com/office/powerpoint/2010/main" val="131285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of all, let’s talk about our Nature Outlook program.</a:t>
            </a:r>
          </a:p>
          <a:p>
            <a:endParaRPr lang="en-US" baseline="0" dirty="0" smtClean="0"/>
          </a:p>
          <a:p>
            <a:r>
              <a:rPr lang="en-US" baseline="0" dirty="0" smtClean="0"/>
              <a:t>This program is for publication of sponsored content which means that it is a piece of scientific information written independently by our Nature editors with the support of a sponsor.</a:t>
            </a:r>
          </a:p>
          <a:p>
            <a:endParaRPr lang="en-US" baseline="0" dirty="0" smtClean="0"/>
          </a:p>
          <a:p>
            <a:r>
              <a:rPr lang="en-US" baseline="0" dirty="0" smtClean="0"/>
              <a:t>The Nature Outlooks tackle topics of scientific, clinical and societal interest and represent a valued educational resource for the scientific community and they are published alongside pages in Nature.</a:t>
            </a:r>
          </a:p>
          <a:p>
            <a:endParaRPr lang="en-US" baseline="0" dirty="0" smtClean="0"/>
          </a:p>
          <a:p>
            <a:r>
              <a:rPr lang="en-US" baseline="0" dirty="0" smtClean="0"/>
              <a:t>They are designed to give a comprehensive picture of the current state and the hottest areas of research in a given field and they offer a unique opportunity for sponsors to position themselves as leaders or benefactors in the chosen field.</a:t>
            </a:r>
          </a:p>
          <a:p>
            <a:endParaRPr lang="en-US" baseline="0" dirty="0" smtClean="0"/>
          </a:p>
          <a:p>
            <a:r>
              <a:rPr lang="en-US" baseline="0" dirty="0" smtClean="0"/>
              <a:t>They are written by top science journalists and offer commentary pieces from leading academic and industry thinkers. As such, they are accessible to a broader audience than a research article for example.</a:t>
            </a:r>
          </a:p>
          <a:p>
            <a:endParaRPr lang="en-US" dirty="0" smtClean="0"/>
          </a:p>
          <a:p>
            <a:r>
              <a:rPr lang="en-US" dirty="0" smtClean="0"/>
              <a:t>Have</a:t>
            </a:r>
            <a:r>
              <a:rPr lang="en-US" baseline="0" dirty="0" smtClean="0"/>
              <a:t> a look at the link I am adding here. You will find the list of all Outlooks we have published.</a:t>
            </a:r>
          </a:p>
          <a:p>
            <a:endParaRPr lang="en-US" baseline="0" dirty="0" smtClean="0"/>
          </a:p>
          <a:p>
            <a:r>
              <a:rPr lang="en-US" baseline="0" dirty="0" smtClean="0"/>
              <a:t>Sorry, I forgot to mention, they are freely accessible only during 6 months so I suggest you keep an eye an those before access is shut.</a:t>
            </a:r>
          </a:p>
          <a:p>
            <a:endParaRPr lang="en-US" baseline="0" dirty="0" smtClean="0"/>
          </a:p>
          <a:p>
            <a:r>
              <a:rPr lang="en-US" baseline="0" dirty="0" smtClean="0"/>
              <a:t>For those of you who are interested in Physics, and in particular in Astronomy and Astrophysics, look out for the Nature Outlook supplement which will be published on Dark Matter.</a:t>
            </a:r>
            <a:endParaRPr lang="en-US" dirty="0" smtClean="0"/>
          </a:p>
        </p:txBody>
      </p:sp>
      <p:sp>
        <p:nvSpPr>
          <p:cNvPr id="4" name="Slide Number Placeholder 3"/>
          <p:cNvSpPr>
            <a:spLocks noGrp="1"/>
          </p:cNvSpPr>
          <p:nvPr>
            <p:ph type="sldNum" sz="quarter" idx="10"/>
          </p:nvPr>
        </p:nvSpPr>
        <p:spPr/>
        <p:txBody>
          <a:bodyPr/>
          <a:lstStyle/>
          <a:p>
            <a:fld id="{8731FDDB-74AF-466F-B92E-1346EC410FDE}" type="slidenum">
              <a:rPr lang="en-GB" smtClean="0"/>
              <a:t>29</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Nature Outlines have exactly the same aims and scope as the Nature Outlooks but they just come in a different format which means that they can target a broader audience and have a different impact.</a:t>
            </a:r>
          </a:p>
          <a:p>
            <a:endParaRPr lang="en-GB"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They are also sponsored and tend to show technical and scientific concepts in a simplified way and therefore have an even greater educational value.</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30</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As you can see in the example, instead of a 20-page supplement with relatively long journalist articles, they are presented in a catchy 2-page </a:t>
            </a:r>
            <a:r>
              <a:rPr lang="en-GB" sz="1100" kern="1200" dirty="0" err="1" smtClean="0">
                <a:solidFill>
                  <a:schemeClr val="tx1"/>
                </a:solidFill>
                <a:effectLst/>
                <a:latin typeface="+mn-lt"/>
                <a:ea typeface="+mn-ea"/>
                <a:cs typeface="+mn-cs"/>
              </a:rPr>
              <a:t>infographics</a:t>
            </a:r>
            <a:r>
              <a:rPr lang="en-GB" sz="1100" kern="1200" dirty="0" smtClean="0">
                <a:solidFill>
                  <a:schemeClr val="tx1"/>
                </a:solidFill>
                <a:effectLst/>
                <a:latin typeface="+mn-lt"/>
                <a:ea typeface="+mn-ea"/>
                <a:cs typeface="+mn-cs"/>
              </a:rPr>
              <a:t> and always come with a multimedia animation which is very to share and has huge impact thanks to social networks.</a:t>
            </a:r>
          </a:p>
          <a:p>
            <a:endParaRPr lang="en-GB"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If we have 3 minutes, we can have a look at the animation and if not, we will share the slides with you so you can have the links to video on nature.com. Or just type in Nature Outline Ovarian Cancer in Google</a:t>
            </a:r>
          </a:p>
          <a:p>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31</a:t>
            </a:fld>
            <a:endParaRPr lang="en-GB"/>
          </a:p>
        </p:txBody>
      </p:sp>
    </p:spTree>
    <p:extLst>
      <p:ext uri="{BB962C8B-B14F-4D97-AF65-F5344CB8AC3E}">
        <p14:creationId xmlns:p14="http://schemas.microsoft.com/office/powerpoint/2010/main" val="3903857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last thing that I wanted to share with you for today is our Nature Index.</a:t>
            </a:r>
          </a:p>
          <a:p>
            <a:endParaRPr lang="en-US" baseline="0" dirty="0" smtClean="0"/>
          </a:p>
          <a:p>
            <a:r>
              <a:rPr lang="en-US" baseline="0" dirty="0" smtClean="0"/>
              <a:t>It is a database of affiliation drawn from research articles published in high quality science journals; and it highlights the output and collaborations of an institution or a country.</a:t>
            </a:r>
          </a:p>
          <a:p>
            <a:endParaRPr lang="en-US" baseline="0" dirty="0" smtClean="0"/>
          </a:p>
          <a:p>
            <a:r>
              <a:rPr lang="en-US" baseline="0" dirty="0" smtClean="0"/>
              <a:t>We regularly publish editorial supplements </a:t>
            </a:r>
            <a:r>
              <a:rPr lang="en-US" baseline="0" dirty="0" err="1" smtClean="0"/>
              <a:t>analysing</a:t>
            </a:r>
            <a:r>
              <a:rPr lang="en-US" baseline="0" dirty="0" smtClean="0"/>
              <a:t> the NI data and all of it is freely accessible on www.naturindex.com</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32</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the NI data, we are also able to create rankings and this is the ranking of countries for the region that we call Western Asia.</a:t>
            </a:r>
          </a:p>
          <a:p>
            <a:endParaRPr lang="en-US" baseline="0" dirty="0" smtClean="0"/>
          </a:p>
          <a:p>
            <a:r>
              <a:rPr lang="en-US" baseline="0" dirty="0" smtClean="0"/>
              <a:t>Even Kazakhstan seems to be behind in the AC, if we look at the FC, Kazakhstan would be ahead of Georgia, Azerbaijan.</a:t>
            </a:r>
          </a:p>
          <a:p>
            <a:endParaRPr lang="en-US" baseline="0"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33</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mtClean="0"/>
          </a:p>
          <a:p>
            <a:r>
              <a:rPr lang="en-US" baseline="0" smtClean="0"/>
              <a:t>Finally </a:t>
            </a:r>
            <a:r>
              <a:rPr lang="en-US" baseline="0" dirty="0" smtClean="0"/>
              <a:t>the Nature Index allows to have a detailed view of the scientific output of the country with the number of articles published in each areas of research</a:t>
            </a:r>
          </a:p>
          <a:p>
            <a:endParaRPr lang="en-US" baseline="0" dirty="0" smtClean="0"/>
          </a:p>
          <a:p>
            <a:r>
              <a:rPr lang="en-US" baseline="0" dirty="0" smtClean="0"/>
              <a:t>And it also highlights the most impactful papers published in the past twelve months (</a:t>
            </a:r>
            <a:r>
              <a:rPr lang="en-US" baseline="0" dirty="0" err="1" smtClean="0"/>
              <a:t>Altmetrics</a:t>
            </a:r>
            <a:r>
              <a:rPr lang="en-US" baseline="0" dirty="0" smtClean="0"/>
              <a:t> donuts on the right)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34</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And you can also see the top institutions</a:t>
            </a:r>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35</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 feature I really like from the Nature Index. It is the report we are able to draw for collaborations as they really highlight in the most graphic way how many collaborations or an institution has had with other countries or institutions.</a:t>
            </a:r>
          </a:p>
          <a:p>
            <a:endParaRPr lang="en-US" dirty="0" smtClean="0"/>
          </a:p>
          <a:p>
            <a:r>
              <a:rPr lang="en-US" dirty="0" smtClean="0"/>
              <a:t>For example, this is what we have been able to produce when looking at the collaborations from India.</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36</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That’s it for me today. Just</a:t>
            </a:r>
            <a:r>
              <a:rPr lang="en-GB" baseline="0" dirty="0" smtClean="0"/>
              <a:t> before leaving you, I just want to do a very quick conclusion and then you will be free to go…</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37</a:t>
            </a:fld>
            <a:endParaRPr lang="en-GB"/>
          </a:p>
        </p:txBody>
      </p:sp>
    </p:spTree>
    <p:extLst>
      <p:ext uri="{BB962C8B-B14F-4D97-AF65-F5344CB8AC3E}">
        <p14:creationId xmlns:p14="http://schemas.microsoft.com/office/powerpoint/2010/main" val="2844256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said right at the beginning</a:t>
            </a:r>
            <a:r>
              <a:rPr lang="en-US" baseline="0" dirty="0" smtClean="0"/>
              <a:t> of this presentation, we put the researcher at the very heart of what we do. This applies to Nature Research and this applies to Springer Nature as a whole.</a:t>
            </a:r>
          </a:p>
          <a:p>
            <a:endParaRPr lang="en-US" baseline="0" dirty="0"/>
          </a:p>
          <a:p>
            <a:r>
              <a:rPr lang="en-US" baseline="0" dirty="0" smtClean="0"/>
              <a:t>This means that the complete set of services and products that we have developed, were designed thinking of the needs of scientists at every stage of their career.</a:t>
            </a:r>
          </a:p>
          <a:p>
            <a:endParaRPr lang="en-US" baseline="0" dirty="0" smtClean="0"/>
          </a:p>
          <a:p>
            <a:r>
              <a:rPr lang="en-US" baseline="0" dirty="0" smtClean="0"/>
              <a:t>Whether it is the journals and contents we publish; the recruiting and the networking platforms we have created or the Training and Editing services, they are always designed to meet your needs.</a:t>
            </a:r>
          </a:p>
          <a:p>
            <a:endParaRPr lang="en-US" baseline="0" dirty="0" smtClean="0"/>
          </a:p>
          <a:p>
            <a:r>
              <a:rPr lang="en-US" baseline="0" dirty="0" smtClean="0"/>
              <a:t>At Springer Nature, we know very well what it represents to be a researcher and we have the biggest respect for what you do.</a:t>
            </a:r>
          </a:p>
          <a:p>
            <a:endParaRPr lang="en-US" baseline="0" dirty="0" smtClean="0"/>
          </a:p>
          <a:p>
            <a:r>
              <a:rPr lang="en-US" baseline="0" dirty="0" smtClean="0"/>
              <a:t>The message that I want to send today is that, first we are the best at providing content for academics and researchers but we also offer so many more solutions.</a:t>
            </a:r>
          </a:p>
          <a:p>
            <a:endParaRPr lang="en-US" baseline="0" dirty="0" smtClean="0"/>
          </a:p>
          <a:p>
            <a:r>
              <a:rPr lang="en-US" baseline="0" dirty="0" smtClean="0"/>
              <a:t>At every stage of your careers, we have solutions for your needs so engage with Irina who is your contact here in Kazakhstan. </a:t>
            </a:r>
          </a:p>
          <a:p>
            <a:endParaRPr lang="en-US" baseline="0" dirty="0" smtClean="0"/>
          </a:p>
          <a:p>
            <a:r>
              <a:rPr lang="en-US" baseline="0" dirty="0" smtClean="0"/>
              <a:t>Communicate about what you do, build a network of collaborators, go on nature.com and on </a:t>
            </a:r>
            <a:r>
              <a:rPr lang="en-US" baseline="0" dirty="0" err="1" smtClean="0"/>
              <a:t>SpringerLink</a:t>
            </a:r>
            <a:r>
              <a:rPr lang="en-US" baseline="0" dirty="0" smtClean="0"/>
              <a:t>, engage conversations with your peers. This will participate in building your reputation and that of your institution; and that will help you get the recognition that your deserve.</a:t>
            </a:r>
          </a:p>
          <a:p>
            <a:endParaRPr lang="en-US" baseline="0" dirty="0" smtClean="0"/>
          </a:p>
          <a:p>
            <a:r>
              <a:rPr lang="en-US" baseline="0" dirty="0" smtClean="0"/>
              <a:t>Thank you</a:t>
            </a:r>
          </a:p>
        </p:txBody>
      </p:sp>
      <p:sp>
        <p:nvSpPr>
          <p:cNvPr id="4" name="Slide Number Placeholder 3"/>
          <p:cNvSpPr>
            <a:spLocks noGrp="1"/>
          </p:cNvSpPr>
          <p:nvPr>
            <p:ph type="sldNum" sz="quarter" idx="10"/>
          </p:nvPr>
        </p:nvSpPr>
        <p:spPr/>
        <p:txBody>
          <a:bodyPr/>
          <a:lstStyle/>
          <a:p>
            <a:fld id="{8731FDDB-74AF-466F-B92E-1346EC410FDE}" type="slidenum">
              <a:rPr lang="en-GB" smtClean="0"/>
              <a:t>38</a:t>
            </a:fld>
            <a:endParaRPr lang="en-GB"/>
          </a:p>
        </p:txBody>
      </p:sp>
    </p:spTree>
    <p:extLst>
      <p:ext uri="{BB962C8B-B14F-4D97-AF65-F5344CB8AC3E}">
        <p14:creationId xmlns:p14="http://schemas.microsoft.com/office/powerpoint/2010/main" val="334981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3 key principles which decide</a:t>
            </a:r>
            <a:r>
              <a:rPr lang="en-GB" baseline="0" dirty="0" smtClean="0"/>
              <a:t> our strategy.</a:t>
            </a:r>
          </a:p>
          <a:p>
            <a:endParaRPr lang="en-GB" baseline="0" dirty="0" smtClean="0"/>
          </a:p>
          <a:p>
            <a:r>
              <a:rPr lang="en-GB" baseline="0" dirty="0" smtClean="0"/>
              <a:t>First, we are Obsessively Customer Centric which means that we put our partners, institutions, researchers and libraries, at the very heart of what we do.</a:t>
            </a:r>
          </a:p>
          <a:p>
            <a:endParaRPr lang="en-GB" baseline="0" dirty="0" smtClean="0"/>
          </a:p>
          <a:p>
            <a:r>
              <a:rPr lang="en-GB" baseline="0" dirty="0" smtClean="0"/>
              <a:t>Then, we are data-driven in all we do which means that we perform serious analysis before making decisions and building the strategies for our brands.</a:t>
            </a:r>
          </a:p>
          <a:p>
            <a:endParaRPr lang="en-GB" baseline="0" dirty="0" smtClean="0"/>
          </a:p>
          <a:p>
            <a:r>
              <a:rPr lang="en-GB" baseline="0" dirty="0" smtClean="0"/>
              <a:t>Finally, we always aim to be the best in all the services that we create and offer to our partners.</a:t>
            </a:r>
          </a:p>
          <a:p>
            <a:endParaRPr lang="en-GB" baseline="0" dirty="0" smtClean="0"/>
          </a:p>
        </p:txBody>
      </p:sp>
      <p:sp>
        <p:nvSpPr>
          <p:cNvPr id="4" name="Slide Number Placeholder 3"/>
          <p:cNvSpPr>
            <a:spLocks noGrp="1"/>
          </p:cNvSpPr>
          <p:nvPr>
            <p:ph type="sldNum" sz="quarter" idx="10"/>
          </p:nvPr>
        </p:nvSpPr>
        <p:spPr/>
        <p:txBody>
          <a:bodyPr/>
          <a:lstStyle/>
          <a:p>
            <a:fld id="{8731FDDB-74AF-466F-B92E-1346EC410FDE}" type="slidenum">
              <a:rPr lang="en-GB" smtClean="0"/>
              <a:t>3</a:t>
            </a:fld>
            <a:endParaRPr lang="en-GB"/>
          </a:p>
        </p:txBody>
      </p:sp>
    </p:spTree>
    <p:extLst>
      <p:ext uri="{BB962C8B-B14F-4D97-AF65-F5344CB8AC3E}">
        <p14:creationId xmlns:p14="http://schemas.microsoft.com/office/powerpoint/2010/main" val="3724240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you have</a:t>
            </a:r>
            <a:r>
              <a:rPr lang="en-GB" baseline="0" dirty="0" smtClean="0"/>
              <a:t> any questions?</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39</a:t>
            </a:fld>
            <a:endParaRPr lang="en-GB"/>
          </a:p>
        </p:txBody>
      </p:sp>
    </p:spTree>
    <p:extLst>
      <p:ext uri="{BB962C8B-B14F-4D97-AF65-F5344CB8AC3E}">
        <p14:creationId xmlns:p14="http://schemas.microsoft.com/office/powerpoint/2010/main" val="2558815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40</a:t>
            </a:fld>
            <a:endParaRPr lang="en-GB"/>
          </a:p>
        </p:txBody>
      </p:sp>
    </p:spTree>
    <p:extLst>
      <p:ext uri="{BB962C8B-B14F-4D97-AF65-F5344CB8AC3E}">
        <p14:creationId xmlns:p14="http://schemas.microsoft.com/office/powerpoint/2010/main" val="198320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the creation of</a:t>
            </a:r>
            <a:r>
              <a:rPr lang="en-GB" baseline="0" dirty="0" smtClean="0"/>
              <a:t> Springer Nature, the publishing company behind the journal </a:t>
            </a:r>
            <a:r>
              <a:rPr lang="en-GB" i="1" baseline="0" dirty="0" smtClean="0"/>
              <a:t>Nature</a:t>
            </a:r>
            <a:r>
              <a:rPr lang="en-GB" baseline="0" dirty="0" smtClean="0"/>
              <a:t> was called the Nature Publishing Group. But now Springer Nature is the publisher brand for all the content we publish.</a:t>
            </a:r>
          </a:p>
          <a:p>
            <a:endParaRPr lang="en-GB" baseline="0" dirty="0" smtClean="0"/>
          </a:p>
          <a:p>
            <a:r>
              <a:rPr lang="en-GB" baseline="0" dirty="0" smtClean="0"/>
              <a:t>So we have created a new brand, Nature Research, which includes our best-in-kind publications, products and services designed to </a:t>
            </a:r>
            <a:r>
              <a:rPr lang="en-US" baseline="0" dirty="0" smtClean="0"/>
              <a:t>support the broad needs of the researchers.</a:t>
            </a:r>
          </a:p>
          <a:p>
            <a:endParaRPr lang="en-US" baseline="0" dirty="0" smtClean="0"/>
          </a:p>
          <a:p>
            <a:r>
              <a:rPr lang="en-US" baseline="0" dirty="0" smtClean="0"/>
              <a:t>The Nature Research portfolio is divided in 4 sections which I will be describing in a second, with a particular focus on the sections dealing with services and products.</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4</a:t>
            </a:fld>
            <a:endParaRPr lang="en-GB"/>
          </a:p>
        </p:txBody>
      </p:sp>
    </p:spTree>
    <p:extLst>
      <p:ext uri="{BB962C8B-B14F-4D97-AF65-F5344CB8AC3E}">
        <p14:creationId xmlns:p14="http://schemas.microsoft.com/office/powerpoint/2010/main" val="86723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baseline="0" dirty="0" smtClean="0"/>
              <a:t>brand has been created with six strong values in mind and at Nature Research, w</a:t>
            </a:r>
            <a:r>
              <a:rPr lang="en-US" baseline="0" dirty="0" smtClean="0"/>
              <a:t>e work to ensure that the brand is recognized and valued as </a:t>
            </a:r>
            <a:r>
              <a:rPr lang="en-GB" baseline="0" dirty="0" smtClean="0"/>
              <a:t>a:</a:t>
            </a:r>
          </a:p>
          <a:p>
            <a:r>
              <a:rPr lang="en-GB" baseline="0" dirty="0" smtClean="0"/>
              <a:t>C</a:t>
            </a:r>
            <a:r>
              <a:rPr lang="en-GB" dirty="0" smtClean="0"/>
              <a:t>entre of editorial expertise</a:t>
            </a:r>
          </a:p>
          <a:p>
            <a:r>
              <a:rPr lang="en-US" dirty="0" smtClean="0"/>
              <a:t>partner to the research community</a:t>
            </a:r>
          </a:p>
          <a:p>
            <a:r>
              <a:rPr lang="en-GB" dirty="0" smtClean="0"/>
              <a:t>committed pioneer</a:t>
            </a:r>
          </a:p>
          <a:p>
            <a:r>
              <a:rPr lang="en-US" dirty="0" smtClean="0"/>
              <a:t>home to a breadth of research</a:t>
            </a:r>
          </a:p>
          <a:p>
            <a:r>
              <a:rPr lang="en-GB" dirty="0" smtClean="0"/>
              <a:t>brand of integrity &amp; trust</a:t>
            </a:r>
          </a:p>
          <a:p>
            <a:r>
              <a:rPr lang="en-GB" dirty="0" smtClean="0"/>
              <a:t>model of excellence</a:t>
            </a:r>
            <a:endParaRPr lang="en-US" dirty="0" smtClean="0"/>
          </a:p>
          <a:p>
            <a:endParaRPr lang="en-GB" baseline="0" dirty="0" smtClean="0"/>
          </a:p>
          <a:p>
            <a:r>
              <a:rPr lang="en-GB" dirty="0" smtClean="0"/>
              <a:t>This strong commitment also extends across all components within Springer</a:t>
            </a:r>
            <a:r>
              <a:rPr lang="en-GB" baseline="0" dirty="0" smtClean="0"/>
              <a:t> Nature.</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5</a:t>
            </a:fld>
            <a:endParaRPr lang="en-GB"/>
          </a:p>
        </p:txBody>
      </p:sp>
    </p:spTree>
    <p:extLst>
      <p:ext uri="{BB962C8B-B14F-4D97-AF65-F5344CB8AC3E}">
        <p14:creationId xmlns:p14="http://schemas.microsoft.com/office/powerpoint/2010/main" val="215085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smtClean="0">
                <a:solidFill>
                  <a:schemeClr val="tx1"/>
                </a:solidFill>
                <a:effectLst/>
                <a:latin typeface="+mn-lt"/>
                <a:ea typeface="+mn-ea"/>
                <a:cs typeface="+mn-cs"/>
              </a:rPr>
              <a:t>Please note that all our Nature Research resources are available on nature.com</a:t>
            </a:r>
          </a:p>
          <a:p>
            <a:endParaRPr lang="en-GB"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This morning, Irina gave a presentation of our portfolio of Nature journals so I won’t get back on</a:t>
            </a:r>
            <a:r>
              <a:rPr lang="en-US" sz="1100" kern="1200" baseline="0" dirty="0" smtClean="0">
                <a:solidFill>
                  <a:schemeClr val="tx1"/>
                </a:solidFill>
                <a:effectLst/>
                <a:latin typeface="+mn-lt"/>
                <a:ea typeface="+mn-ea"/>
                <a:cs typeface="+mn-cs"/>
              </a:rPr>
              <a:t> it </a:t>
            </a:r>
            <a:r>
              <a:rPr lang="en-US" sz="1100" kern="1200" dirty="0" smtClean="0">
                <a:solidFill>
                  <a:schemeClr val="tx1"/>
                </a:solidFill>
                <a:effectLst/>
                <a:latin typeface="+mn-lt"/>
                <a:ea typeface="+mn-ea"/>
                <a:cs typeface="+mn-cs"/>
              </a:rPr>
              <a:t>and I will be now talking in detail of our portfolio of services and products available for authors and researchers, including our training and editing services and our free content.</a:t>
            </a:r>
            <a:endParaRPr lang="en-GB"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endParaRPr lang="en-GB"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On nature.com, you can find all the information concerning all these products and many more including our Nature Conferences and all Multimedia.</a:t>
            </a:r>
            <a:endParaRPr lang="en-GB"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Almost 12 million users per month go on nature.com and almost 1 million receive our news alerts to stay informed on what happens in the world of science.</a:t>
            </a:r>
            <a:endParaRPr lang="en-GB"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Nature.com also offers an incredible opportunity to connect with peers thanks to the blogging platform and other multimedia activities like podcasts, videos and webcasts</a:t>
            </a:r>
            <a:endParaRPr lang="en-GB" sz="1100" kern="1200" dirty="0">
              <a:solidFill>
                <a:schemeClr val="tx1"/>
              </a:solidFill>
              <a:effectLst/>
              <a:latin typeface="+mn-lt"/>
              <a:ea typeface="+mn-ea"/>
              <a:cs typeface="+mn-cs"/>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761" indent="-285293" eaLnBrk="0" hangingPunct="0">
              <a:spcBef>
                <a:spcPct val="30000"/>
              </a:spcBef>
              <a:defRPr sz="1200">
                <a:solidFill>
                  <a:schemeClr val="tx1"/>
                </a:solidFill>
                <a:latin typeface="Arial" charset="0"/>
              </a:defRPr>
            </a:lvl2pPr>
            <a:lvl3pPr marL="1141171" indent="-228234" eaLnBrk="0" hangingPunct="0">
              <a:spcBef>
                <a:spcPct val="30000"/>
              </a:spcBef>
              <a:defRPr sz="1200">
                <a:solidFill>
                  <a:schemeClr val="tx1"/>
                </a:solidFill>
                <a:latin typeface="Arial" charset="0"/>
              </a:defRPr>
            </a:lvl3pPr>
            <a:lvl4pPr marL="1597640" indent="-228234" eaLnBrk="0" hangingPunct="0">
              <a:spcBef>
                <a:spcPct val="30000"/>
              </a:spcBef>
              <a:defRPr sz="1200">
                <a:solidFill>
                  <a:schemeClr val="tx1"/>
                </a:solidFill>
                <a:latin typeface="Arial" charset="0"/>
              </a:defRPr>
            </a:lvl4pPr>
            <a:lvl5pPr marL="2054108" indent="-228234" eaLnBrk="0" hangingPunct="0">
              <a:spcBef>
                <a:spcPct val="30000"/>
              </a:spcBef>
              <a:defRPr sz="1200">
                <a:solidFill>
                  <a:schemeClr val="tx1"/>
                </a:solidFill>
                <a:latin typeface="Arial" charset="0"/>
              </a:defRPr>
            </a:lvl5pPr>
            <a:lvl6pPr marL="2510577" indent="-228234" eaLnBrk="0" fontAlgn="base" hangingPunct="0">
              <a:spcBef>
                <a:spcPct val="30000"/>
              </a:spcBef>
              <a:spcAft>
                <a:spcPct val="0"/>
              </a:spcAft>
              <a:defRPr sz="1200">
                <a:solidFill>
                  <a:schemeClr val="tx1"/>
                </a:solidFill>
                <a:latin typeface="Arial" charset="0"/>
              </a:defRPr>
            </a:lvl6pPr>
            <a:lvl7pPr marL="2967045" indent="-228234" eaLnBrk="0" fontAlgn="base" hangingPunct="0">
              <a:spcBef>
                <a:spcPct val="30000"/>
              </a:spcBef>
              <a:spcAft>
                <a:spcPct val="0"/>
              </a:spcAft>
              <a:defRPr sz="1200">
                <a:solidFill>
                  <a:schemeClr val="tx1"/>
                </a:solidFill>
                <a:latin typeface="Arial" charset="0"/>
              </a:defRPr>
            </a:lvl7pPr>
            <a:lvl8pPr marL="3423514" indent="-228234" eaLnBrk="0" fontAlgn="base" hangingPunct="0">
              <a:spcBef>
                <a:spcPct val="30000"/>
              </a:spcBef>
              <a:spcAft>
                <a:spcPct val="0"/>
              </a:spcAft>
              <a:defRPr sz="1200">
                <a:solidFill>
                  <a:schemeClr val="tx1"/>
                </a:solidFill>
                <a:latin typeface="Arial" charset="0"/>
              </a:defRPr>
            </a:lvl8pPr>
            <a:lvl9pPr marL="3879982" indent="-228234"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64EE9A1-B0D5-47F4-86E3-88EB59694FE8}" type="slidenum">
              <a:rPr lang="en-GB" altLang="en-US" smtClean="0"/>
              <a:pPr eaLnBrk="1" hangingPunct="1">
                <a:spcBef>
                  <a:spcPct val="0"/>
                </a:spcBef>
              </a:pPr>
              <a:t>6</a:t>
            </a:fld>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said I won’t talk about journals but there are</a:t>
            </a:r>
            <a:r>
              <a:rPr lang="en-GB" baseline="0" dirty="0" smtClean="0"/>
              <a:t> only 2 things I want to remind you and to make clear…</a:t>
            </a:r>
          </a:p>
          <a:p>
            <a:endParaRPr lang="en-GB" baseline="0" dirty="0" smtClean="0"/>
          </a:p>
          <a:p>
            <a:r>
              <a:rPr lang="en-GB" dirty="0" smtClean="0"/>
              <a:t>The list of all journals is available o</a:t>
            </a:r>
            <a:r>
              <a:rPr lang="en-GB" baseline="0" dirty="0" smtClean="0"/>
              <a:t>n nature.com and to access it, you just need to click on the link to A-Z journal listing I just showed you.</a:t>
            </a:r>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t>7</a:t>
            </a:fld>
            <a:endParaRPr lang="en-GB"/>
          </a:p>
        </p:txBody>
      </p:sp>
    </p:spTree>
    <p:extLst>
      <p:ext uri="{BB962C8B-B14F-4D97-AF65-F5344CB8AC3E}">
        <p14:creationId xmlns:p14="http://schemas.microsoft.com/office/powerpoint/2010/main" val="361357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100" kern="1200" dirty="0" smtClean="0">
                <a:solidFill>
                  <a:schemeClr val="tx1"/>
                </a:solidFill>
                <a:effectLst/>
                <a:latin typeface="+mn-lt"/>
                <a:ea typeface="+mn-ea"/>
                <a:cs typeface="+mn-cs"/>
              </a:rPr>
              <a:t>This one… just there… with the</a:t>
            </a:r>
            <a:r>
              <a:rPr lang="en-GB" sz="1100" kern="1200" baseline="0" dirty="0" smtClean="0">
                <a:solidFill>
                  <a:schemeClr val="tx1"/>
                </a:solidFill>
                <a:effectLst/>
                <a:latin typeface="+mn-lt"/>
                <a:ea typeface="+mn-ea"/>
                <a:cs typeface="+mn-cs"/>
              </a:rPr>
              <a:t> red arrow</a:t>
            </a:r>
            <a:endParaRPr lang="en-GB" sz="1100" kern="1200" dirty="0">
              <a:solidFill>
                <a:schemeClr val="tx1"/>
              </a:solidFill>
              <a:effectLst/>
              <a:latin typeface="+mn-lt"/>
              <a:ea typeface="+mn-ea"/>
              <a:cs typeface="+mn-cs"/>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761" indent="-285293" eaLnBrk="0" hangingPunct="0">
              <a:spcBef>
                <a:spcPct val="30000"/>
              </a:spcBef>
              <a:defRPr sz="1200">
                <a:solidFill>
                  <a:schemeClr val="tx1"/>
                </a:solidFill>
                <a:latin typeface="Arial" charset="0"/>
              </a:defRPr>
            </a:lvl2pPr>
            <a:lvl3pPr marL="1141171" indent="-228234" eaLnBrk="0" hangingPunct="0">
              <a:spcBef>
                <a:spcPct val="30000"/>
              </a:spcBef>
              <a:defRPr sz="1200">
                <a:solidFill>
                  <a:schemeClr val="tx1"/>
                </a:solidFill>
                <a:latin typeface="Arial" charset="0"/>
              </a:defRPr>
            </a:lvl3pPr>
            <a:lvl4pPr marL="1597640" indent="-228234" eaLnBrk="0" hangingPunct="0">
              <a:spcBef>
                <a:spcPct val="30000"/>
              </a:spcBef>
              <a:defRPr sz="1200">
                <a:solidFill>
                  <a:schemeClr val="tx1"/>
                </a:solidFill>
                <a:latin typeface="Arial" charset="0"/>
              </a:defRPr>
            </a:lvl4pPr>
            <a:lvl5pPr marL="2054108" indent="-228234" eaLnBrk="0" hangingPunct="0">
              <a:spcBef>
                <a:spcPct val="30000"/>
              </a:spcBef>
              <a:defRPr sz="1200">
                <a:solidFill>
                  <a:schemeClr val="tx1"/>
                </a:solidFill>
                <a:latin typeface="Arial" charset="0"/>
              </a:defRPr>
            </a:lvl5pPr>
            <a:lvl6pPr marL="2510577" indent="-228234" eaLnBrk="0" fontAlgn="base" hangingPunct="0">
              <a:spcBef>
                <a:spcPct val="30000"/>
              </a:spcBef>
              <a:spcAft>
                <a:spcPct val="0"/>
              </a:spcAft>
              <a:defRPr sz="1200">
                <a:solidFill>
                  <a:schemeClr val="tx1"/>
                </a:solidFill>
                <a:latin typeface="Arial" charset="0"/>
              </a:defRPr>
            </a:lvl6pPr>
            <a:lvl7pPr marL="2967045" indent="-228234" eaLnBrk="0" fontAlgn="base" hangingPunct="0">
              <a:spcBef>
                <a:spcPct val="30000"/>
              </a:spcBef>
              <a:spcAft>
                <a:spcPct val="0"/>
              </a:spcAft>
              <a:defRPr sz="1200">
                <a:solidFill>
                  <a:schemeClr val="tx1"/>
                </a:solidFill>
                <a:latin typeface="Arial" charset="0"/>
              </a:defRPr>
            </a:lvl7pPr>
            <a:lvl8pPr marL="3423514" indent="-228234" eaLnBrk="0" fontAlgn="base" hangingPunct="0">
              <a:spcBef>
                <a:spcPct val="30000"/>
              </a:spcBef>
              <a:spcAft>
                <a:spcPct val="0"/>
              </a:spcAft>
              <a:defRPr sz="1200">
                <a:solidFill>
                  <a:schemeClr val="tx1"/>
                </a:solidFill>
                <a:latin typeface="Arial" charset="0"/>
              </a:defRPr>
            </a:lvl8pPr>
            <a:lvl9pPr marL="3879982" indent="-228234"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64EE9A1-B0D5-47F4-86E3-88EB59694FE8}" type="slidenum">
              <a:rPr lang="en-GB" altLang="en-US" smtClean="0"/>
              <a:pPr eaLnBrk="1" hangingPunct="1">
                <a:spcBef>
                  <a:spcPct val="0"/>
                </a:spcBef>
              </a:pPr>
              <a:t>8</a:t>
            </a:fld>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_Option 1">
    <p:bg>
      <p:bgPr>
        <a:solidFill>
          <a:schemeClr val="bg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0" name="Rectangle 19"/>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1274876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chemeClr val="accent6">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10" name="Title 9"/>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37215004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4">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6EB5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8CC4E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01809361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divider 5">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F8A05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F9B47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765262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6">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D3E26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DCE88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2867835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7">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AE9D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BFB1D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79479650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8">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4FC2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9"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66D5D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00B8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22823280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825500" y="1436688"/>
            <a:ext cx="8239126" cy="1692771"/>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a:p>
        </p:txBody>
      </p:sp>
    </p:spTree>
    <p:extLst>
      <p:ext uri="{BB962C8B-B14F-4D97-AF65-F5344CB8AC3E}">
        <p14:creationId xmlns:p14="http://schemas.microsoft.com/office/powerpoint/2010/main" val="24740474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5111856" y="1436688"/>
            <a:ext cx="3945600" cy="4303712"/>
          </a:xfrm>
        </p:spPr>
        <p:txBody>
          <a:bodyPr/>
          <a:lstStyle/>
          <a:p>
            <a:r>
              <a:rPr lang="en-US" smtClean="0"/>
              <a:t>Click icon to add picture</a:t>
            </a:r>
            <a:endParaRPr lang="en-GB" dirty="0"/>
          </a:p>
        </p:txBody>
      </p:sp>
      <p:sp>
        <p:nvSpPr>
          <p:cNvPr id="4" name="Title 3"/>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3945600"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949901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825253"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5120079"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27106215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3687763"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0"/>
          <p:cNvSpPr>
            <a:spLocks noGrp="1"/>
          </p:cNvSpPr>
          <p:nvPr>
            <p:ph type="body" sz="quarter" idx="16"/>
          </p:nvPr>
        </p:nvSpPr>
        <p:spPr>
          <a:xfrm>
            <a:off x="6550025"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120650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_Option 1">
    <p:bg>
      <p:bgPr>
        <a:solidFill>
          <a:schemeClr val="bg1"/>
        </a:solidFill>
        <a:effectLst/>
      </p:bgPr>
    </p:bg>
    <p:spTree>
      <p:nvGrpSpPr>
        <p:cNvPr id="1" name=""/>
        <p:cNvGrpSpPr/>
        <p:nvPr/>
      </p:nvGrpSpPr>
      <p:grpSpPr>
        <a:xfrm>
          <a:off x="0" y="0"/>
          <a:ext cx="0" cy="0"/>
          <a:chOff x="0" y="0"/>
          <a:chExt cx="0" cy="0"/>
        </a:xfrm>
      </p:grpSpPr>
      <p:pic>
        <p:nvPicPr>
          <p:cNvPr id="1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1" name="Rectangle 10"/>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381504533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36110849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page 1">
    <p:bg>
      <p:bgPr>
        <a:solidFill>
          <a:schemeClr val="bg1"/>
        </a:solidFill>
        <a:effectLst/>
      </p:bgPr>
    </p:bg>
    <p:spTree>
      <p:nvGrpSpPr>
        <p:cNvPr id="1" name=""/>
        <p:cNvGrpSpPr/>
        <p:nvPr/>
      </p:nvGrpSpPr>
      <p:grpSpPr>
        <a:xfrm>
          <a:off x="0" y="0"/>
          <a:ext cx="0" cy="0"/>
          <a:chOff x="0" y="0"/>
          <a:chExt cx="0" cy="0"/>
        </a:xfrm>
      </p:grpSpPr>
      <p:sp>
        <p:nvSpPr>
          <p:cNvPr id="11"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bg1"/>
                </a:solidFill>
              </a:defRPr>
            </a:lvl1pPr>
          </a:lstStyle>
          <a:p>
            <a:r>
              <a:rPr lang="en-US" dirty="0" smtClean="0"/>
              <a:t>Sign off slide</a:t>
            </a:r>
            <a:endParaRPr lang="en-GB" dirty="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ext Placeholder 10"/>
          <p:cNvSpPr>
            <a:spLocks noGrp="1"/>
          </p:cNvSpPr>
          <p:nvPr>
            <p:ph type="body" sz="quarter" idx="14"/>
          </p:nvPr>
        </p:nvSpPr>
        <p:spPr>
          <a:xfrm>
            <a:off x="825500" y="1412875"/>
            <a:ext cx="5613400" cy="1957459"/>
          </a:xfrm>
        </p:spPr>
        <p:txBody>
          <a:bodyPr wrap="square">
            <a:spAutoFit/>
          </a:bodyPr>
          <a:lstStyle>
            <a:lvl1pPr>
              <a:lnSpc>
                <a:spcPct val="105000"/>
              </a:lnSpc>
              <a:spcAft>
                <a:spcPts val="1800"/>
              </a:spcAft>
              <a:defRPr sz="2200" b="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3" name="Rectangle 12"/>
          <p:cNvSpPr/>
          <p:nvPr userDrawn="1"/>
        </p:nvSpPr>
        <p:spPr>
          <a:xfrm>
            <a:off x="825500" y="6216706"/>
            <a:ext cx="2090316" cy="153888"/>
          </a:xfrm>
          <a:prstGeom prst="rect">
            <a:avLst/>
          </a:prstGeom>
        </p:spPr>
        <p:txBody>
          <a:bodyPr wrap="none" lIns="0" tIns="0" rIns="0" bIns="0">
            <a:noAutofit/>
          </a:bodyPr>
          <a:lstStyle/>
          <a:p>
            <a:r>
              <a:rPr lang="en-GB" sz="1000" dirty="0" smtClean="0"/>
              <a:t>Content</a:t>
            </a:r>
            <a:r>
              <a:rPr lang="en-GB" sz="1000" baseline="0" dirty="0" smtClean="0"/>
              <a:t> Access and Discoverability / October 2015</a:t>
            </a:r>
            <a:endParaRPr lang="en-GB" sz="1000" dirty="0" smtClean="0"/>
          </a:p>
        </p:txBody>
      </p:sp>
    </p:spTree>
    <p:extLst>
      <p:ext uri="{BB962C8B-B14F-4D97-AF65-F5344CB8AC3E}">
        <p14:creationId xmlns:p14="http://schemas.microsoft.com/office/powerpoint/2010/main" val="39253344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page 2">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6038850" y="5848350"/>
            <a:ext cx="386715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4" name="Freeform 5"/>
          <p:cNvSpPr>
            <a:spLocks/>
          </p:cNvSpPr>
          <p:nvPr userDrawn="1"/>
        </p:nvSpPr>
        <p:spPr bwMode="auto">
          <a:xfrm>
            <a:off x="552450" y="-9526"/>
            <a:ext cx="935355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accent5"/>
                </a:solidFill>
              </a:defRPr>
            </a:lvl1pPr>
          </a:lstStyle>
          <a:p>
            <a:r>
              <a:rPr lang="en-US" dirty="0" smtClean="0"/>
              <a:t>Sign off slide</a:t>
            </a:r>
            <a:endParaRPr lang="en-GB" dirty="0"/>
          </a:p>
        </p:txBody>
      </p:sp>
      <p:sp>
        <p:nvSpPr>
          <p:cNvPr id="8" name="Text Placeholder 10"/>
          <p:cNvSpPr>
            <a:spLocks noGrp="1"/>
          </p:cNvSpPr>
          <p:nvPr>
            <p:ph type="body" sz="quarter" idx="14"/>
          </p:nvPr>
        </p:nvSpPr>
        <p:spPr>
          <a:xfrm>
            <a:off x="825500" y="1422400"/>
            <a:ext cx="5613400" cy="1957459"/>
          </a:xfrm>
        </p:spPr>
        <p:txBody>
          <a:bodyPr wrap="square">
            <a:spAutoFit/>
          </a:bodyPr>
          <a:lstStyle>
            <a:lvl1pPr>
              <a:lnSpc>
                <a:spcPct val="105000"/>
              </a:lnSpc>
              <a:spcAft>
                <a:spcPts val="1800"/>
              </a:spcAft>
              <a:defRPr sz="2200" b="0">
                <a:solidFill>
                  <a:schemeClr val="tx1"/>
                </a:solidFill>
              </a:defRPr>
            </a:lvl1pPr>
            <a:lvl2pPr>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3748181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25500" y="1436688"/>
            <a:ext cx="8239125" cy="16927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7016750" y="6461125"/>
            <a:ext cx="2063750" cy="22860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xfrm>
            <a:off x="9080500" y="6461125"/>
            <a:ext cx="524537" cy="228600"/>
          </a:xfrm>
          <a:prstGeom prst="rect">
            <a:avLst/>
          </a:prstGeom>
          <a:ln/>
        </p:spPr>
        <p:txBody>
          <a:bodyPr/>
          <a:lstStyle>
            <a:lvl1pPr>
              <a:defRPr/>
            </a:lvl1pPr>
          </a:lstStyle>
          <a:p>
            <a:pPr>
              <a:defRPr/>
            </a:pPr>
            <a:fld id="{DB871C61-C463-468B-A054-3E7F64CC4BFE}" type="slidenum">
              <a:rPr lang="en-US"/>
              <a:pPr>
                <a:defRPr/>
              </a:pPr>
              <a:t>‹#›</a:t>
            </a:fld>
            <a:endParaRPr lang="en-US" dirty="0"/>
          </a:p>
        </p:txBody>
      </p:sp>
    </p:spTree>
    <p:extLst>
      <p:ext uri="{BB962C8B-B14F-4D97-AF65-F5344CB8AC3E}">
        <p14:creationId xmlns:p14="http://schemas.microsoft.com/office/powerpoint/2010/main" val="332715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_Image 1 (blue-sca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6116" y="3483"/>
            <a:ext cx="9900458"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535417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age_Image 2 (blue-sca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5507" r="489" b="7293"/>
          <a:stretch/>
        </p:blipFill>
        <p:spPr>
          <a:xfrm>
            <a:off x="1" y="-3362"/>
            <a:ext cx="9904800" cy="6855319"/>
          </a:xfrm>
          <a:prstGeom prst="rect">
            <a:avLst/>
          </a:prstGeom>
        </p:spPr>
      </p:pic>
      <p:grpSp>
        <p:nvGrpSpPr>
          <p:cNvPr id="23" name="Group 22"/>
          <p:cNvGrpSpPr/>
          <p:nvPr userDrawn="1"/>
        </p:nvGrpSpPr>
        <p:grpSpPr>
          <a:xfrm>
            <a:off x="4923991" y="-3361"/>
            <a:ext cx="4490137"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4" name="Rectangle 13"/>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87625722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Page_Image 3 (grey-sca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flipH="1" flipV="1">
            <a:off x="1" y="3483"/>
            <a:ext cx="9906000"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67628630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Page_Image 4 (blue-sca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814" y="0"/>
            <a:ext cx="9484185" cy="6397737"/>
          </a:xfrm>
          <a:prstGeom prst="rect">
            <a:avLst/>
          </a:prstGeom>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3" name="Group 12"/>
          <p:cNvGrpSpPr/>
          <p:nvPr userDrawn="1"/>
        </p:nvGrpSpPr>
        <p:grpSpPr>
          <a:xfrm>
            <a:off x="4923991" y="-3361"/>
            <a:ext cx="4490137" cy="3258955"/>
            <a:chOff x="4891355" y="-10176"/>
            <a:chExt cx="4490137" cy="3258955"/>
          </a:xfrm>
        </p:grpSpPr>
        <p:sp>
          <p:nvSpPr>
            <p:cNvPr id="1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8" name="Rectangle 17"/>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297741514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quotes">
    <p:bg>
      <p:bgPr>
        <a:solidFill>
          <a:schemeClr val="bg1"/>
        </a:solidFill>
        <a:effectLst/>
      </p:bgPr>
    </p:bg>
    <p:spTree>
      <p:nvGrpSpPr>
        <p:cNvPr id="1" name=""/>
        <p:cNvGrpSpPr/>
        <p:nvPr/>
      </p:nvGrpSpPr>
      <p:grpSpPr>
        <a:xfrm>
          <a:off x="0" y="0"/>
          <a:ext cx="0" cy="0"/>
          <a:chOff x="0" y="0"/>
          <a:chExt cx="0" cy="0"/>
        </a:xfrm>
      </p:grpSpPr>
      <p:sp>
        <p:nvSpPr>
          <p:cNvPr id="15"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3" name="Rectangle 2"/>
          <p:cNvSpPr/>
          <p:nvPr userDrawn="1"/>
        </p:nvSpPr>
        <p:spPr bwMode="grayWhite">
          <a:xfrm>
            <a:off x="6038850" y="5958128"/>
            <a:ext cx="3865950" cy="89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1" name="Text Placeholder 10"/>
          <p:cNvSpPr>
            <a:spLocks noGrp="1"/>
          </p:cNvSpPr>
          <p:nvPr>
            <p:ph type="body" sz="quarter" idx="16"/>
          </p:nvPr>
        </p:nvSpPr>
        <p:spPr>
          <a:xfrm>
            <a:off x="825500" y="1436688"/>
            <a:ext cx="8239126"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itle 5"/>
          <p:cNvSpPr>
            <a:spLocks noGrp="1"/>
          </p:cNvSpPr>
          <p:nvPr>
            <p:ph type="title"/>
          </p:nvPr>
        </p:nvSpPr>
        <p:spPr/>
        <p:txBody>
          <a:bodyPr/>
          <a:lstStyle/>
          <a:p>
            <a:r>
              <a:rPr lang="en-US" smtClean="0"/>
              <a:t>Click to edit Master title style</a:t>
            </a:r>
            <a:endParaRPr lang="en-GB"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Tree>
    <p:extLst>
      <p:ext uri="{BB962C8B-B14F-4D97-AF65-F5344CB8AC3E}">
        <p14:creationId xmlns:p14="http://schemas.microsoft.com/office/powerpoint/2010/main" val="34382714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bg1"/>
        </a:solidFill>
        <a:effectLst/>
      </p:bgPr>
    </p:bg>
    <p:spTree>
      <p:nvGrpSpPr>
        <p:cNvPr id="1" name=""/>
        <p:cNvGrpSpPr/>
        <p:nvPr/>
      </p:nvGrpSpPr>
      <p:grpSpPr>
        <a:xfrm>
          <a:off x="0" y="0"/>
          <a:ext cx="0" cy="0"/>
          <a:chOff x="0" y="0"/>
          <a:chExt cx="0" cy="0"/>
        </a:xfrm>
      </p:grpSpPr>
      <p:sp>
        <p:nvSpPr>
          <p:cNvPr id="9"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smtClean="0"/>
              <a:t>#.#</a:t>
            </a:r>
            <a:endParaRPr lang="en-US" dirty="0" smtClean="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1745178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bg1"/>
        </a:solidFill>
        <a:effectLst/>
      </p:bgPr>
    </p:bg>
    <p:spTree>
      <p:nvGrpSpPr>
        <p:cNvPr id="1" name=""/>
        <p:cNvGrpSpPr/>
        <p:nvPr/>
      </p:nvGrpSpPr>
      <p:grpSpPr>
        <a:xfrm>
          <a:off x="0" y="0"/>
          <a:ext cx="0" cy="0"/>
          <a:chOff x="0" y="0"/>
          <a:chExt cx="0" cy="0"/>
        </a:xfrm>
      </p:grpSpPr>
      <p:sp>
        <p:nvSpPr>
          <p:cNvPr id="18" name="Freeform 5"/>
          <p:cNvSpPr>
            <a:spLocks/>
          </p:cNvSpPr>
          <p:nvPr userDrawn="1"/>
        </p:nvSpPr>
        <p:spPr bwMode="auto">
          <a:xfrm>
            <a:off x="546100" y="-9526"/>
            <a:ext cx="935990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rgbClr val="608BA3"/>
                </a:solidFill>
              </a:defRPr>
            </a:lvl1pPr>
          </a:lstStyle>
          <a:p>
            <a:pPr lvl="0"/>
            <a:r>
              <a:rPr lang="en-US" dirty="0" smtClean="0"/>
              <a:t>#.#</a:t>
            </a:r>
          </a:p>
        </p:txBody>
      </p:sp>
      <p:sp>
        <p:nvSpPr>
          <p:cNvPr id="17" name="Title 16"/>
          <p:cNvSpPr>
            <a:spLocks noGrp="1"/>
          </p:cNvSpPr>
          <p:nvPr>
            <p:ph type="title"/>
          </p:nvPr>
        </p:nvSpPr>
        <p:spPr/>
        <p:txBody>
          <a:bodyPr/>
          <a:lstStyle/>
          <a:p>
            <a:r>
              <a:rPr lang="en-US" smtClean="0"/>
              <a:t>Click to edit Master title style</a:t>
            </a:r>
            <a:endParaRPr lang="en-GB"/>
          </a:p>
        </p:txBody>
      </p:sp>
      <p:sp>
        <p:nvSpPr>
          <p:cNvPr id="7"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Tree>
    <p:extLst>
      <p:ext uri="{BB962C8B-B14F-4D97-AF65-F5344CB8AC3E}">
        <p14:creationId xmlns:p14="http://schemas.microsoft.com/office/powerpoint/2010/main" val="385728042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501" y="538163"/>
            <a:ext cx="8239126" cy="370558"/>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25500" y="1436688"/>
            <a:ext cx="8239125" cy="3123932"/>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
        <p:nvSpPr>
          <p:cNvPr id="6" name="Freeform 6"/>
          <p:cNvSpPr>
            <a:spLocks/>
          </p:cNvSpPr>
          <p:nvPr/>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Rectangle 7"/>
          <p:cNvSpPr/>
          <p:nvPr/>
        </p:nvSpPr>
        <p:spPr bwMode="auto">
          <a:xfrm>
            <a:off x="10137576" y="2"/>
            <a:ext cx="2359223" cy="20639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050" b="1" dirty="0" smtClean="0">
                <a:solidFill>
                  <a:schemeClr val="accent6"/>
                </a:solidFill>
              </a:rPr>
              <a:t>Updating footer</a:t>
            </a:r>
          </a:p>
          <a:p>
            <a:pPr algn="l"/>
            <a:r>
              <a:rPr lang="en-US" sz="1050" b="0" dirty="0" smtClean="0">
                <a:solidFill>
                  <a:schemeClr val="accent6"/>
                </a:solidFill>
              </a:rPr>
              <a:t>To update the footer:</a:t>
            </a:r>
          </a:p>
          <a:p>
            <a:pPr marL="177800" indent="-177800" algn="l">
              <a:buFont typeface="Arial" panose="020B0604020202020204" pitchFamily="34" charset="0"/>
              <a:buChar char="•"/>
            </a:pPr>
            <a:r>
              <a:rPr lang="en-US" sz="1050" b="0" dirty="0" smtClean="0">
                <a:solidFill>
                  <a:schemeClr val="accent6"/>
                </a:solidFill>
              </a:rPr>
              <a:t>Click into the text box</a:t>
            </a:r>
            <a:r>
              <a:rPr lang="en-US" sz="1050" b="0" baseline="0" dirty="0" smtClean="0">
                <a:solidFill>
                  <a:schemeClr val="accent6"/>
                </a:solidFill>
              </a:rPr>
              <a:t> on the slide master page and update the information</a:t>
            </a:r>
          </a:p>
          <a:p>
            <a:pPr marL="0" indent="0" algn="l" defTabSz="872722" rtl="0" eaLnBrk="1" latinLnBrk="0" hangingPunct="1">
              <a:buFont typeface="Arial" panose="020B0604020202020204" pitchFamily="34" charset="0"/>
              <a:buNone/>
            </a:pPr>
            <a:r>
              <a:rPr lang="en-US" sz="1050" b="1" kern="1200" dirty="0" smtClean="0">
                <a:solidFill>
                  <a:schemeClr val="accent6"/>
                </a:solidFill>
                <a:latin typeface="+mn-lt"/>
                <a:ea typeface="+mn-ea"/>
                <a:cs typeface="+mn-cs"/>
              </a:rPr>
              <a:t>Checking updates</a:t>
            </a:r>
          </a:p>
          <a:p>
            <a:pPr marL="177800" indent="-177800" algn="l">
              <a:buFont typeface="Arial" panose="020B0604020202020204" pitchFamily="34" charset="0"/>
              <a:buChar char="•"/>
            </a:pPr>
            <a:r>
              <a:rPr lang="en-US" sz="1050" b="0" baseline="0" dirty="0" smtClean="0">
                <a:solidFill>
                  <a:schemeClr val="accent6"/>
                </a:solidFill>
              </a:rPr>
              <a:t>The text updates will not flow through to all the slide layouts as some have been placed manually. Therefore you may need to manually update other text boxes such as the divider slides </a:t>
            </a:r>
            <a:r>
              <a:rPr lang="en-US" sz="1050" b="0" baseline="0" dirty="0" err="1" smtClean="0">
                <a:solidFill>
                  <a:schemeClr val="accent6"/>
                </a:solidFill>
              </a:rPr>
              <a:t>etc</a:t>
            </a:r>
            <a:endParaRPr lang="en-US" sz="1050" b="0" baseline="0" dirty="0" smtClean="0">
              <a:solidFill>
                <a:schemeClr val="accent6"/>
              </a:solidFill>
            </a:endParaRPr>
          </a:p>
          <a:p>
            <a:pPr marL="177800" indent="-177800" algn="l">
              <a:buFont typeface="Arial" panose="020B0604020202020204" pitchFamily="34" charset="0"/>
              <a:buChar char="•"/>
            </a:pPr>
            <a:endParaRPr lang="en-US" sz="1050" b="0" kern="1200" baseline="0" dirty="0" smtClean="0">
              <a:solidFill>
                <a:schemeClr val="accent6"/>
              </a:solidFill>
              <a:latin typeface="+mn-lt"/>
              <a:ea typeface="+mn-ea"/>
              <a:cs typeface="+mn-cs"/>
            </a:endParaRPr>
          </a:p>
        </p:txBody>
      </p:sp>
    </p:spTree>
    <p:extLst>
      <p:ext uri="{BB962C8B-B14F-4D97-AF65-F5344CB8AC3E}">
        <p14:creationId xmlns:p14="http://schemas.microsoft.com/office/powerpoint/2010/main" val="4161865969"/>
      </p:ext>
    </p:extLst>
  </p:cSld>
  <p:clrMap bg1="lt1" tx1="dk1" bg2="lt2" tx2="dk2" accent1="accent1" accent2="accent2" accent3="accent3" accent4="accent4" accent5="accent5" accent6="accent6" hlink="hlink" folHlink="folHlink"/>
  <p:sldLayoutIdLst>
    <p:sldLayoutId id="2147483723" r:id="rId1"/>
    <p:sldLayoutId id="2147483677" r:id="rId2"/>
    <p:sldLayoutId id="2147483707" r:id="rId3"/>
    <p:sldLayoutId id="2147483708" r:id="rId4"/>
    <p:sldLayoutId id="2147483720" r:id="rId5"/>
    <p:sldLayoutId id="2147483721" r:id="rId6"/>
    <p:sldLayoutId id="2147483703" r:id="rId7"/>
    <p:sldLayoutId id="2147483711" r:id="rId8"/>
    <p:sldLayoutId id="2147483712" r:id="rId9"/>
    <p:sldLayoutId id="2147483713" r:id="rId10"/>
    <p:sldLayoutId id="2147483714" r:id="rId11"/>
    <p:sldLayoutId id="2147483715" r:id="rId12"/>
    <p:sldLayoutId id="2147483716" r:id="rId13"/>
    <p:sldLayoutId id="2147483717" r:id="rId14"/>
    <p:sldLayoutId id="2147483722" r:id="rId15"/>
    <p:sldLayoutId id="2147483655" r:id="rId16"/>
    <p:sldLayoutId id="2147483700" r:id="rId17"/>
    <p:sldLayoutId id="2147483694" r:id="rId18"/>
    <p:sldLayoutId id="2147483695" r:id="rId19"/>
    <p:sldLayoutId id="2147483685" r:id="rId20"/>
    <p:sldLayoutId id="2147483718" r:id="rId21"/>
    <p:sldLayoutId id="2147483719" r:id="rId22"/>
    <p:sldLayoutId id="2147483724" r:id="rId23"/>
  </p:sldLayoutIdLst>
  <p:timing>
    <p:tnLst>
      <p:par>
        <p:cTn id="1" dur="indefinite" restart="never" nodeType="tmRoot"/>
      </p:par>
    </p:tnLst>
  </p:timing>
  <p:hf sldNum="0" hdr="0" ftr="0"/>
  <p:txStyles>
    <p:titleStyle>
      <a:lvl1pPr algn="l" defTabSz="872722" rtl="0" eaLnBrk="1" latinLnBrk="0" hangingPunct="1">
        <a:spcBef>
          <a:spcPct val="0"/>
        </a:spcBef>
        <a:buNone/>
        <a:defRPr sz="2600" b="0" kern="1200">
          <a:solidFill>
            <a:schemeClr val="accent5"/>
          </a:solidFill>
          <a:latin typeface="+mj-lt"/>
          <a:ea typeface="+mj-ea"/>
          <a:cs typeface="+mj-cs"/>
        </a:defRPr>
      </a:lvl1pPr>
    </p:titleStyle>
    <p:body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p:bodyStyle>
    <p:other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90" userDrawn="1">
          <p15:clr>
            <a:srgbClr val="F26B43"/>
          </p15:clr>
        </p15:guide>
        <p15:guide id="2" pos="512" userDrawn="1">
          <p15:clr>
            <a:srgbClr val="F26B43"/>
          </p15:clr>
        </p15:guide>
        <p15:guide id="4" pos="3219" userDrawn="1">
          <p15:clr>
            <a:srgbClr val="F26B43"/>
          </p15:clr>
        </p15:guide>
        <p15:guide id="5" pos="3021" userDrawn="1">
          <p15:clr>
            <a:srgbClr val="F26B43"/>
          </p15:clr>
        </p15:guide>
        <p15:guide id="12" pos="5705" userDrawn="1">
          <p15:clr>
            <a:srgbClr val="F26B43"/>
          </p15:clr>
        </p15:guide>
        <p15:guide id="14" orient="horz" pos="4020" userDrawn="1">
          <p15:clr>
            <a:srgbClr val="F26B43"/>
          </p15:clr>
        </p15:guide>
        <p15:guide id="15" orient="horz" pos="5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www.naturejobs.com/"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https://masterclasses.nature.com/"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hyperlink" Target="http://www.nature.com/news/outlooks-1.16103"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hyperlink" Target="https://www.youtube.com/watch?v=S9q9PrA-yF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natureindex.com/" TargetMode="External"/><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www.natureindex.com/" TargetMode="External"/><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hyperlink" Target="http://www.natureindex.com/" TargetMode="External"/><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www.natureindex.com/" TargetMode="External"/><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hyperlink" Target="http://www.nature.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hyperlink" Target="http://www.natur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67253" y="507606"/>
            <a:ext cx="4003613" cy="704506"/>
          </a:xfrm>
        </p:spPr>
        <p:txBody>
          <a:bodyPr/>
          <a:lstStyle/>
          <a:p>
            <a:r>
              <a:rPr lang="en-US" sz="2400" dirty="0" smtClean="0"/>
              <a:t>Nature Research Portfolio</a:t>
            </a:r>
            <a:br>
              <a:rPr lang="en-US" sz="2400" dirty="0" smtClean="0"/>
            </a:br>
            <a:r>
              <a:rPr lang="en-US" sz="1200" dirty="0" smtClean="0"/>
              <a:t>Authors and institutional services from Springer Nature</a:t>
            </a:r>
            <a:endParaRPr lang="en-US" sz="1200" dirty="0"/>
          </a:p>
        </p:txBody>
      </p:sp>
      <p:sp>
        <p:nvSpPr>
          <p:cNvPr id="5" name="Text Placeholder 4"/>
          <p:cNvSpPr>
            <a:spLocks noGrp="1"/>
          </p:cNvSpPr>
          <p:nvPr>
            <p:ph type="body" sz="quarter" idx="12"/>
          </p:nvPr>
        </p:nvSpPr>
        <p:spPr>
          <a:xfrm>
            <a:off x="5158854" y="1333580"/>
            <a:ext cx="4329529" cy="507831"/>
          </a:xfrm>
        </p:spPr>
        <p:txBody>
          <a:bodyPr/>
          <a:lstStyle/>
          <a:p>
            <a:r>
              <a:rPr lang="en-US" sz="1400" dirty="0" smtClean="0">
                <a:solidFill>
                  <a:schemeClr val="accent1"/>
                </a:solidFill>
              </a:rPr>
              <a:t>Joffrey Planchard</a:t>
            </a:r>
          </a:p>
          <a:p>
            <a:r>
              <a:rPr lang="en-US" sz="1400" dirty="0" smtClean="0">
                <a:solidFill>
                  <a:schemeClr val="accent1"/>
                </a:solidFill>
              </a:rPr>
              <a:t>Institutional Partnerships Manager,</a:t>
            </a:r>
            <a:r>
              <a:rPr lang="en-US" sz="1400" dirty="0" smtClean="0"/>
              <a:t> </a:t>
            </a:r>
            <a:r>
              <a:rPr lang="en-US" sz="1400" dirty="0" smtClean="0">
                <a:solidFill>
                  <a:srgbClr val="FF0000"/>
                </a:solidFill>
              </a:rPr>
              <a:t>Nature</a:t>
            </a:r>
            <a:r>
              <a:rPr lang="en-US" sz="1400" dirty="0" smtClean="0"/>
              <a:t> </a:t>
            </a:r>
            <a:r>
              <a:rPr lang="en-US" sz="1400" dirty="0" smtClean="0">
                <a:solidFill>
                  <a:schemeClr val="accent1"/>
                </a:solidFill>
              </a:rPr>
              <a:t>Research</a:t>
            </a:r>
          </a:p>
        </p:txBody>
      </p:sp>
    </p:spTree>
    <p:extLst>
      <p:ext uri="{BB962C8B-B14F-4D97-AF65-F5344CB8AC3E}">
        <p14:creationId xmlns:p14="http://schemas.microsoft.com/office/powerpoint/2010/main" val="2527612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6299" y="522286"/>
            <a:ext cx="7592039" cy="5508000"/>
          </a:xfrm>
        </p:spPr>
      </p:pic>
      <p:sp>
        <p:nvSpPr>
          <p:cNvPr id="4" name="Date Placeholder 3"/>
          <p:cNvSpPr>
            <a:spLocks noGrp="1"/>
          </p:cNvSpPr>
          <p:nvPr>
            <p:ph type="dt" sz="half" idx="10"/>
          </p:nvPr>
        </p:nvSpPr>
        <p:spPr/>
        <p:txBody>
          <a:bodyPr/>
          <a:lstStyle/>
          <a:p>
            <a:pPr>
              <a:defRPr/>
            </a:pPr>
            <a:endParaRPr lang="en-US" dirty="0"/>
          </a:p>
          <a:p>
            <a:pPr>
              <a:defRPr/>
            </a:pPr>
            <a:endParaRPr lang="en-US" dirty="0"/>
          </a:p>
        </p:txBody>
      </p:sp>
    </p:spTree>
    <p:extLst>
      <p:ext uri="{BB962C8B-B14F-4D97-AF65-F5344CB8AC3E}">
        <p14:creationId xmlns:p14="http://schemas.microsoft.com/office/powerpoint/2010/main" val="2752531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3.0</a:t>
            </a:r>
            <a:endParaRPr lang="en-GB" dirty="0"/>
          </a:p>
        </p:txBody>
      </p:sp>
      <p:sp>
        <p:nvSpPr>
          <p:cNvPr id="4" name="Title 3"/>
          <p:cNvSpPr>
            <a:spLocks noGrp="1"/>
          </p:cNvSpPr>
          <p:nvPr>
            <p:ph type="title"/>
          </p:nvPr>
        </p:nvSpPr>
        <p:spPr/>
        <p:txBody>
          <a:bodyPr/>
          <a:lstStyle/>
          <a:p>
            <a:r>
              <a:rPr lang="en-NZ" dirty="0" smtClean="0"/>
              <a:t>Introduction to the Nature Research Services portfolio</a:t>
            </a:r>
            <a:endParaRPr lang="en-GB" dirty="0"/>
          </a:p>
        </p:txBody>
      </p:sp>
    </p:spTree>
    <p:extLst>
      <p:ext uri="{BB962C8B-B14F-4D97-AF65-F5344CB8AC3E}">
        <p14:creationId xmlns:p14="http://schemas.microsoft.com/office/powerpoint/2010/main" val="2918051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3.1</a:t>
            </a:r>
            <a:endParaRPr lang="en-GB" dirty="0"/>
          </a:p>
        </p:txBody>
      </p:sp>
      <p:sp>
        <p:nvSpPr>
          <p:cNvPr id="4" name="Title 3"/>
          <p:cNvSpPr>
            <a:spLocks noGrp="1"/>
          </p:cNvSpPr>
          <p:nvPr>
            <p:ph type="title"/>
          </p:nvPr>
        </p:nvSpPr>
        <p:spPr/>
        <p:txBody>
          <a:bodyPr/>
          <a:lstStyle/>
          <a:p>
            <a:r>
              <a:rPr lang="en-NZ" dirty="0" smtClean="0"/>
              <a:t>Recruitment Services from Springer Nature</a:t>
            </a:r>
            <a:endParaRPr lang="en-GB" dirty="0"/>
          </a:p>
        </p:txBody>
      </p:sp>
    </p:spTree>
    <p:extLst>
      <p:ext uri="{BB962C8B-B14F-4D97-AF65-F5344CB8AC3E}">
        <p14:creationId xmlns:p14="http://schemas.microsoft.com/office/powerpoint/2010/main" val="1414389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5253" y="1436688"/>
            <a:ext cx="3944548" cy="3031599"/>
          </a:xfrm>
        </p:spPr>
        <p:txBody>
          <a:bodyPr/>
          <a:lstStyle/>
          <a:p>
            <a:r>
              <a:rPr lang="en-GB" b="1" dirty="0" smtClean="0"/>
              <a:t>Recruitment advertising platform</a:t>
            </a:r>
          </a:p>
          <a:p>
            <a:pPr marL="285750" indent="-285750">
              <a:buFont typeface="Arial" pitchFamily="34" charset="0"/>
              <a:buChar char="•"/>
            </a:pPr>
            <a:r>
              <a:rPr lang="en-GB" dirty="0" smtClean="0"/>
              <a:t>306,000 unique users visit </a:t>
            </a:r>
            <a:r>
              <a:rPr lang="en-GB" dirty="0" err="1" smtClean="0"/>
              <a:t>Naturejobs</a:t>
            </a:r>
            <a:r>
              <a:rPr lang="en-GB" dirty="0" smtClean="0"/>
              <a:t> each month</a:t>
            </a:r>
          </a:p>
          <a:p>
            <a:pPr marL="285750" indent="-285750">
              <a:buFont typeface="Arial" pitchFamily="34" charset="0"/>
              <a:buChar char="•"/>
            </a:pPr>
            <a:r>
              <a:rPr lang="en-GB" dirty="0" smtClean="0"/>
              <a:t>1.8 million page views</a:t>
            </a:r>
          </a:p>
          <a:p>
            <a:pPr marL="285750" indent="-285750">
              <a:buFont typeface="Arial" pitchFamily="34" charset="0"/>
              <a:buChar char="•"/>
            </a:pPr>
            <a:r>
              <a:rPr lang="en-GB" dirty="0" smtClean="0"/>
              <a:t>The website contains:</a:t>
            </a:r>
          </a:p>
          <a:p>
            <a:pPr marL="508000" lvl="2" indent="-285750">
              <a:buFont typeface="Wingdings" pitchFamily="2" charset="2"/>
              <a:buChar char="Ø"/>
            </a:pPr>
            <a:r>
              <a:rPr lang="en-GB" dirty="0" smtClean="0"/>
              <a:t>Career advice</a:t>
            </a:r>
          </a:p>
          <a:p>
            <a:pPr marL="508000" lvl="2" indent="-285750">
              <a:buFont typeface="Wingdings" pitchFamily="2" charset="2"/>
              <a:buChar char="Ø"/>
            </a:pPr>
            <a:r>
              <a:rPr lang="en-GB" dirty="0" smtClean="0"/>
              <a:t>Science recruitment news</a:t>
            </a:r>
          </a:p>
          <a:p>
            <a:pPr marL="508000" lvl="2" indent="-285750">
              <a:buFont typeface="Wingdings" pitchFamily="2" charset="2"/>
              <a:buChar char="Ø"/>
            </a:pPr>
            <a:r>
              <a:rPr lang="en-GB" dirty="0" smtClean="0"/>
              <a:t>Thousands of jobs</a:t>
            </a:r>
          </a:p>
          <a:p>
            <a:endParaRPr lang="en-GB" dirty="0" smtClean="0"/>
          </a:p>
        </p:txBody>
      </p:sp>
      <p:sp>
        <p:nvSpPr>
          <p:cNvPr id="4" name="Text Placeholder 3"/>
          <p:cNvSpPr>
            <a:spLocks noGrp="1"/>
          </p:cNvSpPr>
          <p:nvPr>
            <p:ph type="body" sz="quarter" idx="15"/>
          </p:nvPr>
        </p:nvSpPr>
        <p:spPr>
          <a:xfrm>
            <a:off x="5120079" y="1436688"/>
            <a:ext cx="3944548" cy="276999"/>
          </a:xfrm>
        </p:spPr>
        <p:txBody>
          <a:bodyPr/>
          <a:lstStyle/>
          <a:p>
            <a:endParaRPr lang="en-GB" dirty="0"/>
          </a:p>
        </p:txBody>
      </p:sp>
      <p:sp>
        <p:nvSpPr>
          <p:cNvPr id="3" name="Title 2"/>
          <p:cNvSpPr>
            <a:spLocks noGrp="1"/>
          </p:cNvSpPr>
          <p:nvPr>
            <p:ph type="title"/>
          </p:nvPr>
        </p:nvSpPr>
        <p:spPr/>
        <p:txBody>
          <a:bodyPr/>
          <a:lstStyle/>
          <a:p>
            <a:r>
              <a:rPr lang="en-US" dirty="0" err="1" smtClean="0"/>
              <a:t>NatureJobs</a:t>
            </a:r>
            <a:r>
              <a:rPr lang="en-US" dirty="0" smtClean="0"/>
              <a:t> – Recruitment services from Springer Nature</a:t>
            </a:r>
            <a:endParaRPr lang="en-US" dirty="0"/>
          </a:p>
        </p:txBody>
      </p:sp>
      <p:sp>
        <p:nvSpPr>
          <p:cNvPr id="5" name="TextBox 4"/>
          <p:cNvSpPr txBox="1"/>
          <p:nvPr/>
        </p:nvSpPr>
        <p:spPr>
          <a:xfrm>
            <a:off x="1187355" y="4763069"/>
            <a:ext cx="7765576" cy="1438068"/>
          </a:xfrm>
          <a:prstGeom prst="rect">
            <a:avLst/>
          </a:prstGeom>
          <a:noFill/>
        </p:spPr>
        <p:txBody>
          <a:bodyPr wrap="square" lIns="72000" tIns="72000" rIns="72000" bIns="72000" rtlCol="0">
            <a:spAutoFit/>
          </a:bodyPr>
          <a:lstStyle/>
          <a:p>
            <a:pPr algn="ctr"/>
            <a:r>
              <a:rPr lang="en-GB" sz="2000" b="1" dirty="0" smtClean="0">
                <a:latin typeface="+mj-lt"/>
              </a:rPr>
              <a:t>Global jobs board and recruitment platform for scientists</a:t>
            </a:r>
          </a:p>
          <a:p>
            <a:pPr algn="ctr"/>
            <a:r>
              <a:rPr lang="en-GB" sz="2000" b="1" dirty="0" smtClean="0">
                <a:latin typeface="+mj-lt"/>
              </a:rPr>
              <a:t>Great recruitment advertising opportunities for institutions </a:t>
            </a:r>
            <a:endParaRPr lang="en-GB" sz="2000" b="1" dirty="0">
              <a:latin typeface="+mj-lt"/>
            </a:endParaRPr>
          </a:p>
          <a:p>
            <a:pPr algn="ctr"/>
            <a:endParaRPr lang="en-GB" sz="2000" b="1" dirty="0" smtClean="0">
              <a:latin typeface="+mj-lt"/>
            </a:endParaRPr>
          </a:p>
          <a:p>
            <a:pPr algn="ctr"/>
            <a:r>
              <a:rPr lang="en-GB" sz="2400" b="1" dirty="0" smtClean="0">
                <a:latin typeface="+mj-lt"/>
                <a:hlinkClick r:id="rId3"/>
              </a:rPr>
              <a:t>naturejobs.com</a:t>
            </a:r>
            <a:endParaRPr lang="en-GB" sz="2400" b="1" dirty="0" smtClean="0">
              <a:latin typeface="+mj-lt"/>
            </a:endParaRPr>
          </a:p>
        </p:txBody>
      </p:sp>
      <p:pic>
        <p:nvPicPr>
          <p:cNvPr id="1026" name="Picture 2" descr="http://www.envisionpharmagroup.com/images/library/image%20from%20websi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964" y="1466020"/>
            <a:ext cx="3587930" cy="25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870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3.2</a:t>
            </a:r>
            <a:endParaRPr lang="en-GB" dirty="0"/>
          </a:p>
        </p:txBody>
      </p:sp>
      <p:sp>
        <p:nvSpPr>
          <p:cNvPr id="4" name="Title 3"/>
          <p:cNvSpPr>
            <a:spLocks noGrp="1"/>
          </p:cNvSpPr>
          <p:nvPr>
            <p:ph type="title"/>
          </p:nvPr>
        </p:nvSpPr>
        <p:spPr/>
        <p:txBody>
          <a:bodyPr/>
          <a:lstStyle/>
          <a:p>
            <a:r>
              <a:rPr lang="en-NZ" dirty="0" smtClean="0"/>
              <a:t>Editing Services from Springer Nature</a:t>
            </a:r>
            <a:endParaRPr lang="en-GB" dirty="0"/>
          </a:p>
        </p:txBody>
      </p:sp>
    </p:spTree>
    <p:extLst>
      <p:ext uri="{BB962C8B-B14F-4D97-AF65-F5344CB8AC3E}">
        <p14:creationId xmlns:p14="http://schemas.microsoft.com/office/powerpoint/2010/main" val="343603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5500" y="2801465"/>
            <a:ext cx="8239126" cy="3308598"/>
          </a:xfrm>
        </p:spPr>
        <p:txBody>
          <a:bodyPr/>
          <a:lstStyle/>
          <a:p>
            <a:r>
              <a:rPr lang="en-GB" dirty="0" smtClean="0"/>
              <a:t>Nature Research Editing Services offer authors:</a:t>
            </a:r>
          </a:p>
          <a:p>
            <a:pPr marL="508000" lvl="2" indent="-285750">
              <a:buFont typeface="Arial" pitchFamily="34" charset="0"/>
              <a:buChar char="•"/>
            </a:pPr>
            <a:r>
              <a:rPr lang="en-GB" dirty="0" smtClean="0"/>
              <a:t>A network of native English-speaking editors with a range of scientific, technical and medical backgrounds</a:t>
            </a:r>
          </a:p>
          <a:p>
            <a:pPr marL="508000" lvl="2" indent="-285750">
              <a:buFont typeface="Arial" pitchFamily="34" charset="0"/>
              <a:buChar char="•"/>
            </a:pPr>
            <a:r>
              <a:rPr lang="en-GB" dirty="0" smtClean="0"/>
              <a:t>A thorough quality assessment of every edited paper by an experienced senior editor</a:t>
            </a:r>
          </a:p>
          <a:p>
            <a:pPr marL="508000" lvl="2" indent="-285750">
              <a:buFont typeface="Arial" pitchFamily="34" charset="0"/>
              <a:buChar char="•"/>
            </a:pPr>
            <a:r>
              <a:rPr lang="en-GB" dirty="0" smtClean="0"/>
              <a:t>Feedback to develop your writing skills</a:t>
            </a:r>
          </a:p>
          <a:p>
            <a:pPr marL="508000" lvl="2" indent="-285750">
              <a:buFont typeface="Arial" pitchFamily="34" charset="0"/>
              <a:buChar char="•"/>
            </a:pPr>
            <a:endParaRPr lang="en-GB" dirty="0" smtClean="0"/>
          </a:p>
          <a:p>
            <a:r>
              <a:rPr lang="en-GB" dirty="0" smtClean="0"/>
              <a:t>Nature Research offers two levels of editing services:</a:t>
            </a:r>
          </a:p>
          <a:p>
            <a:pPr marL="508000" lvl="2" indent="-285750">
              <a:buFont typeface="Arial" pitchFamily="34" charset="0"/>
              <a:buChar char="•"/>
            </a:pPr>
            <a:r>
              <a:rPr lang="en-GB" dirty="0" smtClean="0"/>
              <a:t>Nature Research Language Editing</a:t>
            </a:r>
          </a:p>
          <a:p>
            <a:pPr marL="508000" lvl="2" indent="-285750">
              <a:buFont typeface="Arial" pitchFamily="34" charset="0"/>
              <a:buChar char="•"/>
            </a:pPr>
            <a:r>
              <a:rPr lang="en-GB" dirty="0" smtClean="0"/>
              <a:t>Nature Research Scientific Editing</a:t>
            </a:r>
            <a:endParaRPr lang="en-GB" dirty="0"/>
          </a:p>
        </p:txBody>
      </p:sp>
      <p:sp>
        <p:nvSpPr>
          <p:cNvPr id="3" name="Title 2"/>
          <p:cNvSpPr>
            <a:spLocks noGrp="1"/>
          </p:cNvSpPr>
          <p:nvPr>
            <p:ph type="title"/>
          </p:nvPr>
        </p:nvSpPr>
        <p:spPr/>
        <p:txBody>
          <a:bodyPr/>
          <a:lstStyle/>
          <a:p>
            <a:r>
              <a:rPr lang="en-US" dirty="0"/>
              <a:t>Nature Research Editing Services</a:t>
            </a:r>
          </a:p>
        </p:txBody>
      </p:sp>
      <p:sp>
        <p:nvSpPr>
          <p:cNvPr id="5" name="TextBox 4"/>
          <p:cNvSpPr txBox="1"/>
          <p:nvPr/>
        </p:nvSpPr>
        <p:spPr>
          <a:xfrm>
            <a:off x="1132764" y="1453711"/>
            <a:ext cx="7670042" cy="914848"/>
          </a:xfrm>
          <a:prstGeom prst="rect">
            <a:avLst/>
          </a:prstGeom>
          <a:noFill/>
        </p:spPr>
        <p:txBody>
          <a:bodyPr wrap="square" lIns="72000" tIns="72000" rIns="72000" bIns="72000" rtlCol="0">
            <a:spAutoFit/>
          </a:bodyPr>
          <a:lstStyle/>
          <a:p>
            <a:pPr algn="ctr"/>
            <a:r>
              <a:rPr lang="en-GB" sz="2000" b="1" dirty="0"/>
              <a:t>Improve the quality of your publication output</a:t>
            </a:r>
          </a:p>
          <a:p>
            <a:pPr algn="ctr"/>
            <a:r>
              <a:rPr lang="en-GB" sz="2000" b="1" dirty="0"/>
              <a:t>Increase your chances to be published and capacity to attract funding</a:t>
            </a:r>
          </a:p>
          <a:p>
            <a:endParaRPr lang="en-GB" sz="1000" dirty="0" smtClean="0"/>
          </a:p>
        </p:txBody>
      </p:sp>
    </p:spTree>
    <p:extLst>
      <p:ext uri="{BB962C8B-B14F-4D97-AF65-F5344CB8AC3E}">
        <p14:creationId xmlns:p14="http://schemas.microsoft.com/office/powerpoint/2010/main" val="3524443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5253" y="1436688"/>
            <a:ext cx="3944548" cy="2723823"/>
          </a:xfrm>
        </p:spPr>
        <p:txBody>
          <a:bodyPr/>
          <a:lstStyle/>
          <a:p>
            <a:r>
              <a:rPr lang="en-GB" b="1" dirty="0" smtClean="0"/>
              <a:t>Language Editing</a:t>
            </a:r>
          </a:p>
          <a:p>
            <a:pPr marL="285750" indent="-285750">
              <a:buFont typeface="Arial" pitchFamily="34" charset="0"/>
              <a:buChar char="•"/>
            </a:pPr>
            <a:r>
              <a:rPr lang="en-GB" dirty="0" smtClean="0"/>
              <a:t>Editing by native English-speaking editors, with subject expertise, and a final quality assessment by senior editor</a:t>
            </a:r>
          </a:p>
          <a:p>
            <a:pPr marL="285750" indent="-285750">
              <a:buFont typeface="Arial" pitchFamily="34" charset="0"/>
              <a:buChar char="•"/>
            </a:pPr>
            <a:r>
              <a:rPr lang="en-GB" dirty="0" smtClean="0"/>
              <a:t>Rapid turnaround – from 48 hours</a:t>
            </a:r>
          </a:p>
          <a:p>
            <a:pPr marL="285750" indent="-285750">
              <a:buFont typeface="Arial" pitchFamily="34" charset="0"/>
              <a:buChar char="•"/>
            </a:pPr>
            <a:r>
              <a:rPr lang="en-GB" dirty="0" smtClean="0"/>
              <a:t>All text types and a broad range of subject areas, from economics to engineering as well as medicine</a:t>
            </a:r>
            <a:endParaRPr lang="en-GB" dirty="0"/>
          </a:p>
        </p:txBody>
      </p:sp>
      <p:sp>
        <p:nvSpPr>
          <p:cNvPr id="4" name="Text Placeholder 3"/>
          <p:cNvSpPr>
            <a:spLocks noGrp="1"/>
          </p:cNvSpPr>
          <p:nvPr>
            <p:ph type="body" sz="quarter" idx="15"/>
          </p:nvPr>
        </p:nvSpPr>
        <p:spPr>
          <a:xfrm>
            <a:off x="5120079" y="1436688"/>
            <a:ext cx="3944548" cy="276999"/>
          </a:xfrm>
        </p:spPr>
        <p:txBody>
          <a:bodyPr/>
          <a:lstStyle/>
          <a:p>
            <a:endParaRPr lang="en-GB" dirty="0"/>
          </a:p>
        </p:txBody>
      </p:sp>
      <p:sp>
        <p:nvSpPr>
          <p:cNvPr id="3" name="Title 2"/>
          <p:cNvSpPr>
            <a:spLocks noGrp="1"/>
          </p:cNvSpPr>
          <p:nvPr>
            <p:ph type="title"/>
          </p:nvPr>
        </p:nvSpPr>
        <p:spPr/>
        <p:txBody>
          <a:bodyPr/>
          <a:lstStyle/>
          <a:p>
            <a:r>
              <a:rPr lang="en-US" dirty="0" smtClean="0"/>
              <a:t>Nature Research Language Editing</a:t>
            </a:r>
            <a:endParaRPr lang="en-US" dirty="0"/>
          </a:p>
        </p:txBody>
      </p:sp>
      <p:sp>
        <p:nvSpPr>
          <p:cNvPr id="5" name="TextBox 4"/>
          <p:cNvSpPr txBox="1"/>
          <p:nvPr/>
        </p:nvSpPr>
        <p:spPr>
          <a:xfrm>
            <a:off x="1187355" y="4763069"/>
            <a:ext cx="7765576" cy="760959"/>
          </a:xfrm>
          <a:prstGeom prst="rect">
            <a:avLst/>
          </a:prstGeom>
          <a:noFill/>
        </p:spPr>
        <p:txBody>
          <a:bodyPr wrap="square" lIns="72000" tIns="72000" rIns="72000" bIns="72000" rtlCol="0">
            <a:spAutoFit/>
          </a:bodyPr>
          <a:lstStyle/>
          <a:p>
            <a:pPr algn="ctr"/>
            <a:r>
              <a:rPr lang="en-GB" sz="2000" b="1" dirty="0">
                <a:latin typeface="+mj-lt"/>
              </a:rPr>
              <a:t>Improve the quality of your publication </a:t>
            </a:r>
            <a:r>
              <a:rPr lang="en-GB" sz="2000" b="1" dirty="0" smtClean="0">
                <a:latin typeface="+mj-lt"/>
              </a:rPr>
              <a:t>output</a:t>
            </a:r>
            <a:endParaRPr lang="en-GB" sz="2000" b="1" dirty="0">
              <a:latin typeface="+mj-lt"/>
            </a:endParaRPr>
          </a:p>
          <a:p>
            <a:pPr algn="ctr"/>
            <a:r>
              <a:rPr lang="en-GB" sz="2000" b="1" dirty="0">
                <a:latin typeface="+mj-lt"/>
              </a:rPr>
              <a:t>Increase your chances to be published and </a:t>
            </a:r>
            <a:r>
              <a:rPr lang="en-GB" sz="2000" b="1" dirty="0" smtClean="0">
                <a:latin typeface="+mj-lt"/>
              </a:rPr>
              <a:t>capacity </a:t>
            </a:r>
            <a:r>
              <a:rPr lang="en-GB" sz="2000" b="1" dirty="0">
                <a:latin typeface="+mj-lt"/>
              </a:rPr>
              <a:t>to attract funding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098" y="1481137"/>
            <a:ext cx="3607294" cy="25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151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Nature Research Scientific Editing</a:t>
            </a:r>
            <a:endParaRPr lang="en-US" dirty="0"/>
          </a:p>
        </p:txBody>
      </p:sp>
      <p:sp>
        <p:nvSpPr>
          <p:cNvPr id="2" name="Text Placeholder 1"/>
          <p:cNvSpPr>
            <a:spLocks noGrp="1"/>
          </p:cNvSpPr>
          <p:nvPr>
            <p:ph type="body" sz="quarter" idx="14"/>
          </p:nvPr>
        </p:nvSpPr>
        <p:spPr>
          <a:xfrm>
            <a:off x="825500" y="1436688"/>
            <a:ext cx="3945600" cy="2446824"/>
          </a:xfrm>
        </p:spPr>
        <p:txBody>
          <a:bodyPr/>
          <a:lstStyle/>
          <a:p>
            <a:r>
              <a:rPr lang="en-GB" b="1" dirty="0"/>
              <a:t>Scientific Editing</a:t>
            </a:r>
          </a:p>
          <a:p>
            <a:pPr marL="285750" indent="-285750">
              <a:buFont typeface="Arial" pitchFamily="34" charset="0"/>
              <a:buChar char="•"/>
            </a:pPr>
            <a:r>
              <a:rPr lang="en-GB" dirty="0"/>
              <a:t>3 stages of </a:t>
            </a:r>
            <a:r>
              <a:rPr lang="en-GB" dirty="0" smtClean="0"/>
              <a:t>editing: </a:t>
            </a:r>
            <a:r>
              <a:rPr lang="en-GB" dirty="0"/>
              <a:t>language edit; thorough edit by a Nature-standard editor; quality assurance edit by a second Nature-standard editor</a:t>
            </a:r>
          </a:p>
          <a:p>
            <a:pPr marL="285750" indent="-285750">
              <a:buFont typeface="Arial" pitchFamily="34" charset="0"/>
              <a:buChar char="•"/>
            </a:pPr>
            <a:r>
              <a:rPr lang="en-GB" dirty="0"/>
              <a:t>Longer turnaround – from 7 days</a:t>
            </a:r>
          </a:p>
          <a:p>
            <a:pPr marL="285750" indent="-285750">
              <a:buFont typeface="Arial" pitchFamily="34" charset="0"/>
              <a:buChar char="•"/>
            </a:pPr>
            <a:r>
              <a:rPr lang="en-GB" dirty="0"/>
              <a:t>Research papers &amp; grant applications </a:t>
            </a:r>
            <a:r>
              <a:rPr lang="en-GB" u="sng" dirty="0"/>
              <a:t>within the natural sciences</a:t>
            </a:r>
          </a:p>
        </p:txBody>
      </p:sp>
      <p:sp>
        <p:nvSpPr>
          <p:cNvPr id="5" name="TextBox 4"/>
          <p:cNvSpPr txBox="1"/>
          <p:nvPr/>
        </p:nvSpPr>
        <p:spPr>
          <a:xfrm>
            <a:off x="1187355" y="4763069"/>
            <a:ext cx="7765576" cy="760959"/>
          </a:xfrm>
          <a:prstGeom prst="rect">
            <a:avLst/>
          </a:prstGeom>
          <a:noFill/>
        </p:spPr>
        <p:txBody>
          <a:bodyPr wrap="square" lIns="72000" tIns="72000" rIns="72000" bIns="72000" rtlCol="0">
            <a:spAutoFit/>
          </a:bodyPr>
          <a:lstStyle/>
          <a:p>
            <a:pPr algn="ctr"/>
            <a:r>
              <a:rPr lang="en-GB" sz="2000" b="1" dirty="0">
                <a:latin typeface="+mj-lt"/>
              </a:rPr>
              <a:t>Improve the quality of your publication </a:t>
            </a:r>
            <a:r>
              <a:rPr lang="en-GB" sz="2000" b="1" dirty="0" smtClean="0">
                <a:latin typeface="+mj-lt"/>
              </a:rPr>
              <a:t>output</a:t>
            </a:r>
            <a:endParaRPr lang="en-GB" sz="2000" b="1" dirty="0">
              <a:latin typeface="+mj-lt"/>
            </a:endParaRPr>
          </a:p>
          <a:p>
            <a:pPr algn="ctr"/>
            <a:r>
              <a:rPr lang="en-GB" sz="2000" b="1" dirty="0">
                <a:latin typeface="+mj-lt"/>
              </a:rPr>
              <a:t>Increase your chances to be published and </a:t>
            </a:r>
            <a:r>
              <a:rPr lang="en-GB" sz="2000" b="1" dirty="0" smtClean="0">
                <a:latin typeface="+mj-lt"/>
              </a:rPr>
              <a:t>capacity </a:t>
            </a:r>
            <a:r>
              <a:rPr lang="en-GB" sz="2000" b="1" dirty="0">
                <a:latin typeface="+mj-lt"/>
              </a:rPr>
              <a:t>to attract funding</a:t>
            </a:r>
          </a:p>
        </p:txBody>
      </p:sp>
      <p:sp>
        <p:nvSpPr>
          <p:cNvPr id="10" name="Picture Placeholder 9"/>
          <p:cNvSpPr>
            <a:spLocks noGrp="1"/>
          </p:cNvSpPr>
          <p:nvPr>
            <p:ph type="pic" sz="quarter" idx="15"/>
          </p:nvPr>
        </p:nvSpPr>
        <p:spPr/>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866" y="1453771"/>
            <a:ext cx="3701412"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357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3.2</a:t>
            </a:r>
            <a:endParaRPr lang="en-GB" dirty="0"/>
          </a:p>
        </p:txBody>
      </p:sp>
      <p:sp>
        <p:nvSpPr>
          <p:cNvPr id="4" name="Title 3"/>
          <p:cNvSpPr>
            <a:spLocks noGrp="1"/>
          </p:cNvSpPr>
          <p:nvPr>
            <p:ph type="title"/>
          </p:nvPr>
        </p:nvSpPr>
        <p:spPr/>
        <p:txBody>
          <a:bodyPr/>
          <a:lstStyle/>
          <a:p>
            <a:r>
              <a:rPr lang="en-NZ" dirty="0" smtClean="0"/>
              <a:t>Training Services from Nature Research and Springer Nature</a:t>
            </a:r>
            <a:endParaRPr lang="en-GB" dirty="0"/>
          </a:p>
        </p:txBody>
      </p:sp>
    </p:spTree>
    <p:extLst>
      <p:ext uri="{BB962C8B-B14F-4D97-AF65-F5344CB8AC3E}">
        <p14:creationId xmlns:p14="http://schemas.microsoft.com/office/powerpoint/2010/main" val="518378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5500" y="2801465"/>
            <a:ext cx="8239126" cy="3108543"/>
          </a:xfrm>
        </p:spPr>
        <p:txBody>
          <a:bodyPr/>
          <a:lstStyle/>
          <a:p>
            <a:r>
              <a:rPr lang="en-GB" dirty="0" smtClean="0"/>
              <a:t>Nature </a:t>
            </a:r>
            <a:r>
              <a:rPr lang="en-GB" dirty="0" err="1" smtClean="0"/>
              <a:t>Masterclasses</a:t>
            </a:r>
            <a:r>
              <a:rPr lang="en-GB" dirty="0" smtClean="0"/>
              <a:t> offer scientists:</a:t>
            </a:r>
          </a:p>
          <a:p>
            <a:pPr marL="508000" lvl="2" indent="-285750">
              <a:buFont typeface="Arial" pitchFamily="34" charset="0"/>
              <a:buChar char="•"/>
            </a:pPr>
            <a:r>
              <a:rPr lang="en-GB" dirty="0" smtClean="0"/>
              <a:t>A unique opportunity to interact with experienced Nature journals editors</a:t>
            </a:r>
          </a:p>
          <a:p>
            <a:pPr marL="508000" lvl="2" indent="-285750">
              <a:buFont typeface="Arial" pitchFamily="34" charset="0"/>
              <a:buChar char="•"/>
            </a:pPr>
            <a:r>
              <a:rPr lang="en-GB" dirty="0" smtClean="0"/>
              <a:t>Advice on how to produce high-quality research papers</a:t>
            </a:r>
          </a:p>
          <a:p>
            <a:pPr marL="508000" lvl="2" indent="-285750">
              <a:buFont typeface="Arial" pitchFamily="34" charset="0"/>
              <a:buChar char="•"/>
            </a:pPr>
            <a:r>
              <a:rPr lang="en-GB" dirty="0" smtClean="0"/>
              <a:t>Better understanding of the editorial process </a:t>
            </a:r>
          </a:p>
          <a:p>
            <a:pPr marL="508000" lvl="2" indent="-285750">
              <a:buFont typeface="Arial" pitchFamily="34" charset="0"/>
              <a:buChar char="•"/>
            </a:pPr>
            <a:r>
              <a:rPr lang="en-GB" dirty="0" smtClean="0"/>
              <a:t>Keys to get published in top-ranked journals</a:t>
            </a:r>
          </a:p>
          <a:p>
            <a:pPr marL="508000" lvl="2" indent="-285750">
              <a:buFont typeface="Arial" pitchFamily="34" charset="0"/>
              <a:buChar char="•"/>
            </a:pPr>
            <a:endParaRPr lang="en-GB" dirty="0" smtClean="0"/>
          </a:p>
          <a:p>
            <a:r>
              <a:rPr lang="en-GB" dirty="0" smtClean="0"/>
              <a:t>Nature Research offers two training models:</a:t>
            </a:r>
          </a:p>
          <a:p>
            <a:pPr marL="508000" lvl="2" indent="-285750">
              <a:buFont typeface="Arial" pitchFamily="34" charset="0"/>
              <a:buChar char="•"/>
            </a:pPr>
            <a:r>
              <a:rPr lang="en-GB" dirty="0" smtClean="0"/>
              <a:t>Face-to-face training</a:t>
            </a:r>
          </a:p>
          <a:p>
            <a:pPr marL="508000" lvl="2" indent="-285750">
              <a:buFont typeface="Arial" pitchFamily="34" charset="0"/>
              <a:buChar char="•"/>
            </a:pPr>
            <a:r>
              <a:rPr lang="en-GB" dirty="0" smtClean="0"/>
              <a:t>Online training</a:t>
            </a:r>
            <a:endParaRPr lang="en-GB" dirty="0"/>
          </a:p>
        </p:txBody>
      </p:sp>
      <p:sp>
        <p:nvSpPr>
          <p:cNvPr id="3" name="Title 2"/>
          <p:cNvSpPr>
            <a:spLocks noGrp="1"/>
          </p:cNvSpPr>
          <p:nvPr>
            <p:ph type="title"/>
          </p:nvPr>
        </p:nvSpPr>
        <p:spPr/>
        <p:txBody>
          <a:bodyPr/>
          <a:lstStyle/>
          <a:p>
            <a:r>
              <a:rPr lang="en-US" dirty="0" smtClean="0"/>
              <a:t>Nature </a:t>
            </a:r>
            <a:r>
              <a:rPr lang="en-US" dirty="0" err="1" smtClean="0"/>
              <a:t>Masterclasses</a:t>
            </a:r>
            <a:endParaRPr lang="en-US" dirty="0"/>
          </a:p>
        </p:txBody>
      </p:sp>
      <p:sp>
        <p:nvSpPr>
          <p:cNvPr id="5" name="TextBox 4"/>
          <p:cNvSpPr txBox="1"/>
          <p:nvPr/>
        </p:nvSpPr>
        <p:spPr>
          <a:xfrm>
            <a:off x="1132764" y="1453711"/>
            <a:ext cx="6837529" cy="914848"/>
          </a:xfrm>
          <a:prstGeom prst="rect">
            <a:avLst/>
          </a:prstGeom>
          <a:noFill/>
        </p:spPr>
        <p:txBody>
          <a:bodyPr wrap="square" lIns="72000" tIns="72000" rIns="72000" bIns="72000" rtlCol="0">
            <a:spAutoFit/>
          </a:bodyPr>
          <a:lstStyle/>
          <a:p>
            <a:pPr algn="ctr"/>
            <a:r>
              <a:rPr lang="en-GB" sz="2000" b="1" dirty="0">
                <a:latin typeface="+mj-lt"/>
              </a:rPr>
              <a:t>Training in scientific writing and publishing delivered by editors from the Nature journals</a:t>
            </a:r>
          </a:p>
          <a:p>
            <a:endParaRPr lang="en-GB" sz="1000" dirty="0" smtClean="0"/>
          </a:p>
        </p:txBody>
      </p:sp>
    </p:spTree>
    <p:extLst>
      <p:ext uri="{BB962C8B-B14F-4D97-AF65-F5344CB8AC3E}">
        <p14:creationId xmlns:p14="http://schemas.microsoft.com/office/powerpoint/2010/main" val="2596436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smtClean="0"/>
              <a:t>1.0</a:t>
            </a:r>
            <a:endParaRPr lang="en-GB"/>
          </a:p>
        </p:txBody>
      </p:sp>
      <p:sp>
        <p:nvSpPr>
          <p:cNvPr id="4" name="Title 3"/>
          <p:cNvSpPr>
            <a:spLocks noGrp="1"/>
          </p:cNvSpPr>
          <p:nvPr>
            <p:ph type="title"/>
          </p:nvPr>
        </p:nvSpPr>
        <p:spPr/>
        <p:txBody>
          <a:bodyPr/>
          <a:lstStyle/>
          <a:p>
            <a:r>
              <a:rPr lang="en-NZ" dirty="0" smtClean="0"/>
              <a:t>Introduction to the Springer Nature brands</a:t>
            </a:r>
            <a:endParaRPr lang="en-GB" dirty="0"/>
          </a:p>
        </p:txBody>
      </p:sp>
    </p:spTree>
    <p:extLst>
      <p:ext uri="{BB962C8B-B14F-4D97-AF65-F5344CB8AC3E}">
        <p14:creationId xmlns:p14="http://schemas.microsoft.com/office/powerpoint/2010/main" val="3465966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p:sp>
      <p:sp>
        <p:nvSpPr>
          <p:cNvPr id="3" name="Title 2"/>
          <p:cNvSpPr>
            <a:spLocks noGrp="1"/>
          </p:cNvSpPr>
          <p:nvPr>
            <p:ph type="title"/>
          </p:nvPr>
        </p:nvSpPr>
        <p:spPr/>
        <p:txBody>
          <a:bodyPr/>
          <a:lstStyle/>
          <a:p>
            <a:r>
              <a:rPr lang="en-US" dirty="0" smtClean="0"/>
              <a:t>Nature </a:t>
            </a:r>
            <a:r>
              <a:rPr lang="en-US" dirty="0" err="1" smtClean="0"/>
              <a:t>Masterclasses</a:t>
            </a:r>
            <a:endParaRPr lang="en-US" dirty="0"/>
          </a:p>
        </p:txBody>
      </p:sp>
      <p:sp>
        <p:nvSpPr>
          <p:cNvPr id="2" name="Text Placeholder 1"/>
          <p:cNvSpPr>
            <a:spLocks noGrp="1"/>
          </p:cNvSpPr>
          <p:nvPr>
            <p:ph type="body" sz="quarter" idx="14"/>
          </p:nvPr>
        </p:nvSpPr>
        <p:spPr>
          <a:xfrm>
            <a:off x="825500" y="1436688"/>
            <a:ext cx="3945600" cy="2600712"/>
          </a:xfrm>
        </p:spPr>
        <p:txBody>
          <a:bodyPr/>
          <a:lstStyle/>
          <a:p>
            <a:r>
              <a:rPr lang="en-GB" b="1" dirty="0" smtClean="0"/>
              <a:t>Face-to-Face Training</a:t>
            </a:r>
          </a:p>
          <a:p>
            <a:pPr marL="285750" indent="-285750">
              <a:buFont typeface="Arial" pitchFamily="34" charset="0"/>
              <a:buChar char="•"/>
            </a:pPr>
            <a:r>
              <a:rPr lang="en-GB" dirty="0" smtClean="0"/>
              <a:t>1-day to 3-day training workshops</a:t>
            </a:r>
          </a:p>
          <a:p>
            <a:pPr marL="285750" indent="-285750">
              <a:buFont typeface="Arial" pitchFamily="34" charset="0"/>
              <a:buChar char="•"/>
            </a:pPr>
            <a:r>
              <a:rPr lang="en-GB" dirty="0" smtClean="0"/>
              <a:t>Held on site at your institution</a:t>
            </a:r>
          </a:p>
          <a:p>
            <a:pPr marL="285750" indent="-285750">
              <a:buFont typeface="Arial" pitchFamily="34" charset="0"/>
              <a:buChar char="•"/>
            </a:pPr>
            <a:r>
              <a:rPr lang="en-GB" dirty="0" smtClean="0"/>
              <a:t>Tailored to researchers’ field and level of experience</a:t>
            </a:r>
          </a:p>
          <a:p>
            <a:pPr marL="285750" indent="-285750">
              <a:buFont typeface="Arial" pitchFamily="34" charset="0"/>
              <a:buChar char="•"/>
            </a:pPr>
            <a:r>
              <a:rPr lang="en-GB" dirty="0" smtClean="0"/>
              <a:t>Interactive exercises and discussions</a:t>
            </a:r>
          </a:p>
          <a:p>
            <a:pPr marL="285750" indent="-285750">
              <a:buFont typeface="Arial" pitchFamily="34" charset="0"/>
              <a:buChar char="•"/>
            </a:pPr>
            <a:r>
              <a:rPr lang="en-GB" dirty="0"/>
              <a:t>R</a:t>
            </a:r>
            <a:r>
              <a:rPr lang="en-GB" dirty="0" smtClean="0"/>
              <a:t>esearchers receive feedback on their own abstracts</a:t>
            </a:r>
            <a:endParaRPr lang="en-GB" dirty="0"/>
          </a:p>
        </p:txBody>
      </p:sp>
      <p:sp>
        <p:nvSpPr>
          <p:cNvPr id="5" name="TextBox 4"/>
          <p:cNvSpPr txBox="1"/>
          <p:nvPr/>
        </p:nvSpPr>
        <p:spPr>
          <a:xfrm>
            <a:off x="1132764" y="4824708"/>
            <a:ext cx="6837529" cy="914848"/>
          </a:xfrm>
          <a:prstGeom prst="rect">
            <a:avLst/>
          </a:prstGeom>
          <a:noFill/>
        </p:spPr>
        <p:txBody>
          <a:bodyPr wrap="square" lIns="72000" tIns="72000" rIns="72000" bIns="72000" rtlCol="0">
            <a:spAutoFit/>
          </a:bodyPr>
          <a:lstStyle/>
          <a:p>
            <a:pPr algn="ctr"/>
            <a:r>
              <a:rPr lang="en-GB" sz="2000" b="1" dirty="0">
                <a:latin typeface="+mj-lt"/>
              </a:rPr>
              <a:t>Training in scientific writing and publishing delivered by editors from the Nature journals</a:t>
            </a:r>
          </a:p>
          <a:p>
            <a:endParaRPr lang="en-GB" sz="100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623" y="1426475"/>
            <a:ext cx="3935631" cy="24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5124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p:sp>
      <p:sp>
        <p:nvSpPr>
          <p:cNvPr id="3" name="Title 2"/>
          <p:cNvSpPr>
            <a:spLocks noGrp="1"/>
          </p:cNvSpPr>
          <p:nvPr>
            <p:ph type="title"/>
          </p:nvPr>
        </p:nvSpPr>
        <p:spPr/>
        <p:txBody>
          <a:bodyPr/>
          <a:lstStyle/>
          <a:p>
            <a:r>
              <a:rPr lang="en-US" dirty="0" smtClean="0"/>
              <a:t>Nature </a:t>
            </a:r>
            <a:r>
              <a:rPr lang="en-US" dirty="0" err="1" smtClean="0"/>
              <a:t>Masterclasses</a:t>
            </a:r>
            <a:r>
              <a:rPr lang="en-US" dirty="0" smtClean="0"/>
              <a:t> Online</a:t>
            </a:r>
            <a:endParaRPr lang="en-US" dirty="0"/>
          </a:p>
        </p:txBody>
      </p:sp>
      <p:sp>
        <p:nvSpPr>
          <p:cNvPr id="2" name="Text Placeholder 1"/>
          <p:cNvSpPr>
            <a:spLocks noGrp="1"/>
          </p:cNvSpPr>
          <p:nvPr>
            <p:ph type="body" sz="quarter" idx="14"/>
          </p:nvPr>
        </p:nvSpPr>
        <p:spPr/>
        <p:txBody>
          <a:bodyPr/>
          <a:lstStyle/>
          <a:p>
            <a:r>
              <a:rPr lang="en-GB" b="1" dirty="0"/>
              <a:t>Online Training</a:t>
            </a:r>
          </a:p>
          <a:p>
            <a:pPr marL="285750" indent="-285750">
              <a:buFont typeface="Arial" pitchFamily="34" charset="0"/>
              <a:buChar char="•"/>
            </a:pPr>
            <a:r>
              <a:rPr lang="en-GB" dirty="0"/>
              <a:t>On-demand training videos</a:t>
            </a:r>
          </a:p>
          <a:p>
            <a:pPr marL="285750" indent="-285750">
              <a:buFont typeface="Arial" pitchFamily="34" charset="0"/>
              <a:buChar char="•"/>
            </a:pPr>
            <a:r>
              <a:rPr lang="en-GB" dirty="0"/>
              <a:t>Interaction with editors in live events</a:t>
            </a:r>
          </a:p>
          <a:p>
            <a:pPr marL="285750" indent="-285750">
              <a:buFont typeface="Arial" pitchFamily="34" charset="0"/>
              <a:buChar char="•"/>
            </a:pPr>
            <a:r>
              <a:rPr lang="en-GB" dirty="0"/>
              <a:t>Selection of activities to test learning and online community for networking</a:t>
            </a:r>
          </a:p>
          <a:p>
            <a:pPr marL="285750" indent="-285750">
              <a:buFont typeface="Arial" pitchFamily="34" charset="0"/>
              <a:buChar char="•"/>
            </a:pPr>
            <a:r>
              <a:rPr lang="en-GB" dirty="0"/>
              <a:t>Institution-wide access by IP recognition for all researchers </a:t>
            </a:r>
          </a:p>
        </p:txBody>
      </p:sp>
      <p:sp>
        <p:nvSpPr>
          <p:cNvPr id="5" name="TextBox 4"/>
          <p:cNvSpPr txBox="1"/>
          <p:nvPr/>
        </p:nvSpPr>
        <p:spPr>
          <a:xfrm>
            <a:off x="1132764" y="4824708"/>
            <a:ext cx="6837529" cy="1591956"/>
          </a:xfrm>
          <a:prstGeom prst="rect">
            <a:avLst/>
          </a:prstGeom>
          <a:noFill/>
        </p:spPr>
        <p:txBody>
          <a:bodyPr wrap="square" lIns="72000" tIns="72000" rIns="72000" bIns="72000" rtlCol="0">
            <a:spAutoFit/>
          </a:bodyPr>
          <a:lstStyle/>
          <a:p>
            <a:pPr algn="ctr"/>
            <a:r>
              <a:rPr lang="en-GB" sz="2000" b="1" dirty="0">
                <a:latin typeface="+mj-lt"/>
              </a:rPr>
              <a:t>Training in scientific writing and publishing delivered by editors from the Nature </a:t>
            </a:r>
            <a:r>
              <a:rPr lang="en-GB" sz="2000" b="1" dirty="0" smtClean="0">
                <a:latin typeface="+mj-lt"/>
              </a:rPr>
              <a:t>journals</a:t>
            </a:r>
          </a:p>
          <a:p>
            <a:pPr algn="ctr"/>
            <a:endParaRPr lang="en-GB" sz="2000" b="1" dirty="0">
              <a:latin typeface="+mj-lt"/>
            </a:endParaRPr>
          </a:p>
          <a:p>
            <a:pPr algn="ctr"/>
            <a:r>
              <a:rPr lang="en-GB" sz="2400" b="1" dirty="0" smtClean="0">
                <a:latin typeface="+mj-lt"/>
                <a:hlinkClick r:id="rId3"/>
              </a:rPr>
              <a:t>https://masterclasses.nature.com</a:t>
            </a:r>
            <a:endParaRPr lang="en-GB" sz="2400" b="1" dirty="0" smtClean="0">
              <a:latin typeface="+mj-lt"/>
            </a:endParaRPr>
          </a:p>
          <a:p>
            <a:endParaRPr lang="en-GB" sz="1000" dirty="0" smtClean="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811" y="1411833"/>
            <a:ext cx="3891019"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694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p:sp>
      <p:sp>
        <p:nvSpPr>
          <p:cNvPr id="3" name="Title 2"/>
          <p:cNvSpPr>
            <a:spLocks noGrp="1"/>
          </p:cNvSpPr>
          <p:nvPr>
            <p:ph type="title"/>
          </p:nvPr>
        </p:nvSpPr>
        <p:spPr/>
        <p:txBody>
          <a:bodyPr/>
          <a:lstStyle/>
          <a:p>
            <a:r>
              <a:rPr lang="en-US" dirty="0" smtClean="0"/>
              <a:t>Springer Nature Publishing Academy</a:t>
            </a:r>
            <a:endParaRPr lang="en-US" dirty="0"/>
          </a:p>
        </p:txBody>
      </p:sp>
      <p:sp>
        <p:nvSpPr>
          <p:cNvPr id="2" name="Text Placeholder 1"/>
          <p:cNvSpPr>
            <a:spLocks noGrp="1"/>
          </p:cNvSpPr>
          <p:nvPr>
            <p:ph type="body" sz="quarter" idx="14"/>
          </p:nvPr>
        </p:nvSpPr>
        <p:spPr>
          <a:xfrm>
            <a:off x="825500" y="1436688"/>
            <a:ext cx="3945600" cy="2246769"/>
          </a:xfrm>
        </p:spPr>
        <p:txBody>
          <a:bodyPr/>
          <a:lstStyle/>
          <a:p>
            <a:r>
              <a:rPr lang="en-GB" b="1" dirty="0" smtClean="0"/>
              <a:t>Face-to-Face Training for:</a:t>
            </a:r>
            <a:endParaRPr lang="en-GB" b="1" dirty="0"/>
          </a:p>
          <a:p>
            <a:pPr marL="285750" indent="-285750">
              <a:buFont typeface="Arial" pitchFamily="34" charset="0"/>
              <a:buChar char="•"/>
            </a:pPr>
            <a:r>
              <a:rPr lang="en-GB" dirty="0" smtClean="0"/>
              <a:t>3 types of audiences</a:t>
            </a:r>
          </a:p>
          <a:p>
            <a:pPr marL="285750" indent="-285750">
              <a:buFont typeface="Arial" pitchFamily="34" charset="0"/>
              <a:buChar char="•"/>
            </a:pPr>
            <a:r>
              <a:rPr lang="en-GB" dirty="0" smtClean="0"/>
              <a:t>Authors – improve publication success</a:t>
            </a:r>
            <a:endParaRPr lang="en-GB" dirty="0"/>
          </a:p>
          <a:p>
            <a:pPr marL="285750" indent="-285750">
              <a:buFont typeface="Arial" pitchFamily="34" charset="0"/>
              <a:buChar char="•"/>
            </a:pPr>
            <a:r>
              <a:rPr lang="en-GB" dirty="0" smtClean="0"/>
              <a:t>Peer reviewers – improve the quality of  peer review</a:t>
            </a:r>
            <a:endParaRPr lang="en-GB" dirty="0"/>
          </a:p>
          <a:p>
            <a:pPr marL="285750" indent="-285750">
              <a:buFont typeface="Arial" pitchFamily="34" charset="0"/>
              <a:buChar char="•"/>
            </a:pPr>
            <a:r>
              <a:rPr lang="en-GB" dirty="0" smtClean="0"/>
              <a:t>Journal editors – improve the quality and visibility of journals</a:t>
            </a:r>
          </a:p>
        </p:txBody>
      </p:sp>
      <p:sp>
        <p:nvSpPr>
          <p:cNvPr id="5" name="TextBox 4"/>
          <p:cNvSpPr txBox="1"/>
          <p:nvPr/>
        </p:nvSpPr>
        <p:spPr>
          <a:xfrm>
            <a:off x="1132764" y="4824708"/>
            <a:ext cx="6837529" cy="1068736"/>
          </a:xfrm>
          <a:prstGeom prst="rect">
            <a:avLst/>
          </a:prstGeom>
          <a:noFill/>
        </p:spPr>
        <p:txBody>
          <a:bodyPr wrap="square" lIns="72000" tIns="72000" rIns="72000" bIns="72000" rtlCol="0">
            <a:spAutoFit/>
          </a:bodyPr>
          <a:lstStyle/>
          <a:p>
            <a:pPr algn="ctr"/>
            <a:r>
              <a:rPr lang="en-GB" sz="2000" b="1" dirty="0">
                <a:latin typeface="+mj-lt"/>
              </a:rPr>
              <a:t>Training </a:t>
            </a:r>
            <a:r>
              <a:rPr lang="en-GB" sz="2000" b="1" dirty="0" smtClean="0">
                <a:latin typeface="+mj-lt"/>
              </a:rPr>
              <a:t>program designed to help institutions improve their publication output and quality</a:t>
            </a:r>
          </a:p>
          <a:p>
            <a:pPr algn="ctr"/>
            <a:endParaRPr lang="en-GB" sz="2000" b="1" dirty="0">
              <a:latin typeface="+mj-lt"/>
            </a:endParaRPr>
          </a:p>
        </p:txBody>
      </p:sp>
      <p:grpSp>
        <p:nvGrpSpPr>
          <p:cNvPr id="7" name="Group 6"/>
          <p:cNvGrpSpPr/>
          <p:nvPr/>
        </p:nvGrpSpPr>
        <p:grpSpPr>
          <a:xfrm>
            <a:off x="5119098" y="1431138"/>
            <a:ext cx="3938255" cy="1800000"/>
            <a:chOff x="5426963" y="2019429"/>
            <a:chExt cx="3938255" cy="1800000"/>
          </a:xfrm>
        </p:grpSpPr>
        <p:pic>
          <p:nvPicPr>
            <p:cNvPr id="8" name="Picture 7"/>
            <p:cNvPicPr>
              <a:picLocks noChangeAspect="1"/>
            </p:cNvPicPr>
            <p:nvPr/>
          </p:nvPicPr>
          <p:blipFill>
            <a:blip r:embed="rId3"/>
            <a:stretch>
              <a:fillRect/>
            </a:stretch>
          </p:blipFill>
          <p:spPr>
            <a:xfrm>
              <a:off x="5426963" y="2019429"/>
              <a:ext cx="3938255" cy="1800000"/>
            </a:xfrm>
            <a:prstGeom prst="rect">
              <a:avLst/>
            </a:prstGeom>
            <a:ln>
              <a:noFill/>
            </a:ln>
            <a:effectLst>
              <a:outerShdw blurRad="292100" dist="139700" dir="2700000" algn="tl" rotWithShape="0">
                <a:srgbClr val="333333">
                  <a:alpha val="65000"/>
                </a:srgbClr>
              </a:outerShdw>
            </a:effectLst>
          </p:spPr>
        </p:pic>
        <p:sp>
          <p:nvSpPr>
            <p:cNvPr id="9" name="TextBox 18"/>
            <p:cNvSpPr txBox="1"/>
            <p:nvPr/>
          </p:nvSpPr>
          <p:spPr>
            <a:xfrm>
              <a:off x="7426181" y="2393582"/>
              <a:ext cx="1574800" cy="330072"/>
            </a:xfrm>
            <a:prstGeom prst="rect">
              <a:avLst/>
            </a:prstGeom>
            <a:noFill/>
          </p:spPr>
          <p:txBody>
            <a:bodyPr wrap="square" lIns="72000" tIns="72000" rIns="72000" bIns="72000" rtlCol="0">
              <a:spAutoFit/>
            </a:bodyPr>
            <a:lst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a:lstStyle>
            <a:p>
              <a:pPr algn="ctr"/>
              <a:r>
                <a:rPr lang="en-US" sz="1200" dirty="0">
                  <a:solidFill>
                    <a:srgbClr val="406C78"/>
                  </a:solidFill>
                </a:rPr>
                <a:t>Publishing Academy</a:t>
              </a:r>
            </a:p>
          </p:txBody>
        </p:sp>
      </p:grpSp>
    </p:spTree>
    <p:extLst>
      <p:ext uri="{BB962C8B-B14F-4D97-AF65-F5344CB8AC3E}">
        <p14:creationId xmlns:p14="http://schemas.microsoft.com/office/powerpoint/2010/main" val="3486773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81115" y="1850085"/>
            <a:ext cx="5943762" cy="6494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r>
              <a:rPr lang="en-US" sz="2800" dirty="0"/>
              <a:t>Can accommodate 50–250 attendees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6319" t="28485" b="23030"/>
          <a:stretch/>
        </p:blipFill>
        <p:spPr>
          <a:xfrm>
            <a:off x="706004" y="2776721"/>
            <a:ext cx="5478891" cy="270400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8078"/>
          <a:stretch/>
        </p:blipFill>
        <p:spPr>
          <a:xfrm>
            <a:off x="5221383" y="3935523"/>
            <a:ext cx="4116303" cy="2220375"/>
          </a:xfrm>
          <a:prstGeom prst="rect">
            <a:avLst/>
          </a:prstGeom>
        </p:spPr>
      </p:pic>
      <p:sp>
        <p:nvSpPr>
          <p:cNvPr id="12" name="TextBox 11"/>
          <p:cNvSpPr txBox="1"/>
          <p:nvPr/>
        </p:nvSpPr>
        <p:spPr>
          <a:xfrm>
            <a:off x="0" y="1059176"/>
            <a:ext cx="9906000" cy="637849"/>
          </a:xfrm>
          <a:prstGeom prst="rect">
            <a:avLst/>
          </a:prstGeom>
          <a:noFill/>
        </p:spPr>
        <p:txBody>
          <a:bodyPr wrap="square" lIns="72000" tIns="72000" rIns="72000" bIns="72000" rtlCol="0">
            <a:spAutoFit/>
          </a:bodyPr>
          <a:lstStyle/>
          <a:p>
            <a:pPr algn="ctr"/>
            <a:r>
              <a:rPr lang="en-US" sz="3200" i="1" dirty="0">
                <a:solidFill>
                  <a:schemeClr val="accent3"/>
                </a:solidFill>
              </a:rPr>
              <a:t>1- or 2-day workshop for early career researchers</a:t>
            </a:r>
          </a:p>
        </p:txBody>
      </p:sp>
      <p:sp>
        <p:nvSpPr>
          <p:cNvPr id="13" name="Title 3"/>
          <p:cNvSpPr>
            <a:spLocks noGrp="1"/>
          </p:cNvSpPr>
          <p:nvPr>
            <p:ph type="title"/>
          </p:nvPr>
        </p:nvSpPr>
        <p:spPr/>
        <p:txBody>
          <a:bodyPr/>
          <a:lstStyle/>
          <a:p>
            <a:r>
              <a:rPr lang="en-GB" dirty="0"/>
              <a:t>Author training workshops</a:t>
            </a:r>
          </a:p>
        </p:txBody>
      </p:sp>
    </p:spTree>
    <p:extLst>
      <p:ext uri="{BB962C8B-B14F-4D97-AF65-F5344CB8AC3E}">
        <p14:creationId xmlns:p14="http://schemas.microsoft.com/office/powerpoint/2010/main" val="255541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478398" y="1315890"/>
            <a:ext cx="4949204" cy="10079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r>
              <a:rPr lang="en-US" sz="2800" dirty="0"/>
              <a:t>Covered topics customized to the institution’s needs</a:t>
            </a:r>
          </a:p>
        </p:txBody>
      </p:sp>
      <p:sp>
        <p:nvSpPr>
          <p:cNvPr id="2" name="Rounded Rectangle 1"/>
          <p:cNvSpPr/>
          <p:nvPr/>
        </p:nvSpPr>
        <p:spPr>
          <a:xfrm>
            <a:off x="1191494" y="2701636"/>
            <a:ext cx="3713022" cy="692728"/>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Reading strategies</a:t>
            </a:r>
          </a:p>
        </p:txBody>
      </p:sp>
      <p:sp>
        <p:nvSpPr>
          <p:cNvPr id="12" name="Rounded Rectangle 11"/>
          <p:cNvSpPr/>
          <p:nvPr/>
        </p:nvSpPr>
        <p:spPr>
          <a:xfrm>
            <a:off x="1191494" y="3564370"/>
            <a:ext cx="3713022" cy="692728"/>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Publication ethics</a:t>
            </a:r>
          </a:p>
        </p:txBody>
      </p:sp>
      <p:sp>
        <p:nvSpPr>
          <p:cNvPr id="13" name="Rounded Rectangle 12"/>
          <p:cNvSpPr/>
          <p:nvPr/>
        </p:nvSpPr>
        <p:spPr>
          <a:xfrm>
            <a:off x="1191494" y="4427104"/>
            <a:ext cx="3713022" cy="692728"/>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Academic English </a:t>
            </a:r>
          </a:p>
        </p:txBody>
      </p:sp>
      <p:sp>
        <p:nvSpPr>
          <p:cNvPr id="14" name="Rounded Rectangle 13"/>
          <p:cNvSpPr/>
          <p:nvPr/>
        </p:nvSpPr>
        <p:spPr>
          <a:xfrm>
            <a:off x="1191494" y="5289838"/>
            <a:ext cx="3713022" cy="692728"/>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Manuscript structure</a:t>
            </a:r>
          </a:p>
        </p:txBody>
      </p:sp>
      <p:sp>
        <p:nvSpPr>
          <p:cNvPr id="15" name="Rounded Rectangle 14"/>
          <p:cNvSpPr/>
          <p:nvPr/>
        </p:nvSpPr>
        <p:spPr>
          <a:xfrm>
            <a:off x="5111756" y="2701636"/>
            <a:ext cx="3755156" cy="692728"/>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Publication strategies</a:t>
            </a:r>
          </a:p>
        </p:txBody>
      </p:sp>
      <p:sp>
        <p:nvSpPr>
          <p:cNvPr id="16" name="Rounded Rectangle 15"/>
          <p:cNvSpPr/>
          <p:nvPr/>
        </p:nvSpPr>
        <p:spPr>
          <a:xfrm>
            <a:off x="5111756" y="3564370"/>
            <a:ext cx="3755156" cy="692728"/>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Manuscript submission</a:t>
            </a:r>
          </a:p>
        </p:txBody>
      </p:sp>
      <p:sp>
        <p:nvSpPr>
          <p:cNvPr id="17" name="Rounded Rectangle 16"/>
          <p:cNvSpPr/>
          <p:nvPr/>
        </p:nvSpPr>
        <p:spPr>
          <a:xfrm>
            <a:off x="5111756" y="4427104"/>
            <a:ext cx="3755156" cy="692728"/>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Peer review</a:t>
            </a:r>
          </a:p>
        </p:txBody>
      </p:sp>
      <p:sp>
        <p:nvSpPr>
          <p:cNvPr id="18" name="Rounded Rectangle 17"/>
          <p:cNvSpPr/>
          <p:nvPr/>
        </p:nvSpPr>
        <p:spPr>
          <a:xfrm>
            <a:off x="5111756" y="5289838"/>
            <a:ext cx="3755156" cy="692728"/>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Academic presentations</a:t>
            </a:r>
          </a:p>
        </p:txBody>
      </p:sp>
      <p:sp>
        <p:nvSpPr>
          <p:cNvPr id="19" name="Title 3"/>
          <p:cNvSpPr>
            <a:spLocks noGrp="1"/>
          </p:cNvSpPr>
          <p:nvPr>
            <p:ph type="title"/>
          </p:nvPr>
        </p:nvSpPr>
        <p:spPr/>
        <p:txBody>
          <a:bodyPr/>
          <a:lstStyle/>
          <a:p>
            <a:r>
              <a:rPr lang="en-GB" dirty="0"/>
              <a:t>Author training </a:t>
            </a:r>
            <a:r>
              <a:rPr lang="en-GB" dirty="0" smtClean="0"/>
              <a:t>workshops - Topics</a:t>
            </a:r>
            <a:endParaRPr lang="en-GB" dirty="0"/>
          </a:p>
        </p:txBody>
      </p:sp>
    </p:spTree>
    <p:extLst>
      <p:ext uri="{BB962C8B-B14F-4D97-AF65-F5344CB8AC3E}">
        <p14:creationId xmlns:p14="http://schemas.microsoft.com/office/powerpoint/2010/main" val="374260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Differences between our two training workshop for authors</a:t>
            </a:r>
            <a:endParaRPr lang="en-GB"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81" y="1213584"/>
            <a:ext cx="863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4624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Peer review training workshop</a:t>
            </a:r>
          </a:p>
        </p:txBody>
      </p:sp>
      <p:sp>
        <p:nvSpPr>
          <p:cNvPr id="8" name="TextBox 7"/>
          <p:cNvSpPr txBox="1"/>
          <p:nvPr/>
        </p:nvSpPr>
        <p:spPr>
          <a:xfrm>
            <a:off x="0" y="1104896"/>
            <a:ext cx="9906000" cy="637849"/>
          </a:xfrm>
          <a:prstGeom prst="rect">
            <a:avLst/>
          </a:prstGeom>
          <a:noFill/>
        </p:spPr>
        <p:txBody>
          <a:bodyPr wrap="square" lIns="72000" tIns="72000" rIns="72000" bIns="72000" rtlCol="0">
            <a:spAutoFit/>
          </a:bodyPr>
          <a:lstStyle/>
          <a:p>
            <a:pPr algn="ctr"/>
            <a:r>
              <a:rPr lang="en-US" sz="3200" i="1" dirty="0">
                <a:solidFill>
                  <a:schemeClr val="accent3"/>
                </a:solidFill>
              </a:rPr>
              <a:t>1-day workshop for post-docs/junior faculty</a:t>
            </a:r>
          </a:p>
        </p:txBody>
      </p:sp>
      <p:sp>
        <p:nvSpPr>
          <p:cNvPr id="2" name="Rounded Rectangle 1"/>
          <p:cNvSpPr/>
          <p:nvPr/>
        </p:nvSpPr>
        <p:spPr>
          <a:xfrm>
            <a:off x="602673" y="1932704"/>
            <a:ext cx="4350327" cy="12301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r>
              <a:rPr lang="en-US" sz="3200" dirty="0"/>
              <a:t>Smaller (&lt; 25 attendees)</a:t>
            </a:r>
          </a:p>
        </p:txBody>
      </p:sp>
      <p:sp>
        <p:nvSpPr>
          <p:cNvPr id="9" name="Rounded Rectangle 8"/>
          <p:cNvSpPr/>
          <p:nvPr/>
        </p:nvSpPr>
        <p:spPr>
          <a:xfrm>
            <a:off x="5133109" y="1932705"/>
            <a:ext cx="4350327" cy="12301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r>
              <a:rPr lang="en-US" sz="3200" dirty="0"/>
              <a:t>Highly interactive with group activities</a:t>
            </a: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5556" r="22348" b="27070"/>
          <a:stretch/>
        </p:blipFill>
        <p:spPr>
          <a:xfrm>
            <a:off x="325582" y="3353495"/>
            <a:ext cx="5257800" cy="1897938"/>
          </a:xfrm>
          <a:prstGeom prst="rect">
            <a:avLst/>
          </a:prstGeom>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22424" b="32121"/>
          <a:stretch/>
        </p:blipFill>
        <p:spPr>
          <a:xfrm>
            <a:off x="4142509" y="4302465"/>
            <a:ext cx="5340927" cy="1820771"/>
          </a:xfrm>
          <a:prstGeom prst="rect">
            <a:avLst/>
          </a:prstGeom>
        </p:spPr>
      </p:pic>
    </p:spTree>
    <p:extLst>
      <p:ext uri="{BB962C8B-B14F-4D97-AF65-F5344CB8AC3E}">
        <p14:creationId xmlns:p14="http://schemas.microsoft.com/office/powerpoint/2010/main" val="290919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314" y="570779"/>
            <a:ext cx="8239126" cy="370558"/>
          </a:xfrm>
        </p:spPr>
        <p:txBody>
          <a:bodyPr/>
          <a:lstStyle/>
          <a:p>
            <a:r>
              <a:rPr lang="en-GB" dirty="0"/>
              <a:t>Peer review training </a:t>
            </a:r>
            <a:r>
              <a:rPr lang="en-GB" dirty="0" smtClean="0"/>
              <a:t>workshop - Topics</a:t>
            </a:r>
            <a:endParaRPr lang="en-GB" dirty="0"/>
          </a:p>
        </p:txBody>
      </p:sp>
      <p:sp>
        <p:nvSpPr>
          <p:cNvPr id="8" name="TextBox 7"/>
          <p:cNvSpPr txBox="1"/>
          <p:nvPr/>
        </p:nvSpPr>
        <p:spPr>
          <a:xfrm>
            <a:off x="0" y="1009487"/>
            <a:ext cx="9906000" cy="637849"/>
          </a:xfrm>
          <a:prstGeom prst="rect">
            <a:avLst/>
          </a:prstGeom>
          <a:noFill/>
        </p:spPr>
        <p:txBody>
          <a:bodyPr wrap="square" lIns="72000" tIns="72000" rIns="72000" bIns="72000" rtlCol="0">
            <a:spAutoFit/>
          </a:bodyPr>
          <a:lstStyle/>
          <a:p>
            <a:pPr algn="ctr"/>
            <a:r>
              <a:rPr lang="en-US" sz="3200" i="1" dirty="0">
                <a:solidFill>
                  <a:schemeClr val="accent3"/>
                </a:solidFill>
              </a:rPr>
              <a:t>Topics include</a:t>
            </a:r>
          </a:p>
        </p:txBody>
      </p:sp>
      <p:sp>
        <p:nvSpPr>
          <p:cNvPr id="5" name="Rounded Rectangle 4"/>
          <p:cNvSpPr/>
          <p:nvPr/>
        </p:nvSpPr>
        <p:spPr>
          <a:xfrm>
            <a:off x="840109" y="1767217"/>
            <a:ext cx="3338945" cy="1017000"/>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Peer review models</a:t>
            </a:r>
          </a:p>
        </p:txBody>
      </p:sp>
      <p:sp>
        <p:nvSpPr>
          <p:cNvPr id="10" name="Rounded Rectangle 9"/>
          <p:cNvSpPr/>
          <p:nvPr/>
        </p:nvSpPr>
        <p:spPr>
          <a:xfrm>
            <a:off x="840109" y="2921351"/>
            <a:ext cx="3338945" cy="1017000"/>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Ethics &amp; responsibilities</a:t>
            </a:r>
          </a:p>
        </p:txBody>
      </p:sp>
      <p:sp>
        <p:nvSpPr>
          <p:cNvPr id="14" name="Rounded Rectangle 13"/>
          <p:cNvSpPr/>
          <p:nvPr/>
        </p:nvSpPr>
        <p:spPr>
          <a:xfrm>
            <a:off x="840108" y="4075485"/>
            <a:ext cx="3338945" cy="1017000"/>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Efficient manuscript evaluation</a:t>
            </a:r>
          </a:p>
        </p:txBody>
      </p:sp>
      <p:sp>
        <p:nvSpPr>
          <p:cNvPr id="15" name="Rounded Rectangle 14"/>
          <p:cNvSpPr/>
          <p:nvPr/>
        </p:nvSpPr>
        <p:spPr>
          <a:xfrm>
            <a:off x="840107" y="5229619"/>
            <a:ext cx="3338945" cy="1017000"/>
          </a:xfrm>
          <a:prstGeom prst="roundRect">
            <a:avLst/>
          </a:prstGeom>
          <a:ln/>
        </p:spPr>
        <p:style>
          <a:lnRef idx="2">
            <a:schemeClr val="accent2"/>
          </a:lnRef>
          <a:fillRef idx="1">
            <a:schemeClr val="lt1"/>
          </a:fillRef>
          <a:effectRef idx="0">
            <a:schemeClr val="accent2"/>
          </a:effectRef>
          <a:fontRef idx="minor">
            <a:schemeClr val="dk1"/>
          </a:fontRef>
        </p:style>
        <p:txBody>
          <a:bodyPr lIns="72000" tIns="72000" rIns="72000" bIns="72000" rtlCol="0" anchor="ctr" anchorCtr="1"/>
          <a:lstStyle/>
          <a:p>
            <a:pPr algn="ctr"/>
            <a:r>
              <a:rPr lang="en-US" sz="2800" dirty="0">
                <a:solidFill>
                  <a:schemeClr val="tx1">
                    <a:lumMod val="75000"/>
                  </a:schemeClr>
                </a:solidFill>
              </a:rPr>
              <a:t>Writing effective reviewer reports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420"/>
          <a:stretch/>
        </p:blipFill>
        <p:spPr>
          <a:xfrm>
            <a:off x="4443520" y="2216406"/>
            <a:ext cx="4743142" cy="3362684"/>
          </a:xfrm>
          <a:prstGeom prst="rect">
            <a:avLst/>
          </a:prstGeom>
        </p:spPr>
      </p:pic>
      <p:sp>
        <p:nvSpPr>
          <p:cNvPr id="11" name="TextBox 10"/>
          <p:cNvSpPr txBox="1"/>
          <p:nvPr/>
        </p:nvSpPr>
        <p:spPr>
          <a:xfrm>
            <a:off x="4406533" y="5546321"/>
            <a:ext cx="4780129" cy="330072"/>
          </a:xfrm>
          <a:prstGeom prst="rect">
            <a:avLst/>
          </a:prstGeom>
          <a:noFill/>
        </p:spPr>
        <p:txBody>
          <a:bodyPr wrap="square" lIns="72000" tIns="72000" rIns="72000" bIns="72000" rtlCol="0">
            <a:spAutoFit/>
          </a:bodyPr>
          <a:lstStyle/>
          <a:p>
            <a:pPr algn="ctr"/>
            <a:r>
              <a:rPr lang="en-US" sz="1200" dirty="0">
                <a:solidFill>
                  <a:schemeClr val="accent4"/>
                </a:solidFill>
              </a:rPr>
              <a:t>Cartoon by Nick D Kim, scienceandink.com. Used by permission.</a:t>
            </a:r>
          </a:p>
        </p:txBody>
      </p:sp>
    </p:spTree>
    <p:extLst>
      <p:ext uri="{BB962C8B-B14F-4D97-AF65-F5344CB8AC3E}">
        <p14:creationId xmlns:p14="http://schemas.microsoft.com/office/powerpoint/2010/main" val="298750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Journal editor training</a:t>
            </a:r>
          </a:p>
        </p:txBody>
      </p:sp>
      <p:sp>
        <p:nvSpPr>
          <p:cNvPr id="5" name="Rounded Rectangle 4"/>
          <p:cNvSpPr/>
          <p:nvPr/>
        </p:nvSpPr>
        <p:spPr bwMode="auto">
          <a:xfrm>
            <a:off x="692737" y="1804194"/>
            <a:ext cx="2700360" cy="945886"/>
          </a:xfrm>
          <a:prstGeom prst="roundRect">
            <a:avLst/>
          </a:prstGeom>
          <a:solidFill>
            <a:schemeClr val="accent2"/>
          </a:solidFill>
          <a:ln w="9525" cap="flat" cmpd="sng" algn="ctr">
            <a:solidFill>
              <a:srgbClr val="00468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ea typeface="ＭＳ Ｐゴシック" charset="0"/>
              </a:rPr>
              <a:t>Ethics &amp; responsibilities</a:t>
            </a:r>
          </a:p>
        </p:txBody>
      </p:sp>
      <p:sp>
        <p:nvSpPr>
          <p:cNvPr id="6" name="Rounded Rectangle 5"/>
          <p:cNvSpPr/>
          <p:nvPr/>
        </p:nvSpPr>
        <p:spPr bwMode="auto">
          <a:xfrm>
            <a:off x="3575111" y="1804194"/>
            <a:ext cx="2700360" cy="951153"/>
          </a:xfrm>
          <a:prstGeom prst="roundRect">
            <a:avLst/>
          </a:prstGeom>
          <a:solidFill>
            <a:schemeClr val="accent2"/>
          </a:solidFill>
          <a:ln w="9525" cap="flat" cmpd="sng" algn="ctr">
            <a:solidFill>
              <a:srgbClr val="00468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ea typeface="ＭＳ Ｐゴシック" charset="0"/>
              </a:rPr>
              <a:t>Editorial workflows</a:t>
            </a:r>
          </a:p>
        </p:txBody>
      </p:sp>
      <p:sp>
        <p:nvSpPr>
          <p:cNvPr id="9" name="Rounded Rectangle 8"/>
          <p:cNvSpPr/>
          <p:nvPr/>
        </p:nvSpPr>
        <p:spPr bwMode="auto">
          <a:xfrm>
            <a:off x="6457485" y="1804195"/>
            <a:ext cx="2700360" cy="951153"/>
          </a:xfrm>
          <a:prstGeom prst="roundRect">
            <a:avLst/>
          </a:prstGeom>
          <a:solidFill>
            <a:schemeClr val="accent2"/>
          </a:solidFill>
          <a:ln w="9525" cap="flat" cmpd="sng" algn="ctr">
            <a:solidFill>
              <a:srgbClr val="00468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ea typeface="ＭＳ Ｐゴシック" charset="0"/>
              </a:rPr>
              <a:t>Author/reviewer experiences</a:t>
            </a:r>
          </a:p>
        </p:txBody>
      </p:sp>
      <p:sp>
        <p:nvSpPr>
          <p:cNvPr id="10" name="Rounded Rectangle 9"/>
          <p:cNvSpPr/>
          <p:nvPr/>
        </p:nvSpPr>
        <p:spPr bwMode="auto">
          <a:xfrm>
            <a:off x="692737" y="2912733"/>
            <a:ext cx="2700360" cy="945886"/>
          </a:xfrm>
          <a:prstGeom prst="roundRect">
            <a:avLst/>
          </a:prstGeom>
          <a:solidFill>
            <a:schemeClr val="accent2"/>
          </a:solidFill>
          <a:ln w="9525" cap="flat" cmpd="sng" algn="ctr">
            <a:solidFill>
              <a:srgbClr val="00468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ea typeface="ＭＳ Ｐゴシック" charset="0"/>
              </a:rPr>
              <a:t>Improving visibility</a:t>
            </a:r>
          </a:p>
        </p:txBody>
      </p:sp>
      <p:sp>
        <p:nvSpPr>
          <p:cNvPr id="11" name="Rounded Rectangle 10"/>
          <p:cNvSpPr/>
          <p:nvPr/>
        </p:nvSpPr>
        <p:spPr bwMode="auto">
          <a:xfrm>
            <a:off x="3575111" y="2944766"/>
            <a:ext cx="2700360" cy="945886"/>
          </a:xfrm>
          <a:prstGeom prst="roundRect">
            <a:avLst/>
          </a:prstGeom>
          <a:solidFill>
            <a:schemeClr val="accent2"/>
          </a:solidFill>
          <a:ln w="9525" cap="flat" cmpd="sng" algn="ctr">
            <a:solidFill>
              <a:srgbClr val="00468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ea typeface="ＭＳ Ｐゴシック" charset="0"/>
              </a:rPr>
              <a:t>Identifying trends</a:t>
            </a:r>
          </a:p>
        </p:txBody>
      </p:sp>
      <p:sp>
        <p:nvSpPr>
          <p:cNvPr id="12" name="Rounded Rectangle 11"/>
          <p:cNvSpPr/>
          <p:nvPr/>
        </p:nvSpPr>
        <p:spPr bwMode="auto">
          <a:xfrm>
            <a:off x="6457485" y="2952608"/>
            <a:ext cx="2700360" cy="945886"/>
          </a:xfrm>
          <a:prstGeom prst="roundRect">
            <a:avLst/>
          </a:prstGeom>
          <a:solidFill>
            <a:schemeClr val="accent2"/>
          </a:solidFill>
          <a:ln w="9525" cap="flat" cmpd="sng" algn="ctr">
            <a:solidFill>
              <a:srgbClr val="00468A"/>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ea typeface="ＭＳ Ｐゴシック" charset="0"/>
              </a:rPr>
              <a:t>Difficult editorial decisions</a:t>
            </a:r>
          </a:p>
        </p:txBody>
      </p:sp>
      <p:sp>
        <p:nvSpPr>
          <p:cNvPr id="13" name="Rounded Rectangle 12"/>
          <p:cNvSpPr/>
          <p:nvPr/>
        </p:nvSpPr>
        <p:spPr bwMode="auto">
          <a:xfrm>
            <a:off x="692737" y="4107014"/>
            <a:ext cx="8465108" cy="2037398"/>
          </a:xfrm>
          <a:prstGeom prst="roundRect">
            <a:avLst>
              <a:gd name="adj" fmla="val 12154"/>
            </a:avLst>
          </a:prstGeom>
          <a:solidFill>
            <a:srgbClr val="FFFFFF"/>
          </a:solidFill>
          <a:ln w="190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eaLnBrk="0" fontAlgn="base" latinLnBrk="0" hangingPunct="0">
              <a:lnSpc>
                <a:spcPct val="100000"/>
              </a:lnSpc>
              <a:spcBef>
                <a:spcPts val="0"/>
              </a:spcBef>
              <a:spcAft>
                <a:spcPct val="0"/>
              </a:spcAft>
              <a:buClrTx/>
              <a:buSzTx/>
              <a:buFontTx/>
              <a:buNone/>
              <a:tabLst/>
              <a:defRPr/>
            </a:pPr>
            <a:r>
              <a:rPr kumimoji="0" lang="en-US" sz="2800" b="1" i="1" u="sng" strike="noStrike" kern="0" cap="none" spc="0" normalizeH="0" baseline="0" noProof="0" dirty="0">
                <a:ln>
                  <a:noFill/>
                </a:ln>
                <a:solidFill>
                  <a:schemeClr val="accent3"/>
                </a:solidFill>
                <a:effectLst/>
                <a:uLnTx/>
                <a:uFillTx/>
                <a:ea typeface="ＭＳ Ｐゴシック" charset="0"/>
              </a:rPr>
              <a:t>Activities can include</a:t>
            </a:r>
            <a:r>
              <a:rPr kumimoji="0" lang="en-US" sz="2800" b="1" i="1" u="none" strike="noStrike" kern="0" cap="none" spc="0" normalizeH="0" baseline="0" noProof="0" dirty="0">
                <a:ln>
                  <a:noFill/>
                </a:ln>
                <a:solidFill>
                  <a:schemeClr val="accent3"/>
                </a:solidFill>
                <a:effectLst/>
                <a:uLnTx/>
                <a:uFillTx/>
                <a:ea typeface="ＭＳ Ｐゴシック" charset="0"/>
              </a:rPr>
              <a:t>:</a:t>
            </a:r>
          </a:p>
          <a:p>
            <a:pPr marL="0" marR="0" lvl="0" indent="0" algn="ctr" defTabSz="914400" eaLnBrk="0" fontAlgn="base" latinLnBrk="0" hangingPunct="0">
              <a:lnSpc>
                <a:spcPct val="100000"/>
              </a:lnSpc>
              <a:spcBef>
                <a:spcPts val="0"/>
              </a:spcBef>
              <a:spcAft>
                <a:spcPct val="0"/>
              </a:spcAft>
              <a:buClrTx/>
              <a:buSzTx/>
              <a:buFontTx/>
              <a:buNone/>
              <a:tabLst/>
              <a:defRPr/>
            </a:pPr>
            <a:endParaRPr kumimoji="0" lang="en-US" sz="600" b="1" i="0" u="none" strike="noStrike" kern="0" cap="none" spc="0" normalizeH="0" baseline="0" noProof="0" dirty="0">
              <a:ln>
                <a:noFill/>
              </a:ln>
              <a:solidFill>
                <a:srgbClr val="EE7D11"/>
              </a:solidFill>
              <a:effectLst/>
              <a:uLnTx/>
              <a:uFillTx/>
              <a:ea typeface="ＭＳ Ｐゴシック" charset="0"/>
            </a:endParaRPr>
          </a:p>
          <a:p>
            <a:pPr marL="342900" marR="0" lvl="0" indent="-342900" defTabSz="914400" eaLnBrk="0" fontAlgn="base" latinLnBrk="0" hangingPunct="0">
              <a:lnSpc>
                <a:spcPct val="100000"/>
              </a:lnSpc>
              <a:spcBef>
                <a:spcPts val="0"/>
              </a:spcBef>
              <a:spcAft>
                <a:spcPct val="0"/>
              </a:spcAft>
              <a:buClr>
                <a:schemeClr val="accent3"/>
              </a:buClr>
              <a:buSzTx/>
              <a:buFont typeface="Arial" pitchFamily="34" charset="0"/>
              <a:buChar char="•"/>
              <a:tabLst/>
              <a:defRPr/>
            </a:pPr>
            <a:r>
              <a:rPr kumimoji="0" lang="en-US" sz="2800" b="0" i="0" u="none" strike="noStrike" kern="0" cap="none" spc="0" normalizeH="0" baseline="0" noProof="0" dirty="0">
                <a:ln>
                  <a:noFill/>
                </a:ln>
                <a:solidFill>
                  <a:schemeClr val="tx1">
                    <a:lumMod val="75000"/>
                  </a:schemeClr>
                </a:solidFill>
                <a:effectLst/>
                <a:uLnTx/>
                <a:uFillTx/>
                <a:ea typeface="ＭＳ Ｐゴシック" charset="0"/>
              </a:rPr>
              <a:t>Discuss ethical case studies and appropriate actions</a:t>
            </a:r>
          </a:p>
          <a:p>
            <a:pPr marL="342900" marR="0" lvl="0" indent="-342900" defTabSz="914400" eaLnBrk="0" fontAlgn="base" latinLnBrk="0" hangingPunct="0">
              <a:lnSpc>
                <a:spcPct val="100000"/>
              </a:lnSpc>
              <a:spcBef>
                <a:spcPts val="0"/>
              </a:spcBef>
              <a:spcAft>
                <a:spcPct val="0"/>
              </a:spcAft>
              <a:buClr>
                <a:schemeClr val="accent3"/>
              </a:buClr>
              <a:buSzTx/>
              <a:buFont typeface="Arial" pitchFamily="34" charset="0"/>
              <a:buChar char="•"/>
              <a:tabLst/>
              <a:defRPr/>
            </a:pPr>
            <a:r>
              <a:rPr kumimoji="0" lang="en-US" sz="2800" b="0" i="0" u="none" strike="noStrike" kern="0" cap="none" spc="0" normalizeH="0" baseline="0" noProof="0" dirty="0">
                <a:ln>
                  <a:noFill/>
                </a:ln>
                <a:solidFill>
                  <a:schemeClr val="tx1">
                    <a:lumMod val="75000"/>
                  </a:schemeClr>
                </a:solidFill>
                <a:effectLst/>
                <a:uLnTx/>
                <a:uFillTx/>
                <a:ea typeface="ＭＳ Ｐゴシック" charset="0"/>
              </a:rPr>
              <a:t>Improve editorial workflow to increase efficiency</a:t>
            </a:r>
          </a:p>
          <a:p>
            <a:pPr marL="342900" marR="0" lvl="0" indent="-342900" defTabSz="914400" eaLnBrk="0" fontAlgn="base" latinLnBrk="0" hangingPunct="0">
              <a:lnSpc>
                <a:spcPct val="100000"/>
              </a:lnSpc>
              <a:spcBef>
                <a:spcPts val="0"/>
              </a:spcBef>
              <a:spcAft>
                <a:spcPct val="0"/>
              </a:spcAft>
              <a:buClr>
                <a:schemeClr val="accent3"/>
              </a:buClr>
              <a:buSzTx/>
              <a:buFont typeface="Arial" pitchFamily="34" charset="0"/>
              <a:buChar char="•"/>
              <a:tabLst/>
              <a:defRPr/>
            </a:pPr>
            <a:r>
              <a:rPr kumimoji="0" lang="en-US" sz="2800" b="0" i="0" u="none" strike="noStrike" kern="0" cap="none" spc="0" normalizeH="0" baseline="0" noProof="0" dirty="0">
                <a:ln>
                  <a:noFill/>
                </a:ln>
                <a:solidFill>
                  <a:schemeClr val="tx1">
                    <a:lumMod val="75000"/>
                  </a:schemeClr>
                </a:solidFill>
                <a:effectLst/>
                <a:uLnTx/>
                <a:uFillTx/>
                <a:ea typeface="ＭＳ Ｐゴシック" charset="0"/>
              </a:rPr>
              <a:t>Prepare future plan based on previous KPIs</a:t>
            </a:r>
          </a:p>
        </p:txBody>
      </p:sp>
      <p:sp>
        <p:nvSpPr>
          <p:cNvPr id="14" name="TextBox 13"/>
          <p:cNvSpPr txBox="1"/>
          <p:nvPr/>
        </p:nvSpPr>
        <p:spPr>
          <a:xfrm>
            <a:off x="0" y="1104896"/>
            <a:ext cx="9906000" cy="637849"/>
          </a:xfrm>
          <a:prstGeom prst="rect">
            <a:avLst/>
          </a:prstGeom>
          <a:noFill/>
        </p:spPr>
        <p:txBody>
          <a:bodyPr wrap="square" lIns="72000" tIns="72000" rIns="72000" bIns="72000" rtlCol="0">
            <a:spAutoFit/>
          </a:bodyPr>
          <a:lstStyle/>
          <a:p>
            <a:pPr algn="ctr"/>
            <a:r>
              <a:rPr lang="en-US" sz="3200" i="1" dirty="0">
                <a:solidFill>
                  <a:schemeClr val="accent3"/>
                </a:solidFill>
              </a:rPr>
              <a:t>1-day workshop for journal editors</a:t>
            </a:r>
          </a:p>
        </p:txBody>
      </p:sp>
    </p:spTree>
    <p:extLst>
      <p:ext uri="{BB962C8B-B14F-4D97-AF65-F5344CB8AC3E}">
        <p14:creationId xmlns:p14="http://schemas.microsoft.com/office/powerpoint/2010/main" val="349527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a:t>4</a:t>
            </a:r>
            <a:r>
              <a:rPr lang="en-GB" dirty="0" smtClean="0"/>
              <a:t>.0</a:t>
            </a:r>
            <a:endParaRPr lang="en-GB" dirty="0"/>
          </a:p>
        </p:txBody>
      </p:sp>
      <p:sp>
        <p:nvSpPr>
          <p:cNvPr id="4" name="Title 3"/>
          <p:cNvSpPr>
            <a:spLocks noGrp="1"/>
          </p:cNvSpPr>
          <p:nvPr>
            <p:ph type="title"/>
          </p:nvPr>
        </p:nvSpPr>
        <p:spPr/>
        <p:txBody>
          <a:bodyPr/>
          <a:lstStyle/>
          <a:p>
            <a:r>
              <a:rPr lang="en-NZ" dirty="0" smtClean="0"/>
              <a:t>Introduction to the Nature Research Products portfolio</a:t>
            </a:r>
            <a:endParaRPr lang="en-GB" dirty="0"/>
          </a:p>
        </p:txBody>
      </p:sp>
    </p:spTree>
    <p:extLst>
      <p:ext uri="{BB962C8B-B14F-4D97-AF65-F5344CB8AC3E}">
        <p14:creationId xmlns:p14="http://schemas.microsoft.com/office/powerpoint/2010/main" val="418159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Uniting some of the best known brands in our field</a:t>
            </a:r>
            <a:endParaRPr lang="en-US" dirty="0"/>
          </a:p>
        </p:txBody>
      </p:sp>
      <p:pic>
        <p:nvPicPr>
          <p:cNvPr id="1029" name="Picture 5" descr="C:\Users\hovi01\Desktop\063ef864-b23d-463a-aa75-3796d77d3a49-lar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261" y="1618271"/>
            <a:ext cx="6215063" cy="8572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11199" y="3396465"/>
            <a:ext cx="8404225" cy="2038015"/>
            <a:chOff x="825500" y="2086310"/>
            <a:chExt cx="8058008" cy="1837676"/>
          </a:xfrm>
        </p:grpSpPr>
        <p:pic>
          <p:nvPicPr>
            <p:cNvPr id="8" name="Picture 7"/>
            <p:cNvPicPr>
              <a:picLocks noChangeAspect="1"/>
            </p:cNvPicPr>
            <p:nvPr/>
          </p:nvPicPr>
          <p:blipFill>
            <a:blip r:embed="rId4"/>
            <a:stretch>
              <a:fillRect/>
            </a:stretch>
          </p:blipFill>
          <p:spPr>
            <a:xfrm>
              <a:off x="1351248" y="2086310"/>
              <a:ext cx="2004351" cy="738731"/>
            </a:xfrm>
            <a:prstGeom prst="rect">
              <a:avLst/>
            </a:prstGeom>
          </p:spPr>
        </p:pic>
        <p:pic>
          <p:nvPicPr>
            <p:cNvPr id="9" name="Picture 8" descr="http://convention.bio.org/uploadedImages/2012/Report_on_the_Convention/Nature%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1406" y="2269873"/>
              <a:ext cx="1655884" cy="3716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7929" t="18043" r="11184" b="-1"/>
            <a:stretch/>
          </p:blipFill>
          <p:spPr>
            <a:xfrm>
              <a:off x="6265303" y="2216125"/>
              <a:ext cx="1860459" cy="578566"/>
            </a:xfrm>
            <a:prstGeom prst="rect">
              <a:avLst/>
            </a:prstGeom>
          </p:spPr>
        </p:pic>
        <p:pic>
          <p:nvPicPr>
            <p:cNvPr id="11" name="Picture 2" descr="BioMed Centr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0" y="3463816"/>
              <a:ext cx="1822450" cy="3559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stretch>
              <a:fillRect/>
            </a:stretch>
          </p:blipFill>
          <p:spPr>
            <a:xfrm>
              <a:off x="3085538" y="3463816"/>
              <a:ext cx="1562662" cy="460170"/>
            </a:xfrm>
            <a:prstGeom prst="rect">
              <a:avLst/>
            </a:prstGeom>
          </p:spPr>
        </p:pic>
        <p:pic>
          <p:nvPicPr>
            <p:cNvPr id="13" name="Picture 12" descr="E:\0_JOBS\JUST ADD WATER JAWS-07212\553\Pip\Pip\Palgrave\Palgrave Macmillan.png"/>
            <p:cNvPicPr preferRelativeResize="0">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7677150" y="3344164"/>
              <a:ext cx="1206358" cy="5361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2" descr="https://upload.wikimedia.org/wikipedia/commons/thumb/a/ab/Scientific_American_logo.svg/2000px-Scientific_American_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46863" y="3422295"/>
              <a:ext cx="1587618" cy="4580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130310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5253" y="1436688"/>
            <a:ext cx="3944548" cy="2877711"/>
          </a:xfrm>
        </p:spPr>
        <p:txBody>
          <a:bodyPr/>
          <a:lstStyle/>
          <a:p>
            <a:r>
              <a:rPr lang="en-GB" b="1" dirty="0" smtClean="0"/>
              <a:t>Sponsored content</a:t>
            </a:r>
          </a:p>
          <a:p>
            <a:pPr marL="285750" indent="-285750">
              <a:buFont typeface="Arial" pitchFamily="34" charset="0"/>
              <a:buChar char="•"/>
            </a:pPr>
            <a:r>
              <a:rPr lang="en-GB" dirty="0" smtClean="0"/>
              <a:t>Free for all users during 6 months</a:t>
            </a:r>
          </a:p>
          <a:p>
            <a:pPr marL="285750" indent="-285750">
              <a:buFont typeface="Arial" pitchFamily="34" charset="0"/>
              <a:buChar char="•"/>
            </a:pPr>
            <a:r>
              <a:rPr lang="en-GB" dirty="0" smtClean="0"/>
              <a:t>Topics of scientific, clinical and societal interest</a:t>
            </a:r>
          </a:p>
          <a:p>
            <a:pPr marL="285750" indent="-285750">
              <a:buFont typeface="Arial" pitchFamily="34" charset="0"/>
              <a:buChar char="•"/>
            </a:pPr>
            <a:r>
              <a:rPr lang="en-GB" dirty="0" smtClean="0"/>
              <a:t>Valued educational resource for scientific community</a:t>
            </a:r>
          </a:p>
          <a:p>
            <a:pPr marL="285750" indent="-285750">
              <a:buFont typeface="Arial" pitchFamily="34" charset="0"/>
              <a:buChar char="•"/>
            </a:pPr>
            <a:r>
              <a:rPr lang="en-GB" dirty="0" smtClean="0"/>
              <a:t>Raising public awareness of a disease or a scientific field</a:t>
            </a:r>
          </a:p>
          <a:p>
            <a:endParaRPr lang="en-GB" dirty="0" smtClean="0"/>
          </a:p>
        </p:txBody>
      </p:sp>
      <p:sp>
        <p:nvSpPr>
          <p:cNvPr id="4" name="Text Placeholder 3"/>
          <p:cNvSpPr>
            <a:spLocks noGrp="1"/>
          </p:cNvSpPr>
          <p:nvPr>
            <p:ph type="body" sz="quarter" idx="15"/>
          </p:nvPr>
        </p:nvSpPr>
        <p:spPr>
          <a:xfrm>
            <a:off x="5120079" y="1436688"/>
            <a:ext cx="3944548" cy="276999"/>
          </a:xfrm>
        </p:spPr>
        <p:txBody>
          <a:bodyPr/>
          <a:lstStyle/>
          <a:p>
            <a:endParaRPr lang="en-GB" dirty="0"/>
          </a:p>
        </p:txBody>
      </p:sp>
      <p:sp>
        <p:nvSpPr>
          <p:cNvPr id="3" name="Title 2"/>
          <p:cNvSpPr>
            <a:spLocks noGrp="1"/>
          </p:cNvSpPr>
          <p:nvPr>
            <p:ph type="title"/>
          </p:nvPr>
        </p:nvSpPr>
        <p:spPr/>
        <p:txBody>
          <a:bodyPr/>
          <a:lstStyle/>
          <a:p>
            <a:r>
              <a:rPr lang="en-US" dirty="0" smtClean="0"/>
              <a:t>Nature Outlook</a:t>
            </a:r>
            <a:endParaRPr lang="en-US" dirty="0"/>
          </a:p>
        </p:txBody>
      </p:sp>
      <p:sp>
        <p:nvSpPr>
          <p:cNvPr id="5" name="TextBox 4"/>
          <p:cNvSpPr txBox="1"/>
          <p:nvPr/>
        </p:nvSpPr>
        <p:spPr>
          <a:xfrm>
            <a:off x="1187355" y="4763069"/>
            <a:ext cx="7765576" cy="1807400"/>
          </a:xfrm>
          <a:prstGeom prst="rect">
            <a:avLst/>
          </a:prstGeom>
          <a:noFill/>
        </p:spPr>
        <p:txBody>
          <a:bodyPr wrap="square" lIns="72000" tIns="72000" rIns="72000" bIns="72000" rtlCol="0">
            <a:spAutoFit/>
          </a:bodyPr>
          <a:lstStyle/>
          <a:p>
            <a:pPr algn="ctr"/>
            <a:r>
              <a:rPr lang="en-US" sz="2000" b="1" dirty="0" smtClean="0">
                <a:latin typeface="+mj-lt"/>
              </a:rPr>
              <a:t>News </a:t>
            </a:r>
            <a:r>
              <a:rPr lang="en-US" sz="2000" b="1" dirty="0">
                <a:latin typeface="+mj-lt"/>
              </a:rPr>
              <a:t>features written by top science </a:t>
            </a:r>
            <a:r>
              <a:rPr lang="en-US" sz="2000" b="1" dirty="0" smtClean="0">
                <a:latin typeface="+mj-lt"/>
              </a:rPr>
              <a:t>journalists</a:t>
            </a:r>
          </a:p>
          <a:p>
            <a:pPr algn="ctr"/>
            <a:r>
              <a:rPr lang="en-US" sz="2000" b="1" dirty="0" smtClean="0">
                <a:latin typeface="+mj-lt"/>
              </a:rPr>
              <a:t>Commentary </a:t>
            </a:r>
            <a:r>
              <a:rPr lang="en-US" sz="2000" b="1" dirty="0">
                <a:latin typeface="+mj-lt"/>
              </a:rPr>
              <a:t>pieces from leading academic and industry </a:t>
            </a:r>
            <a:r>
              <a:rPr lang="en-US" sz="2000" b="1" dirty="0" smtClean="0">
                <a:latin typeface="+mj-lt"/>
              </a:rPr>
              <a:t>thinkers</a:t>
            </a:r>
            <a:endParaRPr lang="en-GB" sz="2000" b="1" dirty="0">
              <a:latin typeface="+mj-lt"/>
            </a:endParaRPr>
          </a:p>
          <a:p>
            <a:pPr algn="ctr"/>
            <a:endParaRPr lang="en-GB" sz="2000" b="1" dirty="0" smtClean="0">
              <a:latin typeface="+mj-lt"/>
            </a:endParaRPr>
          </a:p>
          <a:p>
            <a:pPr algn="ctr"/>
            <a:r>
              <a:rPr lang="en-GB" sz="2400" b="1" dirty="0" smtClean="0">
                <a:latin typeface="+mj-lt"/>
                <a:hlinkClick r:id="rId3"/>
              </a:rPr>
              <a:t>www.nature.com/news/outlooks-1.16103</a:t>
            </a:r>
            <a:endParaRPr lang="en-GB" sz="2400" b="1" dirty="0" smtClean="0">
              <a:latin typeface="+mj-lt"/>
            </a:endParaRPr>
          </a:p>
          <a:p>
            <a:pPr algn="ctr"/>
            <a:endParaRPr lang="en-GB" sz="2400" b="1" dirty="0" smtClean="0">
              <a:latin typeface="+mj-lt"/>
            </a:endParaRPr>
          </a:p>
        </p:txBody>
      </p:sp>
      <p:sp>
        <p:nvSpPr>
          <p:cNvPr id="6" name="AutoShape 2" descr="Image result for nature outl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38721"/>
          <a:stretch/>
        </p:blipFill>
        <p:spPr bwMode="auto">
          <a:xfrm>
            <a:off x="5168165" y="1466471"/>
            <a:ext cx="3672000" cy="264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441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p:sp>
      <p:sp>
        <p:nvSpPr>
          <p:cNvPr id="3" name="Title 2"/>
          <p:cNvSpPr>
            <a:spLocks noGrp="1"/>
          </p:cNvSpPr>
          <p:nvPr>
            <p:ph type="title"/>
          </p:nvPr>
        </p:nvSpPr>
        <p:spPr/>
        <p:txBody>
          <a:bodyPr/>
          <a:lstStyle/>
          <a:p>
            <a:r>
              <a:rPr lang="en-US" dirty="0" smtClean="0"/>
              <a:t>Nature Outline</a:t>
            </a:r>
            <a:endParaRPr lang="en-US" dirty="0"/>
          </a:p>
        </p:txBody>
      </p:sp>
      <p:sp>
        <p:nvSpPr>
          <p:cNvPr id="2" name="Text Placeholder 1"/>
          <p:cNvSpPr>
            <a:spLocks noGrp="1"/>
          </p:cNvSpPr>
          <p:nvPr>
            <p:ph type="body" sz="quarter" idx="14"/>
          </p:nvPr>
        </p:nvSpPr>
        <p:spPr>
          <a:xfrm>
            <a:off x="825500" y="1436688"/>
            <a:ext cx="3945600" cy="2877711"/>
          </a:xfrm>
        </p:spPr>
        <p:txBody>
          <a:bodyPr/>
          <a:lstStyle/>
          <a:p>
            <a:r>
              <a:rPr lang="en-GB" b="1" dirty="0" smtClean="0"/>
              <a:t>Sponsored content</a:t>
            </a:r>
          </a:p>
          <a:p>
            <a:pPr marL="285750" indent="-285750">
              <a:buFont typeface="Arial" pitchFamily="34" charset="0"/>
              <a:buChar char="•"/>
            </a:pPr>
            <a:r>
              <a:rPr lang="en-GB" dirty="0" smtClean="0"/>
              <a:t>Same aim and scope than Outlooks</a:t>
            </a:r>
          </a:p>
          <a:p>
            <a:pPr marL="285750" indent="-285750">
              <a:buFont typeface="Arial" pitchFamily="34" charset="0"/>
              <a:buChar char="•"/>
            </a:pPr>
            <a:r>
              <a:rPr lang="en-GB" dirty="0" smtClean="0"/>
              <a:t>Different format: 2-page </a:t>
            </a:r>
            <a:r>
              <a:rPr lang="en-GB" dirty="0" err="1" smtClean="0"/>
              <a:t>infographics</a:t>
            </a:r>
            <a:r>
              <a:rPr lang="en-GB" dirty="0" smtClean="0"/>
              <a:t> and multimedia animations</a:t>
            </a:r>
          </a:p>
          <a:p>
            <a:pPr marL="285750" indent="-285750">
              <a:buFont typeface="Arial" pitchFamily="34" charset="0"/>
              <a:buChar char="•"/>
            </a:pPr>
            <a:r>
              <a:rPr lang="en-GB" dirty="0" smtClean="0"/>
              <a:t>Simplify technical and scientific concepts for a broader audience</a:t>
            </a:r>
          </a:p>
          <a:p>
            <a:pPr marL="285750" indent="-285750">
              <a:buFont typeface="Arial" pitchFamily="34" charset="0"/>
              <a:buChar char="•"/>
            </a:pPr>
            <a:r>
              <a:rPr lang="en-GB" dirty="0" smtClean="0"/>
              <a:t>High quality and high impact content to populate social media channels</a:t>
            </a:r>
          </a:p>
          <a:p>
            <a:endParaRPr lang="en-GB" dirty="0" smtClean="0"/>
          </a:p>
        </p:txBody>
      </p:sp>
      <p:sp>
        <p:nvSpPr>
          <p:cNvPr id="5" name="TextBox 4"/>
          <p:cNvSpPr txBox="1"/>
          <p:nvPr/>
        </p:nvSpPr>
        <p:spPr>
          <a:xfrm>
            <a:off x="1187355" y="4763069"/>
            <a:ext cx="7765576" cy="1438068"/>
          </a:xfrm>
          <a:prstGeom prst="rect">
            <a:avLst/>
          </a:prstGeom>
          <a:noFill/>
        </p:spPr>
        <p:txBody>
          <a:bodyPr wrap="square" lIns="72000" tIns="72000" rIns="72000" bIns="72000" rtlCol="0">
            <a:spAutoFit/>
          </a:bodyPr>
          <a:lstStyle/>
          <a:p>
            <a:pPr algn="ctr"/>
            <a:r>
              <a:rPr lang="en-US" sz="2000" b="1" dirty="0">
                <a:latin typeface="+mj-lt"/>
              </a:rPr>
              <a:t>Scientific and technical concepts </a:t>
            </a:r>
            <a:r>
              <a:rPr lang="en-US" sz="2000" b="1" dirty="0" smtClean="0">
                <a:latin typeface="+mj-lt"/>
              </a:rPr>
              <a:t>through </a:t>
            </a:r>
            <a:r>
              <a:rPr lang="en-US" sz="2000" b="1" dirty="0" err="1" smtClean="0">
                <a:latin typeface="+mj-lt"/>
              </a:rPr>
              <a:t>infographics</a:t>
            </a:r>
            <a:r>
              <a:rPr lang="en-US" sz="2000" b="1" dirty="0" smtClean="0">
                <a:latin typeface="+mj-lt"/>
              </a:rPr>
              <a:t>,</a:t>
            </a:r>
            <a:endParaRPr lang="en-US" sz="2000" b="1" dirty="0">
              <a:latin typeface="+mj-lt"/>
            </a:endParaRPr>
          </a:p>
          <a:p>
            <a:pPr algn="ctr"/>
            <a:r>
              <a:rPr lang="en-GB" sz="2000" b="1" dirty="0" smtClean="0">
                <a:latin typeface="+mj-lt"/>
              </a:rPr>
              <a:t>Illustrations and short animations</a:t>
            </a:r>
            <a:endParaRPr lang="en-GB" sz="2000" b="1" dirty="0">
              <a:latin typeface="+mj-lt"/>
            </a:endParaRPr>
          </a:p>
          <a:p>
            <a:pPr algn="ctr"/>
            <a:endParaRPr lang="en-GB" sz="2000" b="1" dirty="0" smtClean="0">
              <a:latin typeface="+mj-lt"/>
            </a:endParaRPr>
          </a:p>
          <a:p>
            <a:pPr algn="ctr"/>
            <a:endParaRPr lang="en-GB" sz="2400" b="1" dirty="0" smtClean="0">
              <a:latin typeface="+mj-lt"/>
            </a:endParaRPr>
          </a:p>
        </p:txBody>
      </p:sp>
      <p:sp>
        <p:nvSpPr>
          <p:cNvPr id="6" name="AutoShape 2" descr="Image result for nature outl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682" y="1262488"/>
            <a:ext cx="2384766" cy="313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3061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Nature Outline - Example</a:t>
            </a:r>
            <a:endParaRPr lang="en-GB"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1123950"/>
            <a:ext cx="6943725" cy="4610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2074460" y="6100549"/>
            <a:ext cx="5308979" cy="668626"/>
          </a:xfrm>
          <a:prstGeom prst="rect">
            <a:avLst/>
          </a:prstGeom>
          <a:noFill/>
        </p:spPr>
        <p:txBody>
          <a:bodyPr wrap="square" lIns="72000" tIns="72000" rIns="72000" bIns="72000" rtlCol="0">
            <a:spAutoFit/>
          </a:bodyPr>
          <a:lstStyle/>
          <a:p>
            <a:pPr algn="ctr"/>
            <a:r>
              <a:rPr lang="en-US" sz="2400" dirty="0" smtClean="0">
                <a:latin typeface="+mj-lt"/>
                <a:hlinkClick r:id="rId4"/>
              </a:rPr>
              <a:t>Nature Outline on Ovarian Cancer</a:t>
            </a:r>
            <a:endParaRPr lang="en-GB" sz="2400" dirty="0" smtClean="0">
              <a:latin typeface="+mj-lt"/>
            </a:endParaRPr>
          </a:p>
          <a:p>
            <a:pPr algn="ctr"/>
            <a:endParaRPr lang="en-GB" sz="1000" dirty="0" smtClean="0">
              <a:latin typeface="+mj-lt"/>
            </a:endParaRPr>
          </a:p>
        </p:txBody>
      </p:sp>
    </p:spTree>
    <p:extLst>
      <p:ext uri="{BB962C8B-B14F-4D97-AF65-F5344CB8AC3E}">
        <p14:creationId xmlns:p14="http://schemas.microsoft.com/office/powerpoint/2010/main" val="3104978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Nature Index</a:t>
            </a:r>
            <a:endParaRPr lang="en-US" dirty="0"/>
          </a:p>
        </p:txBody>
      </p:sp>
      <p:sp>
        <p:nvSpPr>
          <p:cNvPr id="2" name="Text Placeholder 1"/>
          <p:cNvSpPr>
            <a:spLocks noGrp="1"/>
          </p:cNvSpPr>
          <p:nvPr>
            <p:ph type="body" sz="quarter" idx="14"/>
          </p:nvPr>
        </p:nvSpPr>
        <p:spPr>
          <a:xfrm>
            <a:off x="825500" y="1436688"/>
            <a:ext cx="3945600" cy="3431709"/>
          </a:xfrm>
        </p:spPr>
        <p:txBody>
          <a:bodyPr/>
          <a:lstStyle/>
          <a:p>
            <a:r>
              <a:rPr lang="en-GB" b="1" dirty="0" smtClean="0"/>
              <a:t>Indicator of high-quality research </a:t>
            </a:r>
          </a:p>
          <a:p>
            <a:pPr marL="285750" indent="-285750">
              <a:buFont typeface="Arial" pitchFamily="34" charset="0"/>
              <a:buChar char="•"/>
            </a:pPr>
            <a:r>
              <a:rPr lang="en-GB" dirty="0" smtClean="0"/>
              <a:t>Nature Index data freely available</a:t>
            </a:r>
          </a:p>
          <a:p>
            <a:pPr marL="285750" indent="-285750">
              <a:buFont typeface="Arial" pitchFamily="34" charset="0"/>
              <a:buChar char="•"/>
            </a:pPr>
            <a:r>
              <a:rPr lang="en-GB" dirty="0" smtClean="0"/>
              <a:t>Number of articles published  in a group of 68 high-quality science journals </a:t>
            </a:r>
          </a:p>
          <a:p>
            <a:pPr marL="285750" indent="-285750">
              <a:buFont typeface="Arial" pitchFamily="34" charset="0"/>
              <a:buChar char="•"/>
            </a:pPr>
            <a:r>
              <a:rPr lang="en-GB" dirty="0" smtClean="0"/>
              <a:t>Measure scientific impact of an institution, a country or a region</a:t>
            </a:r>
          </a:p>
          <a:p>
            <a:pPr marL="285750" indent="-285750">
              <a:buFont typeface="Arial" pitchFamily="34" charset="0"/>
              <a:buChar char="•"/>
            </a:pPr>
            <a:r>
              <a:rPr lang="en-GB" dirty="0" smtClean="0"/>
              <a:t>Editorial supplements analysing the data are produced and distributed with Nature</a:t>
            </a:r>
          </a:p>
          <a:p>
            <a:endParaRPr lang="en-GB" dirty="0" smtClean="0"/>
          </a:p>
        </p:txBody>
      </p:sp>
      <p:sp>
        <p:nvSpPr>
          <p:cNvPr id="5" name="TextBox 4"/>
          <p:cNvSpPr txBox="1"/>
          <p:nvPr/>
        </p:nvSpPr>
        <p:spPr>
          <a:xfrm>
            <a:off x="1187355" y="4763069"/>
            <a:ext cx="7765576" cy="1684289"/>
          </a:xfrm>
          <a:prstGeom prst="rect">
            <a:avLst/>
          </a:prstGeom>
          <a:noFill/>
        </p:spPr>
        <p:txBody>
          <a:bodyPr wrap="square" lIns="72000" tIns="72000" rIns="72000" bIns="72000" rtlCol="0">
            <a:spAutoFit/>
          </a:bodyPr>
          <a:lstStyle/>
          <a:p>
            <a:pPr algn="ctr"/>
            <a:r>
              <a:rPr lang="en-US" sz="2000" b="1" dirty="0" smtClean="0">
                <a:latin typeface="+mj-lt"/>
              </a:rPr>
              <a:t>Database of affiliation drawn from research articles published</a:t>
            </a:r>
          </a:p>
          <a:p>
            <a:pPr algn="ctr"/>
            <a:r>
              <a:rPr lang="en-US" sz="2000" b="1" dirty="0" smtClean="0">
                <a:latin typeface="+mj-lt"/>
              </a:rPr>
              <a:t>Highlights the output and collaborations of an institution or a country</a:t>
            </a:r>
            <a:endParaRPr lang="en-GB" sz="2000" b="1" dirty="0">
              <a:latin typeface="+mj-lt"/>
            </a:endParaRPr>
          </a:p>
          <a:p>
            <a:pPr algn="ctr"/>
            <a:endParaRPr lang="en-GB" sz="2000" b="1" dirty="0" smtClean="0">
              <a:latin typeface="+mj-lt"/>
            </a:endParaRPr>
          </a:p>
          <a:p>
            <a:pPr algn="ctr"/>
            <a:r>
              <a:rPr lang="en-GB" sz="2000" b="1" dirty="0" smtClean="0">
                <a:latin typeface="+mj-lt"/>
                <a:hlinkClick r:id="rId3"/>
              </a:rPr>
              <a:t>www.natureindex.com</a:t>
            </a:r>
            <a:endParaRPr lang="en-GB" sz="2400" b="1" dirty="0">
              <a:latin typeface="+mj-lt"/>
            </a:endParaRPr>
          </a:p>
          <a:p>
            <a:pPr algn="ctr"/>
            <a:endParaRPr lang="en-GB" sz="2000" b="1" dirty="0" smtClean="0">
              <a:latin typeface="+mj-lt"/>
            </a:endParaRPr>
          </a:p>
        </p:txBody>
      </p:sp>
      <p:sp>
        <p:nvSpPr>
          <p:cNvPr id="6" name="AutoShape 2" descr="Image result for nature outl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Picture Placeholder 7"/>
          <p:cNvSpPr>
            <a:spLocks noGrp="1"/>
          </p:cNvSpPr>
          <p:nvPr>
            <p:ph type="pic" sz="quarter" idx="15"/>
          </p:nvPr>
        </p:nvSpPr>
        <p:spPr/>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677" y="1425623"/>
            <a:ext cx="3538080"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0344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Nature Index – Western Asia</a:t>
            </a:r>
            <a:endParaRPr lang="en-US" dirty="0"/>
          </a:p>
        </p:txBody>
      </p:sp>
      <p:sp>
        <p:nvSpPr>
          <p:cNvPr id="5" name="TextBox 4"/>
          <p:cNvSpPr txBox="1"/>
          <p:nvPr/>
        </p:nvSpPr>
        <p:spPr>
          <a:xfrm>
            <a:off x="1187355" y="4763069"/>
            <a:ext cx="7765576" cy="1068736"/>
          </a:xfrm>
          <a:prstGeom prst="rect">
            <a:avLst/>
          </a:prstGeom>
          <a:noFill/>
        </p:spPr>
        <p:txBody>
          <a:bodyPr wrap="square" lIns="72000" tIns="72000" rIns="72000" bIns="72000" rtlCol="0">
            <a:spAutoFit/>
          </a:bodyPr>
          <a:lstStyle/>
          <a:p>
            <a:pPr algn="ctr"/>
            <a:endParaRPr lang="en-GB" sz="2000" b="1" dirty="0" smtClean="0">
              <a:latin typeface="+mj-lt"/>
            </a:endParaRPr>
          </a:p>
          <a:p>
            <a:pPr algn="ctr"/>
            <a:r>
              <a:rPr lang="en-GB" sz="2000" b="1" dirty="0" smtClean="0">
                <a:latin typeface="+mj-lt"/>
                <a:hlinkClick r:id="rId3"/>
              </a:rPr>
              <a:t>www.natureindex.com</a:t>
            </a:r>
            <a:endParaRPr lang="en-GB" sz="2400" b="1" dirty="0">
              <a:latin typeface="+mj-lt"/>
            </a:endParaRPr>
          </a:p>
          <a:p>
            <a:pPr algn="ctr"/>
            <a:endParaRPr lang="en-GB" sz="2000" b="1" dirty="0" smtClean="0">
              <a:latin typeface="+mj-lt"/>
            </a:endParaRPr>
          </a:p>
        </p:txBody>
      </p:sp>
      <p:sp>
        <p:nvSpPr>
          <p:cNvPr id="6" name="AutoShape 2" descr="Image result for nature outl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862" y="1032112"/>
            <a:ext cx="4486275" cy="525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714574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Nature Index - Kazakhstan</a:t>
            </a:r>
            <a:endParaRPr lang="en-US" dirty="0"/>
          </a:p>
        </p:txBody>
      </p:sp>
      <p:sp>
        <p:nvSpPr>
          <p:cNvPr id="5" name="TextBox 4"/>
          <p:cNvSpPr txBox="1"/>
          <p:nvPr/>
        </p:nvSpPr>
        <p:spPr>
          <a:xfrm>
            <a:off x="1187355" y="4763069"/>
            <a:ext cx="7765576" cy="1068736"/>
          </a:xfrm>
          <a:prstGeom prst="rect">
            <a:avLst/>
          </a:prstGeom>
          <a:noFill/>
        </p:spPr>
        <p:txBody>
          <a:bodyPr wrap="square" lIns="72000" tIns="72000" rIns="72000" bIns="72000" rtlCol="0">
            <a:spAutoFit/>
          </a:bodyPr>
          <a:lstStyle/>
          <a:p>
            <a:pPr algn="ctr"/>
            <a:endParaRPr lang="en-GB" sz="2000" b="1" dirty="0" smtClean="0">
              <a:latin typeface="+mj-lt"/>
            </a:endParaRPr>
          </a:p>
          <a:p>
            <a:pPr algn="ctr"/>
            <a:r>
              <a:rPr lang="en-GB" sz="2000" b="1" dirty="0" smtClean="0">
                <a:latin typeface="+mj-lt"/>
                <a:hlinkClick r:id="rId3"/>
              </a:rPr>
              <a:t>www.natureindex.com</a:t>
            </a:r>
            <a:endParaRPr lang="en-GB" sz="2400" b="1" dirty="0">
              <a:latin typeface="+mj-lt"/>
            </a:endParaRPr>
          </a:p>
          <a:p>
            <a:pPr algn="ctr"/>
            <a:endParaRPr lang="en-GB" sz="2000" b="1" dirty="0" smtClean="0">
              <a:latin typeface="+mj-lt"/>
            </a:endParaRPr>
          </a:p>
        </p:txBody>
      </p:sp>
      <p:sp>
        <p:nvSpPr>
          <p:cNvPr id="6" name="AutoShape 2" descr="Image result for nature outl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148" y="929115"/>
            <a:ext cx="6048000" cy="52496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8083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Nature Index – Kazakhstan top institutions</a:t>
            </a:r>
            <a:endParaRPr lang="en-US" dirty="0"/>
          </a:p>
        </p:txBody>
      </p:sp>
      <p:sp>
        <p:nvSpPr>
          <p:cNvPr id="5" name="TextBox 4"/>
          <p:cNvSpPr txBox="1"/>
          <p:nvPr/>
        </p:nvSpPr>
        <p:spPr>
          <a:xfrm>
            <a:off x="1187355" y="4763069"/>
            <a:ext cx="7765576" cy="1068736"/>
          </a:xfrm>
          <a:prstGeom prst="rect">
            <a:avLst/>
          </a:prstGeom>
          <a:noFill/>
        </p:spPr>
        <p:txBody>
          <a:bodyPr wrap="square" lIns="72000" tIns="72000" rIns="72000" bIns="72000" rtlCol="0">
            <a:spAutoFit/>
          </a:bodyPr>
          <a:lstStyle/>
          <a:p>
            <a:pPr algn="ctr"/>
            <a:endParaRPr lang="en-GB" sz="2000" b="1" dirty="0" smtClean="0">
              <a:latin typeface="+mj-lt"/>
            </a:endParaRPr>
          </a:p>
          <a:p>
            <a:pPr algn="ctr"/>
            <a:r>
              <a:rPr lang="en-GB" sz="2000" b="1" dirty="0" smtClean="0">
                <a:latin typeface="+mj-lt"/>
                <a:hlinkClick r:id="rId3"/>
              </a:rPr>
              <a:t>www.natureindex.com</a:t>
            </a:r>
            <a:endParaRPr lang="en-GB" sz="2400" b="1" dirty="0">
              <a:latin typeface="+mj-lt"/>
            </a:endParaRPr>
          </a:p>
          <a:p>
            <a:pPr algn="ctr"/>
            <a:endParaRPr lang="en-GB" sz="2000" b="1" dirty="0" smtClean="0">
              <a:latin typeface="+mj-lt"/>
            </a:endParaRPr>
          </a:p>
        </p:txBody>
      </p:sp>
      <p:sp>
        <p:nvSpPr>
          <p:cNvPr id="6" name="AutoShape 2" descr="Image result for nature outl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859" y="1462087"/>
            <a:ext cx="5132568" cy="42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700776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Nature Index – Example of collaborations for India</a:t>
            </a:r>
            <a:endParaRPr lang="en-US" dirty="0"/>
          </a:p>
        </p:txBody>
      </p:sp>
      <p:sp>
        <p:nvSpPr>
          <p:cNvPr id="6" name="AutoShape 2" descr="Image result for nature outl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787" y="970797"/>
            <a:ext cx="6948000" cy="516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6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a:t>5</a:t>
            </a:r>
            <a:r>
              <a:rPr lang="en-GB" dirty="0" smtClean="0"/>
              <a:t>.0</a:t>
            </a:r>
            <a:endParaRPr lang="en-GB" dirty="0"/>
          </a:p>
        </p:txBody>
      </p:sp>
      <p:sp>
        <p:nvSpPr>
          <p:cNvPr id="4" name="Title 3"/>
          <p:cNvSpPr>
            <a:spLocks noGrp="1"/>
          </p:cNvSpPr>
          <p:nvPr>
            <p:ph type="title"/>
          </p:nvPr>
        </p:nvSpPr>
        <p:spPr/>
        <p:txBody>
          <a:bodyPr/>
          <a:lstStyle/>
          <a:p>
            <a:r>
              <a:rPr lang="en-NZ" dirty="0" smtClean="0"/>
              <a:t>Conclusion</a:t>
            </a:r>
            <a:endParaRPr lang="en-GB" dirty="0"/>
          </a:p>
        </p:txBody>
      </p:sp>
    </p:spTree>
    <p:extLst>
      <p:ext uri="{BB962C8B-B14F-4D97-AF65-F5344CB8AC3E}">
        <p14:creationId xmlns:p14="http://schemas.microsoft.com/office/powerpoint/2010/main" val="3651743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can we help you…</a:t>
            </a:r>
            <a:endParaRPr lang="en-US" dirty="0"/>
          </a:p>
        </p:txBody>
      </p:sp>
      <p:graphicFrame>
        <p:nvGraphicFramePr>
          <p:cNvPr id="9" name="Diagram 8"/>
          <p:cNvGraphicFramePr/>
          <p:nvPr>
            <p:extLst>
              <p:ext uri="{D42A27DB-BD31-4B8C-83A1-F6EECF244321}">
                <p14:modId xmlns:p14="http://schemas.microsoft.com/office/powerpoint/2010/main" val="3363425595"/>
              </p:ext>
            </p:extLst>
          </p:nvPr>
        </p:nvGraphicFramePr>
        <p:xfrm>
          <a:off x="257175" y="1049767"/>
          <a:ext cx="5800725" cy="5438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5475" y="815808"/>
            <a:ext cx="4572000" cy="695325"/>
          </a:xfrm>
          <a:prstGeom prst="rect">
            <a:avLst/>
          </a:prstGeom>
        </p:spPr>
      </p:pic>
      <p:sp>
        <p:nvSpPr>
          <p:cNvPr id="5" name="TextBox 4"/>
          <p:cNvSpPr txBox="1"/>
          <p:nvPr/>
        </p:nvSpPr>
        <p:spPr>
          <a:xfrm>
            <a:off x="6810233" y="2415654"/>
            <a:ext cx="2169994" cy="2299842"/>
          </a:xfrm>
          <a:prstGeom prst="rect">
            <a:avLst/>
          </a:prstGeom>
          <a:noFill/>
        </p:spPr>
        <p:txBody>
          <a:bodyPr wrap="square" lIns="72000" tIns="72000" rIns="72000" bIns="72000" rtlCol="0">
            <a:spAutoFit/>
          </a:bodyPr>
          <a:lstStyle/>
          <a:p>
            <a:r>
              <a:rPr lang="en-US" sz="2800" dirty="0" smtClean="0">
                <a:latin typeface="+mj-lt"/>
              </a:rPr>
              <a:t>We put the researcher at the very heart of what we do</a:t>
            </a:r>
            <a:endParaRPr lang="en-US" sz="1100" dirty="0" smtClean="0">
              <a:latin typeface="+mj-lt"/>
            </a:endParaRP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8869" y="2954082"/>
            <a:ext cx="135255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978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5500" y="1436688"/>
            <a:ext cx="8239126" cy="3139321"/>
          </a:xfrm>
        </p:spPr>
        <p:txBody>
          <a:bodyPr/>
          <a:lstStyle/>
          <a:p>
            <a:endParaRPr lang="en-GB" dirty="0" smtClean="0"/>
          </a:p>
          <a:p>
            <a:r>
              <a:rPr lang="en-GB" sz="2000" b="1" dirty="0" smtClean="0"/>
              <a:t>SPRINGER NATURE STRATEGIC PRINCIPLES</a:t>
            </a:r>
          </a:p>
          <a:p>
            <a:pPr algn="ctr"/>
            <a:endParaRPr lang="en-GB" dirty="0" smtClean="0"/>
          </a:p>
          <a:p>
            <a:pPr algn="ctr"/>
            <a:endParaRPr lang="en-GB" dirty="0"/>
          </a:p>
          <a:p>
            <a:pPr marL="815975" lvl="8" indent="-342900">
              <a:buFont typeface="+mj-lt"/>
              <a:buAutoNum type="arabicPeriod"/>
            </a:pPr>
            <a:r>
              <a:rPr lang="en-GB" dirty="0" smtClean="0"/>
              <a:t>Be customer </a:t>
            </a:r>
            <a:r>
              <a:rPr lang="en-GB" dirty="0"/>
              <a:t>c</a:t>
            </a:r>
            <a:r>
              <a:rPr lang="en-GB" dirty="0" smtClean="0"/>
              <a:t>entric</a:t>
            </a:r>
          </a:p>
          <a:p>
            <a:pPr lvl="8" indent="0">
              <a:buNone/>
            </a:pPr>
            <a:endParaRPr lang="en-GB" dirty="0" smtClean="0"/>
          </a:p>
          <a:p>
            <a:pPr marL="815975" lvl="8" indent="-342900">
              <a:buFont typeface="+mj-lt"/>
              <a:buAutoNum type="arabicPeriod" startAt="2"/>
            </a:pPr>
            <a:r>
              <a:rPr lang="en-GB" dirty="0" smtClean="0"/>
              <a:t>Be data-driven in all we do</a:t>
            </a:r>
          </a:p>
          <a:p>
            <a:pPr lvl="8" indent="0">
              <a:buNone/>
            </a:pPr>
            <a:endParaRPr lang="en-GB" dirty="0" smtClean="0"/>
          </a:p>
          <a:p>
            <a:pPr marL="815975" lvl="8" indent="-342900">
              <a:buFont typeface="+mj-lt"/>
              <a:buAutoNum type="arabicPeriod" startAt="3"/>
            </a:pPr>
            <a:r>
              <a:rPr lang="en-GB" dirty="0" smtClean="0"/>
              <a:t>Be best-in-class at research services</a:t>
            </a:r>
            <a:endParaRPr lang="en-GB" dirty="0"/>
          </a:p>
        </p:txBody>
      </p:sp>
      <p:sp>
        <p:nvSpPr>
          <p:cNvPr id="3" name="Title 2"/>
          <p:cNvSpPr>
            <a:spLocks noGrp="1"/>
          </p:cNvSpPr>
          <p:nvPr>
            <p:ph type="title"/>
          </p:nvPr>
        </p:nvSpPr>
        <p:spPr/>
        <p:txBody>
          <a:bodyPr/>
          <a:lstStyle/>
          <a:p>
            <a:r>
              <a:rPr lang="en-US" dirty="0" smtClean="0"/>
              <a:t>Our key principles</a:t>
            </a:r>
            <a:endParaRPr lang="en-US" dirty="0"/>
          </a:p>
        </p:txBody>
      </p:sp>
    </p:spTree>
    <p:extLst>
      <p:ext uri="{BB962C8B-B14F-4D97-AF65-F5344CB8AC3E}">
        <p14:creationId xmlns:p14="http://schemas.microsoft.com/office/powerpoint/2010/main" val="1347897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5499" y="1436688"/>
            <a:ext cx="8461005" cy="4170372"/>
          </a:xfrm>
        </p:spPr>
        <p:txBody>
          <a:bodyPr/>
          <a:lstStyle/>
          <a:p>
            <a:endParaRPr lang="en-US" i="1" dirty="0" smtClean="0"/>
          </a:p>
          <a:p>
            <a:r>
              <a:rPr lang="en-US" i="1" dirty="0" smtClean="0"/>
              <a:t>Before leaving...</a:t>
            </a:r>
          </a:p>
          <a:p>
            <a:endParaRPr lang="en-US" i="1" dirty="0" smtClean="0"/>
          </a:p>
          <a:p>
            <a:pPr marL="342900" indent="-342900">
              <a:buFont typeface="+mj-lt"/>
              <a:buAutoNum type="arabicPeriod"/>
            </a:pPr>
            <a:r>
              <a:rPr lang="en-US" dirty="0" smtClean="0"/>
              <a:t>We have your contact details and we will soon send you a short survey</a:t>
            </a:r>
          </a:p>
          <a:p>
            <a:pPr marL="342900" indent="-342900">
              <a:buFont typeface="+mj-lt"/>
              <a:buAutoNum type="arabicPeriod"/>
            </a:pPr>
            <a:endParaRPr lang="en-US" dirty="0"/>
          </a:p>
          <a:p>
            <a:pPr marL="342900" indent="-342900">
              <a:buFont typeface="+mj-lt"/>
              <a:buAutoNum type="arabicPeriod"/>
            </a:pPr>
            <a:r>
              <a:rPr lang="en-US" dirty="0" smtClean="0"/>
              <a:t>You just have to answer a few simple questions (less than 5 minutes)</a:t>
            </a:r>
          </a:p>
          <a:p>
            <a:pPr marL="342900" indent="-342900">
              <a:buFont typeface="+mj-lt"/>
              <a:buAutoNum type="arabicPeriod"/>
            </a:pPr>
            <a:endParaRPr lang="en-US" dirty="0" smtClean="0"/>
          </a:p>
          <a:p>
            <a:pPr marL="342900" indent="-342900">
              <a:buFont typeface="+mj-lt"/>
              <a:buAutoNum type="arabicPeriod"/>
            </a:pPr>
            <a:r>
              <a:rPr lang="en-US" dirty="0" smtClean="0">
                <a:sym typeface="Wingdings" panose="05000000000000000000" pitchFamily="2" charset="2"/>
              </a:rPr>
              <a:t>Get access to free content, receive newsletters and alerts in your field and…</a:t>
            </a:r>
          </a:p>
          <a:p>
            <a:pPr marL="342900" indent="-342900">
              <a:buFont typeface="+mj-lt"/>
              <a:buAutoNum type="arabicPeriod"/>
            </a:pPr>
            <a:endParaRPr lang="en-US" dirty="0"/>
          </a:p>
          <a:p>
            <a:pPr marL="342900" indent="-342900">
              <a:buFont typeface="+mj-lt"/>
              <a:buAutoNum type="arabicPeriod"/>
            </a:pPr>
            <a:r>
              <a:rPr lang="en-US" dirty="0" smtClean="0"/>
              <a:t>Get access to the Sample Course for our Nature </a:t>
            </a:r>
            <a:r>
              <a:rPr lang="en-US" dirty="0" err="1" smtClean="0"/>
              <a:t>Masterclasses</a:t>
            </a:r>
            <a:r>
              <a:rPr lang="en-US" dirty="0" smtClean="0"/>
              <a:t> Online</a:t>
            </a:r>
          </a:p>
          <a:p>
            <a:pPr marL="342900" indent="-342900">
              <a:buFont typeface="+mj-lt"/>
              <a:buAutoNum type="arabicPeriod"/>
            </a:pPr>
            <a:endParaRPr lang="en-US" dirty="0">
              <a:sym typeface="Wingdings" panose="05000000000000000000" pitchFamily="2" charset="2"/>
            </a:endParaRPr>
          </a:p>
          <a:p>
            <a:pPr marL="342900" indent="-342900">
              <a:buFont typeface="+mj-lt"/>
              <a:buAutoNum type="arabicPeriod"/>
            </a:pPr>
            <a:r>
              <a:rPr lang="en-US" dirty="0" smtClean="0">
                <a:sym typeface="Wingdings" panose="05000000000000000000" pitchFamily="2" charset="2"/>
              </a:rPr>
              <a:t>So please answer the short survey</a:t>
            </a:r>
          </a:p>
        </p:txBody>
      </p:sp>
      <p:sp>
        <p:nvSpPr>
          <p:cNvPr id="3" name="Title 2"/>
          <p:cNvSpPr>
            <a:spLocks noGrp="1"/>
          </p:cNvSpPr>
          <p:nvPr>
            <p:ph type="title"/>
          </p:nvPr>
        </p:nvSpPr>
        <p:spPr/>
        <p:txBody>
          <a:bodyPr/>
          <a:lstStyle/>
          <a:p>
            <a:r>
              <a:rPr lang="en-NZ" sz="2800" dirty="0"/>
              <a:t>Any questions?</a:t>
            </a:r>
          </a:p>
        </p:txBody>
      </p:sp>
    </p:spTree>
    <p:extLst>
      <p:ext uri="{BB962C8B-B14F-4D97-AF65-F5344CB8AC3E}">
        <p14:creationId xmlns:p14="http://schemas.microsoft.com/office/powerpoint/2010/main" val="389917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defTabSz="914400" eaLnBrk="0" fontAlgn="base" hangingPunct="0">
              <a:lnSpc>
                <a:spcPct val="100000"/>
              </a:lnSpc>
              <a:spcAft>
                <a:spcPct val="0"/>
              </a:spcAft>
            </a:pPr>
            <a:r>
              <a:rPr lang="en-US" altLang="ko-KR" sz="4400" smtClean="0">
                <a:latin typeface="inherit"/>
              </a:rPr>
              <a:t>Thank you!</a:t>
            </a:r>
            <a:r>
              <a:rPr lang="ko-KR" altLang="en-US" sz="4400" smtClean="0"/>
              <a:t> </a:t>
            </a:r>
            <a:endParaRPr lang="ko-KR" altLang="en-US" sz="4400" dirty="0">
              <a:latin typeface="Arial" panose="020B0604020202020204" pitchFamily="34" charset="0"/>
            </a:endParaRPr>
          </a:p>
        </p:txBody>
      </p:sp>
      <p:sp>
        <p:nvSpPr>
          <p:cNvPr id="7" name="TextBox 6"/>
          <p:cNvSpPr txBox="1"/>
          <p:nvPr/>
        </p:nvSpPr>
        <p:spPr>
          <a:xfrm>
            <a:off x="2580647" y="3044537"/>
            <a:ext cx="3674679" cy="1158220"/>
          </a:xfrm>
          <a:prstGeom prst="rect">
            <a:avLst/>
          </a:prstGeom>
          <a:noFill/>
        </p:spPr>
        <p:txBody>
          <a:bodyPr wrap="square" lIns="0" tIns="0" rIns="0" bIns="0" rtlCol="0" anchor="b" anchorCtr="0">
            <a:noAutofit/>
          </a:bodyPr>
          <a:lstStyle/>
          <a:p>
            <a:pPr defTabSz="914400" eaLnBrk="0" fontAlgn="base" hangingPunct="0">
              <a:lnSpc>
                <a:spcPts val="2200"/>
              </a:lnSpc>
              <a:spcBef>
                <a:spcPts val="900"/>
              </a:spcBef>
              <a:spcAft>
                <a:spcPct val="0"/>
              </a:spcAft>
              <a:buClr>
                <a:srgbClr val="0176C3"/>
              </a:buClr>
              <a:buSzPct val="100000"/>
            </a:pPr>
            <a:r>
              <a:rPr lang="en-US" sz="2400" b="1" dirty="0" smtClean="0">
                <a:solidFill>
                  <a:srgbClr val="FFFFFF"/>
                </a:solidFill>
                <a:ea typeface="ＭＳ Ｐゴシック" charset="0"/>
              </a:rPr>
              <a:t>Joffrey Planchard</a:t>
            </a:r>
          </a:p>
          <a:p>
            <a:pPr defTabSz="914400" eaLnBrk="0" fontAlgn="base" hangingPunct="0">
              <a:lnSpc>
                <a:spcPts val="2200"/>
              </a:lnSpc>
              <a:spcBef>
                <a:spcPts val="900"/>
              </a:spcBef>
              <a:spcAft>
                <a:spcPct val="0"/>
              </a:spcAft>
              <a:buClr>
                <a:srgbClr val="0176C3"/>
              </a:buClr>
              <a:buSzPct val="100000"/>
            </a:pPr>
            <a:r>
              <a:rPr lang="en-US" dirty="0" smtClean="0">
                <a:solidFill>
                  <a:srgbClr val="FFFFFF"/>
                </a:solidFill>
                <a:ea typeface="ＭＳ Ｐゴシック" charset="0"/>
              </a:rPr>
              <a:t>Institutional Partnerships Manager</a:t>
            </a:r>
          </a:p>
          <a:p>
            <a:pPr defTabSz="914400" eaLnBrk="0" fontAlgn="base" hangingPunct="0">
              <a:lnSpc>
                <a:spcPts val="2200"/>
              </a:lnSpc>
              <a:spcBef>
                <a:spcPts val="900"/>
              </a:spcBef>
              <a:spcAft>
                <a:spcPct val="0"/>
              </a:spcAft>
              <a:buClr>
                <a:srgbClr val="0176C3"/>
              </a:buClr>
              <a:buSzPct val="100000"/>
            </a:pPr>
            <a:r>
              <a:rPr lang="en-US" dirty="0" smtClean="0">
                <a:solidFill>
                  <a:srgbClr val="FFFFFF"/>
                </a:solidFill>
                <a:ea typeface="ＭＳ Ｐゴシック" charset="0"/>
              </a:rPr>
              <a:t>j.planchard@nature.com</a:t>
            </a:r>
            <a:endParaRPr lang="en-US" dirty="0">
              <a:solidFill>
                <a:srgbClr val="FFFFFF"/>
              </a:solidFill>
              <a:ea typeface="ＭＳ Ｐゴシック" charset="0"/>
            </a:endParaRPr>
          </a:p>
        </p:txBody>
      </p:sp>
      <p:sp>
        <p:nvSpPr>
          <p:cNvPr id="2" name="Rectangle 1"/>
          <p:cNvSpPr/>
          <p:nvPr/>
        </p:nvSpPr>
        <p:spPr>
          <a:xfrm>
            <a:off x="764275" y="6182436"/>
            <a:ext cx="3029803" cy="300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Tree>
    <p:extLst>
      <p:ext uri="{BB962C8B-B14F-4D97-AF65-F5344CB8AC3E}">
        <p14:creationId xmlns:p14="http://schemas.microsoft.com/office/powerpoint/2010/main" val="23934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Introducing a new brand</a:t>
            </a:r>
            <a:endParaRPr lang="en-US" dirty="0"/>
          </a:p>
        </p:txBody>
      </p:sp>
      <p:sp>
        <p:nvSpPr>
          <p:cNvPr id="2" name="Text Placeholder 1"/>
          <p:cNvSpPr>
            <a:spLocks noGrp="1"/>
          </p:cNvSpPr>
          <p:nvPr>
            <p:ph type="body" sz="quarter" idx="14"/>
          </p:nvPr>
        </p:nvSpPr>
        <p:spPr>
          <a:xfrm>
            <a:off x="798205" y="2132725"/>
            <a:ext cx="7977306" cy="719658"/>
          </a:xfrm>
        </p:spPr>
        <p:txBody>
          <a:bodyPr/>
          <a:lstStyle/>
          <a:p>
            <a:pPr algn="ctr"/>
            <a:r>
              <a:rPr lang="en-US" dirty="0" smtClean="0"/>
              <a:t>The Nature Research portfolio comprises our best-in-kind scientific publications, products and services that support the broad needs of the researchers.</a:t>
            </a:r>
          </a:p>
          <a:p>
            <a:endParaRPr lang="en-US" dirty="0"/>
          </a:p>
          <a:p>
            <a:pPr marL="285750" indent="-285750">
              <a:buFont typeface="Arial" panose="020B0604020202020204" pitchFamily="34" charset="0"/>
              <a:buChar char="•"/>
            </a:pPr>
            <a:endParaRPr lang="en-US" dirty="0"/>
          </a:p>
        </p:txBody>
      </p:sp>
      <p:sp>
        <p:nvSpPr>
          <p:cNvPr id="6" name="Text Placeholder 5"/>
          <p:cNvSpPr>
            <a:spLocks noGrp="1"/>
          </p:cNvSpPr>
          <p:nvPr>
            <p:ph type="body" sz="quarter" idx="15"/>
          </p:nvPr>
        </p:nvSpPr>
        <p:spPr>
          <a:xfrm>
            <a:off x="1372170" y="2953504"/>
            <a:ext cx="3436368" cy="3139321"/>
          </a:xfrm>
        </p:spPr>
        <p:txBody>
          <a:bodyPr/>
          <a:lstStyle/>
          <a:p>
            <a:pPr algn="ctr"/>
            <a:r>
              <a:rPr lang="en-GB" sz="1400" dirty="0">
                <a:solidFill>
                  <a:srgbClr val="DA0000"/>
                </a:solidFill>
                <a:latin typeface="NewsGothicMT"/>
              </a:rPr>
              <a:t>Nature Research Journals</a:t>
            </a:r>
          </a:p>
          <a:p>
            <a:pPr algn="ctr"/>
            <a:r>
              <a:rPr lang="en-GB" sz="1400" i="1" dirty="0">
                <a:solidFill>
                  <a:srgbClr val="000000"/>
                </a:solidFill>
                <a:latin typeface="NewsGothicMT-Italic"/>
              </a:rPr>
              <a:t>Nature</a:t>
            </a:r>
          </a:p>
          <a:p>
            <a:pPr algn="ctr"/>
            <a:r>
              <a:rPr lang="en-US" sz="1400" i="1" dirty="0" smtClean="0">
                <a:solidFill>
                  <a:srgbClr val="000000"/>
                </a:solidFill>
                <a:latin typeface="NewsGothicMT-Italic"/>
              </a:rPr>
              <a:t>Nature</a:t>
            </a:r>
            <a:r>
              <a:rPr lang="en-US" sz="1400" dirty="0" smtClean="0">
                <a:solidFill>
                  <a:srgbClr val="000000"/>
                </a:solidFill>
                <a:latin typeface="NewsGothicMT"/>
              </a:rPr>
              <a:t>-branded </a:t>
            </a:r>
            <a:r>
              <a:rPr lang="en-US" sz="1400" dirty="0">
                <a:solidFill>
                  <a:srgbClr val="000000"/>
                </a:solidFill>
                <a:latin typeface="NewsGothicMT"/>
              </a:rPr>
              <a:t>research journals</a:t>
            </a:r>
          </a:p>
          <a:p>
            <a:pPr algn="ctr"/>
            <a:r>
              <a:rPr lang="en-US" sz="1400" i="1" dirty="0" smtClean="0">
                <a:solidFill>
                  <a:srgbClr val="000000"/>
                </a:solidFill>
                <a:latin typeface="NewsGothicMT-Italic"/>
              </a:rPr>
              <a:t>Nature</a:t>
            </a:r>
            <a:r>
              <a:rPr lang="en-US" sz="1400" dirty="0" smtClean="0">
                <a:solidFill>
                  <a:srgbClr val="000000"/>
                </a:solidFill>
                <a:latin typeface="NewsGothicMT"/>
              </a:rPr>
              <a:t>-branded </a:t>
            </a:r>
            <a:r>
              <a:rPr lang="en-US" sz="1400" dirty="0">
                <a:solidFill>
                  <a:srgbClr val="000000"/>
                </a:solidFill>
                <a:latin typeface="NewsGothicMT"/>
              </a:rPr>
              <a:t>reviews journals</a:t>
            </a:r>
          </a:p>
          <a:p>
            <a:pPr algn="ctr"/>
            <a:r>
              <a:rPr lang="en-GB" sz="1400" i="1" dirty="0" smtClean="0">
                <a:solidFill>
                  <a:srgbClr val="000000"/>
                </a:solidFill>
                <a:latin typeface="NewsGothicMT-Italic"/>
              </a:rPr>
              <a:t>Scientific Reports</a:t>
            </a:r>
            <a:endParaRPr lang="en-GB" sz="1400" i="1" dirty="0">
              <a:solidFill>
                <a:srgbClr val="000000"/>
              </a:solidFill>
              <a:latin typeface="NewsGothicMT-Italic"/>
            </a:endParaRPr>
          </a:p>
          <a:p>
            <a:pPr algn="ctr"/>
            <a:r>
              <a:rPr lang="en-GB" sz="1400" i="1" dirty="0">
                <a:solidFill>
                  <a:srgbClr val="000000"/>
                </a:solidFill>
                <a:latin typeface="NewsGothicMT-Italic"/>
              </a:rPr>
              <a:t>Nature Communications</a:t>
            </a:r>
          </a:p>
          <a:p>
            <a:pPr algn="ctr"/>
            <a:endParaRPr lang="en-GB" sz="1400" dirty="0" smtClean="0">
              <a:solidFill>
                <a:srgbClr val="DA0000"/>
              </a:solidFill>
              <a:latin typeface="NewsGothicMT"/>
            </a:endParaRPr>
          </a:p>
          <a:p>
            <a:pPr algn="ctr"/>
            <a:r>
              <a:rPr lang="en-GB" sz="1400" dirty="0" smtClean="0">
                <a:solidFill>
                  <a:srgbClr val="DA0000"/>
                </a:solidFill>
                <a:latin typeface="NewsGothicMT"/>
              </a:rPr>
              <a:t>Nature </a:t>
            </a:r>
            <a:r>
              <a:rPr lang="en-GB" sz="1400" dirty="0">
                <a:solidFill>
                  <a:srgbClr val="DA0000"/>
                </a:solidFill>
                <a:latin typeface="NewsGothicMT"/>
              </a:rPr>
              <a:t>Research Services</a:t>
            </a:r>
          </a:p>
          <a:p>
            <a:pPr algn="ctr"/>
            <a:r>
              <a:rPr lang="en-GB" sz="1400" dirty="0">
                <a:solidFill>
                  <a:srgbClr val="000000"/>
                </a:solidFill>
                <a:latin typeface="NewsGothicMT"/>
              </a:rPr>
              <a:t>Nature Jobs</a:t>
            </a:r>
          </a:p>
          <a:p>
            <a:pPr algn="ctr"/>
            <a:r>
              <a:rPr lang="en-GB" sz="1400" dirty="0">
                <a:solidFill>
                  <a:srgbClr val="000000"/>
                </a:solidFill>
                <a:latin typeface="NewsGothicMT"/>
              </a:rPr>
              <a:t>Nature </a:t>
            </a:r>
            <a:r>
              <a:rPr lang="en-GB" sz="1400" dirty="0" err="1">
                <a:solidFill>
                  <a:srgbClr val="000000"/>
                </a:solidFill>
                <a:latin typeface="NewsGothicMT"/>
              </a:rPr>
              <a:t>Masterclasses</a:t>
            </a:r>
            <a:endParaRPr lang="en-GB" sz="1400" dirty="0">
              <a:solidFill>
                <a:srgbClr val="000000"/>
              </a:solidFill>
              <a:latin typeface="NewsGothicMT"/>
            </a:endParaRPr>
          </a:p>
          <a:p>
            <a:pPr algn="ctr"/>
            <a:r>
              <a:rPr lang="en-GB" sz="1400" dirty="0">
                <a:solidFill>
                  <a:srgbClr val="000000"/>
                </a:solidFill>
                <a:latin typeface="NewsGothicMT"/>
              </a:rPr>
              <a:t>Nature Optional Author Services</a:t>
            </a:r>
            <a:endParaRPr lang="en-GB" sz="1400" dirty="0"/>
          </a:p>
        </p:txBody>
      </p:sp>
      <p:sp>
        <p:nvSpPr>
          <p:cNvPr id="7" name="Text Placeholder 6"/>
          <p:cNvSpPr>
            <a:spLocks noGrp="1"/>
          </p:cNvSpPr>
          <p:nvPr>
            <p:ph type="body" sz="quarter" idx="16"/>
          </p:nvPr>
        </p:nvSpPr>
        <p:spPr>
          <a:xfrm>
            <a:off x="5619750" y="2947916"/>
            <a:ext cx="2501900" cy="2893326"/>
          </a:xfrm>
        </p:spPr>
        <p:txBody>
          <a:bodyPr/>
          <a:lstStyle/>
          <a:p>
            <a:pPr algn="ctr"/>
            <a:r>
              <a:rPr lang="en-GB" sz="1400" dirty="0">
                <a:solidFill>
                  <a:srgbClr val="DA0000"/>
                </a:solidFill>
                <a:latin typeface="NewsGothicMT"/>
              </a:rPr>
              <a:t>Nature Research Products</a:t>
            </a:r>
          </a:p>
          <a:p>
            <a:pPr algn="ctr"/>
            <a:r>
              <a:rPr lang="en-GB" sz="1400" dirty="0">
                <a:solidFill>
                  <a:srgbClr val="000000"/>
                </a:solidFill>
                <a:latin typeface="NewsGothicMT"/>
              </a:rPr>
              <a:t>Nature Index</a:t>
            </a:r>
          </a:p>
          <a:p>
            <a:pPr algn="ctr"/>
            <a:r>
              <a:rPr lang="en-GB" sz="1400" dirty="0">
                <a:solidFill>
                  <a:srgbClr val="000000"/>
                </a:solidFill>
                <a:latin typeface="NewsGothicMT"/>
              </a:rPr>
              <a:t>Nature Insights</a:t>
            </a:r>
          </a:p>
          <a:p>
            <a:pPr algn="ctr"/>
            <a:r>
              <a:rPr lang="en-GB" sz="1400" dirty="0">
                <a:solidFill>
                  <a:srgbClr val="000000"/>
                </a:solidFill>
                <a:latin typeface="NewsGothicMT"/>
              </a:rPr>
              <a:t>Nature Outlook</a:t>
            </a:r>
          </a:p>
          <a:p>
            <a:pPr algn="ctr"/>
            <a:r>
              <a:rPr lang="en-GB" sz="1400" dirty="0">
                <a:solidFill>
                  <a:srgbClr val="000000"/>
                </a:solidFill>
                <a:latin typeface="NewsGothicMT"/>
              </a:rPr>
              <a:t>Nature Outlines</a:t>
            </a:r>
          </a:p>
          <a:p>
            <a:pPr algn="ctr"/>
            <a:r>
              <a:rPr lang="en-GB" sz="1400" dirty="0">
                <a:solidFill>
                  <a:srgbClr val="000000"/>
                </a:solidFill>
                <a:latin typeface="NewsGothicMT"/>
              </a:rPr>
              <a:t>Nature </a:t>
            </a:r>
            <a:r>
              <a:rPr lang="en-GB" sz="1400" dirty="0" smtClean="0">
                <a:solidFill>
                  <a:srgbClr val="000000"/>
                </a:solidFill>
                <a:latin typeface="NewsGothicMT"/>
              </a:rPr>
              <a:t>News</a:t>
            </a:r>
          </a:p>
          <a:p>
            <a:pPr algn="ctr"/>
            <a:endParaRPr lang="en-GB" sz="1400" dirty="0">
              <a:solidFill>
                <a:srgbClr val="000000"/>
              </a:solidFill>
              <a:latin typeface="NewsGothicMT"/>
            </a:endParaRPr>
          </a:p>
          <a:p>
            <a:pPr algn="ctr"/>
            <a:r>
              <a:rPr lang="en-GB" sz="1400" dirty="0">
                <a:solidFill>
                  <a:srgbClr val="DA0000"/>
                </a:solidFill>
                <a:latin typeface="NewsGothicMT"/>
              </a:rPr>
              <a:t>Nature Research Events</a:t>
            </a:r>
          </a:p>
          <a:p>
            <a:pPr algn="ctr"/>
            <a:r>
              <a:rPr lang="en-GB" sz="1400" dirty="0">
                <a:solidFill>
                  <a:srgbClr val="000000"/>
                </a:solidFill>
                <a:latin typeface="NewsGothicMT"/>
              </a:rPr>
              <a:t>Nature </a:t>
            </a:r>
            <a:r>
              <a:rPr lang="en-GB" sz="1400" dirty="0" smtClean="0">
                <a:solidFill>
                  <a:srgbClr val="000000"/>
                </a:solidFill>
                <a:latin typeface="NewsGothicMT"/>
              </a:rPr>
              <a:t>Conferences</a:t>
            </a:r>
            <a:endParaRPr lang="en-GB" sz="1400" dirty="0">
              <a:solidFill>
                <a:srgbClr val="000000"/>
              </a:solidFill>
              <a:latin typeface="NewsGothicM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157003"/>
            <a:ext cx="4572000" cy="695325"/>
          </a:xfrm>
          <a:prstGeom prst="rect">
            <a:avLst/>
          </a:prstGeom>
        </p:spPr>
      </p:pic>
    </p:spTree>
    <p:extLst>
      <p:ext uri="{BB962C8B-B14F-4D97-AF65-F5344CB8AC3E}">
        <p14:creationId xmlns:p14="http://schemas.microsoft.com/office/powerpoint/2010/main" val="3840945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33437" y="2555805"/>
            <a:ext cx="8239126" cy="3108543"/>
          </a:xfrm>
        </p:spPr>
        <p:txBody>
          <a:bodyPr/>
          <a:lstStyle/>
          <a:p>
            <a:r>
              <a:rPr lang="en-US" b="1" dirty="0" smtClean="0"/>
              <a:t>	We </a:t>
            </a:r>
            <a:r>
              <a:rPr lang="en-US" b="1" dirty="0"/>
              <a:t>work to ensure Nature Research is valued as a:</a:t>
            </a:r>
          </a:p>
          <a:p>
            <a:pPr lvl="1"/>
            <a:r>
              <a:rPr lang="en-GB" dirty="0"/>
              <a:t>	</a:t>
            </a:r>
            <a:r>
              <a:rPr lang="en-GB" dirty="0" smtClean="0"/>
              <a:t>	• </a:t>
            </a:r>
            <a:r>
              <a:rPr lang="en-GB" dirty="0"/>
              <a:t>centre of editorial expertise</a:t>
            </a:r>
          </a:p>
          <a:p>
            <a:pPr lvl="1"/>
            <a:r>
              <a:rPr lang="en-US" dirty="0" smtClean="0"/>
              <a:t>		• </a:t>
            </a:r>
            <a:r>
              <a:rPr lang="en-US" dirty="0"/>
              <a:t>partner to the research community</a:t>
            </a:r>
          </a:p>
          <a:p>
            <a:pPr lvl="1"/>
            <a:r>
              <a:rPr lang="en-GB" dirty="0" smtClean="0"/>
              <a:t>		• </a:t>
            </a:r>
            <a:r>
              <a:rPr lang="en-GB" dirty="0"/>
              <a:t>committed pioneer</a:t>
            </a:r>
          </a:p>
          <a:p>
            <a:pPr lvl="1"/>
            <a:r>
              <a:rPr lang="en-US" dirty="0" smtClean="0"/>
              <a:t>		• </a:t>
            </a:r>
            <a:r>
              <a:rPr lang="en-US" dirty="0"/>
              <a:t>home to a breadth of research</a:t>
            </a:r>
          </a:p>
          <a:p>
            <a:pPr lvl="1"/>
            <a:r>
              <a:rPr lang="en-GB" dirty="0" smtClean="0"/>
              <a:t>		• </a:t>
            </a:r>
            <a:r>
              <a:rPr lang="en-GB" dirty="0"/>
              <a:t>brand of integrity &amp; trust</a:t>
            </a:r>
          </a:p>
          <a:p>
            <a:pPr lvl="1"/>
            <a:r>
              <a:rPr lang="en-GB" dirty="0" smtClean="0"/>
              <a:t>		• </a:t>
            </a:r>
            <a:r>
              <a:rPr lang="en-GB" dirty="0"/>
              <a:t>model of excellence</a:t>
            </a:r>
            <a:endParaRPr lang="en-US" dirty="0"/>
          </a:p>
          <a:p>
            <a:pPr marL="285750" indent="-285750">
              <a:buFont typeface="Arial" panose="020B0604020202020204" pitchFamily="34" charset="0"/>
              <a:buChar char="•"/>
            </a:pPr>
            <a:endParaRPr lang="en-US" dirty="0" smtClean="0"/>
          </a:p>
          <a:p>
            <a:r>
              <a:rPr lang="en-US" b="1" dirty="0" smtClean="0"/>
              <a:t>	This also applies and extends across all components within Springer Nature</a:t>
            </a:r>
            <a:endParaRPr lang="en-US" b="1" dirty="0"/>
          </a:p>
        </p:txBody>
      </p:sp>
      <p:sp>
        <p:nvSpPr>
          <p:cNvPr id="3" name="Title 2"/>
          <p:cNvSpPr>
            <a:spLocks noGrp="1"/>
          </p:cNvSpPr>
          <p:nvPr>
            <p:ph type="title"/>
          </p:nvPr>
        </p:nvSpPr>
        <p:spPr/>
        <p:txBody>
          <a:bodyPr/>
          <a:lstStyle/>
          <a:p>
            <a:r>
              <a:rPr lang="en-US" dirty="0" smtClean="0"/>
              <a:t>Our values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157003"/>
            <a:ext cx="4572000" cy="695325"/>
          </a:xfrm>
          <a:prstGeom prst="rect">
            <a:avLst/>
          </a:prstGeom>
        </p:spPr>
      </p:pic>
    </p:spTree>
    <p:extLst>
      <p:ext uri="{BB962C8B-B14F-4D97-AF65-F5344CB8AC3E}">
        <p14:creationId xmlns:p14="http://schemas.microsoft.com/office/powerpoint/2010/main" val="3051860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12498" y="173038"/>
            <a:ext cx="8915400" cy="633786"/>
          </a:xfrm>
        </p:spPr>
        <p:txBody>
          <a:bodyPr/>
          <a:lstStyle/>
          <a:p>
            <a:r>
              <a:rPr lang="en-GB" altLang="en-US" dirty="0" smtClean="0"/>
              <a:t>     </a:t>
            </a:r>
            <a:br>
              <a:rPr lang="en-GB" altLang="en-US" dirty="0" smtClean="0"/>
            </a:br>
            <a:r>
              <a:rPr lang="en-GB" altLang="en-US" dirty="0" smtClean="0"/>
              <a:t>    All resources are available on nature.com</a:t>
            </a:r>
          </a:p>
        </p:txBody>
      </p:sp>
      <p:pic>
        <p:nvPicPr>
          <p:cNvPr id="2662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511" y="1196976"/>
            <a:ext cx="4192852" cy="4200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Content Placeholder 2"/>
          <p:cNvSpPr>
            <a:spLocks noGrp="1"/>
          </p:cNvSpPr>
          <p:nvPr>
            <p:ph idx="1"/>
          </p:nvPr>
        </p:nvSpPr>
        <p:spPr>
          <a:xfrm>
            <a:off x="507340" y="1196975"/>
            <a:ext cx="3943482" cy="4601260"/>
          </a:xfrm>
        </p:spPr>
        <p:txBody>
          <a:bodyPr/>
          <a:lstStyle/>
          <a:p>
            <a:pPr marL="285750" indent="-285750">
              <a:buFont typeface="Arial" pitchFamily="34" charset="0"/>
              <a:buChar char="•"/>
              <a:defRPr/>
            </a:pPr>
            <a:endParaRPr lang="en-GB" b="0" dirty="0" smtClean="0">
              <a:solidFill>
                <a:schemeClr val="bg1">
                  <a:lumMod val="50000"/>
                </a:schemeClr>
              </a:solidFill>
            </a:endParaRPr>
          </a:p>
          <a:p>
            <a:pPr marL="285750" indent="-285750">
              <a:buFont typeface="Arial" pitchFamily="34" charset="0"/>
              <a:buChar char="•"/>
              <a:defRPr/>
            </a:pPr>
            <a:r>
              <a:rPr lang="en-GB" b="0" dirty="0" smtClean="0">
                <a:solidFill>
                  <a:schemeClr val="bg1">
                    <a:lumMod val="50000"/>
                  </a:schemeClr>
                </a:solidFill>
              </a:rPr>
              <a:t>Over 11.8 million unique users per month*</a:t>
            </a:r>
          </a:p>
          <a:p>
            <a:pPr marL="0" indent="0">
              <a:buFont typeface="Tahoma" pitchFamily="34" charset="0"/>
              <a:buNone/>
              <a:defRPr/>
            </a:pPr>
            <a:endParaRPr lang="en-GB" b="0" dirty="0" smtClean="0">
              <a:solidFill>
                <a:schemeClr val="bg1">
                  <a:lumMod val="50000"/>
                </a:schemeClr>
              </a:solidFill>
            </a:endParaRPr>
          </a:p>
          <a:p>
            <a:pPr marL="285750" indent="-285750">
              <a:buFont typeface="Arial" pitchFamily="34" charset="0"/>
              <a:buChar char="•"/>
              <a:defRPr/>
            </a:pPr>
            <a:r>
              <a:rPr lang="en-GB" dirty="0" smtClean="0">
                <a:solidFill>
                  <a:schemeClr val="bg1">
                    <a:lumMod val="50000"/>
                  </a:schemeClr>
                </a:solidFill>
              </a:rPr>
              <a:t>988</a:t>
            </a:r>
            <a:r>
              <a:rPr lang="en-GB" b="0" dirty="0" smtClean="0">
                <a:solidFill>
                  <a:schemeClr val="bg1">
                    <a:lumMod val="50000"/>
                  </a:schemeClr>
                </a:solidFill>
              </a:rPr>
              <a:t>,127 active registrants**</a:t>
            </a:r>
          </a:p>
          <a:p>
            <a:pPr marL="285750" indent="-285750">
              <a:buFont typeface="Arial" pitchFamily="34" charset="0"/>
              <a:buChar char="•"/>
              <a:defRPr/>
            </a:pPr>
            <a:endParaRPr lang="en-GB" b="0" dirty="0" smtClean="0">
              <a:solidFill>
                <a:schemeClr val="bg1">
                  <a:lumMod val="50000"/>
                </a:schemeClr>
              </a:solidFill>
            </a:endParaRPr>
          </a:p>
          <a:p>
            <a:pPr marL="285750" indent="-285750">
              <a:buFont typeface="Arial" pitchFamily="34" charset="0"/>
              <a:buChar char="•"/>
              <a:defRPr/>
            </a:pPr>
            <a:r>
              <a:rPr lang="en-GB" b="0" dirty="0" smtClean="0">
                <a:solidFill>
                  <a:schemeClr val="bg1">
                    <a:lumMod val="50000"/>
                  </a:schemeClr>
                </a:solidFill>
              </a:rPr>
              <a:t>Links to all parts of nature.com: news, jobs, regional portals, podcasts and blogs, librarian gateway, conferences, subject specific pages and </a:t>
            </a:r>
            <a:r>
              <a:rPr lang="en-GB" b="1" u="sng" dirty="0" smtClean="0">
                <a:solidFill>
                  <a:srgbClr val="FF0000"/>
                </a:solidFill>
              </a:rPr>
              <a:t>A-Z journal listing</a:t>
            </a:r>
          </a:p>
          <a:p>
            <a:pPr marL="0" indent="0">
              <a:buFont typeface="Tahoma" pitchFamily="34" charset="0"/>
              <a:buNone/>
              <a:defRPr/>
            </a:pPr>
            <a:endParaRPr lang="en-US" sz="1800" dirty="0" smtClean="0">
              <a:solidFill>
                <a:schemeClr val="bg1">
                  <a:lumMod val="50000"/>
                </a:schemeClr>
              </a:solidFill>
            </a:endParaRPr>
          </a:p>
          <a:p>
            <a:pPr marL="0" indent="0">
              <a:buFont typeface="Tahoma" pitchFamily="34" charset="0"/>
              <a:buNone/>
              <a:defRPr/>
            </a:pPr>
            <a:r>
              <a:rPr lang="en-GB" sz="1000" i="1" dirty="0" smtClean="0">
                <a:solidFill>
                  <a:schemeClr val="bg1">
                    <a:lumMod val="50000"/>
                  </a:schemeClr>
                </a:solidFill>
              </a:rPr>
              <a:t>*</a:t>
            </a:r>
            <a:r>
              <a:rPr lang="en-GB" sz="1000" i="1" dirty="0" err="1" smtClean="0">
                <a:solidFill>
                  <a:schemeClr val="bg1">
                    <a:lumMod val="50000"/>
                  </a:schemeClr>
                </a:solidFill>
              </a:rPr>
              <a:t>Webtrends</a:t>
            </a:r>
            <a:r>
              <a:rPr lang="en-GB" sz="1000" i="1" dirty="0" smtClean="0">
                <a:solidFill>
                  <a:schemeClr val="bg1">
                    <a:lumMod val="50000"/>
                  </a:schemeClr>
                </a:solidFill>
              </a:rPr>
              <a:t> 2015</a:t>
            </a:r>
          </a:p>
          <a:p>
            <a:pPr marL="0" indent="0">
              <a:buFont typeface="Tahoma" pitchFamily="34" charset="0"/>
              <a:buNone/>
              <a:defRPr/>
            </a:pPr>
            <a:r>
              <a:rPr lang="en-GB" sz="1000" i="1" dirty="0" smtClean="0">
                <a:solidFill>
                  <a:schemeClr val="bg1">
                    <a:lumMod val="50000"/>
                  </a:schemeClr>
                </a:solidFill>
              </a:rPr>
              <a:t>**Publisher’s data 2015</a:t>
            </a:r>
            <a:endParaRPr lang="en-US" sz="1000" i="1" dirty="0" smtClean="0">
              <a:solidFill>
                <a:schemeClr val="bg1">
                  <a:lumMod val="50000"/>
                </a:schemeClr>
              </a:solidFill>
            </a:endParaRPr>
          </a:p>
          <a:p>
            <a:pPr marL="0" indent="0">
              <a:buFont typeface="Tahoma" pitchFamily="34" charset="0"/>
              <a:buNone/>
              <a:defRPr/>
            </a:pPr>
            <a:endParaRPr lang="en-US" sz="1800" dirty="0" smtClean="0"/>
          </a:p>
        </p:txBody>
      </p:sp>
      <p:sp>
        <p:nvSpPr>
          <p:cNvPr id="2" name="TextBox 1"/>
          <p:cNvSpPr txBox="1"/>
          <p:nvPr/>
        </p:nvSpPr>
        <p:spPr>
          <a:xfrm>
            <a:off x="2715904" y="5786173"/>
            <a:ext cx="4091033" cy="884070"/>
          </a:xfrm>
          <a:prstGeom prst="rect">
            <a:avLst/>
          </a:prstGeom>
          <a:noFill/>
        </p:spPr>
        <p:txBody>
          <a:bodyPr wrap="square" lIns="72000" tIns="72000" rIns="72000" bIns="72000" rtlCol="0">
            <a:spAutoFit/>
          </a:bodyPr>
          <a:lstStyle/>
          <a:p>
            <a:pPr algn="ctr"/>
            <a:r>
              <a:rPr lang="en-GB" sz="2400" b="1" dirty="0" smtClean="0">
                <a:hlinkClick r:id="rId4"/>
              </a:rPr>
              <a:t>www.nature.com</a:t>
            </a:r>
            <a:endParaRPr lang="en-GB" sz="2400" b="1" dirty="0" smtClean="0"/>
          </a:p>
          <a:p>
            <a:pPr algn="ctr"/>
            <a:endParaRPr lang="en-GB" sz="2400" dirty="0" smtClean="0"/>
          </a:p>
        </p:txBody>
      </p:sp>
      <p:sp>
        <p:nvSpPr>
          <p:cNvPr id="4" name="Left Arrow 3"/>
          <p:cNvSpPr/>
          <p:nvPr/>
        </p:nvSpPr>
        <p:spPr>
          <a:xfrm>
            <a:off x="8903362" y="1801503"/>
            <a:ext cx="581832" cy="368490"/>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Tree>
    <p:extLst>
      <p:ext uri="{BB962C8B-B14F-4D97-AF65-F5344CB8AC3E}">
        <p14:creationId xmlns:p14="http://schemas.microsoft.com/office/powerpoint/2010/main" val="4074064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a:t>2</a:t>
            </a:r>
            <a:r>
              <a:rPr lang="en-GB" dirty="0" smtClean="0"/>
              <a:t>.0</a:t>
            </a:r>
            <a:endParaRPr lang="en-GB" dirty="0"/>
          </a:p>
        </p:txBody>
      </p:sp>
      <p:sp>
        <p:nvSpPr>
          <p:cNvPr id="4" name="Title 3"/>
          <p:cNvSpPr>
            <a:spLocks noGrp="1"/>
          </p:cNvSpPr>
          <p:nvPr>
            <p:ph type="title"/>
          </p:nvPr>
        </p:nvSpPr>
        <p:spPr/>
        <p:txBody>
          <a:bodyPr/>
          <a:lstStyle/>
          <a:p>
            <a:r>
              <a:rPr lang="en-NZ" dirty="0" smtClean="0"/>
              <a:t>Introduction to the Nature Research </a:t>
            </a:r>
            <a:r>
              <a:rPr lang="en-NZ" dirty="0"/>
              <a:t>J</a:t>
            </a:r>
            <a:r>
              <a:rPr lang="en-NZ" dirty="0" smtClean="0"/>
              <a:t>ournals portfolio</a:t>
            </a:r>
            <a:endParaRPr lang="en-GB" dirty="0"/>
          </a:p>
        </p:txBody>
      </p:sp>
    </p:spTree>
    <p:extLst>
      <p:ext uri="{BB962C8B-B14F-4D97-AF65-F5344CB8AC3E}">
        <p14:creationId xmlns:p14="http://schemas.microsoft.com/office/powerpoint/2010/main" val="2566378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12498" y="173038"/>
            <a:ext cx="8915400" cy="633786"/>
          </a:xfrm>
        </p:spPr>
        <p:txBody>
          <a:bodyPr/>
          <a:lstStyle/>
          <a:p>
            <a:r>
              <a:rPr lang="en-GB" altLang="en-US" dirty="0" smtClean="0"/>
              <a:t>     </a:t>
            </a:r>
            <a:br>
              <a:rPr lang="en-GB" altLang="en-US" dirty="0" smtClean="0"/>
            </a:br>
            <a:r>
              <a:rPr lang="en-GB" altLang="en-US" dirty="0" smtClean="0"/>
              <a:t>    All resources are available on nature.com</a:t>
            </a:r>
          </a:p>
        </p:txBody>
      </p:sp>
      <p:pic>
        <p:nvPicPr>
          <p:cNvPr id="2662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511" y="1196976"/>
            <a:ext cx="4192852" cy="4200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Content Placeholder 2"/>
          <p:cNvSpPr>
            <a:spLocks noGrp="1"/>
          </p:cNvSpPr>
          <p:nvPr>
            <p:ph idx="1"/>
          </p:nvPr>
        </p:nvSpPr>
        <p:spPr>
          <a:xfrm>
            <a:off x="507340" y="1196975"/>
            <a:ext cx="3943482" cy="4601260"/>
          </a:xfrm>
        </p:spPr>
        <p:txBody>
          <a:bodyPr/>
          <a:lstStyle/>
          <a:p>
            <a:pPr marL="285750" indent="-285750">
              <a:buFont typeface="Arial" pitchFamily="34" charset="0"/>
              <a:buChar char="•"/>
              <a:defRPr/>
            </a:pPr>
            <a:endParaRPr lang="en-GB" b="0" dirty="0" smtClean="0">
              <a:solidFill>
                <a:schemeClr val="bg1">
                  <a:lumMod val="50000"/>
                </a:schemeClr>
              </a:solidFill>
            </a:endParaRPr>
          </a:p>
          <a:p>
            <a:pPr marL="285750" indent="-285750">
              <a:buFont typeface="Arial" pitchFamily="34" charset="0"/>
              <a:buChar char="•"/>
              <a:defRPr/>
            </a:pPr>
            <a:r>
              <a:rPr lang="en-GB" b="0" dirty="0" smtClean="0">
                <a:solidFill>
                  <a:schemeClr val="bg1">
                    <a:lumMod val="50000"/>
                  </a:schemeClr>
                </a:solidFill>
              </a:rPr>
              <a:t>Over 11.8 million unique users per month*</a:t>
            </a:r>
          </a:p>
          <a:p>
            <a:pPr marL="0" indent="0">
              <a:buFont typeface="Tahoma" pitchFamily="34" charset="0"/>
              <a:buNone/>
              <a:defRPr/>
            </a:pPr>
            <a:endParaRPr lang="en-GB" b="0" dirty="0" smtClean="0">
              <a:solidFill>
                <a:schemeClr val="bg1">
                  <a:lumMod val="50000"/>
                </a:schemeClr>
              </a:solidFill>
            </a:endParaRPr>
          </a:p>
          <a:p>
            <a:pPr marL="285750" indent="-285750">
              <a:buFont typeface="Arial" pitchFamily="34" charset="0"/>
              <a:buChar char="•"/>
              <a:defRPr/>
            </a:pPr>
            <a:r>
              <a:rPr lang="en-GB" dirty="0" smtClean="0">
                <a:solidFill>
                  <a:schemeClr val="bg1">
                    <a:lumMod val="50000"/>
                  </a:schemeClr>
                </a:solidFill>
              </a:rPr>
              <a:t>988</a:t>
            </a:r>
            <a:r>
              <a:rPr lang="en-GB" b="0" dirty="0" smtClean="0">
                <a:solidFill>
                  <a:schemeClr val="bg1">
                    <a:lumMod val="50000"/>
                  </a:schemeClr>
                </a:solidFill>
              </a:rPr>
              <a:t>,127 active registrants**</a:t>
            </a:r>
          </a:p>
          <a:p>
            <a:pPr marL="285750" indent="-285750">
              <a:buFont typeface="Arial" pitchFamily="34" charset="0"/>
              <a:buChar char="•"/>
              <a:defRPr/>
            </a:pPr>
            <a:endParaRPr lang="en-GB" b="0" dirty="0" smtClean="0">
              <a:solidFill>
                <a:schemeClr val="bg1">
                  <a:lumMod val="50000"/>
                </a:schemeClr>
              </a:solidFill>
            </a:endParaRPr>
          </a:p>
          <a:p>
            <a:pPr marL="285750" indent="-285750">
              <a:buFont typeface="Arial" pitchFamily="34" charset="0"/>
              <a:buChar char="•"/>
              <a:defRPr/>
            </a:pPr>
            <a:r>
              <a:rPr lang="en-GB" b="0" dirty="0" smtClean="0">
                <a:solidFill>
                  <a:schemeClr val="bg1">
                    <a:lumMod val="50000"/>
                  </a:schemeClr>
                </a:solidFill>
              </a:rPr>
              <a:t>Links to all parts of nature.com: news, jobs, regional portals, podcasts and blogs, librarian gateway, conferences, subject specific pages and </a:t>
            </a:r>
            <a:r>
              <a:rPr lang="en-GB" b="1" u="sng" dirty="0" smtClean="0">
                <a:solidFill>
                  <a:srgbClr val="FF0000"/>
                </a:solidFill>
              </a:rPr>
              <a:t>A-Z journal listing</a:t>
            </a:r>
          </a:p>
          <a:p>
            <a:pPr marL="0" indent="0">
              <a:buFont typeface="Tahoma" pitchFamily="34" charset="0"/>
              <a:buNone/>
              <a:defRPr/>
            </a:pPr>
            <a:endParaRPr lang="en-US" sz="1800" dirty="0" smtClean="0">
              <a:solidFill>
                <a:schemeClr val="bg1">
                  <a:lumMod val="50000"/>
                </a:schemeClr>
              </a:solidFill>
            </a:endParaRPr>
          </a:p>
          <a:p>
            <a:pPr marL="0" indent="0">
              <a:buFont typeface="Tahoma" pitchFamily="34" charset="0"/>
              <a:buNone/>
              <a:defRPr/>
            </a:pPr>
            <a:r>
              <a:rPr lang="en-GB" sz="1000" i="1" dirty="0" smtClean="0">
                <a:solidFill>
                  <a:schemeClr val="bg1">
                    <a:lumMod val="50000"/>
                  </a:schemeClr>
                </a:solidFill>
              </a:rPr>
              <a:t>*</a:t>
            </a:r>
            <a:r>
              <a:rPr lang="en-GB" sz="1000" i="1" dirty="0" err="1" smtClean="0">
                <a:solidFill>
                  <a:schemeClr val="bg1">
                    <a:lumMod val="50000"/>
                  </a:schemeClr>
                </a:solidFill>
              </a:rPr>
              <a:t>Webtrends</a:t>
            </a:r>
            <a:r>
              <a:rPr lang="en-GB" sz="1000" i="1" dirty="0" smtClean="0">
                <a:solidFill>
                  <a:schemeClr val="bg1">
                    <a:lumMod val="50000"/>
                  </a:schemeClr>
                </a:solidFill>
              </a:rPr>
              <a:t> 2015</a:t>
            </a:r>
          </a:p>
          <a:p>
            <a:pPr marL="0" indent="0">
              <a:buFont typeface="Tahoma" pitchFamily="34" charset="0"/>
              <a:buNone/>
              <a:defRPr/>
            </a:pPr>
            <a:r>
              <a:rPr lang="en-GB" sz="1000" i="1" dirty="0" smtClean="0">
                <a:solidFill>
                  <a:schemeClr val="bg1">
                    <a:lumMod val="50000"/>
                  </a:schemeClr>
                </a:solidFill>
              </a:rPr>
              <a:t>**Publisher’s data 2015</a:t>
            </a:r>
            <a:endParaRPr lang="en-US" sz="1000" i="1" dirty="0" smtClean="0">
              <a:solidFill>
                <a:schemeClr val="bg1">
                  <a:lumMod val="50000"/>
                </a:schemeClr>
              </a:solidFill>
            </a:endParaRPr>
          </a:p>
          <a:p>
            <a:pPr marL="0" indent="0">
              <a:buFont typeface="Tahoma" pitchFamily="34" charset="0"/>
              <a:buNone/>
              <a:defRPr/>
            </a:pPr>
            <a:endParaRPr lang="en-US" sz="1800" dirty="0" smtClean="0"/>
          </a:p>
        </p:txBody>
      </p:sp>
      <p:sp>
        <p:nvSpPr>
          <p:cNvPr id="2" name="TextBox 1"/>
          <p:cNvSpPr txBox="1"/>
          <p:nvPr/>
        </p:nvSpPr>
        <p:spPr>
          <a:xfrm>
            <a:off x="2715904" y="5786173"/>
            <a:ext cx="4091033" cy="884070"/>
          </a:xfrm>
          <a:prstGeom prst="rect">
            <a:avLst/>
          </a:prstGeom>
          <a:noFill/>
        </p:spPr>
        <p:txBody>
          <a:bodyPr wrap="square" lIns="72000" tIns="72000" rIns="72000" bIns="72000" rtlCol="0">
            <a:spAutoFit/>
          </a:bodyPr>
          <a:lstStyle/>
          <a:p>
            <a:pPr algn="ctr"/>
            <a:r>
              <a:rPr lang="en-GB" sz="2400" b="1" dirty="0" smtClean="0">
                <a:hlinkClick r:id="rId4"/>
              </a:rPr>
              <a:t>www.nature.com</a:t>
            </a:r>
            <a:endParaRPr lang="en-GB" sz="2400" b="1" dirty="0" smtClean="0"/>
          </a:p>
          <a:p>
            <a:pPr algn="ctr"/>
            <a:endParaRPr lang="en-GB" sz="2400" dirty="0" smtClean="0"/>
          </a:p>
        </p:txBody>
      </p:sp>
      <p:sp>
        <p:nvSpPr>
          <p:cNvPr id="4" name="Left Arrow 3"/>
          <p:cNvSpPr/>
          <p:nvPr/>
        </p:nvSpPr>
        <p:spPr>
          <a:xfrm>
            <a:off x="8903362" y="1801503"/>
            <a:ext cx="581832" cy="368490"/>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Tree>
    <p:extLst>
      <p:ext uri="{BB962C8B-B14F-4D97-AF65-F5344CB8AC3E}">
        <p14:creationId xmlns:p14="http://schemas.microsoft.com/office/powerpoint/2010/main" val="3267086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BRG100002_Springer_Nature_Template_v10">
  <a:themeElements>
    <a:clrScheme name="Brand">
      <a:dk1>
        <a:srgbClr val="58595B"/>
      </a:dk1>
      <a:lt1>
        <a:srgbClr val="FFFFFF"/>
      </a:lt1>
      <a:dk2>
        <a:srgbClr val="B1B1B3"/>
      </a:dk2>
      <a:lt2>
        <a:srgbClr val="7E7F82"/>
      </a:lt2>
      <a:accent1>
        <a:srgbClr val="183642"/>
      </a:accent1>
      <a:accent2>
        <a:srgbClr val="3C9CD7"/>
      </a:accent2>
      <a:accent3>
        <a:srgbClr val="DB1830"/>
      </a:accent3>
      <a:accent4>
        <a:srgbClr val="CEDBE0"/>
      </a:accent4>
      <a:accent5>
        <a:srgbClr val="608BA3"/>
      </a:accent5>
      <a:accent6>
        <a:srgbClr val="8FAEC1"/>
      </a:accent6>
      <a:hlink>
        <a:srgbClr val="3C9CD7"/>
      </a:hlink>
      <a:folHlink>
        <a:srgbClr val="00B8B0"/>
      </a:folHlink>
    </a:clrScheme>
    <a:fontScheme name="Springer Natur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extLst>
    <a:ext uri="{05A4C25C-085E-4340-85A3-A5531E510DB2}">
      <thm15:themeFamily xmlns="" xmlns:thm15="http://schemas.microsoft.com/office/thememl/2012/main" name="BRG100002_Springer Nature Template_v09" id="{5EBB6193-EBDE-41C7-8CC4-782CB1067C25}" vid="{11D249A1-EC82-48F6-BFDD-2F3C33587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BRG100002_Springer_Nature_Template_v10</Template>
  <TotalTime>6963</TotalTime>
  <Words>4739</Words>
  <Application>Microsoft Office PowerPoint</Application>
  <PresentationFormat>A4 Paper (210x297 mm)</PresentationFormat>
  <Paragraphs>546</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BRG100002_Springer_Nature_Template_v10</vt:lpstr>
      <vt:lpstr>Nature Research Portfolio Authors and institutional services from Springer Nature</vt:lpstr>
      <vt:lpstr>Introduction to the Springer Nature brands</vt:lpstr>
      <vt:lpstr>Uniting some of the best known brands in our field</vt:lpstr>
      <vt:lpstr>Our key principles</vt:lpstr>
      <vt:lpstr>Introducing a new brand</vt:lpstr>
      <vt:lpstr>Our values</vt:lpstr>
      <vt:lpstr>          All resources are available on nature.com</vt:lpstr>
      <vt:lpstr>Introduction to the Nature Research Journals portfolio</vt:lpstr>
      <vt:lpstr>          All resources are available on nature.com</vt:lpstr>
      <vt:lpstr>PowerPoint Presentation</vt:lpstr>
      <vt:lpstr>Introduction to the Nature Research Services portfolio</vt:lpstr>
      <vt:lpstr>Recruitment Services from Springer Nature</vt:lpstr>
      <vt:lpstr>NatureJobs – Recruitment services from Springer Nature</vt:lpstr>
      <vt:lpstr>Editing Services from Springer Nature</vt:lpstr>
      <vt:lpstr>Nature Research Editing Services</vt:lpstr>
      <vt:lpstr>Nature Research Language Editing</vt:lpstr>
      <vt:lpstr>Nature Research Scientific Editing</vt:lpstr>
      <vt:lpstr>Training Services from Nature Research and Springer Nature</vt:lpstr>
      <vt:lpstr>Nature Masterclasses</vt:lpstr>
      <vt:lpstr>Nature Masterclasses</vt:lpstr>
      <vt:lpstr>Nature Masterclasses Online</vt:lpstr>
      <vt:lpstr>Springer Nature Publishing Academy</vt:lpstr>
      <vt:lpstr>Author training workshops</vt:lpstr>
      <vt:lpstr>Author training workshops - Topics</vt:lpstr>
      <vt:lpstr>Differences between our two training workshop for authors</vt:lpstr>
      <vt:lpstr>Peer review training workshop</vt:lpstr>
      <vt:lpstr>Peer review training workshop - Topics</vt:lpstr>
      <vt:lpstr>Journal editor training</vt:lpstr>
      <vt:lpstr>Introduction to the Nature Research Products portfolio</vt:lpstr>
      <vt:lpstr>Nature Outlook</vt:lpstr>
      <vt:lpstr>Nature Outline</vt:lpstr>
      <vt:lpstr>Nature Outline - Example</vt:lpstr>
      <vt:lpstr>Nature Index</vt:lpstr>
      <vt:lpstr>Nature Index – Western Asia</vt:lpstr>
      <vt:lpstr>Nature Index - Kazakhstan</vt:lpstr>
      <vt:lpstr>Nature Index – Kazakhstan top institutions</vt:lpstr>
      <vt:lpstr>Nature Index – Example of collaborations for India</vt:lpstr>
      <vt:lpstr>Conclusion</vt:lpstr>
      <vt:lpstr>How can we help you…</vt:lpstr>
      <vt:lpstr>Any questions?</vt:lpstr>
      <vt:lpstr>Thank you! </vt:lpstr>
    </vt:vector>
  </TitlesOfParts>
  <Company>Springer-SBM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 Access and Discoverability</dc:title>
  <dc:creator>Sharp, Lenerl, Springer SBM NL</dc:creator>
  <cp:lastModifiedBy>Planchard, Joffrey</cp:lastModifiedBy>
  <cp:revision>437</cp:revision>
  <cp:lastPrinted>2016-05-18T09:25:26Z</cp:lastPrinted>
  <dcterms:created xsi:type="dcterms:W3CDTF">2015-10-17T13:35:45Z</dcterms:created>
  <dcterms:modified xsi:type="dcterms:W3CDTF">2016-06-30T03:33:18Z</dcterms:modified>
</cp:coreProperties>
</file>