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1"/>
  </p:sldMasterIdLst>
  <p:notesMasterIdLst>
    <p:notesMasterId r:id="rId19"/>
  </p:notesMasterIdLst>
  <p:sldIdLst>
    <p:sldId id="282" r:id="rId2"/>
    <p:sldId id="269" r:id="rId3"/>
    <p:sldId id="286" r:id="rId4"/>
    <p:sldId id="268" r:id="rId5"/>
    <p:sldId id="285" r:id="rId6"/>
    <p:sldId id="288" r:id="rId7"/>
    <p:sldId id="290" r:id="rId8"/>
    <p:sldId id="289" r:id="rId9"/>
    <p:sldId id="287" r:id="rId10"/>
    <p:sldId id="264" r:id="rId11"/>
    <p:sldId id="263" r:id="rId12"/>
    <p:sldId id="265" r:id="rId13"/>
    <p:sldId id="280" r:id="rId14"/>
    <p:sldId id="266" r:id="rId15"/>
    <p:sldId id="279" r:id="rId16"/>
    <p:sldId id="278" r:id="rId17"/>
    <p:sldId id="27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4" autoAdjust="0"/>
    <p:restoredTop sz="89068" autoAdjust="0"/>
  </p:normalViewPr>
  <p:slideViewPr>
    <p:cSldViewPr>
      <p:cViewPr>
        <p:scale>
          <a:sx n="100" d="100"/>
          <a:sy n="100" d="100"/>
        </p:scale>
        <p:origin x="-1950"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1050;&#1085;&#1080;&#1075;&#107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50;&#1072;&#1079;&#1053;&#1048;&#1048;\&#1047;&#1072;&#1103;&#1074;&#1082;&#1080;\2015\&#1057;&#1082;&#1086;&#1083;&#1082;&#1086;&#1074;&#1086;%20&#1089;&#1090;&#1072;&#1088;&#1090;&#1072;&#1087;\&#1050;&#1085;&#1080;&#1075;&#1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Лист1!$A$13</c:f>
              <c:strCache>
                <c:ptCount val="1"/>
                <c:pt idx="0">
                  <c:v>Плоские фотомодули </c:v>
                </c:pt>
              </c:strCache>
            </c:strRef>
          </c:tx>
          <c:cat>
            <c:numRef>
              <c:f>Лист1!$B$12:$E$12</c:f>
              <c:numCache>
                <c:formatCode>General</c:formatCode>
                <c:ptCount val="4"/>
                <c:pt idx="0">
                  <c:v>1</c:v>
                </c:pt>
                <c:pt idx="1">
                  <c:v>3</c:v>
                </c:pt>
                <c:pt idx="2">
                  <c:v>5</c:v>
                </c:pt>
                <c:pt idx="3">
                  <c:v>10</c:v>
                </c:pt>
              </c:numCache>
            </c:numRef>
          </c:cat>
          <c:val>
            <c:numRef>
              <c:f>Лист1!$B$13:$E$13</c:f>
              <c:numCache>
                <c:formatCode>General</c:formatCode>
                <c:ptCount val="4"/>
                <c:pt idx="0">
                  <c:v>50</c:v>
                </c:pt>
                <c:pt idx="1">
                  <c:v>150</c:v>
                </c:pt>
                <c:pt idx="2">
                  <c:v>250</c:v>
                </c:pt>
                <c:pt idx="3">
                  <c:v>5500</c:v>
                </c:pt>
              </c:numCache>
            </c:numRef>
          </c:val>
        </c:ser>
        <c:ser>
          <c:idx val="1"/>
          <c:order val="1"/>
          <c:tx>
            <c:strRef>
              <c:f>Лист1!$A$14</c:f>
              <c:strCache>
                <c:ptCount val="1"/>
                <c:pt idx="0">
                  <c:v>Плоские коллекторы</c:v>
                </c:pt>
              </c:strCache>
            </c:strRef>
          </c:tx>
          <c:cat>
            <c:numRef>
              <c:f>Лист1!$B$12:$E$12</c:f>
              <c:numCache>
                <c:formatCode>General</c:formatCode>
                <c:ptCount val="4"/>
                <c:pt idx="0">
                  <c:v>1</c:v>
                </c:pt>
                <c:pt idx="1">
                  <c:v>3</c:v>
                </c:pt>
                <c:pt idx="2">
                  <c:v>5</c:v>
                </c:pt>
                <c:pt idx="3">
                  <c:v>10</c:v>
                </c:pt>
              </c:numCache>
            </c:numRef>
          </c:cat>
          <c:val>
            <c:numRef>
              <c:f>Лист1!$B$14:$E$14</c:f>
              <c:numCache>
                <c:formatCode>General</c:formatCode>
                <c:ptCount val="4"/>
                <c:pt idx="0">
                  <c:v>100</c:v>
                </c:pt>
                <c:pt idx="1">
                  <c:v>300</c:v>
                </c:pt>
                <c:pt idx="2">
                  <c:v>500</c:v>
                </c:pt>
                <c:pt idx="3">
                  <c:v>6000</c:v>
                </c:pt>
              </c:numCache>
            </c:numRef>
          </c:val>
        </c:ser>
        <c:ser>
          <c:idx val="2"/>
          <c:order val="2"/>
          <c:tx>
            <c:strRef>
              <c:f>Лист1!$A$15</c:f>
              <c:strCache>
                <c:ptCount val="1"/>
                <c:pt idx="0">
                  <c:v>Автономные концентраторные системы</c:v>
                </c:pt>
              </c:strCache>
            </c:strRef>
          </c:tx>
          <c:cat>
            <c:numRef>
              <c:f>Лист1!$B$12:$E$12</c:f>
              <c:numCache>
                <c:formatCode>General</c:formatCode>
                <c:ptCount val="4"/>
                <c:pt idx="0">
                  <c:v>1</c:v>
                </c:pt>
                <c:pt idx="1">
                  <c:v>3</c:v>
                </c:pt>
                <c:pt idx="2">
                  <c:v>5</c:v>
                </c:pt>
                <c:pt idx="3">
                  <c:v>10</c:v>
                </c:pt>
              </c:numCache>
            </c:numRef>
          </c:cat>
          <c:val>
            <c:numRef>
              <c:f>Лист1!$B$15:$E$15</c:f>
              <c:numCache>
                <c:formatCode>General</c:formatCode>
                <c:ptCount val="4"/>
                <c:pt idx="0">
                  <c:v>200</c:v>
                </c:pt>
                <c:pt idx="1">
                  <c:v>600</c:v>
                </c:pt>
                <c:pt idx="2">
                  <c:v>1000</c:v>
                </c:pt>
                <c:pt idx="3">
                  <c:v>7000</c:v>
                </c:pt>
              </c:numCache>
            </c:numRef>
          </c:val>
        </c:ser>
        <c:ser>
          <c:idx val="3"/>
          <c:order val="3"/>
          <c:tx>
            <c:strRef>
              <c:f>Лист1!$A$16</c:f>
              <c:strCache>
                <c:ptCount val="1"/>
                <c:pt idx="0">
                  <c:v>Котлы на твердом топливе</c:v>
                </c:pt>
              </c:strCache>
            </c:strRef>
          </c:tx>
          <c:cat>
            <c:numRef>
              <c:f>Лист1!$B$12:$E$12</c:f>
              <c:numCache>
                <c:formatCode>General</c:formatCode>
                <c:ptCount val="4"/>
                <c:pt idx="0">
                  <c:v>1</c:v>
                </c:pt>
                <c:pt idx="1">
                  <c:v>3</c:v>
                </c:pt>
                <c:pt idx="2">
                  <c:v>5</c:v>
                </c:pt>
                <c:pt idx="3">
                  <c:v>10</c:v>
                </c:pt>
              </c:numCache>
            </c:numRef>
          </c:cat>
          <c:val>
            <c:numRef>
              <c:f>Лист1!$B$16:$E$16</c:f>
              <c:numCache>
                <c:formatCode>General</c:formatCode>
                <c:ptCount val="4"/>
                <c:pt idx="0">
                  <c:v>1100</c:v>
                </c:pt>
                <c:pt idx="1">
                  <c:v>4300</c:v>
                </c:pt>
                <c:pt idx="2">
                  <c:v>7500</c:v>
                </c:pt>
                <c:pt idx="3">
                  <c:v>16000</c:v>
                </c:pt>
              </c:numCache>
            </c:numRef>
          </c:val>
        </c:ser>
        <c:ser>
          <c:idx val="4"/>
          <c:order val="4"/>
          <c:tx>
            <c:strRef>
              <c:f>Лист1!$A$17</c:f>
              <c:strCache>
                <c:ptCount val="1"/>
                <c:pt idx="0">
                  <c:v>Дизель генераторы</c:v>
                </c:pt>
              </c:strCache>
            </c:strRef>
          </c:tx>
          <c:cat>
            <c:numRef>
              <c:f>Лист1!$B$12:$E$12</c:f>
              <c:numCache>
                <c:formatCode>General</c:formatCode>
                <c:ptCount val="4"/>
                <c:pt idx="0">
                  <c:v>1</c:v>
                </c:pt>
                <c:pt idx="1">
                  <c:v>3</c:v>
                </c:pt>
                <c:pt idx="2">
                  <c:v>5</c:v>
                </c:pt>
                <c:pt idx="3">
                  <c:v>10</c:v>
                </c:pt>
              </c:numCache>
            </c:numRef>
          </c:cat>
          <c:val>
            <c:numRef>
              <c:f>Лист1!$B$17:$E$17</c:f>
              <c:numCache>
                <c:formatCode>General</c:formatCode>
                <c:ptCount val="4"/>
                <c:pt idx="0" formatCode="#,##0">
                  <c:v>11300</c:v>
                </c:pt>
                <c:pt idx="1">
                  <c:v>33900</c:v>
                </c:pt>
                <c:pt idx="2">
                  <c:v>68500</c:v>
                </c:pt>
                <c:pt idx="3">
                  <c:v>143000</c:v>
                </c:pt>
              </c:numCache>
            </c:numRef>
          </c:val>
        </c:ser>
        <c:axId val="41331712"/>
        <c:axId val="82363520"/>
      </c:barChart>
      <c:catAx>
        <c:axId val="41331712"/>
        <c:scaling>
          <c:orientation val="minMax"/>
        </c:scaling>
        <c:axPos val="b"/>
        <c:title>
          <c:tx>
            <c:rich>
              <a:bodyPr/>
              <a:lstStyle/>
              <a:p>
                <a:pPr>
                  <a:defRPr sz="1200" b="0">
                    <a:latin typeface="Arial" pitchFamily="34" charset="0"/>
                    <a:cs typeface="Arial" pitchFamily="34" charset="0"/>
                  </a:defRPr>
                </a:pPr>
                <a:r>
                  <a:rPr lang="ru-RU" sz="1200" b="0">
                    <a:latin typeface="Arial" pitchFamily="34" charset="0"/>
                    <a:cs typeface="Arial" pitchFamily="34" charset="0"/>
                  </a:rPr>
                  <a:t>Период </a:t>
                </a:r>
                <a:r>
                  <a:rPr lang="ru-RU" sz="1200" b="0" baseline="0">
                    <a:latin typeface="Arial" pitchFamily="34" charset="0"/>
                    <a:cs typeface="Arial" pitchFamily="34" charset="0"/>
                  </a:rPr>
                  <a:t>эксплуатации, год</a:t>
                </a:r>
                <a:endParaRPr lang="ru-RU" sz="1200" b="0">
                  <a:latin typeface="Arial" pitchFamily="34" charset="0"/>
                  <a:cs typeface="Arial" pitchFamily="34" charset="0"/>
                </a:endParaRPr>
              </a:p>
            </c:rich>
          </c:tx>
          <c:layout/>
        </c:title>
        <c:numFmt formatCode="General" sourceLinked="1"/>
        <c:tickLblPos val="nextTo"/>
        <c:crossAx val="82363520"/>
        <c:crosses val="autoZero"/>
        <c:auto val="1"/>
        <c:lblAlgn val="ctr"/>
        <c:lblOffset val="100"/>
      </c:catAx>
      <c:valAx>
        <c:axId val="82363520"/>
        <c:scaling>
          <c:orientation val="minMax"/>
          <c:max val="140000"/>
        </c:scaling>
        <c:axPos val="l"/>
        <c:majorGridlines/>
        <c:title>
          <c:tx>
            <c:rich>
              <a:bodyPr rot="-5400000" vert="horz"/>
              <a:lstStyle/>
              <a:p>
                <a:pPr>
                  <a:defRPr sz="1200" b="0">
                    <a:latin typeface="Arial" pitchFamily="34" charset="0"/>
                    <a:cs typeface="Arial" pitchFamily="34" charset="0"/>
                  </a:defRPr>
                </a:pPr>
                <a:r>
                  <a:rPr lang="ru-RU" sz="1200" b="0">
                    <a:latin typeface="Arial" pitchFamily="34" charset="0"/>
                    <a:cs typeface="Arial" pitchFamily="34" charset="0"/>
                  </a:rPr>
                  <a:t>Затраты,</a:t>
                </a:r>
                <a:r>
                  <a:rPr lang="ru-RU" sz="1200" b="0" baseline="0">
                    <a:latin typeface="Arial" pitchFamily="34" charset="0"/>
                    <a:cs typeface="Arial" pitchFamily="34" charset="0"/>
                  </a:rPr>
                  <a:t> тыс.</a:t>
                </a:r>
                <a:r>
                  <a:rPr lang="en-US" sz="1200" b="0" baseline="0">
                    <a:latin typeface="Arial" pitchFamily="34" charset="0"/>
                    <a:cs typeface="Arial" pitchFamily="34" charset="0"/>
                  </a:rPr>
                  <a:t>$</a:t>
                </a:r>
                <a:endParaRPr lang="ru-RU" sz="1200" b="0">
                  <a:latin typeface="Arial" pitchFamily="34" charset="0"/>
                  <a:cs typeface="Arial" pitchFamily="34" charset="0"/>
                </a:endParaRPr>
              </a:p>
            </c:rich>
          </c:tx>
          <c:layout/>
        </c:title>
        <c:numFmt formatCode="General" sourceLinked="1"/>
        <c:tickLblPos val="nextTo"/>
        <c:crossAx val="41331712"/>
        <c:crosses val="autoZero"/>
        <c:crossBetween val="between"/>
        <c:majorUnit val="10000"/>
        <c:dispUnits>
          <c:builtInUnit val="thousands"/>
        </c:dispUnits>
      </c:valAx>
    </c:plotArea>
    <c:legend>
      <c:legendPos val="r"/>
      <c:layout/>
      <c:txPr>
        <a:bodyPr/>
        <a:lstStyle/>
        <a:p>
          <a:pPr>
            <a:defRPr sz="1200">
              <a:latin typeface="Arial" pitchFamily="34" charset="0"/>
              <a:cs typeface="Arial" pitchFamily="34" charset="0"/>
            </a:defRPr>
          </a:pPr>
          <a:endParaRPr lang="ru-RU"/>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6013462365140438"/>
          <c:y val="5.9128404897126612E-2"/>
          <c:w val="0.69616210756611452"/>
          <c:h val="0.70330733640447385"/>
        </c:manualLayout>
      </c:layout>
      <c:lineChart>
        <c:grouping val="standard"/>
        <c:ser>
          <c:idx val="0"/>
          <c:order val="0"/>
          <c:tx>
            <c:strRef>
              <c:f>Лист1!$B$4</c:f>
              <c:strCache>
                <c:ptCount val="1"/>
                <c:pt idx="0">
                  <c:v>Негативный сценарий</c:v>
                </c:pt>
              </c:strCache>
            </c:strRef>
          </c:tx>
          <c:spPr>
            <a:ln>
              <a:solidFill>
                <a:schemeClr val="accent2"/>
              </a:solidFill>
            </a:ln>
          </c:spPr>
          <c:marker>
            <c:spPr>
              <a:solidFill>
                <a:schemeClr val="accent2"/>
              </a:solidFill>
              <a:ln>
                <a:solidFill>
                  <a:srgbClr val="C0504D"/>
                </a:solidFill>
              </a:ln>
            </c:spPr>
          </c:marker>
          <c:cat>
            <c:strRef>
              <c:f>Лист1!$C$3:$H$3</c:f>
              <c:strCache>
                <c:ptCount val="6"/>
                <c:pt idx="0">
                  <c:v>Начало продаж</c:v>
                </c:pt>
                <c:pt idx="1">
                  <c:v>1 год</c:v>
                </c:pt>
                <c:pt idx="2">
                  <c:v>2 год</c:v>
                </c:pt>
                <c:pt idx="3">
                  <c:v>3 год</c:v>
                </c:pt>
                <c:pt idx="4">
                  <c:v>4 год</c:v>
                </c:pt>
                <c:pt idx="5">
                  <c:v>5 лет</c:v>
                </c:pt>
              </c:strCache>
            </c:strRef>
          </c:cat>
          <c:val>
            <c:numRef>
              <c:f>Лист1!$C$4:$H$4</c:f>
              <c:numCache>
                <c:formatCode>#,##0</c:formatCode>
                <c:ptCount val="6"/>
                <c:pt idx="0" formatCode="General">
                  <c:v>0</c:v>
                </c:pt>
                <c:pt idx="1">
                  <c:v>7500</c:v>
                </c:pt>
                <c:pt idx="2">
                  <c:v>45000</c:v>
                </c:pt>
                <c:pt idx="3">
                  <c:v>112500</c:v>
                </c:pt>
                <c:pt idx="4">
                  <c:v>187500</c:v>
                </c:pt>
                <c:pt idx="5">
                  <c:v>300000</c:v>
                </c:pt>
              </c:numCache>
            </c:numRef>
          </c:val>
        </c:ser>
        <c:ser>
          <c:idx val="1"/>
          <c:order val="1"/>
          <c:tx>
            <c:strRef>
              <c:f>Лист1!$B$5</c:f>
              <c:strCache>
                <c:ptCount val="1"/>
                <c:pt idx="0">
                  <c:v>Позитивный сченарий</c:v>
                </c:pt>
              </c:strCache>
            </c:strRef>
          </c:tx>
          <c:spPr>
            <a:ln>
              <a:solidFill>
                <a:schemeClr val="accent1"/>
              </a:solidFill>
            </a:ln>
          </c:spPr>
          <c:marker>
            <c:spPr>
              <a:solidFill>
                <a:schemeClr val="accent1"/>
              </a:solidFill>
              <a:ln>
                <a:solidFill>
                  <a:srgbClr val="4F81BD"/>
                </a:solidFill>
              </a:ln>
            </c:spPr>
          </c:marker>
          <c:cat>
            <c:strRef>
              <c:f>Лист1!$C$3:$H$3</c:f>
              <c:strCache>
                <c:ptCount val="6"/>
                <c:pt idx="0">
                  <c:v>Начало продаж</c:v>
                </c:pt>
                <c:pt idx="1">
                  <c:v>1 год</c:v>
                </c:pt>
                <c:pt idx="2">
                  <c:v>2 год</c:v>
                </c:pt>
                <c:pt idx="3">
                  <c:v>3 год</c:v>
                </c:pt>
                <c:pt idx="4">
                  <c:v>4 год</c:v>
                </c:pt>
                <c:pt idx="5">
                  <c:v>5 лет</c:v>
                </c:pt>
              </c:strCache>
            </c:strRef>
          </c:cat>
          <c:val>
            <c:numRef>
              <c:f>Лист1!$C$5:$H$5</c:f>
              <c:numCache>
                <c:formatCode>General</c:formatCode>
                <c:ptCount val="6"/>
                <c:pt idx="0">
                  <c:v>0</c:v>
                </c:pt>
                <c:pt idx="1">
                  <c:v>37500</c:v>
                </c:pt>
                <c:pt idx="2">
                  <c:v>150000</c:v>
                </c:pt>
                <c:pt idx="3">
                  <c:v>262500</c:v>
                </c:pt>
                <c:pt idx="4">
                  <c:v>412500</c:v>
                </c:pt>
                <c:pt idx="5">
                  <c:v>600000</c:v>
                </c:pt>
              </c:numCache>
            </c:numRef>
          </c:val>
        </c:ser>
        <c:marker val="1"/>
        <c:axId val="41804160"/>
        <c:axId val="41806080"/>
      </c:lineChart>
      <c:lineChart>
        <c:grouping val="standard"/>
        <c:ser>
          <c:idx val="3"/>
          <c:order val="2"/>
          <c:tx>
            <c:strRef>
              <c:f>Лист1!$B$7</c:f>
              <c:strCache>
                <c:ptCount val="1"/>
              </c:strCache>
            </c:strRef>
          </c:tx>
          <c:spPr>
            <a:ln>
              <a:noFill/>
            </a:ln>
          </c:spPr>
          <c:marker>
            <c:spPr>
              <a:noFill/>
              <a:ln>
                <a:noFill/>
              </a:ln>
            </c:spPr>
          </c:marker>
          <c:cat>
            <c:strRef>
              <c:f>Лист1!$C$3:$H$3</c:f>
              <c:strCache>
                <c:ptCount val="6"/>
                <c:pt idx="0">
                  <c:v>Начало продаж</c:v>
                </c:pt>
                <c:pt idx="1">
                  <c:v>1 год</c:v>
                </c:pt>
                <c:pt idx="2">
                  <c:v>2 год</c:v>
                </c:pt>
                <c:pt idx="3">
                  <c:v>3 год</c:v>
                </c:pt>
                <c:pt idx="4">
                  <c:v>4 год</c:v>
                </c:pt>
                <c:pt idx="5">
                  <c:v>5 лет</c:v>
                </c:pt>
              </c:strCache>
            </c:strRef>
          </c:cat>
          <c:val>
            <c:numRef>
              <c:f>Лист1!$C$7:$H$7</c:f>
              <c:numCache>
                <c:formatCode>General</c:formatCode>
                <c:ptCount val="6"/>
                <c:pt idx="0">
                  <c:v>0</c:v>
                </c:pt>
                <c:pt idx="1">
                  <c:v>50</c:v>
                </c:pt>
                <c:pt idx="2">
                  <c:v>200</c:v>
                </c:pt>
                <c:pt idx="3">
                  <c:v>350</c:v>
                </c:pt>
                <c:pt idx="4">
                  <c:v>550</c:v>
                </c:pt>
                <c:pt idx="5">
                  <c:v>800</c:v>
                </c:pt>
              </c:numCache>
            </c:numRef>
          </c:val>
        </c:ser>
        <c:marker val="1"/>
        <c:axId val="42277504"/>
        <c:axId val="42275584"/>
      </c:lineChart>
      <c:catAx>
        <c:axId val="41804160"/>
        <c:scaling>
          <c:orientation val="minMax"/>
        </c:scaling>
        <c:axPos val="b"/>
        <c:tickLblPos val="nextTo"/>
        <c:txPr>
          <a:bodyPr/>
          <a:lstStyle/>
          <a:p>
            <a:pPr>
              <a:defRPr sz="1200"/>
            </a:pPr>
            <a:endParaRPr lang="ru-RU"/>
          </a:p>
        </c:txPr>
        <c:crossAx val="41806080"/>
        <c:crosses val="autoZero"/>
        <c:auto val="1"/>
        <c:lblAlgn val="ctr"/>
        <c:lblOffset val="100"/>
      </c:catAx>
      <c:valAx>
        <c:axId val="41806080"/>
        <c:scaling>
          <c:orientation val="minMax"/>
        </c:scaling>
        <c:axPos val="l"/>
        <c:majorGridlines/>
        <c:title>
          <c:tx>
            <c:rich>
              <a:bodyPr rot="-5400000" vert="horz"/>
              <a:lstStyle/>
              <a:p>
                <a:pPr>
                  <a:defRPr sz="1200"/>
                </a:pPr>
                <a:r>
                  <a:rPr lang="ru-RU" sz="1200"/>
                  <a:t>Прибиль, тысяч</a:t>
                </a:r>
                <a:r>
                  <a:rPr lang="ru-RU" sz="1200" baseline="0"/>
                  <a:t> </a:t>
                </a:r>
                <a:r>
                  <a:rPr lang="en-US" sz="1200"/>
                  <a:t>$</a:t>
                </a:r>
                <a:r>
                  <a:rPr lang="en-US" sz="1200" baseline="0"/>
                  <a:t> USA</a:t>
                </a:r>
                <a:endParaRPr lang="ru-RU" sz="1200"/>
              </a:p>
            </c:rich>
          </c:tx>
          <c:layout>
            <c:manualLayout>
              <c:xMode val="edge"/>
              <c:yMode val="edge"/>
              <c:x val="4.1933561084754045E-2"/>
              <c:y val="0.20407386051693471"/>
            </c:manualLayout>
          </c:layout>
        </c:title>
        <c:numFmt formatCode="General" sourceLinked="1"/>
        <c:tickLblPos val="nextTo"/>
        <c:txPr>
          <a:bodyPr/>
          <a:lstStyle/>
          <a:p>
            <a:pPr>
              <a:defRPr sz="1200"/>
            </a:pPr>
            <a:endParaRPr lang="ru-RU"/>
          </a:p>
        </c:txPr>
        <c:crossAx val="41804160"/>
        <c:crosses val="autoZero"/>
        <c:crossBetween val="midCat"/>
        <c:dispUnits>
          <c:builtInUnit val="thousands"/>
        </c:dispUnits>
      </c:valAx>
      <c:valAx>
        <c:axId val="42275584"/>
        <c:scaling>
          <c:orientation val="minMax"/>
        </c:scaling>
        <c:axPos val="r"/>
        <c:title>
          <c:tx>
            <c:rich>
              <a:bodyPr rot="-5400000" vert="horz"/>
              <a:lstStyle/>
              <a:p>
                <a:pPr>
                  <a:defRPr sz="1200"/>
                </a:pPr>
                <a:r>
                  <a:rPr lang="ru-RU" sz="1200" baseline="0"/>
                  <a:t>Число продаж, ед</a:t>
                </a:r>
                <a:endParaRPr lang="ru-RU" sz="1200"/>
              </a:p>
            </c:rich>
          </c:tx>
          <c:layout>
            <c:manualLayout>
              <c:xMode val="edge"/>
              <c:yMode val="edge"/>
              <c:x val="0.93047303698134398"/>
              <c:y val="0.27244413878798762"/>
            </c:manualLayout>
          </c:layout>
        </c:title>
        <c:numFmt formatCode="General" sourceLinked="1"/>
        <c:tickLblPos val="nextTo"/>
        <c:txPr>
          <a:bodyPr/>
          <a:lstStyle/>
          <a:p>
            <a:pPr>
              <a:defRPr sz="1200"/>
            </a:pPr>
            <a:endParaRPr lang="ru-RU"/>
          </a:p>
        </c:txPr>
        <c:crossAx val="42277504"/>
        <c:crosses val="max"/>
        <c:crossBetween val="between"/>
        <c:majorUnit val="100"/>
      </c:valAx>
      <c:catAx>
        <c:axId val="42277504"/>
        <c:scaling>
          <c:orientation val="minMax"/>
        </c:scaling>
        <c:delete val="1"/>
        <c:axPos val="b"/>
        <c:tickLblPos val="none"/>
        <c:crossAx val="42275584"/>
        <c:crosses val="autoZero"/>
        <c:auto val="1"/>
        <c:lblAlgn val="ctr"/>
        <c:lblOffset val="100"/>
      </c:catAx>
    </c:plotArea>
    <c:legend>
      <c:legendPos val="r"/>
      <c:layout>
        <c:manualLayout>
          <c:xMode val="edge"/>
          <c:yMode val="edge"/>
          <c:x val="0.26328443964477832"/>
          <c:y val="0.85441617098101474"/>
          <c:w val="0.48638267087453113"/>
          <c:h val="0.1106606040442131"/>
        </c:manualLayout>
      </c:layout>
      <c:txPr>
        <a:bodyPr/>
        <a:lstStyle/>
        <a:p>
          <a:pPr>
            <a:defRPr sz="1400"/>
          </a:pPr>
          <a:endParaRPr lang="ru-RU"/>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5D21F-818D-4439-8DCD-C23E7377C353}" type="datetimeFigureOut">
              <a:rPr lang="ru-RU" smtClean="0"/>
              <a:pPr/>
              <a:t>27.05.2015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8B0509-A9A6-4D41-B1AA-C6322E36C0C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orldenergyoutlook.org/media/weowebsite/2010/weo2010_poverty.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ac.gov.ru/files/publication/a/4039.pdf" TargetMode="External"/><Relationship Id="rId4" Type="http://schemas.openxmlformats.org/officeDocument/2006/relationships/hyperlink" Target="http://www.worldenergy.org/wp-ontent/uploads/2014/12/Global_Electricity_Initiative_WEB.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Целью проекта является разработка, изготовление и тестирование промышленного прототипа автономной </a:t>
            </a:r>
            <a:r>
              <a:rPr lang="ru-RU" sz="1200" kern="1200" dirty="0" err="1" smtClean="0">
                <a:solidFill>
                  <a:schemeClr val="tx1"/>
                </a:solidFill>
                <a:latin typeface="+mn-lt"/>
                <a:ea typeface="+mn-ea"/>
                <a:cs typeface="+mn-cs"/>
              </a:rPr>
              <a:t>концентраторной</a:t>
            </a:r>
            <a:r>
              <a:rPr lang="ru-RU" sz="1200" kern="1200" dirty="0" smtClean="0">
                <a:solidFill>
                  <a:schemeClr val="tx1"/>
                </a:solidFill>
                <a:latin typeface="+mn-lt"/>
                <a:ea typeface="+mn-ea"/>
                <a:cs typeface="+mn-cs"/>
              </a:rPr>
              <a:t> гибридной солнечной установки пиковой электрической мощностью ≈ 1,5 кВт и тепловой ≈ 9 кВт, включающей в состав линейные фотомодули, двусторонние коллекторы и </a:t>
            </a:r>
            <a:r>
              <a:rPr lang="ru-RU" sz="1200" kern="1200" dirty="0" err="1" smtClean="0">
                <a:solidFill>
                  <a:schemeClr val="tx1"/>
                </a:solidFill>
                <a:latin typeface="+mn-lt"/>
                <a:ea typeface="+mn-ea"/>
                <a:cs typeface="+mn-cs"/>
              </a:rPr>
              <a:t>ветрогенератор</a:t>
            </a:r>
            <a:r>
              <a:rPr lang="ru-RU" sz="1200" kern="1200" dirty="0" smtClean="0">
                <a:solidFill>
                  <a:schemeClr val="tx1"/>
                </a:solidFill>
                <a:latin typeface="+mn-lt"/>
                <a:ea typeface="+mn-ea"/>
                <a:cs typeface="+mn-cs"/>
              </a:rPr>
              <a:t>. Проект направлен на решение проблемы дефицита </a:t>
            </a:r>
            <a:r>
              <a:rPr lang="ru-RU" sz="1200" kern="1200" dirty="0" err="1" smtClean="0">
                <a:solidFill>
                  <a:schemeClr val="tx1"/>
                </a:solidFill>
                <a:latin typeface="+mn-lt"/>
                <a:ea typeface="+mn-ea"/>
                <a:cs typeface="+mn-cs"/>
              </a:rPr>
              <a:t>электро</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тепло-снабжения</a:t>
            </a:r>
            <a:r>
              <a:rPr lang="ru-RU" sz="1200" kern="1200" dirty="0" smtClean="0">
                <a:solidFill>
                  <a:schemeClr val="tx1"/>
                </a:solidFill>
                <a:latin typeface="+mn-lt"/>
                <a:ea typeface="+mn-ea"/>
                <a:cs typeface="+mn-cs"/>
              </a:rPr>
              <a:t> удаленных от сетей жилых поселков, фермерских хозяйств, туристических объектов, </a:t>
            </a:r>
            <a:r>
              <a:rPr lang="ru-RU" sz="1200" kern="1200" dirty="0" err="1" smtClean="0">
                <a:solidFill>
                  <a:schemeClr val="tx1"/>
                </a:solidFill>
                <a:latin typeface="+mn-lt"/>
                <a:ea typeface="+mn-ea"/>
                <a:cs typeface="+mn-cs"/>
              </a:rPr>
              <a:t>геолого</a:t>
            </a:r>
            <a:r>
              <a:rPr lang="ru-RU" sz="1200" kern="1200" dirty="0" smtClean="0">
                <a:solidFill>
                  <a:schemeClr val="tx1"/>
                </a:solidFill>
                <a:latin typeface="+mn-lt"/>
                <a:ea typeface="+mn-ea"/>
                <a:cs typeface="+mn-cs"/>
              </a:rPr>
              <a:t>- разведывательных баз и т.д. Высокий потенциал коммерческого применения установки в качестве источника энергообеспечения определяется инновационными техническими решениями, позволяющими повысить производительность на единицу площади апертуры и снизить себестоимость вырабатываемых электричества и тепла. Кроме того, повышенный уровень температуры теплоносителя на выходе установки открывает перспективу ее использования в технологических приложениях - сушки сельхоз/продукции, опреснения морской воды, кондиционирования воздуха. Принципиально новый дизайн дает возможность увеличивать выходную мощность установки путем добавления модульных рабочих элементов к опорной несущей конструкции, снижая при этом капитальные расходы и обеспечивая мобильность перевозок на  большие расстояния и монтажа на месте инсталляции. Оптимальное сочетание мощностей линейных фотомодулей и </a:t>
            </a:r>
            <a:r>
              <a:rPr lang="ru-RU" sz="1200" kern="1200" dirty="0" err="1" smtClean="0">
                <a:solidFill>
                  <a:schemeClr val="tx1"/>
                </a:solidFill>
                <a:latin typeface="+mn-lt"/>
                <a:ea typeface="+mn-ea"/>
                <a:cs typeface="+mn-cs"/>
              </a:rPr>
              <a:t>ветрогенератора</a:t>
            </a:r>
            <a:r>
              <a:rPr lang="ru-RU" sz="1200" kern="1200" dirty="0" smtClean="0">
                <a:solidFill>
                  <a:schemeClr val="tx1"/>
                </a:solidFill>
                <a:latin typeface="+mn-lt"/>
                <a:ea typeface="+mn-ea"/>
                <a:cs typeface="+mn-cs"/>
              </a:rPr>
              <a:t> реализует непрерывную выработку электроэнергии и ее хранение в аккумуляторах.</a:t>
            </a:r>
          </a:p>
          <a:p>
            <a:endParaRPr lang="ru-RU" dirty="0" smtClean="0"/>
          </a:p>
          <a:p>
            <a:endParaRPr lang="ru-RU" dirty="0"/>
          </a:p>
        </p:txBody>
      </p:sp>
      <p:sp>
        <p:nvSpPr>
          <p:cNvPr id="4" name="Номер слайда 3"/>
          <p:cNvSpPr>
            <a:spLocks noGrp="1"/>
          </p:cNvSpPr>
          <p:nvPr>
            <p:ph type="sldNum" sz="quarter" idx="10"/>
          </p:nvPr>
        </p:nvSpPr>
        <p:spPr/>
        <p:txBody>
          <a:bodyPr/>
          <a:lstStyle/>
          <a:p>
            <a:fld id="{988B0509-A9A6-4D41-B1AA-C6322E36C0C4}"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smtClean="0">
                <a:solidFill>
                  <a:schemeClr val="tx1"/>
                </a:solidFill>
                <a:latin typeface="+mn-lt"/>
                <a:ea typeface="+mn-ea"/>
                <a:cs typeface="+mn-cs"/>
              </a:rPr>
              <a:t>В области  преобразования солнечной энергии получены следующие преимущества технологии:</a:t>
            </a:r>
          </a:p>
          <a:p>
            <a:pPr lvl="0"/>
            <a:r>
              <a:rPr lang="ru-RU" sz="1200" kern="1200" dirty="0" smtClean="0">
                <a:solidFill>
                  <a:schemeClr val="tx1"/>
                </a:solidFill>
                <a:latin typeface="+mn-lt"/>
                <a:ea typeface="+mn-ea"/>
                <a:cs typeface="+mn-cs"/>
              </a:rPr>
              <a:t>повышение производительности по теплу и электричеству при одновременном снижении капитальных и эксплуатационных затратах; </a:t>
            </a:r>
          </a:p>
          <a:p>
            <a:pPr lvl="0"/>
            <a:r>
              <a:rPr lang="ru-RU" sz="1200" kern="1200" dirty="0" smtClean="0">
                <a:solidFill>
                  <a:schemeClr val="tx1"/>
                </a:solidFill>
                <a:latin typeface="+mn-lt"/>
                <a:ea typeface="+mn-ea"/>
                <a:cs typeface="+mn-cs"/>
              </a:rPr>
              <a:t>снижение себестоимости произведенного 1 Вт электрической  и тепловой мощности; </a:t>
            </a:r>
          </a:p>
          <a:p>
            <a:pPr lvl="0"/>
            <a:r>
              <a:rPr lang="ru-RU" sz="1200" kern="1200" dirty="0" smtClean="0">
                <a:solidFill>
                  <a:schemeClr val="tx1"/>
                </a:solidFill>
                <a:latin typeface="+mn-lt"/>
                <a:ea typeface="+mn-ea"/>
                <a:cs typeface="+mn-cs"/>
              </a:rPr>
              <a:t>снижение суммарных косинусных потерь в процессе отражения солнечного излучения зеркалами концентраторов и себестоимости концентраторов; </a:t>
            </a:r>
          </a:p>
          <a:p>
            <a:pPr lvl="0"/>
            <a:r>
              <a:rPr lang="ru-RU" sz="1200" kern="1200" dirty="0" smtClean="0">
                <a:solidFill>
                  <a:schemeClr val="tx1"/>
                </a:solidFill>
                <a:latin typeface="+mn-lt"/>
                <a:ea typeface="+mn-ea"/>
                <a:cs typeface="+mn-cs"/>
              </a:rPr>
              <a:t>снижение гидравлического сопротивления и повышение надежности транспортировки жидким теплоносителем тепловой энергии к потребителю; в наших установках  не используются технологические петли из гибких рукавов, которые в зимний период примерзают к </a:t>
            </a:r>
            <a:r>
              <a:rPr lang="ru-RU" sz="1200" kern="1200" dirty="0" err="1" smtClean="0">
                <a:solidFill>
                  <a:schemeClr val="tx1"/>
                </a:solidFill>
                <a:latin typeface="+mn-lt"/>
                <a:ea typeface="+mn-ea"/>
                <a:cs typeface="+mn-cs"/>
              </a:rPr>
              <a:t>конструциям</a:t>
            </a:r>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повышение интенсивности теплообменных процессов при передаче тепла вторичному циркуляционному контуру; температура фотоэлементов поддерживается на уровне не выше 50</a:t>
            </a:r>
            <a:r>
              <a:rPr lang="ru-RU" sz="1200" kern="1200" baseline="30000" dirty="0" smtClean="0">
                <a:solidFill>
                  <a:schemeClr val="tx1"/>
                </a:solidFill>
                <a:latin typeface="+mn-lt"/>
                <a:ea typeface="+mn-ea"/>
                <a:cs typeface="+mn-cs"/>
              </a:rPr>
              <a:t>0</a:t>
            </a:r>
            <a:r>
              <a:rPr lang="ru-RU" sz="1200" kern="1200" dirty="0" smtClean="0">
                <a:solidFill>
                  <a:schemeClr val="tx1"/>
                </a:solidFill>
                <a:latin typeface="+mn-lt"/>
                <a:ea typeface="+mn-ea"/>
                <a:cs typeface="+mn-cs"/>
              </a:rPr>
              <a:t>С, а на выходе из установки температура теплоносителя достигает более 100</a:t>
            </a:r>
            <a:r>
              <a:rPr lang="ru-RU" sz="1200" kern="1200" baseline="30000" dirty="0" smtClean="0">
                <a:solidFill>
                  <a:schemeClr val="tx1"/>
                </a:solidFill>
                <a:latin typeface="+mn-lt"/>
                <a:ea typeface="+mn-ea"/>
                <a:cs typeface="+mn-cs"/>
              </a:rPr>
              <a:t>0</a:t>
            </a:r>
            <a:r>
              <a:rPr lang="ru-RU" sz="1200" kern="1200" dirty="0" smtClean="0">
                <a:solidFill>
                  <a:schemeClr val="tx1"/>
                </a:solidFill>
                <a:latin typeface="+mn-lt"/>
                <a:ea typeface="+mn-ea"/>
                <a:cs typeface="+mn-cs"/>
              </a:rPr>
              <a:t>С. Это техническое противоречие  решено путем разделения циркуляционных контуров на высокотемпературный и низкотемпературный, причем низкотемпературный контур находится в пределах несущей платформы, поэтому эксплуатационные затраты на транспортировку теплоносителя снижены. </a:t>
            </a:r>
          </a:p>
          <a:p>
            <a:pPr lvl="0"/>
            <a:r>
              <a:rPr lang="ru-RU" sz="1200" kern="1200" dirty="0" smtClean="0">
                <a:solidFill>
                  <a:schemeClr val="tx1"/>
                </a:solidFill>
                <a:latin typeface="+mn-lt"/>
                <a:ea typeface="+mn-ea"/>
                <a:cs typeface="+mn-cs"/>
              </a:rPr>
              <a:t>повышение коэффициента использования дорогого оборудования за счет сопряжения несущей платформы гибридной солнечной установки с </a:t>
            </a:r>
            <a:r>
              <a:rPr lang="ru-RU" sz="1200" kern="1200" dirty="0" err="1" smtClean="0">
                <a:solidFill>
                  <a:schemeClr val="tx1"/>
                </a:solidFill>
                <a:latin typeface="+mn-lt"/>
                <a:ea typeface="+mn-ea"/>
                <a:cs typeface="+mn-cs"/>
              </a:rPr>
              <a:t>ветрогенератором</a:t>
            </a:r>
            <a:r>
              <a:rPr lang="ru-RU" sz="1200" kern="1200" dirty="0" smtClean="0">
                <a:solidFill>
                  <a:schemeClr val="tx1"/>
                </a:solidFill>
                <a:latin typeface="+mn-lt"/>
                <a:ea typeface="+mn-ea"/>
                <a:cs typeface="+mn-cs"/>
              </a:rPr>
              <a:t>, для снижения себестоимости и повышения выработки электроэнергии </a:t>
            </a:r>
            <a:r>
              <a:rPr lang="ru-RU" sz="1200" kern="1200" dirty="0" err="1" smtClean="0">
                <a:solidFill>
                  <a:schemeClr val="tx1"/>
                </a:solidFill>
                <a:latin typeface="+mn-lt"/>
                <a:ea typeface="+mn-ea"/>
                <a:cs typeface="+mn-cs"/>
              </a:rPr>
              <a:t>ветрогенератором</a:t>
            </a:r>
            <a:r>
              <a:rPr lang="ru-RU" sz="1200" kern="1200" dirty="0" smtClean="0">
                <a:solidFill>
                  <a:schemeClr val="tx1"/>
                </a:solidFill>
                <a:latin typeface="+mn-lt"/>
                <a:ea typeface="+mn-ea"/>
                <a:cs typeface="+mn-cs"/>
              </a:rPr>
              <a:t> за счет концентрации ветрового потока на лопастях </a:t>
            </a:r>
            <a:r>
              <a:rPr lang="ru-RU" sz="1200" kern="1200" dirty="0" err="1" smtClean="0">
                <a:solidFill>
                  <a:schemeClr val="tx1"/>
                </a:solidFill>
                <a:latin typeface="+mn-lt"/>
                <a:ea typeface="+mn-ea"/>
                <a:cs typeface="+mn-cs"/>
              </a:rPr>
              <a:t>ветрогенератора</a:t>
            </a:r>
            <a:r>
              <a:rPr lang="ru-RU" sz="1200" kern="1200" dirty="0" smtClean="0">
                <a:solidFill>
                  <a:schemeClr val="tx1"/>
                </a:solidFill>
                <a:latin typeface="+mn-lt"/>
                <a:ea typeface="+mn-ea"/>
                <a:cs typeface="+mn-cs"/>
              </a:rPr>
              <a:t>, чего нет ни водном из аналогов. </a:t>
            </a:r>
          </a:p>
          <a:p>
            <a:r>
              <a:rPr lang="ru-RU" sz="1200" kern="1200" dirty="0" smtClean="0">
                <a:solidFill>
                  <a:schemeClr val="tx1"/>
                </a:solidFill>
                <a:latin typeface="+mn-lt"/>
                <a:ea typeface="+mn-ea"/>
                <a:cs typeface="+mn-cs"/>
              </a:rPr>
              <a:t> упрощение обслуживания зеркал концентратора– разработанный дизайн гибридной установки позволяет опускать модульные концентраторы до уровня земли с целью удобного обслуживания (очистки) зеркал, чего нет ни в одном из аналогов. </a:t>
            </a:r>
            <a:endParaRPr lang="ru-RU" dirty="0" smtClean="0"/>
          </a:p>
          <a:p>
            <a:endParaRPr lang="ru-RU" dirty="0"/>
          </a:p>
        </p:txBody>
      </p:sp>
      <p:sp>
        <p:nvSpPr>
          <p:cNvPr id="4" name="Номер слайда 3"/>
          <p:cNvSpPr>
            <a:spLocks noGrp="1"/>
          </p:cNvSpPr>
          <p:nvPr>
            <p:ph type="sldNum" sz="quarter" idx="10"/>
          </p:nvPr>
        </p:nvSpPr>
        <p:spPr/>
        <p:txBody>
          <a:bodyPr/>
          <a:lstStyle/>
          <a:p>
            <a:fld id="{988B0509-A9A6-4D41-B1AA-C6322E36C0C4}" type="slidenum">
              <a:rPr lang="ru-RU" smtClean="0"/>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200" kern="1200" dirty="0" smtClean="0">
                <a:solidFill>
                  <a:schemeClr val="tx1"/>
                </a:solidFill>
                <a:latin typeface="+mn-lt"/>
                <a:ea typeface="+mn-ea"/>
                <a:cs typeface="+mn-cs"/>
              </a:rPr>
              <a:t>В настоящее время серьезной проблемой является отсутствие надежного обеспечения электричеством, теплом и пресной водой  удаленных от сетей жилых объектов. Прокладка к ним ЛЭП связана с очень высокими капитальными затратами, которые лягут на плечи жителей удаленных поселков. Известные </a:t>
            </a:r>
            <a:r>
              <a:rPr lang="ru-RU" sz="1200" kern="1200" dirty="0" err="1" smtClean="0">
                <a:solidFill>
                  <a:schemeClr val="tx1"/>
                </a:solidFill>
                <a:latin typeface="+mn-lt"/>
                <a:ea typeface="+mn-ea"/>
                <a:cs typeface="+mn-cs"/>
              </a:rPr>
              <a:t>энергогенерирующие</a:t>
            </a:r>
            <a:r>
              <a:rPr lang="ru-RU" sz="1200" kern="1200" dirty="0" smtClean="0">
                <a:solidFill>
                  <a:schemeClr val="tx1"/>
                </a:solidFill>
                <a:latin typeface="+mn-lt"/>
                <a:ea typeface="+mn-ea"/>
                <a:cs typeface="+mn-cs"/>
              </a:rPr>
              <a:t> установки на органическом топливе (</a:t>
            </a:r>
            <a:r>
              <a:rPr lang="ru-RU" sz="1200" kern="1200" dirty="0" err="1" smtClean="0">
                <a:solidFill>
                  <a:schemeClr val="tx1"/>
                </a:solidFill>
                <a:latin typeface="+mn-lt"/>
                <a:ea typeface="+mn-ea"/>
                <a:cs typeface="+mn-cs"/>
              </a:rPr>
              <a:t>дизель-генераторы</a:t>
            </a:r>
            <a:r>
              <a:rPr lang="ru-RU" sz="1200" kern="1200" dirty="0" smtClean="0">
                <a:solidFill>
                  <a:schemeClr val="tx1"/>
                </a:solidFill>
                <a:latin typeface="+mn-lt"/>
                <a:ea typeface="+mn-ea"/>
                <a:cs typeface="+mn-cs"/>
              </a:rPr>
              <a:t>) по началу являются относительно дешевыми, но из-за необходимости  постоянного завоза растущего в цене дизельного топлива  и смазочного масла через пять лет (по результатам независимых исследований) становятся нерентабельными. </a:t>
            </a:r>
          </a:p>
          <a:p>
            <a:r>
              <a:rPr lang="ru-RU" sz="1200" kern="1200" dirty="0" smtClean="0">
                <a:solidFill>
                  <a:schemeClr val="tx1"/>
                </a:solidFill>
                <a:latin typeface="+mn-lt"/>
                <a:ea typeface="+mn-ea"/>
                <a:cs typeface="+mn-cs"/>
              </a:rPr>
              <a:t>Высокий природный потенциал развития фермерского хозяйства и животноводства остается нереализованным, поскольку поставка выращенных продуктов питания в город требует первоначальной их обработки перед транспортировкой - сушки или замораживания, для чего необходимы соответствующие  затраты электрической и тепловой энергии. </a:t>
            </a:r>
          </a:p>
          <a:p>
            <a:r>
              <a:rPr lang="ru-RU" sz="1200" kern="1200" dirty="0" smtClean="0">
                <a:solidFill>
                  <a:schemeClr val="tx1"/>
                </a:solidFill>
                <a:latin typeface="+mn-lt"/>
                <a:ea typeface="+mn-ea"/>
                <a:cs typeface="+mn-cs"/>
              </a:rPr>
              <a:t>Отсутствие автономных экологически чистых источников энергообеспечения препятствует развитию массового туристического бизнеса, который может давать ощутимый вклад в казну </a:t>
            </a:r>
            <a:r>
              <a:rPr lang="ru-RU" sz="1200" kern="1200" dirty="0" err="1" smtClean="0">
                <a:solidFill>
                  <a:schemeClr val="tx1"/>
                </a:solidFill>
                <a:latin typeface="+mn-lt"/>
                <a:ea typeface="+mn-ea"/>
                <a:cs typeface="+mn-cs"/>
              </a:rPr>
              <a:t>РК</a:t>
            </a:r>
            <a:r>
              <a:rPr lang="ru-RU" sz="1200" kern="1200" dirty="0" smtClean="0">
                <a:solidFill>
                  <a:schemeClr val="tx1"/>
                </a:solidFill>
                <a:latin typeface="+mn-lt"/>
                <a:ea typeface="+mn-ea"/>
                <a:cs typeface="+mn-cs"/>
              </a:rPr>
              <a:t>, как это имеет место во многих развитых государствах мира.   </a:t>
            </a:r>
          </a:p>
          <a:p>
            <a:r>
              <a:rPr lang="ru-RU" sz="1200" kern="1200" dirty="0" smtClean="0">
                <a:solidFill>
                  <a:schemeClr val="tx1"/>
                </a:solidFill>
                <a:latin typeface="+mn-lt"/>
                <a:ea typeface="+mn-ea"/>
                <a:cs typeface="+mn-cs"/>
              </a:rPr>
              <a:t>Разведка нефтяных и газовых месторождений всегда  требует наличия автономных и мобильных источников тепла и электричества для обеспечения работы оборудования и проживания людей в вахтенных поселках.</a:t>
            </a:r>
          </a:p>
          <a:p>
            <a:r>
              <a:rPr lang="ru-RU" sz="1200" kern="1200" dirty="0" smtClean="0">
                <a:solidFill>
                  <a:schemeClr val="tx1"/>
                </a:solidFill>
                <a:latin typeface="+mn-lt"/>
                <a:ea typeface="+mn-ea"/>
                <a:cs typeface="+mn-cs"/>
              </a:rPr>
              <a:t>Итак, проблемой является недоступность или  высокая стоимость традиционного энергоснабжения (линии электропередач, дизельные установки) населения в удаленных регионах, что ведет к значительному снижению их уровня жизни. Второй проблемой является нераскрытый потенциал обеспечения города отечественными продуктами питания за счет фермерского хозяйства и животноводства, развиваемого в  стороне от линий электропередач малых поселках.</a:t>
            </a:r>
          </a:p>
          <a:p>
            <a:r>
              <a:rPr lang="ru-RU" sz="1200" kern="1200" dirty="0" smtClean="0">
                <a:solidFill>
                  <a:schemeClr val="tx1"/>
                </a:solidFill>
                <a:latin typeface="+mn-lt"/>
                <a:ea typeface="+mn-ea"/>
                <a:cs typeface="+mn-cs"/>
              </a:rPr>
              <a:t> </a:t>
            </a:r>
          </a:p>
          <a:p>
            <a:r>
              <a:rPr lang="ru-RU" sz="1200" u="sng" kern="1200" dirty="0" smtClean="0">
                <a:solidFill>
                  <a:schemeClr val="tx1"/>
                </a:solidFill>
                <a:latin typeface="+mn-lt"/>
                <a:ea typeface="+mn-ea"/>
                <a:cs typeface="+mn-cs"/>
                <a:hlinkClick r:id="rId3"/>
              </a:rPr>
              <a:t>http://www.worldenergyoutlook.org/media/weowebsite/2010/weo2010_poverty.pdf</a:t>
            </a:r>
            <a:r>
              <a:rPr lang="ru-RU" sz="1200" kern="1200" dirty="0" smtClean="0">
                <a:solidFill>
                  <a:schemeClr val="tx1"/>
                </a:solidFill>
                <a:latin typeface="+mn-lt"/>
                <a:ea typeface="+mn-ea"/>
                <a:cs typeface="+mn-cs"/>
              </a:rPr>
              <a:t> </a:t>
            </a:r>
          </a:p>
          <a:p>
            <a:r>
              <a:rPr lang="ru-RU" sz="1200" u="sng" kern="1200" dirty="0" smtClean="0">
                <a:solidFill>
                  <a:schemeClr val="tx1"/>
                </a:solidFill>
                <a:latin typeface="+mn-lt"/>
                <a:ea typeface="+mn-ea"/>
                <a:cs typeface="+mn-cs"/>
                <a:hlinkClick r:id="rId4"/>
              </a:rPr>
              <a:t>http://www.worldenergy.org/wp-ontent/uploads/2014/12/Global_Electricity_Initiative_WEB.pdf</a:t>
            </a:r>
            <a:r>
              <a:rPr lang="ru-RU" sz="1200" kern="1200" dirty="0" smtClean="0">
                <a:solidFill>
                  <a:schemeClr val="tx1"/>
                </a:solidFill>
                <a:latin typeface="+mn-lt"/>
                <a:ea typeface="+mn-ea"/>
                <a:cs typeface="+mn-cs"/>
              </a:rPr>
              <a:t> </a:t>
            </a:r>
          </a:p>
          <a:p>
            <a:r>
              <a:rPr lang="ru-RU" sz="1200" u="sng" kern="1200" dirty="0" smtClean="0">
                <a:solidFill>
                  <a:schemeClr val="tx1"/>
                </a:solidFill>
                <a:latin typeface="+mn-lt"/>
                <a:ea typeface="+mn-ea"/>
                <a:cs typeface="+mn-cs"/>
                <a:hlinkClick r:id="rId5"/>
              </a:rPr>
              <a:t>http://ac.gov.ru/files/publication/a/4039.pdf</a:t>
            </a:r>
            <a:endParaRPr lang="ru-RU" sz="1200" kern="1200" dirty="0" smtClean="0">
              <a:solidFill>
                <a:schemeClr val="tx1"/>
              </a:solidFill>
              <a:latin typeface="+mn-lt"/>
              <a:ea typeface="+mn-ea"/>
              <a:cs typeface="+mn-cs"/>
            </a:endParaRPr>
          </a:p>
          <a:p>
            <a:endParaRPr lang="ru-RU" dirty="0" smtClean="0"/>
          </a:p>
          <a:p>
            <a:endParaRPr lang="ru-RU" dirty="0"/>
          </a:p>
        </p:txBody>
      </p:sp>
      <p:sp>
        <p:nvSpPr>
          <p:cNvPr id="4" name="Номер слайда 3"/>
          <p:cNvSpPr>
            <a:spLocks noGrp="1"/>
          </p:cNvSpPr>
          <p:nvPr>
            <p:ph type="sldNum" sz="quarter" idx="10"/>
          </p:nvPr>
        </p:nvSpPr>
        <p:spPr/>
        <p:txBody>
          <a:bodyPr/>
          <a:lstStyle/>
          <a:p>
            <a:fld id="{988B0509-A9A6-4D41-B1AA-C6322E36C0C4}"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mn-lt"/>
                <a:ea typeface="+mn-ea"/>
                <a:cs typeface="+mn-cs"/>
              </a:rPr>
              <a:t>Указанные проблемы решает инсталляция в удаленных регионах автономных гибридных концентраторных солнечных установок пиковой электрической мощностью не менее 1,5 кВт и тепловой 9 кВт. Одна установка полностью обеспечивает среднестатистические потребности семьи из четырех человек, живущих в отдельном коттедже, в электричестве и тепле. Для небольших поселков понадобится от десяти до ста таких солнечных установок (≈ 0,1-1 МВт). С организацией их серийного производства потребители получат надежный автономный источник энергоснабжения с относительно низкой себестоимостью электрической (≈ $2кВт∙час) и тепловой (≈ $0,5 кВт∙час) энергии. А город получит дополнительный источник отечественных экологически чистых продуктов питания. Параллельно с инсталляцией гибридных солнечных установок  под ключ будет налажено  их сервисное обслуживание, которое  исключит страх потребителей перед внезапной поломкой дорогого оборудования. Дополнительным преимуществом разработанных установок является высокая температура теплоносителей на выходе, что при низкой себестоимости получаемого тепла дает возможность потребителям использовать их для технологических нужд, например, термического опреснения воды, или сушки сельскохозяйственных растений. </a:t>
            </a:r>
          </a:p>
          <a:p>
            <a:r>
              <a:rPr lang="ru-RU" sz="1200" kern="1200" dirty="0" smtClean="0">
                <a:solidFill>
                  <a:schemeClr val="tx1"/>
                </a:solidFill>
                <a:latin typeface="+mn-lt"/>
                <a:ea typeface="+mn-ea"/>
                <a:cs typeface="+mn-cs"/>
              </a:rPr>
              <a:t>В зимний период небольшой парк гибридных солнечных установок дополняется запасным источником энергии - котлом с </a:t>
            </a:r>
            <a:r>
              <a:rPr lang="ru-RU" sz="1200" kern="1200" dirty="0" err="1" smtClean="0">
                <a:solidFill>
                  <a:schemeClr val="tx1"/>
                </a:solidFill>
                <a:latin typeface="+mn-lt"/>
                <a:ea typeface="+mn-ea"/>
                <a:cs typeface="+mn-cs"/>
              </a:rPr>
              <a:t>двухстадийным</a:t>
            </a:r>
            <a:r>
              <a:rPr lang="ru-RU" sz="1200" kern="1200" dirty="0" smtClean="0">
                <a:solidFill>
                  <a:schemeClr val="tx1"/>
                </a:solidFill>
                <a:latin typeface="+mn-lt"/>
                <a:ea typeface="+mn-ea"/>
                <a:cs typeface="+mn-cs"/>
              </a:rPr>
              <a:t> сжиганием  твердого топлива мощностью ≈100-200 кВт с когенерацией.</a:t>
            </a:r>
          </a:p>
          <a:p>
            <a:r>
              <a:rPr lang="ru-RU" sz="1200" kern="1200" dirty="0" smtClean="0">
                <a:solidFill>
                  <a:schemeClr val="tx1"/>
                </a:solidFill>
                <a:latin typeface="+mn-lt"/>
                <a:ea typeface="+mn-ea"/>
                <a:cs typeface="+mn-cs"/>
              </a:rPr>
              <a:t>Инновационность подхода заключается в разработке мобильного комплекса оборудования, имеющего по сравнению с аналогами более высокие удельные выходные характеристики по вырабатываемой электрической и тепловой энергии, а также относительно низкие стоимость и вес. Последнее важно  из-за перевозок на большие расстояния и монтажа на месте инсталляции без специальных электрических механизмов.  В случае организации серийного производства установок будет создана служба сервисного обслуживания, выполняющая регламентные работы по очистке зеркал концентраторов, замене неисправных элементов по заявкам потребителей.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988B0509-A9A6-4D41-B1AA-C6322E36C0C4}"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kern="1200" dirty="0" smtClean="0">
                <a:solidFill>
                  <a:schemeClr val="tx1"/>
                </a:solidFill>
                <a:latin typeface="+mn-lt"/>
                <a:ea typeface="+mn-ea"/>
                <a:cs typeface="+mn-cs"/>
              </a:rPr>
              <a:t>Более высокая производительность по электричеству и теплу на единицу апертуры установки достигалась за счет запатентованных технических решений. Новый дизайн гибридных солнечных установок позволил упростить изготовление и монтаж рабочих элементов и снизить себестоимость в несколько раз. Линейные фотомодули и коллекторы, работающие от концентрированного солнечного излучения,  оптимально размещены на несущей платформе в отраженном оптическом поле плоских зеркал концентраторов. Несущая платформа выполнена из легкого металлического профиля и опирается  на две точки опоры, что дало возможность наращивать мощность установок путем добавления модульных рабочих элементов вдоль осевой фермы.  </a:t>
            </a:r>
          </a:p>
          <a:p>
            <a:r>
              <a:rPr lang="ru-RU" sz="1200" kern="1200" dirty="0" smtClean="0">
                <a:solidFill>
                  <a:schemeClr val="tx1"/>
                </a:solidFill>
                <a:latin typeface="+mn-lt"/>
                <a:ea typeface="+mn-ea"/>
                <a:cs typeface="+mn-cs"/>
              </a:rPr>
              <a:t>Применяется три циркуляционных контура, два из которых полностью  размещены в пределах несущей платформы и осуществляют процесс охлаждения кремниевых фотоэлементов. Сброс полученного от них тепла проводится эффективно в линейных теплообменниках в режиме противотока теплоносителей, что поддерживает температуру фотоэлементов на низком уровне. При этом за счет </a:t>
            </a:r>
            <a:r>
              <a:rPr lang="ru-RU" sz="1200" kern="1200" dirty="0" err="1" smtClean="0">
                <a:solidFill>
                  <a:schemeClr val="tx1"/>
                </a:solidFill>
                <a:latin typeface="+mn-lt"/>
                <a:ea typeface="+mn-ea"/>
                <a:cs typeface="+mn-cs"/>
              </a:rPr>
              <a:t>догрева</a:t>
            </a:r>
            <a:r>
              <a:rPr lang="ru-RU" sz="1200" kern="1200" dirty="0" smtClean="0">
                <a:solidFill>
                  <a:schemeClr val="tx1"/>
                </a:solidFill>
                <a:latin typeface="+mn-lt"/>
                <a:ea typeface="+mn-ea"/>
                <a:cs typeface="+mn-cs"/>
              </a:rPr>
              <a:t> теплоносителя высокотемпературного контура в канале коллектора температура на выходе установки достигает ≈ 100</a:t>
            </a:r>
            <a:r>
              <a:rPr lang="ru-RU" sz="1200" kern="1200" baseline="30000" dirty="0" smtClean="0">
                <a:solidFill>
                  <a:schemeClr val="tx1"/>
                </a:solidFill>
                <a:latin typeface="+mn-lt"/>
                <a:ea typeface="+mn-ea"/>
                <a:cs typeface="+mn-cs"/>
              </a:rPr>
              <a:t>0</a:t>
            </a:r>
            <a:r>
              <a:rPr lang="ru-RU" sz="1200" kern="1200" dirty="0" smtClean="0">
                <a:solidFill>
                  <a:schemeClr val="tx1"/>
                </a:solidFill>
                <a:latin typeface="+mn-lt"/>
                <a:ea typeface="+mn-ea"/>
                <a:cs typeface="+mn-cs"/>
              </a:rPr>
              <a:t>С. Двухступенчатый нагрев теплоносителя в гибридных установках поддерживает температуру технической воды в бойлерах даже в зимний период на высоком уровне (не ниже 60</a:t>
            </a:r>
            <a:r>
              <a:rPr lang="ru-RU" sz="1200" kern="1200" baseline="30000" dirty="0" smtClean="0">
                <a:solidFill>
                  <a:schemeClr val="tx1"/>
                </a:solidFill>
                <a:latin typeface="+mn-lt"/>
                <a:ea typeface="+mn-ea"/>
                <a:cs typeface="+mn-cs"/>
              </a:rPr>
              <a:t>0</a:t>
            </a:r>
            <a:r>
              <a:rPr lang="ru-RU" sz="1200" kern="1200" dirty="0" smtClean="0">
                <a:solidFill>
                  <a:schemeClr val="tx1"/>
                </a:solidFill>
                <a:latin typeface="+mn-lt"/>
                <a:ea typeface="+mn-ea"/>
                <a:cs typeface="+mn-cs"/>
              </a:rPr>
              <a:t>С). </a:t>
            </a:r>
          </a:p>
          <a:p>
            <a:r>
              <a:rPr lang="ru-RU" sz="1200" kern="1200" dirty="0" smtClean="0">
                <a:solidFill>
                  <a:schemeClr val="tx1"/>
                </a:solidFill>
                <a:latin typeface="+mn-lt"/>
                <a:ea typeface="+mn-ea"/>
                <a:cs typeface="+mn-cs"/>
              </a:rPr>
              <a:t> Относительно малая длина низкотемпературных контуров снизила гидравлическое сопротивление и требуемый напор циркуляционных насосов, по сравнению с аналогами. Теплоноситель высокотемпературного контура транспортируется через </a:t>
            </a:r>
            <a:r>
              <a:rPr lang="ru-RU" sz="1200" kern="1200" dirty="0" err="1" smtClean="0">
                <a:solidFill>
                  <a:schemeClr val="tx1"/>
                </a:solidFill>
                <a:latin typeface="+mn-lt"/>
                <a:ea typeface="+mn-ea"/>
                <a:cs typeface="+mn-cs"/>
              </a:rPr>
              <a:t>соосно</a:t>
            </a:r>
            <a:r>
              <a:rPr lang="ru-RU" sz="1200" kern="1200" dirty="0" smtClean="0">
                <a:solidFill>
                  <a:schemeClr val="tx1"/>
                </a:solidFill>
                <a:latin typeface="+mn-lt"/>
                <a:ea typeface="+mn-ea"/>
                <a:cs typeface="+mn-cs"/>
              </a:rPr>
              <a:t> установленные патрубки в опорных подшипниках с надежными кольцевыми уплотнениями, поэтому устранены проблемы с технологическими петлями гибких рукавов, предающих теплоноситель от подвижной несущей платформы к неподвижному бойлеру.  </a:t>
            </a:r>
          </a:p>
          <a:p>
            <a:r>
              <a:rPr lang="ru-RU" sz="1200" kern="1200" dirty="0" smtClean="0">
                <a:solidFill>
                  <a:schemeClr val="tx1"/>
                </a:solidFill>
                <a:latin typeface="+mn-lt"/>
                <a:ea typeface="+mn-ea"/>
                <a:cs typeface="+mn-cs"/>
              </a:rPr>
              <a:t>В отличие от аналогов солнечное излучение концентрируется на противоположных поверхностях коллектора с селективным покрытием, снижающим тепловые потери. Дополнительное снижение тепловых потерь осуществляется за счет формирования вдоль поверхностей коллектора теплового защитного слоя от термической конвекции, создаваемой размещаемыми ниже </a:t>
            </a:r>
            <a:r>
              <a:rPr lang="ru-RU" sz="1200" kern="1200" dirty="0" err="1" smtClean="0">
                <a:solidFill>
                  <a:schemeClr val="tx1"/>
                </a:solidFill>
                <a:latin typeface="+mn-lt"/>
                <a:ea typeface="+mn-ea"/>
                <a:cs typeface="+mn-cs"/>
              </a:rPr>
              <a:t>фотопанелями</a:t>
            </a:r>
            <a:r>
              <a:rPr lang="ru-RU" sz="1200" kern="1200" dirty="0" smtClean="0">
                <a:solidFill>
                  <a:schemeClr val="tx1"/>
                </a:solidFill>
                <a:latin typeface="+mn-lt"/>
                <a:ea typeface="+mn-ea"/>
                <a:cs typeface="+mn-cs"/>
              </a:rPr>
              <a:t>. </a:t>
            </a:r>
          </a:p>
          <a:p>
            <a:r>
              <a:rPr lang="ru-RU" sz="1200" u="none" strike="noStrike" kern="1200" dirty="0" smtClean="0">
                <a:solidFill>
                  <a:schemeClr val="tx1"/>
                </a:solidFill>
                <a:latin typeface="+mn-lt"/>
                <a:ea typeface="+mn-ea"/>
                <a:cs typeface="+mn-cs"/>
              </a:rPr>
              <a:t>Применение </a:t>
            </a:r>
            <a:r>
              <a:rPr lang="ru-RU" sz="1200" u="none" strike="noStrike" kern="1200" dirty="0" err="1" smtClean="0">
                <a:solidFill>
                  <a:schemeClr val="tx1"/>
                </a:solidFill>
                <a:latin typeface="+mn-lt"/>
                <a:ea typeface="+mn-ea"/>
                <a:cs typeface="+mn-cs"/>
              </a:rPr>
              <a:t>ветрогенератора</a:t>
            </a:r>
            <a:r>
              <a:rPr lang="ru-RU" sz="1200" u="none" strike="noStrike" kern="1200" dirty="0" smtClean="0">
                <a:solidFill>
                  <a:schemeClr val="tx1"/>
                </a:solidFill>
                <a:latin typeface="+mn-lt"/>
                <a:ea typeface="+mn-ea"/>
                <a:cs typeface="+mn-cs"/>
              </a:rPr>
              <a:t> выверенной мощности с линейными фотомодулями позволило перейти на непрерывную выработку электричества гибридной установкой,  запасать энергию в аккумуляторах и выдавать ее потребителю в оптимальном режиме.  Зеркала концентратора направляют ветровые потоки, ориентированные перпендикулярно его наклонной поверхности, на лопасти </a:t>
            </a:r>
            <a:r>
              <a:rPr lang="ru-RU" sz="1200" u="none" strike="noStrike" kern="1200" dirty="0" err="1" smtClean="0">
                <a:solidFill>
                  <a:schemeClr val="tx1"/>
                </a:solidFill>
                <a:latin typeface="+mn-lt"/>
                <a:ea typeface="+mn-ea"/>
                <a:cs typeface="+mn-cs"/>
              </a:rPr>
              <a:t>ветрогенератора</a:t>
            </a:r>
            <a:r>
              <a:rPr lang="ru-RU" sz="1200" u="none" strike="noStrike" kern="1200" dirty="0" smtClean="0">
                <a:solidFill>
                  <a:schemeClr val="tx1"/>
                </a:solidFill>
                <a:latin typeface="+mn-lt"/>
                <a:ea typeface="+mn-ea"/>
                <a:cs typeface="+mn-cs"/>
              </a:rPr>
              <a:t>, способствуя повышению его эффективности.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Использование малой концентрации солнца и фотоэлементов относительно большой площади (125х125 мм) позволило отказаться от прецизионной системы слежения за солнцем, упростить конструкцию гибридных солнечных установок и снизить их себестоимость.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988B0509-A9A6-4D41-B1AA-C6322E36C0C4}"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3BC0F6-70C5-4F57-89F7-B1CCA6662038}"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88B0509-A9A6-4D41-B1AA-C6322E36C0C4}" type="slidenum">
              <a:rPr lang="ru-RU" smtClean="0"/>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88B0509-A9A6-4D41-B1AA-C6322E36C0C4}" type="slidenum">
              <a:rPr lang="ru-RU" smtClean="0"/>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200" kern="1200" dirty="0" smtClean="0">
                <a:solidFill>
                  <a:schemeClr val="tx1"/>
                </a:solidFill>
                <a:latin typeface="+mn-lt"/>
                <a:ea typeface="+mn-ea"/>
                <a:cs typeface="+mn-cs"/>
              </a:rPr>
              <a:t>После всестороннего изучения полученных данных по производительности установок в разные сезоны года будет инициирован вопрос о их серийном производстве в </a:t>
            </a:r>
            <a:r>
              <a:rPr lang="ru-RU" sz="1200" kern="1200" dirty="0" err="1" smtClean="0">
                <a:solidFill>
                  <a:schemeClr val="tx1"/>
                </a:solidFill>
                <a:latin typeface="+mn-lt"/>
                <a:ea typeface="+mn-ea"/>
                <a:cs typeface="+mn-cs"/>
              </a:rPr>
              <a:t>РК</a:t>
            </a:r>
            <a:r>
              <a:rPr lang="ru-RU" sz="1200" kern="1200" dirty="0" smtClean="0">
                <a:solidFill>
                  <a:schemeClr val="tx1"/>
                </a:solidFill>
                <a:latin typeface="+mn-lt"/>
                <a:ea typeface="+mn-ea"/>
                <a:cs typeface="+mn-cs"/>
              </a:rPr>
              <a:t>. Планируется создание объединенных АО с возможностью переуступки части интеллектуальных прав на разработку в виде продажи лицензий, и </a:t>
            </a:r>
            <a:r>
              <a:rPr lang="ru-RU" sz="1200" kern="1200" dirty="0" err="1" smtClean="0">
                <a:solidFill>
                  <a:schemeClr val="tx1"/>
                </a:solidFill>
                <a:latin typeface="+mn-lt"/>
                <a:ea typeface="+mn-ea"/>
                <a:cs typeface="+mn-cs"/>
              </a:rPr>
              <a:t>франчайзинга</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Целевым рынком продукции в виде готовых под ключ гибридных солнечных  установок и лицензий является зарождающийся рынок возобновляемых источников энергии (ВИЭ) в </a:t>
            </a:r>
            <a:r>
              <a:rPr lang="ru-RU" sz="1200" kern="1200" dirty="0" err="1" smtClean="0">
                <a:solidFill>
                  <a:schemeClr val="tx1"/>
                </a:solidFill>
                <a:latin typeface="+mn-lt"/>
                <a:ea typeface="+mn-ea"/>
                <a:cs typeface="+mn-cs"/>
              </a:rPr>
              <a:t>РК</a:t>
            </a:r>
            <a:r>
              <a:rPr lang="ru-RU" sz="1200" kern="1200" dirty="0" smtClean="0">
                <a:solidFill>
                  <a:schemeClr val="tx1"/>
                </a:solidFill>
                <a:latin typeface="+mn-lt"/>
                <a:ea typeface="+mn-ea"/>
                <a:cs typeface="+mn-cs"/>
              </a:rPr>
              <a:t> и огромный сформировавшийся рынок автономных гибридных солнечных установок с малой концентрацией солнечного излучения за рубежом. Основной интерес к солнечным установкам проявляют государства с богатым потенциалом поступающей солнечной энергии – Республика Казахстан, южные области Российской Федерации,  Испания, Греция, Саудовская Аравия, Египет, Австралия, Япония, Израиль и.т.д.</a:t>
            </a:r>
          </a:p>
          <a:p>
            <a:r>
              <a:rPr lang="ru-RU" sz="1200" kern="1200" dirty="0" smtClean="0">
                <a:solidFill>
                  <a:schemeClr val="tx1"/>
                </a:solidFill>
                <a:latin typeface="+mn-lt"/>
                <a:ea typeface="+mn-ea"/>
                <a:cs typeface="+mn-cs"/>
              </a:rPr>
              <a:t>Потенциальными потребителями являются удаленные от </a:t>
            </a:r>
            <a:r>
              <a:rPr lang="ru-RU" sz="1200" kern="1200" dirty="0" err="1" smtClean="0">
                <a:solidFill>
                  <a:schemeClr val="tx1"/>
                </a:solidFill>
                <a:latin typeface="+mn-lt"/>
                <a:ea typeface="+mn-ea"/>
                <a:cs typeface="+mn-cs"/>
              </a:rPr>
              <a:t>электро</a:t>
            </a:r>
            <a:r>
              <a:rPr lang="ru-RU" sz="1200" kern="1200" dirty="0" smtClean="0">
                <a:solidFill>
                  <a:schemeClr val="tx1"/>
                </a:solidFill>
                <a:latin typeface="+mn-lt"/>
                <a:ea typeface="+mn-ea"/>
                <a:cs typeface="+mn-cs"/>
              </a:rPr>
              <a:t>- и тепловых сетей объекты:</a:t>
            </a:r>
          </a:p>
          <a:p>
            <a:pPr lvl="0"/>
            <a:r>
              <a:rPr lang="ru-RU" sz="1200" kern="1200" dirty="0" smtClean="0">
                <a:solidFill>
                  <a:schemeClr val="tx1"/>
                </a:solidFill>
                <a:latin typeface="+mn-lt"/>
                <a:ea typeface="+mn-ea"/>
                <a:cs typeface="+mn-cs"/>
              </a:rPr>
              <a:t>частный жилой сектор, малые предприятия (школы, больницы)</a:t>
            </a:r>
          </a:p>
          <a:p>
            <a:pPr lvl="0"/>
            <a:r>
              <a:rPr lang="ru-RU" sz="1200" kern="1200" dirty="0" smtClean="0">
                <a:solidFill>
                  <a:schemeClr val="tx1"/>
                </a:solidFill>
                <a:latin typeface="+mn-lt"/>
                <a:ea typeface="+mn-ea"/>
                <a:cs typeface="+mn-cs"/>
              </a:rPr>
              <a:t>отгонное животноводство и  фермерские хозяйства</a:t>
            </a:r>
          </a:p>
          <a:p>
            <a:pPr lvl="0"/>
            <a:r>
              <a:rPr lang="ru-RU" sz="1200" kern="1200" dirty="0" smtClean="0">
                <a:solidFill>
                  <a:schemeClr val="tx1"/>
                </a:solidFill>
                <a:latin typeface="+mn-lt"/>
                <a:ea typeface="+mn-ea"/>
                <a:cs typeface="+mn-cs"/>
              </a:rPr>
              <a:t>туристические базы и дома отдыха</a:t>
            </a:r>
          </a:p>
          <a:p>
            <a:pPr lvl="0"/>
            <a:r>
              <a:rPr lang="ru-RU" sz="1200" kern="1200" dirty="0" smtClean="0">
                <a:solidFill>
                  <a:schemeClr val="tx1"/>
                </a:solidFill>
                <a:latin typeface="+mn-lt"/>
                <a:ea typeface="+mn-ea"/>
                <a:cs typeface="+mn-cs"/>
              </a:rPr>
              <a:t>геологоразведка, участки разведки нефти и газа</a:t>
            </a:r>
          </a:p>
          <a:p>
            <a:pPr lvl="0"/>
            <a:r>
              <a:rPr lang="ru-RU" sz="1200" kern="1200" dirty="0" smtClean="0">
                <a:solidFill>
                  <a:schemeClr val="tx1"/>
                </a:solidFill>
                <a:latin typeface="+mn-lt"/>
                <a:ea typeface="+mn-ea"/>
                <a:cs typeface="+mn-cs"/>
              </a:rPr>
              <a:t>станции слежения, метеостанции, обсерватории</a:t>
            </a:r>
          </a:p>
          <a:p>
            <a:r>
              <a:rPr lang="ru-RU" sz="1200" kern="1200" dirty="0" smtClean="0">
                <a:solidFill>
                  <a:schemeClr val="tx1"/>
                </a:solidFill>
                <a:latin typeface="+mn-lt"/>
                <a:ea typeface="+mn-ea"/>
                <a:cs typeface="+mn-cs"/>
              </a:rPr>
              <a:t>По постановлению правительства Республики Казахстан доля ВИЭ к 2020 году должна составлять не менее 3% от общего производства электроэнергии. При равномерном в течение пяти лет распределении  вводимых  мощностей за счет ВИЭ потребуется ежегодно вводить не менее ≈ 76  МВт. Если только 20% из них закроет производство гибридных установок общей мощностью ≈15 кВт, то необходимо изготавливать ≈ 1000 штук в год  в дополнение к другим  типам отечественных ВИЭ. С ростом качества изготовления и сервисного обслуживания производимых серийно гибридных солнечных установок, число заказов будет расти. В денежном выражении объем рынка превышает 5 млн. долл.США в год. </a:t>
            </a:r>
          </a:p>
          <a:p>
            <a:r>
              <a:rPr lang="ru-RU" sz="1200" kern="1200" dirty="0" smtClean="0">
                <a:solidFill>
                  <a:schemeClr val="tx1"/>
                </a:solidFill>
                <a:latin typeface="+mn-lt"/>
                <a:ea typeface="+mn-ea"/>
                <a:cs typeface="+mn-cs"/>
              </a:rPr>
              <a:t>На рынке гибридных солнечных установок в Республики Казахстан у нас нет пока конкурентов. Мы намерены сохранять первенство в будущем за счет качества изготовления, повышения производительности на единицу площади апертуры, применения новых материалов.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988B0509-A9A6-4D41-B1AA-C6322E36C0C4}" type="slidenum">
              <a:rPr lang="ru-RU" smtClean="0"/>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88B0509-A9A6-4D41-B1AA-C6322E36C0C4}"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963D212-287F-4B7A-BB52-DC737E895F53}" type="datetimeFigureOut">
              <a:rPr lang="ru-RU" smtClean="0"/>
              <a:pPr/>
              <a:t>27.05.2015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90C530-76D8-4F14-8158-40BDF4CDED5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63D212-287F-4B7A-BB52-DC737E895F53}" type="datetimeFigureOut">
              <a:rPr lang="ru-RU" smtClean="0"/>
              <a:pPr/>
              <a:t>27.05.2015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90C530-76D8-4F14-8158-40BDF4CDED5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63D212-287F-4B7A-BB52-DC737E895F53}" type="datetimeFigureOut">
              <a:rPr lang="ru-RU" smtClean="0"/>
              <a:pPr/>
              <a:t>27.05.2015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90C530-76D8-4F14-8158-40BDF4CDED5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63D212-287F-4B7A-BB52-DC737E895F53}" type="datetimeFigureOut">
              <a:rPr lang="ru-RU" smtClean="0"/>
              <a:pPr/>
              <a:t>27.05.2015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90C530-76D8-4F14-8158-40BDF4CDED5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963D212-287F-4B7A-BB52-DC737E895F53}" type="datetimeFigureOut">
              <a:rPr lang="ru-RU" smtClean="0"/>
              <a:pPr/>
              <a:t>27.05.2015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90C530-76D8-4F14-8158-40BDF4CDED5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963D212-287F-4B7A-BB52-DC737E895F53}" type="datetimeFigureOut">
              <a:rPr lang="ru-RU" smtClean="0"/>
              <a:pPr/>
              <a:t>27.05.2015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90C530-76D8-4F14-8158-40BDF4CDED5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963D212-287F-4B7A-BB52-DC737E895F53}" type="datetimeFigureOut">
              <a:rPr lang="ru-RU" smtClean="0"/>
              <a:pPr/>
              <a:t>27.05.2015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90C530-76D8-4F14-8158-40BDF4CDED5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963D212-287F-4B7A-BB52-DC737E895F53}" type="datetimeFigureOut">
              <a:rPr lang="ru-RU" smtClean="0"/>
              <a:pPr/>
              <a:t>27.05.2015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90C530-76D8-4F14-8158-40BDF4CDED5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63D212-287F-4B7A-BB52-DC737E895F53}" type="datetimeFigureOut">
              <a:rPr lang="ru-RU" smtClean="0"/>
              <a:pPr/>
              <a:t>27.05.2015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90C530-76D8-4F14-8158-40BDF4CDED5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63D212-287F-4B7A-BB52-DC737E895F53}" type="datetimeFigureOut">
              <a:rPr lang="ru-RU" smtClean="0"/>
              <a:pPr/>
              <a:t>27.05.2015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90C530-76D8-4F14-8158-40BDF4CDED5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63D212-287F-4B7A-BB52-DC737E895F53}" type="datetimeFigureOut">
              <a:rPr lang="ru-RU" smtClean="0"/>
              <a:pPr/>
              <a:t>27.05.2015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90C530-76D8-4F14-8158-40BDF4CDED5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3D212-287F-4B7A-BB52-DC737E895F53}" type="datetimeFigureOut">
              <a:rPr lang="ru-RU" smtClean="0"/>
              <a:pPr/>
              <a:t>27.05.2015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0C530-76D8-4F14-8158-40BDF4CDED5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287016" y="620688"/>
            <a:ext cx="8677472" cy="2736304"/>
            <a:chOff x="287016" y="332656"/>
            <a:chExt cx="8856984" cy="273630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sp>
          <p:nvSpPr>
            <p:cNvPr id="7" name="Скругленный прямоугольник 6"/>
            <p:cNvSpPr/>
            <p:nvPr/>
          </p:nvSpPr>
          <p:spPr>
            <a:xfrm>
              <a:off x="287016" y="332656"/>
              <a:ext cx="8856984" cy="2736304"/>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8" name="Заголовок 1"/>
            <p:cNvSpPr txBox="1">
              <a:spLocks/>
            </p:cNvSpPr>
            <p:nvPr/>
          </p:nvSpPr>
          <p:spPr>
            <a:xfrm>
              <a:off x="611560" y="908720"/>
              <a:ext cx="7992888" cy="1944216"/>
            </a:xfrm>
            <a:prstGeom prst="rect">
              <a:avLst/>
            </a:prstGeom>
            <a:noFill/>
          </p:spPr>
          <p:txBody>
            <a:bodyPr vert="horz" anchor="ctr">
              <a:normAutofit fontScale="975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Arial" pitchFamily="34" charset="0"/>
                  <a:ea typeface="+mj-ea"/>
                  <a:cs typeface="Arial" pitchFamily="34" charset="0"/>
                </a:rPr>
                <a:t>Автономная концентраторная гибридная </a:t>
              </a:r>
              <a:r>
                <a:rPr kumimoji="0" lang="en-US" sz="41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Arial" pitchFamily="34" charset="0"/>
                  <a:ea typeface="+mj-ea"/>
                  <a:cs typeface="Arial" pitchFamily="34" charset="0"/>
                </a:rPr>
                <a:t>PVT</a:t>
              </a:r>
              <a:r>
                <a:rPr kumimoji="0" lang="ru-RU" sz="41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Arial" pitchFamily="34" charset="0"/>
                  <a:ea typeface="+mj-ea"/>
                  <a:cs typeface="Arial" pitchFamily="34" charset="0"/>
                </a:rPr>
                <a:t> установка  </a:t>
              </a:r>
              <a:r>
                <a:rPr kumimoji="0" lang="ru-RU" sz="41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
              </a:r>
              <a:br>
                <a:rPr kumimoji="0" lang="ru-RU" sz="41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br>
              <a:endParaRPr kumimoji="0" lang="ru-RU" sz="28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endParaRPr>
            </a:p>
          </p:txBody>
        </p:sp>
      </p:grpSp>
      <p:pic>
        <p:nvPicPr>
          <p:cNvPr id="16" name="Picture 2" descr="D:\КазНИИ\Заявки\2015\Сколково стартап\лого.png"/>
          <p:cNvPicPr>
            <a:picLocks noChangeAspect="1" noChangeArrowheads="1"/>
          </p:cNvPicPr>
          <p:nvPr/>
        </p:nvPicPr>
        <p:blipFill>
          <a:blip r:embed="rId3" cstate="print"/>
          <a:srcRect/>
          <a:stretch>
            <a:fillRect/>
          </a:stretch>
        </p:blipFill>
        <p:spPr bwMode="auto">
          <a:xfrm>
            <a:off x="3347864" y="3789040"/>
            <a:ext cx="936103" cy="936103"/>
          </a:xfrm>
          <a:prstGeom prst="rect">
            <a:avLst/>
          </a:prstGeom>
          <a:noFill/>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51520" y="548680"/>
            <a:ext cx="8640960" cy="44514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atin typeface="Arial" pitchFamily="34" charset="0"/>
                <a:cs typeface="Arial" pitchFamily="34" charset="0"/>
              </a:rPr>
              <a:t>Требуемые инвестиции  - 10 млн. тенге (55 000 </a:t>
            </a:r>
            <a:r>
              <a:rPr lang="en-US" sz="2000" b="1" dirty="0" smtClean="0">
                <a:latin typeface="Arial" pitchFamily="34" charset="0"/>
                <a:cs typeface="Arial" pitchFamily="34" charset="0"/>
              </a:rPr>
              <a:t>$)</a:t>
            </a:r>
            <a:endParaRPr lang="ru-RU" sz="1400" b="1" dirty="0">
              <a:latin typeface="Arial" pitchFamily="34" charset="0"/>
              <a:cs typeface="Arial" pitchFamily="34" charset="0"/>
            </a:endParaRPr>
          </a:p>
        </p:txBody>
      </p:sp>
      <p:graphicFrame>
        <p:nvGraphicFramePr>
          <p:cNvPr id="7" name="Таблица 6"/>
          <p:cNvGraphicFramePr>
            <a:graphicFrameLocks noGrp="1"/>
          </p:cNvGraphicFramePr>
          <p:nvPr/>
        </p:nvGraphicFramePr>
        <p:xfrm>
          <a:off x="107504" y="1049288"/>
          <a:ext cx="8964488" cy="1155576"/>
        </p:xfrm>
        <a:graphic>
          <a:graphicData uri="http://schemas.openxmlformats.org/drawingml/2006/table">
            <a:tbl>
              <a:tblPr firstRow="1" bandRow="1">
                <a:tableStyleId>{5C22544A-7EE6-4342-B048-85BDC9FD1C3A}</a:tableStyleId>
              </a:tblPr>
              <a:tblGrid>
                <a:gridCol w="4445201"/>
                <a:gridCol w="4519287"/>
              </a:tblGrid>
              <a:tr h="288031">
                <a:tc>
                  <a:txBody>
                    <a:bodyPr/>
                    <a:lstStyle/>
                    <a:p>
                      <a:pPr algn="ctr"/>
                      <a:r>
                        <a:rPr lang="ru-RU" sz="1400" dirty="0" smtClean="0"/>
                        <a:t>Что</a:t>
                      </a:r>
                      <a:r>
                        <a:rPr lang="ru-RU" sz="1400" baseline="0" dirty="0" smtClean="0"/>
                        <a:t> получаем мы</a:t>
                      </a:r>
                      <a:endParaRPr lang="ru-RU" sz="11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ru-RU" sz="1400" dirty="0" smtClean="0"/>
                        <a:t>Что получает инвестор</a:t>
                      </a:r>
                      <a:endParaRPr lang="ru-RU" sz="1200" dirty="0" smtClean="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8507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Промышленный прототип</a:t>
                      </a:r>
                      <a:r>
                        <a:rPr lang="ru-RU" sz="1600" baseline="0" dirty="0" smtClean="0"/>
                        <a:t> установки, результаты тестирования, техническая документация.</a:t>
                      </a:r>
                      <a:r>
                        <a:rPr lang="ru-RU" sz="1600" dirty="0" smtClean="0"/>
                        <a:t>.</a:t>
                      </a:r>
                      <a:endParaRPr lang="ru-RU" sz="1400" dirty="0"/>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ru-RU" sz="1600" dirty="0" smtClean="0"/>
                        <a:t>Возврат средств в</a:t>
                      </a:r>
                      <a:r>
                        <a:rPr lang="ru-RU" sz="1600" baseline="0" dirty="0" smtClean="0"/>
                        <a:t> размере не менее 130%  от капитальных вложений после начала продаж</a:t>
                      </a:r>
                    </a:p>
                    <a:p>
                      <a:pPr algn="ctr"/>
                      <a:r>
                        <a:rPr lang="ru-RU" sz="1600" baseline="0" dirty="0" smtClean="0"/>
                        <a:t>Участие в правлении организуемого предприятия</a:t>
                      </a:r>
                      <a:endParaRPr lang="ru-RU" sz="1600" dirty="0"/>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r>
            </a:tbl>
          </a:graphicData>
        </a:graphic>
      </p:graphicFrame>
      <p:sp>
        <p:nvSpPr>
          <p:cNvPr id="14" name="TextBox 13"/>
          <p:cNvSpPr txBox="1"/>
          <p:nvPr/>
        </p:nvSpPr>
        <p:spPr>
          <a:xfrm>
            <a:off x="0" y="2599159"/>
            <a:ext cx="3384376" cy="5693866"/>
          </a:xfrm>
          <a:prstGeom prst="rect">
            <a:avLst/>
          </a:prstGeom>
          <a:noFill/>
        </p:spPr>
        <p:txBody>
          <a:bodyPr wrap="square" rtlCol="0">
            <a:spAutoFit/>
          </a:bodyPr>
          <a:lstStyle/>
          <a:p>
            <a:pPr algn="ctr"/>
            <a:r>
              <a:rPr lang="ru-RU" b="1" dirty="0" smtClean="0">
                <a:latin typeface="Arial" pitchFamily="34" charset="0"/>
                <a:cs typeface="Arial" pitchFamily="34" charset="0"/>
              </a:rPr>
              <a:t>Целевой рынок:</a:t>
            </a:r>
          </a:p>
          <a:p>
            <a:pPr algn="ctr"/>
            <a:r>
              <a:rPr lang="ru-RU" sz="1400" b="1" dirty="0" smtClean="0">
                <a:latin typeface="Arial" pitchFamily="34" charset="0"/>
                <a:cs typeface="Arial" pitchFamily="34" charset="0"/>
              </a:rPr>
              <a:t>Автономные возобновляемые источники энергообеспечения</a:t>
            </a:r>
          </a:p>
          <a:p>
            <a:pPr algn="ctr"/>
            <a:r>
              <a:rPr lang="ru-RU" sz="1400" b="1" dirty="0" smtClean="0">
                <a:latin typeface="Arial" pitchFamily="34" charset="0"/>
                <a:cs typeface="Arial" pitchFamily="34" charset="0"/>
              </a:rPr>
              <a:t>(страны с высоким уровнем инсоляции: южные регионы Казахстана и России, Испания, Египет, Израиль и т.д.)</a:t>
            </a:r>
            <a:endParaRPr lang="ru-RU" sz="1400" dirty="0" smtClean="0">
              <a:latin typeface="Arial" pitchFamily="34" charset="0"/>
              <a:cs typeface="Arial" pitchFamily="34" charset="0"/>
            </a:endParaRPr>
          </a:p>
          <a:p>
            <a:pPr algn="ctr"/>
            <a:endParaRPr lang="ru-RU" sz="1400" b="1" dirty="0" smtClean="0">
              <a:latin typeface="Arial" pitchFamily="34" charset="0"/>
              <a:cs typeface="Arial" pitchFamily="34" charset="0"/>
            </a:endParaRPr>
          </a:p>
          <a:p>
            <a:pPr algn="ctr"/>
            <a:r>
              <a:rPr lang="ru-RU" sz="1600" b="1" dirty="0" smtClean="0">
                <a:latin typeface="Arial" pitchFamily="34" charset="0"/>
                <a:cs typeface="Arial" pitchFamily="34" charset="0"/>
              </a:rPr>
              <a:t>Прогнозируемый объем продаж:</a:t>
            </a:r>
          </a:p>
          <a:p>
            <a:pPr algn="ctr"/>
            <a:r>
              <a:rPr lang="ru-RU" sz="1400" b="1" dirty="0" smtClean="0">
                <a:latin typeface="Arial" pitchFamily="34" charset="0"/>
                <a:cs typeface="Arial" pitchFamily="34" charset="0"/>
              </a:rPr>
              <a:t>не менее 1000 ед./год</a:t>
            </a:r>
          </a:p>
          <a:p>
            <a:pPr algn="ctr"/>
            <a:endParaRPr lang="en-US" sz="1400" b="1" dirty="0" smtClean="0">
              <a:latin typeface="Arial" pitchFamily="34" charset="0"/>
              <a:cs typeface="Arial" pitchFamily="34" charset="0"/>
            </a:endParaRPr>
          </a:p>
          <a:p>
            <a:pPr algn="ctr"/>
            <a:r>
              <a:rPr lang="en-US" sz="1400" b="1" dirty="0" smtClean="0">
                <a:latin typeface="Arial" pitchFamily="34" charset="0"/>
                <a:cs typeface="Arial" pitchFamily="34" charset="0"/>
              </a:rPr>
              <a:t>(</a:t>
            </a:r>
            <a:r>
              <a:rPr lang="ru-RU" sz="1400" b="1" dirty="0" smtClean="0">
                <a:latin typeface="Arial" pitchFamily="34" charset="0"/>
                <a:cs typeface="Arial" pitchFamily="34" charset="0"/>
              </a:rPr>
              <a:t>в соответствии с постановлением правительства РК по развитию ВИЭ требуется не менее 1000 установок /год)</a:t>
            </a:r>
          </a:p>
          <a:p>
            <a:pPr algn="ctr"/>
            <a:endParaRPr lang="ru-RU" b="1" dirty="0" smtClean="0">
              <a:latin typeface="Arial" pitchFamily="34" charset="0"/>
              <a:cs typeface="Arial" pitchFamily="34" charset="0"/>
            </a:endParaRPr>
          </a:p>
          <a:p>
            <a:pPr algn="ctr"/>
            <a:endParaRPr lang="ru-RU" sz="1400" b="1" dirty="0" smtClean="0">
              <a:latin typeface="Arial" pitchFamily="34" charset="0"/>
              <a:cs typeface="Arial" pitchFamily="34" charset="0"/>
            </a:endParaRPr>
          </a:p>
          <a:p>
            <a:pPr algn="ctr"/>
            <a:endParaRPr lang="ru-RU" b="1" dirty="0" smtClean="0">
              <a:latin typeface="Arial" pitchFamily="34" charset="0"/>
              <a:cs typeface="Arial" pitchFamily="34" charset="0"/>
            </a:endParaRPr>
          </a:p>
          <a:p>
            <a:pPr algn="ctr"/>
            <a:endParaRPr lang="ru-RU" b="1" dirty="0" smtClean="0">
              <a:latin typeface="Arial" pitchFamily="34" charset="0"/>
              <a:cs typeface="Arial" pitchFamily="34" charset="0"/>
            </a:endParaRPr>
          </a:p>
          <a:p>
            <a:pPr algn="ctr"/>
            <a:endParaRPr lang="ru-RU" sz="1600" dirty="0" smtClean="0">
              <a:latin typeface="Arial" pitchFamily="34" charset="0"/>
              <a:cs typeface="Arial" pitchFamily="34" charset="0"/>
            </a:endParaRPr>
          </a:p>
          <a:p>
            <a:pPr algn="ctr"/>
            <a:endParaRPr lang="ru-RU" sz="1600" dirty="0" smtClean="0">
              <a:latin typeface="Arial" pitchFamily="34" charset="0"/>
              <a:cs typeface="Arial" pitchFamily="34" charset="0"/>
            </a:endParaRPr>
          </a:p>
          <a:p>
            <a:endParaRPr lang="ru-RU" dirty="0">
              <a:latin typeface="Arial" pitchFamily="34" charset="0"/>
              <a:cs typeface="Arial" pitchFamily="34" charset="0"/>
            </a:endParaRPr>
          </a:p>
        </p:txBody>
      </p:sp>
      <p:graphicFrame>
        <p:nvGraphicFramePr>
          <p:cNvPr id="34" name="Диаграмма 33"/>
          <p:cNvGraphicFramePr/>
          <p:nvPr/>
        </p:nvGraphicFramePr>
        <p:xfrm>
          <a:off x="3491880" y="2204864"/>
          <a:ext cx="5264303" cy="4365104"/>
        </p:xfrm>
        <a:graphic>
          <a:graphicData uri="http://schemas.openxmlformats.org/drawingml/2006/chart">
            <c:chart xmlns:c="http://schemas.openxmlformats.org/drawingml/2006/chart" xmlns:r="http://schemas.openxmlformats.org/officeDocument/2006/relationships" r:id="rId3"/>
          </a:graphicData>
        </a:graphic>
      </p:graphicFrame>
      <p:sp>
        <p:nvSpPr>
          <p:cNvPr id="35" name="Прямоугольник 34"/>
          <p:cNvSpPr/>
          <p:nvPr/>
        </p:nvSpPr>
        <p:spPr>
          <a:xfrm>
            <a:off x="4355976" y="3717032"/>
            <a:ext cx="165618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Arial" pitchFamily="34" charset="0"/>
                <a:cs typeface="Arial" pitchFamily="34" charset="0"/>
              </a:rPr>
              <a:t>Возврат инвестиций в разработку промышленного прототипа</a:t>
            </a:r>
            <a:endParaRPr lang="ru-RU" sz="1400" dirty="0">
              <a:solidFill>
                <a:schemeClr val="tx1"/>
              </a:solidFill>
              <a:latin typeface="Arial" pitchFamily="34" charset="0"/>
              <a:cs typeface="Arial" pitchFamily="34" charset="0"/>
            </a:endParaRPr>
          </a:p>
        </p:txBody>
      </p:sp>
      <p:cxnSp>
        <p:nvCxnSpPr>
          <p:cNvPr id="37" name="Прямая соединительная линия 36"/>
          <p:cNvCxnSpPr/>
          <p:nvPr/>
        </p:nvCxnSpPr>
        <p:spPr>
          <a:xfrm>
            <a:off x="5076056" y="4725144"/>
            <a:ext cx="36004" cy="576064"/>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H="1" flipV="1">
            <a:off x="5076056" y="4725144"/>
            <a:ext cx="792088" cy="50405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Заголовок 1"/>
          <p:cNvSpPr>
            <a:spLocks noGrp="1"/>
          </p:cNvSpPr>
          <p:nvPr>
            <p:ph type="title"/>
          </p:nvPr>
        </p:nvSpPr>
        <p:spPr>
          <a:xfrm>
            <a:off x="467544" y="-315416"/>
            <a:ext cx="8229600" cy="1143000"/>
          </a:xfrm>
        </p:spPr>
        <p:txBody>
          <a:bodyPr>
            <a:noAutofit/>
          </a:bodyPr>
          <a:lstStyle/>
          <a:p>
            <a:r>
              <a:rPr lang="ru-RU" sz="2600" dirty="0" smtClean="0">
                <a:latin typeface="Arial" pitchFamily="34" charset="0"/>
                <a:cs typeface="Arial" pitchFamily="34" charset="0"/>
              </a:rPr>
              <a:t>Капиталовложения</a:t>
            </a:r>
            <a:endParaRPr lang="ru-RU" sz="2600" dirty="0">
              <a:solidFill>
                <a:schemeClr val="tx1"/>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Прямая соединительная линия 42"/>
          <p:cNvCxnSpPr/>
          <p:nvPr/>
        </p:nvCxnSpPr>
        <p:spPr>
          <a:xfrm>
            <a:off x="7164288" y="1988840"/>
            <a:ext cx="8001" cy="36004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467544" y="-315416"/>
            <a:ext cx="8229600" cy="1143000"/>
          </a:xfrm>
        </p:spPr>
        <p:txBody>
          <a:bodyPr>
            <a:normAutofit/>
          </a:bodyPr>
          <a:lstStyle/>
          <a:p>
            <a:r>
              <a:rPr lang="ru-RU" sz="2600" dirty="0" smtClean="0">
                <a:solidFill>
                  <a:schemeClr val="tx1"/>
                </a:solidFill>
                <a:latin typeface="Arial" pitchFamily="34" charset="0"/>
                <a:cs typeface="Arial" pitchFamily="34" charset="0"/>
              </a:rPr>
              <a:t>Бизнес-модель</a:t>
            </a:r>
            <a:endParaRPr lang="ru-RU" sz="2600" dirty="0">
              <a:solidFill>
                <a:schemeClr val="tx1"/>
              </a:solidFill>
              <a:latin typeface="Arial" pitchFamily="34" charset="0"/>
              <a:cs typeface="Arial" pitchFamily="34" charset="0"/>
            </a:endParaRPr>
          </a:p>
        </p:txBody>
      </p:sp>
      <p:sp>
        <p:nvSpPr>
          <p:cNvPr id="5" name="Скругленный прямоугольник 4"/>
          <p:cNvSpPr/>
          <p:nvPr/>
        </p:nvSpPr>
        <p:spPr>
          <a:xfrm>
            <a:off x="107504" y="1124744"/>
            <a:ext cx="3960440" cy="72008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smtClean="0"/>
              <a:t>Автономная концентраторная гибридная </a:t>
            </a:r>
            <a:r>
              <a:rPr lang="en-US" dirty="0" smtClean="0"/>
              <a:t>PVT</a:t>
            </a:r>
            <a:r>
              <a:rPr lang="ru-RU" dirty="0" smtClean="0"/>
              <a:t> установка  </a:t>
            </a:r>
          </a:p>
          <a:p>
            <a:pPr algn="ctr"/>
            <a:endParaRPr lang="ru-RU" sz="1600" dirty="0"/>
          </a:p>
        </p:txBody>
      </p:sp>
      <p:sp>
        <p:nvSpPr>
          <p:cNvPr id="6" name="Скругленный прямоугольник 5"/>
          <p:cNvSpPr/>
          <p:nvPr/>
        </p:nvSpPr>
        <p:spPr>
          <a:xfrm>
            <a:off x="5004048" y="1124744"/>
            <a:ext cx="4032448" cy="72008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Лицензии на производство установок</a:t>
            </a:r>
            <a:endParaRPr lang="ru-RU" sz="1200" dirty="0"/>
          </a:p>
        </p:txBody>
      </p:sp>
      <p:sp>
        <p:nvSpPr>
          <p:cNvPr id="27" name="Скругленный прямоугольник 26"/>
          <p:cNvSpPr/>
          <p:nvPr/>
        </p:nvSpPr>
        <p:spPr>
          <a:xfrm>
            <a:off x="323528" y="1916832"/>
            <a:ext cx="8568952" cy="108012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p>
          <a:p>
            <a:pPr algn="ctr"/>
            <a:endParaRPr lang="ru-RU" b="1" dirty="0" smtClean="0"/>
          </a:p>
          <a:p>
            <a:pPr algn="ctr"/>
            <a:endParaRPr lang="ru-RU" b="1" dirty="0" smtClean="0"/>
          </a:p>
          <a:p>
            <a:pPr algn="ctr"/>
            <a:r>
              <a:rPr lang="en-US" b="1" dirty="0" smtClean="0"/>
              <a:t>B2C</a:t>
            </a:r>
            <a:r>
              <a:rPr lang="ru-RU" b="1" dirty="0" smtClean="0"/>
              <a:t> модель</a:t>
            </a:r>
          </a:p>
          <a:p>
            <a:pPr algn="ctr"/>
            <a:endParaRPr lang="en-US" b="1" dirty="0" smtClean="0"/>
          </a:p>
          <a:p>
            <a:pPr algn="ctr"/>
            <a:r>
              <a:rPr lang="ru-RU" dirty="0" smtClean="0"/>
              <a:t>Прямые продажи физическим и юридическим  лицам</a:t>
            </a:r>
          </a:p>
          <a:p>
            <a:pPr algn="ctr"/>
            <a:endParaRPr lang="ru-RU" dirty="0" smtClean="0"/>
          </a:p>
          <a:p>
            <a:pPr algn="ctr"/>
            <a:endParaRPr lang="en-US" dirty="0" smtClean="0"/>
          </a:p>
          <a:p>
            <a:pPr algn="ctr"/>
            <a:endParaRPr lang="en-US" dirty="0" smtClean="0"/>
          </a:p>
        </p:txBody>
      </p:sp>
      <p:sp>
        <p:nvSpPr>
          <p:cNvPr id="29" name="Скругленный прямоугольник 28"/>
          <p:cNvSpPr/>
          <p:nvPr/>
        </p:nvSpPr>
        <p:spPr>
          <a:xfrm>
            <a:off x="1187624" y="3068960"/>
            <a:ext cx="6696744" cy="216024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2000" b="1" dirty="0" smtClean="0"/>
          </a:p>
          <a:p>
            <a:pPr algn="ctr">
              <a:buNone/>
            </a:pPr>
            <a:r>
              <a:rPr lang="ru-RU" sz="2000" b="1" dirty="0" smtClean="0"/>
              <a:t>Потребители</a:t>
            </a:r>
            <a:r>
              <a:rPr lang="ru-RU" sz="1600" dirty="0" smtClean="0"/>
              <a:t>:</a:t>
            </a:r>
          </a:p>
          <a:p>
            <a:pPr algn="ctr">
              <a:buNone/>
            </a:pPr>
            <a:endParaRPr lang="ru-RU" sz="1600" dirty="0" smtClean="0"/>
          </a:p>
          <a:p>
            <a:pPr marL="1971675" indent="-179388">
              <a:buFont typeface="Arial" pitchFamily="34" charset="0"/>
              <a:buChar char="•"/>
            </a:pPr>
            <a:r>
              <a:rPr lang="ru-RU" sz="1600" dirty="0" smtClean="0"/>
              <a:t>частный жилой сектор, малые предприятия</a:t>
            </a:r>
          </a:p>
          <a:p>
            <a:pPr marL="1971675" indent="-179388">
              <a:buFont typeface="Arial" pitchFamily="34" charset="0"/>
              <a:buChar char="•"/>
            </a:pPr>
            <a:r>
              <a:rPr lang="ru-RU" sz="1600" dirty="0" smtClean="0"/>
              <a:t>предприятия отгонного животноводств</a:t>
            </a:r>
          </a:p>
          <a:p>
            <a:pPr marL="1971675" indent="-179388">
              <a:buFont typeface="Arial" pitchFamily="34" charset="0"/>
              <a:buChar char="•"/>
            </a:pPr>
            <a:r>
              <a:rPr lang="ru-RU" sz="1600" dirty="0" smtClean="0"/>
              <a:t>туристические базы и дома отдыха</a:t>
            </a:r>
          </a:p>
          <a:p>
            <a:pPr marL="1971675" indent="-179388">
              <a:buFont typeface="Arial" pitchFamily="34" charset="0"/>
              <a:buChar char="•"/>
            </a:pPr>
            <a:r>
              <a:rPr lang="ru-RU" sz="1600" dirty="0" smtClean="0"/>
              <a:t>с/</a:t>
            </a:r>
            <a:r>
              <a:rPr lang="ru-RU" sz="1600" dirty="0" err="1" smtClean="0"/>
              <a:t>х</a:t>
            </a:r>
            <a:r>
              <a:rPr lang="ru-RU" sz="1600" dirty="0" smtClean="0"/>
              <a:t> предприятия</a:t>
            </a:r>
          </a:p>
          <a:p>
            <a:pPr marL="1971675" indent="-179388">
              <a:buFont typeface="Arial" pitchFamily="34" charset="0"/>
              <a:buChar char="•"/>
            </a:pPr>
            <a:r>
              <a:rPr lang="ru-RU" sz="1600" dirty="0" smtClean="0"/>
              <a:t>участки разведки нефти и газа</a:t>
            </a:r>
          </a:p>
          <a:p>
            <a:pPr algn="ctr">
              <a:buNone/>
            </a:pPr>
            <a:endParaRPr lang="ru-RU" sz="1600" dirty="0" smtClean="0"/>
          </a:p>
        </p:txBody>
      </p:sp>
      <p:sp>
        <p:nvSpPr>
          <p:cNvPr id="4" name="Скругленный прямоугольник 3"/>
          <p:cNvSpPr/>
          <p:nvPr/>
        </p:nvSpPr>
        <p:spPr>
          <a:xfrm>
            <a:off x="3507882" y="620688"/>
            <a:ext cx="2000222" cy="43204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Продукт:</a:t>
            </a:r>
            <a:endParaRPr lang="ru-RU" sz="1600" dirty="0"/>
          </a:p>
        </p:txBody>
      </p:sp>
      <p:sp>
        <p:nvSpPr>
          <p:cNvPr id="15" name="Скругленный прямоугольник 14"/>
          <p:cNvSpPr/>
          <p:nvPr/>
        </p:nvSpPr>
        <p:spPr>
          <a:xfrm>
            <a:off x="323528" y="5373216"/>
            <a:ext cx="8568952" cy="100811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p>
          <a:p>
            <a:pPr algn="ctr"/>
            <a:endParaRPr lang="ru-RU" b="1" dirty="0" smtClean="0"/>
          </a:p>
          <a:p>
            <a:pPr algn="ctr"/>
            <a:r>
              <a:rPr lang="ru-RU" sz="2000" b="1" dirty="0" smtClean="0"/>
              <a:t> </a:t>
            </a:r>
            <a:r>
              <a:rPr lang="ru-RU" sz="1600" b="1" dirty="0" smtClean="0"/>
              <a:t>Получена поддержка:  </a:t>
            </a:r>
          </a:p>
          <a:p>
            <a:pPr algn="ctr"/>
            <a:r>
              <a:rPr lang="ru-RU" sz="1600" dirty="0" smtClean="0"/>
              <a:t>Палата  предпринимателей </a:t>
            </a:r>
            <a:r>
              <a:rPr lang="ru-RU" sz="1600" dirty="0" err="1" smtClean="0"/>
              <a:t>Алматинской</a:t>
            </a:r>
            <a:r>
              <a:rPr lang="ru-RU" sz="1600" dirty="0" smtClean="0"/>
              <a:t> области (Казахстан),</a:t>
            </a:r>
          </a:p>
          <a:p>
            <a:pPr algn="ctr"/>
            <a:r>
              <a:rPr lang="ru-RU" sz="1600" dirty="0" smtClean="0"/>
              <a:t>ТОО «Фирма </a:t>
            </a:r>
            <a:r>
              <a:rPr lang="ru-RU" sz="1600" dirty="0" err="1" smtClean="0"/>
              <a:t>Консалтэнерго</a:t>
            </a:r>
            <a:r>
              <a:rPr lang="ru-RU" sz="1600" dirty="0" smtClean="0"/>
              <a:t>»   (Казахстан)</a:t>
            </a:r>
          </a:p>
          <a:p>
            <a:pPr algn="ctr"/>
            <a:endParaRPr lang="en-US" dirty="0" smtClean="0"/>
          </a:p>
          <a:p>
            <a:pPr algn="ctr"/>
            <a:endParaRPr lang="en-US" dirty="0" smtClean="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5416"/>
            <a:ext cx="8229600" cy="1143000"/>
          </a:xfrm>
        </p:spPr>
        <p:txBody>
          <a:bodyPr>
            <a:normAutofit/>
          </a:bodyPr>
          <a:lstStyle/>
          <a:p>
            <a:r>
              <a:rPr lang="ru-RU" sz="2600" dirty="0" smtClean="0">
                <a:solidFill>
                  <a:schemeClr val="tx1"/>
                </a:solidFill>
                <a:latin typeface="Arial" pitchFamily="34" charset="0"/>
                <a:cs typeface="Arial" pitchFamily="34" charset="0"/>
              </a:rPr>
              <a:t>Команда</a:t>
            </a:r>
            <a:endParaRPr lang="ru-RU" sz="2600" dirty="0">
              <a:solidFill>
                <a:schemeClr val="tx1"/>
              </a:solidFill>
              <a:latin typeface="Arial" pitchFamily="34" charset="0"/>
              <a:cs typeface="Arial" pitchFamily="34" charset="0"/>
            </a:endParaRPr>
          </a:p>
        </p:txBody>
      </p:sp>
      <p:sp>
        <p:nvSpPr>
          <p:cNvPr id="4" name="Скругленный прямоугольник 3"/>
          <p:cNvSpPr/>
          <p:nvPr/>
        </p:nvSpPr>
        <p:spPr>
          <a:xfrm>
            <a:off x="1043608" y="620688"/>
            <a:ext cx="712879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Нестеренков Александр Геннадьевич</a:t>
            </a:r>
          </a:p>
          <a:p>
            <a:pPr lvl="0" algn="ctr"/>
            <a:r>
              <a:rPr lang="ru-RU" sz="1600" dirty="0" smtClean="0"/>
              <a:t>Руководитель, разработчик технологии</a:t>
            </a:r>
          </a:p>
          <a:p>
            <a:pPr lvl="0" algn="ctr"/>
            <a:endParaRPr lang="ru-RU" sz="1400" dirty="0" smtClean="0"/>
          </a:p>
          <a:p>
            <a:pPr lvl="0" algn="ctr"/>
            <a:r>
              <a:rPr lang="ru-RU" sz="1400" dirty="0" smtClean="0"/>
              <a:t>30 летний опыт в областях плазменных технологий, теплофизики</a:t>
            </a:r>
          </a:p>
          <a:p>
            <a:pPr lvl="0" algn="ctr"/>
            <a:r>
              <a:rPr lang="ru-RU" sz="1400" dirty="0" smtClean="0"/>
              <a:t>20 летний опыт в области солнечной энергетики</a:t>
            </a:r>
          </a:p>
          <a:p>
            <a:pPr lvl="0" algn="ctr"/>
            <a:r>
              <a:rPr lang="ru-RU" sz="1400" dirty="0" smtClean="0"/>
              <a:t>Запущена </a:t>
            </a:r>
            <a:r>
              <a:rPr lang="kk-KZ" sz="1400" dirty="0" smtClean="0"/>
              <a:t>технологическая линия по производству теплоизоляционных материалов</a:t>
            </a:r>
            <a:endParaRPr lang="ru-RU" sz="1400" dirty="0"/>
          </a:p>
        </p:txBody>
      </p:sp>
      <p:sp>
        <p:nvSpPr>
          <p:cNvPr id="3073"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Скругленный прямоугольник 5"/>
          <p:cNvSpPr/>
          <p:nvPr/>
        </p:nvSpPr>
        <p:spPr>
          <a:xfrm>
            <a:off x="1043608" y="2132856"/>
            <a:ext cx="7128792"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ru-RU" sz="1600" b="1" dirty="0" smtClean="0">
              <a:solidFill>
                <a:schemeClr val="tx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r>
              <a:rPr lang="ru-RU" sz="1600" b="1" dirty="0" err="1" smtClean="0">
                <a:solidFill>
                  <a:schemeClr val="bg1"/>
                </a:solidFill>
                <a:latin typeface="Times New Roman" pitchFamily="18" charset="0"/>
                <a:ea typeface="Times New Roman" pitchFamily="18" charset="0"/>
                <a:cs typeface="Times New Roman" pitchFamily="18" charset="0"/>
              </a:rPr>
              <a:t>Райхман</a:t>
            </a:r>
            <a:r>
              <a:rPr lang="ru-RU" sz="1600" b="1" dirty="0" smtClean="0">
                <a:solidFill>
                  <a:schemeClr val="bg1"/>
                </a:solidFill>
                <a:latin typeface="Times New Roman" pitchFamily="18" charset="0"/>
                <a:ea typeface="Times New Roman" pitchFamily="18" charset="0"/>
                <a:cs typeface="Times New Roman" pitchFamily="18" charset="0"/>
              </a:rPr>
              <a:t> Борис </a:t>
            </a:r>
            <a:r>
              <a:rPr lang="ru-RU" sz="1600" b="1" dirty="0" err="1" smtClean="0">
                <a:solidFill>
                  <a:schemeClr val="bg1"/>
                </a:solidFill>
                <a:latin typeface="Times New Roman" pitchFamily="18" charset="0"/>
                <a:ea typeface="Times New Roman" pitchFamily="18" charset="0"/>
                <a:cs typeface="Times New Roman" pitchFamily="18" charset="0"/>
              </a:rPr>
              <a:t>Адольфович</a:t>
            </a:r>
            <a:endParaRPr lang="ru-RU" sz="16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r>
              <a:rPr lang="ru-RU" sz="1600" dirty="0" smtClean="0">
                <a:solidFill>
                  <a:schemeClr val="bg1"/>
                </a:solidFill>
                <a:latin typeface="Times New Roman" pitchFamily="18" charset="0"/>
                <a:ea typeface="Times New Roman" pitchFamily="18" charset="0"/>
                <a:cs typeface="Times New Roman" pitchFamily="18" charset="0"/>
              </a:rPr>
              <a:t>Бизнес представитель</a:t>
            </a:r>
          </a:p>
          <a:p>
            <a:pPr lvl="0" algn="ctr" fontAlgn="base">
              <a:spcBef>
                <a:spcPct val="0"/>
              </a:spcBef>
              <a:spcAft>
                <a:spcPct val="0"/>
              </a:spcAft>
            </a:pPr>
            <a:endParaRPr lang="ru-RU" sz="1600"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r>
              <a:rPr lang="ru-RU" sz="1400" dirty="0" smtClean="0">
                <a:solidFill>
                  <a:schemeClr val="bg1"/>
                </a:solidFill>
                <a:latin typeface="Times New Roman" pitchFamily="18" charset="0"/>
                <a:ea typeface="Times New Roman" pitchFamily="18" charset="0"/>
                <a:cs typeface="Times New Roman" pitchFamily="18" charset="0"/>
              </a:rPr>
              <a:t>30 летний опыт  в организации коммерциализации</a:t>
            </a:r>
          </a:p>
          <a:p>
            <a:pPr lvl="0" algn="ctr" fontAlgn="base">
              <a:spcBef>
                <a:spcPct val="0"/>
              </a:spcBef>
              <a:spcAft>
                <a:spcPct val="0"/>
              </a:spcAft>
            </a:pPr>
            <a:r>
              <a:rPr lang="ru-RU" sz="1400" dirty="0" smtClean="0">
                <a:solidFill>
                  <a:schemeClr val="bg1"/>
                </a:solidFill>
                <a:latin typeface="Times New Roman" pitchFamily="18" charset="0"/>
                <a:ea typeface="Times New Roman" pitchFamily="18" charset="0"/>
                <a:cs typeface="Times New Roman" pitchFamily="18" charset="0"/>
              </a:rPr>
              <a:t>30 летний опыт в организации технологических производств</a:t>
            </a:r>
          </a:p>
          <a:p>
            <a:pPr lvl="0" algn="ctr" fontAlgn="base">
              <a:spcBef>
                <a:spcPct val="0"/>
              </a:spcBef>
              <a:spcAft>
                <a:spcPct val="0"/>
              </a:spcAft>
            </a:pPr>
            <a:r>
              <a:rPr lang="ru-RU" sz="1400" dirty="0" smtClean="0">
                <a:solidFill>
                  <a:schemeClr val="bg1"/>
                </a:solidFill>
                <a:latin typeface="Times New Roman" pitchFamily="18" charset="0"/>
                <a:ea typeface="Times New Roman" pitchFamily="18" charset="0"/>
                <a:cs typeface="Times New Roman" pitchFamily="18" charset="0"/>
              </a:rPr>
              <a:t>20 летний опыт в производстве и испытании приборов для теплоэнергетике</a:t>
            </a:r>
          </a:p>
          <a:p>
            <a:pPr lvl="0" algn="ctr" fontAlgn="base">
              <a:spcBef>
                <a:spcPct val="0"/>
              </a:spcBef>
              <a:spcAft>
                <a:spcPct val="0"/>
              </a:spcAft>
            </a:pPr>
            <a:endParaRPr lang="ru-RU" sz="1600" dirty="0" smtClean="0">
              <a:solidFill>
                <a:schemeClr val="tx1"/>
              </a:solidFill>
              <a:latin typeface="Times New Roman" pitchFamily="18" charset="0"/>
              <a:ea typeface="Times New Roman" pitchFamily="18" charset="0"/>
              <a:cs typeface="Times New Roman" pitchFamily="18" charset="0"/>
            </a:endParaRPr>
          </a:p>
        </p:txBody>
      </p:sp>
      <p:sp>
        <p:nvSpPr>
          <p:cNvPr id="7" name="Скругленный прямоугольник 6"/>
          <p:cNvSpPr/>
          <p:nvPr/>
        </p:nvSpPr>
        <p:spPr>
          <a:xfrm>
            <a:off x="1043608" y="3789040"/>
            <a:ext cx="712879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Панченко </a:t>
            </a:r>
            <a:r>
              <a:rPr lang="kk-KZ" b="1" dirty="0" smtClean="0"/>
              <a:t>Владимир</a:t>
            </a:r>
            <a:r>
              <a:rPr lang="ru-RU" b="1" dirty="0" smtClean="0"/>
              <a:t> А</a:t>
            </a:r>
            <a:r>
              <a:rPr lang="kk-KZ" b="1" dirty="0" smtClean="0"/>
              <a:t>натольевич</a:t>
            </a:r>
            <a:endParaRPr lang="ru-RU" b="1" dirty="0" smtClean="0"/>
          </a:p>
          <a:p>
            <a:pPr algn="ctr"/>
            <a:r>
              <a:rPr lang="ru-RU" dirty="0" smtClean="0"/>
              <a:t>Инженер - конструктор</a:t>
            </a:r>
          </a:p>
          <a:p>
            <a:pPr algn="ctr"/>
            <a:endParaRPr lang="ru-RU" sz="1400" dirty="0" smtClean="0"/>
          </a:p>
          <a:p>
            <a:pPr algn="ctr"/>
            <a:r>
              <a:rPr lang="ru-RU" sz="1400" dirty="0" smtClean="0"/>
              <a:t>10 летний опыт в проектировании технологического оборудования</a:t>
            </a:r>
          </a:p>
          <a:p>
            <a:pPr algn="ctr"/>
            <a:r>
              <a:rPr lang="ru-RU" sz="1400" dirty="0" smtClean="0"/>
              <a:t>5 летний опыт в области фотовольтаики</a:t>
            </a:r>
          </a:p>
          <a:p>
            <a:pPr algn="ctr"/>
            <a:r>
              <a:rPr lang="ru-RU" sz="1400" dirty="0" smtClean="0"/>
              <a:t>5 летний опыт в разработке источников энергообеспечения удаленных объектов</a:t>
            </a:r>
            <a:endParaRPr lang="ru-RU" sz="1400" dirty="0"/>
          </a:p>
        </p:txBody>
      </p:sp>
      <p:sp>
        <p:nvSpPr>
          <p:cNvPr id="8" name="Скругленный прямоугольник 7"/>
          <p:cNvSpPr/>
          <p:nvPr/>
        </p:nvSpPr>
        <p:spPr>
          <a:xfrm>
            <a:off x="1043608" y="5301208"/>
            <a:ext cx="72008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smtClean="0"/>
              <a:t>Жеенбаев</a:t>
            </a:r>
            <a:r>
              <a:rPr lang="ru-RU" b="1" dirty="0" smtClean="0"/>
              <a:t> </a:t>
            </a:r>
            <a:r>
              <a:rPr lang="ru-RU" b="1" dirty="0" err="1" smtClean="0"/>
              <a:t>Нурлан</a:t>
            </a:r>
            <a:endParaRPr lang="ru-RU" b="1" dirty="0" smtClean="0"/>
          </a:p>
          <a:p>
            <a:pPr algn="ctr"/>
            <a:endParaRPr lang="ru-RU" dirty="0" smtClean="0"/>
          </a:p>
          <a:p>
            <a:pPr algn="ctr"/>
            <a:r>
              <a:rPr lang="ru-RU" sz="1400" dirty="0" smtClean="0"/>
              <a:t>15 летний опыт в создании и подключении возобновляемых источников энергии</a:t>
            </a:r>
          </a:p>
          <a:p>
            <a:pPr algn="ctr"/>
            <a:endParaRPr lang="ru-RU" sz="1400"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827584" y="1340768"/>
            <a:ext cx="7704856" cy="388843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pPr algn="ctr"/>
            <a:r>
              <a:rPr lang="ru-RU" sz="2000" b="1" dirty="0" smtClean="0">
                <a:solidFill>
                  <a:schemeClr val="bg1"/>
                </a:solidFill>
              </a:rPr>
              <a:t>АО «КазНИИ Энергетики имени академика Ш. Ч. Чокина»</a:t>
            </a:r>
          </a:p>
          <a:p>
            <a:pPr algn="ctr"/>
            <a:r>
              <a:rPr lang="ru-RU" dirty="0" smtClean="0">
                <a:solidFill>
                  <a:schemeClr val="bg1"/>
                </a:solidFill>
              </a:rPr>
              <a:t>Республика Казахстан, г. </a:t>
            </a:r>
            <a:r>
              <a:rPr lang="ru-RU" dirty="0" err="1" smtClean="0">
                <a:solidFill>
                  <a:schemeClr val="bg1"/>
                </a:solidFill>
              </a:rPr>
              <a:t>Алматы</a:t>
            </a:r>
            <a:r>
              <a:rPr lang="ru-RU" dirty="0" smtClean="0">
                <a:solidFill>
                  <a:schemeClr val="bg1"/>
                </a:solidFill>
              </a:rPr>
              <a:t>, 050012, ул. Жамбыла 114/85</a:t>
            </a:r>
          </a:p>
          <a:p>
            <a:pPr algn="ctr"/>
            <a:endParaRPr lang="ru-RU" dirty="0" smtClean="0">
              <a:solidFill>
                <a:schemeClr val="bg1"/>
              </a:solidFill>
            </a:endParaRPr>
          </a:p>
          <a:p>
            <a:pPr algn="ctr"/>
            <a:endParaRPr lang="en-US" sz="1600" dirty="0" smtClean="0">
              <a:solidFill>
                <a:schemeClr val="bg1"/>
              </a:solidFill>
            </a:endParaRPr>
          </a:p>
          <a:p>
            <a:pPr algn="ctr"/>
            <a:r>
              <a:rPr lang="ru-RU" sz="3600" dirty="0" smtClean="0">
                <a:solidFill>
                  <a:schemeClr val="bg1"/>
                </a:solidFill>
              </a:rPr>
              <a:t>Нестеренков Петр Александрович</a:t>
            </a:r>
          </a:p>
          <a:p>
            <a:pPr algn="ctr"/>
            <a:endParaRPr lang="ru-RU" sz="2800" dirty="0" smtClean="0">
              <a:solidFill>
                <a:schemeClr val="bg1"/>
              </a:solidFill>
            </a:endParaRPr>
          </a:p>
          <a:p>
            <a:pPr algn="ctr"/>
            <a:r>
              <a:rPr lang="en-US" sz="2400" dirty="0" smtClean="0">
                <a:solidFill>
                  <a:schemeClr val="bg1"/>
                </a:solidFill>
              </a:rPr>
              <a:t>+</a:t>
            </a:r>
            <a:r>
              <a:rPr lang="ru-RU" sz="2400" dirty="0" smtClean="0">
                <a:solidFill>
                  <a:schemeClr val="bg1"/>
                </a:solidFill>
              </a:rPr>
              <a:t>7 (777) 789-63-36</a:t>
            </a:r>
            <a:r>
              <a:rPr lang="en-US" sz="2400" dirty="0" smtClean="0">
                <a:solidFill>
                  <a:schemeClr val="bg1"/>
                </a:solidFill>
              </a:rPr>
              <a:t>; +7 (727) 292-04-53; </a:t>
            </a:r>
          </a:p>
          <a:p>
            <a:pPr algn="ctr"/>
            <a:r>
              <a:rPr lang="en-US" sz="2400" dirty="0" smtClean="0">
                <a:solidFill>
                  <a:schemeClr val="bg1"/>
                </a:solidFill>
              </a:rPr>
              <a:t>ionotexnica@mail.ru; stolkner@gmail.com </a:t>
            </a:r>
            <a:endParaRPr lang="ru-RU" sz="2400" dirty="0" smtClean="0">
              <a:solidFill>
                <a:schemeClr val="bg1"/>
              </a:solidFill>
            </a:endParaRPr>
          </a:p>
          <a:p>
            <a:pPr algn="ctr"/>
            <a:endParaRPr lang="ru-RU" sz="3600" dirty="0" smtClean="0">
              <a:solidFill>
                <a:schemeClr val="tx1"/>
              </a:solidFill>
            </a:endParaRPr>
          </a:p>
          <a:p>
            <a:pPr algn="ctr"/>
            <a:endParaRPr lang="ru-RU" sz="2800" dirty="0">
              <a:solidFill>
                <a:schemeClr val="tx1"/>
              </a:solidFill>
            </a:endParaRPr>
          </a:p>
        </p:txBody>
      </p:sp>
      <p:pic>
        <p:nvPicPr>
          <p:cNvPr id="7" name="Picture 2" descr="D:\КазНИИ\Заявки\2015\Сколково стартап\лого.png"/>
          <p:cNvPicPr>
            <a:picLocks noChangeAspect="1" noChangeArrowheads="1"/>
          </p:cNvPicPr>
          <p:nvPr/>
        </p:nvPicPr>
        <p:blipFill>
          <a:blip r:embed="rId2" cstate="print"/>
          <a:srcRect/>
          <a:stretch>
            <a:fillRect/>
          </a:stretch>
        </p:blipFill>
        <p:spPr bwMode="auto">
          <a:xfrm>
            <a:off x="8316416" y="188640"/>
            <a:ext cx="650379" cy="650379"/>
          </a:xfrm>
          <a:prstGeom prst="rect">
            <a:avLst/>
          </a:prstGeom>
          <a:noFill/>
        </p:spPr>
      </p:pic>
      <p:sp>
        <p:nvSpPr>
          <p:cNvPr id="10" name="Заголовок 1"/>
          <p:cNvSpPr>
            <a:spLocks noGrp="1"/>
          </p:cNvSpPr>
          <p:nvPr>
            <p:ph type="title"/>
          </p:nvPr>
        </p:nvSpPr>
        <p:spPr>
          <a:xfrm>
            <a:off x="539552" y="-99392"/>
            <a:ext cx="8229600" cy="1143000"/>
          </a:xfrm>
        </p:spPr>
        <p:txBody>
          <a:bodyPr>
            <a:normAutofit/>
          </a:bodyPr>
          <a:lstStyle/>
          <a:p>
            <a:r>
              <a:rPr lang="ru-RU" sz="2600" dirty="0" smtClean="0">
                <a:solidFill>
                  <a:schemeClr val="tx1"/>
                </a:solidFill>
                <a:latin typeface="Arial" pitchFamily="34" charset="0"/>
                <a:cs typeface="Arial" pitchFamily="34" charset="0"/>
              </a:rPr>
              <a:t>Контакты</a:t>
            </a:r>
            <a:endParaRPr lang="ru-RU" sz="2600" dirty="0">
              <a:solidFill>
                <a:schemeClr val="tx1"/>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899592" y="1124744"/>
            <a:ext cx="7560840" cy="1314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Спасибо за внимание!</a:t>
            </a:r>
            <a:endParaRPr lang="ru-RU" sz="2800" dirty="0"/>
          </a:p>
        </p:txBody>
      </p:sp>
      <p:pic>
        <p:nvPicPr>
          <p:cNvPr id="3073" name="Picture 1" descr="D:\КазНИИ\Фотографии\2014 8 27\SAM_4331.JPG"/>
          <p:cNvPicPr>
            <a:picLocks noChangeAspect="1" noChangeArrowheads="1"/>
          </p:cNvPicPr>
          <p:nvPr/>
        </p:nvPicPr>
        <p:blipFill>
          <a:blip r:embed="rId2" cstate="print"/>
          <a:srcRect/>
          <a:stretch>
            <a:fillRect/>
          </a:stretch>
        </p:blipFill>
        <p:spPr bwMode="auto">
          <a:xfrm rot="5400000">
            <a:off x="2723795" y="3188973"/>
            <a:ext cx="3840426" cy="2880320"/>
          </a:xfrm>
          <a:prstGeom prst="rect">
            <a:avLst/>
          </a:prstGeom>
          <a:noFill/>
        </p:spPr>
      </p:pic>
      <p:pic>
        <p:nvPicPr>
          <p:cNvPr id="8" name="Picture 2" descr="D:\КазНИИ\Заявки\2015\Сколково стартап\лого.png"/>
          <p:cNvPicPr>
            <a:picLocks noChangeAspect="1" noChangeArrowheads="1"/>
          </p:cNvPicPr>
          <p:nvPr/>
        </p:nvPicPr>
        <p:blipFill>
          <a:blip r:embed="rId3" cstate="print"/>
          <a:srcRect/>
          <a:stretch>
            <a:fillRect/>
          </a:stretch>
        </p:blipFill>
        <p:spPr bwMode="auto">
          <a:xfrm>
            <a:off x="8316416" y="188640"/>
            <a:ext cx="650379" cy="650379"/>
          </a:xfrm>
          <a:prstGeom prst="rect">
            <a:avLst/>
          </a:prstGeom>
          <a:noFill/>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34280"/>
            <a:ext cx="8229600" cy="1143000"/>
          </a:xfrm>
        </p:spPr>
        <p:txBody>
          <a:bodyPr>
            <a:normAutofit/>
          </a:bodyPr>
          <a:lstStyle/>
          <a:p>
            <a:r>
              <a:rPr lang="ru-RU" sz="2000" dirty="0" smtClean="0">
                <a:solidFill>
                  <a:schemeClr val="tx1"/>
                </a:solidFill>
              </a:rPr>
              <a:t/>
            </a:r>
            <a:br>
              <a:rPr lang="ru-RU" sz="2000" dirty="0" smtClean="0">
                <a:solidFill>
                  <a:schemeClr val="tx1"/>
                </a:solidFill>
              </a:rPr>
            </a:br>
            <a:r>
              <a:rPr lang="ru-RU" sz="2400" b="1" dirty="0" smtClean="0">
                <a:solidFill>
                  <a:schemeClr val="tx1"/>
                </a:solidFill>
              </a:rPr>
              <a:t>Опытный образец автономной концентраторной гибридной </a:t>
            </a:r>
            <a:r>
              <a:rPr lang="en-US" sz="2400" b="1" dirty="0" smtClean="0">
                <a:solidFill>
                  <a:schemeClr val="tx1"/>
                </a:solidFill>
              </a:rPr>
              <a:t>PVT</a:t>
            </a:r>
            <a:r>
              <a:rPr lang="ru-RU" sz="2400" b="1" dirty="0" smtClean="0">
                <a:solidFill>
                  <a:schemeClr val="tx1"/>
                </a:solidFill>
              </a:rPr>
              <a:t> установки</a:t>
            </a:r>
            <a:endParaRPr lang="ru-RU" sz="2400" b="1" dirty="0">
              <a:solidFill>
                <a:schemeClr val="tx1"/>
              </a:solidFill>
            </a:endParaRPr>
          </a:p>
        </p:txBody>
      </p:sp>
      <p:pic>
        <p:nvPicPr>
          <p:cNvPr id="1026" name="Picture 2" descr="D:\КазНИИ\Фотографии\2014 8 27\SAM_4329.JPG"/>
          <p:cNvPicPr>
            <a:picLocks noChangeAspect="1" noChangeArrowheads="1"/>
          </p:cNvPicPr>
          <p:nvPr/>
        </p:nvPicPr>
        <p:blipFill>
          <a:blip r:embed="rId3" cstate="print"/>
          <a:srcRect/>
          <a:stretch>
            <a:fillRect/>
          </a:stretch>
        </p:blipFill>
        <p:spPr bwMode="auto">
          <a:xfrm>
            <a:off x="323528" y="3861048"/>
            <a:ext cx="3240360" cy="2430269"/>
          </a:xfrm>
          <a:prstGeom prst="rect">
            <a:avLst/>
          </a:prstGeom>
          <a:noFill/>
        </p:spPr>
      </p:pic>
      <p:pic>
        <p:nvPicPr>
          <p:cNvPr id="1027" name="Picture 3" descr="D:\КазНИИ\Фотографии\2014 8 27\SAM_4224.JPG"/>
          <p:cNvPicPr>
            <a:picLocks noChangeAspect="1" noChangeArrowheads="1"/>
          </p:cNvPicPr>
          <p:nvPr/>
        </p:nvPicPr>
        <p:blipFill>
          <a:blip r:embed="rId4" cstate="print"/>
          <a:srcRect l="19835" r="8264" b="6612"/>
          <a:stretch>
            <a:fillRect/>
          </a:stretch>
        </p:blipFill>
        <p:spPr bwMode="auto">
          <a:xfrm rot="5400000">
            <a:off x="291984" y="1156287"/>
            <a:ext cx="2439351" cy="2376264"/>
          </a:xfrm>
          <a:prstGeom prst="rect">
            <a:avLst/>
          </a:prstGeom>
          <a:noFill/>
        </p:spPr>
      </p:pic>
      <p:pic>
        <p:nvPicPr>
          <p:cNvPr id="9" name="Рисунок 8" descr="I:\SAM_4388.JPG"/>
          <p:cNvPicPr/>
          <p:nvPr/>
        </p:nvPicPr>
        <p:blipFill>
          <a:blip r:embed="rId5" cstate="print"/>
          <a:srcRect/>
          <a:stretch>
            <a:fillRect/>
          </a:stretch>
        </p:blipFill>
        <p:spPr bwMode="auto">
          <a:xfrm>
            <a:off x="5364088" y="3861048"/>
            <a:ext cx="3528392" cy="2424801"/>
          </a:xfrm>
          <a:prstGeom prst="rect">
            <a:avLst/>
          </a:prstGeom>
          <a:noFill/>
          <a:ln w="9525">
            <a:noFill/>
            <a:miter lim="800000"/>
            <a:headEnd/>
            <a:tailEnd/>
          </a:ln>
        </p:spPr>
      </p:pic>
      <p:pic>
        <p:nvPicPr>
          <p:cNvPr id="1031" name="Picture 7" descr="D:\КазНИИ\Фотографии\2014 10 10\SAM_4373.JPG"/>
          <p:cNvPicPr>
            <a:picLocks noChangeAspect="1" noChangeArrowheads="1"/>
          </p:cNvPicPr>
          <p:nvPr/>
        </p:nvPicPr>
        <p:blipFill>
          <a:blip r:embed="rId6" cstate="print"/>
          <a:srcRect/>
          <a:stretch>
            <a:fillRect/>
          </a:stretch>
        </p:blipFill>
        <p:spPr bwMode="auto">
          <a:xfrm>
            <a:off x="3275856" y="1700808"/>
            <a:ext cx="2520280" cy="1890210"/>
          </a:xfrm>
          <a:prstGeom prst="rect">
            <a:avLst/>
          </a:prstGeom>
          <a:noFill/>
        </p:spPr>
      </p:pic>
      <p:pic>
        <p:nvPicPr>
          <p:cNvPr id="1034" name="Picture 10" descr="D:\КазНИИ\Фотографии\2014 8 27\SAM_4299.JPG"/>
          <p:cNvPicPr>
            <a:picLocks noChangeAspect="1" noChangeArrowheads="1"/>
          </p:cNvPicPr>
          <p:nvPr/>
        </p:nvPicPr>
        <p:blipFill>
          <a:blip r:embed="rId7" cstate="print"/>
          <a:srcRect/>
          <a:stretch>
            <a:fillRect/>
          </a:stretch>
        </p:blipFill>
        <p:spPr bwMode="auto">
          <a:xfrm>
            <a:off x="6228184" y="1052736"/>
            <a:ext cx="2656617" cy="253096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143000"/>
          </a:xfrm>
        </p:spPr>
        <p:txBody>
          <a:bodyPr>
            <a:noAutofit/>
          </a:bodyPr>
          <a:lstStyle/>
          <a:p>
            <a:r>
              <a:rPr lang="ru-RU" sz="2600" b="1" dirty="0" smtClean="0">
                <a:solidFill>
                  <a:schemeClr val="tx1"/>
                </a:solidFill>
                <a:latin typeface="Arial" pitchFamily="34" charset="0"/>
                <a:cs typeface="Arial" pitchFamily="34" charset="0"/>
              </a:rPr>
              <a:t>Текущий статус проекта</a:t>
            </a:r>
            <a:endParaRPr lang="ru-RU" sz="2600" b="1" dirty="0">
              <a:solidFill>
                <a:schemeClr val="tx1"/>
              </a:solidFill>
              <a:latin typeface="Arial" pitchFamily="34" charset="0"/>
              <a:cs typeface="Arial" pitchFamily="34" charset="0"/>
            </a:endParaRPr>
          </a:p>
        </p:txBody>
      </p:sp>
      <p:graphicFrame>
        <p:nvGraphicFramePr>
          <p:cNvPr id="8" name="Таблица 7"/>
          <p:cNvGraphicFramePr>
            <a:graphicFrameLocks noGrp="1"/>
          </p:cNvGraphicFramePr>
          <p:nvPr/>
        </p:nvGraphicFramePr>
        <p:xfrm>
          <a:off x="251520" y="692696"/>
          <a:ext cx="8469767" cy="949960"/>
        </p:xfrm>
        <a:graphic>
          <a:graphicData uri="http://schemas.openxmlformats.org/drawingml/2006/table">
            <a:tbl>
              <a:tblPr firstRow="1" bandRow="1">
                <a:tableStyleId>{5C22544A-7EE6-4342-B048-85BDC9FD1C3A}</a:tableStyleId>
              </a:tblPr>
              <a:tblGrid>
                <a:gridCol w="792085"/>
                <a:gridCol w="936104"/>
                <a:gridCol w="1152128"/>
                <a:gridCol w="1728195"/>
                <a:gridCol w="1656184"/>
                <a:gridCol w="936104"/>
                <a:gridCol w="1268967"/>
              </a:tblGrid>
              <a:tr h="370840">
                <a:tc>
                  <a:txBody>
                    <a:bodyPr/>
                    <a:lstStyle/>
                    <a:p>
                      <a:pPr algn="ctr"/>
                      <a:r>
                        <a:rPr lang="ru-RU" b="0" dirty="0" smtClean="0">
                          <a:solidFill>
                            <a:schemeClr val="tx1"/>
                          </a:solidFill>
                        </a:rPr>
                        <a:t>2010</a:t>
                      </a:r>
                      <a:endParaRPr lang="ru-RU" b="0" dirty="0">
                        <a:solidFill>
                          <a:schemeClr val="tx1"/>
                        </a:solidFill>
                      </a:endParaRP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b="0" dirty="0" smtClean="0">
                          <a:solidFill>
                            <a:schemeClr val="tx1"/>
                          </a:solidFill>
                        </a:rPr>
                        <a:t>2012 </a:t>
                      </a:r>
                      <a:endParaRPr lang="ru-RU" b="0" dirty="0">
                        <a:solidFill>
                          <a:schemeClr val="tx1"/>
                        </a:solidFill>
                      </a:endParaRP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b="0" dirty="0" smtClean="0">
                          <a:solidFill>
                            <a:schemeClr val="tx1"/>
                          </a:solidFill>
                        </a:rPr>
                        <a:t>2014 </a:t>
                      </a:r>
                      <a:endParaRPr lang="ru-RU" b="0" dirty="0">
                        <a:solidFill>
                          <a:schemeClr val="tx1"/>
                        </a:solidFill>
                      </a:endParaRP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b="0" dirty="0" smtClean="0">
                          <a:solidFill>
                            <a:schemeClr val="tx1"/>
                          </a:solidFill>
                        </a:rPr>
                        <a:t>2015 </a:t>
                      </a:r>
                      <a:endParaRPr lang="ru-RU" b="0" dirty="0">
                        <a:solidFill>
                          <a:schemeClr val="tx1"/>
                        </a:solidFill>
                      </a:endParaRP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b="0" dirty="0" smtClean="0">
                          <a:solidFill>
                            <a:schemeClr val="tx1"/>
                          </a:solidFill>
                        </a:rPr>
                        <a:t>2017 </a:t>
                      </a:r>
                      <a:endParaRPr lang="ru-RU" b="0" dirty="0">
                        <a:solidFill>
                          <a:schemeClr val="tx1"/>
                        </a:solidFill>
                      </a:endParaRP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b="0" dirty="0" smtClean="0">
                          <a:solidFill>
                            <a:schemeClr val="tx1"/>
                          </a:solidFill>
                        </a:rPr>
                        <a:t>2019 </a:t>
                      </a:r>
                      <a:endParaRPr lang="ru-RU" b="0" dirty="0">
                        <a:solidFill>
                          <a:schemeClr val="tx1"/>
                        </a:solidFill>
                      </a:endParaRP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b="0" dirty="0" smtClean="0">
                          <a:solidFill>
                            <a:schemeClr val="tx1"/>
                          </a:solidFill>
                        </a:rPr>
                        <a:t>2025 </a:t>
                      </a:r>
                      <a:endParaRPr lang="ru-RU" b="0" dirty="0">
                        <a:solidFill>
                          <a:schemeClr val="tx1"/>
                        </a:solidFill>
                      </a:endParaRP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ru-RU" sz="1600" dirty="0" smtClean="0">
                          <a:solidFill>
                            <a:schemeClr val="tx1"/>
                          </a:solidFill>
                        </a:rPr>
                        <a:t>Идея </a:t>
                      </a:r>
                      <a:endParaRPr lang="ru-RU" sz="1600" dirty="0">
                        <a:solidFill>
                          <a:schemeClr val="tx1"/>
                        </a:solidFill>
                      </a:endParaRP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ru-RU" sz="1600" dirty="0" smtClean="0">
                          <a:solidFill>
                            <a:schemeClr val="tx1"/>
                          </a:solidFill>
                        </a:rPr>
                        <a:t>Концепт-модель </a:t>
                      </a:r>
                      <a:endParaRPr lang="ru-RU" sz="1600" dirty="0">
                        <a:solidFill>
                          <a:schemeClr val="tx1"/>
                        </a:solidFill>
                      </a:endParaRP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ru-RU" sz="1600" dirty="0" smtClean="0">
                          <a:solidFill>
                            <a:schemeClr val="tx1"/>
                          </a:solidFill>
                        </a:rPr>
                        <a:t>Опытный</a:t>
                      </a:r>
                      <a:r>
                        <a:rPr lang="ru-RU" sz="1600" baseline="0" dirty="0" smtClean="0">
                          <a:solidFill>
                            <a:schemeClr val="tx1"/>
                          </a:solidFill>
                        </a:rPr>
                        <a:t> прототип</a:t>
                      </a:r>
                      <a:endParaRPr lang="ru-RU" sz="1600" dirty="0">
                        <a:solidFill>
                          <a:schemeClr val="tx1"/>
                        </a:solidFill>
                      </a:endParaRP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ru-RU" sz="1600" dirty="0" smtClean="0">
                          <a:solidFill>
                            <a:schemeClr val="tx1"/>
                          </a:solidFill>
                        </a:rPr>
                        <a:t>Промышленный прототип</a:t>
                      </a:r>
                      <a:endParaRPr lang="ru-RU" sz="1600" dirty="0">
                        <a:solidFill>
                          <a:schemeClr val="tx1"/>
                        </a:solidFill>
                      </a:endParaRP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ru-RU" sz="1600" dirty="0" smtClean="0">
                          <a:solidFill>
                            <a:schemeClr val="tx1"/>
                          </a:solidFill>
                        </a:rPr>
                        <a:t>Организация производства</a:t>
                      </a:r>
                      <a:endParaRPr lang="ru-RU" sz="1600" dirty="0">
                        <a:solidFill>
                          <a:schemeClr val="tx1"/>
                        </a:solidFill>
                      </a:endParaRP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ru-RU" sz="1600" dirty="0" smtClean="0">
                          <a:solidFill>
                            <a:schemeClr val="tx1"/>
                          </a:solidFill>
                        </a:rPr>
                        <a:t>Начало продаж</a:t>
                      </a:r>
                      <a:endParaRPr lang="ru-RU" sz="1600" dirty="0">
                        <a:solidFill>
                          <a:schemeClr val="tx1"/>
                        </a:solidFill>
                      </a:endParaRP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rPr>
                        <a:t>Возврат инвестиций</a:t>
                      </a:r>
                      <a:endParaRPr lang="ru-RU" sz="1600" dirty="0">
                        <a:solidFill>
                          <a:schemeClr val="tx1"/>
                        </a:solidFill>
                      </a:endParaRP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aphicFrame>
        <p:nvGraphicFramePr>
          <p:cNvPr id="12" name="Таблица 11"/>
          <p:cNvGraphicFramePr>
            <a:graphicFrameLocks noGrp="1"/>
          </p:cNvGraphicFramePr>
          <p:nvPr/>
        </p:nvGraphicFramePr>
        <p:xfrm>
          <a:off x="179512" y="1628800"/>
          <a:ext cx="8712968" cy="5109448"/>
        </p:xfrm>
        <a:graphic>
          <a:graphicData uri="http://schemas.openxmlformats.org/drawingml/2006/table">
            <a:tbl>
              <a:tblPr firstRow="1" bandRow="1">
                <a:tableStyleId>{5C22544A-7EE6-4342-B048-85BDC9FD1C3A}</a:tableStyleId>
              </a:tblPr>
              <a:tblGrid>
                <a:gridCol w="3024336"/>
                <a:gridCol w="5688632"/>
              </a:tblGrid>
              <a:tr h="795671">
                <a:tc>
                  <a:txBody>
                    <a:bodyPr/>
                    <a:lstStyle/>
                    <a:p>
                      <a:pPr algn="ctr"/>
                      <a:r>
                        <a:rPr lang="ru-RU" dirty="0" smtClean="0"/>
                        <a:t>Текущий статус</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t>2012</a:t>
                      </a:r>
                      <a:r>
                        <a:rPr lang="ru-RU" sz="1400" baseline="0" dirty="0" smtClean="0"/>
                        <a:t>–2014 финансирование МОН РК (50 млн. тенге)</a:t>
                      </a:r>
                      <a:endParaRPr lang="ru-RU" sz="1400" dirty="0"/>
                    </a:p>
                  </a:txBody>
                  <a:tcPr/>
                </a:tc>
                <a:tc>
                  <a:txBody>
                    <a:bodyPr/>
                    <a:lstStyle/>
                    <a:p>
                      <a:pPr algn="ctr"/>
                      <a:r>
                        <a:rPr lang="ru-RU" sz="2400" dirty="0" smtClean="0"/>
                        <a:t>План развития проекта</a:t>
                      </a:r>
                      <a:endParaRPr lang="ru-RU"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t>Потребность в инвестициях  ≈</a:t>
                      </a:r>
                      <a:r>
                        <a:rPr lang="ru-RU" sz="1400" baseline="0" dirty="0" smtClean="0"/>
                        <a:t> 80 млн. тенге</a:t>
                      </a:r>
                      <a:endParaRPr lang="ru-RU" sz="1600" dirty="0" smtClean="0"/>
                    </a:p>
                  </a:txBody>
                  <a:tcPr/>
                </a:tc>
              </a:tr>
              <a:tr h="1071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Разработана инновационная технология повышения эффективности преобразования солнечной энергии </a:t>
                      </a:r>
                      <a:r>
                        <a:rPr lang="ru-RU" sz="1600" dirty="0" err="1" smtClean="0"/>
                        <a:t>фотомодулями</a:t>
                      </a:r>
                      <a:r>
                        <a:rPr lang="ru-RU" sz="1600" dirty="0" smtClean="0"/>
                        <a:t> и коллекторами</a:t>
                      </a:r>
                      <a:endParaRPr lang="ru-RU" sz="1600" dirty="0"/>
                    </a:p>
                  </a:txBody>
                  <a:tcPr/>
                </a:tc>
                <a:tc>
                  <a:txBody>
                    <a:bodyPr/>
                    <a:lstStyle/>
                    <a:p>
                      <a:pPr algn="ctr"/>
                      <a:r>
                        <a:rPr lang="ru-RU" sz="1600" dirty="0" smtClean="0"/>
                        <a:t>2015–2016 – изготовление</a:t>
                      </a:r>
                      <a:r>
                        <a:rPr lang="ru-RU" sz="1600" baseline="0" dirty="0" smtClean="0"/>
                        <a:t> и тестирование промышленного прототипа</a:t>
                      </a:r>
                    </a:p>
                    <a:p>
                      <a:pPr algn="ctr"/>
                      <a:r>
                        <a:rPr lang="ru-RU" sz="1600" baseline="0" dirty="0" smtClean="0"/>
                        <a:t>Требования в инвестициях – 10 млн. тенге</a:t>
                      </a:r>
                      <a:endParaRPr lang="ru-RU" sz="1600" dirty="0"/>
                    </a:p>
                  </a:txBody>
                  <a:tcPr/>
                </a:tc>
              </a:tr>
              <a:tr h="869537">
                <a:tc>
                  <a:txBody>
                    <a:bodyPr/>
                    <a:lstStyle/>
                    <a:p>
                      <a:pPr algn="ctr"/>
                      <a:r>
                        <a:rPr lang="ru-RU" sz="1600" dirty="0" smtClean="0"/>
                        <a:t>Разработана конструкторская</a:t>
                      </a:r>
                      <a:r>
                        <a:rPr lang="ru-RU" sz="1600" baseline="0" dirty="0" smtClean="0"/>
                        <a:t> документация</a:t>
                      </a:r>
                      <a:endParaRPr lang="ru-RU" sz="1600" dirty="0"/>
                    </a:p>
                  </a:txBody>
                  <a:tcPr/>
                </a:tc>
                <a:tc>
                  <a:txBody>
                    <a:bodyPr/>
                    <a:lstStyle/>
                    <a:p>
                      <a:pPr algn="ctr"/>
                      <a:r>
                        <a:rPr lang="ru-RU" sz="1600" dirty="0" smtClean="0"/>
                        <a:t>2017-2018 – сертификация и коммерциализация.</a:t>
                      </a:r>
                      <a:r>
                        <a:rPr lang="ru-RU" sz="1600" baseline="0" dirty="0" smtClean="0"/>
                        <a:t> Организация производственной линии.</a:t>
                      </a:r>
                      <a:endParaRPr lang="ru-RU"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ru-RU" sz="1600" baseline="0" dirty="0" smtClean="0"/>
                        <a:t>Требования в инвестициях  </a:t>
                      </a:r>
                      <a:r>
                        <a:rPr lang="ru-RU" sz="1600" dirty="0" smtClean="0"/>
                        <a:t>≈</a:t>
                      </a:r>
                      <a:r>
                        <a:rPr lang="ru-RU" sz="1600" baseline="0" dirty="0" smtClean="0"/>
                        <a:t> 60 млн. тенге</a:t>
                      </a:r>
                      <a:endParaRPr lang="ru-RU" sz="1600" dirty="0"/>
                    </a:p>
                  </a:txBody>
                  <a:tcPr/>
                </a:tc>
              </a:tr>
              <a:tr h="9001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Разработан и проходит тестирование опытный прототип </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a:p>
                  </a:txBody>
                  <a:tcPr/>
                </a:tc>
                <a:tc>
                  <a:txBody>
                    <a:bodyPr/>
                    <a:lstStyle/>
                    <a:p>
                      <a:pPr algn="ctr"/>
                      <a:r>
                        <a:rPr lang="ru-RU" sz="1600" dirty="0" smtClean="0"/>
                        <a:t>2018–2019– Открытие юр.представителя, проведение маркетинговой компании, заключение бизнес партнерств.</a:t>
                      </a:r>
                      <a:r>
                        <a:rPr lang="ru-RU" sz="1600" baseline="0" dirty="0" smtClean="0"/>
                        <a:t>  Начало процесса продаж.</a:t>
                      </a:r>
                    </a:p>
                    <a:p>
                      <a:pPr marL="0" marR="0" indent="0" algn="ctr" defTabSz="914400" rtl="0" eaLnBrk="1" fontAlgn="auto" latinLnBrk="0" hangingPunct="1">
                        <a:lnSpc>
                          <a:spcPct val="100000"/>
                        </a:lnSpc>
                        <a:spcBef>
                          <a:spcPts val="0"/>
                        </a:spcBef>
                        <a:spcAft>
                          <a:spcPts val="0"/>
                        </a:spcAft>
                        <a:buClrTx/>
                        <a:buSzTx/>
                        <a:buFontTx/>
                        <a:buNone/>
                        <a:tabLst/>
                        <a:defRPr/>
                      </a:pPr>
                      <a:r>
                        <a:rPr lang="ru-RU" sz="1600" baseline="0" dirty="0" smtClean="0"/>
                        <a:t>Требования в инвестициях  </a:t>
                      </a:r>
                      <a:r>
                        <a:rPr lang="ru-RU" sz="1600" dirty="0" smtClean="0"/>
                        <a:t>≈</a:t>
                      </a:r>
                      <a:r>
                        <a:rPr lang="ru-RU" sz="1600" baseline="0" dirty="0" smtClean="0"/>
                        <a:t> 10 млн. тенге</a:t>
                      </a:r>
                      <a:endParaRPr lang="ru-RU" sz="1600" dirty="0"/>
                    </a:p>
                  </a:txBody>
                  <a:tcPr/>
                </a:tc>
              </a:tr>
              <a:tr h="674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Поддержка проекта и намерение</a:t>
                      </a:r>
                      <a:r>
                        <a:rPr lang="ru-RU" sz="1600" baseline="0" dirty="0" smtClean="0"/>
                        <a:t> о сотрудничестве  </a:t>
                      </a:r>
                      <a:r>
                        <a:rPr lang="ru-RU" sz="1600" dirty="0" smtClean="0"/>
                        <a:t>от национальных институтов, бизнеса, частных предприятий</a:t>
                      </a:r>
                      <a:endParaRPr lang="ru-RU" sz="1600" dirty="0"/>
                    </a:p>
                  </a:txBody>
                  <a:tcPr/>
                </a:tc>
                <a:tc>
                  <a:txBody>
                    <a:bodyPr/>
                    <a:lstStyle/>
                    <a:p>
                      <a:pPr algn="ctr"/>
                      <a:r>
                        <a:rPr lang="ru-RU" sz="1600" dirty="0" smtClean="0"/>
                        <a:t>2025 -</a:t>
                      </a:r>
                      <a:r>
                        <a:rPr lang="ru-RU" sz="1600" baseline="0" dirty="0" smtClean="0"/>
                        <a:t> Возврат инвестиций</a:t>
                      </a:r>
                      <a:endParaRPr lang="ru-RU" sz="1600" dirty="0"/>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39552" y="980728"/>
            <a:ext cx="8136904" cy="532859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 typeface="Arial" pitchFamily="34" charset="0"/>
              <a:buChar char="•"/>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дизайн установок с концентраторами, фокусирующими отраженное излучение на линейных </a:t>
            </a:r>
            <a:r>
              <a:rPr lang="en-US" sz="1200" dirty="0" smtClean="0">
                <a:solidFill>
                  <a:schemeClr val="bg1"/>
                </a:solidFill>
                <a:ea typeface="Times New Roman" pitchFamily="18" charset="0"/>
                <a:cs typeface="Arial" pitchFamily="34" charset="0"/>
              </a:rPr>
              <a:t> </a:t>
            </a:r>
          </a:p>
          <a:p>
            <a:pPr lvl="0" algn="just" fontAlgn="base">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фотопанелях и коллекторе, способствует более полному преобразованию солнечной энергии в </a:t>
            </a:r>
            <a:r>
              <a:rPr lang="en-US" sz="1200" dirty="0" smtClean="0">
                <a:solidFill>
                  <a:schemeClr val="bg1"/>
                </a:solidFill>
                <a:ea typeface="Times New Roman" pitchFamily="18" charset="0"/>
                <a:cs typeface="Arial" pitchFamily="34" charset="0"/>
              </a:rPr>
              <a:t> </a:t>
            </a:r>
          </a:p>
          <a:p>
            <a:pPr lvl="0" algn="just" fontAlgn="base">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электрическую и тепловую энергию; </a:t>
            </a:r>
            <a:endParaRPr lang="ru-RU" sz="1200" dirty="0" smtClean="0">
              <a:solidFill>
                <a:schemeClr val="bg1"/>
              </a:solidFill>
              <a:cs typeface="Arial" pitchFamily="34" charset="0"/>
            </a:endParaRPr>
          </a:p>
          <a:p>
            <a:pPr lvl="0" algn="just" eaLnBrk="0" fontAlgn="base" hangingPunct="0">
              <a:spcBef>
                <a:spcPct val="0"/>
              </a:spcBef>
              <a:spcAft>
                <a:spcPct val="0"/>
              </a:spcAft>
              <a:buFont typeface="Arial" pitchFamily="34" charset="0"/>
              <a:buChar char="•"/>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себестоимость единицы площади концентраторов с отражающими зеркалами в десятки раз ниже </a:t>
            </a:r>
            <a:r>
              <a:rPr lang="en-US" sz="1200" dirty="0" smtClean="0">
                <a:solidFill>
                  <a:schemeClr val="bg1"/>
                </a:solidFill>
                <a:ea typeface="Times New Roman" pitchFamily="18" charset="0"/>
                <a:cs typeface="Arial" pitchFamily="34" charset="0"/>
              </a:rPr>
              <a:t>  </a:t>
            </a: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себестоимости фотоэлементов той же площади; </a:t>
            </a:r>
            <a:endParaRPr lang="ru-RU" sz="1200" dirty="0" smtClean="0">
              <a:solidFill>
                <a:schemeClr val="bg1"/>
              </a:solidFill>
              <a:cs typeface="Arial" pitchFamily="34" charset="0"/>
            </a:endParaRPr>
          </a:p>
          <a:p>
            <a:pPr lvl="0" algn="just" eaLnBrk="0" fontAlgn="base" hangingPunct="0">
              <a:spcBef>
                <a:spcPct val="0"/>
              </a:spcBef>
              <a:spcAft>
                <a:spcPct val="0"/>
              </a:spcAft>
              <a:buFont typeface="Arial" pitchFamily="34" charset="0"/>
              <a:buChar char="•"/>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десятилетние исследования и многомиллиардные финансовые затраты приблизили электрический </a:t>
            </a:r>
            <a:r>
              <a:rPr lang="en-US" sz="1200" dirty="0" smtClean="0">
                <a:solidFill>
                  <a:schemeClr val="bg1"/>
                </a:solidFill>
                <a:ea typeface="Times New Roman" pitchFamily="18" charset="0"/>
                <a:cs typeface="Arial" pitchFamily="34" charset="0"/>
              </a:rPr>
              <a:t> </a:t>
            </a: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КПД серийно изготавливаемых кремниевых фотоэлементов к теоретическому пределу ≈ 25%, </a:t>
            </a:r>
            <a:r>
              <a:rPr lang="en-US" sz="1200" dirty="0" smtClean="0">
                <a:solidFill>
                  <a:schemeClr val="bg1"/>
                </a:solidFill>
                <a:ea typeface="Times New Roman" pitchFamily="18" charset="0"/>
                <a:cs typeface="Arial" pitchFamily="34" charset="0"/>
              </a:rPr>
              <a:t> </a:t>
            </a: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поэтому не следует надеяться на его дальнейший рост, а повышение эффективности </a:t>
            </a:r>
            <a:r>
              <a:rPr lang="en-US" sz="1200" dirty="0" smtClean="0">
                <a:solidFill>
                  <a:schemeClr val="bg1"/>
                </a:solidFill>
                <a:ea typeface="Times New Roman" pitchFamily="18" charset="0"/>
                <a:cs typeface="Arial" pitchFamily="34" charset="0"/>
              </a:rPr>
              <a:t> </a:t>
            </a: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фотоэлементов надо искать в более полном применении теплогенерирующих свойств и утилизации </a:t>
            </a:r>
            <a:endParaRPr lang="en-US" sz="1200" dirty="0" smtClean="0">
              <a:solidFill>
                <a:schemeClr val="bg1"/>
              </a:solidFill>
              <a:ea typeface="Times New Roman" pitchFamily="18" charset="0"/>
              <a:cs typeface="Arial" pitchFamily="34" charset="0"/>
            </a:endParaRP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тепла теплоносителем; </a:t>
            </a:r>
            <a:endParaRPr lang="ru-RU" sz="1200" dirty="0" smtClean="0">
              <a:solidFill>
                <a:schemeClr val="bg1"/>
              </a:solidFill>
              <a:cs typeface="Arial" pitchFamily="34" charset="0"/>
            </a:endParaRPr>
          </a:p>
          <a:p>
            <a:pPr lvl="0" algn="just" eaLnBrk="0" fontAlgn="base" hangingPunct="0">
              <a:spcBef>
                <a:spcPct val="0"/>
              </a:spcBef>
              <a:spcAft>
                <a:spcPct val="0"/>
              </a:spcAft>
              <a:buFont typeface="Arial" pitchFamily="34" charset="0"/>
              <a:buChar char="•"/>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концентрация солнечного излучения снижает количество используемых фотоэлементов и </a:t>
            </a:r>
            <a:r>
              <a:rPr lang="en-US" sz="1200" dirty="0" smtClean="0">
                <a:solidFill>
                  <a:schemeClr val="bg1"/>
                </a:solidFill>
                <a:ea typeface="Times New Roman" pitchFamily="18" charset="0"/>
                <a:cs typeface="Arial" pitchFamily="34" charset="0"/>
              </a:rPr>
              <a:t> </a:t>
            </a: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сопутствующих материалов (герметики, проводники и т.д.), уменьшает время монтажа, тестирования </a:t>
            </a:r>
            <a:r>
              <a:rPr lang="en-US" sz="1200" dirty="0" smtClean="0">
                <a:solidFill>
                  <a:schemeClr val="bg1"/>
                </a:solidFill>
                <a:ea typeface="Times New Roman" pitchFamily="18" charset="0"/>
                <a:cs typeface="Arial" pitchFamily="34" charset="0"/>
              </a:rPr>
              <a:t> </a:t>
            </a: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на единицу вырабатываемой электрической мощности и снижает себестоимость, что дает </a:t>
            </a:r>
            <a:endParaRPr lang="en-US" sz="1200" dirty="0" smtClean="0">
              <a:solidFill>
                <a:schemeClr val="bg1"/>
              </a:solidFill>
              <a:ea typeface="Times New Roman" pitchFamily="18" charset="0"/>
              <a:cs typeface="Arial" pitchFamily="34" charset="0"/>
            </a:endParaRP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возможность постоянной модернизации, при появлении более высококачественных комплектующих; </a:t>
            </a:r>
            <a:endParaRPr lang="ru-RU" sz="1200" dirty="0" smtClean="0">
              <a:solidFill>
                <a:schemeClr val="bg1"/>
              </a:solidFill>
              <a:cs typeface="Arial" pitchFamily="34" charset="0"/>
            </a:endParaRPr>
          </a:p>
          <a:p>
            <a:pPr lvl="0" algn="just" eaLnBrk="0" fontAlgn="base" hangingPunct="0">
              <a:spcBef>
                <a:spcPct val="0"/>
              </a:spcBef>
              <a:spcAft>
                <a:spcPct val="0"/>
              </a:spcAft>
              <a:buFont typeface="Arial" pitchFamily="34" charset="0"/>
              <a:buChar char="•"/>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концентраторная солнечная установка с продольной осью вращения экономически эффективна и с </a:t>
            </a:r>
            <a:endParaRPr lang="en-US" sz="1200" dirty="0" smtClean="0">
              <a:solidFill>
                <a:schemeClr val="bg1"/>
              </a:solidFill>
              <a:ea typeface="Times New Roman" pitchFamily="18" charset="0"/>
              <a:cs typeface="Arial" pitchFamily="34" charset="0"/>
            </a:endParaRP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однокоординатным слежением за солнцем, а удельную стоимость вырабатываемой мощности </a:t>
            </a:r>
            <a:endParaRPr lang="en-US" sz="1200" dirty="0" smtClean="0">
              <a:solidFill>
                <a:schemeClr val="bg1"/>
              </a:solidFill>
              <a:ea typeface="Times New Roman" pitchFamily="18" charset="0"/>
              <a:cs typeface="Arial" pitchFamily="34" charset="0"/>
            </a:endParaRP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дополнительно снижает комплектация ее ветрогенератором небольшой мощности, что позволяет </a:t>
            </a:r>
            <a:endParaRPr lang="en-US" sz="1200" dirty="0" smtClean="0">
              <a:solidFill>
                <a:schemeClr val="bg1"/>
              </a:solidFill>
              <a:ea typeface="Times New Roman" pitchFamily="18" charset="0"/>
              <a:cs typeface="Arial" pitchFamily="34" charset="0"/>
            </a:endParaRP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вырабатывать электроэнергию в отсутствие солнца и повышать степень загрузки оборудования – </a:t>
            </a:r>
            <a:endParaRPr lang="en-US" sz="1200" dirty="0" smtClean="0">
              <a:solidFill>
                <a:schemeClr val="bg1"/>
              </a:solidFill>
              <a:ea typeface="Times New Roman" pitchFamily="18" charset="0"/>
              <a:cs typeface="Arial" pitchFamily="34" charset="0"/>
            </a:endParaRP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контроллеров, силовой схемы заряда аккумуляторов и т. д. ; </a:t>
            </a:r>
          </a:p>
          <a:p>
            <a:pPr lvl="0" algn="just" eaLnBrk="0" fontAlgn="base" hangingPunct="0">
              <a:spcBef>
                <a:spcPct val="0"/>
              </a:spcBef>
              <a:spcAft>
                <a:spcPct val="0"/>
              </a:spcAft>
              <a:buFont typeface="Arial" pitchFamily="34" charset="0"/>
              <a:buChar char="•"/>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в южных государствах ощущается нехватка не только электричества и тепла, но и пресной воды, и </a:t>
            </a:r>
            <a:endParaRPr lang="en-US" sz="1200" dirty="0" smtClean="0">
              <a:solidFill>
                <a:schemeClr val="bg1"/>
              </a:solidFill>
              <a:ea typeface="Times New Roman" pitchFamily="18" charset="0"/>
              <a:cs typeface="Arial" pitchFamily="34" charset="0"/>
            </a:endParaRP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работа концентраторных установок в паре, когда одна из них комплектуется вместо коллектора </a:t>
            </a:r>
            <a:endParaRPr lang="en-US" sz="1200" dirty="0" smtClean="0">
              <a:solidFill>
                <a:schemeClr val="bg1"/>
              </a:solidFill>
              <a:ea typeface="Times New Roman" pitchFamily="18" charset="0"/>
              <a:cs typeface="Arial" pitchFamily="34" charset="0"/>
            </a:endParaRPr>
          </a:p>
          <a:p>
            <a:pPr lvl="0" algn="just" eaLnBrk="0" fontAlgn="base" hangingPunct="0">
              <a:spcBef>
                <a:spcPct val="0"/>
              </a:spcBef>
              <a:spcAft>
                <a:spcPct val="0"/>
              </a:spcAft>
            </a:pPr>
            <a:r>
              <a:rPr lang="en-US" sz="1200" dirty="0" smtClean="0">
                <a:solidFill>
                  <a:schemeClr val="bg1"/>
                </a:solidFill>
                <a:ea typeface="Times New Roman" pitchFamily="18" charset="0"/>
                <a:cs typeface="Arial" pitchFamily="34" charset="0"/>
              </a:rPr>
              <a:t>     </a:t>
            </a:r>
            <a:r>
              <a:rPr lang="ru-RU" sz="1200" dirty="0" smtClean="0">
                <a:solidFill>
                  <a:schemeClr val="bg1"/>
                </a:solidFill>
                <a:ea typeface="Times New Roman" pitchFamily="18" charset="0"/>
                <a:cs typeface="Arial" pitchFamily="34" charset="0"/>
              </a:rPr>
              <a:t>камерой опреснителя, становится экономически особо выгодной. </a:t>
            </a:r>
            <a:endParaRPr lang="ru-RU" sz="1200" dirty="0" smtClean="0">
              <a:solidFill>
                <a:schemeClr val="bg1"/>
              </a:solidFill>
              <a:cs typeface="Arial" pitchFamily="34" charset="0"/>
            </a:endParaRPr>
          </a:p>
          <a:p>
            <a:pPr algn="just"/>
            <a:endParaRPr lang="ru-RU" sz="1200" dirty="0">
              <a:solidFill>
                <a:schemeClr val="bg1"/>
              </a:solidFill>
            </a:endParaRPr>
          </a:p>
        </p:txBody>
      </p:sp>
      <p:sp>
        <p:nvSpPr>
          <p:cNvPr id="2" name="Заголовок 1"/>
          <p:cNvSpPr>
            <a:spLocks noGrp="1"/>
          </p:cNvSpPr>
          <p:nvPr>
            <p:ph type="title"/>
          </p:nvPr>
        </p:nvSpPr>
        <p:spPr>
          <a:xfrm>
            <a:off x="395536" y="-171400"/>
            <a:ext cx="8229600" cy="1143000"/>
          </a:xfrm>
        </p:spPr>
        <p:txBody>
          <a:bodyPr>
            <a:noAutofit/>
          </a:bodyPr>
          <a:lstStyle/>
          <a:p>
            <a:r>
              <a:rPr lang="ru-RU" sz="2000" dirty="0" smtClean="0">
                <a:solidFill>
                  <a:schemeClr val="tx1"/>
                </a:solidFill>
              </a:rPr>
              <a:t>Ключевые факторы, определяющие  </a:t>
            </a:r>
            <a:r>
              <a:rPr lang="ru-RU" sz="2000" dirty="0" err="1" smtClean="0">
                <a:solidFill>
                  <a:schemeClr val="tx1"/>
                </a:solidFill>
              </a:rPr>
              <a:t>востребованость</a:t>
            </a:r>
            <a:r>
              <a:rPr lang="ru-RU" sz="2000" dirty="0" smtClean="0">
                <a:solidFill>
                  <a:schemeClr val="tx1"/>
                </a:solidFill>
              </a:rPr>
              <a:t> производства гибридных солнечных установок в  будущем</a:t>
            </a:r>
            <a:endParaRPr lang="ru-RU" sz="2000" dirty="0">
              <a:solidFill>
                <a:schemeClr val="tx1"/>
              </a:solidFill>
            </a:endParaRPr>
          </a:p>
        </p:txBody>
      </p:sp>
      <p:sp>
        <p:nvSpPr>
          <p:cNvPr id="1025" name="Rectangle 1"/>
          <p:cNvSpPr>
            <a:spLocks noChangeArrowheads="1"/>
          </p:cNvSpPr>
          <p:nvPr/>
        </p:nvSpPr>
        <p:spPr bwMode="auto">
          <a:xfrm>
            <a:off x="683568" y="3554797"/>
            <a:ext cx="74888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ttp://static.guim.co.uk/sys-images/Guardian/Pix/commercial/2011/3/10/1299759186215/Electric-vehicles-ultimat-007.jpg"/>
          <p:cNvPicPr>
            <a:picLocks noChangeAspect="1" noChangeArrowheads="1"/>
          </p:cNvPicPr>
          <p:nvPr/>
        </p:nvPicPr>
        <p:blipFill>
          <a:blip r:embed="rId3" cstate="print"/>
          <a:srcRect/>
          <a:stretch>
            <a:fillRect/>
          </a:stretch>
        </p:blipFill>
        <p:spPr bwMode="auto">
          <a:xfrm>
            <a:off x="1475656" y="3284984"/>
            <a:ext cx="1656184" cy="936103"/>
          </a:xfrm>
          <a:prstGeom prst="rect">
            <a:avLst/>
          </a:prstGeom>
          <a:noFill/>
        </p:spPr>
      </p:pic>
      <p:sp>
        <p:nvSpPr>
          <p:cNvPr id="13" name="TextBox 12"/>
          <p:cNvSpPr txBox="1"/>
          <p:nvPr/>
        </p:nvSpPr>
        <p:spPr>
          <a:xfrm>
            <a:off x="1619672" y="2164794"/>
            <a:ext cx="6336704" cy="400110"/>
          </a:xfrm>
          <a:prstGeom prst="rect">
            <a:avLst/>
          </a:prstGeom>
          <a:noFill/>
        </p:spPr>
        <p:txBody>
          <a:bodyPr wrap="square" rtlCol="0">
            <a:spAutoFit/>
          </a:bodyPr>
          <a:lstStyle/>
          <a:p>
            <a:pPr algn="ctr"/>
            <a:r>
              <a:rPr lang="ru-RU" sz="2000" b="1" dirty="0" smtClean="0">
                <a:latin typeface="Arial" pitchFamily="34" charset="0"/>
                <a:cs typeface="Arial" pitchFamily="34" charset="0"/>
              </a:rPr>
              <a:t>Недостатки традиционных подходов</a:t>
            </a:r>
            <a:endParaRPr lang="ru-RU" sz="2000" b="1" dirty="0">
              <a:latin typeface="Arial" pitchFamily="34" charset="0"/>
              <a:cs typeface="Arial" pitchFamily="34" charset="0"/>
            </a:endParaRPr>
          </a:p>
        </p:txBody>
      </p:sp>
      <p:pic>
        <p:nvPicPr>
          <p:cNvPr id="1039" name="Picture 15" descr="http://www.generatory.ru/img/install/bder/CIMG0007.JPG"/>
          <p:cNvPicPr>
            <a:picLocks noChangeAspect="1" noChangeArrowheads="1"/>
          </p:cNvPicPr>
          <p:nvPr/>
        </p:nvPicPr>
        <p:blipFill>
          <a:blip r:embed="rId4" cstate="print"/>
          <a:srcRect t="2367" r="14772" b="15955"/>
          <a:stretch>
            <a:fillRect/>
          </a:stretch>
        </p:blipFill>
        <p:spPr bwMode="auto">
          <a:xfrm>
            <a:off x="1475656" y="5085184"/>
            <a:ext cx="1680187" cy="1008112"/>
          </a:xfrm>
          <a:prstGeom prst="rect">
            <a:avLst/>
          </a:prstGeom>
          <a:noFill/>
        </p:spPr>
      </p:pic>
      <p:sp>
        <p:nvSpPr>
          <p:cNvPr id="19" name="TextBox 18"/>
          <p:cNvSpPr txBox="1"/>
          <p:nvPr/>
        </p:nvSpPr>
        <p:spPr>
          <a:xfrm>
            <a:off x="539552" y="2564904"/>
            <a:ext cx="3528392" cy="646331"/>
          </a:xfrm>
          <a:prstGeom prst="rect">
            <a:avLst/>
          </a:prstGeom>
          <a:noFill/>
        </p:spPr>
        <p:txBody>
          <a:bodyPr wrap="square" rtlCol="0">
            <a:spAutoFit/>
          </a:bodyPr>
          <a:lstStyle/>
          <a:p>
            <a:pPr algn="ctr"/>
            <a:r>
              <a:rPr lang="ru-RU" dirty="0" smtClean="0">
                <a:latin typeface="Arial" pitchFamily="34" charset="0"/>
                <a:cs typeface="Arial" pitchFamily="34" charset="0"/>
              </a:rPr>
              <a:t>Создание новых </a:t>
            </a:r>
          </a:p>
          <a:p>
            <a:pPr algn="ctr"/>
            <a:r>
              <a:rPr lang="ru-RU" dirty="0" smtClean="0">
                <a:latin typeface="Arial" pitchFamily="34" charset="0"/>
                <a:cs typeface="Arial" pitchFamily="34" charset="0"/>
              </a:rPr>
              <a:t>электрических сетей</a:t>
            </a:r>
            <a:endParaRPr lang="ru-RU" dirty="0">
              <a:latin typeface="Arial" pitchFamily="34" charset="0"/>
              <a:cs typeface="Arial" pitchFamily="34" charset="0"/>
            </a:endParaRPr>
          </a:p>
        </p:txBody>
      </p:sp>
      <p:sp>
        <p:nvSpPr>
          <p:cNvPr id="20" name="TextBox 19"/>
          <p:cNvSpPr txBox="1"/>
          <p:nvPr/>
        </p:nvSpPr>
        <p:spPr>
          <a:xfrm>
            <a:off x="395536" y="4365104"/>
            <a:ext cx="3816424" cy="646331"/>
          </a:xfrm>
          <a:prstGeom prst="rect">
            <a:avLst/>
          </a:prstGeom>
          <a:noFill/>
        </p:spPr>
        <p:txBody>
          <a:bodyPr wrap="square" rtlCol="0">
            <a:spAutoFit/>
          </a:bodyPr>
          <a:lstStyle/>
          <a:p>
            <a:pPr algn="ctr"/>
            <a:r>
              <a:rPr lang="ru-RU" dirty="0" smtClean="0">
                <a:latin typeface="Arial" pitchFamily="34" charset="0"/>
                <a:cs typeface="Arial" pitchFamily="34" charset="0"/>
              </a:rPr>
              <a:t>Дизельные генераторы</a:t>
            </a:r>
            <a:r>
              <a:rPr lang="en-US" dirty="0" smtClean="0">
                <a:latin typeface="Arial" pitchFamily="34" charset="0"/>
                <a:cs typeface="Arial" pitchFamily="34" charset="0"/>
              </a:rPr>
              <a:t>/</a:t>
            </a:r>
            <a:r>
              <a:rPr lang="ru-RU" dirty="0" smtClean="0">
                <a:latin typeface="Arial" pitchFamily="34" charset="0"/>
                <a:cs typeface="Arial" pitchFamily="34" charset="0"/>
              </a:rPr>
              <a:t>котлы </a:t>
            </a:r>
            <a:endParaRPr lang="en-US" dirty="0" smtClean="0">
              <a:latin typeface="Arial" pitchFamily="34" charset="0"/>
              <a:cs typeface="Arial" pitchFamily="34" charset="0"/>
            </a:endParaRPr>
          </a:p>
          <a:p>
            <a:pPr algn="ctr"/>
            <a:r>
              <a:rPr lang="ru-RU" dirty="0" smtClean="0">
                <a:latin typeface="Arial" pitchFamily="34" charset="0"/>
                <a:cs typeface="Arial" pitchFamily="34" charset="0"/>
              </a:rPr>
              <a:t>на твердом и жидком топливе</a:t>
            </a:r>
            <a:endParaRPr lang="ru-RU" dirty="0">
              <a:latin typeface="Arial" pitchFamily="34" charset="0"/>
              <a:cs typeface="Arial" pitchFamily="34" charset="0"/>
            </a:endParaRPr>
          </a:p>
        </p:txBody>
      </p:sp>
      <p:sp>
        <p:nvSpPr>
          <p:cNvPr id="14" name="Заголовок 1"/>
          <p:cNvSpPr>
            <a:spLocks noGrp="1"/>
          </p:cNvSpPr>
          <p:nvPr>
            <p:ph type="title"/>
          </p:nvPr>
        </p:nvSpPr>
        <p:spPr>
          <a:xfrm>
            <a:off x="818336" y="-234280"/>
            <a:ext cx="7498080" cy="1143000"/>
          </a:xfrm>
        </p:spPr>
        <p:txBody>
          <a:bodyPr>
            <a:normAutofit/>
          </a:bodyPr>
          <a:lstStyle/>
          <a:p>
            <a:pPr algn="ctr"/>
            <a:r>
              <a:rPr lang="ru-RU" sz="2600" dirty="0" smtClean="0">
                <a:solidFill>
                  <a:schemeClr val="tx1"/>
                </a:solidFill>
                <a:latin typeface="Arial" pitchFamily="34" charset="0"/>
                <a:cs typeface="Arial" pitchFamily="34" charset="0"/>
              </a:rPr>
              <a:t>Проблема</a:t>
            </a:r>
            <a:endParaRPr lang="ru-RU" sz="2600" b="1" dirty="0">
              <a:solidFill>
                <a:schemeClr val="tx1"/>
              </a:solidFill>
              <a:latin typeface="Arial" pitchFamily="34" charset="0"/>
              <a:cs typeface="Arial" pitchFamily="34" charset="0"/>
            </a:endParaRPr>
          </a:p>
        </p:txBody>
      </p:sp>
      <p:sp>
        <p:nvSpPr>
          <p:cNvPr id="23" name="Скругленный прямоугольник 22"/>
          <p:cNvSpPr/>
          <p:nvPr/>
        </p:nvSpPr>
        <p:spPr>
          <a:xfrm>
            <a:off x="107504" y="692696"/>
            <a:ext cx="8856984" cy="1152128"/>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ru-RU" sz="2200" dirty="0" smtClean="0"/>
          </a:p>
          <a:p>
            <a:pPr algn="ctr">
              <a:buNone/>
            </a:pPr>
            <a:r>
              <a:rPr lang="ru-RU" sz="2200" dirty="0" smtClean="0">
                <a:solidFill>
                  <a:schemeClr val="bg1"/>
                </a:solidFill>
                <a:latin typeface="Arial" pitchFamily="34" charset="0"/>
                <a:cs typeface="Arial" pitchFamily="34" charset="0"/>
              </a:rPr>
              <a:t>Обеспечение удаленных</a:t>
            </a:r>
            <a:r>
              <a:rPr lang="en-US" sz="2200" dirty="0" smtClean="0">
                <a:solidFill>
                  <a:schemeClr val="bg1"/>
                </a:solidFill>
                <a:latin typeface="Arial" pitchFamily="34" charset="0"/>
                <a:cs typeface="Arial" pitchFamily="34" charset="0"/>
              </a:rPr>
              <a:t> </a:t>
            </a:r>
            <a:r>
              <a:rPr lang="ru-RU" sz="2200" dirty="0" smtClean="0">
                <a:solidFill>
                  <a:schemeClr val="bg1"/>
                </a:solidFill>
                <a:latin typeface="Arial" pitchFamily="34" charset="0"/>
                <a:cs typeface="Arial" pitchFamily="34" charset="0"/>
              </a:rPr>
              <a:t>от электрических и тепловых сетей жилых массивов и предприятий электроэнергией и теплом</a:t>
            </a:r>
          </a:p>
          <a:p>
            <a:pPr algn="ctr"/>
            <a:endParaRPr lang="ru-RU" sz="2200" dirty="0"/>
          </a:p>
        </p:txBody>
      </p:sp>
      <p:graphicFrame>
        <p:nvGraphicFramePr>
          <p:cNvPr id="17" name="Таблица 16"/>
          <p:cNvGraphicFramePr>
            <a:graphicFrameLocks noGrp="1"/>
          </p:cNvGraphicFramePr>
          <p:nvPr/>
        </p:nvGraphicFramePr>
        <p:xfrm>
          <a:off x="4716016" y="2708920"/>
          <a:ext cx="3600400" cy="3447644"/>
        </p:xfrm>
        <a:graphic>
          <a:graphicData uri="http://schemas.openxmlformats.org/drawingml/2006/table">
            <a:tbl>
              <a:tblPr firstRow="1" bandRow="1">
                <a:tableStyleId>{5C22544A-7EE6-4342-B048-85BDC9FD1C3A}</a:tableStyleId>
              </a:tblPr>
              <a:tblGrid>
                <a:gridCol w="3600400"/>
              </a:tblGrid>
              <a:tr h="759693">
                <a:tc>
                  <a:txBody>
                    <a:bodyPr/>
                    <a:lstStyle/>
                    <a:p>
                      <a:pPr algn="ctr"/>
                      <a:r>
                        <a:rPr lang="ru-RU" sz="2400" dirty="0" smtClean="0">
                          <a:latin typeface="Arial" pitchFamily="34" charset="0"/>
                          <a:cs typeface="Arial" pitchFamily="34" charset="0"/>
                        </a:rPr>
                        <a:t>Высокая себестоимость</a:t>
                      </a:r>
                      <a:endParaRPr lang="ru-RU" sz="2400" dirty="0">
                        <a:latin typeface="Arial" pitchFamily="34" charset="0"/>
                        <a:cs typeface="Arial" pitchFamily="34" charset="0"/>
                      </a:endParaRPr>
                    </a:p>
                  </a:txBody>
                  <a:tcPr/>
                </a:tc>
              </a:tr>
              <a:tr h="563999">
                <a:tc>
                  <a:txBody>
                    <a:bodyPr/>
                    <a:lstStyle/>
                    <a:p>
                      <a:pPr algn="ctr"/>
                      <a:r>
                        <a:rPr lang="ru-RU" dirty="0" smtClean="0"/>
                        <a:t>Капитальные затраты</a:t>
                      </a:r>
                      <a:endParaRPr lang="ru-RU" dirty="0"/>
                    </a:p>
                  </a:txBody>
                  <a:tcPr/>
                </a:tc>
              </a:tr>
              <a:tr h="588307">
                <a:tc>
                  <a:txBody>
                    <a:bodyPr/>
                    <a:lstStyle/>
                    <a:p>
                      <a:pPr algn="ctr"/>
                      <a:r>
                        <a:rPr lang="ru-RU" dirty="0" smtClean="0"/>
                        <a:t>Эксплуатационные</a:t>
                      </a:r>
                      <a:r>
                        <a:rPr lang="ru-RU" baseline="0" dirty="0" smtClean="0"/>
                        <a:t> расходы</a:t>
                      </a:r>
                      <a:endParaRPr lang="ru-RU" dirty="0"/>
                    </a:p>
                  </a:txBody>
                  <a:tcPr/>
                </a:tc>
              </a:tr>
              <a:tr h="503850">
                <a:tc>
                  <a:txBody>
                    <a:bodyPr/>
                    <a:lstStyle/>
                    <a:p>
                      <a:pPr algn="ctr"/>
                      <a:r>
                        <a:rPr lang="ru-RU" dirty="0" smtClean="0"/>
                        <a:t>Завоз топлива</a:t>
                      </a:r>
                      <a:endParaRPr lang="ru-RU" dirty="0"/>
                    </a:p>
                  </a:txBody>
                  <a:tcPr/>
                </a:tc>
              </a:tr>
              <a:tr h="508928">
                <a:tc>
                  <a:txBody>
                    <a:bodyPr/>
                    <a:lstStyle/>
                    <a:p>
                      <a:pPr algn="ctr"/>
                      <a:r>
                        <a:rPr lang="ru-RU" dirty="0" smtClean="0"/>
                        <a:t>Стоимость подключения к сетям</a:t>
                      </a:r>
                      <a:endParaRPr lang="ru-RU" dirty="0"/>
                    </a:p>
                  </a:txBody>
                  <a:tcPr/>
                </a:tc>
              </a:tr>
              <a:tr h="45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Недостаточная</a:t>
                      </a:r>
                      <a:r>
                        <a:rPr lang="ru-RU" baseline="0" dirty="0" smtClean="0"/>
                        <a:t> надежность</a:t>
                      </a:r>
                      <a:endParaRPr lang="ru-RU" dirty="0"/>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nvGraphicFramePr>
        <p:xfrm>
          <a:off x="107504" y="527680"/>
          <a:ext cx="8856984" cy="2865120"/>
        </p:xfrm>
        <a:graphic>
          <a:graphicData uri="http://schemas.openxmlformats.org/drawingml/2006/table">
            <a:tbl>
              <a:tblPr firstRow="1" bandRow="1">
                <a:tableStyleId>{5C22544A-7EE6-4342-B048-85BDC9FD1C3A}</a:tableStyleId>
              </a:tblPr>
              <a:tblGrid>
                <a:gridCol w="2016224"/>
                <a:gridCol w="1296144"/>
                <a:gridCol w="1728192"/>
                <a:gridCol w="2736304"/>
                <a:gridCol w="1080120"/>
              </a:tblGrid>
              <a:tr h="813088">
                <a:tc>
                  <a:txBody>
                    <a:bodyPr/>
                    <a:lstStyle/>
                    <a:p>
                      <a:pPr algn="ctr"/>
                      <a:endParaRPr lang="ru-RU" sz="1600" dirty="0" smtClean="0">
                        <a:solidFill>
                          <a:schemeClr val="tx1"/>
                        </a:solidFill>
                      </a:endParaRPr>
                    </a:p>
                    <a:p>
                      <a:pPr algn="ctr"/>
                      <a:r>
                        <a:rPr lang="ru-RU" sz="1600" dirty="0" smtClean="0">
                          <a:solidFill>
                            <a:schemeClr val="tx1"/>
                          </a:solidFill>
                        </a:rPr>
                        <a:t>Технология/</a:t>
                      </a:r>
                    </a:p>
                    <a:p>
                      <a:pPr algn="ctr"/>
                      <a:r>
                        <a:rPr lang="ru-RU" sz="1600" dirty="0" smtClean="0">
                          <a:solidFill>
                            <a:schemeClr val="tx1"/>
                          </a:solidFill>
                        </a:rPr>
                        <a:t>Характеристика</a:t>
                      </a:r>
                      <a:endParaRPr lang="ru-RU" sz="16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ru-RU" sz="1400" b="0" dirty="0" smtClean="0">
                          <a:latin typeface="Arial" pitchFamily="34" charset="0"/>
                          <a:cs typeface="Arial" pitchFamily="34" charset="0"/>
                        </a:rPr>
                        <a:t>Плоские</a:t>
                      </a:r>
                    </a:p>
                    <a:p>
                      <a:pPr algn="ctr"/>
                      <a:r>
                        <a:rPr lang="ru-RU" sz="1400" b="0" dirty="0" smtClean="0">
                          <a:latin typeface="Arial" pitchFamily="34" charset="0"/>
                          <a:cs typeface="Arial" pitchFamily="34" charset="0"/>
                        </a:rPr>
                        <a:t>фотопанели/</a:t>
                      </a:r>
                    </a:p>
                    <a:p>
                      <a:pPr algn="ctr"/>
                      <a:r>
                        <a:rPr lang="ru-RU" sz="1400" b="0" dirty="0" smtClean="0">
                          <a:latin typeface="Arial" pitchFamily="34" charset="0"/>
                          <a:cs typeface="Arial" pitchFamily="34" charset="0"/>
                        </a:rPr>
                        <a:t>коллекторы</a:t>
                      </a:r>
                      <a:endParaRPr lang="ru-RU" sz="1400" b="0" dirty="0">
                        <a:latin typeface="Arial" pitchFamily="34" charset="0"/>
                        <a:cs typeface="Arial"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latin typeface="Arial" pitchFamily="34" charset="0"/>
                          <a:cs typeface="Arial" pitchFamily="34" charset="0"/>
                        </a:rPr>
                        <a:t>Дизель генераторы/</a:t>
                      </a:r>
                      <a:r>
                        <a:rPr lang="ru-RU" sz="1400" b="0" baseline="0" dirty="0" smtClean="0">
                          <a:latin typeface="Arial" pitchFamily="34" charset="0"/>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0" baseline="0" dirty="0" smtClean="0">
                          <a:latin typeface="Arial" pitchFamily="34" charset="0"/>
                          <a:cs typeface="Arial" pitchFamily="34" charset="0"/>
                        </a:rPr>
                        <a:t>котлы на твердом топливе</a:t>
                      </a:r>
                      <a:endParaRPr lang="ru-RU" sz="1400" b="0" dirty="0">
                        <a:latin typeface="Arial" pitchFamily="34" charset="0"/>
                        <a:cs typeface="Arial"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latin typeface="Arial" pitchFamily="34" charset="0"/>
                          <a:cs typeface="Arial" pitchFamily="34" charset="0"/>
                        </a:rPr>
                        <a:t>Автономные концентраторные гибридные установки</a:t>
                      </a:r>
                      <a:endParaRPr lang="ru-RU" sz="1400" b="0" dirty="0">
                        <a:latin typeface="Arial" pitchFamily="34" charset="0"/>
                        <a:cs typeface="Arial"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latin typeface="Arial" pitchFamily="34" charset="0"/>
                          <a:cs typeface="Arial" pitchFamily="34" charset="0"/>
                        </a:rPr>
                        <a:t>ЛЭП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latin typeface="Arial" pitchFamily="34" charset="0"/>
                          <a:cs typeface="Arial" pitchFamily="34" charset="0"/>
                        </a:rPr>
                        <a:t>10 кВ</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latin typeface="Arial" pitchFamily="34" charset="0"/>
                          <a:cs typeface="Arial" pitchFamily="34" charset="0"/>
                        </a:rPr>
                        <a:t>(на</a:t>
                      </a:r>
                      <a:r>
                        <a:rPr lang="ru-RU" sz="1200" b="0" baseline="0" dirty="0" smtClean="0">
                          <a:latin typeface="Arial" pitchFamily="34" charset="0"/>
                          <a:cs typeface="Arial" pitchFamily="34" charset="0"/>
                        </a:rPr>
                        <a:t> 100 км)</a:t>
                      </a:r>
                      <a:endParaRPr lang="ru-RU" sz="1200" b="0" dirty="0">
                        <a:latin typeface="Arial" pitchFamily="34" charset="0"/>
                        <a:cs typeface="Arial"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6368">
                <a:tc>
                  <a:txBody>
                    <a:bodyPr/>
                    <a:lstStyle/>
                    <a:p>
                      <a:r>
                        <a:rPr lang="ru-RU" sz="1400" dirty="0" smtClean="0"/>
                        <a:t>Стоимость 10 кВт системы , </a:t>
                      </a:r>
                      <a:r>
                        <a:rPr lang="en-US" sz="1400" dirty="0" smtClean="0"/>
                        <a:t>$</a:t>
                      </a:r>
                      <a:endParaRPr lang="ru-RU" sz="1400" dirty="0"/>
                    </a:p>
                  </a:txBody>
                  <a:tcPr>
                    <a:lnT w="38100" cmpd="sng">
                      <a:noFill/>
                    </a:lnT>
                  </a:tcPr>
                </a:tc>
                <a:tc>
                  <a:txBody>
                    <a:bodyPr/>
                    <a:lstStyle/>
                    <a:p>
                      <a:pPr algn="ctr"/>
                      <a:r>
                        <a:rPr lang="ru-RU" sz="1400" dirty="0" smtClean="0"/>
                        <a:t>8 000/</a:t>
                      </a:r>
                    </a:p>
                    <a:p>
                      <a:pPr algn="ctr"/>
                      <a:r>
                        <a:rPr lang="ru-RU" sz="1400" dirty="0" smtClean="0"/>
                        <a:t>4 000</a:t>
                      </a:r>
                      <a:endParaRPr lang="ru-RU" sz="1400" dirty="0"/>
                    </a:p>
                  </a:txBody>
                  <a:tcPr>
                    <a:lnT w="12700" cap="flat" cmpd="sng" algn="ctr">
                      <a:noFill/>
                      <a:prstDash val="solid"/>
                      <a:round/>
                      <a:headEnd type="none" w="med" len="med"/>
                      <a:tailEnd type="none" w="med" len="med"/>
                    </a:lnT>
                  </a:tcPr>
                </a:tc>
                <a:tc>
                  <a:txBody>
                    <a:bodyPr/>
                    <a:lstStyle/>
                    <a:p>
                      <a:pPr algn="ctr"/>
                      <a:r>
                        <a:rPr lang="en-US" sz="1400" dirty="0" smtClean="0"/>
                        <a:t>6 000</a:t>
                      </a:r>
                      <a:r>
                        <a:rPr lang="ru-RU" sz="1400" dirty="0" smtClean="0"/>
                        <a:t>/</a:t>
                      </a:r>
                    </a:p>
                    <a:p>
                      <a:pPr algn="ctr"/>
                      <a:r>
                        <a:rPr lang="ru-RU" sz="1400" dirty="0" smtClean="0"/>
                        <a:t>2 000</a:t>
                      </a:r>
                      <a:endParaRPr lang="ru-RU" sz="1400" dirty="0"/>
                    </a:p>
                  </a:txBody>
                  <a:tcPr>
                    <a:lnT w="12700" cap="flat" cmpd="sng" algn="ctr">
                      <a:noFill/>
                      <a:prstDash val="solid"/>
                      <a:round/>
                      <a:headEnd type="none" w="med" len="med"/>
                      <a:tailEnd type="none" w="med" len="med"/>
                    </a:lnT>
                  </a:tcPr>
                </a:tc>
                <a:tc>
                  <a:txBody>
                    <a:bodyPr/>
                    <a:lstStyle/>
                    <a:p>
                      <a:pPr algn="ctr"/>
                      <a:r>
                        <a:rPr lang="en-US" sz="1400" dirty="0" smtClean="0"/>
                        <a:t>2</a:t>
                      </a:r>
                      <a:r>
                        <a:rPr lang="ru-RU" sz="1400" dirty="0" smtClean="0"/>
                        <a:t>0 000</a:t>
                      </a:r>
                      <a:endParaRPr lang="en-US" sz="1400" dirty="0" smtClean="0"/>
                    </a:p>
                    <a:p>
                      <a:pPr algn="ctr"/>
                      <a:r>
                        <a:rPr lang="en-US" sz="1200" dirty="0" smtClean="0"/>
                        <a:t>(</a:t>
                      </a:r>
                      <a:r>
                        <a:rPr lang="ru-RU" sz="1200" baseline="0" dirty="0" smtClean="0"/>
                        <a:t>пиковая электрическая  мощность</a:t>
                      </a:r>
                    </a:p>
                    <a:p>
                      <a:pPr algn="ctr"/>
                      <a:r>
                        <a:rPr lang="en-US" sz="1200" dirty="0" smtClean="0"/>
                        <a:t>10</a:t>
                      </a:r>
                      <a:r>
                        <a:rPr lang="ru-RU" sz="1200" dirty="0" smtClean="0"/>
                        <a:t>кВт</a:t>
                      </a:r>
                      <a:r>
                        <a:rPr lang="ru-RU" sz="1200" baseline="0" dirty="0" smtClean="0"/>
                        <a:t> электрическая + 36кВт тепловая)</a:t>
                      </a:r>
                      <a:endParaRPr lang="en-US" sz="1200" dirty="0" smtClean="0"/>
                    </a:p>
                  </a:txBody>
                  <a:tcPr>
                    <a:lnT w="12700" cap="flat" cmpd="sng" algn="ctr">
                      <a:noFill/>
                      <a:prstDash val="solid"/>
                      <a:round/>
                      <a:headEnd type="none" w="med" len="med"/>
                      <a:tailEnd type="none" w="med" len="med"/>
                    </a:lnT>
                  </a:tcPr>
                </a:tc>
                <a:tc>
                  <a:txBody>
                    <a:bodyPr/>
                    <a:lstStyle/>
                    <a:p>
                      <a:pPr algn="ctr"/>
                      <a:r>
                        <a:rPr lang="ru-RU" sz="1400" dirty="0" smtClean="0"/>
                        <a:t>1 400 000</a:t>
                      </a:r>
                      <a:endParaRPr lang="ru-RU" sz="1400" dirty="0"/>
                    </a:p>
                  </a:txBody>
                  <a:tcPr>
                    <a:lnT w="12700" cap="flat" cmpd="sng" algn="ctr">
                      <a:noFill/>
                      <a:prstDash val="solid"/>
                      <a:round/>
                      <a:headEnd type="none" w="med" len="med"/>
                      <a:tailEnd type="none" w="med" len="med"/>
                    </a:lnT>
                  </a:tcPr>
                </a:tc>
              </a:tr>
              <a:tr h="395002">
                <a:tc>
                  <a:txBody>
                    <a:bodyPr/>
                    <a:lstStyle/>
                    <a:p>
                      <a:r>
                        <a:rPr lang="ru-RU" sz="1400" dirty="0" smtClean="0"/>
                        <a:t>Себестоимость, </a:t>
                      </a:r>
                      <a:r>
                        <a:rPr lang="en-US" sz="1400" dirty="0" smtClean="0"/>
                        <a:t>$</a:t>
                      </a:r>
                      <a:r>
                        <a:rPr lang="ru-RU" sz="1400" baseline="0" dirty="0" smtClean="0"/>
                        <a:t>/кВт*ч</a:t>
                      </a:r>
                      <a:endParaRPr lang="ru-RU" sz="1400" dirty="0" smtClean="0"/>
                    </a:p>
                    <a:p>
                      <a:r>
                        <a:rPr lang="ru-RU" sz="1400" dirty="0" smtClean="0"/>
                        <a:t> - электричество</a:t>
                      </a:r>
                    </a:p>
                    <a:p>
                      <a:r>
                        <a:rPr lang="ru-RU" sz="1400" dirty="0" smtClean="0"/>
                        <a:t> - тепло</a:t>
                      </a:r>
                      <a:endParaRPr lang="ru-RU" sz="1400" dirty="0"/>
                    </a:p>
                  </a:txBody>
                  <a:tcPr/>
                </a:tc>
                <a:tc>
                  <a:txBody>
                    <a:bodyPr/>
                    <a:lstStyle/>
                    <a:p>
                      <a:pPr algn="ctr"/>
                      <a:endParaRPr lang="en-US" sz="1400" dirty="0" smtClean="0"/>
                    </a:p>
                    <a:p>
                      <a:pPr algn="ctr"/>
                      <a:r>
                        <a:rPr lang="en-US" sz="1400" dirty="0" smtClean="0"/>
                        <a:t>0.05</a:t>
                      </a:r>
                    </a:p>
                    <a:p>
                      <a:pPr algn="ctr"/>
                      <a:r>
                        <a:rPr lang="en-US" sz="1400" dirty="0" smtClean="0"/>
                        <a:t>0.01</a:t>
                      </a:r>
                      <a:endParaRPr lang="ru-RU" sz="1400" dirty="0"/>
                    </a:p>
                  </a:txBody>
                  <a:tcPr/>
                </a:tc>
                <a:tc>
                  <a:txBody>
                    <a:bodyPr/>
                    <a:lstStyle/>
                    <a:p>
                      <a:pPr algn="ctr"/>
                      <a:endParaRPr lang="en-US" sz="1400" dirty="0" smtClean="0"/>
                    </a:p>
                    <a:p>
                      <a:pPr algn="ctr"/>
                      <a:r>
                        <a:rPr lang="en-US" sz="1400" dirty="0" smtClean="0"/>
                        <a:t>0.06</a:t>
                      </a:r>
                    </a:p>
                    <a:p>
                      <a:pPr algn="ctr"/>
                      <a:r>
                        <a:rPr lang="en-US" sz="1400" dirty="0" smtClean="0"/>
                        <a:t>0.01</a:t>
                      </a:r>
                      <a:endParaRPr lang="ru-RU" sz="1400" dirty="0"/>
                    </a:p>
                  </a:txBody>
                  <a:tcPr/>
                </a:tc>
                <a:tc>
                  <a:txBody>
                    <a:bodyPr/>
                    <a:lstStyle/>
                    <a:p>
                      <a:pPr algn="ctr"/>
                      <a:endParaRPr lang="en-US" sz="1400" dirty="0" smtClean="0"/>
                    </a:p>
                    <a:p>
                      <a:pPr algn="ctr"/>
                      <a:r>
                        <a:rPr lang="en-US" sz="1400" dirty="0" smtClean="0"/>
                        <a:t>0.07</a:t>
                      </a:r>
                    </a:p>
                    <a:p>
                      <a:pPr algn="ctr"/>
                      <a:r>
                        <a:rPr lang="en-US" sz="1400" dirty="0" smtClean="0"/>
                        <a:t>0.05</a:t>
                      </a:r>
                      <a:endParaRPr lang="ru-RU" sz="1400" dirty="0"/>
                    </a:p>
                  </a:txBody>
                  <a:tcPr/>
                </a:tc>
                <a:tc>
                  <a:txBody>
                    <a:bodyPr/>
                    <a:lstStyle/>
                    <a:p>
                      <a:pPr algn="ctr"/>
                      <a:endParaRPr lang="ru-RU" sz="1400" dirty="0" smtClean="0"/>
                    </a:p>
                    <a:p>
                      <a:pPr algn="ctr"/>
                      <a:r>
                        <a:rPr lang="ru-RU" sz="1400" dirty="0" smtClean="0"/>
                        <a:t>0,7</a:t>
                      </a:r>
                    </a:p>
                    <a:p>
                      <a:pPr algn="ctr"/>
                      <a:r>
                        <a:rPr lang="ru-RU" sz="1400" b="1" dirty="0" smtClean="0"/>
                        <a:t>- </a:t>
                      </a:r>
                      <a:r>
                        <a:rPr lang="ru-RU" sz="1400" dirty="0" smtClean="0"/>
                        <a:t> </a:t>
                      </a:r>
                      <a:endParaRPr lang="ru-RU" sz="1400" dirty="0"/>
                    </a:p>
                  </a:txBody>
                  <a:tcPr/>
                </a:tc>
              </a:tr>
              <a:tr h="5076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Эксплуатационные</a:t>
                      </a:r>
                      <a:r>
                        <a:rPr lang="ru-RU" sz="1400" baseline="0" dirty="0" smtClean="0"/>
                        <a:t> расходы, </a:t>
                      </a:r>
                      <a:r>
                        <a:rPr lang="en-US" sz="1400" baseline="0" dirty="0" smtClean="0"/>
                        <a:t>$/</a:t>
                      </a:r>
                      <a:r>
                        <a:rPr lang="ru-RU" sz="1400" baseline="0" dirty="0" smtClean="0"/>
                        <a:t>год</a:t>
                      </a:r>
                      <a:endParaRPr lang="ru-RU" sz="1400" dirty="0"/>
                    </a:p>
                  </a:txBody>
                  <a:tcPr/>
                </a:tc>
                <a:tc>
                  <a:txBody>
                    <a:bodyPr/>
                    <a:lstStyle/>
                    <a:p>
                      <a:pPr algn="ctr"/>
                      <a:r>
                        <a:rPr lang="ru-RU" sz="1400" dirty="0" smtClean="0"/>
                        <a:t>50</a:t>
                      </a:r>
                    </a:p>
                    <a:p>
                      <a:pPr algn="ctr"/>
                      <a:r>
                        <a:rPr lang="ru-RU" sz="1400" dirty="0" smtClean="0"/>
                        <a:t>100</a:t>
                      </a:r>
                      <a:endParaRPr lang="ru-RU" sz="1400" dirty="0"/>
                    </a:p>
                  </a:txBody>
                  <a:tcPr/>
                </a:tc>
                <a:tc>
                  <a:txBody>
                    <a:bodyPr/>
                    <a:lstStyle/>
                    <a:p>
                      <a:pPr algn="ctr"/>
                      <a:r>
                        <a:rPr lang="ru-RU" sz="1400" dirty="0" smtClean="0"/>
                        <a:t>11 500</a:t>
                      </a:r>
                    </a:p>
                    <a:p>
                      <a:pPr algn="ctr"/>
                      <a:r>
                        <a:rPr lang="ru-RU" sz="1400" dirty="0" smtClean="0"/>
                        <a:t>1 500</a:t>
                      </a:r>
                      <a:endParaRPr lang="ru-RU" sz="1400" dirty="0"/>
                    </a:p>
                  </a:txBody>
                  <a:tcPr/>
                </a:tc>
                <a:tc>
                  <a:txBody>
                    <a:bodyPr/>
                    <a:lstStyle/>
                    <a:p>
                      <a:pPr algn="ctr"/>
                      <a:r>
                        <a:rPr lang="ru-RU" sz="1400" dirty="0" smtClean="0"/>
                        <a:t>200</a:t>
                      </a:r>
                      <a:endParaRPr lang="ru-R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t>40 000</a:t>
                      </a:r>
                      <a:endParaRPr lang="ru-RU" sz="1400" dirty="0"/>
                    </a:p>
                  </a:txBody>
                  <a:tcPr/>
                </a:tc>
              </a:tr>
            </a:tbl>
          </a:graphicData>
        </a:graphic>
      </p:graphicFrame>
      <p:sp>
        <p:nvSpPr>
          <p:cNvPr id="6" name="Заголовок 1"/>
          <p:cNvSpPr txBox="1">
            <a:spLocks/>
          </p:cNvSpPr>
          <p:nvPr/>
        </p:nvSpPr>
        <p:spPr>
          <a:xfrm>
            <a:off x="971600" y="3078088"/>
            <a:ext cx="749808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Эксплуатационные</a:t>
            </a:r>
            <a:r>
              <a:rPr kumimoji="0" lang="ru-RU" sz="16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затраты</a:t>
            </a:r>
            <a:endParaRPr kumimoji="0" lang="ru-RU" sz="1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aphicFrame>
        <p:nvGraphicFramePr>
          <p:cNvPr id="7" name="Диаграмма 6"/>
          <p:cNvGraphicFramePr/>
          <p:nvPr/>
        </p:nvGraphicFramePr>
        <p:xfrm>
          <a:off x="1187624" y="3717032"/>
          <a:ext cx="7344816" cy="31409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5416"/>
            <a:ext cx="8229600" cy="1143000"/>
          </a:xfrm>
        </p:spPr>
        <p:txBody>
          <a:bodyPr>
            <a:normAutofit/>
          </a:bodyPr>
          <a:lstStyle/>
          <a:p>
            <a:r>
              <a:rPr lang="ru-RU" sz="2600" b="1" dirty="0" smtClean="0">
                <a:solidFill>
                  <a:schemeClr val="tx1"/>
                </a:solidFill>
                <a:latin typeface="Arial" pitchFamily="34" charset="0"/>
                <a:cs typeface="Arial" pitchFamily="34" charset="0"/>
              </a:rPr>
              <a:t>Решение</a:t>
            </a:r>
            <a:endParaRPr lang="ru-RU" sz="2600" b="1" dirty="0">
              <a:solidFill>
                <a:schemeClr val="tx1"/>
              </a:solidFill>
              <a:latin typeface="Arial" pitchFamily="34" charset="0"/>
              <a:cs typeface="Arial" pitchFamily="34" charset="0"/>
            </a:endParaRPr>
          </a:p>
        </p:txBody>
      </p:sp>
      <p:sp>
        <p:nvSpPr>
          <p:cNvPr id="8" name="Скругленный прямоугольник 7"/>
          <p:cNvSpPr/>
          <p:nvPr/>
        </p:nvSpPr>
        <p:spPr>
          <a:xfrm>
            <a:off x="107504" y="5157192"/>
            <a:ext cx="8928992" cy="158417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p>
          <a:p>
            <a:pPr algn="ctr"/>
            <a:r>
              <a:rPr lang="ru-RU" sz="1600" b="1" dirty="0" smtClean="0">
                <a:latin typeface="Arial" pitchFamily="34" charset="0"/>
                <a:cs typeface="Arial" pitchFamily="34" charset="0"/>
              </a:rPr>
              <a:t>Инновационность технических решений подтверждена инновационными патентами </a:t>
            </a:r>
          </a:p>
          <a:p>
            <a:pPr algn="ctr"/>
            <a:endParaRPr lang="ru-RU" sz="600" b="1" dirty="0" smtClean="0">
              <a:latin typeface="Arial" pitchFamily="34" charset="0"/>
              <a:cs typeface="Arial" pitchFamily="34" charset="0"/>
            </a:endParaRPr>
          </a:p>
          <a:p>
            <a:pPr algn="ctr"/>
            <a:r>
              <a:rPr lang="ru-RU" sz="1400" dirty="0" smtClean="0">
                <a:latin typeface="Arial" pitchFamily="34" charset="0"/>
                <a:cs typeface="Arial" pitchFamily="34" charset="0"/>
              </a:rPr>
              <a:t>№ 25139 от 30.12.2010 «Солнечная энергетическая установка»</a:t>
            </a:r>
          </a:p>
          <a:p>
            <a:pPr algn="ctr"/>
            <a:r>
              <a:rPr lang="ru-RU" sz="1400" dirty="0" smtClean="0">
                <a:latin typeface="Arial" pitchFamily="34" charset="0"/>
                <a:cs typeface="Arial" pitchFamily="34" charset="0"/>
              </a:rPr>
              <a:t>№ 26293 от 21.10.2011 г. «Солнечная PVT электростанция»</a:t>
            </a:r>
          </a:p>
          <a:p>
            <a:pPr algn="ctr"/>
            <a:r>
              <a:rPr lang="ru-RU" sz="1400" dirty="0" smtClean="0">
                <a:latin typeface="Arial" pitchFamily="34" charset="0"/>
                <a:cs typeface="Arial" pitchFamily="34" charset="0"/>
              </a:rPr>
              <a:t>№28947 от 21. 08. 2014 «Солнечная установка с концентрацией излучения»</a:t>
            </a:r>
          </a:p>
          <a:p>
            <a:pPr algn="ctr"/>
            <a:r>
              <a:rPr lang="ru-RU" sz="1400" dirty="0" smtClean="0">
                <a:latin typeface="Arial" pitchFamily="34" charset="0"/>
                <a:cs typeface="Arial" pitchFamily="34" charset="0"/>
              </a:rPr>
              <a:t>№8974 от 13.04.2015  «Способ преобразования солнечного излучения </a:t>
            </a:r>
          </a:p>
          <a:p>
            <a:pPr algn="ctr"/>
            <a:r>
              <a:rPr lang="ru-RU" sz="1400" dirty="0" smtClean="0">
                <a:latin typeface="Arial" pitchFamily="34" charset="0"/>
                <a:cs typeface="Arial" pitchFamily="34" charset="0"/>
              </a:rPr>
              <a:t>в электрическую и тепловую энергию и установка для реализации способа»</a:t>
            </a:r>
          </a:p>
          <a:p>
            <a:pPr algn="ctr"/>
            <a:endParaRPr lang="ru-RU" sz="1100" dirty="0"/>
          </a:p>
        </p:txBody>
      </p:sp>
      <p:sp>
        <p:nvSpPr>
          <p:cNvPr id="9" name="Скругленный прямоугольник 8"/>
          <p:cNvSpPr/>
          <p:nvPr/>
        </p:nvSpPr>
        <p:spPr>
          <a:xfrm>
            <a:off x="179512" y="548680"/>
            <a:ext cx="8856984" cy="93610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sz="2800" dirty="0" smtClean="0">
                <a:latin typeface="Arial" pitchFamily="34" charset="0"/>
                <a:cs typeface="Arial" pitchFamily="34" charset="0"/>
              </a:rPr>
              <a:t>Автономная концентраторная гибридная </a:t>
            </a:r>
            <a:r>
              <a:rPr lang="en-US" sz="2800" dirty="0" smtClean="0">
                <a:latin typeface="Arial" pitchFamily="34" charset="0"/>
                <a:cs typeface="Arial" pitchFamily="34" charset="0"/>
              </a:rPr>
              <a:t>PVT</a:t>
            </a:r>
            <a:r>
              <a:rPr lang="ru-RU" sz="2800" dirty="0" smtClean="0">
                <a:latin typeface="Arial" pitchFamily="34" charset="0"/>
                <a:cs typeface="Arial" pitchFamily="34" charset="0"/>
              </a:rPr>
              <a:t> установка  </a:t>
            </a:r>
          </a:p>
          <a:p>
            <a:pPr algn="ctr"/>
            <a:endParaRPr lang="ru-RU" sz="2400" dirty="0"/>
          </a:p>
        </p:txBody>
      </p:sp>
      <p:sp>
        <p:nvSpPr>
          <p:cNvPr id="10" name="TextBox 9"/>
          <p:cNvSpPr txBox="1"/>
          <p:nvPr/>
        </p:nvSpPr>
        <p:spPr>
          <a:xfrm>
            <a:off x="4535488" y="908720"/>
            <a:ext cx="4608512" cy="4278094"/>
          </a:xfrm>
          <a:prstGeom prst="rect">
            <a:avLst/>
          </a:prstGeom>
          <a:noFill/>
        </p:spPr>
        <p:txBody>
          <a:bodyPr wrap="square" rtlCol="0">
            <a:spAutoFit/>
          </a:bodyPr>
          <a:lstStyle/>
          <a:p>
            <a:pPr lvl="0">
              <a:buFont typeface="Arial" pitchFamily="34" charset="0"/>
              <a:buChar char="•"/>
              <a:tabLst>
                <a:tab pos="179388" algn="l"/>
              </a:tabLst>
            </a:pPr>
            <a:endParaRPr lang="ru-RU" sz="1600" dirty="0" smtClean="0"/>
          </a:p>
          <a:p>
            <a:pPr lvl="0">
              <a:buFont typeface="Arial" pitchFamily="34" charset="0"/>
              <a:buChar char="•"/>
              <a:tabLst>
                <a:tab pos="179388" algn="l"/>
              </a:tabLst>
            </a:pPr>
            <a:endParaRPr lang="ru-RU" sz="1600" dirty="0" smtClean="0"/>
          </a:p>
          <a:p>
            <a:pPr lvl="0">
              <a:buFont typeface="Arial" pitchFamily="34" charset="0"/>
              <a:buChar char="•"/>
              <a:tabLst>
                <a:tab pos="179388" algn="l"/>
              </a:tabLst>
            </a:pPr>
            <a:endParaRPr lang="ru-RU" sz="1600" dirty="0" smtClean="0"/>
          </a:p>
          <a:p>
            <a:pPr lvl="0">
              <a:buFont typeface="Arial" pitchFamily="34" charset="0"/>
              <a:buChar char="•"/>
              <a:tabLst>
                <a:tab pos="179388" algn="l"/>
              </a:tabLst>
            </a:pPr>
            <a:r>
              <a:rPr lang="ru-RU" sz="1600" dirty="0" smtClean="0"/>
              <a:t>  	повышение производительности  установки при  </a:t>
            </a:r>
          </a:p>
          <a:p>
            <a:pPr lvl="0">
              <a:tabLst>
                <a:tab pos="179388" algn="l"/>
              </a:tabLst>
            </a:pPr>
            <a:r>
              <a:rPr lang="ru-RU" sz="1600" dirty="0" smtClean="0"/>
              <a:t>    снижении капитальных и эксплуатационных  </a:t>
            </a:r>
          </a:p>
          <a:p>
            <a:pPr lvl="0">
              <a:tabLst>
                <a:tab pos="179388" algn="l"/>
              </a:tabLst>
            </a:pPr>
            <a:r>
              <a:rPr lang="ru-RU" sz="1600" dirty="0" smtClean="0"/>
              <a:t>    затрат</a:t>
            </a:r>
          </a:p>
          <a:p>
            <a:pPr lvl="0">
              <a:buFont typeface="Arial" pitchFamily="34" charset="0"/>
              <a:buChar char="•"/>
              <a:tabLst>
                <a:tab pos="179388" algn="l"/>
              </a:tabLst>
            </a:pPr>
            <a:r>
              <a:rPr lang="ru-RU" sz="1600" dirty="0" smtClean="0"/>
              <a:t>  	надежность транспортировки жидкого 	теплоносителя  от гибридной установки  к  </a:t>
            </a:r>
          </a:p>
          <a:p>
            <a:pPr lvl="0">
              <a:tabLst>
                <a:tab pos="179388" algn="l"/>
              </a:tabLst>
            </a:pPr>
            <a:r>
              <a:rPr lang="ru-RU" sz="1600" dirty="0" smtClean="0"/>
              <a:t>    бойлерам</a:t>
            </a:r>
          </a:p>
          <a:p>
            <a:pPr lvl="0">
              <a:buFont typeface="Arial" pitchFamily="34" charset="0"/>
              <a:buChar char="•"/>
              <a:tabLst>
                <a:tab pos="179388" algn="l"/>
              </a:tabLst>
            </a:pPr>
            <a:r>
              <a:rPr lang="ru-RU" sz="1600" dirty="0" smtClean="0"/>
              <a:t> 	 повышение интенсивности  	процессов </a:t>
            </a:r>
          </a:p>
          <a:p>
            <a:pPr lvl="0">
              <a:tabLst>
                <a:tab pos="179388" algn="l"/>
              </a:tabLst>
            </a:pPr>
            <a:r>
              <a:rPr lang="ru-RU" sz="1600" dirty="0" smtClean="0"/>
              <a:t>     теплообмена</a:t>
            </a:r>
          </a:p>
          <a:p>
            <a:pPr lvl="0">
              <a:buFont typeface="Arial" pitchFamily="34" charset="0"/>
              <a:buChar char="•"/>
              <a:tabLst>
                <a:tab pos="179388" algn="l"/>
              </a:tabLst>
            </a:pPr>
            <a:r>
              <a:rPr lang="ru-RU" sz="1600" dirty="0" smtClean="0"/>
              <a:t>   непрерывная выработка электрической энергии</a:t>
            </a:r>
            <a:endParaRPr lang="ru-RU" sz="1600" strike="sngStrike" dirty="0" smtClean="0"/>
          </a:p>
          <a:p>
            <a:pPr lvl="0">
              <a:buFont typeface="Arial" pitchFamily="34" charset="0"/>
              <a:buChar char="•"/>
              <a:tabLst>
                <a:tab pos="179388" algn="l"/>
              </a:tabLst>
            </a:pPr>
            <a:r>
              <a:rPr lang="ru-RU" sz="1600" dirty="0" smtClean="0"/>
              <a:t>  	повышение коэффициента использования 	оборудования</a:t>
            </a:r>
          </a:p>
          <a:p>
            <a:pPr lvl="0">
              <a:buFont typeface="Arial" pitchFamily="34" charset="0"/>
              <a:buChar char="•"/>
              <a:tabLst>
                <a:tab pos="179388" algn="l"/>
              </a:tabLst>
            </a:pPr>
            <a:r>
              <a:rPr lang="ru-RU" sz="1600" dirty="0" smtClean="0"/>
              <a:t> 	удобство обслуживания зеркал концентратора и 	снижение эксплуатационных затрат</a:t>
            </a:r>
          </a:p>
          <a:p>
            <a:pPr>
              <a:buFont typeface="Arial" pitchFamily="34" charset="0"/>
              <a:buChar char="•"/>
            </a:pPr>
            <a:endParaRPr lang="ru-RU" sz="1600" dirty="0"/>
          </a:p>
        </p:txBody>
      </p:sp>
      <p:pic>
        <p:nvPicPr>
          <p:cNvPr id="7" name="Picture 2" descr="D:\КазНИИ\Заявки\2014\онлайнEXPO\IMG_20141105_113229.jpg"/>
          <p:cNvPicPr>
            <a:picLocks noChangeAspect="1" noChangeArrowheads="1"/>
          </p:cNvPicPr>
          <p:nvPr/>
        </p:nvPicPr>
        <p:blipFill>
          <a:blip r:embed="rId3" cstate="print"/>
          <a:srcRect/>
          <a:stretch>
            <a:fillRect/>
          </a:stretch>
        </p:blipFill>
        <p:spPr bwMode="auto">
          <a:xfrm>
            <a:off x="251520" y="1772816"/>
            <a:ext cx="4224470" cy="3168352"/>
          </a:xfrm>
          <a:prstGeom prst="rect">
            <a:avLst/>
          </a:prstGeom>
          <a:noFill/>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3408"/>
            <a:ext cx="8229600" cy="1143000"/>
          </a:xfrm>
        </p:spPr>
        <p:txBody>
          <a:bodyPr>
            <a:normAutofit/>
          </a:bodyPr>
          <a:lstStyle/>
          <a:p>
            <a:r>
              <a:rPr lang="ru-RU" sz="2600" b="1" dirty="0" smtClean="0">
                <a:solidFill>
                  <a:schemeClr val="tx1"/>
                </a:solidFill>
              </a:rPr>
              <a:t>Преимущества</a:t>
            </a:r>
            <a:endParaRPr lang="ru-RU" sz="2600" b="1" dirty="0">
              <a:solidFill>
                <a:schemeClr val="tx1"/>
              </a:solidFill>
            </a:endParaRPr>
          </a:p>
        </p:txBody>
      </p:sp>
      <p:sp>
        <p:nvSpPr>
          <p:cNvPr id="5" name="Кольцо 4"/>
          <p:cNvSpPr/>
          <p:nvPr/>
        </p:nvSpPr>
        <p:spPr>
          <a:xfrm>
            <a:off x="2555776" y="1196752"/>
            <a:ext cx="3960440" cy="3621579"/>
          </a:xfrm>
          <a:prstGeom prst="donut">
            <a:avLst>
              <a:gd name="adj" fmla="val 2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2532" name="AutoShape 4" descr="data:image/jpeg;base64,/9j/4AAQSkZJRgABAQAAAQABAAD/2wCEAAkGBxQSEhQTExQWFRUXFRgYFxYXGRgdHhoZGBgYGhcZIBsYHSggGB0mHhcYIjEhJSorLi4uGB8zODMuNzQtLi0BCgoKDg0OGhAQGiwkICQsLCw0LCwsLCwsLDcsLCwsLCwsLDQsLCwsLCwsLCwsLCwsLCwsLC8sLCwsNCwsLCwsLP/AABEIANcA6wMBIgACEQEDEQH/xAAcAAEAAQUBAQAAAAAAAAAAAAAABgIDBAUHAQj/xABEEAACAAMGAgYGCQIEBgMAAAABAgADEQQSITFBUQVhBhMiQnGBByMyUpGhFDNDYnKxwdHwU5KiwuHxFSRjg6OyNIKT/8QAGAEBAAMBAAAAAAAAAAAAAAAAAAECAwT/xAAlEQEBAAIBBQABBAMAAAAAAAAAAQIRIQMSMUHw4RNhkaEyUXH/2gAMAwEAAhEDEQA/AO4whHPPSV6QpnDpsuRJlo7sgmM0y8QFLMqgBSMew2NcMMDAdDhEH6B9P14iChCy56ipTGjD3lJOI3GYiYVfl8II2yIRYo2/5R7cO5gbXoRa6vmY96vmfjA2uQiy4UZmniYxZtvkL7U6WPF1H5mBtn1heG8aSd0jsKe1aZA/7in8jGJP6b8OStbTLwzpeNPgIcG0lvjcR4Zy7iIZP9JPDFr6+tBXBH/aMGd6V+HDIzGw0T9znygbroAnruIuRy9vS1ZDUJJnE+CjE6e1nE/4Ba2myVmFCgcXlUmpunImmVc6QGxhCEEkIQgEIQgEIQgEIQgEIQgEIQgEcF9OFinLbRPYeraUqIwGQUsaHnVjjHeo1nSLgcq2SGkzRUEYHVToRAfL/R23vZZyWlDdMpr1d64Xaa3gSKbExNn9MNuIJuSVGlFOHjVjSPOIdAxIupNY9WJlJjKKsATg1DgcCP4Y1nSfo+bLNK4OhFUamEyURgfhnFpjtFsjJtXpX4lRQHlgscGEtaeGIOMY0z0icTd7v0gqAK0CoL3OoXAVjQdUEopxlP7O9BpXR1+eB3i4snHq3IDDFH8cj+FqUI08RE/pxXuZr9LuJOjE2udeqaqHYXQM6AHExiz+K2pit60TWTcuxx0rjkY8QE7iYuY1NNPxDTcYbRUAKX1FUNA6aCuRFO6dNj5RP6cR3Vguk1rwLsXOIxwYctq5eIpHiSsmqaAXaaocq/zXCM8yhgpOBqUc6b1+QYeB2iiYDUtTtrUTFPeXUnfDPcY+NpjIdyzL4fgq5kdpdnrr4/rhHq2BKY5Fq1zKtsdx/rtGVKpQY9hvZPuNqD8vEUOYwySK1JAvD6xfeGd7x1qORi/ZFLlWEbCorVcjV1HydT/Pzi8tlXEABiRXk67jZh+nxyE0AOP2bHUaodP9eRjygoD7KE+cqZ+d00y8swIdqe57Ks4OQBvezXJxqh2bY+HKOj+jbpf1RSyT29W2Eh27p/oseWQ8uVOfA53hkfWKNDpNXlj89jhfZa1rjhVwO+ukxfvD+axGWO4iZar6PhEE9HnS0zgLLaGrOVay3/qoNfxjUcvGJ3GFmuG0uyEIRCSEIQCEIQCEIQCEIQCEIQCEIQEU6bvLl3ZswC4EYOad2oBruACYjZsKTV+hzCLrVaxzjjdJx6uux/aJD6SZV6ysPuTB/hH7RZtHCFeySW7rSpZw7jXBRh/PziYiuM8T4eZLvKmghbxDbo4wDDw+YwjARKkynoHU9htBXLxluKfI5iOrcc4X9OktUf8ANyFo4/qyxk43NI5hPs5b1Z9ta9WTqNZZ8dNj5xtLvllrS1i4qARNTMakLmuHfXTfLaKRMr61QCCPWLoQ3epqra7E11wqEzrFvrXrEGI1ZV5Z31+Yw2jx2+1SlO+umPepqrZHma6mkioAeyamW2KtmVYf5hr7ynxp6oat3Kanskd4aAHXdfMeFC0XDHqn+KkafiXMbjziu4T6skXhijaGugPutpsfOAtXlXtgeragdB3W0YbctjUZGkZUutQAe2BWWwwvrov50rkajnFrrK1enaGE1CPaGRJHybyO8UooWiE9hjWW57raqfkDvgc8ItFazAQVvUohPaA+zfRgNBy8RtFzGpwBYDtrmJib8zT5bERblzGqWp21wmoe8vvc8M9xQ84umX7N001lMdDqhP6+B3Eaa2pvTxBit040PVMaYjWU2mvz2MX5Ryp2RXsHWW+qHW6f5iIs4EEkdkmkxcij6ONsfnUZGL6A41F4gdtf6iaOOf7bjGNJtXkNCGBMsqwNRgZUzRhTuk0/lI7J0K6Ti2Sykyi2iXQTE32dd1Py+EchlSWJF3tNd7P/AFZeqn7wH8pluuCWC0B5UyQDeALyXPfUHtyj72Rw8edK59Luicc9O0wi1Zp19FbcV1888fjF2OR0kIQgEIQgEIQgEIQgEIQgEIQgI507WtmP/wBh8UaMzoo4exWfIgyUB1yWhEWumK1s5/F/lYfrEG4Dw622eRKtdibrVcVm2c63SVqBrlmKHxgJFx3hrypizZWDoayzuNUP8/WIV044Is1BbbOOwx9aozlTNajQVjoPBOk9nt6mUT1c7vSXwYMM7tfaofPcCNVaJZss1iy3pTi7PTQqcpg/n6xbG6qtjitorXrlwdaGYPDKaP8AN8d49ZgD1qAXThMTRS2Bw9xq+RNNREk6ZdH2sc0OhvSm7Up8wynunyNIjF0SiGUVkvVbp0qO1LPzoduYjefsyoyBNzJfAbimN2vvLmCcwNcY9VD9WxFc5b6GvPRW12I1pjWqBKoxLSZg7LDOgx8nQ08c9xFvqiPVOR70t9KnAHcK1KEaEconRteVmbtAETU9oasBy1Ya7jegjwhCtaeqf2gPs20I5ajlUeNKFiciJ0vAjUgeGbLyzB17MXw4+tUVRsJiaY7cictj5UmRG3kgNULX1qYyzpMTYc86eYPLKlTBStPVuaMB9m+h5Db4eN2w8FeeRKQ9oqXs7nC9TOXzPLlUaAyLhPAiR18xC4AKWyRk6nGkxaYMKUbniM6mNsWeTUS+HzGLNLW+8sAuoGMyU2AYDvUwBzzAOkSjgvRIESy7XQzBrPMzUHvSHBoQailK40IzAiSWPhyoqqHHYAayWkYkA4dW+692moN3AgGMe3W4BnlhPrk9ZJ0L1oHRjqaYbkAdlhg3vx99+FfHn778r1m4fZpIJoJa9ZViSL9lnaGufVnc4UNfZLUrtPSKTKvA0vYmZLTRhlPl8iaV8DXFSDHJi9aQzzMJoCJOOjivq5oGde1nmCe8IxEsUse2LgXsTRrZ3NLswbyyaV0x2OFbhL5+++/ee6t9M6eXHqiXsmYDATADi6bNdzXfwBafcM4hLtEpZspgyMKgj5g7EbRy8WFBe6xbpQUnquaA+xapR1XAE02x1jacH4gbJMLYUoGtCJ7MyXklslAeQdR46Rl1OnLNxr087LqujQiiROV1DKQysAQRiCDkRFccroIQhAIQhAIQhAIQhAIQhAajpStbO3iv5gfrGB6OWrYJQ2Mwf+Ro2fSQVs0zwU/BgY1Ho2b/AJQj3Z0wfOv6wF3pP0Mk2v1g9VPGKzUzqMrwHteOfOIrauNWizUkcSQkZSrUoqG+61Pa+TDMg5x0+LNssiTUMuYqujChVhUGA57LlS50o2OaaypmMiZn1bnIV2Nf5jHLOJ8PeyzplntANMmpqM1YcxgQeUdht3RT6OjKjFpGiti0vwPeUHKuI56afpBwn/iUgocLbIWqt/VQfr+vnTTDLSmWLlkoXSZE09lqMrj/AATB+RHiIyEs5dTJeiumKMcqsMq5mW4GB0IGopFlJZcGS3ZdWNwt3WyKn7rZf7Ru+AcIm2lKhAWlEgqxoSAR1ko8+8prpUZMR04zbC3TV2WxTZwN1G62TnhiVUioNO8tRTcHwia9GuiwvCbMCvKnJddRkGfUVwF7MVwJqDSpC77hvDUW7aZNbwUdZgalVqocLqy1KumBoWGRURtPpSICyAXSQHlk9nt40vHC49ao+jVBpVgJRvaxw3gcqzyxKmG9KVi8uYa1l44muYANa6qcdWpk8TtCypgYsEnYgORhMGxA9o4i8oxNQwxpTU8Q49RWKVcAFiKdsXcGND9qgqHln2lF4Vo4iOWviKMtyYb1nmBQhU4yXxuAE93O5U4UZCQATEyX2rW8tXGCQ3Vj2GrMk4N2StSUIwbsmtMnTHOtcJ5iuFS8Ljm9ZppxCuRUyWJxKkYY5gbggRyZxgrRqjrpBozLUB0rXkRjiCcVatd0s2ziateVMJU4XgD7KvWppT2RWhyqpORU9rTc9K9qSG2IOsMxTdaqWqVqrL9sv3hSpIzC39GpiWviwX2iHnSRQsMVtFnPvAa0NfjmDURt+JO5vtW+ihJq5EquTCmZH6A5RjzDioFAwxlNoQT7GOmlDkajI1ilq8iSpx0LcVCWaWL1lY43pZ9uzP74zA1wGRwhL6RCg6kXQGv2Yk1MtzTrZBrnLYVFDuIi5YFcOyhbnWTM/O6afLcCtUx8XLA1+2Ua+7NXSuNT47E0rtPa6H0E6YrJm9TM7FmmP6sH7CafalGuSE1I2+MdXj5qZ6g3hfqvap9pL0YffX9PGOnejPphfu2Oe95qeomn7RR3D98fp8efq4e426eXp0eEIRi1IQhAIQhAIQhAIQhAYHHVrZ5v4CfhjEe9Gjeonja0v81SJNxVayZo3lv/AOpiKejR8LUu04H+5f8ASAmsIQgPHUEEEVBFCIhHG+HPZ5izJZyNZbfmh8vlE4ixbbKs1CjZHXY6EQHJul/CFenE7NLrdwtUjX7xBGR1DaEA6UjPsbyyi22z1PYUzVQAEoDQT1XR5ZqGQaVXEXAdiGexTyWFVOExdHTRhpUfoR46Hi9l/wCF2hJ0hwtjtDXpbd2TNI9lh/ScYEaAA5oK9HSz9Meph7be18TCVnowShVpt3FUvDsWlRm0lwCrjQKcmWpjvGeK0LqlJZxUy3IKKXxMpjk0mYSGR+6WGjEDXcR4qJZa5WUAzAK2IkTGxeSxGDSJhAKnJWCnI0EetFruhCBelEFAp7oNSZDfdxYptiNo6OJ999/eMm2Xa+N0ZJgLqWorN3qp7JJP2qDCp9paVr26695t69Jcqte0jLgvaNctEJGXdK8scaYAhukl5MwVB1FOf9RMPEHmY8VfsnYYdqVM0o2ROoRqUI0I5Rn3NO2MhXYkmhE6WKOp76jA+JA+IpTnQGUL/wBFzhqZb/7f3CvOADPoVny8Katd0w7w0IzGG0eCYCDMAqjYTUGhOTDYE4g6HDaEppkAteFMJyDskZTFphTc0y3GG0edlkwwlsf/AMnP5qfmOYBjHUUuy2bnJmcicFOwr/a1dDjdE32pgGOU6XlUasBpjnsaHwttVcYmrEjtgUmLpMQDEg+8BQ11FGHPxWPYumpH1TnUay20rj89jFRB7N01Ocp9TQ1uHYg5czsYsuRQtSiEi+o7jaOBsa5aYjaK3hM5XEmAAUN1b1RvKmbb3T+nLGovQ1xQhgTTOW+jrTun+aRZLYmoq1O2NHT3hzyNeVd4qltkAa4dgnvLrLbmP5pELO3ejvph9MQyZ1BaZYF7aYukxf18YmcfMdhtjyJkubJYq6GstvzltuD+sd86F9KE4hIvgXZi9mbL91v2OkYZ4aaY5bSCEIRmuQhCAQhCAQhCAtWlaow3Uj5RBvRk/rbYOco/EPE9Mc89HBpa7Wv3EPwJH6wS6JCEIIIQjXcb4l1KAKL02YbkpPec/koGJOwgNZ0oImssiWt+cAXNDS4nM7scAN8YjNkEudLew2j6ibgpOcuZpSuQr8D8YnXBuGdSrFjfmzDemzDmzfooyA0EQvpw8pZ4WXi7EdYug1r+KgrTkDDZrbl3HLLOsVoazWgXwFuAn7WT3fEqMAc8ANBGsYCUxlt6yTMGB1ZBrymIaY+Bjq/F+FDitm6liBa5AvSJnvr7p+GP+8cll96zzgUIehJGMuYMA3gdRqPKOjDPfDHLHXKrBSZTm9LajK4zpkswaBhiGHjoYt3PsZhAINUfQFsv+21PIjcGPJa1rIm9llPZbO45HzlsKeXMQQFx1TC7MUkLXQ5mWT7pzB0qDkTW1FxLz4YrOTCmrBdPxroR7Qw92K+tr65KE/aLoQ2bU1Vtdia64Y4q+IqJqfFguFKf1Fp5gU0EXlnV9alK/aLp2u9TIo1cRoTscI2aezEWgWvqnNUbVG1B/IjUUOByrlzGLGuE1B2ge+oGPiaZ7jHxttRdzKfMaqRp+IY0Oo848ZTULX1i4y3HeGYHPl8PCZUWbXgQo16pz4lG/nxEeuSCWwLAdsaOp737/HeLcmYCC1OycJibHQjYbbHDaK5dVISuWMttwdPA7aGLqrdKXQDhnLY5qdUP857wqKGooK9oDNG0YcuXltFUxAK4dg4Mvunl86eYi3U13YDydP1P7biKrMkdq8GzwvU1Gjjn/N4zuB8anWKeJ0o1YDtLpNl8xv8AtGqRvZoae4x0OqHl+8Xlow90g/2Pt+ExHng8cvpDo9xqXbJCT5R7LZjVWGanmI2UfPXQzpTM4fOvUrJYgTpex0ZduXwjv1htaTpazZbBkcVUjUfzSOfLHVa43a/CEIqsQhCAQhCARzjoR2eKWlf+k3+Gaojo8c36PG7xqcN1nD/HWCXSIQjwmkELHELakmW82YaKgqf0A3JOAG5jV8CsLuxtVoFJriiJ/RlnJB945sfKMaxD6dOE9v8A40pvUKftXB+uI90H2fjtGf0l44lkkl2peNQinU7+AzJgMPpj0iFll3UNZz+yKVpU0vU1NcANTGN0P6NmVW0WjGe4OBx6sNmObnvHyGpNjohwJ3f6ba6ma2MtW7oOTkaNTJe6OeUyiFrxw5/0j4a1lmrNlG6pNUPutqvgR8q7RFfSRwMWuSOJWdKTUwtUsZkDvU5fl4GOxW+xrORpbioPyOhGxEc7lzZlgtDKwvLk66TJZrjTLAfqMhSLSq1xxPXKKYzFHY++msv8QzU71GsA3XKCMZijzmINPxrjTzG0SP0idGlsU5Z8j/4loN6WwylzNV5D+aRG7TU+uXskH1gHdbSZ4Hvc8Y3l3GVmnrNfXrFPbUAtTvKMpg5gAVGoG4x8Mw/WrTaYulW1pqjV8idiKeznpScnZx7YHcc6/hY58zzilzdIdQLrYFaYAnOWR7p08xtCwi8rBdzLfTXDGn4l0Oox3jy7T1bHnLfxy8AfkfnaVgp1Mtst8OfvrvqMd4uAdxqbqwyFciPuNTLQjcQAsa36doVExT3hqf3547xeIBFK9g4qT3TqD+R8jFgEnlMXfvAZg7kD4jyjxHAx+zb2h7rb/wAzFRFpkrYykmE1DDtLmD3l/cb+Bi00vIVwzRtjsdufPGKiCaAHtDFWGo258vMRUrK4Og7w906MOUTULIbOo1o67HRhF5WIO7U/vT9xFmYDX74GH3l254fLwihGBpQkKT2TqjbHlERZmkXgCuJphXvLqp5iJf6NumhscwSJrE2aYeyT9m2vluPPesOs8wg1IoK0cbH3xyOsZx4febClGIDbA6PXSm/+sTce6KzLT6VVgQCDUHEER7EI6BT7RZ7Oku1+xeuIxzQ5KrbKcgdD2dom8cuWOq3l2QhCISQhCARzSym7x6m5mj4y70dLjl9sa7x6Wf8AqU/ukgQTHUIjnE5rWycbLLNJKU+kzBrtIU7nvbDDWMjpBxJwVs1nobRNGBzEpMmmtyGgOZjKs0iTYrPSoWXLFWZjiT3mJ1Yk+ZMBXxTiEuyyTMaiqooqjCpp2VAiKdG+FzLZO+nWodmtZMvSgyah7o03Pa2rZ4bZX4rPFpnqVsks+qln7ShzO4wxOvs5AxP4J8EIQgqRpOlPBfpMuq/WpUod91PjTyNI3cIDl/CZsuZLmWG1L6mbVccDLmaH7uI8iNo5ZxvhM3h1qazzMSuKMcpso5eOGFPER2zp3wSn/MyxUfagfJ/yB8AdI0Nu4YnFrJ9GdgLVJBazzDmQO6T5UPgDjQxbHLVLjuORfVsCgrLYGgONR3pZ3I03EeA3Dh2kYdmveXVD95fyoY9AZGeTPUqwN2ahFGRgcHGxrjFsYXpb5YGo/wAM1f5uI29cMlfs9kmqMKgjOmjj7y5H9jHq+41Kj2ToK/5Gp5eIi2jZo+FDWo0OkwbqR8iRFQFew2DDAcic1r7rZg+B3iEr3tbh1+OGn4h8/hHhIPaA5Oo56jlryMUoa73hyxIGlPfX5jDaK3bvpStKsNCDrzVtdifGASMDcJwOKNz25V+R+d12NSwHaX2194b/AM1jHIBH3G37rc/yPx8MizFiaH6xMj7y/r+opyjTHlneFXVXgKHA4ofdOqnbl/rCVJJNbta4OoGZ0IG/+0bThHC3nTAklb/WZLUYEcyaVHjjHWuDdGJFk9Ye3fVQ5IFUYZEYVU1/bYROXCsyQfgPo/nzbjOerUTCky8DeCimNDnXED9Y6BwzgFnsMurENRSrk95S15WAOowFBtvnGOmvS+ZKcyka6cLk6WQQRswx0p88DgYgHFeLzZpYuzMte0hJoK6gEmn+xidW+aR0fpL09l0MqWl5WDJMJ9kilFI5/wA2ja+jbpj9JT6POPr0FAT3wPzYfMY7xxsTiwC5mmH3l/eKntqyBeBInKQUdTTs5i9sRpShrFOpMe3S+Hdt9OwiK+jHjMy2cOkzprX3JmKWoAWuTGUEgYVIAiVRytyEIQCOSdM7QZPF5cxVLsHlFUGBYlQoXzOEdbjknT8U4xZubWY/+Uj9ILYuh8B4d1CPNnEGfM7c964DD2ATkiDAeFYi7l+MT6Cq2CU2LZdc425c9BzOFfGbXM4rOax2ZitlltS1Tx3iPsk35nLywab2KypKRZctQqKAFUaAQPC5KlhQFUAAAAAYAAYAAaCKoQgqQhCAQhCA8ZaihxBjl3SPhLWKeHlkiWzXpTe4wzT5eY3pHUow+K8OS0SmlOMGGeoOjDmDBMvquRekDgH0+SOI2VR9JlilplDvKB7VNaAeY5iOZymExQARUV6sn5yzyMddsdom8PtRVsSuDgZTEONR5YjalNKGH+kvoqLM/wBNswrY7QbxoPqnbHLQVr8xF8MtIyx+/wBoevbAGTrUJX/FLb+Z0MVSzfAp7QwFcCQDjLP3gcufjHs5bwvjFgBfA7yjJxuQPiItTjeq4zoC4HeXSYOY13Ea1nF0zL2IJvUzGbAYVpneWmIzI8BFcuZXtig94aVOvNG+RPMxYLV7YNCKMxHymj/MPOL0vAh6CmTLoC2BH4WrhsTzivtLIlyO1gDdfCmZB0HMj5iJDw3olaJsoTUX6s6GjXN6HTE+GNcMYzOhfR3rZl12MsVBl3wcTmFJzVgQLrY1pqQYnHH+kv0eqM3V2pVwYjszKDAHQNTfAjI1pGuMu+GOWTI4LZpFhs5LsLrNeE0Ka3qYhhmDhitaajWkM6U9LZkyZQEKwqA6N2XQigrocDnsRhGi430qmzqlewtB1soeySBiQDpXHkKZ0jRtMBFK9kmqtsdj/MRGs1PHlS42+V6e4qa1unPka/vFUizMVvDtXcMNQcsNjjTnUbGKDhi+GGNcmHI5HaLPEOLAGkkFSwui6WJNRdK70bCu55UEZdTPXLXDHfC1abb1fskUwK5G61Mv5yjYdHOjE20Ok21SLQLKTevKrC9jiLxGFRXHDkRnEy9HvopaaVtPEU7BDD6KwdWDK1FZiCKigJpkbwjtqrQUGQjmyyuTeSRhcG4bJs8pZdnliVLxIRQQBexOBxEZ0IRUIQhAI4p6cSVtUthWv0YUpusxz+sdriGdOOgv/EZ0lzO6tUR0YBasb2IoSaCh3BiKv07JeUj4DwyVZpEuTJWiKopuSc2J1JOJMbCLdnl3UVa1uqBXegpWLkSoQhCAQhCAQhCAQhCAj3TDo/8ASpd5KCcmKHK8NUJ/I6GIb0d4gl2ZY7UtZE2qsrYXGOBP3RUeRHmepxAOnvR66TapQwP1qj/3/KvgDEeF8eeP4cb6U9HZvDLSZDnsElpEzRlrgDz0I3jUuLpDpgpOA9x9VP3THaWssvi9kNinGk5BekTdajT4ChGoFdKxx4SnkzZlntC3XXsTFOtO8OY3jbp5b4Z54+/5WVS4yso7JNAPdY5ofunSJL0Y6PGZOlq4MuRMBusykjXsEH2lwNDgNKjCtzoXwBJ842ecxF5ayjpMAYVBIxBGAqKEEg7Ayy2cfWzq3DbaDVQOpnAY5ihNMiuBJG1R3RG8w9OfLNl8d4slmUWK1g4j1NoUVuj72FaCgGAOAywKjnXEuJzbRSTOa88uvVzMyQTkWr2lzzrSpxyjG4pxabN9RPcuFNZb500qp2wFRvjqa4UtGYEHBkIowy7WR3utTyNNYi5a4WmPtWrMTWhvrgRv/rtuITwstL4qVY0KUOB0IOlIyV41dR16sGYRdYOMipqrA4EMD8QTvGt4fZptpmpLlq7B5io7hGZUMxgCTdBpnXyjG56azHauwWS0WqYsiSjTp1KqgpQLqcSABjmY6/0E9EiySZtvEqezKjLLofVODeYVBo+gyoabRMuhPQ6Tw2SETtzKducwF5qmtMMl2X8zjEkjO23yt48EIQiAhCEAhCEAhCEAhCEAhCEAhCEAhCEAhCEAil1BBBFQRQg6jURVCA5R0j4S9hnhkJEtjelN7pGN3yw8R4Uijpl0cHF5AtdnAS2SRR0yvgZY/kfEaR03jHDEtMppUzI5EZqRkw5iOXWG1TeH2kqw7SGjDR05eIxB5csYnDX/ACm/bB4Ja5No4YbtJNtsdbwIoQwJAOhxqUP9ud0iG9IePTOIEdeFWbLAAIGII1rqDj/dhpSU+lLo/wBWw4rZO1JmgCco0rhjTQ0AOxEQNlE2jKbrgYXsARhVW5gVjqxzlx5+/wCOW9Ptu4ps8tpq9WwuuDRSBWj6DDQ0y2NYvHjMwBkWstytyZkQ11gQAPxKCDuMKRh2i3l1BWqsBdwzbQAga4kV5xLPRV0OXikwzppdJUh09kCkw53KnHCgqRowjHLJpjGv6EdDJ3FmYo4lpLcCbMepJriQBmzePmd/orgHALPYpfVWaWstSbzUzZveJ1MZ1lsyS1CS1CKBQBRQCLsUWtIQhBBCEIBCEIBCEIBCEIBCEIBCEIBCEIBCEIBCEIBCEIBEb6adHhaZd9B66WCUPvDMof02PnEkhBOOVl3HD26StZ7NMlsL8pwweXQE1ocBX2a0x2p5xyaZxHtllUKtTdXRRmBXWlY+gfSP0aC1tMtey31yjc9/lXCvOh3ix6MuDWch70lJgY3pbsoIyoVu5VpjWm+OURtrlJrunhC/Rt6PDbhZ+IC0XAlpq8opX6pgwusG1oBiMKnz+ggIx+H2CVIQS5MtJSAkhEUKKk1JoMMSYyYlkQhCCCEIQCEIQCEIQCEIQCEIQCEIQCEIQCEIQCEIQCEIQCEIQCEIQFE2UGUqwDKQQQRUEHMEHMRrLD0dkSXLylKVxKBjdqMjdrh5UEewgndbWEIQQQhCAQhCAQhCAQhCA//Z"/>
          <p:cNvSpPr>
            <a:spLocks noChangeAspect="1" noChangeArrowheads="1"/>
          </p:cNvSpPr>
          <p:nvPr/>
        </p:nvSpPr>
        <p:spPr bwMode="auto">
          <a:xfrm>
            <a:off x="155575" y="-2827338"/>
            <a:ext cx="6438900" cy="58959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4" name="AutoShape 6" descr="data:image/jpeg;base64,/9j/4AAQSkZJRgABAQAAAQABAAD/2wCEAAkGBxQSEhQTExQWFRUXFRgYFxYXGRgdHhoZGBgYGhcZIBsYHSggGB0mHhcYIjEhJSorLi4uGB8zODMuNzQtLi0BCgoKDg0OGhAQGiwkICQsLCw0LCwsLCwsLDcsLCwsLCwsLDQsLCwsLCwsLCwsLCwsLCwsLC8sLCwsNCwsLCwsLP/AABEIANcA6wMBIgACEQEDEQH/xAAcAAEAAQUBAQAAAAAAAAAAAAAABgIDBAUHAQj/xABEEAACAAMGAgYGCQIEBgMAAAABAgADEQQSITFBUQVhBhMiQnGBByMyUpGhFDNDYnKxwdHwU5KiwuHxFSRjg6OyNIKT/8QAGAEBAAMBAAAAAAAAAAAAAAAAAAECAwT/xAAlEQEBAAIBBQABBAMAAAAAAAAAAQIRIQMSMUHw4RNhkaEyUXH/2gAMAwEAAhEDEQA/AO4whHPPSV6QpnDpsuRJlo7sgmM0y8QFLMqgBSMew2NcMMDAdDhEH6B9P14iChCy56ipTGjD3lJOI3GYiYVfl8II2yIRYo2/5R7cO5gbXoRa6vmY96vmfjA2uQiy4UZmniYxZtvkL7U6WPF1H5mBtn1heG8aSd0jsKe1aZA/7in8jGJP6b8OStbTLwzpeNPgIcG0lvjcR4Zy7iIZP9JPDFr6+tBXBH/aMGd6V+HDIzGw0T9znygbroAnruIuRy9vS1ZDUJJnE+CjE6e1nE/4Ba2myVmFCgcXlUmpunImmVc6QGxhCEEkIQgEIQgEIQgEIQgEIQgEIQgEcF9OFinLbRPYeraUqIwGQUsaHnVjjHeo1nSLgcq2SGkzRUEYHVToRAfL/R23vZZyWlDdMpr1d64Xaa3gSKbExNn9MNuIJuSVGlFOHjVjSPOIdAxIupNY9WJlJjKKsATg1DgcCP4Y1nSfo+bLNK4OhFUamEyURgfhnFpjtFsjJtXpX4lRQHlgscGEtaeGIOMY0z0icTd7v0gqAK0CoL3OoXAVjQdUEopxlP7O9BpXR1+eB3i4snHq3IDDFH8cj+FqUI08RE/pxXuZr9LuJOjE2udeqaqHYXQM6AHExiz+K2pit60TWTcuxx0rjkY8QE7iYuY1NNPxDTcYbRUAKX1FUNA6aCuRFO6dNj5RP6cR3Vguk1rwLsXOIxwYctq5eIpHiSsmqaAXaaocq/zXCM8yhgpOBqUc6b1+QYeB2iiYDUtTtrUTFPeXUnfDPcY+NpjIdyzL4fgq5kdpdnrr4/rhHq2BKY5Fq1zKtsdx/rtGVKpQY9hvZPuNqD8vEUOYwySK1JAvD6xfeGd7x1qORi/ZFLlWEbCorVcjV1HydT/Pzi8tlXEABiRXk67jZh+nxyE0AOP2bHUaodP9eRjygoD7KE+cqZ+d00y8swIdqe57Ks4OQBvezXJxqh2bY+HKOj+jbpf1RSyT29W2Eh27p/oseWQ8uVOfA53hkfWKNDpNXlj89jhfZa1rjhVwO+ukxfvD+axGWO4iZar6PhEE9HnS0zgLLaGrOVay3/qoNfxjUcvGJ3GFmuG0uyEIRCSEIQCEIQCEIQCEIQCEIQCEIQEU6bvLl3ZswC4EYOad2oBruACYjZsKTV+hzCLrVaxzjjdJx6uux/aJD6SZV6ysPuTB/hH7RZtHCFeySW7rSpZw7jXBRh/PziYiuM8T4eZLvKmghbxDbo4wDDw+YwjARKkynoHU9htBXLxluKfI5iOrcc4X9OktUf8ANyFo4/qyxk43NI5hPs5b1Z9ta9WTqNZZ8dNj5xtLvllrS1i4qARNTMakLmuHfXTfLaKRMr61QCCPWLoQ3epqra7E11wqEzrFvrXrEGI1ZV5Z31+Yw2jx2+1SlO+umPepqrZHma6mkioAeyamW2KtmVYf5hr7ynxp6oat3Kanskd4aAHXdfMeFC0XDHqn+KkafiXMbjziu4T6skXhijaGugPutpsfOAtXlXtgeragdB3W0YbctjUZGkZUutQAe2BWWwwvrov50rkajnFrrK1enaGE1CPaGRJHybyO8UooWiE9hjWW57raqfkDvgc8ItFazAQVvUohPaA+zfRgNBy8RtFzGpwBYDtrmJib8zT5bERblzGqWp21wmoe8vvc8M9xQ84umX7N001lMdDqhP6+B3Eaa2pvTxBit040PVMaYjWU2mvz2MX5Ryp2RXsHWW+qHW6f5iIs4EEkdkmkxcij6ONsfnUZGL6A41F4gdtf6iaOOf7bjGNJtXkNCGBMsqwNRgZUzRhTuk0/lI7J0K6Ti2Sykyi2iXQTE32dd1Py+EchlSWJF3tNd7P/AFZeqn7wH8pluuCWC0B5UyQDeALyXPfUHtyj72Rw8edK59Luicc9O0wi1Zp19FbcV1888fjF2OR0kIQgEIQgEIQgEIQgEIQgEIQgI507WtmP/wBh8UaMzoo4exWfIgyUB1yWhEWumK1s5/F/lYfrEG4Dw622eRKtdibrVcVm2c63SVqBrlmKHxgJFx3hrypizZWDoayzuNUP8/WIV044Is1BbbOOwx9aozlTNajQVjoPBOk9nt6mUT1c7vSXwYMM7tfaofPcCNVaJZss1iy3pTi7PTQqcpg/n6xbG6qtjitorXrlwdaGYPDKaP8AN8d49ZgD1qAXThMTRS2Bw9xq+RNNREk6ZdH2sc0OhvSm7Up8wynunyNIjF0SiGUVkvVbp0qO1LPzoduYjefsyoyBNzJfAbimN2vvLmCcwNcY9VD9WxFc5b6GvPRW12I1pjWqBKoxLSZg7LDOgx8nQ08c9xFvqiPVOR70t9KnAHcK1KEaEconRteVmbtAETU9oasBy1Ya7jegjwhCtaeqf2gPs20I5ajlUeNKFiciJ0vAjUgeGbLyzB17MXw4+tUVRsJiaY7cictj5UmRG3kgNULX1qYyzpMTYc86eYPLKlTBStPVuaMB9m+h5Db4eN2w8FeeRKQ9oqXs7nC9TOXzPLlUaAyLhPAiR18xC4AKWyRk6nGkxaYMKUbniM6mNsWeTUS+HzGLNLW+8sAuoGMyU2AYDvUwBzzAOkSjgvRIESy7XQzBrPMzUHvSHBoQailK40IzAiSWPhyoqqHHYAayWkYkA4dW+692moN3AgGMe3W4BnlhPrk9ZJ0L1oHRjqaYbkAdlhg3vx99+FfHn778r1m4fZpIJoJa9ZViSL9lnaGufVnc4UNfZLUrtPSKTKvA0vYmZLTRhlPl8iaV8DXFSDHJi9aQzzMJoCJOOjivq5oGde1nmCe8IxEsUse2LgXsTRrZ3NLswbyyaV0x2OFbhL5+++/ee6t9M6eXHqiXsmYDATADi6bNdzXfwBafcM4hLtEpZspgyMKgj5g7EbRy8WFBe6xbpQUnquaA+xapR1XAE02x1jacH4gbJMLYUoGtCJ7MyXklslAeQdR46Rl1OnLNxr087LqujQiiROV1DKQysAQRiCDkRFccroIQhAIQhAIQhAIQhAIQhAajpStbO3iv5gfrGB6OWrYJQ2Mwf+Ro2fSQVs0zwU/BgY1Ho2b/AJQj3Z0wfOv6wF3pP0Mk2v1g9VPGKzUzqMrwHteOfOIrauNWizUkcSQkZSrUoqG+61Pa+TDMg5x0+LNssiTUMuYqujChVhUGA57LlS50o2OaaypmMiZn1bnIV2Nf5jHLOJ8PeyzplntANMmpqM1YcxgQeUdht3RT6OjKjFpGiti0vwPeUHKuI56afpBwn/iUgocLbIWqt/VQfr+vnTTDLSmWLlkoXSZE09lqMrj/AATB+RHiIyEs5dTJeiumKMcqsMq5mW4GB0IGopFlJZcGS3ZdWNwt3WyKn7rZf7Ru+AcIm2lKhAWlEgqxoSAR1ko8+8prpUZMR04zbC3TV2WxTZwN1G62TnhiVUioNO8tRTcHwia9GuiwvCbMCvKnJddRkGfUVwF7MVwJqDSpC77hvDUW7aZNbwUdZgalVqocLqy1KumBoWGRURtPpSICyAXSQHlk9nt40vHC49ao+jVBpVgJRvaxw3gcqzyxKmG9KVi8uYa1l44muYANa6qcdWpk8TtCypgYsEnYgORhMGxA9o4i8oxNQwxpTU8Q49RWKVcAFiKdsXcGND9qgqHln2lF4Vo4iOWviKMtyYb1nmBQhU4yXxuAE93O5U4UZCQATEyX2rW8tXGCQ3Vj2GrMk4N2StSUIwbsmtMnTHOtcJ5iuFS8Ljm9ZppxCuRUyWJxKkYY5gbggRyZxgrRqjrpBozLUB0rXkRjiCcVatd0s2ziateVMJU4XgD7KvWppT2RWhyqpORU9rTc9K9qSG2IOsMxTdaqWqVqrL9sv3hSpIzC39GpiWviwX2iHnSRQsMVtFnPvAa0NfjmDURt+JO5vtW+ihJq5EquTCmZH6A5RjzDioFAwxlNoQT7GOmlDkajI1ilq8iSpx0LcVCWaWL1lY43pZ9uzP74zA1wGRwhL6RCg6kXQGv2Yk1MtzTrZBrnLYVFDuIi5YFcOyhbnWTM/O6afLcCtUx8XLA1+2Ua+7NXSuNT47E0rtPa6H0E6YrJm9TM7FmmP6sH7CafalGuSE1I2+MdXj5qZ6g3hfqvap9pL0YffX9PGOnejPphfu2Oe95qeomn7RR3D98fp8efq4e426eXp0eEIRi1IQhAIQhAIQhAIQhAYHHVrZ5v4CfhjEe9Gjeonja0v81SJNxVayZo3lv/AOpiKejR8LUu04H+5f8ASAmsIQgPHUEEEVBFCIhHG+HPZ5izJZyNZbfmh8vlE4ixbbKs1CjZHXY6EQHJul/CFenE7NLrdwtUjX7xBGR1DaEA6UjPsbyyi22z1PYUzVQAEoDQT1XR5ZqGQaVXEXAdiGexTyWFVOExdHTRhpUfoR46Hi9l/wCF2hJ0hwtjtDXpbd2TNI9lh/ScYEaAA5oK9HSz9Meph7be18TCVnowShVpt3FUvDsWlRm0lwCrjQKcmWpjvGeK0LqlJZxUy3IKKXxMpjk0mYSGR+6WGjEDXcR4qJZa5WUAzAK2IkTGxeSxGDSJhAKnJWCnI0EetFruhCBelEFAp7oNSZDfdxYptiNo6OJ999/eMm2Xa+N0ZJgLqWorN3qp7JJP2qDCp9paVr26695t69Jcqte0jLgvaNctEJGXdK8scaYAhukl5MwVB1FOf9RMPEHmY8VfsnYYdqVM0o2ROoRqUI0I5Rn3NO2MhXYkmhE6WKOp76jA+JA+IpTnQGUL/wBFzhqZb/7f3CvOADPoVny8Katd0w7w0IzGG0eCYCDMAqjYTUGhOTDYE4g6HDaEppkAteFMJyDskZTFphTc0y3GG0edlkwwlsf/AMnP5qfmOYBjHUUuy2bnJmcicFOwr/a1dDjdE32pgGOU6XlUasBpjnsaHwttVcYmrEjtgUmLpMQDEg+8BQ11FGHPxWPYumpH1TnUay20rj89jFRB7N01Ocp9TQ1uHYg5czsYsuRQtSiEi+o7jaOBsa5aYjaK3hM5XEmAAUN1b1RvKmbb3T+nLGovQ1xQhgTTOW+jrTun+aRZLYmoq1O2NHT3hzyNeVd4qltkAa4dgnvLrLbmP5pELO3ejvph9MQyZ1BaZYF7aYukxf18YmcfMdhtjyJkubJYq6GstvzltuD+sd86F9KE4hIvgXZi9mbL91v2OkYZ4aaY5bSCEIRmuQhCAQhCAQhCAtWlaow3Uj5RBvRk/rbYOco/EPE9Mc89HBpa7Wv3EPwJH6wS6JCEIIIQjXcb4l1KAKL02YbkpPec/koGJOwgNZ0oImssiWt+cAXNDS4nM7scAN8YjNkEudLew2j6ibgpOcuZpSuQr8D8YnXBuGdSrFjfmzDemzDmzfooyA0EQvpw8pZ4WXi7EdYug1r+KgrTkDDZrbl3HLLOsVoazWgXwFuAn7WT3fEqMAc8ANBGsYCUxlt6yTMGB1ZBrymIaY+Bjq/F+FDitm6liBa5AvSJnvr7p+GP+8cll96zzgUIehJGMuYMA3gdRqPKOjDPfDHLHXKrBSZTm9LajK4zpkswaBhiGHjoYt3PsZhAINUfQFsv+21PIjcGPJa1rIm9llPZbO45HzlsKeXMQQFx1TC7MUkLXQ5mWT7pzB0qDkTW1FxLz4YrOTCmrBdPxroR7Qw92K+tr65KE/aLoQ2bU1Vtdia64Y4q+IqJqfFguFKf1Fp5gU0EXlnV9alK/aLp2u9TIo1cRoTscI2aezEWgWvqnNUbVG1B/IjUUOByrlzGLGuE1B2ge+oGPiaZ7jHxttRdzKfMaqRp+IY0Oo848ZTULX1i4y3HeGYHPl8PCZUWbXgQo16pz4lG/nxEeuSCWwLAdsaOp737/HeLcmYCC1OycJibHQjYbbHDaK5dVISuWMttwdPA7aGLqrdKXQDhnLY5qdUP857wqKGooK9oDNG0YcuXltFUxAK4dg4Mvunl86eYi3U13YDydP1P7biKrMkdq8GzwvU1Gjjn/N4zuB8anWKeJ0o1YDtLpNl8xv8AtGqRvZoae4x0OqHl+8Xlow90g/2Pt+ExHng8cvpDo9xqXbJCT5R7LZjVWGanmI2UfPXQzpTM4fOvUrJYgTpex0ZduXwjv1htaTpazZbBkcVUjUfzSOfLHVa43a/CEIqsQhCAQhCARzjoR2eKWlf+k3+Gaojo8c36PG7xqcN1nD/HWCXSIQjwmkELHELakmW82YaKgqf0A3JOAG5jV8CsLuxtVoFJriiJ/RlnJB945sfKMaxD6dOE9v8A40pvUKftXB+uI90H2fjtGf0l44lkkl2peNQinU7+AzJgMPpj0iFll3UNZz+yKVpU0vU1NcANTGN0P6NmVW0WjGe4OBx6sNmObnvHyGpNjohwJ3f6ba6ma2MtW7oOTkaNTJe6OeUyiFrxw5/0j4a1lmrNlG6pNUPutqvgR8q7RFfSRwMWuSOJWdKTUwtUsZkDvU5fl4GOxW+xrORpbioPyOhGxEc7lzZlgtDKwvLk66TJZrjTLAfqMhSLSq1xxPXKKYzFHY++msv8QzU71GsA3XKCMZijzmINPxrjTzG0SP0idGlsU5Z8j/4loN6WwylzNV5D+aRG7TU+uXskH1gHdbSZ4Hvc8Y3l3GVmnrNfXrFPbUAtTvKMpg5gAVGoG4x8Mw/WrTaYulW1pqjV8idiKeznpScnZx7YHcc6/hY58zzilzdIdQLrYFaYAnOWR7p08xtCwi8rBdzLfTXDGn4l0Oox3jy7T1bHnLfxy8AfkfnaVgp1Mtst8OfvrvqMd4uAdxqbqwyFciPuNTLQjcQAsa36doVExT3hqf3547xeIBFK9g4qT3TqD+R8jFgEnlMXfvAZg7kD4jyjxHAx+zb2h7rb/wAzFRFpkrYykmE1DDtLmD3l/cb+Bi00vIVwzRtjsdufPGKiCaAHtDFWGo258vMRUrK4Og7w906MOUTULIbOo1o67HRhF5WIO7U/vT9xFmYDX74GH3l254fLwihGBpQkKT2TqjbHlERZmkXgCuJphXvLqp5iJf6NumhscwSJrE2aYeyT9m2vluPPesOs8wg1IoK0cbH3xyOsZx4febClGIDbA6PXSm/+sTce6KzLT6VVgQCDUHEER7EI6BT7RZ7Oku1+xeuIxzQ5KrbKcgdD2dom8cuWOq3l2QhCISQhCARzSym7x6m5mj4y70dLjl9sa7x6Wf8AqU/ukgQTHUIjnE5rWycbLLNJKU+kzBrtIU7nvbDDWMjpBxJwVs1nobRNGBzEpMmmtyGgOZjKs0iTYrPSoWXLFWZjiT3mJ1Yk+ZMBXxTiEuyyTMaiqooqjCpp2VAiKdG+FzLZO+nWodmtZMvSgyah7o03Pa2rZ4bZX4rPFpnqVsks+qln7ShzO4wxOvs5AxP4J8EIQgqRpOlPBfpMuq/WpUod91PjTyNI3cIDl/CZsuZLmWG1L6mbVccDLmaH7uI8iNo5ZxvhM3h1qazzMSuKMcpso5eOGFPER2zp3wSn/MyxUfagfJ/yB8AdI0Nu4YnFrJ9GdgLVJBazzDmQO6T5UPgDjQxbHLVLjuORfVsCgrLYGgONR3pZ3I03EeA3Dh2kYdmveXVD95fyoY9AZGeTPUqwN2ahFGRgcHGxrjFsYXpb5YGo/wAM1f5uI29cMlfs9kmqMKgjOmjj7y5H9jHq+41Kj2ToK/5Gp5eIi2jZo+FDWo0OkwbqR8iRFQFew2DDAcic1r7rZg+B3iEr3tbh1+OGn4h8/hHhIPaA5Oo56jlryMUoa73hyxIGlPfX5jDaK3bvpStKsNCDrzVtdifGASMDcJwOKNz25V+R+d12NSwHaX2194b/AM1jHIBH3G37rc/yPx8MizFiaH6xMj7y/r+opyjTHlneFXVXgKHA4ofdOqnbl/rCVJJNbta4OoGZ0IG/+0bThHC3nTAklb/WZLUYEcyaVHjjHWuDdGJFk9Ye3fVQ5IFUYZEYVU1/bYROXCsyQfgPo/nzbjOerUTCky8DeCimNDnXED9Y6BwzgFnsMurENRSrk95S15WAOowFBtvnGOmvS+ZKcyka6cLk6WQQRswx0p88DgYgHFeLzZpYuzMte0hJoK6gEmn+xidW+aR0fpL09l0MqWl5WDJMJ9kilFI5/wA2ja+jbpj9JT6POPr0FAT3wPzYfMY7xxsTiwC5mmH3l/eKntqyBeBInKQUdTTs5i9sRpShrFOpMe3S+Hdt9OwiK+jHjMy2cOkzprX3JmKWoAWuTGUEgYVIAiVRytyEIQCOSdM7QZPF5cxVLsHlFUGBYlQoXzOEdbjknT8U4xZubWY/+Uj9ILYuh8B4d1CPNnEGfM7c964DD2ATkiDAeFYi7l+MT6Cq2CU2LZdc425c9BzOFfGbXM4rOax2ZitlltS1Tx3iPsk35nLywab2KypKRZctQqKAFUaAQPC5KlhQFUAAAAAYAAYAAaCKoQgqQhCAQhCA8ZaihxBjl3SPhLWKeHlkiWzXpTe4wzT5eY3pHUow+K8OS0SmlOMGGeoOjDmDBMvquRekDgH0+SOI2VR9JlilplDvKB7VNaAeY5iOZymExQARUV6sn5yzyMddsdom8PtRVsSuDgZTEONR5YjalNKGH+kvoqLM/wBNswrY7QbxoPqnbHLQVr8xF8MtIyx+/wBoevbAGTrUJX/FLb+Z0MVSzfAp7QwFcCQDjLP3gcufjHs5bwvjFgBfA7yjJxuQPiItTjeq4zoC4HeXSYOY13Ea1nF0zL2IJvUzGbAYVpneWmIzI8BFcuZXtig94aVOvNG+RPMxYLV7YNCKMxHymj/MPOL0vAh6CmTLoC2BH4WrhsTzivtLIlyO1gDdfCmZB0HMj5iJDw3olaJsoTUX6s6GjXN6HTE+GNcMYzOhfR3rZl12MsVBl3wcTmFJzVgQLrY1pqQYnHH+kv0eqM3V2pVwYjszKDAHQNTfAjI1pGuMu+GOWTI4LZpFhs5LsLrNeE0Ka3qYhhmDhitaajWkM6U9LZkyZQEKwqA6N2XQigrocDnsRhGi430qmzqlewtB1soeySBiQDpXHkKZ0jRtMBFK9kmqtsdj/MRGs1PHlS42+V6e4qa1unPka/vFUizMVvDtXcMNQcsNjjTnUbGKDhi+GGNcmHI5HaLPEOLAGkkFSwui6WJNRdK70bCu55UEZdTPXLXDHfC1abb1fskUwK5G61Mv5yjYdHOjE20Ok21SLQLKTevKrC9jiLxGFRXHDkRnEy9HvopaaVtPEU7BDD6KwdWDK1FZiCKigJpkbwjtqrQUGQjmyyuTeSRhcG4bJs8pZdnliVLxIRQQBexOBxEZ0IRUIQhAI4p6cSVtUthWv0YUpusxz+sdriGdOOgv/EZ0lzO6tUR0YBasb2IoSaCh3BiKv07JeUj4DwyVZpEuTJWiKopuSc2J1JOJMbCLdnl3UVa1uqBXegpWLkSoQhCAQhCAQhCAQhCAj3TDo/8ASpd5KCcmKHK8NUJ/I6GIb0d4gl2ZY7UtZE2qsrYXGOBP3RUeRHmepxAOnvR66TapQwP1qj/3/KvgDEeF8eeP4cb6U9HZvDLSZDnsElpEzRlrgDz0I3jUuLpDpgpOA9x9VP3THaWssvi9kNinGk5BekTdajT4ChGoFdKxx4SnkzZlntC3XXsTFOtO8OY3jbp5b4Z54+/5WVS4yso7JNAPdY5ofunSJL0Y6PGZOlq4MuRMBusykjXsEH2lwNDgNKjCtzoXwBJ842ecxF5ayjpMAYVBIxBGAqKEEg7Ayy2cfWzq3DbaDVQOpnAY5ihNMiuBJG1R3RG8w9OfLNl8d4slmUWK1g4j1NoUVuj72FaCgGAOAywKjnXEuJzbRSTOa88uvVzMyQTkWr2lzzrSpxyjG4pxabN9RPcuFNZb500qp2wFRvjqa4UtGYEHBkIowy7WR3utTyNNYi5a4WmPtWrMTWhvrgRv/rtuITwstL4qVY0KUOB0IOlIyV41dR16sGYRdYOMipqrA4EMD8QTvGt4fZptpmpLlq7B5io7hGZUMxgCTdBpnXyjG56azHauwWS0WqYsiSjTp1KqgpQLqcSABjmY6/0E9EiySZtvEqezKjLLofVODeYVBo+gyoabRMuhPQ6Tw2SETtzKducwF5qmtMMl2X8zjEkjO23yt48EIQiAhCEAhCEAhCEAhCEAhCEAhCEAhCEAhCEAil1BBBFQRQg6jURVCA5R0j4S9hnhkJEtjelN7pGN3yw8R4Uijpl0cHF5AtdnAS2SRR0yvgZY/kfEaR03jHDEtMppUzI5EZqRkw5iOXWG1TeH2kqw7SGjDR05eIxB5csYnDX/ACm/bB4Ja5No4YbtJNtsdbwIoQwJAOhxqUP9ud0iG9IePTOIEdeFWbLAAIGII1rqDj/dhpSU+lLo/wBWw4rZO1JmgCco0rhjTQ0AOxEQNlE2jKbrgYXsARhVW5gVjqxzlx5+/wCOW9Ptu4ps8tpq9WwuuDRSBWj6DDQ0y2NYvHjMwBkWstytyZkQ11gQAPxKCDuMKRh2i3l1BWqsBdwzbQAga4kV5xLPRV0OXikwzppdJUh09kCkw53KnHCgqRowjHLJpjGv6EdDJ3FmYo4lpLcCbMepJriQBmzePmd/orgHALPYpfVWaWstSbzUzZveJ1MZ1lsyS1CS1CKBQBRQCLsUWtIQhBBCEIBCEIBCEIBCEIBCEIBCEIBCEIBCEIBCEIBCEIBEb6adHhaZd9B66WCUPvDMof02PnEkhBOOVl3HD26StZ7NMlsL8pwweXQE1ocBX2a0x2p5xyaZxHtllUKtTdXRRmBXWlY+gfSP0aC1tMtey31yjc9/lXCvOh3ix6MuDWch70lJgY3pbsoIyoVu5VpjWm+OURtrlJrunhC/Rt6PDbhZ+IC0XAlpq8opX6pgwusG1oBiMKnz+ggIx+H2CVIQS5MtJSAkhEUKKk1JoMMSYyYlkQhCCCEIQCEIQCEIQCEIQCEIQCEIQCEIQCEIQCEIQCEIQCEIQCEIQFE2UGUqwDKQQQRUEHMEHMRrLD0dkSXLylKVxKBjdqMjdrh5UEewgndbWEIQQQhCAQhCAQhCAQhCA//Z"/>
          <p:cNvSpPr>
            <a:spLocks noChangeAspect="1" noChangeArrowheads="1"/>
          </p:cNvSpPr>
          <p:nvPr/>
        </p:nvSpPr>
        <p:spPr bwMode="auto">
          <a:xfrm>
            <a:off x="155575" y="-2827338"/>
            <a:ext cx="6438900" cy="58959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 name="Скругленный прямоугольник 29"/>
          <p:cNvSpPr/>
          <p:nvPr/>
        </p:nvSpPr>
        <p:spPr>
          <a:xfrm>
            <a:off x="2987824" y="4725144"/>
            <a:ext cx="3168352" cy="99011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Круглосуточная работа  гибридной  установки</a:t>
            </a:r>
          </a:p>
          <a:p>
            <a:pPr algn="ctr"/>
            <a:r>
              <a:rPr lang="ru-RU" sz="1400" dirty="0" smtClean="0"/>
              <a:t>Общая система накопления и хранения энергии </a:t>
            </a:r>
            <a:endParaRPr lang="ru-RU" sz="1400" dirty="0"/>
          </a:p>
        </p:txBody>
      </p:sp>
      <p:sp>
        <p:nvSpPr>
          <p:cNvPr id="27" name="Скругленный прямоугольник 26"/>
          <p:cNvSpPr/>
          <p:nvPr/>
        </p:nvSpPr>
        <p:spPr>
          <a:xfrm>
            <a:off x="2771800" y="620688"/>
            <a:ext cx="3528392" cy="57606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p>
          <a:p>
            <a:pPr algn="ctr"/>
            <a:r>
              <a:rPr lang="ru-RU" b="1" dirty="0" smtClean="0"/>
              <a:t>Пиковая мощность</a:t>
            </a:r>
            <a:endParaRPr lang="ru-RU" sz="1600" b="1" dirty="0" smtClean="0"/>
          </a:p>
          <a:p>
            <a:pPr algn="ctr"/>
            <a:r>
              <a:rPr lang="ru-RU" sz="1400" dirty="0" smtClean="0"/>
              <a:t>1,5 кВт электрическая  9 кВт  тепловая</a:t>
            </a:r>
          </a:p>
          <a:p>
            <a:pPr algn="ctr"/>
            <a:endParaRPr lang="ru-RU" sz="1600" dirty="0"/>
          </a:p>
        </p:txBody>
      </p:sp>
      <p:sp>
        <p:nvSpPr>
          <p:cNvPr id="16" name="Скругленный прямоугольник 15"/>
          <p:cNvSpPr/>
          <p:nvPr/>
        </p:nvSpPr>
        <p:spPr>
          <a:xfrm>
            <a:off x="35496" y="260648"/>
            <a:ext cx="2600860" cy="295232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600" dirty="0" smtClean="0"/>
              <a:t>Охлаждаемые теплоносителем </a:t>
            </a:r>
          </a:p>
          <a:p>
            <a:pPr algn="ctr"/>
            <a:r>
              <a:rPr lang="ru-RU" sz="1600" dirty="0" smtClean="0"/>
              <a:t> линейные фотомодули</a:t>
            </a:r>
          </a:p>
          <a:p>
            <a:pPr>
              <a:buFont typeface="Arial" pitchFamily="34" charset="0"/>
              <a:buChar char="•"/>
            </a:pPr>
            <a:r>
              <a:rPr lang="ru-RU" sz="1600" dirty="0" smtClean="0"/>
              <a:t>  </a:t>
            </a:r>
            <a:r>
              <a:rPr lang="ru-RU" sz="1400" dirty="0" smtClean="0"/>
              <a:t>Автономность</a:t>
            </a:r>
          </a:p>
          <a:p>
            <a:pPr>
              <a:buFont typeface="Arial" pitchFamily="34" charset="0"/>
              <a:buChar char="•"/>
            </a:pPr>
            <a:r>
              <a:rPr lang="ru-RU" sz="1400" dirty="0" smtClean="0"/>
              <a:t>   Увеличение  </a:t>
            </a:r>
          </a:p>
          <a:p>
            <a:r>
              <a:rPr lang="ru-RU" sz="1400" dirty="0" smtClean="0"/>
              <a:t>    эффективности </a:t>
            </a:r>
          </a:p>
          <a:p>
            <a:r>
              <a:rPr lang="ru-RU" sz="1400" dirty="0" smtClean="0"/>
              <a:t>    фотоэлементов</a:t>
            </a:r>
          </a:p>
          <a:p>
            <a:pPr>
              <a:buFont typeface="Arial" pitchFamily="34" charset="0"/>
              <a:buChar char="•"/>
            </a:pPr>
            <a:r>
              <a:rPr lang="ru-RU" sz="1400" dirty="0" smtClean="0"/>
              <a:t>   Повышение надежности  </a:t>
            </a:r>
          </a:p>
          <a:p>
            <a:r>
              <a:rPr lang="ru-RU" sz="1400" dirty="0" smtClean="0"/>
              <a:t>     конструкции</a:t>
            </a:r>
          </a:p>
          <a:p>
            <a:pPr>
              <a:buFont typeface="Arial" pitchFamily="34" charset="0"/>
              <a:buChar char="•"/>
            </a:pPr>
            <a:r>
              <a:rPr lang="ru-RU" sz="1400" dirty="0" smtClean="0"/>
              <a:t>   Снижение себестоимости </a:t>
            </a:r>
          </a:p>
          <a:p>
            <a:pPr>
              <a:buFont typeface="Arial" pitchFamily="34" charset="0"/>
              <a:buChar char="•"/>
            </a:pPr>
            <a:endParaRPr lang="ru-RU" sz="1200" dirty="0" smtClean="0"/>
          </a:p>
          <a:p>
            <a:pPr algn="ctr"/>
            <a:endParaRPr lang="ru-RU" sz="1200" dirty="0"/>
          </a:p>
        </p:txBody>
      </p:sp>
      <p:sp>
        <p:nvSpPr>
          <p:cNvPr id="18" name="Скругленный прямоугольник 17"/>
          <p:cNvSpPr/>
          <p:nvPr/>
        </p:nvSpPr>
        <p:spPr>
          <a:xfrm>
            <a:off x="98932" y="3645024"/>
            <a:ext cx="2672868" cy="295232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600" dirty="0" smtClean="0"/>
              <a:t>Двусторонний</a:t>
            </a:r>
          </a:p>
          <a:p>
            <a:pPr algn="ctr"/>
            <a:r>
              <a:rPr lang="ru-RU" sz="1600" dirty="0" smtClean="0"/>
              <a:t> коллектор</a:t>
            </a:r>
          </a:p>
          <a:p>
            <a:pPr algn="ctr"/>
            <a:endParaRPr lang="ru-RU" sz="1600" dirty="0" smtClean="0"/>
          </a:p>
          <a:p>
            <a:pPr>
              <a:buFont typeface="Arial" pitchFamily="34" charset="0"/>
              <a:buChar char="•"/>
            </a:pPr>
            <a:r>
              <a:rPr lang="ru-RU" sz="1400" dirty="0" smtClean="0"/>
              <a:t>   Снижение себестоимости</a:t>
            </a:r>
          </a:p>
          <a:p>
            <a:pPr>
              <a:buFont typeface="Arial" pitchFamily="34" charset="0"/>
              <a:buChar char="•"/>
            </a:pPr>
            <a:r>
              <a:rPr lang="ru-RU" sz="1400" dirty="0" smtClean="0"/>
              <a:t>   Повышение </a:t>
            </a:r>
          </a:p>
          <a:p>
            <a:r>
              <a:rPr lang="ru-RU" sz="1400" dirty="0" smtClean="0"/>
              <a:t>    интенсивности </a:t>
            </a:r>
          </a:p>
          <a:p>
            <a:r>
              <a:rPr lang="ru-RU" sz="1400" dirty="0" smtClean="0"/>
              <a:t>    теплообменных процессов</a:t>
            </a:r>
          </a:p>
          <a:p>
            <a:pPr>
              <a:buFont typeface="Arial" pitchFamily="34" charset="0"/>
              <a:buChar char="•"/>
            </a:pPr>
            <a:r>
              <a:rPr lang="ru-RU" sz="1400" dirty="0" smtClean="0"/>
              <a:t>  Снижение тепловых    </a:t>
            </a:r>
          </a:p>
          <a:p>
            <a:r>
              <a:rPr lang="ru-RU" sz="1400" dirty="0" smtClean="0"/>
              <a:t>    потерь</a:t>
            </a:r>
          </a:p>
          <a:p>
            <a:pPr>
              <a:buFont typeface="Arial" pitchFamily="34" charset="0"/>
              <a:buChar char="•"/>
            </a:pPr>
            <a:r>
              <a:rPr lang="ru-RU" sz="1400" dirty="0" smtClean="0"/>
              <a:t>  Оптимальное </a:t>
            </a:r>
          </a:p>
          <a:p>
            <a:r>
              <a:rPr lang="ru-RU" sz="1400" dirty="0" smtClean="0"/>
              <a:t>    размещение  </a:t>
            </a:r>
          </a:p>
          <a:p>
            <a:r>
              <a:rPr lang="ru-RU" sz="1400" dirty="0" smtClean="0"/>
              <a:t>    термогенераторов</a:t>
            </a:r>
          </a:p>
          <a:p>
            <a:pPr>
              <a:buFont typeface="Arial" pitchFamily="34" charset="0"/>
              <a:buChar char="•"/>
            </a:pPr>
            <a:endParaRPr lang="ru-RU" sz="1400" dirty="0" smtClean="0"/>
          </a:p>
          <a:p>
            <a:pPr>
              <a:buFont typeface="Arial" pitchFamily="34" charset="0"/>
              <a:buChar char="•"/>
            </a:pPr>
            <a:endParaRPr lang="ru-RU" sz="1400" dirty="0" smtClean="0"/>
          </a:p>
        </p:txBody>
      </p:sp>
      <p:sp>
        <p:nvSpPr>
          <p:cNvPr id="22" name="Скругленный прямоугольник 21"/>
          <p:cNvSpPr/>
          <p:nvPr/>
        </p:nvSpPr>
        <p:spPr>
          <a:xfrm>
            <a:off x="6444208" y="260648"/>
            <a:ext cx="2600860" cy="309634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600" dirty="0" smtClean="0"/>
              <a:t>Концентратор</a:t>
            </a:r>
          </a:p>
          <a:p>
            <a:pPr>
              <a:buFont typeface="Arial" pitchFamily="34" charset="0"/>
              <a:buChar char="•"/>
            </a:pPr>
            <a:r>
              <a:rPr lang="ru-RU" sz="1600" dirty="0" smtClean="0"/>
              <a:t>  </a:t>
            </a:r>
            <a:r>
              <a:rPr lang="ru-RU" sz="1400" dirty="0" smtClean="0"/>
              <a:t>Повышение оптической </a:t>
            </a:r>
          </a:p>
          <a:p>
            <a:r>
              <a:rPr lang="ru-RU" sz="1400" dirty="0" smtClean="0"/>
              <a:t>    эффективности</a:t>
            </a:r>
          </a:p>
          <a:p>
            <a:pPr>
              <a:buFont typeface="Arial" pitchFamily="34" charset="0"/>
              <a:buChar char="•"/>
            </a:pPr>
            <a:r>
              <a:rPr lang="ru-RU" sz="1400" dirty="0" smtClean="0"/>
              <a:t>   Автобалансировка  </a:t>
            </a:r>
          </a:p>
          <a:p>
            <a:r>
              <a:rPr lang="ru-RU" sz="1400" dirty="0" smtClean="0"/>
              <a:t>    несущей платформы,</a:t>
            </a:r>
          </a:p>
          <a:p>
            <a:pPr>
              <a:buFont typeface="Arial" pitchFamily="34" charset="0"/>
              <a:buChar char="•"/>
            </a:pPr>
            <a:r>
              <a:rPr lang="ru-RU" sz="1400" dirty="0" smtClean="0"/>
              <a:t>   Упрощение  и  </a:t>
            </a:r>
          </a:p>
          <a:p>
            <a:r>
              <a:rPr lang="ru-RU" sz="1400" dirty="0" smtClean="0"/>
              <a:t>    повышение надежности  </a:t>
            </a:r>
          </a:p>
          <a:p>
            <a:r>
              <a:rPr lang="ru-RU" sz="1400" dirty="0" smtClean="0"/>
              <a:t>    двух</a:t>
            </a:r>
            <a:r>
              <a:rPr lang="en-US" sz="1400" dirty="0" smtClean="0"/>
              <a:t>-</a:t>
            </a:r>
            <a:r>
              <a:rPr lang="ru-RU" sz="1400" dirty="0" smtClean="0"/>
              <a:t> координатной        </a:t>
            </a:r>
          </a:p>
          <a:p>
            <a:r>
              <a:rPr lang="ru-RU" sz="1400" dirty="0" smtClean="0"/>
              <a:t>    системы  </a:t>
            </a:r>
          </a:p>
          <a:p>
            <a:r>
              <a:rPr lang="ru-RU" sz="1400" dirty="0" smtClean="0"/>
              <a:t>    слежения за солнцем </a:t>
            </a:r>
          </a:p>
          <a:p>
            <a:pPr>
              <a:buFont typeface="Arial" pitchFamily="34" charset="0"/>
              <a:buChar char="•"/>
            </a:pPr>
            <a:r>
              <a:rPr lang="ru-RU" sz="1400" dirty="0" smtClean="0"/>
              <a:t>   Удобство обслуживания </a:t>
            </a:r>
          </a:p>
          <a:p>
            <a:r>
              <a:rPr lang="ru-RU" sz="1400" dirty="0" smtClean="0"/>
              <a:t>    зеркал и защита от  </a:t>
            </a:r>
          </a:p>
          <a:p>
            <a:r>
              <a:rPr lang="ru-RU" sz="1400" dirty="0" smtClean="0"/>
              <a:t>    штормовых ветров</a:t>
            </a:r>
            <a:endParaRPr lang="ru-RU" sz="1600" dirty="0" smtClean="0"/>
          </a:p>
          <a:p>
            <a:pPr>
              <a:buFont typeface="Arial" pitchFamily="34" charset="0"/>
              <a:buChar char="•"/>
            </a:pPr>
            <a:endParaRPr lang="ru-RU" sz="1600" dirty="0" smtClean="0"/>
          </a:p>
        </p:txBody>
      </p:sp>
      <p:sp>
        <p:nvSpPr>
          <p:cNvPr id="23" name="Скругленный прямоугольник 22"/>
          <p:cNvSpPr/>
          <p:nvPr/>
        </p:nvSpPr>
        <p:spPr>
          <a:xfrm>
            <a:off x="6444208" y="3645024"/>
            <a:ext cx="2600860" cy="295232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smtClean="0"/>
              <a:t>Ветрогенератор вертикального типа</a:t>
            </a:r>
          </a:p>
          <a:p>
            <a:pPr algn="ctr"/>
            <a:endParaRPr lang="ru-RU" sz="1400" dirty="0" smtClean="0"/>
          </a:p>
          <a:p>
            <a:pPr>
              <a:buFont typeface="Arial" pitchFamily="34" charset="0"/>
              <a:buChar char="•"/>
            </a:pPr>
            <a:r>
              <a:rPr lang="ru-RU" sz="1400" dirty="0" smtClean="0"/>
              <a:t>  Общая несущая опора</a:t>
            </a:r>
          </a:p>
          <a:p>
            <a:pPr>
              <a:buFont typeface="Arial" pitchFamily="34" charset="0"/>
              <a:buChar char="•"/>
            </a:pPr>
            <a:r>
              <a:rPr lang="ru-RU" sz="1400" dirty="0" smtClean="0"/>
              <a:t>  Малый уровень шума </a:t>
            </a:r>
          </a:p>
          <a:p>
            <a:pPr>
              <a:buFont typeface="Arial" pitchFamily="34" charset="0"/>
              <a:buChar char="•"/>
            </a:pPr>
            <a:r>
              <a:rPr lang="ru-RU" sz="1400" dirty="0" smtClean="0"/>
              <a:t>  Сопоставимая мощность </a:t>
            </a:r>
          </a:p>
          <a:p>
            <a:r>
              <a:rPr lang="ru-RU" sz="1400" dirty="0" smtClean="0"/>
              <a:t>    (0,5 кВт) </a:t>
            </a:r>
          </a:p>
          <a:p>
            <a:pPr>
              <a:buFont typeface="Arial" pitchFamily="34" charset="0"/>
              <a:buChar char="•"/>
            </a:pPr>
            <a:r>
              <a:rPr lang="ru-RU" sz="1400" dirty="0" smtClean="0"/>
              <a:t>  Концентрация ветрового </a:t>
            </a:r>
          </a:p>
          <a:p>
            <a:r>
              <a:rPr lang="ru-RU" sz="1400" dirty="0" smtClean="0"/>
              <a:t>    потока  на лопастях </a:t>
            </a:r>
          </a:p>
          <a:p>
            <a:r>
              <a:rPr lang="ru-RU" sz="1400" dirty="0" smtClean="0"/>
              <a:t>    плоскостями зеркал</a:t>
            </a:r>
            <a:endParaRPr lang="en-US" sz="1400" dirty="0" smtClean="0"/>
          </a:p>
          <a:p>
            <a:pPr algn="ctr"/>
            <a:endParaRPr lang="ru-RU" sz="1400" dirty="0"/>
          </a:p>
        </p:txBody>
      </p:sp>
      <p:sp>
        <p:nvSpPr>
          <p:cNvPr id="33" name="Скругленный прямоугольник 32"/>
          <p:cNvSpPr/>
          <p:nvPr/>
        </p:nvSpPr>
        <p:spPr>
          <a:xfrm>
            <a:off x="3203848" y="6093296"/>
            <a:ext cx="2736304" cy="51305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Потребитель</a:t>
            </a:r>
            <a:endParaRPr lang="ru-RU" sz="1400" dirty="0"/>
          </a:p>
        </p:txBody>
      </p:sp>
      <p:pic>
        <p:nvPicPr>
          <p:cNvPr id="1033" name="Picture 9" descr="D:\КазНИИ\Фотографии\2014 10 10\SAM_4363.JPG"/>
          <p:cNvPicPr>
            <a:picLocks noChangeAspect="1" noChangeArrowheads="1"/>
          </p:cNvPicPr>
          <p:nvPr/>
        </p:nvPicPr>
        <p:blipFill>
          <a:blip r:embed="rId3" cstate="print"/>
          <a:srcRect r="23853" b="22082"/>
          <a:stretch>
            <a:fillRect/>
          </a:stretch>
        </p:blipFill>
        <p:spPr bwMode="auto">
          <a:xfrm>
            <a:off x="2987824" y="1772816"/>
            <a:ext cx="3190172" cy="2448272"/>
          </a:xfrm>
          <a:prstGeom prst="rect">
            <a:avLst/>
          </a:prstGeom>
          <a:noFill/>
          <a:scene3d>
            <a:camera prst="orthographicFront"/>
            <a:lightRig rig="threePt" dir="t"/>
          </a:scene3d>
          <a:sp3d>
            <a:bevelT/>
          </a:sp3d>
        </p:spPr>
      </p:pic>
      <p:sp>
        <p:nvSpPr>
          <p:cNvPr id="34" name="Стрелка вниз 33"/>
          <p:cNvSpPr/>
          <p:nvPr/>
        </p:nvSpPr>
        <p:spPr>
          <a:xfrm>
            <a:off x="4427984" y="5733256"/>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264"/>
            <a:ext cx="8229600" cy="1143000"/>
          </a:xfrm>
        </p:spPr>
        <p:txBody>
          <a:bodyPr>
            <a:noAutofit/>
          </a:bodyPr>
          <a:lstStyle/>
          <a:p>
            <a:r>
              <a:rPr lang="ru-RU" sz="2600" dirty="0" smtClean="0">
                <a:solidFill>
                  <a:schemeClr val="tx1"/>
                </a:solidFill>
                <a:latin typeface="Arial" pitchFamily="34" charset="0"/>
                <a:cs typeface="Arial" pitchFamily="34" charset="0"/>
              </a:rPr>
              <a:t>Текущий статус проекта</a:t>
            </a:r>
            <a:endParaRPr lang="ru-RU" sz="2600" dirty="0">
              <a:solidFill>
                <a:schemeClr val="tx1"/>
              </a:solidFill>
              <a:latin typeface="Arial" pitchFamily="34" charset="0"/>
              <a:cs typeface="Arial" pitchFamily="34" charset="0"/>
            </a:endParaRPr>
          </a:p>
        </p:txBody>
      </p:sp>
      <p:pic>
        <p:nvPicPr>
          <p:cNvPr id="7" name="Picture 1" descr="D:\КазНИИ\Заявки\2014\онлайнEXPO\0.jpg"/>
          <p:cNvPicPr>
            <a:picLocks noChangeAspect="1" noChangeArrowheads="1"/>
          </p:cNvPicPr>
          <p:nvPr/>
        </p:nvPicPr>
        <p:blipFill>
          <a:blip r:embed="rId2" cstate="print"/>
          <a:srcRect/>
          <a:stretch>
            <a:fillRect/>
          </a:stretch>
        </p:blipFill>
        <p:spPr bwMode="auto">
          <a:xfrm>
            <a:off x="323528" y="2420888"/>
            <a:ext cx="4176464" cy="3816424"/>
          </a:xfrm>
          <a:prstGeom prst="rect">
            <a:avLst/>
          </a:prstGeom>
          <a:noFill/>
          <a:effectLst/>
        </p:spPr>
      </p:pic>
      <p:sp>
        <p:nvSpPr>
          <p:cNvPr id="10" name="Заголовок 1"/>
          <p:cNvSpPr txBox="1">
            <a:spLocks/>
          </p:cNvSpPr>
          <p:nvPr/>
        </p:nvSpPr>
        <p:spPr>
          <a:xfrm>
            <a:off x="5364088" y="3284984"/>
            <a:ext cx="36004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1" name="Скругленный прямоугольник 10"/>
          <p:cNvSpPr/>
          <p:nvPr/>
        </p:nvSpPr>
        <p:spPr>
          <a:xfrm>
            <a:off x="251520" y="1052736"/>
            <a:ext cx="4320480" cy="1152128"/>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endParaRPr lang="ru-RU" dirty="0" smtClean="0">
              <a:solidFill>
                <a:schemeClr val="bg1"/>
              </a:solidFill>
              <a:latin typeface="Arial" pitchFamily="34" charset="0"/>
              <a:cs typeface="Arial" pitchFamily="34" charset="0"/>
            </a:endParaRPr>
          </a:p>
          <a:p>
            <a:pPr lvl="0" algn="ctr">
              <a:spcBef>
                <a:spcPct val="0"/>
              </a:spcBef>
              <a:defRPr/>
            </a:pPr>
            <a:r>
              <a:rPr lang="ru-RU" dirty="0" smtClean="0">
                <a:solidFill>
                  <a:schemeClr val="bg1"/>
                </a:solidFill>
                <a:latin typeface="Arial" pitchFamily="34" charset="0"/>
                <a:cs typeface="Arial" pitchFamily="34" charset="0"/>
              </a:rPr>
              <a:t>Лабораторный образец</a:t>
            </a:r>
          </a:p>
          <a:p>
            <a:pPr lvl="0" algn="ctr">
              <a:spcBef>
                <a:spcPct val="0"/>
              </a:spcBef>
              <a:defRPr/>
            </a:pPr>
            <a:r>
              <a:rPr lang="ru-RU" dirty="0" smtClean="0">
                <a:solidFill>
                  <a:schemeClr val="bg1"/>
                </a:solidFill>
                <a:latin typeface="Arial" pitchFamily="34" charset="0"/>
                <a:cs typeface="Arial" pitchFamily="34" charset="0"/>
              </a:rPr>
              <a:t>(0,5 кВт электрической и </a:t>
            </a:r>
          </a:p>
          <a:p>
            <a:pPr lvl="0" algn="ctr">
              <a:spcBef>
                <a:spcPct val="0"/>
              </a:spcBef>
              <a:defRPr/>
            </a:pPr>
            <a:r>
              <a:rPr lang="ru-RU" dirty="0" smtClean="0">
                <a:solidFill>
                  <a:schemeClr val="bg1"/>
                </a:solidFill>
                <a:latin typeface="Arial" pitchFamily="34" charset="0"/>
                <a:cs typeface="Arial" pitchFamily="34" charset="0"/>
              </a:rPr>
              <a:t>4,5 кВт тепловой мощности)</a:t>
            </a:r>
          </a:p>
          <a:p>
            <a:pPr algn="ctr"/>
            <a:endParaRPr lang="ru-RU" dirty="0"/>
          </a:p>
        </p:txBody>
      </p:sp>
      <p:sp>
        <p:nvSpPr>
          <p:cNvPr id="14" name="Скругленный прямоугольник 13"/>
          <p:cNvSpPr/>
          <p:nvPr/>
        </p:nvSpPr>
        <p:spPr>
          <a:xfrm>
            <a:off x="4644008" y="1052736"/>
            <a:ext cx="4320480" cy="1152128"/>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endParaRPr lang="ru-RU" dirty="0" smtClean="0">
              <a:solidFill>
                <a:schemeClr val="bg1"/>
              </a:solidFill>
              <a:latin typeface="Arial" pitchFamily="34" charset="0"/>
              <a:cs typeface="Arial" pitchFamily="34" charset="0"/>
            </a:endParaRPr>
          </a:p>
          <a:p>
            <a:pPr lvl="0" algn="ctr">
              <a:spcBef>
                <a:spcPct val="0"/>
              </a:spcBef>
              <a:defRPr/>
            </a:pPr>
            <a:endParaRPr lang="ru-RU" dirty="0" smtClean="0">
              <a:solidFill>
                <a:schemeClr val="bg1"/>
              </a:solidFill>
              <a:latin typeface="Arial" pitchFamily="34" charset="0"/>
              <a:cs typeface="Arial" pitchFamily="34" charset="0"/>
            </a:endParaRPr>
          </a:p>
          <a:p>
            <a:pPr lvl="0" algn="ctr">
              <a:spcBef>
                <a:spcPct val="0"/>
              </a:spcBef>
              <a:defRPr/>
            </a:pPr>
            <a:r>
              <a:rPr lang="ru-RU" dirty="0" smtClean="0">
                <a:latin typeface="Arial" pitchFamily="34" charset="0"/>
                <a:cs typeface="Arial" pitchFamily="34" charset="0"/>
              </a:rPr>
              <a:t>Модель промышленной установки</a:t>
            </a:r>
            <a:endParaRPr lang="ru-RU" dirty="0" smtClean="0">
              <a:solidFill>
                <a:schemeClr val="tx1"/>
              </a:solidFill>
              <a:latin typeface="Arial" pitchFamily="34" charset="0"/>
              <a:cs typeface="Arial" pitchFamily="34" charset="0"/>
            </a:endParaRPr>
          </a:p>
          <a:p>
            <a:pPr lvl="0" algn="ctr">
              <a:spcBef>
                <a:spcPct val="0"/>
              </a:spcBef>
              <a:defRPr/>
            </a:pPr>
            <a:r>
              <a:rPr lang="ru-RU" dirty="0" smtClean="0">
                <a:latin typeface="Arial" pitchFamily="34" charset="0"/>
                <a:cs typeface="Arial" pitchFamily="34" charset="0"/>
              </a:rPr>
              <a:t>(1,5 кВт электрической и </a:t>
            </a:r>
          </a:p>
          <a:p>
            <a:pPr lvl="0" algn="ctr">
              <a:spcBef>
                <a:spcPct val="0"/>
              </a:spcBef>
              <a:defRPr/>
            </a:pPr>
            <a:r>
              <a:rPr lang="ru-RU" dirty="0" smtClean="0">
                <a:latin typeface="Arial" pitchFamily="34" charset="0"/>
                <a:cs typeface="Arial" pitchFamily="34" charset="0"/>
              </a:rPr>
              <a:t>9 кВт тепловой мощности)</a:t>
            </a:r>
            <a:endParaRPr lang="ru-RU" dirty="0" smtClean="0">
              <a:solidFill>
                <a:schemeClr val="tx1"/>
              </a:solidFill>
              <a:latin typeface="Arial" pitchFamily="34" charset="0"/>
              <a:cs typeface="Arial" pitchFamily="34" charset="0"/>
            </a:endParaRPr>
          </a:p>
          <a:p>
            <a:pPr lvl="0" algn="ctr">
              <a:spcBef>
                <a:spcPct val="0"/>
              </a:spcBef>
              <a:defRPr/>
            </a:pPr>
            <a:endParaRPr lang="ru-RU" dirty="0" smtClean="0">
              <a:solidFill>
                <a:schemeClr val="bg1"/>
              </a:solidFill>
              <a:latin typeface="Arial" pitchFamily="34" charset="0"/>
              <a:cs typeface="Arial" pitchFamily="34" charset="0"/>
            </a:endParaRPr>
          </a:p>
          <a:p>
            <a:pPr algn="ctr"/>
            <a:endParaRPr lang="ru-RU" dirty="0"/>
          </a:p>
        </p:txBody>
      </p:sp>
      <p:pic>
        <p:nvPicPr>
          <p:cNvPr id="1030" name="Picture 6" descr="D:\КСГУ и ветрогенератор 2.jpg"/>
          <p:cNvPicPr>
            <a:picLocks noChangeAspect="1" noChangeArrowheads="1"/>
          </p:cNvPicPr>
          <p:nvPr/>
        </p:nvPicPr>
        <p:blipFill>
          <a:blip r:embed="rId3" cstate="print"/>
          <a:srcRect/>
          <a:stretch>
            <a:fillRect/>
          </a:stretch>
        </p:blipFill>
        <p:spPr bwMode="auto">
          <a:xfrm>
            <a:off x="4860032" y="2420888"/>
            <a:ext cx="4032448" cy="3888432"/>
          </a:xfrm>
          <a:prstGeom prst="rect">
            <a:avLst/>
          </a:prstGeom>
          <a:noFill/>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MTEhQUEhIUFBQVFBUXFBgUFRUVFRQVFxQWFhUVFRUYHCggGBolHBQUITEhJSkrLy4uFx8zODMsNygtLisBCgoKDg0OGhAQGywcHyQsLCwsLCwsLCwsLCwsLCwsLCwsLCwsLCwsLCwsLCwsLCwsLCwsLCwsLCw3LCs3Nzc3N//AABEIALEBHAMBIgACEQEDEQH/xAAbAAABBQEBAAAAAAAAAAAAAAAEAAIDBQYBB//EAD8QAAEDAgMECAMHAwMEAwAAAAEAAhEDBBIhMQVBUWEGEyJScYGRoRQWMiNTscHR4fBCYqIHQ7IzgpLxFXLC/8QAGQEAAwEBAQAAAAAAAAAAAAAAAAECAwQF/8QAIxEAAgIDAAMAAwEBAQAAAAAAAAECEQMSIRMxQSJRYXEyBP/aAAwDAQACEQMRAD8AqkkTWtY0MhRBi9W0cdD6VchSCvOqXwbokZ+G5DqaT9D6iypwCDu4JVrvcEE0E6LtWk4ZkKdVfStmFSw78/RMJLdDlwQoK65yeorHVq8nLRQQnQkrSoluwvZ4bvTb57Z7KHCIs7U1DyUtU7Y07VA9OmXEALfbG2G3AJGce6i2XSZTAAA/NX9rUPCFy5crl6N4Qor62xy2SIhR07Incrp8HUylSpZrCzQq22mHVENgBG1gFV3GSV2ASyrG9d+LVU6uojcIAsq1xO9A1aiGqV1CasqqAnfWTPioQz3KF6dCCql4eKhdclNpWpOiHu6ZaqUe0JsJFwVPRDjmFVU3OnQ571oLKlUa2SQeWiJLUSdjTauME5FFUrcgKGpdOBzEI+3ugRoodlETGwVK6sVyo9DVKyQx77hQOu1wVggq5zyQhMKN4mG9QEypQwKqFZTy1ykZQaREJnwEfun0qbhqV0tr4Zr+nWy0GAmN2eHSSNVZUqYUoEZKN6K1RWi3DdyFuqoLYHFW9zmhqluA2YzTjL9ilHhRAJFPeMymwuo5xpCQCdCntmA6mEm6Guh2xtnteC527QK/2dZNIyECVV0rpoENVlbX8DNcmRybOiKSL+12dTGZ9SqyttZ+PsAdX/TOpPGOB8VHcXbnANaJkYncqY1J5bo3yhyN6WLHv7HOVeiztdoVHTFEujXAQT44dYTztVoMODmHg9pH4qttK5pvDxuPqN4R22tpuqOLQfsxlAP1cSeKcv8AzvakJZOdJXX4OhBQN1cplJtMZuYDlnEg+IIQdS2blih5zzIGYnL0/NZ+KSlRW6qzjq3NRuuG8R6hF7Ms6D3lr2DOcJBIAgSRlyB9FzBSBOCmI0Ey7LzR43dBsqsA68HQz/P2XOtUN0QMbAD2SyqHEuOTnFjm56ACY5HkmFySQ7JjVTesUGJda5VQrLGhduAgLjSHOl+aAq3OEZIQ3bplaRxtkOdGsp4YUVW7DTCzTb5/FRVLgu1KFgf1h5Uar/5IRuKTL4HRZIPPFSUq5Gip4BeU1/xCGrVVWUrvITl5qN96FksbsvdB5qxvUD7kKv6zEcsR8EPXcQc5HitI4iHMtW1xuT+vVEKhCf8AEOTeEXkNMajXcE2pTbxCpadbmpjWPFR42i90FPIGhQz60b80LUe6Uxzss1osZDkS/EmdVyrdkhDuKatNERsxDM5rmFdXZVkkcKSkRvXIShDF6JKz50R2yLN1UkmSxu7vHc2eHHkobCwNQnPCxub3HRo/M8ltNl2sMEABp+iM+xAgk8TJJ8Vm2r1NEn7Fsstpse14JfU/6jvwaODW7v3TbW0DnRIz04Ix1qFA+lBEDX8df1QoqK4Dlfsr61LDqQMwM9JJgZ+Ka6nGXDL0U19s0VMqkuzkCSIO49mMxxUoolzpiSfdVbT76JpfAHFBl2gBnwhcrNkCBAAAHkEXXtMbSw5A/V/cJzaOHim1WhoDTk45xOZb3hxCTkti0nRXsMaayB5HI+0rpgSiKLB2iZ0IblvP9X84lVNSsAYkTwnOfDVJVYfCxbaB9KtxLQz2cf8A9rOC4kAnePdaCxv4AYR9Wpnef4B5LOXFPC97eD3ehOIezgs4w/Po5S4P61Sh43IRJaPGiFOgpzJ1QjxBTi8pqqMaFKVnEl2EoVEHEk5rSdBKvNkbFmHVAeIbx8VMpKK6XGLYLszYdWqdCxsTiI18FcHogMvtHZ8gVdtJGEjdu3I1tyd/kuSWaT9cOhY0itsdhspDJufE6nzQ1bY/WEywHhOvkVdOvM80jWJ0yWW8rsqkYC92DVY4gMLhuIjT9VWut3D+l3oV6c90Dmq6rSaTJElbxzv6ZvEjCLuJchdhdVGFiklcwqVlM7hKOZZOjMKZSSKSbK91E8FHhVr8M7c0ymVbOphJNMgDUx/JSUxuJXQlCeAirG3DnCdFbdKyUrYHhVtsTYjq72tPZDsx3iBqQNzef4rQ0LJxAp0aQaCM3vHZA44dXHl6rQ7H2O2iS4OL3uEOc7U6GOQy0XNLO65w0WNA9v0dYzKCWgEBuWDPUx/UeZlEPt8Gbvp46Bu4Ty57ldhDX72taZEzIjjxWG/0txsCNvl+CB7JrBggwHE8MUaeMT6hcpMwiBkOA09FPZ0GudEAEAua4DMEEDzGeitZf2S8fCKrb6oR1OIziXD9T7Aq1F20kswuxgwQBPmDw8VWXdpc/EMdDBbta4FocS8kgEPIwxqAIB3nVbeX4zPUgeCBpom16gcaZIzAe2d4BAJ/4hF3LBE7uKE2W7raj+yQ1mFrXOBaHudiLyyfqaMLBPitJuNJjjYyk2Wkc5KqbjZYNepVAzLWsHKJJPnLfRa67Y1jC45Bok5fkNSq3Y1Nz2Avbhc8l+E/UxhMMa8bnYQJHFYSyqzVRKOvYFuB0ZOeB7/oD6Kl2y0dcSCCHNBkZgkEtOfkFodv3eOsxjD9nSDiSD9Ti3d4aeJWPawjqgWFn2b4aTiIGMQSd5Mz5ojNuasmUVTHJQnwlC6zAZC5ClwqW1ti8wEm0hpWDBqtLPYj3jUDx1RNnsV0y7IbleUazacDf6rDJmr/AJNY4/2BWOw+qEuguO/grSmyAuuvAQoalfguZyb9mySXoIdXhD1LtBVq5QVWtG9GoFm++UlLaA3rPPrynU6qeorL2peBcD5zVWx6Pp3IAhKh2Zm3oEuA0nirylsMAZkHfkrMWwUlJkclpPM2RHGkCsohgyAjhkoCyUa907lA9hlRZpRy1bBzKuGfTEyJ9lSNpwcyi23cBSwHXeyLfEHFsHeBkDzIUey7BvXPLA0BuHCPETPsUx10n7Drxcjg6mZHEtzHnEqlNp9JcUaGyb2hi0VtgaRkfAjUIWnSY7QifQ+YTL2+p0GOe8nstJhoL3uA7rRmVWSSl0hJoLp3R0LSSMuzy5HRBbTeSWy0gQYmPPQnkjNliabX73jGc5+vtR4CY8lPWohwgiQsTUo2M45Kst+kGCtUDaLqjWjDDQesAB7TsMaSY45BXtxZtDmtaJxNdk6XDKJOen1arJ3WzmsFSk5+GtSf9joOsp1BMOMjsxiBzyzTA0mxdsW9RznNeA+oZh/ZdhyAicjpOXFW1yJWDrXdGq1gqQaoe7sxLGgMfhY0DLq5jOcw6d2Q+0+ktO2DTbVXtJ1pPe2q1vHs5lv/AJDwTT7ZEo2qNENnB1R9RzQe32JzyAGceMwiepyIdodf1ncpeiW1WXFtTcDLsPb44p7Xupto31uD1b3w5wOQmQAMyY0HMrWOTlUS4dsz3R+lVFPFcVX1ajiS3Ecqbf6WtHGMyTnmnbecOraXaScQ7zcJ7Pm7ArK+fTaOy72/NYXa+1H1nuAa4U2wGuIgPJmXCdWjITpqlrbRV0httUxEmP3PD8FBtilFw0HdSPtgUtjchjhIJjPhJG/yJHmeS7tTtXLSN9In16v9Vpf5EEbaNMamV0mkNyMs9kPq6NwjvOyao7/Y1WkdMQiZYCR5rS03VkU/0VzylSeQck91FwElpA8Ms0yFpwntlu3ahiFx9wCJ3qqldxlYPGaqZZi6Ka6+KABcUwyl4x7hr7wlRwSo6bgnh6lxod2MLU5jDwRbWQJIUmM7glY6BGkp+Mp76hG6FCa6XQbouxfBNqbRHFUTXOPErjpBzyKrwk+T+FwL5MftLkqnGUusR4mPdBz73km9eShetTcRR42G6CnVyjtiOcbijGZLiPJzSFUBHbLuDSqMeBOFzTHLQ+xKmUaRSZ6eyybGYBPE5+nBOqWrHDNo9M/VK2uWv+kjmN48Qn1qrWgucQ0DUuIAA5krEoD+JbSIY8mI7LtcuB5jipn3rcMiXD+wF0+igtiyuRVycwZU+B4u/TwR5QIqdg3r6xrOqUzSwvwMa4gnqwAQ4wYzJOXIcFD0h2ZjfRrCmKhY7C9sSTTdqRzaYI80btWsaYD2AFxc1kHQ4jAkDWJn1RFm+oW/ata07g1xdlzkCPDNAGB/1Eeyg6lgbUa5wcDUxvyaQRhaSctSsS+yptaCQ6o6HEAZMEEZPIMmM5Aj8VvP9Wrlpt2NEE9ZJIgwIIz4TKwfR+hVqOLaNM1N7gIiIAzJyCdMLRs+jGx8bQ+i51HNzqha7IlzIaBggYQfTCdZlFVtrOpnqqzQ124j6X8wTqfFTdGA+3oGk5ha7rHOIJGLCdDrBGXFAdMdo03UXDq3VH/0ta1xLT3nEDsge62h+PSJdAKb3B9apUqOdSxfY057LRGZdln2pgZgfhWt2q/rDVDZIBjFECQWiRviZ8Uw06rAcP21KcojEN+XeQ1iKlxUe2lTcYww0QCG6YnTEZqlNeg1ZBe3zgdZJyAO8niT6T4lGbCvKlWrFTN1KkWVXtjAKji0im3iWtaJ8uKA2hsyoLgUWPa+4IklnaZbN0dUJP1OGjRH1eBK0uydntpMFOmCGt4nMnVznHUkmSSsm7ZdF7smsRk5pLOf5K2dcsAIa+OWYA9VSMqkBNqEuEQpfWMOoUm4iS4w4y6cw5EOsLbFjfTBLoGUgZb44qvs6TB9R9dFaC8Y05tJHGNPAJNv4FER6OUKmbBhAjefNcHRu2xGZz0zMIyleyJ4qKrec0byDWJWX2wqbQQzI7syUFQ2EIJeTMZahW9S8zlR1b+Rl7Jqchaozl5YYY5+ygpgBWW0K2IEA+IVM8reFyXTOTSDjXCcLqBpkgG1CFL106ocKBSJn3BI+klBuaTo0qwoXACIDwpUtfg2tvo6nRDT2dfyRFS1Y4GY8d/kgHXADplMN1zU0yuHRshzicP0jeUBXolji06hWtLaMNIQTqWMkyFpGb+kOK+Aa6E4hKFrZFITSiLQkva0AkuMCNZ3RzUCL2RVLa9NwEkPGXmAfYlRkX4jj7N/ZdH6Ya3rJe4DUuMj/uGZRtfZNB8B9Jjo0kSR4E6IQbTboHQ7eDkR5KQX7WwS8DlMuPg0ZnyXK0bnW1RbuDCHGm7EWuAnAREtcBmZmQQOMp79pM3Eu/8AqHOPoAhTX6wlzhEAta3fzc6N+Wm6FXvuy12R/da4sexlkfCytLl9Sq4va1rGhvViZcXGcTnZQ3KAACdSrIVRvKyO1Np1Yb1AHW4gBi+jDnixnc3T2hWDH1CyH1BiOppNwgeGPEm8TuiNmugt/wBGra4qlsuGYdUaHZQZgQR2ZInwBSbsmnZwGNLaROTxm9h3YifqbyOSjff0NnlpqF5bWfhxQ6o81MJPaiXOkA5xujgrbaV299FwpMbLmkfby1okaloGLyyUvaykUu3rQ13gOc1rqdN0OaSMYeWlrhBkN7JnxCy9xdVD2CGCMuzIMcoyKnuLmqy3pse37SiXDrGhxbUxdpwDo0IOnIcFVbRdIxk4WtAIIzc4nQe+gTXEX/B9a/bSZLsNNrWwerYA97yZcMRzJmfBRWO1KlvRdWwk3V4Qy3pSS5tPOCXHOTrJ0DZ4KpeB1grXTS2lSbjLXCA90w1oGpkxPhxIV1sai9z3XVwPtqghjT/s09zANA45THIaBZPvov0WmwLAW7Dih9aocVapH1O4DgxugHjvJVrQZizkD8VWdeTki6daAnVAWbqbQOKaHjgq19yVF8WeBSoC2Y+VBdXBGSCF9HFDV7wlUoisOpXkaiUdSqA5x67wqmnUBbmM9yO2br2hpodyGMJt7HrHEOdA1gbxwPBW3VNaIa0AeCBt71rSZOqa/ao3DRR1jObRsw9sYY5xmspdWr2ntA8t8rVu2i0jVQ079pyICuGRxIlFMzNWze0AlpAPr6KHAeBWtrkOnQzyULWhrYA11nNaef8AhDxmYgpB54q2vS0NgADkqkrSLUvhMlqS4VI2hM7insYAjKRByUORaiVlWg4bk2i5WzaJ35hcdatBmAp3K1A32vZxT5Qhw08Cr+jUbIyiM0ZdOYQIjTghZWhPGjJyj9iA9aH5EU8zPEhwaPWD5KG6pAHKFyyunUy4hoewNlzW9qoXAtDQGjTIuOcSqnK4ijGmaxr+sMvg8JAj0RjXNEAAc8gPwVDQ2gXtmnTqGdJYW5+alq3NRjMdRuASASTLszua38z5LKrNDu0OknVVn0BTfUMNIeyCGYsy15yE+8EeKBur57swBJjU4QOZiSUBdXuN2ICBuCgdcwNV14seq6c85Wy3pOwzNQVDOoGEZjQNJkAc0Uza7WAmo4BrdSTAhZh9cmZMAGWwS0jITJETppoFAbxjjBa2pOWYDh7rSLdUS0bSntCnUFOuRoCaU6gO/qA3OI9AeZVdf7akZmBuE6rPbQu2kNwvcXYRiEDA3k323cUFY2rq1ek0NIcXQCXEhrdXuLQdzQT6ZiYUNqKui0r4GbbqvextRsktJ7MmCHCHHD4D0Cp7y5eHU31IZQp4TLzDYGQ0zc8kZAcuJRvTu7trcNp/EPquzL6dPCzrNA0FwktZk6TOegWButpVLh01Nx+zaMmMGmEN37u0c8lxTlb4bxVG86KbOF2TWM9TSqdhjz26lXCD11Xdocm7tVpq1LCVlP8ATy7wsrN/uYfYj8gtNWupRGwZw1EhVlDPrJwbOhzVtE2TdZzK6Xcyh2hybUeQgYSSOKifXAKjzKEqp0Iszfj0XH7UMaqkcRxKYRzT0Qti6bfc1w354qlaD3lPRtp1cjQWxYfFlIXJCgbaxvKlYwBPQWzJ237k43jjvUK4n40LZnHunVcToSVpUS+kkFPa46IgUFw0lnaNOjRcOhN69ylbQPBSfDqfxH0G653Fc613FEGhzTTRTWoug5BTH0AdQDwO8eB3IwUVIy1JTckhatgNPG3NlRw5OOMep7X+SKdtWqWllVgqMOsHP0MEeOIlECy5J3wShyiUlIrqDbYmHPqM4Aw3yGJoJ8pVHeVJeYt3h2MNp4qgcIjN7jOFg5/gth8IIg6fig6mxaB/2wOJYSw/4EKXN/spJFBS2JdVTGERzc3AOeROL3XNtbGfbBgxF5fJcWg4AREN5nMmVb1Ni0x9L6rf+/F/zDkm2ddv/TuHx/c0n/i5oWizS9k6IzdWqS6GMc8wJA4zEHujmVHs+tVc53UvGJwwPrATTpNmXU6A/wBx0gSdJG/RXZ2I55w1Xt6omXspAsNVxP8AuOmcP9o13lWXwbAAGsDQBAA0A5BTKcpv8hpJLh5d01tKdKqxrJcSzE9zzL3uc4iXHf8ASPBU1ALRdPLR/wAS5wY7q2sY0uAOEHXM6DNyE6NbKFd5DnhobBI/qdrk30zPNZP2WjR9FHds5ZvpAnmQ6J91pg2NxWR6GA/E4eLXiOYzj/FegizPNVFpLpLRWOcOB9E5lQbgZRVBjHuc1hJc36sjGsfVoTIOSZYuZVxdWSSxxa8FpbDhqBOviks0GPWX6GNfO4qTq265hGNs/FPNsOabkhUyqr050JPkga1q4rQm0HP1TqVPDlmR5fjCe9BqZX4Fy6LA7/wK0TqWc8/4E5w3Qq8gtSiZYjgT6o2jQw6D3RrhG6VE9xO6Etmwqhj2jhuQjmK2NNkCR4pjrXeAhSBoq8Kc0I/4Qp7rYAc+SvyIlxZXYUsCOfa8FH1Ke6J1ZbliY+3KK8l0cwVy7G9AjbcnQFSMtRBkwRuRNKuWyJ9vzTKlbPQHnCN2KkCmgOK462PNGMeNSE19XyRux0gVtDkp6NON/iuFyew8kNthRMaYO8pj6A4qNxKdhKkBppKLqkQKZI1/FIGBE/8AtNNjBxSC4aCIb2t2YXCSnsxELbcJ1w2AMlMxpOgUjqfed7JbBR4x0z2iXVqtIHsisXO5kNYwA+GEnzVHQkEEGCNCNQeIKsulNOLqr/c4v/8AIl35qvpBMZpOiFyfjqLjq57g7mXMcJ85Xp+3XEUSIkPIYYMQ0zJHovINh1sFzQd3a1MnwxiV7dfxVbhdoDkZiCND5LPInToqFWrMzsqm2k97g2GFsl06QAA0Tmc1FY0G0nhwDjzJ5ThnXP3V7SsWkQ4Y6ZmJ/qIIOKJy/ZD0KDC4teCQHSBoJa48DPdPkvPUMjS/07XKFv8AwtHU+SYGIt13ITBVbwjyXodOEHNMJr2ZKU1hwTHOTsRHrADc1FVtnb4lFNusIgNURrycwqtgyvLU3CrCphO72Tep5KtiQRohTNqJwbO5SNonghsCIvlclTwV0JWBBTYN8qUNb3T6FPa8hdNRyVsZj/mep94fb9Fz5mqfeH2WUxcguzyC57OjU1XzNU759lw9JqnfPssti5eyWL+QlYamoPSap3z/AIpfMtTvn/FZjFy9kpRYamn+ZanfPsl8y1PvD/isxK5KdseqNQek1T7w+y58y1O+fZZmUsSVio0x6S1fvD7Jp6SVO+fZZvEljP8AAEWOjSjpPVGj3f4rh6TVe+f8VmsZ/gCXWH+BFhRpvmit33erVw9J63ePq1ZrrP5CXWIDUJ2wxtwGy3A9ogPBDpHBzcueh3qmGy3g6tidZ/JWHWFLrFfkZPjRA7ZuGC18kEEEgAZGeJWqPSasci4wdcxv13LOdYl1iTk2NQSNGzpFUDQATI5iIyH5KNm36gkyZJkZiBOqoMaWNSPU0fzJW73uP0S+Za3e9x+izmLmlj5osNTR/Mtbve4/RL5krd73/ZZzFzSxJ2Gpo/mSt3vf9kh0jq973/ZZyUpRYaml+ZKvf9/2S+ZKvf8Af9lmZSSsNTTfMdTvn2/RO+ZKv3h9v0WYXEWGpqPmOp94UvmKp94fZZddTsNUab5iqfeFd+Y6vfPsswklbDVHSkkkgoaVxJJACXEkkAOCSSSAEuJJIEOSSSQBxJJJAHCuLiSQCSSSQB1JJJMZwpBcSQA4JJJIAQSSSQB1cSSQAiuFJJAHF0JJIAS6EkkAdC6kkgD/2Q=="/>
          <p:cNvSpPr>
            <a:spLocks noChangeAspect="1" noChangeArrowheads="1"/>
          </p:cNvSpPr>
          <p:nvPr/>
        </p:nvSpPr>
        <p:spPr bwMode="auto">
          <a:xfrm>
            <a:off x="155575" y="-1905000"/>
            <a:ext cx="6381750" cy="3981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8" name="Picture 4" descr="http://image.ofweek.com/uploadfile/newsimg/b/2014/09/58c7c8f60a613175817bef074d9b8ccd.jpg"/>
          <p:cNvPicPr>
            <a:picLocks noChangeAspect="1" noChangeArrowheads="1"/>
          </p:cNvPicPr>
          <p:nvPr/>
        </p:nvPicPr>
        <p:blipFill>
          <a:blip r:embed="rId3" cstate="print"/>
          <a:srcRect l="12470" t="8567" r="23396"/>
          <a:stretch>
            <a:fillRect/>
          </a:stretch>
        </p:blipFill>
        <p:spPr bwMode="auto">
          <a:xfrm>
            <a:off x="395536" y="1556792"/>
            <a:ext cx="1771726" cy="1575854"/>
          </a:xfrm>
          <a:prstGeom prst="rect">
            <a:avLst/>
          </a:prstGeom>
          <a:noFill/>
        </p:spPr>
      </p:pic>
      <p:sp>
        <p:nvSpPr>
          <p:cNvPr id="8" name="TextBox 7"/>
          <p:cNvSpPr txBox="1"/>
          <p:nvPr/>
        </p:nvSpPr>
        <p:spPr>
          <a:xfrm>
            <a:off x="107504" y="4637454"/>
            <a:ext cx="8856984" cy="1815882"/>
          </a:xfrm>
          <a:prstGeom prst="rect">
            <a:avLst/>
          </a:prstGeom>
          <a:noFill/>
        </p:spPr>
        <p:txBody>
          <a:bodyPr wrap="square" rtlCol="0">
            <a:spAutoFit/>
          </a:bodyPr>
          <a:lstStyle/>
          <a:p>
            <a:pPr lvl="1" algn="just">
              <a:buFont typeface="Arial" pitchFamily="34" charset="0"/>
              <a:buChar char="•"/>
            </a:pPr>
            <a:r>
              <a:rPr lang="en-US" sz="1600" dirty="0" smtClean="0">
                <a:latin typeface="Arial" pitchFamily="34" charset="0"/>
                <a:cs typeface="Arial" pitchFamily="34" charset="0"/>
              </a:rPr>
              <a:t>   </a:t>
            </a:r>
            <a:r>
              <a:rPr lang="ru-RU" sz="1600" dirty="0" smtClean="0">
                <a:latin typeface="Arial" pitchFamily="34" charset="0"/>
                <a:cs typeface="Arial" pitchFamily="34" charset="0"/>
              </a:rPr>
              <a:t>Финансирование проекта - </a:t>
            </a:r>
            <a:r>
              <a:rPr lang="en-US" sz="1600" dirty="0" smtClean="0">
                <a:latin typeface="Arial" pitchFamily="34" charset="0"/>
                <a:cs typeface="Arial" pitchFamily="34" charset="0"/>
              </a:rPr>
              <a:t>2.4</a:t>
            </a:r>
            <a:r>
              <a:rPr lang="ru-RU" sz="1600" dirty="0" smtClean="0">
                <a:latin typeface="Arial" pitchFamily="34" charset="0"/>
                <a:cs typeface="Arial" pitchFamily="34" charset="0"/>
              </a:rPr>
              <a:t> миллиона </a:t>
            </a:r>
            <a:r>
              <a:rPr lang="en-US" sz="1600" dirty="0" smtClean="0">
                <a:latin typeface="Arial" pitchFamily="34" charset="0"/>
                <a:cs typeface="Arial" pitchFamily="34" charset="0"/>
              </a:rPr>
              <a:t>$ USA</a:t>
            </a:r>
            <a:endParaRPr lang="ru-RU" sz="1600" dirty="0" smtClean="0">
              <a:latin typeface="Arial" pitchFamily="34" charset="0"/>
              <a:cs typeface="Arial" pitchFamily="34" charset="0"/>
            </a:endParaRPr>
          </a:p>
          <a:p>
            <a:pPr lvl="1" algn="just">
              <a:buFont typeface="Arial" pitchFamily="34" charset="0"/>
              <a:buChar char="•"/>
            </a:pPr>
            <a:r>
              <a:rPr lang="en-US" sz="1600" dirty="0" smtClean="0">
                <a:latin typeface="Arial" pitchFamily="34" charset="0"/>
                <a:cs typeface="Arial" pitchFamily="34" charset="0"/>
              </a:rPr>
              <a:t>   </a:t>
            </a:r>
            <a:r>
              <a:rPr lang="ru-RU" sz="1600" dirty="0" smtClean="0">
                <a:latin typeface="Arial" pitchFamily="34" charset="0"/>
                <a:cs typeface="Arial" pitchFamily="34" charset="0"/>
              </a:rPr>
              <a:t>Проектная  пиковая электрическая мощность</a:t>
            </a:r>
            <a:r>
              <a:rPr lang="en-US" sz="1600" dirty="0" smtClean="0">
                <a:latin typeface="Arial" pitchFamily="34" charset="0"/>
                <a:cs typeface="Arial" pitchFamily="34" charset="0"/>
              </a:rPr>
              <a:t> 12 </a:t>
            </a:r>
            <a:r>
              <a:rPr lang="ru-RU" sz="1600" dirty="0">
                <a:latin typeface="Arial" pitchFamily="34" charset="0"/>
                <a:cs typeface="Arial" pitchFamily="34" charset="0"/>
              </a:rPr>
              <a:t>к</a:t>
            </a:r>
            <a:r>
              <a:rPr lang="ru-RU" sz="1600" dirty="0" smtClean="0">
                <a:latin typeface="Arial" pitchFamily="34" charset="0"/>
                <a:cs typeface="Arial" pitchFamily="34" charset="0"/>
              </a:rPr>
              <a:t>Вт</a:t>
            </a:r>
            <a:r>
              <a:rPr lang="en-US" sz="1600" dirty="0" smtClean="0">
                <a:latin typeface="Arial" pitchFamily="34" charset="0"/>
                <a:cs typeface="Arial" pitchFamily="34" charset="0"/>
              </a:rPr>
              <a:t> </a:t>
            </a:r>
            <a:r>
              <a:rPr lang="ru-RU" sz="1600" dirty="0" smtClean="0">
                <a:latin typeface="Arial" pitchFamily="34" charset="0"/>
                <a:cs typeface="Arial" pitchFamily="34" charset="0"/>
              </a:rPr>
              <a:t>и</a:t>
            </a:r>
            <a:r>
              <a:rPr lang="en-US" sz="1600" dirty="0" smtClean="0">
                <a:latin typeface="Arial" pitchFamily="34" charset="0"/>
                <a:cs typeface="Arial" pitchFamily="34" charset="0"/>
              </a:rPr>
              <a:t> </a:t>
            </a:r>
            <a:r>
              <a:rPr lang="ru-RU" sz="1600" dirty="0" smtClean="0">
                <a:latin typeface="Arial" pitchFamily="34" charset="0"/>
                <a:cs typeface="Arial" pitchFamily="34" charset="0"/>
              </a:rPr>
              <a:t>тепловая  </a:t>
            </a:r>
            <a:r>
              <a:rPr lang="en-US" sz="1600" dirty="0" smtClean="0">
                <a:latin typeface="Arial" pitchFamily="34" charset="0"/>
                <a:cs typeface="Arial" pitchFamily="34" charset="0"/>
              </a:rPr>
              <a:t>20 </a:t>
            </a:r>
            <a:r>
              <a:rPr lang="ru-RU" sz="1600" dirty="0" smtClean="0">
                <a:latin typeface="Arial" pitchFamily="34" charset="0"/>
                <a:cs typeface="Arial" pitchFamily="34" charset="0"/>
              </a:rPr>
              <a:t>кВт. </a:t>
            </a:r>
            <a:endParaRPr lang="en-US" sz="1600" dirty="0" smtClean="0">
              <a:latin typeface="Arial" pitchFamily="34" charset="0"/>
              <a:cs typeface="Arial" pitchFamily="34" charset="0"/>
            </a:endParaRPr>
          </a:p>
          <a:p>
            <a:pPr lvl="1" algn="just">
              <a:buFont typeface="Arial" pitchFamily="34" charset="0"/>
              <a:buChar char="•"/>
            </a:pPr>
            <a:r>
              <a:rPr lang="en-US" sz="1600" dirty="0" smtClean="0">
                <a:latin typeface="Arial" pitchFamily="34" charset="0"/>
                <a:cs typeface="Arial" pitchFamily="34" charset="0"/>
              </a:rPr>
              <a:t>   </a:t>
            </a:r>
            <a:r>
              <a:rPr lang="ru-RU" sz="1600" dirty="0" smtClean="0">
                <a:latin typeface="Arial" pitchFamily="34" charset="0"/>
                <a:cs typeface="Arial" pitchFamily="34" charset="0"/>
              </a:rPr>
              <a:t>Параболический концентратор  площадью  40 </a:t>
            </a:r>
            <a:r>
              <a:rPr lang="ru-RU" sz="1600" dirty="0" smtClean="0"/>
              <a:t>м</a:t>
            </a:r>
            <a:r>
              <a:rPr lang="ru-RU" sz="1600" baseline="30000" dirty="0" smtClean="0"/>
              <a:t>2</a:t>
            </a:r>
            <a:r>
              <a:rPr lang="en-US" sz="1600" baseline="30000" dirty="0" smtClean="0"/>
              <a:t>;</a:t>
            </a:r>
            <a:r>
              <a:rPr lang="ru-RU" sz="1600" dirty="0" smtClean="0">
                <a:latin typeface="Arial" pitchFamily="34" charset="0"/>
                <a:cs typeface="Arial" pitchFamily="34" charset="0"/>
              </a:rPr>
              <a:t> </a:t>
            </a:r>
            <a:r>
              <a:rPr lang="en-US" sz="1600" dirty="0" smtClean="0">
                <a:latin typeface="Arial" pitchFamily="34" charset="0"/>
                <a:cs typeface="Arial" pitchFamily="34" charset="0"/>
              </a:rPr>
              <a:t>c </a:t>
            </a:r>
            <a:r>
              <a:rPr lang="ru-RU" sz="1600" dirty="0" smtClean="0">
                <a:latin typeface="Arial" pitchFamily="34" charset="0"/>
                <a:cs typeface="Arial" pitchFamily="34" charset="0"/>
              </a:rPr>
              <a:t>36 вогнутыми отражателями. </a:t>
            </a:r>
          </a:p>
          <a:p>
            <a:pPr lvl="1" algn="just">
              <a:buFont typeface="Arial" pitchFamily="34" charset="0"/>
              <a:buChar char="•"/>
            </a:pPr>
            <a:r>
              <a:rPr lang="ru-RU" sz="1600" dirty="0" smtClean="0">
                <a:latin typeface="Arial" pitchFamily="34" charset="0"/>
                <a:cs typeface="Arial" pitchFamily="34" charset="0"/>
              </a:rPr>
              <a:t>   Планируемый срок начала коммерческого производства </a:t>
            </a:r>
            <a:r>
              <a:rPr lang="en-US" sz="1600" dirty="0" smtClean="0">
                <a:latin typeface="Arial" pitchFamily="34" charset="0"/>
                <a:cs typeface="Arial" pitchFamily="34" charset="0"/>
              </a:rPr>
              <a:t>– 2017 </a:t>
            </a:r>
            <a:r>
              <a:rPr lang="ru-RU" sz="1600" dirty="0" smtClean="0">
                <a:latin typeface="Arial" pitchFamily="34" charset="0"/>
                <a:cs typeface="Arial" pitchFamily="34" charset="0"/>
              </a:rPr>
              <a:t> год.</a:t>
            </a:r>
            <a:endParaRPr lang="en-US" sz="1600" dirty="0" smtClean="0">
              <a:latin typeface="Arial" pitchFamily="34" charset="0"/>
              <a:cs typeface="Arial" pitchFamily="34" charset="0"/>
            </a:endParaRPr>
          </a:p>
          <a:p>
            <a:pPr lvl="1" algn="just">
              <a:buFont typeface="Arial" pitchFamily="34" charset="0"/>
              <a:buChar char="•"/>
            </a:pPr>
            <a:r>
              <a:rPr lang="ru-RU" sz="1600" dirty="0" smtClean="0">
                <a:latin typeface="Arial" pitchFamily="34" charset="0"/>
                <a:cs typeface="Arial" pitchFamily="34" charset="0"/>
              </a:rPr>
              <a:t>   Недостатки: необходимость прецизионного слежения за солнцем; сложность         </a:t>
            </a:r>
          </a:p>
          <a:p>
            <a:pPr lvl="1" algn="just"/>
            <a:r>
              <a:rPr lang="ru-RU" sz="1600" dirty="0" smtClean="0">
                <a:latin typeface="Arial" pitchFamily="34" charset="0"/>
                <a:cs typeface="Arial" pitchFamily="34" charset="0"/>
              </a:rPr>
              <a:t>    изготовления; высокая себестоимость</a:t>
            </a:r>
            <a:r>
              <a:rPr lang="en-US" sz="1600" dirty="0" smtClean="0">
                <a:latin typeface="Arial" pitchFamily="34" charset="0"/>
                <a:cs typeface="Arial" pitchFamily="34" charset="0"/>
              </a:rPr>
              <a:t>; </a:t>
            </a:r>
            <a:r>
              <a:rPr lang="ru-RU" sz="1600" dirty="0" smtClean="0">
                <a:latin typeface="Arial" pitchFamily="34" charset="0"/>
                <a:cs typeface="Arial" pitchFamily="34" charset="0"/>
              </a:rPr>
              <a:t>низкая мобильность.</a:t>
            </a:r>
          </a:p>
          <a:p>
            <a:pPr algn="just"/>
            <a:endParaRPr lang="ru-RU" sz="1600" dirty="0" smtClean="0">
              <a:latin typeface="Arial" pitchFamily="34" charset="0"/>
              <a:cs typeface="Arial" pitchFamily="34" charset="0"/>
            </a:endParaRPr>
          </a:p>
        </p:txBody>
      </p:sp>
      <p:pic>
        <p:nvPicPr>
          <p:cNvPr id="6" name="Picture 2"/>
          <p:cNvPicPr>
            <a:picLocks noChangeAspect="1" noChangeArrowheads="1"/>
          </p:cNvPicPr>
          <p:nvPr/>
        </p:nvPicPr>
        <p:blipFill>
          <a:blip r:embed="rId4" cstate="print"/>
          <a:srcRect l="34167" t="49504" r="33496" b="11101"/>
          <a:stretch>
            <a:fillRect/>
          </a:stretch>
        </p:blipFill>
        <p:spPr bwMode="auto">
          <a:xfrm>
            <a:off x="2555776" y="1772816"/>
            <a:ext cx="3362586" cy="2304256"/>
          </a:xfrm>
          <a:prstGeom prst="rect">
            <a:avLst/>
          </a:prstGeom>
          <a:noFill/>
          <a:ln w="9525">
            <a:noFill/>
            <a:miter lim="800000"/>
            <a:headEnd/>
            <a:tailEnd/>
          </a:ln>
        </p:spPr>
      </p:pic>
      <p:pic>
        <p:nvPicPr>
          <p:cNvPr id="7" name="Picture 2" descr="http://www.designboom.com/wp-content/uploads/2014/10/sunflower-solar-panels-designboom07.jpg"/>
          <p:cNvPicPr>
            <a:picLocks noChangeAspect="1" noChangeArrowheads="1"/>
          </p:cNvPicPr>
          <p:nvPr/>
        </p:nvPicPr>
        <p:blipFill>
          <a:blip r:embed="rId5" cstate="print"/>
          <a:srcRect t="2033" b="4426"/>
          <a:stretch>
            <a:fillRect/>
          </a:stretch>
        </p:blipFill>
        <p:spPr bwMode="auto">
          <a:xfrm>
            <a:off x="6300192" y="1484785"/>
            <a:ext cx="2520280" cy="2952328"/>
          </a:xfrm>
          <a:prstGeom prst="rect">
            <a:avLst/>
          </a:prstGeom>
          <a:noFill/>
        </p:spPr>
      </p:pic>
      <p:pic>
        <p:nvPicPr>
          <p:cNvPr id="9" name="Picture 6" descr="IBM, IBM Research, Airlight Energy, solar sunflower, solar power, clean water, desalination, solar concentrator, HCPVT, photovoltaics, Switzerland, alternative energy, renewable energy,"/>
          <p:cNvPicPr>
            <a:picLocks noChangeAspect="1" noChangeArrowheads="1"/>
          </p:cNvPicPr>
          <p:nvPr/>
        </p:nvPicPr>
        <p:blipFill>
          <a:blip r:embed="rId6" cstate="print"/>
          <a:srcRect t="9677" b="12903"/>
          <a:stretch>
            <a:fillRect/>
          </a:stretch>
        </p:blipFill>
        <p:spPr bwMode="auto">
          <a:xfrm>
            <a:off x="395536" y="3284984"/>
            <a:ext cx="1555084" cy="1154345"/>
          </a:xfrm>
          <a:prstGeom prst="rect">
            <a:avLst/>
          </a:prstGeom>
          <a:noFill/>
        </p:spPr>
      </p:pic>
      <p:sp>
        <p:nvSpPr>
          <p:cNvPr id="10" name="Заголовок 1"/>
          <p:cNvSpPr txBox="1">
            <a:spLocks/>
          </p:cNvSpPr>
          <p:nvPr/>
        </p:nvSpPr>
        <p:spPr>
          <a:xfrm>
            <a:off x="467544" y="-30628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Аналоги мировых производителей </a:t>
            </a:r>
            <a:endParaRPr kumimoji="0" lang="ru-RU" sz="26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1" name="Скругленный прямоугольник 10"/>
          <p:cNvSpPr/>
          <p:nvPr/>
        </p:nvSpPr>
        <p:spPr>
          <a:xfrm>
            <a:off x="179512" y="548680"/>
            <a:ext cx="8784976" cy="864096"/>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2000" b="1" dirty="0" err="1" smtClean="0">
                <a:solidFill>
                  <a:schemeClr val="bg1"/>
                </a:solidFill>
                <a:latin typeface="Arial" pitchFamily="34" charset="0"/>
                <a:cs typeface="Arial" pitchFamily="34" charset="0"/>
              </a:rPr>
              <a:t>Dsolar</a:t>
            </a:r>
            <a:r>
              <a:rPr lang="en-US" sz="2000" b="1" dirty="0" smtClean="0">
                <a:solidFill>
                  <a:schemeClr val="bg1"/>
                </a:solidFill>
                <a:latin typeface="Arial" pitchFamily="34" charset="0"/>
                <a:cs typeface="Arial" pitchFamily="34" charset="0"/>
              </a:rPr>
              <a:t> Sunflower</a:t>
            </a:r>
            <a:endParaRPr lang="ru-RU" sz="2000" b="1" dirty="0" smtClean="0">
              <a:solidFill>
                <a:schemeClr val="bg1"/>
              </a:solidFill>
              <a:latin typeface="Arial" pitchFamily="34" charset="0"/>
              <a:cs typeface="Arial" pitchFamily="34" charset="0"/>
            </a:endParaRPr>
          </a:p>
          <a:p>
            <a:pPr lvl="0" algn="ctr">
              <a:spcBef>
                <a:spcPct val="0"/>
              </a:spcBef>
              <a:defRPr/>
            </a:pPr>
            <a:r>
              <a:rPr lang="en-US" sz="1600" dirty="0" smtClean="0">
                <a:latin typeface="Arial" pitchFamily="34" charset="0"/>
                <a:cs typeface="Arial" pitchFamily="34" charset="0"/>
              </a:rPr>
              <a:t>IBM Research (</a:t>
            </a:r>
            <a:r>
              <a:rPr lang="ru-RU" sz="1600" dirty="0" smtClean="0">
                <a:latin typeface="Arial" pitchFamily="34" charset="0"/>
                <a:cs typeface="Arial" pitchFamily="34" charset="0"/>
              </a:rPr>
              <a:t>США, Швейцария</a:t>
            </a:r>
            <a:r>
              <a:rPr lang="en-US" sz="1600" dirty="0" smtClean="0">
                <a:latin typeface="Arial" pitchFamily="34" charset="0"/>
                <a:cs typeface="Arial" pitchFamily="34" charset="0"/>
              </a:rPr>
              <a:t>)</a:t>
            </a:r>
            <a:r>
              <a:rPr lang="ru-RU" sz="1600" dirty="0" smtClean="0">
                <a:latin typeface="Arial" pitchFamily="34" charset="0"/>
                <a:cs typeface="Arial" pitchFamily="34" charset="0"/>
              </a:rPr>
              <a:t>, </a:t>
            </a:r>
            <a:r>
              <a:rPr lang="en-US" sz="1600" dirty="0" err="1" smtClean="0">
                <a:latin typeface="Arial" pitchFamily="34" charset="0"/>
                <a:cs typeface="Arial" pitchFamily="34" charset="0"/>
              </a:rPr>
              <a:t>Airlight</a:t>
            </a:r>
            <a:r>
              <a:rPr lang="en-US" sz="1600" dirty="0" smtClean="0">
                <a:latin typeface="Arial" pitchFamily="34" charset="0"/>
                <a:cs typeface="Arial" pitchFamily="34" charset="0"/>
              </a:rPr>
              <a:t> Energy</a:t>
            </a:r>
            <a:r>
              <a:rPr lang="ru-RU" sz="1600" dirty="0" smtClean="0">
                <a:latin typeface="Arial" pitchFamily="34" charset="0"/>
                <a:cs typeface="Arial" pitchFamily="34" charset="0"/>
              </a:rPr>
              <a:t> (Швейцария), </a:t>
            </a:r>
            <a:r>
              <a:rPr lang="en-US" sz="1600" dirty="0" smtClean="0">
                <a:latin typeface="Arial" pitchFamily="34" charset="0"/>
                <a:cs typeface="Arial" pitchFamily="34" charset="0"/>
              </a:rPr>
              <a:t>Interstate University of Applied Sciences </a:t>
            </a:r>
            <a:r>
              <a:rPr lang="en-US" sz="1600" dirty="0" err="1" smtClean="0">
                <a:latin typeface="Arial" pitchFamily="34" charset="0"/>
                <a:cs typeface="Arial" pitchFamily="34" charset="0"/>
              </a:rPr>
              <a:t>Buchs</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NTB</a:t>
            </a:r>
            <a:r>
              <a:rPr lang="ru-RU" sz="1600" dirty="0" smtClean="0">
                <a:latin typeface="Arial" pitchFamily="34" charset="0"/>
                <a:cs typeface="Arial" pitchFamily="34" charset="0"/>
              </a:rPr>
              <a:t> (Швейцария)</a:t>
            </a:r>
            <a:endParaRPr lang="ru-RU"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www.forbesmarshall.com/fm_micro/images/Forbes_Solar_Cogeneration_System.jpg"/>
          <p:cNvPicPr/>
          <p:nvPr/>
        </p:nvPicPr>
        <p:blipFill>
          <a:blip r:embed="rId2" cstate="print"/>
          <a:srcRect t="43237" b="2439"/>
          <a:stretch>
            <a:fillRect/>
          </a:stretch>
        </p:blipFill>
        <p:spPr bwMode="auto">
          <a:xfrm>
            <a:off x="755576" y="1700808"/>
            <a:ext cx="3528392" cy="2736304"/>
          </a:xfrm>
          <a:prstGeom prst="rect">
            <a:avLst/>
          </a:prstGeom>
          <a:noFill/>
          <a:ln w="9525">
            <a:noFill/>
            <a:miter lim="800000"/>
            <a:headEnd/>
            <a:tailEnd/>
          </a:ln>
        </p:spPr>
      </p:pic>
      <p:pic>
        <p:nvPicPr>
          <p:cNvPr id="7" name="Рисунок 6" descr="http://www.forbesmarshall.com/fm_micro/images/Forbes_Solar_Cogeneration_System.jpg"/>
          <p:cNvPicPr/>
          <p:nvPr/>
        </p:nvPicPr>
        <p:blipFill>
          <a:blip r:embed="rId2" cstate="print"/>
          <a:srcRect b="56984"/>
          <a:stretch>
            <a:fillRect/>
          </a:stretch>
        </p:blipFill>
        <p:spPr bwMode="auto">
          <a:xfrm>
            <a:off x="5292080" y="1628800"/>
            <a:ext cx="3096344" cy="2880320"/>
          </a:xfrm>
          <a:prstGeom prst="rect">
            <a:avLst/>
          </a:prstGeom>
          <a:noFill/>
          <a:ln w="9525">
            <a:noFill/>
            <a:miter lim="800000"/>
            <a:headEnd/>
            <a:tailEnd/>
          </a:ln>
        </p:spPr>
      </p:pic>
      <p:sp>
        <p:nvSpPr>
          <p:cNvPr id="20481" name="Rectangle 1"/>
          <p:cNvSpPr>
            <a:spLocks noChangeArrowheads="1"/>
          </p:cNvSpPr>
          <p:nvPr/>
        </p:nvSpPr>
        <p:spPr bwMode="auto">
          <a:xfrm>
            <a:off x="323528" y="4759984"/>
            <a:ext cx="856895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 typeface="Arial" pitchFamily="34" charset="0"/>
              <a:buChar char="•"/>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Пиковая вырабатываемая мощность: 7,5 кВт электрической и тепловой 17,4 кВт.</a:t>
            </a:r>
          </a:p>
          <a:p>
            <a:pPr marL="0" marR="0" lvl="0" indent="269875" algn="just" defTabSz="914400" rtl="0" eaLnBrk="1" fontAlgn="base" latinLnBrk="0" hangingPunct="1">
              <a:lnSpc>
                <a:spcPct val="100000"/>
              </a:lnSpc>
              <a:spcBef>
                <a:spcPct val="0"/>
              </a:spcBef>
              <a:spcAft>
                <a:spcPct val="0"/>
              </a:spcAft>
              <a:buClrTx/>
              <a:buSzTx/>
              <a:buFont typeface="Arial" pitchFamily="34" charset="0"/>
              <a:buChar char="•"/>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Занимаемая площадь – 32 м2. </a:t>
            </a:r>
          </a:p>
          <a:p>
            <a:pPr marL="0" marR="0" lvl="0" indent="269875" algn="just" defTabSz="914400" rtl="0" eaLnBrk="1" fontAlgn="base" latinLnBrk="0" hangingPunct="1">
              <a:lnSpc>
                <a:spcPct val="100000"/>
              </a:lnSpc>
              <a:spcBef>
                <a:spcPct val="0"/>
              </a:spcBef>
              <a:spcAft>
                <a:spcPct val="0"/>
              </a:spcAft>
              <a:buClrTx/>
              <a:buSzTx/>
              <a:buFont typeface="Arial" pitchFamily="34" charset="0"/>
              <a:buChar char="•"/>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Цена установки – 45 000$. </a:t>
            </a:r>
          </a:p>
          <a:p>
            <a:pPr marL="0" marR="0" lvl="0" indent="269875" algn="just" defTabSz="914400" rtl="0" eaLnBrk="1" fontAlgn="base" latinLnBrk="0" hangingPunct="1">
              <a:lnSpc>
                <a:spcPct val="100000"/>
              </a:lnSpc>
              <a:spcBef>
                <a:spcPct val="0"/>
              </a:spcBef>
              <a:spcAft>
                <a:spcPct val="0"/>
              </a:spcAft>
              <a:buClrTx/>
              <a:buSzTx/>
              <a:buFont typeface="Arial" pitchFamily="34" charset="0"/>
              <a:buChar char="•"/>
              <a:tabLst/>
            </a:pPr>
            <a:r>
              <a:rPr lang="ru-RU" sz="1600" dirty="0" smtClean="0">
                <a:latin typeface="Arial" pitchFamily="34" charset="0"/>
                <a:cs typeface="Times New Roman" pitchFamily="18" charset="0"/>
              </a:rPr>
              <a:t>Недостатки: необходимость прецизионного слежения за солнцем; сложность  </a:t>
            </a:r>
          </a:p>
          <a:p>
            <a:pPr marL="0" marR="0" lvl="0" indent="269875" algn="just" defTabSz="914400" rtl="0" eaLnBrk="1" fontAlgn="base" latinLnBrk="0" hangingPunct="1">
              <a:lnSpc>
                <a:spcPct val="100000"/>
              </a:lnSpc>
              <a:spcBef>
                <a:spcPct val="0"/>
              </a:spcBef>
              <a:spcAft>
                <a:spcPct val="0"/>
              </a:spcAft>
              <a:buClrTx/>
              <a:buSzTx/>
              <a:tabLst/>
            </a:pPr>
            <a:r>
              <a:rPr lang="ru-RU" sz="1600" dirty="0" smtClean="0">
                <a:latin typeface="Arial" pitchFamily="34" charset="0"/>
                <a:cs typeface="Times New Roman" pitchFamily="18" charset="0"/>
              </a:rPr>
              <a:t>изготовления; высокая себестоимость</a:t>
            </a:r>
            <a:r>
              <a:rPr lang="en-US" sz="1600" dirty="0" smtClean="0">
                <a:latin typeface="Arial" pitchFamily="34" charset="0"/>
                <a:cs typeface="Times New Roman" pitchFamily="18" charset="0"/>
              </a:rPr>
              <a:t>; </a:t>
            </a:r>
            <a:r>
              <a:rPr lang="ru-RU" sz="1600" dirty="0" smtClean="0">
                <a:latin typeface="Arial" pitchFamily="34" charset="0"/>
                <a:cs typeface="Times New Roman" pitchFamily="18" charset="0"/>
              </a:rPr>
              <a:t>низкая мобильность.</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Заголовок 1"/>
          <p:cNvSpPr txBox="1">
            <a:spLocks/>
          </p:cNvSpPr>
          <p:nvPr/>
        </p:nvSpPr>
        <p:spPr>
          <a:xfrm>
            <a:off x="467544" y="-30628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Аналоги мировых производителей </a:t>
            </a:r>
            <a:endParaRPr kumimoji="0" lang="ru-RU" sz="26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9" name="Скругленный прямоугольник 8"/>
          <p:cNvSpPr/>
          <p:nvPr/>
        </p:nvSpPr>
        <p:spPr>
          <a:xfrm>
            <a:off x="179512" y="548680"/>
            <a:ext cx="8784976" cy="864096"/>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ru-RU" sz="2400" b="1" dirty="0" err="1" smtClean="0"/>
              <a:t>Solar</a:t>
            </a:r>
            <a:r>
              <a:rPr lang="ru-RU" sz="2400" b="1" dirty="0" smtClean="0"/>
              <a:t> </a:t>
            </a:r>
            <a:r>
              <a:rPr lang="ru-RU" sz="2400" b="1" dirty="0" err="1" smtClean="0"/>
              <a:t>Cogeneration</a:t>
            </a:r>
            <a:r>
              <a:rPr lang="ru-RU" sz="2400" b="1" dirty="0" smtClean="0"/>
              <a:t> </a:t>
            </a:r>
            <a:r>
              <a:rPr lang="ru-RU" sz="2400" b="1" dirty="0" err="1" smtClean="0"/>
              <a:t>System</a:t>
            </a:r>
            <a:endParaRPr lang="ru-RU" sz="2400" b="1" dirty="0" smtClean="0"/>
          </a:p>
          <a:p>
            <a:pPr lvl="0" algn="ctr">
              <a:spcBef>
                <a:spcPct val="0"/>
              </a:spcBef>
              <a:defRPr/>
            </a:pPr>
            <a:r>
              <a:rPr lang="ru-RU" sz="2400" b="1" dirty="0" smtClean="0"/>
              <a:t> </a:t>
            </a:r>
            <a:r>
              <a:rPr lang="ru-RU" sz="2000" dirty="0" err="1" smtClean="0"/>
              <a:t>Forbes</a:t>
            </a:r>
            <a:r>
              <a:rPr lang="ru-RU" sz="2000" dirty="0" smtClean="0"/>
              <a:t> </a:t>
            </a:r>
            <a:r>
              <a:rPr lang="ru-RU" sz="2000" dirty="0" err="1" smtClean="0"/>
              <a:t>Marshall</a:t>
            </a:r>
            <a:r>
              <a:rPr lang="ru-RU" sz="2000" dirty="0" smtClean="0"/>
              <a:t>  (Индия) </a:t>
            </a:r>
            <a:endParaRPr lang="ru-RU"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3408"/>
            <a:ext cx="8229600" cy="1143000"/>
          </a:xfrm>
        </p:spPr>
        <p:txBody>
          <a:bodyPr>
            <a:normAutofit/>
          </a:bodyPr>
          <a:lstStyle/>
          <a:p>
            <a:r>
              <a:rPr lang="ru-RU" sz="2600" dirty="0" smtClean="0">
                <a:solidFill>
                  <a:schemeClr val="tx1"/>
                </a:solidFill>
                <a:latin typeface="Arial" pitchFamily="34" charset="0"/>
                <a:cs typeface="Arial" pitchFamily="34" charset="0"/>
              </a:rPr>
              <a:t>Конкурентоспособность</a:t>
            </a:r>
            <a:endParaRPr lang="ru-RU" sz="2600" dirty="0">
              <a:solidFill>
                <a:schemeClr val="tx1"/>
              </a:solidFill>
              <a:latin typeface="Arial" pitchFamily="34" charset="0"/>
              <a:cs typeface="Arial" pitchFamily="34" charset="0"/>
            </a:endParaRPr>
          </a:p>
        </p:txBody>
      </p:sp>
      <p:graphicFrame>
        <p:nvGraphicFramePr>
          <p:cNvPr id="5" name="Таблица 4"/>
          <p:cNvGraphicFramePr>
            <a:graphicFrameLocks noGrp="1"/>
          </p:cNvGraphicFramePr>
          <p:nvPr/>
        </p:nvGraphicFramePr>
        <p:xfrm>
          <a:off x="107504" y="980728"/>
          <a:ext cx="8784976" cy="5205969"/>
        </p:xfrm>
        <a:graphic>
          <a:graphicData uri="http://schemas.openxmlformats.org/drawingml/2006/table">
            <a:tbl>
              <a:tblPr firstRow="1" bandRow="1">
                <a:tableStyleId>{5C22544A-7EE6-4342-B048-85BDC9FD1C3A}</a:tableStyleId>
              </a:tblPr>
              <a:tblGrid>
                <a:gridCol w="4536504"/>
                <a:gridCol w="1944216"/>
                <a:gridCol w="1152128"/>
                <a:gridCol w="1152128"/>
              </a:tblGrid>
              <a:tr h="1152129">
                <a:tc>
                  <a:txBody>
                    <a:bodyPr/>
                    <a:lstStyle/>
                    <a:p>
                      <a:endParaRPr lang="ru-RU" sz="1600" dirty="0">
                        <a:latin typeface="Arial" pitchFamily="34" charset="0"/>
                        <a:cs typeface="Arial" pitchFamily="34" charset="0"/>
                      </a:endParaRPr>
                    </a:p>
                  </a:txBody>
                  <a:tcPr>
                    <a:lnL w="12700" cmpd="sng">
                      <a:noFill/>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ru-RU" sz="1600" b="1" dirty="0" smtClean="0">
                          <a:latin typeface="Arial" pitchFamily="34" charset="0"/>
                          <a:cs typeface="Arial" pitchFamily="34" charset="0"/>
                        </a:rPr>
                        <a:t>Автономная концентраторная</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PVT</a:t>
                      </a:r>
                      <a:r>
                        <a:rPr lang="ru-RU" sz="1600" b="1" dirty="0" smtClean="0">
                          <a:latin typeface="Arial" pitchFamily="34" charset="0"/>
                          <a:cs typeface="Arial" pitchFamily="34" charset="0"/>
                        </a:rPr>
                        <a:t> установка (Казахстан)</a:t>
                      </a:r>
                      <a:endParaRPr lang="ru-RU" sz="1600" b="1" dirty="0">
                        <a:latin typeface="Arial" pitchFamily="34" charset="0"/>
                        <a:cs typeface="Arial"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itchFamily="34" charset="0"/>
                          <a:cs typeface="Arial" pitchFamily="34" charset="0"/>
                        </a:rPr>
                        <a:t>C7</a:t>
                      </a:r>
                      <a:r>
                        <a:rPr lang="en-US" sz="1600" baseline="0" dirty="0" smtClean="0">
                          <a:latin typeface="Arial" pitchFamily="34" charset="0"/>
                          <a:cs typeface="Arial" pitchFamily="34" charset="0"/>
                        </a:rPr>
                        <a:t> Tracker</a:t>
                      </a:r>
                      <a:endParaRPr lang="ru-RU" sz="1600" baseline="0" dirty="0" smtClean="0">
                        <a:latin typeface="Arial" pitchFamily="34" charset="0"/>
                        <a:cs typeface="Arial" pitchFamily="34" charset="0"/>
                      </a:endParaRPr>
                    </a:p>
                    <a:p>
                      <a:pPr algn="ctr"/>
                      <a:r>
                        <a:rPr lang="ru-RU" sz="1600" baseline="0" dirty="0" smtClean="0">
                          <a:latin typeface="Arial" pitchFamily="34" charset="0"/>
                          <a:cs typeface="Arial" pitchFamily="34" charset="0"/>
                        </a:rPr>
                        <a:t>(США)</a:t>
                      </a:r>
                      <a:endParaRPr lang="ru-RU" sz="1600" dirty="0">
                        <a:latin typeface="Arial" pitchFamily="34" charset="0"/>
                        <a:cs typeface="Arial" pitchFamily="34" charset="0"/>
                      </a:endParaRPr>
                    </a:p>
                  </a:txBody>
                  <a:tcPr>
                    <a:lnL w="381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err="1" smtClean="0">
                          <a:latin typeface="Arial" pitchFamily="34" charset="0"/>
                          <a:cs typeface="Arial" pitchFamily="34" charset="0"/>
                        </a:rPr>
                        <a:t>Matarenki</a:t>
                      </a:r>
                      <a:r>
                        <a:rPr lang="en-US" sz="1600" dirty="0" smtClean="0">
                          <a:latin typeface="Arial" pitchFamily="34" charset="0"/>
                          <a:cs typeface="Arial" pitchFamily="34" charset="0"/>
                        </a:rPr>
                        <a:t> Light</a:t>
                      </a:r>
                      <a:endParaRPr lang="ru-RU" sz="1600" dirty="0" smtClean="0">
                        <a:latin typeface="Arial" pitchFamily="34" charset="0"/>
                        <a:cs typeface="Arial" pitchFamily="34" charset="0"/>
                      </a:endParaRPr>
                    </a:p>
                    <a:p>
                      <a:pPr algn="ctr"/>
                      <a:r>
                        <a:rPr lang="ru-RU" sz="1600" dirty="0" smtClean="0">
                          <a:latin typeface="Arial" pitchFamily="34" charset="0"/>
                          <a:cs typeface="Arial" pitchFamily="34" charset="0"/>
                        </a:rPr>
                        <a:t>(Швеция)</a:t>
                      </a:r>
                      <a:endParaRPr lang="ru-RU" sz="1600" dirty="0">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544396">
                <a:tc>
                  <a:txBody>
                    <a:bodyPr/>
                    <a:lstStyle/>
                    <a:p>
                      <a:r>
                        <a:rPr lang="ru-RU" sz="1600" dirty="0" smtClean="0">
                          <a:latin typeface="Arial" pitchFamily="34" charset="0"/>
                          <a:cs typeface="Arial" pitchFamily="34" charset="0"/>
                        </a:rPr>
                        <a:t>Возможность одновременной</a:t>
                      </a:r>
                      <a:r>
                        <a:rPr lang="ru-RU" sz="1600" baseline="0" dirty="0" smtClean="0">
                          <a:latin typeface="Arial" pitchFamily="34" charset="0"/>
                          <a:cs typeface="Arial" pitchFamily="34" charset="0"/>
                        </a:rPr>
                        <a:t> выработки электрической и тепловой энергии</a:t>
                      </a:r>
                      <a:endParaRPr lang="ru-RU" sz="1600" dirty="0">
                        <a:latin typeface="Arial" pitchFamily="34" charset="0"/>
                        <a:cs typeface="Arial" pitchFamily="34" charset="0"/>
                      </a:endParaRPr>
                    </a:p>
                  </a:txBody>
                  <a:tcPr>
                    <a:lnR w="38100" cap="flat" cmpd="sng" algn="ctr">
                      <a:solidFill>
                        <a:schemeClr val="accent1"/>
                      </a:solidFill>
                      <a:prstDash val="solid"/>
                      <a:round/>
                      <a:headEnd type="none" w="med" len="med"/>
                      <a:tailEnd type="none" w="med" len="med"/>
                    </a:lnR>
                    <a:lnT w="38100" cmpd="sng">
                      <a:noFill/>
                    </a:lnT>
                  </a:tcPr>
                </a:tc>
                <a:tc>
                  <a:txBody>
                    <a:bodyPr/>
                    <a:lstStyle/>
                    <a:p>
                      <a:pPr algn="ctr"/>
                      <a:r>
                        <a:rPr lang="ru-RU" sz="1600" b="1" dirty="0" smtClean="0">
                          <a:latin typeface="Arial" pitchFamily="34" charset="0"/>
                          <a:cs typeface="Arial" pitchFamily="34" charset="0"/>
                        </a:rPr>
                        <a:t>Имеется</a:t>
                      </a:r>
                      <a:r>
                        <a:rPr lang="en-US" sz="1600" b="1" dirty="0" smtClean="0">
                          <a:latin typeface="Arial" pitchFamily="34" charset="0"/>
                          <a:cs typeface="Arial" pitchFamily="34" charset="0"/>
                        </a:rPr>
                        <a:t> </a:t>
                      </a:r>
                      <a:endParaRPr lang="ru-RU" sz="1600" b="1"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noFill/>
                      <a:prstDash val="solid"/>
                      <a:round/>
                      <a:headEnd type="none" w="med" len="med"/>
                      <a:tailEnd type="none" w="med" len="med"/>
                    </a:lnT>
                  </a:tcPr>
                </a:tc>
                <a:tc>
                  <a:txBody>
                    <a:bodyPr/>
                    <a:lstStyle/>
                    <a:p>
                      <a:pPr algn="ctr"/>
                      <a:r>
                        <a:rPr lang="ru-RU" sz="1600" dirty="0" smtClean="0">
                          <a:latin typeface="Arial" pitchFamily="34" charset="0"/>
                          <a:cs typeface="Arial" pitchFamily="34" charset="0"/>
                        </a:rPr>
                        <a:t>Нет</a:t>
                      </a:r>
                      <a:endParaRPr lang="ru-RU" sz="1600"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lnT w="38100" cmpd="sng">
                      <a:noFill/>
                    </a:lnT>
                  </a:tcPr>
                </a:tc>
                <a:tc>
                  <a:txBody>
                    <a:bodyPr/>
                    <a:lstStyle/>
                    <a:p>
                      <a:pPr algn="ctr"/>
                      <a:r>
                        <a:rPr lang="ru-RU" sz="1600" dirty="0" smtClean="0">
                          <a:latin typeface="Arial" pitchFamily="34" charset="0"/>
                          <a:cs typeface="Arial" pitchFamily="34" charset="0"/>
                        </a:rPr>
                        <a:t>Имеется</a:t>
                      </a:r>
                      <a:r>
                        <a:rPr lang="en-US" sz="1600" dirty="0" smtClean="0">
                          <a:latin typeface="Arial" pitchFamily="34" charset="0"/>
                          <a:cs typeface="Arial" pitchFamily="34" charset="0"/>
                        </a:rPr>
                        <a:t> </a:t>
                      </a:r>
                      <a:endParaRPr lang="ru-RU" sz="1600" dirty="0">
                        <a:latin typeface="Arial" pitchFamily="34" charset="0"/>
                        <a:cs typeface="Arial" pitchFamily="34" charset="0"/>
                      </a:endParaRPr>
                    </a:p>
                  </a:txBody>
                  <a:tcPr>
                    <a:lnT w="38100" cmpd="sng">
                      <a:noFill/>
                    </a:lnT>
                  </a:tcPr>
                </a:tc>
              </a:tr>
              <a:tr h="463716">
                <a:tc>
                  <a:txBody>
                    <a:bodyPr/>
                    <a:lstStyle/>
                    <a:p>
                      <a:r>
                        <a:rPr lang="ru-RU" sz="1600" dirty="0" smtClean="0">
                          <a:latin typeface="Arial" pitchFamily="34" charset="0"/>
                          <a:cs typeface="Arial" pitchFamily="34" charset="0"/>
                        </a:rPr>
                        <a:t>Стоимость</a:t>
                      </a:r>
                      <a:r>
                        <a:rPr lang="ru-RU" sz="1600" baseline="0" dirty="0" smtClean="0">
                          <a:latin typeface="Arial" pitchFamily="34" charset="0"/>
                          <a:cs typeface="Arial" pitchFamily="34" charset="0"/>
                        </a:rPr>
                        <a:t>  электрической энергии </a:t>
                      </a:r>
                      <a:r>
                        <a:rPr lang="en-US" sz="1600" baseline="0" dirty="0" smtClean="0">
                          <a:latin typeface="Arial" pitchFamily="34" charset="0"/>
                          <a:cs typeface="Arial" pitchFamily="34" charset="0"/>
                        </a:rPr>
                        <a:t>$/</a:t>
                      </a:r>
                      <a:r>
                        <a:rPr lang="ru-RU" sz="1600" baseline="0" dirty="0" smtClean="0">
                          <a:latin typeface="Arial" pitchFamily="34" charset="0"/>
                          <a:cs typeface="Arial" pitchFamily="34" charset="0"/>
                        </a:rPr>
                        <a:t>кВт*ч</a:t>
                      </a:r>
                    </a:p>
                    <a:p>
                      <a:r>
                        <a:rPr lang="ru-RU" sz="1600" baseline="0" dirty="0" smtClean="0">
                          <a:latin typeface="Arial" pitchFamily="34" charset="0"/>
                          <a:cs typeface="Arial" pitchFamily="34" charset="0"/>
                        </a:rPr>
                        <a:t>Стоимость тепловой энергии </a:t>
                      </a:r>
                      <a:r>
                        <a:rPr lang="en-US" sz="1600" baseline="0" dirty="0" smtClean="0">
                          <a:latin typeface="Arial" pitchFamily="34" charset="0"/>
                          <a:cs typeface="Arial" pitchFamily="34" charset="0"/>
                        </a:rPr>
                        <a:t>$/</a:t>
                      </a:r>
                      <a:r>
                        <a:rPr lang="ru-RU" sz="1600" baseline="0" dirty="0" smtClean="0">
                          <a:latin typeface="Arial" pitchFamily="34" charset="0"/>
                          <a:cs typeface="Arial" pitchFamily="34" charset="0"/>
                        </a:rPr>
                        <a:t>кВт*ч</a:t>
                      </a:r>
                      <a:endParaRPr lang="ru-RU" sz="1600" dirty="0">
                        <a:latin typeface="Arial" pitchFamily="34" charset="0"/>
                        <a:cs typeface="Arial" pitchFamily="34" charset="0"/>
                      </a:endParaRPr>
                    </a:p>
                  </a:txBody>
                  <a:tcPr>
                    <a:lnR w="38100" cap="flat" cmpd="sng" algn="ctr">
                      <a:solidFill>
                        <a:schemeClr val="accent1"/>
                      </a:solidFill>
                      <a:prstDash val="solid"/>
                      <a:round/>
                      <a:headEnd type="none" w="med" len="med"/>
                      <a:tailEnd type="none" w="med" len="med"/>
                    </a:lnR>
                  </a:tcPr>
                </a:tc>
                <a:tc>
                  <a:txBody>
                    <a:bodyPr/>
                    <a:lstStyle/>
                    <a:p>
                      <a:pPr algn="ctr"/>
                      <a:r>
                        <a:rPr lang="ru-RU" sz="1600" b="1" dirty="0" smtClean="0">
                          <a:latin typeface="Arial" pitchFamily="34" charset="0"/>
                          <a:cs typeface="Arial" pitchFamily="34" charset="0"/>
                        </a:rPr>
                        <a:t>≈ </a:t>
                      </a:r>
                      <a:r>
                        <a:rPr lang="ru-RU" sz="1600" b="1" baseline="0" dirty="0" smtClean="0">
                          <a:latin typeface="Arial" pitchFamily="34" charset="0"/>
                          <a:cs typeface="Arial" pitchFamily="34" charset="0"/>
                        </a:rPr>
                        <a:t> 2</a:t>
                      </a:r>
                      <a:r>
                        <a:rPr lang="ru-RU" sz="1600" b="1" dirty="0" smtClean="0">
                          <a:latin typeface="Arial" pitchFamily="34" charset="0"/>
                          <a:cs typeface="Arial" pitchFamily="34" charset="0"/>
                        </a:rPr>
                        <a:t> </a:t>
                      </a:r>
                    </a:p>
                    <a:p>
                      <a:pPr algn="ctr"/>
                      <a:r>
                        <a:rPr lang="ru-RU" sz="1600" b="1" dirty="0" smtClean="0">
                          <a:latin typeface="Arial" pitchFamily="34" charset="0"/>
                          <a:cs typeface="Arial" pitchFamily="34" charset="0"/>
                        </a:rPr>
                        <a:t>≈ 0,5</a:t>
                      </a:r>
                      <a:endParaRPr lang="ru-RU" sz="1600" b="1"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tcPr>
                </a:tc>
                <a:tc>
                  <a:txBody>
                    <a:bodyPr/>
                    <a:lstStyle/>
                    <a:p>
                      <a:pPr algn="ctr"/>
                      <a:r>
                        <a:rPr lang="ru-RU" sz="1600" dirty="0" smtClean="0">
                          <a:latin typeface="Arial" pitchFamily="34" charset="0"/>
                          <a:cs typeface="Arial" pitchFamily="34" charset="0"/>
                        </a:rPr>
                        <a:t>≈ 4</a:t>
                      </a:r>
                    </a:p>
                    <a:p>
                      <a:pPr algn="ctr"/>
                      <a:r>
                        <a:rPr lang="ru-RU" sz="1600" baseline="0" dirty="0" smtClean="0">
                          <a:latin typeface="Arial" pitchFamily="34" charset="0"/>
                          <a:cs typeface="Arial" pitchFamily="34" charset="0"/>
                        </a:rPr>
                        <a:t>   -</a:t>
                      </a:r>
                      <a:endParaRPr lang="ru-RU" sz="1600"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tcPr>
                </a:tc>
                <a:tc>
                  <a:txBody>
                    <a:bodyPr/>
                    <a:lstStyle/>
                    <a:p>
                      <a:pPr algn="ctr"/>
                      <a:r>
                        <a:rPr lang="ru-RU" sz="1600" dirty="0" smtClean="0">
                          <a:latin typeface="Arial" pitchFamily="34" charset="0"/>
                          <a:cs typeface="Arial" pitchFamily="34" charset="0"/>
                        </a:rPr>
                        <a:t>≈  5</a:t>
                      </a:r>
                    </a:p>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latin typeface="Arial" pitchFamily="34" charset="0"/>
                          <a:cs typeface="Arial" pitchFamily="34" charset="0"/>
                        </a:rPr>
                        <a:t>≈  3</a:t>
                      </a:r>
                      <a:endParaRPr lang="ru-RU" sz="1600" dirty="0">
                        <a:latin typeface="Arial" pitchFamily="34" charset="0"/>
                        <a:cs typeface="Arial" pitchFamily="34" charset="0"/>
                      </a:endParaRPr>
                    </a:p>
                  </a:txBody>
                  <a:tcPr/>
                </a:tc>
              </a:tr>
              <a:tr h="665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Arial" pitchFamily="34" charset="0"/>
                          <a:cs typeface="Arial" pitchFamily="34" charset="0"/>
                        </a:rPr>
                        <a:t>КПД фотоэлементов /стоимость</a:t>
                      </a:r>
                    </a:p>
                    <a:p>
                      <a:r>
                        <a:rPr lang="ru-RU" sz="1600" dirty="0" smtClean="0">
                          <a:latin typeface="Arial" pitchFamily="34" charset="0"/>
                          <a:cs typeface="Arial" pitchFamily="34" charset="0"/>
                        </a:rPr>
                        <a:t>Возможность повышения эффективности</a:t>
                      </a:r>
                      <a:r>
                        <a:rPr lang="ru-RU" sz="1600" baseline="0" dirty="0" smtClean="0">
                          <a:latin typeface="Arial" pitchFamily="34" charset="0"/>
                          <a:cs typeface="Arial" pitchFamily="34" charset="0"/>
                        </a:rPr>
                        <a:t> за счет концентрации солнца</a:t>
                      </a:r>
                    </a:p>
                  </a:txBody>
                  <a:tcPr>
                    <a:lnR w="38100" cap="flat" cmpd="sng" algn="ctr">
                      <a:solidFill>
                        <a:schemeClr val="accent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Arial" pitchFamily="34" charset="0"/>
                          <a:cs typeface="Arial" pitchFamily="34" charset="0"/>
                        </a:rPr>
                        <a:t>22 – 24 </a:t>
                      </a:r>
                      <a:r>
                        <a:rPr lang="en-US" sz="1600" b="1" dirty="0" smtClean="0">
                          <a:latin typeface="Arial" pitchFamily="34" charset="0"/>
                          <a:cs typeface="Arial" pitchFamily="34" charset="0"/>
                        </a:rPr>
                        <a:t>/ 4$</a:t>
                      </a:r>
                      <a:endParaRPr lang="ru-RU" sz="1600" b="1"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Arial" pitchFamily="34" charset="0"/>
                          <a:cs typeface="Arial" pitchFamily="34" charset="0"/>
                        </a:rPr>
                        <a:t>Имеется</a:t>
                      </a:r>
                      <a:r>
                        <a:rPr lang="en-US" sz="1600" b="1" dirty="0" smtClean="0">
                          <a:latin typeface="Arial" pitchFamily="34" charset="0"/>
                          <a:cs typeface="Arial" pitchFamily="34" charset="0"/>
                        </a:rPr>
                        <a:t> </a:t>
                      </a:r>
                      <a:endParaRPr lang="ru-RU" sz="1600" b="1" dirty="0" smtClean="0">
                        <a:latin typeface="Arial" pitchFamily="34" charset="0"/>
                        <a:cs typeface="Arial" pitchFamily="34" charset="0"/>
                      </a:endParaRPr>
                    </a:p>
                    <a:p>
                      <a:pPr algn="ctr"/>
                      <a:endParaRPr lang="ru-RU" sz="1600" b="1"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tcPr>
                </a:tc>
                <a:tc>
                  <a:txBody>
                    <a:bodyPr/>
                    <a:lstStyle/>
                    <a:p>
                      <a:pPr algn="ctr"/>
                      <a:r>
                        <a:rPr lang="ru-RU" sz="1600" dirty="0" smtClean="0">
                          <a:latin typeface="Arial" pitchFamily="34" charset="0"/>
                          <a:cs typeface="Arial" pitchFamily="34" charset="0"/>
                        </a:rPr>
                        <a:t>22 – 24</a:t>
                      </a:r>
                      <a:r>
                        <a:rPr lang="en-US" sz="1600" dirty="0" smtClean="0">
                          <a:latin typeface="Arial" pitchFamily="34" charset="0"/>
                          <a:cs typeface="Arial" pitchFamily="34" charset="0"/>
                        </a:rPr>
                        <a:t>/4$</a:t>
                      </a:r>
                      <a:endParaRPr lang="ru-RU" sz="1600" dirty="0" smtClean="0">
                        <a:latin typeface="Arial" pitchFamily="34" charset="0"/>
                        <a:cs typeface="Arial" pitchFamily="34" charset="0"/>
                      </a:endParaRPr>
                    </a:p>
                    <a:p>
                      <a:pPr algn="ctr"/>
                      <a:r>
                        <a:rPr lang="ru-RU" sz="1600" dirty="0" smtClean="0">
                          <a:latin typeface="Arial" pitchFamily="34" charset="0"/>
                          <a:cs typeface="Arial" pitchFamily="34" charset="0"/>
                        </a:rPr>
                        <a:t>Имеется</a:t>
                      </a:r>
                      <a:r>
                        <a:rPr lang="en-US" sz="1600" dirty="0" smtClean="0">
                          <a:latin typeface="Arial" pitchFamily="34" charset="0"/>
                          <a:cs typeface="Arial" pitchFamily="34" charset="0"/>
                        </a:rPr>
                        <a:t> </a:t>
                      </a:r>
                      <a:endParaRPr lang="ru-RU" sz="1600"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tcPr>
                </a:tc>
                <a:tc>
                  <a:txBody>
                    <a:bodyPr/>
                    <a:lstStyle/>
                    <a:p>
                      <a:pPr algn="ctr"/>
                      <a:r>
                        <a:rPr lang="ru-RU" sz="1600" dirty="0" smtClean="0">
                          <a:latin typeface="Arial" pitchFamily="34" charset="0"/>
                          <a:cs typeface="Arial" pitchFamily="34" charset="0"/>
                        </a:rPr>
                        <a:t>≈32/ 10</a:t>
                      </a:r>
                      <a:r>
                        <a:rPr lang="en-US" sz="1600" dirty="0" smtClean="0">
                          <a:latin typeface="Arial" pitchFamily="34" charset="0"/>
                          <a:cs typeface="Arial" pitchFamily="34" charset="0"/>
                        </a:rPr>
                        <a:t>$</a:t>
                      </a:r>
                    </a:p>
                    <a:p>
                      <a:pPr algn="ctr"/>
                      <a:r>
                        <a:rPr lang="ru-RU" sz="1600" dirty="0" smtClean="0">
                          <a:latin typeface="Arial" pitchFamily="34" charset="0"/>
                          <a:cs typeface="Arial" pitchFamily="34" charset="0"/>
                        </a:rPr>
                        <a:t>Имеется</a:t>
                      </a:r>
                      <a:r>
                        <a:rPr lang="en-US" sz="1600" dirty="0" smtClean="0">
                          <a:latin typeface="Arial" pitchFamily="34" charset="0"/>
                          <a:cs typeface="Arial" pitchFamily="34" charset="0"/>
                        </a:rPr>
                        <a:t> </a:t>
                      </a:r>
                      <a:endParaRPr lang="ru-RU" sz="1600" dirty="0">
                        <a:latin typeface="Arial" pitchFamily="34" charset="0"/>
                        <a:cs typeface="Arial" pitchFamily="34" charset="0"/>
                      </a:endParaRPr>
                    </a:p>
                  </a:txBody>
                  <a:tcPr/>
                </a:tc>
              </a:tr>
              <a:tr h="438172">
                <a:tc>
                  <a:txBody>
                    <a:bodyPr/>
                    <a:lstStyle/>
                    <a:p>
                      <a:r>
                        <a:rPr lang="ru-RU" sz="1600" baseline="0" dirty="0" smtClean="0">
                          <a:latin typeface="Arial" pitchFamily="34" charset="0"/>
                          <a:cs typeface="Arial" pitchFamily="34" charset="0"/>
                        </a:rPr>
                        <a:t>Получение в</a:t>
                      </a:r>
                      <a:r>
                        <a:rPr lang="ru-RU" sz="1600" dirty="0" smtClean="0">
                          <a:latin typeface="Arial" pitchFamily="34" charset="0"/>
                          <a:cs typeface="Arial" pitchFamily="34" charset="0"/>
                        </a:rPr>
                        <a:t>ысокой температуры на выходе</a:t>
                      </a:r>
                      <a:endParaRPr lang="ru-RU" sz="1600" dirty="0">
                        <a:latin typeface="Arial" pitchFamily="34" charset="0"/>
                        <a:cs typeface="Arial" pitchFamily="34" charset="0"/>
                      </a:endParaRPr>
                    </a:p>
                  </a:txBody>
                  <a:tcPr>
                    <a:lnR w="38100" cap="flat" cmpd="sng" algn="ctr">
                      <a:solidFill>
                        <a:schemeClr val="accent1"/>
                      </a:solidFill>
                      <a:prstDash val="solid"/>
                      <a:round/>
                      <a:headEnd type="none" w="med" len="med"/>
                      <a:tailEnd type="none" w="med" len="med"/>
                    </a:lnR>
                  </a:tcPr>
                </a:tc>
                <a:tc>
                  <a:txBody>
                    <a:bodyPr/>
                    <a:lstStyle/>
                    <a:p>
                      <a:pPr algn="ctr"/>
                      <a:r>
                        <a:rPr lang="ru-RU" sz="1600" b="1" dirty="0" smtClean="0">
                          <a:latin typeface="Arial" pitchFamily="34" charset="0"/>
                          <a:cs typeface="Arial" pitchFamily="34" charset="0"/>
                        </a:rPr>
                        <a:t>Имеется</a:t>
                      </a:r>
                    </a:p>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Arial" pitchFamily="34" charset="0"/>
                          <a:cs typeface="Arial" pitchFamily="34" charset="0"/>
                        </a:rPr>
                        <a:t> </a:t>
                      </a:r>
                      <a:r>
                        <a:rPr lang="ru-RU" sz="1400" b="0" dirty="0" smtClean="0">
                          <a:latin typeface="Arial" pitchFamily="34" charset="0"/>
                          <a:cs typeface="Arial" pitchFamily="34" charset="0"/>
                        </a:rPr>
                        <a:t>(≈100 </a:t>
                      </a:r>
                      <a:r>
                        <a:rPr lang="en-US" sz="1400" b="0" kern="1200" baseline="30000" dirty="0" smtClean="0">
                          <a:solidFill>
                            <a:schemeClr val="dk1"/>
                          </a:solidFill>
                          <a:latin typeface="+mn-lt"/>
                          <a:ea typeface="+mn-ea"/>
                          <a:cs typeface="+mn-cs"/>
                        </a:rPr>
                        <a:t>0</a:t>
                      </a:r>
                      <a:r>
                        <a:rPr lang="en-US" sz="1400" b="0" kern="1200" dirty="0" smtClean="0">
                          <a:solidFill>
                            <a:schemeClr val="dk1"/>
                          </a:solidFill>
                          <a:latin typeface="+mn-lt"/>
                          <a:ea typeface="+mn-ea"/>
                          <a:cs typeface="+mn-cs"/>
                        </a:rPr>
                        <a:t>C</a:t>
                      </a:r>
                      <a:r>
                        <a:rPr lang="ru-RU" sz="1400" b="0" dirty="0" smtClean="0">
                          <a:latin typeface="Arial" pitchFamily="34" charset="0"/>
                          <a:cs typeface="Arial" pitchFamily="34" charset="0"/>
                        </a:rPr>
                        <a:t>)</a:t>
                      </a:r>
                      <a:r>
                        <a:rPr lang="en-US" sz="1400" b="0" dirty="0" smtClean="0">
                          <a:latin typeface="Arial" pitchFamily="34" charset="0"/>
                          <a:cs typeface="Arial" pitchFamily="34" charset="0"/>
                        </a:rPr>
                        <a:t> </a:t>
                      </a:r>
                      <a:endParaRPr lang="ru-RU" sz="1400" b="0"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tcPr>
                </a:tc>
                <a:tc>
                  <a:txBody>
                    <a:bodyPr/>
                    <a:lstStyle/>
                    <a:p>
                      <a:pPr algn="ctr"/>
                      <a:r>
                        <a:rPr lang="ru-RU" sz="1600" dirty="0" smtClean="0">
                          <a:latin typeface="Arial" pitchFamily="34" charset="0"/>
                          <a:cs typeface="Arial" pitchFamily="34" charset="0"/>
                        </a:rPr>
                        <a:t>Нет</a:t>
                      </a:r>
                      <a:endParaRPr lang="ru-RU" sz="1600"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latin typeface="Arial" pitchFamily="34" charset="0"/>
                          <a:cs typeface="Arial" pitchFamily="34" charset="0"/>
                        </a:rPr>
                        <a:t>Нет</a:t>
                      </a:r>
                    </a:p>
                  </a:txBody>
                  <a:tcPr/>
                </a:tc>
              </a:tr>
              <a:tr h="301469">
                <a:tc>
                  <a:txBody>
                    <a:bodyPr/>
                    <a:lstStyle/>
                    <a:p>
                      <a:r>
                        <a:rPr lang="ru-RU" sz="1600" dirty="0" smtClean="0">
                          <a:latin typeface="Arial" pitchFamily="34" charset="0"/>
                          <a:cs typeface="Arial" pitchFamily="34" charset="0"/>
                        </a:rPr>
                        <a:t>Выработка электрической энергии</a:t>
                      </a:r>
                      <a:endParaRPr lang="ru-RU" sz="1600" dirty="0">
                        <a:latin typeface="Arial" pitchFamily="34" charset="0"/>
                        <a:cs typeface="Arial" pitchFamily="34" charset="0"/>
                      </a:endParaRPr>
                    </a:p>
                  </a:txBody>
                  <a:tcPr>
                    <a:lnR w="38100" cap="flat" cmpd="sng" algn="ctr">
                      <a:solidFill>
                        <a:schemeClr val="accent1"/>
                      </a:solidFill>
                      <a:prstDash val="solid"/>
                      <a:round/>
                      <a:headEnd type="none" w="med" len="med"/>
                      <a:tailEnd type="none" w="med" len="med"/>
                    </a:lnR>
                  </a:tcPr>
                </a:tc>
                <a:tc>
                  <a:txBody>
                    <a:bodyPr/>
                    <a:lstStyle/>
                    <a:p>
                      <a:pPr algn="ctr"/>
                      <a:r>
                        <a:rPr lang="ru-RU" sz="1600" b="1" dirty="0" smtClean="0">
                          <a:latin typeface="Arial" pitchFamily="34" charset="0"/>
                          <a:cs typeface="Arial" pitchFamily="34" charset="0"/>
                        </a:rPr>
                        <a:t>Круглосуточно</a:t>
                      </a:r>
                      <a:endParaRPr lang="ru-RU" sz="1600" b="1"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tcPr>
                </a:tc>
                <a:tc>
                  <a:txBody>
                    <a:bodyPr/>
                    <a:lstStyle/>
                    <a:p>
                      <a:pPr algn="ctr"/>
                      <a:r>
                        <a:rPr lang="ru-RU" sz="1600" baseline="0" dirty="0" smtClean="0">
                          <a:latin typeface="Arial" pitchFamily="34" charset="0"/>
                          <a:cs typeface="Arial" pitchFamily="34" charset="0"/>
                        </a:rPr>
                        <a:t>Днем</a:t>
                      </a:r>
                      <a:endParaRPr lang="ru-RU" sz="1600"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aseline="0" dirty="0" smtClean="0">
                          <a:latin typeface="Arial" pitchFamily="34" charset="0"/>
                          <a:cs typeface="Arial" pitchFamily="34" charset="0"/>
                        </a:rPr>
                        <a:t>Днем</a:t>
                      </a:r>
                      <a:endParaRPr lang="ru-RU" sz="1600" dirty="0">
                        <a:latin typeface="Arial" pitchFamily="34" charset="0"/>
                        <a:cs typeface="Arial" pitchFamily="34" charset="0"/>
                      </a:endParaRPr>
                    </a:p>
                  </a:txBody>
                  <a:tcPr/>
                </a:tc>
              </a:tr>
              <a:tr h="284701">
                <a:tc>
                  <a:txBody>
                    <a:bodyPr/>
                    <a:lstStyle/>
                    <a:p>
                      <a:r>
                        <a:rPr lang="ru-RU" sz="1600" dirty="0" smtClean="0">
                          <a:latin typeface="Arial" pitchFamily="34" charset="0"/>
                          <a:cs typeface="Arial" pitchFamily="34" charset="0"/>
                        </a:rPr>
                        <a:t>Эксплуатационные</a:t>
                      </a:r>
                      <a:r>
                        <a:rPr lang="ru-RU" sz="1600" baseline="0" dirty="0" smtClean="0">
                          <a:latin typeface="Arial" pitchFamily="34" charset="0"/>
                          <a:cs typeface="Arial" pitchFamily="34" charset="0"/>
                        </a:rPr>
                        <a:t> затраты на чистку зеркал</a:t>
                      </a:r>
                      <a:endParaRPr lang="ru-RU" sz="1600" dirty="0">
                        <a:latin typeface="Arial" pitchFamily="34" charset="0"/>
                        <a:cs typeface="Arial" pitchFamily="34" charset="0"/>
                      </a:endParaRPr>
                    </a:p>
                  </a:txBody>
                  <a:tcPr>
                    <a:lnR w="38100" cap="flat" cmpd="sng" algn="ctr">
                      <a:solidFill>
                        <a:schemeClr val="accent1"/>
                      </a:solidFill>
                      <a:prstDash val="solid"/>
                      <a:round/>
                      <a:headEnd type="none" w="med" len="med"/>
                      <a:tailEnd type="none" w="med" len="med"/>
                    </a:lnR>
                  </a:tcPr>
                </a:tc>
                <a:tc>
                  <a:txBody>
                    <a:bodyPr/>
                    <a:lstStyle/>
                    <a:p>
                      <a:pPr algn="ctr"/>
                      <a:r>
                        <a:rPr lang="ru-RU" sz="1600" b="1" dirty="0" smtClean="0">
                          <a:latin typeface="Arial" pitchFamily="34" charset="0"/>
                          <a:cs typeface="Arial" pitchFamily="34" charset="0"/>
                        </a:rPr>
                        <a:t>Низкие</a:t>
                      </a:r>
                      <a:endParaRPr lang="ru-RU" sz="1600" b="1"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tcPr>
                </a:tc>
                <a:tc>
                  <a:txBody>
                    <a:bodyPr/>
                    <a:lstStyle/>
                    <a:p>
                      <a:pPr algn="ctr"/>
                      <a:r>
                        <a:rPr lang="ru-RU" sz="1600" dirty="0" smtClean="0">
                          <a:latin typeface="Arial" pitchFamily="34" charset="0"/>
                          <a:cs typeface="Arial" pitchFamily="34" charset="0"/>
                        </a:rPr>
                        <a:t>Высокие</a:t>
                      </a:r>
                      <a:endParaRPr lang="ru-RU" sz="1600"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tcPr>
                </a:tc>
                <a:tc>
                  <a:txBody>
                    <a:bodyPr/>
                    <a:lstStyle/>
                    <a:p>
                      <a:pPr algn="ctr"/>
                      <a:r>
                        <a:rPr lang="ru-RU" sz="1600" dirty="0" smtClean="0">
                          <a:latin typeface="Arial" pitchFamily="34" charset="0"/>
                          <a:cs typeface="Arial" pitchFamily="34" charset="0"/>
                        </a:rPr>
                        <a:t>Низкие</a:t>
                      </a:r>
                      <a:endParaRPr lang="ru-RU" sz="1600" dirty="0">
                        <a:latin typeface="Arial" pitchFamily="34" charset="0"/>
                        <a:cs typeface="Arial" pitchFamily="34" charset="0"/>
                      </a:endParaRPr>
                    </a:p>
                  </a:txBody>
                  <a:tcPr/>
                </a:tc>
              </a:tr>
              <a:tr h="483957">
                <a:tc>
                  <a:txBody>
                    <a:bodyPr/>
                    <a:lstStyle/>
                    <a:p>
                      <a:r>
                        <a:rPr lang="ru-RU" sz="1600" dirty="0" smtClean="0">
                          <a:latin typeface="Arial" pitchFamily="34" charset="0"/>
                          <a:cs typeface="Arial" pitchFamily="34" charset="0"/>
                        </a:rPr>
                        <a:t>Возможность наращивания производительности</a:t>
                      </a:r>
                      <a:r>
                        <a:rPr lang="ru-RU" sz="1600" baseline="0" dirty="0" smtClean="0">
                          <a:latin typeface="Arial" pitchFamily="34" charset="0"/>
                          <a:cs typeface="Arial" pitchFamily="34" charset="0"/>
                        </a:rPr>
                        <a:t> действующей установки за счет добавления модульных элементов </a:t>
                      </a:r>
                      <a:endParaRPr lang="ru-RU" sz="1600" dirty="0">
                        <a:latin typeface="Arial" pitchFamily="34" charset="0"/>
                        <a:cs typeface="Arial" pitchFamily="34" charset="0"/>
                      </a:endParaRPr>
                    </a:p>
                  </a:txBody>
                  <a:tcPr>
                    <a:lnR w="38100" cap="flat" cmpd="sng" algn="ctr">
                      <a:solidFill>
                        <a:schemeClr val="accent1"/>
                      </a:solidFill>
                      <a:prstDash val="solid"/>
                      <a:round/>
                      <a:headEnd type="none" w="med" len="med"/>
                      <a:tailEnd type="none" w="med" len="med"/>
                    </a:lnR>
                  </a:tcPr>
                </a:tc>
                <a:tc>
                  <a:txBody>
                    <a:bodyPr/>
                    <a:lstStyle/>
                    <a:p>
                      <a:pPr algn="ctr"/>
                      <a:r>
                        <a:rPr lang="ru-RU" sz="1600" b="1" dirty="0" smtClean="0">
                          <a:latin typeface="Arial" pitchFamily="34" charset="0"/>
                          <a:cs typeface="Arial" pitchFamily="34" charset="0"/>
                        </a:rPr>
                        <a:t>Имеется</a:t>
                      </a:r>
                      <a:endParaRPr lang="ru-RU" sz="1600" b="1"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tcPr>
                </a:tc>
                <a:tc>
                  <a:txBody>
                    <a:bodyPr/>
                    <a:lstStyle/>
                    <a:p>
                      <a:pPr algn="ctr"/>
                      <a:r>
                        <a:rPr lang="ru-RU" sz="1600" dirty="0" smtClean="0">
                          <a:latin typeface="Arial" pitchFamily="34" charset="0"/>
                          <a:cs typeface="Arial" pitchFamily="34" charset="0"/>
                        </a:rPr>
                        <a:t>Имеется</a:t>
                      </a:r>
                      <a:endParaRPr lang="ru-RU" sz="1600" dirty="0">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tcPr>
                </a:tc>
                <a:tc>
                  <a:txBody>
                    <a:bodyPr/>
                    <a:lstStyle/>
                    <a:p>
                      <a:pPr algn="ctr"/>
                      <a:r>
                        <a:rPr lang="ru-RU" sz="1600" dirty="0" smtClean="0">
                          <a:latin typeface="Arial" pitchFamily="34" charset="0"/>
                          <a:cs typeface="Arial" pitchFamily="34" charset="0"/>
                        </a:rPr>
                        <a:t>Нет</a:t>
                      </a:r>
                      <a:endParaRPr lang="ru-RU" sz="1600" dirty="0">
                        <a:latin typeface="Arial" pitchFamily="34" charset="0"/>
                        <a:cs typeface="Arial" pitchFamily="34" charset="0"/>
                      </a:endParaRPr>
                    </a:p>
                  </a:txBody>
                  <a:tcPr/>
                </a:tc>
              </a:tr>
            </a:tbl>
          </a:graphicData>
        </a:graphic>
      </p:graphicFrame>
      <p:pic>
        <p:nvPicPr>
          <p:cNvPr id="6" name="Picture 2" descr="http://advantage-environment.com/wp-content/uploads/2009/09/global-sun-engineering_1.jpg"/>
          <p:cNvPicPr>
            <a:picLocks noChangeAspect="1" noChangeArrowheads="1"/>
          </p:cNvPicPr>
          <p:nvPr/>
        </p:nvPicPr>
        <p:blipFill>
          <a:blip r:embed="rId3" cstate="print"/>
          <a:srcRect l="11384" r="20313"/>
          <a:stretch>
            <a:fillRect/>
          </a:stretch>
        </p:blipFill>
        <p:spPr bwMode="auto">
          <a:xfrm>
            <a:off x="3347864" y="1052736"/>
            <a:ext cx="1130572" cy="1008112"/>
          </a:xfrm>
          <a:prstGeom prst="rect">
            <a:avLst/>
          </a:prstGeom>
          <a:noFill/>
        </p:spPr>
      </p:pic>
      <p:pic>
        <p:nvPicPr>
          <p:cNvPr id="7172" name="Picture 4" descr="http://dqbasmyouzti2.cloudfront.net/assets/content/cache/made/content/images/articles/cogenra-kj-2_576_383.jpg"/>
          <p:cNvPicPr>
            <a:picLocks noChangeAspect="1" noChangeArrowheads="1"/>
          </p:cNvPicPr>
          <p:nvPr/>
        </p:nvPicPr>
        <p:blipFill>
          <a:blip r:embed="rId4" cstate="print"/>
          <a:srcRect l="27348" t="15796" r="12095"/>
          <a:stretch>
            <a:fillRect/>
          </a:stretch>
        </p:blipFill>
        <p:spPr bwMode="auto">
          <a:xfrm>
            <a:off x="1979712" y="1052736"/>
            <a:ext cx="1152128" cy="993231"/>
          </a:xfrm>
          <a:prstGeom prst="rect">
            <a:avLst/>
          </a:prstGeom>
          <a:noFill/>
        </p:spPr>
      </p:pic>
      <p:pic>
        <p:nvPicPr>
          <p:cNvPr id="8193" name="Picture 1" descr="D:\КазНИИ\Фотографии\2014 8 27\SAM_4313.JPG"/>
          <p:cNvPicPr>
            <a:picLocks noChangeAspect="1" noChangeArrowheads="1"/>
          </p:cNvPicPr>
          <p:nvPr/>
        </p:nvPicPr>
        <p:blipFill>
          <a:blip r:embed="rId5" cstate="print"/>
          <a:srcRect/>
          <a:stretch>
            <a:fillRect/>
          </a:stretch>
        </p:blipFill>
        <p:spPr bwMode="auto">
          <a:xfrm>
            <a:off x="251520" y="1052736"/>
            <a:ext cx="1368152" cy="971240"/>
          </a:xfrm>
          <a:prstGeom prst="rect">
            <a:avLst/>
          </a:prstGeom>
          <a:noFill/>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4995</TotalTime>
  <Words>2917</Words>
  <Application>Microsoft Office PowerPoint</Application>
  <PresentationFormat>Экран (4:3)</PresentationFormat>
  <Paragraphs>389</Paragraphs>
  <Slides>17</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Проблема</vt:lpstr>
      <vt:lpstr>Слайд 3</vt:lpstr>
      <vt:lpstr>Решение</vt:lpstr>
      <vt:lpstr>Преимущества</vt:lpstr>
      <vt:lpstr>Текущий статус проекта</vt:lpstr>
      <vt:lpstr>Слайд 7</vt:lpstr>
      <vt:lpstr>Слайд 8</vt:lpstr>
      <vt:lpstr>Конкурентоспособность</vt:lpstr>
      <vt:lpstr>Капиталовложения</vt:lpstr>
      <vt:lpstr>Бизнес-модель</vt:lpstr>
      <vt:lpstr>Команда</vt:lpstr>
      <vt:lpstr>Контакты</vt:lpstr>
      <vt:lpstr>Слайд 14</vt:lpstr>
      <vt:lpstr> Опытный образец автономной концентраторной гибридной PVT установки</vt:lpstr>
      <vt:lpstr>Текущий статус проекта</vt:lpstr>
      <vt:lpstr>Ключевые факторы, определяющие  востребованость производства гибридных солнечных установок в  будущем</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Автономная концентраторная  PVT установка</dc:title>
  <dc:creator>DFG</dc:creator>
  <cp:lastModifiedBy>ДС409</cp:lastModifiedBy>
  <cp:revision>508</cp:revision>
  <dcterms:created xsi:type="dcterms:W3CDTF">2015-03-09T11:29:30Z</dcterms:created>
  <dcterms:modified xsi:type="dcterms:W3CDTF">2015-05-27T10:52:26Z</dcterms:modified>
</cp:coreProperties>
</file>