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24"/>
  </p:notesMasterIdLst>
  <p:sldIdLst>
    <p:sldId id="256" r:id="rId3"/>
    <p:sldId id="257" r:id="rId4"/>
    <p:sldId id="259" r:id="rId5"/>
    <p:sldId id="260" r:id="rId6"/>
    <p:sldId id="261" r:id="rId7"/>
    <p:sldId id="262" r:id="rId8"/>
    <p:sldId id="263" r:id="rId9"/>
    <p:sldId id="264" r:id="rId10"/>
    <p:sldId id="265" r:id="rId11"/>
    <p:sldId id="266" r:id="rId12"/>
    <p:sldId id="268" r:id="rId13"/>
    <p:sldId id="269" r:id="rId14"/>
    <p:sldId id="271" r:id="rId15"/>
    <p:sldId id="272" r:id="rId16"/>
    <p:sldId id="273" r:id="rId17"/>
    <p:sldId id="274" r:id="rId18"/>
    <p:sldId id="275" r:id="rId19"/>
    <p:sldId id="276" r:id="rId20"/>
    <p:sldId id="277" r:id="rId21"/>
    <p:sldId id="278" r:id="rId22"/>
    <p:sldId id="279" r:id="rId2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66" autoAdjust="0"/>
    <p:restoredTop sz="94671" autoAdjust="0"/>
  </p:normalViewPr>
  <p:slideViewPr>
    <p:cSldViewPr>
      <p:cViewPr varScale="1">
        <p:scale>
          <a:sx n="66" d="100"/>
          <a:sy n="66" d="100"/>
        </p:scale>
        <p:origin x="-12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oleObject" Target="file:///C:\Users\vde0\Desktop\sba%20title%20list%20with%20percentage%20by%20copyright%20year.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Journals</c:v>
                </c:pt>
              </c:strCache>
            </c:strRef>
          </c:tx>
          <c:spPr>
            <a:ln w="63500"/>
          </c:spPr>
          <c:marker>
            <c:symbol val="none"/>
          </c:marker>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Sheet1!$B$2:$B$9</c:f>
              <c:numCache>
                <c:formatCode>0%</c:formatCode>
                <c:ptCount val="8"/>
                <c:pt idx="0">
                  <c:v>0.14245810055865921</c:v>
                </c:pt>
                <c:pt idx="1">
                  <c:v>0.17039106145251398</c:v>
                </c:pt>
                <c:pt idx="2">
                  <c:v>0.20391061452513987</c:v>
                </c:pt>
                <c:pt idx="3">
                  <c:v>0.28491620111731886</c:v>
                </c:pt>
                <c:pt idx="4">
                  <c:v>0.32960893854748652</c:v>
                </c:pt>
                <c:pt idx="5">
                  <c:v>0.39944134078212296</c:v>
                </c:pt>
                <c:pt idx="6">
                  <c:v>0.54469273743016833</c:v>
                </c:pt>
                <c:pt idx="7">
                  <c:v>1</c:v>
                </c:pt>
              </c:numCache>
            </c:numRef>
          </c:val>
          <c:smooth val="0"/>
        </c:ser>
        <c:ser>
          <c:idx val="1"/>
          <c:order val="1"/>
          <c:tx>
            <c:strRef>
              <c:f>Sheet1!$C$1</c:f>
              <c:strCache>
                <c:ptCount val="1"/>
                <c:pt idx="0">
                  <c:v>eBooks</c:v>
                </c:pt>
              </c:strCache>
            </c:strRef>
          </c:tx>
          <c:spPr>
            <a:ln w="63500">
              <a:solidFill>
                <a:schemeClr val="accent6"/>
              </a:solidFill>
            </a:ln>
          </c:spPr>
          <c:marker>
            <c:symbol val="none"/>
          </c:marker>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Sheet1!$C$2:$C$9</c:f>
              <c:numCache>
                <c:formatCode>0%</c:formatCode>
                <c:ptCount val="8"/>
                <c:pt idx="0">
                  <c:v>0.41026268762343532</c:v>
                </c:pt>
                <c:pt idx="1">
                  <c:v>0.4669995234019787</c:v>
                </c:pt>
                <c:pt idx="2">
                  <c:v>0.53595199819857908</c:v>
                </c:pt>
                <c:pt idx="3">
                  <c:v>0.63759367944677459</c:v>
                </c:pt>
                <c:pt idx="4">
                  <c:v>0.71493377149876114</c:v>
                </c:pt>
                <c:pt idx="5">
                  <c:v>0.76277845641498587</c:v>
                </c:pt>
                <c:pt idx="6">
                  <c:v>0.97912195914801625</c:v>
                </c:pt>
                <c:pt idx="7">
                  <c:v>1</c:v>
                </c:pt>
              </c:numCache>
            </c:numRef>
          </c:val>
          <c:smooth val="0"/>
        </c:ser>
        <c:dLbls>
          <c:showLegendKey val="0"/>
          <c:showVal val="0"/>
          <c:showCatName val="0"/>
          <c:showSerName val="0"/>
          <c:showPercent val="0"/>
          <c:showBubbleSize val="0"/>
        </c:dLbls>
        <c:marker val="1"/>
        <c:smooth val="0"/>
        <c:axId val="88683648"/>
        <c:axId val="88685184"/>
      </c:lineChart>
      <c:catAx>
        <c:axId val="88683648"/>
        <c:scaling>
          <c:orientation val="minMax"/>
        </c:scaling>
        <c:delete val="0"/>
        <c:axPos val="b"/>
        <c:numFmt formatCode="General" sourceLinked="1"/>
        <c:majorTickMark val="out"/>
        <c:minorTickMark val="none"/>
        <c:tickLblPos val="nextTo"/>
        <c:crossAx val="88685184"/>
        <c:crosses val="autoZero"/>
        <c:auto val="1"/>
        <c:lblAlgn val="ctr"/>
        <c:lblOffset val="100"/>
        <c:noMultiLvlLbl val="0"/>
      </c:catAx>
      <c:valAx>
        <c:axId val="88685184"/>
        <c:scaling>
          <c:orientation val="minMax"/>
          <c:max val="1"/>
        </c:scaling>
        <c:delete val="0"/>
        <c:axPos val="l"/>
        <c:majorGridlines/>
        <c:numFmt formatCode="0%" sourceLinked="1"/>
        <c:majorTickMark val="out"/>
        <c:minorTickMark val="none"/>
        <c:tickLblPos val="nextTo"/>
        <c:crossAx val="88683648"/>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a:pPr>
            <a:r>
              <a:rPr lang="en-US"/>
              <a:t>% of SBA titles by copyright year English</a:t>
            </a:r>
          </a:p>
        </c:rich>
      </c:tx>
      <c:layout/>
      <c:overlay val="0"/>
    </c:title>
    <c:autoTitleDeleted val="0"/>
    <c:plotArea>
      <c:layout/>
      <c:barChart>
        <c:barDir val="col"/>
        <c:grouping val="clustered"/>
        <c:varyColors val="0"/>
        <c:ser>
          <c:idx val="2"/>
          <c:order val="0"/>
          <c:invertIfNegative val="0"/>
          <c:cat>
            <c:strRef>
              <c:f>Sheet1!$J$3:$J$54176</c:f>
              <c:strCache>
                <c:ptCount val="92"/>
                <c:pt idx="0">
                  <c:v>1860 Count</c:v>
                </c:pt>
                <c:pt idx="1">
                  <c:v>1888 Count</c:v>
                </c:pt>
                <c:pt idx="2">
                  <c:v>1900 Count</c:v>
                </c:pt>
                <c:pt idx="3">
                  <c:v>1906 Count</c:v>
                </c:pt>
                <c:pt idx="4">
                  <c:v>1910 Count</c:v>
                </c:pt>
                <c:pt idx="5">
                  <c:v>1911 Count</c:v>
                </c:pt>
                <c:pt idx="6">
                  <c:v>1914 Count</c:v>
                </c:pt>
                <c:pt idx="7">
                  <c:v>1915 Count</c:v>
                </c:pt>
                <c:pt idx="8">
                  <c:v>1916 Count</c:v>
                </c:pt>
                <c:pt idx="9">
                  <c:v>1917 Count</c:v>
                </c:pt>
                <c:pt idx="10">
                  <c:v>1918 Count</c:v>
                </c:pt>
                <c:pt idx="11">
                  <c:v>1919 Count</c:v>
                </c:pt>
                <c:pt idx="12">
                  <c:v>1920 Count</c:v>
                </c:pt>
                <c:pt idx="13">
                  <c:v>1921 Count</c:v>
                </c:pt>
                <c:pt idx="14">
                  <c:v>1922 Count</c:v>
                </c:pt>
                <c:pt idx="15">
                  <c:v>1923 Count</c:v>
                </c:pt>
                <c:pt idx="16">
                  <c:v>1924 Count</c:v>
                </c:pt>
                <c:pt idx="17">
                  <c:v>1925 Count</c:v>
                </c:pt>
                <c:pt idx="18">
                  <c:v>1926 Count</c:v>
                </c:pt>
                <c:pt idx="19">
                  <c:v>1927 Count</c:v>
                </c:pt>
                <c:pt idx="20">
                  <c:v>1928 Count</c:v>
                </c:pt>
                <c:pt idx="21">
                  <c:v>1929 Count</c:v>
                </c:pt>
                <c:pt idx="22">
                  <c:v>1930 Count</c:v>
                </c:pt>
                <c:pt idx="23">
                  <c:v>1931 Count</c:v>
                </c:pt>
                <c:pt idx="24">
                  <c:v>1932 Count</c:v>
                </c:pt>
                <c:pt idx="25">
                  <c:v>1933 Count</c:v>
                </c:pt>
                <c:pt idx="26">
                  <c:v>1934 Count</c:v>
                </c:pt>
                <c:pt idx="27">
                  <c:v>1935 Count</c:v>
                </c:pt>
                <c:pt idx="28">
                  <c:v>1936 Count</c:v>
                </c:pt>
                <c:pt idx="29">
                  <c:v>1937 Count</c:v>
                </c:pt>
                <c:pt idx="30">
                  <c:v>1938 Count</c:v>
                </c:pt>
                <c:pt idx="31">
                  <c:v>1939 Count</c:v>
                </c:pt>
                <c:pt idx="32">
                  <c:v>1943 Count</c:v>
                </c:pt>
                <c:pt idx="33">
                  <c:v>1946 Count</c:v>
                </c:pt>
                <c:pt idx="34">
                  <c:v>1947 Count</c:v>
                </c:pt>
                <c:pt idx="35">
                  <c:v>1948 Count</c:v>
                </c:pt>
                <c:pt idx="36">
                  <c:v>1949 Count</c:v>
                </c:pt>
                <c:pt idx="37">
                  <c:v>1950 Count</c:v>
                </c:pt>
                <c:pt idx="38">
                  <c:v>1951 Count</c:v>
                </c:pt>
                <c:pt idx="39">
                  <c:v>1952 Count</c:v>
                </c:pt>
                <c:pt idx="40">
                  <c:v>1953 Count</c:v>
                </c:pt>
                <c:pt idx="41">
                  <c:v>1954 Count</c:v>
                </c:pt>
                <c:pt idx="42">
                  <c:v>1955 Count</c:v>
                </c:pt>
                <c:pt idx="43">
                  <c:v>1956 Count</c:v>
                </c:pt>
                <c:pt idx="44">
                  <c:v>1957 Count</c:v>
                </c:pt>
                <c:pt idx="45">
                  <c:v>1958 Count</c:v>
                </c:pt>
                <c:pt idx="46">
                  <c:v>1959 Count</c:v>
                </c:pt>
                <c:pt idx="47">
                  <c:v>1960 Count</c:v>
                </c:pt>
                <c:pt idx="48">
                  <c:v>1961 Count</c:v>
                </c:pt>
                <c:pt idx="49">
                  <c:v>1962 Count</c:v>
                </c:pt>
                <c:pt idx="50">
                  <c:v>1963 Count</c:v>
                </c:pt>
                <c:pt idx="51">
                  <c:v>1964 Count</c:v>
                </c:pt>
                <c:pt idx="52">
                  <c:v>1965 Count</c:v>
                </c:pt>
                <c:pt idx="53">
                  <c:v>1966 Count</c:v>
                </c:pt>
                <c:pt idx="54">
                  <c:v>1967 Count</c:v>
                </c:pt>
                <c:pt idx="55">
                  <c:v>1968 Count</c:v>
                </c:pt>
                <c:pt idx="56">
                  <c:v>1969 Count</c:v>
                </c:pt>
                <c:pt idx="57">
                  <c:v>1970 Count</c:v>
                </c:pt>
                <c:pt idx="58">
                  <c:v>1971 Count</c:v>
                </c:pt>
                <c:pt idx="59">
                  <c:v>1972 Count</c:v>
                </c:pt>
                <c:pt idx="60">
                  <c:v>1973 Count</c:v>
                </c:pt>
                <c:pt idx="61">
                  <c:v>1974 Count</c:v>
                </c:pt>
                <c:pt idx="62">
                  <c:v>1975 Count</c:v>
                </c:pt>
                <c:pt idx="63">
                  <c:v>1976 Count</c:v>
                </c:pt>
                <c:pt idx="64">
                  <c:v>1977 Count</c:v>
                </c:pt>
                <c:pt idx="65">
                  <c:v>1978 Count</c:v>
                </c:pt>
                <c:pt idx="66">
                  <c:v>1979 Count</c:v>
                </c:pt>
                <c:pt idx="67">
                  <c:v>1980 Count</c:v>
                </c:pt>
                <c:pt idx="68">
                  <c:v>1981 Count</c:v>
                </c:pt>
                <c:pt idx="69">
                  <c:v>1982 Count</c:v>
                </c:pt>
                <c:pt idx="70">
                  <c:v>1983 Count</c:v>
                </c:pt>
                <c:pt idx="71">
                  <c:v>1984 Count</c:v>
                </c:pt>
                <c:pt idx="72">
                  <c:v>1985 Count</c:v>
                </c:pt>
                <c:pt idx="73">
                  <c:v>1986 Count</c:v>
                </c:pt>
                <c:pt idx="74">
                  <c:v>1987 Count</c:v>
                </c:pt>
                <c:pt idx="75">
                  <c:v>1988 Count</c:v>
                </c:pt>
                <c:pt idx="76">
                  <c:v>1989 Count</c:v>
                </c:pt>
                <c:pt idx="77">
                  <c:v>1990 Count</c:v>
                </c:pt>
                <c:pt idx="78">
                  <c:v>1991 Count</c:v>
                </c:pt>
                <c:pt idx="79">
                  <c:v>1992 Count</c:v>
                </c:pt>
                <c:pt idx="80">
                  <c:v>1993 Count</c:v>
                </c:pt>
                <c:pt idx="81">
                  <c:v>1994 Count</c:v>
                </c:pt>
                <c:pt idx="82">
                  <c:v>1995 Count</c:v>
                </c:pt>
                <c:pt idx="83">
                  <c:v>1996 Count</c:v>
                </c:pt>
                <c:pt idx="84">
                  <c:v>1997 Count</c:v>
                </c:pt>
                <c:pt idx="85">
                  <c:v>1998 Count</c:v>
                </c:pt>
                <c:pt idx="86">
                  <c:v>1999 Count</c:v>
                </c:pt>
                <c:pt idx="87">
                  <c:v>2000 Count</c:v>
                </c:pt>
                <c:pt idx="88">
                  <c:v>2001 Count</c:v>
                </c:pt>
                <c:pt idx="89">
                  <c:v>2002 Count</c:v>
                </c:pt>
                <c:pt idx="90">
                  <c:v>2003 Count</c:v>
                </c:pt>
                <c:pt idx="91">
                  <c:v>2004 Count</c:v>
                </c:pt>
              </c:strCache>
            </c:strRef>
          </c:cat>
          <c:val>
            <c:numRef>
              <c:f>Sheet1!$M$3:$M$54176</c:f>
              <c:numCache>
                <c:formatCode>0%</c:formatCode>
                <c:ptCount val="92"/>
                <c:pt idx="0">
                  <c:v>1.8490098552225304E-5</c:v>
                </c:pt>
                <c:pt idx="1">
                  <c:v>1.8490098552225304E-5</c:v>
                </c:pt>
                <c:pt idx="2">
                  <c:v>9.2450492761126659E-5</c:v>
                </c:pt>
                <c:pt idx="3">
                  <c:v>1.8490098552225304E-5</c:v>
                </c:pt>
                <c:pt idx="4">
                  <c:v>7.3960394208901297E-5</c:v>
                </c:pt>
                <c:pt idx="5">
                  <c:v>1.8490098552225304E-5</c:v>
                </c:pt>
                <c:pt idx="6">
                  <c:v>1.8490098552225304E-5</c:v>
                </c:pt>
                <c:pt idx="7">
                  <c:v>3.6980197104450649E-5</c:v>
                </c:pt>
                <c:pt idx="8">
                  <c:v>5.5470295656675929E-5</c:v>
                </c:pt>
                <c:pt idx="9">
                  <c:v>1.8490098552225304E-5</c:v>
                </c:pt>
                <c:pt idx="10">
                  <c:v>1.8490098552225304E-5</c:v>
                </c:pt>
                <c:pt idx="11">
                  <c:v>5.5470295656675929E-5</c:v>
                </c:pt>
                <c:pt idx="12">
                  <c:v>5.5470295656675929E-5</c:v>
                </c:pt>
                <c:pt idx="13">
                  <c:v>5.5470295656675929E-5</c:v>
                </c:pt>
                <c:pt idx="14">
                  <c:v>1.8490098552225304E-5</c:v>
                </c:pt>
                <c:pt idx="15">
                  <c:v>3.6980197104450649E-5</c:v>
                </c:pt>
                <c:pt idx="16">
                  <c:v>5.5470295656675929E-5</c:v>
                </c:pt>
                <c:pt idx="17">
                  <c:v>5.5470295656675929E-5</c:v>
                </c:pt>
                <c:pt idx="18">
                  <c:v>1.8490098552225304E-5</c:v>
                </c:pt>
                <c:pt idx="19">
                  <c:v>1.2943068986557719E-4</c:v>
                </c:pt>
                <c:pt idx="20">
                  <c:v>3.6980197104450649E-5</c:v>
                </c:pt>
                <c:pt idx="21">
                  <c:v>9.2450492761126659E-5</c:v>
                </c:pt>
                <c:pt idx="22">
                  <c:v>7.3960394208901297E-5</c:v>
                </c:pt>
                <c:pt idx="23">
                  <c:v>9.2450492761126659E-5</c:v>
                </c:pt>
                <c:pt idx="24">
                  <c:v>5.5470295656675929E-5</c:v>
                </c:pt>
                <c:pt idx="25">
                  <c:v>5.5470295656675929E-5</c:v>
                </c:pt>
                <c:pt idx="26">
                  <c:v>5.5470295656675929E-5</c:v>
                </c:pt>
                <c:pt idx="27">
                  <c:v>2.0339108407447845E-4</c:v>
                </c:pt>
                <c:pt idx="28">
                  <c:v>5.5470295656675929E-5</c:v>
                </c:pt>
                <c:pt idx="29">
                  <c:v>7.3960394208901297E-5</c:v>
                </c:pt>
                <c:pt idx="30">
                  <c:v>7.3960394208901297E-5</c:v>
                </c:pt>
                <c:pt idx="31">
                  <c:v>1.8490098552225299E-4</c:v>
                </c:pt>
                <c:pt idx="32">
                  <c:v>1.8490098552225304E-5</c:v>
                </c:pt>
                <c:pt idx="33">
                  <c:v>1.8490098552225304E-5</c:v>
                </c:pt>
                <c:pt idx="34">
                  <c:v>1.8490098552225304E-5</c:v>
                </c:pt>
                <c:pt idx="35">
                  <c:v>3.6980197104450649E-5</c:v>
                </c:pt>
                <c:pt idx="36">
                  <c:v>2.588613797311546E-4</c:v>
                </c:pt>
                <c:pt idx="37">
                  <c:v>5.5470295656675929E-5</c:v>
                </c:pt>
                <c:pt idx="38">
                  <c:v>1.4792078841780251E-4</c:v>
                </c:pt>
                <c:pt idx="39">
                  <c:v>2.4037128117892898E-4</c:v>
                </c:pt>
                <c:pt idx="40">
                  <c:v>1.6641088697002802E-4</c:v>
                </c:pt>
                <c:pt idx="41">
                  <c:v>2.4037128117892898E-4</c:v>
                </c:pt>
                <c:pt idx="42">
                  <c:v>3.8829206959673163E-4</c:v>
                </c:pt>
                <c:pt idx="43">
                  <c:v>5.3621285801453322E-4</c:v>
                </c:pt>
                <c:pt idx="44">
                  <c:v>4.2527226670118184E-4</c:v>
                </c:pt>
                <c:pt idx="45">
                  <c:v>6.1017325222343538E-4</c:v>
                </c:pt>
                <c:pt idx="46">
                  <c:v>6.656435478801109E-4</c:v>
                </c:pt>
                <c:pt idx="47">
                  <c:v>1.0169554203723922E-3</c:v>
                </c:pt>
                <c:pt idx="48">
                  <c:v>9.0601482905904051E-4</c:v>
                </c:pt>
                <c:pt idx="49">
                  <c:v>1.0539356174768398E-3</c:v>
                </c:pt>
                <c:pt idx="50">
                  <c:v>1.3127969972079952E-3</c:v>
                </c:pt>
                <c:pt idx="51">
                  <c:v>1.6641088697002798E-3</c:v>
                </c:pt>
                <c:pt idx="52">
                  <c:v>2.0154207421925626E-3</c:v>
                </c:pt>
                <c:pt idx="53">
                  <c:v>2.7920048813860213E-3</c:v>
                </c:pt>
                <c:pt idx="54">
                  <c:v>3.3282177394005556E-3</c:v>
                </c:pt>
                <c:pt idx="55">
                  <c:v>3.5685890205794848E-3</c:v>
                </c:pt>
                <c:pt idx="56">
                  <c:v>4.2342325684595903E-3</c:v>
                </c:pt>
                <c:pt idx="57">
                  <c:v>6.3421038034132734E-3</c:v>
                </c:pt>
                <c:pt idx="58">
                  <c:v>7.9507423774568819E-3</c:v>
                </c:pt>
                <c:pt idx="59">
                  <c:v>7.1741582382634098E-3</c:v>
                </c:pt>
                <c:pt idx="60">
                  <c:v>9.9106928239927686E-3</c:v>
                </c:pt>
                <c:pt idx="61">
                  <c:v>1.1001608638574059E-2</c:v>
                </c:pt>
                <c:pt idx="62">
                  <c:v>1.2000073960394202E-2</c:v>
                </c:pt>
                <c:pt idx="63">
                  <c:v>1.2240445241573153E-2</c:v>
                </c:pt>
                <c:pt idx="64">
                  <c:v>1.3090989774975499E-2</c:v>
                </c:pt>
                <c:pt idx="65">
                  <c:v>1.4551707560601299E-2</c:v>
                </c:pt>
                <c:pt idx="66">
                  <c:v>1.5013960024406916E-2</c:v>
                </c:pt>
                <c:pt idx="67">
                  <c:v>1.7288242146330637E-2</c:v>
                </c:pt>
                <c:pt idx="68">
                  <c:v>1.9248192592866521E-2</c:v>
                </c:pt>
                <c:pt idx="69">
                  <c:v>2.0653440082835674E-2</c:v>
                </c:pt>
                <c:pt idx="70">
                  <c:v>2.2631880627923835E-2</c:v>
                </c:pt>
                <c:pt idx="71">
                  <c:v>2.533143501654864E-2</c:v>
                </c:pt>
                <c:pt idx="72">
                  <c:v>2.6995543886248939E-2</c:v>
                </c:pt>
                <c:pt idx="73">
                  <c:v>2.8530222066083612E-2</c:v>
                </c:pt>
                <c:pt idx="74">
                  <c:v>3.1581088327200801E-2</c:v>
                </c:pt>
                <c:pt idx="75">
                  <c:v>3.2283712072185423E-2</c:v>
                </c:pt>
                <c:pt idx="76">
                  <c:v>3.3744429857811134E-2</c:v>
                </c:pt>
                <c:pt idx="77">
                  <c:v>3.3744429857811134E-2</c:v>
                </c:pt>
                <c:pt idx="78">
                  <c:v>3.7479429765360651E-2</c:v>
                </c:pt>
                <c:pt idx="79">
                  <c:v>3.4687424883974652E-2</c:v>
                </c:pt>
                <c:pt idx="80">
                  <c:v>3.4169702124512341E-2</c:v>
                </c:pt>
                <c:pt idx="81">
                  <c:v>3.2505593254812046E-2</c:v>
                </c:pt>
                <c:pt idx="82">
                  <c:v>4.1121979180148996E-2</c:v>
                </c:pt>
                <c:pt idx="83">
                  <c:v>3.6074182275391567E-2</c:v>
                </c:pt>
                <c:pt idx="84">
                  <c:v>3.8810716861120892E-2</c:v>
                </c:pt>
                <c:pt idx="85">
                  <c:v>4.0807647504761263E-2</c:v>
                </c:pt>
                <c:pt idx="86">
                  <c:v>4.2027994009208175E-2</c:v>
                </c:pt>
                <c:pt idx="87">
                  <c:v>4.3803043470221702E-2</c:v>
                </c:pt>
                <c:pt idx="88">
                  <c:v>4.5263761255847558E-2</c:v>
                </c:pt>
                <c:pt idx="89">
                  <c:v>4.5652053325444232E-2</c:v>
                </c:pt>
                <c:pt idx="90">
                  <c:v>4.9239132444575916E-2</c:v>
                </c:pt>
                <c:pt idx="91">
                  <c:v>4.9405543331545974E-2</c:v>
                </c:pt>
              </c:numCache>
            </c:numRef>
          </c:val>
        </c:ser>
        <c:dLbls>
          <c:showLegendKey val="0"/>
          <c:showVal val="0"/>
          <c:showCatName val="0"/>
          <c:showSerName val="0"/>
          <c:showPercent val="0"/>
          <c:showBubbleSize val="0"/>
        </c:dLbls>
        <c:gapWidth val="150"/>
        <c:axId val="93258880"/>
        <c:axId val="93260416"/>
      </c:barChart>
      <c:catAx>
        <c:axId val="93258880"/>
        <c:scaling>
          <c:orientation val="minMax"/>
        </c:scaling>
        <c:delete val="0"/>
        <c:axPos val="b"/>
        <c:majorTickMark val="out"/>
        <c:minorTickMark val="none"/>
        <c:tickLblPos val="nextTo"/>
        <c:crossAx val="93260416"/>
        <c:crosses val="autoZero"/>
        <c:auto val="1"/>
        <c:lblAlgn val="ctr"/>
        <c:lblOffset val="100"/>
        <c:noMultiLvlLbl val="0"/>
      </c:catAx>
      <c:valAx>
        <c:axId val="93260416"/>
        <c:scaling>
          <c:orientation val="minMax"/>
        </c:scaling>
        <c:delete val="0"/>
        <c:axPos val="l"/>
        <c:majorGridlines/>
        <c:numFmt formatCode="0%" sourceLinked="1"/>
        <c:majorTickMark val="out"/>
        <c:minorTickMark val="none"/>
        <c:tickLblPos val="nextTo"/>
        <c:crossAx val="93258880"/>
        <c:crosses val="autoZero"/>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5AC115-414E-42B4-9560-1E80CFEF2D3F}" type="datetimeFigureOut">
              <a:rPr lang="en-US" smtClean="0"/>
              <a:t>11/19/2013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2B6ED4-1C9D-4112-AE11-EEDB5E844443}" type="slidenum">
              <a:rPr lang="en-US" smtClean="0"/>
              <a:t>‹#›</a:t>
            </a:fld>
            <a:endParaRPr lang="en-US"/>
          </a:p>
        </p:txBody>
      </p:sp>
    </p:spTree>
    <p:extLst>
      <p:ext uri="{BB962C8B-B14F-4D97-AF65-F5344CB8AC3E}">
        <p14:creationId xmlns:p14="http://schemas.microsoft.com/office/powerpoint/2010/main" val="3754771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a:ln/>
        </p:spPr>
      </p:sp>
      <p:sp>
        <p:nvSpPr>
          <p:cNvPr id="4608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But, we are stribing for completeness, and find as many titles as (economically) possible.</a:t>
            </a:r>
          </a:p>
        </p:txBody>
      </p:sp>
      <p:sp>
        <p:nvSpPr>
          <p:cNvPr id="4" name="Slide Number Placeholder 3"/>
          <p:cNvSpPr>
            <a:spLocks noGrp="1"/>
          </p:cNvSpPr>
          <p:nvPr>
            <p:ph type="sldNum" sz="quarter" idx="5"/>
          </p:nvPr>
        </p:nvSpPr>
        <p:spPr/>
        <p:txBody>
          <a:bodyPr/>
          <a:lstStyle/>
          <a:p>
            <a:pPr>
              <a:defRPr/>
            </a:pPr>
            <a:fld id="{59305F84-97DF-4EEB-A181-0A8F76FA0BA7}" type="slidenum">
              <a:rPr lang="de-DE" smtClean="0">
                <a:solidFill>
                  <a:srgbClr val="1F497D"/>
                </a:solidFill>
              </a:rPr>
              <a:pPr>
                <a:defRPr/>
              </a:pPr>
              <a:t>17</a:t>
            </a:fld>
            <a:endParaRPr lang="de-DE">
              <a:solidFill>
                <a:srgbClr val="1F497D"/>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a:ln/>
        </p:spPr>
      </p:sp>
      <p:sp>
        <p:nvSpPr>
          <p:cNvPr id="37891" name="Rectangle 3"/>
          <p:cNvSpPr>
            <a:spLocks noGrp="1"/>
          </p:cNvSpPr>
          <p:nvPr>
            <p:ph type="body" idx="1"/>
          </p:nvPr>
        </p:nvSpPr>
        <p:spPr>
          <a:extLst/>
        </p:spPr>
        <p:txBody>
          <a:bodyPr/>
          <a:lstStyle/>
          <a:p>
            <a:pPr>
              <a:buFont typeface="Arial" pitchFamily="34" charset="0"/>
              <a:buChar char="•"/>
              <a:defRPr/>
            </a:pPr>
            <a:r>
              <a:rPr lang="en-US" sz="2000" dirty="0" smtClean="0"/>
              <a:t>Black-and-white </a:t>
            </a:r>
            <a:r>
              <a:rPr lang="de-DE" sz="2000" dirty="0" smtClean="0"/>
              <a:t>600 dpi 1-bit monochrome (</a:t>
            </a:r>
            <a:r>
              <a:rPr lang="de-DE" sz="2000" dirty="0" err="1" smtClean="0"/>
              <a:t>bitonal</a:t>
            </a:r>
            <a:r>
              <a:rPr lang="de-DE" sz="2000" dirty="0" smtClean="0"/>
              <a:t>)</a:t>
            </a:r>
          </a:p>
          <a:p>
            <a:pPr>
              <a:buFont typeface="Arial" pitchFamily="34" charset="0"/>
              <a:buChar char="•"/>
              <a:defRPr/>
            </a:pPr>
            <a:r>
              <a:rPr lang="en-US" sz="2000" dirty="0" smtClean="0"/>
              <a:t>     </a:t>
            </a:r>
            <a:r>
              <a:rPr lang="de-DE" sz="2000" dirty="0" smtClean="0"/>
              <a:t>300 dpi </a:t>
            </a:r>
            <a:r>
              <a:rPr lang="de-DE" sz="2000" dirty="0" err="1" smtClean="0"/>
              <a:t>grayscale</a:t>
            </a:r>
            <a:r>
              <a:rPr lang="de-DE" sz="2000" dirty="0" smtClean="0"/>
              <a:t> (8-bit) and </a:t>
            </a:r>
            <a:r>
              <a:rPr lang="de-DE" sz="2000" dirty="0" err="1" smtClean="0"/>
              <a:t>color</a:t>
            </a:r>
            <a:r>
              <a:rPr lang="de-DE" sz="2000" dirty="0" smtClean="0"/>
              <a:t> (24-bit)</a:t>
            </a:r>
          </a:p>
          <a:p>
            <a:pPr>
              <a:buFont typeface="Arial" pitchFamily="34" charset="0"/>
              <a:buChar char="•"/>
              <a:defRPr/>
            </a:pPr>
            <a:r>
              <a:rPr lang="de-DE" sz="2000" dirty="0" smtClean="0"/>
              <a:t>     OCR </a:t>
            </a:r>
            <a:r>
              <a:rPr lang="de-DE" sz="2000" dirty="0" err="1" smtClean="0"/>
              <a:t>used</a:t>
            </a:r>
            <a:r>
              <a:rPr lang="de-DE" sz="2000" dirty="0" smtClean="0"/>
              <a:t> (also </a:t>
            </a:r>
            <a:r>
              <a:rPr lang="de-DE" sz="2000" dirty="0" err="1" smtClean="0"/>
              <a:t>for</a:t>
            </a:r>
            <a:r>
              <a:rPr lang="de-DE" sz="2000" dirty="0" smtClean="0"/>
              <a:t> German </a:t>
            </a:r>
            <a:r>
              <a:rPr lang="de-DE" sz="2000" dirty="0" err="1" smtClean="0"/>
              <a:t>Fractura</a:t>
            </a:r>
            <a:r>
              <a:rPr lang="de-DE" sz="2000" dirty="0" smtClean="0"/>
              <a:t>)</a:t>
            </a:r>
          </a:p>
          <a:p>
            <a:pPr>
              <a:buFont typeface="Arial" pitchFamily="34" charset="0"/>
              <a:buChar char="•"/>
              <a:defRPr/>
            </a:pPr>
            <a:r>
              <a:rPr lang="de-DE" sz="2000" dirty="0" smtClean="0"/>
              <a:t>     Pages </a:t>
            </a:r>
            <a:r>
              <a:rPr lang="de-DE" sz="2000" dirty="0" err="1" smtClean="0"/>
              <a:t>cleaned</a:t>
            </a:r>
            <a:r>
              <a:rPr lang="de-DE" sz="2000" dirty="0" smtClean="0"/>
              <a:t> </a:t>
            </a:r>
            <a:r>
              <a:rPr lang="de-DE" sz="2000" dirty="0" err="1" smtClean="0"/>
              <a:t>up</a:t>
            </a:r>
            <a:r>
              <a:rPr lang="de-DE" sz="2000" dirty="0" smtClean="0"/>
              <a:t> </a:t>
            </a:r>
            <a:r>
              <a:rPr lang="de-DE" sz="2000" dirty="0" err="1" smtClean="0"/>
              <a:t>before</a:t>
            </a:r>
            <a:r>
              <a:rPr lang="de-DE" sz="2000" dirty="0" smtClean="0"/>
              <a:t> </a:t>
            </a:r>
            <a:r>
              <a:rPr lang="de-DE" sz="2000" dirty="0" err="1" smtClean="0"/>
              <a:t>scanning</a:t>
            </a:r>
            <a:endParaRPr lang="de-DE" sz="2000" dirty="0" smtClean="0"/>
          </a:p>
          <a:p>
            <a:pPr>
              <a:defRPr/>
            </a:pPr>
            <a:endParaRPr lang="de-DE" sz="2000" dirty="0" smtClean="0"/>
          </a:p>
          <a:p>
            <a:pPr marL="342900" indent="-342900">
              <a:buFont typeface="Arial" pitchFamily="34" charset="0"/>
              <a:buChar char="•"/>
              <a:defRPr/>
            </a:pPr>
            <a:r>
              <a:rPr lang="en-US" sz="2000" dirty="0" smtClean="0">
                <a:solidFill>
                  <a:srgbClr val="000000"/>
                </a:solidFill>
              </a:rPr>
              <a:t>Superimposing for images</a:t>
            </a:r>
          </a:p>
          <a:p>
            <a:pPr marL="800100" lvl="1" indent="-342900">
              <a:buFont typeface="Wingdings" pitchFamily="2" charset="2"/>
              <a:buChar char="Ø"/>
              <a:defRPr/>
            </a:pPr>
            <a:r>
              <a:rPr lang="en-US" sz="2000" dirty="0" smtClean="0">
                <a:solidFill>
                  <a:srgbClr val="000000"/>
                </a:solidFill>
              </a:rPr>
              <a:t>1</a:t>
            </a:r>
            <a:r>
              <a:rPr lang="en-US" sz="2000" baseline="30000" dirty="0" smtClean="0">
                <a:solidFill>
                  <a:srgbClr val="000000"/>
                </a:solidFill>
              </a:rPr>
              <a:t>st</a:t>
            </a:r>
            <a:r>
              <a:rPr lang="en-US" sz="2000" dirty="0" smtClean="0">
                <a:solidFill>
                  <a:srgbClr val="000000"/>
                </a:solidFill>
              </a:rPr>
              <a:t> scanning: only text</a:t>
            </a:r>
          </a:p>
          <a:p>
            <a:pPr marL="800100" lvl="1" indent="-342900">
              <a:buFont typeface="Wingdings" pitchFamily="2" charset="2"/>
              <a:buChar char="Ø"/>
              <a:defRPr/>
            </a:pPr>
            <a:r>
              <a:rPr lang="en-US" sz="2000" dirty="0" smtClean="0">
                <a:solidFill>
                  <a:srgbClr val="000000"/>
                </a:solidFill>
              </a:rPr>
              <a:t>2</a:t>
            </a:r>
            <a:r>
              <a:rPr lang="en-US" sz="2000" baseline="30000" dirty="0" smtClean="0">
                <a:solidFill>
                  <a:srgbClr val="000000"/>
                </a:solidFill>
              </a:rPr>
              <a:t>nd</a:t>
            </a:r>
            <a:r>
              <a:rPr lang="en-US" sz="2000" dirty="0" smtClean="0">
                <a:solidFill>
                  <a:srgbClr val="000000"/>
                </a:solidFill>
              </a:rPr>
              <a:t> scanning: color images</a:t>
            </a:r>
          </a:p>
          <a:p>
            <a:pPr marL="800100" lvl="1" indent="-342900">
              <a:buFont typeface="Wingdings" pitchFamily="2" charset="2"/>
              <a:buChar char="Ø"/>
              <a:defRPr/>
            </a:pPr>
            <a:r>
              <a:rPr lang="en-US" sz="2000" dirty="0" smtClean="0">
                <a:solidFill>
                  <a:srgbClr val="000000"/>
                </a:solidFill>
              </a:rPr>
              <a:t>Images are then mounted into full-text PDFs</a:t>
            </a:r>
          </a:p>
          <a:p>
            <a:pPr marL="800100" lvl="1" indent="-342900">
              <a:buFont typeface="Wingdings" pitchFamily="2" charset="2"/>
              <a:buChar char="Ø"/>
              <a:defRPr/>
            </a:pPr>
            <a:endParaRPr lang="en-US" sz="2000" dirty="0" smtClean="0">
              <a:solidFill>
                <a:srgbClr val="000000"/>
              </a:solidFill>
            </a:endParaRPr>
          </a:p>
          <a:p>
            <a:pPr>
              <a:defRPr/>
            </a:pPr>
            <a:endParaRPr lang="en-GB"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The scanning results in various electronic products, that are the basis for the 3 main output products:</a:t>
            </a:r>
          </a:p>
          <a:p>
            <a:pPr>
              <a:buFontTx/>
              <a:buChar char="•"/>
            </a:pPr>
            <a:r>
              <a:rPr lang="en-US" smtClean="0">
                <a:ea typeface="ＭＳ Ｐゴシック" pitchFamily="34" charset="-128"/>
              </a:rPr>
              <a:t>eBooks (PDF mainly, selection in ePub/HTML)</a:t>
            </a:r>
          </a:p>
          <a:p>
            <a:pPr>
              <a:buFontTx/>
              <a:buChar char="•"/>
            </a:pPr>
            <a:r>
              <a:rPr lang="en-US" smtClean="0">
                <a:ea typeface="ＭＳ Ｐゴシック" pitchFamily="34" charset="-128"/>
              </a:rPr>
              <a:t>Print books (POD)</a:t>
            </a:r>
          </a:p>
          <a:p>
            <a:pPr>
              <a:buFontTx/>
              <a:buChar char="•"/>
            </a:pPr>
            <a:r>
              <a:rPr lang="en-US" smtClean="0">
                <a:ea typeface="ＭＳ Ｐゴシック" pitchFamily="34" charset="-128"/>
              </a:rPr>
              <a:t>MyCopyBooks [cover above will change if we have a mycopy image of archive title]</a:t>
            </a:r>
          </a:p>
          <a:p>
            <a:pPr>
              <a:buFontTx/>
              <a:buChar char="•"/>
            </a:pPr>
            <a:endParaRPr lang="en-US"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5144B6E2-CADD-45EF-AB22-7FF8601F4A5D}" type="slidenum">
              <a:rPr lang="de-DE" smtClean="0">
                <a:solidFill>
                  <a:srgbClr val="1F497D"/>
                </a:solidFill>
              </a:rPr>
              <a:pPr>
                <a:defRPr/>
              </a:pPr>
              <a:t>20</a:t>
            </a:fld>
            <a:endParaRPr lang="de-DE">
              <a:solidFill>
                <a:srgbClr val="1F497D"/>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58D3BE21-A9F9-43B2-A6BC-68AB69505D53}" type="slidenum">
              <a:rPr lang="de-DE" smtClean="0">
                <a:solidFill>
                  <a:srgbClr val="1F497D"/>
                </a:solidFill>
              </a:rPr>
              <a:pPr/>
              <a:t>21</a:t>
            </a:fld>
            <a:endParaRPr lang="de-DE" smtClean="0">
              <a:solidFill>
                <a:srgbClr val="1F497D"/>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686451" y="4342140"/>
            <a:ext cx="5485099" cy="4115880"/>
          </a:xfrm>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This slide is showing our activity in archives until now. Note the distribution of the book titles over time, most is published in the past 20-30 years.</a:t>
            </a:r>
          </a:p>
          <a:p>
            <a:endParaRPr lang="en-US" smtClean="0">
              <a:ea typeface="ＭＳ Ｐゴシック" pitchFamily="34" charset="-128"/>
            </a:endParaRPr>
          </a:p>
        </p:txBody>
      </p:sp>
      <p:sp>
        <p:nvSpPr>
          <p:cNvPr id="63492" name="Slide Number Placeholder 3"/>
          <p:cNvSpPr>
            <a:spLocks noGrp="1"/>
          </p:cNvSpPr>
          <p:nvPr>
            <p:ph type="sldNum" sz="quarter" idx="5"/>
          </p:nvPr>
        </p:nvSpPr>
        <p:spPr/>
        <p:txBody>
          <a:bodyPr/>
          <a:lstStyle/>
          <a:p>
            <a:pPr>
              <a:defRPr/>
            </a:pPr>
            <a:fld id="{FC54BDFE-58CA-453D-9AA4-36238042AFC8}" type="slidenum">
              <a:rPr lang="de-DE" smtClean="0">
                <a:solidFill>
                  <a:srgbClr val="1F497D"/>
                </a:solidFill>
              </a:rPr>
              <a:pPr>
                <a:defRPr/>
              </a:pPr>
              <a:t>5</a:t>
            </a:fld>
            <a:endParaRPr lang="de-DE" smtClean="0">
              <a:solidFill>
                <a:srgbClr val="1F497D"/>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F109465A-0F60-4F3D-B9D3-10A2D3B555CB}" type="slidenum">
              <a:rPr lang="de-DE">
                <a:solidFill>
                  <a:srgbClr val="1F497D"/>
                </a:solidFill>
              </a:rPr>
              <a:pPr>
                <a:defRPr/>
              </a:pPr>
              <a:t>6</a:t>
            </a:fld>
            <a:endParaRPr lang="de-DE">
              <a:solidFill>
                <a:srgbClr val="1F497D"/>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ea typeface="ＭＳ Ｐゴシック" pitchFamily="34" charset="-128"/>
              </a:rPr>
              <a:t>Make note of the fact that there is more ebook usage in 2011, than journal usage in 2006, while the amount of content is less, and less customers have access to it: eBooks are very popular product.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650D3A60-4138-4A37-8643-B3D3C0B0BAFE}" type="slidenum">
              <a:rPr lang="de-DE" smtClean="0">
                <a:solidFill>
                  <a:srgbClr val="1F497D"/>
                </a:solidFill>
              </a:rPr>
              <a:pPr>
                <a:defRPr/>
              </a:pPr>
              <a:t>7</a:t>
            </a:fld>
            <a:endParaRPr lang="de-DE" smtClean="0">
              <a:solidFill>
                <a:srgbClr val="1F497D"/>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This slide defends the collection model: while there is a concentration on some key titles, many book titles are being used in a large collection, note the long tail.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Longtail continued: older content is still popular</a:t>
            </a:r>
          </a:p>
        </p:txBody>
      </p:sp>
      <p:sp>
        <p:nvSpPr>
          <p:cNvPr id="4" name="Slide Number Placeholder 3"/>
          <p:cNvSpPr>
            <a:spLocks noGrp="1"/>
          </p:cNvSpPr>
          <p:nvPr>
            <p:ph type="sldNum" sz="quarter" idx="5"/>
          </p:nvPr>
        </p:nvSpPr>
        <p:spPr/>
        <p:txBody>
          <a:bodyPr/>
          <a:lstStyle/>
          <a:p>
            <a:pPr>
              <a:defRPr/>
            </a:pPr>
            <a:fld id="{456973BA-A5FD-4657-BF4D-5A95522D3004}" type="slidenum">
              <a:rPr lang="de-DE" smtClean="0">
                <a:solidFill>
                  <a:srgbClr val="1F497D"/>
                </a:solidFill>
              </a:rPr>
              <a:pPr>
                <a:defRPr/>
              </a:pPr>
              <a:t>8</a:t>
            </a:fld>
            <a:endParaRPr lang="de-DE">
              <a:solidFill>
                <a:srgbClr val="1F497D"/>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Emphasazing the size</a:t>
            </a:r>
          </a:p>
        </p:txBody>
      </p:sp>
      <p:sp>
        <p:nvSpPr>
          <p:cNvPr id="4" name="Slide Number Placeholder 3"/>
          <p:cNvSpPr>
            <a:spLocks noGrp="1"/>
          </p:cNvSpPr>
          <p:nvPr>
            <p:ph type="sldNum" sz="quarter" idx="5"/>
          </p:nvPr>
        </p:nvSpPr>
        <p:spPr/>
        <p:txBody>
          <a:bodyPr/>
          <a:lstStyle/>
          <a:p>
            <a:pPr>
              <a:defRPr/>
            </a:pPr>
            <a:fld id="{777E85AA-A387-4287-887D-143ACC538002}" type="slidenum">
              <a:rPr lang="de-DE" smtClean="0">
                <a:solidFill>
                  <a:srgbClr val="1F497D"/>
                </a:solidFill>
              </a:rPr>
              <a:pPr>
                <a:defRPr/>
              </a:pPr>
              <a:t>13</a:t>
            </a:fld>
            <a:endParaRPr lang="de-DE">
              <a:solidFill>
                <a:srgbClr val="1F497D"/>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Overview of how the various steps in the project, going from a list of titles to actual electronic books</a:t>
            </a:r>
          </a:p>
        </p:txBody>
      </p:sp>
      <p:sp>
        <p:nvSpPr>
          <p:cNvPr id="4" name="Slide Number Placeholder 3"/>
          <p:cNvSpPr>
            <a:spLocks noGrp="1"/>
          </p:cNvSpPr>
          <p:nvPr>
            <p:ph type="sldNum" sz="quarter" idx="5"/>
          </p:nvPr>
        </p:nvSpPr>
        <p:spPr/>
        <p:txBody>
          <a:bodyPr/>
          <a:lstStyle/>
          <a:p>
            <a:pPr>
              <a:defRPr/>
            </a:pPr>
            <a:fld id="{B1B500B5-760A-4480-8E8A-EFD70659478F}" type="slidenum">
              <a:rPr lang="de-DE" smtClean="0">
                <a:solidFill>
                  <a:srgbClr val="1F497D"/>
                </a:solidFill>
              </a:rPr>
              <a:pPr>
                <a:defRPr/>
              </a:pPr>
              <a:t>14</a:t>
            </a:fld>
            <a:endParaRPr lang="de-DE">
              <a:solidFill>
                <a:srgbClr val="1F497D"/>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Argument why only English and German: (in case being asked)</a:t>
            </a:r>
          </a:p>
          <a:p>
            <a:r>
              <a:rPr lang="en-US" smtClean="0">
                <a:ea typeface="ＭＳ Ｐゴシック" pitchFamily="34" charset="-128"/>
              </a:rPr>
              <a:t>Springer is a global publisher with a vast majority in English and German language. The other language part is very, very small and for a global audience the English and German titles are most interesting.</a:t>
            </a:r>
          </a:p>
        </p:txBody>
      </p:sp>
      <p:sp>
        <p:nvSpPr>
          <p:cNvPr id="4" name="Slide Number Placeholder 3"/>
          <p:cNvSpPr>
            <a:spLocks noGrp="1"/>
          </p:cNvSpPr>
          <p:nvPr>
            <p:ph type="sldNum" sz="quarter" idx="5"/>
          </p:nvPr>
        </p:nvSpPr>
        <p:spPr/>
        <p:txBody>
          <a:bodyPr/>
          <a:lstStyle/>
          <a:p>
            <a:pPr>
              <a:defRPr/>
            </a:pPr>
            <a:fld id="{2CB634A5-1FB4-4DB7-8396-0837D091201D}" type="slidenum">
              <a:rPr lang="en-US" smtClean="0">
                <a:solidFill>
                  <a:srgbClr val="1F497D"/>
                </a:solidFill>
              </a:rPr>
              <a:pPr>
                <a:defRPr/>
              </a:pPr>
              <a:t>15</a:t>
            </a:fld>
            <a:endParaRPr lang="en-US" dirty="0">
              <a:solidFill>
                <a:srgbClr val="1F497D"/>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[In the word document there is a note on the ‘as of date’, but I don’t’ see this anywhere?]</a:t>
            </a:r>
          </a:p>
        </p:txBody>
      </p:sp>
      <p:sp>
        <p:nvSpPr>
          <p:cNvPr id="4" name="Slide Number Placeholder 3"/>
          <p:cNvSpPr>
            <a:spLocks noGrp="1"/>
          </p:cNvSpPr>
          <p:nvPr>
            <p:ph type="sldNum" sz="quarter" idx="5"/>
          </p:nvPr>
        </p:nvSpPr>
        <p:spPr/>
        <p:txBody>
          <a:bodyPr/>
          <a:lstStyle/>
          <a:p>
            <a:pPr>
              <a:defRPr/>
            </a:pPr>
            <a:fld id="{D8B16013-1BA1-4A85-9D6E-8B9063F09460}" type="slidenum">
              <a:rPr lang="de-DE" smtClean="0">
                <a:solidFill>
                  <a:srgbClr val="1F497D"/>
                </a:solidFill>
              </a:rPr>
              <a:pPr>
                <a:defRPr/>
              </a:pPr>
              <a:t>16</a:t>
            </a:fld>
            <a:endParaRPr lang="de-DE">
              <a:solidFill>
                <a:srgbClr val="1F497D"/>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16/01/1435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16/01/1435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16/01/1435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0" name="Rechteck 9"/>
          <p:cNvSpPr/>
          <p:nvPr userDrawn="1"/>
        </p:nvSpPr>
        <p:spPr bwMode="auto">
          <a:xfrm>
            <a:off x="0" y="0"/>
            <a:ext cx="9180000" cy="6912000"/>
          </a:xfrm>
          <a:prstGeom prst="rect">
            <a:avLst/>
          </a:prstGeom>
          <a:gradFill flip="none" rotWithShape="1">
            <a:gsLst>
              <a:gs pos="100000">
                <a:schemeClr val="accent1"/>
              </a:gs>
              <a:gs pos="10000">
                <a:schemeClr val="tx1"/>
              </a:gs>
            </a:gsLst>
            <a:lin ang="180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algn="ctr" rtl="0" eaLnBrk="0" fontAlgn="base" hangingPunct="0">
              <a:spcBef>
                <a:spcPct val="50000"/>
              </a:spcBef>
              <a:spcAft>
                <a:spcPct val="0"/>
              </a:spcAft>
              <a:defRPr/>
            </a:pPr>
            <a:endParaRPr lang="de-DE" dirty="0" smtClean="0">
              <a:solidFill>
                <a:srgbClr val="5F5F5F"/>
              </a:solidFill>
              <a:latin typeface="Calibri"/>
            </a:endParaRPr>
          </a:p>
        </p:txBody>
      </p:sp>
      <p:pic>
        <p:nvPicPr>
          <p:cNvPr id="11" name="Bild 10" descr="ppt_screen_Horse.gif"/>
          <p:cNvPicPr>
            <a:picLocks noChangeAspect="1"/>
          </p:cNvPicPr>
          <p:nvPr userDrawn="1"/>
        </p:nvPicPr>
        <p:blipFill>
          <a:blip r:embed="rId2" cstate="print">
            <a:alphaModFix amt="8000"/>
            <a:duotone>
              <a:prstClr val="black"/>
              <a:srgbClr val="0092D2">
                <a:tint val="45000"/>
                <a:satMod val="400000"/>
              </a:srgbClr>
            </a:duotone>
            <a:extLst/>
          </a:blip>
          <a:srcRect/>
          <a:stretch>
            <a:fillRect/>
          </a:stretch>
        </p:blipFill>
        <p:spPr bwMode="auto">
          <a:xfrm>
            <a:off x="827584" y="908720"/>
            <a:ext cx="4332288" cy="5173663"/>
          </a:xfrm>
          <a:prstGeom prst="rect">
            <a:avLst/>
          </a:prstGeom>
          <a:noFill/>
          <a:ln>
            <a:noFill/>
          </a:ln>
          <a:extLst/>
        </p:spPr>
      </p:pic>
      <p:pic>
        <p:nvPicPr>
          <p:cNvPr id="12" name="Bild 11" descr="verlauf.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9703" y="2888489"/>
            <a:ext cx="5410200" cy="1016000"/>
          </a:xfrm>
          <a:prstGeom prst="rect">
            <a:avLst/>
          </a:prstGeom>
        </p:spPr>
      </p:pic>
      <p:pic>
        <p:nvPicPr>
          <p:cNvPr id="13" name="Bild 21" descr="Springer_cmyk.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68000" y="3132000"/>
            <a:ext cx="1885950" cy="514350"/>
          </a:xfrm>
          <a:prstGeom prst="rect">
            <a:avLst/>
          </a:prstGeom>
        </p:spPr>
      </p:pic>
      <p:sp>
        <p:nvSpPr>
          <p:cNvPr id="17" name="Rectangle 5"/>
          <p:cNvSpPr>
            <a:spLocks noGrp="1" noChangeArrowheads="1"/>
          </p:cNvSpPr>
          <p:nvPr>
            <p:ph type="subTitle" idx="1"/>
          </p:nvPr>
        </p:nvSpPr>
        <p:spPr>
          <a:xfrm>
            <a:off x="3779667" y="5537200"/>
            <a:ext cx="4896021" cy="765373"/>
          </a:xfrm>
          <a:ln>
            <a:noFill/>
          </a:ln>
        </p:spPr>
        <p:txBody>
          <a:bodyPr/>
          <a:lstStyle>
            <a:lvl1pPr marL="0" indent="0">
              <a:buFont typeface="Times" charset="0"/>
              <a:buNone/>
              <a:defRPr>
                <a:solidFill>
                  <a:schemeClr val="bg2">
                    <a:lumMod val="90000"/>
                  </a:schemeClr>
                </a:solidFill>
                <a:latin typeface="Calibri"/>
                <a:cs typeface="Calibri"/>
              </a:defRPr>
            </a:lvl1pPr>
          </a:lstStyle>
          <a:p>
            <a:r>
              <a:rPr lang="en-US" dirty="0" smtClean="0"/>
              <a:t>Click to edit Master subtitle style</a:t>
            </a:r>
            <a:endParaRPr lang="de-DE" dirty="0"/>
          </a:p>
        </p:txBody>
      </p:sp>
      <p:sp>
        <p:nvSpPr>
          <p:cNvPr id="20" name="Rectangle 4"/>
          <p:cNvSpPr>
            <a:spLocks noGrp="1" noChangeArrowheads="1"/>
          </p:cNvSpPr>
          <p:nvPr>
            <p:ph type="ctrTitle"/>
          </p:nvPr>
        </p:nvSpPr>
        <p:spPr>
          <a:xfrm>
            <a:off x="3772652" y="4165600"/>
            <a:ext cx="4903036" cy="1209040"/>
          </a:xfrm>
        </p:spPr>
        <p:txBody>
          <a:bodyPr anchor="t" anchorCtr="0"/>
          <a:lstStyle>
            <a:lvl1pPr>
              <a:defRPr sz="3400" b="0" i="0" spc="30">
                <a:solidFill>
                  <a:schemeClr val="bg1"/>
                </a:solidFill>
                <a:latin typeface="+mj-lt"/>
                <a:cs typeface="Cambria"/>
              </a:defRPr>
            </a:lvl1pPr>
          </a:lstStyle>
          <a:p>
            <a:r>
              <a:rPr lang="en-US" dirty="0" smtClean="0"/>
              <a:t>Click to edit Master title style</a:t>
            </a:r>
            <a:endParaRPr lang="de-DE" dirty="0"/>
          </a:p>
        </p:txBody>
      </p:sp>
    </p:spTree>
    <p:extLst>
      <p:ext uri="{BB962C8B-B14F-4D97-AF65-F5344CB8AC3E}">
        <p14:creationId xmlns:p14="http://schemas.microsoft.com/office/powerpoint/2010/main" val="2832055413"/>
      </p:ext>
    </p:extLst>
  </p:cSld>
  <p:clrMapOvr>
    <a:masterClrMapping/>
  </p:clrMapOvr>
  <p:transition spd="slow"/>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6" name="Title 5"/>
          <p:cNvSpPr>
            <a:spLocks noGrp="1" noChangeArrowheads="1"/>
          </p:cNvSpPr>
          <p:nvPr>
            <p:ph type="title"/>
          </p:nvPr>
        </p:nvSpPr>
        <p:spPr bwMode="auto">
          <a:xfrm>
            <a:off x="541138" y="896405"/>
            <a:ext cx="7991475"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2200"/>
            </a:lvl1pPr>
          </a:lstStyle>
          <a:p>
            <a:pPr lvl="0"/>
            <a:r>
              <a:rPr lang="en-US" smtClean="0"/>
              <a:t>Click to edit Master title style</a:t>
            </a:r>
            <a:endParaRPr lang="de-DE" dirty="0"/>
          </a:p>
        </p:txBody>
      </p:sp>
      <p:sp>
        <p:nvSpPr>
          <p:cNvPr id="9" name="Rectangle 6"/>
          <p:cNvSpPr>
            <a:spLocks noGrp="1" noChangeArrowheads="1"/>
          </p:cNvSpPr>
          <p:nvPr>
            <p:ph idx="11"/>
          </p:nvPr>
        </p:nvSpPr>
        <p:spPr bwMode="auto">
          <a:xfrm>
            <a:off x="539552" y="1439863"/>
            <a:ext cx="7993062"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8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4024431941"/>
      </p:ext>
    </p:extLst>
  </p:cSld>
  <p:clrMapOvr>
    <a:masterClrMapping/>
  </p:clrMapOvr>
  <p:transition spd="slow"/>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7" name="Content Placeholder 6"/>
          <p:cNvSpPr>
            <a:spLocks noGrp="1" noChangeArrowheads="1"/>
          </p:cNvSpPr>
          <p:nvPr>
            <p:ph idx="11"/>
          </p:nvPr>
        </p:nvSpPr>
        <p:spPr bwMode="auto">
          <a:xfrm>
            <a:off x="537966" y="1439863"/>
            <a:ext cx="3832671"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8" name="Rectangle 6"/>
          <p:cNvSpPr>
            <a:spLocks noGrp="1" noChangeArrowheads="1"/>
          </p:cNvSpPr>
          <p:nvPr>
            <p:ph idx="12"/>
          </p:nvPr>
        </p:nvSpPr>
        <p:spPr bwMode="auto">
          <a:xfrm>
            <a:off x="4547991" y="1439863"/>
            <a:ext cx="3983037"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5" name="Rectangle 5"/>
          <p:cNvSpPr>
            <a:spLocks noGrp="1" noChangeArrowheads="1"/>
          </p:cNvSpPr>
          <p:nvPr>
            <p:ph type="title"/>
          </p:nvPr>
        </p:nvSpPr>
        <p:spPr bwMode="auto">
          <a:xfrm>
            <a:off x="539552" y="896405"/>
            <a:ext cx="79914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smtClean="0"/>
              <a:t>Click to edit Master title style</a:t>
            </a:r>
            <a:endParaRPr lang="de-DE" dirty="0"/>
          </a:p>
        </p:txBody>
      </p:sp>
    </p:spTree>
    <p:extLst>
      <p:ext uri="{BB962C8B-B14F-4D97-AF65-F5344CB8AC3E}">
        <p14:creationId xmlns:p14="http://schemas.microsoft.com/office/powerpoint/2010/main" val="1039599951"/>
      </p:ext>
    </p:extLst>
  </p:cSld>
  <p:clrMapOvr>
    <a:masterClrMapping/>
  </p:clrMapOvr>
  <p:transition spd="slow"/>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537965" y="1447805"/>
            <a:ext cx="3904680"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Inhaltsplatzhalter 3"/>
          <p:cNvSpPr>
            <a:spLocks noGrp="1"/>
          </p:cNvSpPr>
          <p:nvPr>
            <p:ph sz="half" idx="2"/>
          </p:nvPr>
        </p:nvSpPr>
        <p:spPr>
          <a:xfrm>
            <a:off x="537965" y="1879605"/>
            <a:ext cx="3902075" cy="1863074"/>
          </a:xfrm>
        </p:spPr>
        <p:txBody>
          <a:bodyPr/>
          <a:lstStyle>
            <a:lvl1pPr marL="177800" indent="-177800">
              <a:buClr>
                <a:schemeClr val="tx2">
                  <a:lumMod val="75000"/>
                  <a:lumOff val="25000"/>
                </a:schemeClr>
              </a:buClr>
              <a:buFont typeface="Arial"/>
              <a:buChar char="•"/>
              <a:defRPr sz="1600"/>
            </a:lvl1pPr>
            <a:lvl2pPr marL="371475" indent="-179388">
              <a:buClr>
                <a:schemeClr val="tx2">
                  <a:lumMod val="75000"/>
                  <a:lumOff val="25000"/>
                </a:schemeClr>
              </a:buClr>
              <a:buFont typeface="Lucida Grande"/>
              <a:buChar char="-"/>
              <a:defRPr sz="1600"/>
            </a:lvl2pPr>
            <a:lvl3pPr marL="563563" indent="-190500">
              <a:buClr>
                <a:schemeClr val="tx2">
                  <a:lumMod val="75000"/>
                  <a:lumOff val="25000"/>
                </a:schemeClr>
              </a:buClr>
              <a:buFont typeface="Arial"/>
              <a:buChar char="•"/>
              <a:defRPr sz="1600"/>
            </a:lvl3pPr>
            <a:lvl4pPr marL="760413" indent="-195263">
              <a:buClr>
                <a:schemeClr val="tx2">
                  <a:lumMod val="75000"/>
                  <a:lumOff val="25000"/>
                </a:schemeClr>
              </a:buClr>
              <a:buFont typeface="Lucida Grande"/>
              <a:buChar char="-"/>
              <a:defRPr sz="1600"/>
            </a:lvl4pPr>
            <a:lvl5pPr marL="941388" indent="-174625">
              <a:buClr>
                <a:schemeClr val="tx2">
                  <a:lumMod val="75000"/>
                  <a:lumOff val="25000"/>
                </a:schemeClr>
              </a:buClr>
              <a:buFont typeface="Arial"/>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5" name="Textplatzhalter 4"/>
          <p:cNvSpPr>
            <a:spLocks noGrp="1"/>
          </p:cNvSpPr>
          <p:nvPr>
            <p:ph type="body" sz="quarter" idx="3"/>
          </p:nvPr>
        </p:nvSpPr>
        <p:spPr>
          <a:xfrm>
            <a:off x="4547990" y="1446644"/>
            <a:ext cx="3983037"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Inhaltsplatzhalter 3"/>
          <p:cNvSpPr>
            <a:spLocks noGrp="1"/>
          </p:cNvSpPr>
          <p:nvPr>
            <p:ph sz="half" idx="10"/>
          </p:nvPr>
        </p:nvSpPr>
        <p:spPr>
          <a:xfrm>
            <a:off x="4547991" y="1879605"/>
            <a:ext cx="3983037" cy="1863074"/>
          </a:xfrm>
        </p:spPr>
        <p:txBody>
          <a:bodyPr/>
          <a:lstStyle>
            <a:lvl1pPr marL="177800" indent="-177800">
              <a:buClr>
                <a:schemeClr val="tx2">
                  <a:lumMod val="75000"/>
                  <a:lumOff val="25000"/>
                </a:schemeClr>
              </a:buClr>
              <a:buFont typeface="Arial"/>
              <a:buChar char="•"/>
              <a:defRPr sz="1600"/>
            </a:lvl1pPr>
            <a:lvl2pPr marL="371475" indent="-179388">
              <a:buClr>
                <a:schemeClr val="tx2">
                  <a:lumMod val="75000"/>
                  <a:lumOff val="25000"/>
                </a:schemeClr>
              </a:buClr>
              <a:buFont typeface="Lucida Grande"/>
              <a:buChar char="-"/>
              <a:defRPr sz="1600"/>
            </a:lvl2pPr>
            <a:lvl3pPr marL="563563" indent="-190500">
              <a:buClr>
                <a:schemeClr val="tx2">
                  <a:lumMod val="75000"/>
                  <a:lumOff val="25000"/>
                </a:schemeClr>
              </a:buClr>
              <a:buFont typeface="Arial"/>
              <a:buChar char="•"/>
              <a:defRPr sz="1600"/>
            </a:lvl3pPr>
            <a:lvl4pPr marL="760413" indent="-195263">
              <a:buClr>
                <a:schemeClr val="tx2">
                  <a:lumMod val="75000"/>
                  <a:lumOff val="25000"/>
                </a:schemeClr>
              </a:buClr>
              <a:buFont typeface="Lucida Grande"/>
              <a:buChar char="-"/>
              <a:defRPr sz="1600"/>
            </a:lvl4pPr>
            <a:lvl5pPr marL="941388" indent="-174625">
              <a:buClr>
                <a:schemeClr val="tx2">
                  <a:lumMod val="75000"/>
                  <a:lumOff val="25000"/>
                </a:schemeClr>
              </a:buClr>
              <a:buFont typeface="Arial"/>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8" name="Rectangle 5"/>
          <p:cNvSpPr>
            <a:spLocks noGrp="1" noChangeArrowheads="1"/>
          </p:cNvSpPr>
          <p:nvPr>
            <p:ph type="title"/>
          </p:nvPr>
        </p:nvSpPr>
        <p:spPr bwMode="auto">
          <a:xfrm>
            <a:off x="539552" y="896405"/>
            <a:ext cx="79914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dirty="0" smtClean="0"/>
              <a:t>Click to edit Master title style</a:t>
            </a:r>
            <a:endParaRPr lang="de-DE" dirty="0"/>
          </a:p>
        </p:txBody>
      </p:sp>
    </p:spTree>
    <p:extLst>
      <p:ext uri="{BB962C8B-B14F-4D97-AF65-F5344CB8AC3E}">
        <p14:creationId xmlns:p14="http://schemas.microsoft.com/office/powerpoint/2010/main" val="1096893616"/>
      </p:ext>
    </p:extLst>
  </p:cSld>
  <p:clrMapOvr>
    <a:masterClrMapping/>
  </p:clrMapOvr>
  <p:transition spd="slow"/>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bwMode="auto">
          <a:xfrm>
            <a:off x="539552" y="896405"/>
            <a:ext cx="79914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smtClean="0"/>
              <a:t>Click to edit Master title style</a:t>
            </a:r>
            <a:endParaRPr lang="de-DE" dirty="0"/>
          </a:p>
        </p:txBody>
      </p:sp>
    </p:spTree>
    <p:extLst>
      <p:ext uri="{BB962C8B-B14F-4D97-AF65-F5344CB8AC3E}">
        <p14:creationId xmlns:p14="http://schemas.microsoft.com/office/powerpoint/2010/main" val="4289984076"/>
      </p:ext>
    </p:extLst>
  </p:cSld>
  <p:clrMapOvr>
    <a:masterClrMapping/>
  </p:clrMapOvr>
  <p:transition spd="slow"/>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216331"/>
      </p:ext>
    </p:extLst>
  </p:cSld>
  <p:clrMapOvr>
    <a:masterClrMapping/>
  </p:clrMapOvr>
  <p:transition spd="slow"/>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asic grid">
    <p:spTree>
      <p:nvGrpSpPr>
        <p:cNvPr id="1" name=""/>
        <p:cNvGrpSpPr/>
        <p:nvPr/>
      </p:nvGrpSpPr>
      <p:grpSpPr>
        <a:xfrm>
          <a:off x="0" y="0"/>
          <a:ext cx="0" cy="0"/>
          <a:chOff x="0" y="0"/>
          <a:chExt cx="0" cy="0"/>
        </a:xfrm>
      </p:grpSpPr>
      <p:sp>
        <p:nvSpPr>
          <p:cNvPr id="15" name="Titel 1"/>
          <p:cNvSpPr>
            <a:spLocks noGrp="1"/>
          </p:cNvSpPr>
          <p:nvPr>
            <p:ph type="title" hasCustomPrompt="1"/>
          </p:nvPr>
        </p:nvSpPr>
        <p:spPr>
          <a:xfrm>
            <a:off x="3635897" y="2996952"/>
            <a:ext cx="1800200" cy="415498"/>
          </a:xfrm>
        </p:spPr>
        <p:txBody>
          <a:bodyPr/>
          <a:lstStyle>
            <a:lvl1pPr>
              <a:defRPr sz="3000">
                <a:solidFill>
                  <a:srgbClr val="999999"/>
                </a:solidFill>
              </a:defRPr>
            </a:lvl1pPr>
          </a:lstStyle>
          <a:p>
            <a:r>
              <a:rPr lang="en-US" noProof="0" smtClean="0">
                <a:latin typeface="Calibri" charset="0"/>
                <a:ea typeface="Calibri" charset="0"/>
              </a:rPr>
              <a:t>Basic Grid</a:t>
            </a:r>
            <a:endParaRPr lang="en-US" noProof="0">
              <a:latin typeface="Calibri" charset="0"/>
              <a:ea typeface="Calibri" charset="0"/>
            </a:endParaRPr>
          </a:p>
        </p:txBody>
      </p:sp>
      <p:grpSp>
        <p:nvGrpSpPr>
          <p:cNvPr id="2" name="Gruppierung 26"/>
          <p:cNvGrpSpPr/>
          <p:nvPr/>
        </p:nvGrpSpPr>
        <p:grpSpPr>
          <a:xfrm>
            <a:off x="539552" y="908720"/>
            <a:ext cx="8157581" cy="5974680"/>
            <a:chOff x="539552" y="908720"/>
            <a:chExt cx="8157581" cy="5974680"/>
          </a:xfrm>
        </p:grpSpPr>
        <p:cxnSp>
          <p:nvCxnSpPr>
            <p:cNvPr id="17" name="Gerade Verbindung 8"/>
            <p:cNvCxnSpPr>
              <a:cxnSpLocks noChangeShapeType="1"/>
            </p:cNvCxnSpPr>
            <p:nvPr/>
          </p:nvCxnSpPr>
          <p:spPr bwMode="auto">
            <a:xfrm>
              <a:off x="546755" y="927770"/>
              <a:ext cx="0" cy="5949280"/>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cxnSp>
        <p:cxnSp>
          <p:nvCxnSpPr>
            <p:cNvPr id="18" name="Gerade Verbindung 9"/>
            <p:cNvCxnSpPr>
              <a:cxnSpLocks noChangeShapeType="1"/>
            </p:cNvCxnSpPr>
            <p:nvPr/>
          </p:nvCxnSpPr>
          <p:spPr bwMode="auto">
            <a:xfrm>
              <a:off x="8690163" y="908720"/>
              <a:ext cx="0" cy="5974680"/>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cxnSp>
        <p:cxnSp>
          <p:nvCxnSpPr>
            <p:cNvPr id="19" name="Gerade Verbindung 18"/>
            <p:cNvCxnSpPr>
              <a:cxnSpLocks noChangeShapeType="1"/>
            </p:cNvCxnSpPr>
            <p:nvPr/>
          </p:nvCxnSpPr>
          <p:spPr bwMode="auto">
            <a:xfrm>
              <a:off x="553105" y="1162099"/>
              <a:ext cx="8143200" cy="0"/>
            </a:xfrm>
            <a:prstGeom prst="line">
              <a:avLst/>
            </a:prstGeom>
            <a:noFill/>
            <a:ln w="9525">
              <a:solidFill>
                <a:schemeClr val="accent4"/>
              </a:solidFill>
              <a:prstDash val="dash"/>
              <a:round/>
              <a:headEnd/>
              <a:tailEnd/>
            </a:ln>
            <a:extLst>
              <a:ext uri="{909E8E84-426E-40DD-AFC4-6F175D3DCCD1}">
                <a14:hiddenFill xmlns:a14="http://schemas.microsoft.com/office/drawing/2010/main">
                  <a:noFill/>
                </a14:hiddenFill>
              </a:ext>
            </a:extLst>
          </p:spPr>
        </p:cxnSp>
        <p:cxnSp>
          <p:nvCxnSpPr>
            <p:cNvPr id="20" name="Gerade Verbindung 19"/>
            <p:cNvCxnSpPr>
              <a:cxnSpLocks noChangeShapeType="1"/>
            </p:cNvCxnSpPr>
            <p:nvPr/>
          </p:nvCxnSpPr>
          <p:spPr bwMode="auto">
            <a:xfrm flipV="1">
              <a:off x="539552" y="912813"/>
              <a:ext cx="8157581" cy="16623"/>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cxnSp>
          <p:nvCxnSpPr>
            <p:cNvPr id="21" name="Gerade Verbindung 12"/>
            <p:cNvCxnSpPr>
              <a:cxnSpLocks noChangeShapeType="1"/>
            </p:cNvCxnSpPr>
            <p:nvPr userDrawn="1"/>
          </p:nvCxnSpPr>
          <p:spPr bwMode="auto">
            <a:xfrm>
              <a:off x="554494" y="6331733"/>
              <a:ext cx="8129433"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cxnSp>
          <p:nvCxnSpPr>
            <p:cNvPr id="24" name="Gerade Verbindung 12"/>
            <p:cNvCxnSpPr>
              <a:cxnSpLocks noChangeShapeType="1"/>
            </p:cNvCxnSpPr>
            <p:nvPr userDrawn="1"/>
          </p:nvCxnSpPr>
          <p:spPr bwMode="auto">
            <a:xfrm>
              <a:off x="546935" y="1514320"/>
              <a:ext cx="8143200"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980488013"/>
      </p:ext>
    </p:extLst>
  </p:cSld>
  <p:clrMapOvr>
    <a:masterClrMapping/>
  </p:clrMapOvr>
  <p:transition spd="slow"/>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1372397"/>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16/01/1435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16/01/1435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16/01/1435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16/01/1435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16/01/1435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16/01/1435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16/01/1435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16/01/1435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emf"/><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16/01/1435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9" name="Rectangle 5"/>
          <p:cNvSpPr>
            <a:spLocks noGrp="1" noChangeArrowheads="1"/>
          </p:cNvSpPr>
          <p:nvPr>
            <p:ph type="title"/>
          </p:nvPr>
        </p:nvSpPr>
        <p:spPr bwMode="auto">
          <a:xfrm>
            <a:off x="550862" y="896938"/>
            <a:ext cx="8135938" cy="310341"/>
          </a:xfrm>
          <a:prstGeom prst="rect">
            <a:avLst/>
          </a:prstGeom>
          <a:noFill/>
          <a:ln>
            <a:noFill/>
          </a:ln>
          <a:extLs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noProof="0" smtClean="0"/>
              <a:t>Mastertitelformat bearbeiten</a:t>
            </a:r>
            <a:endParaRPr lang="en-US" noProof="0"/>
          </a:p>
        </p:txBody>
      </p:sp>
      <p:sp>
        <p:nvSpPr>
          <p:cNvPr id="14340" name="Rectangle 6"/>
          <p:cNvSpPr>
            <a:spLocks noGrp="1" noChangeArrowheads="1"/>
          </p:cNvSpPr>
          <p:nvPr>
            <p:ph type="body" idx="1"/>
          </p:nvPr>
        </p:nvSpPr>
        <p:spPr bwMode="auto">
          <a:xfrm>
            <a:off x="546100" y="1439863"/>
            <a:ext cx="8135938" cy="187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noProof="0" dirty="0" err="1" smtClean="0"/>
              <a:t>Mastertextformat</a:t>
            </a:r>
            <a:r>
              <a:rPr lang="en-US" noProof="0" dirty="0" smtClean="0"/>
              <a:t> </a:t>
            </a:r>
            <a:r>
              <a:rPr lang="en-US" noProof="0" dirty="0" err="1" smtClean="0"/>
              <a:t>bearbeiten</a:t>
            </a:r>
            <a:endParaRPr lang="en-US" noProof="0" dirty="0" smtClean="0"/>
          </a:p>
          <a:p>
            <a:pPr lvl="1"/>
            <a:r>
              <a:rPr lang="en-US" noProof="0" dirty="0" smtClean="0"/>
              <a:t>Zweite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smtClean="0"/>
              <a:t>Vierte Ebene</a:t>
            </a:r>
          </a:p>
          <a:p>
            <a:pPr lvl="4"/>
            <a:r>
              <a:rPr lang="en-US" noProof="0" dirty="0" err="1" smtClean="0"/>
              <a:t>Fünfte</a:t>
            </a:r>
            <a:r>
              <a:rPr lang="en-US" noProof="0" dirty="0" smtClean="0"/>
              <a:t> </a:t>
            </a:r>
            <a:r>
              <a:rPr lang="en-US" noProof="0" dirty="0" err="1" smtClean="0"/>
              <a:t>Ebene</a:t>
            </a:r>
            <a:endParaRPr lang="en-US" noProof="0" dirty="0"/>
          </a:p>
        </p:txBody>
      </p:sp>
      <p:pic>
        <p:nvPicPr>
          <p:cNvPr id="8" name="Bild 1" descr="Kopfbalken.png"/>
          <p:cNvPicPr>
            <a:picLocks/>
          </p:cNvPicPr>
          <p:nvPr userDrawn="1"/>
        </p:nvPicPr>
        <p:blipFill>
          <a:blip r:embed="rId10" cstate="email">
            <a:extLst>
              <a:ext uri="{28A0092B-C50C-407E-A947-70E740481C1C}">
                <a14:useLocalDpi xmlns:a14="http://schemas.microsoft.com/office/drawing/2010/main" val="0"/>
              </a:ext>
            </a:extLst>
          </a:blip>
          <a:stretch>
            <a:fillRect/>
          </a:stretch>
        </p:blipFill>
        <p:spPr>
          <a:xfrm>
            <a:off x="203835" y="0"/>
            <a:ext cx="8940165" cy="612000"/>
          </a:xfrm>
          <a:prstGeom prst="rect">
            <a:avLst/>
          </a:prstGeom>
        </p:spPr>
      </p:pic>
      <p:sp>
        <p:nvSpPr>
          <p:cNvPr id="9" name="Rectangle 8"/>
          <p:cNvSpPr>
            <a:spLocks noChangeArrowheads="1"/>
          </p:cNvSpPr>
          <p:nvPr userDrawn="1"/>
        </p:nvSpPr>
        <p:spPr bwMode="auto">
          <a:xfrm>
            <a:off x="539552" y="210736"/>
            <a:ext cx="25923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80000" rIns="0" bIns="36000" anchor="ctr"/>
          <a:lstStyle/>
          <a:p>
            <a:pPr algn="l" rtl="0" eaLnBrk="0" fontAlgn="base" hangingPunct="0">
              <a:spcBef>
                <a:spcPct val="0"/>
              </a:spcBef>
              <a:spcAft>
                <a:spcPct val="0"/>
              </a:spcAft>
            </a:pPr>
            <a:r>
              <a:rPr lang="en-US" sz="900" dirty="0" smtClean="0">
                <a:solidFill>
                  <a:srgbClr val="A6A6A6"/>
                </a:solidFill>
                <a:ea typeface="ＭＳ Ｐゴシック" charset="0"/>
                <a:cs typeface="Calibri" charset="0"/>
              </a:rPr>
              <a:t>Springer Journal Archives | </a:t>
            </a:r>
            <a:fld id="{A1A0AA79-7A1D-9248-9DC2-6DAA7CB659D3}" type="datetime1">
              <a:rPr lang="en-US" sz="900" smtClean="0">
                <a:solidFill>
                  <a:srgbClr val="A6A6A6"/>
                </a:solidFill>
                <a:ea typeface="ＭＳ Ｐゴシック" charset="0"/>
                <a:cs typeface="Calibri" charset="0"/>
              </a:rPr>
              <a:pPr algn="l" rtl="0" eaLnBrk="0" fontAlgn="base" hangingPunct="0">
                <a:spcBef>
                  <a:spcPct val="0"/>
                </a:spcBef>
                <a:spcAft>
                  <a:spcPct val="0"/>
                </a:spcAft>
              </a:pPr>
              <a:t>11/19/2013</a:t>
            </a:fld>
            <a:r>
              <a:rPr lang="en-US" sz="900" dirty="0" smtClean="0">
                <a:solidFill>
                  <a:srgbClr val="A6A6A6"/>
                </a:solidFill>
                <a:ea typeface="ＭＳ Ｐゴシック" charset="0"/>
                <a:cs typeface="Calibri" charset="0"/>
              </a:rPr>
              <a:t> | </a:t>
            </a:r>
            <a:fld id="{DC98D910-DD3F-4044-BE0F-F09D484DEDD5}" type="slidenum">
              <a:rPr lang="en-US" sz="900" smtClean="0">
                <a:solidFill>
                  <a:srgbClr val="A6A6A6"/>
                </a:solidFill>
                <a:ea typeface="ＭＳ Ｐゴシック" charset="0"/>
                <a:cs typeface="Calibri" charset="0"/>
              </a:rPr>
              <a:pPr algn="l" rtl="0" eaLnBrk="0" fontAlgn="base" hangingPunct="0">
                <a:spcBef>
                  <a:spcPct val="0"/>
                </a:spcBef>
                <a:spcAft>
                  <a:spcPct val="0"/>
                </a:spcAft>
              </a:pPr>
              <a:t>‹#›</a:t>
            </a:fld>
            <a:endParaRPr lang="en-US" sz="900" dirty="0" smtClean="0">
              <a:solidFill>
                <a:srgbClr val="A6A6A6"/>
              </a:solidFill>
              <a:ea typeface="ＭＳ Ｐゴシック" charset="0"/>
              <a:cs typeface="Calibri" charset="0"/>
            </a:endParaRPr>
          </a:p>
          <a:p>
            <a:pPr algn="l" rtl="0" eaLnBrk="0" fontAlgn="base" hangingPunct="0">
              <a:spcBef>
                <a:spcPct val="0"/>
              </a:spcBef>
              <a:spcAft>
                <a:spcPct val="0"/>
              </a:spcAft>
            </a:pPr>
            <a:endParaRPr lang="de-DE" sz="900" b="1" dirty="0">
              <a:solidFill>
                <a:srgbClr val="5F5F5F"/>
              </a:solidFill>
              <a:ea typeface="ＭＳ Ｐゴシック" charset="0"/>
              <a:cs typeface="Geneva" charset="0"/>
            </a:endParaRPr>
          </a:p>
        </p:txBody>
      </p:sp>
      <p:pic>
        <p:nvPicPr>
          <p:cNvPr id="11" name="Bild 33" descr="Springer_cmyk.eps"/>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7613650" y="146050"/>
            <a:ext cx="1056132" cy="288036"/>
          </a:xfrm>
          <a:prstGeom prst="rect">
            <a:avLst/>
          </a:prstGeom>
        </p:spPr>
      </p:pic>
      <p:cxnSp>
        <p:nvCxnSpPr>
          <p:cNvPr id="12" name="Gerade Verbindung 11"/>
          <p:cNvCxnSpPr/>
          <p:nvPr userDrawn="1"/>
        </p:nvCxnSpPr>
        <p:spPr bwMode="auto">
          <a:xfrm>
            <a:off x="7350409" y="115888"/>
            <a:ext cx="0" cy="360362"/>
          </a:xfrm>
          <a:prstGeom prst="line">
            <a:avLst/>
          </a:prstGeom>
          <a:solidFill>
            <a:srgbClr val="D1DDE9"/>
          </a:solidFill>
          <a:ln w="9525" cap="flat" cmpd="sng" algn="ctr">
            <a:solidFill>
              <a:schemeClr val="bg1">
                <a:lumMod val="75000"/>
              </a:schemeClr>
            </a:solidFill>
            <a:prstDash val="solid"/>
            <a:round/>
            <a:headEnd type="none" w="med" len="med"/>
            <a:tailEnd type="none" w="med" len="med"/>
          </a:ln>
          <a:effectLst/>
        </p:spPr>
      </p:cxnSp>
      <p:sp>
        <p:nvSpPr>
          <p:cNvPr id="13" name="Abgerundetes Rechteck 8"/>
          <p:cNvSpPr/>
          <p:nvPr userDrawn="1"/>
        </p:nvSpPr>
        <p:spPr bwMode="auto">
          <a:xfrm flipV="1">
            <a:off x="0" y="0"/>
            <a:ext cx="180000" cy="612000"/>
          </a:xfrm>
          <a:prstGeom prst="roundRect">
            <a:avLst>
              <a:gd name="adj" fmla="val 0"/>
            </a:avLst>
          </a:prstGeom>
          <a:gradFill flip="none" rotWithShape="1">
            <a:gsLst>
              <a:gs pos="10000">
                <a:schemeClr val="accent2"/>
              </a:gs>
              <a:gs pos="100000">
                <a:schemeClr val="accent1"/>
              </a:gs>
            </a:gsLst>
            <a:lin ang="16200000" scaled="0"/>
            <a:tileRect/>
          </a:gradFill>
          <a:ln w="9525" cap="flat" cmpd="sng" algn="ctr">
            <a:noFill/>
            <a:prstDash val="solid"/>
            <a:round/>
            <a:headEnd type="none" w="med" len="med"/>
            <a:tailEnd type="none" w="med" len="med"/>
          </a:ln>
          <a:effectLst/>
        </p:spPr>
        <p:txBody>
          <a:bodyPr wrap="square">
            <a:spAutoFit/>
          </a:bodyPr>
          <a:lstStyle/>
          <a:p>
            <a:pPr algn="ctr" rtl="0" eaLnBrk="0" fontAlgn="base" hangingPunct="0">
              <a:spcBef>
                <a:spcPct val="50000"/>
              </a:spcBef>
              <a:spcAft>
                <a:spcPct val="0"/>
              </a:spcAft>
              <a:defRPr/>
            </a:pPr>
            <a:endParaRPr lang="de-DE" sz="1600" dirty="0">
              <a:solidFill>
                <a:srgbClr val="5F5F5F"/>
              </a:solidFill>
              <a:ea typeface="Geneva" charset="0"/>
              <a:cs typeface="Geneva" charset="0"/>
            </a:endParaRPr>
          </a:p>
        </p:txBody>
      </p:sp>
    </p:spTree>
    <p:extLst>
      <p:ext uri="{BB962C8B-B14F-4D97-AF65-F5344CB8AC3E}">
        <p14:creationId xmlns:p14="http://schemas.microsoft.com/office/powerpoint/2010/main" val="3731704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spd="slow"/>
  <p:timing>
    <p:tnLst>
      <p:par>
        <p:cTn id="1" dur="indefinite" restart="never" nodeType="tmRoot"/>
      </p:par>
    </p:tnLst>
  </p:timing>
  <p:txStyles>
    <p:titleStyle>
      <a:lvl1pPr algn="l" rtl="0" eaLnBrk="1" fontAlgn="base" hangingPunct="1">
        <a:lnSpc>
          <a:spcPct val="90000"/>
        </a:lnSpc>
        <a:spcBef>
          <a:spcPct val="0"/>
        </a:spcBef>
        <a:spcAft>
          <a:spcPct val="0"/>
        </a:spcAft>
        <a:defRPr sz="2200" b="1">
          <a:solidFill>
            <a:srgbClr val="00468A"/>
          </a:solidFill>
          <a:latin typeface="+mj-lt"/>
          <a:ea typeface="Calibri"/>
          <a:cs typeface="Lucida Sans"/>
        </a:defRPr>
      </a:lvl1pPr>
      <a:lvl2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2pPr>
      <a:lvl3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3pPr>
      <a:lvl4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4pPr>
      <a:lvl5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5pPr>
      <a:lvl6pPr marL="457200" algn="l" rtl="0" eaLnBrk="1" fontAlgn="base" hangingPunct="1">
        <a:lnSpc>
          <a:spcPct val="90000"/>
        </a:lnSpc>
        <a:spcBef>
          <a:spcPct val="0"/>
        </a:spcBef>
        <a:spcAft>
          <a:spcPct val="0"/>
        </a:spcAft>
        <a:defRPr sz="2100" b="1">
          <a:solidFill>
            <a:schemeClr val="tx2"/>
          </a:solidFill>
          <a:latin typeface="Arial" charset="0"/>
        </a:defRPr>
      </a:lvl6pPr>
      <a:lvl7pPr marL="914400" algn="l" rtl="0" eaLnBrk="1" fontAlgn="base" hangingPunct="1">
        <a:lnSpc>
          <a:spcPct val="90000"/>
        </a:lnSpc>
        <a:spcBef>
          <a:spcPct val="0"/>
        </a:spcBef>
        <a:spcAft>
          <a:spcPct val="0"/>
        </a:spcAft>
        <a:defRPr sz="2100" b="1">
          <a:solidFill>
            <a:schemeClr val="tx2"/>
          </a:solidFill>
          <a:latin typeface="Arial" charset="0"/>
        </a:defRPr>
      </a:lvl7pPr>
      <a:lvl8pPr marL="1371600" algn="l" rtl="0" eaLnBrk="1" fontAlgn="base" hangingPunct="1">
        <a:lnSpc>
          <a:spcPct val="90000"/>
        </a:lnSpc>
        <a:spcBef>
          <a:spcPct val="0"/>
        </a:spcBef>
        <a:spcAft>
          <a:spcPct val="0"/>
        </a:spcAft>
        <a:defRPr sz="2100" b="1">
          <a:solidFill>
            <a:schemeClr val="tx2"/>
          </a:solidFill>
          <a:latin typeface="Arial" charset="0"/>
        </a:defRPr>
      </a:lvl8pPr>
      <a:lvl9pPr marL="1828800" algn="l" rtl="0" eaLnBrk="1" fontAlgn="base" hangingPunct="1">
        <a:lnSpc>
          <a:spcPct val="90000"/>
        </a:lnSpc>
        <a:spcBef>
          <a:spcPct val="0"/>
        </a:spcBef>
        <a:spcAft>
          <a:spcPct val="0"/>
        </a:spcAft>
        <a:defRPr sz="2100" b="1">
          <a:solidFill>
            <a:schemeClr val="tx2"/>
          </a:solidFill>
          <a:latin typeface="Arial" charset="0"/>
        </a:defRPr>
      </a:lvl9pPr>
    </p:titleStyle>
    <p:bodyStyle>
      <a:lvl1pPr marL="177800" indent="-177800" algn="l" rtl="0" eaLnBrk="1" fontAlgn="base" hangingPunct="1">
        <a:lnSpc>
          <a:spcPts val="2200"/>
        </a:lnSpc>
        <a:spcBef>
          <a:spcPts val="900"/>
        </a:spcBef>
        <a:spcAft>
          <a:spcPct val="0"/>
        </a:spcAft>
        <a:buClr>
          <a:srgbClr val="005BB9"/>
        </a:buClr>
        <a:buSzPct val="100000"/>
        <a:buFont typeface="Arial" charset="0"/>
        <a:buChar char="•"/>
        <a:defRPr lang="de-DE" sz="1800" dirty="0">
          <a:solidFill>
            <a:schemeClr val="tx2"/>
          </a:solidFill>
          <a:latin typeface="Calibri"/>
          <a:ea typeface="ヒラギノ角ゴ Pro W3" pitchFamily="-65" charset="-128"/>
          <a:cs typeface="ヒラギノ角ゴ Pro W3" pitchFamily="-65" charset="-128"/>
        </a:defRPr>
      </a:lvl1pPr>
      <a:lvl2pPr marL="371475" indent="-179388" algn="l" rtl="0" eaLnBrk="1" fontAlgn="base" hangingPunct="1">
        <a:lnSpc>
          <a:spcPts val="2200"/>
        </a:lnSpc>
        <a:spcBef>
          <a:spcPts val="900"/>
        </a:spcBef>
        <a:spcAft>
          <a:spcPct val="0"/>
        </a:spcAft>
        <a:buClr>
          <a:srgbClr val="005BB9"/>
        </a:buClr>
        <a:buSzPct val="100000"/>
        <a:buFont typeface="Calibri" pitchFamily="34" charset="0"/>
        <a:buChar char="̶"/>
        <a:defRPr lang="de-DE" sz="1800" dirty="0">
          <a:solidFill>
            <a:schemeClr val="tx2"/>
          </a:solidFill>
          <a:latin typeface="Calibri"/>
          <a:ea typeface="ヒラギノ角ゴ Pro W3" charset="-128"/>
          <a:cs typeface="ヒラギノ角ゴ Pro W3" charset="0"/>
        </a:defRPr>
      </a:lvl2pPr>
      <a:lvl3pPr marL="563563" indent="-190500" algn="l" rtl="0" eaLnBrk="1" fontAlgn="base" hangingPunct="1">
        <a:lnSpc>
          <a:spcPts val="2200"/>
        </a:lnSpc>
        <a:spcBef>
          <a:spcPts val="900"/>
        </a:spcBef>
        <a:spcAft>
          <a:spcPct val="0"/>
        </a:spcAft>
        <a:buClr>
          <a:srgbClr val="005BB9"/>
        </a:buClr>
        <a:buSzPct val="100000"/>
        <a:buFont typeface="Arial" charset="0"/>
        <a:buChar char="•"/>
        <a:defRPr lang="de-DE" sz="1800" dirty="0">
          <a:solidFill>
            <a:schemeClr val="tx2"/>
          </a:solidFill>
          <a:latin typeface="Calibri"/>
          <a:ea typeface="ＭＳ Ｐゴシック" charset="0"/>
          <a:cs typeface="Geneva" charset="-128"/>
        </a:defRPr>
      </a:lvl3pPr>
      <a:lvl4pPr marL="760413" indent="-195263" algn="l" rtl="0" eaLnBrk="1" fontAlgn="base" hangingPunct="1">
        <a:lnSpc>
          <a:spcPts val="2200"/>
        </a:lnSpc>
        <a:spcBef>
          <a:spcPts val="900"/>
        </a:spcBef>
        <a:spcAft>
          <a:spcPct val="0"/>
        </a:spcAft>
        <a:buClr>
          <a:srgbClr val="005BB9"/>
        </a:buClr>
        <a:buSzPct val="100000"/>
        <a:buFont typeface="Calibri" pitchFamily="34" charset="0"/>
        <a:buChar char="̶"/>
        <a:defRPr lang="de-DE" sz="1800" dirty="0">
          <a:solidFill>
            <a:schemeClr val="tx2"/>
          </a:solidFill>
          <a:latin typeface="Calibri"/>
          <a:ea typeface="Geneva" charset="-128"/>
          <a:cs typeface="Geneva" charset="0"/>
        </a:defRPr>
      </a:lvl4pPr>
      <a:lvl5pPr marL="941388" indent="-174625" algn="l" rtl="0" eaLnBrk="1" fontAlgn="base" hangingPunct="1">
        <a:lnSpc>
          <a:spcPts val="2200"/>
        </a:lnSpc>
        <a:spcBef>
          <a:spcPts val="900"/>
        </a:spcBef>
        <a:spcAft>
          <a:spcPct val="0"/>
        </a:spcAft>
        <a:buClr>
          <a:srgbClr val="005BB9"/>
        </a:buClr>
        <a:buSzPct val="100000"/>
        <a:buFont typeface="Arial" charset="0"/>
        <a:buChar char="•"/>
        <a:defRPr lang="de-DE" sz="1800" dirty="0">
          <a:solidFill>
            <a:schemeClr val="tx2"/>
          </a:solidFill>
          <a:latin typeface="Calibri"/>
          <a:ea typeface="Geneva" charset="-128"/>
          <a:cs typeface="Geneva" charset="0"/>
        </a:defRPr>
      </a:lvl5pPr>
      <a:lvl6pPr marL="13985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6pPr>
      <a:lvl7pPr marL="18557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7pPr>
      <a:lvl8pPr marL="23129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8pPr>
      <a:lvl9pPr marL="27701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portal-dordrecht.springer-sbm.com/Publishing/projects/Picture%20Library/Fragile%20books%20returned%20from%20SPi%20August%202011/IMG_7670.JPG"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7.png"/><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771900" y="4165600"/>
            <a:ext cx="4903788" cy="471488"/>
          </a:xfrm>
        </p:spPr>
        <p:txBody>
          <a:bodyPr/>
          <a:lstStyle/>
          <a:p>
            <a:pPr>
              <a:defRPr/>
            </a:pPr>
            <a:r>
              <a:rPr lang="de-DE" dirty="0"/>
              <a:t>Springer </a:t>
            </a:r>
            <a:r>
              <a:rPr lang="de-DE" dirty="0" smtClean="0"/>
              <a:t>Archives</a:t>
            </a:r>
            <a:endParaRPr lang="de-DE" dirty="0"/>
          </a:p>
        </p:txBody>
      </p:sp>
      <p:sp>
        <p:nvSpPr>
          <p:cNvPr id="2" name="Subtitle 1"/>
          <p:cNvSpPr>
            <a:spLocks noGrp="1"/>
          </p:cNvSpPr>
          <p:nvPr>
            <p:ph type="subTitle" idx="1"/>
          </p:nvPr>
        </p:nvSpPr>
        <p:spPr>
          <a:xfrm>
            <a:off x="3779667" y="5537200"/>
            <a:ext cx="4896021" cy="1077218"/>
          </a:xfrm>
        </p:spPr>
        <p:txBody>
          <a:bodyPr/>
          <a:lstStyle/>
          <a:p>
            <a:r>
              <a:rPr lang="en-US" sz="2000" b="1" dirty="0" smtClean="0"/>
              <a:t>Sitki Aktas – Regional Sales Director</a:t>
            </a:r>
          </a:p>
          <a:p>
            <a:r>
              <a:rPr lang="en-US" sz="2000" b="1" dirty="0" smtClean="0"/>
              <a:t>Turkey, Central Asia</a:t>
            </a:r>
          </a:p>
          <a:p>
            <a:r>
              <a:rPr lang="en-US" sz="2000" b="1" dirty="0" smtClean="0"/>
              <a:t>20-21 November Kazakhstan</a:t>
            </a:r>
            <a:endParaRPr lang="en-US" sz="2000" b="1" dirty="0"/>
          </a:p>
        </p:txBody>
      </p:sp>
    </p:spTree>
    <p:extLst>
      <p:ext uri="{BB962C8B-B14F-4D97-AF65-F5344CB8AC3E}">
        <p14:creationId xmlns:p14="http://schemas.microsoft.com/office/powerpoint/2010/main" val="801227982"/>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539750" y="1484312"/>
            <a:ext cx="6768554" cy="4968875"/>
            <a:chOff x="3233" y="1149"/>
            <a:chExt cx="2530" cy="2625"/>
          </a:xfrm>
        </p:grpSpPr>
        <p:sp>
          <p:nvSpPr>
            <p:cNvPr id="217095" name="Text Box 7"/>
            <p:cNvSpPr txBox="1">
              <a:spLocks noChangeArrowheads="1"/>
            </p:cNvSpPr>
            <p:nvPr/>
          </p:nvSpPr>
          <p:spPr bwMode="auto">
            <a:xfrm>
              <a:off x="3233" y="1149"/>
              <a:ext cx="2530" cy="146"/>
            </a:xfrm>
            <a:prstGeom prst="rect">
              <a:avLst/>
            </a:prstGeom>
            <a:solidFill>
              <a:schemeClr val="hlink"/>
            </a:solidFill>
            <a:ln w="12700">
              <a:solidFill>
                <a:schemeClr val="hlink"/>
              </a:solidFill>
              <a:miter lim="800000"/>
              <a:headEnd/>
              <a:tailEnd/>
            </a:ln>
            <a:effectLst/>
          </p:spPr>
          <p:txBody>
            <a:bodyPr>
              <a:spAutoFit/>
            </a:bodyPr>
            <a:lstStyle/>
            <a:p>
              <a:pPr algn="ctr" rtl="0" eaLnBrk="0" fontAlgn="base" hangingPunct="0">
                <a:spcBef>
                  <a:spcPct val="0"/>
                </a:spcBef>
                <a:spcAft>
                  <a:spcPct val="0"/>
                </a:spcAft>
              </a:pPr>
              <a:r>
                <a:rPr lang="en-US" sz="1200" b="1" dirty="0" smtClean="0">
                  <a:solidFill>
                    <a:srgbClr val="FFFFFF"/>
                  </a:solidFill>
                  <a:latin typeface="Arial" charset="0"/>
                </a:rPr>
                <a:t>SpringerLink 2012 Downloads by Content Age (Index, 2012 = 100%)</a:t>
              </a:r>
              <a:endParaRPr lang="en-US" sz="1200" b="1" dirty="0">
                <a:solidFill>
                  <a:srgbClr val="FFFFFF"/>
                </a:solidFill>
                <a:latin typeface="Arial" charset="0"/>
              </a:endParaRPr>
            </a:p>
          </p:txBody>
        </p:sp>
        <p:sp>
          <p:nvSpPr>
            <p:cNvPr id="217096" name="Rectangle 8"/>
            <p:cNvSpPr>
              <a:spLocks noChangeArrowheads="1"/>
            </p:cNvSpPr>
            <p:nvPr/>
          </p:nvSpPr>
          <p:spPr bwMode="auto">
            <a:xfrm>
              <a:off x="3233" y="1149"/>
              <a:ext cx="2530" cy="2625"/>
            </a:xfrm>
            <a:prstGeom prst="rect">
              <a:avLst/>
            </a:prstGeom>
            <a:noFill/>
            <a:ln w="12700">
              <a:solidFill>
                <a:schemeClr val="hlink"/>
              </a:solidFill>
              <a:miter lim="800000"/>
              <a:headEnd/>
              <a:tailEnd/>
            </a:ln>
            <a:effectLst/>
          </p:spPr>
          <p:txBody>
            <a:bodyPr wrap="none" anchor="ctr"/>
            <a:lstStyle/>
            <a:p>
              <a:pPr algn="ctr" rtl="0" eaLnBrk="0" fontAlgn="base" hangingPunct="0">
                <a:spcBef>
                  <a:spcPct val="50000"/>
                </a:spcBef>
                <a:spcAft>
                  <a:spcPct val="0"/>
                </a:spcAft>
              </a:pPr>
              <a:endParaRPr lang="en-US" sz="1600" b="1">
                <a:solidFill>
                  <a:srgbClr val="5F5F5F"/>
                </a:solidFill>
                <a:latin typeface="Arial" charset="0"/>
              </a:endParaRPr>
            </a:p>
          </p:txBody>
        </p:sp>
      </p:grpSp>
      <p:sp>
        <p:nvSpPr>
          <p:cNvPr id="15" name="Rectangle 2"/>
          <p:cNvSpPr>
            <a:spLocks noGrp="1" noChangeArrowheads="1"/>
          </p:cNvSpPr>
          <p:nvPr>
            <p:ph type="title"/>
          </p:nvPr>
        </p:nvSpPr>
        <p:spPr>
          <a:xfrm>
            <a:off x="539750" y="908050"/>
            <a:ext cx="8166100" cy="304699"/>
          </a:xfrm>
        </p:spPr>
        <p:txBody>
          <a:bodyPr/>
          <a:lstStyle/>
          <a:p>
            <a:r>
              <a:rPr lang="en-US" dirty="0" smtClean="0"/>
              <a:t>“Shelf life” of eBooks and journals</a:t>
            </a:r>
            <a:endParaRPr lang="en-US" dirty="0"/>
          </a:p>
        </p:txBody>
      </p:sp>
      <p:graphicFrame>
        <p:nvGraphicFramePr>
          <p:cNvPr id="10" name="Chart 9"/>
          <p:cNvGraphicFramePr/>
          <p:nvPr/>
        </p:nvGraphicFramePr>
        <p:xfrm>
          <a:off x="539750" y="1772816"/>
          <a:ext cx="6768554" cy="46803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0014270"/>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41338" y="896938"/>
            <a:ext cx="7991475" cy="304800"/>
          </a:xfrm>
        </p:spPr>
        <p:txBody>
          <a:bodyPr/>
          <a:lstStyle/>
          <a:p>
            <a:r>
              <a:rPr lang="en-US" smtClean="0">
                <a:ea typeface="Calibri" pitchFamily="34" charset="0"/>
                <a:cs typeface="Lucida Sans" pitchFamily="34" charset="0"/>
              </a:rPr>
              <a:t>Springer Book Archives – Age of the content</a:t>
            </a:r>
          </a:p>
        </p:txBody>
      </p:sp>
      <p:sp>
        <p:nvSpPr>
          <p:cNvPr id="16387" name="Content Placeholder 2"/>
          <p:cNvSpPr>
            <a:spLocks noGrp="1"/>
          </p:cNvSpPr>
          <p:nvPr>
            <p:ph idx="11"/>
          </p:nvPr>
        </p:nvSpPr>
        <p:spPr>
          <a:xfrm>
            <a:off x="539750" y="1439863"/>
            <a:ext cx="7993063" cy="1068387"/>
          </a:xfrm>
        </p:spPr>
        <p:txBody>
          <a:bodyPr/>
          <a:lstStyle/>
          <a:p>
            <a:r>
              <a:rPr lang="en-US" smtClean="0">
                <a:latin typeface="Calibri" pitchFamily="34" charset="0"/>
                <a:ea typeface="ヒラギノ角ゴ Pro W3"/>
                <a:cs typeface="ヒラギノ角ゴ Pro W3"/>
              </a:rPr>
              <a:t>60% of English/International SBA books published later than 1990</a:t>
            </a:r>
          </a:p>
          <a:p>
            <a:r>
              <a:rPr lang="en-US" smtClean="0">
                <a:latin typeface="Calibri" pitchFamily="34" charset="0"/>
                <a:ea typeface="ヒラギノ角ゴ Pro W3"/>
                <a:cs typeface="ヒラギノ角ゴ Pro W3"/>
              </a:rPr>
              <a:t>85% of English/International SBA books published later than 1980</a:t>
            </a:r>
          </a:p>
          <a:p>
            <a:endParaRPr lang="en-US" smtClean="0">
              <a:latin typeface="Calibri" pitchFamily="34" charset="0"/>
              <a:ea typeface="ヒラギノ角ゴ Pro W3"/>
              <a:cs typeface="ヒラギノ角ゴ Pro W3"/>
            </a:endParaRPr>
          </a:p>
        </p:txBody>
      </p:sp>
      <p:graphicFrame>
        <p:nvGraphicFramePr>
          <p:cNvPr id="4" name="Chart 3"/>
          <p:cNvGraphicFramePr/>
          <p:nvPr/>
        </p:nvGraphicFramePr>
        <p:xfrm>
          <a:off x="545911" y="2497540"/>
          <a:ext cx="7888406" cy="32174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157246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41338" y="896938"/>
            <a:ext cx="7991475" cy="304800"/>
          </a:xfrm>
        </p:spPr>
        <p:txBody>
          <a:bodyPr/>
          <a:lstStyle/>
          <a:p>
            <a:r>
              <a:rPr lang="en-US" smtClean="0">
                <a:ea typeface="Calibri" pitchFamily="34" charset="0"/>
                <a:cs typeface="Lucida Sans" pitchFamily="34" charset="0"/>
              </a:rPr>
              <a:t>Why?</a:t>
            </a:r>
          </a:p>
        </p:txBody>
      </p:sp>
      <p:sp>
        <p:nvSpPr>
          <p:cNvPr id="3" name="Content Placeholder 2"/>
          <p:cNvSpPr>
            <a:spLocks noGrp="1"/>
          </p:cNvSpPr>
          <p:nvPr>
            <p:ph idx="11"/>
          </p:nvPr>
        </p:nvSpPr>
        <p:spPr>
          <a:xfrm>
            <a:off x="539750" y="1439863"/>
            <a:ext cx="7993063" cy="2667000"/>
          </a:xfrm>
        </p:spPr>
        <p:txBody>
          <a:bodyPr/>
          <a:lstStyle/>
          <a:p>
            <a:r>
              <a:rPr lang="en-US" dirty="0" smtClean="0">
                <a:latin typeface="Calibri" pitchFamily="34" charset="0"/>
                <a:ea typeface="ヒラギノ角ゴ Pro W3"/>
                <a:cs typeface="ヒラギノ角ゴ Pro W3"/>
              </a:rPr>
              <a:t>Contemporary content are highly used</a:t>
            </a:r>
          </a:p>
          <a:p>
            <a:r>
              <a:rPr lang="en-US" dirty="0" smtClean="0">
                <a:latin typeface="Calibri" pitchFamily="34" charset="0"/>
                <a:ea typeface="ヒラギノ角ゴ Pro W3"/>
                <a:cs typeface="ヒラギノ角ゴ Pro W3"/>
              </a:rPr>
              <a:t>Customers and authors ask when historic titles will become available electronically</a:t>
            </a:r>
          </a:p>
          <a:p>
            <a:r>
              <a:rPr lang="en-US" dirty="0" smtClean="0">
                <a:latin typeface="Calibri" pitchFamily="34" charset="0"/>
                <a:ea typeface="ヒラギノ角ゴ Pro W3"/>
                <a:cs typeface="ヒラギノ角ゴ Pro W3"/>
              </a:rPr>
              <a:t>Researchers want primary sources</a:t>
            </a:r>
          </a:p>
          <a:p>
            <a:r>
              <a:rPr lang="en-US" dirty="0" smtClean="0">
                <a:latin typeface="Calibri" pitchFamily="34" charset="0"/>
                <a:ea typeface="ヒラギノ角ゴ Pro W3"/>
                <a:cs typeface="ヒラギノ角ゴ Pro W3"/>
              </a:rPr>
              <a:t>Saves warehouse space as well as library shelf space</a:t>
            </a:r>
          </a:p>
          <a:p>
            <a:r>
              <a:rPr lang="en-US" dirty="0" smtClean="0">
                <a:latin typeface="Calibri" pitchFamily="34" charset="0"/>
                <a:ea typeface="ヒラギノ角ゴ Pro W3"/>
                <a:cs typeface="ヒラギノ角ゴ Pro W3"/>
              </a:rPr>
              <a:t>Preserve the scholarly record</a:t>
            </a:r>
          </a:p>
          <a:p>
            <a:r>
              <a:rPr lang="en-US" dirty="0" smtClean="0">
                <a:latin typeface="Calibri" pitchFamily="34" charset="0"/>
                <a:ea typeface="ヒラギノ角ゴ Pro W3"/>
                <a:cs typeface="ヒラギノ角ゴ Pro W3"/>
              </a:rPr>
              <a:t>Increase sales, usage, availability</a:t>
            </a:r>
          </a:p>
          <a:p>
            <a:r>
              <a:rPr lang="en-US" b="1" dirty="0" smtClean="0">
                <a:latin typeface="Calibri" pitchFamily="34" charset="0"/>
                <a:ea typeface="ヒラギノ角ゴ Pro W3"/>
                <a:cs typeface="ヒラギノ角ゴ Pro W3"/>
              </a:rPr>
              <a:t>... why not?</a:t>
            </a:r>
          </a:p>
        </p:txBody>
      </p:sp>
      <p:pic>
        <p:nvPicPr>
          <p:cNvPr id="18436" name="Picture 2" descr="Pictu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2814" t="18750" r="11250" b="18750"/>
          <a:stretch>
            <a:fillRect/>
          </a:stretch>
        </p:blipFill>
        <p:spPr bwMode="auto">
          <a:xfrm>
            <a:off x="4254500" y="3937000"/>
            <a:ext cx="46482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72241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28" descr="C:\Documents and Settings\Evan\My Documents\Maverick\Springer Powerpoint\huge stack of books.JPG"/>
          <p:cNvPicPr>
            <a:picLocks noChangeAspect="1" noChangeArrowheads="1"/>
          </p:cNvPicPr>
          <p:nvPr/>
        </p:nvPicPr>
        <p:blipFill>
          <a:blip r:embed="rId3">
            <a:extLst>
              <a:ext uri="{28A0092B-C50C-407E-A947-70E740481C1C}">
                <a14:useLocalDpi xmlns:a14="http://schemas.microsoft.com/office/drawing/2010/main" val="0"/>
              </a:ext>
            </a:extLst>
          </a:blip>
          <a:srcRect t="-92" b="3249"/>
          <a:stretch>
            <a:fillRect/>
          </a:stretch>
        </p:blipFill>
        <p:spPr bwMode="auto">
          <a:xfrm>
            <a:off x="6280150" y="758825"/>
            <a:ext cx="3722688"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1"/>
          <p:cNvSpPr>
            <a:spLocks noGrp="1"/>
          </p:cNvSpPr>
          <p:nvPr>
            <p:ph type="title"/>
          </p:nvPr>
        </p:nvSpPr>
        <p:spPr>
          <a:xfrm>
            <a:off x="541338" y="896938"/>
            <a:ext cx="7991475" cy="304800"/>
          </a:xfrm>
        </p:spPr>
        <p:txBody>
          <a:bodyPr/>
          <a:lstStyle/>
          <a:p>
            <a:r>
              <a:rPr lang="en-US" smtClean="0">
                <a:ea typeface="Calibri" pitchFamily="34" charset="0"/>
                <a:cs typeface="Lucida Sans" pitchFamily="34" charset="0"/>
              </a:rPr>
              <a:t>Imagine around 100,000 Books</a:t>
            </a:r>
          </a:p>
        </p:txBody>
      </p:sp>
      <p:sp>
        <p:nvSpPr>
          <p:cNvPr id="3" name="Content Placeholder 2"/>
          <p:cNvSpPr>
            <a:spLocks noGrp="1"/>
          </p:cNvSpPr>
          <p:nvPr>
            <p:ph idx="11"/>
          </p:nvPr>
        </p:nvSpPr>
        <p:spPr>
          <a:xfrm>
            <a:off x="539750" y="1439863"/>
            <a:ext cx="7993063" cy="2270125"/>
          </a:xfrm>
        </p:spPr>
        <p:txBody>
          <a:bodyPr/>
          <a:lstStyle/>
          <a:p>
            <a:r>
              <a:rPr lang="en-US" smtClean="0">
                <a:latin typeface="Calibri" pitchFamily="34" charset="0"/>
                <a:ea typeface="ヒラギノ角ゴ Pro W3"/>
                <a:cs typeface="ヒラギノ角ゴ Pro W3"/>
              </a:rPr>
              <a:t>If stacked one on top of the other, would be ~2.7km high</a:t>
            </a:r>
          </a:p>
          <a:p>
            <a:pPr lvl="1"/>
            <a:r>
              <a:rPr lang="en-US" smtClean="0">
                <a:latin typeface="Calibri" pitchFamily="34" charset="0"/>
                <a:ea typeface="ヒラギノ角ゴ Pro W3"/>
                <a:cs typeface="ヒラギノ角ゴ Pro W3"/>
              </a:rPr>
              <a:t>Equals 7 times the Empire State Building</a:t>
            </a:r>
          </a:p>
          <a:p>
            <a:pPr lvl="1"/>
            <a:r>
              <a:rPr lang="en-US" smtClean="0">
                <a:latin typeface="Calibri" pitchFamily="34" charset="0"/>
                <a:ea typeface="ヒラギノ角ゴ Pro W3"/>
                <a:cs typeface="ヒラギノ角ゴ Pro W3"/>
              </a:rPr>
              <a:t>Or “only” 3 times Burj Khalifa</a:t>
            </a:r>
          </a:p>
          <a:p>
            <a:r>
              <a:rPr lang="en-US" smtClean="0">
                <a:latin typeface="Calibri" pitchFamily="34" charset="0"/>
                <a:ea typeface="ヒラギノ角ゴ Pro W3"/>
                <a:cs typeface="ヒラギノ角ゴ Pro W3"/>
              </a:rPr>
              <a:t>~35 million pages</a:t>
            </a:r>
          </a:p>
          <a:p>
            <a:r>
              <a:rPr lang="en-US" smtClean="0">
                <a:latin typeface="Calibri" pitchFamily="34" charset="0"/>
                <a:ea typeface="ヒラギノ角ゴ Pro W3"/>
                <a:cs typeface="ヒラギノ角ゴ Pro W3"/>
              </a:rPr>
              <a:t>150,000 authors minimum</a:t>
            </a:r>
          </a:p>
          <a:p>
            <a:r>
              <a:rPr lang="en-US" smtClean="0">
                <a:latin typeface="Calibri" pitchFamily="34" charset="0"/>
                <a:ea typeface="ヒラギノ角ゴ Pro W3"/>
                <a:cs typeface="ヒラギノ角ゴ Pro W3"/>
              </a:rPr>
              <a:t>~1.5 million new DOIs (titles &amp; chapters)</a:t>
            </a:r>
          </a:p>
        </p:txBody>
      </p:sp>
      <p:pic>
        <p:nvPicPr>
          <p:cNvPr id="9" name="Picture 2" descr="http://2.bp.blogspot.com/_ja6xC02n91o/TKKjCCURrXI/AAAAAAAAAEk/c6EsVUQN0yc/s1600/epmirestatebuildingfin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1025" y="5322888"/>
            <a:ext cx="2794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2.bp.blogspot.com/_ja6xC02n91o/TKKjCCURrXI/AAAAAAAAAEk/c6EsVUQN0yc/s1600/epmirestatebuildingfin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5313" y="4594225"/>
            <a:ext cx="279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http://2.bp.blogspot.com/_ja6xC02n91o/TKKjCCURrXI/AAAAAAAAAEk/c6EsVUQN0yc/s1600/epmirestatebuildingfin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1663" y="3944938"/>
            <a:ext cx="279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2.bp.blogspot.com/_ja6xC02n91o/TKKjCCURrXI/AAAAAAAAAEk/c6EsVUQN0yc/s1600/epmirestatebuildingfin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6425" y="3225800"/>
            <a:ext cx="279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2.bp.blogspot.com/_ja6xC02n91o/TKKjCCURrXI/AAAAAAAAAEk/c6EsVUQN0yc/s1600/epmirestatebuildingfin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2775" y="2490788"/>
            <a:ext cx="2794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2.bp.blogspot.com/_ja6xC02n91o/TKKjCCURrXI/AAAAAAAAAEk/c6EsVUQN0yc/s1600/epmirestatebuildingfin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9125" y="1736725"/>
            <a:ext cx="27781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2.bp.blogspot.com/_ja6xC02n91o/TKKjCCURrXI/AAAAAAAAAEk/c6EsVUQN0yc/s1600/epmirestatebuildingfin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5950" y="982663"/>
            <a:ext cx="279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2" name="Picture 2" descr="Burj-Khalifa-Tallest-Buildings-in-the-Wor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2638" y="2757488"/>
            <a:ext cx="2027237" cy="354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481025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nodeType="afterGroup">
                            <p:stCondLst>
                              <p:cond delay="0"/>
                            </p:stCondLst>
                            <p:childTnLst>
                              <p:par>
                                <p:cTn id="15" presetID="2" presetClass="entr" presetSubtype="4" fill="hold" nodeType="afterEffect">
                                  <p:stCondLst>
                                    <p:cond delay="0"/>
                                  </p:stCondLst>
                                  <p:childTnLst>
                                    <p:set>
                                      <p:cBhvr>
                                        <p:cTn id="16" dur="1" fill="hold">
                                          <p:stCondLst>
                                            <p:cond delay="0"/>
                                          </p:stCondLst>
                                        </p:cTn>
                                        <p:tgtEl>
                                          <p:spTgt spid="76802"/>
                                        </p:tgtEl>
                                        <p:attrNameLst>
                                          <p:attrName>style.visibility</p:attrName>
                                        </p:attrNameLst>
                                      </p:cBhvr>
                                      <p:to>
                                        <p:strVal val="visible"/>
                                      </p:to>
                                    </p:set>
                                    <p:anim calcmode="lin" valueType="num">
                                      <p:cBhvr additive="base">
                                        <p:cTn id="17" dur="500" fill="hold"/>
                                        <p:tgtEl>
                                          <p:spTgt spid="76802"/>
                                        </p:tgtEl>
                                        <p:attrNameLst>
                                          <p:attrName>ppt_x</p:attrName>
                                        </p:attrNameLst>
                                      </p:cBhvr>
                                      <p:tavLst>
                                        <p:tav tm="0">
                                          <p:val>
                                            <p:strVal val="#ppt_x"/>
                                          </p:val>
                                        </p:tav>
                                        <p:tav tm="100000">
                                          <p:val>
                                            <p:strVal val="#ppt_x"/>
                                          </p:val>
                                        </p:tav>
                                      </p:tavLst>
                                    </p:anim>
                                    <p:anim calcmode="lin" valueType="num">
                                      <p:cBhvr additive="base">
                                        <p:cTn id="18" dur="500" fill="hold"/>
                                        <p:tgtEl>
                                          <p:spTgt spid="76802"/>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nodeType="afterGroup">
                            <p:stCondLst>
                              <p:cond delay="1000"/>
                            </p:stCondLst>
                            <p:childTnLst>
                              <p:par>
                                <p:cTn id="24" presetID="10"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nodeType="afterGroup">
                            <p:stCondLst>
                              <p:cond delay="1500"/>
                            </p:stCondLst>
                            <p:childTnLst>
                              <p:par>
                                <p:cTn id="28" presetID="10"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nodeType="afterGroup">
                            <p:stCondLst>
                              <p:cond delay="2000"/>
                            </p:stCondLst>
                            <p:childTnLst>
                              <p:par>
                                <p:cTn id="32" presetID="10"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nodeType="afterGroup">
                            <p:stCondLst>
                              <p:cond delay="2500"/>
                            </p:stCondLst>
                            <p:childTnLst>
                              <p:par>
                                <p:cTn id="36" presetID="10"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par>
                          <p:cTn id="39" fill="hold" nodeType="afterGroup">
                            <p:stCondLst>
                              <p:cond delay="3000"/>
                            </p:stCondLst>
                            <p:childTnLst>
                              <p:par>
                                <p:cTn id="40" presetID="10"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par>
                          <p:cTn id="43" fill="hold" nodeType="afterGroup">
                            <p:stCondLst>
                              <p:cond delay="3500"/>
                            </p:stCondLst>
                            <p:childTnLst>
                              <p:par>
                                <p:cTn id="44" presetID="10" presetClass="entr" presetSubtype="0"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par>
                          <p:cTn id="47" fill="hold" nodeType="afterGroup">
                            <p:stCondLst>
                              <p:cond delay="4000"/>
                            </p:stCondLst>
                            <p:childTnLst>
                              <p:par>
                                <p:cTn id="48" presetID="17"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ppt_x</p:attrName>
                                        </p:attrNameLst>
                                      </p:cBhvr>
                                      <p:tavLst>
                                        <p:tav tm="0">
                                          <p:val>
                                            <p:strVal val="#ppt_x"/>
                                          </p:val>
                                        </p:tav>
                                        <p:tav tm="100000">
                                          <p:val>
                                            <p:strVal val="#ppt_x"/>
                                          </p:val>
                                        </p:tav>
                                      </p:tavLst>
                                    </p:anim>
                                    <p:anim calcmode="lin" valueType="num">
                                      <p:cBhvr>
                                        <p:cTn id="51" dur="500" fill="hold"/>
                                        <p:tgtEl>
                                          <p:spTgt spid="6"/>
                                        </p:tgtEl>
                                        <p:attrNameLst>
                                          <p:attrName>ppt_y</p:attrName>
                                        </p:attrNameLst>
                                      </p:cBhvr>
                                      <p:tavLst>
                                        <p:tav tm="0">
                                          <p:val>
                                            <p:strVal val="#ppt_y+#ppt_h/2"/>
                                          </p:val>
                                        </p:tav>
                                        <p:tav tm="100000">
                                          <p:val>
                                            <p:strVal val="#ppt_y"/>
                                          </p:val>
                                        </p:tav>
                                      </p:tavLst>
                                    </p:anim>
                                    <p:anim calcmode="lin" valueType="num">
                                      <p:cBhvr>
                                        <p:cTn id="52" dur="500" fill="hold"/>
                                        <p:tgtEl>
                                          <p:spTgt spid="6"/>
                                        </p:tgtEl>
                                        <p:attrNameLst>
                                          <p:attrName>ppt_w</p:attrName>
                                        </p:attrNameLst>
                                      </p:cBhvr>
                                      <p:tavLst>
                                        <p:tav tm="0">
                                          <p:val>
                                            <p:strVal val="#ppt_w"/>
                                          </p:val>
                                        </p:tav>
                                        <p:tav tm="100000">
                                          <p:val>
                                            <p:strVal val="#ppt_w"/>
                                          </p:val>
                                        </p:tav>
                                      </p:tavLst>
                                    </p:anim>
                                    <p:anim calcmode="lin" valueType="num">
                                      <p:cBhvr>
                                        <p:cTn id="5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nodeType="click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nodeType="clickEffect">
                                  <p:stCondLst>
                                    <p:cond delay="0"/>
                                  </p:stCondLst>
                                  <p:childTnLst>
                                    <p:set>
                                      <p:cBhvr>
                                        <p:cTn id="6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41338" y="896938"/>
            <a:ext cx="7991475" cy="304800"/>
          </a:xfrm>
        </p:spPr>
        <p:txBody>
          <a:bodyPr/>
          <a:lstStyle/>
          <a:p>
            <a:r>
              <a:rPr lang="en-US" smtClean="0">
                <a:ea typeface="Calibri" pitchFamily="34" charset="0"/>
                <a:cs typeface="Lucida Sans" pitchFamily="34" charset="0"/>
              </a:rPr>
              <a:t>In a few not-so-easy steps…</a:t>
            </a:r>
          </a:p>
        </p:txBody>
      </p:sp>
      <p:sp>
        <p:nvSpPr>
          <p:cNvPr id="21507" name="Content Placeholder 2"/>
          <p:cNvSpPr>
            <a:spLocks noGrp="1"/>
          </p:cNvSpPr>
          <p:nvPr>
            <p:ph idx="11"/>
          </p:nvPr>
        </p:nvSpPr>
        <p:spPr>
          <a:xfrm>
            <a:off x="539750" y="1439863"/>
            <a:ext cx="7993063" cy="1862137"/>
          </a:xfrm>
        </p:spPr>
        <p:txBody>
          <a:bodyPr/>
          <a:lstStyle/>
          <a:p>
            <a:endParaRPr lang="en-US" smtClean="0">
              <a:latin typeface="Calibri" pitchFamily="34" charset="0"/>
              <a:ea typeface="ヒラギノ角ゴ Pro W3"/>
              <a:cs typeface="ヒラギノ角ゴ Pro W3"/>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495800"/>
            <a:ext cx="20447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3"/>
          <p:cNvGrpSpPr>
            <a:grpSpLocks/>
          </p:cNvGrpSpPr>
          <p:nvPr/>
        </p:nvGrpSpPr>
        <p:grpSpPr bwMode="auto">
          <a:xfrm>
            <a:off x="112713" y="1371600"/>
            <a:ext cx="1687512" cy="1692275"/>
            <a:chOff x="381475" y="2774529"/>
            <a:chExt cx="1688798" cy="1692819"/>
          </a:xfrm>
        </p:grpSpPr>
        <p:pic>
          <p:nvPicPr>
            <p:cNvPr id="2152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475" y="2774529"/>
              <a:ext cx="1688798" cy="169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0" name="TextBox 6"/>
            <p:cNvSpPr txBox="1">
              <a:spLocks noChangeArrowheads="1"/>
            </p:cNvSpPr>
            <p:nvPr/>
          </p:nvSpPr>
          <p:spPr bwMode="auto">
            <a:xfrm rot="-178118">
              <a:off x="420767" y="3413239"/>
              <a:ext cx="14458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fontAlgn="base">
                <a:spcAft>
                  <a:spcPct val="0"/>
                </a:spcAft>
              </a:pPr>
              <a:r>
                <a:rPr lang="en-US" sz="2000" b="1">
                  <a:solidFill>
                    <a:srgbClr val="00468A"/>
                  </a:solidFill>
                  <a:latin typeface="Segoe Print" pitchFamily="2" charset="0"/>
                  <a:ea typeface="Kozuka Gothic Pro B"/>
                  <a:cs typeface="Kozuka Gothic Pro B"/>
                </a:rPr>
                <a:t>Identify</a:t>
              </a:r>
            </a:p>
          </p:txBody>
        </p:sp>
      </p:grpSp>
      <p:grpSp>
        <p:nvGrpSpPr>
          <p:cNvPr id="8" name="Group 30"/>
          <p:cNvGrpSpPr>
            <a:grpSpLocks/>
          </p:cNvGrpSpPr>
          <p:nvPr/>
        </p:nvGrpSpPr>
        <p:grpSpPr bwMode="auto">
          <a:xfrm rot="277733">
            <a:off x="1714500" y="2233613"/>
            <a:ext cx="1622425" cy="1490662"/>
            <a:chOff x="2433454" y="1089921"/>
            <a:chExt cx="1486862" cy="1490402"/>
          </a:xfrm>
        </p:grpSpPr>
        <p:pic>
          <p:nvPicPr>
            <p:cNvPr id="21527" name="Content Placeholder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3454" y="1089921"/>
              <a:ext cx="1486862" cy="149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8" name="TextBox 9"/>
            <p:cNvSpPr txBox="1">
              <a:spLocks noChangeArrowheads="1"/>
            </p:cNvSpPr>
            <p:nvPr/>
          </p:nvSpPr>
          <p:spPr bwMode="auto">
            <a:xfrm rot="-230113">
              <a:off x="2467090" y="1593456"/>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fontAlgn="base">
                <a:spcAft>
                  <a:spcPct val="0"/>
                </a:spcAft>
              </a:pPr>
              <a:r>
                <a:rPr lang="en-US" sz="2000" b="1">
                  <a:solidFill>
                    <a:srgbClr val="00468A"/>
                  </a:solidFill>
                  <a:latin typeface="Segoe Print" pitchFamily="2" charset="0"/>
                  <a:ea typeface="Kozuka Gothic Pro B"/>
                  <a:cs typeface="Kozuka Gothic Pro B"/>
                </a:rPr>
                <a:t>find</a:t>
              </a:r>
            </a:p>
          </p:txBody>
        </p:sp>
      </p:grpSp>
      <p:grpSp>
        <p:nvGrpSpPr>
          <p:cNvPr id="11" name="Group 37"/>
          <p:cNvGrpSpPr>
            <a:grpSpLocks/>
          </p:cNvGrpSpPr>
          <p:nvPr/>
        </p:nvGrpSpPr>
        <p:grpSpPr bwMode="auto">
          <a:xfrm rot="-375303">
            <a:off x="3136900" y="1212850"/>
            <a:ext cx="1684338" cy="1687513"/>
            <a:chOff x="3528350" y="2382866"/>
            <a:chExt cx="1683731" cy="1687740"/>
          </a:xfrm>
        </p:grpSpPr>
        <p:pic>
          <p:nvPicPr>
            <p:cNvPr id="21525"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8350" y="2382866"/>
              <a:ext cx="1683731" cy="168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6" name="TextBox 12"/>
            <p:cNvSpPr txBox="1">
              <a:spLocks noChangeArrowheads="1"/>
            </p:cNvSpPr>
            <p:nvPr/>
          </p:nvSpPr>
          <p:spPr bwMode="auto">
            <a:xfrm>
              <a:off x="3647860" y="2865965"/>
              <a:ext cx="1295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fontAlgn="base">
                <a:spcAft>
                  <a:spcPct val="0"/>
                </a:spcAft>
              </a:pPr>
              <a:r>
                <a:rPr lang="en-US" sz="2000" b="1">
                  <a:solidFill>
                    <a:srgbClr val="00468A"/>
                  </a:solidFill>
                  <a:latin typeface="Segoe Print" pitchFamily="2" charset="0"/>
                  <a:ea typeface="Kozuka Gothic Pro B"/>
                  <a:cs typeface="Kozuka Gothic Pro B"/>
                </a:rPr>
                <a:t>rights &amp; royalties</a:t>
              </a:r>
            </a:p>
          </p:txBody>
        </p:sp>
      </p:grpSp>
      <p:grpSp>
        <p:nvGrpSpPr>
          <p:cNvPr id="14" name="Group 31"/>
          <p:cNvGrpSpPr>
            <a:grpSpLocks/>
          </p:cNvGrpSpPr>
          <p:nvPr/>
        </p:nvGrpSpPr>
        <p:grpSpPr bwMode="auto">
          <a:xfrm rot="597812">
            <a:off x="4865688" y="2000250"/>
            <a:ext cx="1662112" cy="1674813"/>
            <a:chOff x="719125" y="4854054"/>
            <a:chExt cx="1486862" cy="1490402"/>
          </a:xfrm>
        </p:grpSpPr>
        <p:pic>
          <p:nvPicPr>
            <p:cNvPr id="21523" name="Content Placeholder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125" y="4854054"/>
              <a:ext cx="1486862" cy="149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 name="TextBox 15"/>
            <p:cNvSpPr txBox="1">
              <a:spLocks noChangeArrowheads="1"/>
            </p:cNvSpPr>
            <p:nvPr/>
          </p:nvSpPr>
          <p:spPr bwMode="auto">
            <a:xfrm>
              <a:off x="757923" y="5083233"/>
              <a:ext cx="1295400" cy="104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fontAlgn="base">
                <a:spcAft>
                  <a:spcPct val="0"/>
                </a:spcAft>
              </a:pPr>
              <a:r>
                <a:rPr lang="en-US" sz="2000" b="1">
                  <a:solidFill>
                    <a:srgbClr val="00468A"/>
                  </a:solidFill>
                  <a:latin typeface="Segoe Print" pitchFamily="2" charset="0"/>
                  <a:ea typeface="Kozuka Gothic Pro B"/>
                  <a:cs typeface="Kozuka Gothic Pro B"/>
                </a:rPr>
                <a:t>scanning</a:t>
              </a:r>
            </a:p>
            <a:p>
              <a:pPr rtl="0" fontAlgn="base">
                <a:spcAft>
                  <a:spcPct val="0"/>
                </a:spcAft>
              </a:pPr>
              <a:r>
                <a:rPr lang="en-US" sz="2000" b="1">
                  <a:solidFill>
                    <a:srgbClr val="00468A"/>
                  </a:solidFill>
                  <a:latin typeface="Segoe Print" pitchFamily="2" charset="0"/>
                  <a:ea typeface="Kozuka Gothic Pro B"/>
                  <a:cs typeface="Kozuka Gothic Pro B"/>
                </a:rPr>
                <a:t>&amp; tagging</a:t>
              </a:r>
            </a:p>
          </p:txBody>
        </p:sp>
      </p:grpSp>
      <p:grpSp>
        <p:nvGrpSpPr>
          <p:cNvPr id="17" name="Group 32"/>
          <p:cNvGrpSpPr>
            <a:grpSpLocks/>
          </p:cNvGrpSpPr>
          <p:nvPr/>
        </p:nvGrpSpPr>
        <p:grpSpPr bwMode="auto">
          <a:xfrm rot="172618">
            <a:off x="6411913" y="1108075"/>
            <a:ext cx="1641475" cy="1490663"/>
            <a:chOff x="3096365" y="3536773"/>
            <a:chExt cx="1486862" cy="1490402"/>
          </a:xfrm>
        </p:grpSpPr>
        <p:pic>
          <p:nvPicPr>
            <p:cNvPr id="21521" name="Content Placeholder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6365" y="3536773"/>
              <a:ext cx="1486862" cy="149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2" name="TextBox 18"/>
            <p:cNvSpPr txBox="1">
              <a:spLocks noChangeArrowheads="1"/>
            </p:cNvSpPr>
            <p:nvPr/>
          </p:nvSpPr>
          <p:spPr bwMode="auto">
            <a:xfrm>
              <a:off x="3126721" y="3764745"/>
              <a:ext cx="1295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fontAlgn="base">
                <a:spcAft>
                  <a:spcPct val="0"/>
                </a:spcAft>
              </a:pPr>
              <a:r>
                <a:rPr lang="en-US" sz="2000" b="1">
                  <a:solidFill>
                    <a:srgbClr val="00468A"/>
                  </a:solidFill>
                  <a:latin typeface="Segoe Print" pitchFamily="2" charset="0"/>
                  <a:ea typeface="Kozuka Gothic Pro B"/>
                  <a:cs typeface="Kozuka Gothic Pro B"/>
                </a:rPr>
                <a:t>make (e)book available</a:t>
              </a:r>
            </a:p>
          </p:txBody>
        </p:sp>
      </p:grpSp>
      <p:grpSp>
        <p:nvGrpSpPr>
          <p:cNvPr id="20" name="Group 33"/>
          <p:cNvGrpSpPr>
            <a:grpSpLocks/>
          </p:cNvGrpSpPr>
          <p:nvPr/>
        </p:nvGrpSpPr>
        <p:grpSpPr bwMode="auto">
          <a:xfrm rot="-374014">
            <a:off x="7440613" y="2489200"/>
            <a:ext cx="1617662" cy="1490663"/>
            <a:chOff x="6705600" y="3929844"/>
            <a:chExt cx="1486862" cy="1490402"/>
          </a:xfrm>
        </p:grpSpPr>
        <p:pic>
          <p:nvPicPr>
            <p:cNvPr id="21519" name="Content Placeholder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929844"/>
              <a:ext cx="1486862" cy="149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0" name="TextBox 21"/>
            <p:cNvSpPr txBox="1">
              <a:spLocks noChangeArrowheads="1"/>
            </p:cNvSpPr>
            <p:nvPr/>
          </p:nvSpPr>
          <p:spPr bwMode="auto">
            <a:xfrm>
              <a:off x="6801330" y="4478806"/>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fontAlgn="base">
                <a:spcAft>
                  <a:spcPct val="0"/>
                </a:spcAft>
              </a:pPr>
              <a:r>
                <a:rPr lang="en-US" sz="2000" b="1">
                  <a:solidFill>
                    <a:srgbClr val="00468A"/>
                  </a:solidFill>
                  <a:latin typeface="Segoe Print" pitchFamily="2" charset="0"/>
                  <a:ea typeface="Kozuka Gothic Pro B"/>
                  <a:cs typeface="Kozuka Gothic Pro B"/>
                </a:rPr>
                <a:t>read!</a:t>
              </a:r>
            </a:p>
          </p:txBody>
        </p:sp>
      </p:grpSp>
      <p:pic>
        <p:nvPicPr>
          <p:cNvPr id="23" name="Picture 2" descr="Card Cata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4648200"/>
            <a:ext cx="200977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ight Arrow 23"/>
          <p:cNvSpPr/>
          <p:nvPr/>
        </p:nvSpPr>
        <p:spPr bwMode="auto">
          <a:xfrm>
            <a:off x="3429000" y="4876800"/>
            <a:ext cx="2557463" cy="673100"/>
          </a:xfrm>
          <a:prstGeom prst="rightArrow">
            <a:avLst>
              <a:gd name="adj1" fmla="val 50000"/>
              <a:gd name="adj2" fmla="val 65585"/>
            </a:avLst>
          </a:prstGeom>
          <a:solidFill>
            <a:schemeClr val="accent1">
              <a:lumMod val="75000"/>
            </a:schemeClr>
          </a:solidFill>
          <a:ln w="9525" cap="flat" cmpd="sng" algn="ctr">
            <a:solidFill>
              <a:schemeClr val="hlink"/>
            </a:solidFill>
            <a:prstDash val="solid"/>
            <a:round/>
            <a:headEnd type="none" w="med" len="med"/>
            <a:tailEnd type="none" w="med" len="med"/>
          </a:ln>
          <a:effectLst/>
        </p:spPr>
        <p:txBody>
          <a:bodyPr>
            <a:spAutoFit/>
          </a:bodyPr>
          <a:lstStyle/>
          <a:p>
            <a:pPr algn="ctr" rtl="0" eaLnBrk="0" fontAlgn="base" hangingPunct="0">
              <a:spcBef>
                <a:spcPct val="50000"/>
              </a:spcBef>
              <a:spcAft>
                <a:spcPct val="0"/>
              </a:spcAft>
              <a:defRPr/>
            </a:pPr>
            <a:endParaRPr lang="en-US" sz="1600" b="1" dirty="0">
              <a:solidFill>
                <a:srgbClr val="5F5F5F"/>
              </a:solidFill>
              <a:latin typeface="Arial" charset="0"/>
              <a:ea typeface="ＭＳ Ｐゴシック" charset="0"/>
              <a:cs typeface="ＭＳ Ｐゴシック" charset="0"/>
            </a:endParaRPr>
          </a:p>
        </p:txBody>
      </p:sp>
      <p:sp>
        <p:nvSpPr>
          <p:cNvPr id="25" name="TextBox 24"/>
          <p:cNvSpPr txBox="1">
            <a:spLocks noChangeArrowheads="1"/>
          </p:cNvSpPr>
          <p:nvPr/>
        </p:nvSpPr>
        <p:spPr bwMode="auto">
          <a:xfrm>
            <a:off x="8686800" y="4419600"/>
            <a:ext cx="350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fontAlgn="base">
              <a:spcAft>
                <a:spcPct val="0"/>
              </a:spcAft>
            </a:pPr>
            <a:r>
              <a:rPr lang="en-US" sz="2000" b="1">
                <a:solidFill>
                  <a:srgbClr val="5F5F5F"/>
                </a:solidFill>
              </a:rPr>
              <a:t>*</a:t>
            </a:r>
          </a:p>
        </p:txBody>
      </p:sp>
      <p:sp>
        <p:nvSpPr>
          <p:cNvPr id="26" name="Title 1"/>
          <p:cNvSpPr txBox="1">
            <a:spLocks/>
          </p:cNvSpPr>
          <p:nvPr/>
        </p:nvSpPr>
        <p:spPr bwMode="auto">
          <a:xfrm>
            <a:off x="533400" y="6323013"/>
            <a:ext cx="7991475" cy="331787"/>
          </a:xfrm>
          <a:prstGeom prst="rect">
            <a:avLst/>
          </a:prstGeom>
          <a:noFill/>
          <a:ln>
            <a:noFill/>
          </a:ln>
          <a:extLst>
            <a:ext uri="{FAA26D3D-D897-4be2-8F04-BA451C77F1D7}"/>
          </a:extLst>
        </p:spPr>
        <p:txBody>
          <a:bodyPr lIns="0" tIns="0" rIns="0" bIns="0">
            <a:spAutoFit/>
          </a:bodyPr>
          <a:lstStyle/>
          <a:p>
            <a:pPr algn="ctr" rtl="0" eaLnBrk="0" fontAlgn="base" hangingPunct="0">
              <a:lnSpc>
                <a:spcPct val="90000"/>
              </a:lnSpc>
              <a:spcBef>
                <a:spcPct val="50000"/>
              </a:spcBef>
              <a:spcAft>
                <a:spcPct val="0"/>
              </a:spcAft>
              <a:defRPr/>
            </a:pPr>
            <a:r>
              <a:rPr lang="en-US" sz="2400" b="1" kern="0" dirty="0">
                <a:solidFill>
                  <a:srgbClr val="5F5F5F"/>
                </a:solidFill>
                <a:ea typeface="Calibri"/>
                <a:cs typeface="Lucida Sans"/>
              </a:rPr>
              <a:t>* In print (on demand) too</a:t>
            </a:r>
          </a:p>
        </p:txBody>
      </p:sp>
    </p:spTree>
    <p:extLst>
      <p:ext uri="{BB962C8B-B14F-4D97-AF65-F5344CB8AC3E}">
        <p14:creationId xmlns:p14="http://schemas.microsoft.com/office/powerpoint/2010/main" val="294531820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41338" y="896938"/>
            <a:ext cx="7991475" cy="304800"/>
          </a:xfrm>
        </p:spPr>
        <p:txBody>
          <a:bodyPr/>
          <a:lstStyle/>
          <a:p>
            <a:r>
              <a:rPr lang="en-US" smtClean="0">
                <a:ea typeface="Calibri" pitchFamily="34" charset="0"/>
                <a:cs typeface="Lucida Sans" pitchFamily="34" charset="0"/>
              </a:rPr>
              <a:t>Identifying books</a:t>
            </a:r>
          </a:p>
        </p:txBody>
      </p:sp>
      <p:sp>
        <p:nvSpPr>
          <p:cNvPr id="3" name="Content Placeholder 2"/>
          <p:cNvSpPr>
            <a:spLocks noGrp="1"/>
          </p:cNvSpPr>
          <p:nvPr>
            <p:ph idx="4294967295"/>
          </p:nvPr>
        </p:nvSpPr>
        <p:spPr>
          <a:xfrm>
            <a:off x="609600" y="1679575"/>
            <a:ext cx="7848600" cy="1924050"/>
          </a:xfrm>
        </p:spPr>
        <p:txBody>
          <a:bodyPr/>
          <a:lstStyle/>
          <a:p>
            <a:r>
              <a:rPr lang="en-US" smtClean="0">
                <a:latin typeface="Calibri" pitchFamily="34" charset="0"/>
                <a:ea typeface="ヒラギノ角ゴ Pro W3"/>
                <a:cs typeface="ヒラギノ角ゴ Pro W3"/>
              </a:rPr>
              <a:t>Goal is to digitize as many as possible books, from all Springer’s publishing houses in English and German language</a:t>
            </a:r>
          </a:p>
          <a:p>
            <a:r>
              <a:rPr lang="en-US" smtClean="0">
                <a:latin typeface="Calibri" pitchFamily="34" charset="0"/>
                <a:ea typeface="ヒラギノ角ゴ Pro W3"/>
                <a:cs typeface="ヒラギノ角ゴ Pro W3"/>
              </a:rPr>
              <a:t>To be as comprehensive as possible, we did not filter or apply selection criteria to content in advance</a:t>
            </a:r>
          </a:p>
          <a:p>
            <a:r>
              <a:rPr lang="en-US" smtClean="0">
                <a:latin typeface="Calibri" pitchFamily="34" charset="0"/>
                <a:ea typeface="ヒラギノ角ゴ Pro W3"/>
                <a:cs typeface="ヒラギノ角ゴ Pro W3"/>
              </a:rPr>
              <a:t>Long inventory list of Springer books created with Springer catalogues and with help of catalogues from national libraries</a:t>
            </a:r>
          </a:p>
        </p:txBody>
      </p:sp>
      <p:pic>
        <p:nvPicPr>
          <p:cNvPr id="22532"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3588" y="3552825"/>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495840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41338" y="896938"/>
            <a:ext cx="7991475" cy="304800"/>
          </a:xfrm>
        </p:spPr>
        <p:txBody>
          <a:bodyPr/>
          <a:lstStyle/>
          <a:p>
            <a:r>
              <a:rPr lang="en-US" smtClean="0">
                <a:ea typeface="Calibri" pitchFamily="34" charset="0"/>
                <a:cs typeface="Lucida Sans" pitchFamily="34" charset="0"/>
              </a:rPr>
              <a:t>Included imprints</a:t>
            </a:r>
          </a:p>
        </p:txBody>
      </p:sp>
      <p:sp>
        <p:nvSpPr>
          <p:cNvPr id="3" name="Content Placeholder 2"/>
          <p:cNvSpPr>
            <a:spLocks noGrp="1"/>
          </p:cNvSpPr>
          <p:nvPr>
            <p:ph idx="11"/>
          </p:nvPr>
        </p:nvSpPr>
        <p:spPr>
          <a:xfrm>
            <a:off x="539552" y="1439865"/>
            <a:ext cx="7993062" cy="5339923"/>
          </a:xfrm>
        </p:spPr>
        <p:txBody>
          <a:bodyPr numCol="3"/>
          <a:lstStyle/>
          <a:p>
            <a:pPr>
              <a:lnSpc>
                <a:spcPct val="100000"/>
              </a:lnSpc>
              <a:buFont typeface="Arial" charset="0"/>
              <a:buChar char="•"/>
              <a:defRPr/>
            </a:pPr>
            <a:r>
              <a:rPr sz="1600" u="sng" dirty="0" smtClean="0"/>
              <a:t>Springer Berlin-Heidelberg:</a:t>
            </a:r>
            <a:endParaRPr lang="en-US" sz="1600" dirty="0" smtClean="0"/>
          </a:p>
          <a:p>
            <a:pPr lvl="1">
              <a:lnSpc>
                <a:spcPct val="100000"/>
              </a:lnSpc>
              <a:buFont typeface="Arial" charset="0"/>
              <a:buChar char="•"/>
              <a:defRPr/>
            </a:pPr>
            <a:r>
              <a:rPr sz="1200" dirty="0" smtClean="0"/>
              <a:t>August Hirschwald (</a:t>
            </a:r>
            <a:r>
              <a:rPr sz="1200" dirty="0" err="1" smtClean="0"/>
              <a:t>integrated</a:t>
            </a:r>
            <a:r>
              <a:rPr sz="1200" dirty="0" smtClean="0"/>
              <a:t> </a:t>
            </a:r>
            <a:r>
              <a:rPr sz="1200" dirty="0" err="1" smtClean="0"/>
              <a:t>into</a:t>
            </a:r>
            <a:r>
              <a:rPr sz="1200" dirty="0" smtClean="0"/>
              <a:t> Lange &amp; Springer)</a:t>
            </a:r>
            <a:endParaRPr lang="en-US" sz="1200" dirty="0" smtClean="0"/>
          </a:p>
          <a:p>
            <a:pPr lvl="1">
              <a:lnSpc>
                <a:spcPct val="100000"/>
              </a:lnSpc>
              <a:buFont typeface="Arial" charset="0"/>
              <a:buChar char="•"/>
              <a:defRPr/>
            </a:pPr>
            <a:r>
              <a:rPr sz="1200" dirty="0" smtClean="0"/>
              <a:t>Behrend &amp; Co.</a:t>
            </a:r>
            <a:endParaRPr lang="en-US" sz="1200" dirty="0" smtClean="0"/>
          </a:p>
          <a:p>
            <a:pPr lvl="1">
              <a:lnSpc>
                <a:spcPct val="100000"/>
              </a:lnSpc>
              <a:buFont typeface="Arial" charset="0"/>
              <a:buChar char="•"/>
              <a:defRPr/>
            </a:pPr>
            <a:r>
              <a:rPr lang="nl-NL" sz="1200" dirty="0" smtClean="0"/>
              <a:t>F.C.W. Vogel</a:t>
            </a:r>
            <a:endParaRPr lang="en-US" sz="1200" dirty="0" smtClean="0"/>
          </a:p>
          <a:p>
            <a:pPr lvl="1">
              <a:lnSpc>
                <a:spcPct val="100000"/>
              </a:lnSpc>
              <a:buFont typeface="Arial" charset="0"/>
              <a:buChar char="•"/>
              <a:defRPr/>
            </a:pPr>
            <a:r>
              <a:rPr lang="nl-NL" sz="1200" dirty="0" err="1" smtClean="0"/>
              <a:t>Urban</a:t>
            </a:r>
            <a:r>
              <a:rPr lang="nl-NL" sz="1200" dirty="0" smtClean="0"/>
              <a:t> &amp; Vogel</a:t>
            </a:r>
            <a:endParaRPr lang="en-US" sz="1200" dirty="0" smtClean="0"/>
          </a:p>
          <a:p>
            <a:pPr lvl="1">
              <a:lnSpc>
                <a:spcPct val="100000"/>
              </a:lnSpc>
              <a:buFont typeface="Arial" charset="0"/>
              <a:buChar char="•"/>
              <a:defRPr/>
            </a:pPr>
            <a:r>
              <a:rPr sz="1200" dirty="0" err="1" smtClean="0"/>
              <a:t>Spamer</a:t>
            </a:r>
            <a:endParaRPr lang="en-US" sz="1200" dirty="0" smtClean="0"/>
          </a:p>
          <a:p>
            <a:pPr lvl="1">
              <a:lnSpc>
                <a:spcPct val="100000"/>
              </a:lnSpc>
              <a:buFont typeface="Arial" charset="0"/>
              <a:buChar char="•"/>
              <a:defRPr/>
            </a:pPr>
            <a:r>
              <a:rPr sz="1200" dirty="0" err="1" smtClean="0"/>
              <a:t>Physica</a:t>
            </a:r>
            <a:r>
              <a:rPr sz="1200" dirty="0" smtClean="0"/>
              <a:t>-Verlag Heidelberg</a:t>
            </a:r>
            <a:endParaRPr lang="en-US" sz="1200" dirty="0" smtClean="0"/>
          </a:p>
          <a:p>
            <a:pPr lvl="1">
              <a:lnSpc>
                <a:spcPct val="100000"/>
              </a:lnSpc>
              <a:buFont typeface="Arial" charset="0"/>
              <a:buChar char="•"/>
              <a:defRPr/>
            </a:pPr>
            <a:r>
              <a:rPr sz="1200" dirty="0" err="1" smtClean="0"/>
              <a:t>Steinkopff</a:t>
            </a:r>
            <a:r>
              <a:rPr sz="1200" dirty="0" smtClean="0"/>
              <a:t>-Verlag</a:t>
            </a:r>
            <a:endParaRPr lang="en-US" sz="1200" dirty="0" smtClean="0"/>
          </a:p>
          <a:p>
            <a:pPr lvl="1">
              <a:lnSpc>
                <a:spcPct val="100000"/>
              </a:lnSpc>
              <a:buFont typeface="Arial" charset="0"/>
              <a:buChar char="•"/>
              <a:defRPr/>
            </a:pPr>
            <a:r>
              <a:rPr sz="1200" dirty="0" smtClean="0"/>
              <a:t>J.F. Bergmann-Verlag</a:t>
            </a:r>
            <a:endParaRPr lang="en-US" sz="1200" dirty="0" smtClean="0"/>
          </a:p>
          <a:p>
            <a:pPr lvl="1">
              <a:lnSpc>
                <a:spcPct val="100000"/>
              </a:lnSpc>
              <a:buFont typeface="Arial" charset="0"/>
              <a:buChar char="•"/>
              <a:defRPr/>
            </a:pPr>
            <a:r>
              <a:rPr sz="1200" dirty="0" smtClean="0"/>
              <a:t>Braun-Verlag</a:t>
            </a:r>
            <a:endParaRPr lang="en-US" sz="1200" dirty="0" smtClean="0"/>
          </a:p>
          <a:p>
            <a:pPr>
              <a:lnSpc>
                <a:spcPct val="100000"/>
              </a:lnSpc>
              <a:buFont typeface="Arial" charset="0"/>
              <a:buChar char="•"/>
              <a:defRPr/>
            </a:pPr>
            <a:r>
              <a:rPr sz="1600" u="sng" dirty="0" smtClean="0"/>
              <a:t>Springer Fachmedien Wiesbaden:</a:t>
            </a:r>
            <a:endParaRPr lang="en-US" sz="1600" dirty="0" smtClean="0"/>
          </a:p>
          <a:p>
            <a:pPr lvl="1">
              <a:lnSpc>
                <a:spcPct val="100000"/>
              </a:lnSpc>
              <a:buFont typeface="Arial" charset="0"/>
              <a:buChar char="•"/>
              <a:defRPr/>
            </a:pPr>
            <a:r>
              <a:rPr sz="1200" dirty="0" smtClean="0"/>
              <a:t>Gabler Verlag</a:t>
            </a:r>
            <a:endParaRPr lang="en-US" sz="1200" dirty="0" smtClean="0"/>
          </a:p>
          <a:p>
            <a:pPr lvl="1">
              <a:lnSpc>
                <a:spcPct val="100000"/>
              </a:lnSpc>
              <a:buFont typeface="Arial" charset="0"/>
              <a:buChar char="•"/>
              <a:defRPr/>
            </a:pPr>
            <a:r>
              <a:rPr sz="1200" dirty="0" smtClean="0"/>
              <a:t>Dt. </a:t>
            </a:r>
            <a:r>
              <a:rPr sz="1200" dirty="0" err="1" smtClean="0"/>
              <a:t>Universitats</a:t>
            </a:r>
            <a:r>
              <a:rPr sz="1200" dirty="0" smtClean="0"/>
              <a:t>-Verlag</a:t>
            </a:r>
            <a:endParaRPr lang="en-US" sz="1200" dirty="0" smtClean="0"/>
          </a:p>
          <a:p>
            <a:pPr lvl="1">
              <a:lnSpc>
                <a:spcPct val="100000"/>
              </a:lnSpc>
              <a:buFont typeface="Arial" charset="0"/>
              <a:buChar char="•"/>
              <a:defRPr/>
            </a:pPr>
            <a:r>
              <a:rPr sz="1200" dirty="0" err="1" smtClean="0"/>
              <a:t>Leske</a:t>
            </a:r>
            <a:r>
              <a:rPr sz="1200" dirty="0" smtClean="0"/>
              <a:t> und </a:t>
            </a:r>
            <a:r>
              <a:rPr sz="1200" dirty="0" err="1" smtClean="0"/>
              <a:t>Buderich</a:t>
            </a:r>
            <a:endParaRPr lang="en-US" sz="1200" dirty="0" smtClean="0"/>
          </a:p>
          <a:p>
            <a:pPr lvl="1">
              <a:lnSpc>
                <a:spcPct val="100000"/>
              </a:lnSpc>
              <a:buFont typeface="Arial" charset="0"/>
              <a:buChar char="•"/>
              <a:defRPr/>
            </a:pPr>
            <a:r>
              <a:rPr sz="1200" dirty="0" smtClean="0"/>
              <a:t>Vieweg-</a:t>
            </a:r>
            <a:r>
              <a:rPr sz="1200" dirty="0" err="1" smtClean="0"/>
              <a:t>Teubner</a:t>
            </a:r>
            <a:endParaRPr lang="en-US" sz="1200" dirty="0" smtClean="0"/>
          </a:p>
          <a:p>
            <a:pPr lvl="1">
              <a:lnSpc>
                <a:spcPct val="100000"/>
              </a:lnSpc>
              <a:buFont typeface="Arial" charset="0"/>
              <a:buChar char="•"/>
              <a:defRPr/>
            </a:pPr>
            <a:r>
              <a:rPr sz="1200" dirty="0" smtClean="0"/>
              <a:t>Heinrich Vogel </a:t>
            </a:r>
            <a:endParaRPr lang="en-US" sz="1200" dirty="0" smtClean="0"/>
          </a:p>
          <a:p>
            <a:pPr lvl="1">
              <a:lnSpc>
                <a:spcPct val="100000"/>
              </a:lnSpc>
              <a:buFont typeface="Arial" charset="0"/>
              <a:buChar char="•"/>
              <a:defRPr/>
            </a:pPr>
            <a:r>
              <a:rPr sz="1200" dirty="0" smtClean="0"/>
              <a:t>B.G. </a:t>
            </a:r>
            <a:r>
              <a:rPr sz="1200" dirty="0" err="1" smtClean="0"/>
              <a:t>Teubner</a:t>
            </a:r>
            <a:endParaRPr lang="en-US" sz="1200" dirty="0" smtClean="0"/>
          </a:p>
          <a:p>
            <a:pPr lvl="1">
              <a:lnSpc>
                <a:spcPct val="100000"/>
              </a:lnSpc>
              <a:buFont typeface="Arial" charset="0"/>
              <a:buChar char="•"/>
              <a:defRPr/>
            </a:pPr>
            <a:r>
              <a:rPr sz="1200" dirty="0" smtClean="0"/>
              <a:t>Vieweg Verlag</a:t>
            </a:r>
            <a:endParaRPr lang="en-US" sz="1200" dirty="0" smtClean="0"/>
          </a:p>
          <a:p>
            <a:pPr lvl="1">
              <a:lnSpc>
                <a:spcPct val="100000"/>
              </a:lnSpc>
              <a:buFont typeface="Arial" charset="0"/>
              <a:buChar char="•"/>
              <a:defRPr/>
            </a:pPr>
            <a:r>
              <a:rPr sz="1200" dirty="0" err="1" smtClean="0"/>
              <a:t>Friedr</a:t>
            </a:r>
            <a:r>
              <a:rPr sz="1200" dirty="0" smtClean="0"/>
              <a:t>.  </a:t>
            </a:r>
            <a:r>
              <a:rPr sz="1200" dirty="0" err="1" smtClean="0"/>
              <a:t>Viewig</a:t>
            </a:r>
            <a:r>
              <a:rPr sz="1200" dirty="0" smtClean="0"/>
              <a:t> &amp; Sohn</a:t>
            </a:r>
            <a:endParaRPr lang="en-US" sz="1200" dirty="0" smtClean="0"/>
          </a:p>
          <a:p>
            <a:pPr lvl="1">
              <a:lnSpc>
                <a:spcPct val="100000"/>
              </a:lnSpc>
              <a:buFont typeface="Arial" charset="0"/>
              <a:buChar char="•"/>
              <a:defRPr/>
            </a:pPr>
            <a:r>
              <a:rPr sz="1200" dirty="0" smtClean="0"/>
              <a:t>Westdeutscher Verlag</a:t>
            </a:r>
            <a:endParaRPr lang="en-US" sz="1200" dirty="0" smtClean="0"/>
          </a:p>
          <a:p>
            <a:pPr lvl="1">
              <a:lnSpc>
                <a:spcPct val="100000"/>
              </a:lnSpc>
              <a:buFont typeface="Arial" charset="0"/>
              <a:buChar char="•"/>
              <a:defRPr/>
            </a:pPr>
            <a:r>
              <a:rPr sz="1200" dirty="0" smtClean="0"/>
              <a:t>V.S. Verlag</a:t>
            </a:r>
            <a:endParaRPr lang="en-US" sz="1200" dirty="0" smtClean="0"/>
          </a:p>
          <a:p>
            <a:pPr>
              <a:lnSpc>
                <a:spcPct val="100000"/>
              </a:lnSpc>
              <a:buFont typeface="Arial" charset="0"/>
              <a:buChar char="•"/>
              <a:defRPr/>
            </a:pPr>
            <a:r>
              <a:rPr lang="en-US" sz="1600" u="sng" dirty="0" smtClean="0"/>
              <a:t>Springer Netherlands:</a:t>
            </a:r>
            <a:endParaRPr lang="en-US" sz="1600" dirty="0" smtClean="0"/>
          </a:p>
          <a:p>
            <a:pPr lvl="1">
              <a:lnSpc>
                <a:spcPct val="100000"/>
              </a:lnSpc>
              <a:buFont typeface="Arial" charset="0"/>
              <a:buChar char="•"/>
              <a:defRPr/>
            </a:pPr>
            <a:r>
              <a:rPr lang="en-US" sz="1200" dirty="0" smtClean="0"/>
              <a:t>Chapman &amp; Hall</a:t>
            </a:r>
          </a:p>
          <a:p>
            <a:pPr lvl="1">
              <a:lnSpc>
                <a:spcPct val="100000"/>
              </a:lnSpc>
              <a:buFont typeface="Arial" charset="0"/>
              <a:buChar char="•"/>
              <a:defRPr/>
            </a:pPr>
            <a:r>
              <a:rPr lang="en-US" sz="1200" dirty="0" err="1" smtClean="0"/>
              <a:t>Kluwer</a:t>
            </a:r>
            <a:r>
              <a:rPr lang="en-US" sz="1200" dirty="0" smtClean="0"/>
              <a:t> Academic Publishers</a:t>
            </a:r>
          </a:p>
          <a:p>
            <a:pPr lvl="1">
              <a:lnSpc>
                <a:spcPct val="100000"/>
              </a:lnSpc>
              <a:buFont typeface="Arial" charset="0"/>
              <a:buChar char="•"/>
              <a:defRPr/>
            </a:pPr>
            <a:r>
              <a:rPr lang="en-US" sz="1200" dirty="0" smtClean="0"/>
              <a:t>D. Riedel Publishing Company</a:t>
            </a:r>
          </a:p>
          <a:p>
            <a:pPr lvl="1">
              <a:lnSpc>
                <a:spcPct val="100000"/>
              </a:lnSpc>
              <a:buFont typeface="Arial" charset="0"/>
              <a:buChar char="•"/>
              <a:defRPr/>
            </a:pPr>
            <a:r>
              <a:rPr lang="en-US" sz="1200" dirty="0" err="1" smtClean="0"/>
              <a:t>Martinus</a:t>
            </a:r>
            <a:r>
              <a:rPr lang="en-US" sz="1200" dirty="0" smtClean="0"/>
              <a:t> </a:t>
            </a:r>
            <a:r>
              <a:rPr lang="en-US" sz="1200" dirty="0" err="1" smtClean="0"/>
              <a:t>Nijhoff</a:t>
            </a:r>
            <a:endParaRPr lang="en-US" sz="1200" dirty="0" smtClean="0"/>
          </a:p>
          <a:p>
            <a:pPr lvl="1">
              <a:lnSpc>
                <a:spcPct val="100000"/>
              </a:lnSpc>
              <a:buFont typeface="Arial" charset="0"/>
              <a:buChar char="•"/>
              <a:defRPr/>
            </a:pPr>
            <a:r>
              <a:rPr lang="en-US" sz="1200" dirty="0" smtClean="0"/>
              <a:t>W. Junk</a:t>
            </a:r>
          </a:p>
          <a:p>
            <a:pPr>
              <a:lnSpc>
                <a:spcPct val="100000"/>
              </a:lnSpc>
              <a:buFont typeface="Arial" charset="0"/>
              <a:buChar char="•"/>
              <a:defRPr/>
            </a:pPr>
            <a:r>
              <a:rPr lang="en-US" sz="1600" u="sng" dirty="0" smtClean="0"/>
              <a:t>Springer US:</a:t>
            </a:r>
            <a:endParaRPr lang="en-US" sz="1600" dirty="0" smtClean="0"/>
          </a:p>
          <a:p>
            <a:pPr lvl="1">
              <a:lnSpc>
                <a:spcPct val="100000"/>
              </a:lnSpc>
              <a:buFont typeface="Arial" charset="0"/>
              <a:buChar char="•"/>
              <a:defRPr/>
            </a:pPr>
            <a:r>
              <a:rPr lang="en-US" sz="1200" dirty="0" smtClean="0"/>
              <a:t>Chapman &amp; Hall</a:t>
            </a:r>
          </a:p>
          <a:p>
            <a:pPr lvl="1">
              <a:lnSpc>
                <a:spcPct val="100000"/>
              </a:lnSpc>
              <a:buFont typeface="Arial" charset="0"/>
              <a:buChar char="•"/>
              <a:defRPr/>
            </a:pPr>
            <a:r>
              <a:rPr lang="en-US" sz="1200" dirty="0" err="1" smtClean="0"/>
              <a:t>Kluwer</a:t>
            </a:r>
            <a:r>
              <a:rPr lang="en-US" sz="1200" dirty="0" smtClean="0"/>
              <a:t> Academic Publishers (Van </a:t>
            </a:r>
            <a:r>
              <a:rPr lang="en-US" sz="1200" dirty="0" err="1" smtClean="0"/>
              <a:t>Nostrand</a:t>
            </a:r>
            <a:r>
              <a:rPr lang="en-US" sz="1200" dirty="0" smtClean="0"/>
              <a:t>)</a:t>
            </a:r>
          </a:p>
          <a:p>
            <a:pPr lvl="1">
              <a:lnSpc>
                <a:spcPct val="100000"/>
              </a:lnSpc>
              <a:buFont typeface="Arial" charset="0"/>
              <a:buChar char="•"/>
              <a:defRPr/>
            </a:pPr>
            <a:r>
              <a:rPr lang="en-US" sz="1200" dirty="0" smtClean="0"/>
              <a:t>Plenum US</a:t>
            </a:r>
          </a:p>
          <a:p>
            <a:pPr>
              <a:lnSpc>
                <a:spcPct val="100000"/>
              </a:lnSpc>
              <a:buFont typeface="Arial" charset="0"/>
              <a:buChar char="•"/>
              <a:defRPr/>
            </a:pPr>
            <a:r>
              <a:rPr sz="1600" u="sng" dirty="0" smtClean="0"/>
              <a:t>Springer New York  (Springer Verlag NY):</a:t>
            </a:r>
            <a:endParaRPr lang="en-US" sz="1600" dirty="0" smtClean="0"/>
          </a:p>
          <a:p>
            <a:pPr lvl="1">
              <a:lnSpc>
                <a:spcPct val="100000"/>
              </a:lnSpc>
              <a:buFont typeface="Arial" charset="0"/>
              <a:buChar char="•"/>
              <a:defRPr/>
            </a:pPr>
            <a:r>
              <a:rPr lang="en-US" sz="1200" dirty="0" smtClean="0"/>
              <a:t>Springer NY</a:t>
            </a:r>
          </a:p>
          <a:p>
            <a:pPr lvl="1">
              <a:lnSpc>
                <a:spcPct val="100000"/>
              </a:lnSpc>
              <a:buFont typeface="Arial" charset="0"/>
              <a:buChar char="•"/>
              <a:defRPr/>
            </a:pPr>
            <a:r>
              <a:rPr lang="en-US" sz="1200" dirty="0" smtClean="0"/>
              <a:t>Praxis</a:t>
            </a:r>
          </a:p>
          <a:p>
            <a:pPr lvl="1">
              <a:lnSpc>
                <a:spcPct val="100000"/>
              </a:lnSpc>
              <a:buFont typeface="Arial" charset="0"/>
              <a:buChar char="•"/>
              <a:defRPr/>
            </a:pPr>
            <a:r>
              <a:rPr lang="en-US" sz="1200" dirty="0" smtClean="0"/>
              <a:t>Copernicus</a:t>
            </a:r>
          </a:p>
          <a:p>
            <a:pPr>
              <a:lnSpc>
                <a:spcPct val="100000"/>
              </a:lnSpc>
              <a:buFont typeface="Arial" charset="0"/>
              <a:buChar char="•"/>
              <a:defRPr/>
            </a:pPr>
            <a:r>
              <a:rPr lang="en-US" sz="1600" u="sng" dirty="0" smtClean="0"/>
              <a:t>Springer Vienna</a:t>
            </a:r>
            <a:endParaRPr lang="en-US" sz="1600" dirty="0" smtClean="0"/>
          </a:p>
          <a:p>
            <a:pPr>
              <a:lnSpc>
                <a:spcPct val="100000"/>
              </a:lnSpc>
              <a:buFont typeface="Arial" charset="0"/>
              <a:buChar char="•"/>
              <a:defRPr/>
            </a:pPr>
            <a:r>
              <a:rPr lang="en-US" sz="1600" u="sng" dirty="0" smtClean="0"/>
              <a:t>Springer Basel</a:t>
            </a:r>
            <a:r>
              <a:rPr lang="en-US" sz="1600" dirty="0" smtClean="0"/>
              <a:t>:</a:t>
            </a:r>
          </a:p>
          <a:p>
            <a:pPr lvl="1">
              <a:lnSpc>
                <a:spcPct val="100000"/>
              </a:lnSpc>
              <a:buFont typeface="Arial" charset="0"/>
              <a:buChar char="•"/>
              <a:defRPr/>
            </a:pPr>
            <a:r>
              <a:rPr lang="en-US" sz="1200" dirty="0" err="1" smtClean="0"/>
              <a:t>Birkhauser</a:t>
            </a:r>
            <a:r>
              <a:rPr lang="en-US" sz="1200" dirty="0" smtClean="0"/>
              <a:t> Basel (non-architecture)</a:t>
            </a:r>
            <a:endParaRPr lang="en-US" dirty="0" smtClean="0"/>
          </a:p>
          <a:p>
            <a:pPr>
              <a:lnSpc>
                <a:spcPct val="100000"/>
              </a:lnSpc>
              <a:buFont typeface="Arial" charset="0"/>
              <a:buChar char="•"/>
              <a:defRPr/>
            </a:pPr>
            <a:r>
              <a:rPr lang="en-US" sz="1600" u="sng" dirty="0" smtClean="0"/>
              <a:t>Springer London</a:t>
            </a:r>
            <a:endParaRPr lang="en-US" sz="1600" dirty="0" smtClean="0"/>
          </a:p>
          <a:p>
            <a:pPr>
              <a:lnSpc>
                <a:spcPct val="100000"/>
              </a:lnSpc>
              <a:buFont typeface="Arial" charset="0"/>
              <a:buChar char="•"/>
              <a:defRPr/>
            </a:pPr>
            <a:r>
              <a:rPr lang="en-US" sz="1600" u="sng" dirty="0" err="1" smtClean="0"/>
              <a:t>Birkhauser</a:t>
            </a:r>
            <a:r>
              <a:rPr lang="en-US" sz="1600" u="sng" dirty="0" smtClean="0"/>
              <a:t> Boston</a:t>
            </a:r>
            <a:endParaRPr lang="en-US" sz="1600" dirty="0" smtClean="0"/>
          </a:p>
          <a:p>
            <a:pPr>
              <a:lnSpc>
                <a:spcPct val="100000"/>
              </a:lnSpc>
              <a:buFont typeface="Arial" charset="0"/>
              <a:buChar char="•"/>
              <a:defRPr/>
            </a:pPr>
            <a:r>
              <a:rPr lang="nl-NL" sz="1600" u="sng" dirty="0" smtClean="0"/>
              <a:t>Bohn Stafleu van Loghum</a:t>
            </a:r>
            <a:endParaRPr lang="en-US" sz="1600" dirty="0" smtClean="0"/>
          </a:p>
          <a:p>
            <a:pPr>
              <a:lnSpc>
                <a:spcPct val="100000"/>
              </a:lnSpc>
              <a:buFont typeface="Arial" charset="0"/>
              <a:buChar char="•"/>
              <a:defRPr/>
            </a:pPr>
            <a:r>
              <a:rPr lang="nl-NL" sz="1600" u="sng" dirty="0" smtClean="0"/>
              <a:t>Springer Japan</a:t>
            </a:r>
            <a:endParaRPr lang="en-US" sz="1600" dirty="0" smtClean="0"/>
          </a:p>
          <a:p>
            <a:pPr>
              <a:lnSpc>
                <a:spcPct val="100000"/>
              </a:lnSpc>
              <a:buFont typeface="Arial" charset="0"/>
              <a:buChar char="•"/>
              <a:defRPr/>
            </a:pPr>
            <a:r>
              <a:rPr lang="en-US" sz="1600" u="sng" dirty="0" smtClean="0"/>
              <a:t>Humana Press</a:t>
            </a:r>
            <a:r>
              <a:rPr lang="en-US" sz="1600" dirty="0" smtClean="0"/>
              <a:t> (Springer NY)</a:t>
            </a:r>
          </a:p>
          <a:p>
            <a:pPr>
              <a:lnSpc>
                <a:spcPct val="100000"/>
              </a:lnSpc>
              <a:buFont typeface="Arial" charset="0"/>
              <a:buChar char="•"/>
              <a:defRPr/>
            </a:pPr>
            <a:r>
              <a:rPr lang="en-US" sz="1600" u="sng" dirty="0" smtClean="0"/>
              <a:t>Springer Milan</a:t>
            </a:r>
            <a:endParaRPr lang="en-US" sz="1600" dirty="0" smtClean="0"/>
          </a:p>
          <a:p>
            <a:pPr>
              <a:lnSpc>
                <a:spcPct val="100000"/>
              </a:lnSpc>
              <a:buFont typeface="Arial" charset="0"/>
              <a:buChar char="•"/>
              <a:defRPr/>
            </a:pPr>
            <a:r>
              <a:rPr lang="en-US" sz="1600" u="sng" dirty="0" smtClean="0"/>
              <a:t>Springer Paris</a:t>
            </a:r>
            <a:endParaRPr lang="en-US" sz="1600" dirty="0" smtClean="0"/>
          </a:p>
          <a:p>
            <a:pPr>
              <a:lnSpc>
                <a:spcPct val="100000"/>
              </a:lnSpc>
              <a:buFont typeface="Arial" charset="0"/>
              <a:buChar char="•"/>
              <a:defRPr/>
            </a:pPr>
            <a:r>
              <a:rPr lang="en-US" sz="1600" u="sng" dirty="0" smtClean="0"/>
              <a:t>Current Medicine Group</a:t>
            </a:r>
            <a:r>
              <a:rPr lang="en-US" sz="1600" dirty="0" smtClean="0"/>
              <a:t> (Springer NY)</a:t>
            </a:r>
          </a:p>
          <a:p>
            <a:pPr>
              <a:lnSpc>
                <a:spcPct val="100000"/>
              </a:lnSpc>
              <a:buFont typeface="Arial" charset="0"/>
              <a:buChar char="•"/>
              <a:defRPr/>
            </a:pPr>
            <a:endParaRPr lang="en-US" dirty="0"/>
          </a:p>
        </p:txBody>
      </p:sp>
    </p:spTree>
    <p:extLst>
      <p:ext uri="{BB962C8B-B14F-4D97-AF65-F5344CB8AC3E}">
        <p14:creationId xmlns:p14="http://schemas.microsoft.com/office/powerpoint/2010/main" val="3839902801"/>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41338" y="896938"/>
            <a:ext cx="7991475" cy="304800"/>
          </a:xfrm>
        </p:spPr>
        <p:txBody>
          <a:bodyPr/>
          <a:lstStyle/>
          <a:p>
            <a:r>
              <a:rPr lang="en-US" smtClean="0">
                <a:ea typeface="Calibri" pitchFamily="34" charset="0"/>
                <a:cs typeface="Lucida Sans" pitchFamily="34" charset="0"/>
              </a:rPr>
              <a:t>Completeness</a:t>
            </a:r>
          </a:p>
        </p:txBody>
      </p:sp>
      <p:sp>
        <p:nvSpPr>
          <p:cNvPr id="3" name="Content Placeholder 2"/>
          <p:cNvSpPr>
            <a:spLocks noGrp="1"/>
          </p:cNvSpPr>
          <p:nvPr>
            <p:ph idx="11"/>
          </p:nvPr>
        </p:nvSpPr>
        <p:spPr>
          <a:xfrm>
            <a:off x="539750" y="1439863"/>
            <a:ext cx="4894263" cy="5103812"/>
          </a:xfrm>
        </p:spPr>
        <p:txBody>
          <a:bodyPr/>
          <a:lstStyle/>
          <a:p>
            <a:pPr>
              <a:buFont typeface="Arial" charset="0"/>
              <a:buChar char="•"/>
              <a:defRPr/>
            </a:pPr>
            <a:r>
              <a:rPr lang="en-US" dirty="0" smtClean="0"/>
              <a:t>A retro-digitization project of this size is  impossible to complete down to every last title. </a:t>
            </a:r>
          </a:p>
          <a:p>
            <a:pPr>
              <a:buFont typeface="Arial" charset="0"/>
              <a:buChar char="•"/>
              <a:defRPr/>
            </a:pPr>
            <a:endParaRPr lang="en-US" dirty="0" smtClean="0"/>
          </a:p>
          <a:p>
            <a:pPr>
              <a:buFont typeface="Arial" charset="0"/>
              <a:buChar char="•"/>
              <a:defRPr/>
            </a:pPr>
            <a:r>
              <a:rPr lang="en-US" b="1" dirty="0" smtClean="0"/>
              <a:t>What is not included:</a:t>
            </a:r>
          </a:p>
          <a:p>
            <a:pPr lvl="2">
              <a:buFont typeface="Arial" charset="0"/>
              <a:buChar char="•"/>
              <a:defRPr/>
            </a:pPr>
            <a:r>
              <a:rPr lang="en-US" dirty="0" smtClean="0"/>
              <a:t>Most titles that are already digitized (e.g., </a:t>
            </a:r>
            <a:r>
              <a:rPr lang="en-US" dirty="0" err="1" smtClean="0"/>
              <a:t>Landolt</a:t>
            </a:r>
            <a:r>
              <a:rPr lang="en-US" dirty="0" smtClean="0"/>
              <a:t> </a:t>
            </a:r>
            <a:r>
              <a:rPr lang="en-US" dirty="0" err="1" smtClean="0"/>
              <a:t>Börnstein</a:t>
            </a:r>
            <a:r>
              <a:rPr lang="en-US" dirty="0" smtClean="0"/>
              <a:t>)</a:t>
            </a:r>
          </a:p>
          <a:p>
            <a:pPr lvl="2">
              <a:buFont typeface="Arial" charset="0"/>
              <a:buChar char="•"/>
              <a:defRPr/>
            </a:pPr>
            <a:r>
              <a:rPr lang="en-US" dirty="0" smtClean="0"/>
              <a:t>Works of imprints sold to other publishers</a:t>
            </a:r>
          </a:p>
          <a:p>
            <a:pPr>
              <a:buFont typeface="Arial" charset="0"/>
              <a:buChar char="•"/>
              <a:defRPr/>
            </a:pPr>
            <a:r>
              <a:rPr lang="en-US" b="1" dirty="0" smtClean="0"/>
              <a:t>What is included:</a:t>
            </a:r>
          </a:p>
          <a:p>
            <a:pPr lvl="2">
              <a:buFont typeface="Arial" charset="0"/>
              <a:buChar char="•"/>
              <a:defRPr/>
            </a:pPr>
            <a:r>
              <a:rPr lang="en-US" dirty="0" smtClean="0"/>
              <a:t>100 top book series -- in all subject areas (English)</a:t>
            </a:r>
          </a:p>
          <a:p>
            <a:pPr lvl="2">
              <a:buFont typeface="Arial" charset="0"/>
              <a:buChar char="•"/>
              <a:defRPr/>
            </a:pPr>
            <a:r>
              <a:rPr lang="en-US" dirty="0" smtClean="0"/>
              <a:t>Contemporary (2004-2000) collection</a:t>
            </a:r>
          </a:p>
          <a:p>
            <a:pPr lvl="2">
              <a:buFont typeface="Arial" charset="0"/>
              <a:buChar char="•"/>
              <a:defRPr/>
            </a:pPr>
            <a:r>
              <a:rPr lang="en-US" dirty="0" smtClean="0"/>
              <a:t>Flagship disciplines, e.g. mathematics</a:t>
            </a:r>
          </a:p>
          <a:p>
            <a:pPr marL="342900" indent="-342900">
              <a:buFont typeface="Arial" charset="0"/>
              <a:buNone/>
              <a:defRPr/>
            </a:pPr>
            <a:endParaRPr lang="en-US" dirty="0" smtClean="0"/>
          </a:p>
          <a:p>
            <a:pPr marL="342900" indent="-342900">
              <a:buFont typeface="Arial" charset="0"/>
              <a:buNone/>
              <a:defRPr/>
            </a:pPr>
            <a:endParaRPr lang="en-US" dirty="0"/>
          </a:p>
        </p:txBody>
      </p:sp>
      <p:pic>
        <p:nvPicPr>
          <p:cNvPr id="24580" name="Picture 4" descr="Picture"/>
          <p:cNvPicPr>
            <a:picLocks noChangeAspect="1" noChangeArrowheads="1"/>
          </p:cNvPicPr>
          <p:nvPr/>
        </p:nvPicPr>
        <p:blipFill>
          <a:blip r:embed="rId3">
            <a:extLst>
              <a:ext uri="{28A0092B-C50C-407E-A947-70E740481C1C}">
                <a14:useLocalDpi xmlns:a14="http://schemas.microsoft.com/office/drawing/2010/main" val="0"/>
              </a:ext>
            </a:extLst>
          </a:blip>
          <a:srcRect l="5000"/>
          <a:stretch>
            <a:fillRect/>
          </a:stretch>
        </p:blipFill>
        <p:spPr bwMode="auto">
          <a:xfrm>
            <a:off x="5486400" y="1487488"/>
            <a:ext cx="32575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409222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41338" y="896938"/>
            <a:ext cx="7991475" cy="304800"/>
          </a:xfrm>
        </p:spPr>
        <p:txBody>
          <a:bodyPr/>
          <a:lstStyle/>
          <a:p>
            <a:r>
              <a:rPr lang="en-US" smtClean="0">
                <a:ea typeface="Calibri" pitchFamily="34" charset="0"/>
                <a:cs typeface="Lucida Sans" pitchFamily="34" charset="0"/>
              </a:rPr>
              <a:t>Finding books</a:t>
            </a:r>
          </a:p>
        </p:txBody>
      </p:sp>
      <p:sp>
        <p:nvSpPr>
          <p:cNvPr id="3" name="Content Placeholder 2"/>
          <p:cNvSpPr>
            <a:spLocks noGrp="1"/>
          </p:cNvSpPr>
          <p:nvPr>
            <p:ph idx="4294967295"/>
          </p:nvPr>
        </p:nvSpPr>
        <p:spPr>
          <a:xfrm>
            <a:off x="609600" y="1679575"/>
            <a:ext cx="7848600" cy="2552700"/>
          </a:xfrm>
        </p:spPr>
        <p:txBody>
          <a:bodyPr/>
          <a:lstStyle/>
          <a:p>
            <a:r>
              <a:rPr lang="en-US" smtClean="0">
                <a:latin typeface="Calibri" pitchFamily="34" charset="0"/>
                <a:ea typeface="ヒラギノ角ゴ Pro W3"/>
                <a:cs typeface="ヒラギノ角ゴ Pro W3"/>
              </a:rPr>
              <a:t>We have created our own print book archive</a:t>
            </a:r>
          </a:p>
          <a:p>
            <a:pPr lvl="1"/>
            <a:r>
              <a:rPr lang="en-US" smtClean="0">
                <a:latin typeface="Calibri" pitchFamily="34" charset="0"/>
                <a:ea typeface="ヒラギノ角ゴ Pro W3"/>
                <a:cs typeface="ヒラギノ角ゴ Pro W3"/>
              </a:rPr>
              <a:t>Containing over 100,000 titles </a:t>
            </a:r>
          </a:p>
          <a:p>
            <a:pPr lvl="1"/>
            <a:r>
              <a:rPr lang="en-US" smtClean="0">
                <a:latin typeface="Calibri" pitchFamily="34" charset="0"/>
                <a:ea typeface="ヒラギノ角ゴ Pro W3"/>
                <a:cs typeface="ヒラギノ角ゴ Pro W3"/>
              </a:rPr>
              <a:t>To complete the print archive, we contact antique book shops and national libraries and…</a:t>
            </a:r>
          </a:p>
          <a:p>
            <a:pPr lvl="1"/>
            <a:r>
              <a:rPr lang="en-US" smtClean="0">
                <a:latin typeface="Calibri" pitchFamily="34" charset="0"/>
                <a:ea typeface="ヒラギノ角ゴ Pro W3"/>
                <a:cs typeface="ヒラギノ角ゴ Pro W3"/>
              </a:rPr>
              <a:t>We cooperate with libraries on scanning initiatives</a:t>
            </a:r>
          </a:p>
          <a:p>
            <a:pPr lvl="1">
              <a:buFont typeface="Arial" pitchFamily="34" charset="0"/>
              <a:buNone/>
            </a:pPr>
            <a:endParaRPr lang="en-US" smtClean="0">
              <a:latin typeface="Calibri" pitchFamily="34" charset="0"/>
              <a:ea typeface="ヒラギノ角ゴ Pro W3"/>
              <a:cs typeface="ヒラギノ角ゴ Pro W3"/>
            </a:endParaRPr>
          </a:p>
          <a:p>
            <a:endParaRPr lang="en-US" smtClean="0">
              <a:latin typeface="Calibri" pitchFamily="34" charset="0"/>
              <a:ea typeface="ヒラギノ角ゴ Pro W3"/>
              <a:cs typeface="ヒラギノ角ゴ Pro W3"/>
            </a:endParaRPr>
          </a:p>
        </p:txBody>
      </p:sp>
      <p:pic>
        <p:nvPicPr>
          <p:cNvPr id="25604" name="Picture 2" descr="http://farm2.static.flickr.com/1409/5179389149_587f193d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064000"/>
            <a:ext cx="37338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descr="http://farm2.static.flickr.com/1429/5180066658_1d2654c0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064000"/>
            <a:ext cx="371475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36150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3925" y="4302125"/>
            <a:ext cx="411480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1"/>
          <p:cNvSpPr>
            <a:spLocks noGrp="1"/>
          </p:cNvSpPr>
          <p:nvPr>
            <p:ph type="title"/>
          </p:nvPr>
        </p:nvSpPr>
        <p:spPr>
          <a:xfrm>
            <a:off x="541338" y="896938"/>
            <a:ext cx="7991475" cy="304800"/>
          </a:xfrm>
        </p:spPr>
        <p:txBody>
          <a:bodyPr/>
          <a:lstStyle/>
          <a:p>
            <a:r>
              <a:rPr lang="en-US" smtClean="0">
                <a:ea typeface="Calibri" pitchFamily="34" charset="0"/>
                <a:cs typeface="Lucida Sans" pitchFamily="34" charset="0"/>
              </a:rPr>
              <a:t>Scanning</a:t>
            </a:r>
          </a:p>
        </p:txBody>
      </p:sp>
      <p:sp>
        <p:nvSpPr>
          <p:cNvPr id="2" name="Content Placeholder 2"/>
          <p:cNvSpPr>
            <a:spLocks noGrp="1"/>
          </p:cNvSpPr>
          <p:nvPr>
            <p:ph idx="4294967295"/>
          </p:nvPr>
        </p:nvSpPr>
        <p:spPr>
          <a:xfrm>
            <a:off x="592138" y="1325563"/>
            <a:ext cx="7848600" cy="4027487"/>
          </a:xfrm>
        </p:spPr>
        <p:txBody>
          <a:bodyPr/>
          <a:lstStyle/>
          <a:p>
            <a:r>
              <a:rPr lang="en-US" smtClean="0">
                <a:latin typeface="Calibri" pitchFamily="34" charset="0"/>
                <a:ea typeface="ヒラギノ角ゴ Pro W3"/>
                <a:cs typeface="Calibri" pitchFamily="34" charset="0"/>
              </a:rPr>
              <a:t>Collection contains historic titles that must be treated with much care</a:t>
            </a:r>
          </a:p>
          <a:p>
            <a:r>
              <a:rPr lang="en-US" smtClean="0">
                <a:latin typeface="Calibri" pitchFamily="34" charset="0"/>
                <a:ea typeface="ヒラギノ角ゴ Pro W3"/>
                <a:cs typeface="Calibri" pitchFamily="34" charset="0"/>
              </a:rPr>
              <a:t>Not all titles are in mint condition</a:t>
            </a:r>
          </a:p>
          <a:p>
            <a:pPr lvl="1"/>
            <a:r>
              <a:rPr lang="en-US" smtClean="0">
                <a:latin typeface="Calibri" pitchFamily="34" charset="0"/>
                <a:ea typeface="ヒラギノ角ゴ Pro W3"/>
                <a:cs typeface="Calibri" pitchFamily="34" charset="0"/>
              </a:rPr>
              <a:t>Pages containing pencil under linings, coffee stains and annotations</a:t>
            </a:r>
          </a:p>
          <a:p>
            <a:r>
              <a:rPr lang="en-US" smtClean="0">
                <a:latin typeface="Calibri" pitchFamily="34" charset="0"/>
                <a:ea typeface="ヒラギノ角ゴ Pro W3"/>
                <a:cs typeface="Calibri" pitchFamily="34" charset="0"/>
              </a:rPr>
              <a:t>Springer strives to make books available in the highest possible quality:</a:t>
            </a:r>
          </a:p>
          <a:p>
            <a:pPr lvl="1"/>
            <a:r>
              <a:rPr lang="en-US" smtClean="0">
                <a:latin typeface="Calibri" pitchFamily="34" charset="0"/>
                <a:ea typeface="ヒラギノ角ゴ Pro W3"/>
                <a:cs typeface="Calibri" pitchFamily="34" charset="0"/>
              </a:rPr>
              <a:t>Scanning is done with state-of-the-art equipment</a:t>
            </a:r>
          </a:p>
          <a:p>
            <a:pPr lvl="1"/>
            <a:r>
              <a:rPr lang="en-US" smtClean="0">
                <a:latin typeface="Calibri" pitchFamily="34" charset="0"/>
                <a:ea typeface="ヒラギノ角ゴ Pro W3"/>
                <a:cs typeface="Calibri" pitchFamily="34" charset="0"/>
              </a:rPr>
              <a:t>Each page is digitally cleaned and scanned with text recognition (OCR) to allow for full text searching</a:t>
            </a:r>
          </a:p>
          <a:p>
            <a:pPr lvl="1"/>
            <a:r>
              <a:rPr lang="en-US" smtClean="0">
                <a:latin typeface="Calibri" pitchFamily="34" charset="0"/>
                <a:ea typeface="ヒラギノ角ゴ Pro W3"/>
                <a:cs typeface="Calibri" pitchFamily="34" charset="0"/>
              </a:rPr>
              <a:t>Each image is scanned separately at various resolutions to achieve the</a:t>
            </a:r>
            <a:br>
              <a:rPr lang="en-US" smtClean="0">
                <a:latin typeface="Calibri" pitchFamily="34" charset="0"/>
                <a:ea typeface="ヒラギノ角ゴ Pro W3"/>
                <a:cs typeface="Calibri" pitchFamily="34" charset="0"/>
              </a:rPr>
            </a:br>
            <a:r>
              <a:rPr lang="en-US" smtClean="0">
                <a:latin typeface="Calibri" pitchFamily="34" charset="0"/>
                <a:ea typeface="ヒラギノ角ゴ Pro W3"/>
                <a:cs typeface="Calibri" pitchFamily="34" charset="0"/>
              </a:rPr>
              <a:t>highest possible reproduction quality</a:t>
            </a:r>
          </a:p>
          <a:p>
            <a:pPr lvl="1"/>
            <a:r>
              <a:rPr lang="en-US" smtClean="0">
                <a:latin typeface="Calibri" pitchFamily="34" charset="0"/>
                <a:ea typeface="ヒラギノ角ゴ Pro W3"/>
                <a:cs typeface="Calibri" pitchFamily="34" charset="0"/>
              </a:rPr>
              <a:t>Non-destructive scanning for rare &amp; fragile books</a:t>
            </a:r>
          </a:p>
          <a:p>
            <a:r>
              <a:rPr lang="en-US" smtClean="0">
                <a:latin typeface="Calibri" pitchFamily="34" charset="0"/>
                <a:ea typeface="ヒラギノ角ゴ Pro W3"/>
                <a:cs typeface="Calibri" pitchFamily="34" charset="0"/>
              </a:rPr>
              <a:t>Additional quality checks are performed</a:t>
            </a:r>
          </a:p>
        </p:txBody>
      </p:sp>
      <p:pic>
        <p:nvPicPr>
          <p:cNvPr id="2662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931863"/>
            <a:ext cx="14192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052320"/>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25500" y="990600"/>
            <a:ext cx="8089900" cy="274638"/>
          </a:xfrm>
        </p:spPr>
        <p:txBody>
          <a:bodyPr/>
          <a:lstStyle/>
          <a:p>
            <a:r>
              <a:rPr lang="en-US" sz="2000" dirty="0" smtClean="0"/>
              <a:t>Springer</a:t>
            </a:r>
            <a:r>
              <a:rPr lang="en-US" sz="2000" dirty="0"/>
              <a:t> </a:t>
            </a:r>
            <a:r>
              <a:rPr lang="en-US" sz="2000" dirty="0" smtClean="0"/>
              <a:t>Archives: the value add for Libraries</a:t>
            </a:r>
          </a:p>
        </p:txBody>
      </p:sp>
      <p:sp>
        <p:nvSpPr>
          <p:cNvPr id="7" name="Rectangle 3"/>
          <p:cNvSpPr txBox="1">
            <a:spLocks noChangeArrowheads="1"/>
          </p:cNvSpPr>
          <p:nvPr/>
        </p:nvSpPr>
        <p:spPr>
          <a:xfrm>
            <a:off x="762000" y="1600200"/>
            <a:ext cx="7772400" cy="3733800"/>
          </a:xfrm>
          <a:prstGeom prst="rect">
            <a:avLst/>
          </a:prstGeom>
          <a:noFill/>
          <a:ln/>
        </p:spPr>
        <p:txBody>
          <a:bodyPr/>
          <a:lstStyle>
            <a:lvl1pPr marL="190500" indent="-190500">
              <a:defRPr sz="1600" b="1">
                <a:solidFill>
                  <a:schemeClr val="tx2"/>
                </a:solidFill>
                <a:latin typeface="Arial" charset="0"/>
              </a:defRPr>
            </a:lvl1pPr>
            <a:lvl2pPr marL="742950" indent="-285750">
              <a:defRPr sz="1600" b="1">
                <a:solidFill>
                  <a:schemeClr val="tx2"/>
                </a:solidFill>
                <a:latin typeface="Arial" charset="0"/>
              </a:defRPr>
            </a:lvl2pPr>
            <a:lvl3pPr marL="1143000" indent="-228600">
              <a:defRPr sz="1600" b="1">
                <a:solidFill>
                  <a:schemeClr val="tx2"/>
                </a:solidFill>
                <a:latin typeface="Arial" charset="0"/>
              </a:defRPr>
            </a:lvl3pPr>
            <a:lvl4pPr marL="1600200" indent="-228600">
              <a:defRPr sz="1600" b="1">
                <a:solidFill>
                  <a:schemeClr val="tx2"/>
                </a:solidFill>
                <a:latin typeface="Arial" charset="0"/>
              </a:defRPr>
            </a:lvl4pPr>
            <a:lvl5pPr marL="2057400" indent="-228600">
              <a:defRPr sz="1600" b="1">
                <a:solidFill>
                  <a:schemeClr val="tx2"/>
                </a:solidFill>
                <a:latin typeface="Arial" charset="0"/>
              </a:defRPr>
            </a:lvl5pPr>
            <a:lvl6pPr marL="2514600" indent="-228600" algn="ctr" eaLnBrk="0" fontAlgn="base" hangingPunct="0">
              <a:spcBef>
                <a:spcPct val="50000"/>
              </a:spcBef>
              <a:spcAft>
                <a:spcPct val="0"/>
              </a:spcAft>
              <a:defRPr sz="1600" b="1">
                <a:solidFill>
                  <a:schemeClr val="tx2"/>
                </a:solidFill>
                <a:latin typeface="Arial" charset="0"/>
              </a:defRPr>
            </a:lvl6pPr>
            <a:lvl7pPr marL="2971800" indent="-228600" algn="ctr" eaLnBrk="0" fontAlgn="base" hangingPunct="0">
              <a:spcBef>
                <a:spcPct val="50000"/>
              </a:spcBef>
              <a:spcAft>
                <a:spcPct val="0"/>
              </a:spcAft>
              <a:defRPr sz="1600" b="1">
                <a:solidFill>
                  <a:schemeClr val="tx2"/>
                </a:solidFill>
                <a:latin typeface="Arial" charset="0"/>
              </a:defRPr>
            </a:lvl7pPr>
            <a:lvl8pPr marL="3429000" indent="-228600" algn="ctr" eaLnBrk="0" fontAlgn="base" hangingPunct="0">
              <a:spcBef>
                <a:spcPct val="50000"/>
              </a:spcBef>
              <a:spcAft>
                <a:spcPct val="0"/>
              </a:spcAft>
              <a:defRPr sz="1600" b="1">
                <a:solidFill>
                  <a:schemeClr val="tx2"/>
                </a:solidFill>
                <a:latin typeface="Arial" charset="0"/>
              </a:defRPr>
            </a:lvl8pPr>
            <a:lvl9pPr marL="3886200" indent="-228600" algn="ctr" eaLnBrk="0" fontAlgn="base" hangingPunct="0">
              <a:spcBef>
                <a:spcPct val="50000"/>
              </a:spcBef>
              <a:spcAft>
                <a:spcPct val="0"/>
              </a:spcAft>
              <a:defRPr sz="1600" b="1">
                <a:solidFill>
                  <a:schemeClr val="tx2"/>
                </a:solidFill>
                <a:latin typeface="Arial" charset="0"/>
              </a:defRPr>
            </a:lvl9pPr>
          </a:lstStyle>
          <a:p>
            <a:pPr algn="l" rtl="0" eaLnBrk="0" fontAlgn="base" hangingPunct="0">
              <a:lnSpc>
                <a:spcPct val="120000"/>
              </a:lnSpc>
              <a:spcBef>
                <a:spcPct val="25000"/>
              </a:spcBef>
              <a:spcAft>
                <a:spcPct val="0"/>
              </a:spcAft>
              <a:buClr>
                <a:srgbClr val="0176C3"/>
              </a:buClr>
              <a:buSzPct val="130000"/>
              <a:buFont typeface="Times" pitchFamily="18" charset="0"/>
              <a:buChar char="•"/>
            </a:pPr>
            <a:r>
              <a:rPr lang="de-DE" sz="1800" b="0" dirty="0" smtClean="0">
                <a:solidFill>
                  <a:srgbClr val="5F5F5F"/>
                </a:solidFill>
              </a:rPr>
              <a:t>Archive </a:t>
            </a:r>
            <a:r>
              <a:rPr lang="de-DE" sz="1800" b="0" dirty="0" err="1">
                <a:solidFill>
                  <a:srgbClr val="5F5F5F"/>
                </a:solidFill>
              </a:rPr>
              <a:t>content</a:t>
            </a:r>
            <a:r>
              <a:rPr lang="de-DE" sz="1800" b="0" dirty="0">
                <a:solidFill>
                  <a:srgbClr val="5F5F5F"/>
                </a:solidFill>
              </a:rPr>
              <a:t> </a:t>
            </a:r>
            <a:r>
              <a:rPr lang="de-DE" sz="1800" b="0" dirty="0" err="1" smtClean="0">
                <a:solidFill>
                  <a:srgbClr val="5F5F5F"/>
                </a:solidFill>
              </a:rPr>
              <a:t>fully</a:t>
            </a:r>
            <a:r>
              <a:rPr lang="de-DE" sz="1800" b="0" dirty="0" smtClean="0">
                <a:solidFill>
                  <a:srgbClr val="5F5F5F"/>
                </a:solidFill>
              </a:rPr>
              <a:t> </a:t>
            </a:r>
            <a:r>
              <a:rPr lang="de-DE" sz="1800" b="0" dirty="0" err="1" smtClean="0">
                <a:solidFill>
                  <a:srgbClr val="5F5F5F"/>
                </a:solidFill>
              </a:rPr>
              <a:t>integrated</a:t>
            </a:r>
            <a:r>
              <a:rPr lang="de-DE" sz="1800" b="0" dirty="0" smtClean="0">
                <a:solidFill>
                  <a:srgbClr val="5F5F5F"/>
                </a:solidFill>
              </a:rPr>
              <a:t> </a:t>
            </a:r>
            <a:r>
              <a:rPr lang="de-DE" sz="1800" b="0" dirty="0" err="1" smtClean="0">
                <a:solidFill>
                  <a:srgbClr val="5F5F5F"/>
                </a:solidFill>
              </a:rPr>
              <a:t>with</a:t>
            </a:r>
            <a:r>
              <a:rPr lang="de-DE" sz="1800" b="0" dirty="0" smtClean="0">
                <a:solidFill>
                  <a:srgbClr val="5F5F5F"/>
                </a:solidFill>
              </a:rPr>
              <a:t> </a:t>
            </a:r>
            <a:r>
              <a:rPr lang="de-DE" sz="1800" b="0" dirty="0" err="1" smtClean="0">
                <a:solidFill>
                  <a:srgbClr val="5F5F5F"/>
                </a:solidFill>
              </a:rPr>
              <a:t>contemporary</a:t>
            </a:r>
            <a:r>
              <a:rPr lang="de-DE" sz="1800" b="0" dirty="0" smtClean="0">
                <a:solidFill>
                  <a:srgbClr val="5F5F5F"/>
                </a:solidFill>
              </a:rPr>
              <a:t> </a:t>
            </a:r>
            <a:r>
              <a:rPr lang="de-DE" sz="1800" b="0" dirty="0" err="1" smtClean="0">
                <a:solidFill>
                  <a:srgbClr val="5F5F5F"/>
                </a:solidFill>
              </a:rPr>
              <a:t>content</a:t>
            </a:r>
            <a:r>
              <a:rPr lang="de-DE" sz="1800" b="0" dirty="0" smtClean="0">
                <a:solidFill>
                  <a:srgbClr val="5F5F5F"/>
                </a:solidFill>
              </a:rPr>
              <a:t> on SpringerLink</a:t>
            </a:r>
          </a:p>
          <a:p>
            <a:pPr algn="l" rtl="0" eaLnBrk="0" fontAlgn="base" hangingPunct="0">
              <a:lnSpc>
                <a:spcPct val="120000"/>
              </a:lnSpc>
              <a:spcBef>
                <a:spcPct val="25000"/>
              </a:spcBef>
              <a:spcAft>
                <a:spcPct val="0"/>
              </a:spcAft>
              <a:buClr>
                <a:srgbClr val="0176C3"/>
              </a:buClr>
              <a:buSzPct val="130000"/>
              <a:buFont typeface="Times" pitchFamily="18" charset="0"/>
              <a:buChar char="•"/>
            </a:pPr>
            <a:r>
              <a:rPr lang="de-DE" sz="1800" b="0" dirty="0">
                <a:solidFill>
                  <a:srgbClr val="5F5F5F"/>
                </a:solidFill>
              </a:rPr>
              <a:t>Enhanced </a:t>
            </a:r>
            <a:r>
              <a:rPr lang="de-DE" sz="1800" b="0" dirty="0" err="1">
                <a:solidFill>
                  <a:srgbClr val="5F5F5F"/>
                </a:solidFill>
              </a:rPr>
              <a:t>usage</a:t>
            </a:r>
            <a:r>
              <a:rPr lang="de-DE" sz="1800" b="0" dirty="0">
                <a:solidFill>
                  <a:srgbClr val="5F5F5F"/>
                </a:solidFill>
              </a:rPr>
              <a:t> </a:t>
            </a:r>
            <a:r>
              <a:rPr lang="de-DE" sz="1800" b="0" dirty="0" err="1">
                <a:solidFill>
                  <a:srgbClr val="5F5F5F"/>
                </a:solidFill>
              </a:rPr>
              <a:t>by</a:t>
            </a:r>
            <a:r>
              <a:rPr lang="de-DE" sz="1800" b="0" dirty="0">
                <a:solidFill>
                  <a:srgbClr val="5F5F5F"/>
                </a:solidFill>
              </a:rPr>
              <a:t> </a:t>
            </a:r>
            <a:r>
              <a:rPr lang="de-DE" sz="1800" b="0" dirty="0" err="1">
                <a:solidFill>
                  <a:srgbClr val="5F5F5F"/>
                </a:solidFill>
              </a:rPr>
              <a:t>more</a:t>
            </a:r>
            <a:r>
              <a:rPr lang="de-DE" sz="1800" b="0" dirty="0">
                <a:solidFill>
                  <a:srgbClr val="5F5F5F"/>
                </a:solidFill>
              </a:rPr>
              <a:t> </a:t>
            </a:r>
            <a:r>
              <a:rPr lang="de-DE" sz="1800" b="0" dirty="0" err="1">
                <a:solidFill>
                  <a:srgbClr val="5F5F5F"/>
                </a:solidFill>
              </a:rPr>
              <a:t>content</a:t>
            </a:r>
            <a:r>
              <a:rPr lang="de-DE" sz="1800" b="0" dirty="0">
                <a:solidFill>
                  <a:srgbClr val="5F5F5F"/>
                </a:solidFill>
              </a:rPr>
              <a:t> per title and </a:t>
            </a:r>
            <a:r>
              <a:rPr lang="de-DE" sz="1800" b="0" dirty="0" err="1">
                <a:solidFill>
                  <a:srgbClr val="5F5F5F"/>
                </a:solidFill>
              </a:rPr>
              <a:t>more</a:t>
            </a:r>
            <a:r>
              <a:rPr lang="de-DE" sz="1800" b="0" dirty="0">
                <a:solidFill>
                  <a:srgbClr val="5F5F5F"/>
                </a:solidFill>
              </a:rPr>
              <a:t> inter-</a:t>
            </a:r>
            <a:r>
              <a:rPr lang="de-DE" sz="1800" b="0" dirty="0" err="1">
                <a:solidFill>
                  <a:srgbClr val="5F5F5F"/>
                </a:solidFill>
              </a:rPr>
              <a:t>article</a:t>
            </a:r>
            <a:r>
              <a:rPr lang="de-DE" sz="1800" b="0" dirty="0">
                <a:solidFill>
                  <a:srgbClr val="5F5F5F"/>
                </a:solidFill>
              </a:rPr>
              <a:t> </a:t>
            </a:r>
            <a:r>
              <a:rPr lang="de-DE" sz="1800" b="0" dirty="0" smtClean="0">
                <a:solidFill>
                  <a:srgbClr val="5F5F5F"/>
                </a:solidFill>
              </a:rPr>
              <a:t>links</a:t>
            </a:r>
            <a:endParaRPr lang="de-DE" sz="1800" b="0" dirty="0">
              <a:solidFill>
                <a:srgbClr val="5F5F5F"/>
              </a:solidFill>
            </a:endParaRPr>
          </a:p>
          <a:p>
            <a:pPr algn="l" rtl="0" eaLnBrk="0" fontAlgn="base" hangingPunct="0">
              <a:lnSpc>
                <a:spcPct val="120000"/>
              </a:lnSpc>
              <a:spcBef>
                <a:spcPct val="25000"/>
              </a:spcBef>
              <a:spcAft>
                <a:spcPct val="0"/>
              </a:spcAft>
              <a:buClr>
                <a:srgbClr val="0176C3"/>
              </a:buClr>
              <a:buSzPct val="130000"/>
              <a:buFont typeface="Times" pitchFamily="18" charset="0"/>
              <a:buChar char="•"/>
            </a:pPr>
            <a:r>
              <a:rPr lang="de-DE" sz="1800" b="0" dirty="0" err="1" smtClean="0">
                <a:solidFill>
                  <a:srgbClr val="5F5F5F"/>
                </a:solidFill>
              </a:rPr>
              <a:t>Complete</a:t>
            </a:r>
            <a:r>
              <a:rPr lang="de-DE" sz="1800" b="0" dirty="0" smtClean="0">
                <a:solidFill>
                  <a:srgbClr val="5F5F5F"/>
                </a:solidFill>
              </a:rPr>
              <a:t> </a:t>
            </a:r>
            <a:r>
              <a:rPr lang="de-DE" sz="1800" b="0" dirty="0" err="1" smtClean="0">
                <a:solidFill>
                  <a:srgbClr val="5F5F5F"/>
                </a:solidFill>
              </a:rPr>
              <a:t>your</a:t>
            </a:r>
            <a:r>
              <a:rPr lang="de-DE" sz="1800" b="0" dirty="0" smtClean="0">
                <a:solidFill>
                  <a:srgbClr val="5F5F5F"/>
                </a:solidFill>
              </a:rPr>
              <a:t> </a:t>
            </a:r>
            <a:r>
              <a:rPr lang="de-DE" sz="1800" b="0" dirty="0" err="1" smtClean="0">
                <a:solidFill>
                  <a:srgbClr val="5F5F5F"/>
                </a:solidFill>
              </a:rPr>
              <a:t>collection</a:t>
            </a:r>
            <a:endParaRPr lang="de-DE" sz="1800" b="0" dirty="0">
              <a:solidFill>
                <a:srgbClr val="5F5F5F"/>
              </a:solidFill>
            </a:endParaRPr>
          </a:p>
          <a:p>
            <a:pPr algn="l" rtl="0" eaLnBrk="0" fontAlgn="base" hangingPunct="0">
              <a:lnSpc>
                <a:spcPct val="120000"/>
              </a:lnSpc>
              <a:spcBef>
                <a:spcPct val="25000"/>
              </a:spcBef>
              <a:spcAft>
                <a:spcPct val="0"/>
              </a:spcAft>
              <a:buClr>
                <a:srgbClr val="0176C3"/>
              </a:buClr>
              <a:buSzPct val="130000"/>
              <a:buFont typeface="Times" pitchFamily="18" charset="0"/>
              <a:buChar char="•"/>
            </a:pPr>
            <a:r>
              <a:rPr lang="de-DE" sz="1800" b="0" dirty="0" err="1" smtClean="0">
                <a:solidFill>
                  <a:srgbClr val="5F5F5F"/>
                </a:solidFill>
              </a:rPr>
              <a:t>Accelerate</a:t>
            </a:r>
            <a:r>
              <a:rPr lang="de-DE" sz="1800" b="0" dirty="0" smtClean="0">
                <a:solidFill>
                  <a:srgbClr val="5F5F5F"/>
                </a:solidFill>
              </a:rPr>
              <a:t> </a:t>
            </a:r>
            <a:r>
              <a:rPr lang="de-DE" sz="1800" b="0" dirty="0" err="1" smtClean="0">
                <a:solidFill>
                  <a:srgbClr val="5F5F5F"/>
                </a:solidFill>
              </a:rPr>
              <a:t>research</a:t>
            </a:r>
            <a:r>
              <a:rPr lang="de-DE" sz="1800" b="0" dirty="0" smtClean="0">
                <a:solidFill>
                  <a:srgbClr val="5F5F5F"/>
                </a:solidFill>
              </a:rPr>
              <a:t>: easy </a:t>
            </a:r>
            <a:r>
              <a:rPr lang="de-DE" sz="1800" b="0" dirty="0" err="1" smtClean="0">
                <a:solidFill>
                  <a:srgbClr val="5F5F5F"/>
                </a:solidFill>
              </a:rPr>
              <a:t>access</a:t>
            </a:r>
            <a:r>
              <a:rPr lang="de-DE" sz="1800" b="0" dirty="0" smtClean="0">
                <a:solidFill>
                  <a:srgbClr val="5F5F5F"/>
                </a:solidFill>
              </a:rPr>
              <a:t> </a:t>
            </a:r>
            <a:r>
              <a:rPr lang="de-DE" sz="1800" b="0" dirty="0" err="1" smtClean="0">
                <a:solidFill>
                  <a:srgbClr val="5F5F5F"/>
                </a:solidFill>
              </a:rPr>
              <a:t>to</a:t>
            </a:r>
            <a:r>
              <a:rPr lang="de-DE" sz="1800" b="0" dirty="0" smtClean="0">
                <a:solidFill>
                  <a:srgbClr val="5F5F5F"/>
                </a:solidFill>
              </a:rPr>
              <a:t> all </a:t>
            </a:r>
            <a:r>
              <a:rPr lang="de-DE" sz="1800" b="0" dirty="0" err="1" smtClean="0">
                <a:solidFill>
                  <a:srgbClr val="5F5F5F"/>
                </a:solidFill>
              </a:rPr>
              <a:t>content</a:t>
            </a:r>
            <a:r>
              <a:rPr lang="de-DE" sz="1800" b="0" dirty="0" smtClean="0">
                <a:solidFill>
                  <a:srgbClr val="5F5F5F"/>
                </a:solidFill>
              </a:rPr>
              <a:t>, 24/7</a:t>
            </a:r>
          </a:p>
          <a:p>
            <a:pPr algn="l" rtl="0" eaLnBrk="0" fontAlgn="base" hangingPunct="0">
              <a:lnSpc>
                <a:spcPct val="120000"/>
              </a:lnSpc>
              <a:spcBef>
                <a:spcPct val="25000"/>
              </a:spcBef>
              <a:spcAft>
                <a:spcPct val="0"/>
              </a:spcAft>
              <a:buClr>
                <a:srgbClr val="0176C3"/>
              </a:buClr>
              <a:buSzPct val="130000"/>
              <a:buFont typeface="Times" pitchFamily="18" charset="0"/>
              <a:buChar char="•"/>
            </a:pPr>
            <a:r>
              <a:rPr lang="de-DE" sz="1800" b="0" dirty="0" err="1" smtClean="0">
                <a:solidFill>
                  <a:srgbClr val="5F5F5F"/>
                </a:solidFill>
              </a:rPr>
              <a:t>Cost</a:t>
            </a:r>
            <a:r>
              <a:rPr lang="de-DE" sz="1800" b="0" dirty="0" smtClean="0">
                <a:solidFill>
                  <a:srgbClr val="5F5F5F"/>
                </a:solidFill>
              </a:rPr>
              <a:t> </a:t>
            </a:r>
            <a:r>
              <a:rPr lang="de-DE" sz="1800" b="0" dirty="0" err="1">
                <a:solidFill>
                  <a:srgbClr val="5F5F5F"/>
                </a:solidFill>
              </a:rPr>
              <a:t>reduction</a:t>
            </a:r>
            <a:r>
              <a:rPr lang="de-DE" sz="1800" b="0" dirty="0">
                <a:solidFill>
                  <a:srgbClr val="5F5F5F"/>
                </a:solidFill>
              </a:rPr>
              <a:t>: </a:t>
            </a:r>
            <a:r>
              <a:rPr lang="de-DE" sz="1800" b="0" dirty="0" err="1">
                <a:solidFill>
                  <a:srgbClr val="5F5F5F"/>
                </a:solidFill>
              </a:rPr>
              <a:t>one</a:t>
            </a:r>
            <a:r>
              <a:rPr lang="de-DE" sz="1800" b="0" dirty="0">
                <a:solidFill>
                  <a:srgbClr val="5F5F5F"/>
                </a:solidFill>
              </a:rPr>
              <a:t>-time </a:t>
            </a:r>
            <a:r>
              <a:rPr lang="de-DE" sz="1800" b="0" dirty="0" err="1">
                <a:solidFill>
                  <a:srgbClr val="5F5F5F"/>
                </a:solidFill>
              </a:rPr>
              <a:t>purchase</a:t>
            </a:r>
            <a:r>
              <a:rPr lang="de-DE" sz="1800" b="0" dirty="0">
                <a:solidFill>
                  <a:srgbClr val="5F5F5F"/>
                </a:solidFill>
              </a:rPr>
              <a:t> / </a:t>
            </a:r>
            <a:r>
              <a:rPr lang="de-DE" sz="1800" b="0" dirty="0" err="1">
                <a:solidFill>
                  <a:srgbClr val="5F5F5F"/>
                </a:solidFill>
              </a:rPr>
              <a:t>housing</a:t>
            </a:r>
            <a:r>
              <a:rPr lang="de-DE" sz="1800" b="0" dirty="0">
                <a:solidFill>
                  <a:srgbClr val="5F5F5F"/>
                </a:solidFill>
              </a:rPr>
              <a:t> </a:t>
            </a:r>
            <a:r>
              <a:rPr lang="de-DE" sz="1800" b="0" dirty="0" err="1">
                <a:solidFill>
                  <a:srgbClr val="5F5F5F"/>
                </a:solidFill>
              </a:rPr>
              <a:t>costs</a:t>
            </a:r>
            <a:r>
              <a:rPr lang="de-DE" sz="1800" b="0" dirty="0">
                <a:solidFill>
                  <a:srgbClr val="5F5F5F"/>
                </a:solidFill>
              </a:rPr>
              <a:t> / </a:t>
            </a:r>
            <a:r>
              <a:rPr lang="de-DE" sz="1800" b="0" dirty="0" err="1">
                <a:solidFill>
                  <a:srgbClr val="5F5F5F"/>
                </a:solidFill>
              </a:rPr>
              <a:t>interlibrary</a:t>
            </a:r>
            <a:r>
              <a:rPr lang="de-DE" sz="1800" b="0" dirty="0">
                <a:solidFill>
                  <a:srgbClr val="5F5F5F"/>
                </a:solidFill>
              </a:rPr>
              <a:t> </a:t>
            </a:r>
            <a:r>
              <a:rPr lang="de-DE" sz="1800" b="0" dirty="0" err="1">
                <a:solidFill>
                  <a:srgbClr val="5F5F5F"/>
                </a:solidFill>
              </a:rPr>
              <a:t>loans</a:t>
            </a:r>
            <a:endParaRPr lang="de-DE" sz="1800" b="0" dirty="0">
              <a:solidFill>
                <a:srgbClr val="5F5F5F"/>
              </a:solidFill>
            </a:endParaRPr>
          </a:p>
          <a:p>
            <a:pPr algn="l" rtl="0" eaLnBrk="0" fontAlgn="base" hangingPunct="0">
              <a:lnSpc>
                <a:spcPct val="120000"/>
              </a:lnSpc>
              <a:spcBef>
                <a:spcPct val="25000"/>
              </a:spcBef>
              <a:spcAft>
                <a:spcPct val="0"/>
              </a:spcAft>
              <a:buClr>
                <a:srgbClr val="0176C3"/>
              </a:buClr>
              <a:buSzPct val="130000"/>
            </a:pPr>
            <a:endParaRPr lang="en-US" sz="1800" b="0" u="sng" dirty="0">
              <a:solidFill>
                <a:srgbClr val="5F5F5F"/>
              </a:solidFill>
            </a:endParaRPr>
          </a:p>
        </p:txBody>
      </p:sp>
    </p:spTree>
    <p:extLst>
      <p:ext uri="{BB962C8B-B14F-4D97-AF65-F5344CB8AC3E}">
        <p14:creationId xmlns:p14="http://schemas.microsoft.com/office/powerpoint/2010/main" val="652072796"/>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41338" y="896938"/>
            <a:ext cx="7991475" cy="304800"/>
          </a:xfrm>
        </p:spPr>
        <p:txBody>
          <a:bodyPr/>
          <a:lstStyle/>
          <a:p>
            <a:r>
              <a:rPr lang="en-US" smtClean="0">
                <a:ea typeface="Calibri" pitchFamily="34" charset="0"/>
                <a:cs typeface="Lucida Sans" pitchFamily="34" charset="0"/>
              </a:rPr>
              <a:t>Once digitized, books will be available in many formats</a:t>
            </a:r>
          </a:p>
        </p:txBody>
      </p:sp>
      <p:sp>
        <p:nvSpPr>
          <p:cNvPr id="3" name="Content Placeholder 2"/>
          <p:cNvSpPr>
            <a:spLocks noGrp="1"/>
          </p:cNvSpPr>
          <p:nvPr>
            <p:ph idx="11"/>
          </p:nvPr>
        </p:nvSpPr>
        <p:spPr>
          <a:xfrm>
            <a:off x="539750" y="1439863"/>
            <a:ext cx="4567238" cy="3513137"/>
          </a:xfrm>
        </p:spPr>
        <p:txBody>
          <a:bodyPr/>
          <a:lstStyle/>
          <a:p>
            <a:r>
              <a:rPr lang="en-US" smtClean="0">
                <a:latin typeface="Calibri" pitchFamily="34" charset="0"/>
                <a:ea typeface="ヒラギノ角ゴ Pro W3"/>
                <a:cs typeface="ヒラギノ角ゴ Pro W3"/>
              </a:rPr>
              <a:t>Springer Book Archives project will make titles available as:</a:t>
            </a:r>
          </a:p>
          <a:p>
            <a:pPr lvl="1"/>
            <a:r>
              <a:rPr lang="en-US" smtClean="0">
                <a:latin typeface="Calibri" pitchFamily="34" charset="0"/>
                <a:ea typeface="ヒラギノ角ゴ Pro W3"/>
                <a:cs typeface="ヒラギノ角ゴ Pro W3"/>
              </a:rPr>
              <a:t>PDF for softcover print (on demand) including MyCopy</a:t>
            </a:r>
          </a:p>
          <a:p>
            <a:pPr lvl="1"/>
            <a:r>
              <a:rPr lang="en-US" smtClean="0">
                <a:latin typeface="Calibri" pitchFamily="34" charset="0"/>
                <a:ea typeface="ヒラギノ角ゴ Pro W3"/>
                <a:cs typeface="ヒラギノ角ゴ Pro W3"/>
              </a:rPr>
              <a:t>PDF for web optimization</a:t>
            </a:r>
          </a:p>
          <a:p>
            <a:pPr lvl="1"/>
            <a:r>
              <a:rPr lang="en-US" smtClean="0">
                <a:latin typeface="Calibri" pitchFamily="34" charset="0"/>
                <a:ea typeface="ヒラギノ角ゴ Pro W3"/>
                <a:cs typeface="ヒラギノ角ゴ Pro W3"/>
              </a:rPr>
              <a:t>XML – metadata: base for many output formats, e.g. HTML, ONIX, MARC</a:t>
            </a:r>
          </a:p>
          <a:p>
            <a:pPr lvl="1"/>
            <a:endParaRPr lang="en-US" smtClean="0">
              <a:latin typeface="Calibri" pitchFamily="34" charset="0"/>
              <a:ea typeface="ヒラギノ角ゴ Pro W3"/>
              <a:cs typeface="ヒラギノ角ゴ Pro W3"/>
            </a:endParaRPr>
          </a:p>
          <a:p>
            <a:pPr lvl="1"/>
            <a:endParaRPr lang="en-US" smtClean="0">
              <a:latin typeface="Calibri" pitchFamily="34" charset="0"/>
              <a:ea typeface="ヒラギノ角ゴ Pro W3"/>
              <a:cs typeface="ヒラギノ角ゴ Pro W3"/>
            </a:endParaRPr>
          </a:p>
          <a:p>
            <a:pPr lvl="1"/>
            <a:endParaRPr lang="en-US" smtClean="0">
              <a:latin typeface="Calibri" pitchFamily="34" charset="0"/>
              <a:ea typeface="ヒラギノ角ゴ Pro W3"/>
              <a:cs typeface="ヒラギノ角ゴ Pro W3"/>
            </a:endParaRP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46785"/>
          <a:stretch>
            <a:fillRect/>
          </a:stretch>
        </p:blipFill>
        <p:spPr bwMode="auto">
          <a:xfrm>
            <a:off x="6988175" y="1528763"/>
            <a:ext cx="7239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t1.gstatic.com/images?q=tbn:ANd9GcREC3PUs0asjvAl0fCIXz4zY7NyQGod0V3Iv5Xb8BVirM4gLc_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5950" y="1552575"/>
            <a:ext cx="9493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1813" y="3235325"/>
            <a:ext cx="101282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849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50825" y="1196975"/>
            <a:ext cx="7861300" cy="553998"/>
          </a:xfrm>
        </p:spPr>
        <p:txBody>
          <a:bodyPr/>
          <a:lstStyle/>
          <a:p>
            <a:r>
              <a:rPr lang="en-US" dirty="0" smtClean="0"/>
              <a:t>Thank You! – Questions?</a:t>
            </a:r>
            <a:br>
              <a:rPr lang="en-US" dirty="0" smtClean="0"/>
            </a:br>
            <a:endParaRPr lang="en-US" dirty="0" smtClean="0"/>
          </a:p>
        </p:txBody>
      </p:sp>
      <p:sp>
        <p:nvSpPr>
          <p:cNvPr id="33795" name="Rectangle 3"/>
          <p:cNvSpPr>
            <a:spLocks noGrp="1" noChangeArrowheads="1"/>
          </p:cNvSpPr>
          <p:nvPr>
            <p:ph type="body" idx="1"/>
          </p:nvPr>
        </p:nvSpPr>
        <p:spPr>
          <a:xfrm>
            <a:off x="261969" y="2422890"/>
            <a:ext cx="5129429" cy="1144929"/>
          </a:xfrm>
        </p:spPr>
        <p:txBody>
          <a:bodyPr/>
          <a:lstStyle/>
          <a:p>
            <a:pPr>
              <a:lnSpc>
                <a:spcPct val="110000"/>
              </a:lnSpc>
              <a:buFont typeface="Times" pitchFamily="18" charset="0"/>
              <a:buNone/>
            </a:pPr>
            <a:r>
              <a:rPr lang="en-US" b="1" dirty="0" smtClean="0">
                <a:solidFill>
                  <a:schemeClr val="accent2"/>
                </a:solidFill>
              </a:rPr>
              <a:t>Sitki Aktas – Regional Sales Director </a:t>
            </a:r>
            <a:endParaRPr lang="en-US" dirty="0">
              <a:solidFill>
                <a:schemeClr val="accent2"/>
              </a:solidFill>
            </a:endParaRPr>
          </a:p>
          <a:p>
            <a:pPr>
              <a:lnSpc>
                <a:spcPct val="110000"/>
              </a:lnSpc>
              <a:buFont typeface="Times" pitchFamily="18" charset="0"/>
              <a:buNone/>
            </a:pPr>
            <a:r>
              <a:rPr lang="en-US" dirty="0" smtClean="0">
                <a:solidFill>
                  <a:schemeClr val="accent2"/>
                </a:solidFill>
              </a:rPr>
              <a:t>Email: sitki.aktas@springer.com</a:t>
            </a:r>
            <a:endParaRPr lang="en-US" dirty="0" smtClean="0"/>
          </a:p>
          <a:p>
            <a:pPr>
              <a:lnSpc>
                <a:spcPct val="110000"/>
              </a:lnSpc>
              <a:buFont typeface="Times" pitchFamily="18" charset="0"/>
              <a:buNone/>
            </a:pPr>
            <a:r>
              <a:rPr lang="en-US" dirty="0" smtClean="0"/>
              <a:t>    </a:t>
            </a:r>
            <a:endParaRPr lang="en-US" dirty="0" smtClean="0">
              <a:solidFill>
                <a:schemeClr val="accent2"/>
              </a:solidFill>
            </a:endParaRPr>
          </a:p>
        </p:txBody>
      </p:sp>
      <p:pic>
        <p:nvPicPr>
          <p:cNvPr id="5" name="Picture 4" descr="question woodblock.jpg"/>
          <p:cNvPicPr>
            <a:picLocks noChangeAspect="1"/>
          </p:cNvPicPr>
          <p:nvPr/>
        </p:nvPicPr>
        <p:blipFill>
          <a:blip r:embed="rId3" cstate="print"/>
          <a:stretch>
            <a:fillRect/>
          </a:stretch>
        </p:blipFill>
        <p:spPr>
          <a:xfrm>
            <a:off x="5993921" y="1252280"/>
            <a:ext cx="2619375" cy="1743075"/>
          </a:xfrm>
          <a:prstGeom prst="rect">
            <a:avLst/>
          </a:prstGeom>
        </p:spPr>
      </p:pic>
      <p:sp>
        <p:nvSpPr>
          <p:cNvPr id="7" name="Rectangle 6"/>
          <p:cNvSpPr/>
          <p:nvPr/>
        </p:nvSpPr>
        <p:spPr>
          <a:xfrm>
            <a:off x="6029864" y="6349041"/>
            <a:ext cx="2668569" cy="237757"/>
          </a:xfrm>
          <a:prstGeom prst="rect">
            <a:avLst/>
          </a:prstGeom>
        </p:spPr>
        <p:txBody>
          <a:bodyPr wrap="square">
            <a:spAutoFit/>
          </a:bodyPr>
          <a:lstStyle/>
          <a:p>
            <a:pPr algn="ctr" rtl="0" fontAlgn="base">
              <a:lnSpc>
                <a:spcPct val="90000"/>
              </a:lnSpc>
              <a:spcBef>
                <a:spcPct val="0"/>
              </a:spcBef>
              <a:spcAft>
                <a:spcPct val="0"/>
              </a:spcAft>
              <a:defRPr/>
            </a:pPr>
            <a:r>
              <a:rPr lang="en-US" sz="1050" b="1" kern="0" dirty="0" smtClean="0">
                <a:solidFill>
                  <a:srgbClr val="5F5F5F"/>
                </a:solidFill>
                <a:latin typeface="Arial" charset="0"/>
              </a:rPr>
              <a:t>http://www.springer.com/bookarchives</a:t>
            </a:r>
            <a:endParaRPr lang="en-US" sz="1050" b="1" kern="0" dirty="0">
              <a:solidFill>
                <a:srgbClr val="5F5F5F"/>
              </a:solidFill>
              <a:latin typeface="Arial" charset="0"/>
            </a:endParaRPr>
          </a:p>
        </p:txBody>
      </p:sp>
    </p:spTree>
    <p:extLst>
      <p:ext uri="{BB962C8B-B14F-4D97-AF65-F5344CB8AC3E}">
        <p14:creationId xmlns:p14="http://schemas.microsoft.com/office/powerpoint/2010/main" val="43302054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title"/>
          </p:nvPr>
        </p:nvSpPr>
        <p:spPr>
          <a:xfrm>
            <a:off x="541338" y="896938"/>
            <a:ext cx="7991475" cy="304800"/>
          </a:xfrm>
        </p:spPr>
        <p:txBody>
          <a:bodyPr/>
          <a:lstStyle/>
          <a:p>
            <a:r>
              <a:rPr lang="en-US" dirty="0" smtClean="0">
                <a:ea typeface="Calibri" pitchFamily="34" charset="0"/>
                <a:cs typeface="Lucida Sans" pitchFamily="34" charset="0"/>
              </a:rPr>
              <a:t>History of Springer’s publishing</a:t>
            </a:r>
          </a:p>
        </p:txBody>
      </p:sp>
      <p:sp>
        <p:nvSpPr>
          <p:cNvPr id="18434" name="Content Placeholder 2"/>
          <p:cNvSpPr>
            <a:spLocks noGrp="1"/>
          </p:cNvSpPr>
          <p:nvPr>
            <p:ph idx="4294967295"/>
          </p:nvPr>
        </p:nvSpPr>
        <p:spPr>
          <a:xfrm>
            <a:off x="609600" y="1679575"/>
            <a:ext cx="7848600" cy="1525588"/>
          </a:xfrm>
        </p:spPr>
        <p:txBody>
          <a:bodyPr/>
          <a:lstStyle/>
          <a:p>
            <a:r>
              <a:rPr lang="en-US" smtClean="0">
                <a:latin typeface="Calibri" pitchFamily="34" charset="0"/>
                <a:ea typeface="ヒラギノ角ゴ Pro W3"/>
                <a:cs typeface="ヒラギノ角ゴ Pro W3"/>
              </a:rPr>
              <a:t>Springer was founded as a bookseller in Berlin in 1842 and started publishing soon after</a:t>
            </a:r>
          </a:p>
          <a:p>
            <a:r>
              <a:rPr lang="en-US" smtClean="0">
                <a:latin typeface="Calibri" pitchFamily="34" charset="0"/>
                <a:ea typeface="ヒラギノ角ゴ Pro W3"/>
                <a:cs typeface="ヒラギノ角ゴ Pro W3"/>
              </a:rPr>
              <a:t>Renowned scientists have published with Springer such as Werner Siemens, and many others including Rudolf Diesel, Werner Siemens, Karl Scheel, Rudolph Virchow and Marie Curie</a:t>
            </a:r>
          </a:p>
        </p:txBody>
      </p:sp>
      <p:pic>
        <p:nvPicPr>
          <p:cNvPr id="7" name="Picture 1029" descr="C:\Documents and Settings\Evan\My Documents\Maverick\Springer Powerpoint\978-3-642-64936-3_CoverFigure_HTM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100" y="4152900"/>
            <a:ext cx="132715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34" descr="C:\Documents and Settings\Evan\My Documents\Maverick\Springer Powerpoint\978-3-642-64949-3_CoverFigure_HTM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5225" y="4133850"/>
            <a:ext cx="13462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78263" y="4181475"/>
            <a:ext cx="41084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1337469"/>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2" presetClass="entr" presetSubtype="2" fill="hold" nodeType="after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8163" y="677863"/>
            <a:ext cx="8050212" cy="304800"/>
          </a:xfrm>
        </p:spPr>
        <p:txBody>
          <a:bodyPr/>
          <a:lstStyle/>
          <a:p>
            <a:r>
              <a:rPr lang="en-US" smtClean="0">
                <a:ea typeface="Calibri" pitchFamily="34" charset="0"/>
                <a:cs typeface="Lucida Sans" pitchFamily="34" charset="0"/>
              </a:rPr>
              <a:t>Historical overview</a:t>
            </a:r>
            <a:r>
              <a:rPr lang="en-US" sz="1400" b="0" smtClean="0">
                <a:solidFill>
                  <a:srgbClr val="A4A4AA"/>
                </a:solidFill>
                <a:ea typeface="Calibri" pitchFamily="34" charset="0"/>
                <a:cs typeface="Lucida Sans" pitchFamily="34" charset="0"/>
              </a:rPr>
              <a:t>  (selected events)</a:t>
            </a:r>
          </a:p>
        </p:txBody>
      </p:sp>
      <p:sp>
        <p:nvSpPr>
          <p:cNvPr id="7171" name="Rectangle 3"/>
          <p:cNvSpPr>
            <a:spLocks noGrp="1" noChangeArrowheads="1"/>
          </p:cNvSpPr>
          <p:nvPr>
            <p:ph idx="11"/>
          </p:nvPr>
        </p:nvSpPr>
        <p:spPr>
          <a:xfrm>
            <a:off x="258763" y="1066800"/>
            <a:ext cx="8516937" cy="5600700"/>
          </a:xfrm>
        </p:spPr>
        <p:txBody>
          <a:bodyPr/>
          <a:lstStyle/>
          <a:p>
            <a:pPr marL="0" indent="0">
              <a:lnSpc>
                <a:spcPct val="110000"/>
              </a:lnSpc>
              <a:spcBef>
                <a:spcPts val="0"/>
              </a:spcBef>
              <a:spcAft>
                <a:spcPts val="1200"/>
              </a:spcAft>
              <a:buClr>
                <a:schemeClr val="folHlink"/>
              </a:buClr>
              <a:buSzTx/>
              <a:buFontTx/>
              <a:buNone/>
              <a:defRPr/>
            </a:pPr>
            <a:r>
              <a:rPr lang="en-US" sz="1600" b="1" dirty="0" smtClean="0">
                <a:solidFill>
                  <a:schemeClr val="accent2"/>
                </a:solidFill>
              </a:rPr>
              <a:t>1842:</a:t>
            </a:r>
            <a:r>
              <a:rPr lang="en-US" sz="1600" b="1" dirty="0" smtClean="0">
                <a:solidFill>
                  <a:srgbClr val="666666"/>
                </a:solidFill>
              </a:rPr>
              <a:t>	</a:t>
            </a:r>
            <a:r>
              <a:rPr lang="en-US" sz="1600" spc="10" dirty="0" smtClean="0">
                <a:solidFill>
                  <a:srgbClr val="666666"/>
                </a:solidFill>
                <a:latin typeface="+mn-lt"/>
              </a:rPr>
              <a:t>Julius Springer opens book shop in Berlin, and starts publishing soon after</a:t>
            </a:r>
          </a:p>
          <a:p>
            <a:pPr marL="0" indent="0">
              <a:lnSpc>
                <a:spcPct val="110000"/>
              </a:lnSpc>
              <a:spcBef>
                <a:spcPts val="0"/>
              </a:spcBef>
              <a:spcAft>
                <a:spcPts val="1200"/>
              </a:spcAft>
              <a:buClr>
                <a:schemeClr val="folHlink"/>
              </a:buClr>
              <a:buSzTx/>
              <a:buFontTx/>
              <a:buNone/>
              <a:defRPr/>
            </a:pPr>
            <a:r>
              <a:rPr lang="en-US" sz="1600" b="1" dirty="0" smtClean="0">
                <a:solidFill>
                  <a:srgbClr val="0176C3"/>
                </a:solidFill>
              </a:rPr>
              <a:t>1889:</a:t>
            </a:r>
            <a:r>
              <a:rPr lang="en-US" sz="1600" b="1" dirty="0" smtClean="0">
                <a:solidFill>
                  <a:srgbClr val="666666"/>
                </a:solidFill>
              </a:rPr>
              <a:t>	</a:t>
            </a:r>
            <a:r>
              <a:rPr lang="en-US" sz="1600" spc="10" dirty="0" err="1" smtClean="0">
                <a:solidFill>
                  <a:srgbClr val="666666"/>
                </a:solidFill>
                <a:latin typeface="+mn-lt"/>
              </a:rPr>
              <a:t>Kluwer</a:t>
            </a:r>
            <a:r>
              <a:rPr lang="en-US" sz="1600" spc="10" dirty="0" smtClean="0">
                <a:solidFill>
                  <a:srgbClr val="666666"/>
                </a:solidFill>
                <a:latin typeface="+mn-lt"/>
              </a:rPr>
              <a:t> established in the Netherlands</a:t>
            </a:r>
          </a:p>
          <a:p>
            <a:pPr marL="0" indent="0">
              <a:lnSpc>
                <a:spcPct val="110000"/>
              </a:lnSpc>
              <a:spcBef>
                <a:spcPts val="0"/>
              </a:spcBef>
              <a:spcAft>
                <a:spcPts val="1200"/>
              </a:spcAft>
              <a:buClr>
                <a:schemeClr val="folHlink"/>
              </a:buClr>
              <a:buSzTx/>
              <a:buFontTx/>
              <a:buNone/>
              <a:defRPr/>
            </a:pPr>
            <a:r>
              <a:rPr lang="en-US" sz="1600" b="1" dirty="0" smtClean="0">
                <a:solidFill>
                  <a:srgbClr val="0176C3"/>
                </a:solidFill>
              </a:rPr>
              <a:t>1946:</a:t>
            </a:r>
            <a:r>
              <a:rPr lang="en-US" sz="1600" b="1" dirty="0" smtClean="0">
                <a:solidFill>
                  <a:srgbClr val="666666"/>
                </a:solidFill>
              </a:rPr>
              <a:t>	</a:t>
            </a:r>
            <a:r>
              <a:rPr lang="en-US" sz="1600" spc="10" dirty="0" smtClean="0">
                <a:solidFill>
                  <a:srgbClr val="666666"/>
                </a:solidFill>
                <a:latin typeface="+mn-lt"/>
              </a:rPr>
              <a:t>Office in Heidelberg opened</a:t>
            </a:r>
          </a:p>
          <a:p>
            <a:pPr marL="0" indent="0">
              <a:lnSpc>
                <a:spcPct val="110000"/>
              </a:lnSpc>
              <a:spcBef>
                <a:spcPts val="0"/>
              </a:spcBef>
              <a:spcAft>
                <a:spcPts val="1200"/>
              </a:spcAft>
              <a:buClr>
                <a:schemeClr val="folHlink"/>
              </a:buClr>
              <a:buSzTx/>
              <a:buFontTx/>
              <a:buNone/>
              <a:defRPr/>
            </a:pPr>
            <a:r>
              <a:rPr lang="en-US" sz="1600" b="1" dirty="0" smtClean="0">
                <a:solidFill>
                  <a:srgbClr val="0176C3"/>
                </a:solidFill>
              </a:rPr>
              <a:t>1964:</a:t>
            </a:r>
            <a:r>
              <a:rPr lang="en-US" sz="1600" b="1" dirty="0" smtClean="0">
                <a:solidFill>
                  <a:srgbClr val="666666"/>
                </a:solidFill>
              </a:rPr>
              <a:t>	</a:t>
            </a:r>
            <a:r>
              <a:rPr lang="en-US" sz="1600" spc="10" dirty="0" smtClean="0">
                <a:solidFill>
                  <a:srgbClr val="666666"/>
                </a:solidFill>
                <a:latin typeface="+mn-lt"/>
              </a:rPr>
              <a:t>Greater international focus and founding of Springer-</a:t>
            </a:r>
            <a:r>
              <a:rPr lang="en-US" sz="1600" spc="10" dirty="0" err="1" smtClean="0">
                <a:solidFill>
                  <a:srgbClr val="666666"/>
                </a:solidFill>
                <a:latin typeface="+mn-lt"/>
              </a:rPr>
              <a:t>Verlag</a:t>
            </a:r>
            <a:r>
              <a:rPr lang="en-US" sz="1600" spc="10" dirty="0" smtClean="0">
                <a:solidFill>
                  <a:srgbClr val="666666"/>
                </a:solidFill>
                <a:latin typeface="+mn-lt"/>
              </a:rPr>
              <a:t> New York</a:t>
            </a:r>
          </a:p>
          <a:p>
            <a:pPr marL="0" indent="0">
              <a:lnSpc>
                <a:spcPct val="110000"/>
              </a:lnSpc>
              <a:spcBef>
                <a:spcPts val="0"/>
              </a:spcBef>
              <a:spcAft>
                <a:spcPts val="1200"/>
              </a:spcAft>
              <a:buClr>
                <a:schemeClr val="folHlink"/>
              </a:buClr>
              <a:buSzTx/>
              <a:buFontTx/>
              <a:buNone/>
              <a:defRPr/>
            </a:pPr>
            <a:r>
              <a:rPr lang="en-US" sz="1600" b="1" dirty="0" smtClean="0">
                <a:solidFill>
                  <a:srgbClr val="0176C3"/>
                </a:solidFill>
              </a:rPr>
              <a:t>1978:</a:t>
            </a:r>
            <a:r>
              <a:rPr lang="en-US" sz="1600" b="1" dirty="0" smtClean="0">
                <a:solidFill>
                  <a:srgbClr val="666666"/>
                </a:solidFill>
              </a:rPr>
              <a:t>	</a:t>
            </a:r>
            <a:r>
              <a:rPr lang="en-US" sz="1600" spc="10" dirty="0" smtClean="0">
                <a:solidFill>
                  <a:srgbClr val="666666"/>
                </a:solidFill>
                <a:latin typeface="+mn-lt"/>
              </a:rPr>
              <a:t>Founding of </a:t>
            </a:r>
            <a:r>
              <a:rPr lang="en-US" sz="1600" spc="10" dirty="0" err="1" smtClean="0">
                <a:solidFill>
                  <a:srgbClr val="666666"/>
                </a:solidFill>
                <a:latin typeface="+mn-lt"/>
              </a:rPr>
              <a:t>Kluwer</a:t>
            </a:r>
            <a:r>
              <a:rPr lang="en-US" sz="1600" spc="10" dirty="0" smtClean="0">
                <a:solidFill>
                  <a:srgbClr val="666666"/>
                </a:solidFill>
                <a:latin typeface="+mn-lt"/>
              </a:rPr>
              <a:t> Academic Publishers (KAP)</a:t>
            </a:r>
          </a:p>
          <a:p>
            <a:pPr marL="0" indent="0">
              <a:lnSpc>
                <a:spcPct val="110000"/>
              </a:lnSpc>
              <a:spcBef>
                <a:spcPts val="0"/>
              </a:spcBef>
              <a:spcAft>
                <a:spcPts val="1200"/>
              </a:spcAft>
              <a:buClr>
                <a:schemeClr val="folHlink"/>
              </a:buClr>
              <a:buSzTx/>
              <a:buFontTx/>
              <a:buNone/>
              <a:defRPr/>
            </a:pPr>
            <a:r>
              <a:rPr lang="en-US" sz="1600" b="1" dirty="0" smtClean="0">
                <a:solidFill>
                  <a:srgbClr val="0176C3"/>
                </a:solidFill>
              </a:rPr>
              <a:t>1999:</a:t>
            </a:r>
            <a:r>
              <a:rPr lang="en-US" sz="1600" b="1" dirty="0" smtClean="0">
                <a:solidFill>
                  <a:srgbClr val="666666"/>
                </a:solidFill>
              </a:rPr>
              <a:t>	</a:t>
            </a:r>
            <a:r>
              <a:rPr lang="en-US" sz="1600" spc="10" dirty="0" smtClean="0">
                <a:solidFill>
                  <a:srgbClr val="666666"/>
                </a:solidFill>
                <a:latin typeface="+mn-lt"/>
              </a:rPr>
              <a:t>Bertelsmann acquires the majority of Springer-</a:t>
            </a:r>
            <a:r>
              <a:rPr lang="en-US" sz="1600" spc="10" dirty="0" err="1" smtClean="0">
                <a:solidFill>
                  <a:srgbClr val="666666"/>
                </a:solidFill>
                <a:latin typeface="+mn-lt"/>
              </a:rPr>
              <a:t>Verlag</a:t>
            </a:r>
            <a:r>
              <a:rPr lang="en-US" sz="1600" spc="10" dirty="0" smtClean="0">
                <a:solidFill>
                  <a:srgbClr val="666666"/>
                </a:solidFill>
                <a:latin typeface="+mn-lt"/>
              </a:rPr>
              <a:t> , combines it with their Professional 	Information division, and name it: </a:t>
            </a:r>
            <a:r>
              <a:rPr lang="en-US" sz="1600" spc="10" dirty="0" err="1" smtClean="0">
                <a:solidFill>
                  <a:srgbClr val="666666"/>
                </a:solidFill>
                <a:latin typeface="+mn-lt"/>
              </a:rPr>
              <a:t>BertelsmannSpringer</a:t>
            </a:r>
            <a:endParaRPr lang="en-US" sz="1600" spc="10" dirty="0" smtClean="0">
              <a:solidFill>
                <a:srgbClr val="666666"/>
              </a:solidFill>
              <a:latin typeface="+mn-lt"/>
            </a:endParaRPr>
          </a:p>
          <a:p>
            <a:pPr marL="0" indent="0">
              <a:lnSpc>
                <a:spcPct val="110000"/>
              </a:lnSpc>
              <a:spcBef>
                <a:spcPts val="0"/>
              </a:spcBef>
              <a:spcAft>
                <a:spcPts val="1200"/>
              </a:spcAft>
              <a:buClr>
                <a:schemeClr val="folHlink"/>
              </a:buClr>
              <a:buSzTx/>
              <a:buFontTx/>
              <a:buNone/>
              <a:defRPr/>
            </a:pPr>
            <a:r>
              <a:rPr lang="en-US" sz="1600" b="1" dirty="0" smtClean="0">
                <a:solidFill>
                  <a:srgbClr val="0176C3"/>
                </a:solidFill>
              </a:rPr>
              <a:t>2003:</a:t>
            </a:r>
            <a:r>
              <a:rPr lang="en-US" sz="1600" b="1" dirty="0" smtClean="0">
                <a:solidFill>
                  <a:srgbClr val="666666"/>
                </a:solidFill>
              </a:rPr>
              <a:t>	</a:t>
            </a:r>
            <a:r>
              <a:rPr lang="en-US" sz="1600" spc="10" dirty="0" smtClean="0">
                <a:solidFill>
                  <a:srgbClr val="666666"/>
                </a:solidFill>
                <a:latin typeface="+mn-lt"/>
              </a:rPr>
              <a:t>The British financial investors </a:t>
            </a:r>
            <a:r>
              <a:rPr lang="en-US" sz="1600" spc="10" dirty="0" err="1" smtClean="0">
                <a:solidFill>
                  <a:srgbClr val="666666"/>
                </a:solidFill>
                <a:latin typeface="+mn-lt"/>
              </a:rPr>
              <a:t>Cinven</a:t>
            </a:r>
            <a:r>
              <a:rPr lang="en-US" sz="1600" spc="10" dirty="0" smtClean="0">
                <a:solidFill>
                  <a:srgbClr val="666666"/>
                </a:solidFill>
                <a:latin typeface="+mn-lt"/>
              </a:rPr>
              <a:t> and </a:t>
            </a:r>
            <a:r>
              <a:rPr lang="en-US" sz="1600" spc="10" dirty="0" err="1" smtClean="0">
                <a:solidFill>
                  <a:srgbClr val="666666"/>
                </a:solidFill>
                <a:latin typeface="+mn-lt"/>
              </a:rPr>
              <a:t>Candover</a:t>
            </a:r>
            <a:r>
              <a:rPr lang="en-US" sz="1600" spc="10" dirty="0" smtClean="0">
                <a:solidFill>
                  <a:srgbClr val="666666"/>
                </a:solidFill>
                <a:latin typeface="+mn-lt"/>
              </a:rPr>
              <a:t> acquire </a:t>
            </a:r>
            <a:r>
              <a:rPr lang="en-US" sz="1600" spc="10" dirty="0" err="1" smtClean="0">
                <a:solidFill>
                  <a:srgbClr val="666666"/>
                </a:solidFill>
                <a:latin typeface="+mn-lt"/>
              </a:rPr>
              <a:t>Kluwer</a:t>
            </a:r>
            <a:r>
              <a:rPr lang="en-US" sz="1600" spc="10" dirty="0" smtClean="0">
                <a:solidFill>
                  <a:srgbClr val="666666"/>
                </a:solidFill>
                <a:latin typeface="+mn-lt"/>
              </a:rPr>
              <a:t> Academic Publishers 	(KAP) and </a:t>
            </a:r>
            <a:r>
              <a:rPr lang="en-US" sz="1600" spc="10" dirty="0" err="1" smtClean="0">
                <a:solidFill>
                  <a:srgbClr val="666666"/>
                </a:solidFill>
                <a:latin typeface="+mn-lt"/>
              </a:rPr>
              <a:t>BertelsmannSpringer</a:t>
            </a:r>
            <a:endParaRPr lang="en-US" sz="1600" spc="10" dirty="0" smtClean="0">
              <a:solidFill>
                <a:srgbClr val="666666"/>
              </a:solidFill>
              <a:latin typeface="+mn-lt"/>
            </a:endParaRPr>
          </a:p>
          <a:p>
            <a:pPr marL="0" indent="0">
              <a:lnSpc>
                <a:spcPct val="110000"/>
              </a:lnSpc>
              <a:spcBef>
                <a:spcPts val="0"/>
              </a:spcBef>
              <a:spcAft>
                <a:spcPts val="1200"/>
              </a:spcAft>
              <a:buClr>
                <a:schemeClr val="folHlink"/>
              </a:buClr>
              <a:buSzTx/>
              <a:buFontTx/>
              <a:buNone/>
              <a:defRPr/>
            </a:pPr>
            <a:r>
              <a:rPr lang="en-US" sz="1600" b="1" dirty="0" smtClean="0">
                <a:solidFill>
                  <a:srgbClr val="0176C3"/>
                </a:solidFill>
              </a:rPr>
              <a:t>2004:</a:t>
            </a:r>
            <a:r>
              <a:rPr lang="en-US" sz="1600" b="1" dirty="0" smtClean="0">
                <a:solidFill>
                  <a:srgbClr val="666666"/>
                </a:solidFill>
              </a:rPr>
              <a:t>	</a:t>
            </a:r>
            <a:r>
              <a:rPr lang="en-US" sz="1600" spc="10" dirty="0" smtClean="0">
                <a:solidFill>
                  <a:srgbClr val="666666"/>
                </a:solidFill>
                <a:latin typeface="+mn-lt"/>
              </a:rPr>
              <a:t>Creation of Springer </a:t>
            </a:r>
            <a:r>
              <a:rPr lang="en-US" sz="1600" spc="10" dirty="0" err="1" smtClean="0">
                <a:solidFill>
                  <a:srgbClr val="666666"/>
                </a:solidFill>
                <a:latin typeface="+mn-lt"/>
              </a:rPr>
              <a:t>Science+Business</a:t>
            </a:r>
            <a:r>
              <a:rPr lang="en-US" sz="1600" spc="10" dirty="0" smtClean="0">
                <a:solidFill>
                  <a:srgbClr val="666666"/>
                </a:solidFill>
                <a:latin typeface="+mn-lt"/>
              </a:rPr>
              <a:t> Media through merger of </a:t>
            </a:r>
            <a:r>
              <a:rPr lang="en-US" sz="1600" spc="10" dirty="0" err="1" smtClean="0">
                <a:solidFill>
                  <a:srgbClr val="666666"/>
                </a:solidFill>
                <a:latin typeface="+mn-lt"/>
              </a:rPr>
              <a:t>BertelsmannSpringer</a:t>
            </a:r>
            <a:r>
              <a:rPr lang="en-US" sz="1600" spc="10" dirty="0" smtClean="0">
                <a:solidFill>
                  <a:srgbClr val="666666"/>
                </a:solidFill>
                <a:latin typeface="+mn-lt"/>
              </a:rPr>
              <a:t> </a:t>
            </a:r>
            <a:br>
              <a:rPr lang="en-US" sz="1600" spc="10" dirty="0" smtClean="0">
                <a:solidFill>
                  <a:srgbClr val="666666"/>
                </a:solidFill>
                <a:latin typeface="+mn-lt"/>
              </a:rPr>
            </a:br>
            <a:r>
              <a:rPr lang="en-US" sz="1600" spc="10" dirty="0" smtClean="0">
                <a:solidFill>
                  <a:srgbClr val="666666"/>
                </a:solidFill>
                <a:latin typeface="+mn-lt"/>
              </a:rPr>
              <a:t>	with KAP. The result is the second-largest publisher worldwide in the Science, Technology, 	Medicine (STM) field</a:t>
            </a:r>
          </a:p>
          <a:p>
            <a:pPr marL="0" indent="0">
              <a:lnSpc>
                <a:spcPct val="110000"/>
              </a:lnSpc>
              <a:spcBef>
                <a:spcPts val="0"/>
              </a:spcBef>
              <a:spcAft>
                <a:spcPts val="1200"/>
              </a:spcAft>
              <a:buClr>
                <a:schemeClr val="folHlink"/>
              </a:buClr>
              <a:buSzTx/>
              <a:buFontTx/>
              <a:buNone/>
              <a:defRPr/>
            </a:pPr>
            <a:r>
              <a:rPr lang="en-US" sz="1600" b="1" dirty="0" smtClean="0">
                <a:solidFill>
                  <a:srgbClr val="0176C3"/>
                </a:solidFill>
              </a:rPr>
              <a:t>2005 – 2008:</a:t>
            </a:r>
            <a:r>
              <a:rPr lang="en-US" sz="1600" b="1" dirty="0" smtClean="0">
                <a:solidFill>
                  <a:srgbClr val="666666"/>
                </a:solidFill>
              </a:rPr>
              <a:t> </a:t>
            </a:r>
            <a:r>
              <a:rPr lang="en-US" sz="1600" spc="10" dirty="0" smtClean="0">
                <a:solidFill>
                  <a:srgbClr val="666666"/>
                </a:solidFill>
                <a:latin typeface="+mn-lt"/>
              </a:rPr>
              <a:t>Acquisitions including Humana Press, Bohn </a:t>
            </a:r>
            <a:r>
              <a:rPr lang="en-US" sz="1600" spc="10" dirty="0" err="1" smtClean="0">
                <a:solidFill>
                  <a:srgbClr val="666666"/>
                </a:solidFill>
                <a:latin typeface="+mn-lt"/>
              </a:rPr>
              <a:t>Stafleu</a:t>
            </a:r>
            <a:r>
              <a:rPr lang="en-US" sz="1600" spc="10" dirty="0" smtClean="0">
                <a:solidFill>
                  <a:srgbClr val="666666"/>
                </a:solidFill>
                <a:latin typeface="+mn-lt"/>
              </a:rPr>
              <a:t> van </a:t>
            </a:r>
            <a:r>
              <a:rPr lang="en-US" sz="1600" spc="10" dirty="0" err="1" smtClean="0">
                <a:solidFill>
                  <a:srgbClr val="666666"/>
                </a:solidFill>
                <a:latin typeface="+mn-lt"/>
              </a:rPr>
              <a:t>Loghum</a:t>
            </a:r>
            <a:r>
              <a:rPr lang="en-US" sz="1600" spc="10" dirty="0" smtClean="0">
                <a:solidFill>
                  <a:srgbClr val="666666"/>
                </a:solidFill>
                <a:latin typeface="+mn-lt"/>
              </a:rPr>
              <a:t> and </a:t>
            </a:r>
            <a:r>
              <a:rPr lang="en-US" sz="1600" spc="10" dirty="0" err="1" smtClean="0">
                <a:solidFill>
                  <a:srgbClr val="666666"/>
                </a:solidFill>
                <a:latin typeface="+mn-lt"/>
              </a:rPr>
              <a:t>BioMed</a:t>
            </a:r>
            <a:r>
              <a:rPr lang="en-US" sz="1600" spc="10" dirty="0" smtClean="0">
                <a:solidFill>
                  <a:srgbClr val="666666"/>
                </a:solidFill>
                <a:latin typeface="+mn-lt"/>
              </a:rPr>
              <a:t> Central</a:t>
            </a:r>
          </a:p>
          <a:p>
            <a:pPr marL="0" indent="0">
              <a:lnSpc>
                <a:spcPct val="110000"/>
              </a:lnSpc>
              <a:spcBef>
                <a:spcPts val="0"/>
              </a:spcBef>
              <a:spcAft>
                <a:spcPts val="1200"/>
              </a:spcAft>
              <a:buClr>
                <a:schemeClr val="folHlink"/>
              </a:buClr>
              <a:buSzTx/>
              <a:buFontTx/>
              <a:buNone/>
              <a:defRPr/>
            </a:pPr>
            <a:r>
              <a:rPr lang="en-US" sz="1600" b="1" dirty="0" smtClean="0">
                <a:solidFill>
                  <a:srgbClr val="0176C3"/>
                </a:solidFill>
              </a:rPr>
              <a:t>2009:</a:t>
            </a:r>
            <a:r>
              <a:rPr lang="en-US" sz="1600" b="1" dirty="0" smtClean="0">
                <a:solidFill>
                  <a:srgbClr val="666666"/>
                </a:solidFill>
              </a:rPr>
              <a:t>	</a:t>
            </a:r>
            <a:r>
              <a:rPr lang="en-US" sz="1600" spc="10" dirty="0" smtClean="0">
                <a:solidFill>
                  <a:srgbClr val="666666"/>
                </a:solidFill>
                <a:latin typeface="+mn-lt"/>
              </a:rPr>
              <a:t>EQT and GIC acquire Springer from </a:t>
            </a:r>
            <a:r>
              <a:rPr lang="en-US" sz="1600" spc="10" dirty="0" err="1" smtClean="0">
                <a:solidFill>
                  <a:srgbClr val="666666"/>
                </a:solidFill>
                <a:latin typeface="+mn-lt"/>
              </a:rPr>
              <a:t>Cinven</a:t>
            </a:r>
            <a:r>
              <a:rPr lang="en-US" sz="1600" spc="10" dirty="0" smtClean="0">
                <a:solidFill>
                  <a:srgbClr val="666666"/>
                </a:solidFill>
                <a:latin typeface="+mn-lt"/>
              </a:rPr>
              <a:t> and </a:t>
            </a:r>
            <a:r>
              <a:rPr lang="en-US" sz="1600" spc="10" dirty="0" err="1" smtClean="0">
                <a:solidFill>
                  <a:srgbClr val="666666"/>
                </a:solidFill>
                <a:latin typeface="+mn-lt"/>
              </a:rPr>
              <a:t>Candover</a:t>
            </a:r>
            <a:endParaRPr lang="en-US" sz="1600" spc="10" dirty="0" smtClean="0">
              <a:solidFill>
                <a:srgbClr val="666666"/>
              </a:solidFill>
              <a:latin typeface="+mn-lt"/>
            </a:endParaRPr>
          </a:p>
          <a:p>
            <a:pPr marL="0" indent="0">
              <a:lnSpc>
                <a:spcPct val="110000"/>
              </a:lnSpc>
              <a:spcBef>
                <a:spcPts val="0"/>
              </a:spcBef>
              <a:spcAft>
                <a:spcPts val="1200"/>
              </a:spcAft>
              <a:buClr>
                <a:schemeClr val="folHlink"/>
              </a:buClr>
              <a:buSzTx/>
              <a:buFontTx/>
              <a:buNone/>
              <a:defRPr/>
            </a:pPr>
            <a:r>
              <a:rPr lang="en-US" sz="1600" b="1" dirty="0" smtClean="0">
                <a:solidFill>
                  <a:srgbClr val="0176C3"/>
                </a:solidFill>
              </a:rPr>
              <a:t>2011:</a:t>
            </a:r>
            <a:r>
              <a:rPr lang="en-US" sz="1600" b="1" dirty="0" smtClean="0">
                <a:solidFill>
                  <a:srgbClr val="666666"/>
                </a:solidFill>
              </a:rPr>
              <a:t>	</a:t>
            </a:r>
            <a:r>
              <a:rPr lang="en-US" sz="1600" spc="10" dirty="0" smtClean="0">
                <a:solidFill>
                  <a:srgbClr val="666666"/>
                </a:solidFill>
                <a:latin typeface="+mn-lt"/>
              </a:rPr>
              <a:t>Springer acquires MPS from </a:t>
            </a:r>
            <a:r>
              <a:rPr lang="en-US" sz="1600" spc="10" dirty="0" err="1" smtClean="0">
                <a:solidFill>
                  <a:srgbClr val="666666"/>
                </a:solidFill>
                <a:latin typeface="+mn-lt"/>
              </a:rPr>
              <a:t>Wolters</a:t>
            </a:r>
            <a:r>
              <a:rPr lang="en-US" sz="1600" spc="10" dirty="0" smtClean="0">
                <a:solidFill>
                  <a:srgbClr val="666666"/>
                </a:solidFill>
                <a:latin typeface="+mn-lt"/>
              </a:rPr>
              <a:t> </a:t>
            </a:r>
            <a:r>
              <a:rPr lang="en-US" sz="1600" spc="10" dirty="0" err="1" smtClean="0">
                <a:solidFill>
                  <a:srgbClr val="666666"/>
                </a:solidFill>
                <a:latin typeface="+mn-lt"/>
              </a:rPr>
              <a:t>Kluwer</a:t>
            </a:r>
            <a:endParaRPr lang="en-US" sz="1600" spc="10" dirty="0">
              <a:solidFill>
                <a:srgbClr val="666666"/>
              </a:solidFill>
              <a:latin typeface="+mn-lt"/>
            </a:endParaRPr>
          </a:p>
        </p:txBody>
      </p:sp>
    </p:spTree>
    <p:extLst>
      <p:ext uri="{BB962C8B-B14F-4D97-AF65-F5344CB8AC3E}">
        <p14:creationId xmlns:p14="http://schemas.microsoft.com/office/powerpoint/2010/main" val="303506079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111" descr="books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433888"/>
            <a:ext cx="8755063"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109" descr="book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1625" y="4460875"/>
            <a:ext cx="8696325"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109" descr="springer-journal-outpu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5750" y="1071563"/>
            <a:ext cx="885825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126" descr="journal-output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61338" y="1196975"/>
            <a:ext cx="868362" cy="32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Picture 127" descr="journal-output3.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35050" y="1293813"/>
            <a:ext cx="7539038"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itle 1"/>
          <p:cNvSpPr>
            <a:spLocks noGrp="1"/>
          </p:cNvSpPr>
          <p:nvPr>
            <p:ph type="title"/>
          </p:nvPr>
        </p:nvSpPr>
        <p:spPr>
          <a:xfrm>
            <a:off x="541338" y="896938"/>
            <a:ext cx="7991475" cy="304800"/>
          </a:xfrm>
        </p:spPr>
        <p:txBody>
          <a:bodyPr/>
          <a:lstStyle/>
          <a:p>
            <a:r>
              <a:rPr lang="en-US" smtClean="0">
                <a:ea typeface="Calibri" pitchFamily="34" charset="0"/>
                <a:cs typeface="Lucida Sans" pitchFamily="34" charset="0"/>
              </a:rPr>
              <a:t>Digitize </a:t>
            </a:r>
            <a:r>
              <a:rPr lang="en-US" smtClean="0">
                <a:solidFill>
                  <a:schemeClr val="accent2"/>
                </a:solidFill>
                <a:ea typeface="Calibri" pitchFamily="34" charset="0"/>
                <a:cs typeface="Lucida Sans" pitchFamily="34" charset="0"/>
              </a:rPr>
              <a:t>everything</a:t>
            </a:r>
          </a:p>
        </p:txBody>
      </p:sp>
      <p:grpSp>
        <p:nvGrpSpPr>
          <p:cNvPr id="2" name="Group 108"/>
          <p:cNvGrpSpPr>
            <a:grpSpLocks/>
          </p:cNvGrpSpPr>
          <p:nvPr/>
        </p:nvGrpSpPr>
        <p:grpSpPr bwMode="auto">
          <a:xfrm>
            <a:off x="3643313" y="1593850"/>
            <a:ext cx="1857375" cy="1263650"/>
            <a:chOff x="3643306" y="1593866"/>
            <a:chExt cx="1857388" cy="1263630"/>
          </a:xfrm>
        </p:grpSpPr>
        <p:sp>
          <p:nvSpPr>
            <p:cNvPr id="85" name="Rounded Rectangular Callout 84"/>
            <p:cNvSpPr/>
            <p:nvPr/>
          </p:nvSpPr>
          <p:spPr bwMode="auto">
            <a:xfrm>
              <a:off x="3786182" y="1857387"/>
              <a:ext cx="1714512" cy="1000109"/>
            </a:xfrm>
            <a:prstGeom prst="wedgeRoundRectCallout">
              <a:avLst>
                <a:gd name="adj1" fmla="val 201351"/>
                <a:gd name="adj2" fmla="val 169608"/>
                <a:gd name="adj3"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triangle" w="med" len="med"/>
            </a:ln>
            <a:effectLst/>
          </p:spPr>
          <p:txBody>
            <a:bodyPr/>
            <a:lstStyle/>
            <a:p>
              <a:pPr algn="ctr" rtl="0" eaLnBrk="0" fontAlgn="base" hangingPunct="0">
                <a:spcBef>
                  <a:spcPct val="50000"/>
                </a:spcBef>
                <a:spcAft>
                  <a:spcPct val="0"/>
                </a:spcAft>
                <a:defRPr/>
              </a:pPr>
              <a:r>
                <a:rPr lang="en-US" sz="1600" b="1" dirty="0">
                  <a:solidFill>
                    <a:srgbClr val="5F5F5F"/>
                  </a:solidFill>
                  <a:latin typeface="Arial" charset="0"/>
                  <a:ea typeface="ＭＳ Ｐゴシック" charset="0"/>
                  <a:cs typeface="ＭＳ Ｐゴシック" charset="0"/>
                </a:rPr>
                <a:t>“Digitize all journals going forward!”</a:t>
              </a:r>
            </a:p>
          </p:txBody>
        </p:sp>
        <p:sp>
          <p:nvSpPr>
            <p:cNvPr id="11373" name="TextBox 85"/>
            <p:cNvSpPr txBox="1">
              <a:spLocks noChangeArrowheads="1"/>
            </p:cNvSpPr>
            <p:nvPr/>
          </p:nvSpPr>
          <p:spPr bwMode="auto">
            <a:xfrm>
              <a:off x="3643306" y="1593866"/>
              <a:ext cx="1000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fontAlgn="base">
                <a:spcAft>
                  <a:spcPct val="0"/>
                </a:spcAft>
              </a:pPr>
              <a:r>
                <a:rPr lang="en-US" sz="1400" b="1">
                  <a:solidFill>
                    <a:srgbClr val="5F5F5F"/>
                  </a:solidFill>
                </a:rPr>
                <a:t>1996</a:t>
              </a:r>
            </a:p>
          </p:txBody>
        </p:sp>
      </p:grpSp>
      <p:grpSp>
        <p:nvGrpSpPr>
          <p:cNvPr id="3" name="Group 99"/>
          <p:cNvGrpSpPr>
            <a:grpSpLocks/>
          </p:cNvGrpSpPr>
          <p:nvPr/>
        </p:nvGrpSpPr>
        <p:grpSpPr bwMode="auto">
          <a:xfrm>
            <a:off x="3571875" y="5018088"/>
            <a:ext cx="2043113" cy="1501775"/>
            <a:chOff x="5143504" y="5233056"/>
            <a:chExt cx="2043395" cy="1500576"/>
          </a:xfrm>
        </p:grpSpPr>
        <p:sp>
          <p:nvSpPr>
            <p:cNvPr id="11370" name="TextBox 91"/>
            <p:cNvSpPr txBox="1">
              <a:spLocks noChangeArrowheads="1"/>
            </p:cNvSpPr>
            <p:nvPr/>
          </p:nvSpPr>
          <p:spPr bwMode="auto">
            <a:xfrm>
              <a:off x="5143504" y="5233056"/>
              <a:ext cx="1000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fontAlgn="base">
                <a:spcAft>
                  <a:spcPct val="0"/>
                </a:spcAft>
              </a:pPr>
              <a:r>
                <a:rPr lang="en-US" sz="1400" b="1">
                  <a:solidFill>
                    <a:srgbClr val="5F5F5F"/>
                  </a:solidFill>
                </a:rPr>
                <a:t>2006</a:t>
              </a:r>
            </a:p>
          </p:txBody>
        </p:sp>
        <p:sp>
          <p:nvSpPr>
            <p:cNvPr id="91" name="Rounded Rectangular Callout 90"/>
            <p:cNvSpPr/>
            <p:nvPr/>
          </p:nvSpPr>
          <p:spPr bwMode="auto">
            <a:xfrm>
              <a:off x="5400714" y="5734305"/>
              <a:ext cx="1786185" cy="999327"/>
            </a:xfrm>
            <a:prstGeom prst="wedgeRoundRectCallout">
              <a:avLst>
                <a:gd name="adj1" fmla="val 218881"/>
                <a:gd name="adj2" fmla="val -159241"/>
                <a:gd name="adj3" fmla="val 16667"/>
              </a:avLst>
            </a:prstGeom>
            <a:gradFill>
              <a:gsLst>
                <a:gs pos="0">
                  <a:schemeClr val="tx2">
                    <a:lumMod val="10000"/>
                    <a:lumOff val="90000"/>
                  </a:schemeClr>
                </a:gs>
                <a:gs pos="50000">
                  <a:schemeClr val="tx2">
                    <a:lumMod val="10000"/>
                    <a:lumOff val="90000"/>
                  </a:schemeClr>
                </a:gs>
                <a:gs pos="100000">
                  <a:schemeClr val="tx2">
                    <a:lumMod val="25000"/>
                    <a:lumOff val="75000"/>
                  </a:schemeClr>
                </a:gs>
              </a:gsLst>
              <a:lin ang="5400000" scaled="0"/>
            </a:gradFill>
            <a:ln w="9525" cap="flat" cmpd="sng" algn="ctr">
              <a:noFill/>
              <a:prstDash val="solid"/>
              <a:round/>
              <a:headEnd type="none" w="med" len="med"/>
              <a:tailEnd type="triangle" w="med" len="med"/>
            </a:ln>
            <a:effectLst/>
          </p:spPr>
          <p:txBody>
            <a:bodyPr/>
            <a:lstStyle/>
            <a:p>
              <a:pPr algn="ctr" rtl="0" eaLnBrk="0" fontAlgn="base" hangingPunct="0">
                <a:spcBef>
                  <a:spcPct val="50000"/>
                </a:spcBef>
                <a:spcAft>
                  <a:spcPct val="0"/>
                </a:spcAft>
                <a:defRPr/>
              </a:pPr>
              <a:r>
                <a:rPr lang="en-US" sz="1600" b="1" dirty="0">
                  <a:solidFill>
                    <a:srgbClr val="5F5F5F"/>
                  </a:solidFill>
                  <a:latin typeface="Arial" charset="0"/>
                  <a:ea typeface="ＭＳ Ｐゴシック" charset="0"/>
                  <a:cs typeface="ＭＳ Ｐゴシック" charset="0"/>
                </a:rPr>
                <a:t>“Digitize most books going forward!”</a:t>
              </a:r>
            </a:p>
          </p:txBody>
        </p:sp>
      </p:grpSp>
      <p:pic>
        <p:nvPicPr>
          <p:cNvPr id="111" name="Picture 110" descr="books2.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661400" y="4451350"/>
            <a:ext cx="35242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97"/>
          <p:cNvGrpSpPr>
            <a:grpSpLocks/>
          </p:cNvGrpSpPr>
          <p:nvPr/>
        </p:nvGrpSpPr>
        <p:grpSpPr bwMode="auto">
          <a:xfrm>
            <a:off x="5286375" y="1593850"/>
            <a:ext cx="2000250" cy="1263650"/>
            <a:chOff x="5286380" y="1593866"/>
            <a:chExt cx="2000264" cy="1263630"/>
          </a:xfrm>
        </p:grpSpPr>
        <p:sp>
          <p:nvSpPr>
            <p:cNvPr id="87" name="Rounded Rectangular Callout 86"/>
            <p:cNvSpPr/>
            <p:nvPr/>
          </p:nvSpPr>
          <p:spPr bwMode="auto">
            <a:xfrm>
              <a:off x="5572132" y="1857387"/>
              <a:ext cx="1714512" cy="1000109"/>
            </a:xfrm>
            <a:prstGeom prst="wedgeRoundRectCallout">
              <a:avLst>
                <a:gd name="adj1" fmla="val 122751"/>
                <a:gd name="adj2" fmla="val 170024"/>
                <a:gd name="adj3"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triangle" w="med" len="med"/>
            </a:ln>
            <a:effectLst/>
          </p:spPr>
          <p:txBody>
            <a:bodyPr/>
            <a:lstStyle/>
            <a:p>
              <a:pPr algn="ctr" rtl="0" eaLnBrk="0" fontAlgn="base" hangingPunct="0">
                <a:spcBef>
                  <a:spcPct val="50000"/>
                </a:spcBef>
                <a:spcAft>
                  <a:spcPct val="0"/>
                </a:spcAft>
                <a:defRPr/>
              </a:pPr>
              <a:r>
                <a:rPr lang="en-US" sz="1600" b="1" dirty="0">
                  <a:solidFill>
                    <a:srgbClr val="5F5F5F"/>
                  </a:solidFill>
                  <a:latin typeface="Arial" charset="0"/>
                  <a:ea typeface="ＭＳ Ｐゴシック" charset="0"/>
                  <a:cs typeface="ＭＳ Ｐゴシック" charset="0"/>
                </a:rPr>
                <a:t>“Digitize all journals going backward!”</a:t>
              </a:r>
            </a:p>
          </p:txBody>
        </p:sp>
        <p:sp>
          <p:nvSpPr>
            <p:cNvPr id="11369" name="TextBox 87"/>
            <p:cNvSpPr txBox="1">
              <a:spLocks noChangeArrowheads="1"/>
            </p:cNvSpPr>
            <p:nvPr/>
          </p:nvSpPr>
          <p:spPr bwMode="auto">
            <a:xfrm>
              <a:off x="5286380" y="1593866"/>
              <a:ext cx="1000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fontAlgn="base">
                <a:spcAft>
                  <a:spcPct val="0"/>
                </a:spcAft>
              </a:pPr>
              <a:r>
                <a:rPr lang="en-US" sz="1400" b="1">
                  <a:solidFill>
                    <a:srgbClr val="5F5F5F"/>
                  </a:solidFill>
                </a:rPr>
                <a:t>2004</a:t>
              </a:r>
            </a:p>
          </p:txBody>
        </p:sp>
      </p:grpSp>
      <p:sp>
        <p:nvSpPr>
          <p:cNvPr id="11276" name="TextBox 88"/>
          <p:cNvSpPr txBox="1">
            <a:spLocks noChangeArrowheads="1"/>
          </p:cNvSpPr>
          <p:nvPr/>
        </p:nvSpPr>
        <p:spPr bwMode="auto">
          <a:xfrm>
            <a:off x="500063" y="3395663"/>
            <a:ext cx="1714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algn="l" rtl="0" fontAlgn="base">
              <a:spcAft>
                <a:spcPct val="0"/>
              </a:spcAft>
            </a:pPr>
            <a:r>
              <a:rPr lang="en-US" sz="2400" b="1">
                <a:solidFill>
                  <a:srgbClr val="5F5F5F"/>
                </a:solidFill>
              </a:rPr>
              <a:t>Journals</a:t>
            </a:r>
          </a:p>
        </p:txBody>
      </p:sp>
      <p:grpSp>
        <p:nvGrpSpPr>
          <p:cNvPr id="11277" name="Group 70"/>
          <p:cNvGrpSpPr>
            <a:grpSpLocks/>
          </p:cNvGrpSpPr>
          <p:nvPr/>
        </p:nvGrpSpPr>
        <p:grpSpPr bwMode="auto">
          <a:xfrm>
            <a:off x="428625" y="2271713"/>
            <a:ext cx="1785938" cy="728662"/>
            <a:chOff x="357188" y="3071813"/>
            <a:chExt cx="1785937" cy="728662"/>
          </a:xfrm>
        </p:grpSpPr>
        <p:pic>
          <p:nvPicPr>
            <p:cNvPr id="11366" name="Picture 15" descr="http://www.mass-customization.de/cce/springer%20logo%20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188" y="3143250"/>
              <a:ext cx="3571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 name="TextBox 107"/>
            <p:cNvSpPr txBox="1">
              <a:spLocks noChangeArrowheads="1"/>
            </p:cNvSpPr>
            <p:nvPr/>
          </p:nvSpPr>
          <p:spPr bwMode="auto">
            <a:xfrm>
              <a:off x="714375" y="3071813"/>
              <a:ext cx="1428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algn="l" rtl="0" fontAlgn="base">
                <a:spcAft>
                  <a:spcPct val="0"/>
                </a:spcAft>
              </a:pPr>
              <a:r>
                <a:rPr lang="en-US" sz="1100" b="1">
                  <a:solidFill>
                    <a:srgbClr val="5F5F5F"/>
                  </a:solidFill>
                </a:rPr>
                <a:t>1842</a:t>
              </a:r>
              <a:r>
                <a:rPr lang="en-US" sz="1400" b="1">
                  <a:solidFill>
                    <a:srgbClr val="5F5F5F"/>
                  </a:solidFill>
                </a:rPr>
                <a:t/>
              </a:r>
              <a:br>
                <a:rPr lang="en-US" sz="1400" b="1">
                  <a:solidFill>
                    <a:srgbClr val="5F5F5F"/>
                  </a:solidFill>
                </a:rPr>
              </a:br>
              <a:r>
                <a:rPr lang="en-US" sz="1400" b="1">
                  <a:solidFill>
                    <a:srgbClr val="5F5F5F"/>
                  </a:solidFill>
                </a:rPr>
                <a:t>Springer-Verlag founded</a:t>
              </a:r>
            </a:p>
          </p:txBody>
        </p:sp>
      </p:grpSp>
      <p:sp>
        <p:nvSpPr>
          <p:cNvPr id="29708" name="TextBox 125"/>
          <p:cNvSpPr txBox="1">
            <a:spLocks noChangeArrowheads="1"/>
          </p:cNvSpPr>
          <p:nvPr/>
        </p:nvSpPr>
        <p:spPr bwMode="auto">
          <a:xfrm>
            <a:off x="7500938" y="1285875"/>
            <a:ext cx="1428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algn="r" rtl="0" fontAlgn="base">
              <a:spcAft>
                <a:spcPct val="0"/>
              </a:spcAft>
            </a:pPr>
            <a:r>
              <a:rPr lang="en-US" sz="1000" b="1">
                <a:solidFill>
                  <a:srgbClr val="5F5F5F"/>
                </a:solidFill>
              </a:rPr>
              <a:t>146,000 articles/yr</a:t>
            </a:r>
          </a:p>
        </p:txBody>
      </p:sp>
      <p:grpSp>
        <p:nvGrpSpPr>
          <p:cNvPr id="11279" name="Group 107"/>
          <p:cNvGrpSpPr>
            <a:grpSpLocks/>
          </p:cNvGrpSpPr>
          <p:nvPr/>
        </p:nvGrpSpPr>
        <p:grpSpPr bwMode="auto">
          <a:xfrm>
            <a:off x="-71438" y="3929063"/>
            <a:ext cx="9361488" cy="962025"/>
            <a:chOff x="-71438" y="3929063"/>
            <a:chExt cx="9363076" cy="962025"/>
          </a:xfrm>
        </p:grpSpPr>
        <p:sp>
          <p:nvSpPr>
            <p:cNvPr id="11284" name="TextBox 89"/>
            <p:cNvSpPr txBox="1">
              <a:spLocks noChangeArrowheads="1"/>
            </p:cNvSpPr>
            <p:nvPr/>
          </p:nvSpPr>
          <p:spPr bwMode="auto">
            <a:xfrm>
              <a:off x="500063" y="4429125"/>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algn="l" rtl="0" fontAlgn="base">
                <a:spcAft>
                  <a:spcPct val="0"/>
                </a:spcAft>
              </a:pPr>
              <a:r>
                <a:rPr lang="en-US" sz="2400" b="1">
                  <a:solidFill>
                    <a:srgbClr val="5F5F5F"/>
                  </a:solidFill>
                </a:rPr>
                <a:t>Books</a:t>
              </a:r>
            </a:p>
          </p:txBody>
        </p:sp>
        <p:sp>
          <p:nvSpPr>
            <p:cNvPr id="11285" name="Text Box 126"/>
            <p:cNvSpPr txBox="1">
              <a:spLocks noChangeArrowheads="1"/>
            </p:cNvSpPr>
            <p:nvPr/>
          </p:nvSpPr>
          <p:spPr bwMode="auto">
            <a:xfrm>
              <a:off x="606425" y="4129088"/>
              <a:ext cx="64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fontAlgn="base">
                <a:spcAft>
                  <a:spcPct val="0"/>
                </a:spcAft>
              </a:pPr>
              <a:r>
                <a:rPr lang="en-US" sz="1000" b="1">
                  <a:solidFill>
                    <a:srgbClr val="5F5F5F"/>
                  </a:solidFill>
                </a:rPr>
                <a:t>1870</a:t>
              </a:r>
            </a:p>
          </p:txBody>
        </p:sp>
        <p:sp>
          <p:nvSpPr>
            <p:cNvPr id="11286" name="Text Box 129"/>
            <p:cNvSpPr txBox="1">
              <a:spLocks noChangeArrowheads="1"/>
            </p:cNvSpPr>
            <p:nvPr/>
          </p:nvSpPr>
          <p:spPr bwMode="auto">
            <a:xfrm>
              <a:off x="1181100" y="4129088"/>
              <a:ext cx="64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fontAlgn="base">
                <a:spcAft>
                  <a:spcPct val="0"/>
                </a:spcAft>
              </a:pPr>
              <a:r>
                <a:rPr lang="en-US" sz="1000" b="1">
                  <a:solidFill>
                    <a:srgbClr val="5F5F5F"/>
                  </a:solidFill>
                </a:rPr>
                <a:t>1880</a:t>
              </a:r>
            </a:p>
          </p:txBody>
        </p:sp>
        <p:sp>
          <p:nvSpPr>
            <p:cNvPr id="11287" name="Text Box 131"/>
            <p:cNvSpPr txBox="1">
              <a:spLocks noChangeArrowheads="1"/>
            </p:cNvSpPr>
            <p:nvPr/>
          </p:nvSpPr>
          <p:spPr bwMode="auto">
            <a:xfrm>
              <a:off x="1755775" y="4129088"/>
              <a:ext cx="64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fontAlgn="base">
                <a:spcAft>
                  <a:spcPct val="0"/>
                </a:spcAft>
              </a:pPr>
              <a:r>
                <a:rPr lang="en-US" sz="1000" b="1">
                  <a:solidFill>
                    <a:srgbClr val="5F5F5F"/>
                  </a:solidFill>
                </a:rPr>
                <a:t>1890</a:t>
              </a:r>
            </a:p>
          </p:txBody>
        </p:sp>
        <p:sp>
          <p:nvSpPr>
            <p:cNvPr id="11288" name="Text Box 133"/>
            <p:cNvSpPr txBox="1">
              <a:spLocks noChangeArrowheads="1"/>
            </p:cNvSpPr>
            <p:nvPr/>
          </p:nvSpPr>
          <p:spPr bwMode="auto">
            <a:xfrm>
              <a:off x="2328863" y="4129088"/>
              <a:ext cx="64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fontAlgn="base">
                <a:spcAft>
                  <a:spcPct val="0"/>
                </a:spcAft>
              </a:pPr>
              <a:r>
                <a:rPr lang="en-US" sz="1000" b="1">
                  <a:solidFill>
                    <a:srgbClr val="5F5F5F"/>
                  </a:solidFill>
                </a:rPr>
                <a:t>1900</a:t>
              </a:r>
            </a:p>
          </p:txBody>
        </p:sp>
        <p:sp>
          <p:nvSpPr>
            <p:cNvPr id="11289" name="Text Box 135"/>
            <p:cNvSpPr txBox="1">
              <a:spLocks noChangeArrowheads="1"/>
            </p:cNvSpPr>
            <p:nvPr/>
          </p:nvSpPr>
          <p:spPr bwMode="auto">
            <a:xfrm>
              <a:off x="2903538" y="4129088"/>
              <a:ext cx="64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fontAlgn="base">
                <a:spcAft>
                  <a:spcPct val="0"/>
                </a:spcAft>
              </a:pPr>
              <a:r>
                <a:rPr lang="en-US" sz="1000" b="1">
                  <a:solidFill>
                    <a:srgbClr val="5F5F5F"/>
                  </a:solidFill>
                </a:rPr>
                <a:t>1910</a:t>
              </a:r>
            </a:p>
          </p:txBody>
        </p:sp>
        <p:sp>
          <p:nvSpPr>
            <p:cNvPr id="11290" name="Text Box 137"/>
            <p:cNvSpPr txBox="1">
              <a:spLocks noChangeArrowheads="1"/>
            </p:cNvSpPr>
            <p:nvPr/>
          </p:nvSpPr>
          <p:spPr bwMode="auto">
            <a:xfrm>
              <a:off x="3476625" y="4129088"/>
              <a:ext cx="64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fontAlgn="base">
                <a:spcAft>
                  <a:spcPct val="0"/>
                </a:spcAft>
              </a:pPr>
              <a:r>
                <a:rPr lang="en-US" sz="1000" b="1">
                  <a:solidFill>
                    <a:srgbClr val="5F5F5F"/>
                  </a:solidFill>
                </a:rPr>
                <a:t>1920</a:t>
              </a:r>
            </a:p>
          </p:txBody>
        </p:sp>
        <p:sp>
          <p:nvSpPr>
            <p:cNvPr id="11291" name="Text Box 139"/>
            <p:cNvSpPr txBox="1">
              <a:spLocks noChangeArrowheads="1"/>
            </p:cNvSpPr>
            <p:nvPr/>
          </p:nvSpPr>
          <p:spPr bwMode="auto">
            <a:xfrm>
              <a:off x="4051300" y="4129088"/>
              <a:ext cx="64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fontAlgn="base">
                <a:spcAft>
                  <a:spcPct val="0"/>
                </a:spcAft>
              </a:pPr>
              <a:r>
                <a:rPr lang="en-US" sz="1000" b="1">
                  <a:solidFill>
                    <a:srgbClr val="5F5F5F"/>
                  </a:solidFill>
                </a:rPr>
                <a:t>1930</a:t>
              </a:r>
            </a:p>
          </p:txBody>
        </p:sp>
        <p:sp>
          <p:nvSpPr>
            <p:cNvPr id="11292" name="Text Box 141"/>
            <p:cNvSpPr txBox="1">
              <a:spLocks noChangeArrowheads="1"/>
            </p:cNvSpPr>
            <p:nvPr/>
          </p:nvSpPr>
          <p:spPr bwMode="auto">
            <a:xfrm>
              <a:off x="4624388" y="4129088"/>
              <a:ext cx="64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fontAlgn="base">
                <a:spcAft>
                  <a:spcPct val="0"/>
                </a:spcAft>
              </a:pPr>
              <a:r>
                <a:rPr lang="en-US" sz="1000" b="1">
                  <a:solidFill>
                    <a:srgbClr val="5F5F5F"/>
                  </a:solidFill>
                </a:rPr>
                <a:t>1940</a:t>
              </a:r>
            </a:p>
          </p:txBody>
        </p:sp>
        <p:sp>
          <p:nvSpPr>
            <p:cNvPr id="11293" name="Text Box 143"/>
            <p:cNvSpPr txBox="1">
              <a:spLocks noChangeArrowheads="1"/>
            </p:cNvSpPr>
            <p:nvPr/>
          </p:nvSpPr>
          <p:spPr bwMode="auto">
            <a:xfrm>
              <a:off x="5199063" y="4129088"/>
              <a:ext cx="64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fontAlgn="base">
                <a:spcAft>
                  <a:spcPct val="0"/>
                </a:spcAft>
              </a:pPr>
              <a:r>
                <a:rPr lang="en-US" sz="1000" b="1">
                  <a:solidFill>
                    <a:srgbClr val="5F5F5F"/>
                  </a:solidFill>
                </a:rPr>
                <a:t>1950</a:t>
              </a:r>
            </a:p>
          </p:txBody>
        </p:sp>
        <p:sp>
          <p:nvSpPr>
            <p:cNvPr id="11294" name="Text Box 145"/>
            <p:cNvSpPr txBox="1">
              <a:spLocks noChangeArrowheads="1"/>
            </p:cNvSpPr>
            <p:nvPr/>
          </p:nvSpPr>
          <p:spPr bwMode="auto">
            <a:xfrm>
              <a:off x="5772150" y="4129088"/>
              <a:ext cx="64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fontAlgn="base">
                <a:spcAft>
                  <a:spcPct val="0"/>
                </a:spcAft>
              </a:pPr>
              <a:r>
                <a:rPr lang="en-US" sz="1000" b="1">
                  <a:solidFill>
                    <a:srgbClr val="5F5F5F"/>
                  </a:solidFill>
                </a:rPr>
                <a:t>1960</a:t>
              </a:r>
            </a:p>
          </p:txBody>
        </p:sp>
        <p:sp>
          <p:nvSpPr>
            <p:cNvPr id="11295" name="Text Box 147"/>
            <p:cNvSpPr txBox="1">
              <a:spLocks noChangeArrowheads="1"/>
            </p:cNvSpPr>
            <p:nvPr/>
          </p:nvSpPr>
          <p:spPr bwMode="auto">
            <a:xfrm>
              <a:off x="6346825" y="4129088"/>
              <a:ext cx="64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fontAlgn="base">
                <a:spcAft>
                  <a:spcPct val="0"/>
                </a:spcAft>
              </a:pPr>
              <a:r>
                <a:rPr lang="en-US" sz="1000" b="1">
                  <a:solidFill>
                    <a:srgbClr val="5F5F5F"/>
                  </a:solidFill>
                </a:rPr>
                <a:t>1970</a:t>
              </a:r>
            </a:p>
          </p:txBody>
        </p:sp>
        <p:sp>
          <p:nvSpPr>
            <p:cNvPr id="11296" name="Text Box 149"/>
            <p:cNvSpPr txBox="1">
              <a:spLocks noChangeArrowheads="1"/>
            </p:cNvSpPr>
            <p:nvPr/>
          </p:nvSpPr>
          <p:spPr bwMode="auto">
            <a:xfrm>
              <a:off x="6919913" y="4129088"/>
              <a:ext cx="64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fontAlgn="base">
                <a:spcAft>
                  <a:spcPct val="0"/>
                </a:spcAft>
              </a:pPr>
              <a:r>
                <a:rPr lang="en-US" sz="1000" b="1">
                  <a:solidFill>
                    <a:srgbClr val="5F5F5F"/>
                  </a:solidFill>
                </a:rPr>
                <a:t>1980</a:t>
              </a:r>
            </a:p>
          </p:txBody>
        </p:sp>
        <p:sp>
          <p:nvSpPr>
            <p:cNvPr id="11297" name="Text Box 151"/>
            <p:cNvSpPr txBox="1">
              <a:spLocks noChangeArrowheads="1"/>
            </p:cNvSpPr>
            <p:nvPr/>
          </p:nvSpPr>
          <p:spPr bwMode="auto">
            <a:xfrm>
              <a:off x="7494588" y="4129088"/>
              <a:ext cx="64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fontAlgn="base">
                <a:spcAft>
                  <a:spcPct val="0"/>
                </a:spcAft>
              </a:pPr>
              <a:r>
                <a:rPr lang="en-US" sz="1000" b="1">
                  <a:solidFill>
                    <a:srgbClr val="5F5F5F"/>
                  </a:solidFill>
                </a:rPr>
                <a:t>1990</a:t>
              </a:r>
            </a:p>
          </p:txBody>
        </p:sp>
        <p:sp>
          <p:nvSpPr>
            <p:cNvPr id="11298" name="Text Box 157"/>
            <p:cNvSpPr txBox="1">
              <a:spLocks noChangeArrowheads="1"/>
            </p:cNvSpPr>
            <p:nvPr/>
          </p:nvSpPr>
          <p:spPr bwMode="auto">
            <a:xfrm>
              <a:off x="8067675" y="4129088"/>
              <a:ext cx="6477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fontAlgn="base">
                <a:spcAft>
                  <a:spcPct val="0"/>
                </a:spcAft>
              </a:pPr>
              <a:r>
                <a:rPr lang="en-US" sz="1000" b="1">
                  <a:solidFill>
                    <a:srgbClr val="5F5F5F"/>
                  </a:solidFill>
                </a:rPr>
                <a:t>2000</a:t>
              </a:r>
            </a:p>
          </p:txBody>
        </p:sp>
        <p:sp>
          <p:nvSpPr>
            <p:cNvPr id="11299" name="Line 90"/>
            <p:cNvSpPr>
              <a:spLocks noChangeShapeType="1"/>
            </p:cNvSpPr>
            <p:nvPr/>
          </p:nvSpPr>
          <p:spPr bwMode="auto">
            <a:xfrm flipV="1">
              <a:off x="288925" y="4071938"/>
              <a:ext cx="8712200" cy="142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00" name="Line 92"/>
            <p:cNvSpPr>
              <a:spLocks noChangeShapeType="1"/>
            </p:cNvSpPr>
            <p:nvPr/>
          </p:nvSpPr>
          <p:spPr bwMode="auto">
            <a:xfrm flipV="1">
              <a:off x="935038" y="39417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01" name="Line 94"/>
            <p:cNvSpPr>
              <a:spLocks noChangeShapeType="1"/>
            </p:cNvSpPr>
            <p:nvPr/>
          </p:nvSpPr>
          <p:spPr bwMode="auto">
            <a:xfrm flipV="1">
              <a:off x="1506538" y="39417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02" name="Line 96"/>
            <p:cNvSpPr>
              <a:spLocks noChangeShapeType="1"/>
            </p:cNvSpPr>
            <p:nvPr/>
          </p:nvSpPr>
          <p:spPr bwMode="auto">
            <a:xfrm flipV="1">
              <a:off x="2078038" y="39417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03" name="Line 98"/>
            <p:cNvSpPr>
              <a:spLocks noChangeShapeType="1"/>
            </p:cNvSpPr>
            <p:nvPr/>
          </p:nvSpPr>
          <p:spPr bwMode="auto">
            <a:xfrm flipV="1">
              <a:off x="2649538" y="39417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04" name="Line 100"/>
            <p:cNvSpPr>
              <a:spLocks noChangeShapeType="1"/>
            </p:cNvSpPr>
            <p:nvPr/>
          </p:nvSpPr>
          <p:spPr bwMode="auto">
            <a:xfrm flipV="1">
              <a:off x="3221038" y="39417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05" name="Line 104"/>
            <p:cNvSpPr>
              <a:spLocks noChangeShapeType="1"/>
            </p:cNvSpPr>
            <p:nvPr/>
          </p:nvSpPr>
          <p:spPr bwMode="auto">
            <a:xfrm flipV="1">
              <a:off x="3792538" y="39417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06" name="Line 106"/>
            <p:cNvSpPr>
              <a:spLocks noChangeShapeType="1"/>
            </p:cNvSpPr>
            <p:nvPr/>
          </p:nvSpPr>
          <p:spPr bwMode="auto">
            <a:xfrm flipV="1">
              <a:off x="4364038" y="39417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07" name="Line 108"/>
            <p:cNvSpPr>
              <a:spLocks noChangeShapeType="1"/>
            </p:cNvSpPr>
            <p:nvPr/>
          </p:nvSpPr>
          <p:spPr bwMode="auto">
            <a:xfrm flipV="1">
              <a:off x="4935538" y="39417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08" name="Line 110"/>
            <p:cNvSpPr>
              <a:spLocks noChangeShapeType="1"/>
            </p:cNvSpPr>
            <p:nvPr/>
          </p:nvSpPr>
          <p:spPr bwMode="auto">
            <a:xfrm flipV="1">
              <a:off x="5507038" y="39417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09" name="Line 112"/>
            <p:cNvSpPr>
              <a:spLocks noChangeShapeType="1"/>
            </p:cNvSpPr>
            <p:nvPr/>
          </p:nvSpPr>
          <p:spPr bwMode="auto">
            <a:xfrm flipV="1">
              <a:off x="6078538" y="39417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10" name="Line 115"/>
            <p:cNvSpPr>
              <a:spLocks noChangeShapeType="1"/>
            </p:cNvSpPr>
            <p:nvPr/>
          </p:nvSpPr>
          <p:spPr bwMode="auto">
            <a:xfrm flipV="1">
              <a:off x="6650038" y="39417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11" name="Line 117"/>
            <p:cNvSpPr>
              <a:spLocks noChangeShapeType="1"/>
            </p:cNvSpPr>
            <p:nvPr/>
          </p:nvSpPr>
          <p:spPr bwMode="auto">
            <a:xfrm flipV="1">
              <a:off x="7221538" y="39417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12" name="Line 152"/>
            <p:cNvSpPr>
              <a:spLocks noChangeShapeType="1"/>
            </p:cNvSpPr>
            <p:nvPr/>
          </p:nvSpPr>
          <p:spPr bwMode="auto">
            <a:xfrm flipV="1">
              <a:off x="7793038" y="39417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13" name="Line 91"/>
            <p:cNvSpPr>
              <a:spLocks noChangeShapeType="1"/>
            </p:cNvSpPr>
            <p:nvPr/>
          </p:nvSpPr>
          <p:spPr bwMode="auto">
            <a:xfrm flipV="1">
              <a:off x="649288" y="4025900"/>
              <a:ext cx="0" cy="46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14" name="Line 93"/>
            <p:cNvSpPr>
              <a:spLocks noChangeShapeType="1"/>
            </p:cNvSpPr>
            <p:nvPr/>
          </p:nvSpPr>
          <p:spPr bwMode="auto">
            <a:xfrm flipV="1">
              <a:off x="1220788" y="4025900"/>
              <a:ext cx="0" cy="46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15" name="Line 95"/>
            <p:cNvSpPr>
              <a:spLocks noChangeShapeType="1"/>
            </p:cNvSpPr>
            <p:nvPr/>
          </p:nvSpPr>
          <p:spPr bwMode="auto">
            <a:xfrm flipV="1">
              <a:off x="1792288" y="4025900"/>
              <a:ext cx="0" cy="46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16" name="Line 97"/>
            <p:cNvSpPr>
              <a:spLocks noChangeShapeType="1"/>
            </p:cNvSpPr>
            <p:nvPr/>
          </p:nvSpPr>
          <p:spPr bwMode="auto">
            <a:xfrm flipV="1">
              <a:off x="2363788" y="4025900"/>
              <a:ext cx="0" cy="46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17" name="Line 99"/>
            <p:cNvSpPr>
              <a:spLocks noChangeShapeType="1"/>
            </p:cNvSpPr>
            <p:nvPr/>
          </p:nvSpPr>
          <p:spPr bwMode="auto">
            <a:xfrm flipV="1">
              <a:off x="2935288" y="4025900"/>
              <a:ext cx="0" cy="46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18" name="Line 103"/>
            <p:cNvSpPr>
              <a:spLocks noChangeShapeType="1"/>
            </p:cNvSpPr>
            <p:nvPr/>
          </p:nvSpPr>
          <p:spPr bwMode="auto">
            <a:xfrm flipV="1">
              <a:off x="3506788" y="4025900"/>
              <a:ext cx="0" cy="46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19" name="Line 105"/>
            <p:cNvSpPr>
              <a:spLocks noChangeShapeType="1"/>
            </p:cNvSpPr>
            <p:nvPr/>
          </p:nvSpPr>
          <p:spPr bwMode="auto">
            <a:xfrm flipV="1">
              <a:off x="4078288" y="4025900"/>
              <a:ext cx="0" cy="46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20" name="Line 107"/>
            <p:cNvSpPr>
              <a:spLocks noChangeShapeType="1"/>
            </p:cNvSpPr>
            <p:nvPr/>
          </p:nvSpPr>
          <p:spPr bwMode="auto">
            <a:xfrm flipV="1">
              <a:off x="4649788" y="4025900"/>
              <a:ext cx="0" cy="46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21" name="Line 109"/>
            <p:cNvSpPr>
              <a:spLocks noChangeShapeType="1"/>
            </p:cNvSpPr>
            <p:nvPr/>
          </p:nvSpPr>
          <p:spPr bwMode="auto">
            <a:xfrm flipV="1">
              <a:off x="5221288" y="4025900"/>
              <a:ext cx="0" cy="46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22" name="Line 111"/>
            <p:cNvSpPr>
              <a:spLocks noChangeShapeType="1"/>
            </p:cNvSpPr>
            <p:nvPr/>
          </p:nvSpPr>
          <p:spPr bwMode="auto">
            <a:xfrm flipV="1">
              <a:off x="5792788" y="4025900"/>
              <a:ext cx="0" cy="46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23" name="Line 114"/>
            <p:cNvSpPr>
              <a:spLocks noChangeShapeType="1"/>
            </p:cNvSpPr>
            <p:nvPr/>
          </p:nvSpPr>
          <p:spPr bwMode="auto">
            <a:xfrm flipV="1">
              <a:off x="6364288" y="4025900"/>
              <a:ext cx="0" cy="46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24" name="Line 116"/>
            <p:cNvSpPr>
              <a:spLocks noChangeShapeType="1"/>
            </p:cNvSpPr>
            <p:nvPr/>
          </p:nvSpPr>
          <p:spPr bwMode="auto">
            <a:xfrm flipV="1">
              <a:off x="6935788" y="4025900"/>
              <a:ext cx="0" cy="46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25" name="Line 118"/>
            <p:cNvSpPr>
              <a:spLocks noChangeShapeType="1"/>
            </p:cNvSpPr>
            <p:nvPr/>
          </p:nvSpPr>
          <p:spPr bwMode="auto">
            <a:xfrm flipV="1">
              <a:off x="7507288" y="4025900"/>
              <a:ext cx="0" cy="46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26" name="Line 153"/>
            <p:cNvSpPr>
              <a:spLocks noChangeShapeType="1"/>
            </p:cNvSpPr>
            <p:nvPr/>
          </p:nvSpPr>
          <p:spPr bwMode="auto">
            <a:xfrm flipV="1">
              <a:off x="8078788" y="4025900"/>
              <a:ext cx="0" cy="46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27" name="Line 154"/>
            <p:cNvSpPr>
              <a:spLocks noChangeShapeType="1"/>
            </p:cNvSpPr>
            <p:nvPr/>
          </p:nvSpPr>
          <p:spPr bwMode="auto">
            <a:xfrm flipV="1">
              <a:off x="8364538" y="39417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28" name="Line 153"/>
            <p:cNvSpPr>
              <a:spLocks noChangeShapeType="1"/>
            </p:cNvSpPr>
            <p:nvPr/>
          </p:nvSpPr>
          <p:spPr bwMode="auto">
            <a:xfrm flipV="1">
              <a:off x="8643938" y="4027488"/>
              <a:ext cx="0" cy="46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29" name="Text Box 126"/>
            <p:cNvSpPr txBox="1">
              <a:spLocks noChangeArrowheads="1"/>
            </p:cNvSpPr>
            <p:nvPr/>
          </p:nvSpPr>
          <p:spPr bwMode="auto">
            <a:xfrm>
              <a:off x="-71438" y="4132263"/>
              <a:ext cx="647701"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fontAlgn="base">
                <a:spcAft>
                  <a:spcPct val="0"/>
                </a:spcAft>
              </a:pPr>
              <a:r>
                <a:rPr lang="en-US" sz="1000" b="1">
                  <a:solidFill>
                    <a:srgbClr val="5F5F5F"/>
                  </a:solidFill>
                </a:rPr>
                <a:t>1860</a:t>
              </a:r>
            </a:p>
          </p:txBody>
        </p:sp>
        <p:sp>
          <p:nvSpPr>
            <p:cNvPr id="11330" name="Line 92"/>
            <p:cNvSpPr>
              <a:spLocks noChangeShapeType="1"/>
            </p:cNvSpPr>
            <p:nvPr/>
          </p:nvSpPr>
          <p:spPr bwMode="auto">
            <a:xfrm flipV="1">
              <a:off x="285750" y="39290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31" name="Line 154"/>
            <p:cNvSpPr>
              <a:spLocks noChangeShapeType="1"/>
            </p:cNvSpPr>
            <p:nvPr/>
          </p:nvSpPr>
          <p:spPr bwMode="auto">
            <a:xfrm flipV="1">
              <a:off x="9001125" y="39290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32" name="Text Box 157"/>
            <p:cNvSpPr txBox="1">
              <a:spLocks noChangeArrowheads="1"/>
            </p:cNvSpPr>
            <p:nvPr/>
          </p:nvSpPr>
          <p:spPr bwMode="auto">
            <a:xfrm>
              <a:off x="8643938" y="4132263"/>
              <a:ext cx="6477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fontAlgn="base">
                <a:spcAft>
                  <a:spcPct val="0"/>
                </a:spcAft>
              </a:pPr>
              <a:r>
                <a:rPr lang="en-US" sz="1000" b="1">
                  <a:solidFill>
                    <a:srgbClr val="5F5F5F"/>
                  </a:solidFill>
                </a:rPr>
                <a:t>2011</a:t>
              </a:r>
            </a:p>
          </p:txBody>
        </p:sp>
        <p:grpSp>
          <p:nvGrpSpPr>
            <p:cNvPr id="11333" name="Group 113"/>
            <p:cNvGrpSpPr>
              <a:grpSpLocks/>
            </p:cNvGrpSpPr>
            <p:nvPr/>
          </p:nvGrpSpPr>
          <p:grpSpPr bwMode="auto">
            <a:xfrm rot="10800000">
              <a:off x="285750" y="4376738"/>
              <a:ext cx="8715375" cy="157162"/>
              <a:chOff x="438150" y="4081463"/>
              <a:chExt cx="8715375" cy="157162"/>
            </a:xfrm>
          </p:grpSpPr>
          <p:sp>
            <p:nvSpPr>
              <p:cNvPr id="11334" name="Line 90"/>
              <p:cNvSpPr>
                <a:spLocks noChangeShapeType="1"/>
              </p:cNvSpPr>
              <p:nvPr/>
            </p:nvSpPr>
            <p:spPr bwMode="auto">
              <a:xfrm flipV="1">
                <a:off x="441325" y="4224338"/>
                <a:ext cx="8712200" cy="142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35" name="Line 92"/>
              <p:cNvSpPr>
                <a:spLocks noChangeShapeType="1"/>
              </p:cNvSpPr>
              <p:nvPr/>
            </p:nvSpPr>
            <p:spPr bwMode="auto">
              <a:xfrm flipV="1">
                <a:off x="1087438" y="40941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36" name="Line 94"/>
              <p:cNvSpPr>
                <a:spLocks noChangeShapeType="1"/>
              </p:cNvSpPr>
              <p:nvPr/>
            </p:nvSpPr>
            <p:spPr bwMode="auto">
              <a:xfrm flipV="1">
                <a:off x="1658938" y="40941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37" name="Line 96"/>
              <p:cNvSpPr>
                <a:spLocks noChangeShapeType="1"/>
              </p:cNvSpPr>
              <p:nvPr/>
            </p:nvSpPr>
            <p:spPr bwMode="auto">
              <a:xfrm flipV="1">
                <a:off x="2230438" y="40941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38" name="Line 98"/>
              <p:cNvSpPr>
                <a:spLocks noChangeShapeType="1"/>
              </p:cNvSpPr>
              <p:nvPr/>
            </p:nvSpPr>
            <p:spPr bwMode="auto">
              <a:xfrm flipV="1">
                <a:off x="2801938" y="40941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39" name="Line 100"/>
              <p:cNvSpPr>
                <a:spLocks noChangeShapeType="1"/>
              </p:cNvSpPr>
              <p:nvPr/>
            </p:nvSpPr>
            <p:spPr bwMode="auto">
              <a:xfrm flipV="1">
                <a:off x="3373438" y="40941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40" name="Line 104"/>
              <p:cNvSpPr>
                <a:spLocks noChangeShapeType="1"/>
              </p:cNvSpPr>
              <p:nvPr/>
            </p:nvSpPr>
            <p:spPr bwMode="auto">
              <a:xfrm flipV="1">
                <a:off x="3944938" y="40941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41" name="Line 106"/>
              <p:cNvSpPr>
                <a:spLocks noChangeShapeType="1"/>
              </p:cNvSpPr>
              <p:nvPr/>
            </p:nvSpPr>
            <p:spPr bwMode="auto">
              <a:xfrm flipV="1">
                <a:off x="4516438" y="40941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42" name="Line 108"/>
              <p:cNvSpPr>
                <a:spLocks noChangeShapeType="1"/>
              </p:cNvSpPr>
              <p:nvPr/>
            </p:nvSpPr>
            <p:spPr bwMode="auto">
              <a:xfrm flipV="1">
                <a:off x="5087938" y="40941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43" name="Line 110"/>
              <p:cNvSpPr>
                <a:spLocks noChangeShapeType="1"/>
              </p:cNvSpPr>
              <p:nvPr/>
            </p:nvSpPr>
            <p:spPr bwMode="auto">
              <a:xfrm flipV="1">
                <a:off x="5659438" y="40941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44" name="Line 112"/>
              <p:cNvSpPr>
                <a:spLocks noChangeShapeType="1"/>
              </p:cNvSpPr>
              <p:nvPr/>
            </p:nvSpPr>
            <p:spPr bwMode="auto">
              <a:xfrm flipV="1">
                <a:off x="6230938" y="40941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45" name="Line 115"/>
              <p:cNvSpPr>
                <a:spLocks noChangeShapeType="1"/>
              </p:cNvSpPr>
              <p:nvPr/>
            </p:nvSpPr>
            <p:spPr bwMode="auto">
              <a:xfrm flipV="1">
                <a:off x="6802438" y="40941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46" name="Line 117"/>
              <p:cNvSpPr>
                <a:spLocks noChangeShapeType="1"/>
              </p:cNvSpPr>
              <p:nvPr/>
            </p:nvSpPr>
            <p:spPr bwMode="auto">
              <a:xfrm flipV="1">
                <a:off x="7373938" y="40941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47" name="Line 152"/>
              <p:cNvSpPr>
                <a:spLocks noChangeShapeType="1"/>
              </p:cNvSpPr>
              <p:nvPr/>
            </p:nvSpPr>
            <p:spPr bwMode="auto">
              <a:xfrm flipV="1">
                <a:off x="7945438" y="40941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48" name="Line 91"/>
              <p:cNvSpPr>
                <a:spLocks noChangeShapeType="1"/>
              </p:cNvSpPr>
              <p:nvPr/>
            </p:nvSpPr>
            <p:spPr bwMode="auto">
              <a:xfrm flipV="1">
                <a:off x="801688" y="4178300"/>
                <a:ext cx="0" cy="46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49" name="Line 93"/>
              <p:cNvSpPr>
                <a:spLocks noChangeShapeType="1"/>
              </p:cNvSpPr>
              <p:nvPr/>
            </p:nvSpPr>
            <p:spPr bwMode="auto">
              <a:xfrm flipV="1">
                <a:off x="1373188" y="4178300"/>
                <a:ext cx="0" cy="46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50" name="Line 95"/>
              <p:cNvSpPr>
                <a:spLocks noChangeShapeType="1"/>
              </p:cNvSpPr>
              <p:nvPr/>
            </p:nvSpPr>
            <p:spPr bwMode="auto">
              <a:xfrm flipV="1">
                <a:off x="1944688" y="4178300"/>
                <a:ext cx="0" cy="46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51" name="Line 97"/>
              <p:cNvSpPr>
                <a:spLocks noChangeShapeType="1"/>
              </p:cNvSpPr>
              <p:nvPr/>
            </p:nvSpPr>
            <p:spPr bwMode="auto">
              <a:xfrm flipV="1">
                <a:off x="2516188" y="4178300"/>
                <a:ext cx="0" cy="46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52" name="Line 99"/>
              <p:cNvSpPr>
                <a:spLocks noChangeShapeType="1"/>
              </p:cNvSpPr>
              <p:nvPr/>
            </p:nvSpPr>
            <p:spPr bwMode="auto">
              <a:xfrm flipV="1">
                <a:off x="3087688" y="4178300"/>
                <a:ext cx="0" cy="46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53" name="Line 103"/>
              <p:cNvSpPr>
                <a:spLocks noChangeShapeType="1"/>
              </p:cNvSpPr>
              <p:nvPr/>
            </p:nvSpPr>
            <p:spPr bwMode="auto">
              <a:xfrm flipV="1">
                <a:off x="3659188" y="4178300"/>
                <a:ext cx="0" cy="46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54" name="Line 105"/>
              <p:cNvSpPr>
                <a:spLocks noChangeShapeType="1"/>
              </p:cNvSpPr>
              <p:nvPr/>
            </p:nvSpPr>
            <p:spPr bwMode="auto">
              <a:xfrm flipV="1">
                <a:off x="4230688" y="4178300"/>
                <a:ext cx="0" cy="46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55" name="Line 107"/>
              <p:cNvSpPr>
                <a:spLocks noChangeShapeType="1"/>
              </p:cNvSpPr>
              <p:nvPr/>
            </p:nvSpPr>
            <p:spPr bwMode="auto">
              <a:xfrm flipV="1">
                <a:off x="4802188" y="4178300"/>
                <a:ext cx="0" cy="46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56" name="Line 109"/>
              <p:cNvSpPr>
                <a:spLocks noChangeShapeType="1"/>
              </p:cNvSpPr>
              <p:nvPr/>
            </p:nvSpPr>
            <p:spPr bwMode="auto">
              <a:xfrm flipV="1">
                <a:off x="5373688" y="4178300"/>
                <a:ext cx="0" cy="46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57" name="Line 111"/>
              <p:cNvSpPr>
                <a:spLocks noChangeShapeType="1"/>
              </p:cNvSpPr>
              <p:nvPr/>
            </p:nvSpPr>
            <p:spPr bwMode="auto">
              <a:xfrm flipV="1">
                <a:off x="5945188" y="4178300"/>
                <a:ext cx="0" cy="46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58" name="Line 114"/>
              <p:cNvSpPr>
                <a:spLocks noChangeShapeType="1"/>
              </p:cNvSpPr>
              <p:nvPr/>
            </p:nvSpPr>
            <p:spPr bwMode="auto">
              <a:xfrm flipV="1">
                <a:off x="6516688" y="4178300"/>
                <a:ext cx="0" cy="46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59" name="Line 116"/>
              <p:cNvSpPr>
                <a:spLocks noChangeShapeType="1"/>
              </p:cNvSpPr>
              <p:nvPr/>
            </p:nvSpPr>
            <p:spPr bwMode="auto">
              <a:xfrm flipV="1">
                <a:off x="7088188" y="4178300"/>
                <a:ext cx="0" cy="46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60" name="Line 118"/>
              <p:cNvSpPr>
                <a:spLocks noChangeShapeType="1"/>
              </p:cNvSpPr>
              <p:nvPr/>
            </p:nvSpPr>
            <p:spPr bwMode="auto">
              <a:xfrm flipV="1">
                <a:off x="7659688" y="4178300"/>
                <a:ext cx="0" cy="46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61" name="Line 153"/>
              <p:cNvSpPr>
                <a:spLocks noChangeShapeType="1"/>
              </p:cNvSpPr>
              <p:nvPr/>
            </p:nvSpPr>
            <p:spPr bwMode="auto">
              <a:xfrm flipV="1">
                <a:off x="8231188" y="4178300"/>
                <a:ext cx="0" cy="46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62" name="Line 154"/>
              <p:cNvSpPr>
                <a:spLocks noChangeShapeType="1"/>
              </p:cNvSpPr>
              <p:nvPr/>
            </p:nvSpPr>
            <p:spPr bwMode="auto">
              <a:xfrm flipV="1">
                <a:off x="8516938" y="40941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63" name="Line 153"/>
              <p:cNvSpPr>
                <a:spLocks noChangeShapeType="1"/>
              </p:cNvSpPr>
              <p:nvPr/>
            </p:nvSpPr>
            <p:spPr bwMode="auto">
              <a:xfrm flipV="1">
                <a:off x="8796338" y="4179888"/>
                <a:ext cx="0" cy="46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64" name="Line 92"/>
              <p:cNvSpPr>
                <a:spLocks noChangeShapeType="1"/>
              </p:cNvSpPr>
              <p:nvPr/>
            </p:nvSpPr>
            <p:spPr bwMode="auto">
              <a:xfrm flipV="1">
                <a:off x="438150" y="40814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1365" name="Line 154"/>
              <p:cNvSpPr>
                <a:spLocks noChangeShapeType="1"/>
              </p:cNvSpPr>
              <p:nvPr/>
            </p:nvSpPr>
            <p:spPr bwMode="auto">
              <a:xfrm flipV="1">
                <a:off x="9153525" y="408146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grpSp>
      </p:grpSp>
      <p:sp>
        <p:nvSpPr>
          <p:cNvPr id="29710" name="TextBox 125"/>
          <p:cNvSpPr txBox="1">
            <a:spLocks noChangeArrowheads="1"/>
          </p:cNvSpPr>
          <p:nvPr/>
        </p:nvSpPr>
        <p:spPr bwMode="auto">
          <a:xfrm>
            <a:off x="7366000" y="6477000"/>
            <a:ext cx="1428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algn="r" rtl="0" fontAlgn="base">
              <a:spcAft>
                <a:spcPct val="0"/>
              </a:spcAft>
            </a:pPr>
            <a:r>
              <a:rPr lang="en-US" sz="1000" b="1">
                <a:solidFill>
                  <a:srgbClr val="5F5F5F"/>
                </a:solidFill>
              </a:rPr>
              <a:t>7,000 books/yr</a:t>
            </a:r>
          </a:p>
        </p:txBody>
      </p:sp>
      <p:grpSp>
        <p:nvGrpSpPr>
          <p:cNvPr id="8" name="Group 100"/>
          <p:cNvGrpSpPr>
            <a:grpSpLocks/>
          </p:cNvGrpSpPr>
          <p:nvPr/>
        </p:nvGrpSpPr>
        <p:grpSpPr bwMode="auto">
          <a:xfrm>
            <a:off x="5746750" y="5000625"/>
            <a:ext cx="2786063" cy="1519238"/>
            <a:chOff x="6032840" y="5241123"/>
            <a:chExt cx="2786111" cy="1518351"/>
          </a:xfrm>
        </p:grpSpPr>
        <p:sp>
          <p:nvSpPr>
            <p:cNvPr id="11282" name="TextBox 94"/>
            <p:cNvSpPr txBox="1">
              <a:spLocks noChangeArrowheads="1"/>
            </p:cNvSpPr>
            <p:nvPr/>
          </p:nvSpPr>
          <p:spPr bwMode="auto">
            <a:xfrm>
              <a:off x="7072330" y="5241123"/>
              <a:ext cx="1000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fontAlgn="base">
                <a:spcAft>
                  <a:spcPct val="0"/>
                </a:spcAft>
              </a:pPr>
              <a:r>
                <a:rPr lang="en-US" sz="1400" b="1">
                  <a:solidFill>
                    <a:srgbClr val="5F5F5F"/>
                  </a:solidFill>
                </a:rPr>
                <a:t>2011</a:t>
              </a:r>
            </a:p>
          </p:txBody>
        </p:sp>
        <p:sp>
          <p:nvSpPr>
            <p:cNvPr id="93" name="Rounded Rectangular Callout 92"/>
            <p:cNvSpPr/>
            <p:nvPr/>
          </p:nvSpPr>
          <p:spPr bwMode="auto">
            <a:xfrm>
              <a:off x="6032840" y="5759933"/>
              <a:ext cx="2786111" cy="999541"/>
            </a:xfrm>
            <a:prstGeom prst="wedgeRoundRectCallout">
              <a:avLst>
                <a:gd name="adj1" fmla="val 66496"/>
                <a:gd name="adj2" fmla="val -156937"/>
                <a:gd name="adj3" fmla="val 16667"/>
              </a:avLst>
            </a:prstGeom>
            <a:gradFill>
              <a:gsLst>
                <a:gs pos="0">
                  <a:schemeClr val="tx2">
                    <a:lumMod val="10000"/>
                    <a:lumOff val="90000"/>
                  </a:schemeClr>
                </a:gs>
                <a:gs pos="50000">
                  <a:schemeClr val="tx2">
                    <a:lumMod val="10000"/>
                    <a:lumOff val="90000"/>
                  </a:schemeClr>
                </a:gs>
                <a:gs pos="100000">
                  <a:schemeClr val="tx2">
                    <a:lumMod val="25000"/>
                    <a:lumOff val="75000"/>
                  </a:schemeClr>
                </a:gs>
              </a:gsLst>
              <a:lin ang="5400000" scaled="0"/>
            </a:gradFill>
            <a:ln w="9525" cap="flat" cmpd="sng" algn="ctr">
              <a:noFill/>
              <a:prstDash val="solid"/>
              <a:round/>
              <a:headEnd type="none" w="med" len="med"/>
              <a:tailEnd type="triangle" w="med" len="med"/>
            </a:ln>
            <a:effectLst/>
          </p:spPr>
          <p:txBody>
            <a:bodyPr/>
            <a:lstStyle/>
            <a:p>
              <a:pPr algn="ctr" rtl="0" eaLnBrk="0" fontAlgn="base" hangingPunct="0">
                <a:spcBef>
                  <a:spcPct val="50000"/>
                </a:spcBef>
                <a:spcAft>
                  <a:spcPct val="0"/>
                </a:spcAft>
                <a:defRPr/>
              </a:pPr>
              <a:r>
                <a:rPr lang="en-US" sz="1600" b="1" dirty="0">
                  <a:solidFill>
                    <a:srgbClr val="5F5F5F"/>
                  </a:solidFill>
                  <a:latin typeface="Arial" charset="0"/>
                  <a:ea typeface="ＭＳ Ｐゴシック" charset="0"/>
                  <a:cs typeface="ＭＳ Ｐゴシック" charset="0"/>
                </a:rPr>
                <a:t>“Digitize all books going forward and a lot of books going backward!”</a:t>
              </a:r>
            </a:p>
          </p:txBody>
        </p:sp>
      </p:grpSp>
    </p:spTree>
    <p:extLst>
      <p:ext uri="{BB962C8B-B14F-4D97-AF65-F5344CB8AC3E}">
        <p14:creationId xmlns:p14="http://schemas.microsoft.com/office/powerpoint/2010/main" val="49717557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left)">
                                      <p:cBhvr>
                                        <p:cTn id="7" dur="500"/>
                                        <p:tgtEl>
                                          <p:spTgt spid="2048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9708"/>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par>
                                <p:cTn id="15" presetID="22" presetClass="entr" presetSubtype="8" fill="hold" nodeType="with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wipe(left)">
                                      <p:cBhvr>
                                        <p:cTn id="17" dur="500"/>
                                        <p:tgtEl>
                                          <p:spTgt spid="1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par>
                                <p:cTn id="23" presetID="22" presetClass="entr" presetSubtype="2" fill="hold" nodeType="withEffect">
                                  <p:stCondLst>
                                    <p:cond delay="0"/>
                                  </p:stCondLst>
                                  <p:childTnLst>
                                    <p:set>
                                      <p:cBhvr>
                                        <p:cTn id="24" dur="1" fill="hold">
                                          <p:stCondLst>
                                            <p:cond delay="0"/>
                                          </p:stCondLst>
                                        </p:cTn>
                                        <p:tgtEl>
                                          <p:spTgt spid="128"/>
                                        </p:tgtEl>
                                        <p:attrNameLst>
                                          <p:attrName>style.visibility</p:attrName>
                                        </p:attrNameLst>
                                      </p:cBhvr>
                                      <p:to>
                                        <p:strVal val="visible"/>
                                      </p:to>
                                    </p:set>
                                    <p:animEffect transition="in" filter="wipe(right)">
                                      <p:cBhvr>
                                        <p:cTn id="25" dur="500"/>
                                        <p:tgtEl>
                                          <p:spTgt spid="12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nodeType="clickEffect">
                                  <p:stCondLst>
                                    <p:cond delay="0"/>
                                  </p:stCondLst>
                                  <p:childTnLst>
                                    <p:set>
                                      <p:cBhvr>
                                        <p:cTn id="29" dur="1" fill="hold">
                                          <p:stCondLst>
                                            <p:cond delay="0"/>
                                          </p:stCondLst>
                                        </p:cTn>
                                        <p:tgtEl>
                                          <p:spTgt spid="112"/>
                                        </p:tgtEl>
                                        <p:attrNameLst>
                                          <p:attrName>style.visibility</p:attrName>
                                        </p:attrNameLst>
                                      </p:cBhvr>
                                      <p:to>
                                        <p:strVal val="visible"/>
                                      </p:to>
                                    </p:set>
                                    <p:animEffect transition="in" filter="wipe(right)">
                                      <p:cBhvr>
                                        <p:cTn id="30" dur="500"/>
                                        <p:tgtEl>
                                          <p:spTgt spid="112"/>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2971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right)">
                                      <p:cBhvr>
                                        <p:cTn id="37" dur="500"/>
                                        <p:tgtEl>
                                          <p:spTgt spid="3"/>
                                        </p:tgtEl>
                                      </p:cBhvr>
                                    </p:animEffect>
                                  </p:childTnLst>
                                </p:cTn>
                              </p:par>
                              <p:par>
                                <p:cTn id="38" presetID="1" presetClass="entr" presetSubtype="0" fill="hold" nodeType="withEffect">
                                  <p:stCondLst>
                                    <p:cond delay="0"/>
                                  </p:stCondLst>
                                  <p:childTnLst>
                                    <p:set>
                                      <p:cBhvr>
                                        <p:cTn id="39" dur="1" fill="hold">
                                          <p:stCondLst>
                                            <p:cond delay="0"/>
                                          </p:stCondLst>
                                        </p:cTn>
                                        <p:tgtEl>
                                          <p:spTgt spid="111"/>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par>
                                <p:cTn id="45" presetID="22" presetClass="entr" presetSubtype="2" fill="hold" nodeType="with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right)">
                                      <p:cBhvr>
                                        <p:cTn id="47" dur="500"/>
                                        <p:tgtEl>
                                          <p:spTgt spid="1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5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P spid="29708" grpId="0"/>
      <p:bldP spid="297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96900" y="938213"/>
            <a:ext cx="7937500" cy="290512"/>
          </a:xfrm>
        </p:spPr>
        <p:txBody>
          <a:bodyPr/>
          <a:lstStyle/>
          <a:p>
            <a:r>
              <a:rPr lang="en-US" smtClean="0">
                <a:solidFill>
                  <a:schemeClr val="tx1"/>
                </a:solidFill>
                <a:ea typeface="Calibri" pitchFamily="34" charset="0"/>
                <a:cs typeface="Lucida Sans" pitchFamily="34" charset="0"/>
              </a:rPr>
              <a:t>eBooks already make up a third of SpringerLink usage!</a:t>
            </a:r>
          </a:p>
        </p:txBody>
      </p:sp>
      <p:grpSp>
        <p:nvGrpSpPr>
          <p:cNvPr id="13315" name="Group 6"/>
          <p:cNvGrpSpPr>
            <a:grpSpLocks/>
          </p:cNvGrpSpPr>
          <p:nvPr/>
        </p:nvGrpSpPr>
        <p:grpSpPr bwMode="auto">
          <a:xfrm>
            <a:off x="539750" y="1484313"/>
            <a:ext cx="8064500" cy="4648200"/>
            <a:chOff x="477" y="1149"/>
            <a:chExt cx="5286" cy="2625"/>
          </a:xfrm>
        </p:grpSpPr>
        <p:sp>
          <p:nvSpPr>
            <p:cNvPr id="13317" name="Text Box 7"/>
            <p:cNvSpPr txBox="1">
              <a:spLocks noChangeArrowheads="1"/>
            </p:cNvSpPr>
            <p:nvPr/>
          </p:nvSpPr>
          <p:spPr bwMode="auto">
            <a:xfrm>
              <a:off x="477" y="1149"/>
              <a:ext cx="5286" cy="162"/>
            </a:xfrm>
            <a:prstGeom prst="rect">
              <a:avLst/>
            </a:prstGeom>
            <a:solidFill>
              <a:schemeClr val="hlink"/>
            </a:solidFill>
            <a:ln w="12700" algn="ctr">
              <a:solidFill>
                <a:schemeClr val="hlink"/>
              </a:solidFill>
              <a:miter lim="800000"/>
              <a:headEnd/>
              <a:tailEnd/>
            </a:ln>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fontAlgn="base">
                <a:spcBef>
                  <a:spcPct val="0"/>
                </a:spcBef>
                <a:spcAft>
                  <a:spcPct val="0"/>
                </a:spcAft>
              </a:pPr>
              <a:r>
                <a:rPr lang="en-US" sz="1200" b="1">
                  <a:solidFill>
                    <a:srgbClr val="FFFFFF"/>
                  </a:solidFill>
                </a:rPr>
                <a:t>SpringerLink Usage: 2005-12</a:t>
              </a:r>
            </a:p>
          </p:txBody>
        </p:sp>
        <p:sp>
          <p:nvSpPr>
            <p:cNvPr id="13318" name="Rectangle 8"/>
            <p:cNvSpPr>
              <a:spLocks noChangeArrowheads="1"/>
            </p:cNvSpPr>
            <p:nvPr/>
          </p:nvSpPr>
          <p:spPr bwMode="auto">
            <a:xfrm>
              <a:off x="477" y="1149"/>
              <a:ext cx="5286" cy="2625"/>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rtl="0" eaLnBrk="0" fontAlgn="base" hangingPunct="0">
                <a:spcBef>
                  <a:spcPct val="50000"/>
                </a:spcBef>
                <a:spcAft>
                  <a:spcPct val="0"/>
                </a:spcAft>
              </a:pPr>
              <a:endParaRPr lang="en-US" sz="1600" b="1">
                <a:solidFill>
                  <a:srgbClr val="5F5F5F"/>
                </a:solidFill>
                <a:latin typeface="Arial" charset="0"/>
              </a:endParaRPr>
            </a:p>
          </p:txBody>
        </p:sp>
      </p:grpSp>
      <p:graphicFrame>
        <p:nvGraphicFramePr>
          <p:cNvPr id="13316" name="Object 9"/>
          <p:cNvGraphicFramePr>
            <a:graphicFrameLocks noChangeAspect="1"/>
          </p:cNvGraphicFramePr>
          <p:nvPr/>
        </p:nvGraphicFramePr>
        <p:xfrm>
          <a:off x="488950" y="1803400"/>
          <a:ext cx="8166100" cy="4413250"/>
        </p:xfrm>
        <a:graphic>
          <a:graphicData uri="http://schemas.openxmlformats.org/presentationml/2006/ole">
            <mc:AlternateContent xmlns:mc="http://schemas.openxmlformats.org/markup-compatibility/2006">
              <mc:Choice xmlns:v="urn:schemas-microsoft-com:vml" Requires="v">
                <p:oleObj spid="_x0000_s1028" r:id="rId4" imgW="8169348" imgH="4413887" progId="Excel.Chart.8">
                  <p:embed/>
                </p:oleObj>
              </mc:Choice>
              <mc:Fallback>
                <p:oleObj r:id="rId4" imgW="8169348" imgH="4413887"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50" y="1803400"/>
                        <a:ext cx="8166100" cy="441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39916288"/>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Line 4"/>
          <p:cNvSpPr>
            <a:spLocks noChangeShapeType="1"/>
          </p:cNvSpPr>
          <p:nvPr/>
        </p:nvSpPr>
        <p:spPr bwMode="auto">
          <a:xfrm>
            <a:off x="1677988" y="2546350"/>
            <a:ext cx="1587" cy="2794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rtl="0" eaLnBrk="0" fontAlgn="base" hangingPunct="0">
              <a:spcBef>
                <a:spcPct val="50000"/>
              </a:spcBef>
              <a:spcAft>
                <a:spcPct val="0"/>
              </a:spcAft>
            </a:pPr>
            <a:endParaRPr lang="en-US" sz="1600" b="1">
              <a:solidFill>
                <a:srgbClr val="5F5F5F"/>
              </a:solidFill>
              <a:latin typeface="Arial" charset="0"/>
            </a:endParaRPr>
          </a:p>
        </p:txBody>
      </p:sp>
      <p:pic>
        <p:nvPicPr>
          <p:cNvPr id="10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2500313"/>
            <a:ext cx="6805612" cy="2871787"/>
          </a:xfrm>
          <a:prstGeom prst="rect">
            <a:avLst/>
          </a:prstGeom>
          <a:noFill/>
          <a:ln w="0">
            <a:solidFill>
              <a:schemeClr val="tx1">
                <a:alpha val="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29" name="Line 5"/>
          <p:cNvSpPr>
            <a:spLocks noChangeShapeType="1"/>
          </p:cNvSpPr>
          <p:nvPr/>
        </p:nvSpPr>
        <p:spPr bwMode="auto">
          <a:xfrm>
            <a:off x="1624013" y="5340350"/>
            <a:ext cx="539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030" name="Line 6"/>
          <p:cNvSpPr>
            <a:spLocks noChangeShapeType="1"/>
          </p:cNvSpPr>
          <p:nvPr/>
        </p:nvSpPr>
        <p:spPr bwMode="auto">
          <a:xfrm>
            <a:off x="1624013" y="5060950"/>
            <a:ext cx="53975"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031" name="Line 7"/>
          <p:cNvSpPr>
            <a:spLocks noChangeShapeType="1"/>
          </p:cNvSpPr>
          <p:nvPr/>
        </p:nvSpPr>
        <p:spPr bwMode="auto">
          <a:xfrm>
            <a:off x="1624013" y="4783138"/>
            <a:ext cx="539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032" name="Line 8"/>
          <p:cNvSpPr>
            <a:spLocks noChangeShapeType="1"/>
          </p:cNvSpPr>
          <p:nvPr/>
        </p:nvSpPr>
        <p:spPr bwMode="auto">
          <a:xfrm>
            <a:off x="1624013" y="4502150"/>
            <a:ext cx="539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033" name="Line 9"/>
          <p:cNvSpPr>
            <a:spLocks noChangeShapeType="1"/>
          </p:cNvSpPr>
          <p:nvPr/>
        </p:nvSpPr>
        <p:spPr bwMode="auto">
          <a:xfrm>
            <a:off x="1624013" y="4222750"/>
            <a:ext cx="539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034" name="Line 10"/>
          <p:cNvSpPr>
            <a:spLocks noChangeShapeType="1"/>
          </p:cNvSpPr>
          <p:nvPr/>
        </p:nvSpPr>
        <p:spPr bwMode="auto">
          <a:xfrm>
            <a:off x="1624013" y="3943350"/>
            <a:ext cx="539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035" name="Line 11"/>
          <p:cNvSpPr>
            <a:spLocks noChangeShapeType="1"/>
          </p:cNvSpPr>
          <p:nvPr/>
        </p:nvSpPr>
        <p:spPr bwMode="auto">
          <a:xfrm>
            <a:off x="1624013" y="3663950"/>
            <a:ext cx="539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036" name="Line 12"/>
          <p:cNvSpPr>
            <a:spLocks noChangeShapeType="1"/>
          </p:cNvSpPr>
          <p:nvPr/>
        </p:nvSpPr>
        <p:spPr bwMode="auto">
          <a:xfrm>
            <a:off x="1624013" y="3386138"/>
            <a:ext cx="539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037" name="Line 13"/>
          <p:cNvSpPr>
            <a:spLocks noChangeShapeType="1"/>
          </p:cNvSpPr>
          <p:nvPr/>
        </p:nvSpPr>
        <p:spPr bwMode="auto">
          <a:xfrm>
            <a:off x="1624013" y="3105150"/>
            <a:ext cx="539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038" name="Line 14"/>
          <p:cNvSpPr>
            <a:spLocks noChangeShapeType="1"/>
          </p:cNvSpPr>
          <p:nvPr/>
        </p:nvSpPr>
        <p:spPr bwMode="auto">
          <a:xfrm>
            <a:off x="1624013" y="2824163"/>
            <a:ext cx="53975"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039" name="Line 15"/>
          <p:cNvSpPr>
            <a:spLocks noChangeShapeType="1"/>
          </p:cNvSpPr>
          <p:nvPr/>
        </p:nvSpPr>
        <p:spPr bwMode="auto">
          <a:xfrm>
            <a:off x="1624013" y="2546350"/>
            <a:ext cx="539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040" name="Line 16"/>
          <p:cNvSpPr>
            <a:spLocks noChangeShapeType="1"/>
          </p:cNvSpPr>
          <p:nvPr/>
        </p:nvSpPr>
        <p:spPr bwMode="auto">
          <a:xfrm>
            <a:off x="1677988" y="5340350"/>
            <a:ext cx="65817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041" name="Rectangle 17"/>
          <p:cNvSpPr>
            <a:spLocks noChangeArrowheads="1"/>
          </p:cNvSpPr>
          <p:nvPr/>
        </p:nvSpPr>
        <p:spPr bwMode="auto">
          <a:xfrm>
            <a:off x="1296988" y="5270500"/>
            <a:ext cx="2016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eaLnBrk="0" fontAlgn="base" hangingPunct="0">
              <a:spcBef>
                <a:spcPct val="50000"/>
              </a:spcBef>
              <a:spcAft>
                <a:spcPct val="0"/>
              </a:spcAft>
            </a:pPr>
            <a:r>
              <a:rPr lang="en-US" sz="1100" b="1">
                <a:solidFill>
                  <a:srgbClr val="000000"/>
                </a:solidFill>
                <a:latin typeface="Arial" charset="0"/>
              </a:rPr>
              <a:t>0%</a:t>
            </a:r>
            <a:endParaRPr lang="en-US" sz="2400" b="1">
              <a:solidFill>
                <a:srgbClr val="002143"/>
              </a:solidFill>
              <a:latin typeface="Arial" charset="0"/>
            </a:endParaRPr>
          </a:p>
        </p:txBody>
      </p:sp>
      <p:sp>
        <p:nvSpPr>
          <p:cNvPr id="1042" name="Rectangle 18"/>
          <p:cNvSpPr>
            <a:spLocks noChangeArrowheads="1"/>
          </p:cNvSpPr>
          <p:nvPr/>
        </p:nvSpPr>
        <p:spPr bwMode="auto">
          <a:xfrm>
            <a:off x="1198563" y="4991100"/>
            <a:ext cx="2794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eaLnBrk="0" fontAlgn="base" hangingPunct="0">
              <a:spcBef>
                <a:spcPct val="50000"/>
              </a:spcBef>
              <a:spcAft>
                <a:spcPct val="0"/>
              </a:spcAft>
            </a:pPr>
            <a:r>
              <a:rPr lang="en-US" sz="1100" b="1">
                <a:solidFill>
                  <a:srgbClr val="000000"/>
                </a:solidFill>
                <a:latin typeface="Arial" charset="0"/>
              </a:rPr>
              <a:t>10%</a:t>
            </a:r>
            <a:endParaRPr lang="en-US" sz="2400" b="1">
              <a:solidFill>
                <a:srgbClr val="002143"/>
              </a:solidFill>
              <a:latin typeface="Arial" charset="0"/>
            </a:endParaRPr>
          </a:p>
        </p:txBody>
      </p:sp>
      <p:sp>
        <p:nvSpPr>
          <p:cNvPr id="1043" name="Rectangle 19"/>
          <p:cNvSpPr>
            <a:spLocks noChangeArrowheads="1"/>
          </p:cNvSpPr>
          <p:nvPr/>
        </p:nvSpPr>
        <p:spPr bwMode="auto">
          <a:xfrm>
            <a:off x="1198563" y="4711700"/>
            <a:ext cx="2794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eaLnBrk="0" fontAlgn="base" hangingPunct="0">
              <a:spcBef>
                <a:spcPct val="50000"/>
              </a:spcBef>
              <a:spcAft>
                <a:spcPct val="0"/>
              </a:spcAft>
            </a:pPr>
            <a:r>
              <a:rPr lang="en-US" sz="1100" b="1">
                <a:solidFill>
                  <a:srgbClr val="000000"/>
                </a:solidFill>
                <a:latin typeface="Arial" charset="0"/>
              </a:rPr>
              <a:t>20%</a:t>
            </a:r>
            <a:endParaRPr lang="en-US" sz="2400" b="1">
              <a:solidFill>
                <a:srgbClr val="002143"/>
              </a:solidFill>
              <a:latin typeface="Arial" charset="0"/>
            </a:endParaRPr>
          </a:p>
        </p:txBody>
      </p:sp>
      <p:sp>
        <p:nvSpPr>
          <p:cNvPr id="1044" name="Rectangle 20"/>
          <p:cNvSpPr>
            <a:spLocks noChangeArrowheads="1"/>
          </p:cNvSpPr>
          <p:nvPr/>
        </p:nvSpPr>
        <p:spPr bwMode="auto">
          <a:xfrm>
            <a:off x="1198563" y="4432300"/>
            <a:ext cx="2794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eaLnBrk="0" fontAlgn="base" hangingPunct="0">
              <a:spcBef>
                <a:spcPct val="50000"/>
              </a:spcBef>
              <a:spcAft>
                <a:spcPct val="0"/>
              </a:spcAft>
            </a:pPr>
            <a:r>
              <a:rPr lang="en-US" sz="1100" b="1">
                <a:solidFill>
                  <a:srgbClr val="000000"/>
                </a:solidFill>
                <a:latin typeface="Arial" charset="0"/>
              </a:rPr>
              <a:t>30%</a:t>
            </a:r>
            <a:endParaRPr lang="en-US" sz="2400" b="1">
              <a:solidFill>
                <a:srgbClr val="002143"/>
              </a:solidFill>
              <a:latin typeface="Arial" charset="0"/>
            </a:endParaRPr>
          </a:p>
        </p:txBody>
      </p:sp>
      <p:sp>
        <p:nvSpPr>
          <p:cNvPr id="1045" name="Rectangle 21"/>
          <p:cNvSpPr>
            <a:spLocks noChangeArrowheads="1"/>
          </p:cNvSpPr>
          <p:nvPr/>
        </p:nvSpPr>
        <p:spPr bwMode="auto">
          <a:xfrm>
            <a:off x="1198563" y="4152900"/>
            <a:ext cx="2794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eaLnBrk="0" fontAlgn="base" hangingPunct="0">
              <a:spcBef>
                <a:spcPct val="50000"/>
              </a:spcBef>
              <a:spcAft>
                <a:spcPct val="0"/>
              </a:spcAft>
            </a:pPr>
            <a:r>
              <a:rPr lang="en-US" sz="1100" b="1">
                <a:solidFill>
                  <a:srgbClr val="000000"/>
                </a:solidFill>
                <a:latin typeface="Arial" charset="0"/>
              </a:rPr>
              <a:t>40%</a:t>
            </a:r>
            <a:endParaRPr lang="en-US" sz="2400" b="1">
              <a:solidFill>
                <a:srgbClr val="002143"/>
              </a:solidFill>
              <a:latin typeface="Arial" charset="0"/>
            </a:endParaRPr>
          </a:p>
        </p:txBody>
      </p:sp>
      <p:sp>
        <p:nvSpPr>
          <p:cNvPr id="1046" name="Rectangle 22"/>
          <p:cNvSpPr>
            <a:spLocks noChangeArrowheads="1"/>
          </p:cNvSpPr>
          <p:nvPr/>
        </p:nvSpPr>
        <p:spPr bwMode="auto">
          <a:xfrm>
            <a:off x="1198563" y="3873500"/>
            <a:ext cx="2794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eaLnBrk="0" fontAlgn="base" hangingPunct="0">
              <a:spcBef>
                <a:spcPct val="50000"/>
              </a:spcBef>
              <a:spcAft>
                <a:spcPct val="0"/>
              </a:spcAft>
            </a:pPr>
            <a:r>
              <a:rPr lang="en-US" sz="1100" b="1">
                <a:solidFill>
                  <a:srgbClr val="000000"/>
                </a:solidFill>
                <a:latin typeface="Arial" charset="0"/>
              </a:rPr>
              <a:t>50%</a:t>
            </a:r>
            <a:endParaRPr lang="en-US" sz="2400" b="1">
              <a:solidFill>
                <a:srgbClr val="002143"/>
              </a:solidFill>
              <a:latin typeface="Arial" charset="0"/>
            </a:endParaRPr>
          </a:p>
        </p:txBody>
      </p:sp>
      <p:sp>
        <p:nvSpPr>
          <p:cNvPr id="1047" name="Rectangle 23"/>
          <p:cNvSpPr>
            <a:spLocks noChangeArrowheads="1"/>
          </p:cNvSpPr>
          <p:nvPr/>
        </p:nvSpPr>
        <p:spPr bwMode="auto">
          <a:xfrm>
            <a:off x="1198563" y="3594100"/>
            <a:ext cx="2794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eaLnBrk="0" fontAlgn="base" hangingPunct="0">
              <a:spcBef>
                <a:spcPct val="50000"/>
              </a:spcBef>
              <a:spcAft>
                <a:spcPct val="0"/>
              </a:spcAft>
            </a:pPr>
            <a:r>
              <a:rPr lang="en-US" sz="1100" b="1">
                <a:solidFill>
                  <a:srgbClr val="000000"/>
                </a:solidFill>
                <a:latin typeface="Arial" charset="0"/>
              </a:rPr>
              <a:t>60%</a:t>
            </a:r>
            <a:endParaRPr lang="en-US" sz="2400" b="1">
              <a:solidFill>
                <a:srgbClr val="002143"/>
              </a:solidFill>
              <a:latin typeface="Arial" charset="0"/>
            </a:endParaRPr>
          </a:p>
        </p:txBody>
      </p:sp>
      <p:sp>
        <p:nvSpPr>
          <p:cNvPr id="1048" name="Rectangle 24"/>
          <p:cNvSpPr>
            <a:spLocks noChangeArrowheads="1"/>
          </p:cNvSpPr>
          <p:nvPr/>
        </p:nvSpPr>
        <p:spPr bwMode="auto">
          <a:xfrm>
            <a:off x="1198563" y="3314700"/>
            <a:ext cx="2794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eaLnBrk="0" fontAlgn="base" hangingPunct="0">
              <a:spcBef>
                <a:spcPct val="50000"/>
              </a:spcBef>
              <a:spcAft>
                <a:spcPct val="0"/>
              </a:spcAft>
            </a:pPr>
            <a:r>
              <a:rPr lang="en-US" sz="1100" b="1">
                <a:solidFill>
                  <a:srgbClr val="000000"/>
                </a:solidFill>
                <a:latin typeface="Arial" charset="0"/>
              </a:rPr>
              <a:t>70%</a:t>
            </a:r>
            <a:endParaRPr lang="en-US" sz="2400" b="1">
              <a:solidFill>
                <a:srgbClr val="002143"/>
              </a:solidFill>
              <a:latin typeface="Arial" charset="0"/>
            </a:endParaRPr>
          </a:p>
        </p:txBody>
      </p:sp>
      <p:sp>
        <p:nvSpPr>
          <p:cNvPr id="1049" name="Rectangle 25"/>
          <p:cNvSpPr>
            <a:spLocks noChangeArrowheads="1"/>
          </p:cNvSpPr>
          <p:nvPr/>
        </p:nvSpPr>
        <p:spPr bwMode="auto">
          <a:xfrm>
            <a:off x="1198563" y="3033713"/>
            <a:ext cx="2794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eaLnBrk="0" fontAlgn="base" hangingPunct="0">
              <a:spcBef>
                <a:spcPct val="50000"/>
              </a:spcBef>
              <a:spcAft>
                <a:spcPct val="0"/>
              </a:spcAft>
            </a:pPr>
            <a:r>
              <a:rPr lang="en-US" sz="1100" b="1">
                <a:solidFill>
                  <a:srgbClr val="000000"/>
                </a:solidFill>
                <a:latin typeface="Arial" charset="0"/>
              </a:rPr>
              <a:t>80%</a:t>
            </a:r>
            <a:endParaRPr lang="en-US" sz="2400" b="1">
              <a:solidFill>
                <a:srgbClr val="002143"/>
              </a:solidFill>
              <a:latin typeface="Arial" charset="0"/>
            </a:endParaRPr>
          </a:p>
        </p:txBody>
      </p:sp>
      <p:sp>
        <p:nvSpPr>
          <p:cNvPr id="1050" name="Rectangle 26"/>
          <p:cNvSpPr>
            <a:spLocks noChangeArrowheads="1"/>
          </p:cNvSpPr>
          <p:nvPr/>
        </p:nvSpPr>
        <p:spPr bwMode="auto">
          <a:xfrm>
            <a:off x="1198563" y="2755900"/>
            <a:ext cx="2794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eaLnBrk="0" fontAlgn="base" hangingPunct="0">
              <a:spcBef>
                <a:spcPct val="50000"/>
              </a:spcBef>
              <a:spcAft>
                <a:spcPct val="0"/>
              </a:spcAft>
            </a:pPr>
            <a:r>
              <a:rPr lang="en-US" sz="1100" b="1">
                <a:solidFill>
                  <a:srgbClr val="000000"/>
                </a:solidFill>
                <a:latin typeface="Arial" charset="0"/>
              </a:rPr>
              <a:t>90%</a:t>
            </a:r>
            <a:endParaRPr lang="en-US" sz="2400" b="1">
              <a:solidFill>
                <a:srgbClr val="002143"/>
              </a:solidFill>
              <a:latin typeface="Arial" charset="0"/>
            </a:endParaRPr>
          </a:p>
        </p:txBody>
      </p:sp>
      <p:sp>
        <p:nvSpPr>
          <p:cNvPr id="1051" name="Rectangle 27"/>
          <p:cNvSpPr>
            <a:spLocks noChangeArrowheads="1"/>
          </p:cNvSpPr>
          <p:nvPr/>
        </p:nvSpPr>
        <p:spPr bwMode="auto">
          <a:xfrm>
            <a:off x="1104900" y="2474913"/>
            <a:ext cx="3571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eaLnBrk="0" fontAlgn="base" hangingPunct="0">
              <a:spcBef>
                <a:spcPct val="50000"/>
              </a:spcBef>
              <a:spcAft>
                <a:spcPct val="0"/>
              </a:spcAft>
            </a:pPr>
            <a:r>
              <a:rPr lang="en-US" sz="1100" b="1">
                <a:solidFill>
                  <a:srgbClr val="000000"/>
                </a:solidFill>
                <a:latin typeface="Arial" charset="0"/>
              </a:rPr>
              <a:t>100%</a:t>
            </a:r>
            <a:endParaRPr lang="en-US" sz="2400" b="1">
              <a:solidFill>
                <a:srgbClr val="002143"/>
              </a:solidFill>
              <a:latin typeface="Arial" charset="0"/>
            </a:endParaRPr>
          </a:p>
        </p:txBody>
      </p:sp>
      <p:sp>
        <p:nvSpPr>
          <p:cNvPr id="1052" name="Rectangle 28"/>
          <p:cNvSpPr>
            <a:spLocks noChangeArrowheads="1"/>
          </p:cNvSpPr>
          <p:nvPr/>
        </p:nvSpPr>
        <p:spPr bwMode="auto">
          <a:xfrm>
            <a:off x="4356100" y="5591175"/>
            <a:ext cx="4445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eaLnBrk="0" fontAlgn="base" hangingPunct="0">
              <a:spcBef>
                <a:spcPct val="50000"/>
              </a:spcBef>
              <a:spcAft>
                <a:spcPct val="0"/>
              </a:spcAft>
            </a:pPr>
            <a:r>
              <a:rPr lang="en-US" sz="1200" b="1">
                <a:solidFill>
                  <a:srgbClr val="000000"/>
                </a:solidFill>
                <a:latin typeface="Arial" charset="0"/>
              </a:rPr>
              <a:t># titles</a:t>
            </a:r>
            <a:endParaRPr lang="en-US" sz="1200" b="1">
              <a:solidFill>
                <a:srgbClr val="002143"/>
              </a:solidFill>
              <a:latin typeface="Arial" charset="0"/>
            </a:endParaRPr>
          </a:p>
        </p:txBody>
      </p:sp>
      <p:sp>
        <p:nvSpPr>
          <p:cNvPr id="1053" name="Rectangle 29"/>
          <p:cNvSpPr>
            <a:spLocks noChangeArrowheads="1"/>
          </p:cNvSpPr>
          <p:nvPr/>
        </p:nvSpPr>
        <p:spPr bwMode="auto">
          <a:xfrm rot="-5400000">
            <a:off x="-96837" y="3965575"/>
            <a:ext cx="195103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eaLnBrk="0" fontAlgn="base" hangingPunct="0">
              <a:spcBef>
                <a:spcPct val="50000"/>
              </a:spcBef>
              <a:spcAft>
                <a:spcPct val="0"/>
              </a:spcAft>
            </a:pPr>
            <a:r>
              <a:rPr lang="en-US" sz="1200" b="1">
                <a:solidFill>
                  <a:srgbClr val="000000"/>
                </a:solidFill>
                <a:latin typeface="Arial" charset="0"/>
              </a:rPr>
              <a:t># full-text chapter downloads</a:t>
            </a:r>
            <a:endParaRPr lang="en-US" sz="1200" b="1">
              <a:solidFill>
                <a:srgbClr val="002143"/>
              </a:solidFill>
              <a:latin typeface="Arial" charset="0"/>
            </a:endParaRPr>
          </a:p>
        </p:txBody>
      </p:sp>
      <p:sp>
        <p:nvSpPr>
          <p:cNvPr id="1054" name="Line 30"/>
          <p:cNvSpPr>
            <a:spLocks noChangeShapeType="1"/>
          </p:cNvSpPr>
          <p:nvPr/>
        </p:nvSpPr>
        <p:spPr bwMode="auto">
          <a:xfrm>
            <a:off x="2352675" y="5334000"/>
            <a:ext cx="0" cy="47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055" name="Line 31"/>
          <p:cNvSpPr>
            <a:spLocks noChangeShapeType="1"/>
          </p:cNvSpPr>
          <p:nvPr/>
        </p:nvSpPr>
        <p:spPr bwMode="auto">
          <a:xfrm>
            <a:off x="4314825" y="5346700"/>
            <a:ext cx="0" cy="47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056" name="Line 32"/>
          <p:cNvSpPr>
            <a:spLocks noChangeShapeType="1"/>
          </p:cNvSpPr>
          <p:nvPr/>
        </p:nvSpPr>
        <p:spPr bwMode="auto">
          <a:xfrm>
            <a:off x="3665538" y="5338763"/>
            <a:ext cx="0" cy="47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057" name="Line 33"/>
          <p:cNvSpPr>
            <a:spLocks noChangeShapeType="1"/>
          </p:cNvSpPr>
          <p:nvPr/>
        </p:nvSpPr>
        <p:spPr bwMode="auto">
          <a:xfrm>
            <a:off x="4978400" y="5338763"/>
            <a:ext cx="0" cy="47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058" name="Line 34"/>
          <p:cNvSpPr>
            <a:spLocks noChangeShapeType="1"/>
          </p:cNvSpPr>
          <p:nvPr/>
        </p:nvSpPr>
        <p:spPr bwMode="auto">
          <a:xfrm>
            <a:off x="5649913" y="5338763"/>
            <a:ext cx="0" cy="47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059" name="Line 35"/>
          <p:cNvSpPr>
            <a:spLocks noChangeShapeType="1"/>
          </p:cNvSpPr>
          <p:nvPr/>
        </p:nvSpPr>
        <p:spPr bwMode="auto">
          <a:xfrm>
            <a:off x="6303963" y="5338763"/>
            <a:ext cx="0" cy="47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060" name="Line 36"/>
          <p:cNvSpPr>
            <a:spLocks noChangeShapeType="1"/>
          </p:cNvSpPr>
          <p:nvPr/>
        </p:nvSpPr>
        <p:spPr bwMode="auto">
          <a:xfrm>
            <a:off x="6961188" y="5338763"/>
            <a:ext cx="0" cy="47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061" name="Line 37"/>
          <p:cNvSpPr>
            <a:spLocks noChangeShapeType="1"/>
          </p:cNvSpPr>
          <p:nvPr/>
        </p:nvSpPr>
        <p:spPr bwMode="auto">
          <a:xfrm>
            <a:off x="7618413" y="5338763"/>
            <a:ext cx="0" cy="47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062" name="Line 38"/>
          <p:cNvSpPr>
            <a:spLocks noChangeShapeType="1"/>
          </p:cNvSpPr>
          <p:nvPr/>
        </p:nvSpPr>
        <p:spPr bwMode="auto">
          <a:xfrm>
            <a:off x="8269288" y="5335588"/>
            <a:ext cx="0" cy="4921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1063" name="Text Box 39"/>
          <p:cNvSpPr txBox="1">
            <a:spLocks noChangeArrowheads="1"/>
          </p:cNvSpPr>
          <p:nvPr/>
        </p:nvSpPr>
        <p:spPr bwMode="auto">
          <a:xfrm>
            <a:off x="2119313" y="5343525"/>
            <a:ext cx="4635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eaLnBrk="1" fontAlgn="base" hangingPunct="1">
              <a:spcBef>
                <a:spcPct val="0"/>
              </a:spcBef>
              <a:spcAft>
                <a:spcPct val="0"/>
              </a:spcAft>
            </a:pPr>
            <a:r>
              <a:rPr lang="en-US" sz="1100" b="1">
                <a:solidFill>
                  <a:srgbClr val="002143"/>
                </a:solidFill>
              </a:rPr>
              <a:t>10%</a:t>
            </a:r>
          </a:p>
        </p:txBody>
      </p:sp>
      <p:sp>
        <p:nvSpPr>
          <p:cNvPr id="1064" name="Text Box 40"/>
          <p:cNvSpPr txBox="1">
            <a:spLocks noChangeArrowheads="1"/>
          </p:cNvSpPr>
          <p:nvPr/>
        </p:nvSpPr>
        <p:spPr bwMode="auto">
          <a:xfrm>
            <a:off x="2771775" y="5343525"/>
            <a:ext cx="4635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eaLnBrk="1" fontAlgn="base" hangingPunct="1">
              <a:spcBef>
                <a:spcPct val="0"/>
              </a:spcBef>
              <a:spcAft>
                <a:spcPct val="0"/>
              </a:spcAft>
            </a:pPr>
            <a:r>
              <a:rPr lang="en-US" sz="1100" b="1">
                <a:solidFill>
                  <a:srgbClr val="002143"/>
                </a:solidFill>
              </a:rPr>
              <a:t>20%</a:t>
            </a:r>
          </a:p>
        </p:txBody>
      </p:sp>
      <p:sp>
        <p:nvSpPr>
          <p:cNvPr id="1065" name="Text Box 41"/>
          <p:cNvSpPr txBox="1">
            <a:spLocks noChangeArrowheads="1"/>
          </p:cNvSpPr>
          <p:nvPr/>
        </p:nvSpPr>
        <p:spPr bwMode="auto">
          <a:xfrm>
            <a:off x="3425825" y="5343525"/>
            <a:ext cx="4635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eaLnBrk="1" fontAlgn="base" hangingPunct="1">
              <a:spcBef>
                <a:spcPct val="0"/>
              </a:spcBef>
              <a:spcAft>
                <a:spcPct val="0"/>
              </a:spcAft>
            </a:pPr>
            <a:r>
              <a:rPr lang="en-US" sz="1100" b="1">
                <a:solidFill>
                  <a:srgbClr val="002143"/>
                </a:solidFill>
              </a:rPr>
              <a:t>30%</a:t>
            </a:r>
          </a:p>
        </p:txBody>
      </p:sp>
      <p:sp>
        <p:nvSpPr>
          <p:cNvPr id="1066" name="Text Box 42"/>
          <p:cNvSpPr txBox="1">
            <a:spLocks noChangeArrowheads="1"/>
          </p:cNvSpPr>
          <p:nvPr/>
        </p:nvSpPr>
        <p:spPr bwMode="auto">
          <a:xfrm>
            <a:off x="4078288" y="5343525"/>
            <a:ext cx="4635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eaLnBrk="1" fontAlgn="base" hangingPunct="1">
              <a:spcBef>
                <a:spcPct val="0"/>
              </a:spcBef>
              <a:spcAft>
                <a:spcPct val="0"/>
              </a:spcAft>
            </a:pPr>
            <a:r>
              <a:rPr lang="en-US" sz="1100" b="1">
                <a:solidFill>
                  <a:srgbClr val="002143"/>
                </a:solidFill>
              </a:rPr>
              <a:t>40%</a:t>
            </a:r>
          </a:p>
        </p:txBody>
      </p:sp>
      <p:sp>
        <p:nvSpPr>
          <p:cNvPr id="1067" name="Text Box 43"/>
          <p:cNvSpPr txBox="1">
            <a:spLocks noChangeArrowheads="1"/>
          </p:cNvSpPr>
          <p:nvPr/>
        </p:nvSpPr>
        <p:spPr bwMode="auto">
          <a:xfrm>
            <a:off x="4732338" y="5343525"/>
            <a:ext cx="4635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eaLnBrk="1" fontAlgn="base" hangingPunct="1">
              <a:spcBef>
                <a:spcPct val="0"/>
              </a:spcBef>
              <a:spcAft>
                <a:spcPct val="0"/>
              </a:spcAft>
            </a:pPr>
            <a:r>
              <a:rPr lang="en-US" sz="1100" b="1">
                <a:solidFill>
                  <a:srgbClr val="002143"/>
                </a:solidFill>
              </a:rPr>
              <a:t>50%</a:t>
            </a:r>
          </a:p>
        </p:txBody>
      </p:sp>
      <p:sp>
        <p:nvSpPr>
          <p:cNvPr id="1068" name="Text Box 44"/>
          <p:cNvSpPr txBox="1">
            <a:spLocks noChangeArrowheads="1"/>
          </p:cNvSpPr>
          <p:nvPr/>
        </p:nvSpPr>
        <p:spPr bwMode="auto">
          <a:xfrm>
            <a:off x="5383213" y="5343525"/>
            <a:ext cx="4635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eaLnBrk="1" fontAlgn="base" hangingPunct="1">
              <a:spcBef>
                <a:spcPct val="0"/>
              </a:spcBef>
              <a:spcAft>
                <a:spcPct val="0"/>
              </a:spcAft>
            </a:pPr>
            <a:r>
              <a:rPr lang="en-US" sz="1100" b="1">
                <a:solidFill>
                  <a:srgbClr val="002143"/>
                </a:solidFill>
              </a:rPr>
              <a:t>60%</a:t>
            </a:r>
          </a:p>
        </p:txBody>
      </p:sp>
      <p:sp>
        <p:nvSpPr>
          <p:cNvPr id="1069" name="Text Box 45"/>
          <p:cNvSpPr txBox="1">
            <a:spLocks noChangeArrowheads="1"/>
          </p:cNvSpPr>
          <p:nvPr/>
        </p:nvSpPr>
        <p:spPr bwMode="auto">
          <a:xfrm>
            <a:off x="6037263" y="5343525"/>
            <a:ext cx="4635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eaLnBrk="1" fontAlgn="base" hangingPunct="1">
              <a:spcBef>
                <a:spcPct val="0"/>
              </a:spcBef>
              <a:spcAft>
                <a:spcPct val="0"/>
              </a:spcAft>
            </a:pPr>
            <a:r>
              <a:rPr lang="en-US" sz="1100" b="1">
                <a:solidFill>
                  <a:srgbClr val="002143"/>
                </a:solidFill>
              </a:rPr>
              <a:t>70%</a:t>
            </a:r>
          </a:p>
        </p:txBody>
      </p:sp>
      <p:sp>
        <p:nvSpPr>
          <p:cNvPr id="1070" name="Text Box 46"/>
          <p:cNvSpPr txBox="1">
            <a:spLocks noChangeArrowheads="1"/>
          </p:cNvSpPr>
          <p:nvPr/>
        </p:nvSpPr>
        <p:spPr bwMode="auto">
          <a:xfrm>
            <a:off x="6691313" y="5343525"/>
            <a:ext cx="4635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eaLnBrk="1" fontAlgn="base" hangingPunct="1">
              <a:spcBef>
                <a:spcPct val="0"/>
              </a:spcBef>
              <a:spcAft>
                <a:spcPct val="0"/>
              </a:spcAft>
            </a:pPr>
            <a:r>
              <a:rPr lang="en-US" sz="1100" b="1">
                <a:solidFill>
                  <a:srgbClr val="002143"/>
                </a:solidFill>
              </a:rPr>
              <a:t>80%</a:t>
            </a:r>
          </a:p>
        </p:txBody>
      </p:sp>
      <p:sp>
        <p:nvSpPr>
          <p:cNvPr id="1071" name="Text Box 47"/>
          <p:cNvSpPr txBox="1">
            <a:spLocks noChangeArrowheads="1"/>
          </p:cNvSpPr>
          <p:nvPr/>
        </p:nvSpPr>
        <p:spPr bwMode="auto">
          <a:xfrm>
            <a:off x="7345363" y="5343525"/>
            <a:ext cx="4635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eaLnBrk="1" fontAlgn="base" hangingPunct="1">
              <a:spcBef>
                <a:spcPct val="0"/>
              </a:spcBef>
              <a:spcAft>
                <a:spcPct val="0"/>
              </a:spcAft>
            </a:pPr>
            <a:r>
              <a:rPr lang="en-US" sz="1100" b="1">
                <a:solidFill>
                  <a:srgbClr val="002143"/>
                </a:solidFill>
              </a:rPr>
              <a:t>90%</a:t>
            </a:r>
          </a:p>
        </p:txBody>
      </p:sp>
      <p:sp>
        <p:nvSpPr>
          <p:cNvPr id="1072" name="Text Box 48"/>
          <p:cNvSpPr txBox="1">
            <a:spLocks noChangeArrowheads="1"/>
          </p:cNvSpPr>
          <p:nvPr/>
        </p:nvSpPr>
        <p:spPr bwMode="auto">
          <a:xfrm>
            <a:off x="8004175" y="5343525"/>
            <a:ext cx="539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eaLnBrk="1" fontAlgn="base" hangingPunct="1">
              <a:spcBef>
                <a:spcPct val="0"/>
              </a:spcBef>
              <a:spcAft>
                <a:spcPct val="0"/>
              </a:spcAft>
            </a:pPr>
            <a:r>
              <a:rPr lang="en-US" sz="1100" b="1">
                <a:solidFill>
                  <a:srgbClr val="002143"/>
                </a:solidFill>
              </a:rPr>
              <a:t>100%</a:t>
            </a:r>
          </a:p>
        </p:txBody>
      </p:sp>
      <p:sp>
        <p:nvSpPr>
          <p:cNvPr id="1073" name="Line 49"/>
          <p:cNvSpPr>
            <a:spLocks noChangeShapeType="1"/>
          </p:cNvSpPr>
          <p:nvPr/>
        </p:nvSpPr>
        <p:spPr bwMode="auto">
          <a:xfrm>
            <a:off x="3011488" y="5341938"/>
            <a:ext cx="0" cy="4921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rtl="0" eaLnBrk="0" fontAlgn="base" hangingPunct="0">
              <a:spcBef>
                <a:spcPct val="50000"/>
              </a:spcBef>
              <a:spcAft>
                <a:spcPct val="0"/>
              </a:spcAft>
            </a:pPr>
            <a:endParaRPr lang="en-US" sz="1600" b="1">
              <a:solidFill>
                <a:srgbClr val="5F5F5F"/>
              </a:solidFill>
              <a:latin typeface="Arial" charset="0"/>
            </a:endParaRPr>
          </a:p>
        </p:txBody>
      </p:sp>
      <p:grpSp>
        <p:nvGrpSpPr>
          <p:cNvPr id="1074" name="Group 56"/>
          <p:cNvGrpSpPr>
            <a:grpSpLocks/>
          </p:cNvGrpSpPr>
          <p:nvPr/>
        </p:nvGrpSpPr>
        <p:grpSpPr bwMode="auto">
          <a:xfrm>
            <a:off x="603250" y="1676400"/>
            <a:ext cx="7931150" cy="4222750"/>
            <a:chOff x="3233" y="1149"/>
            <a:chExt cx="2530" cy="2625"/>
          </a:xfrm>
        </p:grpSpPr>
        <p:sp>
          <p:nvSpPr>
            <p:cNvPr id="1084" name="Text Box 57"/>
            <p:cNvSpPr txBox="1">
              <a:spLocks noChangeArrowheads="1"/>
            </p:cNvSpPr>
            <p:nvPr/>
          </p:nvSpPr>
          <p:spPr bwMode="auto">
            <a:xfrm>
              <a:off x="3233" y="1149"/>
              <a:ext cx="2530" cy="172"/>
            </a:xfrm>
            <a:prstGeom prst="rect">
              <a:avLst/>
            </a:prstGeom>
            <a:solidFill>
              <a:schemeClr val="accent2"/>
            </a:solidFill>
            <a:ln w="12700">
              <a:solidFill>
                <a:schemeClr val="hlink"/>
              </a:solidFill>
              <a:miter lim="800000"/>
              <a:headEnd/>
              <a:tailEnd/>
            </a:ln>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fontAlgn="base">
                <a:spcBef>
                  <a:spcPct val="0"/>
                </a:spcBef>
                <a:spcAft>
                  <a:spcPct val="0"/>
                </a:spcAft>
              </a:pPr>
              <a:r>
                <a:rPr lang="en-US" sz="1200" b="1">
                  <a:solidFill>
                    <a:srgbClr val="FFFFFF"/>
                  </a:solidFill>
                </a:rPr>
                <a:t>Springer: Distribution Full-Text Downloads by number of titles</a:t>
              </a:r>
            </a:p>
          </p:txBody>
        </p:sp>
        <p:sp>
          <p:nvSpPr>
            <p:cNvPr id="1085" name="Rectangle 58"/>
            <p:cNvSpPr>
              <a:spLocks noChangeArrowheads="1"/>
            </p:cNvSpPr>
            <p:nvPr/>
          </p:nvSpPr>
          <p:spPr bwMode="auto">
            <a:xfrm>
              <a:off x="3233" y="1149"/>
              <a:ext cx="2530" cy="2625"/>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rtl="0" eaLnBrk="0" fontAlgn="base" hangingPunct="0">
                <a:spcBef>
                  <a:spcPct val="50000"/>
                </a:spcBef>
                <a:spcAft>
                  <a:spcPct val="0"/>
                </a:spcAft>
              </a:pPr>
              <a:endParaRPr lang="en-US" sz="1600" b="1">
                <a:solidFill>
                  <a:srgbClr val="5F5F5F"/>
                </a:solidFill>
                <a:latin typeface="Arial" charset="0"/>
              </a:endParaRPr>
            </a:p>
          </p:txBody>
        </p:sp>
      </p:grpSp>
      <p:sp>
        <p:nvSpPr>
          <p:cNvPr id="1075" name="Freeform 68"/>
          <p:cNvSpPr>
            <a:spLocks/>
          </p:cNvSpPr>
          <p:nvPr/>
        </p:nvSpPr>
        <p:spPr bwMode="auto">
          <a:xfrm>
            <a:off x="1819275" y="2600325"/>
            <a:ext cx="6410325" cy="2609850"/>
          </a:xfrm>
          <a:custGeom>
            <a:avLst/>
            <a:gdLst>
              <a:gd name="T0" fmla="*/ 0 w 6410325"/>
              <a:gd name="T1" fmla="*/ 2609850 h 2609850"/>
              <a:gd name="T2" fmla="*/ 1209675 w 6410325"/>
              <a:gd name="T3" fmla="*/ 466725 h 2609850"/>
              <a:gd name="T4" fmla="*/ 6410325 w 6410325"/>
              <a:gd name="T5" fmla="*/ 0 h 2609850"/>
              <a:gd name="T6" fmla="*/ 0 60000 65536"/>
              <a:gd name="T7" fmla="*/ 0 60000 65536"/>
              <a:gd name="T8" fmla="*/ 0 60000 65536"/>
            </a:gdLst>
            <a:ahLst/>
            <a:cxnLst>
              <a:cxn ang="T6">
                <a:pos x="T0" y="T1"/>
              </a:cxn>
              <a:cxn ang="T7">
                <a:pos x="T2" y="T3"/>
              </a:cxn>
              <a:cxn ang="T8">
                <a:pos x="T4" y="T5"/>
              </a:cxn>
            </a:cxnLst>
            <a:rect l="0" t="0" r="r" b="b"/>
            <a:pathLst>
              <a:path w="6410325" h="2609850">
                <a:moveTo>
                  <a:pt x="0" y="2609850"/>
                </a:moveTo>
                <a:cubicBezTo>
                  <a:pt x="70644" y="1755775"/>
                  <a:pt x="141288" y="901700"/>
                  <a:pt x="1209675" y="466725"/>
                </a:cubicBezTo>
                <a:cubicBezTo>
                  <a:pt x="2278062" y="31750"/>
                  <a:pt x="5653088" y="95250"/>
                  <a:pt x="6410325" y="0"/>
                </a:cubicBezTo>
              </a:path>
            </a:pathLst>
          </a:custGeom>
          <a:noFill/>
          <a:ln w="28575"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spAutoFit/>
          </a:bodyPr>
          <a:lstStyle/>
          <a:p>
            <a:pPr algn="ctr" rtl="0" eaLnBrk="0" fontAlgn="base" hangingPunct="0">
              <a:spcBef>
                <a:spcPct val="50000"/>
              </a:spcBef>
              <a:spcAft>
                <a:spcPct val="0"/>
              </a:spcAft>
            </a:pPr>
            <a:endParaRPr lang="en-US" sz="1600" b="1">
              <a:solidFill>
                <a:srgbClr val="5F5F5F"/>
              </a:solidFill>
              <a:latin typeface="Arial" charset="0"/>
            </a:endParaRPr>
          </a:p>
        </p:txBody>
      </p:sp>
      <p:sp>
        <p:nvSpPr>
          <p:cNvPr id="71" name="Rounded Rectangular Callout 70"/>
          <p:cNvSpPr/>
          <p:nvPr/>
        </p:nvSpPr>
        <p:spPr bwMode="auto">
          <a:xfrm>
            <a:off x="3633788" y="2071688"/>
            <a:ext cx="1143000" cy="374650"/>
          </a:xfrm>
          <a:prstGeom prst="wedgeRoundRectCallout">
            <a:avLst>
              <a:gd name="adj1" fmla="val -18333"/>
              <a:gd name="adj2" fmla="val 143873"/>
              <a:gd name="adj3" fmla="val 16667"/>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spAutoFit/>
          </a:bodyPr>
          <a:lstStyle/>
          <a:p>
            <a:pPr algn="ctr" rtl="0" eaLnBrk="0" fontAlgn="base" hangingPunct="0">
              <a:spcBef>
                <a:spcPct val="50000"/>
              </a:spcBef>
              <a:spcAft>
                <a:spcPct val="0"/>
              </a:spcAft>
              <a:defRPr/>
            </a:pPr>
            <a:r>
              <a:rPr lang="nl-NL" sz="1600" b="1" dirty="0">
                <a:solidFill>
                  <a:srgbClr val="5F5F5F"/>
                </a:solidFill>
                <a:latin typeface="Arial" charset="0"/>
              </a:rPr>
              <a:t>journals</a:t>
            </a:r>
            <a:endParaRPr lang="en-US" sz="1600" b="1" dirty="0">
              <a:solidFill>
                <a:srgbClr val="5F5F5F"/>
              </a:solidFill>
              <a:latin typeface="Arial" charset="0"/>
            </a:endParaRPr>
          </a:p>
        </p:txBody>
      </p:sp>
      <p:sp>
        <p:nvSpPr>
          <p:cNvPr id="1077" name="Rounded Rectangular Callout 72"/>
          <p:cNvSpPr>
            <a:spLocks noChangeArrowheads="1"/>
          </p:cNvSpPr>
          <p:nvPr/>
        </p:nvSpPr>
        <p:spPr bwMode="auto">
          <a:xfrm>
            <a:off x="5072063" y="3357563"/>
            <a:ext cx="1714500" cy="374650"/>
          </a:xfrm>
          <a:prstGeom prst="wedgeRoundRectCallout">
            <a:avLst>
              <a:gd name="adj1" fmla="val -58611"/>
              <a:gd name="adj2" fmla="val -138713"/>
              <a:gd name="adj3" fmla="val 16667"/>
            </a:avLst>
          </a:prstGeom>
          <a:noFill/>
          <a:ln w="254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rtl="0" eaLnBrk="0" fontAlgn="base" hangingPunct="0">
              <a:spcBef>
                <a:spcPct val="50000"/>
              </a:spcBef>
              <a:spcAft>
                <a:spcPct val="0"/>
              </a:spcAft>
            </a:pPr>
            <a:r>
              <a:rPr lang="nl-NL" sz="1600" b="1">
                <a:solidFill>
                  <a:srgbClr val="5F5F5F"/>
                </a:solidFill>
                <a:latin typeface="Arial" charset="0"/>
              </a:rPr>
              <a:t>eBooks</a:t>
            </a:r>
            <a:endParaRPr lang="en-US" sz="1600" b="1">
              <a:solidFill>
                <a:srgbClr val="5F5F5F"/>
              </a:solidFill>
              <a:latin typeface="Arial" charset="0"/>
            </a:endParaRPr>
          </a:p>
        </p:txBody>
      </p:sp>
      <p:cxnSp>
        <p:nvCxnSpPr>
          <p:cNvPr id="75" name="Straight Connector 74"/>
          <p:cNvCxnSpPr>
            <a:stCxn id="1064" idx="0"/>
            <a:endCxn id="1075" idx="1"/>
          </p:cNvCxnSpPr>
          <p:nvPr/>
        </p:nvCxnSpPr>
        <p:spPr bwMode="auto">
          <a:xfrm rot="5400000" flipH="1" flipV="1">
            <a:off x="1885950" y="4210050"/>
            <a:ext cx="2286000" cy="0"/>
          </a:xfrm>
          <a:prstGeom prst="line">
            <a:avLst/>
          </a:prstGeom>
          <a:ln w="19050">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78" name="Straight Connector 77"/>
          <p:cNvCxnSpPr/>
          <p:nvPr/>
        </p:nvCxnSpPr>
        <p:spPr bwMode="auto">
          <a:xfrm rot="10800000">
            <a:off x="1714500" y="3071813"/>
            <a:ext cx="1285875" cy="1587"/>
          </a:xfrm>
          <a:prstGeom prst="line">
            <a:avLst/>
          </a:prstGeom>
          <a:ln w="19050">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080" name="Straight Connector 79"/>
          <p:cNvCxnSpPr>
            <a:cxnSpLocks noChangeShapeType="1"/>
          </p:cNvCxnSpPr>
          <p:nvPr/>
        </p:nvCxnSpPr>
        <p:spPr bwMode="auto">
          <a:xfrm rot="10800000">
            <a:off x="1714500" y="3786188"/>
            <a:ext cx="1285875" cy="1587"/>
          </a:xfrm>
          <a:prstGeom prst="line">
            <a:avLst/>
          </a:prstGeom>
          <a:noFill/>
          <a:ln w="19050" algn="ctr">
            <a:solidFill>
              <a:schemeClr val="hlink"/>
            </a:solidFill>
            <a:round/>
            <a:headEnd/>
            <a:tailEnd/>
          </a:ln>
        </p:spPr>
      </p:cxnSp>
      <p:sp>
        <p:nvSpPr>
          <p:cNvPr id="1081" name="AutoShape 50"/>
          <p:cNvSpPr>
            <a:spLocks/>
          </p:cNvSpPr>
          <p:nvPr/>
        </p:nvSpPr>
        <p:spPr bwMode="auto">
          <a:xfrm>
            <a:off x="4143375" y="3929063"/>
            <a:ext cx="3694113" cy="246062"/>
          </a:xfrm>
          <a:prstGeom prst="borderCallout1">
            <a:avLst>
              <a:gd name="adj1" fmla="val 44444"/>
              <a:gd name="adj2" fmla="val 0"/>
              <a:gd name="adj3" fmla="val -338755"/>
              <a:gd name="adj4" fmla="val -29782"/>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p>
            <a:pPr algn="ctr" rtl="0" eaLnBrk="0" fontAlgn="base" hangingPunct="0">
              <a:spcBef>
                <a:spcPct val="50000"/>
              </a:spcBef>
              <a:spcAft>
                <a:spcPct val="0"/>
              </a:spcAft>
            </a:pPr>
            <a:r>
              <a:rPr lang="en-US" sz="1000" b="1">
                <a:solidFill>
                  <a:srgbClr val="002143"/>
                </a:solidFill>
                <a:latin typeface="Arial" charset="0"/>
              </a:rPr>
              <a:t>Top 20% journals account for 80% of total article downloads</a:t>
            </a:r>
          </a:p>
        </p:txBody>
      </p:sp>
      <p:sp>
        <p:nvSpPr>
          <p:cNvPr id="60" name="AutoShape 50"/>
          <p:cNvSpPr>
            <a:spLocks/>
          </p:cNvSpPr>
          <p:nvPr/>
        </p:nvSpPr>
        <p:spPr bwMode="auto">
          <a:xfrm>
            <a:off x="4071938" y="4429125"/>
            <a:ext cx="4005262" cy="246063"/>
          </a:xfrm>
          <a:prstGeom prst="borderCallout1">
            <a:avLst>
              <a:gd name="adj1" fmla="val 59259"/>
              <a:gd name="adj2" fmla="val -2"/>
              <a:gd name="adj3" fmla="val -253706"/>
              <a:gd name="adj4" fmla="val -28063"/>
            </a:avLst>
          </a:prstGeom>
          <a:solidFill>
            <a:schemeClr val="accent3"/>
          </a:solidFill>
          <a:ln w="12700">
            <a:solidFill>
              <a:schemeClr val="tx1"/>
            </a:solidFill>
            <a:miter lim="800000"/>
            <a:headEnd type="none" w="sm" len="sm"/>
            <a:tailEnd type="none" w="sm" len="sm"/>
          </a:ln>
        </p:spPr>
        <p:txBody>
          <a:bodyPr>
            <a:spAutoFit/>
          </a:bodyPr>
          <a:lstStyle/>
          <a:p>
            <a:pPr algn="ctr" rtl="0" eaLnBrk="0" fontAlgn="base" hangingPunct="0">
              <a:spcBef>
                <a:spcPct val="50000"/>
              </a:spcBef>
              <a:spcAft>
                <a:spcPct val="0"/>
              </a:spcAft>
              <a:defRPr/>
            </a:pPr>
            <a:r>
              <a:rPr lang="en-US" sz="1000" b="1" dirty="0">
                <a:solidFill>
                  <a:srgbClr val="002143"/>
                </a:solidFill>
                <a:latin typeface="Arial" charset="0"/>
                <a:ea typeface="ＭＳ Ｐゴシック" charset="0"/>
                <a:cs typeface="ＭＳ Ｐゴシック" charset="0"/>
              </a:rPr>
              <a:t>Top 20% eBooks account for 55% of total chapter downloads</a:t>
            </a:r>
          </a:p>
        </p:txBody>
      </p:sp>
      <p:sp>
        <p:nvSpPr>
          <p:cNvPr id="63" name="Title 1"/>
          <p:cNvSpPr txBox="1">
            <a:spLocks/>
          </p:cNvSpPr>
          <p:nvPr/>
        </p:nvSpPr>
        <p:spPr bwMode="auto">
          <a:xfrm>
            <a:off x="196850" y="862013"/>
            <a:ext cx="7991475" cy="304800"/>
          </a:xfrm>
          <a:prstGeom prst="rect">
            <a:avLst/>
          </a:prstGeom>
          <a:noFill/>
          <a:ln>
            <a:noFill/>
          </a:ln>
          <a:extLst>
            <a:ext uri="{FAA26D3D-D897-4be2-8F04-BA451C77F1D7}"/>
          </a:extLst>
        </p:spPr>
        <p:txBody>
          <a:bodyPr lIns="0" tIns="0" rIns="0" bIns="0">
            <a:spAutoFit/>
          </a:bodyPr>
          <a:lstStyle/>
          <a:p>
            <a:pPr algn="ctr" rtl="0" eaLnBrk="0" fontAlgn="base" hangingPunct="0">
              <a:lnSpc>
                <a:spcPct val="90000"/>
              </a:lnSpc>
              <a:spcBef>
                <a:spcPct val="50000"/>
              </a:spcBef>
              <a:spcAft>
                <a:spcPct val="0"/>
              </a:spcAft>
              <a:defRPr/>
            </a:pPr>
            <a:r>
              <a:rPr lang="en-US" sz="2200" b="1" kern="0" dirty="0">
                <a:solidFill>
                  <a:srgbClr val="00468A"/>
                </a:solidFill>
                <a:ea typeface="Calibri"/>
                <a:cs typeface="Lucida Sans"/>
              </a:rPr>
              <a:t>Distribution of usage – books and journals</a:t>
            </a:r>
          </a:p>
        </p:txBody>
      </p:sp>
      <p:sp>
        <p:nvSpPr>
          <p:cNvPr id="1026" name="AutoShape 2"/>
          <p:cNvSpPr>
            <a:spLocks noChangeAspect="1" noChangeArrowheads="1"/>
          </p:cNvSpPr>
          <p:nvPr/>
        </p:nvSpPr>
        <p:spPr bwMode="auto">
          <a:xfrm>
            <a:off x="1547813" y="2708275"/>
            <a:ext cx="6948487" cy="2871788"/>
          </a:xfrm>
          <a:prstGeom prst="rect">
            <a:avLst/>
          </a:prstGeom>
          <a:noFill/>
          <a:extLst>
            <a:ext uri="{909E8E84-426E-40DD-AFC4-6F175D3DCCD1}">
              <a14:hiddenFill xmlns:a14="http://schemas.microsoft.com/office/drawing/2010/main">
                <a:solidFill>
                  <a:srgbClr val="FFFFFF"/>
                </a:solidFill>
              </a14:hiddenFill>
            </a:ext>
          </a:extLst>
        </p:spPr>
        <p:txBody>
          <a:bodyPr/>
          <a:lstStyle/>
          <a:p>
            <a:pPr algn="ctr" rtl="0" eaLnBrk="0" fontAlgn="base" hangingPunct="0">
              <a:spcBef>
                <a:spcPct val="50000"/>
              </a:spcBef>
              <a:spcAft>
                <a:spcPct val="0"/>
              </a:spcAft>
            </a:pPr>
            <a:endParaRPr lang="en-US" sz="1600" b="1">
              <a:solidFill>
                <a:srgbClr val="5F5F5F"/>
              </a:solidFill>
              <a:latin typeface="Arial" charset="0"/>
            </a:endParaRPr>
          </a:p>
        </p:txBody>
      </p:sp>
    </p:spTree>
    <p:extLst>
      <p:ext uri="{BB962C8B-B14F-4D97-AF65-F5344CB8AC3E}">
        <p14:creationId xmlns:p14="http://schemas.microsoft.com/office/powerpoint/2010/main" val="234889505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1"/>
          </p:nvPr>
        </p:nvSpPr>
        <p:spPr>
          <a:xfrm>
            <a:off x="539750" y="1439863"/>
            <a:ext cx="4308475" cy="4169731"/>
          </a:xfrm>
        </p:spPr>
        <p:txBody>
          <a:bodyPr/>
          <a:lstStyle/>
          <a:p>
            <a:pPr marL="190500" indent="-190500">
              <a:lnSpc>
                <a:spcPct val="120000"/>
              </a:lnSpc>
              <a:buClr>
                <a:schemeClr val="accent2"/>
              </a:buClr>
              <a:buSzPct val="130000"/>
              <a:buFont typeface="Times" pitchFamily="18" charset="0"/>
              <a:buChar char="•"/>
            </a:pPr>
            <a:endParaRPr lang="en-US" sz="900" dirty="0" smtClean="0">
              <a:latin typeface="Calibri" pitchFamily="34" charset="0"/>
              <a:ea typeface="ヒラギノ角ゴ Pro W3"/>
              <a:cs typeface="ヒラギノ角ゴ Pro W3"/>
            </a:endParaRPr>
          </a:p>
          <a:p>
            <a:pPr marL="190500" indent="-190500">
              <a:lnSpc>
                <a:spcPct val="120000"/>
              </a:lnSpc>
              <a:buClr>
                <a:schemeClr val="accent2"/>
              </a:buClr>
              <a:buSzPct val="130000"/>
              <a:buFont typeface="Times" pitchFamily="18" charset="0"/>
              <a:buChar char="•"/>
            </a:pPr>
            <a:r>
              <a:rPr lang="en-US" dirty="0" smtClean="0">
                <a:latin typeface="Calibri" pitchFamily="34" charset="0"/>
                <a:ea typeface="ヒラギノ角ゴ Pro W3"/>
                <a:cs typeface="ヒラギノ角ゴ Pro W3"/>
              </a:rPr>
              <a:t>Although titles are used slightly less a few years after publication, there is definitely strong interest in ‘older’ book content. </a:t>
            </a:r>
          </a:p>
          <a:p>
            <a:pPr marL="190500" indent="-190500">
              <a:lnSpc>
                <a:spcPct val="120000"/>
              </a:lnSpc>
              <a:buClr>
                <a:schemeClr val="accent2"/>
              </a:buClr>
              <a:buSzPct val="130000"/>
              <a:buFont typeface="Times" pitchFamily="18" charset="0"/>
              <a:buChar char="•"/>
            </a:pPr>
            <a:r>
              <a:rPr lang="en-US" dirty="0" smtClean="0">
                <a:latin typeface="Calibri" pitchFamily="34" charset="0"/>
                <a:ea typeface="ヒラギノ角ゴ Pro W3"/>
                <a:cs typeface="ヒラギノ角ゴ Pro W3"/>
              </a:rPr>
              <a:t>For example, chapters from an English language  2005 title were downloaded 755 times on average in 2012. This compares to ‘just’ 1,142 chapter downloads for an average 2011 title.</a:t>
            </a:r>
          </a:p>
          <a:p>
            <a:pPr marL="190500" indent="-190500" eaLnBrk="0" hangingPunct="0">
              <a:lnSpc>
                <a:spcPct val="120000"/>
              </a:lnSpc>
              <a:spcBef>
                <a:spcPct val="50000"/>
              </a:spcBef>
              <a:buClr>
                <a:schemeClr val="accent2"/>
              </a:buClr>
              <a:buSzPct val="130000"/>
              <a:buFont typeface="Times" pitchFamily="18" charset="0"/>
              <a:buChar char="•"/>
            </a:pPr>
            <a:r>
              <a:rPr lang="en-US" dirty="0" smtClean="0">
                <a:latin typeface="Calibri" pitchFamily="34" charset="0"/>
                <a:ea typeface="ヒラギノ角ゴ Pro W3"/>
                <a:cs typeface="ヒラギノ角ゴ Pro W3"/>
              </a:rPr>
              <a:t>2012 titles had slightly fewer downloads on average, since many titles were added to </a:t>
            </a:r>
            <a:r>
              <a:rPr lang="en-US" dirty="0" err="1" smtClean="0">
                <a:latin typeface="Calibri" pitchFamily="34" charset="0"/>
                <a:ea typeface="ヒラギノ角ゴ Pro W3"/>
                <a:cs typeface="ヒラギノ角ゴ Pro W3"/>
              </a:rPr>
              <a:t>SpringerLink</a:t>
            </a:r>
            <a:r>
              <a:rPr lang="en-US" dirty="0" smtClean="0">
                <a:latin typeface="Calibri" pitchFamily="34" charset="0"/>
                <a:ea typeface="ヒラギノ角ゴ Pro W3"/>
                <a:cs typeface="ヒラギノ角ゴ Pro W3"/>
              </a:rPr>
              <a:t> only in the course of the year.</a:t>
            </a:r>
          </a:p>
        </p:txBody>
      </p:sp>
      <p:sp>
        <p:nvSpPr>
          <p:cNvPr id="6" name="Text Box 45"/>
          <p:cNvSpPr txBox="1">
            <a:spLocks noChangeArrowheads="1"/>
          </p:cNvSpPr>
          <p:nvPr/>
        </p:nvSpPr>
        <p:spPr bwMode="auto">
          <a:xfrm>
            <a:off x="5146675" y="6469063"/>
            <a:ext cx="38481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algn="l" rtl="0" fontAlgn="base">
              <a:spcAft>
                <a:spcPct val="0"/>
              </a:spcAft>
            </a:pPr>
            <a:r>
              <a:rPr lang="en-US" sz="1000" b="1" i="1">
                <a:solidFill>
                  <a:srgbClr val="5F5F5F"/>
                </a:solidFill>
                <a:latin typeface="Calibri" pitchFamily="34" charset="0"/>
                <a:cs typeface="Calibri" pitchFamily="34" charset="0"/>
              </a:rPr>
              <a:t>(Data adjusted for abnormal usage spikes due to massive downloading)</a:t>
            </a:r>
          </a:p>
        </p:txBody>
      </p:sp>
      <p:sp>
        <p:nvSpPr>
          <p:cNvPr id="14340" name="Title 6"/>
          <p:cNvSpPr>
            <a:spLocks noGrp="1"/>
          </p:cNvSpPr>
          <p:nvPr>
            <p:ph type="title"/>
          </p:nvPr>
        </p:nvSpPr>
        <p:spPr>
          <a:xfrm>
            <a:off x="541338" y="896938"/>
            <a:ext cx="7991475" cy="304800"/>
          </a:xfrm>
        </p:spPr>
        <p:txBody>
          <a:bodyPr/>
          <a:lstStyle/>
          <a:p>
            <a:r>
              <a:rPr lang="en-US" dirty="0" smtClean="0">
                <a:ea typeface="Calibri" pitchFamily="34" charset="0"/>
                <a:cs typeface="Lucida Sans" pitchFamily="34" charset="0"/>
              </a:rPr>
              <a:t>The long tail of Archive usage</a:t>
            </a:r>
          </a:p>
        </p:txBody>
      </p:sp>
      <p:grpSp>
        <p:nvGrpSpPr>
          <p:cNvPr id="14341" name="Group 6"/>
          <p:cNvGrpSpPr>
            <a:grpSpLocks/>
          </p:cNvGrpSpPr>
          <p:nvPr/>
        </p:nvGrpSpPr>
        <p:grpSpPr bwMode="auto">
          <a:xfrm>
            <a:off x="4962525" y="1457325"/>
            <a:ext cx="3810000" cy="4968875"/>
            <a:chOff x="3233" y="1149"/>
            <a:chExt cx="2530" cy="2625"/>
          </a:xfrm>
        </p:grpSpPr>
        <p:sp>
          <p:nvSpPr>
            <p:cNvPr id="14343" name="Text Box 7"/>
            <p:cNvSpPr txBox="1">
              <a:spLocks noChangeArrowheads="1"/>
            </p:cNvSpPr>
            <p:nvPr/>
          </p:nvSpPr>
          <p:spPr bwMode="auto">
            <a:xfrm>
              <a:off x="3233" y="1149"/>
              <a:ext cx="2530" cy="244"/>
            </a:xfrm>
            <a:prstGeom prst="rect">
              <a:avLst/>
            </a:prstGeom>
            <a:solidFill>
              <a:schemeClr val="hlink"/>
            </a:solidFill>
            <a:ln w="12700">
              <a:solidFill>
                <a:schemeClr val="hlink"/>
              </a:solidFill>
              <a:miter lim="800000"/>
              <a:headEnd/>
              <a:tailEnd/>
            </a:ln>
          </p:spPr>
          <p:txBody>
            <a:bodyPr>
              <a:spAutoFit/>
            </a:bodyPr>
            <a:lstStyle>
              <a:lvl1pPr algn="ctr" eaLnBrk="0" hangingPunct="0">
                <a:spcBef>
                  <a:spcPct val="50000"/>
                </a:spcBef>
                <a:defRPr sz="1600">
                  <a:solidFill>
                    <a:schemeClr val="tx2"/>
                  </a:solidFill>
                  <a:latin typeface="Arial" pitchFamily="34" charset="0"/>
                  <a:ea typeface="ＭＳ Ｐゴシック" pitchFamily="34" charset="-128"/>
                </a:defRPr>
              </a:lvl1pPr>
              <a:lvl2pPr marL="742950" indent="-285750" algn="ctr" eaLnBrk="0" hangingPunct="0">
                <a:spcBef>
                  <a:spcPct val="50000"/>
                </a:spcBef>
                <a:defRPr sz="1600">
                  <a:solidFill>
                    <a:schemeClr val="tx2"/>
                  </a:solidFill>
                  <a:latin typeface="Arial" pitchFamily="34" charset="0"/>
                  <a:ea typeface="ＭＳ Ｐゴシック" pitchFamily="34" charset="-128"/>
                </a:defRPr>
              </a:lvl2pPr>
              <a:lvl3pPr marL="1143000" indent="-228600" algn="ctr" eaLnBrk="0" hangingPunct="0">
                <a:spcBef>
                  <a:spcPct val="50000"/>
                </a:spcBef>
                <a:defRPr sz="1600">
                  <a:solidFill>
                    <a:schemeClr val="tx2"/>
                  </a:solidFill>
                  <a:latin typeface="Arial" pitchFamily="34" charset="0"/>
                  <a:ea typeface="ＭＳ Ｐゴシック" pitchFamily="34" charset="-128"/>
                </a:defRPr>
              </a:lvl3pPr>
              <a:lvl4pPr marL="1600200" indent="-228600" algn="ctr" eaLnBrk="0" hangingPunct="0">
                <a:spcBef>
                  <a:spcPct val="50000"/>
                </a:spcBef>
                <a:defRPr sz="1600">
                  <a:solidFill>
                    <a:schemeClr val="tx2"/>
                  </a:solidFill>
                  <a:latin typeface="Arial" pitchFamily="34" charset="0"/>
                  <a:ea typeface="ＭＳ Ｐゴシック" pitchFamily="34" charset="-128"/>
                </a:defRPr>
              </a:lvl4pPr>
              <a:lvl5pPr marL="2057400" indent="-228600" algn="ctr" eaLnBrk="0" hangingPunct="0">
                <a:spcBef>
                  <a:spcPct val="50000"/>
                </a:spcBef>
                <a:defRPr sz="1600">
                  <a:solidFill>
                    <a:schemeClr val="tx2"/>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600">
                  <a:solidFill>
                    <a:schemeClr val="tx2"/>
                  </a:solidFill>
                  <a:latin typeface="Arial" pitchFamily="34" charset="0"/>
                  <a:ea typeface="ＭＳ Ｐゴシック" pitchFamily="34" charset="-128"/>
                </a:defRPr>
              </a:lvl9pPr>
            </a:lstStyle>
            <a:p>
              <a:pPr rtl="0" fontAlgn="base">
                <a:spcBef>
                  <a:spcPct val="0"/>
                </a:spcBef>
                <a:spcAft>
                  <a:spcPct val="0"/>
                </a:spcAft>
              </a:pPr>
              <a:r>
                <a:rPr lang="en-US" sz="1200" b="1">
                  <a:solidFill>
                    <a:srgbClr val="FFFFFF"/>
                  </a:solidFill>
                </a:rPr>
                <a:t>English Language Packages: Average Chapter Downloads 2012 by Title and Copyright Year</a:t>
              </a:r>
            </a:p>
          </p:txBody>
        </p:sp>
        <p:sp>
          <p:nvSpPr>
            <p:cNvPr id="14344" name="Rectangle 8"/>
            <p:cNvSpPr>
              <a:spLocks noChangeArrowheads="1"/>
            </p:cNvSpPr>
            <p:nvPr/>
          </p:nvSpPr>
          <p:spPr bwMode="auto">
            <a:xfrm>
              <a:off x="3233" y="1149"/>
              <a:ext cx="2530" cy="2625"/>
            </a:xfrm>
            <a:prstGeom prst="rect">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rtl="0" eaLnBrk="0" fontAlgn="base" hangingPunct="0">
                <a:spcBef>
                  <a:spcPct val="50000"/>
                </a:spcBef>
                <a:spcAft>
                  <a:spcPct val="0"/>
                </a:spcAft>
              </a:pPr>
              <a:endParaRPr lang="en-US" sz="1600" b="1">
                <a:solidFill>
                  <a:srgbClr val="5F5F5F"/>
                </a:solidFill>
                <a:latin typeface="Arial" charset="0"/>
              </a:endParaRPr>
            </a:p>
          </p:txBody>
        </p:sp>
      </p:grpSp>
      <p:graphicFrame>
        <p:nvGraphicFramePr>
          <p:cNvPr id="14342" name="Object 4"/>
          <p:cNvGraphicFramePr>
            <a:graphicFrameLocks noChangeAspect="1"/>
          </p:cNvGraphicFramePr>
          <p:nvPr/>
        </p:nvGraphicFramePr>
        <p:xfrm>
          <a:off x="4937125" y="2020888"/>
          <a:ext cx="3863975" cy="4497387"/>
        </p:xfrm>
        <a:graphic>
          <a:graphicData uri="http://schemas.openxmlformats.org/presentationml/2006/ole">
            <mc:AlternateContent xmlns:mc="http://schemas.openxmlformats.org/markup-compatibility/2006">
              <mc:Choice xmlns:v="urn:schemas-microsoft-com:vml" Requires="v">
                <p:oleObj spid="_x0000_s2052" r:id="rId4" imgW="3865199" imgH="4499238" progId="Excel.Chart.8">
                  <p:embed/>
                </p:oleObj>
              </mc:Choice>
              <mc:Fallback>
                <p:oleObj r:id="rId4" imgW="3865199" imgH="4499238"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7125" y="2020888"/>
                        <a:ext cx="3863975" cy="4497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0681754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533400" y="990600"/>
            <a:ext cx="8305800" cy="274638"/>
          </a:xfrm>
          <a:noFill/>
        </p:spPr>
        <p:txBody>
          <a:bodyPr/>
          <a:lstStyle/>
          <a:p>
            <a:r>
              <a:rPr lang="de-DE" sz="2000" smtClean="0"/>
              <a:t>Citation Analysis: Archive content </a:t>
            </a:r>
            <a:r>
              <a:rPr lang="de-DE" sz="2000" u="sng" smtClean="0"/>
              <a:t>is</a:t>
            </a:r>
            <a:r>
              <a:rPr lang="de-DE" sz="2000" smtClean="0"/>
              <a:t> frequently used by Scientists!</a:t>
            </a:r>
          </a:p>
        </p:txBody>
      </p:sp>
      <p:graphicFrame>
        <p:nvGraphicFramePr>
          <p:cNvPr id="1026" name="Object 3"/>
          <p:cNvGraphicFramePr>
            <a:graphicFrameLocks noGrp="1" noChangeAspect="1"/>
          </p:cNvGraphicFramePr>
          <p:nvPr>
            <p:ph idx="4294967295"/>
          </p:nvPr>
        </p:nvGraphicFramePr>
        <p:xfrm>
          <a:off x="457200" y="1447800"/>
          <a:ext cx="6324600" cy="5307013"/>
        </p:xfrm>
        <a:graphic>
          <a:graphicData uri="http://schemas.openxmlformats.org/presentationml/2006/ole">
            <mc:AlternateContent xmlns:mc="http://schemas.openxmlformats.org/markup-compatibility/2006">
              <mc:Choice xmlns:v="urn:schemas-microsoft-com:vml" Requires="v">
                <p:oleObj spid="_x0000_s3076" name="Chart" r:id="rId3" imgW="6934200" imgH="5819775" progId="Excel.Chart.8">
                  <p:embed/>
                </p:oleObj>
              </mc:Choice>
              <mc:Fallback>
                <p:oleObj name="Chart" r:id="rId3" imgW="6934200" imgH="5819775"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47800"/>
                        <a:ext cx="6324600" cy="5307013"/>
                      </a:xfrm>
                      <a:prstGeom prst="rect">
                        <a:avLst/>
                      </a:prstGeom>
                      <a:noFill/>
                      <a:ln>
                        <a:noFill/>
                      </a:ln>
                      <a:effectLst/>
                      <a:extLst>
                        <a:ext uri="{909E8E84-426E-40DD-AFC4-6F175D3DCCD1}">
                          <a14:hiddenFill xmlns:a14="http://schemas.microsoft.com/office/drawing/2010/main">
                            <a:solidFill>
                              <a:srgbClr val="D1DDE9"/>
                            </a:solidFill>
                          </a14:hiddenFill>
                        </a:ext>
                        <a:ext uri="{91240B29-F687-4F45-9708-019B960494DF}">
                          <a14:hiddenLine xmlns:a14="http://schemas.microsoft.com/office/drawing/2010/main" w="9525" cap="flat" cmpd="sng">
                            <a:solidFill>
                              <a:schemeClr val="hlink"/>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8" name="Text Box 4"/>
          <p:cNvSpPr txBox="1">
            <a:spLocks noChangeArrowheads="1"/>
          </p:cNvSpPr>
          <p:nvPr/>
        </p:nvSpPr>
        <p:spPr bwMode="auto">
          <a:xfrm>
            <a:off x="6858000" y="1752600"/>
            <a:ext cx="1828800" cy="2046288"/>
          </a:xfrm>
          <a:prstGeom prst="rect">
            <a:avLst/>
          </a:prstGeom>
          <a:solidFill>
            <a:schemeClr val="bg1"/>
          </a:solidFill>
          <a:ln>
            <a:noFill/>
          </a:ln>
          <a:extLst/>
        </p:spPr>
        <p:txBody>
          <a:bodyPr>
            <a:spAutoFit/>
          </a:bodyPr>
          <a:lstStyle>
            <a:lvl1pPr>
              <a:defRPr sz="1600" b="1">
                <a:solidFill>
                  <a:schemeClr val="tx2"/>
                </a:solidFill>
                <a:latin typeface="Arial" charset="0"/>
              </a:defRPr>
            </a:lvl1pPr>
            <a:lvl2pPr marL="742950" indent="-285750">
              <a:defRPr sz="1600" b="1">
                <a:solidFill>
                  <a:schemeClr val="tx2"/>
                </a:solidFill>
                <a:latin typeface="Arial" charset="0"/>
              </a:defRPr>
            </a:lvl2pPr>
            <a:lvl3pPr marL="1143000" indent="-228600">
              <a:defRPr sz="1600" b="1">
                <a:solidFill>
                  <a:schemeClr val="tx2"/>
                </a:solidFill>
                <a:latin typeface="Arial" charset="0"/>
              </a:defRPr>
            </a:lvl3pPr>
            <a:lvl4pPr marL="1600200" indent="-228600">
              <a:defRPr sz="1600" b="1">
                <a:solidFill>
                  <a:schemeClr val="tx2"/>
                </a:solidFill>
                <a:latin typeface="Arial" charset="0"/>
              </a:defRPr>
            </a:lvl4pPr>
            <a:lvl5pPr marL="2057400" indent="-228600">
              <a:defRPr sz="1600" b="1">
                <a:solidFill>
                  <a:schemeClr val="tx2"/>
                </a:solidFill>
                <a:latin typeface="Arial" charset="0"/>
              </a:defRPr>
            </a:lvl5pPr>
            <a:lvl6pPr marL="2514600" indent="-228600" algn="ctr" eaLnBrk="0" fontAlgn="base" hangingPunct="0">
              <a:spcBef>
                <a:spcPct val="50000"/>
              </a:spcBef>
              <a:spcAft>
                <a:spcPct val="0"/>
              </a:spcAft>
              <a:defRPr sz="1600" b="1">
                <a:solidFill>
                  <a:schemeClr val="tx2"/>
                </a:solidFill>
                <a:latin typeface="Arial" charset="0"/>
              </a:defRPr>
            </a:lvl6pPr>
            <a:lvl7pPr marL="2971800" indent="-228600" algn="ctr" eaLnBrk="0" fontAlgn="base" hangingPunct="0">
              <a:spcBef>
                <a:spcPct val="50000"/>
              </a:spcBef>
              <a:spcAft>
                <a:spcPct val="0"/>
              </a:spcAft>
              <a:defRPr sz="1600" b="1">
                <a:solidFill>
                  <a:schemeClr val="tx2"/>
                </a:solidFill>
                <a:latin typeface="Arial" charset="0"/>
              </a:defRPr>
            </a:lvl7pPr>
            <a:lvl8pPr marL="3429000" indent="-228600" algn="ctr" eaLnBrk="0" fontAlgn="base" hangingPunct="0">
              <a:spcBef>
                <a:spcPct val="50000"/>
              </a:spcBef>
              <a:spcAft>
                <a:spcPct val="0"/>
              </a:spcAft>
              <a:defRPr sz="1600" b="1">
                <a:solidFill>
                  <a:schemeClr val="tx2"/>
                </a:solidFill>
                <a:latin typeface="Arial" charset="0"/>
              </a:defRPr>
            </a:lvl8pPr>
            <a:lvl9pPr marL="3886200" indent="-228600" algn="ctr" eaLnBrk="0" fontAlgn="base" hangingPunct="0">
              <a:spcBef>
                <a:spcPct val="50000"/>
              </a:spcBef>
              <a:spcAft>
                <a:spcPct val="0"/>
              </a:spcAft>
              <a:defRPr sz="1600" b="1">
                <a:solidFill>
                  <a:schemeClr val="tx2"/>
                </a:solidFill>
                <a:latin typeface="Arial" charset="0"/>
              </a:defRPr>
            </a:lvl9pPr>
          </a:lstStyle>
          <a:p>
            <a:pPr algn="l" rtl="0" eaLnBrk="0" fontAlgn="base" hangingPunct="0">
              <a:lnSpc>
                <a:spcPct val="120000"/>
              </a:lnSpc>
              <a:spcBef>
                <a:spcPct val="25000"/>
              </a:spcBef>
              <a:spcAft>
                <a:spcPct val="0"/>
              </a:spcAft>
              <a:buClr>
                <a:srgbClr val="0176C3"/>
              </a:buClr>
              <a:buSzPct val="130000"/>
              <a:buFont typeface="Times" pitchFamily="18" charset="0"/>
              <a:buChar char="•"/>
            </a:pPr>
            <a:r>
              <a:rPr lang="de-DE" sz="1400" b="0" dirty="0">
                <a:solidFill>
                  <a:srgbClr val="5F5F5F"/>
                </a:solidFill>
              </a:rPr>
              <a:t>Top-</a:t>
            </a:r>
            <a:r>
              <a:rPr lang="de-DE" sz="1400" b="0" dirty="0" err="1">
                <a:solidFill>
                  <a:srgbClr val="5F5F5F"/>
                </a:solidFill>
              </a:rPr>
              <a:t>ten</a:t>
            </a:r>
            <a:r>
              <a:rPr lang="de-DE" sz="1400" b="0" dirty="0">
                <a:solidFill>
                  <a:srgbClr val="5F5F5F"/>
                </a:solidFill>
              </a:rPr>
              <a:t> </a:t>
            </a:r>
            <a:r>
              <a:rPr lang="de-DE" sz="1400" b="0" dirty="0" err="1">
                <a:solidFill>
                  <a:srgbClr val="5F5F5F"/>
                </a:solidFill>
              </a:rPr>
              <a:t>journals</a:t>
            </a:r>
            <a:r>
              <a:rPr lang="de-DE" sz="1400" b="0" dirty="0">
                <a:solidFill>
                  <a:srgbClr val="5F5F5F"/>
                </a:solidFill>
              </a:rPr>
              <a:t> </a:t>
            </a:r>
            <a:r>
              <a:rPr lang="de-DE" sz="1400" b="0" dirty="0" err="1">
                <a:solidFill>
                  <a:srgbClr val="5F5F5F"/>
                </a:solidFill>
              </a:rPr>
              <a:t>from</a:t>
            </a:r>
            <a:r>
              <a:rPr lang="de-DE" sz="1400" b="0" dirty="0">
                <a:solidFill>
                  <a:srgbClr val="5F5F5F"/>
                </a:solidFill>
              </a:rPr>
              <a:t> 11 </a:t>
            </a:r>
            <a:r>
              <a:rPr lang="de-DE" sz="1400" b="0" dirty="0" err="1">
                <a:solidFill>
                  <a:srgbClr val="5F5F5F"/>
                </a:solidFill>
              </a:rPr>
              <a:t>disciplines</a:t>
            </a:r>
            <a:endParaRPr lang="de-DE" sz="1400" b="0" dirty="0">
              <a:solidFill>
                <a:srgbClr val="5F5F5F"/>
              </a:solidFill>
            </a:endParaRPr>
          </a:p>
          <a:p>
            <a:pPr algn="l" rtl="0" eaLnBrk="0" fontAlgn="base" hangingPunct="0">
              <a:lnSpc>
                <a:spcPct val="120000"/>
              </a:lnSpc>
              <a:spcBef>
                <a:spcPct val="25000"/>
              </a:spcBef>
              <a:spcAft>
                <a:spcPct val="0"/>
              </a:spcAft>
              <a:buClr>
                <a:srgbClr val="0176C3"/>
              </a:buClr>
              <a:buSzPct val="130000"/>
              <a:buFont typeface="Times" pitchFamily="18" charset="0"/>
              <a:buChar char="•"/>
            </a:pPr>
            <a:r>
              <a:rPr lang="de-DE" sz="1400" b="0" dirty="0">
                <a:solidFill>
                  <a:srgbClr val="5F5F5F"/>
                </a:solidFill>
              </a:rPr>
              <a:t>All </a:t>
            </a:r>
            <a:r>
              <a:rPr lang="de-DE" sz="1400" b="0" dirty="0" err="1">
                <a:solidFill>
                  <a:srgbClr val="5F5F5F"/>
                </a:solidFill>
              </a:rPr>
              <a:t>citations</a:t>
            </a:r>
            <a:r>
              <a:rPr lang="de-DE" sz="1400" b="0" dirty="0">
                <a:solidFill>
                  <a:srgbClr val="5F5F5F"/>
                </a:solidFill>
              </a:rPr>
              <a:t> </a:t>
            </a:r>
            <a:r>
              <a:rPr lang="de-DE" sz="1400" b="0" dirty="0" err="1">
                <a:solidFill>
                  <a:srgbClr val="5F5F5F"/>
                </a:solidFill>
              </a:rPr>
              <a:t>from</a:t>
            </a:r>
            <a:r>
              <a:rPr lang="de-DE" sz="1400" b="0" dirty="0">
                <a:solidFill>
                  <a:srgbClr val="5F5F5F"/>
                </a:solidFill>
              </a:rPr>
              <a:t> 2006 vs. </a:t>
            </a:r>
            <a:r>
              <a:rPr lang="de-DE" sz="1400" b="0" dirty="0" err="1">
                <a:solidFill>
                  <a:srgbClr val="5F5F5F"/>
                </a:solidFill>
              </a:rPr>
              <a:t>respective</a:t>
            </a:r>
            <a:r>
              <a:rPr lang="de-DE" sz="1400" b="0" dirty="0">
                <a:solidFill>
                  <a:srgbClr val="5F5F5F"/>
                </a:solidFill>
              </a:rPr>
              <a:t> </a:t>
            </a:r>
            <a:r>
              <a:rPr lang="de-DE" sz="1400" b="0" dirty="0" err="1">
                <a:solidFill>
                  <a:srgbClr val="5F5F5F"/>
                </a:solidFill>
              </a:rPr>
              <a:t>numbers</a:t>
            </a:r>
            <a:r>
              <a:rPr lang="de-DE" sz="1400" b="0" dirty="0">
                <a:solidFill>
                  <a:srgbClr val="5F5F5F"/>
                </a:solidFill>
              </a:rPr>
              <a:t> </a:t>
            </a:r>
            <a:r>
              <a:rPr lang="de-DE" sz="1400" b="0" dirty="0" err="1">
                <a:solidFill>
                  <a:srgbClr val="5F5F5F"/>
                </a:solidFill>
              </a:rPr>
              <a:t>of</a:t>
            </a:r>
            <a:r>
              <a:rPr lang="de-DE" sz="1400" b="0" dirty="0">
                <a:solidFill>
                  <a:srgbClr val="5F5F5F"/>
                </a:solidFill>
              </a:rPr>
              <a:t> pre-1997 </a:t>
            </a:r>
            <a:r>
              <a:rPr lang="de-DE" sz="1400" b="0" dirty="0" err="1">
                <a:solidFill>
                  <a:srgbClr val="5F5F5F"/>
                </a:solidFill>
              </a:rPr>
              <a:t>content</a:t>
            </a:r>
            <a:r>
              <a:rPr lang="de-DE" sz="1400" b="0" dirty="0">
                <a:solidFill>
                  <a:srgbClr val="5F5F5F"/>
                </a:solidFill>
              </a:rPr>
              <a:t> </a:t>
            </a:r>
            <a:r>
              <a:rPr lang="de-DE" sz="1400" b="0" dirty="0" err="1">
                <a:solidFill>
                  <a:srgbClr val="5F5F5F"/>
                </a:solidFill>
              </a:rPr>
              <a:t>citations</a:t>
            </a:r>
            <a:endParaRPr lang="en-US" b="0" dirty="0">
              <a:solidFill>
                <a:srgbClr val="5F5F5F"/>
              </a:solidFill>
            </a:endParaRPr>
          </a:p>
          <a:p>
            <a:pPr algn="l" rtl="0" eaLnBrk="0" fontAlgn="base" hangingPunct="0">
              <a:spcBef>
                <a:spcPct val="50000"/>
              </a:spcBef>
              <a:spcAft>
                <a:spcPct val="0"/>
              </a:spcAft>
              <a:buFontTx/>
              <a:buChar char="•"/>
            </a:pPr>
            <a:endParaRPr lang="de-DE" b="0" dirty="0">
              <a:solidFill>
                <a:srgbClr val="5F5F5F"/>
              </a:solidFill>
            </a:endParaRPr>
          </a:p>
        </p:txBody>
      </p:sp>
    </p:spTree>
    <p:extLst>
      <p:ext uri="{BB962C8B-B14F-4D97-AF65-F5344CB8AC3E}">
        <p14:creationId xmlns:p14="http://schemas.microsoft.com/office/powerpoint/2010/main" val="3398677456"/>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Springer_2012">
  <a:themeElements>
    <a:clrScheme name="Benutzerdefiniert 5">
      <a:dk1>
        <a:srgbClr val="002143"/>
      </a:dk1>
      <a:lt1>
        <a:srgbClr val="FFFFFF"/>
      </a:lt1>
      <a:dk2>
        <a:srgbClr val="5F5F5F"/>
      </a:dk2>
      <a:lt2>
        <a:srgbClr val="EDEDED"/>
      </a:lt2>
      <a:accent1>
        <a:srgbClr val="00468A"/>
      </a:accent1>
      <a:accent2>
        <a:srgbClr val="0176C3"/>
      </a:accent2>
      <a:accent3>
        <a:srgbClr val="B3DCF5"/>
      </a:accent3>
      <a:accent4>
        <a:srgbClr val="8C8C8C"/>
      </a:accent4>
      <a:accent5>
        <a:srgbClr val="CCCCCC"/>
      </a:accent5>
      <a:accent6>
        <a:srgbClr val="EE7D11"/>
      </a:accent6>
      <a:hlink>
        <a:srgbClr val="0176C3"/>
      </a:hlink>
      <a:folHlink>
        <a:srgbClr val="999999"/>
      </a:folHlink>
    </a:clrScheme>
    <a:fontScheme name="Springer_201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lnDef>
    <a:txDef>
      <a:spPr>
        <a:noFill/>
      </a:spPr>
      <a:bodyPr wrap="square" lIns="0" tIns="0" rIns="0" bIns="0" rtlCol="0">
        <a:noAutofit/>
      </a:bodyPr>
      <a:lstStyle>
        <a:defPPr marL="177800" indent="-177800" algn="l">
          <a:spcBef>
            <a:spcPts val="800"/>
          </a:spcBef>
          <a:buClr>
            <a:schemeClr val="accent2"/>
          </a:buClr>
          <a:buSzPct val="100000"/>
          <a:buFont typeface="Arial"/>
          <a:buChar char="•"/>
          <a:defRPr dirty="0" err="1" smtClean="0">
            <a:latin typeface="+mn-lt"/>
          </a:defRPr>
        </a:defPPr>
      </a:lstStyle>
    </a:txDef>
  </a:objectDefaults>
  <a:extraClrSchemeLst>
    <a:extraClrScheme>
      <a:clrScheme name="SPRINGER_ssbm_E 1">
        <a:dk1>
          <a:srgbClr val="000000"/>
        </a:dk1>
        <a:lt1>
          <a:srgbClr val="FFFFFF"/>
        </a:lt1>
        <a:dk2>
          <a:srgbClr val="002143"/>
        </a:dk2>
        <a:lt2>
          <a:srgbClr val="CCCCD2"/>
        </a:lt2>
        <a:accent1>
          <a:srgbClr val="FF9A6E"/>
        </a:accent1>
        <a:accent2>
          <a:srgbClr val="F76013"/>
        </a:accent2>
        <a:accent3>
          <a:srgbClr val="FFFFFF"/>
        </a:accent3>
        <a:accent4>
          <a:srgbClr val="000000"/>
        </a:accent4>
        <a:accent5>
          <a:srgbClr val="FFCABA"/>
        </a:accent5>
        <a:accent6>
          <a:srgbClr val="E05610"/>
        </a:accent6>
        <a:hlink>
          <a:srgbClr val="FFCAB0"/>
        </a:hlink>
        <a:folHlink>
          <a:srgbClr val="A5A5A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enutzerdefiniert 5">
    <a:dk1>
      <a:srgbClr val="002143"/>
    </a:dk1>
    <a:lt1>
      <a:srgbClr val="FFFFFF"/>
    </a:lt1>
    <a:dk2>
      <a:srgbClr val="5F5F5F"/>
    </a:dk2>
    <a:lt2>
      <a:srgbClr val="EDEDED"/>
    </a:lt2>
    <a:accent1>
      <a:srgbClr val="00468A"/>
    </a:accent1>
    <a:accent2>
      <a:srgbClr val="0176C3"/>
    </a:accent2>
    <a:accent3>
      <a:srgbClr val="B3DCF5"/>
    </a:accent3>
    <a:accent4>
      <a:srgbClr val="8C8C8C"/>
    </a:accent4>
    <a:accent5>
      <a:srgbClr val="CCCCCC"/>
    </a:accent5>
    <a:accent6>
      <a:srgbClr val="EE7D11"/>
    </a:accent6>
    <a:hlink>
      <a:srgbClr val="0176C3"/>
    </a:hlink>
    <a:folHlink>
      <a:srgbClr val="999999"/>
    </a:folHlink>
  </a:clrScheme>
  <a:fontScheme name="Springer_201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1414</Words>
  <Application>Microsoft Office PowerPoint</Application>
  <PresentationFormat>On-screen Show (4:3)</PresentationFormat>
  <Paragraphs>248</Paragraphs>
  <Slides>21</Slides>
  <Notes>13</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21</vt:i4>
      </vt:variant>
    </vt:vector>
  </HeadingPairs>
  <TitlesOfParts>
    <vt:vector size="25" baseType="lpstr">
      <vt:lpstr>سمة Office</vt:lpstr>
      <vt:lpstr>3_Springer_2012</vt:lpstr>
      <vt:lpstr>Microsoft Excel Chart</vt:lpstr>
      <vt:lpstr>Chart</vt:lpstr>
      <vt:lpstr>Springer Archives</vt:lpstr>
      <vt:lpstr>Springer Archives: the value add for Libraries</vt:lpstr>
      <vt:lpstr>History of Springer’s publishing</vt:lpstr>
      <vt:lpstr>Historical overview  (selected events)</vt:lpstr>
      <vt:lpstr>Digitize everything</vt:lpstr>
      <vt:lpstr>eBooks already make up a third of SpringerLink usage!</vt:lpstr>
      <vt:lpstr>PowerPoint Presentation</vt:lpstr>
      <vt:lpstr>The long tail of Archive usage</vt:lpstr>
      <vt:lpstr>Citation Analysis: Archive content is frequently used by Scientists!</vt:lpstr>
      <vt:lpstr>“Shelf life” of eBooks and journals</vt:lpstr>
      <vt:lpstr>Springer Book Archives – Age of the content</vt:lpstr>
      <vt:lpstr>Why?</vt:lpstr>
      <vt:lpstr>Imagine around 100,000 Books</vt:lpstr>
      <vt:lpstr>In a few not-so-easy steps…</vt:lpstr>
      <vt:lpstr>Identifying books</vt:lpstr>
      <vt:lpstr>Included imprints</vt:lpstr>
      <vt:lpstr>Completeness</vt:lpstr>
      <vt:lpstr>Finding books</vt:lpstr>
      <vt:lpstr>Scanning</vt:lpstr>
      <vt:lpstr>Once digitized, books will be available in many formats</vt:lpstr>
      <vt:lpstr>Thank You! – 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Springer Book Archives</dc:title>
  <dc:creator>Kotani, Asdaa, Springer AE</dc:creator>
  <cp:lastModifiedBy>AKTA01</cp:lastModifiedBy>
  <cp:revision>4</cp:revision>
  <dcterms:created xsi:type="dcterms:W3CDTF">2013-11-19T11:52:20Z</dcterms:created>
  <dcterms:modified xsi:type="dcterms:W3CDTF">2013-11-19T15:38:50Z</dcterms:modified>
</cp:coreProperties>
</file>