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0" r:id="rId7"/>
    <p:sldId id="261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64B00-F387-490D-BCEB-900959DE91DF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B8578D9D-1AA1-4E86-8CA3-7F1A68DFA318}">
      <dgm:prSet phldrT="[Текст]"/>
      <dgm:spPr/>
      <dgm:t>
        <a:bodyPr/>
        <a:lstStyle/>
        <a:p>
          <a:r>
            <a:rPr lang="ru-RU" dirty="0" smtClean="0"/>
            <a:t>Раствор бетона       (из города)</a:t>
          </a:r>
          <a:endParaRPr lang="ru-RU" dirty="0"/>
        </a:p>
      </dgm:t>
    </dgm:pt>
    <dgm:pt modelId="{BCBB132C-EA15-40FB-86AC-03D46D6DBCDF}" type="parTrans" cxnId="{7DD0882B-BAB0-4596-867D-8EFF69899762}">
      <dgm:prSet/>
      <dgm:spPr/>
      <dgm:t>
        <a:bodyPr/>
        <a:lstStyle/>
        <a:p>
          <a:endParaRPr lang="ru-RU"/>
        </a:p>
      </dgm:t>
    </dgm:pt>
    <dgm:pt modelId="{A270370C-0D6F-495A-8D32-9AE1C88986C9}" type="sibTrans" cxnId="{7DD0882B-BAB0-4596-867D-8EFF69899762}">
      <dgm:prSet/>
      <dgm:spPr/>
      <dgm:t>
        <a:bodyPr/>
        <a:lstStyle/>
        <a:p>
          <a:endParaRPr lang="ru-RU"/>
        </a:p>
      </dgm:t>
    </dgm:pt>
    <dgm:pt modelId="{787D1968-0F7C-48EC-9E0A-95BE77AB842B}">
      <dgm:prSet phldrT="[Текст]"/>
      <dgm:spPr/>
      <dgm:t>
        <a:bodyPr/>
        <a:lstStyle/>
        <a:p>
          <a:r>
            <a:rPr lang="ru-RU" dirty="0" smtClean="0"/>
            <a:t>Стационарный большой смеситель бетона (приемник и хранитель раствора бетона)</a:t>
          </a:r>
          <a:endParaRPr lang="ru-RU" dirty="0"/>
        </a:p>
      </dgm:t>
    </dgm:pt>
    <dgm:pt modelId="{FC766418-1671-43FF-A848-B96A07449C2C}" type="parTrans" cxnId="{1F607040-E004-4FF6-B13C-1D5B4941BB9B}">
      <dgm:prSet/>
      <dgm:spPr/>
      <dgm:t>
        <a:bodyPr/>
        <a:lstStyle/>
        <a:p>
          <a:endParaRPr lang="ru-RU"/>
        </a:p>
      </dgm:t>
    </dgm:pt>
    <dgm:pt modelId="{DA29E4E2-0669-4416-9EAF-ADEDE690F6F0}" type="sibTrans" cxnId="{1F607040-E004-4FF6-B13C-1D5B4941BB9B}">
      <dgm:prSet/>
      <dgm:spPr/>
      <dgm:t>
        <a:bodyPr/>
        <a:lstStyle/>
        <a:p>
          <a:endParaRPr lang="ru-RU"/>
        </a:p>
      </dgm:t>
    </dgm:pt>
    <dgm:pt modelId="{0D3613B4-09FA-4D39-AB76-6EC604602C79}">
      <dgm:prSet phldrT="[Текст]"/>
      <dgm:spPr/>
      <dgm:t>
        <a:bodyPr/>
        <a:lstStyle/>
        <a:p>
          <a:r>
            <a:rPr lang="ru-RU" dirty="0" smtClean="0"/>
            <a:t>Малый смеситель и дозатор добавок</a:t>
          </a:r>
          <a:endParaRPr lang="ru-RU" dirty="0"/>
        </a:p>
      </dgm:t>
    </dgm:pt>
    <dgm:pt modelId="{FEEA5BF4-BB18-4A86-8693-B8B02B651B82}" type="parTrans" cxnId="{64D7524D-3B2B-4561-872E-24AF3A1D2DAE}">
      <dgm:prSet/>
      <dgm:spPr/>
      <dgm:t>
        <a:bodyPr/>
        <a:lstStyle/>
        <a:p>
          <a:endParaRPr lang="ru-RU"/>
        </a:p>
      </dgm:t>
    </dgm:pt>
    <dgm:pt modelId="{503A0BE2-6380-4D01-BF96-AFBBEF8B031F}" type="sibTrans" cxnId="{64D7524D-3B2B-4561-872E-24AF3A1D2DAE}">
      <dgm:prSet/>
      <dgm:spPr/>
      <dgm:t>
        <a:bodyPr/>
        <a:lstStyle/>
        <a:p>
          <a:endParaRPr lang="ru-RU"/>
        </a:p>
      </dgm:t>
    </dgm:pt>
    <dgm:pt modelId="{53892DE1-18E4-40A6-8AFC-7D2EA690834F}">
      <dgm:prSet phldrT="[Текст]"/>
      <dgm:spPr/>
      <dgm:t>
        <a:bodyPr/>
        <a:lstStyle/>
        <a:p>
          <a:r>
            <a:rPr lang="ru-RU" dirty="0" smtClean="0"/>
            <a:t>Установка шнековой подачи бетона</a:t>
          </a:r>
          <a:endParaRPr lang="ru-RU" dirty="0"/>
        </a:p>
      </dgm:t>
    </dgm:pt>
    <dgm:pt modelId="{0A4ADF65-9AA0-4A82-A4C7-DF400705C993}" type="parTrans" cxnId="{1B950D43-08C0-44F3-804E-C8ADFA5B1340}">
      <dgm:prSet/>
      <dgm:spPr/>
      <dgm:t>
        <a:bodyPr/>
        <a:lstStyle/>
        <a:p>
          <a:endParaRPr lang="ru-RU"/>
        </a:p>
      </dgm:t>
    </dgm:pt>
    <dgm:pt modelId="{76613ADB-5CCE-464B-BEDF-F3C027CAB362}" type="sibTrans" cxnId="{1B950D43-08C0-44F3-804E-C8ADFA5B1340}">
      <dgm:prSet/>
      <dgm:spPr/>
      <dgm:t>
        <a:bodyPr/>
        <a:lstStyle/>
        <a:p>
          <a:endParaRPr lang="ru-RU"/>
        </a:p>
      </dgm:t>
    </dgm:pt>
    <dgm:pt modelId="{6CC1F2BD-D85E-4044-8EB3-7667E457E073}">
      <dgm:prSet phldrT="[Текст]"/>
      <dgm:spPr/>
      <dgm:t>
        <a:bodyPr/>
        <a:lstStyle/>
        <a:p>
          <a:r>
            <a:rPr lang="ru-RU" dirty="0" smtClean="0"/>
            <a:t>Транспортные шланги для бетона</a:t>
          </a:r>
          <a:endParaRPr lang="ru-RU" dirty="0"/>
        </a:p>
      </dgm:t>
    </dgm:pt>
    <dgm:pt modelId="{12176AB9-AA9C-4D05-8DC3-602D22C699D5}" type="parTrans" cxnId="{CDC484E2-C915-4CE1-8C6D-91349A6BB29C}">
      <dgm:prSet/>
      <dgm:spPr/>
      <dgm:t>
        <a:bodyPr/>
        <a:lstStyle/>
        <a:p>
          <a:endParaRPr lang="ru-RU"/>
        </a:p>
      </dgm:t>
    </dgm:pt>
    <dgm:pt modelId="{4A6958A8-5335-4BF4-83E2-8F598F2C7D76}" type="sibTrans" cxnId="{CDC484E2-C915-4CE1-8C6D-91349A6BB29C}">
      <dgm:prSet/>
      <dgm:spPr/>
      <dgm:t>
        <a:bodyPr/>
        <a:lstStyle/>
        <a:p>
          <a:endParaRPr lang="ru-RU"/>
        </a:p>
      </dgm:t>
    </dgm:pt>
    <dgm:pt modelId="{A770563E-7D89-40DF-A5A8-D734BA861D02}">
      <dgm:prSet phldrT="[Текст]"/>
      <dgm:spPr/>
      <dgm:t>
        <a:bodyPr/>
        <a:lstStyle/>
        <a:p>
          <a:r>
            <a:rPr lang="ru-RU" dirty="0" smtClean="0"/>
            <a:t>Установка 3</a:t>
          </a:r>
          <a:r>
            <a:rPr lang="en-US" dirty="0" smtClean="0"/>
            <a:t>D </a:t>
          </a:r>
          <a:r>
            <a:rPr lang="ru-RU" dirty="0" smtClean="0"/>
            <a:t>дом</a:t>
          </a:r>
          <a:endParaRPr lang="ru-RU" dirty="0"/>
        </a:p>
      </dgm:t>
    </dgm:pt>
    <dgm:pt modelId="{73FEE518-4E06-44F2-B759-9B82CE085CF2}" type="parTrans" cxnId="{A837719D-2770-4C2D-913F-6F386F2D60B1}">
      <dgm:prSet/>
      <dgm:spPr/>
      <dgm:t>
        <a:bodyPr/>
        <a:lstStyle/>
        <a:p>
          <a:endParaRPr lang="ru-RU"/>
        </a:p>
      </dgm:t>
    </dgm:pt>
    <dgm:pt modelId="{3E747AFC-4E8B-4E90-9131-997190112940}" type="sibTrans" cxnId="{A837719D-2770-4C2D-913F-6F386F2D60B1}">
      <dgm:prSet/>
      <dgm:spPr/>
      <dgm:t>
        <a:bodyPr/>
        <a:lstStyle/>
        <a:p>
          <a:endParaRPr lang="ru-RU"/>
        </a:p>
      </dgm:t>
    </dgm:pt>
    <dgm:pt modelId="{2F1E33D4-3B68-4041-880D-31E80571EF5D}" type="pres">
      <dgm:prSet presAssocID="{21764B00-F387-490D-BCEB-900959DE91DF}" presName="Name0" presStyleCnt="0">
        <dgm:presLayoutVars>
          <dgm:dir/>
          <dgm:resizeHandles val="exact"/>
        </dgm:presLayoutVars>
      </dgm:prSet>
      <dgm:spPr/>
    </dgm:pt>
    <dgm:pt modelId="{F0EE45DE-211F-4DA6-8948-CDDB80F62C95}" type="pres">
      <dgm:prSet presAssocID="{B8578D9D-1AA1-4E86-8CA3-7F1A68DFA31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9172-F143-4951-8D3D-D56A111F95C6}" type="pres">
      <dgm:prSet presAssocID="{A270370C-0D6F-495A-8D32-9AE1C88986C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E97F7F3-D446-4445-BC21-F7C383461EF2}" type="pres">
      <dgm:prSet presAssocID="{A270370C-0D6F-495A-8D32-9AE1C88986C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3FD0385-989D-457B-A927-D72F7EE67195}" type="pres">
      <dgm:prSet presAssocID="{787D1968-0F7C-48EC-9E0A-95BE77AB84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0818-6C27-4C67-BF06-94BF0420B3F9}" type="pres">
      <dgm:prSet presAssocID="{DA29E4E2-0669-4416-9EAF-ADEDE690F6F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620AA15-4B45-44CC-A990-13E673CC812F}" type="pres">
      <dgm:prSet presAssocID="{DA29E4E2-0669-4416-9EAF-ADEDE690F6F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8103B79-0B02-432F-80C9-F7E0CDCB9006}" type="pres">
      <dgm:prSet presAssocID="{0D3613B4-09FA-4D39-AB76-6EC604602C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C8602-59EE-46F2-B915-BE6AA86DD577}" type="pres">
      <dgm:prSet presAssocID="{503A0BE2-6380-4D01-BF96-AFBBEF8B031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CBC9229-21E3-4C44-8599-F1A4E0EFF6A4}" type="pres">
      <dgm:prSet presAssocID="{503A0BE2-6380-4D01-BF96-AFBBEF8B031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D29A28E-7060-4188-A820-DC15D81E62B3}" type="pres">
      <dgm:prSet presAssocID="{53892DE1-18E4-40A6-8AFC-7D2EA690834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15729-84BA-44E4-8683-D0DA04652120}" type="pres">
      <dgm:prSet presAssocID="{76613ADB-5CCE-464B-BEDF-F3C027CAB36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95100C3-98A5-428D-B33E-92E5A61018F3}" type="pres">
      <dgm:prSet presAssocID="{76613ADB-5CCE-464B-BEDF-F3C027CAB36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1BAFCFB-3CA7-4286-BBF7-85386C119DDE}" type="pres">
      <dgm:prSet presAssocID="{6CC1F2BD-D85E-4044-8EB3-7667E457E07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7CE8C-C9F5-4B57-8E70-2AC057F98512}" type="pres">
      <dgm:prSet presAssocID="{4A6958A8-5335-4BF4-83E2-8F598F2C7D7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C2F47AD-582E-4E21-ABF4-FB8E68A00674}" type="pres">
      <dgm:prSet presAssocID="{4A6958A8-5335-4BF4-83E2-8F598F2C7D7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B90C52A-E198-4360-BC3D-4219DA33B142}" type="pres">
      <dgm:prSet presAssocID="{A770563E-7D89-40DF-A5A8-D734BA861D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7719D-2770-4C2D-913F-6F386F2D60B1}" srcId="{21764B00-F387-490D-BCEB-900959DE91DF}" destId="{A770563E-7D89-40DF-A5A8-D734BA861D02}" srcOrd="5" destOrd="0" parTransId="{73FEE518-4E06-44F2-B759-9B82CE085CF2}" sibTransId="{3E747AFC-4E8B-4E90-9131-997190112940}"/>
    <dgm:cxn modelId="{1F607040-E004-4FF6-B13C-1D5B4941BB9B}" srcId="{21764B00-F387-490D-BCEB-900959DE91DF}" destId="{787D1968-0F7C-48EC-9E0A-95BE77AB842B}" srcOrd="1" destOrd="0" parTransId="{FC766418-1671-43FF-A848-B96A07449C2C}" sibTransId="{DA29E4E2-0669-4416-9EAF-ADEDE690F6F0}"/>
    <dgm:cxn modelId="{FE2D8EE7-9F3D-495F-8A71-2233ED1E6B94}" type="presOf" srcId="{DA29E4E2-0669-4416-9EAF-ADEDE690F6F0}" destId="{81EA0818-6C27-4C67-BF06-94BF0420B3F9}" srcOrd="0" destOrd="0" presId="urn:microsoft.com/office/officeart/2005/8/layout/process1"/>
    <dgm:cxn modelId="{1D097041-55F5-47D5-BD52-33A502654D4D}" type="presOf" srcId="{A270370C-0D6F-495A-8D32-9AE1C88986C9}" destId="{5B679172-F143-4951-8D3D-D56A111F95C6}" srcOrd="0" destOrd="0" presId="urn:microsoft.com/office/officeart/2005/8/layout/process1"/>
    <dgm:cxn modelId="{660E744F-54EA-4409-B324-B0837F56AC0F}" type="presOf" srcId="{A270370C-0D6F-495A-8D32-9AE1C88986C9}" destId="{1E97F7F3-D446-4445-BC21-F7C383461EF2}" srcOrd="1" destOrd="0" presId="urn:microsoft.com/office/officeart/2005/8/layout/process1"/>
    <dgm:cxn modelId="{64D7524D-3B2B-4561-872E-24AF3A1D2DAE}" srcId="{21764B00-F387-490D-BCEB-900959DE91DF}" destId="{0D3613B4-09FA-4D39-AB76-6EC604602C79}" srcOrd="2" destOrd="0" parTransId="{FEEA5BF4-BB18-4A86-8693-B8B02B651B82}" sibTransId="{503A0BE2-6380-4D01-BF96-AFBBEF8B031F}"/>
    <dgm:cxn modelId="{D87B221E-7755-45C4-94DF-6C5FABA0BD4C}" type="presOf" srcId="{503A0BE2-6380-4D01-BF96-AFBBEF8B031F}" destId="{B47C8602-59EE-46F2-B915-BE6AA86DD577}" srcOrd="0" destOrd="0" presId="urn:microsoft.com/office/officeart/2005/8/layout/process1"/>
    <dgm:cxn modelId="{7DD0882B-BAB0-4596-867D-8EFF69899762}" srcId="{21764B00-F387-490D-BCEB-900959DE91DF}" destId="{B8578D9D-1AA1-4E86-8CA3-7F1A68DFA318}" srcOrd="0" destOrd="0" parTransId="{BCBB132C-EA15-40FB-86AC-03D46D6DBCDF}" sibTransId="{A270370C-0D6F-495A-8D32-9AE1C88986C9}"/>
    <dgm:cxn modelId="{C871C706-B696-4E38-AB90-76B6A9A14C6A}" type="presOf" srcId="{53892DE1-18E4-40A6-8AFC-7D2EA690834F}" destId="{4D29A28E-7060-4188-A820-DC15D81E62B3}" srcOrd="0" destOrd="0" presId="urn:microsoft.com/office/officeart/2005/8/layout/process1"/>
    <dgm:cxn modelId="{F53F6BA4-6744-42E8-B55B-6A83DDAC5613}" type="presOf" srcId="{4A6958A8-5335-4BF4-83E2-8F598F2C7D76}" destId="{8177CE8C-C9F5-4B57-8E70-2AC057F98512}" srcOrd="0" destOrd="0" presId="urn:microsoft.com/office/officeart/2005/8/layout/process1"/>
    <dgm:cxn modelId="{5C44559F-BD8F-46DE-BDFA-D8CA246E2A4A}" type="presOf" srcId="{B8578D9D-1AA1-4E86-8CA3-7F1A68DFA318}" destId="{F0EE45DE-211F-4DA6-8948-CDDB80F62C95}" srcOrd="0" destOrd="0" presId="urn:microsoft.com/office/officeart/2005/8/layout/process1"/>
    <dgm:cxn modelId="{327C2630-00BB-462A-9F1B-7FA450D92F9B}" type="presOf" srcId="{787D1968-0F7C-48EC-9E0A-95BE77AB842B}" destId="{83FD0385-989D-457B-A927-D72F7EE67195}" srcOrd="0" destOrd="0" presId="urn:microsoft.com/office/officeart/2005/8/layout/process1"/>
    <dgm:cxn modelId="{8335257B-B76D-4331-882A-B8EE9278452C}" type="presOf" srcId="{DA29E4E2-0669-4416-9EAF-ADEDE690F6F0}" destId="{1620AA15-4B45-44CC-A990-13E673CC812F}" srcOrd="1" destOrd="0" presId="urn:microsoft.com/office/officeart/2005/8/layout/process1"/>
    <dgm:cxn modelId="{D960F405-B2A9-4C8C-9FC3-5BA301AD7A5A}" type="presOf" srcId="{76613ADB-5CCE-464B-BEDF-F3C027CAB362}" destId="{695100C3-98A5-428D-B33E-92E5A61018F3}" srcOrd="1" destOrd="0" presId="urn:microsoft.com/office/officeart/2005/8/layout/process1"/>
    <dgm:cxn modelId="{37EF3C3D-1661-41CB-B369-D6B87B7CB2C7}" type="presOf" srcId="{0D3613B4-09FA-4D39-AB76-6EC604602C79}" destId="{58103B79-0B02-432F-80C9-F7E0CDCB9006}" srcOrd="0" destOrd="0" presId="urn:microsoft.com/office/officeart/2005/8/layout/process1"/>
    <dgm:cxn modelId="{7F433D20-677D-4EB4-9D02-1C7BADE0A007}" type="presOf" srcId="{4A6958A8-5335-4BF4-83E2-8F598F2C7D76}" destId="{5C2F47AD-582E-4E21-ABF4-FB8E68A00674}" srcOrd="1" destOrd="0" presId="urn:microsoft.com/office/officeart/2005/8/layout/process1"/>
    <dgm:cxn modelId="{6AB8F385-A2C3-4816-A2A1-CA0A16434154}" type="presOf" srcId="{6CC1F2BD-D85E-4044-8EB3-7667E457E073}" destId="{F1BAFCFB-3CA7-4286-BBF7-85386C119DDE}" srcOrd="0" destOrd="0" presId="urn:microsoft.com/office/officeart/2005/8/layout/process1"/>
    <dgm:cxn modelId="{91A7A519-5B10-43CC-A93A-7527FAA48F28}" type="presOf" srcId="{76613ADB-5CCE-464B-BEDF-F3C027CAB362}" destId="{62915729-84BA-44E4-8683-D0DA04652120}" srcOrd="0" destOrd="0" presId="urn:microsoft.com/office/officeart/2005/8/layout/process1"/>
    <dgm:cxn modelId="{1B950D43-08C0-44F3-804E-C8ADFA5B1340}" srcId="{21764B00-F387-490D-BCEB-900959DE91DF}" destId="{53892DE1-18E4-40A6-8AFC-7D2EA690834F}" srcOrd="3" destOrd="0" parTransId="{0A4ADF65-9AA0-4A82-A4C7-DF400705C993}" sibTransId="{76613ADB-5CCE-464B-BEDF-F3C027CAB362}"/>
    <dgm:cxn modelId="{CDC484E2-C915-4CE1-8C6D-91349A6BB29C}" srcId="{21764B00-F387-490D-BCEB-900959DE91DF}" destId="{6CC1F2BD-D85E-4044-8EB3-7667E457E073}" srcOrd="4" destOrd="0" parTransId="{12176AB9-AA9C-4D05-8DC3-602D22C699D5}" sibTransId="{4A6958A8-5335-4BF4-83E2-8F598F2C7D76}"/>
    <dgm:cxn modelId="{1B3C417E-85CE-4734-A442-5FB500E60132}" type="presOf" srcId="{21764B00-F387-490D-BCEB-900959DE91DF}" destId="{2F1E33D4-3B68-4041-880D-31E80571EF5D}" srcOrd="0" destOrd="0" presId="urn:microsoft.com/office/officeart/2005/8/layout/process1"/>
    <dgm:cxn modelId="{5CE0A77A-01D3-4942-841D-DEC044BA9976}" type="presOf" srcId="{503A0BE2-6380-4D01-BF96-AFBBEF8B031F}" destId="{0CBC9229-21E3-4C44-8599-F1A4E0EFF6A4}" srcOrd="1" destOrd="0" presId="urn:microsoft.com/office/officeart/2005/8/layout/process1"/>
    <dgm:cxn modelId="{AE7E0FA7-64F6-46B7-8BA5-D5B1831A2AC1}" type="presOf" srcId="{A770563E-7D89-40DF-A5A8-D734BA861D02}" destId="{6B90C52A-E198-4360-BC3D-4219DA33B142}" srcOrd="0" destOrd="0" presId="urn:microsoft.com/office/officeart/2005/8/layout/process1"/>
    <dgm:cxn modelId="{C8C3D012-87F9-4F9D-8D1F-A74A5784BADF}" type="presParOf" srcId="{2F1E33D4-3B68-4041-880D-31E80571EF5D}" destId="{F0EE45DE-211F-4DA6-8948-CDDB80F62C95}" srcOrd="0" destOrd="0" presId="urn:microsoft.com/office/officeart/2005/8/layout/process1"/>
    <dgm:cxn modelId="{DB67FFDC-0837-48D0-A41D-0F74EB87315B}" type="presParOf" srcId="{2F1E33D4-3B68-4041-880D-31E80571EF5D}" destId="{5B679172-F143-4951-8D3D-D56A111F95C6}" srcOrd="1" destOrd="0" presId="urn:microsoft.com/office/officeart/2005/8/layout/process1"/>
    <dgm:cxn modelId="{5FC3BA78-7C98-47F6-AF79-4AA622BAA613}" type="presParOf" srcId="{5B679172-F143-4951-8D3D-D56A111F95C6}" destId="{1E97F7F3-D446-4445-BC21-F7C383461EF2}" srcOrd="0" destOrd="0" presId="urn:microsoft.com/office/officeart/2005/8/layout/process1"/>
    <dgm:cxn modelId="{2864C608-F6B9-493D-B5F5-FE32E3073172}" type="presParOf" srcId="{2F1E33D4-3B68-4041-880D-31E80571EF5D}" destId="{83FD0385-989D-457B-A927-D72F7EE67195}" srcOrd="2" destOrd="0" presId="urn:microsoft.com/office/officeart/2005/8/layout/process1"/>
    <dgm:cxn modelId="{37506502-E260-4BC4-8989-0A783F104D94}" type="presParOf" srcId="{2F1E33D4-3B68-4041-880D-31E80571EF5D}" destId="{81EA0818-6C27-4C67-BF06-94BF0420B3F9}" srcOrd="3" destOrd="0" presId="urn:microsoft.com/office/officeart/2005/8/layout/process1"/>
    <dgm:cxn modelId="{158178CB-6EBC-4925-9C49-85B9A3FD52A3}" type="presParOf" srcId="{81EA0818-6C27-4C67-BF06-94BF0420B3F9}" destId="{1620AA15-4B45-44CC-A990-13E673CC812F}" srcOrd="0" destOrd="0" presId="urn:microsoft.com/office/officeart/2005/8/layout/process1"/>
    <dgm:cxn modelId="{EC2475B2-21C6-401A-8FBE-6D415ED3DE36}" type="presParOf" srcId="{2F1E33D4-3B68-4041-880D-31E80571EF5D}" destId="{58103B79-0B02-432F-80C9-F7E0CDCB9006}" srcOrd="4" destOrd="0" presId="urn:microsoft.com/office/officeart/2005/8/layout/process1"/>
    <dgm:cxn modelId="{698D3755-D3CD-42AB-A881-3BC779A60DCC}" type="presParOf" srcId="{2F1E33D4-3B68-4041-880D-31E80571EF5D}" destId="{B47C8602-59EE-46F2-B915-BE6AA86DD577}" srcOrd="5" destOrd="0" presId="urn:microsoft.com/office/officeart/2005/8/layout/process1"/>
    <dgm:cxn modelId="{E5D43618-CC38-4DF4-AAE6-C81B4DC378B8}" type="presParOf" srcId="{B47C8602-59EE-46F2-B915-BE6AA86DD577}" destId="{0CBC9229-21E3-4C44-8599-F1A4E0EFF6A4}" srcOrd="0" destOrd="0" presId="urn:microsoft.com/office/officeart/2005/8/layout/process1"/>
    <dgm:cxn modelId="{63D048A3-B222-4E2A-A42D-2DC3A8E72F8E}" type="presParOf" srcId="{2F1E33D4-3B68-4041-880D-31E80571EF5D}" destId="{4D29A28E-7060-4188-A820-DC15D81E62B3}" srcOrd="6" destOrd="0" presId="urn:microsoft.com/office/officeart/2005/8/layout/process1"/>
    <dgm:cxn modelId="{E7B11B3B-1887-429B-8ECF-E807DA0F4689}" type="presParOf" srcId="{2F1E33D4-3B68-4041-880D-31E80571EF5D}" destId="{62915729-84BA-44E4-8683-D0DA04652120}" srcOrd="7" destOrd="0" presId="urn:microsoft.com/office/officeart/2005/8/layout/process1"/>
    <dgm:cxn modelId="{6A2B36F6-F261-4034-A289-982381E64A99}" type="presParOf" srcId="{62915729-84BA-44E4-8683-D0DA04652120}" destId="{695100C3-98A5-428D-B33E-92E5A61018F3}" srcOrd="0" destOrd="0" presId="urn:microsoft.com/office/officeart/2005/8/layout/process1"/>
    <dgm:cxn modelId="{2D4B7225-EDE0-4D04-A633-A68951C05D87}" type="presParOf" srcId="{2F1E33D4-3B68-4041-880D-31E80571EF5D}" destId="{F1BAFCFB-3CA7-4286-BBF7-85386C119DDE}" srcOrd="8" destOrd="0" presId="urn:microsoft.com/office/officeart/2005/8/layout/process1"/>
    <dgm:cxn modelId="{5C6A8213-B780-4F81-A1EF-C2755A63A783}" type="presParOf" srcId="{2F1E33D4-3B68-4041-880D-31E80571EF5D}" destId="{8177CE8C-C9F5-4B57-8E70-2AC057F98512}" srcOrd="9" destOrd="0" presId="urn:microsoft.com/office/officeart/2005/8/layout/process1"/>
    <dgm:cxn modelId="{6D04DF04-BFF3-447B-B9DA-53E085C515A3}" type="presParOf" srcId="{8177CE8C-C9F5-4B57-8E70-2AC057F98512}" destId="{5C2F47AD-582E-4E21-ABF4-FB8E68A00674}" srcOrd="0" destOrd="0" presId="urn:microsoft.com/office/officeart/2005/8/layout/process1"/>
    <dgm:cxn modelId="{7133C1E1-EF59-4464-95D1-98E4202A1225}" type="presParOf" srcId="{2F1E33D4-3B68-4041-880D-31E80571EF5D}" destId="{6B90C52A-E198-4360-BC3D-4219DA33B142}" srcOrd="1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E45DE-211F-4DA6-8948-CDDB80F62C95}">
      <dsp:nvSpPr>
        <dsp:cNvPr id="0" name=""/>
        <dsp:cNvSpPr/>
      </dsp:nvSpPr>
      <dsp:spPr>
        <a:xfrm>
          <a:off x="0" y="1083593"/>
          <a:ext cx="1062197" cy="114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Раствор бетона       (из города)</a:t>
          </a:r>
          <a:endParaRPr lang="ru-RU" sz="900" kern="1200" dirty="0"/>
        </a:p>
      </dsp:txBody>
      <dsp:txXfrm>
        <a:off x="31111" y="1114704"/>
        <a:ext cx="999975" cy="1082959"/>
      </dsp:txXfrm>
    </dsp:sp>
    <dsp:sp modelId="{5B679172-F143-4951-8D3D-D56A111F95C6}">
      <dsp:nvSpPr>
        <dsp:cNvPr id="0" name=""/>
        <dsp:cNvSpPr/>
      </dsp:nvSpPr>
      <dsp:spPr>
        <a:xfrm>
          <a:off x="1168417" y="1524471"/>
          <a:ext cx="225185" cy="2634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68417" y="1577156"/>
        <a:ext cx="157630" cy="158054"/>
      </dsp:txXfrm>
    </dsp:sp>
    <dsp:sp modelId="{83FD0385-989D-457B-A927-D72F7EE67195}">
      <dsp:nvSpPr>
        <dsp:cNvPr id="0" name=""/>
        <dsp:cNvSpPr/>
      </dsp:nvSpPr>
      <dsp:spPr>
        <a:xfrm>
          <a:off x="1487076" y="1083593"/>
          <a:ext cx="1062197" cy="114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Стационарный большой смеситель бетона (приемник и хранитель раствора бетона)</a:t>
          </a:r>
          <a:endParaRPr lang="ru-RU" sz="900" kern="1200" dirty="0"/>
        </a:p>
      </dsp:txBody>
      <dsp:txXfrm>
        <a:off x="1518187" y="1114704"/>
        <a:ext cx="999975" cy="1082959"/>
      </dsp:txXfrm>
    </dsp:sp>
    <dsp:sp modelId="{81EA0818-6C27-4C67-BF06-94BF0420B3F9}">
      <dsp:nvSpPr>
        <dsp:cNvPr id="0" name=""/>
        <dsp:cNvSpPr/>
      </dsp:nvSpPr>
      <dsp:spPr>
        <a:xfrm>
          <a:off x="2655493" y="1524471"/>
          <a:ext cx="225185" cy="2634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655493" y="1577156"/>
        <a:ext cx="157630" cy="158054"/>
      </dsp:txXfrm>
    </dsp:sp>
    <dsp:sp modelId="{58103B79-0B02-432F-80C9-F7E0CDCB9006}">
      <dsp:nvSpPr>
        <dsp:cNvPr id="0" name=""/>
        <dsp:cNvSpPr/>
      </dsp:nvSpPr>
      <dsp:spPr>
        <a:xfrm>
          <a:off x="2974152" y="1083593"/>
          <a:ext cx="1062197" cy="114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Малый смеситель и дозатор добавок</a:t>
          </a:r>
          <a:endParaRPr lang="ru-RU" sz="900" kern="1200" dirty="0"/>
        </a:p>
      </dsp:txBody>
      <dsp:txXfrm>
        <a:off x="3005263" y="1114704"/>
        <a:ext cx="999975" cy="1082959"/>
      </dsp:txXfrm>
    </dsp:sp>
    <dsp:sp modelId="{B47C8602-59EE-46F2-B915-BE6AA86DD577}">
      <dsp:nvSpPr>
        <dsp:cNvPr id="0" name=""/>
        <dsp:cNvSpPr/>
      </dsp:nvSpPr>
      <dsp:spPr>
        <a:xfrm>
          <a:off x="4142569" y="1524471"/>
          <a:ext cx="225185" cy="2634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42569" y="1577156"/>
        <a:ext cx="157630" cy="158054"/>
      </dsp:txXfrm>
    </dsp:sp>
    <dsp:sp modelId="{4D29A28E-7060-4188-A820-DC15D81E62B3}">
      <dsp:nvSpPr>
        <dsp:cNvPr id="0" name=""/>
        <dsp:cNvSpPr/>
      </dsp:nvSpPr>
      <dsp:spPr>
        <a:xfrm>
          <a:off x="4461228" y="1083593"/>
          <a:ext cx="1062197" cy="114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Установка шнековой подачи бетона</a:t>
          </a:r>
          <a:endParaRPr lang="ru-RU" sz="900" kern="1200" dirty="0"/>
        </a:p>
      </dsp:txBody>
      <dsp:txXfrm>
        <a:off x="4492339" y="1114704"/>
        <a:ext cx="999975" cy="1082959"/>
      </dsp:txXfrm>
    </dsp:sp>
    <dsp:sp modelId="{62915729-84BA-44E4-8683-D0DA04652120}">
      <dsp:nvSpPr>
        <dsp:cNvPr id="0" name=""/>
        <dsp:cNvSpPr/>
      </dsp:nvSpPr>
      <dsp:spPr>
        <a:xfrm>
          <a:off x="5629646" y="1524471"/>
          <a:ext cx="225185" cy="2634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629646" y="1577156"/>
        <a:ext cx="157630" cy="158054"/>
      </dsp:txXfrm>
    </dsp:sp>
    <dsp:sp modelId="{F1BAFCFB-3CA7-4286-BBF7-85386C119DDE}">
      <dsp:nvSpPr>
        <dsp:cNvPr id="0" name=""/>
        <dsp:cNvSpPr/>
      </dsp:nvSpPr>
      <dsp:spPr>
        <a:xfrm>
          <a:off x="5948305" y="1083593"/>
          <a:ext cx="1062197" cy="114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Транспортные шланги для бетона</a:t>
          </a:r>
          <a:endParaRPr lang="ru-RU" sz="900" kern="1200" dirty="0"/>
        </a:p>
      </dsp:txBody>
      <dsp:txXfrm>
        <a:off x="5979416" y="1114704"/>
        <a:ext cx="999975" cy="1082959"/>
      </dsp:txXfrm>
    </dsp:sp>
    <dsp:sp modelId="{8177CE8C-C9F5-4B57-8E70-2AC057F98512}">
      <dsp:nvSpPr>
        <dsp:cNvPr id="0" name=""/>
        <dsp:cNvSpPr/>
      </dsp:nvSpPr>
      <dsp:spPr>
        <a:xfrm>
          <a:off x="7116722" y="1524471"/>
          <a:ext cx="225185" cy="2634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116722" y="1577156"/>
        <a:ext cx="157630" cy="158054"/>
      </dsp:txXfrm>
    </dsp:sp>
    <dsp:sp modelId="{6B90C52A-E198-4360-BC3D-4219DA33B142}">
      <dsp:nvSpPr>
        <dsp:cNvPr id="0" name=""/>
        <dsp:cNvSpPr/>
      </dsp:nvSpPr>
      <dsp:spPr>
        <a:xfrm>
          <a:off x="7435381" y="1083593"/>
          <a:ext cx="1062197" cy="114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Установка 3</a:t>
          </a:r>
          <a:r>
            <a:rPr lang="en-US" sz="900" kern="1200" dirty="0" smtClean="0"/>
            <a:t>D </a:t>
          </a:r>
          <a:r>
            <a:rPr lang="ru-RU" sz="900" kern="1200" dirty="0" smtClean="0"/>
            <a:t>дом</a:t>
          </a:r>
          <a:endParaRPr lang="ru-RU" sz="900" kern="1200" dirty="0"/>
        </a:p>
      </dsp:txBody>
      <dsp:txXfrm>
        <a:off x="7466492" y="1114704"/>
        <a:ext cx="999975" cy="108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BB096-C377-4BC1-BBCE-36F794C9D8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37D40-F720-4CA5-997B-66EC28B35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36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37D40-F720-4CA5-997B-66EC28B356E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22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37D40-F720-4CA5-997B-66EC28B356E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911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7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02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55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315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21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11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09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99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97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11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72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93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3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1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32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87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86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6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97577"/>
            <a:ext cx="7772400" cy="2714644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kk-KZ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kk-KZ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 научного «3Д </a:t>
            </a:r>
            <a:r>
              <a:rPr lang="kk-KZ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принтинг</a:t>
            </a:r>
            <a:r>
              <a:rPr lang="kk-KZ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br>
              <a:rPr lang="kk-KZ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3Д принтер, 3Д Дом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инновации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технология/способ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071546"/>
            <a:ext cx="7986714" cy="257176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Инвестиционная оценка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76304"/>
            <a:ext cx="8183880" cy="371819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ru-RU" sz="2000" dirty="0" smtClean="0"/>
              <a:t>Сумма инвестиций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80 млн. тенге </a:t>
            </a:r>
          </a:p>
          <a:p>
            <a:pPr>
              <a:spcAft>
                <a:spcPts val="1000"/>
              </a:spcAft>
            </a:pPr>
            <a:r>
              <a:rPr lang="ru-RU" sz="2000" dirty="0" smtClean="0"/>
              <a:t>Назначение инвестиций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покупка основных средств</a:t>
            </a:r>
          </a:p>
          <a:p>
            <a:pPr>
              <a:spcAft>
                <a:spcPts val="1000"/>
              </a:spcAft>
            </a:pPr>
            <a:r>
              <a:rPr lang="ru-RU" sz="2000" dirty="0" smtClean="0"/>
              <a:t>Длительность инвестиционной фазы  –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1 год</a:t>
            </a:r>
          </a:p>
          <a:p>
            <a:pPr>
              <a:spcAft>
                <a:spcPts val="1000"/>
              </a:spcAft>
            </a:pPr>
            <a:r>
              <a:rPr lang="ru-RU" sz="2000" dirty="0" smtClean="0"/>
              <a:t>Ставка дисконтирования, %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</a:p>
          <a:p>
            <a:pPr>
              <a:spcAft>
                <a:spcPts val="1000"/>
              </a:spcAft>
            </a:pPr>
            <a:r>
              <a:rPr lang="ru-RU" sz="2000" dirty="0" smtClean="0"/>
              <a:t>Чистая текущая стоимость (</a:t>
            </a:r>
            <a:r>
              <a:rPr lang="en-US" sz="2000" dirty="0" smtClean="0"/>
              <a:t>NPV</a:t>
            </a:r>
            <a:r>
              <a:rPr lang="ru-RU" sz="2000" dirty="0" smtClean="0"/>
              <a:t>) 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30 млн. тенге</a:t>
            </a:r>
          </a:p>
          <a:p>
            <a:pPr>
              <a:spcAft>
                <a:spcPts val="1000"/>
              </a:spcAft>
            </a:pPr>
            <a:r>
              <a:rPr lang="ru-RU" sz="2000" dirty="0" smtClean="0"/>
              <a:t>Внутренняя норма доходности (</a:t>
            </a:r>
            <a:r>
              <a:rPr lang="en-US" sz="2000" dirty="0" smtClean="0"/>
              <a:t>IRR), %</a:t>
            </a:r>
            <a:r>
              <a:rPr lang="ru-RU" sz="2000" dirty="0" smtClean="0"/>
              <a:t>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</a:p>
          <a:p>
            <a:pPr>
              <a:spcAft>
                <a:spcPts val="1000"/>
              </a:spcAft>
            </a:pPr>
            <a:r>
              <a:rPr lang="ru-RU" sz="2000" dirty="0" smtClean="0"/>
              <a:t>Срок окупаемости дисконтированный (</a:t>
            </a:r>
            <a:r>
              <a:rPr lang="en-US" sz="2000" dirty="0" smtClean="0"/>
              <a:t>DPBP)</a:t>
            </a:r>
            <a:r>
              <a:rPr lang="ru-RU" sz="2000" dirty="0" smtClean="0"/>
              <a:t>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2 года </a:t>
            </a:r>
          </a:p>
          <a:p>
            <a:r>
              <a:rPr lang="ru-RU" sz="2000" dirty="0" smtClean="0"/>
              <a:t>Индекс доходности (</a:t>
            </a:r>
            <a:r>
              <a:rPr lang="en-US" sz="2000" dirty="0" smtClean="0"/>
              <a:t>PI)</a:t>
            </a:r>
            <a:r>
              <a:rPr lang="ru-RU" sz="2000" dirty="0" smtClean="0"/>
              <a:t>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183880" cy="118450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предложение инвестору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04864"/>
            <a:ext cx="8183880" cy="43924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Коммерческое предложение инвестору –  </a:t>
            </a:r>
            <a:r>
              <a:rPr lang="ru-RU" sz="2400" dirty="0" smtClean="0">
                <a:solidFill>
                  <a:srgbClr val="C00000"/>
                </a:solidFill>
              </a:rPr>
              <a:t>продажа козловых кранов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Предварительные результаты, полученные в ИПГ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12397"/>
            <a:ext cx="4320480" cy="27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772816"/>
            <a:ext cx="8183880" cy="69437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Проблема и ее решение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793472293"/>
              </p:ext>
            </p:extLst>
          </p:nvPr>
        </p:nvGraphicFramePr>
        <p:xfrm>
          <a:off x="683568" y="2780928"/>
          <a:ext cx="8058178" cy="258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581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Проблема: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Высокая себестоимость строительства жилья</a:t>
                      </a:r>
                      <a:r>
                        <a:rPr lang="ru-RU" sz="1600" b="1" u="non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в Казахстане</a:t>
                      </a:r>
                      <a:endParaRPr lang="ru-RU" sz="1600" b="1" u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Решение:</a:t>
                      </a:r>
                      <a:endParaRPr lang="ru-RU" sz="16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Строим относительно дешевый каркас дома</a:t>
                      </a:r>
                      <a:endParaRPr lang="ru-RU" sz="1050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Преимущества технологии:</a:t>
                      </a:r>
                      <a:endParaRPr lang="ru-RU" sz="16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получения цвета использует метод перемешивания пластмасс, что трудно обычно осуществлять. В данной работе это сделано и это приводит к удешевлению стоимости принтера.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6285452" cy="64294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Сфера применения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1737241"/>
              </p:ext>
            </p:extLst>
          </p:nvPr>
        </p:nvGraphicFramePr>
        <p:xfrm>
          <a:off x="428596" y="1071546"/>
          <a:ext cx="828680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616"/>
                <a:gridCol w="1915622"/>
                <a:gridCol w="3577570"/>
              </a:tblGrid>
              <a:tr h="3178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Отрасли / сектора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Регионы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Класс потребителей</a:t>
                      </a:r>
                      <a:endParaRPr lang="ru-RU" sz="1600" dirty="0"/>
                    </a:p>
                  </a:txBody>
                  <a:tcPr anchor="ctr"/>
                </a:tc>
              </a:tr>
              <a:tr h="1253826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Строительство,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архитектура, образование,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рекламная деятельность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РК и ЦА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Строительные компании, проектные институты, дизайнерские фирмы, образовательные учреждения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928934"/>
            <a:ext cx="5096695" cy="339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1670" y="6357958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3Д принтер, разработанный в ИПГ, Алматы, Казахстан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642918"/>
            <a:ext cx="5873884" cy="129302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D </a:t>
            </a:r>
            <a:r>
              <a:rPr lang="ru-RU" dirty="0" smtClean="0">
                <a:solidFill>
                  <a:schemeClr val="accent1"/>
                </a:solidFill>
              </a:rPr>
              <a:t>дом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78285"/>
            <a:ext cx="3548703" cy="3153717"/>
          </a:xfrm>
          <a:prstGeom prst="rect">
            <a:avLst/>
          </a:prstGeom>
        </p:spPr>
      </p:pic>
      <p:pic>
        <p:nvPicPr>
          <p:cNvPr id="1028" name="Picture 4" descr="http://science.spb.ru/images/news/techno/2014/01/78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51" y="2087198"/>
            <a:ext cx="3579485" cy="2684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5475466"/>
            <a:ext cx="788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Сравнительные цены материалов, рассчитанные по данным РФ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667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377940" cy="129302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Блок схема 3</a:t>
            </a:r>
            <a:r>
              <a:rPr lang="en-US" dirty="0" smtClean="0">
                <a:solidFill>
                  <a:schemeClr val="accent2"/>
                </a:solidFill>
              </a:rPr>
              <a:t>D </a:t>
            </a:r>
            <a:r>
              <a:rPr lang="ru-RU" dirty="0" smtClean="0">
                <a:solidFill>
                  <a:schemeClr val="accent2"/>
                </a:solidFill>
              </a:rPr>
              <a:t>дома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72410195"/>
              </p:ext>
            </p:extLst>
          </p:nvPr>
        </p:nvGraphicFramePr>
        <p:xfrm>
          <a:off x="322893" y="1844825"/>
          <a:ext cx="8497579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9677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83880" cy="7435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Рынок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83568" y="3429000"/>
            <a:ext cx="7572428" cy="279007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Возможные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потребители: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1600" dirty="0" smtClean="0"/>
              <a:t>БАЗИС-А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1600" noProof="0" dirty="0" smtClean="0"/>
              <a:t>Global building contract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1600" dirty="0" smtClean="0"/>
              <a:t>Apple Town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1600" dirty="0" smtClean="0"/>
              <a:t>Astana-Trade International</a:t>
            </a:r>
            <a:endParaRPr lang="ru-RU" sz="16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2858625"/>
              </p:ext>
            </p:extLst>
          </p:nvPr>
        </p:nvGraphicFramePr>
        <p:xfrm>
          <a:off x="857224" y="1785926"/>
          <a:ext cx="7643866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667019"/>
                <a:gridCol w="25479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Цветной 3Д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дом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Целевой сегмент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проектные институты, образовательные учреждения, рекламные агентства, 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строительные компании, дизайнерские фирмы</a:t>
                      </a:r>
                      <a:endParaRPr lang="ru-RU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052736"/>
            <a:ext cx="4786346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Конкуренция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9768" y="2204864"/>
            <a:ext cx="7986738" cy="2724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Конкуренты: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внутреннего конкурента нет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Уровень конкуренции: </a:t>
            </a:r>
            <a:r>
              <a:rPr lang="ru-RU" sz="2000" dirty="0" smtClean="0"/>
              <a:t>слабая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</a:rPr>
              <a:t> - в ближайшее время не будет конкурентов из-за требования узких специалистов в данном направлении в 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18388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Конкурентные преимущества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3471337"/>
              </p:ext>
            </p:extLst>
          </p:nvPr>
        </p:nvGraphicFramePr>
        <p:xfrm>
          <a:off x="683568" y="2492896"/>
          <a:ext cx="785326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108849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«Плюсы»/преимущества, достоинства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«Минусы»/недостатки, недочеты</a:t>
                      </a:r>
                      <a:endParaRPr lang="ru-RU" sz="1400" dirty="0"/>
                    </a:p>
                  </a:txBody>
                  <a:tcPr anchor="ctr"/>
                </a:tc>
              </a:tr>
              <a:tr h="2941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дешевизна</a:t>
                      </a: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новая технология</a:t>
                      </a: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1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сложное строение</a:t>
                      </a: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отсутствует нормативные документы</a:t>
                      </a: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14908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Цветной 3Д принтер </a:t>
            </a:r>
            <a:r>
              <a:rPr lang="ru-RU" dirty="0">
                <a:solidFill>
                  <a:srgbClr val="1F497D"/>
                </a:solidFill>
              </a:rPr>
              <a:t>- </a:t>
            </a:r>
            <a:r>
              <a:rPr lang="ru-RU" dirty="0" smtClean="0">
                <a:solidFill>
                  <a:srgbClr val="1F497D"/>
                </a:solidFill>
              </a:rPr>
              <a:t>ближайший </a:t>
            </a:r>
            <a:r>
              <a:rPr lang="ru-RU" dirty="0">
                <a:solidFill>
                  <a:srgbClr val="1F497D"/>
                </a:solidFill>
              </a:rPr>
              <a:t>зарубежный аналог </a:t>
            </a:r>
            <a:r>
              <a:rPr lang="ru-RU" dirty="0" smtClean="0">
                <a:solidFill>
                  <a:srgbClr val="1F497D"/>
                </a:solidFill>
              </a:rPr>
              <a:t>дороже в 3 </a:t>
            </a:r>
            <a:r>
              <a:rPr lang="ru-RU" dirty="0">
                <a:solidFill>
                  <a:srgbClr val="1F497D"/>
                </a:solidFill>
              </a:rPr>
              <a:t>раза </a:t>
            </a:r>
            <a:r>
              <a:rPr lang="ru-RU" dirty="0" smtClean="0">
                <a:solidFill>
                  <a:srgbClr val="1F497D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1F497D"/>
                </a:solidFill>
              </a:rPr>
              <a:t> </a:t>
            </a:r>
            <a:r>
              <a:rPr lang="ru-RU" b="1" dirty="0" smtClean="0">
                <a:solidFill>
                  <a:srgbClr val="1F497D"/>
                </a:solidFill>
              </a:rPr>
              <a:t>3Д </a:t>
            </a:r>
            <a:r>
              <a:rPr lang="ru-RU" b="1" dirty="0">
                <a:solidFill>
                  <a:srgbClr val="1F497D"/>
                </a:solidFill>
              </a:rPr>
              <a:t>дом </a:t>
            </a:r>
            <a:r>
              <a:rPr lang="ru-RU" dirty="0" smtClean="0">
                <a:solidFill>
                  <a:srgbClr val="1F497D"/>
                </a:solidFill>
              </a:rPr>
              <a:t>- в </a:t>
            </a:r>
            <a:r>
              <a:rPr lang="ru-RU" dirty="0">
                <a:solidFill>
                  <a:srgbClr val="1F497D"/>
                </a:solidFill>
              </a:rPr>
              <a:t>РК отсутствует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838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БИЗНЕС-МОДЕЛЬ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572296" cy="447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843</TotalTime>
  <Words>309</Words>
  <Application>Microsoft Office PowerPoint</Application>
  <PresentationFormat>Экран (4:3)</PresentationFormat>
  <Paragraphs>76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Название проекта: Создание и организация научного «3Д принтинг»:  3Д принтер, 3Д Дом     Вид инновации: технология/способ</vt:lpstr>
      <vt:lpstr>Проблема и ее решение</vt:lpstr>
      <vt:lpstr>Сфера применения</vt:lpstr>
      <vt:lpstr>3D дом </vt:lpstr>
      <vt:lpstr>Блок схема 3D дома</vt:lpstr>
      <vt:lpstr>Рынок</vt:lpstr>
      <vt:lpstr>Конкуренция</vt:lpstr>
      <vt:lpstr> Конкурентные преимущества</vt:lpstr>
      <vt:lpstr> БИЗНЕС-МОДЕЛЬ</vt:lpstr>
      <vt:lpstr>Инвестиционная оценка</vt:lpstr>
      <vt:lpstr>предложение инвестору</vt:lpstr>
    </vt:vector>
  </TitlesOfParts>
  <Company>АО НЦНТИ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проекта:     Вид инновации -</dc:title>
  <dc:creator>User19</dc:creator>
  <cp:lastModifiedBy>User19</cp:lastModifiedBy>
  <cp:revision>117</cp:revision>
  <dcterms:created xsi:type="dcterms:W3CDTF">2015-04-07T05:33:15Z</dcterms:created>
  <dcterms:modified xsi:type="dcterms:W3CDTF">2016-07-04T06:25:57Z</dcterms:modified>
</cp:coreProperties>
</file>